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5" r:id="rId2"/>
    <p:sldId id="308" r:id="rId3"/>
    <p:sldId id="321" r:id="rId4"/>
    <p:sldId id="318" r:id="rId5"/>
    <p:sldId id="320" r:id="rId6"/>
    <p:sldId id="319"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5" r:id="rId20"/>
    <p:sldId id="336" r:id="rId21"/>
    <p:sldId id="337" r:id="rId22"/>
    <p:sldId id="339" r:id="rId23"/>
    <p:sldId id="340" r:id="rId24"/>
    <p:sldId id="342" r:id="rId25"/>
    <p:sldId id="343" r:id="rId26"/>
    <p:sldId id="344" r:id="rId27"/>
    <p:sldId id="345" r:id="rId28"/>
    <p:sldId id="346" r:id="rId29"/>
    <p:sldId id="347" r:id="rId30"/>
    <p:sldId id="348" r:id="rId31"/>
    <p:sldId id="349" r:id="rId32"/>
    <p:sldId id="312" r:id="rId33"/>
    <p:sldId id="313" r:id="rId34"/>
    <p:sldId id="314" r:id="rId35"/>
    <p:sldId id="310" r:id="rId36"/>
    <p:sldId id="315" r:id="rId37"/>
    <p:sldId id="316" r:id="rId38"/>
    <p:sldId id="317"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1" autoAdjust="0"/>
    <p:restoredTop sz="94683" autoAdjust="0"/>
  </p:normalViewPr>
  <p:slideViewPr>
    <p:cSldViewPr showGuides="1">
      <p:cViewPr varScale="1">
        <p:scale>
          <a:sx n="197" d="100"/>
          <a:sy n="197" d="100"/>
        </p:scale>
        <p:origin x="98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pPr/>
              <a:t>4/5/19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p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4/5/19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3319" cy="6857942"/>
          </a:xfrm>
          <a:prstGeom prst="rect">
            <a:avLst/>
          </a:prstGeom>
        </p:spPr>
      </p:pic>
      <p:sp>
        <p:nvSpPr>
          <p:cNvPr id="8" name="Rectangle 7"/>
          <p:cNvSpPr/>
          <p:nvPr/>
        </p:nvSpPr>
        <p:spPr>
          <a:xfrm>
            <a:off x="6095999" y="0"/>
            <a:ext cx="45732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2" name="Title 1"/>
          <p:cNvSpPr>
            <a:spLocks noGrp="1"/>
          </p:cNvSpPr>
          <p:nvPr>
            <p:ph type="ctrTitle"/>
          </p:nvPr>
        </p:nvSpPr>
        <p:spPr>
          <a:xfrm>
            <a:off x="7010639" y="1600200"/>
            <a:ext cx="4573192" cy="3733800"/>
          </a:xfrm>
        </p:spPr>
        <p:txBody>
          <a:bodyPr anchor="b">
            <a:normAutofit/>
          </a:bodyPr>
          <a:lstStyle>
            <a:lvl1pPr>
              <a:lnSpc>
                <a:spcPct val="80000"/>
              </a:lnSpc>
              <a:defRPr sz="5402">
                <a:solidFill>
                  <a:schemeClr val="tx1"/>
                </a:solidFill>
              </a:defRPr>
            </a:lvl1pPr>
          </a:lstStyle>
          <a:p>
            <a:r>
              <a:rPr/>
              <a:t>Click to edit Master title style</a:t>
            </a:r>
          </a:p>
        </p:txBody>
      </p:sp>
      <p:sp>
        <p:nvSpPr>
          <p:cNvPr id="3" name="Subtitle 2"/>
          <p:cNvSpPr>
            <a:spLocks noGrp="1"/>
          </p:cNvSpPr>
          <p:nvPr>
            <p:ph type="subTitle" idx="1"/>
          </p:nvPr>
        </p:nvSpPr>
        <p:spPr>
          <a:xfrm>
            <a:off x="7010639" y="5562600"/>
            <a:ext cx="4573190" cy="835025"/>
          </a:xfrm>
        </p:spPr>
        <p:txBody>
          <a:bodyPr>
            <a:normAutofit/>
          </a:bodyPr>
          <a:lstStyle>
            <a:lvl1pPr marL="0" indent="0" algn="l">
              <a:spcBef>
                <a:spcPts val="0"/>
              </a:spcBef>
              <a:buNone/>
              <a:defRPr sz="2001" cap="none" baseline="0">
                <a:solidFill>
                  <a:schemeClr val="tx2"/>
                </a:solidFil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pPr/>
              <a:t>4/5/19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609600"/>
            <a:ext cx="1981717" cy="5638800"/>
          </a:xfrm>
        </p:spPr>
        <p:txBody>
          <a:bodyPr vert="eaVert"/>
          <a:lstStyle/>
          <a:p>
            <a:r>
              <a:rPr/>
              <a:t>Click to edit Master title style</a:t>
            </a:r>
          </a:p>
        </p:txBody>
      </p:sp>
      <p:sp>
        <p:nvSpPr>
          <p:cNvPr id="3" name="Vertical Text Placeholder 2"/>
          <p:cNvSpPr>
            <a:spLocks noGrp="1"/>
          </p:cNvSpPr>
          <p:nvPr>
            <p:ph type="body" orient="vert" idx="1"/>
          </p:nvPr>
        </p:nvSpPr>
        <p:spPr>
          <a:xfrm>
            <a:off x="1522809" y="609600"/>
            <a:ext cx="7393324" cy="56388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pPr/>
              <a:t>4/5/19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pPr/>
              <a:t>4/5/19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447" y="1616075"/>
            <a:ext cx="7317103" cy="2727325"/>
          </a:xfrm>
        </p:spPr>
        <p:txBody>
          <a:bodyPr anchor="b">
            <a:normAutofit/>
          </a:bodyPr>
          <a:lstStyle>
            <a:lvl1pPr algn="l">
              <a:lnSpc>
                <a:spcPct val="80000"/>
              </a:lnSpc>
              <a:defRPr sz="4801" b="0" cap="none" baseline="0"/>
            </a:lvl1pPr>
          </a:lstStyle>
          <a:p>
            <a:r>
              <a:rPr/>
              <a:t>Click to edit Master title style</a:t>
            </a:r>
          </a:p>
        </p:txBody>
      </p:sp>
      <p:sp>
        <p:nvSpPr>
          <p:cNvPr id="3" name="Text Placeholder 2"/>
          <p:cNvSpPr>
            <a:spLocks noGrp="1"/>
          </p:cNvSpPr>
          <p:nvPr>
            <p:ph type="body" idx="1"/>
          </p:nvPr>
        </p:nvSpPr>
        <p:spPr>
          <a:xfrm>
            <a:off x="2437449" y="4495801"/>
            <a:ext cx="7317103" cy="1673225"/>
          </a:xfrm>
        </p:spPr>
        <p:txBody>
          <a:bodyPr anchor="t">
            <a:normAutofit/>
          </a:bodyPr>
          <a:lstStyle>
            <a:lvl1pPr marL="0" indent="0">
              <a:spcBef>
                <a:spcPts val="0"/>
              </a:spcBef>
              <a:buNone/>
              <a:defRPr sz="2401" cap="none" baseline="0">
                <a:solidFill>
                  <a:schemeClr val="tx2"/>
                </a:solidFill>
              </a:defRPr>
            </a:lvl1pPr>
            <a:lvl2pPr marL="457337" indent="0">
              <a:buNone/>
              <a:defRPr sz="1801">
                <a:solidFill>
                  <a:schemeClr val="tx1">
                    <a:tint val="75000"/>
                  </a:schemeClr>
                </a:solidFill>
              </a:defRPr>
            </a:lvl2pPr>
            <a:lvl3pPr marL="914674" indent="0">
              <a:buNone/>
              <a:defRPr sz="1600">
                <a:solidFill>
                  <a:schemeClr val="tx1">
                    <a:tint val="75000"/>
                  </a:schemeClr>
                </a:solidFill>
              </a:defRPr>
            </a:lvl3pPr>
            <a:lvl4pPr marL="1372011" indent="0">
              <a:buNone/>
              <a:defRPr sz="1400">
                <a:solidFill>
                  <a:schemeClr val="tx1">
                    <a:tint val="75000"/>
                  </a:schemeClr>
                </a:solidFill>
              </a:defRPr>
            </a:lvl4pPr>
            <a:lvl5pPr marL="1829349" indent="0">
              <a:buNone/>
              <a:defRPr sz="1400">
                <a:solidFill>
                  <a:schemeClr val="tx1">
                    <a:tint val="75000"/>
                  </a:schemeClr>
                </a:solidFill>
              </a:defRPr>
            </a:lvl5pPr>
            <a:lvl6pPr marL="2286686" indent="0">
              <a:buNone/>
              <a:defRPr sz="1400">
                <a:solidFill>
                  <a:schemeClr val="tx1">
                    <a:tint val="75000"/>
                  </a:schemeClr>
                </a:solidFill>
              </a:defRPr>
            </a:lvl6pPr>
            <a:lvl7pPr marL="2744023" indent="0">
              <a:buNone/>
              <a:defRPr sz="1400">
                <a:solidFill>
                  <a:schemeClr val="tx1">
                    <a:tint val="75000"/>
                  </a:schemeClr>
                </a:solidFill>
              </a:defRPr>
            </a:lvl7pPr>
            <a:lvl8pPr marL="3201360" indent="0">
              <a:buNone/>
              <a:defRPr sz="1400">
                <a:solidFill>
                  <a:schemeClr val="tx1">
                    <a:tint val="75000"/>
                  </a:schemeClr>
                </a:solidFill>
              </a:defRPr>
            </a:lvl8pPr>
            <a:lvl9pPr marL="3658697"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4/5/19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980129" y="1828800"/>
            <a:ext cx="4420750"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705761" y="1828800"/>
            <a:ext cx="4420751"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03F41C87-7AD9-4845-A077-840E4A0F3F06}" type="datetimeFigureOut">
              <a:rPr lang="en-US"/>
              <a:pPr/>
              <a:t>4/5/19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978537"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a:t>Click to edit Master text styles</a:t>
            </a:r>
          </a:p>
        </p:txBody>
      </p:sp>
      <p:sp>
        <p:nvSpPr>
          <p:cNvPr id="4" name="Content Placeholder 3"/>
          <p:cNvSpPr>
            <a:spLocks noGrp="1"/>
          </p:cNvSpPr>
          <p:nvPr>
            <p:ph sz="half" idx="2"/>
          </p:nvPr>
        </p:nvSpPr>
        <p:spPr>
          <a:xfrm>
            <a:off x="1978537"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707219"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a:t>Click to edit Master text styles</a:t>
            </a:r>
          </a:p>
        </p:txBody>
      </p:sp>
      <p:sp>
        <p:nvSpPr>
          <p:cNvPr id="6" name="Content Placeholder 5"/>
          <p:cNvSpPr>
            <a:spLocks noGrp="1"/>
          </p:cNvSpPr>
          <p:nvPr>
            <p:ph sz="quarter" idx="4"/>
          </p:nvPr>
        </p:nvSpPr>
        <p:spPr>
          <a:xfrm>
            <a:off x="6707219"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F41C87-7AD9-4845-A077-840E4A0F3F06}" type="datetimeFigureOut">
              <a:rPr lang="en-US"/>
              <a:pPr/>
              <a:t>4/5/19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pPr/>
              <a:t>4/5/19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pPr/>
              <a:t>4/5/19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129" y="588964"/>
            <a:ext cx="3658553" cy="2840037"/>
          </a:xfrm>
        </p:spPr>
        <p:txBody>
          <a:bodyPr anchor="b">
            <a:noAutofit/>
          </a:bodyPr>
          <a:lstStyle>
            <a:lvl1pPr algn="l">
              <a:lnSpc>
                <a:spcPct val="80000"/>
              </a:lnSpc>
              <a:defRPr sz="3601" b="0">
                <a:solidFill>
                  <a:schemeClr val="tx1"/>
                </a:solidFill>
              </a:defRPr>
            </a:lvl1pPr>
          </a:lstStyle>
          <a:p>
            <a:r>
              <a:rPr/>
              <a:t>Click to edit Master title style</a:t>
            </a:r>
          </a:p>
        </p:txBody>
      </p:sp>
      <p:sp>
        <p:nvSpPr>
          <p:cNvPr id="3" name="Content Placeholder 2"/>
          <p:cNvSpPr>
            <a:spLocks noGrp="1"/>
          </p:cNvSpPr>
          <p:nvPr>
            <p:ph idx="1"/>
          </p:nvPr>
        </p:nvSpPr>
        <p:spPr>
          <a:xfrm>
            <a:off x="6096002" y="588964"/>
            <a:ext cx="5487829" cy="5580061"/>
          </a:xfrm>
        </p:spPr>
        <p:txBody>
          <a:bodyPr>
            <a:normAutofit/>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4/5/19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6049" y="588963"/>
            <a:ext cx="5487781"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3" name="Picture Placeholder 2"/>
          <p:cNvSpPr>
            <a:spLocks noGrp="1"/>
          </p:cNvSpPr>
          <p:nvPr>
            <p:ph type="pic" idx="1"/>
          </p:nvPr>
        </p:nvSpPr>
        <p:spPr>
          <a:xfrm>
            <a:off x="6309137" y="805658"/>
            <a:ext cx="5061604" cy="5146672"/>
          </a:xfrm>
          <a:solidFill>
            <a:schemeClr val="bg2"/>
          </a:solidFill>
        </p:spPr>
        <p:txBody>
          <a:bodyPr>
            <a:normAutofit/>
          </a:bodyPr>
          <a:lstStyle>
            <a:lvl1pPr marL="0" indent="0" algn="ctr">
              <a:buNone/>
              <a:defRPr sz="24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endParaRPr/>
          </a:p>
        </p:txBody>
      </p:sp>
      <p:sp>
        <p:nvSpPr>
          <p:cNvPr id="2" name="Title 1"/>
          <p:cNvSpPr>
            <a:spLocks noGrp="1"/>
          </p:cNvSpPr>
          <p:nvPr>
            <p:ph type="title"/>
          </p:nvPr>
        </p:nvSpPr>
        <p:spPr>
          <a:xfrm>
            <a:off x="1980129" y="588963"/>
            <a:ext cx="3658553" cy="2840038"/>
          </a:xfrm>
        </p:spPr>
        <p:txBody>
          <a:bodyPr anchor="b">
            <a:normAutofit/>
          </a:bodyPr>
          <a:lstStyle>
            <a:lvl1pPr algn="l">
              <a:lnSpc>
                <a:spcPct val="80000"/>
              </a:lnSpc>
              <a:defRPr sz="3601" b="0" i="0" baseline="0">
                <a:solidFill>
                  <a:schemeClr val="tx1"/>
                </a:solidFill>
              </a:defRPr>
            </a:lvl1pPr>
          </a:lstStyle>
          <a:p>
            <a:r>
              <a:rPr/>
              <a:t>Click to edit Master title style</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4/5/19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5080" cy="6857942"/>
          </a:xfrm>
          <a:prstGeom prst="rect">
            <a:avLst/>
          </a:prstGeom>
        </p:spPr>
      </p:pic>
      <p:sp>
        <p:nvSpPr>
          <p:cNvPr id="9" name="Rectangle 8"/>
          <p:cNvSpPr/>
          <p:nvPr/>
        </p:nvSpPr>
        <p:spPr>
          <a:xfrm>
            <a:off x="1006418" y="0"/>
            <a:ext cx="22866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2" name="Title Placeholder 1"/>
          <p:cNvSpPr>
            <a:spLocks noGrp="1"/>
          </p:cNvSpPr>
          <p:nvPr>
            <p:ph type="title"/>
          </p:nvPr>
        </p:nvSpPr>
        <p:spPr>
          <a:xfrm>
            <a:off x="1980128" y="381000"/>
            <a:ext cx="9146383" cy="12192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980128" y="1828800"/>
            <a:ext cx="9146383" cy="44196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4/5/19</a:t>
            </a:fld>
            <a:endParaRPr/>
          </a:p>
        </p:txBody>
      </p:sp>
      <p:sp>
        <p:nvSpPr>
          <p:cNvPr id="5" name="Footer Placeholder 4"/>
          <p:cNvSpPr>
            <a:spLocks noGrp="1"/>
          </p:cNvSpPr>
          <p:nvPr>
            <p:ph type="ftr" sz="quarter" idx="3"/>
          </p:nvPr>
        </p:nvSpPr>
        <p:spPr>
          <a:xfrm>
            <a:off x="1980127" y="6400800"/>
            <a:ext cx="5956385"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9431" y="6400800"/>
            <a:ext cx="106708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674" rtl="0" eaLnBrk="1" latinLnBrk="0" hangingPunct="1">
        <a:lnSpc>
          <a:spcPct val="90000"/>
        </a:lnSpc>
        <a:spcBef>
          <a:spcPct val="0"/>
        </a:spcBef>
        <a:buNone/>
        <a:defRPr sz="3601" kern="1200">
          <a:solidFill>
            <a:schemeClr val="tx1"/>
          </a:solidFill>
          <a:latin typeface="+mj-lt"/>
          <a:ea typeface="+mj-ea"/>
          <a:cs typeface="+mj-cs"/>
        </a:defRPr>
      </a:lvl1pPr>
    </p:titleStyle>
    <p:bodyStyle>
      <a:lvl1pPr marL="223905" indent="-223905" algn="l" defTabSz="914674" rtl="0" eaLnBrk="1" latinLnBrk="0" hangingPunct="1">
        <a:lnSpc>
          <a:spcPct val="90000"/>
        </a:lnSpc>
        <a:spcBef>
          <a:spcPts val="1801"/>
        </a:spcBef>
        <a:buSzPct val="80000"/>
        <a:buFont typeface="Arial" pitchFamily="34" charset="0"/>
        <a:buChar char="•"/>
        <a:defRPr sz="2401" kern="1200">
          <a:solidFill>
            <a:schemeClr val="tx1"/>
          </a:solidFill>
          <a:latin typeface="+mn-lt"/>
          <a:ea typeface="+mn-ea"/>
          <a:cs typeface="+mn-cs"/>
        </a:defRPr>
      </a:lvl1pPr>
      <a:lvl2pPr marL="686006" indent="-228669" algn="l" defTabSz="914674" rtl="0" eaLnBrk="1" latinLnBrk="0" hangingPunct="1">
        <a:lnSpc>
          <a:spcPct val="90000"/>
        </a:lnSpc>
        <a:spcBef>
          <a:spcPts val="600"/>
        </a:spcBef>
        <a:buSzPct val="80000"/>
        <a:buFont typeface="Arial" pitchFamily="34" charset="0"/>
        <a:buChar char="•"/>
        <a:defRPr sz="2001" kern="1200">
          <a:solidFill>
            <a:schemeClr val="tx1"/>
          </a:solidFill>
          <a:latin typeface="+mn-lt"/>
          <a:ea typeface="+mn-ea"/>
          <a:cs typeface="+mn-cs"/>
        </a:defRPr>
      </a:lvl2pPr>
      <a:lvl3pPr marL="1143343" indent="-228669" algn="l" defTabSz="914674" rtl="0" eaLnBrk="1" latinLnBrk="0" hangingPunct="1">
        <a:lnSpc>
          <a:spcPct val="90000"/>
        </a:lnSpc>
        <a:spcBef>
          <a:spcPts val="600"/>
        </a:spcBef>
        <a:buSzPct val="80000"/>
        <a:buFont typeface="Arial" pitchFamily="34" charset="0"/>
        <a:buChar char="•"/>
        <a:defRPr sz="1801" kern="1200">
          <a:solidFill>
            <a:schemeClr val="tx1"/>
          </a:solidFill>
          <a:latin typeface="+mn-lt"/>
          <a:ea typeface="+mn-ea"/>
          <a:cs typeface="+mn-cs"/>
        </a:defRPr>
      </a:lvl3pPr>
      <a:lvl4pPr marL="1600680"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8017"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5354"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2692"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30029"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7366"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10400" y="381000"/>
            <a:ext cx="4573192" cy="2286000"/>
          </a:xfrm>
        </p:spPr>
        <p:txBody>
          <a:bodyPr>
            <a:normAutofit/>
          </a:bodyPr>
          <a:lstStyle/>
          <a:p>
            <a:r>
              <a:rPr lang="el-GR" dirty="0" smtClean="0"/>
              <a:t>Αγχώδεις και Φοβικές Καταστάσεις</a:t>
            </a:r>
            <a:endParaRPr lang="en-US" dirty="0"/>
          </a:p>
        </p:txBody>
      </p:sp>
      <p:sp>
        <p:nvSpPr>
          <p:cNvPr id="4" name="Subtitle 3"/>
          <p:cNvSpPr>
            <a:spLocks noGrp="1"/>
          </p:cNvSpPr>
          <p:nvPr>
            <p:ph type="subTitle" idx="1"/>
          </p:nvPr>
        </p:nvSpPr>
        <p:spPr>
          <a:xfrm>
            <a:off x="7010400" y="3581400"/>
            <a:ext cx="4876800" cy="2971800"/>
          </a:xfrm>
        </p:spPr>
        <p:txBody>
          <a:bodyPr>
            <a:normAutofit/>
          </a:bodyPr>
          <a:lstStyle/>
          <a:p>
            <a:r>
              <a:rPr lang="el-GR" sz="2800" dirty="0" smtClean="0"/>
              <a:t>Εκπαιδευτικό κλινικής κατάρτισης προσωπικού Δομής Θράκης, 2018-2019 </a:t>
            </a:r>
          </a:p>
          <a:p>
            <a:endParaRPr lang="el-GR" sz="2800" dirty="0" smtClean="0"/>
          </a:p>
          <a:p>
            <a:endParaRPr lang="el-GR" sz="2800" dirty="0" smtClean="0"/>
          </a:p>
          <a:p>
            <a:r>
              <a:rPr lang="el-GR" sz="2800" dirty="0" smtClean="0"/>
              <a:t>Βαλεντίνη </a:t>
            </a:r>
            <a:r>
              <a:rPr lang="el-GR" sz="2800" dirty="0" err="1" smtClean="0"/>
              <a:t>Μπόχτσου</a:t>
            </a:r>
            <a:endParaRPr lang="el-GR" sz="2800" dirty="0" smtClean="0"/>
          </a:p>
          <a:p>
            <a:r>
              <a:rPr lang="el-GR" sz="2800" dirty="0" smtClean="0"/>
              <a:t>Ψυχολόγος</a:t>
            </a:r>
          </a:p>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a:bodyPr>
          <a:lstStyle/>
          <a:p>
            <a:pPr algn="ctr"/>
            <a:r>
              <a:rPr lang="el-GR" dirty="0" smtClean="0">
                <a:latin typeface="Arial" pitchFamily="34" charset="0"/>
                <a:cs typeface="Arial" pitchFamily="34" charset="0"/>
              </a:rPr>
              <a:t>Πραγματικό και νευρωτικό άγχος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1828800"/>
            <a:ext cx="9146383" cy="4419600"/>
          </a:xfrm>
        </p:spPr>
        <p:txBody>
          <a:bodyPr>
            <a:noAutofit/>
          </a:bodyPr>
          <a:lstStyle/>
          <a:p>
            <a:r>
              <a:rPr lang="el-GR" sz="2300" dirty="0" smtClean="0">
                <a:latin typeface="Arial" pitchFamily="34" charset="0"/>
                <a:cs typeface="Arial" pitchFamily="34" charset="0"/>
              </a:rPr>
              <a:t>Ο </a:t>
            </a:r>
            <a:r>
              <a:rPr lang="en-US" sz="2300" dirty="0" smtClean="0">
                <a:latin typeface="Arial" pitchFamily="34" charset="0"/>
                <a:cs typeface="Arial" pitchFamily="34" charset="0"/>
              </a:rPr>
              <a:t>Freud </a:t>
            </a:r>
            <a:r>
              <a:rPr lang="el-GR" sz="2300" dirty="0" smtClean="0">
                <a:latin typeface="Arial" pitchFamily="34" charset="0"/>
                <a:cs typeface="Arial" pitchFamily="34" charset="0"/>
              </a:rPr>
              <a:t>προτείνει ότι πίσω από τις φοβίες των ενηλίκων συνήθως βρίσκεται μια νεκρανάσταση του κινδύνου του ευνουχισμού σε μια πολύ πιο πολύπλοκη μορφή, αφού πάνω στον βασικό πυρήνα έχουν προστεθεί και άλλα απωθημένα </a:t>
            </a:r>
            <a:r>
              <a:rPr lang="el-GR" sz="2300" dirty="0" err="1" smtClean="0">
                <a:latin typeface="Arial" pitchFamily="34" charset="0"/>
                <a:cs typeface="Arial" pitchFamily="34" charset="0"/>
              </a:rPr>
              <a:t>ενορμητικά</a:t>
            </a:r>
            <a:r>
              <a:rPr lang="el-GR" sz="2300" dirty="0" smtClean="0">
                <a:latin typeface="Arial" pitchFamily="34" charset="0"/>
                <a:cs typeface="Arial" pitchFamily="34" charset="0"/>
              </a:rPr>
              <a:t> στοιχεία</a:t>
            </a:r>
          </a:p>
          <a:p>
            <a:r>
              <a:rPr lang="el-GR" sz="2300" dirty="0" smtClean="0">
                <a:latin typeface="Arial" pitchFamily="34" charset="0"/>
                <a:cs typeface="Arial" pitchFamily="34" charset="0"/>
              </a:rPr>
              <a:t>Η σημαντικότερη διαφορά μεταξύ 1</a:t>
            </a:r>
            <a:r>
              <a:rPr lang="el-GR" sz="2300" baseline="30000" dirty="0" smtClean="0">
                <a:latin typeface="Arial" pitchFamily="34" charset="0"/>
                <a:cs typeface="Arial" pitchFamily="34" charset="0"/>
              </a:rPr>
              <a:t>ης</a:t>
            </a:r>
            <a:r>
              <a:rPr lang="el-GR" sz="2300" dirty="0" smtClean="0">
                <a:latin typeface="Arial" pitchFamily="34" charset="0"/>
                <a:cs typeface="Arial" pitchFamily="34" charset="0"/>
              </a:rPr>
              <a:t> και 2</a:t>
            </a:r>
            <a:r>
              <a:rPr lang="el-GR" sz="2300" baseline="30000" dirty="0" smtClean="0">
                <a:latin typeface="Arial" pitchFamily="34" charset="0"/>
                <a:cs typeface="Arial" pitchFamily="34" charset="0"/>
              </a:rPr>
              <a:t>ης</a:t>
            </a:r>
            <a:r>
              <a:rPr lang="el-GR" sz="2300" dirty="0" smtClean="0">
                <a:latin typeface="Arial" pitchFamily="34" charset="0"/>
                <a:cs typeface="Arial" pitchFamily="34" charset="0"/>
              </a:rPr>
              <a:t> τοπογραφικής θεωρίας είναι ότι το άγχος δε γίνεται αντιληπτό μόνον ως προερχόμενο από μη εκφορτισμένες </a:t>
            </a:r>
            <a:r>
              <a:rPr lang="el-GR" sz="2300" dirty="0" err="1" smtClean="0">
                <a:latin typeface="Arial" pitchFamily="34" charset="0"/>
                <a:cs typeface="Arial" pitchFamily="34" charset="0"/>
              </a:rPr>
              <a:t>λιβιδινικές</a:t>
            </a:r>
            <a:r>
              <a:rPr lang="el-GR" sz="2300" dirty="0" smtClean="0">
                <a:latin typeface="Arial" pitchFamily="34" charset="0"/>
                <a:cs typeface="Arial" pitchFamily="34" charset="0"/>
              </a:rPr>
              <a:t> ορμές, αλλά και ως μια κατάσταση η οποία περιλαμβάνει διαδικασίες που εμπλέκουν ένα παρατηρούν Εγώ. Ένα εγώ που εκπέμπει άγχος-σήμα, ανταποκρινόμενο σε κινδύνους πολύ διαφορετικούς μεταξύ τους. Από πραγματικούς και συνειδητούς μέχρι εσωτερικούς και ασυνείδητους. </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a:bodyPr>
          <a:lstStyle/>
          <a:p>
            <a:pPr algn="ctr"/>
            <a:r>
              <a:rPr lang="el-GR" dirty="0" smtClean="0">
                <a:latin typeface="Arial" pitchFamily="34" charset="0"/>
                <a:cs typeface="Arial" pitchFamily="34" charset="0"/>
              </a:rPr>
              <a:t>Πραγματικό και νευρωτικό άγχος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2057400"/>
            <a:ext cx="9146383" cy="4191000"/>
          </a:xfrm>
        </p:spPr>
        <p:txBody>
          <a:bodyPr>
            <a:noAutofit/>
          </a:bodyPr>
          <a:lstStyle/>
          <a:p>
            <a:r>
              <a:rPr lang="el-GR" sz="2300" dirty="0" smtClean="0">
                <a:latin typeface="Arial" pitchFamily="34" charset="0"/>
                <a:cs typeface="Arial" pitchFamily="34" charset="0"/>
              </a:rPr>
              <a:t>Ο </a:t>
            </a:r>
            <a:r>
              <a:rPr lang="en-US" sz="2300" dirty="0" smtClean="0">
                <a:latin typeface="Arial" pitchFamily="34" charset="0"/>
                <a:cs typeface="Arial" pitchFamily="34" charset="0"/>
              </a:rPr>
              <a:t>Freud </a:t>
            </a:r>
            <a:r>
              <a:rPr lang="el-GR" sz="2300" dirty="0" smtClean="0">
                <a:latin typeface="Arial" pitchFamily="34" charset="0"/>
                <a:cs typeface="Arial" pitchFamily="34" charset="0"/>
              </a:rPr>
              <a:t>υποδεικνύει ως τον πυρήνα του άγχους την αναμέτρηση της δύναμης του υποκειμένου με το μέγεθος του κινδύνου και την παραδοχή της αδυναμίας του απέναντι του.</a:t>
            </a:r>
          </a:p>
          <a:p>
            <a:r>
              <a:rPr lang="el-GR" sz="2300" dirty="0" smtClean="0">
                <a:latin typeface="Arial" pitchFamily="34" charset="0"/>
                <a:cs typeface="Arial" pitchFamily="34" charset="0"/>
              </a:rPr>
              <a:t>Εάν οι αναμετρήσεις αυτές βιωθούν ως τραυματικές, το υποκείμενο αντιλαμβάνεται πλέον το άγχος ως την αναμονή μιας ήπιας επανάληψης του τραύματος αυτού. Με άλλα λόγια, το Εγώ που έχει δεχθεί το τραύμα παθητικά το αναπαράγει τώρα ενεργητικά σε μια εξασθενημένη μορφή</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a:bodyPr>
          <a:lstStyle/>
          <a:p>
            <a:pPr algn="ctr"/>
            <a:r>
              <a:rPr lang="el-GR" dirty="0" smtClean="0">
                <a:latin typeface="Arial" pitchFamily="34" charset="0"/>
                <a:cs typeface="Arial" pitchFamily="34" charset="0"/>
              </a:rPr>
              <a:t>Συνοπτικά</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2057400"/>
            <a:ext cx="9146383" cy="4191000"/>
          </a:xfrm>
        </p:spPr>
        <p:txBody>
          <a:bodyPr>
            <a:noAutofit/>
          </a:bodyPr>
          <a:lstStyle/>
          <a:p>
            <a:r>
              <a:rPr lang="el-GR" sz="2300" dirty="0" smtClean="0">
                <a:latin typeface="Arial" pitchFamily="34" charset="0"/>
                <a:cs typeface="Arial" pitchFamily="34" charset="0"/>
              </a:rPr>
              <a:t>Στην πρώτη θεωρία ο </a:t>
            </a:r>
            <a:r>
              <a:rPr lang="en-US" sz="2300" dirty="0" smtClean="0">
                <a:latin typeface="Arial" pitchFamily="34" charset="0"/>
                <a:cs typeface="Arial" pitchFamily="34" charset="0"/>
              </a:rPr>
              <a:t>Freud </a:t>
            </a:r>
            <a:r>
              <a:rPr lang="el-GR" sz="2300" dirty="0" smtClean="0">
                <a:latin typeface="Arial" pitchFamily="34" charset="0"/>
                <a:cs typeface="Arial" pitchFamily="34" charset="0"/>
              </a:rPr>
              <a:t> εξηγεί τη διαμόρφωση των </a:t>
            </a:r>
            <a:r>
              <a:rPr lang="el-GR" sz="2300" dirty="0" smtClean="0">
                <a:latin typeface="Arial" pitchFamily="34" charset="0"/>
                <a:cs typeface="Arial" pitchFamily="34" charset="0"/>
              </a:rPr>
              <a:t>φοβιών. </a:t>
            </a:r>
            <a:r>
              <a:rPr lang="el-GR" sz="2300" dirty="0" smtClean="0">
                <a:latin typeface="Arial" pitchFamily="34" charset="0"/>
                <a:cs typeface="Arial" pitchFamily="34" charset="0"/>
              </a:rPr>
              <a:t>Ο </a:t>
            </a:r>
            <a:r>
              <a:rPr lang="en-US" sz="2300" dirty="0" smtClean="0">
                <a:latin typeface="Arial" pitchFamily="34" charset="0"/>
                <a:cs typeface="Arial" pitchFamily="34" charset="0"/>
              </a:rPr>
              <a:t>Freud </a:t>
            </a:r>
            <a:r>
              <a:rPr lang="el-GR" sz="2300" dirty="0" smtClean="0">
                <a:latin typeface="Arial" pitchFamily="34" charset="0"/>
                <a:cs typeface="Arial" pitchFamily="34" charset="0"/>
              </a:rPr>
              <a:t>ξεκίνησε τη μελέτη του άγχους συγκεντρώνοντας την προσοχή του στο ρόλο του Εκείνο και στη συνέχεια διεύρυνε τη θεωρία του στο ρόλο του Εγώ.</a:t>
            </a:r>
          </a:p>
          <a:p>
            <a:r>
              <a:rPr lang="el-GR" sz="2300" dirty="0" smtClean="0">
                <a:latin typeface="Arial" pitchFamily="34" charset="0"/>
                <a:cs typeface="Arial" pitchFamily="34" charset="0"/>
              </a:rPr>
              <a:t>Αυτό που μένει σταθερό είναι ότι οι φοβίες δεν αποτελούν νοσολογική κατηγορία από μόνες τους, αλλά συμπτώματα μιας άλλης παθολογίας που παράγει άγχος αντιδρώντας σε οποιαδήποτε πηγή κινδύνου: εσωτερικού, εξωτερικού, νευρωτικού ή και αντικειμενικού.</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14400"/>
          </a:xfrm>
        </p:spPr>
        <p:txBody>
          <a:bodyPr/>
          <a:lstStyle/>
          <a:p>
            <a:r>
              <a:rPr lang="el-GR" dirty="0" smtClean="0">
                <a:latin typeface="Arial" pitchFamily="34" charset="0"/>
                <a:cs typeface="Arial" pitchFamily="34" charset="0"/>
              </a:rPr>
              <a:t>Σημερινή Τάση</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524000"/>
            <a:ext cx="9146383" cy="4724400"/>
          </a:xfrm>
        </p:spPr>
        <p:txBody>
          <a:bodyPr>
            <a:normAutofit fontScale="92500"/>
          </a:bodyPr>
          <a:lstStyle/>
          <a:p>
            <a:r>
              <a:rPr lang="el-GR" dirty="0" smtClean="0">
                <a:latin typeface="Arial" pitchFamily="34" charset="0"/>
                <a:cs typeface="Arial" pitchFamily="34" charset="0"/>
              </a:rPr>
              <a:t>Η κάθε φοβία θεωρείται σύμπτωμα που προσδιορίζεται από τον περίγυρο της κλινικής συνθήκης μέσα στην οποία εγγράφεται</a:t>
            </a:r>
          </a:p>
          <a:p>
            <a:r>
              <a:rPr lang="el-GR" dirty="0" smtClean="0">
                <a:latin typeface="Arial" pitchFamily="34" charset="0"/>
                <a:cs typeface="Arial" pitchFamily="34" charset="0"/>
              </a:rPr>
              <a:t>Τα τελευταία χρόνια υπάρχει σχετική έλλειψη ψυχαναλυτικής βιβλιογραφίας που να αναφέρεται ρητά στη φοβία</a:t>
            </a:r>
          </a:p>
          <a:p>
            <a:r>
              <a:rPr lang="el-GR" dirty="0" smtClean="0">
                <a:latin typeface="Arial" pitchFamily="34" charset="0"/>
                <a:cs typeface="Arial" pitchFamily="34" charset="0"/>
              </a:rPr>
              <a:t>Ίσως έχει αποδεσμευτεί το ενδιαφέρον των ψυχαναλυτών γενικά από τα συμπτώματα, προς όφελος των ψυχοπαθολογικών διεργασιών ή προς όφελος της μεταβίβασης – </a:t>
            </a:r>
            <a:r>
              <a:rPr lang="el-GR" dirty="0" err="1" smtClean="0">
                <a:latin typeface="Arial" pitchFamily="34" charset="0"/>
                <a:cs typeface="Arial" pitchFamily="34" charset="0"/>
              </a:rPr>
              <a:t>αντιμεταβίβασης</a:t>
            </a:r>
            <a:r>
              <a:rPr lang="el-GR" dirty="0" smtClean="0">
                <a:latin typeface="Arial" pitchFamily="34" charset="0"/>
                <a:cs typeface="Arial" pitchFamily="34" charset="0"/>
              </a:rPr>
              <a:t> μέσα στη συνεδρία </a:t>
            </a:r>
          </a:p>
          <a:p>
            <a:r>
              <a:rPr lang="el-GR" dirty="0" smtClean="0">
                <a:latin typeface="Arial" pitchFamily="34" charset="0"/>
                <a:cs typeface="Arial" pitchFamily="34" charset="0"/>
              </a:rPr>
              <a:t>Εντούτοις, προσανατολίζουν μέσα στη συνεδρία και απαντώνται συχνά στην κλινική πρακτική </a:t>
            </a:r>
          </a:p>
          <a:p>
            <a:r>
              <a:rPr lang="el-GR" dirty="0" smtClean="0">
                <a:latin typeface="Arial" pitchFamily="34" charset="0"/>
                <a:cs typeface="Arial" pitchFamily="34" charset="0"/>
              </a:rPr>
              <a:t>Η </a:t>
            </a:r>
            <a:r>
              <a:rPr lang="en-US" dirty="0" err="1" smtClean="0">
                <a:latin typeface="Arial" pitchFamily="34" charset="0"/>
                <a:cs typeface="Arial" pitchFamily="34" charset="0"/>
              </a:rPr>
              <a:t>Birraux</a:t>
            </a:r>
            <a:r>
              <a:rPr lang="en-US" dirty="0" smtClean="0">
                <a:latin typeface="Arial" pitchFamily="34" charset="0"/>
                <a:cs typeface="Arial" pitchFamily="34" charset="0"/>
              </a:rPr>
              <a:t> (1994) </a:t>
            </a:r>
            <a:r>
              <a:rPr lang="el-GR" dirty="0" smtClean="0">
                <a:latin typeface="Arial" pitchFamily="34" charset="0"/>
                <a:cs typeface="Arial" pitchFamily="34" charset="0"/>
              </a:rPr>
              <a:t>έπλεξε το εγκώμιό της και πρότεινε να την αντιλαμβανόμαστε ως πρωταρχική δομή της σκέψης ή ως δομική λειτουργία του ψυχισμού</a:t>
            </a:r>
            <a:endParaRPr lang="el-GR"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pitchFamily="34" charset="0"/>
                <a:cs typeface="Arial" pitchFamily="34" charset="0"/>
              </a:rPr>
              <a:t>Η συμβολή της </a:t>
            </a:r>
            <a:r>
              <a:rPr lang="en-US" dirty="0" smtClean="0">
                <a:latin typeface="Arial" pitchFamily="34" charset="0"/>
                <a:cs typeface="Arial" pitchFamily="34" charset="0"/>
              </a:rPr>
              <a:t>Klein </a:t>
            </a:r>
            <a:endParaRPr lang="el-GR" dirty="0">
              <a:latin typeface="Arial" pitchFamily="34" charset="0"/>
              <a:cs typeface="Arial" pitchFamily="34" charset="0"/>
            </a:endParaRPr>
          </a:p>
        </p:txBody>
      </p:sp>
      <p:sp>
        <p:nvSpPr>
          <p:cNvPr id="3" name="2 - Θέση περιεχομένου"/>
          <p:cNvSpPr>
            <a:spLocks noGrp="1"/>
          </p:cNvSpPr>
          <p:nvPr>
            <p:ph idx="1"/>
          </p:nvPr>
        </p:nvSpPr>
        <p:spPr/>
        <p:txBody>
          <a:bodyPr/>
          <a:lstStyle/>
          <a:p>
            <a:r>
              <a:rPr lang="el-GR" dirty="0" smtClean="0">
                <a:latin typeface="Arial" pitchFamily="34" charset="0"/>
                <a:cs typeface="Arial" pitchFamily="34" charset="0"/>
              </a:rPr>
              <a:t>Το Εγώ προβάλλει διχοτομημένες πλευρές του, κυρίως τις κακές, σε εξωτερικά αντικείμενα ή ακριβέστερα μέσα στα εξωτερικά αντικείμενα ή πρόσωπα</a:t>
            </a:r>
          </a:p>
          <a:p>
            <a:r>
              <a:rPr lang="el-GR" dirty="0" smtClean="0">
                <a:latin typeface="Arial" pitchFamily="34" charset="0"/>
                <a:cs typeface="Arial" pitchFamily="34" charset="0"/>
              </a:rPr>
              <a:t>Η κίνηση αυτή μπορεί να περιλαμβάνει την ασυνείδητη πρόθεση ελέγχου ή κατοχής του εν λόγω προσώπου, ούτως ώστε η </a:t>
            </a:r>
            <a:r>
              <a:rPr lang="el-GR" dirty="0" err="1" smtClean="0">
                <a:latin typeface="Arial" pitchFamily="34" charset="0"/>
                <a:cs typeface="Arial" pitchFamily="34" charset="0"/>
              </a:rPr>
              <a:t>φαντασιωσική</a:t>
            </a:r>
            <a:r>
              <a:rPr lang="el-GR" dirty="0" smtClean="0">
                <a:latin typeface="Arial" pitchFamily="34" charset="0"/>
                <a:cs typeface="Arial" pitchFamily="34" charset="0"/>
              </a:rPr>
              <a:t> μορφή της κατοχής αυτής να δώσει τη μορφή στην αντίστοιχη φοβία, η οποία θα είναι παρανοειδές άγχος λόγω του φόβου των αντιποίνων</a:t>
            </a:r>
          </a:p>
          <a:p>
            <a:r>
              <a:rPr lang="el-GR" dirty="0" smtClean="0">
                <a:latin typeface="Arial" pitchFamily="34" charset="0"/>
                <a:cs typeface="Arial" pitchFamily="34" charset="0"/>
              </a:rPr>
              <a:t>Ενώ ο </a:t>
            </a:r>
            <a:r>
              <a:rPr lang="en-US" dirty="0" smtClean="0">
                <a:latin typeface="Arial" pitchFamily="34" charset="0"/>
                <a:cs typeface="Arial" pitchFamily="34" charset="0"/>
              </a:rPr>
              <a:t>Freud </a:t>
            </a:r>
            <a:r>
              <a:rPr lang="el-GR" dirty="0" smtClean="0">
                <a:latin typeface="Arial" pitchFamily="34" charset="0"/>
                <a:cs typeface="Arial" pitchFamily="34" charset="0"/>
              </a:rPr>
              <a:t>βασίζεται περισσότερο στις σεξουαλικές φαντασιώσεις, η </a:t>
            </a:r>
            <a:r>
              <a:rPr lang="en-US" dirty="0" smtClean="0">
                <a:latin typeface="Arial" pitchFamily="34" charset="0"/>
                <a:cs typeface="Arial" pitchFamily="34" charset="0"/>
              </a:rPr>
              <a:t>Klein </a:t>
            </a:r>
            <a:r>
              <a:rPr lang="el-GR" dirty="0" smtClean="0">
                <a:latin typeface="Arial" pitchFamily="34" charset="0"/>
                <a:cs typeface="Arial" pitchFamily="34" charset="0"/>
              </a:rPr>
              <a:t>βασίζεται στις επιθετικές ή καταστροφικές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pitchFamily="34" charset="0"/>
                <a:cs typeface="Arial" pitchFamily="34" charset="0"/>
              </a:rPr>
              <a:t>Η συμβολή της ψυχανάλυσης παιδιών</a:t>
            </a:r>
            <a:endParaRPr lang="el-GR" dirty="0">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dirty="0" smtClean="0">
                <a:latin typeface="Arial" pitchFamily="34" charset="0"/>
                <a:cs typeface="Arial" pitchFamily="34" charset="0"/>
              </a:rPr>
              <a:t>Οι συνήθεις φοβίες που εμφανίζονται κατά τη διάρκεια της ανάπτυξης, εξαφανίζονται όταν το ψυχικό όργανο ωριμάζει</a:t>
            </a:r>
          </a:p>
          <a:p>
            <a:r>
              <a:rPr lang="el-GR" dirty="0" smtClean="0">
                <a:latin typeface="Arial" pitchFamily="34" charset="0"/>
                <a:cs typeface="Arial" pitchFamily="34" charset="0"/>
              </a:rPr>
              <a:t>Αυτό δείχνει, ότι οι φοβίες είναι ένας πρωτόγονος τρόπος ψυχικής επεξεργασίας των διεγέρσεων στο παιδί, μέχρι να αναπτυχθεί το δίκτυο των αναπαραστάσεων</a:t>
            </a:r>
          </a:p>
          <a:p>
            <a:r>
              <a:rPr lang="el-GR" dirty="0" smtClean="0">
                <a:latin typeface="Arial" pitchFamily="34" charset="0"/>
                <a:cs typeface="Arial" pitchFamily="34" charset="0"/>
              </a:rPr>
              <a:t>Αποτελεί την κύρια μορφή ψυχικής επεξεργασίας, επειδή απαντά στην ανάγκη του παιδιού να μετακομίζει από τον έσω κόσμο στον έξω </a:t>
            </a:r>
            <a:r>
              <a:rPr lang="el-GR" dirty="0" err="1" smtClean="0">
                <a:latin typeface="Arial" pitchFamily="34" charset="0"/>
                <a:cs typeface="Arial" pitchFamily="34" charset="0"/>
              </a:rPr>
              <a:t>ό,τι</a:t>
            </a:r>
            <a:r>
              <a:rPr lang="el-GR" dirty="0" smtClean="0">
                <a:latin typeface="Arial" pitchFamily="34" charset="0"/>
                <a:cs typeface="Arial" pitchFamily="34" charset="0"/>
              </a:rPr>
              <a:t> συμβαίνει μέσα του και να προσλαμβάνει στη συνέχεια τις αναπαραστάσεις που του προσφέρει η κουλτούρα (π.χ. παραμύθια), τα οποία όχι μόνο μορφοποιούν τις φοβικές θεματικές, αλλά και υπερπηδούν το άγχος</a:t>
            </a:r>
          </a:p>
          <a:p>
            <a:endParaRPr lang="el-GR"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pitchFamily="34" charset="0"/>
                <a:cs typeface="Arial" pitchFamily="34" charset="0"/>
              </a:rPr>
              <a:t>Ψυχοπαθολογία της φοβίας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buNone/>
            </a:pPr>
            <a:r>
              <a:rPr lang="el-GR" dirty="0" smtClean="0">
                <a:latin typeface="Arial" pitchFamily="34" charset="0"/>
                <a:cs typeface="Arial" pitchFamily="34" charset="0"/>
              </a:rPr>
              <a:t>Τα χαρακτηριστικά που ορίζουν ένα φοβικό σύμπτωμα είναι:</a:t>
            </a:r>
          </a:p>
          <a:p>
            <a:r>
              <a:rPr lang="el-GR" dirty="0" smtClean="0">
                <a:latin typeface="Arial" pitchFamily="34" charset="0"/>
                <a:cs typeface="Arial" pitchFamily="34" charset="0"/>
              </a:rPr>
              <a:t>α) Μετάθεση στο </a:t>
            </a:r>
            <a:r>
              <a:rPr lang="el-GR" dirty="0" err="1" smtClean="0">
                <a:latin typeface="Arial" pitchFamily="34" charset="0"/>
                <a:cs typeface="Arial" pitchFamily="34" charset="0"/>
              </a:rPr>
              <a:t>φοβογόνο</a:t>
            </a:r>
            <a:r>
              <a:rPr lang="el-GR" dirty="0" smtClean="0">
                <a:latin typeface="Arial" pitchFamily="34" charset="0"/>
                <a:cs typeface="Arial" pitchFamily="34" charset="0"/>
              </a:rPr>
              <a:t> αντικείμενο και αναστροφή του συναισθήματος σε φόβο και αποστροφή </a:t>
            </a:r>
          </a:p>
          <a:p>
            <a:r>
              <a:rPr lang="el-GR" dirty="0" smtClean="0">
                <a:latin typeface="Arial" pitchFamily="34" charset="0"/>
                <a:cs typeface="Arial" pitchFamily="34" charset="0"/>
              </a:rPr>
              <a:t>β) Προβολή στον εξωτερικό κόσμο</a:t>
            </a:r>
          </a:p>
          <a:p>
            <a:r>
              <a:rPr lang="el-GR" dirty="0" smtClean="0">
                <a:latin typeface="Arial" pitchFamily="34" charset="0"/>
                <a:cs typeface="Arial" pitchFamily="34" charset="0"/>
              </a:rPr>
              <a:t>γ) Αποφυγή της </a:t>
            </a:r>
            <a:r>
              <a:rPr lang="el-GR" dirty="0" err="1" smtClean="0">
                <a:latin typeface="Arial" pitchFamily="34" charset="0"/>
                <a:cs typeface="Arial" pitchFamily="34" charset="0"/>
              </a:rPr>
              <a:t>προβληθείσας</a:t>
            </a:r>
            <a:r>
              <a:rPr lang="el-GR" dirty="0" smtClean="0">
                <a:latin typeface="Arial" pitchFamily="34" charset="0"/>
                <a:cs typeface="Arial" pitchFamily="34" charset="0"/>
              </a:rPr>
              <a:t> και μετατεθειμένης επιθυμίας, σεξουαλικής ή επιθετικής, με αποτέλεσμα ή ακόμη αιτία την αποφυγή της σύγκρουσης με το οιδιπόδειο αντικείμενο</a:t>
            </a:r>
          </a:p>
          <a:p>
            <a:pPr>
              <a:buNone/>
            </a:pPr>
            <a:r>
              <a:rPr lang="el-GR" dirty="0" smtClean="0">
                <a:latin typeface="Arial" pitchFamily="34" charset="0"/>
                <a:cs typeface="Arial" pitchFamily="34" charset="0"/>
              </a:rPr>
              <a:t>Η συγκρότηση ενός </a:t>
            </a:r>
            <a:r>
              <a:rPr lang="el-GR" dirty="0" err="1" smtClean="0">
                <a:latin typeface="Arial" pitchFamily="34" charset="0"/>
                <a:cs typeface="Arial" pitchFamily="34" charset="0"/>
              </a:rPr>
              <a:t>φοβογόνου</a:t>
            </a:r>
            <a:r>
              <a:rPr lang="el-GR" dirty="0" smtClean="0">
                <a:latin typeface="Arial" pitchFamily="34" charset="0"/>
                <a:cs typeface="Arial" pitchFamily="34" charset="0"/>
              </a:rPr>
              <a:t> αντικειμένου αντιστοιχεί σε μια έμπρακτη απώθηση.</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pitchFamily="34" charset="0"/>
                <a:cs typeface="Arial" pitchFamily="34" charset="0"/>
              </a:rPr>
              <a:t>Ψυχοπαθολογία της φοβίας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buNone/>
            </a:pPr>
            <a:r>
              <a:rPr lang="el-GR" dirty="0" smtClean="0">
                <a:latin typeface="Arial" pitchFamily="34" charset="0"/>
                <a:cs typeface="Arial" pitchFamily="34" charset="0"/>
              </a:rPr>
              <a:t>Η απώθηση πάσχει, διότι αν ήταν επιτυχής, η αποφυγή θα γινόταν εντός του ψυχισμού με το παιχνίδι των αναπαραστάσεων, όπως συμβαίνει όταν η μία παίρνει τη θέση της άλλης. </a:t>
            </a:r>
          </a:p>
          <a:p>
            <a:pPr>
              <a:buNone/>
            </a:pPr>
            <a:r>
              <a:rPr lang="el-GR" dirty="0" smtClean="0">
                <a:latin typeface="Arial" pitchFamily="34" charset="0"/>
                <a:cs typeface="Arial" pitchFamily="34" charset="0"/>
              </a:rPr>
              <a:t>Όσο οι συστατικοί μηχανισμοί της φοβίας καταφέρνουν να εξαφανίζουν ή να περιορίζουν το άγχος, τόσο μιλάμε για νευρωτικό πόλο των φοβιών (π.χ. ζωοφοβία)</a:t>
            </a:r>
          </a:p>
          <a:p>
            <a:pPr>
              <a:buNone/>
            </a:pPr>
            <a:r>
              <a:rPr lang="el-GR" dirty="0" smtClean="0">
                <a:latin typeface="Arial" pitchFamily="34" charset="0"/>
                <a:cs typeface="Arial" pitchFamily="34" charset="0"/>
              </a:rPr>
              <a:t>Αντίθετα, όσο οι μηχανισμοί δεν αρκούν και γίνονται όλο και πιο ορατοί, καταλαμβάνοντας το προσκήνιο, και το υποκείμενο επιστρατεύει κι άλλα μέσα και μηχανισμούς, όλο και πιο δαπανηρούς, τότε μιλάμε για μη νευρωτικό ή ναρκισσιστικό πόλο των φοβιών</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lstStyle/>
          <a:p>
            <a:r>
              <a:rPr lang="el-GR" dirty="0" smtClean="0">
                <a:latin typeface="Arial" pitchFamily="34" charset="0"/>
                <a:cs typeface="Arial" pitchFamily="34" charset="0"/>
              </a:rPr>
              <a:t>Μηχανισμός της καταστολής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fontScale="92500" lnSpcReduction="10000"/>
          </a:bodyPr>
          <a:lstStyle/>
          <a:p>
            <a:pPr>
              <a:buNone/>
            </a:pPr>
            <a:r>
              <a:rPr lang="el-GR" dirty="0" smtClean="0">
                <a:latin typeface="Arial" pitchFamily="34" charset="0"/>
                <a:cs typeface="Arial" pitchFamily="34" charset="0"/>
              </a:rPr>
              <a:t>Επιστρατεύεται όταν το </a:t>
            </a:r>
            <a:r>
              <a:rPr lang="el-GR" dirty="0" err="1" smtClean="0">
                <a:latin typeface="Arial" pitchFamily="34" charset="0"/>
                <a:cs typeface="Arial" pitchFamily="34" charset="0"/>
              </a:rPr>
              <a:t>φοβογόνο</a:t>
            </a:r>
            <a:r>
              <a:rPr lang="el-GR" dirty="0" smtClean="0">
                <a:latin typeface="Arial" pitchFamily="34" charset="0"/>
                <a:cs typeface="Arial" pitchFamily="34" charset="0"/>
              </a:rPr>
              <a:t> αντικείμενο δεν μπορεί να αποφευχθεί προκειμένου να εξαφανισθεί η διέγερση</a:t>
            </a:r>
          </a:p>
          <a:p>
            <a:pPr>
              <a:buNone/>
            </a:pPr>
            <a:r>
              <a:rPr lang="el-GR" dirty="0" smtClean="0">
                <a:latin typeface="Arial" pitchFamily="34" charset="0"/>
                <a:cs typeface="Arial" pitchFamily="34" charset="0"/>
              </a:rPr>
              <a:t>Η διέγερση συγκρατείται και εξαντλείται, μιας και δεν μπορεί να χρησιμοποιηθεί </a:t>
            </a:r>
          </a:p>
          <a:p>
            <a:pPr>
              <a:buNone/>
            </a:pPr>
            <a:r>
              <a:rPr lang="el-GR" dirty="0" smtClean="0">
                <a:latin typeface="Arial" pitchFamily="34" charset="0"/>
                <a:cs typeface="Arial" pitchFamily="34" charset="0"/>
              </a:rPr>
              <a:t>Η καταστολή μπαίνει σε εφαρμογή μέσω της </a:t>
            </a:r>
            <a:r>
              <a:rPr lang="el-GR" dirty="0" err="1" smtClean="0">
                <a:latin typeface="Arial" pitchFamily="34" charset="0"/>
                <a:cs typeface="Arial" pitchFamily="34" charset="0"/>
              </a:rPr>
              <a:t>αντιφοβικής</a:t>
            </a:r>
            <a:r>
              <a:rPr lang="el-GR" dirty="0" smtClean="0">
                <a:latin typeface="Arial" pitchFamily="34" charset="0"/>
                <a:cs typeface="Arial" pitchFamily="34" charset="0"/>
              </a:rPr>
              <a:t> πάλης και της προσπάθειας επικυριαρχίας</a:t>
            </a:r>
          </a:p>
          <a:p>
            <a:pPr>
              <a:buNone/>
            </a:pPr>
            <a:r>
              <a:rPr lang="el-GR" dirty="0" smtClean="0">
                <a:latin typeface="Arial" pitchFamily="34" charset="0"/>
                <a:cs typeface="Arial" pitchFamily="34" charset="0"/>
              </a:rPr>
              <a:t>Παραδείγματα:</a:t>
            </a:r>
          </a:p>
          <a:p>
            <a:pPr>
              <a:buNone/>
            </a:pPr>
            <a:r>
              <a:rPr lang="el-GR" dirty="0" smtClean="0">
                <a:latin typeface="Arial" pitchFamily="34" charset="0"/>
                <a:cs typeface="Arial" pitchFamily="34" charset="0"/>
              </a:rPr>
              <a:t>Παιδί που φοβάται τους συμμαθητές είναι σε </a:t>
            </a:r>
            <a:r>
              <a:rPr lang="el-GR" dirty="0" err="1" smtClean="0">
                <a:latin typeface="Arial" pitchFamily="34" charset="0"/>
                <a:cs typeface="Arial" pitchFamily="34" charset="0"/>
              </a:rPr>
              <a:t>υπερκινητικότητα</a:t>
            </a:r>
            <a:r>
              <a:rPr lang="el-GR" dirty="0" smtClean="0">
                <a:latin typeface="Arial" pitchFamily="34" charset="0"/>
                <a:cs typeface="Arial" pitchFamily="34" charset="0"/>
              </a:rPr>
              <a:t>, ώστε να είναι σε ετοιμότητα να αμυνθεί σε ενδεχόμενη επίθεση</a:t>
            </a:r>
          </a:p>
          <a:p>
            <a:pPr>
              <a:buNone/>
            </a:pPr>
            <a:r>
              <a:rPr lang="el-GR" dirty="0" smtClean="0">
                <a:latin typeface="Arial" pitchFamily="34" charset="0"/>
                <a:cs typeface="Arial" pitchFamily="34" charset="0"/>
              </a:rPr>
              <a:t>Ο εκπαιδευτικός που φοβάται το κοινό, είναι σε κατάσταση γενικευμένης </a:t>
            </a:r>
            <a:r>
              <a:rPr lang="el-GR" dirty="0" err="1" smtClean="0">
                <a:latin typeface="Arial" pitchFamily="34" charset="0"/>
                <a:cs typeface="Arial" pitchFamily="34" charset="0"/>
              </a:rPr>
              <a:t>μυικής</a:t>
            </a:r>
            <a:r>
              <a:rPr lang="el-GR" dirty="0" smtClean="0">
                <a:latin typeface="Arial" pitchFamily="34" charset="0"/>
                <a:cs typeface="Arial" pitchFamily="34" charset="0"/>
              </a:rPr>
              <a:t> τάσης, </a:t>
            </a:r>
            <a:r>
              <a:rPr lang="el-GR" dirty="0" err="1" smtClean="0">
                <a:latin typeface="Arial" pitchFamily="34" charset="0"/>
                <a:cs typeface="Arial" pitchFamily="34" charset="0"/>
              </a:rPr>
              <a:t>καθόλη</a:t>
            </a:r>
            <a:r>
              <a:rPr lang="el-GR" dirty="0" smtClean="0">
                <a:latin typeface="Arial" pitchFamily="34" charset="0"/>
                <a:cs typeface="Arial" pitchFamily="34" charset="0"/>
              </a:rPr>
              <a:t> τη διάρκεια του μαθήματος , για να βγει εντελώς εξαντλημένος</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fontScale="90000"/>
          </a:bodyPr>
          <a:lstStyle/>
          <a:p>
            <a:r>
              <a:rPr lang="el-GR" dirty="0" smtClean="0">
                <a:latin typeface="Arial" pitchFamily="34" charset="0"/>
                <a:cs typeface="Arial" pitchFamily="34" charset="0"/>
              </a:rPr>
              <a:t>Μηχανισμός της προβολής και η σημασία του</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lnSpcReduction="10000"/>
          </a:bodyPr>
          <a:lstStyle/>
          <a:p>
            <a:pPr>
              <a:buNone/>
            </a:pPr>
            <a:r>
              <a:rPr lang="el-GR" dirty="0" smtClean="0">
                <a:latin typeface="Arial" pitchFamily="34" charset="0"/>
                <a:cs typeface="Arial" pitchFamily="34" charset="0"/>
              </a:rPr>
              <a:t>Οδηγεί στην </a:t>
            </a:r>
            <a:r>
              <a:rPr lang="el-GR" dirty="0" err="1" smtClean="0">
                <a:latin typeface="Arial" pitchFamily="34" charset="0"/>
                <a:cs typeface="Arial" pitchFamily="34" charset="0"/>
              </a:rPr>
              <a:t>ανευθυνοποίηση</a:t>
            </a:r>
            <a:r>
              <a:rPr lang="el-GR" dirty="0" smtClean="0">
                <a:latin typeface="Arial" pitchFamily="34" charset="0"/>
                <a:cs typeface="Arial" pitchFamily="34" charset="0"/>
              </a:rPr>
              <a:t> των υποκειμένων, καθώς ο φοβικός λέει: «δε φοβάμαι τον εαυτό μου, αλλά τον άλλον» ή «δεν είναι εγώ που… είναι ο άλλος»</a:t>
            </a:r>
          </a:p>
          <a:p>
            <a:pPr>
              <a:buNone/>
            </a:pPr>
            <a:r>
              <a:rPr lang="el-GR" dirty="0" smtClean="0">
                <a:latin typeface="Arial" pitchFamily="34" charset="0"/>
                <a:cs typeface="Arial" pitchFamily="34" charset="0"/>
              </a:rPr>
              <a:t>Δημιουργεί μια πολύ ιδιαίτερη σχέση των φοβικών με την εξωτερική πραγματικότητα. Δεν την παραποιούν, όπως οι παρανοϊκοί, αλλά την </a:t>
            </a:r>
            <a:r>
              <a:rPr lang="el-GR" dirty="0" err="1" smtClean="0">
                <a:latin typeface="Arial" pitchFamily="34" charset="0"/>
                <a:cs typeface="Arial" pitchFamily="34" charset="0"/>
              </a:rPr>
              <a:t>υπερεπενδύουν</a:t>
            </a:r>
            <a:r>
              <a:rPr lang="el-GR" dirty="0" smtClean="0">
                <a:latin typeface="Arial" pitchFamily="34" charset="0"/>
                <a:cs typeface="Arial" pitchFamily="34" charset="0"/>
              </a:rPr>
              <a:t> και εξαρτώνται με έναν ιδιαίτερο τρόπο από αυτήν</a:t>
            </a:r>
          </a:p>
          <a:p>
            <a:pPr>
              <a:buNone/>
            </a:pPr>
            <a:r>
              <a:rPr lang="el-GR" dirty="0" smtClean="0">
                <a:latin typeface="Arial" pitchFamily="34" charset="0"/>
                <a:cs typeface="Arial" pitchFamily="34" charset="0"/>
              </a:rPr>
              <a:t>Παράδειγμα: η προεξοφλητική επαγρύπνηση</a:t>
            </a:r>
          </a:p>
          <a:p>
            <a:pPr>
              <a:buNone/>
            </a:pPr>
            <a:r>
              <a:rPr lang="el-GR" dirty="0" smtClean="0">
                <a:latin typeface="Arial" pitchFamily="34" charset="0"/>
                <a:cs typeface="Arial" pitchFamily="34" charset="0"/>
              </a:rPr>
              <a:t>Π.χ. «παρά πόδα» στάση ή αστυνομική έρευνα ενός χώρου που δεν είναι το σπίτι τους, η επιλογή να καθίσουν με την πλάτη στον τοίχο, προς αποφυγή του κενού πίσω που είναι μη ελέγξιμο, σκοτεινό και απρόβλεπτο.</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l-GR" dirty="0" smtClean="0">
                <a:latin typeface="Arial" pitchFamily="34" charset="0"/>
                <a:cs typeface="Arial" pitchFamily="34" charset="0"/>
              </a:rPr>
              <a:t>Άγχος</a:t>
            </a:r>
            <a:r>
              <a:rPr lang="en-US" dirty="0" smtClean="0">
                <a:latin typeface="Arial" pitchFamily="34" charset="0"/>
                <a:cs typeface="Arial" pitchFamily="34" charset="0"/>
              </a:rPr>
              <a:t> </a:t>
            </a:r>
            <a:r>
              <a:rPr lang="el-GR" dirty="0" smtClean="0">
                <a:latin typeface="Arial" pitchFamily="34" charset="0"/>
                <a:cs typeface="Arial" pitchFamily="34" charset="0"/>
              </a:rPr>
              <a:t>και Φόβος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0128" y="2133600"/>
            <a:ext cx="9146383" cy="4343400"/>
          </a:xfrm>
        </p:spPr>
        <p:txBody>
          <a:bodyPr>
            <a:normAutofit/>
          </a:bodyPr>
          <a:lstStyle/>
          <a:p>
            <a:r>
              <a:rPr lang="el-GR" b="1" dirty="0" smtClean="0">
                <a:latin typeface="Arial" pitchFamily="34" charset="0"/>
                <a:cs typeface="Arial" pitchFamily="34" charset="0"/>
              </a:rPr>
              <a:t>Άγχος</a:t>
            </a:r>
            <a:r>
              <a:rPr lang="el-GR" dirty="0" smtClean="0">
                <a:latin typeface="Arial" pitchFamily="34" charset="0"/>
                <a:cs typeface="Arial" pitchFamily="34" charset="0"/>
              </a:rPr>
              <a:t>: συναισθηματική κατάσταση, μετέωρο συναίσθημα, «δυσάρεστο αίσθημα προσμονής», «φόβος χωρίς αντικείμενο», «δυσάρεστο αίσθημα ασαφούς και απροσδιόριστου κινδύνου»</a:t>
            </a:r>
          </a:p>
          <a:p>
            <a:r>
              <a:rPr lang="el-GR" dirty="0" smtClean="0">
                <a:latin typeface="Arial" pitchFamily="34" charset="0"/>
                <a:cs typeface="Arial" pitchFamily="34" charset="0"/>
              </a:rPr>
              <a:t>Διακρίνεται από φόβο και αφορά στον εαυτό μας</a:t>
            </a:r>
          </a:p>
          <a:p>
            <a:r>
              <a:rPr lang="el-GR" b="1" dirty="0" smtClean="0">
                <a:latin typeface="Arial" pitchFamily="34" charset="0"/>
                <a:cs typeface="Arial" pitchFamily="34" charset="0"/>
              </a:rPr>
              <a:t>Φόβος</a:t>
            </a:r>
            <a:r>
              <a:rPr lang="el-GR" dirty="0" smtClean="0">
                <a:latin typeface="Arial" pitchFamily="34" charset="0"/>
                <a:cs typeface="Arial" pitchFamily="34" charset="0"/>
              </a:rPr>
              <a:t>: συνδέεται με ένα αντικείμενο απέναντι στο οποίο το υποκείμενο μπορεί να οργανώσει συμπεριφορές άμυνας (φυγή ή αντεπίθεση)</a:t>
            </a:r>
          </a:p>
          <a:p>
            <a:r>
              <a:rPr lang="el-GR" dirty="0" smtClean="0">
                <a:latin typeface="Arial" pitchFamily="34" charset="0"/>
                <a:cs typeface="Arial" pitchFamily="34" charset="0"/>
              </a:rPr>
              <a:t>Στην πράξη είναι δύσκολο να οριοθετηθούν αυτές οι 2 καταστάσεις</a:t>
            </a:r>
          </a:p>
          <a:p>
            <a:pPr>
              <a:buNone/>
            </a:pPr>
            <a:r>
              <a:rPr lang="el-GR" dirty="0" smtClean="0">
                <a:latin typeface="Arial" pitchFamily="34" charset="0"/>
                <a:cs typeface="Arial" pitchFamily="34" charset="0"/>
              </a:rPr>
              <a:t>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fontScale="90000"/>
          </a:bodyPr>
          <a:lstStyle/>
          <a:p>
            <a:r>
              <a:rPr lang="el-GR" dirty="0" smtClean="0">
                <a:latin typeface="Arial" pitchFamily="34" charset="0"/>
                <a:cs typeface="Arial" pitchFamily="34" charset="0"/>
              </a:rPr>
              <a:t>Μηχανισμός της προβολής και η σημασία του</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Η επαγρύπνηση του άγνωστου, του μη ελέγξιμου είναι ταυτόσημη με την επαγρύπνηση απέναντι σε κάθε κατάσταση παθητικότητας. Ο φοβικός αγνοεί την παθητικότητα, διότι αυτή η κατάσταση μπορεί να ολισθήσει σε </a:t>
            </a:r>
            <a:r>
              <a:rPr lang="el-GR" dirty="0" err="1" smtClean="0">
                <a:latin typeface="Arial" pitchFamily="34" charset="0"/>
                <a:cs typeface="Arial" pitchFamily="34" charset="0"/>
              </a:rPr>
              <a:t>συγχωνευτική</a:t>
            </a:r>
            <a:r>
              <a:rPr lang="el-GR" dirty="0" smtClean="0">
                <a:latin typeface="Arial" pitchFamily="34" charset="0"/>
                <a:cs typeface="Arial" pitchFamily="34" charset="0"/>
              </a:rPr>
              <a:t> παλινδρόμηση – γι’ αυτό και είναι καχύποπτος.</a:t>
            </a:r>
          </a:p>
          <a:p>
            <a:pPr>
              <a:buNone/>
            </a:pPr>
            <a:r>
              <a:rPr lang="el-GR" dirty="0" smtClean="0">
                <a:latin typeface="Arial" pitchFamily="34" charset="0"/>
                <a:cs typeface="Arial" pitchFamily="34" charset="0"/>
              </a:rPr>
              <a:t>Στις φοβίες η επιθυμία του ευνουχισμού του άλλου αντιστρέφεται σε φοβία ευνουχισμού από τον άλλο. Είναι αυτό που φαίνεται  στο έκδηλο περιεχόμενο ονείρων κλειστοφοβίας:</a:t>
            </a:r>
          </a:p>
          <a:p>
            <a:pPr>
              <a:buNone/>
            </a:pPr>
            <a:r>
              <a:rPr lang="el-GR" dirty="0" smtClean="0">
                <a:latin typeface="Arial" pitchFamily="34" charset="0"/>
                <a:cs typeface="Arial" pitchFamily="34" charset="0"/>
              </a:rPr>
              <a:t>Το υποκείμενο πιάνεται σε μια παγίδα και απειλείται από ένα αιχμηρό αντικείμενο. Στριμωγμένος μέσα σε ένα αυτοκίνητο, τόσο που να μην μπορεί να κουνηθεί. Εκεί βρισκόταν ένας άγνωστος, ο οποίος κρατούσε ένα κατσαβίδι</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fontScale="90000"/>
          </a:bodyPr>
          <a:lstStyle/>
          <a:p>
            <a:r>
              <a:rPr lang="el-GR" dirty="0" smtClean="0">
                <a:latin typeface="Arial" pitchFamily="34" charset="0"/>
                <a:cs typeface="Arial" pitchFamily="34" charset="0"/>
              </a:rPr>
              <a:t>Μηχανισμός της προβολής και η σημασία του</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Δεν πρόκειται απλώς για μια ομοφυλόφιλη επιθυμία, αλλά για επιθυμία </a:t>
            </a:r>
            <a:r>
              <a:rPr lang="el-GR" dirty="0" err="1" smtClean="0">
                <a:latin typeface="Arial" pitchFamily="34" charset="0"/>
                <a:cs typeface="Arial" pitchFamily="34" charset="0"/>
              </a:rPr>
              <a:t>ενδοβολής</a:t>
            </a:r>
            <a:r>
              <a:rPr lang="el-GR" dirty="0" smtClean="0">
                <a:latin typeface="Arial" pitchFamily="34" charset="0"/>
                <a:cs typeface="Arial" pitchFamily="34" charset="0"/>
              </a:rPr>
              <a:t> της φαλλικής ισχύος του πατρικού μεταβιβαστικού αντικειμένου</a:t>
            </a:r>
          </a:p>
          <a:p>
            <a:pPr>
              <a:buNone/>
            </a:pPr>
            <a:r>
              <a:rPr lang="en-US" dirty="0" smtClean="0">
                <a:latin typeface="Arial" pitchFamily="34" charset="0"/>
                <a:cs typeface="Arial" pitchFamily="34" charset="0"/>
              </a:rPr>
              <a:t>Imago </a:t>
            </a:r>
            <a:r>
              <a:rPr lang="el-GR" dirty="0" smtClean="0">
                <a:latin typeface="Arial" pitchFamily="34" charset="0"/>
                <a:cs typeface="Arial" pitchFamily="34" charset="0"/>
              </a:rPr>
              <a:t>παντοδύναμης εξιδανικευμένης μητέρας και ενός απαξιωμένου αδύναμου πατέρα. Προσπάθεια για επανάληψη της αποτυχημένης προσπάθειας </a:t>
            </a:r>
            <a:r>
              <a:rPr lang="el-GR" dirty="0" err="1" smtClean="0">
                <a:latin typeface="Arial" pitchFamily="34" charset="0"/>
                <a:cs typeface="Arial" pitchFamily="34" charset="0"/>
              </a:rPr>
              <a:t>ενδοβολής</a:t>
            </a:r>
            <a:r>
              <a:rPr lang="el-GR" dirty="0" smtClean="0">
                <a:latin typeface="Arial" pitchFamily="34" charset="0"/>
                <a:cs typeface="Arial" pitchFamily="34" charset="0"/>
              </a:rPr>
              <a:t> της φαλλικής ισχύος του μεταβιβαστικού αντικειμένου για να απαλλαγεί από την ανεξέλεγκτη δύναμη του μητρικού αντικειμένου η οποία κυριαρχεί πάνω του και τον εγκλωβίζει. </a:t>
            </a:r>
          </a:p>
          <a:p>
            <a:pPr>
              <a:buNone/>
            </a:pPr>
            <a:r>
              <a:rPr lang="el-GR" dirty="0" smtClean="0">
                <a:latin typeface="Arial" pitchFamily="34" charset="0"/>
                <a:cs typeface="Arial" pitchFamily="34" charset="0"/>
              </a:rPr>
              <a:t>Είναι μια έκβαση αντίθετη του </a:t>
            </a:r>
            <a:r>
              <a:rPr lang="en-US" dirty="0" smtClean="0">
                <a:latin typeface="Arial" pitchFamily="34" charset="0"/>
                <a:cs typeface="Arial" pitchFamily="34" charset="0"/>
              </a:rPr>
              <a:t>holding: </a:t>
            </a:r>
            <a:r>
              <a:rPr lang="el-GR" dirty="0" smtClean="0">
                <a:latin typeface="Arial" pitchFamily="34" charset="0"/>
                <a:cs typeface="Arial" pitchFamily="34" charset="0"/>
              </a:rPr>
              <a:t>το μωρό δεν αφήνεται στην αγκαλιά της μητέρας, στα χέρια της, αλλά είναι φυλακισμένο στη μήτρα της</a:t>
            </a:r>
          </a:p>
          <a:p>
            <a:pPr>
              <a:buNone/>
            </a:pP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Όνειρο 2</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Κύριος </a:t>
            </a:r>
            <a:r>
              <a:rPr lang="el-GR" dirty="0">
                <a:latin typeface="Arial" pitchFamily="34" charset="0"/>
                <a:cs typeface="Arial" pitchFamily="34" charset="0"/>
              </a:rPr>
              <a:t>με </a:t>
            </a:r>
            <a:r>
              <a:rPr lang="el-GR" dirty="0" smtClean="0">
                <a:latin typeface="Arial" pitchFamily="34" charset="0"/>
                <a:cs typeface="Arial" pitchFamily="34" charset="0"/>
              </a:rPr>
              <a:t>σοβαρ</a:t>
            </a:r>
            <a:r>
              <a:rPr lang="el-GR" dirty="0" smtClean="0">
                <a:latin typeface="Arial" pitchFamily="34" charset="0"/>
                <a:cs typeface="Arial" pitchFamily="34" charset="0"/>
              </a:rPr>
              <a:t>ά </a:t>
            </a:r>
            <a:r>
              <a:rPr lang="el-GR" dirty="0" smtClean="0">
                <a:latin typeface="Arial" pitchFamily="34" charset="0"/>
                <a:cs typeface="Arial" pitchFamily="34" charset="0"/>
              </a:rPr>
              <a:t>ναρκισσιστικά προβλήματα</a:t>
            </a:r>
            <a:r>
              <a:rPr lang="en-US" dirty="0" smtClean="0">
                <a:latin typeface="Arial" pitchFamily="34" charset="0"/>
                <a:cs typeface="Arial" pitchFamily="34" charset="0"/>
              </a:rPr>
              <a:t>, </a:t>
            </a:r>
            <a:r>
              <a:rPr lang="el-GR" dirty="0" smtClean="0">
                <a:latin typeface="Arial" pitchFamily="34" charset="0"/>
                <a:cs typeface="Arial" pitchFamily="34" charset="0"/>
              </a:rPr>
              <a:t>χωρ</a:t>
            </a:r>
            <a:r>
              <a:rPr lang="el-GR" dirty="0" smtClean="0">
                <a:latin typeface="Arial" pitchFamily="34" charset="0"/>
                <a:cs typeface="Arial" pitchFamily="34" charset="0"/>
              </a:rPr>
              <a:t>ίς να έχει χάσει την έννοια της πραγματικότητας, </a:t>
            </a:r>
            <a:r>
              <a:rPr lang="el-GR" dirty="0" smtClean="0">
                <a:latin typeface="Arial" pitchFamily="34" charset="0"/>
                <a:cs typeface="Arial" pitchFamily="34" charset="0"/>
              </a:rPr>
              <a:t>ο οπο</a:t>
            </a:r>
            <a:r>
              <a:rPr lang="el-GR" dirty="0" smtClean="0">
                <a:latin typeface="Arial" pitchFamily="34" charset="0"/>
                <a:cs typeface="Arial" pitchFamily="34" charset="0"/>
              </a:rPr>
              <a:t>ίος </a:t>
            </a:r>
            <a:r>
              <a:rPr lang="el-GR" dirty="0" smtClean="0">
                <a:latin typeface="Arial" pitchFamily="34" charset="0"/>
                <a:cs typeface="Arial" pitchFamily="34" charset="0"/>
              </a:rPr>
              <a:t>έχει </a:t>
            </a:r>
            <a:r>
              <a:rPr lang="el-GR" dirty="0" smtClean="0">
                <a:latin typeface="Arial" pitchFamily="34" charset="0"/>
                <a:cs typeface="Arial" pitchFamily="34" charset="0"/>
              </a:rPr>
              <a:t>μια μικρή </a:t>
            </a:r>
            <a:r>
              <a:rPr lang="el-GR" dirty="0" smtClean="0">
                <a:latin typeface="Arial" pitchFamily="34" charset="0"/>
                <a:cs typeface="Arial" pitchFamily="34" charset="0"/>
              </a:rPr>
              <a:t>επιχείρηση. </a:t>
            </a:r>
            <a:r>
              <a:rPr lang="el-GR" dirty="0" smtClean="0">
                <a:latin typeface="Arial" pitchFamily="34" charset="0"/>
                <a:cs typeface="Arial" pitchFamily="34" charset="0"/>
              </a:rPr>
              <a:t>Του είναι αδύνατο να ορίσει τον εαυτό του απέναντι στον έξω κόσμο και στους άλλους ανθρώπους, ως υποκείμενο της ιστορίας του.</a:t>
            </a:r>
          </a:p>
          <a:p>
            <a:pPr>
              <a:buNone/>
            </a:pPr>
            <a:r>
              <a:rPr lang="el-GR" dirty="0" smtClean="0">
                <a:latin typeface="Arial" pitchFamily="34" charset="0"/>
                <a:cs typeface="Arial" pitchFamily="34" charset="0"/>
              </a:rPr>
              <a:t>Τρέμει το χέρι </a:t>
            </a:r>
            <a:r>
              <a:rPr lang="el-GR" dirty="0" smtClean="0">
                <a:latin typeface="Arial" pitchFamily="34" charset="0"/>
                <a:cs typeface="Arial" pitchFamily="34" charset="0"/>
              </a:rPr>
              <a:t>του </a:t>
            </a:r>
            <a:r>
              <a:rPr lang="el-GR" dirty="0" smtClean="0">
                <a:latin typeface="Arial" pitchFamily="34" charset="0"/>
                <a:cs typeface="Arial" pitchFamily="34" charset="0"/>
              </a:rPr>
              <a:t>και μπερδεύει τα λόγια του όταν πρόκειται να κάνει αναγκαίες επαφές για τη δουλειά του, π.χ. με τραπεζίτες</a:t>
            </a:r>
          </a:p>
          <a:p>
            <a:pPr>
              <a:buNone/>
            </a:pPr>
            <a:r>
              <a:rPr lang="el-GR" dirty="0" smtClean="0">
                <a:latin typeface="Arial" pitchFamily="34" charset="0"/>
                <a:cs typeface="Arial" pitchFamily="34" charset="0"/>
              </a:rPr>
              <a:t>Αισθάνεται ότι είναι ένα μικρό παιδάκι στο σώμα ενός μεγάλου και ντρέπεται. Ότι είναι λαθραίος ή ότι δεν νιώθει «πραγματικά» τον εαυτό του.</a:t>
            </a:r>
          </a:p>
          <a:p>
            <a:pPr>
              <a:buNone/>
            </a:pPr>
            <a:r>
              <a:rPr lang="el-GR" dirty="0" smtClean="0">
                <a:latin typeface="Arial" pitchFamily="34" charset="0"/>
                <a:cs typeface="Arial" pitchFamily="34" charset="0"/>
              </a:rPr>
              <a:t>Μοιάζει σαν άτυπη, ακαθόριστη φοβία </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Όνειρο 2</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Διηγείται ένα εφιαλτικό όνειρο, ότι πήγε με μια γυναίκα που του άρεσε, πράγμα που τον διέγειρε στην αρχή, η οποία όμως είχε κάτι το περίεργο, μια αίσθηση περίεργου. Μετά, όταν γδύθηκαν, είχε ένα στήθος και το άλλο στήθος ήταν σαν πάνω από το πρώτο, αλλά όχι κολλημένο, σαν να το έβλεπε από όλες τις πλευρές και από τη μέσα πλευρά. Ήταν σα να υπήρχε </a:t>
            </a:r>
            <a:r>
              <a:rPr lang="el-GR" dirty="0" err="1" smtClean="0">
                <a:latin typeface="Arial" pitchFamily="34" charset="0"/>
                <a:cs typeface="Arial" pitchFamily="34" charset="0"/>
              </a:rPr>
              <a:t>τερατογένεση</a:t>
            </a:r>
            <a:r>
              <a:rPr lang="el-GR" dirty="0" smtClean="0">
                <a:latin typeface="Arial" pitchFamily="34" charset="0"/>
                <a:cs typeface="Arial" pitchFamily="34" charset="0"/>
              </a:rPr>
              <a:t>, κάτι τέτοιο, και μετά ξύπνησε τρομαγμένος. </a:t>
            </a:r>
          </a:p>
          <a:p>
            <a:pPr>
              <a:buNone/>
            </a:pPr>
            <a:r>
              <a:rPr lang="el-GR" dirty="0" smtClean="0">
                <a:latin typeface="Arial" pitchFamily="34" charset="0"/>
                <a:cs typeface="Arial" pitchFamily="34" charset="0"/>
              </a:rPr>
              <a:t>Το όνειρο αυτό </a:t>
            </a:r>
            <a:r>
              <a:rPr lang="el-GR" dirty="0" err="1" smtClean="0">
                <a:latin typeface="Arial" pitchFamily="34" charset="0"/>
                <a:cs typeface="Arial" pitchFamily="34" charset="0"/>
              </a:rPr>
              <a:t>εικονοποιεί</a:t>
            </a:r>
            <a:r>
              <a:rPr lang="el-GR" dirty="0" smtClean="0">
                <a:latin typeface="Arial" pitchFamily="34" charset="0"/>
                <a:cs typeface="Arial" pitchFamily="34" charset="0"/>
              </a:rPr>
              <a:t>, με έναν </a:t>
            </a:r>
            <a:r>
              <a:rPr lang="el-GR" dirty="0" smtClean="0">
                <a:latin typeface="Arial" pitchFamily="34" charset="0"/>
                <a:cs typeface="Arial" pitchFamily="34" charset="0"/>
              </a:rPr>
              <a:t>τρ</a:t>
            </a:r>
            <a:r>
              <a:rPr lang="el-GR" dirty="0" smtClean="0">
                <a:latin typeface="Arial" pitchFamily="34" charset="0"/>
                <a:cs typeface="Arial" pitchFamily="34" charset="0"/>
              </a:rPr>
              <a:t>όπο </a:t>
            </a:r>
            <a:r>
              <a:rPr lang="el-GR" dirty="0" smtClean="0">
                <a:latin typeface="Arial" pitchFamily="34" charset="0"/>
                <a:cs typeface="Arial" pitchFamily="34" charset="0"/>
              </a:rPr>
              <a:t>την </a:t>
            </a:r>
            <a:r>
              <a:rPr lang="el-GR" dirty="0" smtClean="0">
                <a:latin typeface="Arial" pitchFamily="34" charset="0"/>
                <a:cs typeface="Arial" pitchFamily="34" charset="0"/>
              </a:rPr>
              <a:t>κατακυρίευση του ή την </a:t>
            </a:r>
            <a:r>
              <a:rPr lang="el-GR" dirty="0" err="1" smtClean="0">
                <a:latin typeface="Arial" pitchFamily="34" charset="0"/>
                <a:cs typeface="Arial" pitchFamily="34" charset="0"/>
              </a:rPr>
              <a:t>παθητικοποίηση</a:t>
            </a:r>
            <a:r>
              <a:rPr lang="el-GR" dirty="0" smtClean="0">
                <a:latin typeface="Arial" pitchFamily="34" charset="0"/>
                <a:cs typeface="Arial" pitchFamily="34" charset="0"/>
              </a:rPr>
              <a:t> του από μια διεγερτική, ανικανοποίητη και ταυτόχρονα απούσα μητέρα. </a:t>
            </a:r>
          </a:p>
          <a:p>
            <a:pPr>
              <a:buNone/>
            </a:pPr>
            <a:endParaRPr lang="el-GR" dirty="0" smtClean="0">
              <a:latin typeface="Arial" pitchFamily="34" charset="0"/>
              <a:cs typeface="Arial"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Ποικιλομορφ</a:t>
            </a:r>
            <a:r>
              <a:rPr lang="el-GR" dirty="0" smtClean="0">
                <a:latin typeface="Arial" pitchFamily="34" charset="0"/>
                <a:cs typeface="Arial" pitchFamily="34" charset="0"/>
              </a:rPr>
              <a:t>ία και ενότητα</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fontScale="92500" lnSpcReduction="10000"/>
          </a:bodyPr>
          <a:lstStyle/>
          <a:p>
            <a:pPr>
              <a:buNone/>
            </a:pPr>
            <a:r>
              <a:rPr lang="el-GR" dirty="0" smtClean="0">
                <a:latin typeface="Arial" pitchFamily="34" charset="0"/>
                <a:cs typeface="Arial" pitchFamily="34" charset="0"/>
              </a:rPr>
              <a:t>Όπως </a:t>
            </a:r>
            <a:r>
              <a:rPr lang="el-GR" dirty="0" smtClean="0">
                <a:latin typeface="Arial" pitchFamily="34" charset="0"/>
                <a:cs typeface="Arial" pitchFamily="34" charset="0"/>
              </a:rPr>
              <a:t>ειπ</a:t>
            </a:r>
            <a:r>
              <a:rPr lang="el-GR" dirty="0" smtClean="0">
                <a:latin typeface="Arial" pitchFamily="34" charset="0"/>
                <a:cs typeface="Arial" pitchFamily="34" charset="0"/>
              </a:rPr>
              <a:t>ώθηκε και πριν, το φοβικό σύμπτωμα προσδιορίζεται από τον περίγυρο μέσα στον οποίο βρίσκεται</a:t>
            </a:r>
            <a:r>
              <a:rPr lang="el-GR" dirty="0" smtClean="0">
                <a:latin typeface="Arial" pitchFamily="34" charset="0"/>
                <a:cs typeface="Arial" pitchFamily="34" charset="0"/>
              </a:rPr>
              <a:t>.</a:t>
            </a:r>
          </a:p>
          <a:p>
            <a:pPr>
              <a:buNone/>
            </a:pPr>
            <a:r>
              <a:rPr lang="el-GR" dirty="0" smtClean="0">
                <a:latin typeface="Arial" pitchFamily="34" charset="0"/>
                <a:cs typeface="Arial" pitchFamily="34" charset="0"/>
              </a:rPr>
              <a:t>Δηλαδ</a:t>
            </a:r>
            <a:r>
              <a:rPr lang="el-GR" dirty="0" smtClean="0">
                <a:latin typeface="Arial" pitchFamily="34" charset="0"/>
                <a:cs typeface="Arial" pitchFamily="34" charset="0"/>
              </a:rPr>
              <a:t>ή, το ίδιο φοβικό σύμπτωμα μπορεί για έναν ασθενή να αποτελεί ένδειξη ψυχικής επεξεργασίας και για έναν άλλο να ένδειξη αποτυχίας της ψυχικής επεξεργασίας. </a:t>
            </a:r>
          </a:p>
          <a:p>
            <a:pPr>
              <a:buNone/>
            </a:pPr>
            <a:r>
              <a:rPr lang="el-GR" dirty="0" smtClean="0">
                <a:latin typeface="Arial" pitchFamily="34" charset="0"/>
                <a:cs typeface="Arial" pitchFamily="34" charset="0"/>
              </a:rPr>
              <a:t>Θεωρητικοί, όπως ο </a:t>
            </a:r>
            <a:r>
              <a:rPr lang="en-US" dirty="0" smtClean="0">
                <a:latin typeface="Arial" pitchFamily="34" charset="0"/>
                <a:cs typeface="Arial" pitchFamily="34" charset="0"/>
              </a:rPr>
              <a:t>Green </a:t>
            </a:r>
            <a:r>
              <a:rPr lang="el-GR" dirty="0" smtClean="0">
                <a:latin typeface="Arial" pitchFamily="34" charset="0"/>
                <a:cs typeface="Arial" pitchFamily="34" charset="0"/>
              </a:rPr>
              <a:t>και ο </a:t>
            </a:r>
            <a:r>
              <a:rPr lang="en-US" dirty="0" err="1" smtClean="0">
                <a:latin typeface="Arial" pitchFamily="34" charset="0"/>
                <a:cs typeface="Arial" pitchFamily="34" charset="0"/>
              </a:rPr>
              <a:t>Kestemberg</a:t>
            </a:r>
            <a:r>
              <a:rPr lang="en-US" dirty="0" smtClean="0">
                <a:latin typeface="Arial" pitchFamily="34" charset="0"/>
                <a:cs typeface="Arial" pitchFamily="34" charset="0"/>
              </a:rPr>
              <a:t> </a:t>
            </a:r>
            <a:r>
              <a:rPr lang="el-GR" dirty="0" smtClean="0">
                <a:latin typeface="Arial" pitchFamily="34" charset="0"/>
                <a:cs typeface="Arial" pitchFamily="34" charset="0"/>
              </a:rPr>
              <a:t>αναφέρουν ότι οι φοβικοί έχουν φοβία της ψυχικής λειτουργίας ή του εσωτερικού κόσμου. Αυτό που διακυβεύεται στους φοβικούς είναι η λειτουργία της γνώσης, καθώς γι’ αυτούς είναι «πιο πλεονεκτικό να μη γνωρίζουν παρά να γνωρίζουν» </a:t>
            </a:r>
            <a:r>
              <a:rPr lang="el-GR" dirty="0" smtClean="0">
                <a:latin typeface="Arial" pitchFamily="34" charset="0"/>
                <a:cs typeface="Arial" pitchFamily="34" charset="0"/>
              </a:rPr>
              <a:t> </a:t>
            </a:r>
          </a:p>
          <a:p>
            <a:pPr>
              <a:buNone/>
            </a:pPr>
            <a:r>
              <a:rPr lang="el-GR" dirty="0" smtClean="0">
                <a:latin typeface="Arial" pitchFamily="34" charset="0"/>
                <a:cs typeface="Arial" pitchFamily="34" charset="0"/>
              </a:rPr>
              <a:t>Ο </a:t>
            </a:r>
            <a:r>
              <a:rPr lang="en-US" dirty="0">
                <a:latin typeface="Arial" pitchFamily="34" charset="0"/>
                <a:cs typeface="Arial" pitchFamily="34" charset="0"/>
              </a:rPr>
              <a:t>Green </a:t>
            </a:r>
            <a:r>
              <a:rPr lang="el-GR" dirty="0" smtClean="0">
                <a:latin typeface="Arial" pitchFamily="34" charset="0"/>
                <a:cs typeface="Arial" pitchFamily="34" charset="0"/>
              </a:rPr>
              <a:t>αναφ</a:t>
            </a:r>
            <a:r>
              <a:rPr lang="el-GR" dirty="0" smtClean="0">
                <a:latin typeface="Arial" pitchFamily="34" charset="0"/>
                <a:cs typeface="Arial" pitchFamily="34" charset="0"/>
              </a:rPr>
              <a:t>έρθηκε στην κεντρική φοβική θέση στο εσωτερικό της συνειρμικής λειτουργίας, χωρίς απαραίτητα να υπάρχουν φοβικά συμπτώματα. </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10569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Ποικιλομορφ</a:t>
            </a:r>
            <a:r>
              <a:rPr lang="el-GR" dirty="0" smtClean="0">
                <a:latin typeface="Arial" pitchFamily="34" charset="0"/>
                <a:cs typeface="Arial" pitchFamily="34" charset="0"/>
              </a:rPr>
              <a:t>ία και ενότητα</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Παρατηρούνται 2 πόλοι στην ταξινόμησή τους:</a:t>
            </a:r>
          </a:p>
          <a:p>
            <a:pPr>
              <a:buNone/>
            </a:pPr>
            <a:r>
              <a:rPr lang="el-GR" dirty="0" smtClean="0">
                <a:latin typeface="Arial" pitchFamily="34" charset="0"/>
                <a:cs typeface="Arial" pitchFamily="34" charset="0"/>
              </a:rPr>
              <a:t>Από τη μία είναι οι ειδικές ή ευκρινείς φοβίες που αντιστοιχούν στον νευρωτικό πόλο </a:t>
            </a:r>
          </a:p>
          <a:p>
            <a:pPr>
              <a:buNone/>
            </a:pPr>
            <a:r>
              <a:rPr lang="el-GR" dirty="0" smtClean="0">
                <a:latin typeface="Arial" pitchFamily="34" charset="0"/>
                <a:cs typeface="Arial" pitchFamily="34" charset="0"/>
              </a:rPr>
              <a:t>Από την άλλη είναι οι ακαθόριστες, οι πιο σοβαρές που αντιστοιχούν στον μη νευρωτικό, ναρκισσιστικό πόλο. Εδώ κατατάσσονται και οι φοβίες κατάστασης (αγοραφοβία, κλειστοφοβία, νοσοφοβία </a:t>
            </a:r>
            <a:r>
              <a:rPr lang="el-GR" dirty="0" err="1" smtClean="0">
                <a:latin typeface="Arial" pitchFamily="34" charset="0"/>
                <a:cs typeface="Arial" pitchFamily="34" charset="0"/>
              </a:rPr>
              <a:t>κλπ</a:t>
            </a:r>
            <a:r>
              <a:rPr lang="el-GR" dirty="0" smtClean="0">
                <a:latin typeface="Arial" pitchFamily="34" charset="0"/>
                <a:cs typeface="Arial" pitchFamily="34" charset="0"/>
              </a:rPr>
              <a:t>)</a:t>
            </a:r>
          </a:p>
          <a:p>
            <a:pPr>
              <a:buNone/>
            </a:pPr>
            <a:r>
              <a:rPr lang="el-GR" dirty="0" smtClean="0">
                <a:latin typeface="Arial" pitchFamily="34" charset="0"/>
                <a:cs typeface="Arial" pitchFamily="34" charset="0"/>
              </a:rPr>
              <a:t>Μεταξύ των δύο πόλων υπάρχουν ενδιάμεσες μορφές φοβιών σε όλες τις διαβαθμίσεις που μπορούμε να φανταστούμε</a:t>
            </a:r>
          </a:p>
          <a:p>
            <a:pPr>
              <a:buNone/>
            </a:pP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139602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Φοβ</a:t>
            </a:r>
            <a:r>
              <a:rPr lang="el-GR" dirty="0" smtClean="0">
                <a:latin typeface="Arial" pitchFamily="34" charset="0"/>
                <a:cs typeface="Arial" pitchFamily="34" charset="0"/>
              </a:rPr>
              <a:t>ίες κατάστασης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fontScale="92500" lnSpcReduction="10000"/>
          </a:bodyPr>
          <a:lstStyle/>
          <a:p>
            <a:pPr>
              <a:buNone/>
            </a:pPr>
            <a:r>
              <a:rPr lang="el-GR" dirty="0" smtClean="0">
                <a:latin typeface="Arial" pitchFamily="34" charset="0"/>
                <a:cs typeface="Arial" pitchFamily="34" charset="0"/>
              </a:rPr>
              <a:t>Παραπέμπουν στην έννοια του χώρου, της τοπολογίας ή ακόμη και στην έννοια του ορίου, της εσωτερικής σύγχυσης και της άγνοιας των ορίων του υποκειμένου.</a:t>
            </a:r>
          </a:p>
          <a:p>
            <a:pPr>
              <a:buNone/>
            </a:pPr>
            <a:r>
              <a:rPr lang="el-GR" dirty="0" smtClean="0">
                <a:latin typeface="Arial" pitchFamily="34" charset="0"/>
                <a:cs typeface="Arial" pitchFamily="34" charset="0"/>
              </a:rPr>
              <a:t>Μπαίνει σε λειτουργία η προβολή με στόχο να </a:t>
            </a:r>
            <a:r>
              <a:rPr lang="el-GR" dirty="0" err="1" smtClean="0">
                <a:latin typeface="Arial" pitchFamily="34" charset="0"/>
                <a:cs typeface="Arial" pitchFamily="34" charset="0"/>
              </a:rPr>
              <a:t>αποσυμφωρήσει</a:t>
            </a:r>
            <a:r>
              <a:rPr lang="el-GR" dirty="0" smtClean="0">
                <a:latin typeface="Arial" pitchFamily="34" charset="0"/>
                <a:cs typeface="Arial" pitchFamily="34" charset="0"/>
              </a:rPr>
              <a:t> και να ξεφορτώσει το ανυπόφορο, αλλά δεν είναι αποτελεσματική.</a:t>
            </a:r>
          </a:p>
          <a:p>
            <a:pPr>
              <a:buNone/>
            </a:pPr>
            <a:r>
              <a:rPr lang="el-GR" dirty="0" smtClean="0">
                <a:latin typeface="Arial" pitchFamily="34" charset="0"/>
                <a:cs typeface="Arial" pitchFamily="34" charset="0"/>
              </a:rPr>
              <a:t>Δεν αποξενώνει, ούτε απαλλάσσει. Η βλαβερότητα που κατατίθεται στον άλλον συνεχίζει να κατατρύχει το υποκείμενο σαν ο άλλος να περιλαμβανόταν ακόμα στο Εγώ. </a:t>
            </a:r>
          </a:p>
          <a:p>
            <a:pPr>
              <a:buNone/>
            </a:pPr>
            <a:r>
              <a:rPr lang="el-GR" dirty="0" smtClean="0">
                <a:latin typeface="Arial" pitchFamily="34" charset="0"/>
                <a:cs typeface="Arial" pitchFamily="34" charset="0"/>
              </a:rPr>
              <a:t>Οι φοβίες, επομένως, υποβαστάζουν το οικοδόμημα της υποκειμενικότητας και τα Υ αυτά είναι τόσο προσηλωμένα στα συμπτώματα, ώστε μια θεραπεία που στοχεύει άμεσα στο σύμπτωμα τα θέτει στον κίνδυνο μιας καταθλιπτικής ή ακόμα και </a:t>
            </a:r>
            <a:r>
              <a:rPr lang="el-GR" dirty="0" err="1" smtClean="0">
                <a:latin typeface="Arial" pitchFamily="34" charset="0"/>
                <a:cs typeface="Arial" pitchFamily="34" charset="0"/>
              </a:rPr>
              <a:t>ψυχωσικής</a:t>
            </a:r>
            <a:r>
              <a:rPr lang="el-GR" dirty="0" smtClean="0">
                <a:latin typeface="Arial" pitchFamily="34" charset="0"/>
                <a:cs typeface="Arial" pitchFamily="34" charset="0"/>
              </a:rPr>
              <a:t> αποδιοργάνωσης. </a:t>
            </a:r>
            <a:r>
              <a:rPr lang="el-GR" dirty="0" smtClean="0">
                <a:latin typeface="Arial" pitchFamily="34" charset="0"/>
                <a:cs typeface="Arial" pitchFamily="34" charset="0"/>
              </a:rPr>
              <a:t> </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19380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fontScale="90000"/>
          </a:bodyPr>
          <a:lstStyle/>
          <a:p>
            <a:r>
              <a:rPr lang="el-GR" dirty="0" smtClean="0">
                <a:latin typeface="Arial" pitchFamily="34" charset="0"/>
                <a:cs typeface="Arial" pitchFamily="34" charset="0"/>
              </a:rPr>
              <a:t>Και τι γ</a:t>
            </a:r>
            <a:r>
              <a:rPr lang="el-GR" dirty="0" smtClean="0">
                <a:latin typeface="Arial" pitchFamily="34" charset="0"/>
                <a:cs typeface="Arial" pitchFamily="34" charset="0"/>
              </a:rPr>
              <a:t>ίνεται με αυτούς που «δεν έχουν» φοβίες;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Κοπέλα που υπερηφανεύεται ότι δεν έχει φοβίες, της φαίνεται περίεργο που τόσος κόσμος έχει. </a:t>
            </a:r>
          </a:p>
          <a:p>
            <a:pPr>
              <a:buNone/>
            </a:pPr>
            <a:r>
              <a:rPr lang="el-GR" dirty="0" smtClean="0">
                <a:latin typeface="Arial" pitchFamily="34" charset="0"/>
                <a:cs typeface="Arial" pitchFamily="34" charset="0"/>
              </a:rPr>
              <a:t>Της είναι απαραίτητη η καθημερινή άσκηση, για να έχει μια κάποια ψυχική ισορροπία. Το σώμα της είναι γι’ αυτήν ένα μηχάνημα το οποίο πρέπει να εξαντληθεί, αλλιώς της είναι αδύνατον να κοιμηθεί χωρίς βοήθεια από χάπια. Μισεί τα όνειρα και όταν βλέπει είναι εφιάλτες ή λευκοί εφιάλτες. Τις σπάνιες φορές που της αρέσουν ξυπνά απογοητευμένη από την πραγματικότητα που δε θέλει να ονειρεύεται. </a:t>
            </a:r>
          </a:p>
          <a:p>
            <a:pPr>
              <a:buNone/>
            </a:pPr>
            <a:r>
              <a:rPr lang="el-GR" dirty="0" smtClean="0">
                <a:latin typeface="Arial" pitchFamily="34" charset="0"/>
                <a:cs typeface="Arial" pitchFamily="34" charset="0"/>
              </a:rPr>
              <a:t>«Ξέρετε ότι δεν έχω φόβους, τις προάλλες στις κερκίδες του γηπέδου εμφανίστηκε ένα ποντίκι – εκεί που όλοι είχαν πανικοβληθεί, εγώ έσκυψα, το πήρα και άρχισα να το χαϊδεύω»</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15081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fontScale="90000"/>
          </a:bodyPr>
          <a:lstStyle/>
          <a:p>
            <a:r>
              <a:rPr lang="el-GR" dirty="0" smtClean="0">
                <a:latin typeface="Arial" pitchFamily="34" charset="0"/>
                <a:cs typeface="Arial" pitchFamily="34" charset="0"/>
              </a:rPr>
              <a:t>Και τι γ</a:t>
            </a:r>
            <a:r>
              <a:rPr lang="el-GR" dirty="0" smtClean="0">
                <a:latin typeface="Arial" pitchFamily="34" charset="0"/>
                <a:cs typeface="Arial" pitchFamily="34" charset="0"/>
              </a:rPr>
              <a:t>ίνεται με αυτούς που «δεν έχουν» φοβίες;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Η ασθενής αυτή δε μοιράζεται τον πανανθρώπινο μηχανισμό της φοβίας, μέσω του οποίου θα μπορούσε να ξαλαφρώνει το ψυχικό της όργανο από την πληθώρα των διεγέρσεων. </a:t>
            </a:r>
          </a:p>
          <a:p>
            <a:pPr>
              <a:buNone/>
            </a:pPr>
            <a:r>
              <a:rPr lang="el-GR" dirty="0" smtClean="0">
                <a:latin typeface="Arial" pitchFamily="34" charset="0"/>
                <a:cs typeface="Arial" pitchFamily="34" charset="0"/>
              </a:rPr>
              <a:t>Η προβολή δεν είναι αναποτελεσματική εδώ, απλώς δε συντελείται. </a:t>
            </a:r>
          </a:p>
          <a:p>
            <a:pPr>
              <a:buNone/>
            </a:pPr>
            <a:r>
              <a:rPr lang="el-GR" dirty="0" smtClean="0">
                <a:latin typeface="Arial" pitchFamily="34" charset="0"/>
                <a:cs typeface="Arial" pitchFamily="34" charset="0"/>
              </a:rPr>
              <a:t>Η πραγματικότητα δεν αντιμετωπίζεται καχύποπτα, είναι απλώς ακατανόητη. Η υλική πραγματικότητα είναι </a:t>
            </a:r>
            <a:r>
              <a:rPr lang="el-GR" dirty="0" err="1" smtClean="0">
                <a:latin typeface="Arial" pitchFamily="34" charset="0"/>
                <a:cs typeface="Arial" pitchFamily="34" charset="0"/>
              </a:rPr>
              <a:t>υπερεπενδεδυμένη</a:t>
            </a:r>
            <a:r>
              <a:rPr lang="el-GR" dirty="0" smtClean="0">
                <a:latin typeface="Arial" pitchFamily="34" charset="0"/>
                <a:cs typeface="Arial" pitchFamily="34" charset="0"/>
              </a:rPr>
              <a:t> και πολύ αποτελεσματική στο να διεκπεραιώνει.</a:t>
            </a:r>
          </a:p>
          <a:p>
            <a:pPr>
              <a:buNone/>
            </a:pPr>
            <a:r>
              <a:rPr lang="el-GR" dirty="0" smtClean="0">
                <a:latin typeface="Arial" pitchFamily="34" charset="0"/>
                <a:cs typeface="Arial" pitchFamily="34" charset="0"/>
              </a:rPr>
              <a:t>Το στοιχείο του </a:t>
            </a:r>
            <a:r>
              <a:rPr lang="el-GR" i="1" dirty="0" smtClean="0">
                <a:latin typeface="Arial" pitchFamily="34" charset="0"/>
                <a:cs typeface="Arial" pitchFamily="34" charset="0"/>
              </a:rPr>
              <a:t>χαρακτήρα</a:t>
            </a:r>
            <a:r>
              <a:rPr lang="el-GR" dirty="0" smtClean="0">
                <a:latin typeface="Arial" pitchFamily="34" charset="0"/>
                <a:cs typeface="Arial" pitchFamily="34" charset="0"/>
              </a:rPr>
              <a:t> δείχνει να έχει αντικαταστήσει τη φοβία, π.χ.: «Η φοβία της γάτας </a:t>
            </a:r>
            <a:r>
              <a:rPr lang="el-GR" dirty="0" err="1" smtClean="0">
                <a:latin typeface="Arial" pitchFamily="34" charset="0"/>
                <a:cs typeface="Arial" pitchFamily="34" charset="0"/>
              </a:rPr>
              <a:t>μεταχηματίζεται</a:t>
            </a:r>
            <a:r>
              <a:rPr lang="el-GR" dirty="0" smtClean="0">
                <a:latin typeface="Arial" pitchFamily="34" charset="0"/>
                <a:cs typeface="Arial" pitchFamily="34" charset="0"/>
              </a:rPr>
              <a:t> στο </a:t>
            </a:r>
            <a:r>
              <a:rPr lang="el-GR" b="1" i="1" dirty="0" smtClean="0">
                <a:latin typeface="Arial" pitchFamily="34" charset="0"/>
                <a:cs typeface="Arial" pitchFamily="34" charset="0"/>
              </a:rPr>
              <a:t>δεν αγαπώ τις γάτε</a:t>
            </a:r>
            <a:r>
              <a:rPr lang="el-GR" i="1" dirty="0" smtClean="0">
                <a:latin typeface="Arial" pitchFamily="34" charset="0"/>
                <a:cs typeface="Arial" pitchFamily="34" charset="0"/>
              </a:rPr>
              <a:t>ς</a:t>
            </a:r>
            <a:r>
              <a:rPr lang="el-GR" dirty="0" smtClean="0">
                <a:latin typeface="Arial" pitchFamily="34" charset="0"/>
                <a:cs typeface="Arial" pitchFamily="34" charset="0"/>
              </a:rPr>
              <a:t>». Το αποτέλεσμα είναι η </a:t>
            </a:r>
            <a:r>
              <a:rPr lang="el-GR" dirty="0" err="1" smtClean="0">
                <a:latin typeface="Arial" pitchFamily="34" charset="0"/>
                <a:cs typeface="Arial" pitchFamily="34" charset="0"/>
              </a:rPr>
              <a:t>αποψυχικοποίηση</a:t>
            </a:r>
            <a:r>
              <a:rPr lang="el-GR" dirty="0" smtClean="0">
                <a:latin typeface="Arial" pitchFamily="34" charset="0"/>
                <a:cs typeface="Arial" pitchFamily="34" charset="0"/>
              </a:rPr>
              <a:t>.</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70218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Οιδιπ</a:t>
            </a:r>
            <a:r>
              <a:rPr lang="el-GR" dirty="0" smtClean="0">
                <a:latin typeface="Arial" pitchFamily="34" charset="0"/>
                <a:cs typeface="Arial" pitchFamily="34" charset="0"/>
              </a:rPr>
              <a:t>όδειο και φοβίες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Η απουσία εσωτερίκευσης ενός προστατευτικού και απαγορευτικού Υπερεγώ σημαίνει ότι δεν έχει πραγματοποιηθεί μια πολύ σημαντική για το άτομο διπλή επιχείρηση:</a:t>
            </a:r>
          </a:p>
          <a:p>
            <a:pPr marL="457200" indent="-457200">
              <a:buAutoNum type="arabicParenR"/>
            </a:pPr>
            <a:r>
              <a:rPr lang="el-GR" dirty="0" smtClean="0">
                <a:latin typeface="Arial" pitchFamily="34" charset="0"/>
                <a:cs typeface="Arial" pitchFamily="34" charset="0"/>
              </a:rPr>
              <a:t>Η μετατροπή της ανικανότητας του μικρού παιδιού σε δύναμη, γιατί πλέον το παιδί δεν είναι ανίκανο, αλλά του είναι απαγορευμένο, άρα είναι δυνατό.</a:t>
            </a:r>
          </a:p>
          <a:p>
            <a:pPr marL="457200" indent="-457200">
              <a:buAutoNum type="arabicParenR"/>
            </a:pPr>
            <a:r>
              <a:rPr lang="el-GR" dirty="0" smtClean="0">
                <a:latin typeface="Arial" pitchFamily="34" charset="0"/>
                <a:cs typeface="Arial" pitchFamily="34" charset="0"/>
              </a:rPr>
              <a:t>Η αντιστροφή: δεν είναι ο άλλος πο</a:t>
            </a:r>
            <a:r>
              <a:rPr lang="el-GR" dirty="0" smtClean="0">
                <a:latin typeface="Arial" pitchFamily="34" charset="0"/>
                <a:cs typeface="Arial" pitchFamily="34" charset="0"/>
              </a:rPr>
              <a:t>υ μου το απαγορεύει, είμαι εγώ που το απαγορεύω στον εαυτό μου.</a:t>
            </a:r>
          </a:p>
          <a:p>
            <a:pPr marL="0" indent="0">
              <a:buNone/>
            </a:pPr>
            <a:r>
              <a:rPr lang="el-GR" dirty="0" smtClean="0">
                <a:latin typeface="Arial" pitchFamily="34" charset="0"/>
                <a:cs typeface="Arial" pitchFamily="34" charset="0"/>
              </a:rPr>
              <a:t>Παράλληλα, επιτελείται η συγκρουσιακή συνάντηση των αντιθέτων, η επεξεργασία της αμφιθυμικής σύγκρουσης και, κατά συνέπεια, η ενοποίηση του Εγώ.   </a:t>
            </a: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2526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lstStyle/>
          <a:p>
            <a:r>
              <a:rPr lang="el-GR" dirty="0" smtClean="0">
                <a:latin typeface="Arial" pitchFamily="34" charset="0"/>
                <a:cs typeface="Arial" pitchFamily="34" charset="0"/>
              </a:rPr>
              <a:t>Άγχος</a:t>
            </a:r>
            <a:r>
              <a:rPr lang="en-US" dirty="0" smtClean="0">
                <a:latin typeface="Arial" pitchFamily="34" charset="0"/>
                <a:cs typeface="Arial" pitchFamily="34" charset="0"/>
              </a:rPr>
              <a:t> </a:t>
            </a:r>
            <a:r>
              <a:rPr lang="el-GR" dirty="0" smtClean="0">
                <a:latin typeface="Arial" pitchFamily="34" charset="0"/>
                <a:cs typeface="Arial" pitchFamily="34" charset="0"/>
              </a:rPr>
              <a:t>και Φόβος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1371600"/>
            <a:ext cx="9146383" cy="4876800"/>
          </a:xfrm>
        </p:spPr>
        <p:txBody>
          <a:bodyPr>
            <a:noAutofit/>
          </a:bodyPr>
          <a:lstStyle/>
          <a:p>
            <a:r>
              <a:rPr lang="el-GR" sz="2300" dirty="0" smtClean="0">
                <a:latin typeface="Arial" pitchFamily="34" charset="0"/>
                <a:cs typeface="Arial" pitchFamily="34" charset="0"/>
              </a:rPr>
              <a:t>Υπάρχουν, βέβαια, </a:t>
            </a:r>
            <a:r>
              <a:rPr lang="el-GR" sz="2300" dirty="0" err="1" smtClean="0">
                <a:latin typeface="Arial" pitchFamily="34" charset="0"/>
                <a:cs typeface="Arial" pitchFamily="34" charset="0"/>
              </a:rPr>
              <a:t>ψυχοπιεστικές</a:t>
            </a:r>
            <a:r>
              <a:rPr lang="el-GR" sz="2300" dirty="0" smtClean="0">
                <a:latin typeface="Arial" pitchFamily="34" charset="0"/>
                <a:cs typeface="Arial" pitchFamily="34" charset="0"/>
              </a:rPr>
              <a:t> συνθήκες, όπου ο κίνδυνος είναι πραγματικός και γίνεται αντιληπτός από όλους. </a:t>
            </a:r>
          </a:p>
          <a:p>
            <a:r>
              <a:rPr lang="el-GR" sz="2300" dirty="0" smtClean="0">
                <a:latin typeface="Arial" pitchFamily="34" charset="0"/>
                <a:cs typeface="Arial" pitchFamily="34" charset="0"/>
              </a:rPr>
              <a:t>Υπάρχουν, όμως, καταστάσεις, ελάχιστα ή καθόλου </a:t>
            </a:r>
            <a:r>
              <a:rPr lang="el-GR" sz="2300" dirty="0" err="1" smtClean="0">
                <a:latin typeface="Arial" pitchFamily="34" charset="0"/>
                <a:cs typeface="Arial" pitchFamily="34" charset="0"/>
              </a:rPr>
              <a:t>αγχογόνες</a:t>
            </a:r>
            <a:r>
              <a:rPr lang="el-GR" sz="2300" dirty="0" smtClean="0">
                <a:latin typeface="Arial" pitchFamily="34" charset="0"/>
                <a:cs typeface="Arial" pitchFamily="34" charset="0"/>
              </a:rPr>
              <a:t> αντικειμενικά, τις οποίες ορισμένα άτομα αντιλαμβάνονται ως απειλητικές για τη σωματική και ψυχική τους ακεραιότητα.</a:t>
            </a:r>
          </a:p>
          <a:p>
            <a:r>
              <a:rPr lang="el-GR" sz="2300" dirty="0" smtClean="0">
                <a:latin typeface="Arial" pitchFamily="34" charset="0"/>
                <a:cs typeface="Arial" pitchFamily="34" charset="0"/>
              </a:rPr>
              <a:t>Η εκτίμηση μιας κατάστασης ως επικίνδυνης εξαρτάται από τις ιδιαιτερότητες του ατόμου: ικανότητες, συγκρότηση προσωπικότητας, προσωπική εμπειρία ανάλογων καταστάσεων στο παρελθόν.</a:t>
            </a:r>
          </a:p>
          <a:p>
            <a:r>
              <a:rPr lang="el-GR" sz="2300" dirty="0" smtClean="0">
                <a:latin typeface="Arial" pitchFamily="34" charset="0"/>
                <a:cs typeface="Arial" pitchFamily="34" charset="0"/>
              </a:rPr>
              <a:t>Ανεξάρτητα από το αν ο κίνδυνος είναι υπαρκτός ή όχι, το άγχος που προκαλεί η παρουσία καταστάσεων που βιώνονται ως απειλητικές, εκφράζεται πάντα με πανομοιότυπες κινητικές εκδηλώσεις και σωματικές αντιδράσεις (ενεργοποίηση του αυτόνομου νευρικού συστήματος) </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Οιδιπ</a:t>
            </a:r>
            <a:r>
              <a:rPr lang="el-GR" dirty="0" smtClean="0">
                <a:latin typeface="Arial" pitchFamily="34" charset="0"/>
                <a:cs typeface="Arial" pitchFamily="34" charset="0"/>
              </a:rPr>
              <a:t>όδειο και φοβίες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Όταν γίνουν και οι παραπάνω ανατροπές, το άτομο έχει εντάξει στην ψυχική του οργάνωση την κηδεμονική παρουσία των γονέων και έναν επαρκώς </a:t>
            </a:r>
            <a:r>
              <a:rPr lang="el-GR" dirty="0" err="1" smtClean="0">
                <a:latin typeface="Arial" pitchFamily="34" charset="0"/>
                <a:cs typeface="Arial" pitchFamily="34" charset="0"/>
              </a:rPr>
              <a:t>χωροδιαταγμένο</a:t>
            </a:r>
            <a:r>
              <a:rPr lang="el-GR" dirty="0" smtClean="0">
                <a:latin typeface="Arial" pitchFamily="34" charset="0"/>
                <a:cs typeface="Arial" pitchFamily="34" charset="0"/>
              </a:rPr>
              <a:t> ψυχισμό, είναι αυτόνομοι.</a:t>
            </a:r>
          </a:p>
          <a:p>
            <a:pPr>
              <a:buNone/>
            </a:pPr>
            <a:r>
              <a:rPr lang="el-GR" dirty="0" smtClean="0">
                <a:latin typeface="Arial" pitchFamily="34" charset="0"/>
                <a:cs typeface="Arial" pitchFamily="34" charset="0"/>
              </a:rPr>
              <a:t>Αντίθετα, οι φοβικοί έχουν το αίσθημα του αβοήθητου, του μη ελεύθερου, του εξαρτημένου μπροστά στην πραγματικότητα. </a:t>
            </a:r>
          </a:p>
          <a:p>
            <a:pPr>
              <a:buNone/>
            </a:pPr>
            <a:r>
              <a:rPr lang="el-GR" dirty="0" smtClean="0">
                <a:latin typeface="Arial" pitchFamily="34" charset="0"/>
                <a:cs typeface="Arial" pitchFamily="34" charset="0"/>
              </a:rPr>
              <a:t>Στις «καλές» περιπτώσεις φοβιών, οι φοβίες εμπεριέχουν ό,τι δεν μπορεί ακόμα από τις </a:t>
            </a:r>
            <a:r>
              <a:rPr lang="el-GR" dirty="0" err="1" smtClean="0">
                <a:latin typeface="Arial" pitchFamily="34" charset="0"/>
                <a:cs typeface="Arial" pitchFamily="34" charset="0"/>
              </a:rPr>
              <a:t>ενορμήσεις</a:t>
            </a:r>
            <a:r>
              <a:rPr lang="el-GR" dirty="0" smtClean="0">
                <a:latin typeface="Arial" pitchFamily="34" charset="0"/>
                <a:cs typeface="Arial" pitchFamily="34" charset="0"/>
              </a:rPr>
              <a:t> να </a:t>
            </a:r>
            <a:r>
              <a:rPr lang="el-GR" dirty="0" err="1" smtClean="0">
                <a:latin typeface="Arial" pitchFamily="34" charset="0"/>
                <a:cs typeface="Arial" pitchFamily="34" charset="0"/>
              </a:rPr>
              <a:t>απαρτιώσει</a:t>
            </a:r>
            <a:r>
              <a:rPr lang="el-GR" dirty="0" smtClean="0">
                <a:latin typeface="Arial" pitchFamily="34" charset="0"/>
                <a:cs typeface="Arial" pitchFamily="34" charset="0"/>
              </a:rPr>
              <a:t> αναπαραστατικά το άτομο στο πλαίσιο της υποκειμενικότητάς του. Τα προβάλλει σε ένα </a:t>
            </a:r>
            <a:r>
              <a:rPr lang="el-GR" dirty="0" err="1" smtClean="0">
                <a:latin typeface="Arial" pitchFamily="34" charset="0"/>
                <a:cs typeface="Arial" pitchFamily="34" charset="0"/>
              </a:rPr>
              <a:t>εξωτ</a:t>
            </a:r>
            <a:r>
              <a:rPr lang="el-GR" dirty="0" smtClean="0">
                <a:latin typeface="Arial" pitchFamily="34" charset="0"/>
                <a:cs typeface="Arial" pitchFamily="34" charset="0"/>
              </a:rPr>
              <a:t>. Αντικείμενο με την ελπίδα ότι θα τα εντάξει ετεροχρονισμένα.  </a:t>
            </a: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122611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0128" y="381000"/>
            <a:ext cx="9146383" cy="990600"/>
          </a:xfrm>
        </p:spPr>
        <p:txBody>
          <a:bodyPr>
            <a:normAutofit/>
          </a:bodyPr>
          <a:lstStyle/>
          <a:p>
            <a:r>
              <a:rPr lang="el-GR" dirty="0" smtClean="0">
                <a:latin typeface="Arial" pitchFamily="34" charset="0"/>
                <a:cs typeface="Arial" pitchFamily="34" charset="0"/>
              </a:rPr>
              <a:t>Οιδιπ</a:t>
            </a:r>
            <a:r>
              <a:rPr lang="el-GR" dirty="0" smtClean="0">
                <a:latin typeface="Arial" pitchFamily="34" charset="0"/>
                <a:cs typeface="Arial" pitchFamily="34" charset="0"/>
              </a:rPr>
              <a:t>όδειο και φοβίες</a:t>
            </a:r>
            <a:endParaRPr lang="el-GR" dirty="0">
              <a:latin typeface="Arial" pitchFamily="34" charset="0"/>
              <a:cs typeface="Arial" pitchFamily="34" charset="0"/>
            </a:endParaRPr>
          </a:p>
        </p:txBody>
      </p:sp>
      <p:sp>
        <p:nvSpPr>
          <p:cNvPr id="3" name="2 - Θέση περιεχομένου"/>
          <p:cNvSpPr>
            <a:spLocks noGrp="1"/>
          </p:cNvSpPr>
          <p:nvPr>
            <p:ph idx="1"/>
          </p:nvPr>
        </p:nvSpPr>
        <p:spPr>
          <a:xfrm>
            <a:off x="1980128" y="1828800"/>
            <a:ext cx="9146383" cy="4572000"/>
          </a:xfrm>
        </p:spPr>
        <p:txBody>
          <a:bodyPr>
            <a:normAutofit/>
          </a:bodyPr>
          <a:lstStyle/>
          <a:p>
            <a:pPr>
              <a:buNone/>
            </a:pPr>
            <a:r>
              <a:rPr lang="el-GR" dirty="0" smtClean="0">
                <a:latin typeface="Arial" pitchFamily="34" charset="0"/>
                <a:cs typeface="Arial" pitchFamily="34" charset="0"/>
              </a:rPr>
              <a:t>Στις σοβαρές περιπτώσεις φοβιών, οι φοβίες εμπεριέχουν ό,τι δεν μπορεί ακόμα από τις </a:t>
            </a:r>
            <a:r>
              <a:rPr lang="el-GR" dirty="0" err="1" smtClean="0">
                <a:latin typeface="Arial" pitchFamily="34" charset="0"/>
                <a:cs typeface="Arial" pitchFamily="34" charset="0"/>
              </a:rPr>
              <a:t>ενορμήσεις</a:t>
            </a:r>
            <a:r>
              <a:rPr lang="el-GR" dirty="0" smtClean="0">
                <a:latin typeface="Arial" pitchFamily="34" charset="0"/>
                <a:cs typeface="Arial" pitchFamily="34" charset="0"/>
              </a:rPr>
              <a:t> να </a:t>
            </a:r>
            <a:r>
              <a:rPr lang="el-GR" dirty="0" err="1" smtClean="0">
                <a:latin typeface="Arial" pitchFamily="34" charset="0"/>
                <a:cs typeface="Arial" pitchFamily="34" charset="0"/>
              </a:rPr>
              <a:t>απαρτιώσει</a:t>
            </a:r>
            <a:r>
              <a:rPr lang="el-GR" dirty="0" smtClean="0">
                <a:latin typeface="Arial" pitchFamily="34" charset="0"/>
                <a:cs typeface="Arial" pitchFamily="34" charset="0"/>
              </a:rPr>
              <a:t> αναπαραστατικά το άτομο στο πλαίσιο της υποκειμενικότητάς του. Τα προβάλλει σε ένα </a:t>
            </a:r>
            <a:r>
              <a:rPr lang="el-GR" dirty="0" err="1" smtClean="0">
                <a:latin typeface="Arial" pitchFamily="34" charset="0"/>
                <a:cs typeface="Arial" pitchFamily="34" charset="0"/>
              </a:rPr>
              <a:t>εξωτ</a:t>
            </a:r>
            <a:r>
              <a:rPr lang="el-GR" dirty="0" smtClean="0">
                <a:latin typeface="Arial" pitchFamily="34" charset="0"/>
                <a:cs typeface="Arial" pitchFamily="34" charset="0"/>
              </a:rPr>
              <a:t>. αντικείμενο με την ελπίδα ότι θα τα εντάξει ετεροχρονισμένα. </a:t>
            </a:r>
          </a:p>
          <a:p>
            <a:pPr>
              <a:buNone/>
            </a:pPr>
            <a:r>
              <a:rPr lang="el-GR" dirty="0" smtClean="0">
                <a:latin typeface="Arial" pitchFamily="34" charset="0"/>
                <a:cs typeface="Arial" pitchFamily="34" charset="0"/>
              </a:rPr>
              <a:t>Υπάρχει ναρκισσιστικό έλλειμμα, δεν έχουν εσωτερικευθεί τα αντικείμενα και δεν υπάρχουν προϋποθέσεις για να συγκροτηθεί μια υποκειμενικότητα. Δεν υπάρχει βεβαιότητα για τα όρια του Εγώ, η πίστη στον «εαυτό» του κλπ.</a:t>
            </a:r>
          </a:p>
          <a:p>
            <a:pPr>
              <a:buNone/>
            </a:pPr>
            <a:r>
              <a:rPr lang="el-GR" dirty="0" smtClean="0">
                <a:latin typeface="Arial" pitchFamily="34" charset="0"/>
                <a:cs typeface="Arial" pitchFamily="34" charset="0"/>
              </a:rPr>
              <a:t>Η εξάρτηση που εμφανίζεται στους φοβικούς σχηματισμούς είναι αντανάκλαση της παιδικής εξάρτησης από τα γονικά αντικείμενα.  </a:t>
            </a:r>
          </a:p>
          <a:p>
            <a:pPr>
              <a:buNone/>
            </a:pPr>
            <a:endParaRPr lang="el-GR" dirty="0" smtClean="0">
              <a:latin typeface="Arial" pitchFamily="34" charset="0"/>
              <a:cs typeface="Arial" pitchFamily="34" charset="0"/>
            </a:endParaRPr>
          </a:p>
          <a:p>
            <a:endParaRPr lang="el-GR" dirty="0"/>
          </a:p>
        </p:txBody>
      </p:sp>
    </p:spTree>
    <p:extLst>
      <p:ext uri="{BB962C8B-B14F-4D97-AF65-F5344CB8AC3E}">
        <p14:creationId xmlns:p14="http://schemas.microsoft.com/office/powerpoint/2010/main" val="58399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447" y="1616075"/>
            <a:ext cx="7317103" cy="1736725"/>
          </a:xfrm>
        </p:spPr>
        <p:txBody>
          <a:bodyPr>
            <a:normAutofit/>
          </a:bodyPr>
          <a:lstStyle/>
          <a:p>
            <a:r>
              <a:rPr lang="el-GR" sz="3200" dirty="0" smtClean="0"/>
              <a:t>Οι φοβ</a:t>
            </a:r>
            <a:r>
              <a:rPr lang="el-GR" sz="3200" dirty="0" smtClean="0"/>
              <a:t>ίες: τελευταίο φράγμα προ της καταθλιπτικής κατάρρευσης, ένα τελευταίο θέατρο, θέατρο εχθροπραξιών</a:t>
            </a:r>
            <a:endParaRPr lang="en-US" sz="3200" dirty="0"/>
          </a:p>
        </p:txBody>
      </p:sp>
      <p:sp>
        <p:nvSpPr>
          <p:cNvPr id="3" name="Text Placeholder 2"/>
          <p:cNvSpPr>
            <a:spLocks noGrp="1"/>
          </p:cNvSpPr>
          <p:nvPr>
            <p:ph type="body" idx="1"/>
          </p:nvPr>
        </p:nvSpPr>
        <p:spPr>
          <a:xfrm>
            <a:off x="2429341" y="3962400"/>
            <a:ext cx="7317103" cy="2209800"/>
          </a:xfrm>
        </p:spPr>
        <p:txBody>
          <a:bodyPr>
            <a:normAutofit/>
          </a:bodyPr>
          <a:lstStyle/>
          <a:p>
            <a:r>
              <a:rPr lang="el-GR" dirty="0" smtClean="0"/>
              <a:t>Πα</a:t>
            </a:r>
            <a:r>
              <a:rPr lang="el-GR" dirty="0" smtClean="0"/>
              <a:t>ίζετα</a:t>
            </a:r>
            <a:r>
              <a:rPr lang="el-GR" dirty="0" smtClean="0"/>
              <a:t>ι το δράμα της «ναρκισσιστικής πτώσης» – μη εμπιστοσύνη και εκτίμηση στον εαυτό, ανασφάλεια, αίσθημα κατωτερότητας.</a:t>
            </a:r>
          </a:p>
          <a:p>
            <a:endParaRPr lang="el-GR" dirty="0" smtClean="0"/>
          </a:p>
          <a:p>
            <a:endParaRPr lang="el-GR" dirty="0"/>
          </a:p>
          <a:p>
            <a:r>
              <a:rPr lang="el-GR" dirty="0" smtClean="0"/>
              <a:t>Μία παράσταση που τα σκηνικά είναι φτωχά. </a:t>
            </a:r>
            <a:endParaRPr lang="en-US" dirty="0"/>
          </a:p>
        </p:txBody>
      </p:sp>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Two Content Layout with Table</a:t>
            </a:r>
          </a:p>
        </p:txBody>
      </p:sp>
      <p:sp>
        <p:nvSpPr>
          <p:cNvPr id="3" name="Content Placeholder 2"/>
          <p:cNvSpPr>
            <a:spLocks noGrp="1"/>
          </p:cNvSpPr>
          <p:nvPr>
            <p:ph sz="half" idx="1"/>
          </p:nvPr>
        </p:nvSpPr>
        <p:spPr/>
        <p:txBody>
          <a:bodyPr/>
          <a:lstStyle/>
          <a:p>
            <a:r>
              <a:rPr dirty="0"/>
              <a:t>First bullet point here</a:t>
            </a:r>
          </a:p>
          <a:p>
            <a:r>
              <a:rPr dirty="0"/>
              <a:t>Second bullet point here</a:t>
            </a:r>
          </a:p>
          <a:p>
            <a:r>
              <a:rPr dirty="0"/>
              <a:t>Third bullet point here</a:t>
            </a:r>
          </a:p>
        </p:txBody>
      </p:sp>
      <p:graphicFrame>
        <p:nvGraphicFramePr>
          <p:cNvPr id="6" name="Content Placeholder 5" descr="Sample table with 3 columns, 4 rows"/>
          <p:cNvGraphicFramePr>
            <a:graphicFrameLocks noGrp="1"/>
          </p:cNvGraphicFramePr>
          <p:nvPr>
            <p:ph sz="half" idx="2"/>
            <p:extLst>
              <p:ext uri="{D42A27DB-BD31-4B8C-83A1-F6EECF244321}">
                <p14:modId xmlns:p14="http://schemas.microsoft.com/office/powerpoint/2010/main" val="1699558501"/>
              </p:ext>
            </p:extLst>
          </p:nvPr>
        </p:nvGraphicFramePr>
        <p:xfrm>
          <a:off x="6705760" y="1828383"/>
          <a:ext cx="4420752" cy="2057936"/>
        </p:xfrm>
        <a:graphic>
          <a:graphicData uri="http://schemas.openxmlformats.org/drawingml/2006/table">
            <a:tbl>
              <a:tblPr firstRow="1" bandRow="1">
                <a:tableStyleId>{5C22544A-7EE6-4342-B048-85BDC9FD1C3A}</a:tableStyleId>
              </a:tblPr>
              <a:tblGrid>
                <a:gridCol w="1473584"/>
                <a:gridCol w="1473584"/>
                <a:gridCol w="1473584"/>
              </a:tblGrid>
              <a:tr h="514484">
                <a:tc>
                  <a:txBody>
                    <a:bodyPr/>
                    <a:lstStyle/>
                    <a:p>
                      <a:endParaRPr sz="1800" dirty="0"/>
                    </a:p>
                  </a:txBody>
                  <a:tcPr anchor="ctr"/>
                </a:tc>
                <a:tc>
                  <a:txBody>
                    <a:bodyPr/>
                    <a:lstStyle/>
                    <a:p>
                      <a:pPr algn="ctr"/>
                      <a:r>
                        <a:rPr sz="1800" dirty="0"/>
                        <a:t>Group 1</a:t>
                      </a:r>
                    </a:p>
                  </a:txBody>
                  <a:tcPr anchor="ctr"/>
                </a:tc>
                <a:tc>
                  <a:txBody>
                    <a:bodyPr/>
                    <a:lstStyle/>
                    <a:p>
                      <a:pPr algn="ctr"/>
                      <a:r>
                        <a:rPr sz="1800"/>
                        <a:t>Group 2</a:t>
                      </a:r>
                    </a:p>
                  </a:txBody>
                  <a:tcPr anchor="ctr"/>
                </a:tc>
              </a:tr>
              <a:tr h="514484">
                <a:tc>
                  <a:txBody>
                    <a:bodyPr/>
                    <a:lstStyle/>
                    <a:p>
                      <a:r>
                        <a:rPr sz="1800"/>
                        <a:t>Class 1</a:t>
                      </a:r>
                    </a:p>
                  </a:txBody>
                  <a:tcPr anchor="ctr"/>
                </a:tc>
                <a:tc>
                  <a:txBody>
                    <a:bodyPr/>
                    <a:lstStyle/>
                    <a:p>
                      <a:pPr algn="ctr"/>
                      <a:r>
                        <a:rPr sz="1800" dirty="0"/>
                        <a:t>82</a:t>
                      </a:r>
                    </a:p>
                  </a:txBody>
                  <a:tcPr anchor="ctr"/>
                </a:tc>
                <a:tc>
                  <a:txBody>
                    <a:bodyPr/>
                    <a:lstStyle/>
                    <a:p>
                      <a:pPr algn="ctr"/>
                      <a:r>
                        <a:rPr sz="1800"/>
                        <a:t>95</a:t>
                      </a:r>
                    </a:p>
                  </a:txBody>
                  <a:tcPr anchor="ctr"/>
                </a:tc>
              </a:tr>
              <a:tr h="514484">
                <a:tc>
                  <a:txBody>
                    <a:bodyPr/>
                    <a:lstStyle/>
                    <a:p>
                      <a:r>
                        <a:rPr sz="1800"/>
                        <a:t>Class</a:t>
                      </a:r>
                      <a:r>
                        <a:rPr sz="1800" baseline="0"/>
                        <a:t> 2</a:t>
                      </a:r>
                      <a:endParaRPr sz="1800"/>
                    </a:p>
                  </a:txBody>
                  <a:tcPr anchor="ctr"/>
                </a:tc>
                <a:tc>
                  <a:txBody>
                    <a:bodyPr/>
                    <a:lstStyle/>
                    <a:p>
                      <a:pPr algn="ctr"/>
                      <a:r>
                        <a:rPr sz="1800" dirty="0"/>
                        <a:t>76</a:t>
                      </a:r>
                    </a:p>
                  </a:txBody>
                  <a:tcPr anchor="ctr"/>
                </a:tc>
                <a:tc>
                  <a:txBody>
                    <a:bodyPr/>
                    <a:lstStyle/>
                    <a:p>
                      <a:pPr algn="ctr"/>
                      <a:r>
                        <a:rPr sz="1800" dirty="0"/>
                        <a:t>88</a:t>
                      </a:r>
                    </a:p>
                  </a:txBody>
                  <a:tcPr anchor="ctr"/>
                </a:tc>
              </a:tr>
              <a:tr h="514484">
                <a:tc>
                  <a:txBody>
                    <a:bodyPr/>
                    <a:lstStyle/>
                    <a:p>
                      <a:r>
                        <a:rPr sz="1800"/>
                        <a:t>Class 3</a:t>
                      </a:r>
                    </a:p>
                  </a:txBody>
                  <a:tcPr anchor="ctr"/>
                </a:tc>
                <a:tc>
                  <a:txBody>
                    <a:bodyPr/>
                    <a:lstStyle/>
                    <a:p>
                      <a:pPr algn="ctr"/>
                      <a:r>
                        <a:rPr sz="1800"/>
                        <a:t>84</a:t>
                      </a:r>
                    </a:p>
                  </a:txBody>
                  <a:tcPr anchor="ctr"/>
                </a:tc>
                <a:tc>
                  <a:txBody>
                    <a:bodyPr/>
                    <a:lstStyle/>
                    <a:p>
                      <a:pPr algn="ctr"/>
                      <a:r>
                        <a:rPr sz="1800" dirty="0"/>
                        <a:t>90</a:t>
                      </a:r>
                    </a:p>
                  </a:txBody>
                  <a:tcPr anchor="ctr"/>
                </a:tc>
              </a:tr>
            </a:tbl>
          </a:graphicData>
        </a:graphic>
      </p:graphicFrame>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29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605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l-GR" dirty="0" err="1" smtClean="0">
                <a:latin typeface="Arial" pitchFamily="34" charset="0"/>
                <a:cs typeface="Arial" pitchFamily="34" charset="0"/>
              </a:rPr>
              <a:t>Άγχώδης</a:t>
            </a:r>
            <a:r>
              <a:rPr lang="el-GR" dirty="0" smtClean="0">
                <a:latin typeface="Arial" pitchFamily="34" charset="0"/>
                <a:cs typeface="Arial" pitchFamily="34" charset="0"/>
              </a:rPr>
              <a:t> κατάσταση </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0128" y="2514600"/>
            <a:ext cx="9146383" cy="3733800"/>
          </a:xfrm>
        </p:spPr>
        <p:txBody>
          <a:bodyPr/>
          <a:lstStyle/>
          <a:p>
            <a:r>
              <a:rPr lang="el-GR" dirty="0" smtClean="0">
                <a:latin typeface="Arial" pitchFamily="34" charset="0"/>
                <a:cs typeface="Arial" pitchFamily="34" charset="0"/>
              </a:rPr>
              <a:t>Είναι παροδική, η ένταση και η διάρκεια της είναι συνάρτηση του εσωτερικού ή εξωτερικού κινδύνου που την προκαλεί.</a:t>
            </a:r>
          </a:p>
          <a:p>
            <a:r>
              <a:rPr lang="el-GR" dirty="0" smtClean="0">
                <a:latin typeface="Arial" pitchFamily="34" charset="0"/>
                <a:cs typeface="Arial" pitchFamily="34" charset="0"/>
              </a:rPr>
              <a:t>Ο κίνδυνος αυτός μπορεί να έχει σχέση με το περιβάλλον (αντιδραστικό ή περιστασιακό άγχος), με ηθικές συγκρούσεις, με ασυνείδητες </a:t>
            </a:r>
            <a:r>
              <a:rPr lang="el-GR" dirty="0" err="1" smtClean="0">
                <a:latin typeface="Arial" pitchFamily="34" charset="0"/>
                <a:cs typeface="Arial" pitchFamily="34" charset="0"/>
              </a:rPr>
              <a:t>ψυχοσυγκρούσεις</a:t>
            </a:r>
            <a:r>
              <a:rPr lang="el-GR" dirty="0" smtClean="0">
                <a:latin typeface="Arial" pitchFamily="34" charset="0"/>
                <a:cs typeface="Arial" pitchFamily="34" charset="0"/>
              </a:rPr>
              <a:t> ή να συνδυάζεται με παθολογικές καταστάσεις</a:t>
            </a:r>
          </a:p>
          <a:p>
            <a:pPr>
              <a:buNone/>
            </a:pPr>
            <a:endParaRPr lang="el-GR" dirty="0" smtClean="0">
              <a:latin typeface="Arial" pitchFamily="34" charset="0"/>
              <a:cs typeface="Arial" pitchFamily="34" charset="0"/>
            </a:endParaRPr>
          </a:p>
          <a:p>
            <a:pPr>
              <a:buNone/>
            </a:pPr>
            <a:r>
              <a:rPr lang="el-GR" dirty="0" smtClean="0">
                <a:latin typeface="Arial" pitchFamily="34" charset="0"/>
                <a:cs typeface="Arial" pitchFamily="34" charset="0"/>
              </a:rPr>
              <a:t>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l-GR" dirty="0" err="1" smtClean="0">
                <a:latin typeface="Arial" pitchFamily="34" charset="0"/>
                <a:cs typeface="Arial" pitchFamily="34" charset="0"/>
              </a:rPr>
              <a:t>Άγχώδης</a:t>
            </a:r>
            <a:r>
              <a:rPr lang="el-GR" dirty="0" smtClean="0">
                <a:latin typeface="Arial" pitchFamily="34" charset="0"/>
                <a:cs typeface="Arial" pitchFamily="34" charset="0"/>
              </a:rPr>
              <a:t> προσωπικότητα</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0128" y="2209800"/>
            <a:ext cx="9146383" cy="4038600"/>
          </a:xfrm>
        </p:spPr>
        <p:txBody>
          <a:bodyPr>
            <a:normAutofit lnSpcReduction="10000"/>
          </a:bodyPr>
          <a:lstStyle/>
          <a:p>
            <a:r>
              <a:rPr lang="el-GR" dirty="0" smtClean="0">
                <a:latin typeface="Arial" pitchFamily="34" charset="0"/>
                <a:cs typeface="Arial" pitchFamily="34" charset="0"/>
              </a:rPr>
              <a:t>Αποτελεί σχεδόν μόνιμο στοιχείο της προσωπικότητας. Το αγχώδες άτομο έχει την τάση να αντιλαμβάνεται το περιβάλλον ως απειλητικό, επειδή αισθάνεται ευάλωτο στις </a:t>
            </a:r>
            <a:r>
              <a:rPr lang="el-GR" dirty="0" err="1" smtClean="0">
                <a:latin typeface="Arial" pitchFamily="34" charset="0"/>
                <a:cs typeface="Arial" pitchFamily="34" charset="0"/>
              </a:rPr>
              <a:t>ψυχοπιεστικές</a:t>
            </a:r>
            <a:r>
              <a:rPr lang="el-GR" dirty="0" smtClean="0">
                <a:latin typeface="Arial" pitchFamily="34" charset="0"/>
                <a:cs typeface="Arial" pitchFamily="34" charset="0"/>
              </a:rPr>
              <a:t> καταστάσεις και εμφανίζει πιο έντονες και πιο συχνές αγχώδεις αντιδράσεις από το μέσο όρο των ανθρώπων.</a:t>
            </a:r>
          </a:p>
          <a:p>
            <a:r>
              <a:rPr lang="el-GR" dirty="0" smtClean="0">
                <a:latin typeface="Arial" pitchFamily="34" charset="0"/>
                <a:cs typeface="Arial" pitchFamily="34" charset="0"/>
              </a:rPr>
              <a:t>Αγχώδης προδιάθεση παρατηρείται στους περισσότερους νευρωσικούς ανθρώπους</a:t>
            </a:r>
          </a:p>
          <a:p>
            <a:endParaRPr lang="el-GR" dirty="0" smtClean="0"/>
          </a:p>
          <a:p>
            <a:pPr>
              <a:buNone/>
            </a:pPr>
            <a:endParaRPr lang="el-GR" dirty="0" smtClean="0"/>
          </a:p>
          <a:p>
            <a:pPr>
              <a:buNone/>
            </a:pPr>
            <a:r>
              <a:rPr lang="el-GR" dirty="0" smtClean="0"/>
              <a:t> </a:t>
            </a:r>
            <a:endParaRPr lang="en-US" dirty="0" smtClean="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Arial" pitchFamily="34" charset="0"/>
                <a:cs typeface="Arial" pitchFamily="34" charset="0"/>
              </a:rPr>
              <a:t>Η θεωρία του </a:t>
            </a:r>
            <a:r>
              <a:rPr lang="en-US" dirty="0" smtClean="0">
                <a:latin typeface="Arial" pitchFamily="34" charset="0"/>
                <a:cs typeface="Arial" pitchFamily="34" charset="0"/>
              </a:rPr>
              <a:t>Freud </a:t>
            </a:r>
            <a:r>
              <a:rPr lang="el-GR" dirty="0" smtClean="0">
                <a:latin typeface="Arial" pitchFamily="34" charset="0"/>
                <a:cs typeface="Arial" pitchFamily="34" charset="0"/>
              </a:rPr>
              <a:t>για το Άγχος και τις Φοβίες</a:t>
            </a:r>
            <a:endParaRPr lang="el-GR" dirty="0">
              <a:latin typeface="Arial" pitchFamily="34" charset="0"/>
              <a:cs typeface="Arial" pitchFamily="34" charset="0"/>
            </a:endParaRPr>
          </a:p>
        </p:txBody>
      </p:sp>
      <p:sp>
        <p:nvSpPr>
          <p:cNvPr id="3" name="2 - Θέση περιεχομένου"/>
          <p:cNvSpPr>
            <a:spLocks noGrp="1"/>
          </p:cNvSpPr>
          <p:nvPr>
            <p:ph sz="half" idx="1"/>
          </p:nvPr>
        </p:nvSpPr>
        <p:spPr/>
        <p:txBody>
          <a:bodyPr>
            <a:normAutofit fontScale="62500" lnSpcReduction="20000"/>
          </a:bodyPr>
          <a:lstStyle/>
          <a:p>
            <a:pPr>
              <a:buNone/>
            </a:pPr>
            <a:r>
              <a:rPr lang="el-GR" dirty="0" smtClean="0"/>
              <a:t>Πριν το μικρό Χανς (1892-1899)</a:t>
            </a:r>
          </a:p>
          <a:p>
            <a:r>
              <a:rPr lang="el-GR" dirty="0" smtClean="0"/>
              <a:t>Διαφωνούσε με την κατάταξη στις νευρασθένειες</a:t>
            </a:r>
          </a:p>
          <a:p>
            <a:r>
              <a:rPr lang="el-GR" dirty="0" smtClean="0"/>
              <a:t>Φοβίες εμφανίζουν τα άτομα με νεύρωση, αυτές βελτιώνονται ή/και θεραπεύονται</a:t>
            </a:r>
          </a:p>
          <a:p>
            <a:r>
              <a:rPr lang="el-GR" dirty="0" smtClean="0"/>
              <a:t>Διαχώρισε τις εμμονές από τις φοβίες</a:t>
            </a:r>
          </a:p>
          <a:p>
            <a:r>
              <a:rPr lang="el-GR" dirty="0" smtClean="0"/>
              <a:t>Έδωσε αυτούσια την περιγραφή της συμπτωματολογίας του πανικού, όπως περιγράφεται από τα σύγχρονα εγχειρίδια σήμερα</a:t>
            </a:r>
          </a:p>
          <a:p>
            <a:r>
              <a:rPr lang="el-GR" dirty="0" smtClean="0"/>
              <a:t>Πεπεισμένος ότι έχει ψυχαναλυτική αιτία</a:t>
            </a:r>
          </a:p>
          <a:p>
            <a:r>
              <a:rPr lang="el-GR" dirty="0" smtClean="0"/>
              <a:t>Αντιλαμβάνεται την καλή σεξουαλική ζωή ως παρέχουσα ανοσίας στις φοβίες</a:t>
            </a:r>
          </a:p>
          <a:p>
            <a:r>
              <a:rPr lang="el-GR" dirty="0" smtClean="0"/>
              <a:t>Οι φοβίες παρουσιάζονται ως μονότονες παρενέργειες ενεργειακών ισορροπιών, χωρίς ψυχικό περιεχόμενο, σε επίπεδο ιδεών και φαντασιώσεων</a:t>
            </a:r>
          </a:p>
          <a:p>
            <a:endParaRPr lang="el-GR" dirty="0" smtClean="0"/>
          </a:p>
        </p:txBody>
      </p:sp>
      <p:sp>
        <p:nvSpPr>
          <p:cNvPr id="4" name="3 - Θέση περιεχομένου"/>
          <p:cNvSpPr>
            <a:spLocks noGrp="1"/>
          </p:cNvSpPr>
          <p:nvPr>
            <p:ph sz="half" idx="2"/>
          </p:nvPr>
        </p:nvSpPr>
        <p:spPr/>
        <p:txBody>
          <a:bodyPr>
            <a:normAutofit fontScale="62500" lnSpcReduction="20000"/>
          </a:bodyPr>
          <a:lstStyle/>
          <a:p>
            <a:pPr>
              <a:buNone/>
            </a:pPr>
            <a:r>
              <a:rPr lang="el-GR" dirty="0" smtClean="0"/>
              <a:t>Μικρός Χανς</a:t>
            </a:r>
          </a:p>
          <a:p>
            <a:r>
              <a:rPr lang="el-GR" dirty="0" smtClean="0"/>
              <a:t>Ο πυρήνας της θεωρίας του άγχους βρίσκεται στην ίδια γραμμή με τις προ-ψυχαναλυτικές απόψεις</a:t>
            </a:r>
          </a:p>
          <a:p>
            <a:pPr>
              <a:buNone/>
            </a:pPr>
            <a:endParaRPr lang="el-GR" dirty="0" smtClean="0"/>
          </a:p>
          <a:p>
            <a:pPr>
              <a:buNone/>
            </a:pPr>
            <a:r>
              <a:rPr lang="el-GR" dirty="0" smtClean="0"/>
              <a:t>Αναστολή σύμπτωμα και  άγχος (1926)</a:t>
            </a:r>
          </a:p>
          <a:p>
            <a:r>
              <a:rPr lang="el-GR" dirty="0" smtClean="0"/>
              <a:t>Η ψυχαναλυτική θεωρία έχει πλέον εμπλουτιστεί από την 2</a:t>
            </a:r>
            <a:r>
              <a:rPr lang="el-GR" baseline="30000" dirty="0" smtClean="0"/>
              <a:t>η</a:t>
            </a:r>
            <a:r>
              <a:rPr lang="el-GR" dirty="0" smtClean="0"/>
              <a:t> τοπογραφική θεωρία</a:t>
            </a:r>
          </a:p>
          <a:p>
            <a:r>
              <a:rPr lang="el-GR" dirty="0" smtClean="0"/>
              <a:t>Επιστρέφει στο ερώτημα «Πώς μετατράπηκε σε άγχος η απωθημένη </a:t>
            </a:r>
            <a:r>
              <a:rPr lang="el-GR" dirty="0" err="1" smtClean="0"/>
              <a:t>ενόρμησή</a:t>
            </a:r>
            <a:r>
              <a:rPr lang="el-GR" dirty="0" smtClean="0"/>
              <a:t>;» Αρκεί η απώθηση για αυτήν τη μετατροπή;</a:t>
            </a:r>
          </a:p>
          <a:p>
            <a:r>
              <a:rPr lang="el-GR" dirty="0" smtClean="0"/>
              <a:t>Ποιος είναι ο ρόλος του Εγώ στη διαμόρφωση του άγχους;</a:t>
            </a:r>
          </a:p>
          <a:p>
            <a:r>
              <a:rPr lang="el-GR" dirty="0" smtClean="0"/>
              <a:t>Δεν τον ικανοποιεί η θέση ότι η απωθημένη παρόρμηση μένει ανικανοποίητη και μετατρέπεται αυτόματα σε άγχος</a:t>
            </a:r>
          </a:p>
          <a:p>
            <a:endParaRPr lang="el-GR" dirty="0" smtClean="0"/>
          </a:p>
          <a:p>
            <a:endParaRPr lang="el-GR" dirty="0" smtClean="0"/>
          </a:p>
          <a:p>
            <a:endParaRPr lang="el-GR" dirty="0" smtClean="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fontScale="90000"/>
          </a:bodyPr>
          <a:lstStyle/>
          <a:p>
            <a:r>
              <a:rPr lang="el-GR" dirty="0" smtClean="0">
                <a:latin typeface="Arial" pitchFamily="34" charset="0"/>
                <a:cs typeface="Arial" pitchFamily="34" charset="0"/>
              </a:rPr>
              <a:t>Η θεωρία του </a:t>
            </a:r>
            <a:r>
              <a:rPr lang="en-US" dirty="0" smtClean="0">
                <a:latin typeface="Arial" pitchFamily="34" charset="0"/>
                <a:cs typeface="Arial" pitchFamily="34" charset="0"/>
              </a:rPr>
              <a:t>Freud </a:t>
            </a:r>
            <a:r>
              <a:rPr lang="el-GR" dirty="0" smtClean="0">
                <a:latin typeface="Arial" pitchFamily="34" charset="0"/>
                <a:cs typeface="Arial" pitchFamily="34" charset="0"/>
              </a:rPr>
              <a:t>για το Άγχος και τις Φοβίες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1371600"/>
            <a:ext cx="9146383" cy="4876800"/>
          </a:xfrm>
        </p:spPr>
        <p:txBody>
          <a:bodyPr>
            <a:noAutofit/>
          </a:bodyPr>
          <a:lstStyle/>
          <a:p>
            <a:r>
              <a:rPr lang="el-GR" sz="2300" dirty="0" smtClean="0">
                <a:latin typeface="Arial" pitchFamily="34" charset="0"/>
                <a:cs typeface="Arial" pitchFamily="34" charset="0"/>
              </a:rPr>
              <a:t>Αντιπροτείνει ότι το άγχος (του Εγώ) προκαλεί την απώθηση και όχι η απώθηση το άγχος</a:t>
            </a:r>
          </a:p>
          <a:p>
            <a:r>
              <a:rPr lang="el-GR" sz="2300" dirty="0" smtClean="0">
                <a:latin typeface="Arial" pitchFamily="34" charset="0"/>
                <a:cs typeface="Arial" pitchFamily="34" charset="0"/>
              </a:rPr>
              <a:t>Επιστρέφει στην ανάλυση του Χανς, χωρίς νέα στοιχεία, για μια δεύτερη ανάγνωση:</a:t>
            </a:r>
          </a:p>
          <a:p>
            <a:r>
              <a:rPr lang="el-GR" sz="2300" dirty="0" smtClean="0">
                <a:latin typeface="Arial" pitchFamily="34" charset="0"/>
                <a:cs typeface="Arial" pitchFamily="34" charset="0"/>
              </a:rPr>
              <a:t>Όταν το Εγώ αντιληφθεί τον κίνδυνο του ευνουχισμού, εκπέμπει ένα άγχος – σήμα που προειδοποιεί για τον επικείμενο κίνδυνο και οδηγείται στην επιστράτευση των κατάλληλων αμυντικών μηχανισμών. Μέσα από αυτούς, η επιθυμία να απαλλαγεί από τον πατέρα απωθείται και το άγχος ευνουχισμού συνδέεται τώρα με ένα υποκατάστατο αντικείμενο (άσπρο άλογο). </a:t>
            </a:r>
          </a:p>
          <a:p>
            <a:r>
              <a:rPr lang="el-GR" sz="2300" dirty="0" smtClean="0">
                <a:latin typeface="Arial" pitchFamily="34" charset="0"/>
                <a:cs typeface="Arial" pitchFamily="34" charset="0"/>
              </a:rPr>
              <a:t>Αυτή η αντικατάσταση είναι ψυχολογικά πάρα πολύ συμφέρουσα για 2 λόγους:</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fontScale="90000"/>
          </a:bodyPr>
          <a:lstStyle/>
          <a:p>
            <a:r>
              <a:rPr lang="el-GR" dirty="0" smtClean="0">
                <a:latin typeface="Arial" pitchFamily="34" charset="0"/>
                <a:cs typeface="Arial" pitchFamily="34" charset="0"/>
              </a:rPr>
              <a:t>Η θεωρία του </a:t>
            </a:r>
            <a:r>
              <a:rPr lang="en-US" dirty="0" smtClean="0">
                <a:latin typeface="Arial" pitchFamily="34" charset="0"/>
                <a:cs typeface="Arial" pitchFamily="34" charset="0"/>
              </a:rPr>
              <a:t>Freud </a:t>
            </a:r>
            <a:r>
              <a:rPr lang="el-GR" dirty="0" smtClean="0">
                <a:latin typeface="Arial" pitchFamily="34" charset="0"/>
                <a:cs typeface="Arial" pitchFamily="34" charset="0"/>
              </a:rPr>
              <a:t>για το Άγχος και τις Φοβίες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1828800"/>
            <a:ext cx="9146383" cy="4419600"/>
          </a:xfrm>
        </p:spPr>
        <p:txBody>
          <a:bodyPr>
            <a:noAutofit/>
          </a:bodyPr>
          <a:lstStyle/>
          <a:p>
            <a:r>
              <a:rPr lang="el-GR" sz="2300" dirty="0" smtClean="0">
                <a:latin typeface="Arial" pitchFamily="34" charset="0"/>
                <a:cs typeface="Arial" pitchFamily="34" charset="0"/>
              </a:rPr>
              <a:t>1. Ο πατέρας μπορεί να είναι μόνο αντικείμενο αγάπης, αφού ως επικίνδυνο αντικείμενο γίνεται αντιληπτό πλέον μόνο το άλογο</a:t>
            </a:r>
          </a:p>
          <a:p>
            <a:r>
              <a:rPr lang="el-GR" sz="2300" dirty="0" smtClean="0">
                <a:latin typeface="Arial" pitchFamily="34" charset="0"/>
                <a:cs typeface="Arial" pitchFamily="34" charset="0"/>
              </a:rPr>
              <a:t>2. Το καινούριο φοβικό αντικείμενο είναι πολύ ευκολότερο στη διαχείρισή του, αφού μπορεί κανείς να ζήσει αποφεύγοντας τη συνάντηση με ένα άλογο, αν μείνει στο σπίτι. Πουθενά και ποτέ, όμως, δεν μπορεί να απαλλαγεί από τον πατέρα (και την εσωτερική αναπαράσταση αυτού). Επιβάλλεται, λοιπόν, ένας περιορισμός στο Εγώ του, το οποίο οργανώνεται γύρω από τον περιορισμό των εξόδων από το σπίτι. </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228600"/>
            <a:ext cx="9146383" cy="838200"/>
          </a:xfrm>
        </p:spPr>
        <p:txBody>
          <a:bodyPr>
            <a:normAutofit/>
          </a:bodyPr>
          <a:lstStyle/>
          <a:p>
            <a:pPr algn="ctr"/>
            <a:r>
              <a:rPr lang="el-GR" dirty="0" smtClean="0">
                <a:latin typeface="Arial" pitchFamily="34" charset="0"/>
                <a:cs typeface="Arial" pitchFamily="34" charset="0"/>
              </a:rPr>
              <a:t>Πραγματικό και νευρωτικό άγχος</a:t>
            </a:r>
            <a:endParaRPr lang="en-US" dirty="0">
              <a:latin typeface="Arial" pitchFamily="34" charset="0"/>
              <a:cs typeface="Arial" pitchFamily="34" charset="0"/>
            </a:endParaRPr>
          </a:p>
        </p:txBody>
      </p:sp>
      <p:sp>
        <p:nvSpPr>
          <p:cNvPr id="14" name="Content Placeholder 13"/>
          <p:cNvSpPr>
            <a:spLocks noGrp="1"/>
          </p:cNvSpPr>
          <p:nvPr>
            <p:ph idx="1"/>
          </p:nvPr>
        </p:nvSpPr>
        <p:spPr>
          <a:xfrm>
            <a:off x="1981200" y="1828800"/>
            <a:ext cx="9146383" cy="4419600"/>
          </a:xfrm>
        </p:spPr>
        <p:txBody>
          <a:bodyPr>
            <a:noAutofit/>
          </a:bodyPr>
          <a:lstStyle/>
          <a:p>
            <a:r>
              <a:rPr lang="el-GR" sz="2300" dirty="0" smtClean="0">
                <a:latin typeface="Arial" pitchFamily="34" charset="0"/>
                <a:cs typeface="Arial" pitchFamily="34" charset="0"/>
              </a:rPr>
              <a:t>Δεν είναι μεταξύ τους ευδιάκριτα</a:t>
            </a:r>
          </a:p>
          <a:p>
            <a:r>
              <a:rPr lang="el-GR" sz="2300" dirty="0" smtClean="0">
                <a:latin typeface="Arial" pitchFamily="34" charset="0"/>
                <a:cs typeface="Arial" pitchFamily="34" charset="0"/>
              </a:rPr>
              <a:t>Το νευρωτικό άγχος χαρακτηρίζεται από μια ασαφή προσδοκία ενός κινδύνου, χωρίς εξωτερικό αντικείμενο συνδεδεμένο με μια </a:t>
            </a:r>
            <a:r>
              <a:rPr lang="el-GR" sz="2300" dirty="0" err="1" smtClean="0">
                <a:latin typeface="Arial" pitchFamily="34" charset="0"/>
                <a:cs typeface="Arial" pitchFamily="34" charset="0"/>
              </a:rPr>
              <a:t>ενορμητική</a:t>
            </a:r>
            <a:r>
              <a:rPr lang="el-GR" sz="2300" dirty="0" smtClean="0">
                <a:latin typeface="Arial" pitchFamily="34" charset="0"/>
                <a:cs typeface="Arial" pitchFamily="34" charset="0"/>
              </a:rPr>
              <a:t> απαίτηση. Γίνεται μέρος της πραγματικότητας και εντέλει βασίζεται σε αυτήν. Μια </a:t>
            </a:r>
            <a:r>
              <a:rPr lang="el-GR" sz="2300" dirty="0" err="1" smtClean="0">
                <a:latin typeface="Arial" pitchFamily="34" charset="0"/>
                <a:cs typeface="Arial" pitchFamily="34" charset="0"/>
              </a:rPr>
              <a:t>ενόρμηση</a:t>
            </a:r>
            <a:r>
              <a:rPr lang="el-GR" sz="2300" dirty="0" smtClean="0">
                <a:latin typeface="Arial" pitchFamily="34" charset="0"/>
                <a:cs typeface="Arial" pitchFamily="34" charset="0"/>
              </a:rPr>
              <a:t> δεν αποτελεί κίνδυνο από μόνη της, αλλά συνεπάγεται έναν «πραγματικό» κίνδυνο, αυτόν του ευνουχισμού. Το περιεχόμενο του άγχους παραμένει ασυνείδητο.</a:t>
            </a:r>
          </a:p>
          <a:p>
            <a:r>
              <a:rPr lang="el-GR" sz="2300" dirty="0" smtClean="0">
                <a:latin typeface="Arial" pitchFamily="34" charset="0"/>
                <a:cs typeface="Arial" pitchFamily="34" charset="0"/>
              </a:rPr>
              <a:t>Αντίθετα, το πραγματικό άγχος προκαλείται από έναν γνωστό, εξωτερικό κίνδυνο. Το περιεχόμενο του άγχους είναι συνειδητό, αλλά σε παραμορφωμένη μορφή.</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998</TotalTime>
  <Words>3030</Words>
  <Application>Microsoft Macintosh PowerPoint</Application>
  <PresentationFormat>Widescreen</PresentationFormat>
  <Paragraphs>179</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Century Gothic</vt:lpstr>
      <vt:lpstr>Arial</vt:lpstr>
      <vt:lpstr>Ocean Waves 16x9</vt:lpstr>
      <vt:lpstr>Αγχώδεις και Φοβικές Καταστάσεις</vt:lpstr>
      <vt:lpstr>Άγχος και Φόβος</vt:lpstr>
      <vt:lpstr>Άγχος και Φόβος</vt:lpstr>
      <vt:lpstr>Άγχώδης κατάσταση </vt:lpstr>
      <vt:lpstr>Άγχώδης προσωπικότητα</vt:lpstr>
      <vt:lpstr>Η θεωρία του Freud για το Άγχος και τις Φοβίες</vt:lpstr>
      <vt:lpstr>Η θεωρία του Freud για το Άγχος και τις Φοβίες</vt:lpstr>
      <vt:lpstr>Η θεωρία του Freud για το Άγχος και τις Φοβίες</vt:lpstr>
      <vt:lpstr>Πραγματικό και νευρωτικό άγχος</vt:lpstr>
      <vt:lpstr>Πραγματικό και νευρωτικό άγχος</vt:lpstr>
      <vt:lpstr>Πραγματικό και νευρωτικό άγχος</vt:lpstr>
      <vt:lpstr>Συνοπτικά</vt:lpstr>
      <vt:lpstr>Σημερινή Τάση</vt:lpstr>
      <vt:lpstr>Η συμβολή της Klein </vt:lpstr>
      <vt:lpstr>Η συμβολή της ψυχανάλυσης παιδιών</vt:lpstr>
      <vt:lpstr>Ψυχοπαθολογία της φοβίας</vt:lpstr>
      <vt:lpstr>Ψυχοπαθολογία της φοβίας</vt:lpstr>
      <vt:lpstr>Μηχανισμός της καταστολής</vt:lpstr>
      <vt:lpstr>Μηχανισμός της προβολής και η σημασία του</vt:lpstr>
      <vt:lpstr>Μηχανισμός της προβολής και η σημασία του</vt:lpstr>
      <vt:lpstr>Μηχανισμός της προβολής και η σημασία του</vt:lpstr>
      <vt:lpstr>Όνειρο 2</vt:lpstr>
      <vt:lpstr>Όνειρο 2</vt:lpstr>
      <vt:lpstr>Ποικιλομορφία και ενότητα</vt:lpstr>
      <vt:lpstr>Ποικιλομορφία και ενότητα</vt:lpstr>
      <vt:lpstr>Φοβίες κατάστασης</vt:lpstr>
      <vt:lpstr>Και τι γίνεται με αυτούς που «δεν έχουν» φοβίες;</vt:lpstr>
      <vt:lpstr>Και τι γίνεται με αυτούς που «δεν έχουν» φοβίες;</vt:lpstr>
      <vt:lpstr>Οιδιπόδειο και φοβίες</vt:lpstr>
      <vt:lpstr>Οιδιπόδειο και φοβίες</vt:lpstr>
      <vt:lpstr>Οιδιπόδειο και φοβίες</vt:lpstr>
      <vt:lpstr>Οι φοβίες: τελευταίο φράγμα προ της καταθλιπτικής κατάρρευσης, ένα τελευταίο θέατρο, θέατρο εχθροπραξιών</vt:lpstr>
      <vt:lpstr>PowerPoint Presentation</vt:lpstr>
      <vt:lpstr>PowerPoint Presentation</vt:lpstr>
      <vt:lpstr>Two Content Layout with Table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user</dc:creator>
  <cp:lastModifiedBy>Microsoft Office User</cp:lastModifiedBy>
  <cp:revision>68</cp:revision>
  <dcterms:created xsi:type="dcterms:W3CDTF">2012-05-18T02:13:39Z</dcterms:created>
  <dcterms:modified xsi:type="dcterms:W3CDTF">2019-04-05T17:16:48Z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