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58" r:id="rId4"/>
    <p:sldId id="259" r:id="rId5"/>
    <p:sldId id="260" r:id="rId6"/>
    <p:sldId id="261" r:id="rId7"/>
    <p:sldId id="273" r:id="rId8"/>
    <p:sldId id="262" r:id="rId9"/>
    <p:sldId id="272" r:id="rId10"/>
    <p:sldId id="277" r:id="rId11"/>
    <p:sldId id="263" r:id="rId12"/>
    <p:sldId id="264" r:id="rId13"/>
    <p:sldId id="265" r:id="rId14"/>
    <p:sldId id="268" r:id="rId15"/>
    <p:sldId id="269" r:id="rId16"/>
    <p:sldId id="274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62E0-3514-4759-A0F7-F518656BEFBA}" type="datetimeFigureOut">
              <a:rPr lang="el-GR" smtClean="0"/>
              <a:pPr/>
              <a:t>9/1/2019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311B9-9545-46DB-854C-6DAC10B67DA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62E0-3514-4759-A0F7-F518656BEFBA}" type="datetimeFigureOut">
              <a:rPr lang="el-GR" smtClean="0"/>
              <a:pPr/>
              <a:t>9/1/2019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311B9-9545-46DB-854C-6DAC10B67DA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62E0-3514-4759-A0F7-F518656BEFBA}" type="datetimeFigureOut">
              <a:rPr lang="el-GR" smtClean="0"/>
              <a:pPr/>
              <a:t>9/1/2019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311B9-9545-46DB-854C-6DAC10B67DA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62E0-3514-4759-A0F7-F518656BEFBA}" type="datetimeFigureOut">
              <a:rPr lang="el-GR" smtClean="0"/>
              <a:pPr/>
              <a:t>9/1/2019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311B9-9545-46DB-854C-6DAC10B67DA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62E0-3514-4759-A0F7-F518656BEFBA}" type="datetimeFigureOut">
              <a:rPr lang="el-GR" smtClean="0"/>
              <a:pPr/>
              <a:t>9/1/2019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311B9-9545-46DB-854C-6DAC10B67DA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62E0-3514-4759-A0F7-F518656BEFBA}" type="datetimeFigureOut">
              <a:rPr lang="el-GR" smtClean="0"/>
              <a:pPr/>
              <a:t>9/1/2019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311B9-9545-46DB-854C-6DAC10B67DA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62E0-3514-4759-A0F7-F518656BEFBA}" type="datetimeFigureOut">
              <a:rPr lang="el-GR" smtClean="0"/>
              <a:pPr/>
              <a:t>9/1/2019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311B9-9545-46DB-854C-6DAC10B67DA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62E0-3514-4759-A0F7-F518656BEFBA}" type="datetimeFigureOut">
              <a:rPr lang="el-GR" smtClean="0"/>
              <a:pPr/>
              <a:t>9/1/2019</a:t>
            </a:fld>
            <a:endParaRPr lang="el-GR"/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4311B9-9545-46DB-854C-6DAC10B67DA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62E0-3514-4759-A0F7-F518656BEFBA}" type="datetimeFigureOut">
              <a:rPr lang="el-GR" smtClean="0"/>
              <a:pPr/>
              <a:t>9/1/2019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311B9-9545-46DB-854C-6DAC10B67DA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62E0-3514-4759-A0F7-F518656BEFBA}" type="datetimeFigureOut">
              <a:rPr lang="el-GR" smtClean="0"/>
              <a:pPr/>
              <a:t>9/1/2019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84311B9-9545-46DB-854C-6DAC10B67DA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97162E0-3514-4759-A0F7-F518656BEFBA}" type="datetimeFigureOut">
              <a:rPr lang="el-GR" smtClean="0"/>
              <a:pPr/>
              <a:t>9/1/2019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311B9-9545-46DB-854C-6DAC10B67DA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97162E0-3514-4759-A0F7-F518656BEFBA}" type="datetimeFigureOut">
              <a:rPr lang="el-GR" smtClean="0"/>
              <a:pPr/>
              <a:t>9/1/2019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84311B9-9545-46DB-854C-6DAC10B67DA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51520" y="1772816"/>
            <a:ext cx="8640960" cy="1656183"/>
          </a:xfrm>
        </p:spPr>
        <p:txBody>
          <a:bodyPr>
            <a:normAutofit/>
          </a:bodyPr>
          <a:lstStyle/>
          <a:p>
            <a:pPr algn="l"/>
            <a:r>
              <a:rPr lang="el-GR" sz="3200" b="1" dirty="0"/>
              <a:t>Περιγραφή ατομικής περίπτωσης </a:t>
            </a:r>
            <a:r>
              <a:rPr lang="el-GR" sz="3200" b="1" dirty="0" smtClean="0"/>
              <a:t>ενήλικης γυναίκας με Ιδεοψυχαναγκαστική </a:t>
            </a:r>
            <a:r>
              <a:rPr lang="el-GR" sz="3200" b="1" dirty="0"/>
              <a:t>διαταραχή</a:t>
            </a:r>
            <a:br>
              <a:rPr lang="el-GR" sz="3200" b="1" dirty="0"/>
            </a:br>
            <a:endParaRPr lang="el-GR" sz="32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23528" y="1556792"/>
            <a:ext cx="8640960" cy="4509120"/>
          </a:xfrm>
        </p:spPr>
        <p:txBody>
          <a:bodyPr>
            <a:normAutofit/>
          </a:bodyPr>
          <a:lstStyle/>
          <a:p>
            <a:endParaRPr lang="el-GR" b="1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ahoma" pitchFamily="34" charset="0"/>
            </a:endParaRPr>
          </a:p>
          <a:p>
            <a:endParaRPr lang="el-GR" b="1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ahoma" pitchFamily="34" charset="0"/>
            </a:endParaRPr>
          </a:p>
          <a:p>
            <a:pPr algn="l"/>
            <a:endParaRPr lang="el-GR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ahoma" pitchFamily="34" charset="0"/>
            </a:endParaRPr>
          </a:p>
          <a:p>
            <a:pPr algn="l"/>
            <a:r>
              <a:rPr lang="el-GR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ahoma" pitchFamily="34" charset="0"/>
              </a:rPr>
              <a:t>12 Ιανουαρίου, Αλεξανδρούπολη </a:t>
            </a:r>
          </a:p>
          <a:p>
            <a:pPr algn="r"/>
            <a:endParaRPr lang="el-GR" sz="2400" dirty="0" smtClean="0"/>
          </a:p>
          <a:p>
            <a:pPr algn="r"/>
            <a:endParaRPr lang="el-GR" sz="2400" dirty="0" smtClean="0"/>
          </a:p>
          <a:p>
            <a:pPr algn="r"/>
            <a:r>
              <a:rPr lang="el-GR" sz="2400" dirty="0" err="1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Σιακήρ</a:t>
            </a:r>
            <a:r>
              <a:rPr lang="el-GR" sz="24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Αλέφ, Ψυχολόγος </a:t>
            </a:r>
          </a:p>
          <a:p>
            <a:pPr algn="r"/>
            <a:r>
              <a:rPr lang="el-GR" sz="24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Μπαξεβάνη Χριστίνα, Ψυχολόγος</a:t>
            </a:r>
            <a:r>
              <a:rPr lang="el-GR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endParaRPr lang="el-GR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3347864" y="332656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ahoma" pitchFamily="34" charset="0"/>
              </a:rPr>
              <a:t>ΕΤΑΙΡΕΙΑ ΚΟΙΝΩΝΙΚΗΣ ΨΥΧΙΑΤΡΙΚΗΣ ΚΑΙ ΨΥΧΙΚΗΣ ΥΓΕΙΑΣ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59766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800" i="1" dirty="0" smtClean="0"/>
              <a:t>Ένα άλλο γεγονός που προκαλεί δυσαρέσκεια στην </a:t>
            </a:r>
          </a:p>
          <a:p>
            <a:pPr>
              <a:buNone/>
            </a:pPr>
            <a:r>
              <a:rPr lang="el-GR" sz="2800" i="1" dirty="0" err="1" smtClean="0"/>
              <a:t>θεραπευόμενη</a:t>
            </a:r>
            <a:r>
              <a:rPr lang="el-GR" sz="2800" i="1" dirty="0" smtClean="0"/>
              <a:t>, </a:t>
            </a:r>
            <a:r>
              <a:rPr lang="el-GR" sz="2800" i="1" dirty="0" smtClean="0"/>
              <a:t>είναι ότι </a:t>
            </a:r>
            <a:r>
              <a:rPr lang="el-GR" sz="2800" dirty="0" smtClean="0"/>
              <a:t>η μητέρα της δεν την θεωρεί </a:t>
            </a:r>
            <a:endParaRPr lang="el-GR" sz="2800" dirty="0" smtClean="0"/>
          </a:p>
          <a:p>
            <a:pPr>
              <a:buNone/>
            </a:pPr>
            <a:r>
              <a:rPr lang="el-GR" sz="2800" dirty="0" smtClean="0"/>
              <a:t>δυναμική και </a:t>
            </a:r>
            <a:r>
              <a:rPr lang="el-GR" sz="2800" dirty="0" smtClean="0"/>
              <a:t>της υπενθυμίζει </a:t>
            </a:r>
            <a:r>
              <a:rPr lang="el-GR" sz="2800" dirty="0" smtClean="0"/>
              <a:t>διάφορες</a:t>
            </a:r>
          </a:p>
          <a:p>
            <a:pPr>
              <a:buNone/>
            </a:pPr>
            <a:r>
              <a:rPr lang="el-GR" sz="2800" dirty="0" smtClean="0"/>
              <a:t>επαγγελματικές </a:t>
            </a:r>
            <a:r>
              <a:rPr lang="el-GR" sz="2800" dirty="0" smtClean="0"/>
              <a:t>της </a:t>
            </a:r>
            <a:r>
              <a:rPr lang="el-GR" sz="2800" dirty="0" smtClean="0"/>
              <a:t>αποτυχίες.</a:t>
            </a:r>
            <a:endParaRPr lang="el-GR" sz="2800" dirty="0" smtClean="0"/>
          </a:p>
          <a:p>
            <a:pPr>
              <a:buNone/>
            </a:pPr>
            <a:endParaRPr lang="el-GR" sz="2800" i="1" dirty="0" smtClean="0"/>
          </a:p>
          <a:p>
            <a:pPr>
              <a:buNone/>
            </a:pPr>
            <a:r>
              <a:rPr lang="el-GR" sz="2800" i="1" dirty="0" smtClean="0"/>
              <a:t>‘’Με πειράζει που δεν με θεωρεί δυναμική/Με ενοχλεί </a:t>
            </a:r>
          </a:p>
          <a:p>
            <a:pPr>
              <a:buNone/>
            </a:pPr>
            <a:r>
              <a:rPr lang="el-GR" sz="2800" i="1" dirty="0" smtClean="0"/>
              <a:t>όταν δεν πιστεύουν ότι είμαι δυναμική’’. </a:t>
            </a:r>
            <a:endParaRPr lang="el-GR" sz="2800" dirty="0" smtClean="0"/>
          </a:p>
          <a:p>
            <a:pPr>
              <a:buNone/>
            </a:pPr>
            <a:endParaRPr lang="el-GR" sz="2800" dirty="0" smtClean="0"/>
          </a:p>
          <a:p>
            <a:pPr>
              <a:buNone/>
            </a:pPr>
            <a:r>
              <a:rPr lang="el-GR" sz="2800" dirty="0" smtClean="0"/>
              <a:t>«το μόνο που ενδιαφέρει την μητέρα μου είναι να μην </a:t>
            </a:r>
          </a:p>
          <a:p>
            <a:pPr>
              <a:buNone/>
            </a:pPr>
            <a:r>
              <a:rPr lang="el-GR" sz="2800" dirty="0" smtClean="0"/>
              <a:t>μας ακούσουν οι γείτονες όταν φωνάζω ή σπάω </a:t>
            </a:r>
          </a:p>
          <a:p>
            <a:pPr>
              <a:buNone/>
            </a:pPr>
            <a:r>
              <a:rPr lang="el-GR" sz="2800" dirty="0" smtClean="0"/>
              <a:t>πράγματα από τα νεύρα μου»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l-GR" b="1" u="sng" dirty="0" smtClean="0"/>
              <a:t>Πατέρας</a:t>
            </a:r>
            <a:r>
              <a:rPr lang="en-US" b="1" u="sng" dirty="0" smtClean="0"/>
              <a:t>: </a:t>
            </a:r>
            <a:r>
              <a:rPr lang="el-GR" b="1" u="sng" dirty="0" smtClean="0"/>
              <a:t>ψυχρός/απότομος</a:t>
            </a:r>
            <a:endParaRPr lang="el-GR" b="1" u="sng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412776"/>
            <a:ext cx="8219256" cy="5040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Επάγγελμα</a:t>
            </a:r>
            <a:r>
              <a:rPr lang="en-US" dirty="0" smtClean="0"/>
              <a:t>: </a:t>
            </a:r>
            <a:r>
              <a:rPr lang="el-GR" dirty="0" smtClean="0"/>
              <a:t>Στρατιωτικός και φωτογράφος. </a:t>
            </a:r>
            <a:endParaRPr lang="en-US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Στις πρώτες συνεδρίες η Σ.Μ., παραπονιόταν </a:t>
            </a:r>
          </a:p>
          <a:p>
            <a:pPr>
              <a:buNone/>
            </a:pPr>
            <a:r>
              <a:rPr lang="el-GR" dirty="0" smtClean="0"/>
              <a:t>για έντονες εκρήξεις θυμού που είχαν ως </a:t>
            </a:r>
          </a:p>
          <a:p>
            <a:pPr>
              <a:buNone/>
            </a:pPr>
            <a:r>
              <a:rPr lang="el-GR" dirty="0" smtClean="0"/>
              <a:t>αποτέλεσμα ο πατέρας της να την διώξει από </a:t>
            </a:r>
          </a:p>
          <a:p>
            <a:pPr>
              <a:buNone/>
            </a:pPr>
            <a:r>
              <a:rPr lang="el-GR" dirty="0" smtClean="0"/>
              <a:t>το σπίτι, καθώς σε έναν καβγά που είχε με τους </a:t>
            </a:r>
          </a:p>
          <a:p>
            <a:pPr>
              <a:buNone/>
            </a:pPr>
            <a:r>
              <a:rPr lang="el-GR" dirty="0" smtClean="0"/>
              <a:t>γονείς της </a:t>
            </a:r>
            <a:r>
              <a:rPr lang="el-GR" dirty="0" smtClean="0"/>
              <a:t>η ίδια </a:t>
            </a:r>
            <a:r>
              <a:rPr lang="el-GR" dirty="0" smtClean="0"/>
              <a:t>έχασε τον έλεγχο </a:t>
            </a:r>
            <a:r>
              <a:rPr lang="el-GR" dirty="0" smtClean="0"/>
              <a:t>και </a:t>
            </a:r>
          </a:p>
          <a:p>
            <a:pPr>
              <a:buNone/>
            </a:pPr>
            <a:r>
              <a:rPr lang="el-GR" dirty="0" smtClean="0"/>
              <a:t>προκάλεσε </a:t>
            </a:r>
            <a:r>
              <a:rPr lang="el-GR" dirty="0" smtClean="0"/>
              <a:t>μεγάλη ένταση με φωνές και </a:t>
            </a:r>
          </a:p>
          <a:p>
            <a:pPr>
              <a:buNone/>
            </a:pPr>
            <a:r>
              <a:rPr lang="el-GR" dirty="0" smtClean="0"/>
              <a:t>καταστροφή αντικειμένων. 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l-GR" b="1" u="sng" dirty="0" smtClean="0"/>
              <a:t>Αδερφή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1340768"/>
            <a:ext cx="8964488" cy="53285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24 ετών, </a:t>
            </a:r>
            <a:r>
              <a:rPr lang="el-GR" dirty="0" err="1" smtClean="0"/>
              <a:t>λογοθεραπεύτρια</a:t>
            </a:r>
            <a:r>
              <a:rPr lang="el-GR" dirty="0" smtClean="0"/>
              <a:t>, ζει στην Αγγλία. </a:t>
            </a:r>
          </a:p>
          <a:p>
            <a:pPr>
              <a:buNone/>
            </a:pPr>
            <a:r>
              <a:rPr lang="el-GR" dirty="0" smtClean="0"/>
              <a:t>Η Σ.Μ., υποστηρίζει ότι έχει καλή σχέση μαζί της </a:t>
            </a:r>
          </a:p>
          <a:p>
            <a:pPr>
              <a:buNone/>
            </a:pPr>
            <a:r>
              <a:rPr lang="el-GR" dirty="0" smtClean="0"/>
              <a:t>και την χαρακτηρίζει ώριμη και αρκετά </a:t>
            </a:r>
          </a:p>
          <a:p>
            <a:pPr>
              <a:buNone/>
            </a:pPr>
            <a:r>
              <a:rPr lang="el-GR" dirty="0" smtClean="0"/>
              <a:t>συνειδητοποιημένη για την ηλικία της.</a:t>
            </a:r>
          </a:p>
          <a:p>
            <a:pPr>
              <a:buNone/>
            </a:pP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 smtClean="0"/>
              <a:t>Παλαιότερα θεωρούσε ότι οι γονείς της έκαναν </a:t>
            </a:r>
          </a:p>
          <a:p>
            <a:pPr>
              <a:buNone/>
            </a:pPr>
            <a:r>
              <a:rPr lang="el-GR" dirty="0" smtClean="0"/>
              <a:t>διακρίσεις και η αδερφή της δεχόταν </a:t>
            </a:r>
            <a:r>
              <a:rPr lang="el-GR" dirty="0" smtClean="0"/>
              <a:t>ευνοϊκότερη</a:t>
            </a:r>
            <a:r>
              <a:rPr lang="el-GR" dirty="0" smtClean="0"/>
              <a:t>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αντιμετώπιση, αλλά τώρα πιστεύει ότι θέλουν απλά </a:t>
            </a:r>
          </a:p>
          <a:p>
            <a:pPr>
              <a:buNone/>
            </a:pPr>
            <a:r>
              <a:rPr lang="el-GR" dirty="0" smtClean="0"/>
              <a:t>να τις ‘’ξεφορτωθούν’’ από το σπίτι. 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/>
          </a:bodyPr>
          <a:lstStyle/>
          <a:p>
            <a:r>
              <a:rPr lang="el-G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Ρόλος Σ.Μ. στην οικογένεια</a:t>
            </a:r>
            <a:endParaRPr lang="el-GR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2578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2400" dirty="0" smtClean="0"/>
              <a:t>Θυμωμένη</a:t>
            </a:r>
            <a:r>
              <a:rPr lang="en-US" sz="2400" dirty="0" smtClean="0"/>
              <a:t>: </a:t>
            </a:r>
            <a:r>
              <a:rPr lang="el-GR" sz="2400" dirty="0" smtClean="0"/>
              <a:t>«ξεσπάω συχνά, αλλά έτσι είμαι λες και δεν με </a:t>
            </a:r>
          </a:p>
          <a:p>
            <a:pPr>
              <a:buNone/>
            </a:pPr>
            <a:r>
              <a:rPr lang="el-GR" sz="2400" dirty="0" smtClean="0"/>
              <a:t>έχουν μάθει τόσα χρόνια» </a:t>
            </a:r>
          </a:p>
          <a:p>
            <a:pPr>
              <a:buNone/>
            </a:pPr>
            <a:r>
              <a:rPr lang="el-GR" sz="2400" dirty="0" smtClean="0"/>
              <a:t>Η Σ.Μ., αναφέρει ότι οι γονείς της επισημαίνουν τα λάθη της </a:t>
            </a:r>
          </a:p>
          <a:p>
            <a:pPr>
              <a:buNone/>
            </a:pPr>
            <a:r>
              <a:rPr lang="el-GR" sz="2400" dirty="0" smtClean="0"/>
              <a:t>σε κάθε ευκαιρία και δεν την επαινούν ποτέ, ενώ εκείνη νιώθει </a:t>
            </a:r>
          </a:p>
          <a:p>
            <a:pPr>
              <a:buNone/>
            </a:pPr>
            <a:r>
              <a:rPr lang="el-GR" sz="2400" dirty="0" smtClean="0"/>
              <a:t>έντονα  την ανάγκη να την παρηγορούν και να την </a:t>
            </a:r>
          </a:p>
          <a:p>
            <a:pPr>
              <a:buNone/>
            </a:pPr>
            <a:r>
              <a:rPr lang="el-GR" sz="2400" dirty="0" smtClean="0"/>
              <a:t>επιβραβεύουν. </a:t>
            </a:r>
          </a:p>
          <a:p>
            <a:pPr>
              <a:buNone/>
            </a:pPr>
            <a:r>
              <a:rPr lang="el-GR" sz="2400" dirty="0" smtClean="0"/>
              <a:t>Πιστεύει ότι οι άλλοι θα πρέπει να ακολουθούν ή να </a:t>
            </a:r>
          </a:p>
          <a:p>
            <a:pPr>
              <a:buNone/>
            </a:pPr>
            <a:r>
              <a:rPr lang="el-GR" sz="2400" dirty="0" smtClean="0"/>
              <a:t>συμμορφώνονται στις δικές της προσδοκίες (φαντασιώνεται </a:t>
            </a:r>
          </a:p>
          <a:p>
            <a:pPr>
              <a:buNone/>
            </a:pPr>
            <a:r>
              <a:rPr lang="el-GR" sz="2400" dirty="0" smtClean="0"/>
              <a:t>την ιδανική οικογένεια) </a:t>
            </a:r>
          </a:p>
          <a:p>
            <a:pPr>
              <a:buNone/>
            </a:pPr>
            <a:r>
              <a:rPr lang="el-GR" sz="2400" dirty="0" smtClean="0"/>
              <a:t>Η ίδια απαιτεί υπερβολικό θαυμασμό και όταν δεν τον</a:t>
            </a:r>
          </a:p>
          <a:p>
            <a:pPr>
              <a:buNone/>
            </a:pPr>
            <a:r>
              <a:rPr lang="el-GR" sz="2400" dirty="0" smtClean="0"/>
              <a:t>εισπράττει φθονεί τους άλλους και εμφανίζει αλαζονική, </a:t>
            </a:r>
          </a:p>
          <a:p>
            <a:pPr>
              <a:buNone/>
            </a:pPr>
            <a:r>
              <a:rPr lang="el-GR" sz="2400" dirty="0" smtClean="0"/>
              <a:t>υπεροπτική συμπεριφορά.</a:t>
            </a:r>
          </a:p>
          <a:p>
            <a:pPr>
              <a:buNone/>
            </a:pPr>
            <a:endParaRPr lang="el-GR" sz="1000" dirty="0" smtClean="0"/>
          </a:p>
          <a:p>
            <a:pPr>
              <a:buNone/>
            </a:pP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19256" cy="1124744"/>
          </a:xfrm>
        </p:spPr>
        <p:txBody>
          <a:bodyPr/>
          <a:lstStyle/>
          <a:p>
            <a:r>
              <a:rPr lang="el-G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Επαγγελματική πορεία </a:t>
            </a:r>
            <a:endParaRPr lang="el-GR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73325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dirty="0" smtClean="0"/>
              <a:t>Απογοητευμένη από την επαγγελματική της ζωή.</a:t>
            </a:r>
          </a:p>
          <a:p>
            <a:pPr>
              <a:buNone/>
            </a:pPr>
            <a:r>
              <a:rPr lang="el-GR" dirty="0" smtClean="0"/>
              <a:t>Αποδίδει την ευθύνη στις ελλείπεις ευκαιρίες εργασίας </a:t>
            </a:r>
          </a:p>
          <a:p>
            <a:pPr>
              <a:buNone/>
            </a:pPr>
            <a:r>
              <a:rPr lang="el-GR" dirty="0" smtClean="0"/>
              <a:t>που υπάρχουν στην πόλη. Αναφέρει ότι έχει κάνει </a:t>
            </a:r>
          </a:p>
          <a:p>
            <a:pPr>
              <a:buNone/>
            </a:pPr>
            <a:r>
              <a:rPr lang="el-GR" dirty="0" smtClean="0"/>
              <a:t>άπειρες προσπάθειες στο παρελθόν για να βρει μια </a:t>
            </a:r>
          </a:p>
          <a:p>
            <a:pPr>
              <a:buNone/>
            </a:pPr>
            <a:r>
              <a:rPr lang="el-GR" dirty="0" smtClean="0"/>
              <a:t>δουλειά που να της ταιριάζει, χωρίς αποτέλεσμα. </a:t>
            </a:r>
          </a:p>
          <a:p>
            <a:pPr>
              <a:buNone/>
            </a:pPr>
            <a:r>
              <a:rPr lang="el-GR" dirty="0" smtClean="0"/>
              <a:t>Κατά καιρούς εργαζόταν σε δουλειές με διαφορετικό </a:t>
            </a:r>
          </a:p>
          <a:p>
            <a:pPr>
              <a:buNone/>
            </a:pPr>
            <a:r>
              <a:rPr lang="el-GR" dirty="0" smtClean="0"/>
              <a:t>αντικείμενο από αυτό των σπουδών της για </a:t>
            </a:r>
          </a:p>
          <a:p>
            <a:pPr>
              <a:buNone/>
            </a:pPr>
            <a:r>
              <a:rPr lang="el-GR" dirty="0" smtClean="0"/>
              <a:t>βιοποριστικούς λόγους. Έχει παραιτηθεί από την </a:t>
            </a:r>
          </a:p>
          <a:p>
            <a:pPr>
              <a:buNone/>
            </a:pPr>
            <a:r>
              <a:rPr lang="el-GR" dirty="0" smtClean="0"/>
              <a:t>αναζήτηση εργασίας και είναι πεπεισμένη ότι δεν </a:t>
            </a:r>
          </a:p>
          <a:p>
            <a:pPr>
              <a:buNone/>
            </a:pPr>
            <a:r>
              <a:rPr lang="el-GR" dirty="0" smtClean="0"/>
              <a:t>πρόκειται ποτέ να βρει κάτι που να της αξίζει («</a:t>
            </a:r>
            <a:r>
              <a:rPr lang="el-GR" b="1" dirty="0" smtClean="0"/>
              <a:t>μια </a:t>
            </a:r>
          </a:p>
          <a:p>
            <a:pPr>
              <a:buNone/>
            </a:pPr>
            <a:r>
              <a:rPr lang="el-GR" b="1" dirty="0" smtClean="0"/>
              <a:t>δουλειά με ηγετική θέση»</a:t>
            </a:r>
            <a:r>
              <a:rPr lang="el-GR" dirty="0" smtClean="0"/>
              <a:t>). </a:t>
            </a:r>
            <a:r>
              <a:rPr lang="el-GR" dirty="0" smtClean="0"/>
              <a:t>Φαντασιώνεται </a:t>
            </a:r>
            <a:r>
              <a:rPr lang="el-GR" dirty="0" smtClean="0"/>
              <a:t>ιδιαίτερη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επιτυχία </a:t>
            </a:r>
            <a:r>
              <a:rPr lang="el-GR" dirty="0" smtClean="0"/>
              <a:t>και δύναμη </a:t>
            </a:r>
          </a:p>
          <a:p>
            <a:pPr>
              <a:buNone/>
            </a:pP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el-G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Προσωπικές σχέσεις </a:t>
            </a:r>
            <a:endParaRPr lang="el-GR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1052736"/>
            <a:ext cx="8640960" cy="5616624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l-GR" dirty="0" smtClean="0"/>
              <a:t>Απογοητευμένη. Ισχυρό πλήγμα ήταν ο χωρισμός της από μια μακροχρόνια σχέση όταν επέστρεψε από τις σπουδές της. Η ίδια πίεζε τον σύντροφο της για να επισημοποιήσουν τη σχέση τους, ενώ εκείνος δεν ένιωθε σίγουρος, με αποτέλεσμα </a:t>
            </a:r>
            <a:r>
              <a:rPr lang="el-GR" dirty="0" smtClean="0"/>
              <a:t>να απομακρυνθεί. </a:t>
            </a:r>
            <a:r>
              <a:rPr lang="el-GR" dirty="0" smtClean="0"/>
              <a:t>Η </a:t>
            </a:r>
            <a:r>
              <a:rPr lang="el-GR" dirty="0" err="1" smtClean="0"/>
              <a:t>θεραπευόμενη</a:t>
            </a:r>
            <a:r>
              <a:rPr lang="el-GR" dirty="0" smtClean="0"/>
              <a:t> επισήμανε ότι η απόρριψη που βίωσε υπήρξε ‘’ισοπεδωτική’’. Δυσκολία να ξεπεράσει τον χωρισμό. </a:t>
            </a:r>
          </a:p>
          <a:p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Ακολούθησε μια σχέση σύντομης διάρκειας, η οποία κατέληξε κι αυτή σε αποτυχία, με αποτέλεσμα η Σ.Μ., να αναφέρει ότι έχει χάσει την εμπιστοσύνη της στους άντρες και δεν θέλει να ξαναδώσει ευκαιρία σε κανέναν. 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612068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l-GR" sz="3600" dirty="0" smtClean="0"/>
              <a:t>Σε κάποια συνεδρία η </a:t>
            </a:r>
            <a:r>
              <a:rPr lang="el-GR" sz="3600" dirty="0" smtClean="0"/>
              <a:t>Σ.Μ.</a:t>
            </a:r>
            <a:r>
              <a:rPr lang="el-GR" sz="3600" dirty="0" smtClean="0"/>
              <a:t> </a:t>
            </a:r>
            <a:r>
              <a:rPr lang="el-GR" sz="3600" dirty="0" smtClean="0"/>
              <a:t>ανέφερε ότι οι σχέσεις της δεν πήγαιναν καλά επειδή δεν μπορούσε να διαχειριστεί το θυμό </a:t>
            </a:r>
            <a:r>
              <a:rPr lang="el-GR" sz="3600" dirty="0" smtClean="0"/>
              <a:t>της, </a:t>
            </a:r>
            <a:r>
              <a:rPr lang="el-GR" sz="3600" dirty="0" smtClean="0"/>
              <a:t>την </a:t>
            </a:r>
            <a:r>
              <a:rPr lang="el-GR" sz="3600" dirty="0" smtClean="0"/>
              <a:t>παρορμητική της τάση και την γκρίνια της. </a:t>
            </a:r>
            <a:r>
              <a:rPr lang="el-GR" sz="3600" b="1" dirty="0" smtClean="0"/>
              <a:t>(</a:t>
            </a:r>
            <a:r>
              <a:rPr lang="el-GR" sz="3200" b="1" dirty="0" smtClean="0"/>
              <a:t>αδυναμία </a:t>
            </a:r>
            <a:r>
              <a:rPr lang="el-GR" sz="3200" b="1" dirty="0" smtClean="0"/>
              <a:t>να αναγνωρίσει και να νιώσει τις επιθυμίες/ανάγκες και τα αισθήματα των άλλων)</a:t>
            </a:r>
            <a:endParaRPr lang="el-GR" sz="3600" b="1" dirty="0" smtClean="0"/>
          </a:p>
          <a:p>
            <a:endParaRPr lang="el-GR" sz="1600" dirty="0" smtClean="0"/>
          </a:p>
          <a:p>
            <a:pPr>
              <a:buFont typeface="Wingdings" pitchFamily="2" charset="2"/>
              <a:buChar char="Ø"/>
            </a:pPr>
            <a:r>
              <a:rPr lang="el-GR" sz="3600" dirty="0" smtClean="0"/>
              <a:t>Παρόλα αυτά, η σκέψη ότι θα γνωρίζει νέους συντρόφους, χωρίς να καταλήγουν σε γάμο την γεμίζει ενοχές και φοβάται μην χαρακτηριστεί αρνητικά </a:t>
            </a:r>
          </a:p>
          <a:p>
            <a:pPr>
              <a:buFont typeface="Wingdings" pitchFamily="2" charset="2"/>
              <a:buChar char="Ø"/>
            </a:pPr>
            <a:endParaRPr lang="el-GR" sz="1900" dirty="0" smtClean="0"/>
          </a:p>
          <a:p>
            <a:pPr>
              <a:buFont typeface="Wingdings" pitchFamily="2" charset="2"/>
              <a:buChar char="Ø"/>
            </a:pPr>
            <a:r>
              <a:rPr lang="el-GR" sz="3600" dirty="0" smtClean="0"/>
              <a:t>Φ</a:t>
            </a:r>
            <a:r>
              <a:rPr lang="el-GR" sz="3600" dirty="0" smtClean="0"/>
              <a:t>αντασιώνεται </a:t>
            </a:r>
            <a:r>
              <a:rPr lang="el-GR" sz="3600" dirty="0" smtClean="0"/>
              <a:t>την ιδανική αγάπη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91264" cy="980728"/>
          </a:xfrm>
        </p:spPr>
        <p:txBody>
          <a:bodyPr>
            <a:normAutofit/>
          </a:bodyPr>
          <a:lstStyle/>
          <a:p>
            <a:r>
              <a:rPr lang="el-G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Γενικές πληροφορίες </a:t>
            </a:r>
            <a:endParaRPr lang="el-GR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412776"/>
            <a:ext cx="8291264" cy="518457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3600" b="1" dirty="0" smtClean="0"/>
              <a:t>Σ.Μ., 30 ετών</a:t>
            </a:r>
          </a:p>
          <a:p>
            <a:pPr>
              <a:buFont typeface="Wingdings" pitchFamily="2" charset="2"/>
              <a:buChar char="Ø"/>
            </a:pPr>
            <a:endParaRPr lang="el-GR" sz="3600" b="1" dirty="0" smtClean="0"/>
          </a:p>
          <a:p>
            <a:pPr>
              <a:buFont typeface="Wingdings" pitchFamily="2" charset="2"/>
              <a:buChar char="Ø"/>
            </a:pPr>
            <a:r>
              <a:rPr lang="el-GR" sz="3600" b="1" dirty="0" smtClean="0"/>
              <a:t> Νηπιαγωγός  </a:t>
            </a:r>
          </a:p>
          <a:p>
            <a:pPr>
              <a:buFont typeface="Wingdings" pitchFamily="2" charset="2"/>
              <a:buChar char="Ø"/>
            </a:pPr>
            <a:endParaRPr lang="el-GR" sz="3600" b="1" dirty="0" smtClean="0"/>
          </a:p>
          <a:p>
            <a:pPr>
              <a:buFont typeface="Wingdings" pitchFamily="2" charset="2"/>
              <a:buChar char="Ø"/>
            </a:pPr>
            <a:r>
              <a:rPr lang="el-GR" sz="3600" b="1" dirty="0" smtClean="0"/>
              <a:t>Άγαμη </a:t>
            </a:r>
          </a:p>
          <a:p>
            <a:pPr>
              <a:buFont typeface="Wingdings" pitchFamily="2" charset="2"/>
              <a:buChar char="Ø"/>
            </a:pPr>
            <a:endParaRPr lang="el-GR" sz="3600" b="1" dirty="0" smtClean="0"/>
          </a:p>
          <a:p>
            <a:pPr>
              <a:buFont typeface="Wingdings" pitchFamily="2" charset="2"/>
              <a:buChar char="Ø"/>
            </a:pPr>
            <a:r>
              <a:rPr lang="el-GR" sz="3600" b="1" dirty="0" smtClean="0"/>
              <a:t>Προέρχεται από 4μελή οικογένεια (1</a:t>
            </a:r>
            <a:r>
              <a:rPr lang="el-GR" sz="3600" b="1" baseline="30000" dirty="0" smtClean="0"/>
              <a:t>η</a:t>
            </a:r>
            <a:r>
              <a:rPr lang="el-GR" sz="3600" b="1" dirty="0" smtClean="0"/>
              <a:t> σειρά γέννησής της) </a:t>
            </a:r>
            <a:endParaRPr lang="el-G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980728"/>
          </a:xfrm>
        </p:spPr>
        <p:txBody>
          <a:bodyPr/>
          <a:lstStyle/>
          <a:p>
            <a:pPr algn="ctr"/>
            <a:r>
              <a:rPr lang="el-G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Αίτημα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Διαχείριση άγχους και ψυχαναγκαστικών συμπτωμάτων </a:t>
            </a:r>
          </a:p>
          <a:p>
            <a:pPr>
              <a:buFont typeface="Wingdings" pitchFamily="2" charset="2"/>
              <a:buChar char="Ø"/>
            </a:pPr>
            <a:endParaRPr lang="el-G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endParaRPr lang="el-GR" sz="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Βελτίωση της ποιότητας του ύπνου</a:t>
            </a:r>
          </a:p>
          <a:p>
            <a:pPr>
              <a:buFont typeface="Wingdings" pitchFamily="2" charset="2"/>
              <a:buChar char="Ø"/>
            </a:pPr>
            <a:endParaRPr lang="el-G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endParaRPr lang="el-GR" sz="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Βελτίωση αυτοεκτίμησης (δυσαρέσκεια με την εικόνα και την εμφάνισή της/έντονη ενασχόληση και αγχώδη σχέση με το φαγητό)</a:t>
            </a:r>
          </a:p>
          <a:p>
            <a:pPr>
              <a:buFont typeface="Wingdings" pitchFamily="2" charset="2"/>
              <a:buChar char="Ø"/>
            </a:pPr>
            <a:endParaRPr lang="el-G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Βελτίωση διαπροσωπικών σχέσεων</a:t>
            </a:r>
          </a:p>
          <a:p>
            <a:pPr>
              <a:buFont typeface="Wingdings" pitchFamily="2" charset="2"/>
              <a:buChar char="Ø"/>
            </a:pPr>
            <a:endParaRPr lang="el-GR" sz="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0"/>
            <a:ext cx="8147248" cy="994122"/>
          </a:xfrm>
        </p:spPr>
        <p:txBody>
          <a:bodyPr>
            <a:normAutofit/>
          </a:bodyPr>
          <a:lstStyle/>
          <a:p>
            <a:r>
              <a:rPr lang="el-G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Ατομικό Ιστορικό</a:t>
            </a:r>
            <a:endParaRPr lang="el-GR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1268760"/>
            <a:ext cx="8640960" cy="5589240"/>
          </a:xfrm>
        </p:spPr>
        <p:txBody>
          <a:bodyPr>
            <a:normAutofit fontScale="4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l-GR" sz="5900" dirty="0" smtClean="0"/>
              <a:t>Χαρακτηρίζεται ως ένα άτομο που από παιδί είχε κάτι να την προβληματίζει και να την αγχώνει/ αναφορά σε έντονα σωματικά συμπτώματα</a:t>
            </a:r>
          </a:p>
          <a:p>
            <a:pPr>
              <a:buNone/>
            </a:pPr>
            <a:endParaRPr lang="el-GR" sz="5900" dirty="0" smtClean="0"/>
          </a:p>
          <a:p>
            <a:pPr>
              <a:buFont typeface="Wingdings" pitchFamily="2" charset="2"/>
              <a:buChar char="Ø"/>
            </a:pPr>
            <a:r>
              <a:rPr lang="el-GR" sz="5900" b="1" dirty="0" smtClean="0"/>
              <a:t>Σχολείο</a:t>
            </a:r>
            <a:r>
              <a:rPr lang="en-US" sz="5900" b="1" dirty="0" smtClean="0"/>
              <a:t>:</a:t>
            </a:r>
            <a:r>
              <a:rPr lang="el-GR" sz="5900" b="1" dirty="0" smtClean="0"/>
              <a:t> «μέτρια μαθήτρια»,</a:t>
            </a:r>
            <a:r>
              <a:rPr lang="el-GR" sz="5900" dirty="0" smtClean="0"/>
              <a:t> την ενοχλούσε που δεν ήταν στο επίκεντρο/ προσπαθούσε να μιμηθεί τους πιο δημοφιλείς</a:t>
            </a:r>
          </a:p>
          <a:p>
            <a:pPr>
              <a:buNone/>
            </a:pPr>
            <a:endParaRPr lang="el-GR" sz="5900" dirty="0" smtClean="0"/>
          </a:p>
          <a:p>
            <a:pPr>
              <a:buFont typeface="Wingdings" pitchFamily="2" charset="2"/>
              <a:buChar char="Ø"/>
            </a:pPr>
            <a:r>
              <a:rPr lang="el-GR" sz="5900" dirty="0" smtClean="0"/>
              <a:t>Σε ηλικία 13 ετών αναφέρει ότι άλλαξε σχολικό περιβάλλον και υπέστη </a:t>
            </a:r>
            <a:r>
              <a:rPr lang="en-US" sz="5900" dirty="0" smtClean="0"/>
              <a:t>bullying </a:t>
            </a:r>
            <a:r>
              <a:rPr lang="el-GR" sz="5900" dirty="0" smtClean="0"/>
              <a:t>από τους συμμαθητές της (τα κορίτσια δεν της μιλούσαν, ενώ τα αγόρια την αποκαλούσαν ‘’ψηλή’’, λόγω του χαμηλού ύψους της). </a:t>
            </a:r>
          </a:p>
          <a:p>
            <a:pPr>
              <a:buNone/>
            </a:pPr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476672"/>
            <a:ext cx="8640960" cy="612068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l-GR" b="1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Σε ηλικία 17 </a:t>
            </a:r>
            <a:r>
              <a:rPr lang="el-GR" dirty="0" smtClean="0"/>
              <a:t>ετών (μαθήτρια </a:t>
            </a:r>
            <a:r>
              <a:rPr lang="el-GR" dirty="0" smtClean="0"/>
              <a:t>3</a:t>
            </a:r>
            <a:r>
              <a:rPr lang="el-GR" baseline="30000" dirty="0" smtClean="0"/>
              <a:t>ης</a:t>
            </a:r>
            <a:r>
              <a:rPr lang="el-GR" dirty="0" smtClean="0"/>
              <a:t> </a:t>
            </a:r>
            <a:r>
              <a:rPr lang="el-GR" dirty="0" smtClean="0"/>
              <a:t>Λυκείου), </a:t>
            </a:r>
            <a:r>
              <a:rPr lang="el-GR" dirty="0" smtClean="0"/>
              <a:t>παρουσίασε έξαρση των ιδεοληψιών, καθώς και των ψυχαναγκαστικών-ψυχοσωματικών συμπτωμάτων. </a:t>
            </a:r>
          </a:p>
          <a:p>
            <a:pPr>
              <a:buFont typeface="Wingdings" pitchFamily="2" charset="2"/>
              <a:buChar char="Ø"/>
            </a:pPr>
            <a:endParaRPr lang="el-GR" b="1" dirty="0" smtClean="0"/>
          </a:p>
          <a:p>
            <a:pPr>
              <a:buFont typeface="Wingdings" pitchFamily="2" charset="2"/>
              <a:buChar char="Ø"/>
            </a:pPr>
            <a:r>
              <a:rPr lang="el-GR" b="1" dirty="0" smtClean="0"/>
              <a:t>Ενήλικη Ζωή</a:t>
            </a:r>
            <a:r>
              <a:rPr lang="en-US" b="1" dirty="0" smtClean="0"/>
              <a:t>: </a:t>
            </a:r>
            <a:r>
              <a:rPr lang="el-GR" dirty="0" smtClean="0"/>
              <a:t>Έντονο και παρατεταμένο άγχος, μέτρια λειτουργικότητα/Κατά την επιστροφή της από σπουδές δεν εργαζόταν και δεν είχε σχέση για μεγάλο χρονικό διάστημα</a:t>
            </a:r>
            <a:r>
              <a:rPr lang="en-US" dirty="0" smtClean="0"/>
              <a:t>. </a:t>
            </a: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260648"/>
            <a:ext cx="8820472" cy="633670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Κοινωνική απόσυρση</a:t>
            </a:r>
          </a:p>
          <a:p>
            <a:pPr>
              <a:buNone/>
            </a:pPr>
            <a:r>
              <a:rPr lang="el-GR" dirty="0" smtClean="0"/>
              <a:t> Αναφέρει πως αν και έχει κάποιες φίλες δεν </a:t>
            </a:r>
          </a:p>
          <a:p>
            <a:pPr>
              <a:buNone/>
            </a:pPr>
            <a:r>
              <a:rPr lang="el-GR" dirty="0" smtClean="0"/>
              <a:t>θεωρεί κάποιον δικό της </a:t>
            </a:r>
            <a:r>
              <a:rPr lang="el-GR" dirty="0" smtClean="0"/>
              <a:t>άνθρωπο </a:t>
            </a:r>
          </a:p>
          <a:p>
            <a:pPr>
              <a:buNone/>
            </a:pPr>
            <a:r>
              <a:rPr lang="el-GR" dirty="0" smtClean="0"/>
              <a:t>«</a:t>
            </a:r>
            <a:r>
              <a:rPr lang="el-GR" dirty="0" smtClean="0"/>
              <a:t>δεν εμπιστεύεται κανέναν/δυσκολεύομαι </a:t>
            </a:r>
            <a:r>
              <a:rPr lang="el-GR" dirty="0" smtClean="0"/>
              <a:t>να </a:t>
            </a:r>
          </a:p>
          <a:p>
            <a:pPr>
              <a:buNone/>
            </a:pPr>
            <a:r>
              <a:rPr lang="el-GR" dirty="0" smtClean="0"/>
              <a:t>προσαρμοστώ με ενήλικες και ειδικότερα με </a:t>
            </a:r>
            <a:r>
              <a:rPr lang="el-GR" dirty="0" smtClean="0"/>
              <a:t>τις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γυναίκες»</a:t>
            </a:r>
            <a:endParaRPr lang="en-US" dirty="0" smtClean="0"/>
          </a:p>
          <a:p>
            <a:pPr>
              <a:buNone/>
            </a:pPr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Δυσκολία στη σύναψη και διατήρηση φιλικών </a:t>
            </a:r>
          </a:p>
          <a:p>
            <a:pPr>
              <a:buNone/>
            </a:pPr>
            <a:r>
              <a:rPr lang="el-GR" dirty="0" smtClean="0"/>
              <a:t>σχέσεων λόγω των αποφυγών τους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548680"/>
            <a:ext cx="8424936" cy="597666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l-GR" dirty="0" smtClean="0"/>
              <a:t>Σχέση με το φαγητό</a:t>
            </a:r>
            <a:r>
              <a:rPr lang="en-US" dirty="0" smtClean="0"/>
              <a:t>:</a:t>
            </a:r>
            <a:r>
              <a:rPr lang="el-GR" dirty="0" smtClean="0"/>
              <a:t> «όταν τρώω έχω τύψεις, γιατί απομακρύνομαι από τον στόχο μου σε σχέση με το επιθυμητό Βάρος/ δυσκολεύομαι να κάνω διατροφή στο σπίτι και φταίνε οι γονείς μου </a:t>
            </a:r>
            <a:r>
              <a:rPr lang="el-GR" dirty="0" err="1" smtClean="0"/>
              <a:t>γι’αυτό</a:t>
            </a:r>
            <a:r>
              <a:rPr lang="el-GR" dirty="0" smtClean="0"/>
              <a:t>»</a:t>
            </a:r>
          </a:p>
          <a:p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Προηγούμενη επίσκεψη σε επαγγελματία ψυχικής υγείας. 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Φαρμακευτική αγωγή</a:t>
            </a:r>
            <a:r>
              <a:rPr lang="en-US" dirty="0" smtClean="0"/>
              <a:t>: </a:t>
            </a:r>
            <a:r>
              <a:rPr lang="en-US" dirty="0" err="1" smtClean="0"/>
              <a:t>Ladose</a:t>
            </a:r>
            <a:endParaRPr lang="en-US" dirty="0" smtClean="0"/>
          </a:p>
          <a:p>
            <a:pPr>
              <a:buNone/>
            </a:pPr>
            <a:r>
              <a:rPr lang="el-GR" dirty="0" smtClean="0"/>
              <a:t>    Λήψη αγωγής για λίγους μήνες και διακοπή αυτής με πρωτοβουλία της ίδιας της </a:t>
            </a:r>
            <a:r>
              <a:rPr lang="el-GR" dirty="0" err="1" smtClean="0"/>
              <a:t>θεραπευόμενης</a:t>
            </a:r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el-G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Οικογενειακό Ιστορικό </a:t>
            </a:r>
            <a:endParaRPr lang="el-GR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256584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el-GR" b="1" u="sng" dirty="0" smtClean="0"/>
              <a:t>Μητέρα</a:t>
            </a:r>
            <a:r>
              <a:rPr lang="en-US" b="1" u="sng" dirty="0" smtClean="0"/>
              <a:t>:</a:t>
            </a:r>
            <a:r>
              <a:rPr lang="el-GR" b="1" u="sng" dirty="0" smtClean="0"/>
              <a:t> Συναισθηματικά απόμακρη </a:t>
            </a:r>
          </a:p>
          <a:p>
            <a:pPr>
              <a:buNone/>
            </a:pPr>
            <a:endParaRPr lang="el-GR" sz="1100" b="1" u="sng" dirty="0" smtClean="0"/>
          </a:p>
          <a:p>
            <a:pPr>
              <a:buNone/>
            </a:pPr>
            <a:r>
              <a:rPr lang="el-GR" dirty="0" smtClean="0"/>
              <a:t>Έμφαση στο ότι κάθε φορά που αγκαλιάζει την </a:t>
            </a:r>
          </a:p>
          <a:p>
            <a:pPr>
              <a:buNone/>
            </a:pPr>
            <a:r>
              <a:rPr lang="el-GR" dirty="0" smtClean="0"/>
              <a:t>μητέρα της εκείνη δείχνει να ανταποκρίνεται παρά τη </a:t>
            </a:r>
          </a:p>
          <a:p>
            <a:pPr>
              <a:buNone/>
            </a:pPr>
            <a:r>
              <a:rPr lang="el-GR" dirty="0" smtClean="0"/>
              <a:t>θέλησή της (γεγονός που επαναλαμβάνεται από την </a:t>
            </a:r>
          </a:p>
          <a:p>
            <a:pPr>
              <a:buNone/>
            </a:pPr>
            <a:r>
              <a:rPr lang="el-GR" dirty="0" smtClean="0"/>
              <a:t>παιδική της ηλικία). </a:t>
            </a:r>
          </a:p>
          <a:p>
            <a:pPr>
              <a:buNone/>
            </a:pPr>
            <a:endParaRPr lang="el-GR" sz="1100" dirty="0" smtClean="0"/>
          </a:p>
          <a:p>
            <a:pPr>
              <a:buNone/>
            </a:pPr>
            <a:r>
              <a:rPr lang="el-GR" dirty="0" smtClean="0"/>
              <a:t>Μια άλλη συμπεριφορά που την ενοχλεί έντονα είναι </a:t>
            </a:r>
          </a:p>
          <a:p>
            <a:pPr>
              <a:buNone/>
            </a:pPr>
            <a:r>
              <a:rPr lang="el-GR" dirty="0" smtClean="0"/>
              <a:t>ότι η μητέρα της δεν είναι διαθέσιμη για επικοινωνία, </a:t>
            </a:r>
          </a:p>
          <a:p>
            <a:pPr>
              <a:buNone/>
            </a:pPr>
            <a:r>
              <a:rPr lang="el-GR" dirty="0" smtClean="0"/>
              <a:t>με αποτέλεσμα να νιώθει απόρριψη κάθε φορά που </a:t>
            </a:r>
          </a:p>
          <a:p>
            <a:pPr>
              <a:buNone/>
            </a:pPr>
            <a:r>
              <a:rPr lang="el-GR" dirty="0" smtClean="0"/>
              <a:t>της ζητάει να μιλήσουν και εκείνη δεν ανταποκρίνεται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9046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Ακόμα, η Σ.Μ., πιστεύει ότι η μητέρα της δεν </a:t>
            </a:r>
          </a:p>
          <a:p>
            <a:pPr>
              <a:buNone/>
            </a:pPr>
            <a:r>
              <a:rPr lang="el-GR" dirty="0" smtClean="0"/>
              <a:t>αναγνωρίζει ποτέ τα λάθη της, θεωρεί ότι έχει </a:t>
            </a:r>
          </a:p>
          <a:p>
            <a:pPr>
              <a:buNone/>
            </a:pPr>
            <a:r>
              <a:rPr lang="el-GR" dirty="0" smtClean="0"/>
              <a:t>πάντα δίκιο και είναι υπερβολικά γκρινιάρα. 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Η Σ.Μ., αναγνωρίζει ότι η συμπεριφορά της είναι </a:t>
            </a:r>
          </a:p>
          <a:p>
            <a:pPr>
              <a:buNone/>
            </a:pPr>
            <a:r>
              <a:rPr lang="el-GR" dirty="0" smtClean="0"/>
              <a:t>απότομη και ότι δεν βοηθάει την μητέρα της στις </a:t>
            </a:r>
          </a:p>
          <a:p>
            <a:pPr>
              <a:buNone/>
            </a:pPr>
            <a:r>
              <a:rPr lang="el-GR" dirty="0" smtClean="0"/>
              <a:t>δουλειές του σπιτιού, παρόλο που εκείνη </a:t>
            </a:r>
          </a:p>
          <a:p>
            <a:pPr>
              <a:buNone/>
            </a:pPr>
            <a:r>
              <a:rPr lang="el-GR" dirty="0" smtClean="0"/>
              <a:t>δυσκολεύεται να ανταπεξέλθει λόγω των </a:t>
            </a:r>
          </a:p>
          <a:p>
            <a:pPr>
              <a:buNone/>
            </a:pPr>
            <a:r>
              <a:rPr lang="el-GR" dirty="0" smtClean="0"/>
              <a:t>προβλημάτων υγείας που αντιμετωπίζει </a:t>
            </a:r>
          </a:p>
          <a:p>
            <a:pPr>
              <a:buNone/>
            </a:pPr>
            <a:r>
              <a:rPr lang="el-GR" dirty="0" smtClean="0"/>
              <a:t>(</a:t>
            </a:r>
            <a:r>
              <a:rPr lang="el-GR" i="1" dirty="0" smtClean="0"/>
              <a:t>οστεοαρθρίτιδα, άσθμα, έλκος στομάχου). </a:t>
            </a:r>
          </a:p>
          <a:p>
            <a:pPr>
              <a:buNone/>
            </a:pPr>
            <a:endParaRPr lang="el-GR" i="1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Τεχνικό">
  <a:themeElements>
    <a:clrScheme name="Τεχνικό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Τεχνικό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Τεχν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435</TotalTime>
  <Words>1002</Words>
  <Application>Microsoft Office PowerPoint</Application>
  <PresentationFormat>Προβολή στην οθόνη (4:3)</PresentationFormat>
  <Paragraphs>143</Paragraphs>
  <Slides>16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Τεχνικό</vt:lpstr>
      <vt:lpstr>Περιγραφή ατομικής περίπτωσης ενήλικης γυναίκας με Ιδεοψυχαναγκαστική διαταραχή </vt:lpstr>
      <vt:lpstr>Γενικές πληροφορίες </vt:lpstr>
      <vt:lpstr>Αίτημα </vt:lpstr>
      <vt:lpstr>Ατομικό Ιστορικό</vt:lpstr>
      <vt:lpstr>Διαφάνεια 5</vt:lpstr>
      <vt:lpstr>Διαφάνεια 6</vt:lpstr>
      <vt:lpstr>Διαφάνεια 7</vt:lpstr>
      <vt:lpstr>Οικογενειακό Ιστορικό </vt:lpstr>
      <vt:lpstr>Διαφάνεια 9</vt:lpstr>
      <vt:lpstr>Διαφάνεια 10</vt:lpstr>
      <vt:lpstr>Πατέρας: ψυχρός/απότομος</vt:lpstr>
      <vt:lpstr>Αδερφή </vt:lpstr>
      <vt:lpstr>Ρόλος Σ.Μ. στην οικογένεια</vt:lpstr>
      <vt:lpstr>Επαγγελματική πορεία </vt:lpstr>
      <vt:lpstr>Προσωπικές σχέσεις </vt:lpstr>
      <vt:lpstr>Διαφάνεια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Περιγραφή ατομικής περίπτωσης ενήλικης γυναίκας με Ιδεοψυχαναγκαστική διαταραχή και ναρκισσιστικά στοιχεία προσωπικότητας </dc:title>
  <dc:creator>User</dc:creator>
  <cp:lastModifiedBy>User</cp:lastModifiedBy>
  <cp:revision>110</cp:revision>
  <dcterms:created xsi:type="dcterms:W3CDTF">2018-12-19T10:11:18Z</dcterms:created>
  <dcterms:modified xsi:type="dcterms:W3CDTF">2019-01-09T10:52:53Z</dcterms:modified>
</cp:coreProperties>
</file>