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10801350" cy="7200900"/>
  <p:notesSz cx="6858000" cy="9144000"/>
  <p:defaultTextStyle>
    <a:defPPr>
      <a:defRPr lang="el-GR"/>
    </a:defPPr>
    <a:lvl1pPr marL="0" algn="l" defTabSz="9717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5866" algn="l" defTabSz="9717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1733" algn="l" defTabSz="9717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7599" algn="l" defTabSz="9717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3466" algn="l" defTabSz="9717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29332" algn="l" defTabSz="9717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15199" algn="l" defTabSz="9717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01065" algn="l" defTabSz="9717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86932" algn="l" defTabSz="9717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A29"/>
    <a:srgbClr val="770B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34" y="-102"/>
      </p:cViewPr>
      <p:guideLst>
        <p:guide orient="horz" pos="2268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B25E6-1505-4085-A0A4-B1F57FA11FC7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l-GR"/>
        </a:p>
      </dgm:t>
    </dgm:pt>
    <dgm:pt modelId="{3CF07056-A2B7-43E4-863D-AE133615257D}">
      <dgm:prSet phldrT="[Κείμενο]"/>
      <dgm:spPr/>
      <dgm:t>
        <a:bodyPr/>
        <a:lstStyle/>
        <a:p>
          <a:r>
            <a:rPr lang="el-GR" dirty="0" smtClean="0">
              <a:solidFill>
                <a:schemeClr val="bg1"/>
              </a:solidFill>
            </a:rPr>
            <a:t>Σεξουαλικό αντικείμενο</a:t>
          </a:r>
          <a:endParaRPr lang="el-GR" dirty="0">
            <a:solidFill>
              <a:schemeClr val="bg1"/>
            </a:solidFill>
          </a:endParaRPr>
        </a:p>
      </dgm:t>
    </dgm:pt>
    <dgm:pt modelId="{E9600677-EDFA-4318-A56D-C424003D3F45}" type="parTrans" cxnId="{CF80A0B4-185A-4FB4-9153-1C25BEDAEDD9}">
      <dgm:prSet/>
      <dgm:spPr/>
      <dgm:t>
        <a:bodyPr/>
        <a:lstStyle/>
        <a:p>
          <a:endParaRPr lang="el-GR"/>
        </a:p>
      </dgm:t>
    </dgm:pt>
    <dgm:pt modelId="{E35F88C0-638E-4968-B9DE-C8F0ACAFCD58}" type="sibTrans" cxnId="{CF80A0B4-185A-4FB4-9153-1C25BEDAEDD9}">
      <dgm:prSet/>
      <dgm:spPr/>
      <dgm:t>
        <a:bodyPr/>
        <a:lstStyle/>
        <a:p>
          <a:endParaRPr lang="el-GR"/>
        </a:p>
      </dgm:t>
    </dgm:pt>
    <dgm:pt modelId="{1A0F9379-18D8-44AD-86EB-9E3337CB12D1}">
      <dgm:prSet phldrT="[Κείμενο]"/>
      <dgm:spPr/>
      <dgm:t>
        <a:bodyPr/>
        <a:lstStyle/>
        <a:p>
          <a:r>
            <a:rPr lang="el-GR" dirty="0" smtClean="0"/>
            <a:t>Ονομάζουμε το πρόσωπο από το οποίο εκρέει η σεξουαλική έλξη</a:t>
          </a:r>
          <a:endParaRPr lang="el-GR" dirty="0"/>
        </a:p>
      </dgm:t>
    </dgm:pt>
    <dgm:pt modelId="{08F68EBD-279A-4514-893E-8265E7AFACB1}" type="parTrans" cxnId="{A33DD7A2-8CA1-4C79-8396-9AC9045680EC}">
      <dgm:prSet/>
      <dgm:spPr/>
      <dgm:t>
        <a:bodyPr/>
        <a:lstStyle/>
        <a:p>
          <a:endParaRPr lang="el-GR"/>
        </a:p>
      </dgm:t>
    </dgm:pt>
    <dgm:pt modelId="{B645D93E-7D45-4DD7-9251-0330B3374A56}" type="sibTrans" cxnId="{A33DD7A2-8CA1-4C79-8396-9AC9045680EC}">
      <dgm:prSet/>
      <dgm:spPr/>
      <dgm:t>
        <a:bodyPr/>
        <a:lstStyle/>
        <a:p>
          <a:endParaRPr lang="el-GR"/>
        </a:p>
      </dgm:t>
    </dgm:pt>
    <dgm:pt modelId="{DFD3DD2C-E4C5-4C95-B4E4-D51FA70A5532}">
      <dgm:prSet phldrT="[Κείμενο]"/>
      <dgm:spPr/>
      <dgm:t>
        <a:bodyPr/>
        <a:lstStyle/>
        <a:p>
          <a:r>
            <a:rPr lang="el-GR" dirty="0" smtClean="0">
              <a:solidFill>
                <a:schemeClr val="bg1"/>
              </a:solidFill>
            </a:rPr>
            <a:t>Σεξουαλικός στόχος</a:t>
          </a:r>
          <a:endParaRPr lang="el-GR" dirty="0">
            <a:solidFill>
              <a:schemeClr val="bg1"/>
            </a:solidFill>
          </a:endParaRPr>
        </a:p>
      </dgm:t>
    </dgm:pt>
    <dgm:pt modelId="{D7712213-5EA5-454C-B4C5-3F97227A90C5}" type="parTrans" cxnId="{88F2FC90-BC62-42DB-BF91-CF81A4A5042C}">
      <dgm:prSet/>
      <dgm:spPr/>
      <dgm:t>
        <a:bodyPr/>
        <a:lstStyle/>
        <a:p>
          <a:endParaRPr lang="el-GR"/>
        </a:p>
      </dgm:t>
    </dgm:pt>
    <dgm:pt modelId="{A1BE4BCB-27BE-4A3F-8C06-07C1D910C29D}" type="sibTrans" cxnId="{88F2FC90-BC62-42DB-BF91-CF81A4A5042C}">
      <dgm:prSet/>
      <dgm:spPr/>
      <dgm:t>
        <a:bodyPr/>
        <a:lstStyle/>
        <a:p>
          <a:endParaRPr lang="el-GR"/>
        </a:p>
      </dgm:t>
    </dgm:pt>
    <dgm:pt modelId="{6298B458-CE18-4A8B-9AB1-D5D44D4AD62A}">
      <dgm:prSet phldrT="[Κείμενο]"/>
      <dgm:spPr/>
      <dgm:t>
        <a:bodyPr/>
        <a:lstStyle/>
        <a:p>
          <a:r>
            <a:rPr lang="el-GR" dirty="0" smtClean="0"/>
            <a:t>Η πράξη προς την οποία παρακινεί η </a:t>
          </a:r>
          <a:r>
            <a:rPr lang="el-GR" dirty="0" err="1" smtClean="0"/>
            <a:t>ενόρμηση</a:t>
          </a:r>
          <a:endParaRPr lang="el-GR" dirty="0"/>
        </a:p>
      </dgm:t>
    </dgm:pt>
    <dgm:pt modelId="{F000C26C-F76C-4552-84C1-A4A845B42958}" type="parTrans" cxnId="{4D131B4A-9261-446E-B62E-46373BEC6D61}">
      <dgm:prSet/>
      <dgm:spPr/>
      <dgm:t>
        <a:bodyPr/>
        <a:lstStyle/>
        <a:p>
          <a:endParaRPr lang="el-GR"/>
        </a:p>
      </dgm:t>
    </dgm:pt>
    <dgm:pt modelId="{74743930-F824-42FA-A0E9-29C57321E94D}" type="sibTrans" cxnId="{4D131B4A-9261-446E-B62E-46373BEC6D61}">
      <dgm:prSet/>
      <dgm:spPr/>
      <dgm:t>
        <a:bodyPr/>
        <a:lstStyle/>
        <a:p>
          <a:endParaRPr lang="el-GR"/>
        </a:p>
      </dgm:t>
    </dgm:pt>
    <dgm:pt modelId="{1A99DD8E-F18C-4CCE-9D55-D433BE1AB152}" type="pres">
      <dgm:prSet presAssocID="{1F7B25E6-1505-4085-A0A4-B1F57FA11F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3F9D5F6-240E-47F4-A653-0B291DB41FC4}" type="pres">
      <dgm:prSet presAssocID="{3CF07056-A2B7-43E4-863D-AE133615257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A0AC0D2-61A4-4BCE-9630-414102DB5E4C}" type="pres">
      <dgm:prSet presAssocID="{3CF07056-A2B7-43E4-863D-AE133615257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BFD0BCF-BCDA-425F-864F-D95AEB726983}" type="pres">
      <dgm:prSet presAssocID="{DFD3DD2C-E4C5-4C95-B4E4-D51FA70A553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8469C8-F0EE-4478-B48A-08AA98870A2F}" type="pres">
      <dgm:prSet presAssocID="{DFD3DD2C-E4C5-4C95-B4E4-D51FA70A553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31F1B49-2439-4D65-A202-305F2D7D79C3}" type="presOf" srcId="{1F7B25E6-1505-4085-A0A4-B1F57FA11FC7}" destId="{1A99DD8E-F18C-4CCE-9D55-D433BE1AB152}" srcOrd="0" destOrd="0" presId="urn:microsoft.com/office/officeart/2005/8/layout/vList2"/>
    <dgm:cxn modelId="{B59DC1FE-2416-4884-8D11-A69F123AD49E}" type="presOf" srcId="{DFD3DD2C-E4C5-4C95-B4E4-D51FA70A5532}" destId="{ABFD0BCF-BCDA-425F-864F-D95AEB726983}" srcOrd="0" destOrd="0" presId="urn:microsoft.com/office/officeart/2005/8/layout/vList2"/>
    <dgm:cxn modelId="{A33DD7A2-8CA1-4C79-8396-9AC9045680EC}" srcId="{3CF07056-A2B7-43E4-863D-AE133615257D}" destId="{1A0F9379-18D8-44AD-86EB-9E3337CB12D1}" srcOrd="0" destOrd="0" parTransId="{08F68EBD-279A-4514-893E-8265E7AFACB1}" sibTransId="{B645D93E-7D45-4DD7-9251-0330B3374A56}"/>
    <dgm:cxn modelId="{E2DF923F-B491-46FE-A90F-9BB9826E145A}" type="presOf" srcId="{6298B458-CE18-4A8B-9AB1-D5D44D4AD62A}" destId="{038469C8-F0EE-4478-B48A-08AA98870A2F}" srcOrd="0" destOrd="0" presId="urn:microsoft.com/office/officeart/2005/8/layout/vList2"/>
    <dgm:cxn modelId="{88F2FC90-BC62-42DB-BF91-CF81A4A5042C}" srcId="{1F7B25E6-1505-4085-A0A4-B1F57FA11FC7}" destId="{DFD3DD2C-E4C5-4C95-B4E4-D51FA70A5532}" srcOrd="1" destOrd="0" parTransId="{D7712213-5EA5-454C-B4C5-3F97227A90C5}" sibTransId="{A1BE4BCB-27BE-4A3F-8C06-07C1D910C29D}"/>
    <dgm:cxn modelId="{4D131B4A-9261-446E-B62E-46373BEC6D61}" srcId="{DFD3DD2C-E4C5-4C95-B4E4-D51FA70A5532}" destId="{6298B458-CE18-4A8B-9AB1-D5D44D4AD62A}" srcOrd="0" destOrd="0" parTransId="{F000C26C-F76C-4552-84C1-A4A845B42958}" sibTransId="{74743930-F824-42FA-A0E9-29C57321E94D}"/>
    <dgm:cxn modelId="{CF80A0B4-185A-4FB4-9153-1C25BEDAEDD9}" srcId="{1F7B25E6-1505-4085-A0A4-B1F57FA11FC7}" destId="{3CF07056-A2B7-43E4-863D-AE133615257D}" srcOrd="0" destOrd="0" parTransId="{E9600677-EDFA-4318-A56D-C424003D3F45}" sibTransId="{E35F88C0-638E-4968-B9DE-C8F0ACAFCD58}"/>
    <dgm:cxn modelId="{C16AEA4C-1E3C-458F-80CE-F6446E82AD39}" type="presOf" srcId="{1A0F9379-18D8-44AD-86EB-9E3337CB12D1}" destId="{7A0AC0D2-61A4-4BCE-9630-414102DB5E4C}" srcOrd="0" destOrd="0" presId="urn:microsoft.com/office/officeart/2005/8/layout/vList2"/>
    <dgm:cxn modelId="{9D9626B7-72E0-4B31-A592-C774BCF21598}" type="presOf" srcId="{3CF07056-A2B7-43E4-863D-AE133615257D}" destId="{63F9D5F6-240E-47F4-A653-0B291DB41FC4}" srcOrd="0" destOrd="0" presId="urn:microsoft.com/office/officeart/2005/8/layout/vList2"/>
    <dgm:cxn modelId="{2F162FB1-4F4F-4114-B47D-6575877C2893}" type="presParOf" srcId="{1A99DD8E-F18C-4CCE-9D55-D433BE1AB152}" destId="{63F9D5F6-240E-47F4-A653-0B291DB41FC4}" srcOrd="0" destOrd="0" presId="urn:microsoft.com/office/officeart/2005/8/layout/vList2"/>
    <dgm:cxn modelId="{03F07DF9-125B-4812-9EA0-BD09C76229A6}" type="presParOf" srcId="{1A99DD8E-F18C-4CCE-9D55-D433BE1AB152}" destId="{7A0AC0D2-61A4-4BCE-9630-414102DB5E4C}" srcOrd="1" destOrd="0" presId="urn:microsoft.com/office/officeart/2005/8/layout/vList2"/>
    <dgm:cxn modelId="{B8BB2B6B-E45A-43D5-8496-D44DA921CAC6}" type="presParOf" srcId="{1A99DD8E-F18C-4CCE-9D55-D433BE1AB152}" destId="{ABFD0BCF-BCDA-425F-864F-D95AEB726983}" srcOrd="2" destOrd="0" presId="urn:microsoft.com/office/officeart/2005/8/layout/vList2"/>
    <dgm:cxn modelId="{0A4B6BBF-51AC-4C30-9E2B-69A4299008F9}" type="presParOf" srcId="{1A99DD8E-F18C-4CCE-9D55-D433BE1AB152}" destId="{038469C8-F0EE-4478-B48A-08AA98870A2F}" srcOrd="3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9BB941-F66A-451D-8C67-5D5455B9CEC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7F6350C3-FEA1-4189-8CD9-41B83AE7FF1B}">
      <dgm:prSet phldrT="[Κείμενο]"/>
      <dgm:spPr/>
      <dgm:t>
        <a:bodyPr/>
        <a:lstStyle/>
        <a:p>
          <a:r>
            <a:rPr lang="el-GR" dirty="0" smtClean="0">
              <a:solidFill>
                <a:schemeClr val="bg1"/>
              </a:solidFill>
            </a:rPr>
            <a:t>Απολύτως ομοφυλόφιλοι</a:t>
          </a:r>
        </a:p>
        <a:p>
          <a:r>
            <a:rPr lang="el-GR" dirty="0" smtClean="0">
              <a:solidFill>
                <a:schemeClr val="bg1"/>
              </a:solidFill>
            </a:rPr>
            <a:t>(το σεξουαλικό αντικείμενο μπορεί </a:t>
          </a:r>
        </a:p>
        <a:p>
          <a:r>
            <a:rPr lang="el-GR" dirty="0" smtClean="0">
              <a:solidFill>
                <a:schemeClr val="bg1"/>
              </a:solidFill>
            </a:rPr>
            <a:t>να είναι μόνο του ίδιου φύλου)</a:t>
          </a:r>
          <a:endParaRPr lang="el-GR" dirty="0">
            <a:solidFill>
              <a:schemeClr val="bg1"/>
            </a:solidFill>
          </a:endParaRPr>
        </a:p>
      </dgm:t>
    </dgm:pt>
    <dgm:pt modelId="{F5BA5724-AA38-4DB3-BFED-25E6E04105F9}" type="parTrans" cxnId="{042FBA1D-99CC-439D-BD08-05F393B2AEB8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80DF8303-EEAC-4D61-947D-F51CA28CE79C}" type="sibTrans" cxnId="{042FBA1D-99CC-439D-BD08-05F393B2AEB8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8557C432-96F6-46B3-A67E-915E0C83444C}">
      <dgm:prSet phldrT="[Κείμενο]"/>
      <dgm:spPr/>
      <dgm:t>
        <a:bodyPr/>
        <a:lstStyle/>
        <a:p>
          <a:r>
            <a:rPr lang="el-GR" dirty="0" smtClean="0">
              <a:solidFill>
                <a:schemeClr val="bg1"/>
              </a:solidFill>
            </a:rPr>
            <a:t>Αμφίφυλοι (ψυχοσεξουαλικά ερμαφρόδιτοι)</a:t>
          </a:r>
        </a:p>
        <a:p>
          <a:r>
            <a:rPr lang="el-GR" dirty="0" smtClean="0">
              <a:solidFill>
                <a:schemeClr val="bg1"/>
              </a:solidFill>
            </a:rPr>
            <a:t>Σεξουαλικό αντικείμενο μπορεί να γίνει εξίσου το ίδιο</a:t>
          </a:r>
        </a:p>
        <a:p>
          <a:r>
            <a:rPr lang="el-GR" dirty="0" smtClean="0">
              <a:solidFill>
                <a:schemeClr val="bg1"/>
              </a:solidFill>
            </a:rPr>
            <a:t>όσο και το άλλο φύλο</a:t>
          </a:r>
          <a:endParaRPr lang="el-GR" dirty="0">
            <a:solidFill>
              <a:schemeClr val="bg1"/>
            </a:solidFill>
          </a:endParaRPr>
        </a:p>
      </dgm:t>
    </dgm:pt>
    <dgm:pt modelId="{E98EFF34-33A1-47BA-B76A-C392EE3A03EB}" type="parTrans" cxnId="{AE5A61E5-51C8-4418-9B02-EEF3523C1E37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6D4021CB-C469-4771-A32D-D390916723F7}" type="sibTrans" cxnId="{AE5A61E5-51C8-4418-9B02-EEF3523C1E37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4A152A88-3069-49B2-B5A8-24E93A399E43}">
      <dgm:prSet phldrT="[Κείμενο]"/>
      <dgm:spPr/>
      <dgm:t>
        <a:bodyPr/>
        <a:lstStyle/>
        <a:p>
          <a:r>
            <a:rPr lang="el-GR" dirty="0" smtClean="0">
              <a:solidFill>
                <a:schemeClr val="bg1"/>
              </a:solidFill>
            </a:rPr>
            <a:t>Περιστασιακά ομοφυλόφιλοι</a:t>
          </a:r>
        </a:p>
        <a:p>
          <a:r>
            <a:rPr lang="el-GR" dirty="0" smtClean="0">
              <a:solidFill>
                <a:schemeClr val="bg1"/>
              </a:solidFill>
            </a:rPr>
            <a:t>(κάτω από ορισμένες εξωτερικές συνθήκες/ έλλειψη πρόσβασης</a:t>
          </a:r>
        </a:p>
        <a:p>
          <a:r>
            <a:rPr lang="el-GR" dirty="0" smtClean="0">
              <a:solidFill>
                <a:schemeClr val="bg1"/>
              </a:solidFill>
            </a:rPr>
            <a:t>μίμηση</a:t>
          </a:r>
          <a:endParaRPr lang="el-GR" dirty="0">
            <a:solidFill>
              <a:schemeClr val="bg1"/>
            </a:solidFill>
          </a:endParaRPr>
        </a:p>
      </dgm:t>
    </dgm:pt>
    <dgm:pt modelId="{DD08E82C-7223-4D7F-A487-7CD5CE4E4DD8}" type="parTrans" cxnId="{639D849A-022A-41A1-B687-8B0305709DFB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A4F511AE-E5FC-414F-8DD9-A8045EF9B236}" type="sibTrans" cxnId="{639D849A-022A-41A1-B687-8B0305709DFB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E808C514-5E63-45CC-8D44-ED350B3E65D4}" type="pres">
      <dgm:prSet presAssocID="{069BB941-F66A-451D-8C67-5D5455B9CE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6CE050F-3EF5-42A3-BABA-E0EA7213F462}" type="pres">
      <dgm:prSet presAssocID="{7F6350C3-FEA1-4189-8CD9-41B83AE7FF1B}" presName="parentLin" presStyleCnt="0"/>
      <dgm:spPr/>
    </dgm:pt>
    <dgm:pt modelId="{D3B14FC2-2D92-4811-9698-1FA1A81E56A0}" type="pres">
      <dgm:prSet presAssocID="{7F6350C3-FEA1-4189-8CD9-41B83AE7FF1B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E68395DA-117C-492C-AD7D-E2FA6B258873}" type="pres">
      <dgm:prSet presAssocID="{7F6350C3-FEA1-4189-8CD9-41B83AE7FF1B}" presName="parentText" presStyleLbl="node1" presStyleIdx="0" presStyleCnt="3" custScaleY="26034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FE29359-CBA7-4337-9197-D7C48F668AFD}" type="pres">
      <dgm:prSet presAssocID="{7F6350C3-FEA1-4189-8CD9-41B83AE7FF1B}" presName="negativeSpace" presStyleCnt="0"/>
      <dgm:spPr/>
    </dgm:pt>
    <dgm:pt modelId="{11666C21-0B14-46E9-A164-ED1F27CF2388}" type="pres">
      <dgm:prSet presAssocID="{7F6350C3-FEA1-4189-8CD9-41B83AE7FF1B}" presName="childText" presStyleLbl="conFgAcc1" presStyleIdx="0" presStyleCnt="3">
        <dgm:presLayoutVars>
          <dgm:bulletEnabled val="1"/>
        </dgm:presLayoutVars>
      </dgm:prSet>
      <dgm:spPr/>
    </dgm:pt>
    <dgm:pt modelId="{698F6B4C-F31F-468C-99A2-6F92D289DDDB}" type="pres">
      <dgm:prSet presAssocID="{80DF8303-EEAC-4D61-947D-F51CA28CE79C}" presName="spaceBetweenRectangles" presStyleCnt="0"/>
      <dgm:spPr/>
    </dgm:pt>
    <dgm:pt modelId="{0CEAE002-EA9A-4179-8D73-DFCB6C7EC48C}" type="pres">
      <dgm:prSet presAssocID="{8557C432-96F6-46B3-A67E-915E0C83444C}" presName="parentLin" presStyleCnt="0"/>
      <dgm:spPr/>
    </dgm:pt>
    <dgm:pt modelId="{DAC0D3CE-2B69-4EEC-8414-4A99C9F1C078}" type="pres">
      <dgm:prSet presAssocID="{8557C432-96F6-46B3-A67E-915E0C83444C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C8258778-E2DF-4219-827B-48C9243F195C}" type="pres">
      <dgm:prSet presAssocID="{8557C432-96F6-46B3-A67E-915E0C83444C}" presName="parentText" presStyleLbl="node1" presStyleIdx="1" presStyleCnt="3" custScaleY="25798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FA64DE6-A958-4319-B4BF-A6EEDF390F1F}" type="pres">
      <dgm:prSet presAssocID="{8557C432-96F6-46B3-A67E-915E0C83444C}" presName="negativeSpace" presStyleCnt="0"/>
      <dgm:spPr/>
    </dgm:pt>
    <dgm:pt modelId="{1FF5A6C3-9FCF-4176-B0D8-AF4F3680F39F}" type="pres">
      <dgm:prSet presAssocID="{8557C432-96F6-46B3-A67E-915E0C83444C}" presName="childText" presStyleLbl="conFgAcc1" presStyleIdx="1" presStyleCnt="3">
        <dgm:presLayoutVars>
          <dgm:bulletEnabled val="1"/>
        </dgm:presLayoutVars>
      </dgm:prSet>
      <dgm:spPr/>
    </dgm:pt>
    <dgm:pt modelId="{40BF3FA4-68AC-436B-9305-9FEB3ACEC02F}" type="pres">
      <dgm:prSet presAssocID="{6D4021CB-C469-4771-A32D-D390916723F7}" presName="spaceBetweenRectangles" presStyleCnt="0"/>
      <dgm:spPr/>
    </dgm:pt>
    <dgm:pt modelId="{A703678A-505B-43E3-AE9E-FEF7D356279C}" type="pres">
      <dgm:prSet presAssocID="{4A152A88-3069-49B2-B5A8-24E93A399E43}" presName="parentLin" presStyleCnt="0"/>
      <dgm:spPr/>
    </dgm:pt>
    <dgm:pt modelId="{CC19FDD3-73D0-47F2-86EF-294965FDF1BF}" type="pres">
      <dgm:prSet presAssocID="{4A152A88-3069-49B2-B5A8-24E93A399E43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9D6528C1-E7EC-472C-A9FE-BB735B69A85F}" type="pres">
      <dgm:prSet presAssocID="{4A152A88-3069-49B2-B5A8-24E93A399E43}" presName="parentText" presStyleLbl="node1" presStyleIdx="2" presStyleCnt="3" custScaleY="31442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547CC9A-9E0B-4387-AAE1-823E9BCE3317}" type="pres">
      <dgm:prSet presAssocID="{4A152A88-3069-49B2-B5A8-24E93A399E43}" presName="negativeSpace" presStyleCnt="0"/>
      <dgm:spPr/>
    </dgm:pt>
    <dgm:pt modelId="{BE96050F-BF4D-48EE-9955-6217CD6564BF}" type="pres">
      <dgm:prSet presAssocID="{4A152A88-3069-49B2-B5A8-24E93A399E4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3B8C458-9DCD-4CC9-9840-AABD4FB43BA5}" type="presOf" srcId="{4A152A88-3069-49B2-B5A8-24E93A399E43}" destId="{CC19FDD3-73D0-47F2-86EF-294965FDF1BF}" srcOrd="0" destOrd="0" presId="urn:microsoft.com/office/officeart/2005/8/layout/list1"/>
    <dgm:cxn modelId="{4FDB4206-EE3E-4C9F-AFD2-CC8BFC9C54CE}" type="presOf" srcId="{4A152A88-3069-49B2-B5A8-24E93A399E43}" destId="{9D6528C1-E7EC-472C-A9FE-BB735B69A85F}" srcOrd="1" destOrd="0" presId="urn:microsoft.com/office/officeart/2005/8/layout/list1"/>
    <dgm:cxn modelId="{042FBA1D-99CC-439D-BD08-05F393B2AEB8}" srcId="{069BB941-F66A-451D-8C67-5D5455B9CEC5}" destId="{7F6350C3-FEA1-4189-8CD9-41B83AE7FF1B}" srcOrd="0" destOrd="0" parTransId="{F5BA5724-AA38-4DB3-BFED-25E6E04105F9}" sibTransId="{80DF8303-EEAC-4D61-947D-F51CA28CE79C}"/>
    <dgm:cxn modelId="{BAA2ACE7-82A0-4F7A-80E6-9B90C6C10162}" type="presOf" srcId="{7F6350C3-FEA1-4189-8CD9-41B83AE7FF1B}" destId="{E68395DA-117C-492C-AD7D-E2FA6B258873}" srcOrd="1" destOrd="0" presId="urn:microsoft.com/office/officeart/2005/8/layout/list1"/>
    <dgm:cxn modelId="{41379498-BBCF-49DB-9F3D-110B57CF63A9}" type="presOf" srcId="{069BB941-F66A-451D-8C67-5D5455B9CEC5}" destId="{E808C514-5E63-45CC-8D44-ED350B3E65D4}" srcOrd="0" destOrd="0" presId="urn:microsoft.com/office/officeart/2005/8/layout/list1"/>
    <dgm:cxn modelId="{639D849A-022A-41A1-B687-8B0305709DFB}" srcId="{069BB941-F66A-451D-8C67-5D5455B9CEC5}" destId="{4A152A88-3069-49B2-B5A8-24E93A399E43}" srcOrd="2" destOrd="0" parTransId="{DD08E82C-7223-4D7F-A487-7CD5CE4E4DD8}" sibTransId="{A4F511AE-E5FC-414F-8DD9-A8045EF9B236}"/>
    <dgm:cxn modelId="{9F150462-1956-456F-AA50-DFE85C264C5D}" type="presOf" srcId="{8557C432-96F6-46B3-A67E-915E0C83444C}" destId="{DAC0D3CE-2B69-4EEC-8414-4A99C9F1C078}" srcOrd="0" destOrd="0" presId="urn:microsoft.com/office/officeart/2005/8/layout/list1"/>
    <dgm:cxn modelId="{AE5A61E5-51C8-4418-9B02-EEF3523C1E37}" srcId="{069BB941-F66A-451D-8C67-5D5455B9CEC5}" destId="{8557C432-96F6-46B3-A67E-915E0C83444C}" srcOrd="1" destOrd="0" parTransId="{E98EFF34-33A1-47BA-B76A-C392EE3A03EB}" sibTransId="{6D4021CB-C469-4771-A32D-D390916723F7}"/>
    <dgm:cxn modelId="{8A27F80D-CD06-4034-A841-0CFEB0E72D0E}" type="presOf" srcId="{7F6350C3-FEA1-4189-8CD9-41B83AE7FF1B}" destId="{D3B14FC2-2D92-4811-9698-1FA1A81E56A0}" srcOrd="0" destOrd="0" presId="urn:microsoft.com/office/officeart/2005/8/layout/list1"/>
    <dgm:cxn modelId="{B903EEB4-F7DF-4096-BF5A-F0943556248F}" type="presOf" srcId="{8557C432-96F6-46B3-A67E-915E0C83444C}" destId="{C8258778-E2DF-4219-827B-48C9243F195C}" srcOrd="1" destOrd="0" presId="urn:microsoft.com/office/officeart/2005/8/layout/list1"/>
    <dgm:cxn modelId="{B176D5C7-35D9-4B39-A491-CC87A4A7C967}" type="presParOf" srcId="{E808C514-5E63-45CC-8D44-ED350B3E65D4}" destId="{36CE050F-3EF5-42A3-BABA-E0EA7213F462}" srcOrd="0" destOrd="0" presId="urn:microsoft.com/office/officeart/2005/8/layout/list1"/>
    <dgm:cxn modelId="{098F6FC4-F733-4B81-A088-0E1B18A529E5}" type="presParOf" srcId="{36CE050F-3EF5-42A3-BABA-E0EA7213F462}" destId="{D3B14FC2-2D92-4811-9698-1FA1A81E56A0}" srcOrd="0" destOrd="0" presId="urn:microsoft.com/office/officeart/2005/8/layout/list1"/>
    <dgm:cxn modelId="{107B98AD-3A21-40C5-B0C0-D3D4F31A6AAC}" type="presParOf" srcId="{36CE050F-3EF5-42A3-BABA-E0EA7213F462}" destId="{E68395DA-117C-492C-AD7D-E2FA6B258873}" srcOrd="1" destOrd="0" presId="urn:microsoft.com/office/officeart/2005/8/layout/list1"/>
    <dgm:cxn modelId="{83306999-0AD4-49AA-84A1-07FCCADC500A}" type="presParOf" srcId="{E808C514-5E63-45CC-8D44-ED350B3E65D4}" destId="{6FE29359-CBA7-4337-9197-D7C48F668AFD}" srcOrd="1" destOrd="0" presId="urn:microsoft.com/office/officeart/2005/8/layout/list1"/>
    <dgm:cxn modelId="{4A15E87E-38B4-4084-B585-22FE8F38169C}" type="presParOf" srcId="{E808C514-5E63-45CC-8D44-ED350B3E65D4}" destId="{11666C21-0B14-46E9-A164-ED1F27CF2388}" srcOrd="2" destOrd="0" presId="urn:microsoft.com/office/officeart/2005/8/layout/list1"/>
    <dgm:cxn modelId="{825F27A4-4AC6-40AB-AA40-0AFEB1361E90}" type="presParOf" srcId="{E808C514-5E63-45CC-8D44-ED350B3E65D4}" destId="{698F6B4C-F31F-468C-99A2-6F92D289DDDB}" srcOrd="3" destOrd="0" presId="urn:microsoft.com/office/officeart/2005/8/layout/list1"/>
    <dgm:cxn modelId="{32D852D8-83F7-4C5F-8C70-BE0BCB95200F}" type="presParOf" srcId="{E808C514-5E63-45CC-8D44-ED350B3E65D4}" destId="{0CEAE002-EA9A-4179-8D73-DFCB6C7EC48C}" srcOrd="4" destOrd="0" presId="urn:microsoft.com/office/officeart/2005/8/layout/list1"/>
    <dgm:cxn modelId="{9D4C2086-A5C9-4FF5-A9C2-06409DE03A54}" type="presParOf" srcId="{0CEAE002-EA9A-4179-8D73-DFCB6C7EC48C}" destId="{DAC0D3CE-2B69-4EEC-8414-4A99C9F1C078}" srcOrd="0" destOrd="0" presId="urn:microsoft.com/office/officeart/2005/8/layout/list1"/>
    <dgm:cxn modelId="{DA8E20EF-EFC4-44C1-AC0A-398A4BDF7CE5}" type="presParOf" srcId="{0CEAE002-EA9A-4179-8D73-DFCB6C7EC48C}" destId="{C8258778-E2DF-4219-827B-48C9243F195C}" srcOrd="1" destOrd="0" presId="urn:microsoft.com/office/officeart/2005/8/layout/list1"/>
    <dgm:cxn modelId="{11D4C6B6-5612-4A7D-B4A8-B6121BE3C9E5}" type="presParOf" srcId="{E808C514-5E63-45CC-8D44-ED350B3E65D4}" destId="{4FA64DE6-A958-4319-B4BF-A6EEDF390F1F}" srcOrd="5" destOrd="0" presId="urn:microsoft.com/office/officeart/2005/8/layout/list1"/>
    <dgm:cxn modelId="{06871CC5-D749-438E-AD70-10C0417A170A}" type="presParOf" srcId="{E808C514-5E63-45CC-8D44-ED350B3E65D4}" destId="{1FF5A6C3-9FCF-4176-B0D8-AF4F3680F39F}" srcOrd="6" destOrd="0" presId="urn:microsoft.com/office/officeart/2005/8/layout/list1"/>
    <dgm:cxn modelId="{7EF3724C-B8CC-4CD5-B453-DDBEA0B36652}" type="presParOf" srcId="{E808C514-5E63-45CC-8D44-ED350B3E65D4}" destId="{40BF3FA4-68AC-436B-9305-9FEB3ACEC02F}" srcOrd="7" destOrd="0" presId="urn:microsoft.com/office/officeart/2005/8/layout/list1"/>
    <dgm:cxn modelId="{3C91D593-004C-457D-8A4F-909FE02DEED6}" type="presParOf" srcId="{E808C514-5E63-45CC-8D44-ED350B3E65D4}" destId="{A703678A-505B-43E3-AE9E-FEF7D356279C}" srcOrd="8" destOrd="0" presId="urn:microsoft.com/office/officeart/2005/8/layout/list1"/>
    <dgm:cxn modelId="{E2F19AED-EC5C-47F8-80E1-804CCD49E9E3}" type="presParOf" srcId="{A703678A-505B-43E3-AE9E-FEF7D356279C}" destId="{CC19FDD3-73D0-47F2-86EF-294965FDF1BF}" srcOrd="0" destOrd="0" presId="urn:microsoft.com/office/officeart/2005/8/layout/list1"/>
    <dgm:cxn modelId="{7B5959D5-3B31-4456-B3D7-A30B46352FD5}" type="presParOf" srcId="{A703678A-505B-43E3-AE9E-FEF7D356279C}" destId="{9D6528C1-E7EC-472C-A9FE-BB735B69A85F}" srcOrd="1" destOrd="0" presId="urn:microsoft.com/office/officeart/2005/8/layout/list1"/>
    <dgm:cxn modelId="{F4F182F2-D102-432B-93D8-B574E1269D64}" type="presParOf" srcId="{E808C514-5E63-45CC-8D44-ED350B3E65D4}" destId="{4547CC9A-9E0B-4387-AAE1-823E9BCE3317}" srcOrd="9" destOrd="0" presId="urn:microsoft.com/office/officeart/2005/8/layout/list1"/>
    <dgm:cxn modelId="{38E83A8C-9FF7-4548-BC14-F7267BA8BC52}" type="presParOf" srcId="{E808C514-5E63-45CC-8D44-ED350B3E65D4}" destId="{BE96050F-BF4D-48EE-9955-6217CD6564BF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1287" y="640081"/>
            <a:ext cx="7686590" cy="336042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1287" y="4080510"/>
            <a:ext cx="7686590" cy="200025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21" y="4969508"/>
            <a:ext cx="8776097" cy="59507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53813" y="978718"/>
            <a:ext cx="7287672" cy="332322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1221" y="5564583"/>
            <a:ext cx="8776097" cy="51839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20" y="640082"/>
            <a:ext cx="8776096" cy="328040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19" y="4560570"/>
            <a:ext cx="8776097" cy="152019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41186" y="826165"/>
            <a:ext cx="540068" cy="614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47249" y="2880360"/>
            <a:ext cx="540068" cy="614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254" y="640082"/>
            <a:ext cx="8236028" cy="288035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3779" y="3520440"/>
            <a:ext cx="7830981" cy="4000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19" y="4560570"/>
            <a:ext cx="8776097" cy="152019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20" y="3474010"/>
            <a:ext cx="8776097" cy="154224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18" y="5016250"/>
            <a:ext cx="8776098" cy="90342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41186" y="826165"/>
            <a:ext cx="540068" cy="614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47249" y="2880360"/>
            <a:ext cx="540068" cy="614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254" y="640082"/>
            <a:ext cx="8236028" cy="288035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1220" y="4080510"/>
            <a:ext cx="8776097" cy="9334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19" y="5013960"/>
            <a:ext cx="8776097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20" y="640082"/>
            <a:ext cx="8776096" cy="2880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1220" y="3680460"/>
            <a:ext cx="8776097" cy="88011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19" y="4560570"/>
            <a:ext cx="8776097" cy="152019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11221" y="640080"/>
            <a:ext cx="8776095" cy="200025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8939" y="640080"/>
            <a:ext cx="1958377" cy="5440681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1220" y="640080"/>
            <a:ext cx="6683335" cy="5440680"/>
          </a:xfrm>
        </p:spPr>
        <p:txBody>
          <a:bodyPr vert="eaVert" anchor="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288" y="3474010"/>
            <a:ext cx="7695962" cy="154224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1287" y="5016250"/>
            <a:ext cx="7695963" cy="90342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1220" y="2800350"/>
            <a:ext cx="4320540" cy="32804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6777" y="2800350"/>
            <a:ext cx="4320540" cy="328041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6253" y="2791460"/>
            <a:ext cx="4065506" cy="60507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220" y="3405426"/>
            <a:ext cx="4320540" cy="2675334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08213" y="2800350"/>
            <a:ext cx="4079104" cy="60507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777" y="3405426"/>
            <a:ext cx="4320541" cy="2675334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1/12/2018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1/12/2018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1/12/2018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19" y="1680210"/>
            <a:ext cx="3144299" cy="144018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1659" y="640081"/>
            <a:ext cx="5265659" cy="544068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1219" y="3120390"/>
            <a:ext cx="3144299" cy="19202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19" y="1680210"/>
            <a:ext cx="4725592" cy="14401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85823" y="-19202"/>
            <a:ext cx="2902862" cy="7248906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1219" y="3120390"/>
            <a:ext cx="4725592" cy="19202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9302" y="6177439"/>
            <a:ext cx="810101" cy="383381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1220" y="6177439"/>
            <a:ext cx="4523065" cy="383381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17283" y="6177439"/>
            <a:ext cx="285774" cy="383381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1221" y="640080"/>
            <a:ext cx="8776095" cy="200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21" y="2800350"/>
            <a:ext cx="8776095" cy="328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9572" y="6177439"/>
            <a:ext cx="1417677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342CEA3-3058-4D43-AE35-B3DA76CB4003}" type="datetimeFigureOut">
              <a:rPr lang="el-GR" smtClean="0"/>
              <a:pPr/>
              <a:t>1/12/2018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1220" y="6177439"/>
            <a:ext cx="6683335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4758" y="6177439"/>
            <a:ext cx="48830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Κεφαλαιο</a:t>
            </a:r>
            <a:r>
              <a:rPr lang="el-GR" dirty="0" smtClean="0"/>
              <a:t> 1: </a:t>
            </a:r>
            <a:r>
              <a:rPr lang="el-GR" dirty="0" err="1" smtClean="0"/>
              <a:t>σεξουαλικεσ</a:t>
            </a:r>
            <a:r>
              <a:rPr lang="el-GR" dirty="0" smtClean="0"/>
              <a:t> </a:t>
            </a:r>
            <a:r>
              <a:rPr lang="el-GR" dirty="0" err="1" smtClean="0"/>
              <a:t>εκτροπεσ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614461" y="4457706"/>
            <a:ext cx="7686590" cy="2000250"/>
          </a:xfrm>
        </p:spPr>
        <p:txBody>
          <a:bodyPr/>
          <a:lstStyle/>
          <a:p>
            <a:r>
              <a:rPr lang="el-GR" dirty="0" smtClean="0"/>
              <a:t>1 </a:t>
            </a:r>
            <a:r>
              <a:rPr lang="el-GR" dirty="0" err="1" smtClean="0"/>
              <a:t>δεκεμβριου</a:t>
            </a:r>
            <a:r>
              <a:rPr lang="el-GR" dirty="0" smtClean="0"/>
              <a:t> 2018</a:t>
            </a:r>
          </a:p>
          <a:p>
            <a:r>
              <a:rPr lang="el-GR" dirty="0" err="1" smtClean="0"/>
              <a:t>Αννα</a:t>
            </a:r>
            <a:r>
              <a:rPr lang="el-GR" dirty="0" smtClean="0"/>
              <a:t> </a:t>
            </a:r>
            <a:r>
              <a:rPr lang="el-GR" dirty="0" err="1" smtClean="0"/>
              <a:t>τσιακιρη</a:t>
            </a:r>
            <a:endParaRPr lang="el-GR" dirty="0" smtClean="0"/>
          </a:p>
          <a:p>
            <a:r>
              <a:rPr lang="el-GR" dirty="0" err="1" smtClean="0"/>
              <a:t>Μανωλησ</a:t>
            </a:r>
            <a:r>
              <a:rPr lang="el-GR" dirty="0" smtClean="0"/>
              <a:t> </a:t>
            </a:r>
            <a:r>
              <a:rPr lang="el-GR" dirty="0" err="1" smtClean="0"/>
              <a:t>στεφανουδακησ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Ανατομικεσ</a:t>
            </a:r>
            <a:r>
              <a:rPr lang="el-GR" dirty="0" smtClean="0"/>
              <a:t> </a:t>
            </a:r>
            <a:r>
              <a:rPr lang="el-GR" dirty="0" err="1" smtClean="0"/>
              <a:t>υπερβασεισ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err="1" smtClean="0"/>
              <a:t>Σεξουαλικη</a:t>
            </a:r>
            <a:r>
              <a:rPr lang="el-GR" b="1" dirty="0" smtClean="0"/>
              <a:t> </a:t>
            </a:r>
            <a:r>
              <a:rPr lang="el-GR" b="1" dirty="0" err="1" smtClean="0"/>
              <a:t>χρηση</a:t>
            </a:r>
            <a:r>
              <a:rPr lang="el-GR" b="1" dirty="0" smtClean="0"/>
              <a:t> του </a:t>
            </a:r>
            <a:r>
              <a:rPr lang="el-GR" b="1" dirty="0" err="1" smtClean="0"/>
              <a:t>χειλικου</a:t>
            </a:r>
            <a:r>
              <a:rPr lang="el-GR" b="1" dirty="0" smtClean="0"/>
              <a:t> και </a:t>
            </a:r>
            <a:r>
              <a:rPr lang="el-GR" b="1" dirty="0" err="1" smtClean="0"/>
              <a:t>στοματικου</a:t>
            </a:r>
            <a:r>
              <a:rPr lang="el-GR" b="1" dirty="0" smtClean="0"/>
              <a:t> βλεννογόνου</a:t>
            </a:r>
          </a:p>
          <a:p>
            <a:pPr>
              <a:buNone/>
            </a:pPr>
            <a:r>
              <a:rPr lang="el-GR" dirty="0" smtClean="0"/>
              <a:t>	η </a:t>
            </a:r>
            <a:r>
              <a:rPr lang="el-GR" dirty="0" err="1" smtClean="0"/>
              <a:t>χρηση</a:t>
            </a:r>
            <a:r>
              <a:rPr lang="el-GR" dirty="0" smtClean="0"/>
              <a:t> του </a:t>
            </a:r>
            <a:r>
              <a:rPr lang="el-GR" dirty="0" err="1" smtClean="0"/>
              <a:t>στοματοσ</a:t>
            </a:r>
            <a:r>
              <a:rPr lang="el-GR" dirty="0" smtClean="0"/>
              <a:t> </a:t>
            </a:r>
            <a:r>
              <a:rPr lang="el-GR" dirty="0" err="1" smtClean="0"/>
              <a:t>ωσ</a:t>
            </a:r>
            <a:r>
              <a:rPr lang="el-GR" dirty="0" smtClean="0"/>
              <a:t> </a:t>
            </a:r>
            <a:r>
              <a:rPr lang="el-GR" dirty="0" err="1" smtClean="0"/>
              <a:t>σεξουαλικου</a:t>
            </a:r>
            <a:r>
              <a:rPr lang="el-GR" dirty="0" smtClean="0"/>
              <a:t> </a:t>
            </a:r>
            <a:r>
              <a:rPr lang="el-GR" dirty="0" err="1" smtClean="0"/>
              <a:t>οργανου</a:t>
            </a:r>
            <a:r>
              <a:rPr lang="el-GR" dirty="0" smtClean="0"/>
              <a:t> </a:t>
            </a:r>
            <a:r>
              <a:rPr lang="el-GR" dirty="0" err="1" smtClean="0"/>
              <a:t>θεωρειται</a:t>
            </a:r>
            <a:r>
              <a:rPr lang="el-GR" dirty="0" smtClean="0"/>
              <a:t> </a:t>
            </a:r>
            <a:r>
              <a:rPr lang="el-GR" dirty="0" err="1" smtClean="0"/>
              <a:t>διαστροφη</a:t>
            </a:r>
            <a:r>
              <a:rPr lang="el-GR" dirty="0" smtClean="0"/>
              <a:t> </a:t>
            </a:r>
            <a:r>
              <a:rPr lang="el-GR" dirty="0" err="1" smtClean="0"/>
              <a:t>οταν</a:t>
            </a:r>
            <a:r>
              <a:rPr lang="el-GR" dirty="0" smtClean="0"/>
              <a:t> τα </a:t>
            </a:r>
            <a:r>
              <a:rPr lang="el-GR" dirty="0" err="1" smtClean="0"/>
              <a:t>χειλη</a:t>
            </a:r>
            <a:r>
              <a:rPr lang="el-GR" dirty="0" smtClean="0"/>
              <a:t>/</a:t>
            </a:r>
            <a:r>
              <a:rPr lang="el-GR" dirty="0" err="1" smtClean="0"/>
              <a:t>γλωσσα</a:t>
            </a:r>
            <a:r>
              <a:rPr lang="el-GR" dirty="0" smtClean="0"/>
              <a:t> του </a:t>
            </a:r>
            <a:r>
              <a:rPr lang="el-GR" dirty="0" err="1" smtClean="0"/>
              <a:t>ενοσ</a:t>
            </a:r>
            <a:r>
              <a:rPr lang="el-GR" dirty="0" smtClean="0"/>
              <a:t> </a:t>
            </a:r>
            <a:r>
              <a:rPr lang="el-GR" dirty="0" err="1" smtClean="0"/>
              <a:t>ατομου</a:t>
            </a:r>
            <a:r>
              <a:rPr lang="el-GR" dirty="0" smtClean="0"/>
              <a:t> </a:t>
            </a:r>
            <a:r>
              <a:rPr lang="el-GR" dirty="0" err="1" smtClean="0"/>
              <a:t>ερχονται</a:t>
            </a:r>
            <a:r>
              <a:rPr lang="el-GR" dirty="0" smtClean="0"/>
              <a:t> σε </a:t>
            </a:r>
            <a:r>
              <a:rPr lang="el-GR" dirty="0" err="1" smtClean="0"/>
              <a:t>επαφη</a:t>
            </a:r>
            <a:r>
              <a:rPr lang="el-GR" dirty="0" smtClean="0"/>
              <a:t> με τα </a:t>
            </a:r>
            <a:r>
              <a:rPr lang="el-GR" dirty="0" err="1" smtClean="0"/>
              <a:t>γεννητικα</a:t>
            </a:r>
            <a:r>
              <a:rPr lang="el-GR" dirty="0" smtClean="0"/>
              <a:t> </a:t>
            </a:r>
            <a:r>
              <a:rPr lang="el-GR" dirty="0" err="1" smtClean="0"/>
              <a:t>οργανα</a:t>
            </a:r>
            <a:r>
              <a:rPr lang="el-GR" dirty="0" smtClean="0"/>
              <a:t> του </a:t>
            </a:r>
            <a:r>
              <a:rPr lang="el-GR" dirty="0" err="1" smtClean="0"/>
              <a:t>αλλου</a:t>
            </a:r>
            <a:r>
              <a:rPr lang="el-GR" dirty="0" smtClean="0"/>
              <a:t>, </a:t>
            </a:r>
            <a:r>
              <a:rPr lang="el-GR" dirty="0" err="1" smtClean="0"/>
              <a:t>οχι</a:t>
            </a:r>
            <a:r>
              <a:rPr lang="el-GR" dirty="0" smtClean="0"/>
              <a:t> </a:t>
            </a:r>
            <a:r>
              <a:rPr lang="el-GR" dirty="0" err="1" smtClean="0"/>
              <a:t>ομωσ</a:t>
            </a:r>
            <a:r>
              <a:rPr lang="el-GR" dirty="0" smtClean="0"/>
              <a:t> </a:t>
            </a:r>
            <a:r>
              <a:rPr lang="el-GR" dirty="0" err="1" smtClean="0"/>
              <a:t>οταν</a:t>
            </a:r>
            <a:r>
              <a:rPr lang="el-GR" dirty="0" smtClean="0"/>
              <a:t> οι 2 </a:t>
            </a:r>
            <a:r>
              <a:rPr lang="el-GR" dirty="0" err="1" smtClean="0"/>
              <a:t>χειλικοι</a:t>
            </a:r>
            <a:r>
              <a:rPr lang="el-GR" dirty="0" smtClean="0"/>
              <a:t> </a:t>
            </a:r>
            <a:r>
              <a:rPr lang="el-GR" dirty="0" err="1" smtClean="0"/>
              <a:t>βλενογοννοι</a:t>
            </a:r>
            <a:r>
              <a:rPr lang="el-GR" dirty="0" smtClean="0"/>
              <a:t> </a:t>
            </a:r>
            <a:r>
              <a:rPr lang="el-GR" dirty="0" err="1" smtClean="0"/>
              <a:t>αγγιζονται</a:t>
            </a:r>
            <a:r>
              <a:rPr lang="el-GR" dirty="0" smtClean="0"/>
              <a:t> </a:t>
            </a:r>
            <a:r>
              <a:rPr lang="el-GR" dirty="0" err="1" smtClean="0"/>
              <a:t>μεταξυ</a:t>
            </a:r>
            <a:r>
              <a:rPr lang="el-GR" dirty="0" smtClean="0"/>
              <a:t> </a:t>
            </a:r>
            <a:r>
              <a:rPr lang="el-GR" dirty="0" err="1" smtClean="0"/>
              <a:t>τουσ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	</a:t>
            </a:r>
            <a:r>
              <a:rPr lang="el-GR" dirty="0" err="1" smtClean="0"/>
              <a:t>αισθημα</a:t>
            </a:r>
            <a:r>
              <a:rPr lang="el-GR" dirty="0" smtClean="0"/>
              <a:t> </a:t>
            </a:r>
            <a:r>
              <a:rPr lang="el-GR" dirty="0" err="1" smtClean="0"/>
              <a:t>απεχθειασ</a:t>
            </a:r>
            <a:r>
              <a:rPr lang="el-GR" dirty="0" smtClean="0"/>
              <a:t>-</a:t>
            </a:r>
            <a:r>
              <a:rPr lang="el-GR" dirty="0" err="1" smtClean="0"/>
              <a:t>προστασια</a:t>
            </a:r>
            <a:r>
              <a:rPr lang="el-GR" dirty="0" smtClean="0"/>
              <a:t> </a:t>
            </a:r>
            <a:r>
              <a:rPr lang="el-GR" dirty="0" err="1" smtClean="0"/>
              <a:t>απο</a:t>
            </a:r>
            <a:r>
              <a:rPr lang="el-GR" dirty="0" smtClean="0"/>
              <a:t> την </a:t>
            </a:r>
            <a:r>
              <a:rPr lang="el-GR" dirty="0" err="1" smtClean="0"/>
              <a:t>αποδοχη</a:t>
            </a:r>
            <a:r>
              <a:rPr lang="el-GR" dirty="0" smtClean="0"/>
              <a:t> </a:t>
            </a:r>
            <a:r>
              <a:rPr lang="el-GR" dirty="0" err="1" smtClean="0"/>
              <a:t>σεξουαλικου</a:t>
            </a:r>
            <a:r>
              <a:rPr lang="el-GR" dirty="0" smtClean="0"/>
              <a:t> </a:t>
            </a:r>
            <a:r>
              <a:rPr lang="el-GR" dirty="0" err="1" smtClean="0"/>
              <a:t>στοχου</a:t>
            </a:r>
            <a:r>
              <a:rPr lang="el-GR" dirty="0" smtClean="0"/>
              <a:t>/</a:t>
            </a:r>
            <a:r>
              <a:rPr lang="el-GR" dirty="0" err="1" smtClean="0"/>
              <a:t>ξεπερνιεται</a:t>
            </a:r>
            <a:r>
              <a:rPr lang="el-GR" dirty="0" smtClean="0"/>
              <a:t> </a:t>
            </a:r>
            <a:r>
              <a:rPr lang="el-GR" dirty="0" err="1" smtClean="0"/>
              <a:t>μεσω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λιμπιντο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40068" y="957244"/>
            <a:ext cx="9721216" cy="585791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l-GR" b="1" dirty="0" err="1" smtClean="0">
                <a:solidFill>
                  <a:schemeClr val="bg1"/>
                </a:solidFill>
              </a:rPr>
              <a:t>Σεξουαλικη</a:t>
            </a:r>
            <a:r>
              <a:rPr lang="el-GR" b="1" dirty="0" smtClean="0">
                <a:solidFill>
                  <a:schemeClr val="bg1"/>
                </a:solidFill>
              </a:rPr>
              <a:t> </a:t>
            </a:r>
            <a:r>
              <a:rPr lang="el-GR" b="1" dirty="0" err="1" smtClean="0">
                <a:solidFill>
                  <a:schemeClr val="bg1"/>
                </a:solidFill>
              </a:rPr>
              <a:t>χρηση</a:t>
            </a:r>
            <a:r>
              <a:rPr lang="el-GR" b="1" dirty="0" smtClean="0">
                <a:solidFill>
                  <a:schemeClr val="bg1"/>
                </a:solidFill>
              </a:rPr>
              <a:t> του </a:t>
            </a:r>
            <a:r>
              <a:rPr lang="el-GR" b="1" dirty="0" err="1" smtClean="0">
                <a:solidFill>
                  <a:schemeClr val="bg1"/>
                </a:solidFill>
              </a:rPr>
              <a:t>πρωκτικου</a:t>
            </a:r>
            <a:r>
              <a:rPr lang="el-GR" b="1" dirty="0" smtClean="0">
                <a:solidFill>
                  <a:schemeClr val="bg1"/>
                </a:solidFill>
              </a:rPr>
              <a:t> </a:t>
            </a:r>
            <a:r>
              <a:rPr lang="el-GR" b="1" dirty="0" err="1" smtClean="0">
                <a:solidFill>
                  <a:schemeClr val="bg1"/>
                </a:solidFill>
              </a:rPr>
              <a:t>στομιου</a:t>
            </a:r>
            <a:endParaRPr lang="el-GR" b="1" dirty="0" smtClean="0">
              <a:solidFill>
                <a:schemeClr val="bg1"/>
              </a:solidFill>
            </a:endParaRPr>
          </a:p>
          <a:p>
            <a:r>
              <a:rPr lang="el-GR" b="1" dirty="0" err="1" smtClean="0">
                <a:solidFill>
                  <a:schemeClr val="bg1"/>
                </a:solidFill>
              </a:rPr>
              <a:t>Σημασια</a:t>
            </a:r>
            <a:r>
              <a:rPr lang="el-GR" b="1" dirty="0" smtClean="0">
                <a:solidFill>
                  <a:schemeClr val="bg1"/>
                </a:solidFill>
              </a:rPr>
              <a:t> </a:t>
            </a:r>
            <a:r>
              <a:rPr lang="el-GR" b="1" dirty="0" err="1" smtClean="0">
                <a:solidFill>
                  <a:schemeClr val="bg1"/>
                </a:solidFill>
              </a:rPr>
              <a:t>αλλων</a:t>
            </a:r>
            <a:r>
              <a:rPr lang="el-GR" b="1" dirty="0" smtClean="0">
                <a:solidFill>
                  <a:schemeClr val="bg1"/>
                </a:solidFill>
              </a:rPr>
              <a:t> </a:t>
            </a:r>
            <a:r>
              <a:rPr lang="el-GR" b="1" dirty="0" err="1" smtClean="0">
                <a:solidFill>
                  <a:schemeClr val="bg1"/>
                </a:solidFill>
              </a:rPr>
              <a:t>σημειων</a:t>
            </a:r>
            <a:r>
              <a:rPr lang="el-GR" b="1" dirty="0" smtClean="0">
                <a:solidFill>
                  <a:schemeClr val="bg1"/>
                </a:solidFill>
              </a:rPr>
              <a:t> του </a:t>
            </a:r>
            <a:r>
              <a:rPr lang="el-GR" b="1" dirty="0" err="1" smtClean="0">
                <a:solidFill>
                  <a:schemeClr val="bg1"/>
                </a:solidFill>
              </a:rPr>
              <a:t>σωματοσ</a:t>
            </a:r>
            <a:endParaRPr lang="el-GR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b="1" dirty="0" smtClean="0">
                <a:solidFill>
                  <a:schemeClr val="bg1"/>
                </a:solidFill>
              </a:rPr>
              <a:t>	</a:t>
            </a:r>
            <a:r>
              <a:rPr lang="el-GR" dirty="0" err="1" smtClean="0">
                <a:solidFill>
                  <a:schemeClr val="bg1"/>
                </a:solidFill>
              </a:rPr>
              <a:t>προθεση</a:t>
            </a:r>
            <a:r>
              <a:rPr lang="el-GR" dirty="0" smtClean="0">
                <a:solidFill>
                  <a:schemeClr val="bg1"/>
                </a:solidFill>
              </a:rPr>
              <a:t> να </a:t>
            </a:r>
            <a:r>
              <a:rPr lang="el-GR" dirty="0" err="1" smtClean="0">
                <a:solidFill>
                  <a:schemeClr val="bg1"/>
                </a:solidFill>
              </a:rPr>
              <a:t>κυριευσει</a:t>
            </a:r>
            <a:r>
              <a:rPr lang="el-GR" dirty="0" smtClean="0">
                <a:solidFill>
                  <a:schemeClr val="bg1"/>
                </a:solidFill>
              </a:rPr>
              <a:t> το </a:t>
            </a:r>
            <a:r>
              <a:rPr lang="el-GR" dirty="0" err="1" smtClean="0">
                <a:solidFill>
                  <a:schemeClr val="bg1"/>
                </a:solidFill>
              </a:rPr>
              <a:t>σεξουαλικο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αντικειμενο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προσ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ολεσ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τισ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κατευθυνσεισ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b="1" dirty="0" err="1" smtClean="0">
                <a:solidFill>
                  <a:schemeClr val="bg1"/>
                </a:solidFill>
              </a:rPr>
              <a:t>Ακαταλληλο</a:t>
            </a:r>
            <a:r>
              <a:rPr lang="el-GR" b="1" dirty="0" smtClean="0">
                <a:solidFill>
                  <a:schemeClr val="bg1"/>
                </a:solidFill>
              </a:rPr>
              <a:t> </a:t>
            </a:r>
            <a:r>
              <a:rPr lang="el-GR" b="1" dirty="0" err="1" smtClean="0">
                <a:solidFill>
                  <a:schemeClr val="bg1"/>
                </a:solidFill>
              </a:rPr>
              <a:t>υποκαταστατο</a:t>
            </a:r>
            <a:r>
              <a:rPr lang="el-GR" b="1" dirty="0" smtClean="0">
                <a:solidFill>
                  <a:schemeClr val="bg1"/>
                </a:solidFill>
              </a:rPr>
              <a:t> του </a:t>
            </a:r>
            <a:r>
              <a:rPr lang="el-GR" b="1" dirty="0" err="1" smtClean="0">
                <a:solidFill>
                  <a:schemeClr val="bg1"/>
                </a:solidFill>
              </a:rPr>
              <a:t>σεξουαλικου</a:t>
            </a:r>
            <a:r>
              <a:rPr lang="el-GR" b="1" dirty="0" smtClean="0">
                <a:solidFill>
                  <a:schemeClr val="bg1"/>
                </a:solidFill>
              </a:rPr>
              <a:t> </a:t>
            </a:r>
            <a:r>
              <a:rPr lang="el-GR" b="1" dirty="0" err="1" smtClean="0">
                <a:solidFill>
                  <a:schemeClr val="bg1"/>
                </a:solidFill>
              </a:rPr>
              <a:t>αντικειμενου</a:t>
            </a:r>
            <a:r>
              <a:rPr lang="el-GR" b="1" dirty="0" smtClean="0">
                <a:solidFill>
                  <a:schemeClr val="bg1"/>
                </a:solidFill>
              </a:rPr>
              <a:t>-</a:t>
            </a:r>
            <a:r>
              <a:rPr lang="el-GR" b="1" dirty="0" err="1" smtClean="0">
                <a:solidFill>
                  <a:schemeClr val="bg1"/>
                </a:solidFill>
              </a:rPr>
              <a:t>φετιχισμοσ</a:t>
            </a:r>
            <a:endParaRPr lang="el-GR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b="1" dirty="0" smtClean="0">
                <a:solidFill>
                  <a:schemeClr val="bg1"/>
                </a:solidFill>
              </a:rPr>
              <a:t>	</a:t>
            </a:r>
            <a:r>
              <a:rPr lang="el-GR" dirty="0" smtClean="0">
                <a:solidFill>
                  <a:schemeClr val="bg1"/>
                </a:solidFill>
              </a:rPr>
              <a:t>το </a:t>
            </a:r>
            <a:r>
              <a:rPr lang="el-GR" dirty="0" err="1" smtClean="0">
                <a:solidFill>
                  <a:schemeClr val="bg1"/>
                </a:solidFill>
              </a:rPr>
              <a:t>κανονικο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σεξουαλικο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αντικειμενο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υποκαθισταται</a:t>
            </a:r>
            <a:r>
              <a:rPr lang="el-GR" dirty="0" smtClean="0">
                <a:solidFill>
                  <a:schemeClr val="bg1"/>
                </a:solidFill>
              </a:rPr>
              <a:t> από ένα </a:t>
            </a:r>
            <a:r>
              <a:rPr lang="el-GR" dirty="0" err="1" smtClean="0">
                <a:solidFill>
                  <a:schemeClr val="bg1"/>
                </a:solidFill>
              </a:rPr>
              <a:t>αλλο</a:t>
            </a:r>
            <a:r>
              <a:rPr lang="el-GR" dirty="0" smtClean="0">
                <a:solidFill>
                  <a:schemeClr val="bg1"/>
                </a:solidFill>
              </a:rPr>
              <a:t>, το </a:t>
            </a:r>
            <a:r>
              <a:rPr lang="el-GR" dirty="0" err="1" smtClean="0">
                <a:solidFill>
                  <a:schemeClr val="bg1"/>
                </a:solidFill>
              </a:rPr>
              <a:t>οποιο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σχετιζεται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μαζι</a:t>
            </a:r>
            <a:r>
              <a:rPr lang="el-GR" dirty="0" smtClean="0">
                <a:solidFill>
                  <a:schemeClr val="bg1"/>
                </a:solidFill>
              </a:rPr>
              <a:t> του, </a:t>
            </a:r>
            <a:r>
              <a:rPr lang="el-GR" dirty="0" err="1" smtClean="0">
                <a:solidFill>
                  <a:schemeClr val="bg1"/>
                </a:solidFill>
              </a:rPr>
              <a:t>αλλα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ειναι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τελειωσ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ακαταλληλο</a:t>
            </a:r>
            <a:r>
              <a:rPr lang="el-GR" dirty="0" smtClean="0">
                <a:solidFill>
                  <a:schemeClr val="bg1"/>
                </a:solidFill>
              </a:rPr>
              <a:t> για να </a:t>
            </a:r>
            <a:r>
              <a:rPr lang="el-GR" dirty="0" err="1" smtClean="0">
                <a:solidFill>
                  <a:schemeClr val="bg1"/>
                </a:solidFill>
              </a:rPr>
              <a:t>εξυπηρετησει</a:t>
            </a:r>
            <a:r>
              <a:rPr lang="el-GR" dirty="0" smtClean="0">
                <a:solidFill>
                  <a:schemeClr val="bg1"/>
                </a:solidFill>
              </a:rPr>
              <a:t> τον </a:t>
            </a:r>
            <a:r>
              <a:rPr lang="el-GR" dirty="0" err="1" smtClean="0">
                <a:solidFill>
                  <a:schemeClr val="bg1"/>
                </a:solidFill>
              </a:rPr>
              <a:t>κανονικο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σεξουαλικο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στοχο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b="1" dirty="0" smtClean="0">
                <a:solidFill>
                  <a:schemeClr val="bg1"/>
                </a:solidFill>
              </a:rPr>
              <a:t>	</a:t>
            </a:r>
            <a:r>
              <a:rPr lang="el-GR" b="1" dirty="0" err="1" smtClean="0">
                <a:solidFill>
                  <a:schemeClr val="bg1"/>
                </a:solidFill>
              </a:rPr>
              <a:t>υποκαταστατο</a:t>
            </a:r>
            <a:r>
              <a:rPr lang="el-GR" b="1" dirty="0" smtClean="0">
                <a:solidFill>
                  <a:schemeClr val="bg1"/>
                </a:solidFill>
              </a:rPr>
              <a:t>: </a:t>
            </a:r>
          </a:p>
          <a:p>
            <a:pPr>
              <a:buFontTx/>
              <a:buChar char="-"/>
            </a:pPr>
            <a:r>
              <a:rPr lang="el-GR" dirty="0" err="1" smtClean="0">
                <a:solidFill>
                  <a:schemeClr val="bg1"/>
                </a:solidFill>
              </a:rPr>
              <a:t>ενα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γενικα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ελαχιστα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καταλληλο</a:t>
            </a:r>
            <a:r>
              <a:rPr lang="el-GR" dirty="0" smtClean="0">
                <a:solidFill>
                  <a:schemeClr val="bg1"/>
                </a:solidFill>
              </a:rPr>
              <a:t> για </a:t>
            </a:r>
            <a:r>
              <a:rPr lang="el-GR" dirty="0" err="1" smtClean="0">
                <a:solidFill>
                  <a:schemeClr val="bg1"/>
                </a:solidFill>
              </a:rPr>
              <a:t>σεξουαλικουσ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σκοπουσ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μεροσ</a:t>
            </a:r>
            <a:r>
              <a:rPr lang="el-GR" dirty="0" smtClean="0">
                <a:solidFill>
                  <a:schemeClr val="bg1"/>
                </a:solidFill>
              </a:rPr>
              <a:t> του </a:t>
            </a:r>
            <a:r>
              <a:rPr lang="el-GR" dirty="0" err="1" smtClean="0">
                <a:solidFill>
                  <a:schemeClr val="bg1"/>
                </a:solidFill>
              </a:rPr>
              <a:t>σωματοσ</a:t>
            </a:r>
            <a:r>
              <a:rPr lang="el-GR" dirty="0" smtClean="0">
                <a:solidFill>
                  <a:schemeClr val="bg1"/>
                </a:solidFill>
              </a:rPr>
              <a:t> (</a:t>
            </a:r>
            <a:r>
              <a:rPr lang="el-GR" dirty="0" err="1" smtClean="0">
                <a:solidFill>
                  <a:schemeClr val="bg1"/>
                </a:solidFill>
              </a:rPr>
              <a:t>ποδια</a:t>
            </a:r>
            <a:r>
              <a:rPr lang="el-GR" dirty="0" smtClean="0">
                <a:solidFill>
                  <a:schemeClr val="bg1"/>
                </a:solidFill>
              </a:rPr>
              <a:t>, </a:t>
            </a:r>
            <a:r>
              <a:rPr lang="el-GR" dirty="0" err="1" smtClean="0">
                <a:solidFill>
                  <a:schemeClr val="bg1"/>
                </a:solidFill>
              </a:rPr>
              <a:t>μαλλια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el-GR" dirty="0" err="1" smtClean="0">
                <a:solidFill>
                  <a:schemeClr val="bg1"/>
                </a:solidFill>
              </a:rPr>
              <a:t>αψυχο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αντικειμενο</a:t>
            </a:r>
            <a:r>
              <a:rPr lang="el-GR" dirty="0" smtClean="0">
                <a:solidFill>
                  <a:schemeClr val="bg1"/>
                </a:solidFill>
              </a:rPr>
              <a:t>-σε </a:t>
            </a:r>
            <a:r>
              <a:rPr lang="el-GR" dirty="0" err="1" smtClean="0">
                <a:solidFill>
                  <a:schemeClr val="bg1"/>
                </a:solidFill>
              </a:rPr>
              <a:t>αποδεδειγμενη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σχεση</a:t>
            </a:r>
            <a:r>
              <a:rPr lang="el-GR" dirty="0" smtClean="0">
                <a:solidFill>
                  <a:schemeClr val="bg1"/>
                </a:solidFill>
              </a:rPr>
              <a:t> με το </a:t>
            </a:r>
            <a:r>
              <a:rPr lang="el-GR" dirty="0" err="1" smtClean="0">
                <a:solidFill>
                  <a:schemeClr val="bg1"/>
                </a:solidFill>
              </a:rPr>
              <a:t>σχετικο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ατομο</a:t>
            </a:r>
            <a:r>
              <a:rPr lang="el-GR" dirty="0" smtClean="0">
                <a:solidFill>
                  <a:schemeClr val="bg1"/>
                </a:solidFill>
              </a:rPr>
              <a:t> (</a:t>
            </a:r>
            <a:r>
              <a:rPr lang="el-GR" dirty="0" err="1" smtClean="0">
                <a:solidFill>
                  <a:schemeClr val="bg1"/>
                </a:solidFill>
              </a:rPr>
              <a:t>μερη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ρουχισμου</a:t>
            </a:r>
            <a:r>
              <a:rPr lang="el-GR" dirty="0" smtClean="0">
                <a:solidFill>
                  <a:schemeClr val="bg1"/>
                </a:solidFill>
              </a:rPr>
              <a:t>, </a:t>
            </a:r>
            <a:r>
              <a:rPr lang="el-GR" dirty="0" err="1" smtClean="0">
                <a:solidFill>
                  <a:schemeClr val="bg1"/>
                </a:solidFill>
              </a:rPr>
              <a:t>εσωρουχα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el-GR" dirty="0" err="1" smtClean="0">
                <a:solidFill>
                  <a:schemeClr val="bg1"/>
                </a:solidFill>
              </a:rPr>
              <a:t>Φετιχ</a:t>
            </a:r>
            <a:r>
              <a:rPr lang="el-GR" dirty="0" smtClean="0">
                <a:solidFill>
                  <a:schemeClr val="bg1"/>
                </a:solidFill>
              </a:rPr>
              <a:t>- ο </a:t>
            </a:r>
            <a:r>
              <a:rPr lang="el-GR" dirty="0" err="1" smtClean="0">
                <a:solidFill>
                  <a:schemeClr val="bg1"/>
                </a:solidFill>
              </a:rPr>
              <a:t>πρωτόγονοσ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βλεπει</a:t>
            </a:r>
            <a:r>
              <a:rPr lang="el-GR" dirty="0" smtClean="0">
                <a:solidFill>
                  <a:schemeClr val="bg1"/>
                </a:solidFill>
              </a:rPr>
              <a:t> να </a:t>
            </a:r>
            <a:r>
              <a:rPr lang="el-GR" dirty="0" err="1" smtClean="0">
                <a:solidFill>
                  <a:schemeClr val="bg1"/>
                </a:solidFill>
              </a:rPr>
              <a:t>ενσαρκωνεται</a:t>
            </a:r>
            <a:r>
              <a:rPr lang="el-GR" dirty="0" smtClean="0">
                <a:solidFill>
                  <a:schemeClr val="bg1"/>
                </a:solidFill>
              </a:rPr>
              <a:t> ο </a:t>
            </a:r>
            <a:r>
              <a:rPr lang="el-GR" dirty="0" err="1" smtClean="0">
                <a:solidFill>
                  <a:schemeClr val="bg1"/>
                </a:solidFill>
              </a:rPr>
              <a:t>θεοσ</a:t>
            </a:r>
            <a:r>
              <a:rPr lang="el-GR" dirty="0" smtClean="0">
                <a:solidFill>
                  <a:schemeClr val="bg1"/>
                </a:solidFill>
              </a:rPr>
              <a:t> του</a:t>
            </a:r>
          </a:p>
          <a:p>
            <a:pPr>
              <a:buFontTx/>
              <a:buChar char="-"/>
            </a:pPr>
            <a:r>
              <a:rPr lang="el-GR" dirty="0" err="1" smtClean="0">
                <a:solidFill>
                  <a:schemeClr val="bg1"/>
                </a:solidFill>
              </a:rPr>
              <a:t>Στισ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πρωτογονεσ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θρησκειεσ</a:t>
            </a:r>
            <a:r>
              <a:rPr lang="el-GR" dirty="0" smtClean="0">
                <a:solidFill>
                  <a:schemeClr val="bg1"/>
                </a:solidFill>
              </a:rPr>
              <a:t> το </a:t>
            </a:r>
            <a:r>
              <a:rPr lang="el-GR" i="1" dirty="0" err="1" smtClean="0">
                <a:solidFill>
                  <a:schemeClr val="bg1"/>
                </a:solidFill>
              </a:rPr>
              <a:t>φετιχ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αποτελουσε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ενα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αντικειμενο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λατρειασ</a:t>
            </a:r>
            <a:r>
              <a:rPr lang="el-GR" dirty="0" smtClean="0">
                <a:solidFill>
                  <a:schemeClr val="bg1"/>
                </a:solidFill>
              </a:rPr>
              <a:t>. </a:t>
            </a:r>
            <a:r>
              <a:rPr lang="el-GR" dirty="0" err="1" smtClean="0">
                <a:solidFill>
                  <a:schemeClr val="bg1"/>
                </a:solidFill>
              </a:rPr>
              <a:t>Αρχικα</a:t>
            </a:r>
            <a:r>
              <a:rPr lang="el-GR" dirty="0" smtClean="0">
                <a:solidFill>
                  <a:schemeClr val="bg1"/>
                </a:solidFill>
              </a:rPr>
              <a:t> η </a:t>
            </a:r>
            <a:r>
              <a:rPr lang="el-GR" dirty="0" err="1" smtClean="0">
                <a:solidFill>
                  <a:schemeClr val="bg1"/>
                </a:solidFill>
              </a:rPr>
              <a:t>λεξη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προηλθε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απο</a:t>
            </a:r>
            <a:r>
              <a:rPr lang="el-GR" dirty="0" smtClean="0">
                <a:solidFill>
                  <a:schemeClr val="bg1"/>
                </a:solidFill>
              </a:rPr>
              <a:t> το </a:t>
            </a:r>
            <a:r>
              <a:rPr lang="el-GR" dirty="0" err="1" smtClean="0">
                <a:solidFill>
                  <a:schemeClr val="bg1"/>
                </a:solidFill>
              </a:rPr>
              <a:t>πορτογαλικο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i="1" dirty="0" err="1" smtClean="0">
                <a:solidFill>
                  <a:schemeClr val="bg1"/>
                </a:solidFill>
              </a:rPr>
              <a:t>feitiço</a:t>
            </a:r>
            <a:r>
              <a:rPr lang="el-GR" dirty="0" smtClean="0">
                <a:solidFill>
                  <a:schemeClr val="bg1"/>
                </a:solidFill>
              </a:rPr>
              <a:t> (</a:t>
            </a:r>
            <a:r>
              <a:rPr lang="el-GR" dirty="0" err="1" smtClean="0">
                <a:solidFill>
                  <a:schemeClr val="bg1"/>
                </a:solidFill>
              </a:rPr>
              <a:t>φεϊτίσο</a:t>
            </a:r>
            <a:r>
              <a:rPr lang="el-GR" dirty="0" smtClean="0">
                <a:solidFill>
                  <a:schemeClr val="bg1"/>
                </a:solidFill>
              </a:rPr>
              <a:t> = </a:t>
            </a:r>
            <a:r>
              <a:rPr lang="el-GR" dirty="0" err="1" smtClean="0">
                <a:solidFill>
                  <a:schemeClr val="bg1"/>
                </a:solidFill>
              </a:rPr>
              <a:t>μαγγανεια</a:t>
            </a:r>
            <a:r>
              <a:rPr lang="el-GR" dirty="0" smtClean="0">
                <a:solidFill>
                  <a:schemeClr val="bg1"/>
                </a:solidFill>
              </a:rPr>
              <a:t>) και </a:t>
            </a:r>
            <a:r>
              <a:rPr lang="el-GR" dirty="0" err="1" smtClean="0">
                <a:solidFill>
                  <a:schemeClr val="bg1"/>
                </a:solidFill>
              </a:rPr>
              <a:t>απο</a:t>
            </a:r>
            <a:r>
              <a:rPr lang="el-GR" dirty="0" smtClean="0">
                <a:solidFill>
                  <a:schemeClr val="bg1"/>
                </a:solidFill>
              </a:rPr>
              <a:t> τα </a:t>
            </a:r>
            <a:r>
              <a:rPr lang="el-GR" dirty="0" err="1" smtClean="0">
                <a:solidFill>
                  <a:schemeClr val="bg1"/>
                </a:solidFill>
              </a:rPr>
              <a:t>Λατινικα</a:t>
            </a:r>
            <a:r>
              <a:rPr lang="el-GR" dirty="0" smtClean="0">
                <a:solidFill>
                  <a:schemeClr val="bg1"/>
                </a:solidFill>
              </a:rPr>
              <a:t>, </a:t>
            </a:r>
            <a:r>
              <a:rPr lang="el-GR" i="1" dirty="0" err="1" smtClean="0">
                <a:solidFill>
                  <a:schemeClr val="bg1"/>
                </a:solidFill>
              </a:rPr>
              <a:t>factitius</a:t>
            </a:r>
            <a:r>
              <a:rPr lang="el-GR" dirty="0" smtClean="0">
                <a:solidFill>
                  <a:schemeClr val="bg1"/>
                </a:solidFill>
              </a:rPr>
              <a:t> ή </a:t>
            </a:r>
            <a:r>
              <a:rPr lang="el-GR" i="1" dirty="0" err="1" smtClean="0">
                <a:solidFill>
                  <a:schemeClr val="bg1"/>
                </a:solidFill>
              </a:rPr>
              <a:t>facere</a:t>
            </a:r>
            <a:r>
              <a:rPr lang="el-GR" dirty="0" smtClean="0">
                <a:solidFill>
                  <a:schemeClr val="bg1"/>
                </a:solidFill>
              </a:rPr>
              <a:t>, που </a:t>
            </a:r>
            <a:r>
              <a:rPr lang="el-GR" dirty="0" err="1" smtClean="0">
                <a:solidFill>
                  <a:schemeClr val="bg1"/>
                </a:solidFill>
              </a:rPr>
              <a:t>σημαινει</a:t>
            </a:r>
            <a:r>
              <a:rPr lang="el-GR" dirty="0" smtClean="0">
                <a:solidFill>
                  <a:schemeClr val="bg1"/>
                </a:solidFill>
              </a:rPr>
              <a:t> "</a:t>
            </a:r>
            <a:r>
              <a:rPr lang="el-GR" i="1" dirty="0" smtClean="0">
                <a:solidFill>
                  <a:schemeClr val="bg1"/>
                </a:solidFill>
              </a:rPr>
              <a:t>για να </a:t>
            </a:r>
            <a:r>
              <a:rPr lang="el-GR" i="1" dirty="0" err="1" smtClean="0">
                <a:solidFill>
                  <a:schemeClr val="bg1"/>
                </a:solidFill>
              </a:rPr>
              <a:t>κανει</a:t>
            </a:r>
            <a:r>
              <a:rPr lang="el-GR" i="1" dirty="0" smtClean="0">
                <a:solidFill>
                  <a:schemeClr val="bg1"/>
                </a:solidFill>
              </a:rPr>
              <a:t>».</a:t>
            </a:r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40068" y="885806"/>
            <a:ext cx="9721216" cy="554666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dirty="0" err="1" smtClean="0">
                <a:solidFill>
                  <a:schemeClr val="bg1"/>
                </a:solidFill>
              </a:rPr>
              <a:t>Ορισμενοσ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βαθμοσ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τετοιου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φετιχισμου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δικαιολογειται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τακτικα</a:t>
            </a:r>
            <a:r>
              <a:rPr lang="el-GR" dirty="0" smtClean="0">
                <a:solidFill>
                  <a:schemeClr val="bg1"/>
                </a:solidFill>
              </a:rPr>
              <a:t> στην </a:t>
            </a:r>
            <a:r>
              <a:rPr lang="el-GR" dirty="0" err="1" smtClean="0">
                <a:solidFill>
                  <a:schemeClr val="bg1"/>
                </a:solidFill>
              </a:rPr>
              <a:t>κανονικη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ερωτικη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ζωη</a:t>
            </a:r>
            <a:r>
              <a:rPr lang="el-GR" dirty="0" smtClean="0">
                <a:solidFill>
                  <a:schemeClr val="bg1"/>
                </a:solidFill>
              </a:rPr>
              <a:t>, </a:t>
            </a:r>
            <a:r>
              <a:rPr lang="el-GR" dirty="0" err="1" smtClean="0">
                <a:solidFill>
                  <a:schemeClr val="bg1"/>
                </a:solidFill>
              </a:rPr>
              <a:t>ιδιαιτερα</a:t>
            </a:r>
            <a:r>
              <a:rPr lang="el-GR" dirty="0" smtClean="0">
                <a:solidFill>
                  <a:schemeClr val="bg1"/>
                </a:solidFill>
              </a:rPr>
              <a:t> στα </a:t>
            </a:r>
            <a:r>
              <a:rPr lang="el-GR" dirty="0" err="1" smtClean="0">
                <a:solidFill>
                  <a:schemeClr val="bg1"/>
                </a:solidFill>
              </a:rPr>
              <a:t>σταδια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τησ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ερωτοληψίασ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κατα</a:t>
            </a:r>
            <a:r>
              <a:rPr lang="el-GR" dirty="0" smtClean="0">
                <a:solidFill>
                  <a:schemeClr val="bg1"/>
                </a:solidFill>
              </a:rPr>
              <a:t> τα </a:t>
            </a:r>
            <a:r>
              <a:rPr lang="el-GR" dirty="0" err="1" smtClean="0">
                <a:solidFill>
                  <a:schemeClr val="bg1"/>
                </a:solidFill>
              </a:rPr>
              <a:t>οποια</a:t>
            </a:r>
            <a:r>
              <a:rPr lang="el-GR" dirty="0" smtClean="0">
                <a:solidFill>
                  <a:schemeClr val="bg1"/>
                </a:solidFill>
              </a:rPr>
              <a:t> ο </a:t>
            </a:r>
            <a:r>
              <a:rPr lang="el-GR" dirty="0" err="1" smtClean="0">
                <a:solidFill>
                  <a:schemeClr val="bg1"/>
                </a:solidFill>
              </a:rPr>
              <a:t>κανονικοσ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σεξουαλικοσ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στοχοσ</a:t>
            </a:r>
            <a:r>
              <a:rPr lang="el-GR" dirty="0" smtClean="0">
                <a:solidFill>
                  <a:schemeClr val="bg1"/>
                </a:solidFill>
              </a:rPr>
              <a:t> δε </a:t>
            </a:r>
            <a:r>
              <a:rPr lang="el-GR" dirty="0" err="1" smtClean="0">
                <a:solidFill>
                  <a:schemeClr val="bg1"/>
                </a:solidFill>
              </a:rPr>
              <a:t>μπορει</a:t>
            </a:r>
            <a:r>
              <a:rPr lang="el-GR" dirty="0" smtClean="0">
                <a:solidFill>
                  <a:schemeClr val="bg1"/>
                </a:solidFill>
              </a:rPr>
              <a:t> να </a:t>
            </a:r>
            <a:r>
              <a:rPr lang="el-GR" dirty="0" err="1" smtClean="0">
                <a:solidFill>
                  <a:schemeClr val="bg1"/>
                </a:solidFill>
              </a:rPr>
              <a:t>επιτευχθει</a:t>
            </a:r>
            <a:r>
              <a:rPr lang="el-GR" dirty="0" smtClean="0">
                <a:solidFill>
                  <a:schemeClr val="bg1"/>
                </a:solidFill>
              </a:rPr>
              <a:t>, ή που η </a:t>
            </a:r>
            <a:r>
              <a:rPr lang="el-GR" dirty="0" err="1" smtClean="0">
                <a:solidFill>
                  <a:schemeClr val="bg1"/>
                </a:solidFill>
              </a:rPr>
              <a:t>εκπληρωση</a:t>
            </a:r>
            <a:r>
              <a:rPr lang="el-GR" dirty="0" smtClean="0">
                <a:solidFill>
                  <a:schemeClr val="bg1"/>
                </a:solidFill>
              </a:rPr>
              <a:t> του </a:t>
            </a:r>
            <a:r>
              <a:rPr lang="el-GR" dirty="0" err="1" smtClean="0">
                <a:solidFill>
                  <a:schemeClr val="bg1"/>
                </a:solidFill>
              </a:rPr>
              <a:t>μοιαζει</a:t>
            </a:r>
            <a:r>
              <a:rPr lang="el-GR" dirty="0" smtClean="0">
                <a:solidFill>
                  <a:schemeClr val="bg1"/>
                </a:solidFill>
              </a:rPr>
              <a:t> να </a:t>
            </a:r>
            <a:r>
              <a:rPr lang="el-GR" dirty="0" err="1" smtClean="0">
                <a:solidFill>
                  <a:schemeClr val="bg1"/>
                </a:solidFill>
              </a:rPr>
              <a:t>εχει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ματαιωθει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err="1" smtClean="0">
                <a:solidFill>
                  <a:schemeClr val="bg1"/>
                </a:solidFill>
              </a:rPr>
              <a:t>Παθολογικη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περιπτωση</a:t>
            </a:r>
            <a:r>
              <a:rPr lang="el-GR" dirty="0" smtClean="0">
                <a:solidFill>
                  <a:schemeClr val="bg1"/>
                </a:solidFill>
              </a:rPr>
              <a:t>: </a:t>
            </a: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		</a:t>
            </a:r>
            <a:r>
              <a:rPr lang="el-GR" dirty="0" err="1" smtClean="0">
                <a:solidFill>
                  <a:schemeClr val="bg1"/>
                </a:solidFill>
              </a:rPr>
              <a:t>οταν</a:t>
            </a:r>
            <a:r>
              <a:rPr lang="el-GR" dirty="0" smtClean="0">
                <a:solidFill>
                  <a:schemeClr val="bg1"/>
                </a:solidFill>
              </a:rPr>
              <a:t> η </a:t>
            </a:r>
            <a:r>
              <a:rPr lang="el-GR" dirty="0" err="1" smtClean="0">
                <a:solidFill>
                  <a:schemeClr val="bg1"/>
                </a:solidFill>
              </a:rPr>
              <a:t>επιδιωξη</a:t>
            </a:r>
            <a:r>
              <a:rPr lang="el-GR" dirty="0" smtClean="0">
                <a:solidFill>
                  <a:schemeClr val="bg1"/>
                </a:solidFill>
              </a:rPr>
              <a:t> του </a:t>
            </a:r>
            <a:r>
              <a:rPr lang="el-GR" dirty="0" err="1" smtClean="0">
                <a:solidFill>
                  <a:schemeClr val="bg1"/>
                </a:solidFill>
              </a:rPr>
              <a:t>φετιχ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καθηλωθει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περα</a:t>
            </a:r>
            <a:r>
              <a:rPr lang="el-GR" dirty="0" smtClean="0">
                <a:solidFill>
                  <a:schemeClr val="bg1"/>
                </a:solidFill>
              </a:rPr>
              <a:t> από </a:t>
            </a:r>
            <a:r>
              <a:rPr lang="el-GR" dirty="0" err="1" smtClean="0">
                <a:solidFill>
                  <a:schemeClr val="bg1"/>
                </a:solidFill>
              </a:rPr>
              <a:t>αυτον</a:t>
            </a:r>
            <a:r>
              <a:rPr lang="el-GR" dirty="0" smtClean="0">
                <a:solidFill>
                  <a:schemeClr val="bg1"/>
                </a:solidFill>
              </a:rPr>
              <a:t> τον </a:t>
            </a:r>
            <a:r>
              <a:rPr lang="el-GR" dirty="0" err="1" smtClean="0">
                <a:solidFill>
                  <a:schemeClr val="bg1"/>
                </a:solidFill>
              </a:rPr>
              <a:t>ορο</a:t>
            </a:r>
            <a:r>
              <a:rPr lang="el-GR" dirty="0" smtClean="0">
                <a:solidFill>
                  <a:schemeClr val="bg1"/>
                </a:solidFill>
              </a:rPr>
              <a:t> και </a:t>
            </a:r>
            <a:r>
              <a:rPr lang="el-GR" dirty="0" err="1" smtClean="0">
                <a:solidFill>
                  <a:schemeClr val="bg1"/>
                </a:solidFill>
              </a:rPr>
              <a:t>τοποθετηθει</a:t>
            </a:r>
            <a:r>
              <a:rPr lang="el-GR" dirty="0" smtClean="0">
                <a:solidFill>
                  <a:schemeClr val="bg1"/>
                </a:solidFill>
              </a:rPr>
              <a:t> στη </a:t>
            </a:r>
            <a:r>
              <a:rPr lang="el-GR" dirty="0" err="1" smtClean="0">
                <a:solidFill>
                  <a:schemeClr val="bg1"/>
                </a:solidFill>
              </a:rPr>
              <a:t>θεση</a:t>
            </a:r>
            <a:r>
              <a:rPr lang="el-GR" dirty="0" smtClean="0">
                <a:solidFill>
                  <a:schemeClr val="bg1"/>
                </a:solidFill>
              </a:rPr>
              <a:t> του </a:t>
            </a:r>
            <a:r>
              <a:rPr lang="el-GR" dirty="0" err="1" smtClean="0">
                <a:solidFill>
                  <a:schemeClr val="bg1"/>
                </a:solidFill>
              </a:rPr>
              <a:t>κανονικου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στοχου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		</a:t>
            </a:r>
            <a:r>
              <a:rPr lang="el-GR" dirty="0" err="1" smtClean="0">
                <a:solidFill>
                  <a:schemeClr val="bg1"/>
                </a:solidFill>
              </a:rPr>
              <a:t>οταν</a:t>
            </a:r>
            <a:r>
              <a:rPr lang="el-GR" dirty="0" smtClean="0">
                <a:solidFill>
                  <a:schemeClr val="bg1"/>
                </a:solidFill>
              </a:rPr>
              <a:t> το </a:t>
            </a:r>
            <a:r>
              <a:rPr lang="el-GR" dirty="0" err="1" smtClean="0">
                <a:solidFill>
                  <a:schemeClr val="bg1"/>
                </a:solidFill>
              </a:rPr>
              <a:t>φετιχ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αποσπαται</a:t>
            </a:r>
            <a:r>
              <a:rPr lang="el-GR" dirty="0" smtClean="0">
                <a:solidFill>
                  <a:schemeClr val="bg1"/>
                </a:solidFill>
              </a:rPr>
              <a:t> από </a:t>
            </a:r>
            <a:r>
              <a:rPr lang="el-GR" dirty="0" err="1" smtClean="0">
                <a:solidFill>
                  <a:schemeClr val="bg1"/>
                </a:solidFill>
              </a:rPr>
              <a:t>ενα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συγκεκριμενο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προσωπο</a:t>
            </a:r>
            <a:r>
              <a:rPr lang="el-GR" dirty="0" smtClean="0">
                <a:solidFill>
                  <a:schemeClr val="bg1"/>
                </a:solidFill>
              </a:rPr>
              <a:t> και </a:t>
            </a:r>
            <a:r>
              <a:rPr lang="el-GR" dirty="0" err="1" smtClean="0">
                <a:solidFill>
                  <a:schemeClr val="bg1"/>
                </a:solidFill>
              </a:rPr>
              <a:t>γινεται</a:t>
            </a:r>
            <a:r>
              <a:rPr lang="el-GR" dirty="0" smtClean="0">
                <a:solidFill>
                  <a:schemeClr val="bg1"/>
                </a:solidFill>
              </a:rPr>
              <a:t> το </a:t>
            </a:r>
            <a:r>
              <a:rPr lang="el-GR" dirty="0" err="1" smtClean="0">
                <a:solidFill>
                  <a:schemeClr val="bg1"/>
                </a:solidFill>
              </a:rPr>
              <a:t>μονο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σεξουαλικο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αντικειμενο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err="1" smtClean="0">
                <a:solidFill>
                  <a:schemeClr val="bg1"/>
                </a:solidFill>
              </a:rPr>
              <a:t>Ασυνειδητη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συμβολικη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συνδεση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σκεψεων</a:t>
            </a:r>
            <a:r>
              <a:rPr lang="el-GR" dirty="0" smtClean="0">
                <a:solidFill>
                  <a:schemeClr val="bg1"/>
                </a:solidFill>
              </a:rPr>
              <a:t> που </a:t>
            </a:r>
            <a:r>
              <a:rPr lang="el-GR" dirty="0" err="1" smtClean="0">
                <a:solidFill>
                  <a:schemeClr val="bg1"/>
                </a:solidFill>
              </a:rPr>
              <a:t>οδηγει</a:t>
            </a:r>
            <a:r>
              <a:rPr lang="el-GR" dirty="0" smtClean="0">
                <a:solidFill>
                  <a:schemeClr val="bg1"/>
                </a:solidFill>
              </a:rPr>
              <a:t> στην </a:t>
            </a:r>
            <a:r>
              <a:rPr lang="el-GR" dirty="0" err="1" smtClean="0">
                <a:solidFill>
                  <a:schemeClr val="bg1"/>
                </a:solidFill>
              </a:rPr>
              <a:t>υποκατασταση</a:t>
            </a:r>
            <a:r>
              <a:rPr lang="el-GR" dirty="0" smtClean="0">
                <a:solidFill>
                  <a:schemeClr val="bg1"/>
                </a:solidFill>
              </a:rPr>
              <a:t> του </a:t>
            </a:r>
            <a:r>
              <a:rPr lang="el-GR" dirty="0" err="1" smtClean="0">
                <a:solidFill>
                  <a:schemeClr val="bg1"/>
                </a:solidFill>
              </a:rPr>
              <a:t>αντικειμενου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μεσω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φετιχ</a:t>
            </a:r>
            <a:r>
              <a:rPr lang="el-GR" dirty="0" smtClean="0">
                <a:solidFill>
                  <a:schemeClr val="bg1"/>
                </a:solidFill>
              </a:rPr>
              <a:t>/δε </a:t>
            </a:r>
            <a:r>
              <a:rPr lang="el-GR" dirty="0" err="1" smtClean="0">
                <a:solidFill>
                  <a:schemeClr val="bg1"/>
                </a:solidFill>
              </a:rPr>
              <a:t>μοιαζει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παντα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ανεξαρτητη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απο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τισ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σεξουαλικεσ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εμπειριεσ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τησ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παιδικησ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ηλικιασ</a:t>
            </a:r>
            <a:endParaRPr lang="el-GR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err="1" smtClean="0"/>
              <a:t>Καθηλωσεισ</a:t>
            </a:r>
            <a:r>
              <a:rPr lang="el-GR" sz="3200" b="1" dirty="0" smtClean="0"/>
              <a:t> σε </a:t>
            </a:r>
            <a:r>
              <a:rPr lang="el-GR" sz="3200" b="1" dirty="0" err="1" smtClean="0"/>
              <a:t>προσωρινουσ</a:t>
            </a:r>
            <a:r>
              <a:rPr lang="el-GR" sz="3200" b="1" dirty="0" smtClean="0"/>
              <a:t> </a:t>
            </a:r>
            <a:r>
              <a:rPr lang="el-GR" sz="3200" b="1" dirty="0" err="1" smtClean="0"/>
              <a:t>σεξουαλικουσ</a:t>
            </a:r>
            <a:r>
              <a:rPr lang="el-GR" sz="3200" b="1" dirty="0" smtClean="0"/>
              <a:t> </a:t>
            </a:r>
            <a:r>
              <a:rPr lang="el-GR" sz="3200" b="1" dirty="0" err="1" smtClean="0"/>
              <a:t>στόχουσ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err="1" smtClean="0"/>
              <a:t>Εμφανιση</a:t>
            </a:r>
            <a:r>
              <a:rPr lang="el-GR" b="1" dirty="0" smtClean="0"/>
              <a:t> </a:t>
            </a:r>
            <a:r>
              <a:rPr lang="el-GR" b="1" dirty="0" err="1" smtClean="0"/>
              <a:t>νεων</a:t>
            </a:r>
            <a:r>
              <a:rPr lang="el-GR" b="1" dirty="0" smtClean="0"/>
              <a:t> </a:t>
            </a:r>
            <a:r>
              <a:rPr lang="el-GR" b="1" dirty="0" err="1" smtClean="0"/>
              <a:t>προθεσεων</a:t>
            </a:r>
            <a:r>
              <a:rPr lang="el-GR" dirty="0" smtClean="0"/>
              <a:t>: </a:t>
            </a:r>
            <a:r>
              <a:rPr lang="el-GR" dirty="0" err="1" smtClean="0"/>
              <a:t>ολοι</a:t>
            </a:r>
            <a:r>
              <a:rPr lang="el-GR" dirty="0" smtClean="0"/>
              <a:t> οι </a:t>
            </a:r>
            <a:r>
              <a:rPr lang="el-GR" dirty="0" err="1" smtClean="0"/>
              <a:t>εξωτερικοι</a:t>
            </a:r>
            <a:r>
              <a:rPr lang="el-GR" dirty="0" smtClean="0"/>
              <a:t> και </a:t>
            </a:r>
            <a:r>
              <a:rPr lang="el-GR" dirty="0" err="1" smtClean="0"/>
              <a:t>εσωτερικοι</a:t>
            </a:r>
            <a:r>
              <a:rPr lang="el-GR" dirty="0" smtClean="0"/>
              <a:t> </a:t>
            </a:r>
            <a:r>
              <a:rPr lang="el-GR" dirty="0" err="1" smtClean="0"/>
              <a:t>στοχοι</a:t>
            </a:r>
            <a:r>
              <a:rPr lang="el-GR" dirty="0" smtClean="0"/>
              <a:t> που </a:t>
            </a:r>
            <a:r>
              <a:rPr lang="el-GR" dirty="0" err="1" smtClean="0"/>
              <a:t>δυσκολευουν</a:t>
            </a:r>
            <a:r>
              <a:rPr lang="el-GR" dirty="0" smtClean="0"/>
              <a:t> ή </a:t>
            </a:r>
            <a:r>
              <a:rPr lang="el-GR" dirty="0" err="1" smtClean="0"/>
              <a:t>αναβαλλουν</a:t>
            </a:r>
            <a:r>
              <a:rPr lang="el-GR" dirty="0" smtClean="0"/>
              <a:t> την </a:t>
            </a:r>
            <a:r>
              <a:rPr lang="el-GR" dirty="0" err="1" smtClean="0"/>
              <a:t>επιτευξη</a:t>
            </a:r>
            <a:r>
              <a:rPr lang="el-GR" dirty="0" smtClean="0"/>
              <a:t> του </a:t>
            </a:r>
            <a:r>
              <a:rPr lang="el-GR" dirty="0" err="1" smtClean="0"/>
              <a:t>κανονικου</a:t>
            </a:r>
            <a:r>
              <a:rPr lang="el-GR" dirty="0" smtClean="0"/>
              <a:t> </a:t>
            </a:r>
            <a:r>
              <a:rPr lang="el-GR" dirty="0" err="1" smtClean="0"/>
              <a:t>σεξουαλικου</a:t>
            </a:r>
            <a:r>
              <a:rPr lang="el-GR" dirty="0" smtClean="0"/>
              <a:t> </a:t>
            </a:r>
            <a:r>
              <a:rPr lang="el-GR" dirty="0" err="1" smtClean="0"/>
              <a:t>στοχου</a:t>
            </a:r>
            <a:r>
              <a:rPr lang="el-GR" dirty="0" smtClean="0"/>
              <a:t> </a:t>
            </a:r>
            <a:r>
              <a:rPr lang="el-GR" dirty="0" err="1" smtClean="0"/>
              <a:t>υποστηριζουν</a:t>
            </a:r>
            <a:r>
              <a:rPr lang="el-GR" dirty="0" smtClean="0"/>
              <a:t> την </a:t>
            </a:r>
            <a:r>
              <a:rPr lang="el-GR" dirty="0" err="1" smtClean="0"/>
              <a:t>ταση</a:t>
            </a:r>
            <a:r>
              <a:rPr lang="el-GR" dirty="0" smtClean="0"/>
              <a:t> </a:t>
            </a:r>
            <a:r>
              <a:rPr lang="el-GR" dirty="0" err="1" smtClean="0"/>
              <a:t>παραμονησ</a:t>
            </a:r>
            <a:r>
              <a:rPr lang="el-GR" dirty="0" smtClean="0"/>
              <a:t> </a:t>
            </a:r>
            <a:r>
              <a:rPr lang="el-GR" dirty="0" err="1" smtClean="0"/>
              <a:t>στισ</a:t>
            </a:r>
            <a:r>
              <a:rPr lang="el-GR" dirty="0" smtClean="0"/>
              <a:t> </a:t>
            </a:r>
            <a:r>
              <a:rPr lang="el-GR" dirty="0" err="1" smtClean="0"/>
              <a:t>προκαταρκτικεσ</a:t>
            </a:r>
            <a:r>
              <a:rPr lang="el-GR" dirty="0" smtClean="0"/>
              <a:t> </a:t>
            </a:r>
            <a:r>
              <a:rPr lang="el-GR" dirty="0" err="1" smtClean="0"/>
              <a:t>πραξεισ</a:t>
            </a:r>
            <a:r>
              <a:rPr lang="el-GR" dirty="0" smtClean="0"/>
              <a:t> και τη </a:t>
            </a:r>
            <a:r>
              <a:rPr lang="el-GR" dirty="0" err="1" smtClean="0"/>
              <a:t>διαμορφωση</a:t>
            </a:r>
            <a:r>
              <a:rPr lang="el-GR" dirty="0" smtClean="0"/>
              <a:t> </a:t>
            </a:r>
            <a:r>
              <a:rPr lang="el-GR" dirty="0" err="1" smtClean="0"/>
              <a:t>απο</a:t>
            </a:r>
            <a:r>
              <a:rPr lang="el-GR" dirty="0" smtClean="0"/>
              <a:t> </a:t>
            </a:r>
            <a:r>
              <a:rPr lang="el-GR" dirty="0" err="1" smtClean="0"/>
              <a:t>αυτεσ</a:t>
            </a:r>
            <a:r>
              <a:rPr lang="el-GR" dirty="0" smtClean="0"/>
              <a:t> </a:t>
            </a:r>
            <a:r>
              <a:rPr lang="el-GR" dirty="0" err="1" smtClean="0"/>
              <a:t>νεων</a:t>
            </a:r>
            <a:r>
              <a:rPr lang="el-GR" dirty="0" smtClean="0"/>
              <a:t> </a:t>
            </a:r>
            <a:r>
              <a:rPr lang="el-GR" dirty="0" err="1" smtClean="0"/>
              <a:t>σεξουαλικων</a:t>
            </a:r>
            <a:r>
              <a:rPr lang="el-GR" dirty="0" smtClean="0"/>
              <a:t> </a:t>
            </a:r>
            <a:r>
              <a:rPr lang="el-GR" dirty="0" err="1" smtClean="0"/>
              <a:t>στοχων</a:t>
            </a:r>
            <a:r>
              <a:rPr lang="el-GR" dirty="0" smtClean="0"/>
              <a:t>, οι </a:t>
            </a:r>
            <a:r>
              <a:rPr lang="el-GR" dirty="0" err="1" smtClean="0"/>
              <a:t>οποιοι</a:t>
            </a:r>
            <a:r>
              <a:rPr lang="el-GR" dirty="0" smtClean="0"/>
              <a:t> </a:t>
            </a:r>
            <a:r>
              <a:rPr lang="el-GR" dirty="0" err="1" smtClean="0"/>
              <a:t>μπορει</a:t>
            </a:r>
            <a:r>
              <a:rPr lang="el-GR" dirty="0" smtClean="0"/>
              <a:t> να </a:t>
            </a:r>
            <a:r>
              <a:rPr lang="el-GR" dirty="0" err="1" smtClean="0"/>
              <a:t>παρουν</a:t>
            </a:r>
            <a:r>
              <a:rPr lang="el-GR" dirty="0" smtClean="0"/>
              <a:t> τη </a:t>
            </a:r>
            <a:r>
              <a:rPr lang="el-GR" dirty="0" err="1" smtClean="0"/>
              <a:t>θεση</a:t>
            </a:r>
            <a:r>
              <a:rPr lang="el-GR" dirty="0" smtClean="0"/>
              <a:t> του </a:t>
            </a:r>
            <a:r>
              <a:rPr lang="el-GR" dirty="0" err="1" smtClean="0"/>
              <a:t>κανονικου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40068" y="528616"/>
            <a:ext cx="9721216" cy="5903857"/>
          </a:xfrm>
          <a:solidFill>
            <a:srgbClr val="C60A29"/>
          </a:solidFill>
        </p:spPr>
        <p:txBody>
          <a:bodyPr>
            <a:normAutofit/>
          </a:bodyPr>
          <a:lstStyle/>
          <a:p>
            <a:r>
              <a:rPr lang="el-GR" b="1" dirty="0" err="1" smtClean="0"/>
              <a:t>Ψηλαφηση</a:t>
            </a:r>
            <a:r>
              <a:rPr lang="el-GR" b="1" dirty="0" smtClean="0"/>
              <a:t> και </a:t>
            </a:r>
            <a:r>
              <a:rPr lang="el-GR" b="1" dirty="0" err="1" smtClean="0"/>
              <a:t>θεαση</a:t>
            </a:r>
            <a:r>
              <a:rPr lang="el-GR" dirty="0" smtClean="0"/>
              <a:t>: </a:t>
            </a:r>
          </a:p>
          <a:p>
            <a:pPr>
              <a:buNone/>
            </a:pPr>
            <a:r>
              <a:rPr lang="el-GR" dirty="0" smtClean="0"/>
              <a:t>	 η </a:t>
            </a:r>
            <a:r>
              <a:rPr lang="el-GR" dirty="0" err="1" smtClean="0"/>
              <a:t>παραμονη</a:t>
            </a:r>
            <a:r>
              <a:rPr lang="el-GR" dirty="0" smtClean="0"/>
              <a:t> στην </a:t>
            </a:r>
            <a:r>
              <a:rPr lang="el-GR" dirty="0" err="1" smtClean="0"/>
              <a:t>ψηλαφηση</a:t>
            </a:r>
            <a:r>
              <a:rPr lang="el-GR" dirty="0" smtClean="0"/>
              <a:t>, σε </a:t>
            </a:r>
            <a:r>
              <a:rPr lang="el-GR" dirty="0" err="1" smtClean="0"/>
              <a:t>περιπτωση</a:t>
            </a:r>
            <a:r>
              <a:rPr lang="el-GR" dirty="0" smtClean="0"/>
              <a:t> που η </a:t>
            </a:r>
            <a:r>
              <a:rPr lang="el-GR" dirty="0" err="1" smtClean="0"/>
              <a:t>σεξουαλικη</a:t>
            </a:r>
            <a:r>
              <a:rPr lang="el-GR" dirty="0" smtClean="0"/>
              <a:t> </a:t>
            </a:r>
            <a:r>
              <a:rPr lang="el-GR" dirty="0" err="1" smtClean="0"/>
              <a:t>πραξη</a:t>
            </a:r>
            <a:r>
              <a:rPr lang="el-GR" dirty="0" smtClean="0"/>
              <a:t> </a:t>
            </a:r>
            <a:r>
              <a:rPr lang="el-GR" dirty="0" err="1" smtClean="0"/>
              <a:t>προχωρησει</a:t>
            </a:r>
            <a:r>
              <a:rPr lang="el-GR" dirty="0" smtClean="0"/>
              <a:t>, δε </a:t>
            </a:r>
            <a:r>
              <a:rPr lang="el-GR" dirty="0" err="1" smtClean="0"/>
              <a:t>μπορει</a:t>
            </a:r>
            <a:r>
              <a:rPr lang="el-GR" dirty="0" smtClean="0"/>
              <a:t> να </a:t>
            </a:r>
            <a:r>
              <a:rPr lang="el-GR" dirty="0" err="1" smtClean="0"/>
              <a:t>καταταχθει</a:t>
            </a:r>
            <a:r>
              <a:rPr lang="el-GR" dirty="0" smtClean="0"/>
              <a:t> </a:t>
            </a:r>
            <a:r>
              <a:rPr lang="el-GR" dirty="0" err="1" smtClean="0"/>
              <a:t>στισ</a:t>
            </a:r>
            <a:r>
              <a:rPr lang="el-GR" dirty="0" smtClean="0"/>
              <a:t> </a:t>
            </a:r>
            <a:r>
              <a:rPr lang="el-GR" dirty="0" err="1" smtClean="0"/>
              <a:t>διαστροφεσ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Η </a:t>
            </a:r>
            <a:r>
              <a:rPr lang="el-GR" b="1" dirty="0" err="1" smtClean="0"/>
              <a:t>ηδονοβλεψια</a:t>
            </a:r>
            <a:r>
              <a:rPr lang="el-GR" dirty="0" smtClean="0"/>
              <a:t> </a:t>
            </a:r>
            <a:r>
              <a:rPr lang="el-GR" dirty="0" err="1" smtClean="0"/>
              <a:t>γινεται</a:t>
            </a:r>
            <a:r>
              <a:rPr lang="el-GR" dirty="0" smtClean="0"/>
              <a:t> </a:t>
            </a:r>
            <a:r>
              <a:rPr lang="el-GR" dirty="0" err="1" smtClean="0"/>
              <a:t>διαστροφη</a:t>
            </a:r>
            <a:r>
              <a:rPr lang="el-GR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οταν</a:t>
            </a:r>
            <a:r>
              <a:rPr lang="el-GR" dirty="0" smtClean="0"/>
              <a:t> </a:t>
            </a:r>
            <a:r>
              <a:rPr lang="el-GR" dirty="0" err="1" smtClean="0"/>
              <a:t>περιοριζεται</a:t>
            </a:r>
            <a:r>
              <a:rPr lang="el-GR" dirty="0" smtClean="0"/>
              <a:t> </a:t>
            </a:r>
            <a:r>
              <a:rPr lang="el-GR" dirty="0" err="1" smtClean="0"/>
              <a:t>αποκλειστικα</a:t>
            </a:r>
            <a:r>
              <a:rPr lang="el-GR" dirty="0" smtClean="0"/>
              <a:t> στα </a:t>
            </a:r>
            <a:r>
              <a:rPr lang="el-GR" dirty="0" err="1" smtClean="0"/>
              <a:t>γεννητικα</a:t>
            </a:r>
            <a:r>
              <a:rPr lang="el-GR" dirty="0" smtClean="0"/>
              <a:t> </a:t>
            </a:r>
            <a:r>
              <a:rPr lang="el-GR" dirty="0" err="1" smtClean="0"/>
              <a:t>οργανα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οταν</a:t>
            </a:r>
            <a:r>
              <a:rPr lang="el-GR" dirty="0" smtClean="0"/>
              <a:t> </a:t>
            </a:r>
            <a:r>
              <a:rPr lang="el-GR" dirty="0" err="1" smtClean="0"/>
              <a:t>συνδεεται</a:t>
            </a:r>
            <a:r>
              <a:rPr lang="el-GR" dirty="0" smtClean="0"/>
              <a:t> με την </a:t>
            </a:r>
            <a:r>
              <a:rPr lang="el-GR" dirty="0" err="1" smtClean="0"/>
              <a:t>υπερβαση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απεχθειασ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οταν</a:t>
            </a:r>
            <a:r>
              <a:rPr lang="el-GR" dirty="0" smtClean="0"/>
              <a:t>, </a:t>
            </a:r>
            <a:r>
              <a:rPr lang="el-GR" dirty="0" err="1" smtClean="0"/>
              <a:t>αντι</a:t>
            </a:r>
            <a:r>
              <a:rPr lang="el-GR" dirty="0" smtClean="0"/>
              <a:t> να </a:t>
            </a:r>
            <a:r>
              <a:rPr lang="el-GR" dirty="0" err="1" smtClean="0"/>
              <a:t>προετοιμασει</a:t>
            </a:r>
            <a:r>
              <a:rPr lang="el-GR" dirty="0" smtClean="0"/>
              <a:t> τον </a:t>
            </a:r>
            <a:r>
              <a:rPr lang="el-GR" dirty="0" err="1" smtClean="0"/>
              <a:t>κανονικο</a:t>
            </a:r>
            <a:r>
              <a:rPr lang="el-GR" dirty="0" smtClean="0"/>
              <a:t> </a:t>
            </a:r>
            <a:r>
              <a:rPr lang="el-GR" dirty="0" err="1" smtClean="0"/>
              <a:t>σεξουαλικο</a:t>
            </a:r>
            <a:r>
              <a:rPr lang="el-GR" dirty="0" smtClean="0"/>
              <a:t> </a:t>
            </a:r>
            <a:r>
              <a:rPr lang="el-GR" dirty="0" err="1" smtClean="0"/>
              <a:t>στοχο</a:t>
            </a:r>
            <a:r>
              <a:rPr lang="el-GR" dirty="0" smtClean="0"/>
              <a:t>, τον </a:t>
            </a:r>
            <a:r>
              <a:rPr lang="el-GR" dirty="0" err="1" smtClean="0"/>
              <a:t>εκτοπιζει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None/>
            </a:pPr>
            <a:r>
              <a:rPr lang="el-GR" sz="2600" dirty="0" smtClean="0"/>
              <a:t>Ο </a:t>
            </a:r>
            <a:r>
              <a:rPr lang="el-GR" sz="2600" dirty="0" err="1" smtClean="0"/>
              <a:t>σεξουαλικοσ</a:t>
            </a:r>
            <a:r>
              <a:rPr lang="el-GR" sz="2600" dirty="0" smtClean="0"/>
              <a:t> </a:t>
            </a:r>
            <a:r>
              <a:rPr lang="el-GR" sz="2600" dirty="0" err="1" smtClean="0"/>
              <a:t>στοχοσ</a:t>
            </a:r>
            <a:r>
              <a:rPr lang="el-GR" sz="2600" dirty="0" smtClean="0"/>
              <a:t> </a:t>
            </a:r>
            <a:r>
              <a:rPr lang="el-GR" sz="2600" dirty="0" err="1" smtClean="0"/>
              <a:t>υπαρχει</a:t>
            </a:r>
            <a:r>
              <a:rPr lang="el-GR" sz="2600" dirty="0" smtClean="0"/>
              <a:t> σε </a:t>
            </a:r>
            <a:r>
              <a:rPr lang="el-GR" sz="2600" dirty="0" err="1" smtClean="0"/>
              <a:t>ενεργητικη</a:t>
            </a:r>
            <a:r>
              <a:rPr lang="el-GR" sz="2600" dirty="0" smtClean="0"/>
              <a:t> και </a:t>
            </a:r>
            <a:r>
              <a:rPr lang="el-GR" sz="2600" dirty="0" err="1" smtClean="0"/>
              <a:t>παθητικη</a:t>
            </a:r>
            <a:r>
              <a:rPr lang="el-GR" sz="2600" dirty="0" smtClean="0"/>
              <a:t> </a:t>
            </a:r>
            <a:r>
              <a:rPr lang="el-GR" sz="2600" dirty="0" err="1" smtClean="0"/>
              <a:t>μορφη</a:t>
            </a:r>
            <a:endParaRPr lang="el-GR" sz="2600" dirty="0" smtClean="0"/>
          </a:p>
          <a:p>
            <a:pPr marL="514350" indent="-514350">
              <a:buNone/>
            </a:pPr>
            <a:r>
              <a:rPr lang="el-GR" sz="2600" dirty="0" err="1" smtClean="0"/>
              <a:t>Αιδωσ</a:t>
            </a:r>
            <a:r>
              <a:rPr lang="el-GR" sz="2600" dirty="0" smtClean="0"/>
              <a:t> (</a:t>
            </a:r>
            <a:r>
              <a:rPr lang="el-GR" sz="2600" dirty="0" err="1" smtClean="0"/>
              <a:t>δυναμη</a:t>
            </a:r>
            <a:r>
              <a:rPr lang="el-GR" sz="2600" dirty="0" smtClean="0"/>
              <a:t> </a:t>
            </a:r>
            <a:r>
              <a:rPr lang="el-GR" sz="2600" dirty="0" err="1" smtClean="0"/>
              <a:t>αντιστασησ</a:t>
            </a:r>
            <a:r>
              <a:rPr lang="el-GR" sz="2600" dirty="0" smtClean="0"/>
              <a:t>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40068" y="885806"/>
            <a:ext cx="9721216" cy="5546667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l-GR" b="1" dirty="0" err="1" smtClean="0"/>
              <a:t>Σαδισμοσ</a:t>
            </a:r>
            <a:r>
              <a:rPr lang="el-GR" b="1" dirty="0" smtClean="0"/>
              <a:t> και </a:t>
            </a:r>
            <a:r>
              <a:rPr lang="el-GR" b="1" dirty="0" err="1" smtClean="0"/>
              <a:t>μαζοχισμοσ</a:t>
            </a:r>
            <a:endParaRPr lang="el-GR" b="1" dirty="0" smtClean="0"/>
          </a:p>
          <a:p>
            <a:pPr>
              <a:buNone/>
            </a:pPr>
            <a:r>
              <a:rPr lang="el-GR" b="1" dirty="0" smtClean="0"/>
              <a:t>	</a:t>
            </a:r>
            <a:r>
              <a:rPr lang="el-GR" dirty="0" err="1" smtClean="0"/>
              <a:t>αλγολαγνεια</a:t>
            </a:r>
            <a:r>
              <a:rPr lang="en-US" dirty="0" smtClean="0"/>
              <a:t> (</a:t>
            </a:r>
            <a:r>
              <a:rPr lang="el-GR" dirty="0" err="1" smtClean="0"/>
              <a:t>ταση</a:t>
            </a:r>
            <a:r>
              <a:rPr lang="el-GR" dirty="0" smtClean="0"/>
              <a:t> για </a:t>
            </a:r>
            <a:r>
              <a:rPr lang="el-GR" dirty="0" err="1" smtClean="0"/>
              <a:t>προκληση</a:t>
            </a:r>
            <a:r>
              <a:rPr lang="el-GR" dirty="0" smtClean="0"/>
              <a:t> </a:t>
            </a:r>
            <a:r>
              <a:rPr lang="el-GR" dirty="0" err="1" smtClean="0"/>
              <a:t>πονου</a:t>
            </a:r>
            <a:r>
              <a:rPr lang="el-GR" dirty="0" smtClean="0"/>
              <a:t> στο </a:t>
            </a:r>
            <a:r>
              <a:rPr lang="el-GR" dirty="0" err="1" smtClean="0"/>
              <a:t>σεξουαλικο</a:t>
            </a:r>
            <a:r>
              <a:rPr lang="el-GR" dirty="0" smtClean="0"/>
              <a:t> </a:t>
            </a:r>
            <a:r>
              <a:rPr lang="el-GR" dirty="0" err="1" smtClean="0"/>
              <a:t>αντικειμενο</a:t>
            </a:r>
            <a:r>
              <a:rPr lang="el-GR" dirty="0" smtClean="0"/>
              <a:t>) – </a:t>
            </a:r>
            <a:r>
              <a:rPr lang="el-GR" dirty="0" err="1" smtClean="0"/>
              <a:t>ηδονη</a:t>
            </a:r>
            <a:r>
              <a:rPr lang="el-GR" dirty="0" smtClean="0"/>
              <a:t> </a:t>
            </a:r>
            <a:r>
              <a:rPr lang="el-GR" dirty="0" err="1" smtClean="0"/>
              <a:t>πονου</a:t>
            </a:r>
            <a:r>
              <a:rPr lang="el-GR" dirty="0" smtClean="0"/>
              <a:t>- </a:t>
            </a:r>
            <a:r>
              <a:rPr lang="el-GR" dirty="0" err="1" smtClean="0"/>
              <a:t>σκληροτητα</a:t>
            </a:r>
            <a:r>
              <a:rPr lang="el-GR" dirty="0" smtClean="0"/>
              <a:t>-</a:t>
            </a:r>
          </a:p>
          <a:p>
            <a:pPr>
              <a:buFont typeface="Wingdings" pitchFamily="2" charset="2"/>
              <a:buChar char="ü"/>
            </a:pPr>
            <a:r>
              <a:rPr lang="el-GR" b="1" dirty="0" err="1" smtClean="0"/>
              <a:t>Ενεργητικη</a:t>
            </a:r>
            <a:r>
              <a:rPr lang="el-GR" b="1" dirty="0" smtClean="0"/>
              <a:t> </a:t>
            </a:r>
            <a:r>
              <a:rPr lang="el-GR" b="1" dirty="0" err="1" smtClean="0"/>
              <a:t>αλγολαγνεια</a:t>
            </a:r>
            <a:r>
              <a:rPr lang="el-GR" b="1" dirty="0" smtClean="0"/>
              <a:t> (</a:t>
            </a:r>
            <a:r>
              <a:rPr lang="el-GR" b="1" dirty="0" err="1" smtClean="0"/>
              <a:t>σαδισμοσ</a:t>
            </a:r>
            <a:r>
              <a:rPr lang="el-GR" b="1" dirty="0" smtClean="0"/>
              <a:t>) </a:t>
            </a:r>
            <a:r>
              <a:rPr lang="el-GR" dirty="0" err="1" smtClean="0"/>
              <a:t>κυμαινεται</a:t>
            </a:r>
            <a:r>
              <a:rPr lang="el-GR" dirty="0" smtClean="0"/>
              <a:t> από την </a:t>
            </a:r>
            <a:r>
              <a:rPr lang="el-GR" dirty="0" err="1" smtClean="0"/>
              <a:t>απλωσ</a:t>
            </a:r>
            <a:r>
              <a:rPr lang="el-GR" dirty="0" smtClean="0"/>
              <a:t> </a:t>
            </a:r>
            <a:r>
              <a:rPr lang="el-GR" dirty="0" err="1" smtClean="0"/>
              <a:t>ενεργητικη</a:t>
            </a:r>
            <a:r>
              <a:rPr lang="el-GR" dirty="0" smtClean="0"/>
              <a:t> και </a:t>
            </a:r>
            <a:r>
              <a:rPr lang="el-GR" dirty="0" err="1" smtClean="0"/>
              <a:t>μετα</a:t>
            </a:r>
            <a:r>
              <a:rPr lang="el-GR" dirty="0" smtClean="0"/>
              <a:t> </a:t>
            </a:r>
            <a:r>
              <a:rPr lang="el-GR" dirty="0" err="1" smtClean="0"/>
              <a:t>βιαιη</a:t>
            </a:r>
            <a:r>
              <a:rPr lang="el-GR" dirty="0" smtClean="0"/>
              <a:t> </a:t>
            </a:r>
            <a:r>
              <a:rPr lang="el-GR" dirty="0" err="1" smtClean="0"/>
              <a:t>σταση</a:t>
            </a:r>
            <a:r>
              <a:rPr lang="el-GR" dirty="0" smtClean="0"/>
              <a:t> </a:t>
            </a:r>
            <a:r>
              <a:rPr lang="el-GR" dirty="0" err="1" smtClean="0"/>
              <a:t>εναντι</a:t>
            </a:r>
            <a:r>
              <a:rPr lang="el-GR" dirty="0" smtClean="0"/>
              <a:t> του </a:t>
            </a:r>
            <a:r>
              <a:rPr lang="el-GR" dirty="0" err="1" smtClean="0"/>
              <a:t>σεξουαλικούυαντικειμενου</a:t>
            </a:r>
            <a:r>
              <a:rPr lang="el-GR" dirty="0" smtClean="0"/>
              <a:t> </a:t>
            </a:r>
            <a:r>
              <a:rPr lang="el-GR" dirty="0" err="1" smtClean="0"/>
              <a:t>μεχρι</a:t>
            </a:r>
            <a:r>
              <a:rPr lang="el-GR" dirty="0" smtClean="0"/>
              <a:t> την </a:t>
            </a:r>
            <a:r>
              <a:rPr lang="el-GR" dirty="0" err="1" smtClean="0"/>
              <a:t>αποκλειστικη</a:t>
            </a:r>
            <a:r>
              <a:rPr lang="el-GR" dirty="0" smtClean="0"/>
              <a:t> </a:t>
            </a:r>
            <a:r>
              <a:rPr lang="el-GR" dirty="0" err="1" smtClean="0"/>
              <a:t>συνδεση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ικανοποιησησ</a:t>
            </a:r>
            <a:r>
              <a:rPr lang="el-GR" dirty="0" smtClean="0"/>
              <a:t> με την </a:t>
            </a:r>
            <a:r>
              <a:rPr lang="el-GR" dirty="0" err="1" smtClean="0"/>
              <a:t>υποταγη</a:t>
            </a:r>
            <a:r>
              <a:rPr lang="el-GR" dirty="0" smtClean="0"/>
              <a:t> και την </a:t>
            </a:r>
            <a:r>
              <a:rPr lang="el-GR" dirty="0" err="1" smtClean="0"/>
              <a:t>κακοποιηση</a:t>
            </a:r>
            <a:r>
              <a:rPr lang="el-GR" dirty="0" smtClean="0"/>
              <a:t> του (</a:t>
            </a:r>
            <a:r>
              <a:rPr lang="el-GR" dirty="0" err="1" smtClean="0"/>
              <a:t>διαστροφη</a:t>
            </a:r>
            <a:r>
              <a:rPr lang="el-GR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l-GR" b="1" dirty="0" err="1" smtClean="0"/>
              <a:t>Μαζοχισμοσ</a:t>
            </a:r>
            <a:r>
              <a:rPr lang="el-GR" b="1" dirty="0" smtClean="0"/>
              <a:t>: </a:t>
            </a:r>
            <a:r>
              <a:rPr lang="el-GR" dirty="0" err="1" smtClean="0"/>
              <a:t>περικλειει</a:t>
            </a:r>
            <a:r>
              <a:rPr lang="el-GR" dirty="0" smtClean="0"/>
              <a:t> </a:t>
            </a:r>
            <a:r>
              <a:rPr lang="el-GR" dirty="0" err="1" smtClean="0"/>
              <a:t>ολεσ</a:t>
            </a:r>
            <a:r>
              <a:rPr lang="el-GR" dirty="0" smtClean="0"/>
              <a:t> </a:t>
            </a:r>
            <a:r>
              <a:rPr lang="el-GR" dirty="0" err="1" smtClean="0"/>
              <a:t>τισ</a:t>
            </a:r>
            <a:r>
              <a:rPr lang="el-GR" dirty="0" smtClean="0"/>
              <a:t> </a:t>
            </a:r>
            <a:r>
              <a:rPr lang="el-GR" dirty="0" err="1" smtClean="0"/>
              <a:t>παθητικεσ</a:t>
            </a:r>
            <a:r>
              <a:rPr lang="el-GR" dirty="0" smtClean="0"/>
              <a:t> </a:t>
            </a:r>
            <a:r>
              <a:rPr lang="el-GR" dirty="0" err="1" smtClean="0"/>
              <a:t>στασεισ</a:t>
            </a:r>
            <a:r>
              <a:rPr lang="el-GR" dirty="0" smtClean="0"/>
              <a:t> </a:t>
            </a:r>
            <a:r>
              <a:rPr lang="el-GR" dirty="0" err="1" smtClean="0"/>
              <a:t>προσ</a:t>
            </a:r>
            <a:r>
              <a:rPr lang="el-GR" dirty="0" smtClean="0"/>
              <a:t> τη </a:t>
            </a:r>
            <a:r>
              <a:rPr lang="el-GR" dirty="0" err="1" smtClean="0"/>
              <a:t>σεξουαλικη</a:t>
            </a:r>
            <a:r>
              <a:rPr lang="el-GR" dirty="0" smtClean="0"/>
              <a:t> </a:t>
            </a:r>
            <a:r>
              <a:rPr lang="el-GR" dirty="0" err="1" smtClean="0"/>
              <a:t>ζωη</a:t>
            </a:r>
            <a:r>
              <a:rPr lang="el-GR" dirty="0" smtClean="0"/>
              <a:t> και το </a:t>
            </a:r>
            <a:r>
              <a:rPr lang="el-GR" dirty="0" err="1" smtClean="0"/>
              <a:t>σεξουαλικο</a:t>
            </a:r>
            <a:r>
              <a:rPr lang="el-GR" dirty="0" smtClean="0"/>
              <a:t> </a:t>
            </a:r>
            <a:r>
              <a:rPr lang="el-GR" dirty="0" err="1" smtClean="0"/>
              <a:t>αντικειμενο</a:t>
            </a:r>
            <a:r>
              <a:rPr lang="el-GR" dirty="0" smtClean="0"/>
              <a:t>, </a:t>
            </a:r>
            <a:r>
              <a:rPr lang="el-GR" dirty="0" err="1" smtClean="0"/>
              <a:t>απο</a:t>
            </a:r>
            <a:r>
              <a:rPr lang="el-GR" dirty="0" smtClean="0"/>
              <a:t> </a:t>
            </a:r>
            <a:r>
              <a:rPr lang="el-GR" dirty="0" err="1" smtClean="0"/>
              <a:t>τισ</a:t>
            </a:r>
            <a:r>
              <a:rPr lang="el-GR" dirty="0" smtClean="0"/>
              <a:t> </a:t>
            </a:r>
            <a:r>
              <a:rPr lang="el-GR" dirty="0" err="1" smtClean="0"/>
              <a:t>οποιεσ</a:t>
            </a:r>
            <a:r>
              <a:rPr lang="el-GR" dirty="0" smtClean="0"/>
              <a:t> </a:t>
            </a:r>
            <a:r>
              <a:rPr lang="el-GR" dirty="0" err="1" smtClean="0"/>
              <a:t>ωσ</a:t>
            </a:r>
            <a:r>
              <a:rPr lang="el-GR" dirty="0" smtClean="0"/>
              <a:t> πιο </a:t>
            </a:r>
            <a:r>
              <a:rPr lang="el-GR" dirty="0" err="1" smtClean="0"/>
              <a:t>ακραια</a:t>
            </a:r>
            <a:r>
              <a:rPr lang="el-GR" dirty="0" smtClean="0"/>
              <a:t> </a:t>
            </a:r>
            <a:r>
              <a:rPr lang="el-GR" dirty="0" err="1" smtClean="0"/>
              <a:t>εμφανιζεται</a:t>
            </a:r>
            <a:r>
              <a:rPr lang="el-GR" dirty="0" smtClean="0"/>
              <a:t> η </a:t>
            </a:r>
            <a:r>
              <a:rPr lang="el-GR" dirty="0" err="1" smtClean="0"/>
              <a:t>συνδεση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ικανοποιησησ</a:t>
            </a:r>
            <a:r>
              <a:rPr lang="el-GR" dirty="0" smtClean="0"/>
              <a:t> με τη </a:t>
            </a:r>
            <a:r>
              <a:rPr lang="el-GR" dirty="0" err="1" smtClean="0"/>
              <a:t>δοκιμασια</a:t>
            </a:r>
            <a:r>
              <a:rPr lang="el-GR" dirty="0" smtClean="0"/>
              <a:t> </a:t>
            </a:r>
            <a:r>
              <a:rPr lang="el-GR" dirty="0" err="1" smtClean="0"/>
              <a:t>φυσικου</a:t>
            </a:r>
            <a:r>
              <a:rPr lang="el-GR" dirty="0" smtClean="0"/>
              <a:t> ή </a:t>
            </a:r>
            <a:r>
              <a:rPr lang="el-GR" dirty="0" err="1" smtClean="0"/>
              <a:t>ψυχικου</a:t>
            </a:r>
            <a:r>
              <a:rPr lang="el-GR" dirty="0" smtClean="0"/>
              <a:t> </a:t>
            </a:r>
            <a:r>
              <a:rPr lang="el-GR" dirty="0" err="1" smtClean="0"/>
              <a:t>πονου</a:t>
            </a:r>
            <a:r>
              <a:rPr lang="el-GR" dirty="0" smtClean="0"/>
              <a:t> </a:t>
            </a:r>
            <a:r>
              <a:rPr lang="el-GR" dirty="0" err="1" smtClean="0"/>
              <a:t>απο</a:t>
            </a:r>
            <a:r>
              <a:rPr lang="el-GR" dirty="0" smtClean="0"/>
              <a:t> </a:t>
            </a:r>
            <a:r>
              <a:rPr lang="el-GR" dirty="0" err="1" smtClean="0"/>
              <a:t>πλευρασ</a:t>
            </a:r>
            <a:r>
              <a:rPr lang="el-GR" dirty="0" smtClean="0"/>
              <a:t> του </a:t>
            </a:r>
            <a:r>
              <a:rPr lang="el-GR" dirty="0" err="1" smtClean="0"/>
              <a:t>σεξουαλικου</a:t>
            </a:r>
            <a:r>
              <a:rPr lang="el-GR" dirty="0" smtClean="0"/>
              <a:t> </a:t>
            </a:r>
            <a:r>
              <a:rPr lang="el-GR" dirty="0" err="1" smtClean="0"/>
              <a:t>αντικειμενου</a:t>
            </a:r>
            <a:r>
              <a:rPr lang="el-GR" dirty="0" smtClean="0"/>
              <a:t>. </a:t>
            </a:r>
            <a:r>
              <a:rPr lang="el-GR" dirty="0" err="1" smtClean="0"/>
              <a:t>Συνεχιση</a:t>
            </a:r>
            <a:r>
              <a:rPr lang="el-GR" dirty="0" smtClean="0"/>
              <a:t> του </a:t>
            </a:r>
            <a:r>
              <a:rPr lang="el-GR" dirty="0" err="1" smtClean="0"/>
              <a:t>σαδισμου</a:t>
            </a:r>
            <a:r>
              <a:rPr lang="el-GR" dirty="0" smtClean="0"/>
              <a:t> </a:t>
            </a:r>
            <a:r>
              <a:rPr lang="el-GR" dirty="0" err="1" smtClean="0"/>
              <a:t>κατα</a:t>
            </a:r>
            <a:r>
              <a:rPr lang="el-GR" dirty="0" smtClean="0"/>
              <a:t> του </a:t>
            </a:r>
            <a:r>
              <a:rPr lang="el-GR" dirty="0" err="1" smtClean="0"/>
              <a:t>εαυτου</a:t>
            </a:r>
            <a:endParaRPr lang="el-GR" dirty="0" smtClean="0"/>
          </a:p>
          <a:p>
            <a:pPr>
              <a:buFont typeface="Wingdings" pitchFamily="2" charset="2"/>
              <a:buChar char="q"/>
            </a:pPr>
            <a:r>
              <a:rPr lang="el-GR" b="1" dirty="0" err="1" smtClean="0"/>
              <a:t>Ορισμενεσ</a:t>
            </a:r>
            <a:r>
              <a:rPr lang="el-GR" b="1" dirty="0" smtClean="0"/>
              <a:t> </a:t>
            </a:r>
            <a:r>
              <a:rPr lang="el-GR" b="1" dirty="0" err="1" smtClean="0"/>
              <a:t>απο</a:t>
            </a:r>
            <a:r>
              <a:rPr lang="el-GR" b="1" dirty="0" smtClean="0"/>
              <a:t> </a:t>
            </a:r>
            <a:r>
              <a:rPr lang="el-GR" b="1" dirty="0" err="1" smtClean="0"/>
              <a:t>τισ</a:t>
            </a:r>
            <a:r>
              <a:rPr lang="el-GR" b="1" dirty="0" smtClean="0"/>
              <a:t> </a:t>
            </a:r>
            <a:r>
              <a:rPr lang="el-GR" b="1" dirty="0" err="1" smtClean="0"/>
              <a:t>τασεισ</a:t>
            </a:r>
            <a:r>
              <a:rPr lang="el-GR" b="1" dirty="0" smtClean="0"/>
              <a:t> </a:t>
            </a:r>
            <a:r>
              <a:rPr lang="el-GR" b="1" dirty="0" err="1" smtClean="0"/>
              <a:t>διαστροφησ</a:t>
            </a:r>
            <a:r>
              <a:rPr lang="el-GR" b="1" dirty="0" smtClean="0"/>
              <a:t> </a:t>
            </a:r>
            <a:r>
              <a:rPr lang="el-GR" b="1" dirty="0" err="1" smtClean="0"/>
              <a:t>εμφανιζονται</a:t>
            </a:r>
            <a:r>
              <a:rPr lang="el-GR" b="1" dirty="0" smtClean="0"/>
              <a:t> </a:t>
            </a:r>
            <a:r>
              <a:rPr lang="el-GR" b="1" dirty="0" err="1" smtClean="0"/>
              <a:t>τακτικα</a:t>
            </a:r>
            <a:r>
              <a:rPr lang="el-GR" b="1" dirty="0" smtClean="0"/>
              <a:t> σε </a:t>
            </a:r>
            <a:r>
              <a:rPr lang="el-GR" b="1" dirty="0" err="1" smtClean="0"/>
              <a:t>ζευγη</a:t>
            </a:r>
            <a:r>
              <a:rPr lang="el-GR" b="1" dirty="0" smtClean="0"/>
              <a:t> </a:t>
            </a:r>
            <a:r>
              <a:rPr lang="el-GR" b="1" dirty="0" err="1" smtClean="0"/>
              <a:t>αντιθετων</a:t>
            </a:r>
            <a:endParaRPr lang="el-GR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Παραλλαγη</a:t>
            </a:r>
            <a:r>
              <a:rPr lang="el-GR" dirty="0" smtClean="0"/>
              <a:t> και </a:t>
            </a:r>
            <a:r>
              <a:rPr lang="el-GR" dirty="0" err="1" smtClean="0"/>
              <a:t>ασθενεια</a:t>
            </a:r>
            <a:r>
              <a:rPr lang="el-GR" dirty="0" smtClean="0"/>
              <a:t>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Οι </a:t>
            </a:r>
            <a:r>
              <a:rPr lang="el-GR" dirty="0" err="1" smtClean="0">
                <a:solidFill>
                  <a:schemeClr val="bg1"/>
                </a:solidFill>
              </a:rPr>
              <a:t>περισσοτερεσ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υπερβασεισ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σχηματιζουν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συχνο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συστατικο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μερος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τησ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σεξουαλικησ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ζωησ</a:t>
            </a:r>
            <a:r>
              <a:rPr lang="el-GR" dirty="0" smtClean="0">
                <a:solidFill>
                  <a:schemeClr val="bg1"/>
                </a:solidFill>
              </a:rPr>
              <a:t> των υγιών</a:t>
            </a:r>
          </a:p>
          <a:p>
            <a:r>
              <a:rPr lang="el-GR" dirty="0" err="1" smtClean="0">
                <a:solidFill>
                  <a:schemeClr val="bg1"/>
                </a:solidFill>
              </a:rPr>
              <a:t>Ακαταλληλη</a:t>
            </a:r>
            <a:r>
              <a:rPr lang="el-GR" dirty="0" smtClean="0">
                <a:solidFill>
                  <a:schemeClr val="bg1"/>
                </a:solidFill>
              </a:rPr>
              <a:t> και </a:t>
            </a:r>
            <a:r>
              <a:rPr lang="el-GR" dirty="0" err="1" smtClean="0">
                <a:solidFill>
                  <a:schemeClr val="bg1"/>
                </a:solidFill>
              </a:rPr>
              <a:t>προσβλητικη</a:t>
            </a:r>
            <a:r>
              <a:rPr lang="el-GR" dirty="0" smtClean="0">
                <a:solidFill>
                  <a:schemeClr val="bg1"/>
                </a:solidFill>
              </a:rPr>
              <a:t> η </a:t>
            </a:r>
            <a:r>
              <a:rPr lang="el-GR" dirty="0" err="1" smtClean="0">
                <a:solidFill>
                  <a:schemeClr val="bg1"/>
                </a:solidFill>
              </a:rPr>
              <a:t>χρηση</a:t>
            </a:r>
            <a:r>
              <a:rPr lang="el-GR" dirty="0" smtClean="0">
                <a:solidFill>
                  <a:schemeClr val="bg1"/>
                </a:solidFill>
              </a:rPr>
              <a:t> του </a:t>
            </a:r>
            <a:r>
              <a:rPr lang="el-GR" dirty="0" err="1" smtClean="0">
                <a:solidFill>
                  <a:schemeClr val="bg1"/>
                </a:solidFill>
              </a:rPr>
              <a:t>ορου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διαστροφη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err="1" smtClean="0">
                <a:solidFill>
                  <a:schemeClr val="bg1"/>
                </a:solidFill>
              </a:rPr>
              <a:t>Ορισμενεσ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διαστροφεσ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απομακρυνονται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ωσ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προσ</a:t>
            </a:r>
            <a:r>
              <a:rPr lang="el-GR" dirty="0" smtClean="0">
                <a:solidFill>
                  <a:schemeClr val="bg1"/>
                </a:solidFill>
              </a:rPr>
              <a:t> το </a:t>
            </a:r>
            <a:r>
              <a:rPr lang="el-GR" dirty="0" err="1" smtClean="0">
                <a:solidFill>
                  <a:schemeClr val="bg1"/>
                </a:solidFill>
              </a:rPr>
              <a:t>περιεχομενο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τουσ</a:t>
            </a:r>
            <a:r>
              <a:rPr lang="el-GR" dirty="0" smtClean="0">
                <a:solidFill>
                  <a:schemeClr val="bg1"/>
                </a:solidFill>
              </a:rPr>
              <a:t> τόσο </a:t>
            </a:r>
            <a:r>
              <a:rPr lang="el-GR" dirty="0" err="1" smtClean="0">
                <a:solidFill>
                  <a:schemeClr val="bg1"/>
                </a:solidFill>
              </a:rPr>
              <a:t>πολυ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απο</a:t>
            </a:r>
            <a:r>
              <a:rPr lang="el-GR" dirty="0" smtClean="0">
                <a:solidFill>
                  <a:schemeClr val="bg1"/>
                </a:solidFill>
              </a:rPr>
              <a:t> το </a:t>
            </a:r>
            <a:r>
              <a:rPr lang="el-GR" dirty="0" err="1" smtClean="0">
                <a:solidFill>
                  <a:schemeClr val="bg1"/>
                </a:solidFill>
              </a:rPr>
              <a:t>κανονικο</a:t>
            </a:r>
            <a:r>
              <a:rPr lang="el-GR" dirty="0" smtClean="0">
                <a:solidFill>
                  <a:schemeClr val="bg1"/>
                </a:solidFill>
              </a:rPr>
              <a:t>, που δε </a:t>
            </a:r>
            <a:r>
              <a:rPr lang="el-GR" dirty="0" err="1" smtClean="0">
                <a:solidFill>
                  <a:schemeClr val="bg1"/>
                </a:solidFill>
              </a:rPr>
              <a:t>μπορουμε</a:t>
            </a:r>
            <a:r>
              <a:rPr lang="el-GR" dirty="0" smtClean="0">
                <a:solidFill>
                  <a:schemeClr val="bg1"/>
                </a:solidFill>
              </a:rPr>
              <a:t> να μη </a:t>
            </a:r>
            <a:r>
              <a:rPr lang="el-GR" dirty="0" err="1" smtClean="0">
                <a:solidFill>
                  <a:schemeClr val="bg1"/>
                </a:solidFill>
              </a:rPr>
              <a:t>τισ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ονομασουμε</a:t>
            </a:r>
            <a:r>
              <a:rPr lang="el-GR" dirty="0" smtClean="0">
                <a:solidFill>
                  <a:schemeClr val="bg1"/>
                </a:solidFill>
              </a:rPr>
              <a:t> «</a:t>
            </a:r>
            <a:r>
              <a:rPr lang="el-GR" dirty="0" err="1" smtClean="0">
                <a:solidFill>
                  <a:schemeClr val="bg1"/>
                </a:solidFill>
              </a:rPr>
              <a:t>νοσηρεσ</a:t>
            </a:r>
            <a:r>
              <a:rPr lang="el-GR" dirty="0" smtClean="0">
                <a:solidFill>
                  <a:schemeClr val="bg1"/>
                </a:solidFill>
              </a:rPr>
              <a:t>», </a:t>
            </a:r>
            <a:r>
              <a:rPr lang="el-GR" dirty="0" err="1" smtClean="0">
                <a:solidFill>
                  <a:schemeClr val="bg1"/>
                </a:solidFill>
              </a:rPr>
              <a:t>ιδιαιτερα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εκεινεσ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στισ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οποιεσ</a:t>
            </a:r>
            <a:r>
              <a:rPr lang="el-GR" dirty="0" smtClean="0">
                <a:solidFill>
                  <a:schemeClr val="bg1"/>
                </a:solidFill>
              </a:rPr>
              <a:t> η </a:t>
            </a:r>
            <a:r>
              <a:rPr lang="el-GR" dirty="0" err="1" smtClean="0">
                <a:solidFill>
                  <a:schemeClr val="bg1"/>
                </a:solidFill>
              </a:rPr>
              <a:t>σεξουαλικη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ενορμηση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εχει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επιφερει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εξαιρετικεσ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επιδοσεισ</a:t>
            </a:r>
            <a:r>
              <a:rPr lang="el-GR" dirty="0" smtClean="0">
                <a:solidFill>
                  <a:schemeClr val="bg1"/>
                </a:solidFill>
              </a:rPr>
              <a:t> (</a:t>
            </a:r>
            <a:r>
              <a:rPr lang="el-GR" dirty="0" err="1" smtClean="0">
                <a:solidFill>
                  <a:schemeClr val="bg1"/>
                </a:solidFill>
              </a:rPr>
              <a:t>κοπρολειχια</a:t>
            </a:r>
            <a:r>
              <a:rPr lang="el-GR" dirty="0" smtClean="0">
                <a:solidFill>
                  <a:schemeClr val="bg1"/>
                </a:solidFill>
              </a:rPr>
              <a:t>, </a:t>
            </a:r>
            <a:r>
              <a:rPr lang="el-GR" dirty="0" err="1" smtClean="0">
                <a:solidFill>
                  <a:schemeClr val="bg1"/>
                </a:solidFill>
              </a:rPr>
              <a:t>ασελγεια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επι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πτωματων</a:t>
            </a:r>
            <a:r>
              <a:rPr lang="el-GR" dirty="0" smtClean="0">
                <a:solidFill>
                  <a:schemeClr val="bg1"/>
                </a:solidFill>
              </a:rPr>
              <a:t>) στην </a:t>
            </a:r>
            <a:r>
              <a:rPr lang="el-GR" dirty="0" err="1" smtClean="0">
                <a:solidFill>
                  <a:schemeClr val="bg1"/>
                </a:solidFill>
              </a:rPr>
              <a:t>υπερβαση</a:t>
            </a:r>
            <a:r>
              <a:rPr lang="el-GR" dirty="0" smtClean="0">
                <a:solidFill>
                  <a:schemeClr val="bg1"/>
                </a:solidFill>
              </a:rPr>
              <a:t> των </a:t>
            </a:r>
            <a:r>
              <a:rPr lang="el-GR" dirty="0" err="1" smtClean="0">
                <a:solidFill>
                  <a:schemeClr val="bg1"/>
                </a:solidFill>
              </a:rPr>
              <a:t>αντιστασεων</a:t>
            </a:r>
            <a:r>
              <a:rPr lang="el-GR" dirty="0" smtClean="0">
                <a:solidFill>
                  <a:schemeClr val="bg1"/>
                </a:solidFill>
              </a:rPr>
              <a:t> (</a:t>
            </a:r>
            <a:r>
              <a:rPr lang="el-GR" dirty="0" err="1" smtClean="0">
                <a:solidFill>
                  <a:schemeClr val="bg1"/>
                </a:solidFill>
              </a:rPr>
              <a:t>αιδωσ</a:t>
            </a:r>
            <a:r>
              <a:rPr lang="el-GR" dirty="0" smtClean="0">
                <a:solidFill>
                  <a:schemeClr val="bg1"/>
                </a:solidFill>
              </a:rPr>
              <a:t>, </a:t>
            </a:r>
            <a:r>
              <a:rPr lang="el-GR" dirty="0" err="1" smtClean="0">
                <a:solidFill>
                  <a:schemeClr val="bg1"/>
                </a:solidFill>
              </a:rPr>
              <a:t>απεχθεια</a:t>
            </a:r>
            <a:r>
              <a:rPr lang="el-GR" dirty="0" smtClean="0">
                <a:solidFill>
                  <a:schemeClr val="bg1"/>
                </a:solidFill>
              </a:rPr>
              <a:t>, </a:t>
            </a:r>
            <a:r>
              <a:rPr lang="el-GR" dirty="0" err="1" smtClean="0">
                <a:solidFill>
                  <a:schemeClr val="bg1"/>
                </a:solidFill>
              </a:rPr>
              <a:t>φρικη</a:t>
            </a:r>
            <a:r>
              <a:rPr lang="el-GR" dirty="0" smtClean="0">
                <a:solidFill>
                  <a:schemeClr val="bg1"/>
                </a:solidFill>
              </a:rPr>
              <a:t>, </a:t>
            </a:r>
            <a:r>
              <a:rPr lang="el-GR" dirty="0" err="1" smtClean="0">
                <a:solidFill>
                  <a:schemeClr val="bg1"/>
                </a:solidFill>
              </a:rPr>
              <a:t>πονοσ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</a:p>
          <a:p>
            <a:r>
              <a:rPr lang="el-GR" dirty="0" err="1" smtClean="0">
                <a:solidFill>
                  <a:schemeClr val="bg1"/>
                </a:solidFill>
              </a:rPr>
              <a:t>Ασθενεισ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μονο</a:t>
            </a:r>
            <a:r>
              <a:rPr lang="el-GR" dirty="0" smtClean="0">
                <a:solidFill>
                  <a:schemeClr val="bg1"/>
                </a:solidFill>
              </a:rPr>
              <a:t> στο </a:t>
            </a:r>
            <a:r>
              <a:rPr lang="el-GR" dirty="0" err="1" smtClean="0">
                <a:solidFill>
                  <a:schemeClr val="bg1"/>
                </a:solidFill>
              </a:rPr>
              <a:t>πεδιο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τησ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σεξουαλικησ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ζωησ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Δεν </a:t>
            </a:r>
            <a:r>
              <a:rPr lang="el-GR" dirty="0" err="1" smtClean="0">
                <a:solidFill>
                  <a:schemeClr val="bg1"/>
                </a:solidFill>
              </a:rPr>
              <a:t>μπορουμε</a:t>
            </a:r>
            <a:r>
              <a:rPr lang="el-GR" dirty="0" smtClean="0">
                <a:solidFill>
                  <a:schemeClr val="bg1"/>
                </a:solidFill>
              </a:rPr>
              <a:t> να </a:t>
            </a:r>
            <a:r>
              <a:rPr lang="el-GR" dirty="0" err="1" smtClean="0">
                <a:solidFill>
                  <a:schemeClr val="bg1"/>
                </a:solidFill>
              </a:rPr>
              <a:t>βρουμε</a:t>
            </a:r>
            <a:r>
              <a:rPr lang="el-GR" dirty="0" smtClean="0">
                <a:solidFill>
                  <a:schemeClr val="bg1"/>
                </a:solidFill>
              </a:rPr>
              <a:t> τον </a:t>
            </a:r>
            <a:r>
              <a:rPr lang="el-GR" dirty="0" err="1" smtClean="0">
                <a:solidFill>
                  <a:schemeClr val="bg1"/>
                </a:solidFill>
              </a:rPr>
              <a:t>χαρακτηρα</a:t>
            </a:r>
            <a:r>
              <a:rPr lang="el-GR" dirty="0" smtClean="0">
                <a:solidFill>
                  <a:schemeClr val="bg1"/>
                </a:solidFill>
              </a:rPr>
              <a:t> του </a:t>
            </a:r>
            <a:r>
              <a:rPr lang="el-GR" dirty="0" err="1" smtClean="0">
                <a:solidFill>
                  <a:schemeClr val="bg1"/>
                </a:solidFill>
              </a:rPr>
              <a:t>νοσηρου</a:t>
            </a:r>
            <a:r>
              <a:rPr lang="el-GR" dirty="0" smtClean="0">
                <a:solidFill>
                  <a:schemeClr val="bg1"/>
                </a:solidFill>
              </a:rPr>
              <a:t> στη </a:t>
            </a:r>
            <a:r>
              <a:rPr lang="el-GR" dirty="0" err="1" smtClean="0">
                <a:solidFill>
                  <a:schemeClr val="bg1"/>
                </a:solidFill>
              </a:rPr>
              <a:t>διαστροφη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εξεταζοντασ</a:t>
            </a:r>
            <a:r>
              <a:rPr lang="el-GR" dirty="0" smtClean="0">
                <a:solidFill>
                  <a:schemeClr val="bg1"/>
                </a:solidFill>
              </a:rPr>
              <a:t> το </a:t>
            </a:r>
            <a:r>
              <a:rPr lang="el-GR" dirty="0" err="1" smtClean="0">
                <a:solidFill>
                  <a:schemeClr val="bg1"/>
                </a:solidFill>
              </a:rPr>
              <a:t>περιεχομενο</a:t>
            </a:r>
            <a:r>
              <a:rPr lang="el-GR" dirty="0" smtClean="0">
                <a:solidFill>
                  <a:schemeClr val="bg1"/>
                </a:solidFill>
              </a:rPr>
              <a:t> του </a:t>
            </a:r>
            <a:r>
              <a:rPr lang="el-GR" dirty="0" err="1" smtClean="0">
                <a:solidFill>
                  <a:schemeClr val="bg1"/>
                </a:solidFill>
              </a:rPr>
              <a:t>νεου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σεξουαλικου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στοχου</a:t>
            </a:r>
            <a:r>
              <a:rPr lang="el-GR" dirty="0" smtClean="0">
                <a:solidFill>
                  <a:schemeClr val="bg1"/>
                </a:solidFill>
              </a:rPr>
              <a:t>, </a:t>
            </a:r>
            <a:r>
              <a:rPr lang="el-GR" dirty="0" err="1" smtClean="0">
                <a:solidFill>
                  <a:schemeClr val="bg1"/>
                </a:solidFill>
              </a:rPr>
              <a:t>αλλα</a:t>
            </a:r>
            <a:r>
              <a:rPr lang="el-GR" dirty="0" smtClean="0">
                <a:solidFill>
                  <a:schemeClr val="bg1"/>
                </a:solidFill>
              </a:rPr>
              <a:t> τη </a:t>
            </a:r>
            <a:r>
              <a:rPr lang="el-GR" dirty="0" err="1" smtClean="0">
                <a:solidFill>
                  <a:schemeClr val="bg1"/>
                </a:solidFill>
              </a:rPr>
              <a:t>σχεση</a:t>
            </a:r>
            <a:r>
              <a:rPr lang="el-GR" dirty="0" smtClean="0">
                <a:solidFill>
                  <a:schemeClr val="bg1"/>
                </a:solidFill>
              </a:rPr>
              <a:t> του με το </a:t>
            </a:r>
            <a:r>
              <a:rPr lang="el-GR" dirty="0" err="1" smtClean="0">
                <a:solidFill>
                  <a:schemeClr val="bg1"/>
                </a:solidFill>
              </a:rPr>
              <a:t>κανονικο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Ψυχικη</a:t>
            </a:r>
            <a:r>
              <a:rPr lang="el-GR" dirty="0" smtClean="0"/>
              <a:t> </a:t>
            </a:r>
            <a:r>
              <a:rPr lang="el-GR" dirty="0" err="1" smtClean="0"/>
              <a:t>συμμετοχη</a:t>
            </a:r>
            <a:r>
              <a:rPr lang="el-GR" dirty="0" smtClean="0"/>
              <a:t>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l-GR" dirty="0" err="1" smtClean="0"/>
              <a:t>Εκτελειται</a:t>
            </a:r>
            <a:r>
              <a:rPr lang="el-GR" dirty="0" smtClean="0"/>
              <a:t> </a:t>
            </a:r>
            <a:r>
              <a:rPr lang="el-GR" dirty="0" err="1" smtClean="0"/>
              <a:t>ενα</a:t>
            </a:r>
            <a:r>
              <a:rPr lang="el-GR" dirty="0" smtClean="0"/>
              <a:t> </a:t>
            </a:r>
            <a:r>
              <a:rPr lang="el-GR" dirty="0" err="1" smtClean="0"/>
              <a:t>κομματι</a:t>
            </a:r>
            <a:r>
              <a:rPr lang="el-GR" dirty="0" smtClean="0"/>
              <a:t> </a:t>
            </a:r>
            <a:r>
              <a:rPr lang="el-GR" dirty="0" err="1" smtClean="0"/>
              <a:t>ψυχικου</a:t>
            </a:r>
            <a:r>
              <a:rPr lang="el-GR" dirty="0" smtClean="0"/>
              <a:t> </a:t>
            </a:r>
            <a:r>
              <a:rPr lang="el-GR" dirty="0" err="1" smtClean="0"/>
              <a:t>εργου</a:t>
            </a:r>
            <a:r>
              <a:rPr lang="el-GR" dirty="0" smtClean="0"/>
              <a:t>, στο </a:t>
            </a:r>
            <a:r>
              <a:rPr lang="el-GR" dirty="0" err="1" smtClean="0"/>
              <a:t>οποιο</a:t>
            </a:r>
            <a:r>
              <a:rPr lang="el-GR" dirty="0" smtClean="0"/>
              <a:t> </a:t>
            </a:r>
            <a:r>
              <a:rPr lang="el-GR" dirty="0" err="1" smtClean="0"/>
              <a:t>κανεισ</a:t>
            </a:r>
            <a:r>
              <a:rPr lang="el-GR" dirty="0" smtClean="0"/>
              <a:t> δε </a:t>
            </a:r>
            <a:r>
              <a:rPr lang="el-GR" dirty="0" err="1" smtClean="0"/>
              <a:t>μπορει</a:t>
            </a:r>
            <a:r>
              <a:rPr lang="el-GR" dirty="0" smtClean="0"/>
              <a:t> να </a:t>
            </a:r>
            <a:r>
              <a:rPr lang="el-GR" dirty="0" err="1" smtClean="0"/>
              <a:t>αρνηθει</a:t>
            </a:r>
            <a:r>
              <a:rPr lang="el-GR" dirty="0" smtClean="0"/>
              <a:t> την </a:t>
            </a:r>
            <a:r>
              <a:rPr lang="el-GR" dirty="0" err="1" smtClean="0"/>
              <a:t>αξια</a:t>
            </a:r>
            <a:r>
              <a:rPr lang="el-GR" dirty="0" smtClean="0"/>
              <a:t> </a:t>
            </a:r>
            <a:r>
              <a:rPr lang="el-GR" dirty="0" err="1" smtClean="0"/>
              <a:t>μιασ</a:t>
            </a:r>
            <a:r>
              <a:rPr lang="el-GR" dirty="0" smtClean="0"/>
              <a:t> </a:t>
            </a:r>
            <a:r>
              <a:rPr lang="el-GR" dirty="0" err="1" smtClean="0"/>
              <a:t>εξιδανικευσησ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ενορμησησ</a:t>
            </a:r>
            <a:r>
              <a:rPr lang="el-GR" dirty="0" smtClean="0"/>
              <a:t>, </a:t>
            </a:r>
            <a:r>
              <a:rPr lang="el-GR" dirty="0" err="1" smtClean="0"/>
              <a:t>παρα</a:t>
            </a:r>
            <a:r>
              <a:rPr lang="el-GR" dirty="0" smtClean="0"/>
              <a:t> τα </a:t>
            </a:r>
            <a:r>
              <a:rPr lang="el-GR" dirty="0" err="1" smtClean="0"/>
              <a:t>αποτροπαια</a:t>
            </a:r>
            <a:r>
              <a:rPr lang="el-GR" dirty="0" smtClean="0"/>
              <a:t> </a:t>
            </a:r>
            <a:r>
              <a:rPr lang="el-GR" dirty="0" err="1" smtClean="0"/>
              <a:t>αποτελεσματα</a:t>
            </a:r>
            <a:r>
              <a:rPr lang="el-GR" dirty="0" smtClean="0"/>
              <a:t> του</a:t>
            </a:r>
          </a:p>
          <a:p>
            <a:r>
              <a:rPr lang="el-GR" dirty="0" smtClean="0"/>
              <a:t>Στη </a:t>
            </a:r>
            <a:r>
              <a:rPr lang="el-GR" dirty="0" err="1" smtClean="0"/>
              <a:t>σεξουαλικοτητα</a:t>
            </a:r>
            <a:r>
              <a:rPr lang="el-GR" dirty="0" smtClean="0"/>
              <a:t>, το </a:t>
            </a:r>
            <a:r>
              <a:rPr lang="el-GR" dirty="0" err="1" smtClean="0"/>
              <a:t>ανωτατο</a:t>
            </a:r>
            <a:r>
              <a:rPr lang="el-GR" dirty="0" smtClean="0"/>
              <a:t> και το </a:t>
            </a:r>
            <a:r>
              <a:rPr lang="el-GR" dirty="0" err="1" smtClean="0"/>
              <a:t>κατωτατο</a:t>
            </a:r>
            <a:r>
              <a:rPr lang="el-GR" dirty="0" smtClean="0"/>
              <a:t> </a:t>
            </a:r>
            <a:r>
              <a:rPr lang="el-GR" dirty="0" err="1" smtClean="0"/>
              <a:t>συνδεονται</a:t>
            </a:r>
            <a:r>
              <a:rPr lang="el-GR" dirty="0" smtClean="0"/>
              <a:t> </a:t>
            </a:r>
            <a:r>
              <a:rPr lang="el-GR" dirty="0" err="1" smtClean="0"/>
              <a:t>εξαιρετικα</a:t>
            </a:r>
            <a:r>
              <a:rPr lang="el-GR" dirty="0" smtClean="0"/>
              <a:t> </a:t>
            </a:r>
            <a:r>
              <a:rPr lang="el-GR" dirty="0" err="1" smtClean="0"/>
              <a:t>στενα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Συμπερασματα</a:t>
            </a:r>
            <a:r>
              <a:rPr lang="el-GR" dirty="0" smtClean="0"/>
              <a:t>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Ψυχικεσ</a:t>
            </a:r>
            <a:r>
              <a:rPr lang="el-GR" dirty="0" smtClean="0"/>
              <a:t> </a:t>
            </a:r>
            <a:r>
              <a:rPr lang="el-GR" dirty="0" err="1" smtClean="0"/>
              <a:t>δυναμεισ</a:t>
            </a:r>
            <a:r>
              <a:rPr lang="el-GR" dirty="0" smtClean="0"/>
              <a:t>-</a:t>
            </a:r>
            <a:r>
              <a:rPr lang="el-GR" dirty="0" err="1" smtClean="0"/>
              <a:t>αντιστασεισ</a:t>
            </a:r>
            <a:r>
              <a:rPr lang="el-GR" dirty="0" smtClean="0"/>
              <a:t>: </a:t>
            </a:r>
            <a:r>
              <a:rPr lang="el-GR" dirty="0" err="1" smtClean="0"/>
              <a:t>αιδωσ</a:t>
            </a:r>
            <a:r>
              <a:rPr lang="el-GR" dirty="0" smtClean="0"/>
              <a:t>, </a:t>
            </a:r>
            <a:r>
              <a:rPr lang="el-GR" dirty="0" err="1" smtClean="0"/>
              <a:t>απεχθεια</a:t>
            </a:r>
            <a:r>
              <a:rPr lang="el-GR" dirty="0" smtClean="0"/>
              <a:t>. </a:t>
            </a:r>
            <a:r>
              <a:rPr lang="el-GR" dirty="0" err="1" smtClean="0"/>
              <a:t>Συμμετεχουν</a:t>
            </a:r>
            <a:r>
              <a:rPr lang="el-GR" dirty="0" smtClean="0"/>
              <a:t> στη </a:t>
            </a:r>
            <a:r>
              <a:rPr lang="el-GR" dirty="0" err="1" smtClean="0"/>
              <a:t>δεσμευση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ενορμησησ</a:t>
            </a:r>
            <a:r>
              <a:rPr lang="el-GR" dirty="0" smtClean="0"/>
              <a:t> </a:t>
            </a:r>
            <a:r>
              <a:rPr lang="el-GR" dirty="0" err="1" smtClean="0"/>
              <a:t>εντοσ</a:t>
            </a:r>
            <a:r>
              <a:rPr lang="el-GR" dirty="0" smtClean="0"/>
              <a:t> των </a:t>
            </a:r>
            <a:r>
              <a:rPr lang="el-GR" dirty="0" err="1" smtClean="0"/>
              <a:t>οριων</a:t>
            </a:r>
            <a:r>
              <a:rPr lang="el-GR" dirty="0" smtClean="0"/>
              <a:t> που </a:t>
            </a:r>
            <a:r>
              <a:rPr lang="el-GR" dirty="0" err="1" smtClean="0"/>
              <a:t>θεωρουνται</a:t>
            </a:r>
            <a:r>
              <a:rPr lang="el-GR" dirty="0" smtClean="0"/>
              <a:t> </a:t>
            </a:r>
            <a:r>
              <a:rPr lang="el-GR" dirty="0" err="1" smtClean="0"/>
              <a:t>κανονικα</a:t>
            </a:r>
            <a:r>
              <a:rPr lang="el-GR" dirty="0" smtClean="0"/>
              <a:t>, και </a:t>
            </a:r>
            <a:r>
              <a:rPr lang="el-GR" dirty="0" err="1" smtClean="0"/>
              <a:t>οταν</a:t>
            </a:r>
            <a:r>
              <a:rPr lang="el-GR" dirty="0" smtClean="0"/>
              <a:t> σε </a:t>
            </a:r>
            <a:r>
              <a:rPr lang="el-GR" dirty="0" err="1" smtClean="0"/>
              <a:t>καποιο</a:t>
            </a:r>
            <a:r>
              <a:rPr lang="el-GR" dirty="0" smtClean="0"/>
              <a:t> </a:t>
            </a:r>
            <a:r>
              <a:rPr lang="el-GR" dirty="0" err="1" smtClean="0"/>
              <a:t>ατομο</a:t>
            </a:r>
            <a:r>
              <a:rPr lang="el-GR" dirty="0" smtClean="0"/>
              <a:t> </a:t>
            </a:r>
            <a:r>
              <a:rPr lang="el-GR" dirty="0" err="1" smtClean="0"/>
              <a:t>αναπτυχθουν</a:t>
            </a:r>
            <a:r>
              <a:rPr lang="el-GR" dirty="0" smtClean="0"/>
              <a:t> πριν η </a:t>
            </a:r>
            <a:r>
              <a:rPr lang="el-GR" dirty="0" err="1" smtClean="0"/>
              <a:t>σεξουαλικη</a:t>
            </a:r>
            <a:r>
              <a:rPr lang="el-GR" dirty="0" smtClean="0"/>
              <a:t> </a:t>
            </a:r>
            <a:r>
              <a:rPr lang="el-GR" dirty="0" err="1" smtClean="0"/>
              <a:t>ενορμηση</a:t>
            </a:r>
            <a:r>
              <a:rPr lang="el-GR" dirty="0" smtClean="0"/>
              <a:t> </a:t>
            </a:r>
            <a:r>
              <a:rPr lang="el-GR" dirty="0" err="1" smtClean="0"/>
              <a:t>φθασει</a:t>
            </a:r>
            <a:r>
              <a:rPr lang="el-GR" dirty="0" smtClean="0"/>
              <a:t> στην </a:t>
            </a:r>
            <a:r>
              <a:rPr lang="el-GR" dirty="0" err="1" smtClean="0"/>
              <a:t>πληρη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ισχυ</a:t>
            </a:r>
            <a:r>
              <a:rPr lang="el-GR" dirty="0" smtClean="0"/>
              <a:t>, </a:t>
            </a:r>
            <a:r>
              <a:rPr lang="el-GR" dirty="0" err="1" smtClean="0"/>
              <a:t>ειναι</a:t>
            </a:r>
            <a:r>
              <a:rPr lang="el-GR" dirty="0" smtClean="0"/>
              <a:t> </a:t>
            </a:r>
            <a:r>
              <a:rPr lang="el-GR" dirty="0" err="1" smtClean="0"/>
              <a:t>αυτεσ</a:t>
            </a:r>
            <a:r>
              <a:rPr lang="el-GR" dirty="0" smtClean="0"/>
              <a:t> </a:t>
            </a:r>
            <a:r>
              <a:rPr lang="el-GR" dirty="0" err="1" smtClean="0"/>
              <a:t>προφανωσ</a:t>
            </a:r>
            <a:r>
              <a:rPr lang="el-GR" dirty="0" smtClean="0"/>
              <a:t> που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υποδεικνυουν</a:t>
            </a:r>
            <a:r>
              <a:rPr lang="el-GR" dirty="0" smtClean="0"/>
              <a:t> την </a:t>
            </a:r>
            <a:r>
              <a:rPr lang="el-GR" dirty="0" err="1" smtClean="0"/>
              <a:t>κατευθυνση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εξελιξησ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Καποιεσ</a:t>
            </a:r>
            <a:r>
              <a:rPr lang="el-GR" dirty="0" smtClean="0"/>
              <a:t> </a:t>
            </a:r>
            <a:r>
              <a:rPr lang="el-GR" dirty="0" err="1" smtClean="0"/>
              <a:t>απο</a:t>
            </a:r>
            <a:r>
              <a:rPr lang="el-GR" dirty="0" smtClean="0"/>
              <a:t> </a:t>
            </a:r>
            <a:r>
              <a:rPr lang="el-GR" dirty="0" err="1" smtClean="0"/>
              <a:t>τισ</a:t>
            </a:r>
            <a:r>
              <a:rPr lang="el-GR" dirty="0" smtClean="0"/>
              <a:t> </a:t>
            </a:r>
            <a:r>
              <a:rPr lang="el-GR" dirty="0" err="1" smtClean="0"/>
              <a:t>εξεταζομενεσ</a:t>
            </a:r>
            <a:r>
              <a:rPr lang="el-GR" dirty="0" smtClean="0"/>
              <a:t> </a:t>
            </a:r>
            <a:r>
              <a:rPr lang="el-GR" dirty="0" err="1" smtClean="0"/>
              <a:t>διαστροφεσ</a:t>
            </a:r>
            <a:r>
              <a:rPr lang="el-GR" dirty="0" smtClean="0"/>
              <a:t> </a:t>
            </a:r>
            <a:r>
              <a:rPr lang="el-GR" dirty="0" err="1" smtClean="0"/>
              <a:t>γινονται</a:t>
            </a:r>
            <a:r>
              <a:rPr lang="el-GR" dirty="0" smtClean="0"/>
              <a:t> </a:t>
            </a:r>
            <a:r>
              <a:rPr lang="el-GR" dirty="0" err="1" smtClean="0"/>
              <a:t>κατανοητεσ</a:t>
            </a:r>
            <a:r>
              <a:rPr lang="el-GR" dirty="0" smtClean="0"/>
              <a:t> </a:t>
            </a:r>
            <a:r>
              <a:rPr lang="el-GR" dirty="0" err="1" smtClean="0"/>
              <a:t>μονο</a:t>
            </a:r>
            <a:r>
              <a:rPr lang="el-GR" dirty="0" smtClean="0"/>
              <a:t> </a:t>
            </a:r>
            <a:r>
              <a:rPr lang="el-GR" dirty="0" err="1" smtClean="0"/>
              <a:t>μεσω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ταυτοχρονησ</a:t>
            </a:r>
            <a:r>
              <a:rPr lang="el-GR" dirty="0" smtClean="0"/>
              <a:t> </a:t>
            </a:r>
            <a:r>
              <a:rPr lang="el-GR" dirty="0" err="1" smtClean="0"/>
              <a:t>εμφανισησ</a:t>
            </a:r>
            <a:r>
              <a:rPr lang="el-GR" dirty="0" smtClean="0"/>
              <a:t> </a:t>
            </a:r>
            <a:r>
              <a:rPr lang="el-GR" dirty="0" err="1" smtClean="0"/>
              <a:t>αρκετων</a:t>
            </a:r>
            <a:r>
              <a:rPr lang="el-GR" dirty="0" smtClean="0"/>
              <a:t> </a:t>
            </a:r>
            <a:r>
              <a:rPr lang="el-GR" dirty="0" err="1" smtClean="0"/>
              <a:t>κινητρων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Συμπερασματα</a:t>
            </a:r>
            <a:r>
              <a:rPr lang="el-GR" dirty="0" smtClean="0"/>
              <a:t> </a:t>
            </a:r>
            <a:r>
              <a:rPr lang="el-GR" dirty="0" err="1" smtClean="0"/>
              <a:t>ψυχαναλυσησ</a:t>
            </a:r>
            <a:r>
              <a:rPr lang="el-GR" dirty="0" smtClean="0"/>
              <a:t> για τη </a:t>
            </a:r>
            <a:r>
              <a:rPr lang="el-GR" dirty="0" err="1" smtClean="0"/>
              <a:t>σεξουαλικη</a:t>
            </a:r>
            <a:r>
              <a:rPr lang="el-GR" dirty="0" smtClean="0"/>
              <a:t> </a:t>
            </a:r>
            <a:r>
              <a:rPr lang="el-GR" dirty="0" err="1" smtClean="0"/>
              <a:t>ενορμηση</a:t>
            </a:r>
            <a:r>
              <a:rPr lang="el-GR" dirty="0" smtClean="0"/>
              <a:t> </a:t>
            </a:r>
            <a:r>
              <a:rPr lang="el-GR" dirty="0" err="1" smtClean="0"/>
              <a:t>στουσ</a:t>
            </a:r>
            <a:r>
              <a:rPr lang="el-GR" dirty="0" smtClean="0"/>
              <a:t> </a:t>
            </a:r>
            <a:r>
              <a:rPr lang="el-GR" dirty="0" err="1" smtClean="0"/>
              <a:t>νευρωτικουσ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Τα </a:t>
            </a:r>
            <a:r>
              <a:rPr lang="el-GR" dirty="0" err="1" smtClean="0">
                <a:solidFill>
                  <a:schemeClr val="bg1"/>
                </a:solidFill>
              </a:rPr>
              <a:t>συμπτωματα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αποτελουν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υποκαταστατα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τασεων</a:t>
            </a:r>
            <a:r>
              <a:rPr lang="el-GR" dirty="0" smtClean="0">
                <a:solidFill>
                  <a:schemeClr val="bg1"/>
                </a:solidFill>
              </a:rPr>
              <a:t> που </a:t>
            </a:r>
            <a:r>
              <a:rPr lang="el-GR" dirty="0" err="1" smtClean="0">
                <a:solidFill>
                  <a:schemeClr val="bg1"/>
                </a:solidFill>
              </a:rPr>
              <a:t>αντλουν</a:t>
            </a:r>
            <a:r>
              <a:rPr lang="el-GR" dirty="0" smtClean="0">
                <a:solidFill>
                  <a:schemeClr val="bg1"/>
                </a:solidFill>
              </a:rPr>
              <a:t> τη </a:t>
            </a:r>
            <a:r>
              <a:rPr lang="el-GR" dirty="0" err="1" smtClean="0">
                <a:solidFill>
                  <a:schemeClr val="bg1"/>
                </a:solidFill>
              </a:rPr>
              <a:t>δυναμη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τουσ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απο</a:t>
            </a:r>
            <a:r>
              <a:rPr lang="el-GR" dirty="0" smtClean="0">
                <a:solidFill>
                  <a:schemeClr val="bg1"/>
                </a:solidFill>
              </a:rPr>
              <a:t> την </a:t>
            </a:r>
            <a:r>
              <a:rPr lang="el-GR" dirty="0" err="1" smtClean="0">
                <a:solidFill>
                  <a:schemeClr val="bg1"/>
                </a:solidFill>
              </a:rPr>
              <a:t>πηγη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τησ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σεξουαλικησ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ενορμησησ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l-GR" dirty="0" err="1" smtClean="0">
                <a:solidFill>
                  <a:schemeClr val="bg1"/>
                </a:solidFill>
              </a:rPr>
              <a:t>Σεξουαλικη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απωθηση</a:t>
            </a:r>
            <a:r>
              <a:rPr lang="el-GR" dirty="0" smtClean="0">
                <a:solidFill>
                  <a:schemeClr val="bg1"/>
                </a:solidFill>
              </a:rPr>
              <a:t> που </a:t>
            </a:r>
            <a:r>
              <a:rPr lang="el-GR" dirty="0" err="1" smtClean="0">
                <a:solidFill>
                  <a:schemeClr val="bg1"/>
                </a:solidFill>
              </a:rPr>
              <a:t>υπερβαινει</a:t>
            </a:r>
            <a:r>
              <a:rPr lang="el-GR" dirty="0" smtClean="0">
                <a:solidFill>
                  <a:schemeClr val="bg1"/>
                </a:solidFill>
              </a:rPr>
              <a:t> το </a:t>
            </a:r>
            <a:r>
              <a:rPr lang="el-GR" dirty="0" err="1" smtClean="0">
                <a:solidFill>
                  <a:schemeClr val="bg1"/>
                </a:solidFill>
              </a:rPr>
              <a:t>κανονικο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μεγεθοσ</a:t>
            </a:r>
            <a:r>
              <a:rPr lang="el-GR" dirty="0" smtClean="0">
                <a:solidFill>
                  <a:schemeClr val="bg1"/>
                </a:solidFill>
              </a:rPr>
              <a:t>, </a:t>
            </a:r>
            <a:r>
              <a:rPr lang="el-GR" dirty="0" err="1" smtClean="0">
                <a:solidFill>
                  <a:schemeClr val="bg1"/>
                </a:solidFill>
              </a:rPr>
              <a:t>αυξηση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αντιστασεων</a:t>
            </a:r>
            <a:r>
              <a:rPr lang="el-GR" dirty="0" smtClean="0">
                <a:solidFill>
                  <a:schemeClr val="bg1"/>
                </a:solidFill>
              </a:rPr>
              <a:t>, </a:t>
            </a:r>
            <a:r>
              <a:rPr lang="el-GR" dirty="0" err="1" smtClean="0">
                <a:solidFill>
                  <a:schemeClr val="bg1"/>
                </a:solidFill>
              </a:rPr>
              <a:t>σεξουαλικη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αγνοια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err="1" smtClean="0">
                <a:solidFill>
                  <a:schemeClr val="bg1"/>
                </a:solidFill>
              </a:rPr>
              <a:t>Εξαιρετικα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μεγαλη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αναπτυξη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τησ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σεξουαλικησ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ενορμησησ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err="1" smtClean="0">
                <a:solidFill>
                  <a:schemeClr val="bg1"/>
                </a:solidFill>
              </a:rPr>
              <a:t>Δημιουργια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ασθενειασ</a:t>
            </a:r>
            <a:r>
              <a:rPr lang="el-GR" dirty="0" smtClean="0">
                <a:solidFill>
                  <a:schemeClr val="bg1"/>
                </a:solidFill>
              </a:rPr>
              <a:t>: </a:t>
            </a:r>
            <a:r>
              <a:rPr lang="el-GR" dirty="0" err="1" smtClean="0">
                <a:solidFill>
                  <a:schemeClr val="bg1"/>
                </a:solidFill>
              </a:rPr>
              <a:t>αναμεσα</a:t>
            </a:r>
            <a:r>
              <a:rPr lang="el-GR" dirty="0" smtClean="0">
                <a:solidFill>
                  <a:schemeClr val="bg1"/>
                </a:solidFill>
              </a:rPr>
              <a:t> στην </a:t>
            </a:r>
            <a:r>
              <a:rPr lang="el-GR" dirty="0" err="1" smtClean="0">
                <a:solidFill>
                  <a:schemeClr val="bg1"/>
                </a:solidFill>
              </a:rPr>
              <a:t>ωθηση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τησ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ενορμησησ</a:t>
            </a:r>
            <a:r>
              <a:rPr lang="el-GR" dirty="0" smtClean="0">
                <a:solidFill>
                  <a:schemeClr val="bg1"/>
                </a:solidFill>
              </a:rPr>
              <a:t> και στην </a:t>
            </a:r>
            <a:r>
              <a:rPr lang="el-GR" dirty="0" err="1" smtClean="0">
                <a:solidFill>
                  <a:schemeClr val="bg1"/>
                </a:solidFill>
              </a:rPr>
              <a:t>αντισταση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τησ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σεξουαλικησ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απορριψησ</a:t>
            </a:r>
            <a:r>
              <a:rPr lang="el-GR" dirty="0" smtClean="0">
                <a:solidFill>
                  <a:schemeClr val="bg1"/>
                </a:solidFill>
              </a:rPr>
              <a:t>. </a:t>
            </a:r>
            <a:r>
              <a:rPr lang="el-GR" dirty="0" err="1" smtClean="0">
                <a:solidFill>
                  <a:schemeClr val="bg1"/>
                </a:solidFill>
              </a:rPr>
              <a:t>Μετατροπη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λιμπιντινικων</a:t>
            </a:r>
            <a:r>
              <a:rPr lang="el-GR" dirty="0" smtClean="0">
                <a:solidFill>
                  <a:schemeClr val="bg1"/>
                </a:solidFill>
              </a:rPr>
              <a:t> επιδιώξεων σε </a:t>
            </a:r>
            <a:r>
              <a:rPr lang="el-GR" dirty="0" err="1" smtClean="0">
                <a:solidFill>
                  <a:schemeClr val="bg1"/>
                </a:solidFill>
              </a:rPr>
              <a:t>συμπτωματα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dirty="0" smtClean="0"/>
              <a:t>1. Σεξουαλικές εκτροπές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Σεξουαλικεσ</a:t>
            </a:r>
            <a:r>
              <a:rPr lang="el-GR" dirty="0" smtClean="0"/>
              <a:t> </a:t>
            </a:r>
            <a:r>
              <a:rPr lang="el-GR" dirty="0" err="1" smtClean="0"/>
              <a:t>αναγκεσ</a:t>
            </a:r>
            <a:r>
              <a:rPr lang="el-GR" dirty="0" smtClean="0"/>
              <a:t> = </a:t>
            </a:r>
            <a:r>
              <a:rPr lang="el-GR" dirty="0" err="1" smtClean="0"/>
              <a:t>σεξουαλικη</a:t>
            </a:r>
            <a:r>
              <a:rPr lang="el-GR" dirty="0" smtClean="0"/>
              <a:t> </a:t>
            </a:r>
            <a:r>
              <a:rPr lang="el-GR" dirty="0" err="1" smtClean="0"/>
              <a:t>ενορμηση</a:t>
            </a:r>
            <a:r>
              <a:rPr lang="el-GR" dirty="0" smtClean="0"/>
              <a:t>/ </a:t>
            </a:r>
            <a:r>
              <a:rPr lang="el-GR" dirty="0" err="1" smtClean="0"/>
              <a:t>λιμπιντο</a:t>
            </a:r>
            <a:endParaRPr lang="el-GR" dirty="0" smtClean="0"/>
          </a:p>
          <a:p>
            <a:r>
              <a:rPr lang="el-GR" dirty="0" err="1" smtClean="0"/>
              <a:t>Εισαγωγη</a:t>
            </a:r>
            <a:r>
              <a:rPr lang="el-GR" dirty="0" smtClean="0"/>
              <a:t> 2νεων </a:t>
            </a:r>
            <a:r>
              <a:rPr lang="el-GR" dirty="0" err="1" smtClean="0"/>
              <a:t>ορων</a:t>
            </a:r>
            <a:endParaRPr lang="el-GR" dirty="0" smtClean="0"/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4200504" y="5300666"/>
          <a:ext cx="6600846" cy="1900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Νευρωση</a:t>
            </a:r>
            <a:r>
              <a:rPr lang="el-GR" dirty="0" smtClean="0"/>
              <a:t>- </a:t>
            </a:r>
            <a:r>
              <a:rPr lang="el-GR" dirty="0" err="1" smtClean="0"/>
              <a:t>αρνητικο</a:t>
            </a:r>
            <a:r>
              <a:rPr lang="el-GR" dirty="0" smtClean="0"/>
              <a:t> </a:t>
            </a:r>
            <a:r>
              <a:rPr lang="el-GR" dirty="0" err="1" smtClean="0"/>
              <a:t>διαστροφησ</a:t>
            </a:r>
            <a:r>
              <a:rPr lang="el-GR" dirty="0" smtClean="0"/>
              <a:t>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rgbClr val="C60A29"/>
          </a:solidFill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Στην </a:t>
            </a:r>
            <a:r>
              <a:rPr lang="el-GR" dirty="0" err="1" smtClean="0"/>
              <a:t>ασυνειδητη</a:t>
            </a:r>
            <a:r>
              <a:rPr lang="el-GR" dirty="0" smtClean="0"/>
              <a:t> </a:t>
            </a:r>
            <a:r>
              <a:rPr lang="el-GR" dirty="0" err="1" smtClean="0"/>
              <a:t>ψυχικη</a:t>
            </a:r>
            <a:r>
              <a:rPr lang="el-GR" dirty="0" smtClean="0"/>
              <a:t> </a:t>
            </a:r>
            <a:r>
              <a:rPr lang="el-GR" dirty="0" err="1" smtClean="0"/>
              <a:t>ζωη</a:t>
            </a:r>
            <a:r>
              <a:rPr lang="el-GR" dirty="0" smtClean="0"/>
              <a:t> </a:t>
            </a:r>
            <a:r>
              <a:rPr lang="el-GR" dirty="0" err="1" smtClean="0"/>
              <a:t>ολων</a:t>
            </a:r>
            <a:r>
              <a:rPr lang="el-GR" dirty="0" smtClean="0"/>
              <a:t> των </a:t>
            </a:r>
            <a:r>
              <a:rPr lang="el-GR" dirty="0" err="1" smtClean="0"/>
              <a:t>νευρωτικων</a:t>
            </a:r>
            <a:r>
              <a:rPr lang="el-GR" dirty="0" smtClean="0"/>
              <a:t> </a:t>
            </a:r>
            <a:r>
              <a:rPr lang="el-GR" dirty="0" err="1" smtClean="0"/>
              <a:t>υπαρχουν</a:t>
            </a:r>
            <a:r>
              <a:rPr lang="el-GR" dirty="0" smtClean="0"/>
              <a:t> </a:t>
            </a:r>
            <a:r>
              <a:rPr lang="el-GR" dirty="0" err="1" smtClean="0"/>
              <a:t>αισθηματα</a:t>
            </a:r>
            <a:r>
              <a:rPr lang="el-GR" dirty="0" smtClean="0"/>
              <a:t> </a:t>
            </a:r>
            <a:r>
              <a:rPr lang="el-GR" dirty="0" err="1" smtClean="0"/>
              <a:t>ομοφυλοφιλιασ</a:t>
            </a:r>
            <a:r>
              <a:rPr lang="el-GR" dirty="0" smtClean="0"/>
              <a:t>, </a:t>
            </a:r>
            <a:r>
              <a:rPr lang="el-GR" dirty="0" err="1" smtClean="0"/>
              <a:t>καθηλωση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λιμπιντο</a:t>
            </a:r>
            <a:r>
              <a:rPr lang="el-GR" dirty="0" smtClean="0"/>
              <a:t> σε </a:t>
            </a:r>
            <a:r>
              <a:rPr lang="el-GR" dirty="0" err="1" smtClean="0"/>
              <a:t>ατομα</a:t>
            </a:r>
            <a:r>
              <a:rPr lang="el-GR" dirty="0" smtClean="0"/>
              <a:t> του </a:t>
            </a:r>
            <a:r>
              <a:rPr lang="el-GR" dirty="0" err="1" smtClean="0"/>
              <a:t>ιδιου</a:t>
            </a:r>
            <a:r>
              <a:rPr lang="el-GR" dirty="0" smtClean="0"/>
              <a:t> </a:t>
            </a:r>
            <a:r>
              <a:rPr lang="el-GR" dirty="0" err="1" smtClean="0"/>
              <a:t>φυλου</a:t>
            </a:r>
            <a:endParaRPr lang="el-GR" dirty="0" smtClean="0"/>
          </a:p>
          <a:p>
            <a:r>
              <a:rPr lang="el-GR" dirty="0" err="1" smtClean="0"/>
              <a:t>Μπορουν</a:t>
            </a:r>
            <a:r>
              <a:rPr lang="el-GR" dirty="0" smtClean="0"/>
              <a:t> να </a:t>
            </a:r>
            <a:r>
              <a:rPr lang="el-GR" dirty="0" err="1" smtClean="0"/>
              <a:t>αποδειχθουν</a:t>
            </a:r>
            <a:r>
              <a:rPr lang="el-GR" dirty="0" smtClean="0"/>
              <a:t> </a:t>
            </a:r>
            <a:r>
              <a:rPr lang="el-GR" dirty="0" err="1" smtClean="0"/>
              <a:t>ολεσ</a:t>
            </a:r>
            <a:r>
              <a:rPr lang="el-GR" dirty="0" smtClean="0"/>
              <a:t> οι </a:t>
            </a:r>
            <a:r>
              <a:rPr lang="el-GR" dirty="0" err="1" smtClean="0"/>
              <a:t>τασεισ</a:t>
            </a:r>
            <a:r>
              <a:rPr lang="el-GR" dirty="0" smtClean="0"/>
              <a:t> για </a:t>
            </a:r>
            <a:r>
              <a:rPr lang="el-GR" dirty="0" err="1" smtClean="0"/>
              <a:t>ανατομικεσ</a:t>
            </a:r>
            <a:r>
              <a:rPr lang="el-GR" dirty="0" smtClean="0"/>
              <a:t> </a:t>
            </a:r>
            <a:r>
              <a:rPr lang="el-GR" dirty="0" err="1" smtClean="0"/>
              <a:t>υπερβασεισ</a:t>
            </a:r>
            <a:r>
              <a:rPr lang="el-GR" dirty="0" smtClean="0"/>
              <a:t> στο </a:t>
            </a:r>
            <a:r>
              <a:rPr lang="el-GR" dirty="0" err="1" smtClean="0"/>
              <a:t>ασυνειδητο</a:t>
            </a:r>
            <a:r>
              <a:rPr lang="el-GR" dirty="0" smtClean="0"/>
              <a:t> και </a:t>
            </a:r>
            <a:r>
              <a:rPr lang="el-GR" dirty="0" err="1" smtClean="0"/>
              <a:t>ωσ</a:t>
            </a:r>
            <a:r>
              <a:rPr lang="el-GR" dirty="0" smtClean="0"/>
              <a:t> </a:t>
            </a:r>
            <a:r>
              <a:rPr lang="el-GR" dirty="0" err="1" smtClean="0"/>
              <a:t>τροποι</a:t>
            </a:r>
            <a:r>
              <a:rPr lang="el-GR" dirty="0" smtClean="0"/>
              <a:t> </a:t>
            </a:r>
            <a:r>
              <a:rPr lang="el-GR" dirty="0" err="1" smtClean="0"/>
              <a:t>σχηματισμου</a:t>
            </a:r>
            <a:r>
              <a:rPr lang="el-GR" dirty="0" smtClean="0"/>
              <a:t> </a:t>
            </a:r>
            <a:r>
              <a:rPr lang="el-GR" dirty="0" err="1" smtClean="0"/>
              <a:t>συμπτωματων</a:t>
            </a:r>
            <a:r>
              <a:rPr lang="el-GR" dirty="0" smtClean="0"/>
              <a:t> (</a:t>
            </a:r>
            <a:r>
              <a:rPr lang="el-GR" dirty="0" err="1" smtClean="0"/>
              <a:t>αποδιδουν</a:t>
            </a:r>
            <a:r>
              <a:rPr lang="el-GR" dirty="0" smtClean="0"/>
              <a:t> στον </a:t>
            </a:r>
            <a:r>
              <a:rPr lang="el-GR" dirty="0" err="1" smtClean="0"/>
              <a:t>στοματικο</a:t>
            </a:r>
            <a:r>
              <a:rPr lang="el-GR" dirty="0" smtClean="0"/>
              <a:t>, </a:t>
            </a:r>
            <a:r>
              <a:rPr lang="el-GR" dirty="0" err="1" smtClean="0"/>
              <a:t>πρωκτικο</a:t>
            </a:r>
            <a:r>
              <a:rPr lang="el-GR" dirty="0" smtClean="0"/>
              <a:t> </a:t>
            </a:r>
            <a:r>
              <a:rPr lang="el-GR" dirty="0" err="1" smtClean="0"/>
              <a:t>βλεννογονο</a:t>
            </a:r>
            <a:r>
              <a:rPr lang="el-GR" dirty="0" smtClean="0"/>
              <a:t> τον </a:t>
            </a:r>
            <a:r>
              <a:rPr lang="el-GR" dirty="0" err="1" smtClean="0"/>
              <a:t>ρολο</a:t>
            </a:r>
            <a:r>
              <a:rPr lang="el-GR" dirty="0" smtClean="0"/>
              <a:t> των </a:t>
            </a:r>
            <a:r>
              <a:rPr lang="el-GR" dirty="0" err="1" smtClean="0"/>
              <a:t>γεννητικων</a:t>
            </a:r>
            <a:r>
              <a:rPr lang="el-GR" dirty="0" smtClean="0"/>
              <a:t> </a:t>
            </a:r>
            <a:r>
              <a:rPr lang="el-GR" dirty="0" err="1" smtClean="0"/>
              <a:t>οργανων</a:t>
            </a:r>
            <a:r>
              <a:rPr lang="el-GR" dirty="0" smtClean="0"/>
              <a:t>)</a:t>
            </a:r>
          </a:p>
          <a:p>
            <a:r>
              <a:rPr lang="el-GR" dirty="0" err="1" smtClean="0"/>
              <a:t>Εξεχοντα</a:t>
            </a:r>
            <a:r>
              <a:rPr lang="el-GR" dirty="0" smtClean="0"/>
              <a:t> </a:t>
            </a:r>
            <a:r>
              <a:rPr lang="el-GR" dirty="0" err="1" smtClean="0"/>
              <a:t>ρολο</a:t>
            </a:r>
            <a:r>
              <a:rPr lang="el-GR" dirty="0" smtClean="0"/>
              <a:t> </a:t>
            </a:r>
            <a:r>
              <a:rPr lang="el-GR" dirty="0" err="1" smtClean="0"/>
              <a:t>παιζουν</a:t>
            </a:r>
            <a:r>
              <a:rPr lang="el-GR" dirty="0" smtClean="0"/>
              <a:t> οι </a:t>
            </a:r>
            <a:r>
              <a:rPr lang="el-GR" dirty="0" err="1" smtClean="0"/>
              <a:t>μερικεσ</a:t>
            </a:r>
            <a:r>
              <a:rPr lang="el-GR" dirty="0" smtClean="0"/>
              <a:t> </a:t>
            </a:r>
            <a:r>
              <a:rPr lang="el-GR" dirty="0" err="1" smtClean="0"/>
              <a:t>ενορμησεισ</a:t>
            </a:r>
            <a:r>
              <a:rPr lang="el-GR" dirty="0" smtClean="0"/>
              <a:t>, που </a:t>
            </a:r>
            <a:r>
              <a:rPr lang="el-GR" dirty="0" err="1" smtClean="0"/>
              <a:t>συνηθωσ</a:t>
            </a:r>
            <a:r>
              <a:rPr lang="el-GR" dirty="0" smtClean="0"/>
              <a:t> </a:t>
            </a:r>
            <a:r>
              <a:rPr lang="el-GR" dirty="0" err="1" smtClean="0"/>
              <a:t>εμφανιζονται</a:t>
            </a:r>
            <a:r>
              <a:rPr lang="el-GR" dirty="0" smtClean="0"/>
              <a:t> σε </a:t>
            </a:r>
            <a:r>
              <a:rPr lang="el-GR" dirty="0" err="1" smtClean="0"/>
              <a:t>ζευγη</a:t>
            </a:r>
            <a:r>
              <a:rPr lang="el-GR" dirty="0" smtClean="0"/>
              <a:t> </a:t>
            </a:r>
            <a:r>
              <a:rPr lang="el-GR" dirty="0" err="1" smtClean="0"/>
              <a:t>αντιθετων</a:t>
            </a:r>
            <a:endParaRPr lang="el-GR" dirty="0" smtClean="0"/>
          </a:p>
          <a:p>
            <a:pPr lvl="1"/>
            <a:r>
              <a:rPr lang="el-GR" dirty="0" err="1" smtClean="0"/>
              <a:t>Καθε</a:t>
            </a:r>
            <a:r>
              <a:rPr lang="el-GR" dirty="0" smtClean="0"/>
              <a:t> </a:t>
            </a:r>
            <a:r>
              <a:rPr lang="el-GR" dirty="0" err="1" smtClean="0"/>
              <a:t>ενεργητικη</a:t>
            </a:r>
            <a:r>
              <a:rPr lang="el-GR" dirty="0" smtClean="0"/>
              <a:t> </a:t>
            </a:r>
            <a:r>
              <a:rPr lang="el-GR" dirty="0" err="1" smtClean="0"/>
              <a:t>διαστροφη</a:t>
            </a:r>
            <a:r>
              <a:rPr lang="el-GR" dirty="0" smtClean="0"/>
              <a:t> </a:t>
            </a:r>
            <a:r>
              <a:rPr lang="el-GR" dirty="0" err="1" smtClean="0"/>
              <a:t>συνοδευεται</a:t>
            </a:r>
            <a:r>
              <a:rPr lang="el-GR" dirty="0" smtClean="0"/>
              <a:t> </a:t>
            </a:r>
            <a:r>
              <a:rPr lang="el-GR" dirty="0" err="1" smtClean="0"/>
              <a:t>απο</a:t>
            </a:r>
            <a:r>
              <a:rPr lang="el-GR" dirty="0" smtClean="0"/>
              <a:t> τον </a:t>
            </a:r>
            <a:r>
              <a:rPr lang="el-GR" dirty="0" err="1" smtClean="0"/>
              <a:t>παθητικο</a:t>
            </a:r>
            <a:r>
              <a:rPr lang="el-GR" dirty="0" smtClean="0"/>
              <a:t> αντίποδα </a:t>
            </a:r>
            <a:r>
              <a:rPr lang="el-GR" dirty="0" err="1" smtClean="0"/>
              <a:t>τησ</a:t>
            </a:r>
            <a:endParaRPr lang="el-GR" dirty="0" smtClean="0"/>
          </a:p>
          <a:p>
            <a:pPr lvl="1"/>
            <a:r>
              <a:rPr lang="el-GR" dirty="0" smtClean="0"/>
              <a:t>Δε </a:t>
            </a:r>
            <a:r>
              <a:rPr lang="el-GR" dirty="0" err="1" smtClean="0"/>
              <a:t>βρισκουμε</a:t>
            </a:r>
            <a:r>
              <a:rPr lang="el-GR" dirty="0" smtClean="0"/>
              <a:t> μια και </a:t>
            </a:r>
            <a:r>
              <a:rPr lang="el-GR" dirty="0" err="1" smtClean="0"/>
              <a:t>μοναδικη</a:t>
            </a:r>
            <a:r>
              <a:rPr lang="el-GR" dirty="0" smtClean="0"/>
              <a:t> </a:t>
            </a:r>
            <a:r>
              <a:rPr lang="el-GR" dirty="0" err="1" smtClean="0"/>
              <a:t>διεστραμμενη</a:t>
            </a:r>
            <a:r>
              <a:rPr lang="el-GR" dirty="0" smtClean="0"/>
              <a:t> </a:t>
            </a:r>
            <a:r>
              <a:rPr lang="el-GR" dirty="0" err="1" smtClean="0"/>
              <a:t>ενορμηση</a:t>
            </a:r>
            <a:r>
              <a:rPr lang="el-GR" dirty="0" smtClean="0"/>
              <a:t>, </a:t>
            </a:r>
            <a:r>
              <a:rPr lang="el-GR" dirty="0" err="1" smtClean="0"/>
              <a:t>τισ</a:t>
            </a:r>
            <a:r>
              <a:rPr lang="el-GR" dirty="0" smtClean="0"/>
              <a:t> </a:t>
            </a:r>
            <a:r>
              <a:rPr lang="el-GR" dirty="0" err="1" smtClean="0"/>
              <a:t>περισσοτερεσ</a:t>
            </a:r>
            <a:r>
              <a:rPr lang="el-GR" dirty="0" smtClean="0"/>
              <a:t> </a:t>
            </a:r>
            <a:r>
              <a:rPr lang="el-GR" dirty="0" err="1" smtClean="0"/>
              <a:t>φορεσ</a:t>
            </a:r>
            <a:r>
              <a:rPr lang="el-GR" dirty="0" smtClean="0"/>
              <a:t> </a:t>
            </a:r>
            <a:r>
              <a:rPr lang="el-GR" dirty="0" err="1" smtClean="0"/>
              <a:t>μεγαλο</a:t>
            </a:r>
            <a:r>
              <a:rPr lang="el-GR" dirty="0" smtClean="0"/>
              <a:t> </a:t>
            </a:r>
            <a:r>
              <a:rPr lang="el-GR" dirty="0" err="1" smtClean="0"/>
              <a:t>αριθμο</a:t>
            </a:r>
            <a:r>
              <a:rPr lang="el-GR" dirty="0" smtClean="0"/>
              <a:t> και </a:t>
            </a:r>
            <a:r>
              <a:rPr lang="el-GR" dirty="0" err="1" smtClean="0"/>
              <a:t>ιχνη</a:t>
            </a:r>
            <a:r>
              <a:rPr lang="el-GR" dirty="0" smtClean="0"/>
              <a:t> </a:t>
            </a:r>
            <a:r>
              <a:rPr lang="el-GR" dirty="0" err="1" smtClean="0"/>
              <a:t>απο</a:t>
            </a:r>
            <a:r>
              <a:rPr lang="el-GR" dirty="0" smtClean="0"/>
              <a:t> </a:t>
            </a:r>
            <a:r>
              <a:rPr lang="el-GR" dirty="0" err="1" smtClean="0"/>
              <a:t>ολεσ</a:t>
            </a: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11221" y="640080"/>
            <a:ext cx="8776095" cy="888668"/>
          </a:xfrm>
        </p:spPr>
        <p:txBody>
          <a:bodyPr/>
          <a:lstStyle/>
          <a:p>
            <a:r>
              <a:rPr lang="el-GR" dirty="0" err="1" smtClean="0"/>
              <a:t>συνοψη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11221" y="1885938"/>
            <a:ext cx="8776095" cy="4714908"/>
          </a:xfrm>
          <a:solidFill>
            <a:schemeClr val="accent5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Με τον </a:t>
            </a:r>
            <a:r>
              <a:rPr lang="el-GR" dirty="0" err="1" smtClean="0">
                <a:solidFill>
                  <a:schemeClr val="bg1"/>
                </a:solidFill>
              </a:rPr>
              <a:t>ορο</a:t>
            </a:r>
            <a:r>
              <a:rPr lang="el-GR" dirty="0" smtClean="0">
                <a:solidFill>
                  <a:schemeClr val="bg1"/>
                </a:solidFill>
              </a:rPr>
              <a:t> «</a:t>
            </a:r>
            <a:r>
              <a:rPr lang="el-GR" dirty="0" err="1" smtClean="0">
                <a:solidFill>
                  <a:schemeClr val="bg1"/>
                </a:solidFill>
              </a:rPr>
              <a:t>ενορμηση</a:t>
            </a:r>
            <a:r>
              <a:rPr lang="el-GR" dirty="0" smtClean="0">
                <a:solidFill>
                  <a:schemeClr val="bg1"/>
                </a:solidFill>
              </a:rPr>
              <a:t>» </a:t>
            </a:r>
            <a:r>
              <a:rPr lang="el-GR" dirty="0" err="1" smtClean="0">
                <a:solidFill>
                  <a:schemeClr val="bg1"/>
                </a:solidFill>
              </a:rPr>
              <a:t>αρχικα</a:t>
            </a:r>
            <a:r>
              <a:rPr lang="el-GR" dirty="0" smtClean="0">
                <a:solidFill>
                  <a:schemeClr val="bg1"/>
                </a:solidFill>
              </a:rPr>
              <a:t> δε </a:t>
            </a:r>
            <a:r>
              <a:rPr lang="el-GR" dirty="0" err="1" smtClean="0">
                <a:solidFill>
                  <a:schemeClr val="bg1"/>
                </a:solidFill>
              </a:rPr>
              <a:t>μπορουμε</a:t>
            </a:r>
            <a:r>
              <a:rPr lang="el-GR" dirty="0" smtClean="0">
                <a:solidFill>
                  <a:schemeClr val="bg1"/>
                </a:solidFill>
              </a:rPr>
              <a:t> να </a:t>
            </a:r>
            <a:r>
              <a:rPr lang="el-GR" dirty="0" err="1" smtClean="0">
                <a:solidFill>
                  <a:schemeClr val="bg1"/>
                </a:solidFill>
              </a:rPr>
              <a:t>εννοησουμε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τιποτε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αλλο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απο</a:t>
            </a:r>
            <a:r>
              <a:rPr lang="el-GR" dirty="0" smtClean="0">
                <a:solidFill>
                  <a:schemeClr val="bg1"/>
                </a:solidFill>
              </a:rPr>
              <a:t> την </a:t>
            </a:r>
            <a:r>
              <a:rPr lang="el-GR" dirty="0" err="1" smtClean="0">
                <a:solidFill>
                  <a:schemeClr val="bg1"/>
                </a:solidFill>
              </a:rPr>
              <a:t>ψυχικη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εκπροσωπηση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μιασ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συνεχωσ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ρεουσασ</a:t>
            </a:r>
            <a:r>
              <a:rPr lang="el-GR" dirty="0" smtClean="0">
                <a:solidFill>
                  <a:schemeClr val="bg1"/>
                </a:solidFill>
              </a:rPr>
              <a:t>, </a:t>
            </a:r>
            <a:r>
              <a:rPr lang="el-GR" dirty="0" err="1" smtClean="0">
                <a:solidFill>
                  <a:schemeClr val="bg1"/>
                </a:solidFill>
              </a:rPr>
              <a:t>ενδοσωματικησ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πηγησ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ερεθισματων</a:t>
            </a:r>
            <a:r>
              <a:rPr lang="el-GR" dirty="0" smtClean="0">
                <a:solidFill>
                  <a:schemeClr val="bg1"/>
                </a:solidFill>
              </a:rPr>
              <a:t>, η </a:t>
            </a:r>
            <a:r>
              <a:rPr lang="el-GR" dirty="0" err="1" smtClean="0">
                <a:solidFill>
                  <a:schemeClr val="bg1"/>
                </a:solidFill>
              </a:rPr>
              <a:t>οποια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διαφερει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απο</a:t>
            </a:r>
            <a:r>
              <a:rPr lang="el-GR" dirty="0" smtClean="0">
                <a:solidFill>
                  <a:schemeClr val="bg1"/>
                </a:solidFill>
              </a:rPr>
              <a:t> τον </a:t>
            </a:r>
            <a:r>
              <a:rPr lang="el-GR" dirty="0" err="1" smtClean="0">
                <a:solidFill>
                  <a:schemeClr val="bg1"/>
                </a:solidFill>
              </a:rPr>
              <a:t>ερεθισμο</a:t>
            </a:r>
            <a:r>
              <a:rPr lang="el-GR" dirty="0" smtClean="0">
                <a:solidFill>
                  <a:schemeClr val="bg1"/>
                </a:solidFill>
              </a:rPr>
              <a:t> που </a:t>
            </a:r>
            <a:r>
              <a:rPr lang="el-GR" dirty="0" err="1" smtClean="0">
                <a:solidFill>
                  <a:schemeClr val="bg1"/>
                </a:solidFill>
              </a:rPr>
              <a:t>δημιουργειται</a:t>
            </a:r>
            <a:r>
              <a:rPr lang="el-GR" dirty="0" smtClean="0">
                <a:solidFill>
                  <a:schemeClr val="bg1"/>
                </a:solidFill>
              </a:rPr>
              <a:t> από </a:t>
            </a:r>
            <a:r>
              <a:rPr lang="el-GR" dirty="0" err="1" smtClean="0">
                <a:solidFill>
                  <a:schemeClr val="bg1"/>
                </a:solidFill>
              </a:rPr>
              <a:t>μεμονωμενεσ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εξωτερικεσ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διεγερσεισ</a:t>
            </a:r>
            <a:r>
              <a:rPr lang="el-GR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Δε </a:t>
            </a:r>
            <a:r>
              <a:rPr lang="el-GR" dirty="0" err="1" smtClean="0">
                <a:solidFill>
                  <a:schemeClr val="bg1"/>
                </a:solidFill>
              </a:rPr>
              <a:t>διαθετουν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καμια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ποιοτητα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καθαυτεσ</a:t>
            </a:r>
            <a:r>
              <a:rPr lang="el-GR" dirty="0" smtClean="0">
                <a:solidFill>
                  <a:schemeClr val="bg1"/>
                </a:solidFill>
              </a:rPr>
              <a:t>, </a:t>
            </a:r>
            <a:r>
              <a:rPr lang="el-GR" dirty="0" err="1" smtClean="0">
                <a:solidFill>
                  <a:schemeClr val="bg1"/>
                </a:solidFill>
              </a:rPr>
              <a:t>παρα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λαμβανονται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υποψη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μονον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ωσ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μεγεθοσ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τησ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απαιτουμενησ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εργασιασ</a:t>
            </a:r>
            <a:r>
              <a:rPr lang="el-GR" dirty="0" smtClean="0">
                <a:solidFill>
                  <a:schemeClr val="bg1"/>
                </a:solidFill>
              </a:rPr>
              <a:t> για την </a:t>
            </a:r>
            <a:r>
              <a:rPr lang="el-GR" dirty="0" err="1" smtClean="0">
                <a:solidFill>
                  <a:schemeClr val="bg1"/>
                </a:solidFill>
              </a:rPr>
              <a:t>ψυχικη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ζωη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dirty="0" err="1" smtClean="0">
                <a:solidFill>
                  <a:schemeClr val="bg1"/>
                </a:solidFill>
              </a:rPr>
              <a:t>Αυτο</a:t>
            </a:r>
            <a:r>
              <a:rPr lang="el-GR" dirty="0" smtClean="0">
                <a:solidFill>
                  <a:schemeClr val="bg1"/>
                </a:solidFill>
              </a:rPr>
              <a:t> που </a:t>
            </a:r>
            <a:r>
              <a:rPr lang="el-GR" dirty="0" err="1" smtClean="0">
                <a:solidFill>
                  <a:schemeClr val="bg1"/>
                </a:solidFill>
              </a:rPr>
              <a:t>τισ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διακρινει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ειναι</a:t>
            </a:r>
            <a:r>
              <a:rPr lang="el-GR" dirty="0" smtClean="0">
                <a:solidFill>
                  <a:schemeClr val="bg1"/>
                </a:solidFill>
              </a:rPr>
              <a:t> η </a:t>
            </a:r>
            <a:r>
              <a:rPr lang="el-GR" dirty="0" err="1" smtClean="0">
                <a:solidFill>
                  <a:schemeClr val="bg1"/>
                </a:solidFill>
              </a:rPr>
              <a:t>σχεση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τουσ</a:t>
            </a:r>
            <a:r>
              <a:rPr lang="el-GR" dirty="0" smtClean="0">
                <a:solidFill>
                  <a:schemeClr val="bg1"/>
                </a:solidFill>
              </a:rPr>
              <a:t> με </a:t>
            </a:r>
            <a:r>
              <a:rPr lang="el-GR" dirty="0" err="1" smtClean="0">
                <a:solidFill>
                  <a:schemeClr val="bg1"/>
                </a:solidFill>
              </a:rPr>
              <a:t>τισ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σωματικεσ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πηγεσ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τουσ</a:t>
            </a:r>
            <a:r>
              <a:rPr lang="el-GR" dirty="0" smtClean="0">
                <a:solidFill>
                  <a:schemeClr val="bg1"/>
                </a:solidFill>
              </a:rPr>
              <a:t> και </a:t>
            </a:r>
            <a:r>
              <a:rPr lang="el-GR" dirty="0" err="1" smtClean="0">
                <a:solidFill>
                  <a:schemeClr val="bg1"/>
                </a:solidFill>
              </a:rPr>
              <a:t>τουσ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στοχουσ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τουσ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Η </a:t>
            </a:r>
            <a:r>
              <a:rPr lang="el-GR" dirty="0" err="1" smtClean="0">
                <a:solidFill>
                  <a:schemeClr val="bg1"/>
                </a:solidFill>
              </a:rPr>
              <a:t>πηγη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τησ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ενορμησησ</a:t>
            </a:r>
            <a:r>
              <a:rPr lang="el-GR" dirty="0" smtClean="0">
                <a:solidFill>
                  <a:schemeClr val="bg1"/>
                </a:solidFill>
              </a:rPr>
              <a:t>  είναι μια </a:t>
            </a:r>
            <a:r>
              <a:rPr lang="el-GR" dirty="0" err="1" smtClean="0">
                <a:solidFill>
                  <a:schemeClr val="bg1"/>
                </a:solidFill>
              </a:rPr>
              <a:t>διεγερτικη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διεργασια</a:t>
            </a:r>
            <a:r>
              <a:rPr lang="el-GR" dirty="0" smtClean="0">
                <a:solidFill>
                  <a:schemeClr val="bg1"/>
                </a:solidFill>
              </a:rPr>
              <a:t> σε ένα </a:t>
            </a:r>
            <a:r>
              <a:rPr lang="el-GR" dirty="0" err="1" smtClean="0">
                <a:solidFill>
                  <a:schemeClr val="bg1"/>
                </a:solidFill>
              </a:rPr>
              <a:t>οργανο</a:t>
            </a:r>
            <a:r>
              <a:rPr lang="el-GR" dirty="0" smtClean="0">
                <a:solidFill>
                  <a:schemeClr val="bg1"/>
                </a:solidFill>
              </a:rPr>
              <a:t>, και ο </a:t>
            </a:r>
            <a:r>
              <a:rPr lang="el-GR" dirty="0" err="1" smtClean="0">
                <a:solidFill>
                  <a:schemeClr val="bg1"/>
                </a:solidFill>
              </a:rPr>
              <a:t>επομενοσ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στοχοσ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τησ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ενορμησησ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εγκειται</a:t>
            </a:r>
            <a:r>
              <a:rPr lang="el-GR" dirty="0" smtClean="0">
                <a:solidFill>
                  <a:schemeClr val="bg1"/>
                </a:solidFill>
              </a:rPr>
              <a:t> στην </a:t>
            </a:r>
            <a:r>
              <a:rPr lang="el-GR" dirty="0" err="1" smtClean="0">
                <a:solidFill>
                  <a:schemeClr val="bg1"/>
                </a:solidFill>
              </a:rPr>
              <a:t>αρση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αυτου</a:t>
            </a:r>
            <a:r>
              <a:rPr lang="el-GR" dirty="0" smtClean="0">
                <a:solidFill>
                  <a:schemeClr val="bg1"/>
                </a:solidFill>
              </a:rPr>
              <a:t> του </a:t>
            </a:r>
            <a:r>
              <a:rPr lang="el-GR" dirty="0" err="1" smtClean="0">
                <a:solidFill>
                  <a:schemeClr val="bg1"/>
                </a:solidFill>
              </a:rPr>
              <a:t>ερεθισμου</a:t>
            </a:r>
            <a:r>
              <a:rPr lang="el-GR" dirty="0" smtClean="0">
                <a:solidFill>
                  <a:schemeClr val="bg1"/>
                </a:solidFill>
              </a:rPr>
              <a:t> που </a:t>
            </a:r>
            <a:r>
              <a:rPr lang="el-GR" dirty="0" err="1" smtClean="0">
                <a:solidFill>
                  <a:schemeClr val="bg1"/>
                </a:solidFill>
              </a:rPr>
              <a:t>προερχεται</a:t>
            </a:r>
            <a:r>
              <a:rPr lang="el-GR" dirty="0" smtClean="0">
                <a:solidFill>
                  <a:schemeClr val="bg1"/>
                </a:solidFill>
              </a:rPr>
              <a:t> από το </a:t>
            </a:r>
            <a:r>
              <a:rPr lang="el-GR" dirty="0" err="1" smtClean="0">
                <a:solidFill>
                  <a:schemeClr val="bg1"/>
                </a:solidFill>
              </a:rPr>
              <a:t>οργανο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Θεωρία: τα </a:t>
            </a:r>
            <a:r>
              <a:rPr lang="el-GR" dirty="0" err="1" smtClean="0">
                <a:solidFill>
                  <a:schemeClr val="bg1"/>
                </a:solidFill>
              </a:rPr>
              <a:t>οργανα</a:t>
            </a:r>
            <a:r>
              <a:rPr lang="el-GR" dirty="0" smtClean="0">
                <a:solidFill>
                  <a:schemeClr val="bg1"/>
                </a:solidFill>
              </a:rPr>
              <a:t> του </a:t>
            </a:r>
            <a:r>
              <a:rPr lang="el-GR" dirty="0" err="1" smtClean="0">
                <a:solidFill>
                  <a:schemeClr val="bg1"/>
                </a:solidFill>
              </a:rPr>
              <a:t>σωματοσ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παρεχουν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διεγερσεισ</a:t>
            </a:r>
            <a:r>
              <a:rPr lang="el-GR" dirty="0" smtClean="0">
                <a:solidFill>
                  <a:schemeClr val="bg1"/>
                </a:solidFill>
              </a:rPr>
              <a:t> δυο </a:t>
            </a:r>
            <a:r>
              <a:rPr lang="el-GR" dirty="0" err="1" smtClean="0">
                <a:solidFill>
                  <a:schemeClr val="bg1"/>
                </a:solidFill>
              </a:rPr>
              <a:t>ειδων</a:t>
            </a:r>
            <a:r>
              <a:rPr lang="el-GR" dirty="0" smtClean="0">
                <a:solidFill>
                  <a:schemeClr val="bg1"/>
                </a:solidFill>
              </a:rPr>
              <a:t>, οι </a:t>
            </a:r>
            <a:r>
              <a:rPr lang="el-GR" dirty="0" err="1" smtClean="0">
                <a:solidFill>
                  <a:schemeClr val="bg1"/>
                </a:solidFill>
              </a:rPr>
              <a:t>οποιεσ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βασιζονται</a:t>
            </a:r>
            <a:r>
              <a:rPr lang="el-GR" dirty="0" smtClean="0">
                <a:solidFill>
                  <a:schemeClr val="bg1"/>
                </a:solidFill>
              </a:rPr>
              <a:t> σε </a:t>
            </a:r>
            <a:r>
              <a:rPr lang="el-GR" dirty="0" err="1" smtClean="0">
                <a:solidFill>
                  <a:schemeClr val="bg1"/>
                </a:solidFill>
              </a:rPr>
              <a:t>διαφορεσ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χημικησ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φυσησ</a:t>
            </a:r>
            <a:r>
              <a:rPr lang="el-GR" dirty="0" smtClean="0">
                <a:solidFill>
                  <a:schemeClr val="bg1"/>
                </a:solidFill>
              </a:rPr>
              <a:t>. Το ένα από αυτά τα </a:t>
            </a:r>
            <a:r>
              <a:rPr lang="el-GR" dirty="0" err="1" smtClean="0">
                <a:solidFill>
                  <a:schemeClr val="bg1"/>
                </a:solidFill>
              </a:rPr>
              <a:t>ειδη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διεγερσησ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χαρακτηριζουμε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ειδικα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σεξουαλικο</a:t>
            </a:r>
            <a:r>
              <a:rPr lang="el-GR" dirty="0" smtClean="0">
                <a:solidFill>
                  <a:schemeClr val="bg1"/>
                </a:solidFill>
              </a:rPr>
              <a:t> και </a:t>
            </a:r>
            <a:r>
              <a:rPr lang="el-GR" dirty="0" err="1" smtClean="0">
                <a:solidFill>
                  <a:schemeClr val="bg1"/>
                </a:solidFill>
              </a:rPr>
              <a:t>ονομαζουμε</a:t>
            </a:r>
            <a:r>
              <a:rPr lang="el-GR" dirty="0" smtClean="0">
                <a:solidFill>
                  <a:schemeClr val="bg1"/>
                </a:solidFill>
              </a:rPr>
              <a:t> το </a:t>
            </a:r>
            <a:r>
              <a:rPr lang="el-GR" dirty="0" err="1" smtClean="0">
                <a:solidFill>
                  <a:schemeClr val="bg1"/>
                </a:solidFill>
              </a:rPr>
              <a:t>αντιστοιχο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οργανο</a:t>
            </a:r>
            <a:r>
              <a:rPr lang="el-GR" dirty="0" smtClean="0">
                <a:solidFill>
                  <a:schemeClr val="bg1"/>
                </a:solidFill>
              </a:rPr>
              <a:t> «</a:t>
            </a:r>
            <a:r>
              <a:rPr lang="el-GR" dirty="0" err="1" smtClean="0">
                <a:solidFill>
                  <a:schemeClr val="bg1"/>
                </a:solidFill>
              </a:rPr>
              <a:t>ερωτογενη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ζωνη</a:t>
            </a:r>
            <a:r>
              <a:rPr lang="el-GR" dirty="0" smtClean="0">
                <a:solidFill>
                  <a:schemeClr val="bg1"/>
                </a:solidFill>
              </a:rPr>
              <a:t>» </a:t>
            </a:r>
            <a:r>
              <a:rPr lang="el-GR" dirty="0" err="1" smtClean="0">
                <a:solidFill>
                  <a:schemeClr val="bg1"/>
                </a:solidFill>
              </a:rPr>
              <a:t>τησ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μερικησ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σεξουαλικησ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ενορμησησ</a:t>
            </a:r>
            <a:r>
              <a:rPr lang="el-GR" dirty="0" smtClean="0">
                <a:solidFill>
                  <a:schemeClr val="bg1"/>
                </a:solidFill>
              </a:rPr>
              <a:t> που </a:t>
            </a:r>
            <a:r>
              <a:rPr lang="el-GR" dirty="0" err="1" smtClean="0">
                <a:solidFill>
                  <a:schemeClr val="bg1"/>
                </a:solidFill>
              </a:rPr>
              <a:t>απορρεει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smtClean="0">
                <a:solidFill>
                  <a:schemeClr val="bg1"/>
                </a:solidFill>
              </a:rPr>
              <a:t>από αυτό.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Αποκλισεισ</a:t>
            </a:r>
            <a:r>
              <a:rPr lang="el-GR" sz="3600" dirty="0" smtClean="0"/>
              <a:t> </a:t>
            </a:r>
            <a:r>
              <a:rPr lang="el-GR" sz="3600" dirty="0" err="1" smtClean="0"/>
              <a:t>ωσ</a:t>
            </a:r>
            <a:r>
              <a:rPr lang="el-GR" sz="3600" dirty="0" smtClean="0"/>
              <a:t> </a:t>
            </a:r>
            <a:r>
              <a:rPr lang="el-GR" sz="3600" dirty="0" err="1" smtClean="0"/>
              <a:t>προσ</a:t>
            </a:r>
            <a:r>
              <a:rPr lang="el-GR" sz="3600" dirty="0" smtClean="0"/>
              <a:t> το </a:t>
            </a:r>
            <a:r>
              <a:rPr lang="el-GR" sz="3600" dirty="0" err="1" smtClean="0"/>
              <a:t>σεξουαλικο</a:t>
            </a:r>
            <a:r>
              <a:rPr lang="el-GR" sz="3600" dirty="0" smtClean="0"/>
              <a:t> </a:t>
            </a:r>
            <a:r>
              <a:rPr lang="el-GR" sz="3600" dirty="0" err="1" smtClean="0"/>
              <a:t>αντικειμενο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Α. </a:t>
            </a:r>
            <a:r>
              <a:rPr lang="el-GR" dirty="0" err="1" smtClean="0"/>
              <a:t>ομοφυλοφιλια</a:t>
            </a:r>
            <a:r>
              <a:rPr lang="el-GR" dirty="0" smtClean="0"/>
              <a:t>:</a:t>
            </a:r>
          </a:p>
          <a:p>
            <a:pPr>
              <a:buNone/>
            </a:pPr>
            <a:r>
              <a:rPr lang="el-GR" sz="2400" dirty="0" err="1" smtClean="0"/>
              <a:t>Ποικιλομορφη</a:t>
            </a:r>
            <a:r>
              <a:rPr lang="el-GR" sz="2400" dirty="0" smtClean="0"/>
              <a:t> </a:t>
            </a:r>
            <a:r>
              <a:rPr lang="el-GR" sz="2400" dirty="0" err="1" smtClean="0"/>
              <a:t>συμπεριφορα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(</a:t>
            </a:r>
            <a:r>
              <a:rPr lang="el-GR" sz="2400" dirty="0" err="1" smtClean="0"/>
              <a:t>φυσιολογικη</a:t>
            </a:r>
            <a:r>
              <a:rPr lang="el-GR" sz="2400" dirty="0" smtClean="0"/>
              <a:t> ή</a:t>
            </a:r>
          </a:p>
          <a:p>
            <a:pPr>
              <a:buNone/>
            </a:pPr>
            <a:r>
              <a:rPr lang="el-GR" sz="2400" dirty="0" err="1" smtClean="0"/>
              <a:t>νοσηροσ</a:t>
            </a:r>
            <a:r>
              <a:rPr lang="el-GR" sz="2400" dirty="0" smtClean="0"/>
              <a:t> </a:t>
            </a:r>
            <a:r>
              <a:rPr lang="el-GR" sz="2400" dirty="0" err="1" smtClean="0"/>
              <a:t>ψυχαναγκασμοσ</a:t>
            </a:r>
            <a:r>
              <a:rPr lang="el-GR" sz="2400" dirty="0" smtClean="0"/>
              <a:t>;)</a:t>
            </a:r>
          </a:p>
          <a:p>
            <a:pPr>
              <a:buNone/>
            </a:pPr>
            <a:r>
              <a:rPr lang="el-GR" dirty="0" smtClean="0"/>
              <a:t> </a:t>
            </a:r>
          </a:p>
          <a:p>
            <a:pPr>
              <a:buNone/>
            </a:pPr>
            <a:r>
              <a:rPr lang="el-GR" sz="2400" dirty="0" err="1" smtClean="0"/>
              <a:t>Χρονικεσ</a:t>
            </a:r>
            <a:r>
              <a:rPr lang="el-GR" sz="2400" dirty="0" smtClean="0"/>
              <a:t> </a:t>
            </a:r>
            <a:r>
              <a:rPr lang="el-GR" sz="2400" dirty="0" err="1" smtClean="0"/>
              <a:t>συνθηκεσ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(</a:t>
            </a:r>
            <a:r>
              <a:rPr lang="el-GR" sz="2400" dirty="0" err="1" smtClean="0"/>
              <a:t>εφηβεια</a:t>
            </a:r>
            <a:r>
              <a:rPr lang="el-GR" sz="2400" dirty="0" smtClean="0"/>
              <a:t>, </a:t>
            </a:r>
            <a:r>
              <a:rPr lang="el-GR" sz="2400" dirty="0" err="1" smtClean="0"/>
              <a:t>οδυνηρη</a:t>
            </a:r>
            <a:r>
              <a:rPr lang="el-GR" sz="2400" dirty="0" smtClean="0"/>
              <a:t> </a:t>
            </a:r>
            <a:r>
              <a:rPr lang="el-GR" sz="2400" dirty="0" err="1" smtClean="0"/>
              <a:t>εμπειρια</a:t>
            </a:r>
            <a:r>
              <a:rPr lang="el-GR" sz="2400" dirty="0" smtClean="0"/>
              <a:t>, </a:t>
            </a:r>
          </a:p>
          <a:p>
            <a:pPr>
              <a:buNone/>
            </a:pPr>
            <a:r>
              <a:rPr lang="el-GR" sz="2400" dirty="0" err="1" smtClean="0"/>
              <a:t>αμφιταλαντευση</a:t>
            </a:r>
            <a:r>
              <a:rPr lang="el-GR" sz="2400" dirty="0" smtClean="0"/>
              <a:t>)</a:t>
            </a:r>
            <a:endParaRPr lang="el-GR" sz="2400" dirty="0"/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4829171" y="1957376"/>
          <a:ext cx="5772140" cy="3743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11221" y="640080"/>
            <a:ext cx="8776095" cy="745792"/>
          </a:xfrm>
        </p:spPr>
        <p:txBody>
          <a:bodyPr/>
          <a:lstStyle/>
          <a:p>
            <a:r>
              <a:rPr lang="el-GR" dirty="0" smtClean="0"/>
              <a:t>Θεώρηση </a:t>
            </a:r>
            <a:r>
              <a:rPr lang="el-GR" dirty="0" err="1" smtClean="0"/>
              <a:t>ομοφυλοφιλιασ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519" y="2171690"/>
            <a:ext cx="8776095" cy="450059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l-GR" dirty="0" err="1" smtClean="0">
                <a:solidFill>
                  <a:schemeClr val="bg1"/>
                </a:solidFill>
              </a:rPr>
              <a:t>Αποτελει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εμφυτη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ενδειξη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νευρικου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εκφυλισμου</a:t>
            </a:r>
            <a:r>
              <a:rPr lang="el-GR" dirty="0" smtClean="0">
                <a:solidFill>
                  <a:schemeClr val="bg1"/>
                </a:solidFill>
              </a:rPr>
              <a:t> και </a:t>
            </a:r>
            <a:r>
              <a:rPr lang="el-GR" dirty="0" err="1" smtClean="0">
                <a:solidFill>
                  <a:schemeClr val="bg1"/>
                </a:solidFill>
              </a:rPr>
              <a:t>ηταν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συμφωνη</a:t>
            </a:r>
            <a:r>
              <a:rPr lang="el-GR" dirty="0" smtClean="0">
                <a:solidFill>
                  <a:schemeClr val="bg1"/>
                </a:solidFill>
              </a:rPr>
              <a:t> με το </a:t>
            </a:r>
            <a:r>
              <a:rPr lang="el-GR" dirty="0" err="1" smtClean="0">
                <a:solidFill>
                  <a:schemeClr val="bg1"/>
                </a:solidFill>
              </a:rPr>
              <a:t>γεγονοσ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οτι</a:t>
            </a:r>
            <a:r>
              <a:rPr lang="el-GR" dirty="0" smtClean="0">
                <a:solidFill>
                  <a:schemeClr val="bg1"/>
                </a:solidFill>
              </a:rPr>
              <a:t> οι </a:t>
            </a:r>
            <a:r>
              <a:rPr lang="el-GR" dirty="0" err="1" smtClean="0">
                <a:solidFill>
                  <a:schemeClr val="bg1"/>
                </a:solidFill>
              </a:rPr>
              <a:t>ιατρικοι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παρατηρητεσ</a:t>
            </a:r>
            <a:r>
              <a:rPr lang="el-GR" dirty="0" smtClean="0">
                <a:solidFill>
                  <a:schemeClr val="bg1"/>
                </a:solidFill>
              </a:rPr>
              <a:t> τη </a:t>
            </a:r>
            <a:r>
              <a:rPr lang="el-GR" dirty="0" err="1" smtClean="0">
                <a:solidFill>
                  <a:schemeClr val="bg1"/>
                </a:solidFill>
              </a:rPr>
              <a:t>συναντησαν</a:t>
            </a:r>
            <a:r>
              <a:rPr lang="el-GR" dirty="0" smtClean="0">
                <a:solidFill>
                  <a:schemeClr val="bg1"/>
                </a:solidFill>
              </a:rPr>
              <a:t> για </a:t>
            </a:r>
            <a:r>
              <a:rPr lang="el-GR" dirty="0" err="1" smtClean="0">
                <a:solidFill>
                  <a:schemeClr val="bg1"/>
                </a:solidFill>
              </a:rPr>
              <a:t>πρωτη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φορα</a:t>
            </a:r>
            <a:r>
              <a:rPr lang="el-GR" dirty="0" smtClean="0">
                <a:solidFill>
                  <a:schemeClr val="bg1"/>
                </a:solidFill>
              </a:rPr>
              <a:t> σε </a:t>
            </a:r>
            <a:r>
              <a:rPr lang="el-GR" dirty="0" err="1" smtClean="0">
                <a:solidFill>
                  <a:schemeClr val="bg1"/>
                </a:solidFill>
              </a:rPr>
              <a:t>νευροπαθεισ</a:t>
            </a:r>
            <a:r>
              <a:rPr lang="el-GR" dirty="0" smtClean="0">
                <a:solidFill>
                  <a:schemeClr val="bg1"/>
                </a:solidFill>
              </a:rPr>
              <a:t> ή σε </a:t>
            </a:r>
            <a:r>
              <a:rPr lang="el-GR" dirty="0" err="1" smtClean="0">
                <a:solidFill>
                  <a:schemeClr val="bg1"/>
                </a:solidFill>
              </a:rPr>
              <a:t>ατομα</a:t>
            </a:r>
            <a:r>
              <a:rPr lang="el-GR" dirty="0" smtClean="0">
                <a:solidFill>
                  <a:schemeClr val="bg1"/>
                </a:solidFill>
              </a:rPr>
              <a:t> που </a:t>
            </a:r>
            <a:r>
              <a:rPr lang="el-GR" dirty="0" err="1" smtClean="0">
                <a:solidFill>
                  <a:schemeClr val="bg1"/>
                </a:solidFill>
              </a:rPr>
              <a:t>προκαλουσαν</a:t>
            </a:r>
            <a:r>
              <a:rPr lang="el-GR" dirty="0" smtClean="0">
                <a:solidFill>
                  <a:schemeClr val="bg1"/>
                </a:solidFill>
              </a:rPr>
              <a:t> αυτή την </a:t>
            </a:r>
            <a:r>
              <a:rPr lang="el-GR" dirty="0" err="1" smtClean="0">
                <a:solidFill>
                  <a:schemeClr val="bg1"/>
                </a:solidFill>
              </a:rPr>
              <a:t>εντυπωση</a:t>
            </a:r>
            <a:r>
              <a:rPr lang="el-GR" dirty="0" smtClean="0">
                <a:solidFill>
                  <a:schemeClr val="bg1"/>
                </a:solidFill>
              </a:rPr>
              <a:t> (2 </a:t>
            </a:r>
            <a:r>
              <a:rPr lang="el-GR" dirty="0" err="1" smtClean="0">
                <a:solidFill>
                  <a:schemeClr val="bg1"/>
                </a:solidFill>
              </a:rPr>
              <a:t>στοιχεια</a:t>
            </a:r>
            <a:r>
              <a:rPr lang="el-GR" dirty="0" smtClean="0">
                <a:solidFill>
                  <a:schemeClr val="bg1"/>
                </a:solidFill>
              </a:rPr>
              <a:t>: </a:t>
            </a:r>
            <a:r>
              <a:rPr lang="el-GR" dirty="0" err="1" smtClean="0">
                <a:solidFill>
                  <a:schemeClr val="bg1"/>
                </a:solidFill>
              </a:rPr>
              <a:t>εκφυλισμοσ</a:t>
            </a:r>
            <a:r>
              <a:rPr lang="el-GR" dirty="0" smtClean="0">
                <a:solidFill>
                  <a:schemeClr val="bg1"/>
                </a:solidFill>
              </a:rPr>
              <a:t> και </a:t>
            </a:r>
            <a:r>
              <a:rPr lang="el-GR" dirty="0" err="1" smtClean="0">
                <a:solidFill>
                  <a:schemeClr val="bg1"/>
                </a:solidFill>
              </a:rPr>
              <a:t>εμφυτοσ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χαρακτηρασ</a:t>
            </a:r>
            <a:r>
              <a:rPr lang="el-GR" dirty="0" smtClean="0">
                <a:solidFill>
                  <a:schemeClr val="bg1"/>
                </a:solidFill>
              </a:rPr>
              <a:t>)- </a:t>
            </a:r>
            <a:r>
              <a:rPr lang="el-GR" dirty="0" err="1" smtClean="0">
                <a:solidFill>
                  <a:schemeClr val="bg1"/>
                </a:solidFill>
              </a:rPr>
              <a:t>Απορριφθηκε</a:t>
            </a:r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Στήριξη στην </a:t>
            </a:r>
            <a:r>
              <a:rPr lang="el-GR" dirty="0" err="1" smtClean="0">
                <a:solidFill>
                  <a:schemeClr val="bg1"/>
                </a:solidFill>
              </a:rPr>
              <a:t>αμφιφυλια</a:t>
            </a:r>
            <a:r>
              <a:rPr lang="el-GR" dirty="0" smtClean="0">
                <a:solidFill>
                  <a:schemeClr val="bg1"/>
                </a:solidFill>
              </a:rPr>
              <a:t> (</a:t>
            </a:r>
            <a:r>
              <a:rPr lang="el-GR" dirty="0" err="1" smtClean="0">
                <a:solidFill>
                  <a:schemeClr val="bg1"/>
                </a:solidFill>
              </a:rPr>
              <a:t>πρωταρχικα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αμφιφυλοφιλη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προδιαθεση</a:t>
            </a:r>
            <a:r>
              <a:rPr lang="el-GR" dirty="0" smtClean="0">
                <a:solidFill>
                  <a:schemeClr val="bg1"/>
                </a:solidFill>
              </a:rPr>
              <a:t>). Ψυχικό </a:t>
            </a:r>
            <a:r>
              <a:rPr lang="el-GR" dirty="0" err="1" smtClean="0">
                <a:solidFill>
                  <a:schemeClr val="bg1"/>
                </a:solidFill>
              </a:rPr>
              <a:t>πεδιο</a:t>
            </a:r>
            <a:r>
              <a:rPr lang="el-GR" dirty="0" smtClean="0">
                <a:solidFill>
                  <a:schemeClr val="bg1"/>
                </a:solidFill>
              </a:rPr>
              <a:t>: </a:t>
            </a:r>
            <a:r>
              <a:rPr lang="el-GR" dirty="0" err="1" smtClean="0">
                <a:solidFill>
                  <a:schemeClr val="bg1"/>
                </a:solidFill>
              </a:rPr>
              <a:t>μειωση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σεξουαλικησ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ενορμησησ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γενικα</a:t>
            </a:r>
            <a:r>
              <a:rPr lang="el-GR" dirty="0" smtClean="0">
                <a:solidFill>
                  <a:schemeClr val="bg1"/>
                </a:solidFill>
              </a:rPr>
              <a:t> και μια </a:t>
            </a:r>
            <a:r>
              <a:rPr lang="el-GR" dirty="0" err="1" smtClean="0">
                <a:solidFill>
                  <a:schemeClr val="bg1"/>
                </a:solidFill>
              </a:rPr>
              <a:t>ανατομικη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ατροφια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οργανων</a:t>
            </a:r>
            <a:r>
              <a:rPr lang="el-GR" dirty="0" smtClean="0">
                <a:solidFill>
                  <a:schemeClr val="bg1"/>
                </a:solidFill>
              </a:rPr>
              <a:t> (</a:t>
            </a:r>
            <a:r>
              <a:rPr lang="el-GR" dirty="0" err="1" smtClean="0">
                <a:solidFill>
                  <a:schemeClr val="bg1"/>
                </a:solidFill>
              </a:rPr>
              <a:t>οχι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κανονασ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err="1" smtClean="0">
                <a:solidFill>
                  <a:schemeClr val="bg1"/>
                </a:solidFill>
              </a:rPr>
              <a:t>Μεγαλη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αξια</a:t>
            </a:r>
            <a:r>
              <a:rPr lang="el-GR" dirty="0" smtClean="0">
                <a:solidFill>
                  <a:schemeClr val="bg1"/>
                </a:solidFill>
              </a:rPr>
              <a:t> στα </a:t>
            </a:r>
            <a:r>
              <a:rPr lang="el-GR" dirty="0" err="1" smtClean="0">
                <a:solidFill>
                  <a:schemeClr val="bg1"/>
                </a:solidFill>
              </a:rPr>
              <a:t>αποκαλουμενα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δευτερευοντα</a:t>
            </a:r>
            <a:r>
              <a:rPr lang="el-GR" dirty="0" smtClean="0">
                <a:solidFill>
                  <a:schemeClr val="bg1"/>
                </a:solidFill>
              </a:rPr>
              <a:t> και </a:t>
            </a:r>
            <a:r>
              <a:rPr lang="el-GR" dirty="0" err="1" smtClean="0">
                <a:solidFill>
                  <a:schemeClr val="bg1"/>
                </a:solidFill>
              </a:rPr>
              <a:t>τριτευοντα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χαρακτηριστικα</a:t>
            </a:r>
            <a:r>
              <a:rPr lang="el-GR" dirty="0" smtClean="0">
                <a:solidFill>
                  <a:schemeClr val="bg1"/>
                </a:solidFill>
              </a:rPr>
              <a:t> του </a:t>
            </a:r>
            <a:r>
              <a:rPr lang="el-GR" dirty="0" err="1" smtClean="0">
                <a:solidFill>
                  <a:schemeClr val="bg1"/>
                </a:solidFill>
              </a:rPr>
              <a:t>φυλου</a:t>
            </a:r>
            <a:r>
              <a:rPr lang="el-GR" dirty="0" smtClean="0">
                <a:solidFill>
                  <a:schemeClr val="bg1"/>
                </a:solidFill>
              </a:rPr>
              <a:t> και </a:t>
            </a:r>
            <a:r>
              <a:rPr lang="el-GR" dirty="0" err="1" smtClean="0">
                <a:solidFill>
                  <a:schemeClr val="bg1"/>
                </a:solidFill>
              </a:rPr>
              <a:t>εχει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τονιστει</a:t>
            </a:r>
            <a:r>
              <a:rPr lang="el-GR" dirty="0" smtClean="0">
                <a:solidFill>
                  <a:schemeClr val="bg1"/>
                </a:solidFill>
              </a:rPr>
              <a:t> η </a:t>
            </a:r>
            <a:r>
              <a:rPr lang="el-GR" dirty="0" err="1" smtClean="0">
                <a:solidFill>
                  <a:schemeClr val="bg1"/>
                </a:solidFill>
              </a:rPr>
              <a:t>αθροα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εμφανισή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τουσ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στουσ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ομοφυλοφιλουσ</a:t>
            </a:r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rgbClr val="C60A29"/>
                </a:solidFill>
              </a:rPr>
              <a:t>2 </a:t>
            </a:r>
            <a:r>
              <a:rPr lang="el-GR" dirty="0" err="1" smtClean="0">
                <a:solidFill>
                  <a:srgbClr val="C60A29"/>
                </a:solidFill>
              </a:rPr>
              <a:t>σκεψεισ</a:t>
            </a:r>
            <a:r>
              <a:rPr lang="el-GR" dirty="0" smtClean="0">
                <a:solidFill>
                  <a:srgbClr val="C60A29"/>
                </a:solidFill>
              </a:rPr>
              <a:t>: δεν </a:t>
            </a:r>
            <a:r>
              <a:rPr lang="el-GR" dirty="0" err="1" smtClean="0">
                <a:solidFill>
                  <a:srgbClr val="C60A29"/>
                </a:solidFill>
              </a:rPr>
              <a:t>αποκλειεται</a:t>
            </a:r>
            <a:r>
              <a:rPr lang="el-GR" dirty="0" smtClean="0">
                <a:solidFill>
                  <a:srgbClr val="C60A29"/>
                </a:solidFill>
              </a:rPr>
              <a:t> μια </a:t>
            </a:r>
            <a:r>
              <a:rPr lang="el-GR" dirty="0" err="1" smtClean="0">
                <a:solidFill>
                  <a:srgbClr val="C60A29"/>
                </a:solidFill>
              </a:rPr>
              <a:t>αμφισεξουαλικη</a:t>
            </a:r>
            <a:r>
              <a:rPr lang="el-GR" dirty="0" smtClean="0">
                <a:solidFill>
                  <a:srgbClr val="C60A29"/>
                </a:solidFill>
              </a:rPr>
              <a:t> </a:t>
            </a:r>
            <a:r>
              <a:rPr lang="el-GR" dirty="0" err="1" smtClean="0">
                <a:solidFill>
                  <a:srgbClr val="C60A29"/>
                </a:solidFill>
              </a:rPr>
              <a:t>προδιαθεση</a:t>
            </a:r>
            <a:r>
              <a:rPr lang="el-GR" dirty="0" smtClean="0">
                <a:solidFill>
                  <a:srgbClr val="C60A29"/>
                </a:solidFill>
              </a:rPr>
              <a:t>, </a:t>
            </a:r>
            <a:r>
              <a:rPr lang="el-GR" dirty="0" err="1" smtClean="0">
                <a:solidFill>
                  <a:srgbClr val="C60A29"/>
                </a:solidFill>
              </a:rPr>
              <a:t>μονο</a:t>
            </a:r>
            <a:r>
              <a:rPr lang="el-GR" dirty="0" smtClean="0">
                <a:solidFill>
                  <a:srgbClr val="C60A29"/>
                </a:solidFill>
              </a:rPr>
              <a:t> που δε </a:t>
            </a:r>
            <a:r>
              <a:rPr lang="el-GR" dirty="0" err="1" smtClean="0">
                <a:solidFill>
                  <a:srgbClr val="C60A29"/>
                </a:solidFill>
              </a:rPr>
              <a:t>γνωριζουμε</a:t>
            </a:r>
            <a:r>
              <a:rPr lang="el-GR" dirty="0" smtClean="0">
                <a:solidFill>
                  <a:srgbClr val="C60A29"/>
                </a:solidFill>
              </a:rPr>
              <a:t> σε τι </a:t>
            </a:r>
            <a:r>
              <a:rPr lang="el-GR" dirty="0" err="1" smtClean="0">
                <a:solidFill>
                  <a:srgbClr val="C60A29"/>
                </a:solidFill>
              </a:rPr>
              <a:t>συνισταται</a:t>
            </a:r>
            <a:r>
              <a:rPr lang="el-GR" dirty="0" smtClean="0">
                <a:solidFill>
                  <a:srgbClr val="C60A29"/>
                </a:solidFill>
              </a:rPr>
              <a:t> </a:t>
            </a:r>
            <a:r>
              <a:rPr lang="el-GR" dirty="0" err="1" smtClean="0">
                <a:solidFill>
                  <a:srgbClr val="C60A29"/>
                </a:solidFill>
              </a:rPr>
              <a:t>αυτη</a:t>
            </a:r>
            <a:r>
              <a:rPr lang="el-GR" dirty="0" smtClean="0">
                <a:solidFill>
                  <a:srgbClr val="C60A29"/>
                </a:solidFill>
              </a:rPr>
              <a:t> η </a:t>
            </a:r>
            <a:r>
              <a:rPr lang="el-GR" dirty="0" err="1" smtClean="0">
                <a:solidFill>
                  <a:srgbClr val="C60A29"/>
                </a:solidFill>
              </a:rPr>
              <a:t>εμφυτη</a:t>
            </a:r>
            <a:r>
              <a:rPr lang="el-GR" dirty="0" smtClean="0">
                <a:solidFill>
                  <a:srgbClr val="C60A29"/>
                </a:solidFill>
              </a:rPr>
              <a:t> </a:t>
            </a:r>
            <a:r>
              <a:rPr lang="el-GR" dirty="0" err="1" smtClean="0">
                <a:solidFill>
                  <a:srgbClr val="C60A29"/>
                </a:solidFill>
              </a:rPr>
              <a:t>ταση</a:t>
            </a:r>
            <a:r>
              <a:rPr lang="el-GR" dirty="0" smtClean="0">
                <a:solidFill>
                  <a:srgbClr val="C60A29"/>
                </a:solidFill>
              </a:rPr>
              <a:t> </a:t>
            </a:r>
            <a:r>
              <a:rPr lang="el-GR" dirty="0" err="1" smtClean="0">
                <a:solidFill>
                  <a:srgbClr val="C60A29"/>
                </a:solidFill>
              </a:rPr>
              <a:t>περα</a:t>
            </a:r>
            <a:r>
              <a:rPr lang="el-GR" dirty="0" smtClean="0">
                <a:solidFill>
                  <a:srgbClr val="C60A29"/>
                </a:solidFill>
              </a:rPr>
              <a:t> από την </a:t>
            </a:r>
            <a:r>
              <a:rPr lang="el-GR" dirty="0" err="1" smtClean="0">
                <a:solidFill>
                  <a:srgbClr val="C60A29"/>
                </a:solidFill>
              </a:rPr>
              <a:t>ανατομικη</a:t>
            </a:r>
            <a:r>
              <a:rPr lang="el-GR" dirty="0" smtClean="0">
                <a:solidFill>
                  <a:srgbClr val="C60A29"/>
                </a:solidFill>
              </a:rPr>
              <a:t> </a:t>
            </a:r>
            <a:r>
              <a:rPr lang="el-GR" dirty="0" err="1" smtClean="0">
                <a:solidFill>
                  <a:srgbClr val="C60A29"/>
                </a:solidFill>
              </a:rPr>
              <a:t>διαμορφωση</a:t>
            </a:r>
            <a:r>
              <a:rPr lang="el-GR" dirty="0" smtClean="0">
                <a:solidFill>
                  <a:srgbClr val="C60A29"/>
                </a:solidFill>
              </a:rPr>
              <a:t>, και </a:t>
            </a:r>
            <a:r>
              <a:rPr lang="el-GR" dirty="0" err="1" smtClean="0">
                <a:solidFill>
                  <a:srgbClr val="C60A29"/>
                </a:solidFill>
              </a:rPr>
              <a:t>οτι</a:t>
            </a:r>
            <a:r>
              <a:rPr lang="el-GR" dirty="0" smtClean="0">
                <a:solidFill>
                  <a:srgbClr val="C60A29"/>
                </a:solidFill>
              </a:rPr>
              <a:t> </a:t>
            </a:r>
            <a:r>
              <a:rPr lang="el-GR" dirty="0" err="1" smtClean="0">
                <a:solidFill>
                  <a:srgbClr val="C60A29"/>
                </a:solidFill>
              </a:rPr>
              <a:t>προκειται</a:t>
            </a:r>
            <a:r>
              <a:rPr lang="el-GR" dirty="0" smtClean="0">
                <a:solidFill>
                  <a:srgbClr val="C60A29"/>
                </a:solidFill>
              </a:rPr>
              <a:t> για </a:t>
            </a:r>
            <a:r>
              <a:rPr lang="el-GR" dirty="0" err="1" smtClean="0">
                <a:solidFill>
                  <a:srgbClr val="C60A29"/>
                </a:solidFill>
              </a:rPr>
              <a:t>διαταραχεσ</a:t>
            </a:r>
            <a:r>
              <a:rPr lang="el-GR" dirty="0" smtClean="0">
                <a:solidFill>
                  <a:srgbClr val="C60A29"/>
                </a:solidFill>
              </a:rPr>
              <a:t> που </a:t>
            </a:r>
            <a:r>
              <a:rPr lang="el-GR" dirty="0" err="1" smtClean="0">
                <a:solidFill>
                  <a:srgbClr val="C60A29"/>
                </a:solidFill>
              </a:rPr>
              <a:t>αφορουν</a:t>
            </a:r>
            <a:r>
              <a:rPr lang="el-GR" dirty="0" smtClean="0">
                <a:solidFill>
                  <a:srgbClr val="C60A29"/>
                </a:solidFill>
              </a:rPr>
              <a:t> τη </a:t>
            </a:r>
            <a:r>
              <a:rPr lang="el-GR" dirty="0" err="1" smtClean="0">
                <a:solidFill>
                  <a:srgbClr val="C60A29"/>
                </a:solidFill>
              </a:rPr>
              <a:t>σεξουαλικη</a:t>
            </a:r>
            <a:r>
              <a:rPr lang="el-GR" dirty="0" smtClean="0">
                <a:solidFill>
                  <a:srgbClr val="C60A29"/>
                </a:solidFill>
              </a:rPr>
              <a:t> </a:t>
            </a:r>
            <a:r>
              <a:rPr lang="el-GR" dirty="0" err="1" smtClean="0">
                <a:solidFill>
                  <a:srgbClr val="C60A29"/>
                </a:solidFill>
              </a:rPr>
              <a:t>ενορμηση</a:t>
            </a:r>
            <a:r>
              <a:rPr lang="el-GR" dirty="0" smtClean="0">
                <a:solidFill>
                  <a:srgbClr val="C60A29"/>
                </a:solidFill>
              </a:rPr>
              <a:t> στην </a:t>
            </a:r>
            <a:r>
              <a:rPr lang="el-GR" dirty="0" err="1" smtClean="0">
                <a:solidFill>
                  <a:srgbClr val="C60A29"/>
                </a:solidFill>
              </a:rPr>
              <a:t>αναπτυξη</a:t>
            </a:r>
            <a:r>
              <a:rPr lang="el-GR" dirty="0" smtClean="0">
                <a:solidFill>
                  <a:srgbClr val="C60A29"/>
                </a:solidFill>
              </a:rPr>
              <a:t> </a:t>
            </a:r>
            <a:r>
              <a:rPr lang="el-GR" dirty="0" err="1" smtClean="0">
                <a:solidFill>
                  <a:srgbClr val="C60A29"/>
                </a:solidFill>
              </a:rPr>
              <a:t>τησ</a:t>
            </a:r>
            <a:r>
              <a:rPr lang="el-GR" dirty="0" smtClean="0">
                <a:solidFill>
                  <a:srgbClr val="C60A29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Ψυχαναλυση</a:t>
            </a:r>
            <a:r>
              <a:rPr lang="el-GR" dirty="0" smtClean="0"/>
              <a:t>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rgbClr val="C60A29"/>
          </a:solidFill>
        </p:spPr>
        <p:txBody>
          <a:bodyPr>
            <a:normAutofit/>
          </a:bodyPr>
          <a:lstStyle/>
          <a:p>
            <a:r>
              <a:rPr lang="el-GR" dirty="0" smtClean="0"/>
              <a:t>…οι </a:t>
            </a:r>
            <a:r>
              <a:rPr lang="el-GR" dirty="0" err="1" smtClean="0"/>
              <a:t>μεταγενεστεροι</a:t>
            </a:r>
            <a:r>
              <a:rPr lang="el-GR" dirty="0" smtClean="0"/>
              <a:t> </a:t>
            </a:r>
            <a:r>
              <a:rPr lang="el-GR" dirty="0" err="1" smtClean="0"/>
              <a:t>ομοφυλοφιλοι</a:t>
            </a:r>
            <a:r>
              <a:rPr lang="el-GR" dirty="0" smtClean="0"/>
              <a:t> </a:t>
            </a:r>
            <a:r>
              <a:rPr lang="el-GR" dirty="0" err="1" smtClean="0"/>
              <a:t>περασαν</a:t>
            </a:r>
            <a:r>
              <a:rPr lang="el-GR" dirty="0" smtClean="0"/>
              <a:t> </a:t>
            </a:r>
            <a:r>
              <a:rPr lang="el-GR" dirty="0" err="1" smtClean="0"/>
              <a:t>κατα</a:t>
            </a:r>
            <a:r>
              <a:rPr lang="el-GR" dirty="0" smtClean="0"/>
              <a:t> τα </a:t>
            </a:r>
            <a:r>
              <a:rPr lang="el-GR" dirty="0" err="1" smtClean="0"/>
              <a:t>πρωτα</a:t>
            </a:r>
            <a:r>
              <a:rPr lang="el-GR" dirty="0" smtClean="0"/>
              <a:t> </a:t>
            </a:r>
            <a:r>
              <a:rPr lang="el-GR" dirty="0" err="1" smtClean="0"/>
              <a:t>χρονια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παιδικησ</a:t>
            </a:r>
            <a:r>
              <a:rPr lang="el-GR" dirty="0" smtClean="0"/>
              <a:t> </a:t>
            </a:r>
            <a:r>
              <a:rPr lang="el-GR" dirty="0" err="1" smtClean="0"/>
              <a:t>τουσ</a:t>
            </a:r>
            <a:r>
              <a:rPr lang="el-GR" dirty="0" smtClean="0"/>
              <a:t> </a:t>
            </a:r>
            <a:r>
              <a:rPr lang="el-GR" dirty="0" err="1" smtClean="0"/>
              <a:t>ηλικιασ</a:t>
            </a:r>
            <a:r>
              <a:rPr lang="el-GR" dirty="0" smtClean="0"/>
              <a:t> μια </a:t>
            </a:r>
            <a:r>
              <a:rPr lang="el-GR" dirty="0" err="1" smtClean="0"/>
              <a:t>φαση</a:t>
            </a:r>
            <a:r>
              <a:rPr lang="el-GR" dirty="0" smtClean="0"/>
              <a:t> </a:t>
            </a:r>
            <a:r>
              <a:rPr lang="el-GR" dirty="0" err="1" smtClean="0"/>
              <a:t>πολυ</a:t>
            </a:r>
            <a:r>
              <a:rPr lang="el-GR" dirty="0" smtClean="0"/>
              <a:t> </a:t>
            </a:r>
            <a:r>
              <a:rPr lang="el-GR" dirty="0" err="1" smtClean="0"/>
              <a:t>εντονησ</a:t>
            </a:r>
            <a:r>
              <a:rPr lang="el-GR" dirty="0" smtClean="0"/>
              <a:t>, </a:t>
            </a:r>
            <a:r>
              <a:rPr lang="el-GR" dirty="0" err="1" smtClean="0"/>
              <a:t>αλλα</a:t>
            </a:r>
            <a:r>
              <a:rPr lang="el-GR" dirty="0" smtClean="0"/>
              <a:t> </a:t>
            </a:r>
            <a:r>
              <a:rPr lang="el-GR" dirty="0" err="1" smtClean="0"/>
              <a:t>βραχυβιασ</a:t>
            </a:r>
            <a:r>
              <a:rPr lang="el-GR" dirty="0" smtClean="0"/>
              <a:t> </a:t>
            </a:r>
            <a:r>
              <a:rPr lang="el-GR" dirty="0" err="1" smtClean="0"/>
              <a:t>καθηλωσησ</a:t>
            </a:r>
            <a:r>
              <a:rPr lang="el-GR" dirty="0" smtClean="0"/>
              <a:t> στη </a:t>
            </a:r>
            <a:r>
              <a:rPr lang="el-GR" dirty="0" err="1" smtClean="0"/>
              <a:t>γυναικα</a:t>
            </a:r>
            <a:r>
              <a:rPr lang="el-GR" dirty="0" smtClean="0"/>
              <a:t> (</a:t>
            </a:r>
            <a:r>
              <a:rPr lang="el-GR" dirty="0" err="1" smtClean="0"/>
              <a:t>ωσ</a:t>
            </a:r>
            <a:r>
              <a:rPr lang="el-GR" dirty="0" smtClean="0"/>
              <a:t> </a:t>
            </a:r>
            <a:r>
              <a:rPr lang="el-GR" dirty="0" err="1" smtClean="0"/>
              <a:t>επι</a:t>
            </a:r>
            <a:r>
              <a:rPr lang="el-GR" dirty="0" smtClean="0"/>
              <a:t> το </a:t>
            </a:r>
            <a:r>
              <a:rPr lang="el-GR" dirty="0" err="1" smtClean="0"/>
              <a:t>πλειστον</a:t>
            </a:r>
            <a:r>
              <a:rPr lang="el-GR" dirty="0" smtClean="0"/>
              <a:t> στη </a:t>
            </a:r>
            <a:r>
              <a:rPr lang="el-GR" dirty="0" err="1" smtClean="0"/>
              <a:t>μητερα</a:t>
            </a:r>
            <a:r>
              <a:rPr lang="el-GR" dirty="0" smtClean="0"/>
              <a:t>) και, </a:t>
            </a:r>
            <a:r>
              <a:rPr lang="el-GR" dirty="0" err="1" smtClean="0"/>
              <a:t>οταν</a:t>
            </a:r>
            <a:r>
              <a:rPr lang="el-GR" dirty="0" smtClean="0"/>
              <a:t> την </a:t>
            </a:r>
            <a:r>
              <a:rPr lang="el-GR" dirty="0" err="1" smtClean="0"/>
              <a:t>ξεπερασαν</a:t>
            </a:r>
            <a:r>
              <a:rPr lang="el-GR" dirty="0" smtClean="0"/>
              <a:t>, </a:t>
            </a:r>
            <a:r>
              <a:rPr lang="el-GR" dirty="0" err="1" smtClean="0"/>
              <a:t>ταυτιστηκαν</a:t>
            </a:r>
            <a:r>
              <a:rPr lang="el-GR" dirty="0" smtClean="0"/>
              <a:t> με τη </a:t>
            </a:r>
            <a:r>
              <a:rPr lang="el-GR" dirty="0" err="1" smtClean="0"/>
              <a:t>γυναικα</a:t>
            </a:r>
            <a:r>
              <a:rPr lang="el-GR" dirty="0" smtClean="0"/>
              <a:t> και </a:t>
            </a:r>
            <a:r>
              <a:rPr lang="el-GR" dirty="0" err="1" smtClean="0"/>
              <a:t>ελαβαν</a:t>
            </a:r>
            <a:r>
              <a:rPr lang="el-GR" dirty="0" smtClean="0"/>
              <a:t> τον </a:t>
            </a:r>
            <a:r>
              <a:rPr lang="el-GR" dirty="0" err="1" smtClean="0"/>
              <a:t>εαυτο</a:t>
            </a:r>
            <a:r>
              <a:rPr lang="el-GR" dirty="0" smtClean="0"/>
              <a:t> </a:t>
            </a:r>
            <a:r>
              <a:rPr lang="el-GR" dirty="0" err="1" smtClean="0"/>
              <a:t>τουσ</a:t>
            </a:r>
            <a:r>
              <a:rPr lang="el-GR" dirty="0" smtClean="0"/>
              <a:t> </a:t>
            </a:r>
            <a:r>
              <a:rPr lang="el-GR" dirty="0" err="1" smtClean="0"/>
              <a:t>ωσ</a:t>
            </a:r>
            <a:r>
              <a:rPr lang="el-GR" dirty="0" smtClean="0"/>
              <a:t> </a:t>
            </a:r>
            <a:r>
              <a:rPr lang="el-GR" dirty="0" err="1" smtClean="0"/>
              <a:t>σεξουαλικο</a:t>
            </a:r>
            <a:r>
              <a:rPr lang="el-GR" dirty="0" smtClean="0"/>
              <a:t> </a:t>
            </a:r>
            <a:r>
              <a:rPr lang="el-GR" dirty="0" err="1" smtClean="0"/>
              <a:t>αντικειμενο</a:t>
            </a:r>
            <a:r>
              <a:rPr lang="el-GR" dirty="0" smtClean="0"/>
              <a:t>, </a:t>
            </a:r>
            <a:r>
              <a:rPr lang="el-GR" dirty="0" err="1" smtClean="0"/>
              <a:t>δηλαδη</a:t>
            </a:r>
            <a:r>
              <a:rPr lang="el-GR" dirty="0" smtClean="0"/>
              <a:t> </a:t>
            </a:r>
            <a:r>
              <a:rPr lang="el-GR" dirty="0" err="1" smtClean="0"/>
              <a:t>ξεκινωντασ</a:t>
            </a:r>
            <a:r>
              <a:rPr lang="el-GR" dirty="0" smtClean="0"/>
              <a:t> </a:t>
            </a:r>
            <a:r>
              <a:rPr lang="el-GR" dirty="0" err="1" smtClean="0"/>
              <a:t>απο</a:t>
            </a:r>
            <a:r>
              <a:rPr lang="el-GR" dirty="0" smtClean="0"/>
              <a:t> τον </a:t>
            </a:r>
            <a:r>
              <a:rPr lang="el-GR" dirty="0" err="1" smtClean="0"/>
              <a:t>ναρκισσισμο</a:t>
            </a:r>
            <a:r>
              <a:rPr lang="el-GR" dirty="0" smtClean="0"/>
              <a:t> </a:t>
            </a:r>
            <a:r>
              <a:rPr lang="el-GR" dirty="0" err="1" smtClean="0"/>
              <a:t>καταληγουν</a:t>
            </a:r>
            <a:r>
              <a:rPr lang="el-GR" dirty="0" smtClean="0"/>
              <a:t> να </a:t>
            </a:r>
            <a:r>
              <a:rPr lang="el-GR" dirty="0" err="1" smtClean="0"/>
              <a:t>αναζητουν</a:t>
            </a:r>
            <a:r>
              <a:rPr lang="el-GR" dirty="0" smtClean="0"/>
              <a:t> </a:t>
            </a:r>
            <a:r>
              <a:rPr lang="el-GR" dirty="0" err="1" smtClean="0"/>
              <a:t>νεαρουσ</a:t>
            </a:r>
            <a:r>
              <a:rPr lang="el-GR" dirty="0" smtClean="0"/>
              <a:t> </a:t>
            </a:r>
            <a:r>
              <a:rPr lang="el-GR" dirty="0" err="1" smtClean="0"/>
              <a:t>ανδρεσ</a:t>
            </a:r>
            <a:r>
              <a:rPr lang="el-GR" dirty="0" smtClean="0"/>
              <a:t> που </a:t>
            </a:r>
            <a:r>
              <a:rPr lang="el-GR" dirty="0" err="1" smtClean="0"/>
              <a:t>τουσ</a:t>
            </a:r>
            <a:r>
              <a:rPr lang="el-GR" dirty="0" smtClean="0"/>
              <a:t> </a:t>
            </a:r>
            <a:r>
              <a:rPr lang="el-GR" dirty="0" err="1" smtClean="0"/>
              <a:t>μοιαζουν</a:t>
            </a:r>
            <a:r>
              <a:rPr lang="el-GR" dirty="0" smtClean="0"/>
              <a:t>, </a:t>
            </a:r>
            <a:r>
              <a:rPr lang="el-GR" dirty="0" err="1" smtClean="0"/>
              <a:t>τουσ</a:t>
            </a:r>
            <a:r>
              <a:rPr lang="el-GR" dirty="0" smtClean="0"/>
              <a:t> </a:t>
            </a:r>
            <a:r>
              <a:rPr lang="el-GR" dirty="0" err="1" smtClean="0"/>
              <a:t>οποιουσ</a:t>
            </a:r>
            <a:r>
              <a:rPr lang="el-GR" dirty="0" smtClean="0"/>
              <a:t> </a:t>
            </a:r>
            <a:r>
              <a:rPr lang="el-GR" dirty="0" err="1" smtClean="0"/>
              <a:t>θελουν</a:t>
            </a:r>
            <a:r>
              <a:rPr lang="el-GR" dirty="0" smtClean="0"/>
              <a:t> να </a:t>
            </a:r>
            <a:r>
              <a:rPr lang="el-GR" dirty="0" err="1" smtClean="0"/>
              <a:t>αγαπησουν</a:t>
            </a:r>
            <a:r>
              <a:rPr lang="el-GR" dirty="0" smtClean="0"/>
              <a:t> με τον </a:t>
            </a:r>
            <a:r>
              <a:rPr lang="el-GR" dirty="0" err="1" smtClean="0"/>
              <a:t>τροπο</a:t>
            </a:r>
            <a:r>
              <a:rPr lang="el-GR" dirty="0" smtClean="0"/>
              <a:t> που </a:t>
            </a:r>
            <a:r>
              <a:rPr lang="el-GR" dirty="0" err="1" smtClean="0"/>
              <a:t>αγαπουσε</a:t>
            </a:r>
            <a:r>
              <a:rPr lang="el-GR" dirty="0" smtClean="0"/>
              <a:t> </a:t>
            </a:r>
            <a:r>
              <a:rPr lang="el-GR" dirty="0" err="1" smtClean="0"/>
              <a:t>αυτουσ</a:t>
            </a:r>
            <a:r>
              <a:rPr lang="el-GR" dirty="0" smtClean="0"/>
              <a:t> η </a:t>
            </a:r>
            <a:r>
              <a:rPr lang="el-GR" dirty="0" err="1" smtClean="0"/>
              <a:t>μητερα</a:t>
            </a:r>
            <a:r>
              <a:rPr lang="el-GR" dirty="0" smtClean="0"/>
              <a:t> </a:t>
            </a:r>
            <a:r>
              <a:rPr lang="el-GR" dirty="0" err="1" smtClean="0"/>
              <a:t>τουσ</a:t>
            </a:r>
            <a:r>
              <a:rPr lang="el-GR" dirty="0" smtClean="0"/>
              <a:t>…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Τυχαιοι</a:t>
            </a:r>
            <a:r>
              <a:rPr lang="el-GR" dirty="0" smtClean="0"/>
              <a:t> </a:t>
            </a:r>
            <a:r>
              <a:rPr lang="el-GR" dirty="0" err="1" smtClean="0"/>
              <a:t>επηρεασμοι</a:t>
            </a:r>
            <a:r>
              <a:rPr lang="el-GR" dirty="0" smtClean="0"/>
              <a:t>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Παραιτηση</a:t>
            </a:r>
            <a:r>
              <a:rPr lang="el-GR" dirty="0" smtClean="0"/>
              <a:t> (</a:t>
            </a:r>
            <a:r>
              <a:rPr lang="el-GR" dirty="0" err="1" smtClean="0"/>
              <a:t>προωρο</a:t>
            </a:r>
            <a:r>
              <a:rPr lang="el-GR" dirty="0" smtClean="0"/>
              <a:t> </a:t>
            </a:r>
            <a:r>
              <a:rPr lang="el-GR" dirty="0" err="1" smtClean="0"/>
              <a:t>σεξουαλικο</a:t>
            </a:r>
            <a:r>
              <a:rPr lang="el-GR" dirty="0" smtClean="0"/>
              <a:t> </a:t>
            </a:r>
            <a:r>
              <a:rPr lang="el-GR" dirty="0" err="1" smtClean="0"/>
              <a:t>εκφοβισμο</a:t>
            </a:r>
            <a:r>
              <a:rPr lang="el-GR" dirty="0" smtClean="0"/>
              <a:t>)</a:t>
            </a:r>
          </a:p>
          <a:p>
            <a:r>
              <a:rPr lang="el-GR" dirty="0" err="1" smtClean="0"/>
              <a:t>υπαρξη</a:t>
            </a:r>
            <a:r>
              <a:rPr lang="el-GR" dirty="0" smtClean="0"/>
              <a:t> 2 </a:t>
            </a:r>
            <a:r>
              <a:rPr lang="el-GR" dirty="0" err="1" smtClean="0"/>
              <a:t>γονεων</a:t>
            </a:r>
            <a:endParaRPr lang="el-GR" dirty="0" smtClean="0"/>
          </a:p>
          <a:p>
            <a:r>
              <a:rPr lang="el-GR" dirty="0" err="1" smtClean="0"/>
              <a:t>Απουσια</a:t>
            </a:r>
            <a:r>
              <a:rPr lang="el-GR" dirty="0" smtClean="0"/>
              <a:t> </a:t>
            </a:r>
            <a:r>
              <a:rPr lang="el-GR" dirty="0" err="1" smtClean="0"/>
              <a:t>ισχυρου</a:t>
            </a:r>
            <a:r>
              <a:rPr lang="el-GR" dirty="0" smtClean="0"/>
              <a:t> </a:t>
            </a:r>
            <a:r>
              <a:rPr lang="el-GR" dirty="0" err="1" smtClean="0"/>
              <a:t>πατερα</a:t>
            </a:r>
            <a:r>
              <a:rPr lang="el-GR" dirty="0" smtClean="0"/>
              <a:t> στην </a:t>
            </a:r>
            <a:r>
              <a:rPr lang="el-GR" dirty="0" err="1" smtClean="0"/>
              <a:t>παιδικη</a:t>
            </a:r>
            <a:r>
              <a:rPr lang="el-GR" dirty="0" smtClean="0"/>
              <a:t> </a:t>
            </a:r>
            <a:r>
              <a:rPr lang="el-GR" dirty="0" err="1" smtClean="0"/>
              <a:t>ηλικια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Ferenczi</a:t>
            </a:r>
            <a:r>
              <a:rPr lang="en-US" dirty="0" smtClean="0"/>
              <a:t> (1914)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l-GR" dirty="0" err="1" smtClean="0"/>
              <a:t>Ομοερωτισμοσ</a:t>
            </a:r>
            <a:endParaRPr lang="el-GR" dirty="0" smtClean="0"/>
          </a:p>
          <a:p>
            <a:r>
              <a:rPr lang="el-GR" dirty="0" err="1" smtClean="0"/>
              <a:t>Απαιτει</a:t>
            </a:r>
            <a:r>
              <a:rPr lang="el-GR" dirty="0" smtClean="0"/>
              <a:t> την </a:t>
            </a:r>
            <a:r>
              <a:rPr lang="el-GR" dirty="0" err="1" smtClean="0"/>
              <a:t>αυστηρη</a:t>
            </a:r>
            <a:r>
              <a:rPr lang="el-GR" dirty="0" smtClean="0"/>
              <a:t> </a:t>
            </a:r>
            <a:r>
              <a:rPr lang="el-GR" dirty="0" err="1" smtClean="0"/>
              <a:t>διακριση</a:t>
            </a:r>
            <a:r>
              <a:rPr lang="el-GR" dirty="0" smtClean="0"/>
              <a:t> </a:t>
            </a:r>
            <a:r>
              <a:rPr lang="el-GR" dirty="0" err="1" smtClean="0"/>
              <a:t>τουλαχιστον</a:t>
            </a:r>
            <a:r>
              <a:rPr lang="el-GR" dirty="0" smtClean="0"/>
              <a:t> </a:t>
            </a:r>
            <a:r>
              <a:rPr lang="el-GR" dirty="0" err="1" smtClean="0"/>
              <a:t>μεταξυ</a:t>
            </a:r>
            <a:r>
              <a:rPr lang="el-GR" dirty="0" smtClean="0"/>
              <a:t> των 2 </a:t>
            </a:r>
            <a:r>
              <a:rPr lang="el-GR" dirty="0" err="1" smtClean="0"/>
              <a:t>τυπων</a:t>
            </a:r>
            <a:r>
              <a:rPr lang="el-GR" dirty="0" smtClean="0"/>
              <a:t>, του </a:t>
            </a:r>
            <a:r>
              <a:rPr lang="el-GR" dirty="0" err="1" smtClean="0"/>
              <a:t>ομοερωτικου</a:t>
            </a:r>
            <a:r>
              <a:rPr lang="el-GR" dirty="0" smtClean="0"/>
              <a:t> </a:t>
            </a:r>
            <a:r>
              <a:rPr lang="el-GR" dirty="0" err="1" smtClean="0"/>
              <a:t>ωσ</a:t>
            </a:r>
            <a:r>
              <a:rPr lang="el-GR" dirty="0" smtClean="0"/>
              <a:t> </a:t>
            </a:r>
            <a:r>
              <a:rPr lang="el-GR" dirty="0" err="1" smtClean="0"/>
              <a:t>προσ</a:t>
            </a:r>
            <a:r>
              <a:rPr lang="el-GR" dirty="0" smtClean="0"/>
              <a:t> το </a:t>
            </a:r>
            <a:r>
              <a:rPr lang="el-GR" dirty="0" err="1" smtClean="0"/>
              <a:t>υποκειμενο</a:t>
            </a:r>
            <a:r>
              <a:rPr lang="el-GR" dirty="0" smtClean="0"/>
              <a:t>, ο </a:t>
            </a:r>
            <a:r>
              <a:rPr lang="el-GR" dirty="0" err="1" smtClean="0"/>
              <a:t>οποιος</a:t>
            </a:r>
            <a:r>
              <a:rPr lang="el-GR" dirty="0" smtClean="0"/>
              <a:t> </a:t>
            </a:r>
            <a:r>
              <a:rPr lang="el-GR" dirty="0" err="1" smtClean="0"/>
              <a:t>αισθανεται</a:t>
            </a:r>
            <a:r>
              <a:rPr lang="el-GR" dirty="0" smtClean="0"/>
              <a:t> και </a:t>
            </a:r>
            <a:r>
              <a:rPr lang="el-GR" dirty="0" err="1" smtClean="0"/>
              <a:t>φερεται</a:t>
            </a:r>
            <a:r>
              <a:rPr lang="el-GR" dirty="0" smtClean="0"/>
              <a:t> </a:t>
            </a:r>
            <a:r>
              <a:rPr lang="el-GR" dirty="0" err="1" smtClean="0"/>
              <a:t>ωσ</a:t>
            </a:r>
            <a:r>
              <a:rPr lang="el-GR" dirty="0" smtClean="0"/>
              <a:t> </a:t>
            </a:r>
            <a:r>
              <a:rPr lang="el-GR" dirty="0" err="1" smtClean="0"/>
              <a:t>γυναικα</a:t>
            </a:r>
            <a:r>
              <a:rPr lang="el-GR" dirty="0" smtClean="0"/>
              <a:t> (</a:t>
            </a:r>
            <a:r>
              <a:rPr lang="el-GR" dirty="0" err="1" smtClean="0"/>
              <a:t>ορθη</a:t>
            </a:r>
            <a:r>
              <a:rPr lang="el-GR" dirty="0" smtClean="0"/>
              <a:t> </a:t>
            </a:r>
            <a:r>
              <a:rPr lang="el-GR" dirty="0" err="1" smtClean="0"/>
              <a:t>ενδιαμεση</a:t>
            </a:r>
            <a:r>
              <a:rPr lang="el-GR" dirty="0" smtClean="0"/>
              <a:t> </a:t>
            </a:r>
            <a:r>
              <a:rPr lang="el-GR" dirty="0" err="1" smtClean="0"/>
              <a:t>σεξουαλικη</a:t>
            </a:r>
            <a:r>
              <a:rPr lang="el-GR" dirty="0" smtClean="0"/>
              <a:t> </a:t>
            </a:r>
            <a:r>
              <a:rPr lang="el-GR" dirty="0" err="1" smtClean="0"/>
              <a:t>βαθμιδα</a:t>
            </a:r>
            <a:r>
              <a:rPr lang="el-GR" dirty="0" smtClean="0"/>
              <a:t>, </a:t>
            </a:r>
            <a:r>
              <a:rPr lang="en-US" dirty="0" err="1" smtClean="0"/>
              <a:t>Horschfeld</a:t>
            </a:r>
            <a:r>
              <a:rPr lang="en-US" dirty="0" smtClean="0"/>
              <a:t>)</a:t>
            </a:r>
            <a:r>
              <a:rPr lang="el-GR" dirty="0" smtClean="0"/>
              <a:t>, και του </a:t>
            </a:r>
            <a:r>
              <a:rPr lang="el-GR" dirty="0" err="1" smtClean="0"/>
              <a:t>ομοερωτικου</a:t>
            </a:r>
            <a:r>
              <a:rPr lang="el-GR" dirty="0" smtClean="0"/>
              <a:t> </a:t>
            </a:r>
            <a:r>
              <a:rPr lang="el-GR" dirty="0" err="1" smtClean="0"/>
              <a:t>ωσ</a:t>
            </a:r>
            <a:r>
              <a:rPr lang="el-GR" dirty="0" smtClean="0"/>
              <a:t> </a:t>
            </a:r>
            <a:r>
              <a:rPr lang="el-GR" dirty="0" err="1" smtClean="0"/>
              <a:t>προσ</a:t>
            </a:r>
            <a:r>
              <a:rPr lang="el-GR" dirty="0" smtClean="0"/>
              <a:t> το </a:t>
            </a:r>
            <a:r>
              <a:rPr lang="el-GR" dirty="0" err="1" smtClean="0"/>
              <a:t>αντικειμενο</a:t>
            </a:r>
            <a:r>
              <a:rPr lang="el-GR" dirty="0" smtClean="0"/>
              <a:t>, ο </a:t>
            </a:r>
            <a:r>
              <a:rPr lang="el-GR" dirty="0" err="1" smtClean="0"/>
              <a:t>οποιοσ</a:t>
            </a:r>
            <a:r>
              <a:rPr lang="el-GR" dirty="0" smtClean="0"/>
              <a:t> </a:t>
            </a:r>
            <a:r>
              <a:rPr lang="el-GR" dirty="0" err="1" smtClean="0"/>
              <a:t>ειναι</a:t>
            </a:r>
            <a:r>
              <a:rPr lang="el-GR" dirty="0" smtClean="0"/>
              <a:t> </a:t>
            </a:r>
            <a:r>
              <a:rPr lang="el-GR" dirty="0" err="1" smtClean="0"/>
              <a:t>απολυτα</a:t>
            </a:r>
            <a:r>
              <a:rPr lang="el-GR" dirty="0" smtClean="0"/>
              <a:t> </a:t>
            </a:r>
            <a:r>
              <a:rPr lang="el-GR" dirty="0" err="1" smtClean="0"/>
              <a:t>ανδροπρεπησ</a:t>
            </a:r>
            <a:r>
              <a:rPr lang="el-GR" dirty="0" smtClean="0"/>
              <a:t> και </a:t>
            </a:r>
            <a:r>
              <a:rPr lang="el-GR" dirty="0" err="1" smtClean="0"/>
              <a:t>εχει</a:t>
            </a:r>
            <a:r>
              <a:rPr lang="el-GR" dirty="0" smtClean="0"/>
              <a:t> </a:t>
            </a:r>
            <a:r>
              <a:rPr lang="el-GR" dirty="0" err="1" smtClean="0"/>
              <a:t>πλεον</a:t>
            </a:r>
            <a:r>
              <a:rPr lang="el-GR" dirty="0" smtClean="0"/>
              <a:t> </a:t>
            </a:r>
            <a:r>
              <a:rPr lang="el-GR" dirty="0" err="1" smtClean="0"/>
              <a:t>αντικαταστησει</a:t>
            </a:r>
            <a:r>
              <a:rPr lang="el-GR" dirty="0" smtClean="0"/>
              <a:t> το </a:t>
            </a:r>
            <a:r>
              <a:rPr lang="el-GR" dirty="0" err="1" smtClean="0"/>
              <a:t>θηλυκο</a:t>
            </a:r>
            <a:r>
              <a:rPr lang="el-GR" dirty="0" smtClean="0"/>
              <a:t> </a:t>
            </a:r>
            <a:r>
              <a:rPr lang="el-GR" dirty="0" err="1" smtClean="0"/>
              <a:t>αντικειμενο</a:t>
            </a:r>
            <a:r>
              <a:rPr lang="el-GR" dirty="0" smtClean="0"/>
              <a:t> με </a:t>
            </a:r>
            <a:r>
              <a:rPr lang="el-GR" dirty="0" err="1" smtClean="0"/>
              <a:t>ενα</a:t>
            </a:r>
            <a:r>
              <a:rPr lang="el-GR" dirty="0" smtClean="0"/>
              <a:t> του </a:t>
            </a:r>
            <a:r>
              <a:rPr lang="el-GR" dirty="0" err="1" smtClean="0"/>
              <a:t>ιδιου</a:t>
            </a:r>
            <a:r>
              <a:rPr lang="el-GR" dirty="0" smtClean="0"/>
              <a:t> </a:t>
            </a:r>
            <a:r>
              <a:rPr lang="el-GR" dirty="0" err="1" smtClean="0"/>
              <a:t>φυλου</a:t>
            </a:r>
            <a:r>
              <a:rPr lang="en-US" dirty="0" smtClean="0"/>
              <a:t> (</a:t>
            </a:r>
            <a:r>
              <a:rPr lang="el-GR" dirty="0" err="1" smtClean="0"/>
              <a:t>ψυχαναγκαστικα</a:t>
            </a:r>
            <a:r>
              <a:rPr lang="el-GR" dirty="0" smtClean="0"/>
              <a:t> </a:t>
            </a:r>
            <a:r>
              <a:rPr lang="el-GR" dirty="0" err="1" smtClean="0"/>
              <a:t>νευρωτικοσ</a:t>
            </a:r>
            <a:r>
              <a:rPr lang="el-GR" dirty="0" smtClean="0"/>
              <a:t>).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Διαπιστωσεισ</a:t>
            </a:r>
            <a:r>
              <a:rPr lang="el-GR" dirty="0" smtClean="0"/>
              <a:t>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Φανταστηκαμε</a:t>
            </a:r>
            <a:r>
              <a:rPr lang="el-GR" dirty="0" smtClean="0"/>
              <a:t> τη </a:t>
            </a:r>
            <a:r>
              <a:rPr lang="el-GR" dirty="0" err="1" smtClean="0"/>
              <a:t>συνδεση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σεξουαλικησ</a:t>
            </a:r>
            <a:r>
              <a:rPr lang="el-GR" dirty="0" smtClean="0"/>
              <a:t> </a:t>
            </a:r>
            <a:r>
              <a:rPr lang="el-GR" dirty="0" err="1" smtClean="0"/>
              <a:t>ενορμησησ</a:t>
            </a:r>
            <a:r>
              <a:rPr lang="el-GR" dirty="0" smtClean="0"/>
              <a:t> με το </a:t>
            </a:r>
            <a:r>
              <a:rPr lang="el-GR" dirty="0" err="1" smtClean="0"/>
              <a:t>σεξουαλικο</a:t>
            </a:r>
            <a:r>
              <a:rPr lang="el-GR" dirty="0" smtClean="0"/>
              <a:t> </a:t>
            </a:r>
            <a:r>
              <a:rPr lang="el-GR" dirty="0" err="1" smtClean="0"/>
              <a:t>αντικειμενο</a:t>
            </a:r>
            <a:r>
              <a:rPr lang="el-GR" dirty="0" smtClean="0"/>
              <a:t> </a:t>
            </a:r>
            <a:r>
              <a:rPr lang="el-GR" dirty="0" err="1" smtClean="0"/>
              <a:t>ωσ</a:t>
            </a:r>
            <a:r>
              <a:rPr lang="el-GR" dirty="0" smtClean="0"/>
              <a:t> </a:t>
            </a:r>
            <a:r>
              <a:rPr lang="el-GR" dirty="0" err="1" smtClean="0"/>
              <a:t>υπερβολικα</a:t>
            </a:r>
            <a:r>
              <a:rPr lang="el-GR" dirty="0" smtClean="0"/>
              <a:t> </a:t>
            </a:r>
            <a:r>
              <a:rPr lang="el-GR" dirty="0" err="1" smtClean="0"/>
              <a:t>στενη</a:t>
            </a:r>
            <a:endParaRPr lang="el-GR" dirty="0" smtClean="0"/>
          </a:p>
          <a:p>
            <a:r>
              <a:rPr lang="el-GR" dirty="0" err="1" smtClean="0"/>
              <a:t>Αναγκαζομαστε</a:t>
            </a:r>
            <a:r>
              <a:rPr lang="el-GR" dirty="0" smtClean="0"/>
              <a:t> να </a:t>
            </a:r>
            <a:r>
              <a:rPr lang="el-GR" dirty="0" err="1" smtClean="0"/>
              <a:t>χαλαρωσουμε</a:t>
            </a:r>
            <a:r>
              <a:rPr lang="el-GR" dirty="0" smtClean="0"/>
              <a:t> στο νου </a:t>
            </a:r>
            <a:r>
              <a:rPr lang="el-GR" dirty="0" err="1" smtClean="0"/>
              <a:t>μασ</a:t>
            </a:r>
            <a:r>
              <a:rPr lang="el-GR" dirty="0" smtClean="0"/>
              <a:t> τη </a:t>
            </a:r>
            <a:r>
              <a:rPr lang="el-GR" dirty="0" err="1" smtClean="0"/>
              <a:t>συνδεση</a:t>
            </a:r>
            <a:r>
              <a:rPr lang="el-GR" dirty="0" smtClean="0"/>
              <a:t> </a:t>
            </a:r>
            <a:r>
              <a:rPr lang="el-GR" dirty="0" err="1" smtClean="0"/>
              <a:t>μεταξυ</a:t>
            </a:r>
            <a:r>
              <a:rPr lang="el-GR" dirty="0" smtClean="0"/>
              <a:t> </a:t>
            </a:r>
            <a:r>
              <a:rPr lang="el-GR" dirty="0" err="1" smtClean="0"/>
              <a:t>ενορμησησ</a:t>
            </a:r>
            <a:r>
              <a:rPr lang="el-GR" dirty="0" smtClean="0"/>
              <a:t> και </a:t>
            </a:r>
            <a:r>
              <a:rPr lang="el-GR" dirty="0" err="1" smtClean="0"/>
              <a:t>αντικειμενου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 err="1" smtClean="0"/>
              <a:t>σεξουαλικη</a:t>
            </a:r>
            <a:r>
              <a:rPr lang="el-GR" dirty="0" smtClean="0"/>
              <a:t> </a:t>
            </a:r>
            <a:r>
              <a:rPr lang="el-GR" dirty="0" err="1" smtClean="0"/>
              <a:t>ενορμηση</a:t>
            </a:r>
            <a:r>
              <a:rPr lang="el-GR" dirty="0" smtClean="0"/>
              <a:t> </a:t>
            </a:r>
            <a:r>
              <a:rPr lang="el-GR" dirty="0" err="1" smtClean="0"/>
              <a:t>ειναι</a:t>
            </a:r>
            <a:r>
              <a:rPr lang="el-GR" dirty="0" smtClean="0"/>
              <a:t> </a:t>
            </a:r>
            <a:r>
              <a:rPr lang="el-GR" dirty="0" err="1" smtClean="0"/>
              <a:t>προφανωσ</a:t>
            </a:r>
            <a:r>
              <a:rPr lang="el-GR" dirty="0" smtClean="0"/>
              <a:t> </a:t>
            </a:r>
            <a:r>
              <a:rPr lang="el-GR" dirty="0" err="1" smtClean="0"/>
              <a:t>αρχικα</a:t>
            </a:r>
            <a:r>
              <a:rPr lang="el-GR" dirty="0" smtClean="0"/>
              <a:t> </a:t>
            </a:r>
            <a:r>
              <a:rPr lang="el-GR" dirty="0" err="1" smtClean="0"/>
              <a:t>ανεξαρτητη</a:t>
            </a:r>
            <a:r>
              <a:rPr lang="el-GR" dirty="0" smtClean="0"/>
              <a:t> </a:t>
            </a:r>
            <a:r>
              <a:rPr lang="el-GR" dirty="0" err="1" smtClean="0"/>
              <a:t>απο</a:t>
            </a:r>
            <a:r>
              <a:rPr lang="el-GR" dirty="0" smtClean="0"/>
              <a:t> το </a:t>
            </a:r>
            <a:r>
              <a:rPr lang="el-GR" dirty="0" err="1" smtClean="0"/>
              <a:t>αντικειμενο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και δεν </a:t>
            </a:r>
            <a:r>
              <a:rPr lang="el-GR" dirty="0" err="1" smtClean="0"/>
              <a:t>οφειλει</a:t>
            </a:r>
            <a:r>
              <a:rPr lang="el-GR" dirty="0" smtClean="0"/>
              <a:t> τη </a:t>
            </a:r>
            <a:r>
              <a:rPr lang="el-GR" dirty="0" err="1" smtClean="0"/>
              <a:t>δημιουργια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στα </a:t>
            </a:r>
            <a:r>
              <a:rPr lang="el-GR" dirty="0" err="1" smtClean="0"/>
              <a:t>θελγητρα</a:t>
            </a:r>
            <a:r>
              <a:rPr lang="el-GR" dirty="0" smtClean="0"/>
              <a:t> του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Σεξουαλικη</a:t>
            </a:r>
            <a:r>
              <a:rPr lang="el-GR" dirty="0" smtClean="0"/>
              <a:t> </a:t>
            </a:r>
            <a:r>
              <a:rPr lang="el-GR" dirty="0" err="1" smtClean="0"/>
              <a:t>ανωριμοτητα</a:t>
            </a:r>
            <a:r>
              <a:rPr lang="el-GR" dirty="0" smtClean="0"/>
              <a:t>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rgbClr val="C60A29"/>
          </a:solidFill>
        </p:spPr>
        <p:txBody>
          <a:bodyPr>
            <a:normAutofit/>
          </a:bodyPr>
          <a:lstStyle/>
          <a:p>
            <a:r>
              <a:rPr lang="el-GR" dirty="0" smtClean="0"/>
              <a:t>Σε </a:t>
            </a:r>
            <a:r>
              <a:rPr lang="el-GR" dirty="0" err="1" smtClean="0"/>
              <a:t>περιπτωσεισ</a:t>
            </a:r>
            <a:r>
              <a:rPr lang="el-GR" dirty="0" smtClean="0"/>
              <a:t> </a:t>
            </a:r>
            <a:r>
              <a:rPr lang="el-GR" dirty="0" err="1" smtClean="0"/>
              <a:t>κατα</a:t>
            </a:r>
            <a:r>
              <a:rPr lang="el-GR" dirty="0" smtClean="0"/>
              <a:t> </a:t>
            </a:r>
            <a:r>
              <a:rPr lang="el-GR" dirty="0" err="1" smtClean="0"/>
              <a:t>τισ</a:t>
            </a:r>
            <a:r>
              <a:rPr lang="el-GR" dirty="0" smtClean="0"/>
              <a:t> </a:t>
            </a:r>
            <a:r>
              <a:rPr lang="el-GR" dirty="0" err="1" smtClean="0"/>
              <a:t>οποιεσ</a:t>
            </a:r>
            <a:r>
              <a:rPr lang="el-GR" dirty="0" smtClean="0"/>
              <a:t> </a:t>
            </a:r>
            <a:r>
              <a:rPr lang="el-GR" dirty="0" err="1" smtClean="0"/>
              <a:t>ανωριμα</a:t>
            </a:r>
            <a:r>
              <a:rPr lang="el-GR" dirty="0" smtClean="0"/>
              <a:t> </a:t>
            </a:r>
            <a:r>
              <a:rPr lang="el-GR" dirty="0" err="1" smtClean="0"/>
              <a:t>σεξουαλικα</a:t>
            </a:r>
            <a:r>
              <a:rPr lang="el-GR" dirty="0" smtClean="0"/>
              <a:t> </a:t>
            </a:r>
            <a:r>
              <a:rPr lang="el-GR" dirty="0" err="1" smtClean="0"/>
              <a:t>ατομα</a:t>
            </a:r>
            <a:r>
              <a:rPr lang="el-GR" dirty="0" smtClean="0"/>
              <a:t> (</a:t>
            </a:r>
            <a:r>
              <a:rPr lang="el-GR" dirty="0" err="1" smtClean="0"/>
              <a:t>παιδια</a:t>
            </a:r>
            <a:r>
              <a:rPr lang="el-GR" dirty="0" smtClean="0"/>
              <a:t>) </a:t>
            </a:r>
            <a:r>
              <a:rPr lang="el-GR" dirty="0" err="1" smtClean="0"/>
              <a:t>γινονται</a:t>
            </a:r>
            <a:r>
              <a:rPr lang="el-GR" dirty="0" smtClean="0"/>
              <a:t> </a:t>
            </a:r>
            <a:r>
              <a:rPr lang="el-GR" dirty="0" err="1" smtClean="0"/>
              <a:t>σεξουαλικα</a:t>
            </a:r>
            <a:r>
              <a:rPr lang="el-GR" dirty="0" smtClean="0"/>
              <a:t> </a:t>
            </a:r>
            <a:r>
              <a:rPr lang="el-GR" dirty="0" err="1" smtClean="0"/>
              <a:t>αντικειμενα</a:t>
            </a:r>
            <a:r>
              <a:rPr lang="el-GR" dirty="0" smtClean="0"/>
              <a:t> </a:t>
            </a:r>
            <a:r>
              <a:rPr lang="el-GR" dirty="0" err="1" smtClean="0"/>
              <a:t>εμφανιζονται</a:t>
            </a:r>
            <a:r>
              <a:rPr lang="el-GR" dirty="0" smtClean="0"/>
              <a:t> εκ των </a:t>
            </a:r>
            <a:r>
              <a:rPr lang="el-GR" dirty="0" err="1" smtClean="0"/>
              <a:t>προτερων</a:t>
            </a:r>
            <a:r>
              <a:rPr lang="el-GR" dirty="0" smtClean="0"/>
              <a:t> </a:t>
            </a:r>
            <a:r>
              <a:rPr lang="el-GR" dirty="0" err="1" smtClean="0"/>
              <a:t>ωσ</a:t>
            </a:r>
            <a:r>
              <a:rPr lang="el-GR" dirty="0" smtClean="0"/>
              <a:t> </a:t>
            </a:r>
            <a:r>
              <a:rPr lang="el-GR" dirty="0" err="1" smtClean="0"/>
              <a:t>μεμονωμενεσ</a:t>
            </a:r>
            <a:r>
              <a:rPr lang="el-GR" dirty="0" smtClean="0"/>
              <a:t> </a:t>
            </a:r>
            <a:r>
              <a:rPr lang="el-GR" dirty="0" err="1" smtClean="0"/>
              <a:t>εκτροπεσ</a:t>
            </a:r>
            <a:r>
              <a:rPr lang="el-GR" dirty="0" smtClean="0"/>
              <a:t>…  </a:t>
            </a:r>
            <a:r>
              <a:rPr lang="el-GR" dirty="0" err="1" smtClean="0"/>
              <a:t>οταν</a:t>
            </a:r>
            <a:r>
              <a:rPr lang="el-GR" dirty="0" smtClean="0"/>
              <a:t> </a:t>
            </a:r>
            <a:r>
              <a:rPr lang="el-GR" dirty="0" err="1" smtClean="0"/>
              <a:t>καποιο</a:t>
            </a:r>
            <a:r>
              <a:rPr lang="el-GR" dirty="0" smtClean="0"/>
              <a:t> </a:t>
            </a:r>
            <a:r>
              <a:rPr lang="el-GR" dirty="0" err="1" smtClean="0"/>
              <a:t>δειλο</a:t>
            </a:r>
            <a:r>
              <a:rPr lang="el-GR" dirty="0" smtClean="0"/>
              <a:t> και </a:t>
            </a:r>
            <a:r>
              <a:rPr lang="el-GR" dirty="0" err="1" smtClean="0"/>
              <a:t>σεξουαλικα</a:t>
            </a:r>
            <a:r>
              <a:rPr lang="el-GR" dirty="0" smtClean="0"/>
              <a:t> </a:t>
            </a:r>
            <a:r>
              <a:rPr lang="el-GR" dirty="0" err="1" smtClean="0"/>
              <a:t>ανικανο</a:t>
            </a:r>
            <a:r>
              <a:rPr lang="el-GR" dirty="0" smtClean="0"/>
              <a:t> </a:t>
            </a:r>
            <a:r>
              <a:rPr lang="el-GR" dirty="0" err="1" smtClean="0"/>
              <a:t>ατομο</a:t>
            </a:r>
            <a:r>
              <a:rPr lang="el-GR" dirty="0" smtClean="0"/>
              <a:t> </a:t>
            </a:r>
            <a:r>
              <a:rPr lang="el-GR" dirty="0" err="1" smtClean="0"/>
              <a:t>επιλεγει</a:t>
            </a:r>
            <a:r>
              <a:rPr lang="el-GR" dirty="0" smtClean="0"/>
              <a:t> </a:t>
            </a:r>
            <a:r>
              <a:rPr lang="el-GR" dirty="0" err="1" smtClean="0"/>
              <a:t>ενα</a:t>
            </a:r>
            <a:r>
              <a:rPr lang="el-GR" dirty="0" smtClean="0"/>
              <a:t> </a:t>
            </a:r>
            <a:r>
              <a:rPr lang="el-GR" dirty="0" err="1" smtClean="0"/>
              <a:t>τετοιο</a:t>
            </a:r>
            <a:r>
              <a:rPr lang="el-GR" dirty="0" smtClean="0"/>
              <a:t> </a:t>
            </a:r>
            <a:r>
              <a:rPr lang="el-GR" dirty="0" err="1" smtClean="0"/>
              <a:t>υποκαταστατο</a:t>
            </a:r>
            <a:r>
              <a:rPr lang="el-GR" dirty="0" smtClean="0"/>
              <a:t> ή </a:t>
            </a:r>
            <a:r>
              <a:rPr lang="el-GR" dirty="0" err="1" smtClean="0"/>
              <a:t>οταν</a:t>
            </a:r>
            <a:r>
              <a:rPr lang="el-GR" dirty="0" smtClean="0"/>
              <a:t> μια </a:t>
            </a:r>
            <a:r>
              <a:rPr lang="el-GR" dirty="0" err="1" smtClean="0"/>
              <a:t>ξαφνικη</a:t>
            </a:r>
            <a:r>
              <a:rPr lang="el-GR" dirty="0" smtClean="0"/>
              <a:t>/</a:t>
            </a:r>
            <a:r>
              <a:rPr lang="el-GR" dirty="0" err="1" smtClean="0"/>
              <a:t>ακατασχετη</a:t>
            </a:r>
            <a:r>
              <a:rPr lang="el-GR" dirty="0" smtClean="0"/>
              <a:t> </a:t>
            </a:r>
            <a:r>
              <a:rPr lang="el-GR" dirty="0" err="1" smtClean="0"/>
              <a:t>ενορμηση</a:t>
            </a:r>
            <a:r>
              <a:rPr lang="el-GR" dirty="0" smtClean="0"/>
              <a:t> δε </a:t>
            </a:r>
            <a:r>
              <a:rPr lang="el-GR" dirty="0" err="1" smtClean="0"/>
              <a:t>μπορει</a:t>
            </a:r>
            <a:r>
              <a:rPr lang="el-GR" dirty="0" smtClean="0"/>
              <a:t> </a:t>
            </a:r>
            <a:r>
              <a:rPr lang="el-GR" dirty="0" err="1" smtClean="0"/>
              <a:t>εκεινη</a:t>
            </a:r>
            <a:r>
              <a:rPr lang="el-GR" dirty="0" smtClean="0"/>
              <a:t> τη </a:t>
            </a:r>
            <a:r>
              <a:rPr lang="el-GR" dirty="0" err="1" smtClean="0"/>
              <a:t>στιγμη</a:t>
            </a:r>
            <a:r>
              <a:rPr lang="el-GR" dirty="0" smtClean="0"/>
              <a:t> να βρει </a:t>
            </a:r>
            <a:r>
              <a:rPr lang="el-GR" dirty="0" err="1" smtClean="0"/>
              <a:t>καποιο</a:t>
            </a:r>
            <a:r>
              <a:rPr lang="el-GR" dirty="0" smtClean="0"/>
              <a:t> </a:t>
            </a:r>
            <a:r>
              <a:rPr lang="el-GR" dirty="0" err="1" smtClean="0"/>
              <a:t>καταλληλοτερο</a:t>
            </a:r>
            <a:r>
              <a:rPr lang="el-GR" dirty="0" smtClean="0"/>
              <a:t> </a:t>
            </a:r>
            <a:r>
              <a:rPr lang="el-GR" dirty="0" err="1" smtClean="0"/>
              <a:t>αντικειμενο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 err="1" smtClean="0"/>
              <a:t>σεξουαλικη</a:t>
            </a:r>
            <a:r>
              <a:rPr lang="el-GR" dirty="0" smtClean="0"/>
              <a:t> </a:t>
            </a:r>
            <a:r>
              <a:rPr lang="el-GR" dirty="0" err="1" smtClean="0"/>
              <a:t>ενορμηση</a:t>
            </a:r>
            <a:r>
              <a:rPr lang="el-GR" dirty="0" smtClean="0"/>
              <a:t> </a:t>
            </a:r>
            <a:r>
              <a:rPr lang="el-GR" dirty="0" err="1" smtClean="0"/>
              <a:t>επιδεχεται</a:t>
            </a:r>
            <a:r>
              <a:rPr lang="el-GR" dirty="0" smtClean="0"/>
              <a:t> τόσο </a:t>
            </a:r>
            <a:r>
              <a:rPr lang="el-GR" dirty="0" err="1" smtClean="0"/>
              <a:t>μεγαλη</a:t>
            </a:r>
            <a:r>
              <a:rPr lang="el-GR" dirty="0" smtClean="0"/>
              <a:t> </a:t>
            </a:r>
            <a:r>
              <a:rPr lang="el-GR" dirty="0" err="1" smtClean="0"/>
              <a:t>ποικιλια</a:t>
            </a:r>
            <a:r>
              <a:rPr lang="el-GR" dirty="0" smtClean="0"/>
              <a:t> και </a:t>
            </a:r>
            <a:r>
              <a:rPr lang="el-GR" dirty="0" err="1" smtClean="0"/>
              <a:t>υποβιβασμο</a:t>
            </a:r>
            <a:r>
              <a:rPr lang="el-GR" dirty="0" smtClean="0"/>
              <a:t> του </a:t>
            </a:r>
            <a:r>
              <a:rPr lang="el-GR" dirty="0" err="1" smtClean="0"/>
              <a:t>αντικειμενου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, </a:t>
            </a:r>
            <a:r>
              <a:rPr lang="el-GR" dirty="0" err="1" smtClean="0"/>
              <a:t>κατι</a:t>
            </a:r>
            <a:r>
              <a:rPr lang="el-GR" dirty="0" smtClean="0"/>
              <a:t> που η </a:t>
            </a:r>
            <a:r>
              <a:rPr lang="el-GR" dirty="0" err="1" smtClean="0"/>
              <a:t>πεινα</a:t>
            </a:r>
            <a:r>
              <a:rPr lang="el-GR" dirty="0" smtClean="0"/>
              <a:t>, η </a:t>
            </a:r>
            <a:r>
              <a:rPr lang="el-GR" dirty="0" err="1" smtClean="0"/>
              <a:t>οποια</a:t>
            </a:r>
            <a:r>
              <a:rPr lang="el-GR" dirty="0" smtClean="0"/>
              <a:t> </a:t>
            </a:r>
            <a:r>
              <a:rPr lang="el-GR" dirty="0" err="1" smtClean="0"/>
              <a:t>διατηρει</a:t>
            </a:r>
            <a:r>
              <a:rPr lang="el-GR" dirty="0" smtClean="0"/>
              <a:t> το </a:t>
            </a:r>
            <a:r>
              <a:rPr lang="el-GR" dirty="0" err="1" smtClean="0"/>
              <a:t>αντικειμενο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πολυ</a:t>
            </a:r>
            <a:r>
              <a:rPr lang="el-GR" dirty="0" smtClean="0"/>
              <a:t> πιο </a:t>
            </a:r>
            <a:r>
              <a:rPr lang="el-GR" dirty="0" err="1" smtClean="0"/>
              <a:t>ενεργητικα</a:t>
            </a:r>
            <a:r>
              <a:rPr lang="el-GR" dirty="0" smtClean="0"/>
              <a:t>, το </a:t>
            </a:r>
            <a:r>
              <a:rPr lang="el-GR" dirty="0" err="1" smtClean="0"/>
              <a:t>επιτρεπει</a:t>
            </a:r>
            <a:r>
              <a:rPr lang="el-GR" dirty="0" smtClean="0"/>
              <a:t> </a:t>
            </a:r>
            <a:r>
              <a:rPr lang="el-GR" dirty="0" err="1" smtClean="0"/>
              <a:t>μονο</a:t>
            </a:r>
            <a:r>
              <a:rPr lang="el-GR" dirty="0" smtClean="0"/>
              <a:t> σε </a:t>
            </a:r>
            <a:r>
              <a:rPr lang="el-GR" dirty="0" err="1" smtClean="0"/>
              <a:t>πολυ</a:t>
            </a:r>
            <a:r>
              <a:rPr lang="el-GR" dirty="0" smtClean="0"/>
              <a:t> </a:t>
            </a:r>
            <a:r>
              <a:rPr lang="el-GR" dirty="0" err="1" smtClean="0"/>
              <a:t>ακραιεσ</a:t>
            </a:r>
            <a:r>
              <a:rPr lang="el-GR" dirty="0" smtClean="0"/>
              <a:t> </a:t>
            </a:r>
            <a:r>
              <a:rPr lang="el-GR" dirty="0" err="1" smtClean="0"/>
              <a:t>περιπτωσεισ</a:t>
            </a:r>
            <a:r>
              <a:rPr lang="el-GR" dirty="0" smtClean="0"/>
              <a:t> (</a:t>
            </a:r>
            <a:r>
              <a:rPr lang="el-GR" dirty="0" err="1" smtClean="0"/>
              <a:t>σεξουαλικη</a:t>
            </a:r>
            <a:r>
              <a:rPr lang="el-GR" dirty="0" smtClean="0"/>
              <a:t> </a:t>
            </a:r>
            <a:r>
              <a:rPr lang="el-GR" dirty="0" err="1" smtClean="0"/>
              <a:t>πραξη</a:t>
            </a:r>
            <a:r>
              <a:rPr lang="el-GR" dirty="0" smtClean="0"/>
              <a:t> με </a:t>
            </a:r>
            <a:r>
              <a:rPr lang="el-GR" dirty="0" err="1" smtClean="0"/>
              <a:t>ζωα</a:t>
            </a:r>
            <a:r>
              <a:rPr lang="el-GR" dirty="0" smtClean="0"/>
              <a:t>)</a:t>
            </a:r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λέγμα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</Template>
  <TotalTime>2313</TotalTime>
  <Words>1184</Words>
  <PresentationFormat>Προσαρμογή</PresentationFormat>
  <Paragraphs>121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Πλέγμα</vt:lpstr>
      <vt:lpstr>Κεφαλαιο 1: σεξουαλικεσ εκτροπεσ</vt:lpstr>
      <vt:lpstr>1. Σεξουαλικές εκτροπές</vt:lpstr>
      <vt:lpstr>Αποκλισεισ ωσ προσ το σεξουαλικο αντικειμενο</vt:lpstr>
      <vt:lpstr>Θεώρηση ομοφυλοφιλιασ</vt:lpstr>
      <vt:lpstr>Ψυχαναλυση…</vt:lpstr>
      <vt:lpstr>Τυχαιοι επηρεασμοι…</vt:lpstr>
      <vt:lpstr>Ferenczi (1914)</vt:lpstr>
      <vt:lpstr>Διαπιστωσεισ…</vt:lpstr>
      <vt:lpstr>Σεξουαλικη ανωριμοτητα…</vt:lpstr>
      <vt:lpstr>Ανατομικεσ υπερβασεισ</vt:lpstr>
      <vt:lpstr>Διαφάνεια 11</vt:lpstr>
      <vt:lpstr>Διαφάνεια 12</vt:lpstr>
      <vt:lpstr>Καθηλωσεισ σε προσωρινουσ σεξουαλικουσ στόχουσ</vt:lpstr>
      <vt:lpstr>Διαφάνεια 14</vt:lpstr>
      <vt:lpstr>Διαφάνεια 15</vt:lpstr>
      <vt:lpstr>Παραλλαγη και ασθενεια…</vt:lpstr>
      <vt:lpstr>Ψυχικη συμμετοχη…</vt:lpstr>
      <vt:lpstr>Συμπερασματα…</vt:lpstr>
      <vt:lpstr>Συμπερασματα ψυχαναλυσησ για τη σεξουαλικη ενορμηση στουσ νευρωτικουσ</vt:lpstr>
      <vt:lpstr>Νευρωση- αρνητικο διαστροφησ…</vt:lpstr>
      <vt:lpstr>συνοψη</vt:lpstr>
      <vt:lpstr>Διαφάνεια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72</cp:revision>
  <dcterms:created xsi:type="dcterms:W3CDTF">2018-11-26T11:56:10Z</dcterms:created>
  <dcterms:modified xsi:type="dcterms:W3CDTF">2018-12-01T07:16:02Z</dcterms:modified>
</cp:coreProperties>
</file>