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35"/>
  </p:notesMasterIdLst>
  <p:sldIdLst>
    <p:sldId id="256" r:id="rId2"/>
    <p:sldId id="257" r:id="rId3"/>
    <p:sldId id="259" r:id="rId4"/>
    <p:sldId id="258" r:id="rId5"/>
    <p:sldId id="298" r:id="rId6"/>
    <p:sldId id="283" r:id="rId7"/>
    <p:sldId id="284" r:id="rId8"/>
    <p:sldId id="285" r:id="rId9"/>
    <p:sldId id="286" r:id="rId10"/>
    <p:sldId id="287" r:id="rId11"/>
    <p:sldId id="280" r:id="rId12"/>
    <p:sldId id="289" r:id="rId13"/>
    <p:sldId id="270" r:id="rId14"/>
    <p:sldId id="273" r:id="rId15"/>
    <p:sldId id="272" r:id="rId16"/>
    <p:sldId id="301" r:id="rId17"/>
    <p:sldId id="300" r:id="rId18"/>
    <p:sldId id="299" r:id="rId19"/>
    <p:sldId id="302" r:id="rId20"/>
    <p:sldId id="292" r:id="rId21"/>
    <p:sldId id="295" r:id="rId22"/>
    <p:sldId id="291" r:id="rId23"/>
    <p:sldId id="296" r:id="rId24"/>
    <p:sldId id="267" r:id="rId25"/>
    <p:sldId id="260" r:id="rId26"/>
    <p:sldId id="262" r:id="rId27"/>
    <p:sldId id="263" r:id="rId28"/>
    <p:sldId id="264" r:id="rId29"/>
    <p:sldId id="265" r:id="rId30"/>
    <p:sldId id="266" r:id="rId31"/>
    <p:sldId id="268" r:id="rId32"/>
    <p:sldId id="303" r:id="rId33"/>
    <p:sldId id="290" r:id="rId3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9" autoAdjust="0"/>
    <p:restoredTop sz="94660"/>
  </p:normalViewPr>
  <p:slideViewPr>
    <p:cSldViewPr snapToGrid="0">
      <p:cViewPr>
        <p:scale>
          <a:sx n="76" d="100"/>
          <a:sy n="76" d="100"/>
        </p:scale>
        <p:origin x="-4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D6CCBD-E7EF-4E60-9AD4-0AED1AE4592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1AB765B-2261-455E-BA80-8FC3E0F9989B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</a:rPr>
            <a:t>John Bell, Clark University</a:t>
          </a:r>
          <a:endParaRPr lang="el-GR" dirty="0" smtClean="0">
            <a:solidFill>
              <a:schemeClr val="bg1"/>
            </a:solidFill>
          </a:endParaRPr>
        </a:p>
        <a:p>
          <a:pPr algn="ctr"/>
          <a:endParaRPr lang="en-US" dirty="0" smtClean="0">
            <a:solidFill>
              <a:schemeClr val="bg1"/>
            </a:solidFill>
          </a:endParaRPr>
        </a:p>
        <a:p>
          <a:pPr algn="l"/>
          <a:r>
            <a:rPr lang="en-US" dirty="0" smtClean="0">
              <a:solidFill>
                <a:schemeClr val="bg1"/>
              </a:solidFill>
            </a:rPr>
            <a:t>- </a:t>
          </a:r>
          <a:r>
            <a:rPr lang="el-GR" dirty="0" smtClean="0">
              <a:solidFill>
                <a:schemeClr val="bg1"/>
              </a:solidFill>
            </a:rPr>
            <a:t>Ξεκίνησε να θεραπεύει οικογένειες το 1951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Η προσέγγιση του προέρχεται κατευθείαν από την ομαδική θεραπεία</a:t>
          </a:r>
          <a:endParaRPr lang="el-GR" dirty="0">
            <a:solidFill>
              <a:schemeClr val="bg1"/>
            </a:solidFill>
          </a:endParaRPr>
        </a:p>
      </dgm:t>
    </dgm:pt>
    <dgm:pt modelId="{B0C2C93B-97BA-44F4-AFBD-FCC6FA56CE19}" type="parTrans" cxnId="{6CE4ABC7-BB18-4228-BC4E-77B4350FE7D3}">
      <dgm:prSet/>
      <dgm:spPr/>
      <dgm:t>
        <a:bodyPr/>
        <a:lstStyle/>
        <a:p>
          <a:endParaRPr lang="el-GR"/>
        </a:p>
      </dgm:t>
    </dgm:pt>
    <dgm:pt modelId="{4053467C-C06A-435F-9906-238E7D03EBFB}" type="sibTrans" cxnId="{6CE4ABC7-BB18-4228-BC4E-77B4350FE7D3}">
      <dgm:prSet/>
      <dgm:spPr/>
      <dgm:t>
        <a:bodyPr/>
        <a:lstStyle/>
        <a:p>
          <a:endParaRPr lang="el-GR"/>
        </a:p>
      </dgm:t>
    </dgm:pt>
    <dgm:pt modelId="{990C34A7-07A6-4877-B54D-F628CBD55D61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</a:rPr>
            <a:t>Murray Bowen, Menninger Clinic</a:t>
          </a:r>
          <a:endParaRPr lang="el-GR" dirty="0" smtClean="0">
            <a:solidFill>
              <a:schemeClr val="bg1"/>
            </a:solidFill>
          </a:endParaRPr>
        </a:p>
        <a:p>
          <a:pPr algn="ctr"/>
          <a:endParaRPr lang="en-US" dirty="0" smtClean="0">
            <a:solidFill>
              <a:schemeClr val="bg1"/>
            </a:solidFill>
          </a:endParaRPr>
        </a:p>
        <a:p>
          <a:pPr algn="l"/>
          <a:r>
            <a:rPr lang="en-US" dirty="0" smtClean="0">
              <a:solidFill>
                <a:schemeClr val="bg1"/>
              </a:solidFill>
            </a:rPr>
            <a:t>-</a:t>
          </a:r>
          <a:r>
            <a:rPr lang="el-GR" dirty="0" smtClean="0">
              <a:solidFill>
                <a:schemeClr val="bg1"/>
              </a:solidFill>
            </a:rPr>
            <a:t> Ήταν ψυχίατρος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Εστιάστηκε στη διαφοροποίηση του εαυτού από την πατρική οικογένεια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Οι ιδέες του έτυχαν ευρείας αποδοχής</a:t>
          </a:r>
        </a:p>
      </dgm:t>
    </dgm:pt>
    <dgm:pt modelId="{B8C96488-15BB-4335-A10F-9A8DE08DDD72}" type="parTrans" cxnId="{67C53E14-BC57-4E68-A43D-23460A0BC260}">
      <dgm:prSet/>
      <dgm:spPr/>
      <dgm:t>
        <a:bodyPr/>
        <a:lstStyle/>
        <a:p>
          <a:endParaRPr lang="el-GR"/>
        </a:p>
      </dgm:t>
    </dgm:pt>
    <dgm:pt modelId="{2A050632-BD9D-48B7-94B4-3436D359BCAD}" type="sibTrans" cxnId="{67C53E14-BC57-4E68-A43D-23460A0BC260}">
      <dgm:prSet/>
      <dgm:spPr/>
      <dgm:t>
        <a:bodyPr/>
        <a:lstStyle/>
        <a:p>
          <a:endParaRPr lang="el-GR"/>
        </a:p>
      </dgm:t>
    </dgm:pt>
    <dgm:pt modelId="{A6E3D1B5-2532-48B4-802D-50E823429CA0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</a:rPr>
            <a:t>Nathan Ackerman, New York</a:t>
          </a:r>
        </a:p>
        <a:p>
          <a:pPr algn="l"/>
          <a:r>
            <a:rPr lang="en-US" dirty="0" smtClean="0">
              <a:solidFill>
                <a:schemeClr val="bg1"/>
              </a:solidFill>
            </a:rPr>
            <a:t>- </a:t>
          </a:r>
          <a:r>
            <a:rPr lang="el-GR" dirty="0" smtClean="0">
              <a:solidFill>
                <a:schemeClr val="bg1"/>
              </a:solidFill>
            </a:rPr>
            <a:t>Δημοσίευσε το πρώτο άρθρο του για τη λειτουργικότητα της οικογένειας το 1937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Ήταν παιδοψυχίατρος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Θεωρούσε ότι τα οικογενειακά προβλήματα έχουν τις ρίζες τους στις συγκρούσεις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Ίδρυσε το γνωστό </a:t>
          </a:r>
          <a:r>
            <a:rPr lang="en-US" dirty="0" smtClean="0">
              <a:solidFill>
                <a:schemeClr val="bg1"/>
              </a:solidFill>
            </a:rPr>
            <a:t>Ackerman Family Institute </a:t>
          </a:r>
          <a:r>
            <a:rPr lang="el-GR" dirty="0" smtClean="0">
              <a:solidFill>
                <a:schemeClr val="bg1"/>
              </a:solidFill>
            </a:rPr>
            <a:t>το 1960 </a:t>
          </a:r>
          <a:endParaRPr lang="el-GR" dirty="0">
            <a:solidFill>
              <a:schemeClr val="bg1"/>
            </a:solidFill>
          </a:endParaRPr>
        </a:p>
      </dgm:t>
    </dgm:pt>
    <dgm:pt modelId="{6A1722AC-F9A0-44C8-A972-90B23D1BAACE}" type="parTrans" cxnId="{F9D9DF35-BC79-4E32-9F1A-5698F228953F}">
      <dgm:prSet/>
      <dgm:spPr/>
      <dgm:t>
        <a:bodyPr/>
        <a:lstStyle/>
        <a:p>
          <a:endParaRPr lang="el-GR"/>
        </a:p>
      </dgm:t>
    </dgm:pt>
    <dgm:pt modelId="{E39B5B4E-77C3-4FA6-B72F-0BB5EECC4480}" type="sibTrans" cxnId="{F9D9DF35-BC79-4E32-9F1A-5698F228953F}">
      <dgm:prSet/>
      <dgm:spPr/>
      <dgm:t>
        <a:bodyPr/>
        <a:lstStyle/>
        <a:p>
          <a:endParaRPr lang="el-GR"/>
        </a:p>
      </dgm:t>
    </dgm:pt>
    <dgm:pt modelId="{B1DBDAA5-51C8-418C-B8FA-7A0614F9746D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</a:rPr>
            <a:t>Jon Jackson &amp; Jay Haley, Palo Alto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Ήταν μέλη της ομάδας </a:t>
          </a:r>
          <a:r>
            <a:rPr lang="en-US" dirty="0" smtClean="0">
              <a:solidFill>
                <a:schemeClr val="bg1"/>
              </a:solidFill>
            </a:rPr>
            <a:t>Palo Alto </a:t>
          </a:r>
          <a:r>
            <a:rPr lang="el-GR" dirty="0" smtClean="0">
              <a:solidFill>
                <a:schemeClr val="bg1"/>
              </a:solidFill>
            </a:rPr>
            <a:t>που ανακάλυψαν τη Συστημική Θεραπεία ενώ μελετούσαν την Σχιζοφρένεια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Η έννοια της οικογενειακής ομοιόστασης</a:t>
          </a:r>
          <a:r>
            <a:rPr lang="en-US" dirty="0" smtClean="0">
              <a:solidFill>
                <a:schemeClr val="bg1"/>
              </a:solidFill>
            </a:rPr>
            <a:t>: </a:t>
          </a:r>
          <a:r>
            <a:rPr lang="el-GR" dirty="0" smtClean="0">
              <a:solidFill>
                <a:schemeClr val="bg1"/>
              </a:solidFill>
            </a:rPr>
            <a:t>οι οικογένειες ως μονάδες που αντιστέκονται στην αλλαγή</a:t>
          </a:r>
        </a:p>
        <a:p>
          <a:pPr algn="l"/>
          <a:r>
            <a:rPr lang="el-GR" dirty="0" smtClean="0">
              <a:solidFill>
                <a:schemeClr val="bg1"/>
              </a:solidFill>
            </a:rPr>
            <a:t>- Ο </a:t>
          </a:r>
          <a:r>
            <a:rPr lang="en-US" dirty="0" smtClean="0">
              <a:solidFill>
                <a:schemeClr val="bg1"/>
              </a:solidFill>
            </a:rPr>
            <a:t>Haley </a:t>
          </a:r>
          <a:r>
            <a:rPr lang="el-GR" dirty="0" smtClean="0">
              <a:solidFill>
                <a:schemeClr val="bg1"/>
              </a:solidFill>
            </a:rPr>
            <a:t>θεώρησε όλες τις συμπεριφορές ακόμα και τις </a:t>
          </a:r>
          <a:r>
            <a:rPr lang="el-GR" dirty="0" err="1" smtClean="0">
              <a:solidFill>
                <a:schemeClr val="bg1"/>
              </a:solidFill>
            </a:rPr>
            <a:t>συμπτωματικές</a:t>
          </a:r>
          <a:r>
            <a:rPr lang="el-GR" dirty="0" smtClean="0">
              <a:solidFill>
                <a:schemeClr val="bg1"/>
              </a:solidFill>
            </a:rPr>
            <a:t> ως φυσιολογικές δεδομένου του πλαισίου τους.</a:t>
          </a:r>
        </a:p>
        <a:p>
          <a:pPr algn="l"/>
          <a:endParaRPr lang="el-GR" dirty="0">
            <a:solidFill>
              <a:schemeClr val="bg1"/>
            </a:solidFill>
          </a:endParaRPr>
        </a:p>
      </dgm:t>
    </dgm:pt>
    <dgm:pt modelId="{0957D5B4-E39A-480B-A7AF-B46F8CA342F2}" type="parTrans" cxnId="{32D51622-39F3-4346-B3BE-1A93576E8E02}">
      <dgm:prSet/>
      <dgm:spPr/>
      <dgm:t>
        <a:bodyPr/>
        <a:lstStyle/>
        <a:p>
          <a:endParaRPr lang="el-GR"/>
        </a:p>
      </dgm:t>
    </dgm:pt>
    <dgm:pt modelId="{5C64D8ED-B56E-418A-8240-3536FE12514D}" type="sibTrans" cxnId="{32D51622-39F3-4346-B3BE-1A93576E8E02}">
      <dgm:prSet/>
      <dgm:spPr/>
      <dgm:t>
        <a:bodyPr/>
        <a:lstStyle/>
        <a:p>
          <a:endParaRPr lang="el-GR"/>
        </a:p>
      </dgm:t>
    </dgm:pt>
    <dgm:pt modelId="{E3B9E5E6-FC4B-4958-B8B7-2C18EB98006C}" type="pres">
      <dgm:prSet presAssocID="{11D6CCBD-E7EF-4E60-9AD4-0AED1AE459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DB02076-0A41-435D-B6C5-A8BE2AA88F76}" type="pres">
      <dgm:prSet presAssocID="{A1AB765B-2261-455E-BA80-8FC3E0F9989B}" presName="node" presStyleLbl="node1" presStyleIdx="0" presStyleCnt="4" custScaleX="194372" custScaleY="117881" custLinFactNeighborX="-5514" custLinFactNeighborY="-3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4540DC-BEDB-4EA6-B208-2F4F3ABA151A}" type="pres">
      <dgm:prSet presAssocID="{4053467C-C06A-435F-9906-238E7D03EBFB}" presName="sibTrans" presStyleCnt="0"/>
      <dgm:spPr/>
    </dgm:pt>
    <dgm:pt modelId="{804539DF-2CD1-4A74-AC0E-DDC417F6B6A5}" type="pres">
      <dgm:prSet presAssocID="{990C34A7-07A6-4877-B54D-F628CBD55D61}" presName="node" presStyleLbl="node1" presStyleIdx="1" presStyleCnt="4" custScaleX="180243" custScaleY="115554" custLinFactNeighborX="4129" custLinFactNeighborY="-119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7016100-BA1A-431D-A92C-A2D5AD305D45}" type="pres">
      <dgm:prSet presAssocID="{2A050632-BD9D-48B7-94B4-3436D359BCAD}" presName="sibTrans" presStyleCnt="0"/>
      <dgm:spPr/>
    </dgm:pt>
    <dgm:pt modelId="{1DBB36F5-B033-4044-A5DB-D282805143E4}" type="pres">
      <dgm:prSet presAssocID="{A6E3D1B5-2532-48B4-802D-50E823429CA0}" presName="node" presStyleLbl="node1" presStyleIdx="2" presStyleCnt="4" custScaleX="194587" custScaleY="120407" custLinFactNeighborX="-31946" custLinFactNeighborY="-9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569D88-F528-4FC9-BA9C-D1C184A6D41B}" type="pres">
      <dgm:prSet presAssocID="{E39B5B4E-77C3-4FA6-B72F-0BB5EECC4480}" presName="sibTrans" presStyleCnt="0"/>
      <dgm:spPr/>
    </dgm:pt>
    <dgm:pt modelId="{0084B94D-4594-4DD7-BDFD-8AA71E03672D}" type="pres">
      <dgm:prSet presAssocID="{B1DBDAA5-51C8-418C-B8FA-7A0614F9746D}" presName="node" presStyleLbl="node1" presStyleIdx="3" presStyleCnt="4" custScaleX="183405" custScaleY="115446" custLinFactNeighborX="2969" custLinFactNeighborY="17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608F6CD-A8F5-4416-9DB6-786FF3C9D555}" type="presOf" srcId="{11D6CCBD-E7EF-4E60-9AD4-0AED1AE45925}" destId="{E3B9E5E6-FC4B-4958-B8B7-2C18EB98006C}" srcOrd="0" destOrd="0" presId="urn:microsoft.com/office/officeart/2005/8/layout/default"/>
    <dgm:cxn modelId="{3444555E-FF92-4A0D-8CBC-83885F140C1B}" type="presOf" srcId="{990C34A7-07A6-4877-B54D-F628CBD55D61}" destId="{804539DF-2CD1-4A74-AC0E-DDC417F6B6A5}" srcOrd="0" destOrd="0" presId="urn:microsoft.com/office/officeart/2005/8/layout/default"/>
    <dgm:cxn modelId="{F9D9DF35-BC79-4E32-9F1A-5698F228953F}" srcId="{11D6CCBD-E7EF-4E60-9AD4-0AED1AE45925}" destId="{A6E3D1B5-2532-48B4-802D-50E823429CA0}" srcOrd="2" destOrd="0" parTransId="{6A1722AC-F9A0-44C8-A972-90B23D1BAACE}" sibTransId="{E39B5B4E-77C3-4FA6-B72F-0BB5EECC4480}"/>
    <dgm:cxn modelId="{AE9E824B-C55B-4EBF-B2C6-A99FB9DA5596}" type="presOf" srcId="{A1AB765B-2261-455E-BA80-8FC3E0F9989B}" destId="{2DB02076-0A41-435D-B6C5-A8BE2AA88F76}" srcOrd="0" destOrd="0" presId="urn:microsoft.com/office/officeart/2005/8/layout/default"/>
    <dgm:cxn modelId="{6CE4ABC7-BB18-4228-BC4E-77B4350FE7D3}" srcId="{11D6CCBD-E7EF-4E60-9AD4-0AED1AE45925}" destId="{A1AB765B-2261-455E-BA80-8FC3E0F9989B}" srcOrd="0" destOrd="0" parTransId="{B0C2C93B-97BA-44F4-AFBD-FCC6FA56CE19}" sibTransId="{4053467C-C06A-435F-9906-238E7D03EBFB}"/>
    <dgm:cxn modelId="{32D51622-39F3-4346-B3BE-1A93576E8E02}" srcId="{11D6CCBD-E7EF-4E60-9AD4-0AED1AE45925}" destId="{B1DBDAA5-51C8-418C-B8FA-7A0614F9746D}" srcOrd="3" destOrd="0" parTransId="{0957D5B4-E39A-480B-A7AF-B46F8CA342F2}" sibTransId="{5C64D8ED-B56E-418A-8240-3536FE12514D}"/>
    <dgm:cxn modelId="{72B8426A-51A1-4E12-9686-0B915C21AFDB}" type="presOf" srcId="{A6E3D1B5-2532-48B4-802D-50E823429CA0}" destId="{1DBB36F5-B033-4044-A5DB-D282805143E4}" srcOrd="0" destOrd="0" presId="urn:microsoft.com/office/officeart/2005/8/layout/default"/>
    <dgm:cxn modelId="{F0772692-A248-49ED-A2A6-9F7AD617EAFE}" type="presOf" srcId="{B1DBDAA5-51C8-418C-B8FA-7A0614F9746D}" destId="{0084B94D-4594-4DD7-BDFD-8AA71E03672D}" srcOrd="0" destOrd="0" presId="urn:microsoft.com/office/officeart/2005/8/layout/default"/>
    <dgm:cxn modelId="{67C53E14-BC57-4E68-A43D-23460A0BC260}" srcId="{11D6CCBD-E7EF-4E60-9AD4-0AED1AE45925}" destId="{990C34A7-07A6-4877-B54D-F628CBD55D61}" srcOrd="1" destOrd="0" parTransId="{B8C96488-15BB-4335-A10F-9A8DE08DDD72}" sibTransId="{2A050632-BD9D-48B7-94B4-3436D359BCAD}"/>
    <dgm:cxn modelId="{B15D7E2A-07C3-43EC-8634-33EF06ECBB4E}" type="presParOf" srcId="{E3B9E5E6-FC4B-4958-B8B7-2C18EB98006C}" destId="{2DB02076-0A41-435D-B6C5-A8BE2AA88F76}" srcOrd="0" destOrd="0" presId="urn:microsoft.com/office/officeart/2005/8/layout/default"/>
    <dgm:cxn modelId="{9FBFE6A2-D566-4282-BCB0-B35ED91DF11A}" type="presParOf" srcId="{E3B9E5E6-FC4B-4958-B8B7-2C18EB98006C}" destId="{634540DC-BEDB-4EA6-B208-2F4F3ABA151A}" srcOrd="1" destOrd="0" presId="urn:microsoft.com/office/officeart/2005/8/layout/default"/>
    <dgm:cxn modelId="{65C38016-B1EE-4B99-9483-FDDB587FE73B}" type="presParOf" srcId="{E3B9E5E6-FC4B-4958-B8B7-2C18EB98006C}" destId="{804539DF-2CD1-4A74-AC0E-DDC417F6B6A5}" srcOrd="2" destOrd="0" presId="urn:microsoft.com/office/officeart/2005/8/layout/default"/>
    <dgm:cxn modelId="{F17B9A72-53FD-4F19-829D-DD4BEEC4F9FE}" type="presParOf" srcId="{E3B9E5E6-FC4B-4958-B8B7-2C18EB98006C}" destId="{E7016100-BA1A-431D-A92C-A2D5AD305D45}" srcOrd="3" destOrd="0" presId="urn:microsoft.com/office/officeart/2005/8/layout/default"/>
    <dgm:cxn modelId="{67E0AD07-CCF7-41BB-951B-9DCC0AE0651E}" type="presParOf" srcId="{E3B9E5E6-FC4B-4958-B8B7-2C18EB98006C}" destId="{1DBB36F5-B033-4044-A5DB-D282805143E4}" srcOrd="4" destOrd="0" presId="urn:microsoft.com/office/officeart/2005/8/layout/default"/>
    <dgm:cxn modelId="{9887CD8D-7388-49CE-A1CB-CD1F0A5207D4}" type="presParOf" srcId="{E3B9E5E6-FC4B-4958-B8B7-2C18EB98006C}" destId="{2D569D88-F528-4FC9-BA9C-D1C184A6D41B}" srcOrd="5" destOrd="0" presId="urn:microsoft.com/office/officeart/2005/8/layout/default"/>
    <dgm:cxn modelId="{E57EC291-B8B4-43C1-BE91-9C316C108157}" type="presParOf" srcId="{E3B9E5E6-FC4B-4958-B8B7-2C18EB98006C}" destId="{0084B94D-4594-4DD7-BDFD-8AA71E03672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2DC56B-0D33-469A-ACA8-62D550C6B38E}" type="doc">
      <dgm:prSet loTypeId="urn:microsoft.com/office/officeart/2005/8/layout/gear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5886AAA0-9D4C-4A7E-94AF-5A904CC11ACA}">
      <dgm:prSet phldrT="[Text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Τα συστήματα είναι </a:t>
          </a:r>
          <a:r>
            <a:rPr lang="el-GR" dirty="0" err="1" smtClean="0">
              <a:solidFill>
                <a:schemeClr val="tx1"/>
              </a:solidFill>
            </a:rPr>
            <a:t>πολυεπίπεδα</a:t>
          </a:r>
          <a:r>
            <a:rPr lang="el-GR" dirty="0" smtClean="0">
              <a:solidFill>
                <a:schemeClr val="tx1"/>
              </a:solidFill>
            </a:rPr>
            <a:t> με ιεραρχικές σχέσεις μεταξύ των μελών και των υποσυστημάτων τους</a:t>
          </a:r>
          <a:endParaRPr lang="el-GR" dirty="0">
            <a:solidFill>
              <a:schemeClr val="tx1"/>
            </a:solidFill>
          </a:endParaRPr>
        </a:p>
      </dgm:t>
    </dgm:pt>
    <dgm:pt modelId="{783ACA06-FA34-49EF-A1A5-EA061789E9D5}" type="parTrans" cxnId="{E7CAAC70-7389-4ED0-B471-DA82EA957126}">
      <dgm:prSet/>
      <dgm:spPr/>
      <dgm:t>
        <a:bodyPr/>
        <a:lstStyle/>
        <a:p>
          <a:endParaRPr lang="el-GR"/>
        </a:p>
      </dgm:t>
    </dgm:pt>
    <dgm:pt modelId="{4C99BC24-4ADD-47A1-B980-1E14F426D2EE}" type="sibTrans" cxnId="{E7CAAC70-7389-4ED0-B471-DA82EA957126}">
      <dgm:prSet/>
      <dgm:spPr/>
      <dgm:t>
        <a:bodyPr/>
        <a:lstStyle/>
        <a:p>
          <a:endParaRPr lang="el-GR"/>
        </a:p>
      </dgm:t>
    </dgm:pt>
    <dgm:pt modelId="{E0EAD07D-A0AA-4EA0-84F5-84F2A44DC18A}">
      <dgm:prSet phldrT="[Text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Αλλαγή σε κάποιο συστατικό στοιχείο του συνόλου επηρεάζει ολόκληρο το σύστημα</a:t>
          </a:r>
          <a:endParaRPr lang="el-GR" dirty="0">
            <a:solidFill>
              <a:schemeClr val="tx1"/>
            </a:solidFill>
          </a:endParaRPr>
        </a:p>
      </dgm:t>
    </dgm:pt>
    <dgm:pt modelId="{9539EA5E-194C-4B0B-B5A6-821C26BC9B38}" type="parTrans" cxnId="{716E69A1-5122-43E1-9C9B-1925ABCA1BD3}">
      <dgm:prSet/>
      <dgm:spPr/>
      <dgm:t>
        <a:bodyPr/>
        <a:lstStyle/>
        <a:p>
          <a:endParaRPr lang="el-GR"/>
        </a:p>
      </dgm:t>
    </dgm:pt>
    <dgm:pt modelId="{CA57EA2F-C84E-4B92-9A1E-11B3FA36D62F}" type="sibTrans" cxnId="{716E69A1-5122-43E1-9C9B-1925ABCA1BD3}">
      <dgm:prSet/>
      <dgm:spPr/>
      <dgm:t>
        <a:bodyPr/>
        <a:lstStyle/>
        <a:p>
          <a:endParaRPr lang="el-GR"/>
        </a:p>
      </dgm:t>
    </dgm:pt>
    <dgm:pt modelId="{C812A873-2A53-4D92-B9D7-FD06C95C738E}">
      <dgm:prSet phldrT="[Text]"/>
      <dgm:spPr/>
      <dgm:t>
        <a:bodyPr/>
        <a:lstStyle/>
        <a:p>
          <a:r>
            <a:rPr lang="el-GR" dirty="0" smtClean="0">
              <a:solidFill>
                <a:schemeClr val="tx1"/>
              </a:solidFill>
            </a:rPr>
            <a:t>Κάθε σύστημα αποτελείται από υποσυστήματα, ενώ ταυτόχρονα το ίδιο αποτελεί μέρος ενός μεγαλύτερου </a:t>
          </a:r>
          <a:r>
            <a:rPr lang="el-GR" dirty="0" err="1" smtClean="0">
              <a:solidFill>
                <a:schemeClr val="tx1"/>
              </a:solidFill>
            </a:rPr>
            <a:t>υπερσυστήματος</a:t>
          </a:r>
          <a:endParaRPr lang="el-GR" dirty="0">
            <a:solidFill>
              <a:schemeClr val="tx1"/>
            </a:solidFill>
          </a:endParaRPr>
        </a:p>
      </dgm:t>
    </dgm:pt>
    <dgm:pt modelId="{ECC6430C-76F1-4EE5-BCF5-472249EE45C5}" type="parTrans" cxnId="{550F4D06-1785-4D43-9309-957895DB73A1}">
      <dgm:prSet/>
      <dgm:spPr/>
      <dgm:t>
        <a:bodyPr/>
        <a:lstStyle/>
        <a:p>
          <a:endParaRPr lang="el-GR"/>
        </a:p>
      </dgm:t>
    </dgm:pt>
    <dgm:pt modelId="{A9B420E2-5D02-4529-ADA2-D71B1B82D7EC}" type="sibTrans" cxnId="{550F4D06-1785-4D43-9309-957895DB73A1}">
      <dgm:prSet/>
      <dgm:spPr/>
      <dgm:t>
        <a:bodyPr/>
        <a:lstStyle/>
        <a:p>
          <a:endParaRPr lang="el-GR"/>
        </a:p>
      </dgm:t>
    </dgm:pt>
    <dgm:pt modelId="{2F32E2F9-73FF-4841-A903-B34277DD2E40}">
      <dgm:prSet/>
      <dgm:spPr/>
      <dgm:t>
        <a:bodyPr/>
        <a:lstStyle/>
        <a:p>
          <a:endParaRPr lang="el-GR"/>
        </a:p>
      </dgm:t>
    </dgm:pt>
    <dgm:pt modelId="{8D5F1AF6-C0C0-4B16-A894-F4C3F8653F6F}" type="parTrans" cxnId="{422C12DF-4D86-4D72-A3B8-91EFDF51B6FC}">
      <dgm:prSet/>
      <dgm:spPr/>
      <dgm:t>
        <a:bodyPr/>
        <a:lstStyle/>
        <a:p>
          <a:endParaRPr lang="el-GR"/>
        </a:p>
      </dgm:t>
    </dgm:pt>
    <dgm:pt modelId="{7CD4F85B-53D6-4CFF-A26E-97F3515AA76C}" type="sibTrans" cxnId="{422C12DF-4D86-4D72-A3B8-91EFDF51B6FC}">
      <dgm:prSet/>
      <dgm:spPr/>
      <dgm:t>
        <a:bodyPr/>
        <a:lstStyle/>
        <a:p>
          <a:endParaRPr lang="el-GR"/>
        </a:p>
      </dgm:t>
    </dgm:pt>
    <dgm:pt modelId="{C514BAA5-E951-460F-9897-F4646100466D}">
      <dgm:prSet phldrT="[Text]"/>
      <dgm:spPr/>
      <dgm:t>
        <a:bodyPr/>
        <a:lstStyle/>
        <a:p>
          <a:endParaRPr lang="el-GR"/>
        </a:p>
      </dgm:t>
    </dgm:pt>
    <dgm:pt modelId="{4A5DA12E-5480-430A-B861-F62AB81A0EBC}" type="parTrans" cxnId="{D6C6E3E1-C896-4DB1-84DB-61DD957B45F1}">
      <dgm:prSet/>
      <dgm:spPr/>
      <dgm:t>
        <a:bodyPr/>
        <a:lstStyle/>
        <a:p>
          <a:endParaRPr lang="el-GR"/>
        </a:p>
      </dgm:t>
    </dgm:pt>
    <dgm:pt modelId="{4C2F706C-55C5-4A32-BF8E-1E6711594C49}" type="sibTrans" cxnId="{D6C6E3E1-C896-4DB1-84DB-61DD957B45F1}">
      <dgm:prSet/>
      <dgm:spPr/>
      <dgm:t>
        <a:bodyPr/>
        <a:lstStyle/>
        <a:p>
          <a:endParaRPr lang="el-GR"/>
        </a:p>
      </dgm:t>
    </dgm:pt>
    <dgm:pt modelId="{D651DEDB-16DF-49C0-A611-F56DB95FAE3E}" type="pres">
      <dgm:prSet presAssocID="{E02DC56B-0D33-469A-ACA8-62D550C6B38E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2C19DF0B-ED4F-4541-8D20-D7B712299AFE}" type="pres">
      <dgm:prSet presAssocID="{5886AAA0-9D4C-4A7E-94AF-5A904CC11ACA}" presName="gear1" presStyleLbl="node1" presStyleIdx="0" presStyleCnt="3" custScaleX="133767" custScaleY="84396" custLinFactNeighborX="33004" custLinFactNeighborY="-185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BD88E12-8928-456E-A457-F69FD9427812}" type="pres">
      <dgm:prSet presAssocID="{5886AAA0-9D4C-4A7E-94AF-5A904CC11ACA}" presName="gear1srcNode" presStyleLbl="node1" presStyleIdx="0" presStyleCnt="3"/>
      <dgm:spPr/>
      <dgm:t>
        <a:bodyPr/>
        <a:lstStyle/>
        <a:p>
          <a:endParaRPr lang="el-GR"/>
        </a:p>
      </dgm:t>
    </dgm:pt>
    <dgm:pt modelId="{C7D82074-A510-4043-B5E3-A95540A98467}" type="pres">
      <dgm:prSet presAssocID="{5886AAA0-9D4C-4A7E-94AF-5A904CC11ACA}" presName="gear1dstNode" presStyleLbl="node1" presStyleIdx="0" presStyleCnt="3"/>
      <dgm:spPr/>
      <dgm:t>
        <a:bodyPr/>
        <a:lstStyle/>
        <a:p>
          <a:endParaRPr lang="el-GR"/>
        </a:p>
      </dgm:t>
    </dgm:pt>
    <dgm:pt modelId="{3D1D4DA0-3801-419E-9AD3-CBD2435D59A8}" type="pres">
      <dgm:prSet presAssocID="{E0EAD07D-A0AA-4EA0-84F5-84F2A44DC18A}" presName="gear2" presStyleLbl="node1" presStyleIdx="1" presStyleCnt="3" custScaleX="161619" custScaleY="129467" custLinFactNeighborX="-29574" custLinFactNeighborY="6629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3D69FA4-B3F3-4B4D-BBCA-56BE73566CA9}" type="pres">
      <dgm:prSet presAssocID="{E0EAD07D-A0AA-4EA0-84F5-84F2A44DC18A}" presName="gear2srcNode" presStyleLbl="node1" presStyleIdx="1" presStyleCnt="3"/>
      <dgm:spPr/>
      <dgm:t>
        <a:bodyPr/>
        <a:lstStyle/>
        <a:p>
          <a:endParaRPr lang="el-GR"/>
        </a:p>
      </dgm:t>
    </dgm:pt>
    <dgm:pt modelId="{11EF8CDD-32B6-4EB9-82DA-23FCDE63419B}" type="pres">
      <dgm:prSet presAssocID="{E0EAD07D-A0AA-4EA0-84F5-84F2A44DC18A}" presName="gear2dstNode" presStyleLbl="node1" presStyleIdx="1" presStyleCnt="3"/>
      <dgm:spPr/>
      <dgm:t>
        <a:bodyPr/>
        <a:lstStyle/>
        <a:p>
          <a:endParaRPr lang="el-GR"/>
        </a:p>
      </dgm:t>
    </dgm:pt>
    <dgm:pt modelId="{2F8955C8-A285-46B4-A462-C8468A562DF6}" type="pres">
      <dgm:prSet presAssocID="{C812A873-2A53-4D92-B9D7-FD06C95C738E}" presName="gear3" presStyleLbl="node1" presStyleIdx="2" presStyleCnt="3" custAng="88213" custScaleX="140933" custScaleY="118443" custLinFactNeighborX="36117" custLinFactNeighborY="-9773"/>
      <dgm:spPr/>
      <dgm:t>
        <a:bodyPr/>
        <a:lstStyle/>
        <a:p>
          <a:endParaRPr lang="el-GR"/>
        </a:p>
      </dgm:t>
    </dgm:pt>
    <dgm:pt modelId="{E51AAF79-68BA-40C3-8C74-56746E21FD95}" type="pres">
      <dgm:prSet presAssocID="{C812A873-2A53-4D92-B9D7-FD06C95C738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649BBEB-4A4B-4E5B-8D1F-3F7811F8FED3}" type="pres">
      <dgm:prSet presAssocID="{C812A873-2A53-4D92-B9D7-FD06C95C738E}" presName="gear3srcNode" presStyleLbl="node1" presStyleIdx="2" presStyleCnt="3"/>
      <dgm:spPr/>
      <dgm:t>
        <a:bodyPr/>
        <a:lstStyle/>
        <a:p>
          <a:endParaRPr lang="el-GR"/>
        </a:p>
      </dgm:t>
    </dgm:pt>
    <dgm:pt modelId="{4E7C767C-DB3A-45D2-931E-3FD4AC22F932}" type="pres">
      <dgm:prSet presAssocID="{C812A873-2A53-4D92-B9D7-FD06C95C738E}" presName="gear3dstNode" presStyleLbl="node1" presStyleIdx="2" presStyleCnt="3"/>
      <dgm:spPr/>
      <dgm:t>
        <a:bodyPr/>
        <a:lstStyle/>
        <a:p>
          <a:endParaRPr lang="el-GR"/>
        </a:p>
      </dgm:t>
    </dgm:pt>
    <dgm:pt modelId="{923EE855-D3CA-4F2C-B43E-EC9303A83FDB}" type="pres">
      <dgm:prSet presAssocID="{4C99BC24-4ADD-47A1-B980-1E14F426D2EE}" presName="connector1" presStyleLbl="sibTrans2D1" presStyleIdx="0" presStyleCnt="3" custLinFactNeighborX="40560" custLinFactNeighborY="-2028"/>
      <dgm:spPr/>
      <dgm:t>
        <a:bodyPr/>
        <a:lstStyle/>
        <a:p>
          <a:endParaRPr lang="el-GR"/>
        </a:p>
      </dgm:t>
    </dgm:pt>
    <dgm:pt modelId="{B586DB3F-5E91-42F0-A9F3-317D150A6C0F}" type="pres">
      <dgm:prSet presAssocID="{CA57EA2F-C84E-4B92-9A1E-11B3FA36D62F}" presName="connector2" presStyleLbl="sibTrans2D1" presStyleIdx="1" presStyleCnt="3" custLinFactNeighborX="-46653" custLinFactNeighborY="2791"/>
      <dgm:spPr/>
      <dgm:t>
        <a:bodyPr/>
        <a:lstStyle/>
        <a:p>
          <a:endParaRPr lang="el-GR"/>
        </a:p>
      </dgm:t>
    </dgm:pt>
    <dgm:pt modelId="{B35290F0-05CA-4985-8BB4-9A2291CE251D}" type="pres">
      <dgm:prSet presAssocID="{A9B420E2-5D02-4529-ADA2-D71B1B82D7EC}" presName="connector3" presStyleLbl="sibTrans2D1" presStyleIdx="2" presStyleCnt="3" custLinFactNeighborX="14793" custLinFactNeighborY="-1479"/>
      <dgm:spPr/>
      <dgm:t>
        <a:bodyPr/>
        <a:lstStyle/>
        <a:p>
          <a:endParaRPr lang="el-GR"/>
        </a:p>
      </dgm:t>
    </dgm:pt>
  </dgm:ptLst>
  <dgm:cxnLst>
    <dgm:cxn modelId="{AE6B00C0-F934-43AF-8AD5-D1A5DADD768C}" type="presOf" srcId="{E02DC56B-0D33-469A-ACA8-62D550C6B38E}" destId="{D651DEDB-16DF-49C0-A611-F56DB95FAE3E}" srcOrd="0" destOrd="0" presId="urn:microsoft.com/office/officeart/2005/8/layout/gear1"/>
    <dgm:cxn modelId="{716E69A1-5122-43E1-9C9B-1925ABCA1BD3}" srcId="{E02DC56B-0D33-469A-ACA8-62D550C6B38E}" destId="{E0EAD07D-A0AA-4EA0-84F5-84F2A44DC18A}" srcOrd="1" destOrd="0" parTransId="{9539EA5E-194C-4B0B-B5A6-821C26BC9B38}" sibTransId="{CA57EA2F-C84E-4B92-9A1E-11B3FA36D62F}"/>
    <dgm:cxn modelId="{848F617C-3C16-46EA-8849-2C47026E10DE}" type="presOf" srcId="{C812A873-2A53-4D92-B9D7-FD06C95C738E}" destId="{2F8955C8-A285-46B4-A462-C8468A562DF6}" srcOrd="0" destOrd="0" presId="urn:microsoft.com/office/officeart/2005/8/layout/gear1"/>
    <dgm:cxn modelId="{550F4D06-1785-4D43-9309-957895DB73A1}" srcId="{E02DC56B-0D33-469A-ACA8-62D550C6B38E}" destId="{C812A873-2A53-4D92-B9D7-FD06C95C738E}" srcOrd="2" destOrd="0" parTransId="{ECC6430C-76F1-4EE5-BCF5-472249EE45C5}" sibTransId="{A9B420E2-5D02-4529-ADA2-D71B1B82D7EC}"/>
    <dgm:cxn modelId="{422C12DF-4D86-4D72-A3B8-91EFDF51B6FC}" srcId="{E02DC56B-0D33-469A-ACA8-62D550C6B38E}" destId="{2F32E2F9-73FF-4841-A903-B34277DD2E40}" srcOrd="4" destOrd="0" parTransId="{8D5F1AF6-C0C0-4B16-A894-F4C3F8653F6F}" sibTransId="{7CD4F85B-53D6-4CFF-A26E-97F3515AA76C}"/>
    <dgm:cxn modelId="{53BD3DA6-2942-4F45-B4FA-53837F56FF00}" type="presOf" srcId="{4C99BC24-4ADD-47A1-B980-1E14F426D2EE}" destId="{923EE855-D3CA-4F2C-B43E-EC9303A83FDB}" srcOrd="0" destOrd="0" presId="urn:microsoft.com/office/officeart/2005/8/layout/gear1"/>
    <dgm:cxn modelId="{C50F074D-30C8-4F36-85A0-4CA26BB6D95D}" type="presOf" srcId="{CA57EA2F-C84E-4B92-9A1E-11B3FA36D62F}" destId="{B586DB3F-5E91-42F0-A9F3-317D150A6C0F}" srcOrd="0" destOrd="0" presId="urn:microsoft.com/office/officeart/2005/8/layout/gear1"/>
    <dgm:cxn modelId="{CD995B3A-711C-4BF2-B786-8CA0B81DAECE}" type="presOf" srcId="{C812A873-2A53-4D92-B9D7-FD06C95C738E}" destId="{4E7C767C-DB3A-45D2-931E-3FD4AC22F932}" srcOrd="3" destOrd="0" presId="urn:microsoft.com/office/officeart/2005/8/layout/gear1"/>
    <dgm:cxn modelId="{D6C6E3E1-C896-4DB1-84DB-61DD957B45F1}" srcId="{E02DC56B-0D33-469A-ACA8-62D550C6B38E}" destId="{C514BAA5-E951-460F-9897-F4646100466D}" srcOrd="3" destOrd="0" parTransId="{4A5DA12E-5480-430A-B861-F62AB81A0EBC}" sibTransId="{4C2F706C-55C5-4A32-BF8E-1E6711594C49}"/>
    <dgm:cxn modelId="{6AE013DA-E726-4FF6-8169-94EB205F5674}" type="presOf" srcId="{5886AAA0-9D4C-4A7E-94AF-5A904CC11ACA}" destId="{0BD88E12-8928-456E-A457-F69FD9427812}" srcOrd="1" destOrd="0" presId="urn:microsoft.com/office/officeart/2005/8/layout/gear1"/>
    <dgm:cxn modelId="{F9DCA1A0-582E-4D9B-9876-8ECAD7C4C907}" type="presOf" srcId="{E0EAD07D-A0AA-4EA0-84F5-84F2A44DC18A}" destId="{11EF8CDD-32B6-4EB9-82DA-23FCDE63419B}" srcOrd="2" destOrd="0" presId="urn:microsoft.com/office/officeart/2005/8/layout/gear1"/>
    <dgm:cxn modelId="{A50ACA42-E1E3-4AA9-920B-73A42B8242D2}" type="presOf" srcId="{5886AAA0-9D4C-4A7E-94AF-5A904CC11ACA}" destId="{C7D82074-A510-4043-B5E3-A95540A98467}" srcOrd="2" destOrd="0" presId="urn:microsoft.com/office/officeart/2005/8/layout/gear1"/>
    <dgm:cxn modelId="{1C43DD47-A485-4149-B492-E35A8B7E8799}" type="presOf" srcId="{E0EAD07D-A0AA-4EA0-84F5-84F2A44DC18A}" destId="{73D69FA4-B3F3-4B4D-BBCA-56BE73566CA9}" srcOrd="1" destOrd="0" presId="urn:microsoft.com/office/officeart/2005/8/layout/gear1"/>
    <dgm:cxn modelId="{E7CAAC70-7389-4ED0-B471-DA82EA957126}" srcId="{E02DC56B-0D33-469A-ACA8-62D550C6B38E}" destId="{5886AAA0-9D4C-4A7E-94AF-5A904CC11ACA}" srcOrd="0" destOrd="0" parTransId="{783ACA06-FA34-49EF-A1A5-EA061789E9D5}" sibTransId="{4C99BC24-4ADD-47A1-B980-1E14F426D2EE}"/>
    <dgm:cxn modelId="{60CCF06B-E962-4C53-A18E-A0B7F37987C9}" type="presOf" srcId="{E0EAD07D-A0AA-4EA0-84F5-84F2A44DC18A}" destId="{3D1D4DA0-3801-419E-9AD3-CBD2435D59A8}" srcOrd="0" destOrd="0" presId="urn:microsoft.com/office/officeart/2005/8/layout/gear1"/>
    <dgm:cxn modelId="{274EA9EC-1F2C-4095-A99A-AF7C5507FA0D}" type="presOf" srcId="{C812A873-2A53-4D92-B9D7-FD06C95C738E}" destId="{4649BBEB-4A4B-4E5B-8D1F-3F7811F8FED3}" srcOrd="2" destOrd="0" presId="urn:microsoft.com/office/officeart/2005/8/layout/gear1"/>
    <dgm:cxn modelId="{1EC84481-5CC0-4B21-BC0B-1BF86E45E8FB}" type="presOf" srcId="{5886AAA0-9D4C-4A7E-94AF-5A904CC11ACA}" destId="{2C19DF0B-ED4F-4541-8D20-D7B712299AFE}" srcOrd="0" destOrd="0" presId="urn:microsoft.com/office/officeart/2005/8/layout/gear1"/>
    <dgm:cxn modelId="{02CEC7E9-4FDA-47EA-B27C-74D4B498033E}" type="presOf" srcId="{C812A873-2A53-4D92-B9D7-FD06C95C738E}" destId="{E51AAF79-68BA-40C3-8C74-56746E21FD95}" srcOrd="1" destOrd="0" presId="urn:microsoft.com/office/officeart/2005/8/layout/gear1"/>
    <dgm:cxn modelId="{E3D0B50C-B420-440C-92BC-9FDE3C2AE286}" type="presOf" srcId="{A9B420E2-5D02-4529-ADA2-D71B1B82D7EC}" destId="{B35290F0-05CA-4985-8BB4-9A2291CE251D}" srcOrd="0" destOrd="0" presId="urn:microsoft.com/office/officeart/2005/8/layout/gear1"/>
    <dgm:cxn modelId="{9D2F5634-6707-4678-9A4B-9689F6C1E9EF}" type="presParOf" srcId="{D651DEDB-16DF-49C0-A611-F56DB95FAE3E}" destId="{2C19DF0B-ED4F-4541-8D20-D7B712299AFE}" srcOrd="0" destOrd="0" presId="urn:microsoft.com/office/officeart/2005/8/layout/gear1"/>
    <dgm:cxn modelId="{E06DF6D7-A851-44F7-9FD8-064C726B4D19}" type="presParOf" srcId="{D651DEDB-16DF-49C0-A611-F56DB95FAE3E}" destId="{0BD88E12-8928-456E-A457-F69FD9427812}" srcOrd="1" destOrd="0" presId="urn:microsoft.com/office/officeart/2005/8/layout/gear1"/>
    <dgm:cxn modelId="{2F75D483-AE26-4067-B8B3-308E0DC02BE6}" type="presParOf" srcId="{D651DEDB-16DF-49C0-A611-F56DB95FAE3E}" destId="{C7D82074-A510-4043-B5E3-A95540A98467}" srcOrd="2" destOrd="0" presId="urn:microsoft.com/office/officeart/2005/8/layout/gear1"/>
    <dgm:cxn modelId="{96169411-B69D-4E73-9BDB-75522268F0D3}" type="presParOf" srcId="{D651DEDB-16DF-49C0-A611-F56DB95FAE3E}" destId="{3D1D4DA0-3801-419E-9AD3-CBD2435D59A8}" srcOrd="3" destOrd="0" presId="urn:microsoft.com/office/officeart/2005/8/layout/gear1"/>
    <dgm:cxn modelId="{FC5F946E-D826-42CC-BA40-0F012AC4D2F2}" type="presParOf" srcId="{D651DEDB-16DF-49C0-A611-F56DB95FAE3E}" destId="{73D69FA4-B3F3-4B4D-BBCA-56BE73566CA9}" srcOrd="4" destOrd="0" presId="urn:microsoft.com/office/officeart/2005/8/layout/gear1"/>
    <dgm:cxn modelId="{32277ADD-51F1-419B-9C5B-E3DC23DF59EB}" type="presParOf" srcId="{D651DEDB-16DF-49C0-A611-F56DB95FAE3E}" destId="{11EF8CDD-32B6-4EB9-82DA-23FCDE63419B}" srcOrd="5" destOrd="0" presId="urn:microsoft.com/office/officeart/2005/8/layout/gear1"/>
    <dgm:cxn modelId="{424A0158-FD32-4F1D-A5B0-A76BD0BA5890}" type="presParOf" srcId="{D651DEDB-16DF-49C0-A611-F56DB95FAE3E}" destId="{2F8955C8-A285-46B4-A462-C8468A562DF6}" srcOrd="6" destOrd="0" presId="urn:microsoft.com/office/officeart/2005/8/layout/gear1"/>
    <dgm:cxn modelId="{4F041DD0-B761-426E-AAEC-2213CF9784FA}" type="presParOf" srcId="{D651DEDB-16DF-49C0-A611-F56DB95FAE3E}" destId="{E51AAF79-68BA-40C3-8C74-56746E21FD95}" srcOrd="7" destOrd="0" presId="urn:microsoft.com/office/officeart/2005/8/layout/gear1"/>
    <dgm:cxn modelId="{2EB8DEBD-6449-4D1B-A7C9-556FE493C3BE}" type="presParOf" srcId="{D651DEDB-16DF-49C0-A611-F56DB95FAE3E}" destId="{4649BBEB-4A4B-4E5B-8D1F-3F7811F8FED3}" srcOrd="8" destOrd="0" presId="urn:microsoft.com/office/officeart/2005/8/layout/gear1"/>
    <dgm:cxn modelId="{1A1A6E2C-398F-4A34-8686-8E3221F208F9}" type="presParOf" srcId="{D651DEDB-16DF-49C0-A611-F56DB95FAE3E}" destId="{4E7C767C-DB3A-45D2-931E-3FD4AC22F932}" srcOrd="9" destOrd="0" presId="urn:microsoft.com/office/officeart/2005/8/layout/gear1"/>
    <dgm:cxn modelId="{55A728E6-8EC0-4995-B612-262311870684}" type="presParOf" srcId="{D651DEDB-16DF-49C0-A611-F56DB95FAE3E}" destId="{923EE855-D3CA-4F2C-B43E-EC9303A83FDB}" srcOrd="10" destOrd="0" presId="urn:microsoft.com/office/officeart/2005/8/layout/gear1"/>
    <dgm:cxn modelId="{6BA796A0-4128-4F2C-9974-7D8DE2DE2D68}" type="presParOf" srcId="{D651DEDB-16DF-49C0-A611-F56DB95FAE3E}" destId="{B586DB3F-5E91-42F0-A9F3-317D150A6C0F}" srcOrd="11" destOrd="0" presId="urn:microsoft.com/office/officeart/2005/8/layout/gear1"/>
    <dgm:cxn modelId="{F0AA978C-91A7-45ED-BED7-EC3EF6C3F48C}" type="presParOf" srcId="{D651DEDB-16DF-49C0-A611-F56DB95FAE3E}" destId="{B35290F0-05CA-4985-8BB4-9A2291CE251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246AF6-4CA4-482A-AC9B-E0EE3B05175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FB96D4D-C7A0-427E-886B-0FBF95C71C09}">
      <dgm:prSet phldrT="[Text]"/>
      <dgm:spPr/>
      <dgm:t>
        <a:bodyPr/>
        <a:lstStyle/>
        <a:p>
          <a:r>
            <a:rPr lang="el-GR" b="1" dirty="0" smtClean="0"/>
            <a:t>Ανοικτά Συστήματα</a:t>
          </a:r>
          <a:endParaRPr lang="el-GR" b="1" dirty="0"/>
        </a:p>
      </dgm:t>
    </dgm:pt>
    <dgm:pt modelId="{BA078019-8A4A-4CA0-A7D9-843EB73B6F7E}" type="parTrans" cxnId="{26EC6AF0-D698-46F8-B838-4F102E9C2F5A}">
      <dgm:prSet/>
      <dgm:spPr/>
      <dgm:t>
        <a:bodyPr/>
        <a:lstStyle/>
        <a:p>
          <a:endParaRPr lang="el-GR"/>
        </a:p>
      </dgm:t>
    </dgm:pt>
    <dgm:pt modelId="{919F8BEA-BC12-436F-A62F-39B26E90551F}" type="sibTrans" cxnId="{26EC6AF0-D698-46F8-B838-4F102E9C2F5A}">
      <dgm:prSet/>
      <dgm:spPr/>
      <dgm:t>
        <a:bodyPr/>
        <a:lstStyle/>
        <a:p>
          <a:endParaRPr lang="el-GR"/>
        </a:p>
      </dgm:t>
    </dgm:pt>
    <dgm:pt modelId="{8CF0C06B-833C-47FA-B089-F5178E662FC6}">
      <dgm:prSet phldrT="[Text]"/>
      <dgm:spPr/>
      <dgm:t>
        <a:bodyPr/>
        <a:lstStyle/>
        <a:p>
          <a:r>
            <a:rPr lang="el-GR" b="1" dirty="0" smtClean="0"/>
            <a:t>Κλειστά Συστήματα</a:t>
          </a:r>
          <a:endParaRPr lang="el-GR" b="1" dirty="0"/>
        </a:p>
      </dgm:t>
    </dgm:pt>
    <dgm:pt modelId="{4D19B7F6-51BE-4D59-9DFA-5627FBC78273}" type="parTrans" cxnId="{1F3CB405-441B-4B85-B4F2-D07DCE948980}">
      <dgm:prSet/>
      <dgm:spPr/>
      <dgm:t>
        <a:bodyPr/>
        <a:lstStyle/>
        <a:p>
          <a:endParaRPr lang="el-GR"/>
        </a:p>
      </dgm:t>
    </dgm:pt>
    <dgm:pt modelId="{739D9ABA-5BE2-4930-AFB0-F73DD368DD11}" type="sibTrans" cxnId="{1F3CB405-441B-4B85-B4F2-D07DCE948980}">
      <dgm:prSet/>
      <dgm:spPr/>
      <dgm:t>
        <a:bodyPr/>
        <a:lstStyle/>
        <a:p>
          <a:endParaRPr lang="el-GR"/>
        </a:p>
      </dgm:t>
    </dgm:pt>
    <dgm:pt modelId="{4F187FE0-AD5A-44C2-BB86-6E5D6A2F5018}">
      <dgm:prSet phldrT="[Text]"/>
      <dgm:spPr/>
      <dgm:t>
        <a:bodyPr/>
        <a:lstStyle/>
        <a:p>
          <a:r>
            <a:rPr lang="el-GR" b="1" dirty="0" smtClean="0"/>
            <a:t>Ομοιόσταση (ή ισορροπία του συστήματος)</a:t>
          </a:r>
          <a:endParaRPr lang="el-GR" b="1" dirty="0"/>
        </a:p>
      </dgm:t>
    </dgm:pt>
    <dgm:pt modelId="{7C6B64D0-8B47-4FB6-BD9B-6EB2B0FB4D1E}" type="parTrans" cxnId="{811285EE-977E-4DA2-A1EA-4C074B7220DD}">
      <dgm:prSet/>
      <dgm:spPr/>
      <dgm:t>
        <a:bodyPr/>
        <a:lstStyle/>
        <a:p>
          <a:endParaRPr lang="el-GR"/>
        </a:p>
      </dgm:t>
    </dgm:pt>
    <dgm:pt modelId="{9F79A703-BDCF-448C-B4F2-CD63AC20B291}" type="sibTrans" cxnId="{811285EE-977E-4DA2-A1EA-4C074B7220DD}">
      <dgm:prSet/>
      <dgm:spPr/>
      <dgm:t>
        <a:bodyPr/>
        <a:lstStyle/>
        <a:p>
          <a:endParaRPr lang="el-GR"/>
        </a:p>
      </dgm:t>
    </dgm:pt>
    <dgm:pt modelId="{75EC10F4-444C-4FC6-9A8C-A3DAE9E7C5A0}">
      <dgm:prSet/>
      <dgm:spPr/>
      <dgm:t>
        <a:bodyPr/>
        <a:lstStyle/>
        <a:p>
          <a:r>
            <a:rPr lang="el-GR" dirty="0" smtClean="0"/>
            <a:t>Επιτρέπουν την εισροή νέας πληροφορίας</a:t>
          </a:r>
          <a:endParaRPr lang="el-GR" dirty="0"/>
        </a:p>
      </dgm:t>
    </dgm:pt>
    <dgm:pt modelId="{51C242F1-E51A-4A40-9795-6C016F774C71}" type="parTrans" cxnId="{D3D77E90-92DF-4CD0-8296-C2A7C924C404}">
      <dgm:prSet/>
      <dgm:spPr/>
      <dgm:t>
        <a:bodyPr/>
        <a:lstStyle/>
        <a:p>
          <a:endParaRPr lang="el-GR"/>
        </a:p>
      </dgm:t>
    </dgm:pt>
    <dgm:pt modelId="{5491E95C-78D3-48D3-AE28-0911BC9FDD54}" type="sibTrans" cxnId="{D3D77E90-92DF-4CD0-8296-C2A7C924C404}">
      <dgm:prSet/>
      <dgm:spPr/>
      <dgm:t>
        <a:bodyPr/>
        <a:lstStyle/>
        <a:p>
          <a:endParaRPr lang="el-GR"/>
        </a:p>
      </dgm:t>
    </dgm:pt>
    <dgm:pt modelId="{39FD4F93-E515-4E91-B7EC-361C05FCC707}">
      <dgm:prSet/>
      <dgm:spPr/>
      <dgm:t>
        <a:bodyPr/>
        <a:lstStyle/>
        <a:p>
          <a:r>
            <a:rPr lang="el-GR" dirty="0" smtClean="0"/>
            <a:t>Επιτρέπουν τη θεώρηση των καταστάσεων από διαφορετικές οπτικές</a:t>
          </a:r>
          <a:endParaRPr lang="el-GR" dirty="0"/>
        </a:p>
      </dgm:t>
    </dgm:pt>
    <dgm:pt modelId="{A2FB5100-730F-4389-A709-7891F85B8D6A}" type="parTrans" cxnId="{695509B7-8688-4552-BAEE-4467FFD72547}">
      <dgm:prSet/>
      <dgm:spPr/>
      <dgm:t>
        <a:bodyPr/>
        <a:lstStyle/>
        <a:p>
          <a:endParaRPr lang="el-GR"/>
        </a:p>
      </dgm:t>
    </dgm:pt>
    <dgm:pt modelId="{226A7DAC-F837-4981-BBBC-6A48F5D087AA}" type="sibTrans" cxnId="{695509B7-8688-4552-BAEE-4467FFD72547}">
      <dgm:prSet/>
      <dgm:spPr/>
      <dgm:t>
        <a:bodyPr/>
        <a:lstStyle/>
        <a:p>
          <a:endParaRPr lang="el-GR"/>
        </a:p>
      </dgm:t>
    </dgm:pt>
    <dgm:pt modelId="{DEEC8DE7-51F9-489D-8C8E-8942D3EDA680}">
      <dgm:prSet/>
      <dgm:spPr/>
      <dgm:t>
        <a:bodyPr/>
        <a:lstStyle/>
        <a:p>
          <a:r>
            <a:rPr lang="el-GR" dirty="0" smtClean="0"/>
            <a:t>Ανακυκλώνεται η πληροφορία εσωτερικά</a:t>
          </a:r>
          <a:endParaRPr lang="el-GR" dirty="0"/>
        </a:p>
      </dgm:t>
    </dgm:pt>
    <dgm:pt modelId="{A31F0820-2873-4FAF-A5A5-CABA747BABDE}" type="parTrans" cxnId="{EF53B9F9-C52E-418B-96F9-C69D6D6B3277}">
      <dgm:prSet/>
      <dgm:spPr/>
      <dgm:t>
        <a:bodyPr/>
        <a:lstStyle/>
        <a:p>
          <a:endParaRPr lang="el-GR"/>
        </a:p>
      </dgm:t>
    </dgm:pt>
    <dgm:pt modelId="{59A5F7CA-5E2A-40CE-A0CF-DF45B83179B6}" type="sibTrans" cxnId="{EF53B9F9-C52E-418B-96F9-C69D6D6B3277}">
      <dgm:prSet/>
      <dgm:spPr/>
      <dgm:t>
        <a:bodyPr/>
        <a:lstStyle/>
        <a:p>
          <a:endParaRPr lang="el-GR"/>
        </a:p>
      </dgm:t>
    </dgm:pt>
    <dgm:pt modelId="{43053E9C-7921-4377-8C7C-721D03855B74}">
      <dgm:prSet/>
      <dgm:spPr/>
      <dgm:t>
        <a:bodyPr/>
        <a:lstStyle/>
        <a:p>
          <a:r>
            <a:rPr lang="el-GR" dirty="0" smtClean="0"/>
            <a:t>Οι εκτός συστήματος δεν μπορούν να συνεισφέρουν</a:t>
          </a:r>
          <a:endParaRPr lang="el-GR" dirty="0"/>
        </a:p>
      </dgm:t>
    </dgm:pt>
    <dgm:pt modelId="{6F660D39-1689-4448-AEA5-B3B674C57F2D}" type="parTrans" cxnId="{326D85F0-0854-440A-8B59-4DF2DF6718B0}">
      <dgm:prSet/>
      <dgm:spPr/>
      <dgm:t>
        <a:bodyPr/>
        <a:lstStyle/>
        <a:p>
          <a:endParaRPr lang="el-GR"/>
        </a:p>
      </dgm:t>
    </dgm:pt>
    <dgm:pt modelId="{BD4E0E66-E4C8-4906-9AA5-C719E6D551EA}" type="sibTrans" cxnId="{326D85F0-0854-440A-8B59-4DF2DF6718B0}">
      <dgm:prSet/>
      <dgm:spPr/>
      <dgm:t>
        <a:bodyPr/>
        <a:lstStyle/>
        <a:p>
          <a:endParaRPr lang="el-GR"/>
        </a:p>
      </dgm:t>
    </dgm:pt>
    <dgm:pt modelId="{CF4DB479-FE07-4C6F-8280-59E178A6D685}">
      <dgm:prSet/>
      <dgm:spPr/>
      <dgm:t>
        <a:bodyPr/>
        <a:lstStyle/>
        <a:p>
          <a:r>
            <a:rPr lang="el-GR" dirty="0" smtClean="0"/>
            <a:t>Η τάση του συστήματος να κάνει πράγματα με τον τρόπο που τα έκανε πάντα</a:t>
          </a:r>
          <a:endParaRPr lang="el-GR" dirty="0"/>
        </a:p>
      </dgm:t>
    </dgm:pt>
    <dgm:pt modelId="{1599A348-F40F-4991-A454-5552E6A79B12}" type="parTrans" cxnId="{8CCB99BB-B465-44BF-B4A8-82B6EF7DD177}">
      <dgm:prSet/>
      <dgm:spPr/>
      <dgm:t>
        <a:bodyPr/>
        <a:lstStyle/>
        <a:p>
          <a:endParaRPr lang="el-GR"/>
        </a:p>
      </dgm:t>
    </dgm:pt>
    <dgm:pt modelId="{A2DC59DA-B288-4887-B276-CEE905CE9EFB}" type="sibTrans" cxnId="{8CCB99BB-B465-44BF-B4A8-82B6EF7DD177}">
      <dgm:prSet/>
      <dgm:spPr/>
      <dgm:t>
        <a:bodyPr/>
        <a:lstStyle/>
        <a:p>
          <a:endParaRPr lang="el-GR"/>
        </a:p>
      </dgm:t>
    </dgm:pt>
    <dgm:pt modelId="{494018C3-9423-4B09-B7A6-A38EB9673120}">
      <dgm:prSet/>
      <dgm:spPr/>
      <dgm:t>
        <a:bodyPr/>
        <a:lstStyle/>
        <a:p>
          <a:r>
            <a:rPr lang="el-GR" dirty="0" smtClean="0"/>
            <a:t>Μία δυναμική κατάσταση ισορροπίας ή ευστάθειας σ’ ένα σύστημα</a:t>
          </a:r>
          <a:endParaRPr lang="el-GR" dirty="0"/>
        </a:p>
      </dgm:t>
    </dgm:pt>
    <dgm:pt modelId="{7749C61F-2974-400D-B494-0E3BFE68D966}" type="parTrans" cxnId="{2629EB11-4AE1-4F90-BC57-4C0DDEECC7F3}">
      <dgm:prSet/>
      <dgm:spPr/>
      <dgm:t>
        <a:bodyPr/>
        <a:lstStyle/>
        <a:p>
          <a:endParaRPr lang="el-GR"/>
        </a:p>
      </dgm:t>
    </dgm:pt>
    <dgm:pt modelId="{458CF9E9-4DF8-44E1-A72E-D3558C491668}" type="sibTrans" cxnId="{2629EB11-4AE1-4F90-BC57-4C0DDEECC7F3}">
      <dgm:prSet/>
      <dgm:spPr/>
      <dgm:t>
        <a:bodyPr/>
        <a:lstStyle/>
        <a:p>
          <a:endParaRPr lang="el-GR"/>
        </a:p>
      </dgm:t>
    </dgm:pt>
    <dgm:pt modelId="{A74FF53C-6EA9-46B3-84D6-F00C9F2BF6EB}" type="pres">
      <dgm:prSet presAssocID="{86246AF6-4CA4-482A-AC9B-E0EE3B05175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0887D29-7F83-4565-81B2-6E507370F3E5}" type="pres">
      <dgm:prSet presAssocID="{9FB96D4D-C7A0-427E-886B-0FBF95C71C09}" presName="parentLin" presStyleCnt="0"/>
      <dgm:spPr/>
    </dgm:pt>
    <dgm:pt modelId="{16FE45E4-E825-4539-8816-C85E23335056}" type="pres">
      <dgm:prSet presAssocID="{9FB96D4D-C7A0-427E-886B-0FBF95C71C09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EC1BC15D-BC87-4446-A528-D43666FA766C}" type="pres">
      <dgm:prSet presAssocID="{9FB96D4D-C7A0-427E-886B-0FBF95C71C09}" presName="parentText" presStyleLbl="node1" presStyleIdx="0" presStyleCnt="3" custScaleY="4934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3B003F-640C-4535-88FE-E2454F1FEE2B}" type="pres">
      <dgm:prSet presAssocID="{9FB96D4D-C7A0-427E-886B-0FBF95C71C09}" presName="negativeSpace" presStyleCnt="0"/>
      <dgm:spPr/>
    </dgm:pt>
    <dgm:pt modelId="{04C8E6BE-1E8F-4ED2-908E-1A05E39D6818}" type="pres">
      <dgm:prSet presAssocID="{9FB96D4D-C7A0-427E-886B-0FBF95C71C0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3E4A9D-7670-4429-87FA-9745BD31D337}" type="pres">
      <dgm:prSet presAssocID="{919F8BEA-BC12-436F-A62F-39B26E90551F}" presName="spaceBetweenRectangles" presStyleCnt="0"/>
      <dgm:spPr/>
    </dgm:pt>
    <dgm:pt modelId="{9BEE382B-76FD-471A-8C97-DD1EAA4BB33E}" type="pres">
      <dgm:prSet presAssocID="{8CF0C06B-833C-47FA-B089-F5178E662FC6}" presName="parentLin" presStyleCnt="0"/>
      <dgm:spPr/>
    </dgm:pt>
    <dgm:pt modelId="{B7941380-6EBC-4392-833C-A5342C316C74}" type="pres">
      <dgm:prSet presAssocID="{8CF0C06B-833C-47FA-B089-F5178E662FC6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7C7EF4BD-1B5B-4400-B948-A63FD023735F}" type="pres">
      <dgm:prSet presAssocID="{8CF0C06B-833C-47FA-B089-F5178E662FC6}" presName="parentText" presStyleLbl="node1" presStyleIdx="1" presStyleCnt="3" custScaleY="5057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C989823-269A-470F-92EF-F5454D75DDB8}" type="pres">
      <dgm:prSet presAssocID="{8CF0C06B-833C-47FA-B089-F5178E662FC6}" presName="negativeSpace" presStyleCnt="0"/>
      <dgm:spPr/>
    </dgm:pt>
    <dgm:pt modelId="{1F649B59-3B3E-417D-BE08-F4FF2A6DDA08}" type="pres">
      <dgm:prSet presAssocID="{8CF0C06B-833C-47FA-B089-F5178E662FC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06114C1-355B-4772-9B8D-762BC8E3D6C6}" type="pres">
      <dgm:prSet presAssocID="{739D9ABA-5BE2-4930-AFB0-F73DD368DD11}" presName="spaceBetweenRectangles" presStyleCnt="0"/>
      <dgm:spPr/>
    </dgm:pt>
    <dgm:pt modelId="{5417671D-46B9-4CDF-8119-8A60CA4E3A79}" type="pres">
      <dgm:prSet presAssocID="{4F187FE0-AD5A-44C2-BB86-6E5D6A2F5018}" presName="parentLin" presStyleCnt="0"/>
      <dgm:spPr/>
    </dgm:pt>
    <dgm:pt modelId="{2A8CCA0F-6768-4143-A19C-87FB76B77344}" type="pres">
      <dgm:prSet presAssocID="{4F187FE0-AD5A-44C2-BB86-6E5D6A2F5018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E98F2052-F33F-4E0B-8D46-8FB30A9FF393}" type="pres">
      <dgm:prSet presAssocID="{4F187FE0-AD5A-44C2-BB86-6E5D6A2F5018}" presName="parentText" presStyleLbl="node1" presStyleIdx="2" presStyleCnt="3" custScaleY="5635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D45EB1-448E-4552-9E30-473C7EACB420}" type="pres">
      <dgm:prSet presAssocID="{4F187FE0-AD5A-44C2-BB86-6E5D6A2F5018}" presName="negativeSpace" presStyleCnt="0"/>
      <dgm:spPr/>
    </dgm:pt>
    <dgm:pt modelId="{1A0D85D1-0CFA-45CF-ACE0-4BD2F568C521}" type="pres">
      <dgm:prSet presAssocID="{4F187FE0-AD5A-44C2-BB86-6E5D6A2F501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11285EE-977E-4DA2-A1EA-4C074B7220DD}" srcId="{86246AF6-4CA4-482A-AC9B-E0EE3B05175B}" destId="{4F187FE0-AD5A-44C2-BB86-6E5D6A2F5018}" srcOrd="2" destOrd="0" parTransId="{7C6B64D0-8B47-4FB6-BD9B-6EB2B0FB4D1E}" sibTransId="{9F79A703-BDCF-448C-B4F2-CD63AC20B291}"/>
    <dgm:cxn modelId="{8CCB99BB-B465-44BF-B4A8-82B6EF7DD177}" srcId="{4F187FE0-AD5A-44C2-BB86-6E5D6A2F5018}" destId="{CF4DB479-FE07-4C6F-8280-59E178A6D685}" srcOrd="0" destOrd="0" parTransId="{1599A348-F40F-4991-A454-5552E6A79B12}" sibTransId="{A2DC59DA-B288-4887-B276-CEE905CE9EFB}"/>
    <dgm:cxn modelId="{6869CD60-D4E2-4565-B735-60AE19654798}" type="presOf" srcId="{39FD4F93-E515-4E91-B7EC-361C05FCC707}" destId="{04C8E6BE-1E8F-4ED2-908E-1A05E39D6818}" srcOrd="0" destOrd="1" presId="urn:microsoft.com/office/officeart/2005/8/layout/list1"/>
    <dgm:cxn modelId="{949339F3-CA40-4329-8D44-3495F577EC38}" type="presOf" srcId="{494018C3-9423-4B09-B7A6-A38EB9673120}" destId="{1A0D85D1-0CFA-45CF-ACE0-4BD2F568C521}" srcOrd="0" destOrd="1" presId="urn:microsoft.com/office/officeart/2005/8/layout/list1"/>
    <dgm:cxn modelId="{8B63B056-5575-4C55-88F3-08C490221D4F}" type="presOf" srcId="{9FB96D4D-C7A0-427E-886B-0FBF95C71C09}" destId="{EC1BC15D-BC87-4446-A528-D43666FA766C}" srcOrd="1" destOrd="0" presId="urn:microsoft.com/office/officeart/2005/8/layout/list1"/>
    <dgm:cxn modelId="{5A366C7E-6C94-43B5-ACCF-01643924C9E9}" type="presOf" srcId="{CF4DB479-FE07-4C6F-8280-59E178A6D685}" destId="{1A0D85D1-0CFA-45CF-ACE0-4BD2F568C521}" srcOrd="0" destOrd="0" presId="urn:microsoft.com/office/officeart/2005/8/layout/list1"/>
    <dgm:cxn modelId="{695509B7-8688-4552-BAEE-4467FFD72547}" srcId="{9FB96D4D-C7A0-427E-886B-0FBF95C71C09}" destId="{39FD4F93-E515-4E91-B7EC-361C05FCC707}" srcOrd="1" destOrd="0" parTransId="{A2FB5100-730F-4389-A709-7891F85B8D6A}" sibTransId="{226A7DAC-F837-4981-BBBC-6A48F5D087AA}"/>
    <dgm:cxn modelId="{2629EB11-4AE1-4F90-BC57-4C0DDEECC7F3}" srcId="{4F187FE0-AD5A-44C2-BB86-6E5D6A2F5018}" destId="{494018C3-9423-4B09-B7A6-A38EB9673120}" srcOrd="1" destOrd="0" parTransId="{7749C61F-2974-400D-B494-0E3BFE68D966}" sibTransId="{458CF9E9-4DF8-44E1-A72E-D3558C491668}"/>
    <dgm:cxn modelId="{D3D77E90-92DF-4CD0-8296-C2A7C924C404}" srcId="{9FB96D4D-C7A0-427E-886B-0FBF95C71C09}" destId="{75EC10F4-444C-4FC6-9A8C-A3DAE9E7C5A0}" srcOrd="0" destOrd="0" parTransId="{51C242F1-E51A-4A40-9795-6C016F774C71}" sibTransId="{5491E95C-78D3-48D3-AE28-0911BC9FDD54}"/>
    <dgm:cxn modelId="{326D85F0-0854-440A-8B59-4DF2DF6718B0}" srcId="{8CF0C06B-833C-47FA-B089-F5178E662FC6}" destId="{43053E9C-7921-4377-8C7C-721D03855B74}" srcOrd="1" destOrd="0" parTransId="{6F660D39-1689-4448-AEA5-B3B674C57F2D}" sibTransId="{BD4E0E66-E4C8-4906-9AA5-C719E6D551EA}"/>
    <dgm:cxn modelId="{E98C2FA8-F367-4B7E-AE82-A9A0F345FB5F}" type="presOf" srcId="{8CF0C06B-833C-47FA-B089-F5178E662FC6}" destId="{7C7EF4BD-1B5B-4400-B948-A63FD023735F}" srcOrd="1" destOrd="0" presId="urn:microsoft.com/office/officeart/2005/8/layout/list1"/>
    <dgm:cxn modelId="{D53D4ED7-5405-4D07-9574-CA7CD95620D8}" type="presOf" srcId="{86246AF6-4CA4-482A-AC9B-E0EE3B05175B}" destId="{A74FF53C-6EA9-46B3-84D6-F00C9F2BF6EB}" srcOrd="0" destOrd="0" presId="urn:microsoft.com/office/officeart/2005/8/layout/list1"/>
    <dgm:cxn modelId="{EF53B9F9-C52E-418B-96F9-C69D6D6B3277}" srcId="{8CF0C06B-833C-47FA-B089-F5178E662FC6}" destId="{DEEC8DE7-51F9-489D-8C8E-8942D3EDA680}" srcOrd="0" destOrd="0" parTransId="{A31F0820-2873-4FAF-A5A5-CABA747BABDE}" sibTransId="{59A5F7CA-5E2A-40CE-A0CF-DF45B83179B6}"/>
    <dgm:cxn modelId="{26EC6AF0-D698-46F8-B838-4F102E9C2F5A}" srcId="{86246AF6-4CA4-482A-AC9B-E0EE3B05175B}" destId="{9FB96D4D-C7A0-427E-886B-0FBF95C71C09}" srcOrd="0" destOrd="0" parTransId="{BA078019-8A4A-4CA0-A7D9-843EB73B6F7E}" sibTransId="{919F8BEA-BC12-436F-A62F-39B26E90551F}"/>
    <dgm:cxn modelId="{1F3CB405-441B-4B85-B4F2-D07DCE948980}" srcId="{86246AF6-4CA4-482A-AC9B-E0EE3B05175B}" destId="{8CF0C06B-833C-47FA-B089-F5178E662FC6}" srcOrd="1" destOrd="0" parTransId="{4D19B7F6-51BE-4D59-9DFA-5627FBC78273}" sibTransId="{739D9ABA-5BE2-4930-AFB0-F73DD368DD11}"/>
    <dgm:cxn modelId="{60BDCD91-78FD-47BA-831E-6357D3844F67}" type="presOf" srcId="{75EC10F4-444C-4FC6-9A8C-A3DAE9E7C5A0}" destId="{04C8E6BE-1E8F-4ED2-908E-1A05E39D6818}" srcOrd="0" destOrd="0" presId="urn:microsoft.com/office/officeart/2005/8/layout/list1"/>
    <dgm:cxn modelId="{73DF80B6-4381-44F3-959B-DDB9A12515B2}" type="presOf" srcId="{4F187FE0-AD5A-44C2-BB86-6E5D6A2F5018}" destId="{2A8CCA0F-6768-4143-A19C-87FB76B77344}" srcOrd="0" destOrd="0" presId="urn:microsoft.com/office/officeart/2005/8/layout/list1"/>
    <dgm:cxn modelId="{A618FFB2-2CC3-48F4-9519-AF908039AF95}" type="presOf" srcId="{43053E9C-7921-4377-8C7C-721D03855B74}" destId="{1F649B59-3B3E-417D-BE08-F4FF2A6DDA08}" srcOrd="0" destOrd="1" presId="urn:microsoft.com/office/officeart/2005/8/layout/list1"/>
    <dgm:cxn modelId="{12A4B430-AA01-4870-964A-133DB8410867}" type="presOf" srcId="{DEEC8DE7-51F9-489D-8C8E-8942D3EDA680}" destId="{1F649B59-3B3E-417D-BE08-F4FF2A6DDA08}" srcOrd="0" destOrd="0" presId="urn:microsoft.com/office/officeart/2005/8/layout/list1"/>
    <dgm:cxn modelId="{5ADC8B92-05DB-4458-9ACC-6A20F050D39D}" type="presOf" srcId="{9FB96D4D-C7A0-427E-886B-0FBF95C71C09}" destId="{16FE45E4-E825-4539-8816-C85E23335056}" srcOrd="0" destOrd="0" presId="urn:microsoft.com/office/officeart/2005/8/layout/list1"/>
    <dgm:cxn modelId="{4D2DBFD5-AADC-41E9-A719-CF14E30B8B2C}" type="presOf" srcId="{4F187FE0-AD5A-44C2-BB86-6E5D6A2F5018}" destId="{E98F2052-F33F-4E0B-8D46-8FB30A9FF393}" srcOrd="1" destOrd="0" presId="urn:microsoft.com/office/officeart/2005/8/layout/list1"/>
    <dgm:cxn modelId="{D320C20B-9267-4B37-BBAC-6C0916499A93}" type="presOf" srcId="{8CF0C06B-833C-47FA-B089-F5178E662FC6}" destId="{B7941380-6EBC-4392-833C-A5342C316C74}" srcOrd="0" destOrd="0" presId="urn:microsoft.com/office/officeart/2005/8/layout/list1"/>
    <dgm:cxn modelId="{B38C56FF-A0BB-43AB-A696-910C29C1D87B}" type="presParOf" srcId="{A74FF53C-6EA9-46B3-84D6-F00C9F2BF6EB}" destId="{10887D29-7F83-4565-81B2-6E507370F3E5}" srcOrd="0" destOrd="0" presId="urn:microsoft.com/office/officeart/2005/8/layout/list1"/>
    <dgm:cxn modelId="{4099AA31-5B40-4097-971F-36EE087DFACB}" type="presParOf" srcId="{10887D29-7F83-4565-81B2-6E507370F3E5}" destId="{16FE45E4-E825-4539-8816-C85E23335056}" srcOrd="0" destOrd="0" presId="urn:microsoft.com/office/officeart/2005/8/layout/list1"/>
    <dgm:cxn modelId="{9440A848-1D43-4AAB-AE64-17B2932E6FAC}" type="presParOf" srcId="{10887D29-7F83-4565-81B2-6E507370F3E5}" destId="{EC1BC15D-BC87-4446-A528-D43666FA766C}" srcOrd="1" destOrd="0" presId="urn:microsoft.com/office/officeart/2005/8/layout/list1"/>
    <dgm:cxn modelId="{7245B9E3-B301-4CC4-B377-574AA58E0E18}" type="presParOf" srcId="{A74FF53C-6EA9-46B3-84D6-F00C9F2BF6EB}" destId="{E23B003F-640C-4535-88FE-E2454F1FEE2B}" srcOrd="1" destOrd="0" presId="urn:microsoft.com/office/officeart/2005/8/layout/list1"/>
    <dgm:cxn modelId="{F4AF4EFA-E5FD-4290-8B1C-B8625EFD6B6F}" type="presParOf" srcId="{A74FF53C-6EA9-46B3-84D6-F00C9F2BF6EB}" destId="{04C8E6BE-1E8F-4ED2-908E-1A05E39D6818}" srcOrd="2" destOrd="0" presId="urn:microsoft.com/office/officeart/2005/8/layout/list1"/>
    <dgm:cxn modelId="{16F079A1-F1D0-4921-AE9C-1F85B3CC08B8}" type="presParOf" srcId="{A74FF53C-6EA9-46B3-84D6-F00C9F2BF6EB}" destId="{1E3E4A9D-7670-4429-87FA-9745BD31D337}" srcOrd="3" destOrd="0" presId="urn:microsoft.com/office/officeart/2005/8/layout/list1"/>
    <dgm:cxn modelId="{0B5E6286-4668-4F10-81FF-CE8D71D2643F}" type="presParOf" srcId="{A74FF53C-6EA9-46B3-84D6-F00C9F2BF6EB}" destId="{9BEE382B-76FD-471A-8C97-DD1EAA4BB33E}" srcOrd="4" destOrd="0" presId="urn:microsoft.com/office/officeart/2005/8/layout/list1"/>
    <dgm:cxn modelId="{051FBC29-3B51-4164-92AD-94FA29190F0C}" type="presParOf" srcId="{9BEE382B-76FD-471A-8C97-DD1EAA4BB33E}" destId="{B7941380-6EBC-4392-833C-A5342C316C74}" srcOrd="0" destOrd="0" presId="urn:microsoft.com/office/officeart/2005/8/layout/list1"/>
    <dgm:cxn modelId="{18C2A4DD-5CD9-4A40-BE89-C517444B9E32}" type="presParOf" srcId="{9BEE382B-76FD-471A-8C97-DD1EAA4BB33E}" destId="{7C7EF4BD-1B5B-4400-B948-A63FD023735F}" srcOrd="1" destOrd="0" presId="urn:microsoft.com/office/officeart/2005/8/layout/list1"/>
    <dgm:cxn modelId="{CDFBE4EE-B03B-4121-8E2D-44F9BC880646}" type="presParOf" srcId="{A74FF53C-6EA9-46B3-84D6-F00C9F2BF6EB}" destId="{4C989823-269A-470F-92EF-F5454D75DDB8}" srcOrd="5" destOrd="0" presId="urn:microsoft.com/office/officeart/2005/8/layout/list1"/>
    <dgm:cxn modelId="{1E1172E0-8CF4-4164-960F-9C4FDCDF7AA4}" type="presParOf" srcId="{A74FF53C-6EA9-46B3-84D6-F00C9F2BF6EB}" destId="{1F649B59-3B3E-417D-BE08-F4FF2A6DDA08}" srcOrd="6" destOrd="0" presId="urn:microsoft.com/office/officeart/2005/8/layout/list1"/>
    <dgm:cxn modelId="{C62E119E-30CA-4C87-AAEE-C81F4D55AF2A}" type="presParOf" srcId="{A74FF53C-6EA9-46B3-84D6-F00C9F2BF6EB}" destId="{C06114C1-355B-4772-9B8D-762BC8E3D6C6}" srcOrd="7" destOrd="0" presId="urn:microsoft.com/office/officeart/2005/8/layout/list1"/>
    <dgm:cxn modelId="{D8DEDB91-0427-459B-A076-04AE3CAB0614}" type="presParOf" srcId="{A74FF53C-6EA9-46B3-84D6-F00C9F2BF6EB}" destId="{5417671D-46B9-4CDF-8119-8A60CA4E3A79}" srcOrd="8" destOrd="0" presId="urn:microsoft.com/office/officeart/2005/8/layout/list1"/>
    <dgm:cxn modelId="{553B20B5-A150-45C0-9CCE-7EA30148EF0C}" type="presParOf" srcId="{5417671D-46B9-4CDF-8119-8A60CA4E3A79}" destId="{2A8CCA0F-6768-4143-A19C-87FB76B77344}" srcOrd="0" destOrd="0" presId="urn:microsoft.com/office/officeart/2005/8/layout/list1"/>
    <dgm:cxn modelId="{227992ED-CDEA-43AD-9689-ADFF9AC632E5}" type="presParOf" srcId="{5417671D-46B9-4CDF-8119-8A60CA4E3A79}" destId="{E98F2052-F33F-4E0B-8D46-8FB30A9FF393}" srcOrd="1" destOrd="0" presId="urn:microsoft.com/office/officeart/2005/8/layout/list1"/>
    <dgm:cxn modelId="{9A669299-8749-43E5-BFEA-CC064440B4A6}" type="presParOf" srcId="{A74FF53C-6EA9-46B3-84D6-F00C9F2BF6EB}" destId="{D4D45EB1-448E-4552-9E30-473C7EACB420}" srcOrd="9" destOrd="0" presId="urn:microsoft.com/office/officeart/2005/8/layout/list1"/>
    <dgm:cxn modelId="{67CCEE1A-A3A4-4608-B850-9EA1BA5A800A}" type="presParOf" srcId="{A74FF53C-6EA9-46B3-84D6-F00C9F2BF6EB}" destId="{1A0D85D1-0CFA-45CF-ACE0-4BD2F568C5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246AF6-4CA4-482A-AC9B-E0EE3B05175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FB96D4D-C7A0-427E-886B-0FBF95C71C09}">
      <dgm:prSet phldrT="[Text]"/>
      <dgm:spPr/>
      <dgm:t>
        <a:bodyPr/>
        <a:lstStyle/>
        <a:p>
          <a:r>
            <a:rPr lang="el-GR" b="1" dirty="0" smtClean="0"/>
            <a:t>Κυκλική Αιτιότητα</a:t>
          </a:r>
          <a:endParaRPr lang="el-GR" b="1" dirty="0"/>
        </a:p>
      </dgm:t>
    </dgm:pt>
    <dgm:pt modelId="{919F8BEA-BC12-436F-A62F-39B26E90551F}" type="sibTrans" cxnId="{26EC6AF0-D698-46F8-B838-4F102E9C2F5A}">
      <dgm:prSet/>
      <dgm:spPr/>
      <dgm:t>
        <a:bodyPr/>
        <a:lstStyle/>
        <a:p>
          <a:endParaRPr lang="el-GR"/>
        </a:p>
      </dgm:t>
    </dgm:pt>
    <dgm:pt modelId="{BA078019-8A4A-4CA0-A7D9-843EB73B6F7E}" type="parTrans" cxnId="{26EC6AF0-D698-46F8-B838-4F102E9C2F5A}">
      <dgm:prSet/>
      <dgm:spPr/>
      <dgm:t>
        <a:bodyPr/>
        <a:lstStyle/>
        <a:p>
          <a:endParaRPr lang="el-GR"/>
        </a:p>
      </dgm:t>
    </dgm:pt>
    <dgm:pt modelId="{75EC10F4-444C-4FC6-9A8C-A3DAE9E7C5A0}">
      <dgm:prSet/>
      <dgm:spPr/>
      <dgm:t>
        <a:bodyPr/>
        <a:lstStyle/>
        <a:p>
          <a:r>
            <a:rPr lang="el-GR" dirty="0" smtClean="0"/>
            <a:t>Αμοιβαία επίδραση των μελών</a:t>
          </a:r>
          <a:endParaRPr lang="el-GR" dirty="0"/>
        </a:p>
      </dgm:t>
    </dgm:pt>
    <dgm:pt modelId="{5491E95C-78D3-48D3-AE28-0911BC9FDD54}" type="sibTrans" cxnId="{D3D77E90-92DF-4CD0-8296-C2A7C924C404}">
      <dgm:prSet/>
      <dgm:spPr/>
      <dgm:t>
        <a:bodyPr/>
        <a:lstStyle/>
        <a:p>
          <a:endParaRPr lang="el-GR"/>
        </a:p>
      </dgm:t>
    </dgm:pt>
    <dgm:pt modelId="{51C242F1-E51A-4A40-9795-6C016F774C71}" type="parTrans" cxnId="{D3D77E90-92DF-4CD0-8296-C2A7C924C404}">
      <dgm:prSet/>
      <dgm:spPr/>
      <dgm:t>
        <a:bodyPr/>
        <a:lstStyle/>
        <a:p>
          <a:endParaRPr lang="el-GR"/>
        </a:p>
      </dgm:t>
    </dgm:pt>
    <dgm:pt modelId="{CF4DB479-FE07-4C6F-8280-59E178A6D685}">
      <dgm:prSet/>
      <dgm:spPr/>
      <dgm:t>
        <a:bodyPr/>
        <a:lstStyle/>
        <a:p>
          <a:r>
            <a:rPr lang="el-GR" dirty="0" smtClean="0"/>
            <a:t>Φανεροί ή καλυμμένοι </a:t>
          </a:r>
          <a:endParaRPr lang="el-GR" dirty="0"/>
        </a:p>
      </dgm:t>
    </dgm:pt>
    <dgm:pt modelId="{A2DC59DA-B288-4887-B276-CEE905CE9EFB}" type="sibTrans" cxnId="{8CCB99BB-B465-44BF-B4A8-82B6EF7DD177}">
      <dgm:prSet/>
      <dgm:spPr/>
      <dgm:t>
        <a:bodyPr/>
        <a:lstStyle/>
        <a:p>
          <a:endParaRPr lang="el-GR"/>
        </a:p>
      </dgm:t>
    </dgm:pt>
    <dgm:pt modelId="{1599A348-F40F-4991-A454-5552E6A79B12}" type="parTrans" cxnId="{8CCB99BB-B465-44BF-B4A8-82B6EF7DD177}">
      <dgm:prSet/>
      <dgm:spPr/>
      <dgm:t>
        <a:bodyPr/>
        <a:lstStyle/>
        <a:p>
          <a:endParaRPr lang="el-GR"/>
        </a:p>
      </dgm:t>
    </dgm:pt>
    <dgm:pt modelId="{4F187FE0-AD5A-44C2-BB86-6E5D6A2F5018}">
      <dgm:prSet phldrT="[Text]"/>
      <dgm:spPr/>
      <dgm:t>
        <a:bodyPr/>
        <a:lstStyle/>
        <a:p>
          <a:r>
            <a:rPr lang="el-GR" b="1" dirty="0" smtClean="0"/>
            <a:t>Κανόνες</a:t>
          </a:r>
          <a:endParaRPr lang="el-GR" dirty="0"/>
        </a:p>
      </dgm:t>
    </dgm:pt>
    <dgm:pt modelId="{9F79A703-BDCF-448C-B4F2-CD63AC20B291}" type="sibTrans" cxnId="{811285EE-977E-4DA2-A1EA-4C074B7220DD}">
      <dgm:prSet/>
      <dgm:spPr/>
      <dgm:t>
        <a:bodyPr/>
        <a:lstStyle/>
        <a:p>
          <a:endParaRPr lang="el-GR"/>
        </a:p>
      </dgm:t>
    </dgm:pt>
    <dgm:pt modelId="{7C6B64D0-8B47-4FB6-BD9B-6EB2B0FB4D1E}" type="parTrans" cxnId="{811285EE-977E-4DA2-A1EA-4C074B7220DD}">
      <dgm:prSet/>
      <dgm:spPr/>
      <dgm:t>
        <a:bodyPr/>
        <a:lstStyle/>
        <a:p>
          <a:endParaRPr lang="el-GR"/>
        </a:p>
      </dgm:t>
    </dgm:pt>
    <dgm:pt modelId="{43053E9C-7921-4377-8C7C-721D03855B74}">
      <dgm:prSet/>
      <dgm:spPr/>
      <dgm:t>
        <a:bodyPr/>
        <a:lstStyle/>
        <a:p>
          <a:r>
            <a:rPr lang="el-GR" dirty="0" smtClean="0"/>
            <a:t>Οι χαρακτηριστικοί τρόποι συμπεριφοράς των μελών της οικογένειας</a:t>
          </a:r>
          <a:endParaRPr lang="el-GR" dirty="0"/>
        </a:p>
      </dgm:t>
    </dgm:pt>
    <dgm:pt modelId="{BD4E0E66-E4C8-4906-9AA5-C719E6D551EA}" type="sibTrans" cxnId="{326D85F0-0854-440A-8B59-4DF2DF6718B0}">
      <dgm:prSet/>
      <dgm:spPr/>
      <dgm:t>
        <a:bodyPr/>
        <a:lstStyle/>
        <a:p>
          <a:endParaRPr lang="el-GR"/>
        </a:p>
      </dgm:t>
    </dgm:pt>
    <dgm:pt modelId="{6F660D39-1689-4448-AEA5-B3B674C57F2D}" type="parTrans" cxnId="{326D85F0-0854-440A-8B59-4DF2DF6718B0}">
      <dgm:prSet/>
      <dgm:spPr/>
      <dgm:t>
        <a:bodyPr/>
        <a:lstStyle/>
        <a:p>
          <a:endParaRPr lang="el-GR"/>
        </a:p>
      </dgm:t>
    </dgm:pt>
    <dgm:pt modelId="{DEEC8DE7-51F9-489D-8C8E-8942D3EDA680}">
      <dgm:prSet/>
      <dgm:spPr/>
      <dgm:t>
        <a:bodyPr/>
        <a:lstStyle/>
        <a:p>
          <a:r>
            <a:rPr lang="el-GR" b="1" dirty="0" smtClean="0"/>
            <a:t>Μοντέλα αλληλεπιδράσεων </a:t>
          </a:r>
          <a:endParaRPr lang="el-GR" dirty="0"/>
        </a:p>
      </dgm:t>
    </dgm:pt>
    <dgm:pt modelId="{59A5F7CA-5E2A-40CE-A0CF-DF45B83179B6}" type="sibTrans" cxnId="{EF53B9F9-C52E-418B-96F9-C69D6D6B3277}">
      <dgm:prSet/>
      <dgm:spPr/>
      <dgm:t>
        <a:bodyPr/>
        <a:lstStyle/>
        <a:p>
          <a:endParaRPr lang="el-GR"/>
        </a:p>
      </dgm:t>
    </dgm:pt>
    <dgm:pt modelId="{A31F0820-2873-4FAF-A5A5-CABA747BABDE}" type="parTrans" cxnId="{EF53B9F9-C52E-418B-96F9-C69D6D6B3277}">
      <dgm:prSet/>
      <dgm:spPr/>
      <dgm:t>
        <a:bodyPr/>
        <a:lstStyle/>
        <a:p>
          <a:endParaRPr lang="el-GR"/>
        </a:p>
      </dgm:t>
    </dgm:pt>
    <dgm:pt modelId="{E87AB637-03DE-4608-9A75-C36AFC0358E4}">
      <dgm:prSet/>
      <dgm:spPr/>
      <dgm:t>
        <a:bodyPr/>
        <a:lstStyle/>
        <a:p>
          <a:r>
            <a:rPr lang="el-GR" i="1" smtClean="0"/>
            <a:t>Εκφράζουν θυμό ή τον κρατάνε κρυμμένο;</a:t>
          </a:r>
          <a:endParaRPr lang="el-GR"/>
        </a:p>
      </dgm:t>
    </dgm:pt>
    <dgm:pt modelId="{540E1687-EF47-4657-862D-466013CE3432}" type="parTrans" cxnId="{91D4AA62-E4AC-4189-A618-E9FF2DA6F956}">
      <dgm:prSet/>
      <dgm:spPr/>
      <dgm:t>
        <a:bodyPr/>
        <a:lstStyle/>
        <a:p>
          <a:endParaRPr lang="el-GR"/>
        </a:p>
      </dgm:t>
    </dgm:pt>
    <dgm:pt modelId="{3F94AD99-98A3-4369-A977-83F4EF5F01DE}" type="sibTrans" cxnId="{91D4AA62-E4AC-4189-A618-E9FF2DA6F956}">
      <dgm:prSet/>
      <dgm:spPr/>
      <dgm:t>
        <a:bodyPr/>
        <a:lstStyle/>
        <a:p>
          <a:endParaRPr lang="el-GR"/>
        </a:p>
      </dgm:t>
    </dgm:pt>
    <dgm:pt modelId="{FADAD89B-4B3C-41A4-BC88-631344C099A0}">
      <dgm:prSet/>
      <dgm:spPr/>
      <dgm:t>
        <a:bodyPr/>
        <a:lstStyle/>
        <a:p>
          <a:r>
            <a:rPr lang="el-GR" i="1" smtClean="0"/>
            <a:t>Πόσο συναισθηματικά ή στοργικά επιτρέπεται ή αναμένεται από τα μέλη της οικογένειας να είναι το ένα με το άλλο;</a:t>
          </a:r>
          <a:endParaRPr lang="el-GR"/>
        </a:p>
      </dgm:t>
    </dgm:pt>
    <dgm:pt modelId="{4F25B04C-CA59-4FDF-83E9-2AC3D3BA0937}" type="parTrans" cxnId="{10BC3637-B943-4B7C-BA3A-5597452AFD14}">
      <dgm:prSet/>
      <dgm:spPr/>
      <dgm:t>
        <a:bodyPr/>
        <a:lstStyle/>
        <a:p>
          <a:endParaRPr lang="el-GR"/>
        </a:p>
      </dgm:t>
    </dgm:pt>
    <dgm:pt modelId="{963102E6-B4B5-4B2C-8B8A-D1A4DAD7AB18}" type="sibTrans" cxnId="{10BC3637-B943-4B7C-BA3A-5597452AFD14}">
      <dgm:prSet/>
      <dgm:spPr/>
      <dgm:t>
        <a:bodyPr/>
        <a:lstStyle/>
        <a:p>
          <a:endParaRPr lang="el-GR"/>
        </a:p>
      </dgm:t>
    </dgm:pt>
    <dgm:pt modelId="{EF6ABD5E-965D-4B2D-B199-78AEF3FDCBB4}">
      <dgm:prSet/>
      <dgm:spPr/>
      <dgm:t>
        <a:bodyPr/>
        <a:lstStyle/>
        <a:p>
          <a:r>
            <a:rPr lang="el-GR" i="1" smtClean="0"/>
            <a:t>Πως παίρνονται οι αποφάσεις στην οικογένεια; </a:t>
          </a:r>
          <a:endParaRPr lang="el-GR"/>
        </a:p>
      </dgm:t>
    </dgm:pt>
    <dgm:pt modelId="{7B4777E6-305F-4437-B501-C84708D21657}" type="parTrans" cxnId="{D18F5E5F-002E-4DA9-B671-497C91314CE4}">
      <dgm:prSet/>
      <dgm:spPr/>
      <dgm:t>
        <a:bodyPr/>
        <a:lstStyle/>
        <a:p>
          <a:endParaRPr lang="el-GR"/>
        </a:p>
      </dgm:t>
    </dgm:pt>
    <dgm:pt modelId="{A140D83C-2829-42DB-A8B9-64EAE4D655BC}" type="sibTrans" cxnId="{D18F5E5F-002E-4DA9-B671-497C91314CE4}">
      <dgm:prSet/>
      <dgm:spPr/>
      <dgm:t>
        <a:bodyPr/>
        <a:lstStyle/>
        <a:p>
          <a:endParaRPr lang="el-GR"/>
        </a:p>
      </dgm:t>
    </dgm:pt>
    <dgm:pt modelId="{C31A9CB7-558B-4A53-9B10-B1B088D8FCB0}">
      <dgm:prSet/>
      <dgm:spPr/>
      <dgm:t>
        <a:bodyPr/>
        <a:lstStyle/>
        <a:p>
          <a:r>
            <a:rPr lang="el-GR" i="1" dirty="0" smtClean="0"/>
            <a:t>Υπάρχουν όρια στο «πόσο πολύ» ή με ποιο τρόπο μπορούν να παιδιά να διαφωνούν με τους γονείς τους;</a:t>
          </a:r>
          <a:endParaRPr lang="el-GR" dirty="0"/>
        </a:p>
      </dgm:t>
    </dgm:pt>
    <dgm:pt modelId="{D665D53A-9A45-442C-98ED-3D018BA06200}" type="parTrans" cxnId="{9CD62F72-F067-4D30-90D1-383545DE1E45}">
      <dgm:prSet/>
      <dgm:spPr/>
      <dgm:t>
        <a:bodyPr/>
        <a:lstStyle/>
        <a:p>
          <a:endParaRPr lang="el-GR"/>
        </a:p>
      </dgm:t>
    </dgm:pt>
    <dgm:pt modelId="{2BABD586-D66C-4071-ABFE-9B8AA33848AE}" type="sibTrans" cxnId="{9CD62F72-F067-4D30-90D1-383545DE1E45}">
      <dgm:prSet/>
      <dgm:spPr/>
      <dgm:t>
        <a:bodyPr/>
        <a:lstStyle/>
        <a:p>
          <a:endParaRPr lang="el-GR"/>
        </a:p>
      </dgm:t>
    </dgm:pt>
    <dgm:pt modelId="{A74FF53C-6EA9-46B3-84D6-F00C9F2BF6EB}" type="pres">
      <dgm:prSet presAssocID="{86246AF6-4CA4-482A-AC9B-E0EE3B05175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0887D29-7F83-4565-81B2-6E507370F3E5}" type="pres">
      <dgm:prSet presAssocID="{9FB96D4D-C7A0-427E-886B-0FBF95C71C09}" presName="parentLin" presStyleCnt="0"/>
      <dgm:spPr/>
    </dgm:pt>
    <dgm:pt modelId="{16FE45E4-E825-4539-8816-C85E23335056}" type="pres">
      <dgm:prSet presAssocID="{9FB96D4D-C7A0-427E-886B-0FBF95C71C09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EC1BC15D-BC87-4446-A528-D43666FA766C}" type="pres">
      <dgm:prSet presAssocID="{9FB96D4D-C7A0-427E-886B-0FBF95C71C09}" presName="parentText" presStyleLbl="node1" presStyleIdx="0" presStyleCnt="3" custScaleY="4934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3B003F-640C-4535-88FE-E2454F1FEE2B}" type="pres">
      <dgm:prSet presAssocID="{9FB96D4D-C7A0-427E-886B-0FBF95C71C09}" presName="negativeSpace" presStyleCnt="0"/>
      <dgm:spPr/>
    </dgm:pt>
    <dgm:pt modelId="{04C8E6BE-1E8F-4ED2-908E-1A05E39D6818}" type="pres">
      <dgm:prSet presAssocID="{9FB96D4D-C7A0-427E-886B-0FBF95C71C0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3E4A9D-7670-4429-87FA-9745BD31D337}" type="pres">
      <dgm:prSet presAssocID="{919F8BEA-BC12-436F-A62F-39B26E90551F}" presName="spaceBetweenRectangles" presStyleCnt="0"/>
      <dgm:spPr/>
    </dgm:pt>
    <dgm:pt modelId="{96439EBA-F2D2-49F6-A0DD-70B852BAFC4A}" type="pres">
      <dgm:prSet presAssocID="{DEEC8DE7-51F9-489D-8C8E-8942D3EDA680}" presName="parentLin" presStyleCnt="0"/>
      <dgm:spPr/>
    </dgm:pt>
    <dgm:pt modelId="{D7A4A45A-7321-4210-9417-4FC3D1886296}" type="pres">
      <dgm:prSet presAssocID="{DEEC8DE7-51F9-489D-8C8E-8942D3EDA680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63629EC4-92BC-4EA3-98A9-A3B9DB1DF1B2}" type="pres">
      <dgm:prSet presAssocID="{DEEC8DE7-51F9-489D-8C8E-8942D3EDA680}" presName="parentText" presStyleLbl="node1" presStyleIdx="1" presStyleCnt="3" custLinFactNeighborX="336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74AF561-FD8B-4C1E-861D-29261776EB7F}" type="pres">
      <dgm:prSet presAssocID="{DEEC8DE7-51F9-489D-8C8E-8942D3EDA680}" presName="negativeSpace" presStyleCnt="0"/>
      <dgm:spPr/>
    </dgm:pt>
    <dgm:pt modelId="{8A5E75C1-25EB-4CD8-A141-7B73A33BE7A7}" type="pres">
      <dgm:prSet presAssocID="{DEEC8DE7-51F9-489D-8C8E-8942D3EDA68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2D6126-A23A-4B2A-8D41-266F32EDF051}" type="pres">
      <dgm:prSet presAssocID="{59A5F7CA-5E2A-40CE-A0CF-DF45B83179B6}" presName="spaceBetweenRectangles" presStyleCnt="0"/>
      <dgm:spPr/>
    </dgm:pt>
    <dgm:pt modelId="{5417671D-46B9-4CDF-8119-8A60CA4E3A79}" type="pres">
      <dgm:prSet presAssocID="{4F187FE0-AD5A-44C2-BB86-6E5D6A2F5018}" presName="parentLin" presStyleCnt="0"/>
      <dgm:spPr/>
    </dgm:pt>
    <dgm:pt modelId="{2A8CCA0F-6768-4143-A19C-87FB76B77344}" type="pres">
      <dgm:prSet presAssocID="{4F187FE0-AD5A-44C2-BB86-6E5D6A2F5018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E98F2052-F33F-4E0B-8D46-8FB30A9FF393}" type="pres">
      <dgm:prSet presAssocID="{4F187FE0-AD5A-44C2-BB86-6E5D6A2F5018}" presName="parentText" presStyleLbl="node1" presStyleIdx="2" presStyleCnt="3" custScaleY="56356" custLinFactNeighborX="545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D45EB1-448E-4552-9E30-473C7EACB420}" type="pres">
      <dgm:prSet presAssocID="{4F187FE0-AD5A-44C2-BB86-6E5D6A2F5018}" presName="negativeSpace" presStyleCnt="0"/>
      <dgm:spPr/>
    </dgm:pt>
    <dgm:pt modelId="{1A0D85D1-0CFA-45CF-ACE0-4BD2F568C521}" type="pres">
      <dgm:prSet presAssocID="{4F187FE0-AD5A-44C2-BB86-6E5D6A2F501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11285EE-977E-4DA2-A1EA-4C074B7220DD}" srcId="{86246AF6-4CA4-482A-AC9B-E0EE3B05175B}" destId="{4F187FE0-AD5A-44C2-BB86-6E5D6A2F5018}" srcOrd="2" destOrd="0" parTransId="{7C6B64D0-8B47-4FB6-BD9B-6EB2B0FB4D1E}" sibTransId="{9F79A703-BDCF-448C-B4F2-CD63AC20B291}"/>
    <dgm:cxn modelId="{8CCB99BB-B465-44BF-B4A8-82B6EF7DD177}" srcId="{4F187FE0-AD5A-44C2-BB86-6E5D6A2F5018}" destId="{CF4DB479-FE07-4C6F-8280-59E178A6D685}" srcOrd="0" destOrd="0" parTransId="{1599A348-F40F-4991-A454-5552E6A79B12}" sibTransId="{A2DC59DA-B288-4887-B276-CEE905CE9EFB}"/>
    <dgm:cxn modelId="{8EC1B24F-C360-4E52-8DE5-4E848796978F}" type="presOf" srcId="{75EC10F4-444C-4FC6-9A8C-A3DAE9E7C5A0}" destId="{04C8E6BE-1E8F-4ED2-908E-1A05E39D6818}" srcOrd="0" destOrd="0" presId="urn:microsoft.com/office/officeart/2005/8/layout/list1"/>
    <dgm:cxn modelId="{597B50A9-5394-425E-9F95-F74B62DEC013}" type="presOf" srcId="{FADAD89B-4B3C-41A4-BC88-631344C099A0}" destId="{1A0D85D1-0CFA-45CF-ACE0-4BD2F568C521}" srcOrd="0" destOrd="2" presId="urn:microsoft.com/office/officeart/2005/8/layout/list1"/>
    <dgm:cxn modelId="{86D5A984-C6DD-457D-A946-0E53E56EF5E5}" type="presOf" srcId="{DEEC8DE7-51F9-489D-8C8E-8942D3EDA680}" destId="{63629EC4-92BC-4EA3-98A9-A3B9DB1DF1B2}" srcOrd="1" destOrd="0" presId="urn:microsoft.com/office/officeart/2005/8/layout/list1"/>
    <dgm:cxn modelId="{91D4AA62-E4AC-4189-A618-E9FF2DA6F956}" srcId="{4F187FE0-AD5A-44C2-BB86-6E5D6A2F5018}" destId="{E87AB637-03DE-4608-9A75-C36AFC0358E4}" srcOrd="1" destOrd="0" parTransId="{540E1687-EF47-4657-862D-466013CE3432}" sibTransId="{3F94AD99-98A3-4369-A977-83F4EF5F01DE}"/>
    <dgm:cxn modelId="{3487ACB7-D9C9-4DA9-92CF-DBAD6C9C4EA7}" type="presOf" srcId="{9FB96D4D-C7A0-427E-886B-0FBF95C71C09}" destId="{16FE45E4-E825-4539-8816-C85E23335056}" srcOrd="0" destOrd="0" presId="urn:microsoft.com/office/officeart/2005/8/layout/list1"/>
    <dgm:cxn modelId="{62EBF9DD-260F-43E2-AA71-D01FF672ECB6}" type="presOf" srcId="{9FB96D4D-C7A0-427E-886B-0FBF95C71C09}" destId="{EC1BC15D-BC87-4446-A528-D43666FA766C}" srcOrd="1" destOrd="0" presId="urn:microsoft.com/office/officeart/2005/8/layout/list1"/>
    <dgm:cxn modelId="{D3D77E90-92DF-4CD0-8296-C2A7C924C404}" srcId="{9FB96D4D-C7A0-427E-886B-0FBF95C71C09}" destId="{75EC10F4-444C-4FC6-9A8C-A3DAE9E7C5A0}" srcOrd="0" destOrd="0" parTransId="{51C242F1-E51A-4A40-9795-6C016F774C71}" sibTransId="{5491E95C-78D3-48D3-AE28-0911BC9FDD54}"/>
    <dgm:cxn modelId="{326D85F0-0854-440A-8B59-4DF2DF6718B0}" srcId="{DEEC8DE7-51F9-489D-8C8E-8942D3EDA680}" destId="{43053E9C-7921-4377-8C7C-721D03855B74}" srcOrd="0" destOrd="0" parTransId="{6F660D39-1689-4448-AEA5-B3B674C57F2D}" sibTransId="{BD4E0E66-E4C8-4906-9AA5-C719E6D551EA}"/>
    <dgm:cxn modelId="{D18F5E5F-002E-4DA9-B671-497C91314CE4}" srcId="{4F187FE0-AD5A-44C2-BB86-6E5D6A2F5018}" destId="{EF6ABD5E-965D-4B2D-B199-78AEF3FDCBB4}" srcOrd="3" destOrd="0" parTransId="{7B4777E6-305F-4437-B501-C84708D21657}" sibTransId="{A140D83C-2829-42DB-A8B9-64EAE4D655BC}"/>
    <dgm:cxn modelId="{10BC3637-B943-4B7C-BA3A-5597452AFD14}" srcId="{4F187FE0-AD5A-44C2-BB86-6E5D6A2F5018}" destId="{FADAD89B-4B3C-41A4-BC88-631344C099A0}" srcOrd="2" destOrd="0" parTransId="{4F25B04C-CA59-4FDF-83E9-2AC3D3BA0937}" sibTransId="{963102E6-B4B5-4B2C-8B8A-D1A4DAD7AB18}"/>
    <dgm:cxn modelId="{3ED5A9A6-E675-48BF-B02D-CB50EF3B7373}" type="presOf" srcId="{DEEC8DE7-51F9-489D-8C8E-8942D3EDA680}" destId="{D7A4A45A-7321-4210-9417-4FC3D1886296}" srcOrd="0" destOrd="0" presId="urn:microsoft.com/office/officeart/2005/8/layout/list1"/>
    <dgm:cxn modelId="{7B723559-EE3A-432B-AF71-4EAEB145D8EF}" type="presOf" srcId="{43053E9C-7921-4377-8C7C-721D03855B74}" destId="{8A5E75C1-25EB-4CD8-A141-7B73A33BE7A7}" srcOrd="0" destOrd="0" presId="urn:microsoft.com/office/officeart/2005/8/layout/list1"/>
    <dgm:cxn modelId="{5FB85A03-AF40-4279-9BFA-A5AF358EFDC5}" type="presOf" srcId="{EF6ABD5E-965D-4B2D-B199-78AEF3FDCBB4}" destId="{1A0D85D1-0CFA-45CF-ACE0-4BD2F568C521}" srcOrd="0" destOrd="3" presId="urn:microsoft.com/office/officeart/2005/8/layout/list1"/>
    <dgm:cxn modelId="{9CD62F72-F067-4D30-90D1-383545DE1E45}" srcId="{4F187FE0-AD5A-44C2-BB86-6E5D6A2F5018}" destId="{C31A9CB7-558B-4A53-9B10-B1B088D8FCB0}" srcOrd="4" destOrd="0" parTransId="{D665D53A-9A45-442C-98ED-3D018BA06200}" sibTransId="{2BABD586-D66C-4071-ABFE-9B8AA33848AE}"/>
    <dgm:cxn modelId="{EF53B9F9-C52E-418B-96F9-C69D6D6B3277}" srcId="{86246AF6-4CA4-482A-AC9B-E0EE3B05175B}" destId="{DEEC8DE7-51F9-489D-8C8E-8942D3EDA680}" srcOrd="1" destOrd="0" parTransId="{A31F0820-2873-4FAF-A5A5-CABA747BABDE}" sibTransId="{59A5F7CA-5E2A-40CE-A0CF-DF45B83179B6}"/>
    <dgm:cxn modelId="{1BA1F3FA-D181-4D1C-818F-CB52363EE6B5}" type="presOf" srcId="{CF4DB479-FE07-4C6F-8280-59E178A6D685}" destId="{1A0D85D1-0CFA-45CF-ACE0-4BD2F568C521}" srcOrd="0" destOrd="0" presId="urn:microsoft.com/office/officeart/2005/8/layout/list1"/>
    <dgm:cxn modelId="{5C9CC1DA-B3BE-415E-8D18-6BC1403A5FA9}" type="presOf" srcId="{E87AB637-03DE-4608-9A75-C36AFC0358E4}" destId="{1A0D85D1-0CFA-45CF-ACE0-4BD2F568C521}" srcOrd="0" destOrd="1" presId="urn:microsoft.com/office/officeart/2005/8/layout/list1"/>
    <dgm:cxn modelId="{DAE0FC54-6B70-441D-8345-A07CB337B151}" type="presOf" srcId="{4F187FE0-AD5A-44C2-BB86-6E5D6A2F5018}" destId="{E98F2052-F33F-4E0B-8D46-8FB30A9FF393}" srcOrd="1" destOrd="0" presId="urn:microsoft.com/office/officeart/2005/8/layout/list1"/>
    <dgm:cxn modelId="{26EC6AF0-D698-46F8-B838-4F102E9C2F5A}" srcId="{86246AF6-4CA4-482A-AC9B-E0EE3B05175B}" destId="{9FB96D4D-C7A0-427E-886B-0FBF95C71C09}" srcOrd="0" destOrd="0" parTransId="{BA078019-8A4A-4CA0-A7D9-843EB73B6F7E}" sibTransId="{919F8BEA-BC12-436F-A62F-39B26E90551F}"/>
    <dgm:cxn modelId="{C001B7F6-E59E-4ADF-BA72-8885DF415C74}" type="presOf" srcId="{C31A9CB7-558B-4A53-9B10-B1B088D8FCB0}" destId="{1A0D85D1-0CFA-45CF-ACE0-4BD2F568C521}" srcOrd="0" destOrd="4" presId="urn:microsoft.com/office/officeart/2005/8/layout/list1"/>
    <dgm:cxn modelId="{3C4E1E7E-8DE4-4413-8899-67D55665EF77}" type="presOf" srcId="{86246AF6-4CA4-482A-AC9B-E0EE3B05175B}" destId="{A74FF53C-6EA9-46B3-84D6-F00C9F2BF6EB}" srcOrd="0" destOrd="0" presId="urn:microsoft.com/office/officeart/2005/8/layout/list1"/>
    <dgm:cxn modelId="{2E67F75B-A38A-4EA0-A18D-9B4CF1D9BC00}" type="presOf" srcId="{4F187FE0-AD5A-44C2-BB86-6E5D6A2F5018}" destId="{2A8CCA0F-6768-4143-A19C-87FB76B77344}" srcOrd="0" destOrd="0" presId="urn:microsoft.com/office/officeart/2005/8/layout/list1"/>
    <dgm:cxn modelId="{0B8D1818-734A-4196-8F49-6DF8BA831926}" type="presParOf" srcId="{A74FF53C-6EA9-46B3-84D6-F00C9F2BF6EB}" destId="{10887D29-7F83-4565-81B2-6E507370F3E5}" srcOrd="0" destOrd="0" presId="urn:microsoft.com/office/officeart/2005/8/layout/list1"/>
    <dgm:cxn modelId="{9B59EEEB-D07E-4067-8F87-4F8ABF9AC266}" type="presParOf" srcId="{10887D29-7F83-4565-81B2-6E507370F3E5}" destId="{16FE45E4-E825-4539-8816-C85E23335056}" srcOrd="0" destOrd="0" presId="urn:microsoft.com/office/officeart/2005/8/layout/list1"/>
    <dgm:cxn modelId="{9025EC31-A224-4CDD-8AB8-7F71FEC271E6}" type="presParOf" srcId="{10887D29-7F83-4565-81B2-6E507370F3E5}" destId="{EC1BC15D-BC87-4446-A528-D43666FA766C}" srcOrd="1" destOrd="0" presId="urn:microsoft.com/office/officeart/2005/8/layout/list1"/>
    <dgm:cxn modelId="{A2449537-9D66-499D-A354-BA58D860D7B4}" type="presParOf" srcId="{A74FF53C-6EA9-46B3-84D6-F00C9F2BF6EB}" destId="{E23B003F-640C-4535-88FE-E2454F1FEE2B}" srcOrd="1" destOrd="0" presId="urn:microsoft.com/office/officeart/2005/8/layout/list1"/>
    <dgm:cxn modelId="{C68D36F9-5230-4A4A-BBE8-A0C04AC71A9D}" type="presParOf" srcId="{A74FF53C-6EA9-46B3-84D6-F00C9F2BF6EB}" destId="{04C8E6BE-1E8F-4ED2-908E-1A05E39D6818}" srcOrd="2" destOrd="0" presId="urn:microsoft.com/office/officeart/2005/8/layout/list1"/>
    <dgm:cxn modelId="{A339AE75-8260-42DD-B868-FB9FBA7CC49A}" type="presParOf" srcId="{A74FF53C-6EA9-46B3-84D6-F00C9F2BF6EB}" destId="{1E3E4A9D-7670-4429-87FA-9745BD31D337}" srcOrd="3" destOrd="0" presId="urn:microsoft.com/office/officeart/2005/8/layout/list1"/>
    <dgm:cxn modelId="{9C6F450D-96C8-4BF5-9E5D-BF12990E77E0}" type="presParOf" srcId="{A74FF53C-6EA9-46B3-84D6-F00C9F2BF6EB}" destId="{96439EBA-F2D2-49F6-A0DD-70B852BAFC4A}" srcOrd="4" destOrd="0" presId="urn:microsoft.com/office/officeart/2005/8/layout/list1"/>
    <dgm:cxn modelId="{9DA32D4A-11EB-4FB5-9B34-409CAF3B7FC2}" type="presParOf" srcId="{96439EBA-F2D2-49F6-A0DD-70B852BAFC4A}" destId="{D7A4A45A-7321-4210-9417-4FC3D1886296}" srcOrd="0" destOrd="0" presId="urn:microsoft.com/office/officeart/2005/8/layout/list1"/>
    <dgm:cxn modelId="{C2F3EE6B-330D-4D90-B6C8-4BB4AEAEE189}" type="presParOf" srcId="{96439EBA-F2D2-49F6-A0DD-70B852BAFC4A}" destId="{63629EC4-92BC-4EA3-98A9-A3B9DB1DF1B2}" srcOrd="1" destOrd="0" presId="urn:microsoft.com/office/officeart/2005/8/layout/list1"/>
    <dgm:cxn modelId="{290D6B44-988D-4DED-8539-8130ACA96D76}" type="presParOf" srcId="{A74FF53C-6EA9-46B3-84D6-F00C9F2BF6EB}" destId="{A74AF561-FD8B-4C1E-861D-29261776EB7F}" srcOrd="5" destOrd="0" presId="urn:microsoft.com/office/officeart/2005/8/layout/list1"/>
    <dgm:cxn modelId="{B34E32EE-30E1-48E5-8CEE-BFCE9D91955E}" type="presParOf" srcId="{A74FF53C-6EA9-46B3-84D6-F00C9F2BF6EB}" destId="{8A5E75C1-25EB-4CD8-A141-7B73A33BE7A7}" srcOrd="6" destOrd="0" presId="urn:microsoft.com/office/officeart/2005/8/layout/list1"/>
    <dgm:cxn modelId="{34390A93-5BF9-4704-9711-EBD6631B58FC}" type="presParOf" srcId="{A74FF53C-6EA9-46B3-84D6-F00C9F2BF6EB}" destId="{B22D6126-A23A-4B2A-8D41-266F32EDF051}" srcOrd="7" destOrd="0" presId="urn:microsoft.com/office/officeart/2005/8/layout/list1"/>
    <dgm:cxn modelId="{51F9A920-0654-4D89-9D50-952A5DC6C751}" type="presParOf" srcId="{A74FF53C-6EA9-46B3-84D6-F00C9F2BF6EB}" destId="{5417671D-46B9-4CDF-8119-8A60CA4E3A79}" srcOrd="8" destOrd="0" presId="urn:microsoft.com/office/officeart/2005/8/layout/list1"/>
    <dgm:cxn modelId="{CA306DBC-3D6C-4644-A4B8-DBB0D5D202D8}" type="presParOf" srcId="{5417671D-46B9-4CDF-8119-8A60CA4E3A79}" destId="{2A8CCA0F-6768-4143-A19C-87FB76B77344}" srcOrd="0" destOrd="0" presId="urn:microsoft.com/office/officeart/2005/8/layout/list1"/>
    <dgm:cxn modelId="{BE1DB7D4-C264-49FB-A9FA-99C414005D20}" type="presParOf" srcId="{5417671D-46B9-4CDF-8119-8A60CA4E3A79}" destId="{E98F2052-F33F-4E0B-8D46-8FB30A9FF393}" srcOrd="1" destOrd="0" presId="urn:microsoft.com/office/officeart/2005/8/layout/list1"/>
    <dgm:cxn modelId="{74BCFFE2-22FB-4C3E-ACA8-C56CE4510133}" type="presParOf" srcId="{A74FF53C-6EA9-46B3-84D6-F00C9F2BF6EB}" destId="{D4D45EB1-448E-4552-9E30-473C7EACB420}" srcOrd="9" destOrd="0" presId="urn:microsoft.com/office/officeart/2005/8/layout/list1"/>
    <dgm:cxn modelId="{6BD147F2-B692-4FDF-8355-8FDF9DAECAB9}" type="presParOf" srcId="{A74FF53C-6EA9-46B3-84D6-F00C9F2BF6EB}" destId="{1A0D85D1-0CFA-45CF-ACE0-4BD2F568C5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246AF6-4CA4-482A-AC9B-E0EE3B05175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FB96D4D-C7A0-427E-886B-0FBF95C71C09}">
      <dgm:prSet phldrT="[Text]"/>
      <dgm:spPr/>
      <dgm:t>
        <a:bodyPr/>
        <a:lstStyle/>
        <a:p>
          <a:r>
            <a:rPr lang="el-GR" b="1" dirty="0" smtClean="0"/>
            <a:t>Όρια</a:t>
          </a:r>
          <a:endParaRPr lang="el-GR" b="1" dirty="0"/>
        </a:p>
      </dgm:t>
    </dgm:pt>
    <dgm:pt modelId="{919F8BEA-BC12-436F-A62F-39B26E90551F}" type="sibTrans" cxnId="{26EC6AF0-D698-46F8-B838-4F102E9C2F5A}">
      <dgm:prSet/>
      <dgm:spPr/>
      <dgm:t>
        <a:bodyPr/>
        <a:lstStyle/>
        <a:p>
          <a:endParaRPr lang="el-GR"/>
        </a:p>
      </dgm:t>
    </dgm:pt>
    <dgm:pt modelId="{BA078019-8A4A-4CA0-A7D9-843EB73B6F7E}" type="parTrans" cxnId="{26EC6AF0-D698-46F8-B838-4F102E9C2F5A}">
      <dgm:prSet/>
      <dgm:spPr/>
      <dgm:t>
        <a:bodyPr/>
        <a:lstStyle/>
        <a:p>
          <a:endParaRPr lang="el-GR"/>
        </a:p>
      </dgm:t>
    </dgm:pt>
    <dgm:pt modelId="{75EC10F4-444C-4FC6-9A8C-A3DAE9E7C5A0}">
      <dgm:prSet/>
      <dgm:spPr/>
      <dgm:t>
        <a:bodyPr/>
        <a:lstStyle/>
        <a:p>
          <a:r>
            <a:rPr lang="el-GR" dirty="0" smtClean="0"/>
            <a:t>Τα συστήματα οργανώνονται με τέτοιο τρόπο ώστε οι σχέσεις μεταξύ των στοιχείων να δημιουργούν όρια γύρω από το σύστημα και από κάθε υποσύστημα του.</a:t>
          </a:r>
          <a:endParaRPr lang="el-GR" dirty="0"/>
        </a:p>
      </dgm:t>
    </dgm:pt>
    <dgm:pt modelId="{5491E95C-78D3-48D3-AE28-0911BC9FDD54}" type="sibTrans" cxnId="{D3D77E90-92DF-4CD0-8296-C2A7C924C404}">
      <dgm:prSet/>
      <dgm:spPr/>
      <dgm:t>
        <a:bodyPr/>
        <a:lstStyle/>
        <a:p>
          <a:endParaRPr lang="el-GR"/>
        </a:p>
      </dgm:t>
    </dgm:pt>
    <dgm:pt modelId="{51C242F1-E51A-4A40-9795-6C016F774C71}" type="parTrans" cxnId="{D3D77E90-92DF-4CD0-8296-C2A7C924C404}">
      <dgm:prSet/>
      <dgm:spPr/>
      <dgm:t>
        <a:bodyPr/>
        <a:lstStyle/>
        <a:p>
          <a:endParaRPr lang="el-GR"/>
        </a:p>
      </dgm:t>
    </dgm:pt>
    <dgm:pt modelId="{CF4DB479-FE07-4C6F-8280-59E178A6D685}">
      <dgm:prSet/>
      <dgm:spPr/>
      <dgm:t>
        <a:bodyPr/>
        <a:lstStyle/>
        <a:p>
          <a:r>
            <a:rPr lang="el-GR" smtClean="0"/>
            <a:t>Οι πιο βασικοί ρόλοι είναι ο «πατέρας», η «μητέρα», η «κόρη», η «θεία», ο «παππούς» κ.α. Τι περιμένουν από τους ανθρώπους σε αυτούς τους ρόλους;</a:t>
          </a:r>
          <a:endParaRPr lang="el-GR" dirty="0"/>
        </a:p>
      </dgm:t>
    </dgm:pt>
    <dgm:pt modelId="{A2DC59DA-B288-4887-B276-CEE905CE9EFB}" type="sibTrans" cxnId="{8CCB99BB-B465-44BF-B4A8-82B6EF7DD177}">
      <dgm:prSet/>
      <dgm:spPr/>
      <dgm:t>
        <a:bodyPr/>
        <a:lstStyle/>
        <a:p>
          <a:endParaRPr lang="el-GR"/>
        </a:p>
      </dgm:t>
    </dgm:pt>
    <dgm:pt modelId="{1599A348-F40F-4991-A454-5552E6A79B12}" type="parTrans" cxnId="{8CCB99BB-B465-44BF-B4A8-82B6EF7DD177}">
      <dgm:prSet/>
      <dgm:spPr/>
      <dgm:t>
        <a:bodyPr/>
        <a:lstStyle/>
        <a:p>
          <a:endParaRPr lang="el-GR"/>
        </a:p>
      </dgm:t>
    </dgm:pt>
    <dgm:pt modelId="{4F187FE0-AD5A-44C2-BB86-6E5D6A2F5018}">
      <dgm:prSet phldrT="[Text]"/>
      <dgm:spPr/>
      <dgm:t>
        <a:bodyPr/>
        <a:lstStyle/>
        <a:p>
          <a:r>
            <a:rPr lang="el-GR" b="1" dirty="0" smtClean="0"/>
            <a:t>Οικογενειακοί ρόλοι </a:t>
          </a:r>
          <a:endParaRPr lang="el-GR" dirty="0"/>
        </a:p>
      </dgm:t>
    </dgm:pt>
    <dgm:pt modelId="{9F79A703-BDCF-448C-B4F2-CD63AC20B291}" type="sibTrans" cxnId="{811285EE-977E-4DA2-A1EA-4C074B7220DD}">
      <dgm:prSet/>
      <dgm:spPr/>
      <dgm:t>
        <a:bodyPr/>
        <a:lstStyle/>
        <a:p>
          <a:endParaRPr lang="el-GR"/>
        </a:p>
      </dgm:t>
    </dgm:pt>
    <dgm:pt modelId="{7C6B64D0-8B47-4FB6-BD9B-6EB2B0FB4D1E}" type="parTrans" cxnId="{811285EE-977E-4DA2-A1EA-4C074B7220DD}">
      <dgm:prSet/>
      <dgm:spPr/>
      <dgm:t>
        <a:bodyPr/>
        <a:lstStyle/>
        <a:p>
          <a:endParaRPr lang="el-GR"/>
        </a:p>
      </dgm:t>
    </dgm:pt>
    <dgm:pt modelId="{43053E9C-7921-4377-8C7C-721D03855B74}">
      <dgm:prSet/>
      <dgm:spPr/>
      <dgm:t>
        <a:bodyPr/>
        <a:lstStyle/>
        <a:p>
          <a:r>
            <a:rPr lang="el-GR" dirty="0" smtClean="0"/>
            <a:t>Η εισαγωγή ενός τρίτου προσώπου στη δυαδική σχέση αποτελεί μια προσπάθεια σταθεροποίησης του δυαδικού συστήματος όταν υπάρχει κίνδυνος διατάραξης</a:t>
          </a:r>
          <a:endParaRPr lang="el-GR" dirty="0"/>
        </a:p>
      </dgm:t>
    </dgm:pt>
    <dgm:pt modelId="{BD4E0E66-E4C8-4906-9AA5-C719E6D551EA}" type="sibTrans" cxnId="{326D85F0-0854-440A-8B59-4DF2DF6718B0}">
      <dgm:prSet/>
      <dgm:spPr/>
      <dgm:t>
        <a:bodyPr/>
        <a:lstStyle/>
        <a:p>
          <a:endParaRPr lang="el-GR"/>
        </a:p>
      </dgm:t>
    </dgm:pt>
    <dgm:pt modelId="{6F660D39-1689-4448-AEA5-B3B674C57F2D}" type="parTrans" cxnId="{326D85F0-0854-440A-8B59-4DF2DF6718B0}">
      <dgm:prSet/>
      <dgm:spPr/>
      <dgm:t>
        <a:bodyPr/>
        <a:lstStyle/>
        <a:p>
          <a:endParaRPr lang="el-GR"/>
        </a:p>
      </dgm:t>
    </dgm:pt>
    <dgm:pt modelId="{DEEC8DE7-51F9-489D-8C8E-8942D3EDA680}">
      <dgm:prSet/>
      <dgm:spPr/>
      <dgm:t>
        <a:bodyPr/>
        <a:lstStyle/>
        <a:p>
          <a:r>
            <a:rPr lang="el-GR" b="1" dirty="0" smtClean="0"/>
            <a:t>Τρίγωνα</a:t>
          </a:r>
          <a:endParaRPr lang="el-GR" dirty="0"/>
        </a:p>
      </dgm:t>
    </dgm:pt>
    <dgm:pt modelId="{59A5F7CA-5E2A-40CE-A0CF-DF45B83179B6}" type="sibTrans" cxnId="{EF53B9F9-C52E-418B-96F9-C69D6D6B3277}">
      <dgm:prSet/>
      <dgm:spPr/>
      <dgm:t>
        <a:bodyPr/>
        <a:lstStyle/>
        <a:p>
          <a:endParaRPr lang="el-GR"/>
        </a:p>
      </dgm:t>
    </dgm:pt>
    <dgm:pt modelId="{A31F0820-2873-4FAF-A5A5-CABA747BABDE}" type="parTrans" cxnId="{EF53B9F9-C52E-418B-96F9-C69D6D6B3277}">
      <dgm:prSet/>
      <dgm:spPr/>
      <dgm:t>
        <a:bodyPr/>
        <a:lstStyle/>
        <a:p>
          <a:endParaRPr lang="el-GR"/>
        </a:p>
      </dgm:t>
    </dgm:pt>
    <dgm:pt modelId="{C284FC81-CF54-450C-A383-F7B92ABD1A5B}">
      <dgm:prSet/>
      <dgm:spPr/>
      <dgm:t>
        <a:bodyPr/>
        <a:lstStyle/>
        <a:p>
          <a:r>
            <a:rPr lang="el-GR" dirty="0" smtClean="0"/>
            <a:t>Ρυθμίζουν τη ροή της πληροφορίας προς και από το σύστημα</a:t>
          </a:r>
          <a:endParaRPr lang="el-GR" dirty="0"/>
        </a:p>
      </dgm:t>
    </dgm:pt>
    <dgm:pt modelId="{448511C6-6087-47FB-90EF-5736F11568A3}" type="parTrans" cxnId="{58C01B4E-B23D-40AF-9B5E-433BD464CFA2}">
      <dgm:prSet/>
      <dgm:spPr/>
      <dgm:t>
        <a:bodyPr/>
        <a:lstStyle/>
        <a:p>
          <a:endParaRPr lang="el-GR"/>
        </a:p>
      </dgm:t>
    </dgm:pt>
    <dgm:pt modelId="{E41291FB-85E9-4BC8-A980-E0D4EFFBA5F4}" type="sibTrans" cxnId="{58C01B4E-B23D-40AF-9B5E-433BD464CFA2}">
      <dgm:prSet/>
      <dgm:spPr/>
      <dgm:t>
        <a:bodyPr/>
        <a:lstStyle/>
        <a:p>
          <a:endParaRPr lang="el-GR"/>
        </a:p>
      </dgm:t>
    </dgm:pt>
    <dgm:pt modelId="{9D677B5A-50A0-4608-9C14-34A6FC2CF0B8}">
      <dgm:prSet/>
      <dgm:spPr/>
      <dgm:t>
        <a:bodyPr/>
        <a:lstStyle/>
        <a:p>
          <a:r>
            <a:rPr lang="el-GR" dirty="0" smtClean="0"/>
            <a:t>Υπάρχουν και ρόλοι πέρα από αυτό το επίπεδο.  Π.χ. ένα άτομο μπορεί να είναι ο «κλόουν» της οικογένειας, άλλο το «υπεύθυνο», άλλο το «συναισθηματικό», το «ευαίσθητο». Άλλος ρόλος «ο τρελός θείος Αντώνης»</a:t>
          </a:r>
          <a:r>
            <a:rPr lang="en-US" dirty="0" smtClean="0"/>
            <a:t>.  </a:t>
          </a:r>
          <a:endParaRPr lang="el-GR" dirty="0"/>
        </a:p>
      </dgm:t>
    </dgm:pt>
    <dgm:pt modelId="{A1BFD326-FD22-4E38-976F-879702AE0970}" type="parTrans" cxnId="{9A15A8CA-BF81-47B6-8D76-5DDCA3EBB80E}">
      <dgm:prSet/>
      <dgm:spPr/>
      <dgm:t>
        <a:bodyPr/>
        <a:lstStyle/>
        <a:p>
          <a:endParaRPr lang="el-GR"/>
        </a:p>
      </dgm:t>
    </dgm:pt>
    <dgm:pt modelId="{6C8BE8EE-07A6-4BDC-A4B7-DCD9B66767F0}" type="sibTrans" cxnId="{9A15A8CA-BF81-47B6-8D76-5DDCA3EBB80E}">
      <dgm:prSet/>
      <dgm:spPr/>
      <dgm:t>
        <a:bodyPr/>
        <a:lstStyle/>
        <a:p>
          <a:endParaRPr lang="el-GR"/>
        </a:p>
      </dgm:t>
    </dgm:pt>
    <dgm:pt modelId="{DCC6C2BF-0C71-403B-8E5C-F43E046EB3A8}">
      <dgm:prSet/>
      <dgm:spPr/>
      <dgm:t>
        <a:bodyPr/>
        <a:lstStyle/>
        <a:p>
          <a:r>
            <a:rPr lang="el-GR" dirty="0" smtClean="0"/>
            <a:t>Όταν η ένταση μεταξύ δύο ατόμων αυξάνεται σε βαθμό που γίνεται απειλητική για τη δυαδική σχέση, τότε η δυάδα ενσωματώνει ένα τρίτο μέρος στο οποίο διοχετεύει μέρος της έντασης, και απαλύνει έτσι την έντασή της</a:t>
          </a:r>
          <a:endParaRPr lang="el-GR" dirty="0"/>
        </a:p>
      </dgm:t>
    </dgm:pt>
    <dgm:pt modelId="{68532878-C187-430A-9BC2-7177B9AC2F98}" type="parTrans" cxnId="{07BACCFB-7235-4246-A779-8041B051F328}">
      <dgm:prSet/>
      <dgm:spPr/>
      <dgm:t>
        <a:bodyPr/>
        <a:lstStyle/>
        <a:p>
          <a:endParaRPr lang="el-GR"/>
        </a:p>
      </dgm:t>
    </dgm:pt>
    <dgm:pt modelId="{EAA1B66B-72B5-4781-87E6-37700ADB5065}" type="sibTrans" cxnId="{07BACCFB-7235-4246-A779-8041B051F328}">
      <dgm:prSet/>
      <dgm:spPr/>
      <dgm:t>
        <a:bodyPr/>
        <a:lstStyle/>
        <a:p>
          <a:endParaRPr lang="el-GR"/>
        </a:p>
      </dgm:t>
    </dgm:pt>
    <dgm:pt modelId="{A74FF53C-6EA9-46B3-84D6-F00C9F2BF6EB}" type="pres">
      <dgm:prSet presAssocID="{86246AF6-4CA4-482A-AC9B-E0EE3B05175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0887D29-7F83-4565-81B2-6E507370F3E5}" type="pres">
      <dgm:prSet presAssocID="{9FB96D4D-C7A0-427E-886B-0FBF95C71C09}" presName="parentLin" presStyleCnt="0"/>
      <dgm:spPr/>
    </dgm:pt>
    <dgm:pt modelId="{16FE45E4-E825-4539-8816-C85E23335056}" type="pres">
      <dgm:prSet presAssocID="{9FB96D4D-C7A0-427E-886B-0FBF95C71C09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EC1BC15D-BC87-4446-A528-D43666FA766C}" type="pres">
      <dgm:prSet presAssocID="{9FB96D4D-C7A0-427E-886B-0FBF95C71C09}" presName="parentText" presStyleLbl="node1" presStyleIdx="0" presStyleCnt="3" custScaleY="4934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3B003F-640C-4535-88FE-E2454F1FEE2B}" type="pres">
      <dgm:prSet presAssocID="{9FB96D4D-C7A0-427E-886B-0FBF95C71C09}" presName="negativeSpace" presStyleCnt="0"/>
      <dgm:spPr/>
    </dgm:pt>
    <dgm:pt modelId="{04C8E6BE-1E8F-4ED2-908E-1A05E39D6818}" type="pres">
      <dgm:prSet presAssocID="{9FB96D4D-C7A0-427E-886B-0FBF95C71C0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3E4A9D-7670-4429-87FA-9745BD31D337}" type="pres">
      <dgm:prSet presAssocID="{919F8BEA-BC12-436F-A62F-39B26E90551F}" presName="spaceBetweenRectangles" presStyleCnt="0"/>
      <dgm:spPr/>
    </dgm:pt>
    <dgm:pt modelId="{96439EBA-F2D2-49F6-A0DD-70B852BAFC4A}" type="pres">
      <dgm:prSet presAssocID="{DEEC8DE7-51F9-489D-8C8E-8942D3EDA680}" presName="parentLin" presStyleCnt="0"/>
      <dgm:spPr/>
    </dgm:pt>
    <dgm:pt modelId="{D7A4A45A-7321-4210-9417-4FC3D1886296}" type="pres">
      <dgm:prSet presAssocID="{DEEC8DE7-51F9-489D-8C8E-8942D3EDA680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63629EC4-92BC-4EA3-98A9-A3B9DB1DF1B2}" type="pres">
      <dgm:prSet presAssocID="{DEEC8DE7-51F9-489D-8C8E-8942D3EDA680}" presName="parentText" presStyleLbl="node1" presStyleIdx="1" presStyleCnt="3" custLinFactNeighborX="336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74AF561-FD8B-4C1E-861D-29261776EB7F}" type="pres">
      <dgm:prSet presAssocID="{DEEC8DE7-51F9-489D-8C8E-8942D3EDA680}" presName="negativeSpace" presStyleCnt="0"/>
      <dgm:spPr/>
    </dgm:pt>
    <dgm:pt modelId="{8A5E75C1-25EB-4CD8-A141-7B73A33BE7A7}" type="pres">
      <dgm:prSet presAssocID="{DEEC8DE7-51F9-489D-8C8E-8942D3EDA680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2D6126-A23A-4B2A-8D41-266F32EDF051}" type="pres">
      <dgm:prSet presAssocID="{59A5F7CA-5E2A-40CE-A0CF-DF45B83179B6}" presName="spaceBetweenRectangles" presStyleCnt="0"/>
      <dgm:spPr/>
    </dgm:pt>
    <dgm:pt modelId="{5417671D-46B9-4CDF-8119-8A60CA4E3A79}" type="pres">
      <dgm:prSet presAssocID="{4F187FE0-AD5A-44C2-BB86-6E5D6A2F5018}" presName="parentLin" presStyleCnt="0"/>
      <dgm:spPr/>
    </dgm:pt>
    <dgm:pt modelId="{2A8CCA0F-6768-4143-A19C-87FB76B77344}" type="pres">
      <dgm:prSet presAssocID="{4F187FE0-AD5A-44C2-BB86-6E5D6A2F5018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E98F2052-F33F-4E0B-8D46-8FB30A9FF393}" type="pres">
      <dgm:prSet presAssocID="{4F187FE0-AD5A-44C2-BB86-6E5D6A2F5018}" presName="parentText" presStyleLbl="node1" presStyleIdx="2" presStyleCnt="3" custScaleY="56356" custLinFactNeighborX="545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D45EB1-448E-4552-9E30-473C7EACB420}" type="pres">
      <dgm:prSet presAssocID="{4F187FE0-AD5A-44C2-BB86-6E5D6A2F5018}" presName="negativeSpace" presStyleCnt="0"/>
      <dgm:spPr/>
    </dgm:pt>
    <dgm:pt modelId="{1A0D85D1-0CFA-45CF-ACE0-4BD2F568C521}" type="pres">
      <dgm:prSet presAssocID="{4F187FE0-AD5A-44C2-BB86-6E5D6A2F5018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11285EE-977E-4DA2-A1EA-4C074B7220DD}" srcId="{86246AF6-4CA4-482A-AC9B-E0EE3B05175B}" destId="{4F187FE0-AD5A-44C2-BB86-6E5D6A2F5018}" srcOrd="2" destOrd="0" parTransId="{7C6B64D0-8B47-4FB6-BD9B-6EB2B0FB4D1E}" sibTransId="{9F79A703-BDCF-448C-B4F2-CD63AC20B291}"/>
    <dgm:cxn modelId="{58C01B4E-B23D-40AF-9B5E-433BD464CFA2}" srcId="{9FB96D4D-C7A0-427E-886B-0FBF95C71C09}" destId="{C284FC81-CF54-450C-A383-F7B92ABD1A5B}" srcOrd="1" destOrd="0" parTransId="{448511C6-6087-47FB-90EF-5736F11568A3}" sibTransId="{E41291FB-85E9-4BC8-A980-E0D4EFFBA5F4}"/>
    <dgm:cxn modelId="{8CCB99BB-B465-44BF-B4A8-82B6EF7DD177}" srcId="{4F187FE0-AD5A-44C2-BB86-6E5D6A2F5018}" destId="{CF4DB479-FE07-4C6F-8280-59E178A6D685}" srcOrd="0" destOrd="0" parTransId="{1599A348-F40F-4991-A454-5552E6A79B12}" sibTransId="{A2DC59DA-B288-4887-B276-CEE905CE9EFB}"/>
    <dgm:cxn modelId="{E03D8E75-04D4-4E3B-904B-B48EE44B2813}" type="presOf" srcId="{43053E9C-7921-4377-8C7C-721D03855B74}" destId="{8A5E75C1-25EB-4CD8-A141-7B73A33BE7A7}" srcOrd="0" destOrd="0" presId="urn:microsoft.com/office/officeart/2005/8/layout/list1"/>
    <dgm:cxn modelId="{9A15A8CA-BF81-47B6-8D76-5DDCA3EBB80E}" srcId="{4F187FE0-AD5A-44C2-BB86-6E5D6A2F5018}" destId="{9D677B5A-50A0-4608-9C14-34A6FC2CF0B8}" srcOrd="1" destOrd="0" parTransId="{A1BFD326-FD22-4E38-976F-879702AE0970}" sibTransId="{6C8BE8EE-07A6-4BDC-A4B7-DCD9B66767F0}"/>
    <dgm:cxn modelId="{D3D77E90-92DF-4CD0-8296-C2A7C924C404}" srcId="{9FB96D4D-C7A0-427E-886B-0FBF95C71C09}" destId="{75EC10F4-444C-4FC6-9A8C-A3DAE9E7C5A0}" srcOrd="0" destOrd="0" parTransId="{51C242F1-E51A-4A40-9795-6C016F774C71}" sibTransId="{5491E95C-78D3-48D3-AE28-0911BC9FDD54}"/>
    <dgm:cxn modelId="{A0EE919B-003B-4E3E-A2ED-CDCF14870C2A}" type="presOf" srcId="{9D677B5A-50A0-4608-9C14-34A6FC2CF0B8}" destId="{1A0D85D1-0CFA-45CF-ACE0-4BD2F568C521}" srcOrd="0" destOrd="1" presId="urn:microsoft.com/office/officeart/2005/8/layout/list1"/>
    <dgm:cxn modelId="{326D85F0-0854-440A-8B59-4DF2DF6718B0}" srcId="{DEEC8DE7-51F9-489D-8C8E-8942D3EDA680}" destId="{43053E9C-7921-4377-8C7C-721D03855B74}" srcOrd="0" destOrd="0" parTransId="{6F660D39-1689-4448-AEA5-B3B674C57F2D}" sibTransId="{BD4E0E66-E4C8-4906-9AA5-C719E6D551EA}"/>
    <dgm:cxn modelId="{54B9E9ED-7634-4F3A-9266-B04F97B5521B}" type="presOf" srcId="{DEEC8DE7-51F9-489D-8C8E-8942D3EDA680}" destId="{63629EC4-92BC-4EA3-98A9-A3B9DB1DF1B2}" srcOrd="1" destOrd="0" presId="urn:microsoft.com/office/officeart/2005/8/layout/list1"/>
    <dgm:cxn modelId="{39AFFAE0-27BC-43F6-9F54-A6325D5508BC}" type="presOf" srcId="{DEEC8DE7-51F9-489D-8C8E-8942D3EDA680}" destId="{D7A4A45A-7321-4210-9417-4FC3D1886296}" srcOrd="0" destOrd="0" presId="urn:microsoft.com/office/officeart/2005/8/layout/list1"/>
    <dgm:cxn modelId="{07BACCFB-7235-4246-A779-8041B051F328}" srcId="{DEEC8DE7-51F9-489D-8C8E-8942D3EDA680}" destId="{DCC6C2BF-0C71-403B-8E5C-F43E046EB3A8}" srcOrd="1" destOrd="0" parTransId="{68532878-C187-430A-9BC2-7177B9AC2F98}" sibTransId="{EAA1B66B-72B5-4781-87E6-37700ADB5065}"/>
    <dgm:cxn modelId="{EF53B9F9-C52E-418B-96F9-C69D6D6B3277}" srcId="{86246AF6-4CA4-482A-AC9B-E0EE3B05175B}" destId="{DEEC8DE7-51F9-489D-8C8E-8942D3EDA680}" srcOrd="1" destOrd="0" parTransId="{A31F0820-2873-4FAF-A5A5-CABA747BABDE}" sibTransId="{59A5F7CA-5E2A-40CE-A0CF-DF45B83179B6}"/>
    <dgm:cxn modelId="{3D4F5493-7C66-4CB5-AAD7-06CCB3F5FB1E}" type="presOf" srcId="{9FB96D4D-C7A0-427E-886B-0FBF95C71C09}" destId="{EC1BC15D-BC87-4446-A528-D43666FA766C}" srcOrd="1" destOrd="0" presId="urn:microsoft.com/office/officeart/2005/8/layout/list1"/>
    <dgm:cxn modelId="{26EC6AF0-D698-46F8-B838-4F102E9C2F5A}" srcId="{86246AF6-4CA4-482A-AC9B-E0EE3B05175B}" destId="{9FB96D4D-C7A0-427E-886B-0FBF95C71C09}" srcOrd="0" destOrd="0" parTransId="{BA078019-8A4A-4CA0-A7D9-843EB73B6F7E}" sibTransId="{919F8BEA-BC12-436F-A62F-39B26E90551F}"/>
    <dgm:cxn modelId="{458FE624-9F43-4ACE-949E-6932583DF744}" type="presOf" srcId="{CF4DB479-FE07-4C6F-8280-59E178A6D685}" destId="{1A0D85D1-0CFA-45CF-ACE0-4BD2F568C521}" srcOrd="0" destOrd="0" presId="urn:microsoft.com/office/officeart/2005/8/layout/list1"/>
    <dgm:cxn modelId="{EBF5B500-C113-4AF2-AAC0-6583678D4045}" type="presOf" srcId="{4F187FE0-AD5A-44C2-BB86-6E5D6A2F5018}" destId="{2A8CCA0F-6768-4143-A19C-87FB76B77344}" srcOrd="0" destOrd="0" presId="urn:microsoft.com/office/officeart/2005/8/layout/list1"/>
    <dgm:cxn modelId="{8E05AC70-1C09-478C-8C78-F91757A70DD9}" type="presOf" srcId="{9FB96D4D-C7A0-427E-886B-0FBF95C71C09}" destId="{16FE45E4-E825-4539-8816-C85E23335056}" srcOrd="0" destOrd="0" presId="urn:microsoft.com/office/officeart/2005/8/layout/list1"/>
    <dgm:cxn modelId="{1C6F32FD-35C4-499C-B9F1-9ADB43BD360D}" type="presOf" srcId="{86246AF6-4CA4-482A-AC9B-E0EE3B05175B}" destId="{A74FF53C-6EA9-46B3-84D6-F00C9F2BF6EB}" srcOrd="0" destOrd="0" presId="urn:microsoft.com/office/officeart/2005/8/layout/list1"/>
    <dgm:cxn modelId="{92952D84-E427-4E9A-8D0E-335282A9F896}" type="presOf" srcId="{4F187FE0-AD5A-44C2-BB86-6E5D6A2F5018}" destId="{E98F2052-F33F-4E0B-8D46-8FB30A9FF393}" srcOrd="1" destOrd="0" presId="urn:microsoft.com/office/officeart/2005/8/layout/list1"/>
    <dgm:cxn modelId="{E58746AC-CF02-4FE7-AF44-38086253B582}" type="presOf" srcId="{C284FC81-CF54-450C-A383-F7B92ABD1A5B}" destId="{04C8E6BE-1E8F-4ED2-908E-1A05E39D6818}" srcOrd="0" destOrd="1" presId="urn:microsoft.com/office/officeart/2005/8/layout/list1"/>
    <dgm:cxn modelId="{1FD99C6F-68A8-4181-BB8D-164C2F67DC0A}" type="presOf" srcId="{75EC10F4-444C-4FC6-9A8C-A3DAE9E7C5A0}" destId="{04C8E6BE-1E8F-4ED2-908E-1A05E39D6818}" srcOrd="0" destOrd="0" presId="urn:microsoft.com/office/officeart/2005/8/layout/list1"/>
    <dgm:cxn modelId="{7E7A5AB1-A820-408C-9BF4-ECE9ACC2B00B}" type="presOf" srcId="{DCC6C2BF-0C71-403B-8E5C-F43E046EB3A8}" destId="{8A5E75C1-25EB-4CD8-A141-7B73A33BE7A7}" srcOrd="0" destOrd="1" presId="urn:microsoft.com/office/officeart/2005/8/layout/list1"/>
    <dgm:cxn modelId="{92369D70-4954-42BD-8CD1-CC99AE55A9D7}" type="presParOf" srcId="{A74FF53C-6EA9-46B3-84D6-F00C9F2BF6EB}" destId="{10887D29-7F83-4565-81B2-6E507370F3E5}" srcOrd="0" destOrd="0" presId="urn:microsoft.com/office/officeart/2005/8/layout/list1"/>
    <dgm:cxn modelId="{AC405490-20E0-42A1-A748-B03AC0EDF125}" type="presParOf" srcId="{10887D29-7F83-4565-81B2-6E507370F3E5}" destId="{16FE45E4-E825-4539-8816-C85E23335056}" srcOrd="0" destOrd="0" presId="urn:microsoft.com/office/officeart/2005/8/layout/list1"/>
    <dgm:cxn modelId="{BB63E504-17F2-4D39-99C3-09AF7F9A597D}" type="presParOf" srcId="{10887D29-7F83-4565-81B2-6E507370F3E5}" destId="{EC1BC15D-BC87-4446-A528-D43666FA766C}" srcOrd="1" destOrd="0" presId="urn:microsoft.com/office/officeart/2005/8/layout/list1"/>
    <dgm:cxn modelId="{016638C9-049D-4EC1-B43D-F89C2EE4F10F}" type="presParOf" srcId="{A74FF53C-6EA9-46B3-84D6-F00C9F2BF6EB}" destId="{E23B003F-640C-4535-88FE-E2454F1FEE2B}" srcOrd="1" destOrd="0" presId="urn:microsoft.com/office/officeart/2005/8/layout/list1"/>
    <dgm:cxn modelId="{6453943D-562A-4C41-97C0-0DA5B05DF241}" type="presParOf" srcId="{A74FF53C-6EA9-46B3-84D6-F00C9F2BF6EB}" destId="{04C8E6BE-1E8F-4ED2-908E-1A05E39D6818}" srcOrd="2" destOrd="0" presId="urn:microsoft.com/office/officeart/2005/8/layout/list1"/>
    <dgm:cxn modelId="{89C4672B-E8E9-4D56-981C-C65503C562E8}" type="presParOf" srcId="{A74FF53C-6EA9-46B3-84D6-F00C9F2BF6EB}" destId="{1E3E4A9D-7670-4429-87FA-9745BD31D337}" srcOrd="3" destOrd="0" presId="urn:microsoft.com/office/officeart/2005/8/layout/list1"/>
    <dgm:cxn modelId="{8C336611-3CBA-461F-A5A8-D3AFA09A9F49}" type="presParOf" srcId="{A74FF53C-6EA9-46B3-84D6-F00C9F2BF6EB}" destId="{96439EBA-F2D2-49F6-A0DD-70B852BAFC4A}" srcOrd="4" destOrd="0" presId="urn:microsoft.com/office/officeart/2005/8/layout/list1"/>
    <dgm:cxn modelId="{73E247EA-0DFB-4243-91E3-09E0BC700E91}" type="presParOf" srcId="{96439EBA-F2D2-49F6-A0DD-70B852BAFC4A}" destId="{D7A4A45A-7321-4210-9417-4FC3D1886296}" srcOrd="0" destOrd="0" presId="urn:microsoft.com/office/officeart/2005/8/layout/list1"/>
    <dgm:cxn modelId="{FCB5C8CB-52BE-46F0-85E0-3730B1EF16C9}" type="presParOf" srcId="{96439EBA-F2D2-49F6-A0DD-70B852BAFC4A}" destId="{63629EC4-92BC-4EA3-98A9-A3B9DB1DF1B2}" srcOrd="1" destOrd="0" presId="urn:microsoft.com/office/officeart/2005/8/layout/list1"/>
    <dgm:cxn modelId="{01CA23D6-F128-4C2A-A100-64AB1D487134}" type="presParOf" srcId="{A74FF53C-6EA9-46B3-84D6-F00C9F2BF6EB}" destId="{A74AF561-FD8B-4C1E-861D-29261776EB7F}" srcOrd="5" destOrd="0" presId="urn:microsoft.com/office/officeart/2005/8/layout/list1"/>
    <dgm:cxn modelId="{4A8BE0E4-DD08-405D-BF69-06A093DE78AC}" type="presParOf" srcId="{A74FF53C-6EA9-46B3-84D6-F00C9F2BF6EB}" destId="{8A5E75C1-25EB-4CD8-A141-7B73A33BE7A7}" srcOrd="6" destOrd="0" presId="urn:microsoft.com/office/officeart/2005/8/layout/list1"/>
    <dgm:cxn modelId="{949B0007-2739-4E21-B993-1EE76D6904C0}" type="presParOf" srcId="{A74FF53C-6EA9-46B3-84D6-F00C9F2BF6EB}" destId="{B22D6126-A23A-4B2A-8D41-266F32EDF051}" srcOrd="7" destOrd="0" presId="urn:microsoft.com/office/officeart/2005/8/layout/list1"/>
    <dgm:cxn modelId="{B3A9AAB6-9FE0-4CF1-8CDF-9151752EEB54}" type="presParOf" srcId="{A74FF53C-6EA9-46B3-84D6-F00C9F2BF6EB}" destId="{5417671D-46B9-4CDF-8119-8A60CA4E3A79}" srcOrd="8" destOrd="0" presId="urn:microsoft.com/office/officeart/2005/8/layout/list1"/>
    <dgm:cxn modelId="{A8A822BD-554B-414E-9FFA-C6E45FB11FAF}" type="presParOf" srcId="{5417671D-46B9-4CDF-8119-8A60CA4E3A79}" destId="{2A8CCA0F-6768-4143-A19C-87FB76B77344}" srcOrd="0" destOrd="0" presId="urn:microsoft.com/office/officeart/2005/8/layout/list1"/>
    <dgm:cxn modelId="{4F80203D-C8A4-433A-86B8-70FE52E4F9D9}" type="presParOf" srcId="{5417671D-46B9-4CDF-8119-8A60CA4E3A79}" destId="{E98F2052-F33F-4E0B-8D46-8FB30A9FF393}" srcOrd="1" destOrd="0" presId="urn:microsoft.com/office/officeart/2005/8/layout/list1"/>
    <dgm:cxn modelId="{4E86187B-80FB-4695-A0A6-74E49F0D4F7B}" type="presParOf" srcId="{A74FF53C-6EA9-46B3-84D6-F00C9F2BF6EB}" destId="{D4D45EB1-448E-4552-9E30-473C7EACB420}" srcOrd="9" destOrd="0" presId="urn:microsoft.com/office/officeart/2005/8/layout/list1"/>
    <dgm:cxn modelId="{5CA0D7CD-5F63-408B-B7FB-3664E079F409}" type="presParOf" srcId="{A74FF53C-6EA9-46B3-84D6-F00C9F2BF6EB}" destId="{1A0D85D1-0CFA-45CF-ACE0-4BD2F568C52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246AF6-4CA4-482A-AC9B-E0EE3B05175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FB96D4D-C7A0-427E-886B-0FBF95C71C09}">
      <dgm:prSet phldrT="[Text]"/>
      <dgm:spPr/>
      <dgm:t>
        <a:bodyPr/>
        <a:lstStyle/>
        <a:p>
          <a:r>
            <a:rPr lang="el-GR" b="1" dirty="0" smtClean="0"/>
            <a:t>Ο κύκλος της οικογένειας</a:t>
          </a:r>
          <a:endParaRPr lang="el-GR" b="1" dirty="0"/>
        </a:p>
      </dgm:t>
    </dgm:pt>
    <dgm:pt modelId="{919F8BEA-BC12-436F-A62F-39B26E90551F}" type="sibTrans" cxnId="{26EC6AF0-D698-46F8-B838-4F102E9C2F5A}">
      <dgm:prSet/>
      <dgm:spPr/>
      <dgm:t>
        <a:bodyPr/>
        <a:lstStyle/>
        <a:p>
          <a:endParaRPr lang="el-GR"/>
        </a:p>
      </dgm:t>
    </dgm:pt>
    <dgm:pt modelId="{BA078019-8A4A-4CA0-A7D9-843EB73B6F7E}" type="parTrans" cxnId="{26EC6AF0-D698-46F8-B838-4F102E9C2F5A}">
      <dgm:prSet/>
      <dgm:spPr/>
      <dgm:t>
        <a:bodyPr/>
        <a:lstStyle/>
        <a:p>
          <a:endParaRPr lang="el-GR"/>
        </a:p>
      </dgm:t>
    </dgm:pt>
    <dgm:pt modelId="{75EC10F4-444C-4FC6-9A8C-A3DAE9E7C5A0}">
      <dgm:prSet/>
      <dgm:spPr/>
      <dgm:t>
        <a:bodyPr/>
        <a:lstStyle/>
        <a:p>
          <a:r>
            <a:rPr lang="el-GR" smtClean="0"/>
            <a:t>Υπάρχουν 6 στάδια του κύκλου ζωής της οικογένειας όπως διαμορφώθηκαν από τους </a:t>
          </a:r>
          <a:r>
            <a:rPr lang="en-US" smtClean="0"/>
            <a:t>McGroldzick &amp; et al. (2011). </a:t>
          </a:r>
          <a:endParaRPr lang="el-GR" dirty="0"/>
        </a:p>
      </dgm:t>
    </dgm:pt>
    <dgm:pt modelId="{5491E95C-78D3-48D3-AE28-0911BC9FDD54}" type="sibTrans" cxnId="{D3D77E90-92DF-4CD0-8296-C2A7C924C404}">
      <dgm:prSet/>
      <dgm:spPr/>
      <dgm:t>
        <a:bodyPr/>
        <a:lstStyle/>
        <a:p>
          <a:endParaRPr lang="el-GR"/>
        </a:p>
      </dgm:t>
    </dgm:pt>
    <dgm:pt modelId="{51C242F1-E51A-4A40-9795-6C016F774C71}" type="parTrans" cxnId="{D3D77E90-92DF-4CD0-8296-C2A7C924C404}">
      <dgm:prSet/>
      <dgm:spPr/>
      <dgm:t>
        <a:bodyPr/>
        <a:lstStyle/>
        <a:p>
          <a:endParaRPr lang="el-GR"/>
        </a:p>
      </dgm:t>
    </dgm:pt>
    <dgm:pt modelId="{8FC1AFEE-02EE-4A56-9402-0E5C1AF105DE}">
      <dgm:prSet/>
      <dgm:spPr/>
      <dgm:t>
        <a:bodyPr/>
        <a:lstStyle/>
        <a:p>
          <a:r>
            <a:rPr lang="el-GR" smtClean="0"/>
            <a:t>Του αδέσμευτου ενήλικα</a:t>
          </a:r>
          <a:endParaRPr lang="el-GR" dirty="0" smtClean="0"/>
        </a:p>
      </dgm:t>
    </dgm:pt>
    <dgm:pt modelId="{5538625F-91F3-4B0A-8893-2505250F575B}" type="parTrans" cxnId="{138FCC45-2FD5-4591-8800-1807AB727F1A}">
      <dgm:prSet/>
      <dgm:spPr/>
      <dgm:t>
        <a:bodyPr/>
        <a:lstStyle/>
        <a:p>
          <a:endParaRPr lang="el-GR"/>
        </a:p>
      </dgm:t>
    </dgm:pt>
    <dgm:pt modelId="{4569BB0F-CB99-4212-9AA8-DADFCF392DAE}" type="sibTrans" cxnId="{138FCC45-2FD5-4591-8800-1807AB727F1A}">
      <dgm:prSet/>
      <dgm:spPr/>
      <dgm:t>
        <a:bodyPr/>
        <a:lstStyle/>
        <a:p>
          <a:endParaRPr lang="el-GR"/>
        </a:p>
      </dgm:t>
    </dgm:pt>
    <dgm:pt modelId="{450796F1-6B50-4E3B-94EC-E51F42E9812D}">
      <dgm:prSet/>
      <dgm:spPr/>
      <dgm:t>
        <a:bodyPr/>
        <a:lstStyle/>
        <a:p>
          <a:r>
            <a:rPr lang="el-GR" smtClean="0"/>
            <a:t>Το νέο ζευγάρι</a:t>
          </a:r>
          <a:endParaRPr lang="el-GR" dirty="0" smtClean="0"/>
        </a:p>
      </dgm:t>
    </dgm:pt>
    <dgm:pt modelId="{B9CF4C42-6CC1-4E06-9928-F30003468A4A}" type="parTrans" cxnId="{A41758CF-B913-4E17-BD23-BF6C084EE3DA}">
      <dgm:prSet/>
      <dgm:spPr/>
      <dgm:t>
        <a:bodyPr/>
        <a:lstStyle/>
        <a:p>
          <a:endParaRPr lang="el-GR"/>
        </a:p>
      </dgm:t>
    </dgm:pt>
    <dgm:pt modelId="{C59446B4-12E8-4FA7-BF31-FE9506660181}" type="sibTrans" cxnId="{A41758CF-B913-4E17-BD23-BF6C084EE3DA}">
      <dgm:prSet/>
      <dgm:spPr/>
      <dgm:t>
        <a:bodyPr/>
        <a:lstStyle/>
        <a:p>
          <a:endParaRPr lang="el-GR"/>
        </a:p>
      </dgm:t>
    </dgm:pt>
    <dgm:pt modelId="{4C449D7F-3E84-47D5-8E6E-E81F9765F4B7}">
      <dgm:prSet/>
      <dgm:spPr/>
      <dgm:t>
        <a:bodyPr/>
        <a:lstStyle/>
        <a:p>
          <a:r>
            <a:rPr lang="el-GR" smtClean="0"/>
            <a:t>Οικογένεια με μικρά παιδιά</a:t>
          </a:r>
          <a:endParaRPr lang="el-GR" dirty="0" smtClean="0"/>
        </a:p>
      </dgm:t>
    </dgm:pt>
    <dgm:pt modelId="{1AE8B255-0C1A-42BA-A32A-510B9553670A}" type="parTrans" cxnId="{1C80198C-6F3B-41C8-BE72-3DF00B6791A6}">
      <dgm:prSet/>
      <dgm:spPr/>
      <dgm:t>
        <a:bodyPr/>
        <a:lstStyle/>
        <a:p>
          <a:endParaRPr lang="el-GR"/>
        </a:p>
      </dgm:t>
    </dgm:pt>
    <dgm:pt modelId="{E952B78F-18A7-4BE5-947C-E60EDD9340E6}" type="sibTrans" cxnId="{1C80198C-6F3B-41C8-BE72-3DF00B6791A6}">
      <dgm:prSet/>
      <dgm:spPr/>
      <dgm:t>
        <a:bodyPr/>
        <a:lstStyle/>
        <a:p>
          <a:endParaRPr lang="el-GR"/>
        </a:p>
      </dgm:t>
    </dgm:pt>
    <dgm:pt modelId="{1506589E-8824-4F2D-97EE-0179282A3EC5}">
      <dgm:prSet/>
      <dgm:spPr/>
      <dgm:t>
        <a:bodyPr/>
        <a:lstStyle/>
        <a:p>
          <a:r>
            <a:rPr lang="el-GR" smtClean="0"/>
            <a:t>Οικογένεια με παιδιά στην εφηβεία</a:t>
          </a:r>
          <a:endParaRPr lang="el-GR" dirty="0" smtClean="0"/>
        </a:p>
      </dgm:t>
    </dgm:pt>
    <dgm:pt modelId="{A2319F26-4B7B-4FCD-9FB3-71F14204AEAB}" type="parTrans" cxnId="{CAFD4F4E-52AB-4421-B3AA-DEB0D15351D9}">
      <dgm:prSet/>
      <dgm:spPr/>
      <dgm:t>
        <a:bodyPr/>
        <a:lstStyle/>
        <a:p>
          <a:endParaRPr lang="el-GR"/>
        </a:p>
      </dgm:t>
    </dgm:pt>
    <dgm:pt modelId="{F3DFDF75-F6E4-498B-B33A-7A74E886861E}" type="sibTrans" cxnId="{CAFD4F4E-52AB-4421-B3AA-DEB0D15351D9}">
      <dgm:prSet/>
      <dgm:spPr/>
      <dgm:t>
        <a:bodyPr/>
        <a:lstStyle/>
        <a:p>
          <a:endParaRPr lang="el-GR"/>
        </a:p>
      </dgm:t>
    </dgm:pt>
    <dgm:pt modelId="{98459D5E-7D05-462A-ABE8-86057D2FFC7A}">
      <dgm:prSet/>
      <dgm:spPr/>
      <dgm:t>
        <a:bodyPr/>
        <a:lstStyle/>
        <a:p>
          <a:r>
            <a:rPr lang="el-GR" smtClean="0"/>
            <a:t>Φάση «άδειας φωλιάς»</a:t>
          </a:r>
          <a:endParaRPr lang="el-GR" dirty="0" smtClean="0"/>
        </a:p>
      </dgm:t>
    </dgm:pt>
    <dgm:pt modelId="{8923B20B-3393-4ACD-AA73-83E1B743F76B}" type="parTrans" cxnId="{33DBDB02-ED8D-4B81-A2F8-EDAF0A65237B}">
      <dgm:prSet/>
      <dgm:spPr/>
      <dgm:t>
        <a:bodyPr/>
        <a:lstStyle/>
        <a:p>
          <a:endParaRPr lang="el-GR"/>
        </a:p>
      </dgm:t>
    </dgm:pt>
    <dgm:pt modelId="{14CAD610-F125-460B-A0C0-A9143DB2BB15}" type="sibTrans" cxnId="{33DBDB02-ED8D-4B81-A2F8-EDAF0A65237B}">
      <dgm:prSet/>
      <dgm:spPr/>
      <dgm:t>
        <a:bodyPr/>
        <a:lstStyle/>
        <a:p>
          <a:endParaRPr lang="el-GR"/>
        </a:p>
      </dgm:t>
    </dgm:pt>
    <dgm:pt modelId="{82805F94-4511-4906-91B3-179557D7F1A1}">
      <dgm:prSet/>
      <dgm:spPr/>
      <dgm:t>
        <a:bodyPr/>
        <a:lstStyle/>
        <a:p>
          <a:r>
            <a:rPr lang="el-GR" dirty="0" smtClean="0"/>
            <a:t>Η οικογένεια στο τέλος της ζωής της</a:t>
          </a:r>
          <a:endParaRPr lang="el-GR" dirty="0"/>
        </a:p>
      </dgm:t>
    </dgm:pt>
    <dgm:pt modelId="{2A6D059F-5F46-4A80-8547-AA2F313A9134}" type="parTrans" cxnId="{167266F0-B42C-4A85-B86F-473000370420}">
      <dgm:prSet/>
      <dgm:spPr/>
      <dgm:t>
        <a:bodyPr/>
        <a:lstStyle/>
        <a:p>
          <a:endParaRPr lang="el-GR"/>
        </a:p>
      </dgm:t>
    </dgm:pt>
    <dgm:pt modelId="{147BA3CC-261F-4779-97F1-A9D2476A8AB3}" type="sibTrans" cxnId="{167266F0-B42C-4A85-B86F-473000370420}">
      <dgm:prSet/>
      <dgm:spPr/>
      <dgm:t>
        <a:bodyPr/>
        <a:lstStyle/>
        <a:p>
          <a:endParaRPr lang="el-GR"/>
        </a:p>
      </dgm:t>
    </dgm:pt>
    <dgm:pt modelId="{A74FF53C-6EA9-46B3-84D6-F00C9F2BF6EB}" type="pres">
      <dgm:prSet presAssocID="{86246AF6-4CA4-482A-AC9B-E0EE3B05175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0887D29-7F83-4565-81B2-6E507370F3E5}" type="pres">
      <dgm:prSet presAssocID="{9FB96D4D-C7A0-427E-886B-0FBF95C71C09}" presName="parentLin" presStyleCnt="0"/>
      <dgm:spPr/>
    </dgm:pt>
    <dgm:pt modelId="{16FE45E4-E825-4539-8816-C85E23335056}" type="pres">
      <dgm:prSet presAssocID="{9FB96D4D-C7A0-427E-886B-0FBF95C71C09}" presName="parentLeftMargin" presStyleLbl="node1" presStyleIdx="0" presStyleCnt="1"/>
      <dgm:spPr/>
      <dgm:t>
        <a:bodyPr/>
        <a:lstStyle/>
        <a:p>
          <a:endParaRPr lang="el-GR"/>
        </a:p>
      </dgm:t>
    </dgm:pt>
    <dgm:pt modelId="{EC1BC15D-BC87-4446-A528-D43666FA766C}" type="pres">
      <dgm:prSet presAssocID="{9FB96D4D-C7A0-427E-886B-0FBF95C71C09}" presName="parentText" presStyleLbl="node1" presStyleIdx="0" presStyleCnt="1" custScaleY="4934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23B003F-640C-4535-88FE-E2454F1FEE2B}" type="pres">
      <dgm:prSet presAssocID="{9FB96D4D-C7A0-427E-886B-0FBF95C71C09}" presName="negativeSpace" presStyleCnt="0"/>
      <dgm:spPr/>
    </dgm:pt>
    <dgm:pt modelId="{04C8E6BE-1E8F-4ED2-908E-1A05E39D6818}" type="pres">
      <dgm:prSet presAssocID="{9FB96D4D-C7A0-427E-886B-0FBF95C71C09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AFD4F4E-52AB-4421-B3AA-DEB0D15351D9}" srcId="{75EC10F4-444C-4FC6-9A8C-A3DAE9E7C5A0}" destId="{1506589E-8824-4F2D-97EE-0179282A3EC5}" srcOrd="3" destOrd="0" parTransId="{A2319F26-4B7B-4FCD-9FB3-71F14204AEAB}" sibTransId="{F3DFDF75-F6E4-498B-B33A-7A74E886861E}"/>
    <dgm:cxn modelId="{7975CEE4-57A6-4AF5-96B1-A82C35AD097B}" type="presOf" srcId="{8FC1AFEE-02EE-4A56-9402-0E5C1AF105DE}" destId="{04C8E6BE-1E8F-4ED2-908E-1A05E39D6818}" srcOrd="0" destOrd="1" presId="urn:microsoft.com/office/officeart/2005/8/layout/list1"/>
    <dgm:cxn modelId="{3FCE8BB5-FF15-477D-AFD2-2FF029358443}" type="presOf" srcId="{86246AF6-4CA4-482A-AC9B-E0EE3B05175B}" destId="{A74FF53C-6EA9-46B3-84D6-F00C9F2BF6EB}" srcOrd="0" destOrd="0" presId="urn:microsoft.com/office/officeart/2005/8/layout/list1"/>
    <dgm:cxn modelId="{741D2044-B067-45CA-8609-87EB8A1AF8C0}" type="presOf" srcId="{4C449D7F-3E84-47D5-8E6E-E81F9765F4B7}" destId="{04C8E6BE-1E8F-4ED2-908E-1A05E39D6818}" srcOrd="0" destOrd="3" presId="urn:microsoft.com/office/officeart/2005/8/layout/list1"/>
    <dgm:cxn modelId="{D3D77E90-92DF-4CD0-8296-C2A7C924C404}" srcId="{9FB96D4D-C7A0-427E-886B-0FBF95C71C09}" destId="{75EC10F4-444C-4FC6-9A8C-A3DAE9E7C5A0}" srcOrd="0" destOrd="0" parTransId="{51C242F1-E51A-4A40-9795-6C016F774C71}" sibTransId="{5491E95C-78D3-48D3-AE28-0911BC9FDD54}"/>
    <dgm:cxn modelId="{A8FFAD50-D8B9-4287-8E77-935CA33D0766}" type="presOf" srcId="{450796F1-6B50-4E3B-94EC-E51F42E9812D}" destId="{04C8E6BE-1E8F-4ED2-908E-1A05E39D6818}" srcOrd="0" destOrd="2" presId="urn:microsoft.com/office/officeart/2005/8/layout/list1"/>
    <dgm:cxn modelId="{167266F0-B42C-4A85-B86F-473000370420}" srcId="{75EC10F4-444C-4FC6-9A8C-A3DAE9E7C5A0}" destId="{82805F94-4511-4906-91B3-179557D7F1A1}" srcOrd="5" destOrd="0" parTransId="{2A6D059F-5F46-4A80-8547-AA2F313A9134}" sibTransId="{147BA3CC-261F-4779-97F1-A9D2476A8AB3}"/>
    <dgm:cxn modelId="{A41758CF-B913-4E17-BD23-BF6C084EE3DA}" srcId="{75EC10F4-444C-4FC6-9A8C-A3DAE9E7C5A0}" destId="{450796F1-6B50-4E3B-94EC-E51F42E9812D}" srcOrd="1" destOrd="0" parTransId="{B9CF4C42-6CC1-4E06-9928-F30003468A4A}" sibTransId="{C59446B4-12E8-4FA7-BF31-FE9506660181}"/>
    <dgm:cxn modelId="{ABE417D9-6C45-4414-8B6D-BCF91F22534A}" type="presOf" srcId="{98459D5E-7D05-462A-ABE8-86057D2FFC7A}" destId="{04C8E6BE-1E8F-4ED2-908E-1A05E39D6818}" srcOrd="0" destOrd="5" presId="urn:microsoft.com/office/officeart/2005/8/layout/list1"/>
    <dgm:cxn modelId="{D08D0814-BC92-4CF2-8944-1F50EE51DC3C}" type="presOf" srcId="{9FB96D4D-C7A0-427E-886B-0FBF95C71C09}" destId="{EC1BC15D-BC87-4446-A528-D43666FA766C}" srcOrd="1" destOrd="0" presId="urn:microsoft.com/office/officeart/2005/8/layout/list1"/>
    <dgm:cxn modelId="{D1B180FE-43EE-4D8A-9C50-9BE66E6EB060}" type="presOf" srcId="{75EC10F4-444C-4FC6-9A8C-A3DAE9E7C5A0}" destId="{04C8E6BE-1E8F-4ED2-908E-1A05E39D6818}" srcOrd="0" destOrd="0" presId="urn:microsoft.com/office/officeart/2005/8/layout/list1"/>
    <dgm:cxn modelId="{26EC6AF0-D698-46F8-B838-4F102E9C2F5A}" srcId="{86246AF6-4CA4-482A-AC9B-E0EE3B05175B}" destId="{9FB96D4D-C7A0-427E-886B-0FBF95C71C09}" srcOrd="0" destOrd="0" parTransId="{BA078019-8A4A-4CA0-A7D9-843EB73B6F7E}" sibTransId="{919F8BEA-BC12-436F-A62F-39B26E90551F}"/>
    <dgm:cxn modelId="{58826DFE-677D-4AEF-A4A7-D5165F1D85B8}" type="presOf" srcId="{82805F94-4511-4906-91B3-179557D7F1A1}" destId="{04C8E6BE-1E8F-4ED2-908E-1A05E39D6818}" srcOrd="0" destOrd="6" presId="urn:microsoft.com/office/officeart/2005/8/layout/list1"/>
    <dgm:cxn modelId="{1F6F63F3-9B7A-4F62-9038-0D2C6777EF3A}" type="presOf" srcId="{9FB96D4D-C7A0-427E-886B-0FBF95C71C09}" destId="{16FE45E4-E825-4539-8816-C85E23335056}" srcOrd="0" destOrd="0" presId="urn:microsoft.com/office/officeart/2005/8/layout/list1"/>
    <dgm:cxn modelId="{1FFD29D1-02C3-4E94-A179-2C0D60449229}" type="presOf" srcId="{1506589E-8824-4F2D-97EE-0179282A3EC5}" destId="{04C8E6BE-1E8F-4ED2-908E-1A05E39D6818}" srcOrd="0" destOrd="4" presId="urn:microsoft.com/office/officeart/2005/8/layout/list1"/>
    <dgm:cxn modelId="{33DBDB02-ED8D-4B81-A2F8-EDAF0A65237B}" srcId="{75EC10F4-444C-4FC6-9A8C-A3DAE9E7C5A0}" destId="{98459D5E-7D05-462A-ABE8-86057D2FFC7A}" srcOrd="4" destOrd="0" parTransId="{8923B20B-3393-4ACD-AA73-83E1B743F76B}" sibTransId="{14CAD610-F125-460B-A0C0-A9143DB2BB15}"/>
    <dgm:cxn modelId="{1C80198C-6F3B-41C8-BE72-3DF00B6791A6}" srcId="{75EC10F4-444C-4FC6-9A8C-A3DAE9E7C5A0}" destId="{4C449D7F-3E84-47D5-8E6E-E81F9765F4B7}" srcOrd="2" destOrd="0" parTransId="{1AE8B255-0C1A-42BA-A32A-510B9553670A}" sibTransId="{E952B78F-18A7-4BE5-947C-E60EDD9340E6}"/>
    <dgm:cxn modelId="{138FCC45-2FD5-4591-8800-1807AB727F1A}" srcId="{75EC10F4-444C-4FC6-9A8C-A3DAE9E7C5A0}" destId="{8FC1AFEE-02EE-4A56-9402-0E5C1AF105DE}" srcOrd="0" destOrd="0" parTransId="{5538625F-91F3-4B0A-8893-2505250F575B}" sibTransId="{4569BB0F-CB99-4212-9AA8-DADFCF392DAE}"/>
    <dgm:cxn modelId="{2EB73174-AD57-40CC-A8A2-97F82E687746}" type="presParOf" srcId="{A74FF53C-6EA9-46B3-84D6-F00C9F2BF6EB}" destId="{10887D29-7F83-4565-81B2-6E507370F3E5}" srcOrd="0" destOrd="0" presId="urn:microsoft.com/office/officeart/2005/8/layout/list1"/>
    <dgm:cxn modelId="{E02B1305-BAAC-4D61-A542-3C9463206BD5}" type="presParOf" srcId="{10887D29-7F83-4565-81B2-6E507370F3E5}" destId="{16FE45E4-E825-4539-8816-C85E23335056}" srcOrd="0" destOrd="0" presId="urn:microsoft.com/office/officeart/2005/8/layout/list1"/>
    <dgm:cxn modelId="{CFC33BF0-02B8-4EF9-A55F-3ABD34ED46F6}" type="presParOf" srcId="{10887D29-7F83-4565-81B2-6E507370F3E5}" destId="{EC1BC15D-BC87-4446-A528-D43666FA766C}" srcOrd="1" destOrd="0" presId="urn:microsoft.com/office/officeart/2005/8/layout/list1"/>
    <dgm:cxn modelId="{0763CEFE-A134-40EE-933F-8839385B34C7}" type="presParOf" srcId="{A74FF53C-6EA9-46B3-84D6-F00C9F2BF6EB}" destId="{E23B003F-640C-4535-88FE-E2454F1FEE2B}" srcOrd="1" destOrd="0" presId="urn:microsoft.com/office/officeart/2005/8/layout/list1"/>
    <dgm:cxn modelId="{11D0FA36-38A7-469A-8D78-194EFF9E2407}" type="presParOf" srcId="{A74FF53C-6EA9-46B3-84D6-F00C9F2BF6EB}" destId="{04C8E6BE-1E8F-4ED2-908E-1A05E39D681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02076-0A41-435D-B6C5-A8BE2AA88F76}">
      <dsp:nvSpPr>
        <dsp:cNvPr id="0" name=""/>
        <dsp:cNvSpPr/>
      </dsp:nvSpPr>
      <dsp:spPr>
        <a:xfrm>
          <a:off x="0" y="0"/>
          <a:ext cx="5265284" cy="19159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John Bell, Clark University</a:t>
          </a:r>
          <a:endParaRPr lang="el-GR" sz="1400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bg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- </a:t>
          </a:r>
          <a:r>
            <a:rPr lang="el-GR" sz="1400" kern="1200" dirty="0" smtClean="0">
              <a:solidFill>
                <a:schemeClr val="bg1"/>
              </a:solidFill>
            </a:rPr>
            <a:t>Ξεκίνησε να θεραπεύει οικογένειες το 1951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Η προσέγγιση του προέρχεται κατευθείαν από την ομαδική θεραπεία</a:t>
          </a:r>
          <a:endParaRPr lang="el-GR" sz="1400" kern="1200" dirty="0">
            <a:solidFill>
              <a:schemeClr val="bg1"/>
            </a:solidFill>
          </a:endParaRPr>
        </a:p>
      </dsp:txBody>
      <dsp:txXfrm>
        <a:off x="0" y="0"/>
        <a:ext cx="5265284" cy="1915945"/>
      </dsp:txXfrm>
    </dsp:sp>
    <dsp:sp modelId="{804539DF-2CD1-4A74-AC0E-DDC417F6B6A5}">
      <dsp:nvSpPr>
        <dsp:cNvPr id="0" name=""/>
        <dsp:cNvSpPr/>
      </dsp:nvSpPr>
      <dsp:spPr>
        <a:xfrm>
          <a:off x="5783328" y="0"/>
          <a:ext cx="4882548" cy="18781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Murray Bowen, Menninger Clinic</a:t>
          </a:r>
          <a:endParaRPr lang="el-GR" sz="1400" kern="1200" dirty="0" smtClean="0">
            <a:solidFill>
              <a:schemeClr val="bg1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bg1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-</a:t>
          </a:r>
          <a:r>
            <a:rPr lang="el-GR" sz="1400" kern="1200" dirty="0" smtClean="0">
              <a:solidFill>
                <a:schemeClr val="bg1"/>
              </a:solidFill>
            </a:rPr>
            <a:t> Ήταν ψυχίατρος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Εστιάστηκε στη διαφοροποίηση του εαυτού από την πατρική οικογένεια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Οι ιδέες του έτυχαν ευρείας αποδοχής</a:t>
          </a:r>
        </a:p>
      </dsp:txBody>
      <dsp:txXfrm>
        <a:off x="5783328" y="0"/>
        <a:ext cx="4882548" cy="1878124"/>
      </dsp:txXfrm>
    </dsp:sp>
    <dsp:sp modelId="{1DBB36F5-B033-4044-A5DB-D282805143E4}">
      <dsp:nvSpPr>
        <dsp:cNvPr id="0" name=""/>
        <dsp:cNvSpPr/>
      </dsp:nvSpPr>
      <dsp:spPr>
        <a:xfrm>
          <a:off x="0" y="2172530"/>
          <a:ext cx="5271108" cy="1957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Nathan Ackerman, New York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- </a:t>
          </a:r>
          <a:r>
            <a:rPr lang="el-GR" sz="1400" kern="1200" dirty="0" smtClean="0">
              <a:solidFill>
                <a:schemeClr val="bg1"/>
              </a:solidFill>
            </a:rPr>
            <a:t>Δημοσίευσε το πρώτο άρθρο του για τη λειτουργικότητα της οικογένειας το 1937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Ήταν παιδοψυχίατρος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Θεωρούσε ότι τα οικογενειακά προβλήματα έχουν τις ρίζες τους στις συγκρούσεις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Ίδρυσε το γνωστό </a:t>
          </a:r>
          <a:r>
            <a:rPr lang="en-US" sz="1400" kern="1200" dirty="0" smtClean="0">
              <a:solidFill>
                <a:schemeClr val="bg1"/>
              </a:solidFill>
            </a:rPr>
            <a:t>Ackerman Family Institute </a:t>
          </a:r>
          <a:r>
            <a:rPr lang="el-GR" sz="1400" kern="1200" dirty="0" smtClean="0">
              <a:solidFill>
                <a:schemeClr val="bg1"/>
              </a:solidFill>
            </a:rPr>
            <a:t>το 1960 </a:t>
          </a:r>
          <a:endParaRPr lang="el-GR" sz="1400" kern="1200" dirty="0">
            <a:solidFill>
              <a:schemeClr val="bg1"/>
            </a:solidFill>
          </a:endParaRPr>
        </a:p>
      </dsp:txBody>
      <dsp:txXfrm>
        <a:off x="0" y="2172530"/>
        <a:ext cx="5271108" cy="1957001"/>
      </dsp:txXfrm>
    </dsp:sp>
    <dsp:sp modelId="{0084B94D-4594-4DD7-BDFD-8AA71E03672D}">
      <dsp:nvSpPr>
        <dsp:cNvPr id="0" name=""/>
        <dsp:cNvSpPr/>
      </dsp:nvSpPr>
      <dsp:spPr>
        <a:xfrm>
          <a:off x="5711990" y="2256714"/>
          <a:ext cx="4968202" cy="1876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Jon Jackson &amp; Jay Haley, Palo Alto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Ήταν μέλη της ομάδας </a:t>
          </a:r>
          <a:r>
            <a:rPr lang="en-US" sz="1400" kern="1200" dirty="0" smtClean="0">
              <a:solidFill>
                <a:schemeClr val="bg1"/>
              </a:solidFill>
            </a:rPr>
            <a:t>Palo Alto </a:t>
          </a:r>
          <a:r>
            <a:rPr lang="el-GR" sz="1400" kern="1200" dirty="0" smtClean="0">
              <a:solidFill>
                <a:schemeClr val="bg1"/>
              </a:solidFill>
            </a:rPr>
            <a:t>που ανακάλυψαν τη Συστημική Θεραπεία ενώ μελετούσαν την Σχιζοφρένεια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Η έννοια της οικογενειακής ομοιόστασης</a:t>
          </a:r>
          <a:r>
            <a:rPr lang="en-US" sz="1400" kern="1200" dirty="0" smtClean="0">
              <a:solidFill>
                <a:schemeClr val="bg1"/>
              </a:solidFill>
            </a:rPr>
            <a:t>: </a:t>
          </a:r>
          <a:r>
            <a:rPr lang="el-GR" sz="1400" kern="1200" dirty="0" smtClean="0">
              <a:solidFill>
                <a:schemeClr val="bg1"/>
              </a:solidFill>
            </a:rPr>
            <a:t>οι οικογένειες ως μονάδες που αντιστέκονται στην αλλαγή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bg1"/>
              </a:solidFill>
            </a:rPr>
            <a:t>- Ο </a:t>
          </a:r>
          <a:r>
            <a:rPr lang="en-US" sz="1400" kern="1200" dirty="0" smtClean="0">
              <a:solidFill>
                <a:schemeClr val="bg1"/>
              </a:solidFill>
            </a:rPr>
            <a:t>Haley </a:t>
          </a:r>
          <a:r>
            <a:rPr lang="el-GR" sz="1400" kern="1200" dirty="0" smtClean="0">
              <a:solidFill>
                <a:schemeClr val="bg1"/>
              </a:solidFill>
            </a:rPr>
            <a:t>θεώρησε όλες τις συμπεριφορές ακόμα και τις </a:t>
          </a:r>
          <a:r>
            <a:rPr lang="el-GR" sz="1400" kern="1200" dirty="0" err="1" smtClean="0">
              <a:solidFill>
                <a:schemeClr val="bg1"/>
              </a:solidFill>
            </a:rPr>
            <a:t>συμπτωματικές</a:t>
          </a:r>
          <a:r>
            <a:rPr lang="el-GR" sz="1400" kern="1200" dirty="0" smtClean="0">
              <a:solidFill>
                <a:schemeClr val="bg1"/>
              </a:solidFill>
            </a:rPr>
            <a:t> ως φυσιολογικές δεδομένου του πλαισίου τους.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400" kern="1200" dirty="0">
            <a:solidFill>
              <a:schemeClr val="bg1"/>
            </a:solidFill>
          </a:endParaRPr>
        </a:p>
      </dsp:txBody>
      <dsp:txXfrm>
        <a:off x="5711990" y="2256714"/>
        <a:ext cx="4968202" cy="1876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9DF0B-ED4F-4541-8D20-D7B712299AFE}">
      <dsp:nvSpPr>
        <dsp:cNvPr id="0" name=""/>
        <dsp:cNvSpPr/>
      </dsp:nvSpPr>
      <dsp:spPr>
        <a:xfrm>
          <a:off x="3825471" y="2357440"/>
          <a:ext cx="3298423" cy="2081034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>
              <a:solidFill>
                <a:schemeClr val="tx1"/>
              </a:solidFill>
            </a:rPr>
            <a:t>Τα συστήματα είναι </a:t>
          </a:r>
          <a:r>
            <a:rPr lang="el-GR" sz="1200" kern="1200" dirty="0" err="1" smtClean="0">
              <a:solidFill>
                <a:schemeClr val="tx1"/>
              </a:solidFill>
            </a:rPr>
            <a:t>πολυεπίπεδα</a:t>
          </a:r>
          <a:r>
            <a:rPr lang="el-GR" sz="1200" kern="1200" dirty="0" smtClean="0">
              <a:solidFill>
                <a:schemeClr val="tx1"/>
              </a:solidFill>
            </a:rPr>
            <a:t> με ιεραρχικές σχέσεις μεταξύ των μελών και των υποσυστημάτων τους</a:t>
          </a:r>
          <a:endParaRPr lang="el-GR" sz="1200" kern="1200" dirty="0">
            <a:solidFill>
              <a:schemeClr val="tx1"/>
            </a:solidFill>
          </a:endParaRPr>
        </a:p>
      </dsp:txBody>
      <dsp:txXfrm>
        <a:off x="4397614" y="2844912"/>
        <a:ext cx="2154137" cy="1069695"/>
      </dsp:txXfrm>
    </dsp:sp>
    <dsp:sp modelId="{3D1D4DA0-3801-419E-9AD3-CBD2435D59A8}">
      <dsp:nvSpPr>
        <dsp:cNvPr id="0" name=""/>
        <dsp:cNvSpPr/>
      </dsp:nvSpPr>
      <dsp:spPr>
        <a:xfrm>
          <a:off x="910464" y="1482611"/>
          <a:ext cx="2898325" cy="2321741"/>
        </a:xfrm>
        <a:prstGeom prst="gear6">
          <a:avLst/>
        </a:prstGeom>
        <a:solidFill>
          <a:schemeClr val="accent4">
            <a:hueOff val="610539"/>
            <a:satOff val="-23261"/>
            <a:lumOff val="1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>
              <a:solidFill>
                <a:schemeClr val="tx1"/>
              </a:solidFill>
            </a:rPr>
            <a:t>Αλλαγή σε κάποιο συστατικό στοιχείο του συνόλου επηρεάζει ολόκληρο το σύστημα</a:t>
          </a:r>
          <a:endParaRPr lang="el-GR" sz="1100" kern="1200" dirty="0">
            <a:solidFill>
              <a:schemeClr val="tx1"/>
            </a:solidFill>
          </a:endParaRPr>
        </a:p>
      </dsp:txBody>
      <dsp:txXfrm>
        <a:off x="1578782" y="2070649"/>
        <a:ext cx="1561689" cy="1145665"/>
      </dsp:txXfrm>
    </dsp:sp>
    <dsp:sp modelId="{2F8955C8-A285-46B4-A462-C8468A562DF6}">
      <dsp:nvSpPr>
        <dsp:cNvPr id="0" name=""/>
        <dsp:cNvSpPr/>
      </dsp:nvSpPr>
      <dsp:spPr>
        <a:xfrm rot="20788213">
          <a:off x="3343055" y="301042"/>
          <a:ext cx="2620940" cy="1936491"/>
        </a:xfrm>
        <a:prstGeom prst="gear6">
          <a:avLst/>
        </a:prstGeom>
        <a:solidFill>
          <a:schemeClr val="accent4">
            <a:hueOff val="1221077"/>
            <a:satOff val="-46523"/>
            <a:lumOff val="231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100" kern="1200" dirty="0" smtClean="0">
              <a:solidFill>
                <a:schemeClr val="tx1"/>
              </a:solidFill>
            </a:rPr>
            <a:t>Κάθε σύστημα αποτελείται από υποσυστήματα, ενώ ταυτόχρονα το ίδιο αποτελεί μέρος ενός μεγαλύτερου </a:t>
          </a:r>
          <a:r>
            <a:rPr lang="el-GR" sz="1100" kern="1200" dirty="0" err="1" smtClean="0">
              <a:solidFill>
                <a:schemeClr val="tx1"/>
              </a:solidFill>
            </a:rPr>
            <a:t>υπερσυστήματος</a:t>
          </a:r>
          <a:endParaRPr lang="el-GR" sz="1100" kern="1200" dirty="0">
            <a:solidFill>
              <a:schemeClr val="tx1"/>
            </a:solidFill>
          </a:endParaRPr>
        </a:p>
      </dsp:txBody>
      <dsp:txXfrm rot="-20700000">
        <a:off x="3958501" y="685175"/>
        <a:ext cx="1390049" cy="1168226"/>
      </dsp:txXfrm>
    </dsp:sp>
    <dsp:sp modelId="{923EE855-D3CA-4F2C-B43E-EC9303A83FDB}">
      <dsp:nvSpPr>
        <dsp:cNvPr id="0" name=""/>
        <dsp:cNvSpPr/>
      </dsp:nvSpPr>
      <dsp:spPr>
        <a:xfrm>
          <a:off x="4521713" y="1772871"/>
          <a:ext cx="3156221" cy="3156221"/>
        </a:xfrm>
        <a:prstGeom prst="circularArrow">
          <a:avLst>
            <a:gd name="adj1" fmla="val 4687"/>
            <a:gd name="adj2" fmla="val 299029"/>
            <a:gd name="adj3" fmla="val 2522683"/>
            <a:gd name="adj4" fmla="val 15847308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86DB3F-5E91-42F0-A9F3-317D150A6C0F}">
      <dsp:nvSpPr>
        <dsp:cNvPr id="0" name=""/>
        <dsp:cNvSpPr/>
      </dsp:nvSpPr>
      <dsp:spPr>
        <a:xfrm>
          <a:off x="605891" y="1293921"/>
          <a:ext cx="2293192" cy="229319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610539"/>
            <a:satOff val="-23261"/>
            <a:lumOff val="1156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290F0-05CA-4985-8BB4-9A2291CE251D}">
      <dsp:nvSpPr>
        <dsp:cNvPr id="0" name=""/>
        <dsp:cNvSpPr/>
      </dsp:nvSpPr>
      <dsp:spPr>
        <a:xfrm>
          <a:off x="2957091" y="-31923"/>
          <a:ext cx="2472522" cy="247252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1221077"/>
            <a:satOff val="-46523"/>
            <a:lumOff val="231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8E6BE-1E8F-4ED2-908E-1A05E39D6818}">
      <dsp:nvSpPr>
        <dsp:cNvPr id="0" name=""/>
        <dsp:cNvSpPr/>
      </dsp:nvSpPr>
      <dsp:spPr>
        <a:xfrm>
          <a:off x="0" y="45182"/>
          <a:ext cx="10058399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37388" rIns="78064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Επιτρέπουν την εισροή νέας πληροφορίας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Επιτρέπουν τη θεώρηση των καταστάσεων από διαφορετικές οπτικές</a:t>
          </a:r>
          <a:endParaRPr lang="el-GR" sz="2100" kern="1200" dirty="0"/>
        </a:p>
      </dsp:txBody>
      <dsp:txXfrm>
        <a:off x="0" y="45182"/>
        <a:ext cx="10058399" cy="1190700"/>
      </dsp:txXfrm>
    </dsp:sp>
    <dsp:sp modelId="{EC1BC15D-BC87-4446-A528-D43666FA766C}">
      <dsp:nvSpPr>
        <dsp:cNvPr id="0" name=""/>
        <dsp:cNvSpPr/>
      </dsp:nvSpPr>
      <dsp:spPr>
        <a:xfrm>
          <a:off x="502920" y="49273"/>
          <a:ext cx="7040880" cy="3058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Ανοικτά Συστήματα</a:t>
          </a:r>
          <a:endParaRPr lang="el-GR" sz="2100" b="1" kern="1200" dirty="0"/>
        </a:p>
      </dsp:txBody>
      <dsp:txXfrm>
        <a:off x="517851" y="64204"/>
        <a:ext cx="7011018" cy="276006"/>
      </dsp:txXfrm>
    </dsp:sp>
    <dsp:sp modelId="{1F649B59-3B3E-417D-BE08-F4FF2A6DDA08}">
      <dsp:nvSpPr>
        <dsp:cNvPr id="0" name=""/>
        <dsp:cNvSpPr/>
      </dsp:nvSpPr>
      <dsp:spPr>
        <a:xfrm>
          <a:off x="0" y="1352852"/>
          <a:ext cx="10058399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37388" rIns="78064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Ανακυκλώνεται η πληροφορία εσωτερικά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Οι εκτός συστήματος δεν μπορούν να συνεισφέρουν</a:t>
          </a:r>
          <a:endParaRPr lang="el-GR" sz="2100" kern="1200" dirty="0"/>
        </a:p>
      </dsp:txBody>
      <dsp:txXfrm>
        <a:off x="0" y="1352852"/>
        <a:ext cx="10058399" cy="1190700"/>
      </dsp:txXfrm>
    </dsp:sp>
    <dsp:sp modelId="{7C7EF4BD-1B5B-4400-B948-A63FD023735F}">
      <dsp:nvSpPr>
        <dsp:cNvPr id="0" name=""/>
        <dsp:cNvSpPr/>
      </dsp:nvSpPr>
      <dsp:spPr>
        <a:xfrm>
          <a:off x="502920" y="1349282"/>
          <a:ext cx="7040880" cy="3135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Κλειστά Συστήματα</a:t>
          </a:r>
          <a:endParaRPr lang="el-GR" sz="2100" b="1" kern="1200" dirty="0"/>
        </a:p>
      </dsp:txBody>
      <dsp:txXfrm>
        <a:off x="518225" y="1364587"/>
        <a:ext cx="7010270" cy="282920"/>
      </dsp:txXfrm>
    </dsp:sp>
    <dsp:sp modelId="{1A0D85D1-0CFA-45CF-ACE0-4BD2F568C521}">
      <dsp:nvSpPr>
        <dsp:cNvPr id="0" name=""/>
        <dsp:cNvSpPr/>
      </dsp:nvSpPr>
      <dsp:spPr>
        <a:xfrm>
          <a:off x="0" y="2696354"/>
          <a:ext cx="10058399" cy="119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37388" rIns="78064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Η τάση του συστήματος να κάνει πράγματα με τον τρόπο που τα έκανε πάντα</a:t>
          </a:r>
          <a:endParaRPr lang="el-GR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100" kern="1200" dirty="0" smtClean="0"/>
            <a:t>Μία δυναμική κατάσταση ισορροπίας ή ευστάθειας σ’ ένα σύστημα</a:t>
          </a:r>
          <a:endParaRPr lang="el-GR" sz="2100" kern="1200" dirty="0"/>
        </a:p>
      </dsp:txBody>
      <dsp:txXfrm>
        <a:off x="0" y="2696354"/>
        <a:ext cx="10058399" cy="1190700"/>
      </dsp:txXfrm>
    </dsp:sp>
    <dsp:sp modelId="{E98F2052-F33F-4E0B-8D46-8FB30A9FF393}">
      <dsp:nvSpPr>
        <dsp:cNvPr id="0" name=""/>
        <dsp:cNvSpPr/>
      </dsp:nvSpPr>
      <dsp:spPr>
        <a:xfrm>
          <a:off x="502920" y="2656952"/>
          <a:ext cx="7040880" cy="3493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Ομοιόσταση (ή ισορροπία του συστήματος)</a:t>
          </a:r>
          <a:endParaRPr lang="el-GR" sz="2100" b="1" kern="1200" dirty="0"/>
        </a:p>
      </dsp:txBody>
      <dsp:txXfrm>
        <a:off x="519974" y="2674006"/>
        <a:ext cx="7006772" cy="3152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8E6BE-1E8F-4ED2-908E-1A05E39D6818}">
      <dsp:nvSpPr>
        <dsp:cNvPr id="0" name=""/>
        <dsp:cNvSpPr/>
      </dsp:nvSpPr>
      <dsp:spPr>
        <a:xfrm>
          <a:off x="0" y="211875"/>
          <a:ext cx="10058399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74904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Αμοιβαία επίδραση των μελών</a:t>
          </a:r>
          <a:endParaRPr lang="el-GR" sz="1800" kern="1200" dirty="0"/>
        </a:p>
      </dsp:txBody>
      <dsp:txXfrm>
        <a:off x="0" y="211875"/>
        <a:ext cx="10058399" cy="737100"/>
      </dsp:txXfrm>
    </dsp:sp>
    <dsp:sp modelId="{EC1BC15D-BC87-4446-A528-D43666FA766C}">
      <dsp:nvSpPr>
        <dsp:cNvPr id="0" name=""/>
        <dsp:cNvSpPr/>
      </dsp:nvSpPr>
      <dsp:spPr>
        <a:xfrm>
          <a:off x="502920" y="215382"/>
          <a:ext cx="7040880" cy="262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Κυκλική Αιτιότητα</a:t>
          </a:r>
          <a:endParaRPr lang="el-GR" sz="1800" b="1" kern="1200" dirty="0"/>
        </a:p>
      </dsp:txBody>
      <dsp:txXfrm>
        <a:off x="515718" y="228180"/>
        <a:ext cx="7015284" cy="236577"/>
      </dsp:txXfrm>
    </dsp:sp>
    <dsp:sp modelId="{8A5E75C1-25EB-4CD8-A141-7B73A33BE7A7}">
      <dsp:nvSpPr>
        <dsp:cNvPr id="0" name=""/>
        <dsp:cNvSpPr/>
      </dsp:nvSpPr>
      <dsp:spPr>
        <a:xfrm>
          <a:off x="0" y="1311855"/>
          <a:ext cx="10058399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74904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Οι χαρακτηριστικοί τρόποι συμπεριφοράς των μελών της οικογένειας</a:t>
          </a:r>
          <a:endParaRPr lang="el-GR" sz="1800" kern="1200" dirty="0"/>
        </a:p>
      </dsp:txBody>
      <dsp:txXfrm>
        <a:off x="0" y="1311855"/>
        <a:ext cx="10058399" cy="737100"/>
      </dsp:txXfrm>
    </dsp:sp>
    <dsp:sp modelId="{63629EC4-92BC-4EA3-98A9-A3B9DB1DF1B2}">
      <dsp:nvSpPr>
        <dsp:cNvPr id="0" name=""/>
        <dsp:cNvSpPr/>
      </dsp:nvSpPr>
      <dsp:spPr>
        <a:xfrm>
          <a:off x="519853" y="1046175"/>
          <a:ext cx="70408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Μοντέλα αλληλεπιδράσεων </a:t>
          </a:r>
          <a:endParaRPr lang="el-GR" sz="1800" kern="1200" dirty="0"/>
        </a:p>
      </dsp:txBody>
      <dsp:txXfrm>
        <a:off x="545792" y="1072114"/>
        <a:ext cx="6989002" cy="479482"/>
      </dsp:txXfrm>
    </dsp:sp>
    <dsp:sp modelId="{1A0D85D1-0CFA-45CF-ACE0-4BD2F568C521}">
      <dsp:nvSpPr>
        <dsp:cNvPr id="0" name=""/>
        <dsp:cNvSpPr/>
      </dsp:nvSpPr>
      <dsp:spPr>
        <a:xfrm>
          <a:off x="0" y="2179928"/>
          <a:ext cx="10058399" cy="2097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74904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/>
            <a:t>Φανεροί ή καλυμμένοι </a:t>
          </a:r>
          <a:endParaRPr lang="el-G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i="1" kern="1200" smtClean="0"/>
            <a:t>Εκφράζουν θυμό ή τον κρατάνε κρυμμένο;</a:t>
          </a:r>
          <a:endParaRPr lang="el-G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i="1" kern="1200" smtClean="0"/>
            <a:t>Πόσο συναισθηματικά ή στοργικά επιτρέπεται ή αναμένεται από τα μέλη της οικογένειας να είναι το ένα με το άλλο;</a:t>
          </a:r>
          <a:endParaRPr lang="el-G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i="1" kern="1200" smtClean="0"/>
            <a:t>Πως παίρνονται οι αποφάσεις στην οικογένεια; </a:t>
          </a:r>
          <a:endParaRPr lang="el-GR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i="1" kern="1200" dirty="0" smtClean="0"/>
            <a:t>Υπάρχουν όρια στο «πόσο πολύ» ή με ποιο τρόπο μπορούν να παιδιά να διαφωνούν με τους γονείς τους;</a:t>
          </a:r>
          <a:endParaRPr lang="el-GR" sz="1800" kern="1200" dirty="0"/>
        </a:p>
      </dsp:txBody>
      <dsp:txXfrm>
        <a:off x="0" y="2179928"/>
        <a:ext cx="10058399" cy="2097900"/>
      </dsp:txXfrm>
    </dsp:sp>
    <dsp:sp modelId="{E98F2052-F33F-4E0B-8D46-8FB30A9FF393}">
      <dsp:nvSpPr>
        <dsp:cNvPr id="0" name=""/>
        <dsp:cNvSpPr/>
      </dsp:nvSpPr>
      <dsp:spPr>
        <a:xfrm>
          <a:off x="530349" y="2146155"/>
          <a:ext cx="7040880" cy="299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Κανόνες</a:t>
          </a:r>
          <a:endParaRPr lang="el-GR" sz="1800" kern="1200" dirty="0"/>
        </a:p>
      </dsp:txBody>
      <dsp:txXfrm>
        <a:off x="544967" y="2160773"/>
        <a:ext cx="7011644" cy="27021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8E6BE-1E8F-4ED2-908E-1A05E39D6818}">
      <dsp:nvSpPr>
        <dsp:cNvPr id="0" name=""/>
        <dsp:cNvSpPr/>
      </dsp:nvSpPr>
      <dsp:spPr>
        <a:xfrm>
          <a:off x="0" y="59761"/>
          <a:ext cx="10058399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33248" rIns="78064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Τα συστήματα οργανώνονται με τέτοιο τρόπο ώστε οι σχέσεις μεταξύ των στοιχείων να δημιουργούν όρια γύρω από το σύστημα και από κάθε υποσύστημα του.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Ρυθμίζουν τη ροή της πληροφορίας προς και από το σύστημα</a:t>
          </a:r>
          <a:endParaRPr lang="el-GR" sz="1600" kern="1200" dirty="0"/>
        </a:p>
      </dsp:txBody>
      <dsp:txXfrm>
        <a:off x="0" y="59761"/>
        <a:ext cx="10058399" cy="1108800"/>
      </dsp:txXfrm>
    </dsp:sp>
    <dsp:sp modelId="{EC1BC15D-BC87-4446-A528-D43666FA766C}">
      <dsp:nvSpPr>
        <dsp:cNvPr id="0" name=""/>
        <dsp:cNvSpPr/>
      </dsp:nvSpPr>
      <dsp:spPr>
        <a:xfrm>
          <a:off x="502920" y="62878"/>
          <a:ext cx="7040880" cy="233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Όρια</a:t>
          </a:r>
          <a:endParaRPr lang="el-GR" sz="1600" b="1" kern="1200" dirty="0"/>
        </a:p>
      </dsp:txBody>
      <dsp:txXfrm>
        <a:off x="514296" y="74254"/>
        <a:ext cx="7018128" cy="210290"/>
      </dsp:txXfrm>
    </dsp:sp>
    <dsp:sp modelId="{8A5E75C1-25EB-4CD8-A141-7B73A33BE7A7}">
      <dsp:nvSpPr>
        <dsp:cNvPr id="0" name=""/>
        <dsp:cNvSpPr/>
      </dsp:nvSpPr>
      <dsp:spPr>
        <a:xfrm>
          <a:off x="0" y="1491121"/>
          <a:ext cx="10058399" cy="151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33248" rIns="78064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Η εισαγωγή ενός τρίτου προσώπου στη δυαδική σχέση αποτελεί μια προσπάθεια σταθεροποίησης του δυαδικού συστήματος όταν υπάρχει κίνδυνος διατάραξης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Όταν η ένταση μεταξύ δύο ατόμων αυξάνεται σε βαθμό που γίνεται απειλητική για τη δυαδική σχέση, τότε η δυάδα ενσωματώνει ένα τρίτο μέρος στο οποίο διοχετεύει μέρος της έντασης, και απαλύνει έτσι την έντασή της</a:t>
          </a:r>
          <a:endParaRPr lang="el-GR" sz="1600" kern="1200" dirty="0"/>
        </a:p>
      </dsp:txBody>
      <dsp:txXfrm>
        <a:off x="0" y="1491121"/>
        <a:ext cx="10058399" cy="1512000"/>
      </dsp:txXfrm>
    </dsp:sp>
    <dsp:sp modelId="{63629EC4-92BC-4EA3-98A9-A3B9DB1DF1B2}">
      <dsp:nvSpPr>
        <dsp:cNvPr id="0" name=""/>
        <dsp:cNvSpPr/>
      </dsp:nvSpPr>
      <dsp:spPr>
        <a:xfrm>
          <a:off x="519853" y="1254961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Τρίγωνα</a:t>
          </a:r>
          <a:endParaRPr lang="el-GR" sz="1600" kern="1200" dirty="0"/>
        </a:p>
      </dsp:txBody>
      <dsp:txXfrm>
        <a:off x="542910" y="1278018"/>
        <a:ext cx="6994766" cy="426206"/>
      </dsp:txXfrm>
    </dsp:sp>
    <dsp:sp modelId="{1A0D85D1-0CFA-45CF-ACE0-4BD2F568C521}">
      <dsp:nvSpPr>
        <dsp:cNvPr id="0" name=""/>
        <dsp:cNvSpPr/>
      </dsp:nvSpPr>
      <dsp:spPr>
        <a:xfrm>
          <a:off x="0" y="3119542"/>
          <a:ext cx="10058399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333248" rIns="78064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smtClean="0"/>
            <a:t>Οι πιο βασικοί ρόλοι είναι ο «πατέρας», η «μητέρα», η «κόρη», η «θεία», ο «παππούς» κ.α. Τι περιμένουν από τους ανθρώπους σε αυτούς τους ρόλους;</a:t>
          </a:r>
          <a:endParaRPr lang="el-G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/>
            <a:t>Υπάρχουν και ρόλοι πέρα από αυτό το επίπεδο.  Π.χ. ένα άτομο μπορεί να είναι ο «κλόουν» της οικογένειας, άλλο το «υπεύθυνο», άλλο το «συναισθηματικό», το «ευαίσθητο». Άλλος ρόλος «ο τρελός θείος Αντώνης»</a:t>
          </a:r>
          <a:r>
            <a:rPr lang="en-US" sz="1600" kern="1200" dirty="0" smtClean="0"/>
            <a:t>.  </a:t>
          </a:r>
          <a:endParaRPr lang="el-GR" sz="1600" kern="1200" dirty="0"/>
        </a:p>
      </dsp:txBody>
      <dsp:txXfrm>
        <a:off x="0" y="3119542"/>
        <a:ext cx="10058399" cy="1310400"/>
      </dsp:txXfrm>
    </dsp:sp>
    <dsp:sp modelId="{E98F2052-F33F-4E0B-8D46-8FB30A9FF393}">
      <dsp:nvSpPr>
        <dsp:cNvPr id="0" name=""/>
        <dsp:cNvSpPr/>
      </dsp:nvSpPr>
      <dsp:spPr>
        <a:xfrm>
          <a:off x="530349" y="3089521"/>
          <a:ext cx="7040880" cy="266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 smtClean="0"/>
            <a:t>Οικογενειακοί ρόλοι </a:t>
          </a:r>
          <a:endParaRPr lang="el-GR" sz="1600" kern="1200" dirty="0"/>
        </a:p>
      </dsp:txBody>
      <dsp:txXfrm>
        <a:off x="543343" y="3102515"/>
        <a:ext cx="7014892" cy="2401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8E6BE-1E8F-4ED2-908E-1A05E39D6818}">
      <dsp:nvSpPr>
        <dsp:cNvPr id="0" name=""/>
        <dsp:cNvSpPr/>
      </dsp:nvSpPr>
      <dsp:spPr>
        <a:xfrm>
          <a:off x="0" y="203975"/>
          <a:ext cx="5690616" cy="37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1655" tIns="499872" rIns="441655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/>
            <a:t>Υπάρχουν 6 στάδια του κύκλου ζωής της οικογένειας όπως διαμορφώθηκαν από τους </a:t>
          </a:r>
          <a:r>
            <a:rPr lang="en-US" sz="2400" kern="1200" smtClean="0"/>
            <a:t>McGroldzick &amp; et al. (2011). </a:t>
          </a:r>
          <a:endParaRPr lang="el-GR" sz="2400" kern="1200" dirty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/>
            <a:t>Του αδέσμευτου ενήλικα</a:t>
          </a:r>
          <a:endParaRPr lang="el-GR" sz="2400" kern="1200" dirty="0" smtClean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/>
            <a:t>Το νέο ζευγάρι</a:t>
          </a:r>
          <a:endParaRPr lang="el-GR" sz="2400" kern="1200" dirty="0" smtClean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/>
            <a:t>Οικογένεια με μικρά παιδιά</a:t>
          </a:r>
          <a:endParaRPr lang="el-GR" sz="2400" kern="1200" dirty="0" smtClean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/>
            <a:t>Οικογένεια με παιδιά στην εφηβεία</a:t>
          </a:r>
          <a:endParaRPr lang="el-GR" sz="2400" kern="1200" dirty="0" smtClean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smtClean="0"/>
            <a:t>Φάση «άδειας φωλιάς»</a:t>
          </a:r>
          <a:endParaRPr lang="el-GR" sz="2400" kern="1200" dirty="0" smtClean="0"/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kern="1200" dirty="0" smtClean="0"/>
            <a:t>Η οικογένεια στο τέλος της ζωής της</a:t>
          </a:r>
          <a:endParaRPr lang="el-GR" sz="2400" kern="1200" dirty="0"/>
        </a:p>
      </dsp:txBody>
      <dsp:txXfrm>
        <a:off x="0" y="203975"/>
        <a:ext cx="5690616" cy="3780000"/>
      </dsp:txXfrm>
    </dsp:sp>
    <dsp:sp modelId="{EC1BC15D-BC87-4446-A528-D43666FA766C}">
      <dsp:nvSpPr>
        <dsp:cNvPr id="0" name=""/>
        <dsp:cNvSpPr/>
      </dsp:nvSpPr>
      <dsp:spPr>
        <a:xfrm>
          <a:off x="284530" y="208651"/>
          <a:ext cx="3983431" cy="3495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564" tIns="0" rIns="150564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Ο κύκλος της οικογένειας</a:t>
          </a:r>
          <a:endParaRPr lang="el-GR" sz="2400" b="1" kern="1200" dirty="0"/>
        </a:p>
      </dsp:txBody>
      <dsp:txXfrm>
        <a:off x="301594" y="225715"/>
        <a:ext cx="3949303" cy="3154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BA38F-5066-4167-BD12-091B2AA24DAA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BF45E-7DB7-49F3-B1B3-AD07ECD747A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920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4E257001-971C-4249-8306-46AD39215040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24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2393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3940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2234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EC91A693-6BDC-436E-BCE9-76B133D139A1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25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0345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3460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75283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44AFFB28-B237-474A-93BC-B80F0DE7A813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26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05507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5508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82537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D5EF42E0-2CEF-4165-9977-0F502D14DE56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27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07555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7556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26039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D228D141-DB02-4D2D-94B7-7137B24DF273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28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09603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04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92357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D32A0CD8-624A-4916-9430-A4EE48E207B3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29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136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3700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43473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7E2B600D-531B-4A3A-BB0E-FAFD449D8AA0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30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17795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7796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52674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6"/>
          <p:cNvSpPr txBox="1">
            <a:spLocks noGrp="1" noChangeArrowheads="1"/>
          </p:cNvSpPr>
          <p:nvPr/>
        </p:nvSpPr>
        <p:spPr bwMode="auto">
          <a:xfrm>
            <a:off x="3881438" y="8686800"/>
            <a:ext cx="2974975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393700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35000" algn="l"/>
                <a:tab pos="1270000" algn="l"/>
                <a:tab pos="1903413" algn="l"/>
                <a:tab pos="2538413" algn="l"/>
              </a:tabLst>
            </a:pPr>
            <a:fld id="{4FA65CCC-AA35-4D9C-87C9-7555E095BB74}" type="slidenum">
              <a:rPr lang="el-GR" sz="1200">
                <a:solidFill>
                  <a:srgbClr val="000000"/>
                </a:solidFill>
                <a:latin typeface="Times New Roman" pitchFamily="18" charset="0"/>
                <a:ea typeface="Microsoft YaHei"/>
                <a:cs typeface="Arial" charset="0"/>
              </a:rPr>
              <a:pPr algn="r" defTabSz="393700" hangingPunct="0">
                <a:lnSpc>
                  <a:spcPct val="95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635000" algn="l"/>
                  <a:tab pos="1270000" algn="l"/>
                  <a:tab pos="1903413" algn="l"/>
                  <a:tab pos="2538413" algn="l"/>
                </a:tabLst>
              </a:pPr>
              <a:t>31</a:t>
            </a:fld>
            <a:endParaRPr lang="el-GR" sz="1200">
              <a:solidFill>
                <a:srgbClr val="000000"/>
              </a:solidFill>
              <a:latin typeface="Times New Roman" pitchFamily="18" charset="0"/>
              <a:ea typeface="Microsoft YaHei"/>
              <a:cs typeface="Arial" charset="0"/>
            </a:endParaRPr>
          </a:p>
        </p:txBody>
      </p:sp>
      <p:sp>
        <p:nvSpPr>
          <p:cNvPr id="425987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95325"/>
            <a:ext cx="6091237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5988" name="Text Box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29567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8181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502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8259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74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9710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7742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6633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1315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0736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374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5750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4EC4336-761D-42C9-B040-B3E4DC303284}" type="datetimeFigureOut">
              <a:rPr lang="el-GR" smtClean="0"/>
              <a:t>11/11/2019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ECB4A03-90DD-4492-ACF4-30B846F0614F}" type="slidenum">
              <a:rPr lang="el-GR" smtClean="0"/>
              <a:t>‹#›</a:t>
            </a:fld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430163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7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Οικογενειακη</a:t>
            </a:r>
            <a:r>
              <a:rPr lang="el-GR" dirty="0" smtClean="0"/>
              <a:t> </a:t>
            </a:r>
            <a:r>
              <a:rPr lang="el-GR" dirty="0" err="1" smtClean="0"/>
              <a:t>συστημικη</a:t>
            </a:r>
            <a:r>
              <a:rPr lang="el-GR" dirty="0" smtClean="0"/>
              <a:t> </a:t>
            </a:r>
            <a:r>
              <a:rPr lang="el-GR" dirty="0" err="1" smtClean="0"/>
              <a:t>ψυχοθεραπεια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Αργυροπούλου Ιωάννα – Φούντζουλα Άννα</a:t>
            </a:r>
            <a:endParaRPr lang="el-GR" dirty="0"/>
          </a:p>
        </p:txBody>
      </p:sp>
      <p:pic>
        <p:nvPicPr>
          <p:cNvPr id="4" name="Picture 2" descr="latest logo-5ος 20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932" y="489395"/>
            <a:ext cx="3132137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157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21208"/>
            <a:ext cx="10058400" cy="1163802"/>
          </a:xfrm>
        </p:spPr>
        <p:txBody>
          <a:bodyPr>
            <a:noAutofit/>
          </a:bodyPr>
          <a:lstStyle/>
          <a:p>
            <a:r>
              <a:rPr lang="el-GR" sz="3200" b="1" dirty="0"/>
              <a:t>ΕΠΙΣΚΟΠΗΣΗ ΤΩΝ ΜΟΝΤΕΛΩΝ ΣΥΣΤΗΜΙΚΗΣ </a:t>
            </a:r>
            <a:r>
              <a:rPr lang="el-GR" sz="3200" b="1" dirty="0" smtClean="0"/>
              <a:t>ΘΕΡΑΠΕΙΑΣ</a:t>
            </a:r>
            <a:endParaRPr lang="el-GR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88658"/>
              </p:ext>
            </p:extLst>
          </p:nvPr>
        </p:nvGraphicFramePr>
        <p:xfrm>
          <a:off x="975360" y="1609662"/>
          <a:ext cx="100584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1272"/>
                <a:gridCol w="3447288"/>
                <a:gridCol w="2529840"/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l-GR" sz="18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Κλασσικά μοντέλα</a:t>
                      </a:r>
                    </a:p>
                    <a:p>
                      <a:pPr lvl="0"/>
                      <a:endParaRPr lang="el-GR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Δομική οικογενειακή θεραπεία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Minuchin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1977)</a:t>
                      </a:r>
                      <a:endParaRPr lang="el-GR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Συστημικές έννοιες: δομή, όρια, ιεραρχίες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Βασικές τεχνικές: πρόκληση των ορίων, σταθεροποίηση των υποσυστημάτων.</a:t>
                      </a:r>
                    </a:p>
                    <a:p>
                      <a:endParaRPr lang="el-GR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Συστημική κυβερνητική οικογενειακή θεραπεία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Selvini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Palazzoli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1977)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Συστημικές έννοιες: το παιχνίδι της οικογένειας (σχέσεις και μοτίβα επικοινωνίας)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Βασικές τεχνικές: κυκλικότητα, υποθέσεις, ουδετερότητα, παράδοξο.</a:t>
                      </a:r>
                    </a:p>
                    <a:p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8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Κυβερνητική Β΄ τάξης</a:t>
                      </a:r>
                    </a:p>
                    <a:p>
                      <a:pPr lvl="0"/>
                      <a:endParaRPr lang="el-GR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Συστημική 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κονστρουκτιβιστική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θεραπεία (</a:t>
                      </a: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Boscolo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1988)</a:t>
                      </a:r>
                      <a:endParaRPr lang="el-GR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Συστημικές έννοιες: αμοιβαία δράση συστήματος- θεραπευτή 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Βασικές τεχνικές: κυκλικές ερωτήσεις.</a:t>
                      </a:r>
                    </a:p>
                    <a:p>
                      <a:endParaRPr lang="el-GR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Το μοντέλο του Μιλάνου </a:t>
                      </a:r>
                      <a:r>
                        <a:rPr lang="el-GR" sz="1800" b="0" u="non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Palazzoli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Boscolo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Cecchin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Prata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Συστημικές έννοιες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θετική 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αναπλαισίωση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κυκλική αιτιότητα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Εισαγωγή</a:t>
                      </a:r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μονόδρομου καθρέφτη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b="0" u="none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Αφηγηματικές προσεγγίσεις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800" b="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Βασική θέση της αφηγηματικής θεραπείας είναι ότι η αίσθηση για την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πραγματικότητα οργανώνεται και διατηρείται με ιστορίες που λέμε για τους εαυτούς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μας (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Gergen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1985, 1999</a:t>
                      </a:r>
                    </a:p>
                    <a:p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Βασικές τεχνικές</a:t>
                      </a: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εξωτερίκευση,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επιστολές </a:t>
                      </a:r>
                    </a:p>
                    <a:p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63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95984" y="542011"/>
            <a:ext cx="8248650" cy="445542"/>
          </a:xfrm>
        </p:spPr>
        <p:txBody>
          <a:bodyPr>
            <a:normAutofit fontScale="90000"/>
          </a:bodyPr>
          <a:lstStyle/>
          <a:p>
            <a:pPr algn="ctr"/>
            <a:r>
              <a:rPr lang="el-GR" altLang="el-GR" b="1" dirty="0">
                <a:solidFill>
                  <a:schemeClr val="accent4">
                    <a:lumMod val="50000"/>
                  </a:schemeClr>
                </a:solidFill>
              </a:rPr>
              <a:t>Στάδια της Θεραπείας Οικογένειας </a:t>
            </a:r>
            <a:endParaRPr lang="el-G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71500" y="1078993"/>
            <a:ext cx="3629024" cy="524560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609600" indent="-609600" algn="ctr">
              <a:buNone/>
            </a:pPr>
            <a:r>
              <a:rPr lang="el-GR" altLang="el-GR" sz="1600" b="1" u="sng" dirty="0">
                <a:solidFill>
                  <a:srgbClr val="C00000"/>
                </a:solidFill>
              </a:rPr>
              <a:t>Αρχική φάση: συνήθως 1-3 συνεδρίες </a:t>
            </a:r>
            <a:endParaRPr lang="el-GR" altLang="el-GR" sz="1600" b="1" u="sng" dirty="0"/>
          </a:p>
          <a:p>
            <a:pPr marL="609600" indent="-609600">
              <a:buFontTx/>
              <a:buAutoNum type="arabicPeriod"/>
            </a:pPr>
            <a:r>
              <a:rPr lang="el-GR" altLang="el-GR" sz="1600" dirty="0" smtClean="0"/>
              <a:t>Πληροφορίες παραπομπής</a:t>
            </a:r>
            <a:endParaRPr lang="el-GR" altLang="el-GR" sz="1600" dirty="0"/>
          </a:p>
          <a:p>
            <a:pPr marL="609600" indent="-609600">
              <a:buFontTx/>
              <a:buAutoNum type="arabicPeriod"/>
            </a:pPr>
            <a:r>
              <a:rPr lang="el-GR" altLang="el-GR" sz="1600" dirty="0"/>
              <a:t>Δημιουργία εμπλοκής με την οικογένεια: </a:t>
            </a:r>
          </a:p>
          <a:p>
            <a:pPr marL="609600" indent="-609600">
              <a:buNone/>
            </a:pPr>
            <a:r>
              <a:rPr lang="el-GR" altLang="el-GR" sz="1600" dirty="0"/>
              <a:t>α. παρουσίαση και εξήγηση του θεραπευτικού πλαισίου</a:t>
            </a:r>
          </a:p>
          <a:p>
            <a:pPr marL="609600" indent="-609600">
              <a:buNone/>
            </a:pPr>
            <a:r>
              <a:rPr lang="el-GR" altLang="el-GR" sz="1600" dirty="0"/>
              <a:t>β. συστάσεις – επιτρέπουμε σε όλους να μιλήσουν και να παρουσιάσουν τον εαυτό </a:t>
            </a:r>
            <a:r>
              <a:rPr lang="el-GR" altLang="el-GR" sz="1600" dirty="0" smtClean="0"/>
              <a:t>τους</a:t>
            </a:r>
            <a:endParaRPr lang="el-GR" altLang="el-GR" sz="1600" dirty="0"/>
          </a:p>
          <a:p>
            <a:pPr marL="609600" indent="-609600">
              <a:buFontTx/>
              <a:buAutoNum type="arabicPeriod" startAt="3"/>
            </a:pPr>
            <a:r>
              <a:rPr lang="el-GR" altLang="el-GR" sz="1600" dirty="0"/>
              <a:t>Προσδιορισμός και διερεύνηση του προβλήματος </a:t>
            </a:r>
          </a:p>
          <a:p>
            <a:pPr marL="609600" indent="-609600">
              <a:buFontTx/>
              <a:buAutoNum type="arabicPeriod" startAt="3"/>
            </a:pPr>
            <a:r>
              <a:rPr lang="el-GR" altLang="el-GR" sz="1600" dirty="0"/>
              <a:t>Κατανόηση του οικογενειακού υπόβαθρου </a:t>
            </a:r>
            <a:endParaRPr lang="en-US" altLang="el-GR" sz="1600" dirty="0" smtClean="0"/>
          </a:p>
          <a:p>
            <a:pPr marL="609600" indent="-609600">
              <a:buFontTx/>
              <a:buAutoNum type="arabicPeriod" startAt="3"/>
            </a:pPr>
            <a:r>
              <a:rPr lang="el-GR" altLang="el-GR" sz="1600" dirty="0" smtClean="0"/>
              <a:t>Συσχέτιση </a:t>
            </a:r>
            <a:r>
              <a:rPr lang="el-GR" altLang="el-GR" sz="1600" dirty="0"/>
              <a:t>του προβλήματος </a:t>
            </a:r>
            <a:endParaRPr lang="en-US" altLang="el-GR" sz="1600" dirty="0" smtClean="0"/>
          </a:p>
          <a:p>
            <a:pPr marL="609600" indent="-609600">
              <a:buFontTx/>
              <a:buAutoNum type="arabicPeriod" startAt="3"/>
            </a:pPr>
            <a:r>
              <a:rPr lang="el-GR" altLang="el-GR" sz="1600" dirty="0" smtClean="0"/>
              <a:t>Κατασκευή </a:t>
            </a:r>
            <a:r>
              <a:rPr lang="el-GR" altLang="el-GR" sz="1600" dirty="0"/>
              <a:t>ενός νέου σημασιολογικού πλαισίου για την κατανόηση του </a:t>
            </a:r>
            <a:r>
              <a:rPr lang="el-GR" altLang="el-GR" sz="1600" dirty="0" smtClean="0"/>
              <a:t>προβλήματος</a:t>
            </a:r>
            <a:endParaRPr lang="en-GB" altLang="el-GR" sz="1600" dirty="0"/>
          </a:p>
          <a:p>
            <a:endParaRPr lang="el-GR" sz="16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371974" y="1078993"/>
            <a:ext cx="3448050" cy="525513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609600" indent="-609600" algn="ctr">
              <a:buNone/>
            </a:pPr>
            <a:r>
              <a:rPr lang="el-GR" altLang="el-GR" sz="1600" b="1" u="sng" dirty="0">
                <a:solidFill>
                  <a:srgbClr val="C00000"/>
                </a:solidFill>
              </a:rPr>
              <a:t>Μεσαία φάση</a:t>
            </a:r>
            <a:r>
              <a:rPr lang="el-GR" altLang="el-GR" sz="1600" b="1" u="sng" dirty="0" smtClean="0">
                <a:solidFill>
                  <a:srgbClr val="C00000"/>
                </a:solidFill>
              </a:rPr>
              <a:t>:</a:t>
            </a:r>
            <a:endParaRPr lang="el-GR" altLang="el-GR" sz="1600" b="1" u="sng" dirty="0">
              <a:solidFill>
                <a:srgbClr val="6600CC"/>
              </a:solidFill>
            </a:endParaRPr>
          </a:p>
          <a:p>
            <a:pPr marL="609600" indent="-609600">
              <a:buFontTx/>
              <a:buAutoNum type="arabicPeriod"/>
            </a:pPr>
            <a:r>
              <a:rPr lang="el-GR" altLang="el-GR" sz="1600" dirty="0"/>
              <a:t>Υιοθέτηση μιας προσέγγισης ή εγκατάλειψη εκείνης που δεν </a:t>
            </a:r>
            <a:r>
              <a:rPr lang="en-US" altLang="el-GR" sz="1600" dirty="0"/>
              <a:t>“</a:t>
            </a:r>
            <a:r>
              <a:rPr lang="el-GR" altLang="el-GR" sz="1600" dirty="0"/>
              <a:t>δουλεύει</a:t>
            </a:r>
            <a:r>
              <a:rPr lang="en-US" altLang="el-GR" sz="1600" dirty="0"/>
              <a:t>” </a:t>
            </a:r>
            <a:endParaRPr lang="el-GR" altLang="el-GR" sz="1600" dirty="0"/>
          </a:p>
          <a:p>
            <a:pPr marL="609600" indent="-609600">
              <a:buFontTx/>
              <a:buAutoNum type="arabicPeriod"/>
            </a:pPr>
            <a:r>
              <a:rPr lang="el-GR" altLang="el-GR" sz="1600" dirty="0"/>
              <a:t>Διεύρυνση της οπτικής της θεραπείας</a:t>
            </a:r>
          </a:p>
          <a:p>
            <a:pPr marL="609600" indent="-609600">
              <a:buNone/>
            </a:pPr>
            <a:r>
              <a:rPr lang="el-GR" altLang="el-GR" sz="1600" dirty="0"/>
              <a:t>α. για να κάνουμε συνδέσεις με μοτίβα του παρελθόντος</a:t>
            </a:r>
          </a:p>
          <a:p>
            <a:pPr marL="609600" indent="-609600">
              <a:buNone/>
            </a:pPr>
            <a:r>
              <a:rPr lang="el-GR" altLang="el-GR" sz="1600" dirty="0"/>
              <a:t>β. για να συμπεριλάβουμε τα υποσυστήματα και κάθε μέλος χωριστά</a:t>
            </a:r>
          </a:p>
          <a:p>
            <a:pPr marL="609600" indent="-609600">
              <a:buFontTx/>
              <a:buAutoNum type="arabicPeriod" startAt="3"/>
            </a:pPr>
            <a:r>
              <a:rPr lang="el-GR" altLang="el-GR" sz="1600" dirty="0"/>
              <a:t>Επίλυση προβλήματος, αναζήτηση </a:t>
            </a:r>
            <a:r>
              <a:rPr lang="el-GR" altLang="el-GR" sz="1600" dirty="0" smtClean="0"/>
              <a:t>λύσεων</a:t>
            </a:r>
            <a:endParaRPr lang="el-GR" altLang="el-GR" sz="1600" dirty="0"/>
          </a:p>
          <a:p>
            <a:pPr marL="609600" indent="-609600">
              <a:buFontTx/>
              <a:buAutoNum type="arabicPeriod" startAt="3"/>
            </a:pPr>
            <a:r>
              <a:rPr lang="el-GR" altLang="el-GR" sz="1600" dirty="0"/>
              <a:t>Ορισμός ασκήσεων</a:t>
            </a:r>
            <a:endParaRPr lang="en-GB" altLang="el-GR" sz="1600" dirty="0"/>
          </a:p>
          <a:p>
            <a:pPr marL="609600" indent="-609600">
              <a:buFontTx/>
              <a:buAutoNum type="arabicPeriod" startAt="3"/>
            </a:pPr>
            <a:r>
              <a:rPr lang="el-GR" altLang="el-GR" sz="1600" dirty="0"/>
              <a:t>Πρόσκληση νέων προσώπων ή προσωρινός αποκλεισμός παλιών </a:t>
            </a:r>
          </a:p>
          <a:p>
            <a:endParaRPr lang="el-GR" sz="1600" dirty="0"/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8028051" y="1078993"/>
            <a:ext cx="3629025" cy="52456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algn="ctr">
              <a:buNone/>
            </a:pPr>
            <a:r>
              <a:rPr lang="el-GR" altLang="el-GR" sz="1600" b="1" u="sng" dirty="0">
                <a:solidFill>
                  <a:srgbClr val="C00000"/>
                </a:solidFill>
              </a:rPr>
              <a:t>Τελική φάση</a:t>
            </a:r>
            <a:r>
              <a:rPr lang="el-GR" altLang="el-GR" sz="1600" b="1" u="sng" dirty="0" smtClean="0">
                <a:solidFill>
                  <a:srgbClr val="C00000"/>
                </a:solidFill>
              </a:rPr>
              <a:t>:</a:t>
            </a:r>
            <a:endParaRPr lang="el-GR" altLang="el-GR" sz="1600" b="1" u="sng" dirty="0">
              <a:solidFill>
                <a:srgbClr val="C00000"/>
              </a:solidFill>
            </a:endParaRPr>
          </a:p>
          <a:p>
            <a:pPr marL="609600" indent="-609600">
              <a:buFontTx/>
              <a:buAutoNum type="arabicPeriod"/>
            </a:pPr>
            <a:r>
              <a:rPr lang="el-GR" altLang="el-GR" sz="1600" dirty="0"/>
              <a:t>Προετοιμασία της οικογένειας να επιλύσει μόνη της προβλήματα</a:t>
            </a:r>
          </a:p>
          <a:p>
            <a:pPr marL="609600" indent="-609600">
              <a:buFontTx/>
              <a:buAutoNum type="arabicPeriod"/>
            </a:pPr>
            <a:r>
              <a:rPr lang="el-GR" altLang="el-GR" sz="1600" dirty="0"/>
              <a:t>Απόφαση ότι τα πράγματα είναι αρκετά καλά για τη δεδομένη στιγμή</a:t>
            </a:r>
          </a:p>
          <a:p>
            <a:pPr marL="609600" indent="-609600">
              <a:buFontTx/>
              <a:buAutoNum type="arabicPeriod"/>
            </a:pPr>
            <a:r>
              <a:rPr lang="el-GR" altLang="el-GR" sz="1600" dirty="0" smtClean="0"/>
              <a:t>Πρόβα </a:t>
            </a:r>
            <a:r>
              <a:rPr lang="el-GR" altLang="el-GR" sz="1600" dirty="0"/>
              <a:t>νοερή για το πώς θα μπορούσαν τα πράγματα να εξελιχθούν στο </a:t>
            </a:r>
            <a:r>
              <a:rPr lang="el-GR" altLang="el-GR" sz="1600" dirty="0" smtClean="0"/>
              <a:t>μέλλον</a:t>
            </a:r>
            <a:endParaRPr lang="en-US" altLang="el-GR" sz="1600" dirty="0" smtClean="0"/>
          </a:p>
          <a:p>
            <a:pPr marL="609600" indent="-609600">
              <a:buFontTx/>
              <a:buAutoNum type="arabicPeriod"/>
            </a:pPr>
            <a:r>
              <a:rPr lang="el-GR" altLang="el-GR" sz="1600" dirty="0" err="1" smtClean="0"/>
              <a:t>Νοηματοδότηση</a:t>
            </a:r>
            <a:r>
              <a:rPr lang="el-GR" altLang="el-GR" sz="1600" dirty="0" smtClean="0"/>
              <a:t> </a:t>
            </a:r>
            <a:r>
              <a:rPr lang="el-GR" altLang="el-GR" sz="1600" dirty="0"/>
              <a:t>του τερματισμού της θεραπείας</a:t>
            </a:r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62186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642594"/>
            <a:ext cx="8248650" cy="700431"/>
          </a:xfrm>
        </p:spPr>
        <p:txBody>
          <a:bodyPr>
            <a:normAutofit/>
          </a:bodyPr>
          <a:lstStyle/>
          <a:p>
            <a:r>
              <a:rPr lang="el-GR" altLang="el-GR" sz="3200" b="1" dirty="0" smtClean="0">
                <a:solidFill>
                  <a:schemeClr val="accent4">
                    <a:lumMod val="50000"/>
                  </a:schemeClr>
                </a:solidFill>
              </a:rPr>
              <a:t>Μοντέλο Μιλάνο – Η διαδικασία της συνεδρίας </a:t>
            </a:r>
            <a:endParaRPr lang="el-GR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133" y="1663446"/>
            <a:ext cx="52970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Τη </a:t>
            </a:r>
            <a:r>
              <a:rPr lang="el-GR" b="1" dirty="0"/>
              <a:t>προ – συνεδρία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Συζήτηση μελών ομάδας - Πρώτες </a:t>
            </a:r>
            <a:r>
              <a:rPr lang="el-GR" dirty="0"/>
              <a:t>υποθέσεις. Διάρκεια : </a:t>
            </a:r>
            <a:r>
              <a:rPr lang="el-GR" dirty="0" smtClean="0"/>
              <a:t>5-15΄</a:t>
            </a:r>
          </a:p>
          <a:p>
            <a:endParaRPr lang="el-GR" dirty="0"/>
          </a:p>
          <a:p>
            <a:r>
              <a:rPr lang="el-GR" dirty="0"/>
              <a:t>Τη </a:t>
            </a:r>
            <a:r>
              <a:rPr lang="el-GR" b="1" dirty="0"/>
              <a:t>συνέντευξη</a:t>
            </a:r>
            <a:r>
              <a:rPr lang="el-GR" dirty="0"/>
              <a:t>: </a:t>
            </a:r>
            <a:r>
              <a:rPr lang="el-GR" dirty="0" smtClean="0"/>
              <a:t>Συνέντευξη της οικογένειας από τους θεραπευτές. Η </a:t>
            </a:r>
            <a:r>
              <a:rPr lang="el-GR" dirty="0"/>
              <a:t>ομάδα παρακολουθεί. Διάρκεια : </a:t>
            </a:r>
            <a:r>
              <a:rPr lang="el-GR" dirty="0" smtClean="0"/>
              <a:t>50-90΄</a:t>
            </a:r>
          </a:p>
          <a:p>
            <a:endParaRPr lang="el-GR" dirty="0"/>
          </a:p>
          <a:p>
            <a:r>
              <a:rPr lang="el-GR" dirty="0"/>
              <a:t>Τη </a:t>
            </a:r>
            <a:r>
              <a:rPr lang="el-GR" b="1" dirty="0"/>
              <a:t>μέσο – συνεδρία</a:t>
            </a:r>
            <a:r>
              <a:rPr lang="el-GR" dirty="0"/>
              <a:t>: το σύνολο των μελών της ομάδας συζητά τις υποθέσεις του σε ένα χωριστό </a:t>
            </a:r>
            <a:r>
              <a:rPr lang="el-GR" dirty="0" smtClean="0"/>
              <a:t>χώρο. Διάρκεια </a:t>
            </a:r>
            <a:r>
              <a:rPr lang="el-GR" dirty="0"/>
              <a:t>: </a:t>
            </a:r>
            <a:r>
              <a:rPr lang="el-GR" dirty="0" smtClean="0"/>
              <a:t>15-30΄</a:t>
            </a:r>
          </a:p>
          <a:p>
            <a:endParaRPr lang="el-GR" dirty="0"/>
          </a:p>
          <a:p>
            <a:r>
              <a:rPr lang="el-GR" dirty="0"/>
              <a:t>Την </a:t>
            </a:r>
            <a:r>
              <a:rPr lang="el-GR" b="1" dirty="0"/>
              <a:t>τελική παρέμβαση</a:t>
            </a:r>
            <a:r>
              <a:rPr lang="el-GR" dirty="0"/>
              <a:t>: οι αποφάσεις της ομάδας ανακοινώνονται στην </a:t>
            </a:r>
            <a:r>
              <a:rPr lang="el-GR" dirty="0" smtClean="0"/>
              <a:t>οικογένεια. </a:t>
            </a:r>
            <a:r>
              <a:rPr lang="el-GR" dirty="0"/>
              <a:t>Διάρκεια : </a:t>
            </a:r>
            <a:r>
              <a:rPr lang="el-GR" dirty="0" smtClean="0"/>
              <a:t>5-10΄</a:t>
            </a:r>
          </a:p>
          <a:p>
            <a:endParaRPr lang="el-GR" dirty="0"/>
          </a:p>
          <a:p>
            <a:r>
              <a:rPr lang="el-GR" dirty="0"/>
              <a:t>Τη </a:t>
            </a:r>
            <a:r>
              <a:rPr lang="el-GR" b="1" dirty="0" err="1"/>
              <a:t>μετα</a:t>
            </a:r>
            <a:r>
              <a:rPr lang="el-GR" b="1" dirty="0"/>
              <a:t> – συνεδρία</a:t>
            </a:r>
            <a:r>
              <a:rPr lang="el-GR" dirty="0"/>
              <a:t>: συζήτηση της ομάδας για τη συνεδρία και τις τελευταίες αντιδράσεις. Διάρκεια : 10- </a:t>
            </a:r>
            <a:r>
              <a:rPr lang="el-GR" dirty="0" smtClean="0"/>
              <a:t>20΄</a:t>
            </a:r>
            <a:endParaRPr lang="el-G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63" y="1912078"/>
            <a:ext cx="5374017" cy="35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5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63752" y="274638"/>
            <a:ext cx="6347048" cy="1143000"/>
          </a:xfrm>
        </p:spPr>
        <p:txBody>
          <a:bodyPr>
            <a:normAutofit/>
          </a:bodyPr>
          <a:lstStyle/>
          <a:p>
            <a:r>
              <a:rPr lang="el-GR" sz="4000" dirty="0"/>
              <a:t>Ενδείξεις αποτελεσματικότητας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359152" y="2240280"/>
            <a:ext cx="7995664" cy="4097640"/>
          </a:xfrm>
        </p:spPr>
        <p:txBody>
          <a:bodyPr>
            <a:normAutofit/>
          </a:bodyPr>
          <a:lstStyle/>
          <a:p>
            <a:pPr>
              <a:buFont typeface="Garamond" panose="02020404030301010803" pitchFamily="18" charset="0"/>
              <a:buChar char="→"/>
            </a:pPr>
            <a:r>
              <a:rPr lang="el-GR" dirty="0" smtClean="0"/>
              <a:t> Κακοποίηση – παραμέληση παιδιού</a:t>
            </a:r>
          </a:p>
          <a:p>
            <a:pPr>
              <a:buFont typeface="Garamond" panose="02020404030301010803" pitchFamily="18" charset="0"/>
              <a:buChar char="→"/>
            </a:pPr>
            <a:r>
              <a:rPr lang="el-GR" dirty="0" smtClean="0"/>
              <a:t> Εναντιωματική συμπεριφορά (</a:t>
            </a:r>
            <a:r>
              <a:rPr lang="el-GR" dirty="0" err="1" smtClean="0"/>
              <a:t>προεφηβεία</a:t>
            </a:r>
            <a:r>
              <a:rPr lang="el-GR" dirty="0" smtClean="0"/>
              <a:t>) (</a:t>
            </a:r>
            <a:r>
              <a:rPr lang="de-DE" dirty="0"/>
              <a:t>NICE Guidelines</a:t>
            </a:r>
            <a:r>
              <a:rPr lang="el-GR" dirty="0"/>
              <a:t>, </a:t>
            </a:r>
            <a:r>
              <a:rPr lang="el-GR" dirty="0" smtClean="0"/>
              <a:t>2012)</a:t>
            </a:r>
          </a:p>
          <a:p>
            <a:pPr>
              <a:buFont typeface="Garamond" panose="02020404030301010803" pitchFamily="18" charset="0"/>
              <a:buChar char="→"/>
            </a:pPr>
            <a:r>
              <a:rPr lang="el-GR" dirty="0" smtClean="0"/>
              <a:t> Δ/</a:t>
            </a:r>
            <a:r>
              <a:rPr lang="el-GR" dirty="0" err="1" smtClean="0"/>
              <a:t>χή</a:t>
            </a:r>
            <a:r>
              <a:rPr lang="el-GR" dirty="0" smtClean="0"/>
              <a:t> διαγωγής &amp; προβλήματα συμπεριφοράς</a:t>
            </a:r>
            <a:r>
              <a:rPr lang="en-US" dirty="0" smtClean="0"/>
              <a:t>: </a:t>
            </a:r>
            <a:r>
              <a:rPr lang="el-GR" dirty="0" smtClean="0"/>
              <a:t>(παράγοντες οικογενειακοί, στο έφηβο &amp; στο κοινωνικό περιβάλλον) (</a:t>
            </a:r>
            <a:r>
              <a:rPr lang="de-DE" dirty="0"/>
              <a:t>NICE Guidelines</a:t>
            </a:r>
            <a:r>
              <a:rPr lang="el-GR" dirty="0"/>
              <a:t>, </a:t>
            </a:r>
            <a:r>
              <a:rPr lang="el-GR" dirty="0" smtClean="0"/>
              <a:t>2012)</a:t>
            </a:r>
          </a:p>
          <a:p>
            <a:pPr>
              <a:buFont typeface="Garamond" panose="02020404030301010803" pitchFamily="18" charset="0"/>
              <a:buChar char="→"/>
            </a:pPr>
            <a:r>
              <a:rPr lang="el-GR" dirty="0" smtClean="0"/>
              <a:t> Κατάχρηση ουσιών στην εφηβεία (</a:t>
            </a:r>
            <a:r>
              <a:rPr lang="en-US" dirty="0"/>
              <a:t>Multidimensional Family </a:t>
            </a:r>
            <a:r>
              <a:rPr lang="en-US" dirty="0" smtClean="0"/>
              <a:t>Therapy</a:t>
            </a:r>
            <a:r>
              <a:rPr lang="el-GR" dirty="0" smtClean="0"/>
              <a:t>)</a:t>
            </a:r>
          </a:p>
          <a:p>
            <a:pPr>
              <a:buFont typeface="Garamond" panose="02020404030301010803" pitchFamily="18" charset="0"/>
              <a:buChar char="→"/>
            </a:pPr>
            <a:r>
              <a:rPr lang="el-GR" dirty="0" smtClean="0"/>
              <a:t> Ψυχογενής ανορεξία εφήβων – βουλιμία (</a:t>
            </a:r>
            <a:r>
              <a:rPr lang="de-DE" dirty="0"/>
              <a:t>Maudsle</a:t>
            </a:r>
            <a:r>
              <a:rPr lang="en-US" dirty="0"/>
              <a:t>y Parents</a:t>
            </a:r>
            <a:r>
              <a:rPr lang="el-GR" dirty="0" smtClean="0"/>
              <a:t>)</a:t>
            </a:r>
          </a:p>
          <a:p>
            <a:pPr>
              <a:buFont typeface="Garamond" panose="02020404030301010803" pitchFamily="18" charset="0"/>
              <a:buChar char="→"/>
            </a:pPr>
            <a:r>
              <a:rPr lang="el-GR" dirty="0" smtClean="0"/>
              <a:t> ΔΕΠΥ, άγχος, κατάθλιψη, δ/</a:t>
            </a:r>
            <a:r>
              <a:rPr lang="el-GR" dirty="0" err="1" smtClean="0"/>
              <a:t>χές</a:t>
            </a:r>
            <a:r>
              <a:rPr lang="el-GR" dirty="0" smtClean="0"/>
              <a:t> απέκκρισης, ψυχοσωματικές δ/</a:t>
            </a:r>
            <a:r>
              <a:rPr lang="el-GR" dirty="0" err="1" smtClean="0"/>
              <a:t>χές</a:t>
            </a:r>
            <a:r>
              <a:rPr lang="el-GR" dirty="0" smtClean="0"/>
              <a:t> (κοιλιακά άλγη, άσθμα)</a:t>
            </a:r>
          </a:p>
          <a:p>
            <a:pPr>
              <a:buFont typeface="Garamond" panose="02020404030301010803" pitchFamily="18" charset="0"/>
              <a:buChar char="→"/>
            </a:pPr>
            <a:r>
              <a:rPr lang="el-GR" dirty="0" smtClean="0"/>
              <a:t> Σχιζοφρένεια, Ψύχωση, Διπολική Δ/</a:t>
            </a:r>
            <a:r>
              <a:rPr lang="el-GR" dirty="0" err="1" smtClean="0"/>
              <a:t>χή</a:t>
            </a:r>
            <a:r>
              <a:rPr lang="el-GR" dirty="0" smtClean="0"/>
              <a:t> (</a:t>
            </a:r>
            <a:r>
              <a:rPr lang="de-DE" dirty="0"/>
              <a:t>NICE Guidelines</a:t>
            </a:r>
            <a:r>
              <a:rPr lang="el-GR" dirty="0"/>
              <a:t>, </a:t>
            </a:r>
            <a:r>
              <a:rPr lang="el-GR" dirty="0" smtClean="0"/>
              <a:t>2012)</a:t>
            </a:r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1026" name="Picture 2" descr="http://www.biospectrumasia.com/IMG/168/21168/gilead-s-viread-approved-for-two-new-indications-hiv-and-hepatitis-b-in-european-union-262x1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" y="530353"/>
            <a:ext cx="2411760" cy="1412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157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794722"/>
              </p:ext>
            </p:extLst>
          </p:nvPr>
        </p:nvGraphicFramePr>
        <p:xfrm>
          <a:off x="1551370" y="980039"/>
          <a:ext cx="8973374" cy="5219593"/>
        </p:xfrm>
        <a:graphic>
          <a:graphicData uri="http://schemas.openxmlformats.org/drawingml/2006/table">
            <a:tbl>
              <a:tblPr/>
              <a:tblGrid>
                <a:gridCol w="4519848"/>
                <a:gridCol w="4453526"/>
              </a:tblGrid>
              <a:tr h="932224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Τεχνικές</a:t>
                      </a:r>
                      <a:endParaRPr kumimoji="0" lang="en-US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Συστημικές Ερωτήσεις</a:t>
                      </a:r>
                      <a:endParaRPr kumimoji="0" lang="en-GB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3192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Σε κάθε ερώτηση βρίσκεται κρυμμένη και μια υπονοούμενη δήλωση  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3192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Δημιουργούνται νέες πληροφορίες για αυτόν στον οποίο απευθύνονται οι ερωτήσεις αλλά και για τους ακροατές (μέλη της οικογένειας) </a:t>
                      </a:r>
                      <a:endParaRPr kumimoji="0" lang="en-GB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4891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Τα μέλη της οικογένειας ξεκαθαρίζουν τις υποθέσεις που έχει κάνει ο ένας για τον άλλον (πχ. τις προσδοκίες τους)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392" y="2560320"/>
            <a:ext cx="2618232" cy="261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52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dirty="0" smtClean="0"/>
              <a:t>Βασικοί τύποι ερωτήσεων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097589"/>
              </p:ext>
            </p:extLst>
          </p:nvPr>
        </p:nvGraphicFramePr>
        <p:xfrm>
          <a:off x="1450848" y="2014194"/>
          <a:ext cx="8141208" cy="3179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2712"/>
                <a:gridCol w="3968496"/>
              </a:tblGrid>
              <a:tr h="510138"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Γραμμικές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/>
                        <a:t>Κυκλικές</a:t>
                      </a:r>
                      <a:endParaRPr lang="el-GR" sz="2000" dirty="0"/>
                    </a:p>
                  </a:txBody>
                  <a:tcPr/>
                </a:tc>
              </a:tr>
              <a:tr h="2669460">
                <a:tc>
                  <a:txBody>
                    <a:bodyPr/>
                    <a:lstStyle/>
                    <a:p>
                      <a:pPr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Συλλογή πληροφοριών</a:t>
                      </a:r>
                    </a:p>
                    <a:p>
                      <a:pPr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Ποιος</a:t>
                      </a:r>
                      <a:r>
                        <a:rPr lang="en-US" sz="2000" dirty="0" smtClean="0">
                          <a:latin typeface="Constantia" panose="02030602050306030303" pitchFamily="18" charset="0"/>
                        </a:rPr>
                        <a:t>;</a:t>
                      </a: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 Που</a:t>
                      </a:r>
                      <a:r>
                        <a:rPr lang="en-US" sz="2000" dirty="0" smtClean="0">
                          <a:latin typeface="Constantia" panose="02030602050306030303" pitchFamily="18" charset="0"/>
                        </a:rPr>
                        <a:t>;</a:t>
                      </a: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 Πότε</a:t>
                      </a:r>
                      <a:r>
                        <a:rPr lang="en-US" sz="2000" dirty="0" smtClean="0">
                          <a:latin typeface="Constantia" panose="02030602050306030303" pitchFamily="18" charset="0"/>
                        </a:rPr>
                        <a:t>;</a:t>
                      </a: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 Γιατί</a:t>
                      </a:r>
                      <a:r>
                        <a:rPr lang="en-US" sz="2000" dirty="0" smtClean="0">
                          <a:latin typeface="Constantia" panose="02030602050306030303" pitchFamily="18" charset="0"/>
                        </a:rPr>
                        <a:t>;</a:t>
                      </a: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 </a:t>
                      </a:r>
                    </a:p>
                    <a:p>
                      <a:pPr eaLnBrk="1" fontAlgn="auto" hangingPunct="1">
                        <a:spcAft>
                          <a:spcPts val="0"/>
                        </a:spcAft>
                        <a:defRPr/>
                      </a:pPr>
                      <a:endParaRPr lang="el-GR" sz="2000" dirty="0" smtClean="0">
                        <a:latin typeface="Constantia" panose="02030602050306030303" pitchFamily="18" charset="0"/>
                      </a:endParaRPr>
                    </a:p>
                    <a:p>
                      <a:pPr eaLnBrk="1" fontAlgn="auto" hangingPunct="1">
                        <a:spcAft>
                          <a:spcPts val="0"/>
                        </a:spcAft>
                        <a:defRPr/>
                      </a:pPr>
                      <a:endParaRPr lang="el-GR" sz="2000" dirty="0" smtClean="0">
                        <a:latin typeface="Constantia" panose="02030602050306030303" pitchFamily="18" charset="0"/>
                      </a:endParaRPr>
                    </a:p>
                    <a:p>
                      <a:pPr eaLnBrk="1" fontAlgn="auto" hangingPunct="1">
                        <a:spcAft>
                          <a:spcPts val="0"/>
                        </a:spcAft>
                        <a:defRPr/>
                      </a:pPr>
                      <a:endParaRPr lang="el-GR" sz="2000" dirty="0" smtClean="0">
                        <a:latin typeface="Constantia" panose="02030602050306030303" pitchFamily="18" charset="0"/>
                      </a:endParaRPr>
                    </a:p>
                    <a:p>
                      <a:pPr eaLnBrk="1" fontAlgn="auto" hangingPunct="1">
                        <a:spcAft>
                          <a:spcPts val="0"/>
                        </a:spcAft>
                        <a:defRPr/>
                      </a:pPr>
                      <a:endParaRPr lang="el-GR" sz="2000" dirty="0" smtClean="0">
                        <a:latin typeface="Constantia" panose="02030602050306030303" pitchFamily="18" charset="0"/>
                      </a:endParaRPr>
                    </a:p>
                    <a:p>
                      <a:pPr eaLnBrk="1" fontAlgn="auto" hangingPunct="1">
                        <a:spcAft>
                          <a:spcPts val="0"/>
                        </a:spcAft>
                        <a:defRPr/>
                      </a:pP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- </a:t>
                      </a:r>
                      <a:r>
                        <a:rPr lang="el-GR" sz="2000" dirty="0" smtClean="0">
                          <a:latin typeface="+mj-lt"/>
                        </a:rPr>
                        <a:t>Πώς αισθάνεσαι</a:t>
                      </a:r>
                      <a:r>
                        <a:rPr lang="en-US" sz="2000" dirty="0" smtClean="0">
                          <a:latin typeface="+mj-lt"/>
                        </a:rPr>
                        <a:t>;</a:t>
                      </a:r>
                      <a:endParaRPr lang="el-GR" sz="2000" dirty="0" smtClean="0">
                        <a:latin typeface="+mj-lt"/>
                      </a:endParaRPr>
                    </a:p>
                    <a:p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 smtClean="0">
                          <a:latin typeface="Constantia" panose="02030602050306030303" pitchFamily="18" charset="0"/>
                        </a:rPr>
                        <a:t>Οι ερωτήσεις</a:t>
                      </a:r>
                      <a:r>
                        <a:rPr lang="el-GR" sz="2000" baseline="0" dirty="0" smtClean="0">
                          <a:latin typeface="Constantia" panose="02030602050306030303" pitchFamily="18" charset="0"/>
                        </a:rPr>
                        <a:t> απευθύνονται σε αυτόν που λαμβάνει το μήνυμα, όχι εκείνον που το στέλνει.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dirty="0" smtClean="0">
                        <a:latin typeface="Constantia" panose="02030602050306030303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dirty="0" smtClean="0">
                        <a:latin typeface="Constantia" panose="02030602050306030303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2000" dirty="0" smtClean="0">
                        <a:latin typeface="Constantia" panose="02030602050306030303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nstantia" panose="02030602050306030303" pitchFamily="18" charset="0"/>
                        </a:rPr>
                        <a:t>-</a:t>
                      </a:r>
                      <a:r>
                        <a:rPr lang="el-GR" sz="2000" baseline="0" dirty="0" smtClean="0">
                          <a:latin typeface="Constantia" panose="02030602050306030303" pitchFamily="18" charset="0"/>
                        </a:rPr>
                        <a:t> </a:t>
                      </a:r>
                      <a:r>
                        <a:rPr lang="el-GR" sz="2000" baseline="0" dirty="0" smtClean="0">
                          <a:latin typeface="+mj-lt"/>
                        </a:rPr>
                        <a:t>Τι πιστεύεις ότι αισθάνεται η αδερφή σου</a:t>
                      </a:r>
                      <a:r>
                        <a:rPr lang="en-US" sz="2000" baseline="0" dirty="0" smtClean="0">
                          <a:latin typeface="+mj-lt"/>
                        </a:rPr>
                        <a:t>;</a:t>
                      </a:r>
                      <a:endParaRPr lang="el-GR" sz="20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6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21030"/>
          </a:xfrm>
        </p:spPr>
        <p:txBody>
          <a:bodyPr/>
          <a:lstStyle/>
          <a:p>
            <a:r>
              <a:rPr lang="el-GR" dirty="0" smtClean="0"/>
              <a:t>Υποκατηγορίες κυκλικών ερωτήσεων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28216"/>
            <a:ext cx="10058400" cy="43068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Ερωτήσεις ταξινόμησης </a:t>
            </a:r>
            <a:r>
              <a:rPr lang="el-GR" sz="2000" dirty="0" smtClean="0"/>
              <a:t>(αναδεικνύουν διαφορές στον τρόπο θέασης και στις σχέσεις) </a:t>
            </a:r>
            <a:r>
              <a:rPr lang="en-US" sz="2000" dirty="0" smtClean="0"/>
              <a:t>: </a:t>
            </a:r>
            <a:r>
              <a:rPr lang="el-GR" sz="2000" dirty="0" smtClean="0"/>
              <a:t>«Ποιος χαίρεται περισσότερο για την μετακόμιση της πεθεράς στο σπίτι σας</a:t>
            </a:r>
            <a:r>
              <a:rPr lang="en-US" sz="2000" dirty="0" smtClean="0"/>
              <a:t>;</a:t>
            </a:r>
            <a:r>
              <a:rPr lang="el-GR" sz="2000" dirty="0" smtClean="0"/>
              <a:t> Ποιος λιγότερο</a:t>
            </a:r>
            <a:r>
              <a:rPr lang="en-US" sz="2000" dirty="0" smtClean="0"/>
              <a:t>;</a:t>
            </a:r>
            <a:r>
              <a:rPr lang="el-GR" sz="2000" dirty="0" smtClean="0"/>
              <a:t>»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000" dirty="0" smtClean="0">
                <a:solidFill>
                  <a:srgbClr val="C00000"/>
                </a:solidFill>
              </a:rPr>
              <a:t> Ερωτήσεις Ποσοστών </a:t>
            </a:r>
            <a:r>
              <a:rPr lang="el-GR" sz="2000" dirty="0" smtClean="0"/>
              <a:t>(διασαφηνίζουν αμφιθυμίες) </a:t>
            </a:r>
            <a:r>
              <a:rPr lang="en-US" sz="2000" dirty="0" smtClean="0"/>
              <a:t>: </a:t>
            </a:r>
            <a:r>
              <a:rPr lang="el-GR" sz="2000" dirty="0" smtClean="0"/>
              <a:t>«σε τι ποσοστό θεωρείτε αυτή την περίοδο τον εαυτό σας ψυχικά άρρωστο και σε τι ποσοστό υγιή</a:t>
            </a:r>
            <a:r>
              <a:rPr lang="en-US" sz="2000" dirty="0" smtClean="0"/>
              <a:t>;</a:t>
            </a:r>
            <a:r>
              <a:rPr lang="el-GR" sz="2000" dirty="0" smtClean="0"/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Ερωτήσεις συμφωνίας </a:t>
            </a:r>
            <a:r>
              <a:rPr lang="el-GR" sz="2000" dirty="0" smtClean="0"/>
              <a:t>(ενδείξεις για συνασπισμούς) </a:t>
            </a:r>
            <a:r>
              <a:rPr lang="en-US" sz="2000" dirty="0" smtClean="0"/>
              <a:t>:</a:t>
            </a:r>
            <a:r>
              <a:rPr lang="el-GR" sz="2000" dirty="0" smtClean="0"/>
              <a:t> «ο μπαμπάς πιστεύει ότι είσαι παιδί της μαμάς- και εσύ το ίδιο ή πιστεύεις ότι είσαι μάλλον παιδί του μπαμπά</a:t>
            </a:r>
            <a:r>
              <a:rPr lang="en-US" sz="2000" dirty="0" smtClean="0"/>
              <a:t>;</a:t>
            </a:r>
            <a:r>
              <a:rPr lang="el-GR" sz="2000" dirty="0" smtClean="0"/>
              <a:t>»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l-GR" sz="2000" dirty="0" smtClean="0"/>
              <a:t> </a:t>
            </a:r>
            <a:r>
              <a:rPr lang="el-GR" sz="2000" dirty="0" smtClean="0">
                <a:solidFill>
                  <a:srgbClr val="C00000"/>
                </a:solidFill>
              </a:rPr>
              <a:t>Ερωτήσεις σύγκρισης υποσυστημάτων </a:t>
            </a:r>
            <a:r>
              <a:rPr lang="el-GR" sz="2000" dirty="0" smtClean="0"/>
              <a:t>(διασαφηνίζουν ποιος τα πάει καλύτερα με ποιον) </a:t>
            </a:r>
            <a:r>
              <a:rPr lang="en-US" sz="2000" dirty="0" smtClean="0"/>
              <a:t>: </a:t>
            </a:r>
            <a:r>
              <a:rPr lang="el-GR" sz="2000" dirty="0" smtClean="0"/>
              <a:t>«Πώς το βλέπετε εσείς ως γιος και αδερφός</a:t>
            </a:r>
            <a:r>
              <a:rPr lang="en-US" sz="2000" dirty="0" smtClean="0"/>
              <a:t>; </a:t>
            </a:r>
            <a:r>
              <a:rPr lang="el-GR" sz="2000" dirty="0" smtClean="0"/>
              <a:t>Έχει ο πατέρας σας αυτόν τον καιρό μια πιο στενή σχέση με την γυναίκα του ή με την κόρη</a:t>
            </a:r>
            <a:r>
              <a:rPr lang="en-US" sz="2000" dirty="0" smtClean="0"/>
              <a:t>;</a:t>
            </a:r>
            <a:r>
              <a:rPr lang="el-GR" sz="2000" dirty="0" smtClean="0"/>
              <a:t>»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6686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21030"/>
          </a:xfrm>
        </p:spPr>
        <p:txBody>
          <a:bodyPr/>
          <a:lstStyle/>
          <a:p>
            <a:r>
              <a:rPr lang="el-GR" dirty="0" smtClean="0"/>
              <a:t>Υποκατηγορίες κυκλικών ερωτήσεων</a:t>
            </a:r>
            <a:endParaRPr lang="el-G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588701"/>
              </p:ext>
            </p:extLst>
          </p:nvPr>
        </p:nvGraphicFramePr>
        <p:xfrm>
          <a:off x="804672" y="1728788"/>
          <a:ext cx="10753344" cy="4379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6672"/>
                <a:gridCol w="537667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Ερωτήσεις για την κατασκευή της πραγματικότητας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Ερωτήσεις</a:t>
                      </a:r>
                      <a:r>
                        <a:rPr lang="el-GR" baseline="0" dirty="0" smtClean="0"/>
                        <a:t> για την κατασκευή δυνατοτήτων</a:t>
                      </a:r>
                      <a:endParaRPr lang="el-GR" dirty="0"/>
                    </a:p>
                  </a:txBody>
                  <a:tcPr/>
                </a:tc>
              </a:tr>
              <a:tr h="4008564">
                <a:tc>
                  <a:txBody>
                    <a:bodyPr/>
                    <a:lstStyle/>
                    <a:p>
                      <a:r>
                        <a:rPr lang="el-GR" dirty="0" smtClean="0"/>
                        <a:t>-</a:t>
                      </a:r>
                      <a:r>
                        <a:rPr lang="el-GR" baseline="0" dirty="0" smtClean="0"/>
                        <a:t>    </a:t>
                      </a:r>
                      <a:r>
                        <a:rPr lang="el-GR" dirty="0" smtClean="0"/>
                        <a:t>Ποιος</a:t>
                      </a:r>
                      <a:r>
                        <a:rPr lang="el-GR" baseline="0" dirty="0" smtClean="0"/>
                        <a:t> είχε την ιδέα να γίνει αυτή η συνάντηση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Τι επιθυμεί εκείνος να συμβεί εδώ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Τι περιμένετε να συμβεί με την θεραπεία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Μπροστά σε ποιον εκδηλώνεται η συμπεριφορά αυτή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Πότε εμφανίζεται και πότε όχι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Ποιος το χαρακτήρισε πρώτη φορά ως πρόβλημα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Τι ακριβώς εννοεί ο πατέρας όταν μιλάει για «διαταραχή συμπεριφοράς»</a:t>
                      </a:r>
                      <a:r>
                        <a:rPr lang="en-US" baseline="0" dirty="0" smtClean="0"/>
                        <a:t>; 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Πώς αντιδρούν οι άλλοι στο πρόβλημα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Πώς εξηγείται ότι δημιουργήθηκε το πρόβλημα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Τι άλλαξε στις σχέσεις όταν δημιουργήθηκε το πρόβλημα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baseline="0" dirty="0" smtClean="0"/>
                        <a:t>Τι θα άλλαζε αν σταματούσε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Πότε δεν εμφανίστηκε το πρόβλημα</a:t>
                      </a:r>
                      <a:r>
                        <a:rPr lang="en-US" dirty="0" smtClean="0"/>
                        <a:t>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Τι κάνατε εσείς ή οι άλλοι διαφορετικά εκείνες τις φορές</a:t>
                      </a:r>
                      <a:r>
                        <a:rPr lang="en-US" dirty="0" smtClean="0"/>
                        <a:t>;</a:t>
                      </a:r>
                      <a:endParaRPr lang="el-GR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Τι κάνατε με ευχαρίστηση και το κάνατε καλά</a:t>
                      </a:r>
                      <a:r>
                        <a:rPr lang="en-US" dirty="0" smtClean="0"/>
                        <a:t>;</a:t>
                      </a:r>
                      <a:endParaRPr lang="el-GR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Τι θα έπρεπε να κάνετε για να το κάνετε περισσότερο</a:t>
                      </a:r>
                      <a:r>
                        <a:rPr lang="en-US" dirty="0" smtClean="0"/>
                        <a:t>;</a:t>
                      </a:r>
                      <a:endParaRPr lang="el-GR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Αν το πρόβλημα εξαφανιζόταν ξαφνικά, ποιο είναι το πρώτο πράγμα που θα κάνατε διαφορετικά το επόμενο πρωί</a:t>
                      </a:r>
                      <a:r>
                        <a:rPr lang="en-US" dirty="0" smtClean="0"/>
                        <a:t>;</a:t>
                      </a:r>
                      <a:endParaRPr lang="el-GR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Ποιος θα εκπλησσόταν περισσότερο από αυτό</a:t>
                      </a:r>
                      <a:r>
                        <a:rPr lang="en-US" dirty="0" smtClean="0"/>
                        <a:t>;</a:t>
                      </a:r>
                      <a:endParaRPr lang="el-GR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Τι θα έπρεπε να κάνετε για να διατηρήσετε το πρόβλημά σας</a:t>
                      </a:r>
                      <a:r>
                        <a:rPr lang="en-US" dirty="0" smtClean="0"/>
                        <a:t>;</a:t>
                      </a:r>
                      <a:r>
                        <a:rPr lang="el-GR" dirty="0" smtClean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Τι θα χειροτέρευε</a:t>
                      </a:r>
                      <a:r>
                        <a:rPr lang="el-GR" baseline="0" dirty="0" smtClean="0"/>
                        <a:t> αν εξαφανιζόταν το πρόβλημα</a:t>
                      </a:r>
                      <a:r>
                        <a:rPr lang="en-US" baseline="0" dirty="0" smtClean="0"/>
                        <a:t>;</a:t>
                      </a:r>
                      <a:endParaRPr lang="el-GR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l-GR" dirty="0" smtClean="0"/>
                        <a:t>Αν</a:t>
                      </a:r>
                      <a:r>
                        <a:rPr lang="el-GR" baseline="0" dirty="0" smtClean="0"/>
                        <a:t> αλλάζατε την ιδέα «η μητέρα μου δεν με αγάπησε ποτέ» με την ιδέα «με αγαπούσε, αλλά δεν τολμούσε να μου το δείξει», θα άλλαζε κάτι για σας</a:t>
                      </a:r>
                      <a:r>
                        <a:rPr lang="en-US" baseline="0" dirty="0" smtClean="0"/>
                        <a:t>;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48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709129"/>
              </p:ext>
            </p:extLst>
          </p:nvPr>
        </p:nvGraphicFramePr>
        <p:xfrm>
          <a:off x="1560514" y="1016615"/>
          <a:ext cx="8885363" cy="5355926"/>
        </p:xfrm>
        <a:graphic>
          <a:graphicData uri="http://schemas.openxmlformats.org/drawingml/2006/table">
            <a:tbl>
              <a:tblPr/>
              <a:tblGrid>
                <a:gridCol w="4475517"/>
                <a:gridCol w="4409846"/>
              </a:tblGrid>
              <a:tr h="624205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Τεχνικές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Επικέντρωση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στα δυνατά σημεία</a:t>
                      </a:r>
                      <a:r>
                        <a:rPr kumimoji="0" lang="el-GR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en-GB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8333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Εξερευνώντας στο παρελθόν την ύπαρξη θετικών στοιχείων στην μεταξύ τους αλληλεπίδραση 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95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Αναζητώντας</a:t>
                      </a:r>
                      <a:r>
                        <a:rPr kumimoji="0" lang="el-GR" alt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διακυμάνσεις ή εξαιρέσεις στην καταθλιπτική συμπεριφορά και </a:t>
                      </a:r>
                      <a:r>
                        <a:rPr kumimoji="0" lang="el-GR" alt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διαμορφωνοντάς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τες ως πιθανές λύσεις. </a:t>
                      </a:r>
                      <a:endParaRPr kumimoji="0" lang="en-GB" alt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8333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Εστιάζοντας στα θετικά: προώθηση της συζήτησης στα θετικά σημεία/μικρές αλλαγές/λύσεις.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0134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Προσδιορίζοντας συμπεριφορές που έχουν θετική επιρροή στην καθημερινή ικανοποίηση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976" y="2834640"/>
            <a:ext cx="4108158" cy="215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5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489697"/>
              </p:ext>
            </p:extLst>
          </p:nvPr>
        </p:nvGraphicFramePr>
        <p:xfrm>
          <a:off x="1560514" y="1016615"/>
          <a:ext cx="8885363" cy="4406935"/>
        </p:xfrm>
        <a:graphic>
          <a:graphicData uri="http://schemas.openxmlformats.org/drawingml/2006/table">
            <a:tbl>
              <a:tblPr/>
              <a:tblGrid>
                <a:gridCol w="4475517"/>
                <a:gridCol w="4409846"/>
              </a:tblGrid>
              <a:tr h="624205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Τεχνικές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Αναπλαισίωση</a:t>
                      </a:r>
                      <a:endParaRPr kumimoji="0" lang="en-GB" altLang="el-G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8333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Υπογράμμιση των θετικών λειτουργιών του συμπτώματος - </a:t>
                      </a:r>
                      <a:r>
                        <a:rPr kumimoji="0" lang="el-GR" altLang="el-G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Επαναπροσδιορισμός/ </a:t>
                      </a:r>
                      <a:r>
                        <a:rPr kumimoji="0" lang="el-GR" altLang="el-GR" sz="18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επανονομάτιση</a:t>
                      </a:r>
                      <a:r>
                        <a:rPr kumimoji="0" lang="el-GR" altLang="el-GR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συμπτωμάτων </a:t>
                      </a:r>
                      <a:endParaRPr kumimoji="0" lang="en-GB" altLang="el-GR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95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Αλλαγή του νοήματος μίας κατάστασης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8333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Κάθε συμπεριφορά κάνει νόημα αν γνωρίζουμε το πλαίσιό της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28" descr="refram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1227" y="2445973"/>
            <a:ext cx="3768725" cy="239793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59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Διαφορές ανάμεσα στα παραδοσιακά μοντέλα και στο συστημικό μοντέλο ψυχοθεραπείας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5195427"/>
              </p:ext>
            </p:extLst>
          </p:nvPr>
        </p:nvGraphicFramePr>
        <p:xfrm>
          <a:off x="1066800" y="2103438"/>
          <a:ext cx="1005840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Παραδοσιακά μοντέλα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συστημική θεώρηση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dirty="0" smtClean="0"/>
                        <a:t>Θεωρούν το άτομο ως τον παράγοντα/συντελεστή της αλλαγής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dirty="0" smtClean="0"/>
                        <a:t>Ρωτούν «γιατί»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dirty="0" smtClean="0"/>
                        <a:t>Υιοθετούν</a:t>
                      </a:r>
                      <a:r>
                        <a:rPr lang="el-GR" baseline="0" dirty="0" smtClean="0"/>
                        <a:t> γραμμική θεώρηση (το Α προκαλεί το Β)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Θεραπεύουν το «μυαλό»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Εστιάζονται στο παρελθόν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dirty="0" smtClean="0"/>
                        <a:t>Οι σχέσεις είναι</a:t>
                      </a:r>
                      <a:r>
                        <a:rPr lang="el-GR" baseline="0" dirty="0" smtClean="0"/>
                        <a:t> ο παράγοντας της αλλαγή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Υιοθετούν κυκλική θεώρηση (το Α και το Β ταυτόχρονα επηρεάζουν το ένα το άλλο)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Ρωτούν «πώς»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Θεραπεύουν τις αλληλεπιδράσεις μεταξύ των ατόμων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Εστιάζονται στο παρόν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Τα συμπτώματα κατανοούνται ως έκφραση δυσλειτουργίας μέσα στην οικογένεια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l-GR" baseline="0" dirty="0" smtClean="0"/>
                        <a:t>Η οικογένεια είναι μία </a:t>
                      </a:r>
                      <a:r>
                        <a:rPr lang="el-GR" baseline="0" dirty="0" err="1" smtClean="0"/>
                        <a:t>διαδραστική</a:t>
                      </a:r>
                      <a:r>
                        <a:rPr lang="el-GR" baseline="0" dirty="0" smtClean="0"/>
                        <a:t> μονάδα και η αλλαγή στο ένα μέλος της επηρεάζει όλα τα μέλη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026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879367"/>
              </p:ext>
            </p:extLst>
          </p:nvPr>
        </p:nvGraphicFramePr>
        <p:xfrm>
          <a:off x="1095375" y="1016615"/>
          <a:ext cx="9953625" cy="4245195"/>
        </p:xfrm>
        <a:graphic>
          <a:graphicData uri="http://schemas.openxmlformats.org/drawingml/2006/table">
            <a:tbl>
              <a:tblPr/>
              <a:tblGrid>
                <a:gridCol w="5013595"/>
                <a:gridCol w="4940030"/>
              </a:tblGrid>
              <a:tr h="1123228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l-GR" sz="28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Τεχνικές</a:t>
                      </a:r>
                      <a:endParaRPr kumimoji="0" lang="el-GR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alt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Εξερεύνηση της οικογενειακής ιστορίας</a:t>
                      </a:r>
                      <a:r>
                        <a:rPr kumimoji="0" lang="el-GR" alt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7478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Κτίσιμο του </a:t>
                      </a:r>
                      <a:r>
                        <a:rPr kumimoji="0" lang="el-GR" alt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γενεογράμματος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9423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Εξετάζονται σχεσιακά μοτίβα: απόσταση-εγγύτητα, συμμαχίες.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327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Όταν αναδύονται σημαντικά θέματα οι γονείς ρωτιούνται πώς όταν ήταν παιδιά οι δικοί τους γονείς διαχειρίζονταν τα ίδια θέματα. Εύρεση ομοιοτήτων-διαφορών 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Picture 60" descr="family_thera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1625" y="2120901"/>
            <a:ext cx="4038600" cy="27352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86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597877"/>
              </p:ext>
            </p:extLst>
          </p:nvPr>
        </p:nvGraphicFramePr>
        <p:xfrm>
          <a:off x="942975" y="502265"/>
          <a:ext cx="10144125" cy="5593932"/>
        </p:xfrm>
        <a:graphic>
          <a:graphicData uri="http://schemas.openxmlformats.org/drawingml/2006/table">
            <a:tbl>
              <a:tblPr/>
              <a:tblGrid>
                <a:gridCol w="5109549"/>
                <a:gridCol w="5034576"/>
              </a:tblGrid>
              <a:tr h="2183785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l-GR" sz="28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Τεχνικές</a:t>
                      </a:r>
                      <a:endParaRPr kumimoji="0" lang="el-GR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Ασκήσεις</a:t>
                      </a:r>
                      <a:r>
                        <a:rPr lang="el-GR" sz="24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για το σπίτι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l-GR" alt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Ο τρόπος που θα ανταποκριθεί η οικογένεια παρέχει νέες πληροφορίες και κατανόηση/επίγνωση από την μεριά τους για το πώς </a:t>
                      </a:r>
                      <a:r>
                        <a:rPr kumimoji="0" lang="el-GR" altLang="el-G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αλληλεπιδρούν</a:t>
                      </a:r>
                      <a:r>
                        <a:rPr kumimoji="0" lang="el-GR" alt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Δεν πρέπει να κατηγορηθούν σε περίπτωση που δεν τις επιτέλεσαν ή τις τροποποίησαν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8460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Συνταγογράφηση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των «μια φορά την εβδομάδα κάνουμε πράγματα μαζί» ή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«μονές και ζυγές μέρες»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359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Προγραμματισμένη συζήτηση για ένα συγκεκριμένο θέμα μια μέρα της βδομάδας σε καθορισμένη ώρα και για καθορισμένη χρονική περίοδο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89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Ασυνήθιστες εξόδους/ δραστηριότητες / Οι γονείς να περνούν ευχάριστο χρόνο μαζί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656" y="1993392"/>
            <a:ext cx="3672840" cy="36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8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883806"/>
              </p:ext>
            </p:extLst>
          </p:nvPr>
        </p:nvGraphicFramePr>
        <p:xfrm>
          <a:off x="1095375" y="1016615"/>
          <a:ext cx="9953625" cy="5160719"/>
        </p:xfrm>
        <a:graphic>
          <a:graphicData uri="http://schemas.openxmlformats.org/drawingml/2006/table">
            <a:tbl>
              <a:tblPr/>
              <a:tblGrid>
                <a:gridCol w="5013595"/>
                <a:gridCol w="4940030"/>
              </a:tblGrid>
              <a:tr h="1123228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l-GR" sz="28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Παράδοξες τεχνικές</a:t>
                      </a:r>
                      <a:endParaRPr kumimoji="0" lang="el-GR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lvl="1" fontAlgn="base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Restraining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(συγκράτηση της αλλαγής)</a:t>
                      </a:r>
                      <a:endParaRPr lang="el-GR" dirty="0">
                        <a:effectLst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7094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lvl="1" fontAlgn="base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Prescribing the symptom </a:t>
                      </a:r>
                      <a:r>
                        <a:rPr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(“more of the same“): </a:t>
                      </a:r>
                      <a:r>
                        <a:rPr lang="el-GR" sz="2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συνταγογράφηση</a:t>
                      </a:r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του συμπτώματος</a:t>
                      </a:r>
                      <a:endParaRPr lang="el-GR" dirty="0">
                        <a:effectLst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327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lvl="1" fontAlgn="base"/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Intensification</a:t>
                      </a:r>
                      <a:endParaRPr lang="el-GR" sz="24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1" fontAlgn="base"/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(εντατικοποίηση): </a:t>
                      </a:r>
                    </a:p>
                    <a:p>
                      <a:pPr lvl="1" fontAlgn="base"/>
                      <a:r>
                        <a:rPr lang="el-GR" sz="2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Ο θεραπευτής αυξάνει το συναίσθημα σε μία αλληλεπίδραση</a:t>
                      </a:r>
                      <a:endParaRPr lang="el-GR" dirty="0">
                        <a:effectLst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72" descr="change-your-stor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5260" y="2870453"/>
            <a:ext cx="4038600" cy="21605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13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367056"/>
              </p:ext>
            </p:extLst>
          </p:nvPr>
        </p:nvGraphicFramePr>
        <p:xfrm>
          <a:off x="942975" y="502265"/>
          <a:ext cx="10144125" cy="5410757"/>
        </p:xfrm>
        <a:graphic>
          <a:graphicData uri="http://schemas.openxmlformats.org/drawingml/2006/table">
            <a:tbl>
              <a:tblPr/>
              <a:tblGrid>
                <a:gridCol w="5109549"/>
                <a:gridCol w="5034576"/>
              </a:tblGrid>
              <a:tr h="1669435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l-GR" sz="2800" b="1" kern="120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Τεχνικές</a:t>
                      </a:r>
                      <a:endParaRPr kumimoji="0" lang="el-GR" altLang="el-G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Συνεδρίες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με τα </a:t>
                      </a:r>
                      <a:r>
                        <a:rPr kumimoji="0" lang="el-GR" altLang="el-GR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υπο</a:t>
                      </a:r>
                      <a:r>
                        <a:rPr kumimoji="0" lang="el-GR" alt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-συστήματα της οικογένειας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8460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Απουσία ενός μέλους-κλειδί στην πρώτη συνεδρία: γιατί δεν ήρθε; Εξερευνούμε τις σημασίες της απουσίας. Τρόποι να δηλώσουν πως η παρουσία του είναι ζωτική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359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Οι γονείς μόνοι τους: </a:t>
                      </a:r>
                      <a:r>
                        <a:rPr kumimoji="0" lang="el-GR" alt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εστιασμός</a:t>
                      </a: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στον γονικό ρόλο. Αναλογία 2-3 συνεδρίες με όλη την οικογένεια προς 1 συνεδρία με γονείς μόνους τους. Θεραπεία ζεύγους μετά την ολοκλήρωση της οικογενειακής θεραπείας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89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Πρόσκληση για άλλα μέλη της εκτεταμένης οικογένειας</a:t>
                      </a:r>
                      <a:endParaRPr kumimoji="0" lang="en-GB" alt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Picture 63" descr="14180948665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8288" y="1939925"/>
            <a:ext cx="3816350" cy="33845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36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163763" y="503239"/>
            <a:ext cx="8001000" cy="625475"/>
          </a:xfrm>
        </p:spPr>
        <p:txBody>
          <a:bodyPr anchor="t"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 dirty="0">
                <a:latin typeface="Comic Sans MS" pitchFamily="66" charset="0"/>
              </a:rPr>
              <a:t>Κατα</a:t>
            </a:r>
            <a:r>
              <a:rPr lang="en-US" sz="3200" dirty="0" err="1">
                <a:latin typeface="Comic Sans MS" pitchFamily="66" charset="0"/>
              </a:rPr>
              <a:t>σκευή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γενεογράμμ</a:t>
            </a:r>
            <a:r>
              <a:rPr lang="en-US" sz="3200" dirty="0">
                <a:latin typeface="Comic Sans MS" pitchFamily="66" charset="0"/>
              </a:rPr>
              <a:t>ατος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725613" y="1181100"/>
            <a:ext cx="8507412" cy="4602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Καταγραφή οικογενειακών πληροφοριών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717676" y="1746250"/>
            <a:ext cx="8507412" cy="118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 dirty="0">
                <a:solidFill>
                  <a:srgbClr val="FF0000"/>
                </a:solidFill>
                <a:latin typeface="Calibri" pitchFamily="34" charset="0"/>
                <a:ea typeface="Microsoft YaHei"/>
                <a:cs typeface="Microsoft YaHei"/>
              </a:rPr>
              <a:t>Δημογραφικές πληροφορίες</a:t>
            </a: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: ηλικίες, </a:t>
            </a:r>
            <a:r>
              <a:rPr lang="el-GR" sz="2400" dirty="0" err="1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ημ</a:t>
            </a: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. </a:t>
            </a:r>
            <a:r>
              <a:rPr lang="el-GR" sz="2400" dirty="0" smtClean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γέννησης </a:t>
            </a: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και θανάτου, χώρους, επαγγέλματα και μορφωτικό επίπεδο</a:t>
            </a:r>
          </a:p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l-GR" sz="2400" dirty="0">
              <a:solidFill>
                <a:srgbClr val="000000"/>
              </a:solidFill>
              <a:latin typeface="Calibri" pitchFamily="34" charset="0"/>
              <a:ea typeface="Microsoft YaHei"/>
              <a:cs typeface="Microsoft YaHei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725613" y="2752726"/>
            <a:ext cx="8507412" cy="191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 dirty="0">
                <a:solidFill>
                  <a:srgbClr val="FF0000"/>
                </a:solidFill>
                <a:latin typeface="Calibri" pitchFamily="34" charset="0"/>
                <a:ea typeface="Microsoft YaHei"/>
                <a:cs typeface="Microsoft YaHei"/>
              </a:rPr>
              <a:t>Λειτουργικές πληροφορίες</a:t>
            </a: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: ιατρικές, συναισθηματικές λειτουργίες, τύποι συμπεριφοράς (π.χ. Αποχή από εργασία, αλκοολισμός), σημάδια επιτυχημένης λειτουργικότητας. Καταγράφονται δίπλα από το σύμβολο του κάθε ατόμου</a:t>
            </a:r>
          </a:p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l-GR" sz="2400" dirty="0">
              <a:solidFill>
                <a:srgbClr val="000000"/>
              </a:solidFill>
              <a:latin typeface="Calibri" pitchFamily="34" charset="0"/>
              <a:ea typeface="Microsoft YaHei"/>
              <a:cs typeface="Microsoft YaHei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717676" y="4438650"/>
            <a:ext cx="8507412" cy="1919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 dirty="0">
                <a:solidFill>
                  <a:srgbClr val="FF0000"/>
                </a:solidFill>
                <a:latin typeface="Calibri" pitchFamily="34" charset="0"/>
                <a:ea typeface="Microsoft YaHei"/>
                <a:cs typeface="Microsoft YaHei"/>
              </a:rPr>
              <a:t>Κρίσιμα οικογενειακά γεγονότα</a:t>
            </a: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: σημαντικές μεταβατικοί περίοδοι, μεταβολές στις σχέσεις, μεταναστεύσεις, απώλειες, επιτυχίες. Καταγράφονται στο περιθώριο του </a:t>
            </a:r>
            <a:r>
              <a:rPr lang="el-GR" sz="2400" dirty="0" err="1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γενεογράμματος</a:t>
            </a: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.</a:t>
            </a:r>
          </a:p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l-GR" sz="2400" dirty="0">
              <a:solidFill>
                <a:srgbClr val="000000"/>
              </a:solidFill>
              <a:latin typeface="Calibri" pitchFamily="34" charset="0"/>
              <a:ea typeface="Microsoft YaHei"/>
              <a:cs typeface="Microsoft YaHei"/>
            </a:endParaRPr>
          </a:p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Ο χρονολογικός πίνακας των κρίσιμων γεγονότων είναι βοηθητικός</a:t>
            </a:r>
          </a:p>
        </p:txBody>
      </p:sp>
    </p:spTree>
    <p:extLst>
      <p:ext uri="{BB962C8B-B14F-4D97-AF65-F5344CB8AC3E}">
        <p14:creationId xmlns:p14="http://schemas.microsoft.com/office/powerpoint/2010/main" val="204395951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376239"/>
            <a:ext cx="8001000" cy="625475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l-GR" sz="3200" dirty="0">
                <a:solidFill>
                  <a:prstClr val="black"/>
                </a:solidFill>
                <a:latin typeface="Comic Sans MS" pitchFamily="66" charset="0"/>
                <a:ea typeface="+mj-ea"/>
                <a:cs typeface="+mj-cs"/>
              </a:rPr>
              <a:t>Κατασκευή γενεογράμματος</a:t>
            </a:r>
            <a:br>
              <a:rPr lang="el-GR" sz="3200" dirty="0">
                <a:solidFill>
                  <a:prstClr val="black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en-US" sz="3200" dirty="0">
                <a:solidFill>
                  <a:prstClr val="black"/>
                </a:solidFill>
                <a:latin typeface="Comic Sans MS" pitchFamily="66" charset="0"/>
                <a:ea typeface="+mj-ea"/>
                <a:cs typeface="+mj-cs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el-GR" sz="2400" dirty="0">
                <a:solidFill>
                  <a:prstClr val="black"/>
                </a:solidFill>
                <a:latin typeface="Comic Sans MS" pitchFamily="66" charset="0"/>
                <a:ea typeface="+mj-ea"/>
                <a:cs typeface="+mj-cs"/>
              </a:rPr>
              <a:t>Χαρτογράφηση της οικογενειακής δομής</a:t>
            </a:r>
            <a:endParaRPr lang="en-US" sz="3200" dirty="0">
              <a:latin typeface="Comic Sans MS" charset="0"/>
              <a:ea typeface="+mj-ea"/>
              <a:cs typeface="+mj-cs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971800" y="3124200"/>
            <a:ext cx="1657350" cy="1468438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4099" name="Oval 3"/>
          <p:cNvSpPr>
            <a:spLocks noChangeArrowheads="1"/>
          </p:cNvSpPr>
          <p:nvPr/>
        </p:nvSpPr>
        <p:spPr bwMode="auto">
          <a:xfrm>
            <a:off x="7297739" y="3124200"/>
            <a:ext cx="1627187" cy="1468438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209925" y="3371850"/>
            <a:ext cx="1169988" cy="1022350"/>
          </a:xfrm>
          <a:prstGeom prst="rect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7556500" y="3371850"/>
            <a:ext cx="1100138" cy="1022350"/>
          </a:xfrm>
          <a:prstGeom prst="ellipse">
            <a:avLst/>
          </a:prstGeom>
          <a:noFill/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971800" y="5424489"/>
            <a:ext cx="165735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άνδρας</a:t>
            </a: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7269163" y="5392739"/>
            <a:ext cx="165735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γυναίκα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4343400" y="2057401"/>
            <a:ext cx="3175000" cy="4602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l-GR" sz="2400" i="1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Σύμβολα φύλου</a:t>
            </a: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209925" y="2417764"/>
            <a:ext cx="5657850" cy="4602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l-GR" sz="240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Σύμβολα προσδιορισμένου ασθενή (IP)</a:t>
            </a:r>
          </a:p>
        </p:txBody>
      </p:sp>
    </p:spTree>
    <p:extLst>
      <p:ext uri="{BB962C8B-B14F-4D97-AF65-F5344CB8AC3E}">
        <p14:creationId xmlns:p14="http://schemas.microsoft.com/office/powerpoint/2010/main" val="148991556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 additive="repl">
                                        <p:cTn id="7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 additive="repl">
                                        <p:cTn id="30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0" grpId="0" animBg="1"/>
      <p:bldP spid="410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376239"/>
            <a:ext cx="8001000" cy="625475"/>
          </a:xfrm>
        </p:spPr>
        <p:txBody>
          <a:bodyPr anchor="t"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latin typeface="Comic Sans MS" pitchFamily="66" charset="0"/>
              </a:rPr>
              <a:t>Κατασκευή γενεογράμματος</a:t>
            </a: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903538" y="3033714"/>
            <a:ext cx="1657350" cy="1468437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7229475" y="3033714"/>
            <a:ext cx="1627188" cy="1468437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5124" name="Freeform 4"/>
          <p:cNvSpPr>
            <a:spLocks noChangeArrowheads="1"/>
          </p:cNvSpPr>
          <p:nvPr/>
        </p:nvSpPr>
        <p:spPr bwMode="auto">
          <a:xfrm>
            <a:off x="2903538" y="2995614"/>
            <a:ext cx="1657350" cy="1468437"/>
          </a:xfrm>
          <a:custGeom>
            <a:avLst/>
            <a:gdLst>
              <a:gd name="T0" fmla="*/ 0 w 4604"/>
              <a:gd name="T1" fmla="*/ 0 h 4080"/>
              <a:gd name="T2" fmla="*/ 4603 w 4604"/>
              <a:gd name="T3" fmla="*/ 4079 h 4080"/>
              <a:gd name="T4" fmla="*/ 0 60000 65536"/>
              <a:gd name="T5" fmla="*/ 0 60000 65536"/>
              <a:gd name="T6" fmla="*/ 0 w 4604"/>
              <a:gd name="T7" fmla="*/ 0 h 4080"/>
              <a:gd name="T8" fmla="*/ 4604 w 4604"/>
              <a:gd name="T9" fmla="*/ 4080 h 4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04" h="4080">
                <a:moveTo>
                  <a:pt x="0" y="0"/>
                </a:moveTo>
                <a:lnTo>
                  <a:pt x="4603" y="4079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125" name="Freeform 5"/>
          <p:cNvSpPr>
            <a:spLocks noChangeArrowheads="1"/>
          </p:cNvSpPr>
          <p:nvPr/>
        </p:nvSpPr>
        <p:spPr bwMode="auto">
          <a:xfrm>
            <a:off x="2903538" y="3033714"/>
            <a:ext cx="1657350" cy="1468437"/>
          </a:xfrm>
          <a:custGeom>
            <a:avLst/>
            <a:gdLst>
              <a:gd name="T0" fmla="*/ 4603 w 4604"/>
              <a:gd name="T1" fmla="*/ 0 h 4079"/>
              <a:gd name="T2" fmla="*/ 0 w 4604"/>
              <a:gd name="T3" fmla="*/ 4078 h 4079"/>
              <a:gd name="T4" fmla="*/ 0 60000 65536"/>
              <a:gd name="T5" fmla="*/ 0 60000 65536"/>
              <a:gd name="T6" fmla="*/ 0 w 4604"/>
              <a:gd name="T7" fmla="*/ 0 h 4079"/>
              <a:gd name="T8" fmla="*/ 4604 w 4604"/>
              <a:gd name="T9" fmla="*/ 4079 h 407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04" h="4079">
                <a:moveTo>
                  <a:pt x="4603" y="0"/>
                </a:moveTo>
                <a:lnTo>
                  <a:pt x="0" y="4078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126" name="Freeform 6"/>
          <p:cNvSpPr>
            <a:spLocks noChangeArrowheads="1"/>
          </p:cNvSpPr>
          <p:nvPr/>
        </p:nvSpPr>
        <p:spPr bwMode="auto">
          <a:xfrm>
            <a:off x="7467600" y="3248026"/>
            <a:ext cx="1150938" cy="1038225"/>
          </a:xfrm>
          <a:custGeom>
            <a:avLst/>
            <a:gdLst>
              <a:gd name="T0" fmla="*/ 0 w 3198"/>
              <a:gd name="T1" fmla="*/ 0 h 2885"/>
              <a:gd name="T2" fmla="*/ 3197 w 3198"/>
              <a:gd name="T3" fmla="*/ 2884 h 2885"/>
              <a:gd name="T4" fmla="*/ 0 60000 65536"/>
              <a:gd name="T5" fmla="*/ 0 60000 65536"/>
              <a:gd name="T6" fmla="*/ 0 w 3198"/>
              <a:gd name="T7" fmla="*/ 0 h 2885"/>
              <a:gd name="T8" fmla="*/ 3198 w 3198"/>
              <a:gd name="T9" fmla="*/ 2885 h 28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8" h="2885">
                <a:moveTo>
                  <a:pt x="0" y="0"/>
                </a:moveTo>
                <a:lnTo>
                  <a:pt x="3197" y="288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127" name="Freeform 7"/>
          <p:cNvSpPr>
            <a:spLocks noChangeArrowheads="1"/>
          </p:cNvSpPr>
          <p:nvPr/>
        </p:nvSpPr>
        <p:spPr bwMode="auto">
          <a:xfrm>
            <a:off x="7467600" y="3248026"/>
            <a:ext cx="1150938" cy="1038225"/>
          </a:xfrm>
          <a:custGeom>
            <a:avLst/>
            <a:gdLst>
              <a:gd name="T0" fmla="*/ 3196 w 3197"/>
              <a:gd name="T1" fmla="*/ 0 h 2885"/>
              <a:gd name="T2" fmla="*/ 0 w 3197"/>
              <a:gd name="T3" fmla="*/ 2884 h 2885"/>
              <a:gd name="T4" fmla="*/ 0 60000 65536"/>
              <a:gd name="T5" fmla="*/ 0 60000 65536"/>
              <a:gd name="T6" fmla="*/ 0 w 3197"/>
              <a:gd name="T7" fmla="*/ 0 h 2885"/>
              <a:gd name="T8" fmla="*/ 3197 w 3197"/>
              <a:gd name="T9" fmla="*/ 2885 h 28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97" h="2885">
                <a:moveTo>
                  <a:pt x="3196" y="0"/>
                </a:moveTo>
                <a:lnTo>
                  <a:pt x="0" y="288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40100" y="3421063"/>
            <a:ext cx="863600" cy="639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 sz="3600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287589" y="2338389"/>
            <a:ext cx="4600575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l-GR">
                <a:solidFill>
                  <a:srgbClr val="000000"/>
                </a:solidFill>
                <a:latin typeface="Cambria" pitchFamily="18" charset="0"/>
                <a:ea typeface="Microsoft YaHei"/>
                <a:cs typeface="Microsoft YaHei"/>
              </a:rPr>
              <a:t>Ημ. Γεν. *43 * 62*  Ημ. Θανάτου 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3249613" y="1555751"/>
            <a:ext cx="5657850" cy="4602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l-GR" sz="2400" dirty="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Σύμβολα ημερομηνιών γέννησης-θανάτου</a:t>
            </a:r>
          </a:p>
        </p:txBody>
      </p:sp>
    </p:spTree>
    <p:extLst>
      <p:ext uri="{BB962C8B-B14F-4D97-AF65-F5344CB8AC3E}">
        <p14:creationId xmlns:p14="http://schemas.microsoft.com/office/powerpoint/2010/main" val="210941076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 additive="repl">
                                        <p:cTn id="46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5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3" grpId="0" animBg="1"/>
      <p:bldP spid="5124" grpId="0" animBg="1"/>
      <p:bldP spid="5125" grpId="0" animBg="1"/>
      <p:bldP spid="5126" grpId="0" animBg="1"/>
      <p:bldP spid="51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376239"/>
            <a:ext cx="8001000" cy="625475"/>
          </a:xfrm>
        </p:spPr>
        <p:txBody>
          <a:bodyPr anchor="t"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latin typeface="Comic Sans MS" pitchFamily="66" charset="0"/>
              </a:rPr>
              <a:t>Κατασκευή γενεογράμματος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4430714" y="2693988"/>
            <a:ext cx="962025" cy="863600"/>
          </a:xfrm>
          <a:prstGeom prst="rect">
            <a:avLst/>
          </a:prstGeom>
          <a:solidFill>
            <a:srgbClr val="F0ED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5849939" y="2614613"/>
            <a:ext cx="1100137" cy="1022350"/>
          </a:xfrm>
          <a:prstGeom prst="ellipse">
            <a:avLst/>
          </a:prstGeom>
          <a:solidFill>
            <a:srgbClr val="EEE4CD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2644775" y="2668588"/>
            <a:ext cx="863600" cy="863600"/>
          </a:xfrm>
          <a:prstGeom prst="triangle">
            <a:avLst>
              <a:gd name="adj" fmla="val 50000"/>
            </a:avLst>
          </a:prstGeom>
          <a:solidFill>
            <a:srgbClr val="F0ED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7924801" y="3032126"/>
            <a:ext cx="595313" cy="525463"/>
          </a:xfrm>
          <a:prstGeom prst="ellipse">
            <a:avLst/>
          </a:prstGeom>
          <a:solidFill>
            <a:srgbClr val="00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6151" name="Freeform 7"/>
          <p:cNvSpPr>
            <a:spLocks noChangeArrowheads="1"/>
          </p:cNvSpPr>
          <p:nvPr/>
        </p:nvSpPr>
        <p:spPr bwMode="auto">
          <a:xfrm>
            <a:off x="3062289" y="1825625"/>
            <a:ext cx="15875" cy="844550"/>
          </a:xfrm>
          <a:custGeom>
            <a:avLst/>
            <a:gdLst>
              <a:gd name="T0" fmla="*/ 42 w 43"/>
              <a:gd name="T1" fmla="*/ 2343 h 2344"/>
              <a:gd name="T2" fmla="*/ 0 w 43"/>
              <a:gd name="T3" fmla="*/ 0 h 2344"/>
              <a:gd name="T4" fmla="*/ 0 60000 65536"/>
              <a:gd name="T5" fmla="*/ 0 60000 65536"/>
              <a:gd name="T6" fmla="*/ 0 w 43"/>
              <a:gd name="T7" fmla="*/ 0 h 2344"/>
              <a:gd name="T8" fmla="*/ 43 w 43"/>
              <a:gd name="T9" fmla="*/ 2344 h 2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" h="2344">
                <a:moveTo>
                  <a:pt x="42" y="2343"/>
                </a:moveTo>
                <a:lnTo>
                  <a:pt x="0" y="0"/>
                </a:lnTo>
              </a:path>
            </a:pathLst>
          </a:custGeom>
          <a:noFill/>
          <a:ln w="25560" cap="flat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52" name="Freeform 8"/>
          <p:cNvSpPr>
            <a:spLocks noChangeArrowheads="1"/>
          </p:cNvSpPr>
          <p:nvPr/>
        </p:nvSpPr>
        <p:spPr bwMode="auto">
          <a:xfrm>
            <a:off x="4897439" y="1825625"/>
            <a:ext cx="15875" cy="844550"/>
          </a:xfrm>
          <a:custGeom>
            <a:avLst/>
            <a:gdLst>
              <a:gd name="T0" fmla="*/ 41 w 42"/>
              <a:gd name="T1" fmla="*/ 2343 h 2344"/>
              <a:gd name="T2" fmla="*/ 0 w 42"/>
              <a:gd name="T3" fmla="*/ 0 h 2344"/>
              <a:gd name="T4" fmla="*/ 0 60000 65536"/>
              <a:gd name="T5" fmla="*/ 0 60000 65536"/>
              <a:gd name="T6" fmla="*/ 0 w 42"/>
              <a:gd name="T7" fmla="*/ 0 h 2344"/>
              <a:gd name="T8" fmla="*/ 42 w 42"/>
              <a:gd name="T9" fmla="*/ 2344 h 2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" h="2344">
                <a:moveTo>
                  <a:pt x="41" y="2343"/>
                </a:moveTo>
                <a:lnTo>
                  <a:pt x="0" y="0"/>
                </a:lnTo>
              </a:path>
            </a:pathLst>
          </a:custGeom>
          <a:noFill/>
          <a:ln w="25560" cap="flat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53" name="Freeform 9"/>
          <p:cNvSpPr>
            <a:spLocks noChangeArrowheads="1"/>
          </p:cNvSpPr>
          <p:nvPr/>
        </p:nvSpPr>
        <p:spPr bwMode="auto">
          <a:xfrm>
            <a:off x="6356351" y="1741488"/>
            <a:ext cx="15875" cy="844550"/>
          </a:xfrm>
          <a:custGeom>
            <a:avLst/>
            <a:gdLst>
              <a:gd name="T0" fmla="*/ 42 w 43"/>
              <a:gd name="T1" fmla="*/ 2343 h 2344"/>
              <a:gd name="T2" fmla="*/ 0 w 43"/>
              <a:gd name="T3" fmla="*/ 0 h 2344"/>
              <a:gd name="T4" fmla="*/ 0 60000 65536"/>
              <a:gd name="T5" fmla="*/ 0 60000 65536"/>
              <a:gd name="T6" fmla="*/ 0 w 43"/>
              <a:gd name="T7" fmla="*/ 0 h 2344"/>
              <a:gd name="T8" fmla="*/ 43 w 43"/>
              <a:gd name="T9" fmla="*/ 2344 h 2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3" h="2344">
                <a:moveTo>
                  <a:pt x="42" y="2343"/>
                </a:moveTo>
                <a:lnTo>
                  <a:pt x="0" y="0"/>
                </a:lnTo>
              </a:path>
            </a:pathLst>
          </a:custGeom>
          <a:noFill/>
          <a:ln w="25560" cap="flat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54" name="Freeform 10"/>
          <p:cNvSpPr>
            <a:spLocks noChangeArrowheads="1"/>
          </p:cNvSpPr>
          <p:nvPr/>
        </p:nvSpPr>
        <p:spPr bwMode="auto">
          <a:xfrm>
            <a:off x="8221664" y="2189163"/>
            <a:ext cx="15875" cy="842962"/>
          </a:xfrm>
          <a:custGeom>
            <a:avLst/>
            <a:gdLst>
              <a:gd name="T0" fmla="*/ 41 w 42"/>
              <a:gd name="T1" fmla="*/ 2342 h 2343"/>
              <a:gd name="T2" fmla="*/ 0 w 42"/>
              <a:gd name="T3" fmla="*/ 0 h 2343"/>
              <a:gd name="T4" fmla="*/ 0 60000 65536"/>
              <a:gd name="T5" fmla="*/ 0 60000 65536"/>
              <a:gd name="T6" fmla="*/ 0 w 42"/>
              <a:gd name="T7" fmla="*/ 0 h 2343"/>
              <a:gd name="T8" fmla="*/ 42 w 42"/>
              <a:gd name="T9" fmla="*/ 2343 h 234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" h="2343">
                <a:moveTo>
                  <a:pt x="41" y="2342"/>
                </a:moveTo>
                <a:lnTo>
                  <a:pt x="0" y="0"/>
                </a:lnTo>
              </a:path>
            </a:pathLst>
          </a:custGeom>
          <a:noFill/>
          <a:ln w="25560" cap="flat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55" name="Freeform 11"/>
          <p:cNvSpPr>
            <a:spLocks noChangeArrowheads="1"/>
          </p:cNvSpPr>
          <p:nvPr/>
        </p:nvSpPr>
        <p:spPr bwMode="auto">
          <a:xfrm>
            <a:off x="9840914" y="2205038"/>
            <a:ext cx="71437" cy="863600"/>
          </a:xfrm>
          <a:custGeom>
            <a:avLst/>
            <a:gdLst>
              <a:gd name="T0" fmla="*/ 41 w 42"/>
              <a:gd name="T1" fmla="*/ 2343 h 2344"/>
              <a:gd name="T2" fmla="*/ 0 w 42"/>
              <a:gd name="T3" fmla="*/ 0 h 2344"/>
              <a:gd name="T4" fmla="*/ 0 60000 65536"/>
              <a:gd name="T5" fmla="*/ 0 60000 65536"/>
              <a:gd name="T6" fmla="*/ 0 w 42"/>
              <a:gd name="T7" fmla="*/ 0 h 2344"/>
              <a:gd name="T8" fmla="*/ 42 w 42"/>
              <a:gd name="T9" fmla="*/ 2344 h 23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2" h="2344">
                <a:moveTo>
                  <a:pt x="41" y="2343"/>
                </a:moveTo>
                <a:lnTo>
                  <a:pt x="0" y="0"/>
                </a:lnTo>
              </a:path>
            </a:pathLst>
          </a:custGeom>
          <a:noFill/>
          <a:ln w="25560" cap="flat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406541" name="Rectangle 12"/>
          <p:cNvSpPr>
            <a:spLocks noChangeArrowheads="1"/>
          </p:cNvSpPr>
          <p:nvPr/>
        </p:nvSpPr>
        <p:spPr bwMode="auto">
          <a:xfrm>
            <a:off x="2254251" y="4435475"/>
            <a:ext cx="1254125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2254250" y="4403726"/>
            <a:ext cx="1754188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Cambria" pitchFamily="18" charset="0"/>
                <a:ea typeface="Microsoft YaHei"/>
                <a:cs typeface="Microsoft YaHei"/>
              </a:rPr>
              <a:t>Εγκυμοσύνη</a:t>
            </a: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5124450" y="4435476"/>
            <a:ext cx="1449388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Cambria" pitchFamily="18" charset="0"/>
                <a:ea typeface="Microsoft YaHei"/>
                <a:cs typeface="Microsoft YaHei"/>
              </a:rPr>
              <a:t>Θνησιγένεια</a:t>
            </a:r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7794625" y="4403726"/>
            <a:ext cx="1449388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Cambria" pitchFamily="18" charset="0"/>
                <a:ea typeface="Microsoft YaHei"/>
                <a:cs typeface="Microsoft YaHei"/>
              </a:rPr>
              <a:t>Αποβολή</a:t>
            </a: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9021763" y="4435475"/>
            <a:ext cx="1574800" cy="3678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Cambria" pitchFamily="18" charset="0"/>
                <a:ea typeface="Microsoft YaHei"/>
                <a:cs typeface="Microsoft YaHei"/>
              </a:rPr>
              <a:t>Εκτρωση</a:t>
            </a:r>
          </a:p>
        </p:txBody>
      </p:sp>
      <p:sp>
        <p:nvSpPr>
          <p:cNvPr id="6161" name="Freeform 17"/>
          <p:cNvSpPr>
            <a:spLocks noChangeArrowheads="1"/>
          </p:cNvSpPr>
          <p:nvPr/>
        </p:nvSpPr>
        <p:spPr bwMode="auto">
          <a:xfrm>
            <a:off x="4430714" y="2693988"/>
            <a:ext cx="962025" cy="838200"/>
          </a:xfrm>
          <a:custGeom>
            <a:avLst/>
            <a:gdLst>
              <a:gd name="T0" fmla="*/ 0 w 2674"/>
              <a:gd name="T1" fmla="*/ 0 h 2327"/>
              <a:gd name="T2" fmla="*/ 2673 w 2674"/>
              <a:gd name="T3" fmla="*/ 2326 h 2327"/>
              <a:gd name="T4" fmla="*/ 0 60000 65536"/>
              <a:gd name="T5" fmla="*/ 0 60000 65536"/>
              <a:gd name="T6" fmla="*/ 0 w 2674"/>
              <a:gd name="T7" fmla="*/ 0 h 2327"/>
              <a:gd name="T8" fmla="*/ 2674 w 2674"/>
              <a:gd name="T9" fmla="*/ 2327 h 232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74" h="2327">
                <a:moveTo>
                  <a:pt x="0" y="0"/>
                </a:moveTo>
                <a:lnTo>
                  <a:pt x="2673" y="2326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62" name="Freeform 18"/>
          <p:cNvSpPr>
            <a:spLocks noChangeArrowheads="1"/>
          </p:cNvSpPr>
          <p:nvPr/>
        </p:nvSpPr>
        <p:spPr bwMode="auto">
          <a:xfrm>
            <a:off x="4430714" y="2693988"/>
            <a:ext cx="962025" cy="863600"/>
          </a:xfrm>
          <a:custGeom>
            <a:avLst/>
            <a:gdLst>
              <a:gd name="T0" fmla="*/ 2673 w 2674"/>
              <a:gd name="T1" fmla="*/ 0 h 2399"/>
              <a:gd name="T2" fmla="*/ 0 w 2674"/>
              <a:gd name="T3" fmla="*/ 2398 h 2399"/>
              <a:gd name="T4" fmla="*/ 0 60000 65536"/>
              <a:gd name="T5" fmla="*/ 0 60000 65536"/>
              <a:gd name="T6" fmla="*/ 0 w 2674"/>
              <a:gd name="T7" fmla="*/ 0 h 2399"/>
              <a:gd name="T8" fmla="*/ 2674 w 2674"/>
              <a:gd name="T9" fmla="*/ 2399 h 23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674" h="2399">
                <a:moveTo>
                  <a:pt x="2673" y="0"/>
                </a:moveTo>
                <a:lnTo>
                  <a:pt x="0" y="2398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63" name="Freeform 19"/>
          <p:cNvSpPr>
            <a:spLocks noChangeArrowheads="1"/>
          </p:cNvSpPr>
          <p:nvPr/>
        </p:nvSpPr>
        <p:spPr bwMode="auto">
          <a:xfrm>
            <a:off x="6010276" y="2763838"/>
            <a:ext cx="779463" cy="722312"/>
          </a:xfrm>
          <a:custGeom>
            <a:avLst/>
            <a:gdLst>
              <a:gd name="T0" fmla="*/ 0 w 2164"/>
              <a:gd name="T1" fmla="*/ 0 h 2008"/>
              <a:gd name="T2" fmla="*/ 2163 w 2164"/>
              <a:gd name="T3" fmla="*/ 2007 h 2008"/>
              <a:gd name="T4" fmla="*/ 0 60000 65536"/>
              <a:gd name="T5" fmla="*/ 0 60000 65536"/>
              <a:gd name="T6" fmla="*/ 0 w 2164"/>
              <a:gd name="T7" fmla="*/ 0 h 2008"/>
              <a:gd name="T8" fmla="*/ 2164 w 2164"/>
              <a:gd name="T9" fmla="*/ 2008 h 20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64" h="2008">
                <a:moveTo>
                  <a:pt x="0" y="0"/>
                </a:moveTo>
                <a:lnTo>
                  <a:pt x="2163" y="2007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64" name="Freeform 20"/>
          <p:cNvSpPr>
            <a:spLocks noChangeArrowheads="1"/>
          </p:cNvSpPr>
          <p:nvPr/>
        </p:nvSpPr>
        <p:spPr bwMode="auto">
          <a:xfrm>
            <a:off x="6010276" y="2763838"/>
            <a:ext cx="779463" cy="722312"/>
          </a:xfrm>
          <a:custGeom>
            <a:avLst/>
            <a:gdLst>
              <a:gd name="T0" fmla="*/ 2163 w 2164"/>
              <a:gd name="T1" fmla="*/ 0 h 2008"/>
              <a:gd name="T2" fmla="*/ 0 w 2164"/>
              <a:gd name="T3" fmla="*/ 2007 h 2008"/>
              <a:gd name="T4" fmla="*/ 0 60000 65536"/>
              <a:gd name="T5" fmla="*/ 0 60000 65536"/>
              <a:gd name="T6" fmla="*/ 0 w 2164"/>
              <a:gd name="T7" fmla="*/ 0 h 2008"/>
              <a:gd name="T8" fmla="*/ 2164 w 2164"/>
              <a:gd name="T9" fmla="*/ 2008 h 20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64" h="2008">
                <a:moveTo>
                  <a:pt x="2163" y="0"/>
                </a:moveTo>
                <a:lnTo>
                  <a:pt x="0" y="2007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5535614" y="3187701"/>
            <a:ext cx="314325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l-GR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ή</a:t>
            </a:r>
          </a:p>
        </p:txBody>
      </p:sp>
      <p:sp>
        <p:nvSpPr>
          <p:cNvPr id="406551" name="Line 23"/>
          <p:cNvSpPr>
            <a:spLocks noChangeShapeType="1"/>
          </p:cNvSpPr>
          <p:nvPr/>
        </p:nvSpPr>
        <p:spPr bwMode="auto">
          <a:xfrm>
            <a:off x="9551989" y="3068639"/>
            <a:ext cx="504825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406552" name="Line 24"/>
          <p:cNvSpPr>
            <a:spLocks noChangeShapeType="1"/>
          </p:cNvSpPr>
          <p:nvPr/>
        </p:nvSpPr>
        <p:spPr bwMode="auto">
          <a:xfrm flipH="1">
            <a:off x="9625014" y="3213100"/>
            <a:ext cx="504825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0551888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18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43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54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5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  <p:bldP spid="6148" grpId="0" animBg="1"/>
      <p:bldP spid="6149" grpId="0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61" grpId="0" animBg="1"/>
      <p:bldP spid="6162" grpId="0" animBg="1"/>
      <p:bldP spid="6163" grpId="0" animBg="1"/>
      <p:bldP spid="616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376239"/>
            <a:ext cx="8001000" cy="625475"/>
          </a:xfrm>
        </p:spPr>
        <p:txBody>
          <a:bodyPr anchor="t"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latin typeface="Comic Sans MS" pitchFamily="66" charset="0"/>
              </a:rPr>
              <a:t>Κατασκευή γενεογράμματος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011488" y="2014539"/>
            <a:ext cx="1657350" cy="1468437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7337425" y="2014539"/>
            <a:ext cx="1627188" cy="1468437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7172" name="AutoShape 4"/>
          <p:cNvSpPr>
            <a:spLocks/>
          </p:cNvSpPr>
          <p:nvPr/>
        </p:nvSpPr>
        <p:spPr bwMode="auto">
          <a:xfrm rot="-5400000" flipH="1" flipV="1">
            <a:off x="5801520" y="1558133"/>
            <a:ext cx="428625" cy="4344987"/>
          </a:xfrm>
          <a:prstGeom prst="rightBracket">
            <a:avLst>
              <a:gd name="adj" fmla="val 84475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329238" y="3343276"/>
            <a:ext cx="16510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 dirty="0" smtClean="0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 1984 - 2004</a:t>
            </a:r>
            <a:endParaRPr lang="el-GR" dirty="0">
              <a:solidFill>
                <a:srgbClr val="000000"/>
              </a:solidFill>
              <a:latin typeface="Calisto MT" pitchFamily="18" charset="0"/>
              <a:ea typeface="Microsoft YaHei"/>
              <a:cs typeface="Microsoft YaHei"/>
            </a:endParaRPr>
          </a:p>
        </p:txBody>
      </p:sp>
      <p:sp>
        <p:nvSpPr>
          <p:cNvPr id="7174" name="Freeform 6"/>
          <p:cNvSpPr>
            <a:spLocks noChangeArrowheads="1"/>
          </p:cNvSpPr>
          <p:nvPr/>
        </p:nvSpPr>
        <p:spPr bwMode="auto">
          <a:xfrm>
            <a:off x="6078539" y="3713164"/>
            <a:ext cx="198437" cy="484187"/>
          </a:xfrm>
          <a:custGeom>
            <a:avLst/>
            <a:gdLst>
              <a:gd name="T0" fmla="*/ 551 w 552"/>
              <a:gd name="T1" fmla="*/ 0 h 1345"/>
              <a:gd name="T2" fmla="*/ 0 w 552"/>
              <a:gd name="T3" fmla="*/ 1344 h 1345"/>
              <a:gd name="T4" fmla="*/ 0 60000 65536"/>
              <a:gd name="T5" fmla="*/ 0 60000 65536"/>
              <a:gd name="T6" fmla="*/ 0 w 552"/>
              <a:gd name="T7" fmla="*/ 0 h 1345"/>
              <a:gd name="T8" fmla="*/ 552 w 552"/>
              <a:gd name="T9" fmla="*/ 1345 h 134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2" h="1345">
                <a:moveTo>
                  <a:pt x="551" y="0"/>
                </a:moveTo>
                <a:lnTo>
                  <a:pt x="0" y="1344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175" name="Freeform 7"/>
          <p:cNvSpPr>
            <a:spLocks noChangeArrowheads="1"/>
          </p:cNvSpPr>
          <p:nvPr/>
        </p:nvSpPr>
        <p:spPr bwMode="auto">
          <a:xfrm>
            <a:off x="5849939" y="3713164"/>
            <a:ext cx="198437" cy="484187"/>
          </a:xfrm>
          <a:custGeom>
            <a:avLst/>
            <a:gdLst>
              <a:gd name="T0" fmla="*/ 551 w 552"/>
              <a:gd name="T1" fmla="*/ 0 h 1345"/>
              <a:gd name="T2" fmla="*/ 0 w 552"/>
              <a:gd name="T3" fmla="*/ 1344 h 1345"/>
              <a:gd name="T4" fmla="*/ 0 60000 65536"/>
              <a:gd name="T5" fmla="*/ 0 60000 65536"/>
              <a:gd name="T6" fmla="*/ 0 w 552"/>
              <a:gd name="T7" fmla="*/ 0 h 1345"/>
              <a:gd name="T8" fmla="*/ 552 w 552"/>
              <a:gd name="T9" fmla="*/ 1345 h 134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2" h="1345">
                <a:moveTo>
                  <a:pt x="551" y="0"/>
                </a:moveTo>
                <a:lnTo>
                  <a:pt x="0" y="1344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011489" y="4922839"/>
            <a:ext cx="5953125" cy="4602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l-GR" sz="240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Σχέση γάμου, χωρισμοί, διαζύγια</a:t>
            </a:r>
          </a:p>
        </p:txBody>
      </p:sp>
    </p:spTree>
    <p:extLst>
      <p:ext uri="{BB962C8B-B14F-4D97-AF65-F5344CB8AC3E}">
        <p14:creationId xmlns:p14="http://schemas.microsoft.com/office/powerpoint/2010/main" val="3113738005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/2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.3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50000">
                                          <p:val>
                                            <p:strVal val="#ppt_x-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26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2" grpId="0" animBg="1"/>
      <p:bldP spid="7174" grpId="0" animBg="1"/>
      <p:bldP spid="717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376239"/>
            <a:ext cx="8001000" cy="625475"/>
          </a:xfrm>
        </p:spPr>
        <p:txBody>
          <a:bodyPr anchor="t"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latin typeface="Comic Sans MS" pitchFamily="66" charset="0"/>
              </a:rPr>
              <a:t>Κατασκευή γενεογράμματος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202239" y="2865438"/>
            <a:ext cx="776287" cy="728662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1554163" y="2865438"/>
            <a:ext cx="762000" cy="787400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20" name="AutoShape 4"/>
          <p:cNvSpPr>
            <a:spLocks/>
          </p:cNvSpPr>
          <p:nvPr/>
        </p:nvSpPr>
        <p:spPr bwMode="auto">
          <a:xfrm rot="-5400000" flipH="1" flipV="1">
            <a:off x="4241008" y="2982120"/>
            <a:ext cx="611187" cy="1952625"/>
          </a:xfrm>
          <a:prstGeom prst="rightBracket">
            <a:avLst>
              <a:gd name="adj" fmla="val 26623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986213" y="3838576"/>
            <a:ext cx="135255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1977-80</a:t>
            </a:r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6757989" y="2865438"/>
            <a:ext cx="788987" cy="728662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>
            <a:off x="3217863" y="3011488"/>
            <a:ext cx="709612" cy="641350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24" name="AutoShape 8"/>
          <p:cNvSpPr>
            <a:spLocks/>
          </p:cNvSpPr>
          <p:nvPr/>
        </p:nvSpPr>
        <p:spPr bwMode="auto">
          <a:xfrm rot="-5400000" flipH="1" flipV="1">
            <a:off x="7531895" y="3205957"/>
            <a:ext cx="669925" cy="1446213"/>
          </a:xfrm>
          <a:prstGeom prst="rightBracket">
            <a:avLst>
              <a:gd name="adj" fmla="val 17990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25" name="AutoShape 9"/>
          <p:cNvSpPr>
            <a:spLocks/>
          </p:cNvSpPr>
          <p:nvPr/>
        </p:nvSpPr>
        <p:spPr bwMode="auto">
          <a:xfrm rot="-5400000" flipH="1" flipV="1">
            <a:off x="6001545" y="3117057"/>
            <a:ext cx="669925" cy="1624013"/>
          </a:xfrm>
          <a:prstGeom prst="rightBracket">
            <a:avLst>
              <a:gd name="adj" fmla="val 20201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5724526" y="3838576"/>
            <a:ext cx="1300163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 dirty="0" smtClean="0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1980</a:t>
            </a:r>
            <a:endParaRPr lang="el-GR" dirty="0">
              <a:solidFill>
                <a:srgbClr val="000000"/>
              </a:solidFill>
              <a:latin typeface="Calisto MT" pitchFamily="18" charset="0"/>
              <a:ea typeface="Microsoft YaHei"/>
              <a:cs typeface="Microsoft YaHei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7254876" y="3838576"/>
            <a:ext cx="1338263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1976-80</a:t>
            </a:r>
          </a:p>
        </p:txBody>
      </p:sp>
      <p:sp>
        <p:nvSpPr>
          <p:cNvPr id="9228" name="AutoShape 12"/>
          <p:cNvSpPr>
            <a:spLocks/>
          </p:cNvSpPr>
          <p:nvPr/>
        </p:nvSpPr>
        <p:spPr bwMode="auto">
          <a:xfrm rot="-5400000" flipH="1" flipV="1">
            <a:off x="3352008" y="2718595"/>
            <a:ext cx="465137" cy="1774825"/>
          </a:xfrm>
          <a:prstGeom prst="rightBracket">
            <a:avLst>
              <a:gd name="adj" fmla="val 31798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auto">
          <a:xfrm>
            <a:off x="9082088" y="3011488"/>
            <a:ext cx="550862" cy="539750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30" name="AutoShape 14"/>
          <p:cNvSpPr>
            <a:spLocks/>
          </p:cNvSpPr>
          <p:nvPr/>
        </p:nvSpPr>
        <p:spPr bwMode="auto">
          <a:xfrm rot="-5400000" flipH="1" flipV="1">
            <a:off x="8812214" y="3330576"/>
            <a:ext cx="333375" cy="777875"/>
          </a:xfrm>
          <a:prstGeom prst="rightBracket">
            <a:avLst>
              <a:gd name="adj" fmla="val 19444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31" name="Freeform 15"/>
          <p:cNvSpPr>
            <a:spLocks noChangeArrowheads="1"/>
          </p:cNvSpPr>
          <p:nvPr/>
        </p:nvSpPr>
        <p:spPr bwMode="auto">
          <a:xfrm>
            <a:off x="2598738" y="4160839"/>
            <a:ext cx="100012" cy="219075"/>
          </a:xfrm>
          <a:custGeom>
            <a:avLst/>
            <a:gdLst>
              <a:gd name="T0" fmla="*/ 275 w 276"/>
              <a:gd name="T1" fmla="*/ 0 h 609"/>
              <a:gd name="T2" fmla="*/ 0 w 276"/>
              <a:gd name="T3" fmla="*/ 608 h 609"/>
              <a:gd name="T4" fmla="*/ 0 60000 65536"/>
              <a:gd name="T5" fmla="*/ 0 60000 65536"/>
              <a:gd name="T6" fmla="*/ 0 w 276"/>
              <a:gd name="T7" fmla="*/ 0 h 609"/>
              <a:gd name="T8" fmla="*/ 276 w 276"/>
              <a:gd name="T9" fmla="*/ 609 h 6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609">
                <a:moveTo>
                  <a:pt x="275" y="0"/>
                </a:moveTo>
                <a:lnTo>
                  <a:pt x="0" y="608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9983788" y="2906714"/>
            <a:ext cx="684212" cy="687387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8181976" y="2865439"/>
            <a:ext cx="684213" cy="687387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1725613" y="1296989"/>
            <a:ext cx="8507412" cy="822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Σύζυγοι με προηγούμενους γάμους όπου κάθε σύζυγος έχει ήδη παντρευτεί περισσότερες από μία φορές</a:t>
            </a:r>
          </a:p>
        </p:txBody>
      </p:sp>
      <p:sp>
        <p:nvSpPr>
          <p:cNvPr id="9235" name="AutoShape 19"/>
          <p:cNvSpPr>
            <a:spLocks/>
          </p:cNvSpPr>
          <p:nvPr/>
        </p:nvSpPr>
        <p:spPr bwMode="auto">
          <a:xfrm rot="-5400000" flipH="1" flipV="1">
            <a:off x="9139238" y="3074988"/>
            <a:ext cx="669925" cy="1708150"/>
          </a:xfrm>
          <a:prstGeom prst="rightBracket">
            <a:avLst>
              <a:gd name="adj" fmla="val 21248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36" name="AutoShape 20"/>
          <p:cNvSpPr>
            <a:spLocks/>
          </p:cNvSpPr>
          <p:nvPr/>
        </p:nvSpPr>
        <p:spPr bwMode="auto">
          <a:xfrm rot="-5400000" flipH="1" flipV="1">
            <a:off x="2447131" y="3147219"/>
            <a:ext cx="611188" cy="1638300"/>
          </a:xfrm>
          <a:prstGeom prst="rightBracket">
            <a:avLst>
              <a:gd name="adj" fmla="val 22338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4221163" y="2994026"/>
            <a:ext cx="501650" cy="377825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1935163" y="3895726"/>
            <a:ext cx="1338262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1971-76</a:t>
            </a:r>
          </a:p>
        </p:txBody>
      </p:sp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8758238" y="3838576"/>
            <a:ext cx="1338262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 dirty="0" smtClean="0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1970-1976</a:t>
            </a:r>
            <a:endParaRPr lang="el-GR" dirty="0">
              <a:solidFill>
                <a:srgbClr val="000000"/>
              </a:solidFill>
              <a:latin typeface="Calisto MT" pitchFamily="18" charset="0"/>
              <a:ea typeface="Microsoft YaHei"/>
              <a:cs typeface="Microsoft YaHei"/>
            </a:endParaRPr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2447925" y="2994026"/>
            <a:ext cx="501650" cy="377825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241" name="Freeform 25"/>
          <p:cNvSpPr>
            <a:spLocks noChangeArrowheads="1"/>
          </p:cNvSpPr>
          <p:nvPr/>
        </p:nvSpPr>
        <p:spPr bwMode="auto">
          <a:xfrm>
            <a:off x="2849563" y="4160839"/>
            <a:ext cx="100012" cy="219075"/>
          </a:xfrm>
          <a:custGeom>
            <a:avLst/>
            <a:gdLst>
              <a:gd name="T0" fmla="*/ 276 w 277"/>
              <a:gd name="T1" fmla="*/ 0 h 609"/>
              <a:gd name="T2" fmla="*/ 0 w 277"/>
              <a:gd name="T3" fmla="*/ 608 h 609"/>
              <a:gd name="T4" fmla="*/ 0 60000 65536"/>
              <a:gd name="T5" fmla="*/ 0 60000 65536"/>
              <a:gd name="T6" fmla="*/ 0 w 277"/>
              <a:gd name="T7" fmla="*/ 0 h 609"/>
              <a:gd name="T8" fmla="*/ 277 w 277"/>
              <a:gd name="T9" fmla="*/ 609 h 6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7" h="609">
                <a:moveTo>
                  <a:pt x="276" y="0"/>
                </a:moveTo>
                <a:lnTo>
                  <a:pt x="0" y="608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42" name="Freeform 26"/>
          <p:cNvSpPr>
            <a:spLocks noChangeArrowheads="1"/>
          </p:cNvSpPr>
          <p:nvPr/>
        </p:nvSpPr>
        <p:spPr bwMode="auto">
          <a:xfrm>
            <a:off x="7770813" y="4148139"/>
            <a:ext cx="100012" cy="219075"/>
          </a:xfrm>
          <a:custGeom>
            <a:avLst/>
            <a:gdLst>
              <a:gd name="T0" fmla="*/ 275 w 276"/>
              <a:gd name="T1" fmla="*/ 0 h 610"/>
              <a:gd name="T2" fmla="*/ 0 w 276"/>
              <a:gd name="T3" fmla="*/ 609 h 610"/>
              <a:gd name="T4" fmla="*/ 0 60000 65536"/>
              <a:gd name="T5" fmla="*/ 0 60000 65536"/>
              <a:gd name="T6" fmla="*/ 0 w 276"/>
              <a:gd name="T7" fmla="*/ 0 h 610"/>
              <a:gd name="T8" fmla="*/ 276 w 276"/>
              <a:gd name="T9" fmla="*/ 610 h 6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610">
                <a:moveTo>
                  <a:pt x="275" y="0"/>
                </a:moveTo>
                <a:lnTo>
                  <a:pt x="0" y="609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43" name="Freeform 27"/>
          <p:cNvSpPr>
            <a:spLocks noChangeArrowheads="1"/>
          </p:cNvSpPr>
          <p:nvPr/>
        </p:nvSpPr>
        <p:spPr bwMode="auto">
          <a:xfrm>
            <a:off x="8081963" y="4154489"/>
            <a:ext cx="100012" cy="219075"/>
          </a:xfrm>
          <a:custGeom>
            <a:avLst/>
            <a:gdLst>
              <a:gd name="T0" fmla="*/ 275 w 276"/>
              <a:gd name="T1" fmla="*/ 0 h 609"/>
              <a:gd name="T2" fmla="*/ 0 w 276"/>
              <a:gd name="T3" fmla="*/ 608 h 609"/>
              <a:gd name="T4" fmla="*/ 0 60000 65536"/>
              <a:gd name="T5" fmla="*/ 0 60000 65536"/>
              <a:gd name="T6" fmla="*/ 0 w 276"/>
              <a:gd name="T7" fmla="*/ 0 h 609"/>
              <a:gd name="T8" fmla="*/ 276 w 276"/>
              <a:gd name="T9" fmla="*/ 609 h 6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609">
                <a:moveTo>
                  <a:pt x="275" y="0"/>
                </a:moveTo>
                <a:lnTo>
                  <a:pt x="0" y="608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44" name="Freeform 28"/>
          <p:cNvSpPr>
            <a:spLocks noChangeArrowheads="1"/>
          </p:cNvSpPr>
          <p:nvPr/>
        </p:nvSpPr>
        <p:spPr bwMode="auto">
          <a:xfrm>
            <a:off x="9207501" y="4154489"/>
            <a:ext cx="100013" cy="219075"/>
          </a:xfrm>
          <a:custGeom>
            <a:avLst/>
            <a:gdLst>
              <a:gd name="T0" fmla="*/ 275 w 276"/>
              <a:gd name="T1" fmla="*/ 0 h 610"/>
              <a:gd name="T2" fmla="*/ 0 w 276"/>
              <a:gd name="T3" fmla="*/ 609 h 610"/>
              <a:gd name="T4" fmla="*/ 0 60000 65536"/>
              <a:gd name="T5" fmla="*/ 0 60000 65536"/>
              <a:gd name="T6" fmla="*/ 0 w 276"/>
              <a:gd name="T7" fmla="*/ 0 h 610"/>
              <a:gd name="T8" fmla="*/ 276 w 276"/>
              <a:gd name="T9" fmla="*/ 610 h 6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610">
                <a:moveTo>
                  <a:pt x="275" y="0"/>
                </a:moveTo>
                <a:lnTo>
                  <a:pt x="0" y="609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45" name="Freeform 29"/>
          <p:cNvSpPr>
            <a:spLocks noChangeArrowheads="1"/>
          </p:cNvSpPr>
          <p:nvPr/>
        </p:nvSpPr>
        <p:spPr bwMode="auto">
          <a:xfrm>
            <a:off x="4479926" y="4154489"/>
            <a:ext cx="100013" cy="219075"/>
          </a:xfrm>
          <a:custGeom>
            <a:avLst/>
            <a:gdLst>
              <a:gd name="T0" fmla="*/ 276 w 277"/>
              <a:gd name="T1" fmla="*/ 0 h 610"/>
              <a:gd name="T2" fmla="*/ 0 w 277"/>
              <a:gd name="T3" fmla="*/ 609 h 610"/>
              <a:gd name="T4" fmla="*/ 0 60000 65536"/>
              <a:gd name="T5" fmla="*/ 0 60000 65536"/>
              <a:gd name="T6" fmla="*/ 0 w 277"/>
              <a:gd name="T7" fmla="*/ 0 h 610"/>
              <a:gd name="T8" fmla="*/ 277 w 277"/>
              <a:gd name="T9" fmla="*/ 610 h 6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7" h="610">
                <a:moveTo>
                  <a:pt x="276" y="0"/>
                </a:moveTo>
                <a:lnTo>
                  <a:pt x="0" y="609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46" name="Freeform 30"/>
          <p:cNvSpPr>
            <a:spLocks noChangeArrowheads="1"/>
          </p:cNvSpPr>
          <p:nvPr/>
        </p:nvSpPr>
        <p:spPr bwMode="auto">
          <a:xfrm>
            <a:off x="4724401" y="4160839"/>
            <a:ext cx="100013" cy="219075"/>
          </a:xfrm>
          <a:custGeom>
            <a:avLst/>
            <a:gdLst>
              <a:gd name="T0" fmla="*/ 276 w 277"/>
              <a:gd name="T1" fmla="*/ 0 h 609"/>
              <a:gd name="T2" fmla="*/ 0 w 277"/>
              <a:gd name="T3" fmla="*/ 608 h 609"/>
              <a:gd name="T4" fmla="*/ 0 60000 65536"/>
              <a:gd name="T5" fmla="*/ 0 60000 65536"/>
              <a:gd name="T6" fmla="*/ 0 w 277"/>
              <a:gd name="T7" fmla="*/ 0 h 609"/>
              <a:gd name="T8" fmla="*/ 277 w 277"/>
              <a:gd name="T9" fmla="*/ 609 h 6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7" h="609">
                <a:moveTo>
                  <a:pt x="276" y="0"/>
                </a:moveTo>
                <a:lnTo>
                  <a:pt x="0" y="608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47" name="Freeform 31"/>
          <p:cNvSpPr>
            <a:spLocks noChangeArrowheads="1"/>
          </p:cNvSpPr>
          <p:nvPr/>
        </p:nvSpPr>
        <p:spPr bwMode="auto">
          <a:xfrm>
            <a:off x="9432926" y="4160839"/>
            <a:ext cx="100013" cy="219075"/>
          </a:xfrm>
          <a:custGeom>
            <a:avLst/>
            <a:gdLst>
              <a:gd name="T0" fmla="*/ 276 w 277"/>
              <a:gd name="T1" fmla="*/ 0 h 609"/>
              <a:gd name="T2" fmla="*/ 0 w 277"/>
              <a:gd name="T3" fmla="*/ 608 h 609"/>
              <a:gd name="T4" fmla="*/ 0 60000 65536"/>
              <a:gd name="T5" fmla="*/ 0 60000 65536"/>
              <a:gd name="T6" fmla="*/ 0 w 277"/>
              <a:gd name="T7" fmla="*/ 0 h 609"/>
              <a:gd name="T8" fmla="*/ 277 w 277"/>
              <a:gd name="T9" fmla="*/ 609 h 6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7" h="609">
                <a:moveTo>
                  <a:pt x="276" y="0"/>
                </a:moveTo>
                <a:lnTo>
                  <a:pt x="0" y="608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48" name="Rectangle 32"/>
          <p:cNvSpPr>
            <a:spLocks noChangeArrowheads="1"/>
          </p:cNvSpPr>
          <p:nvPr/>
        </p:nvSpPr>
        <p:spPr bwMode="auto">
          <a:xfrm>
            <a:off x="2447926" y="3552826"/>
            <a:ext cx="1338263" cy="3063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 sz="1400" dirty="0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1973-77</a:t>
            </a:r>
          </a:p>
        </p:txBody>
      </p:sp>
      <p:sp>
        <p:nvSpPr>
          <p:cNvPr id="9249" name="Rectangle 33"/>
          <p:cNvSpPr>
            <a:spLocks noChangeArrowheads="1"/>
          </p:cNvSpPr>
          <p:nvPr/>
        </p:nvSpPr>
        <p:spPr bwMode="auto">
          <a:xfrm>
            <a:off x="3386138" y="3551239"/>
            <a:ext cx="1338262" cy="3063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 sz="1400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1984</a:t>
            </a:r>
          </a:p>
        </p:txBody>
      </p:sp>
      <p:sp>
        <p:nvSpPr>
          <p:cNvPr id="9250" name="Rectangle 34"/>
          <p:cNvSpPr>
            <a:spLocks noChangeArrowheads="1"/>
          </p:cNvSpPr>
          <p:nvPr/>
        </p:nvSpPr>
        <p:spPr bwMode="auto">
          <a:xfrm>
            <a:off x="8293101" y="3587751"/>
            <a:ext cx="1338263" cy="3063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</a:tabLst>
            </a:pPr>
            <a:r>
              <a:rPr lang="el-GR" sz="1400">
                <a:solidFill>
                  <a:srgbClr val="000000"/>
                </a:solidFill>
                <a:latin typeface="Calisto MT" pitchFamily="18" charset="0"/>
                <a:ea typeface="Microsoft YaHei"/>
                <a:cs typeface="Microsoft YaHei"/>
              </a:rPr>
              <a:t>1984</a:t>
            </a:r>
          </a:p>
        </p:txBody>
      </p:sp>
      <p:sp>
        <p:nvSpPr>
          <p:cNvPr id="36" name="Freeform 25"/>
          <p:cNvSpPr>
            <a:spLocks noChangeArrowheads="1"/>
          </p:cNvSpPr>
          <p:nvPr/>
        </p:nvSpPr>
        <p:spPr bwMode="auto">
          <a:xfrm>
            <a:off x="3255962" y="3756057"/>
            <a:ext cx="100012" cy="219075"/>
          </a:xfrm>
          <a:custGeom>
            <a:avLst/>
            <a:gdLst>
              <a:gd name="T0" fmla="*/ 276 w 277"/>
              <a:gd name="T1" fmla="*/ 0 h 609"/>
              <a:gd name="T2" fmla="*/ 0 w 277"/>
              <a:gd name="T3" fmla="*/ 608 h 609"/>
              <a:gd name="T4" fmla="*/ 0 60000 65536"/>
              <a:gd name="T5" fmla="*/ 0 60000 65536"/>
              <a:gd name="T6" fmla="*/ 0 w 277"/>
              <a:gd name="T7" fmla="*/ 0 h 609"/>
              <a:gd name="T8" fmla="*/ 277 w 277"/>
              <a:gd name="T9" fmla="*/ 609 h 6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7" h="609">
                <a:moveTo>
                  <a:pt x="276" y="0"/>
                </a:moveTo>
                <a:lnTo>
                  <a:pt x="0" y="608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7" name="Freeform 25"/>
          <p:cNvSpPr>
            <a:spLocks noChangeArrowheads="1"/>
          </p:cNvSpPr>
          <p:nvPr/>
        </p:nvSpPr>
        <p:spPr bwMode="auto">
          <a:xfrm>
            <a:off x="3123408" y="3755168"/>
            <a:ext cx="100012" cy="219075"/>
          </a:xfrm>
          <a:custGeom>
            <a:avLst/>
            <a:gdLst>
              <a:gd name="T0" fmla="*/ 276 w 277"/>
              <a:gd name="T1" fmla="*/ 0 h 609"/>
              <a:gd name="T2" fmla="*/ 0 w 277"/>
              <a:gd name="T3" fmla="*/ 608 h 609"/>
              <a:gd name="T4" fmla="*/ 0 60000 65536"/>
              <a:gd name="T5" fmla="*/ 0 60000 65536"/>
              <a:gd name="T6" fmla="*/ 0 w 277"/>
              <a:gd name="T7" fmla="*/ 0 h 609"/>
              <a:gd name="T8" fmla="*/ 277 w 277"/>
              <a:gd name="T9" fmla="*/ 609 h 60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7" h="609">
                <a:moveTo>
                  <a:pt x="276" y="0"/>
                </a:moveTo>
                <a:lnTo>
                  <a:pt x="0" y="608"/>
                </a:lnTo>
              </a:path>
            </a:pathLst>
          </a:custGeom>
          <a:noFill/>
          <a:ln w="38160" cap="flat">
            <a:solidFill>
              <a:srgbClr val="A32323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0948056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20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2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3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3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40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43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48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53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5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63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66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1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6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81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86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89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94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99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04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09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12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17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22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2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32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37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4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47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5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57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62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animBg="1"/>
      <p:bldP spid="9220" grpId="0" animBg="1"/>
      <p:bldP spid="9222" grpId="0" animBg="1"/>
      <p:bldP spid="9223" grpId="0" animBg="1"/>
      <p:bldP spid="9224" grpId="0" animBg="1"/>
      <p:bldP spid="9225" grpId="0" animBg="1"/>
      <p:bldP spid="9228" grpId="0" animBg="1"/>
      <p:bldP spid="9229" grpId="0" animBg="1"/>
      <p:bldP spid="9230" grpId="0" animBg="1"/>
      <p:bldP spid="9231" grpId="0" animBg="1"/>
      <p:bldP spid="9232" grpId="0" animBg="1"/>
      <p:bldP spid="9233" grpId="0" animBg="1"/>
      <p:bldP spid="9235" grpId="0" animBg="1"/>
      <p:bldP spid="9236" grpId="0" animBg="1"/>
      <p:bldP spid="9237" grpId="0" animBg="1"/>
      <p:bldP spid="9240" grpId="0" animBg="1"/>
      <p:bldP spid="9241" grpId="0" animBg="1"/>
      <p:bldP spid="9242" grpId="0" animBg="1"/>
      <p:bldP spid="9243" grpId="0" animBg="1"/>
      <p:bldP spid="9244" grpId="0" animBg="1"/>
      <p:bldP spid="9245" grpId="0" animBg="1"/>
      <p:bldP spid="9246" grpId="0" animBg="1"/>
      <p:bldP spid="9247" grpId="0" animBg="1"/>
      <p:bldP spid="36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56438"/>
          </a:xfrm>
        </p:spPr>
        <p:txBody>
          <a:bodyPr/>
          <a:lstStyle/>
          <a:p>
            <a:r>
              <a:rPr lang="el-GR" dirty="0" smtClean="0"/>
              <a:t>Ιστορική Αναδρομή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63624"/>
            <a:ext cx="10058400" cy="4471416"/>
          </a:xfrm>
        </p:spPr>
        <p:txBody>
          <a:bodyPr/>
          <a:lstStyle/>
          <a:p>
            <a:r>
              <a:rPr lang="el-GR" dirty="0" smtClean="0"/>
              <a:t>Στις αρχές του ’50, η Συστημική Θεωρία ξεκίνησε σε 4 διαφορετικά μέρη ανεξάρτητα</a:t>
            </a:r>
            <a:r>
              <a:rPr lang="en-US" dirty="0" smtClean="0"/>
              <a:t>: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11622688"/>
              </p:ext>
            </p:extLst>
          </p:nvPr>
        </p:nvGraphicFramePr>
        <p:xfrm>
          <a:off x="667512" y="1993392"/>
          <a:ext cx="10689336" cy="4144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55043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376239"/>
            <a:ext cx="8001000" cy="625475"/>
          </a:xfrm>
        </p:spPr>
        <p:txBody>
          <a:bodyPr anchor="t"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latin typeface="Comic Sans MS" pitchFamily="66" charset="0"/>
              </a:rPr>
              <a:t>Κατασκευή γενεογράμματος</a:t>
            </a:r>
          </a:p>
        </p:txBody>
      </p:sp>
      <p:sp>
        <p:nvSpPr>
          <p:cNvPr id="11266" name="Oval 2"/>
          <p:cNvSpPr>
            <a:spLocks noChangeArrowheads="1"/>
          </p:cNvSpPr>
          <p:nvPr/>
        </p:nvSpPr>
        <p:spPr bwMode="auto">
          <a:xfrm>
            <a:off x="8802688" y="2351089"/>
            <a:ext cx="1225550" cy="1131887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11267" name="AutoShape 3"/>
          <p:cNvSpPr>
            <a:spLocks/>
          </p:cNvSpPr>
          <p:nvPr/>
        </p:nvSpPr>
        <p:spPr bwMode="auto">
          <a:xfrm rot="-5400000" flipH="1" flipV="1">
            <a:off x="5776913" y="593726"/>
            <a:ext cx="714375" cy="6559550"/>
          </a:xfrm>
          <a:prstGeom prst="rightBracket">
            <a:avLst>
              <a:gd name="adj" fmla="val 76519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725613" y="1296989"/>
            <a:ext cx="8507412" cy="4602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Παιδιά</a:t>
            </a:r>
          </a:p>
        </p:txBody>
      </p:sp>
      <p:sp>
        <p:nvSpPr>
          <p:cNvPr id="11269" name="Freeform 5"/>
          <p:cNvSpPr>
            <a:spLocks noChangeArrowheads="1"/>
          </p:cNvSpPr>
          <p:nvPr/>
        </p:nvSpPr>
        <p:spPr bwMode="auto">
          <a:xfrm>
            <a:off x="3695701" y="4230689"/>
            <a:ext cx="17463" cy="776287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56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0" name="Freeform 6"/>
          <p:cNvSpPr>
            <a:spLocks noChangeArrowheads="1"/>
          </p:cNvSpPr>
          <p:nvPr/>
        </p:nvSpPr>
        <p:spPr bwMode="auto">
          <a:xfrm>
            <a:off x="5341938" y="4230689"/>
            <a:ext cx="17462" cy="776287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56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1" name="Freeform 7"/>
          <p:cNvSpPr>
            <a:spLocks noChangeArrowheads="1"/>
          </p:cNvSpPr>
          <p:nvPr/>
        </p:nvSpPr>
        <p:spPr bwMode="auto">
          <a:xfrm>
            <a:off x="6962776" y="4230689"/>
            <a:ext cx="17463" cy="776287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56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2" name="Freeform 8"/>
          <p:cNvSpPr>
            <a:spLocks noChangeArrowheads="1"/>
          </p:cNvSpPr>
          <p:nvPr/>
        </p:nvSpPr>
        <p:spPr bwMode="auto">
          <a:xfrm>
            <a:off x="8591551" y="4230689"/>
            <a:ext cx="17463" cy="776287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56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3132139" y="5006975"/>
            <a:ext cx="1163637" cy="1131888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2322514" y="2351089"/>
            <a:ext cx="1163637" cy="1131887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8027989" y="5006975"/>
            <a:ext cx="1163637" cy="1131888"/>
          </a:xfrm>
          <a:prstGeom prst="rect">
            <a:avLst/>
          </a:prstGeom>
          <a:solidFill>
            <a:srgbClr val="DFDEEB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11276" name="Oval 12"/>
          <p:cNvSpPr>
            <a:spLocks noChangeArrowheads="1"/>
          </p:cNvSpPr>
          <p:nvPr/>
        </p:nvSpPr>
        <p:spPr bwMode="auto">
          <a:xfrm>
            <a:off x="4729163" y="5006975"/>
            <a:ext cx="1225550" cy="1131888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11277" name="Oval 13"/>
          <p:cNvSpPr>
            <a:spLocks noChangeArrowheads="1"/>
          </p:cNvSpPr>
          <p:nvPr/>
        </p:nvSpPr>
        <p:spPr bwMode="auto">
          <a:xfrm>
            <a:off x="6367463" y="5006975"/>
            <a:ext cx="1225550" cy="1131888"/>
          </a:xfrm>
          <a:prstGeom prst="ellipse">
            <a:avLst/>
          </a:prstGeom>
          <a:solidFill>
            <a:srgbClr val="FBF4E1"/>
          </a:solidFill>
          <a:ln w="2844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1524001" y="5324476"/>
            <a:ext cx="1882775" cy="639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Μεγαλύτερο</a:t>
            </a:r>
            <a:r>
              <a:rPr lang="el-GR">
                <a:solidFill>
                  <a:srgbClr val="000000"/>
                </a:solidFill>
                <a:latin typeface="Wingdings" pitchFamily="2" charset="2"/>
                <a:ea typeface="Microsoft YaHei"/>
                <a:cs typeface="Microsoft YaHei"/>
              </a:rPr>
              <a:t></a:t>
            </a:r>
          </a:p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endParaRPr lang="el-GR">
              <a:solidFill>
                <a:srgbClr val="000000"/>
              </a:solidFill>
              <a:latin typeface="Calisto MT" pitchFamily="18" charset="0"/>
              <a:ea typeface="Microsoft YaHei"/>
              <a:cs typeface="Microsoft YaHei"/>
            </a:endParaRP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9191626" y="5324476"/>
            <a:ext cx="1882775" cy="639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r>
              <a:rPr lang="el-GR">
                <a:solidFill>
                  <a:srgbClr val="000000"/>
                </a:solidFill>
                <a:latin typeface="Wingdings" pitchFamily="2" charset="2"/>
                <a:ea typeface="Microsoft YaHei"/>
                <a:cs typeface="Microsoft YaHei"/>
              </a:rPr>
              <a:t></a:t>
            </a: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Μικρότερο</a:t>
            </a:r>
          </a:p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</a:tabLst>
            </a:pPr>
            <a:endParaRPr lang="el-GR">
              <a:solidFill>
                <a:srgbClr val="000000"/>
              </a:solidFill>
              <a:latin typeface="Calisto MT" pitchFamily="18" charset="0"/>
              <a:ea typeface="Microsoft YaHei"/>
              <a:cs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925436140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5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60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65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7" grpId="0" animBg="1"/>
      <p:bldP spid="11269" grpId="0" animBg="1"/>
      <p:bldP spid="11270" grpId="0" animBg="1"/>
      <p:bldP spid="11271" grpId="0" animBg="1"/>
      <p:bldP spid="11272" grpId="0" animBg="1"/>
      <p:bldP spid="11273" grpId="0" animBg="1"/>
      <p:bldP spid="11274" grpId="0" animBg="1"/>
      <p:bldP spid="11275" grpId="0" animBg="1"/>
      <p:bldP spid="11276" grpId="0" animBg="1"/>
      <p:bldP spid="1127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2095500" y="376239"/>
            <a:ext cx="8001000" cy="625475"/>
          </a:xfrm>
        </p:spPr>
        <p:txBody>
          <a:bodyPr anchor="t"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latin typeface="Comic Sans MS" pitchFamily="66" charset="0"/>
              </a:rPr>
              <a:t>Κατασκευή γενεογράμματος</a:t>
            </a: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725613" y="1296989"/>
            <a:ext cx="8507412" cy="4602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l-GR" sz="2400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Πως παρουσιάζονται οι οικογενειακές σχέσεις</a:t>
            </a:r>
          </a:p>
        </p:txBody>
      </p:sp>
      <p:sp>
        <p:nvSpPr>
          <p:cNvPr id="15363" name="Freeform 3"/>
          <p:cNvSpPr>
            <a:spLocks noChangeArrowheads="1"/>
          </p:cNvSpPr>
          <p:nvPr/>
        </p:nvSpPr>
        <p:spPr bwMode="auto">
          <a:xfrm>
            <a:off x="2095500" y="2182814"/>
            <a:ext cx="2719388" cy="9525"/>
          </a:xfrm>
          <a:custGeom>
            <a:avLst/>
            <a:gdLst>
              <a:gd name="T0" fmla="*/ 0 w 7556"/>
              <a:gd name="T1" fmla="*/ 25 h 26"/>
              <a:gd name="T2" fmla="*/ 7555 w 7556"/>
              <a:gd name="T3" fmla="*/ 0 h 26"/>
              <a:gd name="T4" fmla="*/ 0 60000 65536"/>
              <a:gd name="T5" fmla="*/ 0 60000 65536"/>
              <a:gd name="T6" fmla="*/ 0 w 7556"/>
              <a:gd name="T7" fmla="*/ 0 h 26"/>
              <a:gd name="T8" fmla="*/ 7556 w 7556"/>
              <a:gd name="T9" fmla="*/ 26 h 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6" h="26">
                <a:moveTo>
                  <a:pt x="0" y="25"/>
                </a:moveTo>
                <a:lnTo>
                  <a:pt x="7555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4" name="Freeform 4"/>
          <p:cNvSpPr>
            <a:spLocks noChangeArrowheads="1"/>
          </p:cNvSpPr>
          <p:nvPr/>
        </p:nvSpPr>
        <p:spPr bwMode="auto">
          <a:xfrm>
            <a:off x="2095500" y="2343151"/>
            <a:ext cx="2719388" cy="9525"/>
          </a:xfrm>
          <a:custGeom>
            <a:avLst/>
            <a:gdLst>
              <a:gd name="T0" fmla="*/ 0 w 7556"/>
              <a:gd name="T1" fmla="*/ 25 h 26"/>
              <a:gd name="T2" fmla="*/ 7555 w 7556"/>
              <a:gd name="T3" fmla="*/ 0 h 26"/>
              <a:gd name="T4" fmla="*/ 0 60000 65536"/>
              <a:gd name="T5" fmla="*/ 0 60000 65536"/>
              <a:gd name="T6" fmla="*/ 0 w 7556"/>
              <a:gd name="T7" fmla="*/ 0 h 26"/>
              <a:gd name="T8" fmla="*/ 7556 w 7556"/>
              <a:gd name="T9" fmla="*/ 26 h 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6" h="26">
                <a:moveTo>
                  <a:pt x="0" y="25"/>
                </a:moveTo>
                <a:lnTo>
                  <a:pt x="7555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5" name="Freeform 5"/>
          <p:cNvSpPr>
            <a:spLocks noChangeArrowheads="1"/>
          </p:cNvSpPr>
          <p:nvPr/>
        </p:nvSpPr>
        <p:spPr bwMode="auto">
          <a:xfrm>
            <a:off x="2095500" y="2495551"/>
            <a:ext cx="2719388" cy="9525"/>
          </a:xfrm>
          <a:custGeom>
            <a:avLst/>
            <a:gdLst>
              <a:gd name="T0" fmla="*/ 0 w 7556"/>
              <a:gd name="T1" fmla="*/ 25 h 26"/>
              <a:gd name="T2" fmla="*/ 7555 w 7556"/>
              <a:gd name="T3" fmla="*/ 0 h 26"/>
              <a:gd name="T4" fmla="*/ 0 60000 65536"/>
              <a:gd name="T5" fmla="*/ 0 60000 65536"/>
              <a:gd name="T6" fmla="*/ 0 w 7556"/>
              <a:gd name="T7" fmla="*/ 0 h 26"/>
              <a:gd name="T8" fmla="*/ 7556 w 7556"/>
              <a:gd name="T9" fmla="*/ 26 h 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6" h="26">
                <a:moveTo>
                  <a:pt x="0" y="25"/>
                </a:moveTo>
                <a:lnTo>
                  <a:pt x="7555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6" name="Freeform 6"/>
          <p:cNvSpPr>
            <a:spLocks noChangeArrowheads="1"/>
          </p:cNvSpPr>
          <p:nvPr/>
        </p:nvSpPr>
        <p:spPr bwMode="auto">
          <a:xfrm>
            <a:off x="7005639" y="2190751"/>
            <a:ext cx="2720975" cy="9525"/>
          </a:xfrm>
          <a:custGeom>
            <a:avLst/>
            <a:gdLst>
              <a:gd name="T0" fmla="*/ 0 w 7557"/>
              <a:gd name="T1" fmla="*/ 24 h 25"/>
              <a:gd name="T2" fmla="*/ 7556 w 7557"/>
              <a:gd name="T3" fmla="*/ 0 h 25"/>
              <a:gd name="T4" fmla="*/ 0 60000 65536"/>
              <a:gd name="T5" fmla="*/ 0 60000 65536"/>
              <a:gd name="T6" fmla="*/ 0 w 7557"/>
              <a:gd name="T7" fmla="*/ 0 h 25"/>
              <a:gd name="T8" fmla="*/ 7557 w 7557"/>
              <a:gd name="T9" fmla="*/ 25 h 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5">
                <a:moveTo>
                  <a:pt x="0" y="24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7" name="Freeform 7"/>
          <p:cNvSpPr>
            <a:spLocks noChangeArrowheads="1"/>
          </p:cNvSpPr>
          <p:nvPr/>
        </p:nvSpPr>
        <p:spPr bwMode="auto">
          <a:xfrm>
            <a:off x="7005639" y="2352676"/>
            <a:ext cx="2720975" cy="9525"/>
          </a:xfrm>
          <a:custGeom>
            <a:avLst/>
            <a:gdLst>
              <a:gd name="T0" fmla="*/ 0 w 7557"/>
              <a:gd name="T1" fmla="*/ 25 h 26"/>
              <a:gd name="T2" fmla="*/ 7556 w 7557"/>
              <a:gd name="T3" fmla="*/ 0 h 26"/>
              <a:gd name="T4" fmla="*/ 0 60000 65536"/>
              <a:gd name="T5" fmla="*/ 0 60000 65536"/>
              <a:gd name="T6" fmla="*/ 0 w 7557"/>
              <a:gd name="T7" fmla="*/ 0 h 26"/>
              <a:gd name="T8" fmla="*/ 7557 w 7557"/>
              <a:gd name="T9" fmla="*/ 26 h 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6">
                <a:moveTo>
                  <a:pt x="0" y="25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8" name="Freeform 8"/>
          <p:cNvSpPr>
            <a:spLocks noChangeArrowheads="1"/>
          </p:cNvSpPr>
          <p:nvPr/>
        </p:nvSpPr>
        <p:spPr bwMode="auto">
          <a:xfrm>
            <a:off x="7005639" y="2505076"/>
            <a:ext cx="2720975" cy="9525"/>
          </a:xfrm>
          <a:custGeom>
            <a:avLst/>
            <a:gdLst>
              <a:gd name="T0" fmla="*/ 0 w 7557"/>
              <a:gd name="T1" fmla="*/ 25 h 26"/>
              <a:gd name="T2" fmla="*/ 7556 w 7557"/>
              <a:gd name="T3" fmla="*/ 0 h 26"/>
              <a:gd name="T4" fmla="*/ 0 60000 65536"/>
              <a:gd name="T5" fmla="*/ 0 60000 65536"/>
              <a:gd name="T6" fmla="*/ 0 w 7557"/>
              <a:gd name="T7" fmla="*/ 0 h 26"/>
              <a:gd name="T8" fmla="*/ 7557 w 7557"/>
              <a:gd name="T9" fmla="*/ 26 h 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6">
                <a:moveTo>
                  <a:pt x="0" y="25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69" name="Freeform 9"/>
          <p:cNvSpPr>
            <a:spLocks noChangeArrowheads="1"/>
          </p:cNvSpPr>
          <p:nvPr/>
        </p:nvSpPr>
        <p:spPr bwMode="auto">
          <a:xfrm>
            <a:off x="7005639" y="3702051"/>
            <a:ext cx="2720975" cy="9525"/>
          </a:xfrm>
          <a:custGeom>
            <a:avLst/>
            <a:gdLst>
              <a:gd name="T0" fmla="*/ 0 w 7557"/>
              <a:gd name="T1" fmla="*/ 25 h 26"/>
              <a:gd name="T2" fmla="*/ 7556 w 7557"/>
              <a:gd name="T3" fmla="*/ 0 h 26"/>
              <a:gd name="T4" fmla="*/ 0 60000 65536"/>
              <a:gd name="T5" fmla="*/ 0 60000 65536"/>
              <a:gd name="T6" fmla="*/ 0 w 7557"/>
              <a:gd name="T7" fmla="*/ 0 h 26"/>
              <a:gd name="T8" fmla="*/ 7557 w 7557"/>
              <a:gd name="T9" fmla="*/ 26 h 2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6">
                <a:moveTo>
                  <a:pt x="0" y="25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0" name="Freeform 10"/>
          <p:cNvSpPr>
            <a:spLocks noChangeArrowheads="1"/>
          </p:cNvSpPr>
          <p:nvPr/>
        </p:nvSpPr>
        <p:spPr bwMode="auto">
          <a:xfrm>
            <a:off x="7005639" y="3863976"/>
            <a:ext cx="2720975" cy="9525"/>
          </a:xfrm>
          <a:custGeom>
            <a:avLst/>
            <a:gdLst>
              <a:gd name="T0" fmla="*/ 0 w 7557"/>
              <a:gd name="T1" fmla="*/ 24 h 25"/>
              <a:gd name="T2" fmla="*/ 7556 w 7557"/>
              <a:gd name="T3" fmla="*/ 0 h 25"/>
              <a:gd name="T4" fmla="*/ 0 60000 65536"/>
              <a:gd name="T5" fmla="*/ 0 60000 65536"/>
              <a:gd name="T6" fmla="*/ 0 w 7557"/>
              <a:gd name="T7" fmla="*/ 0 h 25"/>
              <a:gd name="T8" fmla="*/ 7557 w 7557"/>
              <a:gd name="T9" fmla="*/ 25 h 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5">
                <a:moveTo>
                  <a:pt x="0" y="24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1" name="Freeform 11"/>
          <p:cNvSpPr>
            <a:spLocks noChangeArrowheads="1"/>
          </p:cNvSpPr>
          <p:nvPr/>
        </p:nvSpPr>
        <p:spPr bwMode="auto">
          <a:xfrm>
            <a:off x="7005639" y="5311776"/>
            <a:ext cx="2720975" cy="9525"/>
          </a:xfrm>
          <a:custGeom>
            <a:avLst/>
            <a:gdLst>
              <a:gd name="T0" fmla="*/ 0 w 7557"/>
              <a:gd name="T1" fmla="*/ 24 h 25"/>
              <a:gd name="T2" fmla="*/ 7556 w 7557"/>
              <a:gd name="T3" fmla="*/ 0 h 25"/>
              <a:gd name="T4" fmla="*/ 0 60000 65536"/>
              <a:gd name="T5" fmla="*/ 0 60000 65536"/>
              <a:gd name="T6" fmla="*/ 0 w 7557"/>
              <a:gd name="T7" fmla="*/ 0 h 25"/>
              <a:gd name="T8" fmla="*/ 7557 w 7557"/>
              <a:gd name="T9" fmla="*/ 25 h 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5">
                <a:moveTo>
                  <a:pt x="0" y="24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2" name="Freeform 12"/>
          <p:cNvSpPr>
            <a:spLocks noChangeArrowheads="1"/>
          </p:cNvSpPr>
          <p:nvPr/>
        </p:nvSpPr>
        <p:spPr bwMode="auto">
          <a:xfrm>
            <a:off x="2346325" y="5334000"/>
            <a:ext cx="922338" cy="1588"/>
          </a:xfrm>
          <a:custGeom>
            <a:avLst/>
            <a:gdLst>
              <a:gd name="T0" fmla="*/ 0 w 2560"/>
              <a:gd name="T1" fmla="*/ 0 h 5"/>
              <a:gd name="T2" fmla="*/ 2559 w 2560"/>
              <a:gd name="T3" fmla="*/ 4 h 5"/>
              <a:gd name="T4" fmla="*/ 0 60000 65536"/>
              <a:gd name="T5" fmla="*/ 0 60000 65536"/>
              <a:gd name="T6" fmla="*/ 0 w 2560"/>
              <a:gd name="T7" fmla="*/ 0 h 5"/>
              <a:gd name="T8" fmla="*/ 2560 w 2560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5">
                <a:moveTo>
                  <a:pt x="0" y="0"/>
                </a:moveTo>
                <a:lnTo>
                  <a:pt x="2559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3" name="Freeform 13"/>
          <p:cNvSpPr>
            <a:spLocks noChangeArrowheads="1"/>
          </p:cNvSpPr>
          <p:nvPr/>
        </p:nvSpPr>
        <p:spPr bwMode="auto">
          <a:xfrm>
            <a:off x="3643314" y="5332414"/>
            <a:ext cx="877887" cy="1587"/>
          </a:xfrm>
          <a:custGeom>
            <a:avLst/>
            <a:gdLst>
              <a:gd name="T0" fmla="*/ 0 w 2438"/>
              <a:gd name="T1" fmla="*/ 0 h 5"/>
              <a:gd name="T2" fmla="*/ 2437 w 2438"/>
              <a:gd name="T3" fmla="*/ 4 h 5"/>
              <a:gd name="T4" fmla="*/ 0 60000 65536"/>
              <a:gd name="T5" fmla="*/ 0 60000 65536"/>
              <a:gd name="T6" fmla="*/ 0 w 2438"/>
              <a:gd name="T7" fmla="*/ 0 h 5"/>
              <a:gd name="T8" fmla="*/ 2438 w 2438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38" h="5">
                <a:moveTo>
                  <a:pt x="0" y="0"/>
                </a:moveTo>
                <a:lnTo>
                  <a:pt x="2437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4" name="Freeform 14"/>
          <p:cNvSpPr>
            <a:spLocks noChangeArrowheads="1"/>
          </p:cNvSpPr>
          <p:nvPr/>
        </p:nvSpPr>
        <p:spPr bwMode="auto">
          <a:xfrm>
            <a:off x="3267075" y="5099050"/>
            <a:ext cx="1588" cy="465138"/>
          </a:xfrm>
          <a:custGeom>
            <a:avLst/>
            <a:gdLst>
              <a:gd name="T0" fmla="*/ 5 w 6"/>
              <a:gd name="T1" fmla="*/ 0 h 1293"/>
              <a:gd name="T2" fmla="*/ 0 w 6"/>
              <a:gd name="T3" fmla="*/ 1292 h 1293"/>
              <a:gd name="T4" fmla="*/ 0 60000 65536"/>
              <a:gd name="T5" fmla="*/ 0 60000 65536"/>
              <a:gd name="T6" fmla="*/ 0 w 6"/>
              <a:gd name="T7" fmla="*/ 0 h 1293"/>
              <a:gd name="T8" fmla="*/ 6 w 6"/>
              <a:gd name="T9" fmla="*/ 1293 h 12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1293">
                <a:moveTo>
                  <a:pt x="5" y="0"/>
                </a:moveTo>
                <a:lnTo>
                  <a:pt x="0" y="1292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5" name="Freeform 15"/>
          <p:cNvSpPr>
            <a:spLocks noChangeArrowheads="1"/>
          </p:cNvSpPr>
          <p:nvPr/>
        </p:nvSpPr>
        <p:spPr bwMode="auto">
          <a:xfrm>
            <a:off x="3641725" y="5092700"/>
            <a:ext cx="1588" cy="482600"/>
          </a:xfrm>
          <a:custGeom>
            <a:avLst/>
            <a:gdLst>
              <a:gd name="T0" fmla="*/ 4 w 5"/>
              <a:gd name="T1" fmla="*/ 0 h 1341"/>
              <a:gd name="T2" fmla="*/ 0 w 5"/>
              <a:gd name="T3" fmla="*/ 1340 h 1341"/>
              <a:gd name="T4" fmla="*/ 0 60000 65536"/>
              <a:gd name="T5" fmla="*/ 0 60000 65536"/>
              <a:gd name="T6" fmla="*/ 0 w 5"/>
              <a:gd name="T7" fmla="*/ 0 h 1341"/>
              <a:gd name="T8" fmla="*/ 5 w 5"/>
              <a:gd name="T9" fmla="*/ 1341 h 134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" h="1341">
                <a:moveTo>
                  <a:pt x="4" y="0"/>
                </a:moveTo>
                <a:lnTo>
                  <a:pt x="0" y="134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5376" name="Freeform 16"/>
          <p:cNvSpPr>
            <a:spLocks noChangeArrowheads="1"/>
          </p:cNvSpPr>
          <p:nvPr/>
        </p:nvSpPr>
        <p:spPr bwMode="auto">
          <a:xfrm>
            <a:off x="7024688" y="2200276"/>
            <a:ext cx="2736850" cy="303213"/>
          </a:xfrm>
          <a:custGeom>
            <a:avLst/>
            <a:gdLst>
              <a:gd name="T0" fmla="*/ 0 w 2736827"/>
              <a:gd name="T1" fmla="*/ 304105 h 304105"/>
              <a:gd name="T2" fmla="*/ 339867 w 2736827"/>
              <a:gd name="T3" fmla="*/ 0 h 304105"/>
              <a:gd name="T4" fmla="*/ 608183 w 2736827"/>
              <a:gd name="T5" fmla="*/ 295160 h 304105"/>
              <a:gd name="T6" fmla="*/ 894388 w 2736827"/>
              <a:gd name="T7" fmla="*/ 35777 h 304105"/>
              <a:gd name="T8" fmla="*/ 1171648 w 2736827"/>
              <a:gd name="T9" fmla="*/ 259383 h 304105"/>
              <a:gd name="T10" fmla="*/ 1448908 w 2736827"/>
              <a:gd name="T11" fmla="*/ 26833 h 304105"/>
              <a:gd name="T12" fmla="*/ 1717225 w 2736827"/>
              <a:gd name="T13" fmla="*/ 250439 h 304105"/>
              <a:gd name="T14" fmla="*/ 2057092 w 2736827"/>
              <a:gd name="T15" fmla="*/ 62610 h 304105"/>
              <a:gd name="T16" fmla="*/ 2137587 w 2736827"/>
              <a:gd name="T17" fmla="*/ 26833 h 304105"/>
              <a:gd name="T18" fmla="*/ 2459567 w 2736827"/>
              <a:gd name="T19" fmla="*/ 259383 h 304105"/>
              <a:gd name="T20" fmla="*/ 2736827 w 2736827"/>
              <a:gd name="T21" fmla="*/ 17889 h 304105"/>
              <a:gd name="T22" fmla="*/ 2736827 w 2736827"/>
              <a:gd name="T23" fmla="*/ 17889 h 304105"/>
              <a:gd name="T24" fmla="*/ 2718939 w 2736827"/>
              <a:gd name="T25" fmla="*/ 8945 h 30410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36827"/>
              <a:gd name="T40" fmla="*/ 0 h 304105"/>
              <a:gd name="T41" fmla="*/ 2736827 w 2736827"/>
              <a:gd name="T42" fmla="*/ 304105 h 30410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36827" h="304105">
                <a:moveTo>
                  <a:pt x="0" y="304105"/>
                </a:moveTo>
                <a:lnTo>
                  <a:pt x="339867" y="0"/>
                </a:lnTo>
                <a:lnTo>
                  <a:pt x="608183" y="295160"/>
                </a:lnTo>
                <a:lnTo>
                  <a:pt x="894388" y="35777"/>
                </a:lnTo>
                <a:lnTo>
                  <a:pt x="1171648" y="259383"/>
                </a:lnTo>
                <a:lnTo>
                  <a:pt x="1448908" y="26833"/>
                </a:lnTo>
                <a:lnTo>
                  <a:pt x="1717225" y="250439"/>
                </a:lnTo>
                <a:lnTo>
                  <a:pt x="2057092" y="62610"/>
                </a:lnTo>
                <a:lnTo>
                  <a:pt x="2137587" y="26833"/>
                </a:lnTo>
                <a:lnTo>
                  <a:pt x="2459567" y="259383"/>
                </a:lnTo>
                <a:lnTo>
                  <a:pt x="2736827" y="17889"/>
                </a:lnTo>
                <a:lnTo>
                  <a:pt x="2718939" y="8945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77" name="Freeform 17"/>
          <p:cNvSpPr>
            <a:spLocks noChangeArrowheads="1"/>
          </p:cNvSpPr>
          <p:nvPr/>
        </p:nvSpPr>
        <p:spPr bwMode="auto">
          <a:xfrm>
            <a:off x="2095500" y="3398838"/>
            <a:ext cx="2736850" cy="303212"/>
          </a:xfrm>
          <a:custGeom>
            <a:avLst/>
            <a:gdLst>
              <a:gd name="T0" fmla="*/ 0 w 2736827"/>
              <a:gd name="T1" fmla="*/ 304105 h 304105"/>
              <a:gd name="T2" fmla="*/ 339867 w 2736827"/>
              <a:gd name="T3" fmla="*/ 0 h 304105"/>
              <a:gd name="T4" fmla="*/ 608183 w 2736827"/>
              <a:gd name="T5" fmla="*/ 295160 h 304105"/>
              <a:gd name="T6" fmla="*/ 894388 w 2736827"/>
              <a:gd name="T7" fmla="*/ 35777 h 304105"/>
              <a:gd name="T8" fmla="*/ 1171648 w 2736827"/>
              <a:gd name="T9" fmla="*/ 259383 h 304105"/>
              <a:gd name="T10" fmla="*/ 1448908 w 2736827"/>
              <a:gd name="T11" fmla="*/ 26833 h 304105"/>
              <a:gd name="T12" fmla="*/ 1717225 w 2736827"/>
              <a:gd name="T13" fmla="*/ 250439 h 304105"/>
              <a:gd name="T14" fmla="*/ 2057092 w 2736827"/>
              <a:gd name="T15" fmla="*/ 62610 h 304105"/>
              <a:gd name="T16" fmla="*/ 2137587 w 2736827"/>
              <a:gd name="T17" fmla="*/ 26833 h 304105"/>
              <a:gd name="T18" fmla="*/ 2459567 w 2736827"/>
              <a:gd name="T19" fmla="*/ 259383 h 304105"/>
              <a:gd name="T20" fmla="*/ 2736827 w 2736827"/>
              <a:gd name="T21" fmla="*/ 17889 h 304105"/>
              <a:gd name="T22" fmla="*/ 2736827 w 2736827"/>
              <a:gd name="T23" fmla="*/ 17889 h 304105"/>
              <a:gd name="T24" fmla="*/ 2718939 w 2736827"/>
              <a:gd name="T25" fmla="*/ 8945 h 30410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36827"/>
              <a:gd name="T40" fmla="*/ 0 h 304105"/>
              <a:gd name="T41" fmla="*/ 2736827 w 2736827"/>
              <a:gd name="T42" fmla="*/ 304105 h 30410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36827" h="304105">
                <a:moveTo>
                  <a:pt x="0" y="304105"/>
                </a:moveTo>
                <a:lnTo>
                  <a:pt x="339867" y="0"/>
                </a:lnTo>
                <a:lnTo>
                  <a:pt x="608183" y="295160"/>
                </a:lnTo>
                <a:lnTo>
                  <a:pt x="894388" y="35777"/>
                </a:lnTo>
                <a:lnTo>
                  <a:pt x="1171648" y="259383"/>
                </a:lnTo>
                <a:lnTo>
                  <a:pt x="1448908" y="26833"/>
                </a:lnTo>
                <a:lnTo>
                  <a:pt x="1717225" y="250439"/>
                </a:lnTo>
                <a:lnTo>
                  <a:pt x="2057092" y="62610"/>
                </a:lnTo>
                <a:lnTo>
                  <a:pt x="2137587" y="26833"/>
                </a:lnTo>
                <a:lnTo>
                  <a:pt x="2459567" y="259383"/>
                </a:lnTo>
                <a:lnTo>
                  <a:pt x="2736827" y="17889"/>
                </a:lnTo>
                <a:lnTo>
                  <a:pt x="2718939" y="8945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1938339" y="2713039"/>
            <a:ext cx="3406775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Πολύ στενές ή συγχωνευμένες</a:t>
            </a:r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7005639" y="5965826"/>
            <a:ext cx="3406775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Απόμακρες</a:t>
            </a:r>
          </a:p>
        </p:txBody>
      </p:sp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1725614" y="5965826"/>
            <a:ext cx="3406775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Αποξενωμένς ή διακεκομμένες</a:t>
            </a:r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2095501" y="4125914"/>
            <a:ext cx="3406775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Ασχημες ή συγκρουσιακές</a:t>
            </a:r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6518276" y="4125914"/>
            <a:ext cx="3406775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Στενές</a:t>
            </a:r>
          </a:p>
        </p:txBody>
      </p:sp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6715125" y="2833689"/>
            <a:ext cx="3697288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>
            <a:spAutoFit/>
          </a:bodyPr>
          <a:lstStyle/>
          <a:p>
            <a:pPr defTabSz="449263"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l-GR">
                <a:solidFill>
                  <a:srgbClr val="000000"/>
                </a:solidFill>
                <a:latin typeface="Calibri" pitchFamily="34" charset="0"/>
                <a:ea typeface="Microsoft YaHei"/>
                <a:cs typeface="Microsoft YaHei"/>
              </a:rPr>
              <a:t>Συγχωνευμένες και συγκρουσιακές</a:t>
            </a:r>
          </a:p>
        </p:txBody>
      </p:sp>
    </p:spTree>
    <p:extLst>
      <p:ext uri="{BB962C8B-B14F-4D97-AF65-F5344CB8AC3E}">
        <p14:creationId xmlns:p14="http://schemas.microsoft.com/office/powerpoint/2010/main" val="158879437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8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20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6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9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2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5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8" dur="2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3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6" dur="20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1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4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7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2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5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8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1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4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9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82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nimBg="1"/>
      <p:bldP spid="15364" grpId="0" animBg="1"/>
      <p:bldP spid="15365" grpId="0" animBg="1"/>
      <p:bldP spid="15366" grpId="0" animBg="1"/>
      <p:bldP spid="15367" grpId="0" animBg="1"/>
      <p:bldP spid="15368" grpId="0" animBg="1"/>
      <p:bldP spid="15369" grpId="0" animBg="1"/>
      <p:bldP spid="15370" grpId="0" animBg="1"/>
      <p:bldP spid="15371" grpId="0" animBg="1"/>
      <p:bldP spid="15372" grpId="0" animBg="1"/>
      <p:bldP spid="15373" grpId="0" animBg="1"/>
      <p:bldP spid="15374" grpId="0" animBg="1"/>
      <p:bldP spid="15375" grpId="0" animBg="1"/>
      <p:bldP spid="15376" grpId="0" animBg="1"/>
      <p:bldP spid="1537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12616" y="27057"/>
            <a:ext cx="3307404" cy="692276"/>
          </a:xfrm>
        </p:spPr>
        <p:txBody>
          <a:bodyPr>
            <a:normAutofit fontScale="90000"/>
          </a:bodyPr>
          <a:lstStyle/>
          <a:p>
            <a:r>
              <a:rPr lang="el-GR" dirty="0" err="1" smtClean="0"/>
              <a:t>Γεννεόγραμμα</a:t>
            </a:r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3199233" y="3964865"/>
            <a:ext cx="667512" cy="6492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56</a:t>
            </a:r>
            <a:endParaRPr lang="el-GR" dirty="0"/>
          </a:p>
        </p:txBody>
      </p:sp>
      <p:sp>
        <p:nvSpPr>
          <p:cNvPr id="6" name="Oval 5"/>
          <p:cNvSpPr/>
          <p:nvPr/>
        </p:nvSpPr>
        <p:spPr>
          <a:xfrm>
            <a:off x="8767509" y="4014669"/>
            <a:ext cx="813816" cy="6492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42</a:t>
            </a:r>
            <a:endParaRPr lang="el-GR" dirty="0"/>
          </a:p>
        </p:txBody>
      </p:sp>
      <p:sp>
        <p:nvSpPr>
          <p:cNvPr id="7" name="AutoShape 3"/>
          <p:cNvSpPr>
            <a:spLocks/>
          </p:cNvSpPr>
          <p:nvPr/>
        </p:nvSpPr>
        <p:spPr bwMode="auto">
          <a:xfrm rot="-5400000" flipH="1" flipV="1">
            <a:off x="5992374" y="2189679"/>
            <a:ext cx="701008" cy="5671262"/>
          </a:xfrm>
          <a:prstGeom prst="rightBracket">
            <a:avLst>
              <a:gd name="adj" fmla="val 76519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" name="Freeform 8"/>
          <p:cNvSpPr>
            <a:spLocks noChangeArrowheads="1"/>
          </p:cNvSpPr>
          <p:nvPr/>
        </p:nvSpPr>
        <p:spPr bwMode="auto">
          <a:xfrm flipH="1">
            <a:off x="7565287" y="5398622"/>
            <a:ext cx="45719" cy="560354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 flipH="1">
            <a:off x="5886583" y="5396671"/>
            <a:ext cx="45719" cy="588303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7268453" y="5984974"/>
            <a:ext cx="667512" cy="6492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11</a:t>
            </a:r>
            <a:endParaRPr lang="el-GR" dirty="0"/>
          </a:p>
        </p:txBody>
      </p:sp>
      <p:sp>
        <p:nvSpPr>
          <p:cNvPr id="12" name="Oval 11"/>
          <p:cNvSpPr/>
          <p:nvPr/>
        </p:nvSpPr>
        <p:spPr>
          <a:xfrm>
            <a:off x="5510772" y="6041609"/>
            <a:ext cx="813816" cy="6492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17.5</a:t>
            </a:r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1790669" y="4228378"/>
            <a:ext cx="1408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err="1"/>
              <a:t>ε</a:t>
            </a:r>
            <a:r>
              <a:rPr lang="el-GR" sz="1400" dirty="0" err="1" smtClean="0"/>
              <a:t>λ.επαγγελματίας</a:t>
            </a:r>
            <a:endParaRPr lang="el-GR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8206360" y="2686411"/>
            <a:ext cx="1177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Αθήνα,</a:t>
            </a:r>
          </a:p>
          <a:p>
            <a:r>
              <a:rPr lang="el-GR" sz="1400" dirty="0" smtClean="0"/>
              <a:t>Ιδ. υπάλληλος</a:t>
            </a:r>
            <a:endParaRPr lang="el-GR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6254773" y="6442085"/>
            <a:ext cx="926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err="1" smtClean="0"/>
              <a:t>Γ΄Λυκείου</a:t>
            </a:r>
            <a:endParaRPr lang="el-GR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984156" y="6372588"/>
            <a:ext cx="1147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Δ΄ Δημοτικού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64829" y="768505"/>
            <a:ext cx="667512" cy="649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66</a:t>
            </a:r>
            <a:endParaRPr lang="el-GR" dirty="0"/>
          </a:p>
        </p:txBody>
      </p:sp>
      <p:sp>
        <p:nvSpPr>
          <p:cNvPr id="24" name="Oval 23"/>
          <p:cNvSpPr/>
          <p:nvPr/>
        </p:nvSpPr>
        <p:spPr>
          <a:xfrm>
            <a:off x="10582628" y="741164"/>
            <a:ext cx="813816" cy="649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58</a:t>
            </a:r>
            <a:endParaRPr lang="el-GR" dirty="0"/>
          </a:p>
        </p:txBody>
      </p:sp>
      <p:sp>
        <p:nvSpPr>
          <p:cNvPr id="25" name="Rectangle 24"/>
          <p:cNvSpPr/>
          <p:nvPr/>
        </p:nvSpPr>
        <p:spPr>
          <a:xfrm>
            <a:off x="2132422" y="802097"/>
            <a:ext cx="667512" cy="649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87</a:t>
            </a:r>
            <a:endParaRPr lang="el-GR" dirty="0"/>
          </a:p>
        </p:txBody>
      </p:sp>
      <p:sp>
        <p:nvSpPr>
          <p:cNvPr id="26" name="Oval 25"/>
          <p:cNvSpPr/>
          <p:nvPr/>
        </p:nvSpPr>
        <p:spPr>
          <a:xfrm>
            <a:off x="4851487" y="801090"/>
            <a:ext cx="813816" cy="649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83</a:t>
            </a:r>
          </a:p>
        </p:txBody>
      </p:sp>
      <p:sp>
        <p:nvSpPr>
          <p:cNvPr id="28" name="Oval 27"/>
          <p:cNvSpPr/>
          <p:nvPr/>
        </p:nvSpPr>
        <p:spPr>
          <a:xfrm>
            <a:off x="5563844" y="6121370"/>
            <a:ext cx="707673" cy="49399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AutoShape 3"/>
          <p:cNvSpPr>
            <a:spLocks/>
          </p:cNvSpPr>
          <p:nvPr/>
        </p:nvSpPr>
        <p:spPr bwMode="auto">
          <a:xfrm rot="-5400000" flipH="1" flipV="1">
            <a:off x="3571972" y="400514"/>
            <a:ext cx="617649" cy="2824267"/>
          </a:xfrm>
          <a:prstGeom prst="rightBracket">
            <a:avLst>
              <a:gd name="adj" fmla="val 76519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30" name="AutoShape 3"/>
          <p:cNvSpPr>
            <a:spLocks/>
          </p:cNvSpPr>
          <p:nvPr/>
        </p:nvSpPr>
        <p:spPr bwMode="auto">
          <a:xfrm rot="-5400000" flipH="1" flipV="1">
            <a:off x="8678498" y="-279385"/>
            <a:ext cx="670953" cy="4061833"/>
          </a:xfrm>
          <a:prstGeom prst="rightBracket">
            <a:avLst>
              <a:gd name="adj" fmla="val 76519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51873" y="1211979"/>
            <a:ext cx="745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αγρότης</a:t>
            </a:r>
            <a:endParaRPr lang="el-GR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7333447" y="760362"/>
            <a:ext cx="1018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ε</a:t>
            </a:r>
            <a:r>
              <a:rPr lang="el-GR" sz="1400" dirty="0" smtClean="0"/>
              <a:t>ργάτης</a:t>
            </a:r>
          </a:p>
          <a:p>
            <a:r>
              <a:rPr lang="el-GR" sz="1400" dirty="0"/>
              <a:t>β</a:t>
            </a:r>
            <a:r>
              <a:rPr lang="el-GR" sz="1400" dirty="0" smtClean="0"/>
              <a:t>ία προς σύζυγο, αλκοολικός</a:t>
            </a:r>
            <a:endParaRPr lang="el-GR" sz="1400" dirty="0"/>
          </a:p>
        </p:txBody>
      </p:sp>
      <p:sp>
        <p:nvSpPr>
          <p:cNvPr id="33" name="Rectangle 32"/>
          <p:cNvSpPr/>
          <p:nvPr/>
        </p:nvSpPr>
        <p:spPr>
          <a:xfrm>
            <a:off x="1332515" y="2387511"/>
            <a:ext cx="667512" cy="649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60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031462" y="1286924"/>
            <a:ext cx="918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αγρότισσα</a:t>
            </a:r>
            <a:endParaRPr lang="el-GR" sz="1400" dirty="0"/>
          </a:p>
        </p:txBody>
      </p:sp>
      <p:sp>
        <p:nvSpPr>
          <p:cNvPr id="45" name="AutoShape 3"/>
          <p:cNvSpPr>
            <a:spLocks/>
          </p:cNvSpPr>
          <p:nvPr/>
        </p:nvSpPr>
        <p:spPr bwMode="auto">
          <a:xfrm rot="-5400000" flipH="1" flipV="1">
            <a:off x="1679426" y="1133043"/>
            <a:ext cx="280784" cy="961879"/>
          </a:xfrm>
          <a:prstGeom prst="rightBracket">
            <a:avLst>
              <a:gd name="adj" fmla="val 76519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807950" y="824365"/>
            <a:ext cx="813816" cy="649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 smtClean="0"/>
          </a:p>
        </p:txBody>
      </p:sp>
      <p:sp>
        <p:nvSpPr>
          <p:cNvPr id="49" name="Freeform 48"/>
          <p:cNvSpPr>
            <a:spLocks noChangeArrowheads="1"/>
          </p:cNvSpPr>
          <p:nvPr/>
        </p:nvSpPr>
        <p:spPr bwMode="auto">
          <a:xfrm>
            <a:off x="1714137" y="1748442"/>
            <a:ext cx="45719" cy="655716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0" name="Freeform 49"/>
          <p:cNvSpPr>
            <a:spLocks noChangeArrowheads="1"/>
          </p:cNvSpPr>
          <p:nvPr/>
        </p:nvSpPr>
        <p:spPr bwMode="auto">
          <a:xfrm>
            <a:off x="3499578" y="2100286"/>
            <a:ext cx="45719" cy="1809309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1" name="Oval 50"/>
          <p:cNvSpPr/>
          <p:nvPr/>
        </p:nvSpPr>
        <p:spPr>
          <a:xfrm>
            <a:off x="7565287" y="2534622"/>
            <a:ext cx="715180" cy="6349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43</a:t>
            </a:r>
            <a:endParaRPr lang="el-GR" dirty="0"/>
          </a:p>
        </p:txBody>
      </p:sp>
      <p:sp>
        <p:nvSpPr>
          <p:cNvPr id="52" name="Rectangle 51"/>
          <p:cNvSpPr/>
          <p:nvPr/>
        </p:nvSpPr>
        <p:spPr>
          <a:xfrm>
            <a:off x="6709498" y="2610082"/>
            <a:ext cx="468003" cy="588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3" name="Multiply 52"/>
          <p:cNvSpPr/>
          <p:nvPr/>
        </p:nvSpPr>
        <p:spPr>
          <a:xfrm>
            <a:off x="7256834" y="3749288"/>
            <a:ext cx="242460" cy="367698"/>
          </a:xfrm>
          <a:prstGeom prst="mathMultiply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5" name="AutoShape 3"/>
          <p:cNvSpPr>
            <a:spLocks/>
          </p:cNvSpPr>
          <p:nvPr/>
        </p:nvSpPr>
        <p:spPr bwMode="auto">
          <a:xfrm rot="-5400000" flipH="1" flipV="1">
            <a:off x="7316239" y="2945887"/>
            <a:ext cx="304061" cy="891456"/>
          </a:xfrm>
          <a:prstGeom prst="rightBracket">
            <a:avLst>
              <a:gd name="adj" fmla="val 76519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56" name="Freeform 55"/>
          <p:cNvSpPr>
            <a:spLocks noChangeArrowheads="1"/>
          </p:cNvSpPr>
          <p:nvPr/>
        </p:nvSpPr>
        <p:spPr bwMode="auto">
          <a:xfrm flipH="1">
            <a:off x="7933290" y="2124432"/>
            <a:ext cx="45719" cy="395279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57" name="Freeform 56"/>
          <p:cNvSpPr>
            <a:spLocks noChangeArrowheads="1"/>
          </p:cNvSpPr>
          <p:nvPr/>
        </p:nvSpPr>
        <p:spPr bwMode="auto">
          <a:xfrm>
            <a:off x="10491272" y="2129926"/>
            <a:ext cx="50672" cy="515171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3" name="TextBox 2"/>
          <p:cNvSpPr txBox="1"/>
          <p:nvPr/>
        </p:nvSpPr>
        <p:spPr>
          <a:xfrm>
            <a:off x="9201369" y="820354"/>
            <a:ext cx="1346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/>
              <a:t>υ</a:t>
            </a:r>
            <a:r>
              <a:rPr lang="el-GR" sz="1400" dirty="0" smtClean="0"/>
              <a:t>πάλληλος Δήμου, αγροτικά</a:t>
            </a:r>
            <a:endParaRPr lang="el-GR" sz="1400" dirty="0"/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 flipH="1">
            <a:off x="9211308" y="2121022"/>
            <a:ext cx="45719" cy="1857465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64" name="Oval 63"/>
          <p:cNvSpPr/>
          <p:nvPr/>
        </p:nvSpPr>
        <p:spPr>
          <a:xfrm>
            <a:off x="10125801" y="2658715"/>
            <a:ext cx="664139" cy="6014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37</a:t>
            </a:r>
            <a:endParaRPr lang="el-GR" dirty="0"/>
          </a:p>
        </p:txBody>
      </p:sp>
      <p:sp>
        <p:nvSpPr>
          <p:cNvPr id="69" name="Freeform 68"/>
          <p:cNvSpPr>
            <a:spLocks noChangeArrowheads="1"/>
          </p:cNvSpPr>
          <p:nvPr/>
        </p:nvSpPr>
        <p:spPr bwMode="auto">
          <a:xfrm>
            <a:off x="7413359" y="3569644"/>
            <a:ext cx="45719" cy="182880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0" name="Freeform 69"/>
          <p:cNvSpPr>
            <a:spLocks noChangeArrowheads="1"/>
          </p:cNvSpPr>
          <p:nvPr/>
        </p:nvSpPr>
        <p:spPr bwMode="auto">
          <a:xfrm>
            <a:off x="7602209" y="3581064"/>
            <a:ext cx="45719" cy="182880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1" name="TextBox 70"/>
          <p:cNvSpPr txBox="1"/>
          <p:nvPr/>
        </p:nvSpPr>
        <p:spPr>
          <a:xfrm>
            <a:off x="10807863" y="2761050"/>
            <a:ext cx="1177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επαρχία,</a:t>
            </a:r>
          </a:p>
          <a:p>
            <a:r>
              <a:rPr lang="el-GR" sz="1400" dirty="0" smtClean="0"/>
              <a:t>Υπάλληλος Δήμου</a:t>
            </a:r>
            <a:endParaRPr lang="el-GR" sz="1400" dirty="0"/>
          </a:p>
        </p:txBody>
      </p:sp>
      <p:sp>
        <p:nvSpPr>
          <p:cNvPr id="72" name="Rectangle 71"/>
          <p:cNvSpPr/>
          <p:nvPr/>
        </p:nvSpPr>
        <p:spPr>
          <a:xfrm>
            <a:off x="7545452" y="3801362"/>
            <a:ext cx="311830" cy="348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3" name="Oval 72"/>
          <p:cNvSpPr/>
          <p:nvPr/>
        </p:nvSpPr>
        <p:spPr>
          <a:xfrm>
            <a:off x="7115874" y="3752524"/>
            <a:ext cx="378366" cy="4152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75" name="TextBox 74"/>
          <p:cNvSpPr txBox="1"/>
          <p:nvPr/>
        </p:nvSpPr>
        <p:spPr>
          <a:xfrm>
            <a:off x="9393311" y="4566191"/>
            <a:ext cx="9114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 smtClean="0"/>
              <a:t>πωλήτρια</a:t>
            </a:r>
          </a:p>
        </p:txBody>
      </p:sp>
      <p:sp>
        <p:nvSpPr>
          <p:cNvPr id="77" name="Freeform 76"/>
          <p:cNvSpPr>
            <a:spLocks noChangeArrowheads="1"/>
          </p:cNvSpPr>
          <p:nvPr/>
        </p:nvSpPr>
        <p:spPr bwMode="auto">
          <a:xfrm>
            <a:off x="1840534" y="1614338"/>
            <a:ext cx="45719" cy="324612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9" name="Freeform 78"/>
          <p:cNvSpPr>
            <a:spLocks noChangeArrowheads="1"/>
          </p:cNvSpPr>
          <p:nvPr/>
        </p:nvSpPr>
        <p:spPr bwMode="auto">
          <a:xfrm>
            <a:off x="1921389" y="1622557"/>
            <a:ext cx="45719" cy="324612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1" name="Freeform 80"/>
          <p:cNvSpPr>
            <a:spLocks noChangeArrowheads="1"/>
          </p:cNvSpPr>
          <p:nvPr/>
        </p:nvSpPr>
        <p:spPr bwMode="auto">
          <a:xfrm>
            <a:off x="4644582" y="2133267"/>
            <a:ext cx="45719" cy="445110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5" name="Oval 84"/>
          <p:cNvSpPr/>
          <p:nvPr/>
        </p:nvSpPr>
        <p:spPr>
          <a:xfrm>
            <a:off x="4286530" y="2586701"/>
            <a:ext cx="715180" cy="6349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53</a:t>
            </a:r>
            <a:endParaRPr lang="el-GR" dirty="0"/>
          </a:p>
        </p:txBody>
      </p:sp>
      <p:sp>
        <p:nvSpPr>
          <p:cNvPr id="86" name="Rectangle 85"/>
          <p:cNvSpPr/>
          <p:nvPr/>
        </p:nvSpPr>
        <p:spPr>
          <a:xfrm>
            <a:off x="5388914" y="2590096"/>
            <a:ext cx="468003" cy="588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88" name="AutoShape 3"/>
          <p:cNvSpPr>
            <a:spLocks/>
          </p:cNvSpPr>
          <p:nvPr/>
        </p:nvSpPr>
        <p:spPr bwMode="auto">
          <a:xfrm rot="-5400000" flipH="1" flipV="1">
            <a:off x="5007027" y="2933432"/>
            <a:ext cx="304061" cy="891456"/>
          </a:xfrm>
          <a:prstGeom prst="rightBracket">
            <a:avLst>
              <a:gd name="adj" fmla="val 76519"/>
            </a:avLst>
          </a:prstGeom>
          <a:noFill/>
          <a:ln w="38160">
            <a:solidFill>
              <a:srgbClr val="5B2610"/>
            </a:solidFill>
            <a:round/>
            <a:headEnd/>
            <a:tailEnd/>
          </a:ln>
        </p:spPr>
        <p:txBody>
          <a:bodyPr wrap="none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ea typeface="Microsoft YaHei"/>
              <a:cs typeface="Microsoft YaHei"/>
            </a:endParaRPr>
          </a:p>
        </p:txBody>
      </p:sp>
      <p:sp>
        <p:nvSpPr>
          <p:cNvPr id="90" name="Freeform 89"/>
          <p:cNvSpPr>
            <a:spLocks noChangeArrowheads="1"/>
          </p:cNvSpPr>
          <p:nvPr/>
        </p:nvSpPr>
        <p:spPr bwMode="auto">
          <a:xfrm>
            <a:off x="5034617" y="3545323"/>
            <a:ext cx="45719" cy="182880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2" name="Freeform 91"/>
          <p:cNvSpPr>
            <a:spLocks noChangeArrowheads="1"/>
          </p:cNvSpPr>
          <p:nvPr/>
        </p:nvSpPr>
        <p:spPr bwMode="auto">
          <a:xfrm>
            <a:off x="5259554" y="3550096"/>
            <a:ext cx="45719" cy="182880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94" name="Rectangle 93"/>
          <p:cNvSpPr/>
          <p:nvPr/>
        </p:nvSpPr>
        <p:spPr>
          <a:xfrm>
            <a:off x="5224535" y="3761401"/>
            <a:ext cx="387168" cy="3223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24</a:t>
            </a:r>
            <a:endParaRPr lang="el-GR" sz="1200" dirty="0"/>
          </a:p>
        </p:txBody>
      </p:sp>
      <p:sp>
        <p:nvSpPr>
          <p:cNvPr id="95" name="Rectangle 94"/>
          <p:cNvSpPr/>
          <p:nvPr/>
        </p:nvSpPr>
        <p:spPr>
          <a:xfrm>
            <a:off x="4766064" y="3741362"/>
            <a:ext cx="353538" cy="3624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26</a:t>
            </a:r>
            <a:endParaRPr lang="el-GR" sz="1200" dirty="0"/>
          </a:p>
        </p:txBody>
      </p:sp>
      <p:cxnSp>
        <p:nvCxnSpPr>
          <p:cNvPr id="14" name="Straight Connector 13"/>
          <p:cNvCxnSpPr/>
          <p:nvPr/>
        </p:nvCxnSpPr>
        <p:spPr>
          <a:xfrm flipH="1" flipV="1">
            <a:off x="8148563" y="3178312"/>
            <a:ext cx="794812" cy="854293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H="1" flipV="1">
            <a:off x="8042043" y="3157752"/>
            <a:ext cx="864722" cy="95100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Freeform 16"/>
          <p:cNvSpPr>
            <a:spLocks noChangeArrowheads="1"/>
          </p:cNvSpPr>
          <p:nvPr/>
        </p:nvSpPr>
        <p:spPr bwMode="auto">
          <a:xfrm>
            <a:off x="4212170" y="4309469"/>
            <a:ext cx="4476218" cy="303213"/>
          </a:xfrm>
          <a:custGeom>
            <a:avLst/>
            <a:gdLst>
              <a:gd name="T0" fmla="*/ 0 w 2736827"/>
              <a:gd name="T1" fmla="*/ 304105 h 304105"/>
              <a:gd name="T2" fmla="*/ 339867 w 2736827"/>
              <a:gd name="T3" fmla="*/ 0 h 304105"/>
              <a:gd name="T4" fmla="*/ 608183 w 2736827"/>
              <a:gd name="T5" fmla="*/ 295160 h 304105"/>
              <a:gd name="T6" fmla="*/ 894388 w 2736827"/>
              <a:gd name="T7" fmla="*/ 35777 h 304105"/>
              <a:gd name="T8" fmla="*/ 1171648 w 2736827"/>
              <a:gd name="T9" fmla="*/ 259383 h 304105"/>
              <a:gd name="T10" fmla="*/ 1448908 w 2736827"/>
              <a:gd name="T11" fmla="*/ 26833 h 304105"/>
              <a:gd name="T12" fmla="*/ 1717225 w 2736827"/>
              <a:gd name="T13" fmla="*/ 250439 h 304105"/>
              <a:gd name="T14" fmla="*/ 2057092 w 2736827"/>
              <a:gd name="T15" fmla="*/ 62610 h 304105"/>
              <a:gd name="T16" fmla="*/ 2137587 w 2736827"/>
              <a:gd name="T17" fmla="*/ 26833 h 304105"/>
              <a:gd name="T18" fmla="*/ 2459567 w 2736827"/>
              <a:gd name="T19" fmla="*/ 259383 h 304105"/>
              <a:gd name="T20" fmla="*/ 2736827 w 2736827"/>
              <a:gd name="T21" fmla="*/ 17889 h 304105"/>
              <a:gd name="T22" fmla="*/ 2736827 w 2736827"/>
              <a:gd name="T23" fmla="*/ 17889 h 304105"/>
              <a:gd name="T24" fmla="*/ 2718939 w 2736827"/>
              <a:gd name="T25" fmla="*/ 8945 h 30410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36827"/>
              <a:gd name="T40" fmla="*/ 0 h 304105"/>
              <a:gd name="T41" fmla="*/ 2736827 w 2736827"/>
              <a:gd name="T42" fmla="*/ 304105 h 30410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36827" h="304105">
                <a:moveTo>
                  <a:pt x="0" y="304105"/>
                </a:moveTo>
                <a:lnTo>
                  <a:pt x="339867" y="0"/>
                </a:lnTo>
                <a:lnTo>
                  <a:pt x="608183" y="295160"/>
                </a:lnTo>
                <a:lnTo>
                  <a:pt x="894388" y="35777"/>
                </a:lnTo>
                <a:lnTo>
                  <a:pt x="1171648" y="259383"/>
                </a:lnTo>
                <a:lnTo>
                  <a:pt x="1448908" y="26833"/>
                </a:lnTo>
                <a:lnTo>
                  <a:pt x="1717225" y="250439"/>
                </a:lnTo>
                <a:lnTo>
                  <a:pt x="2057092" y="62610"/>
                </a:lnTo>
                <a:lnTo>
                  <a:pt x="2137587" y="26833"/>
                </a:lnTo>
                <a:lnTo>
                  <a:pt x="2459567" y="259383"/>
                </a:lnTo>
                <a:lnTo>
                  <a:pt x="2736827" y="17889"/>
                </a:lnTo>
                <a:lnTo>
                  <a:pt x="2718939" y="8945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9" name="Freeform 6"/>
          <p:cNvSpPr>
            <a:spLocks noChangeArrowheads="1"/>
          </p:cNvSpPr>
          <p:nvPr/>
        </p:nvSpPr>
        <p:spPr bwMode="auto">
          <a:xfrm flipV="1">
            <a:off x="4212170" y="4350912"/>
            <a:ext cx="4409380" cy="45719"/>
          </a:xfrm>
          <a:custGeom>
            <a:avLst/>
            <a:gdLst>
              <a:gd name="T0" fmla="*/ 0 w 7557"/>
              <a:gd name="T1" fmla="*/ 24 h 25"/>
              <a:gd name="T2" fmla="*/ 7556 w 7557"/>
              <a:gd name="T3" fmla="*/ 0 h 25"/>
              <a:gd name="T4" fmla="*/ 0 60000 65536"/>
              <a:gd name="T5" fmla="*/ 0 60000 65536"/>
              <a:gd name="T6" fmla="*/ 0 w 7557"/>
              <a:gd name="T7" fmla="*/ 0 h 25"/>
              <a:gd name="T8" fmla="*/ 7557 w 7557"/>
              <a:gd name="T9" fmla="*/ 25 h 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5">
                <a:moveTo>
                  <a:pt x="0" y="24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0" name="Freeform 6"/>
          <p:cNvSpPr>
            <a:spLocks noChangeArrowheads="1"/>
          </p:cNvSpPr>
          <p:nvPr/>
        </p:nvSpPr>
        <p:spPr bwMode="auto">
          <a:xfrm flipV="1">
            <a:off x="4181795" y="4456579"/>
            <a:ext cx="4409380" cy="45719"/>
          </a:xfrm>
          <a:custGeom>
            <a:avLst/>
            <a:gdLst>
              <a:gd name="T0" fmla="*/ 0 w 7557"/>
              <a:gd name="T1" fmla="*/ 24 h 25"/>
              <a:gd name="T2" fmla="*/ 7556 w 7557"/>
              <a:gd name="T3" fmla="*/ 0 h 25"/>
              <a:gd name="T4" fmla="*/ 0 60000 65536"/>
              <a:gd name="T5" fmla="*/ 0 60000 65536"/>
              <a:gd name="T6" fmla="*/ 0 w 7557"/>
              <a:gd name="T7" fmla="*/ 0 h 25"/>
              <a:gd name="T8" fmla="*/ 7557 w 7557"/>
              <a:gd name="T9" fmla="*/ 25 h 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5">
                <a:moveTo>
                  <a:pt x="0" y="24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1" name="Freeform 6"/>
          <p:cNvSpPr>
            <a:spLocks noChangeArrowheads="1"/>
          </p:cNvSpPr>
          <p:nvPr/>
        </p:nvSpPr>
        <p:spPr bwMode="auto">
          <a:xfrm flipV="1">
            <a:off x="4172539" y="4557471"/>
            <a:ext cx="4409380" cy="45719"/>
          </a:xfrm>
          <a:custGeom>
            <a:avLst/>
            <a:gdLst>
              <a:gd name="T0" fmla="*/ 0 w 7557"/>
              <a:gd name="T1" fmla="*/ 24 h 25"/>
              <a:gd name="T2" fmla="*/ 7556 w 7557"/>
              <a:gd name="T3" fmla="*/ 0 h 25"/>
              <a:gd name="T4" fmla="*/ 0 60000 65536"/>
              <a:gd name="T5" fmla="*/ 0 60000 65536"/>
              <a:gd name="T6" fmla="*/ 0 w 7557"/>
              <a:gd name="T7" fmla="*/ 0 h 25"/>
              <a:gd name="T8" fmla="*/ 7557 w 7557"/>
              <a:gd name="T9" fmla="*/ 25 h 2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557" h="25">
                <a:moveTo>
                  <a:pt x="0" y="24"/>
                </a:moveTo>
                <a:lnTo>
                  <a:pt x="7556" y="0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5" name="Freeform 12"/>
          <p:cNvSpPr>
            <a:spLocks noChangeArrowheads="1"/>
          </p:cNvSpPr>
          <p:nvPr/>
        </p:nvSpPr>
        <p:spPr bwMode="auto">
          <a:xfrm>
            <a:off x="2590666" y="1473588"/>
            <a:ext cx="307283" cy="1287461"/>
          </a:xfrm>
          <a:custGeom>
            <a:avLst/>
            <a:gdLst>
              <a:gd name="T0" fmla="*/ 0 w 2560"/>
              <a:gd name="T1" fmla="*/ 0 h 5"/>
              <a:gd name="T2" fmla="*/ 2559 w 2560"/>
              <a:gd name="T3" fmla="*/ 4 h 5"/>
              <a:gd name="T4" fmla="*/ 0 60000 65536"/>
              <a:gd name="T5" fmla="*/ 0 60000 65536"/>
              <a:gd name="T6" fmla="*/ 0 w 2560"/>
              <a:gd name="T7" fmla="*/ 0 h 5"/>
              <a:gd name="T8" fmla="*/ 2560 w 2560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5">
                <a:moveTo>
                  <a:pt x="0" y="0"/>
                </a:moveTo>
                <a:lnTo>
                  <a:pt x="2559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6" name="Freeform 14"/>
          <p:cNvSpPr>
            <a:spLocks noChangeArrowheads="1"/>
          </p:cNvSpPr>
          <p:nvPr/>
        </p:nvSpPr>
        <p:spPr bwMode="auto">
          <a:xfrm>
            <a:off x="2715714" y="2418219"/>
            <a:ext cx="391252" cy="141946"/>
          </a:xfrm>
          <a:custGeom>
            <a:avLst/>
            <a:gdLst>
              <a:gd name="T0" fmla="*/ 5 w 6"/>
              <a:gd name="T1" fmla="*/ 0 h 1293"/>
              <a:gd name="T2" fmla="*/ 0 w 6"/>
              <a:gd name="T3" fmla="*/ 1292 h 1293"/>
              <a:gd name="T4" fmla="*/ 0 60000 65536"/>
              <a:gd name="T5" fmla="*/ 0 60000 65536"/>
              <a:gd name="T6" fmla="*/ 0 w 6"/>
              <a:gd name="T7" fmla="*/ 0 h 1293"/>
              <a:gd name="T8" fmla="*/ 6 w 6"/>
              <a:gd name="T9" fmla="*/ 1293 h 12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1293">
                <a:moveTo>
                  <a:pt x="5" y="0"/>
                </a:moveTo>
                <a:lnTo>
                  <a:pt x="0" y="1292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7" name="Freeform 14"/>
          <p:cNvSpPr>
            <a:spLocks noChangeArrowheads="1"/>
          </p:cNvSpPr>
          <p:nvPr/>
        </p:nvSpPr>
        <p:spPr bwMode="auto">
          <a:xfrm>
            <a:off x="2770202" y="2530172"/>
            <a:ext cx="375826" cy="134042"/>
          </a:xfrm>
          <a:custGeom>
            <a:avLst/>
            <a:gdLst>
              <a:gd name="T0" fmla="*/ 5 w 6"/>
              <a:gd name="T1" fmla="*/ 0 h 1293"/>
              <a:gd name="T2" fmla="*/ 0 w 6"/>
              <a:gd name="T3" fmla="*/ 1292 h 1293"/>
              <a:gd name="T4" fmla="*/ 0 60000 65536"/>
              <a:gd name="T5" fmla="*/ 0 60000 65536"/>
              <a:gd name="T6" fmla="*/ 0 w 6"/>
              <a:gd name="T7" fmla="*/ 0 h 1293"/>
              <a:gd name="T8" fmla="*/ 6 w 6"/>
              <a:gd name="T9" fmla="*/ 1293 h 12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1293">
                <a:moveTo>
                  <a:pt x="5" y="0"/>
                </a:moveTo>
                <a:lnTo>
                  <a:pt x="0" y="1292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8" name="Freeform 12"/>
          <p:cNvSpPr>
            <a:spLocks noChangeArrowheads="1"/>
          </p:cNvSpPr>
          <p:nvPr/>
        </p:nvSpPr>
        <p:spPr bwMode="auto">
          <a:xfrm>
            <a:off x="2929550" y="2603892"/>
            <a:ext cx="396013" cy="1606558"/>
          </a:xfrm>
          <a:custGeom>
            <a:avLst/>
            <a:gdLst>
              <a:gd name="T0" fmla="*/ 0 w 2560"/>
              <a:gd name="T1" fmla="*/ 0 h 5"/>
              <a:gd name="T2" fmla="*/ 2559 w 2560"/>
              <a:gd name="T3" fmla="*/ 4 h 5"/>
              <a:gd name="T4" fmla="*/ 0 60000 65536"/>
              <a:gd name="T5" fmla="*/ 0 60000 65536"/>
              <a:gd name="T6" fmla="*/ 0 w 2560"/>
              <a:gd name="T7" fmla="*/ 0 h 5"/>
              <a:gd name="T8" fmla="*/ 2560 w 2560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5">
                <a:moveTo>
                  <a:pt x="0" y="0"/>
                </a:moveTo>
                <a:lnTo>
                  <a:pt x="2559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9" name="Freeform 12"/>
          <p:cNvSpPr>
            <a:spLocks noChangeArrowheads="1"/>
          </p:cNvSpPr>
          <p:nvPr/>
        </p:nvSpPr>
        <p:spPr bwMode="auto">
          <a:xfrm flipH="1">
            <a:off x="3538639" y="2578376"/>
            <a:ext cx="684675" cy="1632073"/>
          </a:xfrm>
          <a:custGeom>
            <a:avLst/>
            <a:gdLst>
              <a:gd name="T0" fmla="*/ 0 w 2560"/>
              <a:gd name="T1" fmla="*/ 0 h 5"/>
              <a:gd name="T2" fmla="*/ 2559 w 2560"/>
              <a:gd name="T3" fmla="*/ 4 h 5"/>
              <a:gd name="T4" fmla="*/ 0 60000 65536"/>
              <a:gd name="T5" fmla="*/ 0 60000 65536"/>
              <a:gd name="T6" fmla="*/ 0 w 2560"/>
              <a:gd name="T7" fmla="*/ 0 h 5"/>
              <a:gd name="T8" fmla="*/ 2560 w 2560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5">
                <a:moveTo>
                  <a:pt x="0" y="0"/>
                </a:moveTo>
                <a:lnTo>
                  <a:pt x="2559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0" name="Freeform 12"/>
          <p:cNvSpPr>
            <a:spLocks noChangeArrowheads="1"/>
          </p:cNvSpPr>
          <p:nvPr/>
        </p:nvSpPr>
        <p:spPr bwMode="auto">
          <a:xfrm flipH="1">
            <a:off x="4337072" y="1366207"/>
            <a:ext cx="652897" cy="1313484"/>
          </a:xfrm>
          <a:custGeom>
            <a:avLst/>
            <a:gdLst>
              <a:gd name="T0" fmla="*/ 0 w 2560"/>
              <a:gd name="T1" fmla="*/ 0 h 5"/>
              <a:gd name="T2" fmla="*/ 2559 w 2560"/>
              <a:gd name="T3" fmla="*/ 4 h 5"/>
              <a:gd name="T4" fmla="*/ 0 60000 65536"/>
              <a:gd name="T5" fmla="*/ 0 60000 65536"/>
              <a:gd name="T6" fmla="*/ 0 w 2560"/>
              <a:gd name="T7" fmla="*/ 0 h 5"/>
              <a:gd name="T8" fmla="*/ 2560 w 2560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5">
                <a:moveTo>
                  <a:pt x="0" y="0"/>
                </a:moveTo>
                <a:lnTo>
                  <a:pt x="2559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1" name="Freeform 14"/>
          <p:cNvSpPr>
            <a:spLocks noChangeArrowheads="1"/>
          </p:cNvSpPr>
          <p:nvPr/>
        </p:nvSpPr>
        <p:spPr bwMode="auto">
          <a:xfrm flipV="1">
            <a:off x="4055655" y="3329704"/>
            <a:ext cx="389742" cy="220392"/>
          </a:xfrm>
          <a:custGeom>
            <a:avLst/>
            <a:gdLst>
              <a:gd name="T0" fmla="*/ 5 w 6"/>
              <a:gd name="T1" fmla="*/ 0 h 1293"/>
              <a:gd name="T2" fmla="*/ 0 w 6"/>
              <a:gd name="T3" fmla="*/ 1292 h 1293"/>
              <a:gd name="T4" fmla="*/ 0 60000 65536"/>
              <a:gd name="T5" fmla="*/ 0 60000 65536"/>
              <a:gd name="T6" fmla="*/ 0 w 6"/>
              <a:gd name="T7" fmla="*/ 0 h 1293"/>
              <a:gd name="T8" fmla="*/ 6 w 6"/>
              <a:gd name="T9" fmla="*/ 1293 h 12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1293">
                <a:moveTo>
                  <a:pt x="5" y="0"/>
                </a:moveTo>
                <a:lnTo>
                  <a:pt x="0" y="1292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2" name="Freeform 14"/>
          <p:cNvSpPr>
            <a:spLocks noChangeArrowheads="1"/>
          </p:cNvSpPr>
          <p:nvPr/>
        </p:nvSpPr>
        <p:spPr bwMode="auto">
          <a:xfrm flipV="1">
            <a:off x="4131771" y="2293241"/>
            <a:ext cx="472243" cy="259341"/>
          </a:xfrm>
          <a:custGeom>
            <a:avLst/>
            <a:gdLst>
              <a:gd name="T0" fmla="*/ 5 w 6"/>
              <a:gd name="T1" fmla="*/ 0 h 1293"/>
              <a:gd name="T2" fmla="*/ 0 w 6"/>
              <a:gd name="T3" fmla="*/ 1292 h 1293"/>
              <a:gd name="T4" fmla="*/ 0 60000 65536"/>
              <a:gd name="T5" fmla="*/ 0 60000 65536"/>
              <a:gd name="T6" fmla="*/ 0 w 6"/>
              <a:gd name="T7" fmla="*/ 0 h 1293"/>
              <a:gd name="T8" fmla="*/ 6 w 6"/>
              <a:gd name="T9" fmla="*/ 1293 h 12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1293">
                <a:moveTo>
                  <a:pt x="5" y="0"/>
                </a:moveTo>
                <a:lnTo>
                  <a:pt x="0" y="1292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3" name="Freeform 14"/>
          <p:cNvSpPr>
            <a:spLocks noChangeArrowheads="1"/>
          </p:cNvSpPr>
          <p:nvPr/>
        </p:nvSpPr>
        <p:spPr bwMode="auto">
          <a:xfrm flipV="1">
            <a:off x="4011489" y="2413416"/>
            <a:ext cx="435390" cy="239495"/>
          </a:xfrm>
          <a:custGeom>
            <a:avLst/>
            <a:gdLst>
              <a:gd name="T0" fmla="*/ 5 w 6"/>
              <a:gd name="T1" fmla="*/ 0 h 1293"/>
              <a:gd name="T2" fmla="*/ 0 w 6"/>
              <a:gd name="T3" fmla="*/ 1292 h 1293"/>
              <a:gd name="T4" fmla="*/ 0 60000 65536"/>
              <a:gd name="T5" fmla="*/ 0 60000 65536"/>
              <a:gd name="T6" fmla="*/ 0 w 6"/>
              <a:gd name="T7" fmla="*/ 0 h 1293"/>
              <a:gd name="T8" fmla="*/ 6 w 6"/>
              <a:gd name="T9" fmla="*/ 1293 h 12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1293">
                <a:moveTo>
                  <a:pt x="5" y="0"/>
                </a:moveTo>
                <a:lnTo>
                  <a:pt x="0" y="1292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4" name="Freeform 14"/>
          <p:cNvSpPr>
            <a:spLocks noChangeArrowheads="1"/>
          </p:cNvSpPr>
          <p:nvPr/>
        </p:nvSpPr>
        <p:spPr bwMode="auto">
          <a:xfrm flipV="1">
            <a:off x="3986924" y="3416062"/>
            <a:ext cx="389742" cy="220392"/>
          </a:xfrm>
          <a:custGeom>
            <a:avLst/>
            <a:gdLst>
              <a:gd name="T0" fmla="*/ 5 w 6"/>
              <a:gd name="T1" fmla="*/ 0 h 1293"/>
              <a:gd name="T2" fmla="*/ 0 w 6"/>
              <a:gd name="T3" fmla="*/ 1292 h 1293"/>
              <a:gd name="T4" fmla="*/ 0 60000 65536"/>
              <a:gd name="T5" fmla="*/ 0 60000 65536"/>
              <a:gd name="T6" fmla="*/ 0 w 6"/>
              <a:gd name="T7" fmla="*/ 0 h 1293"/>
              <a:gd name="T8" fmla="*/ 6 w 6"/>
              <a:gd name="T9" fmla="*/ 1293 h 12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" h="1293">
                <a:moveTo>
                  <a:pt x="5" y="0"/>
                </a:moveTo>
                <a:lnTo>
                  <a:pt x="0" y="1292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5" name="Freeform 12"/>
          <p:cNvSpPr>
            <a:spLocks noChangeArrowheads="1"/>
          </p:cNvSpPr>
          <p:nvPr/>
        </p:nvSpPr>
        <p:spPr bwMode="auto">
          <a:xfrm flipH="1">
            <a:off x="4215860" y="3156440"/>
            <a:ext cx="214484" cy="368463"/>
          </a:xfrm>
          <a:custGeom>
            <a:avLst/>
            <a:gdLst>
              <a:gd name="T0" fmla="*/ 0 w 2560"/>
              <a:gd name="T1" fmla="*/ 0 h 5"/>
              <a:gd name="T2" fmla="*/ 2559 w 2560"/>
              <a:gd name="T3" fmla="*/ 4 h 5"/>
              <a:gd name="T4" fmla="*/ 0 60000 65536"/>
              <a:gd name="T5" fmla="*/ 0 60000 65536"/>
              <a:gd name="T6" fmla="*/ 0 w 2560"/>
              <a:gd name="T7" fmla="*/ 0 h 5"/>
              <a:gd name="T8" fmla="*/ 2560 w 2560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5">
                <a:moveTo>
                  <a:pt x="0" y="0"/>
                </a:moveTo>
                <a:lnTo>
                  <a:pt x="2559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6" name="Freeform 12"/>
          <p:cNvSpPr>
            <a:spLocks noChangeArrowheads="1"/>
          </p:cNvSpPr>
          <p:nvPr/>
        </p:nvSpPr>
        <p:spPr bwMode="auto">
          <a:xfrm flipH="1">
            <a:off x="3866745" y="3526752"/>
            <a:ext cx="274260" cy="538895"/>
          </a:xfrm>
          <a:custGeom>
            <a:avLst/>
            <a:gdLst>
              <a:gd name="T0" fmla="*/ 0 w 2560"/>
              <a:gd name="T1" fmla="*/ 0 h 5"/>
              <a:gd name="T2" fmla="*/ 2559 w 2560"/>
              <a:gd name="T3" fmla="*/ 4 h 5"/>
              <a:gd name="T4" fmla="*/ 0 60000 65536"/>
              <a:gd name="T5" fmla="*/ 0 60000 65536"/>
              <a:gd name="T6" fmla="*/ 0 w 2560"/>
              <a:gd name="T7" fmla="*/ 0 h 5"/>
              <a:gd name="T8" fmla="*/ 2560 w 2560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5">
                <a:moveTo>
                  <a:pt x="0" y="0"/>
                </a:moveTo>
                <a:lnTo>
                  <a:pt x="2559" y="4"/>
                </a:lnTo>
              </a:path>
            </a:pathLst>
          </a:custGeom>
          <a:noFill/>
          <a:ln w="25560" cap="flat">
            <a:solidFill>
              <a:srgbClr val="B74D2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17" name="TextBox 116"/>
          <p:cNvSpPr txBox="1"/>
          <p:nvPr/>
        </p:nvSpPr>
        <p:spPr>
          <a:xfrm>
            <a:off x="6227013" y="4927309"/>
            <a:ext cx="795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2001</a:t>
            </a:r>
            <a:endParaRPr lang="el-GR" dirty="0"/>
          </a:p>
        </p:txBody>
      </p:sp>
      <p:sp>
        <p:nvSpPr>
          <p:cNvPr id="118" name="Line 23"/>
          <p:cNvSpPr>
            <a:spLocks noChangeShapeType="1"/>
          </p:cNvSpPr>
          <p:nvPr/>
        </p:nvSpPr>
        <p:spPr bwMode="auto">
          <a:xfrm>
            <a:off x="4351648" y="6100518"/>
            <a:ext cx="351846" cy="40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19" name="Line 23"/>
          <p:cNvSpPr>
            <a:spLocks noChangeShapeType="1"/>
          </p:cNvSpPr>
          <p:nvPr/>
        </p:nvSpPr>
        <p:spPr bwMode="auto">
          <a:xfrm flipH="1">
            <a:off x="4304798" y="6113419"/>
            <a:ext cx="415636" cy="3592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20" name="Freeform 119"/>
          <p:cNvSpPr>
            <a:spLocks noChangeArrowheads="1"/>
          </p:cNvSpPr>
          <p:nvPr/>
        </p:nvSpPr>
        <p:spPr bwMode="auto">
          <a:xfrm>
            <a:off x="4504712" y="5414561"/>
            <a:ext cx="45719" cy="698858"/>
          </a:xfrm>
          <a:custGeom>
            <a:avLst/>
            <a:gdLst>
              <a:gd name="T0" fmla="*/ 49 w 50"/>
              <a:gd name="T1" fmla="*/ 0 h 2156"/>
              <a:gd name="T2" fmla="*/ 0 w 50"/>
              <a:gd name="T3" fmla="*/ 2155 h 2156"/>
              <a:gd name="T4" fmla="*/ 0 60000 65536"/>
              <a:gd name="T5" fmla="*/ 0 60000 65536"/>
              <a:gd name="T6" fmla="*/ 0 w 50"/>
              <a:gd name="T7" fmla="*/ 0 h 2156"/>
              <a:gd name="T8" fmla="*/ 50 w 50"/>
              <a:gd name="T9" fmla="*/ 2156 h 2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0" h="2156">
                <a:moveTo>
                  <a:pt x="49" y="0"/>
                </a:moveTo>
                <a:lnTo>
                  <a:pt x="0" y="2155"/>
                </a:lnTo>
              </a:path>
            </a:pathLst>
          </a:custGeom>
          <a:noFill/>
          <a:ln w="25400" cap="flat">
            <a:solidFill>
              <a:srgbClr val="5B2610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1" name="TextBox 120"/>
          <p:cNvSpPr txBox="1"/>
          <p:nvPr/>
        </p:nvSpPr>
        <p:spPr>
          <a:xfrm>
            <a:off x="4040645" y="5734997"/>
            <a:ext cx="490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/>
              <a:t>1999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7957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9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0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07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20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23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28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3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4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47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0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5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60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29" grpId="0" animBg="1"/>
      <p:bldP spid="30" grpId="0" animBg="1"/>
      <p:bldP spid="45" grpId="0" animBg="1"/>
      <p:bldP spid="49" grpId="0" animBg="1"/>
      <p:bldP spid="50" grpId="0" animBg="1"/>
      <p:bldP spid="55" grpId="0" animBg="1"/>
      <p:bldP spid="56" grpId="0" animBg="1"/>
      <p:bldP spid="57" grpId="0" animBg="1"/>
      <p:bldP spid="58" grpId="0" animBg="1"/>
      <p:bldP spid="69" grpId="0" animBg="1"/>
      <p:bldP spid="70" grpId="0" animBg="1"/>
      <p:bldP spid="77" grpId="0" animBg="1"/>
      <p:bldP spid="79" grpId="0" animBg="1"/>
      <p:bldP spid="81" grpId="0" animBg="1"/>
      <p:bldP spid="88" grpId="0" animBg="1"/>
      <p:bldP spid="90" grpId="0" animBg="1"/>
      <p:bldP spid="92" grpId="0" animBg="1"/>
      <p:bldP spid="98" grpId="0" animBg="1"/>
      <p:bldP spid="99" grpId="0" animBg="1"/>
      <p:bldP spid="100" grpId="0" animBg="1"/>
      <p:bldP spid="101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0070C0"/>
                </a:solidFill>
              </a:rPr>
              <a:t>Ευχαριστούμε για την προσοχή σας!</a:t>
            </a:r>
            <a:endParaRPr lang="el-GR" dirty="0">
              <a:solidFill>
                <a:srgbClr val="0070C0"/>
              </a:solidFill>
            </a:endParaRPr>
          </a:p>
        </p:txBody>
      </p:sp>
      <p:pic>
        <p:nvPicPr>
          <p:cNvPr id="3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5763" y="2271713"/>
            <a:ext cx="5654675" cy="409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7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7555992" cy="802158"/>
          </a:xfrm>
        </p:spPr>
        <p:txBody>
          <a:bodyPr/>
          <a:lstStyle/>
          <a:p>
            <a:r>
              <a:rPr lang="el-GR" dirty="0" smtClean="0"/>
              <a:t>Συστημική Προσέγγιση</a:t>
            </a:r>
            <a:endParaRPr lang="el-GR" dirty="0"/>
          </a:p>
        </p:txBody>
      </p:sp>
      <p:pic>
        <p:nvPicPr>
          <p:cNvPr id="4" name="Picture 4" descr="LetterTre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75038" y="642594"/>
            <a:ext cx="2397049" cy="24455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49739228"/>
              </p:ext>
            </p:extLst>
          </p:nvPr>
        </p:nvGraphicFramePr>
        <p:xfrm>
          <a:off x="1066800" y="1655064"/>
          <a:ext cx="7720584" cy="4483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nip Diagonal Corner Rectangle 6"/>
          <p:cNvSpPr/>
          <p:nvPr/>
        </p:nvSpPr>
        <p:spPr>
          <a:xfrm>
            <a:off x="9250679" y="3675888"/>
            <a:ext cx="2121408" cy="1901952"/>
          </a:xfrm>
          <a:prstGeom prst="snip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/>
              <a:t>Το πρόβλημα δεν εντοπίζεται στο άτομο αλλά στις αλληλεπιδράσεις μεταξύ των ατόμων</a:t>
            </a:r>
          </a:p>
        </p:txBody>
      </p:sp>
    </p:spTree>
    <p:extLst>
      <p:ext uri="{BB962C8B-B14F-4D97-AF65-F5344CB8AC3E}">
        <p14:creationId xmlns:p14="http://schemas.microsoft.com/office/powerpoint/2010/main" val="1801995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8817864" cy="1371600"/>
          </a:xfrm>
        </p:spPr>
        <p:txBody>
          <a:bodyPr>
            <a:noAutofit/>
          </a:bodyPr>
          <a:lstStyle/>
          <a:p>
            <a:r>
              <a:rPr lang="el-GR" sz="3200" dirty="0" smtClean="0"/>
              <a:t>«Ένα σύστημα δεν είναι κάτι που παρουσιάζεται στον παρατηρητή, αλλά κάτι που αναγνωρίζεται από αυτόν»</a:t>
            </a:r>
            <a:br>
              <a:rPr lang="el-GR" sz="3200" dirty="0" smtClean="0"/>
            </a:br>
            <a:r>
              <a:rPr lang="en-US" sz="3200" dirty="0" smtClean="0"/>
              <a:t>                                                                    </a:t>
            </a:r>
            <a:r>
              <a:rPr lang="en-US" sz="1800" dirty="0" err="1" smtClean="0"/>
              <a:t>Maturana</a:t>
            </a:r>
            <a:r>
              <a:rPr lang="en-US" sz="1800" dirty="0" smtClean="0"/>
              <a:t>, 1982</a:t>
            </a:r>
            <a:endParaRPr lang="el-GR" sz="1800" dirty="0"/>
          </a:p>
        </p:txBody>
      </p:sp>
      <p:pic>
        <p:nvPicPr>
          <p:cNvPr id="4" name="Picture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38" y="2230438"/>
            <a:ext cx="5352004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937" y="2807272"/>
            <a:ext cx="4386263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80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Συστημικές Έννοιες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518890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4296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75894"/>
          </a:xfrm>
        </p:spPr>
        <p:txBody>
          <a:bodyPr/>
          <a:lstStyle/>
          <a:p>
            <a:r>
              <a:rPr lang="el-GR" dirty="0" smtClean="0"/>
              <a:t>Συστημικές Έννοιες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057655"/>
              </p:ext>
            </p:extLst>
          </p:nvPr>
        </p:nvGraphicFramePr>
        <p:xfrm>
          <a:off x="1066800" y="1801368"/>
          <a:ext cx="10058400" cy="4489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611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75894"/>
          </a:xfrm>
        </p:spPr>
        <p:txBody>
          <a:bodyPr/>
          <a:lstStyle/>
          <a:p>
            <a:r>
              <a:rPr lang="el-GR" dirty="0" smtClean="0"/>
              <a:t>Συστημικές Έννοιες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313964"/>
              </p:ext>
            </p:extLst>
          </p:nvPr>
        </p:nvGraphicFramePr>
        <p:xfrm>
          <a:off x="1066800" y="1801368"/>
          <a:ext cx="10058400" cy="4489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420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75894"/>
          </a:xfrm>
        </p:spPr>
        <p:txBody>
          <a:bodyPr/>
          <a:lstStyle/>
          <a:p>
            <a:r>
              <a:rPr lang="el-GR" dirty="0" smtClean="0"/>
              <a:t>Συστημικές Έννοιες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63612"/>
              </p:ext>
            </p:extLst>
          </p:nvPr>
        </p:nvGraphicFramePr>
        <p:xfrm>
          <a:off x="673608" y="1764792"/>
          <a:ext cx="5690616" cy="4187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Content Placeholder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" b="130"/>
          <a:stretch>
            <a:fillRect/>
          </a:stretch>
        </p:blipFill>
        <p:spPr>
          <a:xfrm>
            <a:off x="6629400" y="1962645"/>
            <a:ext cx="5056633" cy="378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6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Savon">
      <a:maj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506</TotalTime>
  <Words>2245</Words>
  <Application>Microsoft Office PowerPoint</Application>
  <PresentationFormat>Προσαρμογή</PresentationFormat>
  <Paragraphs>333</Paragraphs>
  <Slides>33</Slides>
  <Notes>8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Savon</vt:lpstr>
      <vt:lpstr>Οικογενειακη συστημικη ψυχοθεραπεια</vt:lpstr>
      <vt:lpstr>Διαφορές ανάμεσα στα παραδοσιακά μοντέλα και στο συστημικό μοντέλο ψυχοθεραπείας</vt:lpstr>
      <vt:lpstr>Ιστορική Αναδρομή</vt:lpstr>
      <vt:lpstr>Συστημική Προσέγγιση</vt:lpstr>
      <vt:lpstr>«Ένα σύστημα δεν είναι κάτι που παρουσιάζεται στον παρατηρητή, αλλά κάτι που αναγνωρίζεται από αυτόν»                                                                     Maturana, 1982</vt:lpstr>
      <vt:lpstr>Συστημικές Έννοιες</vt:lpstr>
      <vt:lpstr>Συστημικές Έννοιες</vt:lpstr>
      <vt:lpstr>Συστημικές Έννοιες</vt:lpstr>
      <vt:lpstr>Συστημικές Έννοιες</vt:lpstr>
      <vt:lpstr>ΕΠΙΣΚΟΠΗΣΗ ΤΩΝ ΜΟΝΤΕΛΩΝ ΣΥΣΤΗΜΙΚΗΣ ΘΕΡΑΠΕΙΑΣ</vt:lpstr>
      <vt:lpstr>Στάδια της Θεραπείας Οικογένειας </vt:lpstr>
      <vt:lpstr>Μοντέλο Μιλάνο – Η διαδικασία της συνεδρίας </vt:lpstr>
      <vt:lpstr>Ενδείξεις αποτελεσματικότητας</vt:lpstr>
      <vt:lpstr>Παρουσίαση του PowerPoint</vt:lpstr>
      <vt:lpstr> Βασικοί τύποι ερωτήσεων</vt:lpstr>
      <vt:lpstr>Υποκατηγορίες κυκλικών ερωτήσεων</vt:lpstr>
      <vt:lpstr>Υποκατηγορίες κυκλικών ερωτήσεων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Κατασκευή γενεογράμματος</vt:lpstr>
      <vt:lpstr>Κατασκευή γενεογράμματος  Χαρτογράφηση της οικογενειακής δομής</vt:lpstr>
      <vt:lpstr>Κατασκευή γενεογράμματος</vt:lpstr>
      <vt:lpstr>Κατασκευή γενεογράμματος</vt:lpstr>
      <vt:lpstr>Κατασκευή γενεογράμματος</vt:lpstr>
      <vt:lpstr>Κατασκευή γενεογράμματος</vt:lpstr>
      <vt:lpstr>Κατασκευή γενεογράμματος</vt:lpstr>
      <vt:lpstr>Κατασκευή γενεογράμματος</vt:lpstr>
      <vt:lpstr>Γεννεόγραμμα</vt:lpstr>
      <vt:lpstr>Ευχαριστούμε για την προσοχή σας!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Οικογενειακη συστημικη ψυχοθεραπεια</dc:title>
  <dc:creator>Dell User</dc:creator>
  <cp:lastModifiedBy>ekps4</cp:lastModifiedBy>
  <cp:revision>53</cp:revision>
  <dcterms:created xsi:type="dcterms:W3CDTF">2019-11-03T10:07:45Z</dcterms:created>
  <dcterms:modified xsi:type="dcterms:W3CDTF">2019-11-11T13:12:37Z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