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49" r:id="rId1"/>
  </p:sldMasterIdLst>
  <p:notesMasterIdLst>
    <p:notesMasterId r:id="rId43"/>
  </p:notesMasterIdLst>
  <p:sldIdLst>
    <p:sldId id="256" r:id="rId2"/>
    <p:sldId id="293" r:id="rId3"/>
    <p:sldId id="319" r:id="rId4"/>
    <p:sldId id="316" r:id="rId5"/>
    <p:sldId id="294" r:id="rId6"/>
    <p:sldId id="315" r:id="rId7"/>
    <p:sldId id="285" r:id="rId8"/>
    <p:sldId id="286" r:id="rId9"/>
    <p:sldId id="313" r:id="rId10"/>
    <p:sldId id="326" r:id="rId11"/>
    <p:sldId id="327" r:id="rId12"/>
    <p:sldId id="329" r:id="rId13"/>
    <p:sldId id="303" r:id="rId14"/>
    <p:sldId id="276" r:id="rId15"/>
    <p:sldId id="302" r:id="rId16"/>
    <p:sldId id="261" r:id="rId17"/>
    <p:sldId id="296" r:id="rId18"/>
    <p:sldId id="297" r:id="rId19"/>
    <p:sldId id="304" r:id="rId20"/>
    <p:sldId id="320" r:id="rId21"/>
    <p:sldId id="321" r:id="rId22"/>
    <p:sldId id="322" r:id="rId23"/>
    <p:sldId id="298" r:id="rId24"/>
    <p:sldId id="299" r:id="rId25"/>
    <p:sldId id="266" r:id="rId26"/>
    <p:sldId id="328" r:id="rId27"/>
    <p:sldId id="291" r:id="rId28"/>
    <p:sldId id="300" r:id="rId29"/>
    <p:sldId id="292" r:id="rId30"/>
    <p:sldId id="301" r:id="rId31"/>
    <p:sldId id="330" r:id="rId32"/>
    <p:sldId id="295" r:id="rId33"/>
    <p:sldId id="308" r:id="rId34"/>
    <p:sldId id="311" r:id="rId35"/>
    <p:sldId id="310" r:id="rId36"/>
    <p:sldId id="267" r:id="rId37"/>
    <p:sldId id="268" r:id="rId38"/>
    <p:sldId id="269" r:id="rId39"/>
    <p:sldId id="270" r:id="rId40"/>
    <p:sldId id="272" r:id="rId41"/>
    <p:sldId id="271" r:id="rId4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65" autoAdjust="0"/>
    <p:restoredTop sz="94662" autoAdjust="0"/>
  </p:normalViewPr>
  <p:slideViewPr>
    <p:cSldViewPr snapToGrid="0">
      <p:cViewPr varScale="1">
        <p:scale>
          <a:sx n="78" d="100"/>
          <a:sy n="78" d="100"/>
        </p:scale>
        <p:origin x="859" y="67"/>
      </p:cViewPr>
      <p:guideLst>
        <p:guide orient="horz" pos="2160"/>
        <p:guide pos="3840"/>
      </p:guideLst>
    </p:cSldViewPr>
  </p:slideViewPr>
  <p:notesTextViewPr>
    <p:cViewPr>
      <p:scale>
        <a:sx n="1" d="1"/>
        <a:sy n="1" d="1"/>
      </p:scale>
      <p:origin x="0" y="0"/>
    </p:cViewPr>
  </p:notesTextViewPr>
  <p:notesViewPr>
    <p:cSldViewPr snapToGrid="0">
      <p:cViewPr varScale="1">
        <p:scale>
          <a:sx n="56" d="100"/>
          <a:sy n="56" d="100"/>
        </p:scale>
        <p:origin x="-2886"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B1B0283-1CFE-49DD-971F-335E3BE32ECB}" type="datetimeFigureOut">
              <a:rPr lang="el-GR" smtClean="0"/>
              <a:t>23/5/2024</a:t>
            </a:fld>
            <a:endParaRPr lang="el-GR"/>
          </a:p>
        </p:txBody>
      </p:sp>
      <p:sp>
        <p:nvSpPr>
          <p:cNvPr id="4" name="Θέση εικόνας διαφάνειας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3BFC3B8-7082-4BDF-8E77-FCD5F5F1995B}" type="slidenum">
              <a:rPr lang="el-GR" smtClean="0"/>
              <a:t>‹#›</a:t>
            </a:fld>
            <a:endParaRPr lang="el-GR"/>
          </a:p>
        </p:txBody>
      </p:sp>
    </p:spTree>
    <p:extLst>
      <p:ext uri="{BB962C8B-B14F-4D97-AF65-F5344CB8AC3E}">
        <p14:creationId xmlns:p14="http://schemas.microsoft.com/office/powerpoint/2010/main" val="36237551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smtClean="0"/>
              <a:pPr/>
              <a:t>5/23/2024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20875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pPr/>
              <a:t>5/23/2024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pPr/>
              <a:t>‹#›</a:t>
            </a:fld>
            <a:endParaRPr lang="en-US" dirty="0"/>
          </a:p>
        </p:txBody>
      </p:sp>
    </p:spTree>
    <p:extLst>
      <p:ext uri="{BB962C8B-B14F-4D97-AF65-F5344CB8AC3E}">
        <p14:creationId xmlns:p14="http://schemas.microsoft.com/office/powerpoint/2010/main" val="41326056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pPr/>
              <a:t>5/23/2024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pPr/>
              <a:t>‹#›</a:t>
            </a:fld>
            <a:endParaRPr lang="en-US" dirty="0"/>
          </a:p>
        </p:txBody>
      </p:sp>
    </p:spTree>
    <p:extLst>
      <p:ext uri="{BB962C8B-B14F-4D97-AF65-F5344CB8AC3E}">
        <p14:creationId xmlns:p14="http://schemas.microsoft.com/office/powerpoint/2010/main" val="2930394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pPr/>
              <a:t>5/23/2024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pPr/>
              <a:t>‹#›</a:t>
            </a:fld>
            <a:endParaRPr lang="en-US" dirty="0"/>
          </a:p>
        </p:txBody>
      </p:sp>
    </p:spTree>
    <p:extLst>
      <p:ext uri="{BB962C8B-B14F-4D97-AF65-F5344CB8AC3E}">
        <p14:creationId xmlns:p14="http://schemas.microsoft.com/office/powerpoint/2010/main" val="3705213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smtClean="0"/>
              <a:pPr/>
              <a:t>5/23/2024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97594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smtClean="0"/>
              <a:pPr/>
              <a:t>5/23/2024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pPr/>
              <a:t>‹#›</a:t>
            </a:fld>
            <a:endParaRPr lang="en-US" dirty="0"/>
          </a:p>
        </p:txBody>
      </p:sp>
    </p:spTree>
    <p:extLst>
      <p:ext uri="{BB962C8B-B14F-4D97-AF65-F5344CB8AC3E}">
        <p14:creationId xmlns:p14="http://schemas.microsoft.com/office/powerpoint/2010/main" val="3656149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smtClean="0"/>
              <a:pPr/>
              <a:t>5/23/2024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smtClean="0"/>
              <a:pPr/>
              <a:t>‹#›</a:t>
            </a:fld>
            <a:endParaRPr lang="en-US" dirty="0"/>
          </a:p>
        </p:txBody>
      </p:sp>
    </p:spTree>
    <p:extLst>
      <p:ext uri="{BB962C8B-B14F-4D97-AF65-F5344CB8AC3E}">
        <p14:creationId xmlns:p14="http://schemas.microsoft.com/office/powerpoint/2010/main" val="21346024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509A250-FF31-4206-8172-F9D3106AACB1}" type="datetimeFigureOut">
              <a:rPr lang="en-US" smtClean="0"/>
              <a:pPr/>
              <a:t>5/23/2024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02111984F565}" type="slidenum">
              <a:rPr lang="en-US" smtClean="0"/>
              <a:pPr/>
              <a:t>‹#›</a:t>
            </a:fld>
            <a:endParaRPr lang="en-US" dirty="0"/>
          </a:p>
        </p:txBody>
      </p:sp>
    </p:spTree>
    <p:extLst>
      <p:ext uri="{BB962C8B-B14F-4D97-AF65-F5344CB8AC3E}">
        <p14:creationId xmlns:p14="http://schemas.microsoft.com/office/powerpoint/2010/main" val="12227872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509A250-FF31-4206-8172-F9D3106AACB1}" type="datetimeFigureOut">
              <a:rPr lang="en-US" smtClean="0"/>
              <a:pPr/>
              <a:t>5/23/2024</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smtClean="0"/>
              <a:pPr/>
              <a:t>‹#›</a:t>
            </a:fld>
            <a:endParaRPr lang="en-US" dirty="0"/>
          </a:p>
        </p:txBody>
      </p:sp>
    </p:spTree>
    <p:extLst>
      <p:ext uri="{BB962C8B-B14F-4D97-AF65-F5344CB8AC3E}">
        <p14:creationId xmlns:p14="http://schemas.microsoft.com/office/powerpoint/2010/main" val="6531728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4509A250-FF31-4206-8172-F9D3106AACB1}" type="datetimeFigureOut">
              <a:rPr lang="en-US" smtClean="0"/>
              <a:pPr/>
              <a:t>5/23/2024</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57F1E4F-1CFF-5643-939E-02111984F565}" type="slidenum">
              <a:rPr lang="en-US" smtClean="0"/>
              <a:pPr/>
              <a:t>‹#›</a:t>
            </a:fld>
            <a:endParaRPr lang="en-US" dirty="0"/>
          </a:p>
        </p:txBody>
      </p:sp>
    </p:spTree>
    <p:extLst>
      <p:ext uri="{BB962C8B-B14F-4D97-AF65-F5344CB8AC3E}">
        <p14:creationId xmlns:p14="http://schemas.microsoft.com/office/powerpoint/2010/main" val="6108932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smtClean="0"/>
              <a:pPr/>
              <a:t>5/23/2024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pPr/>
              <a:t>‹#›</a:t>
            </a:fld>
            <a:endParaRPr lang="en-US" dirty="0"/>
          </a:p>
        </p:txBody>
      </p:sp>
    </p:spTree>
    <p:extLst>
      <p:ext uri="{BB962C8B-B14F-4D97-AF65-F5344CB8AC3E}">
        <p14:creationId xmlns:p14="http://schemas.microsoft.com/office/powerpoint/2010/main" val="2089905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4AAD347D-5ACD-4C99-B74B-A9C85AD731AF}" type="datetimeFigureOut">
              <a:rPr lang="en-US" smtClean="0"/>
              <a:pPr/>
              <a:t>5/23/2024</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57F1E4F-1CFF-5643-939E-02111984F565}"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6672321"/>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24829" y="1896122"/>
            <a:ext cx="8835861" cy="2217105"/>
          </a:xfrm>
        </p:spPr>
        <p:txBody>
          <a:bodyPr>
            <a:normAutofit fontScale="90000"/>
          </a:bodyPr>
          <a:lstStyle/>
          <a:p>
            <a:pPr algn="ctr"/>
            <a:r>
              <a:rPr lang="el-GR" sz="6000" b="1" dirty="0">
                <a:solidFill>
                  <a:schemeClr val="accent6">
                    <a:lumMod val="50000"/>
                  </a:schemeClr>
                </a:solidFill>
                <a:latin typeface="+mn-lt"/>
              </a:rPr>
              <a:t>ΚΙΝΗΤΗ ΜΟΝΑΔΑ ΓΙΑ ΠΡΟΣΦΥΓΕΣ-ΔΟΥΛΕΥΟΝΤΑΣ ΜΕ ΤΟ ΤΡΑΥΜΑ </a:t>
            </a:r>
          </a:p>
        </p:txBody>
      </p:sp>
      <p:sp>
        <p:nvSpPr>
          <p:cNvPr id="3" name="Subtitle 2"/>
          <p:cNvSpPr>
            <a:spLocks noGrp="1"/>
          </p:cNvSpPr>
          <p:nvPr>
            <p:ph type="subTitle" idx="1"/>
          </p:nvPr>
        </p:nvSpPr>
        <p:spPr>
          <a:xfrm>
            <a:off x="7187351" y="4519427"/>
            <a:ext cx="7409256" cy="1667540"/>
          </a:xfrm>
        </p:spPr>
        <p:txBody>
          <a:bodyPr>
            <a:noAutofit/>
          </a:bodyPr>
          <a:lstStyle/>
          <a:p>
            <a:pPr>
              <a:lnSpc>
                <a:spcPct val="100000"/>
              </a:lnSpc>
            </a:pPr>
            <a:r>
              <a:rPr lang="el-GR" sz="1400" b="1" dirty="0" err="1">
                <a:solidFill>
                  <a:schemeClr val="accent6">
                    <a:lumMod val="50000"/>
                  </a:schemeClr>
                </a:solidFill>
                <a:latin typeface="Verdana" pitchFamily="34" charset="0"/>
                <a:ea typeface="Verdana" pitchFamily="34" charset="0"/>
                <a:cs typeface="Verdana" pitchFamily="34" charset="0"/>
              </a:rPr>
              <a:t>Νικη</a:t>
            </a:r>
            <a:r>
              <a:rPr lang="el-GR" sz="1400" b="1" dirty="0">
                <a:solidFill>
                  <a:schemeClr val="accent6">
                    <a:lumMod val="50000"/>
                  </a:schemeClr>
                </a:solidFill>
                <a:latin typeface="Verdana" pitchFamily="34" charset="0"/>
                <a:ea typeface="Verdana" pitchFamily="34" charset="0"/>
                <a:cs typeface="Verdana" pitchFamily="34" charset="0"/>
              </a:rPr>
              <a:t> </a:t>
            </a:r>
            <a:r>
              <a:rPr lang="el-GR" sz="1400" b="1" dirty="0" err="1">
                <a:solidFill>
                  <a:schemeClr val="accent6">
                    <a:lumMod val="50000"/>
                  </a:schemeClr>
                </a:solidFill>
                <a:latin typeface="Verdana" pitchFamily="34" charset="0"/>
                <a:ea typeface="Verdana" pitchFamily="34" charset="0"/>
                <a:cs typeface="Verdana" pitchFamily="34" charset="0"/>
              </a:rPr>
              <a:t>δαρμογιαννη</a:t>
            </a:r>
            <a:endParaRPr lang="el-GR" sz="1400" b="1" dirty="0">
              <a:solidFill>
                <a:schemeClr val="accent6">
                  <a:lumMod val="50000"/>
                </a:schemeClr>
              </a:solidFill>
              <a:latin typeface="Verdana" pitchFamily="34" charset="0"/>
              <a:ea typeface="Verdana" pitchFamily="34" charset="0"/>
              <a:cs typeface="Verdana" pitchFamily="34" charset="0"/>
            </a:endParaRPr>
          </a:p>
          <a:p>
            <a:pPr>
              <a:lnSpc>
                <a:spcPct val="100000"/>
              </a:lnSpc>
            </a:pPr>
            <a:r>
              <a:rPr lang="el-GR" sz="1400" b="1" dirty="0" err="1">
                <a:solidFill>
                  <a:schemeClr val="accent6">
                    <a:lumMod val="50000"/>
                  </a:schemeClr>
                </a:solidFill>
                <a:latin typeface="Verdana" pitchFamily="34" charset="0"/>
                <a:ea typeface="Verdana" pitchFamily="34" charset="0"/>
                <a:cs typeface="Verdana" pitchFamily="34" charset="0"/>
              </a:rPr>
              <a:t>ΨυχοΛΟΓΟΣ</a:t>
            </a:r>
            <a:r>
              <a:rPr lang="el-GR" sz="1400" b="1" dirty="0">
                <a:solidFill>
                  <a:schemeClr val="accent6">
                    <a:lumMod val="50000"/>
                  </a:schemeClr>
                </a:solidFill>
                <a:latin typeface="Verdana" pitchFamily="34" charset="0"/>
                <a:ea typeface="Verdana" pitchFamily="34" charset="0"/>
                <a:cs typeface="Verdana" pitchFamily="34" charset="0"/>
              </a:rPr>
              <a:t>-ΨΥΧΟΘΕΡΑΠΕΥΤΡΙΑ</a:t>
            </a:r>
          </a:p>
          <a:p>
            <a:pPr>
              <a:lnSpc>
                <a:spcPct val="100000"/>
              </a:lnSpc>
            </a:pPr>
            <a:r>
              <a:rPr lang="el-GR" sz="1400" b="1" dirty="0" err="1">
                <a:solidFill>
                  <a:schemeClr val="accent6">
                    <a:lumMod val="50000"/>
                  </a:schemeClr>
                </a:solidFill>
                <a:latin typeface="Verdana" pitchFamily="34" charset="0"/>
                <a:ea typeface="Verdana" pitchFamily="34" charset="0"/>
                <a:cs typeface="Verdana" pitchFamily="34" charset="0"/>
              </a:rPr>
              <a:t>εκπΑΙΔΕΥΟΜΕΝΗ</a:t>
            </a:r>
            <a:r>
              <a:rPr lang="el-GR" sz="1400" b="1" dirty="0">
                <a:solidFill>
                  <a:schemeClr val="accent6">
                    <a:lumMod val="50000"/>
                  </a:schemeClr>
                </a:solidFill>
                <a:latin typeface="Verdana" pitchFamily="34" charset="0"/>
                <a:ea typeface="Verdana" pitchFamily="34" charset="0"/>
                <a:cs typeface="Verdana" pitchFamily="34" charset="0"/>
              </a:rPr>
              <a:t> ΣΤΗΝ </a:t>
            </a:r>
            <a:r>
              <a:rPr lang="el-GR" sz="1400" b="1" dirty="0" err="1">
                <a:solidFill>
                  <a:schemeClr val="accent6">
                    <a:lumMod val="50000"/>
                  </a:schemeClr>
                </a:solidFill>
                <a:latin typeface="Verdana" pitchFamily="34" charset="0"/>
                <a:ea typeface="Verdana" pitchFamily="34" charset="0"/>
                <a:cs typeface="Verdana" pitchFamily="34" charset="0"/>
              </a:rPr>
              <a:t>εεψψο</a:t>
            </a:r>
            <a:endParaRPr lang="el-GR" sz="1400" b="1" dirty="0">
              <a:solidFill>
                <a:schemeClr val="accent6">
                  <a:lumMod val="50000"/>
                </a:schemeClr>
              </a:solidFill>
              <a:latin typeface="Verdana" pitchFamily="34" charset="0"/>
              <a:ea typeface="Verdana" pitchFamily="34" charset="0"/>
              <a:cs typeface="Verdana" pitchFamily="34" charset="0"/>
            </a:endParaRPr>
          </a:p>
        </p:txBody>
      </p:sp>
      <p:pic>
        <p:nvPicPr>
          <p:cNvPr id="7" name="Picture 2" descr="A close-up of a logo&#10;&#10;Description automatically generated with low confidence">
            <a:extLst>
              <a:ext uri="{FF2B5EF4-FFF2-40B4-BE49-F238E27FC236}">
                <a16:creationId xmlns:a16="http://schemas.microsoft.com/office/drawing/2014/main" id="{864326D4-7A36-9AEF-0AA6-D403E8F4801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3692435" cy="1236406"/>
          </a:xfrm>
          <a:prstGeom prst="rect">
            <a:avLst/>
          </a:prstGeom>
          <a:noFill/>
          <a:ln>
            <a:noFill/>
          </a:ln>
        </p:spPr>
      </p:pic>
    </p:spTree>
    <p:extLst>
      <p:ext uri="{BB962C8B-B14F-4D97-AF65-F5344CB8AC3E}">
        <p14:creationId xmlns:p14="http://schemas.microsoft.com/office/powerpoint/2010/main" val="1599832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Θέση περιεχομένου"/>
          <p:cNvSpPr>
            <a:spLocks noGrp="1"/>
          </p:cNvSpPr>
          <p:nvPr>
            <p:ph idx="1"/>
          </p:nvPr>
        </p:nvSpPr>
        <p:spPr/>
        <p:txBody>
          <a:bodyPr>
            <a:normAutofit/>
          </a:bodyPr>
          <a:lstStyle/>
          <a:p>
            <a:pPr>
              <a:buFont typeface="Wingdings" panose="05000000000000000000" pitchFamily="2" charset="2"/>
              <a:buChar char="Ø"/>
            </a:pPr>
            <a:endParaRPr lang="en-US" sz="1800" dirty="0">
              <a:solidFill>
                <a:schemeClr val="tx1"/>
              </a:solidFill>
            </a:endParaRPr>
          </a:p>
          <a:p>
            <a:endParaRPr lang="en-US" dirty="0"/>
          </a:p>
          <a:p>
            <a:endParaRPr lang="en-US" dirty="0"/>
          </a:p>
          <a:p>
            <a:endParaRPr lang="en-US" dirty="0"/>
          </a:p>
          <a:p>
            <a:endParaRPr lang="en-US" dirty="0"/>
          </a:p>
          <a:p>
            <a:endParaRPr lang="el-GR" dirty="0"/>
          </a:p>
          <a:p>
            <a:endParaRPr lang="en-US" dirty="0"/>
          </a:p>
          <a:p>
            <a:endParaRPr lang="el-GR" dirty="0"/>
          </a:p>
          <a:p>
            <a:endParaRPr lang="el-GR" dirty="0"/>
          </a:p>
        </p:txBody>
      </p:sp>
      <p:pic>
        <p:nvPicPr>
          <p:cNvPr id="2" name="Picture 2" descr="A close-up of a logo&#10;&#10;Description automatically generated with low confidence">
            <a:extLst>
              <a:ext uri="{FF2B5EF4-FFF2-40B4-BE49-F238E27FC236}">
                <a16:creationId xmlns:a16="http://schemas.microsoft.com/office/drawing/2014/main" id="{F9CA3B53-9172-10F1-336F-3A2E04DEC88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3692435" cy="1236406"/>
          </a:xfrm>
          <a:prstGeom prst="rect">
            <a:avLst/>
          </a:prstGeom>
          <a:noFill/>
          <a:ln>
            <a:noFill/>
          </a:ln>
        </p:spPr>
      </p:pic>
      <p:sp>
        <p:nvSpPr>
          <p:cNvPr id="4" name="TextBox 3">
            <a:extLst>
              <a:ext uri="{FF2B5EF4-FFF2-40B4-BE49-F238E27FC236}">
                <a16:creationId xmlns:a16="http://schemas.microsoft.com/office/drawing/2014/main" id="{8D1A6528-0861-639A-607B-E0D90B7E9975}"/>
              </a:ext>
            </a:extLst>
          </p:cNvPr>
          <p:cNvSpPr txBox="1"/>
          <p:nvPr/>
        </p:nvSpPr>
        <p:spPr>
          <a:xfrm>
            <a:off x="1036319" y="1793842"/>
            <a:ext cx="9140067" cy="4161139"/>
          </a:xfrm>
          <a:prstGeom prst="rect">
            <a:avLst/>
          </a:prstGeom>
          <a:noFill/>
        </p:spPr>
        <p:txBody>
          <a:bodyPr wrap="square">
            <a:spAutoFit/>
          </a:bodyPr>
          <a:lstStyle/>
          <a:p>
            <a:pPr algn="just">
              <a:lnSpc>
                <a:spcPct val="150000"/>
              </a:lnSpc>
            </a:pPr>
            <a:r>
              <a:rPr lang="el-GR" sz="2000" b="1" dirty="0">
                <a:solidFill>
                  <a:srgbClr val="0070C0"/>
                </a:solidFill>
              </a:rPr>
              <a:t>Κατά τη διάρκεια του προγράμματος, παρείχαμε υπηρεσίες</a:t>
            </a:r>
            <a:r>
              <a:rPr lang="el-GR" sz="2000" dirty="0">
                <a:solidFill>
                  <a:srgbClr val="0070C0"/>
                </a:solidFill>
              </a:rPr>
              <a:t>: </a:t>
            </a:r>
          </a:p>
          <a:p>
            <a:pPr marL="285750" indent="-285750" algn="just">
              <a:lnSpc>
                <a:spcPct val="200000"/>
              </a:lnSpc>
              <a:buFont typeface="Wingdings" panose="05000000000000000000" pitchFamily="2" charset="2"/>
              <a:buChar char="q"/>
            </a:pPr>
            <a:r>
              <a:rPr lang="el-GR" sz="2000" dirty="0">
                <a:solidFill>
                  <a:srgbClr val="0070C0"/>
                </a:solidFill>
              </a:rPr>
              <a:t>Σε ένα Κοινοτικό Κέντρο για εφήβους πρόσφυγες</a:t>
            </a:r>
          </a:p>
          <a:p>
            <a:pPr marL="285750" indent="-285750" algn="just">
              <a:lnSpc>
                <a:spcPct val="200000"/>
              </a:lnSpc>
              <a:buFont typeface="Wingdings" panose="05000000000000000000" pitchFamily="2" charset="2"/>
              <a:buChar char="q"/>
            </a:pPr>
            <a:r>
              <a:rPr lang="el-GR" sz="2000" dirty="0">
                <a:solidFill>
                  <a:srgbClr val="0070C0"/>
                </a:solidFill>
              </a:rPr>
              <a:t>Σε έναν ξενώνα για οικογένειες </a:t>
            </a:r>
          </a:p>
          <a:p>
            <a:pPr marL="285750" indent="-285750" algn="just">
              <a:lnSpc>
                <a:spcPct val="200000"/>
              </a:lnSpc>
              <a:buFont typeface="Wingdings" panose="05000000000000000000" pitchFamily="2" charset="2"/>
              <a:buChar char="q"/>
            </a:pPr>
            <a:r>
              <a:rPr lang="el-GR" sz="2000" dirty="0">
                <a:solidFill>
                  <a:srgbClr val="0070C0"/>
                </a:solidFill>
              </a:rPr>
              <a:t>Σε ένα Κέντρο παιδιών (όλα δομές ΜΚΟ) </a:t>
            </a:r>
          </a:p>
          <a:p>
            <a:pPr marL="285750" indent="-285750" algn="just">
              <a:lnSpc>
                <a:spcPct val="200000"/>
              </a:lnSpc>
              <a:buFont typeface="Wingdings" panose="05000000000000000000" pitchFamily="2" charset="2"/>
              <a:buChar char="q"/>
            </a:pPr>
            <a:r>
              <a:rPr lang="el-GR" sz="2000" dirty="0">
                <a:solidFill>
                  <a:srgbClr val="0070C0"/>
                </a:solidFill>
              </a:rPr>
              <a:t>Σε οικογένειες που διέμεναν σε στεγαστικές δομές της Ύπατης Αρμοστείας του ΟΗΕ.</a:t>
            </a:r>
            <a:r>
              <a:rPr lang="en-US" sz="2000" dirty="0">
                <a:solidFill>
                  <a:srgbClr val="0070C0"/>
                </a:solidFill>
              </a:rPr>
              <a:t> </a:t>
            </a:r>
            <a:endParaRPr lang="el-GR" sz="2000" dirty="0">
              <a:solidFill>
                <a:srgbClr val="0070C0"/>
              </a:solidFill>
            </a:endParaRPr>
          </a:p>
          <a:p>
            <a:pPr marL="285750" indent="-285750" algn="just">
              <a:lnSpc>
                <a:spcPct val="200000"/>
              </a:lnSpc>
              <a:buFont typeface="Wingdings" panose="05000000000000000000" pitchFamily="2" charset="2"/>
              <a:buChar char="q"/>
            </a:pPr>
            <a:r>
              <a:rPr lang="el-GR" sz="2000" dirty="0">
                <a:solidFill>
                  <a:srgbClr val="0070C0"/>
                </a:solidFill>
              </a:rPr>
              <a:t>Σε σχολεία για την ένταξη των προσφυγόπουλων</a:t>
            </a:r>
          </a:p>
        </p:txBody>
      </p:sp>
    </p:spTree>
    <p:extLst>
      <p:ext uri="{BB962C8B-B14F-4D97-AF65-F5344CB8AC3E}">
        <p14:creationId xmlns:p14="http://schemas.microsoft.com/office/powerpoint/2010/main" val="37424859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Θέση περιεχομένου"/>
          <p:cNvSpPr>
            <a:spLocks noGrp="1"/>
          </p:cNvSpPr>
          <p:nvPr>
            <p:ph idx="1"/>
          </p:nvPr>
        </p:nvSpPr>
        <p:spPr/>
        <p:txBody>
          <a:bodyPr>
            <a:normAutofit/>
          </a:bodyPr>
          <a:lstStyle/>
          <a:p>
            <a:pPr>
              <a:buFont typeface="Wingdings" panose="05000000000000000000" pitchFamily="2" charset="2"/>
              <a:buChar char="Ø"/>
            </a:pPr>
            <a:endParaRPr lang="en-US" sz="1800" dirty="0">
              <a:solidFill>
                <a:schemeClr val="tx1"/>
              </a:solidFill>
            </a:endParaRPr>
          </a:p>
          <a:p>
            <a:endParaRPr lang="en-US" dirty="0"/>
          </a:p>
          <a:p>
            <a:endParaRPr lang="en-US" dirty="0"/>
          </a:p>
          <a:p>
            <a:endParaRPr lang="en-US" dirty="0"/>
          </a:p>
          <a:p>
            <a:endParaRPr lang="en-US" dirty="0"/>
          </a:p>
          <a:p>
            <a:endParaRPr lang="el-GR" dirty="0"/>
          </a:p>
          <a:p>
            <a:endParaRPr lang="en-US" dirty="0"/>
          </a:p>
          <a:p>
            <a:endParaRPr lang="el-GR" dirty="0"/>
          </a:p>
          <a:p>
            <a:endParaRPr lang="el-GR" dirty="0"/>
          </a:p>
        </p:txBody>
      </p:sp>
      <p:pic>
        <p:nvPicPr>
          <p:cNvPr id="2" name="Picture 2" descr="A close-up of a logo&#10;&#10;Description automatically generated with low confidence">
            <a:extLst>
              <a:ext uri="{FF2B5EF4-FFF2-40B4-BE49-F238E27FC236}">
                <a16:creationId xmlns:a16="http://schemas.microsoft.com/office/drawing/2014/main" id="{F9CA3B53-9172-10F1-336F-3A2E04DEC88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3692435" cy="1236406"/>
          </a:xfrm>
          <a:prstGeom prst="rect">
            <a:avLst/>
          </a:prstGeom>
          <a:noFill/>
          <a:ln>
            <a:noFill/>
          </a:ln>
        </p:spPr>
      </p:pic>
      <p:sp>
        <p:nvSpPr>
          <p:cNvPr id="4" name="TextBox 3">
            <a:extLst>
              <a:ext uri="{FF2B5EF4-FFF2-40B4-BE49-F238E27FC236}">
                <a16:creationId xmlns:a16="http://schemas.microsoft.com/office/drawing/2014/main" id="{6C2010FB-D8A8-0699-E373-5B1FA04B87FE}"/>
              </a:ext>
            </a:extLst>
          </p:cNvPr>
          <p:cNvSpPr txBox="1"/>
          <p:nvPr/>
        </p:nvSpPr>
        <p:spPr>
          <a:xfrm>
            <a:off x="1097280" y="1742427"/>
            <a:ext cx="10585409" cy="3699474"/>
          </a:xfrm>
          <a:prstGeom prst="rect">
            <a:avLst/>
          </a:prstGeom>
          <a:noFill/>
        </p:spPr>
        <p:txBody>
          <a:bodyPr wrap="square">
            <a:spAutoFit/>
          </a:bodyPr>
          <a:lstStyle/>
          <a:p>
            <a:pPr algn="just">
              <a:lnSpc>
                <a:spcPct val="200000"/>
              </a:lnSpc>
            </a:pPr>
            <a:r>
              <a:rPr lang="el-GR" sz="2000" b="1" dirty="0">
                <a:solidFill>
                  <a:srgbClr val="0070C0"/>
                </a:solidFill>
                <a:effectLst/>
                <a:ea typeface="Aptos" panose="020B0004020202020204" pitchFamily="34" charset="0"/>
                <a:cs typeface="Arial" panose="020B0604020202020204" pitchFamily="34" charset="0"/>
              </a:rPr>
              <a:t>Σε 14 μήνες έλαβαν υπηρεσίες:</a:t>
            </a:r>
          </a:p>
          <a:p>
            <a:pPr algn="just">
              <a:lnSpc>
                <a:spcPct val="200000"/>
              </a:lnSpc>
            </a:pPr>
            <a:r>
              <a:rPr lang="el-GR" sz="2000" dirty="0">
                <a:solidFill>
                  <a:srgbClr val="0070C0"/>
                </a:solidFill>
                <a:effectLst/>
                <a:ea typeface="Aptos" panose="020B0004020202020204" pitchFamily="34" charset="0"/>
                <a:cs typeface="Arial" panose="020B0604020202020204" pitchFamily="34" charset="0"/>
              </a:rPr>
              <a:t> </a:t>
            </a:r>
            <a:r>
              <a:rPr lang="el-GR" sz="2000" b="1" dirty="0">
                <a:solidFill>
                  <a:srgbClr val="0070C0"/>
                </a:solidFill>
                <a:effectLst/>
                <a:ea typeface="Aptos" panose="020B0004020202020204" pitchFamily="34" charset="0"/>
                <a:cs typeface="Arial" panose="020B0604020202020204" pitchFamily="34" charset="0"/>
              </a:rPr>
              <a:t>250</a:t>
            </a:r>
            <a:r>
              <a:rPr lang="el-GR" sz="2000" dirty="0">
                <a:solidFill>
                  <a:srgbClr val="0070C0"/>
                </a:solidFill>
                <a:effectLst/>
                <a:ea typeface="Aptos" panose="020B0004020202020204" pitchFamily="34" charset="0"/>
                <a:cs typeface="Arial" panose="020B0604020202020204" pitchFamily="34" charset="0"/>
              </a:rPr>
              <a:t> άτομα σε </a:t>
            </a:r>
            <a:r>
              <a:rPr lang="el-GR" sz="2000" b="1" dirty="0">
                <a:solidFill>
                  <a:srgbClr val="0070C0"/>
                </a:solidFill>
                <a:effectLst/>
                <a:ea typeface="Aptos" panose="020B0004020202020204" pitchFamily="34" charset="0"/>
                <a:cs typeface="Arial" panose="020B0604020202020204" pitchFamily="34" charset="0"/>
              </a:rPr>
              <a:t>900 </a:t>
            </a:r>
            <a:r>
              <a:rPr lang="el-GR" sz="2000" dirty="0">
                <a:solidFill>
                  <a:srgbClr val="0070C0"/>
                </a:solidFill>
                <a:effectLst/>
                <a:ea typeface="Aptos" panose="020B0004020202020204" pitchFamily="34" charset="0"/>
                <a:cs typeface="Arial" panose="020B0604020202020204" pitchFamily="34" charset="0"/>
              </a:rPr>
              <a:t>συνεδρίες (ατομικές και ομαδικές)</a:t>
            </a:r>
          </a:p>
          <a:p>
            <a:pPr marL="285750" indent="-285750" algn="just">
              <a:lnSpc>
                <a:spcPct val="200000"/>
              </a:lnSpc>
              <a:buFont typeface="Wingdings" panose="05000000000000000000" pitchFamily="2" charset="2"/>
              <a:buChar char="ü"/>
            </a:pPr>
            <a:r>
              <a:rPr lang="el-GR" sz="2000" b="1" dirty="0">
                <a:solidFill>
                  <a:srgbClr val="0070C0"/>
                </a:solidFill>
                <a:effectLst/>
                <a:ea typeface="Aptos" panose="020B0004020202020204" pitchFamily="34" charset="0"/>
                <a:cs typeface="Arial" panose="020B0604020202020204" pitchFamily="34" charset="0"/>
              </a:rPr>
              <a:t>112</a:t>
            </a:r>
            <a:r>
              <a:rPr lang="el-GR" sz="2000" dirty="0">
                <a:solidFill>
                  <a:srgbClr val="0070C0"/>
                </a:solidFill>
                <a:effectLst/>
                <a:ea typeface="Aptos" panose="020B0004020202020204" pitchFamily="34" charset="0"/>
                <a:cs typeface="Arial" panose="020B0604020202020204" pitchFamily="34" charset="0"/>
              </a:rPr>
              <a:t> παιδιά και έφηβοι </a:t>
            </a:r>
          </a:p>
          <a:p>
            <a:pPr marL="285750" indent="-285750" algn="just">
              <a:lnSpc>
                <a:spcPct val="200000"/>
              </a:lnSpc>
              <a:buFont typeface="Wingdings" panose="05000000000000000000" pitchFamily="2" charset="2"/>
              <a:buChar char="ü"/>
            </a:pPr>
            <a:r>
              <a:rPr lang="el-GR" sz="2000" b="1" dirty="0">
                <a:solidFill>
                  <a:srgbClr val="0070C0"/>
                </a:solidFill>
                <a:effectLst/>
                <a:ea typeface="Aptos" panose="020B0004020202020204" pitchFamily="34" charset="0"/>
                <a:cs typeface="Arial" panose="020B0604020202020204" pitchFamily="34" charset="0"/>
              </a:rPr>
              <a:t>138</a:t>
            </a:r>
            <a:r>
              <a:rPr lang="el-GR" sz="2000" dirty="0">
                <a:solidFill>
                  <a:srgbClr val="0070C0"/>
                </a:solidFill>
                <a:effectLst/>
                <a:ea typeface="Aptos" panose="020B0004020202020204" pitchFamily="34" charset="0"/>
                <a:cs typeface="Arial" panose="020B0604020202020204" pitchFamily="34" charset="0"/>
              </a:rPr>
              <a:t> ενήλικες (76 άνδρες και 62 γυναίκες).</a:t>
            </a:r>
            <a:endParaRPr lang="en-US" sz="2000" dirty="0">
              <a:solidFill>
                <a:srgbClr val="0070C0"/>
              </a:solidFill>
            </a:endParaRPr>
          </a:p>
          <a:p>
            <a:pPr algn="just">
              <a:lnSpc>
                <a:spcPct val="200000"/>
              </a:lnSpc>
            </a:pPr>
            <a:r>
              <a:rPr lang="el-GR" sz="2000" dirty="0">
                <a:solidFill>
                  <a:srgbClr val="0070C0"/>
                </a:solidFill>
              </a:rPr>
              <a:t>Ευαισθητοποίηση και </a:t>
            </a:r>
            <a:r>
              <a:rPr lang="el-GR" sz="2000" dirty="0" err="1">
                <a:solidFill>
                  <a:srgbClr val="0070C0"/>
                </a:solidFill>
              </a:rPr>
              <a:t>ψυχοεκπαίδευση</a:t>
            </a:r>
            <a:r>
              <a:rPr lang="el-GR" sz="2000" dirty="0">
                <a:solidFill>
                  <a:srgbClr val="0070C0"/>
                </a:solidFill>
              </a:rPr>
              <a:t> </a:t>
            </a:r>
          </a:p>
          <a:p>
            <a:pPr algn="just">
              <a:lnSpc>
                <a:spcPct val="200000"/>
              </a:lnSpc>
            </a:pPr>
            <a:r>
              <a:rPr lang="el-GR" sz="2000" dirty="0">
                <a:solidFill>
                  <a:srgbClr val="0070C0"/>
                </a:solidFill>
              </a:rPr>
              <a:t>σε</a:t>
            </a:r>
            <a:r>
              <a:rPr lang="el-GR" sz="2000" b="1" dirty="0">
                <a:solidFill>
                  <a:srgbClr val="0070C0"/>
                </a:solidFill>
              </a:rPr>
              <a:t> 3</a:t>
            </a:r>
            <a:r>
              <a:rPr lang="en-US" sz="2000" b="1" dirty="0">
                <a:solidFill>
                  <a:srgbClr val="0070C0"/>
                </a:solidFill>
              </a:rPr>
              <a:t>00 </a:t>
            </a:r>
            <a:r>
              <a:rPr lang="el-GR" sz="2000" dirty="0">
                <a:solidFill>
                  <a:srgbClr val="0070C0"/>
                </a:solidFill>
              </a:rPr>
              <a:t>πρόσφυγες</a:t>
            </a:r>
          </a:p>
        </p:txBody>
      </p:sp>
      <p:pic>
        <p:nvPicPr>
          <p:cNvPr id="3" name="Εικόνα 2" descr="Μαθαίνουμε για τους πρόσφυγες – UNHCR Greece">
            <a:extLst>
              <a:ext uri="{FF2B5EF4-FFF2-40B4-BE49-F238E27FC236}">
                <a16:creationId xmlns:a16="http://schemas.microsoft.com/office/drawing/2014/main" id="{57397A5F-C792-2D02-4E98-76B26091D0B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57885" y="2310581"/>
            <a:ext cx="4129548" cy="3131320"/>
          </a:xfrm>
          <a:prstGeom prst="rect">
            <a:avLst/>
          </a:prstGeom>
          <a:noFill/>
          <a:ln>
            <a:noFill/>
          </a:ln>
        </p:spPr>
      </p:pic>
    </p:spTree>
    <p:extLst>
      <p:ext uri="{BB962C8B-B14F-4D97-AF65-F5344CB8AC3E}">
        <p14:creationId xmlns:p14="http://schemas.microsoft.com/office/powerpoint/2010/main" val="5684496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Θέση περιεχομένου"/>
          <p:cNvSpPr>
            <a:spLocks noGrp="1"/>
          </p:cNvSpPr>
          <p:nvPr>
            <p:ph idx="1"/>
          </p:nvPr>
        </p:nvSpPr>
        <p:spPr/>
        <p:txBody>
          <a:bodyPr>
            <a:normAutofit/>
          </a:bodyPr>
          <a:lstStyle/>
          <a:p>
            <a:pPr>
              <a:buFont typeface="Wingdings" panose="05000000000000000000" pitchFamily="2" charset="2"/>
              <a:buChar char="Ø"/>
            </a:pPr>
            <a:endParaRPr lang="en-US" sz="1800" dirty="0">
              <a:solidFill>
                <a:schemeClr val="tx1"/>
              </a:solidFill>
            </a:endParaRPr>
          </a:p>
          <a:p>
            <a:endParaRPr lang="en-US" dirty="0"/>
          </a:p>
          <a:p>
            <a:endParaRPr lang="en-US" dirty="0"/>
          </a:p>
          <a:p>
            <a:endParaRPr lang="en-US" dirty="0"/>
          </a:p>
          <a:p>
            <a:endParaRPr lang="en-US" dirty="0"/>
          </a:p>
          <a:p>
            <a:endParaRPr lang="el-GR" dirty="0"/>
          </a:p>
          <a:p>
            <a:endParaRPr lang="en-US" dirty="0"/>
          </a:p>
          <a:p>
            <a:endParaRPr lang="el-GR" dirty="0"/>
          </a:p>
          <a:p>
            <a:endParaRPr lang="el-GR" dirty="0"/>
          </a:p>
        </p:txBody>
      </p:sp>
      <p:pic>
        <p:nvPicPr>
          <p:cNvPr id="2" name="Picture 2" descr="A close-up of a logo&#10;&#10;Description automatically generated with low confidence">
            <a:extLst>
              <a:ext uri="{FF2B5EF4-FFF2-40B4-BE49-F238E27FC236}">
                <a16:creationId xmlns:a16="http://schemas.microsoft.com/office/drawing/2014/main" id="{F9CA3B53-9172-10F1-336F-3A2E04DEC88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3692435" cy="1236406"/>
          </a:xfrm>
          <a:prstGeom prst="rect">
            <a:avLst/>
          </a:prstGeom>
          <a:noFill/>
          <a:ln>
            <a:noFill/>
          </a:ln>
        </p:spPr>
      </p:pic>
      <p:sp>
        <p:nvSpPr>
          <p:cNvPr id="4" name="TextBox 3">
            <a:extLst>
              <a:ext uri="{FF2B5EF4-FFF2-40B4-BE49-F238E27FC236}">
                <a16:creationId xmlns:a16="http://schemas.microsoft.com/office/drawing/2014/main" id="{6C2010FB-D8A8-0699-E373-5B1FA04B87FE}"/>
              </a:ext>
            </a:extLst>
          </p:cNvPr>
          <p:cNvSpPr txBox="1"/>
          <p:nvPr/>
        </p:nvSpPr>
        <p:spPr>
          <a:xfrm>
            <a:off x="1036319" y="1762091"/>
            <a:ext cx="10595241" cy="3083921"/>
          </a:xfrm>
          <a:prstGeom prst="rect">
            <a:avLst/>
          </a:prstGeom>
          <a:noFill/>
        </p:spPr>
        <p:txBody>
          <a:bodyPr wrap="square">
            <a:spAutoFit/>
          </a:bodyPr>
          <a:lstStyle/>
          <a:p>
            <a:pPr marL="0" indent="0" algn="just">
              <a:lnSpc>
                <a:spcPct val="200000"/>
              </a:lnSpc>
              <a:buNone/>
            </a:pPr>
            <a:r>
              <a:rPr lang="el-GR" sz="2000" dirty="0">
                <a:solidFill>
                  <a:srgbClr val="0070C0"/>
                </a:solidFill>
                <a:cs typeface="Tahoma" pitchFamily="34" charset="0"/>
              </a:rPr>
              <a:t>Στις παρεμβάσεις μας εκτός από ατομική </a:t>
            </a:r>
            <a:r>
              <a:rPr lang="el-GR" sz="2000" b="1" dirty="0">
                <a:solidFill>
                  <a:srgbClr val="0070C0"/>
                </a:solidFill>
                <a:cs typeface="Tahoma" pitchFamily="34" charset="0"/>
              </a:rPr>
              <a:t>ψυχοθεραπεία </a:t>
            </a:r>
            <a:r>
              <a:rPr lang="el-GR" sz="2000" dirty="0">
                <a:solidFill>
                  <a:srgbClr val="0070C0"/>
                </a:solidFill>
                <a:cs typeface="Tahoma" pitchFamily="34" charset="0"/>
              </a:rPr>
              <a:t>και </a:t>
            </a:r>
            <a:r>
              <a:rPr lang="el-GR" sz="2000" b="1" dirty="0">
                <a:solidFill>
                  <a:srgbClr val="0070C0"/>
                </a:solidFill>
                <a:cs typeface="Tahoma" pitchFamily="34" charset="0"/>
              </a:rPr>
              <a:t>ψυχολογική υποστήριξη</a:t>
            </a:r>
            <a:r>
              <a:rPr lang="el-GR" sz="2000" dirty="0">
                <a:solidFill>
                  <a:srgbClr val="0070C0"/>
                </a:solidFill>
                <a:cs typeface="Tahoma" pitchFamily="34" charset="0"/>
              </a:rPr>
              <a:t> </a:t>
            </a:r>
          </a:p>
          <a:p>
            <a:pPr marL="0" indent="0" algn="just">
              <a:lnSpc>
                <a:spcPct val="200000"/>
              </a:lnSpc>
              <a:buNone/>
            </a:pPr>
            <a:r>
              <a:rPr lang="el-GR" sz="2000" dirty="0">
                <a:solidFill>
                  <a:srgbClr val="0070C0"/>
                </a:solidFill>
                <a:cs typeface="Tahoma" pitchFamily="34" charset="0"/>
              </a:rPr>
              <a:t>δώσαμε έμφαση σε </a:t>
            </a:r>
            <a:r>
              <a:rPr lang="el-GR" sz="2000" b="1" dirty="0">
                <a:solidFill>
                  <a:srgbClr val="0070C0"/>
                </a:solidFill>
                <a:cs typeface="Tahoma" pitchFamily="34" charset="0"/>
              </a:rPr>
              <a:t>ομαδικές δραστηριότητες </a:t>
            </a:r>
            <a:r>
              <a:rPr lang="el-GR" sz="2000" dirty="0">
                <a:solidFill>
                  <a:srgbClr val="0070C0"/>
                </a:solidFill>
                <a:cs typeface="Tahoma" pitchFamily="34" charset="0"/>
              </a:rPr>
              <a:t>όπως: </a:t>
            </a:r>
          </a:p>
          <a:p>
            <a:pPr algn="just">
              <a:lnSpc>
                <a:spcPct val="200000"/>
              </a:lnSpc>
              <a:buFont typeface="Wingdings" panose="05000000000000000000" pitchFamily="2" charset="2"/>
              <a:buChar char="q"/>
            </a:pPr>
            <a:r>
              <a:rPr lang="el-GR" sz="2000" dirty="0">
                <a:solidFill>
                  <a:srgbClr val="0070C0"/>
                </a:solidFill>
                <a:cs typeface="Tahoma" pitchFamily="34" charset="0"/>
              </a:rPr>
              <a:t>Ομάδα διαχείρισης άγχους για γυναίκες                                            </a:t>
            </a:r>
          </a:p>
          <a:p>
            <a:pPr algn="just">
              <a:lnSpc>
                <a:spcPct val="200000"/>
              </a:lnSpc>
              <a:buFont typeface="Wingdings" panose="05000000000000000000" pitchFamily="2" charset="2"/>
              <a:buChar char="q"/>
            </a:pPr>
            <a:r>
              <a:rPr lang="el-GR" sz="2000" dirty="0">
                <a:solidFill>
                  <a:srgbClr val="0070C0"/>
                </a:solidFill>
                <a:cs typeface="Tahoma" pitchFamily="34" charset="0"/>
              </a:rPr>
              <a:t>Ομάδα ανταλλαγής διαπολιτισμικών στοιχείων για εφήβους</a:t>
            </a:r>
          </a:p>
          <a:p>
            <a:pPr algn="just">
              <a:lnSpc>
                <a:spcPct val="200000"/>
              </a:lnSpc>
              <a:buFont typeface="Wingdings" panose="05000000000000000000" pitchFamily="2" charset="2"/>
              <a:buChar char="q"/>
            </a:pPr>
            <a:r>
              <a:rPr lang="el-GR" sz="2000" dirty="0">
                <a:solidFill>
                  <a:srgbClr val="0070C0"/>
                </a:solidFill>
                <a:cs typeface="Tahoma" pitchFamily="34" charset="0"/>
              </a:rPr>
              <a:t>Ομάδα εικαστικής θεραπείας.</a:t>
            </a:r>
          </a:p>
        </p:txBody>
      </p:sp>
      <p:pic>
        <p:nvPicPr>
          <p:cNvPr id="3" name="Εικόνα 2" descr="Ομαδική Ψυχοθεραπεία | Μαρία Γκατζέλη | Ψυχολόγος Αθήνα, Πειραιάς">
            <a:extLst>
              <a:ext uri="{FF2B5EF4-FFF2-40B4-BE49-F238E27FC236}">
                <a16:creationId xmlns:a16="http://schemas.microsoft.com/office/drawing/2014/main" id="{71371FA9-83D1-57E0-9405-3E3521353F5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091947" y="2785174"/>
            <a:ext cx="3600574" cy="2586523"/>
          </a:xfrm>
          <a:prstGeom prst="rect">
            <a:avLst/>
          </a:prstGeom>
          <a:noFill/>
          <a:ln>
            <a:noFill/>
          </a:ln>
        </p:spPr>
      </p:pic>
    </p:spTree>
    <p:extLst>
      <p:ext uri="{BB962C8B-B14F-4D97-AF65-F5344CB8AC3E}">
        <p14:creationId xmlns:p14="http://schemas.microsoft.com/office/powerpoint/2010/main" val="30663090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Θέση περιεχομένου"/>
          <p:cNvSpPr>
            <a:spLocks noGrp="1"/>
          </p:cNvSpPr>
          <p:nvPr>
            <p:ph idx="1"/>
          </p:nvPr>
        </p:nvSpPr>
        <p:spPr/>
        <p:txBody>
          <a:bodyPr>
            <a:normAutofit lnSpcReduction="10000"/>
          </a:bodyPr>
          <a:lstStyle/>
          <a:p>
            <a:pPr marL="0" indent="0" algn="just">
              <a:buNone/>
            </a:pPr>
            <a:r>
              <a:rPr lang="el-GR" sz="1900" b="1" dirty="0">
                <a:solidFill>
                  <a:srgbClr val="0070C0"/>
                </a:solidFill>
              </a:rPr>
              <a:t>Η διεπιστημονική ομάδα απαρτιζόταν από</a:t>
            </a:r>
            <a:r>
              <a:rPr lang="en-US" sz="1900" b="1" dirty="0">
                <a:solidFill>
                  <a:srgbClr val="0070C0"/>
                </a:solidFill>
              </a:rPr>
              <a:t>:</a:t>
            </a:r>
          </a:p>
          <a:p>
            <a:pPr algn="just">
              <a:lnSpc>
                <a:spcPct val="150000"/>
              </a:lnSpc>
              <a:buFont typeface="Wingdings" panose="05000000000000000000" pitchFamily="2" charset="2"/>
              <a:buChar char="§"/>
            </a:pPr>
            <a:r>
              <a:rPr lang="en-US" sz="1900" dirty="0">
                <a:solidFill>
                  <a:srgbClr val="0070C0"/>
                </a:solidFill>
              </a:rPr>
              <a:t> </a:t>
            </a:r>
            <a:r>
              <a:rPr lang="el-GR" sz="1900" dirty="0">
                <a:solidFill>
                  <a:srgbClr val="0070C0"/>
                </a:solidFill>
              </a:rPr>
              <a:t>Μία ψυχίατρο</a:t>
            </a:r>
            <a:endParaRPr lang="en-US" sz="1900" dirty="0">
              <a:solidFill>
                <a:srgbClr val="0070C0"/>
              </a:solidFill>
            </a:endParaRPr>
          </a:p>
          <a:p>
            <a:pPr algn="just">
              <a:lnSpc>
                <a:spcPct val="150000"/>
              </a:lnSpc>
              <a:buFont typeface="Wingdings" panose="05000000000000000000" pitchFamily="2" charset="2"/>
              <a:buChar char="§"/>
            </a:pPr>
            <a:r>
              <a:rPr lang="en-US" sz="1900" dirty="0">
                <a:solidFill>
                  <a:srgbClr val="0070C0"/>
                </a:solidFill>
              </a:rPr>
              <a:t> </a:t>
            </a:r>
            <a:r>
              <a:rPr lang="el-GR" sz="1900" dirty="0">
                <a:solidFill>
                  <a:srgbClr val="0070C0"/>
                </a:solidFill>
              </a:rPr>
              <a:t>Δύο ψυχολόγους ενηλίκων και μία Παιδοψυχολόγο</a:t>
            </a:r>
          </a:p>
          <a:p>
            <a:pPr algn="just">
              <a:lnSpc>
                <a:spcPct val="150000"/>
              </a:lnSpc>
              <a:buFont typeface="Wingdings" panose="05000000000000000000" pitchFamily="2" charset="2"/>
              <a:buChar char="§"/>
            </a:pPr>
            <a:r>
              <a:rPr lang="el-GR" sz="1900" dirty="0">
                <a:solidFill>
                  <a:srgbClr val="0070C0"/>
                </a:solidFill>
              </a:rPr>
              <a:t>‘Έναν λογοθεραπευτή</a:t>
            </a:r>
            <a:endParaRPr lang="en-US" sz="1900" dirty="0">
              <a:solidFill>
                <a:srgbClr val="0070C0"/>
              </a:solidFill>
            </a:endParaRPr>
          </a:p>
          <a:p>
            <a:pPr algn="just">
              <a:lnSpc>
                <a:spcPct val="150000"/>
              </a:lnSpc>
              <a:buFont typeface="Wingdings" panose="05000000000000000000" pitchFamily="2" charset="2"/>
              <a:buChar char="§"/>
            </a:pPr>
            <a:r>
              <a:rPr lang="en-US" sz="1900" dirty="0">
                <a:solidFill>
                  <a:srgbClr val="0070C0"/>
                </a:solidFill>
              </a:rPr>
              <a:t> </a:t>
            </a:r>
            <a:r>
              <a:rPr lang="el-GR" sz="1900" dirty="0">
                <a:solidFill>
                  <a:srgbClr val="0070C0"/>
                </a:solidFill>
              </a:rPr>
              <a:t>Μία εικαστική θεραπεύτρια</a:t>
            </a:r>
          </a:p>
          <a:p>
            <a:pPr algn="just">
              <a:lnSpc>
                <a:spcPct val="150000"/>
              </a:lnSpc>
              <a:buFont typeface="Wingdings" panose="05000000000000000000" pitchFamily="2" charset="2"/>
              <a:buChar char="§"/>
            </a:pPr>
            <a:r>
              <a:rPr lang="el-GR" sz="1900" dirty="0">
                <a:solidFill>
                  <a:srgbClr val="0070C0"/>
                </a:solidFill>
              </a:rPr>
              <a:t>Μία κοινωνική λειτουργό </a:t>
            </a:r>
            <a:endParaRPr lang="en-US" sz="1900" dirty="0">
              <a:solidFill>
                <a:srgbClr val="0070C0"/>
              </a:solidFill>
            </a:endParaRPr>
          </a:p>
          <a:p>
            <a:pPr algn="just">
              <a:lnSpc>
                <a:spcPct val="150000"/>
              </a:lnSpc>
              <a:buFont typeface="Wingdings" panose="05000000000000000000" pitchFamily="2" charset="2"/>
              <a:buChar char="§"/>
            </a:pPr>
            <a:r>
              <a:rPr lang="en-US" sz="1900" dirty="0">
                <a:solidFill>
                  <a:srgbClr val="0070C0"/>
                </a:solidFill>
              </a:rPr>
              <a:t> </a:t>
            </a:r>
            <a:r>
              <a:rPr lang="el-GR" sz="1900" dirty="0">
                <a:solidFill>
                  <a:srgbClr val="0070C0"/>
                </a:solidFill>
              </a:rPr>
              <a:t>Δύο διαπολιτισμικούς διαμεσολαβητές και δύο διερμηνείς (Αραβικών, Φαρσί και </a:t>
            </a:r>
            <a:r>
              <a:rPr lang="en-US" sz="1900" dirty="0">
                <a:solidFill>
                  <a:srgbClr val="0070C0"/>
                </a:solidFill>
              </a:rPr>
              <a:t>Urdu</a:t>
            </a:r>
            <a:r>
              <a:rPr lang="el-GR" sz="1900" dirty="0">
                <a:solidFill>
                  <a:srgbClr val="0070C0"/>
                </a:solidFill>
              </a:rPr>
              <a:t>)</a:t>
            </a:r>
            <a:endParaRPr lang="en-US" sz="1900" dirty="0">
              <a:solidFill>
                <a:srgbClr val="0070C0"/>
              </a:solidFill>
              <a:cs typeface="Tahoma" pitchFamily="34" charset="0"/>
            </a:endParaRPr>
          </a:p>
          <a:p>
            <a:pPr algn="just"/>
            <a:endParaRPr lang="en-US" sz="1900" dirty="0">
              <a:solidFill>
                <a:schemeClr val="tx1"/>
              </a:solidFill>
            </a:endParaRPr>
          </a:p>
          <a:p>
            <a:endParaRPr lang="en-US" sz="1800" dirty="0">
              <a:solidFill>
                <a:schemeClr val="tx1"/>
              </a:solidFill>
            </a:endParaRPr>
          </a:p>
          <a:p>
            <a:endParaRPr lang="en-US" dirty="0"/>
          </a:p>
          <a:p>
            <a:endParaRPr lang="en-US" dirty="0"/>
          </a:p>
          <a:p>
            <a:endParaRPr lang="en-US" dirty="0"/>
          </a:p>
          <a:p>
            <a:endParaRPr lang="en-US" dirty="0"/>
          </a:p>
          <a:p>
            <a:endParaRPr lang="el-GR" dirty="0"/>
          </a:p>
          <a:p>
            <a:endParaRPr lang="en-US" dirty="0"/>
          </a:p>
          <a:p>
            <a:endParaRPr lang="el-GR" dirty="0"/>
          </a:p>
          <a:p>
            <a:endParaRPr lang="el-GR" dirty="0"/>
          </a:p>
        </p:txBody>
      </p:sp>
      <p:pic>
        <p:nvPicPr>
          <p:cNvPr id="2" name="Picture 2" descr="A close-up of a logo&#10;&#10;Description automatically generated with low confidence">
            <a:extLst>
              <a:ext uri="{FF2B5EF4-FFF2-40B4-BE49-F238E27FC236}">
                <a16:creationId xmlns:a16="http://schemas.microsoft.com/office/drawing/2014/main" id="{F9CA3B53-9172-10F1-336F-3A2E04DEC88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3692435" cy="1236406"/>
          </a:xfrm>
          <a:prstGeom prst="rect">
            <a:avLst/>
          </a:prstGeom>
          <a:noFill/>
          <a:ln>
            <a:noFill/>
          </a:ln>
        </p:spPr>
      </p:pic>
      <p:pic>
        <p:nvPicPr>
          <p:cNvPr id="3" name="Εικόνα 2" descr="Συνεργασία στην ομάδα και διαχείριση συγκρούσεων, Ε΄τάξη – 2o Δημοτικό  Σχολείο Υμηττού">
            <a:extLst>
              <a:ext uri="{FF2B5EF4-FFF2-40B4-BE49-F238E27FC236}">
                <a16:creationId xmlns:a16="http://schemas.microsoft.com/office/drawing/2014/main" id="{99F96E0C-8FA0-6B00-319F-407C04D0485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62916" y="2358390"/>
            <a:ext cx="4292764" cy="2141220"/>
          </a:xfrm>
          <a:prstGeom prst="rect">
            <a:avLst/>
          </a:prstGeom>
          <a:noFill/>
          <a:ln>
            <a:noFill/>
          </a:ln>
        </p:spPr>
      </p:pic>
    </p:spTree>
    <p:extLst>
      <p:ext uri="{BB962C8B-B14F-4D97-AF65-F5344CB8AC3E}">
        <p14:creationId xmlns:p14="http://schemas.microsoft.com/office/powerpoint/2010/main" val="21498290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Θέση περιεχομένου"/>
          <p:cNvSpPr>
            <a:spLocks noGrp="1"/>
          </p:cNvSpPr>
          <p:nvPr>
            <p:ph idx="1"/>
          </p:nvPr>
        </p:nvSpPr>
        <p:spPr>
          <a:xfrm>
            <a:off x="1140542" y="1425677"/>
            <a:ext cx="10015138" cy="4443418"/>
          </a:xfrm>
        </p:spPr>
        <p:txBody>
          <a:bodyPr>
            <a:normAutofit/>
          </a:bodyPr>
          <a:lstStyle/>
          <a:p>
            <a:pPr marL="0" indent="0" algn="just">
              <a:buNone/>
            </a:pPr>
            <a:r>
              <a:rPr lang="el-GR" b="1" dirty="0">
                <a:solidFill>
                  <a:srgbClr val="0070C0"/>
                </a:solidFill>
                <a:cs typeface="Tahoma" pitchFamily="34" charset="0"/>
              </a:rPr>
              <a:t>Παρεχόμενες Υπηρεσίες:</a:t>
            </a:r>
          </a:p>
          <a:p>
            <a:pPr algn="just">
              <a:lnSpc>
                <a:spcPct val="150000"/>
              </a:lnSpc>
              <a:buFont typeface="Wingdings" panose="05000000000000000000" pitchFamily="2" charset="2"/>
              <a:buChar char="v"/>
            </a:pPr>
            <a:r>
              <a:rPr lang="el-GR" dirty="0">
                <a:solidFill>
                  <a:srgbClr val="0070C0"/>
                </a:solidFill>
              </a:rPr>
              <a:t>Ψυχιατρική εκτίμηση και φαρμακευτική αγωγή</a:t>
            </a:r>
          </a:p>
          <a:p>
            <a:pPr algn="just">
              <a:lnSpc>
                <a:spcPct val="150000"/>
              </a:lnSpc>
              <a:buFont typeface="Wingdings" panose="05000000000000000000" pitchFamily="2" charset="2"/>
              <a:buChar char="v"/>
            </a:pPr>
            <a:r>
              <a:rPr lang="el-GR" dirty="0">
                <a:solidFill>
                  <a:srgbClr val="0070C0"/>
                </a:solidFill>
              </a:rPr>
              <a:t>Βραχεία ατομική και ομαδική ψυχοθεραπεία</a:t>
            </a:r>
            <a:r>
              <a:rPr lang="el-GR" dirty="0">
                <a:solidFill>
                  <a:srgbClr val="0070C0"/>
                </a:solidFill>
                <a:cs typeface="Arial" panose="020B0604020202020204" pitchFamily="34" charset="0"/>
              </a:rPr>
              <a:t> </a:t>
            </a:r>
            <a:r>
              <a:rPr lang="en-US" dirty="0">
                <a:solidFill>
                  <a:srgbClr val="0070C0"/>
                </a:solidFill>
                <a:cs typeface="Arial" panose="020B0604020202020204" pitchFamily="34" charset="0"/>
              </a:rPr>
              <a:t>(</a:t>
            </a:r>
            <a:r>
              <a:rPr lang="el-GR" dirty="0">
                <a:solidFill>
                  <a:srgbClr val="0070C0"/>
                </a:solidFill>
                <a:cs typeface="Arial" panose="020B0604020202020204" pitchFamily="34" charset="0"/>
              </a:rPr>
              <a:t>εφήβων και ενηλίκων)</a:t>
            </a:r>
          </a:p>
          <a:p>
            <a:pPr algn="just">
              <a:lnSpc>
                <a:spcPct val="150000"/>
              </a:lnSpc>
              <a:buFont typeface="Wingdings" panose="05000000000000000000" pitchFamily="2" charset="2"/>
              <a:buChar char="v"/>
            </a:pPr>
            <a:r>
              <a:rPr lang="el-GR" dirty="0">
                <a:solidFill>
                  <a:srgbClr val="0070C0"/>
                </a:solidFill>
                <a:effectLst/>
                <a:ea typeface="Aptos" panose="020B0004020202020204" pitchFamily="34" charset="0"/>
                <a:cs typeface="Arial" panose="020B0604020202020204" pitchFamily="34" charset="0"/>
              </a:rPr>
              <a:t>Διαχείριση οξέων περιστατικών (κατά περίπτωση)</a:t>
            </a:r>
            <a:endParaRPr lang="en-US" dirty="0">
              <a:solidFill>
                <a:srgbClr val="0070C0"/>
              </a:solidFill>
            </a:endParaRPr>
          </a:p>
          <a:p>
            <a:pPr algn="just">
              <a:lnSpc>
                <a:spcPct val="150000"/>
              </a:lnSpc>
              <a:buFont typeface="Wingdings" panose="05000000000000000000" pitchFamily="2" charset="2"/>
              <a:buChar char="v"/>
            </a:pPr>
            <a:r>
              <a:rPr lang="el-GR" dirty="0">
                <a:solidFill>
                  <a:srgbClr val="0070C0"/>
                </a:solidFill>
              </a:rPr>
              <a:t>Εικαστική Θεραπεία</a:t>
            </a:r>
          </a:p>
          <a:p>
            <a:pPr algn="just">
              <a:lnSpc>
                <a:spcPct val="150000"/>
              </a:lnSpc>
              <a:buFont typeface="Wingdings" panose="05000000000000000000" pitchFamily="2" charset="2"/>
              <a:buChar char="v"/>
            </a:pPr>
            <a:r>
              <a:rPr lang="el-GR" dirty="0" err="1">
                <a:solidFill>
                  <a:srgbClr val="0070C0"/>
                </a:solidFill>
              </a:rPr>
              <a:t>Λογοθεραπευτική</a:t>
            </a:r>
            <a:r>
              <a:rPr lang="el-GR" dirty="0">
                <a:solidFill>
                  <a:srgbClr val="0070C0"/>
                </a:solidFill>
              </a:rPr>
              <a:t> αξιολόγηση και παρέμβαση (σε παιδιά και εφήβους)</a:t>
            </a:r>
          </a:p>
          <a:p>
            <a:pPr marL="0" indent="0" algn="just">
              <a:lnSpc>
                <a:spcPct val="150000"/>
              </a:lnSpc>
              <a:buNone/>
            </a:pPr>
            <a:endParaRPr lang="en-US" sz="1800" dirty="0">
              <a:solidFill>
                <a:schemeClr val="accent6">
                  <a:lumMod val="50000"/>
                </a:schemeClr>
              </a:solidFill>
            </a:endParaRPr>
          </a:p>
          <a:p>
            <a:pPr algn="just">
              <a:lnSpc>
                <a:spcPct val="110000"/>
              </a:lnSpc>
              <a:buFont typeface="Wingdings" panose="05000000000000000000" pitchFamily="2" charset="2"/>
              <a:buChar char="v"/>
            </a:pPr>
            <a:endParaRPr lang="en-US" sz="1800" dirty="0">
              <a:solidFill>
                <a:schemeClr val="tx1"/>
              </a:solidFill>
            </a:endParaRPr>
          </a:p>
          <a:p>
            <a:pPr algn="just">
              <a:lnSpc>
                <a:spcPct val="150000"/>
              </a:lnSpc>
              <a:buFont typeface="Wingdings" panose="05000000000000000000" pitchFamily="2" charset="2"/>
              <a:buChar char="v"/>
            </a:pPr>
            <a:endParaRPr lang="en-US" sz="1800" dirty="0">
              <a:solidFill>
                <a:schemeClr val="tx1"/>
              </a:solidFill>
            </a:endParaRPr>
          </a:p>
          <a:p>
            <a:pPr marL="0" indent="0" algn="just">
              <a:buNone/>
            </a:pPr>
            <a:endParaRPr lang="en-US" sz="1800" dirty="0">
              <a:solidFill>
                <a:schemeClr val="tx1"/>
              </a:solidFill>
            </a:endParaRPr>
          </a:p>
          <a:p>
            <a:endParaRPr lang="en-US" sz="1800" dirty="0">
              <a:solidFill>
                <a:schemeClr val="tx1"/>
              </a:solidFill>
            </a:endParaRPr>
          </a:p>
          <a:p>
            <a:endParaRPr lang="en-US" dirty="0"/>
          </a:p>
          <a:p>
            <a:endParaRPr lang="en-US" dirty="0"/>
          </a:p>
          <a:p>
            <a:endParaRPr lang="en-US" dirty="0"/>
          </a:p>
          <a:p>
            <a:endParaRPr lang="en-US" dirty="0"/>
          </a:p>
          <a:p>
            <a:endParaRPr lang="el-GR" dirty="0"/>
          </a:p>
          <a:p>
            <a:endParaRPr lang="en-US" dirty="0"/>
          </a:p>
          <a:p>
            <a:endParaRPr lang="el-GR" dirty="0"/>
          </a:p>
          <a:p>
            <a:endParaRPr lang="el-GR" dirty="0"/>
          </a:p>
        </p:txBody>
      </p:sp>
      <p:pic>
        <p:nvPicPr>
          <p:cNvPr id="3" name="Picture 2" descr="A close-up of a logo&#10;&#10;Description automatically generated with low confidence">
            <a:extLst>
              <a:ext uri="{FF2B5EF4-FFF2-40B4-BE49-F238E27FC236}">
                <a16:creationId xmlns:a16="http://schemas.microsoft.com/office/drawing/2014/main" id="{15A2F455-7798-369F-983F-3B3ECFF2FCB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3692435" cy="1236406"/>
          </a:xfrm>
          <a:prstGeom prst="rect">
            <a:avLst/>
          </a:prstGeom>
          <a:noFill/>
          <a:ln>
            <a:noFill/>
          </a:ln>
        </p:spPr>
      </p:pic>
    </p:spTree>
    <p:extLst>
      <p:ext uri="{BB962C8B-B14F-4D97-AF65-F5344CB8AC3E}">
        <p14:creationId xmlns:p14="http://schemas.microsoft.com/office/powerpoint/2010/main" val="15269356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Θέση περιεχομένου"/>
          <p:cNvSpPr>
            <a:spLocks noGrp="1"/>
          </p:cNvSpPr>
          <p:nvPr>
            <p:ph idx="1"/>
          </p:nvPr>
        </p:nvSpPr>
        <p:spPr>
          <a:xfrm>
            <a:off x="1097280" y="1376516"/>
            <a:ext cx="10058400" cy="4492579"/>
          </a:xfrm>
        </p:spPr>
        <p:txBody>
          <a:bodyPr>
            <a:normAutofit/>
          </a:bodyPr>
          <a:lstStyle/>
          <a:p>
            <a:pPr marL="0" indent="0" algn="just">
              <a:buNone/>
            </a:pPr>
            <a:r>
              <a:rPr lang="el-GR" b="1" dirty="0">
                <a:solidFill>
                  <a:srgbClr val="0070C0"/>
                </a:solidFill>
                <a:cs typeface="Tahoma" pitchFamily="34" charset="0"/>
              </a:rPr>
              <a:t>Παρεχόμενες Υπηρεσίες:</a:t>
            </a:r>
          </a:p>
          <a:p>
            <a:pPr algn="just">
              <a:lnSpc>
                <a:spcPct val="150000"/>
              </a:lnSpc>
              <a:buFont typeface="Wingdings" panose="05000000000000000000" pitchFamily="2" charset="2"/>
              <a:buChar char="v"/>
            </a:pPr>
            <a:r>
              <a:rPr lang="el-GR" dirty="0" err="1">
                <a:solidFill>
                  <a:srgbClr val="0070C0"/>
                </a:solidFill>
              </a:rPr>
              <a:t>Ψυχοεκπαίδευση</a:t>
            </a:r>
            <a:r>
              <a:rPr lang="el-GR" dirty="0">
                <a:solidFill>
                  <a:srgbClr val="0070C0"/>
                </a:solidFill>
              </a:rPr>
              <a:t> για την προαγωγή της ψυχικής υγείας στους πρόσφυγες</a:t>
            </a:r>
            <a:endParaRPr lang="en-US" dirty="0">
              <a:solidFill>
                <a:srgbClr val="0070C0"/>
              </a:solidFill>
            </a:endParaRPr>
          </a:p>
          <a:p>
            <a:pPr algn="just">
              <a:lnSpc>
                <a:spcPct val="150000"/>
              </a:lnSpc>
              <a:buFont typeface="Wingdings" panose="05000000000000000000" pitchFamily="2" charset="2"/>
              <a:buChar char="v"/>
            </a:pPr>
            <a:r>
              <a:rPr lang="el-GR" dirty="0">
                <a:solidFill>
                  <a:srgbClr val="0070C0"/>
                </a:solidFill>
              </a:rPr>
              <a:t>Διασύνδεση με υπηρεσίες για πρόσφυγες και ενεργοποίηση συστήματος παραπομπών για πιο εξειδικευμένες υπηρεσίες (πχ. Εξαρτήσεις, παρεμβάσεις σε παιδιά για αυτισμό κλπ.) ή για περιπτώσεις όπου υπήρξε ανάγκη για μακρόχρονη φροντίδα και παρακολούθηση  (</a:t>
            </a:r>
            <a:r>
              <a:rPr lang="en-US" b="1" dirty="0">
                <a:solidFill>
                  <a:srgbClr val="0070C0"/>
                </a:solidFill>
              </a:rPr>
              <a:t>follow-up</a:t>
            </a:r>
            <a:r>
              <a:rPr lang="el-GR" b="1" dirty="0">
                <a:solidFill>
                  <a:srgbClr val="0070C0"/>
                </a:solidFill>
              </a:rPr>
              <a:t>)</a:t>
            </a:r>
            <a:endParaRPr lang="el-GR" dirty="0">
              <a:solidFill>
                <a:srgbClr val="0070C0"/>
              </a:solidFill>
            </a:endParaRPr>
          </a:p>
          <a:p>
            <a:pPr algn="just">
              <a:lnSpc>
                <a:spcPct val="150000"/>
              </a:lnSpc>
              <a:buFont typeface="Wingdings" panose="05000000000000000000" pitchFamily="2" charset="2"/>
              <a:buChar char="v"/>
            </a:pPr>
            <a:r>
              <a:rPr lang="el-GR" dirty="0">
                <a:solidFill>
                  <a:srgbClr val="0070C0"/>
                </a:solidFill>
              </a:rPr>
              <a:t>Παρεμβάσεις σε σχολεία</a:t>
            </a:r>
          </a:p>
          <a:p>
            <a:pPr algn="just">
              <a:lnSpc>
                <a:spcPct val="150000"/>
              </a:lnSpc>
              <a:buFont typeface="Wingdings" panose="05000000000000000000" pitchFamily="2" charset="2"/>
              <a:buChar char="v"/>
            </a:pPr>
            <a:r>
              <a:rPr lang="el-GR" dirty="0">
                <a:solidFill>
                  <a:srgbClr val="0070C0"/>
                </a:solidFill>
              </a:rPr>
              <a:t>Στήριξη του προσωπικού στα Κέντρα Ημέρας και τον ξενώνα βραχείας παραμονής</a:t>
            </a:r>
          </a:p>
          <a:p>
            <a:pPr algn="just">
              <a:lnSpc>
                <a:spcPct val="110000"/>
              </a:lnSpc>
              <a:buFont typeface="Wingdings" panose="05000000000000000000" pitchFamily="2" charset="2"/>
              <a:buChar char="v"/>
            </a:pPr>
            <a:endParaRPr lang="en-US" sz="1800" dirty="0">
              <a:solidFill>
                <a:schemeClr val="tx1"/>
              </a:solidFill>
            </a:endParaRPr>
          </a:p>
          <a:p>
            <a:pPr algn="just">
              <a:lnSpc>
                <a:spcPct val="150000"/>
              </a:lnSpc>
              <a:buFont typeface="Wingdings" panose="05000000000000000000" pitchFamily="2" charset="2"/>
              <a:buChar char="v"/>
            </a:pPr>
            <a:endParaRPr lang="en-US" sz="1800" dirty="0">
              <a:solidFill>
                <a:schemeClr val="tx1"/>
              </a:solidFill>
            </a:endParaRPr>
          </a:p>
          <a:p>
            <a:pPr marL="0" indent="0" algn="just">
              <a:buNone/>
            </a:pPr>
            <a:endParaRPr lang="en-US" sz="1800" dirty="0">
              <a:solidFill>
                <a:schemeClr val="tx1"/>
              </a:solidFill>
            </a:endParaRPr>
          </a:p>
          <a:p>
            <a:endParaRPr lang="en-US" sz="1800" dirty="0">
              <a:solidFill>
                <a:schemeClr val="tx1"/>
              </a:solidFill>
            </a:endParaRPr>
          </a:p>
          <a:p>
            <a:endParaRPr lang="en-US" dirty="0"/>
          </a:p>
          <a:p>
            <a:endParaRPr lang="en-US" dirty="0"/>
          </a:p>
          <a:p>
            <a:endParaRPr lang="en-US" dirty="0"/>
          </a:p>
          <a:p>
            <a:endParaRPr lang="en-US" dirty="0"/>
          </a:p>
          <a:p>
            <a:endParaRPr lang="el-GR" dirty="0"/>
          </a:p>
          <a:p>
            <a:endParaRPr lang="en-US" dirty="0"/>
          </a:p>
          <a:p>
            <a:endParaRPr lang="el-GR" dirty="0"/>
          </a:p>
          <a:p>
            <a:endParaRPr lang="el-GR" dirty="0"/>
          </a:p>
        </p:txBody>
      </p:sp>
      <p:pic>
        <p:nvPicPr>
          <p:cNvPr id="3" name="Picture 2" descr="A close-up of a logo&#10;&#10;Description automatically generated with low confidence">
            <a:extLst>
              <a:ext uri="{FF2B5EF4-FFF2-40B4-BE49-F238E27FC236}">
                <a16:creationId xmlns:a16="http://schemas.microsoft.com/office/drawing/2014/main" id="{15A2F455-7798-369F-983F-3B3ECFF2FCB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3692435" cy="1236406"/>
          </a:xfrm>
          <a:prstGeom prst="rect">
            <a:avLst/>
          </a:prstGeom>
          <a:noFill/>
          <a:ln>
            <a:noFill/>
          </a:ln>
        </p:spPr>
      </p:pic>
    </p:spTree>
    <p:extLst>
      <p:ext uri="{BB962C8B-B14F-4D97-AF65-F5344CB8AC3E}">
        <p14:creationId xmlns:p14="http://schemas.microsoft.com/office/powerpoint/2010/main" val="24534124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15618" y="1236407"/>
            <a:ext cx="10196187" cy="4491522"/>
          </a:xfrm>
        </p:spPr>
        <p:txBody>
          <a:bodyPr>
            <a:normAutofit/>
          </a:bodyPr>
          <a:lstStyle/>
          <a:p>
            <a:pPr marL="0" indent="0" algn="just">
              <a:lnSpc>
                <a:spcPct val="150000"/>
              </a:lnSpc>
              <a:buNone/>
            </a:pPr>
            <a:r>
              <a:rPr lang="el-GR" sz="2200" b="1" dirty="0">
                <a:solidFill>
                  <a:srgbClr val="0070C0"/>
                </a:solidFill>
              </a:rPr>
              <a:t>Ο τρόπος δουλειάς μας στην αρχή με τον πληθυσμό-στόχο:</a:t>
            </a:r>
            <a:endParaRPr lang="en-US" sz="2200" b="1" dirty="0">
              <a:solidFill>
                <a:srgbClr val="0070C0"/>
              </a:solidFill>
            </a:endParaRPr>
          </a:p>
          <a:p>
            <a:pPr algn="just">
              <a:lnSpc>
                <a:spcPct val="150000"/>
              </a:lnSpc>
              <a:buFont typeface="Wingdings" panose="05000000000000000000" pitchFamily="2" charset="2"/>
              <a:buChar char="Ø"/>
            </a:pPr>
            <a:r>
              <a:rPr lang="el-GR" dirty="0">
                <a:solidFill>
                  <a:srgbClr val="0070C0"/>
                </a:solidFill>
              </a:rPr>
              <a:t>Συναντήσεις με τους υπεύθυνους στα Κοινοτικά Κέντρα που θα κάναμε τις παρεμβάσεις για καταγραφή αναγκών (αξιοποιήσαμε και τις αρχές της Αγωγής Κοινότητας)</a:t>
            </a:r>
          </a:p>
          <a:p>
            <a:pPr algn="just">
              <a:lnSpc>
                <a:spcPct val="150000"/>
              </a:lnSpc>
              <a:buFont typeface="Wingdings" panose="05000000000000000000" pitchFamily="2" charset="2"/>
              <a:buChar char="Ø"/>
            </a:pPr>
            <a:r>
              <a:rPr lang="el-GR" dirty="0">
                <a:solidFill>
                  <a:srgbClr val="0070C0"/>
                </a:solidFill>
              </a:rPr>
              <a:t>Συστηματική παρουσία μας στα Κοινοτικά Κέντρα για να εξοικειωθούν οι ωφελούμενοι με την παρουσία μας και να μας γνωρίσουν (αξιοποιήσαμε τις αρχές εγκαθίδρυσης συναισθηματικής σχέσης με τον ασθενή)</a:t>
            </a:r>
            <a:endParaRPr lang="en-US" dirty="0">
              <a:solidFill>
                <a:srgbClr val="0070C0"/>
              </a:solidFill>
            </a:endParaRPr>
          </a:p>
          <a:p>
            <a:endParaRPr lang="el-GR" dirty="0"/>
          </a:p>
        </p:txBody>
      </p:sp>
      <p:pic>
        <p:nvPicPr>
          <p:cNvPr id="5" name="Picture 2" descr="A close-up of a logo&#10;&#10;Description automatically generated with low confidence">
            <a:extLst>
              <a:ext uri="{FF2B5EF4-FFF2-40B4-BE49-F238E27FC236}">
                <a16:creationId xmlns:a16="http://schemas.microsoft.com/office/drawing/2014/main" id="{EDFB47B1-53EE-983D-285F-1833B97742F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3692435" cy="1236406"/>
          </a:xfrm>
          <a:prstGeom prst="rect">
            <a:avLst/>
          </a:prstGeom>
          <a:noFill/>
          <a:ln>
            <a:noFill/>
          </a:ln>
        </p:spPr>
      </p:pic>
    </p:spTree>
    <p:extLst>
      <p:ext uri="{BB962C8B-B14F-4D97-AF65-F5344CB8AC3E}">
        <p14:creationId xmlns:p14="http://schemas.microsoft.com/office/powerpoint/2010/main" val="11938823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15618" y="1794755"/>
            <a:ext cx="10196187" cy="3933173"/>
          </a:xfrm>
        </p:spPr>
        <p:txBody>
          <a:bodyPr>
            <a:normAutofit/>
          </a:bodyPr>
          <a:lstStyle/>
          <a:p>
            <a:pPr algn="just">
              <a:lnSpc>
                <a:spcPct val="200000"/>
              </a:lnSpc>
              <a:buFont typeface="Wingdings" panose="05000000000000000000" pitchFamily="2" charset="2"/>
              <a:buChar char="Ø"/>
            </a:pPr>
            <a:r>
              <a:rPr lang="el-GR" sz="2000" dirty="0">
                <a:solidFill>
                  <a:srgbClr val="0070C0"/>
                </a:solidFill>
              </a:rPr>
              <a:t>Πρώτες συναντήσεις με ωφελούμενους: Ενημέρωση για τις παρεχόμενες υπηρεσίες και το πλαίσιο εργασίας (σταθερές μέρες και ώρες συναντήσεων, σταθερός χώρος των συνεδριών, συγκεκριμένοι στόχοι συνεργασίας, διασφάλιση απορρήτου, διακριτικότητας κλπ.)</a:t>
            </a:r>
            <a:r>
              <a:rPr lang="en-US" sz="2000" dirty="0">
                <a:solidFill>
                  <a:srgbClr val="0070C0"/>
                </a:solidFill>
              </a:rPr>
              <a:t> </a:t>
            </a:r>
            <a:endParaRPr lang="el-GR" sz="2000" dirty="0">
              <a:solidFill>
                <a:srgbClr val="0070C0"/>
              </a:solidFill>
            </a:endParaRPr>
          </a:p>
          <a:p>
            <a:pPr algn="just">
              <a:lnSpc>
                <a:spcPct val="200000"/>
              </a:lnSpc>
              <a:buFont typeface="Wingdings" panose="05000000000000000000" pitchFamily="2" charset="2"/>
              <a:buChar char="Ø"/>
            </a:pPr>
            <a:r>
              <a:rPr lang="el-GR" sz="2000" dirty="0">
                <a:solidFill>
                  <a:srgbClr val="0070C0"/>
                </a:solidFill>
              </a:rPr>
              <a:t>Παροχή ψυχοκοινωνικής υποστήριξης με έμφαση στο «Εδώ και Τώρα». </a:t>
            </a:r>
            <a:endParaRPr lang="en-US" dirty="0">
              <a:solidFill>
                <a:srgbClr val="0070C0"/>
              </a:solidFill>
            </a:endParaRPr>
          </a:p>
          <a:p>
            <a:endParaRPr lang="el-GR" dirty="0"/>
          </a:p>
        </p:txBody>
      </p:sp>
      <p:pic>
        <p:nvPicPr>
          <p:cNvPr id="5" name="Picture 2" descr="A close-up of a logo&#10;&#10;Description automatically generated with low confidence">
            <a:extLst>
              <a:ext uri="{FF2B5EF4-FFF2-40B4-BE49-F238E27FC236}">
                <a16:creationId xmlns:a16="http://schemas.microsoft.com/office/drawing/2014/main" id="{EDFB47B1-53EE-983D-285F-1833B97742F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3692435" cy="1236406"/>
          </a:xfrm>
          <a:prstGeom prst="rect">
            <a:avLst/>
          </a:prstGeom>
          <a:noFill/>
          <a:ln>
            <a:noFill/>
          </a:ln>
        </p:spPr>
      </p:pic>
    </p:spTree>
    <p:extLst>
      <p:ext uri="{BB962C8B-B14F-4D97-AF65-F5344CB8AC3E}">
        <p14:creationId xmlns:p14="http://schemas.microsoft.com/office/powerpoint/2010/main" val="30034398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64780" y="1474839"/>
            <a:ext cx="10196187" cy="4262922"/>
          </a:xfrm>
        </p:spPr>
        <p:txBody>
          <a:bodyPr>
            <a:normAutofit lnSpcReduction="10000"/>
          </a:bodyPr>
          <a:lstStyle/>
          <a:p>
            <a:endParaRPr lang="el-GR" b="1" dirty="0">
              <a:solidFill>
                <a:srgbClr val="0070C0"/>
              </a:solidFill>
            </a:endParaRPr>
          </a:p>
          <a:p>
            <a:r>
              <a:rPr lang="el-GR" b="1" dirty="0">
                <a:solidFill>
                  <a:srgbClr val="0070C0"/>
                </a:solidFill>
              </a:rPr>
              <a:t>Ο τρόπος δουλειάς μας εντός ομάδας:</a:t>
            </a:r>
          </a:p>
          <a:p>
            <a:pPr>
              <a:lnSpc>
                <a:spcPct val="150000"/>
              </a:lnSpc>
              <a:buFont typeface="Wingdings" panose="05000000000000000000" pitchFamily="2" charset="2"/>
              <a:buChar char="q"/>
            </a:pPr>
            <a:r>
              <a:rPr lang="el-GR" dirty="0">
                <a:solidFill>
                  <a:srgbClr val="0070C0"/>
                </a:solidFill>
              </a:rPr>
              <a:t>Προσπαθήσαμε να βρούμε κοινή γλώσσα μεταξύ μας στη διεπιστημονική ομάδα</a:t>
            </a:r>
          </a:p>
          <a:p>
            <a:pPr>
              <a:lnSpc>
                <a:spcPct val="150000"/>
              </a:lnSpc>
              <a:buFont typeface="Wingdings" panose="05000000000000000000" pitchFamily="2" charset="2"/>
              <a:buChar char="q"/>
            </a:pPr>
            <a:r>
              <a:rPr lang="el-GR" dirty="0">
                <a:solidFill>
                  <a:srgbClr val="0070C0"/>
                </a:solidFill>
              </a:rPr>
              <a:t>Προσπαθήσαμε να βρούμε κοινή γλώσσα με τους διερμηνείς και να τους εντάξουμε στη διεπιστημονική ομάδα</a:t>
            </a:r>
          </a:p>
          <a:p>
            <a:pPr>
              <a:lnSpc>
                <a:spcPct val="150000"/>
              </a:lnSpc>
              <a:buFont typeface="Wingdings" panose="05000000000000000000" pitchFamily="2" charset="2"/>
              <a:buChar char="q"/>
            </a:pPr>
            <a:r>
              <a:rPr lang="el-GR" dirty="0">
                <a:solidFill>
                  <a:srgbClr val="0070C0"/>
                </a:solidFill>
              </a:rPr>
              <a:t>Είχαμε συστηματικές και σταθερές συναντήσεις της διεπιστημονικής ομάδας</a:t>
            </a:r>
          </a:p>
          <a:p>
            <a:pPr>
              <a:lnSpc>
                <a:spcPct val="150000"/>
              </a:lnSpc>
              <a:buFont typeface="Wingdings" panose="05000000000000000000" pitchFamily="2" charset="2"/>
              <a:buChar char="q"/>
            </a:pPr>
            <a:r>
              <a:rPr lang="el-GR" dirty="0">
                <a:solidFill>
                  <a:srgbClr val="0070C0"/>
                </a:solidFill>
              </a:rPr>
              <a:t>Αναζητήσαμε εποπτεία </a:t>
            </a:r>
          </a:p>
          <a:p>
            <a:pPr>
              <a:lnSpc>
                <a:spcPct val="150000"/>
              </a:lnSpc>
              <a:buFont typeface="Wingdings" panose="05000000000000000000" pitchFamily="2" charset="2"/>
              <a:buChar char="q"/>
            </a:pPr>
            <a:r>
              <a:rPr lang="el-GR" dirty="0">
                <a:solidFill>
                  <a:srgbClr val="0070C0"/>
                </a:solidFill>
              </a:rPr>
              <a:t>Αξιοποιήσαμε το ψυχαναλυτικό πρίσμα ως εργαλείο</a:t>
            </a:r>
          </a:p>
          <a:p>
            <a:pPr>
              <a:lnSpc>
                <a:spcPct val="150000"/>
              </a:lnSpc>
              <a:buFont typeface="Wingdings" panose="05000000000000000000" pitchFamily="2" charset="2"/>
              <a:buChar char="q"/>
            </a:pPr>
            <a:endParaRPr lang="el-GR" dirty="0">
              <a:solidFill>
                <a:srgbClr val="0070C0"/>
              </a:solidFill>
            </a:endParaRPr>
          </a:p>
          <a:p>
            <a:pPr>
              <a:buFont typeface="Wingdings" panose="05000000000000000000" pitchFamily="2" charset="2"/>
              <a:buChar char="q"/>
            </a:pPr>
            <a:endParaRPr lang="el-GR" b="1" dirty="0">
              <a:solidFill>
                <a:srgbClr val="0070C0"/>
              </a:solidFill>
            </a:endParaRPr>
          </a:p>
        </p:txBody>
      </p:sp>
      <p:pic>
        <p:nvPicPr>
          <p:cNvPr id="5" name="Picture 2" descr="A close-up of a logo&#10;&#10;Description automatically generated with low confidence">
            <a:extLst>
              <a:ext uri="{FF2B5EF4-FFF2-40B4-BE49-F238E27FC236}">
                <a16:creationId xmlns:a16="http://schemas.microsoft.com/office/drawing/2014/main" id="{EDFB47B1-53EE-983D-285F-1833B97742F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3692435" cy="1236406"/>
          </a:xfrm>
          <a:prstGeom prst="rect">
            <a:avLst/>
          </a:prstGeom>
          <a:noFill/>
          <a:ln>
            <a:noFill/>
          </a:ln>
        </p:spPr>
      </p:pic>
    </p:spTree>
    <p:extLst>
      <p:ext uri="{BB962C8B-B14F-4D97-AF65-F5344CB8AC3E}">
        <p14:creationId xmlns:p14="http://schemas.microsoft.com/office/powerpoint/2010/main" val="36232922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15618" y="1794755"/>
            <a:ext cx="10196187" cy="3933173"/>
          </a:xfrm>
        </p:spPr>
        <p:txBody>
          <a:bodyPr>
            <a:normAutofit/>
          </a:bodyPr>
          <a:lstStyle/>
          <a:p>
            <a:pPr>
              <a:lnSpc>
                <a:spcPct val="150000"/>
              </a:lnSpc>
            </a:pPr>
            <a:r>
              <a:rPr lang="el-GR" b="1" dirty="0">
                <a:solidFill>
                  <a:srgbClr val="0070C0"/>
                </a:solidFill>
              </a:rPr>
              <a:t>Ο τρόπος δουλειάς μας με τους ωφελούμενους στις ατομικές συνεδρίες:</a:t>
            </a:r>
          </a:p>
          <a:p>
            <a:pPr>
              <a:lnSpc>
                <a:spcPct val="150000"/>
              </a:lnSpc>
              <a:buFont typeface="Wingdings" panose="05000000000000000000" pitchFamily="2" charset="2"/>
              <a:buChar char="q"/>
            </a:pPr>
            <a:r>
              <a:rPr lang="el-GR" dirty="0">
                <a:solidFill>
                  <a:srgbClr val="0070C0"/>
                </a:solidFill>
              </a:rPr>
              <a:t>Προσπάθεια εγκαθίδρυσης σχέσης εμπιστοσύνης-συναισθηματική σχέση</a:t>
            </a:r>
          </a:p>
          <a:p>
            <a:pPr>
              <a:lnSpc>
                <a:spcPct val="150000"/>
              </a:lnSpc>
              <a:buFont typeface="Wingdings" panose="05000000000000000000" pitchFamily="2" charset="2"/>
              <a:buChar char="q"/>
            </a:pPr>
            <a:r>
              <a:rPr lang="el-GR" dirty="0">
                <a:solidFill>
                  <a:srgbClr val="0070C0"/>
                </a:solidFill>
              </a:rPr>
              <a:t>Εστίαση στο εδώ και τώρα</a:t>
            </a:r>
          </a:p>
          <a:p>
            <a:pPr>
              <a:lnSpc>
                <a:spcPct val="150000"/>
              </a:lnSpc>
              <a:buFont typeface="Wingdings" panose="05000000000000000000" pitchFamily="2" charset="2"/>
              <a:buChar char="q"/>
            </a:pPr>
            <a:r>
              <a:rPr lang="el-GR" dirty="0">
                <a:solidFill>
                  <a:srgbClr val="0070C0"/>
                </a:solidFill>
              </a:rPr>
              <a:t>Ενεργητική ακρόαση                                                                                </a:t>
            </a:r>
          </a:p>
          <a:p>
            <a:pPr>
              <a:lnSpc>
                <a:spcPct val="150000"/>
              </a:lnSpc>
              <a:buFont typeface="Wingdings" panose="05000000000000000000" pitchFamily="2" charset="2"/>
              <a:buChar char="q"/>
            </a:pPr>
            <a:r>
              <a:rPr lang="el-GR" dirty="0">
                <a:solidFill>
                  <a:srgbClr val="0070C0"/>
                </a:solidFill>
              </a:rPr>
              <a:t>Αναγνώριση της δύσκολης πραγματικότητας και των ματαιώσεων </a:t>
            </a:r>
            <a:endParaRPr lang="en-US" dirty="0">
              <a:solidFill>
                <a:srgbClr val="0070C0"/>
              </a:solidFill>
            </a:endParaRPr>
          </a:p>
        </p:txBody>
      </p:sp>
      <p:pic>
        <p:nvPicPr>
          <p:cNvPr id="5" name="Picture 2" descr="A close-up of a logo&#10;&#10;Description automatically generated with low confidence">
            <a:extLst>
              <a:ext uri="{FF2B5EF4-FFF2-40B4-BE49-F238E27FC236}">
                <a16:creationId xmlns:a16="http://schemas.microsoft.com/office/drawing/2014/main" id="{EDFB47B1-53EE-983D-285F-1833B97742F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3692435" cy="1236406"/>
          </a:xfrm>
          <a:prstGeom prst="rect">
            <a:avLst/>
          </a:prstGeom>
          <a:noFill/>
          <a:ln>
            <a:noFill/>
          </a:ln>
        </p:spPr>
      </p:pic>
      <p:pic>
        <p:nvPicPr>
          <p:cNvPr id="2" name="Εικόνα 1" descr="ΨΥΧΟΛΟΓΙΚΗ ΚΟΙΝΩΝΙΚΗ &amp; ΝΟΜΙΚΗ ΥΠΟΣΤΗΡΙΞΗ - ΕΡΑΣΜΟΣ">
            <a:extLst>
              <a:ext uri="{FF2B5EF4-FFF2-40B4-BE49-F238E27FC236}">
                <a16:creationId xmlns:a16="http://schemas.microsoft.com/office/drawing/2014/main" id="{E0A011CA-7146-2DEB-266F-DACC5467427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721212" y="3003150"/>
            <a:ext cx="2979175" cy="2158785"/>
          </a:xfrm>
          <a:prstGeom prst="rect">
            <a:avLst/>
          </a:prstGeom>
          <a:noFill/>
          <a:ln>
            <a:noFill/>
          </a:ln>
        </p:spPr>
      </p:pic>
    </p:spTree>
    <p:extLst>
      <p:ext uri="{BB962C8B-B14F-4D97-AF65-F5344CB8AC3E}">
        <p14:creationId xmlns:p14="http://schemas.microsoft.com/office/powerpoint/2010/main" val="14252603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Θέση περιεχομένου"/>
          <p:cNvSpPr>
            <a:spLocks noGrp="1"/>
          </p:cNvSpPr>
          <p:nvPr>
            <p:ph idx="1"/>
          </p:nvPr>
        </p:nvSpPr>
        <p:spPr>
          <a:xfrm>
            <a:off x="921434" y="1845734"/>
            <a:ext cx="10058400" cy="4023360"/>
          </a:xfrm>
        </p:spPr>
        <p:txBody>
          <a:bodyPr>
            <a:normAutofit/>
          </a:bodyPr>
          <a:lstStyle/>
          <a:p>
            <a:pPr algn="just">
              <a:lnSpc>
                <a:spcPct val="150000"/>
              </a:lnSpc>
              <a:buFont typeface="Wingdings" panose="05000000000000000000" pitchFamily="2" charset="2"/>
              <a:buChar char="q"/>
            </a:pPr>
            <a:r>
              <a:rPr lang="el-GR" b="1" dirty="0">
                <a:solidFill>
                  <a:schemeClr val="accent6">
                    <a:lumMod val="50000"/>
                  </a:schemeClr>
                </a:solidFill>
              </a:rPr>
              <a:t>2015-2016</a:t>
            </a:r>
            <a:r>
              <a:rPr lang="el-GR" dirty="0">
                <a:solidFill>
                  <a:schemeClr val="accent6">
                    <a:lumMod val="50000"/>
                  </a:schemeClr>
                </a:solidFill>
              </a:rPr>
              <a:t> κορυφώθηκε η προσφυγική κρίση.  Επηρέασε κυρίως Ιταλία και Ελλάδα. </a:t>
            </a:r>
          </a:p>
          <a:p>
            <a:pPr algn="just">
              <a:lnSpc>
                <a:spcPct val="150000"/>
              </a:lnSpc>
              <a:buFont typeface="Wingdings" panose="05000000000000000000" pitchFamily="2" charset="2"/>
              <a:buChar char="q"/>
            </a:pPr>
            <a:r>
              <a:rPr lang="el-GR" b="1" dirty="0">
                <a:solidFill>
                  <a:schemeClr val="accent6">
                    <a:lumMod val="50000"/>
                  </a:schemeClr>
                </a:solidFill>
              </a:rPr>
              <a:t>2011 </a:t>
            </a:r>
            <a:r>
              <a:rPr lang="el-GR" dirty="0">
                <a:solidFill>
                  <a:schemeClr val="accent6">
                    <a:lumMod val="50000"/>
                  </a:schemeClr>
                </a:solidFill>
              </a:rPr>
              <a:t>ξεκινά ο εμφύλιος στη Συρία </a:t>
            </a:r>
          </a:p>
          <a:p>
            <a:pPr algn="just">
              <a:lnSpc>
                <a:spcPct val="150000"/>
              </a:lnSpc>
              <a:buFont typeface="Wingdings" panose="05000000000000000000" pitchFamily="2" charset="2"/>
              <a:buChar char="q"/>
            </a:pPr>
            <a:r>
              <a:rPr lang="el-GR" b="1" dirty="0">
                <a:solidFill>
                  <a:schemeClr val="accent6">
                    <a:lumMod val="50000"/>
                  </a:schemeClr>
                </a:solidFill>
              </a:rPr>
              <a:t>2022</a:t>
            </a:r>
            <a:r>
              <a:rPr lang="el-GR" dirty="0">
                <a:solidFill>
                  <a:schemeClr val="accent6">
                    <a:lumMod val="50000"/>
                  </a:schemeClr>
                </a:solidFill>
              </a:rPr>
              <a:t>: ξεκινά ο πόλεμος στην Ουκρανία</a:t>
            </a:r>
          </a:p>
          <a:p>
            <a:pPr algn="just">
              <a:lnSpc>
                <a:spcPct val="150000"/>
              </a:lnSpc>
              <a:buFont typeface="Wingdings" panose="05000000000000000000" pitchFamily="2" charset="2"/>
              <a:buChar char="q"/>
            </a:pPr>
            <a:r>
              <a:rPr lang="el-GR" b="1" dirty="0">
                <a:solidFill>
                  <a:schemeClr val="accent6">
                    <a:lumMod val="50000"/>
                  </a:schemeClr>
                </a:solidFill>
              </a:rPr>
              <a:t>2023</a:t>
            </a:r>
            <a:r>
              <a:rPr lang="el-GR" dirty="0">
                <a:solidFill>
                  <a:schemeClr val="accent6">
                    <a:lumMod val="50000"/>
                  </a:schemeClr>
                </a:solidFill>
              </a:rPr>
              <a:t>: ξεκινά νέα διαμάχη Ισραήλ-Παλαιστίνης</a:t>
            </a:r>
          </a:p>
          <a:p>
            <a:pPr algn="just">
              <a:lnSpc>
                <a:spcPct val="150000"/>
              </a:lnSpc>
              <a:buFont typeface="Wingdings" panose="05000000000000000000" pitchFamily="2" charset="2"/>
              <a:buChar char="q"/>
            </a:pPr>
            <a:r>
              <a:rPr lang="el-GR" dirty="0">
                <a:solidFill>
                  <a:schemeClr val="accent6">
                    <a:lumMod val="50000"/>
                  </a:schemeClr>
                </a:solidFill>
              </a:rPr>
              <a:t> Όλα αυτά τα χρόνια δεκάδες εμφύλιοι σε ασιατικές και αφρικανικές χώρες (Αφγανιστάν, Ιράκ, Σομαλία, Λιβύη, Κονγκό </a:t>
            </a:r>
            <a:r>
              <a:rPr lang="el-GR" dirty="0" err="1">
                <a:solidFill>
                  <a:schemeClr val="accent6">
                    <a:lumMod val="50000"/>
                  </a:schemeClr>
                </a:solidFill>
              </a:rPr>
              <a:t>κλπ</a:t>
            </a:r>
            <a:r>
              <a:rPr lang="el-GR" dirty="0">
                <a:solidFill>
                  <a:schemeClr val="accent6">
                    <a:lumMod val="50000"/>
                  </a:schemeClr>
                </a:solidFill>
              </a:rPr>
              <a:t>)</a:t>
            </a:r>
          </a:p>
          <a:p>
            <a:pPr marL="0" indent="0" algn="just">
              <a:lnSpc>
                <a:spcPct val="150000"/>
              </a:lnSpc>
              <a:buNone/>
            </a:pPr>
            <a:endParaRPr lang="el-GR" dirty="0">
              <a:solidFill>
                <a:schemeClr val="accent6">
                  <a:lumMod val="50000"/>
                </a:schemeClr>
              </a:solidFill>
            </a:endParaRPr>
          </a:p>
          <a:p>
            <a:pPr marL="0" indent="0" algn="just">
              <a:buNone/>
            </a:pPr>
            <a:endParaRPr lang="el-GR" dirty="0">
              <a:solidFill>
                <a:schemeClr val="accent6">
                  <a:lumMod val="50000"/>
                </a:schemeClr>
              </a:solidFill>
            </a:endParaRPr>
          </a:p>
          <a:p>
            <a:pPr marL="0" indent="0" algn="just">
              <a:buNone/>
            </a:pPr>
            <a:endParaRPr lang="el-GR" dirty="0">
              <a:solidFill>
                <a:schemeClr val="accent6">
                  <a:lumMod val="50000"/>
                </a:schemeClr>
              </a:solidFill>
            </a:endParaRPr>
          </a:p>
          <a:p>
            <a:pPr marL="0" indent="0" algn="just">
              <a:buNone/>
            </a:pPr>
            <a:endParaRPr lang="el-GR" dirty="0">
              <a:solidFill>
                <a:schemeClr val="accent6">
                  <a:lumMod val="50000"/>
                </a:schemeClr>
              </a:solidFill>
            </a:endParaRPr>
          </a:p>
          <a:p>
            <a:pPr marL="0" indent="0" algn="just">
              <a:buNone/>
            </a:pPr>
            <a:endParaRPr lang="el-GR" dirty="0">
              <a:solidFill>
                <a:schemeClr val="accent6">
                  <a:lumMod val="50000"/>
                </a:schemeClr>
              </a:solidFill>
            </a:endParaRPr>
          </a:p>
          <a:p>
            <a:pPr marL="0" indent="0" algn="just">
              <a:buNone/>
            </a:pPr>
            <a:endParaRPr lang="el-GR" dirty="0">
              <a:solidFill>
                <a:schemeClr val="accent6">
                  <a:lumMod val="50000"/>
                </a:schemeClr>
              </a:solidFill>
            </a:endParaRPr>
          </a:p>
          <a:p>
            <a:endParaRPr lang="el-GR" dirty="0"/>
          </a:p>
        </p:txBody>
      </p:sp>
      <p:pic>
        <p:nvPicPr>
          <p:cNvPr id="2" name="Picture 2" descr="A close-up of a logo&#10;&#10;Description automatically generated with low confidence">
            <a:extLst>
              <a:ext uri="{FF2B5EF4-FFF2-40B4-BE49-F238E27FC236}">
                <a16:creationId xmlns:a16="http://schemas.microsoft.com/office/drawing/2014/main" id="{1B533073-91D5-B45E-8DF6-54591784B23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3692435" cy="1236406"/>
          </a:xfrm>
          <a:prstGeom prst="rect">
            <a:avLst/>
          </a:prstGeom>
          <a:noFill/>
          <a:ln>
            <a:noFill/>
          </a:ln>
        </p:spPr>
      </p:pic>
      <p:pic>
        <p:nvPicPr>
          <p:cNvPr id="3" name="Εικόνα 2" descr="Είμαστε υποχρεωμένοι ως δημοκρατικό κράτος δικαίου να δεχόμαστε τους  πρόσφυγες; Ισχύει το ίδιο για τους μετανάστες; - Syntagma Watch">
            <a:extLst>
              <a:ext uri="{FF2B5EF4-FFF2-40B4-BE49-F238E27FC236}">
                <a16:creationId xmlns:a16="http://schemas.microsoft.com/office/drawing/2014/main" id="{37AB3A22-3C0F-7EE5-6DEF-0E8452A093D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912077" y="2445185"/>
            <a:ext cx="3864078" cy="1967629"/>
          </a:xfrm>
          <a:prstGeom prst="rect">
            <a:avLst/>
          </a:prstGeom>
          <a:noFill/>
          <a:ln>
            <a:noFill/>
          </a:ln>
        </p:spPr>
      </p:pic>
    </p:spTree>
    <p:extLst>
      <p:ext uri="{BB962C8B-B14F-4D97-AF65-F5344CB8AC3E}">
        <p14:creationId xmlns:p14="http://schemas.microsoft.com/office/powerpoint/2010/main" val="25166501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15618" y="1794755"/>
            <a:ext cx="10196187" cy="3933173"/>
          </a:xfrm>
        </p:spPr>
        <p:txBody>
          <a:bodyPr>
            <a:normAutofit/>
          </a:bodyPr>
          <a:lstStyle/>
          <a:p>
            <a:pPr>
              <a:lnSpc>
                <a:spcPct val="150000"/>
              </a:lnSpc>
              <a:buFont typeface="Wingdings" panose="05000000000000000000" pitchFamily="2" charset="2"/>
              <a:buChar char="q"/>
            </a:pPr>
            <a:r>
              <a:rPr lang="el-GR" dirty="0">
                <a:solidFill>
                  <a:srgbClr val="0070C0"/>
                </a:solidFill>
              </a:rPr>
              <a:t>Προσπάθεια ενδυνάμωσης και ενίσχυσης της ανθεκτικότητας (πχ με το να σκεφτούν τα δυνατά τους σημεία, να σκεφτούν τρόπους επίλυσης καθημερινών προβλημάτων κλπ.)</a:t>
            </a:r>
          </a:p>
          <a:p>
            <a:pPr>
              <a:lnSpc>
                <a:spcPct val="150000"/>
              </a:lnSpc>
              <a:buFont typeface="Wingdings" panose="05000000000000000000" pitchFamily="2" charset="2"/>
              <a:buChar char="q"/>
            </a:pPr>
            <a:r>
              <a:rPr lang="el-GR" dirty="0">
                <a:solidFill>
                  <a:srgbClr val="0070C0"/>
                </a:solidFill>
              </a:rPr>
              <a:t>Προσπάθεια να επανακτήσουν την ατομική τους ταυτότητα πέραν της ταμπέλας του πρόσφυγα (ποιοι ήταν και ποιοι ήθελαν να είναι)</a:t>
            </a:r>
          </a:p>
          <a:p>
            <a:pPr>
              <a:lnSpc>
                <a:spcPct val="150000"/>
              </a:lnSpc>
              <a:buFont typeface="Wingdings" panose="05000000000000000000" pitchFamily="2" charset="2"/>
              <a:buChar char="q"/>
            </a:pPr>
            <a:r>
              <a:rPr lang="el-GR" b="1" dirty="0">
                <a:solidFill>
                  <a:srgbClr val="0070C0"/>
                </a:solidFill>
              </a:rPr>
              <a:t> </a:t>
            </a:r>
            <a:r>
              <a:rPr lang="el-GR" dirty="0">
                <a:solidFill>
                  <a:srgbClr val="0070C0"/>
                </a:solidFill>
              </a:rPr>
              <a:t>Εκπαίδευση στην εξοικείωση με το ελληνικό σύστημα υγείας και τις δημόσιες υπηρεσίες</a:t>
            </a:r>
          </a:p>
          <a:p>
            <a:pPr>
              <a:lnSpc>
                <a:spcPct val="150000"/>
              </a:lnSpc>
              <a:buFont typeface="Wingdings" panose="05000000000000000000" pitchFamily="2" charset="2"/>
              <a:buChar char="q"/>
            </a:pPr>
            <a:r>
              <a:rPr lang="el-GR" dirty="0">
                <a:solidFill>
                  <a:srgbClr val="0070C0"/>
                </a:solidFill>
              </a:rPr>
              <a:t>Ενθάρρυνση στην έκφραση του συναισθήματος σεβόμενοι την κουλτούρα τους όμως!</a:t>
            </a:r>
          </a:p>
          <a:p>
            <a:endParaRPr lang="el-GR" dirty="0"/>
          </a:p>
        </p:txBody>
      </p:sp>
      <p:pic>
        <p:nvPicPr>
          <p:cNvPr id="5" name="Picture 2" descr="A close-up of a logo&#10;&#10;Description automatically generated with low confidence">
            <a:extLst>
              <a:ext uri="{FF2B5EF4-FFF2-40B4-BE49-F238E27FC236}">
                <a16:creationId xmlns:a16="http://schemas.microsoft.com/office/drawing/2014/main" id="{EDFB47B1-53EE-983D-285F-1833B97742F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3692435" cy="1236406"/>
          </a:xfrm>
          <a:prstGeom prst="rect">
            <a:avLst/>
          </a:prstGeom>
          <a:noFill/>
          <a:ln>
            <a:noFill/>
          </a:ln>
        </p:spPr>
      </p:pic>
    </p:spTree>
    <p:extLst>
      <p:ext uri="{BB962C8B-B14F-4D97-AF65-F5344CB8AC3E}">
        <p14:creationId xmlns:p14="http://schemas.microsoft.com/office/powerpoint/2010/main" val="13192365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15618" y="1794755"/>
            <a:ext cx="10196187" cy="3933173"/>
          </a:xfrm>
        </p:spPr>
        <p:txBody>
          <a:bodyPr>
            <a:normAutofit/>
          </a:bodyPr>
          <a:lstStyle/>
          <a:p>
            <a:pPr>
              <a:lnSpc>
                <a:spcPct val="100000"/>
              </a:lnSpc>
            </a:pPr>
            <a:r>
              <a:rPr lang="el-GR" b="1" dirty="0">
                <a:solidFill>
                  <a:srgbClr val="0070C0"/>
                </a:solidFill>
              </a:rPr>
              <a:t>Ο τρόπος δουλειάς μας με τους ωφελούμενους στις ομαδικές συνεδρίες </a:t>
            </a:r>
          </a:p>
          <a:p>
            <a:pPr>
              <a:lnSpc>
                <a:spcPct val="100000"/>
              </a:lnSpc>
            </a:pPr>
            <a:r>
              <a:rPr lang="el-GR" b="1" dirty="0">
                <a:solidFill>
                  <a:srgbClr val="0070C0"/>
                </a:solidFill>
              </a:rPr>
              <a:t>(πλην εικαστικής θεραπείας):</a:t>
            </a:r>
          </a:p>
          <a:p>
            <a:pPr>
              <a:lnSpc>
                <a:spcPct val="200000"/>
              </a:lnSpc>
              <a:buFont typeface="Wingdings" panose="05000000000000000000" pitchFamily="2" charset="2"/>
              <a:buChar char="q"/>
            </a:pPr>
            <a:r>
              <a:rPr lang="el-GR" dirty="0">
                <a:solidFill>
                  <a:srgbClr val="0070C0"/>
                </a:solidFill>
              </a:rPr>
              <a:t>Προσπάθεια εγκαθίδρυσης σχέσης εμπιστοσύνης ανάμεσα στα μέλη της ομάδας</a:t>
            </a:r>
          </a:p>
          <a:p>
            <a:pPr>
              <a:lnSpc>
                <a:spcPct val="200000"/>
              </a:lnSpc>
              <a:buFont typeface="Wingdings" panose="05000000000000000000" pitchFamily="2" charset="2"/>
              <a:buChar char="q"/>
            </a:pPr>
            <a:r>
              <a:rPr lang="el-GR" dirty="0">
                <a:solidFill>
                  <a:srgbClr val="0070C0"/>
                </a:solidFill>
              </a:rPr>
              <a:t>Ενθάρρυνση να συνομιλήσουν μεταξύ τους</a:t>
            </a:r>
          </a:p>
          <a:p>
            <a:pPr>
              <a:lnSpc>
                <a:spcPct val="200000"/>
              </a:lnSpc>
              <a:buFont typeface="Wingdings" panose="05000000000000000000" pitchFamily="2" charset="2"/>
              <a:buChar char="q"/>
            </a:pPr>
            <a:r>
              <a:rPr lang="el-GR" dirty="0">
                <a:solidFill>
                  <a:srgbClr val="0070C0"/>
                </a:solidFill>
              </a:rPr>
              <a:t>Προσπάθεια να βρεθεί κοινός τόπος παρά τις διαφορετικές κουλτούρες</a:t>
            </a:r>
          </a:p>
          <a:p>
            <a:endParaRPr lang="el-GR" dirty="0"/>
          </a:p>
        </p:txBody>
      </p:sp>
      <p:pic>
        <p:nvPicPr>
          <p:cNvPr id="5" name="Picture 2" descr="A close-up of a logo&#10;&#10;Description automatically generated with low confidence">
            <a:extLst>
              <a:ext uri="{FF2B5EF4-FFF2-40B4-BE49-F238E27FC236}">
                <a16:creationId xmlns:a16="http://schemas.microsoft.com/office/drawing/2014/main" id="{EDFB47B1-53EE-983D-285F-1833B97742F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3692435" cy="1236406"/>
          </a:xfrm>
          <a:prstGeom prst="rect">
            <a:avLst/>
          </a:prstGeom>
          <a:noFill/>
          <a:ln>
            <a:noFill/>
          </a:ln>
        </p:spPr>
      </p:pic>
    </p:spTree>
    <p:extLst>
      <p:ext uri="{BB962C8B-B14F-4D97-AF65-F5344CB8AC3E}">
        <p14:creationId xmlns:p14="http://schemas.microsoft.com/office/powerpoint/2010/main" val="33246697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15618" y="1794755"/>
            <a:ext cx="10196187" cy="3933173"/>
          </a:xfrm>
        </p:spPr>
        <p:txBody>
          <a:bodyPr>
            <a:normAutofit/>
          </a:bodyPr>
          <a:lstStyle/>
          <a:p>
            <a:pPr lvl="1">
              <a:lnSpc>
                <a:spcPct val="200000"/>
              </a:lnSpc>
              <a:buFont typeface="Wingdings" panose="05000000000000000000" pitchFamily="2" charset="2"/>
              <a:buChar char="q"/>
            </a:pPr>
            <a:r>
              <a:rPr lang="el-GR" sz="2000" dirty="0">
                <a:solidFill>
                  <a:srgbClr val="0070C0"/>
                </a:solidFill>
              </a:rPr>
              <a:t>Ενθάρρυνση να εκφράσουν το συναίσθημά τους</a:t>
            </a:r>
          </a:p>
          <a:p>
            <a:pPr lvl="1">
              <a:lnSpc>
                <a:spcPct val="200000"/>
              </a:lnSpc>
              <a:buFont typeface="Wingdings" panose="05000000000000000000" pitchFamily="2" charset="2"/>
              <a:buChar char="q"/>
            </a:pPr>
            <a:r>
              <a:rPr lang="el-GR" sz="2000" dirty="0">
                <a:solidFill>
                  <a:srgbClr val="0070C0"/>
                </a:solidFill>
              </a:rPr>
              <a:t>Προσπάθεια να νιώσουν μέλη μιας ομάδας και να πάρουν στήριξη από «</a:t>
            </a:r>
            <a:r>
              <a:rPr lang="el-GR" sz="2000" dirty="0" err="1">
                <a:solidFill>
                  <a:srgbClr val="0070C0"/>
                </a:solidFill>
              </a:rPr>
              <a:t>ομοτίμους</a:t>
            </a:r>
            <a:r>
              <a:rPr lang="el-GR" sz="2000" dirty="0">
                <a:solidFill>
                  <a:srgbClr val="0070C0"/>
                </a:solidFill>
              </a:rPr>
              <a:t>»</a:t>
            </a:r>
          </a:p>
          <a:p>
            <a:pPr lvl="1">
              <a:lnSpc>
                <a:spcPct val="200000"/>
              </a:lnSpc>
              <a:buFont typeface="Wingdings" panose="05000000000000000000" pitchFamily="2" charset="2"/>
              <a:buChar char="q"/>
            </a:pPr>
            <a:r>
              <a:rPr lang="el-GR" sz="2000" dirty="0">
                <a:solidFill>
                  <a:srgbClr val="0070C0"/>
                </a:solidFill>
              </a:rPr>
              <a:t>Ενίσχυση του </a:t>
            </a:r>
            <a:r>
              <a:rPr lang="el-GR" sz="2000" dirty="0" err="1">
                <a:solidFill>
                  <a:srgbClr val="0070C0"/>
                </a:solidFill>
              </a:rPr>
              <a:t>γονεϊκού</a:t>
            </a:r>
            <a:r>
              <a:rPr lang="el-GR" sz="2000" dirty="0">
                <a:solidFill>
                  <a:srgbClr val="0070C0"/>
                </a:solidFill>
              </a:rPr>
              <a:t> ρόλου και εκπαίδευση στη διαχείριση δύσκολων καταστάσεων</a:t>
            </a:r>
          </a:p>
          <a:p>
            <a:pPr lvl="1">
              <a:lnSpc>
                <a:spcPct val="200000"/>
              </a:lnSpc>
              <a:buFont typeface="Wingdings" panose="05000000000000000000" pitchFamily="2" charset="2"/>
              <a:buChar char="q"/>
            </a:pPr>
            <a:r>
              <a:rPr lang="el-GR" sz="2000" dirty="0">
                <a:solidFill>
                  <a:srgbClr val="0070C0"/>
                </a:solidFill>
              </a:rPr>
              <a:t>Στα παιδιά: Αξιοποίηση του παιχνιδιού ρόλων, της δημιουργίας ιστοριών και της ζωγραφικής για όλα τα παραπάνω</a:t>
            </a:r>
          </a:p>
          <a:p>
            <a:endParaRPr lang="el-GR" dirty="0"/>
          </a:p>
        </p:txBody>
      </p:sp>
      <p:pic>
        <p:nvPicPr>
          <p:cNvPr id="5" name="Picture 2" descr="A close-up of a logo&#10;&#10;Description automatically generated with low confidence">
            <a:extLst>
              <a:ext uri="{FF2B5EF4-FFF2-40B4-BE49-F238E27FC236}">
                <a16:creationId xmlns:a16="http://schemas.microsoft.com/office/drawing/2014/main" id="{EDFB47B1-53EE-983D-285F-1833B97742F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3692435" cy="1236406"/>
          </a:xfrm>
          <a:prstGeom prst="rect">
            <a:avLst/>
          </a:prstGeom>
          <a:noFill/>
          <a:ln>
            <a:noFill/>
          </a:ln>
        </p:spPr>
      </p:pic>
    </p:spTree>
    <p:extLst>
      <p:ext uri="{BB962C8B-B14F-4D97-AF65-F5344CB8AC3E}">
        <p14:creationId xmlns:p14="http://schemas.microsoft.com/office/powerpoint/2010/main" val="5576534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27341" y="1386348"/>
            <a:ext cx="10196187" cy="4576041"/>
          </a:xfrm>
        </p:spPr>
        <p:txBody>
          <a:bodyPr>
            <a:normAutofit/>
          </a:bodyPr>
          <a:lstStyle/>
          <a:p>
            <a:pPr algn="just">
              <a:lnSpc>
                <a:spcPct val="107000"/>
              </a:lnSpc>
              <a:spcAft>
                <a:spcPts val="800"/>
              </a:spcAft>
            </a:pPr>
            <a:r>
              <a:rPr lang="el-GR" b="1" kern="100" dirty="0">
                <a:solidFill>
                  <a:schemeClr val="accent6">
                    <a:lumMod val="50000"/>
                  </a:schemeClr>
                </a:solidFill>
                <a:ea typeface="Aptos" panose="020B0004020202020204" pitchFamily="34" charset="0"/>
                <a:cs typeface="Arial" panose="020B0604020202020204" pitchFamily="34" charset="0"/>
              </a:rPr>
              <a:t>Κυρίαρχα ζητήματα</a:t>
            </a:r>
            <a:r>
              <a:rPr lang="en-US" b="1" kern="100" dirty="0">
                <a:solidFill>
                  <a:schemeClr val="accent6">
                    <a:lumMod val="50000"/>
                  </a:schemeClr>
                </a:solidFill>
                <a:ea typeface="Aptos" panose="020B0004020202020204" pitchFamily="34" charset="0"/>
                <a:cs typeface="Arial" panose="020B0604020202020204" pitchFamily="34" charset="0"/>
              </a:rPr>
              <a:t> </a:t>
            </a:r>
            <a:r>
              <a:rPr lang="el-GR" b="1" kern="100" dirty="0">
                <a:solidFill>
                  <a:schemeClr val="accent6">
                    <a:lumMod val="50000"/>
                  </a:schemeClr>
                </a:solidFill>
                <a:ea typeface="Aptos" panose="020B0004020202020204" pitchFamily="34" charset="0"/>
                <a:cs typeface="Arial" panose="020B0604020202020204" pitchFamily="34" charset="0"/>
              </a:rPr>
              <a:t>των συνεδριών</a:t>
            </a:r>
            <a:r>
              <a:rPr lang="el-GR" b="1" kern="100" dirty="0">
                <a:solidFill>
                  <a:schemeClr val="accent6">
                    <a:lumMod val="50000"/>
                  </a:schemeClr>
                </a:solidFill>
                <a:effectLst/>
                <a:ea typeface="Aptos" panose="020B0004020202020204" pitchFamily="34" charset="0"/>
                <a:cs typeface="Arial" panose="020B0604020202020204" pitchFamily="34" charset="0"/>
              </a:rPr>
              <a:t>: </a:t>
            </a:r>
            <a:endParaRPr lang="el-GR" b="1" kern="100" dirty="0">
              <a:solidFill>
                <a:schemeClr val="accent6">
                  <a:lumMod val="50000"/>
                </a:schemeClr>
              </a:solidFill>
              <a:effectLst/>
              <a:ea typeface="Aptos" panose="020B0004020202020204" pitchFamily="34" charset="0"/>
              <a:cs typeface="Times New Roman" panose="02020603050405020304" pitchFamily="18" charset="0"/>
            </a:endParaRPr>
          </a:p>
          <a:p>
            <a:pPr algn="just">
              <a:lnSpc>
                <a:spcPct val="200000"/>
              </a:lnSpc>
              <a:spcAft>
                <a:spcPts val="800"/>
              </a:spcAft>
              <a:buFont typeface="Wingdings" panose="05000000000000000000" pitchFamily="2" charset="2"/>
              <a:buChar char="Ø"/>
            </a:pPr>
            <a:r>
              <a:rPr lang="el-GR" kern="100" dirty="0">
                <a:solidFill>
                  <a:schemeClr val="accent6">
                    <a:lumMod val="50000"/>
                  </a:schemeClr>
                </a:solidFill>
                <a:ea typeface="Aptos" panose="020B0004020202020204" pitchFamily="34" charset="0"/>
                <a:cs typeface="Arial" panose="020B0604020202020204" pitchFamily="34" charset="0"/>
              </a:rPr>
              <a:t>Ψ</a:t>
            </a:r>
            <a:r>
              <a:rPr lang="el-GR" kern="100" dirty="0">
                <a:solidFill>
                  <a:schemeClr val="accent6">
                    <a:lumMod val="50000"/>
                  </a:schemeClr>
                </a:solidFill>
                <a:effectLst/>
                <a:ea typeface="Aptos" panose="020B0004020202020204" pitchFamily="34" charset="0"/>
                <a:cs typeface="Arial" panose="020B0604020202020204" pitchFamily="34" charset="0"/>
              </a:rPr>
              <a:t>υχικές δυσκολίες λόγω εκτοπισμού και βίας είτε στη χώρα καταγωγής ή και κατά τη διάρκεια του ταξιδιού (πχ. σωματική και συναισθηματική κακοποίηση, βιασμό, </a:t>
            </a:r>
            <a:r>
              <a:rPr lang="el-GR" kern="100" dirty="0" err="1">
                <a:solidFill>
                  <a:schemeClr val="accent6">
                    <a:lumMod val="50000"/>
                  </a:schemeClr>
                </a:solidFill>
                <a:effectLst/>
                <a:ea typeface="Aptos" panose="020B0004020202020204" pitchFamily="34" charset="0"/>
                <a:cs typeface="Arial" panose="020B0604020202020204" pitchFamily="34" charset="0"/>
              </a:rPr>
              <a:t>μετατραυματικές</a:t>
            </a:r>
            <a:r>
              <a:rPr lang="el-GR" kern="100" dirty="0">
                <a:solidFill>
                  <a:schemeClr val="accent6">
                    <a:lumMod val="50000"/>
                  </a:schemeClr>
                </a:solidFill>
                <a:effectLst/>
                <a:ea typeface="Aptos" panose="020B0004020202020204" pitchFamily="34" charset="0"/>
                <a:cs typeface="Arial" panose="020B0604020202020204" pitchFamily="34" charset="0"/>
              </a:rPr>
              <a:t> διαταραχές) </a:t>
            </a:r>
          </a:p>
          <a:p>
            <a:pPr algn="just">
              <a:lnSpc>
                <a:spcPct val="200000"/>
              </a:lnSpc>
              <a:spcAft>
                <a:spcPts val="800"/>
              </a:spcAft>
              <a:buFont typeface="Wingdings" panose="05000000000000000000" pitchFamily="2" charset="2"/>
              <a:buChar char="Ø"/>
            </a:pPr>
            <a:r>
              <a:rPr lang="el-GR" kern="100" dirty="0">
                <a:solidFill>
                  <a:schemeClr val="accent6">
                    <a:lumMod val="50000"/>
                  </a:schemeClr>
                </a:solidFill>
                <a:ea typeface="Aptos" panose="020B0004020202020204" pitchFamily="34" charset="0"/>
                <a:cs typeface="Arial" panose="020B0604020202020204" pitchFamily="34" charset="0"/>
              </a:rPr>
              <a:t>Ψυχικά και σωματικά ζητήματα που </a:t>
            </a:r>
            <a:r>
              <a:rPr lang="el-GR" kern="100" dirty="0">
                <a:solidFill>
                  <a:schemeClr val="accent6">
                    <a:lumMod val="50000"/>
                  </a:schemeClr>
                </a:solidFill>
                <a:effectLst/>
                <a:ea typeface="Aptos" panose="020B0004020202020204" pitchFamily="34" charset="0"/>
                <a:cs typeface="Arial" panose="020B0604020202020204" pitchFamily="34" charset="0"/>
              </a:rPr>
              <a:t>δεν έχουν φροντιστεί κατάλληλα </a:t>
            </a:r>
          </a:p>
          <a:p>
            <a:pPr marL="0" indent="0" algn="just">
              <a:lnSpc>
                <a:spcPct val="200000"/>
              </a:lnSpc>
              <a:spcAft>
                <a:spcPts val="800"/>
              </a:spcAft>
              <a:buNone/>
            </a:pPr>
            <a:r>
              <a:rPr lang="el-GR" kern="100" dirty="0">
                <a:solidFill>
                  <a:schemeClr val="accent6">
                    <a:lumMod val="50000"/>
                  </a:schemeClr>
                </a:solidFill>
                <a:effectLst/>
                <a:ea typeface="Aptos" panose="020B0004020202020204" pitchFamily="34" charset="0"/>
                <a:cs typeface="Arial" panose="020B0604020202020204" pitchFamily="34" charset="0"/>
              </a:rPr>
              <a:t>(π.χ. διακοπή φαρμακευτικής αγωγής κατά το ταξίδι). </a:t>
            </a:r>
            <a:endParaRPr lang="el-GR" kern="100" dirty="0">
              <a:solidFill>
                <a:schemeClr val="accent6">
                  <a:lumMod val="50000"/>
                </a:schemeClr>
              </a:solidFill>
              <a:effectLst/>
              <a:ea typeface="Aptos" panose="020B0004020202020204" pitchFamily="34" charset="0"/>
              <a:cs typeface="Times New Roman" panose="02020603050405020304" pitchFamily="18" charset="0"/>
            </a:endParaRPr>
          </a:p>
        </p:txBody>
      </p:sp>
      <p:pic>
        <p:nvPicPr>
          <p:cNvPr id="5" name="Picture 2" descr="A close-up of a logo&#10;&#10;Description automatically generated with low confidence">
            <a:extLst>
              <a:ext uri="{FF2B5EF4-FFF2-40B4-BE49-F238E27FC236}">
                <a16:creationId xmlns:a16="http://schemas.microsoft.com/office/drawing/2014/main" id="{3908ED89-93E8-43C9-DA9B-94B2ECFDBE2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3692435" cy="1236406"/>
          </a:xfrm>
          <a:prstGeom prst="rect">
            <a:avLst/>
          </a:prstGeom>
          <a:noFill/>
          <a:ln>
            <a:noFill/>
          </a:ln>
        </p:spPr>
      </p:pic>
    </p:spTree>
    <p:extLst>
      <p:ext uri="{BB962C8B-B14F-4D97-AF65-F5344CB8AC3E}">
        <p14:creationId xmlns:p14="http://schemas.microsoft.com/office/powerpoint/2010/main" val="11533626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1717" y="1641988"/>
            <a:ext cx="10251812" cy="4320402"/>
          </a:xfrm>
        </p:spPr>
        <p:txBody>
          <a:bodyPr>
            <a:noAutofit/>
          </a:bodyPr>
          <a:lstStyle/>
          <a:p>
            <a:pPr algn="just">
              <a:lnSpc>
                <a:spcPct val="200000"/>
              </a:lnSpc>
              <a:spcAft>
                <a:spcPts val="800"/>
              </a:spcAft>
              <a:buFont typeface="Wingdings" panose="05000000000000000000" pitchFamily="2" charset="2"/>
              <a:buChar char="Ø"/>
            </a:pPr>
            <a:r>
              <a:rPr lang="el-GR" sz="1800" kern="100" dirty="0">
                <a:solidFill>
                  <a:schemeClr val="accent6">
                    <a:lumMod val="50000"/>
                  </a:schemeClr>
                </a:solidFill>
                <a:ea typeface="Aptos" panose="020B0004020202020204" pitchFamily="34" charset="0"/>
                <a:cs typeface="Arial" panose="020B0604020202020204" pitchFamily="34" charset="0"/>
              </a:rPr>
              <a:t>Δ</a:t>
            </a:r>
            <a:r>
              <a:rPr lang="el-GR" sz="1800" kern="100" dirty="0">
                <a:solidFill>
                  <a:schemeClr val="accent6">
                    <a:lumMod val="50000"/>
                  </a:schemeClr>
                </a:solidFill>
                <a:effectLst/>
                <a:ea typeface="Aptos" panose="020B0004020202020204" pitchFamily="34" charset="0"/>
                <a:cs typeface="Arial" panose="020B0604020202020204" pitchFamily="34" charset="0"/>
              </a:rPr>
              <a:t>υσκολία προσαρμογής στο νέο περιβάλλον (π.χ. δυσκολίες στον ύπνο, στη διαχείριση της καθημερινότητας, αυτοτραυματισμοί) </a:t>
            </a:r>
            <a:endParaRPr lang="el-GR" sz="1800" kern="100" dirty="0">
              <a:solidFill>
                <a:schemeClr val="accent6">
                  <a:lumMod val="50000"/>
                </a:schemeClr>
              </a:solidFill>
              <a:effectLst/>
              <a:ea typeface="Aptos" panose="020B0004020202020204" pitchFamily="34" charset="0"/>
              <a:cs typeface="Times New Roman" panose="02020603050405020304" pitchFamily="18" charset="0"/>
            </a:endParaRPr>
          </a:p>
          <a:p>
            <a:pPr algn="just">
              <a:lnSpc>
                <a:spcPct val="200000"/>
              </a:lnSpc>
              <a:spcAft>
                <a:spcPts val="800"/>
              </a:spcAft>
              <a:buFont typeface="Wingdings" panose="05000000000000000000" pitchFamily="2" charset="2"/>
              <a:buChar char="Ø"/>
            </a:pPr>
            <a:r>
              <a:rPr lang="el-GR" sz="1800" kern="100" dirty="0">
                <a:solidFill>
                  <a:schemeClr val="accent6">
                    <a:lumMod val="50000"/>
                  </a:schemeClr>
                </a:solidFill>
                <a:ea typeface="Aptos" panose="020B0004020202020204" pitchFamily="34" charset="0"/>
                <a:cs typeface="Arial" panose="020B0604020202020204" pitchFamily="34" charset="0"/>
              </a:rPr>
              <a:t>Σ</a:t>
            </a:r>
            <a:r>
              <a:rPr lang="el-GR" sz="1800" kern="100" dirty="0">
                <a:solidFill>
                  <a:schemeClr val="accent6">
                    <a:lumMod val="50000"/>
                  </a:schemeClr>
                </a:solidFill>
                <a:effectLst/>
                <a:ea typeface="Aptos" panose="020B0004020202020204" pitchFamily="34" charset="0"/>
                <a:cs typeface="Arial" panose="020B0604020202020204" pitchFamily="34" charset="0"/>
              </a:rPr>
              <a:t>υμπτώματα άγχους (εκζέματα, σωματικοί πόνοι χωρίς παθολογικά ευρήματα, πονοκέφαλοι κλπ.)</a:t>
            </a:r>
            <a:endParaRPr lang="el-GR" sz="1800" kern="100" dirty="0">
              <a:solidFill>
                <a:schemeClr val="accent6">
                  <a:lumMod val="50000"/>
                </a:schemeClr>
              </a:solidFill>
              <a:effectLst/>
              <a:ea typeface="Aptos" panose="020B0004020202020204" pitchFamily="34" charset="0"/>
              <a:cs typeface="Times New Roman" panose="02020603050405020304" pitchFamily="18" charset="0"/>
            </a:endParaRPr>
          </a:p>
          <a:p>
            <a:pPr algn="just">
              <a:lnSpc>
                <a:spcPct val="200000"/>
              </a:lnSpc>
              <a:spcAft>
                <a:spcPts val="800"/>
              </a:spcAft>
              <a:buFont typeface="Wingdings" panose="05000000000000000000" pitchFamily="2" charset="2"/>
              <a:buChar char="Ø"/>
            </a:pPr>
            <a:r>
              <a:rPr lang="el-GR" sz="1800" kern="100" dirty="0">
                <a:solidFill>
                  <a:schemeClr val="accent6">
                    <a:lumMod val="50000"/>
                  </a:schemeClr>
                </a:solidFill>
                <a:ea typeface="Aptos" panose="020B0004020202020204" pitchFamily="34" charset="0"/>
                <a:cs typeface="Arial" panose="020B0604020202020204" pitchFamily="34" charset="0"/>
              </a:rPr>
              <a:t>Σ</a:t>
            </a:r>
            <a:r>
              <a:rPr lang="el-GR" sz="1800" kern="100" dirty="0">
                <a:solidFill>
                  <a:schemeClr val="accent6">
                    <a:lumMod val="50000"/>
                  </a:schemeClr>
                </a:solidFill>
                <a:effectLst/>
                <a:ea typeface="Aptos" panose="020B0004020202020204" pitchFamily="34" charset="0"/>
                <a:cs typeface="Arial" panose="020B0604020202020204" pitchFamily="34" charset="0"/>
              </a:rPr>
              <a:t>υναισθήματα θλίψης και απόγνωσης  </a:t>
            </a:r>
            <a:r>
              <a:rPr lang="el-GR" sz="1800" kern="100" dirty="0">
                <a:solidFill>
                  <a:schemeClr val="accent6">
                    <a:lumMod val="50000"/>
                  </a:schemeClr>
                </a:solidFill>
                <a:ea typeface="Aptos" panose="020B0004020202020204" pitchFamily="34" charset="0"/>
                <a:cs typeface="Arial" panose="020B0604020202020204" pitchFamily="34" charset="0"/>
              </a:rPr>
              <a:t>συνδεόμενα με τις </a:t>
            </a:r>
            <a:r>
              <a:rPr lang="el-GR" sz="1800" kern="100" dirty="0">
                <a:solidFill>
                  <a:schemeClr val="accent6">
                    <a:lumMod val="50000"/>
                  </a:schemeClr>
                </a:solidFill>
                <a:effectLst/>
                <a:ea typeface="Aptos" panose="020B0004020202020204" pitchFamily="34" charset="0"/>
                <a:cs typeface="Arial" panose="020B0604020202020204" pitchFamily="34" charset="0"/>
              </a:rPr>
              <a:t>παρούσες συνθήκες διαβίωσης και την προοπτική για το μέλλον.</a:t>
            </a:r>
          </a:p>
          <a:p>
            <a:pPr algn="just">
              <a:lnSpc>
                <a:spcPct val="200000"/>
              </a:lnSpc>
              <a:spcAft>
                <a:spcPts val="800"/>
              </a:spcAft>
              <a:buFont typeface="Wingdings" panose="05000000000000000000" pitchFamily="2" charset="2"/>
              <a:buChar char="Ø"/>
            </a:pPr>
            <a:r>
              <a:rPr lang="el-GR" sz="1800" kern="100" dirty="0">
                <a:solidFill>
                  <a:schemeClr val="accent6">
                    <a:lumMod val="50000"/>
                  </a:schemeClr>
                </a:solidFill>
                <a:ea typeface="Aptos" panose="020B0004020202020204" pitchFamily="34" charset="0"/>
                <a:cs typeface="Arial" panose="020B0604020202020204" pitchFamily="34" charset="0"/>
              </a:rPr>
              <a:t>Ευερεθιστότητα, θυμός, «παρανοϊκή ετοιμότητα»</a:t>
            </a:r>
            <a:endParaRPr lang="el-GR" sz="1800" kern="100" dirty="0">
              <a:solidFill>
                <a:schemeClr val="accent6">
                  <a:lumMod val="50000"/>
                </a:schemeClr>
              </a:solidFill>
              <a:effectLst/>
              <a:ea typeface="Aptos" panose="020B0004020202020204" pitchFamily="34" charset="0"/>
              <a:cs typeface="Times New Roman" panose="02020603050405020304" pitchFamily="18" charset="0"/>
            </a:endParaRPr>
          </a:p>
        </p:txBody>
      </p:sp>
      <p:pic>
        <p:nvPicPr>
          <p:cNvPr id="5" name="Picture 2" descr="A close-up of a logo&#10;&#10;Description automatically generated with low confidence">
            <a:extLst>
              <a:ext uri="{FF2B5EF4-FFF2-40B4-BE49-F238E27FC236}">
                <a16:creationId xmlns:a16="http://schemas.microsoft.com/office/drawing/2014/main" id="{3908ED89-93E8-43C9-DA9B-94B2ECFDBE2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3692435" cy="1236406"/>
          </a:xfrm>
          <a:prstGeom prst="rect">
            <a:avLst/>
          </a:prstGeom>
          <a:noFill/>
          <a:ln>
            <a:noFill/>
          </a:ln>
        </p:spPr>
      </p:pic>
    </p:spTree>
    <p:extLst>
      <p:ext uri="{BB962C8B-B14F-4D97-AF65-F5344CB8AC3E}">
        <p14:creationId xmlns:p14="http://schemas.microsoft.com/office/powerpoint/2010/main" val="38198644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97845" y="1236406"/>
            <a:ext cx="10196187" cy="4725983"/>
          </a:xfrm>
        </p:spPr>
        <p:txBody>
          <a:bodyPr>
            <a:normAutofit/>
          </a:bodyPr>
          <a:lstStyle/>
          <a:p>
            <a:pPr algn="just">
              <a:lnSpc>
                <a:spcPct val="150000"/>
              </a:lnSpc>
            </a:pPr>
            <a:r>
              <a:rPr lang="el-GR" sz="1800" b="1" dirty="0">
                <a:solidFill>
                  <a:srgbClr val="0070C0"/>
                </a:solidFill>
                <a:cs typeface="Tahoma" pitchFamily="34" charset="0"/>
              </a:rPr>
              <a:t>Προκλήσεις που αντιμετωπίσαμε</a:t>
            </a:r>
            <a:r>
              <a:rPr lang="en-US" sz="1800" b="1" dirty="0">
                <a:solidFill>
                  <a:srgbClr val="0070C0"/>
                </a:solidFill>
                <a:cs typeface="Tahoma" pitchFamily="34" charset="0"/>
              </a:rPr>
              <a:t>:</a:t>
            </a:r>
          </a:p>
          <a:p>
            <a:pPr algn="just">
              <a:lnSpc>
                <a:spcPct val="150000"/>
              </a:lnSpc>
              <a:buFont typeface="Wingdings" panose="05000000000000000000" pitchFamily="2" charset="2"/>
              <a:buChar char="q"/>
            </a:pPr>
            <a:r>
              <a:rPr lang="el-GR" sz="1800" dirty="0">
                <a:solidFill>
                  <a:srgbClr val="0070C0"/>
                </a:solidFill>
                <a:cs typeface="Tahoma" pitchFamily="34" charset="0"/>
              </a:rPr>
              <a:t>Πολύ λίγες υπηρεσίες για παιδιά</a:t>
            </a:r>
            <a:r>
              <a:rPr lang="en-US" sz="1800" dirty="0">
                <a:solidFill>
                  <a:srgbClr val="0070C0"/>
                </a:solidFill>
                <a:cs typeface="Tahoma" pitchFamily="34" charset="0"/>
              </a:rPr>
              <a:t>→ </a:t>
            </a:r>
            <a:r>
              <a:rPr lang="el-GR" sz="1800" dirty="0">
                <a:solidFill>
                  <a:srgbClr val="0070C0"/>
                </a:solidFill>
                <a:cs typeface="Tahoma" pitchFamily="34" charset="0"/>
              </a:rPr>
              <a:t>Πολύ μεγάλες λίστες αναμονής</a:t>
            </a:r>
            <a:endParaRPr lang="en-US" sz="1800" dirty="0">
              <a:solidFill>
                <a:srgbClr val="0070C0"/>
              </a:solidFill>
              <a:cs typeface="Tahoma" pitchFamily="34" charset="0"/>
            </a:endParaRPr>
          </a:p>
          <a:p>
            <a:pPr algn="just">
              <a:lnSpc>
                <a:spcPct val="150000"/>
              </a:lnSpc>
              <a:buFont typeface="Wingdings" panose="05000000000000000000" pitchFamily="2" charset="2"/>
              <a:buChar char="q"/>
            </a:pPr>
            <a:r>
              <a:rPr lang="el-GR" sz="1800" dirty="0">
                <a:solidFill>
                  <a:srgbClr val="0070C0"/>
                </a:solidFill>
                <a:cs typeface="Tahoma" pitchFamily="34" charset="0"/>
              </a:rPr>
              <a:t>Λίγες δομές στέγασης</a:t>
            </a:r>
            <a:r>
              <a:rPr lang="en-US" sz="1800" dirty="0">
                <a:solidFill>
                  <a:srgbClr val="0070C0"/>
                </a:solidFill>
                <a:cs typeface="Tahoma" pitchFamily="34" charset="0"/>
              </a:rPr>
              <a:t> → </a:t>
            </a:r>
            <a:r>
              <a:rPr lang="el-GR" sz="1800" dirty="0">
                <a:solidFill>
                  <a:srgbClr val="0070C0"/>
                </a:solidFill>
                <a:cs typeface="Tahoma" pitchFamily="34" charset="0"/>
              </a:rPr>
              <a:t>Πρόσφυγες καταλήγουν άστεγοι</a:t>
            </a:r>
          </a:p>
          <a:p>
            <a:pPr algn="just">
              <a:lnSpc>
                <a:spcPct val="150000"/>
              </a:lnSpc>
              <a:buFont typeface="Wingdings" panose="05000000000000000000" pitchFamily="2" charset="2"/>
              <a:buChar char="q"/>
            </a:pPr>
            <a:r>
              <a:rPr lang="el-GR" sz="1800" dirty="0">
                <a:solidFill>
                  <a:srgbClr val="0070C0"/>
                </a:solidFill>
                <a:cs typeface="Tahoma" pitchFamily="34" charset="0"/>
              </a:rPr>
              <a:t>Χρονοβόρες διαδικασίες για αίτηση ασύλου και ραντεβού για ιατρική ή νομική βοήθεια. Καθεστώς ομηρίας προσφύγων</a:t>
            </a:r>
            <a:endParaRPr lang="en-US" sz="1800" dirty="0">
              <a:solidFill>
                <a:srgbClr val="0070C0"/>
              </a:solidFill>
              <a:cs typeface="Tahoma" pitchFamily="34" charset="0"/>
            </a:endParaRPr>
          </a:p>
          <a:p>
            <a:pPr algn="just">
              <a:lnSpc>
                <a:spcPct val="150000"/>
              </a:lnSpc>
              <a:buFont typeface="Wingdings" panose="05000000000000000000" pitchFamily="2" charset="2"/>
              <a:buChar char="q"/>
            </a:pPr>
            <a:r>
              <a:rPr lang="el-GR" sz="1800" dirty="0">
                <a:solidFill>
                  <a:srgbClr val="0070C0"/>
                </a:solidFill>
              </a:rPr>
              <a:t>Απουσία συντονισμού μεταξύ των παρεχόμενων υπηρεσιών και των διαφόρων ΜΚΟ που δραστηριοποιούνται στο πεδίο </a:t>
            </a:r>
          </a:p>
          <a:p>
            <a:pPr algn="just">
              <a:lnSpc>
                <a:spcPct val="150000"/>
              </a:lnSpc>
            </a:pPr>
            <a:endParaRPr lang="en-US" sz="1800" b="1" dirty="0">
              <a:solidFill>
                <a:schemeClr val="tx1"/>
              </a:solidFill>
              <a:cs typeface="Tahoma" pitchFamily="34" charset="0"/>
            </a:endParaRPr>
          </a:p>
        </p:txBody>
      </p:sp>
      <p:pic>
        <p:nvPicPr>
          <p:cNvPr id="2" name="Picture 2" descr="A close-up of a logo&#10;&#10;Description automatically generated with low confidence">
            <a:extLst>
              <a:ext uri="{FF2B5EF4-FFF2-40B4-BE49-F238E27FC236}">
                <a16:creationId xmlns:a16="http://schemas.microsoft.com/office/drawing/2014/main" id="{9EA60CB4-F2D3-0310-9D96-836F9533682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3692435" cy="1236406"/>
          </a:xfrm>
          <a:prstGeom prst="rect">
            <a:avLst/>
          </a:prstGeom>
          <a:noFill/>
          <a:ln>
            <a:noFill/>
          </a:ln>
        </p:spPr>
      </p:pic>
    </p:spTree>
    <p:extLst>
      <p:ext uri="{BB962C8B-B14F-4D97-AF65-F5344CB8AC3E}">
        <p14:creationId xmlns:p14="http://schemas.microsoft.com/office/powerpoint/2010/main" val="34101824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97845" y="1236406"/>
            <a:ext cx="10196187" cy="4725983"/>
          </a:xfrm>
        </p:spPr>
        <p:txBody>
          <a:bodyPr>
            <a:normAutofit/>
          </a:bodyPr>
          <a:lstStyle/>
          <a:p>
            <a:pPr algn="just">
              <a:lnSpc>
                <a:spcPct val="150000"/>
              </a:lnSpc>
            </a:pPr>
            <a:r>
              <a:rPr lang="el-GR" sz="1800" b="1" dirty="0">
                <a:solidFill>
                  <a:srgbClr val="0070C0"/>
                </a:solidFill>
                <a:cs typeface="Tahoma" pitchFamily="34" charset="0"/>
              </a:rPr>
              <a:t>Προκλήσεις που αντιμετωπίσαμε</a:t>
            </a:r>
            <a:r>
              <a:rPr lang="en-US" sz="1800" b="1" dirty="0">
                <a:solidFill>
                  <a:srgbClr val="0070C0"/>
                </a:solidFill>
                <a:cs typeface="Tahoma" pitchFamily="34" charset="0"/>
              </a:rPr>
              <a:t>:</a:t>
            </a:r>
          </a:p>
          <a:p>
            <a:pPr algn="just">
              <a:lnSpc>
                <a:spcPct val="150000"/>
              </a:lnSpc>
              <a:buFont typeface="Wingdings" panose="05000000000000000000" pitchFamily="2" charset="2"/>
              <a:buChar char="q"/>
            </a:pPr>
            <a:r>
              <a:rPr lang="el-GR" sz="1800" dirty="0">
                <a:solidFill>
                  <a:srgbClr val="0070C0"/>
                </a:solidFill>
                <a:cs typeface="Tahoma" pitchFamily="34" charset="0"/>
              </a:rPr>
              <a:t>Βραχύχρονες παρεμβάσεις που έληγαν χωρίς δυνατότητα συνέχισης στη φροντίδα</a:t>
            </a:r>
          </a:p>
          <a:p>
            <a:pPr algn="just">
              <a:lnSpc>
                <a:spcPct val="150000"/>
              </a:lnSpc>
              <a:buFont typeface="Wingdings" panose="05000000000000000000" pitchFamily="2" charset="2"/>
              <a:buChar char="q"/>
            </a:pPr>
            <a:r>
              <a:rPr lang="el-GR" sz="1800" dirty="0">
                <a:solidFill>
                  <a:srgbClr val="0070C0"/>
                </a:solidFill>
                <a:cs typeface="Tahoma" pitchFamily="34" charset="0"/>
              </a:rPr>
              <a:t>Φαινόμενο παρόμοιο με αυτό της περιστρεφόμενης πόρτας για τους ψυχικά πάσχοντες: Οι ωφελούμενοι υποχρεώνονταν να πουν τα ίδια και τα ίδια πολλές φορές και να σχετιστούν με διαφορετικούς ειδικούς κάθε φορά χωρίς κάποιο αποτέλεσμα-Αίσθημα ματαίωσης και θυμού</a:t>
            </a:r>
          </a:p>
          <a:p>
            <a:pPr algn="just">
              <a:lnSpc>
                <a:spcPct val="150000"/>
              </a:lnSpc>
              <a:buFont typeface="Wingdings" panose="05000000000000000000" pitchFamily="2" charset="2"/>
              <a:buChar char="q"/>
            </a:pPr>
            <a:r>
              <a:rPr lang="el-GR" sz="1800" dirty="0">
                <a:solidFill>
                  <a:srgbClr val="0070C0"/>
                </a:solidFill>
                <a:cs typeface="Tahoma" pitchFamily="34" charset="0"/>
              </a:rPr>
              <a:t>Εχθρική/ρατσιστική συμπεριφορά από λειτουργούς κρατικών υπηρεσιών</a:t>
            </a:r>
          </a:p>
          <a:p>
            <a:pPr algn="just">
              <a:lnSpc>
                <a:spcPct val="150000"/>
              </a:lnSpc>
              <a:buFont typeface="Wingdings" panose="05000000000000000000" pitchFamily="2" charset="2"/>
              <a:buChar char="q"/>
            </a:pPr>
            <a:r>
              <a:rPr lang="el-GR" sz="1800" dirty="0" err="1">
                <a:solidFill>
                  <a:srgbClr val="0070C0"/>
                </a:solidFill>
                <a:cs typeface="Tahoma" pitchFamily="34" charset="0"/>
              </a:rPr>
              <a:t>Επανατραυματισμός</a:t>
            </a:r>
            <a:r>
              <a:rPr lang="el-GR" sz="1800" dirty="0">
                <a:solidFill>
                  <a:srgbClr val="0070C0"/>
                </a:solidFill>
                <a:cs typeface="Tahoma" pitchFamily="34" charset="0"/>
              </a:rPr>
              <a:t>-επανάληψη τραύματος</a:t>
            </a:r>
          </a:p>
          <a:p>
            <a:pPr algn="just">
              <a:lnSpc>
                <a:spcPct val="150000"/>
              </a:lnSpc>
              <a:buFont typeface="Wingdings" panose="05000000000000000000" pitchFamily="2" charset="2"/>
              <a:buChar char="q"/>
            </a:pPr>
            <a:r>
              <a:rPr lang="el-GR" sz="1800" dirty="0">
                <a:solidFill>
                  <a:srgbClr val="0070C0"/>
                </a:solidFill>
                <a:cs typeface="Tahoma" pitchFamily="34" charset="0"/>
              </a:rPr>
              <a:t>Απουσία Εθνικού Στρατηγικού Σχεδιασμού</a:t>
            </a:r>
            <a:endParaRPr lang="en-US" sz="1800" dirty="0">
              <a:solidFill>
                <a:srgbClr val="0070C0"/>
              </a:solidFill>
              <a:cs typeface="Tahoma" pitchFamily="34" charset="0"/>
            </a:endParaRPr>
          </a:p>
          <a:p>
            <a:pPr algn="just">
              <a:lnSpc>
                <a:spcPct val="150000"/>
              </a:lnSpc>
            </a:pPr>
            <a:endParaRPr lang="en-US" sz="1800" b="1" dirty="0">
              <a:solidFill>
                <a:schemeClr val="tx1"/>
              </a:solidFill>
              <a:cs typeface="Tahoma" pitchFamily="34" charset="0"/>
            </a:endParaRPr>
          </a:p>
        </p:txBody>
      </p:sp>
      <p:pic>
        <p:nvPicPr>
          <p:cNvPr id="2" name="Picture 2" descr="A close-up of a logo&#10;&#10;Description automatically generated with low confidence">
            <a:extLst>
              <a:ext uri="{FF2B5EF4-FFF2-40B4-BE49-F238E27FC236}">
                <a16:creationId xmlns:a16="http://schemas.microsoft.com/office/drawing/2014/main" id="{9EA60CB4-F2D3-0310-9D96-836F9533682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3692435" cy="1236406"/>
          </a:xfrm>
          <a:prstGeom prst="rect">
            <a:avLst/>
          </a:prstGeom>
          <a:noFill/>
          <a:ln>
            <a:noFill/>
          </a:ln>
        </p:spPr>
      </p:pic>
    </p:spTree>
    <p:extLst>
      <p:ext uri="{BB962C8B-B14F-4D97-AF65-F5344CB8AC3E}">
        <p14:creationId xmlns:p14="http://schemas.microsoft.com/office/powerpoint/2010/main" val="41905035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8726" y="1771308"/>
            <a:ext cx="10196187" cy="3933173"/>
          </a:xfrm>
        </p:spPr>
        <p:txBody>
          <a:bodyPr>
            <a:normAutofit/>
          </a:bodyPr>
          <a:lstStyle/>
          <a:p>
            <a:pPr marL="0" indent="0" algn="ctr">
              <a:lnSpc>
                <a:spcPct val="150000"/>
              </a:lnSpc>
              <a:buNone/>
            </a:pPr>
            <a:r>
              <a:rPr lang="el-GR" b="1" dirty="0">
                <a:solidFill>
                  <a:schemeClr val="accent6">
                    <a:lumMod val="50000"/>
                  </a:schemeClr>
                </a:solidFill>
              </a:rPr>
              <a:t>Αποτέλεσμα</a:t>
            </a:r>
          </a:p>
          <a:p>
            <a:pPr algn="just">
              <a:lnSpc>
                <a:spcPct val="150000"/>
              </a:lnSpc>
              <a:buFont typeface="Wingdings" panose="05000000000000000000" pitchFamily="2" charset="2"/>
              <a:buChar char="§"/>
            </a:pPr>
            <a:r>
              <a:rPr lang="el-GR" dirty="0">
                <a:solidFill>
                  <a:schemeClr val="accent6">
                    <a:lumMod val="50000"/>
                  </a:schemeClr>
                </a:solidFill>
              </a:rPr>
              <a:t>Συνεχής κινητικότητα των </a:t>
            </a:r>
            <a:r>
              <a:rPr lang="el-GR" dirty="0" err="1">
                <a:solidFill>
                  <a:schemeClr val="accent6">
                    <a:lumMod val="50000"/>
                  </a:schemeClr>
                </a:solidFill>
              </a:rPr>
              <a:t>ωφελουμένων</a:t>
            </a:r>
            <a:r>
              <a:rPr lang="el-GR" dirty="0">
                <a:solidFill>
                  <a:schemeClr val="accent6">
                    <a:lumMod val="50000"/>
                  </a:schemeClr>
                </a:solidFill>
              </a:rPr>
              <a:t>  (φυγή στο εξωτερικό με παράνομα μέσα)</a:t>
            </a:r>
          </a:p>
          <a:p>
            <a:pPr algn="just">
              <a:lnSpc>
                <a:spcPct val="150000"/>
              </a:lnSpc>
              <a:buFont typeface="Wingdings" panose="05000000000000000000" pitchFamily="2" charset="2"/>
              <a:buChar char="§"/>
            </a:pPr>
            <a:r>
              <a:rPr lang="el-GR" dirty="0">
                <a:solidFill>
                  <a:schemeClr val="accent6">
                    <a:lumMod val="50000"/>
                  </a:schemeClr>
                </a:solidFill>
              </a:rPr>
              <a:t>Μόνο βραχείες παρεμβάσεις μπορούσαν να γίνουν </a:t>
            </a:r>
          </a:p>
          <a:p>
            <a:pPr algn="just">
              <a:lnSpc>
                <a:spcPct val="150000"/>
              </a:lnSpc>
              <a:buFont typeface="Wingdings" panose="05000000000000000000" pitchFamily="2" charset="2"/>
              <a:buChar char="§"/>
            </a:pPr>
            <a:endParaRPr lang="el-GR" dirty="0">
              <a:solidFill>
                <a:schemeClr val="accent6">
                  <a:lumMod val="50000"/>
                </a:schemeClr>
              </a:solidFill>
            </a:endParaRPr>
          </a:p>
          <a:p>
            <a:pPr marL="0" indent="0" algn="just">
              <a:lnSpc>
                <a:spcPct val="150000"/>
              </a:lnSpc>
              <a:buNone/>
            </a:pPr>
            <a:r>
              <a:rPr lang="el-GR" dirty="0">
                <a:solidFill>
                  <a:schemeClr val="accent6">
                    <a:lumMod val="50000"/>
                  </a:schemeClr>
                </a:solidFill>
              </a:rPr>
              <a:t>                                                                                              </a:t>
            </a:r>
          </a:p>
        </p:txBody>
      </p:sp>
      <p:pic>
        <p:nvPicPr>
          <p:cNvPr id="2" name="Picture 2" descr="A close-up of a logo&#10;&#10;Description automatically generated with low confidence">
            <a:extLst>
              <a:ext uri="{FF2B5EF4-FFF2-40B4-BE49-F238E27FC236}">
                <a16:creationId xmlns:a16="http://schemas.microsoft.com/office/drawing/2014/main" id="{4E0FC926-31D6-7CF0-BD1E-C68E30DFC6C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3692435" cy="1236406"/>
          </a:xfrm>
          <a:prstGeom prst="rect">
            <a:avLst/>
          </a:prstGeom>
          <a:noFill/>
          <a:ln>
            <a:noFill/>
          </a:ln>
        </p:spPr>
      </p:pic>
      <p:pic>
        <p:nvPicPr>
          <p:cNvPr id="4" name="Εικόνα 3" descr="ΟΗΕ: Περισσότεροι από 677.000 πρόσφυγες έφυγαν από την Ουκρανία λόγω της  ρωσικής εισβολής - GRTimes.gr">
            <a:extLst>
              <a:ext uri="{FF2B5EF4-FFF2-40B4-BE49-F238E27FC236}">
                <a16:creationId xmlns:a16="http://schemas.microsoft.com/office/drawing/2014/main" id="{5E96A247-B79E-70EA-02A8-D8450CA4205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18554" y="3057832"/>
            <a:ext cx="3667431" cy="2379407"/>
          </a:xfrm>
          <a:prstGeom prst="rect">
            <a:avLst/>
          </a:prstGeom>
          <a:noFill/>
          <a:ln>
            <a:noFill/>
          </a:ln>
        </p:spPr>
      </p:pic>
    </p:spTree>
    <p:extLst>
      <p:ext uri="{BB962C8B-B14F-4D97-AF65-F5344CB8AC3E}">
        <p14:creationId xmlns:p14="http://schemas.microsoft.com/office/powerpoint/2010/main" val="7302775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38866" y="1868129"/>
            <a:ext cx="10615984" cy="3974003"/>
          </a:xfrm>
        </p:spPr>
        <p:txBody>
          <a:bodyPr>
            <a:normAutofit/>
          </a:bodyPr>
          <a:lstStyle/>
          <a:p>
            <a:pPr marL="0" indent="0" algn="ctr">
              <a:lnSpc>
                <a:spcPct val="150000"/>
              </a:lnSpc>
              <a:buNone/>
            </a:pPr>
            <a:r>
              <a:rPr lang="el-GR" b="1" dirty="0">
                <a:solidFill>
                  <a:schemeClr val="accent6">
                    <a:lumMod val="50000"/>
                  </a:schemeClr>
                </a:solidFill>
              </a:rPr>
              <a:t>Στις παρεμβάσεις στα σχολεία είχαμε να αντιμετωπίσουμε το εξής παράδοξο:</a:t>
            </a:r>
            <a:endParaRPr lang="en-US" b="1" dirty="0">
              <a:solidFill>
                <a:schemeClr val="accent6">
                  <a:lumMod val="50000"/>
                </a:schemeClr>
              </a:solidFill>
            </a:endParaRPr>
          </a:p>
          <a:p>
            <a:pPr algn="just">
              <a:lnSpc>
                <a:spcPct val="200000"/>
              </a:lnSpc>
              <a:buFont typeface="Wingdings" panose="05000000000000000000" pitchFamily="2" charset="2"/>
              <a:buChar char="Ø"/>
            </a:pPr>
            <a:r>
              <a:rPr lang="el-GR" dirty="0">
                <a:solidFill>
                  <a:schemeClr val="accent6">
                    <a:lumMod val="50000"/>
                  </a:schemeClr>
                </a:solidFill>
              </a:rPr>
              <a:t>Τα προσφυγόπουλα μιλούσαν μόνο τη μητρική τους γλώσσα</a:t>
            </a:r>
            <a:endParaRPr lang="en-US" dirty="0">
              <a:solidFill>
                <a:schemeClr val="accent6">
                  <a:lumMod val="50000"/>
                </a:schemeClr>
              </a:solidFill>
            </a:endParaRPr>
          </a:p>
          <a:p>
            <a:pPr algn="just">
              <a:lnSpc>
                <a:spcPct val="200000"/>
              </a:lnSpc>
              <a:buFont typeface="Wingdings" panose="05000000000000000000" pitchFamily="2" charset="2"/>
              <a:buChar char="Ø"/>
            </a:pPr>
            <a:r>
              <a:rPr lang="el-GR" dirty="0">
                <a:solidFill>
                  <a:schemeClr val="accent6">
                    <a:lumMod val="50000"/>
                  </a:schemeClr>
                </a:solidFill>
              </a:rPr>
              <a:t>Σε κάποιες λίγες περιπτώσεις μιλούσαν ή κατανοούσαν λίγα Αγγλικά</a:t>
            </a:r>
          </a:p>
          <a:p>
            <a:pPr algn="just">
              <a:lnSpc>
                <a:spcPct val="200000"/>
              </a:lnSpc>
              <a:buFont typeface="Wingdings" panose="05000000000000000000" pitchFamily="2" charset="2"/>
              <a:buChar char="Ø"/>
            </a:pPr>
            <a:r>
              <a:rPr lang="el-GR" dirty="0">
                <a:solidFill>
                  <a:schemeClr val="accent6">
                    <a:lumMod val="50000"/>
                  </a:schemeClr>
                </a:solidFill>
              </a:rPr>
              <a:t>Απουσία διερμηνέων στα σχολεία</a:t>
            </a:r>
            <a:endParaRPr lang="en-US" b="1" dirty="0">
              <a:solidFill>
                <a:schemeClr val="accent6">
                  <a:lumMod val="50000"/>
                </a:schemeClr>
              </a:solidFill>
              <a:cs typeface="Tahoma" pitchFamily="34" charset="0"/>
            </a:endParaRPr>
          </a:p>
        </p:txBody>
      </p:sp>
      <p:pic>
        <p:nvPicPr>
          <p:cNvPr id="2" name="Picture 2" descr="A close-up of a logo&#10;&#10;Description automatically generated with low confidence">
            <a:extLst>
              <a:ext uri="{FF2B5EF4-FFF2-40B4-BE49-F238E27FC236}">
                <a16:creationId xmlns:a16="http://schemas.microsoft.com/office/drawing/2014/main" id="{4E0FC926-31D6-7CF0-BD1E-C68E30DFC6C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3692435" cy="1236406"/>
          </a:xfrm>
          <a:prstGeom prst="rect">
            <a:avLst/>
          </a:prstGeom>
          <a:noFill/>
          <a:ln>
            <a:noFill/>
          </a:ln>
        </p:spPr>
      </p:pic>
      <p:pic>
        <p:nvPicPr>
          <p:cNvPr id="4" name="Εικόνα 3" descr="Τσικνοπέμπτη / Αντιδράσεις για τις ψησταριές στα σχολεία - Ποιοι ζητούν  παρέμβαση του Πιερρακάκη | Αυγή">
            <a:extLst>
              <a:ext uri="{FF2B5EF4-FFF2-40B4-BE49-F238E27FC236}">
                <a16:creationId xmlns:a16="http://schemas.microsoft.com/office/drawing/2014/main" id="{DC5F0983-B75D-0D9F-D0CC-85F78D064FD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56612" y="3942735"/>
            <a:ext cx="4493169" cy="1995949"/>
          </a:xfrm>
          <a:prstGeom prst="rect">
            <a:avLst/>
          </a:prstGeom>
          <a:noFill/>
          <a:ln>
            <a:noFill/>
          </a:ln>
        </p:spPr>
      </p:pic>
    </p:spTree>
    <p:extLst>
      <p:ext uri="{BB962C8B-B14F-4D97-AF65-F5344CB8AC3E}">
        <p14:creationId xmlns:p14="http://schemas.microsoft.com/office/powerpoint/2010/main" val="19286461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8726" y="1236406"/>
            <a:ext cx="10196187" cy="4468075"/>
          </a:xfrm>
        </p:spPr>
        <p:txBody>
          <a:bodyPr>
            <a:normAutofit/>
          </a:bodyPr>
          <a:lstStyle/>
          <a:p>
            <a:pPr marL="0" indent="0" algn="just">
              <a:lnSpc>
                <a:spcPct val="150000"/>
              </a:lnSpc>
              <a:buNone/>
            </a:pPr>
            <a:endParaRPr lang="el-GR" sz="1800" dirty="0"/>
          </a:p>
          <a:p>
            <a:pPr marL="0" indent="0" algn="just">
              <a:lnSpc>
                <a:spcPct val="150000"/>
              </a:lnSpc>
              <a:buNone/>
            </a:pPr>
            <a:r>
              <a:rPr lang="el-GR" dirty="0">
                <a:solidFill>
                  <a:schemeClr val="accent6">
                    <a:lumMod val="50000"/>
                  </a:schemeClr>
                </a:solidFill>
              </a:rPr>
              <a:t>Οι δάσκαλοι προσπαθούσαν να επικοινωνήσουν με τα παιδιά στα Αγγλικά ή στη μητρική τους γλώσσα μέσω </a:t>
            </a:r>
            <a:r>
              <a:rPr lang="en-US" dirty="0">
                <a:solidFill>
                  <a:schemeClr val="accent6">
                    <a:lumMod val="50000"/>
                  </a:schemeClr>
                </a:solidFill>
              </a:rPr>
              <a:t>google translator </a:t>
            </a:r>
            <a:r>
              <a:rPr lang="el-GR" dirty="0">
                <a:solidFill>
                  <a:schemeClr val="accent6">
                    <a:lumMod val="50000"/>
                  </a:schemeClr>
                </a:solidFill>
              </a:rPr>
              <a:t>και κυρίως μέσω της γλώσσας του σώματος </a:t>
            </a:r>
          </a:p>
          <a:p>
            <a:pPr marL="0" indent="0" algn="just">
              <a:lnSpc>
                <a:spcPct val="150000"/>
              </a:lnSpc>
              <a:buNone/>
            </a:pPr>
            <a:r>
              <a:rPr lang="el-GR" b="1" dirty="0">
                <a:solidFill>
                  <a:schemeClr val="accent6">
                    <a:lumMod val="50000"/>
                  </a:schemeClr>
                </a:solidFill>
              </a:rPr>
              <a:t>Πώς περιμένουμε αυτά τα παιδιά να ενσωματωθούν;</a:t>
            </a:r>
            <a:r>
              <a:rPr lang="en-US" b="1" dirty="0">
                <a:solidFill>
                  <a:schemeClr val="accent6">
                    <a:lumMod val="50000"/>
                  </a:schemeClr>
                </a:solidFill>
              </a:rPr>
              <a:t> </a:t>
            </a:r>
          </a:p>
          <a:p>
            <a:pPr marL="0" indent="0" algn="just">
              <a:lnSpc>
                <a:spcPct val="150000"/>
              </a:lnSpc>
              <a:buNone/>
            </a:pPr>
            <a:r>
              <a:rPr lang="el-GR" dirty="0">
                <a:solidFill>
                  <a:schemeClr val="accent6">
                    <a:lumMod val="50000"/>
                  </a:schemeClr>
                </a:solidFill>
              </a:rPr>
              <a:t>Οι δάσκαλοι πάλευαν χωρίς ουσιαστική βοήθεια. Δεν είχαν ούτε βιβλία ούτε κατευθυντήριες γραμμές</a:t>
            </a:r>
          </a:p>
          <a:p>
            <a:pPr marL="0" indent="0" algn="just">
              <a:lnSpc>
                <a:spcPct val="150000"/>
              </a:lnSpc>
              <a:buNone/>
            </a:pPr>
            <a:r>
              <a:rPr lang="el-GR" b="1" dirty="0">
                <a:solidFill>
                  <a:schemeClr val="accent6">
                    <a:lumMod val="50000"/>
                  </a:schemeClr>
                </a:solidFill>
              </a:rPr>
              <a:t>Να τονιστεί ότι τα παιδιά και οι έφηβοι κινδυνεύουν περισσότερο να πέσουν θύματα εκμετάλλευσης ή να βρεθούν άστεγα</a:t>
            </a:r>
          </a:p>
          <a:p>
            <a:pPr marL="0" indent="0" algn="just">
              <a:lnSpc>
                <a:spcPct val="150000"/>
              </a:lnSpc>
              <a:buNone/>
            </a:pPr>
            <a:endParaRPr lang="el-GR" sz="1800" dirty="0"/>
          </a:p>
          <a:p>
            <a:pPr marL="0" indent="0" algn="just">
              <a:lnSpc>
                <a:spcPct val="150000"/>
              </a:lnSpc>
              <a:buNone/>
            </a:pPr>
            <a:endParaRPr lang="en-US" sz="1800" dirty="0"/>
          </a:p>
          <a:p>
            <a:pPr marL="0" indent="0" algn="just">
              <a:lnSpc>
                <a:spcPct val="150000"/>
              </a:lnSpc>
              <a:buNone/>
            </a:pPr>
            <a:endParaRPr lang="en-US" sz="1800" dirty="0"/>
          </a:p>
          <a:p>
            <a:pPr algn="just">
              <a:lnSpc>
                <a:spcPct val="150000"/>
              </a:lnSpc>
            </a:pPr>
            <a:endParaRPr lang="en-US" sz="1800" b="1" dirty="0">
              <a:solidFill>
                <a:schemeClr val="tx1"/>
              </a:solidFill>
              <a:cs typeface="Tahoma" pitchFamily="34" charset="0"/>
            </a:endParaRPr>
          </a:p>
        </p:txBody>
      </p:sp>
      <p:pic>
        <p:nvPicPr>
          <p:cNvPr id="2" name="Picture 2" descr="A close-up of a logo&#10;&#10;Description automatically generated with low confidence">
            <a:extLst>
              <a:ext uri="{FF2B5EF4-FFF2-40B4-BE49-F238E27FC236}">
                <a16:creationId xmlns:a16="http://schemas.microsoft.com/office/drawing/2014/main" id="{92B4F3F5-FC39-F596-F462-1EE0C0D6DFC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3692435" cy="1236406"/>
          </a:xfrm>
          <a:prstGeom prst="rect">
            <a:avLst/>
          </a:prstGeom>
          <a:noFill/>
          <a:ln>
            <a:noFill/>
          </a:ln>
        </p:spPr>
      </p:pic>
    </p:spTree>
    <p:extLst>
      <p:ext uri="{BB962C8B-B14F-4D97-AF65-F5344CB8AC3E}">
        <p14:creationId xmlns:p14="http://schemas.microsoft.com/office/powerpoint/2010/main" val="32668794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Θέση περιεχομένου"/>
          <p:cNvSpPr>
            <a:spLocks noGrp="1"/>
          </p:cNvSpPr>
          <p:nvPr>
            <p:ph idx="1"/>
          </p:nvPr>
        </p:nvSpPr>
        <p:spPr>
          <a:xfrm>
            <a:off x="921434" y="1845734"/>
            <a:ext cx="10058400" cy="4023360"/>
          </a:xfrm>
        </p:spPr>
        <p:txBody>
          <a:bodyPr>
            <a:normAutofit/>
          </a:bodyPr>
          <a:lstStyle/>
          <a:p>
            <a:pPr marL="0" indent="0" algn="just">
              <a:lnSpc>
                <a:spcPct val="150000"/>
              </a:lnSpc>
              <a:buNone/>
            </a:pPr>
            <a:endParaRPr lang="el-GR" dirty="0">
              <a:solidFill>
                <a:schemeClr val="accent6">
                  <a:lumMod val="50000"/>
                </a:schemeClr>
              </a:solidFill>
            </a:endParaRPr>
          </a:p>
          <a:p>
            <a:pPr marL="0" indent="0" algn="just">
              <a:buNone/>
            </a:pPr>
            <a:endParaRPr lang="el-GR" dirty="0">
              <a:solidFill>
                <a:schemeClr val="accent6">
                  <a:lumMod val="50000"/>
                </a:schemeClr>
              </a:solidFill>
            </a:endParaRPr>
          </a:p>
          <a:p>
            <a:pPr marL="0" indent="0" algn="just">
              <a:buNone/>
            </a:pPr>
            <a:endParaRPr lang="el-GR" dirty="0">
              <a:solidFill>
                <a:schemeClr val="accent6">
                  <a:lumMod val="50000"/>
                </a:schemeClr>
              </a:solidFill>
            </a:endParaRPr>
          </a:p>
          <a:p>
            <a:pPr marL="0" indent="0" algn="just">
              <a:buNone/>
            </a:pPr>
            <a:endParaRPr lang="el-GR" dirty="0">
              <a:solidFill>
                <a:schemeClr val="accent6">
                  <a:lumMod val="50000"/>
                </a:schemeClr>
              </a:solidFill>
            </a:endParaRPr>
          </a:p>
          <a:p>
            <a:pPr marL="0" indent="0" algn="just">
              <a:buNone/>
            </a:pPr>
            <a:endParaRPr lang="el-GR" dirty="0">
              <a:solidFill>
                <a:schemeClr val="accent6">
                  <a:lumMod val="50000"/>
                </a:schemeClr>
              </a:solidFill>
            </a:endParaRPr>
          </a:p>
          <a:p>
            <a:pPr marL="0" indent="0" algn="just">
              <a:buNone/>
            </a:pPr>
            <a:endParaRPr lang="el-GR" dirty="0">
              <a:solidFill>
                <a:schemeClr val="accent6">
                  <a:lumMod val="50000"/>
                </a:schemeClr>
              </a:solidFill>
            </a:endParaRPr>
          </a:p>
          <a:p>
            <a:endParaRPr lang="el-GR" dirty="0"/>
          </a:p>
        </p:txBody>
      </p:sp>
      <p:pic>
        <p:nvPicPr>
          <p:cNvPr id="2" name="Picture 2" descr="A close-up of a logo&#10;&#10;Description automatically generated with low confidence">
            <a:extLst>
              <a:ext uri="{FF2B5EF4-FFF2-40B4-BE49-F238E27FC236}">
                <a16:creationId xmlns:a16="http://schemas.microsoft.com/office/drawing/2014/main" id="{1B533073-91D5-B45E-8DF6-54591784B23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3692435" cy="1236406"/>
          </a:xfrm>
          <a:prstGeom prst="rect">
            <a:avLst/>
          </a:prstGeom>
          <a:noFill/>
          <a:ln>
            <a:noFill/>
          </a:ln>
        </p:spPr>
      </p:pic>
      <p:sp>
        <p:nvSpPr>
          <p:cNvPr id="4" name="TextBox 3">
            <a:extLst>
              <a:ext uri="{FF2B5EF4-FFF2-40B4-BE49-F238E27FC236}">
                <a16:creationId xmlns:a16="http://schemas.microsoft.com/office/drawing/2014/main" id="{8866A17F-BA48-AEBF-D7D4-700B717C388E}"/>
              </a:ext>
            </a:extLst>
          </p:cNvPr>
          <p:cNvSpPr txBox="1"/>
          <p:nvPr/>
        </p:nvSpPr>
        <p:spPr>
          <a:xfrm>
            <a:off x="1212166" y="1845734"/>
            <a:ext cx="9613150" cy="3276282"/>
          </a:xfrm>
          <a:prstGeom prst="rect">
            <a:avLst/>
          </a:prstGeom>
          <a:noFill/>
        </p:spPr>
        <p:txBody>
          <a:bodyPr wrap="square">
            <a:spAutoFit/>
          </a:bodyPr>
          <a:lstStyle/>
          <a:p>
            <a:pPr marL="0" indent="0" algn="just">
              <a:lnSpc>
                <a:spcPct val="150000"/>
              </a:lnSpc>
              <a:buNone/>
            </a:pPr>
            <a:r>
              <a:rPr lang="el-GR" sz="2000" dirty="0">
                <a:solidFill>
                  <a:schemeClr val="accent6">
                    <a:lumMod val="50000"/>
                  </a:schemeClr>
                </a:solidFill>
              </a:rPr>
              <a:t>Οι αιτίες που οδηγούν τους ανθρώπους να εγκαταλείψουν τις χώρες τους και να αναζητήσουν μια δίοδο προς την Ευρώπη είναι πολλές και διαφορετικές:</a:t>
            </a:r>
          </a:p>
          <a:p>
            <a:pPr marL="342900" indent="-342900" algn="just">
              <a:lnSpc>
                <a:spcPct val="150000"/>
              </a:lnSpc>
              <a:buFont typeface="Wingdings" panose="05000000000000000000" pitchFamily="2" charset="2"/>
              <a:buChar char="v"/>
            </a:pPr>
            <a:r>
              <a:rPr lang="el-GR" sz="2000" dirty="0">
                <a:solidFill>
                  <a:schemeClr val="accent6">
                    <a:lumMod val="50000"/>
                  </a:schemeClr>
                </a:solidFill>
              </a:rPr>
              <a:t> Πόλεμος</a:t>
            </a:r>
          </a:p>
          <a:p>
            <a:pPr marL="342900" indent="-342900" algn="just">
              <a:lnSpc>
                <a:spcPct val="150000"/>
              </a:lnSpc>
              <a:buFont typeface="Wingdings" panose="05000000000000000000" pitchFamily="2" charset="2"/>
              <a:buChar char="v"/>
            </a:pPr>
            <a:r>
              <a:rPr lang="el-GR" sz="2000" dirty="0">
                <a:solidFill>
                  <a:schemeClr val="accent6">
                    <a:lumMod val="50000"/>
                  </a:schemeClr>
                </a:solidFill>
              </a:rPr>
              <a:t>Διώξεις (για πολιτικά φρονήματα, σεξουαλικό προσανατολισμό κλπ.)</a:t>
            </a:r>
          </a:p>
          <a:p>
            <a:pPr marL="342900" indent="-342900" algn="just">
              <a:lnSpc>
                <a:spcPct val="150000"/>
              </a:lnSpc>
              <a:buFont typeface="Wingdings" panose="05000000000000000000" pitchFamily="2" charset="2"/>
              <a:buChar char="v"/>
            </a:pPr>
            <a:r>
              <a:rPr lang="el-GR" sz="2000" dirty="0">
                <a:solidFill>
                  <a:schemeClr val="accent6">
                    <a:lumMod val="50000"/>
                  </a:schemeClr>
                </a:solidFill>
              </a:rPr>
              <a:t>Τρομοκρατία</a:t>
            </a:r>
          </a:p>
          <a:p>
            <a:pPr marL="342900" indent="-342900" algn="just">
              <a:lnSpc>
                <a:spcPct val="150000"/>
              </a:lnSpc>
              <a:buFont typeface="Wingdings" panose="05000000000000000000" pitchFamily="2" charset="2"/>
              <a:buChar char="v"/>
            </a:pPr>
            <a:r>
              <a:rPr lang="el-GR" sz="2000" dirty="0">
                <a:solidFill>
                  <a:schemeClr val="accent6">
                    <a:lumMod val="50000"/>
                  </a:schemeClr>
                </a:solidFill>
              </a:rPr>
              <a:t>Έλλειψη τροφής, στέγης, εργασίας λόγω φτώχειας και άλλων κοινωνικών συνθηκών </a:t>
            </a:r>
          </a:p>
          <a:p>
            <a:pPr marL="342900" indent="-342900" algn="just">
              <a:lnSpc>
                <a:spcPct val="150000"/>
              </a:lnSpc>
              <a:buFont typeface="Wingdings" panose="05000000000000000000" pitchFamily="2" charset="2"/>
              <a:buChar char="v"/>
            </a:pPr>
            <a:r>
              <a:rPr lang="el-GR" sz="2000" dirty="0">
                <a:solidFill>
                  <a:schemeClr val="accent6">
                    <a:lumMod val="50000"/>
                  </a:schemeClr>
                </a:solidFill>
              </a:rPr>
              <a:t>Κλιματική αλλαγή </a:t>
            </a:r>
          </a:p>
        </p:txBody>
      </p:sp>
    </p:spTree>
    <p:extLst>
      <p:ext uri="{BB962C8B-B14F-4D97-AF65-F5344CB8AC3E}">
        <p14:creationId xmlns:p14="http://schemas.microsoft.com/office/powerpoint/2010/main" val="25745354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27341" y="2029216"/>
            <a:ext cx="10196187" cy="3933173"/>
          </a:xfrm>
        </p:spPr>
        <p:txBody>
          <a:bodyPr/>
          <a:lstStyle/>
          <a:p>
            <a:pPr>
              <a:lnSpc>
                <a:spcPct val="150000"/>
              </a:lnSpc>
            </a:pPr>
            <a:endParaRPr lang="en-US" b="1" dirty="0">
              <a:solidFill>
                <a:schemeClr val="tx1"/>
              </a:solidFill>
            </a:endParaRPr>
          </a:p>
          <a:p>
            <a:endParaRPr lang="en-US" sz="1800" dirty="0">
              <a:solidFill>
                <a:schemeClr val="tx1"/>
              </a:solidFill>
              <a:cs typeface="Tahoma" pitchFamily="34" charset="0"/>
            </a:endParaRPr>
          </a:p>
          <a:p>
            <a:pPr marL="0" indent="0">
              <a:buNone/>
            </a:pPr>
            <a:endParaRPr lang="en-US" sz="1800" dirty="0">
              <a:solidFill>
                <a:schemeClr val="tx1"/>
              </a:solidFill>
              <a:cs typeface="Tahoma" pitchFamily="34" charset="0"/>
            </a:endParaRPr>
          </a:p>
          <a:p>
            <a:pPr marL="0" indent="0">
              <a:buNone/>
            </a:pPr>
            <a:endParaRPr lang="en-US" sz="1800" dirty="0">
              <a:solidFill>
                <a:schemeClr val="tx1"/>
              </a:solidFill>
              <a:cs typeface="Tahoma" pitchFamily="34" charset="0"/>
            </a:endParaRPr>
          </a:p>
          <a:p>
            <a:pPr marL="0" indent="0">
              <a:buNone/>
            </a:pPr>
            <a:endParaRPr lang="en-US" sz="1800" dirty="0">
              <a:solidFill>
                <a:schemeClr val="tx1"/>
              </a:solidFill>
              <a:cs typeface="Tahoma" pitchFamily="34" charset="0"/>
            </a:endParaRPr>
          </a:p>
        </p:txBody>
      </p:sp>
      <p:pic>
        <p:nvPicPr>
          <p:cNvPr id="2" name="Picture 2" descr="A close-up of a logo&#10;&#10;Description automatically generated with low confidence">
            <a:extLst>
              <a:ext uri="{FF2B5EF4-FFF2-40B4-BE49-F238E27FC236}">
                <a16:creationId xmlns:a16="http://schemas.microsoft.com/office/drawing/2014/main" id="{949955E0-3E0A-027B-47F0-9B959623191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3692435" cy="1236406"/>
          </a:xfrm>
          <a:prstGeom prst="rect">
            <a:avLst/>
          </a:prstGeom>
          <a:noFill/>
          <a:ln>
            <a:noFill/>
          </a:ln>
        </p:spPr>
      </p:pic>
      <p:sp>
        <p:nvSpPr>
          <p:cNvPr id="5" name="TextBox 4">
            <a:extLst>
              <a:ext uri="{FF2B5EF4-FFF2-40B4-BE49-F238E27FC236}">
                <a16:creationId xmlns:a16="http://schemas.microsoft.com/office/drawing/2014/main" id="{8CA83C73-A3AE-54EC-9321-C19EDC8B9812}"/>
              </a:ext>
            </a:extLst>
          </p:cNvPr>
          <p:cNvSpPr txBox="1"/>
          <p:nvPr/>
        </p:nvSpPr>
        <p:spPr>
          <a:xfrm>
            <a:off x="1127341" y="2029216"/>
            <a:ext cx="9937318" cy="959430"/>
          </a:xfrm>
          <a:prstGeom prst="rect">
            <a:avLst/>
          </a:prstGeom>
          <a:noFill/>
        </p:spPr>
        <p:txBody>
          <a:bodyPr wrap="square">
            <a:spAutoFit/>
          </a:bodyPr>
          <a:lstStyle/>
          <a:p>
            <a:pPr algn="ctr">
              <a:lnSpc>
                <a:spcPct val="150000"/>
              </a:lnSpc>
              <a:spcAft>
                <a:spcPts val="800"/>
              </a:spcAft>
            </a:pPr>
            <a:r>
              <a:rPr lang="el-GR" sz="2000" b="1" dirty="0">
                <a:solidFill>
                  <a:schemeClr val="accent6">
                    <a:lumMod val="50000"/>
                  </a:schemeClr>
                </a:solidFill>
                <a:cs typeface="Tahoma" pitchFamily="34" charset="0"/>
              </a:rPr>
              <a:t>ΟΜΑΔΕΣ ΠΟΥ ΛΕΙΤΟΥΡΓΗΣΑΝ </a:t>
            </a:r>
            <a:endParaRPr lang="el-GR"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15000"/>
              </a:lnSpc>
              <a:spcAft>
                <a:spcPts val="800"/>
              </a:spcAft>
              <a:buFont typeface="+mj-lt"/>
              <a:buAutoNum type="romanUcPeriod"/>
            </a:pPr>
            <a:endParaRPr lang="el-GR" kern="100" dirty="0">
              <a:latin typeface="Aptos" panose="020B0004020202020204" pitchFamily="34" charset="0"/>
              <a:ea typeface="Aptos" panose="020B0004020202020204" pitchFamily="34" charset="0"/>
              <a:cs typeface="Times New Roman" panose="02020603050405020304" pitchFamily="18" charset="0"/>
            </a:endParaRPr>
          </a:p>
        </p:txBody>
      </p:sp>
      <p:pic>
        <p:nvPicPr>
          <p:cNvPr id="4" name="Εικόνα 3">
            <a:extLst>
              <a:ext uri="{FF2B5EF4-FFF2-40B4-BE49-F238E27FC236}">
                <a16:creationId xmlns:a16="http://schemas.microsoft.com/office/drawing/2014/main" id="{E05B8AF6-6238-ADB8-603F-8A9AA9834CF1}"/>
              </a:ext>
            </a:extLst>
          </p:cNvPr>
          <p:cNvPicPr>
            <a:picLocks noChangeAspect="1"/>
          </p:cNvPicPr>
          <p:nvPr/>
        </p:nvPicPr>
        <p:blipFill>
          <a:blip r:embed="rId3"/>
          <a:stretch>
            <a:fillRect/>
          </a:stretch>
        </p:blipFill>
        <p:spPr>
          <a:xfrm>
            <a:off x="3197098" y="2988646"/>
            <a:ext cx="6056671" cy="3449357"/>
          </a:xfrm>
          <a:prstGeom prst="rect">
            <a:avLst/>
          </a:prstGeom>
        </p:spPr>
      </p:pic>
    </p:spTree>
    <p:extLst>
      <p:ext uri="{BB962C8B-B14F-4D97-AF65-F5344CB8AC3E}">
        <p14:creationId xmlns:p14="http://schemas.microsoft.com/office/powerpoint/2010/main" val="26136040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27341" y="2029216"/>
            <a:ext cx="10196187" cy="3933173"/>
          </a:xfrm>
        </p:spPr>
        <p:txBody>
          <a:bodyPr/>
          <a:lstStyle/>
          <a:p>
            <a:pPr>
              <a:lnSpc>
                <a:spcPct val="150000"/>
              </a:lnSpc>
            </a:pPr>
            <a:endParaRPr lang="en-US" b="1" dirty="0">
              <a:solidFill>
                <a:schemeClr val="tx1"/>
              </a:solidFill>
            </a:endParaRPr>
          </a:p>
          <a:p>
            <a:endParaRPr lang="en-US" sz="1800" dirty="0">
              <a:solidFill>
                <a:schemeClr val="tx1"/>
              </a:solidFill>
              <a:cs typeface="Tahoma" pitchFamily="34" charset="0"/>
            </a:endParaRPr>
          </a:p>
          <a:p>
            <a:pPr marL="0" indent="0">
              <a:buNone/>
            </a:pPr>
            <a:endParaRPr lang="en-US" sz="1800" dirty="0">
              <a:solidFill>
                <a:schemeClr val="tx1"/>
              </a:solidFill>
              <a:cs typeface="Tahoma" pitchFamily="34" charset="0"/>
            </a:endParaRPr>
          </a:p>
          <a:p>
            <a:pPr marL="0" indent="0">
              <a:buNone/>
            </a:pPr>
            <a:endParaRPr lang="en-US" sz="1800" dirty="0">
              <a:solidFill>
                <a:schemeClr val="tx1"/>
              </a:solidFill>
              <a:cs typeface="Tahoma" pitchFamily="34" charset="0"/>
            </a:endParaRPr>
          </a:p>
          <a:p>
            <a:pPr marL="0" indent="0">
              <a:buNone/>
            </a:pPr>
            <a:endParaRPr lang="en-US" sz="1800" dirty="0">
              <a:solidFill>
                <a:schemeClr val="tx1"/>
              </a:solidFill>
              <a:cs typeface="Tahoma" pitchFamily="34" charset="0"/>
            </a:endParaRPr>
          </a:p>
        </p:txBody>
      </p:sp>
      <p:pic>
        <p:nvPicPr>
          <p:cNvPr id="2" name="Picture 2" descr="A close-up of a logo&#10;&#10;Description automatically generated with low confidence">
            <a:extLst>
              <a:ext uri="{FF2B5EF4-FFF2-40B4-BE49-F238E27FC236}">
                <a16:creationId xmlns:a16="http://schemas.microsoft.com/office/drawing/2014/main" id="{949955E0-3E0A-027B-47F0-9B959623191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3692435" cy="1236406"/>
          </a:xfrm>
          <a:prstGeom prst="rect">
            <a:avLst/>
          </a:prstGeom>
          <a:noFill/>
          <a:ln>
            <a:noFill/>
          </a:ln>
        </p:spPr>
      </p:pic>
      <p:sp>
        <p:nvSpPr>
          <p:cNvPr id="5" name="TextBox 4">
            <a:extLst>
              <a:ext uri="{FF2B5EF4-FFF2-40B4-BE49-F238E27FC236}">
                <a16:creationId xmlns:a16="http://schemas.microsoft.com/office/drawing/2014/main" id="{8CA83C73-A3AE-54EC-9321-C19EDC8B9812}"/>
              </a:ext>
            </a:extLst>
          </p:cNvPr>
          <p:cNvSpPr txBox="1"/>
          <p:nvPr/>
        </p:nvSpPr>
        <p:spPr>
          <a:xfrm>
            <a:off x="1127341" y="2029216"/>
            <a:ext cx="9937318" cy="4607095"/>
          </a:xfrm>
          <a:prstGeom prst="rect">
            <a:avLst/>
          </a:prstGeom>
          <a:noFill/>
        </p:spPr>
        <p:txBody>
          <a:bodyPr wrap="square">
            <a:spAutoFit/>
          </a:bodyPr>
          <a:lstStyle/>
          <a:p>
            <a:pPr algn="ctr">
              <a:lnSpc>
                <a:spcPct val="150000"/>
              </a:lnSpc>
              <a:spcAft>
                <a:spcPts val="800"/>
              </a:spcAft>
            </a:pPr>
            <a:r>
              <a:rPr lang="el-GR" sz="2000" b="1" dirty="0">
                <a:solidFill>
                  <a:schemeClr val="accent6">
                    <a:lumMod val="50000"/>
                  </a:schemeClr>
                </a:solidFill>
                <a:cs typeface="Tahoma" pitchFamily="34" charset="0"/>
              </a:rPr>
              <a:t>Ομάδα διαχείρισης άγχους για γυναίκες </a:t>
            </a:r>
          </a:p>
          <a:p>
            <a:pPr algn="just">
              <a:lnSpc>
                <a:spcPct val="115000"/>
              </a:lnSpc>
              <a:spcAft>
                <a:spcPts val="800"/>
              </a:spcAft>
            </a:pPr>
            <a:r>
              <a:rPr lang="el-GR" sz="2000" b="1" u="sng" dirty="0">
                <a:solidFill>
                  <a:schemeClr val="accent6">
                    <a:lumMod val="50000"/>
                  </a:schemeClr>
                </a:solidFill>
                <a:cs typeface="Tahoma" pitchFamily="34" charset="0"/>
              </a:rPr>
              <a:t>Στόχος ομάδας: </a:t>
            </a:r>
          </a:p>
          <a:p>
            <a:pPr marL="285750" indent="-285750" algn="just">
              <a:lnSpc>
                <a:spcPct val="200000"/>
              </a:lnSpc>
              <a:spcAft>
                <a:spcPts val="800"/>
              </a:spcAft>
              <a:buFont typeface="Wingdings" panose="05000000000000000000" pitchFamily="2" charset="2"/>
              <a:buChar char="q"/>
            </a:pPr>
            <a:r>
              <a:rPr lang="el-GR" sz="2000" dirty="0">
                <a:solidFill>
                  <a:schemeClr val="accent6">
                    <a:lumMod val="50000"/>
                  </a:schemeClr>
                </a:solidFill>
                <a:cs typeface="Tahoma" pitchFamily="34" charset="0"/>
              </a:rPr>
              <a:t>Να καταλάβουν τι είναι το άγχος και να το αντιλαμβάνονται στο σώμα τους</a:t>
            </a:r>
          </a:p>
          <a:p>
            <a:pPr marL="285750" indent="-285750" algn="just">
              <a:lnSpc>
                <a:spcPct val="200000"/>
              </a:lnSpc>
              <a:spcAft>
                <a:spcPts val="800"/>
              </a:spcAft>
              <a:buFont typeface="Wingdings" panose="05000000000000000000" pitchFamily="2" charset="2"/>
              <a:buChar char="q"/>
            </a:pPr>
            <a:r>
              <a:rPr lang="el-GR" sz="2000" dirty="0">
                <a:solidFill>
                  <a:schemeClr val="accent6">
                    <a:lumMod val="50000"/>
                  </a:schemeClr>
                </a:solidFill>
                <a:cs typeface="Tahoma" pitchFamily="34" charset="0"/>
              </a:rPr>
              <a:t>Να δημιουργηθεί ένας χώρος φροντίδας για τις ίδιες</a:t>
            </a:r>
          </a:p>
          <a:p>
            <a:pPr marL="285750" indent="-285750" algn="just">
              <a:lnSpc>
                <a:spcPct val="200000"/>
              </a:lnSpc>
              <a:spcAft>
                <a:spcPts val="800"/>
              </a:spcAft>
              <a:buFont typeface="Wingdings" panose="05000000000000000000" pitchFamily="2" charset="2"/>
              <a:buChar char="q"/>
            </a:pPr>
            <a:r>
              <a:rPr lang="el-GR" sz="2000" dirty="0">
                <a:solidFill>
                  <a:schemeClr val="accent6">
                    <a:lumMod val="50000"/>
                  </a:schemeClr>
                </a:solidFill>
                <a:cs typeface="Tahoma" pitchFamily="34" charset="0"/>
              </a:rPr>
              <a:t>Να σχετιστούν μεταξύ τους χωρίς το εμπόδιο της γλώσσας καθώς  ακολουθήθηκαν τεχνικές χαλάρωσης και σωματικές ασκήσεις</a:t>
            </a:r>
          </a:p>
          <a:p>
            <a:pPr marL="342900" lvl="0" indent="-342900" algn="just">
              <a:lnSpc>
                <a:spcPct val="115000"/>
              </a:lnSpc>
              <a:spcAft>
                <a:spcPts val="800"/>
              </a:spcAft>
              <a:buFont typeface="+mj-lt"/>
              <a:buAutoNum type="romanUcPeriod"/>
            </a:pPr>
            <a:endParaRPr lang="el-GR"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15000"/>
              </a:lnSpc>
              <a:spcAft>
                <a:spcPts val="800"/>
              </a:spcAft>
              <a:buFont typeface="+mj-lt"/>
              <a:buAutoNum type="romanUcPeriod"/>
            </a:pPr>
            <a:endParaRPr lang="el-GR" kern="100" dirty="0">
              <a:latin typeface="Aptos" panose="020B0004020202020204" pitchFamily="34" charset="0"/>
              <a:ea typeface="Aptos" panose="020B0004020202020204" pitchFamily="34" charset="0"/>
              <a:cs typeface="Times New Roman" panose="02020603050405020304" pitchFamily="18" charset="0"/>
            </a:endParaRPr>
          </a:p>
        </p:txBody>
      </p:sp>
      <p:pic>
        <p:nvPicPr>
          <p:cNvPr id="4" name="Εικόνα 3" descr="Άγχος | Ψυχολόγος - Ψυχοθεραπεία για Διαχείριση Άγχους | Therapy Spot">
            <a:extLst>
              <a:ext uri="{FF2B5EF4-FFF2-40B4-BE49-F238E27FC236}">
                <a16:creationId xmlns:a16="http://schemas.microsoft.com/office/drawing/2014/main" id="{D5889C4C-1EA7-E50E-068B-384DC440494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222412" y="2029216"/>
            <a:ext cx="1691640" cy="1117107"/>
          </a:xfrm>
          <a:prstGeom prst="rect">
            <a:avLst/>
          </a:prstGeom>
          <a:noFill/>
          <a:ln>
            <a:noFill/>
          </a:ln>
        </p:spPr>
      </p:pic>
    </p:spTree>
    <p:extLst>
      <p:ext uri="{BB962C8B-B14F-4D97-AF65-F5344CB8AC3E}">
        <p14:creationId xmlns:p14="http://schemas.microsoft.com/office/powerpoint/2010/main" val="28273025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27341" y="1356852"/>
            <a:ext cx="10196187" cy="4605537"/>
          </a:xfrm>
        </p:spPr>
        <p:txBody>
          <a:bodyPr>
            <a:normAutofit fontScale="85000" lnSpcReduction="20000"/>
          </a:bodyPr>
          <a:lstStyle/>
          <a:p>
            <a:pPr algn="ctr"/>
            <a:endParaRPr lang="en-US" b="1" dirty="0">
              <a:solidFill>
                <a:schemeClr val="tx1"/>
              </a:solidFill>
            </a:endParaRPr>
          </a:p>
          <a:p>
            <a:pPr marL="0" indent="0" algn="ctr">
              <a:lnSpc>
                <a:spcPct val="110000"/>
              </a:lnSpc>
              <a:buNone/>
            </a:pPr>
            <a:r>
              <a:rPr lang="el-GR" sz="2200" b="1" dirty="0">
                <a:solidFill>
                  <a:schemeClr val="accent6">
                    <a:lumMod val="50000"/>
                  </a:schemeClr>
                </a:solidFill>
                <a:cs typeface="Tahoma" pitchFamily="34" charset="0"/>
              </a:rPr>
              <a:t>Ομάδα ανταλλαγής διαπολιτισμικών στοιχείων για εφήβους</a:t>
            </a:r>
          </a:p>
          <a:p>
            <a:pPr marL="0" indent="0" algn="just">
              <a:lnSpc>
                <a:spcPct val="110000"/>
              </a:lnSpc>
              <a:buNone/>
            </a:pPr>
            <a:r>
              <a:rPr lang="el-GR" sz="2200" b="1" u="sng" dirty="0">
                <a:solidFill>
                  <a:schemeClr val="accent6">
                    <a:lumMod val="50000"/>
                  </a:schemeClr>
                </a:solidFill>
                <a:cs typeface="Tahoma" pitchFamily="34" charset="0"/>
              </a:rPr>
              <a:t>Στόχος της Ομάδας: </a:t>
            </a:r>
          </a:p>
          <a:p>
            <a:pPr marL="0" indent="0" algn="just">
              <a:lnSpc>
                <a:spcPct val="110000"/>
              </a:lnSpc>
              <a:buNone/>
            </a:pPr>
            <a:r>
              <a:rPr lang="el-GR" sz="2200" dirty="0">
                <a:solidFill>
                  <a:schemeClr val="accent6">
                    <a:lumMod val="50000"/>
                  </a:schemeClr>
                </a:solidFill>
                <a:cs typeface="Tahoma" pitchFamily="34" charset="0"/>
              </a:rPr>
              <a:t>Να εξοικειωθούν με άλλους πολιτισμούς και κουλτούρες και να αποκτήσουν πιο ευρεία αίσθηση της έννοιας σπίτι-πατρίδα. Να μειωθούν οι εντάσεις μεταξύ τους.</a:t>
            </a:r>
          </a:p>
          <a:p>
            <a:pPr marL="0" indent="0" algn="just">
              <a:lnSpc>
                <a:spcPct val="110000"/>
              </a:lnSpc>
              <a:buNone/>
            </a:pPr>
            <a:r>
              <a:rPr lang="el-GR" sz="2200" u="sng" dirty="0">
                <a:solidFill>
                  <a:schemeClr val="accent6">
                    <a:lumMod val="50000"/>
                  </a:schemeClr>
                </a:solidFill>
                <a:cs typeface="Tahoma" pitchFamily="34" charset="0"/>
              </a:rPr>
              <a:t>Αυτό έγινε με ανάθεση κάθε φορά σε κάποιους να φέρουν: </a:t>
            </a:r>
          </a:p>
          <a:p>
            <a:pPr algn="just">
              <a:lnSpc>
                <a:spcPct val="110000"/>
              </a:lnSpc>
              <a:buFont typeface="Wingdings" panose="05000000000000000000" pitchFamily="2" charset="2"/>
              <a:buChar char="ü"/>
            </a:pPr>
            <a:r>
              <a:rPr lang="el-GR" sz="2200" b="1" dirty="0">
                <a:solidFill>
                  <a:schemeClr val="accent6">
                    <a:lumMod val="50000"/>
                  </a:schemeClr>
                </a:solidFill>
                <a:cs typeface="Tahoma" pitchFamily="34" charset="0"/>
              </a:rPr>
              <a:t>Φωτογραφίες από τις χώρες τους</a:t>
            </a:r>
          </a:p>
          <a:p>
            <a:pPr algn="just">
              <a:lnSpc>
                <a:spcPct val="110000"/>
              </a:lnSpc>
              <a:buFont typeface="Wingdings" panose="05000000000000000000" pitchFamily="2" charset="2"/>
              <a:buChar char="ü"/>
            </a:pPr>
            <a:r>
              <a:rPr lang="el-GR" sz="2200" b="1" dirty="0">
                <a:solidFill>
                  <a:schemeClr val="accent6">
                    <a:lumMod val="50000"/>
                  </a:schemeClr>
                </a:solidFill>
                <a:cs typeface="Tahoma" pitchFamily="34" charset="0"/>
              </a:rPr>
              <a:t>Μουσική </a:t>
            </a:r>
          </a:p>
          <a:p>
            <a:pPr algn="just">
              <a:lnSpc>
                <a:spcPct val="110000"/>
              </a:lnSpc>
              <a:buFont typeface="Wingdings" panose="05000000000000000000" pitchFamily="2" charset="2"/>
              <a:buChar char="ü"/>
            </a:pPr>
            <a:r>
              <a:rPr lang="el-GR" sz="2200" b="1" dirty="0">
                <a:solidFill>
                  <a:schemeClr val="accent6">
                    <a:lumMod val="50000"/>
                  </a:schemeClr>
                </a:solidFill>
                <a:cs typeface="Tahoma" pitchFamily="34" charset="0"/>
              </a:rPr>
              <a:t>Έθιμα </a:t>
            </a:r>
          </a:p>
          <a:p>
            <a:pPr algn="just">
              <a:lnSpc>
                <a:spcPct val="110000"/>
              </a:lnSpc>
              <a:buFont typeface="Wingdings" panose="05000000000000000000" pitchFamily="2" charset="2"/>
              <a:buChar char="ü"/>
            </a:pPr>
            <a:r>
              <a:rPr lang="el-GR" sz="2200" b="1" dirty="0">
                <a:solidFill>
                  <a:schemeClr val="accent6">
                    <a:lumMod val="50000"/>
                  </a:schemeClr>
                </a:solidFill>
                <a:cs typeface="Tahoma" pitchFamily="34" charset="0"/>
              </a:rPr>
              <a:t>Φαγητά                                                                               </a:t>
            </a:r>
          </a:p>
          <a:p>
            <a:pPr marL="0" indent="0" algn="just">
              <a:lnSpc>
                <a:spcPct val="110000"/>
              </a:lnSpc>
              <a:buNone/>
            </a:pPr>
            <a:r>
              <a:rPr lang="el-GR" sz="2200" b="1" dirty="0">
                <a:solidFill>
                  <a:schemeClr val="accent6">
                    <a:lumMod val="50000"/>
                  </a:schemeClr>
                </a:solidFill>
                <a:cs typeface="Tahoma" pitchFamily="34" charset="0"/>
              </a:rPr>
              <a:t>και να μιλήσουν γι’ αυτά</a:t>
            </a:r>
          </a:p>
          <a:p>
            <a:pPr marL="0" indent="0" algn="just">
              <a:lnSpc>
                <a:spcPct val="100000"/>
              </a:lnSpc>
              <a:buNone/>
            </a:pPr>
            <a:endParaRPr lang="el-GR" sz="1800" b="1" dirty="0">
              <a:solidFill>
                <a:schemeClr val="accent6">
                  <a:lumMod val="50000"/>
                </a:schemeClr>
              </a:solidFill>
              <a:cs typeface="Tahoma" pitchFamily="34" charset="0"/>
            </a:endParaRPr>
          </a:p>
          <a:p>
            <a:pPr marL="0" indent="0" algn="just">
              <a:lnSpc>
                <a:spcPct val="100000"/>
              </a:lnSpc>
              <a:buNone/>
            </a:pPr>
            <a:endParaRPr lang="el-GR" sz="1800" b="1" dirty="0">
              <a:solidFill>
                <a:schemeClr val="accent6">
                  <a:lumMod val="50000"/>
                </a:schemeClr>
              </a:solidFill>
              <a:cs typeface="Tahoma" pitchFamily="34" charset="0"/>
            </a:endParaRPr>
          </a:p>
          <a:p>
            <a:pPr marL="0" indent="0">
              <a:lnSpc>
                <a:spcPct val="100000"/>
              </a:lnSpc>
              <a:buNone/>
            </a:pPr>
            <a:endParaRPr lang="en-US" b="1" dirty="0">
              <a:solidFill>
                <a:schemeClr val="tx1"/>
              </a:solidFill>
            </a:endParaRPr>
          </a:p>
          <a:p>
            <a:endParaRPr lang="en-US" sz="1800" dirty="0">
              <a:solidFill>
                <a:schemeClr val="tx1"/>
              </a:solidFill>
              <a:cs typeface="Tahoma" pitchFamily="34" charset="0"/>
            </a:endParaRPr>
          </a:p>
          <a:p>
            <a:pPr marL="0" indent="0">
              <a:buNone/>
            </a:pPr>
            <a:endParaRPr lang="en-US" sz="1800" dirty="0">
              <a:solidFill>
                <a:schemeClr val="tx1"/>
              </a:solidFill>
              <a:cs typeface="Tahoma" pitchFamily="34" charset="0"/>
            </a:endParaRPr>
          </a:p>
          <a:p>
            <a:pPr marL="0" indent="0">
              <a:buNone/>
            </a:pPr>
            <a:endParaRPr lang="en-US" sz="1800" dirty="0">
              <a:solidFill>
                <a:schemeClr val="tx1"/>
              </a:solidFill>
              <a:cs typeface="Tahoma" pitchFamily="34" charset="0"/>
            </a:endParaRPr>
          </a:p>
          <a:p>
            <a:pPr marL="0" indent="0">
              <a:buNone/>
            </a:pPr>
            <a:endParaRPr lang="en-US" sz="1800" dirty="0">
              <a:solidFill>
                <a:schemeClr val="tx1"/>
              </a:solidFill>
              <a:cs typeface="Tahoma" pitchFamily="34" charset="0"/>
            </a:endParaRPr>
          </a:p>
        </p:txBody>
      </p:sp>
      <p:pic>
        <p:nvPicPr>
          <p:cNvPr id="2" name="Picture 2" descr="A close-up of a logo&#10;&#10;Description automatically generated with low confidence">
            <a:extLst>
              <a:ext uri="{FF2B5EF4-FFF2-40B4-BE49-F238E27FC236}">
                <a16:creationId xmlns:a16="http://schemas.microsoft.com/office/drawing/2014/main" id="{EFEA1915-DFAB-49C3-BB16-A37C0EE106D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3692435" cy="1236406"/>
          </a:xfrm>
          <a:prstGeom prst="rect">
            <a:avLst/>
          </a:prstGeom>
          <a:noFill/>
          <a:ln>
            <a:noFill/>
          </a:ln>
        </p:spPr>
      </p:pic>
      <p:pic>
        <p:nvPicPr>
          <p:cNvPr id="4" name="Εικόνα 3" descr="Ομαδική ψυχοθεραπεία | Ειρήνη Ντάκου, Ψυχολόγος | Ηλιούπολη, Αθήνα">
            <a:extLst>
              <a:ext uri="{FF2B5EF4-FFF2-40B4-BE49-F238E27FC236}">
                <a16:creationId xmlns:a16="http://schemas.microsoft.com/office/drawing/2014/main" id="{B1888BBF-1615-8337-12A7-2EF27FCAA0D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33312" y="3659620"/>
            <a:ext cx="6039269" cy="2202426"/>
          </a:xfrm>
          <a:prstGeom prst="rect">
            <a:avLst/>
          </a:prstGeom>
          <a:noFill/>
          <a:ln>
            <a:noFill/>
          </a:ln>
        </p:spPr>
      </p:pic>
    </p:spTree>
    <p:extLst>
      <p:ext uri="{BB962C8B-B14F-4D97-AF65-F5344CB8AC3E}">
        <p14:creationId xmlns:p14="http://schemas.microsoft.com/office/powerpoint/2010/main" val="15745590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27341" y="1376516"/>
            <a:ext cx="10196187" cy="4585873"/>
          </a:xfrm>
        </p:spPr>
        <p:txBody>
          <a:bodyPr>
            <a:normAutofit/>
          </a:bodyPr>
          <a:lstStyle/>
          <a:p>
            <a:pPr algn="ctr"/>
            <a:endParaRPr lang="en-US" b="1" dirty="0">
              <a:solidFill>
                <a:schemeClr val="tx1"/>
              </a:solidFill>
            </a:endParaRPr>
          </a:p>
          <a:p>
            <a:pPr algn="ctr"/>
            <a:r>
              <a:rPr lang="el-GR" b="1" dirty="0">
                <a:solidFill>
                  <a:schemeClr val="accent6">
                    <a:lumMod val="50000"/>
                  </a:schemeClr>
                </a:solidFill>
                <a:cs typeface="Tahoma" pitchFamily="34" charset="0"/>
              </a:rPr>
              <a:t>Ομάδα εικαστικής θεραπείας</a:t>
            </a:r>
          </a:p>
          <a:p>
            <a:pPr algn="just">
              <a:lnSpc>
                <a:spcPct val="200000"/>
              </a:lnSpc>
              <a:buFont typeface="Wingdings" panose="05000000000000000000" pitchFamily="2" charset="2"/>
              <a:buChar char="§"/>
            </a:pPr>
            <a:r>
              <a:rPr lang="el-GR" dirty="0">
                <a:solidFill>
                  <a:schemeClr val="accent6">
                    <a:lumMod val="50000"/>
                  </a:schemeClr>
                </a:solidFill>
              </a:rPr>
              <a:t>Εξέφρασαν τα συναισθήματα και τις σκέψεις τους χωρίς να χρειάζεται να μιλήσουν για τραυματικές εμπειρίες</a:t>
            </a:r>
          </a:p>
          <a:p>
            <a:pPr algn="just">
              <a:lnSpc>
                <a:spcPct val="200000"/>
              </a:lnSpc>
              <a:buFont typeface="Wingdings" panose="05000000000000000000" pitchFamily="2" charset="2"/>
              <a:buChar char="§"/>
            </a:pPr>
            <a:r>
              <a:rPr lang="el-GR" dirty="0">
                <a:solidFill>
                  <a:schemeClr val="accent6">
                    <a:lumMod val="50000"/>
                  </a:schemeClr>
                </a:solidFill>
              </a:rPr>
              <a:t>Αποκάλυψαν τις κοινές τους εμπειρίες και τους κοινούς στόχους </a:t>
            </a:r>
          </a:p>
          <a:p>
            <a:pPr algn="just">
              <a:lnSpc>
                <a:spcPct val="200000"/>
              </a:lnSpc>
              <a:buFont typeface="Wingdings" panose="05000000000000000000" pitchFamily="2" charset="2"/>
              <a:buChar char="§"/>
            </a:pPr>
            <a:r>
              <a:rPr lang="el-GR" dirty="0">
                <a:solidFill>
                  <a:schemeClr val="accent6">
                    <a:lumMod val="50000"/>
                  </a:schemeClr>
                </a:solidFill>
              </a:rPr>
              <a:t>παρόλες τις διαφορετικές κουλτούρες, διαφορετικές τραυματικές εμπειρίες και διαφορετικές προσωπικότητες </a:t>
            </a:r>
          </a:p>
          <a:p>
            <a:endParaRPr lang="en-US" sz="1800" dirty="0">
              <a:solidFill>
                <a:schemeClr val="tx1"/>
              </a:solidFill>
              <a:cs typeface="Tahoma" pitchFamily="34" charset="0"/>
            </a:endParaRPr>
          </a:p>
          <a:p>
            <a:pPr marL="0" indent="0">
              <a:buNone/>
            </a:pPr>
            <a:endParaRPr lang="en-US" sz="1800" dirty="0">
              <a:solidFill>
                <a:schemeClr val="tx1"/>
              </a:solidFill>
              <a:cs typeface="Tahoma" pitchFamily="34" charset="0"/>
            </a:endParaRPr>
          </a:p>
          <a:p>
            <a:pPr marL="0" indent="0">
              <a:buNone/>
            </a:pPr>
            <a:endParaRPr lang="en-US" sz="1800" dirty="0">
              <a:solidFill>
                <a:schemeClr val="tx1"/>
              </a:solidFill>
              <a:cs typeface="Tahoma" pitchFamily="34" charset="0"/>
            </a:endParaRPr>
          </a:p>
          <a:p>
            <a:pPr marL="0" indent="0">
              <a:buNone/>
            </a:pPr>
            <a:endParaRPr lang="en-US" sz="1800" dirty="0">
              <a:solidFill>
                <a:schemeClr val="tx1"/>
              </a:solidFill>
              <a:cs typeface="Tahoma" pitchFamily="34" charset="0"/>
            </a:endParaRPr>
          </a:p>
        </p:txBody>
      </p:sp>
      <p:pic>
        <p:nvPicPr>
          <p:cNvPr id="2" name="Picture 2" descr="A close-up of a logo&#10;&#10;Description automatically generated with low confidence">
            <a:extLst>
              <a:ext uri="{FF2B5EF4-FFF2-40B4-BE49-F238E27FC236}">
                <a16:creationId xmlns:a16="http://schemas.microsoft.com/office/drawing/2014/main" id="{EFEA1915-DFAB-49C3-BB16-A37C0EE106D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3692435" cy="1236406"/>
          </a:xfrm>
          <a:prstGeom prst="rect">
            <a:avLst/>
          </a:prstGeom>
          <a:noFill/>
          <a:ln>
            <a:noFill/>
          </a:ln>
        </p:spPr>
      </p:pic>
    </p:spTree>
    <p:extLst>
      <p:ext uri="{BB962C8B-B14F-4D97-AF65-F5344CB8AC3E}">
        <p14:creationId xmlns:p14="http://schemas.microsoft.com/office/powerpoint/2010/main" val="13069591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27341" y="1337188"/>
            <a:ext cx="10196187" cy="4625202"/>
          </a:xfrm>
        </p:spPr>
        <p:txBody>
          <a:bodyPr>
            <a:normAutofit/>
          </a:bodyPr>
          <a:lstStyle/>
          <a:p>
            <a:pPr algn="ctr"/>
            <a:endParaRPr lang="en-US" b="1" dirty="0">
              <a:solidFill>
                <a:schemeClr val="tx1"/>
              </a:solidFill>
            </a:endParaRPr>
          </a:p>
          <a:p>
            <a:pPr algn="ctr"/>
            <a:r>
              <a:rPr lang="el-GR" b="1" dirty="0">
                <a:solidFill>
                  <a:schemeClr val="accent6">
                    <a:lumMod val="50000"/>
                  </a:schemeClr>
                </a:solidFill>
                <a:cs typeface="Tahoma" pitchFamily="34" charset="0"/>
              </a:rPr>
              <a:t>Ομάδα εικαστικής θεραπείας</a:t>
            </a:r>
          </a:p>
          <a:p>
            <a:r>
              <a:rPr lang="el-GR" dirty="0">
                <a:solidFill>
                  <a:schemeClr val="accent6">
                    <a:lumMod val="50000"/>
                  </a:schemeClr>
                </a:solidFill>
              </a:rPr>
              <a:t>Έτσι: </a:t>
            </a:r>
          </a:p>
          <a:p>
            <a:pPr marL="285750" indent="-285750" algn="just">
              <a:lnSpc>
                <a:spcPct val="150000"/>
              </a:lnSpc>
              <a:buFont typeface="Wingdings" panose="05000000000000000000" pitchFamily="2" charset="2"/>
              <a:buChar char="Ø"/>
            </a:pPr>
            <a:r>
              <a:rPr lang="el-GR" dirty="0">
                <a:solidFill>
                  <a:schemeClr val="accent6">
                    <a:lumMod val="50000"/>
                  </a:schemeClr>
                </a:solidFill>
              </a:rPr>
              <a:t>Αισθάνθηκαν ανακούφιση και υποστήριξη </a:t>
            </a:r>
          </a:p>
          <a:p>
            <a:pPr marL="285750" indent="-285750" algn="just">
              <a:lnSpc>
                <a:spcPct val="150000"/>
              </a:lnSpc>
              <a:buFont typeface="Wingdings" panose="05000000000000000000" pitchFamily="2" charset="2"/>
              <a:buChar char="Ø"/>
            </a:pPr>
            <a:r>
              <a:rPr lang="el-GR" dirty="0">
                <a:solidFill>
                  <a:schemeClr val="accent6">
                    <a:lumMod val="50000"/>
                  </a:schemeClr>
                </a:solidFill>
              </a:rPr>
              <a:t>Τα έργα τους τους φώτισαν κρυμμένες επιθυμίες</a:t>
            </a:r>
          </a:p>
          <a:p>
            <a:pPr marL="285750" indent="-285750" algn="just">
              <a:lnSpc>
                <a:spcPct val="150000"/>
              </a:lnSpc>
              <a:buFont typeface="Wingdings" panose="05000000000000000000" pitchFamily="2" charset="2"/>
              <a:buChar char="Ø"/>
            </a:pPr>
            <a:r>
              <a:rPr lang="el-GR" dirty="0">
                <a:solidFill>
                  <a:schemeClr val="accent6">
                    <a:lumMod val="50000"/>
                  </a:schemeClr>
                </a:solidFill>
              </a:rPr>
              <a:t>Οδηγήθηκαν σε πιο συνειδητά πλάνα ζωής και οργάνωσαν τον σχεδιασμό για τη ζωή τους</a:t>
            </a:r>
          </a:p>
          <a:p>
            <a:pPr marL="0" indent="0">
              <a:lnSpc>
                <a:spcPct val="100000"/>
              </a:lnSpc>
              <a:buNone/>
            </a:pPr>
            <a:endParaRPr lang="en-US" b="1" dirty="0">
              <a:solidFill>
                <a:schemeClr val="tx1"/>
              </a:solidFill>
            </a:endParaRPr>
          </a:p>
          <a:p>
            <a:endParaRPr lang="en-US" sz="1800" dirty="0">
              <a:solidFill>
                <a:schemeClr val="tx1"/>
              </a:solidFill>
              <a:cs typeface="Tahoma" pitchFamily="34" charset="0"/>
            </a:endParaRPr>
          </a:p>
          <a:p>
            <a:pPr marL="0" indent="0">
              <a:buNone/>
            </a:pPr>
            <a:endParaRPr lang="en-US" sz="1800" dirty="0">
              <a:solidFill>
                <a:schemeClr val="tx1"/>
              </a:solidFill>
              <a:cs typeface="Tahoma" pitchFamily="34" charset="0"/>
            </a:endParaRPr>
          </a:p>
          <a:p>
            <a:pPr marL="0" indent="0">
              <a:buNone/>
            </a:pPr>
            <a:endParaRPr lang="en-US" sz="1800" dirty="0">
              <a:solidFill>
                <a:schemeClr val="tx1"/>
              </a:solidFill>
              <a:cs typeface="Tahoma" pitchFamily="34" charset="0"/>
            </a:endParaRPr>
          </a:p>
          <a:p>
            <a:pPr marL="0" indent="0">
              <a:buNone/>
            </a:pPr>
            <a:endParaRPr lang="en-US" sz="1800" dirty="0">
              <a:solidFill>
                <a:schemeClr val="tx1"/>
              </a:solidFill>
              <a:cs typeface="Tahoma" pitchFamily="34" charset="0"/>
            </a:endParaRPr>
          </a:p>
        </p:txBody>
      </p:sp>
      <p:pic>
        <p:nvPicPr>
          <p:cNvPr id="2" name="Picture 2" descr="A close-up of a logo&#10;&#10;Description automatically generated with low confidence">
            <a:extLst>
              <a:ext uri="{FF2B5EF4-FFF2-40B4-BE49-F238E27FC236}">
                <a16:creationId xmlns:a16="http://schemas.microsoft.com/office/drawing/2014/main" id="{EFEA1915-DFAB-49C3-BB16-A37C0EE106D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3692435" cy="1236406"/>
          </a:xfrm>
          <a:prstGeom prst="rect">
            <a:avLst/>
          </a:prstGeom>
          <a:noFill/>
          <a:ln>
            <a:noFill/>
          </a:ln>
        </p:spPr>
      </p:pic>
    </p:spTree>
    <p:extLst>
      <p:ext uri="{BB962C8B-B14F-4D97-AF65-F5344CB8AC3E}">
        <p14:creationId xmlns:p14="http://schemas.microsoft.com/office/powerpoint/2010/main" val="21008943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27341" y="1236406"/>
            <a:ext cx="10196187" cy="4725983"/>
          </a:xfrm>
        </p:spPr>
        <p:txBody>
          <a:bodyPr>
            <a:normAutofit/>
          </a:bodyPr>
          <a:lstStyle/>
          <a:p>
            <a:pPr algn="ctr"/>
            <a:endParaRPr lang="en-US" b="1" dirty="0">
              <a:solidFill>
                <a:schemeClr val="tx1"/>
              </a:solidFill>
            </a:endParaRPr>
          </a:p>
          <a:p>
            <a:pPr algn="ctr"/>
            <a:r>
              <a:rPr lang="en-US" b="1">
                <a:solidFill>
                  <a:schemeClr val="accent6">
                    <a:lumMod val="50000"/>
                  </a:schemeClr>
                </a:solidFill>
              </a:rPr>
              <a:t>“</a:t>
            </a:r>
            <a:r>
              <a:rPr lang="el-GR" b="1" dirty="0">
                <a:solidFill>
                  <a:schemeClr val="accent6">
                    <a:lumMod val="50000"/>
                  </a:schemeClr>
                </a:solidFill>
              </a:rPr>
              <a:t>ΜΙΑ ΙΣΤΟΡΙΑ ΔΙΧΩΣ ΛΕΞΕΙΣ</a:t>
            </a:r>
            <a:r>
              <a:rPr lang="en-US" b="1" dirty="0">
                <a:solidFill>
                  <a:schemeClr val="accent6">
                    <a:lumMod val="50000"/>
                  </a:schemeClr>
                </a:solidFill>
              </a:rPr>
              <a:t>…”</a:t>
            </a:r>
          </a:p>
          <a:p>
            <a:pPr marL="0" indent="0">
              <a:lnSpc>
                <a:spcPct val="150000"/>
              </a:lnSpc>
              <a:buNone/>
            </a:pPr>
            <a:r>
              <a:rPr lang="el-GR" dirty="0">
                <a:solidFill>
                  <a:schemeClr val="accent6">
                    <a:lumMod val="50000"/>
                  </a:schemeClr>
                </a:solidFill>
              </a:rPr>
              <a:t>Στη διάρκεια των συνεδριών εικαστικής θεραπείας, οι ωφελούμενοι εξέφρασαν μέσω των έργων τους διάφορα συναισθήματα, όπως: </a:t>
            </a:r>
          </a:p>
          <a:p>
            <a:pPr>
              <a:lnSpc>
                <a:spcPct val="150000"/>
              </a:lnSpc>
              <a:buFont typeface="Wingdings" panose="05000000000000000000" pitchFamily="2" charset="2"/>
              <a:buChar char="Ø"/>
            </a:pPr>
            <a:r>
              <a:rPr lang="el-GR" dirty="0">
                <a:solidFill>
                  <a:schemeClr val="accent6">
                    <a:lumMod val="50000"/>
                  </a:schemeClr>
                </a:solidFill>
              </a:rPr>
              <a:t>Άγχος</a:t>
            </a:r>
          </a:p>
          <a:p>
            <a:pPr>
              <a:lnSpc>
                <a:spcPct val="150000"/>
              </a:lnSpc>
              <a:buFont typeface="Wingdings" panose="05000000000000000000" pitchFamily="2" charset="2"/>
              <a:buChar char="Ø"/>
            </a:pPr>
            <a:r>
              <a:rPr lang="el-GR" dirty="0">
                <a:solidFill>
                  <a:schemeClr val="accent6">
                    <a:lumMod val="50000"/>
                  </a:schemeClr>
                </a:solidFill>
              </a:rPr>
              <a:t>Ανησυχία/αγωνία για το μέλλον</a:t>
            </a:r>
          </a:p>
          <a:p>
            <a:pPr>
              <a:lnSpc>
                <a:spcPct val="150000"/>
              </a:lnSpc>
              <a:buFont typeface="Wingdings" panose="05000000000000000000" pitchFamily="2" charset="2"/>
              <a:buChar char="Ø"/>
            </a:pPr>
            <a:r>
              <a:rPr lang="el-GR" dirty="0">
                <a:solidFill>
                  <a:schemeClr val="accent6">
                    <a:lumMod val="50000"/>
                  </a:schemeClr>
                </a:solidFill>
              </a:rPr>
              <a:t>Όνειρα, ελπίδες και προσδοκίες</a:t>
            </a:r>
            <a:endParaRPr lang="en-US" dirty="0">
              <a:solidFill>
                <a:schemeClr val="accent6">
                  <a:lumMod val="50000"/>
                </a:schemeClr>
              </a:solidFill>
            </a:endParaRPr>
          </a:p>
          <a:p>
            <a:pPr marL="0" indent="0">
              <a:lnSpc>
                <a:spcPct val="100000"/>
              </a:lnSpc>
              <a:buNone/>
            </a:pPr>
            <a:endParaRPr lang="en-US" b="1" dirty="0">
              <a:solidFill>
                <a:schemeClr val="tx1"/>
              </a:solidFill>
            </a:endParaRPr>
          </a:p>
          <a:p>
            <a:endParaRPr lang="en-US" sz="1800" dirty="0">
              <a:solidFill>
                <a:schemeClr val="tx1"/>
              </a:solidFill>
              <a:cs typeface="Tahoma" pitchFamily="34" charset="0"/>
            </a:endParaRPr>
          </a:p>
          <a:p>
            <a:pPr marL="0" indent="0">
              <a:buNone/>
            </a:pPr>
            <a:endParaRPr lang="en-US" sz="1800" dirty="0">
              <a:solidFill>
                <a:schemeClr val="tx1"/>
              </a:solidFill>
              <a:cs typeface="Tahoma" pitchFamily="34" charset="0"/>
            </a:endParaRPr>
          </a:p>
          <a:p>
            <a:pPr marL="0" indent="0">
              <a:buNone/>
            </a:pPr>
            <a:endParaRPr lang="en-US" sz="1800" dirty="0">
              <a:solidFill>
                <a:schemeClr val="tx1"/>
              </a:solidFill>
              <a:cs typeface="Tahoma" pitchFamily="34" charset="0"/>
            </a:endParaRPr>
          </a:p>
          <a:p>
            <a:pPr marL="0" indent="0">
              <a:buNone/>
            </a:pPr>
            <a:endParaRPr lang="en-US" sz="1800" dirty="0">
              <a:solidFill>
                <a:schemeClr val="tx1"/>
              </a:solidFill>
              <a:cs typeface="Tahoma" pitchFamily="34" charset="0"/>
            </a:endParaRPr>
          </a:p>
        </p:txBody>
      </p:sp>
      <p:pic>
        <p:nvPicPr>
          <p:cNvPr id="2" name="Picture 2" descr="A close-up of a logo&#10;&#10;Description automatically generated with low confidence">
            <a:extLst>
              <a:ext uri="{FF2B5EF4-FFF2-40B4-BE49-F238E27FC236}">
                <a16:creationId xmlns:a16="http://schemas.microsoft.com/office/drawing/2014/main" id="{EFEA1915-DFAB-49C3-BB16-A37C0EE106D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3692435" cy="1236406"/>
          </a:xfrm>
          <a:prstGeom prst="rect">
            <a:avLst/>
          </a:prstGeom>
          <a:noFill/>
          <a:ln>
            <a:noFill/>
          </a:ln>
        </p:spPr>
      </p:pic>
    </p:spTree>
    <p:extLst>
      <p:ext uri="{BB962C8B-B14F-4D97-AF65-F5344CB8AC3E}">
        <p14:creationId xmlns:p14="http://schemas.microsoft.com/office/powerpoint/2010/main" val="37065719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8862" y="2088209"/>
            <a:ext cx="10196187" cy="3933173"/>
          </a:xfrm>
        </p:spPr>
        <p:txBody>
          <a:bodyPr>
            <a:normAutofit/>
          </a:bodyPr>
          <a:lstStyle/>
          <a:p>
            <a:endParaRPr lang="en-US" sz="1800" dirty="0">
              <a:solidFill>
                <a:schemeClr val="tx1"/>
              </a:solidFill>
            </a:endParaRPr>
          </a:p>
          <a:p>
            <a:endParaRPr lang="en-US" b="1" dirty="0"/>
          </a:p>
          <a:p>
            <a:endParaRPr lang="en-US" b="1" dirty="0"/>
          </a:p>
          <a:p>
            <a:r>
              <a:rPr lang="el-GR" dirty="0"/>
              <a:t>«</a:t>
            </a:r>
          </a:p>
        </p:txBody>
      </p:sp>
      <p:pic>
        <p:nvPicPr>
          <p:cNvPr id="5" name="Εικόνα 4"/>
          <p:cNvPicPr/>
          <p:nvPr/>
        </p:nvPicPr>
        <p:blipFill>
          <a:blip r:embed="rId2" cstate="print">
            <a:extLst>
              <a:ext uri="{28A0092B-C50C-407E-A947-70E740481C1C}">
                <a14:useLocalDpi xmlns:a14="http://schemas.microsoft.com/office/drawing/2010/main" val="0"/>
              </a:ext>
            </a:extLst>
          </a:blip>
          <a:stretch>
            <a:fillRect/>
          </a:stretch>
        </p:blipFill>
        <p:spPr>
          <a:xfrm>
            <a:off x="1969604" y="1779640"/>
            <a:ext cx="6107596" cy="4336025"/>
          </a:xfrm>
          <a:prstGeom prst="rect">
            <a:avLst/>
          </a:prstGeom>
        </p:spPr>
      </p:pic>
      <p:sp>
        <p:nvSpPr>
          <p:cNvPr id="2" name="Ορθογώνιο 1"/>
          <p:cNvSpPr/>
          <p:nvPr/>
        </p:nvSpPr>
        <p:spPr>
          <a:xfrm>
            <a:off x="8897942" y="1993926"/>
            <a:ext cx="2145196" cy="3139321"/>
          </a:xfrm>
          <a:prstGeom prst="rect">
            <a:avLst/>
          </a:prstGeom>
        </p:spPr>
        <p:txBody>
          <a:bodyPr wrap="square">
            <a:spAutoFit/>
          </a:bodyPr>
          <a:lstStyle/>
          <a:p>
            <a:pPr lvl="0"/>
            <a:r>
              <a:rPr lang="el-GR" dirty="0">
                <a:solidFill>
                  <a:schemeClr val="accent6">
                    <a:lumMod val="50000"/>
                  </a:schemeClr>
                </a:solidFill>
              </a:rPr>
              <a:t>Μια βάρκα στη θάλασσα και άνθρωποι να κοιτάζουν την ακτή. Το σχόλιο του ατόμου που έφτιαξε τη ζωγραφιά ήταν: </a:t>
            </a:r>
            <a:r>
              <a:rPr lang="el-GR" b="1" dirty="0">
                <a:solidFill>
                  <a:schemeClr val="accent6">
                    <a:lumMod val="50000"/>
                  </a:schemeClr>
                </a:solidFill>
              </a:rPr>
              <a:t>«Αισθάνομαι καλά, αλλά έχω και αγωνία για το μέλλον μου»</a:t>
            </a:r>
          </a:p>
        </p:txBody>
      </p:sp>
      <p:pic>
        <p:nvPicPr>
          <p:cNvPr id="6" name="Picture 2" descr="A close-up of a logo&#10;&#10;Description automatically generated with low confidence">
            <a:extLst>
              <a:ext uri="{FF2B5EF4-FFF2-40B4-BE49-F238E27FC236}">
                <a16:creationId xmlns:a16="http://schemas.microsoft.com/office/drawing/2014/main" id="{B9F75B41-A09A-158A-BDD7-2CBF535468B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3692435" cy="1236406"/>
          </a:xfrm>
          <a:prstGeom prst="rect">
            <a:avLst/>
          </a:prstGeom>
          <a:noFill/>
          <a:ln>
            <a:noFill/>
          </a:ln>
        </p:spPr>
      </p:pic>
    </p:spTree>
    <p:extLst>
      <p:ext uri="{BB962C8B-B14F-4D97-AF65-F5344CB8AC3E}">
        <p14:creationId xmlns:p14="http://schemas.microsoft.com/office/powerpoint/2010/main" val="23093543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506065" y="2733367"/>
            <a:ext cx="9737130" cy="3405105"/>
          </a:xfrm>
        </p:spPr>
        <p:txBody>
          <a:bodyPr/>
          <a:lstStyle/>
          <a:p>
            <a:pPr marL="0" lvl="0" indent="0">
              <a:buNone/>
            </a:pPr>
            <a:r>
              <a:rPr lang="el-GR" dirty="0">
                <a:solidFill>
                  <a:schemeClr val="accent6">
                    <a:lumMod val="50000"/>
                  </a:schemeClr>
                </a:solidFill>
              </a:rPr>
              <a:t>Ένα γυμνό δέντρο.</a:t>
            </a:r>
          </a:p>
          <a:p>
            <a:pPr marL="0" lvl="0" indent="0">
              <a:buNone/>
            </a:pPr>
            <a:r>
              <a:rPr lang="el-GR" dirty="0">
                <a:solidFill>
                  <a:schemeClr val="accent6">
                    <a:lumMod val="50000"/>
                  </a:schemeClr>
                </a:solidFill>
              </a:rPr>
              <a:t>Το σχόλιο: </a:t>
            </a:r>
          </a:p>
          <a:p>
            <a:pPr marL="0" lvl="0" indent="0">
              <a:buNone/>
            </a:pPr>
            <a:r>
              <a:rPr lang="el-GR" b="1" dirty="0">
                <a:solidFill>
                  <a:schemeClr val="accent6">
                    <a:lumMod val="50000"/>
                  </a:schemeClr>
                </a:solidFill>
              </a:rPr>
              <a:t>«Χωρίς συναίσθημα» </a:t>
            </a:r>
          </a:p>
          <a:p>
            <a:pPr marL="0" lvl="0" indent="0">
              <a:buNone/>
            </a:pPr>
            <a:r>
              <a:rPr lang="el-GR" dirty="0">
                <a:solidFill>
                  <a:schemeClr val="accent6">
                    <a:lumMod val="50000"/>
                  </a:schemeClr>
                </a:solidFill>
              </a:rPr>
              <a:t>(</a:t>
            </a:r>
            <a:r>
              <a:rPr lang="en-US" b="1" dirty="0">
                <a:solidFill>
                  <a:schemeClr val="accent6">
                    <a:lumMod val="50000"/>
                  </a:schemeClr>
                </a:solidFill>
              </a:rPr>
              <a:t>“No feeling”</a:t>
            </a:r>
            <a:r>
              <a:rPr lang="el-GR" b="1" dirty="0">
                <a:solidFill>
                  <a:schemeClr val="accent6">
                    <a:lumMod val="50000"/>
                  </a:schemeClr>
                </a:solidFill>
              </a:rPr>
              <a:t>)</a:t>
            </a:r>
          </a:p>
          <a:p>
            <a:pPr marL="0" indent="0">
              <a:buNone/>
            </a:pPr>
            <a:endParaRPr lang="el-GR" dirty="0"/>
          </a:p>
          <a:p>
            <a:pPr marL="0" indent="0">
              <a:buNone/>
            </a:pPr>
            <a:endParaRPr lang="el-GR" dirty="0"/>
          </a:p>
        </p:txBody>
      </p:sp>
      <p:pic>
        <p:nvPicPr>
          <p:cNvPr id="6" name="Εικόνα 5"/>
          <p:cNvPicPr/>
          <p:nvPr/>
        </p:nvPicPr>
        <p:blipFill>
          <a:blip r:embed="rId2" cstate="print">
            <a:extLst>
              <a:ext uri="{28A0092B-C50C-407E-A947-70E740481C1C}">
                <a14:useLocalDpi xmlns:a14="http://schemas.microsoft.com/office/drawing/2010/main" val="0"/>
              </a:ext>
            </a:extLst>
          </a:blip>
          <a:stretch>
            <a:fillRect/>
          </a:stretch>
        </p:blipFill>
        <p:spPr>
          <a:xfrm>
            <a:off x="2202839" y="2175802"/>
            <a:ext cx="2276475" cy="3720465"/>
          </a:xfrm>
          <a:prstGeom prst="rect">
            <a:avLst/>
          </a:prstGeom>
        </p:spPr>
      </p:pic>
      <p:pic>
        <p:nvPicPr>
          <p:cNvPr id="2" name="Picture 2" descr="A close-up of a logo&#10;&#10;Description automatically generated with low confidence">
            <a:extLst>
              <a:ext uri="{FF2B5EF4-FFF2-40B4-BE49-F238E27FC236}">
                <a16:creationId xmlns:a16="http://schemas.microsoft.com/office/drawing/2014/main" id="{2879BD7C-8632-B750-AA34-EF2C1985EEC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3692435" cy="1236406"/>
          </a:xfrm>
          <a:prstGeom prst="rect">
            <a:avLst/>
          </a:prstGeom>
          <a:noFill/>
          <a:ln>
            <a:noFill/>
          </a:ln>
        </p:spPr>
      </p:pic>
    </p:spTree>
    <p:extLst>
      <p:ext uri="{BB962C8B-B14F-4D97-AF65-F5344CB8AC3E}">
        <p14:creationId xmlns:p14="http://schemas.microsoft.com/office/powerpoint/2010/main" val="30998438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περιεχομένου 4"/>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832338" y="2356338"/>
            <a:ext cx="7772400" cy="3692770"/>
          </a:xfrm>
          <a:prstGeom prst="rect">
            <a:avLst/>
          </a:prstGeom>
        </p:spPr>
      </p:pic>
      <p:sp>
        <p:nvSpPr>
          <p:cNvPr id="2" name="Ορθογώνιο 1"/>
          <p:cNvSpPr/>
          <p:nvPr/>
        </p:nvSpPr>
        <p:spPr>
          <a:xfrm flipH="1">
            <a:off x="9554307" y="2708031"/>
            <a:ext cx="1582615" cy="2308324"/>
          </a:xfrm>
          <a:prstGeom prst="rect">
            <a:avLst/>
          </a:prstGeom>
        </p:spPr>
        <p:txBody>
          <a:bodyPr wrap="square">
            <a:spAutoFit/>
          </a:bodyPr>
          <a:lstStyle/>
          <a:p>
            <a:r>
              <a:rPr lang="el-GR" dirty="0">
                <a:solidFill>
                  <a:schemeClr val="accent6">
                    <a:lumMod val="50000"/>
                  </a:schemeClr>
                </a:solidFill>
              </a:rPr>
              <a:t>Όνειρα για το μέλλον</a:t>
            </a:r>
          </a:p>
          <a:p>
            <a:endParaRPr lang="el-GR" b="1" dirty="0">
              <a:solidFill>
                <a:schemeClr val="accent6">
                  <a:lumMod val="50000"/>
                </a:schemeClr>
              </a:solidFill>
            </a:endParaRPr>
          </a:p>
          <a:p>
            <a:r>
              <a:rPr lang="el-GR" b="1" dirty="0">
                <a:solidFill>
                  <a:schemeClr val="accent6">
                    <a:lumMod val="50000"/>
                  </a:schemeClr>
                </a:solidFill>
              </a:rPr>
              <a:t>«Αγαπώ τον Καναδά» </a:t>
            </a:r>
          </a:p>
          <a:p>
            <a:endParaRPr lang="el-GR" b="1" dirty="0">
              <a:solidFill>
                <a:schemeClr val="accent6">
                  <a:lumMod val="50000"/>
                </a:schemeClr>
              </a:solidFill>
            </a:endParaRPr>
          </a:p>
          <a:p>
            <a:r>
              <a:rPr lang="el-GR" b="1" dirty="0">
                <a:solidFill>
                  <a:schemeClr val="accent6">
                    <a:lumMod val="50000"/>
                  </a:schemeClr>
                </a:solidFill>
              </a:rPr>
              <a:t>(</a:t>
            </a:r>
            <a:r>
              <a:rPr lang="en-US" b="1" dirty="0">
                <a:solidFill>
                  <a:schemeClr val="accent6">
                    <a:lumMod val="50000"/>
                  </a:schemeClr>
                </a:solidFill>
              </a:rPr>
              <a:t>“I love Canada”</a:t>
            </a:r>
            <a:r>
              <a:rPr lang="el-GR" b="1" dirty="0">
                <a:solidFill>
                  <a:schemeClr val="accent6">
                    <a:lumMod val="50000"/>
                  </a:schemeClr>
                </a:solidFill>
              </a:rPr>
              <a:t>).</a:t>
            </a:r>
            <a:endParaRPr lang="en-US" b="1" dirty="0">
              <a:solidFill>
                <a:schemeClr val="accent6">
                  <a:lumMod val="50000"/>
                </a:schemeClr>
              </a:solidFill>
            </a:endParaRPr>
          </a:p>
        </p:txBody>
      </p:sp>
      <p:pic>
        <p:nvPicPr>
          <p:cNvPr id="3" name="Picture 2" descr="A close-up of a logo&#10;&#10;Description automatically generated with low confidence">
            <a:extLst>
              <a:ext uri="{FF2B5EF4-FFF2-40B4-BE49-F238E27FC236}">
                <a16:creationId xmlns:a16="http://schemas.microsoft.com/office/drawing/2014/main" id="{EA781E37-F276-A5D7-9479-05ED0243520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3692435" cy="1236406"/>
          </a:xfrm>
          <a:prstGeom prst="rect">
            <a:avLst/>
          </a:prstGeom>
          <a:noFill/>
          <a:ln>
            <a:noFill/>
          </a:ln>
        </p:spPr>
      </p:pic>
    </p:spTree>
    <p:extLst>
      <p:ext uri="{BB962C8B-B14F-4D97-AF65-F5344CB8AC3E}">
        <p14:creationId xmlns:p14="http://schemas.microsoft.com/office/powerpoint/2010/main" val="23731388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27341" y="2029216"/>
            <a:ext cx="10196187" cy="3933173"/>
          </a:xfrm>
        </p:spPr>
        <p:txBody>
          <a:bodyPr/>
          <a:lstStyle/>
          <a:p>
            <a:pPr marL="0" indent="0">
              <a:buNone/>
            </a:pPr>
            <a:r>
              <a:rPr lang="el-GR" dirty="0"/>
              <a:t>Ωραίο </a:t>
            </a:r>
          </a:p>
        </p:txBody>
      </p:sp>
      <p:pic>
        <p:nvPicPr>
          <p:cNvPr id="5" name="Εικόνα 4"/>
          <p:cNvPicPr/>
          <p:nvPr/>
        </p:nvPicPr>
        <p:blipFill>
          <a:blip r:embed="rId2" cstate="print">
            <a:extLst>
              <a:ext uri="{28A0092B-C50C-407E-A947-70E740481C1C}">
                <a14:useLocalDpi xmlns:a14="http://schemas.microsoft.com/office/drawing/2010/main" val="0"/>
              </a:ext>
            </a:extLst>
          </a:blip>
          <a:stretch>
            <a:fillRect/>
          </a:stretch>
        </p:blipFill>
        <p:spPr>
          <a:xfrm>
            <a:off x="1336431" y="1922585"/>
            <a:ext cx="7491046" cy="4056184"/>
          </a:xfrm>
          <a:prstGeom prst="rect">
            <a:avLst/>
          </a:prstGeom>
        </p:spPr>
      </p:pic>
      <p:sp>
        <p:nvSpPr>
          <p:cNvPr id="7" name="Ορθογώνιο 6"/>
          <p:cNvSpPr/>
          <p:nvPr/>
        </p:nvSpPr>
        <p:spPr>
          <a:xfrm>
            <a:off x="9379975" y="2231923"/>
            <a:ext cx="1991410" cy="2031325"/>
          </a:xfrm>
          <a:prstGeom prst="rect">
            <a:avLst/>
          </a:prstGeom>
        </p:spPr>
        <p:txBody>
          <a:bodyPr wrap="square">
            <a:spAutoFit/>
          </a:bodyPr>
          <a:lstStyle/>
          <a:p>
            <a:r>
              <a:rPr lang="el-GR" b="1" dirty="0">
                <a:solidFill>
                  <a:schemeClr val="accent6">
                    <a:lumMod val="50000"/>
                  </a:schemeClr>
                </a:solidFill>
              </a:rPr>
              <a:t>«Ωραίο </a:t>
            </a:r>
            <a:r>
              <a:rPr lang="el-GR" b="1" dirty="0" err="1">
                <a:solidFill>
                  <a:schemeClr val="accent6">
                    <a:lumMod val="50000"/>
                  </a:schemeClr>
                </a:solidFill>
              </a:rPr>
              <a:t>συνάσθημα</a:t>
            </a:r>
            <a:r>
              <a:rPr lang="el-GR" b="1" dirty="0">
                <a:solidFill>
                  <a:schemeClr val="accent6">
                    <a:lumMod val="50000"/>
                  </a:schemeClr>
                </a:solidFill>
              </a:rPr>
              <a:t>-Ηρεμία-Ελπίδα»</a:t>
            </a:r>
          </a:p>
          <a:p>
            <a:endParaRPr lang="el-GR" dirty="0">
              <a:solidFill>
                <a:schemeClr val="accent6">
                  <a:lumMod val="50000"/>
                </a:schemeClr>
              </a:solidFill>
            </a:endParaRPr>
          </a:p>
          <a:p>
            <a:r>
              <a:rPr lang="el-GR" b="1" dirty="0">
                <a:solidFill>
                  <a:schemeClr val="accent6">
                    <a:lumMod val="50000"/>
                  </a:schemeClr>
                </a:solidFill>
              </a:rPr>
              <a:t>(</a:t>
            </a:r>
            <a:r>
              <a:rPr lang="en-US" b="1" dirty="0">
                <a:solidFill>
                  <a:schemeClr val="accent6">
                    <a:lumMod val="50000"/>
                  </a:schemeClr>
                </a:solidFill>
              </a:rPr>
              <a:t>Nice feeling-      Calmness-</a:t>
            </a:r>
            <a:endParaRPr lang="el-GR" b="1" dirty="0">
              <a:solidFill>
                <a:schemeClr val="accent6">
                  <a:lumMod val="50000"/>
                </a:schemeClr>
              </a:solidFill>
            </a:endParaRPr>
          </a:p>
          <a:p>
            <a:r>
              <a:rPr lang="en-US" b="1" dirty="0">
                <a:solidFill>
                  <a:schemeClr val="accent6">
                    <a:lumMod val="50000"/>
                  </a:schemeClr>
                </a:solidFill>
              </a:rPr>
              <a:t>my hope</a:t>
            </a:r>
            <a:r>
              <a:rPr lang="el-GR" b="1" dirty="0">
                <a:solidFill>
                  <a:schemeClr val="accent6">
                    <a:lumMod val="50000"/>
                  </a:schemeClr>
                </a:solidFill>
              </a:rPr>
              <a:t>)</a:t>
            </a:r>
            <a:r>
              <a:rPr lang="en-US" b="1" dirty="0">
                <a:solidFill>
                  <a:schemeClr val="accent6">
                    <a:lumMod val="50000"/>
                  </a:schemeClr>
                </a:solidFill>
              </a:rPr>
              <a:t>.</a:t>
            </a:r>
            <a:endParaRPr lang="el-GR" b="1" dirty="0">
              <a:solidFill>
                <a:schemeClr val="accent6">
                  <a:lumMod val="50000"/>
                </a:schemeClr>
              </a:solidFill>
            </a:endParaRPr>
          </a:p>
        </p:txBody>
      </p:sp>
      <p:pic>
        <p:nvPicPr>
          <p:cNvPr id="2" name="Picture 2" descr="A close-up of a logo&#10;&#10;Description automatically generated with low confidence">
            <a:extLst>
              <a:ext uri="{FF2B5EF4-FFF2-40B4-BE49-F238E27FC236}">
                <a16:creationId xmlns:a16="http://schemas.microsoft.com/office/drawing/2014/main" id="{331DF226-2FF1-47B7-5009-01A06F59DEB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3692435" cy="1236406"/>
          </a:xfrm>
          <a:prstGeom prst="rect">
            <a:avLst/>
          </a:prstGeom>
          <a:noFill/>
          <a:ln>
            <a:noFill/>
          </a:ln>
        </p:spPr>
      </p:pic>
    </p:spTree>
    <p:extLst>
      <p:ext uri="{BB962C8B-B14F-4D97-AF65-F5344CB8AC3E}">
        <p14:creationId xmlns:p14="http://schemas.microsoft.com/office/powerpoint/2010/main" val="14284030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Θέση περιεχομένου"/>
          <p:cNvSpPr>
            <a:spLocks noGrp="1"/>
          </p:cNvSpPr>
          <p:nvPr>
            <p:ph idx="1"/>
          </p:nvPr>
        </p:nvSpPr>
        <p:spPr>
          <a:xfrm>
            <a:off x="921434" y="1845734"/>
            <a:ext cx="10058400" cy="4023360"/>
          </a:xfrm>
        </p:spPr>
        <p:txBody>
          <a:bodyPr>
            <a:normAutofit/>
          </a:bodyPr>
          <a:lstStyle/>
          <a:p>
            <a:pPr algn="ctr">
              <a:lnSpc>
                <a:spcPct val="115000"/>
              </a:lnSpc>
              <a:spcAft>
                <a:spcPts val="1000"/>
              </a:spcAft>
            </a:pPr>
            <a:r>
              <a:rPr lang="en-US" sz="1800" dirty="0">
                <a:effectLst/>
                <a:latin typeface="Aptos" panose="020B0004020202020204" pitchFamily="34" charset="0"/>
                <a:ea typeface="Aptos" panose="020B0004020202020204" pitchFamily="34" charset="0"/>
                <a:cs typeface="Times New Roman" panose="02020603050405020304" pitchFamily="18" charset="0"/>
              </a:rPr>
              <a:t> </a:t>
            </a:r>
            <a:r>
              <a:rPr lang="el-GR" b="1" dirty="0">
                <a:solidFill>
                  <a:srgbClr val="0070C0"/>
                </a:solidFill>
                <a:ea typeface="Aptos" panose="020B0004020202020204" pitchFamily="34" charset="0"/>
                <a:cs typeface="Times New Roman" panose="02020603050405020304" pitchFamily="18" charset="0"/>
              </a:rPr>
              <a:t>ΑΦΙΞΕΙΣ, ΘΑΝΑΤΟΙ ΚΑΙ ΑΓΝΟΟΥΜΕΝΟΙ ΣΤΗΝ ΕΥΡΩΠΗ</a:t>
            </a:r>
            <a:endParaRPr lang="el-GR" b="1" dirty="0">
              <a:solidFill>
                <a:srgbClr val="0070C0"/>
              </a:solidFill>
              <a:effectLst/>
              <a:ea typeface="Aptos" panose="020B0004020202020204" pitchFamily="34" charset="0"/>
              <a:cs typeface="Times New Roman" panose="02020603050405020304" pitchFamily="18" charset="0"/>
            </a:endParaRPr>
          </a:p>
          <a:p>
            <a:pPr>
              <a:lnSpc>
                <a:spcPct val="115000"/>
              </a:lnSpc>
              <a:spcAft>
                <a:spcPts val="1000"/>
              </a:spcAft>
            </a:pPr>
            <a:r>
              <a:rPr lang="el-GR" sz="1800" b="1" dirty="0">
                <a:solidFill>
                  <a:srgbClr val="444444"/>
                </a:solidFill>
                <a:effectLst/>
                <a:highlight>
                  <a:srgbClr val="FFFFFF"/>
                </a:highlight>
                <a:latin typeface="Open Sans" panose="020B0606030504020204" pitchFamily="34" charset="0"/>
                <a:ea typeface="Times New Roman" panose="02020603050405020304" pitchFamily="18" charset="0"/>
                <a:cs typeface="Times New Roman" panose="02020603050405020304" pitchFamily="18" charset="0"/>
              </a:rPr>
              <a:t>Αφίξεις</a:t>
            </a:r>
            <a:r>
              <a:rPr lang="en-US" sz="1800" b="1" dirty="0">
                <a:solidFill>
                  <a:srgbClr val="444444"/>
                </a:solidFill>
                <a:effectLst/>
                <a:highlight>
                  <a:srgbClr val="FFFFFF"/>
                </a:highlight>
                <a:latin typeface="Open Sans" panose="020B0606030504020204" pitchFamily="34" charset="0"/>
                <a:ea typeface="Times New Roman" panose="02020603050405020304" pitchFamily="18" charset="0"/>
                <a:cs typeface="Times New Roman" panose="02020603050405020304" pitchFamily="18" charset="0"/>
              </a:rPr>
              <a:t>, </a:t>
            </a:r>
            <a:r>
              <a:rPr lang="el-GR" sz="1800" b="1" dirty="0">
                <a:solidFill>
                  <a:srgbClr val="444444"/>
                </a:solidFill>
                <a:effectLst/>
                <a:highlight>
                  <a:srgbClr val="FFFFFF"/>
                </a:highlight>
                <a:latin typeface="Open Sans" panose="020B0606030504020204" pitchFamily="34" charset="0"/>
                <a:ea typeface="Times New Roman" panose="02020603050405020304" pitchFamily="18" charset="0"/>
                <a:cs typeface="Times New Roman" panose="02020603050405020304" pitchFamily="18" charset="0"/>
              </a:rPr>
              <a:t>θάνατοι και αγνοούμενοι στην Ευρώπη </a:t>
            </a:r>
            <a:endParaRPr lang="el-GR" sz="1800" dirty="0">
              <a:effectLst/>
              <a:highlight>
                <a:srgbClr val="FFFFFF"/>
              </a:highlight>
              <a:latin typeface="Aptos" panose="020B0004020202020204" pitchFamily="34" charset="0"/>
              <a:ea typeface="Aptos" panose="020B0004020202020204" pitchFamily="34" charset="0"/>
              <a:cs typeface="Times New Roman" panose="02020603050405020304" pitchFamily="18" charset="0"/>
            </a:endParaRPr>
          </a:p>
        </p:txBody>
      </p:sp>
      <p:pic>
        <p:nvPicPr>
          <p:cNvPr id="2" name="Picture 2" descr="A close-up of a logo&#10;&#10;Description automatically generated with low confidence">
            <a:extLst>
              <a:ext uri="{FF2B5EF4-FFF2-40B4-BE49-F238E27FC236}">
                <a16:creationId xmlns:a16="http://schemas.microsoft.com/office/drawing/2014/main" id="{1B533073-91D5-B45E-8DF6-54591784B23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3692435" cy="1236406"/>
          </a:xfrm>
          <a:prstGeom prst="rect">
            <a:avLst/>
          </a:prstGeom>
          <a:noFill/>
          <a:ln>
            <a:noFill/>
          </a:ln>
        </p:spPr>
      </p:pic>
      <p:graphicFrame>
        <p:nvGraphicFramePr>
          <p:cNvPr id="6" name="Πίνακας 5">
            <a:extLst>
              <a:ext uri="{FF2B5EF4-FFF2-40B4-BE49-F238E27FC236}">
                <a16:creationId xmlns:a16="http://schemas.microsoft.com/office/drawing/2014/main" id="{58F728E7-8E70-2D6F-034D-D5B99CA8F961}"/>
              </a:ext>
            </a:extLst>
          </p:cNvPr>
          <p:cNvGraphicFramePr>
            <a:graphicFrameLocks noGrp="1"/>
          </p:cNvGraphicFramePr>
          <p:nvPr>
            <p:extLst>
              <p:ext uri="{D42A27DB-BD31-4B8C-83A1-F6EECF244321}">
                <p14:modId xmlns:p14="http://schemas.microsoft.com/office/powerpoint/2010/main" val="212797645"/>
              </p:ext>
            </p:extLst>
          </p:nvPr>
        </p:nvGraphicFramePr>
        <p:xfrm>
          <a:off x="796413" y="2212257"/>
          <a:ext cx="9925181" cy="3854246"/>
        </p:xfrm>
        <a:graphic>
          <a:graphicData uri="http://schemas.openxmlformats.org/drawingml/2006/table">
            <a:tbl>
              <a:tblPr firstRow="1" firstCol="1" bandRow="1">
                <a:tableStyleId>{5C22544A-7EE6-4342-B048-85BDC9FD1C3A}</a:tableStyleId>
              </a:tblPr>
              <a:tblGrid>
                <a:gridCol w="3141514">
                  <a:extLst>
                    <a:ext uri="{9D8B030D-6E8A-4147-A177-3AD203B41FA5}">
                      <a16:colId xmlns:a16="http://schemas.microsoft.com/office/drawing/2014/main" val="3300183456"/>
                    </a:ext>
                  </a:extLst>
                </a:gridCol>
                <a:gridCol w="3141514">
                  <a:extLst>
                    <a:ext uri="{9D8B030D-6E8A-4147-A177-3AD203B41FA5}">
                      <a16:colId xmlns:a16="http://schemas.microsoft.com/office/drawing/2014/main" val="2894900368"/>
                    </a:ext>
                  </a:extLst>
                </a:gridCol>
                <a:gridCol w="3642153">
                  <a:extLst>
                    <a:ext uri="{9D8B030D-6E8A-4147-A177-3AD203B41FA5}">
                      <a16:colId xmlns:a16="http://schemas.microsoft.com/office/drawing/2014/main" val="2816931836"/>
                    </a:ext>
                  </a:extLst>
                </a:gridCol>
              </a:tblGrid>
              <a:tr h="420602">
                <a:tc>
                  <a:txBody>
                    <a:bodyPr/>
                    <a:lstStyle/>
                    <a:p>
                      <a:pPr algn="ctr">
                        <a:lnSpc>
                          <a:spcPct val="115000"/>
                        </a:lnSpc>
                        <a:spcAft>
                          <a:spcPts val="1000"/>
                        </a:spcAft>
                      </a:pPr>
                      <a:r>
                        <a:rPr lang="el-GR" sz="2000" kern="100" dirty="0">
                          <a:solidFill>
                            <a:srgbClr val="0070C0"/>
                          </a:solidFill>
                          <a:effectLst/>
                        </a:rPr>
                        <a:t>Έτος</a:t>
                      </a:r>
                      <a:endParaRPr lang="el-GR" sz="2000" kern="100" dirty="0">
                        <a:solidFill>
                          <a:srgbClr val="0070C0"/>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15000"/>
                        </a:lnSpc>
                        <a:spcAft>
                          <a:spcPts val="1000"/>
                        </a:spcAft>
                      </a:pPr>
                      <a:r>
                        <a:rPr lang="el-GR" sz="2000" kern="100" dirty="0">
                          <a:solidFill>
                            <a:srgbClr val="0070C0"/>
                          </a:solidFill>
                          <a:effectLst/>
                        </a:rPr>
                        <a:t>Αφίξεις</a:t>
                      </a:r>
                      <a:endParaRPr lang="el-GR" sz="2000" kern="100" dirty="0">
                        <a:solidFill>
                          <a:srgbClr val="0070C0"/>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15000"/>
                        </a:lnSpc>
                        <a:spcAft>
                          <a:spcPts val="1000"/>
                        </a:spcAft>
                      </a:pPr>
                      <a:r>
                        <a:rPr lang="el-GR" sz="2000" kern="100" dirty="0">
                          <a:solidFill>
                            <a:srgbClr val="0070C0"/>
                          </a:solidFill>
                          <a:effectLst/>
                        </a:rPr>
                        <a:t>Νεκροί και αγνοούμενοι</a:t>
                      </a:r>
                      <a:endParaRPr lang="el-GR" sz="2000" kern="100" dirty="0">
                        <a:solidFill>
                          <a:srgbClr val="0070C0"/>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681625624"/>
                  </a:ext>
                </a:extLst>
              </a:tr>
              <a:tr h="420602">
                <a:tc>
                  <a:txBody>
                    <a:bodyPr/>
                    <a:lstStyle/>
                    <a:p>
                      <a:pPr algn="ctr">
                        <a:lnSpc>
                          <a:spcPct val="115000"/>
                        </a:lnSpc>
                        <a:spcAft>
                          <a:spcPts val="1000"/>
                        </a:spcAft>
                      </a:pPr>
                      <a:r>
                        <a:rPr lang="el-GR" sz="2000" kern="100" dirty="0">
                          <a:solidFill>
                            <a:srgbClr val="0070C0"/>
                          </a:solidFill>
                          <a:effectLst/>
                        </a:rPr>
                        <a:t>2024</a:t>
                      </a:r>
                      <a:endParaRPr lang="el-GR" sz="2000" kern="100" dirty="0">
                        <a:solidFill>
                          <a:srgbClr val="0070C0"/>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15000"/>
                        </a:lnSpc>
                        <a:spcAft>
                          <a:spcPts val="1000"/>
                        </a:spcAft>
                      </a:pPr>
                      <a:r>
                        <a:rPr lang="el-GR" sz="2000" kern="100">
                          <a:solidFill>
                            <a:srgbClr val="0070C0"/>
                          </a:solidFill>
                          <a:effectLst/>
                        </a:rPr>
                        <a:t>56,978</a:t>
                      </a:r>
                      <a:endParaRPr lang="el-GR" sz="2000" kern="100">
                        <a:solidFill>
                          <a:srgbClr val="0070C0"/>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15000"/>
                        </a:lnSpc>
                        <a:spcAft>
                          <a:spcPts val="1000"/>
                        </a:spcAft>
                      </a:pPr>
                      <a:r>
                        <a:rPr lang="el-GR" sz="2000" kern="100" dirty="0">
                          <a:solidFill>
                            <a:srgbClr val="0070C0"/>
                          </a:solidFill>
                          <a:effectLst/>
                        </a:rPr>
                        <a:t>1,086</a:t>
                      </a:r>
                      <a:endParaRPr lang="el-GR" sz="2000" kern="100" dirty="0">
                        <a:solidFill>
                          <a:srgbClr val="0070C0"/>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561398250"/>
                  </a:ext>
                </a:extLst>
              </a:tr>
              <a:tr h="420602">
                <a:tc>
                  <a:txBody>
                    <a:bodyPr/>
                    <a:lstStyle/>
                    <a:p>
                      <a:pPr algn="ctr">
                        <a:lnSpc>
                          <a:spcPct val="115000"/>
                        </a:lnSpc>
                        <a:spcAft>
                          <a:spcPts val="1000"/>
                        </a:spcAft>
                      </a:pPr>
                      <a:r>
                        <a:rPr lang="el-GR" sz="2000" kern="100" dirty="0">
                          <a:solidFill>
                            <a:srgbClr val="0070C0"/>
                          </a:solidFill>
                          <a:effectLst/>
                        </a:rPr>
                        <a:t>2023</a:t>
                      </a:r>
                      <a:endParaRPr lang="el-GR" sz="2000" kern="100" dirty="0">
                        <a:solidFill>
                          <a:srgbClr val="0070C0"/>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15000"/>
                        </a:lnSpc>
                        <a:spcAft>
                          <a:spcPts val="1000"/>
                        </a:spcAft>
                      </a:pPr>
                      <a:r>
                        <a:rPr lang="el-GR" sz="2000" kern="100">
                          <a:solidFill>
                            <a:srgbClr val="0070C0"/>
                          </a:solidFill>
                          <a:effectLst/>
                        </a:rPr>
                        <a:t>292,985</a:t>
                      </a:r>
                      <a:endParaRPr lang="el-GR" sz="2000" kern="100">
                        <a:solidFill>
                          <a:srgbClr val="0070C0"/>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15000"/>
                        </a:lnSpc>
                        <a:spcAft>
                          <a:spcPts val="1000"/>
                        </a:spcAft>
                      </a:pPr>
                      <a:r>
                        <a:rPr lang="el-GR" sz="2000" kern="100">
                          <a:solidFill>
                            <a:srgbClr val="0070C0"/>
                          </a:solidFill>
                          <a:effectLst/>
                        </a:rPr>
                        <a:t>4,064</a:t>
                      </a:r>
                      <a:endParaRPr lang="el-GR" sz="2000" kern="100">
                        <a:solidFill>
                          <a:srgbClr val="0070C0"/>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713992534"/>
                  </a:ext>
                </a:extLst>
              </a:tr>
              <a:tr h="420602">
                <a:tc>
                  <a:txBody>
                    <a:bodyPr/>
                    <a:lstStyle/>
                    <a:p>
                      <a:pPr algn="ctr">
                        <a:lnSpc>
                          <a:spcPct val="115000"/>
                        </a:lnSpc>
                        <a:spcAft>
                          <a:spcPts val="1000"/>
                        </a:spcAft>
                      </a:pPr>
                      <a:r>
                        <a:rPr lang="el-GR" sz="2000" kern="100" dirty="0">
                          <a:solidFill>
                            <a:srgbClr val="0070C0"/>
                          </a:solidFill>
                          <a:effectLst/>
                        </a:rPr>
                        <a:t>2022</a:t>
                      </a:r>
                      <a:endParaRPr lang="el-GR" sz="2000" kern="100" dirty="0">
                        <a:solidFill>
                          <a:srgbClr val="0070C0"/>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15000"/>
                        </a:lnSpc>
                        <a:spcAft>
                          <a:spcPts val="1000"/>
                        </a:spcAft>
                      </a:pPr>
                      <a:r>
                        <a:rPr lang="el-GR" sz="2000" kern="100">
                          <a:solidFill>
                            <a:srgbClr val="0070C0"/>
                          </a:solidFill>
                          <a:effectLst/>
                        </a:rPr>
                        <a:t>189,620</a:t>
                      </a:r>
                      <a:endParaRPr lang="el-GR" sz="2000" kern="100">
                        <a:solidFill>
                          <a:srgbClr val="0070C0"/>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15000"/>
                        </a:lnSpc>
                        <a:spcAft>
                          <a:spcPts val="1000"/>
                        </a:spcAft>
                      </a:pPr>
                      <a:r>
                        <a:rPr lang="el-GR" sz="2000" kern="100">
                          <a:solidFill>
                            <a:srgbClr val="0070C0"/>
                          </a:solidFill>
                          <a:effectLst/>
                        </a:rPr>
                        <a:t>2,970</a:t>
                      </a:r>
                      <a:endParaRPr lang="el-GR" sz="2000" kern="100">
                        <a:solidFill>
                          <a:srgbClr val="0070C0"/>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026949701"/>
                  </a:ext>
                </a:extLst>
              </a:tr>
              <a:tr h="420602">
                <a:tc>
                  <a:txBody>
                    <a:bodyPr/>
                    <a:lstStyle/>
                    <a:p>
                      <a:pPr algn="ctr">
                        <a:lnSpc>
                          <a:spcPct val="115000"/>
                        </a:lnSpc>
                        <a:spcAft>
                          <a:spcPts val="1000"/>
                        </a:spcAft>
                      </a:pPr>
                      <a:r>
                        <a:rPr lang="el-GR" sz="2000" kern="100" dirty="0">
                          <a:solidFill>
                            <a:srgbClr val="0070C0"/>
                          </a:solidFill>
                          <a:effectLst/>
                        </a:rPr>
                        <a:t>2021</a:t>
                      </a:r>
                      <a:endParaRPr lang="el-GR" sz="2000" kern="100" dirty="0">
                        <a:solidFill>
                          <a:srgbClr val="0070C0"/>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15000"/>
                        </a:lnSpc>
                        <a:spcAft>
                          <a:spcPts val="1000"/>
                        </a:spcAft>
                      </a:pPr>
                      <a:r>
                        <a:rPr lang="el-GR" sz="2000" kern="100" dirty="0">
                          <a:solidFill>
                            <a:srgbClr val="0070C0"/>
                          </a:solidFill>
                          <a:effectLst/>
                        </a:rPr>
                        <a:t>151,417</a:t>
                      </a:r>
                      <a:endParaRPr lang="el-GR" sz="2000" kern="100" dirty="0">
                        <a:solidFill>
                          <a:srgbClr val="0070C0"/>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15000"/>
                        </a:lnSpc>
                        <a:spcAft>
                          <a:spcPts val="1000"/>
                        </a:spcAft>
                      </a:pPr>
                      <a:r>
                        <a:rPr lang="el-GR" sz="2000" kern="100">
                          <a:solidFill>
                            <a:srgbClr val="0070C0"/>
                          </a:solidFill>
                          <a:effectLst/>
                        </a:rPr>
                        <a:t>3,188</a:t>
                      </a:r>
                      <a:endParaRPr lang="el-GR" sz="2000" kern="100">
                        <a:solidFill>
                          <a:srgbClr val="0070C0"/>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14586091"/>
                  </a:ext>
                </a:extLst>
              </a:tr>
              <a:tr h="420602">
                <a:tc>
                  <a:txBody>
                    <a:bodyPr/>
                    <a:lstStyle/>
                    <a:p>
                      <a:pPr algn="ctr">
                        <a:lnSpc>
                          <a:spcPct val="115000"/>
                        </a:lnSpc>
                        <a:spcAft>
                          <a:spcPts val="1000"/>
                        </a:spcAft>
                      </a:pPr>
                      <a:r>
                        <a:rPr lang="el-GR" sz="2000" kern="100" dirty="0">
                          <a:solidFill>
                            <a:srgbClr val="0070C0"/>
                          </a:solidFill>
                          <a:effectLst/>
                        </a:rPr>
                        <a:t>2020</a:t>
                      </a:r>
                      <a:endParaRPr lang="el-GR" sz="2000" kern="100" dirty="0">
                        <a:solidFill>
                          <a:srgbClr val="0070C0"/>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15000"/>
                        </a:lnSpc>
                        <a:spcAft>
                          <a:spcPts val="1000"/>
                        </a:spcAft>
                      </a:pPr>
                      <a:r>
                        <a:rPr lang="el-GR" sz="2000" kern="100">
                          <a:solidFill>
                            <a:srgbClr val="0070C0"/>
                          </a:solidFill>
                          <a:effectLst/>
                        </a:rPr>
                        <a:t>99,907</a:t>
                      </a:r>
                      <a:endParaRPr lang="el-GR" sz="2000" kern="100">
                        <a:solidFill>
                          <a:srgbClr val="0070C0"/>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15000"/>
                        </a:lnSpc>
                        <a:spcAft>
                          <a:spcPts val="1000"/>
                        </a:spcAft>
                      </a:pPr>
                      <a:r>
                        <a:rPr lang="el-GR" sz="2000" kern="100">
                          <a:solidFill>
                            <a:srgbClr val="0070C0"/>
                          </a:solidFill>
                          <a:effectLst/>
                        </a:rPr>
                        <a:t>2,325</a:t>
                      </a:r>
                      <a:endParaRPr lang="el-GR" sz="2000" kern="100">
                        <a:solidFill>
                          <a:srgbClr val="0070C0"/>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085319980"/>
                  </a:ext>
                </a:extLst>
              </a:tr>
              <a:tr h="420602">
                <a:tc>
                  <a:txBody>
                    <a:bodyPr/>
                    <a:lstStyle/>
                    <a:p>
                      <a:pPr algn="ctr">
                        <a:lnSpc>
                          <a:spcPct val="115000"/>
                        </a:lnSpc>
                        <a:spcAft>
                          <a:spcPts val="1000"/>
                        </a:spcAft>
                      </a:pPr>
                      <a:r>
                        <a:rPr lang="el-GR" sz="2000" kern="100" dirty="0">
                          <a:solidFill>
                            <a:srgbClr val="0070C0"/>
                          </a:solidFill>
                          <a:effectLst/>
                        </a:rPr>
                        <a:t>2019</a:t>
                      </a:r>
                      <a:endParaRPr lang="el-GR" sz="2000" kern="100" dirty="0">
                        <a:solidFill>
                          <a:srgbClr val="0070C0"/>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15000"/>
                        </a:lnSpc>
                        <a:spcAft>
                          <a:spcPts val="1000"/>
                        </a:spcAft>
                      </a:pPr>
                      <a:r>
                        <a:rPr lang="el-GR" sz="2000" kern="100">
                          <a:solidFill>
                            <a:srgbClr val="0070C0"/>
                          </a:solidFill>
                          <a:effectLst/>
                        </a:rPr>
                        <a:t>128,663</a:t>
                      </a:r>
                      <a:endParaRPr lang="el-GR" sz="2000" kern="100">
                        <a:solidFill>
                          <a:srgbClr val="0070C0"/>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15000"/>
                        </a:lnSpc>
                        <a:spcAft>
                          <a:spcPts val="1000"/>
                        </a:spcAft>
                      </a:pPr>
                      <a:r>
                        <a:rPr lang="el-GR" sz="2000" kern="100">
                          <a:solidFill>
                            <a:srgbClr val="0070C0"/>
                          </a:solidFill>
                          <a:effectLst/>
                        </a:rPr>
                        <a:t>2,087</a:t>
                      </a:r>
                      <a:endParaRPr lang="el-GR" sz="2000" kern="100">
                        <a:solidFill>
                          <a:srgbClr val="0070C0"/>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4013310789"/>
                  </a:ext>
                </a:extLst>
              </a:tr>
              <a:tr h="420602">
                <a:tc>
                  <a:txBody>
                    <a:bodyPr/>
                    <a:lstStyle/>
                    <a:p>
                      <a:pPr algn="ctr">
                        <a:lnSpc>
                          <a:spcPct val="115000"/>
                        </a:lnSpc>
                        <a:spcAft>
                          <a:spcPts val="1000"/>
                        </a:spcAft>
                      </a:pPr>
                      <a:r>
                        <a:rPr lang="el-GR" sz="2000" kern="100" dirty="0">
                          <a:solidFill>
                            <a:srgbClr val="0070C0"/>
                          </a:solidFill>
                          <a:effectLst/>
                        </a:rPr>
                        <a:t>2018</a:t>
                      </a:r>
                      <a:endParaRPr lang="el-GR" sz="2000" kern="100" dirty="0">
                        <a:solidFill>
                          <a:srgbClr val="0070C0"/>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15000"/>
                        </a:lnSpc>
                        <a:spcAft>
                          <a:spcPts val="1000"/>
                        </a:spcAft>
                      </a:pPr>
                      <a:r>
                        <a:rPr lang="el-GR" sz="2000" kern="100">
                          <a:solidFill>
                            <a:srgbClr val="0070C0"/>
                          </a:solidFill>
                          <a:effectLst/>
                        </a:rPr>
                        <a:t>146,949</a:t>
                      </a:r>
                      <a:endParaRPr lang="el-GR" sz="2000" kern="100">
                        <a:solidFill>
                          <a:srgbClr val="0070C0"/>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15000"/>
                        </a:lnSpc>
                        <a:spcAft>
                          <a:spcPts val="1000"/>
                        </a:spcAft>
                      </a:pPr>
                      <a:r>
                        <a:rPr lang="el-GR" sz="2000" kern="100">
                          <a:solidFill>
                            <a:srgbClr val="0070C0"/>
                          </a:solidFill>
                          <a:effectLst/>
                        </a:rPr>
                        <a:t>2,380</a:t>
                      </a:r>
                      <a:endParaRPr lang="el-GR" sz="2000" kern="100">
                        <a:solidFill>
                          <a:srgbClr val="0070C0"/>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38729999"/>
                  </a:ext>
                </a:extLst>
              </a:tr>
              <a:tr h="489430">
                <a:tc>
                  <a:txBody>
                    <a:bodyPr/>
                    <a:lstStyle/>
                    <a:p>
                      <a:pPr algn="ctr">
                        <a:lnSpc>
                          <a:spcPct val="115000"/>
                        </a:lnSpc>
                        <a:spcAft>
                          <a:spcPts val="1000"/>
                        </a:spcAft>
                      </a:pPr>
                      <a:r>
                        <a:rPr lang="el-GR" sz="2000" kern="100" dirty="0">
                          <a:solidFill>
                            <a:srgbClr val="0070C0"/>
                          </a:solidFill>
                          <a:effectLst/>
                        </a:rPr>
                        <a:t>2017</a:t>
                      </a:r>
                      <a:endParaRPr lang="el-GR" sz="2000" kern="100" dirty="0">
                        <a:solidFill>
                          <a:srgbClr val="0070C0"/>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15000"/>
                        </a:lnSpc>
                        <a:spcAft>
                          <a:spcPts val="1000"/>
                        </a:spcAft>
                      </a:pPr>
                      <a:r>
                        <a:rPr lang="el-GR" sz="2000" kern="100" dirty="0">
                          <a:solidFill>
                            <a:srgbClr val="0070C0"/>
                          </a:solidFill>
                          <a:effectLst/>
                        </a:rPr>
                        <a:t>187,499</a:t>
                      </a:r>
                      <a:endParaRPr lang="el-GR" sz="2000" kern="100" dirty="0">
                        <a:solidFill>
                          <a:srgbClr val="0070C0"/>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15000"/>
                        </a:lnSpc>
                        <a:spcAft>
                          <a:spcPts val="1000"/>
                        </a:spcAft>
                      </a:pPr>
                      <a:r>
                        <a:rPr lang="el-GR" sz="2000" kern="100" dirty="0">
                          <a:solidFill>
                            <a:srgbClr val="0070C0"/>
                          </a:solidFill>
                          <a:effectLst/>
                        </a:rPr>
                        <a:t>3,140</a:t>
                      </a:r>
                      <a:endParaRPr lang="el-GR" sz="2000" kern="100" dirty="0">
                        <a:solidFill>
                          <a:srgbClr val="0070C0"/>
                        </a:solidFill>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649807668"/>
                  </a:ext>
                </a:extLst>
              </a:tr>
            </a:tbl>
          </a:graphicData>
        </a:graphic>
      </p:graphicFrame>
    </p:spTree>
    <p:extLst>
      <p:ext uri="{BB962C8B-B14F-4D97-AF65-F5344CB8AC3E}">
        <p14:creationId xmlns:p14="http://schemas.microsoft.com/office/powerpoint/2010/main" val="162042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7909" y="1992924"/>
            <a:ext cx="11065620" cy="3969466"/>
          </a:xfrm>
        </p:spPr>
        <p:txBody>
          <a:bodyPr/>
          <a:lstStyle/>
          <a:p>
            <a:r>
              <a:rPr lang="en-GB" dirty="0"/>
              <a:t> </a:t>
            </a:r>
            <a:endParaRPr lang="el-GR" dirty="0"/>
          </a:p>
          <a:p>
            <a:endParaRPr lang="el-GR" dirty="0"/>
          </a:p>
        </p:txBody>
      </p:sp>
      <p:pic>
        <p:nvPicPr>
          <p:cNvPr id="6" name="Εικόνα 5"/>
          <p:cNvPicPr/>
          <p:nvPr/>
        </p:nvPicPr>
        <p:blipFill>
          <a:blip r:embed="rId2" cstate="print">
            <a:extLst>
              <a:ext uri="{28A0092B-C50C-407E-A947-70E740481C1C}">
                <a14:useLocalDpi xmlns:a14="http://schemas.microsoft.com/office/drawing/2010/main" val="0"/>
              </a:ext>
            </a:extLst>
          </a:blip>
          <a:stretch>
            <a:fillRect/>
          </a:stretch>
        </p:blipFill>
        <p:spPr>
          <a:xfrm>
            <a:off x="527538" y="2220594"/>
            <a:ext cx="7502770" cy="3828514"/>
          </a:xfrm>
          <a:prstGeom prst="rect">
            <a:avLst/>
          </a:prstGeom>
        </p:spPr>
      </p:pic>
      <p:sp>
        <p:nvSpPr>
          <p:cNvPr id="2" name="Ορθογώνιο 1"/>
          <p:cNvSpPr/>
          <p:nvPr/>
        </p:nvSpPr>
        <p:spPr>
          <a:xfrm flipH="1">
            <a:off x="8745415" y="2133600"/>
            <a:ext cx="2508738" cy="3416320"/>
          </a:xfrm>
          <a:prstGeom prst="rect">
            <a:avLst/>
          </a:prstGeom>
        </p:spPr>
        <p:txBody>
          <a:bodyPr wrap="square">
            <a:spAutoFit/>
          </a:bodyPr>
          <a:lstStyle/>
          <a:p>
            <a:r>
              <a:rPr lang="el-GR" dirty="0">
                <a:solidFill>
                  <a:schemeClr val="accent6">
                    <a:lumMod val="50000"/>
                  </a:schemeClr>
                </a:solidFill>
              </a:rPr>
              <a:t>Ένα 16χρονο αγόρι απ’ το Αφγανιστάν ζωγράφισε έναν δρόμο γύρω από ένα βουνό και είπε: </a:t>
            </a:r>
          </a:p>
          <a:p>
            <a:r>
              <a:rPr lang="el-GR" b="1" dirty="0">
                <a:solidFill>
                  <a:schemeClr val="accent6">
                    <a:lumMod val="50000"/>
                  </a:schemeClr>
                </a:solidFill>
              </a:rPr>
              <a:t>Όσο ψηλό και αν είναι το βουνό, πάντα υπάρχει δρόμος!»</a:t>
            </a:r>
          </a:p>
          <a:p>
            <a:endParaRPr lang="el-GR" b="1" dirty="0">
              <a:solidFill>
                <a:schemeClr val="accent6">
                  <a:lumMod val="50000"/>
                </a:schemeClr>
              </a:solidFill>
            </a:endParaRPr>
          </a:p>
          <a:p>
            <a:r>
              <a:rPr lang="el-GR" b="1" dirty="0">
                <a:solidFill>
                  <a:schemeClr val="accent6">
                    <a:lumMod val="50000"/>
                  </a:schemeClr>
                </a:solidFill>
              </a:rPr>
              <a:t>(</a:t>
            </a:r>
            <a:r>
              <a:rPr lang="en-US" b="1" dirty="0">
                <a:solidFill>
                  <a:schemeClr val="accent6">
                    <a:lumMod val="50000"/>
                  </a:schemeClr>
                </a:solidFill>
              </a:rPr>
              <a:t>“</a:t>
            </a:r>
            <a:r>
              <a:rPr lang="en-US" b="1" i="1" dirty="0">
                <a:solidFill>
                  <a:schemeClr val="accent6">
                    <a:lumMod val="50000"/>
                  </a:schemeClr>
                </a:solidFill>
              </a:rPr>
              <a:t>However tall the mountain, there's always a road”</a:t>
            </a:r>
            <a:r>
              <a:rPr lang="el-GR" b="1" i="1" dirty="0">
                <a:solidFill>
                  <a:schemeClr val="accent6">
                    <a:lumMod val="50000"/>
                  </a:schemeClr>
                </a:solidFill>
              </a:rPr>
              <a:t>)</a:t>
            </a:r>
            <a:r>
              <a:rPr lang="en-US" b="1" dirty="0">
                <a:solidFill>
                  <a:schemeClr val="accent6">
                    <a:lumMod val="50000"/>
                  </a:schemeClr>
                </a:solidFill>
              </a:rPr>
              <a:t> </a:t>
            </a:r>
            <a:endParaRPr lang="el-GR" b="1" dirty="0">
              <a:solidFill>
                <a:schemeClr val="accent6">
                  <a:lumMod val="50000"/>
                </a:schemeClr>
              </a:solidFill>
            </a:endParaRPr>
          </a:p>
        </p:txBody>
      </p:sp>
      <p:pic>
        <p:nvPicPr>
          <p:cNvPr id="5" name="Picture 2" descr="A close-up of a logo&#10;&#10;Description automatically generated with low confidence">
            <a:extLst>
              <a:ext uri="{FF2B5EF4-FFF2-40B4-BE49-F238E27FC236}">
                <a16:creationId xmlns:a16="http://schemas.microsoft.com/office/drawing/2014/main" id="{97F722D6-08DF-B2F8-5F5F-7B7F173984C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3692435" cy="1236406"/>
          </a:xfrm>
          <a:prstGeom prst="rect">
            <a:avLst/>
          </a:prstGeom>
          <a:noFill/>
          <a:ln>
            <a:noFill/>
          </a:ln>
        </p:spPr>
      </p:pic>
    </p:spTree>
    <p:extLst>
      <p:ext uri="{BB962C8B-B14F-4D97-AF65-F5344CB8AC3E}">
        <p14:creationId xmlns:p14="http://schemas.microsoft.com/office/powerpoint/2010/main" val="22448578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27341" y="2029216"/>
            <a:ext cx="10196187" cy="3933173"/>
          </a:xfrm>
        </p:spPr>
        <p:txBody>
          <a:bodyPr/>
          <a:lstStyle/>
          <a:p>
            <a:pPr marL="0" indent="0" algn="ctr">
              <a:lnSpc>
                <a:spcPct val="150000"/>
              </a:lnSpc>
              <a:buNone/>
            </a:pPr>
            <a:endParaRPr lang="el-GR" sz="4000" dirty="0">
              <a:solidFill>
                <a:schemeClr val="accent6">
                  <a:lumMod val="50000"/>
                </a:schemeClr>
              </a:solidFill>
            </a:endParaRPr>
          </a:p>
          <a:p>
            <a:endParaRPr lang="el-GR" dirty="0"/>
          </a:p>
        </p:txBody>
      </p:sp>
      <p:pic>
        <p:nvPicPr>
          <p:cNvPr id="2" name="Picture 2" descr="A close-up of a logo&#10;&#10;Description automatically generated with low confidence">
            <a:extLst>
              <a:ext uri="{FF2B5EF4-FFF2-40B4-BE49-F238E27FC236}">
                <a16:creationId xmlns:a16="http://schemas.microsoft.com/office/drawing/2014/main" id="{32927B7D-666B-FF95-63C4-10F002A34A7E}"/>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3692435" cy="1236406"/>
          </a:xfrm>
          <a:prstGeom prst="rect">
            <a:avLst/>
          </a:prstGeom>
          <a:noFill/>
          <a:ln>
            <a:noFill/>
          </a:ln>
        </p:spPr>
      </p:pic>
      <p:pic>
        <p:nvPicPr>
          <p:cNvPr id="4" name="Εικόνα 3" descr="Diapositiva 1">
            <a:extLst>
              <a:ext uri="{FF2B5EF4-FFF2-40B4-BE49-F238E27FC236}">
                <a16:creationId xmlns:a16="http://schemas.microsoft.com/office/drawing/2014/main" id="{D23FDB76-E1F2-B2DA-C003-CAF9112F589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42103" y="1931164"/>
            <a:ext cx="9507794" cy="4286864"/>
          </a:xfrm>
          <a:prstGeom prst="rect">
            <a:avLst/>
          </a:prstGeom>
          <a:noFill/>
          <a:ln>
            <a:noFill/>
          </a:ln>
        </p:spPr>
      </p:pic>
    </p:spTree>
    <p:extLst>
      <p:ext uri="{BB962C8B-B14F-4D97-AF65-F5344CB8AC3E}">
        <p14:creationId xmlns:p14="http://schemas.microsoft.com/office/powerpoint/2010/main" val="42935013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Θέση περιεχομένου"/>
          <p:cNvSpPr>
            <a:spLocks noGrp="1"/>
          </p:cNvSpPr>
          <p:nvPr>
            <p:ph idx="1"/>
          </p:nvPr>
        </p:nvSpPr>
        <p:spPr/>
        <p:txBody>
          <a:bodyPr>
            <a:normAutofit/>
          </a:bodyPr>
          <a:lstStyle/>
          <a:p>
            <a:pPr algn="ctr"/>
            <a:r>
              <a:rPr lang="el-GR" sz="2400" b="1" dirty="0">
                <a:solidFill>
                  <a:schemeClr val="accent6">
                    <a:lumMod val="50000"/>
                  </a:schemeClr>
                </a:solidFill>
                <a:cs typeface="Tahoma" pitchFamily="34" charset="0"/>
              </a:rPr>
              <a:t>ΠΡΟΣΦΥΓΙΚΗ ΚΡΙΣΗ ΣΤΗΝ ΕΛΛΑΔΑ ΜΕ ΑΡΙΘΜΟΥΣ</a:t>
            </a:r>
            <a:r>
              <a:rPr lang="en-US" sz="2400" b="1" dirty="0">
                <a:solidFill>
                  <a:schemeClr val="accent6">
                    <a:lumMod val="50000"/>
                  </a:schemeClr>
                </a:solidFill>
                <a:cs typeface="Tahoma" pitchFamily="34" charset="0"/>
              </a:rPr>
              <a:t>:</a:t>
            </a:r>
            <a:endParaRPr lang="en-US" sz="2400" dirty="0">
              <a:solidFill>
                <a:schemeClr val="accent6">
                  <a:lumMod val="50000"/>
                </a:schemeClr>
              </a:solidFill>
            </a:endParaRPr>
          </a:p>
          <a:p>
            <a:pPr algn="ctr"/>
            <a:endParaRPr lang="en-US" sz="2400" dirty="0"/>
          </a:p>
          <a:p>
            <a:endParaRPr lang="en-US" dirty="0"/>
          </a:p>
          <a:p>
            <a:endParaRPr lang="en-US" dirty="0"/>
          </a:p>
          <a:p>
            <a:endParaRPr lang="el-GR" dirty="0"/>
          </a:p>
          <a:p>
            <a:endParaRPr lang="en-US" dirty="0"/>
          </a:p>
          <a:p>
            <a:endParaRPr lang="el-GR" dirty="0"/>
          </a:p>
          <a:p>
            <a:endParaRPr lang="el-GR" dirty="0"/>
          </a:p>
        </p:txBody>
      </p:sp>
      <p:graphicFrame>
        <p:nvGraphicFramePr>
          <p:cNvPr id="2" name="Πίνακας 1"/>
          <p:cNvGraphicFramePr>
            <a:graphicFrameLocks noGrp="1"/>
          </p:cNvGraphicFramePr>
          <p:nvPr>
            <p:extLst>
              <p:ext uri="{D42A27DB-BD31-4B8C-83A1-F6EECF244321}">
                <p14:modId xmlns:p14="http://schemas.microsoft.com/office/powerpoint/2010/main" val="3270418834"/>
              </p:ext>
            </p:extLst>
          </p:nvPr>
        </p:nvGraphicFramePr>
        <p:xfrm>
          <a:off x="1348155" y="2278835"/>
          <a:ext cx="9413630" cy="3884680"/>
        </p:xfrm>
        <a:graphic>
          <a:graphicData uri="http://schemas.openxmlformats.org/drawingml/2006/table">
            <a:tbl>
              <a:tblPr firstRow="1" bandRow="1">
                <a:tableStyleId>{5C22544A-7EE6-4342-B048-85BDC9FD1C3A}</a:tableStyleId>
              </a:tblPr>
              <a:tblGrid>
                <a:gridCol w="4407876">
                  <a:extLst>
                    <a:ext uri="{9D8B030D-6E8A-4147-A177-3AD203B41FA5}">
                      <a16:colId xmlns:a16="http://schemas.microsoft.com/office/drawing/2014/main" val="20000"/>
                    </a:ext>
                  </a:extLst>
                </a:gridCol>
                <a:gridCol w="5005754">
                  <a:extLst>
                    <a:ext uri="{9D8B030D-6E8A-4147-A177-3AD203B41FA5}">
                      <a16:colId xmlns:a16="http://schemas.microsoft.com/office/drawing/2014/main" val="20001"/>
                    </a:ext>
                  </a:extLst>
                </a:gridCol>
              </a:tblGrid>
              <a:tr h="851227">
                <a:tc>
                  <a:txBody>
                    <a:bodyPr/>
                    <a:lstStyle/>
                    <a:p>
                      <a:pPr algn="ctr"/>
                      <a:r>
                        <a:rPr lang="el-GR" sz="2400" b="1" dirty="0">
                          <a:solidFill>
                            <a:schemeClr val="accent6">
                              <a:lumMod val="50000"/>
                            </a:schemeClr>
                          </a:solidFill>
                        </a:rPr>
                        <a:t>ΔΙΑΜΕΝΟΝΤΕΣ ΣΤΑ</a:t>
                      </a:r>
                      <a:endParaRPr lang="en-US" sz="2400" b="1" dirty="0">
                        <a:solidFill>
                          <a:schemeClr val="accent6">
                            <a:lumMod val="50000"/>
                          </a:schemeClr>
                        </a:solidFill>
                      </a:endParaRPr>
                    </a:p>
                  </a:txBody>
                  <a:tcPr/>
                </a:tc>
                <a:tc>
                  <a:txBody>
                    <a:bodyPr/>
                    <a:lstStyle/>
                    <a:p>
                      <a:pPr algn="ctr"/>
                      <a:r>
                        <a:rPr lang="el-GR" sz="2400" b="1" dirty="0">
                          <a:solidFill>
                            <a:schemeClr val="accent6">
                              <a:lumMod val="50000"/>
                            </a:schemeClr>
                          </a:solidFill>
                        </a:rPr>
                        <a:t>ΝΗΣΙΑ ΑΙΓΑΙΟΥ </a:t>
                      </a:r>
                    </a:p>
                    <a:p>
                      <a:pPr algn="ctr"/>
                      <a:r>
                        <a:rPr lang="el-GR" sz="2400" b="1" dirty="0">
                          <a:solidFill>
                            <a:schemeClr val="accent6">
                              <a:lumMod val="50000"/>
                            </a:schemeClr>
                          </a:solidFill>
                        </a:rPr>
                        <a:t>2024</a:t>
                      </a:r>
                      <a:endParaRPr lang="en-US" sz="2400" dirty="0">
                        <a:solidFill>
                          <a:schemeClr val="accent6">
                            <a:lumMod val="50000"/>
                          </a:schemeClr>
                        </a:solidFill>
                      </a:endParaRPr>
                    </a:p>
                    <a:p>
                      <a:endParaRPr lang="el-GR" dirty="0">
                        <a:solidFill>
                          <a:schemeClr val="accent6">
                            <a:lumMod val="50000"/>
                          </a:schemeClr>
                        </a:solidFill>
                      </a:endParaRPr>
                    </a:p>
                  </a:txBody>
                  <a:tcPr/>
                </a:tc>
                <a:extLst>
                  <a:ext uri="{0D108BD9-81ED-4DB2-BD59-A6C34878D82A}">
                    <a16:rowId xmlns:a16="http://schemas.microsoft.com/office/drawing/2014/main" val="10000"/>
                  </a:ext>
                </a:extLst>
              </a:tr>
              <a:tr h="370840">
                <a:tc>
                  <a:txBody>
                    <a:bodyPr/>
                    <a:lstStyle/>
                    <a:p>
                      <a:pPr algn="ctr"/>
                      <a:r>
                        <a:rPr lang="el-GR" sz="2000" b="1" kern="1200" dirty="0">
                          <a:solidFill>
                            <a:srgbClr val="0070C0"/>
                          </a:solidFill>
                          <a:effectLst/>
                          <a:latin typeface="+mn-lt"/>
                          <a:ea typeface="+mn-ea"/>
                          <a:cs typeface="+mn-cs"/>
                        </a:rPr>
                        <a:t>ΣΥΝΟΛΙΚΑ</a:t>
                      </a:r>
                      <a:endParaRPr lang="el-GR" sz="2000" b="1" dirty="0">
                        <a:solidFill>
                          <a:srgbClr val="0070C0"/>
                        </a:solidFill>
                        <a:latin typeface="+mn-lt"/>
                      </a:endParaRPr>
                    </a:p>
                  </a:txBody>
                  <a:tcPr/>
                </a:tc>
                <a:tc>
                  <a:txBody>
                    <a:bodyPr/>
                    <a:lstStyle/>
                    <a:p>
                      <a:pPr algn="ctr"/>
                      <a:r>
                        <a:rPr lang="el-GR" sz="1800" b="1" kern="1200" dirty="0">
                          <a:solidFill>
                            <a:srgbClr val="0070C0"/>
                          </a:solidFill>
                          <a:effectLst/>
                          <a:latin typeface="+mn-lt"/>
                          <a:ea typeface="+mn-ea"/>
                          <a:cs typeface="+mn-cs"/>
                        </a:rPr>
                        <a:t>8.863 </a:t>
                      </a:r>
                      <a:endParaRPr lang="el-GR" b="1" dirty="0">
                        <a:solidFill>
                          <a:schemeClr val="accent6">
                            <a:lumMod val="50000"/>
                          </a:schemeClr>
                        </a:solidFill>
                      </a:endParaRPr>
                    </a:p>
                  </a:txBody>
                  <a:tcPr/>
                </a:tc>
                <a:extLst>
                  <a:ext uri="{0D108BD9-81ED-4DB2-BD59-A6C34878D82A}">
                    <a16:rowId xmlns:a16="http://schemas.microsoft.com/office/drawing/2014/main" val="10001"/>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2000" b="1" kern="1200" dirty="0">
                          <a:solidFill>
                            <a:srgbClr val="0070C0"/>
                          </a:solidFill>
                          <a:effectLst/>
                          <a:latin typeface="+mn-lt"/>
                          <a:ea typeface="+mn-ea"/>
                          <a:cs typeface="+mn-cs"/>
                        </a:rPr>
                        <a:t>ΣΕ ΚΛΕΙΣΤΕΣ ΔΟΜΕΣ</a:t>
                      </a:r>
                      <a:endParaRPr lang="en-US" sz="2000" b="1" dirty="0">
                        <a:solidFill>
                          <a:srgbClr val="0070C0"/>
                        </a:solidFill>
                        <a:latin typeface="+mn-lt"/>
                      </a:endParaRPr>
                    </a:p>
                  </a:txBody>
                  <a:tcPr/>
                </a:tc>
                <a:tc>
                  <a:txBody>
                    <a:bodyPr/>
                    <a:lstStyle/>
                    <a:p>
                      <a:pPr algn="ctr"/>
                      <a:r>
                        <a:rPr lang="el-GR" sz="1800" b="1" kern="1200" dirty="0">
                          <a:solidFill>
                            <a:srgbClr val="0070C0"/>
                          </a:solidFill>
                          <a:effectLst/>
                          <a:latin typeface="+mn-lt"/>
                          <a:ea typeface="+mn-ea"/>
                          <a:cs typeface="+mn-cs"/>
                        </a:rPr>
                        <a:t>7.840</a:t>
                      </a:r>
                      <a:endParaRPr lang="el-GR" b="1" dirty="0">
                        <a:solidFill>
                          <a:schemeClr val="accent6">
                            <a:lumMod val="50000"/>
                          </a:schemeClr>
                        </a:solidFill>
                      </a:endParaRPr>
                    </a:p>
                  </a:txBody>
                  <a:tcPr/>
                </a:tc>
                <a:extLst>
                  <a:ext uri="{0D108BD9-81ED-4DB2-BD59-A6C34878D82A}">
                    <a16:rowId xmlns:a16="http://schemas.microsoft.com/office/drawing/2014/main" val="10002"/>
                  </a:ext>
                </a:extLst>
              </a:tr>
              <a:tr h="486160">
                <a:tc>
                  <a:txBody>
                    <a:bodyPr/>
                    <a:lstStyle/>
                    <a:p>
                      <a:pPr algn="ctr"/>
                      <a:r>
                        <a:rPr lang="el-GR" sz="2000" b="1" kern="0" dirty="0">
                          <a:solidFill>
                            <a:srgbClr val="0070C0"/>
                          </a:solidFill>
                          <a:effectLst/>
                          <a:latin typeface="+mn-lt"/>
                          <a:ea typeface="Aptos" panose="020B0004020202020204" pitchFamily="34" charset="0"/>
                          <a:cs typeface="Times New Roman" panose="02020603050405020304" pitchFamily="18" charset="0"/>
                        </a:rPr>
                        <a:t>ΣΕ ΑΛΛΕΣ ΕΓΚΑΤΑΣΤΑΣΕΙΣ </a:t>
                      </a:r>
                      <a:endParaRPr lang="en-US" sz="2000" b="1" dirty="0">
                        <a:solidFill>
                          <a:srgbClr val="0070C0"/>
                        </a:solidFill>
                        <a:latin typeface="+mn-lt"/>
                      </a:endParaRPr>
                    </a:p>
                  </a:txBody>
                  <a:tcPr/>
                </a:tc>
                <a:tc>
                  <a:txBody>
                    <a:bodyPr/>
                    <a:lstStyle/>
                    <a:p>
                      <a:pPr algn="ctr"/>
                      <a:r>
                        <a:rPr lang="el-GR" b="1" dirty="0">
                          <a:solidFill>
                            <a:schemeClr val="accent6">
                              <a:lumMod val="50000"/>
                            </a:schemeClr>
                          </a:solidFill>
                        </a:rPr>
                        <a:t>377</a:t>
                      </a:r>
                    </a:p>
                  </a:txBody>
                  <a:tcPr/>
                </a:tc>
                <a:extLst>
                  <a:ext uri="{0D108BD9-81ED-4DB2-BD59-A6C34878D82A}">
                    <a16:rowId xmlns:a16="http://schemas.microsoft.com/office/drawing/2014/main" val="10003"/>
                  </a:ext>
                </a:extLst>
              </a:tr>
              <a:tr h="370840">
                <a:tc>
                  <a:txBody>
                    <a:bodyPr/>
                    <a:lstStyle/>
                    <a:p>
                      <a:pPr algn="ctr"/>
                      <a:r>
                        <a:rPr lang="el-GR" sz="2000" b="1" kern="1200" dirty="0">
                          <a:solidFill>
                            <a:srgbClr val="0070C0"/>
                          </a:solidFill>
                          <a:effectLst/>
                          <a:latin typeface="+mn-lt"/>
                          <a:ea typeface="+mn-ea"/>
                          <a:cs typeface="+mn-cs"/>
                        </a:rPr>
                        <a:t>ΣΤΕΓΑΖΟΝΤΑΙ ΜΕ ΙΔΙΑ ΜΕΣΑ</a:t>
                      </a:r>
                      <a:endParaRPr lang="el-GR" sz="2000" b="1" dirty="0">
                        <a:solidFill>
                          <a:srgbClr val="0070C0"/>
                        </a:solidFill>
                        <a:latin typeface="+mn-lt"/>
                      </a:endParaRPr>
                    </a:p>
                  </a:txBody>
                  <a:tcPr/>
                </a:tc>
                <a:tc>
                  <a:txBody>
                    <a:bodyPr/>
                    <a:lstStyle/>
                    <a:p>
                      <a:pPr algn="ctr"/>
                      <a:r>
                        <a:rPr lang="el-GR" b="1" dirty="0">
                          <a:solidFill>
                            <a:schemeClr val="accent6">
                              <a:lumMod val="50000"/>
                            </a:schemeClr>
                          </a:solidFill>
                        </a:rPr>
                        <a:t>646</a:t>
                      </a:r>
                    </a:p>
                  </a:txBody>
                  <a:tcPr/>
                </a:tc>
                <a:extLst>
                  <a:ext uri="{0D108BD9-81ED-4DB2-BD59-A6C34878D82A}">
                    <a16:rowId xmlns:a16="http://schemas.microsoft.com/office/drawing/2014/main" val="10004"/>
                  </a:ext>
                </a:extLst>
              </a:tr>
              <a:tr h="370840">
                <a:tc>
                  <a:txBody>
                    <a:bodyPr/>
                    <a:lstStyle/>
                    <a:p>
                      <a:endParaRPr lang="el-GR" b="1" dirty="0">
                        <a:solidFill>
                          <a:schemeClr val="accent6">
                            <a:lumMod val="50000"/>
                          </a:schemeClr>
                        </a:solidFill>
                        <a:latin typeface="+mn-lt"/>
                      </a:endParaRPr>
                    </a:p>
                  </a:txBody>
                  <a:tcPr/>
                </a:tc>
                <a:tc>
                  <a:txBody>
                    <a:bodyPr/>
                    <a:lstStyle/>
                    <a:p>
                      <a:pPr algn="ctr"/>
                      <a:endParaRPr lang="el-GR" b="1" dirty="0">
                        <a:solidFill>
                          <a:schemeClr val="accent6">
                            <a:lumMod val="50000"/>
                          </a:schemeClr>
                        </a:solidFill>
                      </a:endParaRPr>
                    </a:p>
                  </a:txBody>
                  <a:tcPr/>
                </a:tc>
                <a:extLst>
                  <a:ext uri="{0D108BD9-81ED-4DB2-BD59-A6C34878D82A}">
                    <a16:rowId xmlns:a16="http://schemas.microsoft.com/office/drawing/2014/main" val="10005"/>
                  </a:ext>
                </a:extLst>
              </a:tr>
              <a:tr h="370840">
                <a:tc>
                  <a:txBody>
                    <a:bodyPr/>
                    <a:lstStyle/>
                    <a:p>
                      <a:endParaRPr lang="el-GR" b="1" dirty="0">
                        <a:solidFill>
                          <a:schemeClr val="accent6">
                            <a:lumMod val="50000"/>
                          </a:schemeClr>
                        </a:solidFill>
                        <a:latin typeface="+mn-lt"/>
                      </a:endParaRPr>
                    </a:p>
                  </a:txBody>
                  <a:tcPr/>
                </a:tc>
                <a:tc>
                  <a:txBody>
                    <a:bodyPr/>
                    <a:lstStyle/>
                    <a:p>
                      <a:pPr algn="ctr"/>
                      <a:endParaRPr lang="el-GR" b="1" dirty="0">
                        <a:solidFill>
                          <a:schemeClr val="accent6">
                            <a:lumMod val="50000"/>
                          </a:schemeClr>
                        </a:solidFill>
                      </a:endParaRPr>
                    </a:p>
                  </a:txBody>
                  <a:tcPr/>
                </a:tc>
                <a:extLst>
                  <a:ext uri="{0D108BD9-81ED-4DB2-BD59-A6C34878D82A}">
                    <a16:rowId xmlns:a16="http://schemas.microsoft.com/office/drawing/2014/main" val="10006"/>
                  </a:ext>
                </a:extLst>
              </a:tr>
              <a:tr h="370840">
                <a:tc>
                  <a:txBody>
                    <a:bodyPr/>
                    <a:lstStyle/>
                    <a:p>
                      <a:endParaRPr lang="el-GR" sz="1800" b="1" dirty="0">
                        <a:solidFill>
                          <a:schemeClr val="accent6">
                            <a:lumMod val="50000"/>
                          </a:schemeClr>
                        </a:solidFill>
                        <a:latin typeface="+mn-lt"/>
                      </a:endParaRPr>
                    </a:p>
                  </a:txBody>
                  <a:tcPr/>
                </a:tc>
                <a:tc>
                  <a:txBody>
                    <a:bodyPr/>
                    <a:lstStyle/>
                    <a:p>
                      <a:pPr algn="ctr"/>
                      <a:endParaRPr lang="el-GR" b="1" dirty="0">
                        <a:solidFill>
                          <a:schemeClr val="accent6">
                            <a:lumMod val="50000"/>
                          </a:schemeClr>
                        </a:solidFill>
                      </a:endParaRPr>
                    </a:p>
                  </a:txBody>
                  <a:tcPr/>
                </a:tc>
                <a:extLst>
                  <a:ext uri="{0D108BD9-81ED-4DB2-BD59-A6C34878D82A}">
                    <a16:rowId xmlns:a16="http://schemas.microsoft.com/office/drawing/2014/main" val="10007"/>
                  </a:ext>
                </a:extLst>
              </a:tr>
            </a:tbl>
          </a:graphicData>
        </a:graphic>
      </p:graphicFrame>
      <p:pic>
        <p:nvPicPr>
          <p:cNvPr id="3" name="Picture 2" descr="A close-up of a logo&#10;&#10;Description automatically generated with low confidence">
            <a:extLst>
              <a:ext uri="{FF2B5EF4-FFF2-40B4-BE49-F238E27FC236}">
                <a16:creationId xmlns:a16="http://schemas.microsoft.com/office/drawing/2014/main" id="{05E96707-4FCC-92F8-C94C-7852103964B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3692435" cy="1236406"/>
          </a:xfrm>
          <a:prstGeom prst="rect">
            <a:avLst/>
          </a:prstGeom>
          <a:noFill/>
          <a:ln>
            <a:noFill/>
          </a:ln>
        </p:spPr>
      </p:pic>
    </p:spTree>
    <p:extLst>
      <p:ext uri="{BB962C8B-B14F-4D97-AF65-F5344CB8AC3E}">
        <p14:creationId xmlns:p14="http://schemas.microsoft.com/office/powerpoint/2010/main" val="31050230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Θέση περιεχομένου"/>
          <p:cNvSpPr>
            <a:spLocks noGrp="1"/>
          </p:cNvSpPr>
          <p:nvPr>
            <p:ph idx="1"/>
          </p:nvPr>
        </p:nvSpPr>
        <p:spPr/>
        <p:txBody>
          <a:bodyPr>
            <a:normAutofit/>
          </a:bodyPr>
          <a:lstStyle/>
          <a:p>
            <a:pPr algn="ctr"/>
            <a:r>
              <a:rPr lang="el-GR" sz="2400" b="1" dirty="0">
                <a:solidFill>
                  <a:schemeClr val="accent6">
                    <a:lumMod val="50000"/>
                  </a:schemeClr>
                </a:solidFill>
                <a:cs typeface="Tahoma" pitchFamily="34" charset="0"/>
              </a:rPr>
              <a:t>ΠΡΟΣΦΥΓΙΚΗ ΚΡΙΣΗ ΣΤΗΝ ΕΛΛΑΔΑ ΜΕ ΑΡΙΘΜΟΥΣ</a:t>
            </a:r>
            <a:r>
              <a:rPr lang="en-US" sz="2400" b="1" dirty="0">
                <a:solidFill>
                  <a:schemeClr val="accent6">
                    <a:lumMod val="50000"/>
                  </a:schemeClr>
                </a:solidFill>
                <a:cs typeface="Tahoma" pitchFamily="34" charset="0"/>
              </a:rPr>
              <a:t>:</a:t>
            </a:r>
            <a:endParaRPr lang="en-US" sz="2400" dirty="0">
              <a:solidFill>
                <a:schemeClr val="accent6">
                  <a:lumMod val="50000"/>
                </a:schemeClr>
              </a:solidFill>
            </a:endParaRPr>
          </a:p>
          <a:p>
            <a:pPr algn="ctr"/>
            <a:endParaRPr lang="en-US" sz="2400" dirty="0"/>
          </a:p>
          <a:p>
            <a:endParaRPr lang="en-US" dirty="0"/>
          </a:p>
          <a:p>
            <a:endParaRPr lang="en-US" dirty="0"/>
          </a:p>
          <a:p>
            <a:endParaRPr lang="el-GR" dirty="0"/>
          </a:p>
          <a:p>
            <a:endParaRPr lang="en-US" dirty="0"/>
          </a:p>
          <a:p>
            <a:endParaRPr lang="el-GR" dirty="0"/>
          </a:p>
          <a:p>
            <a:endParaRPr lang="el-GR" dirty="0"/>
          </a:p>
        </p:txBody>
      </p:sp>
      <p:graphicFrame>
        <p:nvGraphicFramePr>
          <p:cNvPr id="2" name="Πίνακας 1"/>
          <p:cNvGraphicFramePr>
            <a:graphicFrameLocks noGrp="1"/>
          </p:cNvGraphicFramePr>
          <p:nvPr>
            <p:extLst>
              <p:ext uri="{D42A27DB-BD31-4B8C-83A1-F6EECF244321}">
                <p14:modId xmlns:p14="http://schemas.microsoft.com/office/powerpoint/2010/main" val="3905513266"/>
              </p:ext>
            </p:extLst>
          </p:nvPr>
        </p:nvGraphicFramePr>
        <p:xfrm>
          <a:off x="1248697" y="1845734"/>
          <a:ext cx="9316443" cy="4145280"/>
        </p:xfrm>
        <a:graphic>
          <a:graphicData uri="http://schemas.openxmlformats.org/drawingml/2006/table">
            <a:tbl>
              <a:tblPr firstRow="1" bandRow="1">
                <a:tableStyleId>{5C22544A-7EE6-4342-B048-85BDC9FD1C3A}</a:tableStyleId>
              </a:tblPr>
              <a:tblGrid>
                <a:gridCol w="4335927">
                  <a:extLst>
                    <a:ext uri="{9D8B030D-6E8A-4147-A177-3AD203B41FA5}">
                      <a16:colId xmlns:a16="http://schemas.microsoft.com/office/drawing/2014/main" val="20000"/>
                    </a:ext>
                  </a:extLst>
                </a:gridCol>
                <a:gridCol w="4980516">
                  <a:extLst>
                    <a:ext uri="{9D8B030D-6E8A-4147-A177-3AD203B41FA5}">
                      <a16:colId xmlns:a16="http://schemas.microsoft.com/office/drawing/2014/main" val="20001"/>
                    </a:ext>
                  </a:extLst>
                </a:gridCol>
              </a:tblGrid>
              <a:tr h="1009366">
                <a:tc>
                  <a:txBody>
                    <a:bodyPr/>
                    <a:lstStyle/>
                    <a:p>
                      <a:pPr algn="ctr"/>
                      <a:r>
                        <a:rPr lang="el-GR" sz="2400" b="1" dirty="0">
                          <a:solidFill>
                            <a:schemeClr val="accent6">
                              <a:lumMod val="50000"/>
                            </a:schemeClr>
                          </a:solidFill>
                        </a:rPr>
                        <a:t>ΔΙΑΜΕΝΟΝΤΕΣ ΣΤΙΣ</a:t>
                      </a:r>
                      <a:endParaRPr lang="en-US" sz="2400" b="1" dirty="0">
                        <a:solidFill>
                          <a:schemeClr val="accent6">
                            <a:lumMod val="50000"/>
                          </a:schemeClr>
                        </a:solidFill>
                      </a:endParaRPr>
                    </a:p>
                  </a:txBody>
                  <a:tcPr/>
                </a:tc>
                <a:tc>
                  <a:txBody>
                    <a:bodyPr/>
                    <a:lstStyle/>
                    <a:p>
                      <a:pPr algn="ctr"/>
                      <a:r>
                        <a:rPr lang="el-GR" sz="2400" b="1" dirty="0">
                          <a:solidFill>
                            <a:schemeClr val="accent6">
                              <a:lumMod val="50000"/>
                            </a:schemeClr>
                          </a:solidFill>
                        </a:rPr>
                        <a:t>ΚΛΕΙΣΤΕΣ ΕΛΕΓΧΟΜΕΝΕΣ ΔΟΜΕΣ</a:t>
                      </a:r>
                    </a:p>
                    <a:p>
                      <a:pPr algn="ctr"/>
                      <a:r>
                        <a:rPr lang="el-GR" sz="2400" b="1" dirty="0">
                          <a:solidFill>
                            <a:schemeClr val="accent6">
                              <a:lumMod val="50000"/>
                            </a:schemeClr>
                          </a:solidFill>
                        </a:rPr>
                        <a:t>2024</a:t>
                      </a:r>
                      <a:endParaRPr lang="en-US" sz="2400" dirty="0">
                        <a:solidFill>
                          <a:schemeClr val="accent6">
                            <a:lumMod val="50000"/>
                          </a:schemeClr>
                        </a:solidFill>
                      </a:endParaRPr>
                    </a:p>
                    <a:p>
                      <a:endParaRPr lang="el-GR" dirty="0">
                        <a:solidFill>
                          <a:schemeClr val="accent6">
                            <a:lumMod val="50000"/>
                          </a:schemeClr>
                        </a:solidFill>
                      </a:endParaRPr>
                    </a:p>
                  </a:txBody>
                  <a:tcPr/>
                </a:tc>
                <a:extLst>
                  <a:ext uri="{0D108BD9-81ED-4DB2-BD59-A6C34878D82A}">
                    <a16:rowId xmlns:a16="http://schemas.microsoft.com/office/drawing/2014/main" val="10000"/>
                  </a:ext>
                </a:extLst>
              </a:tr>
              <a:tr h="364493">
                <a:tc>
                  <a:txBody>
                    <a:bodyPr/>
                    <a:lstStyle/>
                    <a:p>
                      <a:pPr algn="ctr"/>
                      <a:r>
                        <a:rPr lang="el-GR" sz="2000" b="1" kern="1200" dirty="0">
                          <a:solidFill>
                            <a:srgbClr val="0070C0"/>
                          </a:solidFill>
                          <a:effectLst/>
                          <a:latin typeface="+mn-lt"/>
                          <a:ea typeface="+mn-ea"/>
                          <a:cs typeface="+mn-cs"/>
                        </a:rPr>
                        <a:t>Αφγανιστάν</a:t>
                      </a:r>
                    </a:p>
                  </a:txBody>
                  <a:tcPr/>
                </a:tc>
                <a:tc>
                  <a:txBody>
                    <a:bodyPr/>
                    <a:lstStyle/>
                    <a:p>
                      <a:pPr algn="ctr"/>
                      <a:r>
                        <a:rPr lang="el-GR" sz="2000" b="1" kern="1200" dirty="0">
                          <a:solidFill>
                            <a:srgbClr val="0070C0"/>
                          </a:solidFill>
                          <a:effectLst/>
                          <a:latin typeface="+mn-lt"/>
                          <a:ea typeface="+mn-ea"/>
                          <a:cs typeface="+mn-cs"/>
                        </a:rPr>
                        <a:t>46%</a:t>
                      </a:r>
                      <a:endParaRPr lang="el-GR" sz="2000" b="1" dirty="0">
                        <a:solidFill>
                          <a:srgbClr val="0070C0"/>
                        </a:solidFill>
                      </a:endParaRPr>
                    </a:p>
                  </a:txBody>
                  <a:tcPr/>
                </a:tc>
                <a:extLst>
                  <a:ext uri="{0D108BD9-81ED-4DB2-BD59-A6C34878D82A}">
                    <a16:rowId xmlns:a16="http://schemas.microsoft.com/office/drawing/2014/main" val="10001"/>
                  </a:ext>
                </a:extLst>
              </a:tr>
              <a:tr h="36449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2000" b="1" kern="1200" dirty="0">
                          <a:solidFill>
                            <a:srgbClr val="0070C0"/>
                          </a:solidFill>
                          <a:effectLst/>
                          <a:latin typeface="+mn-lt"/>
                          <a:ea typeface="+mn-ea"/>
                          <a:cs typeface="+mn-cs"/>
                        </a:rPr>
                        <a:t>Συρία</a:t>
                      </a:r>
                      <a:endParaRPr lang="en-US" sz="2000" b="1" dirty="0">
                        <a:solidFill>
                          <a:srgbClr val="0070C0"/>
                        </a:solidFill>
                        <a:latin typeface="+mn-lt"/>
                      </a:endParaRPr>
                    </a:p>
                  </a:txBody>
                  <a:tcPr/>
                </a:tc>
                <a:tc>
                  <a:txBody>
                    <a:bodyPr/>
                    <a:lstStyle/>
                    <a:p>
                      <a:pPr algn="ctr"/>
                      <a:r>
                        <a:rPr lang="el-GR" sz="2000" b="1" kern="1200" dirty="0">
                          <a:solidFill>
                            <a:srgbClr val="0070C0"/>
                          </a:solidFill>
                          <a:effectLst/>
                          <a:latin typeface="+mn-lt"/>
                          <a:ea typeface="+mn-ea"/>
                          <a:cs typeface="+mn-cs"/>
                        </a:rPr>
                        <a:t>27% </a:t>
                      </a:r>
                      <a:endParaRPr lang="el-GR" sz="2000" b="1" dirty="0">
                        <a:solidFill>
                          <a:srgbClr val="0070C0"/>
                        </a:solidFill>
                      </a:endParaRPr>
                    </a:p>
                  </a:txBody>
                  <a:tcPr/>
                </a:tc>
                <a:extLst>
                  <a:ext uri="{0D108BD9-81ED-4DB2-BD59-A6C34878D82A}">
                    <a16:rowId xmlns:a16="http://schemas.microsoft.com/office/drawing/2014/main" val="10002"/>
                  </a:ext>
                </a:extLst>
              </a:tr>
              <a:tr h="64487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2000" b="1" kern="1200" dirty="0">
                          <a:solidFill>
                            <a:srgbClr val="0070C0"/>
                          </a:solidFill>
                          <a:effectLst/>
                          <a:latin typeface="+mn-lt"/>
                          <a:ea typeface="+mn-ea"/>
                          <a:cs typeface="+mn-cs"/>
                        </a:rPr>
                        <a:t>Ερυθραία</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2000" b="1" kern="1200" dirty="0">
                          <a:solidFill>
                            <a:srgbClr val="0070C0"/>
                          </a:solidFill>
                          <a:effectLst/>
                          <a:latin typeface="+mn-lt"/>
                          <a:ea typeface="+mn-ea"/>
                          <a:cs typeface="+mn-cs"/>
                        </a:rPr>
                        <a:t>4% </a:t>
                      </a:r>
                    </a:p>
                    <a:p>
                      <a:pPr algn="ctr"/>
                      <a:endParaRPr lang="el-GR" sz="2000" b="1" dirty="0">
                        <a:solidFill>
                          <a:srgbClr val="0070C0"/>
                        </a:solidFill>
                      </a:endParaRPr>
                    </a:p>
                  </a:txBody>
                  <a:tcPr/>
                </a:tc>
                <a:extLst>
                  <a:ext uri="{0D108BD9-81ED-4DB2-BD59-A6C34878D82A}">
                    <a16:rowId xmlns:a16="http://schemas.microsoft.com/office/drawing/2014/main" val="10003"/>
                  </a:ext>
                </a:extLst>
              </a:tr>
              <a:tr h="364493">
                <a:tc>
                  <a:txBody>
                    <a:bodyPr/>
                    <a:lstStyle/>
                    <a:p>
                      <a:pPr algn="ctr"/>
                      <a:r>
                        <a:rPr lang="el-GR" sz="2000" b="1" kern="1200" dirty="0">
                          <a:solidFill>
                            <a:srgbClr val="0070C0"/>
                          </a:solidFill>
                          <a:effectLst/>
                          <a:latin typeface="+mn-lt"/>
                          <a:ea typeface="+mn-ea"/>
                          <a:cs typeface="+mn-cs"/>
                        </a:rPr>
                        <a:t>Άνδρες</a:t>
                      </a:r>
                    </a:p>
                  </a:txBody>
                  <a:tcPr/>
                </a:tc>
                <a:tc>
                  <a:txBody>
                    <a:bodyPr/>
                    <a:lstStyle/>
                    <a:p>
                      <a:pPr algn="ctr"/>
                      <a:r>
                        <a:rPr lang="el-GR" sz="2000" b="1" dirty="0">
                          <a:solidFill>
                            <a:schemeClr val="accent6">
                              <a:lumMod val="50000"/>
                            </a:schemeClr>
                          </a:solidFill>
                        </a:rPr>
                        <a:t>53%</a:t>
                      </a:r>
                    </a:p>
                  </a:txBody>
                  <a:tcPr/>
                </a:tc>
                <a:extLst>
                  <a:ext uri="{0D108BD9-81ED-4DB2-BD59-A6C34878D82A}">
                    <a16:rowId xmlns:a16="http://schemas.microsoft.com/office/drawing/2014/main" val="10004"/>
                  </a:ext>
                </a:extLst>
              </a:tr>
              <a:tr h="388163">
                <a:tc>
                  <a:txBody>
                    <a:bodyPr/>
                    <a:lstStyle/>
                    <a:p>
                      <a:pPr algn="ctr"/>
                      <a:r>
                        <a:rPr lang="el-GR" sz="2000" b="1" dirty="0">
                          <a:solidFill>
                            <a:srgbClr val="0070C0"/>
                          </a:solidFill>
                          <a:latin typeface="+mn-lt"/>
                        </a:rPr>
                        <a:t>Γυναίκες</a:t>
                      </a:r>
                    </a:p>
                  </a:txBody>
                  <a:tcPr/>
                </a:tc>
                <a:tc>
                  <a:txBody>
                    <a:bodyPr/>
                    <a:lstStyle/>
                    <a:p>
                      <a:pPr algn="ctr"/>
                      <a:r>
                        <a:rPr lang="el-GR" sz="2000" b="1" dirty="0">
                          <a:solidFill>
                            <a:schemeClr val="accent6">
                              <a:lumMod val="50000"/>
                            </a:schemeClr>
                          </a:solidFill>
                        </a:rPr>
                        <a:t>19%</a:t>
                      </a:r>
                    </a:p>
                  </a:txBody>
                  <a:tcPr/>
                </a:tc>
                <a:extLst>
                  <a:ext uri="{0D108BD9-81ED-4DB2-BD59-A6C34878D82A}">
                    <a16:rowId xmlns:a16="http://schemas.microsoft.com/office/drawing/2014/main" val="10005"/>
                  </a:ext>
                </a:extLst>
              </a:tr>
              <a:tr h="364493">
                <a:tc>
                  <a:txBody>
                    <a:bodyPr/>
                    <a:lstStyle/>
                    <a:p>
                      <a:pPr algn="ctr"/>
                      <a:r>
                        <a:rPr lang="el-GR" sz="2000" b="1" dirty="0">
                          <a:solidFill>
                            <a:srgbClr val="0070C0"/>
                          </a:solidFill>
                          <a:latin typeface="+mn-lt"/>
                        </a:rPr>
                        <a:t>Παιδιά </a:t>
                      </a:r>
                    </a:p>
                  </a:txBody>
                  <a:tcPr/>
                </a:tc>
                <a:tc>
                  <a:txBody>
                    <a:bodyPr/>
                    <a:lstStyle/>
                    <a:p>
                      <a:pPr algn="ctr"/>
                      <a:r>
                        <a:rPr lang="el-GR" sz="2000" b="1" dirty="0">
                          <a:solidFill>
                            <a:schemeClr val="accent6">
                              <a:lumMod val="50000"/>
                            </a:schemeClr>
                          </a:solidFill>
                        </a:rPr>
                        <a:t>28%</a:t>
                      </a:r>
                    </a:p>
                  </a:txBody>
                  <a:tcPr/>
                </a:tc>
                <a:extLst>
                  <a:ext uri="{0D108BD9-81ED-4DB2-BD59-A6C34878D82A}">
                    <a16:rowId xmlns:a16="http://schemas.microsoft.com/office/drawing/2014/main" val="10006"/>
                  </a:ext>
                </a:extLst>
              </a:tr>
              <a:tr h="336455">
                <a:tc>
                  <a:txBody>
                    <a:bodyPr/>
                    <a:lstStyle/>
                    <a:p>
                      <a:endParaRPr lang="el-GR" sz="1800" b="1" dirty="0">
                        <a:solidFill>
                          <a:schemeClr val="accent6">
                            <a:lumMod val="50000"/>
                          </a:schemeClr>
                        </a:solidFill>
                        <a:latin typeface="+mn-lt"/>
                      </a:endParaRPr>
                    </a:p>
                  </a:txBody>
                  <a:tcPr/>
                </a:tc>
                <a:tc>
                  <a:txBody>
                    <a:bodyPr/>
                    <a:lstStyle/>
                    <a:p>
                      <a:pPr algn="ctr"/>
                      <a:endParaRPr lang="el-GR" b="1" dirty="0">
                        <a:solidFill>
                          <a:schemeClr val="accent6">
                            <a:lumMod val="50000"/>
                          </a:schemeClr>
                        </a:solidFill>
                      </a:endParaRPr>
                    </a:p>
                  </a:txBody>
                  <a:tcPr/>
                </a:tc>
                <a:extLst>
                  <a:ext uri="{0D108BD9-81ED-4DB2-BD59-A6C34878D82A}">
                    <a16:rowId xmlns:a16="http://schemas.microsoft.com/office/drawing/2014/main" val="10007"/>
                  </a:ext>
                </a:extLst>
              </a:tr>
            </a:tbl>
          </a:graphicData>
        </a:graphic>
      </p:graphicFrame>
      <p:pic>
        <p:nvPicPr>
          <p:cNvPr id="3" name="Picture 2" descr="A close-up of a logo&#10;&#10;Description automatically generated with low confidence">
            <a:extLst>
              <a:ext uri="{FF2B5EF4-FFF2-40B4-BE49-F238E27FC236}">
                <a16:creationId xmlns:a16="http://schemas.microsoft.com/office/drawing/2014/main" id="{05E96707-4FCC-92F8-C94C-7852103964B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3692435" cy="1236406"/>
          </a:xfrm>
          <a:prstGeom prst="rect">
            <a:avLst/>
          </a:prstGeom>
          <a:noFill/>
          <a:ln>
            <a:noFill/>
          </a:ln>
        </p:spPr>
      </p:pic>
    </p:spTree>
    <p:extLst>
      <p:ext uri="{BB962C8B-B14F-4D97-AF65-F5344CB8AC3E}">
        <p14:creationId xmlns:p14="http://schemas.microsoft.com/office/powerpoint/2010/main" val="22526632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Θέση περιεχομένου"/>
          <p:cNvSpPr>
            <a:spLocks noGrp="1"/>
          </p:cNvSpPr>
          <p:nvPr>
            <p:ph idx="1"/>
          </p:nvPr>
        </p:nvSpPr>
        <p:spPr/>
        <p:txBody>
          <a:bodyPr>
            <a:normAutofit/>
          </a:bodyPr>
          <a:lstStyle/>
          <a:p>
            <a:pPr marL="0" indent="0" algn="ctr">
              <a:lnSpc>
                <a:spcPct val="150000"/>
              </a:lnSpc>
              <a:spcAft>
                <a:spcPts val="1000"/>
              </a:spcAft>
              <a:buNone/>
            </a:pPr>
            <a:r>
              <a:rPr lang="el-GR" dirty="0">
                <a:effectLst/>
                <a:ea typeface="Aptos" panose="020B0004020202020204" pitchFamily="34" charset="0"/>
                <a:cs typeface="Times New Roman" panose="02020603050405020304" pitchFamily="18" charset="0"/>
              </a:rPr>
              <a:t> </a:t>
            </a:r>
            <a:r>
              <a:rPr lang="el-GR" b="1" dirty="0">
                <a:solidFill>
                  <a:srgbClr val="0070C0"/>
                </a:solidFill>
              </a:rPr>
              <a:t>Διαφορετική η εικόνα από το 2017-2018 που κάναμε εμείς την παρέμβαση. </a:t>
            </a:r>
            <a:endParaRPr lang="en-US" b="1" dirty="0">
              <a:solidFill>
                <a:srgbClr val="0070C0"/>
              </a:solidFill>
            </a:endParaRPr>
          </a:p>
          <a:p>
            <a:pPr marL="342900" indent="-342900" algn="just">
              <a:lnSpc>
                <a:spcPct val="150000"/>
              </a:lnSpc>
              <a:buFont typeface="Wingdings" panose="05000000000000000000" pitchFamily="2" charset="2"/>
              <a:buChar char="q"/>
            </a:pPr>
            <a:r>
              <a:rPr lang="el-GR" dirty="0">
                <a:solidFill>
                  <a:schemeClr val="accent6">
                    <a:lumMod val="50000"/>
                  </a:schemeClr>
                </a:solidFill>
                <a:cs typeface="Calibri" panose="020F0502020204030204" pitchFamily="34" charset="0"/>
              </a:rPr>
              <a:t>Η συντριπτική πλειοψηφία ήταν Σύριοι</a:t>
            </a:r>
            <a:r>
              <a:rPr lang="en-US" dirty="0">
                <a:solidFill>
                  <a:schemeClr val="accent6">
                    <a:lumMod val="50000"/>
                  </a:schemeClr>
                </a:solidFill>
                <a:cs typeface="Calibri" panose="020F0502020204030204" pitchFamily="34" charset="0"/>
              </a:rPr>
              <a:t> (41%) </a:t>
            </a:r>
          </a:p>
          <a:p>
            <a:pPr marL="342900" indent="-342900" algn="just">
              <a:lnSpc>
                <a:spcPct val="150000"/>
              </a:lnSpc>
              <a:buFont typeface="Wingdings" panose="05000000000000000000" pitchFamily="2" charset="2"/>
              <a:buChar char="q"/>
            </a:pPr>
            <a:r>
              <a:rPr lang="en-US" dirty="0">
                <a:solidFill>
                  <a:schemeClr val="accent6">
                    <a:lumMod val="50000"/>
                  </a:schemeClr>
                </a:solidFill>
                <a:cs typeface="Calibri" panose="020F0502020204030204" pitchFamily="34" charset="0"/>
              </a:rPr>
              <a:t>20% </a:t>
            </a:r>
            <a:r>
              <a:rPr lang="el-GR" dirty="0">
                <a:solidFill>
                  <a:schemeClr val="accent6">
                    <a:lumMod val="50000"/>
                  </a:schemeClr>
                </a:solidFill>
                <a:cs typeface="Calibri" panose="020F0502020204030204" pitchFamily="34" charset="0"/>
              </a:rPr>
              <a:t>Ιρακινοί</a:t>
            </a:r>
            <a:endParaRPr lang="en-US" dirty="0">
              <a:solidFill>
                <a:schemeClr val="accent6">
                  <a:lumMod val="50000"/>
                </a:schemeClr>
              </a:solidFill>
              <a:cs typeface="Calibri" panose="020F0502020204030204" pitchFamily="34" charset="0"/>
            </a:endParaRPr>
          </a:p>
          <a:p>
            <a:pPr marL="342900" indent="-342900" algn="just">
              <a:lnSpc>
                <a:spcPct val="150000"/>
              </a:lnSpc>
              <a:buFont typeface="Wingdings" panose="05000000000000000000" pitchFamily="2" charset="2"/>
              <a:buChar char="q"/>
            </a:pPr>
            <a:r>
              <a:rPr lang="en-US" dirty="0">
                <a:solidFill>
                  <a:schemeClr val="accent6">
                    <a:lumMod val="50000"/>
                  </a:schemeClr>
                </a:solidFill>
                <a:cs typeface="Calibri" panose="020F0502020204030204" pitchFamily="34" charset="0"/>
              </a:rPr>
              <a:t>12% </a:t>
            </a:r>
            <a:r>
              <a:rPr lang="el-GR" dirty="0">
                <a:solidFill>
                  <a:schemeClr val="accent6">
                    <a:lumMod val="50000"/>
                  </a:schemeClr>
                </a:solidFill>
                <a:cs typeface="Calibri" panose="020F0502020204030204" pitchFamily="34" charset="0"/>
              </a:rPr>
              <a:t>Αφγανοί</a:t>
            </a:r>
            <a:endParaRPr lang="en-US" dirty="0">
              <a:solidFill>
                <a:schemeClr val="accent6">
                  <a:lumMod val="50000"/>
                </a:schemeClr>
              </a:solidFill>
              <a:cs typeface="Calibri" panose="020F0502020204030204" pitchFamily="34" charset="0"/>
            </a:endParaRPr>
          </a:p>
          <a:p>
            <a:pPr marL="0" indent="0" algn="ctr">
              <a:lnSpc>
                <a:spcPct val="150000"/>
              </a:lnSpc>
              <a:spcAft>
                <a:spcPts val="1000"/>
              </a:spcAft>
              <a:buNone/>
            </a:pPr>
            <a:endParaRPr lang="el-GR" sz="1900" dirty="0">
              <a:solidFill>
                <a:srgbClr val="0070C0"/>
              </a:solidFill>
            </a:endParaRPr>
          </a:p>
          <a:p>
            <a:pPr algn="just"/>
            <a:endParaRPr lang="en-US" sz="1900" dirty="0">
              <a:solidFill>
                <a:srgbClr val="0070C0"/>
              </a:solidFill>
            </a:endParaRPr>
          </a:p>
          <a:p>
            <a:endParaRPr lang="en-US" sz="1800" dirty="0">
              <a:solidFill>
                <a:srgbClr val="0070C0"/>
              </a:solidFill>
            </a:endParaRPr>
          </a:p>
          <a:p>
            <a:endParaRPr lang="en-US" dirty="0"/>
          </a:p>
          <a:p>
            <a:endParaRPr lang="en-US" dirty="0"/>
          </a:p>
          <a:p>
            <a:endParaRPr lang="en-US" dirty="0"/>
          </a:p>
          <a:p>
            <a:endParaRPr lang="en-US" dirty="0"/>
          </a:p>
          <a:p>
            <a:endParaRPr lang="el-GR" dirty="0"/>
          </a:p>
          <a:p>
            <a:endParaRPr lang="en-US" dirty="0"/>
          </a:p>
          <a:p>
            <a:endParaRPr lang="el-GR" dirty="0"/>
          </a:p>
          <a:p>
            <a:endParaRPr lang="el-GR" dirty="0"/>
          </a:p>
        </p:txBody>
      </p:sp>
      <p:sp>
        <p:nvSpPr>
          <p:cNvPr id="3" name="Ορθογώνιο 2"/>
          <p:cNvSpPr/>
          <p:nvPr/>
        </p:nvSpPr>
        <p:spPr>
          <a:xfrm>
            <a:off x="1977419" y="1845734"/>
            <a:ext cx="6096000" cy="830997"/>
          </a:xfrm>
          <a:prstGeom prst="rect">
            <a:avLst/>
          </a:prstGeom>
        </p:spPr>
        <p:txBody>
          <a:bodyPr>
            <a:spAutoFit/>
          </a:bodyPr>
          <a:lstStyle/>
          <a:p>
            <a:pPr>
              <a:lnSpc>
                <a:spcPct val="150000"/>
              </a:lnSpc>
            </a:pPr>
            <a:endParaRPr lang="en-US" sz="2000" dirty="0">
              <a:latin typeface="Calibri" panose="020F0502020204030204" pitchFamily="34" charset="0"/>
              <a:cs typeface="Calibri" panose="020F0502020204030204" pitchFamily="34" charset="0"/>
            </a:endParaRPr>
          </a:p>
          <a:p>
            <a:endParaRPr lang="el-GR" dirty="0"/>
          </a:p>
        </p:txBody>
      </p:sp>
      <p:pic>
        <p:nvPicPr>
          <p:cNvPr id="2" name="Picture 2" descr="A close-up of a logo&#10;&#10;Description automatically generated with low confidence">
            <a:extLst>
              <a:ext uri="{FF2B5EF4-FFF2-40B4-BE49-F238E27FC236}">
                <a16:creationId xmlns:a16="http://schemas.microsoft.com/office/drawing/2014/main" id="{2D57F011-4CC0-4B5D-0A64-396E8C2421A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3692435" cy="1236406"/>
          </a:xfrm>
          <a:prstGeom prst="rect">
            <a:avLst/>
          </a:prstGeom>
          <a:noFill/>
          <a:ln>
            <a:noFill/>
          </a:ln>
        </p:spPr>
      </p:pic>
      <p:pic>
        <p:nvPicPr>
          <p:cNvPr id="4" name="Εικόνα 3" descr="Κάτω από 5.000 οι πρόσφυγες και μετανάστες στη Λέσβο για πρώτη φορά μετά το  2016">
            <a:extLst>
              <a:ext uri="{FF2B5EF4-FFF2-40B4-BE49-F238E27FC236}">
                <a16:creationId xmlns:a16="http://schemas.microsoft.com/office/drawing/2014/main" id="{185C4F8D-59C9-754A-6908-17319A66716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05101" y="3083762"/>
            <a:ext cx="4341556" cy="2378300"/>
          </a:xfrm>
          <a:prstGeom prst="rect">
            <a:avLst/>
          </a:prstGeom>
          <a:noFill/>
          <a:ln>
            <a:noFill/>
          </a:ln>
        </p:spPr>
      </p:pic>
    </p:spTree>
    <p:extLst>
      <p:ext uri="{BB962C8B-B14F-4D97-AF65-F5344CB8AC3E}">
        <p14:creationId xmlns:p14="http://schemas.microsoft.com/office/powerpoint/2010/main" val="30976756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Θέση περιεχομένου"/>
          <p:cNvSpPr>
            <a:spLocks noGrp="1"/>
          </p:cNvSpPr>
          <p:nvPr>
            <p:ph idx="1"/>
          </p:nvPr>
        </p:nvSpPr>
        <p:spPr/>
        <p:txBody>
          <a:bodyPr>
            <a:normAutofit/>
          </a:bodyPr>
          <a:lstStyle/>
          <a:p>
            <a:pPr algn="ctr">
              <a:lnSpc>
                <a:spcPct val="150000"/>
              </a:lnSpc>
            </a:pPr>
            <a:r>
              <a:rPr lang="el-GR" dirty="0">
                <a:solidFill>
                  <a:schemeClr val="accent6">
                    <a:lumMod val="50000"/>
                  </a:schemeClr>
                </a:solidFill>
              </a:rPr>
              <a:t>Η ΕΚΨ Π. Σακελλαρόπουλος παρείχε υπηρεσίες ψυχοκοινωνικής υποστήριξης </a:t>
            </a:r>
          </a:p>
          <a:p>
            <a:pPr algn="ctr">
              <a:lnSpc>
                <a:spcPct val="150000"/>
              </a:lnSpc>
            </a:pPr>
            <a:r>
              <a:rPr lang="el-GR" dirty="0">
                <a:solidFill>
                  <a:schemeClr val="accent6">
                    <a:lumMod val="50000"/>
                  </a:schemeClr>
                </a:solidFill>
              </a:rPr>
              <a:t>σε πρόσφυγες και μετανάστες με τη δημιουργία </a:t>
            </a:r>
          </a:p>
          <a:p>
            <a:pPr algn="ctr">
              <a:lnSpc>
                <a:spcPct val="150000"/>
              </a:lnSpc>
            </a:pPr>
            <a:r>
              <a:rPr lang="el-GR" dirty="0">
                <a:solidFill>
                  <a:schemeClr val="accent6">
                    <a:lumMod val="50000"/>
                  </a:schemeClr>
                </a:solidFill>
              </a:rPr>
              <a:t>Κινητής Μονάδας </a:t>
            </a:r>
          </a:p>
          <a:p>
            <a:pPr algn="ctr">
              <a:lnSpc>
                <a:spcPct val="150000"/>
              </a:lnSpc>
            </a:pPr>
            <a:r>
              <a:rPr lang="el-GR" dirty="0">
                <a:solidFill>
                  <a:schemeClr val="accent6">
                    <a:lumMod val="50000"/>
                  </a:schemeClr>
                </a:solidFill>
              </a:rPr>
              <a:t>στην Αττική σε συνεργασία </a:t>
            </a:r>
          </a:p>
          <a:p>
            <a:pPr algn="ctr">
              <a:lnSpc>
                <a:spcPct val="150000"/>
              </a:lnSpc>
            </a:pPr>
            <a:r>
              <a:rPr lang="el-GR" dirty="0">
                <a:solidFill>
                  <a:schemeClr val="accent6">
                    <a:lumMod val="50000"/>
                  </a:schemeClr>
                </a:solidFill>
              </a:rPr>
              <a:t>με τον </a:t>
            </a:r>
            <a:r>
              <a:rPr lang="en-US" dirty="0">
                <a:solidFill>
                  <a:schemeClr val="accent6">
                    <a:lumMod val="50000"/>
                  </a:schemeClr>
                </a:solidFill>
              </a:rPr>
              <a:t>International Rescue Committee (IRC)</a:t>
            </a:r>
            <a:r>
              <a:rPr lang="el-GR" dirty="0">
                <a:solidFill>
                  <a:schemeClr val="accent6">
                    <a:lumMod val="50000"/>
                  </a:schemeClr>
                </a:solidFill>
              </a:rPr>
              <a:t> </a:t>
            </a:r>
          </a:p>
          <a:p>
            <a:pPr algn="ctr">
              <a:lnSpc>
                <a:spcPct val="150000"/>
              </a:lnSpc>
            </a:pPr>
            <a:r>
              <a:rPr lang="el-GR" b="1" dirty="0">
                <a:solidFill>
                  <a:schemeClr val="accent6">
                    <a:lumMod val="50000"/>
                  </a:schemeClr>
                </a:solidFill>
              </a:rPr>
              <a:t>τον Οκτώβριο 2017 ως τον Δεκέμβριο 2018</a:t>
            </a:r>
            <a:endParaRPr lang="en-US" b="1" dirty="0">
              <a:solidFill>
                <a:schemeClr val="accent6">
                  <a:lumMod val="50000"/>
                </a:schemeClr>
              </a:solidFill>
            </a:endParaRPr>
          </a:p>
          <a:p>
            <a:pPr algn="just"/>
            <a:endParaRPr lang="en-US" sz="1900" dirty="0">
              <a:solidFill>
                <a:schemeClr val="tx1"/>
              </a:solidFill>
            </a:endParaRPr>
          </a:p>
          <a:p>
            <a:endParaRPr lang="en-US" sz="1800" dirty="0">
              <a:solidFill>
                <a:schemeClr val="tx1"/>
              </a:solidFill>
            </a:endParaRPr>
          </a:p>
          <a:p>
            <a:endParaRPr lang="en-US" dirty="0"/>
          </a:p>
          <a:p>
            <a:endParaRPr lang="en-US" dirty="0"/>
          </a:p>
          <a:p>
            <a:endParaRPr lang="en-US" dirty="0"/>
          </a:p>
          <a:p>
            <a:endParaRPr lang="en-US" dirty="0"/>
          </a:p>
          <a:p>
            <a:endParaRPr lang="el-GR" dirty="0"/>
          </a:p>
          <a:p>
            <a:endParaRPr lang="en-US" dirty="0"/>
          </a:p>
          <a:p>
            <a:endParaRPr lang="el-GR" dirty="0"/>
          </a:p>
          <a:p>
            <a:endParaRPr lang="el-GR" dirty="0"/>
          </a:p>
        </p:txBody>
      </p:sp>
      <p:pic>
        <p:nvPicPr>
          <p:cNvPr id="2" name="Picture 2" descr="A close-up of a logo&#10;&#10;Description automatically generated with low confidence">
            <a:extLst>
              <a:ext uri="{FF2B5EF4-FFF2-40B4-BE49-F238E27FC236}">
                <a16:creationId xmlns:a16="http://schemas.microsoft.com/office/drawing/2014/main" id="{F9CA3B53-9172-10F1-336F-3A2E04DEC88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3692435" cy="1236406"/>
          </a:xfrm>
          <a:prstGeom prst="rect">
            <a:avLst/>
          </a:prstGeom>
          <a:noFill/>
          <a:ln>
            <a:noFill/>
          </a:ln>
        </p:spPr>
      </p:pic>
    </p:spTree>
    <p:extLst>
      <p:ext uri="{BB962C8B-B14F-4D97-AF65-F5344CB8AC3E}">
        <p14:creationId xmlns:p14="http://schemas.microsoft.com/office/powerpoint/2010/main" val="31530833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Θέση περιεχομένου"/>
          <p:cNvSpPr>
            <a:spLocks noGrp="1"/>
          </p:cNvSpPr>
          <p:nvPr>
            <p:ph idx="1"/>
          </p:nvPr>
        </p:nvSpPr>
        <p:spPr/>
        <p:txBody>
          <a:bodyPr>
            <a:normAutofit/>
          </a:bodyPr>
          <a:lstStyle/>
          <a:p>
            <a:pPr algn="just">
              <a:lnSpc>
                <a:spcPct val="150000"/>
              </a:lnSpc>
            </a:pPr>
            <a:r>
              <a:rPr lang="el-GR" sz="1900" u="sng" dirty="0">
                <a:solidFill>
                  <a:srgbClr val="0070C0"/>
                </a:solidFill>
              </a:rPr>
              <a:t>Η παρέμβαση έγινε σε δύο φάσεις:</a:t>
            </a:r>
          </a:p>
          <a:p>
            <a:pPr algn="just">
              <a:lnSpc>
                <a:spcPct val="150000"/>
              </a:lnSpc>
              <a:buFont typeface="Wingdings" panose="05000000000000000000" pitchFamily="2" charset="2"/>
              <a:buChar char="Ø"/>
            </a:pPr>
            <a:r>
              <a:rPr lang="el-GR" sz="1900" dirty="0">
                <a:solidFill>
                  <a:srgbClr val="0070C0"/>
                </a:solidFill>
              </a:rPr>
              <a:t>Α’ Φάση: </a:t>
            </a:r>
            <a:r>
              <a:rPr lang="el-GR" sz="1900" b="1" dirty="0">
                <a:solidFill>
                  <a:srgbClr val="0070C0"/>
                </a:solidFill>
              </a:rPr>
              <a:t>Οκτώβριος 2017-Ιούνιος 2018: </a:t>
            </a:r>
            <a:r>
              <a:rPr lang="el-GR" sz="1900" dirty="0">
                <a:solidFill>
                  <a:srgbClr val="0070C0"/>
                </a:solidFill>
              </a:rPr>
              <a:t>Παροχή υπηρεσιών σε Κέντρα Ημέρας και ξενώνες για Πρόσφυγες.</a:t>
            </a:r>
          </a:p>
          <a:p>
            <a:pPr algn="just">
              <a:lnSpc>
                <a:spcPct val="150000"/>
              </a:lnSpc>
              <a:buFont typeface="Wingdings" panose="05000000000000000000" pitchFamily="2" charset="2"/>
              <a:buChar char="Ø"/>
            </a:pPr>
            <a:r>
              <a:rPr lang="el-GR" sz="1900" dirty="0">
                <a:solidFill>
                  <a:srgbClr val="0070C0"/>
                </a:solidFill>
              </a:rPr>
              <a:t>Β’ Φάση: </a:t>
            </a:r>
            <a:r>
              <a:rPr lang="el-GR" sz="1900" b="1" dirty="0">
                <a:solidFill>
                  <a:srgbClr val="0070C0"/>
                </a:solidFill>
              </a:rPr>
              <a:t>Ιούλιος 2018-Δεκέμβριος 2018: </a:t>
            </a:r>
            <a:r>
              <a:rPr lang="el-GR" sz="1900" dirty="0">
                <a:solidFill>
                  <a:srgbClr val="0070C0"/>
                </a:solidFill>
              </a:rPr>
              <a:t>Παροχή υπηρεσιών και σε ενοίκους διαμερισμάτων της Ύπατης Αρμοστείας του ΟΗΕ. Οι υπηρεσίες παρέχονταν στο Κέντρο Ημέρας για ασθενείς με καρκίνο της ΕΚΨ.Π. Σακελλαρόπουλος. Στη διεπιστημονική ομάδα προστέθηκε και Κοινωνική Λειτουργός. </a:t>
            </a:r>
            <a:endParaRPr lang="en-US" sz="1900" dirty="0">
              <a:solidFill>
                <a:srgbClr val="0070C0"/>
              </a:solidFill>
            </a:endParaRPr>
          </a:p>
          <a:p>
            <a:pPr>
              <a:buFont typeface="Wingdings" panose="05000000000000000000" pitchFamily="2" charset="2"/>
              <a:buChar char="Ø"/>
            </a:pPr>
            <a:endParaRPr lang="en-US" sz="1800" dirty="0">
              <a:solidFill>
                <a:schemeClr val="tx1"/>
              </a:solidFill>
            </a:endParaRPr>
          </a:p>
          <a:p>
            <a:endParaRPr lang="en-US" dirty="0"/>
          </a:p>
          <a:p>
            <a:endParaRPr lang="en-US" dirty="0"/>
          </a:p>
          <a:p>
            <a:endParaRPr lang="en-US" dirty="0"/>
          </a:p>
          <a:p>
            <a:endParaRPr lang="en-US" dirty="0"/>
          </a:p>
          <a:p>
            <a:endParaRPr lang="el-GR" dirty="0"/>
          </a:p>
          <a:p>
            <a:endParaRPr lang="en-US" dirty="0"/>
          </a:p>
          <a:p>
            <a:endParaRPr lang="el-GR" dirty="0"/>
          </a:p>
          <a:p>
            <a:endParaRPr lang="el-GR" dirty="0"/>
          </a:p>
        </p:txBody>
      </p:sp>
      <p:pic>
        <p:nvPicPr>
          <p:cNvPr id="2" name="Picture 2" descr="A close-up of a logo&#10;&#10;Description automatically generated with low confidence">
            <a:extLst>
              <a:ext uri="{FF2B5EF4-FFF2-40B4-BE49-F238E27FC236}">
                <a16:creationId xmlns:a16="http://schemas.microsoft.com/office/drawing/2014/main" id="{F9CA3B53-9172-10F1-336F-3A2E04DEC88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3692435" cy="1236406"/>
          </a:xfrm>
          <a:prstGeom prst="rect">
            <a:avLst/>
          </a:prstGeom>
          <a:noFill/>
          <a:ln>
            <a:noFill/>
          </a:ln>
        </p:spPr>
      </p:pic>
    </p:spTree>
    <p:extLst>
      <p:ext uri="{BB962C8B-B14F-4D97-AF65-F5344CB8AC3E}">
        <p14:creationId xmlns:p14="http://schemas.microsoft.com/office/powerpoint/2010/main" val="943273071"/>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1679</TotalTime>
  <Words>1646</Words>
  <Application>Microsoft Office PowerPoint</Application>
  <PresentationFormat>Ευρεία οθόνη</PresentationFormat>
  <Paragraphs>355</Paragraphs>
  <Slides>41</Slides>
  <Notes>0</Notes>
  <HiddenSlides>0</HiddenSlides>
  <MMClips>0</MMClips>
  <ScaleCrop>false</ScaleCrop>
  <HeadingPairs>
    <vt:vector size="6" baseType="variant">
      <vt:variant>
        <vt:lpstr>Γραμματοσειρές που χρησιμοποιούνται</vt:lpstr>
      </vt:variant>
      <vt:variant>
        <vt:i4>8</vt:i4>
      </vt:variant>
      <vt:variant>
        <vt:lpstr>Θέμα</vt:lpstr>
      </vt:variant>
      <vt:variant>
        <vt:i4>1</vt:i4>
      </vt:variant>
      <vt:variant>
        <vt:lpstr>Τίτλοι διαφανειών</vt:lpstr>
      </vt:variant>
      <vt:variant>
        <vt:i4>41</vt:i4>
      </vt:variant>
    </vt:vector>
  </HeadingPairs>
  <TitlesOfParts>
    <vt:vector size="50" baseType="lpstr">
      <vt:lpstr>Aptos</vt:lpstr>
      <vt:lpstr>Arial</vt:lpstr>
      <vt:lpstr>Calibri</vt:lpstr>
      <vt:lpstr>Calibri Light</vt:lpstr>
      <vt:lpstr>Open Sans</vt:lpstr>
      <vt:lpstr>Tahoma</vt:lpstr>
      <vt:lpstr>Verdana</vt:lpstr>
      <vt:lpstr>Wingdings</vt:lpstr>
      <vt:lpstr>Retrospect</vt:lpstr>
      <vt:lpstr>ΚΙΝΗΤΗ ΜΟΝΑΔΑ ΓΙΑ ΠΡΟΣΦΥΓΕΣ-ΔΟΥΛΕΥΟΝΤΑΣ ΜΕ ΤΟ ΤΡΑΥΜΑ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Society of Social Psychiatry  &amp;  Mental Health</dc:title>
  <dc:creator>niki</dc:creator>
  <cp:lastModifiedBy>Attiki Prefecture</cp:lastModifiedBy>
  <cp:revision>143</cp:revision>
  <dcterms:created xsi:type="dcterms:W3CDTF">2017-03-02T11:49:47Z</dcterms:created>
  <dcterms:modified xsi:type="dcterms:W3CDTF">2024-05-23T13:37:44Z</dcterms:modified>
</cp:coreProperties>
</file>