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Baskerville Display PT" panose="020B0604020202020204" charset="0"/>
      <p:regular r:id="rId16"/>
    </p:embeddedFont>
    <p:embeddedFont>
      <p:font typeface="Baskerville Display PT Bold" panose="020B0604020202020204" charset="0"/>
      <p:regular r:id="rId17"/>
    </p:embeddedFont>
    <p:embeddedFont>
      <p:font typeface="Inter" panose="020B0604020202020204" charset="0"/>
      <p:regular r:id="rId18"/>
    </p:embeddedFont>
    <p:embeddedFont>
      <p:font typeface="Inter Bold" panose="020B0604020202020204" charset="0"/>
      <p:regular r:id="rId19"/>
    </p:embeddedFont>
    <p:embeddedFont>
      <p:font typeface="Roboto" panose="02000000000000000000" pitchFamily="2" charset="0"/>
      <p:regular r:id="rId20"/>
    </p:embeddedFont>
    <p:embeddedFont>
      <p:font typeface="Roboto Bold" panose="020B0604020202020204" charset="0"/>
      <p:regular r:id="rId21"/>
    </p:embeddedFont>
    <p:embeddedFont>
      <p:font typeface="Roboto Italics"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6" d="100"/>
          <a:sy n="56" d="100"/>
        </p:scale>
        <p:origin x="80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28.05.2024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του</a:t>
            </a:r>
            <a:r>
              <a:rPr lang="en-US" dirty="0"/>
              <a:t> στην επαγγελματική πρακτική σας.</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5775389" y="2112360"/>
            <a:ext cx="6448125" cy="3641646"/>
            <a:chOff x="0" y="0"/>
            <a:chExt cx="8597500" cy="4855528"/>
          </a:xfrm>
        </p:grpSpPr>
        <p:pic>
          <p:nvPicPr>
            <p:cNvPr id="3" name="Picture 3"/>
            <p:cNvPicPr>
              <a:picLocks noChangeAspect="1"/>
            </p:cNvPicPr>
            <p:nvPr/>
          </p:nvPicPr>
          <p:blipFill>
            <a:blip r:embed="rId2"/>
            <a:srcRect t="1704" b="1704"/>
            <a:stretch>
              <a:fillRect/>
            </a:stretch>
          </p:blipFill>
          <p:spPr>
            <a:xfrm>
              <a:off x="0" y="0"/>
              <a:ext cx="8597500" cy="4855528"/>
            </a:xfrm>
            <a:prstGeom prst="rect">
              <a:avLst/>
            </a:prstGeom>
          </p:spPr>
        </p:pic>
      </p:grpSp>
      <p:sp>
        <p:nvSpPr>
          <p:cNvPr id="4" name="TextBox 4"/>
          <p:cNvSpPr txBox="1"/>
          <p:nvPr/>
        </p:nvSpPr>
        <p:spPr>
          <a:xfrm>
            <a:off x="1028700" y="6224736"/>
            <a:ext cx="16284456" cy="995680"/>
          </a:xfrm>
          <a:prstGeom prst="rect">
            <a:avLst/>
          </a:prstGeom>
        </p:spPr>
        <p:txBody>
          <a:bodyPr lIns="0" tIns="0" rIns="0" bIns="0" rtlCol="0" anchor="t">
            <a:spAutoFit/>
          </a:bodyPr>
          <a:lstStyle/>
          <a:p>
            <a:pPr algn="ctr">
              <a:lnSpc>
                <a:spcPts val="3919"/>
              </a:lnSpc>
            </a:pPr>
            <a:r>
              <a:rPr lang="en-US" sz="2799" spc="559">
                <a:solidFill>
                  <a:srgbClr val="504C44"/>
                </a:solidFill>
                <a:latin typeface="Roboto Bold"/>
              </a:rPr>
              <a:t>ΨΥΧΑΝΑΛΥΤΙΚΌ ΠΡΙΣΜΑ-TRAYMA INFORMED CARE APROACH PSYCHOLOGICALLY INFORMED ENVIROMENTS</a:t>
            </a:r>
          </a:p>
        </p:txBody>
      </p:sp>
      <p:sp>
        <p:nvSpPr>
          <p:cNvPr id="5" name="TextBox 5"/>
          <p:cNvSpPr txBox="1"/>
          <p:nvPr/>
        </p:nvSpPr>
        <p:spPr>
          <a:xfrm>
            <a:off x="9139238" y="4874260"/>
            <a:ext cx="9525" cy="481330"/>
          </a:xfrm>
          <a:prstGeom prst="rect">
            <a:avLst/>
          </a:prstGeom>
        </p:spPr>
        <p:txBody>
          <a:bodyPr lIns="0" tIns="0" rIns="0" bIns="0" rtlCol="0" anchor="t">
            <a:spAutoFit/>
          </a:bodyPr>
          <a:lstStyle/>
          <a:p>
            <a:pPr algn="ctr">
              <a:lnSpc>
                <a:spcPts val="3919"/>
              </a:lnSpc>
              <a:spcBef>
                <a:spcPct val="0"/>
              </a:spcBef>
            </a:pPr>
            <a:endParaRPr/>
          </a:p>
        </p:txBody>
      </p:sp>
      <p:sp>
        <p:nvSpPr>
          <p:cNvPr id="6" name="TextBox 6"/>
          <p:cNvSpPr txBox="1"/>
          <p:nvPr/>
        </p:nvSpPr>
        <p:spPr>
          <a:xfrm>
            <a:off x="4476543" y="7706191"/>
            <a:ext cx="9918781" cy="834390"/>
          </a:xfrm>
          <a:prstGeom prst="rect">
            <a:avLst/>
          </a:prstGeom>
        </p:spPr>
        <p:txBody>
          <a:bodyPr lIns="0" tIns="0" rIns="0" bIns="0" rtlCol="0" anchor="t">
            <a:spAutoFit/>
          </a:bodyPr>
          <a:lstStyle/>
          <a:p>
            <a:pPr algn="ctr">
              <a:lnSpc>
                <a:spcPts val="3359"/>
              </a:lnSpc>
            </a:pPr>
            <a:r>
              <a:rPr lang="en-US" sz="2400">
                <a:solidFill>
                  <a:srgbClr val="504C44"/>
                </a:solidFill>
                <a:latin typeface="Roboto Italics"/>
              </a:rPr>
              <a:t> 3η Συνάντηση Εκπαιδευτικού Φορέα</a:t>
            </a:r>
          </a:p>
          <a:p>
            <a:pPr algn="ctr">
              <a:lnSpc>
                <a:spcPts val="3359"/>
              </a:lnSpc>
            </a:pPr>
            <a:r>
              <a:rPr lang="en-US" sz="2400">
                <a:solidFill>
                  <a:srgbClr val="504C44"/>
                </a:solidFill>
                <a:latin typeface="Roboto Italics"/>
              </a:rPr>
              <a:t>27 Μαΐου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1915593" y="259778"/>
            <a:ext cx="4073192" cy="3182614"/>
          </a:xfrm>
          <a:custGeom>
            <a:avLst/>
            <a:gdLst/>
            <a:ahLst/>
            <a:cxnLst/>
            <a:rect l="l" t="t" r="r" b="b"/>
            <a:pathLst>
              <a:path w="4073192" h="3182614">
                <a:moveTo>
                  <a:pt x="0" y="0"/>
                </a:moveTo>
                <a:lnTo>
                  <a:pt x="4073191" y="0"/>
                </a:lnTo>
                <a:lnTo>
                  <a:pt x="4073191" y="3182614"/>
                </a:lnTo>
                <a:lnTo>
                  <a:pt x="0" y="3182614"/>
                </a:lnTo>
                <a:lnTo>
                  <a:pt x="0" y="0"/>
                </a:lnTo>
                <a:close/>
              </a:path>
            </a:pathLst>
          </a:custGeom>
          <a:blipFill>
            <a:blip r:embed="rId2"/>
            <a:stretch>
              <a:fillRect l="-7787" t="-15459" b="-22490"/>
            </a:stretch>
          </a:blipFill>
        </p:spPr>
        <p:txBody>
          <a:bodyPr/>
          <a:lstStyle/>
          <a:p>
            <a:endParaRPr lang="en-US"/>
          </a:p>
        </p:txBody>
      </p:sp>
      <p:sp>
        <p:nvSpPr>
          <p:cNvPr id="3" name="TextBox 3"/>
          <p:cNvSpPr txBox="1"/>
          <p:nvPr/>
        </p:nvSpPr>
        <p:spPr>
          <a:xfrm>
            <a:off x="861433" y="215004"/>
            <a:ext cx="9401092" cy="2324100"/>
          </a:xfrm>
          <a:prstGeom prst="rect">
            <a:avLst/>
          </a:prstGeom>
        </p:spPr>
        <p:txBody>
          <a:bodyPr lIns="0" tIns="0" rIns="0" bIns="0" rtlCol="0" anchor="t">
            <a:spAutoFit/>
          </a:bodyPr>
          <a:lstStyle/>
          <a:p>
            <a:pPr algn="l">
              <a:lnSpc>
                <a:spcPts val="4479"/>
              </a:lnSpc>
            </a:pPr>
            <a:r>
              <a:rPr lang="en-US" sz="3199" spc="639">
                <a:solidFill>
                  <a:srgbClr val="504C44"/>
                </a:solidFill>
                <a:latin typeface="Roboto Bold"/>
              </a:rPr>
              <a:t>PSYCHOLOGICAL INFORMED ENVIRONMENTS</a:t>
            </a:r>
          </a:p>
          <a:p>
            <a:pPr algn="l">
              <a:lnSpc>
                <a:spcPts val="5599"/>
              </a:lnSpc>
            </a:pPr>
            <a:r>
              <a:rPr lang="en-US" sz="3999" spc="799">
                <a:solidFill>
                  <a:srgbClr val="504C44"/>
                </a:solidFill>
                <a:latin typeface="Baskerville Display PT"/>
              </a:rPr>
              <a:t> </a:t>
            </a:r>
          </a:p>
          <a:p>
            <a:pPr algn="l">
              <a:lnSpc>
                <a:spcPts val="3919"/>
              </a:lnSpc>
            </a:pPr>
            <a:endParaRPr lang="en-US" sz="3999" spc="799">
              <a:solidFill>
                <a:srgbClr val="504C44"/>
              </a:solidFill>
              <a:latin typeface="Baskerville Display PT"/>
            </a:endParaRPr>
          </a:p>
        </p:txBody>
      </p:sp>
      <p:sp>
        <p:nvSpPr>
          <p:cNvPr id="4" name="TextBox 4"/>
          <p:cNvSpPr txBox="1"/>
          <p:nvPr/>
        </p:nvSpPr>
        <p:spPr>
          <a:xfrm>
            <a:off x="861433" y="4498975"/>
            <a:ext cx="6747921" cy="2816225"/>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Οι σχέσεις είναι το κλειδί για την ανάρρωση και την επούλωση του τραύματος. Το προσωπικό πρέπει να ενθαρρύνεται να επικεντρωθεί στη δημιουργία σχέσεων με τους οφελούμενους. με τους πελάτες για να υποστηρίξουν και να ενθαρρύνουν την αυτοανάπτυξη και την ανάκαμψη και να επιτρέψουν πελάτες να αισθάνονται ικανοί να οδηγήσουν το δικό τους ταξίδι από την έλλειψη στέγης.</a:t>
            </a:r>
          </a:p>
        </p:txBody>
      </p:sp>
      <p:sp>
        <p:nvSpPr>
          <p:cNvPr id="5" name="TextBox 5"/>
          <p:cNvSpPr txBox="1"/>
          <p:nvPr/>
        </p:nvSpPr>
        <p:spPr>
          <a:xfrm>
            <a:off x="861433" y="4155830"/>
            <a:ext cx="3089168" cy="349250"/>
          </a:xfrm>
          <a:prstGeom prst="rect">
            <a:avLst/>
          </a:prstGeom>
        </p:spPr>
        <p:txBody>
          <a:bodyPr lIns="0" tIns="0" rIns="0" bIns="0" rtlCol="0" anchor="t">
            <a:spAutoFit/>
          </a:bodyPr>
          <a:lstStyle/>
          <a:p>
            <a:pPr algn="l">
              <a:lnSpc>
                <a:spcPts val="2800"/>
              </a:lnSpc>
            </a:pPr>
            <a:r>
              <a:rPr lang="en-US" sz="2000">
                <a:solidFill>
                  <a:srgbClr val="504C44"/>
                </a:solidFill>
                <a:latin typeface="Inter Bold"/>
              </a:rPr>
              <a:t>Διαχείριση σχέσεων</a:t>
            </a:r>
          </a:p>
        </p:txBody>
      </p:sp>
      <p:sp>
        <p:nvSpPr>
          <p:cNvPr id="6" name="TextBox 6"/>
          <p:cNvSpPr txBox="1"/>
          <p:nvPr/>
        </p:nvSpPr>
        <p:spPr>
          <a:xfrm>
            <a:off x="861433" y="8148337"/>
            <a:ext cx="8282567" cy="1758950"/>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Βοηθά το προσωπικό να κατανοήσει τις βασικές έννοιες που σχετίζονται με το τραύμα αλλα και πως αυτό επηρράζει τους ανθρώπους και τις συμπεριφορές τους. Παράλληλα καθοδηγεί το προσωπικό στην υιοθέτηση των κατάλληλων συμπεριφορών και τεχνικών για την διαχείριση αλλά και την υποστήριξη των ληπτών. </a:t>
            </a:r>
          </a:p>
        </p:txBody>
      </p:sp>
      <p:sp>
        <p:nvSpPr>
          <p:cNvPr id="7" name="TextBox 7"/>
          <p:cNvSpPr txBox="1"/>
          <p:nvPr/>
        </p:nvSpPr>
        <p:spPr>
          <a:xfrm>
            <a:off x="861433" y="7703837"/>
            <a:ext cx="3570996" cy="349250"/>
          </a:xfrm>
          <a:prstGeom prst="rect">
            <a:avLst/>
          </a:prstGeom>
        </p:spPr>
        <p:txBody>
          <a:bodyPr lIns="0" tIns="0" rIns="0" bIns="0" rtlCol="0" anchor="t">
            <a:spAutoFit/>
          </a:bodyPr>
          <a:lstStyle/>
          <a:p>
            <a:pPr algn="l">
              <a:lnSpc>
                <a:spcPts val="2800"/>
              </a:lnSpc>
            </a:pPr>
            <a:r>
              <a:rPr lang="en-US" sz="2000">
                <a:solidFill>
                  <a:srgbClr val="504C44"/>
                </a:solidFill>
                <a:latin typeface="Inter Bold"/>
              </a:rPr>
              <a:t>Ψυχολογικό πλαίσιο</a:t>
            </a:r>
          </a:p>
        </p:txBody>
      </p:sp>
      <p:sp>
        <p:nvSpPr>
          <p:cNvPr id="8" name="TextBox 8"/>
          <p:cNvSpPr txBox="1"/>
          <p:nvPr/>
        </p:nvSpPr>
        <p:spPr>
          <a:xfrm>
            <a:off x="9559754" y="4306642"/>
            <a:ext cx="8101870" cy="3168650"/>
          </a:xfrm>
          <a:prstGeom prst="rect">
            <a:avLst/>
          </a:prstGeom>
        </p:spPr>
        <p:txBody>
          <a:bodyPr lIns="0" tIns="0" rIns="0" bIns="0" rtlCol="0" anchor="t">
            <a:spAutoFit/>
          </a:bodyPr>
          <a:lstStyle/>
          <a:p>
            <a:pPr algn="just">
              <a:lnSpc>
                <a:spcPts val="2800"/>
              </a:lnSpc>
            </a:pPr>
            <a:r>
              <a:rPr lang="en-US" sz="2000">
                <a:solidFill>
                  <a:srgbClr val="504C44"/>
                </a:solidFill>
                <a:latin typeface="Inter"/>
              </a:rPr>
              <a:t>Το προσωπικό που στελεχώνει τις υπηρεσίες που ασχολουνται με ανθρώπους που παρουσιάζουν έλλειψη στέγης χρειάζονται υποστήριξη προκειμένου να μπορέσουν να ασκήσουν αποτελεσματικά το δύσκολο έργο που έχουν αναλάβει. Ως εκ τούτου η εκπαίδευση και η εποπτεία του προσωπικού είναι απαραίτητα εργαλεία προκειμένου το προσωπικό να υποστηριχθεί και να μπορέσει να ασκήσει το έργο του απόφευγοντας έτσι και το σύνδρομου της επαγγελματικής εξουθένωσης το οποίο είναι κοινό σε αυτούς τους κλάδους. </a:t>
            </a:r>
          </a:p>
        </p:txBody>
      </p:sp>
      <p:sp>
        <p:nvSpPr>
          <p:cNvPr id="9" name="TextBox 9"/>
          <p:cNvSpPr txBox="1"/>
          <p:nvPr/>
        </p:nvSpPr>
        <p:spPr>
          <a:xfrm>
            <a:off x="9559754" y="3699567"/>
            <a:ext cx="3667361" cy="349250"/>
          </a:xfrm>
          <a:prstGeom prst="rect">
            <a:avLst/>
          </a:prstGeom>
        </p:spPr>
        <p:txBody>
          <a:bodyPr lIns="0" tIns="0" rIns="0" bIns="0" rtlCol="0" anchor="t">
            <a:spAutoFit/>
          </a:bodyPr>
          <a:lstStyle/>
          <a:p>
            <a:pPr algn="l">
              <a:lnSpc>
                <a:spcPts val="2800"/>
              </a:lnSpc>
            </a:pPr>
            <a:r>
              <a:rPr lang="en-US" sz="2000">
                <a:solidFill>
                  <a:srgbClr val="504C44"/>
                </a:solidFill>
                <a:latin typeface="Inter Bold"/>
              </a:rPr>
              <a:t>Υποστήριξη προσωπικού: </a:t>
            </a:r>
          </a:p>
        </p:txBody>
      </p:sp>
      <p:sp>
        <p:nvSpPr>
          <p:cNvPr id="10" name="TextBox 10"/>
          <p:cNvSpPr txBox="1"/>
          <p:nvPr/>
        </p:nvSpPr>
        <p:spPr>
          <a:xfrm>
            <a:off x="9559754" y="8204200"/>
            <a:ext cx="8101870" cy="1406525"/>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Η μέτρηση και η αξιολόγηση του αντίκτυπου των παρεμβάσεων πρέπει να αποτελεί αναπόσπαστο κομμάτι της μεθοδολογίας παρέμβασης καθώς μόνο τότε μπορεί το προσωπικό να γνωρίζει ποιες παρεμβάσεις είναι αποτελεσματικές και ποιες όχι. </a:t>
            </a:r>
          </a:p>
        </p:txBody>
      </p:sp>
      <p:sp>
        <p:nvSpPr>
          <p:cNvPr id="11" name="TextBox 11"/>
          <p:cNvSpPr txBox="1"/>
          <p:nvPr/>
        </p:nvSpPr>
        <p:spPr>
          <a:xfrm>
            <a:off x="9559754" y="7732467"/>
            <a:ext cx="2029147" cy="349250"/>
          </a:xfrm>
          <a:prstGeom prst="rect">
            <a:avLst/>
          </a:prstGeom>
        </p:spPr>
        <p:txBody>
          <a:bodyPr lIns="0" tIns="0" rIns="0" bIns="0" rtlCol="0" anchor="t">
            <a:spAutoFit/>
          </a:bodyPr>
          <a:lstStyle/>
          <a:p>
            <a:pPr algn="l">
              <a:lnSpc>
                <a:spcPts val="2800"/>
              </a:lnSpc>
            </a:pPr>
            <a:r>
              <a:rPr lang="en-US" sz="2000">
                <a:solidFill>
                  <a:srgbClr val="504C44"/>
                </a:solidFill>
                <a:latin typeface="Inter Bold"/>
              </a:rPr>
              <a:t>Αξιολόγηση</a:t>
            </a:r>
          </a:p>
        </p:txBody>
      </p:sp>
      <p:sp>
        <p:nvSpPr>
          <p:cNvPr id="12" name="TextBox 12"/>
          <p:cNvSpPr txBox="1"/>
          <p:nvPr/>
        </p:nvSpPr>
        <p:spPr>
          <a:xfrm>
            <a:off x="861433" y="2491480"/>
            <a:ext cx="6747921" cy="1406525"/>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Είναι σημαντικό οι χώροι παρέμβασης να είναι διαμορφωμένοι με τέτοιο τρόπο που θα ενισχύουν το αίσθημα ασφάλειας και εμπιστοσύνης στους οφελούμενους. </a:t>
            </a:r>
          </a:p>
        </p:txBody>
      </p:sp>
      <p:sp>
        <p:nvSpPr>
          <p:cNvPr id="13" name="TextBox 13"/>
          <p:cNvSpPr txBox="1"/>
          <p:nvPr/>
        </p:nvSpPr>
        <p:spPr>
          <a:xfrm>
            <a:off x="861433" y="2042836"/>
            <a:ext cx="2535066" cy="349250"/>
          </a:xfrm>
          <a:prstGeom prst="rect">
            <a:avLst/>
          </a:prstGeom>
        </p:spPr>
        <p:txBody>
          <a:bodyPr lIns="0" tIns="0" rIns="0" bIns="0" rtlCol="0" anchor="t">
            <a:spAutoFit/>
          </a:bodyPr>
          <a:lstStyle/>
          <a:p>
            <a:pPr algn="l">
              <a:lnSpc>
                <a:spcPts val="2800"/>
              </a:lnSpc>
            </a:pPr>
            <a:r>
              <a:rPr lang="en-US" sz="2000">
                <a:solidFill>
                  <a:srgbClr val="504C44"/>
                </a:solidFill>
                <a:latin typeface="Inter Bold"/>
              </a:rPr>
              <a:t>Κοινωνικοί χώροι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2609518" y="2167063"/>
            <a:ext cx="4616380" cy="3391954"/>
            <a:chOff x="0" y="0"/>
            <a:chExt cx="6155174" cy="4522605"/>
          </a:xfrm>
        </p:grpSpPr>
        <p:pic>
          <p:nvPicPr>
            <p:cNvPr id="3" name="Picture 3"/>
            <p:cNvPicPr>
              <a:picLocks noChangeAspect="1"/>
            </p:cNvPicPr>
            <p:nvPr/>
          </p:nvPicPr>
          <p:blipFill>
            <a:blip r:embed="rId3"/>
            <a:srcRect t="13261" b="13261"/>
            <a:stretch>
              <a:fillRect/>
            </a:stretch>
          </p:blipFill>
          <p:spPr>
            <a:xfrm>
              <a:off x="0" y="0"/>
              <a:ext cx="6155174" cy="4522605"/>
            </a:xfrm>
            <a:prstGeom prst="rect">
              <a:avLst/>
            </a:prstGeom>
          </p:spPr>
        </p:pic>
      </p:grpSp>
      <p:sp>
        <p:nvSpPr>
          <p:cNvPr id="4" name="TextBox 4"/>
          <p:cNvSpPr txBox="1"/>
          <p:nvPr/>
        </p:nvSpPr>
        <p:spPr>
          <a:xfrm>
            <a:off x="1100961" y="3059391"/>
            <a:ext cx="5748056" cy="752475"/>
          </a:xfrm>
          <a:prstGeom prst="rect">
            <a:avLst/>
          </a:prstGeom>
        </p:spPr>
        <p:txBody>
          <a:bodyPr lIns="0" tIns="0" rIns="0" bIns="0" rtlCol="0" anchor="t">
            <a:spAutoFit/>
          </a:bodyPr>
          <a:lstStyle/>
          <a:p>
            <a:pPr algn="l">
              <a:lnSpc>
                <a:spcPts val="6299"/>
              </a:lnSpc>
            </a:pPr>
            <a:r>
              <a:rPr lang="en-US" sz="4499" spc="899">
                <a:solidFill>
                  <a:srgbClr val="504C44"/>
                </a:solidFill>
                <a:latin typeface="Baskerville Display PT Bold"/>
              </a:rPr>
              <a:t>ΟΜΟΙΟΤΗΤΕΣ </a:t>
            </a:r>
          </a:p>
        </p:txBody>
      </p:sp>
      <p:sp>
        <p:nvSpPr>
          <p:cNvPr id="5" name="TextBox 5"/>
          <p:cNvSpPr txBox="1"/>
          <p:nvPr/>
        </p:nvSpPr>
        <p:spPr>
          <a:xfrm>
            <a:off x="1100961" y="4447767"/>
            <a:ext cx="4548264" cy="2174875"/>
          </a:xfrm>
          <a:prstGeom prst="rect">
            <a:avLst/>
          </a:prstGeom>
        </p:spPr>
        <p:txBody>
          <a:bodyPr lIns="0" tIns="0" rIns="0" bIns="0" rtlCol="0" anchor="t">
            <a:spAutoFit/>
          </a:bodyPr>
          <a:lstStyle/>
          <a:p>
            <a:pPr algn="l">
              <a:lnSpc>
                <a:spcPts val="3499"/>
              </a:lnSpc>
            </a:pPr>
            <a:r>
              <a:rPr lang="en-US" sz="2499">
                <a:solidFill>
                  <a:srgbClr val="504C44"/>
                </a:solidFill>
                <a:latin typeface="Roboto"/>
              </a:rPr>
              <a:t>1. Και οι δύο θεωρίες επικεντρώνονται στην κατανόηση και υποστήριξη των ανθρώπων μέσα από ένα ψυχολογικό πλαίσιο.</a:t>
            </a:r>
          </a:p>
        </p:txBody>
      </p:sp>
      <p:sp>
        <p:nvSpPr>
          <p:cNvPr id="6" name="TextBox 6"/>
          <p:cNvSpPr txBox="1"/>
          <p:nvPr/>
        </p:nvSpPr>
        <p:spPr>
          <a:xfrm>
            <a:off x="6431368" y="4447767"/>
            <a:ext cx="5425264" cy="2174875"/>
          </a:xfrm>
          <a:prstGeom prst="rect">
            <a:avLst/>
          </a:prstGeom>
        </p:spPr>
        <p:txBody>
          <a:bodyPr lIns="0" tIns="0" rIns="0" bIns="0" rtlCol="0" anchor="t">
            <a:spAutoFit/>
          </a:bodyPr>
          <a:lstStyle/>
          <a:p>
            <a:pPr algn="l">
              <a:lnSpc>
                <a:spcPts val="3499"/>
              </a:lnSpc>
            </a:pPr>
            <a:r>
              <a:rPr lang="en-US" sz="2499">
                <a:solidFill>
                  <a:srgbClr val="504C44"/>
                </a:solidFill>
                <a:latin typeface="Roboto"/>
              </a:rPr>
              <a:t>2. Και τα δύο μοντέλα αναγνωρίζουν τη σημασία της ασφάλειας και της εμπιστοσύνης στην ανάκαμψη και την ανάρρωση.</a:t>
            </a:r>
          </a:p>
          <a:p>
            <a:pPr algn="l">
              <a:lnSpc>
                <a:spcPts val="3499"/>
              </a:lnSpc>
            </a:pPr>
            <a:endParaRPr lang="en-US" sz="2499">
              <a:solidFill>
                <a:srgbClr val="504C44"/>
              </a:solidFill>
              <a:latin typeface="Roboto"/>
            </a:endParaRPr>
          </a:p>
        </p:txBody>
      </p:sp>
      <p:sp>
        <p:nvSpPr>
          <p:cNvPr id="7" name="TextBox 7"/>
          <p:cNvSpPr txBox="1"/>
          <p:nvPr/>
        </p:nvSpPr>
        <p:spPr>
          <a:xfrm>
            <a:off x="1028700" y="7260817"/>
            <a:ext cx="5161027" cy="2174875"/>
          </a:xfrm>
          <a:prstGeom prst="rect">
            <a:avLst/>
          </a:prstGeom>
        </p:spPr>
        <p:txBody>
          <a:bodyPr lIns="0" tIns="0" rIns="0" bIns="0" rtlCol="0" anchor="t">
            <a:spAutoFit/>
          </a:bodyPr>
          <a:lstStyle/>
          <a:p>
            <a:pPr algn="l">
              <a:lnSpc>
                <a:spcPts val="3499"/>
              </a:lnSpc>
            </a:pPr>
            <a:r>
              <a:rPr lang="en-US" sz="2499">
                <a:solidFill>
                  <a:srgbClr val="504C44"/>
                </a:solidFill>
                <a:latin typeface="Roboto"/>
              </a:rPr>
              <a:t>3. Και τα δύο μοντέλα αναγνωρίζουν τη σημασία των σχέσεων και της επικοινωνίας στην ανάρρωση.</a:t>
            </a:r>
          </a:p>
          <a:p>
            <a:pPr algn="l">
              <a:lnSpc>
                <a:spcPts val="3499"/>
              </a:lnSpc>
            </a:pPr>
            <a:endParaRPr lang="en-US" sz="2499">
              <a:solidFill>
                <a:srgbClr val="504C44"/>
              </a:solidFill>
              <a:latin typeface="Roboto"/>
            </a:endParaRPr>
          </a:p>
        </p:txBody>
      </p:sp>
      <p:sp>
        <p:nvSpPr>
          <p:cNvPr id="8" name="TextBox 8"/>
          <p:cNvSpPr txBox="1"/>
          <p:nvPr/>
        </p:nvSpPr>
        <p:spPr>
          <a:xfrm>
            <a:off x="6695604" y="7260817"/>
            <a:ext cx="10530294" cy="2174875"/>
          </a:xfrm>
          <a:prstGeom prst="rect">
            <a:avLst/>
          </a:prstGeom>
        </p:spPr>
        <p:txBody>
          <a:bodyPr lIns="0" tIns="0" rIns="0" bIns="0" rtlCol="0" anchor="t">
            <a:spAutoFit/>
          </a:bodyPr>
          <a:lstStyle/>
          <a:p>
            <a:pPr algn="l">
              <a:lnSpc>
                <a:spcPts val="3499"/>
              </a:lnSpc>
            </a:pPr>
            <a:r>
              <a:rPr lang="en-US" sz="2499">
                <a:solidFill>
                  <a:srgbClr val="504C44"/>
                </a:solidFill>
                <a:latin typeface="Roboto"/>
              </a:rPr>
              <a:t>4. Και οι δύο προσφέρουν μια προσέγγιση που ενσωματώνει τις κοινωνικές, περιβαλλοντικές και ψυχολογικές πτυχές στη θεραπευτική διαδικασία.</a:t>
            </a:r>
          </a:p>
          <a:p>
            <a:pPr algn="l">
              <a:lnSpc>
                <a:spcPts val="3499"/>
              </a:lnSpc>
            </a:pPr>
            <a:endParaRPr lang="en-US" sz="2499">
              <a:solidFill>
                <a:srgbClr val="504C44"/>
              </a:solidFill>
              <a:latin typeface="Roboto"/>
            </a:endParaRPr>
          </a:p>
          <a:p>
            <a:pPr algn="l">
              <a:lnSpc>
                <a:spcPts val="3499"/>
              </a:lnSpc>
            </a:pPr>
            <a:endParaRPr lang="en-US" sz="2499">
              <a:solidFill>
                <a:srgbClr val="504C44"/>
              </a:solidFill>
              <a:latin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2200668" y="1045849"/>
            <a:ext cx="4905383" cy="2918703"/>
          </a:xfrm>
          <a:prstGeom prst="rect">
            <a:avLst/>
          </a:prstGeom>
        </p:spPr>
      </p:pic>
      <p:sp>
        <p:nvSpPr>
          <p:cNvPr id="3" name="TextBox 3"/>
          <p:cNvSpPr txBox="1"/>
          <p:nvPr/>
        </p:nvSpPr>
        <p:spPr>
          <a:xfrm>
            <a:off x="1221418" y="2071813"/>
            <a:ext cx="4363094" cy="771525"/>
          </a:xfrm>
          <a:prstGeom prst="rect">
            <a:avLst/>
          </a:prstGeom>
        </p:spPr>
        <p:txBody>
          <a:bodyPr lIns="0" tIns="0" rIns="0" bIns="0" rtlCol="0" anchor="t">
            <a:spAutoFit/>
          </a:bodyPr>
          <a:lstStyle/>
          <a:p>
            <a:pPr algn="l">
              <a:lnSpc>
                <a:spcPts val="6299"/>
              </a:lnSpc>
            </a:pPr>
            <a:r>
              <a:rPr lang="en-US" sz="4499" spc="899">
                <a:solidFill>
                  <a:srgbClr val="504C44"/>
                </a:solidFill>
                <a:latin typeface="Roboto Bold"/>
              </a:rPr>
              <a:t>ΔΙΑΦΟΡΕΣ</a:t>
            </a:r>
          </a:p>
        </p:txBody>
      </p:sp>
      <p:sp>
        <p:nvSpPr>
          <p:cNvPr id="4" name="TextBox 4"/>
          <p:cNvSpPr txBox="1"/>
          <p:nvPr/>
        </p:nvSpPr>
        <p:spPr>
          <a:xfrm>
            <a:off x="696182" y="3637250"/>
            <a:ext cx="6425404" cy="2510790"/>
          </a:xfrm>
          <a:prstGeom prst="rect">
            <a:avLst/>
          </a:prstGeom>
        </p:spPr>
        <p:txBody>
          <a:bodyPr lIns="0" tIns="0" rIns="0" bIns="0" rtlCol="0" anchor="t">
            <a:spAutoFit/>
          </a:bodyPr>
          <a:lstStyle/>
          <a:p>
            <a:pPr marL="518160" lvl="1" indent="-259080" algn="l">
              <a:lnSpc>
                <a:spcPts val="3359"/>
              </a:lnSpc>
              <a:spcBef>
                <a:spcPct val="0"/>
              </a:spcBef>
              <a:buAutoNum type="arabicPeriod"/>
            </a:pPr>
            <a:r>
              <a:rPr lang="en-US" sz="2400">
                <a:solidFill>
                  <a:srgbClr val="504C44"/>
                </a:solidFill>
                <a:latin typeface="Roboto"/>
              </a:rPr>
              <a:t>Το ψυχαναλυτικό πρίσμα επικεντρώνεται στην κατανόηση των ψυχικών διεργασιών και των ασυνείδητων κινήτρων, ενώ το Trauma Informed Care επικεντρώνεται στην αντίληψη και διαχείριση του τραύματος.</a:t>
            </a:r>
          </a:p>
        </p:txBody>
      </p:sp>
      <p:sp>
        <p:nvSpPr>
          <p:cNvPr id="5" name="TextBox 5"/>
          <p:cNvSpPr txBox="1"/>
          <p:nvPr/>
        </p:nvSpPr>
        <p:spPr>
          <a:xfrm>
            <a:off x="7530436" y="2629127"/>
            <a:ext cx="4670231" cy="2929890"/>
          </a:xfrm>
          <a:prstGeom prst="rect">
            <a:avLst/>
          </a:prstGeom>
        </p:spPr>
        <p:txBody>
          <a:bodyPr lIns="0" tIns="0" rIns="0" bIns="0" rtlCol="0" anchor="t">
            <a:spAutoFit/>
          </a:bodyPr>
          <a:lstStyle/>
          <a:p>
            <a:pPr algn="l">
              <a:lnSpc>
                <a:spcPts val="3359"/>
              </a:lnSpc>
              <a:spcBef>
                <a:spcPct val="0"/>
              </a:spcBef>
            </a:pPr>
            <a:r>
              <a:rPr lang="en-US" sz="2400">
                <a:solidFill>
                  <a:srgbClr val="504C44"/>
                </a:solidFill>
                <a:latin typeface="Roboto"/>
              </a:rPr>
              <a:t>2. Το ψυχαναλυτικό πρίσμα χρησιμοποιεί την ανάλυση και την ερμηνεία ως εργαλεία, ενώ το Trauma Informed Care επικεντρώνεται στη δημιουργία ασφαλούς και υποστηρικτικής περιβάλλουσας.</a:t>
            </a:r>
          </a:p>
        </p:txBody>
      </p:sp>
      <p:sp>
        <p:nvSpPr>
          <p:cNvPr id="6" name="TextBox 6"/>
          <p:cNvSpPr txBox="1"/>
          <p:nvPr/>
        </p:nvSpPr>
        <p:spPr>
          <a:xfrm>
            <a:off x="696182" y="6708257"/>
            <a:ext cx="5977217" cy="2510790"/>
          </a:xfrm>
          <a:prstGeom prst="rect">
            <a:avLst/>
          </a:prstGeom>
        </p:spPr>
        <p:txBody>
          <a:bodyPr lIns="0" tIns="0" rIns="0" bIns="0" rtlCol="0" anchor="t">
            <a:spAutoFit/>
          </a:bodyPr>
          <a:lstStyle/>
          <a:p>
            <a:pPr algn="l">
              <a:lnSpc>
                <a:spcPts val="3359"/>
              </a:lnSpc>
              <a:spcBef>
                <a:spcPct val="0"/>
              </a:spcBef>
            </a:pPr>
            <a:r>
              <a:rPr lang="en-US" sz="2400" dirty="0">
                <a:solidFill>
                  <a:srgbClr val="504C44"/>
                </a:solidFill>
                <a:latin typeface="Roboto"/>
              </a:rPr>
              <a:t>3. </a:t>
            </a:r>
            <a:r>
              <a:rPr lang="en-US" sz="2400" dirty="0" err="1">
                <a:solidFill>
                  <a:srgbClr val="504C44"/>
                </a:solidFill>
                <a:latin typeface="Roboto"/>
              </a:rPr>
              <a:t>Το</a:t>
            </a:r>
            <a:r>
              <a:rPr lang="en-US" sz="2400" dirty="0">
                <a:solidFill>
                  <a:srgbClr val="504C44"/>
                </a:solidFill>
                <a:latin typeface="Roboto"/>
              </a:rPr>
              <a:t> </a:t>
            </a:r>
            <a:r>
              <a:rPr lang="en-US" sz="2400" dirty="0" err="1">
                <a:solidFill>
                  <a:srgbClr val="504C44"/>
                </a:solidFill>
                <a:latin typeface="Roboto"/>
              </a:rPr>
              <a:t>ψυχ</a:t>
            </a:r>
            <a:r>
              <a:rPr lang="en-US" sz="2400" dirty="0">
                <a:solidFill>
                  <a:srgbClr val="504C44"/>
                </a:solidFill>
                <a:latin typeface="Roboto"/>
              </a:rPr>
              <a:t>αναλυτικό πρίσμα μπορεί να χρησιμοποιείται σε μια ποικιλία πεδίων, ενώ το Trauma Informed Care είναι πιο ειδικευμένο και εφαρμόζεται συχνότερα σε περιβάλλοντα που ασχολούνται με την αντιμετώπιση τραυματικών εμπειριών.</a:t>
            </a:r>
          </a:p>
        </p:txBody>
      </p:sp>
      <p:sp>
        <p:nvSpPr>
          <p:cNvPr id="7" name="TextBox 7"/>
          <p:cNvSpPr txBox="1"/>
          <p:nvPr/>
        </p:nvSpPr>
        <p:spPr>
          <a:xfrm>
            <a:off x="7528128" y="6708257"/>
            <a:ext cx="4629484" cy="2510790"/>
          </a:xfrm>
          <a:prstGeom prst="rect">
            <a:avLst/>
          </a:prstGeom>
        </p:spPr>
        <p:txBody>
          <a:bodyPr lIns="0" tIns="0" rIns="0" bIns="0" rtlCol="0" anchor="t">
            <a:spAutoFit/>
          </a:bodyPr>
          <a:lstStyle/>
          <a:p>
            <a:pPr algn="l">
              <a:lnSpc>
                <a:spcPts val="3359"/>
              </a:lnSpc>
              <a:spcBef>
                <a:spcPct val="0"/>
              </a:spcBef>
            </a:pPr>
            <a:r>
              <a:rPr lang="en-US" sz="2400">
                <a:solidFill>
                  <a:srgbClr val="504C44"/>
                </a:solidFill>
                <a:latin typeface="Roboto"/>
              </a:rPr>
              <a:t>4. Το ψυχαναλυτικό πρίσμα μπορεί να απαιτεί μακροχρόνια θεραπευτική παρέμβαση, ενώ το Trauma Informed Care εστιάζει στην άμεση αναγνώριση και διαχείριση του τραύματος.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ABD6A1-8F95-F01C-417D-943600A250D6}"/>
              </a:ext>
            </a:extLst>
          </p:cNvPr>
          <p:cNvSpPr txBox="1"/>
          <p:nvPr/>
        </p:nvSpPr>
        <p:spPr>
          <a:xfrm>
            <a:off x="2438400" y="4589502"/>
            <a:ext cx="13906500" cy="1107996"/>
          </a:xfrm>
          <a:prstGeom prst="rect">
            <a:avLst/>
          </a:prstGeom>
          <a:noFill/>
        </p:spPr>
        <p:txBody>
          <a:bodyPr wrap="square" rtlCol="0">
            <a:spAutoFit/>
          </a:bodyPr>
          <a:lstStyle/>
          <a:p>
            <a:pPr algn="ctr"/>
            <a:r>
              <a:rPr lang="el-GR" sz="6600" i="1" dirty="0"/>
              <a:t>Ευχαριστώ πολύ για την </a:t>
            </a:r>
            <a:r>
              <a:rPr lang="el-GR" sz="6600" i="1" dirty="0">
                <a:latin typeface="Roboto" panose="02000000000000000000" pitchFamily="2" charset="0"/>
                <a:ea typeface="Roboto" panose="02000000000000000000" pitchFamily="2" charset="0"/>
                <a:cs typeface="Roboto" panose="02000000000000000000" pitchFamily="2" charset="0"/>
              </a:rPr>
              <a:t>προσοχή</a:t>
            </a:r>
            <a:r>
              <a:rPr lang="el-GR" sz="6600" i="1" dirty="0"/>
              <a:t> σας!</a:t>
            </a:r>
            <a:endParaRPr lang="en-US" sz="6600" i="1" dirty="0"/>
          </a:p>
        </p:txBody>
      </p:sp>
    </p:spTree>
    <p:extLst>
      <p:ext uri="{BB962C8B-B14F-4D97-AF65-F5344CB8AC3E}">
        <p14:creationId xmlns:p14="http://schemas.microsoft.com/office/powerpoint/2010/main" val="19078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82366" y="3606286"/>
            <a:ext cx="14233962" cy="556895"/>
          </a:xfrm>
          <a:prstGeom prst="rect">
            <a:avLst/>
          </a:prstGeom>
        </p:spPr>
        <p:txBody>
          <a:bodyPr lIns="0" tIns="0" rIns="0" bIns="0" rtlCol="0" anchor="t">
            <a:spAutoFit/>
          </a:bodyPr>
          <a:lstStyle/>
          <a:p>
            <a:pPr algn="l">
              <a:lnSpc>
                <a:spcPts val="4480"/>
              </a:lnSpc>
            </a:pPr>
            <a:r>
              <a:rPr lang="en-US" sz="3200">
                <a:solidFill>
                  <a:srgbClr val="504C44"/>
                </a:solidFill>
                <a:latin typeface="Roboto"/>
              </a:rPr>
              <a:t>Τι είναι το ψυχαναλυτικό πρίσμα</a:t>
            </a:r>
          </a:p>
        </p:txBody>
      </p:sp>
      <p:sp>
        <p:nvSpPr>
          <p:cNvPr id="3" name="TextBox 3"/>
          <p:cNvSpPr txBox="1"/>
          <p:nvPr/>
        </p:nvSpPr>
        <p:spPr>
          <a:xfrm>
            <a:off x="1646482" y="3492605"/>
            <a:ext cx="1135110" cy="929037"/>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Roboto"/>
              </a:rPr>
              <a:t>01</a:t>
            </a:r>
          </a:p>
        </p:txBody>
      </p:sp>
      <p:sp>
        <p:nvSpPr>
          <p:cNvPr id="4" name="TextBox 4"/>
          <p:cNvSpPr txBox="1"/>
          <p:nvPr/>
        </p:nvSpPr>
        <p:spPr>
          <a:xfrm>
            <a:off x="3025338" y="6191645"/>
            <a:ext cx="14233962" cy="556895"/>
          </a:xfrm>
          <a:prstGeom prst="rect">
            <a:avLst/>
          </a:prstGeom>
        </p:spPr>
        <p:txBody>
          <a:bodyPr lIns="0" tIns="0" rIns="0" bIns="0" rtlCol="0" anchor="t">
            <a:spAutoFit/>
          </a:bodyPr>
          <a:lstStyle/>
          <a:p>
            <a:pPr algn="l">
              <a:lnSpc>
                <a:spcPts val="4480"/>
              </a:lnSpc>
            </a:pPr>
            <a:r>
              <a:rPr lang="en-US" sz="3200">
                <a:solidFill>
                  <a:srgbClr val="504C44"/>
                </a:solidFill>
                <a:latin typeface="Roboto"/>
              </a:rPr>
              <a:t>Ομοιότητες </a:t>
            </a:r>
          </a:p>
        </p:txBody>
      </p:sp>
      <p:sp>
        <p:nvSpPr>
          <p:cNvPr id="5" name="TextBox 5"/>
          <p:cNvSpPr txBox="1"/>
          <p:nvPr/>
        </p:nvSpPr>
        <p:spPr>
          <a:xfrm>
            <a:off x="1646482" y="4702537"/>
            <a:ext cx="1135110" cy="929037"/>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Roboto"/>
              </a:rPr>
              <a:t>02</a:t>
            </a:r>
          </a:p>
        </p:txBody>
      </p:sp>
      <p:sp>
        <p:nvSpPr>
          <p:cNvPr id="6" name="TextBox 6"/>
          <p:cNvSpPr txBox="1"/>
          <p:nvPr/>
        </p:nvSpPr>
        <p:spPr>
          <a:xfrm>
            <a:off x="2982366" y="7328596"/>
            <a:ext cx="14233962" cy="556895"/>
          </a:xfrm>
          <a:prstGeom prst="rect">
            <a:avLst/>
          </a:prstGeom>
        </p:spPr>
        <p:txBody>
          <a:bodyPr lIns="0" tIns="0" rIns="0" bIns="0" rtlCol="0" anchor="t">
            <a:spAutoFit/>
          </a:bodyPr>
          <a:lstStyle/>
          <a:p>
            <a:pPr algn="l">
              <a:lnSpc>
                <a:spcPts val="4480"/>
              </a:lnSpc>
            </a:pPr>
            <a:r>
              <a:rPr lang="en-US" sz="3200">
                <a:solidFill>
                  <a:srgbClr val="504C44"/>
                </a:solidFill>
                <a:latin typeface="Roboto"/>
              </a:rPr>
              <a:t>Διαφορές  </a:t>
            </a:r>
          </a:p>
        </p:txBody>
      </p:sp>
      <p:sp>
        <p:nvSpPr>
          <p:cNvPr id="7" name="TextBox 7"/>
          <p:cNvSpPr txBox="1"/>
          <p:nvPr/>
        </p:nvSpPr>
        <p:spPr>
          <a:xfrm>
            <a:off x="1646482" y="5915387"/>
            <a:ext cx="1135110" cy="929037"/>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Roboto"/>
              </a:rPr>
              <a:t>03</a:t>
            </a:r>
          </a:p>
        </p:txBody>
      </p:sp>
      <p:sp>
        <p:nvSpPr>
          <p:cNvPr id="8" name="TextBox 8"/>
          <p:cNvSpPr txBox="1"/>
          <p:nvPr/>
        </p:nvSpPr>
        <p:spPr>
          <a:xfrm>
            <a:off x="1646482" y="7128237"/>
            <a:ext cx="1135110" cy="929037"/>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Roboto"/>
              </a:rPr>
              <a:t>04</a:t>
            </a:r>
          </a:p>
        </p:txBody>
      </p:sp>
      <p:sp>
        <p:nvSpPr>
          <p:cNvPr id="9" name="TextBox 9"/>
          <p:cNvSpPr txBox="1"/>
          <p:nvPr/>
        </p:nvSpPr>
        <p:spPr>
          <a:xfrm>
            <a:off x="4421981" y="2163050"/>
            <a:ext cx="9244012" cy="669925"/>
          </a:xfrm>
          <a:prstGeom prst="rect">
            <a:avLst/>
          </a:prstGeom>
        </p:spPr>
        <p:txBody>
          <a:bodyPr lIns="0" tIns="0" rIns="0" bIns="0" rtlCol="0" anchor="t">
            <a:spAutoFit/>
          </a:bodyPr>
          <a:lstStyle/>
          <a:p>
            <a:pPr algn="ctr">
              <a:lnSpc>
                <a:spcPts val="5599"/>
              </a:lnSpc>
            </a:pPr>
            <a:r>
              <a:rPr lang="en-US" sz="3999" spc="799">
                <a:solidFill>
                  <a:srgbClr val="504C44"/>
                </a:solidFill>
                <a:latin typeface="Baskerville Display PT Bold"/>
              </a:rPr>
              <a:t>ΠΕΡΙΕΧΟΜΕΝΑ </a:t>
            </a:r>
          </a:p>
        </p:txBody>
      </p:sp>
      <p:sp>
        <p:nvSpPr>
          <p:cNvPr id="10" name="TextBox 10"/>
          <p:cNvSpPr txBox="1"/>
          <p:nvPr/>
        </p:nvSpPr>
        <p:spPr>
          <a:xfrm>
            <a:off x="2982366" y="4901325"/>
            <a:ext cx="14233962" cy="556895"/>
          </a:xfrm>
          <a:prstGeom prst="rect">
            <a:avLst/>
          </a:prstGeom>
        </p:spPr>
        <p:txBody>
          <a:bodyPr lIns="0" tIns="0" rIns="0" bIns="0" rtlCol="0" anchor="t">
            <a:spAutoFit/>
          </a:bodyPr>
          <a:lstStyle/>
          <a:p>
            <a:pPr algn="l">
              <a:lnSpc>
                <a:spcPts val="4480"/>
              </a:lnSpc>
            </a:pPr>
            <a:r>
              <a:rPr lang="en-US" sz="3200">
                <a:solidFill>
                  <a:srgbClr val="504C44"/>
                </a:solidFill>
                <a:latin typeface="Roboto"/>
              </a:rPr>
              <a:t>Trauma Informed Care Approach- Psychological Informed Enviroments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extBox 2"/>
          <p:cNvSpPr txBox="1"/>
          <p:nvPr/>
        </p:nvSpPr>
        <p:spPr>
          <a:xfrm>
            <a:off x="8452317" y="4533663"/>
            <a:ext cx="7829740" cy="1680845"/>
          </a:xfrm>
          <a:prstGeom prst="rect">
            <a:avLst/>
          </a:prstGeom>
        </p:spPr>
        <p:txBody>
          <a:bodyPr lIns="0" tIns="0" rIns="0" bIns="0" rtlCol="0" anchor="t">
            <a:spAutoFit/>
          </a:bodyPr>
          <a:lstStyle/>
          <a:p>
            <a:pPr algn="l">
              <a:lnSpc>
                <a:spcPts val="4480"/>
              </a:lnSpc>
            </a:pPr>
            <a:r>
              <a:rPr lang="en-US" sz="3200">
                <a:solidFill>
                  <a:srgbClr val="504C44"/>
                </a:solidFill>
                <a:latin typeface="Roboto"/>
              </a:rPr>
              <a:t>Έννοια που εισήχθει από τον Καθ. Π. Σακελλαρόπουλο</a:t>
            </a:r>
          </a:p>
          <a:p>
            <a:pPr algn="l">
              <a:lnSpc>
                <a:spcPts val="4480"/>
              </a:lnSpc>
            </a:pPr>
            <a:endParaRPr lang="en-US" sz="3200">
              <a:solidFill>
                <a:srgbClr val="504C44"/>
              </a:solidFill>
              <a:latin typeface="Roboto"/>
            </a:endParaRPr>
          </a:p>
        </p:txBody>
      </p:sp>
      <p:sp>
        <p:nvSpPr>
          <p:cNvPr id="3" name="TextBox 3"/>
          <p:cNvSpPr txBox="1"/>
          <p:nvPr/>
        </p:nvSpPr>
        <p:spPr>
          <a:xfrm>
            <a:off x="8452317" y="3049159"/>
            <a:ext cx="6000364" cy="1066799"/>
          </a:xfrm>
          <a:prstGeom prst="rect">
            <a:avLst/>
          </a:prstGeom>
        </p:spPr>
        <p:txBody>
          <a:bodyPr lIns="0" tIns="0" rIns="0" bIns="0" rtlCol="0" anchor="t">
            <a:spAutoFit/>
          </a:bodyPr>
          <a:lstStyle/>
          <a:p>
            <a:pPr algn="l">
              <a:lnSpc>
                <a:spcPts val="4200"/>
              </a:lnSpc>
            </a:pPr>
            <a:r>
              <a:rPr lang="en-US" sz="3000" spc="600">
                <a:solidFill>
                  <a:srgbClr val="504C44"/>
                </a:solidFill>
                <a:latin typeface="Roboto Bold"/>
              </a:rPr>
              <a:t>01. ΨΥΧΑΝΑΛΥΤΙΚΟ ΠΡΙΣΜΑ</a:t>
            </a:r>
          </a:p>
        </p:txBody>
      </p:sp>
      <p:grpSp>
        <p:nvGrpSpPr>
          <p:cNvPr id="4" name="Group 4"/>
          <p:cNvGrpSpPr/>
          <p:nvPr/>
        </p:nvGrpSpPr>
        <p:grpSpPr>
          <a:xfrm>
            <a:off x="2005943" y="2530987"/>
            <a:ext cx="5224007" cy="5225027"/>
            <a:chOff x="0" y="0"/>
            <a:chExt cx="6965342" cy="6966702"/>
          </a:xfrm>
        </p:grpSpPr>
        <p:pic>
          <p:nvPicPr>
            <p:cNvPr id="5" name="Picture 5"/>
            <p:cNvPicPr>
              <a:picLocks noChangeAspect="1"/>
            </p:cNvPicPr>
            <p:nvPr/>
          </p:nvPicPr>
          <p:blipFill>
            <a:blip r:embed="rId2"/>
            <a:srcRect t="16660" b="16660"/>
            <a:stretch>
              <a:fillRect/>
            </a:stretch>
          </p:blipFill>
          <p:spPr>
            <a:xfrm>
              <a:off x="0" y="0"/>
              <a:ext cx="6965342" cy="6966702"/>
            </a:xfrm>
            <a:prstGeom prst="rect">
              <a:avLst/>
            </a:prstGeom>
          </p:spPr>
        </p:pic>
      </p:grpSp>
      <p:grpSp>
        <p:nvGrpSpPr>
          <p:cNvPr id="6" name="Group 6"/>
          <p:cNvGrpSpPr/>
          <p:nvPr/>
        </p:nvGrpSpPr>
        <p:grpSpPr>
          <a:xfrm>
            <a:off x="2005943" y="2582850"/>
            <a:ext cx="5224007" cy="5225027"/>
            <a:chOff x="0" y="0"/>
            <a:chExt cx="6965342" cy="6966702"/>
          </a:xfrm>
        </p:grpSpPr>
        <p:pic>
          <p:nvPicPr>
            <p:cNvPr id="7" name="Picture 7"/>
            <p:cNvPicPr>
              <a:picLocks noChangeAspect="1"/>
            </p:cNvPicPr>
            <p:nvPr/>
          </p:nvPicPr>
          <p:blipFill>
            <a:blip r:embed="rId3"/>
            <a:srcRect l="18795" r="18795"/>
            <a:stretch>
              <a:fillRect/>
            </a:stretch>
          </p:blipFill>
          <p:spPr>
            <a:xfrm>
              <a:off x="0" y="0"/>
              <a:ext cx="6965342" cy="6966702"/>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451841" y="2530987"/>
            <a:ext cx="5778109" cy="5225027"/>
            <a:chOff x="0" y="0"/>
            <a:chExt cx="7704145" cy="6966702"/>
          </a:xfrm>
        </p:grpSpPr>
        <p:pic>
          <p:nvPicPr>
            <p:cNvPr id="3" name="Picture 3"/>
            <p:cNvPicPr>
              <a:picLocks noChangeAspect="1"/>
            </p:cNvPicPr>
            <p:nvPr/>
          </p:nvPicPr>
          <p:blipFill>
            <a:blip r:embed="rId3"/>
            <a:srcRect l="6505" r="6505"/>
            <a:stretch>
              <a:fillRect/>
            </a:stretch>
          </p:blipFill>
          <p:spPr>
            <a:xfrm>
              <a:off x="0" y="0"/>
              <a:ext cx="7704145" cy="6966702"/>
            </a:xfrm>
            <a:prstGeom prst="rect">
              <a:avLst/>
            </a:prstGeom>
          </p:spPr>
        </p:pic>
      </p:grpSp>
      <p:sp>
        <p:nvSpPr>
          <p:cNvPr id="4" name="TextBox 4"/>
          <p:cNvSpPr txBox="1"/>
          <p:nvPr/>
        </p:nvSpPr>
        <p:spPr>
          <a:xfrm>
            <a:off x="8452317" y="3661332"/>
            <a:ext cx="7915602" cy="6282690"/>
          </a:xfrm>
          <a:prstGeom prst="rect">
            <a:avLst/>
          </a:prstGeom>
        </p:spPr>
        <p:txBody>
          <a:bodyPr lIns="0" tIns="0" rIns="0" bIns="0" rtlCol="0" anchor="t">
            <a:spAutoFit/>
          </a:bodyPr>
          <a:lstStyle/>
          <a:p>
            <a:pPr marL="518160" lvl="1" indent="-259080" algn="just">
              <a:lnSpc>
                <a:spcPts val="3359"/>
              </a:lnSpc>
              <a:buFont typeface="Arial"/>
              <a:buChar char="•"/>
            </a:pPr>
            <a:r>
              <a:rPr lang="en-US" sz="2400">
                <a:solidFill>
                  <a:srgbClr val="504C44"/>
                </a:solidFill>
                <a:latin typeface="Roboto"/>
              </a:rPr>
              <a:t>Πρόκειται για τον τρόπο με τον οποίο μπορούμε να "βλέπουμε" το αντικείμενο της δουλειάς μας με "φακό" την ψυχαναλυτική θεώρηση. </a:t>
            </a:r>
          </a:p>
          <a:p>
            <a:pPr algn="just">
              <a:lnSpc>
                <a:spcPts val="3359"/>
              </a:lnSpc>
            </a:pPr>
            <a:endParaRPr lang="en-US" sz="2400">
              <a:solidFill>
                <a:srgbClr val="504C44"/>
              </a:solidFill>
              <a:latin typeface="Roboto"/>
            </a:endParaRPr>
          </a:p>
          <a:p>
            <a:pPr marL="518160" lvl="1" indent="-259080" algn="just">
              <a:lnSpc>
                <a:spcPts val="3359"/>
              </a:lnSpc>
              <a:buFont typeface="Arial"/>
              <a:buChar char="•"/>
            </a:pPr>
            <a:r>
              <a:rPr lang="en-US" sz="2400">
                <a:solidFill>
                  <a:srgbClr val="504C44"/>
                </a:solidFill>
                <a:latin typeface="Roboto"/>
              </a:rPr>
              <a:t>Ακολουθώντας το Ψυχαναλυτικό Πρίσμα δεν σημαίνει ότι ψυχαναλύουμε</a:t>
            </a:r>
          </a:p>
          <a:p>
            <a:pPr algn="just">
              <a:lnSpc>
                <a:spcPts val="3359"/>
              </a:lnSpc>
            </a:pPr>
            <a:endParaRPr lang="en-US" sz="2400">
              <a:solidFill>
                <a:srgbClr val="504C44"/>
              </a:solidFill>
              <a:latin typeface="Roboto"/>
            </a:endParaRPr>
          </a:p>
          <a:p>
            <a:pPr marL="518160" lvl="1" indent="-259080" algn="just">
              <a:lnSpc>
                <a:spcPts val="3359"/>
              </a:lnSpc>
              <a:buFont typeface="Arial"/>
              <a:buChar char="•"/>
            </a:pPr>
            <a:r>
              <a:rPr lang="en-US" sz="2400">
                <a:solidFill>
                  <a:srgbClr val="504C44"/>
                </a:solidFill>
                <a:latin typeface="Roboto"/>
              </a:rPr>
              <a:t>Διαθέτουμε βασικες γνώσεις ψυχαναλυτικής Θεωρίας και παίρνουμε εποπτεία ώστε: Να μπορούμε να υποστηρίξουμε ψυχολογικά τους ασθενείς μας, να ακούσουμε τις οικογένειες και την Κοινότητα</a:t>
            </a:r>
          </a:p>
          <a:p>
            <a:pPr algn="just">
              <a:lnSpc>
                <a:spcPts val="3359"/>
              </a:lnSpc>
            </a:pPr>
            <a:endParaRPr lang="en-US" sz="2400">
              <a:solidFill>
                <a:srgbClr val="504C44"/>
              </a:solidFill>
              <a:latin typeface="Roboto"/>
            </a:endParaRPr>
          </a:p>
          <a:p>
            <a:pPr algn="just">
              <a:lnSpc>
                <a:spcPts val="3359"/>
              </a:lnSpc>
            </a:pPr>
            <a:endParaRPr lang="en-US" sz="2400">
              <a:solidFill>
                <a:srgbClr val="504C44"/>
              </a:solidFill>
              <a:latin typeface="Roboto"/>
            </a:endParaRPr>
          </a:p>
          <a:p>
            <a:pPr algn="just">
              <a:lnSpc>
                <a:spcPts val="3359"/>
              </a:lnSpc>
            </a:pPr>
            <a:endParaRPr lang="en-US" sz="2400">
              <a:solidFill>
                <a:srgbClr val="504C44"/>
              </a:solidFill>
              <a:latin typeface="Roboto"/>
            </a:endParaRPr>
          </a:p>
        </p:txBody>
      </p:sp>
      <p:sp>
        <p:nvSpPr>
          <p:cNvPr id="5" name="TextBox 5"/>
          <p:cNvSpPr txBox="1"/>
          <p:nvPr/>
        </p:nvSpPr>
        <p:spPr>
          <a:xfrm>
            <a:off x="8777523" y="2454787"/>
            <a:ext cx="8481777" cy="679450"/>
          </a:xfrm>
          <a:prstGeom prst="rect">
            <a:avLst/>
          </a:prstGeom>
        </p:spPr>
        <p:txBody>
          <a:bodyPr lIns="0" tIns="0" rIns="0" bIns="0" rtlCol="0" anchor="t">
            <a:spAutoFit/>
          </a:bodyPr>
          <a:lstStyle/>
          <a:p>
            <a:pPr algn="l">
              <a:lnSpc>
                <a:spcPts val="5599"/>
              </a:lnSpc>
            </a:pPr>
            <a:r>
              <a:rPr lang="en-US" sz="3999" spc="799">
                <a:solidFill>
                  <a:srgbClr val="504C44"/>
                </a:solidFill>
                <a:latin typeface="Roboto Bold"/>
              </a:rPr>
              <a:t>ΨΥΧΑΝΑΛΥΤΙΚΟ ΠΡΙΣΜΑ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182727"/>
            <a:ext cx="7464012" cy="4531706"/>
            <a:chOff x="0" y="0"/>
            <a:chExt cx="9952016" cy="6042275"/>
          </a:xfrm>
        </p:grpSpPr>
        <p:pic>
          <p:nvPicPr>
            <p:cNvPr id="3" name="Picture 3"/>
            <p:cNvPicPr>
              <a:picLocks noChangeAspect="1"/>
            </p:cNvPicPr>
            <p:nvPr/>
          </p:nvPicPr>
          <p:blipFill>
            <a:blip r:embed="rId3"/>
            <a:srcRect t="4435" b="4435"/>
            <a:stretch>
              <a:fillRect/>
            </a:stretch>
          </p:blipFill>
          <p:spPr>
            <a:xfrm>
              <a:off x="0" y="0"/>
              <a:ext cx="9952016" cy="6042275"/>
            </a:xfrm>
            <a:prstGeom prst="rect">
              <a:avLst/>
            </a:prstGeom>
          </p:spPr>
        </p:pic>
      </p:grpSp>
      <p:sp>
        <p:nvSpPr>
          <p:cNvPr id="4" name="TextBox 4"/>
          <p:cNvSpPr txBox="1"/>
          <p:nvPr/>
        </p:nvSpPr>
        <p:spPr>
          <a:xfrm>
            <a:off x="9522839" y="1230910"/>
            <a:ext cx="8235151" cy="8378190"/>
          </a:xfrm>
          <a:prstGeom prst="rect">
            <a:avLst/>
          </a:prstGeom>
        </p:spPr>
        <p:txBody>
          <a:bodyPr lIns="0" tIns="0" rIns="0" bIns="0" rtlCol="0" anchor="t">
            <a:spAutoFit/>
          </a:bodyPr>
          <a:lstStyle/>
          <a:p>
            <a:pPr marL="518160" lvl="1" indent="-259080" algn="just">
              <a:lnSpc>
                <a:spcPts val="3359"/>
              </a:lnSpc>
              <a:buFont typeface="Arial"/>
              <a:buChar char="•"/>
            </a:pPr>
            <a:r>
              <a:rPr lang="en-US" sz="2400">
                <a:solidFill>
                  <a:srgbClr val="504C44"/>
                </a:solidFill>
                <a:latin typeface="Roboto"/>
              </a:rPr>
              <a:t>Είναι ισότιμοι με όλους τους άλλους ανθρώπους</a:t>
            </a:r>
          </a:p>
          <a:p>
            <a:pPr algn="just">
              <a:lnSpc>
                <a:spcPts val="3359"/>
              </a:lnSpc>
            </a:pPr>
            <a:endParaRPr lang="en-US" sz="2400">
              <a:solidFill>
                <a:srgbClr val="504C44"/>
              </a:solidFill>
              <a:latin typeface="Roboto"/>
            </a:endParaRPr>
          </a:p>
          <a:p>
            <a:pPr marL="518160" lvl="1" indent="-259080" algn="just">
              <a:lnSpc>
                <a:spcPts val="3359"/>
              </a:lnSpc>
              <a:buFont typeface="Arial"/>
              <a:buChar char="•"/>
            </a:pPr>
            <a:r>
              <a:rPr lang="en-US" sz="2400">
                <a:solidFill>
                  <a:srgbClr val="504C44"/>
                </a:solidFill>
                <a:latin typeface="Roboto"/>
              </a:rPr>
              <a:t>Ψυχολογικοί, περιβαλλοντικοί και κοινωνικοί παράγοντες συμμετέχουν στην έναρξη, την υποτροπή και τη μορφή των συμπτωμάτων της ψυχοπαθολογίας τους</a:t>
            </a:r>
          </a:p>
          <a:p>
            <a:pPr algn="just">
              <a:lnSpc>
                <a:spcPts val="3359"/>
              </a:lnSpc>
            </a:pPr>
            <a:endParaRPr lang="en-US" sz="2400">
              <a:solidFill>
                <a:srgbClr val="504C44"/>
              </a:solidFill>
              <a:latin typeface="Roboto"/>
            </a:endParaRPr>
          </a:p>
          <a:p>
            <a:pPr marL="518160" lvl="1" indent="-259080" algn="just">
              <a:lnSpc>
                <a:spcPts val="3359"/>
              </a:lnSpc>
              <a:buFont typeface="Arial"/>
              <a:buChar char="•"/>
            </a:pPr>
            <a:r>
              <a:rPr lang="en-US" sz="2400">
                <a:solidFill>
                  <a:srgbClr val="504C44"/>
                </a:solidFill>
                <a:latin typeface="Roboto"/>
              </a:rPr>
              <a:t>Να ακούσουμε για να βρούμε τους ψυχολογικους και άλλους παράγοντες πισω από αυτά</a:t>
            </a:r>
          </a:p>
          <a:p>
            <a:pPr algn="just">
              <a:lnSpc>
                <a:spcPts val="3359"/>
              </a:lnSpc>
            </a:pPr>
            <a:endParaRPr lang="en-US" sz="2400">
              <a:solidFill>
                <a:srgbClr val="504C44"/>
              </a:solidFill>
              <a:latin typeface="Roboto"/>
            </a:endParaRPr>
          </a:p>
          <a:p>
            <a:pPr marL="518160" lvl="1" indent="-259080" algn="just">
              <a:lnSpc>
                <a:spcPts val="3359"/>
              </a:lnSpc>
              <a:buFont typeface="Arial"/>
              <a:buChar char="•"/>
            </a:pPr>
            <a:r>
              <a:rPr lang="en-US" sz="2400">
                <a:solidFill>
                  <a:srgbClr val="504C44"/>
                </a:solidFill>
                <a:latin typeface="Roboto"/>
              </a:rPr>
              <a:t>Να κάνουμε μαζί τους μια ζεστή, ανθρώπινη, επαγγελματική σχέση</a:t>
            </a:r>
          </a:p>
          <a:p>
            <a:pPr algn="just">
              <a:lnSpc>
                <a:spcPts val="3359"/>
              </a:lnSpc>
            </a:pPr>
            <a:endParaRPr lang="en-US" sz="2400">
              <a:solidFill>
                <a:srgbClr val="504C44"/>
              </a:solidFill>
              <a:latin typeface="Roboto"/>
            </a:endParaRPr>
          </a:p>
          <a:p>
            <a:pPr marL="518160" lvl="1" indent="-259080" algn="just">
              <a:lnSpc>
                <a:spcPts val="3359"/>
              </a:lnSpc>
              <a:buFont typeface="Arial"/>
              <a:buChar char="•"/>
            </a:pPr>
            <a:r>
              <a:rPr lang="en-US" sz="2400">
                <a:solidFill>
                  <a:srgbClr val="504C44"/>
                </a:solidFill>
                <a:latin typeface="Roboto"/>
              </a:rPr>
              <a:t>Να τους υποστηρίξουμε πρωτίστως ψυχολογικά, αλλά και φαρμακευτικά, όταν χρειάζεται</a:t>
            </a:r>
          </a:p>
          <a:p>
            <a:pPr algn="just">
              <a:lnSpc>
                <a:spcPts val="3359"/>
              </a:lnSpc>
            </a:pPr>
            <a:endParaRPr lang="en-US" sz="2400">
              <a:solidFill>
                <a:srgbClr val="504C44"/>
              </a:solidFill>
              <a:latin typeface="Roboto"/>
            </a:endParaRPr>
          </a:p>
          <a:p>
            <a:pPr marL="518160" lvl="1" indent="-259080" algn="just">
              <a:lnSpc>
                <a:spcPts val="3359"/>
              </a:lnSpc>
              <a:buFont typeface="Arial"/>
              <a:buChar char="•"/>
            </a:pPr>
            <a:r>
              <a:rPr lang="en-US" sz="2400">
                <a:solidFill>
                  <a:srgbClr val="504C44"/>
                </a:solidFill>
                <a:latin typeface="Roboto"/>
              </a:rPr>
              <a:t>Να παρέμβουμε στην οικογένεια και το περιβάλλον, ώστε να μειώσουμε τις συγκρούσεις και να αυξήσουμε την αποδοχή</a:t>
            </a:r>
          </a:p>
          <a:p>
            <a:pPr algn="just">
              <a:lnSpc>
                <a:spcPts val="3359"/>
              </a:lnSpc>
            </a:pPr>
            <a:endParaRPr lang="en-US" sz="2400">
              <a:solidFill>
                <a:srgbClr val="504C44"/>
              </a:solidFill>
              <a:latin typeface="Roboto"/>
            </a:endParaRPr>
          </a:p>
        </p:txBody>
      </p:sp>
      <p:sp>
        <p:nvSpPr>
          <p:cNvPr id="5" name="TextBox 5"/>
          <p:cNvSpPr txBox="1"/>
          <p:nvPr/>
        </p:nvSpPr>
        <p:spPr>
          <a:xfrm>
            <a:off x="1806301" y="1826728"/>
            <a:ext cx="5892215" cy="679450"/>
          </a:xfrm>
          <a:prstGeom prst="rect">
            <a:avLst/>
          </a:prstGeom>
        </p:spPr>
        <p:txBody>
          <a:bodyPr lIns="0" tIns="0" rIns="0" bIns="0" rtlCol="0" anchor="t">
            <a:spAutoFit/>
          </a:bodyPr>
          <a:lstStyle/>
          <a:p>
            <a:pPr algn="l">
              <a:lnSpc>
                <a:spcPts val="5599"/>
              </a:lnSpc>
            </a:pPr>
            <a:r>
              <a:rPr lang="en-US" sz="3999" spc="35">
                <a:solidFill>
                  <a:srgbClr val="504C44"/>
                </a:solidFill>
                <a:latin typeface="Roboto Bold"/>
              </a:rPr>
              <a:t>ΑΣΘΕΝΕΙΣ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2289861" y="1028700"/>
            <a:ext cx="11397298" cy="8229600"/>
            <a:chOff x="0" y="0"/>
            <a:chExt cx="3001758" cy="2167467"/>
          </a:xfrm>
        </p:grpSpPr>
        <p:sp>
          <p:nvSpPr>
            <p:cNvPr id="3" name="Freeform 3"/>
            <p:cNvSpPr/>
            <p:nvPr/>
          </p:nvSpPr>
          <p:spPr>
            <a:xfrm>
              <a:off x="0" y="0"/>
              <a:ext cx="3001757" cy="2167467"/>
            </a:xfrm>
            <a:custGeom>
              <a:avLst/>
              <a:gdLst/>
              <a:ahLst/>
              <a:cxnLst/>
              <a:rect l="l" t="t" r="r" b="b"/>
              <a:pathLst>
                <a:path w="3001757" h="2167467">
                  <a:moveTo>
                    <a:pt x="0" y="0"/>
                  </a:moveTo>
                  <a:lnTo>
                    <a:pt x="3001757" y="0"/>
                  </a:lnTo>
                  <a:lnTo>
                    <a:pt x="3001757" y="2167467"/>
                  </a:lnTo>
                  <a:lnTo>
                    <a:pt x="0" y="2167467"/>
                  </a:lnTo>
                  <a:close/>
                </a:path>
              </a:pathLst>
            </a:custGeom>
            <a:solidFill>
              <a:srgbClr val="F1EDE9"/>
            </a:solidFill>
          </p:spPr>
          <p:txBody>
            <a:bodyPr/>
            <a:lstStyle/>
            <a:p>
              <a:endParaRPr lang="en-US"/>
            </a:p>
          </p:txBody>
        </p:sp>
        <p:sp>
          <p:nvSpPr>
            <p:cNvPr id="4" name="TextBox 4"/>
            <p:cNvSpPr txBox="1"/>
            <p:nvPr/>
          </p:nvSpPr>
          <p:spPr>
            <a:xfrm>
              <a:off x="0" y="-47625"/>
              <a:ext cx="3001758" cy="221509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0701622" y="3223716"/>
            <a:ext cx="5296517" cy="3839568"/>
            <a:chOff x="0" y="0"/>
            <a:chExt cx="7062022" cy="5119424"/>
          </a:xfrm>
        </p:grpSpPr>
        <p:pic>
          <p:nvPicPr>
            <p:cNvPr id="6" name="Picture 6"/>
            <p:cNvPicPr>
              <a:picLocks noChangeAspect="1"/>
            </p:cNvPicPr>
            <p:nvPr/>
          </p:nvPicPr>
          <p:blipFill>
            <a:blip r:embed="rId3"/>
            <a:srcRect l="5598" r="5598"/>
            <a:stretch>
              <a:fillRect/>
            </a:stretch>
          </p:blipFill>
          <p:spPr>
            <a:xfrm>
              <a:off x="0" y="0"/>
              <a:ext cx="7062022" cy="5119424"/>
            </a:xfrm>
            <a:prstGeom prst="rect">
              <a:avLst/>
            </a:prstGeom>
          </p:spPr>
        </p:pic>
      </p:grpSp>
      <p:sp>
        <p:nvSpPr>
          <p:cNvPr id="7" name="TextBox 7"/>
          <p:cNvSpPr txBox="1"/>
          <p:nvPr/>
        </p:nvSpPr>
        <p:spPr>
          <a:xfrm>
            <a:off x="3251785" y="2983115"/>
            <a:ext cx="5892215" cy="679450"/>
          </a:xfrm>
          <a:prstGeom prst="rect">
            <a:avLst/>
          </a:prstGeom>
        </p:spPr>
        <p:txBody>
          <a:bodyPr lIns="0" tIns="0" rIns="0" bIns="0" rtlCol="0" anchor="t">
            <a:spAutoFit/>
          </a:bodyPr>
          <a:lstStyle/>
          <a:p>
            <a:pPr algn="l">
              <a:lnSpc>
                <a:spcPts val="5599"/>
              </a:lnSpc>
            </a:pPr>
            <a:r>
              <a:rPr lang="en-US" sz="3999" spc="35">
                <a:solidFill>
                  <a:srgbClr val="504C44"/>
                </a:solidFill>
                <a:latin typeface="Roboto Bold"/>
              </a:rPr>
              <a:t> ΘΕΡΑΠΕΥΤΕΣ</a:t>
            </a:r>
          </a:p>
        </p:txBody>
      </p:sp>
      <p:sp>
        <p:nvSpPr>
          <p:cNvPr id="8" name="TextBox 8"/>
          <p:cNvSpPr txBox="1"/>
          <p:nvPr/>
        </p:nvSpPr>
        <p:spPr>
          <a:xfrm>
            <a:off x="3251785" y="3950914"/>
            <a:ext cx="7273083" cy="4236466"/>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504C44"/>
                </a:solidFill>
                <a:latin typeface="Roboto"/>
              </a:rPr>
              <a:t>Χρησιμοποιούν τον εαυτό τους ως εργαλείο σχέσης, επικοινωνίας, κατανόησης</a:t>
            </a:r>
          </a:p>
          <a:p>
            <a:pPr marL="518158" lvl="1" indent="-259079" algn="l">
              <a:lnSpc>
                <a:spcPts val="5063"/>
              </a:lnSpc>
              <a:buFont typeface="Arial"/>
              <a:buChar char="•"/>
            </a:pPr>
            <a:r>
              <a:rPr lang="en-US" sz="2399">
                <a:solidFill>
                  <a:srgbClr val="504C44"/>
                </a:solidFill>
                <a:latin typeface="Roboto"/>
              </a:rPr>
              <a:t>"κρατούν" τα άγχη του ασθενούς</a:t>
            </a:r>
          </a:p>
          <a:p>
            <a:pPr marL="518158" lvl="1" indent="-259079" algn="l">
              <a:lnSpc>
                <a:spcPts val="5063"/>
              </a:lnSpc>
              <a:buFont typeface="Arial"/>
              <a:buChar char="•"/>
            </a:pPr>
            <a:r>
              <a:rPr lang="en-US" sz="2399">
                <a:solidFill>
                  <a:srgbClr val="504C44"/>
                </a:solidFill>
                <a:latin typeface="Roboto"/>
              </a:rPr>
              <a:t>Γίνονται το "βοηθητικό εγώ" του</a:t>
            </a:r>
          </a:p>
          <a:p>
            <a:pPr marL="518158" lvl="1" indent="-259079" algn="l">
              <a:lnSpc>
                <a:spcPts val="5063"/>
              </a:lnSpc>
              <a:buFont typeface="Arial"/>
              <a:buChar char="•"/>
            </a:pPr>
            <a:r>
              <a:rPr lang="en-US" sz="2399">
                <a:solidFill>
                  <a:srgbClr val="504C44"/>
                </a:solidFill>
                <a:latin typeface="Roboto"/>
              </a:rPr>
              <a:t>Χρειάζονται συνεχή εκπαίδευση και εποπτεία</a:t>
            </a:r>
          </a:p>
          <a:p>
            <a:pPr marL="518158" lvl="1" indent="-259079" algn="l">
              <a:lnSpc>
                <a:spcPts val="5063"/>
              </a:lnSpc>
              <a:buFont typeface="Arial"/>
              <a:buChar char="•"/>
            </a:pPr>
            <a:r>
              <a:rPr lang="en-US" sz="2399">
                <a:solidFill>
                  <a:srgbClr val="504C44"/>
                </a:solidFill>
                <a:latin typeface="Roboto"/>
              </a:rPr>
              <a:t>Η ομαδική δουλειά είναι απαραίτητη</a:t>
            </a:r>
          </a:p>
          <a:p>
            <a:pPr algn="l">
              <a:lnSpc>
                <a:spcPts val="2800"/>
              </a:lnSpc>
            </a:pPr>
            <a:endParaRPr lang="en-US" sz="2399">
              <a:solidFill>
                <a:srgbClr val="504C44"/>
              </a:solidFill>
              <a:latin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0766527" y="262621"/>
            <a:ext cx="4880879" cy="4880879"/>
          </a:xfrm>
          <a:custGeom>
            <a:avLst/>
            <a:gdLst/>
            <a:ahLst/>
            <a:cxnLst/>
            <a:rect l="l" t="t" r="r" b="b"/>
            <a:pathLst>
              <a:path w="4880879" h="4880879">
                <a:moveTo>
                  <a:pt x="0" y="0"/>
                </a:moveTo>
                <a:lnTo>
                  <a:pt x="4880879" y="0"/>
                </a:lnTo>
                <a:lnTo>
                  <a:pt x="4880879" y="4880879"/>
                </a:lnTo>
                <a:lnTo>
                  <a:pt x="0" y="4880879"/>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090094" y="5656508"/>
            <a:ext cx="6747921" cy="711200"/>
          </a:xfrm>
          <a:prstGeom prst="rect">
            <a:avLst/>
          </a:prstGeom>
        </p:spPr>
        <p:txBody>
          <a:bodyPr lIns="0" tIns="0" rIns="0" bIns="0" rtlCol="0" anchor="t">
            <a:spAutoFit/>
          </a:bodyPr>
          <a:lstStyle/>
          <a:p>
            <a:pPr algn="l">
              <a:lnSpc>
                <a:spcPts val="2800"/>
              </a:lnSpc>
            </a:pPr>
            <a:r>
              <a:rPr lang="en-US" sz="2000">
                <a:solidFill>
                  <a:srgbClr val="504C44"/>
                </a:solidFill>
                <a:latin typeface="Roboto"/>
              </a:rPr>
              <a:t>Είναι εργαλείο</a:t>
            </a:r>
          </a:p>
          <a:p>
            <a:pPr algn="l">
              <a:lnSpc>
                <a:spcPts val="2800"/>
              </a:lnSpc>
            </a:pPr>
            <a:endParaRPr lang="en-US" sz="2000">
              <a:solidFill>
                <a:srgbClr val="504C44"/>
              </a:solidFill>
              <a:latin typeface="Roboto"/>
            </a:endParaRPr>
          </a:p>
        </p:txBody>
      </p:sp>
      <p:sp>
        <p:nvSpPr>
          <p:cNvPr id="4" name="TextBox 4"/>
          <p:cNvSpPr txBox="1"/>
          <p:nvPr/>
        </p:nvSpPr>
        <p:spPr>
          <a:xfrm>
            <a:off x="2090094" y="5192062"/>
            <a:ext cx="2029147" cy="358775"/>
          </a:xfrm>
          <a:prstGeom prst="rect">
            <a:avLst/>
          </a:prstGeom>
        </p:spPr>
        <p:txBody>
          <a:bodyPr lIns="0" tIns="0" rIns="0" bIns="0" rtlCol="0" anchor="t">
            <a:spAutoFit/>
          </a:bodyPr>
          <a:lstStyle/>
          <a:p>
            <a:pPr algn="l">
              <a:lnSpc>
                <a:spcPts val="2800"/>
              </a:lnSpc>
            </a:pPr>
            <a:r>
              <a:rPr lang="en-US" sz="2000">
                <a:solidFill>
                  <a:srgbClr val="504C44"/>
                </a:solidFill>
                <a:latin typeface="Roboto Bold"/>
              </a:rPr>
              <a:t>2</a:t>
            </a:r>
          </a:p>
        </p:txBody>
      </p:sp>
      <p:sp>
        <p:nvSpPr>
          <p:cNvPr id="5" name="TextBox 5"/>
          <p:cNvSpPr txBox="1"/>
          <p:nvPr/>
        </p:nvSpPr>
        <p:spPr>
          <a:xfrm>
            <a:off x="2090094" y="7477070"/>
            <a:ext cx="6747921" cy="711200"/>
          </a:xfrm>
          <a:prstGeom prst="rect">
            <a:avLst/>
          </a:prstGeom>
        </p:spPr>
        <p:txBody>
          <a:bodyPr lIns="0" tIns="0" rIns="0" bIns="0" rtlCol="0" anchor="t">
            <a:spAutoFit/>
          </a:bodyPr>
          <a:lstStyle/>
          <a:p>
            <a:pPr algn="l">
              <a:lnSpc>
                <a:spcPts val="2800"/>
              </a:lnSpc>
            </a:pPr>
            <a:r>
              <a:rPr lang="en-US" sz="2000">
                <a:solidFill>
                  <a:srgbClr val="504C44"/>
                </a:solidFill>
                <a:latin typeface="Roboto"/>
              </a:rPr>
              <a:t>Είναι ο τρόπος να κατανοούμε και να δίνουμε νόημα</a:t>
            </a:r>
          </a:p>
          <a:p>
            <a:pPr algn="l">
              <a:lnSpc>
                <a:spcPts val="2800"/>
              </a:lnSpc>
            </a:pPr>
            <a:endParaRPr lang="en-US" sz="2000">
              <a:solidFill>
                <a:srgbClr val="504C44"/>
              </a:solidFill>
              <a:latin typeface="Roboto"/>
            </a:endParaRPr>
          </a:p>
        </p:txBody>
      </p:sp>
      <p:sp>
        <p:nvSpPr>
          <p:cNvPr id="6" name="TextBox 6"/>
          <p:cNvSpPr txBox="1"/>
          <p:nvPr/>
        </p:nvSpPr>
        <p:spPr>
          <a:xfrm>
            <a:off x="2090094" y="7022149"/>
            <a:ext cx="2029147" cy="349250"/>
          </a:xfrm>
          <a:prstGeom prst="rect">
            <a:avLst/>
          </a:prstGeom>
        </p:spPr>
        <p:txBody>
          <a:bodyPr lIns="0" tIns="0" rIns="0" bIns="0" rtlCol="0" anchor="t">
            <a:spAutoFit/>
          </a:bodyPr>
          <a:lstStyle/>
          <a:p>
            <a:pPr algn="l">
              <a:lnSpc>
                <a:spcPts val="2800"/>
              </a:lnSpc>
            </a:pPr>
            <a:r>
              <a:rPr lang="en-US" sz="2000">
                <a:solidFill>
                  <a:srgbClr val="504C44"/>
                </a:solidFill>
                <a:latin typeface="Inter Bold"/>
              </a:rPr>
              <a:t>3</a:t>
            </a:r>
          </a:p>
        </p:txBody>
      </p:sp>
      <p:sp>
        <p:nvSpPr>
          <p:cNvPr id="7" name="TextBox 7"/>
          <p:cNvSpPr txBox="1"/>
          <p:nvPr/>
        </p:nvSpPr>
        <p:spPr>
          <a:xfrm>
            <a:off x="9559754" y="5656508"/>
            <a:ext cx="6747921" cy="711200"/>
          </a:xfrm>
          <a:prstGeom prst="rect">
            <a:avLst/>
          </a:prstGeom>
        </p:spPr>
        <p:txBody>
          <a:bodyPr lIns="0" tIns="0" rIns="0" bIns="0" rtlCol="0" anchor="t">
            <a:spAutoFit/>
          </a:bodyPr>
          <a:lstStyle/>
          <a:p>
            <a:pPr algn="l">
              <a:lnSpc>
                <a:spcPts val="2800"/>
              </a:lnSpc>
            </a:pPr>
            <a:r>
              <a:rPr lang="en-US" sz="2000">
                <a:solidFill>
                  <a:srgbClr val="504C44"/>
                </a:solidFill>
                <a:latin typeface="Roboto"/>
              </a:rPr>
              <a:t>Είναι η συνεκτική φιλοσοφία της ΕΚΨ&amp;ΨΥ</a:t>
            </a:r>
          </a:p>
          <a:p>
            <a:pPr algn="l">
              <a:lnSpc>
                <a:spcPts val="2800"/>
              </a:lnSpc>
            </a:pPr>
            <a:endParaRPr lang="en-US" sz="2000">
              <a:solidFill>
                <a:srgbClr val="504C44"/>
              </a:solidFill>
              <a:latin typeface="Roboto"/>
            </a:endParaRPr>
          </a:p>
        </p:txBody>
      </p:sp>
      <p:sp>
        <p:nvSpPr>
          <p:cNvPr id="8" name="TextBox 8"/>
          <p:cNvSpPr txBox="1"/>
          <p:nvPr/>
        </p:nvSpPr>
        <p:spPr>
          <a:xfrm>
            <a:off x="9559754" y="5192062"/>
            <a:ext cx="2029147" cy="358775"/>
          </a:xfrm>
          <a:prstGeom prst="rect">
            <a:avLst/>
          </a:prstGeom>
        </p:spPr>
        <p:txBody>
          <a:bodyPr lIns="0" tIns="0" rIns="0" bIns="0" rtlCol="0" anchor="t">
            <a:spAutoFit/>
          </a:bodyPr>
          <a:lstStyle/>
          <a:p>
            <a:pPr algn="l">
              <a:lnSpc>
                <a:spcPts val="2800"/>
              </a:lnSpc>
            </a:pPr>
            <a:r>
              <a:rPr lang="en-US" sz="2000">
                <a:solidFill>
                  <a:srgbClr val="504C44"/>
                </a:solidFill>
                <a:latin typeface="Roboto Bold"/>
              </a:rPr>
              <a:t>4</a:t>
            </a:r>
          </a:p>
        </p:txBody>
      </p:sp>
      <p:sp>
        <p:nvSpPr>
          <p:cNvPr id="9" name="TextBox 9"/>
          <p:cNvSpPr txBox="1"/>
          <p:nvPr/>
        </p:nvSpPr>
        <p:spPr>
          <a:xfrm>
            <a:off x="9559754" y="7477070"/>
            <a:ext cx="6747921" cy="711200"/>
          </a:xfrm>
          <a:prstGeom prst="rect">
            <a:avLst/>
          </a:prstGeom>
        </p:spPr>
        <p:txBody>
          <a:bodyPr lIns="0" tIns="0" rIns="0" bIns="0" rtlCol="0" anchor="t">
            <a:spAutoFit/>
          </a:bodyPr>
          <a:lstStyle/>
          <a:p>
            <a:pPr algn="l">
              <a:lnSpc>
                <a:spcPts val="2800"/>
              </a:lnSpc>
            </a:pPr>
            <a:r>
              <a:rPr lang="en-US" sz="2000">
                <a:solidFill>
                  <a:srgbClr val="504C44"/>
                </a:solidFill>
                <a:latin typeface="Roboto"/>
              </a:rPr>
              <a:t>Συνδέει την ψυχανάλυση με τη δημόσια περίθαλψη</a:t>
            </a:r>
          </a:p>
          <a:p>
            <a:pPr algn="l">
              <a:lnSpc>
                <a:spcPts val="2800"/>
              </a:lnSpc>
            </a:pPr>
            <a:endParaRPr lang="en-US" sz="2000">
              <a:solidFill>
                <a:srgbClr val="504C44"/>
              </a:solidFill>
              <a:latin typeface="Roboto"/>
            </a:endParaRPr>
          </a:p>
        </p:txBody>
      </p:sp>
      <p:sp>
        <p:nvSpPr>
          <p:cNvPr id="10" name="TextBox 10"/>
          <p:cNvSpPr txBox="1"/>
          <p:nvPr/>
        </p:nvSpPr>
        <p:spPr>
          <a:xfrm>
            <a:off x="9559754" y="7012624"/>
            <a:ext cx="2029147" cy="358775"/>
          </a:xfrm>
          <a:prstGeom prst="rect">
            <a:avLst/>
          </a:prstGeom>
        </p:spPr>
        <p:txBody>
          <a:bodyPr lIns="0" tIns="0" rIns="0" bIns="0" rtlCol="0" anchor="t">
            <a:spAutoFit/>
          </a:bodyPr>
          <a:lstStyle/>
          <a:p>
            <a:pPr algn="l">
              <a:lnSpc>
                <a:spcPts val="2800"/>
              </a:lnSpc>
            </a:pPr>
            <a:r>
              <a:rPr lang="en-US" sz="2000">
                <a:solidFill>
                  <a:srgbClr val="504C44"/>
                </a:solidFill>
                <a:latin typeface="Roboto Bold"/>
              </a:rPr>
              <a:t>5</a:t>
            </a:r>
          </a:p>
        </p:txBody>
      </p:sp>
      <p:sp>
        <p:nvSpPr>
          <p:cNvPr id="11" name="TextBox 11"/>
          <p:cNvSpPr txBox="1"/>
          <p:nvPr/>
        </p:nvSpPr>
        <p:spPr>
          <a:xfrm>
            <a:off x="2090094" y="3835946"/>
            <a:ext cx="6747921" cy="711200"/>
          </a:xfrm>
          <a:prstGeom prst="rect">
            <a:avLst/>
          </a:prstGeom>
        </p:spPr>
        <p:txBody>
          <a:bodyPr lIns="0" tIns="0" rIns="0" bIns="0" rtlCol="0" anchor="t">
            <a:spAutoFit/>
          </a:bodyPr>
          <a:lstStyle/>
          <a:p>
            <a:pPr algn="l">
              <a:lnSpc>
                <a:spcPts val="2800"/>
              </a:lnSpc>
            </a:pPr>
            <a:r>
              <a:rPr lang="en-US" sz="2000">
                <a:solidFill>
                  <a:srgbClr val="504C44"/>
                </a:solidFill>
                <a:latin typeface="Roboto"/>
              </a:rPr>
              <a:t>Διατρέχει όλες τις εκφάνσεις του έργου μας</a:t>
            </a:r>
          </a:p>
          <a:p>
            <a:pPr algn="l">
              <a:lnSpc>
                <a:spcPts val="2800"/>
              </a:lnSpc>
            </a:pPr>
            <a:endParaRPr lang="en-US" sz="2000">
              <a:solidFill>
                <a:srgbClr val="504C44"/>
              </a:solidFill>
              <a:latin typeface="Roboto"/>
            </a:endParaRPr>
          </a:p>
        </p:txBody>
      </p:sp>
      <p:sp>
        <p:nvSpPr>
          <p:cNvPr id="12" name="TextBox 12"/>
          <p:cNvSpPr txBox="1"/>
          <p:nvPr/>
        </p:nvSpPr>
        <p:spPr>
          <a:xfrm>
            <a:off x="2090094" y="3371500"/>
            <a:ext cx="2029147" cy="358775"/>
          </a:xfrm>
          <a:prstGeom prst="rect">
            <a:avLst/>
          </a:prstGeom>
        </p:spPr>
        <p:txBody>
          <a:bodyPr lIns="0" tIns="0" rIns="0" bIns="0" rtlCol="0" anchor="t">
            <a:spAutoFit/>
          </a:bodyPr>
          <a:lstStyle/>
          <a:p>
            <a:pPr algn="l">
              <a:lnSpc>
                <a:spcPts val="2800"/>
              </a:lnSpc>
            </a:pPr>
            <a:r>
              <a:rPr lang="en-US" sz="2000">
                <a:solidFill>
                  <a:srgbClr val="504C44"/>
                </a:solidFill>
                <a:latin typeface="Roboto Bold"/>
              </a:rPr>
              <a:t>1</a:t>
            </a:r>
          </a:p>
        </p:txBody>
      </p:sp>
      <p:sp>
        <p:nvSpPr>
          <p:cNvPr id="13" name="TextBox 13"/>
          <p:cNvSpPr txBox="1"/>
          <p:nvPr/>
        </p:nvSpPr>
        <p:spPr>
          <a:xfrm>
            <a:off x="2090094" y="2100865"/>
            <a:ext cx="5286673" cy="622935"/>
          </a:xfrm>
          <a:prstGeom prst="rect">
            <a:avLst/>
          </a:prstGeom>
        </p:spPr>
        <p:txBody>
          <a:bodyPr lIns="0" tIns="0" rIns="0" bIns="0" rtlCol="0" anchor="t">
            <a:spAutoFit/>
          </a:bodyPr>
          <a:lstStyle/>
          <a:p>
            <a:pPr algn="ctr">
              <a:lnSpc>
                <a:spcPts val="5040"/>
              </a:lnSpc>
            </a:pPr>
            <a:r>
              <a:rPr lang="en-US" sz="3600">
                <a:solidFill>
                  <a:srgbClr val="504C44"/>
                </a:solidFill>
                <a:latin typeface="Roboto Bold"/>
              </a:rPr>
              <a:t>Το Ψυχαναλυτικό Πρίσμα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2344513" y="1227499"/>
            <a:ext cx="4616380" cy="4489450"/>
            <a:chOff x="0" y="0"/>
            <a:chExt cx="6155174" cy="5985933"/>
          </a:xfrm>
        </p:grpSpPr>
        <p:pic>
          <p:nvPicPr>
            <p:cNvPr id="3" name="Picture 3"/>
            <p:cNvPicPr>
              <a:picLocks noChangeAspect="1"/>
            </p:cNvPicPr>
            <p:nvPr/>
          </p:nvPicPr>
          <p:blipFill>
            <a:blip r:embed="rId2"/>
            <a:srcRect t="1374" b="1374"/>
            <a:stretch>
              <a:fillRect/>
            </a:stretch>
          </p:blipFill>
          <p:spPr>
            <a:xfrm>
              <a:off x="0" y="0"/>
              <a:ext cx="6155174" cy="5985933"/>
            </a:xfrm>
            <a:prstGeom prst="rect">
              <a:avLst/>
            </a:prstGeom>
          </p:spPr>
        </p:pic>
      </p:grpSp>
      <p:sp>
        <p:nvSpPr>
          <p:cNvPr id="4" name="TextBox 4"/>
          <p:cNvSpPr txBox="1"/>
          <p:nvPr/>
        </p:nvSpPr>
        <p:spPr>
          <a:xfrm>
            <a:off x="1100961" y="3059391"/>
            <a:ext cx="9880022" cy="2089150"/>
          </a:xfrm>
          <a:prstGeom prst="rect">
            <a:avLst/>
          </a:prstGeom>
        </p:spPr>
        <p:txBody>
          <a:bodyPr lIns="0" tIns="0" rIns="0" bIns="0" rtlCol="0" anchor="t">
            <a:spAutoFit/>
          </a:bodyPr>
          <a:lstStyle/>
          <a:p>
            <a:pPr algn="l">
              <a:lnSpc>
                <a:spcPts val="5599"/>
              </a:lnSpc>
            </a:pPr>
            <a:r>
              <a:rPr lang="en-US" sz="3999" spc="799">
                <a:solidFill>
                  <a:srgbClr val="504C44"/>
                </a:solidFill>
                <a:latin typeface="Roboto Bold"/>
              </a:rPr>
              <a:t>TRAUMA-INFORMED CARE -PSYCHOLOGICALY INFORMED ENVIRONMENTS</a:t>
            </a:r>
          </a:p>
        </p:txBody>
      </p:sp>
      <p:sp>
        <p:nvSpPr>
          <p:cNvPr id="5" name="TextBox 5"/>
          <p:cNvSpPr txBox="1"/>
          <p:nvPr/>
        </p:nvSpPr>
        <p:spPr>
          <a:xfrm>
            <a:off x="1028700" y="6713412"/>
            <a:ext cx="5434270" cy="2463800"/>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Μια υπηρεσία που είναι προσανατολισμένη στη διαχείριση του τραύματος αντιμετωπίζει τα συμπτώματα και τις συμπεριφορές, ως «φυσιολογικές» αντιδράσεις στο μη φυσιολογικό στρες. Δεν της θεωρεί αποκλίνουσες συμπεριφορές ή ως αποτυχίες των ατόμων. </a:t>
            </a:r>
          </a:p>
        </p:txBody>
      </p:sp>
      <p:sp>
        <p:nvSpPr>
          <p:cNvPr id="6" name="TextBox 6"/>
          <p:cNvSpPr txBox="1"/>
          <p:nvPr/>
        </p:nvSpPr>
        <p:spPr>
          <a:xfrm>
            <a:off x="1028700" y="6234238"/>
            <a:ext cx="2029147" cy="422275"/>
          </a:xfrm>
          <a:prstGeom prst="rect">
            <a:avLst/>
          </a:prstGeom>
        </p:spPr>
        <p:txBody>
          <a:bodyPr lIns="0" tIns="0" rIns="0" bIns="0" rtlCol="0" anchor="t">
            <a:spAutoFit/>
          </a:bodyPr>
          <a:lstStyle/>
          <a:p>
            <a:pPr algn="l">
              <a:lnSpc>
                <a:spcPts val="3499"/>
              </a:lnSpc>
            </a:pPr>
            <a:r>
              <a:rPr lang="en-US" sz="2499">
                <a:solidFill>
                  <a:srgbClr val="504C44"/>
                </a:solidFill>
                <a:latin typeface="Inter Bold"/>
              </a:rPr>
              <a:t>1</a:t>
            </a:r>
          </a:p>
        </p:txBody>
      </p:sp>
      <p:sp>
        <p:nvSpPr>
          <p:cNvPr id="7" name="TextBox 7"/>
          <p:cNvSpPr txBox="1"/>
          <p:nvPr/>
        </p:nvSpPr>
        <p:spPr>
          <a:xfrm>
            <a:off x="6849017" y="6234238"/>
            <a:ext cx="2029147" cy="422275"/>
          </a:xfrm>
          <a:prstGeom prst="rect">
            <a:avLst/>
          </a:prstGeom>
        </p:spPr>
        <p:txBody>
          <a:bodyPr lIns="0" tIns="0" rIns="0" bIns="0" rtlCol="0" anchor="t">
            <a:spAutoFit/>
          </a:bodyPr>
          <a:lstStyle/>
          <a:p>
            <a:pPr algn="l">
              <a:lnSpc>
                <a:spcPts val="3499"/>
              </a:lnSpc>
            </a:pPr>
            <a:r>
              <a:rPr lang="en-US" sz="2499">
                <a:solidFill>
                  <a:srgbClr val="504C44"/>
                </a:solidFill>
                <a:latin typeface="Inter Bold"/>
              </a:rPr>
              <a:t>2</a:t>
            </a:r>
          </a:p>
        </p:txBody>
      </p:sp>
      <p:sp>
        <p:nvSpPr>
          <p:cNvPr id="8" name="TextBox 8"/>
          <p:cNvSpPr txBox="1"/>
          <p:nvPr/>
        </p:nvSpPr>
        <p:spPr>
          <a:xfrm>
            <a:off x="11820552" y="6234238"/>
            <a:ext cx="2029147" cy="422275"/>
          </a:xfrm>
          <a:prstGeom prst="rect">
            <a:avLst/>
          </a:prstGeom>
        </p:spPr>
        <p:txBody>
          <a:bodyPr lIns="0" tIns="0" rIns="0" bIns="0" rtlCol="0" anchor="t">
            <a:spAutoFit/>
          </a:bodyPr>
          <a:lstStyle/>
          <a:p>
            <a:pPr algn="l">
              <a:lnSpc>
                <a:spcPts val="3499"/>
              </a:lnSpc>
            </a:pPr>
            <a:r>
              <a:rPr lang="en-US" sz="2499">
                <a:solidFill>
                  <a:srgbClr val="504C44"/>
                </a:solidFill>
                <a:latin typeface="Inter Bold"/>
              </a:rPr>
              <a:t> 3</a:t>
            </a:r>
          </a:p>
        </p:txBody>
      </p:sp>
      <p:sp>
        <p:nvSpPr>
          <p:cNvPr id="9" name="TextBox 9"/>
          <p:cNvSpPr txBox="1"/>
          <p:nvPr/>
        </p:nvSpPr>
        <p:spPr>
          <a:xfrm>
            <a:off x="6849017" y="6713412"/>
            <a:ext cx="4585488" cy="1406525"/>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Η αποδυνάμωση και η αποσύνδεση από τους άλλους αποτελούν συνέπειες του ψυχολογικού τραύματος. </a:t>
            </a:r>
          </a:p>
        </p:txBody>
      </p:sp>
      <p:sp>
        <p:nvSpPr>
          <p:cNvPr id="10" name="TextBox 10"/>
          <p:cNvSpPr txBox="1"/>
          <p:nvPr/>
        </p:nvSpPr>
        <p:spPr>
          <a:xfrm>
            <a:off x="11825030" y="6713412"/>
            <a:ext cx="4585488" cy="1406525"/>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Η ανάρρωση μπορεί να πραγματοποιηθεί μόνο στο πλαίσιο σχέσεων, και όχι σε ένα πλαίσιο απομόνωσης.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extBox 2"/>
          <p:cNvSpPr txBox="1"/>
          <p:nvPr/>
        </p:nvSpPr>
        <p:spPr>
          <a:xfrm>
            <a:off x="1100961" y="3059391"/>
            <a:ext cx="11156866" cy="2089150"/>
          </a:xfrm>
          <a:prstGeom prst="rect">
            <a:avLst/>
          </a:prstGeom>
        </p:spPr>
        <p:txBody>
          <a:bodyPr lIns="0" tIns="0" rIns="0" bIns="0" rtlCol="0" anchor="t">
            <a:spAutoFit/>
          </a:bodyPr>
          <a:lstStyle/>
          <a:p>
            <a:pPr algn="l">
              <a:lnSpc>
                <a:spcPts val="5599"/>
              </a:lnSpc>
            </a:pPr>
            <a:r>
              <a:rPr lang="en-US" sz="3999" spc="799">
                <a:solidFill>
                  <a:srgbClr val="504C44"/>
                </a:solidFill>
                <a:latin typeface="Roboto Bold"/>
              </a:rPr>
              <a:t>TRAUMA-INFORMED CARE -PSYCHOLOGICALY INFORMED ENVIRONMENTS</a:t>
            </a:r>
          </a:p>
        </p:txBody>
      </p:sp>
      <p:sp>
        <p:nvSpPr>
          <p:cNvPr id="3" name="TextBox 3"/>
          <p:cNvSpPr txBox="1"/>
          <p:nvPr/>
        </p:nvSpPr>
        <p:spPr>
          <a:xfrm>
            <a:off x="1028700" y="6713412"/>
            <a:ext cx="5434270" cy="701675"/>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Η δημιουργία εμπιστοσύνης είναι το πρώτο στάδιο αποκατάστασης του τραύματος.</a:t>
            </a:r>
          </a:p>
        </p:txBody>
      </p:sp>
      <p:sp>
        <p:nvSpPr>
          <p:cNvPr id="4" name="TextBox 4"/>
          <p:cNvSpPr txBox="1"/>
          <p:nvPr/>
        </p:nvSpPr>
        <p:spPr>
          <a:xfrm>
            <a:off x="1028700" y="6234238"/>
            <a:ext cx="2029147" cy="422275"/>
          </a:xfrm>
          <a:prstGeom prst="rect">
            <a:avLst/>
          </a:prstGeom>
        </p:spPr>
        <p:txBody>
          <a:bodyPr lIns="0" tIns="0" rIns="0" bIns="0" rtlCol="0" anchor="t">
            <a:spAutoFit/>
          </a:bodyPr>
          <a:lstStyle/>
          <a:p>
            <a:pPr algn="l">
              <a:lnSpc>
                <a:spcPts val="3499"/>
              </a:lnSpc>
            </a:pPr>
            <a:r>
              <a:rPr lang="en-US" sz="2499">
                <a:solidFill>
                  <a:srgbClr val="504C44"/>
                </a:solidFill>
                <a:latin typeface="Inter Bold"/>
              </a:rPr>
              <a:t>4</a:t>
            </a:r>
          </a:p>
        </p:txBody>
      </p:sp>
      <p:sp>
        <p:nvSpPr>
          <p:cNvPr id="5" name="TextBox 5"/>
          <p:cNvSpPr txBox="1"/>
          <p:nvPr/>
        </p:nvSpPr>
        <p:spPr>
          <a:xfrm>
            <a:off x="6849017" y="6234238"/>
            <a:ext cx="2029147" cy="422275"/>
          </a:xfrm>
          <a:prstGeom prst="rect">
            <a:avLst/>
          </a:prstGeom>
        </p:spPr>
        <p:txBody>
          <a:bodyPr lIns="0" tIns="0" rIns="0" bIns="0" rtlCol="0" anchor="t">
            <a:spAutoFit/>
          </a:bodyPr>
          <a:lstStyle/>
          <a:p>
            <a:pPr algn="l">
              <a:lnSpc>
                <a:spcPts val="3499"/>
              </a:lnSpc>
            </a:pPr>
            <a:r>
              <a:rPr lang="en-US" sz="2499">
                <a:solidFill>
                  <a:srgbClr val="504C44"/>
                </a:solidFill>
                <a:latin typeface="Inter Bold"/>
              </a:rPr>
              <a:t>5</a:t>
            </a:r>
          </a:p>
        </p:txBody>
      </p:sp>
      <p:sp>
        <p:nvSpPr>
          <p:cNvPr id="6" name="TextBox 6"/>
          <p:cNvSpPr txBox="1"/>
          <p:nvPr/>
        </p:nvSpPr>
        <p:spPr>
          <a:xfrm>
            <a:off x="11820552" y="6234238"/>
            <a:ext cx="2029147" cy="422275"/>
          </a:xfrm>
          <a:prstGeom prst="rect">
            <a:avLst/>
          </a:prstGeom>
        </p:spPr>
        <p:txBody>
          <a:bodyPr lIns="0" tIns="0" rIns="0" bIns="0" rtlCol="0" anchor="t">
            <a:spAutoFit/>
          </a:bodyPr>
          <a:lstStyle/>
          <a:p>
            <a:pPr algn="l">
              <a:lnSpc>
                <a:spcPts val="3499"/>
              </a:lnSpc>
            </a:pPr>
            <a:r>
              <a:rPr lang="en-US" sz="2499">
                <a:solidFill>
                  <a:srgbClr val="504C44"/>
                </a:solidFill>
                <a:latin typeface="Inter Bold"/>
              </a:rPr>
              <a:t>6</a:t>
            </a:r>
          </a:p>
        </p:txBody>
      </p:sp>
      <p:grpSp>
        <p:nvGrpSpPr>
          <p:cNvPr id="7" name="Group 7"/>
          <p:cNvGrpSpPr/>
          <p:nvPr/>
        </p:nvGrpSpPr>
        <p:grpSpPr>
          <a:xfrm>
            <a:off x="12609518" y="2167063"/>
            <a:ext cx="4616380" cy="3391954"/>
            <a:chOff x="0" y="0"/>
            <a:chExt cx="6155174" cy="4522605"/>
          </a:xfrm>
        </p:grpSpPr>
        <p:pic>
          <p:nvPicPr>
            <p:cNvPr id="8" name="Picture 8"/>
            <p:cNvPicPr>
              <a:picLocks noChangeAspect="1"/>
            </p:cNvPicPr>
            <p:nvPr/>
          </p:nvPicPr>
          <p:blipFill>
            <a:blip r:embed="rId2"/>
            <a:srcRect t="5914" b="5914"/>
            <a:stretch>
              <a:fillRect/>
            </a:stretch>
          </p:blipFill>
          <p:spPr>
            <a:xfrm>
              <a:off x="0" y="0"/>
              <a:ext cx="6155174" cy="4522605"/>
            </a:xfrm>
            <a:prstGeom prst="rect">
              <a:avLst/>
            </a:prstGeom>
          </p:spPr>
        </p:pic>
      </p:grpSp>
      <p:sp>
        <p:nvSpPr>
          <p:cNvPr id="9" name="TextBox 9"/>
          <p:cNvSpPr txBox="1"/>
          <p:nvPr/>
        </p:nvSpPr>
        <p:spPr>
          <a:xfrm>
            <a:off x="6849017" y="6713412"/>
            <a:ext cx="4585488" cy="2463800"/>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Οι υπηρεσίες είναι σημαντικό να φροντίσουν στη δημιουργία ενός περιβάλλοντος όπου οι οφελούμενοι μπορούν πρώτα να νοιώσουν εμπιστοσύνη, η οποία μπορεί να βάλλει τα πρώτα θεμέλια για την συνεργασία τους με τους άλλους. </a:t>
            </a:r>
          </a:p>
        </p:txBody>
      </p:sp>
      <p:sp>
        <p:nvSpPr>
          <p:cNvPr id="10" name="TextBox 10"/>
          <p:cNvSpPr txBox="1"/>
          <p:nvPr/>
        </p:nvSpPr>
        <p:spPr>
          <a:xfrm>
            <a:off x="11825030" y="6713412"/>
            <a:ext cx="4585488" cy="1758950"/>
          </a:xfrm>
          <a:prstGeom prst="rect">
            <a:avLst/>
          </a:prstGeom>
        </p:spPr>
        <p:txBody>
          <a:bodyPr lIns="0" tIns="0" rIns="0" bIns="0" rtlCol="0" anchor="t">
            <a:spAutoFit/>
          </a:bodyPr>
          <a:lstStyle/>
          <a:p>
            <a:pPr algn="just">
              <a:lnSpc>
                <a:spcPts val="2800"/>
              </a:lnSpc>
            </a:pPr>
            <a:r>
              <a:rPr lang="en-US" sz="2000">
                <a:solidFill>
                  <a:srgbClr val="504C44"/>
                </a:solidFill>
                <a:latin typeface="Inter"/>
              </a:rPr>
              <a:t>Ένα περιβάλλον όπου ενισχύει το αίσθημα της ασφάλειας και βάζει ως προτεραιότητα την δημιουργία σχέσεων μπορεί να συμβάλλει στην διαχείριση των σύνθετων τραυμάτων.</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890</Words>
  <Application>Microsoft Office PowerPoint</Application>
  <PresentationFormat>Custom</PresentationFormat>
  <Paragraphs>98</Paragraphs>
  <Slides>13</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Baskerville Display PT</vt:lpstr>
      <vt:lpstr>Roboto Bold</vt:lpstr>
      <vt:lpstr>Baskerville Display PT Bold</vt:lpstr>
      <vt:lpstr>Roboto Italics</vt:lpstr>
      <vt:lpstr>Roboto</vt:lpstr>
      <vt:lpstr>Calibri</vt:lpstr>
      <vt:lpstr>Inter Bold</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Ψυχαναλυτικό Πρισμα-Psychologically informed enviroments</dc:title>
  <dc:creator>visitor</dc:creator>
  <cp:lastModifiedBy>Attiki Prefecture</cp:lastModifiedBy>
  <cp:revision>2</cp:revision>
  <dcterms:created xsi:type="dcterms:W3CDTF">2006-08-16T00:00:00Z</dcterms:created>
  <dcterms:modified xsi:type="dcterms:W3CDTF">2024-05-28T05:39:47Z</dcterms:modified>
  <dc:identifier>DAGD3QshP9E</dc:identifier>
</cp:coreProperties>
</file>