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embeddedFontLst>
    <p:embeddedFont>
      <p:font typeface="Roboto" panose="020B0604020202020204" charset="0"/>
      <p:regular r:id="rId19"/>
      <p:bold r:id="rId20"/>
      <p:italic r:id="rId21"/>
      <p:boldItalic r:id="rId22"/>
    </p:embeddedFont>
    <p:embeddedFont>
      <p:font typeface="Roboto Slab" panose="020B0604020202020204" charset="0"/>
      <p:regular r:id="rId23"/>
      <p:bold r:id="rId24"/>
    </p:embeddedFon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390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1555671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c865627e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2c865627e6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c865627e6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2c865627e6f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c865627e6f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c865627e6f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033067" y="896808"/>
            <a:ext cx="1442131" cy="1499896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8716786" y="4457271"/>
            <a:ext cx="1442131" cy="1499896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cxnSp>
        <p:nvCxnSpPr>
          <p:cNvPr id="12" name="Google Shape;12;p2"/>
          <p:cNvCxnSpPr/>
          <p:nvPr/>
        </p:nvCxnSpPr>
        <p:spPr>
          <a:xfrm>
            <a:off x="5812802" y="3756618"/>
            <a:ext cx="5664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2240402" y="1585234"/>
            <a:ext cx="7711200" cy="19431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240402" y="4065933"/>
            <a:ext cx="7711200" cy="1212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Roboto Slab"/>
              <a:buNone/>
              <a:defRPr sz="32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Roboto Slab"/>
              <a:buNone/>
              <a:defRPr sz="32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Roboto Slab"/>
              <a:buNone/>
              <a:defRPr sz="32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Roboto Slab"/>
              <a:buNone/>
              <a:defRPr sz="32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Roboto Slab"/>
              <a:buNone/>
              <a:defRPr sz="32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Roboto Slab"/>
              <a:buNone/>
              <a:defRPr sz="32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Roboto Slab"/>
              <a:buNone/>
              <a:defRPr sz="32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Roboto Slab"/>
              <a:buNone/>
              <a:defRPr sz="32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200"/>
              <a:buFont typeface="Roboto Slab"/>
              <a:buNone/>
              <a:defRPr sz="32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200" y="6769100"/>
            <a:ext cx="12191700" cy="8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title" hasCustomPrompt="1"/>
          </p:nvPr>
        </p:nvSpPr>
        <p:spPr>
          <a:xfrm>
            <a:off x="517200" y="1536600"/>
            <a:ext cx="11157600" cy="2051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300"/>
              <a:buNone/>
              <a:defRPr sz="173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300"/>
              <a:buNone/>
              <a:defRPr sz="173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300"/>
              <a:buNone/>
              <a:defRPr sz="173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300"/>
              <a:buNone/>
              <a:defRPr sz="173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300"/>
              <a:buNone/>
              <a:defRPr sz="173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300"/>
              <a:buNone/>
              <a:defRPr sz="173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300"/>
              <a:buNone/>
              <a:defRPr sz="173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300"/>
              <a:buNone/>
              <a:defRPr sz="173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300"/>
              <a:buNone/>
              <a:defRPr sz="173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517200" y="3892600"/>
            <a:ext cx="11157600" cy="1428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Objeto" type="obj">
  <p:cSld name="OBJEC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5812802" y="3756618"/>
            <a:ext cx="5664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41000" y="2353267"/>
            <a:ext cx="10962900" cy="1209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656750" y="1680378"/>
            <a:ext cx="5664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517200" y="610700"/>
            <a:ext cx="11157600" cy="9147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517200" y="1986432"/>
            <a:ext cx="11157600" cy="410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656750" y="1680378"/>
            <a:ext cx="5664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517200" y="610700"/>
            <a:ext cx="11157600" cy="9147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517200" y="1986433"/>
            <a:ext cx="5333100" cy="410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6341600" y="1986433"/>
            <a:ext cx="5333100" cy="410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517200" y="610700"/>
            <a:ext cx="11157600" cy="9147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652291" y="1883036"/>
            <a:ext cx="4419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517200" y="740800"/>
            <a:ext cx="3744000" cy="10077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517200" y="2125367"/>
            <a:ext cx="3744000" cy="3574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653667" y="701800"/>
            <a:ext cx="7491600" cy="5454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6096000" y="-100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6706233" y="5994004"/>
            <a:ext cx="7212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354000" y="1612100"/>
            <a:ext cx="5393700" cy="20085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1pPr>
            <a:lvl2pPr lvl="1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2pPr>
            <a:lvl3pPr lvl="2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3pPr>
            <a:lvl4pPr lvl="3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4pPr>
            <a:lvl5pPr lvl="4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5pPr>
            <a:lvl6pPr lvl="5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6pPr>
            <a:lvl7pPr lvl="6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7pPr>
            <a:lvl8pPr lvl="7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8pPr>
            <a:lvl9pPr lvl="8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ubTitle" idx="1"/>
          </p:nvPr>
        </p:nvSpPr>
        <p:spPr>
          <a:xfrm>
            <a:off x="354000" y="3692001"/>
            <a:ext cx="5393700" cy="1794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5900" cy="4926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body" idx="1"/>
          </p:nvPr>
        </p:nvSpPr>
        <p:spPr>
          <a:xfrm>
            <a:off x="426000" y="5644967"/>
            <a:ext cx="7998300" cy="798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rina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17200" y="610700"/>
            <a:ext cx="11157600" cy="9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 Slab"/>
              <a:buNone/>
              <a:defRPr sz="4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 Slab"/>
              <a:buNone/>
              <a:defRPr sz="4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 Slab"/>
              <a:buNone/>
              <a:defRPr sz="4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 Slab"/>
              <a:buNone/>
              <a:defRPr sz="4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 Slab"/>
              <a:buNone/>
              <a:defRPr sz="4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 Slab"/>
              <a:buNone/>
              <a:defRPr sz="4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 Slab"/>
              <a:buNone/>
              <a:defRPr sz="4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 Slab"/>
              <a:buNone/>
              <a:defRPr sz="4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oboto Slab"/>
              <a:buNone/>
              <a:defRPr sz="4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17200" y="1986432"/>
            <a:ext cx="11157600" cy="41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"/>
              <a:buChar char="●"/>
              <a:defRPr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Roboto"/>
              <a:buChar char="○"/>
              <a:defRPr sz="19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Roboto"/>
              <a:buChar char="■"/>
              <a:defRPr sz="19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Roboto"/>
              <a:buChar char="●"/>
              <a:defRPr sz="19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Roboto"/>
              <a:buChar char="○"/>
              <a:defRPr sz="19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Roboto"/>
              <a:buChar char="■"/>
              <a:defRPr sz="19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Roboto"/>
              <a:buChar char="●"/>
              <a:defRPr sz="19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Roboto"/>
              <a:buChar char="○"/>
              <a:defRPr sz="19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Roboto"/>
              <a:buChar char="■"/>
              <a:defRPr sz="19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ctrTitle"/>
          </p:nvPr>
        </p:nvSpPr>
        <p:spPr>
          <a:xfrm>
            <a:off x="1832450" y="1122373"/>
            <a:ext cx="9144000" cy="195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b="1">
                <a:solidFill>
                  <a:srgbClr val="00009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Society of Social Psychiatry P. Sakellaropoulos </a:t>
            </a:r>
            <a:endParaRPr sz="1100" b="1">
              <a:solidFill>
                <a:srgbClr val="00009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rgbClr val="00009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rgbClr val="00009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rgbClr val="00009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914400" lvl="0" indent="45720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777" b="1">
                <a:solidFill>
                  <a:srgbClr val="00009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Trauma Informed care (TIC)</a:t>
            </a:r>
            <a:endParaRPr sz="2777" b="1">
              <a:solidFill>
                <a:srgbClr val="00009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777" b="1">
              <a:solidFill>
                <a:srgbClr val="00009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rgbClr val="00009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rgbClr val="00009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rgbClr val="00009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rgbClr val="00009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4"/>
          <p:cNvSpPr txBox="1">
            <a:spLocks noGrp="1"/>
          </p:cNvSpPr>
          <p:nvPr>
            <p:ph type="subTitle" idx="1"/>
          </p:nvPr>
        </p:nvSpPr>
        <p:spPr>
          <a:xfrm>
            <a:off x="1637100" y="3632863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endParaRPr/>
          </a:p>
          <a:p>
            <a:pPr marL="3200400" lvl="0" indent="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pt-PT"/>
              <a:t>Elias Barreto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pt-PT"/>
              <a:t>Clinical Psychologist, CHPL, Portugal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873"/>
              <a:buFont typeface="Arial"/>
              <a:buNone/>
            </a:pPr>
            <a:r>
              <a:rPr lang="pt-PT" sz="2565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8 th April 2024</a:t>
            </a:r>
            <a:endParaRPr sz="2565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3742"/>
              <a:buNone/>
            </a:pPr>
            <a:endParaRPr sz="4465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PT" dirty="0"/>
              <a:t>2. Social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Health</a:t>
            </a:r>
            <a:r>
              <a:rPr lang="pt-PT" dirty="0"/>
              <a:t> </a:t>
            </a:r>
            <a:r>
              <a:rPr lang="pt-PT" dirty="0" err="1"/>
              <a:t>Services</a:t>
            </a:r>
            <a:endParaRPr dirty="0"/>
          </a:p>
        </p:txBody>
      </p:sp>
      <p:sp>
        <p:nvSpPr>
          <p:cNvPr id="124" name="Google Shape;124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 dirty="0" err="1"/>
              <a:t>Difficult</a:t>
            </a:r>
            <a:r>
              <a:rPr lang="pt-PT" dirty="0"/>
              <a:t> </a:t>
            </a:r>
            <a:r>
              <a:rPr lang="pt-PT" dirty="0" err="1"/>
              <a:t>situations</a:t>
            </a:r>
            <a:r>
              <a:rPr lang="pt-PT" dirty="0"/>
              <a:t>, </a:t>
            </a:r>
            <a:r>
              <a:rPr lang="pt-PT" dirty="0" err="1"/>
              <a:t>high</a:t>
            </a:r>
            <a:r>
              <a:rPr lang="pt-PT" dirty="0"/>
              <a:t> </a:t>
            </a:r>
            <a:r>
              <a:rPr lang="pt-PT" dirty="0" err="1" smtClean="0"/>
              <a:t>pressure</a:t>
            </a:r>
            <a:endParaRPr lang="pt-PT" dirty="0" smtClean="0"/>
          </a:p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 dirty="0" err="1" smtClean="0"/>
              <a:t>Hurry</a:t>
            </a:r>
            <a:r>
              <a:rPr lang="pt-PT" dirty="0" smtClean="0"/>
              <a:t>, </a:t>
            </a:r>
            <a:r>
              <a:rPr lang="pt-PT" dirty="0" err="1" smtClean="0"/>
              <a:t>Urgency</a:t>
            </a:r>
            <a:endParaRPr dirty="0"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 dirty="0"/>
              <a:t>“</a:t>
            </a:r>
            <a:r>
              <a:rPr lang="pt-PT" dirty="0" err="1"/>
              <a:t>Not</a:t>
            </a:r>
            <a:r>
              <a:rPr lang="pt-PT" dirty="0"/>
              <a:t> </a:t>
            </a:r>
            <a:r>
              <a:rPr lang="pt-PT" dirty="0" err="1"/>
              <a:t>enough</a:t>
            </a:r>
            <a:r>
              <a:rPr lang="pt-PT" dirty="0"/>
              <a:t>”</a:t>
            </a:r>
            <a:endParaRPr dirty="0"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 dirty="0" err="1"/>
              <a:t>Impossible</a:t>
            </a:r>
            <a:r>
              <a:rPr lang="pt-PT" dirty="0"/>
              <a:t> </a:t>
            </a:r>
            <a:r>
              <a:rPr lang="pt-PT" dirty="0" err="1"/>
              <a:t>professions</a:t>
            </a:r>
            <a:r>
              <a:rPr lang="pt-PT" dirty="0"/>
              <a:t>?</a:t>
            </a:r>
            <a:endParaRPr dirty="0"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 dirty="0" err="1"/>
              <a:t>Need</a:t>
            </a:r>
            <a:r>
              <a:rPr lang="pt-PT" dirty="0"/>
              <a:t> to escape</a:t>
            </a:r>
            <a:endParaRPr dirty="0"/>
          </a:p>
          <a:p>
            <a:pPr marL="685800" lvl="1" indent="-2286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pt-PT" dirty="0" err="1"/>
              <a:t>Up</a:t>
            </a:r>
            <a:r>
              <a:rPr lang="pt-PT" dirty="0"/>
              <a:t>, Side</a:t>
            </a:r>
            <a:endParaRPr dirty="0"/>
          </a:p>
          <a:p>
            <a:pPr marL="685800" lvl="1" indent="-2286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pt-PT" dirty="0" err="1"/>
              <a:t>Rigidification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procedures</a:t>
            </a:r>
            <a:endParaRPr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PT"/>
              <a:t>Social and Health Services</a:t>
            </a:r>
            <a:endParaRPr/>
          </a:p>
        </p:txBody>
      </p:sp>
      <p:sp>
        <p:nvSpPr>
          <p:cNvPr id="130" name="Google Shape;130;p24"/>
          <p:cNvSpPr txBox="1">
            <a:spLocks noGrp="1"/>
          </p:cNvSpPr>
          <p:nvPr>
            <p:ph type="body" idx="1"/>
          </p:nvPr>
        </p:nvSpPr>
        <p:spPr>
          <a:xfrm>
            <a:off x="889600" y="1866750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2959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784"/>
              <a:buChar char="●"/>
            </a:pPr>
            <a:r>
              <a:rPr lang="pt-PT" sz="3384">
                <a:solidFill>
                  <a:schemeClr val="dk1"/>
                </a:solidFill>
              </a:rPr>
              <a:t>Tendency to become too technical</a:t>
            </a:r>
            <a:endParaRPr sz="3384">
              <a:solidFill>
                <a:schemeClr val="dk1"/>
              </a:solidFill>
            </a:endParaRPr>
          </a:p>
          <a:p>
            <a:pPr marL="742950" lvl="1" indent="-281972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4384"/>
              <a:buChar char="○"/>
            </a:pPr>
            <a:r>
              <a:rPr lang="pt-PT" sz="2984">
                <a:solidFill>
                  <a:schemeClr val="dk1"/>
                </a:solidFill>
              </a:rPr>
              <a:t>More distance to people</a:t>
            </a:r>
            <a:endParaRPr sz="2984">
              <a:solidFill>
                <a:schemeClr val="dk1"/>
              </a:solidFill>
            </a:endParaRPr>
          </a:p>
          <a:p>
            <a:pPr marL="342900" lvl="0" indent="-329597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784"/>
              <a:buChar char="●"/>
            </a:pPr>
            <a:r>
              <a:rPr lang="pt-PT" sz="3384">
                <a:solidFill>
                  <a:schemeClr val="dk1"/>
                </a:solidFill>
              </a:rPr>
              <a:t>Emphasis on diagnostic</a:t>
            </a:r>
            <a:endParaRPr sz="3384">
              <a:solidFill>
                <a:schemeClr val="dk1"/>
              </a:solidFill>
            </a:endParaRPr>
          </a:p>
          <a:p>
            <a:pPr marL="742950" lvl="1" indent="-281972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4384"/>
              <a:buChar char="○"/>
            </a:pPr>
            <a:r>
              <a:rPr lang="pt-PT" sz="2984">
                <a:solidFill>
                  <a:schemeClr val="dk1"/>
                </a:solidFill>
              </a:rPr>
              <a:t> Illusion of control, reduce anxiety</a:t>
            </a:r>
            <a:endParaRPr sz="2984">
              <a:solidFill>
                <a:schemeClr val="dk1"/>
              </a:solidFill>
            </a:endParaRPr>
          </a:p>
          <a:p>
            <a:pPr marL="342900" lvl="0" indent="-329597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4784"/>
              <a:buChar char="●"/>
            </a:pPr>
            <a:r>
              <a:rPr lang="pt-PT" sz="3384">
                <a:solidFill>
                  <a:schemeClr val="dk1"/>
                </a:solidFill>
              </a:rPr>
              <a:t>Emphasis on referral</a:t>
            </a:r>
            <a:endParaRPr sz="3384">
              <a:solidFill>
                <a:schemeClr val="dk1"/>
              </a:solidFill>
            </a:endParaRPr>
          </a:p>
          <a:p>
            <a:pPr marL="742950" lvl="1" indent="-281972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4384"/>
              <a:buChar char="○"/>
            </a:pPr>
            <a:r>
              <a:rPr lang="pt-PT" sz="2984">
                <a:solidFill>
                  <a:schemeClr val="dk1"/>
                </a:solidFill>
              </a:rPr>
              <a:t>To deposit the problem?</a:t>
            </a:r>
            <a:endParaRPr>
              <a:solidFill>
                <a:schemeClr val="dk1"/>
              </a:solidFill>
            </a:endParaRPr>
          </a:p>
          <a:p>
            <a:pPr marL="742950" lvl="1" indent="-1079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799"/>
              <a:buNone/>
            </a:pPr>
            <a:endParaRPr sz="2984" u="sng">
              <a:solidFill>
                <a:srgbClr val="000000"/>
              </a:solidFill>
            </a:endParaRPr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PT"/>
              <a:t>3. Why Trauma Informed Care?</a:t>
            </a:r>
            <a:endParaRPr/>
          </a:p>
        </p:txBody>
      </p:sp>
      <p:sp>
        <p:nvSpPr>
          <p:cNvPr id="136" name="Google Shape;136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Painful countertransference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Communication through feelings , not words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Hearing terrible things can be traumatic (vicarious trauma)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Challenge: to remain open to experience without being overwhelmed or emotionally withdrawn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PT"/>
              <a:t>Trauma informed services</a:t>
            </a:r>
            <a:endParaRPr/>
          </a:p>
        </p:txBody>
      </p:sp>
      <p:sp>
        <p:nvSpPr>
          <p:cNvPr id="142" name="Google Shape;142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Focus on relationship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Containment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Trust and security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Don’t retraumatize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Avoid paternalistic attitudes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PT"/>
              <a:t>TIC Principles</a:t>
            </a:r>
            <a:endParaRPr/>
          </a:p>
        </p:txBody>
      </p:sp>
      <p:sp>
        <p:nvSpPr>
          <p:cNvPr id="148" name="Google Shape;148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Safety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Reliability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Choice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Collaboration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Capacitation/Empowerment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4. TIC in a Psychiatric Hospital</a:t>
            </a:r>
            <a:endParaRPr/>
          </a:p>
        </p:txBody>
      </p:sp>
      <p:sp>
        <p:nvSpPr>
          <p:cNvPr id="154" name="Google Shape;154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pt-PT"/>
              <a:t> Paradigm of Biological Psychiatry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pt-PT"/>
              <a:t> Emphasis on medication + psychoeducation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pt-PT"/>
              <a:t> Prejudice: “Talking” may harm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pt-PT"/>
              <a:t> Prejudice: TIC is old news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pt-PT"/>
              <a:t> Auxiliary staff not included in more conceptual training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Experience with TIC </a:t>
            </a:r>
            <a:endParaRPr/>
          </a:p>
        </p:txBody>
      </p:sp>
      <p:sp>
        <p:nvSpPr>
          <p:cNvPr id="160" name="Google Shape;160;p29"/>
          <p:cNvSpPr txBox="1">
            <a:spLocks noGrp="1"/>
          </p:cNvSpPr>
          <p:nvPr>
            <p:ph type="body" idx="1"/>
          </p:nvPr>
        </p:nvSpPr>
        <p:spPr>
          <a:xfrm>
            <a:off x="899900" y="1784500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pt-PT"/>
              <a:t>Hospital: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pt-PT"/>
              <a:t> Open spaces for “free talk” (patients and staff)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pt-PT"/>
              <a:t> Reflexive and non directive interventions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pt-PT"/>
              <a:t>Social Security Institute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pt-PT"/>
              <a:t> Monthly sessions for 1 year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pt-PT"/>
              <a:t> Training on TIC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pt-PT"/>
              <a:t> Case discussion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pt-PT"/>
              <a:t> Application of TIC principles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Plan of the presentation</a:t>
            </a:r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>
            <a:off x="838200" y="190787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PT"/>
              <a:t>1. Trauma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PT"/>
              <a:t> 2.  Social and health services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PT"/>
              <a:t> 3. Trauma Informed care (TIC)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PT"/>
              <a:t> 4.  Experience with TIC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1.Trauma</a:t>
            </a:r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Greek word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Trauma= Wound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Traumathos =To wound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pt-PT"/>
              <a:t>To perforate the skin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pt-PT"/>
              <a:t>Damaged tissue</a:t>
            </a:r>
            <a:endParaRPr/>
          </a:p>
          <a:p>
            <a:pPr marL="68580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4572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PT"/>
              <a:t>Events may wound and perforate the mind, the psychic skin and the mind protective shield</a:t>
            </a:r>
            <a:endParaRPr/>
          </a:p>
          <a:p>
            <a:pPr marL="685800" lvl="1" indent="-76200" algn="l" rtl="0">
              <a:lnSpc>
                <a:spcPct val="90000"/>
              </a:lnSpc>
              <a:spcBef>
                <a:spcPts val="500"/>
              </a:spcBef>
              <a:spcAft>
                <a:spcPts val="160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PT"/>
              <a:t>Defenses</a:t>
            </a:r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Not all traumatic events are devastating because we use defenses</a:t>
            </a:r>
            <a:endParaRPr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Ex. Denial</a:t>
            </a:r>
            <a:endParaRPr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A delusion can be an extreme defense</a:t>
            </a:r>
            <a:endParaRPr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Homeless delusions may have compensatory functions</a:t>
            </a:r>
            <a:endParaRPr/>
          </a:p>
          <a:p>
            <a:pPr marL="228600" lvl="0" indent="-50800" algn="l" rtl="0">
              <a:lnSpc>
                <a:spcPct val="15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PT"/>
              <a:t>Traumatic event</a:t>
            </a:r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 dirty="0" err="1"/>
              <a:t>Overwhelming</a:t>
            </a:r>
            <a:r>
              <a:rPr lang="pt-PT" dirty="0"/>
              <a:t> </a:t>
            </a:r>
            <a:endParaRPr dirty="0"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 dirty="0" err="1"/>
              <a:t>Collapse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defenses</a:t>
            </a:r>
            <a:endParaRPr dirty="0"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 dirty="0"/>
              <a:t>Intense </a:t>
            </a:r>
            <a:r>
              <a:rPr lang="pt-PT" dirty="0" err="1"/>
              <a:t>primitive</a:t>
            </a:r>
            <a:r>
              <a:rPr lang="pt-PT" dirty="0"/>
              <a:t> </a:t>
            </a:r>
            <a:r>
              <a:rPr lang="pt-PT" dirty="0" err="1"/>
              <a:t>anxieties</a:t>
            </a:r>
            <a:endParaRPr dirty="0"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ts val="2800"/>
              <a:buChar char="●"/>
            </a:pPr>
            <a:r>
              <a:rPr lang="pt-PT" dirty="0"/>
              <a:t>Trust in </a:t>
            </a:r>
            <a:r>
              <a:rPr lang="pt-PT" dirty="0" err="1" smtClean="0"/>
              <a:t>goodness</a:t>
            </a:r>
            <a:r>
              <a:rPr lang="pt-PT" dirty="0" smtClean="0"/>
              <a:t> </a:t>
            </a:r>
            <a:r>
              <a:rPr lang="pt-PT" dirty="0" err="1" smtClean="0"/>
              <a:t>is</a:t>
            </a:r>
            <a:r>
              <a:rPr lang="pt-PT" dirty="0" smtClean="0"/>
              <a:t> </a:t>
            </a:r>
            <a:r>
              <a:rPr lang="pt-PT" dirty="0" err="1" smtClean="0"/>
              <a:t>shattered</a:t>
            </a:r>
            <a:endParaRPr lang="pt-PT" dirty="0" smtClean="0"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ts val="2800"/>
              <a:buChar char="●"/>
            </a:pPr>
            <a:r>
              <a:rPr lang="pt-PT" dirty="0" err="1" smtClean="0"/>
              <a:t>Personality</a:t>
            </a:r>
            <a:r>
              <a:rPr lang="pt-PT" dirty="0" smtClean="0"/>
              <a:t> </a:t>
            </a:r>
            <a:r>
              <a:rPr lang="pt-PT" dirty="0" err="1" smtClean="0"/>
              <a:t>may</a:t>
            </a:r>
            <a:r>
              <a:rPr lang="pt-PT" dirty="0" smtClean="0"/>
              <a:t> </a:t>
            </a:r>
            <a:r>
              <a:rPr lang="pt-PT" dirty="0" err="1" smtClean="0"/>
              <a:t>change</a:t>
            </a:r>
            <a:endParaRPr lang="pt-PT" dirty="0" smtClean="0"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PT"/>
              <a:t>Effects</a:t>
            </a:r>
            <a:endParaRPr/>
          </a:p>
        </p:txBody>
      </p:sp>
      <p:sp>
        <p:nvSpPr>
          <p:cNvPr id="100" name="Google Shape;100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Shock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Numbing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Repression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Flashbacks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Repetitive dreams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Survivors guilt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Self-destructive behaviour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Compulsive repetition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PT"/>
              <a:t>Why repetition?</a:t>
            </a:r>
            <a:br>
              <a:rPr lang="pt-PT"/>
            </a:br>
            <a:endParaRPr/>
          </a:p>
        </p:txBody>
      </p:sp>
      <p:sp>
        <p:nvSpPr>
          <p:cNvPr id="106" name="Google Shape;106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 From passive to active</a:t>
            </a:r>
            <a:endParaRPr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Attempt to remember or understand</a:t>
            </a:r>
            <a:endParaRPr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Role reversal- identification to the aggressor</a:t>
            </a:r>
            <a:endParaRPr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Embrace the trauma- masochism</a:t>
            </a:r>
            <a:endParaRPr/>
          </a:p>
          <a:p>
            <a:pPr marL="228600" lvl="0" indent="-50800" algn="l" rtl="0">
              <a:lnSpc>
                <a:spcPct val="150000"/>
              </a:lnSpc>
              <a:spcBef>
                <a:spcPts val="1000"/>
              </a:spcBef>
              <a:spcAft>
                <a:spcPts val="160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PT"/>
              <a:t>PTSD</a:t>
            </a:r>
            <a:endParaRPr/>
          </a:p>
        </p:txBody>
      </p:sp>
      <p:sp>
        <p:nvSpPr>
          <p:cNvPr id="112" name="Google Shape;112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To remember is to relive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pt-PT"/>
              <a:t>Intrusive thoughts, images, dreams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pt-PT"/>
              <a:t>Sounds, smells activate flashbacks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Avoidance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pt-PT"/>
              <a:t>of thoughts, conversations, places, activities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pt-PT"/>
              <a:t>Repression of memories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Hyperactivation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pt-PT"/>
              <a:t>Sleep trouble, irritability, anger explosions, easily startled, self destructive behaviour</a:t>
            </a:r>
            <a:endParaRPr/>
          </a:p>
          <a:p>
            <a:pPr marL="685800" lvl="1" indent="-76200" algn="l" rtl="0">
              <a:lnSpc>
                <a:spcPct val="90000"/>
              </a:lnSpc>
              <a:spcBef>
                <a:spcPts val="500"/>
              </a:spcBef>
              <a:spcAft>
                <a:spcPts val="160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PT"/>
              <a:t>Compound Trauma</a:t>
            </a:r>
            <a:endParaRPr/>
          </a:p>
        </p:txBody>
      </p:sp>
      <p:sp>
        <p:nvSpPr>
          <p:cNvPr id="118" name="Google Shape;118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Successive or prolonged trauma</a:t>
            </a:r>
            <a:endParaRPr/>
          </a:p>
          <a:p>
            <a:pPr marL="2286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Emotional dysregulation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pt-PT"/>
              <a:t>Anger, dissociation, emotional numbing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Disturbances of Self: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pt-PT"/>
              <a:t>negative concept, shame, guilt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pt-PT"/>
              <a:t>Difficulties with interpersonal relations: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1600"/>
              </a:spcAft>
              <a:buClr>
                <a:schemeClr val="dk1"/>
              </a:buClr>
              <a:buSzPts val="2400"/>
              <a:buChar char="○"/>
            </a:pPr>
            <a:r>
              <a:rPr lang="pt-PT"/>
              <a:t>Avoidant, anxious-ambivalent and disorganised attachment styles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454</Words>
  <Application>Microsoft Office PowerPoint</Application>
  <PresentationFormat>Personalizados</PresentationFormat>
  <Paragraphs>120</Paragraphs>
  <Slides>16</Slides>
  <Notes>16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16</vt:i4>
      </vt:variant>
    </vt:vector>
  </HeadingPairs>
  <TitlesOfParts>
    <vt:vector size="21" baseType="lpstr">
      <vt:lpstr>Arial</vt:lpstr>
      <vt:lpstr>Roboto</vt:lpstr>
      <vt:lpstr>Roboto Slab</vt:lpstr>
      <vt:lpstr>Calibri</vt:lpstr>
      <vt:lpstr>Marina</vt:lpstr>
      <vt:lpstr>Society of Social Psychiatry P. Sakellaropoulos     Trauma Informed care (TIC)     </vt:lpstr>
      <vt:lpstr>Plan of the presentation</vt:lpstr>
      <vt:lpstr>1.Trauma</vt:lpstr>
      <vt:lpstr>Defenses</vt:lpstr>
      <vt:lpstr>Traumatic event</vt:lpstr>
      <vt:lpstr>Effects</vt:lpstr>
      <vt:lpstr>Why repetition? </vt:lpstr>
      <vt:lpstr>PTSD</vt:lpstr>
      <vt:lpstr>Compound Trauma</vt:lpstr>
      <vt:lpstr>2. Social and Health Services</vt:lpstr>
      <vt:lpstr>Social and Health Services</vt:lpstr>
      <vt:lpstr>3. Why Trauma Informed Care?</vt:lpstr>
      <vt:lpstr>Trauma informed services</vt:lpstr>
      <vt:lpstr>TIC Principles</vt:lpstr>
      <vt:lpstr>4. TIC in a Psychiatric Hospital</vt:lpstr>
      <vt:lpstr>Experience with TIC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Society of Social Psychiatry P. Sakellaropoulos     Trauma Informed care (TIC)     </dc:title>
  <cp:lastModifiedBy>Elias Barreto</cp:lastModifiedBy>
  <cp:revision>1</cp:revision>
  <dcterms:modified xsi:type="dcterms:W3CDTF">2024-04-03T09:40:06Z</dcterms:modified>
</cp:coreProperties>
</file>