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 id="2147483697" r:id="rId5"/>
  </p:sldMasterIdLst>
  <p:notesMasterIdLst>
    <p:notesMasterId r:id="rId53"/>
  </p:notesMasterIdLst>
  <p:sldIdLst>
    <p:sldId id="276" r:id="rId6"/>
    <p:sldId id="256" r:id="rId7"/>
    <p:sldId id="288" r:id="rId8"/>
    <p:sldId id="289" r:id="rId9"/>
    <p:sldId id="257" r:id="rId10"/>
    <p:sldId id="258" r:id="rId11"/>
    <p:sldId id="259" r:id="rId12"/>
    <p:sldId id="291" r:id="rId13"/>
    <p:sldId id="260" r:id="rId14"/>
    <p:sldId id="261" r:id="rId15"/>
    <p:sldId id="262" r:id="rId16"/>
    <p:sldId id="265" r:id="rId17"/>
    <p:sldId id="365" r:id="rId18"/>
    <p:sldId id="379" r:id="rId19"/>
    <p:sldId id="364" r:id="rId20"/>
    <p:sldId id="280" r:id="rId21"/>
    <p:sldId id="374" r:id="rId22"/>
    <p:sldId id="281" r:id="rId23"/>
    <p:sldId id="279" r:id="rId24"/>
    <p:sldId id="278" r:id="rId25"/>
    <p:sldId id="277" r:id="rId26"/>
    <p:sldId id="375" r:id="rId27"/>
    <p:sldId id="366" r:id="rId28"/>
    <p:sldId id="371" r:id="rId29"/>
    <p:sldId id="367" r:id="rId30"/>
    <p:sldId id="273" r:id="rId31"/>
    <p:sldId id="380" r:id="rId32"/>
    <p:sldId id="274" r:id="rId33"/>
    <p:sldId id="368" r:id="rId34"/>
    <p:sldId id="369" r:id="rId35"/>
    <p:sldId id="370" r:id="rId36"/>
    <p:sldId id="264" r:id="rId37"/>
    <p:sldId id="290" r:id="rId38"/>
    <p:sldId id="267" r:id="rId39"/>
    <p:sldId id="266" r:id="rId40"/>
    <p:sldId id="287" r:id="rId41"/>
    <p:sldId id="282" r:id="rId42"/>
    <p:sldId id="373" r:id="rId43"/>
    <p:sldId id="269" r:id="rId44"/>
    <p:sldId id="270" r:id="rId45"/>
    <p:sldId id="268" r:id="rId46"/>
    <p:sldId id="272" r:id="rId47"/>
    <p:sldId id="275" r:id="rId48"/>
    <p:sldId id="284" r:id="rId49"/>
    <p:sldId id="283" r:id="rId50"/>
    <p:sldId id="286" r:id="rId51"/>
    <p:sldId id="285"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90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C4515C-FFAD-4F16-B695-9A3B8A8BD128}" type="datetimeFigureOut">
              <a:rPr lang="en-US" smtClean="0"/>
              <a:t>8/5/2025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6C3AEE-8808-4FDD-9AAD-D7A3A0A42C53}" type="slidenum">
              <a:rPr lang="en-US" smtClean="0"/>
              <a:t>‹#›</a:t>
            </a:fld>
            <a:endParaRPr lang="en-US"/>
          </a:p>
        </p:txBody>
      </p:sp>
    </p:spTree>
    <p:extLst>
      <p:ext uri="{BB962C8B-B14F-4D97-AF65-F5344CB8AC3E}">
        <p14:creationId xmlns:p14="http://schemas.microsoft.com/office/powerpoint/2010/main" val="1092851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15: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35" name="Google Shape;935;p1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0:notes"/>
          <p:cNvSpPr txBox="1">
            <a:spLocks noGrp="1"/>
          </p:cNvSpPr>
          <p:nvPr>
            <p:ph type="body" idx="1"/>
          </p:nvPr>
        </p:nvSpPr>
        <p:spPr>
          <a:xfrm>
            <a:off x="685801"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0077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6C3AEE-8808-4FDD-9AAD-D7A3A0A42C53}" type="slidenum">
              <a:rPr lang="en-US" smtClean="0"/>
              <a:t>18</a:t>
            </a:fld>
            <a:endParaRPr lang="en-US"/>
          </a:p>
        </p:txBody>
      </p:sp>
    </p:spTree>
    <p:extLst>
      <p:ext uri="{BB962C8B-B14F-4D97-AF65-F5344CB8AC3E}">
        <p14:creationId xmlns:p14="http://schemas.microsoft.com/office/powerpoint/2010/main" val="670941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6C3AEE-8808-4FDD-9AAD-D7A3A0A42C53}" type="slidenum">
              <a:rPr lang="en-US" smtClean="0"/>
              <a:t>36</a:t>
            </a:fld>
            <a:endParaRPr lang="en-US"/>
          </a:p>
        </p:txBody>
      </p:sp>
    </p:spTree>
    <p:extLst>
      <p:ext uri="{BB962C8B-B14F-4D97-AF65-F5344CB8AC3E}">
        <p14:creationId xmlns:p14="http://schemas.microsoft.com/office/powerpoint/2010/main" val="3835436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6C3AEE-8808-4FDD-9AAD-D7A3A0A42C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487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CC391-92EC-4D4E-BB0C-9871F7FDDF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2016AE-7132-4919-B8D5-87BCEC9536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030FCE-AC00-4B16-9D5F-F0A30F9046A0}"/>
              </a:ext>
            </a:extLst>
          </p:cNvPr>
          <p:cNvSpPr>
            <a:spLocks noGrp="1"/>
          </p:cNvSpPr>
          <p:nvPr>
            <p:ph type="dt" sz="half" idx="10"/>
          </p:nvPr>
        </p:nvSpPr>
        <p:spPr/>
        <p:txBody>
          <a:bodyPr/>
          <a:lstStyle/>
          <a:p>
            <a:fld id="{06A791AD-8629-4664-9E63-89F4E44D184A}" type="datetime1">
              <a:rPr lang="en-US" smtClean="0"/>
              <a:t>8/5/2025</a:t>
            </a:fld>
            <a:endParaRPr lang="en-US"/>
          </a:p>
        </p:txBody>
      </p:sp>
      <p:sp>
        <p:nvSpPr>
          <p:cNvPr id="5" name="Footer Placeholder 4">
            <a:extLst>
              <a:ext uri="{FF2B5EF4-FFF2-40B4-BE49-F238E27FC236}">
                <a16:creationId xmlns:a16="http://schemas.microsoft.com/office/drawing/2014/main" id="{FB0A59C6-0B03-484D-824E-1B1DE53004CF}"/>
              </a:ext>
            </a:extLst>
          </p:cNvPr>
          <p:cNvSpPr>
            <a:spLocks noGrp="1"/>
          </p:cNvSpPr>
          <p:nvPr>
            <p:ph type="ftr" sz="quarter" idx="11"/>
          </p:nvPr>
        </p:nvSpPr>
        <p:spPr/>
        <p:txBody>
          <a:bodyPr/>
          <a:lstStyle/>
          <a:p>
            <a:r>
              <a:rPr lang="el-GR"/>
              <a:t>ΠΑΝΑΓΙΩΤΑ ΦΙΤΣΙΟΥ, ΨΥΧΟΛΟΓΟΣ </a:t>
            </a:r>
            <a:r>
              <a:rPr lang="en-US"/>
              <a:t>MSc</a:t>
            </a:r>
          </a:p>
        </p:txBody>
      </p:sp>
      <p:sp>
        <p:nvSpPr>
          <p:cNvPr id="6" name="Slide Number Placeholder 5">
            <a:extLst>
              <a:ext uri="{FF2B5EF4-FFF2-40B4-BE49-F238E27FC236}">
                <a16:creationId xmlns:a16="http://schemas.microsoft.com/office/drawing/2014/main" id="{0B3C18DB-B328-4168-9A20-BBA4265AB36C}"/>
              </a:ext>
            </a:extLst>
          </p:cNvPr>
          <p:cNvSpPr>
            <a:spLocks noGrp="1"/>
          </p:cNvSpPr>
          <p:nvPr>
            <p:ph type="sldNum" sz="quarter" idx="12"/>
          </p:nvPr>
        </p:nvSpPr>
        <p:spPr/>
        <p:txBody>
          <a:bodyPr/>
          <a:lstStyle/>
          <a:p>
            <a:fld id="{24BCF3CD-ADDD-4DE0-A20B-EA0D6F9FD340}" type="slidenum">
              <a:rPr lang="en-US" smtClean="0"/>
              <a:t>‹#›</a:t>
            </a:fld>
            <a:endParaRPr lang="en-US"/>
          </a:p>
        </p:txBody>
      </p:sp>
    </p:spTree>
    <p:extLst>
      <p:ext uri="{BB962C8B-B14F-4D97-AF65-F5344CB8AC3E}">
        <p14:creationId xmlns:p14="http://schemas.microsoft.com/office/powerpoint/2010/main" val="592266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0BEEF-BA07-4560-B9C6-A6370659C2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0E8F30-23A8-499D-92AE-C1AF908023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8E0A18-5284-43D9-AD37-FCDF5540EF31}"/>
              </a:ext>
            </a:extLst>
          </p:cNvPr>
          <p:cNvSpPr>
            <a:spLocks noGrp="1"/>
          </p:cNvSpPr>
          <p:nvPr>
            <p:ph type="dt" sz="half" idx="10"/>
          </p:nvPr>
        </p:nvSpPr>
        <p:spPr/>
        <p:txBody>
          <a:bodyPr/>
          <a:lstStyle/>
          <a:p>
            <a:fld id="{AC45E395-7AD5-4AA4-ACC7-931695977F06}" type="datetime1">
              <a:rPr lang="en-US" smtClean="0"/>
              <a:t>8/5/2025</a:t>
            </a:fld>
            <a:endParaRPr lang="en-US"/>
          </a:p>
        </p:txBody>
      </p:sp>
      <p:sp>
        <p:nvSpPr>
          <p:cNvPr id="5" name="Footer Placeholder 4">
            <a:extLst>
              <a:ext uri="{FF2B5EF4-FFF2-40B4-BE49-F238E27FC236}">
                <a16:creationId xmlns:a16="http://schemas.microsoft.com/office/drawing/2014/main" id="{8DD7B247-4337-4B81-963B-799717D8F355}"/>
              </a:ext>
            </a:extLst>
          </p:cNvPr>
          <p:cNvSpPr>
            <a:spLocks noGrp="1"/>
          </p:cNvSpPr>
          <p:nvPr>
            <p:ph type="ftr" sz="quarter" idx="11"/>
          </p:nvPr>
        </p:nvSpPr>
        <p:spPr/>
        <p:txBody>
          <a:bodyPr/>
          <a:lstStyle/>
          <a:p>
            <a:r>
              <a:rPr lang="el-GR"/>
              <a:t>ΠΑΝΑΓΙΩΤΑ ΦΙΤΣΙΟΥ, ΨΥΧΟΛΟΓΟΣ </a:t>
            </a:r>
            <a:r>
              <a:rPr lang="en-US"/>
              <a:t>MSc</a:t>
            </a:r>
          </a:p>
        </p:txBody>
      </p:sp>
      <p:sp>
        <p:nvSpPr>
          <p:cNvPr id="6" name="Slide Number Placeholder 5">
            <a:extLst>
              <a:ext uri="{FF2B5EF4-FFF2-40B4-BE49-F238E27FC236}">
                <a16:creationId xmlns:a16="http://schemas.microsoft.com/office/drawing/2014/main" id="{3FBFBD2E-A115-44E7-8077-45015EBF6A80}"/>
              </a:ext>
            </a:extLst>
          </p:cNvPr>
          <p:cNvSpPr>
            <a:spLocks noGrp="1"/>
          </p:cNvSpPr>
          <p:nvPr>
            <p:ph type="sldNum" sz="quarter" idx="12"/>
          </p:nvPr>
        </p:nvSpPr>
        <p:spPr/>
        <p:txBody>
          <a:bodyPr/>
          <a:lstStyle/>
          <a:p>
            <a:fld id="{24BCF3CD-ADDD-4DE0-A20B-EA0D6F9FD340}" type="slidenum">
              <a:rPr lang="en-US" smtClean="0"/>
              <a:t>‹#›</a:t>
            </a:fld>
            <a:endParaRPr lang="en-US"/>
          </a:p>
        </p:txBody>
      </p:sp>
    </p:spTree>
    <p:extLst>
      <p:ext uri="{BB962C8B-B14F-4D97-AF65-F5344CB8AC3E}">
        <p14:creationId xmlns:p14="http://schemas.microsoft.com/office/powerpoint/2010/main" val="62900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863595-15B2-4731-AB22-FDF82A351B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8C12BF-1A7F-41A7-A77D-8E52F4375F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ADD254-5C8C-48B4-929E-B3FF76324973}"/>
              </a:ext>
            </a:extLst>
          </p:cNvPr>
          <p:cNvSpPr>
            <a:spLocks noGrp="1"/>
          </p:cNvSpPr>
          <p:nvPr>
            <p:ph type="dt" sz="half" idx="10"/>
          </p:nvPr>
        </p:nvSpPr>
        <p:spPr/>
        <p:txBody>
          <a:bodyPr/>
          <a:lstStyle/>
          <a:p>
            <a:fld id="{1912CC99-F7C0-48AC-8885-F8E3B3A75364}" type="datetime1">
              <a:rPr lang="en-US" smtClean="0"/>
              <a:t>8/5/2025</a:t>
            </a:fld>
            <a:endParaRPr lang="en-US"/>
          </a:p>
        </p:txBody>
      </p:sp>
      <p:sp>
        <p:nvSpPr>
          <p:cNvPr id="5" name="Footer Placeholder 4">
            <a:extLst>
              <a:ext uri="{FF2B5EF4-FFF2-40B4-BE49-F238E27FC236}">
                <a16:creationId xmlns:a16="http://schemas.microsoft.com/office/drawing/2014/main" id="{CFC7590D-AA13-4D3B-B061-75FEE59F0BBC}"/>
              </a:ext>
            </a:extLst>
          </p:cNvPr>
          <p:cNvSpPr>
            <a:spLocks noGrp="1"/>
          </p:cNvSpPr>
          <p:nvPr>
            <p:ph type="ftr" sz="quarter" idx="11"/>
          </p:nvPr>
        </p:nvSpPr>
        <p:spPr/>
        <p:txBody>
          <a:bodyPr/>
          <a:lstStyle/>
          <a:p>
            <a:r>
              <a:rPr lang="el-GR"/>
              <a:t>ΠΑΝΑΓΙΩΤΑ ΦΙΤΣΙΟΥ, ΨΥΧΟΛΟΓΟΣ </a:t>
            </a:r>
            <a:r>
              <a:rPr lang="en-US"/>
              <a:t>MSc</a:t>
            </a:r>
          </a:p>
        </p:txBody>
      </p:sp>
      <p:sp>
        <p:nvSpPr>
          <p:cNvPr id="6" name="Slide Number Placeholder 5">
            <a:extLst>
              <a:ext uri="{FF2B5EF4-FFF2-40B4-BE49-F238E27FC236}">
                <a16:creationId xmlns:a16="http://schemas.microsoft.com/office/drawing/2014/main" id="{286B9296-5395-40C1-83E4-F2524062F1AB}"/>
              </a:ext>
            </a:extLst>
          </p:cNvPr>
          <p:cNvSpPr>
            <a:spLocks noGrp="1"/>
          </p:cNvSpPr>
          <p:nvPr>
            <p:ph type="sldNum" sz="quarter" idx="12"/>
          </p:nvPr>
        </p:nvSpPr>
        <p:spPr/>
        <p:txBody>
          <a:bodyPr/>
          <a:lstStyle/>
          <a:p>
            <a:fld id="{24BCF3CD-ADDD-4DE0-A20B-EA0D6F9FD340}" type="slidenum">
              <a:rPr lang="en-US" smtClean="0"/>
              <a:t>‹#›</a:t>
            </a:fld>
            <a:endParaRPr lang="en-US"/>
          </a:p>
        </p:txBody>
      </p:sp>
    </p:spTree>
    <p:extLst>
      <p:ext uri="{BB962C8B-B14F-4D97-AF65-F5344CB8AC3E}">
        <p14:creationId xmlns:p14="http://schemas.microsoft.com/office/powerpoint/2010/main" val="72617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12015-0BE9-4B24-A804-BED3700442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EA2377DF-0A7F-476C-8434-A4A6E8E52D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BB3D27F2-3C26-45DE-822B-E6162C62D738}"/>
              </a:ext>
            </a:extLst>
          </p:cNvPr>
          <p:cNvSpPr>
            <a:spLocks noGrp="1"/>
          </p:cNvSpPr>
          <p:nvPr>
            <p:ph type="dt" sz="half" idx="10"/>
          </p:nvPr>
        </p:nvSpPr>
        <p:spPr/>
        <p:txBody>
          <a:bodyPr/>
          <a:lstStyle/>
          <a:p>
            <a:endParaRPr lang="el-GR"/>
          </a:p>
        </p:txBody>
      </p:sp>
      <p:sp>
        <p:nvSpPr>
          <p:cNvPr id="5" name="Footer Placeholder 4">
            <a:extLst>
              <a:ext uri="{FF2B5EF4-FFF2-40B4-BE49-F238E27FC236}">
                <a16:creationId xmlns:a16="http://schemas.microsoft.com/office/drawing/2014/main" id="{D2138829-1924-438F-88AD-486806607BDB}"/>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9D8699D0-78B4-4A68-9DFF-145CF24FA845}"/>
              </a:ext>
            </a:extLst>
          </p:cNvPr>
          <p:cNvSpPr>
            <a:spLocks noGrp="1"/>
          </p:cNvSpPr>
          <p:nvPr>
            <p:ph type="sldNum" sz="quarter" idx="12"/>
          </p:nvPr>
        </p:nvSpPr>
        <p:spPr/>
        <p:txBody>
          <a:bodyPr/>
          <a:lstStyle/>
          <a:p>
            <a:fld id="{ED75C6AF-AB88-4845-8953-A81194449430}" type="slidenum">
              <a:rPr lang="el-GR" smtClean="0"/>
              <a:t>‹#›</a:t>
            </a:fld>
            <a:endParaRPr lang="el-GR"/>
          </a:p>
        </p:txBody>
      </p:sp>
    </p:spTree>
    <p:extLst>
      <p:ext uri="{BB962C8B-B14F-4D97-AF65-F5344CB8AC3E}">
        <p14:creationId xmlns:p14="http://schemas.microsoft.com/office/powerpoint/2010/main" val="2268922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23471-22EA-45ED-80CA-0AA0031F2322}"/>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22385C29-5E95-4A59-BAB6-A4FC8176BD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7B3DE5F9-7B3F-4C9D-BD60-71127D481597}"/>
              </a:ext>
            </a:extLst>
          </p:cNvPr>
          <p:cNvSpPr>
            <a:spLocks noGrp="1"/>
          </p:cNvSpPr>
          <p:nvPr>
            <p:ph type="dt" sz="half" idx="10"/>
          </p:nvPr>
        </p:nvSpPr>
        <p:spPr/>
        <p:txBody>
          <a:bodyPr/>
          <a:lstStyle/>
          <a:p>
            <a:endParaRPr lang="el-GR"/>
          </a:p>
        </p:txBody>
      </p:sp>
      <p:sp>
        <p:nvSpPr>
          <p:cNvPr id="5" name="Footer Placeholder 4">
            <a:extLst>
              <a:ext uri="{FF2B5EF4-FFF2-40B4-BE49-F238E27FC236}">
                <a16:creationId xmlns:a16="http://schemas.microsoft.com/office/drawing/2014/main" id="{2DE2A57C-B466-46F9-81EE-82ABF3069F05}"/>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119E5153-37ED-41B8-9146-42FB21407E72}"/>
              </a:ext>
            </a:extLst>
          </p:cNvPr>
          <p:cNvSpPr>
            <a:spLocks noGrp="1"/>
          </p:cNvSpPr>
          <p:nvPr>
            <p:ph type="sldNum" sz="quarter" idx="12"/>
          </p:nvPr>
        </p:nvSpPr>
        <p:spPr/>
        <p:txBody>
          <a:bodyPr/>
          <a:lstStyle/>
          <a:p>
            <a:fld id="{ED75C6AF-AB88-4845-8953-A81194449430}" type="slidenum">
              <a:rPr lang="el-GR" smtClean="0"/>
              <a:t>‹#›</a:t>
            </a:fld>
            <a:endParaRPr lang="el-GR"/>
          </a:p>
        </p:txBody>
      </p:sp>
    </p:spTree>
    <p:extLst>
      <p:ext uri="{BB962C8B-B14F-4D97-AF65-F5344CB8AC3E}">
        <p14:creationId xmlns:p14="http://schemas.microsoft.com/office/powerpoint/2010/main" val="2052513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456C5-5AB7-4D01-B59E-DEDBCEC751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EA6E1BE5-0056-4FA1-8B4E-B19F57FAC2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37D5C1-6BF6-4251-8FE0-DD3F3C4720F0}"/>
              </a:ext>
            </a:extLst>
          </p:cNvPr>
          <p:cNvSpPr>
            <a:spLocks noGrp="1"/>
          </p:cNvSpPr>
          <p:nvPr>
            <p:ph type="dt" sz="half" idx="10"/>
          </p:nvPr>
        </p:nvSpPr>
        <p:spPr/>
        <p:txBody>
          <a:bodyPr/>
          <a:lstStyle/>
          <a:p>
            <a:endParaRPr lang="el-GR"/>
          </a:p>
        </p:txBody>
      </p:sp>
      <p:sp>
        <p:nvSpPr>
          <p:cNvPr id="5" name="Footer Placeholder 4">
            <a:extLst>
              <a:ext uri="{FF2B5EF4-FFF2-40B4-BE49-F238E27FC236}">
                <a16:creationId xmlns:a16="http://schemas.microsoft.com/office/drawing/2014/main" id="{7EC53254-35C6-4E2C-B97D-80D36144F8F1}"/>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A9902CD2-7246-4D49-8A9B-338CDF2DD060}"/>
              </a:ext>
            </a:extLst>
          </p:cNvPr>
          <p:cNvSpPr>
            <a:spLocks noGrp="1"/>
          </p:cNvSpPr>
          <p:nvPr>
            <p:ph type="sldNum" sz="quarter" idx="12"/>
          </p:nvPr>
        </p:nvSpPr>
        <p:spPr/>
        <p:txBody>
          <a:bodyPr/>
          <a:lstStyle/>
          <a:p>
            <a:fld id="{ED75C6AF-AB88-4845-8953-A81194449430}" type="slidenum">
              <a:rPr lang="el-GR" smtClean="0"/>
              <a:t>‹#›</a:t>
            </a:fld>
            <a:endParaRPr lang="el-GR"/>
          </a:p>
        </p:txBody>
      </p:sp>
    </p:spTree>
    <p:extLst>
      <p:ext uri="{BB962C8B-B14F-4D97-AF65-F5344CB8AC3E}">
        <p14:creationId xmlns:p14="http://schemas.microsoft.com/office/powerpoint/2010/main" val="1466403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D9E3F-E10B-43FC-B6C9-A2D63104210C}"/>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CFC8BDF2-29AB-4C7B-A420-DD9D9E9C6A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D490E109-71E7-47B7-AAD0-5387C3DD90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6C895C02-6136-456B-A1B1-4387F7B18A5C}"/>
              </a:ext>
            </a:extLst>
          </p:cNvPr>
          <p:cNvSpPr>
            <a:spLocks noGrp="1"/>
          </p:cNvSpPr>
          <p:nvPr>
            <p:ph type="dt" sz="half" idx="10"/>
          </p:nvPr>
        </p:nvSpPr>
        <p:spPr/>
        <p:txBody>
          <a:bodyPr/>
          <a:lstStyle/>
          <a:p>
            <a:endParaRPr lang="el-GR"/>
          </a:p>
        </p:txBody>
      </p:sp>
      <p:sp>
        <p:nvSpPr>
          <p:cNvPr id="6" name="Footer Placeholder 5">
            <a:extLst>
              <a:ext uri="{FF2B5EF4-FFF2-40B4-BE49-F238E27FC236}">
                <a16:creationId xmlns:a16="http://schemas.microsoft.com/office/drawing/2014/main" id="{3A961F7C-89ED-4DD6-88C6-C23AE96F2E2B}"/>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F1F3557E-2838-4650-9584-FE6A2162CC65}"/>
              </a:ext>
            </a:extLst>
          </p:cNvPr>
          <p:cNvSpPr>
            <a:spLocks noGrp="1"/>
          </p:cNvSpPr>
          <p:nvPr>
            <p:ph type="sldNum" sz="quarter" idx="12"/>
          </p:nvPr>
        </p:nvSpPr>
        <p:spPr/>
        <p:txBody>
          <a:bodyPr/>
          <a:lstStyle/>
          <a:p>
            <a:fld id="{ED75C6AF-AB88-4845-8953-A81194449430}" type="slidenum">
              <a:rPr lang="el-GR" smtClean="0"/>
              <a:t>‹#›</a:t>
            </a:fld>
            <a:endParaRPr lang="el-GR"/>
          </a:p>
        </p:txBody>
      </p:sp>
    </p:spTree>
    <p:extLst>
      <p:ext uri="{BB962C8B-B14F-4D97-AF65-F5344CB8AC3E}">
        <p14:creationId xmlns:p14="http://schemas.microsoft.com/office/powerpoint/2010/main" val="2580789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630EC-23A2-4A11-866A-7D218591C031}"/>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CB246DE0-3D31-4C35-B14D-79E0A1DB38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9E4137-E995-47EA-927C-F81BAAD4B4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2017F723-F4D6-426F-9D74-D6F186FE12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BB9A72-7A4E-4A82-AE8E-33EA52A2F1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88661FE7-099C-4914-88C6-A05265C9E8A7}"/>
              </a:ext>
            </a:extLst>
          </p:cNvPr>
          <p:cNvSpPr>
            <a:spLocks noGrp="1"/>
          </p:cNvSpPr>
          <p:nvPr>
            <p:ph type="dt" sz="half" idx="10"/>
          </p:nvPr>
        </p:nvSpPr>
        <p:spPr/>
        <p:txBody>
          <a:bodyPr/>
          <a:lstStyle/>
          <a:p>
            <a:endParaRPr lang="el-GR"/>
          </a:p>
        </p:txBody>
      </p:sp>
      <p:sp>
        <p:nvSpPr>
          <p:cNvPr id="8" name="Footer Placeholder 7">
            <a:extLst>
              <a:ext uri="{FF2B5EF4-FFF2-40B4-BE49-F238E27FC236}">
                <a16:creationId xmlns:a16="http://schemas.microsoft.com/office/drawing/2014/main" id="{B5C52294-F620-474E-95C8-2FEF37385D85}"/>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14A7405D-1154-4B1B-B6E5-A5806D1D62A0}"/>
              </a:ext>
            </a:extLst>
          </p:cNvPr>
          <p:cNvSpPr>
            <a:spLocks noGrp="1"/>
          </p:cNvSpPr>
          <p:nvPr>
            <p:ph type="sldNum" sz="quarter" idx="12"/>
          </p:nvPr>
        </p:nvSpPr>
        <p:spPr/>
        <p:txBody>
          <a:bodyPr/>
          <a:lstStyle/>
          <a:p>
            <a:fld id="{ED75C6AF-AB88-4845-8953-A81194449430}" type="slidenum">
              <a:rPr lang="el-GR" smtClean="0"/>
              <a:t>‹#›</a:t>
            </a:fld>
            <a:endParaRPr lang="el-GR"/>
          </a:p>
        </p:txBody>
      </p:sp>
    </p:spTree>
    <p:extLst>
      <p:ext uri="{BB962C8B-B14F-4D97-AF65-F5344CB8AC3E}">
        <p14:creationId xmlns:p14="http://schemas.microsoft.com/office/powerpoint/2010/main" val="3541112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4F86D-BE11-4E3D-B02D-731A40525752}"/>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FBB97AB8-25BF-4016-825A-F2812B7D2CD2}"/>
              </a:ext>
            </a:extLst>
          </p:cNvPr>
          <p:cNvSpPr>
            <a:spLocks noGrp="1"/>
          </p:cNvSpPr>
          <p:nvPr>
            <p:ph type="dt" sz="half" idx="10"/>
          </p:nvPr>
        </p:nvSpPr>
        <p:spPr/>
        <p:txBody>
          <a:bodyPr/>
          <a:lstStyle/>
          <a:p>
            <a:endParaRPr lang="el-GR"/>
          </a:p>
        </p:txBody>
      </p:sp>
      <p:sp>
        <p:nvSpPr>
          <p:cNvPr id="4" name="Footer Placeholder 3">
            <a:extLst>
              <a:ext uri="{FF2B5EF4-FFF2-40B4-BE49-F238E27FC236}">
                <a16:creationId xmlns:a16="http://schemas.microsoft.com/office/drawing/2014/main" id="{C101A8F7-F4EC-40CB-92C6-4A16236104F4}"/>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9BCDCAFA-68E7-4F98-9E90-E9C30900AC2D}"/>
              </a:ext>
            </a:extLst>
          </p:cNvPr>
          <p:cNvSpPr>
            <a:spLocks noGrp="1"/>
          </p:cNvSpPr>
          <p:nvPr>
            <p:ph type="sldNum" sz="quarter" idx="12"/>
          </p:nvPr>
        </p:nvSpPr>
        <p:spPr/>
        <p:txBody>
          <a:bodyPr/>
          <a:lstStyle/>
          <a:p>
            <a:fld id="{ED75C6AF-AB88-4845-8953-A81194449430}" type="slidenum">
              <a:rPr lang="el-GR" smtClean="0"/>
              <a:t>‹#›</a:t>
            </a:fld>
            <a:endParaRPr lang="el-GR"/>
          </a:p>
        </p:txBody>
      </p:sp>
    </p:spTree>
    <p:extLst>
      <p:ext uri="{BB962C8B-B14F-4D97-AF65-F5344CB8AC3E}">
        <p14:creationId xmlns:p14="http://schemas.microsoft.com/office/powerpoint/2010/main" val="2745214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B0E865-6DF1-4E63-B75A-5D8CE9F3A369}"/>
              </a:ext>
            </a:extLst>
          </p:cNvPr>
          <p:cNvSpPr>
            <a:spLocks noGrp="1"/>
          </p:cNvSpPr>
          <p:nvPr>
            <p:ph type="dt" sz="half" idx="10"/>
          </p:nvPr>
        </p:nvSpPr>
        <p:spPr/>
        <p:txBody>
          <a:bodyPr/>
          <a:lstStyle/>
          <a:p>
            <a:endParaRPr lang="el-GR"/>
          </a:p>
        </p:txBody>
      </p:sp>
      <p:sp>
        <p:nvSpPr>
          <p:cNvPr id="3" name="Footer Placeholder 2">
            <a:extLst>
              <a:ext uri="{FF2B5EF4-FFF2-40B4-BE49-F238E27FC236}">
                <a16:creationId xmlns:a16="http://schemas.microsoft.com/office/drawing/2014/main" id="{9ABFEF6C-BD63-4189-B5CE-50C0A666DAE2}"/>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68F2B53C-129A-4BBC-A425-E6A47941AFA6}"/>
              </a:ext>
            </a:extLst>
          </p:cNvPr>
          <p:cNvSpPr>
            <a:spLocks noGrp="1"/>
          </p:cNvSpPr>
          <p:nvPr>
            <p:ph type="sldNum" sz="quarter" idx="12"/>
          </p:nvPr>
        </p:nvSpPr>
        <p:spPr/>
        <p:txBody>
          <a:bodyPr/>
          <a:lstStyle/>
          <a:p>
            <a:fld id="{ED75C6AF-AB88-4845-8953-A81194449430}" type="slidenum">
              <a:rPr lang="el-GR" smtClean="0"/>
              <a:t>‹#›</a:t>
            </a:fld>
            <a:endParaRPr lang="el-GR"/>
          </a:p>
        </p:txBody>
      </p:sp>
    </p:spTree>
    <p:extLst>
      <p:ext uri="{BB962C8B-B14F-4D97-AF65-F5344CB8AC3E}">
        <p14:creationId xmlns:p14="http://schemas.microsoft.com/office/powerpoint/2010/main" val="3382298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4CF58-DC43-4402-B00B-CA6FC31CB5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AD09EB8A-0B35-4431-A738-99D48E8246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4EE59824-6AA6-44E9-82CB-53A2E5B1CC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6DF832-CCA3-4526-98AA-E9C7870364DF}"/>
              </a:ext>
            </a:extLst>
          </p:cNvPr>
          <p:cNvSpPr>
            <a:spLocks noGrp="1"/>
          </p:cNvSpPr>
          <p:nvPr>
            <p:ph type="dt" sz="half" idx="10"/>
          </p:nvPr>
        </p:nvSpPr>
        <p:spPr/>
        <p:txBody>
          <a:bodyPr/>
          <a:lstStyle/>
          <a:p>
            <a:endParaRPr lang="el-GR"/>
          </a:p>
        </p:txBody>
      </p:sp>
      <p:sp>
        <p:nvSpPr>
          <p:cNvPr id="6" name="Footer Placeholder 5">
            <a:extLst>
              <a:ext uri="{FF2B5EF4-FFF2-40B4-BE49-F238E27FC236}">
                <a16:creationId xmlns:a16="http://schemas.microsoft.com/office/drawing/2014/main" id="{E9804FBF-86CF-440D-8340-6948B8D53307}"/>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694A3F1A-D640-455F-84F4-608EEB14A75F}"/>
              </a:ext>
            </a:extLst>
          </p:cNvPr>
          <p:cNvSpPr>
            <a:spLocks noGrp="1"/>
          </p:cNvSpPr>
          <p:nvPr>
            <p:ph type="sldNum" sz="quarter" idx="12"/>
          </p:nvPr>
        </p:nvSpPr>
        <p:spPr/>
        <p:txBody>
          <a:bodyPr/>
          <a:lstStyle/>
          <a:p>
            <a:fld id="{ED75C6AF-AB88-4845-8953-A81194449430}" type="slidenum">
              <a:rPr lang="el-GR" smtClean="0"/>
              <a:t>‹#›</a:t>
            </a:fld>
            <a:endParaRPr lang="el-GR"/>
          </a:p>
        </p:txBody>
      </p:sp>
    </p:spTree>
    <p:extLst>
      <p:ext uri="{BB962C8B-B14F-4D97-AF65-F5344CB8AC3E}">
        <p14:creationId xmlns:p14="http://schemas.microsoft.com/office/powerpoint/2010/main" val="3938364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EDB14-B793-46DD-9619-F02537FF76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26EDF2-04D0-415C-ABC1-431BBBA484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F6487-75ED-4C81-B0EF-5408F23E791A}"/>
              </a:ext>
            </a:extLst>
          </p:cNvPr>
          <p:cNvSpPr>
            <a:spLocks noGrp="1"/>
          </p:cNvSpPr>
          <p:nvPr>
            <p:ph type="dt" sz="half" idx="10"/>
          </p:nvPr>
        </p:nvSpPr>
        <p:spPr/>
        <p:txBody>
          <a:bodyPr/>
          <a:lstStyle/>
          <a:p>
            <a:fld id="{63D3853B-57AE-4C87-B54E-A94AF1C10100}" type="datetime1">
              <a:rPr lang="en-US" smtClean="0"/>
              <a:t>8/5/2025</a:t>
            </a:fld>
            <a:endParaRPr lang="en-US"/>
          </a:p>
        </p:txBody>
      </p:sp>
      <p:sp>
        <p:nvSpPr>
          <p:cNvPr id="5" name="Footer Placeholder 4">
            <a:extLst>
              <a:ext uri="{FF2B5EF4-FFF2-40B4-BE49-F238E27FC236}">
                <a16:creationId xmlns:a16="http://schemas.microsoft.com/office/drawing/2014/main" id="{98FC3DA2-065D-4F2D-830B-6B7412B90EB5}"/>
              </a:ext>
            </a:extLst>
          </p:cNvPr>
          <p:cNvSpPr>
            <a:spLocks noGrp="1"/>
          </p:cNvSpPr>
          <p:nvPr>
            <p:ph type="ftr" sz="quarter" idx="11"/>
          </p:nvPr>
        </p:nvSpPr>
        <p:spPr/>
        <p:txBody>
          <a:bodyPr/>
          <a:lstStyle/>
          <a:p>
            <a:r>
              <a:rPr lang="el-GR"/>
              <a:t>ΠΑΝΑΓΙΩΤΑ ΦΙΤΣΙΟΥ, ΨΥΧΟΛΟΓΟΣ </a:t>
            </a:r>
            <a:r>
              <a:rPr lang="en-US"/>
              <a:t>MSc</a:t>
            </a:r>
          </a:p>
        </p:txBody>
      </p:sp>
      <p:sp>
        <p:nvSpPr>
          <p:cNvPr id="6" name="Slide Number Placeholder 5">
            <a:extLst>
              <a:ext uri="{FF2B5EF4-FFF2-40B4-BE49-F238E27FC236}">
                <a16:creationId xmlns:a16="http://schemas.microsoft.com/office/drawing/2014/main" id="{6BB1A82B-F2CA-416B-B41E-4E5C6B22D372}"/>
              </a:ext>
            </a:extLst>
          </p:cNvPr>
          <p:cNvSpPr>
            <a:spLocks noGrp="1"/>
          </p:cNvSpPr>
          <p:nvPr>
            <p:ph type="sldNum" sz="quarter" idx="12"/>
          </p:nvPr>
        </p:nvSpPr>
        <p:spPr/>
        <p:txBody>
          <a:bodyPr/>
          <a:lstStyle/>
          <a:p>
            <a:fld id="{24BCF3CD-ADDD-4DE0-A20B-EA0D6F9FD340}" type="slidenum">
              <a:rPr lang="en-US" smtClean="0"/>
              <a:t>‹#›</a:t>
            </a:fld>
            <a:endParaRPr lang="en-US"/>
          </a:p>
        </p:txBody>
      </p:sp>
    </p:spTree>
    <p:extLst>
      <p:ext uri="{BB962C8B-B14F-4D97-AF65-F5344CB8AC3E}">
        <p14:creationId xmlns:p14="http://schemas.microsoft.com/office/powerpoint/2010/main" val="2474081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CF27A-4B90-42B5-967C-3962883336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537445C7-A388-411D-A7ED-E450F1438F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523A0B6A-B894-4004-9401-E91BEEEE63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DA66A9-163E-43F0-92C5-CCACF0EEDC7A}"/>
              </a:ext>
            </a:extLst>
          </p:cNvPr>
          <p:cNvSpPr>
            <a:spLocks noGrp="1"/>
          </p:cNvSpPr>
          <p:nvPr>
            <p:ph type="dt" sz="half" idx="10"/>
          </p:nvPr>
        </p:nvSpPr>
        <p:spPr/>
        <p:txBody>
          <a:bodyPr/>
          <a:lstStyle/>
          <a:p>
            <a:endParaRPr lang="el-GR"/>
          </a:p>
        </p:txBody>
      </p:sp>
      <p:sp>
        <p:nvSpPr>
          <p:cNvPr id="6" name="Footer Placeholder 5">
            <a:extLst>
              <a:ext uri="{FF2B5EF4-FFF2-40B4-BE49-F238E27FC236}">
                <a16:creationId xmlns:a16="http://schemas.microsoft.com/office/drawing/2014/main" id="{CA8A71E9-D587-4059-8AC7-BFB193837EA0}"/>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25702475-905A-41E7-90C0-D0469F9CC793}"/>
              </a:ext>
            </a:extLst>
          </p:cNvPr>
          <p:cNvSpPr>
            <a:spLocks noGrp="1"/>
          </p:cNvSpPr>
          <p:nvPr>
            <p:ph type="sldNum" sz="quarter" idx="12"/>
          </p:nvPr>
        </p:nvSpPr>
        <p:spPr/>
        <p:txBody>
          <a:bodyPr/>
          <a:lstStyle/>
          <a:p>
            <a:fld id="{ED75C6AF-AB88-4845-8953-A81194449430}" type="slidenum">
              <a:rPr lang="el-GR" smtClean="0"/>
              <a:t>‹#›</a:t>
            </a:fld>
            <a:endParaRPr lang="el-GR"/>
          </a:p>
        </p:txBody>
      </p:sp>
    </p:spTree>
    <p:extLst>
      <p:ext uri="{BB962C8B-B14F-4D97-AF65-F5344CB8AC3E}">
        <p14:creationId xmlns:p14="http://schemas.microsoft.com/office/powerpoint/2010/main" val="365386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72297-42A3-49EE-8AE1-EBCB60F57994}"/>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B5267507-2EB0-4958-B547-0298D9E022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A42EEDC4-4CA8-4002-8B2C-811DD2FE726B}"/>
              </a:ext>
            </a:extLst>
          </p:cNvPr>
          <p:cNvSpPr>
            <a:spLocks noGrp="1"/>
          </p:cNvSpPr>
          <p:nvPr>
            <p:ph type="dt" sz="half" idx="10"/>
          </p:nvPr>
        </p:nvSpPr>
        <p:spPr/>
        <p:txBody>
          <a:bodyPr/>
          <a:lstStyle/>
          <a:p>
            <a:endParaRPr lang="el-GR"/>
          </a:p>
        </p:txBody>
      </p:sp>
      <p:sp>
        <p:nvSpPr>
          <p:cNvPr id="5" name="Footer Placeholder 4">
            <a:extLst>
              <a:ext uri="{FF2B5EF4-FFF2-40B4-BE49-F238E27FC236}">
                <a16:creationId xmlns:a16="http://schemas.microsoft.com/office/drawing/2014/main" id="{D0C74904-D25D-4090-BA45-C889C76E130C}"/>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89865195-0AD7-4362-B168-C5A70F9F4E9C}"/>
              </a:ext>
            </a:extLst>
          </p:cNvPr>
          <p:cNvSpPr>
            <a:spLocks noGrp="1"/>
          </p:cNvSpPr>
          <p:nvPr>
            <p:ph type="sldNum" sz="quarter" idx="12"/>
          </p:nvPr>
        </p:nvSpPr>
        <p:spPr/>
        <p:txBody>
          <a:bodyPr/>
          <a:lstStyle/>
          <a:p>
            <a:fld id="{ED75C6AF-AB88-4845-8953-A81194449430}" type="slidenum">
              <a:rPr lang="el-GR" smtClean="0"/>
              <a:t>‹#›</a:t>
            </a:fld>
            <a:endParaRPr lang="el-GR"/>
          </a:p>
        </p:txBody>
      </p:sp>
    </p:spTree>
    <p:extLst>
      <p:ext uri="{BB962C8B-B14F-4D97-AF65-F5344CB8AC3E}">
        <p14:creationId xmlns:p14="http://schemas.microsoft.com/office/powerpoint/2010/main" val="283735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A7119-E440-4720-9C14-E3C8A0BF6D8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B68D599F-9570-4D49-B606-83783DC3F0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50DDB877-FB56-48DA-972D-6DD372DC191F}"/>
              </a:ext>
            </a:extLst>
          </p:cNvPr>
          <p:cNvSpPr>
            <a:spLocks noGrp="1"/>
          </p:cNvSpPr>
          <p:nvPr>
            <p:ph type="dt" sz="half" idx="10"/>
          </p:nvPr>
        </p:nvSpPr>
        <p:spPr/>
        <p:txBody>
          <a:bodyPr/>
          <a:lstStyle/>
          <a:p>
            <a:endParaRPr lang="el-GR"/>
          </a:p>
        </p:txBody>
      </p:sp>
      <p:sp>
        <p:nvSpPr>
          <p:cNvPr id="5" name="Footer Placeholder 4">
            <a:extLst>
              <a:ext uri="{FF2B5EF4-FFF2-40B4-BE49-F238E27FC236}">
                <a16:creationId xmlns:a16="http://schemas.microsoft.com/office/drawing/2014/main" id="{5C2A63DC-686E-4EA6-A015-4F75797DB90F}"/>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3466F4B4-829A-461D-ABF1-EF55525FB5E9}"/>
              </a:ext>
            </a:extLst>
          </p:cNvPr>
          <p:cNvSpPr>
            <a:spLocks noGrp="1"/>
          </p:cNvSpPr>
          <p:nvPr>
            <p:ph type="sldNum" sz="quarter" idx="12"/>
          </p:nvPr>
        </p:nvSpPr>
        <p:spPr/>
        <p:txBody>
          <a:bodyPr/>
          <a:lstStyle/>
          <a:p>
            <a:fld id="{ED75C6AF-AB88-4845-8953-A81194449430}" type="slidenum">
              <a:rPr lang="el-GR" smtClean="0"/>
              <a:t>‹#›</a:t>
            </a:fld>
            <a:endParaRPr lang="el-GR"/>
          </a:p>
        </p:txBody>
      </p:sp>
    </p:spTree>
    <p:extLst>
      <p:ext uri="{BB962C8B-B14F-4D97-AF65-F5344CB8AC3E}">
        <p14:creationId xmlns:p14="http://schemas.microsoft.com/office/powerpoint/2010/main" val="41850264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14400" y="2130426"/>
            <a:ext cx="103632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5/8/2025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122884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5/8/2025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34250802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963084" y="4406901"/>
            <a:ext cx="103632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5/8/2025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226230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5/8/2025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2956471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F2853615-BFDE-46DE-814C-47EC6EF6D371}" type="datetimeFigureOut">
              <a:rPr lang="el-GR" smtClean="0"/>
              <a:t>5/8/2025</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1021504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F2853615-BFDE-46DE-814C-47EC6EF6D371}" type="datetimeFigureOut">
              <a:rPr lang="el-GR" smtClean="0"/>
              <a:t>5/8/2025</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234648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F2853615-BFDE-46DE-814C-47EC6EF6D371}" type="datetimeFigureOut">
              <a:rPr lang="el-GR" smtClean="0"/>
              <a:t>5/8/2025</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2354612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11195-FBD3-47E7-AF45-DE7E502458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4D4D29-89AE-462B-92E3-AEE6DD8BA7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CCD6CE-667F-4D71-B5D8-077863FD31BE}"/>
              </a:ext>
            </a:extLst>
          </p:cNvPr>
          <p:cNvSpPr>
            <a:spLocks noGrp="1"/>
          </p:cNvSpPr>
          <p:nvPr>
            <p:ph type="dt" sz="half" idx="10"/>
          </p:nvPr>
        </p:nvSpPr>
        <p:spPr/>
        <p:txBody>
          <a:bodyPr/>
          <a:lstStyle/>
          <a:p>
            <a:fld id="{3203FCEF-19DB-4861-8117-83F2C17301A6}" type="datetime1">
              <a:rPr lang="en-US" smtClean="0"/>
              <a:t>8/5/2025</a:t>
            </a:fld>
            <a:endParaRPr lang="en-US"/>
          </a:p>
        </p:txBody>
      </p:sp>
      <p:sp>
        <p:nvSpPr>
          <p:cNvPr id="5" name="Footer Placeholder 4">
            <a:extLst>
              <a:ext uri="{FF2B5EF4-FFF2-40B4-BE49-F238E27FC236}">
                <a16:creationId xmlns:a16="http://schemas.microsoft.com/office/drawing/2014/main" id="{E6F60A2B-4008-4154-807A-B59F60E55CAF}"/>
              </a:ext>
            </a:extLst>
          </p:cNvPr>
          <p:cNvSpPr>
            <a:spLocks noGrp="1"/>
          </p:cNvSpPr>
          <p:nvPr>
            <p:ph type="ftr" sz="quarter" idx="11"/>
          </p:nvPr>
        </p:nvSpPr>
        <p:spPr/>
        <p:txBody>
          <a:bodyPr/>
          <a:lstStyle/>
          <a:p>
            <a:r>
              <a:rPr lang="el-GR"/>
              <a:t>ΠΑΝΑΓΙΩΤΑ ΦΙΤΣΙΟΥ, ΨΥΧΟΛΟΓΟΣ </a:t>
            </a:r>
            <a:r>
              <a:rPr lang="en-US"/>
              <a:t>MSc</a:t>
            </a:r>
          </a:p>
        </p:txBody>
      </p:sp>
      <p:sp>
        <p:nvSpPr>
          <p:cNvPr id="6" name="Slide Number Placeholder 5">
            <a:extLst>
              <a:ext uri="{FF2B5EF4-FFF2-40B4-BE49-F238E27FC236}">
                <a16:creationId xmlns:a16="http://schemas.microsoft.com/office/drawing/2014/main" id="{73534F50-0905-465D-B87F-372CEB24C6BE}"/>
              </a:ext>
            </a:extLst>
          </p:cNvPr>
          <p:cNvSpPr>
            <a:spLocks noGrp="1"/>
          </p:cNvSpPr>
          <p:nvPr>
            <p:ph type="sldNum" sz="quarter" idx="12"/>
          </p:nvPr>
        </p:nvSpPr>
        <p:spPr/>
        <p:txBody>
          <a:bodyPr/>
          <a:lstStyle/>
          <a:p>
            <a:fld id="{24BCF3CD-ADDD-4DE0-A20B-EA0D6F9FD340}" type="slidenum">
              <a:rPr lang="en-US" smtClean="0"/>
              <a:t>‹#›</a:t>
            </a:fld>
            <a:endParaRPr lang="en-US"/>
          </a:p>
        </p:txBody>
      </p:sp>
    </p:spTree>
    <p:extLst>
      <p:ext uri="{BB962C8B-B14F-4D97-AF65-F5344CB8AC3E}">
        <p14:creationId xmlns:p14="http://schemas.microsoft.com/office/powerpoint/2010/main" val="38643612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1" y="273050"/>
            <a:ext cx="4011084"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5/8/2025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22711673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389717" y="4800600"/>
            <a:ext cx="73152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5/8/2025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1351569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5/8/2025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40858775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8839200" y="274639"/>
            <a:ext cx="27432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09600" y="274639"/>
            <a:ext cx="80264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5/8/2025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28013238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14BC85D4-4139-2AAA-166E-6FBA095A8B1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455" t="5126"/>
          <a:stretch/>
        </p:blipFill>
        <p:spPr>
          <a:xfrm>
            <a:off x="1" y="1729776"/>
            <a:ext cx="5423337" cy="5356522"/>
          </a:xfrm>
          <a:prstGeom prst="rect">
            <a:avLst/>
          </a:prstGeom>
        </p:spPr>
      </p:pic>
      <p:sp>
        <p:nvSpPr>
          <p:cNvPr id="13" name="Rectangle 12">
            <a:extLst>
              <a:ext uri="{FF2B5EF4-FFF2-40B4-BE49-F238E27FC236}">
                <a16:creationId xmlns:a16="http://schemas.microsoft.com/office/drawing/2014/main" id="{A931BC73-A262-809F-6027-25B33F16B5F3}"/>
              </a:ext>
              <a:ext uri="{C183D7F6-B498-43B3-948B-1728B52AA6E4}">
                <adec:decorative xmlns:adec="http://schemas.microsoft.com/office/drawing/2017/decorative" val="1"/>
              </a:ext>
            </a:extLst>
          </p:cNvPr>
          <p:cNvSpPr/>
          <p:nvPr userDrawn="1"/>
        </p:nvSpPr>
        <p:spPr>
          <a:xfrm>
            <a:off x="10941272" y="0"/>
            <a:ext cx="1250729"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a:extLst>
              <a:ext uri="{FF2B5EF4-FFF2-40B4-BE49-F238E27FC236}">
                <a16:creationId xmlns:a16="http://schemas.microsoft.com/office/drawing/2014/main" id="{EFAEA2C9-0142-1847-0FE5-307C101C610D}"/>
              </a:ext>
              <a:ext uri="{C183D7F6-B498-43B3-948B-1728B52AA6E4}">
                <adec:decorative xmlns:adec="http://schemas.microsoft.com/office/drawing/2017/decorative" val="1"/>
              </a:ext>
            </a:extLst>
          </p:cNvPr>
          <p:cNvSpPr/>
          <p:nvPr userDrawn="1"/>
        </p:nvSpPr>
        <p:spPr>
          <a:xfrm flipH="1">
            <a:off x="10683242" y="0"/>
            <a:ext cx="45719" cy="6858000"/>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Title 1">
            <a:extLst>
              <a:ext uri="{FF2B5EF4-FFF2-40B4-BE49-F238E27FC236}">
                <a16:creationId xmlns:a16="http://schemas.microsoft.com/office/drawing/2014/main" id="{6007DF4F-A4F8-98C7-5975-55CBED0DB375}"/>
              </a:ext>
            </a:extLst>
          </p:cNvPr>
          <p:cNvSpPr>
            <a:spLocks noGrp="1"/>
          </p:cNvSpPr>
          <p:nvPr>
            <p:ph type="title"/>
          </p:nvPr>
        </p:nvSpPr>
        <p:spPr>
          <a:xfrm>
            <a:off x="777240" y="667512"/>
            <a:ext cx="3621024" cy="5513832"/>
          </a:xfrm>
          <a:solidFill>
            <a:schemeClr val="bg1">
              <a:lumMod val="95000"/>
            </a:schemeClr>
          </a:solidFill>
        </p:spPr>
        <p:txBody>
          <a:bodyPr/>
          <a:lstStyle/>
          <a:p>
            <a:r>
              <a:rPr lang="en-US"/>
              <a:t>Click to edit Master title style</a:t>
            </a:r>
          </a:p>
        </p:txBody>
      </p:sp>
      <p:sp>
        <p:nvSpPr>
          <p:cNvPr id="16" name="Content Placeholder 2">
            <a:extLst>
              <a:ext uri="{FF2B5EF4-FFF2-40B4-BE49-F238E27FC236}">
                <a16:creationId xmlns:a16="http://schemas.microsoft.com/office/drawing/2014/main" id="{659D4968-2C08-763C-19C6-59134968556A}"/>
              </a:ext>
            </a:extLst>
          </p:cNvPr>
          <p:cNvSpPr>
            <a:spLocks noGrp="1"/>
          </p:cNvSpPr>
          <p:nvPr>
            <p:ph idx="1"/>
          </p:nvPr>
        </p:nvSpPr>
        <p:spPr>
          <a:xfrm>
            <a:off x="4846320" y="1161288"/>
            <a:ext cx="5276088" cy="4535424"/>
          </a:xfrm>
          <a:solidFill>
            <a:schemeClr val="bg1">
              <a:lumMod val="95000"/>
            </a:schemeClr>
          </a:solidFill>
        </p:spPr>
        <p:txBody>
          <a:bodyPr anchor="t" anchorCtr="0">
            <a:normAutofit/>
          </a:bodyPr>
          <a:lstStyle>
            <a:lvl1pPr marL="457200" indent="-457200">
              <a:lnSpc>
                <a:spcPct val="80000"/>
              </a:lnSpc>
              <a:spcAft>
                <a:spcPts val="1800"/>
              </a:spcAft>
              <a:buFont typeface="+mj-lt"/>
              <a:buAutoNum type="arabicPeriod"/>
              <a:defRPr sz="2000"/>
            </a:lvl1pPr>
            <a:lvl2pPr marL="914400" indent="-457200">
              <a:buFont typeface="+mj-lt"/>
              <a:buAutoNum type="alphaLcPeriod"/>
              <a:defRPr sz="1800"/>
            </a:lvl2pPr>
            <a:lvl3pPr marL="1371600" indent="-457200">
              <a:buFont typeface="+mj-lt"/>
              <a:buAutoNum type="arabicParenR"/>
              <a:defRPr sz="1600"/>
            </a:lvl3pPr>
            <a:lvl4pPr marL="1714500" indent="-342900">
              <a:buFont typeface="+mj-lt"/>
              <a:buAutoNum type="alphaLcParenR"/>
              <a:defRPr sz="1400"/>
            </a:lvl4pPr>
            <a:lvl5pPr marL="2228850" indent="-400050">
              <a:buFont typeface="+mj-lt"/>
              <a:buAutoNum type="romanLcPeriod"/>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pPr/>
              <a:t>‹#›</a:t>
            </a:fld>
            <a:endParaRPr lang="en-US" dirty="0"/>
          </a:p>
        </p:txBody>
      </p:sp>
    </p:spTree>
    <p:extLst>
      <p:ext uri="{BB962C8B-B14F-4D97-AF65-F5344CB8AC3E}">
        <p14:creationId xmlns:p14="http://schemas.microsoft.com/office/powerpoint/2010/main" val="2108508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12015-0BE9-4B24-A804-BED3700442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EA2377DF-0A7F-476C-8434-A4A6E8E52D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BB3D27F2-3C26-45DE-822B-E6162C62D738}"/>
              </a:ext>
            </a:extLst>
          </p:cNvPr>
          <p:cNvSpPr>
            <a:spLocks noGrp="1"/>
          </p:cNvSpPr>
          <p:nvPr>
            <p:ph type="dt" sz="half" idx="10"/>
          </p:nvPr>
        </p:nvSpPr>
        <p:spPr/>
        <p:txBody>
          <a:bodyPr/>
          <a:lstStyle/>
          <a:p>
            <a:fld id="{77817A0B-9F58-4527-A176-E8EA6E4CEC9D}" type="datetimeFigureOut">
              <a:rPr lang="el-GR" smtClean="0"/>
              <a:t>5/8/2025</a:t>
            </a:fld>
            <a:endParaRPr lang="el-GR"/>
          </a:p>
        </p:txBody>
      </p:sp>
      <p:sp>
        <p:nvSpPr>
          <p:cNvPr id="5" name="Footer Placeholder 4">
            <a:extLst>
              <a:ext uri="{FF2B5EF4-FFF2-40B4-BE49-F238E27FC236}">
                <a16:creationId xmlns:a16="http://schemas.microsoft.com/office/drawing/2014/main" id="{D2138829-1924-438F-88AD-486806607BDB}"/>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9D8699D0-78B4-4A68-9DFF-145CF24FA845}"/>
              </a:ext>
            </a:extLst>
          </p:cNvPr>
          <p:cNvSpPr>
            <a:spLocks noGrp="1"/>
          </p:cNvSpPr>
          <p:nvPr>
            <p:ph type="sldNum" sz="quarter" idx="12"/>
          </p:nvPr>
        </p:nvSpPr>
        <p:spPr/>
        <p:txBody>
          <a:bodyPr/>
          <a:lstStyle/>
          <a:p>
            <a:fld id="{ED75C6AF-AB88-4845-8953-A81194449430}" type="slidenum">
              <a:rPr lang="el-GR" smtClean="0"/>
              <a:t>‹#›</a:t>
            </a:fld>
            <a:endParaRPr lang="el-GR"/>
          </a:p>
        </p:txBody>
      </p:sp>
    </p:spTree>
    <p:extLst>
      <p:ext uri="{BB962C8B-B14F-4D97-AF65-F5344CB8AC3E}">
        <p14:creationId xmlns:p14="http://schemas.microsoft.com/office/powerpoint/2010/main" val="15504775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23471-22EA-45ED-80CA-0AA0031F2322}"/>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22385C29-5E95-4A59-BAB6-A4FC8176BD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7B3DE5F9-7B3F-4C9D-BD60-71127D481597}"/>
              </a:ext>
            </a:extLst>
          </p:cNvPr>
          <p:cNvSpPr>
            <a:spLocks noGrp="1"/>
          </p:cNvSpPr>
          <p:nvPr>
            <p:ph type="dt" sz="half" idx="10"/>
          </p:nvPr>
        </p:nvSpPr>
        <p:spPr/>
        <p:txBody>
          <a:bodyPr/>
          <a:lstStyle/>
          <a:p>
            <a:fld id="{77817A0B-9F58-4527-A176-E8EA6E4CEC9D}" type="datetimeFigureOut">
              <a:rPr lang="el-GR" smtClean="0"/>
              <a:t>5/8/2025</a:t>
            </a:fld>
            <a:endParaRPr lang="el-GR"/>
          </a:p>
        </p:txBody>
      </p:sp>
      <p:sp>
        <p:nvSpPr>
          <p:cNvPr id="5" name="Footer Placeholder 4">
            <a:extLst>
              <a:ext uri="{FF2B5EF4-FFF2-40B4-BE49-F238E27FC236}">
                <a16:creationId xmlns:a16="http://schemas.microsoft.com/office/drawing/2014/main" id="{2DE2A57C-B466-46F9-81EE-82ABF3069F05}"/>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119E5153-37ED-41B8-9146-42FB21407E72}"/>
              </a:ext>
            </a:extLst>
          </p:cNvPr>
          <p:cNvSpPr>
            <a:spLocks noGrp="1"/>
          </p:cNvSpPr>
          <p:nvPr>
            <p:ph type="sldNum" sz="quarter" idx="12"/>
          </p:nvPr>
        </p:nvSpPr>
        <p:spPr/>
        <p:txBody>
          <a:bodyPr/>
          <a:lstStyle/>
          <a:p>
            <a:fld id="{ED75C6AF-AB88-4845-8953-A81194449430}" type="slidenum">
              <a:rPr lang="el-GR" smtClean="0"/>
              <a:t>‹#›</a:t>
            </a:fld>
            <a:endParaRPr lang="el-GR"/>
          </a:p>
        </p:txBody>
      </p:sp>
    </p:spTree>
    <p:extLst>
      <p:ext uri="{BB962C8B-B14F-4D97-AF65-F5344CB8AC3E}">
        <p14:creationId xmlns:p14="http://schemas.microsoft.com/office/powerpoint/2010/main" val="27411575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456C5-5AB7-4D01-B59E-DEDBCEC751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EA6E1BE5-0056-4FA1-8B4E-B19F57FAC2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37D5C1-6BF6-4251-8FE0-DD3F3C4720F0}"/>
              </a:ext>
            </a:extLst>
          </p:cNvPr>
          <p:cNvSpPr>
            <a:spLocks noGrp="1"/>
          </p:cNvSpPr>
          <p:nvPr>
            <p:ph type="dt" sz="half" idx="10"/>
          </p:nvPr>
        </p:nvSpPr>
        <p:spPr/>
        <p:txBody>
          <a:bodyPr/>
          <a:lstStyle/>
          <a:p>
            <a:fld id="{77817A0B-9F58-4527-A176-E8EA6E4CEC9D}" type="datetimeFigureOut">
              <a:rPr lang="el-GR" smtClean="0"/>
              <a:t>5/8/2025</a:t>
            </a:fld>
            <a:endParaRPr lang="el-GR"/>
          </a:p>
        </p:txBody>
      </p:sp>
      <p:sp>
        <p:nvSpPr>
          <p:cNvPr id="5" name="Footer Placeholder 4">
            <a:extLst>
              <a:ext uri="{FF2B5EF4-FFF2-40B4-BE49-F238E27FC236}">
                <a16:creationId xmlns:a16="http://schemas.microsoft.com/office/drawing/2014/main" id="{7EC53254-35C6-4E2C-B97D-80D36144F8F1}"/>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A9902CD2-7246-4D49-8A9B-338CDF2DD060}"/>
              </a:ext>
            </a:extLst>
          </p:cNvPr>
          <p:cNvSpPr>
            <a:spLocks noGrp="1"/>
          </p:cNvSpPr>
          <p:nvPr>
            <p:ph type="sldNum" sz="quarter" idx="12"/>
          </p:nvPr>
        </p:nvSpPr>
        <p:spPr/>
        <p:txBody>
          <a:bodyPr/>
          <a:lstStyle/>
          <a:p>
            <a:fld id="{ED75C6AF-AB88-4845-8953-A81194449430}" type="slidenum">
              <a:rPr lang="el-GR" smtClean="0"/>
              <a:t>‹#›</a:t>
            </a:fld>
            <a:endParaRPr lang="el-GR"/>
          </a:p>
        </p:txBody>
      </p:sp>
    </p:spTree>
    <p:extLst>
      <p:ext uri="{BB962C8B-B14F-4D97-AF65-F5344CB8AC3E}">
        <p14:creationId xmlns:p14="http://schemas.microsoft.com/office/powerpoint/2010/main" val="42898508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D9E3F-E10B-43FC-B6C9-A2D63104210C}"/>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CFC8BDF2-29AB-4C7B-A420-DD9D9E9C6A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D490E109-71E7-47B7-AAD0-5387C3DD90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6C895C02-6136-456B-A1B1-4387F7B18A5C}"/>
              </a:ext>
            </a:extLst>
          </p:cNvPr>
          <p:cNvSpPr>
            <a:spLocks noGrp="1"/>
          </p:cNvSpPr>
          <p:nvPr>
            <p:ph type="dt" sz="half" idx="10"/>
          </p:nvPr>
        </p:nvSpPr>
        <p:spPr/>
        <p:txBody>
          <a:bodyPr/>
          <a:lstStyle/>
          <a:p>
            <a:fld id="{77817A0B-9F58-4527-A176-E8EA6E4CEC9D}" type="datetimeFigureOut">
              <a:rPr lang="el-GR" smtClean="0"/>
              <a:t>5/8/2025</a:t>
            </a:fld>
            <a:endParaRPr lang="el-GR"/>
          </a:p>
        </p:txBody>
      </p:sp>
      <p:sp>
        <p:nvSpPr>
          <p:cNvPr id="6" name="Footer Placeholder 5">
            <a:extLst>
              <a:ext uri="{FF2B5EF4-FFF2-40B4-BE49-F238E27FC236}">
                <a16:creationId xmlns:a16="http://schemas.microsoft.com/office/drawing/2014/main" id="{3A961F7C-89ED-4DD6-88C6-C23AE96F2E2B}"/>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F1F3557E-2838-4650-9584-FE6A2162CC65}"/>
              </a:ext>
            </a:extLst>
          </p:cNvPr>
          <p:cNvSpPr>
            <a:spLocks noGrp="1"/>
          </p:cNvSpPr>
          <p:nvPr>
            <p:ph type="sldNum" sz="quarter" idx="12"/>
          </p:nvPr>
        </p:nvSpPr>
        <p:spPr/>
        <p:txBody>
          <a:bodyPr/>
          <a:lstStyle/>
          <a:p>
            <a:fld id="{ED75C6AF-AB88-4845-8953-A81194449430}" type="slidenum">
              <a:rPr lang="el-GR" smtClean="0"/>
              <a:t>‹#›</a:t>
            </a:fld>
            <a:endParaRPr lang="el-GR"/>
          </a:p>
        </p:txBody>
      </p:sp>
    </p:spTree>
    <p:extLst>
      <p:ext uri="{BB962C8B-B14F-4D97-AF65-F5344CB8AC3E}">
        <p14:creationId xmlns:p14="http://schemas.microsoft.com/office/powerpoint/2010/main" val="9123190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630EC-23A2-4A11-866A-7D218591C031}"/>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CB246DE0-3D31-4C35-B14D-79E0A1DB38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9E4137-E995-47EA-927C-F81BAAD4B4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2017F723-F4D6-426F-9D74-D6F186FE12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BB9A72-7A4E-4A82-AE8E-33EA52A2F1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88661FE7-099C-4914-88C6-A05265C9E8A7}"/>
              </a:ext>
            </a:extLst>
          </p:cNvPr>
          <p:cNvSpPr>
            <a:spLocks noGrp="1"/>
          </p:cNvSpPr>
          <p:nvPr>
            <p:ph type="dt" sz="half" idx="10"/>
          </p:nvPr>
        </p:nvSpPr>
        <p:spPr/>
        <p:txBody>
          <a:bodyPr/>
          <a:lstStyle/>
          <a:p>
            <a:fld id="{77817A0B-9F58-4527-A176-E8EA6E4CEC9D}" type="datetimeFigureOut">
              <a:rPr lang="el-GR" smtClean="0"/>
              <a:t>5/8/2025</a:t>
            </a:fld>
            <a:endParaRPr lang="el-GR"/>
          </a:p>
        </p:txBody>
      </p:sp>
      <p:sp>
        <p:nvSpPr>
          <p:cNvPr id="8" name="Footer Placeholder 7">
            <a:extLst>
              <a:ext uri="{FF2B5EF4-FFF2-40B4-BE49-F238E27FC236}">
                <a16:creationId xmlns:a16="http://schemas.microsoft.com/office/drawing/2014/main" id="{B5C52294-F620-474E-95C8-2FEF37385D85}"/>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14A7405D-1154-4B1B-B6E5-A5806D1D62A0}"/>
              </a:ext>
            </a:extLst>
          </p:cNvPr>
          <p:cNvSpPr>
            <a:spLocks noGrp="1"/>
          </p:cNvSpPr>
          <p:nvPr>
            <p:ph type="sldNum" sz="quarter" idx="12"/>
          </p:nvPr>
        </p:nvSpPr>
        <p:spPr/>
        <p:txBody>
          <a:bodyPr/>
          <a:lstStyle/>
          <a:p>
            <a:fld id="{ED75C6AF-AB88-4845-8953-A81194449430}" type="slidenum">
              <a:rPr lang="el-GR" smtClean="0"/>
              <a:t>‹#›</a:t>
            </a:fld>
            <a:endParaRPr lang="el-GR"/>
          </a:p>
        </p:txBody>
      </p:sp>
    </p:spTree>
    <p:extLst>
      <p:ext uri="{BB962C8B-B14F-4D97-AF65-F5344CB8AC3E}">
        <p14:creationId xmlns:p14="http://schemas.microsoft.com/office/powerpoint/2010/main" val="1119123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99414-9DC7-4C6A-9AE6-CCD57D1C44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285B97-81A1-4FFE-869A-4DA5FE1241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129FC9-989C-4253-826B-97C0B6125A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5D64D0-BDF3-4B61-83D7-19C64312A5CD}"/>
              </a:ext>
            </a:extLst>
          </p:cNvPr>
          <p:cNvSpPr>
            <a:spLocks noGrp="1"/>
          </p:cNvSpPr>
          <p:nvPr>
            <p:ph type="dt" sz="half" idx="10"/>
          </p:nvPr>
        </p:nvSpPr>
        <p:spPr/>
        <p:txBody>
          <a:bodyPr/>
          <a:lstStyle/>
          <a:p>
            <a:fld id="{CEE3BE75-F05A-4349-95C1-DEAE1FF71EE7}" type="datetime1">
              <a:rPr lang="en-US" smtClean="0"/>
              <a:t>8/5/2025</a:t>
            </a:fld>
            <a:endParaRPr lang="en-US"/>
          </a:p>
        </p:txBody>
      </p:sp>
      <p:sp>
        <p:nvSpPr>
          <p:cNvPr id="6" name="Footer Placeholder 5">
            <a:extLst>
              <a:ext uri="{FF2B5EF4-FFF2-40B4-BE49-F238E27FC236}">
                <a16:creationId xmlns:a16="http://schemas.microsoft.com/office/drawing/2014/main" id="{0351CAA0-E65B-47E3-87BC-66AE46183525}"/>
              </a:ext>
            </a:extLst>
          </p:cNvPr>
          <p:cNvSpPr>
            <a:spLocks noGrp="1"/>
          </p:cNvSpPr>
          <p:nvPr>
            <p:ph type="ftr" sz="quarter" idx="11"/>
          </p:nvPr>
        </p:nvSpPr>
        <p:spPr/>
        <p:txBody>
          <a:bodyPr/>
          <a:lstStyle/>
          <a:p>
            <a:r>
              <a:rPr lang="el-GR"/>
              <a:t>ΠΑΝΑΓΙΩΤΑ ΦΙΤΣΙΟΥ, ΨΥΧΟΛΟΓΟΣ </a:t>
            </a:r>
            <a:r>
              <a:rPr lang="en-US"/>
              <a:t>MSc</a:t>
            </a:r>
          </a:p>
        </p:txBody>
      </p:sp>
      <p:sp>
        <p:nvSpPr>
          <p:cNvPr id="7" name="Slide Number Placeholder 6">
            <a:extLst>
              <a:ext uri="{FF2B5EF4-FFF2-40B4-BE49-F238E27FC236}">
                <a16:creationId xmlns:a16="http://schemas.microsoft.com/office/drawing/2014/main" id="{6455EBAC-26D4-4F55-853E-5FBCDDFECF3B}"/>
              </a:ext>
            </a:extLst>
          </p:cNvPr>
          <p:cNvSpPr>
            <a:spLocks noGrp="1"/>
          </p:cNvSpPr>
          <p:nvPr>
            <p:ph type="sldNum" sz="quarter" idx="12"/>
          </p:nvPr>
        </p:nvSpPr>
        <p:spPr/>
        <p:txBody>
          <a:bodyPr/>
          <a:lstStyle/>
          <a:p>
            <a:fld id="{24BCF3CD-ADDD-4DE0-A20B-EA0D6F9FD340}" type="slidenum">
              <a:rPr lang="en-US" smtClean="0"/>
              <a:t>‹#›</a:t>
            </a:fld>
            <a:endParaRPr lang="en-US"/>
          </a:p>
        </p:txBody>
      </p:sp>
    </p:spTree>
    <p:extLst>
      <p:ext uri="{BB962C8B-B14F-4D97-AF65-F5344CB8AC3E}">
        <p14:creationId xmlns:p14="http://schemas.microsoft.com/office/powerpoint/2010/main" val="2058240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4F86D-BE11-4E3D-B02D-731A40525752}"/>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FBB97AB8-25BF-4016-825A-F2812B7D2CD2}"/>
              </a:ext>
            </a:extLst>
          </p:cNvPr>
          <p:cNvSpPr>
            <a:spLocks noGrp="1"/>
          </p:cNvSpPr>
          <p:nvPr>
            <p:ph type="dt" sz="half" idx="10"/>
          </p:nvPr>
        </p:nvSpPr>
        <p:spPr/>
        <p:txBody>
          <a:bodyPr/>
          <a:lstStyle/>
          <a:p>
            <a:fld id="{77817A0B-9F58-4527-A176-E8EA6E4CEC9D}" type="datetimeFigureOut">
              <a:rPr lang="el-GR" smtClean="0"/>
              <a:t>5/8/2025</a:t>
            </a:fld>
            <a:endParaRPr lang="el-GR"/>
          </a:p>
        </p:txBody>
      </p:sp>
      <p:sp>
        <p:nvSpPr>
          <p:cNvPr id="4" name="Footer Placeholder 3">
            <a:extLst>
              <a:ext uri="{FF2B5EF4-FFF2-40B4-BE49-F238E27FC236}">
                <a16:creationId xmlns:a16="http://schemas.microsoft.com/office/drawing/2014/main" id="{C101A8F7-F4EC-40CB-92C6-4A16236104F4}"/>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9BCDCAFA-68E7-4F98-9E90-E9C30900AC2D}"/>
              </a:ext>
            </a:extLst>
          </p:cNvPr>
          <p:cNvSpPr>
            <a:spLocks noGrp="1"/>
          </p:cNvSpPr>
          <p:nvPr>
            <p:ph type="sldNum" sz="quarter" idx="12"/>
          </p:nvPr>
        </p:nvSpPr>
        <p:spPr/>
        <p:txBody>
          <a:bodyPr/>
          <a:lstStyle/>
          <a:p>
            <a:fld id="{ED75C6AF-AB88-4845-8953-A81194449430}" type="slidenum">
              <a:rPr lang="el-GR" smtClean="0"/>
              <a:t>‹#›</a:t>
            </a:fld>
            <a:endParaRPr lang="el-GR"/>
          </a:p>
        </p:txBody>
      </p:sp>
    </p:spTree>
    <p:extLst>
      <p:ext uri="{BB962C8B-B14F-4D97-AF65-F5344CB8AC3E}">
        <p14:creationId xmlns:p14="http://schemas.microsoft.com/office/powerpoint/2010/main" val="6658874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B0E865-6DF1-4E63-B75A-5D8CE9F3A369}"/>
              </a:ext>
            </a:extLst>
          </p:cNvPr>
          <p:cNvSpPr>
            <a:spLocks noGrp="1"/>
          </p:cNvSpPr>
          <p:nvPr>
            <p:ph type="dt" sz="half" idx="10"/>
          </p:nvPr>
        </p:nvSpPr>
        <p:spPr/>
        <p:txBody>
          <a:bodyPr/>
          <a:lstStyle/>
          <a:p>
            <a:fld id="{77817A0B-9F58-4527-A176-E8EA6E4CEC9D}" type="datetimeFigureOut">
              <a:rPr lang="el-GR" smtClean="0"/>
              <a:t>5/8/2025</a:t>
            </a:fld>
            <a:endParaRPr lang="el-GR"/>
          </a:p>
        </p:txBody>
      </p:sp>
      <p:sp>
        <p:nvSpPr>
          <p:cNvPr id="3" name="Footer Placeholder 2">
            <a:extLst>
              <a:ext uri="{FF2B5EF4-FFF2-40B4-BE49-F238E27FC236}">
                <a16:creationId xmlns:a16="http://schemas.microsoft.com/office/drawing/2014/main" id="{9ABFEF6C-BD63-4189-B5CE-50C0A666DAE2}"/>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68F2B53C-129A-4BBC-A425-E6A47941AFA6}"/>
              </a:ext>
            </a:extLst>
          </p:cNvPr>
          <p:cNvSpPr>
            <a:spLocks noGrp="1"/>
          </p:cNvSpPr>
          <p:nvPr>
            <p:ph type="sldNum" sz="quarter" idx="12"/>
          </p:nvPr>
        </p:nvSpPr>
        <p:spPr/>
        <p:txBody>
          <a:bodyPr/>
          <a:lstStyle/>
          <a:p>
            <a:fld id="{ED75C6AF-AB88-4845-8953-A81194449430}" type="slidenum">
              <a:rPr lang="el-GR" smtClean="0"/>
              <a:t>‹#›</a:t>
            </a:fld>
            <a:endParaRPr lang="el-GR"/>
          </a:p>
        </p:txBody>
      </p:sp>
    </p:spTree>
    <p:extLst>
      <p:ext uri="{BB962C8B-B14F-4D97-AF65-F5344CB8AC3E}">
        <p14:creationId xmlns:p14="http://schemas.microsoft.com/office/powerpoint/2010/main" val="31730001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4CF58-DC43-4402-B00B-CA6FC31CB5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AD09EB8A-0B35-4431-A738-99D48E8246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4EE59824-6AA6-44E9-82CB-53A2E5B1CC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6DF832-CCA3-4526-98AA-E9C7870364DF}"/>
              </a:ext>
            </a:extLst>
          </p:cNvPr>
          <p:cNvSpPr>
            <a:spLocks noGrp="1"/>
          </p:cNvSpPr>
          <p:nvPr>
            <p:ph type="dt" sz="half" idx="10"/>
          </p:nvPr>
        </p:nvSpPr>
        <p:spPr/>
        <p:txBody>
          <a:bodyPr/>
          <a:lstStyle/>
          <a:p>
            <a:fld id="{77817A0B-9F58-4527-A176-E8EA6E4CEC9D}" type="datetimeFigureOut">
              <a:rPr lang="el-GR" smtClean="0"/>
              <a:t>5/8/2025</a:t>
            </a:fld>
            <a:endParaRPr lang="el-GR"/>
          </a:p>
        </p:txBody>
      </p:sp>
      <p:sp>
        <p:nvSpPr>
          <p:cNvPr id="6" name="Footer Placeholder 5">
            <a:extLst>
              <a:ext uri="{FF2B5EF4-FFF2-40B4-BE49-F238E27FC236}">
                <a16:creationId xmlns:a16="http://schemas.microsoft.com/office/drawing/2014/main" id="{E9804FBF-86CF-440D-8340-6948B8D53307}"/>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694A3F1A-D640-455F-84F4-608EEB14A75F}"/>
              </a:ext>
            </a:extLst>
          </p:cNvPr>
          <p:cNvSpPr>
            <a:spLocks noGrp="1"/>
          </p:cNvSpPr>
          <p:nvPr>
            <p:ph type="sldNum" sz="quarter" idx="12"/>
          </p:nvPr>
        </p:nvSpPr>
        <p:spPr/>
        <p:txBody>
          <a:bodyPr/>
          <a:lstStyle/>
          <a:p>
            <a:fld id="{ED75C6AF-AB88-4845-8953-A81194449430}" type="slidenum">
              <a:rPr lang="el-GR" smtClean="0"/>
              <a:t>‹#›</a:t>
            </a:fld>
            <a:endParaRPr lang="el-GR"/>
          </a:p>
        </p:txBody>
      </p:sp>
    </p:spTree>
    <p:extLst>
      <p:ext uri="{BB962C8B-B14F-4D97-AF65-F5344CB8AC3E}">
        <p14:creationId xmlns:p14="http://schemas.microsoft.com/office/powerpoint/2010/main" val="31201789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CF27A-4B90-42B5-967C-3962883336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537445C7-A388-411D-A7ED-E450F1438F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523A0B6A-B894-4004-9401-E91BEEEE63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DA66A9-163E-43F0-92C5-CCACF0EEDC7A}"/>
              </a:ext>
            </a:extLst>
          </p:cNvPr>
          <p:cNvSpPr>
            <a:spLocks noGrp="1"/>
          </p:cNvSpPr>
          <p:nvPr>
            <p:ph type="dt" sz="half" idx="10"/>
          </p:nvPr>
        </p:nvSpPr>
        <p:spPr/>
        <p:txBody>
          <a:bodyPr/>
          <a:lstStyle/>
          <a:p>
            <a:fld id="{77817A0B-9F58-4527-A176-E8EA6E4CEC9D}" type="datetimeFigureOut">
              <a:rPr lang="el-GR" smtClean="0"/>
              <a:t>5/8/2025</a:t>
            </a:fld>
            <a:endParaRPr lang="el-GR"/>
          </a:p>
        </p:txBody>
      </p:sp>
      <p:sp>
        <p:nvSpPr>
          <p:cNvPr id="6" name="Footer Placeholder 5">
            <a:extLst>
              <a:ext uri="{FF2B5EF4-FFF2-40B4-BE49-F238E27FC236}">
                <a16:creationId xmlns:a16="http://schemas.microsoft.com/office/drawing/2014/main" id="{CA8A71E9-D587-4059-8AC7-BFB193837EA0}"/>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25702475-905A-41E7-90C0-D0469F9CC793}"/>
              </a:ext>
            </a:extLst>
          </p:cNvPr>
          <p:cNvSpPr>
            <a:spLocks noGrp="1"/>
          </p:cNvSpPr>
          <p:nvPr>
            <p:ph type="sldNum" sz="quarter" idx="12"/>
          </p:nvPr>
        </p:nvSpPr>
        <p:spPr/>
        <p:txBody>
          <a:bodyPr/>
          <a:lstStyle/>
          <a:p>
            <a:fld id="{ED75C6AF-AB88-4845-8953-A81194449430}" type="slidenum">
              <a:rPr lang="el-GR" smtClean="0"/>
              <a:t>‹#›</a:t>
            </a:fld>
            <a:endParaRPr lang="el-GR"/>
          </a:p>
        </p:txBody>
      </p:sp>
    </p:spTree>
    <p:extLst>
      <p:ext uri="{BB962C8B-B14F-4D97-AF65-F5344CB8AC3E}">
        <p14:creationId xmlns:p14="http://schemas.microsoft.com/office/powerpoint/2010/main" val="41141936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72297-42A3-49EE-8AE1-EBCB60F57994}"/>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B5267507-2EB0-4958-B547-0298D9E022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A42EEDC4-4CA8-4002-8B2C-811DD2FE726B}"/>
              </a:ext>
            </a:extLst>
          </p:cNvPr>
          <p:cNvSpPr>
            <a:spLocks noGrp="1"/>
          </p:cNvSpPr>
          <p:nvPr>
            <p:ph type="dt" sz="half" idx="10"/>
          </p:nvPr>
        </p:nvSpPr>
        <p:spPr/>
        <p:txBody>
          <a:bodyPr/>
          <a:lstStyle/>
          <a:p>
            <a:fld id="{77817A0B-9F58-4527-A176-E8EA6E4CEC9D}" type="datetimeFigureOut">
              <a:rPr lang="el-GR" smtClean="0"/>
              <a:t>5/8/2025</a:t>
            </a:fld>
            <a:endParaRPr lang="el-GR"/>
          </a:p>
        </p:txBody>
      </p:sp>
      <p:sp>
        <p:nvSpPr>
          <p:cNvPr id="5" name="Footer Placeholder 4">
            <a:extLst>
              <a:ext uri="{FF2B5EF4-FFF2-40B4-BE49-F238E27FC236}">
                <a16:creationId xmlns:a16="http://schemas.microsoft.com/office/drawing/2014/main" id="{D0C74904-D25D-4090-BA45-C889C76E130C}"/>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89865195-0AD7-4362-B168-C5A70F9F4E9C}"/>
              </a:ext>
            </a:extLst>
          </p:cNvPr>
          <p:cNvSpPr>
            <a:spLocks noGrp="1"/>
          </p:cNvSpPr>
          <p:nvPr>
            <p:ph type="sldNum" sz="quarter" idx="12"/>
          </p:nvPr>
        </p:nvSpPr>
        <p:spPr/>
        <p:txBody>
          <a:bodyPr/>
          <a:lstStyle/>
          <a:p>
            <a:fld id="{ED75C6AF-AB88-4845-8953-A81194449430}" type="slidenum">
              <a:rPr lang="el-GR" smtClean="0"/>
              <a:t>‹#›</a:t>
            </a:fld>
            <a:endParaRPr lang="el-GR"/>
          </a:p>
        </p:txBody>
      </p:sp>
    </p:spTree>
    <p:extLst>
      <p:ext uri="{BB962C8B-B14F-4D97-AF65-F5344CB8AC3E}">
        <p14:creationId xmlns:p14="http://schemas.microsoft.com/office/powerpoint/2010/main" val="26065657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A7119-E440-4720-9C14-E3C8A0BF6D8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B68D599F-9570-4D49-B606-83783DC3F0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50DDB877-FB56-48DA-972D-6DD372DC191F}"/>
              </a:ext>
            </a:extLst>
          </p:cNvPr>
          <p:cNvSpPr>
            <a:spLocks noGrp="1"/>
          </p:cNvSpPr>
          <p:nvPr>
            <p:ph type="dt" sz="half" idx="10"/>
          </p:nvPr>
        </p:nvSpPr>
        <p:spPr/>
        <p:txBody>
          <a:bodyPr/>
          <a:lstStyle/>
          <a:p>
            <a:fld id="{77817A0B-9F58-4527-A176-E8EA6E4CEC9D}" type="datetimeFigureOut">
              <a:rPr lang="el-GR" smtClean="0"/>
              <a:t>5/8/2025</a:t>
            </a:fld>
            <a:endParaRPr lang="el-GR"/>
          </a:p>
        </p:txBody>
      </p:sp>
      <p:sp>
        <p:nvSpPr>
          <p:cNvPr id="5" name="Footer Placeholder 4">
            <a:extLst>
              <a:ext uri="{FF2B5EF4-FFF2-40B4-BE49-F238E27FC236}">
                <a16:creationId xmlns:a16="http://schemas.microsoft.com/office/drawing/2014/main" id="{5C2A63DC-686E-4EA6-A015-4F75797DB90F}"/>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3466F4B4-829A-461D-ABF1-EF55525FB5E9}"/>
              </a:ext>
            </a:extLst>
          </p:cNvPr>
          <p:cNvSpPr>
            <a:spLocks noGrp="1"/>
          </p:cNvSpPr>
          <p:nvPr>
            <p:ph type="sldNum" sz="quarter" idx="12"/>
          </p:nvPr>
        </p:nvSpPr>
        <p:spPr/>
        <p:txBody>
          <a:bodyPr/>
          <a:lstStyle/>
          <a:p>
            <a:fld id="{ED75C6AF-AB88-4845-8953-A81194449430}" type="slidenum">
              <a:rPr lang="el-GR" smtClean="0"/>
              <a:t>‹#›</a:t>
            </a:fld>
            <a:endParaRPr lang="el-GR"/>
          </a:p>
        </p:txBody>
      </p:sp>
    </p:spTree>
    <p:extLst>
      <p:ext uri="{BB962C8B-B14F-4D97-AF65-F5344CB8AC3E}">
        <p14:creationId xmlns:p14="http://schemas.microsoft.com/office/powerpoint/2010/main" val="27176323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15"/>
        <p:cNvGrpSpPr/>
        <p:nvPr/>
      </p:nvGrpSpPr>
      <p:grpSpPr>
        <a:xfrm>
          <a:off x="0" y="0"/>
          <a:ext cx="0" cy="0"/>
          <a:chOff x="0" y="0"/>
          <a:chExt cx="0" cy="0"/>
        </a:xfrm>
      </p:grpSpPr>
      <p:sp>
        <p:nvSpPr>
          <p:cNvPr id="316" name="Google Shape;316;p52"/>
          <p:cNvSpPr txBox="1">
            <a:spLocks noGrp="1"/>
          </p:cNvSpPr>
          <p:nvPr>
            <p:ph type="ctrTitle"/>
          </p:nvPr>
        </p:nvSpPr>
        <p:spPr>
          <a:xfrm>
            <a:off x="1524016"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5989"/>
              <a:buFont typeface="Calibri"/>
              <a:buNone/>
              <a:defRPr sz="598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7" name="Google Shape;317;p52"/>
          <p:cNvSpPr txBox="1">
            <a:spLocks noGrp="1"/>
          </p:cNvSpPr>
          <p:nvPr>
            <p:ph type="subTitle" idx="1"/>
          </p:nvPr>
        </p:nvSpPr>
        <p:spPr>
          <a:xfrm>
            <a:off x="1524016"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998"/>
              </a:spcBef>
              <a:spcAft>
                <a:spcPts val="0"/>
              </a:spcAft>
              <a:buClr>
                <a:schemeClr val="dk1"/>
              </a:buClr>
              <a:buSzPts val="2396"/>
              <a:buNone/>
              <a:defRPr sz="2396"/>
            </a:lvl1pPr>
            <a:lvl2pPr lvl="1" algn="ctr">
              <a:lnSpc>
                <a:spcPct val="90000"/>
              </a:lnSpc>
              <a:spcBef>
                <a:spcPts val="499"/>
              </a:spcBef>
              <a:spcAft>
                <a:spcPts val="0"/>
              </a:spcAft>
              <a:buClr>
                <a:schemeClr val="dk1"/>
              </a:buClr>
              <a:buSzPts val="1996"/>
              <a:buNone/>
              <a:defRPr sz="1995"/>
            </a:lvl2pPr>
            <a:lvl3pPr lvl="2" algn="ctr">
              <a:lnSpc>
                <a:spcPct val="90000"/>
              </a:lnSpc>
              <a:spcBef>
                <a:spcPts val="499"/>
              </a:spcBef>
              <a:spcAft>
                <a:spcPts val="0"/>
              </a:spcAft>
              <a:buClr>
                <a:schemeClr val="dk1"/>
              </a:buClr>
              <a:buSzPts val="1797"/>
              <a:buNone/>
              <a:defRPr sz="1796"/>
            </a:lvl3pPr>
            <a:lvl4pPr lvl="3" algn="ctr">
              <a:lnSpc>
                <a:spcPct val="90000"/>
              </a:lnSpc>
              <a:spcBef>
                <a:spcPts val="499"/>
              </a:spcBef>
              <a:spcAft>
                <a:spcPts val="0"/>
              </a:spcAft>
              <a:buClr>
                <a:schemeClr val="dk1"/>
              </a:buClr>
              <a:buSzPts val="1597"/>
              <a:buNone/>
              <a:defRPr sz="1597"/>
            </a:lvl4pPr>
            <a:lvl5pPr lvl="4" algn="ctr">
              <a:lnSpc>
                <a:spcPct val="90000"/>
              </a:lnSpc>
              <a:spcBef>
                <a:spcPts val="499"/>
              </a:spcBef>
              <a:spcAft>
                <a:spcPts val="0"/>
              </a:spcAft>
              <a:buClr>
                <a:schemeClr val="dk1"/>
              </a:buClr>
              <a:buSzPts val="1597"/>
              <a:buNone/>
              <a:defRPr sz="1597"/>
            </a:lvl5pPr>
            <a:lvl6pPr lvl="5" algn="ctr">
              <a:lnSpc>
                <a:spcPct val="90000"/>
              </a:lnSpc>
              <a:spcBef>
                <a:spcPts val="499"/>
              </a:spcBef>
              <a:spcAft>
                <a:spcPts val="0"/>
              </a:spcAft>
              <a:buClr>
                <a:schemeClr val="dk1"/>
              </a:buClr>
              <a:buSzPts val="1597"/>
              <a:buNone/>
              <a:defRPr sz="1597"/>
            </a:lvl6pPr>
            <a:lvl7pPr lvl="6" algn="ctr">
              <a:lnSpc>
                <a:spcPct val="90000"/>
              </a:lnSpc>
              <a:spcBef>
                <a:spcPts val="499"/>
              </a:spcBef>
              <a:spcAft>
                <a:spcPts val="0"/>
              </a:spcAft>
              <a:buClr>
                <a:schemeClr val="dk1"/>
              </a:buClr>
              <a:buSzPts val="1597"/>
              <a:buNone/>
              <a:defRPr sz="1597"/>
            </a:lvl7pPr>
            <a:lvl8pPr lvl="7" algn="ctr">
              <a:lnSpc>
                <a:spcPct val="90000"/>
              </a:lnSpc>
              <a:spcBef>
                <a:spcPts val="499"/>
              </a:spcBef>
              <a:spcAft>
                <a:spcPts val="0"/>
              </a:spcAft>
              <a:buClr>
                <a:schemeClr val="dk1"/>
              </a:buClr>
              <a:buSzPts val="1597"/>
              <a:buNone/>
              <a:defRPr sz="1597"/>
            </a:lvl8pPr>
            <a:lvl9pPr lvl="8" algn="ctr">
              <a:lnSpc>
                <a:spcPct val="90000"/>
              </a:lnSpc>
              <a:spcBef>
                <a:spcPts val="499"/>
              </a:spcBef>
              <a:spcAft>
                <a:spcPts val="0"/>
              </a:spcAft>
              <a:buClr>
                <a:schemeClr val="dk1"/>
              </a:buClr>
              <a:buSzPts val="1597"/>
              <a:buNone/>
              <a:defRPr sz="1597"/>
            </a:lvl9pPr>
          </a:lstStyle>
          <a:p>
            <a:endParaRPr/>
          </a:p>
        </p:txBody>
      </p:sp>
      <p:sp>
        <p:nvSpPr>
          <p:cNvPr id="318" name="Google Shape;318;p52"/>
          <p:cNvSpPr txBox="1">
            <a:spLocks noGrp="1"/>
          </p:cNvSpPr>
          <p:nvPr>
            <p:ph type="dt" idx="10"/>
          </p:nvPr>
        </p:nvSpPr>
        <p:spPr>
          <a:xfrm>
            <a:off x="838200" y="635638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52"/>
          <p:cNvSpPr txBox="1">
            <a:spLocks noGrp="1"/>
          </p:cNvSpPr>
          <p:nvPr>
            <p:ph type="ftr" idx="11"/>
          </p:nvPr>
        </p:nvSpPr>
        <p:spPr>
          <a:xfrm>
            <a:off x="4038616" y="635638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52"/>
          <p:cNvSpPr txBox="1">
            <a:spLocks noGrp="1"/>
          </p:cNvSpPr>
          <p:nvPr>
            <p:ph type="sldNum" idx="12"/>
          </p:nvPr>
        </p:nvSpPr>
        <p:spPr>
          <a:xfrm>
            <a:off x="8610616" y="635638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l-GR"/>
              <a:t>‹#›</a:t>
            </a:fld>
            <a:endParaRPr/>
          </a:p>
        </p:txBody>
      </p:sp>
    </p:spTree>
    <p:extLst>
      <p:ext uri="{BB962C8B-B14F-4D97-AF65-F5344CB8AC3E}">
        <p14:creationId xmlns:p14="http://schemas.microsoft.com/office/powerpoint/2010/main" val="30798007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21"/>
        <p:cNvGrpSpPr/>
        <p:nvPr/>
      </p:nvGrpSpPr>
      <p:grpSpPr>
        <a:xfrm>
          <a:off x="0" y="0"/>
          <a:ext cx="0" cy="0"/>
          <a:chOff x="0" y="0"/>
          <a:chExt cx="0" cy="0"/>
        </a:xfrm>
      </p:grpSpPr>
      <p:sp>
        <p:nvSpPr>
          <p:cNvPr id="322" name="Google Shape;322;p143"/>
          <p:cNvSpPr txBox="1">
            <a:spLocks noGrp="1"/>
          </p:cNvSpPr>
          <p:nvPr>
            <p:ph type="title"/>
          </p:nvPr>
        </p:nvSpPr>
        <p:spPr>
          <a:xfrm>
            <a:off x="838216"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 name="Google Shape;323;p143"/>
          <p:cNvSpPr txBox="1">
            <a:spLocks noGrp="1"/>
          </p:cNvSpPr>
          <p:nvPr>
            <p:ph type="body" idx="1"/>
          </p:nvPr>
        </p:nvSpPr>
        <p:spPr>
          <a:xfrm>
            <a:off x="838216"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998"/>
              </a:spcBef>
              <a:spcAft>
                <a:spcPts val="0"/>
              </a:spcAft>
              <a:buClr>
                <a:schemeClr val="dk1"/>
              </a:buClr>
              <a:buSzPts val="1800"/>
              <a:buChar char="•"/>
              <a:defRPr/>
            </a:lvl1pPr>
            <a:lvl2pPr marL="914400" lvl="1" indent="-342900" algn="l">
              <a:lnSpc>
                <a:spcPct val="90000"/>
              </a:lnSpc>
              <a:spcBef>
                <a:spcPts val="499"/>
              </a:spcBef>
              <a:spcAft>
                <a:spcPts val="0"/>
              </a:spcAft>
              <a:buClr>
                <a:schemeClr val="dk1"/>
              </a:buClr>
              <a:buSzPts val="1800"/>
              <a:buChar char="•"/>
              <a:defRPr/>
            </a:lvl2pPr>
            <a:lvl3pPr marL="1371600" lvl="2" indent="-342900" algn="l">
              <a:lnSpc>
                <a:spcPct val="90000"/>
              </a:lnSpc>
              <a:spcBef>
                <a:spcPts val="499"/>
              </a:spcBef>
              <a:spcAft>
                <a:spcPts val="0"/>
              </a:spcAft>
              <a:buClr>
                <a:schemeClr val="dk1"/>
              </a:buClr>
              <a:buSzPts val="1800"/>
              <a:buChar char="•"/>
              <a:defRPr/>
            </a:lvl3pPr>
            <a:lvl4pPr marL="1828800" lvl="3" indent="-342900" algn="l">
              <a:lnSpc>
                <a:spcPct val="90000"/>
              </a:lnSpc>
              <a:spcBef>
                <a:spcPts val="499"/>
              </a:spcBef>
              <a:spcAft>
                <a:spcPts val="0"/>
              </a:spcAft>
              <a:buClr>
                <a:schemeClr val="dk1"/>
              </a:buClr>
              <a:buSzPts val="1800"/>
              <a:buChar char="•"/>
              <a:defRPr/>
            </a:lvl4pPr>
            <a:lvl5pPr marL="2286000" lvl="4" indent="-342900" algn="l">
              <a:lnSpc>
                <a:spcPct val="90000"/>
              </a:lnSpc>
              <a:spcBef>
                <a:spcPts val="499"/>
              </a:spcBef>
              <a:spcAft>
                <a:spcPts val="0"/>
              </a:spcAft>
              <a:buClr>
                <a:schemeClr val="dk1"/>
              </a:buClr>
              <a:buSzPts val="1800"/>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24" name="Google Shape;324;p143"/>
          <p:cNvSpPr txBox="1">
            <a:spLocks noGrp="1"/>
          </p:cNvSpPr>
          <p:nvPr>
            <p:ph type="dt" idx="10"/>
          </p:nvPr>
        </p:nvSpPr>
        <p:spPr>
          <a:xfrm>
            <a:off x="838200" y="635638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143"/>
          <p:cNvSpPr txBox="1">
            <a:spLocks noGrp="1"/>
          </p:cNvSpPr>
          <p:nvPr>
            <p:ph type="ftr" idx="11"/>
          </p:nvPr>
        </p:nvSpPr>
        <p:spPr>
          <a:xfrm>
            <a:off x="4038616" y="635638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143"/>
          <p:cNvSpPr txBox="1">
            <a:spLocks noGrp="1"/>
          </p:cNvSpPr>
          <p:nvPr>
            <p:ph type="sldNum" idx="12"/>
          </p:nvPr>
        </p:nvSpPr>
        <p:spPr>
          <a:xfrm>
            <a:off x="8610616" y="635638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l-GR"/>
              <a:t>‹#›</a:t>
            </a:fld>
            <a:endParaRPr/>
          </a:p>
        </p:txBody>
      </p:sp>
    </p:spTree>
    <p:extLst>
      <p:ext uri="{BB962C8B-B14F-4D97-AF65-F5344CB8AC3E}">
        <p14:creationId xmlns:p14="http://schemas.microsoft.com/office/powerpoint/2010/main" val="38798073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27"/>
        <p:cNvGrpSpPr/>
        <p:nvPr/>
      </p:nvGrpSpPr>
      <p:grpSpPr>
        <a:xfrm>
          <a:off x="0" y="0"/>
          <a:ext cx="0" cy="0"/>
          <a:chOff x="0" y="0"/>
          <a:chExt cx="0" cy="0"/>
        </a:xfrm>
      </p:grpSpPr>
      <p:sp>
        <p:nvSpPr>
          <p:cNvPr id="328" name="Google Shape;328;p144"/>
          <p:cNvSpPr txBox="1">
            <a:spLocks noGrp="1"/>
          </p:cNvSpPr>
          <p:nvPr>
            <p:ph type="title"/>
          </p:nvPr>
        </p:nvSpPr>
        <p:spPr>
          <a:xfrm>
            <a:off x="831866" y="170977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989"/>
              <a:buFont typeface="Calibri"/>
              <a:buNone/>
              <a:defRPr sz="598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9" name="Google Shape;329;p144"/>
          <p:cNvSpPr txBox="1">
            <a:spLocks noGrp="1"/>
          </p:cNvSpPr>
          <p:nvPr>
            <p:ph type="body" idx="1"/>
          </p:nvPr>
        </p:nvSpPr>
        <p:spPr>
          <a:xfrm>
            <a:off x="831866" y="458949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998"/>
              </a:spcBef>
              <a:spcAft>
                <a:spcPts val="0"/>
              </a:spcAft>
              <a:buClr>
                <a:srgbClr val="888888"/>
              </a:buClr>
              <a:buSzPts val="2396"/>
              <a:buNone/>
              <a:defRPr sz="2396">
                <a:solidFill>
                  <a:srgbClr val="888888"/>
                </a:solidFill>
              </a:defRPr>
            </a:lvl1pPr>
            <a:lvl2pPr marL="914400" lvl="1" indent="-228600" algn="l">
              <a:lnSpc>
                <a:spcPct val="90000"/>
              </a:lnSpc>
              <a:spcBef>
                <a:spcPts val="499"/>
              </a:spcBef>
              <a:spcAft>
                <a:spcPts val="0"/>
              </a:spcAft>
              <a:buClr>
                <a:srgbClr val="888888"/>
              </a:buClr>
              <a:buSzPts val="1996"/>
              <a:buNone/>
              <a:defRPr sz="1995">
                <a:solidFill>
                  <a:srgbClr val="888888"/>
                </a:solidFill>
              </a:defRPr>
            </a:lvl2pPr>
            <a:lvl3pPr marL="1371600" lvl="2" indent="-228600" algn="l">
              <a:lnSpc>
                <a:spcPct val="90000"/>
              </a:lnSpc>
              <a:spcBef>
                <a:spcPts val="499"/>
              </a:spcBef>
              <a:spcAft>
                <a:spcPts val="0"/>
              </a:spcAft>
              <a:buClr>
                <a:srgbClr val="888888"/>
              </a:buClr>
              <a:buSzPts val="1797"/>
              <a:buNone/>
              <a:defRPr sz="1796">
                <a:solidFill>
                  <a:srgbClr val="888888"/>
                </a:solidFill>
              </a:defRPr>
            </a:lvl3pPr>
            <a:lvl4pPr marL="1828800" lvl="3" indent="-228600" algn="l">
              <a:lnSpc>
                <a:spcPct val="90000"/>
              </a:lnSpc>
              <a:spcBef>
                <a:spcPts val="499"/>
              </a:spcBef>
              <a:spcAft>
                <a:spcPts val="0"/>
              </a:spcAft>
              <a:buClr>
                <a:srgbClr val="888888"/>
              </a:buClr>
              <a:buSzPts val="1597"/>
              <a:buNone/>
              <a:defRPr sz="1597">
                <a:solidFill>
                  <a:srgbClr val="888888"/>
                </a:solidFill>
              </a:defRPr>
            </a:lvl4pPr>
            <a:lvl5pPr marL="2286000" lvl="4" indent="-228600" algn="l">
              <a:lnSpc>
                <a:spcPct val="90000"/>
              </a:lnSpc>
              <a:spcBef>
                <a:spcPts val="499"/>
              </a:spcBef>
              <a:spcAft>
                <a:spcPts val="0"/>
              </a:spcAft>
              <a:buClr>
                <a:srgbClr val="888888"/>
              </a:buClr>
              <a:buSzPts val="1597"/>
              <a:buNone/>
              <a:defRPr sz="1597">
                <a:solidFill>
                  <a:srgbClr val="888888"/>
                </a:solidFill>
              </a:defRPr>
            </a:lvl5pPr>
            <a:lvl6pPr marL="2743200" lvl="5" indent="-228600" algn="l">
              <a:lnSpc>
                <a:spcPct val="90000"/>
              </a:lnSpc>
              <a:spcBef>
                <a:spcPts val="499"/>
              </a:spcBef>
              <a:spcAft>
                <a:spcPts val="0"/>
              </a:spcAft>
              <a:buClr>
                <a:srgbClr val="888888"/>
              </a:buClr>
              <a:buSzPts val="1597"/>
              <a:buNone/>
              <a:defRPr sz="1597">
                <a:solidFill>
                  <a:srgbClr val="888888"/>
                </a:solidFill>
              </a:defRPr>
            </a:lvl6pPr>
            <a:lvl7pPr marL="3200400" lvl="6" indent="-228600" algn="l">
              <a:lnSpc>
                <a:spcPct val="90000"/>
              </a:lnSpc>
              <a:spcBef>
                <a:spcPts val="499"/>
              </a:spcBef>
              <a:spcAft>
                <a:spcPts val="0"/>
              </a:spcAft>
              <a:buClr>
                <a:srgbClr val="888888"/>
              </a:buClr>
              <a:buSzPts val="1597"/>
              <a:buNone/>
              <a:defRPr sz="1597">
                <a:solidFill>
                  <a:srgbClr val="888888"/>
                </a:solidFill>
              </a:defRPr>
            </a:lvl7pPr>
            <a:lvl8pPr marL="3657600" lvl="7" indent="-228600" algn="l">
              <a:lnSpc>
                <a:spcPct val="90000"/>
              </a:lnSpc>
              <a:spcBef>
                <a:spcPts val="499"/>
              </a:spcBef>
              <a:spcAft>
                <a:spcPts val="0"/>
              </a:spcAft>
              <a:buClr>
                <a:srgbClr val="888888"/>
              </a:buClr>
              <a:buSzPts val="1597"/>
              <a:buNone/>
              <a:defRPr sz="1597">
                <a:solidFill>
                  <a:srgbClr val="888888"/>
                </a:solidFill>
              </a:defRPr>
            </a:lvl8pPr>
            <a:lvl9pPr marL="4114800" lvl="8" indent="-228600" algn="l">
              <a:lnSpc>
                <a:spcPct val="90000"/>
              </a:lnSpc>
              <a:spcBef>
                <a:spcPts val="499"/>
              </a:spcBef>
              <a:spcAft>
                <a:spcPts val="0"/>
              </a:spcAft>
              <a:buClr>
                <a:srgbClr val="888888"/>
              </a:buClr>
              <a:buSzPts val="1597"/>
              <a:buNone/>
              <a:defRPr sz="1597">
                <a:solidFill>
                  <a:srgbClr val="888888"/>
                </a:solidFill>
              </a:defRPr>
            </a:lvl9pPr>
          </a:lstStyle>
          <a:p>
            <a:endParaRPr/>
          </a:p>
        </p:txBody>
      </p:sp>
      <p:sp>
        <p:nvSpPr>
          <p:cNvPr id="330" name="Google Shape;330;p144"/>
          <p:cNvSpPr txBox="1">
            <a:spLocks noGrp="1"/>
          </p:cNvSpPr>
          <p:nvPr>
            <p:ph type="dt" idx="10"/>
          </p:nvPr>
        </p:nvSpPr>
        <p:spPr>
          <a:xfrm>
            <a:off x="838200" y="635638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144"/>
          <p:cNvSpPr txBox="1">
            <a:spLocks noGrp="1"/>
          </p:cNvSpPr>
          <p:nvPr>
            <p:ph type="ftr" idx="11"/>
          </p:nvPr>
        </p:nvSpPr>
        <p:spPr>
          <a:xfrm>
            <a:off x="4038616" y="635638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144"/>
          <p:cNvSpPr txBox="1">
            <a:spLocks noGrp="1"/>
          </p:cNvSpPr>
          <p:nvPr>
            <p:ph type="sldNum" idx="12"/>
          </p:nvPr>
        </p:nvSpPr>
        <p:spPr>
          <a:xfrm>
            <a:off x="8610616" y="635638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l-GR"/>
              <a:t>‹#›</a:t>
            </a:fld>
            <a:endParaRPr/>
          </a:p>
        </p:txBody>
      </p:sp>
    </p:spTree>
    <p:extLst>
      <p:ext uri="{BB962C8B-B14F-4D97-AF65-F5344CB8AC3E}">
        <p14:creationId xmlns:p14="http://schemas.microsoft.com/office/powerpoint/2010/main" val="27495281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3"/>
        <p:cNvGrpSpPr/>
        <p:nvPr/>
      </p:nvGrpSpPr>
      <p:grpSpPr>
        <a:xfrm>
          <a:off x="0" y="0"/>
          <a:ext cx="0" cy="0"/>
          <a:chOff x="0" y="0"/>
          <a:chExt cx="0" cy="0"/>
        </a:xfrm>
      </p:grpSpPr>
      <p:sp>
        <p:nvSpPr>
          <p:cNvPr id="334" name="Google Shape;334;p145"/>
          <p:cNvSpPr txBox="1">
            <a:spLocks noGrp="1"/>
          </p:cNvSpPr>
          <p:nvPr>
            <p:ph type="title"/>
          </p:nvPr>
        </p:nvSpPr>
        <p:spPr>
          <a:xfrm>
            <a:off x="838216"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14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998"/>
              </a:spcBef>
              <a:spcAft>
                <a:spcPts val="0"/>
              </a:spcAft>
              <a:buClr>
                <a:schemeClr val="dk1"/>
              </a:buClr>
              <a:buSzPts val="1800"/>
              <a:buChar char="•"/>
              <a:defRPr/>
            </a:lvl1pPr>
            <a:lvl2pPr marL="914400" lvl="1" indent="-342900" algn="l">
              <a:lnSpc>
                <a:spcPct val="90000"/>
              </a:lnSpc>
              <a:spcBef>
                <a:spcPts val="499"/>
              </a:spcBef>
              <a:spcAft>
                <a:spcPts val="0"/>
              </a:spcAft>
              <a:buClr>
                <a:schemeClr val="dk1"/>
              </a:buClr>
              <a:buSzPts val="1800"/>
              <a:buChar char="•"/>
              <a:defRPr/>
            </a:lvl2pPr>
            <a:lvl3pPr marL="1371600" lvl="2" indent="-342900" algn="l">
              <a:lnSpc>
                <a:spcPct val="90000"/>
              </a:lnSpc>
              <a:spcBef>
                <a:spcPts val="499"/>
              </a:spcBef>
              <a:spcAft>
                <a:spcPts val="0"/>
              </a:spcAft>
              <a:buClr>
                <a:schemeClr val="dk1"/>
              </a:buClr>
              <a:buSzPts val="1800"/>
              <a:buChar char="•"/>
              <a:defRPr/>
            </a:lvl3pPr>
            <a:lvl4pPr marL="1828800" lvl="3" indent="-342900" algn="l">
              <a:lnSpc>
                <a:spcPct val="90000"/>
              </a:lnSpc>
              <a:spcBef>
                <a:spcPts val="499"/>
              </a:spcBef>
              <a:spcAft>
                <a:spcPts val="0"/>
              </a:spcAft>
              <a:buClr>
                <a:schemeClr val="dk1"/>
              </a:buClr>
              <a:buSzPts val="1800"/>
              <a:buChar char="•"/>
              <a:defRPr/>
            </a:lvl4pPr>
            <a:lvl5pPr marL="2286000" lvl="4" indent="-342900" algn="l">
              <a:lnSpc>
                <a:spcPct val="90000"/>
              </a:lnSpc>
              <a:spcBef>
                <a:spcPts val="499"/>
              </a:spcBef>
              <a:spcAft>
                <a:spcPts val="0"/>
              </a:spcAft>
              <a:buClr>
                <a:schemeClr val="dk1"/>
              </a:buClr>
              <a:buSzPts val="1800"/>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36" name="Google Shape;336;p14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998"/>
              </a:spcBef>
              <a:spcAft>
                <a:spcPts val="0"/>
              </a:spcAft>
              <a:buClr>
                <a:schemeClr val="dk1"/>
              </a:buClr>
              <a:buSzPts val="1800"/>
              <a:buChar char="•"/>
              <a:defRPr/>
            </a:lvl1pPr>
            <a:lvl2pPr marL="914400" lvl="1" indent="-342900" algn="l">
              <a:lnSpc>
                <a:spcPct val="90000"/>
              </a:lnSpc>
              <a:spcBef>
                <a:spcPts val="499"/>
              </a:spcBef>
              <a:spcAft>
                <a:spcPts val="0"/>
              </a:spcAft>
              <a:buClr>
                <a:schemeClr val="dk1"/>
              </a:buClr>
              <a:buSzPts val="1800"/>
              <a:buChar char="•"/>
              <a:defRPr/>
            </a:lvl2pPr>
            <a:lvl3pPr marL="1371600" lvl="2" indent="-342900" algn="l">
              <a:lnSpc>
                <a:spcPct val="90000"/>
              </a:lnSpc>
              <a:spcBef>
                <a:spcPts val="499"/>
              </a:spcBef>
              <a:spcAft>
                <a:spcPts val="0"/>
              </a:spcAft>
              <a:buClr>
                <a:schemeClr val="dk1"/>
              </a:buClr>
              <a:buSzPts val="1800"/>
              <a:buChar char="•"/>
              <a:defRPr/>
            </a:lvl3pPr>
            <a:lvl4pPr marL="1828800" lvl="3" indent="-342900" algn="l">
              <a:lnSpc>
                <a:spcPct val="90000"/>
              </a:lnSpc>
              <a:spcBef>
                <a:spcPts val="499"/>
              </a:spcBef>
              <a:spcAft>
                <a:spcPts val="0"/>
              </a:spcAft>
              <a:buClr>
                <a:schemeClr val="dk1"/>
              </a:buClr>
              <a:buSzPts val="1800"/>
              <a:buChar char="•"/>
              <a:defRPr/>
            </a:lvl4pPr>
            <a:lvl5pPr marL="2286000" lvl="4" indent="-342900" algn="l">
              <a:lnSpc>
                <a:spcPct val="90000"/>
              </a:lnSpc>
              <a:spcBef>
                <a:spcPts val="499"/>
              </a:spcBef>
              <a:spcAft>
                <a:spcPts val="0"/>
              </a:spcAft>
              <a:buClr>
                <a:schemeClr val="dk1"/>
              </a:buClr>
              <a:buSzPts val="1800"/>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37" name="Google Shape;337;p145"/>
          <p:cNvSpPr txBox="1">
            <a:spLocks noGrp="1"/>
          </p:cNvSpPr>
          <p:nvPr>
            <p:ph type="dt" idx="10"/>
          </p:nvPr>
        </p:nvSpPr>
        <p:spPr>
          <a:xfrm>
            <a:off x="838200" y="635638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145"/>
          <p:cNvSpPr txBox="1">
            <a:spLocks noGrp="1"/>
          </p:cNvSpPr>
          <p:nvPr>
            <p:ph type="ftr" idx="11"/>
          </p:nvPr>
        </p:nvSpPr>
        <p:spPr>
          <a:xfrm>
            <a:off x="4038616" y="635638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9" name="Google Shape;339;p145"/>
          <p:cNvSpPr txBox="1">
            <a:spLocks noGrp="1"/>
          </p:cNvSpPr>
          <p:nvPr>
            <p:ph type="sldNum" idx="12"/>
          </p:nvPr>
        </p:nvSpPr>
        <p:spPr>
          <a:xfrm>
            <a:off x="8610616" y="635638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l-GR"/>
              <a:t>‹#›</a:t>
            </a:fld>
            <a:endParaRPr/>
          </a:p>
        </p:txBody>
      </p:sp>
    </p:spTree>
    <p:extLst>
      <p:ext uri="{BB962C8B-B14F-4D97-AF65-F5344CB8AC3E}">
        <p14:creationId xmlns:p14="http://schemas.microsoft.com/office/powerpoint/2010/main" val="1140117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03F76-B93C-453E-BD7E-820DD37EF5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561FB2-228E-45AB-8B85-1F65D38B95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A6CDD6-BB80-4367-AEA6-5AE83B4295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8A8A3A-10AB-4A9D-A426-75A30EF12B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2E3FAB-A17B-4111-9BF3-1B4ED4FFB9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0ED26A-9336-471E-87C3-2BD7B5E0207C}"/>
              </a:ext>
            </a:extLst>
          </p:cNvPr>
          <p:cNvSpPr>
            <a:spLocks noGrp="1"/>
          </p:cNvSpPr>
          <p:nvPr>
            <p:ph type="dt" sz="half" idx="10"/>
          </p:nvPr>
        </p:nvSpPr>
        <p:spPr/>
        <p:txBody>
          <a:bodyPr/>
          <a:lstStyle/>
          <a:p>
            <a:fld id="{845D5ECC-724A-417C-91A1-D9397627B177}" type="datetime1">
              <a:rPr lang="en-US" smtClean="0"/>
              <a:t>8/5/2025</a:t>
            </a:fld>
            <a:endParaRPr lang="en-US"/>
          </a:p>
        </p:txBody>
      </p:sp>
      <p:sp>
        <p:nvSpPr>
          <p:cNvPr id="8" name="Footer Placeholder 7">
            <a:extLst>
              <a:ext uri="{FF2B5EF4-FFF2-40B4-BE49-F238E27FC236}">
                <a16:creationId xmlns:a16="http://schemas.microsoft.com/office/drawing/2014/main" id="{AB6AF958-2B14-4009-AA92-E55F48E9C5E8}"/>
              </a:ext>
            </a:extLst>
          </p:cNvPr>
          <p:cNvSpPr>
            <a:spLocks noGrp="1"/>
          </p:cNvSpPr>
          <p:nvPr>
            <p:ph type="ftr" sz="quarter" idx="11"/>
          </p:nvPr>
        </p:nvSpPr>
        <p:spPr/>
        <p:txBody>
          <a:bodyPr/>
          <a:lstStyle/>
          <a:p>
            <a:r>
              <a:rPr lang="el-GR"/>
              <a:t>ΠΑΝΑΓΙΩΤΑ ΦΙΤΣΙΟΥ, ΨΥΧΟΛΟΓΟΣ </a:t>
            </a:r>
            <a:r>
              <a:rPr lang="en-US"/>
              <a:t>MSc</a:t>
            </a:r>
          </a:p>
        </p:txBody>
      </p:sp>
      <p:sp>
        <p:nvSpPr>
          <p:cNvPr id="9" name="Slide Number Placeholder 8">
            <a:extLst>
              <a:ext uri="{FF2B5EF4-FFF2-40B4-BE49-F238E27FC236}">
                <a16:creationId xmlns:a16="http://schemas.microsoft.com/office/drawing/2014/main" id="{C6DE03F0-6823-4873-BF2C-CD8F05A97940}"/>
              </a:ext>
            </a:extLst>
          </p:cNvPr>
          <p:cNvSpPr>
            <a:spLocks noGrp="1"/>
          </p:cNvSpPr>
          <p:nvPr>
            <p:ph type="sldNum" sz="quarter" idx="12"/>
          </p:nvPr>
        </p:nvSpPr>
        <p:spPr/>
        <p:txBody>
          <a:bodyPr/>
          <a:lstStyle/>
          <a:p>
            <a:fld id="{24BCF3CD-ADDD-4DE0-A20B-EA0D6F9FD340}" type="slidenum">
              <a:rPr lang="en-US" smtClean="0"/>
              <a:t>‹#›</a:t>
            </a:fld>
            <a:endParaRPr lang="en-US"/>
          </a:p>
        </p:txBody>
      </p:sp>
    </p:spTree>
    <p:extLst>
      <p:ext uri="{BB962C8B-B14F-4D97-AF65-F5344CB8AC3E}">
        <p14:creationId xmlns:p14="http://schemas.microsoft.com/office/powerpoint/2010/main" val="14277434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40"/>
        <p:cNvGrpSpPr/>
        <p:nvPr/>
      </p:nvGrpSpPr>
      <p:grpSpPr>
        <a:xfrm>
          <a:off x="0" y="0"/>
          <a:ext cx="0" cy="0"/>
          <a:chOff x="0" y="0"/>
          <a:chExt cx="0" cy="0"/>
        </a:xfrm>
      </p:grpSpPr>
      <p:sp>
        <p:nvSpPr>
          <p:cNvPr id="341" name="Google Shape;341;p146"/>
          <p:cNvSpPr txBox="1">
            <a:spLocks noGrp="1"/>
          </p:cNvSpPr>
          <p:nvPr>
            <p:ph type="title"/>
          </p:nvPr>
        </p:nvSpPr>
        <p:spPr>
          <a:xfrm>
            <a:off x="839788"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2" name="Google Shape;342;p146"/>
          <p:cNvSpPr txBox="1">
            <a:spLocks noGrp="1"/>
          </p:cNvSpPr>
          <p:nvPr>
            <p:ph type="body" idx="1"/>
          </p:nvPr>
        </p:nvSpPr>
        <p:spPr>
          <a:xfrm>
            <a:off x="839805"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998"/>
              </a:spcBef>
              <a:spcAft>
                <a:spcPts val="0"/>
              </a:spcAft>
              <a:buClr>
                <a:schemeClr val="dk1"/>
              </a:buClr>
              <a:buSzPts val="2396"/>
              <a:buNone/>
              <a:defRPr sz="2396" b="1"/>
            </a:lvl1pPr>
            <a:lvl2pPr marL="914400" lvl="1" indent="-228600" algn="l">
              <a:lnSpc>
                <a:spcPct val="90000"/>
              </a:lnSpc>
              <a:spcBef>
                <a:spcPts val="499"/>
              </a:spcBef>
              <a:spcAft>
                <a:spcPts val="0"/>
              </a:spcAft>
              <a:buClr>
                <a:schemeClr val="dk1"/>
              </a:buClr>
              <a:buSzPts val="1996"/>
              <a:buNone/>
              <a:defRPr sz="1995" b="1"/>
            </a:lvl2pPr>
            <a:lvl3pPr marL="1371600" lvl="2" indent="-228600" algn="l">
              <a:lnSpc>
                <a:spcPct val="90000"/>
              </a:lnSpc>
              <a:spcBef>
                <a:spcPts val="499"/>
              </a:spcBef>
              <a:spcAft>
                <a:spcPts val="0"/>
              </a:spcAft>
              <a:buClr>
                <a:schemeClr val="dk1"/>
              </a:buClr>
              <a:buSzPts val="1797"/>
              <a:buNone/>
              <a:defRPr sz="1796" b="1"/>
            </a:lvl3pPr>
            <a:lvl4pPr marL="1828800" lvl="3" indent="-228600" algn="l">
              <a:lnSpc>
                <a:spcPct val="90000"/>
              </a:lnSpc>
              <a:spcBef>
                <a:spcPts val="499"/>
              </a:spcBef>
              <a:spcAft>
                <a:spcPts val="0"/>
              </a:spcAft>
              <a:buClr>
                <a:schemeClr val="dk1"/>
              </a:buClr>
              <a:buSzPts val="1597"/>
              <a:buNone/>
              <a:defRPr sz="1597" b="1"/>
            </a:lvl4pPr>
            <a:lvl5pPr marL="2286000" lvl="4" indent="-228600" algn="l">
              <a:lnSpc>
                <a:spcPct val="90000"/>
              </a:lnSpc>
              <a:spcBef>
                <a:spcPts val="499"/>
              </a:spcBef>
              <a:spcAft>
                <a:spcPts val="0"/>
              </a:spcAft>
              <a:buClr>
                <a:schemeClr val="dk1"/>
              </a:buClr>
              <a:buSzPts val="1597"/>
              <a:buNone/>
              <a:defRPr sz="1597" b="1"/>
            </a:lvl5pPr>
            <a:lvl6pPr marL="2743200" lvl="5" indent="-228600" algn="l">
              <a:lnSpc>
                <a:spcPct val="90000"/>
              </a:lnSpc>
              <a:spcBef>
                <a:spcPts val="499"/>
              </a:spcBef>
              <a:spcAft>
                <a:spcPts val="0"/>
              </a:spcAft>
              <a:buClr>
                <a:schemeClr val="dk1"/>
              </a:buClr>
              <a:buSzPts val="1597"/>
              <a:buNone/>
              <a:defRPr sz="1597" b="1"/>
            </a:lvl6pPr>
            <a:lvl7pPr marL="3200400" lvl="6" indent="-228600" algn="l">
              <a:lnSpc>
                <a:spcPct val="90000"/>
              </a:lnSpc>
              <a:spcBef>
                <a:spcPts val="499"/>
              </a:spcBef>
              <a:spcAft>
                <a:spcPts val="0"/>
              </a:spcAft>
              <a:buClr>
                <a:schemeClr val="dk1"/>
              </a:buClr>
              <a:buSzPts val="1597"/>
              <a:buNone/>
              <a:defRPr sz="1597" b="1"/>
            </a:lvl7pPr>
            <a:lvl8pPr marL="3657600" lvl="7" indent="-228600" algn="l">
              <a:lnSpc>
                <a:spcPct val="90000"/>
              </a:lnSpc>
              <a:spcBef>
                <a:spcPts val="499"/>
              </a:spcBef>
              <a:spcAft>
                <a:spcPts val="0"/>
              </a:spcAft>
              <a:buClr>
                <a:schemeClr val="dk1"/>
              </a:buClr>
              <a:buSzPts val="1597"/>
              <a:buNone/>
              <a:defRPr sz="1597" b="1"/>
            </a:lvl8pPr>
            <a:lvl9pPr marL="4114800" lvl="8" indent="-228600" algn="l">
              <a:lnSpc>
                <a:spcPct val="90000"/>
              </a:lnSpc>
              <a:spcBef>
                <a:spcPts val="499"/>
              </a:spcBef>
              <a:spcAft>
                <a:spcPts val="0"/>
              </a:spcAft>
              <a:buClr>
                <a:schemeClr val="dk1"/>
              </a:buClr>
              <a:buSzPts val="1597"/>
              <a:buNone/>
              <a:defRPr sz="1597" b="1"/>
            </a:lvl9pPr>
          </a:lstStyle>
          <a:p>
            <a:endParaRPr/>
          </a:p>
        </p:txBody>
      </p:sp>
      <p:sp>
        <p:nvSpPr>
          <p:cNvPr id="343" name="Google Shape;343;p146"/>
          <p:cNvSpPr txBox="1">
            <a:spLocks noGrp="1"/>
          </p:cNvSpPr>
          <p:nvPr>
            <p:ph type="body" idx="2"/>
          </p:nvPr>
        </p:nvSpPr>
        <p:spPr>
          <a:xfrm>
            <a:off x="839805"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998"/>
              </a:spcBef>
              <a:spcAft>
                <a:spcPts val="0"/>
              </a:spcAft>
              <a:buClr>
                <a:schemeClr val="dk1"/>
              </a:buClr>
              <a:buSzPts val="1800"/>
              <a:buChar char="•"/>
              <a:defRPr/>
            </a:lvl1pPr>
            <a:lvl2pPr marL="914400" lvl="1" indent="-342900" algn="l">
              <a:lnSpc>
                <a:spcPct val="90000"/>
              </a:lnSpc>
              <a:spcBef>
                <a:spcPts val="499"/>
              </a:spcBef>
              <a:spcAft>
                <a:spcPts val="0"/>
              </a:spcAft>
              <a:buClr>
                <a:schemeClr val="dk1"/>
              </a:buClr>
              <a:buSzPts val="1800"/>
              <a:buChar char="•"/>
              <a:defRPr/>
            </a:lvl2pPr>
            <a:lvl3pPr marL="1371600" lvl="2" indent="-342900" algn="l">
              <a:lnSpc>
                <a:spcPct val="90000"/>
              </a:lnSpc>
              <a:spcBef>
                <a:spcPts val="499"/>
              </a:spcBef>
              <a:spcAft>
                <a:spcPts val="0"/>
              </a:spcAft>
              <a:buClr>
                <a:schemeClr val="dk1"/>
              </a:buClr>
              <a:buSzPts val="1800"/>
              <a:buChar char="•"/>
              <a:defRPr/>
            </a:lvl3pPr>
            <a:lvl4pPr marL="1828800" lvl="3" indent="-342900" algn="l">
              <a:lnSpc>
                <a:spcPct val="90000"/>
              </a:lnSpc>
              <a:spcBef>
                <a:spcPts val="499"/>
              </a:spcBef>
              <a:spcAft>
                <a:spcPts val="0"/>
              </a:spcAft>
              <a:buClr>
                <a:schemeClr val="dk1"/>
              </a:buClr>
              <a:buSzPts val="1800"/>
              <a:buChar char="•"/>
              <a:defRPr/>
            </a:lvl4pPr>
            <a:lvl5pPr marL="2286000" lvl="4" indent="-342900" algn="l">
              <a:lnSpc>
                <a:spcPct val="90000"/>
              </a:lnSpc>
              <a:spcBef>
                <a:spcPts val="499"/>
              </a:spcBef>
              <a:spcAft>
                <a:spcPts val="0"/>
              </a:spcAft>
              <a:buClr>
                <a:schemeClr val="dk1"/>
              </a:buClr>
              <a:buSzPts val="1800"/>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44" name="Google Shape;344;p146"/>
          <p:cNvSpPr txBox="1">
            <a:spLocks noGrp="1"/>
          </p:cNvSpPr>
          <p:nvPr>
            <p:ph type="body" idx="3"/>
          </p:nvPr>
        </p:nvSpPr>
        <p:spPr>
          <a:xfrm>
            <a:off x="6172216"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998"/>
              </a:spcBef>
              <a:spcAft>
                <a:spcPts val="0"/>
              </a:spcAft>
              <a:buClr>
                <a:schemeClr val="dk1"/>
              </a:buClr>
              <a:buSzPts val="2396"/>
              <a:buNone/>
              <a:defRPr sz="2396" b="1"/>
            </a:lvl1pPr>
            <a:lvl2pPr marL="914400" lvl="1" indent="-228600" algn="l">
              <a:lnSpc>
                <a:spcPct val="90000"/>
              </a:lnSpc>
              <a:spcBef>
                <a:spcPts val="499"/>
              </a:spcBef>
              <a:spcAft>
                <a:spcPts val="0"/>
              </a:spcAft>
              <a:buClr>
                <a:schemeClr val="dk1"/>
              </a:buClr>
              <a:buSzPts val="1996"/>
              <a:buNone/>
              <a:defRPr sz="1995" b="1"/>
            </a:lvl2pPr>
            <a:lvl3pPr marL="1371600" lvl="2" indent="-228600" algn="l">
              <a:lnSpc>
                <a:spcPct val="90000"/>
              </a:lnSpc>
              <a:spcBef>
                <a:spcPts val="499"/>
              </a:spcBef>
              <a:spcAft>
                <a:spcPts val="0"/>
              </a:spcAft>
              <a:buClr>
                <a:schemeClr val="dk1"/>
              </a:buClr>
              <a:buSzPts val="1797"/>
              <a:buNone/>
              <a:defRPr sz="1796" b="1"/>
            </a:lvl3pPr>
            <a:lvl4pPr marL="1828800" lvl="3" indent="-228600" algn="l">
              <a:lnSpc>
                <a:spcPct val="90000"/>
              </a:lnSpc>
              <a:spcBef>
                <a:spcPts val="499"/>
              </a:spcBef>
              <a:spcAft>
                <a:spcPts val="0"/>
              </a:spcAft>
              <a:buClr>
                <a:schemeClr val="dk1"/>
              </a:buClr>
              <a:buSzPts val="1597"/>
              <a:buNone/>
              <a:defRPr sz="1597" b="1"/>
            </a:lvl4pPr>
            <a:lvl5pPr marL="2286000" lvl="4" indent="-228600" algn="l">
              <a:lnSpc>
                <a:spcPct val="90000"/>
              </a:lnSpc>
              <a:spcBef>
                <a:spcPts val="499"/>
              </a:spcBef>
              <a:spcAft>
                <a:spcPts val="0"/>
              </a:spcAft>
              <a:buClr>
                <a:schemeClr val="dk1"/>
              </a:buClr>
              <a:buSzPts val="1597"/>
              <a:buNone/>
              <a:defRPr sz="1597" b="1"/>
            </a:lvl5pPr>
            <a:lvl6pPr marL="2743200" lvl="5" indent="-228600" algn="l">
              <a:lnSpc>
                <a:spcPct val="90000"/>
              </a:lnSpc>
              <a:spcBef>
                <a:spcPts val="499"/>
              </a:spcBef>
              <a:spcAft>
                <a:spcPts val="0"/>
              </a:spcAft>
              <a:buClr>
                <a:schemeClr val="dk1"/>
              </a:buClr>
              <a:buSzPts val="1597"/>
              <a:buNone/>
              <a:defRPr sz="1597" b="1"/>
            </a:lvl6pPr>
            <a:lvl7pPr marL="3200400" lvl="6" indent="-228600" algn="l">
              <a:lnSpc>
                <a:spcPct val="90000"/>
              </a:lnSpc>
              <a:spcBef>
                <a:spcPts val="499"/>
              </a:spcBef>
              <a:spcAft>
                <a:spcPts val="0"/>
              </a:spcAft>
              <a:buClr>
                <a:schemeClr val="dk1"/>
              </a:buClr>
              <a:buSzPts val="1597"/>
              <a:buNone/>
              <a:defRPr sz="1597" b="1"/>
            </a:lvl7pPr>
            <a:lvl8pPr marL="3657600" lvl="7" indent="-228600" algn="l">
              <a:lnSpc>
                <a:spcPct val="90000"/>
              </a:lnSpc>
              <a:spcBef>
                <a:spcPts val="499"/>
              </a:spcBef>
              <a:spcAft>
                <a:spcPts val="0"/>
              </a:spcAft>
              <a:buClr>
                <a:schemeClr val="dk1"/>
              </a:buClr>
              <a:buSzPts val="1597"/>
              <a:buNone/>
              <a:defRPr sz="1597" b="1"/>
            </a:lvl8pPr>
            <a:lvl9pPr marL="4114800" lvl="8" indent="-228600" algn="l">
              <a:lnSpc>
                <a:spcPct val="90000"/>
              </a:lnSpc>
              <a:spcBef>
                <a:spcPts val="499"/>
              </a:spcBef>
              <a:spcAft>
                <a:spcPts val="0"/>
              </a:spcAft>
              <a:buClr>
                <a:schemeClr val="dk1"/>
              </a:buClr>
              <a:buSzPts val="1597"/>
              <a:buNone/>
              <a:defRPr sz="1597" b="1"/>
            </a:lvl9pPr>
          </a:lstStyle>
          <a:p>
            <a:endParaRPr/>
          </a:p>
        </p:txBody>
      </p:sp>
      <p:sp>
        <p:nvSpPr>
          <p:cNvPr id="345" name="Google Shape;345;p146"/>
          <p:cNvSpPr txBox="1">
            <a:spLocks noGrp="1"/>
          </p:cNvSpPr>
          <p:nvPr>
            <p:ph type="body" idx="4"/>
          </p:nvPr>
        </p:nvSpPr>
        <p:spPr>
          <a:xfrm>
            <a:off x="6172216"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998"/>
              </a:spcBef>
              <a:spcAft>
                <a:spcPts val="0"/>
              </a:spcAft>
              <a:buClr>
                <a:schemeClr val="dk1"/>
              </a:buClr>
              <a:buSzPts val="1800"/>
              <a:buChar char="•"/>
              <a:defRPr/>
            </a:lvl1pPr>
            <a:lvl2pPr marL="914400" lvl="1" indent="-342900" algn="l">
              <a:lnSpc>
                <a:spcPct val="90000"/>
              </a:lnSpc>
              <a:spcBef>
                <a:spcPts val="499"/>
              </a:spcBef>
              <a:spcAft>
                <a:spcPts val="0"/>
              </a:spcAft>
              <a:buClr>
                <a:schemeClr val="dk1"/>
              </a:buClr>
              <a:buSzPts val="1800"/>
              <a:buChar char="•"/>
              <a:defRPr/>
            </a:lvl2pPr>
            <a:lvl3pPr marL="1371600" lvl="2" indent="-342900" algn="l">
              <a:lnSpc>
                <a:spcPct val="90000"/>
              </a:lnSpc>
              <a:spcBef>
                <a:spcPts val="499"/>
              </a:spcBef>
              <a:spcAft>
                <a:spcPts val="0"/>
              </a:spcAft>
              <a:buClr>
                <a:schemeClr val="dk1"/>
              </a:buClr>
              <a:buSzPts val="1800"/>
              <a:buChar char="•"/>
              <a:defRPr/>
            </a:lvl3pPr>
            <a:lvl4pPr marL="1828800" lvl="3" indent="-342900" algn="l">
              <a:lnSpc>
                <a:spcPct val="90000"/>
              </a:lnSpc>
              <a:spcBef>
                <a:spcPts val="499"/>
              </a:spcBef>
              <a:spcAft>
                <a:spcPts val="0"/>
              </a:spcAft>
              <a:buClr>
                <a:schemeClr val="dk1"/>
              </a:buClr>
              <a:buSzPts val="1800"/>
              <a:buChar char="•"/>
              <a:defRPr/>
            </a:lvl4pPr>
            <a:lvl5pPr marL="2286000" lvl="4" indent="-342900" algn="l">
              <a:lnSpc>
                <a:spcPct val="90000"/>
              </a:lnSpc>
              <a:spcBef>
                <a:spcPts val="499"/>
              </a:spcBef>
              <a:spcAft>
                <a:spcPts val="0"/>
              </a:spcAft>
              <a:buClr>
                <a:schemeClr val="dk1"/>
              </a:buClr>
              <a:buSzPts val="1800"/>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46" name="Google Shape;346;p146"/>
          <p:cNvSpPr txBox="1">
            <a:spLocks noGrp="1"/>
          </p:cNvSpPr>
          <p:nvPr>
            <p:ph type="dt" idx="10"/>
          </p:nvPr>
        </p:nvSpPr>
        <p:spPr>
          <a:xfrm>
            <a:off x="838200" y="635638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7" name="Google Shape;347;p146"/>
          <p:cNvSpPr txBox="1">
            <a:spLocks noGrp="1"/>
          </p:cNvSpPr>
          <p:nvPr>
            <p:ph type="ftr" idx="11"/>
          </p:nvPr>
        </p:nvSpPr>
        <p:spPr>
          <a:xfrm>
            <a:off x="4038616" y="635638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146"/>
          <p:cNvSpPr txBox="1">
            <a:spLocks noGrp="1"/>
          </p:cNvSpPr>
          <p:nvPr>
            <p:ph type="sldNum" idx="12"/>
          </p:nvPr>
        </p:nvSpPr>
        <p:spPr>
          <a:xfrm>
            <a:off x="8610616" y="635638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l-GR"/>
              <a:t>‹#›</a:t>
            </a:fld>
            <a:endParaRPr/>
          </a:p>
        </p:txBody>
      </p:sp>
    </p:spTree>
    <p:extLst>
      <p:ext uri="{BB962C8B-B14F-4D97-AF65-F5344CB8AC3E}">
        <p14:creationId xmlns:p14="http://schemas.microsoft.com/office/powerpoint/2010/main" val="14303591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9"/>
        <p:cNvGrpSpPr/>
        <p:nvPr/>
      </p:nvGrpSpPr>
      <p:grpSpPr>
        <a:xfrm>
          <a:off x="0" y="0"/>
          <a:ext cx="0" cy="0"/>
          <a:chOff x="0" y="0"/>
          <a:chExt cx="0" cy="0"/>
        </a:xfrm>
      </p:grpSpPr>
      <p:sp>
        <p:nvSpPr>
          <p:cNvPr id="350" name="Google Shape;350;p147"/>
          <p:cNvSpPr txBox="1">
            <a:spLocks noGrp="1"/>
          </p:cNvSpPr>
          <p:nvPr>
            <p:ph type="title"/>
          </p:nvPr>
        </p:nvSpPr>
        <p:spPr>
          <a:xfrm>
            <a:off x="838216"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1" name="Google Shape;351;p147"/>
          <p:cNvSpPr txBox="1">
            <a:spLocks noGrp="1"/>
          </p:cNvSpPr>
          <p:nvPr>
            <p:ph type="dt" idx="10"/>
          </p:nvPr>
        </p:nvSpPr>
        <p:spPr>
          <a:xfrm>
            <a:off x="838200" y="635638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2" name="Google Shape;352;p147"/>
          <p:cNvSpPr txBox="1">
            <a:spLocks noGrp="1"/>
          </p:cNvSpPr>
          <p:nvPr>
            <p:ph type="ftr" idx="11"/>
          </p:nvPr>
        </p:nvSpPr>
        <p:spPr>
          <a:xfrm>
            <a:off x="4038616" y="635638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147"/>
          <p:cNvSpPr txBox="1">
            <a:spLocks noGrp="1"/>
          </p:cNvSpPr>
          <p:nvPr>
            <p:ph type="sldNum" idx="12"/>
          </p:nvPr>
        </p:nvSpPr>
        <p:spPr>
          <a:xfrm>
            <a:off x="8610616" y="635638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l-GR"/>
              <a:t>‹#›</a:t>
            </a:fld>
            <a:endParaRPr/>
          </a:p>
        </p:txBody>
      </p:sp>
    </p:spTree>
    <p:extLst>
      <p:ext uri="{BB962C8B-B14F-4D97-AF65-F5344CB8AC3E}">
        <p14:creationId xmlns:p14="http://schemas.microsoft.com/office/powerpoint/2010/main" val="34606016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4"/>
        <p:cNvGrpSpPr/>
        <p:nvPr/>
      </p:nvGrpSpPr>
      <p:grpSpPr>
        <a:xfrm>
          <a:off x="0" y="0"/>
          <a:ext cx="0" cy="0"/>
          <a:chOff x="0" y="0"/>
          <a:chExt cx="0" cy="0"/>
        </a:xfrm>
      </p:grpSpPr>
      <p:sp>
        <p:nvSpPr>
          <p:cNvPr id="355" name="Google Shape;355;p148"/>
          <p:cNvSpPr txBox="1">
            <a:spLocks noGrp="1"/>
          </p:cNvSpPr>
          <p:nvPr>
            <p:ph type="dt" idx="10"/>
          </p:nvPr>
        </p:nvSpPr>
        <p:spPr>
          <a:xfrm>
            <a:off x="838200" y="635638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 name="Google Shape;356;p148"/>
          <p:cNvSpPr txBox="1">
            <a:spLocks noGrp="1"/>
          </p:cNvSpPr>
          <p:nvPr>
            <p:ph type="ftr" idx="11"/>
          </p:nvPr>
        </p:nvSpPr>
        <p:spPr>
          <a:xfrm>
            <a:off x="4038616" y="635638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 name="Google Shape;357;p148"/>
          <p:cNvSpPr txBox="1">
            <a:spLocks noGrp="1"/>
          </p:cNvSpPr>
          <p:nvPr>
            <p:ph type="sldNum" idx="12"/>
          </p:nvPr>
        </p:nvSpPr>
        <p:spPr>
          <a:xfrm>
            <a:off x="8610616" y="635638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l-GR"/>
              <a:t>‹#›</a:t>
            </a:fld>
            <a:endParaRPr/>
          </a:p>
        </p:txBody>
      </p:sp>
    </p:spTree>
    <p:extLst>
      <p:ext uri="{BB962C8B-B14F-4D97-AF65-F5344CB8AC3E}">
        <p14:creationId xmlns:p14="http://schemas.microsoft.com/office/powerpoint/2010/main" val="37233221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58"/>
        <p:cNvGrpSpPr/>
        <p:nvPr/>
      </p:nvGrpSpPr>
      <p:grpSpPr>
        <a:xfrm>
          <a:off x="0" y="0"/>
          <a:ext cx="0" cy="0"/>
          <a:chOff x="0" y="0"/>
          <a:chExt cx="0" cy="0"/>
        </a:xfrm>
      </p:grpSpPr>
      <p:sp>
        <p:nvSpPr>
          <p:cNvPr id="359" name="Google Shape;359;p149"/>
          <p:cNvSpPr txBox="1">
            <a:spLocks noGrp="1"/>
          </p:cNvSpPr>
          <p:nvPr>
            <p:ph type="title"/>
          </p:nvPr>
        </p:nvSpPr>
        <p:spPr>
          <a:xfrm>
            <a:off x="839804"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194"/>
              <a:buFont typeface="Calibri"/>
              <a:buNone/>
              <a:defRPr sz="3194"/>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0" name="Google Shape;360;p149"/>
          <p:cNvSpPr txBox="1">
            <a:spLocks noGrp="1"/>
          </p:cNvSpPr>
          <p:nvPr>
            <p:ph type="body" idx="1"/>
          </p:nvPr>
        </p:nvSpPr>
        <p:spPr>
          <a:xfrm>
            <a:off x="5183188" y="987457"/>
            <a:ext cx="6172200" cy="4873625"/>
          </a:xfrm>
          <a:prstGeom prst="rect">
            <a:avLst/>
          </a:prstGeom>
          <a:noFill/>
          <a:ln>
            <a:noFill/>
          </a:ln>
        </p:spPr>
        <p:txBody>
          <a:bodyPr spcFirstLastPara="1" wrap="square" lIns="91425" tIns="45700" rIns="91425" bIns="45700" anchor="t" anchorCtr="0">
            <a:normAutofit/>
          </a:bodyPr>
          <a:lstStyle>
            <a:lvl1pPr marL="457200" lvl="0" indent="-431419" algn="l">
              <a:lnSpc>
                <a:spcPct val="90000"/>
              </a:lnSpc>
              <a:spcBef>
                <a:spcPts val="998"/>
              </a:spcBef>
              <a:spcAft>
                <a:spcPts val="0"/>
              </a:spcAft>
              <a:buClr>
                <a:schemeClr val="dk1"/>
              </a:buClr>
              <a:buSzPts val="3194"/>
              <a:buChar char="•"/>
              <a:defRPr sz="3194"/>
            </a:lvl1pPr>
            <a:lvl2pPr marL="914400" lvl="1" indent="-406082" algn="l">
              <a:lnSpc>
                <a:spcPct val="90000"/>
              </a:lnSpc>
              <a:spcBef>
                <a:spcPts val="499"/>
              </a:spcBef>
              <a:spcAft>
                <a:spcPts val="0"/>
              </a:spcAft>
              <a:buClr>
                <a:schemeClr val="dk1"/>
              </a:buClr>
              <a:buSzPts val="2795"/>
              <a:buChar char="•"/>
              <a:defRPr sz="2795"/>
            </a:lvl2pPr>
            <a:lvl3pPr marL="1371600" lvl="2" indent="-380745" algn="l">
              <a:lnSpc>
                <a:spcPct val="90000"/>
              </a:lnSpc>
              <a:spcBef>
                <a:spcPts val="499"/>
              </a:spcBef>
              <a:spcAft>
                <a:spcPts val="0"/>
              </a:spcAft>
              <a:buClr>
                <a:schemeClr val="dk1"/>
              </a:buClr>
              <a:buSzPts val="2396"/>
              <a:buChar char="•"/>
              <a:defRPr sz="2396"/>
            </a:lvl3pPr>
            <a:lvl4pPr marL="1828800" lvl="3" indent="-355345" algn="l">
              <a:lnSpc>
                <a:spcPct val="90000"/>
              </a:lnSpc>
              <a:spcBef>
                <a:spcPts val="499"/>
              </a:spcBef>
              <a:spcAft>
                <a:spcPts val="0"/>
              </a:spcAft>
              <a:buClr>
                <a:schemeClr val="dk1"/>
              </a:buClr>
              <a:buSzPts val="1996"/>
              <a:buChar char="•"/>
              <a:defRPr sz="1995"/>
            </a:lvl4pPr>
            <a:lvl5pPr marL="2286000" lvl="4" indent="-355345" algn="l">
              <a:lnSpc>
                <a:spcPct val="90000"/>
              </a:lnSpc>
              <a:spcBef>
                <a:spcPts val="499"/>
              </a:spcBef>
              <a:spcAft>
                <a:spcPts val="0"/>
              </a:spcAft>
              <a:buClr>
                <a:schemeClr val="dk1"/>
              </a:buClr>
              <a:buSzPts val="1996"/>
              <a:buChar char="•"/>
              <a:defRPr sz="1995"/>
            </a:lvl5pPr>
            <a:lvl6pPr marL="2743200" lvl="5" indent="-355345" algn="l">
              <a:lnSpc>
                <a:spcPct val="90000"/>
              </a:lnSpc>
              <a:spcBef>
                <a:spcPts val="499"/>
              </a:spcBef>
              <a:spcAft>
                <a:spcPts val="0"/>
              </a:spcAft>
              <a:buClr>
                <a:schemeClr val="dk1"/>
              </a:buClr>
              <a:buSzPts val="1996"/>
              <a:buChar char="•"/>
              <a:defRPr sz="1995"/>
            </a:lvl6pPr>
            <a:lvl7pPr marL="3200400" lvl="6" indent="-355345" algn="l">
              <a:lnSpc>
                <a:spcPct val="90000"/>
              </a:lnSpc>
              <a:spcBef>
                <a:spcPts val="499"/>
              </a:spcBef>
              <a:spcAft>
                <a:spcPts val="0"/>
              </a:spcAft>
              <a:buClr>
                <a:schemeClr val="dk1"/>
              </a:buClr>
              <a:buSzPts val="1996"/>
              <a:buChar char="•"/>
              <a:defRPr sz="1995"/>
            </a:lvl7pPr>
            <a:lvl8pPr marL="3657600" lvl="7" indent="-355346" algn="l">
              <a:lnSpc>
                <a:spcPct val="90000"/>
              </a:lnSpc>
              <a:spcBef>
                <a:spcPts val="499"/>
              </a:spcBef>
              <a:spcAft>
                <a:spcPts val="0"/>
              </a:spcAft>
              <a:buClr>
                <a:schemeClr val="dk1"/>
              </a:buClr>
              <a:buSzPts val="1996"/>
              <a:buChar char="•"/>
              <a:defRPr sz="1995"/>
            </a:lvl8pPr>
            <a:lvl9pPr marL="4114800" lvl="8" indent="-355346" algn="l">
              <a:lnSpc>
                <a:spcPct val="90000"/>
              </a:lnSpc>
              <a:spcBef>
                <a:spcPts val="499"/>
              </a:spcBef>
              <a:spcAft>
                <a:spcPts val="0"/>
              </a:spcAft>
              <a:buClr>
                <a:schemeClr val="dk1"/>
              </a:buClr>
              <a:buSzPts val="1996"/>
              <a:buChar char="•"/>
              <a:defRPr sz="1995"/>
            </a:lvl9pPr>
          </a:lstStyle>
          <a:p>
            <a:endParaRPr/>
          </a:p>
        </p:txBody>
      </p:sp>
      <p:sp>
        <p:nvSpPr>
          <p:cNvPr id="361" name="Google Shape;361;p149"/>
          <p:cNvSpPr txBox="1">
            <a:spLocks noGrp="1"/>
          </p:cNvSpPr>
          <p:nvPr>
            <p:ph type="body" idx="2"/>
          </p:nvPr>
        </p:nvSpPr>
        <p:spPr>
          <a:xfrm>
            <a:off x="839804"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998"/>
              </a:spcBef>
              <a:spcAft>
                <a:spcPts val="0"/>
              </a:spcAft>
              <a:buClr>
                <a:schemeClr val="dk1"/>
              </a:buClr>
              <a:buSzPts val="1597"/>
              <a:buNone/>
              <a:defRPr sz="1597"/>
            </a:lvl1pPr>
            <a:lvl2pPr marL="914400" lvl="1" indent="-228600" algn="l">
              <a:lnSpc>
                <a:spcPct val="90000"/>
              </a:lnSpc>
              <a:spcBef>
                <a:spcPts val="499"/>
              </a:spcBef>
              <a:spcAft>
                <a:spcPts val="0"/>
              </a:spcAft>
              <a:buClr>
                <a:schemeClr val="dk1"/>
              </a:buClr>
              <a:buSzPts val="1397"/>
              <a:buNone/>
              <a:defRPr sz="1397"/>
            </a:lvl2pPr>
            <a:lvl3pPr marL="1371600" lvl="2" indent="-228600" algn="l">
              <a:lnSpc>
                <a:spcPct val="90000"/>
              </a:lnSpc>
              <a:spcBef>
                <a:spcPts val="499"/>
              </a:spcBef>
              <a:spcAft>
                <a:spcPts val="0"/>
              </a:spcAft>
              <a:buClr>
                <a:schemeClr val="dk1"/>
              </a:buClr>
              <a:buSzPts val="1198"/>
              <a:buNone/>
              <a:defRPr sz="1198"/>
            </a:lvl3pPr>
            <a:lvl4pPr marL="1828800" lvl="3" indent="-228600" algn="l">
              <a:lnSpc>
                <a:spcPct val="90000"/>
              </a:lnSpc>
              <a:spcBef>
                <a:spcPts val="499"/>
              </a:spcBef>
              <a:spcAft>
                <a:spcPts val="0"/>
              </a:spcAft>
              <a:buClr>
                <a:schemeClr val="dk1"/>
              </a:buClr>
              <a:buSzPts val="998"/>
              <a:buNone/>
              <a:defRPr sz="997"/>
            </a:lvl4pPr>
            <a:lvl5pPr marL="2286000" lvl="4" indent="-228600" algn="l">
              <a:lnSpc>
                <a:spcPct val="90000"/>
              </a:lnSpc>
              <a:spcBef>
                <a:spcPts val="499"/>
              </a:spcBef>
              <a:spcAft>
                <a:spcPts val="0"/>
              </a:spcAft>
              <a:buClr>
                <a:schemeClr val="dk1"/>
              </a:buClr>
              <a:buSzPts val="998"/>
              <a:buNone/>
              <a:defRPr sz="997"/>
            </a:lvl5pPr>
            <a:lvl6pPr marL="2743200" lvl="5" indent="-228600" algn="l">
              <a:lnSpc>
                <a:spcPct val="90000"/>
              </a:lnSpc>
              <a:spcBef>
                <a:spcPts val="499"/>
              </a:spcBef>
              <a:spcAft>
                <a:spcPts val="0"/>
              </a:spcAft>
              <a:buClr>
                <a:schemeClr val="dk1"/>
              </a:buClr>
              <a:buSzPts val="998"/>
              <a:buNone/>
              <a:defRPr sz="997"/>
            </a:lvl6pPr>
            <a:lvl7pPr marL="3200400" lvl="6" indent="-228600" algn="l">
              <a:lnSpc>
                <a:spcPct val="90000"/>
              </a:lnSpc>
              <a:spcBef>
                <a:spcPts val="499"/>
              </a:spcBef>
              <a:spcAft>
                <a:spcPts val="0"/>
              </a:spcAft>
              <a:buClr>
                <a:schemeClr val="dk1"/>
              </a:buClr>
              <a:buSzPts val="998"/>
              <a:buNone/>
              <a:defRPr sz="997"/>
            </a:lvl7pPr>
            <a:lvl8pPr marL="3657600" lvl="7" indent="-228600" algn="l">
              <a:lnSpc>
                <a:spcPct val="90000"/>
              </a:lnSpc>
              <a:spcBef>
                <a:spcPts val="499"/>
              </a:spcBef>
              <a:spcAft>
                <a:spcPts val="0"/>
              </a:spcAft>
              <a:buClr>
                <a:schemeClr val="dk1"/>
              </a:buClr>
              <a:buSzPts val="998"/>
              <a:buNone/>
              <a:defRPr sz="997"/>
            </a:lvl8pPr>
            <a:lvl9pPr marL="4114800" lvl="8" indent="-228600" algn="l">
              <a:lnSpc>
                <a:spcPct val="90000"/>
              </a:lnSpc>
              <a:spcBef>
                <a:spcPts val="499"/>
              </a:spcBef>
              <a:spcAft>
                <a:spcPts val="0"/>
              </a:spcAft>
              <a:buClr>
                <a:schemeClr val="dk1"/>
              </a:buClr>
              <a:buSzPts val="998"/>
              <a:buNone/>
              <a:defRPr sz="997"/>
            </a:lvl9pPr>
          </a:lstStyle>
          <a:p>
            <a:endParaRPr/>
          </a:p>
        </p:txBody>
      </p:sp>
      <p:sp>
        <p:nvSpPr>
          <p:cNvPr id="362" name="Google Shape;362;p149"/>
          <p:cNvSpPr txBox="1">
            <a:spLocks noGrp="1"/>
          </p:cNvSpPr>
          <p:nvPr>
            <p:ph type="dt" idx="10"/>
          </p:nvPr>
        </p:nvSpPr>
        <p:spPr>
          <a:xfrm>
            <a:off x="838200" y="635638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 name="Google Shape;363;p149"/>
          <p:cNvSpPr txBox="1">
            <a:spLocks noGrp="1"/>
          </p:cNvSpPr>
          <p:nvPr>
            <p:ph type="ftr" idx="11"/>
          </p:nvPr>
        </p:nvSpPr>
        <p:spPr>
          <a:xfrm>
            <a:off x="4038616" y="635638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 name="Google Shape;364;p149"/>
          <p:cNvSpPr txBox="1">
            <a:spLocks noGrp="1"/>
          </p:cNvSpPr>
          <p:nvPr>
            <p:ph type="sldNum" idx="12"/>
          </p:nvPr>
        </p:nvSpPr>
        <p:spPr>
          <a:xfrm>
            <a:off x="8610616" y="635638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l-GR"/>
              <a:t>‹#›</a:t>
            </a:fld>
            <a:endParaRPr/>
          </a:p>
        </p:txBody>
      </p:sp>
    </p:spTree>
    <p:extLst>
      <p:ext uri="{BB962C8B-B14F-4D97-AF65-F5344CB8AC3E}">
        <p14:creationId xmlns:p14="http://schemas.microsoft.com/office/powerpoint/2010/main" val="14584535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65"/>
        <p:cNvGrpSpPr/>
        <p:nvPr/>
      </p:nvGrpSpPr>
      <p:grpSpPr>
        <a:xfrm>
          <a:off x="0" y="0"/>
          <a:ext cx="0" cy="0"/>
          <a:chOff x="0" y="0"/>
          <a:chExt cx="0" cy="0"/>
        </a:xfrm>
      </p:grpSpPr>
      <p:sp>
        <p:nvSpPr>
          <p:cNvPr id="366" name="Google Shape;366;p150"/>
          <p:cNvSpPr txBox="1">
            <a:spLocks noGrp="1"/>
          </p:cNvSpPr>
          <p:nvPr>
            <p:ph type="title"/>
          </p:nvPr>
        </p:nvSpPr>
        <p:spPr>
          <a:xfrm>
            <a:off x="839804"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194"/>
              <a:buFont typeface="Calibri"/>
              <a:buNone/>
              <a:defRPr sz="3194"/>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7" name="Google Shape;367;p150"/>
          <p:cNvSpPr>
            <a:spLocks noGrp="1"/>
          </p:cNvSpPr>
          <p:nvPr>
            <p:ph type="pic" idx="2"/>
          </p:nvPr>
        </p:nvSpPr>
        <p:spPr>
          <a:xfrm>
            <a:off x="5183188" y="987457"/>
            <a:ext cx="6172200" cy="4873625"/>
          </a:xfrm>
          <a:prstGeom prst="rect">
            <a:avLst/>
          </a:prstGeom>
          <a:noFill/>
          <a:ln>
            <a:noFill/>
          </a:ln>
        </p:spPr>
      </p:sp>
      <p:sp>
        <p:nvSpPr>
          <p:cNvPr id="368" name="Google Shape;368;p150"/>
          <p:cNvSpPr txBox="1">
            <a:spLocks noGrp="1"/>
          </p:cNvSpPr>
          <p:nvPr>
            <p:ph type="body" idx="1"/>
          </p:nvPr>
        </p:nvSpPr>
        <p:spPr>
          <a:xfrm>
            <a:off x="839804"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998"/>
              </a:spcBef>
              <a:spcAft>
                <a:spcPts val="0"/>
              </a:spcAft>
              <a:buClr>
                <a:schemeClr val="dk1"/>
              </a:buClr>
              <a:buSzPts val="1597"/>
              <a:buNone/>
              <a:defRPr sz="1597"/>
            </a:lvl1pPr>
            <a:lvl2pPr marL="914400" lvl="1" indent="-228600" algn="l">
              <a:lnSpc>
                <a:spcPct val="90000"/>
              </a:lnSpc>
              <a:spcBef>
                <a:spcPts val="499"/>
              </a:spcBef>
              <a:spcAft>
                <a:spcPts val="0"/>
              </a:spcAft>
              <a:buClr>
                <a:schemeClr val="dk1"/>
              </a:buClr>
              <a:buSzPts val="1397"/>
              <a:buNone/>
              <a:defRPr sz="1397"/>
            </a:lvl2pPr>
            <a:lvl3pPr marL="1371600" lvl="2" indent="-228600" algn="l">
              <a:lnSpc>
                <a:spcPct val="90000"/>
              </a:lnSpc>
              <a:spcBef>
                <a:spcPts val="499"/>
              </a:spcBef>
              <a:spcAft>
                <a:spcPts val="0"/>
              </a:spcAft>
              <a:buClr>
                <a:schemeClr val="dk1"/>
              </a:buClr>
              <a:buSzPts val="1198"/>
              <a:buNone/>
              <a:defRPr sz="1198"/>
            </a:lvl3pPr>
            <a:lvl4pPr marL="1828800" lvl="3" indent="-228600" algn="l">
              <a:lnSpc>
                <a:spcPct val="90000"/>
              </a:lnSpc>
              <a:spcBef>
                <a:spcPts val="499"/>
              </a:spcBef>
              <a:spcAft>
                <a:spcPts val="0"/>
              </a:spcAft>
              <a:buClr>
                <a:schemeClr val="dk1"/>
              </a:buClr>
              <a:buSzPts val="998"/>
              <a:buNone/>
              <a:defRPr sz="997"/>
            </a:lvl4pPr>
            <a:lvl5pPr marL="2286000" lvl="4" indent="-228600" algn="l">
              <a:lnSpc>
                <a:spcPct val="90000"/>
              </a:lnSpc>
              <a:spcBef>
                <a:spcPts val="499"/>
              </a:spcBef>
              <a:spcAft>
                <a:spcPts val="0"/>
              </a:spcAft>
              <a:buClr>
                <a:schemeClr val="dk1"/>
              </a:buClr>
              <a:buSzPts val="998"/>
              <a:buNone/>
              <a:defRPr sz="997"/>
            </a:lvl5pPr>
            <a:lvl6pPr marL="2743200" lvl="5" indent="-228600" algn="l">
              <a:lnSpc>
                <a:spcPct val="90000"/>
              </a:lnSpc>
              <a:spcBef>
                <a:spcPts val="499"/>
              </a:spcBef>
              <a:spcAft>
                <a:spcPts val="0"/>
              </a:spcAft>
              <a:buClr>
                <a:schemeClr val="dk1"/>
              </a:buClr>
              <a:buSzPts val="998"/>
              <a:buNone/>
              <a:defRPr sz="997"/>
            </a:lvl6pPr>
            <a:lvl7pPr marL="3200400" lvl="6" indent="-228600" algn="l">
              <a:lnSpc>
                <a:spcPct val="90000"/>
              </a:lnSpc>
              <a:spcBef>
                <a:spcPts val="499"/>
              </a:spcBef>
              <a:spcAft>
                <a:spcPts val="0"/>
              </a:spcAft>
              <a:buClr>
                <a:schemeClr val="dk1"/>
              </a:buClr>
              <a:buSzPts val="998"/>
              <a:buNone/>
              <a:defRPr sz="997"/>
            </a:lvl7pPr>
            <a:lvl8pPr marL="3657600" lvl="7" indent="-228600" algn="l">
              <a:lnSpc>
                <a:spcPct val="90000"/>
              </a:lnSpc>
              <a:spcBef>
                <a:spcPts val="499"/>
              </a:spcBef>
              <a:spcAft>
                <a:spcPts val="0"/>
              </a:spcAft>
              <a:buClr>
                <a:schemeClr val="dk1"/>
              </a:buClr>
              <a:buSzPts val="998"/>
              <a:buNone/>
              <a:defRPr sz="997"/>
            </a:lvl8pPr>
            <a:lvl9pPr marL="4114800" lvl="8" indent="-228600" algn="l">
              <a:lnSpc>
                <a:spcPct val="90000"/>
              </a:lnSpc>
              <a:spcBef>
                <a:spcPts val="499"/>
              </a:spcBef>
              <a:spcAft>
                <a:spcPts val="0"/>
              </a:spcAft>
              <a:buClr>
                <a:schemeClr val="dk1"/>
              </a:buClr>
              <a:buSzPts val="998"/>
              <a:buNone/>
              <a:defRPr sz="997"/>
            </a:lvl9pPr>
          </a:lstStyle>
          <a:p>
            <a:endParaRPr/>
          </a:p>
        </p:txBody>
      </p:sp>
      <p:sp>
        <p:nvSpPr>
          <p:cNvPr id="369" name="Google Shape;369;p150"/>
          <p:cNvSpPr txBox="1">
            <a:spLocks noGrp="1"/>
          </p:cNvSpPr>
          <p:nvPr>
            <p:ph type="dt" idx="10"/>
          </p:nvPr>
        </p:nvSpPr>
        <p:spPr>
          <a:xfrm>
            <a:off x="838200" y="635638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 name="Google Shape;370;p150"/>
          <p:cNvSpPr txBox="1">
            <a:spLocks noGrp="1"/>
          </p:cNvSpPr>
          <p:nvPr>
            <p:ph type="ftr" idx="11"/>
          </p:nvPr>
        </p:nvSpPr>
        <p:spPr>
          <a:xfrm>
            <a:off x="4038616" y="635638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 name="Google Shape;371;p150"/>
          <p:cNvSpPr txBox="1">
            <a:spLocks noGrp="1"/>
          </p:cNvSpPr>
          <p:nvPr>
            <p:ph type="sldNum" idx="12"/>
          </p:nvPr>
        </p:nvSpPr>
        <p:spPr>
          <a:xfrm>
            <a:off x="8610616" y="635638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l-GR"/>
              <a:t>‹#›</a:t>
            </a:fld>
            <a:endParaRPr/>
          </a:p>
        </p:txBody>
      </p:sp>
    </p:spTree>
    <p:extLst>
      <p:ext uri="{BB962C8B-B14F-4D97-AF65-F5344CB8AC3E}">
        <p14:creationId xmlns:p14="http://schemas.microsoft.com/office/powerpoint/2010/main" val="30386785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72"/>
        <p:cNvGrpSpPr/>
        <p:nvPr/>
      </p:nvGrpSpPr>
      <p:grpSpPr>
        <a:xfrm>
          <a:off x="0" y="0"/>
          <a:ext cx="0" cy="0"/>
          <a:chOff x="0" y="0"/>
          <a:chExt cx="0" cy="0"/>
        </a:xfrm>
      </p:grpSpPr>
      <p:sp>
        <p:nvSpPr>
          <p:cNvPr id="373" name="Google Shape;373;p151"/>
          <p:cNvSpPr txBox="1">
            <a:spLocks noGrp="1"/>
          </p:cNvSpPr>
          <p:nvPr>
            <p:ph type="title"/>
          </p:nvPr>
        </p:nvSpPr>
        <p:spPr>
          <a:xfrm>
            <a:off x="838216"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4" name="Google Shape;374;p151"/>
          <p:cNvSpPr txBox="1">
            <a:spLocks noGrp="1"/>
          </p:cNvSpPr>
          <p:nvPr>
            <p:ph type="body" idx="1"/>
          </p:nvPr>
        </p:nvSpPr>
        <p:spPr>
          <a:xfrm rot="5400000">
            <a:off x="3920347"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998"/>
              </a:spcBef>
              <a:spcAft>
                <a:spcPts val="0"/>
              </a:spcAft>
              <a:buClr>
                <a:schemeClr val="dk1"/>
              </a:buClr>
              <a:buSzPts val="1800"/>
              <a:buChar char="•"/>
              <a:defRPr/>
            </a:lvl1pPr>
            <a:lvl2pPr marL="914400" lvl="1" indent="-342900" algn="l">
              <a:lnSpc>
                <a:spcPct val="90000"/>
              </a:lnSpc>
              <a:spcBef>
                <a:spcPts val="499"/>
              </a:spcBef>
              <a:spcAft>
                <a:spcPts val="0"/>
              </a:spcAft>
              <a:buClr>
                <a:schemeClr val="dk1"/>
              </a:buClr>
              <a:buSzPts val="1800"/>
              <a:buChar char="•"/>
              <a:defRPr/>
            </a:lvl2pPr>
            <a:lvl3pPr marL="1371600" lvl="2" indent="-342900" algn="l">
              <a:lnSpc>
                <a:spcPct val="90000"/>
              </a:lnSpc>
              <a:spcBef>
                <a:spcPts val="499"/>
              </a:spcBef>
              <a:spcAft>
                <a:spcPts val="0"/>
              </a:spcAft>
              <a:buClr>
                <a:schemeClr val="dk1"/>
              </a:buClr>
              <a:buSzPts val="1800"/>
              <a:buChar char="•"/>
              <a:defRPr/>
            </a:lvl3pPr>
            <a:lvl4pPr marL="1828800" lvl="3" indent="-342900" algn="l">
              <a:lnSpc>
                <a:spcPct val="90000"/>
              </a:lnSpc>
              <a:spcBef>
                <a:spcPts val="499"/>
              </a:spcBef>
              <a:spcAft>
                <a:spcPts val="0"/>
              </a:spcAft>
              <a:buClr>
                <a:schemeClr val="dk1"/>
              </a:buClr>
              <a:buSzPts val="1800"/>
              <a:buChar char="•"/>
              <a:defRPr/>
            </a:lvl4pPr>
            <a:lvl5pPr marL="2286000" lvl="4" indent="-342900" algn="l">
              <a:lnSpc>
                <a:spcPct val="90000"/>
              </a:lnSpc>
              <a:spcBef>
                <a:spcPts val="499"/>
              </a:spcBef>
              <a:spcAft>
                <a:spcPts val="0"/>
              </a:spcAft>
              <a:buClr>
                <a:schemeClr val="dk1"/>
              </a:buClr>
              <a:buSzPts val="1800"/>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75" name="Google Shape;375;p151"/>
          <p:cNvSpPr txBox="1">
            <a:spLocks noGrp="1"/>
          </p:cNvSpPr>
          <p:nvPr>
            <p:ph type="dt" idx="10"/>
          </p:nvPr>
        </p:nvSpPr>
        <p:spPr>
          <a:xfrm>
            <a:off x="838200" y="635638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6" name="Google Shape;376;p151"/>
          <p:cNvSpPr txBox="1">
            <a:spLocks noGrp="1"/>
          </p:cNvSpPr>
          <p:nvPr>
            <p:ph type="ftr" idx="11"/>
          </p:nvPr>
        </p:nvSpPr>
        <p:spPr>
          <a:xfrm>
            <a:off x="4038616" y="635638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151"/>
          <p:cNvSpPr txBox="1">
            <a:spLocks noGrp="1"/>
          </p:cNvSpPr>
          <p:nvPr>
            <p:ph type="sldNum" idx="12"/>
          </p:nvPr>
        </p:nvSpPr>
        <p:spPr>
          <a:xfrm>
            <a:off x="8610616" y="635638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l-GR"/>
              <a:t>‹#›</a:t>
            </a:fld>
            <a:endParaRPr/>
          </a:p>
        </p:txBody>
      </p:sp>
    </p:spTree>
    <p:extLst>
      <p:ext uri="{BB962C8B-B14F-4D97-AF65-F5344CB8AC3E}">
        <p14:creationId xmlns:p14="http://schemas.microsoft.com/office/powerpoint/2010/main" val="12659707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78"/>
        <p:cNvGrpSpPr/>
        <p:nvPr/>
      </p:nvGrpSpPr>
      <p:grpSpPr>
        <a:xfrm>
          <a:off x="0" y="0"/>
          <a:ext cx="0" cy="0"/>
          <a:chOff x="0" y="0"/>
          <a:chExt cx="0" cy="0"/>
        </a:xfrm>
      </p:grpSpPr>
      <p:sp>
        <p:nvSpPr>
          <p:cNvPr id="379" name="Google Shape;379;p15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0" name="Google Shape;380;p15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998"/>
              </a:spcBef>
              <a:spcAft>
                <a:spcPts val="0"/>
              </a:spcAft>
              <a:buClr>
                <a:schemeClr val="dk1"/>
              </a:buClr>
              <a:buSzPts val="1800"/>
              <a:buChar char="•"/>
              <a:defRPr/>
            </a:lvl1pPr>
            <a:lvl2pPr marL="914400" lvl="1" indent="-342900" algn="l">
              <a:lnSpc>
                <a:spcPct val="90000"/>
              </a:lnSpc>
              <a:spcBef>
                <a:spcPts val="499"/>
              </a:spcBef>
              <a:spcAft>
                <a:spcPts val="0"/>
              </a:spcAft>
              <a:buClr>
                <a:schemeClr val="dk1"/>
              </a:buClr>
              <a:buSzPts val="1800"/>
              <a:buChar char="•"/>
              <a:defRPr/>
            </a:lvl2pPr>
            <a:lvl3pPr marL="1371600" lvl="2" indent="-342900" algn="l">
              <a:lnSpc>
                <a:spcPct val="90000"/>
              </a:lnSpc>
              <a:spcBef>
                <a:spcPts val="499"/>
              </a:spcBef>
              <a:spcAft>
                <a:spcPts val="0"/>
              </a:spcAft>
              <a:buClr>
                <a:schemeClr val="dk1"/>
              </a:buClr>
              <a:buSzPts val="1800"/>
              <a:buChar char="•"/>
              <a:defRPr/>
            </a:lvl3pPr>
            <a:lvl4pPr marL="1828800" lvl="3" indent="-342900" algn="l">
              <a:lnSpc>
                <a:spcPct val="90000"/>
              </a:lnSpc>
              <a:spcBef>
                <a:spcPts val="499"/>
              </a:spcBef>
              <a:spcAft>
                <a:spcPts val="0"/>
              </a:spcAft>
              <a:buClr>
                <a:schemeClr val="dk1"/>
              </a:buClr>
              <a:buSzPts val="1800"/>
              <a:buChar char="•"/>
              <a:defRPr/>
            </a:lvl4pPr>
            <a:lvl5pPr marL="2286000" lvl="4" indent="-342900" algn="l">
              <a:lnSpc>
                <a:spcPct val="90000"/>
              </a:lnSpc>
              <a:spcBef>
                <a:spcPts val="499"/>
              </a:spcBef>
              <a:spcAft>
                <a:spcPts val="0"/>
              </a:spcAft>
              <a:buClr>
                <a:schemeClr val="dk1"/>
              </a:buClr>
              <a:buSzPts val="1800"/>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81" name="Google Shape;381;p152"/>
          <p:cNvSpPr txBox="1">
            <a:spLocks noGrp="1"/>
          </p:cNvSpPr>
          <p:nvPr>
            <p:ph type="dt" idx="10"/>
          </p:nvPr>
        </p:nvSpPr>
        <p:spPr>
          <a:xfrm>
            <a:off x="838200" y="635638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2" name="Google Shape;382;p152"/>
          <p:cNvSpPr txBox="1">
            <a:spLocks noGrp="1"/>
          </p:cNvSpPr>
          <p:nvPr>
            <p:ph type="ftr" idx="11"/>
          </p:nvPr>
        </p:nvSpPr>
        <p:spPr>
          <a:xfrm>
            <a:off x="4038616" y="635638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3" name="Google Shape;383;p152"/>
          <p:cNvSpPr txBox="1">
            <a:spLocks noGrp="1"/>
          </p:cNvSpPr>
          <p:nvPr>
            <p:ph type="sldNum" idx="12"/>
          </p:nvPr>
        </p:nvSpPr>
        <p:spPr>
          <a:xfrm>
            <a:off x="8610616" y="635638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l-GR"/>
              <a:t>‹#›</a:t>
            </a:fld>
            <a:endParaRPr/>
          </a:p>
        </p:txBody>
      </p:sp>
    </p:spTree>
    <p:extLst>
      <p:ext uri="{BB962C8B-B14F-4D97-AF65-F5344CB8AC3E}">
        <p14:creationId xmlns:p14="http://schemas.microsoft.com/office/powerpoint/2010/main" val="2742860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494FB-29DF-4841-A314-07FAD6DB06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931648-DF32-4283-94D5-75BDA4BBA1CB}"/>
              </a:ext>
            </a:extLst>
          </p:cNvPr>
          <p:cNvSpPr>
            <a:spLocks noGrp="1"/>
          </p:cNvSpPr>
          <p:nvPr>
            <p:ph type="dt" sz="half" idx="10"/>
          </p:nvPr>
        </p:nvSpPr>
        <p:spPr/>
        <p:txBody>
          <a:bodyPr/>
          <a:lstStyle/>
          <a:p>
            <a:fld id="{63E7E809-560F-41BA-983D-80AFC813C03D}" type="datetime1">
              <a:rPr lang="en-US" smtClean="0"/>
              <a:t>8/5/2025</a:t>
            </a:fld>
            <a:endParaRPr lang="en-US"/>
          </a:p>
        </p:txBody>
      </p:sp>
      <p:sp>
        <p:nvSpPr>
          <p:cNvPr id="4" name="Footer Placeholder 3">
            <a:extLst>
              <a:ext uri="{FF2B5EF4-FFF2-40B4-BE49-F238E27FC236}">
                <a16:creationId xmlns:a16="http://schemas.microsoft.com/office/drawing/2014/main" id="{D1A66C07-7168-4F8C-9A4F-322ED3647C54}"/>
              </a:ext>
            </a:extLst>
          </p:cNvPr>
          <p:cNvSpPr>
            <a:spLocks noGrp="1"/>
          </p:cNvSpPr>
          <p:nvPr>
            <p:ph type="ftr" sz="quarter" idx="11"/>
          </p:nvPr>
        </p:nvSpPr>
        <p:spPr/>
        <p:txBody>
          <a:bodyPr/>
          <a:lstStyle/>
          <a:p>
            <a:r>
              <a:rPr lang="el-GR"/>
              <a:t>ΠΑΝΑΓΙΩΤΑ ΦΙΤΣΙΟΥ, ΨΥΧΟΛΟΓΟΣ </a:t>
            </a:r>
            <a:r>
              <a:rPr lang="en-US"/>
              <a:t>MSc</a:t>
            </a:r>
          </a:p>
        </p:txBody>
      </p:sp>
      <p:sp>
        <p:nvSpPr>
          <p:cNvPr id="5" name="Slide Number Placeholder 4">
            <a:extLst>
              <a:ext uri="{FF2B5EF4-FFF2-40B4-BE49-F238E27FC236}">
                <a16:creationId xmlns:a16="http://schemas.microsoft.com/office/drawing/2014/main" id="{A898246C-95F9-4DE7-AE34-0FB175C081D3}"/>
              </a:ext>
            </a:extLst>
          </p:cNvPr>
          <p:cNvSpPr>
            <a:spLocks noGrp="1"/>
          </p:cNvSpPr>
          <p:nvPr>
            <p:ph type="sldNum" sz="quarter" idx="12"/>
          </p:nvPr>
        </p:nvSpPr>
        <p:spPr/>
        <p:txBody>
          <a:bodyPr/>
          <a:lstStyle/>
          <a:p>
            <a:fld id="{24BCF3CD-ADDD-4DE0-A20B-EA0D6F9FD340}" type="slidenum">
              <a:rPr lang="en-US" smtClean="0"/>
              <a:t>‹#›</a:t>
            </a:fld>
            <a:endParaRPr lang="en-US"/>
          </a:p>
        </p:txBody>
      </p:sp>
    </p:spTree>
    <p:extLst>
      <p:ext uri="{BB962C8B-B14F-4D97-AF65-F5344CB8AC3E}">
        <p14:creationId xmlns:p14="http://schemas.microsoft.com/office/powerpoint/2010/main" val="2203396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E8B06F-C3B2-4BCA-A2E6-D0B9856FAE69}"/>
              </a:ext>
            </a:extLst>
          </p:cNvPr>
          <p:cNvSpPr>
            <a:spLocks noGrp="1"/>
          </p:cNvSpPr>
          <p:nvPr>
            <p:ph type="dt" sz="half" idx="10"/>
          </p:nvPr>
        </p:nvSpPr>
        <p:spPr/>
        <p:txBody>
          <a:bodyPr/>
          <a:lstStyle/>
          <a:p>
            <a:fld id="{DF585DB3-9911-4443-81D3-7FB1B5350295}" type="datetime1">
              <a:rPr lang="en-US" smtClean="0"/>
              <a:t>8/5/2025</a:t>
            </a:fld>
            <a:endParaRPr lang="en-US"/>
          </a:p>
        </p:txBody>
      </p:sp>
      <p:sp>
        <p:nvSpPr>
          <p:cNvPr id="3" name="Footer Placeholder 2">
            <a:extLst>
              <a:ext uri="{FF2B5EF4-FFF2-40B4-BE49-F238E27FC236}">
                <a16:creationId xmlns:a16="http://schemas.microsoft.com/office/drawing/2014/main" id="{4D08B751-DF4B-48A1-973D-F54C45F494A8}"/>
              </a:ext>
            </a:extLst>
          </p:cNvPr>
          <p:cNvSpPr>
            <a:spLocks noGrp="1"/>
          </p:cNvSpPr>
          <p:nvPr>
            <p:ph type="ftr" sz="quarter" idx="11"/>
          </p:nvPr>
        </p:nvSpPr>
        <p:spPr/>
        <p:txBody>
          <a:bodyPr/>
          <a:lstStyle/>
          <a:p>
            <a:r>
              <a:rPr lang="el-GR"/>
              <a:t>ΠΑΝΑΓΙΩΤΑ ΦΙΤΣΙΟΥ, ΨΥΧΟΛΟΓΟΣ </a:t>
            </a:r>
            <a:r>
              <a:rPr lang="en-US"/>
              <a:t>MSc</a:t>
            </a:r>
          </a:p>
        </p:txBody>
      </p:sp>
      <p:sp>
        <p:nvSpPr>
          <p:cNvPr id="4" name="Slide Number Placeholder 3">
            <a:extLst>
              <a:ext uri="{FF2B5EF4-FFF2-40B4-BE49-F238E27FC236}">
                <a16:creationId xmlns:a16="http://schemas.microsoft.com/office/drawing/2014/main" id="{1FF511E0-7E38-462F-855E-7E6048C7C11E}"/>
              </a:ext>
            </a:extLst>
          </p:cNvPr>
          <p:cNvSpPr>
            <a:spLocks noGrp="1"/>
          </p:cNvSpPr>
          <p:nvPr>
            <p:ph type="sldNum" sz="quarter" idx="12"/>
          </p:nvPr>
        </p:nvSpPr>
        <p:spPr/>
        <p:txBody>
          <a:bodyPr/>
          <a:lstStyle/>
          <a:p>
            <a:fld id="{24BCF3CD-ADDD-4DE0-A20B-EA0D6F9FD340}" type="slidenum">
              <a:rPr lang="en-US" smtClean="0"/>
              <a:t>‹#›</a:t>
            </a:fld>
            <a:endParaRPr lang="en-US"/>
          </a:p>
        </p:txBody>
      </p:sp>
    </p:spTree>
    <p:extLst>
      <p:ext uri="{BB962C8B-B14F-4D97-AF65-F5344CB8AC3E}">
        <p14:creationId xmlns:p14="http://schemas.microsoft.com/office/powerpoint/2010/main" val="262119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971D3-C2C7-4544-8818-38027098C1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D0F0FF-162E-4256-9BF6-E8AB4DFA54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71E1F-37C0-45E5-95A7-08C3BF3CD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69707A-3257-49AA-83D1-92C3A5C3F995}"/>
              </a:ext>
            </a:extLst>
          </p:cNvPr>
          <p:cNvSpPr>
            <a:spLocks noGrp="1"/>
          </p:cNvSpPr>
          <p:nvPr>
            <p:ph type="dt" sz="half" idx="10"/>
          </p:nvPr>
        </p:nvSpPr>
        <p:spPr/>
        <p:txBody>
          <a:bodyPr/>
          <a:lstStyle/>
          <a:p>
            <a:fld id="{3E29AC19-A6E7-4FE8-97D9-AED8D5DAE224}" type="datetime1">
              <a:rPr lang="en-US" smtClean="0"/>
              <a:t>8/5/2025</a:t>
            </a:fld>
            <a:endParaRPr lang="en-US"/>
          </a:p>
        </p:txBody>
      </p:sp>
      <p:sp>
        <p:nvSpPr>
          <p:cNvPr id="6" name="Footer Placeholder 5">
            <a:extLst>
              <a:ext uri="{FF2B5EF4-FFF2-40B4-BE49-F238E27FC236}">
                <a16:creationId xmlns:a16="http://schemas.microsoft.com/office/drawing/2014/main" id="{59D9DDA4-5CD8-4A59-9ECC-B6217C43F806}"/>
              </a:ext>
            </a:extLst>
          </p:cNvPr>
          <p:cNvSpPr>
            <a:spLocks noGrp="1"/>
          </p:cNvSpPr>
          <p:nvPr>
            <p:ph type="ftr" sz="quarter" idx="11"/>
          </p:nvPr>
        </p:nvSpPr>
        <p:spPr/>
        <p:txBody>
          <a:bodyPr/>
          <a:lstStyle/>
          <a:p>
            <a:r>
              <a:rPr lang="el-GR"/>
              <a:t>ΠΑΝΑΓΙΩΤΑ ΦΙΤΣΙΟΥ, ΨΥΧΟΛΟΓΟΣ </a:t>
            </a:r>
            <a:r>
              <a:rPr lang="en-US"/>
              <a:t>MSc</a:t>
            </a:r>
          </a:p>
        </p:txBody>
      </p:sp>
      <p:sp>
        <p:nvSpPr>
          <p:cNvPr id="7" name="Slide Number Placeholder 6">
            <a:extLst>
              <a:ext uri="{FF2B5EF4-FFF2-40B4-BE49-F238E27FC236}">
                <a16:creationId xmlns:a16="http://schemas.microsoft.com/office/drawing/2014/main" id="{3174B794-9608-4B12-9B5C-FBA84AEDA2AB}"/>
              </a:ext>
            </a:extLst>
          </p:cNvPr>
          <p:cNvSpPr>
            <a:spLocks noGrp="1"/>
          </p:cNvSpPr>
          <p:nvPr>
            <p:ph type="sldNum" sz="quarter" idx="12"/>
          </p:nvPr>
        </p:nvSpPr>
        <p:spPr/>
        <p:txBody>
          <a:bodyPr/>
          <a:lstStyle/>
          <a:p>
            <a:fld id="{24BCF3CD-ADDD-4DE0-A20B-EA0D6F9FD340}" type="slidenum">
              <a:rPr lang="en-US" smtClean="0"/>
              <a:t>‹#›</a:t>
            </a:fld>
            <a:endParaRPr lang="en-US"/>
          </a:p>
        </p:txBody>
      </p:sp>
    </p:spTree>
    <p:extLst>
      <p:ext uri="{BB962C8B-B14F-4D97-AF65-F5344CB8AC3E}">
        <p14:creationId xmlns:p14="http://schemas.microsoft.com/office/powerpoint/2010/main" val="2422126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17B88-B3F4-49F4-A598-ECF302535F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60394A-D3B0-4A3B-8536-286C8D39BC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241172-6717-4AE7-9606-CD7E906F93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71A083-FE85-498E-8C6B-3CF16DFDAACD}"/>
              </a:ext>
            </a:extLst>
          </p:cNvPr>
          <p:cNvSpPr>
            <a:spLocks noGrp="1"/>
          </p:cNvSpPr>
          <p:nvPr>
            <p:ph type="dt" sz="half" idx="10"/>
          </p:nvPr>
        </p:nvSpPr>
        <p:spPr/>
        <p:txBody>
          <a:bodyPr/>
          <a:lstStyle/>
          <a:p>
            <a:fld id="{C23A5967-0DFE-4B36-A7A2-07368DC2BE44}" type="datetime1">
              <a:rPr lang="en-US" smtClean="0"/>
              <a:t>8/5/2025</a:t>
            </a:fld>
            <a:endParaRPr lang="en-US"/>
          </a:p>
        </p:txBody>
      </p:sp>
      <p:sp>
        <p:nvSpPr>
          <p:cNvPr id="6" name="Footer Placeholder 5">
            <a:extLst>
              <a:ext uri="{FF2B5EF4-FFF2-40B4-BE49-F238E27FC236}">
                <a16:creationId xmlns:a16="http://schemas.microsoft.com/office/drawing/2014/main" id="{AB3A22EE-576B-4C02-965D-BA4C89F37F8E}"/>
              </a:ext>
            </a:extLst>
          </p:cNvPr>
          <p:cNvSpPr>
            <a:spLocks noGrp="1"/>
          </p:cNvSpPr>
          <p:nvPr>
            <p:ph type="ftr" sz="quarter" idx="11"/>
          </p:nvPr>
        </p:nvSpPr>
        <p:spPr/>
        <p:txBody>
          <a:bodyPr/>
          <a:lstStyle/>
          <a:p>
            <a:r>
              <a:rPr lang="el-GR"/>
              <a:t>ΠΑΝΑΓΙΩΤΑ ΦΙΤΣΙΟΥ, ΨΥΧΟΛΟΓΟΣ </a:t>
            </a:r>
            <a:r>
              <a:rPr lang="en-US"/>
              <a:t>MSc</a:t>
            </a:r>
          </a:p>
        </p:txBody>
      </p:sp>
      <p:sp>
        <p:nvSpPr>
          <p:cNvPr id="7" name="Slide Number Placeholder 6">
            <a:extLst>
              <a:ext uri="{FF2B5EF4-FFF2-40B4-BE49-F238E27FC236}">
                <a16:creationId xmlns:a16="http://schemas.microsoft.com/office/drawing/2014/main" id="{05E0E76C-A93C-4CCC-9CDD-3EDB9C34DDD1}"/>
              </a:ext>
            </a:extLst>
          </p:cNvPr>
          <p:cNvSpPr>
            <a:spLocks noGrp="1"/>
          </p:cNvSpPr>
          <p:nvPr>
            <p:ph type="sldNum" sz="quarter" idx="12"/>
          </p:nvPr>
        </p:nvSpPr>
        <p:spPr/>
        <p:txBody>
          <a:bodyPr/>
          <a:lstStyle/>
          <a:p>
            <a:fld id="{24BCF3CD-ADDD-4DE0-A20B-EA0D6F9FD340}" type="slidenum">
              <a:rPr lang="en-US" smtClean="0"/>
              <a:t>‹#›</a:t>
            </a:fld>
            <a:endParaRPr lang="en-US"/>
          </a:p>
        </p:txBody>
      </p:sp>
    </p:spTree>
    <p:extLst>
      <p:ext uri="{BB962C8B-B14F-4D97-AF65-F5344CB8AC3E}">
        <p14:creationId xmlns:p14="http://schemas.microsoft.com/office/powerpoint/2010/main" val="2908254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A1F8E2-6920-4BB2-8B95-0A5D558A7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9E9BC8-233F-419D-B300-D13E27B247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D603BC-562C-469B-BCC0-8C677DC03F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ADA1C-9644-4568-88A9-2B42D57325C2}" type="datetime1">
              <a:rPr lang="en-US" smtClean="0"/>
              <a:t>8/5/2025</a:t>
            </a:fld>
            <a:endParaRPr lang="en-US"/>
          </a:p>
        </p:txBody>
      </p:sp>
      <p:sp>
        <p:nvSpPr>
          <p:cNvPr id="5" name="Footer Placeholder 4">
            <a:extLst>
              <a:ext uri="{FF2B5EF4-FFF2-40B4-BE49-F238E27FC236}">
                <a16:creationId xmlns:a16="http://schemas.microsoft.com/office/drawing/2014/main" id="{99CE2C56-E86B-420B-A846-A4738C309D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l-GR"/>
              <a:t>ΠΑΝΑΓΙΩΤΑ ΦΙΤΣΙΟΥ, ΨΥΧΟΛΟΓΟΣ </a:t>
            </a:r>
            <a:r>
              <a:rPr lang="en-US"/>
              <a:t>MSc</a:t>
            </a:r>
          </a:p>
        </p:txBody>
      </p:sp>
      <p:sp>
        <p:nvSpPr>
          <p:cNvPr id="6" name="Slide Number Placeholder 5">
            <a:extLst>
              <a:ext uri="{FF2B5EF4-FFF2-40B4-BE49-F238E27FC236}">
                <a16:creationId xmlns:a16="http://schemas.microsoft.com/office/drawing/2014/main" id="{E75FA3D5-7489-4C7D-980D-AC9B5880DE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CF3CD-ADDD-4DE0-A20B-EA0D6F9FD340}" type="slidenum">
              <a:rPr lang="en-US" smtClean="0"/>
              <a:t>‹#›</a:t>
            </a:fld>
            <a:endParaRPr lang="en-US"/>
          </a:p>
        </p:txBody>
      </p:sp>
    </p:spTree>
    <p:extLst>
      <p:ext uri="{BB962C8B-B14F-4D97-AF65-F5344CB8AC3E}">
        <p14:creationId xmlns:p14="http://schemas.microsoft.com/office/powerpoint/2010/main" val="1846413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C06E18-3756-430E-A15D-F538E4C73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DF5F1BE5-3A8E-46D9-86EB-5D5BA98D80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D5D5C2E1-680A-426B-A5DB-521313F596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l-GR"/>
          </a:p>
        </p:txBody>
      </p:sp>
      <p:sp>
        <p:nvSpPr>
          <p:cNvPr id="5" name="Footer Placeholder 4">
            <a:extLst>
              <a:ext uri="{FF2B5EF4-FFF2-40B4-BE49-F238E27FC236}">
                <a16:creationId xmlns:a16="http://schemas.microsoft.com/office/drawing/2014/main" id="{3B43C0E4-AF0D-4C1C-BC7F-FD12685380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5157247B-35C8-4091-AA31-0954D2507B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5C6AF-AB88-4845-8953-A81194449430}" type="slidenum">
              <a:rPr lang="el-GR" smtClean="0"/>
              <a:t>‹#›</a:t>
            </a:fld>
            <a:endParaRPr lang="el-GR"/>
          </a:p>
        </p:txBody>
      </p:sp>
    </p:spTree>
    <p:extLst>
      <p:ext uri="{BB962C8B-B14F-4D97-AF65-F5344CB8AC3E}">
        <p14:creationId xmlns:p14="http://schemas.microsoft.com/office/powerpoint/2010/main" val="4186223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53615-BFDE-46DE-814C-47EC6EF6D371}" type="datetimeFigureOut">
              <a:rPr lang="el-GR" smtClean="0"/>
              <a:t>5/8/2025</a:t>
            </a:fld>
            <a:endParaRPr lang="el-GR"/>
          </a:p>
        </p:txBody>
      </p:sp>
      <p:sp>
        <p:nvSpPr>
          <p:cNvPr id="5" name="4 - Θέση υποσέλιδου"/>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53439-851E-44AD-84B1-B6BFC3D0C743}" type="slidenum">
              <a:rPr lang="el-GR" smtClean="0"/>
              <a:t>‹#›</a:t>
            </a:fld>
            <a:endParaRPr lang="el-GR"/>
          </a:p>
        </p:txBody>
      </p:sp>
    </p:spTree>
    <p:extLst>
      <p:ext uri="{BB962C8B-B14F-4D97-AF65-F5344CB8AC3E}">
        <p14:creationId xmlns:p14="http://schemas.microsoft.com/office/powerpoint/2010/main" val="5045263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C06E18-3756-430E-A15D-F538E4C73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DF5F1BE5-3A8E-46D9-86EB-5D5BA98D80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D5D5C2E1-680A-426B-A5DB-521313F596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817A0B-9F58-4527-A176-E8EA6E4CEC9D}" type="datetimeFigureOut">
              <a:rPr lang="el-GR" smtClean="0"/>
              <a:t>5/8/2025</a:t>
            </a:fld>
            <a:endParaRPr lang="el-GR"/>
          </a:p>
        </p:txBody>
      </p:sp>
      <p:sp>
        <p:nvSpPr>
          <p:cNvPr id="5" name="Footer Placeholder 4">
            <a:extLst>
              <a:ext uri="{FF2B5EF4-FFF2-40B4-BE49-F238E27FC236}">
                <a16:creationId xmlns:a16="http://schemas.microsoft.com/office/drawing/2014/main" id="{3B43C0E4-AF0D-4C1C-BC7F-FD12685380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5157247B-35C8-4091-AA31-0954D2507B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5C6AF-AB88-4845-8953-A81194449430}" type="slidenum">
              <a:rPr lang="el-GR" smtClean="0"/>
              <a:t>‹#›</a:t>
            </a:fld>
            <a:endParaRPr lang="el-GR"/>
          </a:p>
        </p:txBody>
      </p:sp>
    </p:spTree>
    <p:extLst>
      <p:ext uri="{BB962C8B-B14F-4D97-AF65-F5344CB8AC3E}">
        <p14:creationId xmlns:p14="http://schemas.microsoft.com/office/powerpoint/2010/main" val="395227795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9"/>
        <p:cNvGrpSpPr/>
        <p:nvPr/>
      </p:nvGrpSpPr>
      <p:grpSpPr>
        <a:xfrm>
          <a:off x="0" y="0"/>
          <a:ext cx="0" cy="0"/>
          <a:chOff x="0" y="0"/>
          <a:chExt cx="0" cy="0"/>
        </a:xfrm>
      </p:grpSpPr>
      <p:sp>
        <p:nvSpPr>
          <p:cNvPr id="310" name="Google Shape;310;p51"/>
          <p:cNvSpPr txBox="1">
            <a:spLocks noGrp="1"/>
          </p:cNvSpPr>
          <p:nvPr>
            <p:ph type="title"/>
          </p:nvPr>
        </p:nvSpPr>
        <p:spPr>
          <a:xfrm>
            <a:off x="838216"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392"/>
              <a:buFont typeface="Calibri"/>
              <a:buNone/>
              <a:defRPr sz="4392"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1" name="Google Shape;311;p51"/>
          <p:cNvSpPr txBox="1">
            <a:spLocks noGrp="1"/>
          </p:cNvSpPr>
          <p:nvPr>
            <p:ph type="body" idx="1"/>
          </p:nvPr>
        </p:nvSpPr>
        <p:spPr>
          <a:xfrm>
            <a:off x="838216"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082" algn="l" rtl="0">
              <a:lnSpc>
                <a:spcPct val="90000"/>
              </a:lnSpc>
              <a:spcBef>
                <a:spcPts val="998"/>
              </a:spcBef>
              <a:spcAft>
                <a:spcPts val="0"/>
              </a:spcAft>
              <a:buClr>
                <a:schemeClr val="dk1"/>
              </a:buClr>
              <a:buSzPts val="2795"/>
              <a:buFont typeface="Arial"/>
              <a:buChar char="•"/>
              <a:defRPr sz="2795" b="0" i="0" u="none" strike="noStrike" cap="none">
                <a:solidFill>
                  <a:schemeClr val="dk1"/>
                </a:solidFill>
                <a:latin typeface="Calibri"/>
                <a:ea typeface="Calibri"/>
                <a:cs typeface="Calibri"/>
                <a:sym typeface="Calibri"/>
              </a:defRPr>
            </a:lvl1pPr>
            <a:lvl2pPr marL="914400" marR="0" lvl="1" indent="-380746" algn="l" rtl="0">
              <a:lnSpc>
                <a:spcPct val="90000"/>
              </a:lnSpc>
              <a:spcBef>
                <a:spcPts val="499"/>
              </a:spcBef>
              <a:spcAft>
                <a:spcPts val="0"/>
              </a:spcAft>
              <a:buClr>
                <a:schemeClr val="dk1"/>
              </a:buClr>
              <a:buSzPts val="2396"/>
              <a:buFont typeface="Arial"/>
              <a:buChar char="•"/>
              <a:defRPr sz="2396" b="0" i="0" u="none" strike="noStrike" cap="none">
                <a:solidFill>
                  <a:schemeClr val="dk1"/>
                </a:solidFill>
                <a:latin typeface="Calibri"/>
                <a:ea typeface="Calibri"/>
                <a:cs typeface="Calibri"/>
                <a:sym typeface="Calibri"/>
              </a:defRPr>
            </a:lvl2pPr>
            <a:lvl3pPr marL="1371600" marR="0" lvl="2" indent="-355345" algn="l" rtl="0">
              <a:lnSpc>
                <a:spcPct val="90000"/>
              </a:lnSpc>
              <a:spcBef>
                <a:spcPts val="499"/>
              </a:spcBef>
              <a:spcAft>
                <a:spcPts val="0"/>
              </a:spcAft>
              <a:buClr>
                <a:schemeClr val="dk1"/>
              </a:buClr>
              <a:buSzPts val="1996"/>
              <a:buFont typeface="Arial"/>
              <a:buChar char="•"/>
              <a:defRPr sz="1995" b="0" i="0" u="none" strike="noStrike" cap="none">
                <a:solidFill>
                  <a:schemeClr val="dk1"/>
                </a:solidFill>
                <a:latin typeface="Calibri"/>
                <a:ea typeface="Calibri"/>
                <a:cs typeface="Calibri"/>
                <a:sym typeface="Calibri"/>
              </a:defRPr>
            </a:lvl3pPr>
            <a:lvl4pPr marL="1828800" marR="0" lvl="3" indent="-342709" algn="l" rtl="0">
              <a:lnSpc>
                <a:spcPct val="90000"/>
              </a:lnSpc>
              <a:spcBef>
                <a:spcPts val="499"/>
              </a:spcBef>
              <a:spcAft>
                <a:spcPts val="0"/>
              </a:spcAft>
              <a:buClr>
                <a:schemeClr val="dk1"/>
              </a:buClr>
              <a:buSzPts val="1797"/>
              <a:buFont typeface="Arial"/>
              <a:buChar char="•"/>
              <a:defRPr sz="1796" b="0" i="0" u="none" strike="noStrike" cap="none">
                <a:solidFill>
                  <a:schemeClr val="dk1"/>
                </a:solidFill>
                <a:latin typeface="Calibri"/>
                <a:ea typeface="Calibri"/>
                <a:cs typeface="Calibri"/>
                <a:sym typeface="Calibri"/>
              </a:defRPr>
            </a:lvl4pPr>
            <a:lvl5pPr marL="2286000" marR="0" lvl="4" indent="-342709" algn="l" rtl="0">
              <a:lnSpc>
                <a:spcPct val="90000"/>
              </a:lnSpc>
              <a:spcBef>
                <a:spcPts val="499"/>
              </a:spcBef>
              <a:spcAft>
                <a:spcPts val="0"/>
              </a:spcAft>
              <a:buClr>
                <a:schemeClr val="dk1"/>
              </a:buClr>
              <a:buSzPts val="1797"/>
              <a:buFont typeface="Arial"/>
              <a:buChar char="•"/>
              <a:defRPr sz="1796" b="0" i="0" u="none" strike="noStrike" cap="none">
                <a:solidFill>
                  <a:schemeClr val="dk1"/>
                </a:solidFill>
                <a:latin typeface="Calibri"/>
                <a:ea typeface="Calibri"/>
                <a:cs typeface="Calibri"/>
                <a:sym typeface="Calibri"/>
              </a:defRPr>
            </a:lvl5pPr>
            <a:lvl6pPr marL="2743200" marR="0" lvl="5" indent="-342709" algn="l" rtl="0">
              <a:lnSpc>
                <a:spcPct val="90000"/>
              </a:lnSpc>
              <a:spcBef>
                <a:spcPts val="499"/>
              </a:spcBef>
              <a:spcAft>
                <a:spcPts val="0"/>
              </a:spcAft>
              <a:buClr>
                <a:schemeClr val="dk1"/>
              </a:buClr>
              <a:buSzPts val="1797"/>
              <a:buFont typeface="Arial"/>
              <a:buChar char="•"/>
              <a:defRPr sz="1796" b="0" i="0" u="none" strike="noStrike" cap="none">
                <a:solidFill>
                  <a:schemeClr val="dk1"/>
                </a:solidFill>
                <a:latin typeface="Calibri"/>
                <a:ea typeface="Calibri"/>
                <a:cs typeface="Calibri"/>
                <a:sym typeface="Calibri"/>
              </a:defRPr>
            </a:lvl6pPr>
            <a:lvl7pPr marL="3200400" marR="0" lvl="6" indent="-342709" algn="l" rtl="0">
              <a:lnSpc>
                <a:spcPct val="90000"/>
              </a:lnSpc>
              <a:spcBef>
                <a:spcPts val="499"/>
              </a:spcBef>
              <a:spcAft>
                <a:spcPts val="0"/>
              </a:spcAft>
              <a:buClr>
                <a:schemeClr val="dk1"/>
              </a:buClr>
              <a:buSzPts val="1797"/>
              <a:buFont typeface="Arial"/>
              <a:buChar char="•"/>
              <a:defRPr sz="1796" b="0" i="0" u="none" strike="noStrike" cap="none">
                <a:solidFill>
                  <a:schemeClr val="dk1"/>
                </a:solidFill>
                <a:latin typeface="Calibri"/>
                <a:ea typeface="Calibri"/>
                <a:cs typeface="Calibri"/>
                <a:sym typeface="Calibri"/>
              </a:defRPr>
            </a:lvl7pPr>
            <a:lvl8pPr marL="3657600" marR="0" lvl="7" indent="-342709" algn="l" rtl="0">
              <a:lnSpc>
                <a:spcPct val="90000"/>
              </a:lnSpc>
              <a:spcBef>
                <a:spcPts val="499"/>
              </a:spcBef>
              <a:spcAft>
                <a:spcPts val="0"/>
              </a:spcAft>
              <a:buClr>
                <a:schemeClr val="dk1"/>
              </a:buClr>
              <a:buSzPts val="1797"/>
              <a:buFont typeface="Arial"/>
              <a:buChar char="•"/>
              <a:defRPr sz="1796" b="0" i="0" u="none" strike="noStrike" cap="none">
                <a:solidFill>
                  <a:schemeClr val="dk1"/>
                </a:solidFill>
                <a:latin typeface="Calibri"/>
                <a:ea typeface="Calibri"/>
                <a:cs typeface="Calibri"/>
                <a:sym typeface="Calibri"/>
              </a:defRPr>
            </a:lvl8pPr>
            <a:lvl9pPr marL="4114800" marR="0" lvl="8" indent="-342709" algn="l" rtl="0">
              <a:lnSpc>
                <a:spcPct val="90000"/>
              </a:lnSpc>
              <a:spcBef>
                <a:spcPts val="499"/>
              </a:spcBef>
              <a:spcAft>
                <a:spcPts val="0"/>
              </a:spcAft>
              <a:buClr>
                <a:schemeClr val="dk1"/>
              </a:buClr>
              <a:buSzPts val="1797"/>
              <a:buFont typeface="Arial"/>
              <a:buChar char="•"/>
              <a:defRPr sz="1796" b="0" i="0" u="none" strike="noStrike" cap="none">
                <a:solidFill>
                  <a:schemeClr val="dk1"/>
                </a:solidFill>
                <a:latin typeface="Calibri"/>
                <a:ea typeface="Calibri"/>
                <a:cs typeface="Calibri"/>
                <a:sym typeface="Calibri"/>
              </a:defRPr>
            </a:lvl9pPr>
          </a:lstStyle>
          <a:p>
            <a:endParaRPr/>
          </a:p>
        </p:txBody>
      </p:sp>
      <p:sp>
        <p:nvSpPr>
          <p:cNvPr id="312" name="Google Shape;312;p51"/>
          <p:cNvSpPr txBox="1">
            <a:spLocks noGrp="1"/>
          </p:cNvSpPr>
          <p:nvPr>
            <p:ph type="dt" idx="10"/>
          </p:nvPr>
        </p:nvSpPr>
        <p:spPr>
          <a:xfrm>
            <a:off x="838200" y="635638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98">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3" name="Google Shape;313;p51"/>
          <p:cNvSpPr txBox="1">
            <a:spLocks noGrp="1"/>
          </p:cNvSpPr>
          <p:nvPr>
            <p:ph type="ftr" idx="11"/>
          </p:nvPr>
        </p:nvSpPr>
        <p:spPr>
          <a:xfrm>
            <a:off x="4038616" y="635638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198">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4" name="Google Shape;314;p51"/>
          <p:cNvSpPr txBox="1">
            <a:spLocks noGrp="1"/>
          </p:cNvSpPr>
          <p:nvPr>
            <p:ph type="sldNum" idx="12"/>
          </p:nvPr>
        </p:nvSpPr>
        <p:spPr>
          <a:xfrm>
            <a:off x="8610616" y="635638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000000"/>
              </a:buClr>
              <a:buSzPts val="1198"/>
              <a:buFont typeface="Arial"/>
              <a:buNone/>
              <a:defRPr sz="1198">
                <a:solidFill>
                  <a:srgbClr val="888888"/>
                </a:solidFill>
                <a:latin typeface="Calibri"/>
                <a:ea typeface="Calibri"/>
                <a:cs typeface="Calibri"/>
                <a:sym typeface="Calibri"/>
              </a:defRPr>
            </a:lvl1pPr>
            <a:lvl2pPr marL="0" marR="0" lvl="1" indent="0" algn="r" rtl="0">
              <a:spcBef>
                <a:spcPts val="0"/>
              </a:spcBef>
              <a:buClr>
                <a:srgbClr val="000000"/>
              </a:buClr>
              <a:buSzPts val="1198"/>
              <a:buFont typeface="Arial"/>
              <a:buNone/>
              <a:defRPr sz="1198">
                <a:solidFill>
                  <a:srgbClr val="888888"/>
                </a:solidFill>
                <a:latin typeface="Calibri"/>
                <a:ea typeface="Calibri"/>
                <a:cs typeface="Calibri"/>
                <a:sym typeface="Calibri"/>
              </a:defRPr>
            </a:lvl2pPr>
            <a:lvl3pPr marL="0" marR="0" lvl="2" indent="0" algn="r" rtl="0">
              <a:spcBef>
                <a:spcPts val="0"/>
              </a:spcBef>
              <a:buClr>
                <a:srgbClr val="000000"/>
              </a:buClr>
              <a:buSzPts val="1198"/>
              <a:buFont typeface="Arial"/>
              <a:buNone/>
              <a:defRPr sz="1198">
                <a:solidFill>
                  <a:srgbClr val="888888"/>
                </a:solidFill>
                <a:latin typeface="Calibri"/>
                <a:ea typeface="Calibri"/>
                <a:cs typeface="Calibri"/>
                <a:sym typeface="Calibri"/>
              </a:defRPr>
            </a:lvl3pPr>
            <a:lvl4pPr marL="0" marR="0" lvl="3" indent="0" algn="r" rtl="0">
              <a:spcBef>
                <a:spcPts val="0"/>
              </a:spcBef>
              <a:buClr>
                <a:srgbClr val="000000"/>
              </a:buClr>
              <a:buSzPts val="1198"/>
              <a:buFont typeface="Arial"/>
              <a:buNone/>
              <a:defRPr sz="1198">
                <a:solidFill>
                  <a:srgbClr val="888888"/>
                </a:solidFill>
                <a:latin typeface="Calibri"/>
                <a:ea typeface="Calibri"/>
                <a:cs typeface="Calibri"/>
                <a:sym typeface="Calibri"/>
              </a:defRPr>
            </a:lvl4pPr>
            <a:lvl5pPr marL="0" marR="0" lvl="4" indent="0" algn="r" rtl="0">
              <a:spcBef>
                <a:spcPts val="0"/>
              </a:spcBef>
              <a:buClr>
                <a:srgbClr val="000000"/>
              </a:buClr>
              <a:buSzPts val="1198"/>
              <a:buFont typeface="Arial"/>
              <a:buNone/>
              <a:defRPr sz="1198">
                <a:solidFill>
                  <a:srgbClr val="888888"/>
                </a:solidFill>
                <a:latin typeface="Calibri"/>
                <a:ea typeface="Calibri"/>
                <a:cs typeface="Calibri"/>
                <a:sym typeface="Calibri"/>
              </a:defRPr>
            </a:lvl5pPr>
            <a:lvl6pPr marL="0" marR="0" lvl="5" indent="0" algn="r" rtl="0">
              <a:spcBef>
                <a:spcPts val="0"/>
              </a:spcBef>
              <a:buClr>
                <a:srgbClr val="000000"/>
              </a:buClr>
              <a:buSzPts val="1198"/>
              <a:buFont typeface="Arial"/>
              <a:buNone/>
              <a:defRPr sz="1198">
                <a:solidFill>
                  <a:srgbClr val="888888"/>
                </a:solidFill>
                <a:latin typeface="Calibri"/>
                <a:ea typeface="Calibri"/>
                <a:cs typeface="Calibri"/>
                <a:sym typeface="Calibri"/>
              </a:defRPr>
            </a:lvl6pPr>
            <a:lvl7pPr marL="0" marR="0" lvl="6" indent="0" algn="r" rtl="0">
              <a:spcBef>
                <a:spcPts val="0"/>
              </a:spcBef>
              <a:buClr>
                <a:srgbClr val="000000"/>
              </a:buClr>
              <a:buSzPts val="1198"/>
              <a:buFont typeface="Arial"/>
              <a:buNone/>
              <a:defRPr sz="1198">
                <a:solidFill>
                  <a:srgbClr val="888888"/>
                </a:solidFill>
                <a:latin typeface="Calibri"/>
                <a:ea typeface="Calibri"/>
                <a:cs typeface="Calibri"/>
                <a:sym typeface="Calibri"/>
              </a:defRPr>
            </a:lvl7pPr>
            <a:lvl8pPr marL="0" marR="0" lvl="7" indent="0" algn="r" rtl="0">
              <a:spcBef>
                <a:spcPts val="0"/>
              </a:spcBef>
              <a:buClr>
                <a:srgbClr val="000000"/>
              </a:buClr>
              <a:buSzPts val="1198"/>
              <a:buFont typeface="Arial"/>
              <a:buNone/>
              <a:defRPr sz="1198">
                <a:solidFill>
                  <a:srgbClr val="888888"/>
                </a:solidFill>
                <a:latin typeface="Calibri"/>
                <a:ea typeface="Calibri"/>
                <a:cs typeface="Calibri"/>
                <a:sym typeface="Calibri"/>
              </a:defRPr>
            </a:lvl8pPr>
            <a:lvl9pPr marL="0" marR="0" lvl="8" indent="0" algn="r" rtl="0">
              <a:spcBef>
                <a:spcPts val="0"/>
              </a:spcBef>
              <a:buClr>
                <a:srgbClr val="000000"/>
              </a:buClr>
              <a:buSzPts val="1198"/>
              <a:buFont typeface="Arial"/>
              <a:buNone/>
              <a:defRPr sz="1198">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l-GR"/>
              <a:t>‹#›</a:t>
            </a:fld>
            <a:endParaRPr/>
          </a:p>
        </p:txBody>
      </p:sp>
    </p:spTree>
    <p:extLst>
      <p:ext uri="{BB962C8B-B14F-4D97-AF65-F5344CB8AC3E}">
        <p14:creationId xmlns:p14="http://schemas.microsoft.com/office/powerpoint/2010/main" val="4130282222"/>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hyperlink" Target="https://www.moh.gov.gr/articles/citizen/dikaiwmata-lhptwn-yphresiwn-ygeias/eidikh-epitroph-elegxoy-prostasias-twn-dikaiwmatwn-twn-atomwn-me-psyxikes-diataraxes/5868-ektheseis-porismata"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6.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1007/978-3-319-27839-1" TargetMode="External"/><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139.144.147.121/legal-framework/syntagma/86-legal-framework/symbasi/953-diethnis-symbasi-gia-ta-dikaiomata-ton-atomon-me-anapiries-toma-me-psyxiki-anapiria"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hyperlink" Target="http://www.pepsaee.gr/%CE%94%CF%81%CE%AC%CF%83%CE%B5%CE%B9%CF%82-%CE%A0%CF%81%CE%BF%CE%B3%CF%81%CE%AC%CE%BC%CE%BC%CE%B1%CF%84%CE%B1/%CE%A0%CE%B5%CF%81%CE%B9%CF%86%CE%B5%CF%81%CE%B5%CE%B9%CE%B1%CE%BA%CE%BF%CE%AF-%CE%A0%CF%85%CF%81%CE%AE%CE%BD%CE%B5%CF%82-%CE%94%CE%B9%CE%BA%CF%84%CF%8D%CF%89%CF%83%CE%B7%CF%82-%CE%9B%CE%B7%CF%80%CF%84%CF%8E%CE%BD-%CE%A5%CF%80%CE%B7%CF%81%CE%B5%CF%83%CE%B9%CF%8E%CE%BD-%CE%A8%CF%85%CF%87%CE%B9%CE%BA%CE%AE%CF%82-%CE%A5%CE%B3%CE%B5%CE%AF%CE%B1%CF%82" TargetMode="External"/><Relationship Id="rId2" Type="http://schemas.openxmlformats.org/officeDocument/2006/relationships/hyperlink" Target="http://www.esaea.gr/projects-tenders/national-projects/952-praxi-endynamosi-tis-syllogikis-ekfrasis-kai-tis-synigorias-ton-atomon-me-psyxiki-anapiria?tmpl=component" TargetMode="Externa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autoekprosopisi.gr/?page_id=226" TargetMode="External"/><Relationship Id="rId4" Type="http://schemas.openxmlformats.org/officeDocument/2006/relationships/hyperlink" Target="http://autoekprosopisi.gr/?page_id=1214"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taylorfrancis.com/books/edit/10.4324/9781003410089/routledge-international-handbook-disability-human-rights-hierarchies-stephen-meyers-megan-mccloskey-gabor-petri"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www.samhsa.gov/brss-tacs/recovery-support-tools/peers" TargetMode="Externa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hyperlink" Target="https://www.grone.de/erasmus-european-profile-for-peer-support-workers/" TargetMode="External"/><Relationship Id="rId2" Type="http://schemas.openxmlformats.org/officeDocument/2006/relationships/hyperlink" Target="http://www.atl-project.eu/" TargetMode="External"/><Relationship Id="rId1" Type="http://schemas.openxmlformats.org/officeDocument/2006/relationships/slideLayout" Target="../slideLayouts/slideLayout23.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fF_3Ex3wXGM" TargetMode="External"/><Relationship Id="rId2" Type="http://schemas.openxmlformats.org/officeDocument/2006/relationships/hyperlink" Target="https://www.derbyshirehealthcareft.nhs.uk/application/files/6816/5512/3758/The_eight_core_principles_of_peer_support.pdf" TargetMode="Externa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Tedjw6nslrU" TargetMode="External"/><Relationship Id="rId2" Type="http://schemas.openxmlformats.org/officeDocument/2006/relationships/hyperlink" Target="https://pubmed.ncbi.nlm.nih.gov/22130746/" TargetMode="Externa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training.beright-mh.eu/?lang=en"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epioniblog.files.wordpress.com/2018/05/epioni_final_gr.pdf" TargetMode="External"/><Relationship Id="rId2" Type="http://schemas.openxmlformats.org/officeDocument/2006/relationships/hyperlink" Target="http://www.axd.gr/sofsi/"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www.posopsi.gr/omospondia/poioi-eimast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8.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hyperlink" Target="https://www.slideshare.net/ssuserd2c2b0/fitsiou-easteuropean-psychcongress-2015" TargetMode="External"/><Relationship Id="rId2" Type="http://schemas.openxmlformats.org/officeDocument/2006/relationships/hyperlink" Target="https://www.who.int/publications/i/item/9789240049338"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hyperlink" Target="https://www.facebook.com/cecltsatsosfoundation/videos/1422686948202424" TargetMode="External"/><Relationship Id="rId3" Type="http://schemas.openxmlformats.org/officeDocument/2006/relationships/hyperlink" Target="https://ekpse.gr/spot-eyaisthitopoiisis-gia-tin-katapolemisi-toy-stigmatos-psychikis-ygeias-typose-tin-eidisi-%ce%84ochi-to-stigma/" TargetMode="External"/><Relationship Id="rId7" Type="http://schemas.openxmlformats.org/officeDocument/2006/relationships/hyperlink" Target="https://www.facebook.com/cecltsatsosfoundation/videos/355267226569561" TargetMode="External"/><Relationship Id="rId2" Type="http://schemas.openxmlformats.org/officeDocument/2006/relationships/hyperlink" Target="https://ekpse.gr/ta-nea-mas/kampanies-spot/" TargetMode="External"/><Relationship Id="rId1" Type="http://schemas.openxmlformats.org/officeDocument/2006/relationships/slideLayout" Target="../slideLayouts/slideLayout1.xml"/><Relationship Id="rId6" Type="http://schemas.openxmlformats.org/officeDocument/2006/relationships/hyperlink" Target="https://www.facebook.com/cecltsatsosfoundation/videos/5099900286714604" TargetMode="External"/><Relationship Id="rId11" Type="http://schemas.openxmlformats.org/officeDocument/2006/relationships/image" Target="../media/image3.png"/><Relationship Id="rId5" Type="http://schemas.openxmlformats.org/officeDocument/2006/relationships/hyperlink" Target="https://ekpse.gr/spot-echeis-dikaioma/" TargetMode="External"/><Relationship Id="rId10" Type="http://schemas.openxmlformats.org/officeDocument/2006/relationships/hyperlink" Target="https://www.moh.gov.gr/articles/citizen/dikaiwmata-lhptwn-yphresiwn-ygeias/eidikh-epitroph-elegxoy-prostasias-twn-dikaiwmatwn-twn-atomwn-me-psyxikes-diataraxes/5868-ektheseis-porismata" TargetMode="External"/><Relationship Id="rId4" Type="http://schemas.openxmlformats.org/officeDocument/2006/relationships/hyperlink" Target="https://ekpse.gr/kampania-eyaisthitopoiisis-gia-tin-katapolemisi-toy-stigmatos-psychikis-ygeias-oi-tampeles-den-proorizontai-gia-toys-anthropoys/" TargetMode="External"/><Relationship Id="rId9" Type="http://schemas.openxmlformats.org/officeDocument/2006/relationships/hyperlink" Target="https://svinoumetostigma.gr/esiea-kai-esr-stirizoyn-tis-prospatheies-katapolemisis-toy-stigmatos-psychikis-ygeias-sto-dimosio-logo/?fbclid=IwAR3uKfgmsfUtMQ-86lwmG55AtOG9mgNbXgCmmBkaEjXYOJaWv-6Vx6kbVtI"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ekpse.gr/images/Erasmus+%20Dignity%20and%20Well-Being_odigos_en.pdf" TargetMode="External"/><Relationship Id="rId3" Type="http://schemas.openxmlformats.org/officeDocument/2006/relationships/hyperlink" Target="https://www.samhsa.gov/sites/default/files/programs_campaigns/brss_tacs/core-competencies_508_12_13_18.pdf" TargetMode="External"/><Relationship Id="rId7" Type="http://schemas.openxmlformats.org/officeDocument/2006/relationships/hyperlink" Target="http://www.nhchc.org/wpcontent/uploads/2011/09/peer-support-resource-kit-2013.pdf" TargetMode="External"/><Relationship Id="rId2" Type="http://schemas.openxmlformats.org/officeDocument/2006/relationships/hyperlink" Target="https://grone-geso.de/wp-content/uploads/2022/03/IO3_Final.pdf" TargetMode="External"/><Relationship Id="rId1" Type="http://schemas.openxmlformats.org/officeDocument/2006/relationships/slideLayout" Target="../slideLayouts/slideLayout1.xml"/><Relationship Id="rId6" Type="http://schemas.openxmlformats.org/officeDocument/2006/relationships/hyperlink" Target="https://www.atl-project.eu/" TargetMode="External"/><Relationship Id="rId11" Type="http://schemas.openxmlformats.org/officeDocument/2006/relationships/image" Target="../media/image3.png"/><Relationship Id="rId5" Type="http://schemas.openxmlformats.org/officeDocument/2006/relationships/hyperlink" Target="https://psycnet.apa.org/doi/10.1037/prj0000350" TargetMode="External"/><Relationship Id="rId10" Type="http://schemas.openxmlformats.org/officeDocument/2006/relationships/hyperlink" Target="https://www.taylorfrancis.com/books/edit/10.4324/9781003410089/routledge-international-handbook-disability-human-rights-hierarchies-stephen-meyers-megan-mccloskey-gabor-petri" TargetMode="External"/><Relationship Id="rId4" Type="http://schemas.openxmlformats.org/officeDocument/2006/relationships/hyperlink" Target="https://www.samhsa.gov/find-help/recovery" TargetMode="External"/><Relationship Id="rId9" Type="http://schemas.openxmlformats.org/officeDocument/2006/relationships/hyperlink" Target="http://dx.doi.org/10.1037/h0094744"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svinoumetostigma.gr/"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psychiatriki-journal.gr/documents/psychiatry/34.2-GR-2023-155.pdf" TargetMode="External"/><Relationship Id="rId2" Type="http://schemas.openxmlformats.org/officeDocument/2006/relationships/hyperlink" Target="https://cordis.europa.eu/project/id/101169183"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s://cref.parisnanterre.fr/accueil/cocoso-15-phd-positions-in-2025"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socialpolicy.gr/2021/07/%ce%bd%ce%ad%ce%b5%cf%82-%ce%ba%ce%b1%cf%84%ce%b5%cf%85%ce%b8%cf%85%ce%bd%cf%84%ce%ae%cf%81%ce%b9%ce%b5%cf%82-%ce%bf%ce%b4%ce%b7%ce%b3%ce%af%ce%b5%cf%82-%cf%84%ce%bf%cf%85-%cf%80%ce%bf%cf%85-%ce%b3.html"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50">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52">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54">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56">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D7EED2-C128-4E72-8882-53378C8E166A}"/>
              </a:ext>
            </a:extLst>
          </p:cNvPr>
          <p:cNvSpPr>
            <a:spLocks noGrp="1"/>
          </p:cNvSpPr>
          <p:nvPr>
            <p:ph type="ctrTitle"/>
          </p:nvPr>
        </p:nvSpPr>
        <p:spPr>
          <a:xfrm>
            <a:off x="1127208" y="857251"/>
            <a:ext cx="4747280" cy="3098061"/>
          </a:xfrm>
        </p:spPr>
        <p:txBody>
          <a:bodyPr anchor="b">
            <a:normAutofit/>
          </a:bodyPr>
          <a:lstStyle/>
          <a:p>
            <a:pPr algn="l"/>
            <a:r>
              <a:rPr lang="el-GR" sz="23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Ανάκαμψη και Επανένταξη: Από την Θεωρία στην Πράξη </a:t>
            </a:r>
            <a:br>
              <a:rPr lang="en-US" sz="23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br>
              <a:rPr lang="en-US" sz="23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r>
              <a:rPr lang="el-GR" sz="23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Παναγιώτα </a:t>
            </a:r>
            <a:r>
              <a:rPr lang="el-GR" sz="2300" b="1"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Φίτσιου</a:t>
            </a:r>
            <a:r>
              <a:rPr lang="el-GR" sz="23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Ψυχολόγος </a:t>
            </a:r>
            <a:r>
              <a:rPr lang="en-US" sz="23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MSc</a:t>
            </a:r>
            <a:br>
              <a:rPr lang="en-US" sz="23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r>
              <a:rPr lang="el-GR" sz="23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ΕΚΨ Π. Σακελλαρόπουλος</a:t>
            </a:r>
            <a:endParaRPr lang="en-US" sz="2300" b="1" dirty="0">
              <a:solidFill>
                <a:srgbClr val="FFFFFF"/>
              </a:solidFill>
            </a:endParaRPr>
          </a:p>
        </p:txBody>
      </p:sp>
      <p:sp>
        <p:nvSpPr>
          <p:cNvPr id="86" name="Rectangle 58">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D0F09C0-B259-4548-94C2-9F749E817F0D}"/>
              </a:ext>
            </a:extLst>
          </p:cNvPr>
          <p:cNvSpPr>
            <a:spLocks noGrp="1"/>
          </p:cNvSpPr>
          <p:nvPr>
            <p:ph type="subTitle" idx="1"/>
          </p:nvPr>
        </p:nvSpPr>
        <p:spPr>
          <a:xfrm>
            <a:off x="1127208" y="4756265"/>
            <a:ext cx="4393278" cy="1244483"/>
          </a:xfrm>
        </p:spPr>
        <p:txBody>
          <a:bodyPr anchor="t">
            <a:normAutofit/>
          </a:bodyPr>
          <a:lstStyle/>
          <a:p>
            <a:pPr algn="l"/>
            <a:r>
              <a:rPr lang="el-GR" sz="2200" b="1" dirty="0">
                <a:solidFill>
                  <a:srgbClr val="FFFFFF"/>
                </a:solidFill>
              </a:rPr>
              <a:t>Εκπαιδευτικό Φορέα 31/03/2025</a:t>
            </a:r>
            <a:endParaRPr lang="en-US" sz="2200" b="1" dirty="0">
              <a:solidFill>
                <a:srgbClr val="FFFFFF"/>
              </a:solidFill>
            </a:endParaRPr>
          </a:p>
        </p:txBody>
      </p:sp>
      <p:sp>
        <p:nvSpPr>
          <p:cNvPr id="4" name="Footer Placeholder 3">
            <a:extLst>
              <a:ext uri="{FF2B5EF4-FFF2-40B4-BE49-F238E27FC236}">
                <a16:creationId xmlns:a16="http://schemas.microsoft.com/office/drawing/2014/main" id="{F6D051B5-CA5C-4E9E-A89A-6BE5505BCAC2}"/>
              </a:ext>
            </a:extLst>
          </p:cNvPr>
          <p:cNvSpPr>
            <a:spLocks noGrp="1"/>
          </p:cNvSpPr>
          <p:nvPr>
            <p:ph type="ftr" sz="quarter" idx="11"/>
          </p:nvPr>
        </p:nvSpPr>
        <p:spPr>
          <a:xfrm rot="5400000">
            <a:off x="-1627736" y="1792986"/>
            <a:ext cx="3713794" cy="365125"/>
          </a:xfrm>
        </p:spPr>
        <p:txBody>
          <a:bodyPr>
            <a:normAutofit/>
          </a:bodyPr>
          <a:lstStyle/>
          <a:p>
            <a:pPr algn="l">
              <a:spcAft>
                <a:spcPts val="600"/>
              </a:spcAft>
            </a:pPr>
            <a:r>
              <a:rPr lang="el-GR" sz="1100">
                <a:solidFill>
                  <a:srgbClr val="FFFFFF"/>
                </a:solidFill>
              </a:rPr>
              <a:t>ΠΑΝΑΓΙΩΤΑ ΦΙΤΣΙΟΥ, ΨΥΧΟΛΟΓΟΣ </a:t>
            </a:r>
            <a:r>
              <a:rPr lang="en-US" sz="1100">
                <a:solidFill>
                  <a:srgbClr val="FFFFFF"/>
                </a:solidFill>
              </a:rPr>
              <a:t>MSc</a:t>
            </a:r>
          </a:p>
        </p:txBody>
      </p:sp>
      <p:sp>
        <p:nvSpPr>
          <p:cNvPr id="87" name="Oval 60">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text on a white background&#10;&#10;Description automatically generated">
            <a:extLst>
              <a:ext uri="{FF2B5EF4-FFF2-40B4-BE49-F238E27FC236}">
                <a16:creationId xmlns:a16="http://schemas.microsoft.com/office/drawing/2014/main" id="{509B1B3C-126D-4CF9-817D-FB9353AAB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920559" y="2810941"/>
            <a:ext cx="3737164" cy="1250404"/>
          </a:xfrm>
          <a:prstGeom prst="rect">
            <a:avLst/>
          </a:prstGeom>
          <a:noFill/>
        </p:spPr>
      </p:pic>
      <p:sp>
        <p:nvSpPr>
          <p:cNvPr id="5" name="Slide Number Placeholder 4">
            <a:extLst>
              <a:ext uri="{FF2B5EF4-FFF2-40B4-BE49-F238E27FC236}">
                <a16:creationId xmlns:a16="http://schemas.microsoft.com/office/drawing/2014/main" id="{1FE39567-3583-4A48-B339-F0F0233C3431}"/>
              </a:ext>
            </a:extLst>
          </p:cNvPr>
          <p:cNvSpPr>
            <a:spLocks noGrp="1"/>
          </p:cNvSpPr>
          <p:nvPr>
            <p:ph type="sldNum" sz="quarter" idx="12"/>
          </p:nvPr>
        </p:nvSpPr>
        <p:spPr>
          <a:xfrm>
            <a:off x="11704320" y="6451600"/>
            <a:ext cx="444500" cy="365125"/>
          </a:xfrm>
        </p:spPr>
        <p:txBody>
          <a:bodyPr>
            <a:normAutofit/>
          </a:bodyPr>
          <a:lstStyle/>
          <a:p>
            <a:pPr>
              <a:spcAft>
                <a:spcPts val="600"/>
              </a:spcAft>
            </a:pPr>
            <a:fld id="{24BCF3CD-ADDD-4DE0-A20B-EA0D6F9FD340}" type="slidenum">
              <a:rPr lang="en-US" sz="1100">
                <a:solidFill>
                  <a:srgbClr val="FFFFFF"/>
                </a:solidFill>
              </a:rPr>
              <a:pPr>
                <a:spcAft>
                  <a:spcPts val="600"/>
                </a:spcAft>
              </a:pPr>
              <a:t>1</a:t>
            </a:fld>
            <a:endParaRPr lang="en-US" sz="1100">
              <a:solidFill>
                <a:srgbClr val="FFFFFF"/>
              </a:solidFill>
            </a:endParaRPr>
          </a:p>
        </p:txBody>
      </p:sp>
    </p:spTree>
    <p:extLst>
      <p:ext uri="{BB962C8B-B14F-4D97-AF65-F5344CB8AC3E}">
        <p14:creationId xmlns:p14="http://schemas.microsoft.com/office/powerpoint/2010/main" val="2548401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52CC-9A0D-458A-A909-1A19E9229582}"/>
              </a:ext>
            </a:extLst>
          </p:cNvPr>
          <p:cNvSpPr>
            <a:spLocks noGrp="1"/>
          </p:cNvSpPr>
          <p:nvPr>
            <p:ph type="ctrTitle"/>
          </p:nvPr>
        </p:nvSpPr>
        <p:spPr>
          <a:xfrm>
            <a:off x="5375157" y="136526"/>
            <a:ext cx="5933181" cy="1131731"/>
          </a:xfrm>
        </p:spPr>
        <p:txBody>
          <a:bodyPr vert="horz" lIns="91440" tIns="45720" rIns="91440" bIns="45720" rtlCol="0" anchor="b">
            <a:normAutofit/>
          </a:bodyPr>
          <a:lstStyle/>
          <a:p>
            <a:pPr marL="0" marR="0" algn="l">
              <a:spcAft>
                <a:spcPts val="800"/>
              </a:spcAft>
            </a:pPr>
            <a:r>
              <a:rPr lang="en-US" sz="3000" b="1" dirty="0">
                <a:effectLst/>
              </a:rPr>
              <a:t>Ποιες είναι οι πιο συχνές παραβιάσεις δικαιωμάτων</a:t>
            </a:r>
            <a:endParaRPr lang="en-US" sz="3000" dirty="0"/>
          </a:p>
        </p:txBody>
      </p:sp>
      <p:sp>
        <p:nvSpPr>
          <p:cNvPr id="24" name="Rectangle 18">
            <a:extLst>
              <a:ext uri="{FF2B5EF4-FFF2-40B4-BE49-F238E27FC236}">
                <a16:creationId xmlns:a16="http://schemas.microsoft.com/office/drawing/2014/main" id="{37EA83DF-35A8-9CC8-3C8E-C3F32BECC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86300" cy="6858000"/>
          </a:xfrm>
          <a:prstGeom prst="rect">
            <a:avLst/>
          </a:prstGeom>
          <a:solidFill>
            <a:schemeClr val="bg1">
              <a:lumMod val="95000"/>
              <a:alpha val="88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0">
            <a:extLst>
              <a:ext uri="{FF2B5EF4-FFF2-40B4-BE49-F238E27FC236}">
                <a16:creationId xmlns:a16="http://schemas.microsoft.com/office/drawing/2014/main" id="{76A29D64-B4CD-CEFF-8174-BCDB2EA45C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3362" cy="6858000"/>
            <a:chOff x="12068638" y="0"/>
            <a:chExt cx="123362" cy="6858000"/>
          </a:xfrm>
        </p:grpSpPr>
        <p:sp>
          <p:nvSpPr>
            <p:cNvPr id="22" name="Rectangle 21">
              <a:extLst>
                <a:ext uri="{FF2B5EF4-FFF2-40B4-BE49-F238E27FC236}">
                  <a16:creationId xmlns:a16="http://schemas.microsoft.com/office/drawing/2014/main" id="{95271C26-E797-25E4-4A2D-5AA7A104DB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E4BD6EF-3C9D-3DEF-A540-84C50BAA5D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B8B5111E-58FA-4494-892E-FC8804290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21225" y="0"/>
            <a:ext cx="2967508" cy="992888"/>
          </a:xfrm>
          <a:prstGeom prst="rect">
            <a:avLst/>
          </a:prstGeom>
          <a:noFill/>
        </p:spPr>
      </p:pic>
      <p:pic>
        <p:nvPicPr>
          <p:cNvPr id="8" name="Picture 7">
            <a:extLst>
              <a:ext uri="{FF2B5EF4-FFF2-40B4-BE49-F238E27FC236}">
                <a16:creationId xmlns:a16="http://schemas.microsoft.com/office/drawing/2014/main" id="{D2D41C0D-FCDD-4CA0-9FD1-7FB40F087762}"/>
              </a:ext>
            </a:extLst>
          </p:cNvPr>
          <p:cNvPicPr>
            <a:picLocks noChangeAspect="1"/>
          </p:cNvPicPr>
          <p:nvPr/>
        </p:nvPicPr>
        <p:blipFill>
          <a:blip r:embed="rId3"/>
          <a:stretch>
            <a:fillRect/>
          </a:stretch>
        </p:blipFill>
        <p:spPr>
          <a:xfrm>
            <a:off x="123363" y="1744783"/>
            <a:ext cx="3645204" cy="1585664"/>
          </a:xfrm>
          <a:prstGeom prst="rect">
            <a:avLst/>
          </a:prstGeom>
        </p:spPr>
      </p:pic>
      <p:pic>
        <p:nvPicPr>
          <p:cNvPr id="7" name="Picture 6">
            <a:extLst>
              <a:ext uri="{FF2B5EF4-FFF2-40B4-BE49-F238E27FC236}">
                <a16:creationId xmlns:a16="http://schemas.microsoft.com/office/drawing/2014/main" id="{13D95E27-7173-49F6-BD07-D0BC94AACFF9}"/>
              </a:ext>
            </a:extLst>
          </p:cNvPr>
          <p:cNvPicPr>
            <a:picLocks noChangeAspect="1"/>
          </p:cNvPicPr>
          <p:nvPr/>
        </p:nvPicPr>
        <p:blipFill>
          <a:blip r:embed="rId4"/>
          <a:stretch>
            <a:fillRect/>
          </a:stretch>
        </p:blipFill>
        <p:spPr>
          <a:xfrm>
            <a:off x="468293" y="4259485"/>
            <a:ext cx="3131267" cy="1393414"/>
          </a:xfrm>
          <a:prstGeom prst="rect">
            <a:avLst/>
          </a:prstGeom>
        </p:spPr>
      </p:pic>
      <p:sp>
        <p:nvSpPr>
          <p:cNvPr id="3" name="Subtitle 2">
            <a:extLst>
              <a:ext uri="{FF2B5EF4-FFF2-40B4-BE49-F238E27FC236}">
                <a16:creationId xmlns:a16="http://schemas.microsoft.com/office/drawing/2014/main" id="{5B2951A3-8F0E-446F-B673-3A18335914A7}"/>
              </a:ext>
            </a:extLst>
          </p:cNvPr>
          <p:cNvSpPr>
            <a:spLocks noGrp="1"/>
          </p:cNvSpPr>
          <p:nvPr>
            <p:ph type="subTitle" idx="1"/>
          </p:nvPr>
        </p:nvSpPr>
        <p:spPr>
          <a:xfrm>
            <a:off x="3730752" y="1423687"/>
            <a:ext cx="8049963" cy="4599370"/>
          </a:xfrm>
        </p:spPr>
        <p:txBody>
          <a:bodyPr vert="horz" lIns="91440" tIns="45720" rIns="91440" bIns="45720" rtlCol="0" anchor="t">
            <a:noAutofit/>
          </a:bodyPr>
          <a:lstStyle/>
          <a:p>
            <a:pPr marR="0" algn="l">
              <a:spcBef>
                <a:spcPts val="0"/>
              </a:spcBef>
              <a:spcAft>
                <a:spcPts val="800"/>
              </a:spcAft>
            </a:pPr>
            <a:r>
              <a:rPr lang="en-US" sz="1900" b="1" dirty="0">
                <a:effectLst/>
              </a:rPr>
              <a:t>ΠΙΛΟΤΙΚΗ ΛΕΙΤΟΥΡΓΙΑ ΓΡΑΦΕΙΟΥ ΣΥΝΗΓΟΡΙΑΣ (2015 – 2016) - ΠΛΑΤΦΟΡΜΑ ΔΡΑΣΗΣ ΓΙΑ ΤΑ ΔΙΚΑΙΩΜΑΤΑ ΣΤΗΝ ΨΥΧΙΚΗ ΥΓΕΙΑ.</a:t>
            </a:r>
            <a:r>
              <a:rPr lang="en-US" sz="1900" dirty="0">
                <a:effectLst/>
              </a:rPr>
              <a:t> </a:t>
            </a:r>
            <a:r>
              <a:rPr lang="en-US" sz="1900" b="1" dirty="0">
                <a:effectLst/>
              </a:rPr>
              <a:t>ΧΕΙΡΙΣΤΗΚΕ ΠΕΡΙ ΤΙΣ 319 ΥΠΟΘΕΣΕΙΣ</a:t>
            </a:r>
            <a:r>
              <a:rPr lang="el-GR" sz="1900" b="1" dirty="0"/>
              <a:t>. </a:t>
            </a:r>
            <a:r>
              <a:rPr lang="en-US" sz="1900" b="1" dirty="0">
                <a:effectLst/>
              </a:rPr>
              <a:t>Συχνότερα δικαιώματα που παραβιάζονται: </a:t>
            </a:r>
            <a:endParaRPr lang="en-US" sz="1900" dirty="0">
              <a:effectLst/>
            </a:endParaRPr>
          </a:p>
          <a:p>
            <a:pPr marL="0" marR="0" indent="-228600" algn="l">
              <a:spcBef>
                <a:spcPts val="0"/>
              </a:spcBef>
              <a:spcAft>
                <a:spcPts val="800"/>
              </a:spcAft>
              <a:buFont typeface="Arial" panose="020B0604020202020204" pitchFamily="34" charset="0"/>
              <a:buChar char="•"/>
            </a:pPr>
            <a:r>
              <a:rPr lang="en-US" sz="1900" dirty="0">
                <a:effectLst/>
              </a:rPr>
              <a:t>Ια</a:t>
            </a:r>
            <a:r>
              <a:rPr lang="en-US" sz="1900" dirty="0" err="1">
                <a:effectLst/>
              </a:rPr>
              <a:t>τρικό</a:t>
            </a:r>
            <a:r>
              <a:rPr lang="en-US" sz="1900" dirty="0">
                <a:effectLst/>
              </a:rPr>
              <a:t> απ</a:t>
            </a:r>
            <a:r>
              <a:rPr lang="en-US" sz="1900" dirty="0" err="1">
                <a:effectLst/>
              </a:rPr>
              <a:t>όρρητο</a:t>
            </a:r>
            <a:r>
              <a:rPr lang="en-US" sz="1900" dirty="0">
                <a:effectLst/>
              </a:rPr>
              <a:t>, α</a:t>
            </a:r>
            <a:r>
              <a:rPr lang="en-US" sz="1900" dirty="0" err="1">
                <a:effectLst/>
              </a:rPr>
              <a:t>κούσι</a:t>
            </a:r>
            <a:r>
              <a:rPr lang="en-US" sz="1900" dirty="0">
                <a:effectLst/>
              </a:rPr>
              <a:t>α νοσηλεία ψυχικά ασθενών, δικαστική συμπαράσταση και εν γένει θέματα δικαιοπρακτικής ικανότητας, προνοιακά δικαιώματα και ασφαλιστικές παροχές, η σκοπιμότητα της φύλαξης -ως μέτρο ασφαλείας- του ακαταλόγιστου παραβάτη του Π.Κ. (</a:t>
            </a:r>
            <a:r>
              <a:rPr lang="en-US" sz="1900" dirty="0" err="1">
                <a:effectLst/>
              </a:rPr>
              <a:t>άρθρο</a:t>
            </a:r>
            <a:r>
              <a:rPr lang="en-US" sz="1900" dirty="0">
                <a:effectLst/>
              </a:rPr>
              <a:t> 69) (</a:t>
            </a:r>
            <a:r>
              <a:rPr lang="en-US" sz="1900" dirty="0" err="1">
                <a:effectLst/>
              </a:rPr>
              <a:t>μετέ</a:t>
            </a:r>
            <a:r>
              <a:rPr lang="en-US" sz="1900" dirty="0">
                <a:effectLst/>
              </a:rPr>
              <a:t>πειτα έγινε ο ν. 4509/2017 </a:t>
            </a:r>
            <a:r>
              <a:rPr lang="en-US" sz="1900" dirty="0" err="1">
                <a:effectLst/>
              </a:rPr>
              <a:t>γι</a:t>
            </a:r>
            <a:r>
              <a:rPr lang="en-US" sz="1900" dirty="0">
                <a:effectLst/>
              </a:rPr>
              <a:t>α τους αδικοπραγούντες ψυχικά ασθενείς) σε δημόσιο θεραπευτικό κατάστημα.</a:t>
            </a:r>
          </a:p>
          <a:p>
            <a:pPr indent="-228600" algn="l">
              <a:buFont typeface="Arial" panose="020B0604020202020204" pitchFamily="34" charset="0"/>
              <a:buChar char="•"/>
            </a:pPr>
            <a:r>
              <a:rPr lang="en-US" sz="1900" dirty="0"/>
              <a:t>Η </a:t>
            </a:r>
            <a:r>
              <a:rPr lang="en-US" sz="1900" dirty="0" err="1"/>
              <a:t>εμ</a:t>
            </a:r>
            <a:r>
              <a:rPr lang="en-US" sz="1900" dirty="0"/>
              <a:t>πειρία του Γ.Σ έδειξε  ότι </a:t>
            </a:r>
            <a:r>
              <a:rPr lang="en-US" sz="1900" b="1" dirty="0"/>
              <a:t>το πιο συχνά παραβιαζόμενο δικαίωμα ήταν το δικαίωμα έγκαιρης πρόσβασης </a:t>
            </a:r>
            <a:r>
              <a:rPr lang="en-US" sz="1900" dirty="0"/>
              <a:t>κάθε </a:t>
            </a:r>
            <a:r>
              <a:rPr lang="el-GR" sz="1900" dirty="0"/>
              <a:t>«</a:t>
            </a:r>
            <a:r>
              <a:rPr lang="en-US" sz="1900" dirty="0"/>
              <a:t>α</a:t>
            </a:r>
            <a:r>
              <a:rPr lang="en-US" sz="1900" dirty="0" err="1"/>
              <a:t>σθενούς</a:t>
            </a:r>
            <a:r>
              <a:rPr lang="el-GR" sz="1900" dirty="0"/>
              <a:t>»</a:t>
            </a:r>
            <a:r>
              <a:rPr lang="en-US" sz="1900" dirty="0"/>
              <a:t> σε συνθήκες θεραπείας οι οποίες δεν θα τον αποξενώνουν από την κοινωνική του πραγματικότητα και δεν θα τον διακρίνουν από το σύνολο των συμπολιτών του. </a:t>
            </a:r>
          </a:p>
          <a:p>
            <a:pPr indent="-228600" algn="l">
              <a:buFont typeface="Arial" panose="020B0604020202020204" pitchFamily="34" charset="0"/>
              <a:buChar char="•"/>
            </a:pPr>
            <a:r>
              <a:rPr lang="en-US" sz="1900" dirty="0"/>
              <a:t>Ο </a:t>
            </a:r>
            <a:r>
              <a:rPr lang="en-US" sz="1900" dirty="0" err="1"/>
              <a:t>θυμός</a:t>
            </a:r>
            <a:r>
              <a:rPr lang="en-US" sz="1900" dirty="0"/>
              <a:t>, η απ</a:t>
            </a:r>
            <a:r>
              <a:rPr lang="en-US" sz="1900" dirty="0" err="1"/>
              <a:t>ογοήτευση</a:t>
            </a:r>
            <a:r>
              <a:rPr lang="en-US" sz="1900" dirty="0"/>
              <a:t>, </a:t>
            </a:r>
            <a:r>
              <a:rPr lang="en-US" sz="1900" dirty="0" err="1"/>
              <a:t>οι</a:t>
            </a:r>
            <a:r>
              <a:rPr lang="en-US" sz="1900" dirty="0"/>
              <a:t> </a:t>
            </a:r>
            <a:r>
              <a:rPr lang="en-US" sz="1900" dirty="0" err="1"/>
              <a:t>κοινωνικές</a:t>
            </a:r>
            <a:r>
              <a:rPr lang="en-US" sz="1900" dirty="0"/>
              <a:t> </a:t>
            </a:r>
            <a:r>
              <a:rPr lang="en-US" sz="1900" dirty="0" err="1"/>
              <a:t>εκ</a:t>
            </a:r>
            <a:r>
              <a:rPr lang="en-US" sz="1900" dirty="0"/>
              <a:t>πτώσεις και ο κλονισμός της υγείας, που επιφέρουν η </a:t>
            </a:r>
            <a:r>
              <a:rPr lang="en-US" sz="1900" b="1" dirty="0"/>
              <a:t>χρόνια παραβίαση και παραμέληση</a:t>
            </a:r>
            <a:r>
              <a:rPr lang="en-US" sz="1900" dirty="0"/>
              <a:t>, δεν είναι πάντα μεταφράσιμα σε νομικές διεκδικήσεις, ενίοτε ούτε καν σε έναρθρο λόγο</a:t>
            </a:r>
          </a:p>
        </p:txBody>
      </p:sp>
      <p:sp>
        <p:nvSpPr>
          <p:cNvPr id="6" name="Footer Placeholder 5">
            <a:extLst>
              <a:ext uri="{FF2B5EF4-FFF2-40B4-BE49-F238E27FC236}">
                <a16:creationId xmlns:a16="http://schemas.microsoft.com/office/drawing/2014/main" id="{8C678DEC-C608-4C03-9585-1B66B2982397}"/>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b="0" i="0" u="none" strike="noStrike" kern="1200" cap="none" spc="0" normalizeH="0" baseline="0" noProof="0">
                <a:ln>
                  <a:noFill/>
                </a:ln>
                <a:solidFill>
                  <a:schemeClr val="tx1">
                    <a:tint val="75000"/>
                  </a:schemeClr>
                </a:solidFill>
                <a:effectLst/>
                <a:uLnTx/>
                <a:uFillTx/>
                <a:latin typeface="+mn-lt"/>
                <a:ea typeface="+mn-ea"/>
                <a:cs typeface="+mn-cs"/>
              </a:rPr>
              <a:t>ΠΑΝΑΓΙΩΤΑ ΦΙΤΣΙΟΥ, ΨΥΧΟΛΟΓΟΣ MSc</a:t>
            </a:r>
          </a:p>
        </p:txBody>
      </p:sp>
      <p:sp>
        <p:nvSpPr>
          <p:cNvPr id="5" name="Slide Number Placeholder 4">
            <a:extLst>
              <a:ext uri="{FF2B5EF4-FFF2-40B4-BE49-F238E27FC236}">
                <a16:creationId xmlns:a16="http://schemas.microsoft.com/office/drawing/2014/main" id="{D838258D-44F2-4728-ABF1-951257F773C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24BCF3CD-ADDD-4DE0-A20B-EA0D6F9FD340}"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10</a:t>
            </a:fld>
            <a:endParaRPr kumimoji="0" lang="en-US" b="0" i="0" u="none" strike="noStrike" cap="none" spc="0" normalizeH="0" baseline="0" noProof="0">
              <a:ln>
                <a:noFill/>
              </a:ln>
              <a:effectLst/>
              <a:uLnTx/>
              <a:uFillTx/>
            </a:endParaRPr>
          </a:p>
        </p:txBody>
      </p:sp>
    </p:spTree>
    <p:extLst>
      <p:ext uri="{BB962C8B-B14F-4D97-AF65-F5344CB8AC3E}">
        <p14:creationId xmlns:p14="http://schemas.microsoft.com/office/powerpoint/2010/main" val="2045459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DE52CC-9A0D-458A-A909-1A19E9229582}"/>
              </a:ext>
            </a:extLst>
          </p:cNvPr>
          <p:cNvSpPr>
            <a:spLocks noGrp="1"/>
          </p:cNvSpPr>
          <p:nvPr>
            <p:ph type="ctrTitle"/>
          </p:nvPr>
        </p:nvSpPr>
        <p:spPr>
          <a:xfrm>
            <a:off x="6151294" y="289367"/>
            <a:ext cx="5397237" cy="1155668"/>
          </a:xfrm>
        </p:spPr>
        <p:txBody>
          <a:bodyPr vert="horz" lIns="91440" tIns="45720" rIns="91440" bIns="45720" rtlCol="0" anchor="ctr">
            <a:normAutofit fontScale="90000"/>
          </a:bodyPr>
          <a:lstStyle/>
          <a:p>
            <a:pPr algn="l"/>
            <a:r>
              <a:rPr lang="en-US" sz="2100" b="1" dirty="0"/>
              <a:t>ΕΚΘΕΣΗ </a:t>
            </a:r>
            <a:r>
              <a:rPr lang="en-US" sz="2100" b="1" dirty="0" err="1"/>
              <a:t>ΠΕΝΤΑΕΤΙΑΣ</a:t>
            </a:r>
            <a:r>
              <a:rPr lang="en-US" sz="2100" b="1" dirty="0"/>
              <a:t> (2017-2022) </a:t>
            </a:r>
            <a:r>
              <a:rPr lang="en-US" sz="2100" b="1" dirty="0" err="1"/>
              <a:t>ΤΗΣ</a:t>
            </a:r>
            <a:r>
              <a:rPr lang="en-US" sz="2100" b="1" dirty="0"/>
              <a:t> </a:t>
            </a:r>
            <a:r>
              <a:rPr lang="en-US" sz="2100" b="1" dirty="0" err="1"/>
              <a:t>ΕΙΔΙΚΗΣ</a:t>
            </a:r>
            <a:r>
              <a:rPr lang="en-US" sz="2100" b="1" dirty="0"/>
              <a:t> </a:t>
            </a:r>
            <a:r>
              <a:rPr lang="en-US" sz="2100" b="1" dirty="0" err="1"/>
              <a:t>ΕΠΙΤΡΟΠΗΣ</a:t>
            </a:r>
            <a:r>
              <a:rPr lang="en-US" sz="2100" b="1" dirty="0"/>
              <a:t> </a:t>
            </a:r>
            <a:r>
              <a:rPr lang="en-US" sz="2100" b="1" dirty="0" err="1"/>
              <a:t>ΕΛΕΓΧΟΥ</a:t>
            </a:r>
            <a:r>
              <a:rPr lang="en-US" sz="2100" b="1" dirty="0"/>
              <a:t> </a:t>
            </a:r>
            <a:r>
              <a:rPr lang="en-US" sz="2100" b="1" dirty="0" err="1"/>
              <a:t>ΠΡΟΣΤΑΣΙΑΣ</a:t>
            </a:r>
            <a:r>
              <a:rPr lang="en-US" sz="2100" b="1" dirty="0"/>
              <a:t> </a:t>
            </a:r>
            <a:r>
              <a:rPr lang="en-US" sz="2100" b="1" dirty="0" err="1"/>
              <a:t>ΤΩΝ</a:t>
            </a:r>
            <a:r>
              <a:rPr lang="en-US" sz="2100" b="1" dirty="0"/>
              <a:t> </a:t>
            </a:r>
            <a:r>
              <a:rPr lang="en-US" sz="2100" b="1" dirty="0" err="1"/>
              <a:t>ΔΙΚΑΙΩΜΑΤΩΝ</a:t>
            </a:r>
            <a:r>
              <a:rPr lang="en-US" sz="2100" b="1" dirty="0"/>
              <a:t> </a:t>
            </a:r>
            <a:r>
              <a:rPr lang="en-US" sz="2100" b="1" dirty="0" err="1"/>
              <a:t>ΤΩΝ</a:t>
            </a:r>
            <a:r>
              <a:rPr lang="en-US" sz="2100" b="1" dirty="0"/>
              <a:t> </a:t>
            </a:r>
            <a:r>
              <a:rPr lang="en-US" sz="2100" b="1" dirty="0" err="1"/>
              <a:t>ΑΤΟΜΩΝ</a:t>
            </a:r>
            <a:r>
              <a:rPr lang="en-US" sz="2100" b="1" dirty="0"/>
              <a:t> </a:t>
            </a:r>
            <a:r>
              <a:rPr lang="en-US" sz="2100" b="1" dirty="0" err="1"/>
              <a:t>ΜΕ</a:t>
            </a:r>
            <a:r>
              <a:rPr lang="en-US" sz="2100" b="1" dirty="0"/>
              <a:t> </a:t>
            </a:r>
            <a:r>
              <a:rPr lang="en-US" sz="2100" b="1" dirty="0" err="1"/>
              <a:t>ΨΥΧΙΚΕΣ</a:t>
            </a:r>
            <a:r>
              <a:rPr lang="en-US" sz="2100" b="1" dirty="0"/>
              <a:t> </a:t>
            </a:r>
            <a:r>
              <a:rPr lang="en-US" sz="2100" b="1" dirty="0" err="1"/>
              <a:t>ΔΙΑΤΑΡΑΧΕΣ</a:t>
            </a:r>
            <a:r>
              <a:rPr lang="en-US" sz="2100" b="1" dirty="0"/>
              <a:t> ΧΕΙΡΙΣΤΗΚΕ 346 ΥΠΟΘΕΣΕΙΣ</a:t>
            </a:r>
          </a:p>
        </p:txBody>
      </p:sp>
      <p:pic>
        <p:nvPicPr>
          <p:cNvPr id="4" name="Picture 3">
            <a:extLst>
              <a:ext uri="{FF2B5EF4-FFF2-40B4-BE49-F238E27FC236}">
                <a16:creationId xmlns:a16="http://schemas.microsoft.com/office/drawing/2014/main" id="{B8B5111E-58FA-4494-892E-FC8804290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0"/>
            <a:ext cx="2783894" cy="931453"/>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noFill/>
        </p:spPr>
      </p:pic>
      <p:sp>
        <p:nvSpPr>
          <p:cNvPr id="20" name="Freeform: Shape 19">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B5274116-9017-4862-A5FE-3F09EC5CCCC8}"/>
              </a:ext>
            </a:extLst>
          </p:cNvPr>
          <p:cNvPicPr>
            <a:picLocks noChangeAspect="1"/>
          </p:cNvPicPr>
          <p:nvPr/>
        </p:nvPicPr>
        <p:blipFill>
          <a:blip r:embed="rId3"/>
          <a:stretch>
            <a:fillRect/>
          </a:stretch>
        </p:blipFill>
        <p:spPr>
          <a:xfrm>
            <a:off x="116335" y="1193534"/>
            <a:ext cx="5825248" cy="3276700"/>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3" name="Subtitle 2">
            <a:extLst>
              <a:ext uri="{FF2B5EF4-FFF2-40B4-BE49-F238E27FC236}">
                <a16:creationId xmlns:a16="http://schemas.microsoft.com/office/drawing/2014/main" id="{5B2951A3-8F0E-446F-B673-3A18335914A7}"/>
              </a:ext>
            </a:extLst>
          </p:cNvPr>
          <p:cNvSpPr>
            <a:spLocks noGrp="1"/>
          </p:cNvSpPr>
          <p:nvPr>
            <p:ph type="subTitle" idx="1"/>
          </p:nvPr>
        </p:nvSpPr>
        <p:spPr>
          <a:xfrm>
            <a:off x="6151294" y="1445035"/>
            <a:ext cx="5397237" cy="4911315"/>
          </a:xfrm>
        </p:spPr>
        <p:txBody>
          <a:bodyPr vert="horz" lIns="91440" tIns="45720" rIns="91440" bIns="45720" rtlCol="0">
            <a:normAutofit/>
          </a:bodyPr>
          <a:lstStyle/>
          <a:p>
            <a:pPr indent="-228600" algn="l">
              <a:buFont typeface="Arial" panose="020B0604020202020204" pitchFamily="34" charset="0"/>
              <a:buChar char="•"/>
            </a:pPr>
            <a:r>
              <a:rPr lang="en-US" sz="1400" dirty="0" err="1"/>
              <a:t>Αφορούσ</a:t>
            </a:r>
            <a:r>
              <a:rPr lang="en-US" sz="1400" dirty="0"/>
              <a:t>αν αυθαίρετους περιορισμούς της προσωπικής ελευθερίας και έλλειψη σεβασμού της αξιοπρέπειας, στις θεματικές περιοχές της διαδικασίας ακούσιας νοσηλείας και ακούσιας εξέτασης, της καθήλωσης και απομόνωσης, των συνθηκών νοσηλείας, της πρόσβασης στον ιατρικό φάκελο, του περιορισμού επικοινωνίας με το περιβάλλον μέσω των κινητών, της λήψης υπηρεσιών ψυχοκοινωνικής αποκατάστασης, της μη παρακολούθησης των ατόμων λόγω δυσλειτουργιών στη διασύνδεση και συνεργασία των υπηρεσιών ψυχικής υγείας σε τοπικό επίπεδο στο πλαίσιο της τομεοποίησης κ.α. </a:t>
            </a:r>
          </a:p>
          <a:p>
            <a:pPr indent="-228600" algn="l">
              <a:buFont typeface="Arial" panose="020B0604020202020204" pitchFamily="34" charset="0"/>
              <a:buChar char="•"/>
            </a:pPr>
            <a:r>
              <a:rPr lang="en-US" sz="1400" dirty="0"/>
              <a:t>Επ</a:t>
            </a:r>
            <a:r>
              <a:rPr lang="en-US" sz="1400" dirty="0" err="1"/>
              <a:t>ίσης</a:t>
            </a:r>
            <a:r>
              <a:rPr lang="en-US" sz="1400" dirty="0"/>
              <a:t>, α</a:t>
            </a:r>
            <a:r>
              <a:rPr lang="en-US" sz="1400" dirty="0" err="1"/>
              <a:t>φορούσ</a:t>
            </a:r>
            <a:r>
              <a:rPr lang="en-US" sz="1400" dirty="0"/>
              <a:t>αν παραβιάσεις κοινωνικών δικαιωμάτων, τα οποία διογκώθηκαν με την οικονομική κρίση και τις περικοπές της παροχικής διοίκησης, όπως οι συντάξεις και τα επιδόματα. Κατα</a:t>
            </a:r>
            <a:r>
              <a:rPr lang="en-US" sz="1400" dirty="0" err="1"/>
              <a:t>γράφηκ</a:t>
            </a:r>
            <a:r>
              <a:rPr lang="en-US" sz="1400" dirty="0"/>
              <a:t>αν επιπλέον προβλήματα στη διαχείριση της περιουσίας των ψυχικά ασθενών που διαβιώνουν σε μονάδες ψυχοκοινωνικής αποκατάστασης, με την οικογένειά τους ή μόνοι τους, ευρισκόμενοι ή μη σε καθεστώς δικαστικής συμπαράστασης κ.α</a:t>
            </a:r>
          </a:p>
          <a:p>
            <a:pPr indent="-228600" algn="l">
              <a:buFont typeface="Arial" panose="020B0604020202020204" pitchFamily="34" charset="0"/>
              <a:buChar char="•"/>
            </a:pPr>
            <a:r>
              <a:rPr lang="en-US" sz="1400" b="1" dirty="0" err="1"/>
              <a:t>Συστημικού</a:t>
            </a:r>
            <a:r>
              <a:rPr lang="en-US" sz="1400" b="1" dirty="0"/>
              <a:t> </a:t>
            </a:r>
            <a:r>
              <a:rPr lang="en-US" sz="1400" b="1" dirty="0" err="1"/>
              <a:t>τύ</a:t>
            </a:r>
            <a:r>
              <a:rPr lang="en-US" sz="1400" b="1" dirty="0"/>
              <a:t>που προβλήματα</a:t>
            </a:r>
            <a:r>
              <a:rPr lang="en-US" sz="1400" dirty="0"/>
              <a:t>, πχ η μη επάρκεια θέσεων ψυχοκοινωνικής αποκατάστασης</a:t>
            </a:r>
          </a:p>
          <a:p>
            <a:pPr indent="-228600" algn="l">
              <a:buFont typeface="Arial" panose="020B0604020202020204" pitchFamily="34" charset="0"/>
              <a:buChar char="•"/>
            </a:pPr>
            <a:r>
              <a:rPr lang="en-US" sz="1400" dirty="0"/>
              <a:t>«</a:t>
            </a:r>
            <a:r>
              <a:rPr lang="en-US" sz="1400" dirty="0" err="1"/>
              <a:t>Γρ</a:t>
            </a:r>
            <a:r>
              <a:rPr lang="en-US" sz="1400" dirty="0"/>
              <a:t>αφειοκρατικές» διαδικασίες, κακοδιοίκηση, </a:t>
            </a:r>
            <a:r>
              <a:rPr lang="en-US" sz="1400" b="1" dirty="0"/>
              <a:t>εμπόδια θεσμικά και πρακτικών δημιουργούν μείζονα προβλήματα στην ίση και μη διακριτική μεταχείρισή τους</a:t>
            </a:r>
            <a:r>
              <a:rPr lang="en-US" sz="1400" dirty="0"/>
              <a:t>».</a:t>
            </a:r>
          </a:p>
        </p:txBody>
      </p:sp>
      <p:sp>
        <p:nvSpPr>
          <p:cNvPr id="22" name="Arc 21">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Footer Placeholder 5">
            <a:extLst>
              <a:ext uri="{FF2B5EF4-FFF2-40B4-BE49-F238E27FC236}">
                <a16:creationId xmlns:a16="http://schemas.microsoft.com/office/drawing/2014/main" id="{8C678DEC-C608-4C03-9585-1B66B2982397}"/>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b="0" i="0" u="none" strike="noStrike" kern="1200" cap="none" spc="0" normalizeH="0" baseline="0" noProof="0">
                <a:ln>
                  <a:noFill/>
                </a:ln>
                <a:solidFill>
                  <a:schemeClr val="tx1">
                    <a:tint val="75000"/>
                  </a:schemeClr>
                </a:solidFill>
                <a:effectLst/>
                <a:uLnTx/>
                <a:uFillTx/>
                <a:latin typeface="+mn-lt"/>
                <a:ea typeface="+mn-ea"/>
                <a:cs typeface="+mn-cs"/>
              </a:rPr>
              <a:t>ΠΑΝΑΓΙΩΤΑ ΦΙΤΣΙΟΥ, ΨΥΧΟΛΟΓΟΣ MSc</a:t>
            </a:r>
          </a:p>
        </p:txBody>
      </p:sp>
      <p:sp>
        <p:nvSpPr>
          <p:cNvPr id="5" name="Slide Number Placeholder 4">
            <a:extLst>
              <a:ext uri="{FF2B5EF4-FFF2-40B4-BE49-F238E27FC236}">
                <a16:creationId xmlns:a16="http://schemas.microsoft.com/office/drawing/2014/main" id="{D838258D-44F2-4728-ABF1-951257F773C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24BCF3CD-ADDD-4DE0-A20B-EA0D6F9FD340}"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11</a:t>
            </a:fld>
            <a:endParaRPr kumimoji="0" lang="en-US" b="0" i="0" u="none" strike="noStrike" cap="none" spc="0" normalizeH="0" baseline="0" noProof="0">
              <a:ln>
                <a:noFill/>
              </a:ln>
              <a:effectLst/>
              <a:uLnTx/>
              <a:uFillTx/>
            </a:endParaRPr>
          </a:p>
        </p:txBody>
      </p:sp>
      <p:sp>
        <p:nvSpPr>
          <p:cNvPr id="12" name="TextBox 11">
            <a:extLst>
              <a:ext uri="{FF2B5EF4-FFF2-40B4-BE49-F238E27FC236}">
                <a16:creationId xmlns:a16="http://schemas.microsoft.com/office/drawing/2014/main" id="{86206EC4-937E-472F-958C-B998766411C3}"/>
              </a:ext>
            </a:extLst>
          </p:cNvPr>
          <p:cNvSpPr txBox="1"/>
          <p:nvPr/>
        </p:nvSpPr>
        <p:spPr>
          <a:xfrm>
            <a:off x="307732" y="4707156"/>
            <a:ext cx="5495660" cy="600164"/>
          </a:xfrm>
          <a:prstGeom prst="rect">
            <a:avLst/>
          </a:prstGeom>
          <a:noFill/>
        </p:spPr>
        <p:txBody>
          <a:bodyPr wrap="square">
            <a:spAutoFit/>
          </a:bodyPr>
          <a:lstStyle/>
          <a:p>
            <a:r>
              <a:rPr lang="en-US" sz="1100" dirty="0">
                <a:solidFill>
                  <a:schemeClr val="accent2">
                    <a:lumMod val="60000"/>
                    <a:lumOff val="40000"/>
                  </a:schemeClr>
                </a:solidFill>
                <a:hlinkClick r:id="rId4">
                  <a:extLst>
                    <a:ext uri="{A12FA001-AC4F-418D-AE19-62706E023703}">
                      <ahyp:hlinkClr xmlns:ahyp="http://schemas.microsoft.com/office/drawing/2018/hyperlinkcolor" val="tx"/>
                    </a:ext>
                  </a:extLst>
                </a:hlinkClick>
              </a:rPr>
              <a:t>https://www.moh.gov.gr/articles/citizen/dikaiwmata-lhptwn-yphresiwn-ygeias/eidikh-epitroph-elegxoy-prostasias-twn-dikaiwmatwn-twn-atomwn-me-psyxikes-diataraxes</a:t>
            </a:r>
            <a:r>
              <a:rPr lang="en-US" sz="1100" dirty="0">
                <a:solidFill>
                  <a:srgbClr val="6EAC1C"/>
                </a:solidFill>
                <a:hlinkClick r:id="rId4">
                  <a:extLst>
                    <a:ext uri="{A12FA001-AC4F-418D-AE19-62706E023703}">
                      <ahyp:hlinkClr xmlns:ahyp="http://schemas.microsoft.com/office/drawing/2018/hyperlinkcolor" val="tx"/>
                    </a:ext>
                  </a:extLst>
                </a:hlinkClick>
              </a:rPr>
              <a:t>/</a:t>
            </a:r>
            <a:r>
              <a:rPr lang="en-US" sz="1100" dirty="0">
                <a:solidFill>
                  <a:schemeClr val="accent2">
                    <a:lumMod val="60000"/>
                    <a:lumOff val="40000"/>
                  </a:schemeClr>
                </a:solidFill>
                <a:hlinkClick r:id="rId4">
                  <a:extLst>
                    <a:ext uri="{A12FA001-AC4F-418D-AE19-62706E023703}">
                      <ahyp:hlinkClr xmlns:ahyp="http://schemas.microsoft.com/office/drawing/2018/hyperlinkcolor" val="tx"/>
                    </a:ext>
                  </a:extLst>
                </a:hlinkClick>
              </a:rPr>
              <a:t>5868-ektheseis-porismata</a:t>
            </a:r>
            <a:r>
              <a:rPr lang="el-GR" sz="1100" dirty="0">
                <a:solidFill>
                  <a:schemeClr val="accent2">
                    <a:lumMod val="60000"/>
                    <a:lumOff val="40000"/>
                  </a:schemeClr>
                </a:solidFill>
              </a:rPr>
              <a:t> </a:t>
            </a:r>
            <a:endParaRPr lang="en-US" sz="1100" dirty="0">
              <a:solidFill>
                <a:schemeClr val="accent2">
                  <a:lumMod val="60000"/>
                  <a:lumOff val="40000"/>
                </a:schemeClr>
              </a:solidFill>
            </a:endParaRPr>
          </a:p>
        </p:txBody>
      </p:sp>
    </p:spTree>
    <p:extLst>
      <p:ext uri="{BB962C8B-B14F-4D97-AF65-F5344CB8AC3E}">
        <p14:creationId xmlns:p14="http://schemas.microsoft.com/office/powerpoint/2010/main" val="1185278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7891482-C38A-4F0C-8183-0121632F0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DE52CC-9A0D-458A-A909-1A19E9229582}"/>
              </a:ext>
            </a:extLst>
          </p:cNvPr>
          <p:cNvSpPr>
            <a:spLocks noGrp="1"/>
          </p:cNvSpPr>
          <p:nvPr>
            <p:ph type="ctrTitle"/>
          </p:nvPr>
        </p:nvSpPr>
        <p:spPr>
          <a:xfrm>
            <a:off x="5430129" y="486184"/>
            <a:ext cx="6118403" cy="1325563"/>
          </a:xfrm>
        </p:spPr>
        <p:txBody>
          <a:bodyPr vert="horz" lIns="91440" tIns="45720" rIns="91440" bIns="45720" rtlCol="0" anchor="ctr">
            <a:normAutofit/>
          </a:bodyPr>
          <a:lstStyle/>
          <a:p>
            <a:pPr algn="l"/>
            <a:r>
              <a:rPr lang="en-US" sz="3700" b="1"/>
              <a:t>«ΣΒΗΝΟΥΜΕ ΤΟ ΣΤΙΓΜΑ. ΣΤΟ ΛΟΓΟ ΜΑΣ» (2020 – 2022)</a:t>
            </a:r>
          </a:p>
        </p:txBody>
      </p:sp>
      <p:pic>
        <p:nvPicPr>
          <p:cNvPr id="4" name="Picture 3">
            <a:extLst>
              <a:ext uri="{FF2B5EF4-FFF2-40B4-BE49-F238E27FC236}">
                <a16:creationId xmlns:a16="http://schemas.microsoft.com/office/drawing/2014/main" id="{B8B5111E-58FA-4494-892E-FC8804290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43466" y="1167647"/>
            <a:ext cx="4100921" cy="1372112"/>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p:spPr>
      </p:pic>
      <p:pic>
        <p:nvPicPr>
          <p:cNvPr id="7" name="Picture 6">
            <a:extLst>
              <a:ext uri="{FF2B5EF4-FFF2-40B4-BE49-F238E27FC236}">
                <a16:creationId xmlns:a16="http://schemas.microsoft.com/office/drawing/2014/main" id="{B57F99BD-5CF6-45CB-90EC-D6038C3496F8}"/>
              </a:ext>
            </a:extLst>
          </p:cNvPr>
          <p:cNvPicPr>
            <a:picLocks noChangeAspect="1"/>
          </p:cNvPicPr>
          <p:nvPr/>
        </p:nvPicPr>
        <p:blipFill>
          <a:blip r:embed="rId3"/>
          <a:stretch>
            <a:fillRect/>
          </a:stretch>
        </p:blipFill>
        <p:spPr>
          <a:xfrm>
            <a:off x="1438731" y="2911717"/>
            <a:ext cx="3305656" cy="2813049"/>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3" name="Subtitle 2">
            <a:extLst>
              <a:ext uri="{FF2B5EF4-FFF2-40B4-BE49-F238E27FC236}">
                <a16:creationId xmlns:a16="http://schemas.microsoft.com/office/drawing/2014/main" id="{5B2951A3-8F0E-446F-B673-3A18335914A7}"/>
              </a:ext>
            </a:extLst>
          </p:cNvPr>
          <p:cNvSpPr>
            <a:spLocks noGrp="1"/>
          </p:cNvSpPr>
          <p:nvPr>
            <p:ph type="subTitle" idx="1"/>
          </p:nvPr>
        </p:nvSpPr>
        <p:spPr>
          <a:xfrm>
            <a:off x="5430129" y="1946684"/>
            <a:ext cx="6118403" cy="4351338"/>
          </a:xfrm>
        </p:spPr>
        <p:txBody>
          <a:bodyPr vert="horz" lIns="91440" tIns="45720" rIns="91440" bIns="45720" rtlCol="0">
            <a:normAutofit/>
          </a:bodyPr>
          <a:lstStyle/>
          <a:p>
            <a:pPr indent="-228600" algn="l">
              <a:buFont typeface="Arial" panose="020B0604020202020204" pitchFamily="34" charset="0"/>
              <a:buChar char="•"/>
            </a:pPr>
            <a:r>
              <a:rPr lang="en-US" dirty="0"/>
              <a:t>Από τα </a:t>
            </a:r>
            <a:r>
              <a:rPr lang="en-US" dirty="0" err="1"/>
              <a:t>δεδομέν</a:t>
            </a:r>
            <a:r>
              <a:rPr lang="en-US" dirty="0"/>
              <a:t>α μας στο έργο είδαμε ότι το στίγμα προκαλεί πολλά εμπόδια στη ζωή των ανθρώπων. </a:t>
            </a:r>
          </a:p>
          <a:p>
            <a:pPr indent="-228600" algn="l">
              <a:buFont typeface="Arial" panose="020B0604020202020204" pitchFamily="34" charset="0"/>
              <a:buChar char="•"/>
            </a:pPr>
            <a:r>
              <a:rPr lang="en-US" dirty="0" err="1"/>
              <a:t>Συχνά</a:t>
            </a:r>
            <a:r>
              <a:rPr lang="en-US" dirty="0"/>
              <a:t> </a:t>
            </a:r>
            <a:r>
              <a:rPr lang="en-US" dirty="0" err="1"/>
              <a:t>οδηγεί</a:t>
            </a:r>
            <a:r>
              <a:rPr lang="en-US" dirty="0"/>
              <a:t> τα </a:t>
            </a:r>
            <a:r>
              <a:rPr lang="en-US" dirty="0" err="1"/>
              <a:t>άτομ</a:t>
            </a:r>
            <a:r>
              <a:rPr lang="en-US" dirty="0"/>
              <a:t>α με προβλήματα ψυχικής υγείας και τις οικογένειές τους σε απομόνωση, μοναξιά, κοινωνικό αποκλεισμό, διακρίσεις και εμπόδια στην εκπαίδευση, στην εργασία, στις προσωπικές σχέσεις, ακόμα και σε αυτή την ίδια την πρόσβαση σε υπηρεσίες υγείας. Επ</a:t>
            </a:r>
            <a:r>
              <a:rPr lang="en-US" dirty="0" err="1"/>
              <a:t>ίσης</a:t>
            </a:r>
            <a:r>
              <a:rPr lang="en-US" dirty="0"/>
              <a:t>, </a:t>
            </a:r>
            <a:r>
              <a:rPr lang="en-US" dirty="0" err="1"/>
              <a:t>συχνά</a:t>
            </a:r>
            <a:r>
              <a:rPr lang="en-US" dirty="0"/>
              <a:t> απ</a:t>
            </a:r>
            <a:r>
              <a:rPr lang="en-US" dirty="0" err="1"/>
              <a:t>οτρέ</a:t>
            </a:r>
            <a:r>
              <a:rPr lang="en-US" dirty="0"/>
              <a:t>πει την έγκαιρη αναζήτηση βοήθειας από ειδικό. </a:t>
            </a:r>
          </a:p>
          <a:p>
            <a:pPr indent="-228600" algn="l">
              <a:buFont typeface="Arial" panose="020B0604020202020204" pitchFamily="34" charset="0"/>
              <a:buChar char="•"/>
            </a:pPr>
            <a:endParaRPr lang="en-US" dirty="0"/>
          </a:p>
          <a:p>
            <a:pPr indent="-228600" algn="l">
              <a:buFont typeface="Arial" panose="020B0604020202020204" pitchFamily="34" charset="0"/>
              <a:buChar char="•"/>
            </a:pPr>
            <a:endParaRPr lang="en-US" dirty="0"/>
          </a:p>
        </p:txBody>
      </p:sp>
      <p:sp>
        <p:nvSpPr>
          <p:cNvPr id="14" name="Arc 13">
            <a:extLst>
              <a:ext uri="{FF2B5EF4-FFF2-40B4-BE49-F238E27FC236}">
                <a16:creationId xmlns:a16="http://schemas.microsoft.com/office/drawing/2014/main" id="{DA4B6E73-2318-4814-8EB1-306D537236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064111">
            <a:off x="-991925" y="5644752"/>
            <a:ext cx="2987899" cy="2987899"/>
          </a:xfrm>
          <a:prstGeom prst="arc">
            <a:avLst>
              <a:gd name="adj1" fmla="val 16200000"/>
              <a:gd name="adj2" fmla="val 21581479"/>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C678DEC-C608-4C03-9585-1B66B2982397}"/>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b="0" i="0" u="none" strike="noStrike" kern="1200" cap="none" spc="0" normalizeH="0" baseline="0" noProof="0">
                <a:ln>
                  <a:noFill/>
                </a:ln>
                <a:solidFill>
                  <a:schemeClr val="tx1">
                    <a:tint val="75000"/>
                  </a:schemeClr>
                </a:solidFill>
                <a:effectLst/>
                <a:uLnTx/>
                <a:uFillTx/>
                <a:latin typeface="+mn-lt"/>
                <a:ea typeface="+mn-ea"/>
                <a:cs typeface="+mn-cs"/>
              </a:rPr>
              <a:t>ΠΑΝΑΓΙΩΤΑ ΦΙΤΣΙΟΥ, ΨΥΧΟΛΟΓΟΣ MSc</a:t>
            </a:r>
          </a:p>
        </p:txBody>
      </p:sp>
      <p:sp>
        <p:nvSpPr>
          <p:cNvPr id="5" name="Slide Number Placeholder 4">
            <a:extLst>
              <a:ext uri="{FF2B5EF4-FFF2-40B4-BE49-F238E27FC236}">
                <a16:creationId xmlns:a16="http://schemas.microsoft.com/office/drawing/2014/main" id="{D838258D-44F2-4728-ABF1-951257F773C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24BCF3CD-ADDD-4DE0-A20B-EA0D6F9FD340}"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12</a:t>
            </a:fld>
            <a:endParaRPr kumimoji="0" lang="en-US" b="0" i="0" u="none" strike="noStrike" cap="none" spc="0" normalizeH="0" baseline="0" noProof="0">
              <a:ln>
                <a:noFill/>
              </a:ln>
              <a:effectLst/>
              <a:uLnTx/>
              <a:uFillTx/>
            </a:endParaRPr>
          </a:p>
        </p:txBody>
      </p:sp>
    </p:spTree>
    <p:extLst>
      <p:ext uri="{BB962C8B-B14F-4D97-AF65-F5344CB8AC3E}">
        <p14:creationId xmlns:p14="http://schemas.microsoft.com/office/powerpoint/2010/main" val="3301942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pic>
        <p:nvPicPr>
          <p:cNvPr id="937" name="Google Shape;937;p15"/>
          <p:cNvPicPr preferRelativeResize="0"/>
          <p:nvPr/>
        </p:nvPicPr>
        <p:blipFill rotWithShape="1">
          <a:blip r:embed="rId3">
            <a:alphaModFix/>
          </a:blip>
          <a:srcRect t="19095" b="13783"/>
          <a:stretch/>
        </p:blipFill>
        <p:spPr>
          <a:xfrm>
            <a:off x="283350" y="78679"/>
            <a:ext cx="4782650" cy="628271"/>
          </a:xfrm>
          <a:prstGeom prst="rect">
            <a:avLst/>
          </a:prstGeom>
          <a:noFill/>
          <a:ln>
            <a:noFill/>
          </a:ln>
        </p:spPr>
      </p:pic>
      <p:sp>
        <p:nvSpPr>
          <p:cNvPr id="938" name="Google Shape;938;p15"/>
          <p:cNvSpPr/>
          <p:nvPr/>
        </p:nvSpPr>
        <p:spPr>
          <a:xfrm>
            <a:off x="0" y="6239205"/>
            <a:ext cx="11142562" cy="628270"/>
          </a:xfrm>
          <a:prstGeom prst="rect">
            <a:avLst/>
          </a:prstGeom>
          <a:solidFill>
            <a:srgbClr val="109ED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39" name="Google Shape;939;p15"/>
          <p:cNvSpPr/>
          <p:nvPr/>
        </p:nvSpPr>
        <p:spPr>
          <a:xfrm>
            <a:off x="5274527" y="-892"/>
            <a:ext cx="6917472" cy="628271"/>
          </a:xfrm>
          <a:prstGeom prst="rect">
            <a:avLst/>
          </a:prstGeom>
          <a:solidFill>
            <a:srgbClr val="EE5B9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40" name="Google Shape;940;p15"/>
          <p:cNvPicPr preferRelativeResize="0"/>
          <p:nvPr/>
        </p:nvPicPr>
        <p:blipFill rotWithShape="1">
          <a:blip r:embed="rId4">
            <a:alphaModFix/>
          </a:blip>
          <a:srcRect/>
          <a:stretch/>
        </p:blipFill>
        <p:spPr>
          <a:xfrm>
            <a:off x="11310488" y="6227631"/>
            <a:ext cx="646976" cy="551750"/>
          </a:xfrm>
          <a:prstGeom prst="rect">
            <a:avLst/>
          </a:prstGeom>
          <a:noFill/>
          <a:ln>
            <a:noFill/>
          </a:ln>
        </p:spPr>
      </p:pic>
      <p:sp>
        <p:nvSpPr>
          <p:cNvPr id="941" name="Google Shape;941;p15"/>
          <p:cNvSpPr txBox="1"/>
          <p:nvPr/>
        </p:nvSpPr>
        <p:spPr>
          <a:xfrm>
            <a:off x="8306882" y="113188"/>
            <a:ext cx="379224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l-GR" sz="2000" b="1" i="0" u="none" strike="noStrike" kern="0" cap="none" spc="0" normalizeH="0" baseline="0" noProof="0" dirty="0">
                <a:ln>
                  <a:noFill/>
                </a:ln>
                <a:solidFill>
                  <a:srgbClr val="FFFFFF"/>
                </a:solidFill>
                <a:effectLst/>
                <a:uLnTx/>
                <a:uFillTx/>
                <a:latin typeface="Calibri"/>
                <a:ea typeface="Calibri"/>
                <a:cs typeface="Calibri"/>
                <a:sym typeface="Calibri"/>
              </a:rPr>
              <a:t>Στίγμα Ψυχικής Υγείας</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42" name="Google Shape;942;p15"/>
          <p:cNvSpPr txBox="1"/>
          <p:nvPr/>
        </p:nvSpPr>
        <p:spPr>
          <a:xfrm>
            <a:off x="837017" y="903543"/>
            <a:ext cx="8616085" cy="61555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400"/>
              <a:buFont typeface="Arial"/>
              <a:buNone/>
              <a:tabLst/>
              <a:defRPr/>
            </a:pPr>
            <a:r>
              <a:rPr kumimoji="0" lang="el-GR" sz="3400" b="1" i="0" u="none" strike="noStrike" kern="0" cap="none" spc="0" normalizeH="0" baseline="0" noProof="0">
                <a:ln>
                  <a:noFill/>
                </a:ln>
                <a:solidFill>
                  <a:srgbClr val="331E36"/>
                </a:solidFill>
                <a:effectLst/>
                <a:uLnTx/>
                <a:uFillTx/>
                <a:latin typeface="Calibri"/>
                <a:ea typeface="Calibri"/>
                <a:cs typeface="Calibri"/>
                <a:sym typeface="Calibri"/>
              </a:rPr>
              <a:t>Στίγμα Ψυχικής Υγείας: Επιπτώσεις</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943" name="Google Shape;943;p15"/>
          <p:cNvPicPr preferRelativeResize="0"/>
          <p:nvPr/>
        </p:nvPicPr>
        <p:blipFill rotWithShape="1">
          <a:blip r:embed="rId5">
            <a:alphaModFix/>
          </a:blip>
          <a:srcRect/>
          <a:stretch/>
        </p:blipFill>
        <p:spPr>
          <a:xfrm>
            <a:off x="104345" y="3181288"/>
            <a:ext cx="3210116" cy="1971304"/>
          </a:xfrm>
          <a:prstGeom prst="rect">
            <a:avLst/>
          </a:prstGeom>
          <a:noFill/>
          <a:ln>
            <a:noFill/>
          </a:ln>
        </p:spPr>
      </p:pic>
      <p:sp>
        <p:nvSpPr>
          <p:cNvPr id="944" name="Google Shape;944;p15"/>
          <p:cNvSpPr/>
          <p:nvPr/>
        </p:nvSpPr>
        <p:spPr>
          <a:xfrm>
            <a:off x="3125273" y="1784106"/>
            <a:ext cx="7190704" cy="3583120"/>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7000"/>
              </a:lnSpc>
              <a:spcBef>
                <a:spcPts val="0"/>
              </a:spcBef>
              <a:spcAft>
                <a:spcPts val="0"/>
              </a:spcAft>
              <a:buClr>
                <a:srgbClr val="000000"/>
              </a:buClr>
              <a:buSzPts val="1800"/>
              <a:buFont typeface="Noto Sans"/>
              <a:buChar char="✔"/>
              <a:tabLst/>
              <a:defRPr/>
            </a:pPr>
            <a:r>
              <a:rPr kumimoji="0" lang="el-GR" sz="1800" b="1" i="1" u="none" strike="noStrike" kern="0" cap="none" spc="0" normalizeH="0" baseline="0" noProof="0" dirty="0">
                <a:ln>
                  <a:noFill/>
                </a:ln>
                <a:solidFill>
                  <a:srgbClr val="000000"/>
                </a:solidFill>
                <a:effectLst/>
                <a:uLnTx/>
                <a:uFillTx/>
                <a:latin typeface="Calibri"/>
                <a:ea typeface="Calibri"/>
                <a:cs typeface="Calibri"/>
                <a:sym typeface="Calibri"/>
              </a:rPr>
              <a:t>Άτομο και οικογένεια</a:t>
            </a:r>
            <a:r>
              <a:rPr kumimoji="0" lang="el-GR" sz="1800" b="0" i="0" u="none" strike="noStrike" kern="0" cap="none" spc="0" normalizeH="0" baseline="0" noProof="0" dirty="0">
                <a:ln>
                  <a:noFill/>
                </a:ln>
                <a:solidFill>
                  <a:srgbClr val="000000"/>
                </a:solidFill>
                <a:effectLst/>
                <a:uLnTx/>
                <a:uFillTx/>
                <a:latin typeface="Calibri"/>
                <a:ea typeface="Calibri"/>
                <a:cs typeface="Calibri"/>
                <a:sym typeface="Calibri"/>
              </a:rPr>
              <a:t>: προκαλεί απομόνωση, θλίψη, μεγάλο βάρος.  </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7000"/>
              </a:lnSpc>
              <a:spcBef>
                <a:spcPts val="600"/>
              </a:spcBef>
              <a:spcAft>
                <a:spcPts val="0"/>
              </a:spcAft>
              <a:buClr>
                <a:srgbClr val="000000"/>
              </a:buClr>
              <a:buSzPts val="1800"/>
              <a:buFont typeface="Noto Sans"/>
              <a:buChar char="✔"/>
              <a:tabLst/>
              <a:defRPr/>
            </a:pPr>
            <a:r>
              <a:rPr kumimoji="0" lang="el-GR" sz="1800" b="1" i="1" u="none" strike="noStrike" kern="0" cap="none" spc="0" normalizeH="0" baseline="0" noProof="0" dirty="0">
                <a:ln>
                  <a:noFill/>
                </a:ln>
                <a:solidFill>
                  <a:srgbClr val="000000"/>
                </a:solidFill>
                <a:effectLst/>
                <a:uLnTx/>
                <a:uFillTx/>
                <a:latin typeface="Calibri"/>
                <a:ea typeface="Calibri"/>
                <a:cs typeface="Calibri"/>
                <a:sym typeface="Calibri"/>
              </a:rPr>
              <a:t>Άτομο και επαγγελματίες ψυχικής υγείας</a:t>
            </a:r>
            <a:r>
              <a:rPr kumimoji="0" lang="el-GR" sz="1800" b="0" i="0" u="none" strike="noStrike" kern="0" cap="none" spc="0" normalizeH="0" baseline="0" noProof="0" dirty="0">
                <a:ln>
                  <a:noFill/>
                </a:ln>
                <a:solidFill>
                  <a:srgbClr val="000000"/>
                </a:solidFill>
                <a:effectLst/>
                <a:uLnTx/>
                <a:uFillTx/>
                <a:latin typeface="Calibri"/>
                <a:ea typeface="Calibri"/>
                <a:cs typeface="Calibri"/>
                <a:sym typeface="Calibri"/>
              </a:rPr>
              <a:t>: καθυστέρηση στην έγκαιρη </a:t>
            </a:r>
            <a:r>
              <a:rPr kumimoji="0" lang="el-GR" sz="1800" b="0" i="0" u="none" strike="noStrike" kern="0" cap="none" spc="0" normalizeH="0" baseline="0" noProof="0" dirty="0" err="1">
                <a:ln>
                  <a:noFill/>
                </a:ln>
                <a:solidFill>
                  <a:srgbClr val="000000"/>
                </a:solidFill>
                <a:effectLst/>
                <a:uLnTx/>
                <a:uFillTx/>
                <a:latin typeface="Calibri"/>
                <a:ea typeface="Calibri"/>
                <a:cs typeface="Calibri"/>
                <a:sym typeface="Calibri"/>
              </a:rPr>
              <a:t>απεύθυνση</a:t>
            </a:r>
            <a:r>
              <a:rPr kumimoji="0" lang="el-GR" sz="1800" b="0" i="0" u="none" strike="noStrike" kern="0" cap="none" spc="0" normalizeH="0" baseline="0" noProof="0" dirty="0">
                <a:ln>
                  <a:noFill/>
                </a:ln>
                <a:solidFill>
                  <a:srgbClr val="000000"/>
                </a:solidFill>
                <a:effectLst/>
                <a:uLnTx/>
                <a:uFillTx/>
                <a:latin typeface="Calibri"/>
                <a:ea typeface="Calibri"/>
                <a:cs typeface="Calibri"/>
                <a:sym typeface="Calibri"/>
              </a:rPr>
              <a:t> σε ειδικό με επιπτώσεις στην υγεία του ατόμου</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7000"/>
              </a:lnSpc>
              <a:spcBef>
                <a:spcPts val="600"/>
              </a:spcBef>
              <a:spcAft>
                <a:spcPts val="0"/>
              </a:spcAft>
              <a:buClr>
                <a:srgbClr val="000000"/>
              </a:buClr>
              <a:buSzPts val="1800"/>
              <a:buFont typeface="Noto Sans"/>
              <a:buChar char="✔"/>
              <a:tabLst/>
              <a:defRPr/>
            </a:pPr>
            <a:r>
              <a:rPr kumimoji="0" lang="el-GR" sz="1800" b="1" i="1" u="none" strike="noStrike" kern="0" cap="none" spc="0" normalizeH="0" baseline="0" noProof="0" dirty="0">
                <a:ln>
                  <a:noFill/>
                </a:ln>
                <a:solidFill>
                  <a:srgbClr val="000000"/>
                </a:solidFill>
                <a:effectLst/>
                <a:uLnTx/>
                <a:uFillTx/>
                <a:latin typeface="Calibri"/>
                <a:ea typeface="Calibri"/>
                <a:cs typeface="Calibri"/>
                <a:sym typeface="Calibri"/>
              </a:rPr>
              <a:t>Άτομο και κοινωνία/επαγγελματική αποκατάσταση</a:t>
            </a:r>
            <a:r>
              <a:rPr kumimoji="0" lang="el-GR" sz="1800" b="0" i="0" u="none" strike="noStrike" kern="0" cap="none" spc="0" normalizeH="0" baseline="0" noProof="0" dirty="0">
                <a:ln>
                  <a:noFill/>
                </a:ln>
                <a:solidFill>
                  <a:srgbClr val="000000"/>
                </a:solidFill>
                <a:effectLst/>
                <a:uLnTx/>
                <a:uFillTx/>
                <a:latin typeface="Calibri"/>
                <a:ea typeface="Calibri"/>
                <a:cs typeface="Calibri"/>
                <a:sym typeface="Calibri"/>
              </a:rPr>
              <a:t>: φόβος, προκατάληψη και απροθυμία να προσλάβουν άτομο με προβλήματα ψυχικής υγείας ή να του νοικιάσουν το σπίτι, ανισότητα στην πρόσβαση σε υπηρεσίες υγείας</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7000"/>
              </a:lnSpc>
              <a:spcBef>
                <a:spcPts val="600"/>
              </a:spcBef>
              <a:spcAft>
                <a:spcPts val="0"/>
              </a:spcAft>
              <a:buClr>
                <a:srgbClr val="000000"/>
              </a:buClr>
              <a:buSzPts val="1800"/>
              <a:buFont typeface="Noto Sans"/>
              <a:buChar char="✔"/>
              <a:tabLst/>
              <a:defRPr/>
            </a:pPr>
            <a:r>
              <a:rPr kumimoji="0" lang="el-GR" sz="1800" b="1" i="1" u="none" strike="noStrike" kern="0" cap="none" spc="0" normalizeH="0" baseline="0" noProof="0" dirty="0">
                <a:ln>
                  <a:noFill/>
                </a:ln>
                <a:solidFill>
                  <a:srgbClr val="000000"/>
                </a:solidFill>
                <a:effectLst/>
                <a:uLnTx/>
                <a:uFillTx/>
                <a:latin typeface="Calibri"/>
                <a:ea typeface="Calibri"/>
                <a:cs typeface="Calibri"/>
                <a:sym typeface="Calibri"/>
              </a:rPr>
              <a:t>Άτομο, κοινωνία, δημόσιος λόγος, ΜΜΕ και τέχνη</a:t>
            </a:r>
            <a:r>
              <a:rPr kumimoji="0" lang="el-GR" sz="1800" b="0" i="0" u="none" strike="noStrike" kern="0" cap="none" spc="0" normalizeH="0" baseline="0" noProof="0" dirty="0">
                <a:ln>
                  <a:noFill/>
                </a:ln>
                <a:solidFill>
                  <a:srgbClr val="000000"/>
                </a:solidFill>
                <a:effectLst/>
                <a:uLnTx/>
                <a:uFillTx/>
                <a:latin typeface="Calibri"/>
                <a:ea typeface="Calibri"/>
                <a:cs typeface="Calibri"/>
                <a:sym typeface="Calibri"/>
              </a:rPr>
              <a:t>. Η επιτομή του στίγματος: η αναπαράσταση της επικινδυνότητας. Βεβιασμένη, πρόχειρη, αντιεπιστημονική στιγματιστική σύνδεση της «ψυχιατρικής διαταραχής» με παραβατικότητα, βία ή εγκληματικές πράξεις.</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945" name="Google Shape;945;p15"/>
          <p:cNvSpPr txBox="1">
            <a:spLocks noGrp="1"/>
          </p:cNvSpPr>
          <p:nvPr>
            <p:ph type="sldNum" idx="12"/>
          </p:nvPr>
        </p:nvSpPr>
        <p:spPr>
          <a:xfrm>
            <a:off x="8610608" y="6356366"/>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fld id="{00000000-1234-1234-1234-123412341234}" type="slidenum">
              <a:rPr kumimoji="0" lang="el-GR"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888888"/>
                </a:buClr>
                <a:buSzPts val="1200"/>
                <a:buFont typeface="Calibri"/>
                <a:buNone/>
                <a:tabLst/>
                <a:defRPr/>
              </a:pPr>
              <a:t>13</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10"/>
          <p:cNvPicPr preferRelativeResize="0"/>
          <p:nvPr/>
        </p:nvPicPr>
        <p:blipFill rotWithShape="1">
          <a:blip r:embed="rId3">
            <a:alphaModFix/>
          </a:blip>
          <a:srcRect t="19095" b="13783"/>
          <a:stretch/>
        </p:blipFill>
        <p:spPr>
          <a:xfrm>
            <a:off x="283350" y="78679"/>
            <a:ext cx="4782650" cy="628271"/>
          </a:xfrm>
          <a:prstGeom prst="rect">
            <a:avLst/>
          </a:prstGeom>
          <a:noFill/>
          <a:ln>
            <a:noFill/>
          </a:ln>
        </p:spPr>
      </p:pic>
      <p:sp>
        <p:nvSpPr>
          <p:cNvPr id="206" name="Google Shape;206;p10"/>
          <p:cNvSpPr/>
          <p:nvPr/>
        </p:nvSpPr>
        <p:spPr>
          <a:xfrm>
            <a:off x="0" y="6239205"/>
            <a:ext cx="11049000" cy="628270"/>
          </a:xfrm>
          <a:prstGeom prst="rect">
            <a:avLst/>
          </a:prstGeom>
          <a:solidFill>
            <a:srgbClr val="109E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2000" b="1" i="0" u="none" strike="noStrike" kern="0" cap="none" spc="0" normalizeH="0" baseline="0" noProof="0" dirty="0">
                <a:ln>
                  <a:noFill/>
                </a:ln>
                <a:solidFill>
                  <a:srgbClr val="7030A0"/>
                </a:solidFill>
                <a:effectLst/>
                <a:uLnTx/>
                <a:uFillTx/>
                <a:latin typeface="Calibri" panose="020F0502020204030204"/>
                <a:cs typeface="Arial"/>
                <a:sym typeface="Arial"/>
              </a:rPr>
              <a:t>Εκπαιδευτικό Σεμινάριο «Σβήνουμε το στίγμα. Στο λόγο μας».</a:t>
            </a:r>
          </a:p>
        </p:txBody>
      </p:sp>
      <p:sp>
        <p:nvSpPr>
          <p:cNvPr id="207" name="Google Shape;207;p10"/>
          <p:cNvSpPr/>
          <p:nvPr/>
        </p:nvSpPr>
        <p:spPr>
          <a:xfrm>
            <a:off x="5274527" y="-892"/>
            <a:ext cx="6917472" cy="628271"/>
          </a:xfrm>
          <a:prstGeom prst="rect">
            <a:avLst/>
          </a:prstGeom>
          <a:solidFill>
            <a:srgbClr val="EE5B9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08" name="Google Shape;208;p10"/>
          <p:cNvPicPr preferRelativeResize="0"/>
          <p:nvPr/>
        </p:nvPicPr>
        <p:blipFill rotWithShape="1">
          <a:blip r:embed="rId4">
            <a:alphaModFix/>
          </a:blip>
          <a:srcRect/>
          <a:stretch/>
        </p:blipFill>
        <p:spPr>
          <a:xfrm>
            <a:off x="11310488" y="6227631"/>
            <a:ext cx="646976" cy="551750"/>
          </a:xfrm>
          <a:prstGeom prst="rect">
            <a:avLst/>
          </a:prstGeom>
          <a:noFill/>
          <a:ln>
            <a:noFill/>
          </a:ln>
        </p:spPr>
      </p:pic>
      <p:sp>
        <p:nvSpPr>
          <p:cNvPr id="210" name="Google Shape;210;p10"/>
          <p:cNvSpPr txBox="1"/>
          <p:nvPr/>
        </p:nvSpPr>
        <p:spPr>
          <a:xfrm>
            <a:off x="8306882" y="113188"/>
            <a:ext cx="379224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2000" b="1" i="0" u="none" strike="noStrike" kern="0" cap="none" spc="0" normalizeH="0" baseline="0" noProof="0" dirty="0">
                <a:ln>
                  <a:noFill/>
                </a:ln>
                <a:solidFill>
                  <a:srgbClr val="FFFFFF"/>
                </a:solidFill>
                <a:effectLst/>
                <a:uLnTx/>
                <a:uFillTx/>
                <a:latin typeface="Calibri"/>
                <a:ea typeface="Calibri"/>
                <a:cs typeface="Calibri"/>
                <a:sym typeface="Calibri"/>
              </a:rPr>
              <a:t>Στίγμα Ψυχικής Υγείας</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1" name="Google Shape;211;p10"/>
          <p:cNvSpPr txBox="1"/>
          <p:nvPr/>
        </p:nvSpPr>
        <p:spPr>
          <a:xfrm>
            <a:off x="283351" y="903527"/>
            <a:ext cx="1135061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2800" b="1" i="0" u="none" strike="noStrike" kern="0" cap="none" spc="0" normalizeH="0" baseline="0" noProof="0" dirty="0">
                <a:ln>
                  <a:noFill/>
                </a:ln>
                <a:solidFill>
                  <a:srgbClr val="331E36"/>
                </a:solidFill>
                <a:effectLst/>
                <a:uLnTx/>
                <a:uFillTx/>
                <a:latin typeface="Calibri"/>
                <a:ea typeface="Calibri"/>
                <a:cs typeface="Calibri"/>
                <a:sym typeface="Calibri"/>
              </a:rPr>
              <a:t>Στίγμα Ψυχικής Υγείας: Επιπτώσεις</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Ορθογώνιο 2"/>
          <p:cNvSpPr/>
          <p:nvPr/>
        </p:nvSpPr>
        <p:spPr>
          <a:xfrm>
            <a:off x="234536" y="1426706"/>
            <a:ext cx="11722928" cy="332398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l-GR" sz="1400" b="0" i="0" u="none" strike="noStrike" kern="0" cap="none" spc="0" normalizeH="0" baseline="0" noProof="0" dirty="0">
                <a:ln>
                  <a:noFill/>
                </a:ln>
                <a:solidFill>
                  <a:srgbClr val="FF0000"/>
                </a:solidFill>
                <a:effectLst/>
                <a:uLnTx/>
                <a:uFillTx/>
                <a:latin typeface="Arial"/>
                <a:cs typeface="Arial"/>
                <a:sym typeface="Arial"/>
              </a:rPr>
              <a:t>«Ιδιαίτερα στο χώρο της εργασίας το έχω βιώσει, δεν θέλω να αναφέρω ότι έχω ψυχική νόσο για να μη στιγματιστώ. Δεν έλεγα κάτι στη δουλειά μου δηλαδή από φόβο».</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l-GR" sz="1400" b="0" i="0" u="none" strike="noStrike" kern="0" cap="none" spc="0" normalizeH="0" baseline="0" noProof="0" dirty="0">
                <a:ln>
                  <a:noFill/>
                </a:ln>
                <a:solidFill>
                  <a:srgbClr val="FF0000"/>
                </a:solidFill>
                <a:effectLst/>
                <a:uLnTx/>
                <a:uFillTx/>
                <a:latin typeface="Arial"/>
                <a:cs typeface="Arial"/>
                <a:sym typeface="Arial"/>
              </a:rPr>
              <a:t>«Λοιπόν πριν δέκα χρόνια δούλευα σε (…), φύλακας ημιαπασχόληση, τετράωρη. Όταν πήγα εκεί έκανα το λάθος και είπα στους συναδέλφους (…) ότι έχω ψυχική ασθένεια.  Οπότε μία συνάδελφος μου λέει μία στιγμή που είχα ένα βιβλίο θρίλερ ότι “Α τέτοια διαβάζεις; Μην έρθεις καμιά μέρα εδώ μέσα και μας καθαρίσεις όλους”. Αυτό πιστεύω ήταν κατευθείαν στίγμα. Το στίγμα που υπάρχει παντού».</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l-GR" sz="1400" b="0" i="0" u="none" strike="noStrike" kern="0" cap="none" spc="0" normalizeH="0" baseline="0" noProof="0" dirty="0">
                <a:ln>
                  <a:noFill/>
                </a:ln>
                <a:solidFill>
                  <a:srgbClr val="FF0000"/>
                </a:solidFill>
                <a:effectLst/>
                <a:uLnTx/>
                <a:uFillTx/>
                <a:latin typeface="Arial"/>
                <a:cs typeface="Arial"/>
                <a:sym typeface="Arial"/>
              </a:rPr>
              <a:t>«Εγώ έχω χάσει δουλειά από στίγμα. Δούλευα </a:t>
            </a:r>
            <a:r>
              <a:rPr kumimoji="0" lang="el-GR" sz="1400" b="0" i="0" u="none" strike="noStrike" kern="0" cap="none" spc="0" normalizeH="0" baseline="0" noProof="0" dirty="0" err="1">
                <a:ln>
                  <a:noFill/>
                </a:ln>
                <a:solidFill>
                  <a:srgbClr val="FF0000"/>
                </a:solidFill>
                <a:effectLst/>
                <a:uLnTx/>
                <a:uFillTx/>
                <a:latin typeface="Arial"/>
                <a:cs typeface="Arial"/>
                <a:sym typeface="Arial"/>
              </a:rPr>
              <a:t>security</a:t>
            </a:r>
            <a:r>
              <a:rPr kumimoji="0" lang="el-GR" sz="1400" b="0" i="0" u="none" strike="noStrike" kern="0" cap="none" spc="0" normalizeH="0" baseline="0" noProof="0" dirty="0">
                <a:ln>
                  <a:noFill/>
                </a:ln>
                <a:solidFill>
                  <a:srgbClr val="FF0000"/>
                </a:solidFill>
                <a:effectLst/>
                <a:uLnTx/>
                <a:uFillTx/>
                <a:latin typeface="Arial"/>
                <a:cs typeface="Arial"/>
                <a:sym typeface="Arial"/>
              </a:rPr>
              <a:t>, και μόλις έμαθαν ότι παίρνω φάρμακα με απολύσανε».</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l-GR" sz="1400" b="0" i="0" u="none" strike="noStrike" kern="0" cap="none" spc="0" normalizeH="0" baseline="0" noProof="0" dirty="0">
                <a:ln>
                  <a:noFill/>
                </a:ln>
                <a:solidFill>
                  <a:srgbClr val="FF0000"/>
                </a:solidFill>
                <a:effectLst/>
                <a:uLnTx/>
                <a:uFillTx/>
                <a:latin typeface="Arial"/>
                <a:cs typeface="Arial"/>
                <a:sym typeface="Arial"/>
              </a:rPr>
              <a:t>«Προβάλλεται από τις ειδήσεις ότι όποιος είναι ψυχικά ασθενής είναι κι εγκληματίας. Είναι εκνευριστικό. Με γεμίζει αρνητικά συναισθήματα και θυμό».</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l-GR" sz="1400" b="0" i="0" u="none" strike="noStrike" kern="0" cap="none" spc="0" normalizeH="0" baseline="0" noProof="0" dirty="0">
                <a:ln>
                  <a:noFill/>
                </a:ln>
                <a:solidFill>
                  <a:srgbClr val="FF0000"/>
                </a:solidFill>
                <a:effectLst/>
                <a:uLnTx/>
                <a:uFillTx/>
                <a:latin typeface="Arial"/>
                <a:cs typeface="Arial"/>
                <a:sym typeface="Arial"/>
              </a:rPr>
              <a:t>«Ο μέσος πολίτης έχει μια άποψη ότι όποιος κάνει ψυχοθεραπεία είναι ψυχασθενής. Το στίγμα είναι πολύ μεγάλο. Όποιος κάνει ψυχοθεραπεία είναι ψυχασθενής, και όποιος είναι ψυχασθενής, είναι επικίνδυνος».</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l-GR" sz="1400" b="0" i="0" u="none" strike="noStrike" kern="0" cap="none" spc="0" normalizeH="0" baseline="0" noProof="0" dirty="0">
                <a:ln>
                  <a:noFill/>
                </a:ln>
                <a:solidFill>
                  <a:srgbClr val="FF0000"/>
                </a:solidFill>
                <a:effectLst/>
                <a:uLnTx/>
                <a:uFillTx/>
                <a:latin typeface="Arial"/>
                <a:cs typeface="Arial"/>
                <a:sym typeface="Arial"/>
              </a:rPr>
              <a:t>«Προβάλλεται η εικόνα ότι αυτός που χρειάζεται ψυχοθεραπεία είναι μόνο ο ψυχασθενής»</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l-GR" sz="1400" b="0" i="0" u="none" strike="noStrike" kern="0" cap="none" spc="0" normalizeH="0" baseline="0" noProof="0" dirty="0">
                <a:ln>
                  <a:noFill/>
                </a:ln>
                <a:solidFill>
                  <a:srgbClr val="FF0000"/>
                </a:solidFill>
                <a:effectLst/>
                <a:uLnTx/>
                <a:uFillTx/>
                <a:latin typeface="Arial"/>
                <a:cs typeface="Arial"/>
                <a:sym typeface="Arial"/>
              </a:rPr>
              <a:t>«Στο χωριό με έλεγαν: τρελή, τρελή».</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l-GR" sz="1400" b="0" i="0" u="none" strike="noStrike" kern="0" cap="none" spc="0" normalizeH="0" baseline="0" noProof="0" dirty="0">
                <a:ln>
                  <a:noFill/>
                </a:ln>
                <a:solidFill>
                  <a:srgbClr val="FF0000"/>
                </a:solidFill>
                <a:effectLst/>
                <a:uLnTx/>
                <a:uFillTx/>
                <a:latin typeface="Arial"/>
                <a:cs typeface="Arial"/>
                <a:sym typeface="Arial"/>
              </a:rPr>
              <a:t>«Όταν ήμουν στο χωριό δούλευα σε ταβέρνα και μόλις έμαθαν ότι έχω ασθένεια ψυχική δεν ήθελαν να τους σερβίρω, φοβόντουσαν ότι θα τους δηλητηριάσω».</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l-GR" sz="1400" b="0" i="0" u="none" strike="noStrike" kern="0" cap="none" spc="0" normalizeH="0" baseline="0" noProof="0" dirty="0">
                <a:ln>
                  <a:noFill/>
                </a:ln>
                <a:solidFill>
                  <a:srgbClr val="FF0000"/>
                </a:solidFill>
                <a:effectLst/>
                <a:uLnTx/>
                <a:uFillTx/>
                <a:latin typeface="Arial"/>
                <a:cs typeface="Arial"/>
                <a:sym typeface="Arial"/>
              </a:rPr>
              <a:t>«Για να σταματήσει το στίγμα , πρέπει να βγούμε μπροστά»</a:t>
            </a:r>
          </a:p>
        </p:txBody>
      </p:sp>
      <p:sp>
        <p:nvSpPr>
          <p:cNvPr id="2" name="Θέση αριθμού διαφάνειας 1"/>
          <p:cNvSpPr>
            <a:spLocks noGrp="1"/>
          </p:cNvSpPr>
          <p:nvPr>
            <p:ph type="sldNum" idx="12"/>
          </p:nvPr>
        </p:nvSpPr>
        <p:spPr>
          <a:xfrm>
            <a:off x="8567288" y="6357822"/>
            <a:ext cx="2743200" cy="365125"/>
          </a:xfrm>
        </p:spPr>
        <p:txBody>
          <a:bodyPr/>
          <a:lstStyle/>
          <a:p>
            <a:pPr marL="0" marR="0" lvl="0" indent="0" algn="r" defTabSz="914400" rtl="0" eaLnBrk="1" fontAlgn="auto" latinLnBrk="0" hangingPunct="1">
              <a:lnSpc>
                <a:spcPct val="100000"/>
              </a:lnSpc>
              <a:spcBef>
                <a:spcPts val="0"/>
              </a:spcBef>
              <a:spcAft>
                <a:spcPts val="0"/>
              </a:spcAft>
              <a:buClr>
                <a:srgbClr val="000000"/>
              </a:buClr>
              <a:buSzPts val="1198"/>
              <a:buFont typeface="Arial"/>
              <a:buNone/>
              <a:tabLst/>
              <a:defRPr/>
            </a:pPr>
            <a:fld id="{00000000-1234-1234-1234-123412341234}" type="slidenum">
              <a:rPr kumimoji="0" lang="el-GR" sz="1198"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198"/>
                <a:buFont typeface="Arial"/>
                <a:buNone/>
                <a:tabLst/>
                <a:defRPr/>
              </a:pPr>
              <a:t>14</a:t>
            </a:fld>
            <a:endParaRPr kumimoji="0" lang="el-GR" sz="1198"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769137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288E5-B870-48D2-9F81-7D416CFA1971}"/>
              </a:ext>
            </a:extLst>
          </p:cNvPr>
          <p:cNvSpPr>
            <a:spLocks noGrp="1"/>
          </p:cNvSpPr>
          <p:nvPr>
            <p:ph type="title"/>
          </p:nvPr>
        </p:nvSpPr>
        <p:spPr>
          <a:xfrm>
            <a:off x="2581695" y="179215"/>
            <a:ext cx="9431187" cy="715530"/>
          </a:xfrm>
        </p:spPr>
        <p:txBody>
          <a:bodyPr>
            <a:noAutofit/>
          </a:bodyPr>
          <a:lstStyle/>
          <a:p>
            <a:r>
              <a:rPr lang="el-GR" sz="3200" dirty="0"/>
              <a:t>Είδη στίγματος και η διαδρομή στερεότυπα-προκατάληψη και διακρίσεις</a:t>
            </a:r>
            <a:endParaRPr lang="en-US" sz="3200" dirty="0"/>
          </a:p>
        </p:txBody>
      </p:sp>
      <p:graphicFrame>
        <p:nvGraphicFramePr>
          <p:cNvPr id="4" name="Content Placeholder 3">
            <a:extLst>
              <a:ext uri="{FF2B5EF4-FFF2-40B4-BE49-F238E27FC236}">
                <a16:creationId xmlns:a16="http://schemas.microsoft.com/office/drawing/2014/main" id="{DE1493BC-D1AA-4EDF-871E-BE5318986EE0}"/>
              </a:ext>
            </a:extLst>
          </p:cNvPr>
          <p:cNvGraphicFramePr>
            <a:graphicFrameLocks noGrp="1"/>
          </p:cNvGraphicFramePr>
          <p:nvPr>
            <p:ph idx="1"/>
          </p:nvPr>
        </p:nvGraphicFramePr>
        <p:xfrm>
          <a:off x="712518" y="1414936"/>
          <a:ext cx="10711543" cy="5365874"/>
        </p:xfrm>
        <a:graphic>
          <a:graphicData uri="http://schemas.openxmlformats.org/drawingml/2006/table">
            <a:tbl>
              <a:tblPr/>
              <a:tblGrid>
                <a:gridCol w="2236350">
                  <a:extLst>
                    <a:ext uri="{9D8B030D-6E8A-4147-A177-3AD203B41FA5}">
                      <a16:colId xmlns:a16="http://schemas.microsoft.com/office/drawing/2014/main" val="101348659"/>
                    </a:ext>
                  </a:extLst>
                </a:gridCol>
                <a:gridCol w="1995512">
                  <a:extLst>
                    <a:ext uri="{9D8B030D-6E8A-4147-A177-3AD203B41FA5}">
                      <a16:colId xmlns:a16="http://schemas.microsoft.com/office/drawing/2014/main" val="109372319"/>
                    </a:ext>
                  </a:extLst>
                </a:gridCol>
                <a:gridCol w="2064323">
                  <a:extLst>
                    <a:ext uri="{9D8B030D-6E8A-4147-A177-3AD203B41FA5}">
                      <a16:colId xmlns:a16="http://schemas.microsoft.com/office/drawing/2014/main" val="1780205422"/>
                    </a:ext>
                  </a:extLst>
                </a:gridCol>
                <a:gridCol w="1926703">
                  <a:extLst>
                    <a:ext uri="{9D8B030D-6E8A-4147-A177-3AD203B41FA5}">
                      <a16:colId xmlns:a16="http://schemas.microsoft.com/office/drawing/2014/main" val="3885225869"/>
                    </a:ext>
                  </a:extLst>
                </a:gridCol>
                <a:gridCol w="2488655">
                  <a:extLst>
                    <a:ext uri="{9D8B030D-6E8A-4147-A177-3AD203B41FA5}">
                      <a16:colId xmlns:a16="http://schemas.microsoft.com/office/drawing/2014/main" val="2746762621"/>
                    </a:ext>
                  </a:extLst>
                </a:gridCol>
              </a:tblGrid>
              <a:tr h="1292012">
                <a:tc>
                  <a:txBody>
                    <a:bodyPr/>
                    <a:lstStyle/>
                    <a:p>
                      <a:pPr marL="108902" rtl="0" fontAlgn="t">
                        <a:spcBef>
                          <a:spcPts val="0"/>
                        </a:spcBef>
                        <a:spcAft>
                          <a:spcPts val="0"/>
                        </a:spcAft>
                      </a:pPr>
                      <a:r>
                        <a:rPr lang="el-GR" sz="1400" b="0" i="0" u="none" strike="noStrike" dirty="0">
                          <a:solidFill>
                            <a:srgbClr val="000000"/>
                          </a:solidFill>
                          <a:effectLst/>
                          <a:latin typeface="Cambria" panose="02040503050406030204" pitchFamily="18" charset="0"/>
                        </a:rPr>
                        <a:t>Στερεότυπο  </a:t>
                      </a:r>
                      <a:endParaRPr lang="el-GR" sz="1400" dirty="0">
                        <a:effectLst/>
                      </a:endParaRPr>
                    </a:p>
                    <a:p>
                      <a:pPr marL="122098" rtl="0" fontAlgn="t">
                        <a:spcBef>
                          <a:spcPts val="57"/>
                        </a:spcBef>
                        <a:spcAft>
                          <a:spcPts val="0"/>
                        </a:spcAft>
                      </a:pPr>
                      <a:r>
                        <a:rPr lang="el-GR" sz="1400" b="0" i="0" u="none" strike="noStrike" dirty="0">
                          <a:solidFill>
                            <a:srgbClr val="000000"/>
                          </a:solidFill>
                          <a:effectLst/>
                          <a:latin typeface="Cambria" panose="02040503050406030204" pitchFamily="18" charset="0"/>
                        </a:rPr>
                        <a:t>(γνωστικό)</a:t>
                      </a:r>
                      <a:endParaRPr lang="el-GR" sz="1400" dirty="0">
                        <a:effectLst/>
                      </a:endParaRPr>
                    </a:p>
                  </a:txBody>
                  <a:tcPr marL="38562" marR="38562" marT="38562" marB="385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109385" rtl="0" fontAlgn="t">
                        <a:spcBef>
                          <a:spcPts val="0"/>
                        </a:spcBef>
                        <a:spcAft>
                          <a:spcPts val="0"/>
                        </a:spcAft>
                      </a:pPr>
                      <a:r>
                        <a:rPr lang="el-GR" sz="1400" b="1" i="0" u="none" strike="noStrike" dirty="0">
                          <a:solidFill>
                            <a:schemeClr val="tx1"/>
                          </a:solidFill>
                          <a:effectLst/>
                          <a:latin typeface="Cambria" panose="02040503050406030204" pitchFamily="18" charset="0"/>
                        </a:rPr>
                        <a:t>Δημόσιο  </a:t>
                      </a:r>
                      <a:endParaRPr lang="el-GR" sz="1400" dirty="0">
                        <a:solidFill>
                          <a:schemeClr val="tx1"/>
                        </a:solidFill>
                        <a:effectLst/>
                      </a:endParaRPr>
                    </a:p>
                    <a:p>
                      <a:pPr marL="113436" rtl="0" fontAlgn="t">
                        <a:spcBef>
                          <a:spcPts val="57"/>
                        </a:spcBef>
                        <a:spcAft>
                          <a:spcPts val="0"/>
                        </a:spcAft>
                      </a:pPr>
                      <a:r>
                        <a:rPr lang="el-GR" sz="1400" b="1" i="0" u="none" strike="noStrike" dirty="0">
                          <a:solidFill>
                            <a:schemeClr val="tx1"/>
                          </a:solidFill>
                          <a:effectLst/>
                          <a:latin typeface="Cambria" panose="02040503050406030204" pitchFamily="18" charset="0"/>
                        </a:rPr>
                        <a:t>στίγμα </a:t>
                      </a:r>
                      <a:endParaRPr lang="el-GR" sz="1400" dirty="0">
                        <a:solidFill>
                          <a:schemeClr val="tx1"/>
                        </a:solidFill>
                        <a:effectLst/>
                      </a:endParaRPr>
                    </a:p>
                    <a:p>
                      <a:pPr marL="110998" rtl="0" fontAlgn="t">
                        <a:spcBef>
                          <a:spcPts val="777"/>
                        </a:spcBef>
                        <a:spcAft>
                          <a:spcPts val="0"/>
                        </a:spcAft>
                      </a:pPr>
                      <a:r>
                        <a:rPr lang="el-GR" sz="1400" b="0" i="0" u="none" strike="noStrike" dirty="0">
                          <a:solidFill>
                            <a:schemeClr val="tx1"/>
                          </a:solidFill>
                          <a:effectLst/>
                          <a:latin typeface="Cambria" panose="02040503050406030204" pitchFamily="18" charset="0"/>
                        </a:rPr>
                        <a:t>Τα άτομα με  διάγνωση</a:t>
                      </a:r>
                      <a:endParaRPr lang="el-GR" sz="1400" dirty="0">
                        <a:solidFill>
                          <a:schemeClr val="tx1"/>
                        </a:solidFill>
                        <a:effectLst/>
                      </a:endParaRPr>
                    </a:p>
                    <a:p>
                      <a:pPr marL="111417" marR="199136" indent="-3632" rtl="0" fontAlgn="t">
                        <a:spcBef>
                          <a:spcPts val="57"/>
                        </a:spcBef>
                        <a:spcAft>
                          <a:spcPts val="0"/>
                        </a:spcAft>
                      </a:pPr>
                      <a:r>
                        <a:rPr lang="el-GR" sz="1400" b="0" i="0" u="none" strike="noStrike" dirty="0">
                          <a:solidFill>
                            <a:schemeClr val="tx1"/>
                          </a:solidFill>
                          <a:effectLst/>
                          <a:latin typeface="Cambria" panose="02040503050406030204" pitchFamily="18" charset="0"/>
                        </a:rPr>
                        <a:t>«ψυχικής ασθένειας» είναι βίαια</a:t>
                      </a:r>
                      <a:endParaRPr lang="el-GR" sz="1400" dirty="0">
                        <a:solidFill>
                          <a:schemeClr val="tx1"/>
                        </a:solidFill>
                        <a:effectLst/>
                      </a:endParaRPr>
                    </a:p>
                  </a:txBody>
                  <a:tcPr marL="38562" marR="38562" marT="38562" marB="385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104292" rtl="0" fontAlgn="t">
                        <a:spcBef>
                          <a:spcPts val="0"/>
                        </a:spcBef>
                        <a:spcAft>
                          <a:spcPts val="0"/>
                        </a:spcAft>
                      </a:pPr>
                      <a:r>
                        <a:rPr lang="el-GR" sz="1400" b="1" i="0" u="none" strike="noStrike" dirty="0">
                          <a:solidFill>
                            <a:schemeClr val="tx1"/>
                          </a:solidFill>
                          <a:effectLst/>
                          <a:latin typeface="Cambria" panose="02040503050406030204" pitchFamily="18" charset="0"/>
                        </a:rPr>
                        <a:t>Αυτό </a:t>
                      </a:r>
                      <a:endParaRPr lang="el-GR" sz="1400" dirty="0">
                        <a:solidFill>
                          <a:schemeClr val="tx1"/>
                        </a:solidFill>
                        <a:effectLst/>
                      </a:endParaRPr>
                    </a:p>
                    <a:p>
                      <a:pPr marL="113817" rtl="0" fontAlgn="t">
                        <a:spcBef>
                          <a:spcPts val="57"/>
                        </a:spcBef>
                        <a:spcAft>
                          <a:spcPts val="0"/>
                        </a:spcAft>
                      </a:pPr>
                      <a:r>
                        <a:rPr lang="el-GR" sz="1400" b="1" i="0" u="none" strike="noStrike" dirty="0">
                          <a:solidFill>
                            <a:schemeClr val="tx1"/>
                          </a:solidFill>
                          <a:effectLst/>
                          <a:latin typeface="Cambria" panose="02040503050406030204" pitchFamily="18" charset="0"/>
                        </a:rPr>
                        <a:t>στιγματισμός </a:t>
                      </a:r>
                      <a:endParaRPr lang="el-GR" sz="1400" dirty="0">
                        <a:solidFill>
                          <a:schemeClr val="tx1"/>
                        </a:solidFill>
                        <a:effectLst/>
                      </a:endParaRPr>
                    </a:p>
                    <a:p>
                      <a:pPr marL="111379" rtl="0" fontAlgn="t">
                        <a:spcBef>
                          <a:spcPts val="777"/>
                        </a:spcBef>
                        <a:spcAft>
                          <a:spcPts val="0"/>
                        </a:spcAft>
                      </a:pPr>
                      <a:r>
                        <a:rPr lang="el-GR" sz="1400" b="0" i="0" u="none" strike="noStrike" dirty="0">
                          <a:solidFill>
                            <a:schemeClr val="tx1"/>
                          </a:solidFill>
                          <a:effectLst/>
                          <a:latin typeface="Cambria" panose="02040503050406030204" pitchFamily="18" charset="0"/>
                        </a:rPr>
                        <a:t>Τα άτομα με  διάγνωση</a:t>
                      </a:r>
                      <a:endParaRPr lang="el-GR" sz="1400" dirty="0">
                        <a:solidFill>
                          <a:schemeClr val="tx1"/>
                        </a:solidFill>
                        <a:effectLst/>
                      </a:endParaRPr>
                    </a:p>
                    <a:p>
                      <a:pPr marL="111798" marR="255270" indent="-3632" rtl="0" fontAlgn="t">
                        <a:spcBef>
                          <a:spcPts val="57"/>
                        </a:spcBef>
                        <a:spcAft>
                          <a:spcPts val="0"/>
                        </a:spcAft>
                      </a:pPr>
                      <a:r>
                        <a:rPr lang="el-GR" sz="1400" b="0" i="0" u="none" strike="noStrike" dirty="0">
                          <a:solidFill>
                            <a:schemeClr val="tx1"/>
                          </a:solidFill>
                          <a:effectLst/>
                          <a:latin typeface="Cambria" panose="02040503050406030204" pitchFamily="18" charset="0"/>
                        </a:rPr>
                        <a:t>«ψυχικής ασθένειας» είναι ανίκανα</a:t>
                      </a:r>
                      <a:endParaRPr lang="el-GR" sz="1400" dirty="0">
                        <a:solidFill>
                          <a:schemeClr val="tx1"/>
                        </a:solidFill>
                        <a:effectLst/>
                      </a:endParaRPr>
                    </a:p>
                  </a:txBody>
                  <a:tcPr marL="38562" marR="38562" marT="38562" marB="385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104419" rtl="0" fontAlgn="t">
                        <a:spcBef>
                          <a:spcPts val="0"/>
                        </a:spcBef>
                        <a:spcAft>
                          <a:spcPts val="0"/>
                        </a:spcAft>
                      </a:pPr>
                      <a:r>
                        <a:rPr lang="el-GR" sz="1400" b="1" i="0" u="none" strike="noStrike" dirty="0">
                          <a:solidFill>
                            <a:schemeClr val="tx1"/>
                          </a:solidFill>
                          <a:effectLst/>
                          <a:latin typeface="Cambria" panose="02040503050406030204" pitchFamily="18" charset="0"/>
                        </a:rPr>
                        <a:t>Αποφυγή  </a:t>
                      </a:r>
                      <a:endParaRPr lang="el-GR" sz="1400" dirty="0">
                        <a:solidFill>
                          <a:schemeClr val="tx1"/>
                        </a:solidFill>
                        <a:effectLst/>
                      </a:endParaRPr>
                    </a:p>
                    <a:p>
                      <a:pPr algn="ctr" rtl="0" fontAlgn="t">
                        <a:spcBef>
                          <a:spcPts val="57"/>
                        </a:spcBef>
                        <a:spcAft>
                          <a:spcPts val="0"/>
                        </a:spcAft>
                      </a:pPr>
                      <a:r>
                        <a:rPr lang="el-GR" sz="1400" b="1" i="0" u="none" strike="noStrike" dirty="0">
                          <a:solidFill>
                            <a:schemeClr val="tx1"/>
                          </a:solidFill>
                          <a:effectLst/>
                          <a:latin typeface="Cambria" panose="02040503050406030204" pitchFamily="18" charset="0"/>
                        </a:rPr>
                        <a:t>τιτλοφόρησης </a:t>
                      </a:r>
                      <a:endParaRPr lang="el-GR" sz="1400" dirty="0">
                        <a:solidFill>
                          <a:schemeClr val="tx1"/>
                        </a:solidFill>
                        <a:effectLst/>
                      </a:endParaRPr>
                    </a:p>
                    <a:p>
                      <a:pPr marL="111506" rtl="0" fontAlgn="t">
                        <a:spcBef>
                          <a:spcPts val="777"/>
                        </a:spcBef>
                        <a:spcAft>
                          <a:spcPts val="0"/>
                        </a:spcAft>
                      </a:pPr>
                      <a:r>
                        <a:rPr lang="el-GR" sz="1400" b="0" i="0" u="none" strike="noStrike" dirty="0">
                          <a:solidFill>
                            <a:schemeClr val="tx1"/>
                          </a:solidFill>
                          <a:effectLst/>
                          <a:latin typeface="Cambria" panose="02040503050406030204" pitchFamily="18" charset="0"/>
                        </a:rPr>
                        <a:t>Τα άτομα με  διάγνωση</a:t>
                      </a:r>
                      <a:endParaRPr lang="el-GR" sz="1400" dirty="0">
                        <a:solidFill>
                          <a:schemeClr val="tx1"/>
                        </a:solidFill>
                        <a:effectLst/>
                      </a:endParaRPr>
                    </a:p>
                    <a:p>
                      <a:pPr marL="111925" rtl="0" fontAlgn="t">
                        <a:spcBef>
                          <a:spcPts val="57"/>
                        </a:spcBef>
                        <a:spcAft>
                          <a:spcPts val="0"/>
                        </a:spcAft>
                      </a:pPr>
                      <a:r>
                        <a:rPr lang="el-GR" sz="1400" b="0" i="0" u="none" strike="noStrike" dirty="0">
                          <a:solidFill>
                            <a:schemeClr val="tx1"/>
                          </a:solidFill>
                          <a:effectLst/>
                          <a:latin typeface="Cambria" panose="02040503050406030204" pitchFamily="18" charset="0"/>
                        </a:rPr>
                        <a:t>«ψυχικής  </a:t>
                      </a:r>
                      <a:endParaRPr lang="el-GR" sz="1400" dirty="0">
                        <a:solidFill>
                          <a:schemeClr val="tx1"/>
                        </a:solidFill>
                        <a:effectLst/>
                      </a:endParaRPr>
                    </a:p>
                    <a:p>
                      <a:pPr marL="106236" marR="53226" indent="8915" rtl="0" fontAlgn="t">
                        <a:spcBef>
                          <a:spcPts val="57"/>
                        </a:spcBef>
                        <a:spcAft>
                          <a:spcPts val="0"/>
                        </a:spcAft>
                      </a:pPr>
                      <a:r>
                        <a:rPr lang="el-GR" sz="1400" b="0" i="0" u="none" strike="noStrike" dirty="0">
                          <a:solidFill>
                            <a:schemeClr val="tx1"/>
                          </a:solidFill>
                          <a:effectLst/>
                          <a:latin typeface="Cambria" panose="02040503050406030204" pitchFamily="18" charset="0"/>
                        </a:rPr>
                        <a:t>ασθένειας» είναι  τρελοί</a:t>
                      </a:r>
                      <a:endParaRPr lang="el-GR" sz="1400" dirty="0">
                        <a:solidFill>
                          <a:schemeClr val="tx1"/>
                        </a:solidFill>
                        <a:effectLst/>
                      </a:endParaRPr>
                    </a:p>
                  </a:txBody>
                  <a:tcPr marL="38562" marR="38562" marT="38562" marB="385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110020" rtl="0" fontAlgn="t">
                        <a:spcBef>
                          <a:spcPts val="0"/>
                        </a:spcBef>
                        <a:spcAft>
                          <a:spcPts val="0"/>
                        </a:spcAft>
                      </a:pPr>
                      <a:r>
                        <a:rPr lang="el-GR" sz="1400" b="1" i="0" u="none" strike="noStrike" dirty="0">
                          <a:solidFill>
                            <a:schemeClr val="tx1"/>
                          </a:solidFill>
                          <a:effectLst/>
                          <a:latin typeface="Cambria" panose="02040503050406030204" pitchFamily="18" charset="0"/>
                        </a:rPr>
                        <a:t>Δομικό στίγμα </a:t>
                      </a:r>
                      <a:endParaRPr lang="el-GR" sz="1400" dirty="0">
                        <a:solidFill>
                          <a:schemeClr val="tx1"/>
                        </a:solidFill>
                        <a:effectLst/>
                      </a:endParaRPr>
                    </a:p>
                    <a:p>
                      <a:pPr marL="111633" marR="178448" indent="-3658" rtl="0" fontAlgn="t">
                        <a:spcBef>
                          <a:spcPts val="2697"/>
                        </a:spcBef>
                        <a:spcAft>
                          <a:spcPts val="0"/>
                        </a:spcAft>
                      </a:pPr>
                      <a:r>
                        <a:rPr lang="el-GR" sz="1400" b="0" i="0" u="none" strike="noStrike" dirty="0">
                          <a:solidFill>
                            <a:schemeClr val="tx1"/>
                          </a:solidFill>
                          <a:effectLst/>
                          <a:latin typeface="Cambria" panose="02040503050406030204" pitchFamily="18" charset="0"/>
                        </a:rPr>
                        <a:t>Τα άτομα που έχουν διαγνωστεί με «ψυχική  ασθένεια» είναι  </a:t>
                      </a:r>
                      <a:endParaRPr lang="el-GR" sz="1400" dirty="0">
                        <a:solidFill>
                          <a:schemeClr val="tx1"/>
                        </a:solidFill>
                        <a:effectLst/>
                      </a:endParaRPr>
                    </a:p>
                    <a:p>
                      <a:pPr marL="106363" rtl="0" fontAlgn="t">
                        <a:spcBef>
                          <a:spcPts val="54"/>
                        </a:spcBef>
                        <a:spcAft>
                          <a:spcPts val="0"/>
                        </a:spcAft>
                      </a:pPr>
                      <a:r>
                        <a:rPr lang="el-GR" sz="1400" b="0" i="0" u="none" strike="noStrike" dirty="0">
                          <a:solidFill>
                            <a:schemeClr val="tx1"/>
                          </a:solidFill>
                          <a:effectLst/>
                          <a:latin typeface="Cambria" panose="02040503050406030204" pitchFamily="18" charset="0"/>
                        </a:rPr>
                        <a:t>τεμπέληδες</a:t>
                      </a:r>
                      <a:endParaRPr lang="el-GR" sz="1400" dirty="0">
                        <a:solidFill>
                          <a:schemeClr val="tx1"/>
                        </a:solidFill>
                        <a:effectLst/>
                      </a:endParaRPr>
                    </a:p>
                  </a:txBody>
                  <a:tcPr marL="38562" marR="38562" marT="38562" marB="385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924997053"/>
                  </a:ext>
                </a:extLst>
              </a:tr>
              <a:tr h="1382387">
                <a:tc>
                  <a:txBody>
                    <a:bodyPr/>
                    <a:lstStyle/>
                    <a:p>
                      <a:pPr marL="116205" rtl="0" fontAlgn="t">
                        <a:spcBef>
                          <a:spcPts val="0"/>
                        </a:spcBef>
                        <a:spcAft>
                          <a:spcPts val="0"/>
                        </a:spcAft>
                      </a:pPr>
                      <a:r>
                        <a:rPr lang="el-GR" sz="1400" b="0" i="0" u="none" strike="noStrike">
                          <a:solidFill>
                            <a:srgbClr val="000000"/>
                          </a:solidFill>
                          <a:effectLst/>
                          <a:latin typeface="Cambria" panose="02040503050406030204" pitchFamily="18" charset="0"/>
                        </a:rPr>
                        <a:t>Προκατάληψη  </a:t>
                      </a:r>
                      <a:endParaRPr lang="el-GR" sz="1400">
                        <a:effectLst/>
                      </a:endParaRPr>
                    </a:p>
                    <a:p>
                      <a:pPr algn="ctr" rtl="0" fontAlgn="t">
                        <a:spcBef>
                          <a:spcPts val="57"/>
                        </a:spcBef>
                        <a:spcAft>
                          <a:spcPts val="0"/>
                        </a:spcAft>
                      </a:pPr>
                      <a:r>
                        <a:rPr lang="el-GR" sz="1400" b="0" i="0" u="none" strike="noStrike">
                          <a:solidFill>
                            <a:srgbClr val="000000"/>
                          </a:solidFill>
                          <a:effectLst/>
                          <a:latin typeface="Cambria" panose="02040503050406030204" pitchFamily="18" charset="0"/>
                        </a:rPr>
                        <a:t>(συναισθηματικό )</a:t>
                      </a:r>
                      <a:endParaRPr lang="el-GR" sz="1400">
                        <a:effectLst/>
                      </a:endParaRPr>
                    </a:p>
                  </a:txBody>
                  <a:tcPr marL="38562" marR="38562" marT="38562" marB="385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116268" rtl="0" fontAlgn="t">
                        <a:spcBef>
                          <a:spcPts val="0"/>
                        </a:spcBef>
                        <a:spcAft>
                          <a:spcPts val="0"/>
                        </a:spcAft>
                      </a:pPr>
                      <a:r>
                        <a:rPr lang="el-GR" sz="1400" b="0" i="0" u="none" strike="noStrike" dirty="0">
                          <a:solidFill>
                            <a:srgbClr val="000000"/>
                          </a:solidFill>
                          <a:effectLst/>
                          <a:latin typeface="Cambria" panose="02040503050406030204" pitchFamily="18" charset="0"/>
                        </a:rPr>
                        <a:t>Ο  </a:t>
                      </a:r>
                      <a:endParaRPr lang="el-GR" sz="1400" dirty="0">
                        <a:effectLst/>
                      </a:endParaRPr>
                    </a:p>
                    <a:p>
                      <a:pPr marL="114452" marR="133198" indent="-394" rtl="0" fontAlgn="t">
                        <a:spcBef>
                          <a:spcPts val="57"/>
                        </a:spcBef>
                        <a:spcAft>
                          <a:spcPts val="0"/>
                        </a:spcAft>
                      </a:pPr>
                      <a:r>
                        <a:rPr lang="el-GR" sz="1400" b="0" i="0" u="none" strike="noStrike" dirty="0">
                          <a:solidFill>
                            <a:srgbClr val="000000"/>
                          </a:solidFill>
                          <a:effectLst/>
                          <a:latin typeface="Cambria" panose="02040503050406030204" pitchFamily="18" charset="0"/>
                        </a:rPr>
                        <a:t>σπιτονοικοκύρης φοβάται  </a:t>
                      </a:r>
                      <a:endParaRPr lang="el-GR" sz="1400" dirty="0">
                        <a:effectLst/>
                      </a:endParaRPr>
                    </a:p>
                    <a:p>
                      <a:pPr marL="115075" rtl="0" fontAlgn="t">
                        <a:spcBef>
                          <a:spcPts val="55"/>
                        </a:spcBef>
                        <a:spcAft>
                          <a:spcPts val="0"/>
                        </a:spcAft>
                      </a:pPr>
                      <a:r>
                        <a:rPr lang="el-GR" sz="1400" b="0" i="0" u="none" strike="noStrike" dirty="0">
                          <a:solidFill>
                            <a:srgbClr val="000000"/>
                          </a:solidFill>
                          <a:effectLst/>
                          <a:latin typeface="Cambria" panose="02040503050406030204" pitchFamily="18" charset="0"/>
                        </a:rPr>
                        <a:t>επειδή ο Γ.  </a:t>
                      </a:r>
                      <a:endParaRPr lang="el-GR" sz="1400" dirty="0">
                        <a:effectLst/>
                      </a:endParaRPr>
                    </a:p>
                    <a:p>
                      <a:pPr marL="105727" rtl="0" fontAlgn="t">
                        <a:spcBef>
                          <a:spcPts val="57"/>
                        </a:spcBef>
                        <a:spcAft>
                          <a:spcPts val="0"/>
                        </a:spcAft>
                      </a:pPr>
                      <a:r>
                        <a:rPr lang="el-GR" sz="1400" b="0" i="0" u="none" strike="noStrike" dirty="0">
                          <a:solidFill>
                            <a:srgbClr val="000000"/>
                          </a:solidFill>
                          <a:effectLst/>
                          <a:latin typeface="Cambria" panose="02040503050406030204" pitchFamily="18" charset="0"/>
                        </a:rPr>
                        <a:t>Έχει διαγνωστεί με</a:t>
                      </a:r>
                      <a:endParaRPr lang="el-GR" sz="1400" dirty="0">
                        <a:effectLst/>
                      </a:endParaRPr>
                    </a:p>
                    <a:p>
                      <a:pPr marL="111404" rtl="0" fontAlgn="t">
                        <a:spcBef>
                          <a:spcPts val="57"/>
                        </a:spcBef>
                        <a:spcAft>
                          <a:spcPts val="0"/>
                        </a:spcAft>
                      </a:pPr>
                      <a:r>
                        <a:rPr lang="el-GR" sz="1400" b="0" i="0" u="none" strike="noStrike" dirty="0">
                          <a:solidFill>
                            <a:srgbClr val="000000"/>
                          </a:solidFill>
                          <a:effectLst/>
                          <a:latin typeface="Cambria" panose="02040503050406030204" pitchFamily="18" charset="0"/>
                        </a:rPr>
                        <a:t>«ψυχική ασθένεια»</a:t>
                      </a:r>
                      <a:endParaRPr lang="el-GR" sz="1400" dirty="0">
                        <a:effectLst/>
                      </a:endParaRPr>
                    </a:p>
                  </a:txBody>
                  <a:tcPr marL="38562" marR="38562" marT="38562" marB="385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116853" rtl="0" fontAlgn="t">
                        <a:spcBef>
                          <a:spcPts val="0"/>
                        </a:spcBef>
                        <a:spcAft>
                          <a:spcPts val="0"/>
                        </a:spcAft>
                      </a:pPr>
                      <a:r>
                        <a:rPr lang="el-GR" sz="1400" b="0" i="0" u="none" strike="noStrike" dirty="0">
                          <a:solidFill>
                            <a:srgbClr val="000000"/>
                          </a:solidFill>
                          <a:effectLst/>
                          <a:latin typeface="Cambria" panose="02040503050406030204" pitchFamily="18" charset="0"/>
                        </a:rPr>
                        <a:t>Έχω διαγνωστεί με </a:t>
                      </a:r>
                      <a:endParaRPr lang="el-GR" sz="1400" dirty="0">
                        <a:effectLst/>
                      </a:endParaRPr>
                    </a:p>
                    <a:p>
                      <a:pPr marL="111785" marR="170028" indent="-3442" rtl="0" fontAlgn="t">
                        <a:spcBef>
                          <a:spcPts val="57"/>
                        </a:spcBef>
                        <a:spcAft>
                          <a:spcPts val="0"/>
                        </a:spcAft>
                      </a:pPr>
                      <a:r>
                        <a:rPr lang="el-GR" sz="1400" b="0" i="0" u="none" strike="noStrike" dirty="0">
                          <a:solidFill>
                            <a:srgbClr val="000000"/>
                          </a:solidFill>
                          <a:effectLst/>
                          <a:latin typeface="Cambria" panose="02040503050406030204" pitchFamily="18" charset="0"/>
                        </a:rPr>
                        <a:t>«ψυχική ασθένεια»,  άρα είμαι  </a:t>
                      </a:r>
                      <a:endParaRPr lang="el-GR" sz="1400" dirty="0">
                        <a:effectLst/>
                      </a:endParaRPr>
                    </a:p>
                    <a:p>
                      <a:pPr marL="115252" rtl="0" fontAlgn="t">
                        <a:spcBef>
                          <a:spcPts val="55"/>
                        </a:spcBef>
                        <a:spcAft>
                          <a:spcPts val="0"/>
                        </a:spcAft>
                      </a:pPr>
                      <a:r>
                        <a:rPr lang="el-GR" sz="1400" b="0" i="0" u="none" strike="noStrike" dirty="0">
                          <a:solidFill>
                            <a:srgbClr val="000000"/>
                          </a:solidFill>
                          <a:effectLst/>
                          <a:latin typeface="Cambria" panose="02040503050406030204" pitchFamily="18" charset="0"/>
                        </a:rPr>
                        <a:t>άχρηστος.  </a:t>
                      </a:r>
                      <a:endParaRPr lang="el-GR" sz="1400" dirty="0">
                        <a:effectLst/>
                      </a:endParaRPr>
                    </a:p>
                    <a:p>
                      <a:pPr marL="116853" rtl="0" fontAlgn="t">
                        <a:spcBef>
                          <a:spcPts val="57"/>
                        </a:spcBef>
                        <a:spcAft>
                          <a:spcPts val="0"/>
                        </a:spcAft>
                      </a:pPr>
                      <a:r>
                        <a:rPr lang="el-GR" sz="1400" b="0" i="0" u="none" strike="noStrike" dirty="0">
                          <a:solidFill>
                            <a:srgbClr val="000000"/>
                          </a:solidFill>
                          <a:effectLst/>
                          <a:latin typeface="Cambria" panose="02040503050406030204" pitchFamily="18" charset="0"/>
                        </a:rPr>
                        <a:t>Ποιος/α θα  </a:t>
                      </a:r>
                      <a:endParaRPr lang="el-GR" sz="1400" dirty="0">
                        <a:effectLst/>
                      </a:endParaRPr>
                    </a:p>
                    <a:p>
                      <a:pPr marL="104699" rtl="0" fontAlgn="t">
                        <a:spcBef>
                          <a:spcPts val="57"/>
                        </a:spcBef>
                        <a:spcAft>
                          <a:spcPts val="0"/>
                        </a:spcAft>
                      </a:pPr>
                      <a:r>
                        <a:rPr lang="el-GR" sz="1400" b="0" i="0" u="none" strike="noStrike" dirty="0">
                          <a:solidFill>
                            <a:srgbClr val="000000"/>
                          </a:solidFill>
                          <a:effectLst/>
                          <a:latin typeface="Cambria" panose="02040503050406030204" pitchFamily="18" charset="0"/>
                        </a:rPr>
                        <a:t>ήθελε να βγει  </a:t>
                      </a:r>
                      <a:endParaRPr lang="el-GR" sz="1400" dirty="0">
                        <a:effectLst/>
                      </a:endParaRPr>
                    </a:p>
                    <a:p>
                      <a:pPr marL="122733" rtl="0" fontAlgn="t">
                        <a:spcBef>
                          <a:spcPts val="57"/>
                        </a:spcBef>
                        <a:spcAft>
                          <a:spcPts val="0"/>
                        </a:spcAft>
                      </a:pPr>
                      <a:r>
                        <a:rPr lang="el-GR" sz="1400" b="0" i="0" u="none" strike="noStrike" dirty="0">
                          <a:solidFill>
                            <a:srgbClr val="000000"/>
                          </a:solidFill>
                          <a:effectLst/>
                          <a:latin typeface="Cambria" panose="02040503050406030204" pitchFamily="18" charset="0"/>
                        </a:rPr>
                        <a:t>μαζί μου;</a:t>
                      </a:r>
                      <a:endParaRPr lang="el-GR" sz="1400" dirty="0">
                        <a:effectLst/>
                      </a:endParaRPr>
                    </a:p>
                  </a:txBody>
                  <a:tcPr marL="38562" marR="38562" marT="38562" marB="385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116980" rtl="0" fontAlgn="t">
                        <a:spcBef>
                          <a:spcPts val="0"/>
                        </a:spcBef>
                        <a:spcAft>
                          <a:spcPts val="0"/>
                        </a:spcAft>
                      </a:pPr>
                      <a:r>
                        <a:rPr lang="el-GR" sz="1400" b="0" i="0" u="none" strike="noStrike" dirty="0">
                          <a:solidFill>
                            <a:srgbClr val="000000"/>
                          </a:solidFill>
                          <a:effectLst/>
                          <a:latin typeface="Cambria" panose="02040503050406030204" pitchFamily="18" charset="0"/>
                        </a:rPr>
                        <a:t>Έχω διαγνωστεί με</a:t>
                      </a:r>
                      <a:endParaRPr lang="el-GR" sz="1400" dirty="0">
                        <a:effectLst/>
                      </a:endParaRPr>
                    </a:p>
                    <a:p>
                      <a:pPr marL="106236" marR="136182" indent="5664" rtl="0" fontAlgn="t">
                        <a:spcBef>
                          <a:spcPts val="57"/>
                        </a:spcBef>
                        <a:spcAft>
                          <a:spcPts val="0"/>
                        </a:spcAft>
                      </a:pPr>
                      <a:r>
                        <a:rPr lang="el-GR" sz="1400" b="0" i="0" u="none" strike="noStrike" dirty="0">
                          <a:solidFill>
                            <a:srgbClr val="000000"/>
                          </a:solidFill>
                          <a:effectLst/>
                          <a:latin typeface="Cambria" panose="02040503050406030204" pitchFamily="18" charset="0"/>
                        </a:rPr>
                        <a:t>«ψυχική ασθένεια» και ντρέπομαι  που με  </a:t>
                      </a:r>
                      <a:endParaRPr lang="el-GR" sz="1400" dirty="0">
                        <a:effectLst/>
                      </a:endParaRPr>
                    </a:p>
                    <a:p>
                      <a:pPr marL="114960" marR="53226" indent="394" rtl="0" fontAlgn="t">
                        <a:spcBef>
                          <a:spcPts val="54"/>
                        </a:spcBef>
                        <a:spcAft>
                          <a:spcPts val="0"/>
                        </a:spcAft>
                      </a:pPr>
                      <a:r>
                        <a:rPr lang="el-GR" sz="1400" b="0" i="0" u="none" strike="noStrike" dirty="0">
                          <a:solidFill>
                            <a:srgbClr val="000000"/>
                          </a:solidFill>
                          <a:effectLst/>
                          <a:latin typeface="Cambria" panose="02040503050406030204" pitchFamily="18" charset="0"/>
                        </a:rPr>
                        <a:t>αντιμετωπίζουν  ως τρελό </a:t>
                      </a:r>
                      <a:endParaRPr lang="el-GR" sz="1400" dirty="0">
                        <a:effectLst/>
                      </a:endParaRPr>
                    </a:p>
                  </a:txBody>
                  <a:tcPr marL="38562" marR="38562" marT="38562" marB="385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106363" marR="51156" indent="10325" rtl="0" fontAlgn="t">
                        <a:spcBef>
                          <a:spcPts val="0"/>
                        </a:spcBef>
                        <a:spcAft>
                          <a:spcPts val="0"/>
                        </a:spcAft>
                      </a:pPr>
                      <a:r>
                        <a:rPr lang="el-GR" sz="1400" b="0" i="0" u="none" strike="noStrike">
                          <a:solidFill>
                            <a:srgbClr val="000000"/>
                          </a:solidFill>
                          <a:effectLst/>
                          <a:latin typeface="Cambria" panose="02040503050406030204" pitchFamily="18" charset="0"/>
                        </a:rPr>
                        <a:t>Με απωθεί ο Γ. Αν  πραγματικά ήθελε να  δουλέψει, θα  </a:t>
                      </a:r>
                      <a:endParaRPr lang="el-GR" sz="1400">
                        <a:effectLst/>
                      </a:endParaRPr>
                    </a:p>
                    <a:p>
                      <a:pPr marL="106363" rtl="0" fontAlgn="t">
                        <a:spcBef>
                          <a:spcPts val="55"/>
                        </a:spcBef>
                        <a:spcAft>
                          <a:spcPts val="0"/>
                        </a:spcAft>
                      </a:pPr>
                      <a:r>
                        <a:rPr lang="el-GR" sz="1400" b="0" i="0" u="none" strike="noStrike">
                          <a:solidFill>
                            <a:srgbClr val="000000"/>
                          </a:solidFill>
                          <a:effectLst/>
                          <a:latin typeface="Cambria" panose="02040503050406030204" pitchFamily="18" charset="0"/>
                        </a:rPr>
                        <a:t>προσπαθούσε  </a:t>
                      </a:r>
                      <a:endParaRPr lang="el-GR" sz="1400">
                        <a:effectLst/>
                      </a:endParaRPr>
                    </a:p>
                    <a:p>
                      <a:pPr marL="106363" rtl="0" fontAlgn="t">
                        <a:spcBef>
                          <a:spcPts val="57"/>
                        </a:spcBef>
                        <a:spcAft>
                          <a:spcPts val="0"/>
                        </a:spcAft>
                      </a:pPr>
                      <a:r>
                        <a:rPr lang="el-GR" sz="1400" b="0" i="0" u="none" strike="noStrike">
                          <a:solidFill>
                            <a:srgbClr val="000000"/>
                          </a:solidFill>
                          <a:effectLst/>
                          <a:latin typeface="Cambria" panose="02040503050406030204" pitchFamily="18" charset="0"/>
                        </a:rPr>
                        <a:t>περισσότερο</a:t>
                      </a:r>
                      <a:endParaRPr lang="el-GR" sz="1400">
                        <a:effectLst/>
                      </a:endParaRPr>
                    </a:p>
                  </a:txBody>
                  <a:tcPr marL="38562" marR="38562" marT="38562" marB="385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59047674"/>
                  </a:ext>
                </a:extLst>
              </a:tr>
              <a:tr h="2021386">
                <a:tc>
                  <a:txBody>
                    <a:bodyPr/>
                    <a:lstStyle/>
                    <a:p>
                      <a:pPr marL="109309" rtl="0" fontAlgn="t">
                        <a:spcBef>
                          <a:spcPts val="0"/>
                        </a:spcBef>
                        <a:spcAft>
                          <a:spcPts val="0"/>
                        </a:spcAft>
                      </a:pPr>
                      <a:r>
                        <a:rPr lang="el-GR" sz="1400" b="0" i="0" u="none" strike="noStrike">
                          <a:solidFill>
                            <a:srgbClr val="000000"/>
                          </a:solidFill>
                          <a:effectLst/>
                          <a:latin typeface="Cambria" panose="02040503050406030204" pitchFamily="18" charset="0"/>
                        </a:rPr>
                        <a:t>Διάκριση  </a:t>
                      </a:r>
                      <a:endParaRPr lang="el-GR" sz="1400">
                        <a:effectLst/>
                      </a:endParaRPr>
                    </a:p>
                    <a:p>
                      <a:pPr marL="122072" rtl="0" fontAlgn="t">
                        <a:spcBef>
                          <a:spcPts val="57"/>
                        </a:spcBef>
                        <a:spcAft>
                          <a:spcPts val="0"/>
                        </a:spcAft>
                      </a:pPr>
                      <a:r>
                        <a:rPr lang="el-GR" sz="1400" b="0" i="0" u="none" strike="noStrike">
                          <a:solidFill>
                            <a:srgbClr val="000000"/>
                          </a:solidFill>
                          <a:effectLst/>
                          <a:latin typeface="Cambria" panose="02040503050406030204" pitchFamily="18" charset="0"/>
                        </a:rPr>
                        <a:t>(συμπεριφορά)</a:t>
                      </a:r>
                      <a:endParaRPr lang="el-GR" sz="1400">
                        <a:effectLst/>
                      </a:endParaRPr>
                    </a:p>
                  </a:txBody>
                  <a:tcPr marL="38562" marR="38562" marT="38562" marB="385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116268" rtl="0" fontAlgn="t">
                        <a:spcBef>
                          <a:spcPts val="0"/>
                        </a:spcBef>
                        <a:spcAft>
                          <a:spcPts val="0"/>
                        </a:spcAft>
                      </a:pPr>
                      <a:r>
                        <a:rPr lang="el-GR" sz="1400" b="0" i="0" u="none" strike="noStrike" dirty="0">
                          <a:solidFill>
                            <a:srgbClr val="000000"/>
                          </a:solidFill>
                          <a:effectLst/>
                          <a:latin typeface="Cambria" panose="02040503050406030204" pitchFamily="18" charset="0"/>
                        </a:rPr>
                        <a:t>Ο  </a:t>
                      </a:r>
                      <a:endParaRPr lang="el-GR" sz="1400" dirty="0">
                        <a:effectLst/>
                      </a:endParaRPr>
                    </a:p>
                    <a:p>
                      <a:pPr marL="105727" marR="54940" indent="8712" rtl="0" fontAlgn="t">
                        <a:spcBef>
                          <a:spcPts val="57"/>
                        </a:spcBef>
                        <a:spcAft>
                          <a:spcPts val="0"/>
                        </a:spcAft>
                      </a:pPr>
                      <a:r>
                        <a:rPr lang="el-GR" sz="1400" b="0" i="0" u="none" strike="noStrike" dirty="0">
                          <a:solidFill>
                            <a:srgbClr val="000000"/>
                          </a:solidFill>
                          <a:effectLst/>
                          <a:latin typeface="Cambria" panose="02040503050406030204" pitchFamily="18" charset="0"/>
                        </a:rPr>
                        <a:t>σπιτονοικοκύρης δε θα νοικιάσει  το σπίτι του στο  Γ. </a:t>
                      </a:r>
                      <a:endParaRPr lang="el-GR" sz="1400" dirty="0">
                        <a:effectLst/>
                      </a:endParaRPr>
                    </a:p>
                  </a:txBody>
                  <a:tcPr marL="38562" marR="38562" marT="38562" marB="385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109563" rtl="0" fontAlgn="t">
                        <a:spcBef>
                          <a:spcPts val="0"/>
                        </a:spcBef>
                        <a:spcAft>
                          <a:spcPts val="0"/>
                        </a:spcAft>
                      </a:pPr>
                      <a:r>
                        <a:rPr lang="el-GR" sz="1400" b="0" i="0" u="none" strike="noStrike">
                          <a:solidFill>
                            <a:srgbClr val="000000"/>
                          </a:solidFill>
                          <a:effectLst/>
                          <a:latin typeface="Cambria" panose="02040503050406030204" pitchFamily="18" charset="0"/>
                        </a:rPr>
                        <a:t>Σκέφτομαι:  </a:t>
                      </a:r>
                      <a:endParaRPr lang="el-GR" sz="1400">
                        <a:effectLst/>
                      </a:endParaRPr>
                    </a:p>
                    <a:p>
                      <a:pPr marL="114833" rtl="0" fontAlgn="t">
                        <a:spcBef>
                          <a:spcPts val="57"/>
                        </a:spcBef>
                        <a:spcAft>
                          <a:spcPts val="0"/>
                        </a:spcAft>
                      </a:pPr>
                      <a:r>
                        <a:rPr lang="el-GR" sz="1400" b="0" i="0" u="none" strike="noStrike">
                          <a:solidFill>
                            <a:srgbClr val="000000"/>
                          </a:solidFill>
                          <a:effectLst/>
                          <a:latin typeface="Cambria" panose="02040503050406030204" pitchFamily="18" charset="0"/>
                        </a:rPr>
                        <a:t>«Γιατί να  </a:t>
                      </a:r>
                      <a:endParaRPr lang="el-GR" sz="1400">
                        <a:effectLst/>
                      </a:endParaRPr>
                    </a:p>
                    <a:p>
                      <a:pPr marL="106109" marR="173114" indent="-5867" rtl="0" fontAlgn="t">
                        <a:spcBef>
                          <a:spcPts val="57"/>
                        </a:spcBef>
                        <a:spcAft>
                          <a:spcPts val="0"/>
                        </a:spcAft>
                      </a:pPr>
                      <a:r>
                        <a:rPr lang="el-GR" sz="1400" b="0" i="0" u="none" strike="noStrike">
                          <a:solidFill>
                            <a:srgbClr val="000000"/>
                          </a:solidFill>
                          <a:effectLst/>
                          <a:latin typeface="Cambria" panose="02040503050406030204" pitchFamily="18" charset="0"/>
                        </a:rPr>
                        <a:t>προσπαθήσω;»  και σταματώ να  αναζητώ μια  </a:t>
                      </a:r>
                      <a:endParaRPr lang="el-GR" sz="1400">
                        <a:effectLst/>
                      </a:endParaRPr>
                    </a:p>
                    <a:p>
                      <a:pPr marL="114833" rtl="0" fontAlgn="t">
                        <a:spcBef>
                          <a:spcPts val="54"/>
                        </a:spcBef>
                        <a:spcAft>
                          <a:spcPts val="0"/>
                        </a:spcAft>
                      </a:pPr>
                      <a:r>
                        <a:rPr lang="el-GR" sz="1400" b="0" i="0" u="none" strike="noStrike">
                          <a:solidFill>
                            <a:srgbClr val="000000"/>
                          </a:solidFill>
                          <a:effectLst/>
                          <a:latin typeface="Cambria" panose="02040503050406030204" pitchFamily="18" charset="0"/>
                        </a:rPr>
                        <a:t>σχέση</a:t>
                      </a:r>
                      <a:endParaRPr lang="el-GR" sz="1400">
                        <a:effectLst/>
                      </a:endParaRPr>
                    </a:p>
                  </a:txBody>
                  <a:tcPr marL="38562" marR="38562" marT="38562" marB="385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110084" rtl="0" fontAlgn="t">
                        <a:spcBef>
                          <a:spcPts val="0"/>
                        </a:spcBef>
                        <a:spcAft>
                          <a:spcPts val="0"/>
                        </a:spcAft>
                      </a:pPr>
                      <a:r>
                        <a:rPr lang="el-GR" sz="1400" b="0" i="0" u="none" strike="noStrike" dirty="0">
                          <a:solidFill>
                            <a:srgbClr val="000000"/>
                          </a:solidFill>
                          <a:effectLst/>
                          <a:latin typeface="Cambria" panose="02040503050406030204" pitchFamily="18" charset="0"/>
                        </a:rPr>
                        <a:t>Δε λέω στο  </a:t>
                      </a:r>
                      <a:endParaRPr lang="el-GR" sz="1400" dirty="0">
                        <a:effectLst/>
                      </a:endParaRPr>
                    </a:p>
                    <a:p>
                      <a:pPr marL="102591" marR="77559" indent="12763" rtl="0" fontAlgn="t">
                        <a:spcBef>
                          <a:spcPts val="57"/>
                        </a:spcBef>
                        <a:spcAft>
                          <a:spcPts val="0"/>
                        </a:spcAft>
                      </a:pPr>
                      <a:r>
                        <a:rPr lang="el-GR" sz="1400" b="0" i="0" u="none" strike="noStrike" dirty="0">
                          <a:solidFill>
                            <a:srgbClr val="000000"/>
                          </a:solidFill>
                          <a:effectLst/>
                          <a:latin typeface="Cambria" panose="02040503050406030204" pitchFamily="18" charset="0"/>
                        </a:rPr>
                        <a:t>αφεντικό μου  ότι θέλω άδεια  για να πάω στο  ραντεβού με το  θεραπευτή μου,  γιατί φοβάμαι  ότι θα χάσω τη  δουλειά μου</a:t>
                      </a:r>
                      <a:endParaRPr lang="el-GR" sz="1400" dirty="0">
                        <a:effectLst/>
                      </a:endParaRPr>
                    </a:p>
                  </a:txBody>
                  <a:tcPr marL="38562" marR="38562" marT="38562" marB="385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117107" rtl="0" fontAlgn="t">
                        <a:spcBef>
                          <a:spcPts val="0"/>
                        </a:spcBef>
                        <a:spcAft>
                          <a:spcPts val="0"/>
                        </a:spcAft>
                      </a:pPr>
                      <a:r>
                        <a:rPr lang="el-GR" sz="1400" b="0" i="0" u="none" strike="noStrike" dirty="0">
                          <a:solidFill>
                            <a:srgbClr val="000000"/>
                          </a:solidFill>
                          <a:effectLst/>
                          <a:latin typeface="Cambria" panose="02040503050406030204" pitchFamily="18" charset="0"/>
                        </a:rPr>
                        <a:t>Αποφασίζονται περικοπές στη  </a:t>
                      </a:r>
                      <a:endParaRPr lang="el-GR" sz="1400" dirty="0">
                        <a:effectLst/>
                      </a:endParaRPr>
                    </a:p>
                    <a:p>
                      <a:pPr marL="104343" rtl="0" fontAlgn="t">
                        <a:spcBef>
                          <a:spcPts val="57"/>
                        </a:spcBef>
                        <a:spcAft>
                          <a:spcPts val="0"/>
                        </a:spcAft>
                      </a:pPr>
                      <a:r>
                        <a:rPr lang="el-GR" sz="1400" b="0" i="0" u="none" strike="noStrike" dirty="0">
                          <a:solidFill>
                            <a:srgbClr val="000000"/>
                          </a:solidFill>
                          <a:effectLst/>
                          <a:latin typeface="Cambria" panose="02040503050406030204" pitchFamily="18" charset="0"/>
                        </a:rPr>
                        <a:t>χρηματοδότηση  </a:t>
                      </a:r>
                      <a:endParaRPr lang="el-GR" sz="1400" dirty="0">
                        <a:effectLst/>
                      </a:endParaRPr>
                    </a:p>
                    <a:p>
                      <a:pPr marL="106363" rtl="0" fontAlgn="t">
                        <a:spcBef>
                          <a:spcPts val="57"/>
                        </a:spcBef>
                        <a:spcAft>
                          <a:spcPts val="0"/>
                        </a:spcAft>
                      </a:pPr>
                      <a:r>
                        <a:rPr lang="el-GR" sz="1400" b="0" i="0" u="none" strike="noStrike" dirty="0">
                          <a:solidFill>
                            <a:srgbClr val="000000"/>
                          </a:solidFill>
                          <a:effectLst/>
                          <a:latin typeface="Cambria" panose="02040503050406030204" pitchFamily="18" charset="0"/>
                        </a:rPr>
                        <a:t>προγραμμάτων  </a:t>
                      </a:r>
                      <a:endParaRPr lang="el-GR" sz="1400" dirty="0">
                        <a:effectLst/>
                      </a:endParaRPr>
                    </a:p>
                    <a:p>
                      <a:pPr marL="115481" marR="388226" rtl="0" fontAlgn="t">
                        <a:spcBef>
                          <a:spcPts val="57"/>
                        </a:spcBef>
                        <a:spcAft>
                          <a:spcPts val="0"/>
                        </a:spcAft>
                      </a:pPr>
                      <a:r>
                        <a:rPr lang="el-GR" sz="1400" b="0" i="0" u="none" strike="noStrike" dirty="0">
                          <a:solidFill>
                            <a:srgbClr val="000000"/>
                          </a:solidFill>
                          <a:effectLst/>
                          <a:latin typeface="Cambria" panose="02040503050406030204" pitchFamily="18" charset="0"/>
                        </a:rPr>
                        <a:t>απασχόλησης για  άτομα με διάγνωση «ψυχικής  </a:t>
                      </a:r>
                      <a:endParaRPr lang="el-GR" sz="1400" dirty="0">
                        <a:effectLst/>
                      </a:endParaRPr>
                    </a:p>
                    <a:p>
                      <a:pPr marL="115278" rtl="0" fontAlgn="t">
                        <a:spcBef>
                          <a:spcPts val="54"/>
                        </a:spcBef>
                        <a:spcAft>
                          <a:spcPts val="0"/>
                        </a:spcAft>
                      </a:pPr>
                      <a:r>
                        <a:rPr lang="el-GR" sz="1400" b="0" i="0" u="none" strike="noStrike" dirty="0">
                          <a:solidFill>
                            <a:srgbClr val="000000"/>
                          </a:solidFill>
                          <a:effectLst/>
                          <a:latin typeface="Cambria" panose="02040503050406030204" pitchFamily="18" charset="0"/>
                        </a:rPr>
                        <a:t>ασθένειας»</a:t>
                      </a:r>
                      <a:endParaRPr lang="el-GR" sz="1400" dirty="0">
                        <a:effectLst/>
                      </a:endParaRPr>
                    </a:p>
                  </a:txBody>
                  <a:tcPr marL="38562" marR="38562" marT="38562" marB="385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819879646"/>
                  </a:ext>
                </a:extLst>
              </a:tr>
            </a:tbl>
          </a:graphicData>
        </a:graphic>
      </p:graphicFrame>
      <p:sp>
        <p:nvSpPr>
          <p:cNvPr id="5" name="Rectangle 1">
            <a:extLst>
              <a:ext uri="{FF2B5EF4-FFF2-40B4-BE49-F238E27FC236}">
                <a16:creationId xmlns:a16="http://schemas.microsoft.com/office/drawing/2014/main" id="{CC8C5EE8-3D53-4A2B-8B67-ADB65E6EB9AE}"/>
              </a:ext>
            </a:extLst>
          </p:cNvPr>
          <p:cNvSpPr>
            <a:spLocks noChangeArrowheads="1"/>
          </p:cNvSpPr>
          <p:nvPr/>
        </p:nvSpPr>
        <p:spPr bwMode="auto">
          <a:xfrm>
            <a:off x="-5184698" y="7434"/>
            <a:ext cx="21026692" cy="449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pic>
        <p:nvPicPr>
          <p:cNvPr id="6" name="Google Shape;795;p4" descr="A close-up of a logo&#10;&#10;Description automatically generated with low confidence">
            <a:extLst>
              <a:ext uri="{FF2B5EF4-FFF2-40B4-BE49-F238E27FC236}">
                <a16:creationId xmlns:a16="http://schemas.microsoft.com/office/drawing/2014/main" id="{AB368DCE-D4E9-49A3-B8C4-4BEAAD8DB38E}"/>
              </a:ext>
            </a:extLst>
          </p:cNvPr>
          <p:cNvPicPr preferRelativeResize="0"/>
          <p:nvPr/>
        </p:nvPicPr>
        <p:blipFill rotWithShape="1">
          <a:blip r:embed="rId2">
            <a:alphaModFix/>
          </a:blip>
          <a:srcRect/>
          <a:stretch/>
        </p:blipFill>
        <p:spPr>
          <a:xfrm>
            <a:off x="67095" y="31481"/>
            <a:ext cx="2514600" cy="842010"/>
          </a:xfrm>
          <a:prstGeom prst="rect">
            <a:avLst/>
          </a:prstGeom>
          <a:noFill/>
          <a:ln>
            <a:noFill/>
          </a:ln>
        </p:spPr>
      </p:pic>
      <p:sp>
        <p:nvSpPr>
          <p:cNvPr id="7" name="TextBox 6">
            <a:extLst>
              <a:ext uri="{FF2B5EF4-FFF2-40B4-BE49-F238E27FC236}">
                <a16:creationId xmlns:a16="http://schemas.microsoft.com/office/drawing/2014/main" id="{BE528EE1-5577-47C9-9AD2-2D2F2AA8D6E6}"/>
              </a:ext>
            </a:extLst>
          </p:cNvPr>
          <p:cNvSpPr txBox="1"/>
          <p:nvPr/>
        </p:nvSpPr>
        <p:spPr>
          <a:xfrm>
            <a:off x="1497282" y="866471"/>
            <a:ext cx="105156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Sheehan, L.,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Nieweglowsky</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K., and Corrigan, P. W., Structures and Types of Stigma in: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Gaebel</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W.,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Rössler</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W., &amp; Sartorius, N. (2016). The stigma of mental illness - end of the story? In Springer eBooks.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https://doi.org/10.1007/978-3-319-27839-1</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p:txBody>
      </p:sp>
      <p:sp>
        <p:nvSpPr>
          <p:cNvPr id="3" name="Slide Number Placeholder 2">
            <a:extLst>
              <a:ext uri="{FF2B5EF4-FFF2-40B4-BE49-F238E27FC236}">
                <a16:creationId xmlns:a16="http://schemas.microsoft.com/office/drawing/2014/main" id="{CAFD3F79-7245-4021-AE1F-B30FD603A5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ED75C6AF-AB88-4845-8953-A81194449430}" type="slidenum">
              <a:rPr kumimoji="0" lang="el-GR"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l-GR"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290563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DE52CC-9A0D-458A-A909-1A19E9229582}"/>
              </a:ext>
            </a:extLst>
          </p:cNvPr>
          <p:cNvSpPr>
            <a:spLocks noGrp="1"/>
          </p:cNvSpPr>
          <p:nvPr>
            <p:ph type="ctrTitle"/>
          </p:nvPr>
        </p:nvSpPr>
        <p:spPr>
          <a:xfrm>
            <a:off x="6151294" y="486184"/>
            <a:ext cx="5397237" cy="1325563"/>
          </a:xfrm>
        </p:spPr>
        <p:txBody>
          <a:bodyPr vert="horz" lIns="91440" tIns="45720" rIns="91440" bIns="45720" rtlCol="0" anchor="ctr">
            <a:normAutofit fontScale="90000"/>
          </a:bodyPr>
          <a:lstStyle/>
          <a:p>
            <a:pPr algn="l"/>
            <a:r>
              <a:rPr lang="en-US" sz="2100" b="1" dirty="0"/>
              <a:t>ΤΑ </a:t>
            </a:r>
            <a:r>
              <a:rPr lang="en-US" sz="2100" b="1" dirty="0" err="1"/>
              <a:t>ΕΡΓΑΛΕΙΑ</a:t>
            </a:r>
            <a:r>
              <a:rPr lang="en-US" sz="2100" b="1" dirty="0"/>
              <a:t> </a:t>
            </a:r>
            <a:r>
              <a:rPr lang="el-GR" sz="2100" b="1" dirty="0"/>
              <a:t>ΠΟΥ </a:t>
            </a:r>
            <a:r>
              <a:rPr lang="el-GR" sz="2100" b="1" dirty="0">
                <a:solidFill>
                  <a:srgbClr val="FF0000"/>
                </a:solidFill>
              </a:rPr>
              <a:t>ΣΥΝΗΓΟΡΟΥΝ</a:t>
            </a:r>
            <a:r>
              <a:rPr lang="el-GR" sz="2100" b="1" dirty="0"/>
              <a:t> ΣΤΗΝ ΑΝΑΚΑΜΨΗ ΚΑΙ ΕΠΑΝΕΝΤΑΞΗ </a:t>
            </a:r>
            <a:br>
              <a:rPr lang="el-GR" sz="2100" b="1" dirty="0"/>
            </a:br>
            <a:br>
              <a:rPr lang="el-GR" sz="2100" b="1" dirty="0"/>
            </a:br>
            <a:r>
              <a:rPr lang="en-US" sz="2100" b="1" dirty="0" err="1"/>
              <a:t>ΚΑΙ</a:t>
            </a:r>
            <a:r>
              <a:rPr lang="en-US" sz="2100" b="1" dirty="0"/>
              <a:t> </a:t>
            </a:r>
            <a:r>
              <a:rPr lang="en-US" sz="2100" b="1" dirty="0" err="1"/>
              <a:t>ΟΙ</a:t>
            </a:r>
            <a:r>
              <a:rPr lang="en-US" sz="2100" b="1" dirty="0"/>
              <a:t> </a:t>
            </a:r>
            <a:r>
              <a:rPr lang="en-US" sz="2100" b="1" dirty="0" err="1"/>
              <a:t>ΚΑΛΕΣ</a:t>
            </a:r>
            <a:r>
              <a:rPr lang="en-US" sz="2100" b="1" dirty="0"/>
              <a:t> </a:t>
            </a:r>
            <a:r>
              <a:rPr lang="en-US" sz="2100" b="1" dirty="0" err="1"/>
              <a:t>ΠΡΑΚΤΙΚΕΣ</a:t>
            </a:r>
            <a:r>
              <a:rPr lang="en-US" sz="2100" b="1" dirty="0"/>
              <a:t> </a:t>
            </a:r>
            <a:r>
              <a:rPr lang="en-US" sz="2100" b="1" dirty="0" err="1"/>
              <a:t>ΤΗΣ</a:t>
            </a:r>
            <a:r>
              <a:rPr lang="en-US" sz="2100" b="1" dirty="0"/>
              <a:t> </a:t>
            </a:r>
            <a:r>
              <a:rPr lang="en-US" sz="2100" b="1" dirty="0" err="1"/>
              <a:t>ΕΚΨ</a:t>
            </a:r>
            <a:r>
              <a:rPr lang="en-US" sz="2100" b="1" dirty="0"/>
              <a:t> Π. </a:t>
            </a:r>
            <a:r>
              <a:rPr lang="en-US" sz="2100" b="1" dirty="0" err="1"/>
              <a:t>ΣΑΚΕΛΛΑΡΟΠΟΥΛΟΣ</a:t>
            </a:r>
            <a:r>
              <a:rPr lang="en-US" sz="2100" b="1" dirty="0"/>
              <a:t> </a:t>
            </a:r>
            <a:r>
              <a:rPr lang="en-US" sz="2100" b="1" dirty="0" err="1"/>
              <a:t>ΠΟΥ</a:t>
            </a:r>
            <a:r>
              <a:rPr lang="en-US" sz="2100" b="1" dirty="0"/>
              <a:t> </a:t>
            </a:r>
            <a:r>
              <a:rPr lang="en-US" sz="2100" b="1" dirty="0" err="1"/>
              <a:t>ΑΚΟΥΜΠΑΝΕ</a:t>
            </a:r>
            <a:r>
              <a:rPr lang="en-US" sz="2100" b="1" dirty="0"/>
              <a:t> </a:t>
            </a:r>
            <a:r>
              <a:rPr lang="en-US" sz="2100" b="1" dirty="0" err="1"/>
              <a:t>ΣΕ</a:t>
            </a:r>
            <a:r>
              <a:rPr lang="en-US" sz="2100" b="1" dirty="0"/>
              <a:t> </a:t>
            </a:r>
            <a:r>
              <a:rPr lang="en-US" sz="2100" b="1" dirty="0" err="1"/>
              <a:t>ΑΥΤΑ</a:t>
            </a:r>
            <a:r>
              <a:rPr lang="en-US" sz="2100" b="1" dirty="0"/>
              <a:t> ΤΑ </a:t>
            </a:r>
            <a:r>
              <a:rPr lang="en-US" sz="2100" b="1" dirty="0" err="1"/>
              <a:t>ΕΡΓΑΛΕΙΑ</a:t>
            </a:r>
            <a:br>
              <a:rPr lang="en-US" sz="2100" b="1" dirty="0"/>
            </a:br>
            <a:endParaRPr lang="en-US" sz="2100" b="1" dirty="0"/>
          </a:p>
        </p:txBody>
      </p:sp>
      <p:pic>
        <p:nvPicPr>
          <p:cNvPr id="4" name="Picture 3" descr="A black text on a white background&#10;&#10;Description automatically generated">
            <a:extLst>
              <a:ext uri="{FF2B5EF4-FFF2-40B4-BE49-F238E27FC236}">
                <a16:creationId xmlns:a16="http://schemas.microsoft.com/office/drawing/2014/main" id="{B8B5111E-58FA-4494-892E-FC8804290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5334" y="12341"/>
            <a:ext cx="3781050" cy="1265088"/>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noFill/>
        </p:spPr>
      </p:pic>
      <p:sp>
        <p:nvSpPr>
          <p:cNvPr id="15" name="Freeform: Shape 14">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screenshot of a computer&#10;&#10;Description automatically generated">
            <a:extLst>
              <a:ext uri="{FF2B5EF4-FFF2-40B4-BE49-F238E27FC236}">
                <a16:creationId xmlns:a16="http://schemas.microsoft.com/office/drawing/2014/main" id="{CD5BD018-E438-4718-97FB-7381EBB32B6E}"/>
              </a:ext>
            </a:extLst>
          </p:cNvPr>
          <p:cNvPicPr>
            <a:picLocks noChangeAspect="1"/>
          </p:cNvPicPr>
          <p:nvPr/>
        </p:nvPicPr>
        <p:blipFill>
          <a:blip r:embed="rId3"/>
          <a:stretch>
            <a:fillRect/>
          </a:stretch>
        </p:blipFill>
        <p:spPr>
          <a:xfrm>
            <a:off x="122225" y="2096592"/>
            <a:ext cx="5440669" cy="3060375"/>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3" name="Subtitle 2">
            <a:extLst>
              <a:ext uri="{FF2B5EF4-FFF2-40B4-BE49-F238E27FC236}">
                <a16:creationId xmlns:a16="http://schemas.microsoft.com/office/drawing/2014/main" id="{5B2951A3-8F0E-446F-B673-3A18335914A7}"/>
              </a:ext>
            </a:extLst>
          </p:cNvPr>
          <p:cNvSpPr>
            <a:spLocks noGrp="1"/>
          </p:cNvSpPr>
          <p:nvPr>
            <p:ph type="subTitle" idx="1"/>
          </p:nvPr>
        </p:nvSpPr>
        <p:spPr>
          <a:xfrm>
            <a:off x="6151294" y="1946684"/>
            <a:ext cx="5397237" cy="4351338"/>
          </a:xfrm>
        </p:spPr>
        <p:txBody>
          <a:bodyPr vert="horz" lIns="91440" tIns="45720" rIns="91440" bIns="45720" rtlCol="0">
            <a:normAutofit lnSpcReduction="10000"/>
          </a:bodyPr>
          <a:lstStyle/>
          <a:p>
            <a:pPr marR="0" lvl="0" algn="l">
              <a:spcBef>
                <a:spcPts val="0"/>
              </a:spcBef>
              <a:spcAft>
                <a:spcPts val="800"/>
              </a:spcAft>
            </a:pPr>
            <a:endParaRPr lang="en-US" b="1" dirty="0">
              <a:effectLst/>
            </a:endParaRPr>
          </a:p>
          <a:p>
            <a:pPr marL="457200" marR="0" lvl="0" indent="-457200" algn="l">
              <a:spcBef>
                <a:spcPts val="0"/>
              </a:spcBef>
              <a:spcAft>
                <a:spcPts val="800"/>
              </a:spcAft>
              <a:buAutoNum type="arabicPeriod"/>
            </a:pPr>
            <a:r>
              <a:rPr lang="en-US" b="1" dirty="0" err="1">
                <a:effectLst/>
              </a:rPr>
              <a:t>Πλ</a:t>
            </a:r>
            <a:r>
              <a:rPr lang="en-US" b="1" dirty="0">
                <a:effectLst/>
              </a:rPr>
              <a:t>αίσιο νομικής προστασίας. Η </a:t>
            </a:r>
            <a:r>
              <a:rPr lang="en-US" b="1" dirty="0" err="1">
                <a:effectLst/>
              </a:rPr>
              <a:t>Σύμ</a:t>
            </a:r>
            <a:r>
              <a:rPr lang="en-US" b="1" dirty="0">
                <a:effectLst/>
              </a:rPr>
              <a:t>βαση του ΟΗΕ για τα Δικαιώματα των Ατόμων με Αναπηρία</a:t>
            </a:r>
            <a:endParaRPr lang="el-GR" b="1" dirty="0">
              <a:effectLst/>
            </a:endParaRPr>
          </a:p>
          <a:p>
            <a:pPr marR="0" lvl="0" algn="l">
              <a:spcBef>
                <a:spcPts val="0"/>
              </a:spcBef>
              <a:spcAft>
                <a:spcPts val="800"/>
              </a:spcAft>
            </a:pPr>
            <a:endParaRPr lang="en-US" dirty="0">
              <a:effectLst/>
            </a:endParaRPr>
          </a:p>
          <a:p>
            <a:pPr marL="0" marR="0" indent="-228600" algn="l">
              <a:spcBef>
                <a:spcPts val="0"/>
              </a:spcBef>
              <a:spcAft>
                <a:spcPts val="800"/>
              </a:spcAft>
              <a:buFont typeface="Arial" panose="020B0604020202020204" pitchFamily="34" charset="0"/>
              <a:buChar char="•"/>
            </a:pPr>
            <a:r>
              <a:rPr lang="en-US" dirty="0">
                <a:effectLst/>
              </a:rPr>
              <a:t>Η </a:t>
            </a:r>
            <a:r>
              <a:rPr lang="en-US" dirty="0" err="1">
                <a:effectLst/>
              </a:rPr>
              <a:t>Σύμ</a:t>
            </a:r>
            <a:r>
              <a:rPr lang="en-US" dirty="0">
                <a:effectLst/>
              </a:rPr>
              <a:t>βαση καινοτομεί εισάγοντας:</a:t>
            </a:r>
            <a:endParaRPr lang="el-GR" dirty="0">
              <a:effectLst/>
            </a:endParaRPr>
          </a:p>
          <a:p>
            <a:pPr marL="0" marR="0" indent="-228600" algn="l">
              <a:spcBef>
                <a:spcPts val="0"/>
              </a:spcBef>
              <a:spcAft>
                <a:spcPts val="800"/>
              </a:spcAft>
              <a:buFont typeface="Arial" panose="020B0604020202020204" pitchFamily="34" charset="0"/>
              <a:buChar char="•"/>
            </a:pPr>
            <a:endParaRPr lang="en-US" dirty="0">
              <a:effectLst/>
            </a:endParaRPr>
          </a:p>
          <a:p>
            <a:pPr marL="0" marR="0" indent="-228600" algn="l">
              <a:spcBef>
                <a:spcPts val="0"/>
              </a:spcBef>
              <a:spcAft>
                <a:spcPts val="600"/>
              </a:spcAft>
              <a:buFont typeface="Arial" panose="020B0604020202020204" pitchFamily="34" charset="0"/>
              <a:buChar char="•"/>
            </a:pPr>
            <a:r>
              <a:rPr lang="en-US" dirty="0" err="1">
                <a:effectLst/>
              </a:rPr>
              <a:t>Την</a:t>
            </a:r>
            <a:r>
              <a:rPr lang="en-US" dirty="0">
                <a:effectLst/>
              </a:rPr>
              <a:t> </a:t>
            </a:r>
            <a:r>
              <a:rPr lang="en-US" b="1" dirty="0">
                <a:effectLst/>
              </a:rPr>
              <a:t>Υπ</a:t>
            </a:r>
            <a:r>
              <a:rPr lang="en-US" b="1" dirty="0" err="1">
                <a:effectLst/>
              </a:rPr>
              <a:t>οστηριζόμενη</a:t>
            </a:r>
            <a:r>
              <a:rPr lang="en-US" b="1" dirty="0">
                <a:effectLst/>
              </a:rPr>
              <a:t> </a:t>
            </a:r>
            <a:r>
              <a:rPr lang="en-US" b="1" dirty="0" err="1">
                <a:effectLst/>
              </a:rPr>
              <a:t>Λήψη</a:t>
            </a:r>
            <a:r>
              <a:rPr lang="en-US" b="1" dirty="0">
                <a:effectLst/>
              </a:rPr>
              <a:t> Απ</a:t>
            </a:r>
            <a:r>
              <a:rPr lang="en-US" b="1" dirty="0" err="1">
                <a:effectLst/>
              </a:rPr>
              <a:t>οφάσεων</a:t>
            </a:r>
            <a:r>
              <a:rPr lang="en-US" b="1" dirty="0">
                <a:effectLst/>
              </a:rPr>
              <a:t>, </a:t>
            </a:r>
            <a:r>
              <a:rPr lang="en-US" b="1" dirty="0" err="1">
                <a:effectLst/>
              </a:rPr>
              <a:t>την</a:t>
            </a:r>
            <a:r>
              <a:rPr lang="en-US" b="1" dirty="0">
                <a:effectLst/>
              </a:rPr>
              <a:t> </a:t>
            </a:r>
            <a:r>
              <a:rPr lang="en-US" b="1" dirty="0" err="1">
                <a:effectLst/>
              </a:rPr>
              <a:t>ελ</a:t>
            </a:r>
            <a:r>
              <a:rPr lang="en-US" b="1" dirty="0">
                <a:effectLst/>
              </a:rPr>
              <a:t>αχιστοποίηση των περιοριστικών μέτρων</a:t>
            </a:r>
            <a:r>
              <a:rPr lang="en-US" dirty="0">
                <a:effectLst/>
              </a:rPr>
              <a:t>, στο μέτρο του απολύτως αναγκαίου και τη </a:t>
            </a:r>
            <a:r>
              <a:rPr lang="en-US" b="1" dirty="0">
                <a:effectLst/>
              </a:rPr>
              <a:t>Συνηγορία</a:t>
            </a:r>
            <a:r>
              <a:rPr lang="en-US" dirty="0">
                <a:effectLst/>
              </a:rPr>
              <a:t> για τη διεκδίκηση των δικαιωμάτων.</a:t>
            </a:r>
            <a:endParaRPr lang="en-US" dirty="0"/>
          </a:p>
          <a:p>
            <a:pPr marL="0" marR="0" indent="-228600" algn="l">
              <a:spcBef>
                <a:spcPts val="0"/>
              </a:spcBef>
              <a:spcAft>
                <a:spcPts val="600"/>
              </a:spcAft>
              <a:buFont typeface="Arial" panose="020B0604020202020204" pitchFamily="34" charset="0"/>
              <a:buChar char="•"/>
            </a:pPr>
            <a:endParaRPr lang="en-US" b="1" dirty="0">
              <a:effectLst/>
            </a:endParaRPr>
          </a:p>
          <a:p>
            <a:pPr marL="0" marR="0" indent="-228600" algn="l">
              <a:spcBef>
                <a:spcPts val="0"/>
              </a:spcBef>
              <a:spcAft>
                <a:spcPts val="600"/>
              </a:spcAft>
              <a:buFont typeface="Arial" panose="020B0604020202020204" pitchFamily="34" charset="0"/>
              <a:buChar char="•"/>
            </a:pPr>
            <a:endParaRPr lang="en-US" dirty="0"/>
          </a:p>
        </p:txBody>
      </p:sp>
      <p:sp>
        <p:nvSpPr>
          <p:cNvPr id="17" name="Arc 16">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Footer Placeholder 5">
            <a:extLst>
              <a:ext uri="{FF2B5EF4-FFF2-40B4-BE49-F238E27FC236}">
                <a16:creationId xmlns:a16="http://schemas.microsoft.com/office/drawing/2014/main" id="{8C678DEC-C608-4C03-9585-1B66B2982397}"/>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b="0" i="0" u="none" strike="noStrike" kern="1200" cap="none" spc="0" normalizeH="0" baseline="0" noProof="0">
                <a:ln>
                  <a:noFill/>
                </a:ln>
                <a:solidFill>
                  <a:schemeClr val="tx1">
                    <a:tint val="75000"/>
                  </a:schemeClr>
                </a:solidFill>
                <a:effectLst/>
                <a:uLnTx/>
                <a:uFillTx/>
                <a:latin typeface="+mn-lt"/>
                <a:ea typeface="+mn-ea"/>
                <a:cs typeface="+mn-cs"/>
              </a:rPr>
              <a:t>ΠΑΝΑΓΙΩΤΑ ΦΙΤΣΙΟΥ, ΨΥΧΟΛΟΓΟΣ MSc</a:t>
            </a:r>
          </a:p>
        </p:txBody>
      </p:sp>
      <p:sp>
        <p:nvSpPr>
          <p:cNvPr id="5" name="Slide Number Placeholder 4">
            <a:extLst>
              <a:ext uri="{FF2B5EF4-FFF2-40B4-BE49-F238E27FC236}">
                <a16:creationId xmlns:a16="http://schemas.microsoft.com/office/drawing/2014/main" id="{D838258D-44F2-4728-ABF1-951257F773C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24BCF3CD-ADDD-4DE0-A20B-EA0D6F9FD340}"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16</a:t>
            </a:fld>
            <a:endParaRPr kumimoji="0" lang="en-US" b="0" i="0" u="none" strike="noStrike" cap="none" spc="0" normalizeH="0" baseline="0" noProof="0">
              <a:ln>
                <a:noFill/>
              </a:ln>
              <a:effectLst/>
              <a:uLnTx/>
              <a:uFillTx/>
            </a:endParaRPr>
          </a:p>
        </p:txBody>
      </p:sp>
    </p:spTree>
    <p:extLst>
      <p:ext uri="{BB962C8B-B14F-4D97-AF65-F5344CB8AC3E}">
        <p14:creationId xmlns:p14="http://schemas.microsoft.com/office/powerpoint/2010/main" val="102134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090900-3A29-40CA-A0E7-992747BF4C3E}"/>
              </a:ext>
            </a:extLst>
          </p:cNvPr>
          <p:cNvSpPr>
            <a:spLocks noGrp="1"/>
          </p:cNvSpPr>
          <p:nvPr>
            <p:ph type="title"/>
          </p:nvPr>
        </p:nvSpPr>
        <p:spPr>
          <a:xfrm>
            <a:off x="640080" y="329184"/>
            <a:ext cx="6894576" cy="1783080"/>
          </a:xfrm>
        </p:spPr>
        <p:txBody>
          <a:bodyPr anchor="b">
            <a:normAutofit/>
          </a:bodyPr>
          <a:lstStyle/>
          <a:p>
            <a:pPr marL="0" marR="0">
              <a:spcBef>
                <a:spcPts val="0"/>
              </a:spcBef>
              <a:spcAft>
                <a:spcPts val="600"/>
              </a:spcAft>
            </a:pPr>
            <a:r>
              <a:rPr lang="el-GR" sz="2600" b="1">
                <a:effectLst/>
                <a:latin typeface="+mn-lt"/>
                <a:ea typeface="Calibri" panose="020F0502020204030204" pitchFamily="34" charset="0"/>
                <a:cs typeface="Times New Roman" panose="02020603050405020304" pitchFamily="18" charset="0"/>
              </a:rPr>
              <a:t>Η Σύμβαση καινοτομεί εισάγοντας:</a:t>
            </a:r>
            <a:br>
              <a:rPr lang="en-US" sz="2600">
                <a:effectLst/>
                <a:latin typeface="+mn-lt"/>
                <a:ea typeface="Times New Roman" panose="02020603050405020304" pitchFamily="18" charset="0"/>
                <a:cs typeface="Times New Roman" panose="02020603050405020304" pitchFamily="18" charset="0"/>
              </a:rPr>
            </a:br>
            <a:r>
              <a:rPr lang="el-GR" sz="2600">
                <a:effectLst/>
                <a:latin typeface="+mn-lt"/>
                <a:ea typeface="Calibri" panose="020F0502020204030204" pitchFamily="34" charset="0"/>
                <a:cs typeface="Times New Roman" panose="02020603050405020304" pitchFamily="18" charset="0"/>
              </a:rPr>
              <a:t>Την </a:t>
            </a:r>
            <a:r>
              <a:rPr lang="el-GR" sz="2600" b="1">
                <a:effectLst/>
                <a:latin typeface="+mn-lt"/>
                <a:ea typeface="Calibri" panose="020F0502020204030204" pitchFamily="34" charset="0"/>
                <a:cs typeface="Times New Roman" panose="02020603050405020304" pitchFamily="18" charset="0"/>
              </a:rPr>
              <a:t>Υποστηριζόμενη Λήψη Αποφάσεων</a:t>
            </a:r>
            <a:r>
              <a:rPr lang="el-GR" sz="2600">
                <a:effectLst/>
                <a:latin typeface="+mn-lt"/>
                <a:ea typeface="Calibri" panose="020F0502020204030204" pitchFamily="34" charset="0"/>
                <a:cs typeface="Times New Roman" panose="02020603050405020304" pitchFamily="18" charset="0"/>
              </a:rPr>
              <a:t> και τη </a:t>
            </a:r>
            <a:r>
              <a:rPr lang="el-GR" sz="2600" b="1">
                <a:effectLst/>
                <a:latin typeface="+mn-lt"/>
                <a:ea typeface="Calibri" panose="020F0502020204030204" pitchFamily="34" charset="0"/>
                <a:cs typeface="Times New Roman" panose="02020603050405020304" pitchFamily="18" charset="0"/>
              </a:rPr>
              <a:t>Συνηγορία</a:t>
            </a:r>
            <a:r>
              <a:rPr lang="el-GR" sz="2600">
                <a:effectLst/>
                <a:latin typeface="+mn-lt"/>
                <a:ea typeface="Calibri" panose="020F0502020204030204" pitchFamily="34" charset="0"/>
                <a:cs typeface="Times New Roman" panose="02020603050405020304" pitchFamily="18" charset="0"/>
              </a:rPr>
              <a:t> για τη διεκδίκηση των δικαιωμάτων.</a:t>
            </a:r>
            <a:br>
              <a:rPr lang="en-US" sz="2600">
                <a:effectLst/>
                <a:latin typeface="+mn-lt"/>
                <a:ea typeface="Times New Roman" panose="02020603050405020304" pitchFamily="18" charset="0"/>
                <a:cs typeface="Times New Roman" panose="02020603050405020304" pitchFamily="18" charset="0"/>
              </a:rPr>
            </a:br>
            <a:endParaRPr lang="en-US" sz="2600">
              <a:latin typeface="+mn-lt"/>
            </a:endParaRPr>
          </a:p>
        </p:txBody>
      </p:sp>
      <p:sp>
        <p:nvSpPr>
          <p:cNvPr id="2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17FD32C-D582-45BC-B163-908FF0B90F7B}"/>
              </a:ext>
            </a:extLst>
          </p:cNvPr>
          <p:cNvSpPr>
            <a:spLocks noGrp="1"/>
          </p:cNvSpPr>
          <p:nvPr>
            <p:ph idx="1"/>
          </p:nvPr>
        </p:nvSpPr>
        <p:spPr>
          <a:xfrm>
            <a:off x="640080" y="2395728"/>
            <a:ext cx="7911084" cy="3960622"/>
          </a:xfrm>
        </p:spPr>
        <p:txBody>
          <a:bodyPr>
            <a:normAutofit fontScale="92500"/>
          </a:bodyPr>
          <a:lstStyle/>
          <a:p>
            <a:pPr marL="0" marR="0" indent="0">
              <a:spcBef>
                <a:spcPts val="0"/>
              </a:spcBef>
              <a:spcAft>
                <a:spcPts val="600"/>
              </a:spcAft>
              <a:buNone/>
            </a:pPr>
            <a:r>
              <a:rPr lang="el-GR" sz="1600" dirty="0">
                <a:ea typeface="Calibri" panose="020F0502020204030204" pitchFamily="34" charset="0"/>
                <a:cs typeface="Times New Roman" panose="02020603050405020304" pitchFamily="18" charset="0"/>
              </a:rPr>
              <a:t>Τ</a:t>
            </a:r>
            <a:r>
              <a:rPr lang="el-GR" sz="1600" dirty="0">
                <a:effectLst/>
                <a:ea typeface="Calibri" panose="020F0502020204030204" pitchFamily="34" charset="0"/>
                <a:cs typeface="Times New Roman" panose="02020603050405020304" pitchFamily="18" charset="0"/>
              </a:rPr>
              <a:t>ο άτομο από αποδέκτης της φροντίδας</a:t>
            </a:r>
            <a:endParaRPr lang="en-US" sz="1600" dirty="0">
              <a:effectLst/>
              <a:ea typeface="Times New Roman" panose="02020603050405020304" pitchFamily="18" charset="0"/>
              <a:cs typeface="Times New Roman" panose="02020603050405020304" pitchFamily="18" charset="0"/>
            </a:endParaRPr>
          </a:p>
          <a:p>
            <a:pPr marL="342900" marR="0" lvl="0" indent="-342900">
              <a:spcBef>
                <a:spcPts val="0"/>
              </a:spcBef>
              <a:spcAft>
                <a:spcPts val="600"/>
              </a:spcAft>
              <a:buFont typeface="Wingdings" panose="05000000000000000000" pitchFamily="2" charset="2"/>
              <a:buChar char=""/>
              <a:tabLst>
                <a:tab pos="457200" algn="l"/>
              </a:tabLst>
            </a:pPr>
            <a:r>
              <a:rPr lang="el-GR" sz="1600" i="1" dirty="0">
                <a:effectLst/>
                <a:ea typeface="Calibri" panose="020F0502020204030204" pitchFamily="34" charset="0"/>
                <a:cs typeface="Times New Roman" panose="02020603050405020304" pitchFamily="18" charset="0"/>
              </a:rPr>
              <a:t>γίνεται κάτοχος δικαιωμάτων, </a:t>
            </a:r>
            <a:endParaRPr lang="en-US" sz="1600" dirty="0">
              <a:effectLst/>
              <a:ea typeface="Times New Roman" panose="02020603050405020304" pitchFamily="18" charset="0"/>
              <a:cs typeface="Times New Roman" panose="02020603050405020304" pitchFamily="18" charset="0"/>
            </a:endParaRPr>
          </a:p>
          <a:p>
            <a:pPr marL="342900" marR="0" lvl="0" indent="-342900">
              <a:spcBef>
                <a:spcPts val="0"/>
              </a:spcBef>
              <a:spcAft>
                <a:spcPts val="600"/>
              </a:spcAft>
              <a:buFont typeface="Wingdings" panose="05000000000000000000" pitchFamily="2" charset="2"/>
              <a:buChar char=""/>
              <a:tabLst>
                <a:tab pos="457200" algn="l"/>
              </a:tabLst>
            </a:pPr>
            <a:r>
              <a:rPr lang="el-GR" sz="1600" i="1" dirty="0">
                <a:effectLst/>
                <a:ea typeface="Calibri" panose="020F0502020204030204" pitchFamily="34" charset="0"/>
                <a:cs typeface="Times New Roman" panose="02020603050405020304" pitchFamily="18" charset="0"/>
              </a:rPr>
              <a:t>βρίσκεται στο επίκεντρο της λήψης αποφάσεων, </a:t>
            </a:r>
            <a:endParaRPr lang="en-US" sz="1600" dirty="0">
              <a:effectLst/>
              <a:ea typeface="Times New Roman" panose="02020603050405020304" pitchFamily="18" charset="0"/>
              <a:cs typeface="Times New Roman" panose="02020603050405020304" pitchFamily="18" charset="0"/>
            </a:endParaRPr>
          </a:p>
          <a:p>
            <a:pPr marL="342900" marR="0" lvl="0" indent="-342900">
              <a:spcBef>
                <a:spcPts val="0"/>
              </a:spcBef>
              <a:spcAft>
                <a:spcPts val="600"/>
              </a:spcAft>
              <a:buFont typeface="Wingdings" panose="05000000000000000000" pitchFamily="2" charset="2"/>
              <a:buChar char=""/>
              <a:tabLst>
                <a:tab pos="457200" algn="l"/>
              </a:tabLst>
            </a:pPr>
            <a:r>
              <a:rPr lang="el-GR" sz="1600" i="1" dirty="0">
                <a:effectLst/>
                <a:ea typeface="Calibri" panose="020F0502020204030204" pitchFamily="34" charset="0"/>
                <a:cs typeface="Times New Roman" panose="02020603050405020304" pitchFamily="18" charset="0"/>
              </a:rPr>
              <a:t>αποφασίζει για θέματα</a:t>
            </a:r>
            <a:r>
              <a:rPr lang="el-GR" sz="1600" dirty="0">
                <a:effectLst/>
                <a:ea typeface="Calibri" panose="020F0502020204030204" pitchFamily="34" charset="0"/>
                <a:cs typeface="Times New Roman" panose="02020603050405020304" pitchFamily="18" charset="0"/>
              </a:rPr>
              <a:t> που το αφορούν στον μέγιστο δυνατό βαθμό. </a:t>
            </a:r>
          </a:p>
          <a:p>
            <a:pPr marL="342900" marR="0" lvl="0" indent="-342900">
              <a:spcBef>
                <a:spcPts val="0"/>
              </a:spcBef>
              <a:spcAft>
                <a:spcPts val="600"/>
              </a:spcAft>
              <a:buFont typeface="Wingdings" panose="05000000000000000000" pitchFamily="2" charset="2"/>
              <a:buChar char=""/>
              <a:tabLst>
                <a:tab pos="457200" algn="l"/>
              </a:tabLst>
            </a:pPr>
            <a:endParaRPr lang="en-US" sz="1600" dirty="0">
              <a:effectLst/>
              <a:ea typeface="Times New Roman" panose="02020603050405020304" pitchFamily="18" charset="0"/>
              <a:cs typeface="Times New Roman" panose="02020603050405020304" pitchFamily="18" charset="0"/>
            </a:endParaRPr>
          </a:p>
          <a:p>
            <a:pPr marL="0" marR="0" indent="0">
              <a:spcBef>
                <a:spcPts val="0"/>
              </a:spcBef>
              <a:spcAft>
                <a:spcPts val="600"/>
              </a:spcAft>
              <a:buNone/>
            </a:pPr>
            <a:r>
              <a:rPr lang="el-GR" sz="1600" dirty="0">
                <a:effectLst/>
                <a:ea typeface="Calibri" panose="020F0502020204030204" pitchFamily="34" charset="0"/>
                <a:cs typeface="Times New Roman" panose="02020603050405020304" pitchFamily="18" charset="0"/>
              </a:rPr>
              <a:t>Η Σύμβαση αυτή αποτελεί σταθμό τόσο στην ιστορία των ανθρωπίνων δικαιωμάτων όσο και στην πορεία του αναπηρικού κινήματος ενώ</a:t>
            </a:r>
            <a:r>
              <a:rPr lang="en-US" sz="1600" dirty="0">
                <a:effectLst/>
                <a:ea typeface="Calibri" panose="020F0502020204030204" pitchFamily="34" charset="0"/>
                <a:cs typeface="Times New Roman" panose="02020603050405020304" pitchFamily="18" charset="0"/>
              </a:rPr>
              <a:t> </a:t>
            </a:r>
            <a:r>
              <a:rPr lang="el-GR" sz="1600" u="sng" dirty="0">
                <a:effectLst/>
                <a:ea typeface="Calibri" panose="020F0502020204030204" pitchFamily="34" charset="0"/>
                <a:cs typeface="Times New Roman" panose="02020603050405020304" pitchFamily="18" charset="0"/>
                <a:hlinkClick r:id="rId2" tooltip="Παρουσίαση της Σύμβασης σε σχέση με τα άτομα με ψυχική αναπηρία">
                  <a:extLst>
                    <a:ext uri="{A12FA001-AC4F-418D-AE19-62706E023703}">
                      <ahyp:hlinkClr xmlns:ahyp="http://schemas.microsoft.com/office/drawing/2018/hyperlinkcolor" val="tx"/>
                    </a:ext>
                  </a:extLst>
                </a:hlinkClick>
              </a:rPr>
              <a:t>αφορά άμεσα και τα άτομα με ψυχική αναπηρία</a:t>
            </a:r>
            <a:r>
              <a:rPr lang="el-GR" sz="1600" dirty="0">
                <a:effectLst/>
                <a:ea typeface="Calibri" panose="020F0502020204030204" pitchFamily="34" charset="0"/>
                <a:cs typeface="Times New Roman" panose="02020603050405020304" pitchFamily="18" charset="0"/>
              </a:rPr>
              <a:t>. Πρόκειται για δεσμευτικό κείμενο με ιδιαίτερο θεσμικό βάρος ενώ βασικές είναι οι διατάξεις των άρθρων 12, για την ισότητα ενώπιον του νόμου και 13, για την πρόσβαση των </a:t>
            </a:r>
            <a:r>
              <a:rPr lang="el-GR" sz="1600" dirty="0" err="1">
                <a:effectLst/>
                <a:ea typeface="Calibri" panose="020F0502020204030204" pitchFamily="34" charset="0"/>
                <a:cs typeface="Times New Roman" panose="02020603050405020304" pitchFamily="18" charset="0"/>
              </a:rPr>
              <a:t>ΑμεΑ</a:t>
            </a:r>
            <a:r>
              <a:rPr lang="el-GR" sz="1600" dirty="0">
                <a:effectLst/>
                <a:ea typeface="Calibri" panose="020F0502020204030204" pitchFamily="34" charset="0"/>
                <a:cs typeface="Times New Roman" panose="02020603050405020304" pitchFamily="18" charset="0"/>
              </a:rPr>
              <a:t> στη δικαιοσύνη.</a:t>
            </a:r>
          </a:p>
          <a:p>
            <a:pPr marL="0" marR="0" indent="0">
              <a:spcBef>
                <a:spcPts val="0"/>
              </a:spcBef>
              <a:spcAft>
                <a:spcPts val="600"/>
              </a:spcAft>
              <a:buNone/>
            </a:pPr>
            <a:endParaRPr lang="en-US" sz="1600" dirty="0">
              <a:effectLst/>
              <a:ea typeface="Times New Roman" panose="02020603050405020304" pitchFamily="18" charset="0"/>
              <a:cs typeface="Times New Roman" panose="02020603050405020304" pitchFamily="18" charset="0"/>
            </a:endParaRPr>
          </a:p>
          <a:p>
            <a:pPr marL="0" marR="0" indent="0">
              <a:spcBef>
                <a:spcPts val="0"/>
              </a:spcBef>
              <a:spcAft>
                <a:spcPts val="600"/>
              </a:spcAft>
              <a:buNone/>
            </a:pPr>
            <a:r>
              <a:rPr lang="el-GR" sz="1600" dirty="0">
                <a:effectLst/>
                <a:ea typeface="Calibri" panose="020F0502020204030204" pitchFamily="34" charset="0"/>
                <a:cs typeface="Times New Roman" panose="02020603050405020304" pitchFamily="18" charset="0"/>
              </a:rPr>
              <a:t>Ως βασική συνιστώσα ενός πλαισίου ψυχικής υγείας, με σεβασμό των ανθρωπίνων δικαιωμάτων, προβάλλει η επιταγή της αυτονομίας του ανθρώπου, του ασθενούς, του ατόμου με αναπηρία. </a:t>
            </a:r>
            <a:r>
              <a:rPr lang="en-US" sz="1600" dirty="0">
                <a:effectLst/>
                <a:ea typeface="Calibri" panose="020F0502020204030204" pitchFamily="34" charset="0"/>
                <a:cs typeface="Times New Roman" panose="02020603050405020304" pitchFamily="18" charset="0"/>
              </a:rPr>
              <a:t>Η </a:t>
            </a:r>
            <a:r>
              <a:rPr lang="en-US" sz="1600" dirty="0" err="1">
                <a:effectLst/>
                <a:ea typeface="Calibri" panose="020F0502020204030204" pitchFamily="34" charset="0"/>
                <a:cs typeface="Times New Roman" panose="02020603050405020304" pitchFamily="18" charset="0"/>
              </a:rPr>
              <a:t>θέση</a:t>
            </a:r>
            <a:r>
              <a:rPr lang="en-US" sz="1600" dirty="0">
                <a:effectLst/>
                <a:ea typeface="Calibri" panose="020F0502020204030204" pitchFamily="34" charset="0"/>
                <a:cs typeface="Times New Roman" panose="02020603050405020304" pitchFamily="18" charset="0"/>
              </a:rPr>
              <a:t> α</a:t>
            </a:r>
            <a:r>
              <a:rPr lang="en-US" sz="1600" dirty="0" err="1">
                <a:effectLst/>
                <a:ea typeface="Calibri" panose="020F0502020204030204" pitchFamily="34" charset="0"/>
                <a:cs typeface="Times New Roman" panose="02020603050405020304" pitchFamily="18" charset="0"/>
              </a:rPr>
              <a:t>υτή</a:t>
            </a:r>
            <a:r>
              <a:rPr lang="en-US" sz="1600" dirty="0">
                <a:effectLst/>
                <a:ea typeface="Calibri" panose="020F0502020204030204" pitchFamily="34" charset="0"/>
                <a:cs typeface="Times New Roman" panose="02020603050405020304" pitchFamily="18" charset="0"/>
              </a:rPr>
              <a:t> ανα</a:t>
            </a:r>
            <a:r>
              <a:rPr lang="en-US" sz="1600" dirty="0" err="1">
                <a:effectLst/>
                <a:ea typeface="Calibri" panose="020F0502020204030204" pitchFamily="34" charset="0"/>
                <a:cs typeface="Times New Roman" panose="02020603050405020304" pitchFamily="18" charset="0"/>
              </a:rPr>
              <a:t>λύετ</a:t>
            </a:r>
            <a:r>
              <a:rPr lang="en-US" sz="1600" dirty="0">
                <a:effectLst/>
                <a:ea typeface="Calibri" panose="020F0502020204030204" pitchFamily="34" charset="0"/>
                <a:cs typeface="Times New Roman" panose="02020603050405020304" pitchFamily="18" charset="0"/>
              </a:rPr>
              <a:t>αι σε δύο επιμέρους πτυχές:</a:t>
            </a:r>
            <a:endParaRPr lang="en-US" sz="1600" dirty="0">
              <a:effectLst/>
              <a:ea typeface="Times New Roman" panose="02020603050405020304" pitchFamily="18" charset="0"/>
              <a:cs typeface="Times New Roman" panose="02020603050405020304" pitchFamily="18" charset="0"/>
            </a:endParaRPr>
          </a:p>
          <a:p>
            <a:pPr marL="342900" marR="0" lvl="0" indent="-342900">
              <a:spcBef>
                <a:spcPts val="0"/>
              </a:spcBef>
              <a:spcAft>
                <a:spcPts val="600"/>
              </a:spcAft>
              <a:buSzPts val="1000"/>
              <a:buFont typeface="Symbol" panose="05050102010706020507" pitchFamily="18" charset="2"/>
              <a:buChar char=""/>
              <a:tabLst>
                <a:tab pos="457200" algn="l"/>
              </a:tabLst>
            </a:pPr>
            <a:r>
              <a:rPr lang="el-GR" sz="1600" b="1" dirty="0">
                <a:effectLst/>
                <a:ea typeface="Calibri" panose="020F0502020204030204" pitchFamily="34" charset="0"/>
                <a:cs typeface="Times New Roman" panose="02020603050405020304" pitchFamily="18" charset="0"/>
              </a:rPr>
              <a:t>Ελαχιστοποίηση των περιοριστικών μέτρων</a:t>
            </a:r>
            <a:r>
              <a:rPr lang="el-GR" sz="1600" dirty="0">
                <a:effectLst/>
                <a:ea typeface="Calibri" panose="020F0502020204030204" pitchFamily="34" charset="0"/>
                <a:cs typeface="Times New Roman" panose="02020603050405020304" pitchFamily="18" charset="0"/>
              </a:rPr>
              <a:t>, στο μέτρο του απολύτως αναγκαίου.</a:t>
            </a:r>
            <a:r>
              <a:rPr lang="en-US" sz="1600" dirty="0">
                <a:effectLst/>
                <a:ea typeface="Calibri" panose="020F0502020204030204" pitchFamily="34" charset="0"/>
                <a:cs typeface="Times New Roman" panose="02020603050405020304" pitchFamily="18" charset="0"/>
              </a:rPr>
              <a:t> </a:t>
            </a:r>
            <a:endParaRPr lang="en-US" sz="1600" dirty="0">
              <a:effectLst/>
              <a:ea typeface="Times New Roman" panose="02020603050405020304" pitchFamily="18" charset="0"/>
              <a:cs typeface="Times New Roman" panose="02020603050405020304" pitchFamily="18" charset="0"/>
            </a:endParaRPr>
          </a:p>
          <a:p>
            <a:pPr marL="342900" marR="0" lvl="0" indent="-342900">
              <a:spcBef>
                <a:spcPts val="0"/>
              </a:spcBef>
              <a:spcAft>
                <a:spcPts val="600"/>
              </a:spcAft>
              <a:buSzPts val="1000"/>
              <a:buFont typeface="Symbol" panose="05050102010706020507" pitchFamily="18" charset="2"/>
              <a:buChar char=""/>
              <a:tabLst>
                <a:tab pos="457200" algn="l"/>
              </a:tabLst>
            </a:pPr>
            <a:r>
              <a:rPr lang="el-GR" sz="1600" b="1" dirty="0">
                <a:effectLst/>
                <a:ea typeface="Calibri" panose="020F0502020204030204" pitchFamily="34" charset="0"/>
                <a:cs typeface="Times New Roman" panose="02020603050405020304" pitchFamily="18" charset="0"/>
              </a:rPr>
              <a:t>Υποβοήθηση στην λήψη των αποφάσεων</a:t>
            </a:r>
            <a:r>
              <a:rPr lang="el-GR" sz="1600" dirty="0">
                <a:effectLst/>
                <a:ea typeface="Calibri" panose="020F0502020204030204" pitchFamily="34" charset="0"/>
                <a:cs typeface="Times New Roman" panose="02020603050405020304" pitchFamily="18" charset="0"/>
              </a:rPr>
              <a:t>, από το ίδιο το άτομο με αναπηρία.</a:t>
            </a:r>
            <a:endParaRPr lang="en-US" sz="1600" dirty="0">
              <a:effectLst/>
              <a:ea typeface="Times New Roman" panose="02020603050405020304" pitchFamily="18" charset="0"/>
              <a:cs typeface="Times New Roman" panose="02020603050405020304" pitchFamily="18" charset="0"/>
            </a:endParaRPr>
          </a:p>
          <a:p>
            <a:endParaRPr lang="en-US" sz="1200" dirty="0"/>
          </a:p>
        </p:txBody>
      </p:sp>
      <p:pic>
        <p:nvPicPr>
          <p:cNvPr id="7" name="Picture 6" descr="A screenshot of a computer&#10;&#10;Description automatically generated">
            <a:extLst>
              <a:ext uri="{FF2B5EF4-FFF2-40B4-BE49-F238E27FC236}">
                <a16:creationId xmlns:a16="http://schemas.microsoft.com/office/drawing/2014/main" id="{EB19FEF9-9611-43F3-80EE-0DBC5CCF008A}"/>
              </a:ext>
            </a:extLst>
          </p:cNvPr>
          <p:cNvPicPr>
            <a:picLocks noChangeAspect="1"/>
          </p:cNvPicPr>
          <p:nvPr/>
        </p:nvPicPr>
        <p:blipFill>
          <a:blip r:embed="rId3"/>
          <a:stretch>
            <a:fillRect/>
          </a:stretch>
        </p:blipFill>
        <p:spPr>
          <a:xfrm>
            <a:off x="8551164" y="1285018"/>
            <a:ext cx="3616452" cy="2034254"/>
          </a:xfrm>
          <a:prstGeom prst="rect">
            <a:avLst/>
          </a:prstGeom>
        </p:spPr>
      </p:pic>
      <p:pic>
        <p:nvPicPr>
          <p:cNvPr id="6" name="Picture 5" descr="A black text on a white background&#10;&#10;Description automatically generated">
            <a:extLst>
              <a:ext uri="{FF2B5EF4-FFF2-40B4-BE49-F238E27FC236}">
                <a16:creationId xmlns:a16="http://schemas.microsoft.com/office/drawing/2014/main" id="{CEA52E1A-F029-46D0-B290-ACEFDFA09E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9473184" y="23782"/>
            <a:ext cx="2697480" cy="902540"/>
          </a:xfrm>
          <a:prstGeom prst="rect">
            <a:avLst/>
          </a:prstGeom>
          <a:noFill/>
        </p:spPr>
      </p:pic>
      <p:sp>
        <p:nvSpPr>
          <p:cNvPr id="4" name="Footer Placeholder 3">
            <a:extLst>
              <a:ext uri="{FF2B5EF4-FFF2-40B4-BE49-F238E27FC236}">
                <a16:creationId xmlns:a16="http://schemas.microsoft.com/office/drawing/2014/main" id="{02E0F28B-0246-40E2-A433-81F18C3C8B8E}"/>
              </a:ext>
            </a:extLst>
          </p:cNvPr>
          <p:cNvSpPr>
            <a:spLocks noGrp="1"/>
          </p:cNvSpPr>
          <p:nvPr>
            <p:ph type="ftr" sz="quarter" idx="11"/>
          </p:nvPr>
        </p:nvSpPr>
        <p:spPr>
          <a:xfrm>
            <a:off x="4038600" y="6356350"/>
            <a:ext cx="4114800" cy="365125"/>
          </a:xfrm>
        </p:spPr>
        <p:txBody>
          <a:bodyPr>
            <a:normAutofit/>
          </a:bodyPr>
          <a:lstStyle/>
          <a:p>
            <a:pPr>
              <a:spcAft>
                <a:spcPts val="600"/>
              </a:spcAft>
            </a:pPr>
            <a:r>
              <a:rPr lang="el-GR"/>
              <a:t>ΠΑΝΑΓΙΩΤΑ ΦΙΤΣΙΟΥ, ΨΥΧΟΛΟΓΟΣ </a:t>
            </a:r>
            <a:r>
              <a:rPr lang="en-US"/>
              <a:t>MSc</a:t>
            </a:r>
          </a:p>
        </p:txBody>
      </p:sp>
      <p:sp>
        <p:nvSpPr>
          <p:cNvPr id="5" name="Slide Number Placeholder 4">
            <a:extLst>
              <a:ext uri="{FF2B5EF4-FFF2-40B4-BE49-F238E27FC236}">
                <a16:creationId xmlns:a16="http://schemas.microsoft.com/office/drawing/2014/main" id="{8A01B171-992D-48BA-BFCA-90DF57C61128}"/>
              </a:ext>
            </a:extLst>
          </p:cNvPr>
          <p:cNvSpPr>
            <a:spLocks noGrp="1"/>
          </p:cNvSpPr>
          <p:nvPr>
            <p:ph type="sldNum" sz="quarter" idx="12"/>
          </p:nvPr>
        </p:nvSpPr>
        <p:spPr>
          <a:xfrm>
            <a:off x="8610600" y="6356350"/>
            <a:ext cx="2743200" cy="365125"/>
          </a:xfrm>
        </p:spPr>
        <p:txBody>
          <a:bodyPr>
            <a:normAutofit/>
          </a:bodyPr>
          <a:lstStyle/>
          <a:p>
            <a:pPr>
              <a:spcAft>
                <a:spcPts val="600"/>
              </a:spcAft>
            </a:pPr>
            <a:fld id="{24BCF3CD-ADDD-4DE0-A20B-EA0D6F9FD340}" type="slidenum">
              <a:rPr lang="en-US" smtClean="0"/>
              <a:pPr>
                <a:spcAft>
                  <a:spcPts val="600"/>
                </a:spcAft>
              </a:pPr>
              <a:t>17</a:t>
            </a:fld>
            <a:endParaRPr lang="en-US"/>
          </a:p>
        </p:txBody>
      </p:sp>
    </p:spTree>
    <p:extLst>
      <p:ext uri="{BB962C8B-B14F-4D97-AF65-F5344CB8AC3E}">
        <p14:creationId xmlns:p14="http://schemas.microsoft.com/office/powerpoint/2010/main" val="3830009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52CC-9A0D-458A-A909-1A19E9229582}"/>
              </a:ext>
            </a:extLst>
          </p:cNvPr>
          <p:cNvSpPr>
            <a:spLocks noGrp="1"/>
          </p:cNvSpPr>
          <p:nvPr>
            <p:ph type="ctrTitle"/>
          </p:nvPr>
        </p:nvSpPr>
        <p:spPr>
          <a:xfrm>
            <a:off x="1998461" y="741390"/>
            <a:ext cx="6222208" cy="1988435"/>
          </a:xfrm>
        </p:spPr>
        <p:txBody>
          <a:bodyPr vert="horz" lIns="91440" tIns="45720" rIns="91440" bIns="45720" rtlCol="0" anchor="b">
            <a:noAutofit/>
          </a:bodyPr>
          <a:lstStyle/>
          <a:p>
            <a:pPr marL="0" marR="0" algn="l">
              <a:spcAft>
                <a:spcPts val="800"/>
              </a:spcAft>
            </a:pPr>
            <a:br>
              <a:rPr lang="en-US" sz="2000" b="1" dirty="0"/>
            </a:br>
            <a:br>
              <a:rPr lang="en-US" sz="2000" b="1" dirty="0"/>
            </a:br>
            <a:r>
              <a:rPr lang="en-US" sz="2000" b="1" dirty="0"/>
              <a:t>2. </a:t>
            </a:r>
            <a:r>
              <a:rPr lang="en-US" sz="2000" b="1" dirty="0" err="1"/>
              <a:t>Θεσμοί</a:t>
            </a:r>
            <a:r>
              <a:rPr lang="en-US" sz="2000" b="1" dirty="0"/>
              <a:t> π</a:t>
            </a:r>
            <a:r>
              <a:rPr lang="en-US" sz="2000" b="1" dirty="0" err="1"/>
              <a:t>ροστ</a:t>
            </a:r>
            <a:r>
              <a:rPr lang="en-US" sz="2000" b="1" dirty="0"/>
              <a:t>ασίας των δικαιωμάτων (Συνήγορος του Πολίτη, Ειδική Επιτροπή Ελέγχου Προστασίας των Δικαιωμάτων των Ατόμων με Ψυχικές Διαταραχές)</a:t>
            </a:r>
            <a:br>
              <a:rPr lang="en-US" sz="2000" dirty="0"/>
            </a:br>
            <a:r>
              <a:rPr lang="en-US" sz="2000" dirty="0">
                <a:solidFill>
                  <a:srgbClr val="FF0000"/>
                </a:solidFill>
                <a:effectLst/>
              </a:rPr>
              <a:t>Τους γνωρίζουν οι λήπτες υπηρεσιών; Είναι εύκολο να απευθυνθούν; </a:t>
            </a:r>
            <a:br>
              <a:rPr lang="en-US" sz="2000" dirty="0">
                <a:solidFill>
                  <a:srgbClr val="FF0000"/>
                </a:solidFill>
                <a:effectLst/>
              </a:rPr>
            </a:br>
            <a:r>
              <a:rPr lang="en-US" sz="2000" dirty="0">
                <a:solidFill>
                  <a:srgbClr val="FF0000"/>
                </a:solidFill>
                <a:effectLst/>
              </a:rPr>
              <a:t>Να τους πληροφορήσουμε, να τους διασυνδέσουμε και να διασυνδεθούμε…</a:t>
            </a:r>
            <a:endParaRPr lang="en-US" sz="2000" dirty="0">
              <a:solidFill>
                <a:srgbClr val="FF0000"/>
              </a:solidFill>
            </a:endParaRPr>
          </a:p>
        </p:txBody>
      </p:sp>
      <p:pic>
        <p:nvPicPr>
          <p:cNvPr id="4" name="Picture 3" descr="A close-up of a logo&#10;&#10;Description automatically generated">
            <a:extLst>
              <a:ext uri="{FF2B5EF4-FFF2-40B4-BE49-F238E27FC236}">
                <a16:creationId xmlns:a16="http://schemas.microsoft.com/office/drawing/2014/main" id="{B8B5111E-58FA-4494-892E-FC8804290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32884"/>
            <a:ext cx="2117558" cy="708506"/>
          </a:xfrm>
          <a:prstGeom prst="rect">
            <a:avLst/>
          </a:prstGeom>
          <a:noFill/>
        </p:spPr>
      </p:pic>
      <p:sp>
        <p:nvSpPr>
          <p:cNvPr id="3" name="Subtitle 2">
            <a:extLst>
              <a:ext uri="{FF2B5EF4-FFF2-40B4-BE49-F238E27FC236}">
                <a16:creationId xmlns:a16="http://schemas.microsoft.com/office/drawing/2014/main" id="{5B2951A3-8F0E-446F-B673-3A18335914A7}"/>
              </a:ext>
            </a:extLst>
          </p:cNvPr>
          <p:cNvSpPr>
            <a:spLocks noGrp="1"/>
          </p:cNvSpPr>
          <p:nvPr>
            <p:ph type="subTitle" idx="1"/>
          </p:nvPr>
        </p:nvSpPr>
        <p:spPr>
          <a:xfrm>
            <a:off x="876692" y="2777914"/>
            <a:ext cx="7276708" cy="3338696"/>
          </a:xfrm>
        </p:spPr>
        <p:txBody>
          <a:bodyPr vert="horz" lIns="91440" tIns="45720" rIns="91440" bIns="45720" rtlCol="0" anchor="t">
            <a:normAutofit fontScale="92500" lnSpcReduction="10000"/>
          </a:bodyPr>
          <a:lstStyle/>
          <a:p>
            <a:pPr marR="0" algn="l">
              <a:spcBef>
                <a:spcPts val="0"/>
              </a:spcBef>
              <a:spcAft>
                <a:spcPts val="800"/>
              </a:spcAft>
            </a:pPr>
            <a:r>
              <a:rPr lang="en-US" sz="2000" b="1" dirty="0">
                <a:effectLst/>
              </a:rPr>
              <a:t>Α. </a:t>
            </a:r>
            <a:r>
              <a:rPr lang="en-US" sz="2000" b="1" dirty="0" err="1">
                <a:effectLst/>
              </a:rPr>
              <a:t>Ειδική</a:t>
            </a:r>
            <a:r>
              <a:rPr lang="en-US" sz="2000" b="1" dirty="0">
                <a:effectLst/>
              </a:rPr>
              <a:t> Επ</a:t>
            </a:r>
            <a:r>
              <a:rPr lang="en-US" sz="2000" b="1" dirty="0" err="1">
                <a:effectLst/>
              </a:rPr>
              <a:t>ιτρο</a:t>
            </a:r>
            <a:r>
              <a:rPr lang="en-US" sz="2000" b="1" dirty="0">
                <a:effectLst/>
              </a:rPr>
              <a:t>πή Ελέγχου Προστασίας των Δικαιωμάτων των Ατόμων με Ψυχικές Διαταραχές </a:t>
            </a:r>
            <a:endParaRPr lang="el-GR" sz="2000" b="1" dirty="0">
              <a:effectLst/>
            </a:endParaRPr>
          </a:p>
          <a:p>
            <a:pPr marR="0" algn="l">
              <a:spcBef>
                <a:spcPts val="0"/>
              </a:spcBef>
              <a:spcAft>
                <a:spcPts val="800"/>
              </a:spcAft>
            </a:pPr>
            <a:r>
              <a:rPr lang="el-GR" sz="2000" i="1" dirty="0">
                <a:effectLst/>
              </a:rPr>
              <a:t>Στην προηγούμενη θητεία της, εκτός από την προστασία των δικαιωμάτων του ατόμου, η Ειδική Επιτροπή προχώρησε σε διαπιστώσεις και έκανε προτάσεις μέσω εκθέσεων κυρίως προς το Υπουργείο Υγείας καθώς και συναρμόδια Υπουργεία για τροποποίηση της νομοθεσίας, όπως επίσης για λήψη μέτρων για μεταρρύθμιση ή βελτίωση της λειτουργίας των υπηρεσιών ψυχικής υγείας. </a:t>
            </a:r>
            <a:endParaRPr lang="en-US" sz="2000" i="1" dirty="0">
              <a:effectLst/>
            </a:endParaRPr>
          </a:p>
          <a:p>
            <a:pPr algn="l"/>
            <a:r>
              <a:rPr lang="en-US" sz="2000" b="1" dirty="0"/>
              <a:t>Β. </a:t>
            </a:r>
            <a:r>
              <a:rPr lang="en-US" sz="2000" b="1" dirty="0" err="1"/>
              <a:t>Συνήγορος</a:t>
            </a:r>
            <a:r>
              <a:rPr lang="en-US" sz="2000" b="1" dirty="0"/>
              <a:t> </a:t>
            </a:r>
            <a:r>
              <a:rPr lang="en-US" sz="2000" b="1" dirty="0" err="1"/>
              <a:t>του</a:t>
            </a:r>
            <a:r>
              <a:rPr lang="en-US" sz="2000" b="1" dirty="0"/>
              <a:t> </a:t>
            </a:r>
            <a:r>
              <a:rPr lang="en-US" sz="2000" b="1" dirty="0" err="1"/>
              <a:t>Πολίτη</a:t>
            </a:r>
            <a:r>
              <a:rPr lang="el-GR" sz="2000" b="1" dirty="0"/>
              <a:t> </a:t>
            </a:r>
            <a:r>
              <a:rPr lang="en-US" sz="2000" dirty="0"/>
              <a:t>(</a:t>
            </a:r>
            <a:r>
              <a:rPr lang="en-US" sz="2000" dirty="0" err="1"/>
              <a:t>Συντ</a:t>
            </a:r>
            <a:r>
              <a:rPr lang="en-US" sz="2000" dirty="0"/>
              <a:t>αγματικά κατοχυρωμένη Ανεξάρτητη Αρχή) </a:t>
            </a:r>
            <a:endParaRPr lang="en-US" sz="2000" b="1" dirty="0"/>
          </a:p>
          <a:p>
            <a:pPr algn="l"/>
            <a:r>
              <a:rPr lang="en-US" sz="2000" dirty="0" err="1"/>
              <a:t>Ειδική</a:t>
            </a:r>
            <a:r>
              <a:rPr lang="en-US" sz="2000" dirty="0"/>
              <a:t> α</a:t>
            </a:r>
            <a:r>
              <a:rPr lang="en-US" sz="2000" dirty="0" err="1"/>
              <a:t>ρμοδιότητ</a:t>
            </a:r>
            <a:r>
              <a:rPr lang="en-US" sz="2000" dirty="0"/>
              <a:t>α του ΣτΠ ως  Μηχανισμού Πρόληψης των Βασανιστηρίων και της Κακομεταχείρισης (Ν. 4228/2014).</a:t>
            </a:r>
          </a:p>
          <a:p>
            <a:pPr indent="-228600" algn="l">
              <a:buFont typeface="Arial" panose="020B0604020202020204" pitchFamily="34" charset="0"/>
              <a:buChar char="•"/>
            </a:pPr>
            <a:endParaRPr lang="en-US" sz="2000" dirty="0"/>
          </a:p>
        </p:txBody>
      </p:sp>
      <p:pic>
        <p:nvPicPr>
          <p:cNvPr id="8" name="Picture 7" descr="A screenshot of a computer&#10;&#10;Description automatically generated">
            <a:extLst>
              <a:ext uri="{FF2B5EF4-FFF2-40B4-BE49-F238E27FC236}">
                <a16:creationId xmlns:a16="http://schemas.microsoft.com/office/drawing/2014/main" id="{397476AF-6314-4A33-B6A4-1922FCCEF349}"/>
              </a:ext>
            </a:extLst>
          </p:cNvPr>
          <p:cNvPicPr>
            <a:picLocks noChangeAspect="1"/>
          </p:cNvPicPr>
          <p:nvPr/>
        </p:nvPicPr>
        <p:blipFill>
          <a:blip r:embed="rId4"/>
          <a:stretch>
            <a:fillRect/>
          </a:stretch>
        </p:blipFill>
        <p:spPr>
          <a:xfrm>
            <a:off x="8343521" y="1078855"/>
            <a:ext cx="3534997" cy="1988436"/>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F9FA080B-17B8-4EF3-ABB9-5C9789ABD661}"/>
              </a:ext>
            </a:extLst>
          </p:cNvPr>
          <p:cNvPicPr>
            <a:picLocks noChangeAspect="1"/>
          </p:cNvPicPr>
          <p:nvPr/>
        </p:nvPicPr>
        <p:blipFill>
          <a:blip r:embed="rId5"/>
          <a:stretch>
            <a:fillRect/>
          </a:stretch>
        </p:blipFill>
        <p:spPr>
          <a:xfrm>
            <a:off x="8343521" y="3790710"/>
            <a:ext cx="3534997" cy="2224280"/>
          </a:xfrm>
          <a:prstGeom prst="rect">
            <a:avLst/>
          </a:prstGeom>
        </p:spPr>
      </p:pic>
      <p:sp>
        <p:nvSpPr>
          <p:cNvPr id="6" name="Footer Placeholder 5">
            <a:extLst>
              <a:ext uri="{FF2B5EF4-FFF2-40B4-BE49-F238E27FC236}">
                <a16:creationId xmlns:a16="http://schemas.microsoft.com/office/drawing/2014/main" id="{8C678DEC-C608-4C03-9585-1B66B2982397}"/>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b="0" i="0" u="none" strike="noStrike" kern="1200" cap="none" spc="0" normalizeH="0" baseline="0" noProof="0">
                <a:ln>
                  <a:noFill/>
                </a:ln>
                <a:solidFill>
                  <a:schemeClr val="tx1">
                    <a:tint val="75000"/>
                  </a:schemeClr>
                </a:solidFill>
                <a:effectLst/>
                <a:uLnTx/>
                <a:uFillTx/>
                <a:latin typeface="+mn-lt"/>
                <a:ea typeface="+mn-ea"/>
                <a:cs typeface="+mn-cs"/>
              </a:rPr>
              <a:t>ΠΑΝΑΓΙΩΤΑ ΦΙΤΣΙΟΥ, ΨΥΧΟΛΟΓΟΣ MSc</a:t>
            </a:r>
          </a:p>
        </p:txBody>
      </p:sp>
      <p:sp>
        <p:nvSpPr>
          <p:cNvPr id="5" name="Slide Number Placeholder 4">
            <a:extLst>
              <a:ext uri="{FF2B5EF4-FFF2-40B4-BE49-F238E27FC236}">
                <a16:creationId xmlns:a16="http://schemas.microsoft.com/office/drawing/2014/main" id="{D838258D-44F2-4728-ABF1-951257F773C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24BCF3CD-ADDD-4DE0-A20B-EA0D6F9FD340}"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18</a:t>
            </a:fld>
            <a:endParaRPr kumimoji="0" lang="en-US" b="0" i="0" u="none" strike="noStrike" cap="none" spc="0" normalizeH="0" baseline="0" noProof="0">
              <a:ln>
                <a:noFill/>
              </a:ln>
              <a:effectLst/>
              <a:uLnTx/>
              <a:uFillTx/>
            </a:endParaRPr>
          </a:p>
        </p:txBody>
      </p:sp>
      <p:grpSp>
        <p:nvGrpSpPr>
          <p:cNvPr id="27" name="Group 26">
            <a:extLst>
              <a:ext uri="{FF2B5EF4-FFF2-40B4-BE49-F238E27FC236}">
                <a16:creationId xmlns:a16="http://schemas.microsoft.com/office/drawing/2014/main" id="{BC054689-56EC-BBEF-17D5-3FAEAFF5C3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28" name="Rectangle 27">
              <a:extLst>
                <a:ext uri="{FF2B5EF4-FFF2-40B4-BE49-F238E27FC236}">
                  <a16:creationId xmlns:a16="http://schemas.microsoft.com/office/drawing/2014/main" id="{8D84F49E-6627-6F97-5C42-38166C79C7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0E6611D-1F85-FC1B-8175-3F6F70729D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6847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52CC-9A0D-458A-A909-1A19E9229582}"/>
              </a:ext>
            </a:extLst>
          </p:cNvPr>
          <p:cNvSpPr>
            <a:spLocks noGrp="1"/>
          </p:cNvSpPr>
          <p:nvPr>
            <p:ph type="ctrTitle"/>
          </p:nvPr>
        </p:nvSpPr>
        <p:spPr>
          <a:xfrm>
            <a:off x="925975" y="847725"/>
            <a:ext cx="10255169" cy="1688441"/>
          </a:xfrm>
        </p:spPr>
        <p:txBody>
          <a:bodyPr>
            <a:normAutofit fontScale="90000"/>
          </a:bodyPr>
          <a:lstStyle/>
          <a:p>
            <a:pPr marL="342900" marR="0" lvl="0" indent="-342900">
              <a:lnSpc>
                <a:spcPct val="107000"/>
              </a:lnSpc>
              <a:spcBef>
                <a:spcPts val="0"/>
              </a:spcBef>
              <a:spcAft>
                <a:spcPts val="800"/>
              </a:spcAft>
            </a:pPr>
            <a:r>
              <a:rPr lang="el-GR" sz="1800" b="1">
                <a:effectLst/>
                <a:latin typeface="Calibri" panose="020F0502020204030204" pitchFamily="34" charset="0"/>
                <a:ea typeface="Calibri" panose="020F0502020204030204" pitchFamily="34" charset="0"/>
                <a:cs typeface="Times New Roman" panose="02020603050405020304" pitchFamily="18" charset="0"/>
              </a:rPr>
              <a:t>3. Ενδυνάμωση των χρηστών υπηρεσιών ψυχικής υγείας- προσανατολισμός στην «ανάκαμψη»- αυτοσυνηγορία. Συλλογικότητες  χρηστών υπηρεσιών ψυχικής υγείας – Αυτοσυνηγορία – Αυτοεκπροσώπηση</a:t>
            </a:r>
            <a:br>
              <a:rPr lang="en-US" sz="1800">
                <a:effectLst/>
                <a:latin typeface="Calibri" panose="020F0502020204030204" pitchFamily="34" charset="0"/>
                <a:ea typeface="Calibri" panose="020F0502020204030204" pitchFamily="34" charset="0"/>
                <a:cs typeface="Times New Roman" panose="02020603050405020304" pitchFamily="18" charset="0"/>
              </a:rPr>
            </a:br>
            <a:r>
              <a:rPr lang="el-GR"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Σημαντικό! Πώς αυτό-οργανώνονται ή πως υπάρχουν οι συμμαχίες με τους επαγγελματίες, αλλά με έναν τρόπο που να μην «καπελώνεται» το κίνημα…</a:t>
            </a:r>
            <a:br>
              <a:rPr lang="en-US" sz="1800">
                <a:effectLst/>
                <a:latin typeface="Calibri" panose="020F0502020204030204" pitchFamily="34" charset="0"/>
                <a:ea typeface="Calibri" panose="020F0502020204030204" pitchFamily="34" charset="0"/>
                <a:cs typeface="Times New Roman" panose="02020603050405020304" pitchFamily="18" charset="0"/>
              </a:rPr>
            </a:br>
            <a:r>
              <a:rPr lang="el-GR"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Αντίθετα να προωθείται ο ηγετικός ρόλος τους </a:t>
            </a:r>
            <a:endParaRPr lang="en-US" dirty="0"/>
          </a:p>
        </p:txBody>
      </p:sp>
      <p:sp>
        <p:nvSpPr>
          <p:cNvPr id="3" name="Subtitle 2">
            <a:extLst>
              <a:ext uri="{FF2B5EF4-FFF2-40B4-BE49-F238E27FC236}">
                <a16:creationId xmlns:a16="http://schemas.microsoft.com/office/drawing/2014/main" id="{5B2951A3-8F0E-446F-B673-3A18335914A7}"/>
              </a:ext>
            </a:extLst>
          </p:cNvPr>
          <p:cNvSpPr>
            <a:spLocks noGrp="1"/>
          </p:cNvSpPr>
          <p:nvPr>
            <p:ph type="subTitle" idx="1"/>
          </p:nvPr>
        </p:nvSpPr>
        <p:spPr>
          <a:xfrm>
            <a:off x="925975" y="2708694"/>
            <a:ext cx="10255169" cy="3460612"/>
          </a:xfrm>
        </p:spPr>
        <p:txBody>
          <a:bodyPr>
            <a:normAutofit/>
          </a:bodyPr>
          <a:lstStyle/>
          <a:p>
            <a:pPr marL="285750" indent="-285750" algn="just">
              <a:buFont typeface="Wingdings" panose="05000000000000000000" pitchFamily="2" charset="2"/>
              <a:buChar char="ü"/>
            </a:pPr>
            <a:r>
              <a:rPr lang="el-GR" sz="1800" dirty="0" err="1">
                <a:effectLst/>
                <a:latin typeface="Calibri" panose="020F0502020204030204" pitchFamily="34" charset="0"/>
                <a:ea typeface="Calibri" panose="020F0502020204030204" pitchFamily="34" charset="0"/>
                <a:cs typeface="Times New Roman" panose="02020603050405020304" pitchFamily="18" charset="0"/>
              </a:rPr>
              <a:t>ΕΣΑμεΑ</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"Ενδυνάμωση της Συλλογικής Έκφρασης και της Συνηγορίας των Ατόμων με Ψυχική Αναπηρία"</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ü"/>
            </a:pPr>
            <a:r>
              <a:rPr lang="el-GR" sz="1800" i="1" dirty="0" err="1">
                <a:effectLst/>
                <a:latin typeface="Calibri" panose="020F0502020204030204" pitchFamily="34" charset="0"/>
                <a:ea typeface="Calibri" panose="020F0502020204030204" pitchFamily="34" charset="0"/>
                <a:cs typeface="Times New Roman" panose="02020603050405020304" pitchFamily="18" charset="0"/>
              </a:rPr>
              <a:t>ΠΕΨΑΕΕ</a:t>
            </a:r>
            <a:r>
              <a:rPr lang="el-GR" sz="1800" i="1" dirty="0">
                <a:effectLst/>
                <a:latin typeface="Calibri" panose="020F0502020204030204" pitchFamily="34" charset="0"/>
                <a:ea typeface="Calibri" panose="020F0502020204030204" pitchFamily="34" charset="0"/>
                <a:cs typeface="Times New Roman" panose="02020603050405020304" pitchFamily="18" charset="0"/>
              </a:rPr>
              <a:t> σε συνεργασία με το Σωματείο Ληπτών Υπηρεσιών Ψυχικής Υγείας «</a:t>
            </a:r>
            <a:r>
              <a:rPr lang="el-GR" sz="1800" i="1" dirty="0" err="1">
                <a:effectLst/>
                <a:latin typeface="Calibri" panose="020F0502020204030204" pitchFamily="34" charset="0"/>
                <a:ea typeface="Calibri" panose="020F0502020204030204" pitchFamily="34" charset="0"/>
                <a:cs typeface="Times New Roman" panose="02020603050405020304" pitchFamily="18" charset="0"/>
              </a:rPr>
              <a:t>Αυτοεκπροσώπηση</a:t>
            </a:r>
            <a:r>
              <a:rPr lang="el-GR" sz="1800" i="1" dirty="0">
                <a:effectLst/>
                <a:latin typeface="Calibri" panose="020F0502020204030204" pitchFamily="34" charset="0"/>
                <a:ea typeface="Calibri" panose="020F0502020204030204" pitchFamily="34" charset="0"/>
                <a:cs typeface="Times New Roman" panose="02020603050405020304" pitchFamily="18" charset="0"/>
              </a:rPr>
              <a:t>» </a:t>
            </a:r>
            <a:r>
              <a:rPr lang="el-GR" sz="1800"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«Δημιουργία Περιφερειακών πυρήνων δικτύωσης Ληπτών Υπηρεσιών Ψυχικής Υγείας»</a:t>
            </a:r>
            <a:endParaRPr lang="el-GR" sz="1800"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Bef>
                <a:spcPts val="0"/>
              </a:spcBef>
              <a:spcAft>
                <a:spcPts val="800"/>
              </a:spcAft>
              <a:buFont typeface="Wingdings" panose="05000000000000000000" pitchFamily="2" charset="2"/>
              <a:buChar char="ü"/>
            </a:pPr>
            <a:r>
              <a:rPr lang="el-GR"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Σεμινάρια Εμψύχωσης | Σωματείο Ληπτών Υπηρεσιών Ψυχικής Υγείας «</a:t>
            </a:r>
            <a:r>
              <a:rPr lang="el-GR" sz="1800" b="1"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Αυτοεκπροσώπηση</a:t>
            </a:r>
            <a:r>
              <a:rPr lang="el-GR"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 (</a:t>
            </a:r>
            <a:r>
              <a:rPr lang="en-US" sz="1800" b="1"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autoekprosopisi</a:t>
            </a:r>
            <a:r>
              <a:rPr lang="el-GR"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a:t>
            </a: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gr</a:t>
            </a:r>
            <a:r>
              <a:rPr lang="el-GR"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a:effectLst/>
                <a:latin typeface="Calibri" panose="020F0502020204030204" pitchFamily="34" charset="0"/>
                <a:ea typeface="Calibri" panose="020F0502020204030204" pitchFamily="34" charset="0"/>
                <a:cs typeface="Times New Roman" panose="02020603050405020304" pitchFamily="18" charset="0"/>
              </a:rPr>
              <a:t>Η ΕΚΨ Π. Σακελλαρόπουλος έχει μια σχέση ισότιμης συνεργασίας με  </a:t>
            </a:r>
            <a:r>
              <a:rPr lang="el-GR"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Το Σωματείο Ληπτών Υπηρεσιών Ψυχικής Υγείας «</a:t>
            </a:r>
            <a:r>
              <a:rPr lang="el-GR" sz="1800" b="1"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Αυτοεκπροσώπηση</a:t>
            </a:r>
            <a:r>
              <a:rPr lang="el-GR"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Προωθώντας ενεργά την </a:t>
            </a:r>
            <a:r>
              <a:rPr lang="el-GR"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Αυτοσυνηγορία</a:t>
            </a:r>
            <a:r>
              <a:rPr lang="el-GR" sz="1800" dirty="0">
                <a:effectLst/>
                <a:latin typeface="Calibri" panose="020F0502020204030204" pitchFamily="34" charset="0"/>
                <a:ea typeface="Calibri" panose="020F0502020204030204" pitchFamily="34" charset="0"/>
                <a:cs typeface="Times New Roman" panose="02020603050405020304" pitchFamily="18" charset="0"/>
              </a:rPr>
              <a:t>. Ως μέλος του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Mental</a:t>
            </a:r>
            <a:r>
              <a:rPr lang="el-GR" sz="1800" dirty="0">
                <a:effectLst/>
                <a:latin typeface="Calibri" panose="020F0502020204030204" pitchFamily="34" charset="0"/>
                <a:ea typeface="Calibri" panose="020F0502020204030204" pitchFamily="34" charset="0"/>
                <a:cs typeface="Times New Roman" panose="02020603050405020304" pitchFamily="18" charset="0"/>
              </a:rPr>
              <a:t> Health Europe στήριξε στις 2 και 3 Δεκεμβρίου 2017 την υλοποίηση στην Άμφισσα του σεμιναρίου «Από τους χρήστες για τους χρήστες υπηρεσιών ψυχικής υγείας». Η εκδήλωση υποστηρίχθηκε από το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Mental</a:t>
            </a:r>
            <a:r>
              <a:rPr lang="el-GR" sz="1800" dirty="0">
                <a:effectLst/>
                <a:latin typeface="Calibri" panose="020F0502020204030204" pitchFamily="34" charset="0"/>
                <a:ea typeface="Calibri" panose="020F0502020204030204" pitchFamily="34" charset="0"/>
                <a:cs typeface="Times New Roman" panose="02020603050405020304" pitchFamily="18" charset="0"/>
              </a:rPr>
              <a:t> Health Europe. Από κει και πέρα το σωματείο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Αυτοεκπροσώπηση</a:t>
            </a:r>
            <a:r>
              <a:rPr lang="el-GR" sz="1800" dirty="0">
                <a:effectLst/>
                <a:latin typeface="Calibri" panose="020F0502020204030204" pitchFamily="34" charset="0"/>
                <a:ea typeface="Calibri" panose="020F0502020204030204" pitchFamily="34" charset="0"/>
                <a:cs typeface="Times New Roman" panose="02020603050405020304" pitchFamily="18" charset="0"/>
              </a:rPr>
              <a:t>” μετά από αυτή την πρώτη ώθηση υιοθέτησε αυτή την πρωτοβουλία και τις επόμενες χρονιές πρωταγωνίστησαν οι ίδιοι οι χρήστες στην διοργάνωση, με τη δική τους ατζέντα.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lnSpc>
                <a:spcPct val="107000"/>
              </a:lnSpc>
              <a:spcBef>
                <a:spcPts val="0"/>
              </a:spcBef>
              <a:spcAft>
                <a:spcPts val="800"/>
              </a:spcAft>
              <a:buFont typeface="Wingdings" panose="05000000000000000000" pitchFamily="2" charset="2"/>
              <a:buChar char="ü"/>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ü"/>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US" dirty="0"/>
          </a:p>
        </p:txBody>
      </p:sp>
      <p:pic>
        <p:nvPicPr>
          <p:cNvPr id="4" name="Picture 3">
            <a:extLst>
              <a:ext uri="{FF2B5EF4-FFF2-40B4-BE49-F238E27FC236}">
                <a16:creationId xmlns:a16="http://schemas.microsoft.com/office/drawing/2014/main" id="{B8B5111E-58FA-4494-892E-FC8804290512}"/>
              </a:ext>
            </a:extLst>
          </p:cNvPr>
          <p:cNvPicPr>
            <a:picLocks noChangeAspect="1"/>
          </p:cNvPicPr>
          <p:nvPr/>
        </p:nvPicPr>
        <p:blipFill>
          <a:blip r:embed="rId6">
            <a:alphaModFix/>
            <a:extLst>
              <a:ext uri="{28A0092B-C50C-407E-A947-70E740481C1C}">
                <a14:useLocalDpi xmlns:a14="http://schemas.microsoft.com/office/drawing/2010/main" val="0"/>
              </a:ext>
            </a:extLst>
          </a:blip>
          <a:srcRect/>
          <a:stretch>
            <a:fillRect/>
          </a:stretch>
        </p:blipFill>
        <p:spPr bwMode="auto">
          <a:xfrm>
            <a:off x="0" y="0"/>
            <a:ext cx="2533650" cy="847725"/>
          </a:xfrm>
          <a:prstGeom prst="rect">
            <a:avLst/>
          </a:prstGeom>
          <a:noFill/>
        </p:spPr>
      </p:pic>
      <p:sp>
        <p:nvSpPr>
          <p:cNvPr id="5" name="Slide Number Placeholder 4">
            <a:extLst>
              <a:ext uri="{FF2B5EF4-FFF2-40B4-BE49-F238E27FC236}">
                <a16:creationId xmlns:a16="http://schemas.microsoft.com/office/drawing/2014/main" id="{D838258D-44F2-4728-ABF1-951257F773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BCF3CD-ADDD-4DE0-A20B-EA0D6F9FD34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C678DEC-C608-4C03-9585-1B66B29823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ΠΑΝΑΓΙΩΤΑ ΦΙΤΣΙΟΥ, ΨΥΧΟΛΟΓΟΣ </a:t>
            </a: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MSc</a:t>
            </a:r>
          </a:p>
        </p:txBody>
      </p:sp>
    </p:spTree>
    <p:extLst>
      <p:ext uri="{BB962C8B-B14F-4D97-AF65-F5344CB8AC3E}">
        <p14:creationId xmlns:p14="http://schemas.microsoft.com/office/powerpoint/2010/main" val="1538101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52CC-9A0D-458A-A909-1A19E9229582}"/>
              </a:ext>
            </a:extLst>
          </p:cNvPr>
          <p:cNvSpPr>
            <a:spLocks noGrp="1"/>
          </p:cNvSpPr>
          <p:nvPr>
            <p:ph type="ctrTitle"/>
          </p:nvPr>
        </p:nvSpPr>
        <p:spPr>
          <a:xfrm>
            <a:off x="925975" y="362309"/>
            <a:ext cx="10255169" cy="1237892"/>
          </a:xfrm>
        </p:spPr>
        <p:txBody>
          <a:bodyPr>
            <a:normAutofit/>
          </a:bodyPr>
          <a:lstStyle/>
          <a:p>
            <a:pPr>
              <a:lnSpc>
                <a:spcPct val="107000"/>
              </a:lnSpc>
              <a:spcBef>
                <a:spcPts val="0"/>
              </a:spcBef>
              <a:spcAft>
                <a:spcPts val="800"/>
              </a:spcAft>
            </a:pPr>
            <a:r>
              <a:rPr lang="el-GR" sz="1800" b="1" kern="100" dirty="0">
                <a:latin typeface="Calibri" panose="020F0502020204030204" pitchFamily="34" charset="0"/>
                <a:ea typeface="Aptos"/>
                <a:cs typeface="Times New Roman" panose="02020603050405020304" pitchFamily="18" charset="0"/>
              </a:rPr>
              <a:t>Ανάκαμψη και Επανένταξη: Από τη Θεωρία στην Πράξη</a:t>
            </a:r>
            <a:br>
              <a:rPr lang="en-US" sz="1800" kern="100" dirty="0">
                <a:latin typeface="Aptos"/>
                <a:ea typeface="Aptos"/>
                <a:cs typeface="Times New Roman" panose="02020603050405020304" pitchFamily="18" charset="0"/>
              </a:rPr>
            </a:br>
            <a:endParaRPr lang="en-US" sz="1800" dirty="0"/>
          </a:p>
        </p:txBody>
      </p:sp>
      <p:sp>
        <p:nvSpPr>
          <p:cNvPr id="3" name="Subtitle 2">
            <a:extLst>
              <a:ext uri="{FF2B5EF4-FFF2-40B4-BE49-F238E27FC236}">
                <a16:creationId xmlns:a16="http://schemas.microsoft.com/office/drawing/2014/main" id="{5B2951A3-8F0E-446F-B673-3A18335914A7}"/>
              </a:ext>
            </a:extLst>
          </p:cNvPr>
          <p:cNvSpPr>
            <a:spLocks noGrp="1"/>
          </p:cNvSpPr>
          <p:nvPr>
            <p:ph type="subTitle" idx="1"/>
          </p:nvPr>
        </p:nvSpPr>
        <p:spPr>
          <a:xfrm>
            <a:off x="925975" y="1828800"/>
            <a:ext cx="10255169" cy="4340506"/>
          </a:xfrm>
        </p:spPr>
        <p:txBody>
          <a:bodyPr/>
          <a:lstStyle/>
          <a:p>
            <a:pPr marL="0" marR="0" algn="just">
              <a:lnSpc>
                <a:spcPct val="115000"/>
              </a:lnSpc>
              <a:spcBef>
                <a:spcPts val="0"/>
              </a:spcBef>
              <a:spcAft>
                <a:spcPts val="800"/>
              </a:spcAft>
            </a:pPr>
            <a:r>
              <a:rPr lang="el-GR" sz="1800" kern="100" dirty="0">
                <a:effectLst/>
                <a:latin typeface="Calibri" panose="020F0502020204030204" pitchFamily="34" charset="0"/>
                <a:ea typeface="Aptos"/>
                <a:cs typeface="Times New Roman" panose="02020603050405020304" pitchFamily="18" charset="0"/>
              </a:rPr>
              <a:t>Ζητήματα που θα μας απασχολήσουν: </a:t>
            </a:r>
          </a:p>
          <a:p>
            <a:pPr marL="0" marR="0" algn="just">
              <a:lnSpc>
                <a:spcPct val="115000"/>
              </a:lnSpc>
              <a:spcBef>
                <a:spcPts val="0"/>
              </a:spcBef>
              <a:spcAft>
                <a:spcPts val="800"/>
              </a:spcAft>
            </a:pPr>
            <a:r>
              <a:rPr lang="el-GR" sz="1800" kern="100" dirty="0">
                <a:highlight>
                  <a:srgbClr val="FFFF00"/>
                </a:highlight>
                <a:latin typeface="Calibri" panose="020F0502020204030204" pitchFamily="34" charset="0"/>
                <a:ea typeface="Aptos"/>
                <a:cs typeface="Times New Roman" panose="02020603050405020304" pitchFamily="18" charset="0"/>
              </a:rPr>
              <a:t>(Σε αυτή την εισήγηση θα ασχοληθώ κυρίως με μια «θεσμική» ή «συστημική» προσέγγιση των δυσκολιών και των απαντήσεων… Όχι σε ατομικό επίπεδο)</a:t>
            </a:r>
            <a:endParaRPr lang="en-US" sz="1800" kern="100" dirty="0">
              <a:effectLst/>
              <a:highlight>
                <a:srgbClr val="FFFF00"/>
              </a:highlight>
              <a:latin typeface="Aptos"/>
              <a:ea typeface="Aptos"/>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l-GR" sz="1800" kern="100" dirty="0">
                <a:effectLst/>
                <a:latin typeface="Calibri" panose="020F0502020204030204" pitchFamily="34" charset="0"/>
                <a:ea typeface="Aptos"/>
                <a:cs typeface="Times New Roman" panose="02020603050405020304" pitchFamily="18" charset="0"/>
              </a:rPr>
              <a:t>Προκλήσεις και ευκαιρίες για άτομα με ψυχοκοινωνικά προβλήματα στη διαδικασία ανάκαμψης και επανένταξης στην κοινότητα.</a:t>
            </a:r>
            <a:endParaRPr lang="en-US" sz="1800" kern="100" dirty="0">
              <a:effectLst/>
              <a:latin typeface="Aptos"/>
              <a:ea typeface="Aptos"/>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l-GR" sz="1800" kern="100" dirty="0">
                <a:effectLst/>
                <a:latin typeface="Calibri" panose="020F0502020204030204" pitchFamily="34" charset="0"/>
                <a:ea typeface="Aptos"/>
                <a:cs typeface="Times New Roman" panose="02020603050405020304" pitchFamily="18" charset="0"/>
              </a:rPr>
              <a:t>Παρουσίαση στρατηγικών που μπορούν να υποστηρίξουν την επανένταξη των ατόμων με ψυχοκοινωνικά προβλήματα στο κοινωνικό και επαγγελματικό τους περιβάλλον.</a:t>
            </a:r>
            <a:endParaRPr lang="en-US" sz="1800" kern="100" dirty="0">
              <a:effectLst/>
              <a:latin typeface="Aptos"/>
              <a:ea typeface="Aptos"/>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l-GR" sz="1800" kern="100" dirty="0">
                <a:effectLst/>
                <a:latin typeface="Calibri" panose="020F0502020204030204" pitchFamily="34" charset="0"/>
                <a:ea typeface="Aptos"/>
                <a:cs typeface="Times New Roman" panose="02020603050405020304" pitchFamily="18" charset="0"/>
              </a:rPr>
              <a:t>Πώς η υποστήριξη των </a:t>
            </a:r>
            <a:r>
              <a:rPr lang="el-GR" sz="1800" kern="100" dirty="0" err="1">
                <a:effectLst/>
                <a:latin typeface="Calibri" panose="020F0502020204030204" pitchFamily="34" charset="0"/>
                <a:ea typeface="Aptos"/>
                <a:cs typeface="Times New Roman" panose="02020603050405020304" pitchFamily="18" charset="0"/>
              </a:rPr>
              <a:t>ομοτίμων</a:t>
            </a:r>
            <a:r>
              <a:rPr lang="el-GR" sz="1800" kern="100" dirty="0">
                <a:effectLst/>
                <a:latin typeface="Calibri" panose="020F0502020204030204" pitchFamily="34" charset="0"/>
                <a:ea typeface="Aptos"/>
                <a:cs typeface="Times New Roman" panose="02020603050405020304" pitchFamily="18" charset="0"/>
              </a:rPr>
              <a:t> μπορεί να ενισχύσει τη δυνατότητα των ατόμων με βιωμένη εμπειρία  να επανακτήσουν τον έλεγχο της ζωής τους.</a:t>
            </a:r>
            <a:endParaRPr lang="en-US" sz="1800" kern="100" dirty="0">
              <a:effectLst/>
              <a:latin typeface="Aptos"/>
              <a:ea typeface="Aptos"/>
              <a:cs typeface="Times New Roman" panose="02020603050405020304" pitchFamily="18" charset="0"/>
            </a:endParaRPr>
          </a:p>
          <a:p>
            <a:pPr marL="342900" marR="0" lvl="0" indent="-342900" algn="just">
              <a:lnSpc>
                <a:spcPct val="115000"/>
              </a:lnSpc>
              <a:spcBef>
                <a:spcPts val="0"/>
              </a:spcBef>
              <a:spcAft>
                <a:spcPts val="800"/>
              </a:spcAft>
              <a:buFont typeface="Symbol" panose="05050102010706020507" pitchFamily="18" charset="2"/>
              <a:buChar char=""/>
            </a:pPr>
            <a:r>
              <a:rPr lang="el-GR" sz="1800" kern="100" dirty="0">
                <a:effectLst/>
                <a:latin typeface="Calibri" panose="020F0502020204030204" pitchFamily="34" charset="0"/>
                <a:ea typeface="Aptos"/>
                <a:cs typeface="Times New Roman" panose="02020603050405020304" pitchFamily="18" charset="0"/>
              </a:rPr>
              <a:t>Ανάκαμψη, συνηγορία, </a:t>
            </a:r>
            <a:r>
              <a:rPr lang="el-GR" sz="1800" kern="100" dirty="0" err="1">
                <a:effectLst/>
                <a:latin typeface="Calibri" panose="020F0502020204030204" pitchFamily="34" charset="0"/>
                <a:ea typeface="Aptos"/>
                <a:cs typeface="Times New Roman" panose="02020603050405020304" pitchFamily="18" charset="0"/>
              </a:rPr>
              <a:t>αυτοσυνηγορία</a:t>
            </a:r>
            <a:r>
              <a:rPr lang="el-GR" sz="1800" kern="100" dirty="0">
                <a:effectLst/>
                <a:latin typeface="Calibri" panose="020F0502020204030204" pitchFamily="34" charset="0"/>
                <a:ea typeface="Aptos"/>
                <a:cs typeface="Times New Roman" panose="02020603050405020304" pitchFamily="18" charset="0"/>
              </a:rPr>
              <a:t> και ομότιμη εργασία: ένα συνεχές που συνδέει τους λήπτες υπηρεσιών ψυχικής υγείας, τους επαγγελματίες και την κοινότητα</a:t>
            </a:r>
            <a:endParaRPr lang="en-US" sz="1800" kern="100" dirty="0">
              <a:effectLst/>
              <a:latin typeface="Aptos"/>
              <a:ea typeface="Aptos"/>
              <a:cs typeface="Times New Roman" panose="02020603050405020304" pitchFamily="18" charset="0"/>
            </a:endParaRPr>
          </a:p>
          <a:p>
            <a:pPr algn="just"/>
            <a:endParaRPr lang="en-US" dirty="0"/>
          </a:p>
        </p:txBody>
      </p:sp>
      <p:pic>
        <p:nvPicPr>
          <p:cNvPr id="4" name="Picture 3">
            <a:extLst>
              <a:ext uri="{FF2B5EF4-FFF2-40B4-BE49-F238E27FC236}">
                <a16:creationId xmlns:a16="http://schemas.microsoft.com/office/drawing/2014/main" id="{B8B5111E-58FA-4494-892E-FC8804290512}"/>
              </a:ext>
            </a:extLst>
          </p:cNvPr>
          <p:cNvPicPr>
            <a:picLocks noChangeAspect="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2533650" cy="847725"/>
          </a:xfrm>
          <a:prstGeom prst="rect">
            <a:avLst/>
          </a:prstGeom>
          <a:noFill/>
        </p:spPr>
      </p:pic>
      <p:sp>
        <p:nvSpPr>
          <p:cNvPr id="5" name="Slide Number Placeholder 4">
            <a:extLst>
              <a:ext uri="{FF2B5EF4-FFF2-40B4-BE49-F238E27FC236}">
                <a16:creationId xmlns:a16="http://schemas.microsoft.com/office/drawing/2014/main" id="{D838258D-44F2-4728-ABF1-951257F773C7}"/>
              </a:ext>
            </a:extLst>
          </p:cNvPr>
          <p:cNvSpPr>
            <a:spLocks noGrp="1"/>
          </p:cNvSpPr>
          <p:nvPr>
            <p:ph type="sldNum" sz="quarter" idx="12"/>
          </p:nvPr>
        </p:nvSpPr>
        <p:spPr/>
        <p:txBody>
          <a:bodyPr/>
          <a:lstStyle/>
          <a:p>
            <a:fld id="{24BCF3CD-ADDD-4DE0-A20B-EA0D6F9FD340}" type="slidenum">
              <a:rPr lang="en-US" smtClean="0"/>
              <a:t>2</a:t>
            </a:fld>
            <a:endParaRPr lang="en-US"/>
          </a:p>
        </p:txBody>
      </p:sp>
      <p:sp>
        <p:nvSpPr>
          <p:cNvPr id="6" name="Footer Placeholder 5">
            <a:extLst>
              <a:ext uri="{FF2B5EF4-FFF2-40B4-BE49-F238E27FC236}">
                <a16:creationId xmlns:a16="http://schemas.microsoft.com/office/drawing/2014/main" id="{8C678DEC-C608-4C03-9585-1B66B2982397}"/>
              </a:ext>
            </a:extLst>
          </p:cNvPr>
          <p:cNvSpPr>
            <a:spLocks noGrp="1"/>
          </p:cNvSpPr>
          <p:nvPr>
            <p:ph type="ftr" sz="quarter" idx="11"/>
          </p:nvPr>
        </p:nvSpPr>
        <p:spPr/>
        <p:txBody>
          <a:bodyPr/>
          <a:lstStyle/>
          <a:p>
            <a:r>
              <a:rPr lang="el-GR"/>
              <a:t>ΠΑΝΑΓΙΩΤΑ ΦΙΤΣΙΟΥ, ΨΥΧΟΛΟΓΟΣ </a:t>
            </a:r>
            <a:r>
              <a:rPr lang="en-US"/>
              <a:t>MSc</a:t>
            </a:r>
          </a:p>
        </p:txBody>
      </p:sp>
    </p:spTree>
    <p:extLst>
      <p:ext uri="{BB962C8B-B14F-4D97-AF65-F5344CB8AC3E}">
        <p14:creationId xmlns:p14="http://schemas.microsoft.com/office/powerpoint/2010/main" val="3237927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DE52CC-9A0D-458A-A909-1A19E9229582}"/>
              </a:ext>
            </a:extLst>
          </p:cNvPr>
          <p:cNvSpPr>
            <a:spLocks noGrp="1"/>
          </p:cNvSpPr>
          <p:nvPr>
            <p:ph type="ctrTitle"/>
          </p:nvPr>
        </p:nvSpPr>
        <p:spPr>
          <a:xfrm>
            <a:off x="3013036" y="556337"/>
            <a:ext cx="5448057" cy="1248400"/>
          </a:xfrm>
        </p:spPr>
        <p:txBody>
          <a:bodyPr vert="horz" lIns="91440" tIns="45720" rIns="91440" bIns="45720" rtlCol="0" anchor="ctr">
            <a:normAutofit fontScale="90000"/>
          </a:bodyPr>
          <a:lstStyle/>
          <a:p>
            <a:pPr algn="l"/>
            <a:r>
              <a:rPr lang="en-US" sz="3700" b="1" dirty="0" err="1"/>
              <a:t>Άλλο</a:t>
            </a:r>
            <a:r>
              <a:rPr lang="en-US" sz="3700" b="1" dirty="0"/>
              <a:t> πα</a:t>
            </a:r>
            <a:r>
              <a:rPr lang="en-US" sz="3700" b="1" dirty="0" err="1"/>
              <a:t>ράδειγμ</a:t>
            </a:r>
            <a:r>
              <a:rPr lang="en-US" sz="3700" b="1" dirty="0"/>
              <a:t>α καλής πρακτικής συντονισμένης δράσης συνηγορίας και αυτοσυνηγορίας</a:t>
            </a:r>
          </a:p>
        </p:txBody>
      </p:sp>
      <p:sp>
        <p:nvSpPr>
          <p:cNvPr id="3" name="Subtitle 2">
            <a:extLst>
              <a:ext uri="{FF2B5EF4-FFF2-40B4-BE49-F238E27FC236}">
                <a16:creationId xmlns:a16="http://schemas.microsoft.com/office/drawing/2014/main" id="{5B2951A3-8F0E-446F-B673-3A18335914A7}"/>
              </a:ext>
            </a:extLst>
          </p:cNvPr>
          <p:cNvSpPr>
            <a:spLocks noGrp="1"/>
          </p:cNvSpPr>
          <p:nvPr>
            <p:ph type="subTitle" idx="1"/>
          </p:nvPr>
        </p:nvSpPr>
        <p:spPr>
          <a:xfrm>
            <a:off x="838083" y="2213811"/>
            <a:ext cx="7969226" cy="4006014"/>
          </a:xfrm>
        </p:spPr>
        <p:txBody>
          <a:bodyPr vert="horz" lIns="91440" tIns="45720" rIns="91440" bIns="45720" rtlCol="0">
            <a:normAutofit fontScale="85000" lnSpcReduction="20000"/>
          </a:bodyPr>
          <a:lstStyle/>
          <a:p>
            <a:pPr marR="0" algn="l">
              <a:spcBef>
                <a:spcPts val="0"/>
              </a:spcBef>
              <a:spcAft>
                <a:spcPts val="800"/>
              </a:spcAft>
            </a:pPr>
            <a:r>
              <a:rPr lang="en-US" sz="2300" dirty="0" err="1">
                <a:effectLst/>
              </a:rPr>
              <a:t>Τρεις</a:t>
            </a:r>
            <a:r>
              <a:rPr lang="en-US" sz="2300" dirty="0">
                <a:effectLst/>
              </a:rPr>
              <a:t> </a:t>
            </a:r>
            <a:r>
              <a:rPr lang="en-US" sz="2300" dirty="0" err="1">
                <a:effectLst/>
              </a:rPr>
              <a:t>ημερίδες</a:t>
            </a:r>
            <a:r>
              <a:rPr lang="en-US" sz="2300" dirty="0">
                <a:effectLst/>
              </a:rPr>
              <a:t> </a:t>
            </a:r>
            <a:r>
              <a:rPr lang="en-US" sz="2300" dirty="0" err="1">
                <a:effectLst/>
              </a:rPr>
              <a:t>γι</a:t>
            </a:r>
            <a:r>
              <a:rPr lang="en-US" sz="2300" dirty="0">
                <a:effectLst/>
              </a:rPr>
              <a:t>α τον ίδιο σκοπό… Για τον </a:t>
            </a:r>
            <a:r>
              <a:rPr lang="en-US" sz="2300" b="1" dirty="0">
                <a:effectLst/>
              </a:rPr>
              <a:t>περιορισμό των ακούσιων νοσηλειών</a:t>
            </a:r>
            <a:endParaRPr lang="en-US" sz="2300" dirty="0">
              <a:effectLst/>
            </a:endParaRPr>
          </a:p>
          <a:p>
            <a:pPr marL="342900" marR="0" lvl="0" indent="-228600" algn="l">
              <a:spcBef>
                <a:spcPts val="0"/>
              </a:spcBef>
              <a:spcAft>
                <a:spcPts val="800"/>
              </a:spcAft>
              <a:buFont typeface="Arial" panose="020B0604020202020204" pitchFamily="34" charset="0"/>
              <a:buChar char="•"/>
            </a:pPr>
            <a:r>
              <a:rPr lang="en-US" sz="2300" dirty="0" err="1">
                <a:effectLst/>
              </a:rPr>
              <a:t>Ημερίδ</a:t>
            </a:r>
            <a:r>
              <a:rPr lang="en-US" sz="2300" dirty="0">
                <a:effectLst/>
              </a:rPr>
              <a:t>α Σωματείου «Αυτοεκπροσώπηση», 5/5/2023, με τίτλο «Νέος Νόμος για τη μεταφορά κατά την ακούσια νοσηλεία – Λύτρωση ή κενό γράμμα;»</a:t>
            </a:r>
          </a:p>
          <a:p>
            <a:pPr marL="342900" marR="0" lvl="0" indent="-228600" algn="l">
              <a:spcBef>
                <a:spcPts val="0"/>
              </a:spcBef>
              <a:spcAft>
                <a:spcPts val="800"/>
              </a:spcAft>
              <a:buFont typeface="Arial" panose="020B0604020202020204" pitchFamily="34" charset="0"/>
              <a:buChar char="•"/>
            </a:pPr>
            <a:r>
              <a:rPr lang="en-US" sz="2300" dirty="0" err="1">
                <a:effectLst/>
              </a:rPr>
              <a:t>Δι</a:t>
            </a:r>
            <a:r>
              <a:rPr lang="en-US" sz="2300" dirty="0">
                <a:effectLst/>
              </a:rPr>
              <a:t>αδικτυακή Ημερίδα Σωματείου «ΑΥΤΟΕΚΠΡΟΣΩΠΗΣΗ», 8/6/2023, με τίτλο «Η Ακούσια Νοσηλεία Σήμερα»</a:t>
            </a:r>
          </a:p>
          <a:p>
            <a:pPr marL="342900" marR="0" lvl="0" indent="-228600" algn="l">
              <a:spcBef>
                <a:spcPts val="0"/>
              </a:spcBef>
              <a:spcAft>
                <a:spcPts val="800"/>
              </a:spcAft>
              <a:buFont typeface="Arial" panose="020B0604020202020204" pitchFamily="34" charset="0"/>
              <a:buChar char="•"/>
            </a:pPr>
            <a:r>
              <a:rPr lang="en-US" sz="2300" dirty="0" err="1">
                <a:effectLst/>
              </a:rPr>
              <a:t>Ανοιχτή</a:t>
            </a:r>
            <a:r>
              <a:rPr lang="en-US" sz="2300" dirty="0">
                <a:effectLst/>
              </a:rPr>
              <a:t> </a:t>
            </a:r>
            <a:r>
              <a:rPr lang="en-US" sz="2300" dirty="0" err="1">
                <a:effectLst/>
              </a:rPr>
              <a:t>Συζήτηση</a:t>
            </a:r>
            <a:r>
              <a:rPr lang="en-US" sz="2300" dirty="0">
                <a:effectLst/>
              </a:rPr>
              <a:t> – Πα</a:t>
            </a:r>
            <a:r>
              <a:rPr lang="en-US" sz="2300" dirty="0" err="1">
                <a:effectLst/>
              </a:rPr>
              <a:t>ρέμ</a:t>
            </a:r>
            <a:r>
              <a:rPr lang="en-US" sz="2300" dirty="0">
                <a:effectLst/>
              </a:rPr>
              <a:t>βαση για τον Περιορισμό των Ακούσιων Νοσηλειών, 4/7/2023, με τίτλο «Η ακούσια νοσηλεία είναι το σύμπτωμα ενός συστήματος που νοσεί». </a:t>
            </a:r>
            <a:r>
              <a:rPr lang="en-US" sz="2300" dirty="0" err="1">
                <a:effectLst/>
              </a:rPr>
              <a:t>Διοργάνωση</a:t>
            </a:r>
            <a:r>
              <a:rPr lang="en-US" sz="2300" dirty="0">
                <a:effectLst/>
              </a:rPr>
              <a:t> </a:t>
            </a:r>
            <a:r>
              <a:rPr lang="en-US" sz="2300" dirty="0" err="1">
                <a:effectLst/>
              </a:rPr>
              <a:t>ΕΚΨ</a:t>
            </a:r>
            <a:r>
              <a:rPr lang="en-US" sz="2300" dirty="0">
                <a:effectLst/>
              </a:rPr>
              <a:t> Π. Σα</a:t>
            </a:r>
            <a:r>
              <a:rPr lang="en-US" sz="2300" dirty="0" err="1">
                <a:effectLst/>
              </a:rPr>
              <a:t>κελλ</a:t>
            </a:r>
            <a:r>
              <a:rPr lang="en-US" sz="2300" dirty="0">
                <a:effectLst/>
              </a:rPr>
              <a:t>αρόπουλος με την συνεργασία της Ομοσπονδίας Φορέων Ψυχοκοινωνικής Αποκατάστασης και Ψυχικής Υγείας ΑΡΓΩ και του Σωματείου Ληπτών Υπηρεσιών Ψυχικής Υγείας «Αυτοεκπροσώπηση».</a:t>
            </a:r>
          </a:p>
          <a:p>
            <a:pPr marR="0" algn="l">
              <a:spcBef>
                <a:spcPts val="0"/>
              </a:spcBef>
              <a:spcAft>
                <a:spcPts val="800"/>
              </a:spcAft>
            </a:pPr>
            <a:r>
              <a:rPr lang="en-US" sz="2300" b="1" dirty="0" err="1">
                <a:effectLst/>
              </a:rPr>
              <a:t>Μόλις</a:t>
            </a:r>
            <a:r>
              <a:rPr lang="en-US" sz="2300" b="1" dirty="0">
                <a:effectLst/>
              </a:rPr>
              <a:t> </a:t>
            </a:r>
            <a:r>
              <a:rPr lang="en-US" sz="2300" b="1" dirty="0" err="1">
                <a:effectLst/>
              </a:rPr>
              <a:t>εκδώσ</a:t>
            </a:r>
            <a:r>
              <a:rPr lang="en-US" sz="2300" b="1" dirty="0">
                <a:effectLst/>
              </a:rPr>
              <a:t>αμε τα κοινά μας πρακτικά!</a:t>
            </a:r>
            <a:endParaRPr lang="en-US" sz="2300" dirty="0">
              <a:effectLst/>
            </a:endParaRPr>
          </a:p>
          <a:p>
            <a:pPr marR="0" algn="l">
              <a:spcBef>
                <a:spcPts val="0"/>
              </a:spcBef>
              <a:spcAft>
                <a:spcPts val="800"/>
              </a:spcAft>
            </a:pPr>
            <a:r>
              <a:rPr lang="en-US" sz="2300" b="1" i="1" dirty="0">
                <a:effectLst/>
              </a:rPr>
              <a:t> </a:t>
            </a:r>
            <a:endParaRPr lang="en-US" sz="2300" dirty="0">
              <a:effectLst/>
            </a:endParaRPr>
          </a:p>
          <a:p>
            <a:pPr indent="-228600" algn="l">
              <a:buFont typeface="Arial" panose="020B0604020202020204" pitchFamily="34" charset="0"/>
              <a:buChar char="•"/>
            </a:pPr>
            <a:endParaRPr lang="en-US" sz="1400" dirty="0"/>
          </a:p>
        </p:txBody>
      </p:sp>
      <p:pic>
        <p:nvPicPr>
          <p:cNvPr id="7" name="Picture 6">
            <a:extLst>
              <a:ext uri="{FF2B5EF4-FFF2-40B4-BE49-F238E27FC236}">
                <a16:creationId xmlns:a16="http://schemas.microsoft.com/office/drawing/2014/main" id="{93652C27-D977-441E-9C1E-E238F999CE32}"/>
              </a:ext>
            </a:extLst>
          </p:cNvPr>
          <p:cNvPicPr>
            <a:picLocks noChangeAspect="1"/>
          </p:cNvPicPr>
          <p:nvPr/>
        </p:nvPicPr>
        <p:blipFill>
          <a:blip r:embed="rId2"/>
          <a:stretch>
            <a:fillRect/>
          </a:stretch>
        </p:blipFill>
        <p:spPr>
          <a:xfrm>
            <a:off x="8704163" y="361772"/>
            <a:ext cx="3254000" cy="4338667"/>
          </a:xfrm>
          <a:prstGeom prst="rect">
            <a:avLst/>
          </a:prstGeom>
        </p:spPr>
      </p:pic>
      <p:pic>
        <p:nvPicPr>
          <p:cNvPr id="4" name="Picture 3">
            <a:extLst>
              <a:ext uri="{FF2B5EF4-FFF2-40B4-BE49-F238E27FC236}">
                <a16:creationId xmlns:a16="http://schemas.microsoft.com/office/drawing/2014/main" id="{B8B5111E-58FA-4494-892E-FC8804290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31803" y="147263"/>
            <a:ext cx="2781234" cy="930563"/>
          </a:xfrm>
          <a:prstGeom prst="rect">
            <a:avLst/>
          </a:prstGeom>
          <a:noFill/>
        </p:spPr>
      </p:pic>
      <p:sp>
        <p:nvSpPr>
          <p:cNvPr id="6" name="Footer Placeholder 5">
            <a:extLst>
              <a:ext uri="{FF2B5EF4-FFF2-40B4-BE49-F238E27FC236}">
                <a16:creationId xmlns:a16="http://schemas.microsoft.com/office/drawing/2014/main" id="{8C678DEC-C608-4C03-9585-1B66B2982397}"/>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b="0" i="0" u="none" strike="noStrike" kern="1200" cap="none" spc="0" normalizeH="0" baseline="0" noProof="0">
                <a:ln>
                  <a:noFill/>
                </a:ln>
                <a:solidFill>
                  <a:schemeClr val="tx1">
                    <a:tint val="75000"/>
                  </a:schemeClr>
                </a:solidFill>
                <a:effectLst/>
                <a:uLnTx/>
                <a:uFillTx/>
                <a:latin typeface="+mn-lt"/>
                <a:ea typeface="+mn-ea"/>
                <a:cs typeface="+mn-cs"/>
              </a:rPr>
              <a:t>ΠΑΝΑΓΙΩΤΑ ΦΙΤΣΙΟΥ, ΨΥΧΟΛΟΓΟΣ MSc</a:t>
            </a:r>
          </a:p>
        </p:txBody>
      </p:sp>
      <p:sp>
        <p:nvSpPr>
          <p:cNvPr id="5" name="Slide Number Placeholder 4">
            <a:extLst>
              <a:ext uri="{FF2B5EF4-FFF2-40B4-BE49-F238E27FC236}">
                <a16:creationId xmlns:a16="http://schemas.microsoft.com/office/drawing/2014/main" id="{D838258D-44F2-4728-ABF1-951257F773C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24BCF3CD-ADDD-4DE0-A20B-EA0D6F9FD340}"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20</a:t>
            </a:fld>
            <a:endParaRPr kumimoji="0" lang="en-US" b="0" i="0" u="none" strike="noStrike" cap="none" spc="0" normalizeH="0" baseline="0" noProof="0">
              <a:ln>
                <a:noFill/>
              </a:ln>
              <a:effectLst/>
              <a:uLnTx/>
              <a:uFillTx/>
            </a:endParaRPr>
          </a:p>
        </p:txBody>
      </p:sp>
    </p:spTree>
    <p:extLst>
      <p:ext uri="{BB962C8B-B14F-4D97-AF65-F5344CB8AC3E}">
        <p14:creationId xmlns:p14="http://schemas.microsoft.com/office/powerpoint/2010/main" val="389608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52CC-9A0D-458A-A909-1A19E9229582}"/>
              </a:ext>
            </a:extLst>
          </p:cNvPr>
          <p:cNvSpPr>
            <a:spLocks noGrp="1"/>
          </p:cNvSpPr>
          <p:nvPr>
            <p:ph type="ctrTitle"/>
          </p:nvPr>
        </p:nvSpPr>
        <p:spPr>
          <a:xfrm>
            <a:off x="925975" y="379563"/>
            <a:ext cx="10255169" cy="847725"/>
          </a:xfrm>
        </p:spPr>
        <p:txBody>
          <a:bodyPr>
            <a:normAutofit/>
          </a:bodyPr>
          <a:lstStyle/>
          <a:p>
            <a:pPr marL="0" marR="0">
              <a:lnSpc>
                <a:spcPct val="107000"/>
              </a:lnSpc>
              <a:spcBef>
                <a:spcPts val="0"/>
              </a:spcBef>
              <a:spcAft>
                <a:spcPts val="800"/>
              </a:spcAft>
            </a:pPr>
            <a:r>
              <a:rPr lang="el-GR" sz="1800" b="1" i="1" dirty="0">
                <a:effectLst/>
                <a:latin typeface="Calibri" panose="020F0502020204030204" pitchFamily="34" charset="0"/>
                <a:ea typeface="Calibri" panose="020F0502020204030204" pitchFamily="34" charset="0"/>
                <a:cs typeface="Times New Roman" panose="02020603050405020304" pitchFamily="18" charset="0"/>
              </a:rPr>
              <a:t>Άλλο παράδειγμα καλής πρακτικής</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l-GR" sz="1800" b="1" i="1" dirty="0">
                <a:effectLst/>
                <a:latin typeface="Calibri" panose="020F0502020204030204" pitchFamily="34" charset="0"/>
                <a:ea typeface="Calibri" panose="020F0502020204030204" pitchFamily="34" charset="0"/>
                <a:cs typeface="Times New Roman" panose="02020603050405020304" pitchFamily="18" charset="0"/>
              </a:rPr>
              <a:t>Το Γραφείο Ενδυνάμωσης Συνηγορίας και Ανάρρωσης της ΕΚΨ Π. Σακελλαρόπουλος </a:t>
            </a:r>
            <a:endParaRPr lang="en-US" dirty="0"/>
          </a:p>
        </p:txBody>
      </p:sp>
      <p:sp>
        <p:nvSpPr>
          <p:cNvPr id="3" name="Subtitle 2">
            <a:extLst>
              <a:ext uri="{FF2B5EF4-FFF2-40B4-BE49-F238E27FC236}">
                <a16:creationId xmlns:a16="http://schemas.microsoft.com/office/drawing/2014/main" id="{5B2951A3-8F0E-446F-B673-3A18335914A7}"/>
              </a:ext>
            </a:extLst>
          </p:cNvPr>
          <p:cNvSpPr>
            <a:spLocks noGrp="1"/>
          </p:cNvSpPr>
          <p:nvPr>
            <p:ph type="subTitle" idx="1"/>
          </p:nvPr>
        </p:nvSpPr>
        <p:spPr>
          <a:xfrm>
            <a:off x="925975" y="1449238"/>
            <a:ext cx="10255169" cy="4720068"/>
          </a:xfrm>
        </p:spPr>
        <p:txBody>
          <a:bodyPr>
            <a:normAutofit fontScale="85000" lnSpcReduction="20000"/>
          </a:bodyPr>
          <a:lstStyle/>
          <a:p>
            <a:pPr marL="0" marR="0" algn="just">
              <a:lnSpc>
                <a:spcPct val="107000"/>
              </a:lnSpc>
              <a:spcBef>
                <a:spcPts val="0"/>
              </a:spcBef>
              <a:spcAft>
                <a:spcPts val="800"/>
              </a:spcAft>
            </a:pPr>
            <a:r>
              <a:rPr lang="el-GR" sz="1800" b="1" i="1" dirty="0">
                <a:effectLst/>
                <a:latin typeface="Calibri" panose="020F0502020204030204" pitchFamily="34" charset="0"/>
                <a:ea typeface="Calibri" panose="020F0502020204030204" pitchFamily="34" charset="0"/>
                <a:cs typeface="Times New Roman" panose="02020603050405020304" pitchFamily="18" charset="0"/>
              </a:rPr>
              <a:t>Άλλο παράδειγμα καλής πρακτικής</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l-GR" sz="1800" b="1" i="1" dirty="0">
                <a:effectLst/>
                <a:latin typeface="Calibri" panose="020F0502020204030204" pitchFamily="34" charset="0"/>
                <a:ea typeface="Calibri" panose="020F0502020204030204" pitchFamily="34" charset="0"/>
                <a:cs typeface="Times New Roman" panose="02020603050405020304" pitchFamily="18" charset="0"/>
              </a:rPr>
              <a:t>Ένα σημαντικό παράδειγμα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co </a:t>
            </a:r>
            <a:r>
              <a:rPr lang="el-GR" sz="1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production</a:t>
            </a:r>
            <a:r>
              <a:rPr lang="el-GR" sz="1800" b="1" i="1" dirty="0">
                <a:effectLst/>
                <a:latin typeface="Calibri" panose="020F0502020204030204" pitchFamily="34" charset="0"/>
                <a:ea typeface="Calibri" panose="020F0502020204030204" pitchFamily="34" charset="0"/>
                <a:cs typeface="Times New Roman" panose="02020603050405020304" pitchFamily="18" charset="0"/>
              </a:rPr>
              <a:t> στην ΕΚΨ Π. Σακελλαρόπουλος</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Πέρα από τις κλίμακες που χρησιμοποιούμε (πχ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HoNOS</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IADL</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WHOQOL</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κτλ</a:t>
            </a:r>
            <a:r>
              <a:rPr lang="el-GR" sz="1800" dirty="0">
                <a:effectLst/>
                <a:latin typeface="Calibri" panose="020F0502020204030204" pitchFamily="34" charset="0"/>
                <a:ea typeface="Calibri" panose="020F0502020204030204" pitchFamily="34" charset="0"/>
                <a:cs typeface="Times New Roman" panose="02020603050405020304" pitchFamily="18" charset="0"/>
              </a:rPr>
              <a:t>) έχουμε:</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ΕΡΩΤΗΜΑΤΟΛΟΓΙΟ ΙΚΑΝΟΠΟΙΗΣΗΣ ΛΗΠΤΩΝ ΤΗΣ ΕΚΨ Π.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ΣΑΚΕΛΛΑΡΟΠΟΥΛΟΣ</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lvl="0" algn="just">
              <a:lnSpc>
                <a:spcPct val="107000"/>
              </a:lnSpc>
              <a:spcBef>
                <a:spcPts val="0"/>
              </a:spcBef>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Χορήγηση από το 2016 , Δομή ερωτηματολογίου: - δημογραφικά στοιχεία - κύριο μέρος (25 προτάσεις/ διατυπώσεις (1ο, 2ο, 3ο, 4ο πεδίο) - 2 ερωτήσεις γενικής αποτίμησης (5ο πεδίο) - χώρος για ελεύθερη έκφραση,  Αναθεώρηση το 2020 με τη συμμετοχή ομάδας ληπτών, 2 έντυπα οδηγιών για τους χορηγητές και τους συμμετέχοντες</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ΓΙΑ ΤΙΣ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ΜΨΑ</a:t>
            </a:r>
            <a:r>
              <a:rPr lang="el-GR" sz="1800" dirty="0">
                <a:effectLst/>
                <a:latin typeface="Calibri" panose="020F0502020204030204" pitchFamily="34" charset="0"/>
                <a:ea typeface="Calibri" panose="020F0502020204030204" pitchFamily="34" charset="0"/>
                <a:cs typeface="Times New Roman" panose="02020603050405020304" pitchFamily="18" charset="0"/>
              </a:rPr>
              <a:t>: ΓΕΝΙΚΑ ΣΤΟΙΧΕΙΑ ΓΙΑ ΤΗ ΜΟΝΑΔΑ ΚΑΙ ΤΗΝ ΕΝΤΑΞΗ ΣΕ ΑΥΤΗΝ, ΚΑΘΗΜΕΡΙΝΗ ΛΕΙΤΟΥΡΓΙΑ ΤΗΣ ΜΟΝΑΔΑΣ, ΘΕΡΑΠΕΥΤΙΚΗ ΛΕΙΤΟΥΡΓΙΑ ΤΗΣ ΜΟΝΑΔΑΣ</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l-GR"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23. Συμμετέχω ενεργά σε θεσμικές διαδικασίες της μονάδας και της δομής μου (π.χ. στην αξιολόγηση των υπηρεσιών που δέχομαι, στη λήψη αποφάσεων για τη λειτουργία της μονάδας και της δομής).</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l-GR"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Το μοντέλο παρέμβασης της ΕΚΨ </a:t>
            </a:r>
            <a:r>
              <a:rPr lang="el-GR" sz="18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Π.Σακελαρόπουλος</a:t>
            </a:r>
            <a:r>
              <a:rPr lang="el-GR"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προωθεί και ενισχύει την έννοια της συμμετοχικής λήψης αποφάσεων των ατόμων που φιλοξενούνται στις Στεγαστικές Μονάδες της Εταιρίας, η οποία αποτελεί βασική διάσταση της συνηγορίας/</a:t>
            </a:r>
            <a:r>
              <a:rPr lang="el-GR" sz="18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αυτοσυνηγορίας</a:t>
            </a:r>
            <a:r>
              <a:rPr lang="el-GR"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l-GR"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Το πιο σημαντικό και αναπόσπαστο κομμάτι της διαδικασίας, είναι μετά την ολοκλήρωση, η παρουσίαση των αποτελεσμάτων στους ενοίκους, η συζήτηση και η ανατροφοδότηση για την όλη διαδικασία και τα αποτελέσματα και η αξιοποίησή τους από τις </a:t>
            </a:r>
            <a:r>
              <a:rPr lang="el-GR" sz="18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ΠΘΟ</a:t>
            </a:r>
            <a:r>
              <a:rPr lang="el-GR"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και τον φορέα για τον επανασχεδιασμό του τρόπου παροχής υπηρεσιών.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US" dirty="0"/>
          </a:p>
        </p:txBody>
      </p:sp>
      <p:pic>
        <p:nvPicPr>
          <p:cNvPr id="4" name="Picture 3">
            <a:extLst>
              <a:ext uri="{FF2B5EF4-FFF2-40B4-BE49-F238E27FC236}">
                <a16:creationId xmlns:a16="http://schemas.microsoft.com/office/drawing/2014/main" id="{B8B5111E-58FA-4494-892E-FC8804290512}"/>
              </a:ext>
            </a:extLst>
          </p:cNvPr>
          <p:cNvPicPr>
            <a:picLocks noChangeAspect="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2533650" cy="847725"/>
          </a:xfrm>
          <a:prstGeom prst="rect">
            <a:avLst/>
          </a:prstGeom>
          <a:noFill/>
        </p:spPr>
      </p:pic>
      <p:sp>
        <p:nvSpPr>
          <p:cNvPr id="5" name="Slide Number Placeholder 4">
            <a:extLst>
              <a:ext uri="{FF2B5EF4-FFF2-40B4-BE49-F238E27FC236}">
                <a16:creationId xmlns:a16="http://schemas.microsoft.com/office/drawing/2014/main" id="{D838258D-44F2-4728-ABF1-951257F773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BCF3CD-ADDD-4DE0-A20B-EA0D6F9FD34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C678DEC-C608-4C03-9585-1B66B29823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ΠΑΝΑΓΙΩΤΑ ΦΙΤΣΙΟΥ, ΨΥΧΟΛΟΓΟΣ </a:t>
            </a: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MSc</a:t>
            </a:r>
          </a:p>
        </p:txBody>
      </p:sp>
    </p:spTree>
    <p:extLst>
      <p:ext uri="{BB962C8B-B14F-4D97-AF65-F5344CB8AC3E}">
        <p14:creationId xmlns:p14="http://schemas.microsoft.com/office/powerpoint/2010/main" val="2698483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52CC-9A0D-458A-A909-1A19E9229582}"/>
              </a:ext>
            </a:extLst>
          </p:cNvPr>
          <p:cNvSpPr>
            <a:spLocks noGrp="1"/>
          </p:cNvSpPr>
          <p:nvPr>
            <p:ph type="ctrTitle"/>
          </p:nvPr>
        </p:nvSpPr>
        <p:spPr>
          <a:xfrm>
            <a:off x="2819400" y="1336957"/>
            <a:ext cx="8361744" cy="847725"/>
          </a:xfrm>
        </p:spPr>
        <p:txBody>
          <a:bodyPr>
            <a:normAutofit fontScale="90000"/>
          </a:bodyPr>
          <a:lstStyle/>
          <a:p>
            <a:pPr marL="0" marR="0">
              <a:lnSpc>
                <a:spcPct val="107000"/>
              </a:lnSpc>
              <a:spcBef>
                <a:spcPts val="200"/>
              </a:spcBef>
              <a:spcAft>
                <a:spcPts val="0"/>
              </a:spcAft>
            </a:pPr>
            <a:r>
              <a:rPr lang="el-GR" sz="1800" b="1" i="1" dirty="0">
                <a:effectLst/>
                <a:latin typeface="+mn-lt"/>
                <a:ea typeface="Times New Roman" panose="02020603050405020304" pitchFamily="18" charset="0"/>
                <a:cs typeface="Times New Roman" panose="02020603050405020304" pitchFamily="18" charset="0"/>
              </a:rPr>
              <a:t>Άλλο παράδειγμα καλής πρακτικής: από την </a:t>
            </a:r>
            <a:r>
              <a:rPr lang="el-GR" sz="1800" b="1" i="1" dirty="0" err="1">
                <a:effectLst/>
                <a:latin typeface="+mn-lt"/>
                <a:ea typeface="Times New Roman" panose="02020603050405020304" pitchFamily="18" charset="0"/>
                <a:cs typeface="Times New Roman" panose="02020603050405020304" pitchFamily="18" charset="0"/>
              </a:rPr>
              <a:t>αυτοσυνηγορία</a:t>
            </a:r>
            <a:r>
              <a:rPr lang="el-GR" sz="1800" b="1" i="1" dirty="0">
                <a:effectLst/>
                <a:latin typeface="+mn-lt"/>
                <a:ea typeface="Times New Roman" panose="02020603050405020304" pitchFamily="18" charset="0"/>
                <a:cs typeface="Times New Roman" panose="02020603050405020304" pitchFamily="18" charset="0"/>
              </a:rPr>
              <a:t> στον ηγετικό ρόλο των ληπτών</a:t>
            </a:r>
            <a:br>
              <a:rPr lang="en-US" sz="1800" dirty="0">
                <a:effectLst/>
                <a:latin typeface="+mn-lt"/>
                <a:ea typeface="Times New Roman" panose="02020603050405020304" pitchFamily="18" charset="0"/>
                <a:cs typeface="Times New Roman" panose="02020603050405020304" pitchFamily="18" charset="0"/>
              </a:rPr>
            </a:br>
            <a:r>
              <a:rPr lang="el-GR" sz="1800" b="1" dirty="0">
                <a:effectLst/>
                <a:latin typeface="+mn-lt"/>
                <a:ea typeface="Calibri" panose="020F0502020204030204" pitchFamily="34" charset="0"/>
                <a:cs typeface="Times New Roman" panose="02020603050405020304" pitchFamily="18" charset="0"/>
              </a:rPr>
              <a:t>Η ΕΚΨ Π. Σακελλαρόπουλος και η Αθηνά Φραγκούλη – </a:t>
            </a:r>
            <a:r>
              <a:rPr lang="el-GR" sz="1800" b="1" dirty="0" err="1">
                <a:effectLst/>
                <a:latin typeface="+mn-lt"/>
                <a:ea typeface="Calibri" panose="020F0502020204030204" pitchFamily="34" charset="0"/>
                <a:cs typeface="Times New Roman" panose="02020603050405020304" pitchFamily="18" charset="0"/>
              </a:rPr>
              <a:t>Σακελλαροπούλου</a:t>
            </a:r>
            <a:r>
              <a:rPr lang="el-GR" sz="1800" b="1" dirty="0">
                <a:effectLst/>
                <a:latin typeface="+mn-lt"/>
                <a:ea typeface="Calibri" panose="020F0502020204030204" pitchFamily="34" charset="0"/>
                <a:cs typeface="Times New Roman" panose="02020603050405020304" pitchFamily="18" charset="0"/>
              </a:rPr>
              <a:t> στηρίζουν το κίνημα της </a:t>
            </a:r>
            <a:r>
              <a:rPr lang="el-GR" sz="1800" b="1" dirty="0" err="1">
                <a:effectLst/>
                <a:latin typeface="+mn-lt"/>
                <a:ea typeface="Calibri" panose="020F0502020204030204" pitchFamily="34" charset="0"/>
                <a:cs typeface="Times New Roman" panose="02020603050405020304" pitchFamily="18" charset="0"/>
              </a:rPr>
              <a:t>Αυτοεκπροσώπησης</a:t>
            </a:r>
            <a:r>
              <a:rPr lang="el-GR" sz="1800" b="1" dirty="0">
                <a:effectLst/>
                <a:latin typeface="+mn-lt"/>
                <a:ea typeface="Calibri" panose="020F0502020204030204" pitchFamily="34" charset="0"/>
                <a:cs typeface="Times New Roman" panose="02020603050405020304" pitchFamily="18" charset="0"/>
              </a:rPr>
              <a:t> και την </a:t>
            </a:r>
            <a:r>
              <a:rPr lang="el-GR" sz="1800" b="1" dirty="0" err="1">
                <a:effectLst/>
                <a:latin typeface="+mn-lt"/>
                <a:ea typeface="Calibri" panose="020F0502020204030204" pitchFamily="34" charset="0"/>
                <a:cs typeface="Times New Roman" panose="02020603050405020304" pitchFamily="18" charset="0"/>
              </a:rPr>
              <a:t>αυτοσυνηγορία</a:t>
            </a:r>
            <a:r>
              <a:rPr lang="el-GR" sz="1800" b="1" dirty="0">
                <a:effectLst/>
                <a:latin typeface="+mn-lt"/>
                <a:ea typeface="Calibri" panose="020F0502020204030204" pitchFamily="34" charset="0"/>
                <a:cs typeface="Times New Roman" panose="02020603050405020304" pitchFamily="18" charset="0"/>
              </a:rPr>
              <a:t>, χειραφέτηση των ληπτών, καθώς και την ανάληψη ηγετικού ρόλου</a:t>
            </a:r>
            <a:br>
              <a:rPr lang="en-US" sz="1800" dirty="0">
                <a:effectLst/>
                <a:latin typeface="+mn-lt"/>
                <a:ea typeface="Times New Roman" panose="02020603050405020304" pitchFamily="18" charset="0"/>
                <a:cs typeface="Times New Roman" panose="02020603050405020304" pitchFamily="18" charset="0"/>
              </a:rPr>
            </a:br>
            <a:endParaRPr lang="en-US" dirty="0">
              <a:latin typeface="+mn-lt"/>
            </a:endParaRPr>
          </a:p>
        </p:txBody>
      </p:sp>
      <p:sp>
        <p:nvSpPr>
          <p:cNvPr id="3" name="Subtitle 2">
            <a:extLst>
              <a:ext uri="{FF2B5EF4-FFF2-40B4-BE49-F238E27FC236}">
                <a16:creationId xmlns:a16="http://schemas.microsoft.com/office/drawing/2014/main" id="{5B2951A3-8F0E-446F-B673-3A18335914A7}"/>
              </a:ext>
            </a:extLst>
          </p:cNvPr>
          <p:cNvSpPr>
            <a:spLocks noGrp="1"/>
          </p:cNvSpPr>
          <p:nvPr>
            <p:ph type="subTitle" idx="1"/>
          </p:nvPr>
        </p:nvSpPr>
        <p:spPr>
          <a:xfrm>
            <a:off x="925975" y="1600200"/>
            <a:ext cx="10255169" cy="4569106"/>
          </a:xfrm>
        </p:spPr>
        <p:txBody>
          <a:bodyPr>
            <a:normAutofit fontScale="92500"/>
          </a:bodyPr>
          <a:lstStyle/>
          <a:p>
            <a:pPr marL="0" marR="0" algn="just">
              <a:lnSpc>
                <a:spcPct val="115000"/>
              </a:lnSpc>
              <a:spcBef>
                <a:spcPts val="0"/>
              </a:spcBef>
              <a:spcAft>
                <a:spcPts val="600"/>
              </a:spcAft>
            </a:pPr>
            <a:r>
              <a:rPr lang="el-GR" sz="2000" dirty="0">
                <a:effectLst/>
                <a:ea typeface="Calibri" panose="020F0502020204030204" pitchFamily="34" charset="0"/>
                <a:cs typeface="Times New Roman" panose="02020603050405020304" pitchFamily="18" charset="0"/>
              </a:rPr>
              <a:t>Στο άρθρο </a:t>
            </a:r>
            <a:r>
              <a:rPr lang="en-US" sz="2000" dirty="0">
                <a:effectLst/>
                <a:ea typeface="Calibri" panose="020F0502020204030204" pitchFamily="34" charset="0"/>
                <a:cs typeface="Times New Roman" panose="02020603050405020304" pitchFamily="18" charset="0"/>
              </a:rPr>
              <a:t>Mental health service users claiming their right to self</a:t>
            </a:r>
            <a:r>
              <a:rPr lang="el-GR" sz="2000" dirty="0">
                <a:effectLst/>
                <a:ea typeface="Calibri" panose="020F0502020204030204" pitchFamily="34" charset="0"/>
                <a:cs typeface="Times New Roman" panose="02020603050405020304" pitchFamily="18" charset="0"/>
              </a:rPr>
              <a:t>-</a:t>
            </a:r>
            <a:r>
              <a:rPr lang="en-US" sz="2000" dirty="0">
                <a:effectLst/>
                <a:ea typeface="Calibri" panose="020F0502020204030204" pitchFamily="34" charset="0"/>
                <a:cs typeface="Times New Roman" panose="02020603050405020304" pitchFamily="18" charset="0"/>
              </a:rPr>
              <a:t>advocacy</a:t>
            </a:r>
            <a:r>
              <a:rPr lang="el-GR" sz="2000" dirty="0">
                <a:effectLst/>
                <a:ea typeface="Calibri" panose="020F0502020204030204" pitchFamily="34" charset="0"/>
                <a:cs typeface="Times New Roman" panose="02020603050405020304" pitchFamily="18" charset="0"/>
              </a:rPr>
              <a:t>: </a:t>
            </a:r>
            <a:r>
              <a:rPr lang="en-US" sz="2000" dirty="0">
                <a:effectLst/>
                <a:ea typeface="Calibri" panose="020F0502020204030204" pitchFamily="34" charset="0"/>
                <a:cs typeface="Times New Roman" panose="02020603050405020304" pitchFamily="18" charset="0"/>
              </a:rPr>
              <a:t>The journey of</a:t>
            </a:r>
            <a:r>
              <a:rPr lang="el-GR" sz="2000" dirty="0">
                <a:effectLst/>
                <a:ea typeface="Calibri" panose="020F0502020204030204" pitchFamily="34" charset="0"/>
                <a:cs typeface="Times New Roman" panose="02020603050405020304" pitchFamily="18" charset="0"/>
              </a:rPr>
              <a:t> "</a:t>
            </a:r>
            <a:r>
              <a:rPr lang="en-US" sz="2000" dirty="0" err="1">
                <a:effectLst/>
                <a:ea typeface="Calibri" panose="020F0502020204030204" pitchFamily="34" charset="0"/>
                <a:cs typeface="Times New Roman" panose="02020603050405020304" pitchFamily="18" charset="0"/>
              </a:rPr>
              <a:t>Autoekprosopsi</a:t>
            </a:r>
            <a:r>
              <a:rPr lang="el-GR" sz="2000" dirty="0">
                <a:effectLst/>
                <a:ea typeface="Calibri" panose="020F0502020204030204" pitchFamily="34" charset="0"/>
                <a:cs typeface="Times New Roman" panose="02020603050405020304" pitchFamily="18" charset="0"/>
              </a:rPr>
              <a:t>", αναφέρεται ότι αυτό που ξεκίνησε στην </a:t>
            </a:r>
            <a:r>
              <a:rPr lang="el-GR" sz="2000" dirty="0" err="1">
                <a:effectLst/>
                <a:ea typeface="Calibri" panose="020F0502020204030204" pitchFamily="34" charset="0"/>
                <a:cs typeface="Times New Roman" panose="02020603050405020304" pitchFamily="18" charset="0"/>
              </a:rPr>
              <a:t>ΠΕΨΑΕΕ</a:t>
            </a:r>
            <a:r>
              <a:rPr lang="el-GR" sz="2000" dirty="0">
                <a:effectLst/>
                <a:ea typeface="Calibri" panose="020F0502020204030204" pitchFamily="34" charset="0"/>
                <a:cs typeface="Times New Roman" panose="02020603050405020304" pitchFamily="18" charset="0"/>
              </a:rPr>
              <a:t> τον Νοέμβριο του 2001 ως μια ομάδα αυτοβοήθειας με την υποστήριξη της Α. Φραγκούλη εξελίχθηκε μέσα από μια διαδρομή των μελών σε ένα δυναμικό σωματείο (</a:t>
            </a:r>
            <a:r>
              <a:rPr lang="el-GR" sz="2000" dirty="0" err="1">
                <a:effectLst/>
                <a:ea typeface="Calibri" panose="020F0502020204030204" pitchFamily="34" charset="0"/>
                <a:cs typeface="Times New Roman" panose="02020603050405020304" pitchFamily="18" charset="0"/>
              </a:rPr>
              <a:t>Αυτοεκπροσώπηση</a:t>
            </a:r>
            <a:r>
              <a:rPr lang="el-GR" sz="2000" dirty="0">
                <a:effectLst/>
                <a:ea typeface="Calibri" panose="020F0502020204030204" pitchFamily="34" charset="0"/>
                <a:cs typeface="Times New Roman" panose="02020603050405020304" pitchFamily="18" charset="0"/>
              </a:rPr>
              <a:t>). </a:t>
            </a:r>
          </a:p>
          <a:p>
            <a:pPr marL="0" marR="0" algn="just">
              <a:lnSpc>
                <a:spcPct val="115000"/>
              </a:lnSpc>
              <a:spcBef>
                <a:spcPts val="0"/>
              </a:spcBef>
              <a:spcAft>
                <a:spcPts val="600"/>
              </a:spcAft>
            </a:pPr>
            <a:r>
              <a:rPr lang="el-GR" sz="2000" dirty="0">
                <a:effectLst/>
                <a:ea typeface="Calibri" panose="020F0502020204030204" pitchFamily="34" charset="0"/>
                <a:cs typeface="Times New Roman" panose="02020603050405020304" pitchFamily="18" charset="0"/>
              </a:rPr>
              <a:t>Λένε τα μέλη:  </a:t>
            </a:r>
            <a:r>
              <a:rPr lang="el-GR" sz="2000" i="1" dirty="0">
                <a:effectLst/>
                <a:ea typeface="Calibri" panose="020F0502020204030204" pitchFamily="34" charset="0"/>
                <a:cs typeface="Times New Roman" panose="02020603050405020304" pitchFamily="18" charset="0"/>
              </a:rPr>
              <a:t>Αρχίσαμε να αναγνωρίζουμε τις συνέπειες της ιεραρχίας που υφίστανται οι άνθρωποι με προβλήματα ψυχικής υγείας, τόσο μέσα στις κοινότητες όσο και στο κίνημα για τα ανθρώπινα δικαιώματα. Ως εκ τούτου, βρήκαμε ότι η </a:t>
            </a:r>
            <a:r>
              <a:rPr lang="el-GR" sz="2000" i="1" dirty="0" err="1">
                <a:effectLst/>
                <a:ea typeface="Calibri" panose="020F0502020204030204" pitchFamily="34" charset="0"/>
                <a:cs typeface="Times New Roman" panose="02020603050405020304" pitchFamily="18" charset="0"/>
              </a:rPr>
              <a:t>αυτοσυνηγορία</a:t>
            </a:r>
            <a:r>
              <a:rPr lang="el-GR" sz="2000" i="1" dirty="0">
                <a:effectLst/>
                <a:ea typeface="Calibri" panose="020F0502020204030204" pitchFamily="34" charset="0"/>
                <a:cs typeface="Times New Roman" panose="02020603050405020304" pitchFamily="18" charset="0"/>
              </a:rPr>
              <a:t> είναι η απάντηση σε όλες τις ιεραρχίες.</a:t>
            </a:r>
          </a:p>
          <a:p>
            <a:pPr marL="0" marR="0" algn="just">
              <a:lnSpc>
                <a:spcPct val="115000"/>
              </a:lnSpc>
              <a:spcBef>
                <a:spcPts val="0"/>
              </a:spcBef>
              <a:spcAft>
                <a:spcPts val="600"/>
              </a:spcAft>
            </a:pPr>
            <a:endParaRPr lang="el-GR" sz="2000" dirty="0">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600"/>
              </a:spcAft>
            </a:pPr>
            <a:endParaRPr lang="el-GR" sz="2000" dirty="0">
              <a:effectLst/>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600"/>
              </a:spcAft>
            </a:pPr>
            <a:endParaRPr lang="en-US" sz="2000" dirty="0">
              <a:effectLst/>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1050" dirty="0">
                <a:solidFill>
                  <a:srgbClr val="0070C0"/>
                </a:solidFill>
                <a:effectLst/>
                <a:ea typeface="Times New Roman" panose="02020603050405020304" pitchFamily="18" charset="0"/>
                <a:cs typeface="Times New Roman" panose="02020603050405020304" pitchFamily="18" charset="0"/>
              </a:rPr>
              <a:t>Mental health service users claiming their right to self-advocacy: The journey of "</a:t>
            </a:r>
            <a:r>
              <a:rPr lang="en-US" sz="1050" dirty="0" err="1">
                <a:solidFill>
                  <a:srgbClr val="0070C0"/>
                </a:solidFill>
                <a:effectLst/>
                <a:ea typeface="Times New Roman" panose="02020603050405020304" pitchFamily="18" charset="0"/>
                <a:cs typeface="Times New Roman" panose="02020603050405020304" pitchFamily="18" charset="0"/>
              </a:rPr>
              <a:t>Autoekprosopsi</a:t>
            </a:r>
            <a:r>
              <a:rPr lang="en-US" sz="1050" dirty="0">
                <a:solidFill>
                  <a:srgbClr val="0070C0"/>
                </a:solidFill>
                <a:effectLst/>
                <a:ea typeface="Times New Roman" panose="02020603050405020304" pitchFamily="18" charset="0"/>
                <a:cs typeface="Times New Roman" panose="02020603050405020304" pitchFamily="18" charset="0"/>
              </a:rPr>
              <a:t>", </a:t>
            </a:r>
            <a:r>
              <a:rPr lang="en-US" sz="1050" dirty="0" err="1">
                <a:solidFill>
                  <a:srgbClr val="0070C0"/>
                </a:solidFill>
                <a:effectLst/>
                <a:ea typeface="Times New Roman" panose="02020603050405020304" pitchFamily="18" charset="0"/>
                <a:cs typeface="Times New Roman" panose="02020603050405020304" pitchFamily="18" charset="0"/>
              </a:rPr>
              <a:t>Leonardos</a:t>
            </a:r>
            <a:r>
              <a:rPr lang="en-US" sz="1050" dirty="0">
                <a:solidFill>
                  <a:srgbClr val="0070C0"/>
                </a:solidFill>
                <a:effectLst/>
                <a:ea typeface="Times New Roman" panose="02020603050405020304" pitchFamily="18" charset="0"/>
                <a:cs typeface="Times New Roman" panose="02020603050405020304" pitchFamily="18" charset="0"/>
              </a:rPr>
              <a:t> </a:t>
            </a:r>
            <a:r>
              <a:rPr lang="en-US" sz="1050" dirty="0" err="1">
                <a:solidFill>
                  <a:srgbClr val="0070C0"/>
                </a:solidFill>
                <a:effectLst/>
                <a:ea typeface="Times New Roman" panose="02020603050405020304" pitchFamily="18" charset="0"/>
                <a:cs typeface="Times New Roman" panose="02020603050405020304" pitchFamily="18" charset="0"/>
              </a:rPr>
              <a:t>Skordos</a:t>
            </a:r>
            <a:r>
              <a:rPr lang="en-US" sz="1050" dirty="0">
                <a:solidFill>
                  <a:srgbClr val="0070C0"/>
                </a:solidFill>
                <a:effectLst/>
                <a:ea typeface="Times New Roman" panose="02020603050405020304" pitchFamily="18" charset="0"/>
                <a:cs typeface="Times New Roman" panose="02020603050405020304" pitchFamily="18" charset="0"/>
              </a:rPr>
              <a:t>, </a:t>
            </a:r>
            <a:r>
              <a:rPr lang="en-US" sz="1050" dirty="0" err="1">
                <a:solidFill>
                  <a:srgbClr val="0070C0"/>
                </a:solidFill>
                <a:effectLst/>
                <a:ea typeface="Times New Roman" panose="02020603050405020304" pitchFamily="18" charset="0"/>
                <a:cs typeface="Times New Roman" panose="02020603050405020304" pitchFamily="18" charset="0"/>
              </a:rPr>
              <a:t>Diakakis</a:t>
            </a:r>
            <a:r>
              <a:rPr lang="en-US" sz="1050" dirty="0">
                <a:solidFill>
                  <a:srgbClr val="0070C0"/>
                </a:solidFill>
                <a:effectLst/>
                <a:ea typeface="Times New Roman" panose="02020603050405020304" pitchFamily="18" charset="0"/>
                <a:cs typeface="Times New Roman" panose="02020603050405020304" pitchFamily="18" charset="0"/>
              </a:rPr>
              <a:t> Panagiotis, Marini </a:t>
            </a:r>
            <a:r>
              <a:rPr lang="en-US" sz="1050" dirty="0" err="1">
                <a:solidFill>
                  <a:srgbClr val="0070C0"/>
                </a:solidFill>
                <a:effectLst/>
                <a:ea typeface="Times New Roman" panose="02020603050405020304" pitchFamily="18" charset="0"/>
                <a:cs typeface="Times New Roman" panose="02020603050405020304" pitchFamily="18" charset="0"/>
              </a:rPr>
              <a:t>Garyfalia</a:t>
            </a:r>
            <a:r>
              <a:rPr lang="en-US" sz="1050" dirty="0">
                <a:solidFill>
                  <a:srgbClr val="0070C0"/>
                </a:solidFill>
                <a:effectLst/>
                <a:ea typeface="Times New Roman" panose="02020603050405020304" pitchFamily="18" charset="0"/>
                <a:cs typeface="Times New Roman" panose="02020603050405020304" pitchFamily="18" charset="0"/>
              </a:rPr>
              <a:t>, </a:t>
            </a:r>
            <a:r>
              <a:rPr lang="en-US" sz="1050" dirty="0" err="1">
                <a:solidFill>
                  <a:srgbClr val="0070C0"/>
                </a:solidFill>
                <a:effectLst/>
                <a:ea typeface="Times New Roman" panose="02020603050405020304" pitchFamily="18" charset="0"/>
                <a:cs typeface="Times New Roman" panose="02020603050405020304" pitchFamily="18" charset="0"/>
              </a:rPr>
              <a:t>Athina</a:t>
            </a:r>
            <a:r>
              <a:rPr lang="en-US" sz="1050" dirty="0">
                <a:solidFill>
                  <a:srgbClr val="0070C0"/>
                </a:solidFill>
                <a:effectLst/>
                <a:ea typeface="Times New Roman" panose="02020603050405020304" pitchFamily="18" charset="0"/>
                <a:cs typeface="Times New Roman" panose="02020603050405020304" pitchFamily="18" charset="0"/>
              </a:rPr>
              <a:t> </a:t>
            </a:r>
            <a:r>
              <a:rPr lang="en-US" sz="1050" dirty="0" err="1">
                <a:solidFill>
                  <a:srgbClr val="0070C0"/>
                </a:solidFill>
                <a:effectLst/>
                <a:ea typeface="Times New Roman" panose="02020603050405020304" pitchFamily="18" charset="0"/>
                <a:cs typeface="Times New Roman" panose="02020603050405020304" pitchFamily="18" charset="0"/>
              </a:rPr>
              <a:t>Fragkouli</a:t>
            </a:r>
            <a:r>
              <a:rPr lang="en-US" sz="1050" dirty="0">
                <a:solidFill>
                  <a:srgbClr val="0070C0"/>
                </a:solidFill>
                <a:effectLst/>
                <a:ea typeface="Times New Roman" panose="02020603050405020304" pitchFamily="18" charset="0"/>
                <a:cs typeface="Times New Roman" panose="02020603050405020304" pitchFamily="18" charset="0"/>
              </a:rPr>
              <a:t> and </a:t>
            </a:r>
            <a:r>
              <a:rPr lang="en-US" sz="1050" dirty="0" err="1">
                <a:solidFill>
                  <a:srgbClr val="0070C0"/>
                </a:solidFill>
                <a:effectLst/>
                <a:ea typeface="Times New Roman" panose="02020603050405020304" pitchFamily="18" charset="0"/>
                <a:cs typeface="Times New Roman" panose="02020603050405020304" pitchFamily="18" charset="0"/>
              </a:rPr>
              <a:t>Panagiota</a:t>
            </a:r>
            <a:r>
              <a:rPr lang="en-US" sz="1050" dirty="0">
                <a:solidFill>
                  <a:srgbClr val="0070C0"/>
                </a:solidFill>
                <a:effectLst/>
                <a:ea typeface="Times New Roman" panose="02020603050405020304" pitchFamily="18" charset="0"/>
                <a:cs typeface="Times New Roman" panose="02020603050405020304" pitchFamily="18" charset="0"/>
              </a:rPr>
              <a:t> </a:t>
            </a:r>
            <a:r>
              <a:rPr lang="en-US" sz="1050" dirty="0" err="1">
                <a:solidFill>
                  <a:srgbClr val="0070C0"/>
                </a:solidFill>
                <a:effectLst/>
                <a:ea typeface="Times New Roman" panose="02020603050405020304" pitchFamily="18" charset="0"/>
                <a:cs typeface="Times New Roman" panose="02020603050405020304" pitchFamily="18" charset="0"/>
              </a:rPr>
              <a:t>Fitsiou</a:t>
            </a:r>
            <a:r>
              <a:rPr lang="en-US" sz="1050" dirty="0">
                <a:solidFill>
                  <a:srgbClr val="0070C0"/>
                </a:solidFill>
                <a:effectLst/>
                <a:ea typeface="Times New Roman" panose="02020603050405020304" pitchFamily="18" charset="0"/>
                <a:cs typeface="Times New Roman" panose="02020603050405020304" pitchFamily="18" charset="0"/>
              </a:rPr>
              <a:t>, The Routledge International Handbook of Disability Human Rights Hierarchies, 2023 </a:t>
            </a:r>
          </a:p>
          <a:p>
            <a:pPr marL="0" marR="0" algn="just">
              <a:spcBef>
                <a:spcPts val="0"/>
              </a:spcBef>
              <a:spcAft>
                <a:spcPts val="0"/>
              </a:spcAft>
            </a:pPr>
            <a:r>
              <a:rPr lang="en-US" sz="1050" u="sng" dirty="0">
                <a:solidFill>
                  <a:srgbClr val="0070C0"/>
                </a:solidFill>
                <a:effectLst/>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https://www.taylorfrancis.com/books/edit/10.4324/9781003410089/routledge-international-handbook-disability-human-rights-hierarchies-stephen-meyers-megan-mccloskey-gabor-petri</a:t>
            </a:r>
            <a:r>
              <a:rPr lang="en-US" sz="1050" dirty="0">
                <a:solidFill>
                  <a:srgbClr val="0070C0"/>
                </a:solidFill>
                <a:effectLst/>
                <a:ea typeface="Times New Roman" panose="02020603050405020304" pitchFamily="18" charset="0"/>
                <a:cs typeface="Times New Roman" panose="02020603050405020304" pitchFamily="18" charset="0"/>
              </a:rPr>
              <a:t> </a:t>
            </a:r>
          </a:p>
          <a:p>
            <a:pPr marL="0" marR="0">
              <a:spcBef>
                <a:spcPts val="0"/>
              </a:spcBef>
              <a:spcAft>
                <a:spcPts val="0"/>
              </a:spcAft>
            </a:pPr>
            <a:r>
              <a:rPr lang="en-US" sz="2000" dirty="0">
                <a:effectLst/>
                <a:ea typeface="Times New Roman" panose="02020603050405020304" pitchFamily="18" charset="0"/>
                <a:cs typeface="Times New Roman" panose="02020603050405020304" pitchFamily="18" charset="0"/>
              </a:rPr>
              <a:t> </a:t>
            </a:r>
          </a:p>
          <a:p>
            <a:pPr marL="0" marR="0" algn="just">
              <a:lnSpc>
                <a:spcPct val="107000"/>
              </a:lnSpc>
              <a:spcBef>
                <a:spcPts val="0"/>
              </a:spcBef>
              <a:spcAft>
                <a:spcPts val="800"/>
              </a:spcAft>
            </a:pPr>
            <a:endParaRPr lang="en-US" dirty="0"/>
          </a:p>
        </p:txBody>
      </p:sp>
      <p:pic>
        <p:nvPicPr>
          <p:cNvPr id="4" name="Picture 3">
            <a:extLst>
              <a:ext uri="{FF2B5EF4-FFF2-40B4-BE49-F238E27FC236}">
                <a16:creationId xmlns:a16="http://schemas.microsoft.com/office/drawing/2014/main" id="{B8B5111E-58FA-4494-892E-FC8804290512}"/>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0" y="0"/>
            <a:ext cx="2533650" cy="847725"/>
          </a:xfrm>
          <a:prstGeom prst="rect">
            <a:avLst/>
          </a:prstGeom>
          <a:noFill/>
        </p:spPr>
      </p:pic>
      <p:sp>
        <p:nvSpPr>
          <p:cNvPr id="5" name="Slide Number Placeholder 4">
            <a:extLst>
              <a:ext uri="{FF2B5EF4-FFF2-40B4-BE49-F238E27FC236}">
                <a16:creationId xmlns:a16="http://schemas.microsoft.com/office/drawing/2014/main" id="{D838258D-44F2-4728-ABF1-951257F773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BCF3CD-ADDD-4DE0-A20B-EA0D6F9FD34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C678DEC-C608-4C03-9585-1B66B29823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ΠΑΝΑΓΙΩΤΑ ΦΙΤΣΙΟΥ, ΨΥΧΟΛΟΓΟΣ </a:t>
            </a: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MSc</a:t>
            </a:r>
          </a:p>
        </p:txBody>
      </p:sp>
    </p:spTree>
    <p:extLst>
      <p:ext uri="{BB962C8B-B14F-4D97-AF65-F5344CB8AC3E}">
        <p14:creationId xmlns:p14="http://schemas.microsoft.com/office/powerpoint/2010/main" val="4220247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a:extLst>
              <a:ext uri="{FF2B5EF4-FFF2-40B4-BE49-F238E27FC236}">
                <a16:creationId xmlns:a16="http://schemas.microsoft.com/office/drawing/2014/main" id="{10C74539-6BBC-471F-91CC-14B204AE7C8F}"/>
              </a:ext>
            </a:extLst>
          </p:cNvPr>
          <p:cNvSpPr txBox="1">
            <a:spLocks/>
          </p:cNvSpPr>
          <p:nvPr/>
        </p:nvSpPr>
        <p:spPr>
          <a:xfrm>
            <a:off x="2528025" y="483143"/>
            <a:ext cx="8030247" cy="1069150"/>
          </a:xfrm>
          <a:prstGeom prst="rect">
            <a:avLst/>
          </a:prstGeom>
        </p:spPr>
        <p:txBody>
          <a:bodyPr vert="horz" lIns="68580" tIns="34290" rIns="68580" bIns="3429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l-GR" sz="2700" b="1" dirty="0">
                <a:solidFill>
                  <a:srgbClr val="DC4438"/>
                </a:solidFill>
                <a:latin typeface="Calibri Light" panose="020F0302020204030204"/>
              </a:rPr>
              <a:t>Η ΕΚΨ Π. Σακελλαρόπουλος είναι ο φορέας που προσπαθεί συστηματικά να θεσμοθετήσει την ομότιμη εργασία ως όχημα για την ανάκαμψη και την προώθηση της επαγγελματικής αποκατάστασης</a:t>
            </a:r>
          </a:p>
        </p:txBody>
      </p:sp>
      <p:sp>
        <p:nvSpPr>
          <p:cNvPr id="6" name="TextBox 5">
            <a:extLst>
              <a:ext uri="{FF2B5EF4-FFF2-40B4-BE49-F238E27FC236}">
                <a16:creationId xmlns:a16="http://schemas.microsoft.com/office/drawing/2014/main" id="{2A7D042F-8D9F-4678-882B-FAC008B999E0}"/>
              </a:ext>
            </a:extLst>
          </p:cNvPr>
          <p:cNvSpPr txBox="1"/>
          <p:nvPr/>
        </p:nvSpPr>
        <p:spPr>
          <a:xfrm>
            <a:off x="1751137" y="1595038"/>
            <a:ext cx="8247853" cy="1815882"/>
          </a:xfrm>
          <a:prstGeom prst="rect">
            <a:avLst/>
          </a:prstGeom>
          <a:solidFill>
            <a:schemeClr val="accent4">
              <a:lumMod val="20000"/>
              <a:lumOff val="80000"/>
            </a:schemeClr>
          </a:solidFill>
          <a:ln>
            <a:solidFill>
              <a:srgbClr val="DC4438"/>
            </a:solidFill>
          </a:ln>
        </p:spPr>
        <p:txBody>
          <a:bodyPr wrap="square">
            <a:spAutoFit/>
          </a:bodyPr>
          <a:lstStyle/>
          <a:p>
            <a:pPr algn="just">
              <a:spcAft>
                <a:spcPts val="900"/>
              </a:spcAft>
            </a:pPr>
            <a:r>
              <a:rPr lang="el-GR" sz="1600" dirty="0">
                <a:latin typeface="Calibri" panose="020F0502020204030204" pitchFamily="34" charset="0"/>
                <a:cs typeface="Calibri" panose="020F0502020204030204" pitchFamily="34" charset="0"/>
              </a:rPr>
              <a:t>Οι </a:t>
            </a:r>
            <a:r>
              <a:rPr lang="en-US" sz="1600" dirty="0">
                <a:latin typeface="Calibri" panose="020F0502020204030204" pitchFamily="34" charset="0"/>
                <a:cs typeface="Calibri" panose="020F0502020204030204" pitchFamily="34" charset="0"/>
              </a:rPr>
              <a:t>Peer (support) workers </a:t>
            </a:r>
            <a:r>
              <a:rPr lang="el-GR" sz="1600" dirty="0">
                <a:latin typeface="Calibri" panose="020F0502020204030204" pitchFamily="34" charset="0"/>
                <a:cs typeface="Calibri" panose="020F0502020204030204" pitchFamily="34" charset="0"/>
              </a:rPr>
              <a:t>στον τομέα της ψυχικής υγείας είναι άτομα που μέσα από τη δική τους επιτυχημένη πορεία στη διαδικασία ανάκαμψης, όπως αυτή</a:t>
            </a:r>
            <a:r>
              <a:rPr lang="en-US" sz="1600" dirty="0">
                <a:latin typeface="Calibri" panose="020F0502020204030204" pitchFamily="34" charset="0"/>
                <a:cs typeface="Calibri" panose="020F0502020204030204" pitchFamily="34" charset="0"/>
              </a:rPr>
              <a:t> </a:t>
            </a:r>
            <a:r>
              <a:rPr lang="el-GR" sz="1600" dirty="0">
                <a:latin typeface="Calibri" panose="020F0502020204030204" pitchFamily="34" charset="0"/>
                <a:cs typeface="Calibri" panose="020F0502020204030204" pitchFamily="34" charset="0"/>
              </a:rPr>
              <a:t>ορίζεται στην ψυχική υγεία, υποστηρίζουν άλλα άτομα που αντιμετωπίζουν παρόμοιες καταστάσεις. Μέσω της αμοιβαίας  κατανόησης, του σεβασμού και της ενδυνάμωσης βοηθούν τους αποδέκτες/ λήπτες της υποστήριξής τους να συνδεθούν και να δεσμευτούν στην προσωπική τους διαδικασία ανάκαμψης, επιδιώκοντας την ανάκαμψή τους και μειώνοντας την πιθανότητα κρίσεων και υποτροπών. </a:t>
            </a:r>
          </a:p>
        </p:txBody>
      </p:sp>
      <p:pic>
        <p:nvPicPr>
          <p:cNvPr id="2050" name="Picture 2" descr="Foto">
            <a:extLst>
              <a:ext uri="{FF2B5EF4-FFF2-40B4-BE49-F238E27FC236}">
                <a16:creationId xmlns:a16="http://schemas.microsoft.com/office/drawing/2014/main" id="{93C4BEAD-7249-4910-A411-FB329ED887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0" y="0"/>
            <a:ext cx="1493036" cy="10691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D61B9C9-829F-4812-BF04-7F9A44103932}"/>
              </a:ext>
            </a:extLst>
          </p:cNvPr>
          <p:cNvSpPr txBox="1"/>
          <p:nvPr/>
        </p:nvSpPr>
        <p:spPr>
          <a:xfrm>
            <a:off x="780288" y="3556466"/>
            <a:ext cx="10814304" cy="1708160"/>
          </a:xfrm>
          <a:prstGeom prst="rect">
            <a:avLst/>
          </a:prstGeom>
          <a:noFill/>
          <a:ln w="19050">
            <a:solidFill>
              <a:srgbClr val="FFF9E7"/>
            </a:solidFill>
          </a:ln>
        </p:spPr>
        <p:txBody>
          <a:bodyPr wrap="square">
            <a:spAutoFit/>
          </a:bodyPr>
          <a:lstStyle/>
          <a:p>
            <a:pPr algn="just">
              <a:spcAft>
                <a:spcPts val="900"/>
              </a:spcAft>
            </a:pPr>
            <a:r>
              <a:rPr lang="el-GR" sz="1350" dirty="0">
                <a:latin typeface="Calibri" panose="020F0502020204030204" pitchFamily="34" charset="0"/>
                <a:cs typeface="Calibri" panose="020F0502020204030204" pitchFamily="34" charset="0"/>
              </a:rPr>
              <a:t>Η ιδέα ότι τα άτομα με προβλήματα ψυχικής υγείας λαμβάνουν αποτελεσματική υποστήριξη από άλλα άτομα ανάλογων εμπειριών έχει μακρά ιστορία στις υπηρεσίες ψυχικής υγείας </a:t>
            </a:r>
          </a:p>
          <a:p>
            <a:pPr algn="just">
              <a:spcAft>
                <a:spcPts val="900"/>
              </a:spcAft>
            </a:pPr>
            <a:r>
              <a:rPr lang="el-GR" sz="1350" b="1" dirty="0">
                <a:latin typeface="Calibri" panose="020F0502020204030204" pitchFamily="34" charset="0"/>
                <a:cs typeface="Calibri" panose="020F0502020204030204" pitchFamily="34" charset="0"/>
              </a:rPr>
              <a:t>Ωστόσο, μόνο στα τελευταία χρόνια αυτός ο ρόλος έχει εισαχθεί στα συστήματα πολλών χωρών, αποτελώντας ένα νέο επάγγελμα, μια εργασία που πληρώνεται.</a:t>
            </a:r>
          </a:p>
          <a:p>
            <a:pPr algn="just">
              <a:spcAft>
                <a:spcPts val="900"/>
              </a:spcAft>
            </a:pPr>
            <a:r>
              <a:rPr lang="en-GB" sz="1200" i="1" dirty="0">
                <a:latin typeface="Calibri" panose="020F0502020204030204" pitchFamily="34" charset="0"/>
                <a:cs typeface="Calibri" panose="020F0502020204030204" pitchFamily="34" charset="0"/>
              </a:rPr>
              <a:t>(</a:t>
            </a:r>
            <a:r>
              <a:rPr lang="el-GR" sz="1200" i="1" dirty="0">
                <a:latin typeface="Calibri" panose="020F0502020204030204" pitchFamily="34" charset="0"/>
                <a:cs typeface="Calibri" panose="020F0502020204030204" pitchFamily="34" charset="0"/>
              </a:rPr>
              <a:t>Σημειώνουμε ότι δεδομένου ότι  στην Ελλάδα δεν βρήκαμε να έχει επικρατήσει ένας μόνο όρος για το </a:t>
            </a:r>
            <a:r>
              <a:rPr lang="en-GB" sz="1200" i="1" dirty="0">
                <a:latin typeface="Calibri" panose="020F0502020204030204" pitchFamily="34" charset="0"/>
                <a:cs typeface="Calibri" panose="020F0502020204030204" pitchFamily="34" charset="0"/>
              </a:rPr>
              <a:t>peer  support/peer work, </a:t>
            </a:r>
            <a:r>
              <a:rPr lang="el-GR" sz="1200" i="1" dirty="0">
                <a:latin typeface="Calibri" panose="020F0502020204030204" pitchFamily="34" charset="0"/>
                <a:cs typeface="Calibri" panose="020F0502020204030204" pitchFamily="34" charset="0"/>
              </a:rPr>
              <a:t>θα δείτε ότι χρησιμοποιούνται διάφορες παραλλαγές του ομότιμου υποστηρικτή, υποστηρικτή </a:t>
            </a:r>
            <a:r>
              <a:rPr lang="el-GR" sz="1200" i="1" dirty="0" err="1">
                <a:latin typeface="Calibri" panose="020F0502020204030204" pitchFamily="34" charset="0"/>
                <a:cs typeface="Calibri" panose="020F0502020204030204" pitchFamily="34" charset="0"/>
              </a:rPr>
              <a:t>ομοτίμων</a:t>
            </a:r>
            <a:r>
              <a:rPr lang="el-GR" sz="1200" i="1" dirty="0">
                <a:latin typeface="Calibri" panose="020F0502020204030204" pitchFamily="34" charset="0"/>
                <a:cs typeface="Calibri" panose="020F0502020204030204" pitchFamily="34" charset="0"/>
              </a:rPr>
              <a:t>, ειδικού υποστήριξης </a:t>
            </a:r>
            <a:r>
              <a:rPr lang="el-GR" sz="1200" i="1" dirty="0" err="1">
                <a:latin typeface="Calibri" panose="020F0502020204030204" pitchFamily="34" charset="0"/>
                <a:cs typeface="Calibri" panose="020F0502020204030204" pitchFamily="34" charset="0"/>
              </a:rPr>
              <a:t>ομοτίμων</a:t>
            </a:r>
            <a:r>
              <a:rPr lang="el-GR" sz="1200" i="1" dirty="0">
                <a:latin typeface="Calibri" panose="020F0502020204030204" pitchFamily="34" charset="0"/>
                <a:cs typeface="Calibri" panose="020F0502020204030204" pitchFamily="34" charset="0"/>
              </a:rPr>
              <a:t>, ομότιμου συμπαραστάτη, όπως τα είχαμε συμπεριλάβει σε άλλες παρουσιάσεις. Ωστόσο το ομότιμη συμπαράσταση εκτιμούμε ότι  το εκφράζει καλύτερα)</a:t>
            </a:r>
          </a:p>
        </p:txBody>
      </p:sp>
      <p:sp>
        <p:nvSpPr>
          <p:cNvPr id="14" name="TextBox 13">
            <a:extLst>
              <a:ext uri="{FF2B5EF4-FFF2-40B4-BE49-F238E27FC236}">
                <a16:creationId xmlns:a16="http://schemas.microsoft.com/office/drawing/2014/main" id="{9C750926-C6DC-4E73-A7ED-A0ABCA8F08A2}"/>
              </a:ext>
            </a:extLst>
          </p:cNvPr>
          <p:cNvSpPr txBox="1"/>
          <p:nvPr/>
        </p:nvSpPr>
        <p:spPr>
          <a:xfrm>
            <a:off x="2866871" y="5338279"/>
            <a:ext cx="7315200" cy="438582"/>
          </a:xfrm>
          <a:prstGeom prst="rect">
            <a:avLst/>
          </a:prstGeom>
          <a:noFill/>
        </p:spPr>
        <p:txBody>
          <a:bodyPr wrap="square">
            <a:spAutoFit/>
          </a:bodyPr>
          <a:lstStyle/>
          <a:p>
            <a:r>
              <a:rPr lang="en-US" sz="900" dirty="0"/>
              <a:t>SAMHSA (Substance Abuse and Mental Health Services Administration). </a:t>
            </a:r>
            <a:r>
              <a:rPr lang="el-GR" sz="900" dirty="0"/>
              <a:t>Διαθέσιμο σε </a:t>
            </a:r>
            <a:r>
              <a:rPr lang="en-US" sz="900" dirty="0">
                <a:solidFill>
                  <a:srgbClr val="3333FF"/>
                </a:solidFill>
                <a:cs typeface="Calibri" panose="020F0502020204030204" pitchFamily="34" charset="0"/>
                <a:hlinkClick r:id="rId3">
                  <a:extLst>
                    <a:ext uri="{A12FA001-AC4F-418D-AE19-62706E023703}">
                      <ahyp:hlinkClr xmlns:ahyp="http://schemas.microsoft.com/office/drawing/2018/hyperlinkcolor" val="tx"/>
                    </a:ext>
                  </a:extLst>
                </a:hlinkClick>
              </a:rPr>
              <a:t>https://www.samhsa.gov/brss-tacs/recovery-support-tools/peers</a:t>
            </a:r>
            <a:endParaRPr lang="el-GR" sz="900" dirty="0">
              <a:solidFill>
                <a:srgbClr val="3333FF"/>
              </a:solidFill>
              <a:cs typeface="Calibri" panose="020F0502020204030204" pitchFamily="34" charset="0"/>
            </a:endParaRPr>
          </a:p>
          <a:p>
            <a:endParaRPr lang="el-GR" sz="1350" dirty="0"/>
          </a:p>
        </p:txBody>
      </p:sp>
      <p:pic>
        <p:nvPicPr>
          <p:cNvPr id="7" name="Picture 6" descr="A black text on a white background&#10;&#10;Description automatically generated">
            <a:extLst>
              <a:ext uri="{FF2B5EF4-FFF2-40B4-BE49-F238E27FC236}">
                <a16:creationId xmlns:a16="http://schemas.microsoft.com/office/drawing/2014/main" id="{509B1B3C-126D-4CF9-817D-FB9353AAB2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4257" y="70408"/>
            <a:ext cx="2483768" cy="831035"/>
          </a:xfrm>
          <a:prstGeom prst="rect">
            <a:avLst/>
          </a:prstGeom>
          <a:noFill/>
        </p:spPr>
      </p:pic>
    </p:spTree>
    <p:extLst>
      <p:ext uri="{BB962C8B-B14F-4D97-AF65-F5344CB8AC3E}">
        <p14:creationId xmlns:p14="http://schemas.microsoft.com/office/powerpoint/2010/main" val="3623519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4007768" y="476674"/>
            <a:ext cx="5974432" cy="936103"/>
          </a:xfrm>
        </p:spPr>
        <p:txBody>
          <a:bodyPr>
            <a:normAutofit/>
          </a:bodyPr>
          <a:lstStyle/>
          <a:p>
            <a:r>
              <a:rPr lang="el-GR" sz="2400" b="1" dirty="0"/>
              <a:t>Η εμπειρία της ΕΚΨ Π. Σακελλαρόπουλος στην ομότιμη υποστήριξη</a:t>
            </a:r>
          </a:p>
        </p:txBody>
      </p:sp>
      <p:sp>
        <p:nvSpPr>
          <p:cNvPr id="3" name="Υπότιτλος 2"/>
          <p:cNvSpPr>
            <a:spLocks noGrp="1"/>
          </p:cNvSpPr>
          <p:nvPr>
            <p:ph type="subTitle" idx="1"/>
          </p:nvPr>
        </p:nvSpPr>
        <p:spPr>
          <a:xfrm>
            <a:off x="1847528" y="1628800"/>
            <a:ext cx="8568952" cy="4536504"/>
          </a:xfrm>
        </p:spPr>
        <p:txBody>
          <a:bodyPr>
            <a:normAutofit fontScale="55000" lnSpcReduction="20000"/>
          </a:bodyPr>
          <a:lstStyle/>
          <a:p>
            <a:pPr algn="just"/>
            <a:r>
              <a:rPr lang="el-GR" b="1" dirty="0" err="1">
                <a:solidFill>
                  <a:schemeClr val="tx1"/>
                </a:solidFill>
              </a:rPr>
              <a:t>Erasmus</a:t>
            </a:r>
            <a:r>
              <a:rPr lang="el-GR" b="1" dirty="0">
                <a:solidFill>
                  <a:schemeClr val="tx1"/>
                </a:solidFill>
              </a:rPr>
              <a:t>+ </a:t>
            </a:r>
            <a:r>
              <a:rPr lang="el-GR" b="1" dirty="0" err="1">
                <a:solidFill>
                  <a:schemeClr val="tx1"/>
                </a:solidFill>
              </a:rPr>
              <a:t>Accommodating</a:t>
            </a:r>
            <a:r>
              <a:rPr lang="el-GR" b="1" dirty="0">
                <a:solidFill>
                  <a:schemeClr val="tx1"/>
                </a:solidFill>
              </a:rPr>
              <a:t> a </a:t>
            </a:r>
            <a:r>
              <a:rPr lang="el-GR" b="1" dirty="0" err="1">
                <a:solidFill>
                  <a:schemeClr val="tx1"/>
                </a:solidFill>
              </a:rPr>
              <a:t>Travelling</a:t>
            </a:r>
            <a:r>
              <a:rPr lang="el-GR" b="1" dirty="0">
                <a:solidFill>
                  <a:schemeClr val="tx1"/>
                </a:solidFill>
              </a:rPr>
              <a:t> </a:t>
            </a:r>
            <a:r>
              <a:rPr lang="el-GR" b="1" dirty="0" err="1">
                <a:solidFill>
                  <a:schemeClr val="tx1"/>
                </a:solidFill>
              </a:rPr>
              <a:t>Life</a:t>
            </a:r>
            <a:r>
              <a:rPr lang="el-GR" b="1" dirty="0">
                <a:solidFill>
                  <a:schemeClr val="tx1"/>
                </a:solidFill>
              </a:rPr>
              <a:t> A </a:t>
            </a:r>
            <a:r>
              <a:rPr lang="el-GR" b="1" dirty="0" err="1">
                <a:solidFill>
                  <a:schemeClr val="tx1"/>
                </a:solidFill>
              </a:rPr>
              <a:t>Journey</a:t>
            </a:r>
            <a:r>
              <a:rPr lang="el-GR" b="1" dirty="0">
                <a:solidFill>
                  <a:schemeClr val="tx1"/>
                </a:solidFill>
              </a:rPr>
              <a:t> </a:t>
            </a:r>
            <a:r>
              <a:rPr lang="el-GR" b="1" dirty="0" err="1">
                <a:solidFill>
                  <a:schemeClr val="tx1"/>
                </a:solidFill>
              </a:rPr>
              <a:t>Back</a:t>
            </a:r>
            <a:r>
              <a:rPr lang="el-GR" b="1" dirty="0">
                <a:solidFill>
                  <a:schemeClr val="tx1"/>
                </a:solidFill>
              </a:rPr>
              <a:t> </a:t>
            </a:r>
            <a:r>
              <a:rPr lang="el-GR" b="1" dirty="0" err="1">
                <a:solidFill>
                  <a:schemeClr val="tx1"/>
                </a:solidFill>
              </a:rPr>
              <a:t>Home</a:t>
            </a:r>
            <a:r>
              <a:rPr lang="el-GR" b="1" dirty="0">
                <a:solidFill>
                  <a:schemeClr val="tx1"/>
                </a:solidFill>
              </a:rPr>
              <a:t> </a:t>
            </a:r>
            <a:r>
              <a:rPr lang="el-GR" b="1" dirty="0" err="1">
                <a:solidFill>
                  <a:schemeClr val="tx1"/>
                </a:solidFill>
              </a:rPr>
              <a:t>Supporting</a:t>
            </a:r>
            <a:r>
              <a:rPr lang="el-GR" b="1" dirty="0">
                <a:solidFill>
                  <a:schemeClr val="tx1"/>
                </a:solidFill>
              </a:rPr>
              <a:t> </a:t>
            </a:r>
            <a:r>
              <a:rPr lang="el-GR" b="1" dirty="0" err="1">
                <a:solidFill>
                  <a:schemeClr val="tx1"/>
                </a:solidFill>
              </a:rPr>
              <a:t>Peers</a:t>
            </a:r>
            <a:endParaRPr lang="el-GR" b="1" dirty="0">
              <a:solidFill>
                <a:schemeClr val="tx1"/>
              </a:solidFill>
            </a:endParaRPr>
          </a:p>
          <a:p>
            <a:pPr algn="just"/>
            <a:r>
              <a:rPr lang="el-GR" dirty="0">
                <a:solidFill>
                  <a:schemeClr val="tx1"/>
                </a:solidFill>
              </a:rPr>
              <a:t>Στόχος του προγράμματος ήταν να εκπαιδεύσει τους επαγγελματίες που εργάζονται με τους αστέγους στην αξιοποίηση της υποστήριξης από ομότιμους κατά τη διάρκεια της διαδικασίας ανάκαμψης, καθώς και στην υποστήριξη των αστέγων, παρέχοντάς τους σχετική εκπαίδευση ως «Υποστηρικτές ομότιμων». </a:t>
            </a:r>
          </a:p>
          <a:p>
            <a:pPr algn="just"/>
            <a:r>
              <a:rPr lang="el-GR" dirty="0" err="1">
                <a:solidFill>
                  <a:schemeClr val="tx1"/>
                </a:solidFill>
                <a:hlinkClick r:id="rId2"/>
              </a:rPr>
              <a:t>www.atl</a:t>
            </a:r>
            <a:r>
              <a:rPr lang="el-GR" dirty="0">
                <a:solidFill>
                  <a:schemeClr val="tx1"/>
                </a:solidFill>
                <a:hlinkClick r:id="rId2"/>
              </a:rPr>
              <a:t>-</a:t>
            </a:r>
            <a:r>
              <a:rPr lang="el-GR" dirty="0" err="1">
                <a:solidFill>
                  <a:schemeClr val="tx1"/>
                </a:solidFill>
                <a:hlinkClick r:id="rId2"/>
              </a:rPr>
              <a:t>project.eu</a:t>
            </a:r>
            <a:endParaRPr lang="el-GR" dirty="0">
              <a:solidFill>
                <a:schemeClr val="tx1"/>
              </a:solidFill>
            </a:endParaRPr>
          </a:p>
          <a:p>
            <a:pPr algn="just"/>
            <a:endParaRPr lang="el-GR" b="1" dirty="0">
              <a:solidFill>
                <a:schemeClr val="tx1"/>
              </a:solidFill>
            </a:endParaRPr>
          </a:p>
          <a:p>
            <a:pPr algn="just"/>
            <a:r>
              <a:rPr lang="en-GB" b="1" dirty="0">
                <a:solidFill>
                  <a:schemeClr val="tx1"/>
                </a:solidFill>
              </a:rPr>
              <a:t>ERASMUS+ European profile for Peer-Worker</a:t>
            </a:r>
            <a:endParaRPr lang="el-GR" b="1" dirty="0">
              <a:solidFill>
                <a:schemeClr val="tx1"/>
              </a:solidFill>
            </a:endParaRPr>
          </a:p>
          <a:p>
            <a:pPr algn="just"/>
            <a:r>
              <a:rPr lang="el-GR" dirty="0">
                <a:solidFill>
                  <a:schemeClr val="tx1"/>
                </a:solidFill>
              </a:rPr>
              <a:t>Στο πλαίσιο του Προγράμματος προβλεπόταν η δημιουργία κατευθυντήριων γραμμών που αφορούν στην περιγραφή θέσεων εργασίας Ε.Υ.Ο., στα κριτήρια τοποθέτησης σε έναν οργανισμό, στο προφίλ ικανοτήτων και στη διαδικασία ενσωμάτωσης στη διεπιστημονική ομάδα. </a:t>
            </a:r>
            <a:r>
              <a:rPr lang="en-GB" dirty="0">
                <a:solidFill>
                  <a:schemeClr val="tx1"/>
                </a:solidFill>
                <a:hlinkClick r:id="rId3"/>
              </a:rPr>
              <a:t>https://www.grone.de/erasmus-european-profile-for-peer-support-workers/</a:t>
            </a:r>
            <a:r>
              <a:rPr lang="el-GR" dirty="0">
                <a:solidFill>
                  <a:schemeClr val="tx1"/>
                </a:solidFill>
              </a:rPr>
              <a:t> </a:t>
            </a:r>
          </a:p>
          <a:p>
            <a:pPr algn="just"/>
            <a:r>
              <a:rPr lang="el-GR" dirty="0"/>
              <a:t> </a:t>
            </a:r>
            <a:br>
              <a:rPr lang="en-GB" dirty="0"/>
            </a:br>
            <a:r>
              <a:rPr lang="el-GR" dirty="0">
                <a:solidFill>
                  <a:schemeClr val="tx1"/>
                </a:solidFill>
              </a:rPr>
              <a:t>Συνολικά η ΕΚΨ Π. Σακελλαρόπουλος εντάσσει  την ομότιμη υποστήριξη σε διάφορα επίπεδα της λειτουργίας είτε των ΜΨΑ, στο Πρόγραμμα </a:t>
            </a:r>
            <a:r>
              <a:rPr lang="el-GR" dirty="0" err="1">
                <a:solidFill>
                  <a:schemeClr val="tx1"/>
                </a:solidFill>
              </a:rPr>
              <a:t>Προεπαγγελματικής</a:t>
            </a:r>
            <a:r>
              <a:rPr lang="el-GR" dirty="0">
                <a:solidFill>
                  <a:schemeClr val="tx1"/>
                </a:solidFill>
              </a:rPr>
              <a:t> και Επαγγελματικής Κατάρτισης στην Αλεξανδρούπολη, στους  </a:t>
            </a:r>
            <a:r>
              <a:rPr lang="el-GR" dirty="0" err="1">
                <a:solidFill>
                  <a:schemeClr val="tx1"/>
                </a:solidFill>
              </a:rPr>
              <a:t>ΚοιΣΠΕ</a:t>
            </a:r>
            <a:r>
              <a:rPr lang="el-GR" dirty="0">
                <a:solidFill>
                  <a:schemeClr val="tx1"/>
                </a:solidFill>
              </a:rPr>
              <a:t> που υποστηρίζει κτλ </a:t>
            </a:r>
            <a:endParaRPr lang="el-GR" dirty="0"/>
          </a:p>
          <a:p>
            <a:endParaRPr lang="el-GR" dirty="0"/>
          </a:p>
          <a:p>
            <a:endParaRPr lang="el-GR" dirty="0"/>
          </a:p>
        </p:txBody>
      </p:sp>
      <p:pic>
        <p:nvPicPr>
          <p:cNvPr id="4" name="Picture 6" descr="A black text on a white background&#10;&#10;Description automatically generated">
            <a:extLst>
              <a:ext uri="{FF2B5EF4-FFF2-40B4-BE49-F238E27FC236}">
                <a16:creationId xmlns:a16="http://schemas.microsoft.com/office/drawing/2014/main" id="{509B1B3C-126D-4CF9-817D-FB9353AAB2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524000" y="-8097"/>
            <a:ext cx="2483768" cy="831035"/>
          </a:xfrm>
          <a:prstGeom prst="rect">
            <a:avLst/>
          </a:prstGeom>
          <a:noFill/>
        </p:spPr>
      </p:pic>
    </p:spTree>
    <p:extLst>
      <p:ext uri="{BB962C8B-B14F-4D97-AF65-F5344CB8AC3E}">
        <p14:creationId xmlns:p14="http://schemas.microsoft.com/office/powerpoint/2010/main" val="521318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39198A-CC20-4924-A56D-B39FB0751804}"/>
              </a:ext>
            </a:extLst>
          </p:cNvPr>
          <p:cNvSpPr>
            <a:spLocks noGrp="1"/>
          </p:cNvSpPr>
          <p:nvPr>
            <p:ph type="title"/>
          </p:nvPr>
        </p:nvSpPr>
        <p:spPr>
          <a:xfrm>
            <a:off x="4439816" y="274638"/>
            <a:ext cx="5770984" cy="1143000"/>
          </a:xfrm>
        </p:spPr>
        <p:txBody>
          <a:bodyPr>
            <a:normAutofit fontScale="90000"/>
          </a:bodyPr>
          <a:lstStyle/>
          <a:p>
            <a:pPr algn="ctr"/>
            <a:r>
              <a:rPr lang="el-GR" dirty="0"/>
              <a:t>ΒΑΣΙΚΕΣ ΑΡΧΕΣ του </a:t>
            </a:r>
            <a:r>
              <a:rPr lang="en-GB" dirty="0"/>
              <a:t>PEER SUPPORT</a:t>
            </a:r>
            <a:endParaRPr lang="el-GR" dirty="0"/>
          </a:p>
        </p:txBody>
      </p:sp>
      <p:sp>
        <p:nvSpPr>
          <p:cNvPr id="7" name="Θέση περιεχομένου 6">
            <a:extLst>
              <a:ext uri="{FF2B5EF4-FFF2-40B4-BE49-F238E27FC236}">
                <a16:creationId xmlns:a16="http://schemas.microsoft.com/office/drawing/2014/main" id="{C6FD6BEA-F97E-4F70-B15D-CE8D7FB620C8}"/>
              </a:ext>
            </a:extLst>
          </p:cNvPr>
          <p:cNvSpPr>
            <a:spLocks noGrp="1"/>
          </p:cNvSpPr>
          <p:nvPr>
            <p:ph idx="1"/>
          </p:nvPr>
        </p:nvSpPr>
        <p:spPr>
          <a:xfrm>
            <a:off x="1991544" y="1556793"/>
            <a:ext cx="8352928" cy="4824535"/>
          </a:xfrm>
        </p:spPr>
        <p:txBody>
          <a:bodyPr>
            <a:normAutofit fontScale="70000" lnSpcReduction="20000"/>
          </a:bodyPr>
          <a:lstStyle/>
          <a:p>
            <a:r>
              <a:rPr lang="el-GR" dirty="0">
                <a:latin typeface="Calibri" panose="020F0502020204030204" pitchFamily="34" charset="0"/>
                <a:cs typeface="Calibri" panose="020F0502020204030204" pitchFamily="34" charset="0"/>
              </a:rPr>
              <a:t>Αμοιβαιότητα</a:t>
            </a:r>
          </a:p>
          <a:p>
            <a:r>
              <a:rPr lang="el-GR" dirty="0">
                <a:latin typeface="Calibri" panose="020F0502020204030204" pitchFamily="34" charset="0"/>
                <a:cs typeface="Calibri" panose="020F0502020204030204" pitchFamily="34" charset="0"/>
              </a:rPr>
              <a:t>Μη </a:t>
            </a:r>
            <a:r>
              <a:rPr lang="el-GR" dirty="0" err="1">
                <a:latin typeface="Calibri" panose="020F0502020204030204" pitchFamily="34" charset="0"/>
                <a:cs typeface="Calibri" panose="020F0502020204030204" pitchFamily="34" charset="0"/>
              </a:rPr>
              <a:t>κατευθυντικότητα</a:t>
            </a:r>
            <a:endParaRPr lang="el-GR"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Εστίαση στις αρχές του </a:t>
            </a:r>
            <a:r>
              <a:rPr lang="en-US" b="1" dirty="0">
                <a:latin typeface="Calibri" panose="020F0502020204030204" pitchFamily="34" charset="0"/>
                <a:cs typeface="Calibri" panose="020F0502020204030204" pitchFamily="34" charset="0"/>
              </a:rPr>
              <a:t>recovery</a:t>
            </a:r>
          </a:p>
          <a:p>
            <a:r>
              <a:rPr lang="el-GR" dirty="0">
                <a:latin typeface="Calibri" panose="020F0502020204030204" pitchFamily="34" charset="0"/>
                <a:cs typeface="Calibri" panose="020F0502020204030204" pitchFamily="34" charset="0"/>
              </a:rPr>
              <a:t>Έμφαση στα δυνατά σημεία</a:t>
            </a:r>
          </a:p>
          <a:p>
            <a:r>
              <a:rPr lang="el-GR" b="1" dirty="0">
                <a:latin typeface="Calibri" panose="020F0502020204030204" pitchFamily="34" charset="0"/>
                <a:cs typeface="Calibri" panose="020F0502020204030204" pitchFamily="34" charset="0"/>
              </a:rPr>
              <a:t>Συμπερίληψη</a:t>
            </a:r>
          </a:p>
          <a:p>
            <a:r>
              <a:rPr lang="el-GR" dirty="0">
                <a:latin typeface="Calibri" panose="020F0502020204030204" pitchFamily="34" charset="0"/>
                <a:cs typeface="Calibri" panose="020F0502020204030204" pitchFamily="34" charset="0"/>
              </a:rPr>
              <a:t>Προοδευτική εξέλιξη</a:t>
            </a:r>
          </a:p>
          <a:p>
            <a:r>
              <a:rPr lang="el-GR" dirty="0">
                <a:latin typeface="Calibri" panose="020F0502020204030204" pitchFamily="34" charset="0"/>
                <a:cs typeface="Calibri" panose="020F0502020204030204" pitchFamily="34" charset="0"/>
              </a:rPr>
              <a:t>Ασφάλεια</a:t>
            </a:r>
          </a:p>
          <a:p>
            <a:endParaRPr lang="en-GB" dirty="0">
              <a:latin typeface="Calibri" panose="020F0502020204030204" pitchFamily="34" charset="0"/>
              <a:cs typeface="Calibri" panose="020F0502020204030204" pitchFamily="34" charset="0"/>
            </a:endParaRPr>
          </a:p>
          <a:p>
            <a:pPr marL="0" indent="0">
              <a:buNone/>
            </a:pPr>
            <a:r>
              <a:rPr lang="el-GR" b="1" dirty="0">
                <a:solidFill>
                  <a:srgbClr val="C00000"/>
                </a:solidFill>
                <a:latin typeface="Calibri" panose="020F0502020204030204" pitchFamily="34" charset="0"/>
                <a:cs typeface="Calibri" panose="020F0502020204030204" pitchFamily="34" charset="0"/>
              </a:rPr>
              <a:t>Για την οικονομία του χρόνου θα εστιάσουμε μόνο στην έμφαση στις αρχές του </a:t>
            </a:r>
            <a:r>
              <a:rPr lang="en-GB" b="1" dirty="0">
                <a:solidFill>
                  <a:srgbClr val="C00000"/>
                </a:solidFill>
                <a:latin typeface="Calibri" panose="020F0502020204030204" pitchFamily="34" charset="0"/>
                <a:cs typeface="Calibri" panose="020F0502020204030204" pitchFamily="34" charset="0"/>
              </a:rPr>
              <a:t>recovery </a:t>
            </a:r>
            <a:r>
              <a:rPr lang="el-GR" b="1" dirty="0">
                <a:solidFill>
                  <a:srgbClr val="C00000"/>
                </a:solidFill>
                <a:latin typeface="Calibri" panose="020F0502020204030204" pitchFamily="34" charset="0"/>
                <a:cs typeface="Calibri" panose="020F0502020204030204" pitchFamily="34" charset="0"/>
              </a:rPr>
              <a:t>και στην έννοια της συμπερίληψης, για να κάνουμε την σύνδεση με την επαγγελματική ένταξη</a:t>
            </a:r>
            <a:endParaRPr lang="en-GB" b="1" dirty="0">
              <a:solidFill>
                <a:srgbClr val="C00000"/>
              </a:solidFill>
              <a:latin typeface="Calibri" panose="020F0502020204030204" pitchFamily="34" charset="0"/>
              <a:cs typeface="Calibri" panose="020F0502020204030204" pitchFamily="34" charset="0"/>
            </a:endParaRPr>
          </a:p>
          <a:p>
            <a:pPr marL="0" indent="0">
              <a:buNone/>
            </a:pPr>
            <a:endParaRPr lang="en-GB" b="1" dirty="0">
              <a:solidFill>
                <a:srgbClr val="FF0000"/>
              </a:solidFill>
              <a:latin typeface="Calibri" panose="020F0502020204030204" pitchFamily="34" charset="0"/>
              <a:cs typeface="Calibri" panose="020F0502020204030204" pitchFamily="34" charset="0"/>
              <a:hlinkClick r:id="rId2"/>
            </a:endParaRPr>
          </a:p>
          <a:p>
            <a:pPr marL="0" indent="0">
              <a:buNone/>
            </a:pPr>
            <a:r>
              <a:rPr lang="en-GB" sz="1600" b="1" dirty="0">
                <a:solidFill>
                  <a:srgbClr val="FF0000"/>
                </a:solidFill>
                <a:latin typeface="Calibri" panose="020F0502020204030204" pitchFamily="34" charset="0"/>
                <a:cs typeface="Calibri" panose="020F0502020204030204" pitchFamily="34" charset="0"/>
                <a:hlinkClick r:id="rId2"/>
              </a:rPr>
              <a:t>https://www.derbyshirehealthcareft.nhs.uk/application/files/6816/5512/3758/The_eight_core_principles_of_peer_support.pdf</a:t>
            </a:r>
            <a:r>
              <a:rPr lang="en-GB" sz="1600" b="1" dirty="0">
                <a:solidFill>
                  <a:srgbClr val="FF0000"/>
                </a:solidFill>
                <a:latin typeface="Calibri" panose="020F0502020204030204" pitchFamily="34" charset="0"/>
                <a:cs typeface="Calibri" panose="020F0502020204030204" pitchFamily="34" charset="0"/>
              </a:rPr>
              <a:t> </a:t>
            </a:r>
            <a:endParaRPr lang="el-GR" sz="1600" b="1" dirty="0">
              <a:solidFill>
                <a:srgbClr val="FF0000"/>
              </a:solidFill>
              <a:latin typeface="Calibri" panose="020F0502020204030204" pitchFamily="34" charset="0"/>
              <a:cs typeface="Calibri" panose="020F0502020204030204" pitchFamily="34" charset="0"/>
            </a:endParaRPr>
          </a:p>
          <a:p>
            <a:pPr marL="0" indent="0">
              <a:buNone/>
            </a:pPr>
            <a:endParaRPr lang="el-GR" sz="1600" b="1" dirty="0">
              <a:solidFill>
                <a:srgbClr val="FF0000"/>
              </a:solidFill>
              <a:latin typeface="Calibri" panose="020F0502020204030204" pitchFamily="34" charset="0"/>
              <a:cs typeface="Calibri" panose="020F0502020204030204" pitchFamily="34" charset="0"/>
            </a:endParaRPr>
          </a:p>
          <a:p>
            <a:pPr marL="0" indent="0">
              <a:buNone/>
            </a:pPr>
            <a:endParaRPr lang="el-GR" sz="1600" b="1" dirty="0">
              <a:solidFill>
                <a:srgbClr val="FF0000"/>
              </a:solidFill>
              <a:latin typeface="Calibri" panose="020F0502020204030204" pitchFamily="34" charset="0"/>
              <a:cs typeface="Calibri" panose="020F0502020204030204" pitchFamily="34" charset="0"/>
            </a:endParaRPr>
          </a:p>
          <a:p>
            <a:pPr marL="0" indent="0">
              <a:buNone/>
            </a:pPr>
            <a:r>
              <a:rPr lang="en-US" sz="1600" b="1" dirty="0">
                <a:solidFill>
                  <a:srgbClr val="FF0000"/>
                </a:solidFill>
                <a:highlight>
                  <a:srgbClr val="FFFF00"/>
                </a:highlight>
                <a:latin typeface="Calibri" panose="020F0502020204030204" pitchFamily="34" charset="0"/>
                <a:cs typeface="Calibri" panose="020F0502020204030204" pitchFamily="34" charset="0"/>
                <a:hlinkClick r:id="rId3"/>
              </a:rPr>
              <a:t>https://www.youtube.com/watch?v=fF_3Ex3wXGM</a:t>
            </a:r>
            <a:r>
              <a:rPr lang="en-US" sz="1600" b="1" dirty="0">
                <a:solidFill>
                  <a:srgbClr val="FF0000"/>
                </a:solidFill>
                <a:highlight>
                  <a:srgbClr val="FFFF00"/>
                </a:highlight>
                <a:latin typeface="Calibri" panose="020F0502020204030204" pitchFamily="34" charset="0"/>
                <a:cs typeface="Calibri" panose="020F0502020204030204" pitchFamily="34" charset="0"/>
              </a:rPr>
              <a:t> </a:t>
            </a:r>
            <a:endParaRPr lang="el-GR" sz="1600" b="1" dirty="0">
              <a:solidFill>
                <a:srgbClr val="FF0000"/>
              </a:solidFill>
              <a:highlight>
                <a:srgbClr val="FFFF00"/>
              </a:highlight>
              <a:latin typeface="Calibri" panose="020F0502020204030204" pitchFamily="34" charset="0"/>
              <a:cs typeface="Calibri" panose="020F0502020204030204" pitchFamily="34" charset="0"/>
            </a:endParaRPr>
          </a:p>
        </p:txBody>
      </p:sp>
      <p:pic>
        <p:nvPicPr>
          <p:cNvPr id="4" name="Picture 6" descr="A black text on a white background&#10;&#10;Description automatically generated">
            <a:extLst>
              <a:ext uri="{FF2B5EF4-FFF2-40B4-BE49-F238E27FC236}">
                <a16:creationId xmlns:a16="http://schemas.microsoft.com/office/drawing/2014/main" id="{509B1B3C-126D-4CF9-817D-FB9353AAB2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509584" y="1"/>
            <a:ext cx="2483768" cy="831035"/>
          </a:xfrm>
          <a:prstGeom prst="rect">
            <a:avLst/>
          </a:prstGeom>
          <a:noFill/>
        </p:spPr>
      </p:pic>
    </p:spTree>
    <p:extLst>
      <p:ext uri="{BB962C8B-B14F-4D97-AF65-F5344CB8AC3E}">
        <p14:creationId xmlns:p14="http://schemas.microsoft.com/office/powerpoint/2010/main" val="1154130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C6A8D60-C6F2-4E36-B04E-FEBE2C4698F4}"/>
              </a:ext>
            </a:extLst>
          </p:cNvPr>
          <p:cNvSpPr>
            <a:spLocks noGrp="1"/>
          </p:cNvSpPr>
          <p:nvPr>
            <p:ph type="title"/>
          </p:nvPr>
        </p:nvSpPr>
        <p:spPr>
          <a:xfrm>
            <a:off x="4583832" y="274638"/>
            <a:ext cx="5626968" cy="1143000"/>
          </a:xfrm>
        </p:spPr>
        <p:txBody>
          <a:bodyPr>
            <a:normAutofit fontScale="90000"/>
          </a:bodyPr>
          <a:lstStyle/>
          <a:p>
            <a:pPr algn="ctr"/>
            <a:r>
              <a:rPr lang="el-GR" dirty="0">
                <a:latin typeface="Calibri" panose="020F0502020204030204" pitchFamily="34" charset="0"/>
                <a:cs typeface="Calibri" panose="020F0502020204030204" pitchFamily="34" charset="0"/>
              </a:rPr>
              <a:t>Εστίαση στο μοντέλο </a:t>
            </a:r>
            <a:r>
              <a:rPr lang="en-US" dirty="0">
                <a:latin typeface="Calibri" panose="020F0502020204030204" pitchFamily="34" charset="0"/>
                <a:cs typeface="Calibri" panose="020F0502020204030204" pitchFamily="34" charset="0"/>
              </a:rPr>
              <a:t>recovery</a:t>
            </a:r>
            <a:endParaRPr lang="el-GR" dirty="0">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1D0498D5-0F6F-4692-9210-9108681B7B0E}"/>
              </a:ext>
            </a:extLst>
          </p:cNvPr>
          <p:cNvSpPr>
            <a:spLocks noGrp="1"/>
          </p:cNvSpPr>
          <p:nvPr>
            <p:ph idx="1"/>
          </p:nvPr>
        </p:nvSpPr>
        <p:spPr>
          <a:xfrm>
            <a:off x="1843058" y="1988840"/>
            <a:ext cx="5832389" cy="3754872"/>
          </a:xfrm>
        </p:spPr>
        <p:txBody>
          <a:bodyPr>
            <a:normAutofit fontScale="62500" lnSpcReduction="20000"/>
          </a:bodyPr>
          <a:lstStyle/>
          <a:p>
            <a:r>
              <a:rPr lang="el-GR" dirty="0">
                <a:latin typeface="Calibri" panose="020F0502020204030204" pitchFamily="34" charset="0"/>
                <a:cs typeface="Calibri" panose="020F0502020204030204" pitchFamily="34" charset="0"/>
              </a:rPr>
              <a:t>Εμπνέουν την </a:t>
            </a:r>
            <a:r>
              <a:rPr lang="el-GR" b="1" dirty="0">
                <a:latin typeface="Calibri" panose="020F0502020204030204" pitchFamily="34" charset="0"/>
                <a:cs typeface="Calibri" panose="020F0502020204030204" pitchFamily="34" charset="0"/>
              </a:rPr>
              <a:t>ελπίδα</a:t>
            </a:r>
            <a:r>
              <a:rPr lang="el-GR" dirty="0">
                <a:latin typeface="Calibri" panose="020F0502020204030204" pitchFamily="34" charset="0"/>
                <a:cs typeface="Calibri" panose="020F0502020204030204" pitchFamily="34" charset="0"/>
              </a:rPr>
              <a:t>: είναι σε θέση να πουν «ξέρω ότι μπορείς να το κάνεις» </a:t>
            </a:r>
          </a:p>
          <a:p>
            <a:r>
              <a:rPr lang="el-GR" dirty="0">
                <a:latin typeface="Calibri" panose="020F0502020204030204" pitchFamily="34" charset="0"/>
                <a:cs typeface="Calibri" panose="020F0502020204030204" pitchFamily="34" charset="0"/>
              </a:rPr>
              <a:t>Βοηθούν στην ενίσχυση της </a:t>
            </a:r>
            <a:r>
              <a:rPr lang="el-GR" b="1" dirty="0">
                <a:latin typeface="Calibri" panose="020F0502020204030204" pitchFamily="34" charset="0"/>
                <a:cs typeface="Calibri" panose="020F0502020204030204" pitchFamily="34" charset="0"/>
              </a:rPr>
              <a:t>πίστης στον εαυτό</a:t>
            </a:r>
            <a:r>
              <a:rPr lang="el-GR" dirty="0">
                <a:latin typeface="Calibri" panose="020F0502020204030204" pitchFamily="34" charset="0"/>
                <a:cs typeface="Calibri" panose="020F0502020204030204" pitchFamily="34" charset="0"/>
              </a:rPr>
              <a:t>, στην </a:t>
            </a:r>
            <a:r>
              <a:rPr lang="el-GR" b="1" dirty="0">
                <a:latin typeface="Calibri" panose="020F0502020204030204" pitchFamily="34" charset="0"/>
                <a:cs typeface="Calibri" panose="020F0502020204030204" pitchFamily="34" charset="0"/>
              </a:rPr>
              <a:t>απόκτηση ενέργειας </a:t>
            </a:r>
            <a:r>
              <a:rPr lang="el-GR" dirty="0">
                <a:latin typeface="Calibri" panose="020F0502020204030204" pitchFamily="34" charset="0"/>
                <a:cs typeface="Calibri" panose="020F0502020204030204" pitchFamily="34" charset="0"/>
              </a:rPr>
              <a:t>και </a:t>
            </a:r>
            <a:r>
              <a:rPr lang="el-GR" b="1" dirty="0">
                <a:latin typeface="Calibri" panose="020F0502020204030204" pitchFamily="34" charset="0"/>
                <a:cs typeface="Calibri" panose="020F0502020204030204" pitchFamily="34" charset="0"/>
              </a:rPr>
              <a:t>δέσμευσης</a:t>
            </a:r>
            <a:r>
              <a:rPr lang="el-GR" dirty="0">
                <a:latin typeface="Calibri" panose="020F0502020204030204" pitchFamily="34" charset="0"/>
                <a:cs typeface="Calibri" panose="020F0502020204030204" pitchFamily="34" charset="0"/>
              </a:rPr>
              <a:t> στο άτομο που υποστηρίζουν </a:t>
            </a:r>
          </a:p>
          <a:p>
            <a:r>
              <a:rPr lang="el-GR" dirty="0">
                <a:latin typeface="Calibri" panose="020F0502020204030204" pitchFamily="34" charset="0"/>
                <a:cs typeface="Calibri" panose="020F0502020204030204" pitchFamily="34" charset="0"/>
              </a:rPr>
              <a:t>Υποστηρίζουν τα άτομα να </a:t>
            </a:r>
            <a:r>
              <a:rPr lang="el-GR" b="1" dirty="0" err="1">
                <a:latin typeface="Calibri" panose="020F0502020204030204" pitchFamily="34" charset="0"/>
                <a:cs typeface="Calibri" panose="020F0502020204030204" pitchFamily="34" charset="0"/>
              </a:rPr>
              <a:t>επαναποκτήσουν</a:t>
            </a:r>
            <a:r>
              <a:rPr lang="el-GR" b="1" dirty="0">
                <a:latin typeface="Calibri" panose="020F0502020204030204" pitchFamily="34" charset="0"/>
                <a:cs typeface="Calibri" panose="020F0502020204030204" pitchFamily="34" charset="0"/>
              </a:rPr>
              <a:t> τον έλεγχο </a:t>
            </a:r>
            <a:r>
              <a:rPr lang="el-GR" dirty="0">
                <a:latin typeface="Calibri" panose="020F0502020204030204" pitchFamily="34" charset="0"/>
                <a:cs typeface="Calibri" panose="020F0502020204030204" pitchFamily="34" charset="0"/>
              </a:rPr>
              <a:t>των προσωπικών τους προκλήσεων και να καθορίζουν τα ίδια  τα άτομα το πεπρωμένο τους </a:t>
            </a:r>
          </a:p>
          <a:p>
            <a:r>
              <a:rPr lang="el-GR" dirty="0">
                <a:solidFill>
                  <a:srgbClr val="C00000"/>
                </a:solidFill>
                <a:latin typeface="Calibri" panose="020F0502020204030204" pitchFamily="34" charset="0"/>
                <a:cs typeface="Calibri" panose="020F0502020204030204" pitchFamily="34" charset="0"/>
              </a:rPr>
              <a:t>Διευκολύνουν την πρόσβαση σε </a:t>
            </a:r>
            <a:r>
              <a:rPr lang="el-GR" b="1" dirty="0">
                <a:solidFill>
                  <a:srgbClr val="C00000"/>
                </a:solidFill>
                <a:latin typeface="Calibri" panose="020F0502020204030204" pitchFamily="34" charset="0"/>
                <a:cs typeface="Calibri" panose="020F0502020204030204" pitchFamily="34" charset="0"/>
              </a:rPr>
              <a:t>ευκαιρίες</a:t>
            </a:r>
            <a:r>
              <a:rPr lang="el-GR" dirty="0">
                <a:solidFill>
                  <a:srgbClr val="C00000"/>
                </a:solidFill>
                <a:latin typeface="Calibri" panose="020F0502020204030204" pitchFamily="34" charset="0"/>
                <a:cs typeface="Calibri" panose="020F0502020204030204" pitchFamily="34" charset="0"/>
              </a:rPr>
              <a:t> που και το άτομο εκτιμά, επιτρέποντας τους να συμμετάσχουν σε ρόλους, σχέσεις και δραστηριότητες στην κοινότητα που επιλέγουν για να ζήσουν. </a:t>
            </a:r>
          </a:p>
        </p:txBody>
      </p:sp>
      <p:pic>
        <p:nvPicPr>
          <p:cNvPr id="5" name="Εικόνα 4">
            <a:extLst>
              <a:ext uri="{FF2B5EF4-FFF2-40B4-BE49-F238E27FC236}">
                <a16:creationId xmlns:a16="http://schemas.microsoft.com/office/drawing/2014/main" id="{D3AC9882-91DB-45B4-8E36-0A92D49DB7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5446" y="1412776"/>
            <a:ext cx="2963562" cy="2963562"/>
          </a:xfrm>
          <a:prstGeom prst="rect">
            <a:avLst/>
          </a:prstGeom>
        </p:spPr>
      </p:pic>
      <p:pic>
        <p:nvPicPr>
          <p:cNvPr id="6" name="Picture 6" descr="A black text on a white background&#10;&#10;Description automatically generated">
            <a:extLst>
              <a:ext uri="{FF2B5EF4-FFF2-40B4-BE49-F238E27FC236}">
                <a16:creationId xmlns:a16="http://schemas.microsoft.com/office/drawing/2014/main" id="{509B1B3C-126D-4CF9-817D-FB9353AAB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41616" y="109729"/>
            <a:ext cx="2483768" cy="831035"/>
          </a:xfrm>
          <a:prstGeom prst="rect">
            <a:avLst/>
          </a:prstGeom>
          <a:noFill/>
        </p:spPr>
      </p:pic>
    </p:spTree>
    <p:extLst>
      <p:ext uri="{BB962C8B-B14F-4D97-AF65-F5344CB8AC3E}">
        <p14:creationId xmlns:p14="http://schemas.microsoft.com/office/powerpoint/2010/main" val="1461665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C4352-5018-4F5A-B03E-20A603DA5AD1}"/>
              </a:ext>
            </a:extLst>
          </p:cNvPr>
          <p:cNvSpPr>
            <a:spLocks noGrp="1"/>
          </p:cNvSpPr>
          <p:nvPr>
            <p:ph type="title"/>
          </p:nvPr>
        </p:nvSpPr>
        <p:spPr/>
        <p:txBody>
          <a:bodyPr/>
          <a:lstStyle/>
          <a:p>
            <a:r>
              <a:rPr lang="en-US" dirty="0"/>
              <a:t>Recovery - CHIME</a:t>
            </a:r>
          </a:p>
        </p:txBody>
      </p:sp>
      <p:sp>
        <p:nvSpPr>
          <p:cNvPr id="3" name="Content Placeholder 2">
            <a:extLst>
              <a:ext uri="{FF2B5EF4-FFF2-40B4-BE49-F238E27FC236}">
                <a16:creationId xmlns:a16="http://schemas.microsoft.com/office/drawing/2014/main" id="{47B61791-762D-42BC-A721-018FFD0AE1FF}"/>
              </a:ext>
            </a:extLst>
          </p:cNvPr>
          <p:cNvSpPr>
            <a:spLocks noGrp="1"/>
          </p:cNvSpPr>
          <p:nvPr>
            <p:ph idx="1"/>
          </p:nvPr>
        </p:nvSpPr>
        <p:spPr>
          <a:xfrm>
            <a:off x="241616" y="1582547"/>
            <a:ext cx="11340784" cy="4891405"/>
          </a:xfrm>
        </p:spPr>
        <p:txBody>
          <a:bodyPr>
            <a:normAutofit fontScale="77500" lnSpcReduction="20000"/>
          </a:bodyPr>
          <a:lstStyle/>
          <a:p>
            <a:r>
              <a:rPr lang="el-GR" dirty="0"/>
              <a:t>Η ανάκαμψη στην ψυχική υγεία δεν είναι απλώς η μείωση των συμπτωμάτων, αλλά η δυνατότητα ενός ατόμου να ζήσει μια ζωή με νόημα, ελπίδα και αυτονομία. Βασίζεται σε πέντε βασικούς πυλώνες, γνωστούς ως </a:t>
            </a:r>
            <a:r>
              <a:rPr lang="el-GR" b="1" dirty="0" err="1"/>
              <a:t>CHIME</a:t>
            </a:r>
            <a:r>
              <a:rPr lang="el-GR" dirty="0"/>
              <a:t>:</a:t>
            </a:r>
          </a:p>
          <a:p>
            <a:r>
              <a:rPr lang="el-GR" dirty="0"/>
              <a:t>📌 </a:t>
            </a:r>
            <a:r>
              <a:rPr lang="el-GR" b="1" dirty="0"/>
              <a:t>Σύνδεση (Connection):</a:t>
            </a:r>
            <a:r>
              <a:rPr lang="el-GR" dirty="0"/>
              <a:t> Η σχέση με άλλους ανθρώπους είναι θεμελιώδης.</a:t>
            </a:r>
            <a:br>
              <a:rPr lang="el-GR" dirty="0"/>
            </a:br>
            <a:r>
              <a:rPr lang="el-GR" dirty="0"/>
              <a:t>📌 </a:t>
            </a:r>
            <a:r>
              <a:rPr lang="el-GR" b="1" dirty="0"/>
              <a:t>Ελπίδα &amp; Αισιοδοξία (</a:t>
            </a:r>
            <a:r>
              <a:rPr lang="el-GR" b="1" dirty="0" err="1"/>
              <a:t>Hope</a:t>
            </a:r>
            <a:r>
              <a:rPr lang="el-GR" b="1" dirty="0"/>
              <a:t> &amp; </a:t>
            </a:r>
            <a:r>
              <a:rPr lang="el-GR" b="1" dirty="0" err="1"/>
              <a:t>Optimism</a:t>
            </a:r>
            <a:r>
              <a:rPr lang="el-GR" b="1" dirty="0"/>
              <a:t>):</a:t>
            </a:r>
            <a:r>
              <a:rPr lang="el-GR" dirty="0"/>
              <a:t> Η πίστη ότι η αλλαγή είναι δυνατή.</a:t>
            </a:r>
            <a:br>
              <a:rPr lang="el-GR" dirty="0"/>
            </a:br>
            <a:r>
              <a:rPr lang="el-GR" dirty="0"/>
              <a:t>📌 </a:t>
            </a:r>
            <a:r>
              <a:rPr lang="el-GR" b="1" dirty="0"/>
              <a:t>Ταυτότητα (</a:t>
            </a:r>
            <a:r>
              <a:rPr lang="el-GR" b="1" dirty="0" err="1"/>
              <a:t>Identity</a:t>
            </a:r>
            <a:r>
              <a:rPr lang="el-GR" b="1" dirty="0"/>
              <a:t>):</a:t>
            </a:r>
            <a:r>
              <a:rPr lang="el-GR" dirty="0"/>
              <a:t> Αναγνώριση της προσωπικής αξίας πέρα από μια διάγνωση.</a:t>
            </a:r>
            <a:br>
              <a:rPr lang="el-GR" dirty="0"/>
            </a:br>
            <a:r>
              <a:rPr lang="el-GR" dirty="0"/>
              <a:t>📌 </a:t>
            </a:r>
            <a:r>
              <a:rPr lang="el-GR" b="1" dirty="0"/>
              <a:t>Νόημα &amp; Σκοπός (</a:t>
            </a:r>
            <a:r>
              <a:rPr lang="el-GR" b="1" dirty="0" err="1"/>
              <a:t>Meaning</a:t>
            </a:r>
            <a:r>
              <a:rPr lang="el-GR" b="1" dirty="0"/>
              <a:t> &amp; </a:t>
            </a:r>
            <a:r>
              <a:rPr lang="el-GR" b="1" dirty="0" err="1"/>
              <a:t>Purpose</a:t>
            </a:r>
            <a:r>
              <a:rPr lang="el-GR" b="1" dirty="0"/>
              <a:t>):</a:t>
            </a:r>
            <a:r>
              <a:rPr lang="el-GR" dirty="0"/>
              <a:t> Συμμετοχή σε δραστηριότητες που δίνουν ζωή και αξία.</a:t>
            </a:r>
            <a:br>
              <a:rPr lang="el-GR" dirty="0"/>
            </a:br>
            <a:r>
              <a:rPr lang="el-GR" dirty="0"/>
              <a:t>📌 </a:t>
            </a:r>
            <a:r>
              <a:rPr lang="el-GR" b="1" dirty="0"/>
              <a:t>Ενδυνάμωση (</a:t>
            </a:r>
            <a:r>
              <a:rPr lang="el-GR" b="1" dirty="0" err="1"/>
              <a:t>Empowerment</a:t>
            </a:r>
            <a:r>
              <a:rPr lang="el-GR" b="1" dirty="0"/>
              <a:t>):</a:t>
            </a:r>
            <a:r>
              <a:rPr lang="el-GR" dirty="0"/>
              <a:t> Ανάκτηση ελέγχου και αυτονομίας.</a:t>
            </a:r>
          </a:p>
          <a:p>
            <a:endParaRPr lang="en-US" dirty="0">
              <a:hlinkClick r:id="rId2"/>
            </a:endParaRPr>
          </a:p>
          <a:p>
            <a:pPr marL="0" indent="0">
              <a:buNone/>
            </a:pPr>
            <a:r>
              <a:rPr lang="en-US" sz="1600" dirty="0" err="1">
                <a:hlinkClick r:id="rId2"/>
              </a:rPr>
              <a:t>Leamy</a:t>
            </a:r>
            <a:r>
              <a:rPr lang="en-US" sz="1600" dirty="0">
                <a:hlinkClick r:id="rId2"/>
              </a:rPr>
              <a:t> M, Bird V, Le </a:t>
            </a:r>
            <a:r>
              <a:rPr lang="en-US" sz="1600" dirty="0" err="1">
                <a:hlinkClick r:id="rId2"/>
              </a:rPr>
              <a:t>Boutillier</a:t>
            </a:r>
            <a:r>
              <a:rPr lang="en-US" sz="1600" dirty="0">
                <a:hlinkClick r:id="rId2"/>
              </a:rPr>
              <a:t> C, Williams J, Slade M. Conceptual framework for personal recovery in mental health: systematic review and narrative synthesis. Br J Psychiatry. 2011 Dec;199(6):445-52. </a:t>
            </a:r>
            <a:r>
              <a:rPr lang="en-US" sz="1600" dirty="0" err="1">
                <a:hlinkClick r:id="rId2"/>
              </a:rPr>
              <a:t>doi</a:t>
            </a:r>
            <a:r>
              <a:rPr lang="en-US" sz="1600" dirty="0">
                <a:hlinkClick r:id="rId2"/>
              </a:rPr>
              <a:t>: 10.1192/bjp.bp.110.083733. </a:t>
            </a:r>
            <a:r>
              <a:rPr lang="en-US" sz="1600" dirty="0" err="1">
                <a:hlinkClick r:id="rId2"/>
              </a:rPr>
              <a:t>PMID</a:t>
            </a:r>
            <a:r>
              <a:rPr lang="en-US" sz="1600" dirty="0">
                <a:hlinkClick r:id="rId2"/>
              </a:rPr>
              <a:t>: 22130746. </a:t>
            </a:r>
          </a:p>
          <a:p>
            <a:pPr marL="0" indent="0">
              <a:buNone/>
            </a:pPr>
            <a:r>
              <a:rPr lang="en-US" sz="1600" dirty="0">
                <a:hlinkClick r:id="rId2"/>
              </a:rPr>
              <a:t>https://pubmed.ncbi.nlm.nih.gov/22130746/</a:t>
            </a:r>
            <a:r>
              <a:rPr lang="en-US" sz="1600" dirty="0"/>
              <a:t> </a:t>
            </a:r>
          </a:p>
          <a:p>
            <a:pPr marL="0" indent="0">
              <a:buNone/>
            </a:pPr>
            <a:endParaRPr lang="en-US" sz="1600" dirty="0"/>
          </a:p>
          <a:p>
            <a:pPr marL="0" indent="0">
              <a:buNone/>
            </a:pPr>
            <a:r>
              <a:rPr lang="en-US" sz="1600" dirty="0">
                <a:highlight>
                  <a:srgbClr val="FFFF00"/>
                </a:highlight>
                <a:hlinkClick r:id="rId3"/>
              </a:rPr>
              <a:t>https://www.youtube.com/watch?v=Tedjw6nslrU</a:t>
            </a:r>
            <a:endParaRPr lang="en-US" sz="1600" dirty="0">
              <a:highlight>
                <a:srgbClr val="FFFF00"/>
              </a:highlight>
            </a:endParaRPr>
          </a:p>
          <a:p>
            <a:pPr marL="0" indent="0">
              <a:buNone/>
            </a:pPr>
            <a:endParaRPr lang="en-US" sz="1600" dirty="0"/>
          </a:p>
        </p:txBody>
      </p:sp>
      <p:pic>
        <p:nvPicPr>
          <p:cNvPr id="4" name="Picture 6" descr="A black text on a white background&#10;&#10;Description automatically generated">
            <a:extLst>
              <a:ext uri="{FF2B5EF4-FFF2-40B4-BE49-F238E27FC236}">
                <a16:creationId xmlns:a16="http://schemas.microsoft.com/office/drawing/2014/main" id="{B5B68BBA-1F41-4B29-A98B-E326FCFA9C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41616" y="109729"/>
            <a:ext cx="2483768" cy="831035"/>
          </a:xfrm>
          <a:prstGeom prst="rect">
            <a:avLst/>
          </a:prstGeom>
          <a:noFill/>
        </p:spPr>
      </p:pic>
    </p:spTree>
    <p:extLst>
      <p:ext uri="{BB962C8B-B14F-4D97-AF65-F5344CB8AC3E}">
        <p14:creationId xmlns:p14="http://schemas.microsoft.com/office/powerpoint/2010/main" val="3832999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EA1B14-B2E4-497F-AC5D-09F927578DB4}"/>
              </a:ext>
            </a:extLst>
          </p:cNvPr>
          <p:cNvSpPr>
            <a:spLocks noGrp="1"/>
          </p:cNvSpPr>
          <p:nvPr>
            <p:ph type="title"/>
          </p:nvPr>
        </p:nvSpPr>
        <p:spPr>
          <a:xfrm>
            <a:off x="1703512" y="274638"/>
            <a:ext cx="8507288" cy="1143000"/>
          </a:xfrm>
        </p:spPr>
        <p:txBody>
          <a:bodyPr/>
          <a:lstStyle/>
          <a:p>
            <a:r>
              <a:rPr lang="el-GR" dirty="0"/>
              <a:t>Συμπερίληψη</a:t>
            </a:r>
          </a:p>
        </p:txBody>
      </p:sp>
      <p:sp>
        <p:nvSpPr>
          <p:cNvPr id="3" name="Θέση περιεχομένου 2">
            <a:extLst>
              <a:ext uri="{FF2B5EF4-FFF2-40B4-BE49-F238E27FC236}">
                <a16:creationId xmlns:a16="http://schemas.microsoft.com/office/drawing/2014/main" id="{628FEF9F-0B7E-45FE-A14E-4D68F98E5171}"/>
              </a:ext>
            </a:extLst>
          </p:cNvPr>
          <p:cNvSpPr>
            <a:spLocks noGrp="1"/>
          </p:cNvSpPr>
          <p:nvPr>
            <p:ph idx="1"/>
          </p:nvPr>
        </p:nvSpPr>
        <p:spPr>
          <a:xfrm>
            <a:off x="2279577" y="1628801"/>
            <a:ext cx="7259259" cy="4203589"/>
          </a:xfrm>
        </p:spPr>
        <p:txBody>
          <a:bodyPr>
            <a:normAutofit fontScale="85000" lnSpcReduction="20000"/>
          </a:bodyPr>
          <a:lstStyle/>
          <a:p>
            <a:r>
              <a:rPr lang="el-GR" dirty="0">
                <a:latin typeface="Calibri" panose="020F0502020204030204" pitchFamily="34" charset="0"/>
                <a:cs typeface="Calibri" panose="020F0502020204030204" pitchFamily="34" charset="0"/>
              </a:rPr>
              <a:t>Το να είσαι «ομότιμος» δεν έχει να κάνει μόνο με την εμπειρία δυσκολιών σε επίπεδο ψυχικής υγείας</a:t>
            </a:r>
          </a:p>
          <a:p>
            <a:r>
              <a:rPr lang="el-GR" dirty="0">
                <a:latin typeface="Calibri" panose="020F0502020204030204" pitchFamily="34" charset="0"/>
                <a:cs typeface="Calibri" panose="020F0502020204030204" pitchFamily="34" charset="0"/>
              </a:rPr>
              <a:t>Αλλά περιλαμβάνει την κατανόηση της σημασίας αυτών των εμπειριών στο πλαίσιο της κοινότητας. Όσοι γνωρίζουν τις αξίες, την κουλτούρα και τη «γλώσσα» της κοινότητας, μπορούν να υποστηρίξουν αποτελεσματικότερα άτομα που έχουν βιώσει τον αποκλεισμό, βοηθώντας τα να </a:t>
            </a:r>
            <a:r>
              <a:rPr lang="el-GR" dirty="0">
                <a:solidFill>
                  <a:srgbClr val="C00000"/>
                </a:solidFill>
                <a:latin typeface="Calibri" panose="020F0502020204030204" pitchFamily="34" charset="0"/>
                <a:cs typeface="Calibri" panose="020F0502020204030204" pitchFamily="34" charset="0"/>
              </a:rPr>
              <a:t>επανενταχθούν ισότιμα στην κοινωνία.</a:t>
            </a:r>
          </a:p>
        </p:txBody>
      </p:sp>
      <p:pic>
        <p:nvPicPr>
          <p:cNvPr id="5" name="Εικόνα 4">
            <a:extLst>
              <a:ext uri="{FF2B5EF4-FFF2-40B4-BE49-F238E27FC236}">
                <a16:creationId xmlns:a16="http://schemas.microsoft.com/office/drawing/2014/main" id="{EEC6DCE6-BF6C-462C-8F34-91D5A8E2A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6884" y="1"/>
            <a:ext cx="2883084" cy="1268673"/>
          </a:xfrm>
          <a:prstGeom prst="rect">
            <a:avLst/>
          </a:prstGeom>
        </p:spPr>
      </p:pic>
      <p:pic>
        <p:nvPicPr>
          <p:cNvPr id="6" name="Picture 6" descr="A black text on a white background&#10;&#10;Description automatically generated">
            <a:extLst>
              <a:ext uri="{FF2B5EF4-FFF2-40B4-BE49-F238E27FC236}">
                <a16:creationId xmlns:a16="http://schemas.microsoft.com/office/drawing/2014/main" id="{509B1B3C-126D-4CF9-817D-FB9353AAB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509584" y="1"/>
            <a:ext cx="2483768" cy="831035"/>
          </a:xfrm>
          <a:prstGeom prst="rect">
            <a:avLst/>
          </a:prstGeom>
          <a:noFill/>
        </p:spPr>
      </p:pic>
    </p:spTree>
    <p:extLst>
      <p:ext uri="{BB962C8B-B14F-4D97-AF65-F5344CB8AC3E}">
        <p14:creationId xmlns:p14="http://schemas.microsoft.com/office/powerpoint/2010/main" val="12992596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4007768" y="476674"/>
            <a:ext cx="5974432" cy="936103"/>
          </a:xfrm>
        </p:spPr>
        <p:txBody>
          <a:bodyPr/>
          <a:lstStyle/>
          <a:p>
            <a:r>
              <a:rPr lang="el-GR" dirty="0"/>
              <a:t>Επαγγελματική Ένταξη</a:t>
            </a:r>
          </a:p>
        </p:txBody>
      </p:sp>
      <p:sp>
        <p:nvSpPr>
          <p:cNvPr id="3" name="Υπότιτλος 2"/>
          <p:cNvSpPr>
            <a:spLocks noGrp="1"/>
          </p:cNvSpPr>
          <p:nvPr>
            <p:ph type="subTitle" idx="1"/>
          </p:nvPr>
        </p:nvSpPr>
        <p:spPr>
          <a:xfrm>
            <a:off x="1703512" y="1628800"/>
            <a:ext cx="8784976" cy="4896544"/>
          </a:xfrm>
        </p:spPr>
        <p:txBody>
          <a:bodyPr>
            <a:normAutofit fontScale="55000" lnSpcReduction="20000"/>
          </a:bodyPr>
          <a:lstStyle/>
          <a:p>
            <a:pPr algn="just"/>
            <a:r>
              <a:rPr lang="el-GR" b="1" dirty="0">
                <a:solidFill>
                  <a:schemeClr val="tx1"/>
                </a:solidFill>
              </a:rPr>
              <a:t>Αποδοχή, συμπερίληψη και εργασία, οι «διαδρομές» για μια ίση κοινωνία.</a:t>
            </a:r>
          </a:p>
          <a:p>
            <a:pPr algn="just"/>
            <a:endParaRPr lang="el-GR" dirty="0">
              <a:solidFill>
                <a:schemeClr val="tx1"/>
              </a:solidFill>
            </a:endParaRPr>
          </a:p>
          <a:p>
            <a:pPr algn="just"/>
            <a:r>
              <a:rPr lang="el-GR" dirty="0">
                <a:solidFill>
                  <a:schemeClr val="tx1"/>
                </a:solidFill>
              </a:rPr>
              <a:t>Από την αρχή της δημιουργίας τους οι </a:t>
            </a:r>
            <a:r>
              <a:rPr lang="el-GR" b="1" dirty="0" err="1">
                <a:solidFill>
                  <a:schemeClr val="tx1"/>
                </a:solidFill>
              </a:rPr>
              <a:t>Κοι.Σ.Π.Ε</a:t>
            </a:r>
            <a:r>
              <a:rPr lang="el-GR" b="1" dirty="0">
                <a:solidFill>
                  <a:schemeClr val="tx1"/>
                </a:solidFill>
              </a:rPr>
              <a:t>.</a:t>
            </a:r>
            <a:r>
              <a:rPr lang="el-GR" dirty="0">
                <a:solidFill>
                  <a:schemeClr val="tx1"/>
                </a:solidFill>
              </a:rPr>
              <a:t> στοχεύουν στην </a:t>
            </a:r>
            <a:r>
              <a:rPr lang="el-GR" dirty="0" err="1">
                <a:solidFill>
                  <a:schemeClr val="tx1"/>
                </a:solidFill>
              </a:rPr>
              <a:t>κοινωνικο</a:t>
            </a:r>
            <a:r>
              <a:rPr lang="el-GR" dirty="0">
                <a:solidFill>
                  <a:schemeClr val="tx1"/>
                </a:solidFill>
              </a:rPr>
              <a:t>- οικονομική ενσωμάτωση και επαγγελματική ένταξη ατόμων με ψυχοκοινωνικά προβλήματα.</a:t>
            </a:r>
          </a:p>
          <a:p>
            <a:pPr algn="just"/>
            <a:r>
              <a:rPr lang="el-GR" dirty="0">
                <a:solidFill>
                  <a:schemeClr val="tx1"/>
                </a:solidFill>
              </a:rPr>
              <a:t>Στους Κοινωνικούς Συνεταιρισμούς Περιορισμένης Ευθύνης και σε πολλές μη κυβερνητικές οργανώσεις οι ομότιμοι υποστηρικτές εργάζονται πολύ στενά με άλλους χρήστες ως ένα είδος μέντορα ή εκπαιδευτή που υποστηρίζει την προσαρμογή τους στο εργασιακό περιβάλλον ή τους συνοδεύει στην κοινωνική ένταξη. </a:t>
            </a:r>
          </a:p>
          <a:p>
            <a:pPr algn="just"/>
            <a:r>
              <a:rPr lang="el-GR" dirty="0">
                <a:solidFill>
                  <a:schemeClr val="tx1"/>
                </a:solidFill>
              </a:rPr>
              <a:t>Σε πολλές περιπτώσεις προσφέρουν την υποστήριξη στη βάση της αλληλεγγύης και όχι ως αμειβόμενη εργασία. Σε άλλες περιπτώσεις αυτού του είδους η καθοδήγηση αποτελεί μέρος της αμειβόμενης θέσης τους στον Κοινωνικό Συνεταιρισμό Περιορισμένης Ευθύνης</a:t>
            </a:r>
          </a:p>
          <a:p>
            <a:pPr algn="just"/>
            <a:endParaRPr lang="el-GR" dirty="0">
              <a:solidFill>
                <a:schemeClr val="tx1"/>
              </a:solidFill>
            </a:endParaRPr>
          </a:p>
          <a:p>
            <a:pPr algn="just"/>
            <a:endParaRPr lang="el-GR" dirty="0">
              <a:solidFill>
                <a:schemeClr val="tx1"/>
              </a:solidFill>
            </a:endParaRPr>
          </a:p>
          <a:p>
            <a:pPr algn="just"/>
            <a:r>
              <a:rPr lang="el-GR" dirty="0">
                <a:solidFill>
                  <a:schemeClr val="tx1"/>
                </a:solidFill>
              </a:rPr>
              <a:t>Η άρση του στίγματος και των αποκλεισμών και η συμπερίληψη, μέσω μιας πραγματικής, αμειβόμενης εργασίας σε περιβάλλον ίσων ευκαιριών συμπυκνώνει τον επιδιωκόμενο ρόλο και το νόημα της δημιουργίας των </a:t>
            </a:r>
            <a:r>
              <a:rPr lang="el-GR" b="1" dirty="0">
                <a:solidFill>
                  <a:schemeClr val="tx1"/>
                </a:solidFill>
              </a:rPr>
              <a:t>Εξειδικευμένων Γραφείων Υποστηριζόμενης Απασχόλησης</a:t>
            </a:r>
            <a:r>
              <a:rPr lang="el-GR" dirty="0">
                <a:solidFill>
                  <a:schemeClr val="tx1"/>
                </a:solidFill>
              </a:rPr>
              <a:t>.</a:t>
            </a:r>
          </a:p>
          <a:p>
            <a:pPr algn="just"/>
            <a:endParaRPr lang="el-GR" dirty="0">
              <a:solidFill>
                <a:schemeClr val="tx1"/>
              </a:solidFill>
            </a:endParaRPr>
          </a:p>
        </p:txBody>
      </p:sp>
      <p:pic>
        <p:nvPicPr>
          <p:cNvPr id="4" name="Picture 6" descr="A black text on a white background&#10;&#10;Description automatically generated">
            <a:extLst>
              <a:ext uri="{FF2B5EF4-FFF2-40B4-BE49-F238E27FC236}">
                <a16:creationId xmlns:a16="http://schemas.microsoft.com/office/drawing/2014/main" id="{509B1B3C-126D-4CF9-817D-FB9353AAB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532424" y="-8098"/>
            <a:ext cx="2483768" cy="831035"/>
          </a:xfrm>
          <a:prstGeom prst="rect">
            <a:avLst/>
          </a:prstGeom>
          <a:noFill/>
        </p:spPr>
      </p:pic>
    </p:spTree>
    <p:extLst>
      <p:ext uri="{BB962C8B-B14F-4D97-AF65-F5344CB8AC3E}">
        <p14:creationId xmlns:p14="http://schemas.microsoft.com/office/powerpoint/2010/main" val="28825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52CC-9A0D-458A-A909-1A19E9229582}"/>
              </a:ext>
            </a:extLst>
          </p:cNvPr>
          <p:cNvSpPr>
            <a:spLocks noGrp="1"/>
          </p:cNvSpPr>
          <p:nvPr>
            <p:ph type="ctrTitle"/>
          </p:nvPr>
        </p:nvSpPr>
        <p:spPr>
          <a:xfrm>
            <a:off x="925975" y="362309"/>
            <a:ext cx="10255169" cy="1237892"/>
          </a:xfrm>
        </p:spPr>
        <p:txBody>
          <a:bodyPr>
            <a:normAutofit fontScale="90000"/>
          </a:bodyPr>
          <a:lstStyle/>
          <a:p>
            <a:pPr marL="0" marR="0">
              <a:lnSpc>
                <a:spcPct val="107000"/>
              </a:lnSpc>
              <a:spcBef>
                <a:spcPts val="0"/>
              </a:spcBef>
              <a:spcAft>
                <a:spcPts val="800"/>
              </a:spcAft>
            </a:pPr>
            <a:r>
              <a:rPr lang="el-GR" sz="2800" b="1" dirty="0">
                <a:effectLst/>
                <a:latin typeface="Calibri" panose="020F0502020204030204" pitchFamily="34" charset="0"/>
                <a:ea typeface="Calibri" panose="020F0502020204030204" pitchFamily="34" charset="0"/>
                <a:cs typeface="Times New Roman" panose="02020603050405020304" pitchFamily="18" charset="0"/>
              </a:rPr>
              <a:t>ΣΥΝΔΕΣΕΙΣ: ΑΝΑΚΑΜΨΗ, ΕΝΔΥΝΑΜΩΣΗ, ΣΥΝΗΓΟΡΙΑ</a:t>
            </a:r>
            <a:br>
              <a:rPr lang="en-US" sz="2700" b="1" dirty="0">
                <a:effectLst/>
                <a:latin typeface="Calibri" panose="020F0502020204030204" pitchFamily="34" charset="0"/>
                <a:ea typeface="Calibri" panose="020F0502020204030204" pitchFamily="34" charset="0"/>
                <a:cs typeface="Times New Roman" panose="02020603050405020304" pitchFamily="18" charset="0"/>
              </a:rPr>
            </a:br>
            <a:r>
              <a:rPr lang="el-GR" sz="2700" b="1" dirty="0">
                <a:effectLst/>
                <a:latin typeface="Calibri" panose="020F0502020204030204" pitchFamily="34" charset="0"/>
                <a:ea typeface="Calibri" panose="020F0502020204030204" pitchFamily="34" charset="0"/>
                <a:cs typeface="Times New Roman" panose="02020603050405020304" pitchFamily="18" charset="0"/>
              </a:rPr>
              <a:t>Ανάκαμψη</a:t>
            </a:r>
            <a:br>
              <a:rPr lang="el-GR"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p>
        </p:txBody>
      </p:sp>
      <p:sp>
        <p:nvSpPr>
          <p:cNvPr id="3" name="Subtitle 2">
            <a:extLst>
              <a:ext uri="{FF2B5EF4-FFF2-40B4-BE49-F238E27FC236}">
                <a16:creationId xmlns:a16="http://schemas.microsoft.com/office/drawing/2014/main" id="{5B2951A3-8F0E-446F-B673-3A18335914A7}"/>
              </a:ext>
            </a:extLst>
          </p:cNvPr>
          <p:cNvSpPr>
            <a:spLocks noGrp="1"/>
          </p:cNvSpPr>
          <p:nvPr>
            <p:ph type="subTitle" idx="1"/>
          </p:nvPr>
        </p:nvSpPr>
        <p:spPr>
          <a:xfrm>
            <a:off x="925975" y="1828800"/>
            <a:ext cx="10255169" cy="4340506"/>
          </a:xfrm>
        </p:spPr>
        <p:txBody>
          <a:bodyPr>
            <a:normAutofit fontScale="92500" lnSpcReduction="20000"/>
          </a:bodyPr>
          <a:lstStyle/>
          <a:p>
            <a:pPr lvl="0" algn="just">
              <a:lnSpc>
                <a:spcPct val="107000"/>
              </a:lnSpc>
              <a:spcBef>
                <a:spcPts val="0"/>
              </a:spcBef>
              <a:spcAft>
                <a:spcPts val="800"/>
              </a:spcAft>
            </a:pPr>
            <a:r>
              <a:rPr lang="el-GR"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Η </a:t>
            </a:r>
            <a:r>
              <a:rPr lang="el-GR"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«ανάκαμψη» </a:t>
            </a:r>
            <a:r>
              <a:rPr lang="el-GR"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δεν αφορά τη μείωση των συμπτωμάτων, αλλά την ικανότητα του ατόμου να ζει μια </a:t>
            </a:r>
            <a:r>
              <a:rPr lang="el-GR"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ζωή με ικανοποίηση</a:t>
            </a:r>
            <a:r>
              <a:rPr lang="el-GR"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l-GR"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ελπίδα και νόημα</a:t>
            </a:r>
            <a:r>
              <a:rPr lang="el-GR"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παρά τους περιορισμούς που επιβάλλει η «ασθένεια». Πρόκειται για μια σύνθετη, απαιτητική και ενίοτε επίπονη διαδικασία, καθώς το άτομο καλείται να ξεπεράσει το κοινωνικό στίγμα και τις δευτερογενείς επιπτώσεις, όπως η ανεργία.</a:t>
            </a:r>
          </a:p>
          <a:p>
            <a:pPr lvl="0" algn="just">
              <a:lnSpc>
                <a:spcPct val="107000"/>
              </a:lnSpc>
              <a:spcBef>
                <a:spcPts val="0"/>
              </a:spcBef>
              <a:spcAft>
                <a:spcPts val="800"/>
              </a:spcAft>
            </a:pPr>
            <a:r>
              <a:rPr lang="el-GR"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Το </a:t>
            </a:r>
            <a:r>
              <a:rPr lang="el-GR"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μοντέλο </a:t>
            </a:r>
            <a:r>
              <a:rPr lang="el-GR" sz="24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recovery</a:t>
            </a:r>
            <a:r>
              <a:rPr lang="el-GR"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μεταφέρει την έμφαση από την «κλινική ανάρρωση» (υποχώρηση της συμπτωματολογίας) σε ένα </a:t>
            </a:r>
            <a:r>
              <a:rPr lang="el-GR"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νέο μοντέλο «κοινωνικής» και «προσωπικής» ανάκαμψης</a:t>
            </a:r>
            <a:r>
              <a:rPr lang="el-GR"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με </a:t>
            </a:r>
            <a:r>
              <a:rPr lang="el-GR"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προτεραιότητες </a:t>
            </a:r>
            <a:r>
              <a:rPr lang="el-GR"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που τα ίδια τα άτομα θέτουν για τη ζωή τους. </a:t>
            </a:r>
          </a:p>
          <a:p>
            <a:pPr algn="just">
              <a:lnSpc>
                <a:spcPct val="107000"/>
              </a:lnSpc>
              <a:spcBef>
                <a:spcPts val="0"/>
              </a:spcBef>
              <a:spcAft>
                <a:spcPts val="800"/>
              </a:spcAft>
            </a:pPr>
            <a:r>
              <a:rPr lang="el-GR" sz="2400" dirty="0">
                <a:effectLst/>
                <a:latin typeface="Calibri" panose="020F0502020204030204" pitchFamily="34" charset="0"/>
                <a:ea typeface="Calibri" panose="020F0502020204030204" pitchFamily="34" charset="0"/>
                <a:cs typeface="Times New Roman" panose="02020603050405020304" pitchFamily="18" charset="0"/>
              </a:rPr>
              <a:t>Σχετικά με την ανάκαμψη, το ερώτημα είναι πώς περνάμε στην </a:t>
            </a:r>
            <a:r>
              <a:rPr lang="el-GR" sz="2400" b="1" dirty="0">
                <a:effectLst/>
                <a:latin typeface="Calibri" panose="020F0502020204030204" pitchFamily="34" charset="0"/>
                <a:ea typeface="Calibri" panose="020F0502020204030204" pitchFamily="34" charset="0"/>
                <a:cs typeface="Times New Roman" panose="02020603050405020304" pitchFamily="18" charset="0"/>
              </a:rPr>
              <a:t>αντιμετώπιση της κατάστασης απώλειας της δύναμης ή της ισχύος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powerlessness</a:t>
            </a:r>
            <a:r>
              <a:rPr lang="el-GR" sz="2400" b="1" dirty="0">
                <a:effectLst/>
                <a:latin typeface="Calibri" panose="020F0502020204030204" pitchFamily="34" charset="0"/>
                <a:ea typeface="Calibri" panose="020F0502020204030204" pitchFamily="34" charset="0"/>
                <a:cs typeface="Times New Roman" panose="02020603050405020304" pitchFamily="18" charset="0"/>
              </a:rPr>
              <a:t>) </a:t>
            </a:r>
            <a:r>
              <a:rPr lang="el-GR" sz="2400" dirty="0">
                <a:effectLst/>
                <a:latin typeface="Calibri" panose="020F0502020204030204" pitchFamily="34" charset="0"/>
                <a:ea typeface="Calibri" panose="020F0502020204030204" pitchFamily="34" charset="0"/>
                <a:cs typeface="Times New Roman" panose="02020603050405020304" pitchFamily="18" charset="0"/>
              </a:rPr>
              <a:t>που δεν οφείλεται άμεσα στην ίδια την κατάσταση μειονεξίας, στο πρόβλημα υγείας ή την αναπηρία, αλλά σε κοινωνικούς, πολιτικούς, οικονομικούς και θεσμικούς λόγους που συνδέονται με αυτή. </a:t>
            </a:r>
            <a:endParaRPr lang="en-US" sz="2400" dirty="0">
              <a:effectLst/>
              <a:latin typeface="Gill Sans MT" panose="020B0502020104020203" pitchFamily="34" charset="0"/>
              <a:ea typeface="Times New Roman" panose="02020603050405020304" pitchFamily="18" charset="0"/>
              <a:cs typeface="Times New Roman" panose="02020603050405020304" pitchFamily="18" charset="0"/>
            </a:endParaRPr>
          </a:p>
          <a:p>
            <a:pPr lvl="0" algn="just">
              <a:lnSpc>
                <a:spcPct val="107000"/>
              </a:lnSpc>
              <a:spcBef>
                <a:spcPts val="0"/>
              </a:spcBef>
              <a:spcAft>
                <a:spcPts val="800"/>
              </a:spcAft>
            </a:pPr>
            <a:endPar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a:endParaRPr lang="en-US" dirty="0"/>
          </a:p>
        </p:txBody>
      </p:sp>
      <p:pic>
        <p:nvPicPr>
          <p:cNvPr id="4" name="Picture 3">
            <a:extLst>
              <a:ext uri="{FF2B5EF4-FFF2-40B4-BE49-F238E27FC236}">
                <a16:creationId xmlns:a16="http://schemas.microsoft.com/office/drawing/2014/main" id="{B8B5111E-58FA-4494-892E-FC8804290512}"/>
              </a:ext>
            </a:extLst>
          </p:cNvPr>
          <p:cNvPicPr>
            <a:picLocks noChangeAspect="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2533650" cy="847725"/>
          </a:xfrm>
          <a:prstGeom prst="rect">
            <a:avLst/>
          </a:prstGeom>
          <a:noFill/>
        </p:spPr>
      </p:pic>
      <p:sp>
        <p:nvSpPr>
          <p:cNvPr id="5" name="Slide Number Placeholder 4">
            <a:extLst>
              <a:ext uri="{FF2B5EF4-FFF2-40B4-BE49-F238E27FC236}">
                <a16:creationId xmlns:a16="http://schemas.microsoft.com/office/drawing/2014/main" id="{D838258D-44F2-4728-ABF1-951257F773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BCF3CD-ADDD-4DE0-A20B-EA0D6F9FD34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C678DEC-C608-4C03-9585-1B66B29823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ΠΑΝΑΓΙΩΤΑ ΦΙΤΣΙΟΥ, ΨΥΧΟΛΟΓΟΣ </a:t>
            </a: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MSc</a:t>
            </a:r>
          </a:p>
        </p:txBody>
      </p:sp>
    </p:spTree>
    <p:extLst>
      <p:ext uri="{BB962C8B-B14F-4D97-AF65-F5344CB8AC3E}">
        <p14:creationId xmlns:p14="http://schemas.microsoft.com/office/powerpoint/2010/main" val="3412930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3215680" y="430692"/>
            <a:ext cx="7056784" cy="1990196"/>
          </a:xfrm>
        </p:spPr>
        <p:txBody>
          <a:bodyPr>
            <a:normAutofit/>
          </a:bodyPr>
          <a:lstStyle/>
          <a:p>
            <a:r>
              <a:rPr lang="el-GR" sz="2000" b="1" dirty="0"/>
              <a:t>Δείτε λίγο τις κοινές έννοιες της ανάκαμψης, της ομότιμης συμπαράστασης και της εργασιακής ένταξης που βρήκαμε στις  παρουσιάσεις: συμπερίληψη, σταδιακή εξέλιξη, ανάκτηση ελέγχου επιλογών, ευκαιρίες, αλλαγή, συν-εργασία</a:t>
            </a:r>
          </a:p>
        </p:txBody>
      </p:sp>
      <p:sp>
        <p:nvSpPr>
          <p:cNvPr id="3" name="Υπότιτλος 2"/>
          <p:cNvSpPr>
            <a:spLocks noGrp="1"/>
          </p:cNvSpPr>
          <p:nvPr>
            <p:ph type="subTitle" idx="1"/>
          </p:nvPr>
        </p:nvSpPr>
        <p:spPr>
          <a:xfrm>
            <a:off x="1847528" y="2420888"/>
            <a:ext cx="8568952" cy="3960440"/>
          </a:xfrm>
        </p:spPr>
        <p:txBody>
          <a:bodyPr>
            <a:normAutofit fontScale="92500" lnSpcReduction="20000"/>
          </a:bodyPr>
          <a:lstStyle/>
          <a:p>
            <a:pPr algn="just"/>
            <a:r>
              <a:rPr lang="el-GR" sz="2400" b="1" dirty="0">
                <a:solidFill>
                  <a:schemeClr val="tx1"/>
                </a:solidFill>
              </a:rPr>
              <a:t>ΑΛΛΑ! Δεν αρκεί μόνο να πούμε ότι συμπεριλαμβάνουμε ομότιμους! </a:t>
            </a:r>
          </a:p>
          <a:p>
            <a:pPr algn="just"/>
            <a:endParaRPr lang="el-GR" sz="2400" dirty="0">
              <a:solidFill>
                <a:schemeClr val="tx1"/>
              </a:solidFill>
            </a:endParaRPr>
          </a:p>
          <a:p>
            <a:pPr algn="just"/>
            <a:r>
              <a:rPr lang="el-GR" sz="2400" dirty="0">
                <a:solidFill>
                  <a:schemeClr val="tx1"/>
                </a:solidFill>
              </a:rPr>
              <a:t>Η διαδικασία προετοιμασίας για έναν οργανισμό που επιθυμεί να εντάξει ειδικούς υποστήριξης </a:t>
            </a:r>
            <a:r>
              <a:rPr lang="el-GR" sz="2400" dirty="0" err="1">
                <a:solidFill>
                  <a:schemeClr val="tx1"/>
                </a:solidFill>
              </a:rPr>
              <a:t>ομοτίμων</a:t>
            </a:r>
            <a:r>
              <a:rPr lang="el-GR" sz="2400" dirty="0">
                <a:solidFill>
                  <a:schemeClr val="tx1"/>
                </a:solidFill>
              </a:rPr>
              <a:t> περιλαμβάνει τη σαφή διαμόρφωση του οράματος και των στόχων για την πρόσληψη </a:t>
            </a:r>
            <a:r>
              <a:rPr lang="el-GR" sz="2400" dirty="0" err="1">
                <a:solidFill>
                  <a:schemeClr val="tx1"/>
                </a:solidFill>
              </a:rPr>
              <a:t>ομοτίμων</a:t>
            </a:r>
            <a:r>
              <a:rPr lang="el-GR" sz="2400" dirty="0">
                <a:solidFill>
                  <a:schemeClr val="tx1"/>
                </a:solidFill>
              </a:rPr>
              <a:t>, την προετοιμασία του οργανισμού και των ομάδων που θα συνεργαστούν μαζί τους, καθώς και την ανάπτυξη κατάλληλων περιγραφών θέσεων και κριτηρίων πρόσληψης. Απαραίτητη είναι η συμμετοχή όλων των εμπλεκόμενων μερών (διοίκηση, ανθρώπινο δυναμικό, επαγγελματικές ομάδες, λήπτες υπηρεσιών) στη διαδικασία σχεδιασμού, καθώς και η διασφάλιση των κατάλληλων πόρων για την εκπαίδευση, εποπτεία και συνεχή υποστήριξη των ομότιμων εργαζομένων.</a:t>
            </a:r>
          </a:p>
        </p:txBody>
      </p:sp>
      <p:pic>
        <p:nvPicPr>
          <p:cNvPr id="4" name="Picture 6" descr="A black text on a white background&#10;&#10;Description automatically generated">
            <a:extLst>
              <a:ext uri="{FF2B5EF4-FFF2-40B4-BE49-F238E27FC236}">
                <a16:creationId xmlns:a16="http://schemas.microsoft.com/office/drawing/2014/main" id="{509B1B3C-126D-4CF9-817D-FB9353AAB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524000" y="-8097"/>
            <a:ext cx="2483768" cy="831035"/>
          </a:xfrm>
          <a:prstGeom prst="rect">
            <a:avLst/>
          </a:prstGeom>
          <a:noFill/>
        </p:spPr>
      </p:pic>
    </p:spTree>
    <p:extLst>
      <p:ext uri="{BB962C8B-B14F-4D97-AF65-F5344CB8AC3E}">
        <p14:creationId xmlns:p14="http://schemas.microsoft.com/office/powerpoint/2010/main" val="1190681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4007768" y="476674"/>
            <a:ext cx="5974432" cy="1728191"/>
          </a:xfrm>
        </p:spPr>
        <p:txBody>
          <a:bodyPr>
            <a:noAutofit/>
          </a:bodyPr>
          <a:lstStyle/>
          <a:p>
            <a:r>
              <a:rPr lang="el-GR" sz="2400" b="1" dirty="0">
                <a:solidFill>
                  <a:srgbClr val="FF0000"/>
                </a:solidFill>
              </a:rPr>
              <a:t>Χρειάζεται μεγάλη προσπάθεια και εκπαίδευση του οργανισμού </a:t>
            </a:r>
            <a:r>
              <a:rPr lang="el-GR" sz="2400" dirty="0">
                <a:solidFill>
                  <a:srgbClr val="FF0000"/>
                </a:solidFill>
              </a:rPr>
              <a:t>για να αλλάξει η κουλτούρα και να ενταχθούν ισότιμα και αποτελεσματικά οι ομότιμοι και όχι σε έναν δεύτερο ρόλο</a:t>
            </a:r>
          </a:p>
        </p:txBody>
      </p:sp>
      <p:sp>
        <p:nvSpPr>
          <p:cNvPr id="3" name="Υπότιτλος 2"/>
          <p:cNvSpPr>
            <a:spLocks noGrp="1"/>
          </p:cNvSpPr>
          <p:nvPr>
            <p:ph type="subTitle" idx="1"/>
          </p:nvPr>
        </p:nvSpPr>
        <p:spPr>
          <a:xfrm>
            <a:off x="1847528" y="2420888"/>
            <a:ext cx="8568952" cy="3744416"/>
          </a:xfrm>
        </p:spPr>
        <p:txBody>
          <a:bodyPr>
            <a:normAutofit fontScale="92500" lnSpcReduction="10000"/>
          </a:bodyPr>
          <a:lstStyle/>
          <a:p>
            <a:pPr lvl="0" algn="just"/>
            <a:endParaRPr lang="el-GR" sz="1400" dirty="0">
              <a:solidFill>
                <a:prstClr val="black"/>
              </a:solidFill>
            </a:endParaRPr>
          </a:p>
          <a:p>
            <a:pPr lvl="0" algn="just"/>
            <a:r>
              <a:rPr lang="el-GR" sz="2000" b="1" dirty="0">
                <a:solidFill>
                  <a:prstClr val="black"/>
                </a:solidFill>
              </a:rPr>
              <a:t>Χρειάζεται προσπάθεια να καταρριφθούν οι μύθοι και το στίγμα. </a:t>
            </a:r>
          </a:p>
          <a:p>
            <a:pPr lvl="0" algn="just"/>
            <a:r>
              <a:rPr lang="el-GR" sz="2000" dirty="0">
                <a:solidFill>
                  <a:srgbClr val="C00000"/>
                </a:solidFill>
              </a:rPr>
              <a:t>Μερικοί μύθοι</a:t>
            </a:r>
            <a:r>
              <a:rPr lang="el-GR" sz="2000" dirty="0">
                <a:solidFill>
                  <a:prstClr val="black"/>
                </a:solidFill>
              </a:rPr>
              <a:t>: εντάξει ας κάνουν οι ομότιμοι τις βοηθητικές δουλειές, έτσι θα εξοικονομηθούν χρήματα, οι ομότιμοι είναι εύθραυστοι και δεν θα αντέχουν,  θα λειτουργούν σαν φίλοι, θα είναι ανατρεπτικοί και ενάντια στη θεραπεία και στα φάρμακα, αντί να βοηθήσουν θα απασχοληθούν οι επαγγελματίες παραπάνω για την εισαγωγή τους κτλ</a:t>
            </a:r>
          </a:p>
          <a:p>
            <a:pPr lvl="0" algn="just"/>
            <a:r>
              <a:rPr lang="el-GR" sz="2000" dirty="0">
                <a:solidFill>
                  <a:prstClr val="black"/>
                </a:solidFill>
              </a:rPr>
              <a:t>Η </a:t>
            </a:r>
            <a:r>
              <a:rPr lang="el-GR" sz="2000" dirty="0">
                <a:solidFill>
                  <a:srgbClr val="C00000"/>
                </a:solidFill>
              </a:rPr>
              <a:t>απάντηση στους μύθους</a:t>
            </a:r>
            <a:r>
              <a:rPr lang="el-GR" sz="2000" dirty="0">
                <a:solidFill>
                  <a:prstClr val="black"/>
                </a:solidFill>
              </a:rPr>
              <a:t> είναι </a:t>
            </a:r>
            <a:r>
              <a:rPr lang="el-GR" sz="2000" b="1" dirty="0">
                <a:solidFill>
                  <a:prstClr val="black"/>
                </a:solidFill>
              </a:rPr>
              <a:t>αλλαγή </a:t>
            </a:r>
            <a:r>
              <a:rPr lang="el-GR" sz="2000" b="1" dirty="0" err="1">
                <a:solidFill>
                  <a:prstClr val="black"/>
                </a:solidFill>
              </a:rPr>
              <a:t>οργανωσιακής</a:t>
            </a:r>
            <a:r>
              <a:rPr lang="el-GR" sz="2000" b="1" dirty="0">
                <a:solidFill>
                  <a:prstClr val="black"/>
                </a:solidFill>
              </a:rPr>
              <a:t> κουλτούρας,  εκπαίδευση, εποπτεία, ξεκάθαροι και ισότιμοι ρόλοι, μια αλλαγή που οφείλουν να κάνουν οι επαγγελματίες και οι οργανισμοί, αλλά να ενδυναμωθούν και οι ίδιοι οι λήπτες να κάνουν την δική τους πορεία.</a:t>
            </a:r>
          </a:p>
          <a:p>
            <a:pPr lvl="0" algn="just"/>
            <a:r>
              <a:rPr lang="el-GR" sz="2000" dirty="0">
                <a:solidFill>
                  <a:prstClr val="black"/>
                </a:solidFill>
              </a:rPr>
              <a:t>Χρειάζεται πολλή δουλειά τόσο για την αντιμετώπιση του στίγματος που συνδέεται με αυτούς τους μύθους όσο και για την αντιμετώπιση του </a:t>
            </a:r>
            <a:r>
              <a:rPr lang="el-GR" sz="2000" dirty="0" err="1">
                <a:solidFill>
                  <a:prstClr val="black"/>
                </a:solidFill>
              </a:rPr>
              <a:t>αυτοστιγματισμού</a:t>
            </a:r>
            <a:r>
              <a:rPr lang="el-GR" sz="2000" dirty="0">
                <a:solidFill>
                  <a:prstClr val="black"/>
                </a:solidFill>
              </a:rPr>
              <a:t>.</a:t>
            </a:r>
          </a:p>
          <a:p>
            <a:pPr lvl="0" algn="just"/>
            <a:endParaRPr lang="el-GR" sz="1400" dirty="0">
              <a:solidFill>
                <a:prstClr val="black"/>
              </a:solidFill>
            </a:endParaRPr>
          </a:p>
          <a:p>
            <a:endParaRPr lang="el-GR" dirty="0"/>
          </a:p>
        </p:txBody>
      </p:sp>
      <p:pic>
        <p:nvPicPr>
          <p:cNvPr id="4" name="Picture 6" descr="A black text on a white background&#10;&#10;Description automatically generated">
            <a:extLst>
              <a:ext uri="{FF2B5EF4-FFF2-40B4-BE49-F238E27FC236}">
                <a16:creationId xmlns:a16="http://schemas.microsoft.com/office/drawing/2014/main" id="{509B1B3C-126D-4CF9-817D-FB9353AAB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524000" y="-8097"/>
            <a:ext cx="2483768" cy="831035"/>
          </a:xfrm>
          <a:prstGeom prst="rect">
            <a:avLst/>
          </a:prstGeom>
          <a:noFill/>
        </p:spPr>
      </p:pic>
    </p:spTree>
    <p:extLst>
      <p:ext uri="{BB962C8B-B14F-4D97-AF65-F5344CB8AC3E}">
        <p14:creationId xmlns:p14="http://schemas.microsoft.com/office/powerpoint/2010/main" val="28137111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4DE52CC-9A0D-458A-A909-1A19E9229582}"/>
              </a:ext>
            </a:extLst>
          </p:cNvPr>
          <p:cNvSpPr>
            <a:spLocks noGrp="1"/>
          </p:cNvSpPr>
          <p:nvPr>
            <p:ph type="ctrTitle"/>
          </p:nvPr>
        </p:nvSpPr>
        <p:spPr>
          <a:xfrm>
            <a:off x="838200" y="609600"/>
            <a:ext cx="3739341" cy="1330839"/>
          </a:xfrm>
        </p:spPr>
        <p:txBody>
          <a:bodyPr vert="horz" lIns="91440" tIns="45720" rIns="91440" bIns="45720" rtlCol="0" anchor="ctr">
            <a:normAutofit/>
          </a:bodyPr>
          <a:lstStyle/>
          <a:p>
            <a:pPr algn="l"/>
            <a:r>
              <a:rPr lang="en-US" sz="2800" b="1" kern="1200" dirty="0">
                <a:solidFill>
                  <a:schemeClr val="tx1"/>
                </a:solidFill>
                <a:latin typeface="+mj-lt"/>
                <a:ea typeface="+mj-ea"/>
                <a:cs typeface="+mj-cs"/>
              </a:rPr>
              <a:t>4.	</a:t>
            </a:r>
            <a:r>
              <a:rPr lang="en-US" sz="2800" b="1" kern="1200" dirty="0" err="1">
                <a:solidFill>
                  <a:schemeClr val="tx1"/>
                </a:solidFill>
                <a:latin typeface="+mj-lt"/>
                <a:ea typeface="+mj-ea"/>
                <a:cs typeface="+mj-cs"/>
              </a:rPr>
              <a:t>Εκ</a:t>
            </a:r>
            <a:r>
              <a:rPr lang="en-US" sz="2800" b="1" kern="1200" dirty="0">
                <a:solidFill>
                  <a:schemeClr val="tx1"/>
                </a:solidFill>
                <a:latin typeface="+mj-lt"/>
                <a:ea typeface="+mj-ea"/>
                <a:cs typeface="+mj-cs"/>
              </a:rPr>
              <a:t>παίδευση επαγγελματιών και συνηγορία </a:t>
            </a:r>
          </a:p>
        </p:txBody>
      </p:sp>
      <p:sp>
        <p:nvSpPr>
          <p:cNvPr id="3" name="Subtitle 2">
            <a:extLst>
              <a:ext uri="{FF2B5EF4-FFF2-40B4-BE49-F238E27FC236}">
                <a16:creationId xmlns:a16="http://schemas.microsoft.com/office/drawing/2014/main" id="{5B2951A3-8F0E-446F-B673-3A18335914A7}"/>
              </a:ext>
            </a:extLst>
          </p:cNvPr>
          <p:cNvSpPr>
            <a:spLocks noGrp="1"/>
          </p:cNvSpPr>
          <p:nvPr>
            <p:ph type="subTitle" idx="1"/>
          </p:nvPr>
        </p:nvSpPr>
        <p:spPr>
          <a:xfrm>
            <a:off x="393540" y="1972407"/>
            <a:ext cx="3895828" cy="4383943"/>
          </a:xfrm>
        </p:spPr>
        <p:txBody>
          <a:bodyPr vert="horz" lIns="91440" tIns="45720" rIns="91440" bIns="45720" rtlCol="0">
            <a:normAutofit/>
          </a:bodyPr>
          <a:lstStyle/>
          <a:p>
            <a:pPr marR="0" algn="l">
              <a:spcBef>
                <a:spcPts val="0"/>
              </a:spcBef>
              <a:spcAft>
                <a:spcPts val="800"/>
              </a:spcAft>
            </a:pPr>
            <a:r>
              <a:rPr lang="en-US" sz="1600" dirty="0" err="1"/>
              <a:t>Π</a:t>
            </a:r>
            <a:r>
              <a:rPr lang="en-US" sz="1600" dirty="0" err="1">
                <a:effectLst/>
              </a:rPr>
              <a:t>ρογράμμ</a:t>
            </a:r>
            <a:r>
              <a:rPr lang="en-US" sz="1600" dirty="0">
                <a:effectLst/>
              </a:rPr>
              <a:t>ατα εκπαίδευσης επαγγελματιών στα δικαιώματα και την αυτοσυνηγορία,  βασισμένα στην UNCRPD, αλλά όχι μόνο.</a:t>
            </a:r>
          </a:p>
          <a:p>
            <a:pPr marL="0" marR="0" indent="-228600" algn="l">
              <a:spcBef>
                <a:spcPts val="0"/>
              </a:spcBef>
              <a:spcAft>
                <a:spcPts val="800"/>
              </a:spcAft>
              <a:buFont typeface="Arial" panose="020B0604020202020204" pitchFamily="34" charset="0"/>
              <a:buChar char="•"/>
            </a:pPr>
            <a:r>
              <a:rPr lang="en-US" sz="1600" b="1" dirty="0">
                <a:effectLst/>
              </a:rPr>
              <a:t>Erasmus+: Be right: Training Program in Human Rights for professionals working in social and health care sector.</a:t>
            </a:r>
            <a:endParaRPr lang="en-US" sz="1600" dirty="0">
              <a:effectLst/>
            </a:endParaRPr>
          </a:p>
          <a:p>
            <a:pPr marR="0" algn="l">
              <a:spcBef>
                <a:spcPts val="0"/>
              </a:spcBef>
              <a:spcAft>
                <a:spcPts val="800"/>
              </a:spcAft>
            </a:pPr>
            <a:r>
              <a:rPr lang="en-US" sz="1600" dirty="0">
                <a:effectLst/>
              </a:rPr>
              <a:t>Μπ</a:t>
            </a:r>
            <a:r>
              <a:rPr lang="en-US" sz="1600" dirty="0" err="1">
                <a:effectLst/>
              </a:rPr>
              <a:t>ορείτε</a:t>
            </a:r>
            <a:r>
              <a:rPr lang="en-US" sz="1600" dirty="0">
                <a:effectLst/>
              </a:rPr>
              <a:t> να </a:t>
            </a:r>
            <a:r>
              <a:rPr lang="en-US" sz="1600" dirty="0" err="1">
                <a:effectLst/>
              </a:rPr>
              <a:t>κάνετε</a:t>
            </a:r>
            <a:r>
              <a:rPr lang="en-US" sz="1600" dirty="0">
                <a:effectLst/>
              </a:rPr>
              <a:t> </a:t>
            </a:r>
            <a:r>
              <a:rPr lang="en-US" sz="1600" dirty="0" err="1">
                <a:effectLst/>
              </a:rPr>
              <a:t>το</a:t>
            </a:r>
            <a:r>
              <a:rPr lang="en-US" sz="1600" dirty="0">
                <a:effectLst/>
              </a:rPr>
              <a:t> α</a:t>
            </a:r>
            <a:r>
              <a:rPr lang="en-US" sz="1600" dirty="0" err="1">
                <a:effectLst/>
              </a:rPr>
              <a:t>ντίστοιχο</a:t>
            </a:r>
            <a:r>
              <a:rPr lang="en-US" sz="1600" dirty="0">
                <a:effectLst/>
              </a:rPr>
              <a:t> </a:t>
            </a:r>
            <a:r>
              <a:rPr lang="en-US" sz="1600" dirty="0" err="1">
                <a:effectLst/>
              </a:rPr>
              <a:t>εκ</a:t>
            </a:r>
            <a:r>
              <a:rPr lang="en-US" sz="1600" dirty="0">
                <a:effectLst/>
              </a:rPr>
              <a:t>παιδευτικό σε πλατφόρμα εκπαίδευσης δωρεάν και με εξατομικευμένη εγγραφή. </a:t>
            </a:r>
            <a:r>
              <a:rPr lang="en-US" sz="1600" u="sng" dirty="0">
                <a:effectLst/>
                <a:hlinkClick r:id="rId2"/>
              </a:rPr>
              <a:t>https://training.beright-mh.eu/?lang=en</a:t>
            </a:r>
            <a:endParaRPr lang="en-US" sz="1600" dirty="0">
              <a:effectLst/>
            </a:endParaRPr>
          </a:p>
          <a:p>
            <a:pPr marR="0" algn="l">
              <a:spcBef>
                <a:spcPts val="0"/>
              </a:spcBef>
              <a:spcAft>
                <a:spcPts val="800"/>
              </a:spcAft>
            </a:pPr>
            <a:r>
              <a:rPr lang="en-US" sz="1600" dirty="0">
                <a:effectLst/>
              </a:rPr>
              <a:t>Είναι ένα διαδραστικό εκπαιδευτικό βασισμένο στην ΣΔΑΑ.</a:t>
            </a:r>
          </a:p>
          <a:p>
            <a:pPr marL="0" marR="0" indent="-228600" algn="l">
              <a:spcBef>
                <a:spcPts val="0"/>
              </a:spcBef>
              <a:spcAft>
                <a:spcPts val="800"/>
              </a:spcAft>
              <a:buFont typeface="Arial" panose="020B0604020202020204" pitchFamily="34" charset="0"/>
              <a:buChar char="•"/>
            </a:pPr>
            <a:r>
              <a:rPr lang="en-US" sz="1600" dirty="0" err="1">
                <a:effectLst/>
              </a:rPr>
              <a:t>Περιλ</a:t>
            </a:r>
            <a:r>
              <a:rPr lang="en-US" sz="1600" dirty="0">
                <a:effectLst/>
              </a:rPr>
              <a:t>αμβάνεται και ένα </a:t>
            </a:r>
            <a:r>
              <a:rPr lang="en-US" sz="1600" b="1" dirty="0">
                <a:effectLst/>
              </a:rPr>
              <a:t>επιτραπέζιο παιχνίδι για τα δικαιώματα στην ψυχική υγεία το οποίο μπορεί να παίζεται ομαδικά στις ΜΨΑ αλλά όχι μόνο.</a:t>
            </a:r>
          </a:p>
          <a:p>
            <a:pPr indent="-228600" algn="l">
              <a:buFont typeface="Arial" panose="020B0604020202020204" pitchFamily="34" charset="0"/>
              <a:buChar char="•"/>
            </a:pPr>
            <a:endParaRPr lang="en-US" sz="1400" dirty="0"/>
          </a:p>
        </p:txBody>
      </p:sp>
      <p:pic>
        <p:nvPicPr>
          <p:cNvPr id="11" name="Picture 10">
            <a:extLst>
              <a:ext uri="{FF2B5EF4-FFF2-40B4-BE49-F238E27FC236}">
                <a16:creationId xmlns:a16="http://schemas.microsoft.com/office/drawing/2014/main" id="{4075E229-9ADC-4FE3-80DF-D60717A84A1A}"/>
              </a:ext>
            </a:extLst>
          </p:cNvPr>
          <p:cNvPicPr>
            <a:picLocks noChangeAspect="1"/>
          </p:cNvPicPr>
          <p:nvPr/>
        </p:nvPicPr>
        <p:blipFill>
          <a:blip r:embed="rId3"/>
          <a:stretch>
            <a:fillRect/>
          </a:stretch>
        </p:blipFill>
        <p:spPr>
          <a:xfrm>
            <a:off x="4651999" y="1041722"/>
            <a:ext cx="7342724" cy="4130281"/>
          </a:xfrm>
          <a:prstGeom prst="rect">
            <a:avLst/>
          </a:prstGeom>
        </p:spPr>
      </p:pic>
      <p:sp>
        <p:nvSpPr>
          <p:cNvPr id="6" name="Footer Placeholder 5">
            <a:extLst>
              <a:ext uri="{FF2B5EF4-FFF2-40B4-BE49-F238E27FC236}">
                <a16:creationId xmlns:a16="http://schemas.microsoft.com/office/drawing/2014/main" id="{8C678DEC-C608-4C03-9585-1B66B2982397}"/>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sz="1000" kern="1200">
                <a:solidFill>
                  <a:schemeClr val="tx1">
                    <a:lumMod val="50000"/>
                    <a:lumOff val="50000"/>
                  </a:schemeClr>
                </a:solidFill>
                <a:latin typeface="+mn-lt"/>
                <a:ea typeface="+mn-ea"/>
                <a:cs typeface="+mn-cs"/>
              </a:rPr>
              <a:t>ΠΑΝΑΓΙΩΤΑ ΦΙΤΣΙΟΥ, ΨΥΧΟΛΟΓΟΣ MSc</a:t>
            </a:r>
          </a:p>
        </p:txBody>
      </p:sp>
      <p:sp>
        <p:nvSpPr>
          <p:cNvPr id="5" name="Slide Number Placeholder 4">
            <a:extLst>
              <a:ext uri="{FF2B5EF4-FFF2-40B4-BE49-F238E27FC236}">
                <a16:creationId xmlns:a16="http://schemas.microsoft.com/office/drawing/2014/main" id="{D838258D-44F2-4728-ABF1-951257F773C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4BCF3CD-ADDD-4DE0-A20B-EA0D6F9FD340}" type="slidenum">
              <a:rPr lang="en-US" sz="1000">
                <a:solidFill>
                  <a:schemeClr val="tx1">
                    <a:lumMod val="50000"/>
                    <a:lumOff val="50000"/>
                  </a:schemeClr>
                </a:solidFill>
              </a:rPr>
              <a:pPr>
                <a:spcAft>
                  <a:spcPts val="600"/>
                </a:spcAft>
                <a:defRPr/>
              </a:pPr>
              <a:t>32</a:t>
            </a:fld>
            <a:endParaRPr lang="en-US" sz="1000">
              <a:solidFill>
                <a:schemeClr val="tx1">
                  <a:lumMod val="50000"/>
                  <a:lumOff val="50000"/>
                </a:schemeClr>
              </a:solidFill>
            </a:endParaRPr>
          </a:p>
        </p:txBody>
      </p:sp>
      <p:pic>
        <p:nvPicPr>
          <p:cNvPr id="4" name="Picture 3">
            <a:extLst>
              <a:ext uri="{FF2B5EF4-FFF2-40B4-BE49-F238E27FC236}">
                <a16:creationId xmlns:a16="http://schemas.microsoft.com/office/drawing/2014/main" id="{B8B5111E-58FA-4494-892E-FC8804290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0" y="16899"/>
            <a:ext cx="2206950" cy="738415"/>
          </a:xfrm>
          <a:prstGeom prst="rect">
            <a:avLst/>
          </a:prstGeom>
          <a:noFill/>
        </p:spPr>
      </p:pic>
    </p:spTree>
    <p:extLst>
      <p:ext uri="{BB962C8B-B14F-4D97-AF65-F5344CB8AC3E}">
        <p14:creationId xmlns:p14="http://schemas.microsoft.com/office/powerpoint/2010/main" val="2995433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E56EF-0F8B-4E65-9EA3-A3BE0B9043A2}"/>
              </a:ext>
            </a:extLst>
          </p:cNvPr>
          <p:cNvSpPr>
            <a:spLocks noGrp="1"/>
          </p:cNvSpPr>
          <p:nvPr>
            <p:ph type="title"/>
          </p:nvPr>
        </p:nvSpPr>
        <p:spPr>
          <a:xfrm>
            <a:off x="841248" y="548640"/>
            <a:ext cx="3600860" cy="5431536"/>
          </a:xfrm>
        </p:spPr>
        <p:txBody>
          <a:bodyPr>
            <a:normAutofit/>
          </a:bodyPr>
          <a:lstStyle/>
          <a:p>
            <a:r>
              <a:rPr lang="el-GR" sz="3400"/>
              <a:t>Εκπαίδευση επαγγελματιών και προσανατολισμός στην Ανάκαμψη</a:t>
            </a:r>
            <a:endParaRPr lang="en-US" sz="3400"/>
          </a:p>
        </p:txBody>
      </p:sp>
      <p:sp>
        <p:nvSpPr>
          <p:cNvPr id="18"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3F637DD-9E52-4EA8-9965-8656452B2315}"/>
              </a:ext>
            </a:extLst>
          </p:cNvPr>
          <p:cNvSpPr>
            <a:spLocks noGrp="1"/>
          </p:cNvSpPr>
          <p:nvPr>
            <p:ph idx="1"/>
          </p:nvPr>
        </p:nvSpPr>
        <p:spPr>
          <a:xfrm>
            <a:off x="5126418" y="552091"/>
            <a:ext cx="6224335" cy="5431536"/>
          </a:xfrm>
        </p:spPr>
        <p:txBody>
          <a:bodyPr anchor="ctr">
            <a:normAutofit/>
          </a:bodyPr>
          <a:lstStyle/>
          <a:p>
            <a:pPr marL="0" marR="0" indent="0">
              <a:spcBef>
                <a:spcPts val="0"/>
              </a:spcBef>
              <a:spcAft>
                <a:spcPts val="600"/>
              </a:spcAft>
              <a:buNone/>
            </a:pPr>
            <a:r>
              <a:rPr lang="el-GR" sz="2200" dirty="0">
                <a:effectLst/>
                <a:ea typeface="Calibri" panose="020F0502020204030204" pitchFamily="34" charset="0"/>
                <a:cs typeface="Times New Roman" panose="02020603050405020304" pitchFamily="18" charset="0"/>
              </a:rPr>
              <a:t>Αλλαγή κουλτούρας, ισοτιμία, σεβασμός, ο επαγγελματίας ακούει – αφουγκράζεται, δρα με </a:t>
            </a:r>
            <a:r>
              <a:rPr lang="el-GR" sz="2200" dirty="0" err="1">
                <a:effectLst/>
                <a:ea typeface="Calibri" panose="020F0502020204030204" pitchFamily="34" charset="0"/>
                <a:cs typeface="Times New Roman" panose="02020603050405020304" pitchFamily="18" charset="0"/>
              </a:rPr>
              <a:t>ενσυναίσθηση</a:t>
            </a:r>
            <a:r>
              <a:rPr lang="el-GR" sz="2200" dirty="0">
                <a:effectLst/>
                <a:ea typeface="Calibri" panose="020F0502020204030204" pitchFamily="34" charset="0"/>
                <a:cs typeface="Times New Roman" panose="02020603050405020304" pitchFamily="18" charset="0"/>
              </a:rPr>
              <a:t>, με ελπίδα, δεν δρα πατερναλιστικά, δρα με ειλικρίνεια, εμπιστοσύνη, αμοιβαιότητα, ενισχύει: την αυτονόμηση, την προσωπική επιλογή, την ανάληψη ευθύνης, την επιλογή κατάλληλων επιπέδων φροντίδας ανάλογα με τις ανάγκες του ατόμου.</a:t>
            </a:r>
          </a:p>
          <a:p>
            <a:pPr marL="0" marR="0" indent="0">
              <a:spcBef>
                <a:spcPts val="0"/>
              </a:spcBef>
              <a:spcAft>
                <a:spcPts val="600"/>
              </a:spcAft>
              <a:buNone/>
            </a:pPr>
            <a:endParaRPr lang="en-US" sz="2200" dirty="0">
              <a:effectLst/>
              <a:ea typeface="Times New Roman" panose="02020603050405020304" pitchFamily="18" charset="0"/>
              <a:cs typeface="Times New Roman" panose="02020603050405020304" pitchFamily="18" charset="0"/>
            </a:endParaRPr>
          </a:p>
          <a:p>
            <a:endParaRPr lang="en-US" sz="2200" dirty="0"/>
          </a:p>
        </p:txBody>
      </p:sp>
      <p:sp>
        <p:nvSpPr>
          <p:cNvPr id="4" name="Footer Placeholder 3">
            <a:extLst>
              <a:ext uri="{FF2B5EF4-FFF2-40B4-BE49-F238E27FC236}">
                <a16:creationId xmlns:a16="http://schemas.microsoft.com/office/drawing/2014/main" id="{BD0C7240-8EF6-4490-8E52-40D0F3E5A367}"/>
              </a:ext>
            </a:extLst>
          </p:cNvPr>
          <p:cNvSpPr>
            <a:spLocks noGrp="1"/>
          </p:cNvSpPr>
          <p:nvPr>
            <p:ph type="ftr" sz="quarter" idx="11"/>
          </p:nvPr>
        </p:nvSpPr>
        <p:spPr>
          <a:xfrm>
            <a:off x="4038600" y="6356350"/>
            <a:ext cx="4114800" cy="365125"/>
          </a:xfrm>
        </p:spPr>
        <p:txBody>
          <a:bodyPr>
            <a:normAutofit/>
          </a:bodyPr>
          <a:lstStyle/>
          <a:p>
            <a:pPr>
              <a:spcAft>
                <a:spcPts val="600"/>
              </a:spcAft>
            </a:pPr>
            <a:r>
              <a:rPr lang="el-GR"/>
              <a:t>ΠΑΝΑΓΙΩΤΑ ΦΙΤΣΙΟΥ, ΨΥΧΟΛΟΓΟΣ </a:t>
            </a:r>
            <a:r>
              <a:rPr lang="en-US"/>
              <a:t>MSc</a:t>
            </a:r>
          </a:p>
        </p:txBody>
      </p:sp>
      <p:sp>
        <p:nvSpPr>
          <p:cNvPr id="5" name="Slide Number Placeholder 4">
            <a:extLst>
              <a:ext uri="{FF2B5EF4-FFF2-40B4-BE49-F238E27FC236}">
                <a16:creationId xmlns:a16="http://schemas.microsoft.com/office/drawing/2014/main" id="{D4A30EEA-F8E9-42EC-AD43-0EAF6CFF7726}"/>
              </a:ext>
            </a:extLst>
          </p:cNvPr>
          <p:cNvSpPr>
            <a:spLocks noGrp="1"/>
          </p:cNvSpPr>
          <p:nvPr>
            <p:ph type="sldNum" sz="quarter" idx="12"/>
          </p:nvPr>
        </p:nvSpPr>
        <p:spPr>
          <a:xfrm>
            <a:off x="8610600" y="6356350"/>
            <a:ext cx="2743200" cy="365125"/>
          </a:xfrm>
        </p:spPr>
        <p:txBody>
          <a:bodyPr>
            <a:normAutofit/>
          </a:bodyPr>
          <a:lstStyle/>
          <a:p>
            <a:pPr>
              <a:spcAft>
                <a:spcPts val="600"/>
              </a:spcAft>
            </a:pPr>
            <a:fld id="{24BCF3CD-ADDD-4DE0-A20B-EA0D6F9FD340}" type="slidenum">
              <a:rPr lang="en-US" smtClean="0"/>
              <a:pPr>
                <a:spcAft>
                  <a:spcPts val="600"/>
                </a:spcAft>
              </a:pPr>
              <a:t>33</a:t>
            </a:fld>
            <a:endParaRPr lang="en-US"/>
          </a:p>
        </p:txBody>
      </p:sp>
      <p:pic>
        <p:nvPicPr>
          <p:cNvPr id="6" name="Picture 5">
            <a:extLst>
              <a:ext uri="{FF2B5EF4-FFF2-40B4-BE49-F238E27FC236}">
                <a16:creationId xmlns:a16="http://schemas.microsoft.com/office/drawing/2014/main" id="{978B8053-E545-467D-B1CA-8D95F226D4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16899"/>
            <a:ext cx="2206950" cy="738415"/>
          </a:xfrm>
          <a:prstGeom prst="rect">
            <a:avLst/>
          </a:prstGeom>
          <a:noFill/>
        </p:spPr>
      </p:pic>
    </p:spTree>
    <p:extLst>
      <p:ext uri="{BB962C8B-B14F-4D97-AF65-F5344CB8AC3E}">
        <p14:creationId xmlns:p14="http://schemas.microsoft.com/office/powerpoint/2010/main" val="7845243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52CC-9A0D-458A-A909-1A19E9229582}"/>
              </a:ext>
            </a:extLst>
          </p:cNvPr>
          <p:cNvSpPr>
            <a:spLocks noGrp="1"/>
          </p:cNvSpPr>
          <p:nvPr>
            <p:ph type="ctrTitle"/>
          </p:nvPr>
        </p:nvSpPr>
        <p:spPr>
          <a:xfrm>
            <a:off x="2533650" y="361951"/>
            <a:ext cx="8647494" cy="1238250"/>
          </a:xfrm>
        </p:spPr>
        <p:txBody>
          <a:bodyPr>
            <a:noAutofit/>
          </a:bodyPr>
          <a:lstStyle/>
          <a:p>
            <a:pPr algn="just"/>
            <a:r>
              <a:rPr lang="el-GR" sz="2800" b="1" dirty="0"/>
              <a:t>5.	</a:t>
            </a:r>
            <a:r>
              <a:rPr lang="el-GR" sz="2800" b="1" dirty="0">
                <a:solidFill>
                  <a:srgbClr val="FF0000"/>
                </a:solidFill>
              </a:rPr>
              <a:t>Ισότιμες</a:t>
            </a:r>
            <a:r>
              <a:rPr lang="el-GR" sz="2800" b="1" dirty="0"/>
              <a:t> συμμαχίες με τις συλλογικότητες οικογενειών και φροντιστών </a:t>
            </a:r>
            <a:endParaRPr lang="en-US" sz="2800" b="1" dirty="0"/>
          </a:p>
        </p:txBody>
      </p:sp>
      <p:sp>
        <p:nvSpPr>
          <p:cNvPr id="3" name="Subtitle 2">
            <a:extLst>
              <a:ext uri="{FF2B5EF4-FFF2-40B4-BE49-F238E27FC236}">
                <a16:creationId xmlns:a16="http://schemas.microsoft.com/office/drawing/2014/main" id="{5B2951A3-8F0E-446F-B673-3A18335914A7}"/>
              </a:ext>
            </a:extLst>
          </p:cNvPr>
          <p:cNvSpPr>
            <a:spLocks noGrp="1"/>
          </p:cNvSpPr>
          <p:nvPr>
            <p:ph type="subTitle" idx="1"/>
          </p:nvPr>
        </p:nvSpPr>
        <p:spPr>
          <a:xfrm>
            <a:off x="925975" y="1828800"/>
            <a:ext cx="10255169" cy="4340506"/>
          </a:xfrm>
        </p:spPr>
        <p:txBody>
          <a:bodyPr/>
          <a:lstStyle/>
          <a:p>
            <a:pPr algn="just">
              <a:lnSpc>
                <a:spcPct val="107000"/>
              </a:lnSpc>
              <a:spcBef>
                <a:spcPts val="0"/>
              </a:spcBef>
              <a:spcAft>
                <a:spcPts val="800"/>
              </a:spcAft>
            </a:pPr>
            <a:r>
              <a:rPr lang="el-GR" sz="2800" dirty="0">
                <a:effectLst/>
                <a:latin typeface="Calibri" panose="020F0502020204030204" pitchFamily="34" charset="0"/>
                <a:ea typeface="Calibri" panose="020F0502020204030204" pitchFamily="34" charset="0"/>
                <a:cs typeface="Times New Roman" panose="02020603050405020304" pitchFamily="18" charset="0"/>
              </a:rPr>
              <a:t>Η ΕΚΨ Π. Σακελλαρόπουλος επίσης διατηρεί μια ισότιμη συμμαχία, στενή συνεργασία και από την αρχή υποστήριξε την δημιουργία </a:t>
            </a:r>
            <a:r>
              <a:rPr lang="el-GR" sz="2800" u="sng" dirty="0">
                <a:solidFill>
                  <a:srgbClr val="1155CC"/>
                </a:solidFill>
                <a:effectLst/>
                <a:latin typeface="Calibri" panose="020F0502020204030204" pitchFamily="34" charset="0"/>
                <a:ea typeface="Calibri" panose="020F0502020204030204" pitchFamily="34" charset="0"/>
                <a:cs typeface="Times New Roman" panose="02020603050405020304" pitchFamily="18" charset="0"/>
                <a:hlinkClick r:id="rId2"/>
              </a:rPr>
              <a:t>ΣΟΦΨΥ Έβρου</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l-GR" sz="2800" dirty="0">
                <a:effectLst/>
                <a:latin typeface="Calibri" panose="020F0502020204030204" pitchFamily="34" charset="0"/>
                <a:ea typeface="Calibri" panose="020F0502020204030204" pitchFamily="34" charset="0"/>
                <a:cs typeface="Times New Roman" panose="02020603050405020304" pitchFamily="18" charset="0"/>
              </a:rPr>
              <a:t>Έβρου.</a:t>
            </a:r>
            <a:r>
              <a:rPr lang="el-GR" sz="2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l-GR" sz="2800" dirty="0">
                <a:effectLst/>
                <a:latin typeface="Calibri" panose="020F0502020204030204" pitchFamily="34" charset="0"/>
                <a:ea typeface="Calibri" panose="020F0502020204030204" pitchFamily="34" charset="0"/>
                <a:cs typeface="Times New Roman" panose="02020603050405020304" pitchFamily="18" charset="0"/>
              </a:rPr>
              <a:t>Τρέχει από κοινού έργα με την </a:t>
            </a:r>
            <a:r>
              <a:rPr lang="el-GR" sz="2800" b="1"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Επιόνη</a:t>
            </a:r>
            <a:r>
              <a:rPr lang="el-GR" sz="2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 Ελληνικό Δίκτυο Φροντιστών </a:t>
            </a:r>
            <a:r>
              <a:rPr lang="el-GR" sz="2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l-GR" sz="2800" dirty="0">
                <a:effectLst/>
                <a:latin typeface="Calibri" panose="020F0502020204030204" pitchFamily="34" charset="0"/>
                <a:ea typeface="Calibri" panose="020F0502020204030204" pitchFamily="34" charset="0"/>
                <a:cs typeface="Times New Roman" panose="02020603050405020304" pitchFamily="18" charset="0"/>
              </a:rPr>
              <a:t>Επιδιώκει να συνεργάζεται με την </a:t>
            </a:r>
            <a:r>
              <a:rPr lang="el-GR" sz="2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Πανελλήνια Ομοσπονδία Συλλόγων Οργανώσεων για την Ψυχική Υγεία  </a:t>
            </a:r>
            <a:r>
              <a:rPr lang="el-GR" sz="2800" dirty="0">
                <a:effectLst/>
                <a:latin typeface="Calibri" panose="020F0502020204030204" pitchFamily="34" charset="0"/>
                <a:ea typeface="Calibri" panose="020F0502020204030204" pitchFamily="34" charset="0"/>
                <a:cs typeface="Times New Roman" panose="02020603050405020304" pitchFamily="18" charset="0"/>
              </a:rPr>
              <a:t>σε όλα τα έργα που έχουν να κάνουν με το στίγμα και την συνηγορία.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US" dirty="0"/>
          </a:p>
        </p:txBody>
      </p:sp>
      <p:pic>
        <p:nvPicPr>
          <p:cNvPr id="4" name="Picture 3">
            <a:extLst>
              <a:ext uri="{FF2B5EF4-FFF2-40B4-BE49-F238E27FC236}">
                <a16:creationId xmlns:a16="http://schemas.microsoft.com/office/drawing/2014/main" id="{B8B5111E-58FA-4494-892E-FC8804290512}"/>
              </a:ext>
            </a:extLst>
          </p:cNvPr>
          <p:cNvPicPr>
            <a:picLocks noChangeAspect="1"/>
          </p:cNvPicPr>
          <p:nvPr/>
        </p:nvPicPr>
        <p:blipFill>
          <a:blip r:embed="rId5">
            <a:alphaModFix/>
            <a:extLst>
              <a:ext uri="{28A0092B-C50C-407E-A947-70E740481C1C}">
                <a14:useLocalDpi xmlns:a14="http://schemas.microsoft.com/office/drawing/2010/main" val="0"/>
              </a:ext>
            </a:extLst>
          </a:blip>
          <a:srcRect/>
          <a:stretch>
            <a:fillRect/>
          </a:stretch>
        </p:blipFill>
        <p:spPr bwMode="auto">
          <a:xfrm>
            <a:off x="0" y="0"/>
            <a:ext cx="2533650" cy="847725"/>
          </a:xfrm>
          <a:prstGeom prst="rect">
            <a:avLst/>
          </a:prstGeom>
          <a:noFill/>
        </p:spPr>
      </p:pic>
      <p:sp>
        <p:nvSpPr>
          <p:cNvPr id="5" name="Slide Number Placeholder 4">
            <a:extLst>
              <a:ext uri="{FF2B5EF4-FFF2-40B4-BE49-F238E27FC236}">
                <a16:creationId xmlns:a16="http://schemas.microsoft.com/office/drawing/2014/main" id="{D838258D-44F2-4728-ABF1-951257F773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BCF3CD-ADDD-4DE0-A20B-EA0D6F9FD34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C678DEC-C608-4C03-9585-1B66B29823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ΠΑΝΑΓΙΩΤΑ ΦΙΤΣΙΟΥ, ΨΥΧΟΛΟΓΟΣ </a:t>
            </a: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MSc</a:t>
            </a:r>
          </a:p>
        </p:txBody>
      </p:sp>
    </p:spTree>
    <p:extLst>
      <p:ext uri="{BB962C8B-B14F-4D97-AF65-F5344CB8AC3E}">
        <p14:creationId xmlns:p14="http://schemas.microsoft.com/office/powerpoint/2010/main" val="5562972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DE52CC-9A0D-458A-A909-1A19E9229582}"/>
              </a:ext>
            </a:extLst>
          </p:cNvPr>
          <p:cNvSpPr>
            <a:spLocks noGrp="1"/>
          </p:cNvSpPr>
          <p:nvPr>
            <p:ph type="ctrTitle"/>
          </p:nvPr>
        </p:nvSpPr>
        <p:spPr>
          <a:xfrm>
            <a:off x="4603468" y="4741948"/>
            <a:ext cx="6829520" cy="862031"/>
          </a:xfrm>
        </p:spPr>
        <p:txBody>
          <a:bodyPr vert="horz" lIns="91440" tIns="45720" rIns="91440" bIns="45720" rtlCol="0">
            <a:normAutofit/>
          </a:bodyPr>
          <a:lstStyle/>
          <a:p>
            <a:pPr algn="l"/>
            <a:r>
              <a:rPr lang="en-US" sz="1900" b="1">
                <a:solidFill>
                  <a:srgbClr val="FFFFFF"/>
                </a:solidFill>
              </a:rPr>
              <a:t>6.	Δικτύωση / Ενεργητική συμμετοχή της κοινωνίας, </a:t>
            </a:r>
            <a:r>
              <a:rPr lang="el-GR" sz="1900" b="1">
                <a:solidFill>
                  <a:srgbClr val="FFFFFF"/>
                </a:solidFill>
              </a:rPr>
              <a:t>συλλογικοτήτων και ΚτΠ</a:t>
            </a:r>
            <a:endParaRPr lang="en-US" sz="1900" b="1" dirty="0">
              <a:solidFill>
                <a:srgbClr val="FFFFFF"/>
              </a:solidFill>
            </a:endParaRPr>
          </a:p>
        </p:txBody>
      </p:sp>
      <p:sp>
        <p:nvSpPr>
          <p:cNvPr id="3" name="Subtitle 2">
            <a:extLst>
              <a:ext uri="{FF2B5EF4-FFF2-40B4-BE49-F238E27FC236}">
                <a16:creationId xmlns:a16="http://schemas.microsoft.com/office/drawing/2014/main" id="{5B2951A3-8F0E-446F-B673-3A18335914A7}"/>
              </a:ext>
            </a:extLst>
          </p:cNvPr>
          <p:cNvSpPr>
            <a:spLocks noGrp="1"/>
          </p:cNvSpPr>
          <p:nvPr>
            <p:ph type="subTitle" idx="1"/>
          </p:nvPr>
        </p:nvSpPr>
        <p:spPr>
          <a:xfrm>
            <a:off x="4603468" y="5839017"/>
            <a:ext cx="6829520" cy="403749"/>
          </a:xfrm>
        </p:spPr>
        <p:txBody>
          <a:bodyPr vert="horz" lIns="91440" tIns="45720" rIns="91440" bIns="45720" rtlCol="0">
            <a:normAutofit fontScale="77500" lnSpcReduction="20000"/>
          </a:bodyPr>
          <a:lstStyle/>
          <a:p>
            <a:pPr algn="l"/>
            <a:r>
              <a:rPr lang="el-GR" sz="1800">
                <a:solidFill>
                  <a:srgbClr val="E7E6E6"/>
                </a:solidFill>
              </a:rPr>
              <a:t>Δίκτυα στην Ελλάδα, στο εξωτερικό, δικτύωση με συλλογικότητες και υλικό ευαισθητοποίησης, διαθέσιμο για όλους</a:t>
            </a:r>
            <a:endParaRPr lang="en-US" sz="1800" dirty="0">
              <a:solidFill>
                <a:srgbClr val="E7E6E6"/>
              </a:solidFill>
            </a:endParaRPr>
          </a:p>
        </p:txBody>
      </p:sp>
      <p:pic>
        <p:nvPicPr>
          <p:cNvPr id="11" name="Picture 10" descr="A screenshot of a computer&#10;&#10;Description automatically generated">
            <a:extLst>
              <a:ext uri="{FF2B5EF4-FFF2-40B4-BE49-F238E27FC236}">
                <a16:creationId xmlns:a16="http://schemas.microsoft.com/office/drawing/2014/main" id="{E69E797C-6C23-474A-B3DA-69E2BEF28CC2}"/>
              </a:ext>
            </a:extLst>
          </p:cNvPr>
          <p:cNvPicPr>
            <a:picLocks noChangeAspect="1"/>
          </p:cNvPicPr>
          <p:nvPr/>
        </p:nvPicPr>
        <p:blipFill>
          <a:blip r:embed="rId2"/>
          <a:stretch>
            <a:fillRect/>
          </a:stretch>
        </p:blipFill>
        <p:spPr>
          <a:xfrm>
            <a:off x="4261224" y="164930"/>
            <a:ext cx="4439821" cy="2497398"/>
          </a:xfrm>
          <a:prstGeom prst="rect">
            <a:avLst/>
          </a:prstGeom>
        </p:spPr>
      </p:pic>
      <p:pic>
        <p:nvPicPr>
          <p:cNvPr id="4" name="Picture 3" descr="A close-up of a logo&#10;&#10;Description automatically generated">
            <a:extLst>
              <a:ext uri="{FF2B5EF4-FFF2-40B4-BE49-F238E27FC236}">
                <a16:creationId xmlns:a16="http://schemas.microsoft.com/office/drawing/2014/main" id="{B8B5111E-58FA-4494-892E-FC8804290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159268"/>
            <a:ext cx="2902976" cy="971296"/>
          </a:xfrm>
          <a:prstGeom prst="rect">
            <a:avLst/>
          </a:prstGeom>
          <a:noFill/>
        </p:spPr>
      </p:pic>
      <p:pic>
        <p:nvPicPr>
          <p:cNvPr id="7" name="Picture 6">
            <a:extLst>
              <a:ext uri="{FF2B5EF4-FFF2-40B4-BE49-F238E27FC236}">
                <a16:creationId xmlns:a16="http://schemas.microsoft.com/office/drawing/2014/main" id="{FE807A97-742B-4200-8C61-51AED2B92F8C}"/>
              </a:ext>
            </a:extLst>
          </p:cNvPr>
          <p:cNvPicPr>
            <a:picLocks noChangeAspect="1"/>
          </p:cNvPicPr>
          <p:nvPr/>
        </p:nvPicPr>
        <p:blipFill>
          <a:blip r:embed="rId4"/>
          <a:stretch>
            <a:fillRect/>
          </a:stretch>
        </p:blipFill>
        <p:spPr>
          <a:xfrm>
            <a:off x="479435" y="1900660"/>
            <a:ext cx="4689946" cy="2497398"/>
          </a:xfrm>
          <a:prstGeom prst="rect">
            <a:avLst/>
          </a:prstGeom>
        </p:spPr>
      </p:pic>
      <p:cxnSp>
        <p:nvCxnSpPr>
          <p:cNvPr id="75" name="Straight Connector 74">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8C678DEC-C608-4C03-9585-1B66B2982397}"/>
              </a:ext>
            </a:extLst>
          </p:cNvPr>
          <p:cNvSpPr>
            <a:spLocks noGrp="1"/>
          </p:cNvSpPr>
          <p:nvPr>
            <p:ph type="ftr" sz="quarter" idx="11"/>
          </p:nvPr>
        </p:nvSpPr>
        <p:spPr>
          <a:xfrm>
            <a:off x="3649579" y="6536267"/>
            <a:ext cx="4892842" cy="306928"/>
          </a:xfrm>
        </p:spPr>
        <p:txBody>
          <a:bodyPr vert="horz" lIns="91440" tIns="45720" rIns="91440" bIns="45720" rtlCol="0">
            <a:normAutofit/>
          </a:bodyPr>
          <a:lstStyle/>
          <a:p>
            <a:pPr marR="0" lvl="0" indent="0" fontAlgn="auto">
              <a:spcBef>
                <a:spcPts val="0"/>
              </a:spcBef>
              <a:spcAft>
                <a:spcPts val="600"/>
              </a:spcAft>
              <a:buClrTx/>
              <a:buSzTx/>
              <a:buFontTx/>
              <a:buNone/>
              <a:tabLst/>
              <a:defRPr/>
            </a:pPr>
            <a:r>
              <a:rPr kumimoji="0" lang="en-US" b="0" i="0" u="none" strike="noStrike" kern="1200" cap="none" spc="0" normalizeH="0" baseline="0" noProof="0">
                <a:ln>
                  <a:noFill/>
                </a:ln>
                <a:solidFill>
                  <a:schemeClr val="tx1">
                    <a:lumMod val="75000"/>
                    <a:lumOff val="25000"/>
                  </a:schemeClr>
                </a:solidFill>
                <a:effectLst/>
                <a:uLnTx/>
                <a:uFillTx/>
                <a:latin typeface="+mn-lt"/>
                <a:ea typeface="+mn-ea"/>
                <a:cs typeface="+mn-cs"/>
              </a:rPr>
              <a:t>ΠΑΝΑΓΙΩΤΑ ΦΙΤΣΙΟΥ, ΨΥΧΟΛΟΓΟΣ MSc</a:t>
            </a:r>
          </a:p>
        </p:txBody>
      </p:sp>
      <p:pic>
        <p:nvPicPr>
          <p:cNvPr id="9" name="Picture 8" descr="A close up of a sign&#10;&#10;Description automatically generated">
            <a:extLst>
              <a:ext uri="{FF2B5EF4-FFF2-40B4-BE49-F238E27FC236}">
                <a16:creationId xmlns:a16="http://schemas.microsoft.com/office/drawing/2014/main" id="{EC391409-3578-4966-A534-6EE4ADE29C5F}"/>
              </a:ext>
            </a:extLst>
          </p:cNvPr>
          <p:cNvPicPr>
            <a:picLocks noChangeAspect="1"/>
          </p:cNvPicPr>
          <p:nvPr/>
        </p:nvPicPr>
        <p:blipFill>
          <a:blip r:embed="rId5"/>
          <a:stretch>
            <a:fillRect/>
          </a:stretch>
        </p:blipFill>
        <p:spPr>
          <a:xfrm>
            <a:off x="307840" y="4705630"/>
            <a:ext cx="3794760" cy="1650720"/>
          </a:xfrm>
          <a:prstGeom prst="rect">
            <a:avLst/>
          </a:prstGeom>
        </p:spPr>
      </p:pic>
      <p:sp>
        <p:nvSpPr>
          <p:cNvPr id="5" name="Slide Number Placeholder 4">
            <a:extLst>
              <a:ext uri="{FF2B5EF4-FFF2-40B4-BE49-F238E27FC236}">
                <a16:creationId xmlns:a16="http://schemas.microsoft.com/office/drawing/2014/main" id="{D838258D-44F2-4728-ABF1-951257F773C7}"/>
              </a:ext>
            </a:extLst>
          </p:cNvPr>
          <p:cNvSpPr>
            <a:spLocks noGrp="1"/>
          </p:cNvSpPr>
          <p:nvPr>
            <p:ph type="sldNum" sz="quarter" idx="12"/>
          </p:nvPr>
        </p:nvSpPr>
        <p:spPr>
          <a:xfrm>
            <a:off x="9057372" y="6536267"/>
            <a:ext cx="2743200" cy="306928"/>
          </a:xfrm>
        </p:spPr>
        <p:txBody>
          <a:bodyPr vert="horz" lIns="91440" tIns="45720" rIns="91440" bIns="45720" rtlCol="0">
            <a:normAutofit/>
          </a:bodyPr>
          <a:lstStyle/>
          <a:p>
            <a:pPr marR="0" lvl="0" indent="0" fontAlgn="auto">
              <a:spcBef>
                <a:spcPts val="0"/>
              </a:spcBef>
              <a:spcAft>
                <a:spcPts val="600"/>
              </a:spcAft>
              <a:buClrTx/>
              <a:buSzTx/>
              <a:buFontTx/>
              <a:buNone/>
              <a:tabLst/>
              <a:defRPr/>
            </a:pPr>
            <a:fld id="{24BCF3CD-ADDD-4DE0-A20B-EA0D6F9FD340}" type="slidenum">
              <a:rPr kumimoji="0" lang="en-US" b="0" i="0" u="none" strike="noStrike" cap="none" spc="0" normalizeH="0" baseline="0" noProof="0" smtClean="0">
                <a:ln>
                  <a:noFill/>
                </a:ln>
                <a:solidFill>
                  <a:schemeClr val="tx1">
                    <a:lumMod val="75000"/>
                    <a:lumOff val="25000"/>
                  </a:schemeClr>
                </a:solidFill>
                <a:effectLst/>
                <a:uLnTx/>
                <a:uFillTx/>
              </a:rPr>
              <a:pPr marR="0" lvl="0" indent="0" fontAlgn="auto">
                <a:spcBef>
                  <a:spcPts val="0"/>
                </a:spcBef>
                <a:spcAft>
                  <a:spcPts val="600"/>
                </a:spcAft>
                <a:buClrTx/>
                <a:buSzTx/>
                <a:buFontTx/>
                <a:buNone/>
                <a:tabLst/>
                <a:defRPr/>
              </a:pPr>
              <a:t>35</a:t>
            </a:fld>
            <a:endParaRPr kumimoji="0" lang="en-US" b="0" i="0" u="none" strike="noStrike" cap="none" spc="0" normalizeH="0" baseline="0" noProof="0">
              <a:ln>
                <a:noFill/>
              </a:ln>
              <a:solidFill>
                <a:schemeClr val="tx1">
                  <a:lumMod val="75000"/>
                  <a:lumOff val="25000"/>
                </a:schemeClr>
              </a:solidFill>
              <a:effectLst/>
              <a:uLnTx/>
              <a:uFillTx/>
            </a:endParaRPr>
          </a:p>
        </p:txBody>
      </p:sp>
      <p:pic>
        <p:nvPicPr>
          <p:cNvPr id="8" name="Picture 7" descr="A computer screen shot of a computer screen&#10;&#10;Description automatically generated">
            <a:extLst>
              <a:ext uri="{FF2B5EF4-FFF2-40B4-BE49-F238E27FC236}">
                <a16:creationId xmlns:a16="http://schemas.microsoft.com/office/drawing/2014/main" id="{7D2E0469-80EF-4789-BBE2-C7D7F09AEA81}"/>
              </a:ext>
            </a:extLst>
          </p:cNvPr>
          <p:cNvPicPr>
            <a:picLocks noChangeAspect="1"/>
          </p:cNvPicPr>
          <p:nvPr/>
        </p:nvPicPr>
        <p:blipFill>
          <a:blip r:embed="rId6"/>
          <a:stretch>
            <a:fillRect/>
          </a:stretch>
        </p:blipFill>
        <p:spPr>
          <a:xfrm>
            <a:off x="7540569" y="1221135"/>
            <a:ext cx="4439821" cy="2497398"/>
          </a:xfrm>
          <a:prstGeom prst="rect">
            <a:avLst/>
          </a:prstGeom>
        </p:spPr>
      </p:pic>
    </p:spTree>
    <p:extLst>
      <p:ext uri="{BB962C8B-B14F-4D97-AF65-F5344CB8AC3E}">
        <p14:creationId xmlns:p14="http://schemas.microsoft.com/office/powerpoint/2010/main" val="15926819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2">
            <a:extLst>
              <a:ext uri="{FF2B5EF4-FFF2-40B4-BE49-F238E27FC236}">
                <a16:creationId xmlns:a16="http://schemas.microsoft.com/office/drawing/2014/main" id="{EC0F0807-AD24-47B6-BC5C-71325B171C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4">
            <a:extLst>
              <a:ext uri="{FF2B5EF4-FFF2-40B4-BE49-F238E27FC236}">
                <a16:creationId xmlns:a16="http://schemas.microsoft.com/office/drawing/2014/main" id="{609CB703-C563-4F1F-BF28-83C06E978C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a:extLst>
              <a:ext uri="{FF2B5EF4-FFF2-40B4-BE49-F238E27FC236}">
                <a16:creationId xmlns:a16="http://schemas.microsoft.com/office/drawing/2014/main" id="{44DE52CC-9A0D-458A-A909-1A19E9229582}"/>
              </a:ext>
            </a:extLst>
          </p:cNvPr>
          <p:cNvSpPr>
            <a:spLocks noGrp="1"/>
          </p:cNvSpPr>
          <p:nvPr>
            <p:ph type="ctrTitle"/>
          </p:nvPr>
        </p:nvSpPr>
        <p:spPr>
          <a:xfrm>
            <a:off x="5207000" y="14749"/>
            <a:ext cx="5833787" cy="2253889"/>
          </a:xfrm>
        </p:spPr>
        <p:txBody>
          <a:bodyPr anchor="b">
            <a:normAutofit/>
          </a:bodyPr>
          <a:lstStyle/>
          <a:p>
            <a:pPr algn="r"/>
            <a:r>
              <a:rPr lang="el-GR" sz="3900" b="1" dirty="0">
                <a:solidFill>
                  <a:srgbClr val="FFFFFF"/>
                </a:solidFill>
              </a:rPr>
              <a:t>6. α. Δικτύωση σε Ελλάδα και Εξωτερικό για την προώθηση της συνηγορίας</a:t>
            </a:r>
            <a:endParaRPr lang="en-US" sz="3900" b="1" dirty="0">
              <a:solidFill>
                <a:srgbClr val="FFFFFF"/>
              </a:solidFill>
            </a:endParaRPr>
          </a:p>
        </p:txBody>
      </p:sp>
      <p:sp>
        <p:nvSpPr>
          <p:cNvPr id="3" name="Subtitle 2">
            <a:extLst>
              <a:ext uri="{FF2B5EF4-FFF2-40B4-BE49-F238E27FC236}">
                <a16:creationId xmlns:a16="http://schemas.microsoft.com/office/drawing/2014/main" id="{5B2951A3-8F0E-446F-B673-3A18335914A7}"/>
              </a:ext>
            </a:extLst>
          </p:cNvPr>
          <p:cNvSpPr>
            <a:spLocks noGrp="1"/>
          </p:cNvSpPr>
          <p:nvPr>
            <p:ph type="subTitle" idx="1"/>
          </p:nvPr>
        </p:nvSpPr>
        <p:spPr>
          <a:xfrm>
            <a:off x="5206993" y="3123651"/>
            <a:ext cx="5833787" cy="504825"/>
          </a:xfrm>
        </p:spPr>
        <p:txBody>
          <a:bodyPr>
            <a:normAutofit/>
          </a:bodyPr>
          <a:lstStyle/>
          <a:p>
            <a:pPr algn="r"/>
            <a:endParaRPr lang="el-GR" sz="1800">
              <a:solidFill>
                <a:srgbClr val="FFFFFF"/>
              </a:solidFill>
            </a:endParaRPr>
          </a:p>
          <a:p>
            <a:pPr algn="r"/>
            <a:endParaRPr lang="en-US" sz="1800">
              <a:solidFill>
                <a:srgbClr val="FFFFFF"/>
              </a:solidFill>
            </a:endParaRPr>
          </a:p>
        </p:txBody>
      </p:sp>
      <p:sp>
        <p:nvSpPr>
          <p:cNvPr id="5" name="Slide Number Placeholder 4">
            <a:extLst>
              <a:ext uri="{FF2B5EF4-FFF2-40B4-BE49-F238E27FC236}">
                <a16:creationId xmlns:a16="http://schemas.microsoft.com/office/drawing/2014/main" id="{D838258D-44F2-4728-ABF1-951257F773C7}"/>
              </a:ext>
            </a:extLst>
          </p:cNvPr>
          <p:cNvSpPr>
            <a:spLocks noGrp="1"/>
          </p:cNvSpPr>
          <p:nvPr>
            <p:ph type="sldNum" sz="quarter" idx="12"/>
          </p:nvPr>
        </p:nvSpPr>
        <p:spPr>
          <a:xfrm>
            <a:off x="8610600" y="224937"/>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24BCF3CD-ADDD-4DE0-A20B-EA0D6F9FD340}" type="slidenum">
              <a:rPr kumimoji="0" lang="en-US"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36</a:t>
            </a:fld>
            <a:endParaRPr kumimoji="0" lang="en-US"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C678DEC-C608-4C03-9585-1B66B2982397}"/>
              </a:ext>
            </a:extLst>
          </p:cNvPr>
          <p:cNvSpPr>
            <a:spLocks noGrp="1"/>
          </p:cNvSpPr>
          <p:nvPr>
            <p:ph type="ftr" sz="quarter" idx="11"/>
          </p:nvPr>
        </p:nvSpPr>
        <p:spPr>
          <a:xfrm rot="16200000">
            <a:off x="-550212" y="1934585"/>
            <a:ext cx="2789529"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r>
              <a:rPr kumimoji="0" lang="el-GR" b="0" i="0" u="none" strike="noStrike" kern="1200" cap="none" spc="0" normalizeH="0" baseline="0" noProof="0">
                <a:ln>
                  <a:noFill/>
                </a:ln>
                <a:solidFill>
                  <a:srgbClr val="FFFFFF"/>
                </a:solidFill>
                <a:effectLst/>
                <a:uLnTx/>
                <a:uFillTx/>
                <a:latin typeface="Calibri" panose="020F0502020204030204"/>
                <a:ea typeface="+mn-ea"/>
                <a:cs typeface="+mn-cs"/>
              </a:rPr>
              <a:t>ΠΑΝΑΓΙΩΤΑ ΦΙΤΣΙΟΥ, ΨΥΧΟΛΟΓΟΣ </a:t>
            </a:r>
            <a:r>
              <a:rPr kumimoji="0" lang="en-US" b="0" i="0" u="none" strike="noStrike" kern="1200" cap="none" spc="0" normalizeH="0" baseline="0" noProof="0">
                <a:ln>
                  <a:noFill/>
                </a:ln>
                <a:solidFill>
                  <a:srgbClr val="FFFFFF"/>
                </a:solidFill>
                <a:effectLst/>
                <a:uLnTx/>
                <a:uFillTx/>
                <a:latin typeface="Calibri" panose="020F0502020204030204"/>
                <a:ea typeface="+mn-ea"/>
                <a:cs typeface="+mn-cs"/>
              </a:rPr>
              <a:t>MSc</a:t>
            </a:r>
          </a:p>
        </p:txBody>
      </p:sp>
      <p:cxnSp>
        <p:nvCxnSpPr>
          <p:cNvPr id="26" name="Straight Connector 16">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8B5111E-58FA-4494-892E-FC8804290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 y="14749"/>
            <a:ext cx="2487772" cy="832375"/>
          </a:xfrm>
          <a:prstGeom prst="rect">
            <a:avLst/>
          </a:prstGeom>
          <a:noFill/>
        </p:spPr>
      </p:pic>
      <p:sp>
        <p:nvSpPr>
          <p:cNvPr id="27"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4002" y="285749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28"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2864" y="362847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pic>
        <p:nvPicPr>
          <p:cNvPr id="8" name="Picture 7">
            <a:extLst>
              <a:ext uri="{FF2B5EF4-FFF2-40B4-BE49-F238E27FC236}">
                <a16:creationId xmlns:a16="http://schemas.microsoft.com/office/drawing/2014/main" id="{48BF0EEE-91B1-4A93-BCCF-51F5B30E884C}"/>
              </a:ext>
            </a:extLst>
          </p:cNvPr>
          <p:cNvPicPr>
            <a:picLocks noChangeAspect="1"/>
          </p:cNvPicPr>
          <p:nvPr/>
        </p:nvPicPr>
        <p:blipFill>
          <a:blip r:embed="rId4"/>
          <a:stretch>
            <a:fillRect/>
          </a:stretch>
        </p:blipFill>
        <p:spPr>
          <a:xfrm>
            <a:off x="1050240" y="2433293"/>
            <a:ext cx="6715665" cy="3777562"/>
          </a:xfrm>
          <a:prstGeom prst="rect">
            <a:avLst/>
          </a:prstGeom>
        </p:spPr>
      </p:pic>
      <p:sp>
        <p:nvSpPr>
          <p:cNvPr id="23"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9869" y="6210855"/>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pic>
        <p:nvPicPr>
          <p:cNvPr id="7" name="Picture 6">
            <a:extLst>
              <a:ext uri="{FF2B5EF4-FFF2-40B4-BE49-F238E27FC236}">
                <a16:creationId xmlns:a16="http://schemas.microsoft.com/office/drawing/2014/main" id="{9E90EFE2-4821-43E2-A43F-4580CF667683}"/>
              </a:ext>
            </a:extLst>
          </p:cNvPr>
          <p:cNvPicPr>
            <a:picLocks noChangeAspect="1"/>
          </p:cNvPicPr>
          <p:nvPr/>
        </p:nvPicPr>
        <p:blipFill>
          <a:blip r:embed="rId5"/>
          <a:stretch>
            <a:fillRect/>
          </a:stretch>
        </p:blipFill>
        <p:spPr>
          <a:xfrm>
            <a:off x="6029734" y="2681322"/>
            <a:ext cx="5833784" cy="3281504"/>
          </a:xfrm>
          <a:prstGeom prst="rect">
            <a:avLst/>
          </a:prstGeom>
        </p:spPr>
      </p:pic>
    </p:spTree>
    <p:extLst>
      <p:ext uri="{BB962C8B-B14F-4D97-AF65-F5344CB8AC3E}">
        <p14:creationId xmlns:p14="http://schemas.microsoft.com/office/powerpoint/2010/main" val="2391887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1DA96056-3119-411F-A87C-782FD673E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DE52CC-9A0D-458A-A909-1A19E9229582}"/>
              </a:ext>
            </a:extLst>
          </p:cNvPr>
          <p:cNvSpPr>
            <a:spLocks noGrp="1"/>
          </p:cNvSpPr>
          <p:nvPr>
            <p:ph type="ctrTitle"/>
          </p:nvPr>
        </p:nvSpPr>
        <p:spPr>
          <a:xfrm>
            <a:off x="8208966" y="945480"/>
            <a:ext cx="3644983" cy="2963792"/>
          </a:xfrm>
        </p:spPr>
        <p:txBody>
          <a:bodyPr>
            <a:normAutofit/>
          </a:bodyPr>
          <a:lstStyle/>
          <a:p>
            <a:pPr algn="l"/>
            <a:r>
              <a:rPr lang="el-GR" sz="4000" b="1" dirty="0"/>
              <a:t>7.Καταπολέμηση του στίγματος και δικαιώματα στην ψυχική υγεία</a:t>
            </a:r>
            <a:endParaRPr lang="en-US" sz="4000" b="1" dirty="0"/>
          </a:p>
        </p:txBody>
      </p:sp>
      <p:sp>
        <p:nvSpPr>
          <p:cNvPr id="3" name="Subtitle 2">
            <a:extLst>
              <a:ext uri="{FF2B5EF4-FFF2-40B4-BE49-F238E27FC236}">
                <a16:creationId xmlns:a16="http://schemas.microsoft.com/office/drawing/2014/main" id="{5B2951A3-8F0E-446F-B673-3A18335914A7}"/>
              </a:ext>
            </a:extLst>
          </p:cNvPr>
          <p:cNvSpPr>
            <a:spLocks noGrp="1"/>
          </p:cNvSpPr>
          <p:nvPr>
            <p:ph type="subTitle" idx="1"/>
          </p:nvPr>
        </p:nvSpPr>
        <p:spPr>
          <a:xfrm>
            <a:off x="8253208" y="4236334"/>
            <a:ext cx="3600742" cy="1907004"/>
          </a:xfrm>
        </p:spPr>
        <p:txBody>
          <a:bodyPr>
            <a:normAutofit/>
          </a:bodyPr>
          <a:lstStyle/>
          <a:p>
            <a:pPr marR="0" lvl="0" algn="l">
              <a:spcBef>
                <a:spcPts val="0"/>
              </a:spcBef>
              <a:spcAft>
                <a:spcPts val="800"/>
              </a:spcAft>
            </a:pPr>
            <a:r>
              <a:rPr lang="el-GR" sz="2000" b="1" dirty="0">
                <a:effectLst/>
                <a:latin typeface="Calibri" panose="020F0502020204030204" pitchFamily="34" charset="0"/>
                <a:ea typeface="Calibri" panose="020F0502020204030204" pitchFamily="34" charset="0"/>
                <a:cs typeface="Times New Roman" panose="02020603050405020304" pitchFamily="18" charset="0"/>
              </a:rPr>
              <a:t>ΚΑΜΠΑΝΙΕΣ και ΣΠΟΤ για τα δικαιώματα στην ψυχική υγεία και για την καταπολέμηση του στίγματος</a:t>
            </a:r>
          </a:p>
          <a:p>
            <a:pPr marR="0" lvl="0" algn="l">
              <a:spcBef>
                <a:spcPts val="0"/>
              </a:spcBef>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sz="2000" dirty="0"/>
          </a:p>
        </p:txBody>
      </p:sp>
      <p:grpSp>
        <p:nvGrpSpPr>
          <p:cNvPr id="85" name="Group 84">
            <a:extLst>
              <a:ext uri="{FF2B5EF4-FFF2-40B4-BE49-F238E27FC236}">
                <a16:creationId xmlns:a16="http://schemas.microsoft.com/office/drawing/2014/main" id="{22983B4D-AA9E-4FCA-A321-B873627932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184" y="1"/>
            <a:ext cx="2446384" cy="5777808"/>
            <a:chOff x="329184" y="1"/>
            <a:chExt cx="2446384" cy="5777808"/>
          </a:xfrm>
        </p:grpSpPr>
        <p:cxnSp>
          <p:nvCxnSpPr>
            <p:cNvPr id="86" name="Straight Connector 85">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2432161"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2446384"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Rectangle 88">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5" y="679731"/>
            <a:ext cx="6875958"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8BE6E51-9FD9-479D-A492-BB71822D436B}"/>
              </a:ext>
            </a:extLst>
          </p:cNvPr>
          <p:cNvPicPr>
            <a:picLocks noChangeAspect="1"/>
          </p:cNvPicPr>
          <p:nvPr/>
        </p:nvPicPr>
        <p:blipFill>
          <a:blip r:embed="rId3"/>
          <a:stretch>
            <a:fillRect/>
          </a:stretch>
        </p:blipFill>
        <p:spPr>
          <a:xfrm>
            <a:off x="529840" y="11686"/>
            <a:ext cx="2757543" cy="3897586"/>
          </a:xfrm>
          <a:prstGeom prst="rect">
            <a:avLst/>
          </a:prstGeom>
        </p:spPr>
      </p:pic>
      <p:pic>
        <p:nvPicPr>
          <p:cNvPr id="8" name="Picture 7">
            <a:extLst>
              <a:ext uri="{FF2B5EF4-FFF2-40B4-BE49-F238E27FC236}">
                <a16:creationId xmlns:a16="http://schemas.microsoft.com/office/drawing/2014/main" id="{B6F5272C-9127-4BF8-AFF1-BF17A25205E6}"/>
              </a:ext>
            </a:extLst>
          </p:cNvPr>
          <p:cNvPicPr>
            <a:picLocks noChangeAspect="1"/>
          </p:cNvPicPr>
          <p:nvPr/>
        </p:nvPicPr>
        <p:blipFill>
          <a:blip r:embed="rId4"/>
          <a:stretch>
            <a:fillRect/>
          </a:stretch>
        </p:blipFill>
        <p:spPr>
          <a:xfrm>
            <a:off x="3985934" y="100069"/>
            <a:ext cx="4073842" cy="3340550"/>
          </a:xfrm>
          <a:prstGeom prst="rect">
            <a:avLst/>
          </a:prstGeom>
        </p:spPr>
      </p:pic>
      <p:pic>
        <p:nvPicPr>
          <p:cNvPr id="13" name="Picture 12">
            <a:extLst>
              <a:ext uri="{FF2B5EF4-FFF2-40B4-BE49-F238E27FC236}">
                <a16:creationId xmlns:a16="http://schemas.microsoft.com/office/drawing/2014/main" id="{D01996A8-6942-4ECB-A53C-00AF5A0A0FD0}"/>
              </a:ext>
            </a:extLst>
          </p:cNvPr>
          <p:cNvPicPr>
            <a:picLocks noChangeAspect="1"/>
          </p:cNvPicPr>
          <p:nvPr/>
        </p:nvPicPr>
        <p:blipFill>
          <a:blip r:embed="rId5"/>
          <a:stretch>
            <a:fillRect/>
          </a:stretch>
        </p:blipFill>
        <p:spPr>
          <a:xfrm>
            <a:off x="982754" y="4155311"/>
            <a:ext cx="2333901" cy="1983817"/>
          </a:xfrm>
          <a:prstGeom prst="rect">
            <a:avLst/>
          </a:prstGeom>
        </p:spPr>
      </p:pic>
      <p:pic>
        <p:nvPicPr>
          <p:cNvPr id="11" name="Picture 10">
            <a:extLst>
              <a:ext uri="{FF2B5EF4-FFF2-40B4-BE49-F238E27FC236}">
                <a16:creationId xmlns:a16="http://schemas.microsoft.com/office/drawing/2014/main" id="{DD663007-E04F-460B-B407-57D2A40B5537}"/>
              </a:ext>
            </a:extLst>
          </p:cNvPr>
          <p:cNvPicPr>
            <a:picLocks noChangeAspect="1"/>
          </p:cNvPicPr>
          <p:nvPr/>
        </p:nvPicPr>
        <p:blipFill>
          <a:blip r:embed="rId6"/>
          <a:stretch>
            <a:fillRect/>
          </a:stretch>
        </p:blipFill>
        <p:spPr>
          <a:xfrm>
            <a:off x="3625433" y="3657059"/>
            <a:ext cx="4434343" cy="2350202"/>
          </a:xfrm>
          <a:prstGeom prst="rect">
            <a:avLst/>
          </a:prstGeom>
        </p:spPr>
      </p:pic>
      <p:sp>
        <p:nvSpPr>
          <p:cNvPr id="6" name="Footer Placeholder 5">
            <a:extLst>
              <a:ext uri="{FF2B5EF4-FFF2-40B4-BE49-F238E27FC236}">
                <a16:creationId xmlns:a16="http://schemas.microsoft.com/office/drawing/2014/main" id="{8C678DEC-C608-4C03-9585-1B66B2982397}"/>
              </a:ext>
            </a:extLst>
          </p:cNvPr>
          <p:cNvSpPr>
            <a:spLocks noGrp="1"/>
          </p:cNvSpPr>
          <p:nvPr>
            <p:ph type="ftr" sz="quarter" idx="11"/>
          </p:nvPr>
        </p:nvSpPr>
        <p:spPr>
          <a:xfrm>
            <a:off x="2492263" y="6492240"/>
            <a:ext cx="3284913" cy="365760"/>
          </a:xfrm>
        </p:spPr>
        <p:txBody>
          <a:bodyPr>
            <a:normAutofit/>
          </a:bodyPr>
          <a:lstStyle/>
          <a:p>
            <a:pPr marL="0" marR="0" lvl="0" indent="0" defTabSz="914400" rtl="0" eaLnBrk="1" fontAlgn="auto" latinLnBrk="0" hangingPunct="1">
              <a:spcBef>
                <a:spcPts val="0"/>
              </a:spcBef>
              <a:spcAft>
                <a:spcPts val="600"/>
              </a:spcAft>
              <a:buClrTx/>
              <a:buSzTx/>
              <a:buFontTx/>
              <a:buNone/>
              <a:tabLst/>
              <a:defRPr/>
            </a:pPr>
            <a:r>
              <a:rPr kumimoji="0" lang="el-GR" b="0" i="0" u="none" strike="noStrike" kern="1200" cap="none" spc="0" normalizeH="0" baseline="0" noProof="0">
                <a:ln>
                  <a:noFill/>
                </a:ln>
                <a:effectLst/>
                <a:uLnTx/>
                <a:uFillTx/>
                <a:latin typeface="Calibri" panose="020F0502020204030204"/>
                <a:ea typeface="+mn-ea"/>
                <a:cs typeface="+mn-cs"/>
              </a:rPr>
              <a:t>ΠΑΝΑΓΙΩΤΑ ΦΙΤΣΙΟΥ, ΨΥΧΟΛΟΓΟΣ </a:t>
            </a:r>
            <a:r>
              <a:rPr kumimoji="0" lang="en-US" b="0" i="0" u="none" strike="noStrike" kern="1200" cap="none" spc="0" normalizeH="0" baseline="0" noProof="0">
                <a:ln>
                  <a:noFill/>
                </a:ln>
                <a:effectLst/>
                <a:uLnTx/>
                <a:uFillTx/>
                <a:latin typeface="Calibri" panose="020F0502020204030204"/>
                <a:ea typeface="+mn-ea"/>
                <a:cs typeface="+mn-cs"/>
              </a:rPr>
              <a:t>MSc</a:t>
            </a:r>
          </a:p>
        </p:txBody>
      </p:sp>
      <p:sp>
        <p:nvSpPr>
          <p:cNvPr id="5" name="Slide Number Placeholder 4">
            <a:extLst>
              <a:ext uri="{FF2B5EF4-FFF2-40B4-BE49-F238E27FC236}">
                <a16:creationId xmlns:a16="http://schemas.microsoft.com/office/drawing/2014/main" id="{D838258D-44F2-4728-ABF1-951257F773C7}"/>
              </a:ext>
            </a:extLst>
          </p:cNvPr>
          <p:cNvSpPr>
            <a:spLocks noGrp="1"/>
          </p:cNvSpPr>
          <p:nvPr>
            <p:ph type="sldNum" sz="quarter" idx="12"/>
          </p:nvPr>
        </p:nvSpPr>
        <p:spPr>
          <a:xfrm>
            <a:off x="6298192" y="6492240"/>
            <a:ext cx="1266391" cy="365760"/>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24BCF3CD-ADDD-4DE0-A20B-EA0D6F9FD340}" type="slidenum">
              <a:rPr kumimoji="0" lang="en-US" b="0" i="0" u="none" strike="noStrike" kern="1200" cap="none" spc="0" normalizeH="0" baseline="0" noProof="0">
                <a:ln>
                  <a:noFill/>
                </a:ln>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37</a:t>
            </a:fld>
            <a:endParaRPr kumimoji="0" lang="en-US" b="0" i="0" u="none" strike="noStrike" kern="1200" cap="none" spc="0" normalizeH="0" baseline="0" noProof="0">
              <a:ln>
                <a:noFill/>
              </a:ln>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8B5111E-58FA-4494-892E-FC88042905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10314018" y="158566"/>
            <a:ext cx="1877982" cy="628347"/>
          </a:xfrm>
          <a:prstGeom prst="rect">
            <a:avLst/>
          </a:prstGeom>
          <a:noFill/>
        </p:spPr>
      </p:pic>
    </p:spTree>
    <p:extLst>
      <p:ext uri="{BB962C8B-B14F-4D97-AF65-F5344CB8AC3E}">
        <p14:creationId xmlns:p14="http://schemas.microsoft.com/office/powerpoint/2010/main" val="1009987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0A5F70-A15F-41E9-BE71-BCB15DF93B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095" b="13783"/>
          <a:stretch/>
        </p:blipFill>
        <p:spPr>
          <a:xfrm>
            <a:off x="283350" y="78663"/>
            <a:ext cx="4782650" cy="628271"/>
          </a:xfrm>
          <a:prstGeom prst="rect">
            <a:avLst/>
          </a:prstGeom>
        </p:spPr>
      </p:pic>
      <p:sp>
        <p:nvSpPr>
          <p:cNvPr id="8" name="Rectangle 7">
            <a:extLst>
              <a:ext uri="{FF2B5EF4-FFF2-40B4-BE49-F238E27FC236}">
                <a16:creationId xmlns:a16="http://schemas.microsoft.com/office/drawing/2014/main" id="{D85CDB21-3311-466D-8B63-2DDA915CBE17}"/>
              </a:ext>
            </a:extLst>
          </p:cNvPr>
          <p:cNvSpPr/>
          <p:nvPr/>
        </p:nvSpPr>
        <p:spPr>
          <a:xfrm>
            <a:off x="0" y="6239205"/>
            <a:ext cx="11142562" cy="628270"/>
          </a:xfrm>
          <a:prstGeom prst="rect">
            <a:avLst/>
          </a:prstGeom>
          <a:solidFill>
            <a:srgbClr val="109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Rectangle 8">
            <a:extLst>
              <a:ext uri="{FF2B5EF4-FFF2-40B4-BE49-F238E27FC236}">
                <a16:creationId xmlns:a16="http://schemas.microsoft.com/office/drawing/2014/main" id="{1E1AD21C-C3EF-49FE-A935-B8600E5E90E1}"/>
              </a:ext>
            </a:extLst>
          </p:cNvPr>
          <p:cNvSpPr/>
          <p:nvPr/>
        </p:nvSpPr>
        <p:spPr>
          <a:xfrm>
            <a:off x="5274527" y="-892"/>
            <a:ext cx="6917472" cy="628271"/>
          </a:xfrm>
          <a:prstGeom prst="rect">
            <a:avLst/>
          </a:prstGeom>
          <a:solidFill>
            <a:srgbClr val="EE5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0" name="Picture 9">
            <a:extLst>
              <a:ext uri="{FF2B5EF4-FFF2-40B4-BE49-F238E27FC236}">
                <a16:creationId xmlns:a16="http://schemas.microsoft.com/office/drawing/2014/main" id="{BB12F67B-C37A-4CF8-8936-4E58A09E6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10480" y="6227631"/>
            <a:ext cx="646976" cy="551750"/>
          </a:xfrm>
          <a:prstGeom prst="rect">
            <a:avLst/>
          </a:prstGeom>
        </p:spPr>
      </p:pic>
      <p:sp>
        <p:nvSpPr>
          <p:cNvPr id="12" name="TextBox 11">
            <a:extLst>
              <a:ext uri="{FF2B5EF4-FFF2-40B4-BE49-F238E27FC236}">
                <a16:creationId xmlns:a16="http://schemas.microsoft.com/office/drawing/2014/main" id="{156D33AB-5DEF-4078-B766-4EF544E3814F}"/>
              </a:ext>
            </a:extLst>
          </p:cNvPr>
          <p:cNvSpPr txBox="1"/>
          <p:nvPr/>
        </p:nvSpPr>
        <p:spPr>
          <a:xfrm>
            <a:off x="8306882" y="1935759"/>
            <a:ext cx="3650574" cy="3076996"/>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Roboto" panose="02000000000000000000" pitchFamily="2" charset="0"/>
                <a:sym typeface="Arial"/>
              </a:rPr>
              <a:t>Το βασικό μήνυμα που περνάει η </a:t>
            </a:r>
            <a:r>
              <a:rPr kumimoji="0" lang="el-GR" sz="1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Roboto" panose="02000000000000000000" pitchFamily="2" charset="0"/>
                <a:sym typeface="Arial"/>
              </a:rPr>
              <a:t>Αγωγή Κοινότητας</a:t>
            </a:r>
            <a:r>
              <a:rPr kumimoji="0" lang="el-GR" sz="1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Roboto" panose="02000000000000000000" pitchFamily="2" charset="0"/>
                <a:sym typeface="Arial"/>
              </a:rPr>
              <a:t> είναι ότι τα άτομα με προβλήματα ψυχικής υγείας παραμένουν πολίτες με ίσα δικαιώματα και μπορούν και δικαιούνται να διαβιούν στην κοινότητα, να εργάζονται. </a:t>
            </a:r>
          </a:p>
          <a:p>
            <a:pPr marL="0" marR="0" lvl="0" indent="0" algn="l" defTabSz="914400" rtl="0" eaLnBrk="1" fontAlgn="auto" latinLnBrk="0" hangingPunct="1">
              <a:lnSpc>
                <a:spcPct val="115000"/>
              </a:lnSpc>
              <a:spcBef>
                <a:spcPts val="0"/>
              </a:spcBef>
              <a:spcAft>
                <a:spcPts val="800"/>
              </a:spcAft>
              <a:buClrTx/>
              <a:buSzTx/>
              <a:buFont typeface="Arial"/>
              <a:buNone/>
              <a:tabLst/>
              <a:defRPr/>
            </a:pPr>
            <a:endParaRPr kumimoji="0" lang="el-G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endParaRPr kumimoji="0" lang="el-G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0A790415-DA2E-4EB4-91FF-47E4DDCAE553}"/>
              </a:ext>
            </a:extLst>
          </p:cNvPr>
          <p:cNvSpPr txBox="1"/>
          <p:nvPr/>
        </p:nvSpPr>
        <p:spPr>
          <a:xfrm>
            <a:off x="837008" y="903527"/>
            <a:ext cx="931798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400" b="1" i="0" u="none" strike="noStrike" kern="1200" cap="none" spc="0" normalizeH="0" baseline="0" noProof="0" dirty="0">
                <a:ln>
                  <a:noFill/>
                </a:ln>
                <a:solidFill>
                  <a:srgbClr val="331E36"/>
                </a:solidFill>
                <a:effectLst/>
                <a:uLnTx/>
                <a:uFillTx/>
                <a:latin typeface="Calibri" panose="020F0502020204030204"/>
                <a:ea typeface="+mn-ea"/>
                <a:cs typeface="Arial"/>
                <a:sym typeface="Arial"/>
              </a:rPr>
              <a:t>Στίγμα Ψυχικής Υγείας: Πως το αντιμετωπίζουμε</a:t>
            </a:r>
          </a:p>
        </p:txBody>
      </p:sp>
      <p:sp>
        <p:nvSpPr>
          <p:cNvPr id="14" name="TextBox 13">
            <a:extLst>
              <a:ext uri="{FF2B5EF4-FFF2-40B4-BE49-F238E27FC236}">
                <a16:creationId xmlns:a16="http://schemas.microsoft.com/office/drawing/2014/main" id="{CCF1F150-95FF-40B9-A837-CEB2E96FE771}"/>
              </a:ext>
            </a:extLst>
          </p:cNvPr>
          <p:cNvSpPr txBox="1"/>
          <p:nvPr/>
        </p:nvSpPr>
        <p:spPr>
          <a:xfrm>
            <a:off x="8306882" y="113188"/>
            <a:ext cx="37922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Στίγμα Ψυχικής Υγείας</a:t>
            </a:r>
          </a:p>
        </p:txBody>
      </p:sp>
      <p:sp>
        <p:nvSpPr>
          <p:cNvPr id="15" name="Rectangle: Rounded Corners 14">
            <a:extLst>
              <a:ext uri="{FF2B5EF4-FFF2-40B4-BE49-F238E27FC236}">
                <a16:creationId xmlns:a16="http://schemas.microsoft.com/office/drawing/2014/main" id="{8D7A1CB0-82B2-43BC-B4E0-BBFB5C70A6F8}"/>
              </a:ext>
            </a:extLst>
          </p:cNvPr>
          <p:cNvSpPr/>
          <p:nvPr/>
        </p:nvSpPr>
        <p:spPr>
          <a:xfrm>
            <a:off x="283350" y="1519081"/>
            <a:ext cx="7775562" cy="4264630"/>
          </a:xfrm>
          <a:prstGeom prst="roundRect">
            <a:avLst/>
          </a:prstGeom>
          <a:solidFill>
            <a:srgbClr val="331E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l-GR" sz="1800" b="1" i="0" u="none" strike="noStrike" kern="1200" cap="none" spc="0" normalizeH="0" baseline="0" noProof="0" dirty="0">
                <a:ln>
                  <a:noFill/>
                </a:ln>
                <a:solidFill>
                  <a:prstClr val="white"/>
                </a:solidFill>
                <a:effectLst/>
                <a:uLnTx/>
                <a:uFillTx/>
                <a:latin typeface="Calibri" panose="020F0502020204030204"/>
                <a:ea typeface="+mn-ea"/>
                <a:cs typeface="+mn-cs"/>
                <a:sym typeface="Arial"/>
              </a:rPr>
              <a:t>Ευαισθητοποίηση της Κοινότητας / Αγωγή Κοινότητας και </a:t>
            </a:r>
            <a:r>
              <a:rPr kumimoji="0" lang="el-GR" sz="1800" b="1" i="0" u="none" strike="noStrike" kern="1200" cap="none" spc="0" normalizeH="0" baseline="0" noProof="0" dirty="0" err="1">
                <a:ln>
                  <a:noFill/>
                </a:ln>
                <a:solidFill>
                  <a:prstClr val="white"/>
                </a:solidFill>
                <a:effectLst/>
                <a:uLnTx/>
                <a:uFillTx/>
                <a:latin typeface="Calibri" panose="020F0502020204030204"/>
                <a:ea typeface="+mn-ea"/>
                <a:cs typeface="+mn-cs"/>
                <a:sym typeface="Arial"/>
              </a:rPr>
              <a:t>στοχευμένες</a:t>
            </a:r>
            <a:r>
              <a:rPr kumimoji="0" lang="el-GR" sz="1800" b="1" i="0" u="none" strike="noStrike" kern="1200" cap="none" spc="0" normalizeH="0" baseline="0" noProof="0" dirty="0">
                <a:ln>
                  <a:noFill/>
                </a:ln>
                <a:solidFill>
                  <a:prstClr val="white"/>
                </a:solidFill>
                <a:effectLst/>
                <a:uLnTx/>
                <a:uFillTx/>
                <a:latin typeface="Calibri" panose="020F0502020204030204"/>
                <a:ea typeface="+mn-ea"/>
                <a:cs typeface="+mn-cs"/>
                <a:sym typeface="Arial"/>
              </a:rPr>
              <a:t> δράσεις σε «άτομα – κλειδιά».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l-GR" sz="1800" b="1" i="0" u="none" strike="noStrike" kern="1200" cap="none" spc="0" normalizeH="0" baseline="0" noProof="0" dirty="0">
                <a:ln>
                  <a:noFill/>
                </a:ln>
                <a:solidFill>
                  <a:prstClr val="white"/>
                </a:solidFill>
                <a:effectLst/>
                <a:uLnTx/>
                <a:uFillTx/>
                <a:latin typeface="Calibri" panose="020F0502020204030204"/>
                <a:ea typeface="+mn-ea"/>
                <a:cs typeface="+mn-cs"/>
                <a:sym typeface="Arial"/>
              </a:rPr>
              <a:t>Εκπαίδευση και ευαισθητοποίηση επαγγελματιών στον χώρο της πληροφόρησης, της εκπαίδευσης, της δικαιοσύνης, αστυνομία κτλ.  (Επαγγελματίες κλειδιά – Πολλαπλασιαστές)</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l-GR" sz="1800" b="1" i="0" u="none" strike="noStrike" kern="1200" cap="none" spc="0" normalizeH="0" baseline="0" noProof="0" dirty="0">
                <a:ln>
                  <a:noFill/>
                </a:ln>
                <a:solidFill>
                  <a:prstClr val="white"/>
                </a:solidFill>
                <a:effectLst/>
                <a:uLnTx/>
                <a:uFillTx/>
                <a:latin typeface="Calibri" panose="020F0502020204030204"/>
                <a:ea typeface="+mn-ea"/>
                <a:cs typeface="+mn-cs"/>
                <a:sym typeface="Arial"/>
              </a:rPr>
              <a:t>Δράσεις με την ενεργητική ουσιαστική συμμετοχή των ίδιων των ατόμων με βιωμένη εμπειρία</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l-GR" sz="1800" b="1" i="0" u="none" strike="noStrike" kern="1200" cap="none" spc="0" normalizeH="0" baseline="0" noProof="0" dirty="0">
                <a:ln>
                  <a:noFill/>
                </a:ln>
                <a:solidFill>
                  <a:prstClr val="white"/>
                </a:solidFill>
                <a:effectLst/>
                <a:uLnTx/>
                <a:uFillTx/>
                <a:latin typeface="Calibri" panose="020F0502020204030204"/>
                <a:ea typeface="+mn-ea"/>
                <a:cs typeface="+mn-cs"/>
                <a:sym typeface="Arial"/>
              </a:rPr>
              <a:t>Ενημέρωση του πληθυσμού για την ανάκαμψη/ανάρρωση.</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l-GR" sz="1800" b="1" i="0" u="none" strike="noStrike" kern="1200" cap="none" spc="0" normalizeH="0" baseline="0" noProof="0" dirty="0">
                <a:ln>
                  <a:noFill/>
                </a:ln>
                <a:solidFill>
                  <a:prstClr val="white"/>
                </a:solidFill>
                <a:effectLst/>
                <a:uLnTx/>
                <a:uFillTx/>
                <a:latin typeface="Calibri" panose="020F0502020204030204"/>
                <a:ea typeface="+mn-ea"/>
                <a:cs typeface="+mn-cs"/>
                <a:sym typeface="Arial"/>
              </a:rPr>
              <a:t>Σημαντική η ενδυνάμωση,  η προώθηση της αυτονομίας.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sym typeface="Arial"/>
              </a:rPr>
              <a:t>E</a:t>
            </a:r>
            <a:r>
              <a:rPr kumimoji="0" lang="el-GR" sz="1800" b="1" i="0" u="none" strike="noStrike" kern="1200" cap="none" spc="0" normalizeH="0" baseline="0" noProof="0" dirty="0">
                <a:ln>
                  <a:noFill/>
                </a:ln>
                <a:solidFill>
                  <a:prstClr val="white"/>
                </a:solidFill>
                <a:effectLst/>
                <a:uLnTx/>
                <a:uFillTx/>
                <a:latin typeface="Calibri" panose="020F0502020204030204"/>
                <a:ea typeface="+mn-ea"/>
                <a:cs typeface="+mn-cs"/>
                <a:sym typeface="Arial"/>
              </a:rPr>
              <a:t>κπαίδευση των ίδιων των ατόμων με ψυχοκοινωνικά προβλήματα (Από την συνηγορία στην </a:t>
            </a:r>
            <a:r>
              <a:rPr kumimoji="0" lang="el-GR" sz="1800" b="1" i="0" u="none" strike="noStrike" kern="1200" cap="none" spc="0" normalizeH="0" baseline="0" noProof="0" dirty="0" err="1">
                <a:ln>
                  <a:noFill/>
                </a:ln>
                <a:solidFill>
                  <a:prstClr val="white"/>
                </a:solidFill>
                <a:effectLst/>
                <a:uLnTx/>
                <a:uFillTx/>
                <a:latin typeface="Calibri" panose="020F0502020204030204"/>
                <a:ea typeface="+mn-ea"/>
                <a:cs typeface="+mn-cs"/>
                <a:sym typeface="Arial"/>
              </a:rPr>
              <a:t>ΑΥΤΟσυνηγορία</a:t>
            </a:r>
            <a:r>
              <a:rPr kumimoji="0" lang="el-GR" sz="1800" b="1" i="0" u="none" strike="noStrike" kern="1200" cap="none" spc="0" normalizeH="0" baseline="0" noProof="0" dirty="0">
                <a:ln>
                  <a:noFill/>
                </a:ln>
                <a:solidFill>
                  <a:prstClr val="white"/>
                </a:solidFill>
                <a:effectLst/>
                <a:uLnTx/>
                <a:uFillTx/>
                <a:latin typeface="Calibri" panose="020F0502020204030204"/>
                <a:ea typeface="+mn-ea"/>
                <a:cs typeface="+mn-cs"/>
                <a:sym typeface="Arial"/>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l-GR" sz="1800" b="1" i="0" u="none" strike="noStrike" kern="1200" cap="none" spc="0" normalizeH="0" baseline="0" noProof="0" dirty="0">
                <a:ln>
                  <a:noFill/>
                </a:ln>
                <a:solidFill>
                  <a:prstClr val="white"/>
                </a:solidFill>
                <a:effectLst/>
                <a:uLnTx/>
                <a:uFillTx/>
                <a:latin typeface="Calibri" panose="020F0502020204030204"/>
                <a:ea typeface="+mn-ea"/>
                <a:cs typeface="+mn-cs"/>
                <a:sym typeface="Arial"/>
              </a:rPr>
              <a:t>Ο βασικότερος μοχλός αντιμετώπισης του στίγματος: ΜΜΕ και αλλαγή της γλώσσας. Η συμπεριληπτική γλώσσα μπορεί να καλλιεργήσει και μια αλλαγή στάσης!</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l-GR" sz="1800" b="1"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8691885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34">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36">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Right Triangle 38">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40">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DE52CC-9A0D-458A-A909-1A19E9229582}"/>
              </a:ext>
            </a:extLst>
          </p:cNvPr>
          <p:cNvSpPr>
            <a:spLocks noGrp="1"/>
          </p:cNvSpPr>
          <p:nvPr>
            <p:ph type="ctrTitle"/>
          </p:nvPr>
        </p:nvSpPr>
        <p:spPr>
          <a:xfrm>
            <a:off x="6095999" y="626843"/>
            <a:ext cx="5064761" cy="2289977"/>
          </a:xfrm>
        </p:spPr>
        <p:txBody>
          <a:bodyPr anchor="b">
            <a:normAutofit fontScale="90000"/>
          </a:bodyPr>
          <a:lstStyle/>
          <a:p>
            <a:pPr algn="l"/>
            <a:r>
              <a:rPr lang="en-US" sz="2300" b="1" dirty="0"/>
              <a:t>8</a:t>
            </a:r>
            <a:r>
              <a:rPr lang="el-GR" sz="2300" b="1" dirty="0"/>
              <a:t>.	Άσκηση πίεσης στα κέντρα λήψης αποφάσεων: από την Τοπική Αυτοδιοίκηση και τους ανθρώπους κλειδιά στην κοινότητα  που έλεγε ο </a:t>
            </a:r>
            <a:r>
              <a:rPr lang="el-GR" sz="2300" b="1" dirty="0" err="1"/>
              <a:t>Σακέλ</a:t>
            </a:r>
            <a:r>
              <a:rPr lang="el-GR" sz="2300" b="1" dirty="0"/>
              <a:t>, μέχρι την οργανωμένη πίεση μέσα από τις συλλογικότητες προς τους Εθνικούς και Ευρωπαϊκούς Θεσμούς.</a:t>
            </a:r>
            <a:endParaRPr lang="en-US" sz="2300" b="1" dirty="0"/>
          </a:p>
        </p:txBody>
      </p:sp>
      <p:sp>
        <p:nvSpPr>
          <p:cNvPr id="3" name="Subtitle 2">
            <a:extLst>
              <a:ext uri="{FF2B5EF4-FFF2-40B4-BE49-F238E27FC236}">
                <a16:creationId xmlns:a16="http://schemas.microsoft.com/office/drawing/2014/main" id="{5B2951A3-8F0E-446F-B673-3A18335914A7}"/>
              </a:ext>
            </a:extLst>
          </p:cNvPr>
          <p:cNvSpPr>
            <a:spLocks noGrp="1"/>
          </p:cNvSpPr>
          <p:nvPr>
            <p:ph type="subTitle" idx="1"/>
          </p:nvPr>
        </p:nvSpPr>
        <p:spPr>
          <a:xfrm>
            <a:off x="5775960" y="3219654"/>
            <a:ext cx="4585773" cy="2144826"/>
          </a:xfrm>
        </p:spPr>
        <p:txBody>
          <a:bodyPr anchor="t">
            <a:normAutofit lnSpcReduction="10000"/>
          </a:bodyPr>
          <a:lstStyle/>
          <a:p>
            <a:pPr marL="0" marR="0" algn="l">
              <a:spcBef>
                <a:spcPts val="0"/>
              </a:spcBef>
              <a:spcAft>
                <a:spcPts val="800"/>
              </a:spcAft>
            </a:pPr>
            <a:r>
              <a:rPr lang="el-GR" sz="1600" dirty="0" err="1">
                <a:effectLst/>
                <a:latin typeface="Calibri" panose="020F0502020204030204" pitchFamily="34" charset="0"/>
                <a:ea typeface="Calibri" panose="020F0502020204030204" pitchFamily="34" charset="0"/>
                <a:cs typeface="Times New Roman" panose="02020603050405020304" pitchFamily="18" charset="0"/>
              </a:rPr>
              <a:t>Στοχευμένες</a:t>
            </a:r>
            <a:r>
              <a:rPr lang="el-GR" sz="1600" dirty="0">
                <a:effectLst/>
                <a:latin typeface="Calibri" panose="020F0502020204030204" pitchFamily="34" charset="0"/>
                <a:ea typeface="Calibri" panose="020F0502020204030204" pitchFamily="34" charset="0"/>
                <a:cs typeface="Times New Roman" panose="02020603050405020304" pitchFamily="18" charset="0"/>
              </a:rPr>
              <a:t> δράσεις πίεσης με βασικό άξονα τον πρωταγωνιστικό ρόλο που πρέπει να παίζουν οι συλλογικότητες στις δράσεις </a:t>
            </a:r>
            <a:r>
              <a:rPr lang="el-GR" sz="1600" dirty="0" err="1">
                <a:effectLst/>
                <a:latin typeface="Calibri" panose="020F0502020204030204" pitchFamily="34" charset="0"/>
                <a:ea typeface="Calibri" panose="020F0502020204030204" pitchFamily="34" charset="0"/>
                <a:cs typeface="Times New Roman" panose="02020603050405020304" pitchFamily="18" charset="0"/>
              </a:rPr>
              <a:t>lobbying</a:t>
            </a:r>
            <a:r>
              <a:rPr lang="el-GR" sz="1600" dirty="0">
                <a:effectLst/>
                <a:latin typeface="Calibri" panose="020F0502020204030204" pitchFamily="34" charset="0"/>
                <a:ea typeface="Calibri" panose="020F0502020204030204" pitchFamily="34" charset="0"/>
                <a:cs typeface="Times New Roman" panose="02020603050405020304" pitchFamily="18" charset="0"/>
              </a:rPr>
              <a:t>, να ακούγεται η φωνή τους και η δική τους ατζέντα, όχι η δική μας.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800"/>
              </a:spcAft>
            </a:pPr>
            <a:r>
              <a:rPr lang="el-GR" sz="1600" dirty="0">
                <a:effectLst/>
                <a:latin typeface="Calibri" panose="020F0502020204030204" pitchFamily="34" charset="0"/>
                <a:ea typeface="Calibri" panose="020F0502020204030204" pitchFamily="34" charset="0"/>
                <a:cs typeface="Times New Roman" panose="02020603050405020304" pitchFamily="18" charset="0"/>
              </a:rPr>
              <a:t>Στα πεπραγμένα μας θα βρείτε τις συλλογικότητες στις οποίες ανήκει η ΕΚΨ Π. Σακελλαρόπουλος και τις διάφορες δράσεις </a:t>
            </a:r>
            <a:r>
              <a:rPr lang="el-GR" sz="1600" dirty="0" err="1">
                <a:effectLst/>
                <a:latin typeface="Calibri" panose="020F0502020204030204" pitchFamily="34" charset="0"/>
                <a:ea typeface="Calibri" panose="020F0502020204030204" pitchFamily="34" charset="0"/>
                <a:cs typeface="Times New Roman" panose="02020603050405020304" pitchFamily="18" charset="0"/>
              </a:rPr>
              <a:t>lobbying</a:t>
            </a:r>
            <a:r>
              <a:rPr lang="el-GR" sz="16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800"/>
              </a:spcAft>
            </a:pPr>
            <a:r>
              <a:rPr lang="el-G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Επαναλαμβάνω: ασκούμε συνηγορία με το βλέμμα πάντα στην </a:t>
            </a:r>
            <a:r>
              <a:rPr lang="el-GR" sz="16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αυτοσυνηγορία</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Footer Placeholder 5">
            <a:extLst>
              <a:ext uri="{FF2B5EF4-FFF2-40B4-BE49-F238E27FC236}">
                <a16:creationId xmlns:a16="http://schemas.microsoft.com/office/drawing/2014/main" id="{8C678DEC-C608-4C03-9585-1B66B2982397}"/>
              </a:ext>
            </a:extLst>
          </p:cNvPr>
          <p:cNvSpPr>
            <a:spLocks noGrp="1"/>
          </p:cNvSpPr>
          <p:nvPr>
            <p:ph type="ftr" sz="quarter" idx="11"/>
          </p:nvPr>
        </p:nvSpPr>
        <p:spPr>
          <a:xfrm rot="5400000">
            <a:off x="-2132175" y="3491385"/>
            <a:ext cx="5114742" cy="365760"/>
          </a:xfrm>
        </p:spPr>
        <p:txBody>
          <a:bodyPr anchor="t">
            <a:normAutofit/>
          </a:bodyPr>
          <a:lstStyle/>
          <a:p>
            <a:pPr marL="0" marR="0" lvl="0" indent="0" algn="l" defTabSz="914400" rtl="0" eaLnBrk="1" fontAlgn="auto" latinLnBrk="0" hangingPunct="1">
              <a:spcBef>
                <a:spcPts val="0"/>
              </a:spcBef>
              <a:spcAft>
                <a:spcPts val="600"/>
              </a:spcAft>
              <a:buClrTx/>
              <a:buSzTx/>
              <a:buFontTx/>
              <a:buNone/>
              <a:tabLst/>
              <a:defRPr/>
            </a:pPr>
            <a:r>
              <a:rPr kumimoji="0" lang="el-GR" sz="115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rPr>
              <a:t>ΠΑΝΑΓΙΩΤΑ </a:t>
            </a:r>
            <a:r>
              <a:rPr kumimoji="0" lang="el-GR" sz="1150" b="0" i="0" u="none" strike="noStrike" kern="1200" cap="none" spc="0" normalizeH="0" baseline="0" noProof="0" dirty="0" err="1">
                <a:ln>
                  <a:noFill/>
                </a:ln>
                <a:solidFill>
                  <a:schemeClr val="tx1">
                    <a:lumMod val="75000"/>
                    <a:lumOff val="25000"/>
                  </a:schemeClr>
                </a:solidFill>
                <a:effectLst/>
                <a:uLnTx/>
                <a:uFillTx/>
                <a:latin typeface="Calibri" panose="020F0502020204030204"/>
                <a:ea typeface="+mn-ea"/>
                <a:cs typeface="+mn-cs"/>
              </a:rPr>
              <a:t>ΦΙΤΣΙΟΥ</a:t>
            </a:r>
            <a:r>
              <a:rPr kumimoji="0" lang="el-GR" sz="115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rPr>
              <a:t>, ΨΥΧΟΛΟΓΟΣ </a:t>
            </a:r>
            <a:r>
              <a:rPr kumimoji="0" lang="en-US" sz="115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rPr>
              <a:t>MSc</a:t>
            </a:r>
          </a:p>
        </p:txBody>
      </p:sp>
      <p:pic>
        <p:nvPicPr>
          <p:cNvPr id="4" name="Picture 3">
            <a:extLst>
              <a:ext uri="{FF2B5EF4-FFF2-40B4-BE49-F238E27FC236}">
                <a16:creationId xmlns:a16="http://schemas.microsoft.com/office/drawing/2014/main" id="{B8B5111E-58FA-4494-892E-FC8804290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4009" y="-20723"/>
            <a:ext cx="2691084" cy="900400"/>
          </a:xfrm>
          <a:prstGeom prst="rect">
            <a:avLst/>
          </a:prstGeom>
          <a:noFill/>
        </p:spPr>
      </p:pic>
      <p:pic>
        <p:nvPicPr>
          <p:cNvPr id="7" name="Picture 6">
            <a:extLst>
              <a:ext uri="{FF2B5EF4-FFF2-40B4-BE49-F238E27FC236}">
                <a16:creationId xmlns:a16="http://schemas.microsoft.com/office/drawing/2014/main" id="{58439C02-B7DF-45B6-908F-E08CAB79E352}"/>
              </a:ext>
            </a:extLst>
          </p:cNvPr>
          <p:cNvPicPr>
            <a:picLocks noChangeAspect="1"/>
          </p:cNvPicPr>
          <p:nvPr/>
        </p:nvPicPr>
        <p:blipFill>
          <a:blip r:embed="rId3"/>
          <a:stretch>
            <a:fillRect/>
          </a:stretch>
        </p:blipFill>
        <p:spPr>
          <a:xfrm>
            <a:off x="729205" y="1116894"/>
            <a:ext cx="4566863" cy="3588746"/>
          </a:xfrm>
          <a:prstGeom prst="rect">
            <a:avLst/>
          </a:prstGeom>
        </p:spPr>
      </p:pic>
      <p:sp>
        <p:nvSpPr>
          <p:cNvPr id="5" name="Slide Number Placeholder 4">
            <a:extLst>
              <a:ext uri="{FF2B5EF4-FFF2-40B4-BE49-F238E27FC236}">
                <a16:creationId xmlns:a16="http://schemas.microsoft.com/office/drawing/2014/main" id="{D838258D-44F2-4728-ABF1-951257F773C7}"/>
              </a:ext>
            </a:extLst>
          </p:cNvPr>
          <p:cNvSpPr>
            <a:spLocks noGrp="1"/>
          </p:cNvSpPr>
          <p:nvPr>
            <p:ph type="sldNum" sz="quarter" idx="12"/>
          </p:nvPr>
        </p:nvSpPr>
        <p:spPr>
          <a:xfrm>
            <a:off x="9684689" y="4887261"/>
            <a:ext cx="1669112" cy="1008213"/>
          </a:xfrm>
        </p:spPr>
        <p:txBody>
          <a:bodyP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fld id="{24BCF3CD-ADDD-4DE0-A20B-EA0D6F9FD340}" type="slidenum">
              <a:rPr kumimoji="0" lang="en-US" sz="66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defTabSz="914400" rtl="0" eaLnBrk="1" fontAlgn="auto" latinLnBrk="0" hangingPunct="1">
                <a:lnSpc>
                  <a:spcPct val="90000"/>
                </a:lnSpc>
                <a:spcBef>
                  <a:spcPts val="0"/>
                </a:spcBef>
                <a:spcAft>
                  <a:spcPts val="600"/>
                </a:spcAft>
                <a:buClrTx/>
                <a:buSzTx/>
                <a:buFontTx/>
                <a:buNone/>
                <a:tabLst/>
                <a:defRPr/>
              </a:pPr>
              <a:t>39</a:t>
            </a:fld>
            <a:endParaRPr kumimoji="0" lang="en-US" sz="6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338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52CC-9A0D-458A-A909-1A19E9229582}"/>
              </a:ext>
            </a:extLst>
          </p:cNvPr>
          <p:cNvSpPr>
            <a:spLocks noGrp="1"/>
          </p:cNvSpPr>
          <p:nvPr>
            <p:ph type="ctrTitle"/>
          </p:nvPr>
        </p:nvSpPr>
        <p:spPr>
          <a:xfrm>
            <a:off x="925975" y="362309"/>
            <a:ext cx="10255169" cy="1237892"/>
          </a:xfrm>
        </p:spPr>
        <p:txBody>
          <a:bodyPr>
            <a:normAutofit fontScale="90000"/>
          </a:bodyPr>
          <a:lstStyle/>
          <a:p>
            <a:pPr marL="0" marR="0">
              <a:lnSpc>
                <a:spcPct val="107000"/>
              </a:lnSpc>
              <a:spcBef>
                <a:spcPts val="0"/>
              </a:spcBef>
              <a:spcAft>
                <a:spcPts val="800"/>
              </a:spcAft>
            </a:pPr>
            <a:r>
              <a:rPr lang="el-GR" sz="2800" b="1" dirty="0">
                <a:effectLst/>
                <a:latin typeface="Calibri" panose="020F0502020204030204" pitchFamily="34" charset="0"/>
                <a:ea typeface="Calibri" panose="020F0502020204030204" pitchFamily="34" charset="0"/>
                <a:cs typeface="Times New Roman" panose="02020603050405020304" pitchFamily="18" charset="0"/>
              </a:rPr>
              <a:t>ΣΥΝΔΕΣΕΙΣ: ΑΝΑΚΑΜΨΗ, ΕΝΔΥΝΑΜΩΣΗ, ΣΥΝΗΓΟΡΙΑ</a:t>
            </a:r>
            <a:br>
              <a:rPr lang="en-US" sz="2700" b="1" dirty="0">
                <a:effectLst/>
                <a:latin typeface="Calibri" panose="020F0502020204030204" pitchFamily="34" charset="0"/>
                <a:ea typeface="Calibri" panose="020F0502020204030204" pitchFamily="34" charset="0"/>
                <a:cs typeface="Times New Roman" panose="02020603050405020304" pitchFamily="18" charset="0"/>
              </a:rPr>
            </a:br>
            <a:r>
              <a:rPr lang="el-GR" sz="2700" b="1" dirty="0">
                <a:effectLst/>
                <a:latin typeface="Calibri" panose="020F0502020204030204" pitchFamily="34" charset="0"/>
                <a:ea typeface="Calibri" panose="020F0502020204030204" pitchFamily="34" charset="0"/>
                <a:cs typeface="Times New Roman" panose="02020603050405020304" pitchFamily="18" charset="0"/>
              </a:rPr>
              <a:t>Ανάκαμψη και Ενδυνάμωση</a:t>
            </a:r>
            <a:br>
              <a:rPr lang="el-GR"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p>
        </p:txBody>
      </p:sp>
      <p:sp>
        <p:nvSpPr>
          <p:cNvPr id="3" name="Subtitle 2">
            <a:extLst>
              <a:ext uri="{FF2B5EF4-FFF2-40B4-BE49-F238E27FC236}">
                <a16:creationId xmlns:a16="http://schemas.microsoft.com/office/drawing/2014/main" id="{5B2951A3-8F0E-446F-B673-3A18335914A7}"/>
              </a:ext>
            </a:extLst>
          </p:cNvPr>
          <p:cNvSpPr>
            <a:spLocks noGrp="1"/>
          </p:cNvSpPr>
          <p:nvPr>
            <p:ph type="subTitle" idx="1"/>
          </p:nvPr>
        </p:nvSpPr>
        <p:spPr>
          <a:xfrm>
            <a:off x="925975" y="1828800"/>
            <a:ext cx="10255169" cy="4340506"/>
          </a:xfrm>
        </p:spPr>
        <p:txBody>
          <a:bodyPr>
            <a:normAutofit fontScale="92500" lnSpcReduction="10000"/>
          </a:bodyPr>
          <a:lstStyle/>
          <a:p>
            <a:pPr lvl="0" algn="just">
              <a:lnSpc>
                <a:spcPct val="107000"/>
              </a:lnSpc>
              <a:spcBef>
                <a:spcPts val="0"/>
              </a:spcBef>
              <a:spcAft>
                <a:spcPts val="800"/>
              </a:spcAft>
            </a:pPr>
            <a:r>
              <a:rPr lang="el-GR"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Η ανάκαμψη εστιάζει σε </a:t>
            </a:r>
            <a:r>
              <a:rPr lang="el-GR"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μια ισότιμη, συνεργατική σχέση </a:t>
            </a:r>
            <a:r>
              <a:rPr lang="el-GR"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μεταξύ των επαγγελματιών και των χρηστών υπηρεσιών και στοχεύει στην </a:t>
            </a:r>
            <a:r>
              <a:rPr lang="el-GR"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ενδυνάμωση </a:t>
            </a:r>
            <a:r>
              <a:rPr lang="el-GR"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του ατόμου σε όλους τους τομείς της ζωής του και στη μικρότερη δυνατή εξάρτησή του από τα συστήματα ψυχικής υγείας.</a:t>
            </a:r>
          </a:p>
          <a:p>
            <a:pPr lvl="0" algn="just">
              <a:lnSpc>
                <a:spcPct val="107000"/>
              </a:lnSpc>
              <a:spcBef>
                <a:spcPts val="0"/>
              </a:spcBef>
              <a:spcAft>
                <a:spcPts val="800"/>
              </a:spcAft>
            </a:pPr>
            <a:endParaRPr lang="el-GR"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Bef>
                <a:spcPts val="0"/>
              </a:spcBef>
              <a:spcAft>
                <a:spcPts val="800"/>
              </a:spcAft>
            </a:pPr>
            <a:br>
              <a:rPr lang="el-GR"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l-GR"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Η διαδικασία </a:t>
            </a:r>
            <a:r>
              <a:rPr lang="el-GR"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ενδυνάμωσης</a:t>
            </a:r>
            <a:r>
              <a:rPr lang="el-GR"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ενισχύει την ικανότητα του ατόμου να </a:t>
            </a:r>
            <a:r>
              <a:rPr lang="el-GR" sz="24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μεταβολίζει</a:t>
            </a:r>
            <a:r>
              <a:rPr lang="el-GR"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τις δυσχέρειες, να τις επεξεργάζεται, ώστε να φτάνει σε μια «νέα αντίληψη» που τον καθιστά ικανότερο και ανθεκτικότερο.</a:t>
            </a:r>
            <a:br>
              <a:rPr lang="el-GR"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endPar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Bef>
                <a:spcPts val="0"/>
              </a:spcBef>
              <a:spcAft>
                <a:spcPts val="800"/>
              </a:spcAft>
            </a:pPr>
            <a:r>
              <a:rPr lang="el-GR"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Δες βιβλιογραφία</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Bef>
                <a:spcPts val="0"/>
              </a:spcBef>
              <a:spcAft>
                <a:spcPts val="800"/>
              </a:spcAft>
            </a:pPr>
            <a:endPar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a:endParaRPr lang="en-US" dirty="0"/>
          </a:p>
        </p:txBody>
      </p:sp>
      <p:pic>
        <p:nvPicPr>
          <p:cNvPr id="4" name="Picture 3">
            <a:extLst>
              <a:ext uri="{FF2B5EF4-FFF2-40B4-BE49-F238E27FC236}">
                <a16:creationId xmlns:a16="http://schemas.microsoft.com/office/drawing/2014/main" id="{B8B5111E-58FA-4494-892E-FC8804290512}"/>
              </a:ext>
            </a:extLst>
          </p:cNvPr>
          <p:cNvPicPr>
            <a:picLocks noChangeAspect="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2533650" cy="847725"/>
          </a:xfrm>
          <a:prstGeom prst="rect">
            <a:avLst/>
          </a:prstGeom>
          <a:noFill/>
        </p:spPr>
      </p:pic>
      <p:sp>
        <p:nvSpPr>
          <p:cNvPr id="5" name="Slide Number Placeholder 4">
            <a:extLst>
              <a:ext uri="{FF2B5EF4-FFF2-40B4-BE49-F238E27FC236}">
                <a16:creationId xmlns:a16="http://schemas.microsoft.com/office/drawing/2014/main" id="{D838258D-44F2-4728-ABF1-951257F773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BCF3CD-ADDD-4DE0-A20B-EA0D6F9FD34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C678DEC-C608-4C03-9585-1B66B29823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ΠΑΝΑΓΙΩΤΑ ΦΙΤΣΙΟΥ, ΨΥΧΟΛΟΓΟΣ </a:t>
            </a: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MSc</a:t>
            </a:r>
          </a:p>
        </p:txBody>
      </p:sp>
    </p:spTree>
    <p:extLst>
      <p:ext uri="{BB962C8B-B14F-4D97-AF65-F5344CB8AC3E}">
        <p14:creationId xmlns:p14="http://schemas.microsoft.com/office/powerpoint/2010/main" val="36166562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32">
            <a:extLst>
              <a:ext uri="{FF2B5EF4-FFF2-40B4-BE49-F238E27FC236}">
                <a16:creationId xmlns:a16="http://schemas.microsoft.com/office/drawing/2014/main" id="{6570CC06-DB21-401C-BCF8-AAC5FF550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DE52CC-9A0D-458A-A909-1A19E9229582}"/>
              </a:ext>
            </a:extLst>
          </p:cNvPr>
          <p:cNvSpPr>
            <a:spLocks noGrp="1"/>
          </p:cNvSpPr>
          <p:nvPr>
            <p:ph type="ctrTitle"/>
          </p:nvPr>
        </p:nvSpPr>
        <p:spPr>
          <a:xfrm>
            <a:off x="640080" y="985808"/>
            <a:ext cx="2275440" cy="2927824"/>
          </a:xfrm>
        </p:spPr>
        <p:txBody>
          <a:bodyPr anchor="b">
            <a:normAutofit fontScale="90000"/>
          </a:bodyPr>
          <a:lstStyle/>
          <a:p>
            <a:pPr algn="l"/>
            <a:r>
              <a:rPr lang="el-GR" sz="3200" dirty="0"/>
              <a:t>Στο πλαίσιο του έργου </a:t>
            </a:r>
            <a:r>
              <a:rPr lang="el-GR" sz="3200" b="1" dirty="0"/>
              <a:t>«Σβήνουμε το στίγμα. Στο λόγο μας»</a:t>
            </a:r>
            <a:r>
              <a:rPr lang="el-GR" sz="3200" dirty="0"/>
              <a:t> (2020 – 2022)</a:t>
            </a:r>
            <a:endParaRPr lang="en-US" sz="3200" dirty="0"/>
          </a:p>
        </p:txBody>
      </p:sp>
      <p:sp>
        <p:nvSpPr>
          <p:cNvPr id="3" name="Subtitle 2">
            <a:extLst>
              <a:ext uri="{FF2B5EF4-FFF2-40B4-BE49-F238E27FC236}">
                <a16:creationId xmlns:a16="http://schemas.microsoft.com/office/drawing/2014/main" id="{5B2951A3-8F0E-446F-B673-3A18335914A7}"/>
              </a:ext>
            </a:extLst>
          </p:cNvPr>
          <p:cNvSpPr>
            <a:spLocks noGrp="1"/>
          </p:cNvSpPr>
          <p:nvPr>
            <p:ph type="subTitle" idx="1"/>
          </p:nvPr>
        </p:nvSpPr>
        <p:spPr>
          <a:xfrm>
            <a:off x="640080" y="4636008"/>
            <a:ext cx="3566160" cy="1572768"/>
          </a:xfrm>
        </p:spPr>
        <p:txBody>
          <a:bodyPr anchor="t">
            <a:normAutofit/>
          </a:bodyPr>
          <a:lstStyle/>
          <a:p>
            <a:pPr algn="l"/>
            <a:r>
              <a:rPr lang="el-GR" sz="1300"/>
              <a:t>Με βάση τις προτάσεις για θεσμικές αλλαγές κάναμε τις 3 συναντήσεις στρογγυλής τραπέζης με 11 θεσμικούς φορείς + 2 μέλη από:  ψυχιατρική και δημοσιογραφική κοινότητα, οι οποίες είχαν ως αποτέλεσμα την  στήριξη ή υιοθέτηση των προτάσεών μας. </a:t>
            </a:r>
            <a:br>
              <a:rPr lang="el-GR" sz="1300"/>
            </a:br>
            <a:endParaRPr lang="en-US" sz="1300"/>
          </a:p>
        </p:txBody>
      </p:sp>
      <p:pic>
        <p:nvPicPr>
          <p:cNvPr id="8" name="Picture 7">
            <a:extLst>
              <a:ext uri="{FF2B5EF4-FFF2-40B4-BE49-F238E27FC236}">
                <a16:creationId xmlns:a16="http://schemas.microsoft.com/office/drawing/2014/main" id="{1A8A3C53-17F2-426F-A54A-B551B859DF09}"/>
              </a:ext>
            </a:extLst>
          </p:cNvPr>
          <p:cNvPicPr>
            <a:picLocks noChangeAspect="1"/>
          </p:cNvPicPr>
          <p:nvPr/>
        </p:nvPicPr>
        <p:blipFill>
          <a:blip r:embed="rId2"/>
          <a:stretch>
            <a:fillRect/>
          </a:stretch>
        </p:blipFill>
        <p:spPr>
          <a:xfrm>
            <a:off x="2534857" y="21712"/>
            <a:ext cx="4380724" cy="2332736"/>
          </a:xfrm>
          <a:prstGeom prst="rect">
            <a:avLst/>
          </a:prstGeom>
        </p:spPr>
      </p:pic>
      <p:sp>
        <p:nvSpPr>
          <p:cNvPr id="45" name="sketch line">
            <a:extLst>
              <a:ext uri="{FF2B5EF4-FFF2-40B4-BE49-F238E27FC236}">
                <a16:creationId xmlns:a16="http://schemas.microsoft.com/office/drawing/2014/main" id="{15B998FC-4B98-4A07-B159-9E629180A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4409267"/>
            <a:ext cx="3566160" cy="18288"/>
          </a:xfrm>
          <a:custGeom>
            <a:avLst/>
            <a:gdLst>
              <a:gd name="connsiteX0" fmla="*/ 0 w 3566160"/>
              <a:gd name="connsiteY0" fmla="*/ 0 h 18288"/>
              <a:gd name="connsiteX1" fmla="*/ 665683 w 3566160"/>
              <a:gd name="connsiteY1" fmla="*/ 0 h 18288"/>
              <a:gd name="connsiteX2" fmla="*/ 1331366 w 3566160"/>
              <a:gd name="connsiteY2" fmla="*/ 0 h 18288"/>
              <a:gd name="connsiteX3" fmla="*/ 1818742 w 3566160"/>
              <a:gd name="connsiteY3" fmla="*/ 0 h 18288"/>
              <a:gd name="connsiteX4" fmla="*/ 2413102 w 3566160"/>
              <a:gd name="connsiteY4" fmla="*/ 0 h 18288"/>
              <a:gd name="connsiteX5" fmla="*/ 2936138 w 3566160"/>
              <a:gd name="connsiteY5" fmla="*/ 0 h 18288"/>
              <a:gd name="connsiteX6" fmla="*/ 3566160 w 3566160"/>
              <a:gd name="connsiteY6" fmla="*/ 0 h 18288"/>
              <a:gd name="connsiteX7" fmla="*/ 3566160 w 3566160"/>
              <a:gd name="connsiteY7" fmla="*/ 18288 h 18288"/>
              <a:gd name="connsiteX8" fmla="*/ 2971800 w 3566160"/>
              <a:gd name="connsiteY8" fmla="*/ 18288 h 18288"/>
              <a:gd name="connsiteX9" fmla="*/ 2448763 w 3566160"/>
              <a:gd name="connsiteY9" fmla="*/ 18288 h 18288"/>
              <a:gd name="connsiteX10" fmla="*/ 1854403 w 3566160"/>
              <a:gd name="connsiteY10" fmla="*/ 18288 h 18288"/>
              <a:gd name="connsiteX11" fmla="*/ 1295705 w 3566160"/>
              <a:gd name="connsiteY11" fmla="*/ 18288 h 18288"/>
              <a:gd name="connsiteX12" fmla="*/ 772668 w 3566160"/>
              <a:gd name="connsiteY12" fmla="*/ 18288 h 18288"/>
              <a:gd name="connsiteX13" fmla="*/ 0 w 3566160"/>
              <a:gd name="connsiteY13" fmla="*/ 18288 h 18288"/>
              <a:gd name="connsiteX14" fmla="*/ 0 w 356616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6160" h="18288" fill="none" extrusionOk="0">
                <a:moveTo>
                  <a:pt x="0" y="0"/>
                </a:moveTo>
                <a:cubicBezTo>
                  <a:pt x="222644" y="15773"/>
                  <a:pt x="447078" y="-30288"/>
                  <a:pt x="665683" y="0"/>
                </a:cubicBezTo>
                <a:cubicBezTo>
                  <a:pt x="884288" y="30288"/>
                  <a:pt x="1132425" y="-6167"/>
                  <a:pt x="1331366" y="0"/>
                </a:cubicBezTo>
                <a:cubicBezTo>
                  <a:pt x="1530307" y="6167"/>
                  <a:pt x="1680942" y="17562"/>
                  <a:pt x="1818742" y="0"/>
                </a:cubicBezTo>
                <a:cubicBezTo>
                  <a:pt x="1956542" y="-17562"/>
                  <a:pt x="2130227" y="23032"/>
                  <a:pt x="2413102" y="0"/>
                </a:cubicBezTo>
                <a:cubicBezTo>
                  <a:pt x="2695977" y="-23032"/>
                  <a:pt x="2679988" y="-13260"/>
                  <a:pt x="2936138" y="0"/>
                </a:cubicBezTo>
                <a:cubicBezTo>
                  <a:pt x="3192288" y="13260"/>
                  <a:pt x="3378668" y="16268"/>
                  <a:pt x="3566160" y="0"/>
                </a:cubicBezTo>
                <a:cubicBezTo>
                  <a:pt x="3566199" y="7328"/>
                  <a:pt x="3566779" y="9982"/>
                  <a:pt x="3566160" y="18288"/>
                </a:cubicBezTo>
                <a:cubicBezTo>
                  <a:pt x="3315478" y="45899"/>
                  <a:pt x="3188272" y="-7574"/>
                  <a:pt x="2971800" y="18288"/>
                </a:cubicBezTo>
                <a:cubicBezTo>
                  <a:pt x="2755328" y="44150"/>
                  <a:pt x="2598570" y="34692"/>
                  <a:pt x="2448763" y="18288"/>
                </a:cubicBezTo>
                <a:cubicBezTo>
                  <a:pt x="2298956" y="1884"/>
                  <a:pt x="2011344" y="-7043"/>
                  <a:pt x="1854403" y="18288"/>
                </a:cubicBezTo>
                <a:cubicBezTo>
                  <a:pt x="1697462" y="43619"/>
                  <a:pt x="1444994" y="618"/>
                  <a:pt x="1295705" y="18288"/>
                </a:cubicBezTo>
                <a:cubicBezTo>
                  <a:pt x="1146416" y="35958"/>
                  <a:pt x="965401" y="42167"/>
                  <a:pt x="772668" y="18288"/>
                </a:cubicBezTo>
                <a:cubicBezTo>
                  <a:pt x="579935" y="-5591"/>
                  <a:pt x="352420" y="-19381"/>
                  <a:pt x="0" y="18288"/>
                </a:cubicBezTo>
                <a:cubicBezTo>
                  <a:pt x="-593" y="9736"/>
                  <a:pt x="244" y="6610"/>
                  <a:pt x="0" y="0"/>
                </a:cubicBezTo>
                <a:close/>
              </a:path>
              <a:path w="3566160" h="18288" stroke="0" extrusionOk="0">
                <a:moveTo>
                  <a:pt x="0" y="0"/>
                </a:moveTo>
                <a:cubicBezTo>
                  <a:pt x="169947" y="-5008"/>
                  <a:pt x="340602" y="-17518"/>
                  <a:pt x="594360" y="0"/>
                </a:cubicBezTo>
                <a:cubicBezTo>
                  <a:pt x="848118" y="17518"/>
                  <a:pt x="997921" y="8866"/>
                  <a:pt x="1224382" y="0"/>
                </a:cubicBezTo>
                <a:cubicBezTo>
                  <a:pt x="1450843" y="-8866"/>
                  <a:pt x="1572343" y="8392"/>
                  <a:pt x="1783080" y="0"/>
                </a:cubicBezTo>
                <a:cubicBezTo>
                  <a:pt x="1993817" y="-8392"/>
                  <a:pt x="2266728" y="2126"/>
                  <a:pt x="2448763" y="0"/>
                </a:cubicBezTo>
                <a:cubicBezTo>
                  <a:pt x="2630798" y="-2126"/>
                  <a:pt x="2815508" y="-13843"/>
                  <a:pt x="3043123" y="0"/>
                </a:cubicBezTo>
                <a:cubicBezTo>
                  <a:pt x="3270738" y="13843"/>
                  <a:pt x="3420568" y="2184"/>
                  <a:pt x="3566160" y="0"/>
                </a:cubicBezTo>
                <a:cubicBezTo>
                  <a:pt x="3566487" y="8595"/>
                  <a:pt x="3566088" y="13110"/>
                  <a:pt x="3566160" y="18288"/>
                </a:cubicBezTo>
                <a:cubicBezTo>
                  <a:pt x="3421748" y="9323"/>
                  <a:pt x="3176383" y="-3939"/>
                  <a:pt x="2971800" y="18288"/>
                </a:cubicBezTo>
                <a:cubicBezTo>
                  <a:pt x="2767217" y="40515"/>
                  <a:pt x="2590769" y="4336"/>
                  <a:pt x="2306117" y="18288"/>
                </a:cubicBezTo>
                <a:cubicBezTo>
                  <a:pt x="2021465" y="32240"/>
                  <a:pt x="1860727" y="-9280"/>
                  <a:pt x="1676095" y="18288"/>
                </a:cubicBezTo>
                <a:cubicBezTo>
                  <a:pt x="1491463" y="45856"/>
                  <a:pt x="1329173" y="5765"/>
                  <a:pt x="1153058" y="18288"/>
                </a:cubicBezTo>
                <a:cubicBezTo>
                  <a:pt x="976943" y="30811"/>
                  <a:pt x="895178" y="4751"/>
                  <a:pt x="665683" y="18288"/>
                </a:cubicBezTo>
                <a:cubicBezTo>
                  <a:pt x="436189" y="31825"/>
                  <a:pt x="302924" y="2002"/>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388CEF-0A46-4F1C-B872-B5BD936FB007}"/>
              </a:ext>
            </a:extLst>
          </p:cNvPr>
          <p:cNvPicPr>
            <a:picLocks noChangeAspect="1"/>
          </p:cNvPicPr>
          <p:nvPr/>
        </p:nvPicPr>
        <p:blipFill>
          <a:blip r:embed="rId3"/>
          <a:stretch>
            <a:fillRect/>
          </a:stretch>
        </p:blipFill>
        <p:spPr>
          <a:xfrm>
            <a:off x="6915581" y="3759298"/>
            <a:ext cx="4809743" cy="2537139"/>
          </a:xfrm>
          <a:prstGeom prst="rect">
            <a:avLst/>
          </a:prstGeom>
        </p:spPr>
      </p:pic>
      <p:sp>
        <p:nvSpPr>
          <p:cNvPr id="6" name="Footer Placeholder 5">
            <a:extLst>
              <a:ext uri="{FF2B5EF4-FFF2-40B4-BE49-F238E27FC236}">
                <a16:creationId xmlns:a16="http://schemas.microsoft.com/office/drawing/2014/main" id="{8C678DEC-C608-4C03-9585-1B66B2982397}"/>
              </a:ext>
            </a:extLst>
          </p:cNvPr>
          <p:cNvSpPr>
            <a:spLocks noGrp="1"/>
          </p:cNvSpPr>
          <p:nvPr>
            <p:ph type="ftr" sz="quarter" idx="11"/>
          </p:nvPr>
        </p:nvSpPr>
        <p:spPr>
          <a:xfrm>
            <a:off x="4038600" y="6356350"/>
            <a:ext cx="41148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r>
              <a:rPr kumimoji="0" lang="el-GR" b="0" i="0" u="none" strike="noStrike" kern="1200" cap="none" spc="0" normalizeH="0" baseline="0" noProof="0">
                <a:ln>
                  <a:noFill/>
                </a:ln>
                <a:effectLst/>
                <a:uLnTx/>
                <a:uFillTx/>
                <a:latin typeface="Calibri" panose="020F0502020204030204"/>
                <a:ea typeface="+mn-ea"/>
                <a:cs typeface="+mn-cs"/>
              </a:rPr>
              <a:t>ΠΑΝΑΓΙΩΤΑ ΦΙΤΣΙΟΥ, ΨΥΧΟΛΟΓΟΣ </a:t>
            </a:r>
            <a:r>
              <a:rPr kumimoji="0" lang="en-US" b="0" i="0" u="none" strike="noStrike" kern="1200" cap="none" spc="0" normalizeH="0" baseline="0" noProof="0">
                <a:ln>
                  <a:noFill/>
                </a:ln>
                <a:effectLst/>
                <a:uLnTx/>
                <a:uFillTx/>
                <a:latin typeface="Calibri" panose="020F0502020204030204"/>
                <a:ea typeface="+mn-ea"/>
                <a:cs typeface="+mn-cs"/>
              </a:rPr>
              <a:t>MSc</a:t>
            </a:r>
          </a:p>
        </p:txBody>
      </p:sp>
      <p:sp>
        <p:nvSpPr>
          <p:cNvPr id="5" name="Slide Number Placeholder 4">
            <a:extLst>
              <a:ext uri="{FF2B5EF4-FFF2-40B4-BE49-F238E27FC236}">
                <a16:creationId xmlns:a16="http://schemas.microsoft.com/office/drawing/2014/main" id="{D838258D-44F2-4728-ABF1-951257F773C7}"/>
              </a:ext>
            </a:extLst>
          </p:cNvPr>
          <p:cNvSpPr>
            <a:spLocks noGrp="1"/>
          </p:cNvSpPr>
          <p:nvPr>
            <p:ph type="sldNum" sz="quarter" idx="12"/>
          </p:nvPr>
        </p:nvSpPr>
        <p:spPr>
          <a:xfrm>
            <a:off x="8610600"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24BCF3CD-ADDD-4DE0-A20B-EA0D6F9FD340}" type="slidenum">
              <a:rPr kumimoji="0" lang="en-US" b="0" i="0" u="none" strike="noStrike" kern="1200" cap="none" spc="0" normalizeH="0" baseline="0" noProof="0">
                <a:ln>
                  <a:noFill/>
                </a:ln>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40</a:t>
            </a:fld>
            <a:endParaRPr kumimoji="0" lang="en-US" b="0" i="0" u="none" strike="noStrike" kern="1200" cap="none" spc="0" normalizeH="0" baseline="0" noProof="0">
              <a:ln>
                <a:noFill/>
              </a:ln>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8B5111E-58FA-4494-892E-FC8804290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09096" y="14805"/>
            <a:ext cx="2169769" cy="725975"/>
          </a:xfrm>
          <a:prstGeom prst="rect">
            <a:avLst/>
          </a:prstGeom>
          <a:noFill/>
        </p:spPr>
      </p:pic>
      <p:pic>
        <p:nvPicPr>
          <p:cNvPr id="11" name="Picture 10">
            <a:extLst>
              <a:ext uri="{FF2B5EF4-FFF2-40B4-BE49-F238E27FC236}">
                <a16:creationId xmlns:a16="http://schemas.microsoft.com/office/drawing/2014/main" id="{E72C24A4-9D95-4BF3-A341-5D1D1EFAF476}"/>
              </a:ext>
            </a:extLst>
          </p:cNvPr>
          <p:cNvPicPr>
            <a:picLocks noChangeAspect="1"/>
          </p:cNvPicPr>
          <p:nvPr/>
        </p:nvPicPr>
        <p:blipFill>
          <a:blip r:embed="rId5"/>
          <a:stretch>
            <a:fillRect/>
          </a:stretch>
        </p:blipFill>
        <p:spPr>
          <a:xfrm>
            <a:off x="4629872" y="4270629"/>
            <a:ext cx="1679921" cy="1428863"/>
          </a:xfrm>
          <a:prstGeom prst="rect">
            <a:avLst/>
          </a:prstGeom>
        </p:spPr>
      </p:pic>
      <p:pic>
        <p:nvPicPr>
          <p:cNvPr id="7" name="Picture 6">
            <a:extLst>
              <a:ext uri="{FF2B5EF4-FFF2-40B4-BE49-F238E27FC236}">
                <a16:creationId xmlns:a16="http://schemas.microsoft.com/office/drawing/2014/main" id="{00637CF7-D69B-4EC2-916E-1C7A3EDF0ECE}"/>
              </a:ext>
            </a:extLst>
          </p:cNvPr>
          <p:cNvPicPr>
            <a:picLocks noChangeAspect="1"/>
          </p:cNvPicPr>
          <p:nvPr/>
        </p:nvPicPr>
        <p:blipFill>
          <a:blip r:embed="rId6"/>
          <a:stretch>
            <a:fillRect/>
          </a:stretch>
        </p:blipFill>
        <p:spPr>
          <a:xfrm>
            <a:off x="6058782" y="659757"/>
            <a:ext cx="5862392" cy="3107067"/>
          </a:xfrm>
          <a:prstGeom prst="rect">
            <a:avLst/>
          </a:prstGeom>
        </p:spPr>
      </p:pic>
    </p:spTree>
    <p:extLst>
      <p:ext uri="{BB962C8B-B14F-4D97-AF65-F5344CB8AC3E}">
        <p14:creationId xmlns:p14="http://schemas.microsoft.com/office/powerpoint/2010/main" val="28438990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52CC-9A0D-458A-A909-1A19E9229582}"/>
              </a:ext>
            </a:extLst>
          </p:cNvPr>
          <p:cNvSpPr>
            <a:spLocks noGrp="1"/>
          </p:cNvSpPr>
          <p:nvPr>
            <p:ph type="ctrTitle"/>
          </p:nvPr>
        </p:nvSpPr>
        <p:spPr>
          <a:xfrm>
            <a:off x="5375157" y="370390"/>
            <a:ext cx="5933181" cy="1037069"/>
          </a:xfrm>
        </p:spPr>
        <p:txBody>
          <a:bodyPr vert="horz" lIns="91440" tIns="45720" rIns="91440" bIns="45720" rtlCol="0" anchor="b">
            <a:normAutofit/>
          </a:bodyPr>
          <a:lstStyle/>
          <a:p>
            <a:pPr algn="l"/>
            <a:r>
              <a:rPr lang="en-US" sz="3200" b="1" dirty="0"/>
              <a:t>CASE STUDIES / </a:t>
            </a:r>
            <a:r>
              <a:rPr lang="en-US" sz="3200" b="1" dirty="0" err="1"/>
              <a:t>ΒΕΛΤΙΣΤΕΣ</a:t>
            </a:r>
            <a:r>
              <a:rPr lang="en-US" sz="3200" b="1" dirty="0"/>
              <a:t>  </a:t>
            </a:r>
            <a:r>
              <a:rPr lang="en-US" sz="3200" b="1" dirty="0" err="1"/>
              <a:t>ΠΡΑΚΤΙΚΕΣ</a:t>
            </a:r>
            <a:r>
              <a:rPr lang="en-US" sz="3200" b="1" dirty="0"/>
              <a:t> </a:t>
            </a:r>
          </a:p>
        </p:txBody>
      </p:sp>
      <p:sp>
        <p:nvSpPr>
          <p:cNvPr id="19" name="Rectangle 18">
            <a:extLst>
              <a:ext uri="{FF2B5EF4-FFF2-40B4-BE49-F238E27FC236}">
                <a16:creationId xmlns:a16="http://schemas.microsoft.com/office/drawing/2014/main" id="{37EA83DF-35A8-9CC8-3C8E-C3F32BECC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86300" cy="6858000"/>
          </a:xfrm>
          <a:prstGeom prst="rect">
            <a:avLst/>
          </a:prstGeom>
          <a:solidFill>
            <a:schemeClr val="bg1">
              <a:lumMod val="95000"/>
              <a:alpha val="88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76A29D64-B4CD-CEFF-8174-BCDB2EA45C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3362" cy="6858000"/>
            <a:chOff x="12068638" y="0"/>
            <a:chExt cx="123362" cy="6858000"/>
          </a:xfrm>
        </p:grpSpPr>
        <p:sp>
          <p:nvSpPr>
            <p:cNvPr id="22" name="Rectangle 21">
              <a:extLst>
                <a:ext uri="{FF2B5EF4-FFF2-40B4-BE49-F238E27FC236}">
                  <a16:creationId xmlns:a16="http://schemas.microsoft.com/office/drawing/2014/main" id="{95271C26-E797-25E4-4A2D-5AA7A104DB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E4BD6EF-3C9D-3DEF-A540-84C50BAA5D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close-up of a logo&#10;&#10;Description automatically generated">
            <a:extLst>
              <a:ext uri="{FF2B5EF4-FFF2-40B4-BE49-F238E27FC236}">
                <a16:creationId xmlns:a16="http://schemas.microsoft.com/office/drawing/2014/main" id="{B8B5111E-58FA-4494-892E-FC8804290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23363" y="0"/>
            <a:ext cx="2967508" cy="992888"/>
          </a:xfrm>
          <a:prstGeom prst="rect">
            <a:avLst/>
          </a:prstGeom>
          <a:noFill/>
        </p:spPr>
      </p:pic>
      <p:pic>
        <p:nvPicPr>
          <p:cNvPr id="7" name="Picture 6" descr="A close up of a sign&#10;&#10;Description automatically generated">
            <a:extLst>
              <a:ext uri="{FF2B5EF4-FFF2-40B4-BE49-F238E27FC236}">
                <a16:creationId xmlns:a16="http://schemas.microsoft.com/office/drawing/2014/main" id="{532302F5-CC01-4EEC-BCFA-FC5745420212}"/>
              </a:ext>
            </a:extLst>
          </p:cNvPr>
          <p:cNvPicPr>
            <a:picLocks noChangeAspect="1"/>
          </p:cNvPicPr>
          <p:nvPr/>
        </p:nvPicPr>
        <p:blipFill>
          <a:blip r:embed="rId3"/>
          <a:stretch>
            <a:fillRect/>
          </a:stretch>
        </p:blipFill>
        <p:spPr>
          <a:xfrm>
            <a:off x="123363" y="1280185"/>
            <a:ext cx="5073670" cy="2207047"/>
          </a:xfrm>
          <a:prstGeom prst="rect">
            <a:avLst/>
          </a:prstGeom>
        </p:spPr>
      </p:pic>
      <p:pic>
        <p:nvPicPr>
          <p:cNvPr id="8" name="Picture 7">
            <a:extLst>
              <a:ext uri="{FF2B5EF4-FFF2-40B4-BE49-F238E27FC236}">
                <a16:creationId xmlns:a16="http://schemas.microsoft.com/office/drawing/2014/main" id="{2AF5B7AD-8393-49C7-A4B2-B05EEAD9247C}"/>
              </a:ext>
            </a:extLst>
          </p:cNvPr>
          <p:cNvPicPr>
            <a:picLocks noChangeAspect="1"/>
          </p:cNvPicPr>
          <p:nvPr/>
        </p:nvPicPr>
        <p:blipFill>
          <a:blip r:embed="rId4"/>
          <a:stretch>
            <a:fillRect/>
          </a:stretch>
        </p:blipFill>
        <p:spPr>
          <a:xfrm>
            <a:off x="104155" y="4074289"/>
            <a:ext cx="3898464" cy="1736201"/>
          </a:xfrm>
          <a:prstGeom prst="rect">
            <a:avLst/>
          </a:prstGeom>
        </p:spPr>
      </p:pic>
      <p:sp>
        <p:nvSpPr>
          <p:cNvPr id="3" name="Subtitle 2">
            <a:extLst>
              <a:ext uri="{FF2B5EF4-FFF2-40B4-BE49-F238E27FC236}">
                <a16:creationId xmlns:a16="http://schemas.microsoft.com/office/drawing/2014/main" id="{5B2951A3-8F0E-446F-B673-3A18335914A7}"/>
              </a:ext>
            </a:extLst>
          </p:cNvPr>
          <p:cNvSpPr>
            <a:spLocks noGrp="1"/>
          </p:cNvSpPr>
          <p:nvPr>
            <p:ph type="subTitle" idx="1"/>
          </p:nvPr>
        </p:nvSpPr>
        <p:spPr>
          <a:xfrm>
            <a:off x="5492061" y="1428149"/>
            <a:ext cx="5861739" cy="4198807"/>
          </a:xfrm>
        </p:spPr>
        <p:txBody>
          <a:bodyPr vert="horz" lIns="91440" tIns="45720" rIns="91440" bIns="45720" rtlCol="0" anchor="t">
            <a:normAutofit/>
          </a:bodyPr>
          <a:lstStyle/>
          <a:p>
            <a:pPr marL="228600" algn="l"/>
            <a:r>
              <a:rPr lang="el-GR" sz="2000" b="1" dirty="0"/>
              <a:t>1. </a:t>
            </a:r>
            <a:r>
              <a:rPr lang="en-US" sz="2000" b="1" dirty="0" err="1"/>
              <a:t>Πιλοτική</a:t>
            </a:r>
            <a:r>
              <a:rPr lang="en-US" sz="2000" b="1" dirty="0"/>
              <a:t> </a:t>
            </a:r>
            <a:r>
              <a:rPr lang="en-US" sz="2000" b="1" dirty="0" err="1"/>
              <a:t>Λειτουργί</a:t>
            </a:r>
            <a:r>
              <a:rPr lang="en-US" sz="2000" b="1" dirty="0"/>
              <a:t>α Γραφείου Συνηγορίας  - Πλατφόρμα Δράσης για τα Δικαιώματα στην Ψυχική Υγεία (2015 – 2016). </a:t>
            </a:r>
          </a:p>
          <a:p>
            <a:pPr marL="457200" indent="-228600" algn="l">
              <a:buFont typeface="Arial" panose="020B0604020202020204" pitchFamily="34" charset="0"/>
              <a:buChar char="•"/>
            </a:pPr>
            <a:endParaRPr lang="en-US" sz="1400" dirty="0"/>
          </a:p>
          <a:p>
            <a:pPr marL="342900" indent="-228600" algn="l">
              <a:buFont typeface="Arial" panose="020B0604020202020204" pitchFamily="34" charset="0"/>
              <a:buChar char="•"/>
            </a:pPr>
            <a:r>
              <a:rPr lang="en-US" sz="1600" dirty="0" err="1"/>
              <a:t>Πληροφόρηση</a:t>
            </a:r>
            <a:r>
              <a:rPr lang="en-US" sz="1600" dirty="0"/>
              <a:t>, </a:t>
            </a:r>
            <a:r>
              <a:rPr lang="en-US" sz="1600" dirty="0" err="1"/>
              <a:t>μεθοδική</a:t>
            </a:r>
            <a:r>
              <a:rPr lang="en-US" sz="1600" dirty="0"/>
              <a:t> κα</a:t>
            </a:r>
            <a:r>
              <a:rPr lang="en-US" sz="1600" dirty="0" err="1"/>
              <a:t>θοδήγηση</a:t>
            </a:r>
            <a:r>
              <a:rPr lang="en-US" sz="1600" dirty="0"/>
              <a:t>, </a:t>
            </a:r>
            <a:r>
              <a:rPr lang="en-US" sz="1600" dirty="0" err="1"/>
              <a:t>κλινική</a:t>
            </a:r>
            <a:r>
              <a:rPr lang="en-US" sz="1600" dirty="0"/>
              <a:t> και </a:t>
            </a:r>
            <a:r>
              <a:rPr lang="en-US" sz="1600" dirty="0" err="1"/>
              <a:t>νομική</a:t>
            </a:r>
            <a:r>
              <a:rPr lang="en-US" sz="1600" dirty="0"/>
              <a:t> </a:t>
            </a:r>
            <a:r>
              <a:rPr lang="en-US" sz="1600" dirty="0" err="1"/>
              <a:t>συμ</a:t>
            </a:r>
            <a:r>
              <a:rPr lang="en-US" sz="1600" dirty="0"/>
              <a:t>βουλευτική, δικτύωση και παραπομπή σε υπηρεσίες καθώς και διαμεσολάβηση, όπου το τελευταίο ήταν  δυνατόν,</a:t>
            </a:r>
          </a:p>
          <a:p>
            <a:pPr marL="342900" indent="-228600" algn="l">
              <a:buFont typeface="Arial" panose="020B0604020202020204" pitchFamily="34" charset="0"/>
              <a:buChar char="•"/>
            </a:pPr>
            <a:r>
              <a:rPr lang="en-US" sz="1600" dirty="0" err="1"/>
              <a:t>Βάση</a:t>
            </a:r>
            <a:r>
              <a:rPr lang="en-US" sz="1600" dirty="0"/>
              <a:t> </a:t>
            </a:r>
            <a:r>
              <a:rPr lang="en-US" sz="1600" dirty="0" err="1"/>
              <a:t>δεδομένων</a:t>
            </a:r>
            <a:r>
              <a:rPr lang="en-US" sz="1600" dirty="0"/>
              <a:t> </a:t>
            </a:r>
            <a:r>
              <a:rPr lang="en-US" sz="1600" dirty="0" err="1"/>
              <a:t>με</a:t>
            </a:r>
            <a:r>
              <a:rPr lang="en-US" sz="1600" dirty="0"/>
              <a:t> </a:t>
            </a:r>
            <a:r>
              <a:rPr lang="en-US" sz="1600" dirty="0" err="1"/>
              <a:t>νομικές</a:t>
            </a:r>
            <a:r>
              <a:rPr lang="en-US" sz="1600" dirty="0"/>
              <a:t> π</a:t>
            </a:r>
            <a:r>
              <a:rPr lang="en-US" sz="1600" dirty="0" err="1"/>
              <a:t>ληροφορίες</a:t>
            </a:r>
            <a:r>
              <a:rPr lang="en-US" sz="1600" dirty="0"/>
              <a:t> και </a:t>
            </a:r>
            <a:r>
              <a:rPr lang="en-US" sz="1600" dirty="0" err="1"/>
              <a:t>λύσεις</a:t>
            </a:r>
            <a:r>
              <a:rPr lang="en-US" sz="1600" dirty="0"/>
              <a:t> </a:t>
            </a:r>
            <a:r>
              <a:rPr lang="en-US" sz="1600" dirty="0" err="1"/>
              <a:t>γι</a:t>
            </a:r>
            <a:r>
              <a:rPr lang="en-US" sz="1600" dirty="0"/>
              <a:t>α κοινά προβλήματα. </a:t>
            </a:r>
          </a:p>
          <a:p>
            <a:pPr marL="342900" indent="-228600" algn="l">
              <a:buFont typeface="Arial" panose="020B0604020202020204" pitchFamily="34" charset="0"/>
              <a:buChar char="•"/>
            </a:pPr>
            <a:r>
              <a:rPr lang="en-US" sz="1600" dirty="0" err="1"/>
              <a:t>Μοντέλο</a:t>
            </a:r>
            <a:r>
              <a:rPr lang="en-US" sz="1600" dirty="0"/>
              <a:t> </a:t>
            </a:r>
            <a:r>
              <a:rPr lang="en-US" sz="1600" dirty="0" err="1"/>
              <a:t>φιλτρ</a:t>
            </a:r>
            <a:r>
              <a:rPr lang="en-US" sz="1600" dirty="0"/>
              <a:t>αρίσματος αιτημάτων και ωρίμανσης υποθέσεων από το Γραφείο Συνηγορίας και διασύνδεσης με τις αρμόδιες υπηρεσίες </a:t>
            </a:r>
          </a:p>
          <a:p>
            <a:pPr marL="342900" indent="-228600" algn="l">
              <a:buFont typeface="Arial" panose="020B0604020202020204" pitchFamily="34" charset="0"/>
              <a:buChar char="•"/>
            </a:pPr>
            <a:r>
              <a:rPr lang="en-US" sz="1600" dirty="0" err="1"/>
              <a:t>Το</a:t>
            </a:r>
            <a:r>
              <a:rPr lang="en-US" sz="1600" dirty="0"/>
              <a:t> </a:t>
            </a:r>
            <a:r>
              <a:rPr lang="en-US" sz="1600" dirty="0" err="1"/>
              <a:t>Γρ</a:t>
            </a:r>
            <a:r>
              <a:rPr lang="en-US" sz="1600" dirty="0"/>
              <a:t>αφείο Συνηγορίας παρείχε επίσης σημαντική αρνητική συμβουλευτική</a:t>
            </a:r>
          </a:p>
          <a:p>
            <a:pPr marL="342900" indent="-228600" algn="l">
              <a:buFont typeface="Arial" panose="020B0604020202020204" pitchFamily="34" charset="0"/>
              <a:buChar char="•"/>
            </a:pPr>
            <a:endParaRPr lang="en-US" sz="1400" dirty="0"/>
          </a:p>
        </p:txBody>
      </p:sp>
      <p:sp>
        <p:nvSpPr>
          <p:cNvPr id="6" name="Footer Placeholder 5">
            <a:extLst>
              <a:ext uri="{FF2B5EF4-FFF2-40B4-BE49-F238E27FC236}">
                <a16:creationId xmlns:a16="http://schemas.microsoft.com/office/drawing/2014/main" id="{8C678DEC-C608-4C03-9585-1B66B2982397}"/>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b="0" i="0" u="none" strike="noStrike" kern="1200" cap="none" spc="0" normalizeH="0" baseline="0" noProof="0">
                <a:ln>
                  <a:noFill/>
                </a:ln>
                <a:solidFill>
                  <a:schemeClr val="tx1">
                    <a:tint val="75000"/>
                  </a:schemeClr>
                </a:solidFill>
                <a:effectLst/>
                <a:uLnTx/>
                <a:uFillTx/>
                <a:latin typeface="+mn-lt"/>
                <a:ea typeface="+mn-ea"/>
                <a:cs typeface="+mn-cs"/>
              </a:rPr>
              <a:t>ΠΑΝΑΓΙΩΤΑ ΦΙΤΣΙΟΥ, ΨΥΧΟΛΟΓΟΣ MSc</a:t>
            </a:r>
          </a:p>
        </p:txBody>
      </p:sp>
      <p:sp>
        <p:nvSpPr>
          <p:cNvPr id="5" name="Slide Number Placeholder 4">
            <a:extLst>
              <a:ext uri="{FF2B5EF4-FFF2-40B4-BE49-F238E27FC236}">
                <a16:creationId xmlns:a16="http://schemas.microsoft.com/office/drawing/2014/main" id="{D838258D-44F2-4728-ABF1-951257F773C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24BCF3CD-ADDD-4DE0-A20B-EA0D6F9FD340}"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41</a:t>
            </a:fld>
            <a:endParaRPr kumimoji="0" lang="en-US" b="0" i="0" u="none" strike="noStrike" cap="none" spc="0" normalizeH="0" baseline="0" noProof="0">
              <a:ln>
                <a:noFill/>
              </a:ln>
              <a:effectLst/>
              <a:uLnTx/>
              <a:uFillTx/>
            </a:endParaRPr>
          </a:p>
        </p:txBody>
      </p:sp>
    </p:spTree>
    <p:extLst>
      <p:ext uri="{BB962C8B-B14F-4D97-AF65-F5344CB8AC3E}">
        <p14:creationId xmlns:p14="http://schemas.microsoft.com/office/powerpoint/2010/main" val="31140418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9">
            <a:extLst>
              <a:ext uri="{FF2B5EF4-FFF2-40B4-BE49-F238E27FC236}">
                <a16:creationId xmlns:a16="http://schemas.microsoft.com/office/drawing/2014/main" id="{5F255613-AAE8-4321-9EBA-89253DD45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DE52CC-9A0D-458A-A909-1A19E9229582}"/>
              </a:ext>
            </a:extLst>
          </p:cNvPr>
          <p:cNvSpPr>
            <a:spLocks noGrp="1"/>
          </p:cNvSpPr>
          <p:nvPr>
            <p:ph type="ctrTitle"/>
          </p:nvPr>
        </p:nvSpPr>
        <p:spPr>
          <a:xfrm>
            <a:off x="2826945" y="365125"/>
            <a:ext cx="3539131" cy="1325563"/>
          </a:xfrm>
        </p:spPr>
        <p:txBody>
          <a:bodyPr vert="horz" lIns="91440" tIns="45720" rIns="91440" bIns="45720" rtlCol="0" anchor="ctr">
            <a:noAutofit/>
          </a:bodyPr>
          <a:lstStyle/>
          <a:p>
            <a:pPr algn="l"/>
            <a:r>
              <a:rPr lang="en-US" sz="3200" b="1" dirty="0"/>
              <a:t>CASE STUDIES / </a:t>
            </a:r>
            <a:r>
              <a:rPr lang="en-US" sz="3200" b="1" dirty="0" err="1"/>
              <a:t>ΒΕΛΤΙΣΤΕΣ</a:t>
            </a:r>
            <a:r>
              <a:rPr lang="en-US" sz="3200" b="1" dirty="0"/>
              <a:t>  </a:t>
            </a:r>
            <a:r>
              <a:rPr lang="en-US" sz="3200" b="1" dirty="0" err="1"/>
              <a:t>ΠΡΑΚΤΙΚΕΣ</a:t>
            </a:r>
            <a:r>
              <a:rPr lang="en-US" sz="3200" b="1" dirty="0"/>
              <a:t> </a:t>
            </a:r>
            <a:endParaRPr lang="en-US" sz="3200" dirty="0"/>
          </a:p>
        </p:txBody>
      </p:sp>
      <p:sp>
        <p:nvSpPr>
          <p:cNvPr id="27" name="Freeform: Shape 21">
            <a:extLst>
              <a:ext uri="{FF2B5EF4-FFF2-40B4-BE49-F238E27FC236}">
                <a16:creationId xmlns:a16="http://schemas.microsoft.com/office/drawing/2014/main" id="{5A3987B4-5CBA-4CB7-862B-56A9917A2D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6774" y="0"/>
            <a:ext cx="1290924" cy="700685"/>
          </a:xfrm>
          <a:custGeom>
            <a:avLst/>
            <a:gdLst>
              <a:gd name="connsiteX0" fmla="*/ 0 w 1290924"/>
              <a:gd name="connsiteY0" fmla="*/ 0 h 700685"/>
              <a:gd name="connsiteX1" fmla="*/ 125445 w 1290924"/>
              <a:gd name="connsiteY1" fmla="*/ 0 h 700685"/>
              <a:gd name="connsiteX2" fmla="*/ 125445 w 1290924"/>
              <a:gd name="connsiteY2" fmla="*/ 529211 h 700685"/>
              <a:gd name="connsiteX3" fmla="*/ 1040371 w 1290924"/>
              <a:gd name="connsiteY3" fmla="*/ 0 h 700685"/>
              <a:gd name="connsiteX4" fmla="*/ 1290924 w 1290924"/>
              <a:gd name="connsiteY4" fmla="*/ 0 h 700685"/>
              <a:gd name="connsiteX5" fmla="*/ 94085 w 1290924"/>
              <a:gd name="connsiteY5" fmla="*/ 692290 h 700685"/>
              <a:gd name="connsiteX6" fmla="*/ 62724 w 1290924"/>
              <a:gd name="connsiteY6" fmla="*/ 700685 h 700685"/>
              <a:gd name="connsiteX7" fmla="*/ 0 w 1290924"/>
              <a:gd name="connsiteY7" fmla="*/ 637963 h 70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924" h="700685">
                <a:moveTo>
                  <a:pt x="0" y="0"/>
                </a:moveTo>
                <a:lnTo>
                  <a:pt x="125445" y="0"/>
                </a:lnTo>
                <a:lnTo>
                  <a:pt x="125445" y="529211"/>
                </a:lnTo>
                <a:lnTo>
                  <a:pt x="1040371" y="0"/>
                </a:lnTo>
                <a:lnTo>
                  <a:pt x="1290924" y="0"/>
                </a:lnTo>
                <a:lnTo>
                  <a:pt x="94085" y="692290"/>
                </a:lnTo>
                <a:cubicBezTo>
                  <a:pt x="84551" y="697800"/>
                  <a:pt x="73733" y="700695"/>
                  <a:pt x="62724" y="700685"/>
                </a:cubicBezTo>
                <a:cubicBezTo>
                  <a:pt x="28082" y="700685"/>
                  <a:pt x="0" y="672604"/>
                  <a:pt x="0" y="637963"/>
                </a:cubicBezTo>
                <a:close/>
              </a:path>
            </a:pathLst>
          </a:custGeom>
          <a:solidFill>
            <a:schemeClr val="accent6"/>
          </a:solidFill>
          <a:ln w="9525" cap="flat">
            <a:noFill/>
            <a:prstDash val="solid"/>
            <a:miter/>
          </a:ln>
        </p:spPr>
        <p:txBody>
          <a:bodyPr wrap="square" rtlCol="0" anchor="ctr">
            <a:noAutofit/>
          </a:bodyPr>
          <a:lstStyle/>
          <a:p>
            <a:endParaRPr lang="en-US" dirty="0"/>
          </a:p>
        </p:txBody>
      </p:sp>
      <p:sp>
        <p:nvSpPr>
          <p:cNvPr id="24" name="Freeform: Shape 23">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0770" y="-702"/>
            <a:ext cx="842502" cy="354793"/>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5B2951A3-8F0E-446F-B673-3A18335914A7}"/>
              </a:ext>
            </a:extLst>
          </p:cNvPr>
          <p:cNvSpPr>
            <a:spLocks noGrp="1"/>
          </p:cNvSpPr>
          <p:nvPr>
            <p:ph type="subTitle" idx="1"/>
          </p:nvPr>
        </p:nvSpPr>
        <p:spPr>
          <a:xfrm>
            <a:off x="601884" y="1825625"/>
            <a:ext cx="5629677" cy="4351338"/>
          </a:xfrm>
        </p:spPr>
        <p:txBody>
          <a:bodyPr vert="horz" lIns="91440" tIns="45720" rIns="91440" bIns="45720" rtlCol="0">
            <a:normAutofit/>
          </a:bodyPr>
          <a:lstStyle/>
          <a:p>
            <a:pPr algn="l"/>
            <a:r>
              <a:rPr lang="en-US" sz="2000" b="1" dirty="0">
                <a:effectLst/>
              </a:rPr>
              <a:t>2. «Σβ</a:t>
            </a:r>
            <a:r>
              <a:rPr lang="en-US" sz="2000" b="1" dirty="0" err="1">
                <a:effectLst/>
              </a:rPr>
              <a:t>ήνουμε</a:t>
            </a:r>
            <a:r>
              <a:rPr lang="en-US" sz="2000" b="1" dirty="0">
                <a:effectLst/>
              </a:rPr>
              <a:t> </a:t>
            </a:r>
            <a:r>
              <a:rPr lang="en-US" sz="2000" b="1" dirty="0" err="1">
                <a:effectLst/>
              </a:rPr>
              <a:t>το</a:t>
            </a:r>
            <a:r>
              <a:rPr lang="en-US" sz="2000" b="1" dirty="0">
                <a:effectLst/>
              </a:rPr>
              <a:t> </a:t>
            </a:r>
            <a:r>
              <a:rPr lang="en-US" sz="2000" b="1" dirty="0" err="1">
                <a:effectLst/>
              </a:rPr>
              <a:t>στίγμ</a:t>
            </a:r>
            <a:r>
              <a:rPr lang="en-US" sz="2000" b="1" dirty="0">
                <a:effectLst/>
              </a:rPr>
              <a:t>α. </a:t>
            </a:r>
            <a:r>
              <a:rPr lang="en-US" sz="2000" b="1" dirty="0" err="1">
                <a:effectLst/>
              </a:rPr>
              <a:t>Στο</a:t>
            </a:r>
            <a:r>
              <a:rPr lang="en-US" sz="2000" b="1" dirty="0">
                <a:effectLst/>
              </a:rPr>
              <a:t> </a:t>
            </a:r>
            <a:r>
              <a:rPr lang="en-US" sz="2000" b="1" dirty="0" err="1">
                <a:effectLst/>
              </a:rPr>
              <a:t>λόγο</a:t>
            </a:r>
            <a:r>
              <a:rPr lang="en-US" sz="2000" b="1" dirty="0">
                <a:effectLst/>
              </a:rPr>
              <a:t> μας» (2020 – 2022)</a:t>
            </a:r>
            <a:r>
              <a:rPr lang="en-US" sz="2000" dirty="0">
                <a:effectLst/>
              </a:rPr>
              <a:t> </a:t>
            </a:r>
          </a:p>
          <a:p>
            <a:pPr indent="-228600" algn="l">
              <a:buFont typeface="Arial" panose="020B0604020202020204" pitchFamily="34" charset="0"/>
              <a:buChar char="•"/>
            </a:pPr>
            <a:endParaRPr lang="en-US" sz="2000" dirty="0">
              <a:effectLst/>
            </a:endParaRPr>
          </a:p>
          <a:p>
            <a:pPr algn="l"/>
            <a:r>
              <a:rPr lang="en-US" sz="1300" dirty="0" err="1"/>
              <a:t>Με</a:t>
            </a:r>
            <a:r>
              <a:rPr lang="en-US" sz="1300" dirty="0"/>
              <a:t> </a:t>
            </a:r>
            <a:r>
              <a:rPr lang="en-US" sz="1300" dirty="0" err="1"/>
              <a:t>σκο</a:t>
            </a:r>
            <a:r>
              <a:rPr lang="en-US" sz="1300" dirty="0"/>
              <a:t>πό να καταδειχθούν οι επιπτώσεις του στιγματιστικού δημόσιου και δημοσιογραφικού λόγου για την ψυχική υγεία και να προωθηθεί η (αυτό)συνηγορία και η προάσπιση των δικαιωμάτων των ατόμων που θίγονται, έγινε συστηματική προσπάθεια εκπαίδευσης στους λειτουργούς ΜΜΕ, άσκησης επιρροής σε αρμόδιους δημόσιους φορείς, ενώ δόθηκε έμφαση στην ενδυνάμωση και συμμετοχή της Κοινωνίας των Πολιτών.</a:t>
            </a:r>
          </a:p>
          <a:p>
            <a:pPr marL="342900" indent="-228600" algn="l">
              <a:buFont typeface="Arial" panose="020B0604020202020204" pitchFamily="34" charset="0"/>
              <a:buChar char="•"/>
            </a:pPr>
            <a:r>
              <a:rPr lang="en-US" sz="1300" b="1" dirty="0" err="1"/>
              <a:t>Έρευν</a:t>
            </a:r>
            <a:r>
              <a:rPr lang="en-US" sz="1300" b="1" dirty="0"/>
              <a:t>α</a:t>
            </a:r>
            <a:r>
              <a:rPr lang="en-US" sz="1300" dirty="0"/>
              <a:t> γραφείου και focus groups με λήπτες</a:t>
            </a:r>
          </a:p>
          <a:p>
            <a:pPr marL="342900" indent="-228600" algn="l">
              <a:buFont typeface="Arial" panose="020B0604020202020204" pitchFamily="34" charset="0"/>
              <a:buChar char="•"/>
            </a:pPr>
            <a:r>
              <a:rPr lang="en-US" sz="1300" b="1" dirty="0" err="1"/>
              <a:t>Στοχευμένη</a:t>
            </a:r>
            <a:r>
              <a:rPr lang="en-US" sz="1300" b="1" dirty="0"/>
              <a:t> καμπ</a:t>
            </a:r>
            <a:r>
              <a:rPr lang="en-US" sz="1300" b="1" dirty="0" err="1"/>
              <a:t>άνι</a:t>
            </a:r>
            <a:r>
              <a:rPr lang="en-US" sz="1300" b="1" dirty="0"/>
              <a:t>α για την προώθηση της συνηγορίας σε σχέση με τον στιγματιστικό λόγο</a:t>
            </a:r>
          </a:p>
          <a:p>
            <a:pPr marL="342900" indent="-228600" algn="l">
              <a:buFont typeface="Arial" panose="020B0604020202020204" pitchFamily="34" charset="0"/>
              <a:buChar char="•"/>
            </a:pPr>
            <a:r>
              <a:rPr lang="en-US" sz="1300" b="1" dirty="0" err="1"/>
              <a:t>ΣΠΟΤ</a:t>
            </a:r>
            <a:r>
              <a:rPr lang="en-US" sz="1300" dirty="0"/>
              <a:t>:  «</a:t>
            </a:r>
            <a:r>
              <a:rPr lang="en-US" sz="1300" dirty="0" err="1"/>
              <a:t>οι</a:t>
            </a:r>
            <a:r>
              <a:rPr lang="en-US" sz="1300" dirty="0"/>
              <a:t> ταμπ</a:t>
            </a:r>
            <a:r>
              <a:rPr lang="en-US" sz="1300" dirty="0" err="1"/>
              <a:t>έλες</a:t>
            </a:r>
            <a:r>
              <a:rPr lang="en-US" sz="1300" dirty="0"/>
              <a:t> </a:t>
            </a:r>
            <a:r>
              <a:rPr lang="en-US" sz="1300" dirty="0" err="1"/>
              <a:t>δεν</a:t>
            </a:r>
            <a:r>
              <a:rPr lang="en-US" sz="1300" dirty="0"/>
              <a:t> π</a:t>
            </a:r>
            <a:r>
              <a:rPr lang="en-US" sz="1300" dirty="0" err="1"/>
              <a:t>ροορίζοντ</a:t>
            </a:r>
            <a:r>
              <a:rPr lang="en-US" sz="1300" dirty="0"/>
              <a:t>αι για τους ανθρώπους» για το γενικό κοινό και: «τύπωσε την είδηση και όχι το στίγμα» για δημοσιογράφους</a:t>
            </a:r>
          </a:p>
          <a:p>
            <a:pPr marL="342900" indent="-228600" algn="l">
              <a:buFont typeface="Arial" panose="020B0604020202020204" pitchFamily="34" charset="0"/>
              <a:buChar char="•"/>
            </a:pPr>
            <a:r>
              <a:rPr lang="en-US" sz="1300" b="1" dirty="0" err="1"/>
              <a:t>Βι</a:t>
            </a:r>
            <a:r>
              <a:rPr lang="en-US" sz="1300" b="1" dirty="0"/>
              <a:t>βλιοθήκη</a:t>
            </a:r>
            <a:r>
              <a:rPr lang="en-US" sz="1300" dirty="0"/>
              <a:t> : 4  Οδηγοί που αναφέρονται στην προστασία των δικαιωμάτων των ατόμων με ψυχοκοινωνικά προβλήματα σε σχέση με το στίγμα και συνακόλουθους αποκλεισμούς και παραβιάσεις. </a:t>
            </a:r>
          </a:p>
          <a:p>
            <a:pPr marL="342900" indent="-228600" algn="l">
              <a:buFont typeface="Arial" panose="020B0604020202020204" pitchFamily="34" charset="0"/>
              <a:buChar char="•"/>
            </a:pPr>
            <a:endParaRPr lang="en-US" sz="1300" dirty="0">
              <a:effectLst/>
            </a:endParaRPr>
          </a:p>
          <a:p>
            <a:pPr marL="342900" indent="-228600" algn="l">
              <a:buFont typeface="Arial" panose="020B0604020202020204" pitchFamily="34" charset="0"/>
              <a:buChar char="•"/>
            </a:pPr>
            <a:endParaRPr lang="en-US" sz="1300" dirty="0"/>
          </a:p>
          <a:p>
            <a:pPr marL="342900" indent="-228600" algn="l">
              <a:buFont typeface="Arial" panose="020B0604020202020204" pitchFamily="34" charset="0"/>
              <a:buChar char="•"/>
            </a:pPr>
            <a:endParaRPr lang="en-US" sz="1300" dirty="0"/>
          </a:p>
          <a:p>
            <a:pPr marL="342900" indent="-228600" algn="l">
              <a:buFont typeface="Arial" panose="020B0604020202020204" pitchFamily="34" charset="0"/>
              <a:buChar char="•"/>
            </a:pPr>
            <a:endParaRPr lang="en-US" sz="1300" dirty="0"/>
          </a:p>
          <a:p>
            <a:pPr marL="342900" indent="-228600" algn="l">
              <a:buFont typeface="Arial" panose="020B0604020202020204" pitchFamily="34" charset="0"/>
              <a:buChar char="•"/>
            </a:pPr>
            <a:endParaRPr lang="en-US" sz="1300" dirty="0"/>
          </a:p>
        </p:txBody>
      </p:sp>
      <p:pic>
        <p:nvPicPr>
          <p:cNvPr id="7" name="Picture 6">
            <a:extLst>
              <a:ext uri="{FF2B5EF4-FFF2-40B4-BE49-F238E27FC236}">
                <a16:creationId xmlns:a16="http://schemas.microsoft.com/office/drawing/2014/main" id="{FDDE8D10-4B9C-4EA8-A060-A26EE3A967F8}"/>
              </a:ext>
            </a:extLst>
          </p:cNvPr>
          <p:cNvPicPr>
            <a:picLocks noChangeAspect="1"/>
          </p:cNvPicPr>
          <p:nvPr/>
        </p:nvPicPr>
        <p:blipFill>
          <a:blip r:embed="rId2"/>
          <a:stretch>
            <a:fillRect/>
          </a:stretch>
        </p:blipFill>
        <p:spPr>
          <a:xfrm>
            <a:off x="10940238" y="6204"/>
            <a:ext cx="1176405" cy="999944"/>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pic>
        <p:nvPicPr>
          <p:cNvPr id="8" name="Picture 7">
            <a:extLst>
              <a:ext uri="{FF2B5EF4-FFF2-40B4-BE49-F238E27FC236}">
                <a16:creationId xmlns:a16="http://schemas.microsoft.com/office/drawing/2014/main" id="{10A1255A-67F6-4F87-84B1-4E6C0B982EC9}"/>
              </a:ext>
            </a:extLst>
          </p:cNvPr>
          <p:cNvPicPr>
            <a:picLocks noChangeAspect="1"/>
          </p:cNvPicPr>
          <p:nvPr/>
        </p:nvPicPr>
        <p:blipFill>
          <a:blip r:embed="rId3"/>
          <a:stretch>
            <a:fillRect/>
          </a:stretch>
        </p:blipFill>
        <p:spPr>
          <a:xfrm>
            <a:off x="5830482" y="416937"/>
            <a:ext cx="5037447" cy="2682440"/>
          </a:xfrm>
          <a:custGeom>
            <a:avLst/>
            <a:gdLst/>
            <a:ahLst/>
            <a:cxnLst/>
            <a:rect l="l" t="t" r="r" b="b"/>
            <a:pathLst>
              <a:path w="2548728" h="2548728">
                <a:moveTo>
                  <a:pt x="107301" y="0"/>
                </a:moveTo>
                <a:lnTo>
                  <a:pt x="2441427" y="0"/>
                </a:lnTo>
                <a:cubicBezTo>
                  <a:pt x="2500688" y="0"/>
                  <a:pt x="2548728" y="48040"/>
                  <a:pt x="2548728" y="107301"/>
                </a:cubicBezTo>
                <a:lnTo>
                  <a:pt x="2548728" y="2441427"/>
                </a:lnTo>
                <a:cubicBezTo>
                  <a:pt x="2548728" y="2500688"/>
                  <a:pt x="2500688" y="2548728"/>
                  <a:pt x="2441427" y="2548728"/>
                </a:cubicBezTo>
                <a:lnTo>
                  <a:pt x="107301" y="2548728"/>
                </a:lnTo>
                <a:cubicBezTo>
                  <a:pt x="48040" y="2548728"/>
                  <a:pt x="0" y="2500688"/>
                  <a:pt x="0" y="2441427"/>
                </a:cubicBezTo>
                <a:lnTo>
                  <a:pt x="0" y="107301"/>
                </a:lnTo>
                <a:cubicBezTo>
                  <a:pt x="0" y="48040"/>
                  <a:pt x="48040" y="0"/>
                  <a:pt x="107301" y="0"/>
                </a:cubicBezTo>
                <a:close/>
              </a:path>
            </a:pathLst>
          </a:custGeom>
        </p:spPr>
      </p:pic>
      <p:pic>
        <p:nvPicPr>
          <p:cNvPr id="4" name="Picture 3">
            <a:extLst>
              <a:ext uri="{FF2B5EF4-FFF2-40B4-BE49-F238E27FC236}">
                <a16:creationId xmlns:a16="http://schemas.microsoft.com/office/drawing/2014/main" id="{B8B5111E-58FA-4494-892E-FC8804290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5129" y="-702"/>
            <a:ext cx="2552700" cy="854098"/>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a:noFill/>
        </p:spPr>
      </p:pic>
      <p:pic>
        <p:nvPicPr>
          <p:cNvPr id="9" name="Picture 8">
            <a:extLst>
              <a:ext uri="{FF2B5EF4-FFF2-40B4-BE49-F238E27FC236}">
                <a16:creationId xmlns:a16="http://schemas.microsoft.com/office/drawing/2014/main" id="{40D7EB17-7764-4AF2-A28A-AFDB30274FB2}"/>
              </a:ext>
            </a:extLst>
          </p:cNvPr>
          <p:cNvPicPr>
            <a:picLocks noChangeAspect="1"/>
          </p:cNvPicPr>
          <p:nvPr/>
        </p:nvPicPr>
        <p:blipFill>
          <a:blip r:embed="rId5"/>
          <a:stretch>
            <a:fillRect/>
          </a:stretch>
        </p:blipFill>
        <p:spPr>
          <a:xfrm>
            <a:off x="7024143" y="3558290"/>
            <a:ext cx="4504298" cy="3067482"/>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6" name="Footer Placeholder 5">
            <a:extLst>
              <a:ext uri="{FF2B5EF4-FFF2-40B4-BE49-F238E27FC236}">
                <a16:creationId xmlns:a16="http://schemas.microsoft.com/office/drawing/2014/main" id="{8C678DEC-C608-4C03-9585-1B66B2982397}"/>
              </a:ext>
            </a:extLst>
          </p:cNvPr>
          <p:cNvSpPr>
            <a:spLocks noGrp="1"/>
          </p:cNvSpPr>
          <p:nvPr>
            <p:ph type="ftr" sz="quarter" idx="11"/>
          </p:nvPr>
        </p:nvSpPr>
        <p:spPr>
          <a:xfrm>
            <a:off x="2979313" y="6356350"/>
            <a:ext cx="3252248" cy="365125"/>
          </a:xfrm>
        </p:spPr>
        <p:txBody>
          <a:bodyPr vert="horz" lIns="91440" tIns="45720" rIns="91440" bIns="45720" rtlCol="0" anchor="ctr">
            <a:normAutofit/>
          </a:bodyPr>
          <a:lstStyle/>
          <a:p>
            <a:pPr marR="0" lvl="0" indent="0" algn="r" fontAlgn="auto">
              <a:spcBef>
                <a:spcPts val="0"/>
              </a:spcBef>
              <a:spcAft>
                <a:spcPts val="600"/>
              </a:spcAft>
              <a:buClrTx/>
              <a:buSzTx/>
              <a:buFontTx/>
              <a:buNone/>
              <a:tabLst/>
              <a:defRPr/>
            </a:pPr>
            <a:r>
              <a:rPr kumimoji="0" lang="en-US" b="0" i="0" u="none" strike="noStrike" kern="1200" cap="none" spc="0" normalizeH="0" baseline="0" noProof="0">
                <a:ln>
                  <a:noFill/>
                </a:ln>
                <a:solidFill>
                  <a:schemeClr val="tx1">
                    <a:tint val="75000"/>
                  </a:schemeClr>
                </a:solidFill>
                <a:effectLst/>
                <a:uLnTx/>
                <a:uFillTx/>
                <a:latin typeface="+mn-lt"/>
                <a:ea typeface="+mn-ea"/>
                <a:cs typeface="+mn-cs"/>
              </a:rPr>
              <a:t>ΠΑΝΑΓΙΩΤΑ ΦΙΤΣΙΟΥ, ΨΥΧΟΛΟΓΟΣ MSc</a:t>
            </a:r>
          </a:p>
        </p:txBody>
      </p:sp>
      <p:sp>
        <p:nvSpPr>
          <p:cNvPr id="26" name="Freeform: Shape 25">
            <a:extLst>
              <a:ext uri="{FF2B5EF4-FFF2-40B4-BE49-F238E27FC236}">
                <a16:creationId xmlns:a16="http://schemas.microsoft.com/office/drawing/2014/main" id="{D1B80E9C-CF8A-440B-B8F5-54BF121BF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64232" y="6356350"/>
            <a:ext cx="1211855" cy="501650"/>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Slide Number Placeholder 4">
            <a:extLst>
              <a:ext uri="{FF2B5EF4-FFF2-40B4-BE49-F238E27FC236}">
                <a16:creationId xmlns:a16="http://schemas.microsoft.com/office/drawing/2014/main" id="{D838258D-44F2-4728-ABF1-951257F773C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24BCF3CD-ADDD-4DE0-A20B-EA0D6F9FD340}" type="slidenum">
              <a:rPr kumimoji="0" lang="en-US" b="0" i="0" u="none" strike="noStrike" cap="none" spc="0" normalizeH="0" baseline="0" noProof="0">
                <a:ln>
                  <a:noFill/>
                </a:ln>
                <a:effectLst/>
                <a:uLnTx/>
                <a:uFillTx/>
              </a:rPr>
              <a:pPr marR="0" lvl="0" indent="0" fontAlgn="auto">
                <a:spcBef>
                  <a:spcPts val="0"/>
                </a:spcBef>
                <a:spcAft>
                  <a:spcPts val="600"/>
                </a:spcAft>
                <a:buClrTx/>
                <a:buSzTx/>
                <a:buFontTx/>
                <a:buNone/>
                <a:tabLst/>
                <a:defRPr/>
              </a:pPr>
              <a:t>42</a:t>
            </a:fld>
            <a:endParaRPr kumimoji="0" lang="en-US" b="0" i="0" u="none" strike="noStrike" cap="none" spc="0" normalizeH="0" baseline="0" noProof="0">
              <a:ln>
                <a:noFill/>
              </a:ln>
              <a:effectLst/>
              <a:uLnTx/>
              <a:uFillTx/>
            </a:endParaRPr>
          </a:p>
        </p:txBody>
      </p:sp>
      <p:sp>
        <p:nvSpPr>
          <p:cNvPr id="28" name="Freeform: Shape 27">
            <a:extLst>
              <a:ext uri="{FF2B5EF4-FFF2-40B4-BE49-F238E27FC236}">
                <a16:creationId xmlns:a16="http://schemas.microsoft.com/office/drawing/2014/main" id="{F1FF25AD-D64E-45A0-B2D0-F4A6AB09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95502">
            <a:off x="10118500" y="6009536"/>
            <a:ext cx="1702506" cy="951685"/>
          </a:xfrm>
          <a:custGeom>
            <a:avLst/>
            <a:gdLst>
              <a:gd name="connsiteX0" fmla="*/ 1585229 w 1702506"/>
              <a:gd name="connsiteY0" fmla="*/ 764759 h 951685"/>
              <a:gd name="connsiteX1" fmla="*/ 1623024 w 1702506"/>
              <a:gd name="connsiteY1" fmla="*/ 792810 h 951685"/>
              <a:gd name="connsiteX2" fmla="*/ 1702506 w 1702506"/>
              <a:gd name="connsiteY2" fmla="*/ 951685 h 951685"/>
              <a:gd name="connsiteX3" fmla="*/ 1551862 w 1702506"/>
              <a:gd name="connsiteY3" fmla="*/ 933877 h 951685"/>
              <a:gd name="connsiteX4" fmla="*/ 1513200 w 1702506"/>
              <a:gd name="connsiteY4" fmla="*/ 856627 h 951685"/>
              <a:gd name="connsiteX5" fmla="*/ 1538499 w 1702506"/>
              <a:gd name="connsiteY5" fmla="*/ 770415 h 951685"/>
              <a:gd name="connsiteX6" fmla="*/ 1585229 w 1702506"/>
              <a:gd name="connsiteY6" fmla="*/ 764759 h 951685"/>
              <a:gd name="connsiteX7" fmla="*/ 933455 w 1702506"/>
              <a:gd name="connsiteY7" fmla="*/ 161308 h 951685"/>
              <a:gd name="connsiteX8" fmla="*/ 957797 w 1702506"/>
              <a:gd name="connsiteY8" fmla="*/ 167970 h 951685"/>
              <a:gd name="connsiteX9" fmla="*/ 1286982 w 1702506"/>
              <a:gd name="connsiteY9" fmla="*/ 387616 h 951685"/>
              <a:gd name="connsiteX10" fmla="*/ 1293725 w 1702506"/>
              <a:gd name="connsiteY10" fmla="*/ 477075 h 951685"/>
              <a:gd name="connsiteX11" fmla="*/ 1245453 w 1702506"/>
              <a:gd name="connsiteY11" fmla="*/ 499154 h 951685"/>
              <a:gd name="connsiteX12" fmla="*/ 1245167 w 1702506"/>
              <a:gd name="connsiteY12" fmla="*/ 499154 h 951685"/>
              <a:gd name="connsiteX13" fmla="*/ 1203638 w 1702506"/>
              <a:gd name="connsiteY13" fmla="*/ 484104 h 951685"/>
              <a:gd name="connsiteX14" fmla="*/ 900647 w 1702506"/>
              <a:gd name="connsiteY14" fmla="*/ 281508 h 951685"/>
              <a:gd name="connsiteX15" fmla="*/ 872454 w 1702506"/>
              <a:gd name="connsiteY15" fmla="*/ 196164 h 951685"/>
              <a:gd name="connsiteX16" fmla="*/ 933455 w 1702506"/>
              <a:gd name="connsiteY16" fmla="*/ 161308 h 951685"/>
              <a:gd name="connsiteX17" fmla="*/ 454020 w 1702506"/>
              <a:gd name="connsiteY17" fmla="*/ 13474 h 951685"/>
              <a:gd name="connsiteX18" fmla="*/ 477919 w 1702506"/>
              <a:gd name="connsiteY18" fmla="*/ 21437 h 951685"/>
              <a:gd name="connsiteX19" fmla="*/ 509236 w 1702506"/>
              <a:gd name="connsiteY19" fmla="*/ 84182 h 951685"/>
              <a:gd name="connsiteX20" fmla="*/ 445829 w 1702506"/>
              <a:gd name="connsiteY20" fmla="*/ 139871 h 951685"/>
              <a:gd name="connsiteX21" fmla="*/ 437447 w 1702506"/>
              <a:gd name="connsiteY21" fmla="*/ 139395 h 951685"/>
              <a:gd name="connsiteX22" fmla="*/ 73211 w 1702506"/>
              <a:gd name="connsiteY22" fmla="*/ 137204 h 951685"/>
              <a:gd name="connsiteX23" fmla="*/ 749 w 1702506"/>
              <a:gd name="connsiteY23" fmla="*/ 84082 h 951685"/>
              <a:gd name="connsiteX24" fmla="*/ 53871 w 1702506"/>
              <a:gd name="connsiteY24" fmla="*/ 11621 h 951685"/>
              <a:gd name="connsiteX25" fmla="*/ 58352 w 1702506"/>
              <a:gd name="connsiteY25" fmla="*/ 11093 h 951685"/>
              <a:gd name="connsiteX26" fmla="*/ 454020 w 1702506"/>
              <a:gd name="connsiteY26" fmla="*/ 13474 h 95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02506" h="951685">
                <a:moveTo>
                  <a:pt x="1585229" y="764759"/>
                </a:moveTo>
                <a:cubicBezTo>
                  <a:pt x="1600438" y="768789"/>
                  <a:pt x="1614156" y="778436"/>
                  <a:pt x="1623024" y="792810"/>
                </a:cubicBezTo>
                <a:lnTo>
                  <a:pt x="1702506" y="951685"/>
                </a:lnTo>
                <a:lnTo>
                  <a:pt x="1551862" y="933877"/>
                </a:lnTo>
                <a:lnTo>
                  <a:pt x="1513200" y="856627"/>
                </a:lnTo>
                <a:cubicBezTo>
                  <a:pt x="1496379" y="825834"/>
                  <a:pt x="1507704" y="787236"/>
                  <a:pt x="1538499" y="770415"/>
                </a:cubicBezTo>
                <a:cubicBezTo>
                  <a:pt x="1553325" y="762319"/>
                  <a:pt x="1570022" y="760730"/>
                  <a:pt x="1585229" y="764759"/>
                </a:cubicBezTo>
                <a:close/>
                <a:moveTo>
                  <a:pt x="933455" y="161308"/>
                </a:moveTo>
                <a:cubicBezTo>
                  <a:pt x="941692" y="161855"/>
                  <a:pt x="949960" y="164024"/>
                  <a:pt x="957797" y="167970"/>
                </a:cubicBezTo>
                <a:cubicBezTo>
                  <a:pt x="1076184" y="227289"/>
                  <a:pt x="1186759" y="301068"/>
                  <a:pt x="1286982" y="387616"/>
                </a:cubicBezTo>
                <a:cubicBezTo>
                  <a:pt x="1313547" y="410457"/>
                  <a:pt x="1316565"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89" y="172649"/>
                  <a:pt x="908742" y="159670"/>
                  <a:pt x="933455" y="161308"/>
                </a:cubicBezTo>
                <a:close/>
                <a:moveTo>
                  <a:pt x="454020" y="13474"/>
                </a:moveTo>
                <a:cubicBezTo>
                  <a:pt x="462713" y="14543"/>
                  <a:pt x="470778" y="17324"/>
                  <a:pt x="477919" y="21437"/>
                </a:cubicBez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lose/>
              </a:path>
            </a:pathLst>
          </a:custGeom>
          <a:solidFill>
            <a:schemeClr val="accent4"/>
          </a:solidFill>
          <a:ln w="9525"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28728840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38">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0">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7E07B5E-9FB5-4C91-8BE4-6167EB58D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37524947-EB09-4DD9-973B-9F75BBCD7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D30C8E25-2DD1-45C6-9F04-0F0CBF666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BC57EA3C-C239-4132-A618-5CBE9F896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4DE52CC-9A0D-458A-A909-1A19E9229582}"/>
              </a:ext>
            </a:extLst>
          </p:cNvPr>
          <p:cNvSpPr>
            <a:spLocks noGrp="1"/>
          </p:cNvSpPr>
          <p:nvPr>
            <p:ph type="ctrTitle"/>
          </p:nvPr>
        </p:nvSpPr>
        <p:spPr>
          <a:xfrm>
            <a:off x="498143" y="456345"/>
            <a:ext cx="2997411" cy="3556097"/>
          </a:xfrm>
        </p:spPr>
        <p:txBody>
          <a:bodyPr vert="horz" lIns="91440" tIns="45720" rIns="91440" bIns="45720" rtlCol="0" anchor="b">
            <a:normAutofit fontScale="90000"/>
          </a:bodyPr>
          <a:lstStyle/>
          <a:p>
            <a:pPr algn="r"/>
            <a:r>
              <a:rPr lang="en-US" sz="4000" b="1" kern="1200" dirty="0">
                <a:solidFill>
                  <a:srgbClr val="FFFFFF"/>
                </a:solidFill>
                <a:latin typeface="+mj-lt"/>
                <a:ea typeface="+mj-ea"/>
                <a:cs typeface="+mj-cs"/>
              </a:rPr>
              <a:t>2. «Σβ</a:t>
            </a:r>
            <a:r>
              <a:rPr lang="en-US" sz="4000" b="1" kern="1200" dirty="0" err="1">
                <a:solidFill>
                  <a:srgbClr val="FFFFFF"/>
                </a:solidFill>
                <a:latin typeface="+mj-lt"/>
                <a:ea typeface="+mj-ea"/>
                <a:cs typeface="+mj-cs"/>
              </a:rPr>
              <a:t>ήνουμε</a:t>
            </a:r>
            <a:r>
              <a:rPr lang="en-US" sz="4000" b="1" kern="1200" dirty="0">
                <a:solidFill>
                  <a:srgbClr val="FFFFFF"/>
                </a:solidFill>
                <a:latin typeface="+mj-lt"/>
                <a:ea typeface="+mj-ea"/>
                <a:cs typeface="+mj-cs"/>
              </a:rPr>
              <a:t> </a:t>
            </a:r>
            <a:r>
              <a:rPr lang="en-US" sz="4000" b="1" kern="1200" dirty="0" err="1">
                <a:solidFill>
                  <a:srgbClr val="FFFFFF"/>
                </a:solidFill>
                <a:latin typeface="+mj-lt"/>
                <a:ea typeface="+mj-ea"/>
                <a:cs typeface="+mj-cs"/>
              </a:rPr>
              <a:t>το</a:t>
            </a:r>
            <a:r>
              <a:rPr lang="en-US" sz="4000" b="1" kern="1200" dirty="0">
                <a:solidFill>
                  <a:srgbClr val="FFFFFF"/>
                </a:solidFill>
                <a:latin typeface="+mj-lt"/>
                <a:ea typeface="+mj-ea"/>
                <a:cs typeface="+mj-cs"/>
              </a:rPr>
              <a:t> </a:t>
            </a:r>
            <a:r>
              <a:rPr lang="en-US" sz="4000" b="1" kern="1200" dirty="0" err="1">
                <a:solidFill>
                  <a:srgbClr val="FFFFFF"/>
                </a:solidFill>
                <a:latin typeface="+mj-lt"/>
                <a:ea typeface="+mj-ea"/>
                <a:cs typeface="+mj-cs"/>
              </a:rPr>
              <a:t>στίγμ</a:t>
            </a:r>
            <a:r>
              <a:rPr lang="en-US" sz="4000" b="1" kern="1200" dirty="0">
                <a:solidFill>
                  <a:srgbClr val="FFFFFF"/>
                </a:solidFill>
                <a:latin typeface="+mj-lt"/>
                <a:ea typeface="+mj-ea"/>
                <a:cs typeface="+mj-cs"/>
              </a:rPr>
              <a:t>α. </a:t>
            </a:r>
            <a:r>
              <a:rPr lang="en-US" sz="4000" b="1" kern="1200" dirty="0" err="1">
                <a:solidFill>
                  <a:srgbClr val="FFFFFF"/>
                </a:solidFill>
                <a:latin typeface="+mj-lt"/>
                <a:ea typeface="+mj-ea"/>
                <a:cs typeface="+mj-cs"/>
              </a:rPr>
              <a:t>Στο</a:t>
            </a:r>
            <a:r>
              <a:rPr lang="en-US" sz="4000" b="1" kern="1200" dirty="0">
                <a:solidFill>
                  <a:srgbClr val="FFFFFF"/>
                </a:solidFill>
                <a:latin typeface="+mj-lt"/>
                <a:ea typeface="+mj-ea"/>
                <a:cs typeface="+mj-cs"/>
              </a:rPr>
              <a:t> </a:t>
            </a:r>
            <a:r>
              <a:rPr lang="en-US" sz="4000" b="1" kern="1200" dirty="0" err="1">
                <a:solidFill>
                  <a:srgbClr val="FFFFFF"/>
                </a:solidFill>
                <a:latin typeface="+mj-lt"/>
                <a:ea typeface="+mj-ea"/>
                <a:cs typeface="+mj-cs"/>
              </a:rPr>
              <a:t>λόγο</a:t>
            </a:r>
            <a:r>
              <a:rPr lang="en-US" sz="4000" b="1" kern="1200" dirty="0">
                <a:solidFill>
                  <a:srgbClr val="FFFFFF"/>
                </a:solidFill>
                <a:latin typeface="+mj-lt"/>
                <a:ea typeface="+mj-ea"/>
                <a:cs typeface="+mj-cs"/>
              </a:rPr>
              <a:t> μας» (2020 – 2022) (</a:t>
            </a:r>
            <a:r>
              <a:rPr lang="en-US" sz="4000" b="1" kern="1200" dirty="0" err="1">
                <a:solidFill>
                  <a:srgbClr val="FFFFFF"/>
                </a:solidFill>
                <a:latin typeface="+mj-lt"/>
                <a:ea typeface="+mj-ea"/>
                <a:cs typeface="+mj-cs"/>
              </a:rPr>
              <a:t>συνέχει</a:t>
            </a:r>
            <a:r>
              <a:rPr lang="en-US" sz="4000" b="1" kern="1200" dirty="0">
                <a:solidFill>
                  <a:srgbClr val="FFFFFF"/>
                </a:solidFill>
                <a:latin typeface="+mj-lt"/>
                <a:ea typeface="+mj-ea"/>
                <a:cs typeface="+mj-cs"/>
              </a:rPr>
              <a:t>α)</a:t>
            </a:r>
            <a:br>
              <a:rPr lang="en-US" sz="4000" b="1" kern="1200" dirty="0">
                <a:solidFill>
                  <a:srgbClr val="FFFFFF"/>
                </a:solidFill>
                <a:latin typeface="+mj-lt"/>
                <a:ea typeface="+mj-ea"/>
                <a:cs typeface="+mj-cs"/>
              </a:rPr>
            </a:br>
            <a:endParaRPr lang="en-US" sz="4000" b="1" kern="1200" dirty="0">
              <a:solidFill>
                <a:srgbClr val="FFFFFF"/>
              </a:solidFill>
              <a:latin typeface="+mj-lt"/>
              <a:ea typeface="+mj-ea"/>
              <a:cs typeface="+mj-cs"/>
            </a:endParaRPr>
          </a:p>
        </p:txBody>
      </p:sp>
      <p:sp>
        <p:nvSpPr>
          <p:cNvPr id="6" name="Footer Placeholder 5">
            <a:extLst>
              <a:ext uri="{FF2B5EF4-FFF2-40B4-BE49-F238E27FC236}">
                <a16:creationId xmlns:a16="http://schemas.microsoft.com/office/drawing/2014/main" id="{8C678DEC-C608-4C03-9585-1B66B2982397}"/>
              </a:ext>
            </a:extLst>
          </p:cNvPr>
          <p:cNvSpPr>
            <a:spLocks noGrp="1"/>
          </p:cNvSpPr>
          <p:nvPr>
            <p:ph type="ftr" sz="quarter" idx="11"/>
          </p:nvPr>
        </p:nvSpPr>
        <p:spPr>
          <a:xfrm rot="5400000">
            <a:off x="-1845594" y="1949450"/>
            <a:ext cx="4114800" cy="365125"/>
          </a:xfrm>
        </p:spPr>
        <p:txBody>
          <a:bodyPr vert="horz" lIns="91440" tIns="45720" rIns="91440" bIns="45720" rtlCol="0" anchor="ctr">
            <a:normAutofit/>
          </a:bodyPr>
          <a:lstStyle/>
          <a:p>
            <a:pPr marR="0" lvl="0" indent="0" algn="l" fontAlgn="auto">
              <a:spcBef>
                <a:spcPts val="0"/>
              </a:spcBef>
              <a:spcAft>
                <a:spcPts val="6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mn-lt"/>
                <a:ea typeface="+mn-ea"/>
                <a:cs typeface="+mn-cs"/>
              </a:rPr>
              <a:t>ΠΑΝΑΓΙΩΤΑ ΦΙΤΣΙΟΥ, ΨΥΧΟΛΟΓΟΣ MSc</a:t>
            </a:r>
          </a:p>
        </p:txBody>
      </p:sp>
      <p:sp>
        <p:nvSpPr>
          <p:cNvPr id="3" name="Subtitle 2">
            <a:extLst>
              <a:ext uri="{FF2B5EF4-FFF2-40B4-BE49-F238E27FC236}">
                <a16:creationId xmlns:a16="http://schemas.microsoft.com/office/drawing/2014/main" id="{5B2951A3-8F0E-446F-B673-3A18335914A7}"/>
              </a:ext>
            </a:extLst>
          </p:cNvPr>
          <p:cNvSpPr>
            <a:spLocks noGrp="1"/>
          </p:cNvSpPr>
          <p:nvPr>
            <p:ph type="subTitle" idx="1"/>
          </p:nvPr>
        </p:nvSpPr>
        <p:spPr>
          <a:xfrm>
            <a:off x="3965007" y="511389"/>
            <a:ext cx="3643455" cy="5848468"/>
          </a:xfrm>
        </p:spPr>
        <p:txBody>
          <a:bodyPr vert="horz" lIns="91440" tIns="45720" rIns="91440" bIns="45720" rtlCol="0" anchor="ctr">
            <a:normAutofit/>
          </a:bodyPr>
          <a:lstStyle/>
          <a:p>
            <a:pPr marL="342900" indent="-228600" algn="l">
              <a:buFont typeface="Arial" panose="020B0604020202020204" pitchFamily="34" charset="0"/>
              <a:buChar char="•"/>
            </a:pPr>
            <a:r>
              <a:rPr lang="en-US" sz="1600" dirty="0"/>
              <a:t>3 </a:t>
            </a:r>
            <a:r>
              <a:rPr lang="en-US" sz="1600" dirty="0" err="1"/>
              <a:t>κείμεν</a:t>
            </a:r>
            <a:r>
              <a:rPr lang="en-US" sz="1600" dirty="0"/>
              <a:t>α </a:t>
            </a:r>
            <a:r>
              <a:rPr lang="en-US" sz="1600" b="1" dirty="0"/>
              <a:t>συστάσεων</a:t>
            </a:r>
            <a:r>
              <a:rPr lang="en-US" sz="1600" dirty="0"/>
              <a:t> με συνακόλουθες </a:t>
            </a:r>
            <a:r>
              <a:rPr lang="en-US" sz="1600" b="1" dirty="0"/>
              <a:t>θεσμικές παρεμβάσεις </a:t>
            </a:r>
            <a:r>
              <a:rPr lang="en-US" sz="1600" dirty="0"/>
              <a:t>με στόχο τον αποστιγματισμό, την προστασία βασικών δικαιωμάτων, την (αυτο) συνηγορία, 3 round tables με 11  θεσμικούς φορείς + 2 μέλη από:  ψυχιατρική και δημοσιογραφική κοινότητα και αποτέλεσμα την υιοθέτηση των προτάσεών μας ή αντίστοιχες δεσμεύσεις).</a:t>
            </a:r>
          </a:p>
          <a:p>
            <a:pPr marL="342900" indent="-228600" algn="l">
              <a:buFont typeface="Arial" panose="020B0604020202020204" pitchFamily="34" charset="0"/>
              <a:buChar char="•"/>
            </a:pPr>
            <a:r>
              <a:rPr lang="en-US" sz="1600" b="1" dirty="0" err="1">
                <a:effectLst/>
              </a:rPr>
              <a:t>Εφ</a:t>
            </a:r>
            <a:r>
              <a:rPr lang="en-US" sz="1600" b="1" dirty="0">
                <a:effectLst/>
              </a:rPr>
              <a:t>αρμογή κινητού (mobile app) με χρηστικές πληροφορίες</a:t>
            </a:r>
            <a:r>
              <a:rPr lang="en-US" sz="1600" dirty="0">
                <a:effectLst/>
              </a:rPr>
              <a:t> </a:t>
            </a:r>
          </a:p>
          <a:p>
            <a:pPr marL="342900" indent="-228600" algn="l">
              <a:buFont typeface="Arial" panose="020B0604020202020204" pitchFamily="34" charset="0"/>
              <a:buChar char="•"/>
            </a:pPr>
            <a:r>
              <a:rPr lang="en-US" sz="1600" dirty="0" err="1">
                <a:effectLst/>
              </a:rPr>
              <a:t>Υλικό</a:t>
            </a:r>
            <a:r>
              <a:rPr lang="en-US" sz="1600" dirty="0">
                <a:effectLst/>
              </a:rPr>
              <a:t> </a:t>
            </a:r>
            <a:r>
              <a:rPr lang="en-US" sz="1600" b="1" dirty="0" err="1">
                <a:effectLst/>
              </a:rPr>
              <a:t>εκ</a:t>
            </a:r>
            <a:r>
              <a:rPr lang="en-US" sz="1600" b="1" dirty="0">
                <a:effectLst/>
              </a:rPr>
              <a:t>παίδευσης</a:t>
            </a:r>
            <a:r>
              <a:rPr lang="en-US" sz="1600" dirty="0">
                <a:effectLst/>
              </a:rPr>
              <a:t> που χρησιμοποιήθηκε για επτά (7) </a:t>
            </a:r>
            <a:r>
              <a:rPr lang="en-US" sz="1600" b="1" dirty="0">
                <a:effectLst/>
              </a:rPr>
              <a:t>σεμινάρια</a:t>
            </a:r>
            <a:r>
              <a:rPr lang="en-US" sz="1600" dirty="0">
                <a:effectLst/>
              </a:rPr>
              <a:t> προς ειδικά κοινά</a:t>
            </a:r>
          </a:p>
          <a:p>
            <a:pPr marL="342900" indent="-228600" algn="l">
              <a:buFont typeface="Arial" panose="020B0604020202020204" pitchFamily="34" charset="0"/>
              <a:buChar char="•"/>
            </a:pPr>
            <a:r>
              <a:rPr lang="en-US" sz="1600" b="1" dirty="0" err="1">
                <a:effectLst/>
              </a:rPr>
              <a:t>Κινητο</a:t>
            </a:r>
            <a:r>
              <a:rPr lang="en-US" sz="1600" b="1" dirty="0">
                <a:effectLst/>
              </a:rPr>
              <a:t>ποίηση οργανώσεων </a:t>
            </a:r>
            <a:r>
              <a:rPr lang="en-US" sz="1600" dirty="0">
                <a:effectLst/>
              </a:rPr>
              <a:t>της ΚτΠ</a:t>
            </a:r>
            <a:r>
              <a:rPr lang="en-US" sz="1600" dirty="0"/>
              <a:t> - Εθελοντική Ομάδας Συνηγορίας με 12 φορείς (περιλαμβάνονται συλλογικότητες ληπτών και οικογενειών)</a:t>
            </a:r>
            <a:endParaRPr lang="en-US" sz="1600" dirty="0">
              <a:effectLst/>
            </a:endParaRPr>
          </a:p>
          <a:p>
            <a:pPr indent="-228600" algn="l">
              <a:buFont typeface="Arial" panose="020B0604020202020204" pitchFamily="34" charset="0"/>
              <a:buChar char="•"/>
            </a:pPr>
            <a:endParaRPr lang="en-US" sz="1600" dirty="0"/>
          </a:p>
        </p:txBody>
      </p:sp>
      <p:pic>
        <p:nvPicPr>
          <p:cNvPr id="7" name="Picture 6">
            <a:extLst>
              <a:ext uri="{FF2B5EF4-FFF2-40B4-BE49-F238E27FC236}">
                <a16:creationId xmlns:a16="http://schemas.microsoft.com/office/drawing/2014/main" id="{1D4590C9-9424-4F4C-8911-082816C42C90}"/>
              </a:ext>
            </a:extLst>
          </p:cNvPr>
          <p:cNvPicPr>
            <a:picLocks noChangeAspect="1"/>
          </p:cNvPicPr>
          <p:nvPr/>
        </p:nvPicPr>
        <p:blipFill rotWithShape="1">
          <a:blip r:embed="rId2"/>
          <a:srcRect t="4510" r="3" b="16438"/>
          <a:stretch/>
        </p:blipFill>
        <p:spPr>
          <a:xfrm>
            <a:off x="7608472" y="187481"/>
            <a:ext cx="4471712" cy="1988477"/>
          </a:xfrm>
          <a:prstGeom prst="rect">
            <a:avLst/>
          </a:prstGeom>
        </p:spPr>
      </p:pic>
      <p:pic>
        <p:nvPicPr>
          <p:cNvPr id="10" name="Picture 9">
            <a:extLst>
              <a:ext uri="{FF2B5EF4-FFF2-40B4-BE49-F238E27FC236}">
                <a16:creationId xmlns:a16="http://schemas.microsoft.com/office/drawing/2014/main" id="{31085062-4D1D-4CCD-A689-66634D3BF766}"/>
              </a:ext>
            </a:extLst>
          </p:cNvPr>
          <p:cNvPicPr>
            <a:picLocks noChangeAspect="1"/>
          </p:cNvPicPr>
          <p:nvPr/>
        </p:nvPicPr>
        <p:blipFill rotWithShape="1">
          <a:blip r:embed="rId3"/>
          <a:srcRect t="20945" r="3" b="3"/>
          <a:stretch/>
        </p:blipFill>
        <p:spPr>
          <a:xfrm>
            <a:off x="7608472" y="4700840"/>
            <a:ext cx="4471713" cy="1988478"/>
          </a:xfrm>
          <a:prstGeom prst="rect">
            <a:avLst/>
          </a:prstGeom>
        </p:spPr>
      </p:pic>
      <p:pic>
        <p:nvPicPr>
          <p:cNvPr id="8" name="Picture 7">
            <a:extLst>
              <a:ext uri="{FF2B5EF4-FFF2-40B4-BE49-F238E27FC236}">
                <a16:creationId xmlns:a16="http://schemas.microsoft.com/office/drawing/2014/main" id="{E7FC79CD-69EF-47C0-BBE1-3B15EC1BD482}"/>
              </a:ext>
            </a:extLst>
          </p:cNvPr>
          <p:cNvPicPr>
            <a:picLocks noChangeAspect="1"/>
          </p:cNvPicPr>
          <p:nvPr/>
        </p:nvPicPr>
        <p:blipFill rotWithShape="1">
          <a:blip r:embed="rId4"/>
          <a:srcRect t="10689" r="3" b="5412"/>
          <a:stretch/>
        </p:blipFill>
        <p:spPr>
          <a:xfrm>
            <a:off x="7608462" y="2464092"/>
            <a:ext cx="4471709" cy="1988476"/>
          </a:xfrm>
          <a:prstGeom prst="rect">
            <a:avLst/>
          </a:prstGeom>
        </p:spPr>
      </p:pic>
      <p:sp>
        <p:nvSpPr>
          <p:cNvPr id="5" name="Slide Number Placeholder 4">
            <a:extLst>
              <a:ext uri="{FF2B5EF4-FFF2-40B4-BE49-F238E27FC236}">
                <a16:creationId xmlns:a16="http://schemas.microsoft.com/office/drawing/2014/main" id="{D838258D-44F2-4728-ABF1-951257F773C7}"/>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24BCF3CD-ADDD-4DE0-A20B-EA0D6F9FD340}" type="slidenum">
              <a:rPr kumimoji="0" lang="en-US" sz="1100" b="0" i="0" u="none" strike="noStrike" cap="none" spc="0" normalizeH="0" baseline="0" noProof="0">
                <a:ln>
                  <a:noFill/>
                </a:ln>
                <a:solidFill>
                  <a:srgbClr val="FFFFFF"/>
                </a:solidFill>
                <a:effectLst/>
                <a:uLnTx/>
                <a:uFillTx/>
              </a:rPr>
              <a:pPr marR="0" lvl="0" indent="0" fontAlgn="auto">
                <a:spcBef>
                  <a:spcPts val="0"/>
                </a:spcBef>
                <a:spcAft>
                  <a:spcPts val="600"/>
                </a:spcAft>
                <a:buClrTx/>
                <a:buSzTx/>
                <a:buFontTx/>
                <a:buNone/>
                <a:tabLst/>
                <a:defRPr/>
              </a:pPr>
              <a:t>43</a:t>
            </a:fld>
            <a:endParaRPr kumimoji="0" lang="en-US" sz="1100" b="0" i="0" u="none" strike="noStrike" cap="none" spc="0" normalizeH="0" baseline="0" noProof="0">
              <a:ln>
                <a:noFill/>
              </a:ln>
              <a:solidFill>
                <a:srgbClr val="FFFFFF"/>
              </a:solidFill>
              <a:effectLst/>
              <a:uLnTx/>
              <a:uFillTx/>
            </a:endParaRPr>
          </a:p>
        </p:txBody>
      </p:sp>
      <p:pic>
        <p:nvPicPr>
          <p:cNvPr id="9" name="Picture 8">
            <a:extLst>
              <a:ext uri="{FF2B5EF4-FFF2-40B4-BE49-F238E27FC236}">
                <a16:creationId xmlns:a16="http://schemas.microsoft.com/office/drawing/2014/main" id="{9FBD3555-80F4-4AF8-8DE3-25DBFB013B6A}"/>
              </a:ext>
            </a:extLst>
          </p:cNvPr>
          <p:cNvPicPr>
            <a:picLocks noChangeAspect="1"/>
          </p:cNvPicPr>
          <p:nvPr/>
        </p:nvPicPr>
        <p:blipFill>
          <a:blip r:embed="rId5"/>
          <a:stretch>
            <a:fillRect/>
          </a:stretch>
        </p:blipFill>
        <p:spPr>
          <a:xfrm>
            <a:off x="498133" y="7252"/>
            <a:ext cx="2170364" cy="731583"/>
          </a:xfrm>
          <a:prstGeom prst="rect">
            <a:avLst/>
          </a:prstGeom>
        </p:spPr>
      </p:pic>
    </p:spTree>
    <p:extLst>
      <p:ext uri="{BB962C8B-B14F-4D97-AF65-F5344CB8AC3E}">
        <p14:creationId xmlns:p14="http://schemas.microsoft.com/office/powerpoint/2010/main" val="4779951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52CC-9A0D-458A-A909-1A19E9229582}"/>
              </a:ext>
            </a:extLst>
          </p:cNvPr>
          <p:cNvSpPr>
            <a:spLocks noGrp="1"/>
          </p:cNvSpPr>
          <p:nvPr>
            <p:ph type="ctrTitle"/>
          </p:nvPr>
        </p:nvSpPr>
        <p:spPr>
          <a:xfrm>
            <a:off x="3646025" y="847726"/>
            <a:ext cx="7535119" cy="245560"/>
          </a:xfrm>
        </p:spPr>
        <p:txBody>
          <a:bodyPr>
            <a:normAutofit fontScale="90000"/>
          </a:bodyPr>
          <a:lstStyle/>
          <a:p>
            <a:pPr algn="just"/>
            <a:r>
              <a:rPr lang="el-GR" dirty="0"/>
              <a:t>Βιβλιογραφία / </a:t>
            </a:r>
            <a:r>
              <a:rPr lang="en-US" dirty="0"/>
              <a:t>links</a:t>
            </a:r>
          </a:p>
        </p:txBody>
      </p:sp>
      <p:sp>
        <p:nvSpPr>
          <p:cNvPr id="3" name="Subtitle 2">
            <a:extLst>
              <a:ext uri="{FF2B5EF4-FFF2-40B4-BE49-F238E27FC236}">
                <a16:creationId xmlns:a16="http://schemas.microsoft.com/office/drawing/2014/main" id="{5B2951A3-8F0E-446F-B673-3A18335914A7}"/>
              </a:ext>
            </a:extLst>
          </p:cNvPr>
          <p:cNvSpPr>
            <a:spLocks noGrp="1"/>
          </p:cNvSpPr>
          <p:nvPr>
            <p:ph type="subTitle" idx="1"/>
          </p:nvPr>
        </p:nvSpPr>
        <p:spPr>
          <a:xfrm>
            <a:off x="312516" y="1250066"/>
            <a:ext cx="11262167" cy="5106284"/>
          </a:xfrm>
        </p:spPr>
        <p:txBody>
          <a:bodyPr>
            <a:normAutofit fontScale="40000" lnSpcReduction="20000"/>
          </a:bodyPr>
          <a:lstStyle/>
          <a:p>
            <a:pPr algn="just"/>
            <a:r>
              <a:rPr lang="en-US" dirty="0"/>
              <a:t> World Health Organization (WHO) (2010). User empowerment in mental health – a statement by the WHO Regional Office for Europe. WHO Regional Office for Europe: Copenhagen.</a:t>
            </a:r>
          </a:p>
          <a:p>
            <a:pPr algn="just"/>
            <a:r>
              <a:rPr lang="en-US" dirty="0"/>
              <a:t>  </a:t>
            </a:r>
            <a:r>
              <a:rPr lang="el-GR" dirty="0" err="1"/>
              <a:t>Στυλιανίδης,Σ</a:t>
            </a:r>
            <a:r>
              <a:rPr lang="el-GR" dirty="0"/>
              <a:t>., </a:t>
            </a:r>
            <a:r>
              <a:rPr lang="el-GR" dirty="0" err="1"/>
              <a:t>Χονδρός,Π</a:t>
            </a:r>
            <a:r>
              <a:rPr lang="el-GR" dirty="0"/>
              <a:t> &amp; </a:t>
            </a:r>
            <a:r>
              <a:rPr lang="el-GR" dirty="0" err="1"/>
              <a:t>Λάβδας,Μ</a:t>
            </a:r>
            <a:r>
              <a:rPr lang="el-GR" dirty="0"/>
              <a:t>. (2015). Εισαγωγή, Από το Από το Ενδυνάμωση και Συνηγορία. Για μία Δημοκρατία της Ψυχικής Υγείας, Συλλογικό έργο, </a:t>
            </a:r>
            <a:r>
              <a:rPr lang="el-GR" dirty="0" err="1"/>
              <a:t>επιμ</a:t>
            </a:r>
            <a:r>
              <a:rPr lang="el-GR" dirty="0"/>
              <a:t> Στέλιος Στυλιανίδης, </a:t>
            </a:r>
            <a:r>
              <a:rPr lang="el-GR" dirty="0" err="1"/>
              <a:t>εκδ</a:t>
            </a:r>
            <a:r>
              <a:rPr lang="el-GR" dirty="0"/>
              <a:t> </a:t>
            </a:r>
            <a:r>
              <a:rPr lang="en-US" dirty="0"/>
              <a:t>T</a:t>
            </a:r>
            <a:r>
              <a:rPr lang="el-GR" dirty="0" err="1"/>
              <a:t>όπος</a:t>
            </a:r>
            <a:r>
              <a:rPr lang="el-GR" dirty="0"/>
              <a:t>, </a:t>
            </a:r>
            <a:r>
              <a:rPr lang="en-US" dirty="0"/>
              <a:t>A</a:t>
            </a:r>
            <a:r>
              <a:rPr lang="el-GR" dirty="0" err="1"/>
              <a:t>θήνα</a:t>
            </a:r>
            <a:r>
              <a:rPr lang="el-GR" dirty="0"/>
              <a:t>, </a:t>
            </a:r>
            <a:r>
              <a:rPr lang="el-GR" dirty="0" err="1"/>
              <a:t>σελ</a:t>
            </a:r>
            <a:r>
              <a:rPr lang="el-GR" dirty="0"/>
              <a:t> 9-47</a:t>
            </a:r>
          </a:p>
          <a:p>
            <a:pPr algn="just"/>
            <a:r>
              <a:rPr lang="en-US" dirty="0"/>
              <a:t>World Health Organization (WHO) (2013). Mental health Action plan 2013-2020. Geneva: WHO Press.</a:t>
            </a:r>
          </a:p>
          <a:p>
            <a:pPr algn="just"/>
            <a:r>
              <a:rPr lang="en-US" dirty="0"/>
              <a:t>World Health Organization. Advocacy in Mental Health. Geneva: World Health Organization; 2003</a:t>
            </a:r>
            <a:endParaRPr lang="el-GR" dirty="0"/>
          </a:p>
          <a:p>
            <a:pPr algn="just"/>
            <a:r>
              <a:rPr lang="en-US" dirty="0"/>
              <a:t>Evanthia </a:t>
            </a:r>
            <a:r>
              <a:rPr lang="en-US" dirty="0" err="1"/>
              <a:t>Sakellari</a:t>
            </a:r>
            <a:r>
              <a:rPr lang="en-US" dirty="0"/>
              <a:t>, Konstantinos </a:t>
            </a:r>
            <a:r>
              <a:rPr lang="en-US" dirty="0" err="1"/>
              <a:t>Tsoukas</a:t>
            </a:r>
            <a:r>
              <a:rPr lang="en-US" dirty="0"/>
              <a:t>, </a:t>
            </a:r>
            <a:r>
              <a:rPr lang="en-US" dirty="0" err="1"/>
              <a:t>Gerasimos</a:t>
            </a:r>
            <a:r>
              <a:rPr lang="en-US" dirty="0"/>
              <a:t> </a:t>
            </a:r>
            <a:r>
              <a:rPr lang="en-US" dirty="0" err="1"/>
              <a:t>Kolaitis</a:t>
            </a:r>
            <a:r>
              <a:rPr lang="en-US" dirty="0"/>
              <a:t>, </a:t>
            </a:r>
            <a:r>
              <a:rPr lang="en-US" dirty="0" err="1"/>
              <a:t>Areti</a:t>
            </a:r>
            <a:r>
              <a:rPr lang="en-US" dirty="0"/>
              <a:t> </a:t>
            </a:r>
            <a:r>
              <a:rPr lang="en-US" dirty="0" err="1"/>
              <a:t>Lagiou</a:t>
            </a:r>
            <a:r>
              <a:rPr lang="en-US" dirty="0"/>
              <a:t>, The model of co-production in mental health services, </a:t>
            </a:r>
            <a:r>
              <a:rPr lang="en-US" dirty="0" err="1"/>
              <a:t>Psychiatriki</a:t>
            </a:r>
            <a:r>
              <a:rPr lang="en-US" dirty="0"/>
              <a:t> (2022), </a:t>
            </a:r>
            <a:r>
              <a:rPr lang="en-US" dirty="0" err="1"/>
              <a:t>doi</a:t>
            </a:r>
            <a:r>
              <a:rPr lang="en-US" dirty="0"/>
              <a:t>: https://doi.org/10.22365/jpsych.2022.070https://psychiatriki-journal.gr/documents/psychiatry/34.2-GR-2023-155.pdf </a:t>
            </a:r>
            <a:endParaRPr lang="el-GR" dirty="0"/>
          </a:p>
          <a:p>
            <a:pPr algn="just"/>
            <a:r>
              <a:rPr lang="en-US" dirty="0"/>
              <a:t>WHO, World mental health report: transforming mental health for all, 2022,  ISBN: 9789240049338</a:t>
            </a:r>
            <a:r>
              <a:rPr lang="el-GR" dirty="0"/>
              <a:t> </a:t>
            </a:r>
            <a:endParaRPr lang="en-US" dirty="0"/>
          </a:p>
          <a:p>
            <a:pPr algn="just"/>
            <a:r>
              <a:rPr lang="en-US" dirty="0">
                <a:hlinkClick r:id="rId2"/>
              </a:rPr>
              <a:t>https://www.who.int/publications/i/item/9789240049338</a:t>
            </a:r>
            <a:r>
              <a:rPr lang="el-GR" dirty="0"/>
              <a:t> </a:t>
            </a:r>
            <a:endParaRPr lang="en-US" dirty="0"/>
          </a:p>
          <a:p>
            <a:pPr algn="just"/>
            <a:r>
              <a:rPr lang="en-US" dirty="0"/>
              <a:t>  https://mhe-sme.org/wp-content/uploads/2018/01/Mapping-and-Understanding-Exclusion-in-Europe.pdf  </a:t>
            </a:r>
          </a:p>
          <a:p>
            <a:pPr algn="just"/>
            <a:r>
              <a:rPr lang="en-US" dirty="0"/>
              <a:t>  </a:t>
            </a:r>
            <a:r>
              <a:rPr lang="en-US" dirty="0">
                <a:hlinkClick r:id="rId3"/>
              </a:rPr>
              <a:t>https://www.slideshare.net/ssuserd2c2b0/fitsiou-easteuropean-psychcongress-2015</a:t>
            </a:r>
            <a:r>
              <a:rPr lang="el-GR" dirty="0"/>
              <a:t> </a:t>
            </a:r>
            <a:r>
              <a:rPr lang="en-US" dirty="0"/>
              <a:t>  </a:t>
            </a:r>
          </a:p>
          <a:p>
            <a:pPr algn="just"/>
            <a:r>
              <a:rPr lang="en-US" dirty="0"/>
              <a:t>  </a:t>
            </a:r>
            <a:r>
              <a:rPr lang="en-US" dirty="0">
                <a:hlinkClick r:id="rId3"/>
              </a:rPr>
              <a:t>https://www.slideshare.net/ssuserd2c2b0/fitsiou-easteuropean-psychcongress-2015</a:t>
            </a:r>
            <a:r>
              <a:rPr lang="el-GR" dirty="0"/>
              <a:t> </a:t>
            </a:r>
            <a:r>
              <a:rPr lang="en-US" dirty="0"/>
              <a:t> </a:t>
            </a:r>
            <a:r>
              <a:rPr lang="el-GR" dirty="0"/>
              <a:t> </a:t>
            </a:r>
            <a:endParaRPr lang="en-US" dirty="0"/>
          </a:p>
          <a:p>
            <a:pPr algn="just"/>
            <a:r>
              <a:rPr lang="en-US" dirty="0"/>
              <a:t>  «1</a:t>
            </a:r>
            <a:r>
              <a:rPr lang="el-GR" dirty="0"/>
              <a:t>η Αναθεωρημένη Έκδοση Παραδοτέο Π.β.2 «Τελική Έκθεση Αξιολόγησης (προσχέδιο) των παρεμβάσεων εφαρμογής της Ψυχιατρικής Μεταρρύθμισης για την περίοδο 2011- 2015», Στο πλαίσιο του έργου: «Αξιολόγηση κατά την διάρκεια (</a:t>
            </a:r>
            <a:r>
              <a:rPr lang="en-US" dirty="0"/>
              <a:t>on going) </a:t>
            </a:r>
            <a:r>
              <a:rPr lang="el-GR" dirty="0"/>
              <a:t>της εφαρμογής του Εθνικού Σχεδίου Δράσης “</a:t>
            </a:r>
            <a:r>
              <a:rPr lang="el-GR" dirty="0" err="1"/>
              <a:t>ΨΥΧΑΡΓΩΣ</a:t>
            </a:r>
            <a:r>
              <a:rPr lang="el-GR" dirty="0"/>
              <a:t>” από το 2011 μέχρι και το 2015», εκπόνηση </a:t>
            </a:r>
            <a:r>
              <a:rPr lang="en-US" dirty="0" err="1"/>
              <a:t>CMT</a:t>
            </a:r>
            <a:r>
              <a:rPr lang="en-US" dirty="0"/>
              <a:t> </a:t>
            </a:r>
            <a:r>
              <a:rPr lang="el-GR" dirty="0"/>
              <a:t>Προοπτική και </a:t>
            </a:r>
            <a:r>
              <a:rPr lang="en-US" dirty="0"/>
              <a:t>Maudsley International, </a:t>
            </a:r>
            <a:r>
              <a:rPr lang="el-GR" dirty="0"/>
              <a:t>Νίκανδρος Μπούρας, Γεώργιος </a:t>
            </a:r>
            <a:r>
              <a:rPr lang="el-GR" dirty="0" err="1"/>
              <a:t>Μπραουδάκης</a:t>
            </a:r>
            <a:r>
              <a:rPr lang="el-GR" dirty="0"/>
              <a:t>, Αναστάσιος </a:t>
            </a:r>
            <a:r>
              <a:rPr lang="el-GR" dirty="0" err="1"/>
              <a:t>Μαστρογιαννάκης</a:t>
            </a:r>
            <a:r>
              <a:rPr lang="el-GR" dirty="0"/>
              <a:t>, Ιωάννης Νικολακόπουλος, Άρτεμις Μαρκάτου, Εμμανουέλα </a:t>
            </a:r>
            <a:r>
              <a:rPr lang="el-GR" dirty="0" err="1"/>
              <a:t>Μπραουδάκη</a:t>
            </a:r>
            <a:r>
              <a:rPr lang="el-GR" dirty="0"/>
              <a:t>, </a:t>
            </a:r>
            <a:r>
              <a:rPr lang="en-US" dirty="0"/>
              <a:t>Tracey Power, Tom Craig, Graham Thornicroft, </a:t>
            </a:r>
            <a:r>
              <a:rPr lang="el-GR" dirty="0"/>
              <a:t>Δεκέμβριος 2015. </a:t>
            </a:r>
          </a:p>
          <a:p>
            <a:pPr algn="just"/>
            <a:r>
              <a:rPr lang="el-GR" dirty="0"/>
              <a:t>Το έργο "Πλατφόρμα Δράσης για τα Δικαιώματα στην Ψυχική Υγεία" χρηματοδοτήθηκε  από τα </a:t>
            </a:r>
            <a:r>
              <a:rPr lang="el-GR" dirty="0" err="1"/>
              <a:t>EEA</a:t>
            </a:r>
            <a:r>
              <a:rPr lang="el-GR" dirty="0"/>
              <a:t> </a:t>
            </a:r>
            <a:r>
              <a:rPr lang="el-GR" dirty="0" err="1"/>
              <a:t>Grants</a:t>
            </a:r>
            <a:r>
              <a:rPr lang="el-GR" dirty="0"/>
              <a:t> στο πλαίσιο του προγράμματος "Είμαστε όλοι πολίτες" που διαχειρίζεται το Ίδρυμα </a:t>
            </a:r>
            <a:r>
              <a:rPr lang="el-GR" dirty="0" err="1"/>
              <a:t>Μποδοσάκη</a:t>
            </a:r>
            <a:r>
              <a:rPr lang="el-GR" dirty="0"/>
              <a:t>.</a:t>
            </a:r>
          </a:p>
          <a:p>
            <a:pPr algn="just"/>
            <a:r>
              <a:rPr lang="el-GR" dirty="0"/>
              <a:t>  Αλ. </a:t>
            </a:r>
            <a:r>
              <a:rPr lang="el-GR" dirty="0" err="1"/>
              <a:t>Λούντζης</a:t>
            </a:r>
            <a:r>
              <a:rPr lang="el-GR" dirty="0"/>
              <a:t>, Αντί </a:t>
            </a:r>
            <a:r>
              <a:rPr lang="el-GR" dirty="0" err="1"/>
              <a:t>επιλόγου:Παραβίαση</a:t>
            </a:r>
            <a:r>
              <a:rPr lang="el-GR" dirty="0"/>
              <a:t>, αναγνώριση, “</a:t>
            </a:r>
            <a:r>
              <a:rPr lang="el-GR" dirty="0" err="1"/>
              <a:t>θεραπεία’’:από</a:t>
            </a:r>
            <a:r>
              <a:rPr lang="el-GR" dirty="0"/>
              <a:t> τη συνηγορία στην </a:t>
            </a:r>
            <a:r>
              <a:rPr lang="el-GR" dirty="0" err="1"/>
              <a:t>αυτοσυνηγορία</a:t>
            </a:r>
            <a:r>
              <a:rPr lang="en-US" dirty="0"/>
              <a:t>, </a:t>
            </a:r>
            <a:r>
              <a:rPr lang="el-GR" dirty="0"/>
              <a:t> Στο: Τ. </a:t>
            </a:r>
            <a:r>
              <a:rPr lang="el-GR" dirty="0" err="1"/>
              <a:t>Βιδάλης</a:t>
            </a:r>
            <a:r>
              <a:rPr lang="el-GR" dirty="0"/>
              <a:t>  (</a:t>
            </a:r>
            <a:r>
              <a:rPr lang="el-GR" dirty="0" err="1"/>
              <a:t>επιμ</a:t>
            </a:r>
            <a:r>
              <a:rPr lang="el-GR" dirty="0"/>
              <a:t>.) (2016) Η Εποχή της Αυτονομίας. Ένας Οδηγός για τα Δικαιώματα στην Ψυχική Υγεία, Αθήνα: Εταιρία Κοινωνικής Ψυχιατρικής και Ψυχικής Υγείας, Ελληνική Ένωση για τα Δικαιώματα του Ανθρώπου, Ινστιτούτο Ψυχικής Υγείας Παιδιών και Ενηλίκων.</a:t>
            </a:r>
          </a:p>
          <a:p>
            <a:pPr algn="just"/>
            <a:r>
              <a:rPr lang="el-GR" dirty="0"/>
              <a:t>Εκθέσεις - Πορίσματα - Ειδική Επιτροπή Ελέγχου Προστασίας των Δικαιωμάτων των Ατόμων με Ψυχικές Διαταραχές - Υπουργείο Υγείας (moh.gov.gr)</a:t>
            </a:r>
            <a:r>
              <a:rPr lang="en-US" dirty="0"/>
              <a:t> </a:t>
            </a:r>
            <a:endParaRPr lang="el-GR" dirty="0"/>
          </a:p>
          <a:p>
            <a:pPr algn="just"/>
            <a:r>
              <a:rPr lang="el-GR" dirty="0"/>
              <a:t> Το έργο «Σβήνουμε το </a:t>
            </a:r>
            <a:r>
              <a:rPr lang="el-GR" dirty="0" err="1"/>
              <a:t>στίγμα.Στο</a:t>
            </a:r>
            <a:r>
              <a:rPr lang="el-GR" dirty="0"/>
              <a:t> λόγο μας» υλοποιείται στο πλαίσιο του προγράμματος </a:t>
            </a:r>
            <a:r>
              <a:rPr lang="el-GR" dirty="0" err="1"/>
              <a:t>Active</a:t>
            </a:r>
            <a:r>
              <a:rPr lang="el-GR" dirty="0"/>
              <a:t> </a:t>
            </a:r>
            <a:r>
              <a:rPr lang="el-GR" dirty="0" err="1"/>
              <a:t>citizens</a:t>
            </a:r>
            <a:r>
              <a:rPr lang="el-GR" dirty="0"/>
              <a:t> </a:t>
            </a:r>
            <a:r>
              <a:rPr lang="el-GR" dirty="0" err="1"/>
              <a:t>fund</a:t>
            </a:r>
            <a:r>
              <a:rPr lang="el-GR" dirty="0"/>
              <a:t>, με φορέα υλοποίησης την Εταιρία Κοινωνικής Ψυχιατρικής Π. Σακελλαρόπουλος και εταίρους το Ίδρυμα Θεμιστοκλή &amp; Δημήτρη Τσάτσου - Κέντρο Ευρωπαϊκού Συνταγματικού Δικαίου και την Εταιρία Μέριμνας και Αποκατάστασης Ατόμων με Ψυχοκοινωνικά Προβλήματα. Το πρόγραμμα </a:t>
            </a:r>
            <a:r>
              <a:rPr lang="el-GR" dirty="0" err="1"/>
              <a:t>Active</a:t>
            </a:r>
            <a:r>
              <a:rPr lang="el-GR" dirty="0"/>
              <a:t> </a:t>
            </a:r>
            <a:r>
              <a:rPr lang="el-GR" dirty="0" err="1"/>
              <a:t>citizens</a:t>
            </a:r>
            <a:r>
              <a:rPr lang="el-GR" dirty="0"/>
              <a:t> </a:t>
            </a:r>
            <a:r>
              <a:rPr lang="el-GR" dirty="0" err="1"/>
              <a:t>fund</a:t>
            </a:r>
            <a:r>
              <a:rPr lang="el-GR" dirty="0"/>
              <a:t>, ύψους € 13,5 εκ, χρηματοδοτείται από την Ισλανδία, το Λιχτενστάιν και τη Νορβηγία και είναι μέρος του χρηματοδοτικού μηχανισμού του Ευρωπαϊκού Οικονομικού Χώρου (</a:t>
            </a:r>
            <a:r>
              <a:rPr lang="el-GR" dirty="0" err="1"/>
              <a:t>ΕΟΧ</a:t>
            </a:r>
            <a:r>
              <a:rPr lang="el-GR" dirty="0"/>
              <a:t>) περιόδου 2014 – 2021, γνωστού ως </a:t>
            </a:r>
            <a:r>
              <a:rPr lang="el-GR" dirty="0" err="1"/>
              <a:t>EEA</a:t>
            </a:r>
            <a:r>
              <a:rPr lang="el-GR" dirty="0"/>
              <a:t> </a:t>
            </a:r>
            <a:r>
              <a:rPr lang="el-GR" dirty="0" err="1"/>
              <a:t>Grants</a:t>
            </a:r>
            <a:r>
              <a:rPr lang="el-GR" dirty="0"/>
              <a:t>. Το πρόγραμμα στοχεύει στην ενδυνάμωση και την ενίσχυση της βιωσιμότητας της κοινωνίας των πολιτών και στην ανάδειξη του ρόλου της στην προαγωγή των δημοκρατικών διαδικασιών, στην ενίσχυση της συμμετοχής των πολιτών στα κοινά και στην προάσπιση των ανθρωπίνων δικαιωμάτων. Τη διαχείριση της επιχορήγησης του προγράμματος </a:t>
            </a:r>
            <a:r>
              <a:rPr lang="el-GR" dirty="0" err="1"/>
              <a:t>Active</a:t>
            </a:r>
            <a:r>
              <a:rPr lang="el-GR" dirty="0"/>
              <a:t> </a:t>
            </a:r>
            <a:r>
              <a:rPr lang="el-GR" dirty="0" err="1"/>
              <a:t>citizens</a:t>
            </a:r>
            <a:r>
              <a:rPr lang="el-GR" dirty="0"/>
              <a:t> </a:t>
            </a:r>
            <a:r>
              <a:rPr lang="el-GR" dirty="0" err="1"/>
              <a:t>fund</a:t>
            </a:r>
            <a:r>
              <a:rPr lang="el-GR" dirty="0"/>
              <a:t> για την Ελλάδα έχουν αναλάβει από κοινού το Ίδρυμα </a:t>
            </a:r>
            <a:r>
              <a:rPr lang="el-GR" dirty="0" err="1"/>
              <a:t>Μποδοσάκη</a:t>
            </a:r>
            <a:r>
              <a:rPr lang="el-GR" dirty="0"/>
              <a:t> και το </a:t>
            </a:r>
            <a:r>
              <a:rPr lang="el-GR" dirty="0" err="1"/>
              <a:t>SolidarityNow</a:t>
            </a:r>
            <a:r>
              <a:rPr lang="el-GR" dirty="0"/>
              <a:t>. Περισσότερες πληροφορίες: www.activecitizensfund.gr </a:t>
            </a:r>
          </a:p>
          <a:p>
            <a:pPr algn="just"/>
            <a:r>
              <a:rPr lang="el-GR" dirty="0"/>
              <a:t>Σβήνουμε το στίγμα. Στο λόγο μας (svinoumetostigma.gr)</a:t>
            </a:r>
          </a:p>
          <a:p>
            <a:pPr algn="just"/>
            <a:endParaRPr lang="el-GR" dirty="0"/>
          </a:p>
          <a:p>
            <a:pPr algn="just"/>
            <a:endParaRPr lang="el-GR" dirty="0"/>
          </a:p>
          <a:p>
            <a:pPr algn="just"/>
            <a:endParaRPr lang="en-US" dirty="0"/>
          </a:p>
          <a:p>
            <a:pPr algn="just"/>
            <a:endParaRPr lang="en-US" dirty="0"/>
          </a:p>
        </p:txBody>
      </p:sp>
      <p:pic>
        <p:nvPicPr>
          <p:cNvPr id="4" name="Picture 3">
            <a:extLst>
              <a:ext uri="{FF2B5EF4-FFF2-40B4-BE49-F238E27FC236}">
                <a16:creationId xmlns:a16="http://schemas.microsoft.com/office/drawing/2014/main" id="{B8B5111E-58FA-4494-892E-FC8804290512}"/>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0" y="0"/>
            <a:ext cx="2533650" cy="847725"/>
          </a:xfrm>
          <a:prstGeom prst="rect">
            <a:avLst/>
          </a:prstGeom>
          <a:noFill/>
        </p:spPr>
      </p:pic>
      <p:sp>
        <p:nvSpPr>
          <p:cNvPr id="5" name="Slide Number Placeholder 4">
            <a:extLst>
              <a:ext uri="{FF2B5EF4-FFF2-40B4-BE49-F238E27FC236}">
                <a16:creationId xmlns:a16="http://schemas.microsoft.com/office/drawing/2014/main" id="{D838258D-44F2-4728-ABF1-951257F773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BCF3CD-ADDD-4DE0-A20B-EA0D6F9FD34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C678DEC-C608-4C03-9585-1B66B29823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ΠΑΝΑΓΙΩΤΑ ΦΙΤΣΙΟΥ, ΨΥΧΟΛΟΓΟΣ </a:t>
            </a: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MSc</a:t>
            </a:r>
          </a:p>
        </p:txBody>
      </p:sp>
    </p:spTree>
    <p:extLst>
      <p:ext uri="{BB962C8B-B14F-4D97-AF65-F5344CB8AC3E}">
        <p14:creationId xmlns:p14="http://schemas.microsoft.com/office/powerpoint/2010/main" val="1481094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52CC-9A0D-458A-A909-1A19E9229582}"/>
              </a:ext>
            </a:extLst>
          </p:cNvPr>
          <p:cNvSpPr>
            <a:spLocks noGrp="1"/>
          </p:cNvSpPr>
          <p:nvPr>
            <p:ph type="ctrTitle"/>
          </p:nvPr>
        </p:nvSpPr>
        <p:spPr>
          <a:xfrm>
            <a:off x="3796496" y="847725"/>
            <a:ext cx="7384648" cy="298169"/>
          </a:xfrm>
        </p:spPr>
        <p:txBody>
          <a:bodyPr>
            <a:normAutofit fontScale="90000"/>
          </a:bodyPr>
          <a:lstStyle/>
          <a:p>
            <a:pPr algn="just"/>
            <a:r>
              <a:rPr lang="el-GR" dirty="0"/>
              <a:t>Βιβλιογραφία </a:t>
            </a:r>
            <a:r>
              <a:rPr lang="en-US" dirty="0"/>
              <a:t>/ Links </a:t>
            </a:r>
          </a:p>
        </p:txBody>
      </p:sp>
      <p:sp>
        <p:nvSpPr>
          <p:cNvPr id="3" name="Subtitle 2">
            <a:extLst>
              <a:ext uri="{FF2B5EF4-FFF2-40B4-BE49-F238E27FC236}">
                <a16:creationId xmlns:a16="http://schemas.microsoft.com/office/drawing/2014/main" id="{5B2951A3-8F0E-446F-B673-3A18335914A7}"/>
              </a:ext>
            </a:extLst>
          </p:cNvPr>
          <p:cNvSpPr>
            <a:spLocks noGrp="1"/>
          </p:cNvSpPr>
          <p:nvPr>
            <p:ph type="subTitle" idx="1"/>
          </p:nvPr>
        </p:nvSpPr>
        <p:spPr>
          <a:xfrm>
            <a:off x="358815" y="1145894"/>
            <a:ext cx="11586258" cy="5142054"/>
          </a:xfrm>
        </p:spPr>
        <p:txBody>
          <a:bodyPr>
            <a:normAutofit fontScale="25000" lnSpcReduction="20000"/>
          </a:bodyPr>
          <a:lstStyle/>
          <a:p>
            <a:pPr algn="just"/>
            <a:r>
              <a:rPr lang="en-US" sz="4000" dirty="0"/>
              <a:t>https://www.emro.who.int/mnh/mental-health-action-plan/index.html   </a:t>
            </a:r>
          </a:p>
          <a:p>
            <a:pPr algn="just"/>
            <a:r>
              <a:rPr lang="en-US" sz="4000" dirty="0"/>
              <a:t>https://www.moh.gov.gr/articles/citizen/dikaiwmata-lhptwn-yphresiwn-ygeias/eidikh-epitroph-elegxoy-prostasias-twn-dikaiwmatwn-twn-atomwn-me-psyxikes-diataraxes/5868-ektheseis-porismata </a:t>
            </a:r>
            <a:endParaRPr lang="el-GR" sz="4000" dirty="0"/>
          </a:p>
          <a:p>
            <a:pPr algn="just"/>
            <a:r>
              <a:rPr lang="en-US" sz="4000" dirty="0"/>
              <a:t>http://autoekprosopisi.gr/wp-content/uploads/2019/11/%CE%91%CE%A0%CE%9F%CE%9B%CE%9F%CE%93%CE%99%CE%A3%CE%A4%CE%99%CE%9A%CE%9F-%CE%A6%CE%A5%CE%9B%CE%9B%CE%91%CE%94%CE%99%CE%9F3-2-20.pdf </a:t>
            </a:r>
            <a:endParaRPr lang="el-GR" sz="4000" dirty="0"/>
          </a:p>
          <a:p>
            <a:pPr algn="just"/>
            <a:r>
              <a:rPr lang="en-US" sz="4000" dirty="0"/>
              <a:t> https://www.academia.edu/50345739/Report_on_the_results_of_the_analysis_of_the_research_project_Mental_health_advocacy_Reassessing_the_history_of_mental_health_organizations_in_the_second_half_of_the_twentieth_century_793875_ADMEHE_H2020_MSCA_IF_2017_# </a:t>
            </a:r>
            <a:endParaRPr lang="el-GR" sz="4000" dirty="0"/>
          </a:p>
          <a:p>
            <a:pPr algn="just"/>
            <a:r>
              <a:rPr lang="en-US" sz="4000" dirty="0"/>
              <a:t> Mental health service users claiming their right to self-advocacy: The journey of "</a:t>
            </a:r>
            <a:r>
              <a:rPr lang="en-US" sz="4000" dirty="0" err="1"/>
              <a:t>Autoekprosopsi</a:t>
            </a:r>
            <a:r>
              <a:rPr lang="en-US" sz="4000" dirty="0"/>
              <a:t>", </a:t>
            </a:r>
            <a:r>
              <a:rPr lang="en-US" sz="4000" dirty="0" err="1"/>
              <a:t>Leonardos</a:t>
            </a:r>
            <a:r>
              <a:rPr lang="en-US" sz="4000" dirty="0"/>
              <a:t> </a:t>
            </a:r>
            <a:r>
              <a:rPr lang="en-US" sz="4000" dirty="0" err="1"/>
              <a:t>Skordos</a:t>
            </a:r>
            <a:r>
              <a:rPr lang="en-US" sz="4000" dirty="0"/>
              <a:t>, </a:t>
            </a:r>
            <a:r>
              <a:rPr lang="en-US" sz="4000" dirty="0" err="1"/>
              <a:t>Diakakis</a:t>
            </a:r>
            <a:r>
              <a:rPr lang="en-US" sz="4000" dirty="0"/>
              <a:t> Panagiotis, Marini </a:t>
            </a:r>
            <a:r>
              <a:rPr lang="en-US" sz="4000" dirty="0" err="1"/>
              <a:t>Garyfalia</a:t>
            </a:r>
            <a:r>
              <a:rPr lang="en-US" sz="4000" dirty="0"/>
              <a:t>, </a:t>
            </a:r>
            <a:r>
              <a:rPr lang="en-US" sz="4000" dirty="0" err="1"/>
              <a:t>Athina</a:t>
            </a:r>
            <a:r>
              <a:rPr lang="en-US" sz="4000" dirty="0"/>
              <a:t> </a:t>
            </a:r>
            <a:r>
              <a:rPr lang="en-US" sz="4000" dirty="0" err="1"/>
              <a:t>Fragkouli</a:t>
            </a:r>
            <a:r>
              <a:rPr lang="en-US" sz="4000" dirty="0"/>
              <a:t> and </a:t>
            </a:r>
            <a:r>
              <a:rPr lang="en-US" sz="4000" dirty="0" err="1"/>
              <a:t>Panagiota</a:t>
            </a:r>
            <a:r>
              <a:rPr lang="en-US" sz="4000" dirty="0"/>
              <a:t> </a:t>
            </a:r>
            <a:r>
              <a:rPr lang="en-US" sz="4000" dirty="0" err="1"/>
              <a:t>Fitsiou</a:t>
            </a:r>
            <a:r>
              <a:rPr lang="en-US" sz="4000" dirty="0"/>
              <a:t>, The Routledge International Handbook of Disability Human Rights Hierarchies, 2023 </a:t>
            </a:r>
          </a:p>
          <a:p>
            <a:pPr algn="just"/>
            <a:r>
              <a:rPr lang="en-US" sz="4000" dirty="0"/>
              <a:t>https://www.taylorfrancis.com/books/edit/10.4324/9781003410089/routledge-international-handbook-disability-human-rights-hierarchies-stephen-meyers-megan-mccloskey-gabor-petri </a:t>
            </a:r>
            <a:endParaRPr lang="el-GR" sz="4000" dirty="0"/>
          </a:p>
          <a:p>
            <a:pPr algn="just"/>
            <a:r>
              <a:rPr lang="el-GR" sz="4000" dirty="0"/>
              <a:t>ΚΑΜΠΑΝΙΕΣ ΣΠΟΤ</a:t>
            </a:r>
          </a:p>
          <a:p>
            <a:pPr algn="just"/>
            <a:r>
              <a:rPr lang="en-US" sz="4000" dirty="0">
                <a:hlinkClick r:id="rId2"/>
              </a:rPr>
              <a:t>https://ekpse.gr/ta-nea-mas/kampanies-spot/</a:t>
            </a:r>
            <a:r>
              <a:rPr lang="el-GR" sz="4000" dirty="0"/>
              <a:t> </a:t>
            </a:r>
            <a:endParaRPr lang="en-US" sz="4000" dirty="0"/>
          </a:p>
          <a:p>
            <a:pPr algn="just"/>
            <a:r>
              <a:rPr lang="en-US" sz="4000" dirty="0">
                <a:hlinkClick r:id="rId3"/>
              </a:rPr>
              <a:t>https://ekpse.gr/spot-eyaisthitopoiisis-gia-tin-katapolemisi-toy-stigmatos-psychikis-ygeias-typose-tin-eidisi-%ce%84ochi-to-stigma/</a:t>
            </a:r>
            <a:r>
              <a:rPr lang="el-GR" sz="4000" dirty="0"/>
              <a:t> </a:t>
            </a:r>
            <a:endParaRPr lang="en-US" sz="4000" dirty="0"/>
          </a:p>
          <a:p>
            <a:pPr algn="just"/>
            <a:r>
              <a:rPr lang="en-US" sz="4000" dirty="0">
                <a:hlinkClick r:id="rId4"/>
              </a:rPr>
              <a:t>https://ekpse.gr/kampania-eyaisthitopoiisis-gia-tin-katapolemisi-toy-stigmatos-psychikis-ygeias-oi-tampeles-den-proorizontai-gia-toys-anthropoys/</a:t>
            </a:r>
            <a:r>
              <a:rPr lang="el-GR" sz="4000" dirty="0"/>
              <a:t> </a:t>
            </a:r>
            <a:endParaRPr lang="en-US" sz="4000" dirty="0"/>
          </a:p>
          <a:p>
            <a:pPr algn="just"/>
            <a:r>
              <a:rPr lang="en-US" sz="4000" dirty="0">
                <a:hlinkClick r:id="rId5"/>
              </a:rPr>
              <a:t>https://ekpse.gr/spot-echeis-dikaioma/</a:t>
            </a:r>
            <a:endParaRPr lang="el-GR" sz="4000" dirty="0"/>
          </a:p>
          <a:p>
            <a:pPr algn="just"/>
            <a:r>
              <a:rPr lang="el-GR" sz="4000" dirty="0"/>
              <a:t>Ενδεικτικά δείτε τα βίντεο: </a:t>
            </a:r>
          </a:p>
          <a:p>
            <a:pPr algn="just"/>
            <a:r>
              <a:rPr lang="el-GR" sz="4000" dirty="0">
                <a:hlinkClick r:id="rId6"/>
              </a:rPr>
              <a:t>https://www.facebook.com/cecltsatsosfoundation/videos/5099900286714604</a:t>
            </a:r>
            <a:r>
              <a:rPr lang="el-GR" sz="4000" dirty="0"/>
              <a:t>  </a:t>
            </a:r>
          </a:p>
          <a:p>
            <a:pPr algn="just"/>
            <a:r>
              <a:rPr lang="el-GR" sz="4000" dirty="0">
                <a:hlinkClick r:id="rId7"/>
              </a:rPr>
              <a:t>https://www.facebook.com/cecltsatsosfoundation/videos/355267226569561</a:t>
            </a:r>
            <a:r>
              <a:rPr lang="el-GR" sz="4000" dirty="0"/>
              <a:t> </a:t>
            </a:r>
          </a:p>
          <a:p>
            <a:pPr algn="just"/>
            <a:r>
              <a:rPr lang="el-GR" sz="4000" dirty="0">
                <a:hlinkClick r:id="rId8"/>
              </a:rPr>
              <a:t>https://www.facebook.com/cecltsatsosfoundation/videos/1422686948202424</a:t>
            </a:r>
            <a:r>
              <a:rPr lang="el-GR" sz="4000" dirty="0"/>
              <a:t> </a:t>
            </a:r>
          </a:p>
          <a:p>
            <a:pPr algn="just"/>
            <a:endParaRPr lang="en-US" sz="4000" dirty="0"/>
          </a:p>
          <a:p>
            <a:pPr marL="0" marR="0" algn="just">
              <a:lnSpc>
                <a:spcPct val="115000"/>
              </a:lnSpc>
              <a:spcBef>
                <a:spcPts val="0"/>
              </a:spcBef>
              <a:spcAft>
                <a:spcPts val="600"/>
              </a:spcAft>
            </a:pPr>
            <a:r>
              <a:rPr lang="el-GR" sz="4000" u="sng" dirty="0">
                <a:solidFill>
                  <a:srgbClr val="0563C1"/>
                </a:solidFill>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Και κάποια από τα αποτελέσματα της άσκησης θεσμικής πίεσης</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600"/>
              </a:spcAft>
            </a:pPr>
            <a:r>
              <a:rPr lang="el-GR" sz="4000" u="sng" dirty="0">
                <a:effectLst/>
                <a:latin typeface="Calibri" panose="020F0502020204030204" pitchFamily="34" charset="0"/>
                <a:ea typeface="Calibri" panose="020F0502020204030204" pitchFamily="34" charset="0"/>
                <a:cs typeface="Times New Roman" panose="02020603050405020304" pitchFamily="18" charset="0"/>
              </a:rPr>
              <a:t>Δείτε το </a:t>
            </a:r>
            <a:r>
              <a:rPr lang="el-GR" sz="4000" u="sng" dirty="0" err="1">
                <a:effectLst/>
                <a:latin typeface="Calibri" panose="020F0502020204030204" pitchFamily="34" charset="0"/>
                <a:ea typeface="Calibri" panose="020F0502020204030204" pitchFamily="34" charset="0"/>
                <a:cs typeface="Times New Roman" panose="02020603050405020304" pitchFamily="18" charset="0"/>
              </a:rPr>
              <a:t>ΔΤ</a:t>
            </a:r>
            <a:r>
              <a:rPr lang="el-GR" sz="4000" u="sng" dirty="0">
                <a:effectLst/>
                <a:latin typeface="Calibri" panose="020F0502020204030204" pitchFamily="34" charset="0"/>
                <a:ea typeface="Calibri" panose="020F0502020204030204" pitchFamily="34" charset="0"/>
                <a:cs typeface="Times New Roman" panose="02020603050405020304" pitchFamily="18" charset="0"/>
              </a:rPr>
              <a:t> με τις δεσμεύσεις εδώ</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600"/>
              </a:spcAft>
            </a:pPr>
            <a:r>
              <a:rPr lang="el-GR" sz="4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ΕΣΗΕΑ και </a:t>
            </a:r>
            <a:r>
              <a:rPr lang="el-GR" sz="40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ΕΣΡ</a:t>
            </a:r>
            <a:r>
              <a:rPr lang="el-GR" sz="4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 στηρίζουν τις προσπάθειες καταπολέμησης του στίγματος ψυχικής υγείας στο δημόσιο λόγο - Σβήνουμε το στίγμα (svinoumetostigma.gr)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600"/>
              </a:spcAft>
            </a:pPr>
            <a:r>
              <a:rPr lang="el-GR" sz="4000" u="sng" dirty="0">
                <a:effectLst/>
                <a:latin typeface="Calibri" panose="020F0502020204030204" pitchFamily="34" charset="0"/>
                <a:ea typeface="Calibri" panose="020F0502020204030204" pitchFamily="34" charset="0"/>
                <a:cs typeface="Times New Roman" panose="02020603050405020304" pitchFamily="18" charset="0"/>
              </a:rPr>
              <a:t>Δείτε την υιοθέτηση του κειμένου μας για την συμπεριληπτική γλώσσα εδώ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600"/>
              </a:spcAft>
            </a:pPr>
            <a:r>
              <a:rPr lang="el-GR" sz="4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Εκθέσεις - Πορίσματα - Ειδική Επιτροπή Ελέγχου Προστασίας των Δικαιωμάτων των Ατόμων με Ψυχικές Διαταραχές - Υπουργείο Υγείας (moh.gov.gr)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600"/>
              </a:spcAft>
            </a:pPr>
            <a:r>
              <a:rPr lang="el-GR" sz="240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l-GR" dirty="0"/>
          </a:p>
          <a:p>
            <a:pPr algn="just"/>
            <a:endParaRPr lang="en-US" dirty="0"/>
          </a:p>
          <a:p>
            <a:pPr algn="just"/>
            <a:endParaRPr lang="en-US" dirty="0"/>
          </a:p>
        </p:txBody>
      </p:sp>
      <p:pic>
        <p:nvPicPr>
          <p:cNvPr id="4" name="Picture 3">
            <a:extLst>
              <a:ext uri="{FF2B5EF4-FFF2-40B4-BE49-F238E27FC236}">
                <a16:creationId xmlns:a16="http://schemas.microsoft.com/office/drawing/2014/main" id="{B8B5111E-58FA-4494-892E-FC8804290512}"/>
              </a:ext>
            </a:extLst>
          </p:cNvPr>
          <p:cNvPicPr>
            <a:picLocks noChangeAspect="1"/>
          </p:cNvPicPr>
          <p:nvPr/>
        </p:nvPicPr>
        <p:blipFill>
          <a:blip r:embed="rId11">
            <a:alphaModFix/>
            <a:extLst>
              <a:ext uri="{28A0092B-C50C-407E-A947-70E740481C1C}">
                <a14:useLocalDpi xmlns:a14="http://schemas.microsoft.com/office/drawing/2010/main" val="0"/>
              </a:ext>
            </a:extLst>
          </a:blip>
          <a:srcRect/>
          <a:stretch>
            <a:fillRect/>
          </a:stretch>
        </p:blipFill>
        <p:spPr bwMode="auto">
          <a:xfrm>
            <a:off x="0" y="0"/>
            <a:ext cx="2533650" cy="847725"/>
          </a:xfrm>
          <a:prstGeom prst="rect">
            <a:avLst/>
          </a:prstGeom>
          <a:noFill/>
        </p:spPr>
      </p:pic>
      <p:sp>
        <p:nvSpPr>
          <p:cNvPr id="5" name="Slide Number Placeholder 4">
            <a:extLst>
              <a:ext uri="{FF2B5EF4-FFF2-40B4-BE49-F238E27FC236}">
                <a16:creationId xmlns:a16="http://schemas.microsoft.com/office/drawing/2014/main" id="{D838258D-44F2-4728-ABF1-951257F773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BCF3CD-ADDD-4DE0-A20B-EA0D6F9FD34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C678DEC-C608-4C03-9585-1B66B29823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ΠΑΝΑΓΙΩΤΑ ΦΙΤΣΙΟΥ, ΨΥΧΟΛΟΓΟΣ </a:t>
            </a: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MSc</a:t>
            </a:r>
          </a:p>
        </p:txBody>
      </p:sp>
    </p:spTree>
    <p:extLst>
      <p:ext uri="{BB962C8B-B14F-4D97-AF65-F5344CB8AC3E}">
        <p14:creationId xmlns:p14="http://schemas.microsoft.com/office/powerpoint/2010/main" val="22397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52CC-9A0D-458A-A909-1A19E9229582}"/>
              </a:ext>
            </a:extLst>
          </p:cNvPr>
          <p:cNvSpPr>
            <a:spLocks noGrp="1"/>
          </p:cNvSpPr>
          <p:nvPr>
            <p:ph type="ctrTitle"/>
          </p:nvPr>
        </p:nvSpPr>
        <p:spPr>
          <a:xfrm>
            <a:off x="4620768" y="150369"/>
            <a:ext cx="6376416" cy="544576"/>
          </a:xfrm>
        </p:spPr>
        <p:txBody>
          <a:bodyPr>
            <a:normAutofit fontScale="90000"/>
          </a:bodyPr>
          <a:lstStyle/>
          <a:p>
            <a:pPr algn="just"/>
            <a:r>
              <a:rPr lang="el-GR" sz="3600" dirty="0"/>
              <a:t>Βιβλιογραφία/</a:t>
            </a:r>
            <a:r>
              <a:rPr lang="en-US" sz="3600" dirty="0"/>
              <a:t>Links</a:t>
            </a:r>
          </a:p>
        </p:txBody>
      </p:sp>
      <p:sp>
        <p:nvSpPr>
          <p:cNvPr id="3" name="Subtitle 2">
            <a:extLst>
              <a:ext uri="{FF2B5EF4-FFF2-40B4-BE49-F238E27FC236}">
                <a16:creationId xmlns:a16="http://schemas.microsoft.com/office/drawing/2014/main" id="{5B2951A3-8F0E-446F-B673-3A18335914A7}"/>
              </a:ext>
            </a:extLst>
          </p:cNvPr>
          <p:cNvSpPr>
            <a:spLocks noGrp="1"/>
          </p:cNvSpPr>
          <p:nvPr>
            <p:ph type="subTitle" idx="1"/>
          </p:nvPr>
        </p:nvSpPr>
        <p:spPr>
          <a:xfrm>
            <a:off x="353568" y="694945"/>
            <a:ext cx="11509248" cy="5661405"/>
          </a:xfrm>
        </p:spPr>
        <p:txBody>
          <a:bodyPr>
            <a:normAutofit fontScale="25000" lnSpcReduction="20000"/>
          </a:bodyPr>
          <a:lstStyle/>
          <a:p>
            <a:pPr algn="just"/>
            <a:endParaRPr lang="en-US" dirty="0"/>
          </a:p>
          <a:p>
            <a:pPr marR="0" lvl="0" algn="just">
              <a:lnSpc>
                <a:spcPct val="150000"/>
              </a:lnSpc>
              <a:spcBef>
                <a:spcPts val="0"/>
              </a:spcBef>
              <a:spcAft>
                <a:spcPts val="600"/>
              </a:spcAft>
            </a:pP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Erasmus+ European Standards for Peer Support Workers in Mental Health (2021). </a:t>
            </a:r>
            <a:r>
              <a:rPr lang="en-US" sz="3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Differentiated competence profiles for the peer workers.                         </a:t>
            </a:r>
            <a:endPar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3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https://grone-geso.de/wp-content/uploads/2022/03/IO3_Final.pdf</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R="0" lvl="0" algn="just">
              <a:lnSpc>
                <a:spcPct val="150000"/>
              </a:lnSpc>
              <a:spcBef>
                <a:spcPts val="0"/>
              </a:spcBef>
              <a:spcAft>
                <a:spcPts val="0"/>
              </a:spcAft>
            </a:pP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Substance Abuse and Mental Health Services Administration (SAMHSA), USA</a:t>
            </a:r>
            <a:endPar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Core Competencies for Peer Workers in Behavioral Health Services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32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https://www.samhsa.gov/sites/default/files/programs_campaigns/brss_tacs/core-competencies_508_12_13_18.pdf</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Recovery and Recovery Support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32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https://www.samhsa.gov/find-help/recovery</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R="0" lvl="0" algn="just">
              <a:lnSpc>
                <a:spcPct val="150000"/>
              </a:lnSpc>
              <a:spcBef>
                <a:spcPts val="0"/>
              </a:spcBef>
              <a:spcAft>
                <a:spcPts val="0"/>
              </a:spcAft>
            </a:pP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Manning, R. M., &amp; Greenwood, R. M. (2019). Recovery in homelessness: The influence of choice and mastery on physical health, psychiatric symptoms, alcohol and drug use, and community integration. </a:t>
            </a:r>
            <a:r>
              <a:rPr lang="en-US" sz="3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Psychiatric Rehabilitation Journal, 42</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147–157. </a:t>
            </a:r>
            <a:r>
              <a:rPr lang="en-US" sz="32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5"/>
              </a:rPr>
              <a:t>https://doi.org/10.1037/prj0000350</a:t>
            </a:r>
            <a:endPar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R="0" lvl="0" algn="just">
              <a:lnSpc>
                <a:spcPct val="150000"/>
              </a:lnSpc>
              <a:spcBef>
                <a:spcPts val="0"/>
              </a:spcBef>
              <a:spcAft>
                <a:spcPts val="0"/>
              </a:spcAft>
            </a:pP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Erasmus+ Accommodating a travelling life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ATL</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https://www.atl-project.eu/</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R="0" lvl="0" algn="just">
              <a:lnSpc>
                <a:spcPct val="150000"/>
              </a:lnSpc>
              <a:spcBef>
                <a:spcPts val="0"/>
              </a:spcBef>
              <a:spcAft>
                <a:spcPts val="0"/>
              </a:spcAft>
            </a:pP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resource kit of practical peer support resources featured in this issue of Healing Hands is now available on the National Health Care for the Homeless Councils website. You can access these resources at </a:t>
            </a:r>
            <a:r>
              <a:rPr lang="en-US" sz="32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7"/>
              </a:rPr>
              <a:t>http://www.nhchc.org/wpcontent/uploads/2011/09/peer-support-resource-kit-2013.pdf</a:t>
            </a:r>
            <a:endPar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R="0" lvl="0" algn="just">
              <a:lnSpc>
                <a:spcPct val="150000"/>
              </a:lnSpc>
              <a:spcBef>
                <a:spcPts val="0"/>
              </a:spcBef>
              <a:spcAft>
                <a:spcPts val="0"/>
              </a:spcAft>
            </a:pP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Julie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Repper</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Rachel Perkins, Social Inclusion and Recovery 1st Edition A Model for Mental Health Practice,  Imprint: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Bailièrre</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Tindall Published Date: 21st February 2003</a:t>
            </a:r>
            <a:endPar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R="0" lvl="0" algn="just">
              <a:lnSpc>
                <a:spcPct val="150000"/>
              </a:lnSpc>
              <a:spcBef>
                <a:spcPts val="0"/>
              </a:spcBef>
              <a:spcAft>
                <a:spcPts val="0"/>
              </a:spcAft>
            </a:pP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Erasmus+ Project title: DIGNITY &amp; WELL-BEING: Exchange for changing (2016-1-PT01-KA202-022970 ERASMUS+)</a:t>
            </a:r>
            <a:endPar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R="0" lvl="0" algn="just">
              <a:lnSpc>
                <a:spcPct val="150000"/>
              </a:lnSpc>
              <a:spcBef>
                <a:spcPts val="0"/>
              </a:spcBef>
              <a:spcAft>
                <a:spcPts val="0"/>
              </a:spcAft>
            </a:pP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Document Title: Practical Approaches to working with Homeless People with Mental Health Problems, published June 2019 </a:t>
            </a:r>
            <a:endPar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32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8"/>
              </a:rPr>
              <a:t>http://ekpse.gr/images/Erasmus+%20Dignity%20and%20Well-Being_odigos_en.pdf</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R="0" lvl="0" algn="just">
              <a:lnSpc>
                <a:spcPct val="150000"/>
              </a:lnSpc>
              <a:spcBef>
                <a:spcPts val="0"/>
              </a:spcBef>
              <a:spcAft>
                <a:spcPts val="0"/>
              </a:spcAft>
            </a:pP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Walker, Gill, Bryant, Wendy (2013) Peer support in adult mental health services: A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metasynthesis</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qualitative findings. Psychiatric Rehabilitation Journal, Vol 36(1), 28-34. </a:t>
            </a:r>
            <a:r>
              <a:rPr lang="en-US" sz="32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9"/>
              </a:rPr>
              <a:t>http://dx.doi.org/10.1037/h0094744</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R="0" lvl="0" algn="just">
              <a:lnSpc>
                <a:spcPct val="150000"/>
              </a:lnSpc>
              <a:spcBef>
                <a:spcPts val="0"/>
              </a:spcBef>
              <a:spcAft>
                <a:spcPts val="0"/>
              </a:spcAft>
            </a:pP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Repper</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J., Carter T., (2011), A review of the literature on peer support in mental health services. Journal of Mental Health, 20(4): 392–411.</a:t>
            </a:r>
            <a:endPar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R="0" lvl="0" algn="just">
              <a:lnSpc>
                <a:spcPct val="150000"/>
              </a:lnSpc>
              <a:spcBef>
                <a:spcPts val="0"/>
              </a:spcBef>
              <a:spcAft>
                <a:spcPts val="0"/>
              </a:spcAft>
            </a:pP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Slade M. et al., (2014) Uses and abuses of recovery: implementing recovery-oriented practices in mental health systems. World Psychiatry 13, 1 DOI 10.1002/wps.20084.</a:t>
            </a:r>
            <a:endPar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R="0" lvl="0" algn="just">
              <a:lnSpc>
                <a:spcPct val="150000"/>
              </a:lnSpc>
              <a:spcBef>
                <a:spcPts val="0"/>
              </a:spcBef>
              <a:spcAft>
                <a:spcPts val="0"/>
              </a:spcAft>
            </a:pP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Papavasileiou</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Sakellaropoulos</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“Social Reintegration and Vocational Rehabilitation of people suffering from mental health problems”, in: D.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Damigos</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(2003)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Desinstitulization</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its Relation with Primary Care, Athens: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Papazisi</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Greek).</a:t>
            </a:r>
            <a:endPar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R="0" lvl="0" algn="just">
              <a:lnSpc>
                <a:spcPct val="150000"/>
              </a:lnSpc>
              <a:spcBef>
                <a:spcPts val="0"/>
              </a:spcBef>
              <a:spcAft>
                <a:spcPts val="0"/>
              </a:spcAft>
            </a:pP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Fragkouli</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Sakellaropoulou</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(2007) “Mobile Psychiatric Unit of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Fokida</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Prefecture: Prevention, Timely Intervention and Care in the Community”,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Papazisis</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Athens</a:t>
            </a:r>
            <a:endPar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R="0" lvl="0" algn="just">
              <a:lnSpc>
                <a:spcPct val="150000"/>
              </a:lnSpc>
              <a:spcBef>
                <a:spcPts val="0"/>
              </a:spcBef>
              <a:spcAft>
                <a:spcPts val="0"/>
              </a:spcAft>
            </a:pP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Malakozi</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Recovery model and its contribution to developing peer worker oriented services, presented in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Asklepios</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Foundation Conference, Amsterdam, 2017</a:t>
            </a:r>
            <a:endPar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R="0" lvl="0" algn="just">
              <a:lnSpc>
                <a:spcPct val="150000"/>
              </a:lnSpc>
              <a:spcBef>
                <a:spcPts val="0"/>
              </a:spcBef>
              <a:spcAft>
                <a:spcPts val="0"/>
              </a:spcAft>
            </a:pP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P.Sakellaropoulos</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A.Fragkouli</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Lazaridou</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(2015)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Meamesynpa</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From “Necessity” to Theory and from Theory to Practice”, Internal Publication.</a:t>
            </a:r>
            <a:endPar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R="0" lvl="0" algn="just">
              <a:lnSpc>
                <a:spcPct val="150000"/>
              </a:lnSpc>
              <a:spcBef>
                <a:spcPts val="0"/>
              </a:spcBef>
              <a:spcAft>
                <a:spcPts val="0"/>
              </a:spcAft>
            </a:pP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Sakellaropoulos</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 and colleagues (2010). ΄΄ The foundation stone of Psychiatry in the emotional bond between the patient and the therapist΄΄,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Papazisis</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Publ., Athens.</a:t>
            </a:r>
            <a:endPar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R="0" lvl="0" algn="just">
              <a:lnSpc>
                <a:spcPct val="150000"/>
              </a:lnSpc>
              <a:spcBef>
                <a:spcPts val="0"/>
              </a:spcBef>
              <a:spcAft>
                <a:spcPts val="0"/>
              </a:spcAft>
            </a:pP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Panagiotis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Sakellaropoulos</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Athina</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Fragkouli</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Maria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Lazaridou</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Panagiota</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Fitsiou</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Niki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Darmogianni</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Ntina</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Topali</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Arsenia</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Malakozi</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Despoina</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Papaioannou</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Aggeliki</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Foteinou</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Vasia</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Premeti</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Ageliki</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Giantselidou</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Valentini</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Bochtsou</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‘’Community psycho-education, social solidarity networking, alliances lobbying’’2016</a:t>
            </a:r>
            <a:endPar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R="0" lvl="0" algn="just">
              <a:lnSpc>
                <a:spcPct val="150000"/>
              </a:lnSpc>
              <a:spcBef>
                <a:spcPts val="0"/>
              </a:spcBef>
              <a:spcAft>
                <a:spcPts val="0"/>
              </a:spcAft>
            </a:pP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Paper” “Mental health service users claiming their right to self-advocacy: The journey of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Autoekprosopisi</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submitted by members of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Autoekprosopisi</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staff of Society of Social Psychiatry P. </a:t>
            </a: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Sakellaropoulos</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the call for papers for the: </a:t>
            </a:r>
            <a:endPar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“Hierarchies of Disability Human Rights”.  An edited volume for the Routledge Press, Interdisciplinary Disability Studies Book Series. Editors: Stephen Meyers, Megan McCloskey, Gabor Petri. The volume has not been published yet (NOT SURE???)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R="0" lvl="0" algn="just">
              <a:lnSpc>
                <a:spcPct val="150000"/>
              </a:lnSpc>
              <a:spcBef>
                <a:spcPts val="0"/>
              </a:spcBef>
              <a:spcAft>
                <a:spcPts val="0"/>
              </a:spcAft>
            </a:pPr>
            <a:r>
              <a:rPr lang="en-US" sz="3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Giantselidou</a:t>
            </a: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(2021), The Recovery Model (part B) The concept of recovery in mental health and its applications in the psychosocial rehabilitation of people with severe mental disorders, presentation at the 12th Session of the 6th cycle of the Postgraduate Program in "Social Psychiatry"</a:t>
            </a:r>
            <a:endPar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3200" dirty="0">
              <a:effectLst/>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3200" dirty="0">
                <a:solidFill>
                  <a:srgbClr val="0070C0"/>
                </a:solidFill>
                <a:effectLst/>
                <a:ea typeface="Times New Roman" panose="02020603050405020304" pitchFamily="18" charset="0"/>
                <a:cs typeface="Times New Roman" panose="02020603050405020304" pitchFamily="18" charset="0"/>
              </a:rPr>
              <a:t>Mental health service users claiming their right to self-advocacy: The journey of "</a:t>
            </a:r>
            <a:r>
              <a:rPr lang="en-US" sz="3200" dirty="0" err="1">
                <a:solidFill>
                  <a:srgbClr val="0070C0"/>
                </a:solidFill>
                <a:effectLst/>
                <a:ea typeface="Times New Roman" panose="02020603050405020304" pitchFamily="18" charset="0"/>
                <a:cs typeface="Times New Roman" panose="02020603050405020304" pitchFamily="18" charset="0"/>
              </a:rPr>
              <a:t>Autoekprosopsi</a:t>
            </a:r>
            <a:r>
              <a:rPr lang="en-US" sz="3200" dirty="0">
                <a:solidFill>
                  <a:srgbClr val="0070C0"/>
                </a:solidFill>
                <a:effectLst/>
                <a:ea typeface="Times New Roman" panose="02020603050405020304" pitchFamily="18" charset="0"/>
                <a:cs typeface="Times New Roman" panose="02020603050405020304" pitchFamily="18" charset="0"/>
              </a:rPr>
              <a:t>", </a:t>
            </a:r>
            <a:r>
              <a:rPr lang="en-US" sz="3200" dirty="0" err="1">
                <a:solidFill>
                  <a:srgbClr val="0070C0"/>
                </a:solidFill>
                <a:effectLst/>
                <a:ea typeface="Times New Roman" panose="02020603050405020304" pitchFamily="18" charset="0"/>
                <a:cs typeface="Times New Roman" panose="02020603050405020304" pitchFamily="18" charset="0"/>
              </a:rPr>
              <a:t>Leonardos</a:t>
            </a:r>
            <a:r>
              <a:rPr lang="en-US" sz="3200" dirty="0">
                <a:solidFill>
                  <a:srgbClr val="0070C0"/>
                </a:solidFill>
                <a:effectLst/>
                <a:ea typeface="Times New Roman" panose="02020603050405020304" pitchFamily="18" charset="0"/>
                <a:cs typeface="Times New Roman" panose="02020603050405020304" pitchFamily="18" charset="0"/>
              </a:rPr>
              <a:t> </a:t>
            </a:r>
            <a:r>
              <a:rPr lang="en-US" sz="3200" dirty="0" err="1">
                <a:solidFill>
                  <a:srgbClr val="0070C0"/>
                </a:solidFill>
                <a:effectLst/>
                <a:ea typeface="Times New Roman" panose="02020603050405020304" pitchFamily="18" charset="0"/>
                <a:cs typeface="Times New Roman" panose="02020603050405020304" pitchFamily="18" charset="0"/>
              </a:rPr>
              <a:t>Skordos</a:t>
            </a:r>
            <a:r>
              <a:rPr lang="en-US" sz="3200" dirty="0">
                <a:solidFill>
                  <a:srgbClr val="0070C0"/>
                </a:solidFill>
                <a:effectLst/>
                <a:ea typeface="Times New Roman" panose="02020603050405020304" pitchFamily="18" charset="0"/>
                <a:cs typeface="Times New Roman" panose="02020603050405020304" pitchFamily="18" charset="0"/>
              </a:rPr>
              <a:t>, </a:t>
            </a:r>
            <a:r>
              <a:rPr lang="en-US" sz="3200" dirty="0" err="1">
                <a:solidFill>
                  <a:srgbClr val="0070C0"/>
                </a:solidFill>
                <a:effectLst/>
                <a:ea typeface="Times New Roman" panose="02020603050405020304" pitchFamily="18" charset="0"/>
                <a:cs typeface="Times New Roman" panose="02020603050405020304" pitchFamily="18" charset="0"/>
              </a:rPr>
              <a:t>Diakakis</a:t>
            </a:r>
            <a:r>
              <a:rPr lang="en-US" sz="3200" dirty="0">
                <a:solidFill>
                  <a:srgbClr val="0070C0"/>
                </a:solidFill>
                <a:effectLst/>
                <a:ea typeface="Times New Roman" panose="02020603050405020304" pitchFamily="18" charset="0"/>
                <a:cs typeface="Times New Roman" panose="02020603050405020304" pitchFamily="18" charset="0"/>
              </a:rPr>
              <a:t> Panagiotis, Marini </a:t>
            </a:r>
            <a:r>
              <a:rPr lang="en-US" sz="3200" dirty="0" err="1">
                <a:solidFill>
                  <a:srgbClr val="0070C0"/>
                </a:solidFill>
                <a:effectLst/>
                <a:ea typeface="Times New Roman" panose="02020603050405020304" pitchFamily="18" charset="0"/>
                <a:cs typeface="Times New Roman" panose="02020603050405020304" pitchFamily="18" charset="0"/>
              </a:rPr>
              <a:t>Garyfalia</a:t>
            </a:r>
            <a:r>
              <a:rPr lang="en-US" sz="3200" dirty="0">
                <a:solidFill>
                  <a:srgbClr val="0070C0"/>
                </a:solidFill>
                <a:effectLst/>
                <a:ea typeface="Times New Roman" panose="02020603050405020304" pitchFamily="18" charset="0"/>
                <a:cs typeface="Times New Roman" panose="02020603050405020304" pitchFamily="18" charset="0"/>
              </a:rPr>
              <a:t>, </a:t>
            </a:r>
            <a:r>
              <a:rPr lang="en-US" sz="3200" dirty="0" err="1">
                <a:solidFill>
                  <a:srgbClr val="0070C0"/>
                </a:solidFill>
                <a:effectLst/>
                <a:ea typeface="Times New Roman" panose="02020603050405020304" pitchFamily="18" charset="0"/>
                <a:cs typeface="Times New Roman" panose="02020603050405020304" pitchFamily="18" charset="0"/>
              </a:rPr>
              <a:t>Athina</a:t>
            </a:r>
            <a:r>
              <a:rPr lang="en-US" sz="3200" dirty="0">
                <a:solidFill>
                  <a:srgbClr val="0070C0"/>
                </a:solidFill>
                <a:effectLst/>
                <a:ea typeface="Times New Roman" panose="02020603050405020304" pitchFamily="18" charset="0"/>
                <a:cs typeface="Times New Roman" panose="02020603050405020304" pitchFamily="18" charset="0"/>
              </a:rPr>
              <a:t> </a:t>
            </a:r>
            <a:r>
              <a:rPr lang="en-US" sz="3200" dirty="0" err="1">
                <a:solidFill>
                  <a:srgbClr val="0070C0"/>
                </a:solidFill>
                <a:effectLst/>
                <a:ea typeface="Times New Roman" panose="02020603050405020304" pitchFamily="18" charset="0"/>
                <a:cs typeface="Times New Roman" panose="02020603050405020304" pitchFamily="18" charset="0"/>
              </a:rPr>
              <a:t>Fragkouli</a:t>
            </a:r>
            <a:r>
              <a:rPr lang="en-US" sz="3200" dirty="0">
                <a:solidFill>
                  <a:srgbClr val="0070C0"/>
                </a:solidFill>
                <a:effectLst/>
                <a:ea typeface="Times New Roman" panose="02020603050405020304" pitchFamily="18" charset="0"/>
                <a:cs typeface="Times New Roman" panose="02020603050405020304" pitchFamily="18" charset="0"/>
              </a:rPr>
              <a:t> and </a:t>
            </a:r>
            <a:r>
              <a:rPr lang="en-US" sz="3200" dirty="0" err="1">
                <a:solidFill>
                  <a:srgbClr val="0070C0"/>
                </a:solidFill>
                <a:effectLst/>
                <a:ea typeface="Times New Roman" panose="02020603050405020304" pitchFamily="18" charset="0"/>
                <a:cs typeface="Times New Roman" panose="02020603050405020304" pitchFamily="18" charset="0"/>
              </a:rPr>
              <a:t>Panagiota</a:t>
            </a:r>
            <a:r>
              <a:rPr lang="en-US" sz="3200" dirty="0">
                <a:solidFill>
                  <a:srgbClr val="0070C0"/>
                </a:solidFill>
                <a:effectLst/>
                <a:ea typeface="Times New Roman" panose="02020603050405020304" pitchFamily="18" charset="0"/>
                <a:cs typeface="Times New Roman" panose="02020603050405020304" pitchFamily="18" charset="0"/>
              </a:rPr>
              <a:t> </a:t>
            </a:r>
            <a:r>
              <a:rPr lang="en-US" sz="3200" dirty="0" err="1">
                <a:solidFill>
                  <a:srgbClr val="0070C0"/>
                </a:solidFill>
                <a:effectLst/>
                <a:ea typeface="Times New Roman" panose="02020603050405020304" pitchFamily="18" charset="0"/>
                <a:cs typeface="Times New Roman" panose="02020603050405020304" pitchFamily="18" charset="0"/>
              </a:rPr>
              <a:t>Fitsiou</a:t>
            </a:r>
            <a:r>
              <a:rPr lang="en-US" sz="3200" dirty="0">
                <a:solidFill>
                  <a:srgbClr val="0070C0"/>
                </a:solidFill>
                <a:effectLst/>
                <a:ea typeface="Times New Roman" panose="02020603050405020304" pitchFamily="18" charset="0"/>
                <a:cs typeface="Times New Roman" panose="02020603050405020304" pitchFamily="18" charset="0"/>
              </a:rPr>
              <a:t>, The Routledge International Handbook of Disability Human Rights Hierarchies, 2023 </a:t>
            </a:r>
          </a:p>
          <a:p>
            <a:pPr marL="0" marR="0" algn="just">
              <a:spcBef>
                <a:spcPts val="0"/>
              </a:spcBef>
              <a:spcAft>
                <a:spcPts val="0"/>
              </a:spcAft>
            </a:pPr>
            <a:r>
              <a:rPr lang="en-US" sz="3200" u="sng" dirty="0">
                <a:solidFill>
                  <a:srgbClr val="0070C0"/>
                </a:solidFill>
                <a:effectLst/>
                <a:ea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https://www.taylorfrancis.com/books/edit/10.4324/9781003410089/routledge-international-handbook-disability-human-rights-hierarchies-stephen-meyers-megan-mccloskey-gabor-petri</a:t>
            </a:r>
            <a:r>
              <a:rPr lang="en-US" sz="3200" dirty="0">
                <a:solidFill>
                  <a:srgbClr val="0070C0"/>
                </a:solidFill>
                <a:effectLst/>
                <a:ea typeface="Times New Roman" panose="02020603050405020304" pitchFamily="18" charset="0"/>
                <a:cs typeface="Times New Roman" panose="02020603050405020304" pitchFamily="18" charset="0"/>
              </a:rPr>
              <a:t> </a:t>
            </a:r>
          </a:p>
          <a:p>
            <a:pPr marL="0" marR="0">
              <a:spcBef>
                <a:spcPts val="0"/>
              </a:spcBef>
              <a:spcAft>
                <a:spcPts val="0"/>
              </a:spcAft>
            </a:pPr>
            <a:r>
              <a:rPr lang="en-US" sz="3200" dirty="0">
                <a:effectLst/>
                <a:ea typeface="Times New Roman" panose="02020603050405020304" pitchFamily="18" charset="0"/>
                <a:cs typeface="Times New Roman" panose="02020603050405020304" pitchFamily="18" charset="0"/>
              </a:rPr>
              <a:t> </a:t>
            </a:r>
          </a:p>
          <a:p>
            <a:pPr algn="just"/>
            <a:r>
              <a:rPr lang="en-US" sz="3200" dirty="0" err="1"/>
              <a:t>Leamy</a:t>
            </a:r>
            <a:r>
              <a:rPr lang="en-US" sz="3200" dirty="0"/>
              <a:t> M, Bird V, Le </a:t>
            </a:r>
            <a:r>
              <a:rPr lang="en-US" sz="3200" dirty="0" err="1"/>
              <a:t>Boutillier</a:t>
            </a:r>
            <a:r>
              <a:rPr lang="en-US" sz="3200" dirty="0"/>
              <a:t> C, Williams J, Slade M. Conceptual framework for personal recovery in mental health: systematic review and narrative synthesis. Br J Psychiatry. 2011 Dec;199(6):445-52. </a:t>
            </a:r>
            <a:r>
              <a:rPr lang="en-US" sz="3200" dirty="0" err="1"/>
              <a:t>doi</a:t>
            </a:r>
            <a:r>
              <a:rPr lang="en-US" sz="3200" dirty="0"/>
              <a:t>: 10.1192/bjp.bp.110.083733. </a:t>
            </a:r>
            <a:r>
              <a:rPr lang="en-US" sz="3200" dirty="0" err="1"/>
              <a:t>PMID</a:t>
            </a:r>
            <a:r>
              <a:rPr lang="en-US" sz="3200" dirty="0"/>
              <a:t>: 22130746.</a:t>
            </a:r>
          </a:p>
          <a:p>
            <a:pPr algn="just"/>
            <a:endParaRPr lang="en-US" dirty="0"/>
          </a:p>
        </p:txBody>
      </p:sp>
      <p:pic>
        <p:nvPicPr>
          <p:cNvPr id="4" name="Picture 3">
            <a:extLst>
              <a:ext uri="{FF2B5EF4-FFF2-40B4-BE49-F238E27FC236}">
                <a16:creationId xmlns:a16="http://schemas.microsoft.com/office/drawing/2014/main" id="{B8B5111E-58FA-4494-892E-FC8804290512}"/>
              </a:ext>
            </a:extLst>
          </p:cNvPr>
          <p:cNvPicPr>
            <a:picLocks noChangeAspect="1"/>
          </p:cNvPicPr>
          <p:nvPr/>
        </p:nvPicPr>
        <p:blipFill>
          <a:blip r:embed="rId11">
            <a:alphaModFix/>
            <a:extLst>
              <a:ext uri="{28A0092B-C50C-407E-A947-70E740481C1C}">
                <a14:useLocalDpi xmlns:a14="http://schemas.microsoft.com/office/drawing/2010/main" val="0"/>
              </a:ext>
            </a:extLst>
          </a:blip>
          <a:srcRect/>
          <a:stretch>
            <a:fillRect/>
          </a:stretch>
        </p:blipFill>
        <p:spPr bwMode="auto">
          <a:xfrm>
            <a:off x="0" y="0"/>
            <a:ext cx="2533650" cy="847725"/>
          </a:xfrm>
          <a:prstGeom prst="rect">
            <a:avLst/>
          </a:prstGeom>
          <a:noFill/>
        </p:spPr>
      </p:pic>
      <p:sp>
        <p:nvSpPr>
          <p:cNvPr id="5" name="Slide Number Placeholder 4">
            <a:extLst>
              <a:ext uri="{FF2B5EF4-FFF2-40B4-BE49-F238E27FC236}">
                <a16:creationId xmlns:a16="http://schemas.microsoft.com/office/drawing/2014/main" id="{D838258D-44F2-4728-ABF1-951257F773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BCF3CD-ADDD-4DE0-A20B-EA0D6F9FD34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C678DEC-C608-4C03-9585-1B66B29823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ΠΑΝΑΓΙΩΤΑ ΦΙΤΣΙΟΥ, ΨΥΧΟΛΟΓΟΣ </a:t>
            </a: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MSc</a:t>
            </a:r>
          </a:p>
        </p:txBody>
      </p:sp>
    </p:spTree>
    <p:extLst>
      <p:ext uri="{BB962C8B-B14F-4D97-AF65-F5344CB8AC3E}">
        <p14:creationId xmlns:p14="http://schemas.microsoft.com/office/powerpoint/2010/main" val="38377446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52CC-9A0D-458A-A909-1A19E9229582}"/>
              </a:ext>
            </a:extLst>
          </p:cNvPr>
          <p:cNvSpPr>
            <a:spLocks noGrp="1"/>
          </p:cNvSpPr>
          <p:nvPr>
            <p:ph type="ctrTitle"/>
          </p:nvPr>
        </p:nvSpPr>
        <p:spPr>
          <a:xfrm>
            <a:off x="4583576" y="136525"/>
            <a:ext cx="3831220" cy="847725"/>
          </a:xfrm>
        </p:spPr>
        <p:txBody>
          <a:bodyPr>
            <a:normAutofit fontScale="90000"/>
          </a:bodyPr>
          <a:lstStyle/>
          <a:p>
            <a:pPr algn="just"/>
            <a:r>
              <a:rPr lang="en-US" dirty="0"/>
              <a:t>Case Studies</a:t>
            </a:r>
          </a:p>
        </p:txBody>
      </p:sp>
      <p:sp>
        <p:nvSpPr>
          <p:cNvPr id="3" name="Subtitle 2">
            <a:extLst>
              <a:ext uri="{FF2B5EF4-FFF2-40B4-BE49-F238E27FC236}">
                <a16:creationId xmlns:a16="http://schemas.microsoft.com/office/drawing/2014/main" id="{5B2951A3-8F0E-446F-B673-3A18335914A7}"/>
              </a:ext>
            </a:extLst>
          </p:cNvPr>
          <p:cNvSpPr>
            <a:spLocks noGrp="1"/>
          </p:cNvSpPr>
          <p:nvPr>
            <p:ph type="subTitle" idx="1"/>
          </p:nvPr>
        </p:nvSpPr>
        <p:spPr>
          <a:xfrm>
            <a:off x="925975" y="984251"/>
            <a:ext cx="10255169" cy="5185056"/>
          </a:xfrm>
        </p:spPr>
        <p:txBody>
          <a:bodyPr>
            <a:normAutofit fontScale="55000" lnSpcReduction="20000"/>
          </a:bodyPr>
          <a:lstStyle/>
          <a:p>
            <a:pPr algn="just"/>
            <a:r>
              <a:rPr lang="el-GR" dirty="0"/>
              <a:t>Το έργο «Σβήνουμε το στίγμα. Στο λόγο μας» υλοποιείται στο πλαίσιο του προγράμματος </a:t>
            </a:r>
            <a:r>
              <a:rPr lang="el-GR" dirty="0" err="1"/>
              <a:t>Active</a:t>
            </a:r>
            <a:r>
              <a:rPr lang="el-GR" dirty="0"/>
              <a:t> </a:t>
            </a:r>
            <a:r>
              <a:rPr lang="el-GR" dirty="0" err="1"/>
              <a:t>citizens</a:t>
            </a:r>
            <a:r>
              <a:rPr lang="el-GR" dirty="0"/>
              <a:t> </a:t>
            </a:r>
            <a:r>
              <a:rPr lang="el-GR" dirty="0" err="1"/>
              <a:t>fund</a:t>
            </a:r>
            <a:r>
              <a:rPr lang="el-GR" dirty="0"/>
              <a:t>, με φορέα υλοποίησης την Εταιρία Κοινωνικής Ψυχιατρικής Π. Σακελλαρόπουλος και εταίρους το Ίδρυμα Θεμιστοκλή &amp; Δημήτρη Τσάτσου – Κέντρο Ευρωπαϊκού Συνταγματικού Δικαίου και την Εταιρία Μέριμνας και Αποκατάστασης Ατόμων με Ψυχοκοινωνικά Προβλήματα. Το πρόγραμμα </a:t>
            </a:r>
            <a:r>
              <a:rPr lang="el-GR" dirty="0" err="1"/>
              <a:t>Active</a:t>
            </a:r>
            <a:r>
              <a:rPr lang="el-GR" dirty="0"/>
              <a:t> </a:t>
            </a:r>
            <a:r>
              <a:rPr lang="el-GR" dirty="0" err="1"/>
              <a:t>citizens</a:t>
            </a:r>
            <a:r>
              <a:rPr lang="el-GR" dirty="0"/>
              <a:t> </a:t>
            </a:r>
            <a:r>
              <a:rPr lang="el-GR" dirty="0" err="1"/>
              <a:t>fund</a:t>
            </a:r>
            <a:r>
              <a:rPr lang="el-GR" dirty="0"/>
              <a:t>, ύψους € 13,5 εκ., χρηματοδοτείται από την Ισλανδία, το Λιχτενστάιν και τη Νορβηγία και είναι μέρος του χρηματοδοτικού μηχανισμού του Ευρωπαϊκού Οικονομικού Χώρου (</a:t>
            </a:r>
            <a:r>
              <a:rPr lang="el-GR" dirty="0" err="1"/>
              <a:t>ΕΟΧ</a:t>
            </a:r>
            <a:r>
              <a:rPr lang="el-GR" dirty="0"/>
              <a:t>) περιόδου 2014 – 2021, γνωστού ως </a:t>
            </a:r>
            <a:r>
              <a:rPr lang="el-GR" dirty="0" err="1"/>
              <a:t>EEA</a:t>
            </a:r>
            <a:r>
              <a:rPr lang="el-GR" dirty="0"/>
              <a:t> </a:t>
            </a:r>
            <a:r>
              <a:rPr lang="el-GR" dirty="0" err="1"/>
              <a:t>Grants</a:t>
            </a:r>
            <a:r>
              <a:rPr lang="el-GR" dirty="0"/>
              <a:t>. Το πρόγραμμα στοχεύει στην ενδυνάμωση και την ενίσχυση της βιωσιμότητας της κοινωνίας των πολιτών και στην ανάδειξη του ρόλου της στην προαγωγή των δημοκρατικών διαδικασιών, στην ενίσχυση της συμμετοχής των πολιτών στα κοινά και στην προάσπιση των ανθρωπίνων δικαιωμάτων. Τη διαχείριση της επιχορήγησης του προγράμματος </a:t>
            </a:r>
            <a:r>
              <a:rPr lang="el-GR" dirty="0" err="1"/>
              <a:t>Active</a:t>
            </a:r>
            <a:r>
              <a:rPr lang="el-GR" dirty="0"/>
              <a:t> </a:t>
            </a:r>
            <a:r>
              <a:rPr lang="el-GR" dirty="0" err="1"/>
              <a:t>citizens</a:t>
            </a:r>
            <a:r>
              <a:rPr lang="el-GR" dirty="0"/>
              <a:t> </a:t>
            </a:r>
            <a:r>
              <a:rPr lang="el-GR" dirty="0" err="1"/>
              <a:t>fund</a:t>
            </a:r>
            <a:r>
              <a:rPr lang="el-GR" dirty="0"/>
              <a:t> για την Ελλάδα έχουν αναλάβει από κοινού το Ίδρυμα </a:t>
            </a:r>
            <a:r>
              <a:rPr lang="el-GR" dirty="0" err="1"/>
              <a:t>Μποδοσάκη</a:t>
            </a:r>
            <a:r>
              <a:rPr lang="el-GR" dirty="0"/>
              <a:t> και το </a:t>
            </a:r>
            <a:r>
              <a:rPr lang="el-GR" dirty="0" err="1"/>
              <a:t>SolidarityNow</a:t>
            </a:r>
            <a:r>
              <a:rPr lang="el-GR" dirty="0"/>
              <a:t>. Περισσότερες πληροφορίες: www.activecitizensfund.gr</a:t>
            </a:r>
          </a:p>
          <a:p>
            <a:pPr algn="just"/>
            <a:r>
              <a:rPr lang="el-GR" dirty="0"/>
              <a:t>Για στοιχεία τεκμηρίωσης βλ. </a:t>
            </a:r>
            <a:r>
              <a:rPr lang="el-GR" dirty="0">
                <a:hlinkClick r:id="rId2"/>
              </a:rPr>
              <a:t>https://svinoumetostigma.gr/</a:t>
            </a:r>
            <a:r>
              <a:rPr lang="el-GR" dirty="0"/>
              <a:t>  </a:t>
            </a:r>
          </a:p>
          <a:p>
            <a:pPr algn="just"/>
            <a:r>
              <a:rPr lang="el-GR" dirty="0"/>
              <a:t> Το έργο "Πλατφόρμα Δράσης για τα Δικαιώματα στην Ψυχική Υγεία" χρηματοδοτήθηκε  από τα </a:t>
            </a:r>
            <a:r>
              <a:rPr lang="el-GR" dirty="0" err="1"/>
              <a:t>EEA</a:t>
            </a:r>
            <a:r>
              <a:rPr lang="el-GR" dirty="0"/>
              <a:t> </a:t>
            </a:r>
            <a:r>
              <a:rPr lang="el-GR" dirty="0" err="1"/>
              <a:t>Grants</a:t>
            </a:r>
            <a:r>
              <a:rPr lang="el-GR" dirty="0"/>
              <a:t> στο πλαίσιο του προγράμματος "Είμαστε όλοι πολίτες" που διαχειρίζεται το Ίδρυμα </a:t>
            </a:r>
            <a:r>
              <a:rPr lang="el-GR" dirty="0" err="1"/>
              <a:t>Μποδοσάκη</a:t>
            </a:r>
            <a:r>
              <a:rPr lang="el-GR" dirty="0"/>
              <a:t>.</a:t>
            </a:r>
          </a:p>
          <a:p>
            <a:pPr algn="just"/>
            <a:r>
              <a:rPr lang="el-GR" dirty="0"/>
              <a:t> Αλ. </a:t>
            </a:r>
            <a:r>
              <a:rPr lang="el-GR" dirty="0" err="1"/>
              <a:t>Λούντζης</a:t>
            </a:r>
            <a:r>
              <a:rPr lang="el-GR" dirty="0"/>
              <a:t>, Αντί </a:t>
            </a:r>
            <a:r>
              <a:rPr lang="el-GR" dirty="0" err="1"/>
              <a:t>επιλόγου:Παραβίαση</a:t>
            </a:r>
            <a:r>
              <a:rPr lang="el-GR" dirty="0"/>
              <a:t>, αναγνώριση, “</a:t>
            </a:r>
            <a:r>
              <a:rPr lang="el-GR" dirty="0" err="1"/>
              <a:t>θεραπεία’’:από</a:t>
            </a:r>
            <a:r>
              <a:rPr lang="el-GR" dirty="0"/>
              <a:t> τη συνηγορία στην </a:t>
            </a:r>
            <a:r>
              <a:rPr lang="el-GR" dirty="0" err="1"/>
              <a:t>αυτοσυνηγορία</a:t>
            </a:r>
            <a:r>
              <a:rPr lang="el-GR" dirty="0"/>
              <a:t> Στο: Τ. </a:t>
            </a:r>
            <a:r>
              <a:rPr lang="el-GR" dirty="0" err="1"/>
              <a:t>Βιδάλης</a:t>
            </a:r>
            <a:r>
              <a:rPr lang="el-GR" dirty="0"/>
              <a:t>  (</a:t>
            </a:r>
            <a:r>
              <a:rPr lang="el-GR" dirty="0" err="1"/>
              <a:t>επιμ</a:t>
            </a:r>
            <a:r>
              <a:rPr lang="el-GR" dirty="0"/>
              <a:t>.) (2016) Η Εποχή της Αυτονομίας. Ένας Οδηγός για τα Δικαιώματα στην Ψυχική Υγεία, Αθήνα: Εταιρία Κοινωνικής Ψυχιατρικής και Ψυχικής Υγείας, Ελληνική Ένωση για τα Δικαιώματα του Ανθρώπου, Ινστιτούτο Ψυχικής Υγείας Παιδιών και Ενηλίκων.</a:t>
            </a:r>
          </a:p>
          <a:p>
            <a:pPr algn="just"/>
            <a:r>
              <a:rPr lang="el-GR" b="1" dirty="0"/>
              <a:t>ΒΙΒΛΙΟΓΡΑΦΙΑ ΕΚΨ Π. ΣΑΚΕΛΛΑΡΟΠΟΥΛΟΣ</a:t>
            </a:r>
          </a:p>
          <a:p>
            <a:pPr marL="609600" indent="-609600" algn="l">
              <a:buFontTx/>
              <a:buAutoNum type="arabicPeriod"/>
            </a:pPr>
            <a:r>
              <a:rPr lang="el-GR" sz="2400" dirty="0"/>
              <a:t>Σακελλαρόπουλος  Π. και Συν (2003) [Δαμίγος Δ. (Συντονιστής έκδοσης)],  «</a:t>
            </a:r>
            <a:r>
              <a:rPr lang="el-GR" sz="2400" dirty="0" err="1"/>
              <a:t>Αποασυλοποίηση</a:t>
            </a:r>
            <a:r>
              <a:rPr lang="el-GR" sz="2400" dirty="0"/>
              <a:t> και η σχέση της με την Πρωτοβάθμια Περίθαλψη», </a:t>
            </a:r>
            <a:r>
              <a:rPr lang="el-GR" sz="2400" dirty="0" err="1"/>
              <a:t>εκδ</a:t>
            </a:r>
            <a:r>
              <a:rPr lang="el-GR" sz="2400" dirty="0"/>
              <a:t>. </a:t>
            </a:r>
            <a:r>
              <a:rPr lang="el-GR" sz="2400" dirty="0" err="1"/>
              <a:t>Παπαζήση</a:t>
            </a:r>
            <a:r>
              <a:rPr lang="el-GR" sz="2400" dirty="0"/>
              <a:t>. </a:t>
            </a:r>
          </a:p>
          <a:p>
            <a:pPr marL="609600" indent="-609600" algn="just">
              <a:buFontTx/>
              <a:buAutoNum type="arabicPeriod"/>
            </a:pPr>
            <a:r>
              <a:rPr lang="el-GR" sz="2400" dirty="0"/>
              <a:t>Σακελλαρόπουλος Π. (1994), «Ψύχωση, Ψυχοθεραπευτικοί Χειρισμοί και Ψυχαναλυτικό Πρίσμα», Περ. Ψυχανάλυσης και Ψυχοθεραπεία, 1, τ. 2, σελ. 167.</a:t>
            </a:r>
          </a:p>
          <a:p>
            <a:pPr marL="609600" indent="-609600" algn="just">
              <a:buFontTx/>
              <a:buAutoNum type="arabicPeriod"/>
            </a:pPr>
            <a:r>
              <a:rPr lang="el-GR" sz="2400" dirty="0"/>
              <a:t>Σακελλαρόπουλος Π. (1995), «Ψύχωση, Ψυχαναλυτικό Πρίσμα και Δημόσια Περίθαλψη», περ. Ψυχανάλυση και Ψυχοθεραπεία, τ. 4, σελ. 161. </a:t>
            </a:r>
          </a:p>
          <a:p>
            <a:pPr marL="609600" indent="-609600" algn="just">
              <a:buFontTx/>
              <a:buAutoNum type="arabicPeriod"/>
            </a:pPr>
            <a:r>
              <a:rPr lang="el-GR" sz="2400" dirty="0"/>
              <a:t>Σακελλαρόπουλος Π. και Συν. (2010), [</a:t>
            </a:r>
            <a:r>
              <a:rPr lang="el-GR" sz="2400" dirty="0" err="1"/>
              <a:t>Φίτσιου</a:t>
            </a:r>
            <a:r>
              <a:rPr lang="el-GR" sz="2400" dirty="0"/>
              <a:t> Π. (Επιμελήτρια έκδοσης)] «Θεμέλιο της Ψυχιατρικής ο συναισθηματικός δεσμός θεραπευτή-</a:t>
            </a:r>
            <a:r>
              <a:rPr lang="el-GR" sz="2400" dirty="0" err="1"/>
              <a:t>θεραπευόμενου</a:t>
            </a:r>
            <a:r>
              <a:rPr lang="el-GR" sz="2400" dirty="0"/>
              <a:t>», </a:t>
            </a:r>
            <a:r>
              <a:rPr lang="el-GR" sz="2400" dirty="0" err="1"/>
              <a:t>εκδ</a:t>
            </a:r>
            <a:r>
              <a:rPr lang="el-GR" sz="2400" dirty="0"/>
              <a:t>. </a:t>
            </a:r>
            <a:r>
              <a:rPr lang="el-GR" sz="2400" dirty="0" err="1"/>
              <a:t>Παπαζήση</a:t>
            </a:r>
            <a:endParaRPr lang="el-GR" sz="2400" dirty="0"/>
          </a:p>
          <a:p>
            <a:pPr marL="609600" indent="-609600" algn="just">
              <a:buFontTx/>
              <a:buAutoNum type="arabicPeriod"/>
            </a:pPr>
            <a:r>
              <a:rPr lang="el-GR" sz="2400" dirty="0"/>
              <a:t>Φραγκούλη – </a:t>
            </a:r>
            <a:r>
              <a:rPr lang="el-GR" sz="2400" dirty="0" err="1"/>
              <a:t>Σακελλαροπούλου</a:t>
            </a:r>
            <a:r>
              <a:rPr lang="el-GR" sz="2400" dirty="0"/>
              <a:t> Α. (2008), Κινητή Ψυχιατρική Μονάδα Νομού Φωκίδας: Πρόληψη, Έγκαιρη Παρέμβαση και Περίθαλψη στην Κοινότητα, Εκδόσεις </a:t>
            </a:r>
            <a:r>
              <a:rPr lang="el-GR" sz="2400" dirty="0" err="1"/>
              <a:t>Παπαζήση</a:t>
            </a:r>
            <a:r>
              <a:rPr lang="el-GR" sz="2400" dirty="0"/>
              <a:t> </a:t>
            </a:r>
          </a:p>
          <a:p>
            <a:pPr algn="just"/>
            <a:endParaRPr lang="el-GR" dirty="0"/>
          </a:p>
        </p:txBody>
      </p:sp>
      <p:pic>
        <p:nvPicPr>
          <p:cNvPr id="4" name="Picture 3">
            <a:extLst>
              <a:ext uri="{FF2B5EF4-FFF2-40B4-BE49-F238E27FC236}">
                <a16:creationId xmlns:a16="http://schemas.microsoft.com/office/drawing/2014/main" id="{B8B5111E-58FA-4494-892E-FC8804290512}"/>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0" y="0"/>
            <a:ext cx="2533650" cy="847725"/>
          </a:xfrm>
          <a:prstGeom prst="rect">
            <a:avLst/>
          </a:prstGeom>
          <a:noFill/>
        </p:spPr>
      </p:pic>
      <p:sp>
        <p:nvSpPr>
          <p:cNvPr id="5" name="Slide Number Placeholder 4">
            <a:extLst>
              <a:ext uri="{FF2B5EF4-FFF2-40B4-BE49-F238E27FC236}">
                <a16:creationId xmlns:a16="http://schemas.microsoft.com/office/drawing/2014/main" id="{D838258D-44F2-4728-ABF1-951257F773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BCF3CD-ADDD-4DE0-A20B-EA0D6F9FD34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C678DEC-C608-4C03-9585-1B66B29823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ΠΑΝΑΓΙΩΤΑ ΦΙΤΣΙΟΥ, ΨΥΧΟΛΟΓΟΣ </a:t>
            </a: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MSc</a:t>
            </a:r>
          </a:p>
        </p:txBody>
      </p:sp>
    </p:spTree>
    <p:extLst>
      <p:ext uri="{BB962C8B-B14F-4D97-AF65-F5344CB8AC3E}">
        <p14:creationId xmlns:p14="http://schemas.microsoft.com/office/powerpoint/2010/main" val="3047588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52CC-9A0D-458A-A909-1A19E9229582}"/>
              </a:ext>
            </a:extLst>
          </p:cNvPr>
          <p:cNvSpPr>
            <a:spLocks noGrp="1"/>
          </p:cNvSpPr>
          <p:nvPr>
            <p:ph type="ctrTitle"/>
          </p:nvPr>
        </p:nvSpPr>
        <p:spPr>
          <a:xfrm>
            <a:off x="925975" y="847725"/>
            <a:ext cx="10255169" cy="567007"/>
          </a:xfrm>
        </p:spPr>
        <p:txBody>
          <a:bodyPr>
            <a:normAutofit/>
          </a:bodyPr>
          <a:lstStyle/>
          <a:p>
            <a:r>
              <a:rPr lang="el-GR" sz="2800" b="1" dirty="0"/>
              <a:t>ΕΝΔΥΝΑΜΩΣΗ, ΑΝΑΚΤΗΣΗ ΕΛΕΓΧΟΥ ΚΑΙ ΣΥΝΗΓΟΡΙΑ </a:t>
            </a:r>
            <a:endParaRPr lang="en-US" sz="2800" b="1" dirty="0"/>
          </a:p>
        </p:txBody>
      </p:sp>
      <p:sp>
        <p:nvSpPr>
          <p:cNvPr id="3" name="Subtitle 2">
            <a:extLst>
              <a:ext uri="{FF2B5EF4-FFF2-40B4-BE49-F238E27FC236}">
                <a16:creationId xmlns:a16="http://schemas.microsoft.com/office/drawing/2014/main" id="{5B2951A3-8F0E-446F-B673-3A18335914A7}"/>
              </a:ext>
            </a:extLst>
          </p:cNvPr>
          <p:cNvSpPr>
            <a:spLocks noGrp="1"/>
          </p:cNvSpPr>
          <p:nvPr>
            <p:ph type="subTitle" idx="1"/>
          </p:nvPr>
        </p:nvSpPr>
        <p:spPr>
          <a:xfrm>
            <a:off x="426720" y="1414732"/>
            <a:ext cx="11570207" cy="4941618"/>
          </a:xfrm>
        </p:spPr>
        <p:txBody>
          <a:bodyPr>
            <a:normAutofit fontScale="77500" lnSpcReduction="20000"/>
          </a:bodyPr>
          <a:lstStyle/>
          <a:p>
            <a:pPr marL="0" marR="0" algn="just">
              <a:lnSpc>
                <a:spcPct val="107000"/>
              </a:lnSpc>
              <a:spcBef>
                <a:spcPts val="0"/>
              </a:spcBef>
              <a:spcAft>
                <a:spcPts val="800"/>
              </a:spcAft>
            </a:pPr>
            <a:r>
              <a:rPr lang="el-GR" sz="2400" dirty="0">
                <a:effectLst/>
                <a:latin typeface="Calibri" panose="020F0502020204030204" pitchFamily="34" charset="0"/>
                <a:ea typeface="Calibri" panose="020F0502020204030204" pitchFamily="34" charset="0"/>
                <a:cs typeface="Times New Roman" panose="02020603050405020304" pitchFamily="18" charset="0"/>
              </a:rPr>
              <a:t>Η </a:t>
            </a:r>
            <a:r>
              <a:rPr lang="el-GR" sz="2400" b="1" dirty="0">
                <a:effectLst/>
                <a:latin typeface="Calibri" panose="020F0502020204030204" pitchFamily="34" charset="0"/>
                <a:ea typeface="Calibri" panose="020F0502020204030204" pitchFamily="34" charset="0"/>
                <a:cs typeface="Times New Roman" panose="02020603050405020304" pitchFamily="18" charset="0"/>
              </a:rPr>
              <a:t>ενδυνάμωση δεν αφορά μόνο το άτομο, αλλά και την οικογένειά του, την κοινότητα και τον ευρύτερο πληθυσμό</a:t>
            </a:r>
            <a:r>
              <a:rPr lang="el-GR" sz="2400" dirty="0">
                <a:effectLst/>
                <a:latin typeface="Calibri" panose="020F0502020204030204" pitchFamily="34" charset="0"/>
                <a:ea typeface="Calibri" panose="020F0502020204030204" pitchFamily="34" charset="0"/>
                <a:cs typeface="Times New Roman" panose="02020603050405020304" pitchFamily="18" charset="0"/>
              </a:rPr>
              <a:t>. Στόχος είναι να ενισχύεται η δυνατότητα των χρηστών των υπηρεσιών και των οικογενειών τους η δυνατότητα να αποκτούν </a:t>
            </a:r>
            <a:r>
              <a:rPr lang="el-GR" sz="2400" b="1" dirty="0">
                <a:effectLst/>
                <a:latin typeface="Calibri" panose="020F0502020204030204" pitchFamily="34" charset="0"/>
                <a:ea typeface="Calibri" panose="020F0502020204030204" pitchFamily="34" charset="0"/>
                <a:cs typeface="Times New Roman" panose="02020603050405020304" pitchFamily="18" charset="0"/>
              </a:rPr>
              <a:t>διαπραγματευτική ισχύ και έλεγχο στη ζωή τους</a:t>
            </a:r>
            <a:r>
              <a:rPr lang="el-GR" sz="2400" dirty="0">
                <a:effectLst/>
                <a:latin typeface="Calibri" panose="020F0502020204030204" pitchFamily="34" charset="0"/>
                <a:ea typeface="Calibri" panose="020F0502020204030204" pitchFamily="34" charset="0"/>
                <a:cs typeface="Times New Roman" panose="02020603050405020304" pitchFamily="18" charset="0"/>
              </a:rPr>
              <a:t>, επιτρέποντάς τους να έχουν περισσότερες επιλογές και δυνατότητες δράσης για να προχωρήσουν σε αλλαγές σε όλα τα επίπεδα της κοινωνικής τους ζωής. (</a:t>
            </a:r>
            <a:r>
              <a:rPr lang="en-US" sz="2400" dirty="0">
                <a:effectLst/>
                <a:latin typeface="Calibri" panose="020F0502020204030204" pitchFamily="34" charset="0"/>
                <a:ea typeface="Calibri" panose="020F0502020204030204" pitchFamily="34" charset="0"/>
                <a:cs typeface="Times New Roman" panose="02020603050405020304" pitchFamily="18" charset="0"/>
              </a:rPr>
              <a:t>WHO</a:t>
            </a:r>
            <a:r>
              <a:rPr lang="el-GR" sz="2400" dirty="0">
                <a:effectLst/>
                <a:latin typeface="Calibri" panose="020F0502020204030204" pitchFamily="34" charset="0"/>
                <a:ea typeface="Calibri" panose="020F0502020204030204" pitchFamily="34" charset="0"/>
                <a:cs typeface="Times New Roman" panose="02020603050405020304" pitchFamily="18" charset="0"/>
              </a:rPr>
              <a:t>, 2010, Στυλιανίδης κ.α. 2015). </a:t>
            </a:r>
          </a:p>
          <a:p>
            <a:pPr marL="0" marR="0" algn="just">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l-GR" sz="2400" b="1" dirty="0">
                <a:effectLst/>
                <a:latin typeface="Calibri" panose="020F0502020204030204" pitchFamily="34" charset="0"/>
                <a:ea typeface="Calibri" panose="020F0502020204030204" pitchFamily="34" charset="0"/>
                <a:cs typeface="Times New Roman" panose="02020603050405020304" pitchFamily="18" charset="0"/>
              </a:rPr>
              <a:t>Κινήματα αυτοβοήθειας</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Experts by Experience and Peer Workers</a:t>
            </a:r>
            <a:endParaRPr lang="el-GR" sz="2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600"/>
              </a:spcAft>
            </a:pPr>
            <a:r>
              <a:rPr lang="el-GR" dirty="0">
                <a:latin typeface="Calibri" panose="020F0502020204030204" pitchFamily="34" charset="0"/>
                <a:cs typeface="Times New Roman" panose="02020603050405020304" pitchFamily="18" charset="0"/>
              </a:rPr>
              <a:t>Τα κινήματα αυτοβοήθειας, όπως το πρόγραμμα "Πολίτες ενάντια στην κατάθλιψη", κινήματα συνηγορίας, η προώθηση του ρόλου των ειδικών βάσει εμπειρίας (</a:t>
            </a:r>
            <a:r>
              <a:rPr lang="el-GR" dirty="0" err="1">
                <a:latin typeface="Calibri" panose="020F0502020204030204" pitchFamily="34" charset="0"/>
                <a:cs typeface="Times New Roman" panose="02020603050405020304" pitchFamily="18" charset="0"/>
              </a:rPr>
              <a:t>experts</a:t>
            </a:r>
            <a:r>
              <a:rPr lang="el-GR" dirty="0">
                <a:latin typeface="Calibri" panose="020F0502020204030204" pitchFamily="34" charset="0"/>
                <a:cs typeface="Times New Roman" panose="02020603050405020304" pitchFamily="18" charset="0"/>
              </a:rPr>
              <a:t> </a:t>
            </a:r>
            <a:r>
              <a:rPr lang="el-GR" dirty="0" err="1">
                <a:latin typeface="Calibri" panose="020F0502020204030204" pitchFamily="34" charset="0"/>
                <a:cs typeface="Times New Roman" panose="02020603050405020304" pitchFamily="18" charset="0"/>
              </a:rPr>
              <a:t>by</a:t>
            </a:r>
            <a:r>
              <a:rPr lang="el-GR" dirty="0">
                <a:latin typeface="Calibri" panose="020F0502020204030204" pitchFamily="34" charset="0"/>
                <a:cs typeface="Times New Roman" panose="02020603050405020304" pitchFamily="18" charset="0"/>
              </a:rPr>
              <a:t> </a:t>
            </a:r>
            <a:r>
              <a:rPr lang="el-GR" dirty="0" err="1">
                <a:latin typeface="Calibri" panose="020F0502020204030204" pitchFamily="34" charset="0"/>
                <a:cs typeface="Times New Roman" panose="02020603050405020304" pitchFamily="18" charset="0"/>
              </a:rPr>
              <a:t>experience</a:t>
            </a:r>
            <a:r>
              <a:rPr lang="el-GR" dirty="0">
                <a:latin typeface="Calibri" panose="020F0502020204030204" pitchFamily="34" charset="0"/>
                <a:cs typeface="Times New Roman" panose="02020603050405020304" pitchFamily="18" charset="0"/>
              </a:rPr>
              <a:t>), προσφέρουν ελπίδα και υποστήριξη σε χρήστες και επαγγελματίες και για αυτό προωθούνται από τον ΠΟΥ (WHO, 2013). (Στυλιανίδης κ.α. 2015)</a:t>
            </a:r>
            <a:endParaRPr lang="en-US" dirty="0">
              <a:latin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l-GR" sz="2400" dirty="0">
                <a:effectLst/>
                <a:latin typeface="Calibri" panose="020F0502020204030204" pitchFamily="34" charset="0"/>
                <a:ea typeface="Calibri" panose="020F0502020204030204" pitchFamily="34" charset="0"/>
                <a:cs typeface="Times New Roman" panose="02020603050405020304" pitchFamily="18" charset="0"/>
              </a:rPr>
              <a:t>Αναγκαία η αλλαγή όχι μόνο στον ρόλο που υιοθετεί το άτομο, αλλά και στην </a:t>
            </a:r>
            <a:r>
              <a:rPr lang="el-GR" sz="2400" b="1" dirty="0">
                <a:effectLst/>
                <a:latin typeface="Calibri" panose="020F0502020204030204" pitchFamily="34" charset="0"/>
                <a:ea typeface="Calibri" panose="020F0502020204030204" pitchFamily="34" charset="0"/>
                <a:cs typeface="Times New Roman" panose="02020603050405020304" pitchFamily="18" charset="0"/>
              </a:rPr>
              <a:t>κουλτούρα των επαγγελματιών και των οργανισμών. </a:t>
            </a:r>
          </a:p>
          <a:p>
            <a:pPr marL="0" marR="0" algn="just">
              <a:lnSpc>
                <a:spcPct val="107000"/>
              </a:lnSpc>
              <a:spcBef>
                <a:spcPts val="0"/>
              </a:spcBef>
              <a:spcAft>
                <a:spcPts val="800"/>
              </a:spcAft>
            </a:pPr>
            <a:endParaRPr lang="el-GR" sz="2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World Health Organization (WHO) (2013). Mental health Action plan 2013-2020. Geneva: WHO Press.</a:t>
            </a:r>
          </a:p>
          <a:p>
            <a:pPr marL="0" marR="0" algn="just">
              <a:lnSpc>
                <a:spcPct val="107000"/>
              </a:lnSpc>
              <a:spcBef>
                <a:spcPts val="0"/>
              </a:spcBef>
              <a:spcAft>
                <a:spcPts val="800"/>
              </a:spcAft>
            </a:pPr>
            <a:r>
              <a:rPr lang="el-GR" sz="1400" dirty="0" err="1">
                <a:effectLst/>
                <a:latin typeface="Calibri" panose="020F0502020204030204" pitchFamily="34" charset="0"/>
                <a:ea typeface="Calibri" panose="020F0502020204030204" pitchFamily="34" charset="0"/>
                <a:cs typeface="Times New Roman" panose="02020603050405020304" pitchFamily="18" charset="0"/>
              </a:rPr>
              <a:t>Στυλιανίδης,Σ</a:t>
            </a:r>
            <a:r>
              <a:rPr lang="el-GR" sz="1400" dirty="0">
                <a:effectLst/>
                <a:latin typeface="Calibri" panose="020F0502020204030204" pitchFamily="34" charset="0"/>
                <a:ea typeface="Calibri" panose="020F0502020204030204" pitchFamily="34" charset="0"/>
                <a:cs typeface="Times New Roman" panose="02020603050405020304" pitchFamily="18" charset="0"/>
              </a:rPr>
              <a:t>., </a:t>
            </a:r>
            <a:r>
              <a:rPr lang="el-GR" sz="1400" dirty="0" err="1">
                <a:effectLst/>
                <a:latin typeface="Calibri" panose="020F0502020204030204" pitchFamily="34" charset="0"/>
                <a:ea typeface="Calibri" panose="020F0502020204030204" pitchFamily="34" charset="0"/>
                <a:cs typeface="Times New Roman" panose="02020603050405020304" pitchFamily="18" charset="0"/>
              </a:rPr>
              <a:t>Χονδρός,Π</a:t>
            </a:r>
            <a:r>
              <a:rPr lang="el-GR" sz="1400" dirty="0">
                <a:effectLst/>
                <a:latin typeface="Calibri" panose="020F0502020204030204" pitchFamily="34" charset="0"/>
                <a:ea typeface="Calibri" panose="020F0502020204030204" pitchFamily="34" charset="0"/>
                <a:cs typeface="Times New Roman" panose="02020603050405020304" pitchFamily="18" charset="0"/>
              </a:rPr>
              <a:t> &amp; </a:t>
            </a:r>
            <a:r>
              <a:rPr lang="el-GR" sz="1400" dirty="0" err="1">
                <a:effectLst/>
                <a:latin typeface="Calibri" panose="020F0502020204030204" pitchFamily="34" charset="0"/>
                <a:ea typeface="Calibri" panose="020F0502020204030204" pitchFamily="34" charset="0"/>
                <a:cs typeface="Times New Roman" panose="02020603050405020304" pitchFamily="18" charset="0"/>
              </a:rPr>
              <a:t>Λάβδας,Μ</a:t>
            </a:r>
            <a:r>
              <a:rPr lang="el-GR" sz="1400" dirty="0">
                <a:effectLst/>
                <a:latin typeface="Calibri" panose="020F0502020204030204" pitchFamily="34" charset="0"/>
                <a:ea typeface="Calibri" panose="020F0502020204030204" pitchFamily="34" charset="0"/>
                <a:cs typeface="Times New Roman" panose="02020603050405020304" pitchFamily="18" charset="0"/>
              </a:rPr>
              <a:t>. (2015). Εισαγωγή, Από το Από το Ενδυνάμωση και Συνηγορία. Για μία Δημοκρατία της Ψυχικής Υγείας, Συλλογικό έργο, </a:t>
            </a:r>
            <a:r>
              <a:rPr lang="el-GR" sz="1400" dirty="0" err="1">
                <a:effectLst/>
                <a:latin typeface="Calibri" panose="020F0502020204030204" pitchFamily="34" charset="0"/>
                <a:ea typeface="Calibri" panose="020F0502020204030204" pitchFamily="34" charset="0"/>
                <a:cs typeface="Times New Roman" panose="02020603050405020304" pitchFamily="18" charset="0"/>
              </a:rPr>
              <a:t>επιμ</a:t>
            </a:r>
            <a:r>
              <a:rPr lang="el-GR" sz="1400" dirty="0">
                <a:effectLst/>
                <a:latin typeface="Calibri" panose="020F0502020204030204" pitchFamily="34" charset="0"/>
                <a:ea typeface="Calibri" panose="020F0502020204030204" pitchFamily="34" charset="0"/>
                <a:cs typeface="Times New Roman" panose="02020603050405020304" pitchFamily="18" charset="0"/>
              </a:rPr>
              <a:t> Στέλιος Στυλιανίδης, </a:t>
            </a:r>
            <a:r>
              <a:rPr lang="el-GR" sz="1400" dirty="0" err="1">
                <a:effectLst/>
                <a:latin typeface="Calibri" panose="020F0502020204030204" pitchFamily="34" charset="0"/>
                <a:ea typeface="Calibri" panose="020F0502020204030204" pitchFamily="34" charset="0"/>
                <a:cs typeface="Times New Roman" panose="02020603050405020304" pitchFamily="18" charset="0"/>
              </a:rPr>
              <a:t>εκδ</a:t>
            </a:r>
            <a:r>
              <a:rPr lang="el-GR"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T</a:t>
            </a:r>
            <a:r>
              <a:rPr lang="el-GR" sz="1400" dirty="0" err="1">
                <a:effectLst/>
                <a:latin typeface="Calibri" panose="020F0502020204030204" pitchFamily="34" charset="0"/>
                <a:ea typeface="Calibri" panose="020F0502020204030204" pitchFamily="34" charset="0"/>
                <a:cs typeface="Times New Roman" panose="02020603050405020304" pitchFamily="18" charset="0"/>
              </a:rPr>
              <a:t>όπος</a:t>
            </a:r>
            <a:r>
              <a:rPr lang="el-GR"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A</a:t>
            </a:r>
            <a:r>
              <a:rPr lang="el-GR" sz="1400" dirty="0" err="1">
                <a:effectLst/>
                <a:latin typeface="Calibri" panose="020F0502020204030204" pitchFamily="34" charset="0"/>
                <a:ea typeface="Calibri" panose="020F0502020204030204" pitchFamily="34" charset="0"/>
                <a:cs typeface="Times New Roman" panose="02020603050405020304" pitchFamily="18" charset="0"/>
              </a:rPr>
              <a:t>θήνα</a:t>
            </a:r>
            <a:r>
              <a:rPr lang="el-GR" sz="1400" dirty="0">
                <a:effectLst/>
                <a:latin typeface="Calibri" panose="020F0502020204030204" pitchFamily="34" charset="0"/>
                <a:ea typeface="Calibri" panose="020F0502020204030204" pitchFamily="34" charset="0"/>
                <a:cs typeface="Times New Roman" panose="02020603050405020304" pitchFamily="18" charset="0"/>
              </a:rPr>
              <a:t>, </a:t>
            </a:r>
            <a:r>
              <a:rPr lang="el-GR" sz="1400" dirty="0" err="1">
                <a:effectLst/>
                <a:latin typeface="Calibri" panose="020F0502020204030204" pitchFamily="34" charset="0"/>
                <a:ea typeface="Calibri" panose="020F0502020204030204" pitchFamily="34" charset="0"/>
                <a:cs typeface="Times New Roman" panose="02020603050405020304" pitchFamily="18" charset="0"/>
              </a:rPr>
              <a:t>σελ</a:t>
            </a:r>
            <a:r>
              <a:rPr lang="el-GR" sz="1400" dirty="0">
                <a:effectLst/>
                <a:latin typeface="Calibri" panose="020F0502020204030204" pitchFamily="34" charset="0"/>
                <a:ea typeface="Calibri" panose="020F0502020204030204" pitchFamily="34" charset="0"/>
                <a:cs typeface="Times New Roman" panose="02020603050405020304" pitchFamily="18" charset="0"/>
              </a:rPr>
              <a:t> 9-47</a:t>
            </a:r>
          </a:p>
          <a:p>
            <a:pPr marL="0" marR="0" algn="just">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US" dirty="0"/>
          </a:p>
        </p:txBody>
      </p:sp>
      <p:pic>
        <p:nvPicPr>
          <p:cNvPr id="4" name="Picture 3">
            <a:extLst>
              <a:ext uri="{FF2B5EF4-FFF2-40B4-BE49-F238E27FC236}">
                <a16:creationId xmlns:a16="http://schemas.microsoft.com/office/drawing/2014/main" id="{B8B5111E-58FA-4494-892E-FC8804290512}"/>
              </a:ext>
            </a:extLst>
          </p:cNvPr>
          <p:cNvPicPr>
            <a:picLocks noChangeAspect="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2533650" cy="847725"/>
          </a:xfrm>
          <a:prstGeom prst="rect">
            <a:avLst/>
          </a:prstGeom>
          <a:noFill/>
        </p:spPr>
      </p:pic>
      <p:sp>
        <p:nvSpPr>
          <p:cNvPr id="5" name="Slide Number Placeholder 4">
            <a:extLst>
              <a:ext uri="{FF2B5EF4-FFF2-40B4-BE49-F238E27FC236}">
                <a16:creationId xmlns:a16="http://schemas.microsoft.com/office/drawing/2014/main" id="{D838258D-44F2-4728-ABF1-951257F773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BCF3CD-ADDD-4DE0-A20B-EA0D6F9FD34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C678DEC-C608-4C03-9585-1B66B29823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ΠΑΝΑΓΙΩΤΑ ΦΙΤΣΙΟΥ, ΨΥΧΟΛΟΓΟΣ </a:t>
            </a: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MSc</a:t>
            </a:r>
          </a:p>
        </p:txBody>
      </p:sp>
    </p:spTree>
    <p:extLst>
      <p:ext uri="{BB962C8B-B14F-4D97-AF65-F5344CB8AC3E}">
        <p14:creationId xmlns:p14="http://schemas.microsoft.com/office/powerpoint/2010/main" val="2220629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52CC-9A0D-458A-A909-1A19E9229582}"/>
              </a:ext>
            </a:extLst>
          </p:cNvPr>
          <p:cNvSpPr>
            <a:spLocks noGrp="1"/>
          </p:cNvSpPr>
          <p:nvPr>
            <p:ph type="ctrTitle"/>
          </p:nvPr>
        </p:nvSpPr>
        <p:spPr>
          <a:xfrm>
            <a:off x="925975" y="362309"/>
            <a:ext cx="10255169" cy="1017917"/>
          </a:xfrm>
        </p:spPr>
        <p:txBody>
          <a:bodyPr>
            <a:normAutofit fontScale="90000"/>
          </a:bodyPr>
          <a:lstStyle/>
          <a:p>
            <a:pPr marL="0" marR="0">
              <a:lnSpc>
                <a:spcPct val="107000"/>
              </a:lnSpc>
              <a:spcBef>
                <a:spcPts val="0"/>
              </a:spcBef>
              <a:spcAft>
                <a:spcPts val="800"/>
              </a:spcAft>
            </a:pPr>
            <a:br>
              <a:rPr lang="el-GR" sz="3100" b="1" dirty="0">
                <a:effectLst/>
                <a:latin typeface="Calibri" panose="020F0502020204030204" pitchFamily="34" charset="0"/>
                <a:ea typeface="Calibri" panose="020F0502020204030204" pitchFamily="34" charset="0"/>
                <a:cs typeface="Times New Roman" panose="02020603050405020304" pitchFamily="18" charset="0"/>
              </a:rPr>
            </a:br>
            <a:r>
              <a:rPr lang="el-GR" sz="3100" b="1" dirty="0">
                <a:effectLst/>
                <a:latin typeface="Calibri" panose="020F0502020204030204" pitchFamily="34" charset="0"/>
                <a:ea typeface="Calibri" panose="020F0502020204030204" pitchFamily="34" charset="0"/>
                <a:cs typeface="Times New Roman" panose="02020603050405020304" pitchFamily="18" charset="0"/>
              </a:rPr>
              <a:t>ΣΥΝΗΓΟΡΙΑ ΜΕ ΤΟ ΒΛΕΜΜΑ ΣΤΗΝ </a:t>
            </a:r>
            <a:r>
              <a:rPr lang="el-GR" sz="3100" b="1" dirty="0" err="1">
                <a:effectLst/>
                <a:latin typeface="Calibri" panose="020F0502020204030204" pitchFamily="34" charset="0"/>
                <a:ea typeface="Calibri" panose="020F0502020204030204" pitchFamily="34" charset="0"/>
                <a:cs typeface="Times New Roman" panose="02020603050405020304" pitchFamily="18" charset="0"/>
              </a:rPr>
              <a:t>ΑΥΤΟΣΥΝΗΓΟΡΙΑ</a:t>
            </a:r>
            <a:endParaRPr lang="en-US" dirty="0"/>
          </a:p>
        </p:txBody>
      </p:sp>
      <p:sp>
        <p:nvSpPr>
          <p:cNvPr id="3" name="Subtitle 2">
            <a:extLst>
              <a:ext uri="{FF2B5EF4-FFF2-40B4-BE49-F238E27FC236}">
                <a16:creationId xmlns:a16="http://schemas.microsoft.com/office/drawing/2014/main" id="{5B2951A3-8F0E-446F-B673-3A18335914A7}"/>
              </a:ext>
            </a:extLst>
          </p:cNvPr>
          <p:cNvSpPr>
            <a:spLocks noGrp="1"/>
          </p:cNvSpPr>
          <p:nvPr>
            <p:ph type="subTitle" idx="1"/>
          </p:nvPr>
        </p:nvSpPr>
        <p:spPr>
          <a:xfrm>
            <a:off x="925975" y="1828800"/>
            <a:ext cx="10255169" cy="4340506"/>
          </a:xfrm>
        </p:spPr>
        <p:txBody>
          <a:bodyPr/>
          <a:lstStyle/>
          <a:p>
            <a:pPr marL="0" marR="0" algn="just">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H</a:t>
            </a:r>
            <a:r>
              <a:rPr lang="el-GR" sz="2400" dirty="0">
                <a:effectLst/>
                <a:latin typeface="Calibri" panose="020F0502020204030204" pitchFamily="34" charset="0"/>
                <a:ea typeface="Calibri" panose="020F0502020204030204" pitchFamily="34" charset="0"/>
                <a:cs typeface="Times New Roman" panose="02020603050405020304" pitchFamily="18" charset="0"/>
              </a:rPr>
              <a:t> έννοια της </a:t>
            </a:r>
            <a:r>
              <a:rPr lang="el-GR" sz="2400" b="1" dirty="0">
                <a:effectLst/>
                <a:latin typeface="Calibri" panose="020F0502020204030204" pitchFamily="34" charset="0"/>
                <a:ea typeface="Calibri" panose="020F0502020204030204" pitchFamily="34" charset="0"/>
                <a:cs typeface="Times New Roman" panose="02020603050405020304" pitchFamily="18" charset="0"/>
              </a:rPr>
              <a:t>συνηγορίας για την ψυχική </a:t>
            </a:r>
            <a:r>
              <a:rPr lang="el-GR" sz="2400" dirty="0">
                <a:effectLst/>
                <a:latin typeface="Calibri" panose="020F0502020204030204" pitchFamily="34" charset="0"/>
                <a:ea typeface="Calibri" panose="020F0502020204030204" pitchFamily="34" charset="0"/>
                <a:cs typeface="Times New Roman" panose="02020603050405020304" pitchFamily="18" charset="0"/>
              </a:rPr>
              <a:t>υγεία περιλαμβάνει μία ποικιλία δραστηριοτήτων </a:t>
            </a:r>
            <a:r>
              <a:rPr lang="el-GR" dirty="0">
                <a:effectLst/>
                <a:latin typeface="Calibri" panose="020F0502020204030204" pitchFamily="34" charset="0"/>
                <a:ea typeface="Calibri" panose="020F0502020204030204" pitchFamily="34" charset="0"/>
                <a:cs typeface="Times New Roman" panose="02020603050405020304" pitchFamily="18" charset="0"/>
              </a:rPr>
              <a:t>(</a:t>
            </a:r>
            <a:r>
              <a:rPr lang="el-GR" i="1" dirty="0">
                <a:effectLst/>
                <a:latin typeface="Calibri" panose="020F0502020204030204" pitchFamily="34" charset="0"/>
                <a:ea typeface="Calibri" panose="020F0502020204030204" pitchFamily="34" charset="0"/>
                <a:cs typeface="Times New Roman" panose="02020603050405020304" pitchFamily="18" charset="0"/>
              </a:rPr>
              <a:t>εκπαίδευσης, πληροφόρησης, αύξησης της συνειδητοποίησης, επιμόρφωσης, αλληλοβοήθειας, συμβουλευτικής παρέμβασης, διαμεσολάβησης, υπεράσπισης και καταγγελίας</a:t>
            </a:r>
            <a:r>
              <a:rPr lang="el-GR" b="1" i="1" dirty="0">
                <a:effectLst/>
                <a:latin typeface="Calibri" panose="020F0502020204030204" pitchFamily="34" charset="0"/>
                <a:ea typeface="Calibri" panose="020F0502020204030204" pitchFamily="34" charset="0"/>
                <a:cs typeface="Times New Roman" panose="02020603050405020304" pitchFamily="18" charset="0"/>
              </a:rPr>
              <a:t>, </a:t>
            </a:r>
            <a:r>
              <a:rPr lang="el-GR" dirty="0" err="1">
                <a:effectLst/>
                <a:latin typeface="Calibri" panose="020F0502020204030204" pitchFamily="34" charset="0"/>
                <a:ea typeface="Calibri" panose="020F0502020204030204" pitchFamily="34" charset="0"/>
                <a:cs typeface="Times New Roman" panose="02020603050405020304" pitchFamily="18" charset="0"/>
              </a:rPr>
              <a:t>Π.Ο.Υ</a:t>
            </a:r>
            <a:r>
              <a:rPr lang="el-GR" dirty="0">
                <a:effectLst/>
                <a:latin typeface="Calibri" panose="020F0502020204030204" pitchFamily="34" charset="0"/>
                <a:ea typeface="Calibri" panose="020F0502020204030204" pitchFamily="34" charset="0"/>
                <a:cs typeface="Times New Roman" panose="02020603050405020304" pitchFamily="18" charset="0"/>
              </a:rPr>
              <a:t>, 2003) </a:t>
            </a:r>
            <a:r>
              <a:rPr lang="el-GR" sz="2400" dirty="0">
                <a:effectLst/>
                <a:latin typeface="Calibri" panose="020F0502020204030204" pitchFamily="34" charset="0"/>
                <a:ea typeface="Calibri" panose="020F0502020204030204" pitchFamily="34" charset="0"/>
                <a:cs typeface="Times New Roman" panose="02020603050405020304" pitchFamily="18" charset="0"/>
              </a:rPr>
              <a:t>οι οποίες </a:t>
            </a:r>
            <a:r>
              <a:rPr lang="el-GR" sz="2400" b="1" dirty="0">
                <a:effectLst/>
                <a:latin typeface="Calibri" panose="020F0502020204030204" pitchFamily="34" charset="0"/>
                <a:ea typeface="Calibri" panose="020F0502020204030204" pitchFamily="34" charset="0"/>
                <a:cs typeface="Times New Roman" panose="02020603050405020304" pitchFamily="18" charset="0"/>
              </a:rPr>
              <a:t>στοχεύουν στην άρση των κύριων διαρθρωτικών εμποδίων καθώς και όσων οφείλονται σε κοινωνικές στάσεις και απόψεις γύρω από την ψυχική ασθένεια</a:t>
            </a:r>
            <a:r>
              <a:rPr lang="el-GR" sz="2400" dirty="0">
                <a:effectLst/>
                <a:latin typeface="Calibri" panose="020F0502020204030204" pitchFamily="34" charset="0"/>
                <a:ea typeface="Calibri" panose="020F0502020204030204" pitchFamily="34" charset="0"/>
                <a:cs typeface="Times New Roman" panose="02020603050405020304" pitchFamily="18" charset="0"/>
              </a:rPr>
              <a:t>. </a:t>
            </a:r>
          </a:p>
          <a:p>
            <a:pPr algn="just"/>
            <a:r>
              <a:rPr lang="el-GR" sz="2400" dirty="0">
                <a:effectLst/>
                <a:latin typeface="Calibri" panose="020F0502020204030204" pitchFamily="34" charset="0"/>
                <a:ea typeface="Calibri" panose="020F0502020204030204" pitchFamily="34" charset="0"/>
                <a:cs typeface="Times New Roman" panose="02020603050405020304" pitchFamily="18" charset="0"/>
              </a:rPr>
              <a:t>Η συνηγορία υποστηρίζει την </a:t>
            </a:r>
            <a:r>
              <a:rPr lang="el-GR" sz="2400" b="1" dirty="0">
                <a:effectLst/>
                <a:latin typeface="Calibri" panose="020F0502020204030204" pitchFamily="34" charset="0"/>
                <a:ea typeface="Calibri" panose="020F0502020204030204" pitchFamily="34" charset="0"/>
                <a:cs typeface="Times New Roman" panose="02020603050405020304" pitchFamily="18" charset="0"/>
              </a:rPr>
              <a:t>επίτευξη των στόχων</a:t>
            </a:r>
            <a:r>
              <a:rPr lang="el-GR" sz="2400" dirty="0">
                <a:effectLst/>
                <a:latin typeface="Calibri" panose="020F0502020204030204" pitchFamily="34" charset="0"/>
                <a:ea typeface="Calibri" panose="020F0502020204030204" pitchFamily="34" charset="0"/>
                <a:cs typeface="Times New Roman" panose="02020603050405020304" pitchFamily="18" charset="0"/>
              </a:rPr>
              <a:t> που έχουν προσδιοριστεί από τα ίδια τα άτομα με βιωμένη εμπειρία για </a:t>
            </a:r>
            <a:r>
              <a:rPr lang="el-GR" sz="2400" b="1" dirty="0">
                <a:effectLst/>
                <a:latin typeface="Calibri" panose="020F0502020204030204" pitchFamily="34" charset="0"/>
                <a:ea typeface="Calibri" panose="020F0502020204030204" pitchFamily="34" charset="0"/>
                <a:cs typeface="Times New Roman" panose="02020603050405020304" pitchFamily="18" charset="0"/>
              </a:rPr>
              <a:t>ανάκαμψη, </a:t>
            </a:r>
            <a:r>
              <a:rPr lang="el-GR" sz="2400" dirty="0">
                <a:effectLst/>
                <a:latin typeface="Calibri" panose="020F0502020204030204" pitchFamily="34" charset="0"/>
                <a:ea typeface="Calibri" panose="020F0502020204030204" pitchFamily="34" charset="0"/>
                <a:cs typeface="Times New Roman" panose="02020603050405020304" pitchFamily="18" charset="0"/>
              </a:rPr>
              <a:t>προσπαθεί να δώσει την </a:t>
            </a:r>
            <a:r>
              <a:rPr lang="el-GR" sz="2400" b="1" dirty="0">
                <a:effectLst/>
                <a:latin typeface="Calibri" panose="020F0502020204030204" pitchFamily="34" charset="0"/>
                <a:ea typeface="Calibri" panose="020F0502020204030204" pitchFamily="34" charset="0"/>
                <a:cs typeface="Times New Roman" panose="02020603050405020304" pitchFamily="18" charset="0"/>
              </a:rPr>
              <a:t>εξουσία λήψης αποφάσεων στο ίδιο το άτομο</a:t>
            </a:r>
            <a:r>
              <a:rPr lang="el-GR" sz="2400" dirty="0">
                <a:effectLst/>
                <a:latin typeface="Calibri" panose="020F0502020204030204" pitchFamily="34" charset="0"/>
                <a:ea typeface="Calibri" panose="020F0502020204030204" pitchFamily="34" charset="0"/>
                <a:cs typeface="Times New Roman" panose="02020603050405020304" pitchFamily="18" charset="0"/>
              </a:rPr>
              <a:t> </a:t>
            </a:r>
            <a:endParaRPr lang="el-GR" dirty="0">
              <a:latin typeface="Calibri" panose="020F0502020204030204" pitchFamily="34" charset="0"/>
              <a:cs typeface="Times New Roman" panose="02020603050405020304" pitchFamily="18" charset="0"/>
            </a:endParaRPr>
          </a:p>
          <a:p>
            <a:pPr algn="just"/>
            <a:endParaRPr lang="en-US" dirty="0"/>
          </a:p>
        </p:txBody>
      </p:sp>
      <p:pic>
        <p:nvPicPr>
          <p:cNvPr id="4" name="Picture 3">
            <a:extLst>
              <a:ext uri="{FF2B5EF4-FFF2-40B4-BE49-F238E27FC236}">
                <a16:creationId xmlns:a16="http://schemas.microsoft.com/office/drawing/2014/main" id="{B8B5111E-58FA-4494-892E-FC8804290512}"/>
              </a:ext>
            </a:extLst>
          </p:cNvPr>
          <p:cNvPicPr>
            <a:picLocks noChangeAspect="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2533650" cy="847725"/>
          </a:xfrm>
          <a:prstGeom prst="rect">
            <a:avLst/>
          </a:prstGeom>
          <a:noFill/>
        </p:spPr>
      </p:pic>
      <p:sp>
        <p:nvSpPr>
          <p:cNvPr id="5" name="Slide Number Placeholder 4">
            <a:extLst>
              <a:ext uri="{FF2B5EF4-FFF2-40B4-BE49-F238E27FC236}">
                <a16:creationId xmlns:a16="http://schemas.microsoft.com/office/drawing/2014/main" id="{D838258D-44F2-4728-ABF1-951257F773C7}"/>
              </a:ext>
            </a:extLst>
          </p:cNvPr>
          <p:cNvSpPr>
            <a:spLocks noGrp="1"/>
          </p:cNvSpPr>
          <p:nvPr>
            <p:ph type="sldNum" sz="quarter" idx="12"/>
          </p:nvPr>
        </p:nvSpPr>
        <p:spPr/>
        <p:txBody>
          <a:bodyPr/>
          <a:lstStyle/>
          <a:p>
            <a:fld id="{24BCF3CD-ADDD-4DE0-A20B-EA0D6F9FD340}" type="slidenum">
              <a:rPr lang="en-US" smtClean="0"/>
              <a:t>6</a:t>
            </a:fld>
            <a:endParaRPr lang="en-US"/>
          </a:p>
        </p:txBody>
      </p:sp>
      <p:sp>
        <p:nvSpPr>
          <p:cNvPr id="6" name="Footer Placeholder 5">
            <a:extLst>
              <a:ext uri="{FF2B5EF4-FFF2-40B4-BE49-F238E27FC236}">
                <a16:creationId xmlns:a16="http://schemas.microsoft.com/office/drawing/2014/main" id="{8C678DEC-C608-4C03-9585-1B66B2982397}"/>
              </a:ext>
            </a:extLst>
          </p:cNvPr>
          <p:cNvSpPr>
            <a:spLocks noGrp="1"/>
          </p:cNvSpPr>
          <p:nvPr>
            <p:ph type="ftr" sz="quarter" idx="11"/>
          </p:nvPr>
        </p:nvSpPr>
        <p:spPr/>
        <p:txBody>
          <a:bodyPr/>
          <a:lstStyle/>
          <a:p>
            <a:r>
              <a:rPr lang="el-GR"/>
              <a:t>ΠΑΝΑΓΙΩΤΑ ΦΙΤΣΙΟΥ, ΨΥΧΟΛΟΓΟΣ </a:t>
            </a:r>
            <a:r>
              <a:rPr lang="en-US"/>
              <a:t>MSc</a:t>
            </a:r>
          </a:p>
        </p:txBody>
      </p:sp>
    </p:spTree>
    <p:extLst>
      <p:ext uri="{BB962C8B-B14F-4D97-AF65-F5344CB8AC3E}">
        <p14:creationId xmlns:p14="http://schemas.microsoft.com/office/powerpoint/2010/main" val="1857915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52CC-9A0D-458A-A909-1A19E9229582}"/>
              </a:ext>
            </a:extLst>
          </p:cNvPr>
          <p:cNvSpPr>
            <a:spLocks noGrp="1"/>
          </p:cNvSpPr>
          <p:nvPr>
            <p:ph type="ctrTitle"/>
          </p:nvPr>
        </p:nvSpPr>
        <p:spPr>
          <a:xfrm>
            <a:off x="925975" y="379563"/>
            <a:ext cx="10255169" cy="1777041"/>
          </a:xfrm>
        </p:spPr>
        <p:txBody>
          <a:bodyPr>
            <a:noAutofit/>
          </a:bodyPr>
          <a:lstStyle/>
          <a:p>
            <a:pPr algn="just"/>
            <a:r>
              <a:rPr lang="el-GR" sz="2800" b="1" dirty="0"/>
              <a:t>Ο βασικός στόχος της συνηγορίας θα πρέπει να είναι να πετύχει την αυτό – συνηγορία, όπως η ενδυνάμωση έχει στόχο να υπηρετήσει το ταξίδι της ανάκαμψης</a:t>
            </a:r>
            <a:endParaRPr lang="en-US" sz="2800" b="1" dirty="0"/>
          </a:p>
        </p:txBody>
      </p:sp>
      <p:sp>
        <p:nvSpPr>
          <p:cNvPr id="3" name="Subtitle 2">
            <a:extLst>
              <a:ext uri="{FF2B5EF4-FFF2-40B4-BE49-F238E27FC236}">
                <a16:creationId xmlns:a16="http://schemas.microsoft.com/office/drawing/2014/main" id="{5B2951A3-8F0E-446F-B673-3A18335914A7}"/>
              </a:ext>
            </a:extLst>
          </p:cNvPr>
          <p:cNvSpPr>
            <a:spLocks noGrp="1"/>
          </p:cNvSpPr>
          <p:nvPr>
            <p:ph type="subTitle" idx="1"/>
          </p:nvPr>
        </p:nvSpPr>
        <p:spPr>
          <a:xfrm>
            <a:off x="925975" y="2501660"/>
            <a:ext cx="10255169" cy="3667646"/>
          </a:xfrm>
        </p:spPr>
        <p:txBody>
          <a:bodyPr/>
          <a:lstStyle/>
          <a:p>
            <a:pPr marL="0" marR="0" algn="just">
              <a:lnSpc>
                <a:spcPct val="107000"/>
              </a:lnSpc>
              <a:spcBef>
                <a:spcPts val="0"/>
              </a:spcBef>
              <a:spcAft>
                <a:spcPts val="800"/>
              </a:spcAft>
            </a:pPr>
            <a:r>
              <a:rPr lang="el-GR" sz="2400" b="1" dirty="0">
                <a:effectLst/>
                <a:latin typeface="Calibri" panose="020F0502020204030204" pitchFamily="34" charset="0"/>
                <a:ea typeface="Calibri" panose="020F0502020204030204" pitchFamily="34" charset="0"/>
                <a:cs typeface="Times New Roman" panose="02020603050405020304" pitchFamily="18" charset="0"/>
              </a:rPr>
              <a:t>Από την συμμετοχή στη λήψη αποφάσεων στον  ηγετικό ρόλο των ληπτών υπηρεσιών ψυχικής υγείας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l-GR"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Ο ρόλος των ληπτών και των φροντιστών αφορά (ή θα πρέπει να αφορά) στην πλήρη και ενεργή συμμετοχή τους στο σχεδιασμό, στη διαδικασία λήψης αποφάσεων για τις πολιτικές και τα προγράμματα που τους αφορούν άμεσα και έμμεσα, καθώς και στη διαδικασία επίβλεψης της εφαρμογής της Σύμβασης για τα Δικαιώματα των Ατόμων με Αναπηρία.</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US" dirty="0"/>
          </a:p>
        </p:txBody>
      </p:sp>
      <p:pic>
        <p:nvPicPr>
          <p:cNvPr id="4" name="Picture 3">
            <a:extLst>
              <a:ext uri="{FF2B5EF4-FFF2-40B4-BE49-F238E27FC236}">
                <a16:creationId xmlns:a16="http://schemas.microsoft.com/office/drawing/2014/main" id="{B8B5111E-58FA-4494-892E-FC8804290512}"/>
              </a:ext>
            </a:extLst>
          </p:cNvPr>
          <p:cNvPicPr>
            <a:picLocks noChangeAspect="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2533650" cy="847725"/>
          </a:xfrm>
          <a:prstGeom prst="rect">
            <a:avLst/>
          </a:prstGeom>
          <a:noFill/>
        </p:spPr>
      </p:pic>
      <p:sp>
        <p:nvSpPr>
          <p:cNvPr id="5" name="Slide Number Placeholder 4">
            <a:extLst>
              <a:ext uri="{FF2B5EF4-FFF2-40B4-BE49-F238E27FC236}">
                <a16:creationId xmlns:a16="http://schemas.microsoft.com/office/drawing/2014/main" id="{D838258D-44F2-4728-ABF1-951257F773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BCF3CD-ADDD-4DE0-A20B-EA0D6F9FD34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C678DEC-C608-4C03-9585-1B66B29823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ΠΑΝΑΓΙΩΤΑ ΦΙΤΣΙΟΥ, ΨΥΧΟΛΟΓΟΣ </a:t>
            </a: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MSc</a:t>
            </a:r>
          </a:p>
        </p:txBody>
      </p:sp>
    </p:spTree>
    <p:extLst>
      <p:ext uri="{BB962C8B-B14F-4D97-AF65-F5344CB8AC3E}">
        <p14:creationId xmlns:p14="http://schemas.microsoft.com/office/powerpoint/2010/main" val="2978898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52CC-9A0D-458A-A909-1A19E9229582}"/>
              </a:ext>
            </a:extLst>
          </p:cNvPr>
          <p:cNvSpPr>
            <a:spLocks noGrp="1"/>
          </p:cNvSpPr>
          <p:nvPr>
            <p:ph type="ctrTitle"/>
          </p:nvPr>
        </p:nvSpPr>
        <p:spPr>
          <a:xfrm>
            <a:off x="2767584" y="379563"/>
            <a:ext cx="8413560" cy="1412661"/>
          </a:xfrm>
        </p:spPr>
        <p:txBody>
          <a:bodyPr>
            <a:noAutofit/>
          </a:bodyPr>
          <a:lstStyle/>
          <a:p>
            <a:pPr marL="0" marR="0">
              <a:lnSpc>
                <a:spcPct val="107000"/>
              </a:lnSpc>
              <a:spcBef>
                <a:spcPts val="200"/>
              </a:spcBef>
              <a:spcAft>
                <a:spcPts val="0"/>
              </a:spcAft>
            </a:pPr>
            <a:r>
              <a:rPr lang="el-GR" sz="2400" b="1" dirty="0">
                <a:effectLst/>
                <a:latin typeface="+mn-lt"/>
                <a:ea typeface="Times New Roman" panose="02020603050405020304" pitchFamily="18" charset="0"/>
                <a:cs typeface="Times New Roman" panose="02020603050405020304" pitchFamily="18" charset="0"/>
              </a:rPr>
              <a:t>Μια άλλη παράμετρος της ενδυνάμωσης ή/και της </a:t>
            </a:r>
            <a:r>
              <a:rPr lang="el-GR" sz="2400" b="1" dirty="0" err="1">
                <a:effectLst/>
                <a:latin typeface="+mn-lt"/>
                <a:ea typeface="Times New Roman" panose="02020603050405020304" pitchFamily="18" charset="0"/>
                <a:cs typeface="Times New Roman" panose="02020603050405020304" pitchFamily="18" charset="0"/>
              </a:rPr>
              <a:t>αυτοσυνηγορίας</a:t>
            </a:r>
            <a:r>
              <a:rPr lang="el-GR" sz="2400" b="1" dirty="0">
                <a:effectLst/>
                <a:latin typeface="+mn-lt"/>
                <a:ea typeface="Times New Roman" panose="02020603050405020304" pitchFamily="18" charset="0"/>
                <a:cs typeface="Times New Roman" panose="02020603050405020304" pitchFamily="18" charset="0"/>
              </a:rPr>
              <a:t>:</a:t>
            </a:r>
            <a:br>
              <a:rPr lang="en-US" sz="2400" dirty="0">
                <a:effectLst/>
                <a:latin typeface="+mn-lt"/>
                <a:ea typeface="Times New Roman" panose="02020603050405020304" pitchFamily="18" charset="0"/>
                <a:cs typeface="Times New Roman" panose="02020603050405020304" pitchFamily="18" charset="0"/>
              </a:rPr>
            </a:br>
            <a:r>
              <a:rPr lang="el-GR" sz="2400" b="1" dirty="0">
                <a:effectLst/>
                <a:latin typeface="+mn-lt"/>
                <a:ea typeface="Times New Roman" panose="02020603050405020304" pitchFamily="18" charset="0"/>
                <a:cs typeface="Times New Roman" panose="02020603050405020304" pitchFamily="18" charset="0"/>
              </a:rPr>
              <a:t>Συμπαραγωγή (Co-</a:t>
            </a:r>
            <a:r>
              <a:rPr lang="el-GR" sz="2400" b="1" dirty="0" err="1">
                <a:effectLst/>
                <a:latin typeface="+mn-lt"/>
                <a:ea typeface="Times New Roman" panose="02020603050405020304" pitchFamily="18" charset="0"/>
                <a:cs typeface="Times New Roman" panose="02020603050405020304" pitchFamily="18" charset="0"/>
              </a:rPr>
              <a:t>production</a:t>
            </a:r>
            <a:r>
              <a:rPr lang="el-GR" sz="2400" b="1" dirty="0">
                <a:effectLst/>
                <a:latin typeface="+mn-lt"/>
                <a:ea typeface="Times New Roman" panose="02020603050405020304" pitchFamily="18" charset="0"/>
                <a:cs typeface="Times New Roman" panose="02020603050405020304" pitchFamily="18" charset="0"/>
              </a:rPr>
              <a:t>)</a:t>
            </a:r>
            <a:br>
              <a:rPr lang="en-US" sz="1800" dirty="0">
                <a:effectLst/>
                <a:latin typeface="Gill Sans MT" panose="020B0502020104020203" pitchFamily="34" charset="0"/>
                <a:ea typeface="Times New Roman" panose="02020603050405020304" pitchFamily="18" charset="0"/>
                <a:cs typeface="Times New Roman" panose="02020603050405020304" pitchFamily="18" charset="0"/>
              </a:rPr>
            </a:br>
            <a:endParaRPr lang="en-US" sz="2800" b="1" dirty="0"/>
          </a:p>
        </p:txBody>
      </p:sp>
      <p:sp>
        <p:nvSpPr>
          <p:cNvPr id="3" name="Subtitle 2">
            <a:extLst>
              <a:ext uri="{FF2B5EF4-FFF2-40B4-BE49-F238E27FC236}">
                <a16:creationId xmlns:a16="http://schemas.microsoft.com/office/drawing/2014/main" id="{5B2951A3-8F0E-446F-B673-3A18335914A7}"/>
              </a:ext>
            </a:extLst>
          </p:cNvPr>
          <p:cNvSpPr>
            <a:spLocks noGrp="1"/>
          </p:cNvSpPr>
          <p:nvPr>
            <p:ph type="subTitle" idx="1"/>
          </p:nvPr>
        </p:nvSpPr>
        <p:spPr>
          <a:xfrm>
            <a:off x="925975" y="1584960"/>
            <a:ext cx="10255169" cy="4771390"/>
          </a:xfrm>
        </p:spPr>
        <p:txBody>
          <a:bodyPr>
            <a:normAutofit fontScale="92500" lnSpcReduction="10000"/>
          </a:bodyPr>
          <a:lstStyle/>
          <a:p>
            <a:pPr marL="0" marR="0">
              <a:lnSpc>
                <a:spcPct val="107000"/>
              </a:lnSpc>
              <a:spcBef>
                <a:spcPts val="200"/>
              </a:spcBef>
              <a:spcAft>
                <a:spcPts val="0"/>
              </a:spcAft>
            </a:pPr>
            <a:r>
              <a:rPr lang="el-GR" sz="1800" b="1" u="sng" dirty="0">
                <a:solidFill>
                  <a:srgbClr val="1F3763"/>
                </a:solidFill>
                <a:effectLst/>
                <a:ea typeface="Times New Roman" panose="02020603050405020304" pitchFamily="18" charset="0"/>
                <a:cs typeface="Times New Roman" panose="02020603050405020304" pitchFamily="18" charset="0"/>
              </a:rPr>
              <a:t>Συμπαραγωγή (Co-</a:t>
            </a:r>
            <a:r>
              <a:rPr lang="el-GR" sz="1800" b="1" u="sng" dirty="0" err="1">
                <a:solidFill>
                  <a:srgbClr val="1F3763"/>
                </a:solidFill>
                <a:effectLst/>
                <a:ea typeface="Times New Roman" panose="02020603050405020304" pitchFamily="18" charset="0"/>
                <a:cs typeface="Times New Roman" panose="02020603050405020304" pitchFamily="18" charset="0"/>
              </a:rPr>
              <a:t>production</a:t>
            </a:r>
            <a:r>
              <a:rPr lang="el-GR" sz="1800" b="1" u="sng" dirty="0">
                <a:solidFill>
                  <a:srgbClr val="1F3763"/>
                </a:solidFill>
                <a:effectLst/>
                <a:ea typeface="Times New Roman" panose="02020603050405020304" pitchFamily="18" charset="0"/>
                <a:cs typeface="Times New Roman" panose="02020603050405020304" pitchFamily="18" charset="0"/>
              </a:rPr>
              <a:t>)</a:t>
            </a:r>
            <a:endParaRPr lang="en-US" sz="1800" dirty="0">
              <a:solidFill>
                <a:srgbClr val="767171"/>
              </a:solidFill>
              <a:effectLst/>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600"/>
              </a:spcAft>
            </a:pPr>
            <a:r>
              <a:rPr lang="el-GR" sz="1800" dirty="0">
                <a:effectLst/>
                <a:ea typeface="Calibri" panose="020F0502020204030204" pitchFamily="34" charset="0"/>
                <a:cs typeface="Times New Roman" panose="02020603050405020304" pitchFamily="18" charset="0"/>
              </a:rPr>
              <a:t>“</a:t>
            </a:r>
            <a:r>
              <a:rPr lang="el-GR" sz="1800" i="1" dirty="0">
                <a:effectLst/>
                <a:ea typeface="Calibri" panose="020F0502020204030204" pitchFamily="34" charset="0"/>
                <a:cs typeface="Times New Roman" panose="02020603050405020304" pitchFamily="18" charset="0"/>
              </a:rPr>
              <a:t>Το δικαίωμα των ανθρώπων που λαμβάνουν υπηρεσίες υγείας να συμμετέχουν στις αποφάσεις που αφορούν την υγεία και την ποιότητα ζωής τους δεν είναι απλώς θέμα ηθικής, αλλά αποτελεί και ουσιαστικό στοιχείο για την αποτελεσματικότητα και την αποδοτικότητα των υπηρεσιών υγείας στα σύγχρονα συστήματα υγείας. Μέσω της συμπαραγωγής (</a:t>
            </a:r>
            <a:r>
              <a:rPr lang="en-US" sz="1800" i="1" dirty="0">
                <a:effectLst/>
                <a:ea typeface="Calibri" panose="020F0502020204030204" pitchFamily="34" charset="0"/>
                <a:cs typeface="Times New Roman" panose="02020603050405020304" pitchFamily="18" charset="0"/>
              </a:rPr>
              <a:t>co</a:t>
            </a:r>
            <a:r>
              <a:rPr lang="el-GR" sz="1800" i="1" dirty="0">
                <a:effectLst/>
                <a:ea typeface="Calibri" panose="020F0502020204030204" pitchFamily="34" charset="0"/>
                <a:cs typeface="Times New Roman" panose="02020603050405020304" pitchFamily="18" charset="0"/>
              </a:rPr>
              <a:t>-</a:t>
            </a:r>
            <a:r>
              <a:rPr lang="en-US" sz="1800" i="1" dirty="0">
                <a:effectLst/>
                <a:ea typeface="Calibri" panose="020F0502020204030204" pitchFamily="34" charset="0"/>
                <a:cs typeface="Times New Roman" panose="02020603050405020304" pitchFamily="18" charset="0"/>
              </a:rPr>
              <a:t>production</a:t>
            </a:r>
            <a:r>
              <a:rPr lang="el-GR" sz="1800" i="1" dirty="0">
                <a:effectLst/>
                <a:ea typeface="Calibri" panose="020F0502020204030204" pitchFamily="34" charset="0"/>
                <a:cs typeface="Times New Roman" panose="02020603050405020304" pitchFamily="18" charset="0"/>
              </a:rPr>
              <a:t>), οι άνθρωποι που λαμβάνουν τις υπηρεσίες έχουν μια ισότιμη θέση στη διαδικασία που περιλαμβάνει τόσο τον σχεδιασμό όσο και την παροχή και αξιολόγηση των υπηρεσιών.</a:t>
            </a:r>
            <a:r>
              <a:rPr lang="el-GR" sz="1800" dirty="0">
                <a:effectLst/>
                <a:ea typeface="Calibri" panose="020F0502020204030204" pitchFamily="34" charset="0"/>
                <a:cs typeface="Times New Roman" panose="02020603050405020304" pitchFamily="18" charset="0"/>
              </a:rPr>
              <a:t>” (</a:t>
            </a:r>
            <a:r>
              <a:rPr lang="en-US" sz="1800" dirty="0" err="1">
                <a:effectLst/>
                <a:ea typeface="Calibri" panose="020F0502020204030204" pitchFamily="34" charset="0"/>
                <a:cs typeface="Times New Roman" panose="02020603050405020304" pitchFamily="18" charset="0"/>
              </a:rPr>
              <a:t>Sakellari</a:t>
            </a:r>
            <a:r>
              <a:rPr lang="en-US" sz="1800" dirty="0">
                <a:effectLst/>
                <a:ea typeface="Calibri" panose="020F0502020204030204" pitchFamily="34" charset="0"/>
                <a:cs typeface="Times New Roman" panose="02020603050405020304" pitchFamily="18" charset="0"/>
              </a:rPr>
              <a:t> E</a:t>
            </a:r>
            <a:r>
              <a:rPr lang="el-GR" sz="1800" dirty="0">
                <a:effectLst/>
                <a:ea typeface="Calibri" panose="020F0502020204030204" pitchFamily="34" charset="0"/>
                <a:cs typeface="Times New Roman" panose="02020603050405020304" pitchFamily="18" charset="0"/>
              </a:rPr>
              <a:t>. </a:t>
            </a:r>
            <a:r>
              <a:rPr lang="en-US" sz="1800" dirty="0">
                <a:effectLst/>
                <a:ea typeface="Calibri" panose="020F0502020204030204" pitchFamily="34" charset="0"/>
                <a:cs typeface="Times New Roman" panose="02020603050405020304" pitchFamily="18" charset="0"/>
              </a:rPr>
              <a:t>et all</a:t>
            </a:r>
            <a:r>
              <a:rPr lang="el-GR" sz="1800" dirty="0">
                <a:effectLst/>
                <a:ea typeface="Calibri" panose="020F0502020204030204" pitchFamily="34" charset="0"/>
                <a:cs typeface="Times New Roman" panose="02020603050405020304" pitchFamily="18" charset="0"/>
              </a:rPr>
              <a:t> 2022)</a:t>
            </a:r>
            <a:endParaRPr lang="en-US" sz="1800" dirty="0">
              <a:effectLst/>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1800" dirty="0">
              <a:effectLst/>
              <a:ea typeface="Times New Roman" panose="02020603050405020304" pitchFamily="18" charset="0"/>
              <a:cs typeface="Times New Roman" panose="02020603050405020304" pitchFamily="18" charset="0"/>
            </a:endParaRPr>
          </a:p>
          <a:p>
            <a:pPr algn="just">
              <a:spcBef>
                <a:spcPts val="0"/>
              </a:spcBef>
            </a:pPr>
            <a:r>
              <a:rPr lang="el-GR" sz="1800" dirty="0">
                <a:effectLst/>
                <a:ea typeface="Calibri" panose="020F0502020204030204" pitchFamily="34" charset="0"/>
                <a:cs typeface="Times New Roman" panose="02020603050405020304" pitchFamily="18" charset="0"/>
              </a:rPr>
              <a:t>Κάτι τέτοιο όμως απαιτεί ή προϋποθέτει την </a:t>
            </a:r>
            <a:r>
              <a:rPr lang="el-GR" sz="1800" dirty="0" err="1">
                <a:effectLst/>
                <a:ea typeface="Calibri" panose="020F0502020204030204" pitchFamily="34" charset="0"/>
                <a:cs typeface="Times New Roman" panose="02020603050405020304" pitchFamily="18" charset="0"/>
              </a:rPr>
              <a:t>αυτοοργάνωση</a:t>
            </a:r>
            <a:r>
              <a:rPr lang="el-GR" sz="1800" dirty="0">
                <a:effectLst/>
                <a:ea typeface="Calibri" panose="020F0502020204030204" pitchFamily="34" charset="0"/>
                <a:cs typeface="Times New Roman" panose="02020603050405020304" pitchFamily="18" charset="0"/>
              </a:rPr>
              <a:t> του κινήματος των ληπτών, την ενδυνάμωση του κινήματος των οικογενειών και το συντονισμό μεταξύ τους, με κοινό σκοπό τη διεκδίκηση και προάσπιση των δικαιωμάτων των ατόμων με κάποια ψυχιατρική εμπειρία.</a:t>
            </a:r>
          </a:p>
          <a:p>
            <a:pPr algn="just">
              <a:spcBef>
                <a:spcPts val="0"/>
              </a:spcBef>
            </a:pPr>
            <a:endParaRPr lang="el-GR" sz="1800" dirty="0">
              <a:ea typeface="Times New Roman" panose="02020603050405020304" pitchFamily="18" charset="0"/>
              <a:cs typeface="Times New Roman" panose="02020603050405020304" pitchFamily="18" charset="0"/>
            </a:endParaRPr>
          </a:p>
          <a:p>
            <a:pPr algn="just">
              <a:spcBef>
                <a:spcPts val="0"/>
              </a:spcBef>
            </a:pPr>
            <a:r>
              <a:rPr lang="el-GR" sz="1800" dirty="0">
                <a:effectLst/>
                <a:highlight>
                  <a:srgbClr val="FFFF00"/>
                </a:highlight>
                <a:ea typeface="Times New Roman" panose="02020603050405020304" pitchFamily="18" charset="0"/>
                <a:cs typeface="Times New Roman" panose="02020603050405020304" pitchFamily="18" charset="0"/>
              </a:rPr>
              <a:t>Να σας πω εδώ για το </a:t>
            </a:r>
            <a:r>
              <a:rPr lang="en-US" sz="1800" dirty="0">
                <a:effectLst/>
                <a:highlight>
                  <a:srgbClr val="FFFF00"/>
                </a:highlight>
                <a:ea typeface="Times New Roman" panose="02020603050405020304" pitchFamily="18" charset="0"/>
                <a:cs typeface="Times New Roman" panose="02020603050405020304" pitchFamily="18" charset="0"/>
              </a:rPr>
              <a:t>Horizon </a:t>
            </a:r>
            <a:r>
              <a:rPr lang="en-US" sz="1800" dirty="0" err="1">
                <a:effectLst/>
                <a:highlight>
                  <a:srgbClr val="FFFF00"/>
                </a:highlight>
                <a:ea typeface="Times New Roman" panose="02020603050405020304" pitchFamily="18" charset="0"/>
                <a:cs typeface="Times New Roman" panose="02020603050405020304" pitchFamily="18" charset="0"/>
              </a:rPr>
              <a:t>Cocoso</a:t>
            </a:r>
            <a:r>
              <a:rPr lang="en-US" sz="1800" dirty="0">
                <a:effectLst/>
                <a:highlight>
                  <a:srgbClr val="FFFF00"/>
                </a:highlight>
                <a:ea typeface="Times New Roman" panose="02020603050405020304" pitchFamily="18" charset="0"/>
                <a:cs typeface="Times New Roman" panose="02020603050405020304" pitchFamily="18" charset="0"/>
              </a:rPr>
              <a:t> Marie </a:t>
            </a:r>
            <a:r>
              <a:rPr lang="en-US" sz="1800" dirty="0" err="1">
                <a:effectLst/>
                <a:highlight>
                  <a:srgbClr val="FFFF00"/>
                </a:highlight>
                <a:ea typeface="Times New Roman" panose="02020603050405020304" pitchFamily="18" charset="0"/>
                <a:cs typeface="Times New Roman" panose="02020603050405020304" pitchFamily="18" charset="0"/>
              </a:rPr>
              <a:t>Sklodowska</a:t>
            </a:r>
            <a:r>
              <a:rPr lang="en-US" sz="1800" dirty="0">
                <a:effectLst/>
                <a:highlight>
                  <a:srgbClr val="FFFF00"/>
                </a:highlight>
                <a:ea typeface="Times New Roman" panose="02020603050405020304" pitchFamily="18" charset="0"/>
                <a:cs typeface="Times New Roman" panose="02020603050405020304" pitchFamily="18" charset="0"/>
              </a:rPr>
              <a:t> Curie Doctoral Network 2025 – 2028 </a:t>
            </a:r>
            <a:r>
              <a:rPr lang="el-GR" sz="1800" dirty="0">
                <a:effectLst/>
                <a:highlight>
                  <a:srgbClr val="FFFF00"/>
                </a:highlight>
                <a:ea typeface="Times New Roman" panose="02020603050405020304" pitchFamily="18" charset="0"/>
                <a:cs typeface="Times New Roman" panose="02020603050405020304" pitchFamily="18" charset="0"/>
              </a:rPr>
              <a:t>που συμμετέχει η </a:t>
            </a:r>
            <a:r>
              <a:rPr lang="el-GR" sz="1800" dirty="0">
                <a:highlight>
                  <a:srgbClr val="FFFF00"/>
                </a:highlight>
                <a:ea typeface="Times New Roman" panose="02020603050405020304" pitchFamily="18" charset="0"/>
                <a:cs typeface="Times New Roman" panose="02020603050405020304" pitchFamily="18" charset="0"/>
              </a:rPr>
              <a:t>ΕΚΨ Π. Σακελλαρόπουλος </a:t>
            </a:r>
            <a:r>
              <a:rPr lang="en-US" sz="1400" b="0" i="0" dirty="0">
                <a:solidFill>
                  <a:srgbClr val="333333"/>
                </a:solidFill>
                <a:effectLst/>
                <a:highlight>
                  <a:srgbClr val="FFFF00"/>
                </a:highlight>
                <a:latin typeface="Arial" panose="020B0604020202020204" pitchFamily="34" charset="0"/>
              </a:rPr>
              <a:t> </a:t>
            </a:r>
            <a:r>
              <a:rPr lang="en-US" sz="1400" b="0" i="0" u="sng" dirty="0">
                <a:solidFill>
                  <a:srgbClr val="882845"/>
                </a:solidFill>
                <a:effectLst/>
                <a:highlight>
                  <a:srgbClr val="FFFF00"/>
                </a:highlight>
                <a:latin typeface="Arial" panose="020B0604020202020204" pitchFamily="34" charset="0"/>
                <a:hlinkClick r:id="rId2"/>
              </a:rPr>
              <a:t>doctoral research network “Co-Construction in the field of social welfare” </a:t>
            </a:r>
            <a:r>
              <a:rPr lang="en-US" sz="1400" b="0" i="0" u="sng" dirty="0" err="1">
                <a:solidFill>
                  <a:srgbClr val="882845"/>
                </a:solidFill>
                <a:effectLst/>
                <a:highlight>
                  <a:srgbClr val="FFFF00"/>
                </a:highlight>
                <a:latin typeface="Arial" panose="020B0604020202020204" pitchFamily="34" charset="0"/>
                <a:hlinkClick r:id="rId2"/>
              </a:rPr>
              <a:t>COCOSO</a:t>
            </a:r>
            <a:endParaRPr lang="el-GR" sz="1800" dirty="0">
              <a:highlight>
                <a:srgbClr val="FFFF00"/>
              </a:highlight>
              <a:ea typeface="Times New Roman" panose="02020603050405020304" pitchFamily="18" charset="0"/>
              <a:cs typeface="Times New Roman" panose="02020603050405020304" pitchFamily="18" charset="0"/>
            </a:endParaRPr>
          </a:p>
          <a:p>
            <a:pPr algn="just">
              <a:spcBef>
                <a:spcPts val="0"/>
              </a:spcBef>
            </a:pPr>
            <a:endParaRPr lang="el-GR" sz="1800" dirty="0">
              <a:effectLst/>
              <a:highlight>
                <a:srgbClr val="FFFF00"/>
              </a:highlight>
              <a:ea typeface="Times New Roman" panose="02020603050405020304" pitchFamily="18" charset="0"/>
              <a:cs typeface="Times New Roman" panose="02020603050405020304" pitchFamily="18" charset="0"/>
            </a:endParaRPr>
          </a:p>
          <a:p>
            <a:pPr algn="just">
              <a:spcBef>
                <a:spcPts val="0"/>
              </a:spcBef>
            </a:pPr>
            <a:endParaRPr lang="el-GR" sz="1100" dirty="0">
              <a:solidFill>
                <a:srgbClr val="767171"/>
              </a:solidFill>
              <a:cs typeface="Times New Roman" panose="02020603050405020304" pitchFamily="18" charset="0"/>
            </a:endParaRPr>
          </a:p>
          <a:p>
            <a:pPr algn="just">
              <a:spcBef>
                <a:spcPts val="0"/>
              </a:spcBef>
            </a:pPr>
            <a:endParaRPr lang="en-US" sz="1800" dirty="0">
              <a:effectLst/>
              <a:ea typeface="Times New Roman" panose="02020603050405020304" pitchFamily="18" charset="0"/>
              <a:cs typeface="Times New Roman" panose="02020603050405020304" pitchFamily="18" charset="0"/>
            </a:endParaRPr>
          </a:p>
          <a:p>
            <a:pPr algn="just">
              <a:spcBef>
                <a:spcPts val="0"/>
              </a:spcBef>
            </a:pPr>
            <a:r>
              <a:rPr lang="en-US" sz="1050" dirty="0">
                <a:solidFill>
                  <a:srgbClr val="767171"/>
                </a:solidFill>
                <a:ea typeface="Times New Roman" panose="02020603050405020304" pitchFamily="18" charset="0"/>
                <a:cs typeface="Times New Roman" panose="02020603050405020304" pitchFamily="18" charset="0"/>
              </a:rPr>
              <a:t>Evanthia </a:t>
            </a:r>
            <a:r>
              <a:rPr lang="en-US" sz="1050" dirty="0" err="1">
                <a:solidFill>
                  <a:srgbClr val="767171"/>
                </a:solidFill>
                <a:ea typeface="Times New Roman" panose="02020603050405020304" pitchFamily="18" charset="0"/>
                <a:cs typeface="Times New Roman" panose="02020603050405020304" pitchFamily="18" charset="0"/>
              </a:rPr>
              <a:t>Sakellari</a:t>
            </a:r>
            <a:r>
              <a:rPr lang="en-US" sz="1050" dirty="0">
                <a:solidFill>
                  <a:srgbClr val="767171"/>
                </a:solidFill>
                <a:ea typeface="Times New Roman" panose="02020603050405020304" pitchFamily="18" charset="0"/>
                <a:cs typeface="Times New Roman" panose="02020603050405020304" pitchFamily="18" charset="0"/>
              </a:rPr>
              <a:t>, Konstantinos </a:t>
            </a:r>
            <a:r>
              <a:rPr lang="en-US" sz="1050" dirty="0" err="1">
                <a:solidFill>
                  <a:srgbClr val="767171"/>
                </a:solidFill>
                <a:ea typeface="Times New Roman" panose="02020603050405020304" pitchFamily="18" charset="0"/>
                <a:cs typeface="Times New Roman" panose="02020603050405020304" pitchFamily="18" charset="0"/>
              </a:rPr>
              <a:t>Tsoukas</a:t>
            </a:r>
            <a:r>
              <a:rPr lang="en-US" sz="1050" dirty="0">
                <a:solidFill>
                  <a:srgbClr val="767171"/>
                </a:solidFill>
                <a:ea typeface="Times New Roman" panose="02020603050405020304" pitchFamily="18" charset="0"/>
                <a:cs typeface="Times New Roman" panose="02020603050405020304" pitchFamily="18" charset="0"/>
              </a:rPr>
              <a:t>, </a:t>
            </a:r>
            <a:r>
              <a:rPr lang="en-US" sz="1050" dirty="0" err="1">
                <a:solidFill>
                  <a:srgbClr val="767171"/>
                </a:solidFill>
                <a:ea typeface="Times New Roman" panose="02020603050405020304" pitchFamily="18" charset="0"/>
                <a:cs typeface="Times New Roman" panose="02020603050405020304" pitchFamily="18" charset="0"/>
              </a:rPr>
              <a:t>Gerasimos</a:t>
            </a:r>
            <a:r>
              <a:rPr lang="en-US" sz="1050" dirty="0">
                <a:solidFill>
                  <a:srgbClr val="767171"/>
                </a:solidFill>
                <a:ea typeface="Times New Roman" panose="02020603050405020304" pitchFamily="18" charset="0"/>
                <a:cs typeface="Times New Roman" panose="02020603050405020304" pitchFamily="18" charset="0"/>
              </a:rPr>
              <a:t> </a:t>
            </a:r>
            <a:r>
              <a:rPr lang="en-US" sz="1050" dirty="0" err="1">
                <a:solidFill>
                  <a:srgbClr val="767171"/>
                </a:solidFill>
                <a:ea typeface="Times New Roman" panose="02020603050405020304" pitchFamily="18" charset="0"/>
                <a:cs typeface="Times New Roman" panose="02020603050405020304" pitchFamily="18" charset="0"/>
              </a:rPr>
              <a:t>Kolaitis</a:t>
            </a:r>
            <a:r>
              <a:rPr lang="en-US" sz="1050" dirty="0">
                <a:solidFill>
                  <a:srgbClr val="767171"/>
                </a:solidFill>
                <a:ea typeface="Times New Roman" panose="02020603050405020304" pitchFamily="18" charset="0"/>
                <a:cs typeface="Times New Roman" panose="02020603050405020304" pitchFamily="18" charset="0"/>
              </a:rPr>
              <a:t>, </a:t>
            </a:r>
            <a:r>
              <a:rPr lang="en-US" sz="1050" dirty="0" err="1">
                <a:solidFill>
                  <a:srgbClr val="767171"/>
                </a:solidFill>
                <a:ea typeface="Times New Roman" panose="02020603050405020304" pitchFamily="18" charset="0"/>
                <a:cs typeface="Times New Roman" panose="02020603050405020304" pitchFamily="18" charset="0"/>
              </a:rPr>
              <a:t>Areti</a:t>
            </a:r>
            <a:r>
              <a:rPr lang="en-US" sz="1050" dirty="0">
                <a:solidFill>
                  <a:srgbClr val="767171"/>
                </a:solidFill>
                <a:ea typeface="Times New Roman" panose="02020603050405020304" pitchFamily="18" charset="0"/>
                <a:cs typeface="Times New Roman" panose="02020603050405020304" pitchFamily="18" charset="0"/>
              </a:rPr>
              <a:t> </a:t>
            </a:r>
            <a:r>
              <a:rPr lang="en-US" sz="1050" dirty="0" err="1">
                <a:solidFill>
                  <a:srgbClr val="767171"/>
                </a:solidFill>
                <a:ea typeface="Times New Roman" panose="02020603050405020304" pitchFamily="18" charset="0"/>
                <a:cs typeface="Times New Roman" panose="02020603050405020304" pitchFamily="18" charset="0"/>
              </a:rPr>
              <a:t>Lagiou</a:t>
            </a:r>
            <a:r>
              <a:rPr lang="en-US" sz="1050" dirty="0">
                <a:solidFill>
                  <a:srgbClr val="767171"/>
                </a:solidFill>
                <a:ea typeface="Times New Roman" panose="02020603050405020304" pitchFamily="18" charset="0"/>
                <a:cs typeface="Times New Roman" panose="02020603050405020304" pitchFamily="18" charset="0"/>
              </a:rPr>
              <a:t>, The model of co-production in mental health services, </a:t>
            </a:r>
            <a:r>
              <a:rPr lang="en-US" sz="1050" dirty="0" err="1">
                <a:solidFill>
                  <a:srgbClr val="767171"/>
                </a:solidFill>
                <a:ea typeface="Times New Roman" panose="02020603050405020304" pitchFamily="18" charset="0"/>
                <a:cs typeface="Times New Roman" panose="02020603050405020304" pitchFamily="18" charset="0"/>
              </a:rPr>
              <a:t>Psychiatriki</a:t>
            </a:r>
            <a:r>
              <a:rPr lang="en-US" sz="1050" dirty="0">
                <a:solidFill>
                  <a:srgbClr val="767171"/>
                </a:solidFill>
                <a:ea typeface="Times New Roman" panose="02020603050405020304" pitchFamily="18" charset="0"/>
                <a:cs typeface="Times New Roman" panose="02020603050405020304" pitchFamily="18" charset="0"/>
              </a:rPr>
              <a:t> (2022), </a:t>
            </a:r>
            <a:r>
              <a:rPr lang="en-US" sz="1050" dirty="0" err="1">
                <a:solidFill>
                  <a:srgbClr val="767171"/>
                </a:solidFill>
                <a:ea typeface="Times New Roman" panose="02020603050405020304" pitchFamily="18" charset="0"/>
                <a:cs typeface="Times New Roman" panose="02020603050405020304" pitchFamily="18" charset="0"/>
              </a:rPr>
              <a:t>doi</a:t>
            </a:r>
            <a:r>
              <a:rPr lang="en-US" sz="1050" dirty="0">
                <a:solidFill>
                  <a:srgbClr val="767171"/>
                </a:solidFill>
                <a:ea typeface="Times New Roman" panose="02020603050405020304" pitchFamily="18" charset="0"/>
                <a:cs typeface="Times New Roman" panose="02020603050405020304" pitchFamily="18" charset="0"/>
              </a:rPr>
              <a:t>: https://doi.org/10.22365/jpsych.2022.070</a:t>
            </a:r>
            <a:r>
              <a:rPr lang="en-US" sz="1050" b="1" u="sng" dirty="0">
                <a:solidFill>
                  <a:srgbClr val="0563C1"/>
                </a:solidFill>
                <a:ea typeface="Times New Roman" panose="02020603050405020304" pitchFamily="18" charset="0"/>
                <a:cs typeface="Times New Roman" panose="02020603050405020304" pitchFamily="18" charset="0"/>
                <a:hlinkClick r:id="rId3"/>
              </a:rPr>
              <a:t>https://psychiatriki-journal.gr/documents/psychiatry/34.2-GR-2023-155.pdf</a:t>
            </a:r>
            <a:r>
              <a:rPr lang="en-US" sz="1050" b="1" dirty="0">
                <a:solidFill>
                  <a:srgbClr val="767171"/>
                </a:solidFill>
                <a:ea typeface="Times New Roman" panose="02020603050405020304" pitchFamily="18" charset="0"/>
                <a:cs typeface="Times New Roman" panose="02020603050405020304" pitchFamily="18" charset="0"/>
              </a:rPr>
              <a:t> </a:t>
            </a:r>
            <a:endParaRPr lang="el-GR" sz="1050" b="1" dirty="0">
              <a:solidFill>
                <a:srgbClr val="767171"/>
              </a:solidFill>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1050" dirty="0">
                <a:solidFill>
                  <a:srgbClr val="767171"/>
                </a:solidFill>
                <a:effectLst/>
                <a:ea typeface="Times New Roman" panose="02020603050405020304" pitchFamily="18" charset="0"/>
                <a:cs typeface="Times New Roman" panose="02020603050405020304" pitchFamily="18" charset="0"/>
              </a:rPr>
              <a:t> </a:t>
            </a:r>
          </a:p>
          <a:p>
            <a:pPr algn="just"/>
            <a:r>
              <a:rPr lang="en-US" sz="1100" dirty="0">
                <a:hlinkClick r:id="rId4"/>
              </a:rPr>
              <a:t>https://cref.parisnanterre.fr/accueil/cocoso-15-phd-positions-in-2025</a:t>
            </a:r>
            <a:r>
              <a:rPr lang="el-GR" sz="1100" dirty="0"/>
              <a:t> </a:t>
            </a:r>
            <a:endParaRPr lang="en-US" sz="1100" dirty="0"/>
          </a:p>
        </p:txBody>
      </p:sp>
      <p:pic>
        <p:nvPicPr>
          <p:cNvPr id="4" name="Picture 3">
            <a:extLst>
              <a:ext uri="{FF2B5EF4-FFF2-40B4-BE49-F238E27FC236}">
                <a16:creationId xmlns:a16="http://schemas.microsoft.com/office/drawing/2014/main" id="{B8B5111E-58FA-4494-892E-FC8804290512}"/>
              </a:ext>
            </a:extLst>
          </p:cNvPr>
          <p:cNvPicPr>
            <a:picLocks noChangeAspect="1"/>
          </p:cNvPicPr>
          <p:nvPr/>
        </p:nvPicPr>
        <p:blipFill>
          <a:blip r:embed="rId5">
            <a:alphaModFix/>
            <a:extLst>
              <a:ext uri="{28A0092B-C50C-407E-A947-70E740481C1C}">
                <a14:useLocalDpi xmlns:a14="http://schemas.microsoft.com/office/drawing/2010/main" val="0"/>
              </a:ext>
            </a:extLst>
          </a:blip>
          <a:srcRect/>
          <a:stretch>
            <a:fillRect/>
          </a:stretch>
        </p:blipFill>
        <p:spPr bwMode="auto">
          <a:xfrm>
            <a:off x="0" y="0"/>
            <a:ext cx="2533650" cy="847725"/>
          </a:xfrm>
          <a:prstGeom prst="rect">
            <a:avLst/>
          </a:prstGeom>
          <a:noFill/>
        </p:spPr>
      </p:pic>
      <p:sp>
        <p:nvSpPr>
          <p:cNvPr id="5" name="Slide Number Placeholder 4">
            <a:extLst>
              <a:ext uri="{FF2B5EF4-FFF2-40B4-BE49-F238E27FC236}">
                <a16:creationId xmlns:a16="http://schemas.microsoft.com/office/drawing/2014/main" id="{D838258D-44F2-4728-ABF1-951257F773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BCF3CD-ADDD-4DE0-A20B-EA0D6F9FD34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C678DEC-C608-4C03-9585-1B66B29823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ΠΑΝΑΓΙΩΤΑ ΦΙΤΣΙΟΥ, ΨΥΧΟΛΟΓΟΣ </a:t>
            </a: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MSc</a:t>
            </a:r>
          </a:p>
        </p:txBody>
      </p:sp>
    </p:spTree>
    <p:extLst>
      <p:ext uri="{BB962C8B-B14F-4D97-AF65-F5344CB8AC3E}">
        <p14:creationId xmlns:p14="http://schemas.microsoft.com/office/powerpoint/2010/main" val="471756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52CC-9A0D-458A-A909-1A19E9229582}"/>
              </a:ext>
            </a:extLst>
          </p:cNvPr>
          <p:cNvSpPr>
            <a:spLocks noGrp="1"/>
          </p:cNvSpPr>
          <p:nvPr>
            <p:ph type="ctrTitle"/>
          </p:nvPr>
        </p:nvSpPr>
        <p:spPr>
          <a:xfrm>
            <a:off x="2377440" y="293299"/>
            <a:ext cx="8803704" cy="847725"/>
          </a:xfrm>
        </p:spPr>
        <p:txBody>
          <a:bodyPr>
            <a:normAutofit fontScale="90000"/>
          </a:bodyPr>
          <a:lstStyle/>
          <a:p>
            <a:pPr marL="0" marR="0">
              <a:lnSpc>
                <a:spcPct val="107000"/>
              </a:lnSpc>
              <a:spcBef>
                <a:spcPts val="0"/>
              </a:spcBef>
              <a:spcAft>
                <a:spcPts val="800"/>
              </a:spcAft>
            </a:pPr>
            <a:r>
              <a:rPr lang="el-GR" sz="3100" b="1" dirty="0">
                <a:effectLst/>
                <a:latin typeface="Calibri" panose="020F0502020204030204" pitchFamily="34" charset="0"/>
                <a:ea typeface="Calibri" panose="020F0502020204030204" pitchFamily="34" charset="0"/>
                <a:cs typeface="Times New Roman" panose="02020603050405020304" pitchFamily="18" charset="0"/>
              </a:rPr>
              <a:t>ΕΜΠΟΔΙΑ ΣΤΟ ΤΑΞΙΔΙ ΤΗΣ ΑΝΑΚΑΜΨΗΣ</a:t>
            </a:r>
            <a:r>
              <a:rPr lang="en-US" sz="3100" b="1" dirty="0">
                <a:effectLst/>
                <a:latin typeface="Calibri" panose="020F0502020204030204" pitchFamily="34" charset="0"/>
                <a:ea typeface="Calibri" panose="020F0502020204030204" pitchFamily="34" charset="0"/>
                <a:cs typeface="Times New Roman" panose="02020603050405020304" pitchFamily="18" charset="0"/>
              </a:rPr>
              <a:t> </a:t>
            </a:r>
            <a:r>
              <a:rPr lang="el-GR" sz="3100" b="1" dirty="0">
                <a:effectLst/>
                <a:latin typeface="Calibri" panose="020F0502020204030204" pitchFamily="34" charset="0"/>
                <a:ea typeface="Calibri" panose="020F0502020204030204" pitchFamily="34" charset="0"/>
                <a:cs typeface="Times New Roman" panose="02020603050405020304" pitchFamily="18" charset="0"/>
              </a:rPr>
              <a:t>και ΕΠΑΝΕΝΤΑΞΗΣ</a:t>
            </a:r>
            <a:endParaRPr lang="en-US" dirty="0"/>
          </a:p>
        </p:txBody>
      </p:sp>
      <p:sp>
        <p:nvSpPr>
          <p:cNvPr id="3" name="Subtitle 2">
            <a:extLst>
              <a:ext uri="{FF2B5EF4-FFF2-40B4-BE49-F238E27FC236}">
                <a16:creationId xmlns:a16="http://schemas.microsoft.com/office/drawing/2014/main" id="{5B2951A3-8F0E-446F-B673-3A18335914A7}"/>
              </a:ext>
            </a:extLst>
          </p:cNvPr>
          <p:cNvSpPr>
            <a:spLocks noGrp="1"/>
          </p:cNvSpPr>
          <p:nvPr>
            <p:ph type="subTitle" idx="1"/>
          </p:nvPr>
        </p:nvSpPr>
        <p:spPr>
          <a:xfrm>
            <a:off x="925975" y="1141025"/>
            <a:ext cx="10255169" cy="5028282"/>
          </a:xfrm>
        </p:spPr>
        <p:txBody>
          <a:bodyPr>
            <a:normAutofit fontScale="92500" lnSpcReduction="10000"/>
          </a:bodyPr>
          <a:lstStyle/>
          <a:p>
            <a:pPr marL="0" marR="0" algn="just">
              <a:lnSpc>
                <a:spcPct val="107000"/>
              </a:lnSpc>
              <a:spcBef>
                <a:spcPts val="0"/>
              </a:spcBef>
              <a:spcAft>
                <a:spcPts val="800"/>
              </a:spcAft>
            </a:pPr>
            <a:r>
              <a:rPr lang="el-GR" sz="2400" b="1" dirty="0">
                <a:effectLst/>
                <a:latin typeface="Calibri" panose="020F0502020204030204" pitchFamily="34" charset="0"/>
                <a:ea typeface="Calibri" panose="020F0502020204030204" pitchFamily="34" charset="0"/>
                <a:cs typeface="Times New Roman" panose="02020603050405020304" pitchFamily="18" charset="0"/>
              </a:rPr>
              <a:t>Στίγμα και παραβιάσεις δικαιωμάτων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l-GR" sz="2400" dirty="0">
                <a:effectLst/>
                <a:latin typeface="Calibri" panose="020F0502020204030204" pitchFamily="34" charset="0"/>
                <a:ea typeface="Calibri" panose="020F0502020204030204" pitchFamily="34" charset="0"/>
                <a:cs typeface="Times New Roman" panose="02020603050405020304" pitchFamily="18" charset="0"/>
              </a:rPr>
              <a:t>Το στίγμα, οι διακρίσεις και οι</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l-GR"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παραβιάσεις των ανθρωπίνων δικαιωμάτων κατά των ατόμων με προβλήματα ψυχικής υγείας</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l-GR" sz="2400" dirty="0">
                <a:effectLst/>
                <a:latin typeface="Calibri" panose="020F0502020204030204" pitchFamily="34" charset="0"/>
                <a:ea typeface="Calibri" panose="020F0502020204030204" pitchFamily="34" charset="0"/>
                <a:cs typeface="Times New Roman" panose="02020603050405020304" pitchFamily="18" charset="0"/>
              </a:rPr>
              <a:t>είναι ευρέως διαδεδομένα στις κοινότητες και στα συστήματα φροντίδας παντού στον κόσμο (</a:t>
            </a:r>
            <a:r>
              <a:rPr lang="en-US" sz="2400" dirty="0">
                <a:effectLst/>
                <a:latin typeface="Calibri" panose="020F0502020204030204" pitchFamily="34" charset="0"/>
                <a:ea typeface="Calibri" panose="020F0502020204030204" pitchFamily="34" charset="0"/>
                <a:cs typeface="Times New Roman" panose="02020603050405020304" pitchFamily="18" charset="0"/>
              </a:rPr>
              <a:t>WHO</a:t>
            </a:r>
            <a:r>
              <a:rPr lang="el-GR" sz="2400" dirty="0">
                <a:effectLst/>
                <a:latin typeface="Calibri" panose="020F0502020204030204" pitchFamily="34" charset="0"/>
                <a:ea typeface="Calibri" panose="020F0502020204030204" pitchFamily="34" charset="0"/>
                <a:cs typeface="Times New Roman" panose="02020603050405020304" pitchFamily="18" charset="0"/>
              </a:rPr>
              <a:t> 2022)</a:t>
            </a:r>
          </a:p>
          <a:p>
            <a:pPr marL="0" marR="0" algn="just">
              <a:lnSpc>
                <a:spcPct val="107000"/>
              </a:lnSpc>
              <a:spcBef>
                <a:spcPts val="0"/>
              </a:spcBef>
              <a:spcAft>
                <a:spcPts val="800"/>
              </a:spcAft>
            </a:pPr>
            <a:r>
              <a:rPr lang="el-GR" sz="2400" dirty="0">
                <a:effectLst/>
                <a:latin typeface="Calibri" panose="020F0502020204030204" pitchFamily="34" charset="0"/>
                <a:ea typeface="Calibri" panose="020F0502020204030204" pitchFamily="34" charset="0"/>
                <a:cs typeface="Times New Roman" panose="02020603050405020304" pitchFamily="18" charset="0"/>
              </a:rPr>
              <a:t>Το στίγμα προκαλεί ανισότητες στην απόλαυση των ανθρωπίνων δικαιωμάτων, παρά τις σημαντικές νομοθετικές ρυθμίσεις,  όπως ο κυρωτικός νόμος 4074/2012 της Σύμβασης των Ηνωμένων Εθνών για τα Δικαιώματα των Ατόμων με Αναπηρίες.</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l-GR" sz="2400" dirty="0">
                <a:effectLst/>
                <a:latin typeface="Calibri" panose="020F0502020204030204" pitchFamily="34" charset="0"/>
                <a:ea typeface="Calibri" panose="020F0502020204030204" pitchFamily="34" charset="0"/>
                <a:cs typeface="Times New Roman" panose="02020603050405020304" pitchFamily="18" charset="0"/>
              </a:rPr>
              <a:t>Το στίγμα επηρεάζει με πολλαπλούς τρόπους τα άτομα που το βιώνουν, την οικογένειά τους και το κοινωνικό σύνολο.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l-GR" sz="2400" dirty="0">
                <a:effectLst/>
                <a:latin typeface="Calibri" panose="020F0502020204030204" pitchFamily="34" charset="0"/>
                <a:ea typeface="Calibri" panose="020F0502020204030204" pitchFamily="34" charset="0"/>
                <a:cs typeface="Times New Roman" panose="02020603050405020304" pitchFamily="18" charset="0"/>
              </a:rPr>
              <a:t>Πολλοί τρόποι είναι οφθαλμοφανείς και έχουν κραυγαλέες συνέπειες, ενώ άλλοι είναι </a:t>
            </a:r>
            <a:r>
              <a:rPr lang="el-GR" sz="2400" b="1" dirty="0">
                <a:effectLst/>
                <a:latin typeface="Calibri" panose="020F0502020204030204" pitchFamily="34" charset="0"/>
                <a:ea typeface="Calibri" panose="020F0502020204030204" pitchFamily="34" charset="0"/>
                <a:cs typeface="Times New Roman" panose="02020603050405020304" pitchFamily="18" charset="0"/>
              </a:rPr>
              <a:t>περισσότερο «υπόγειοι», ωστόσο υποσκάπτουν εξίσου την ισότιμη ένταξη των ανθρώπων, θίγουν τα δικαιώματά τους και έχουν επίπτωση ακόμα και στην υγεία τους</a:t>
            </a:r>
            <a:r>
              <a:rPr lang="el-GR" sz="2400" dirty="0">
                <a:effectLst/>
                <a:latin typeface="Calibri" panose="020F0502020204030204" pitchFamily="34"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US" dirty="0"/>
          </a:p>
        </p:txBody>
      </p:sp>
      <p:pic>
        <p:nvPicPr>
          <p:cNvPr id="4" name="Picture 3">
            <a:extLst>
              <a:ext uri="{FF2B5EF4-FFF2-40B4-BE49-F238E27FC236}">
                <a16:creationId xmlns:a16="http://schemas.microsoft.com/office/drawing/2014/main" id="{B8B5111E-58FA-4494-892E-FC8804290512}"/>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0" y="0"/>
            <a:ext cx="2533650" cy="847725"/>
          </a:xfrm>
          <a:prstGeom prst="rect">
            <a:avLst/>
          </a:prstGeom>
          <a:noFill/>
        </p:spPr>
      </p:pic>
      <p:sp>
        <p:nvSpPr>
          <p:cNvPr id="5" name="Slide Number Placeholder 4">
            <a:extLst>
              <a:ext uri="{FF2B5EF4-FFF2-40B4-BE49-F238E27FC236}">
                <a16:creationId xmlns:a16="http://schemas.microsoft.com/office/drawing/2014/main" id="{D838258D-44F2-4728-ABF1-951257F773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BCF3CD-ADDD-4DE0-A20B-EA0D6F9FD34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C678DEC-C608-4C03-9585-1B66B29823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ΠΑΝΑΓΙΩΤΑ ΦΙΤΣΙΟΥ, ΨΥΧΟΛΟΓΟΣ </a:t>
            </a: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MSc</a:t>
            </a:r>
          </a:p>
        </p:txBody>
      </p:sp>
    </p:spTree>
    <p:extLst>
      <p:ext uri="{BB962C8B-B14F-4D97-AF65-F5344CB8AC3E}">
        <p14:creationId xmlns:p14="http://schemas.microsoft.com/office/powerpoint/2010/main" val="1310464881"/>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890</TotalTime>
  <Words>8473</Words>
  <Application>Microsoft Office PowerPoint</Application>
  <PresentationFormat>Widescreen</PresentationFormat>
  <Paragraphs>472</Paragraphs>
  <Slides>47</Slides>
  <Notes>5</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47</vt:i4>
      </vt:variant>
    </vt:vector>
  </HeadingPairs>
  <TitlesOfParts>
    <vt:vector size="61" baseType="lpstr">
      <vt:lpstr>Aptos</vt:lpstr>
      <vt:lpstr>Arial</vt:lpstr>
      <vt:lpstr>Calibri</vt:lpstr>
      <vt:lpstr>Calibri Light</vt:lpstr>
      <vt:lpstr>Cambria</vt:lpstr>
      <vt:lpstr>Gill Sans MT</vt:lpstr>
      <vt:lpstr>Noto Sans</vt:lpstr>
      <vt:lpstr>Symbol</vt:lpstr>
      <vt:lpstr>Wingdings</vt:lpstr>
      <vt:lpstr>Office Theme</vt:lpstr>
      <vt:lpstr>1_Office Theme</vt:lpstr>
      <vt:lpstr>Θέμα του Office</vt:lpstr>
      <vt:lpstr>3_Office Theme</vt:lpstr>
      <vt:lpstr>9_Office Theme</vt:lpstr>
      <vt:lpstr>Ανάκαμψη και Επανένταξη: Από την Θεωρία στην Πράξη   Παναγιώτα Φίτσιου, Ψυχολόγος MSc ΕΚΨ Π. Σακελλαρόπουλος</vt:lpstr>
      <vt:lpstr>Ανάκαμψη και Επανένταξη: Από τη Θεωρία στην Πράξη </vt:lpstr>
      <vt:lpstr>ΣΥΝΔΕΣΕΙΣ: ΑΝΑΚΑΜΨΗ, ΕΝΔΥΝΑΜΩΣΗ, ΣΥΝΗΓΟΡΙΑ Ανάκαμψη </vt:lpstr>
      <vt:lpstr>ΣΥΝΔΕΣΕΙΣ: ΑΝΑΚΑΜΨΗ, ΕΝΔΥΝΑΜΩΣΗ, ΣΥΝΗΓΟΡΙΑ Ανάκαμψη και Ενδυνάμωση </vt:lpstr>
      <vt:lpstr>ΕΝΔΥΝΑΜΩΣΗ, ΑΝΑΚΤΗΣΗ ΕΛΕΓΧΟΥ ΚΑΙ ΣΥΝΗΓΟΡΙΑ </vt:lpstr>
      <vt:lpstr> ΣΥΝΗΓΟΡΙΑ ΜΕ ΤΟ ΒΛΕΜΜΑ ΣΤΗΝ ΑΥΤΟΣΥΝΗΓΟΡΙΑ</vt:lpstr>
      <vt:lpstr>Ο βασικός στόχος της συνηγορίας θα πρέπει να είναι να πετύχει την αυτό – συνηγορία, όπως η ενδυνάμωση έχει στόχο να υπηρετήσει το ταξίδι της ανάκαμψης</vt:lpstr>
      <vt:lpstr>Μια άλλη παράμετρος της ενδυνάμωσης ή/και της αυτοσυνηγορίας: Συμπαραγωγή (Co-production) </vt:lpstr>
      <vt:lpstr>ΕΜΠΟΔΙΑ ΣΤΟ ΤΑΞΙΔΙ ΤΗΣ ΑΝΑΚΑΜΨΗΣ και ΕΠΑΝΕΝΤΑΞΗΣ</vt:lpstr>
      <vt:lpstr>Ποιες είναι οι πιο συχνές παραβιάσεις δικαιωμάτων</vt:lpstr>
      <vt:lpstr>ΕΚΘΕΣΗ ΠΕΝΤΑΕΤΙΑΣ (2017-2022) ΤΗΣ ΕΙΔΙΚΗΣ ΕΠΙΤΡΟΠΗΣ ΕΛΕΓΧΟΥ ΠΡΟΣΤΑΣΙΑΣ ΤΩΝ ΔΙΚΑΙΩΜΑΤΩΝ ΤΩΝ ΑΤΟΜΩΝ ΜΕ ΨΥΧΙΚΕΣ ΔΙΑΤΑΡΑΧΕΣ ΧΕΙΡΙΣΤΗΚΕ 346 ΥΠΟΘΕΣΕΙΣ</vt:lpstr>
      <vt:lpstr>«ΣΒΗΝΟΥΜΕ ΤΟ ΣΤΙΓΜΑ. ΣΤΟ ΛΟΓΟ ΜΑΣ» (2020 – 2022)</vt:lpstr>
      <vt:lpstr>PowerPoint Presentation</vt:lpstr>
      <vt:lpstr>PowerPoint Presentation</vt:lpstr>
      <vt:lpstr>Είδη στίγματος και η διαδρομή στερεότυπα-προκατάληψη και διακρίσεις</vt:lpstr>
      <vt:lpstr>ΤΑ ΕΡΓΑΛΕΙΑ ΠΟΥ ΣΥΝΗΓΟΡΟΥΝ ΣΤΗΝ ΑΝΑΚΑΜΨΗ ΚΑΙ ΕΠΑΝΕΝΤΑΞΗ   ΚΑΙ ΟΙ ΚΑΛΕΣ ΠΡΑΚΤΙΚΕΣ ΤΗΣ ΕΚΨ Π. ΣΑΚΕΛΛΑΡΟΠΟΥΛΟΣ ΠΟΥ ΑΚΟΥΜΠΑΝΕ ΣΕ ΑΥΤΑ ΤΑ ΕΡΓΑΛΕΙΑ </vt:lpstr>
      <vt:lpstr>Η Σύμβαση καινοτομεί εισάγοντας: Την Υποστηριζόμενη Λήψη Αποφάσεων και τη Συνηγορία για τη διεκδίκηση των δικαιωμάτων. </vt:lpstr>
      <vt:lpstr>  2. Θεσμοί προστασίας των δικαιωμάτων (Συνήγορος του Πολίτη, Ειδική Επιτροπή Ελέγχου Προστασίας των Δικαιωμάτων των Ατόμων με Ψυχικές Διαταραχές) Τους γνωρίζουν οι λήπτες υπηρεσιών; Είναι εύκολο να απευθυνθούν;  Να τους πληροφορήσουμε, να τους διασυνδέσουμε και να διασυνδεθούμε…</vt:lpstr>
      <vt:lpstr>3. Ενδυνάμωση των χρηστών υπηρεσιών ψυχικής υγείας- προσανατολισμός στην «ανάκαμψη»- αυτοσυνηγορία. Συλλογικότητες  χρηστών υπηρεσιών ψυχικής υγείας – Αυτοσυνηγορία – Αυτοεκπροσώπηση Σημαντικό! Πώς αυτό-οργανώνονται ή πως υπάρχουν οι συμμαχίες με τους επαγγελματίες, αλλά με έναν τρόπο που να μην «καπελώνεται» το κίνημα… Αντίθετα να προωθείται ο ηγετικός ρόλος τους </vt:lpstr>
      <vt:lpstr>Άλλο παράδειγμα καλής πρακτικής συντονισμένης δράσης συνηγορίας και αυτοσυνηγορίας</vt:lpstr>
      <vt:lpstr>Άλλο παράδειγμα καλής πρακτικής Το Γραφείο Ενδυνάμωσης Συνηγορίας και Ανάρρωσης της ΕΚΨ Π. Σακελλαρόπουλος </vt:lpstr>
      <vt:lpstr>Άλλο παράδειγμα καλής πρακτικής: από την αυτοσυνηγορία στον ηγετικό ρόλο των ληπτών Η ΕΚΨ Π. Σακελλαρόπουλος και η Αθηνά Φραγκούλη – Σακελλαροπούλου στηρίζουν το κίνημα της Αυτοεκπροσώπησης και την αυτοσυνηγορία, χειραφέτηση των ληπτών, καθώς και την ανάληψη ηγετικού ρόλου </vt:lpstr>
      <vt:lpstr>PowerPoint Presentation</vt:lpstr>
      <vt:lpstr>Η εμπειρία της ΕΚΨ Π. Σακελλαρόπουλος στην ομότιμη υποστήριξη</vt:lpstr>
      <vt:lpstr>ΒΑΣΙΚΕΣ ΑΡΧΕΣ του PEER SUPPORT</vt:lpstr>
      <vt:lpstr>Εστίαση στο μοντέλο recovery</vt:lpstr>
      <vt:lpstr>Recovery - CHIME</vt:lpstr>
      <vt:lpstr>Συμπερίληψη</vt:lpstr>
      <vt:lpstr>Επαγγελματική Ένταξη</vt:lpstr>
      <vt:lpstr>Δείτε λίγο τις κοινές έννοιες της ανάκαμψης, της ομότιμης συμπαράστασης και της εργασιακής ένταξης που βρήκαμε στις  παρουσιάσεις: συμπερίληψη, σταδιακή εξέλιξη, ανάκτηση ελέγχου επιλογών, ευκαιρίες, αλλαγή, συν-εργασία</vt:lpstr>
      <vt:lpstr>Χρειάζεται μεγάλη προσπάθεια και εκπαίδευση του οργανισμού για να αλλάξει η κουλτούρα και να ενταχθούν ισότιμα και αποτελεσματικά οι ομότιμοι και όχι σε έναν δεύτερο ρόλο</vt:lpstr>
      <vt:lpstr>4. Εκπαίδευση επαγγελματιών και συνηγορία </vt:lpstr>
      <vt:lpstr>Εκπαίδευση επαγγελματιών και προσανατολισμός στην Ανάκαμψη</vt:lpstr>
      <vt:lpstr>5. Ισότιμες συμμαχίες με τις συλλογικότητες οικογενειών και φροντιστών </vt:lpstr>
      <vt:lpstr>6. Δικτύωση / Ενεργητική συμμετοχή της κοινωνίας, συλλογικοτήτων και ΚτΠ</vt:lpstr>
      <vt:lpstr>6. α. Δικτύωση σε Ελλάδα και Εξωτερικό για την προώθηση της συνηγορίας</vt:lpstr>
      <vt:lpstr>7.Καταπολέμηση του στίγματος και δικαιώματα στην ψυχική υγεία</vt:lpstr>
      <vt:lpstr>PowerPoint Presentation</vt:lpstr>
      <vt:lpstr>8. Άσκηση πίεσης στα κέντρα λήψης αποφάσεων: από την Τοπική Αυτοδιοίκηση και τους ανθρώπους κλειδιά στην κοινότητα  που έλεγε ο Σακέλ, μέχρι την οργανωμένη πίεση μέσα από τις συλλογικότητες προς τους Εθνικούς και Ευρωπαϊκούς Θεσμούς.</vt:lpstr>
      <vt:lpstr>Στο πλαίσιο του έργου «Σβήνουμε το στίγμα. Στο λόγο μας» (2020 – 2022)</vt:lpstr>
      <vt:lpstr>CASE STUDIES / ΒΕΛΤΙΣΤΕΣ  ΠΡΑΚΤΙΚΕΣ </vt:lpstr>
      <vt:lpstr>CASE STUDIES / ΒΕΛΤΙΣΤΕΣ  ΠΡΑΚΤΙΚΕΣ </vt:lpstr>
      <vt:lpstr>2. «Σβήνουμε το στίγμα. Στο λόγο μας» (2020 – 2022) (συνέχεια) </vt:lpstr>
      <vt:lpstr>Βιβλιογραφία / links</vt:lpstr>
      <vt:lpstr>Βιβλιογραφία / Links </vt:lpstr>
      <vt:lpstr>Βιβλιογραφία/Links</vt:lpstr>
      <vt:lpstr>Case Studies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ΣΥΜΒΟΛΗ ΤΗΣ ΣΥΝΗΓΟΡΙΑΣ ΣΤΗΝ ΑΝΑΚΑΜΨΗ:   ΚΑΛΕΣ ΠΡΑΚΤΙΚΕΣ ΑΠΟ ΤΗΝ ΕΤΑΙΡΙΑ ΚΟΙΝΩΝΙΚΗΣ ΨΥΧΙΑΤΡΙΚΗΣ Π. ΣΑΚΕΛΛΑΡΟΠΟΥΛΟΣ   Παναγιώτα Φίτσιου, Ψυχολόγος MSc</dc:title>
  <dc:creator>Panagiota.Fitsiou</dc:creator>
  <cp:lastModifiedBy>Panagiota.Fitsiou</cp:lastModifiedBy>
  <cp:revision>24</cp:revision>
  <dcterms:created xsi:type="dcterms:W3CDTF">2024-05-20T12:49:58Z</dcterms:created>
  <dcterms:modified xsi:type="dcterms:W3CDTF">2025-08-05T08:52:00Z</dcterms:modified>
</cp:coreProperties>
</file>