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docMetadata/LabelInfo.xml" ContentType="application/vnd.ms-office.classificationlabel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40"/>
  </p:notesMasterIdLst>
  <p:handoutMasterIdLst>
    <p:handoutMasterId r:id="rId41"/>
  </p:handoutMasterIdLst>
  <p:sldIdLst>
    <p:sldId id="325" r:id="rId5"/>
    <p:sldId id="326" r:id="rId6"/>
    <p:sldId id="327" r:id="rId7"/>
    <p:sldId id="338" r:id="rId8"/>
    <p:sldId id="339" r:id="rId9"/>
    <p:sldId id="340" r:id="rId10"/>
    <p:sldId id="328" r:id="rId11"/>
    <p:sldId id="341" r:id="rId12"/>
    <p:sldId id="342" r:id="rId13"/>
    <p:sldId id="343" r:id="rId14"/>
    <p:sldId id="344" r:id="rId15"/>
    <p:sldId id="331" r:id="rId16"/>
    <p:sldId id="345" r:id="rId17"/>
    <p:sldId id="346" r:id="rId18"/>
    <p:sldId id="347" r:id="rId19"/>
    <p:sldId id="350" r:id="rId20"/>
    <p:sldId id="352" r:id="rId21"/>
    <p:sldId id="354" r:id="rId22"/>
    <p:sldId id="349" r:id="rId23"/>
    <p:sldId id="353" r:id="rId24"/>
    <p:sldId id="348" r:id="rId25"/>
    <p:sldId id="368" r:id="rId26"/>
    <p:sldId id="335" r:id="rId27"/>
    <p:sldId id="332" r:id="rId28"/>
    <p:sldId id="365" r:id="rId29"/>
    <p:sldId id="366" r:id="rId30"/>
    <p:sldId id="367" r:id="rId31"/>
    <p:sldId id="356" r:id="rId32"/>
    <p:sldId id="364" r:id="rId33"/>
    <p:sldId id="373" r:id="rId34"/>
    <p:sldId id="369" r:id="rId35"/>
    <p:sldId id="370" r:id="rId36"/>
    <p:sldId id="355" r:id="rId37"/>
    <p:sldId id="374" r:id="rId38"/>
    <p:sldId id="33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7090"/>
    <a:srgbClr val="93A5A8"/>
    <a:srgbClr val="685135"/>
    <a:srgbClr val="BDA07D"/>
    <a:srgbClr val="F5F9F9"/>
    <a:srgbClr val="6272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A3D4B-631F-4BF2-8DEC-5FA726B845C6}" v="1251" dt="2025-01-17T08:41:48.323"/>
  </p1510:revLst>
</p1510:revInfo>
</file>

<file path=ppt/tableStyles.xml><?xml version="1.0" encoding="utf-8"?>
<a:tblStyleLst xmlns:a="http://schemas.openxmlformats.org/drawingml/2006/main" def="{17292A2E-F333-43FB-9621-5CBBE7FDCDCB}">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5238" autoAdjust="0"/>
  </p:normalViewPr>
  <p:slideViewPr>
    <p:cSldViewPr snapToGrid="0">
      <p:cViewPr>
        <p:scale>
          <a:sx n="60" d="100"/>
          <a:sy n="60" d="100"/>
        </p:scale>
        <p:origin x="-1086"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24DA4-98A0-4FEF-BBA9-D24D06F91EE7}"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9B456571-06D5-48DF-AFE9-55AD1B81936C}">
      <dgm:prSet/>
      <dgm:spPr/>
      <dgm:t>
        <a:bodyPr/>
        <a:lstStyle/>
        <a:p>
          <a:r>
            <a:rPr lang="el-GR"/>
            <a:t>Ηνωμένο Βασίλειο</a:t>
          </a:r>
          <a:endParaRPr lang="en-US"/>
        </a:p>
      </dgm:t>
    </dgm:pt>
    <dgm:pt modelId="{5A2974DB-50CA-4D9B-A7C0-3BC0C9F2D3AE}" type="parTrans" cxnId="{09D61D91-2BA0-4554-805C-D0FA1B844B56}">
      <dgm:prSet/>
      <dgm:spPr/>
      <dgm:t>
        <a:bodyPr/>
        <a:lstStyle/>
        <a:p>
          <a:endParaRPr lang="en-US"/>
        </a:p>
      </dgm:t>
    </dgm:pt>
    <dgm:pt modelId="{192580D3-86E1-44FC-B07C-538CBDE2093A}" type="sibTrans" cxnId="{09D61D91-2BA0-4554-805C-D0FA1B844B56}">
      <dgm:prSet/>
      <dgm:spPr/>
      <dgm:t>
        <a:bodyPr/>
        <a:lstStyle/>
        <a:p>
          <a:endParaRPr lang="en-US"/>
        </a:p>
      </dgm:t>
    </dgm:pt>
    <dgm:pt modelId="{E4AAFB1F-C552-4FE9-A817-327E52673148}">
      <dgm:prSet/>
      <dgm:spPr/>
      <dgm:t>
        <a:bodyPr/>
        <a:lstStyle/>
        <a:p>
          <a:r>
            <a:rPr lang="el-GR"/>
            <a:t>Ιρλανδία</a:t>
          </a:r>
          <a:endParaRPr lang="en-US"/>
        </a:p>
      </dgm:t>
    </dgm:pt>
    <dgm:pt modelId="{A8DCECB4-8AF9-4BCF-B994-25ECDCE3D8F3}" type="parTrans" cxnId="{40A76838-43D1-4167-AA86-B8687203F4C6}">
      <dgm:prSet/>
      <dgm:spPr/>
      <dgm:t>
        <a:bodyPr/>
        <a:lstStyle/>
        <a:p>
          <a:endParaRPr lang="en-US"/>
        </a:p>
      </dgm:t>
    </dgm:pt>
    <dgm:pt modelId="{D842D4CC-1883-42D5-98B6-5DF0FC72D240}" type="sibTrans" cxnId="{40A76838-43D1-4167-AA86-B8687203F4C6}">
      <dgm:prSet/>
      <dgm:spPr/>
      <dgm:t>
        <a:bodyPr/>
        <a:lstStyle/>
        <a:p>
          <a:endParaRPr lang="en-US"/>
        </a:p>
      </dgm:t>
    </dgm:pt>
    <dgm:pt modelId="{B0384D4A-EFE1-4871-A35D-0208D341E833}">
      <dgm:prSet/>
      <dgm:spPr/>
      <dgm:t>
        <a:bodyPr/>
        <a:lstStyle/>
        <a:p>
          <a:r>
            <a:rPr lang="el-GR"/>
            <a:t>Ολλανδία</a:t>
          </a:r>
          <a:endParaRPr lang="en-US"/>
        </a:p>
      </dgm:t>
    </dgm:pt>
    <dgm:pt modelId="{3BBD071B-7D2E-49BD-A085-7B52D7305588}" type="parTrans" cxnId="{03C74560-572A-4D6A-9055-362346F91787}">
      <dgm:prSet/>
      <dgm:spPr/>
      <dgm:t>
        <a:bodyPr/>
        <a:lstStyle/>
        <a:p>
          <a:endParaRPr lang="en-US"/>
        </a:p>
      </dgm:t>
    </dgm:pt>
    <dgm:pt modelId="{B658A20B-7446-4A09-9551-428AE3FB3ACB}" type="sibTrans" cxnId="{03C74560-572A-4D6A-9055-362346F91787}">
      <dgm:prSet/>
      <dgm:spPr/>
      <dgm:t>
        <a:bodyPr/>
        <a:lstStyle/>
        <a:p>
          <a:endParaRPr lang="en-US"/>
        </a:p>
      </dgm:t>
    </dgm:pt>
    <dgm:pt modelId="{D27F27CF-F12A-46AD-94B3-237B828A2C1E}">
      <dgm:prSet/>
      <dgm:spPr/>
      <dgm:t>
        <a:bodyPr/>
        <a:lstStyle/>
        <a:p>
          <a:r>
            <a:rPr lang="el-GR" dirty="0"/>
            <a:t>Νορβηγία</a:t>
          </a:r>
          <a:endParaRPr lang="en-US" dirty="0"/>
        </a:p>
      </dgm:t>
    </dgm:pt>
    <dgm:pt modelId="{DA59CC28-D52C-4C77-8F76-E0DFAC37E8F3}" type="parTrans" cxnId="{0B2AFDE0-BC8E-420F-A914-B2A548A84842}">
      <dgm:prSet/>
      <dgm:spPr/>
      <dgm:t>
        <a:bodyPr/>
        <a:lstStyle/>
        <a:p>
          <a:endParaRPr lang="en-US"/>
        </a:p>
      </dgm:t>
    </dgm:pt>
    <dgm:pt modelId="{AF55B838-A2B9-49B0-8360-1FB587F8534B}" type="sibTrans" cxnId="{0B2AFDE0-BC8E-420F-A914-B2A548A84842}">
      <dgm:prSet/>
      <dgm:spPr/>
      <dgm:t>
        <a:bodyPr/>
        <a:lstStyle/>
        <a:p>
          <a:endParaRPr lang="en-US"/>
        </a:p>
      </dgm:t>
    </dgm:pt>
    <dgm:pt modelId="{45B5C5FB-D26A-4F99-A1CC-FC4A1832C729}">
      <dgm:prSet/>
      <dgm:spPr/>
      <dgm:t>
        <a:bodyPr/>
        <a:lstStyle/>
        <a:p>
          <a:r>
            <a:rPr lang="el-GR" dirty="0"/>
            <a:t>Γερμανία </a:t>
          </a:r>
          <a:endParaRPr lang="en-US" dirty="0"/>
        </a:p>
      </dgm:t>
    </dgm:pt>
    <dgm:pt modelId="{70E9BEA9-C7CE-436F-A642-6CE9C26EC044}" type="parTrans" cxnId="{7ECBD359-5F3B-4D1F-966B-111B93D3391C}">
      <dgm:prSet/>
      <dgm:spPr/>
      <dgm:t>
        <a:bodyPr/>
        <a:lstStyle/>
        <a:p>
          <a:endParaRPr lang="el-GR"/>
        </a:p>
      </dgm:t>
    </dgm:pt>
    <dgm:pt modelId="{CE072063-78A3-4DCB-A5CF-F8341FC9C1C4}" type="sibTrans" cxnId="{7ECBD359-5F3B-4D1F-966B-111B93D3391C}">
      <dgm:prSet/>
      <dgm:spPr/>
      <dgm:t>
        <a:bodyPr/>
        <a:lstStyle/>
        <a:p>
          <a:endParaRPr lang="el-GR"/>
        </a:p>
      </dgm:t>
    </dgm:pt>
    <dgm:pt modelId="{DF28CAA5-2A76-4574-B3FB-C66C9F84C58D}">
      <dgm:prSet/>
      <dgm:spPr/>
      <dgm:t>
        <a:bodyPr/>
        <a:lstStyle/>
        <a:p>
          <a:r>
            <a:rPr lang="el-GR" dirty="0"/>
            <a:t>Αυστραλία</a:t>
          </a:r>
          <a:endParaRPr lang="en-US" dirty="0"/>
        </a:p>
      </dgm:t>
    </dgm:pt>
    <dgm:pt modelId="{8A5A4E65-111E-4693-93ED-8D58362AB055}" type="parTrans" cxnId="{AB7A621C-BBDC-4019-843A-F0E4AEF2CAF8}">
      <dgm:prSet/>
      <dgm:spPr/>
      <dgm:t>
        <a:bodyPr/>
        <a:lstStyle/>
        <a:p>
          <a:endParaRPr lang="el-GR"/>
        </a:p>
      </dgm:t>
    </dgm:pt>
    <dgm:pt modelId="{53CA9988-0035-46D2-98F5-95867129193E}" type="sibTrans" cxnId="{AB7A621C-BBDC-4019-843A-F0E4AEF2CAF8}">
      <dgm:prSet/>
      <dgm:spPr/>
      <dgm:t>
        <a:bodyPr/>
        <a:lstStyle/>
        <a:p>
          <a:endParaRPr lang="el-GR"/>
        </a:p>
      </dgm:t>
    </dgm:pt>
    <dgm:pt modelId="{0FD4C02E-5470-4A21-982D-76C60E0CA7E9}">
      <dgm:prSet/>
      <dgm:spPr/>
      <dgm:t>
        <a:bodyPr/>
        <a:lstStyle/>
        <a:p>
          <a:r>
            <a:rPr lang="el-GR" dirty="0"/>
            <a:t>ΗΠΑ </a:t>
          </a:r>
          <a:endParaRPr lang="en-US" dirty="0"/>
        </a:p>
      </dgm:t>
    </dgm:pt>
    <dgm:pt modelId="{97512B8D-763E-4F12-82B3-3A46B7A44994}" type="parTrans" cxnId="{101D544F-99D2-4A64-A669-0AFA95B29582}">
      <dgm:prSet/>
      <dgm:spPr/>
      <dgm:t>
        <a:bodyPr/>
        <a:lstStyle/>
        <a:p>
          <a:endParaRPr lang="el-GR"/>
        </a:p>
      </dgm:t>
    </dgm:pt>
    <dgm:pt modelId="{D8371DE5-1979-4498-8A89-72234E34F100}" type="sibTrans" cxnId="{101D544F-99D2-4A64-A669-0AFA95B29582}">
      <dgm:prSet/>
      <dgm:spPr/>
      <dgm:t>
        <a:bodyPr/>
        <a:lstStyle/>
        <a:p>
          <a:endParaRPr lang="el-GR"/>
        </a:p>
      </dgm:t>
    </dgm:pt>
    <dgm:pt modelId="{A84AB686-029F-404D-9161-A1C5D3C2BA51}">
      <dgm:prSet/>
      <dgm:spPr/>
      <dgm:t>
        <a:bodyPr/>
        <a:lstStyle/>
        <a:p>
          <a:r>
            <a:rPr lang="el-GR" dirty="0"/>
            <a:t>Ν. ΖΗΛΑΝΔΙΑ </a:t>
          </a:r>
          <a:endParaRPr lang="en-US" dirty="0"/>
        </a:p>
      </dgm:t>
    </dgm:pt>
    <dgm:pt modelId="{04396D1F-F4B4-462F-8015-0A8E59CD616B}" type="parTrans" cxnId="{D2CA1A7D-6D19-4166-88CD-D974A017BE64}">
      <dgm:prSet/>
      <dgm:spPr/>
      <dgm:t>
        <a:bodyPr/>
        <a:lstStyle/>
        <a:p>
          <a:endParaRPr lang="el-GR"/>
        </a:p>
      </dgm:t>
    </dgm:pt>
    <dgm:pt modelId="{065496BF-EA21-4123-9CF3-B0C3B38077A0}" type="sibTrans" cxnId="{D2CA1A7D-6D19-4166-88CD-D974A017BE64}">
      <dgm:prSet/>
      <dgm:spPr/>
      <dgm:t>
        <a:bodyPr/>
        <a:lstStyle/>
        <a:p>
          <a:endParaRPr lang="el-GR"/>
        </a:p>
      </dgm:t>
    </dgm:pt>
    <dgm:pt modelId="{5C649EA8-BD8F-4D32-BFE0-5FD7C0EFAA91}" type="pres">
      <dgm:prSet presAssocID="{DF124DA4-98A0-4FEF-BBA9-D24D06F91EE7}" presName="linear" presStyleCnt="0">
        <dgm:presLayoutVars>
          <dgm:animLvl val="lvl"/>
          <dgm:resizeHandles val="exact"/>
        </dgm:presLayoutVars>
      </dgm:prSet>
      <dgm:spPr/>
      <dgm:t>
        <a:bodyPr/>
        <a:lstStyle/>
        <a:p>
          <a:endParaRPr lang="el-GR"/>
        </a:p>
      </dgm:t>
    </dgm:pt>
    <dgm:pt modelId="{081CBE07-CB61-4A03-B978-1A145AFD5FBE}" type="pres">
      <dgm:prSet presAssocID="{9B456571-06D5-48DF-AFE9-55AD1B81936C}" presName="parentText" presStyleLbl="node1" presStyleIdx="0" presStyleCnt="8">
        <dgm:presLayoutVars>
          <dgm:chMax val="0"/>
          <dgm:bulletEnabled val="1"/>
        </dgm:presLayoutVars>
      </dgm:prSet>
      <dgm:spPr/>
      <dgm:t>
        <a:bodyPr/>
        <a:lstStyle/>
        <a:p>
          <a:endParaRPr lang="el-GR"/>
        </a:p>
      </dgm:t>
    </dgm:pt>
    <dgm:pt modelId="{BE0A9EBE-F434-4671-8FB9-F5BFEE9347AB}" type="pres">
      <dgm:prSet presAssocID="{192580D3-86E1-44FC-B07C-538CBDE2093A}" presName="spacer" presStyleCnt="0"/>
      <dgm:spPr/>
    </dgm:pt>
    <dgm:pt modelId="{F6650A92-46D6-40A1-AAB9-9425CB4D63DE}" type="pres">
      <dgm:prSet presAssocID="{E4AAFB1F-C552-4FE9-A817-327E52673148}" presName="parentText" presStyleLbl="node1" presStyleIdx="1" presStyleCnt="8">
        <dgm:presLayoutVars>
          <dgm:chMax val="0"/>
          <dgm:bulletEnabled val="1"/>
        </dgm:presLayoutVars>
      </dgm:prSet>
      <dgm:spPr/>
      <dgm:t>
        <a:bodyPr/>
        <a:lstStyle/>
        <a:p>
          <a:endParaRPr lang="el-GR"/>
        </a:p>
      </dgm:t>
    </dgm:pt>
    <dgm:pt modelId="{5036C07C-7302-4948-9842-D66999B4B6AA}" type="pres">
      <dgm:prSet presAssocID="{D842D4CC-1883-42D5-98B6-5DF0FC72D240}" presName="spacer" presStyleCnt="0"/>
      <dgm:spPr/>
    </dgm:pt>
    <dgm:pt modelId="{6CD8A1A4-E2DC-46D0-818B-D825FC6320D7}" type="pres">
      <dgm:prSet presAssocID="{B0384D4A-EFE1-4871-A35D-0208D341E833}" presName="parentText" presStyleLbl="node1" presStyleIdx="2" presStyleCnt="8">
        <dgm:presLayoutVars>
          <dgm:chMax val="0"/>
          <dgm:bulletEnabled val="1"/>
        </dgm:presLayoutVars>
      </dgm:prSet>
      <dgm:spPr/>
      <dgm:t>
        <a:bodyPr/>
        <a:lstStyle/>
        <a:p>
          <a:endParaRPr lang="el-GR"/>
        </a:p>
      </dgm:t>
    </dgm:pt>
    <dgm:pt modelId="{CDC6C597-64CD-4628-ABE6-0622D0FFFD87}" type="pres">
      <dgm:prSet presAssocID="{B658A20B-7446-4A09-9551-428AE3FB3ACB}" presName="spacer" presStyleCnt="0"/>
      <dgm:spPr/>
    </dgm:pt>
    <dgm:pt modelId="{7CD8A921-C28C-4FE9-98E9-22793E119352}" type="pres">
      <dgm:prSet presAssocID="{D27F27CF-F12A-46AD-94B3-237B828A2C1E}" presName="parentText" presStyleLbl="node1" presStyleIdx="3" presStyleCnt="8">
        <dgm:presLayoutVars>
          <dgm:chMax val="0"/>
          <dgm:bulletEnabled val="1"/>
        </dgm:presLayoutVars>
      </dgm:prSet>
      <dgm:spPr/>
      <dgm:t>
        <a:bodyPr/>
        <a:lstStyle/>
        <a:p>
          <a:endParaRPr lang="el-GR"/>
        </a:p>
      </dgm:t>
    </dgm:pt>
    <dgm:pt modelId="{626B4845-6EFB-4B75-96E5-6A6F99AC8291}" type="pres">
      <dgm:prSet presAssocID="{AF55B838-A2B9-49B0-8360-1FB587F8534B}" presName="spacer" presStyleCnt="0"/>
      <dgm:spPr/>
    </dgm:pt>
    <dgm:pt modelId="{97191724-594D-4169-B296-3E4E04CB49AF}" type="pres">
      <dgm:prSet presAssocID="{45B5C5FB-D26A-4F99-A1CC-FC4A1832C729}" presName="parentText" presStyleLbl="node1" presStyleIdx="4" presStyleCnt="8">
        <dgm:presLayoutVars>
          <dgm:chMax val="0"/>
          <dgm:bulletEnabled val="1"/>
        </dgm:presLayoutVars>
      </dgm:prSet>
      <dgm:spPr/>
      <dgm:t>
        <a:bodyPr/>
        <a:lstStyle/>
        <a:p>
          <a:endParaRPr lang="el-GR"/>
        </a:p>
      </dgm:t>
    </dgm:pt>
    <dgm:pt modelId="{54CA2AF7-033C-49DC-9477-E21B558AF855}" type="pres">
      <dgm:prSet presAssocID="{CE072063-78A3-4DCB-A5CF-F8341FC9C1C4}" presName="spacer" presStyleCnt="0"/>
      <dgm:spPr/>
    </dgm:pt>
    <dgm:pt modelId="{5F9140C7-E656-4046-811C-673FCF5DA579}" type="pres">
      <dgm:prSet presAssocID="{DF28CAA5-2A76-4574-B3FB-C66C9F84C58D}" presName="parentText" presStyleLbl="node1" presStyleIdx="5" presStyleCnt="8">
        <dgm:presLayoutVars>
          <dgm:chMax val="0"/>
          <dgm:bulletEnabled val="1"/>
        </dgm:presLayoutVars>
      </dgm:prSet>
      <dgm:spPr/>
      <dgm:t>
        <a:bodyPr/>
        <a:lstStyle/>
        <a:p>
          <a:endParaRPr lang="el-GR"/>
        </a:p>
      </dgm:t>
    </dgm:pt>
    <dgm:pt modelId="{98C5C179-1FD2-4E0E-AF55-3E42B2678C79}" type="pres">
      <dgm:prSet presAssocID="{53CA9988-0035-46D2-98F5-95867129193E}" presName="spacer" presStyleCnt="0"/>
      <dgm:spPr/>
    </dgm:pt>
    <dgm:pt modelId="{7ADAABF2-B376-41A7-92CB-AF645D30BE3F}" type="pres">
      <dgm:prSet presAssocID="{0FD4C02E-5470-4A21-982D-76C60E0CA7E9}" presName="parentText" presStyleLbl="node1" presStyleIdx="6" presStyleCnt="8">
        <dgm:presLayoutVars>
          <dgm:chMax val="0"/>
          <dgm:bulletEnabled val="1"/>
        </dgm:presLayoutVars>
      </dgm:prSet>
      <dgm:spPr/>
      <dgm:t>
        <a:bodyPr/>
        <a:lstStyle/>
        <a:p>
          <a:endParaRPr lang="el-GR"/>
        </a:p>
      </dgm:t>
    </dgm:pt>
    <dgm:pt modelId="{6BC393C2-66B2-4FA6-BC7A-A118336A5F75}" type="pres">
      <dgm:prSet presAssocID="{D8371DE5-1979-4498-8A89-72234E34F100}" presName="spacer" presStyleCnt="0"/>
      <dgm:spPr/>
    </dgm:pt>
    <dgm:pt modelId="{1D508338-7061-4679-8A7F-CC788B978E7E}" type="pres">
      <dgm:prSet presAssocID="{A84AB686-029F-404D-9161-A1C5D3C2BA51}" presName="parentText" presStyleLbl="node1" presStyleIdx="7" presStyleCnt="8">
        <dgm:presLayoutVars>
          <dgm:chMax val="0"/>
          <dgm:bulletEnabled val="1"/>
        </dgm:presLayoutVars>
      </dgm:prSet>
      <dgm:spPr/>
      <dgm:t>
        <a:bodyPr/>
        <a:lstStyle/>
        <a:p>
          <a:endParaRPr lang="el-GR"/>
        </a:p>
      </dgm:t>
    </dgm:pt>
  </dgm:ptLst>
  <dgm:cxnLst>
    <dgm:cxn modelId="{D2CA1A7D-6D19-4166-88CD-D974A017BE64}" srcId="{DF124DA4-98A0-4FEF-BBA9-D24D06F91EE7}" destId="{A84AB686-029F-404D-9161-A1C5D3C2BA51}" srcOrd="7" destOrd="0" parTransId="{04396D1F-F4B4-462F-8015-0A8E59CD616B}" sibTransId="{065496BF-EA21-4123-9CF3-B0C3B38077A0}"/>
    <dgm:cxn modelId="{40A76838-43D1-4167-AA86-B8687203F4C6}" srcId="{DF124DA4-98A0-4FEF-BBA9-D24D06F91EE7}" destId="{E4AAFB1F-C552-4FE9-A817-327E52673148}" srcOrd="1" destOrd="0" parTransId="{A8DCECB4-8AF9-4BCF-B994-25ECDCE3D8F3}" sibTransId="{D842D4CC-1883-42D5-98B6-5DF0FC72D240}"/>
    <dgm:cxn modelId="{09D61D91-2BA0-4554-805C-D0FA1B844B56}" srcId="{DF124DA4-98A0-4FEF-BBA9-D24D06F91EE7}" destId="{9B456571-06D5-48DF-AFE9-55AD1B81936C}" srcOrd="0" destOrd="0" parTransId="{5A2974DB-50CA-4D9B-A7C0-3BC0C9F2D3AE}" sibTransId="{192580D3-86E1-44FC-B07C-538CBDE2093A}"/>
    <dgm:cxn modelId="{AB9DD235-3026-4819-BAD0-095E810B49D9}" type="presOf" srcId="{B0384D4A-EFE1-4871-A35D-0208D341E833}" destId="{6CD8A1A4-E2DC-46D0-818B-D825FC6320D7}" srcOrd="0" destOrd="0" presId="urn:microsoft.com/office/officeart/2005/8/layout/vList2"/>
    <dgm:cxn modelId="{7B6BE633-6201-44C4-9F86-2A3CA14873D6}" type="presOf" srcId="{A84AB686-029F-404D-9161-A1C5D3C2BA51}" destId="{1D508338-7061-4679-8A7F-CC788B978E7E}" srcOrd="0" destOrd="0" presId="urn:microsoft.com/office/officeart/2005/8/layout/vList2"/>
    <dgm:cxn modelId="{45C28789-0BC2-48FE-9AC1-ABC7B27F82AB}" type="presOf" srcId="{E4AAFB1F-C552-4FE9-A817-327E52673148}" destId="{F6650A92-46D6-40A1-AAB9-9425CB4D63DE}" srcOrd="0" destOrd="0" presId="urn:microsoft.com/office/officeart/2005/8/layout/vList2"/>
    <dgm:cxn modelId="{101D544F-99D2-4A64-A669-0AFA95B29582}" srcId="{DF124DA4-98A0-4FEF-BBA9-D24D06F91EE7}" destId="{0FD4C02E-5470-4A21-982D-76C60E0CA7E9}" srcOrd="6" destOrd="0" parTransId="{97512B8D-763E-4F12-82B3-3A46B7A44994}" sibTransId="{D8371DE5-1979-4498-8A89-72234E34F100}"/>
    <dgm:cxn modelId="{1AC283D3-FB3B-41C5-B690-DCB5A2E33EC1}" type="presOf" srcId="{D27F27CF-F12A-46AD-94B3-237B828A2C1E}" destId="{7CD8A921-C28C-4FE9-98E9-22793E119352}" srcOrd="0" destOrd="0" presId="urn:microsoft.com/office/officeart/2005/8/layout/vList2"/>
    <dgm:cxn modelId="{95016AA5-34E0-4B4C-B1FC-355CBC69155E}" type="presOf" srcId="{DF28CAA5-2A76-4574-B3FB-C66C9F84C58D}" destId="{5F9140C7-E656-4046-811C-673FCF5DA579}" srcOrd="0" destOrd="0" presId="urn:microsoft.com/office/officeart/2005/8/layout/vList2"/>
    <dgm:cxn modelId="{E63FBF3D-D1AB-4618-9B03-E927F030C92E}" type="presOf" srcId="{0FD4C02E-5470-4A21-982D-76C60E0CA7E9}" destId="{7ADAABF2-B376-41A7-92CB-AF645D30BE3F}" srcOrd="0" destOrd="0" presId="urn:microsoft.com/office/officeart/2005/8/layout/vList2"/>
    <dgm:cxn modelId="{03C74560-572A-4D6A-9055-362346F91787}" srcId="{DF124DA4-98A0-4FEF-BBA9-D24D06F91EE7}" destId="{B0384D4A-EFE1-4871-A35D-0208D341E833}" srcOrd="2" destOrd="0" parTransId="{3BBD071B-7D2E-49BD-A085-7B52D7305588}" sibTransId="{B658A20B-7446-4A09-9551-428AE3FB3ACB}"/>
    <dgm:cxn modelId="{6201A481-02F0-4DD6-B93C-7E1AEC93A7ED}" type="presOf" srcId="{DF124DA4-98A0-4FEF-BBA9-D24D06F91EE7}" destId="{5C649EA8-BD8F-4D32-BFE0-5FD7C0EFAA91}" srcOrd="0" destOrd="0" presId="urn:microsoft.com/office/officeart/2005/8/layout/vList2"/>
    <dgm:cxn modelId="{5951A0BA-EB90-44CB-A76A-97BBF940C7F9}" type="presOf" srcId="{45B5C5FB-D26A-4F99-A1CC-FC4A1832C729}" destId="{97191724-594D-4169-B296-3E4E04CB49AF}" srcOrd="0" destOrd="0" presId="urn:microsoft.com/office/officeart/2005/8/layout/vList2"/>
    <dgm:cxn modelId="{AB7A621C-BBDC-4019-843A-F0E4AEF2CAF8}" srcId="{DF124DA4-98A0-4FEF-BBA9-D24D06F91EE7}" destId="{DF28CAA5-2A76-4574-B3FB-C66C9F84C58D}" srcOrd="5" destOrd="0" parTransId="{8A5A4E65-111E-4693-93ED-8D58362AB055}" sibTransId="{53CA9988-0035-46D2-98F5-95867129193E}"/>
    <dgm:cxn modelId="{0B2AFDE0-BC8E-420F-A914-B2A548A84842}" srcId="{DF124DA4-98A0-4FEF-BBA9-D24D06F91EE7}" destId="{D27F27CF-F12A-46AD-94B3-237B828A2C1E}" srcOrd="3" destOrd="0" parTransId="{DA59CC28-D52C-4C77-8F76-E0DFAC37E8F3}" sibTransId="{AF55B838-A2B9-49B0-8360-1FB587F8534B}"/>
    <dgm:cxn modelId="{7ECBD359-5F3B-4D1F-966B-111B93D3391C}" srcId="{DF124DA4-98A0-4FEF-BBA9-D24D06F91EE7}" destId="{45B5C5FB-D26A-4F99-A1CC-FC4A1832C729}" srcOrd="4" destOrd="0" parTransId="{70E9BEA9-C7CE-436F-A642-6CE9C26EC044}" sibTransId="{CE072063-78A3-4DCB-A5CF-F8341FC9C1C4}"/>
    <dgm:cxn modelId="{83099EB2-D8F3-436B-9FD3-9A93786C96AA}" type="presOf" srcId="{9B456571-06D5-48DF-AFE9-55AD1B81936C}" destId="{081CBE07-CB61-4A03-B978-1A145AFD5FBE}" srcOrd="0" destOrd="0" presId="urn:microsoft.com/office/officeart/2005/8/layout/vList2"/>
    <dgm:cxn modelId="{60A37C53-3BB2-4C52-8773-2DD39665BB8B}" type="presParOf" srcId="{5C649EA8-BD8F-4D32-BFE0-5FD7C0EFAA91}" destId="{081CBE07-CB61-4A03-B978-1A145AFD5FBE}" srcOrd="0" destOrd="0" presId="urn:microsoft.com/office/officeart/2005/8/layout/vList2"/>
    <dgm:cxn modelId="{4C911CA6-181D-404C-AA75-DC94EF506579}" type="presParOf" srcId="{5C649EA8-BD8F-4D32-BFE0-5FD7C0EFAA91}" destId="{BE0A9EBE-F434-4671-8FB9-F5BFEE9347AB}" srcOrd="1" destOrd="0" presId="urn:microsoft.com/office/officeart/2005/8/layout/vList2"/>
    <dgm:cxn modelId="{34C0F596-4CD5-4813-BBDF-CEB75087F0BF}" type="presParOf" srcId="{5C649EA8-BD8F-4D32-BFE0-5FD7C0EFAA91}" destId="{F6650A92-46D6-40A1-AAB9-9425CB4D63DE}" srcOrd="2" destOrd="0" presId="urn:microsoft.com/office/officeart/2005/8/layout/vList2"/>
    <dgm:cxn modelId="{4DEC9E88-050F-47DA-95E2-0EE94D48960D}" type="presParOf" srcId="{5C649EA8-BD8F-4D32-BFE0-5FD7C0EFAA91}" destId="{5036C07C-7302-4948-9842-D66999B4B6AA}" srcOrd="3" destOrd="0" presId="urn:microsoft.com/office/officeart/2005/8/layout/vList2"/>
    <dgm:cxn modelId="{451A80A9-B9CF-412F-8518-11B3B8FCEA9F}" type="presParOf" srcId="{5C649EA8-BD8F-4D32-BFE0-5FD7C0EFAA91}" destId="{6CD8A1A4-E2DC-46D0-818B-D825FC6320D7}" srcOrd="4" destOrd="0" presId="urn:microsoft.com/office/officeart/2005/8/layout/vList2"/>
    <dgm:cxn modelId="{AEA7530D-150C-4B8E-9205-7F06765A915D}" type="presParOf" srcId="{5C649EA8-BD8F-4D32-BFE0-5FD7C0EFAA91}" destId="{CDC6C597-64CD-4628-ABE6-0622D0FFFD87}" srcOrd="5" destOrd="0" presId="urn:microsoft.com/office/officeart/2005/8/layout/vList2"/>
    <dgm:cxn modelId="{9C25709D-16E4-4B78-9CB6-B314C7756CB1}" type="presParOf" srcId="{5C649EA8-BD8F-4D32-BFE0-5FD7C0EFAA91}" destId="{7CD8A921-C28C-4FE9-98E9-22793E119352}" srcOrd="6" destOrd="0" presId="urn:microsoft.com/office/officeart/2005/8/layout/vList2"/>
    <dgm:cxn modelId="{68EA3BE9-6C8D-450C-9BF2-F020CF25EA0A}" type="presParOf" srcId="{5C649EA8-BD8F-4D32-BFE0-5FD7C0EFAA91}" destId="{626B4845-6EFB-4B75-96E5-6A6F99AC8291}" srcOrd="7" destOrd="0" presId="urn:microsoft.com/office/officeart/2005/8/layout/vList2"/>
    <dgm:cxn modelId="{E20CAC5F-3F3E-426E-8B4E-A301F50B680B}" type="presParOf" srcId="{5C649EA8-BD8F-4D32-BFE0-5FD7C0EFAA91}" destId="{97191724-594D-4169-B296-3E4E04CB49AF}" srcOrd="8" destOrd="0" presId="urn:microsoft.com/office/officeart/2005/8/layout/vList2"/>
    <dgm:cxn modelId="{C00A0953-2400-485C-8345-2971E4D79669}" type="presParOf" srcId="{5C649EA8-BD8F-4D32-BFE0-5FD7C0EFAA91}" destId="{54CA2AF7-033C-49DC-9477-E21B558AF855}" srcOrd="9" destOrd="0" presId="urn:microsoft.com/office/officeart/2005/8/layout/vList2"/>
    <dgm:cxn modelId="{0FA6A989-9FE3-4EC0-B6EC-1ECAFD677A04}" type="presParOf" srcId="{5C649EA8-BD8F-4D32-BFE0-5FD7C0EFAA91}" destId="{5F9140C7-E656-4046-811C-673FCF5DA579}" srcOrd="10" destOrd="0" presId="urn:microsoft.com/office/officeart/2005/8/layout/vList2"/>
    <dgm:cxn modelId="{0022C7D0-3BFA-4103-B526-F8EFCAB8AADB}" type="presParOf" srcId="{5C649EA8-BD8F-4D32-BFE0-5FD7C0EFAA91}" destId="{98C5C179-1FD2-4E0E-AF55-3E42B2678C79}" srcOrd="11" destOrd="0" presId="urn:microsoft.com/office/officeart/2005/8/layout/vList2"/>
    <dgm:cxn modelId="{BE7D0041-1EF2-4D41-BFD7-FE379B058C4F}" type="presParOf" srcId="{5C649EA8-BD8F-4D32-BFE0-5FD7C0EFAA91}" destId="{7ADAABF2-B376-41A7-92CB-AF645D30BE3F}" srcOrd="12" destOrd="0" presId="urn:microsoft.com/office/officeart/2005/8/layout/vList2"/>
    <dgm:cxn modelId="{F279886E-CCEE-48D4-ADBD-644DD3687E48}" type="presParOf" srcId="{5C649EA8-BD8F-4D32-BFE0-5FD7C0EFAA91}" destId="{6BC393C2-66B2-4FA6-BC7A-A118336A5F75}" srcOrd="13" destOrd="0" presId="urn:microsoft.com/office/officeart/2005/8/layout/vList2"/>
    <dgm:cxn modelId="{E115B32F-E0F5-4840-B99D-862377F406C9}" type="presParOf" srcId="{5C649EA8-BD8F-4D32-BFE0-5FD7C0EFAA91}" destId="{1D508338-7061-4679-8A7F-CC788B978E7E}"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3BC25D-57E0-4A2C-B20F-B220FD372ACD}" type="doc">
      <dgm:prSet loTypeId="urn:microsoft.com/office/officeart/2016/7/layout/RepeatingBendingProcessNew" loCatId="process" qsTypeId="urn:microsoft.com/office/officeart/2005/8/quickstyle/simple4" qsCatId="simple" csTypeId="urn:microsoft.com/office/officeart/2005/8/colors/accent3_2" csCatId="accent3" phldr="1"/>
      <dgm:spPr/>
      <dgm:t>
        <a:bodyPr/>
        <a:lstStyle/>
        <a:p>
          <a:endParaRPr lang="en-US"/>
        </a:p>
      </dgm:t>
    </dgm:pt>
    <dgm:pt modelId="{D63006C3-759C-4376-882F-F9CBAE4CE475}">
      <dgm:prSet/>
      <dgm:spPr/>
      <dgm:t>
        <a:bodyPr/>
        <a:lstStyle/>
        <a:p>
          <a:r>
            <a:rPr lang="el-GR" dirty="0"/>
            <a:t>Η συμβολή της προσωπικής βιωματικής γνώσης στις υπηρεσίες μας θεωρείται πολύτιμη πηγή γνώσης. Η Εταιρία έχει μακρά ιστορία στην έννοια της ανάρρωσης και της υποστήριξης ομότιμων. Η συμμετοχή των ληπτών μας σε κάθε πτυχή της φροντίδας και της υποστήριξης που λαμβάνουν ήταν το όραμά μας από την αρχή της λειτουργίας της και οδήγησε σε μια συγκεκριμένη μεθοδολογία εργασίας όπως:</a:t>
          </a:r>
          <a:endParaRPr lang="en-US" dirty="0"/>
        </a:p>
      </dgm:t>
    </dgm:pt>
    <dgm:pt modelId="{BBD197FF-37A6-45F6-A8BB-E395BC9D9E14}" type="parTrans" cxnId="{125733C0-0ED9-4DAA-8E02-278D9DEB401C}">
      <dgm:prSet/>
      <dgm:spPr/>
      <dgm:t>
        <a:bodyPr/>
        <a:lstStyle/>
        <a:p>
          <a:endParaRPr lang="en-US"/>
        </a:p>
      </dgm:t>
    </dgm:pt>
    <dgm:pt modelId="{2875A53B-4EF6-4852-9D1D-BF81879EEF7D}" type="sibTrans" cxnId="{125733C0-0ED9-4DAA-8E02-278D9DEB401C}">
      <dgm:prSet/>
      <dgm:spPr/>
      <dgm:t>
        <a:bodyPr/>
        <a:lstStyle/>
        <a:p>
          <a:endParaRPr lang="en-US"/>
        </a:p>
      </dgm:t>
    </dgm:pt>
    <dgm:pt modelId="{08C2302E-77B6-418A-B773-C3AB1CE0EB11}">
      <dgm:prSet/>
      <dgm:spPr/>
      <dgm:t>
        <a:bodyPr/>
        <a:lstStyle/>
        <a:p>
          <a:r>
            <a:rPr lang="el-GR"/>
            <a:t>Κοινή λήψη αποφάσεων </a:t>
          </a:r>
          <a:endParaRPr lang="en-US"/>
        </a:p>
      </dgm:t>
    </dgm:pt>
    <dgm:pt modelId="{60BB5058-53E3-4433-A5EE-FE278AC8FC01}" type="parTrans" cxnId="{0A64BC95-E653-45B5-9AE4-1A940E2B8CAB}">
      <dgm:prSet/>
      <dgm:spPr/>
      <dgm:t>
        <a:bodyPr/>
        <a:lstStyle/>
        <a:p>
          <a:endParaRPr lang="en-US"/>
        </a:p>
      </dgm:t>
    </dgm:pt>
    <dgm:pt modelId="{043F6507-CC1C-4141-AD62-56EF00BC5C30}" type="sibTrans" cxnId="{0A64BC95-E653-45B5-9AE4-1A940E2B8CAB}">
      <dgm:prSet/>
      <dgm:spPr/>
      <dgm:t>
        <a:bodyPr/>
        <a:lstStyle/>
        <a:p>
          <a:endParaRPr lang="en-US"/>
        </a:p>
      </dgm:t>
    </dgm:pt>
    <dgm:pt modelId="{AC488AAD-7030-49BC-970F-2442B02F6928}">
      <dgm:prSet/>
      <dgm:spPr/>
      <dgm:t>
        <a:bodyPr/>
        <a:lstStyle/>
        <a:p>
          <a:r>
            <a:rPr lang="el-GR"/>
            <a:t>Συμμετοχή:</a:t>
          </a:r>
          <a:endParaRPr lang="en-US"/>
        </a:p>
      </dgm:t>
    </dgm:pt>
    <dgm:pt modelId="{F3EEFF89-98BE-47B6-9ACE-A0BBB87AB5A9}" type="parTrans" cxnId="{AA184ABB-F0EE-479B-958E-7F24E66A2643}">
      <dgm:prSet/>
      <dgm:spPr/>
      <dgm:t>
        <a:bodyPr/>
        <a:lstStyle/>
        <a:p>
          <a:endParaRPr lang="en-US"/>
        </a:p>
      </dgm:t>
    </dgm:pt>
    <dgm:pt modelId="{06B1F636-BC0D-4922-A4CA-B930E77E552A}" type="sibTrans" cxnId="{AA184ABB-F0EE-479B-958E-7F24E66A2643}">
      <dgm:prSet/>
      <dgm:spPr/>
      <dgm:t>
        <a:bodyPr/>
        <a:lstStyle/>
        <a:p>
          <a:endParaRPr lang="en-US"/>
        </a:p>
      </dgm:t>
    </dgm:pt>
    <dgm:pt modelId="{6744FFDB-C683-4291-B7C3-CCEC0E54C5B4}">
      <dgm:prSet/>
      <dgm:spPr/>
      <dgm:t>
        <a:bodyPr/>
        <a:lstStyle/>
        <a:p>
          <a:r>
            <a:rPr lang="el-GR"/>
            <a:t>στο </a:t>
          </a:r>
          <a:r>
            <a:rPr lang="en-US"/>
            <a:t>in service training </a:t>
          </a:r>
          <a:r>
            <a:rPr lang="el-GR"/>
            <a:t>ως εκπαιδευτές, </a:t>
          </a:r>
          <a:endParaRPr lang="en-US"/>
        </a:p>
      </dgm:t>
    </dgm:pt>
    <dgm:pt modelId="{AD5C3DAA-CFFC-4F15-8B5D-938E54554E4A}" type="parTrans" cxnId="{1720C1FD-9242-4B78-8E72-93F40DCD16CD}">
      <dgm:prSet/>
      <dgm:spPr/>
      <dgm:t>
        <a:bodyPr/>
        <a:lstStyle/>
        <a:p>
          <a:endParaRPr lang="en-US"/>
        </a:p>
      </dgm:t>
    </dgm:pt>
    <dgm:pt modelId="{65C1C748-7E54-407F-8CB7-94E175E472AC}" type="sibTrans" cxnId="{1720C1FD-9242-4B78-8E72-93F40DCD16CD}">
      <dgm:prSet/>
      <dgm:spPr/>
      <dgm:t>
        <a:bodyPr/>
        <a:lstStyle/>
        <a:p>
          <a:endParaRPr lang="en-US"/>
        </a:p>
      </dgm:t>
    </dgm:pt>
    <dgm:pt modelId="{369670D9-2A18-4A64-95A0-F02C3450B61F}">
      <dgm:prSet/>
      <dgm:spPr/>
      <dgm:t>
        <a:bodyPr/>
        <a:lstStyle/>
        <a:p>
          <a:r>
            <a:rPr lang="el-GR"/>
            <a:t>στις ομάδες εργασίας για την υλοποίηση της στρατηγικής μας (2020-2024)</a:t>
          </a:r>
          <a:endParaRPr lang="en-US"/>
        </a:p>
      </dgm:t>
    </dgm:pt>
    <dgm:pt modelId="{0B19157E-A413-49DE-9D74-6C378EE642CB}" type="parTrans" cxnId="{A9287475-6A1A-476C-BEB7-0D736723BD4E}">
      <dgm:prSet/>
      <dgm:spPr/>
      <dgm:t>
        <a:bodyPr/>
        <a:lstStyle/>
        <a:p>
          <a:endParaRPr lang="en-US"/>
        </a:p>
      </dgm:t>
    </dgm:pt>
    <dgm:pt modelId="{64B717E6-E7CA-47D3-BB73-285AE3A633CB}" type="sibTrans" cxnId="{A9287475-6A1A-476C-BEB7-0D736723BD4E}">
      <dgm:prSet/>
      <dgm:spPr/>
      <dgm:t>
        <a:bodyPr/>
        <a:lstStyle/>
        <a:p>
          <a:endParaRPr lang="en-US"/>
        </a:p>
      </dgm:t>
    </dgm:pt>
    <dgm:pt modelId="{C1B64AC1-2815-41F7-B0EC-F9A5499336C4}">
      <dgm:prSet/>
      <dgm:spPr/>
      <dgm:t>
        <a:bodyPr/>
        <a:lstStyle/>
        <a:p>
          <a:r>
            <a:rPr lang="el-GR"/>
            <a:t>στην ετήσια αξιολόγηση των υπηρεσιών μας κ.λπ.. </a:t>
          </a:r>
          <a:endParaRPr lang="en-US"/>
        </a:p>
      </dgm:t>
    </dgm:pt>
    <dgm:pt modelId="{F0E8E92B-5472-4A10-AFBF-6DCDEA0258EC}" type="parTrans" cxnId="{87D633C2-005C-4496-AB13-1864F8DED992}">
      <dgm:prSet/>
      <dgm:spPr/>
      <dgm:t>
        <a:bodyPr/>
        <a:lstStyle/>
        <a:p>
          <a:endParaRPr lang="en-US"/>
        </a:p>
      </dgm:t>
    </dgm:pt>
    <dgm:pt modelId="{D944DC20-BDD0-42EE-9E02-E8966303EC1D}" type="sibTrans" cxnId="{87D633C2-005C-4496-AB13-1864F8DED992}">
      <dgm:prSet/>
      <dgm:spPr/>
      <dgm:t>
        <a:bodyPr/>
        <a:lstStyle/>
        <a:p>
          <a:endParaRPr lang="en-US"/>
        </a:p>
      </dgm:t>
    </dgm:pt>
    <dgm:pt modelId="{3E2051B7-E64E-45B9-94D7-CF1EAABF45D6}" type="pres">
      <dgm:prSet presAssocID="{013BC25D-57E0-4A2C-B20F-B220FD372ACD}" presName="Name0" presStyleCnt="0">
        <dgm:presLayoutVars>
          <dgm:dir/>
          <dgm:resizeHandles val="exact"/>
        </dgm:presLayoutVars>
      </dgm:prSet>
      <dgm:spPr/>
      <dgm:t>
        <a:bodyPr/>
        <a:lstStyle/>
        <a:p>
          <a:endParaRPr lang="el-GR"/>
        </a:p>
      </dgm:t>
    </dgm:pt>
    <dgm:pt modelId="{61E47F61-6608-411B-8A17-461C6E782936}" type="pres">
      <dgm:prSet presAssocID="{D63006C3-759C-4376-882F-F9CBAE4CE475}" presName="node" presStyleLbl="node1" presStyleIdx="0" presStyleCnt="1">
        <dgm:presLayoutVars>
          <dgm:bulletEnabled val="1"/>
        </dgm:presLayoutVars>
      </dgm:prSet>
      <dgm:spPr/>
      <dgm:t>
        <a:bodyPr/>
        <a:lstStyle/>
        <a:p>
          <a:endParaRPr lang="el-GR"/>
        </a:p>
      </dgm:t>
    </dgm:pt>
  </dgm:ptLst>
  <dgm:cxnLst>
    <dgm:cxn modelId="{125733C0-0ED9-4DAA-8E02-278D9DEB401C}" srcId="{013BC25D-57E0-4A2C-B20F-B220FD372ACD}" destId="{D63006C3-759C-4376-882F-F9CBAE4CE475}" srcOrd="0" destOrd="0" parTransId="{BBD197FF-37A6-45F6-A8BB-E395BC9D9E14}" sibTransId="{2875A53B-4EF6-4852-9D1D-BF81879EEF7D}"/>
    <dgm:cxn modelId="{D51F5098-DA35-46B5-86F9-F650C420E841}" type="presOf" srcId="{013BC25D-57E0-4A2C-B20F-B220FD372ACD}" destId="{3E2051B7-E64E-45B9-94D7-CF1EAABF45D6}" srcOrd="0" destOrd="0" presId="urn:microsoft.com/office/officeart/2016/7/layout/RepeatingBendingProcessNew"/>
    <dgm:cxn modelId="{A9287475-6A1A-476C-BEB7-0D736723BD4E}" srcId="{AC488AAD-7030-49BC-970F-2442B02F6928}" destId="{369670D9-2A18-4A64-95A0-F02C3450B61F}" srcOrd="1" destOrd="0" parTransId="{0B19157E-A413-49DE-9D74-6C378EE642CB}" sibTransId="{64B717E6-E7CA-47D3-BB73-285AE3A633CB}"/>
    <dgm:cxn modelId="{87D633C2-005C-4496-AB13-1864F8DED992}" srcId="{AC488AAD-7030-49BC-970F-2442B02F6928}" destId="{C1B64AC1-2815-41F7-B0EC-F9A5499336C4}" srcOrd="2" destOrd="0" parTransId="{F0E8E92B-5472-4A10-AFBF-6DCDEA0258EC}" sibTransId="{D944DC20-BDD0-42EE-9E02-E8966303EC1D}"/>
    <dgm:cxn modelId="{52CB3AFF-5A56-426F-99A5-E6DF727356F1}" type="presOf" srcId="{AC488AAD-7030-49BC-970F-2442B02F6928}" destId="{61E47F61-6608-411B-8A17-461C6E782936}" srcOrd="0" destOrd="2" presId="urn:microsoft.com/office/officeart/2016/7/layout/RepeatingBendingProcessNew"/>
    <dgm:cxn modelId="{92DB3A5A-75D2-4603-8798-B616E2519AD1}" type="presOf" srcId="{D63006C3-759C-4376-882F-F9CBAE4CE475}" destId="{61E47F61-6608-411B-8A17-461C6E782936}" srcOrd="0" destOrd="0" presId="urn:microsoft.com/office/officeart/2016/7/layout/RepeatingBendingProcessNew"/>
    <dgm:cxn modelId="{16040AA0-5D2C-4EC0-9E35-C1F266B15C93}" type="presOf" srcId="{6744FFDB-C683-4291-B7C3-CCEC0E54C5B4}" destId="{61E47F61-6608-411B-8A17-461C6E782936}" srcOrd="0" destOrd="3" presId="urn:microsoft.com/office/officeart/2016/7/layout/RepeatingBendingProcessNew"/>
    <dgm:cxn modelId="{1720C1FD-9242-4B78-8E72-93F40DCD16CD}" srcId="{AC488AAD-7030-49BC-970F-2442B02F6928}" destId="{6744FFDB-C683-4291-B7C3-CCEC0E54C5B4}" srcOrd="0" destOrd="0" parTransId="{AD5C3DAA-CFFC-4F15-8B5D-938E54554E4A}" sibTransId="{65C1C748-7E54-407F-8CB7-94E175E472AC}"/>
    <dgm:cxn modelId="{51129999-2F81-43C9-B391-E44901F85598}" type="presOf" srcId="{08C2302E-77B6-418A-B773-C3AB1CE0EB11}" destId="{61E47F61-6608-411B-8A17-461C6E782936}" srcOrd="0" destOrd="1" presId="urn:microsoft.com/office/officeart/2016/7/layout/RepeatingBendingProcessNew"/>
    <dgm:cxn modelId="{AA184ABB-F0EE-479B-958E-7F24E66A2643}" srcId="{D63006C3-759C-4376-882F-F9CBAE4CE475}" destId="{AC488AAD-7030-49BC-970F-2442B02F6928}" srcOrd="1" destOrd="0" parTransId="{F3EEFF89-98BE-47B6-9ACE-A0BBB87AB5A9}" sibTransId="{06B1F636-BC0D-4922-A4CA-B930E77E552A}"/>
    <dgm:cxn modelId="{0A64BC95-E653-45B5-9AE4-1A940E2B8CAB}" srcId="{D63006C3-759C-4376-882F-F9CBAE4CE475}" destId="{08C2302E-77B6-418A-B773-C3AB1CE0EB11}" srcOrd="0" destOrd="0" parTransId="{60BB5058-53E3-4433-A5EE-FE278AC8FC01}" sibTransId="{043F6507-CC1C-4141-AD62-56EF00BC5C30}"/>
    <dgm:cxn modelId="{962BFDFD-94C2-4EAF-8B59-2A1542EFF7AD}" type="presOf" srcId="{369670D9-2A18-4A64-95A0-F02C3450B61F}" destId="{61E47F61-6608-411B-8A17-461C6E782936}" srcOrd="0" destOrd="4" presId="urn:microsoft.com/office/officeart/2016/7/layout/RepeatingBendingProcessNew"/>
    <dgm:cxn modelId="{FFF05B2A-636B-4AF2-AE85-F59304EC84ED}" type="presOf" srcId="{C1B64AC1-2815-41F7-B0EC-F9A5499336C4}" destId="{61E47F61-6608-411B-8A17-461C6E782936}" srcOrd="0" destOrd="5" presId="urn:microsoft.com/office/officeart/2016/7/layout/RepeatingBendingProcessNew"/>
    <dgm:cxn modelId="{5FF5B25D-E9F1-4AB6-81A2-D26FB646E9FA}" type="presParOf" srcId="{3E2051B7-E64E-45B9-94D7-CF1EAABF45D6}" destId="{61E47F61-6608-411B-8A17-461C6E782936}" srcOrd="0"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3BC25D-57E0-4A2C-B20F-B220FD372ACD}" type="doc">
      <dgm:prSet loTypeId="urn:microsoft.com/office/officeart/2016/7/layout/RepeatingBendingProcessNew" loCatId="process" qsTypeId="urn:microsoft.com/office/officeart/2005/8/quickstyle/simple4" qsCatId="simple" csTypeId="urn:microsoft.com/office/officeart/2005/8/colors/accent3_2" csCatId="accent3" phldr="1"/>
      <dgm:spPr/>
      <dgm:t>
        <a:bodyPr/>
        <a:lstStyle/>
        <a:p>
          <a:endParaRPr lang="en-US"/>
        </a:p>
      </dgm:t>
    </dgm:pt>
    <dgm:pt modelId="{3F37446D-0972-4A45-B185-639447355081}">
      <dgm:prSet/>
      <dgm:spPr/>
      <dgm:t>
        <a:bodyPr/>
        <a:lstStyle/>
        <a:p>
          <a:r>
            <a:rPr lang="el-GR" dirty="0"/>
            <a:t>Από το 1981 που λειτουργεί στο νομό Φωκίδας η Κινητή Μονάδα Ψυχιατρικής Φροντίδας εργαζόταν με τον πληθυσμό προετοιμάζοντάς τον για την δημιουργία του πρώτου Οικοτροφείου για άτομα από Ψυχιατρικά Νοσοκομεία, καθώς και άτομα που ζουν στο νομό αλλά έχουν νοσηλευτεί πολλές φορές στο παρελθόν. </a:t>
          </a:r>
        </a:p>
        <a:p>
          <a:r>
            <a:rPr lang="el-GR" dirty="0"/>
            <a:t>Το 1990 8 νέοι λήπτες από το Ψυχιατρικό Νοσοκομείο της Λέρου ήρθαν σταδιακά στο Οικοτροφείο. Κάθε ένας από τους «παλιούς» λήπτες «επέλεξε» έναν νέο και ανέλαβε υπεύθυνα, σε συνεργασία με τους θεραπευτές, την εκπαίδευση στην προσωπική φροντίδα, στις προσωπικές και κοινωνικές δεξιότητες και την επαγγελματική κατάρτιση στο χωράφι, καθώς και τη σταδιακή ένταξη στην κοινότητα. </a:t>
          </a:r>
        </a:p>
        <a:p>
          <a:r>
            <a:rPr lang="el-GR" dirty="0"/>
            <a:t>Οι «παλιοί» λήπτες συμμετείχαν ισότιμα στις συναντήσεις της ομάδας προσωπικού, όπου εξέφραζαν ιδέες, απόψεις και τρόπους αντιμετώπισης των προβλημάτων</a:t>
          </a:r>
        </a:p>
      </dgm:t>
    </dgm:pt>
    <dgm:pt modelId="{152600F8-FD1C-4A0E-82D5-55017CC98AF5}" type="parTrans" cxnId="{846DFDFA-7C31-46E8-BA22-97B6B73F6E1B}">
      <dgm:prSet/>
      <dgm:spPr/>
      <dgm:t>
        <a:bodyPr/>
        <a:lstStyle/>
        <a:p>
          <a:endParaRPr lang="el-GR"/>
        </a:p>
      </dgm:t>
    </dgm:pt>
    <dgm:pt modelId="{061E0C86-EEDF-42D9-8BE5-9764C1B44DB3}" type="sibTrans" cxnId="{846DFDFA-7C31-46E8-BA22-97B6B73F6E1B}">
      <dgm:prSet/>
      <dgm:spPr/>
      <dgm:t>
        <a:bodyPr/>
        <a:lstStyle/>
        <a:p>
          <a:endParaRPr lang="el-GR"/>
        </a:p>
      </dgm:t>
    </dgm:pt>
    <dgm:pt modelId="{3E2051B7-E64E-45B9-94D7-CF1EAABF45D6}" type="pres">
      <dgm:prSet presAssocID="{013BC25D-57E0-4A2C-B20F-B220FD372ACD}" presName="Name0" presStyleCnt="0">
        <dgm:presLayoutVars>
          <dgm:dir/>
          <dgm:resizeHandles val="exact"/>
        </dgm:presLayoutVars>
      </dgm:prSet>
      <dgm:spPr/>
      <dgm:t>
        <a:bodyPr/>
        <a:lstStyle/>
        <a:p>
          <a:endParaRPr lang="el-GR"/>
        </a:p>
      </dgm:t>
    </dgm:pt>
    <dgm:pt modelId="{1D7D7FFA-3010-472E-A104-97120E4678C3}" type="pres">
      <dgm:prSet presAssocID="{3F37446D-0972-4A45-B185-639447355081}" presName="node" presStyleLbl="node1" presStyleIdx="0" presStyleCnt="1" custScaleX="156575">
        <dgm:presLayoutVars>
          <dgm:bulletEnabled val="1"/>
        </dgm:presLayoutVars>
      </dgm:prSet>
      <dgm:spPr/>
      <dgm:t>
        <a:bodyPr/>
        <a:lstStyle/>
        <a:p>
          <a:endParaRPr lang="el-GR"/>
        </a:p>
      </dgm:t>
    </dgm:pt>
  </dgm:ptLst>
  <dgm:cxnLst>
    <dgm:cxn modelId="{B4DC1FCA-F56A-4FC1-BC5D-519F324A28F2}" type="presOf" srcId="{3F37446D-0972-4A45-B185-639447355081}" destId="{1D7D7FFA-3010-472E-A104-97120E4678C3}" srcOrd="0" destOrd="0" presId="urn:microsoft.com/office/officeart/2016/7/layout/RepeatingBendingProcessNew"/>
    <dgm:cxn modelId="{846DFDFA-7C31-46E8-BA22-97B6B73F6E1B}" srcId="{013BC25D-57E0-4A2C-B20F-B220FD372ACD}" destId="{3F37446D-0972-4A45-B185-639447355081}" srcOrd="0" destOrd="0" parTransId="{152600F8-FD1C-4A0E-82D5-55017CC98AF5}" sibTransId="{061E0C86-EEDF-42D9-8BE5-9764C1B44DB3}"/>
    <dgm:cxn modelId="{D51F5098-DA35-46B5-86F9-F650C420E841}" type="presOf" srcId="{013BC25D-57E0-4A2C-B20F-B220FD372ACD}" destId="{3E2051B7-E64E-45B9-94D7-CF1EAABF45D6}" srcOrd="0" destOrd="0" presId="urn:microsoft.com/office/officeart/2016/7/layout/RepeatingBendingProcessNew"/>
    <dgm:cxn modelId="{1CF178E0-7E87-4721-952B-9EB06B8C8449}" type="presParOf" srcId="{3E2051B7-E64E-45B9-94D7-CF1EAABF45D6}" destId="{1D7D7FFA-3010-472E-A104-97120E4678C3}" srcOrd="0"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3BC25D-57E0-4A2C-B20F-B220FD372ACD}" type="doc">
      <dgm:prSet loTypeId="urn:microsoft.com/office/officeart/2016/7/layout/RepeatingBendingProcessNew" loCatId="process" qsTypeId="urn:microsoft.com/office/officeart/2005/8/quickstyle/simple4" qsCatId="simple" csTypeId="urn:microsoft.com/office/officeart/2005/8/colors/accent3_2" csCatId="accent3" phldr="1"/>
      <dgm:spPr/>
      <dgm:t>
        <a:bodyPr/>
        <a:lstStyle/>
        <a:p>
          <a:endParaRPr lang="en-US"/>
        </a:p>
      </dgm:t>
    </dgm:pt>
    <dgm:pt modelId="{2F31121D-36E8-4D8F-9C34-86CE3B265E4D}">
      <dgm:prSet/>
      <dgm:spPr/>
      <dgm:t>
        <a:bodyPr/>
        <a:lstStyle/>
        <a:p>
          <a:r>
            <a:rPr lang="el-GR" dirty="0"/>
            <a:t>«
Ένα μέλος του ENUSP (Ευρωπαϊκό Δίκτυο Χρηστών και Επιζώντων της Ψυχιατρικής), ο Clemens Huitnik, επηρέασε την ομάδα και ενίσχυσε τις ιδέες για τη δημιουργία ενός κινήματος - σωματείου. Η ιδέα αυτή άρχισε να αναπτύσσεται, ενώ παράλληλα οργανώνονταν συνέδρια, σεμινάρια και περισσότερες ομάδες εστίασης για την αυτοβοήθεια. Τα πρώτα βήματα έγιναν με τη βοήθεια επαγγελματιών από διάφορες οργανώσεις. Με την οικονομική υποστήριξη της ΕΕ, τη βοήθεια του ΜΗΕ, της ΠΕΨΑΕΕ, ΕΚΨ Π. Σακελλαρόπουλος και της </a:t>
          </a:r>
          <a:r>
            <a:rPr lang="el-GR" dirty="0" err="1"/>
            <a:t>ΕΣΑμεΑ</a:t>
          </a:r>
          <a:r>
            <a:rPr lang="el-GR" dirty="0"/>
            <a:t> οι χρήστες κατάφεραν να επισκεφθούν πολλές δομές ψυχοκοινωνικής φροντίδας σε όλη την Ελλάδα.</a:t>
          </a:r>
        </a:p>
      </dgm:t>
    </dgm:pt>
    <dgm:pt modelId="{BC8EEE6A-73AA-4B9C-9A30-B757F134A3C3}" type="parTrans" cxnId="{0C923DA7-15EE-4F7E-A301-BDF236035C8F}">
      <dgm:prSet/>
      <dgm:spPr/>
      <dgm:t>
        <a:bodyPr/>
        <a:lstStyle/>
        <a:p>
          <a:endParaRPr lang="el-GR"/>
        </a:p>
      </dgm:t>
    </dgm:pt>
    <dgm:pt modelId="{2C7203BA-5107-4448-9863-5FEE5392AAAB}" type="sibTrans" cxnId="{0C923DA7-15EE-4F7E-A301-BDF236035C8F}">
      <dgm:prSet/>
      <dgm:spPr/>
      <dgm:t>
        <a:bodyPr/>
        <a:lstStyle/>
        <a:p>
          <a:endParaRPr lang="el-GR"/>
        </a:p>
      </dgm:t>
    </dgm:pt>
    <dgm:pt modelId="{F3406BE2-91AA-4813-AF66-EB5A20FCC728}">
      <dgm:prSet/>
      <dgm:spPr/>
      <dgm:t>
        <a:bodyPr/>
        <a:lstStyle/>
        <a:p>
          <a:r>
            <a:rPr lang="el-GR" dirty="0"/>
            <a:t>Τον Νοέμβριο του 2001, δημιουργήθηκε μια ομάδα αυτοβοήθειας στην ΠΕΨΑΕΕ (Πανελλήνια Ένωση για την Ψυχοκοινωνική Αποκατάσταση και την Εργασιακή Ένταξη) υπό την εποπτεία της Αθηνάς Φραγκούλη.</a:t>
          </a:r>
        </a:p>
      </dgm:t>
    </dgm:pt>
    <dgm:pt modelId="{0053F049-88E5-458C-A2D8-5BACD44D51D6}" type="parTrans" cxnId="{5146EF55-803B-43DC-8C75-2E69004FCAF9}">
      <dgm:prSet/>
      <dgm:spPr/>
      <dgm:t>
        <a:bodyPr/>
        <a:lstStyle/>
        <a:p>
          <a:endParaRPr lang="el-GR"/>
        </a:p>
      </dgm:t>
    </dgm:pt>
    <dgm:pt modelId="{04C31B63-A5DF-4FDF-9FEE-142E228DC01B}" type="sibTrans" cxnId="{5146EF55-803B-43DC-8C75-2E69004FCAF9}">
      <dgm:prSet/>
      <dgm:spPr/>
      <dgm:t>
        <a:bodyPr/>
        <a:lstStyle/>
        <a:p>
          <a:endParaRPr lang="el-GR"/>
        </a:p>
      </dgm:t>
    </dgm:pt>
    <dgm:pt modelId="{3E2051B7-E64E-45B9-94D7-CF1EAABF45D6}" type="pres">
      <dgm:prSet presAssocID="{013BC25D-57E0-4A2C-B20F-B220FD372ACD}" presName="Name0" presStyleCnt="0">
        <dgm:presLayoutVars>
          <dgm:dir/>
          <dgm:resizeHandles val="exact"/>
        </dgm:presLayoutVars>
      </dgm:prSet>
      <dgm:spPr/>
      <dgm:t>
        <a:bodyPr/>
        <a:lstStyle/>
        <a:p>
          <a:endParaRPr lang="el-GR"/>
        </a:p>
      </dgm:t>
    </dgm:pt>
    <dgm:pt modelId="{21D8FECD-1BA8-49CC-9E83-07EA72EA31DA}" type="pres">
      <dgm:prSet presAssocID="{F3406BE2-91AA-4813-AF66-EB5A20FCC728}" presName="node" presStyleLbl="node1" presStyleIdx="0" presStyleCnt="2" custLinFactNeighborX="1955" custLinFactNeighborY="-2281">
        <dgm:presLayoutVars>
          <dgm:bulletEnabled val="1"/>
        </dgm:presLayoutVars>
      </dgm:prSet>
      <dgm:spPr/>
      <dgm:t>
        <a:bodyPr/>
        <a:lstStyle/>
        <a:p>
          <a:endParaRPr lang="el-GR"/>
        </a:p>
      </dgm:t>
    </dgm:pt>
    <dgm:pt modelId="{5F6FD06E-CD28-4021-BC8B-EA3774940EFB}" type="pres">
      <dgm:prSet presAssocID="{04C31B63-A5DF-4FDF-9FEE-142E228DC01B}" presName="sibTrans" presStyleLbl="sibTrans1D1" presStyleIdx="0" presStyleCnt="1"/>
      <dgm:spPr/>
      <dgm:t>
        <a:bodyPr/>
        <a:lstStyle/>
        <a:p>
          <a:endParaRPr lang="el-GR"/>
        </a:p>
      </dgm:t>
    </dgm:pt>
    <dgm:pt modelId="{70C7881A-AB40-448C-A5DB-30F33AF734B8}" type="pres">
      <dgm:prSet presAssocID="{04C31B63-A5DF-4FDF-9FEE-142E228DC01B}" presName="connectorText" presStyleLbl="sibTrans1D1" presStyleIdx="0" presStyleCnt="1"/>
      <dgm:spPr/>
      <dgm:t>
        <a:bodyPr/>
        <a:lstStyle/>
        <a:p>
          <a:endParaRPr lang="el-GR"/>
        </a:p>
      </dgm:t>
    </dgm:pt>
    <dgm:pt modelId="{1A18AF84-56DA-4C66-8933-D110995DA074}" type="pres">
      <dgm:prSet presAssocID="{2F31121D-36E8-4D8F-9C34-86CE3B265E4D}" presName="node" presStyleLbl="node1" presStyleIdx="1" presStyleCnt="2" custScaleY="133015">
        <dgm:presLayoutVars>
          <dgm:bulletEnabled val="1"/>
        </dgm:presLayoutVars>
      </dgm:prSet>
      <dgm:spPr/>
      <dgm:t>
        <a:bodyPr/>
        <a:lstStyle/>
        <a:p>
          <a:endParaRPr lang="el-GR"/>
        </a:p>
      </dgm:t>
    </dgm:pt>
  </dgm:ptLst>
  <dgm:cxnLst>
    <dgm:cxn modelId="{79048070-DAD5-417D-B138-B95BFB116CA9}" type="presOf" srcId="{04C31B63-A5DF-4FDF-9FEE-142E228DC01B}" destId="{5F6FD06E-CD28-4021-BC8B-EA3774940EFB}" srcOrd="0" destOrd="0" presId="urn:microsoft.com/office/officeart/2016/7/layout/RepeatingBendingProcessNew"/>
    <dgm:cxn modelId="{D51F5098-DA35-46B5-86F9-F650C420E841}" type="presOf" srcId="{013BC25D-57E0-4A2C-B20F-B220FD372ACD}" destId="{3E2051B7-E64E-45B9-94D7-CF1EAABF45D6}" srcOrd="0" destOrd="0" presId="urn:microsoft.com/office/officeart/2016/7/layout/RepeatingBendingProcessNew"/>
    <dgm:cxn modelId="{238BD31E-BDB0-4598-9B38-61A079C34FC3}" type="presOf" srcId="{F3406BE2-91AA-4813-AF66-EB5A20FCC728}" destId="{21D8FECD-1BA8-49CC-9E83-07EA72EA31DA}" srcOrd="0" destOrd="0" presId="urn:microsoft.com/office/officeart/2016/7/layout/RepeatingBendingProcessNew"/>
    <dgm:cxn modelId="{5146EF55-803B-43DC-8C75-2E69004FCAF9}" srcId="{013BC25D-57E0-4A2C-B20F-B220FD372ACD}" destId="{F3406BE2-91AA-4813-AF66-EB5A20FCC728}" srcOrd="0" destOrd="0" parTransId="{0053F049-88E5-458C-A2D8-5BACD44D51D6}" sibTransId="{04C31B63-A5DF-4FDF-9FEE-142E228DC01B}"/>
    <dgm:cxn modelId="{0C923DA7-15EE-4F7E-A301-BDF236035C8F}" srcId="{013BC25D-57E0-4A2C-B20F-B220FD372ACD}" destId="{2F31121D-36E8-4D8F-9C34-86CE3B265E4D}" srcOrd="1" destOrd="0" parTransId="{BC8EEE6A-73AA-4B9C-9A30-B757F134A3C3}" sibTransId="{2C7203BA-5107-4448-9863-5FEE5392AAAB}"/>
    <dgm:cxn modelId="{F10901A4-C2B6-4444-AA57-474E733EC505}" type="presOf" srcId="{2F31121D-36E8-4D8F-9C34-86CE3B265E4D}" destId="{1A18AF84-56DA-4C66-8933-D110995DA074}" srcOrd="0" destOrd="0" presId="urn:microsoft.com/office/officeart/2016/7/layout/RepeatingBendingProcessNew"/>
    <dgm:cxn modelId="{6FF3A2C0-35EE-4606-9865-DA76CBAC75CD}" type="presOf" srcId="{04C31B63-A5DF-4FDF-9FEE-142E228DC01B}" destId="{70C7881A-AB40-448C-A5DB-30F33AF734B8}" srcOrd="1" destOrd="0" presId="urn:microsoft.com/office/officeart/2016/7/layout/RepeatingBendingProcessNew"/>
    <dgm:cxn modelId="{4E7F0C50-7240-407C-A484-ED258F83BFF7}" type="presParOf" srcId="{3E2051B7-E64E-45B9-94D7-CF1EAABF45D6}" destId="{21D8FECD-1BA8-49CC-9E83-07EA72EA31DA}" srcOrd="0" destOrd="0" presId="urn:microsoft.com/office/officeart/2016/7/layout/RepeatingBendingProcessNew"/>
    <dgm:cxn modelId="{5BB49CDA-4DF6-4937-9C36-E497158FB9F6}" type="presParOf" srcId="{3E2051B7-E64E-45B9-94D7-CF1EAABF45D6}" destId="{5F6FD06E-CD28-4021-BC8B-EA3774940EFB}" srcOrd="1" destOrd="0" presId="urn:microsoft.com/office/officeart/2016/7/layout/RepeatingBendingProcessNew"/>
    <dgm:cxn modelId="{F9012DFE-F795-4D61-827A-CAC65510BCC2}" type="presParOf" srcId="{5F6FD06E-CD28-4021-BC8B-EA3774940EFB}" destId="{70C7881A-AB40-448C-A5DB-30F33AF734B8}" srcOrd="0" destOrd="0" presId="urn:microsoft.com/office/officeart/2016/7/layout/RepeatingBendingProcessNew"/>
    <dgm:cxn modelId="{A30BB6BE-2576-45B4-ABFE-1A17448D7EAA}" type="presParOf" srcId="{3E2051B7-E64E-45B9-94D7-CF1EAABF45D6}" destId="{1A18AF84-56DA-4C66-8933-D110995DA074}" srcOrd="2"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C6D40C-6233-41EE-83CF-55E4DFF5C4F1}"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646F96D5-1BC0-4869-B5ED-A64291D1341F}">
      <dgm:prSet/>
      <dgm:spPr/>
      <dgm:t>
        <a:bodyPr/>
        <a:lstStyle/>
        <a:p>
          <a:r>
            <a:rPr lang="el-GR"/>
            <a:t>Η μεθοδολογία αποτελείται από: </a:t>
          </a:r>
          <a:endParaRPr lang="en-US"/>
        </a:p>
      </dgm:t>
    </dgm:pt>
    <dgm:pt modelId="{1C0D0495-C740-48A4-BDDF-5072BF344B9C}" type="parTrans" cxnId="{0E46EEE8-388E-4C88-A8B7-90C6758A8917}">
      <dgm:prSet/>
      <dgm:spPr/>
      <dgm:t>
        <a:bodyPr/>
        <a:lstStyle/>
        <a:p>
          <a:endParaRPr lang="en-US"/>
        </a:p>
      </dgm:t>
    </dgm:pt>
    <dgm:pt modelId="{CC0000B2-E5B6-40A3-B7E6-2B55680ACDCE}" type="sibTrans" cxnId="{0E46EEE8-388E-4C88-A8B7-90C6758A8917}">
      <dgm:prSet/>
      <dgm:spPr/>
      <dgm:t>
        <a:bodyPr/>
        <a:lstStyle/>
        <a:p>
          <a:endParaRPr lang="en-US"/>
        </a:p>
      </dgm:t>
    </dgm:pt>
    <dgm:pt modelId="{F7FAE8F2-4F52-44BE-A8E0-904CAC68C0A9}">
      <dgm:prSet/>
      <dgm:spPr/>
      <dgm:t>
        <a:bodyPr/>
        <a:lstStyle/>
        <a:p>
          <a:r>
            <a:rPr lang="el-GR"/>
            <a:t>εκπαίδευση και κατάρτιση στο συγκεκριμένο αντικείμενο του προγράμματος, </a:t>
          </a:r>
          <a:endParaRPr lang="en-US"/>
        </a:p>
      </dgm:t>
    </dgm:pt>
    <dgm:pt modelId="{14FA5FA5-C0FB-4925-BB99-7E0F5586A410}" type="parTrans" cxnId="{8B7C281C-5F55-4F85-B17A-698D80550D8D}">
      <dgm:prSet/>
      <dgm:spPr/>
      <dgm:t>
        <a:bodyPr/>
        <a:lstStyle/>
        <a:p>
          <a:endParaRPr lang="en-US"/>
        </a:p>
      </dgm:t>
    </dgm:pt>
    <dgm:pt modelId="{73A74BE6-6BD9-405F-AFB8-AA1BB92940A2}" type="sibTrans" cxnId="{8B7C281C-5F55-4F85-B17A-698D80550D8D}">
      <dgm:prSet/>
      <dgm:spPr/>
      <dgm:t>
        <a:bodyPr/>
        <a:lstStyle/>
        <a:p>
          <a:endParaRPr lang="en-US"/>
        </a:p>
      </dgm:t>
    </dgm:pt>
    <dgm:pt modelId="{434A4585-CAB0-4CD1-BF7F-155CB2C1F1DB}">
      <dgm:prSet/>
      <dgm:spPr/>
      <dgm:t>
        <a:bodyPr/>
        <a:lstStyle/>
        <a:p>
          <a:r>
            <a:rPr lang="el-GR"/>
            <a:t>ψυχοκοινωνικές παρεμβάσεις όπως καθοδήγηση στην εργασία και συμβουλευτική για τον εργασιακό προσανατολισμό.</a:t>
          </a:r>
          <a:endParaRPr lang="en-US"/>
        </a:p>
      </dgm:t>
    </dgm:pt>
    <dgm:pt modelId="{41BE8B5C-EE80-4A34-B1D7-2E7635297150}" type="parTrans" cxnId="{BB76C784-D4A6-433B-A8C8-5BB0E6544990}">
      <dgm:prSet/>
      <dgm:spPr/>
      <dgm:t>
        <a:bodyPr/>
        <a:lstStyle/>
        <a:p>
          <a:endParaRPr lang="en-US"/>
        </a:p>
      </dgm:t>
    </dgm:pt>
    <dgm:pt modelId="{9A80A0EA-8ED5-4234-A1CA-5559172B5F31}" type="sibTrans" cxnId="{BB76C784-D4A6-433B-A8C8-5BB0E6544990}">
      <dgm:prSet/>
      <dgm:spPr/>
      <dgm:t>
        <a:bodyPr/>
        <a:lstStyle/>
        <a:p>
          <a:endParaRPr lang="en-US"/>
        </a:p>
      </dgm:t>
    </dgm:pt>
    <dgm:pt modelId="{701C000A-2AC6-45A0-945C-57F3787C5DF0}">
      <dgm:prSet/>
      <dgm:spPr/>
      <dgm:t>
        <a:bodyPr/>
        <a:lstStyle/>
        <a:p>
          <a:r>
            <a:rPr lang="el-GR"/>
            <a:t>Οι ομότιμοι έχουν την ευκαιρία να συζητήσουν για τα συναισθήματά τους, τις σκέψεις τους και την εμπειρία τους ως υποστηρικτές. Η διαδικασία αξιολογείται κάθε 3 μήνες και μπορεί να τροποποιηθεί ανάλογα με τις ανάγκες των συμμετεχόντων.</a:t>
          </a:r>
          <a:endParaRPr lang="en-US"/>
        </a:p>
      </dgm:t>
    </dgm:pt>
    <dgm:pt modelId="{2A3842AE-5F0D-4603-99CC-E97E24AA9B97}" type="parTrans" cxnId="{E89E1192-60E7-4296-B2B9-ECFF1DF35976}">
      <dgm:prSet/>
      <dgm:spPr/>
      <dgm:t>
        <a:bodyPr/>
        <a:lstStyle/>
        <a:p>
          <a:endParaRPr lang="en-US"/>
        </a:p>
      </dgm:t>
    </dgm:pt>
    <dgm:pt modelId="{E503B1DD-1E4D-4101-874E-FA88008886AC}" type="sibTrans" cxnId="{E89E1192-60E7-4296-B2B9-ECFF1DF35976}">
      <dgm:prSet/>
      <dgm:spPr/>
      <dgm:t>
        <a:bodyPr/>
        <a:lstStyle/>
        <a:p>
          <a:endParaRPr lang="en-US"/>
        </a:p>
      </dgm:t>
    </dgm:pt>
    <dgm:pt modelId="{D4C529A8-DB05-475F-B014-02B16D41B2CD}" type="pres">
      <dgm:prSet presAssocID="{6FC6D40C-6233-41EE-83CF-55E4DFF5C4F1}" presName="outerComposite" presStyleCnt="0">
        <dgm:presLayoutVars>
          <dgm:chMax val="5"/>
          <dgm:dir/>
          <dgm:resizeHandles val="exact"/>
        </dgm:presLayoutVars>
      </dgm:prSet>
      <dgm:spPr/>
      <dgm:t>
        <a:bodyPr/>
        <a:lstStyle/>
        <a:p>
          <a:endParaRPr lang="el-GR"/>
        </a:p>
      </dgm:t>
    </dgm:pt>
    <dgm:pt modelId="{73F960D3-1E0F-4017-947E-04FEF8C2ABF4}" type="pres">
      <dgm:prSet presAssocID="{6FC6D40C-6233-41EE-83CF-55E4DFF5C4F1}" presName="dummyMaxCanvas" presStyleCnt="0">
        <dgm:presLayoutVars/>
      </dgm:prSet>
      <dgm:spPr/>
    </dgm:pt>
    <dgm:pt modelId="{6662A396-D574-4DFB-984A-DBBCE9B2001C}" type="pres">
      <dgm:prSet presAssocID="{6FC6D40C-6233-41EE-83CF-55E4DFF5C4F1}" presName="TwoNodes_1" presStyleLbl="node1" presStyleIdx="0" presStyleCnt="2">
        <dgm:presLayoutVars>
          <dgm:bulletEnabled val="1"/>
        </dgm:presLayoutVars>
      </dgm:prSet>
      <dgm:spPr/>
      <dgm:t>
        <a:bodyPr/>
        <a:lstStyle/>
        <a:p>
          <a:endParaRPr lang="el-GR"/>
        </a:p>
      </dgm:t>
    </dgm:pt>
    <dgm:pt modelId="{053AB52C-8000-4A24-BBB4-C35F008381E3}" type="pres">
      <dgm:prSet presAssocID="{6FC6D40C-6233-41EE-83CF-55E4DFF5C4F1}" presName="TwoNodes_2" presStyleLbl="node1" presStyleIdx="1" presStyleCnt="2">
        <dgm:presLayoutVars>
          <dgm:bulletEnabled val="1"/>
        </dgm:presLayoutVars>
      </dgm:prSet>
      <dgm:spPr/>
      <dgm:t>
        <a:bodyPr/>
        <a:lstStyle/>
        <a:p>
          <a:endParaRPr lang="el-GR"/>
        </a:p>
      </dgm:t>
    </dgm:pt>
    <dgm:pt modelId="{130EA0FB-80F3-4A3B-9B68-8210B0A48CC8}" type="pres">
      <dgm:prSet presAssocID="{6FC6D40C-6233-41EE-83CF-55E4DFF5C4F1}" presName="TwoConn_1-2" presStyleLbl="fgAccFollowNode1" presStyleIdx="0" presStyleCnt="1">
        <dgm:presLayoutVars>
          <dgm:bulletEnabled val="1"/>
        </dgm:presLayoutVars>
      </dgm:prSet>
      <dgm:spPr/>
      <dgm:t>
        <a:bodyPr/>
        <a:lstStyle/>
        <a:p>
          <a:endParaRPr lang="el-GR"/>
        </a:p>
      </dgm:t>
    </dgm:pt>
    <dgm:pt modelId="{221B83C6-330C-466D-A07B-A3DB561CF22A}" type="pres">
      <dgm:prSet presAssocID="{6FC6D40C-6233-41EE-83CF-55E4DFF5C4F1}" presName="TwoNodes_1_text" presStyleLbl="node1" presStyleIdx="1" presStyleCnt="2">
        <dgm:presLayoutVars>
          <dgm:bulletEnabled val="1"/>
        </dgm:presLayoutVars>
      </dgm:prSet>
      <dgm:spPr/>
      <dgm:t>
        <a:bodyPr/>
        <a:lstStyle/>
        <a:p>
          <a:endParaRPr lang="el-GR"/>
        </a:p>
      </dgm:t>
    </dgm:pt>
    <dgm:pt modelId="{A9E8C7F5-422F-4A22-8A3C-BB677175A1B5}" type="pres">
      <dgm:prSet presAssocID="{6FC6D40C-6233-41EE-83CF-55E4DFF5C4F1}" presName="TwoNodes_2_text" presStyleLbl="node1" presStyleIdx="1" presStyleCnt="2">
        <dgm:presLayoutVars>
          <dgm:bulletEnabled val="1"/>
        </dgm:presLayoutVars>
      </dgm:prSet>
      <dgm:spPr/>
      <dgm:t>
        <a:bodyPr/>
        <a:lstStyle/>
        <a:p>
          <a:endParaRPr lang="el-GR"/>
        </a:p>
      </dgm:t>
    </dgm:pt>
  </dgm:ptLst>
  <dgm:cxnLst>
    <dgm:cxn modelId="{B4612121-6DD0-4A87-8A52-B56543A3D8E7}" type="presOf" srcId="{701C000A-2AC6-45A0-945C-57F3787C5DF0}" destId="{053AB52C-8000-4A24-BBB4-C35F008381E3}" srcOrd="0" destOrd="0" presId="urn:microsoft.com/office/officeart/2005/8/layout/vProcess5"/>
    <dgm:cxn modelId="{519CA495-100F-4DEF-9258-AA9202E2E7FC}" type="presOf" srcId="{434A4585-CAB0-4CD1-BF7F-155CB2C1F1DB}" destId="{221B83C6-330C-466D-A07B-A3DB561CF22A}" srcOrd="1" destOrd="2" presId="urn:microsoft.com/office/officeart/2005/8/layout/vProcess5"/>
    <dgm:cxn modelId="{7362CFB1-2503-469D-B98E-46687937D63E}" type="presOf" srcId="{F7FAE8F2-4F52-44BE-A8E0-904CAC68C0A9}" destId="{221B83C6-330C-466D-A07B-A3DB561CF22A}" srcOrd="1" destOrd="1" presId="urn:microsoft.com/office/officeart/2005/8/layout/vProcess5"/>
    <dgm:cxn modelId="{377BC9E9-BA2D-43C2-AB32-134B29F3E0DB}" type="presOf" srcId="{F7FAE8F2-4F52-44BE-A8E0-904CAC68C0A9}" destId="{6662A396-D574-4DFB-984A-DBBCE9B2001C}" srcOrd="0" destOrd="1" presId="urn:microsoft.com/office/officeart/2005/8/layout/vProcess5"/>
    <dgm:cxn modelId="{8B7C281C-5F55-4F85-B17A-698D80550D8D}" srcId="{646F96D5-1BC0-4869-B5ED-A64291D1341F}" destId="{F7FAE8F2-4F52-44BE-A8E0-904CAC68C0A9}" srcOrd="0" destOrd="0" parTransId="{14FA5FA5-C0FB-4925-BB99-7E0F5586A410}" sibTransId="{73A74BE6-6BD9-405F-AFB8-AA1BB92940A2}"/>
    <dgm:cxn modelId="{BB76C784-D4A6-433B-A8C8-5BB0E6544990}" srcId="{646F96D5-1BC0-4869-B5ED-A64291D1341F}" destId="{434A4585-CAB0-4CD1-BF7F-155CB2C1F1DB}" srcOrd="1" destOrd="0" parTransId="{41BE8B5C-EE80-4A34-B1D7-2E7635297150}" sibTransId="{9A80A0EA-8ED5-4234-A1CA-5559172B5F31}"/>
    <dgm:cxn modelId="{367E1EB6-D43A-475E-BF31-B2B24A1B3871}" type="presOf" srcId="{701C000A-2AC6-45A0-945C-57F3787C5DF0}" destId="{A9E8C7F5-422F-4A22-8A3C-BB677175A1B5}" srcOrd="1" destOrd="0" presId="urn:microsoft.com/office/officeart/2005/8/layout/vProcess5"/>
    <dgm:cxn modelId="{02653DF7-6041-4CFD-8994-0D815F62B331}" type="presOf" srcId="{434A4585-CAB0-4CD1-BF7F-155CB2C1F1DB}" destId="{6662A396-D574-4DFB-984A-DBBCE9B2001C}" srcOrd="0" destOrd="2" presId="urn:microsoft.com/office/officeart/2005/8/layout/vProcess5"/>
    <dgm:cxn modelId="{66B95AC9-BCA9-42A1-87B9-599B0852F3F1}" type="presOf" srcId="{646F96D5-1BC0-4869-B5ED-A64291D1341F}" destId="{6662A396-D574-4DFB-984A-DBBCE9B2001C}" srcOrd="0" destOrd="0" presId="urn:microsoft.com/office/officeart/2005/8/layout/vProcess5"/>
    <dgm:cxn modelId="{E89E1192-60E7-4296-B2B9-ECFF1DF35976}" srcId="{6FC6D40C-6233-41EE-83CF-55E4DFF5C4F1}" destId="{701C000A-2AC6-45A0-945C-57F3787C5DF0}" srcOrd="1" destOrd="0" parTransId="{2A3842AE-5F0D-4603-99CC-E97E24AA9B97}" sibTransId="{E503B1DD-1E4D-4101-874E-FA88008886AC}"/>
    <dgm:cxn modelId="{5C2FBDC8-73C6-46A4-ABB0-5508025B2F29}" type="presOf" srcId="{CC0000B2-E5B6-40A3-B7E6-2B55680ACDCE}" destId="{130EA0FB-80F3-4A3B-9B68-8210B0A48CC8}" srcOrd="0" destOrd="0" presId="urn:microsoft.com/office/officeart/2005/8/layout/vProcess5"/>
    <dgm:cxn modelId="{4BB9E61F-5E0C-482C-975C-6484463C7A82}" type="presOf" srcId="{646F96D5-1BC0-4869-B5ED-A64291D1341F}" destId="{221B83C6-330C-466D-A07B-A3DB561CF22A}" srcOrd="1" destOrd="0" presId="urn:microsoft.com/office/officeart/2005/8/layout/vProcess5"/>
    <dgm:cxn modelId="{334C976A-458B-4212-B130-239A38EA0DDE}" type="presOf" srcId="{6FC6D40C-6233-41EE-83CF-55E4DFF5C4F1}" destId="{D4C529A8-DB05-475F-B014-02B16D41B2CD}" srcOrd="0" destOrd="0" presId="urn:microsoft.com/office/officeart/2005/8/layout/vProcess5"/>
    <dgm:cxn modelId="{0E46EEE8-388E-4C88-A8B7-90C6758A8917}" srcId="{6FC6D40C-6233-41EE-83CF-55E4DFF5C4F1}" destId="{646F96D5-1BC0-4869-B5ED-A64291D1341F}" srcOrd="0" destOrd="0" parTransId="{1C0D0495-C740-48A4-BDDF-5072BF344B9C}" sibTransId="{CC0000B2-E5B6-40A3-B7E6-2B55680ACDCE}"/>
    <dgm:cxn modelId="{FF9DF5D0-0086-433F-8BA6-BFFE0CBA0467}" type="presParOf" srcId="{D4C529A8-DB05-475F-B014-02B16D41B2CD}" destId="{73F960D3-1E0F-4017-947E-04FEF8C2ABF4}" srcOrd="0" destOrd="0" presId="urn:microsoft.com/office/officeart/2005/8/layout/vProcess5"/>
    <dgm:cxn modelId="{B5826194-2D1E-4991-9A49-29DD2F3AE966}" type="presParOf" srcId="{D4C529A8-DB05-475F-B014-02B16D41B2CD}" destId="{6662A396-D574-4DFB-984A-DBBCE9B2001C}" srcOrd="1" destOrd="0" presId="urn:microsoft.com/office/officeart/2005/8/layout/vProcess5"/>
    <dgm:cxn modelId="{BCB20988-E942-44C6-9A55-DB053FBEF220}" type="presParOf" srcId="{D4C529A8-DB05-475F-B014-02B16D41B2CD}" destId="{053AB52C-8000-4A24-BBB4-C35F008381E3}" srcOrd="2" destOrd="0" presId="urn:microsoft.com/office/officeart/2005/8/layout/vProcess5"/>
    <dgm:cxn modelId="{286CFDC8-A7C3-48D1-838F-16636856B666}" type="presParOf" srcId="{D4C529A8-DB05-475F-B014-02B16D41B2CD}" destId="{130EA0FB-80F3-4A3B-9B68-8210B0A48CC8}" srcOrd="3" destOrd="0" presId="urn:microsoft.com/office/officeart/2005/8/layout/vProcess5"/>
    <dgm:cxn modelId="{C8071D48-3CC8-4F30-A96C-BA3C67686E0A}" type="presParOf" srcId="{D4C529A8-DB05-475F-B014-02B16D41B2CD}" destId="{221B83C6-330C-466D-A07B-A3DB561CF22A}" srcOrd="4" destOrd="0" presId="urn:microsoft.com/office/officeart/2005/8/layout/vProcess5"/>
    <dgm:cxn modelId="{8963571B-0BAE-4A15-9A6B-5E6E96534532}" type="presParOf" srcId="{D4C529A8-DB05-475F-B014-02B16D41B2CD}" destId="{A9E8C7F5-422F-4A22-8A3C-BB677175A1B5}"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8E2B8A-F063-41E9-8E4E-7C5C8AB8FE1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482D649-E401-4D02-B6C8-BBD5748BF3F9}">
      <dgm:prSet/>
      <dgm:spPr/>
      <dgm:t>
        <a:bodyPr/>
        <a:lstStyle/>
        <a:p>
          <a:r>
            <a:rPr lang="en-US" b="1" dirty="0">
              <a:latin typeface="Arial" panose="020B0604020202020204" pitchFamily="34" charset="0"/>
              <a:ea typeface="Calibri" panose="020F0502020204030204" pitchFamily="34" charset="0"/>
              <a:cs typeface="Arial" panose="020B0604020202020204" pitchFamily="34" charset="0"/>
            </a:rPr>
            <a:t>European standards for Peer Support Workers in Mental Health </a:t>
          </a:r>
          <a:r>
            <a:rPr lang="en-US" dirty="0">
              <a:latin typeface="Arial" panose="020B0604020202020204" pitchFamily="34" charset="0"/>
              <a:ea typeface="Calibri" panose="020F0502020204030204" pitchFamily="34" charset="0"/>
              <a:cs typeface="Arial" panose="020B0604020202020204" pitchFamily="34" charset="0"/>
            </a:rPr>
            <a:t>(2019-2021)</a:t>
          </a:r>
        </a:p>
      </dgm:t>
    </dgm:pt>
    <dgm:pt modelId="{E84CAFC3-7FF1-4C2B-BAAA-331321859FB1}" type="parTrans" cxnId="{DB5502E3-4ABE-42CD-B57D-2E9C45CACF22}">
      <dgm:prSet/>
      <dgm:spPr/>
      <dgm:t>
        <a:bodyPr/>
        <a:lstStyle/>
        <a:p>
          <a:endParaRPr lang="el-GR"/>
        </a:p>
      </dgm:t>
    </dgm:pt>
    <dgm:pt modelId="{E1206EAB-ACB6-43C1-889C-3D874FD777D4}" type="sibTrans" cxnId="{DB5502E3-4ABE-42CD-B57D-2E9C45CACF22}">
      <dgm:prSet/>
      <dgm:spPr/>
      <dgm:t>
        <a:bodyPr/>
        <a:lstStyle/>
        <a:p>
          <a:endParaRPr lang="el-GR"/>
        </a:p>
      </dgm:t>
    </dgm:pt>
    <dgm:pt modelId="{2D722D13-FACF-497C-AE2D-B47C1FD25B7F}">
      <dgm:prSet/>
      <dgm:spPr/>
      <dgm:t>
        <a:bodyPr/>
        <a:lstStyle/>
        <a:p>
          <a:r>
            <a:rPr lang="en-US" b="1">
              <a:latin typeface="Arial" panose="020B0604020202020204" pitchFamily="34" charset="0"/>
              <a:ea typeface="Times New Roman" panose="02020603050405020304" pitchFamily="18" charset="0"/>
              <a:cs typeface="Arial" panose="020B0604020202020204" pitchFamily="34" charset="0"/>
            </a:rPr>
            <a:t>Accommodating a Travelling Life (ATL) </a:t>
          </a:r>
          <a:endParaRPr lang="el-GR" b="1">
            <a:latin typeface="Arial" panose="020B0604020202020204" pitchFamily="34" charset="0"/>
            <a:ea typeface="Times New Roman" panose="02020603050405020304" pitchFamily="18" charset="0"/>
            <a:cs typeface="Arial" panose="020B0604020202020204" pitchFamily="34" charset="0"/>
          </a:endParaRPr>
        </a:p>
        <a:p>
          <a:r>
            <a:rPr lang="el-GR">
              <a:latin typeface="Arial" panose="020B0604020202020204" pitchFamily="34" charset="0"/>
              <a:ea typeface="Times New Roman" panose="02020603050405020304" pitchFamily="18" charset="0"/>
              <a:cs typeface="Arial" panose="020B0604020202020204" pitchFamily="34" charset="0"/>
            </a:rPr>
            <a:t>(202</a:t>
          </a:r>
          <a:r>
            <a:rPr lang="en-US">
              <a:latin typeface="Arial" panose="020B0604020202020204" pitchFamily="34" charset="0"/>
              <a:ea typeface="Times New Roman" panose="02020603050405020304" pitchFamily="18" charset="0"/>
              <a:cs typeface="Arial" panose="020B0604020202020204" pitchFamily="34" charset="0"/>
            </a:rPr>
            <a:t>0</a:t>
          </a:r>
          <a:r>
            <a:rPr lang="el-GR">
              <a:latin typeface="Arial" panose="020B0604020202020204" pitchFamily="34" charset="0"/>
              <a:ea typeface="Times New Roman" panose="02020603050405020304" pitchFamily="18" charset="0"/>
              <a:cs typeface="Arial" panose="020B0604020202020204" pitchFamily="34" charset="0"/>
            </a:rPr>
            <a:t>-2022).</a:t>
          </a:r>
          <a:endParaRPr lang="en-US">
            <a:latin typeface="Arial" panose="020B0604020202020204" pitchFamily="34" charset="0"/>
            <a:ea typeface="Times New Roman" panose="02020603050405020304" pitchFamily="18" charset="0"/>
            <a:cs typeface="Arial" panose="020B0604020202020204" pitchFamily="34" charset="0"/>
          </a:endParaRPr>
        </a:p>
      </dgm:t>
    </dgm:pt>
    <dgm:pt modelId="{D2AB0BD3-47CC-4C05-8437-AFC64A520B61}" type="parTrans" cxnId="{D74F5329-7274-43AC-AA6A-65EC2DE2AE8A}">
      <dgm:prSet/>
      <dgm:spPr/>
      <dgm:t>
        <a:bodyPr/>
        <a:lstStyle/>
        <a:p>
          <a:endParaRPr lang="el-GR"/>
        </a:p>
      </dgm:t>
    </dgm:pt>
    <dgm:pt modelId="{572C0161-E2CA-4645-92DF-6AAE6CD5F8D7}" type="sibTrans" cxnId="{D74F5329-7274-43AC-AA6A-65EC2DE2AE8A}">
      <dgm:prSet/>
      <dgm:spPr/>
      <dgm:t>
        <a:bodyPr/>
        <a:lstStyle/>
        <a:p>
          <a:endParaRPr lang="el-GR"/>
        </a:p>
      </dgm:t>
    </dgm:pt>
    <dgm:pt modelId="{425888E1-F1D4-4DE0-BEFD-88ABA551C5E6}" type="pres">
      <dgm:prSet presAssocID="{048E2B8A-F063-41E9-8E4E-7C5C8AB8FE19}" presName="vert0" presStyleCnt="0">
        <dgm:presLayoutVars>
          <dgm:dir/>
          <dgm:animOne val="branch"/>
          <dgm:animLvl val="lvl"/>
        </dgm:presLayoutVars>
      </dgm:prSet>
      <dgm:spPr/>
      <dgm:t>
        <a:bodyPr/>
        <a:lstStyle/>
        <a:p>
          <a:endParaRPr lang="el-GR"/>
        </a:p>
      </dgm:t>
    </dgm:pt>
    <dgm:pt modelId="{F0E2D302-DC13-4AA8-B6D8-C685D62E9A34}" type="pres">
      <dgm:prSet presAssocID="{1482D649-E401-4D02-B6C8-BBD5748BF3F9}" presName="thickLine" presStyleLbl="alignNode1" presStyleIdx="0" presStyleCnt="2"/>
      <dgm:spPr/>
    </dgm:pt>
    <dgm:pt modelId="{C079C8BE-A02C-4947-8A6F-0284D1A10569}" type="pres">
      <dgm:prSet presAssocID="{1482D649-E401-4D02-B6C8-BBD5748BF3F9}" presName="horz1" presStyleCnt="0"/>
      <dgm:spPr/>
    </dgm:pt>
    <dgm:pt modelId="{16B3B5B0-695B-4D4D-97FC-5B52F43FA285}" type="pres">
      <dgm:prSet presAssocID="{1482D649-E401-4D02-B6C8-BBD5748BF3F9}" presName="tx1" presStyleLbl="revTx" presStyleIdx="0" presStyleCnt="2"/>
      <dgm:spPr/>
      <dgm:t>
        <a:bodyPr/>
        <a:lstStyle/>
        <a:p>
          <a:endParaRPr lang="el-GR"/>
        </a:p>
      </dgm:t>
    </dgm:pt>
    <dgm:pt modelId="{B6B00A30-5BD5-40F3-AD03-756F31A29D53}" type="pres">
      <dgm:prSet presAssocID="{1482D649-E401-4D02-B6C8-BBD5748BF3F9}" presName="vert1" presStyleCnt="0"/>
      <dgm:spPr/>
    </dgm:pt>
    <dgm:pt modelId="{3EA0CD34-B5AD-4145-9289-4ACAA82BC9F4}" type="pres">
      <dgm:prSet presAssocID="{2D722D13-FACF-497C-AE2D-B47C1FD25B7F}" presName="thickLine" presStyleLbl="alignNode1" presStyleIdx="1" presStyleCnt="2"/>
      <dgm:spPr/>
    </dgm:pt>
    <dgm:pt modelId="{2C4E8F75-DA3F-4396-A67D-FF6FBF3F9BBD}" type="pres">
      <dgm:prSet presAssocID="{2D722D13-FACF-497C-AE2D-B47C1FD25B7F}" presName="horz1" presStyleCnt="0"/>
      <dgm:spPr/>
    </dgm:pt>
    <dgm:pt modelId="{73C0FF71-1B0F-498E-BCAE-70DF83D4EF06}" type="pres">
      <dgm:prSet presAssocID="{2D722D13-FACF-497C-AE2D-B47C1FD25B7F}" presName="tx1" presStyleLbl="revTx" presStyleIdx="1" presStyleCnt="2"/>
      <dgm:spPr/>
      <dgm:t>
        <a:bodyPr/>
        <a:lstStyle/>
        <a:p>
          <a:endParaRPr lang="el-GR"/>
        </a:p>
      </dgm:t>
    </dgm:pt>
    <dgm:pt modelId="{094EA418-EDDD-4936-9CBC-DC1360C74C6F}" type="pres">
      <dgm:prSet presAssocID="{2D722D13-FACF-497C-AE2D-B47C1FD25B7F}" presName="vert1" presStyleCnt="0"/>
      <dgm:spPr/>
    </dgm:pt>
  </dgm:ptLst>
  <dgm:cxnLst>
    <dgm:cxn modelId="{8848B3F9-D4B9-455C-AB81-C3699FEBC216}" type="presOf" srcId="{2D722D13-FACF-497C-AE2D-B47C1FD25B7F}" destId="{73C0FF71-1B0F-498E-BCAE-70DF83D4EF06}" srcOrd="0" destOrd="0" presId="urn:microsoft.com/office/officeart/2008/layout/LinedList"/>
    <dgm:cxn modelId="{DB5502E3-4ABE-42CD-B57D-2E9C45CACF22}" srcId="{048E2B8A-F063-41E9-8E4E-7C5C8AB8FE19}" destId="{1482D649-E401-4D02-B6C8-BBD5748BF3F9}" srcOrd="0" destOrd="0" parTransId="{E84CAFC3-7FF1-4C2B-BAAA-331321859FB1}" sibTransId="{E1206EAB-ACB6-43C1-889C-3D874FD777D4}"/>
    <dgm:cxn modelId="{09D69249-D712-4E19-A4E7-50AE56508C82}" type="presOf" srcId="{1482D649-E401-4D02-B6C8-BBD5748BF3F9}" destId="{16B3B5B0-695B-4D4D-97FC-5B52F43FA285}" srcOrd="0" destOrd="0" presId="urn:microsoft.com/office/officeart/2008/layout/LinedList"/>
    <dgm:cxn modelId="{A1B6E91E-B28F-42AB-8A57-1ABD34AFEB0A}" type="presOf" srcId="{048E2B8A-F063-41E9-8E4E-7C5C8AB8FE19}" destId="{425888E1-F1D4-4DE0-BEFD-88ABA551C5E6}" srcOrd="0" destOrd="0" presId="urn:microsoft.com/office/officeart/2008/layout/LinedList"/>
    <dgm:cxn modelId="{D74F5329-7274-43AC-AA6A-65EC2DE2AE8A}" srcId="{048E2B8A-F063-41E9-8E4E-7C5C8AB8FE19}" destId="{2D722D13-FACF-497C-AE2D-B47C1FD25B7F}" srcOrd="1" destOrd="0" parTransId="{D2AB0BD3-47CC-4C05-8437-AFC64A520B61}" sibTransId="{572C0161-E2CA-4645-92DF-6AAE6CD5F8D7}"/>
    <dgm:cxn modelId="{F6569104-BCA6-406F-AD3A-6D0387F04CC1}" type="presParOf" srcId="{425888E1-F1D4-4DE0-BEFD-88ABA551C5E6}" destId="{F0E2D302-DC13-4AA8-B6D8-C685D62E9A34}" srcOrd="0" destOrd="0" presId="urn:microsoft.com/office/officeart/2008/layout/LinedList"/>
    <dgm:cxn modelId="{08A62856-62AD-4BAA-99A9-198E28ACA143}" type="presParOf" srcId="{425888E1-F1D4-4DE0-BEFD-88ABA551C5E6}" destId="{C079C8BE-A02C-4947-8A6F-0284D1A10569}" srcOrd="1" destOrd="0" presId="urn:microsoft.com/office/officeart/2008/layout/LinedList"/>
    <dgm:cxn modelId="{0EEF0843-86A3-42AB-931D-8E8B192FF818}" type="presParOf" srcId="{C079C8BE-A02C-4947-8A6F-0284D1A10569}" destId="{16B3B5B0-695B-4D4D-97FC-5B52F43FA285}" srcOrd="0" destOrd="0" presId="urn:microsoft.com/office/officeart/2008/layout/LinedList"/>
    <dgm:cxn modelId="{EFAC1008-B544-45EC-8F37-E392132BBCE6}" type="presParOf" srcId="{C079C8BE-A02C-4947-8A6F-0284D1A10569}" destId="{B6B00A30-5BD5-40F3-AD03-756F31A29D53}" srcOrd="1" destOrd="0" presId="urn:microsoft.com/office/officeart/2008/layout/LinedList"/>
    <dgm:cxn modelId="{3EE0ACE8-395F-445C-B5D6-DAC1A711624C}" type="presParOf" srcId="{425888E1-F1D4-4DE0-BEFD-88ABA551C5E6}" destId="{3EA0CD34-B5AD-4145-9289-4ACAA82BC9F4}" srcOrd="2" destOrd="0" presId="urn:microsoft.com/office/officeart/2008/layout/LinedList"/>
    <dgm:cxn modelId="{9CF40246-DBD4-4A6B-B97D-3F881FA04246}" type="presParOf" srcId="{425888E1-F1D4-4DE0-BEFD-88ABA551C5E6}" destId="{2C4E8F75-DA3F-4396-A67D-FF6FBF3F9BBD}" srcOrd="3" destOrd="0" presId="urn:microsoft.com/office/officeart/2008/layout/LinedList"/>
    <dgm:cxn modelId="{E4E33788-9F5E-41DE-8D5C-5F5B5B5B3A35}" type="presParOf" srcId="{2C4E8F75-DA3F-4396-A67D-FF6FBF3F9BBD}" destId="{73C0FF71-1B0F-498E-BCAE-70DF83D4EF06}" srcOrd="0" destOrd="0" presId="urn:microsoft.com/office/officeart/2008/layout/LinedList"/>
    <dgm:cxn modelId="{D12A740D-6949-4A11-B15F-C81441DA09DF}" type="presParOf" srcId="{2C4E8F75-DA3F-4396-A67D-FF6FBF3F9BBD}" destId="{094EA418-EDDD-4936-9CBC-DC1360C74C6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13BC25D-57E0-4A2C-B20F-B220FD372ACD}" type="doc">
      <dgm:prSet loTypeId="urn:microsoft.com/office/officeart/2016/7/layout/RepeatingBendingProcessNew" loCatId="process" qsTypeId="urn:microsoft.com/office/officeart/2005/8/quickstyle/simple4" qsCatId="simple" csTypeId="urn:microsoft.com/office/officeart/2005/8/colors/accent3_2" csCatId="accent3" phldr="1"/>
      <dgm:spPr/>
      <dgm:t>
        <a:bodyPr/>
        <a:lstStyle/>
        <a:p>
          <a:endParaRPr lang="en-US"/>
        </a:p>
      </dgm:t>
    </dgm:pt>
    <dgm:pt modelId="{D63006C3-759C-4376-882F-F9CBAE4CE475}">
      <dgm:prSet/>
      <dgm:spPr/>
      <dgm:t>
        <a:bodyPr/>
        <a:lstStyle/>
        <a:p>
          <a:r>
            <a:rPr lang="el-GR" dirty="0"/>
            <a:t>Στην Ελλάδα δεν υπάρχει ειδική κατάρτιση για την ανάπτυξη των Ειδικών Υποστήριξης </a:t>
          </a:r>
          <a:r>
            <a:rPr lang="el-GR" dirty="0" err="1"/>
            <a:t>Ομοτίμων</a:t>
          </a:r>
          <a:r>
            <a:rPr lang="el-GR" dirty="0"/>
            <a:t> (PSW) ως ατόμων που θα λαμβάνουν αμειβόμενη εργασία στο πλαίσιο των κύριων υπηρεσιών ψυχικής υγείας.</a:t>
          </a:r>
        </a:p>
        <a:p>
          <a:r>
            <a:rPr lang="el-GR" dirty="0"/>
            <a:t> Υπάρχει όμως ένας αριθμός οργανώσεων που ενδιαφέρονται να δημιουργήσουν ένα πλαίσιο κατάρτισης για μελλοντικούς PSW το οποίο θα οδηγήσει σε πιστοποίηση και εισαγωγή των </a:t>
          </a:r>
          <a:r>
            <a:rPr lang="en-US" dirty="0"/>
            <a:t>PSW </a:t>
          </a:r>
          <a:r>
            <a:rPr lang="el-GR" dirty="0"/>
            <a:t>εντός των οργανώσεων</a:t>
          </a:r>
          <a:endParaRPr lang="en-US" dirty="0"/>
        </a:p>
      </dgm:t>
    </dgm:pt>
    <dgm:pt modelId="{BBD197FF-37A6-45F6-A8BB-E395BC9D9E14}" type="parTrans" cxnId="{125733C0-0ED9-4DAA-8E02-278D9DEB401C}">
      <dgm:prSet/>
      <dgm:spPr/>
      <dgm:t>
        <a:bodyPr/>
        <a:lstStyle/>
        <a:p>
          <a:endParaRPr lang="en-US"/>
        </a:p>
      </dgm:t>
    </dgm:pt>
    <dgm:pt modelId="{2875A53B-4EF6-4852-9D1D-BF81879EEF7D}" type="sibTrans" cxnId="{125733C0-0ED9-4DAA-8E02-278D9DEB401C}">
      <dgm:prSet/>
      <dgm:spPr/>
      <dgm:t>
        <a:bodyPr/>
        <a:lstStyle/>
        <a:p>
          <a:endParaRPr lang="en-US"/>
        </a:p>
      </dgm:t>
    </dgm:pt>
    <dgm:pt modelId="{3E2051B7-E64E-45B9-94D7-CF1EAABF45D6}" type="pres">
      <dgm:prSet presAssocID="{013BC25D-57E0-4A2C-B20F-B220FD372ACD}" presName="Name0" presStyleCnt="0">
        <dgm:presLayoutVars>
          <dgm:dir/>
          <dgm:resizeHandles val="exact"/>
        </dgm:presLayoutVars>
      </dgm:prSet>
      <dgm:spPr/>
      <dgm:t>
        <a:bodyPr/>
        <a:lstStyle/>
        <a:p>
          <a:endParaRPr lang="el-GR"/>
        </a:p>
      </dgm:t>
    </dgm:pt>
    <dgm:pt modelId="{61E47F61-6608-411B-8A17-461C6E782936}" type="pres">
      <dgm:prSet presAssocID="{D63006C3-759C-4376-882F-F9CBAE4CE475}" presName="node" presStyleLbl="node1" presStyleIdx="0" presStyleCnt="1" custScaleY="208456">
        <dgm:presLayoutVars>
          <dgm:bulletEnabled val="1"/>
        </dgm:presLayoutVars>
      </dgm:prSet>
      <dgm:spPr/>
      <dgm:t>
        <a:bodyPr/>
        <a:lstStyle/>
        <a:p>
          <a:endParaRPr lang="el-GR"/>
        </a:p>
      </dgm:t>
    </dgm:pt>
  </dgm:ptLst>
  <dgm:cxnLst>
    <dgm:cxn modelId="{125733C0-0ED9-4DAA-8E02-278D9DEB401C}" srcId="{013BC25D-57E0-4A2C-B20F-B220FD372ACD}" destId="{D63006C3-759C-4376-882F-F9CBAE4CE475}" srcOrd="0" destOrd="0" parTransId="{BBD197FF-37A6-45F6-A8BB-E395BC9D9E14}" sibTransId="{2875A53B-4EF6-4852-9D1D-BF81879EEF7D}"/>
    <dgm:cxn modelId="{92DB3A5A-75D2-4603-8798-B616E2519AD1}" type="presOf" srcId="{D63006C3-759C-4376-882F-F9CBAE4CE475}" destId="{61E47F61-6608-411B-8A17-461C6E782936}" srcOrd="0" destOrd="0" presId="urn:microsoft.com/office/officeart/2016/7/layout/RepeatingBendingProcessNew"/>
    <dgm:cxn modelId="{D51F5098-DA35-46B5-86F9-F650C420E841}" type="presOf" srcId="{013BC25D-57E0-4A2C-B20F-B220FD372ACD}" destId="{3E2051B7-E64E-45B9-94D7-CF1EAABF45D6}" srcOrd="0" destOrd="0" presId="urn:microsoft.com/office/officeart/2016/7/layout/RepeatingBendingProcessNew"/>
    <dgm:cxn modelId="{5FF5B25D-E9F1-4AB6-81A2-D26FB646E9FA}" type="presParOf" srcId="{3E2051B7-E64E-45B9-94D7-CF1EAABF45D6}" destId="{61E47F61-6608-411B-8A17-461C6E782936}" srcOrd="0"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6CDB54-5D01-4E38-8923-48C81D376BCD}" type="doc">
      <dgm:prSet loTypeId="urn:microsoft.com/office/officeart/2005/8/layout/cycle6" loCatId="cycle" qsTypeId="urn:microsoft.com/office/officeart/2005/8/quickstyle/simple4" qsCatId="simple" csTypeId="urn:microsoft.com/office/officeart/2005/8/colors/accent3_2" csCatId="accent3" phldr="1"/>
      <dgm:spPr/>
      <dgm:t>
        <a:bodyPr/>
        <a:lstStyle/>
        <a:p>
          <a:endParaRPr lang="en-US"/>
        </a:p>
      </dgm:t>
    </dgm:pt>
    <dgm:pt modelId="{49B491AB-1505-4592-B41D-C90AA90E7D24}">
      <dgm:prSet/>
      <dgm:spPr/>
      <dgm:t>
        <a:bodyPr/>
        <a:lstStyle/>
        <a:p>
          <a:r>
            <a:rPr lang="el-GR"/>
            <a:t>προσπαθούμε </a:t>
          </a:r>
          <a:endParaRPr lang="en-US"/>
        </a:p>
      </dgm:t>
    </dgm:pt>
    <dgm:pt modelId="{51BB5538-D40E-473E-B91C-FF061E40CEAA}" type="parTrans" cxnId="{98266B5F-548E-421C-8EC4-1233FD117D9A}">
      <dgm:prSet/>
      <dgm:spPr/>
      <dgm:t>
        <a:bodyPr/>
        <a:lstStyle/>
        <a:p>
          <a:endParaRPr lang="en-US"/>
        </a:p>
      </dgm:t>
    </dgm:pt>
    <dgm:pt modelId="{98699241-7D3A-4597-A73B-DA294061AAD2}" type="sibTrans" cxnId="{98266B5F-548E-421C-8EC4-1233FD117D9A}">
      <dgm:prSet/>
      <dgm:spPr/>
      <dgm:t>
        <a:bodyPr/>
        <a:lstStyle/>
        <a:p>
          <a:endParaRPr lang="en-US"/>
        </a:p>
      </dgm:t>
    </dgm:pt>
    <dgm:pt modelId="{99A51862-162B-4064-8CB2-38189F0278A2}">
      <dgm:prSet/>
      <dgm:spPr/>
      <dgm:t>
        <a:bodyPr/>
        <a:lstStyle/>
        <a:p>
          <a:r>
            <a:rPr lang="el-GR" dirty="0" smtClean="0"/>
            <a:t>β) να καταπολεμήσουμε την αντίσταση και την προκατάληψη, με βάση τις ακόλουθες 2 σημαντικές παραδοχές</a:t>
          </a:r>
          <a:endParaRPr lang="en-US" dirty="0"/>
        </a:p>
      </dgm:t>
    </dgm:pt>
    <dgm:pt modelId="{6313F2AA-5E12-42D0-8CA7-4CB338E58944}" type="parTrans" cxnId="{F5382B8E-0D77-4054-8A6A-80E64F5C5FA1}">
      <dgm:prSet/>
      <dgm:spPr/>
      <dgm:t>
        <a:bodyPr/>
        <a:lstStyle/>
        <a:p>
          <a:endParaRPr lang="en-US"/>
        </a:p>
      </dgm:t>
    </dgm:pt>
    <dgm:pt modelId="{3A987DC9-30CB-4D39-BCED-75854974AF08}" type="sibTrans" cxnId="{F5382B8E-0D77-4054-8A6A-80E64F5C5FA1}">
      <dgm:prSet/>
      <dgm:spPr/>
      <dgm:t>
        <a:bodyPr/>
        <a:lstStyle/>
        <a:p>
          <a:endParaRPr lang="en-US"/>
        </a:p>
      </dgm:t>
    </dgm:pt>
    <dgm:pt modelId="{67894C99-A242-4663-8766-4D11B86FBDE5}">
      <dgm:prSet/>
      <dgm:spPr/>
      <dgm:t>
        <a:bodyPr/>
        <a:lstStyle/>
        <a:p>
          <a:r>
            <a:rPr lang="el-GR" dirty="0" smtClean="0"/>
            <a:t>α) να επικεντρωθούμε στο μοντέλο της ανάκαμψης και</a:t>
          </a:r>
          <a:endParaRPr lang="en-US" dirty="0"/>
        </a:p>
      </dgm:t>
    </dgm:pt>
    <dgm:pt modelId="{C8A3FCFA-36DB-431F-9B18-901F9ADA5AAB}" type="parTrans" cxnId="{0FD0796E-5B34-4DFE-A151-D8F58645E3E4}">
      <dgm:prSet/>
      <dgm:spPr/>
      <dgm:t>
        <a:bodyPr/>
        <a:lstStyle/>
        <a:p>
          <a:endParaRPr lang="en-US"/>
        </a:p>
      </dgm:t>
    </dgm:pt>
    <dgm:pt modelId="{A4A40AAC-B001-420B-A0C9-68A11299A865}" type="sibTrans" cxnId="{0FD0796E-5B34-4DFE-A151-D8F58645E3E4}">
      <dgm:prSet/>
      <dgm:spPr/>
      <dgm:t>
        <a:bodyPr/>
        <a:lstStyle/>
        <a:p>
          <a:endParaRPr lang="en-US"/>
        </a:p>
      </dgm:t>
    </dgm:pt>
    <dgm:pt modelId="{FF6EE916-671D-4E98-A6B8-D8DEC1396A3D}" type="pres">
      <dgm:prSet presAssocID="{CE6CDB54-5D01-4E38-8923-48C81D376BCD}" presName="cycle" presStyleCnt="0">
        <dgm:presLayoutVars>
          <dgm:dir/>
          <dgm:resizeHandles val="exact"/>
        </dgm:presLayoutVars>
      </dgm:prSet>
      <dgm:spPr/>
      <dgm:t>
        <a:bodyPr/>
        <a:lstStyle/>
        <a:p>
          <a:endParaRPr lang="el-GR"/>
        </a:p>
      </dgm:t>
    </dgm:pt>
    <dgm:pt modelId="{5979A543-6338-4D74-8B33-FE84DDDCA5D6}" type="pres">
      <dgm:prSet presAssocID="{49B491AB-1505-4592-B41D-C90AA90E7D24}" presName="node" presStyleLbl="node1" presStyleIdx="0" presStyleCnt="3">
        <dgm:presLayoutVars>
          <dgm:bulletEnabled val="1"/>
        </dgm:presLayoutVars>
      </dgm:prSet>
      <dgm:spPr/>
      <dgm:t>
        <a:bodyPr/>
        <a:lstStyle/>
        <a:p>
          <a:endParaRPr lang="el-GR"/>
        </a:p>
      </dgm:t>
    </dgm:pt>
    <dgm:pt modelId="{4B35C94D-216D-427F-B7F8-13D1083D54E0}" type="pres">
      <dgm:prSet presAssocID="{49B491AB-1505-4592-B41D-C90AA90E7D24}" presName="spNode" presStyleCnt="0"/>
      <dgm:spPr/>
    </dgm:pt>
    <dgm:pt modelId="{E4EEBEDD-F237-40FC-9542-86A5B4F029D7}" type="pres">
      <dgm:prSet presAssocID="{98699241-7D3A-4597-A73B-DA294061AAD2}" presName="sibTrans" presStyleLbl="sibTrans1D1" presStyleIdx="0" presStyleCnt="3"/>
      <dgm:spPr/>
      <dgm:t>
        <a:bodyPr/>
        <a:lstStyle/>
        <a:p>
          <a:endParaRPr lang="el-GR"/>
        </a:p>
      </dgm:t>
    </dgm:pt>
    <dgm:pt modelId="{940E60DF-79C7-4A5E-821A-0B4DCCF5A4D9}" type="pres">
      <dgm:prSet presAssocID="{99A51862-162B-4064-8CB2-38189F0278A2}" presName="node" presStyleLbl="node1" presStyleIdx="1" presStyleCnt="3">
        <dgm:presLayoutVars>
          <dgm:bulletEnabled val="1"/>
        </dgm:presLayoutVars>
      </dgm:prSet>
      <dgm:spPr/>
      <dgm:t>
        <a:bodyPr/>
        <a:lstStyle/>
        <a:p>
          <a:endParaRPr lang="el-GR"/>
        </a:p>
      </dgm:t>
    </dgm:pt>
    <dgm:pt modelId="{CF16EE19-A36D-453C-9D1C-608AF3DB52D1}" type="pres">
      <dgm:prSet presAssocID="{99A51862-162B-4064-8CB2-38189F0278A2}" presName="spNode" presStyleCnt="0"/>
      <dgm:spPr/>
    </dgm:pt>
    <dgm:pt modelId="{02486AE0-A6B7-433C-8673-9CE94E7FDCE5}" type="pres">
      <dgm:prSet presAssocID="{3A987DC9-30CB-4D39-BCED-75854974AF08}" presName="sibTrans" presStyleLbl="sibTrans1D1" presStyleIdx="1" presStyleCnt="3"/>
      <dgm:spPr/>
      <dgm:t>
        <a:bodyPr/>
        <a:lstStyle/>
        <a:p>
          <a:endParaRPr lang="el-GR"/>
        </a:p>
      </dgm:t>
    </dgm:pt>
    <dgm:pt modelId="{9CCD88EE-596A-48A7-8C56-7AE33E985AB8}" type="pres">
      <dgm:prSet presAssocID="{67894C99-A242-4663-8766-4D11B86FBDE5}" presName="node" presStyleLbl="node1" presStyleIdx="2" presStyleCnt="3">
        <dgm:presLayoutVars>
          <dgm:bulletEnabled val="1"/>
        </dgm:presLayoutVars>
      </dgm:prSet>
      <dgm:spPr/>
      <dgm:t>
        <a:bodyPr/>
        <a:lstStyle/>
        <a:p>
          <a:endParaRPr lang="el-GR"/>
        </a:p>
      </dgm:t>
    </dgm:pt>
    <dgm:pt modelId="{513929C4-3BA3-41EF-99FD-0B8493A011D6}" type="pres">
      <dgm:prSet presAssocID="{67894C99-A242-4663-8766-4D11B86FBDE5}" presName="spNode" presStyleCnt="0"/>
      <dgm:spPr/>
    </dgm:pt>
    <dgm:pt modelId="{EF553929-D81D-40ED-BA24-9B56608E528B}" type="pres">
      <dgm:prSet presAssocID="{A4A40AAC-B001-420B-A0C9-68A11299A865}" presName="sibTrans" presStyleLbl="sibTrans1D1" presStyleIdx="2" presStyleCnt="3"/>
      <dgm:spPr/>
      <dgm:t>
        <a:bodyPr/>
        <a:lstStyle/>
        <a:p>
          <a:endParaRPr lang="el-GR"/>
        </a:p>
      </dgm:t>
    </dgm:pt>
  </dgm:ptLst>
  <dgm:cxnLst>
    <dgm:cxn modelId="{E30373AE-73AF-4DA0-A015-36378EC9680D}" type="presOf" srcId="{99A51862-162B-4064-8CB2-38189F0278A2}" destId="{940E60DF-79C7-4A5E-821A-0B4DCCF5A4D9}" srcOrd="0" destOrd="0" presId="urn:microsoft.com/office/officeart/2005/8/layout/cycle6"/>
    <dgm:cxn modelId="{7CFE75E6-1A66-45A5-8962-26EBFB8DC289}" type="presOf" srcId="{67894C99-A242-4663-8766-4D11B86FBDE5}" destId="{9CCD88EE-596A-48A7-8C56-7AE33E985AB8}" srcOrd="0" destOrd="0" presId="urn:microsoft.com/office/officeart/2005/8/layout/cycle6"/>
    <dgm:cxn modelId="{F5382B8E-0D77-4054-8A6A-80E64F5C5FA1}" srcId="{CE6CDB54-5D01-4E38-8923-48C81D376BCD}" destId="{99A51862-162B-4064-8CB2-38189F0278A2}" srcOrd="1" destOrd="0" parTransId="{6313F2AA-5E12-42D0-8CA7-4CB338E58944}" sibTransId="{3A987DC9-30CB-4D39-BCED-75854974AF08}"/>
    <dgm:cxn modelId="{162FE129-BA34-4F4F-A062-282EF991F7A2}" type="presOf" srcId="{49B491AB-1505-4592-B41D-C90AA90E7D24}" destId="{5979A543-6338-4D74-8B33-FE84DDDCA5D6}" srcOrd="0" destOrd="0" presId="urn:microsoft.com/office/officeart/2005/8/layout/cycle6"/>
    <dgm:cxn modelId="{98266B5F-548E-421C-8EC4-1233FD117D9A}" srcId="{CE6CDB54-5D01-4E38-8923-48C81D376BCD}" destId="{49B491AB-1505-4592-B41D-C90AA90E7D24}" srcOrd="0" destOrd="0" parTransId="{51BB5538-D40E-473E-B91C-FF061E40CEAA}" sibTransId="{98699241-7D3A-4597-A73B-DA294061AAD2}"/>
    <dgm:cxn modelId="{0D90E0C6-DF94-47C6-B454-5FE3E8B47EAC}" type="presOf" srcId="{A4A40AAC-B001-420B-A0C9-68A11299A865}" destId="{EF553929-D81D-40ED-BA24-9B56608E528B}" srcOrd="0" destOrd="0" presId="urn:microsoft.com/office/officeart/2005/8/layout/cycle6"/>
    <dgm:cxn modelId="{0FD0796E-5B34-4DFE-A151-D8F58645E3E4}" srcId="{CE6CDB54-5D01-4E38-8923-48C81D376BCD}" destId="{67894C99-A242-4663-8766-4D11B86FBDE5}" srcOrd="2" destOrd="0" parTransId="{C8A3FCFA-36DB-431F-9B18-901F9ADA5AAB}" sibTransId="{A4A40AAC-B001-420B-A0C9-68A11299A865}"/>
    <dgm:cxn modelId="{20385CD2-15BA-4A79-91B8-ACA9273EE640}" type="presOf" srcId="{CE6CDB54-5D01-4E38-8923-48C81D376BCD}" destId="{FF6EE916-671D-4E98-A6B8-D8DEC1396A3D}" srcOrd="0" destOrd="0" presId="urn:microsoft.com/office/officeart/2005/8/layout/cycle6"/>
    <dgm:cxn modelId="{12F78386-92DE-4F56-8564-570C894F0E50}" type="presOf" srcId="{98699241-7D3A-4597-A73B-DA294061AAD2}" destId="{E4EEBEDD-F237-40FC-9542-86A5B4F029D7}" srcOrd="0" destOrd="0" presId="urn:microsoft.com/office/officeart/2005/8/layout/cycle6"/>
    <dgm:cxn modelId="{157129E0-D3BC-4E77-BFC9-D23CC949006D}" type="presOf" srcId="{3A987DC9-30CB-4D39-BCED-75854974AF08}" destId="{02486AE0-A6B7-433C-8673-9CE94E7FDCE5}" srcOrd="0" destOrd="0" presId="urn:microsoft.com/office/officeart/2005/8/layout/cycle6"/>
    <dgm:cxn modelId="{7DADA456-4F1A-4275-B1C2-9BD94DBEC88B}" type="presParOf" srcId="{FF6EE916-671D-4E98-A6B8-D8DEC1396A3D}" destId="{5979A543-6338-4D74-8B33-FE84DDDCA5D6}" srcOrd="0" destOrd="0" presId="urn:microsoft.com/office/officeart/2005/8/layout/cycle6"/>
    <dgm:cxn modelId="{FEF93CE9-9961-423D-B872-31D317346FF0}" type="presParOf" srcId="{FF6EE916-671D-4E98-A6B8-D8DEC1396A3D}" destId="{4B35C94D-216D-427F-B7F8-13D1083D54E0}" srcOrd="1" destOrd="0" presId="urn:microsoft.com/office/officeart/2005/8/layout/cycle6"/>
    <dgm:cxn modelId="{33E24A99-204A-44E6-A88C-94FBAEDD8782}" type="presParOf" srcId="{FF6EE916-671D-4E98-A6B8-D8DEC1396A3D}" destId="{E4EEBEDD-F237-40FC-9542-86A5B4F029D7}" srcOrd="2" destOrd="0" presId="urn:microsoft.com/office/officeart/2005/8/layout/cycle6"/>
    <dgm:cxn modelId="{44412DF3-0F32-48DA-B381-DA2F7B3B3E5A}" type="presParOf" srcId="{FF6EE916-671D-4E98-A6B8-D8DEC1396A3D}" destId="{940E60DF-79C7-4A5E-821A-0B4DCCF5A4D9}" srcOrd="3" destOrd="0" presId="urn:microsoft.com/office/officeart/2005/8/layout/cycle6"/>
    <dgm:cxn modelId="{EA59632A-C89D-4E5A-AC0D-841B718780CC}" type="presParOf" srcId="{FF6EE916-671D-4E98-A6B8-D8DEC1396A3D}" destId="{CF16EE19-A36D-453C-9D1C-608AF3DB52D1}" srcOrd="4" destOrd="0" presId="urn:microsoft.com/office/officeart/2005/8/layout/cycle6"/>
    <dgm:cxn modelId="{23AF304F-7BA1-4C9E-B253-45EDD0FCEDD5}" type="presParOf" srcId="{FF6EE916-671D-4E98-A6B8-D8DEC1396A3D}" destId="{02486AE0-A6B7-433C-8673-9CE94E7FDCE5}" srcOrd="5" destOrd="0" presId="urn:microsoft.com/office/officeart/2005/8/layout/cycle6"/>
    <dgm:cxn modelId="{3A1A7DB8-F91A-4864-B91A-BDD5C5E877E4}" type="presParOf" srcId="{FF6EE916-671D-4E98-A6B8-D8DEC1396A3D}" destId="{9CCD88EE-596A-48A7-8C56-7AE33E985AB8}" srcOrd="6" destOrd="0" presId="urn:microsoft.com/office/officeart/2005/8/layout/cycle6"/>
    <dgm:cxn modelId="{11795D10-C126-40EC-9D1D-20D9A318BAAA}" type="presParOf" srcId="{FF6EE916-671D-4E98-A6B8-D8DEC1396A3D}" destId="{513929C4-3BA3-41EF-99FD-0B8493A011D6}" srcOrd="7" destOrd="0" presId="urn:microsoft.com/office/officeart/2005/8/layout/cycle6"/>
    <dgm:cxn modelId="{57106AD2-7292-44E8-B761-36738A9FCC9C}" type="presParOf" srcId="{FF6EE916-671D-4E98-A6B8-D8DEC1396A3D}" destId="{EF553929-D81D-40ED-BA24-9B56608E528B}" srcOrd="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46B337-C0E9-405C-8161-C5009B424A1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EB8FD7E-8CBD-452B-ABDB-470A609A6F99}">
      <dgm:prSet/>
      <dgm:spPr/>
      <dgm:t>
        <a:bodyPr/>
        <a:lstStyle/>
        <a:p>
          <a:r>
            <a:rPr lang="el-GR" b="0" i="0" baseline="0" dirty="0"/>
            <a:t>Εκτός από το «εξωτερικό» στίγμα, υπάρχει και το «εσωτερικό» (</a:t>
          </a:r>
          <a:r>
            <a:rPr lang="el-GR" b="0" i="0" baseline="0" dirty="0" err="1"/>
            <a:t>αυτο</a:t>
          </a:r>
          <a:r>
            <a:rPr lang="el-GR" b="0" i="0" baseline="0" dirty="0"/>
            <a:t>) στίγμα στο οποίο έχει δοθεί λιγότερη προσοχή, αν και μπορεί να οδηγήσει σε αισθήματα αποδυνάμωσης, χαμηλή αυτοεκτίμηση και απώλεια ελπίδας, τα οποία με τη σειρά καθιστούν απρόθυμους τους λήπτες υπηρεσιών ψυχικής υγείας να συμμετάσχουν σε θετικές και πρωτοποριακές δραστηριότητες. </a:t>
          </a:r>
          <a:endParaRPr lang="en-US" dirty="0"/>
        </a:p>
      </dgm:t>
    </dgm:pt>
    <dgm:pt modelId="{C981AABD-0CBE-4C37-8E7D-AF4298F7553F}" type="parTrans" cxnId="{B8D7F71E-E536-4D68-9EB9-1DE7064C8B81}">
      <dgm:prSet/>
      <dgm:spPr/>
      <dgm:t>
        <a:bodyPr/>
        <a:lstStyle/>
        <a:p>
          <a:endParaRPr lang="en-US"/>
        </a:p>
      </dgm:t>
    </dgm:pt>
    <dgm:pt modelId="{6D748DD9-F9EB-48D3-B14B-3B244AE0B89C}" type="sibTrans" cxnId="{B8D7F71E-E536-4D68-9EB9-1DE7064C8B81}">
      <dgm:prSet/>
      <dgm:spPr/>
      <dgm:t>
        <a:bodyPr/>
        <a:lstStyle/>
        <a:p>
          <a:endParaRPr lang="en-US"/>
        </a:p>
      </dgm:t>
    </dgm:pt>
    <dgm:pt modelId="{D12ABC15-5ABB-4285-BC1B-299FFDB89842}">
      <dgm:prSet/>
      <dgm:spPr/>
      <dgm:t>
        <a:bodyPr/>
        <a:lstStyle/>
        <a:p>
          <a:r>
            <a:rPr lang="el-GR" b="0" i="0" baseline="0"/>
            <a:t>Οι επαγγελματίες ψυχικής υγείας έχουν πολλούς ειπωμένους και μη φόβους και ανησυχίες σχετικά με το</a:t>
          </a:r>
          <a:r>
            <a:rPr lang="el-GR"/>
            <a:t>υς</a:t>
          </a:r>
          <a:r>
            <a:rPr lang="el-GR" b="0" i="0" baseline="0"/>
            <a:t> PSW που πρέπει να αντιμετωπιστούν μέσα από συγκεκριμένες παρεμβάσεις.</a:t>
          </a:r>
          <a:endParaRPr lang="en-US"/>
        </a:p>
      </dgm:t>
    </dgm:pt>
    <dgm:pt modelId="{4CC0D7B3-5F3B-42B7-9F57-A96D919F3A6D}" type="parTrans" cxnId="{9ED223B4-1E3C-4869-BC5F-44CC0DA6B266}">
      <dgm:prSet/>
      <dgm:spPr/>
      <dgm:t>
        <a:bodyPr/>
        <a:lstStyle/>
        <a:p>
          <a:endParaRPr lang="en-US"/>
        </a:p>
      </dgm:t>
    </dgm:pt>
    <dgm:pt modelId="{01DDD838-43D7-405A-9B0A-2353F0C61D50}" type="sibTrans" cxnId="{9ED223B4-1E3C-4869-BC5F-44CC0DA6B266}">
      <dgm:prSet/>
      <dgm:spPr/>
      <dgm:t>
        <a:bodyPr/>
        <a:lstStyle/>
        <a:p>
          <a:endParaRPr lang="en-US"/>
        </a:p>
      </dgm:t>
    </dgm:pt>
    <dgm:pt modelId="{976A3CD2-F18F-4AC0-A845-753D1D605ADD}">
      <dgm:prSet/>
      <dgm:spPr/>
      <dgm:t>
        <a:bodyPr/>
        <a:lstStyle/>
        <a:p>
          <a:r>
            <a:rPr lang="el-GR"/>
            <a:t>Η </a:t>
          </a:r>
          <a:r>
            <a:rPr lang="el-GR" b="0" i="0" baseline="0"/>
            <a:t>ΕΚΨ Π. Σακελλαρόπουλος εργάζεται με βάση </a:t>
          </a:r>
          <a:r>
            <a:rPr lang="el-GR"/>
            <a:t>την </a:t>
          </a:r>
          <a:r>
            <a:rPr lang="el-GR" b="0" i="0" baseline="0"/>
            <a:t>ανάκαμψη και έχει συμπεριλάβει θέματα σχετικά με τους PSW στα εκπαιδευτικά του. </a:t>
          </a:r>
          <a:endParaRPr lang="en-US"/>
        </a:p>
      </dgm:t>
    </dgm:pt>
    <dgm:pt modelId="{C6983F86-D966-4613-92AA-0AA012C82EA3}" type="parTrans" cxnId="{788C8B33-3290-4E45-8BEF-65FFD5247B3F}">
      <dgm:prSet/>
      <dgm:spPr/>
      <dgm:t>
        <a:bodyPr/>
        <a:lstStyle/>
        <a:p>
          <a:endParaRPr lang="en-US"/>
        </a:p>
      </dgm:t>
    </dgm:pt>
    <dgm:pt modelId="{42888434-90EB-4D5F-97B5-1596940E336B}" type="sibTrans" cxnId="{788C8B33-3290-4E45-8BEF-65FFD5247B3F}">
      <dgm:prSet/>
      <dgm:spPr/>
      <dgm:t>
        <a:bodyPr/>
        <a:lstStyle/>
        <a:p>
          <a:endParaRPr lang="en-US"/>
        </a:p>
      </dgm:t>
    </dgm:pt>
    <dgm:pt modelId="{6FA95A88-45C9-4D0B-90B6-DA427F84C19B}">
      <dgm:prSet/>
      <dgm:spPr/>
      <dgm:t>
        <a:bodyPr/>
        <a:lstStyle/>
        <a:p>
          <a:r>
            <a:rPr lang="el-GR" b="0" i="0" baseline="0"/>
            <a:t>Επιπλέον, προσπαθούμε να οργανώνουμε τις υπηρεσίες μας με τρόπο που να εμπλέκει τους χρήστες μας τόσο σε κάθε στάδιο της παροχής υπηρεσιών όσο και στην εφαρμογή της στρατηγικής μας</a:t>
          </a:r>
          <a:endParaRPr lang="en-US"/>
        </a:p>
      </dgm:t>
    </dgm:pt>
    <dgm:pt modelId="{F9231B4B-9BC5-4037-9B2B-3783CDAD33B7}" type="parTrans" cxnId="{D92B670F-BF9C-4A00-AA0E-97762E2F75F3}">
      <dgm:prSet/>
      <dgm:spPr/>
      <dgm:t>
        <a:bodyPr/>
        <a:lstStyle/>
        <a:p>
          <a:endParaRPr lang="en-US"/>
        </a:p>
      </dgm:t>
    </dgm:pt>
    <dgm:pt modelId="{619A14C1-2805-432F-9228-6A3ED5FBC9AE}" type="sibTrans" cxnId="{D92B670F-BF9C-4A00-AA0E-97762E2F75F3}">
      <dgm:prSet/>
      <dgm:spPr/>
      <dgm:t>
        <a:bodyPr/>
        <a:lstStyle/>
        <a:p>
          <a:endParaRPr lang="en-US"/>
        </a:p>
      </dgm:t>
    </dgm:pt>
    <dgm:pt modelId="{672479DB-E0EF-4C6B-B9B7-6FCC4F8929B5}" type="pres">
      <dgm:prSet presAssocID="{9646B337-C0E9-405C-8161-C5009B424A1C}" presName="vert0" presStyleCnt="0">
        <dgm:presLayoutVars>
          <dgm:dir/>
          <dgm:animOne val="branch"/>
          <dgm:animLvl val="lvl"/>
        </dgm:presLayoutVars>
      </dgm:prSet>
      <dgm:spPr/>
      <dgm:t>
        <a:bodyPr/>
        <a:lstStyle/>
        <a:p>
          <a:endParaRPr lang="el-GR"/>
        </a:p>
      </dgm:t>
    </dgm:pt>
    <dgm:pt modelId="{8C3E4AF2-8E5A-4A87-9F3E-14E218C04971}" type="pres">
      <dgm:prSet presAssocID="{7EB8FD7E-8CBD-452B-ABDB-470A609A6F99}" presName="thickLine" presStyleLbl="alignNode1" presStyleIdx="0" presStyleCnt="4"/>
      <dgm:spPr/>
    </dgm:pt>
    <dgm:pt modelId="{896534DC-813E-4DF5-B86C-66C9145D6F85}" type="pres">
      <dgm:prSet presAssocID="{7EB8FD7E-8CBD-452B-ABDB-470A609A6F99}" presName="horz1" presStyleCnt="0"/>
      <dgm:spPr/>
    </dgm:pt>
    <dgm:pt modelId="{D38F1F3B-A741-4FDE-9AFB-6470EE92B393}" type="pres">
      <dgm:prSet presAssocID="{7EB8FD7E-8CBD-452B-ABDB-470A609A6F99}" presName="tx1" presStyleLbl="revTx" presStyleIdx="0" presStyleCnt="4"/>
      <dgm:spPr/>
      <dgm:t>
        <a:bodyPr/>
        <a:lstStyle/>
        <a:p>
          <a:endParaRPr lang="el-GR"/>
        </a:p>
      </dgm:t>
    </dgm:pt>
    <dgm:pt modelId="{963AB9C1-5014-496E-988A-944A81814BA6}" type="pres">
      <dgm:prSet presAssocID="{7EB8FD7E-8CBD-452B-ABDB-470A609A6F99}" presName="vert1" presStyleCnt="0"/>
      <dgm:spPr/>
    </dgm:pt>
    <dgm:pt modelId="{0EE57E95-1251-4C2F-9A3D-A244675AA7F6}" type="pres">
      <dgm:prSet presAssocID="{D12ABC15-5ABB-4285-BC1B-299FFDB89842}" presName="thickLine" presStyleLbl="alignNode1" presStyleIdx="1" presStyleCnt="4"/>
      <dgm:spPr/>
    </dgm:pt>
    <dgm:pt modelId="{7D8DF0A9-07BC-4E1E-B332-AE1172722089}" type="pres">
      <dgm:prSet presAssocID="{D12ABC15-5ABB-4285-BC1B-299FFDB89842}" presName="horz1" presStyleCnt="0"/>
      <dgm:spPr/>
    </dgm:pt>
    <dgm:pt modelId="{3F7D7C2B-66D2-4B06-8D1E-983FF81C33B4}" type="pres">
      <dgm:prSet presAssocID="{D12ABC15-5ABB-4285-BC1B-299FFDB89842}" presName="tx1" presStyleLbl="revTx" presStyleIdx="1" presStyleCnt="4"/>
      <dgm:spPr/>
      <dgm:t>
        <a:bodyPr/>
        <a:lstStyle/>
        <a:p>
          <a:endParaRPr lang="el-GR"/>
        </a:p>
      </dgm:t>
    </dgm:pt>
    <dgm:pt modelId="{1CC71EF3-D89C-4185-A1BA-4080D0DD38BC}" type="pres">
      <dgm:prSet presAssocID="{D12ABC15-5ABB-4285-BC1B-299FFDB89842}" presName="vert1" presStyleCnt="0"/>
      <dgm:spPr/>
    </dgm:pt>
    <dgm:pt modelId="{5859D907-AD50-4100-B044-93189C6DFB6A}" type="pres">
      <dgm:prSet presAssocID="{976A3CD2-F18F-4AC0-A845-753D1D605ADD}" presName="thickLine" presStyleLbl="alignNode1" presStyleIdx="2" presStyleCnt="4"/>
      <dgm:spPr/>
    </dgm:pt>
    <dgm:pt modelId="{4086ED15-B23F-47C1-AA9A-8A6AF477E543}" type="pres">
      <dgm:prSet presAssocID="{976A3CD2-F18F-4AC0-A845-753D1D605ADD}" presName="horz1" presStyleCnt="0"/>
      <dgm:spPr/>
    </dgm:pt>
    <dgm:pt modelId="{FEAD7A7F-5066-4FF2-9426-50B52059AA67}" type="pres">
      <dgm:prSet presAssocID="{976A3CD2-F18F-4AC0-A845-753D1D605ADD}" presName="tx1" presStyleLbl="revTx" presStyleIdx="2" presStyleCnt="4"/>
      <dgm:spPr/>
      <dgm:t>
        <a:bodyPr/>
        <a:lstStyle/>
        <a:p>
          <a:endParaRPr lang="el-GR"/>
        </a:p>
      </dgm:t>
    </dgm:pt>
    <dgm:pt modelId="{44F3ED8F-1507-447D-B9AD-0CC302A58282}" type="pres">
      <dgm:prSet presAssocID="{976A3CD2-F18F-4AC0-A845-753D1D605ADD}" presName="vert1" presStyleCnt="0"/>
      <dgm:spPr/>
    </dgm:pt>
    <dgm:pt modelId="{5E0E2516-1CA5-46B8-A0D5-7F740FE26716}" type="pres">
      <dgm:prSet presAssocID="{6FA95A88-45C9-4D0B-90B6-DA427F84C19B}" presName="thickLine" presStyleLbl="alignNode1" presStyleIdx="3" presStyleCnt="4"/>
      <dgm:spPr/>
    </dgm:pt>
    <dgm:pt modelId="{296AB9C8-B3E0-4E35-A732-074847CB5F74}" type="pres">
      <dgm:prSet presAssocID="{6FA95A88-45C9-4D0B-90B6-DA427F84C19B}" presName="horz1" presStyleCnt="0"/>
      <dgm:spPr/>
    </dgm:pt>
    <dgm:pt modelId="{2D0F8E80-71E5-42AF-A0EF-C201DA71E670}" type="pres">
      <dgm:prSet presAssocID="{6FA95A88-45C9-4D0B-90B6-DA427F84C19B}" presName="tx1" presStyleLbl="revTx" presStyleIdx="3" presStyleCnt="4"/>
      <dgm:spPr/>
      <dgm:t>
        <a:bodyPr/>
        <a:lstStyle/>
        <a:p>
          <a:endParaRPr lang="el-GR"/>
        </a:p>
      </dgm:t>
    </dgm:pt>
    <dgm:pt modelId="{62056EF3-0933-4D81-975D-243A82C2FE55}" type="pres">
      <dgm:prSet presAssocID="{6FA95A88-45C9-4D0B-90B6-DA427F84C19B}" presName="vert1" presStyleCnt="0"/>
      <dgm:spPr/>
    </dgm:pt>
  </dgm:ptLst>
  <dgm:cxnLst>
    <dgm:cxn modelId="{52CB8C1F-9C97-4338-A7E2-B5AED6CFD852}" type="presOf" srcId="{D12ABC15-5ABB-4285-BC1B-299FFDB89842}" destId="{3F7D7C2B-66D2-4B06-8D1E-983FF81C33B4}" srcOrd="0" destOrd="0" presId="urn:microsoft.com/office/officeart/2008/layout/LinedList"/>
    <dgm:cxn modelId="{D92B670F-BF9C-4A00-AA0E-97762E2F75F3}" srcId="{9646B337-C0E9-405C-8161-C5009B424A1C}" destId="{6FA95A88-45C9-4D0B-90B6-DA427F84C19B}" srcOrd="3" destOrd="0" parTransId="{F9231B4B-9BC5-4037-9B2B-3783CDAD33B7}" sibTransId="{619A14C1-2805-432F-9228-6A3ED5FBC9AE}"/>
    <dgm:cxn modelId="{F261844C-28D9-4D56-A470-CA3B5FD1280B}" type="presOf" srcId="{976A3CD2-F18F-4AC0-A845-753D1D605ADD}" destId="{FEAD7A7F-5066-4FF2-9426-50B52059AA67}" srcOrd="0" destOrd="0" presId="urn:microsoft.com/office/officeart/2008/layout/LinedList"/>
    <dgm:cxn modelId="{B8D7F71E-E536-4D68-9EB9-1DE7064C8B81}" srcId="{9646B337-C0E9-405C-8161-C5009B424A1C}" destId="{7EB8FD7E-8CBD-452B-ABDB-470A609A6F99}" srcOrd="0" destOrd="0" parTransId="{C981AABD-0CBE-4C37-8E7D-AF4298F7553F}" sibTransId="{6D748DD9-F9EB-48D3-B14B-3B244AE0B89C}"/>
    <dgm:cxn modelId="{788C8B33-3290-4E45-8BEF-65FFD5247B3F}" srcId="{9646B337-C0E9-405C-8161-C5009B424A1C}" destId="{976A3CD2-F18F-4AC0-A845-753D1D605ADD}" srcOrd="2" destOrd="0" parTransId="{C6983F86-D966-4613-92AA-0AA012C82EA3}" sibTransId="{42888434-90EB-4D5F-97B5-1596940E336B}"/>
    <dgm:cxn modelId="{54BA002D-C0B0-4027-8C5E-47B9E76255DB}" type="presOf" srcId="{6FA95A88-45C9-4D0B-90B6-DA427F84C19B}" destId="{2D0F8E80-71E5-42AF-A0EF-C201DA71E670}" srcOrd="0" destOrd="0" presId="urn:microsoft.com/office/officeart/2008/layout/LinedList"/>
    <dgm:cxn modelId="{6EDE933A-1D06-4FF6-8052-6B6DF5972BB1}" type="presOf" srcId="{7EB8FD7E-8CBD-452B-ABDB-470A609A6F99}" destId="{D38F1F3B-A741-4FDE-9AFB-6470EE92B393}" srcOrd="0" destOrd="0" presId="urn:microsoft.com/office/officeart/2008/layout/LinedList"/>
    <dgm:cxn modelId="{9ED223B4-1E3C-4869-BC5F-44CC0DA6B266}" srcId="{9646B337-C0E9-405C-8161-C5009B424A1C}" destId="{D12ABC15-5ABB-4285-BC1B-299FFDB89842}" srcOrd="1" destOrd="0" parTransId="{4CC0D7B3-5F3B-42B7-9F57-A96D919F3A6D}" sibTransId="{01DDD838-43D7-405A-9B0A-2353F0C61D50}"/>
    <dgm:cxn modelId="{9EE41221-FF57-4F26-9D61-48F3E00CCEB9}" type="presOf" srcId="{9646B337-C0E9-405C-8161-C5009B424A1C}" destId="{672479DB-E0EF-4C6B-B9B7-6FCC4F8929B5}" srcOrd="0" destOrd="0" presId="urn:microsoft.com/office/officeart/2008/layout/LinedList"/>
    <dgm:cxn modelId="{329440C4-4C69-4CB0-92B8-7220B190D084}" type="presParOf" srcId="{672479DB-E0EF-4C6B-B9B7-6FCC4F8929B5}" destId="{8C3E4AF2-8E5A-4A87-9F3E-14E218C04971}" srcOrd="0" destOrd="0" presId="urn:microsoft.com/office/officeart/2008/layout/LinedList"/>
    <dgm:cxn modelId="{F0C5C99A-406C-49B4-BC8D-F50E595FB388}" type="presParOf" srcId="{672479DB-E0EF-4C6B-B9B7-6FCC4F8929B5}" destId="{896534DC-813E-4DF5-B86C-66C9145D6F85}" srcOrd="1" destOrd="0" presId="urn:microsoft.com/office/officeart/2008/layout/LinedList"/>
    <dgm:cxn modelId="{3FE6EC66-355F-4746-9E4D-C6BB407650C6}" type="presParOf" srcId="{896534DC-813E-4DF5-B86C-66C9145D6F85}" destId="{D38F1F3B-A741-4FDE-9AFB-6470EE92B393}" srcOrd="0" destOrd="0" presId="urn:microsoft.com/office/officeart/2008/layout/LinedList"/>
    <dgm:cxn modelId="{C920F479-C8AC-40BC-B21E-C64CB33CE9DC}" type="presParOf" srcId="{896534DC-813E-4DF5-B86C-66C9145D6F85}" destId="{963AB9C1-5014-496E-988A-944A81814BA6}" srcOrd="1" destOrd="0" presId="urn:microsoft.com/office/officeart/2008/layout/LinedList"/>
    <dgm:cxn modelId="{C46A5183-8644-4805-A3B1-BCFD0B0CF3B4}" type="presParOf" srcId="{672479DB-E0EF-4C6B-B9B7-6FCC4F8929B5}" destId="{0EE57E95-1251-4C2F-9A3D-A244675AA7F6}" srcOrd="2" destOrd="0" presId="urn:microsoft.com/office/officeart/2008/layout/LinedList"/>
    <dgm:cxn modelId="{01DE61D2-D7D2-416C-B1A0-AD40E3CBB990}" type="presParOf" srcId="{672479DB-E0EF-4C6B-B9B7-6FCC4F8929B5}" destId="{7D8DF0A9-07BC-4E1E-B332-AE1172722089}" srcOrd="3" destOrd="0" presId="urn:microsoft.com/office/officeart/2008/layout/LinedList"/>
    <dgm:cxn modelId="{9C2128CD-9F15-49C1-8EF6-6A6608EDD478}" type="presParOf" srcId="{7D8DF0A9-07BC-4E1E-B332-AE1172722089}" destId="{3F7D7C2B-66D2-4B06-8D1E-983FF81C33B4}" srcOrd="0" destOrd="0" presId="urn:microsoft.com/office/officeart/2008/layout/LinedList"/>
    <dgm:cxn modelId="{9421AF52-EC97-49EC-82B7-2E7D9B51A031}" type="presParOf" srcId="{7D8DF0A9-07BC-4E1E-B332-AE1172722089}" destId="{1CC71EF3-D89C-4185-A1BA-4080D0DD38BC}" srcOrd="1" destOrd="0" presId="urn:microsoft.com/office/officeart/2008/layout/LinedList"/>
    <dgm:cxn modelId="{2F5EB75A-6FFE-4D25-BCD5-8051357C5201}" type="presParOf" srcId="{672479DB-E0EF-4C6B-B9B7-6FCC4F8929B5}" destId="{5859D907-AD50-4100-B044-93189C6DFB6A}" srcOrd="4" destOrd="0" presId="urn:microsoft.com/office/officeart/2008/layout/LinedList"/>
    <dgm:cxn modelId="{F8063307-C799-47B9-B8D8-DECFE7DF80E1}" type="presParOf" srcId="{672479DB-E0EF-4C6B-B9B7-6FCC4F8929B5}" destId="{4086ED15-B23F-47C1-AA9A-8A6AF477E543}" srcOrd="5" destOrd="0" presId="urn:microsoft.com/office/officeart/2008/layout/LinedList"/>
    <dgm:cxn modelId="{C072E3D6-4EC6-4ABC-9507-9F78FE74CEBF}" type="presParOf" srcId="{4086ED15-B23F-47C1-AA9A-8A6AF477E543}" destId="{FEAD7A7F-5066-4FF2-9426-50B52059AA67}" srcOrd="0" destOrd="0" presId="urn:microsoft.com/office/officeart/2008/layout/LinedList"/>
    <dgm:cxn modelId="{5275AEA5-C2D5-45CE-A1A8-921A6092326B}" type="presParOf" srcId="{4086ED15-B23F-47C1-AA9A-8A6AF477E543}" destId="{44F3ED8F-1507-447D-B9AD-0CC302A58282}" srcOrd="1" destOrd="0" presId="urn:microsoft.com/office/officeart/2008/layout/LinedList"/>
    <dgm:cxn modelId="{BEBA1C72-3839-4318-96C9-F81A60DE64C0}" type="presParOf" srcId="{672479DB-E0EF-4C6B-B9B7-6FCC4F8929B5}" destId="{5E0E2516-1CA5-46B8-A0D5-7F740FE26716}" srcOrd="6" destOrd="0" presId="urn:microsoft.com/office/officeart/2008/layout/LinedList"/>
    <dgm:cxn modelId="{8FDDF26B-F7A5-4F2D-90C2-B9D209AA0DF1}" type="presParOf" srcId="{672479DB-E0EF-4C6B-B9B7-6FCC4F8929B5}" destId="{296AB9C8-B3E0-4E35-A732-074847CB5F74}" srcOrd="7" destOrd="0" presId="urn:microsoft.com/office/officeart/2008/layout/LinedList"/>
    <dgm:cxn modelId="{1DF77094-CF72-4444-9B5B-886A5AD6B6DC}" type="presParOf" srcId="{296AB9C8-B3E0-4E35-A732-074847CB5F74}" destId="{2D0F8E80-71E5-42AF-A0EF-C201DA71E670}" srcOrd="0" destOrd="0" presId="urn:microsoft.com/office/officeart/2008/layout/LinedList"/>
    <dgm:cxn modelId="{A05E5E73-AB81-42AE-8658-14D08D10DB74}" type="presParOf" srcId="{296AB9C8-B3E0-4E35-A732-074847CB5F74}" destId="{62056EF3-0933-4D81-975D-243A82C2FE5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51884BF-C8F6-4C7F-AA0C-19C088BAA759}"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6F7C9110-E212-44C3-AFAB-6BA3F511D5D7}">
      <dgm:prSet/>
      <dgm:spPr/>
      <dgm:t>
        <a:bodyPr/>
        <a:lstStyle/>
        <a:p>
          <a:r>
            <a:rPr lang="el-GR" u="sng" dirty="0"/>
            <a:t>Ωστόσο</a:t>
          </a:r>
          <a:endParaRPr lang="en-US" dirty="0"/>
        </a:p>
      </dgm:t>
    </dgm:pt>
    <dgm:pt modelId="{7FC3099E-3EE3-4DBD-B1E4-88979486E387}" type="parTrans" cxnId="{06539808-F9D4-4003-9F08-77134D69F69F}">
      <dgm:prSet/>
      <dgm:spPr/>
      <dgm:t>
        <a:bodyPr/>
        <a:lstStyle/>
        <a:p>
          <a:endParaRPr lang="en-US"/>
        </a:p>
      </dgm:t>
    </dgm:pt>
    <dgm:pt modelId="{16142DB4-2DE1-4C27-A46E-EBABEABE0DF3}" type="sibTrans" cxnId="{06539808-F9D4-4003-9F08-77134D69F69F}">
      <dgm:prSet/>
      <dgm:spPr/>
      <dgm:t>
        <a:bodyPr/>
        <a:lstStyle/>
        <a:p>
          <a:endParaRPr lang="en-US"/>
        </a:p>
      </dgm:t>
    </dgm:pt>
    <dgm:pt modelId="{CCFD546A-3A74-4FB4-91EC-35FB147F0BB6}">
      <dgm:prSet/>
      <dgm:spPr/>
      <dgm:t>
        <a:bodyPr/>
        <a:lstStyle/>
        <a:p>
          <a:r>
            <a:rPr lang="el-GR" dirty="0"/>
            <a:t>η εμπειρία και η τεχνογνωσία άλλων ευρωπαϊκών χωρών, </a:t>
          </a:r>
          <a:endParaRPr lang="en-US" dirty="0"/>
        </a:p>
      </dgm:t>
    </dgm:pt>
    <dgm:pt modelId="{7CC264F9-9962-4EFF-BB88-8D3C6DBD4D8A}" type="parTrans" cxnId="{088017E8-84F3-48D4-AB1F-645274420608}">
      <dgm:prSet/>
      <dgm:spPr/>
      <dgm:t>
        <a:bodyPr/>
        <a:lstStyle/>
        <a:p>
          <a:endParaRPr lang="en-US"/>
        </a:p>
      </dgm:t>
    </dgm:pt>
    <dgm:pt modelId="{DF66DEC8-4A1C-4973-97E8-E6023AA72EDE}" type="sibTrans" cxnId="{088017E8-84F3-48D4-AB1F-645274420608}">
      <dgm:prSet/>
      <dgm:spPr/>
      <dgm:t>
        <a:bodyPr/>
        <a:lstStyle/>
        <a:p>
          <a:endParaRPr lang="en-US"/>
        </a:p>
      </dgm:t>
    </dgm:pt>
    <dgm:pt modelId="{3DC83368-184F-4EDC-9401-B2B87035061A}">
      <dgm:prSet/>
      <dgm:spPr/>
      <dgm:t>
        <a:bodyPr/>
        <a:lstStyle/>
        <a:p>
          <a:r>
            <a:rPr lang="el-GR" dirty="0"/>
            <a:t>τα αποτελέσματα του έργου </a:t>
          </a:r>
          <a:r>
            <a:rPr lang="el-GR" dirty="0" err="1"/>
            <a:t>Erasmus</a:t>
          </a:r>
          <a:r>
            <a:rPr lang="el-GR" dirty="0"/>
            <a:t>+ «European </a:t>
          </a:r>
          <a:r>
            <a:rPr lang="el-GR" dirty="0" err="1"/>
            <a:t>Standards</a:t>
          </a:r>
          <a:r>
            <a:rPr lang="el-GR" dirty="0"/>
            <a:t> for </a:t>
          </a:r>
          <a:r>
            <a:rPr lang="el-GR" dirty="0" err="1"/>
            <a:t>Peer</a:t>
          </a:r>
          <a:r>
            <a:rPr lang="el-GR" dirty="0"/>
            <a:t> </a:t>
          </a:r>
          <a:r>
            <a:rPr lang="el-GR" dirty="0" err="1"/>
            <a:t>Support</a:t>
          </a:r>
          <a:r>
            <a:rPr lang="el-GR" dirty="0"/>
            <a:t> </a:t>
          </a:r>
          <a:r>
            <a:rPr lang="el-GR" dirty="0" err="1"/>
            <a:t>Workers</a:t>
          </a:r>
          <a:r>
            <a:rPr lang="el-GR" dirty="0"/>
            <a:t>», </a:t>
          </a:r>
          <a:endParaRPr lang="en-US" dirty="0"/>
        </a:p>
      </dgm:t>
    </dgm:pt>
    <dgm:pt modelId="{88B61BCB-2AB9-46CD-B3F6-039871845072}" type="parTrans" cxnId="{8AC8FA42-A4CD-42F6-9A88-83CCF7A9787A}">
      <dgm:prSet/>
      <dgm:spPr/>
      <dgm:t>
        <a:bodyPr/>
        <a:lstStyle/>
        <a:p>
          <a:endParaRPr lang="en-US"/>
        </a:p>
      </dgm:t>
    </dgm:pt>
    <dgm:pt modelId="{311E812A-16F5-4D1E-A44D-971242594A39}" type="sibTrans" cxnId="{8AC8FA42-A4CD-42F6-9A88-83CCF7A9787A}">
      <dgm:prSet/>
      <dgm:spPr/>
      <dgm:t>
        <a:bodyPr/>
        <a:lstStyle/>
        <a:p>
          <a:endParaRPr lang="en-US"/>
        </a:p>
      </dgm:t>
    </dgm:pt>
    <dgm:pt modelId="{2C4A8A18-68B2-42DA-A2C4-2B2AAF492C15}">
      <dgm:prSet/>
      <dgm:spPr/>
      <dgm:t>
        <a:bodyPr/>
        <a:lstStyle/>
        <a:p>
          <a:r>
            <a:rPr lang="el-GR" dirty="0"/>
            <a:t>διάφορες πρωτοβουλίες οργανώσεων χρηστών και άλλων φορέων που πιστεύουν σε ένα νέο μοντέλο παροχής υπηρεσιών ψυχικής υγείας,</a:t>
          </a:r>
          <a:endParaRPr lang="en-US" dirty="0"/>
        </a:p>
      </dgm:t>
    </dgm:pt>
    <dgm:pt modelId="{2D24B660-2768-4298-A80B-D4A3F630CF24}" type="parTrans" cxnId="{5202AF83-B327-488F-A605-3E0E7B06F15B}">
      <dgm:prSet/>
      <dgm:spPr/>
      <dgm:t>
        <a:bodyPr/>
        <a:lstStyle/>
        <a:p>
          <a:endParaRPr lang="en-US"/>
        </a:p>
      </dgm:t>
    </dgm:pt>
    <dgm:pt modelId="{9E04CBAB-6150-44C4-B35B-43A3AA0F3399}" type="sibTrans" cxnId="{5202AF83-B327-488F-A605-3E0E7B06F15B}">
      <dgm:prSet/>
      <dgm:spPr/>
      <dgm:t>
        <a:bodyPr/>
        <a:lstStyle/>
        <a:p>
          <a:endParaRPr lang="en-US"/>
        </a:p>
      </dgm:t>
    </dgm:pt>
    <dgm:pt modelId="{B2EC4D4C-928C-4A12-BDF2-6BC6A16F5823}">
      <dgm:prSet/>
      <dgm:spPr/>
      <dgm:t>
        <a:bodyPr/>
        <a:lstStyle/>
        <a:p>
          <a:r>
            <a:rPr lang="el-GR"/>
            <a:t>Είναι αξιόλογα βήματα </a:t>
          </a:r>
          <a:endParaRPr lang="en-US"/>
        </a:p>
      </dgm:t>
    </dgm:pt>
    <dgm:pt modelId="{5C1554B2-68DF-4697-B7BC-CD56A41688EA}" type="parTrans" cxnId="{07BE108B-1CC2-4BEC-B8B7-CEE8CA303A75}">
      <dgm:prSet/>
      <dgm:spPr/>
      <dgm:t>
        <a:bodyPr/>
        <a:lstStyle/>
        <a:p>
          <a:endParaRPr lang="en-US"/>
        </a:p>
      </dgm:t>
    </dgm:pt>
    <dgm:pt modelId="{78D749D9-27F0-4399-86C8-43DD5961980B}" type="sibTrans" cxnId="{07BE108B-1CC2-4BEC-B8B7-CEE8CA303A75}">
      <dgm:prSet/>
      <dgm:spPr/>
      <dgm:t>
        <a:bodyPr/>
        <a:lstStyle/>
        <a:p>
          <a:endParaRPr lang="en-US"/>
        </a:p>
      </dgm:t>
    </dgm:pt>
    <dgm:pt modelId="{1115F67F-A605-4AFA-963F-F6E75A88C8E0}" type="pres">
      <dgm:prSet presAssocID="{651884BF-C8F6-4C7F-AA0C-19C088BAA759}" presName="Name0" presStyleCnt="0">
        <dgm:presLayoutVars>
          <dgm:dir/>
          <dgm:animLvl val="lvl"/>
          <dgm:resizeHandles val="exact"/>
        </dgm:presLayoutVars>
      </dgm:prSet>
      <dgm:spPr/>
      <dgm:t>
        <a:bodyPr/>
        <a:lstStyle/>
        <a:p>
          <a:endParaRPr lang="el-GR"/>
        </a:p>
      </dgm:t>
    </dgm:pt>
    <dgm:pt modelId="{2104A11D-BBE6-46D3-9F88-607EB26A8B51}" type="pres">
      <dgm:prSet presAssocID="{B2EC4D4C-928C-4A12-BDF2-6BC6A16F5823}" presName="boxAndChildren" presStyleCnt="0"/>
      <dgm:spPr/>
    </dgm:pt>
    <dgm:pt modelId="{1EC3992A-767B-4DE9-A48D-ED3534D7C756}" type="pres">
      <dgm:prSet presAssocID="{B2EC4D4C-928C-4A12-BDF2-6BC6A16F5823}" presName="parentTextBox" presStyleLbl="node1" presStyleIdx="0" presStyleCnt="2" custScaleY="46308"/>
      <dgm:spPr/>
      <dgm:t>
        <a:bodyPr/>
        <a:lstStyle/>
        <a:p>
          <a:endParaRPr lang="el-GR"/>
        </a:p>
      </dgm:t>
    </dgm:pt>
    <dgm:pt modelId="{5BBE5739-3069-43D1-AAF9-6613A959D2C1}" type="pres">
      <dgm:prSet presAssocID="{16142DB4-2DE1-4C27-A46E-EBABEABE0DF3}" presName="sp" presStyleCnt="0"/>
      <dgm:spPr/>
    </dgm:pt>
    <dgm:pt modelId="{34EFAD5F-6279-464B-98DD-E192059494FC}" type="pres">
      <dgm:prSet presAssocID="{6F7C9110-E212-44C3-AFAB-6BA3F511D5D7}" presName="arrowAndChildren" presStyleCnt="0"/>
      <dgm:spPr/>
    </dgm:pt>
    <dgm:pt modelId="{5F2AFA17-3D76-4972-B7D8-C06CEE2E5193}" type="pres">
      <dgm:prSet presAssocID="{6F7C9110-E212-44C3-AFAB-6BA3F511D5D7}" presName="parentTextArrow" presStyleLbl="node1" presStyleIdx="0" presStyleCnt="2"/>
      <dgm:spPr/>
      <dgm:t>
        <a:bodyPr/>
        <a:lstStyle/>
        <a:p>
          <a:endParaRPr lang="el-GR"/>
        </a:p>
      </dgm:t>
    </dgm:pt>
    <dgm:pt modelId="{8029C072-C68C-4923-BCF3-D752778E447F}" type="pres">
      <dgm:prSet presAssocID="{6F7C9110-E212-44C3-AFAB-6BA3F511D5D7}" presName="arrow" presStyleLbl="node1" presStyleIdx="1" presStyleCnt="2"/>
      <dgm:spPr/>
      <dgm:t>
        <a:bodyPr/>
        <a:lstStyle/>
        <a:p>
          <a:endParaRPr lang="el-GR"/>
        </a:p>
      </dgm:t>
    </dgm:pt>
    <dgm:pt modelId="{729D4A37-53DE-4E76-8AA5-50B416151600}" type="pres">
      <dgm:prSet presAssocID="{6F7C9110-E212-44C3-AFAB-6BA3F511D5D7}" presName="descendantArrow" presStyleCnt="0"/>
      <dgm:spPr/>
    </dgm:pt>
    <dgm:pt modelId="{FA3D5917-DBAB-4A87-BA35-93CA8DA5593A}" type="pres">
      <dgm:prSet presAssocID="{CCFD546A-3A74-4FB4-91EC-35FB147F0BB6}" presName="childTextArrow" presStyleLbl="fgAccFollowNode1" presStyleIdx="0" presStyleCnt="3" custScaleY="158311">
        <dgm:presLayoutVars>
          <dgm:bulletEnabled val="1"/>
        </dgm:presLayoutVars>
      </dgm:prSet>
      <dgm:spPr/>
      <dgm:t>
        <a:bodyPr/>
        <a:lstStyle/>
        <a:p>
          <a:endParaRPr lang="el-GR"/>
        </a:p>
      </dgm:t>
    </dgm:pt>
    <dgm:pt modelId="{B9BDB33B-7F5E-4177-B4B5-4FE0D80D2C39}" type="pres">
      <dgm:prSet presAssocID="{3DC83368-184F-4EDC-9401-B2B87035061A}" presName="childTextArrow" presStyleLbl="fgAccFollowNode1" presStyleIdx="1" presStyleCnt="3" custScaleY="124457">
        <dgm:presLayoutVars>
          <dgm:bulletEnabled val="1"/>
        </dgm:presLayoutVars>
      </dgm:prSet>
      <dgm:spPr/>
      <dgm:t>
        <a:bodyPr/>
        <a:lstStyle/>
        <a:p>
          <a:endParaRPr lang="el-GR"/>
        </a:p>
      </dgm:t>
    </dgm:pt>
    <dgm:pt modelId="{9E7198CC-4966-444C-ACC4-C654C6D24704}" type="pres">
      <dgm:prSet presAssocID="{2C4A8A18-68B2-42DA-A2C4-2B2AAF492C15}" presName="childTextArrow" presStyleLbl="fgAccFollowNode1" presStyleIdx="2" presStyleCnt="3" custScaleY="159850">
        <dgm:presLayoutVars>
          <dgm:bulletEnabled val="1"/>
        </dgm:presLayoutVars>
      </dgm:prSet>
      <dgm:spPr/>
      <dgm:t>
        <a:bodyPr/>
        <a:lstStyle/>
        <a:p>
          <a:endParaRPr lang="el-GR"/>
        </a:p>
      </dgm:t>
    </dgm:pt>
  </dgm:ptLst>
  <dgm:cxnLst>
    <dgm:cxn modelId="{BB1C1781-276E-4BB4-8310-EB842EDC6BEA}" type="presOf" srcId="{3DC83368-184F-4EDC-9401-B2B87035061A}" destId="{B9BDB33B-7F5E-4177-B4B5-4FE0D80D2C39}" srcOrd="0" destOrd="0" presId="urn:microsoft.com/office/officeart/2005/8/layout/process4"/>
    <dgm:cxn modelId="{4646AAD8-197F-4122-819C-03B0465CC699}" type="presOf" srcId="{6F7C9110-E212-44C3-AFAB-6BA3F511D5D7}" destId="{5F2AFA17-3D76-4972-B7D8-C06CEE2E5193}" srcOrd="0" destOrd="0" presId="urn:microsoft.com/office/officeart/2005/8/layout/process4"/>
    <dgm:cxn modelId="{95C844A7-7247-495C-93FE-E7A6208E7D2D}" type="presOf" srcId="{CCFD546A-3A74-4FB4-91EC-35FB147F0BB6}" destId="{FA3D5917-DBAB-4A87-BA35-93CA8DA5593A}" srcOrd="0" destOrd="0" presId="urn:microsoft.com/office/officeart/2005/8/layout/process4"/>
    <dgm:cxn modelId="{C72933BB-3718-4D7A-95F8-FAC3B5365AA1}" type="presOf" srcId="{2C4A8A18-68B2-42DA-A2C4-2B2AAF492C15}" destId="{9E7198CC-4966-444C-ACC4-C654C6D24704}" srcOrd="0" destOrd="0" presId="urn:microsoft.com/office/officeart/2005/8/layout/process4"/>
    <dgm:cxn modelId="{803CD614-4DBA-46E5-9107-62C8DF450F7E}" type="presOf" srcId="{651884BF-C8F6-4C7F-AA0C-19C088BAA759}" destId="{1115F67F-A605-4AFA-963F-F6E75A88C8E0}" srcOrd="0" destOrd="0" presId="urn:microsoft.com/office/officeart/2005/8/layout/process4"/>
    <dgm:cxn modelId="{5202AF83-B327-488F-A605-3E0E7B06F15B}" srcId="{6F7C9110-E212-44C3-AFAB-6BA3F511D5D7}" destId="{2C4A8A18-68B2-42DA-A2C4-2B2AAF492C15}" srcOrd="2" destOrd="0" parTransId="{2D24B660-2768-4298-A80B-D4A3F630CF24}" sibTransId="{9E04CBAB-6150-44C4-B35B-43A3AA0F3399}"/>
    <dgm:cxn modelId="{088017E8-84F3-48D4-AB1F-645274420608}" srcId="{6F7C9110-E212-44C3-AFAB-6BA3F511D5D7}" destId="{CCFD546A-3A74-4FB4-91EC-35FB147F0BB6}" srcOrd="0" destOrd="0" parTransId="{7CC264F9-9962-4EFF-BB88-8D3C6DBD4D8A}" sibTransId="{DF66DEC8-4A1C-4973-97E8-E6023AA72EDE}"/>
    <dgm:cxn modelId="{20F8E504-E0CC-43A0-A0C4-2BDEF44B9A4A}" type="presOf" srcId="{6F7C9110-E212-44C3-AFAB-6BA3F511D5D7}" destId="{8029C072-C68C-4923-BCF3-D752778E447F}" srcOrd="1" destOrd="0" presId="urn:microsoft.com/office/officeart/2005/8/layout/process4"/>
    <dgm:cxn modelId="{07BE108B-1CC2-4BEC-B8B7-CEE8CA303A75}" srcId="{651884BF-C8F6-4C7F-AA0C-19C088BAA759}" destId="{B2EC4D4C-928C-4A12-BDF2-6BC6A16F5823}" srcOrd="1" destOrd="0" parTransId="{5C1554B2-68DF-4697-B7BC-CD56A41688EA}" sibTransId="{78D749D9-27F0-4399-86C8-43DD5961980B}"/>
    <dgm:cxn modelId="{1B7439EA-5791-423D-8061-9D14D9DF843E}" type="presOf" srcId="{B2EC4D4C-928C-4A12-BDF2-6BC6A16F5823}" destId="{1EC3992A-767B-4DE9-A48D-ED3534D7C756}" srcOrd="0" destOrd="0" presId="urn:microsoft.com/office/officeart/2005/8/layout/process4"/>
    <dgm:cxn modelId="{06539808-F9D4-4003-9F08-77134D69F69F}" srcId="{651884BF-C8F6-4C7F-AA0C-19C088BAA759}" destId="{6F7C9110-E212-44C3-AFAB-6BA3F511D5D7}" srcOrd="0" destOrd="0" parTransId="{7FC3099E-3EE3-4DBD-B1E4-88979486E387}" sibTransId="{16142DB4-2DE1-4C27-A46E-EBABEABE0DF3}"/>
    <dgm:cxn modelId="{8AC8FA42-A4CD-42F6-9A88-83CCF7A9787A}" srcId="{6F7C9110-E212-44C3-AFAB-6BA3F511D5D7}" destId="{3DC83368-184F-4EDC-9401-B2B87035061A}" srcOrd="1" destOrd="0" parTransId="{88B61BCB-2AB9-46CD-B3F6-039871845072}" sibTransId="{311E812A-16F5-4D1E-A44D-971242594A39}"/>
    <dgm:cxn modelId="{F311897C-9D53-420C-B930-CB52D2939919}" type="presParOf" srcId="{1115F67F-A605-4AFA-963F-F6E75A88C8E0}" destId="{2104A11D-BBE6-46D3-9F88-607EB26A8B51}" srcOrd="0" destOrd="0" presId="urn:microsoft.com/office/officeart/2005/8/layout/process4"/>
    <dgm:cxn modelId="{A78AEE68-627A-4015-985E-1F022C1F24B5}" type="presParOf" srcId="{2104A11D-BBE6-46D3-9F88-607EB26A8B51}" destId="{1EC3992A-767B-4DE9-A48D-ED3534D7C756}" srcOrd="0" destOrd="0" presId="urn:microsoft.com/office/officeart/2005/8/layout/process4"/>
    <dgm:cxn modelId="{3B6450B0-9697-416A-8242-BF7518DF09C3}" type="presParOf" srcId="{1115F67F-A605-4AFA-963F-F6E75A88C8E0}" destId="{5BBE5739-3069-43D1-AAF9-6613A959D2C1}" srcOrd="1" destOrd="0" presId="urn:microsoft.com/office/officeart/2005/8/layout/process4"/>
    <dgm:cxn modelId="{5B1F4BF3-9C34-4C7E-ABD8-87832964A74F}" type="presParOf" srcId="{1115F67F-A605-4AFA-963F-F6E75A88C8E0}" destId="{34EFAD5F-6279-464B-98DD-E192059494FC}" srcOrd="2" destOrd="0" presId="urn:microsoft.com/office/officeart/2005/8/layout/process4"/>
    <dgm:cxn modelId="{98054E36-6F1B-4E73-B2CA-A964BD710BA0}" type="presParOf" srcId="{34EFAD5F-6279-464B-98DD-E192059494FC}" destId="{5F2AFA17-3D76-4972-B7D8-C06CEE2E5193}" srcOrd="0" destOrd="0" presId="urn:microsoft.com/office/officeart/2005/8/layout/process4"/>
    <dgm:cxn modelId="{FAA5CA01-B267-4DF3-8F71-2E60C4C38842}" type="presParOf" srcId="{34EFAD5F-6279-464B-98DD-E192059494FC}" destId="{8029C072-C68C-4923-BCF3-D752778E447F}" srcOrd="1" destOrd="0" presId="urn:microsoft.com/office/officeart/2005/8/layout/process4"/>
    <dgm:cxn modelId="{A91B9390-893E-4B46-A7B9-4E6FFEAE6320}" type="presParOf" srcId="{34EFAD5F-6279-464B-98DD-E192059494FC}" destId="{729D4A37-53DE-4E76-8AA5-50B416151600}" srcOrd="2" destOrd="0" presId="urn:microsoft.com/office/officeart/2005/8/layout/process4"/>
    <dgm:cxn modelId="{A1673A9D-AA2B-4BC6-B51B-5AA22852D838}" type="presParOf" srcId="{729D4A37-53DE-4E76-8AA5-50B416151600}" destId="{FA3D5917-DBAB-4A87-BA35-93CA8DA5593A}" srcOrd="0" destOrd="0" presId="urn:microsoft.com/office/officeart/2005/8/layout/process4"/>
    <dgm:cxn modelId="{0709662C-4EF4-4711-8D1E-4E6C5892C0F2}" type="presParOf" srcId="{729D4A37-53DE-4E76-8AA5-50B416151600}" destId="{B9BDB33B-7F5E-4177-B4B5-4FE0D80D2C39}" srcOrd="1" destOrd="0" presId="urn:microsoft.com/office/officeart/2005/8/layout/process4"/>
    <dgm:cxn modelId="{4C016D56-456A-4A03-9EC2-F8AFE6ECDCE1}" type="presParOf" srcId="{729D4A37-53DE-4E76-8AA5-50B416151600}" destId="{9E7198CC-4966-444C-ACC4-C654C6D24704}" srcOrd="2"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9E3EF4-653F-4796-8957-6B090A708E12}" type="doc">
      <dgm:prSet loTypeId="urn:microsoft.com/office/officeart/2016/7/layout/LinearArrowProcessNumbered" loCatId="process" qsTypeId="urn:microsoft.com/office/officeart/2005/8/quickstyle/simple2" qsCatId="simple" csTypeId="urn:microsoft.com/office/officeart/2005/8/colors/accent3_2" csCatId="accent3" phldr="1"/>
      <dgm:spPr/>
      <dgm:t>
        <a:bodyPr/>
        <a:lstStyle/>
        <a:p>
          <a:endParaRPr lang="en-US"/>
        </a:p>
      </dgm:t>
    </dgm:pt>
    <dgm:pt modelId="{64DE8F59-7442-4D1A-A97C-2D000BEE0105}">
      <dgm:prSet/>
      <dgm:spPr/>
      <dgm:t>
        <a:bodyPr/>
        <a:lstStyle/>
        <a:p>
          <a:r>
            <a:rPr lang="el-GR" dirty="0"/>
            <a:t>Η υποστήριξη της </a:t>
          </a:r>
          <a:r>
            <a:rPr lang="el-GR" dirty="0" err="1"/>
            <a:t>αυτοοργάνωσης</a:t>
          </a:r>
          <a:r>
            <a:rPr lang="el-GR" dirty="0"/>
            <a:t> των ληπτών των υπηρεσιών και </a:t>
          </a:r>
          <a:r>
            <a:rPr lang="el-GR" dirty="0" smtClean="0"/>
            <a:t>των</a:t>
          </a:r>
          <a:r>
            <a:rPr lang="en-US" dirty="0" smtClean="0"/>
            <a:t> </a:t>
          </a:r>
          <a:r>
            <a:rPr lang="el-GR" dirty="0" smtClean="0"/>
            <a:t>φροντιστών </a:t>
          </a:r>
          <a:r>
            <a:rPr lang="el-GR" dirty="0"/>
            <a:t>τους, λαμβάνοντας υπόψη την ανάγκη να λαμβάνονται λιγότερες αποφάσεις από τους επαγγελματίες και περισσότερες από τους άμεσα ενδιαφερόμενους</a:t>
          </a:r>
          <a:endParaRPr lang="en-US" dirty="0"/>
        </a:p>
      </dgm:t>
    </dgm:pt>
    <dgm:pt modelId="{CCC4E7A1-98B6-45F3-9DE0-EF219DE5B794}" type="parTrans" cxnId="{A5FF961E-15AE-4938-874B-DE54D48DA032}">
      <dgm:prSet/>
      <dgm:spPr/>
      <dgm:t>
        <a:bodyPr/>
        <a:lstStyle/>
        <a:p>
          <a:endParaRPr lang="en-US"/>
        </a:p>
      </dgm:t>
    </dgm:pt>
    <dgm:pt modelId="{AB0AF68B-7B4C-4D41-809E-22F509667A92}" type="sibTrans" cxnId="{A5FF961E-15AE-4938-874B-DE54D48DA032}">
      <dgm:prSet phldrT="1" phldr="0"/>
      <dgm:spPr/>
      <dgm:t>
        <a:bodyPr/>
        <a:lstStyle/>
        <a:p>
          <a:r>
            <a:rPr lang="en-US"/>
            <a:t>1</a:t>
          </a:r>
        </a:p>
      </dgm:t>
    </dgm:pt>
    <dgm:pt modelId="{19FE7E76-1706-420A-9399-7265DED3D866}">
      <dgm:prSet/>
      <dgm:spPr/>
      <dgm:t>
        <a:bodyPr/>
        <a:lstStyle/>
        <a:p>
          <a:r>
            <a:rPr lang="el-GR"/>
            <a:t>Η εφαρμογή πρακτικών καταπολέμησης του στίγματος, αναγνωρίζοντας ότι το στίγμα και η προκατάληψη αποτελούν σημαντικά εμπόδια στην κοινωνική ένταξη </a:t>
          </a:r>
          <a:endParaRPr lang="en-US"/>
        </a:p>
      </dgm:t>
    </dgm:pt>
    <dgm:pt modelId="{09D7EA58-0C39-464B-AFE4-35A2085844F5}" type="parTrans" cxnId="{C6457FA6-8192-41C7-9434-CE5AE443C392}">
      <dgm:prSet/>
      <dgm:spPr/>
      <dgm:t>
        <a:bodyPr/>
        <a:lstStyle/>
        <a:p>
          <a:endParaRPr lang="en-US"/>
        </a:p>
      </dgm:t>
    </dgm:pt>
    <dgm:pt modelId="{4AAF81E9-A51B-4C0F-8509-D59FE57795F1}" type="sibTrans" cxnId="{C6457FA6-8192-41C7-9434-CE5AE443C392}">
      <dgm:prSet phldrT="2" phldr="0"/>
      <dgm:spPr/>
      <dgm:t>
        <a:bodyPr/>
        <a:lstStyle/>
        <a:p>
          <a:r>
            <a:rPr lang="en-US"/>
            <a:t>2</a:t>
          </a:r>
        </a:p>
      </dgm:t>
    </dgm:pt>
    <dgm:pt modelId="{DB230CFC-F7DF-4C87-8ED3-9FF42338F118}">
      <dgm:prSet/>
      <dgm:spPr/>
      <dgm:t>
        <a:bodyPr/>
        <a:lstStyle/>
        <a:p>
          <a:r>
            <a:rPr lang="el-GR"/>
            <a:t>Η υιοθέτηση μη στιγματιστικού, μη ιατρικού λόγου που να εναρμονίζεται με την ανάρρωση και να σέβεται τα ανθρώπινα δικαιώματα.</a:t>
          </a:r>
          <a:endParaRPr lang="en-US"/>
        </a:p>
      </dgm:t>
    </dgm:pt>
    <dgm:pt modelId="{C3F8573A-7F4C-4248-93F8-F22A9987EA35}" type="parTrans" cxnId="{98637581-748E-41C7-84B8-6762669BEE8B}">
      <dgm:prSet/>
      <dgm:spPr/>
      <dgm:t>
        <a:bodyPr/>
        <a:lstStyle/>
        <a:p>
          <a:endParaRPr lang="en-US"/>
        </a:p>
      </dgm:t>
    </dgm:pt>
    <dgm:pt modelId="{888C2E8D-434D-4616-B663-90AAF33A39EB}" type="sibTrans" cxnId="{98637581-748E-41C7-84B8-6762669BEE8B}">
      <dgm:prSet phldrT="3" phldr="0"/>
      <dgm:spPr/>
      <dgm:t>
        <a:bodyPr/>
        <a:lstStyle/>
        <a:p>
          <a:r>
            <a:rPr lang="en-US"/>
            <a:t>3</a:t>
          </a:r>
        </a:p>
      </dgm:t>
    </dgm:pt>
    <dgm:pt modelId="{134DC0D5-A4BD-402E-B535-84BE6FA300DD}">
      <dgm:prSet/>
      <dgm:spPr/>
      <dgm:t>
        <a:bodyPr/>
        <a:lstStyle/>
        <a:p>
          <a:r>
            <a:rPr lang="el-GR"/>
            <a:t>Η συστηματική εκπαίδευση και κατάρτιση στο προσωπικό μας σχετικά με την ανάρρωση και τα ανθρώπινα δικαιώματα, προκειμένου να αλλάξουμε την κατεύθυνση της φροντίδας προς μια πιο ολιστική προσέγγιση που: </a:t>
          </a:r>
          <a:endParaRPr lang="en-US"/>
        </a:p>
      </dgm:t>
    </dgm:pt>
    <dgm:pt modelId="{EACEA962-D14B-42A6-8ACA-0BE20C3B1E2E}" type="parTrans" cxnId="{E0B345F0-69AE-4DE3-BCCC-42B5DC3EC760}">
      <dgm:prSet/>
      <dgm:spPr/>
      <dgm:t>
        <a:bodyPr/>
        <a:lstStyle/>
        <a:p>
          <a:endParaRPr lang="en-US"/>
        </a:p>
      </dgm:t>
    </dgm:pt>
    <dgm:pt modelId="{93BDA2DC-1A90-4909-94C1-838E4D864D34}" type="sibTrans" cxnId="{E0B345F0-69AE-4DE3-BCCC-42B5DC3EC760}">
      <dgm:prSet phldrT="4" phldr="0"/>
      <dgm:spPr/>
      <dgm:t>
        <a:bodyPr/>
        <a:lstStyle/>
        <a:p>
          <a:r>
            <a:rPr lang="en-US"/>
            <a:t>4</a:t>
          </a:r>
        </a:p>
      </dgm:t>
    </dgm:pt>
    <dgm:pt modelId="{A2E88BDE-D0DF-4AD6-B9E9-A026CAC42D3E}">
      <dgm:prSet/>
      <dgm:spPr/>
      <dgm:t>
        <a:bodyPr/>
        <a:lstStyle/>
        <a:p>
          <a:r>
            <a:rPr lang="el-GR"/>
            <a:t>α)  αντιμετωπίζει τους ανθρώπους ως άτομα με πολλαπλούς ρόλους πέρα από τους περιορισμούς των προκλήσεων της ψυχικής τους υγείας, β) εστιάζει στις δυνάμεις τους και     γ) τους στηρίζει ώστε να ανακτήσουν κοινωνικούς ρόλους και στόχους που έχουν νόημα για αυτούς.</a:t>
          </a:r>
          <a:endParaRPr lang="en-US"/>
        </a:p>
      </dgm:t>
    </dgm:pt>
    <dgm:pt modelId="{DF8A5741-D3E7-4868-B7F1-C204ABB8E343}" type="parTrans" cxnId="{76A4AF95-5C64-4F43-93B3-EA6B6BDD49E8}">
      <dgm:prSet/>
      <dgm:spPr/>
      <dgm:t>
        <a:bodyPr/>
        <a:lstStyle/>
        <a:p>
          <a:endParaRPr lang="en-US"/>
        </a:p>
      </dgm:t>
    </dgm:pt>
    <dgm:pt modelId="{AEA661CF-4C5D-499B-AC1A-CB7CA3E5F0E9}" type="sibTrans" cxnId="{76A4AF95-5C64-4F43-93B3-EA6B6BDD49E8}">
      <dgm:prSet phldrT="5" phldr="0"/>
      <dgm:spPr/>
      <dgm:t>
        <a:bodyPr/>
        <a:lstStyle/>
        <a:p>
          <a:r>
            <a:rPr lang="en-US"/>
            <a:t>5</a:t>
          </a:r>
        </a:p>
      </dgm:t>
    </dgm:pt>
    <dgm:pt modelId="{91A1DBC5-52DE-4778-9BE3-E268245247E4}" type="pres">
      <dgm:prSet presAssocID="{A69E3EF4-653F-4796-8957-6B090A708E12}" presName="linearFlow" presStyleCnt="0">
        <dgm:presLayoutVars>
          <dgm:dir/>
          <dgm:animLvl val="lvl"/>
          <dgm:resizeHandles val="exact"/>
        </dgm:presLayoutVars>
      </dgm:prSet>
      <dgm:spPr/>
      <dgm:t>
        <a:bodyPr/>
        <a:lstStyle/>
        <a:p>
          <a:endParaRPr lang="el-GR"/>
        </a:p>
      </dgm:t>
    </dgm:pt>
    <dgm:pt modelId="{D73F5077-CDF4-4921-8342-A86785E81766}" type="pres">
      <dgm:prSet presAssocID="{64DE8F59-7442-4D1A-A97C-2D000BEE0105}" presName="compositeNode" presStyleCnt="0"/>
      <dgm:spPr/>
    </dgm:pt>
    <dgm:pt modelId="{D90BCB5F-F445-4B6A-B075-3ACE32A41781}" type="pres">
      <dgm:prSet presAssocID="{64DE8F59-7442-4D1A-A97C-2D000BEE0105}" presName="parTx" presStyleLbl="node1" presStyleIdx="0" presStyleCnt="0">
        <dgm:presLayoutVars>
          <dgm:chMax val="0"/>
          <dgm:chPref val="0"/>
          <dgm:bulletEnabled val="1"/>
        </dgm:presLayoutVars>
      </dgm:prSet>
      <dgm:spPr/>
    </dgm:pt>
    <dgm:pt modelId="{FDD29703-72DA-41FF-9B3A-E0D6FEF0087C}" type="pres">
      <dgm:prSet presAssocID="{64DE8F59-7442-4D1A-A97C-2D000BEE0105}" presName="parSh" presStyleCnt="0"/>
      <dgm:spPr/>
    </dgm:pt>
    <dgm:pt modelId="{BC920A99-9E3C-4637-9831-C92FE0CCDCBB}" type="pres">
      <dgm:prSet presAssocID="{64DE8F59-7442-4D1A-A97C-2D000BEE0105}" presName="lineNode" presStyleLbl="alignAccFollowNode1" presStyleIdx="0" presStyleCnt="15"/>
      <dgm:spPr/>
    </dgm:pt>
    <dgm:pt modelId="{F1DF9AD5-94DB-49B1-9D7C-7C6EDB892689}" type="pres">
      <dgm:prSet presAssocID="{64DE8F59-7442-4D1A-A97C-2D000BEE0105}" presName="lineArrowNode" presStyleLbl="alignAccFollowNode1" presStyleIdx="1" presStyleCnt="15"/>
      <dgm:spPr/>
    </dgm:pt>
    <dgm:pt modelId="{3CCDFD2F-24D0-427D-B685-5903891DCDE5}" type="pres">
      <dgm:prSet presAssocID="{AB0AF68B-7B4C-4D41-809E-22F509667A92}" presName="sibTransNodeCircle" presStyleLbl="alignNode1" presStyleIdx="0" presStyleCnt="5">
        <dgm:presLayoutVars>
          <dgm:chMax val="0"/>
          <dgm:bulletEnabled/>
        </dgm:presLayoutVars>
      </dgm:prSet>
      <dgm:spPr/>
      <dgm:t>
        <a:bodyPr/>
        <a:lstStyle/>
        <a:p>
          <a:endParaRPr lang="el-GR"/>
        </a:p>
      </dgm:t>
    </dgm:pt>
    <dgm:pt modelId="{95870EC1-84E3-4DDE-8992-626A08AF7718}" type="pres">
      <dgm:prSet presAssocID="{AB0AF68B-7B4C-4D41-809E-22F509667A92}" presName="spacerBetweenCircleAndCallout" presStyleCnt="0">
        <dgm:presLayoutVars/>
      </dgm:prSet>
      <dgm:spPr/>
    </dgm:pt>
    <dgm:pt modelId="{CBB0EA63-F1BA-4200-9F8E-212BFD322774}" type="pres">
      <dgm:prSet presAssocID="{64DE8F59-7442-4D1A-A97C-2D000BEE0105}" presName="nodeText" presStyleLbl="alignAccFollowNode1" presStyleIdx="2" presStyleCnt="15">
        <dgm:presLayoutVars>
          <dgm:bulletEnabled val="1"/>
        </dgm:presLayoutVars>
      </dgm:prSet>
      <dgm:spPr/>
      <dgm:t>
        <a:bodyPr/>
        <a:lstStyle/>
        <a:p>
          <a:endParaRPr lang="el-GR"/>
        </a:p>
      </dgm:t>
    </dgm:pt>
    <dgm:pt modelId="{0E56AF99-EAE5-421B-9F74-BF59ED5A352C}" type="pres">
      <dgm:prSet presAssocID="{AB0AF68B-7B4C-4D41-809E-22F509667A92}" presName="sibTransComposite" presStyleCnt="0"/>
      <dgm:spPr/>
    </dgm:pt>
    <dgm:pt modelId="{307B9E4A-EB1F-47A9-A82A-284E213703E0}" type="pres">
      <dgm:prSet presAssocID="{19FE7E76-1706-420A-9399-7265DED3D866}" presName="compositeNode" presStyleCnt="0"/>
      <dgm:spPr/>
    </dgm:pt>
    <dgm:pt modelId="{20E195A7-35A8-498B-8E50-B33D9AB48D15}" type="pres">
      <dgm:prSet presAssocID="{19FE7E76-1706-420A-9399-7265DED3D866}" presName="parTx" presStyleLbl="node1" presStyleIdx="0" presStyleCnt="0">
        <dgm:presLayoutVars>
          <dgm:chMax val="0"/>
          <dgm:chPref val="0"/>
          <dgm:bulletEnabled val="1"/>
        </dgm:presLayoutVars>
      </dgm:prSet>
      <dgm:spPr/>
    </dgm:pt>
    <dgm:pt modelId="{D2DB0C6E-5F13-4006-8F87-74311FDC19B9}" type="pres">
      <dgm:prSet presAssocID="{19FE7E76-1706-420A-9399-7265DED3D866}" presName="parSh" presStyleCnt="0"/>
      <dgm:spPr/>
    </dgm:pt>
    <dgm:pt modelId="{0DD37669-6DDF-47A2-AD56-D2D5526DD250}" type="pres">
      <dgm:prSet presAssocID="{19FE7E76-1706-420A-9399-7265DED3D866}" presName="lineNode" presStyleLbl="alignAccFollowNode1" presStyleIdx="3" presStyleCnt="15"/>
      <dgm:spPr/>
    </dgm:pt>
    <dgm:pt modelId="{505D3BB7-7C59-4694-948A-795157B41742}" type="pres">
      <dgm:prSet presAssocID="{19FE7E76-1706-420A-9399-7265DED3D866}" presName="lineArrowNode" presStyleLbl="alignAccFollowNode1" presStyleIdx="4" presStyleCnt="15"/>
      <dgm:spPr/>
    </dgm:pt>
    <dgm:pt modelId="{AB7E504E-6EC3-44BE-9203-5181C1C58E2C}" type="pres">
      <dgm:prSet presAssocID="{4AAF81E9-A51B-4C0F-8509-D59FE57795F1}" presName="sibTransNodeCircle" presStyleLbl="alignNode1" presStyleIdx="1" presStyleCnt="5">
        <dgm:presLayoutVars>
          <dgm:chMax val="0"/>
          <dgm:bulletEnabled/>
        </dgm:presLayoutVars>
      </dgm:prSet>
      <dgm:spPr/>
      <dgm:t>
        <a:bodyPr/>
        <a:lstStyle/>
        <a:p>
          <a:endParaRPr lang="el-GR"/>
        </a:p>
      </dgm:t>
    </dgm:pt>
    <dgm:pt modelId="{FBAFE35F-FE9E-4518-9FB6-873EAF4C7D2F}" type="pres">
      <dgm:prSet presAssocID="{4AAF81E9-A51B-4C0F-8509-D59FE57795F1}" presName="spacerBetweenCircleAndCallout" presStyleCnt="0">
        <dgm:presLayoutVars/>
      </dgm:prSet>
      <dgm:spPr/>
    </dgm:pt>
    <dgm:pt modelId="{2A7DD087-BF65-4772-B383-914522782246}" type="pres">
      <dgm:prSet presAssocID="{19FE7E76-1706-420A-9399-7265DED3D866}" presName="nodeText" presStyleLbl="alignAccFollowNode1" presStyleIdx="5" presStyleCnt="15">
        <dgm:presLayoutVars>
          <dgm:bulletEnabled val="1"/>
        </dgm:presLayoutVars>
      </dgm:prSet>
      <dgm:spPr/>
      <dgm:t>
        <a:bodyPr/>
        <a:lstStyle/>
        <a:p>
          <a:endParaRPr lang="el-GR"/>
        </a:p>
      </dgm:t>
    </dgm:pt>
    <dgm:pt modelId="{FB9143A1-296A-4573-B9AA-FCCFE5B6D6CD}" type="pres">
      <dgm:prSet presAssocID="{4AAF81E9-A51B-4C0F-8509-D59FE57795F1}" presName="sibTransComposite" presStyleCnt="0"/>
      <dgm:spPr/>
    </dgm:pt>
    <dgm:pt modelId="{66561AD5-43DE-407C-8797-3D0EE4947606}" type="pres">
      <dgm:prSet presAssocID="{DB230CFC-F7DF-4C87-8ED3-9FF42338F118}" presName="compositeNode" presStyleCnt="0"/>
      <dgm:spPr/>
    </dgm:pt>
    <dgm:pt modelId="{8B8F3C22-2310-4171-B121-34E1197D31FB}" type="pres">
      <dgm:prSet presAssocID="{DB230CFC-F7DF-4C87-8ED3-9FF42338F118}" presName="parTx" presStyleLbl="node1" presStyleIdx="0" presStyleCnt="0">
        <dgm:presLayoutVars>
          <dgm:chMax val="0"/>
          <dgm:chPref val="0"/>
          <dgm:bulletEnabled val="1"/>
        </dgm:presLayoutVars>
      </dgm:prSet>
      <dgm:spPr/>
    </dgm:pt>
    <dgm:pt modelId="{0AF03B9B-7336-4FD4-8F2A-D75659111CAB}" type="pres">
      <dgm:prSet presAssocID="{DB230CFC-F7DF-4C87-8ED3-9FF42338F118}" presName="parSh" presStyleCnt="0"/>
      <dgm:spPr/>
    </dgm:pt>
    <dgm:pt modelId="{ABB5CB63-561B-4B58-A99E-C3AA52F8EAB1}" type="pres">
      <dgm:prSet presAssocID="{DB230CFC-F7DF-4C87-8ED3-9FF42338F118}" presName="lineNode" presStyleLbl="alignAccFollowNode1" presStyleIdx="6" presStyleCnt="15"/>
      <dgm:spPr/>
    </dgm:pt>
    <dgm:pt modelId="{977AA105-A68C-45D2-B3A7-9ACE9EC1C84D}" type="pres">
      <dgm:prSet presAssocID="{DB230CFC-F7DF-4C87-8ED3-9FF42338F118}" presName="lineArrowNode" presStyleLbl="alignAccFollowNode1" presStyleIdx="7" presStyleCnt="15"/>
      <dgm:spPr/>
    </dgm:pt>
    <dgm:pt modelId="{113E84E0-7543-47DC-9326-E25DB0BA79E9}" type="pres">
      <dgm:prSet presAssocID="{888C2E8D-434D-4616-B663-90AAF33A39EB}" presName="sibTransNodeCircle" presStyleLbl="alignNode1" presStyleIdx="2" presStyleCnt="5">
        <dgm:presLayoutVars>
          <dgm:chMax val="0"/>
          <dgm:bulletEnabled/>
        </dgm:presLayoutVars>
      </dgm:prSet>
      <dgm:spPr/>
      <dgm:t>
        <a:bodyPr/>
        <a:lstStyle/>
        <a:p>
          <a:endParaRPr lang="el-GR"/>
        </a:p>
      </dgm:t>
    </dgm:pt>
    <dgm:pt modelId="{0F016B14-394B-4A34-BA06-9C929A942AF5}" type="pres">
      <dgm:prSet presAssocID="{888C2E8D-434D-4616-B663-90AAF33A39EB}" presName="spacerBetweenCircleAndCallout" presStyleCnt="0">
        <dgm:presLayoutVars/>
      </dgm:prSet>
      <dgm:spPr/>
    </dgm:pt>
    <dgm:pt modelId="{9837000C-F0E2-4954-9DBA-7818A417EABF}" type="pres">
      <dgm:prSet presAssocID="{DB230CFC-F7DF-4C87-8ED3-9FF42338F118}" presName="nodeText" presStyleLbl="alignAccFollowNode1" presStyleIdx="8" presStyleCnt="15">
        <dgm:presLayoutVars>
          <dgm:bulletEnabled val="1"/>
        </dgm:presLayoutVars>
      </dgm:prSet>
      <dgm:spPr/>
      <dgm:t>
        <a:bodyPr/>
        <a:lstStyle/>
        <a:p>
          <a:endParaRPr lang="el-GR"/>
        </a:p>
      </dgm:t>
    </dgm:pt>
    <dgm:pt modelId="{57B5A74B-D27F-4365-8252-EAA5BE38DDBD}" type="pres">
      <dgm:prSet presAssocID="{888C2E8D-434D-4616-B663-90AAF33A39EB}" presName="sibTransComposite" presStyleCnt="0"/>
      <dgm:spPr/>
    </dgm:pt>
    <dgm:pt modelId="{C9137717-58AA-4A95-BB15-0A37422A7F29}" type="pres">
      <dgm:prSet presAssocID="{134DC0D5-A4BD-402E-B535-84BE6FA300DD}" presName="compositeNode" presStyleCnt="0"/>
      <dgm:spPr/>
    </dgm:pt>
    <dgm:pt modelId="{2F1E130C-0044-493C-B884-C34AD9857252}" type="pres">
      <dgm:prSet presAssocID="{134DC0D5-A4BD-402E-B535-84BE6FA300DD}" presName="parTx" presStyleLbl="node1" presStyleIdx="0" presStyleCnt="0">
        <dgm:presLayoutVars>
          <dgm:chMax val="0"/>
          <dgm:chPref val="0"/>
          <dgm:bulletEnabled val="1"/>
        </dgm:presLayoutVars>
      </dgm:prSet>
      <dgm:spPr/>
    </dgm:pt>
    <dgm:pt modelId="{A8F2C22A-FA08-46DB-9C74-1A5F1ACF7AA4}" type="pres">
      <dgm:prSet presAssocID="{134DC0D5-A4BD-402E-B535-84BE6FA300DD}" presName="parSh" presStyleCnt="0"/>
      <dgm:spPr/>
    </dgm:pt>
    <dgm:pt modelId="{6ACE2941-E1C2-446D-93D3-BA40F8C5759E}" type="pres">
      <dgm:prSet presAssocID="{134DC0D5-A4BD-402E-B535-84BE6FA300DD}" presName="lineNode" presStyleLbl="alignAccFollowNode1" presStyleIdx="9" presStyleCnt="15"/>
      <dgm:spPr/>
    </dgm:pt>
    <dgm:pt modelId="{66C4B38E-A774-4B00-A6D0-E8250CC43500}" type="pres">
      <dgm:prSet presAssocID="{134DC0D5-A4BD-402E-B535-84BE6FA300DD}" presName="lineArrowNode" presStyleLbl="alignAccFollowNode1" presStyleIdx="10" presStyleCnt="15"/>
      <dgm:spPr/>
    </dgm:pt>
    <dgm:pt modelId="{1980EE6F-108C-4346-8729-692D6229C132}" type="pres">
      <dgm:prSet presAssocID="{93BDA2DC-1A90-4909-94C1-838E4D864D34}" presName="sibTransNodeCircle" presStyleLbl="alignNode1" presStyleIdx="3" presStyleCnt="5">
        <dgm:presLayoutVars>
          <dgm:chMax val="0"/>
          <dgm:bulletEnabled/>
        </dgm:presLayoutVars>
      </dgm:prSet>
      <dgm:spPr/>
      <dgm:t>
        <a:bodyPr/>
        <a:lstStyle/>
        <a:p>
          <a:endParaRPr lang="el-GR"/>
        </a:p>
      </dgm:t>
    </dgm:pt>
    <dgm:pt modelId="{8B3A9855-896C-437D-8085-50C6D89B8DEA}" type="pres">
      <dgm:prSet presAssocID="{93BDA2DC-1A90-4909-94C1-838E4D864D34}" presName="spacerBetweenCircleAndCallout" presStyleCnt="0">
        <dgm:presLayoutVars/>
      </dgm:prSet>
      <dgm:spPr/>
    </dgm:pt>
    <dgm:pt modelId="{87B9CB23-3A3E-46B3-9C8F-2634EBBD22CA}" type="pres">
      <dgm:prSet presAssocID="{134DC0D5-A4BD-402E-B535-84BE6FA300DD}" presName="nodeText" presStyleLbl="alignAccFollowNode1" presStyleIdx="11" presStyleCnt="15">
        <dgm:presLayoutVars>
          <dgm:bulletEnabled val="1"/>
        </dgm:presLayoutVars>
      </dgm:prSet>
      <dgm:spPr/>
      <dgm:t>
        <a:bodyPr/>
        <a:lstStyle/>
        <a:p>
          <a:endParaRPr lang="el-GR"/>
        </a:p>
      </dgm:t>
    </dgm:pt>
    <dgm:pt modelId="{514BA22B-B512-4FB5-BA7C-B918B355EE13}" type="pres">
      <dgm:prSet presAssocID="{93BDA2DC-1A90-4909-94C1-838E4D864D34}" presName="sibTransComposite" presStyleCnt="0"/>
      <dgm:spPr/>
    </dgm:pt>
    <dgm:pt modelId="{A9BC0D83-62CF-4981-A5CE-F5A4FD2A0F7D}" type="pres">
      <dgm:prSet presAssocID="{A2E88BDE-D0DF-4AD6-B9E9-A026CAC42D3E}" presName="compositeNode" presStyleCnt="0"/>
      <dgm:spPr/>
    </dgm:pt>
    <dgm:pt modelId="{E27E7AEE-82BC-452F-9289-ABCDE63A8E1D}" type="pres">
      <dgm:prSet presAssocID="{A2E88BDE-D0DF-4AD6-B9E9-A026CAC42D3E}" presName="parTx" presStyleLbl="node1" presStyleIdx="0" presStyleCnt="0">
        <dgm:presLayoutVars>
          <dgm:chMax val="0"/>
          <dgm:chPref val="0"/>
          <dgm:bulletEnabled val="1"/>
        </dgm:presLayoutVars>
      </dgm:prSet>
      <dgm:spPr/>
    </dgm:pt>
    <dgm:pt modelId="{78F32E2F-92E7-481A-A2A4-234DEF757F06}" type="pres">
      <dgm:prSet presAssocID="{A2E88BDE-D0DF-4AD6-B9E9-A026CAC42D3E}" presName="parSh" presStyleCnt="0"/>
      <dgm:spPr/>
    </dgm:pt>
    <dgm:pt modelId="{047CCB8F-2815-41DF-AD2F-DE2E62996506}" type="pres">
      <dgm:prSet presAssocID="{A2E88BDE-D0DF-4AD6-B9E9-A026CAC42D3E}" presName="lineNode" presStyleLbl="alignAccFollowNode1" presStyleIdx="12" presStyleCnt="15"/>
      <dgm:spPr/>
    </dgm:pt>
    <dgm:pt modelId="{C82C13BA-3A62-4BE5-B8FD-24C7000BBC02}" type="pres">
      <dgm:prSet presAssocID="{A2E88BDE-D0DF-4AD6-B9E9-A026CAC42D3E}" presName="lineArrowNode" presStyleLbl="alignAccFollowNode1" presStyleIdx="13" presStyleCnt="15"/>
      <dgm:spPr/>
    </dgm:pt>
    <dgm:pt modelId="{1335BBD2-DADF-4AD5-871C-D340C0750BB1}" type="pres">
      <dgm:prSet presAssocID="{AEA661CF-4C5D-499B-AC1A-CB7CA3E5F0E9}" presName="sibTransNodeCircle" presStyleLbl="alignNode1" presStyleIdx="4" presStyleCnt="5">
        <dgm:presLayoutVars>
          <dgm:chMax val="0"/>
          <dgm:bulletEnabled/>
        </dgm:presLayoutVars>
      </dgm:prSet>
      <dgm:spPr/>
      <dgm:t>
        <a:bodyPr/>
        <a:lstStyle/>
        <a:p>
          <a:endParaRPr lang="el-GR"/>
        </a:p>
      </dgm:t>
    </dgm:pt>
    <dgm:pt modelId="{25420444-3AB3-42E8-939E-591CE836C0BF}" type="pres">
      <dgm:prSet presAssocID="{AEA661CF-4C5D-499B-AC1A-CB7CA3E5F0E9}" presName="spacerBetweenCircleAndCallout" presStyleCnt="0">
        <dgm:presLayoutVars/>
      </dgm:prSet>
      <dgm:spPr/>
    </dgm:pt>
    <dgm:pt modelId="{3642D01E-E01B-4C19-A7F1-553118864B85}" type="pres">
      <dgm:prSet presAssocID="{A2E88BDE-D0DF-4AD6-B9E9-A026CAC42D3E}" presName="nodeText" presStyleLbl="alignAccFollowNode1" presStyleIdx="14" presStyleCnt="15">
        <dgm:presLayoutVars>
          <dgm:bulletEnabled val="1"/>
        </dgm:presLayoutVars>
      </dgm:prSet>
      <dgm:spPr/>
      <dgm:t>
        <a:bodyPr/>
        <a:lstStyle/>
        <a:p>
          <a:endParaRPr lang="el-GR"/>
        </a:p>
      </dgm:t>
    </dgm:pt>
  </dgm:ptLst>
  <dgm:cxnLst>
    <dgm:cxn modelId="{A5FF961E-15AE-4938-874B-DE54D48DA032}" srcId="{A69E3EF4-653F-4796-8957-6B090A708E12}" destId="{64DE8F59-7442-4D1A-A97C-2D000BEE0105}" srcOrd="0" destOrd="0" parTransId="{CCC4E7A1-98B6-45F3-9DE0-EF219DE5B794}" sibTransId="{AB0AF68B-7B4C-4D41-809E-22F509667A92}"/>
    <dgm:cxn modelId="{C6457FA6-8192-41C7-9434-CE5AE443C392}" srcId="{A69E3EF4-653F-4796-8957-6B090A708E12}" destId="{19FE7E76-1706-420A-9399-7265DED3D866}" srcOrd="1" destOrd="0" parTransId="{09D7EA58-0C39-464B-AFE4-35A2085844F5}" sibTransId="{4AAF81E9-A51B-4C0F-8509-D59FE57795F1}"/>
    <dgm:cxn modelId="{98637581-748E-41C7-84B8-6762669BEE8B}" srcId="{A69E3EF4-653F-4796-8957-6B090A708E12}" destId="{DB230CFC-F7DF-4C87-8ED3-9FF42338F118}" srcOrd="2" destOrd="0" parTransId="{C3F8573A-7F4C-4248-93F8-F22A9987EA35}" sibTransId="{888C2E8D-434D-4616-B663-90AAF33A39EB}"/>
    <dgm:cxn modelId="{F2D67586-FD31-4C55-AC51-1EE3DC03EEB9}" type="presOf" srcId="{A2E88BDE-D0DF-4AD6-B9E9-A026CAC42D3E}" destId="{3642D01E-E01B-4C19-A7F1-553118864B85}" srcOrd="0" destOrd="0" presId="urn:microsoft.com/office/officeart/2016/7/layout/LinearArrowProcessNumbered"/>
    <dgm:cxn modelId="{4B0B4696-6F95-4964-B731-8E511F10F9AD}" type="presOf" srcId="{19FE7E76-1706-420A-9399-7265DED3D866}" destId="{2A7DD087-BF65-4772-B383-914522782246}" srcOrd="0" destOrd="0" presId="urn:microsoft.com/office/officeart/2016/7/layout/LinearArrowProcessNumbered"/>
    <dgm:cxn modelId="{A0BB3103-BD67-48E2-B2B6-D499BD8CBE25}" type="presOf" srcId="{4AAF81E9-A51B-4C0F-8509-D59FE57795F1}" destId="{AB7E504E-6EC3-44BE-9203-5181C1C58E2C}" srcOrd="0" destOrd="0" presId="urn:microsoft.com/office/officeart/2016/7/layout/LinearArrowProcessNumbered"/>
    <dgm:cxn modelId="{29019144-9211-40B7-A802-0CDFE1CF1319}" type="presOf" srcId="{888C2E8D-434D-4616-B663-90AAF33A39EB}" destId="{113E84E0-7543-47DC-9326-E25DB0BA79E9}" srcOrd="0" destOrd="0" presId="urn:microsoft.com/office/officeart/2016/7/layout/LinearArrowProcessNumbered"/>
    <dgm:cxn modelId="{BB53ADB9-63F0-466E-B43D-32201045814B}" type="presOf" srcId="{134DC0D5-A4BD-402E-B535-84BE6FA300DD}" destId="{87B9CB23-3A3E-46B3-9C8F-2634EBBD22CA}" srcOrd="0" destOrd="0" presId="urn:microsoft.com/office/officeart/2016/7/layout/LinearArrowProcessNumbered"/>
    <dgm:cxn modelId="{09D77709-EBCE-4545-A1B0-E317E67063B5}" type="presOf" srcId="{AEA661CF-4C5D-499B-AC1A-CB7CA3E5F0E9}" destId="{1335BBD2-DADF-4AD5-871C-D340C0750BB1}" srcOrd="0" destOrd="0" presId="urn:microsoft.com/office/officeart/2016/7/layout/LinearArrowProcessNumbered"/>
    <dgm:cxn modelId="{4C2C1030-B9A8-407C-BA48-D6E5BE013C9C}" type="presOf" srcId="{93BDA2DC-1A90-4909-94C1-838E4D864D34}" destId="{1980EE6F-108C-4346-8729-692D6229C132}" srcOrd="0" destOrd="0" presId="urn:microsoft.com/office/officeart/2016/7/layout/LinearArrowProcessNumbered"/>
    <dgm:cxn modelId="{76A4AF95-5C64-4F43-93B3-EA6B6BDD49E8}" srcId="{A69E3EF4-653F-4796-8957-6B090A708E12}" destId="{A2E88BDE-D0DF-4AD6-B9E9-A026CAC42D3E}" srcOrd="4" destOrd="0" parTransId="{DF8A5741-D3E7-4868-B7F1-C204ABB8E343}" sibTransId="{AEA661CF-4C5D-499B-AC1A-CB7CA3E5F0E9}"/>
    <dgm:cxn modelId="{19CDDABD-FAB1-4FE9-B5A9-E4A7D5920957}" type="presOf" srcId="{64DE8F59-7442-4D1A-A97C-2D000BEE0105}" destId="{CBB0EA63-F1BA-4200-9F8E-212BFD322774}" srcOrd="0" destOrd="0" presId="urn:microsoft.com/office/officeart/2016/7/layout/LinearArrowProcessNumbered"/>
    <dgm:cxn modelId="{DFCE64B2-0276-4E9F-8DF3-6235DD9D88AC}" type="presOf" srcId="{DB230CFC-F7DF-4C87-8ED3-9FF42338F118}" destId="{9837000C-F0E2-4954-9DBA-7818A417EABF}" srcOrd="0" destOrd="0" presId="urn:microsoft.com/office/officeart/2016/7/layout/LinearArrowProcessNumbered"/>
    <dgm:cxn modelId="{1A18D76B-531D-4E78-93CA-13CF2DCDD707}" type="presOf" srcId="{AB0AF68B-7B4C-4D41-809E-22F509667A92}" destId="{3CCDFD2F-24D0-427D-B685-5903891DCDE5}" srcOrd="0" destOrd="0" presId="urn:microsoft.com/office/officeart/2016/7/layout/LinearArrowProcessNumbered"/>
    <dgm:cxn modelId="{559F0FCA-B50A-4733-BBC7-973CB5EC2E8E}" type="presOf" srcId="{A69E3EF4-653F-4796-8957-6B090A708E12}" destId="{91A1DBC5-52DE-4778-9BE3-E268245247E4}" srcOrd="0" destOrd="0" presId="urn:microsoft.com/office/officeart/2016/7/layout/LinearArrowProcessNumbered"/>
    <dgm:cxn modelId="{E0B345F0-69AE-4DE3-BCCC-42B5DC3EC760}" srcId="{A69E3EF4-653F-4796-8957-6B090A708E12}" destId="{134DC0D5-A4BD-402E-B535-84BE6FA300DD}" srcOrd="3" destOrd="0" parTransId="{EACEA962-D14B-42A6-8ACA-0BE20C3B1E2E}" sibTransId="{93BDA2DC-1A90-4909-94C1-838E4D864D34}"/>
    <dgm:cxn modelId="{CE1EE36D-9EF0-4948-96C6-8A1BD21FE7CB}" type="presParOf" srcId="{91A1DBC5-52DE-4778-9BE3-E268245247E4}" destId="{D73F5077-CDF4-4921-8342-A86785E81766}" srcOrd="0" destOrd="0" presId="urn:microsoft.com/office/officeart/2016/7/layout/LinearArrowProcessNumbered"/>
    <dgm:cxn modelId="{07BCB7A1-C48D-4F8B-BA14-FAF66B8D00E7}" type="presParOf" srcId="{D73F5077-CDF4-4921-8342-A86785E81766}" destId="{D90BCB5F-F445-4B6A-B075-3ACE32A41781}" srcOrd="0" destOrd="0" presId="urn:microsoft.com/office/officeart/2016/7/layout/LinearArrowProcessNumbered"/>
    <dgm:cxn modelId="{EA5A45C6-A294-496F-9DFC-92C4DC5B4E41}" type="presParOf" srcId="{D73F5077-CDF4-4921-8342-A86785E81766}" destId="{FDD29703-72DA-41FF-9B3A-E0D6FEF0087C}" srcOrd="1" destOrd="0" presId="urn:microsoft.com/office/officeart/2016/7/layout/LinearArrowProcessNumbered"/>
    <dgm:cxn modelId="{716071F1-37DA-4D96-B5CE-C1F170D7BE91}" type="presParOf" srcId="{FDD29703-72DA-41FF-9B3A-E0D6FEF0087C}" destId="{BC920A99-9E3C-4637-9831-C92FE0CCDCBB}" srcOrd="0" destOrd="0" presId="urn:microsoft.com/office/officeart/2016/7/layout/LinearArrowProcessNumbered"/>
    <dgm:cxn modelId="{82F6CEDF-5C69-4BE8-B15F-CE60AA1E110A}" type="presParOf" srcId="{FDD29703-72DA-41FF-9B3A-E0D6FEF0087C}" destId="{F1DF9AD5-94DB-49B1-9D7C-7C6EDB892689}" srcOrd="1" destOrd="0" presId="urn:microsoft.com/office/officeart/2016/7/layout/LinearArrowProcessNumbered"/>
    <dgm:cxn modelId="{A2965B54-68C2-4BD7-812F-F620E20EFFEB}" type="presParOf" srcId="{FDD29703-72DA-41FF-9B3A-E0D6FEF0087C}" destId="{3CCDFD2F-24D0-427D-B685-5903891DCDE5}" srcOrd="2" destOrd="0" presId="urn:microsoft.com/office/officeart/2016/7/layout/LinearArrowProcessNumbered"/>
    <dgm:cxn modelId="{41944FCC-B92B-4408-B380-49593E39B076}" type="presParOf" srcId="{FDD29703-72DA-41FF-9B3A-E0D6FEF0087C}" destId="{95870EC1-84E3-4DDE-8992-626A08AF7718}" srcOrd="3" destOrd="0" presId="urn:microsoft.com/office/officeart/2016/7/layout/LinearArrowProcessNumbered"/>
    <dgm:cxn modelId="{F1FA3E07-7F10-4AF2-ACC7-C9312D5C5A95}" type="presParOf" srcId="{D73F5077-CDF4-4921-8342-A86785E81766}" destId="{CBB0EA63-F1BA-4200-9F8E-212BFD322774}" srcOrd="2" destOrd="0" presId="urn:microsoft.com/office/officeart/2016/7/layout/LinearArrowProcessNumbered"/>
    <dgm:cxn modelId="{3100DE85-8230-46C8-B10D-2ED04A40DBD3}" type="presParOf" srcId="{91A1DBC5-52DE-4778-9BE3-E268245247E4}" destId="{0E56AF99-EAE5-421B-9F74-BF59ED5A352C}" srcOrd="1" destOrd="0" presId="urn:microsoft.com/office/officeart/2016/7/layout/LinearArrowProcessNumbered"/>
    <dgm:cxn modelId="{5ED878E5-F0C9-4484-9CC1-499742C3F5EC}" type="presParOf" srcId="{91A1DBC5-52DE-4778-9BE3-E268245247E4}" destId="{307B9E4A-EB1F-47A9-A82A-284E213703E0}" srcOrd="2" destOrd="0" presId="urn:microsoft.com/office/officeart/2016/7/layout/LinearArrowProcessNumbered"/>
    <dgm:cxn modelId="{1CBEA195-265B-4868-B5C4-79D7A4EBA8CD}" type="presParOf" srcId="{307B9E4A-EB1F-47A9-A82A-284E213703E0}" destId="{20E195A7-35A8-498B-8E50-B33D9AB48D15}" srcOrd="0" destOrd="0" presId="urn:microsoft.com/office/officeart/2016/7/layout/LinearArrowProcessNumbered"/>
    <dgm:cxn modelId="{7E774E07-F186-436B-9FEF-7291FB2FCAD7}" type="presParOf" srcId="{307B9E4A-EB1F-47A9-A82A-284E213703E0}" destId="{D2DB0C6E-5F13-4006-8F87-74311FDC19B9}" srcOrd="1" destOrd="0" presId="urn:microsoft.com/office/officeart/2016/7/layout/LinearArrowProcessNumbered"/>
    <dgm:cxn modelId="{0DBE8188-5E31-489D-B3B9-D6C5374E2FDA}" type="presParOf" srcId="{D2DB0C6E-5F13-4006-8F87-74311FDC19B9}" destId="{0DD37669-6DDF-47A2-AD56-D2D5526DD250}" srcOrd="0" destOrd="0" presId="urn:microsoft.com/office/officeart/2016/7/layout/LinearArrowProcessNumbered"/>
    <dgm:cxn modelId="{85A5D237-8F0C-44D5-977E-4D92997B2E2B}" type="presParOf" srcId="{D2DB0C6E-5F13-4006-8F87-74311FDC19B9}" destId="{505D3BB7-7C59-4694-948A-795157B41742}" srcOrd="1" destOrd="0" presId="urn:microsoft.com/office/officeart/2016/7/layout/LinearArrowProcessNumbered"/>
    <dgm:cxn modelId="{DABC1B21-C4C4-4CDC-A60B-4D88B3DFA363}" type="presParOf" srcId="{D2DB0C6E-5F13-4006-8F87-74311FDC19B9}" destId="{AB7E504E-6EC3-44BE-9203-5181C1C58E2C}" srcOrd="2" destOrd="0" presId="urn:microsoft.com/office/officeart/2016/7/layout/LinearArrowProcessNumbered"/>
    <dgm:cxn modelId="{A437463B-67C1-4883-8C98-72A40193DEA6}" type="presParOf" srcId="{D2DB0C6E-5F13-4006-8F87-74311FDC19B9}" destId="{FBAFE35F-FE9E-4518-9FB6-873EAF4C7D2F}" srcOrd="3" destOrd="0" presId="urn:microsoft.com/office/officeart/2016/7/layout/LinearArrowProcessNumbered"/>
    <dgm:cxn modelId="{6A7BB9C8-CAC0-4264-A04E-2A64C7E073AF}" type="presParOf" srcId="{307B9E4A-EB1F-47A9-A82A-284E213703E0}" destId="{2A7DD087-BF65-4772-B383-914522782246}" srcOrd="2" destOrd="0" presId="urn:microsoft.com/office/officeart/2016/7/layout/LinearArrowProcessNumbered"/>
    <dgm:cxn modelId="{E9642CF0-CECE-4524-9534-FBB3112E3A31}" type="presParOf" srcId="{91A1DBC5-52DE-4778-9BE3-E268245247E4}" destId="{FB9143A1-296A-4573-B9AA-FCCFE5B6D6CD}" srcOrd="3" destOrd="0" presId="urn:microsoft.com/office/officeart/2016/7/layout/LinearArrowProcessNumbered"/>
    <dgm:cxn modelId="{F6D3506A-BD89-453C-ABFF-5F12CC7635E6}" type="presParOf" srcId="{91A1DBC5-52DE-4778-9BE3-E268245247E4}" destId="{66561AD5-43DE-407C-8797-3D0EE4947606}" srcOrd="4" destOrd="0" presId="urn:microsoft.com/office/officeart/2016/7/layout/LinearArrowProcessNumbered"/>
    <dgm:cxn modelId="{33F55CE3-6D09-42DC-A36D-15B857EC7B35}" type="presParOf" srcId="{66561AD5-43DE-407C-8797-3D0EE4947606}" destId="{8B8F3C22-2310-4171-B121-34E1197D31FB}" srcOrd="0" destOrd="0" presId="urn:microsoft.com/office/officeart/2016/7/layout/LinearArrowProcessNumbered"/>
    <dgm:cxn modelId="{FA395D38-4669-4787-9E7D-E3176DCCC689}" type="presParOf" srcId="{66561AD5-43DE-407C-8797-3D0EE4947606}" destId="{0AF03B9B-7336-4FD4-8F2A-D75659111CAB}" srcOrd="1" destOrd="0" presId="urn:microsoft.com/office/officeart/2016/7/layout/LinearArrowProcessNumbered"/>
    <dgm:cxn modelId="{310818EE-AE76-4CCD-BFC9-BBBDA564D6D6}" type="presParOf" srcId="{0AF03B9B-7336-4FD4-8F2A-D75659111CAB}" destId="{ABB5CB63-561B-4B58-A99E-C3AA52F8EAB1}" srcOrd="0" destOrd="0" presId="urn:microsoft.com/office/officeart/2016/7/layout/LinearArrowProcessNumbered"/>
    <dgm:cxn modelId="{A176BC6E-5678-493F-8045-CCAD1C2D8727}" type="presParOf" srcId="{0AF03B9B-7336-4FD4-8F2A-D75659111CAB}" destId="{977AA105-A68C-45D2-B3A7-9ACE9EC1C84D}" srcOrd="1" destOrd="0" presId="urn:microsoft.com/office/officeart/2016/7/layout/LinearArrowProcessNumbered"/>
    <dgm:cxn modelId="{932D9D0F-7B31-400A-8203-19677AEFC033}" type="presParOf" srcId="{0AF03B9B-7336-4FD4-8F2A-D75659111CAB}" destId="{113E84E0-7543-47DC-9326-E25DB0BA79E9}" srcOrd="2" destOrd="0" presId="urn:microsoft.com/office/officeart/2016/7/layout/LinearArrowProcessNumbered"/>
    <dgm:cxn modelId="{708D241D-9522-4FA0-9BAA-7A34C716CB59}" type="presParOf" srcId="{0AF03B9B-7336-4FD4-8F2A-D75659111CAB}" destId="{0F016B14-394B-4A34-BA06-9C929A942AF5}" srcOrd="3" destOrd="0" presId="urn:microsoft.com/office/officeart/2016/7/layout/LinearArrowProcessNumbered"/>
    <dgm:cxn modelId="{BF501D3D-D3B8-4B70-8A2E-A4B9003E0735}" type="presParOf" srcId="{66561AD5-43DE-407C-8797-3D0EE4947606}" destId="{9837000C-F0E2-4954-9DBA-7818A417EABF}" srcOrd="2" destOrd="0" presId="urn:microsoft.com/office/officeart/2016/7/layout/LinearArrowProcessNumbered"/>
    <dgm:cxn modelId="{DE243950-0B49-4EDE-806F-69CFE9B7F4C8}" type="presParOf" srcId="{91A1DBC5-52DE-4778-9BE3-E268245247E4}" destId="{57B5A74B-D27F-4365-8252-EAA5BE38DDBD}" srcOrd="5" destOrd="0" presId="urn:microsoft.com/office/officeart/2016/7/layout/LinearArrowProcessNumbered"/>
    <dgm:cxn modelId="{6CF4964B-1D16-44C0-87DB-923F5FF4CB81}" type="presParOf" srcId="{91A1DBC5-52DE-4778-9BE3-E268245247E4}" destId="{C9137717-58AA-4A95-BB15-0A37422A7F29}" srcOrd="6" destOrd="0" presId="urn:microsoft.com/office/officeart/2016/7/layout/LinearArrowProcessNumbered"/>
    <dgm:cxn modelId="{BB304CD0-1492-45F7-A497-11CE66ECF2D4}" type="presParOf" srcId="{C9137717-58AA-4A95-BB15-0A37422A7F29}" destId="{2F1E130C-0044-493C-B884-C34AD9857252}" srcOrd="0" destOrd="0" presId="urn:microsoft.com/office/officeart/2016/7/layout/LinearArrowProcessNumbered"/>
    <dgm:cxn modelId="{73E0E9E2-EF20-4945-88E9-14BAE4CF7BEA}" type="presParOf" srcId="{C9137717-58AA-4A95-BB15-0A37422A7F29}" destId="{A8F2C22A-FA08-46DB-9C74-1A5F1ACF7AA4}" srcOrd="1" destOrd="0" presId="urn:microsoft.com/office/officeart/2016/7/layout/LinearArrowProcessNumbered"/>
    <dgm:cxn modelId="{08ACE851-92DC-42B4-ADFF-7F2DB94798C6}" type="presParOf" srcId="{A8F2C22A-FA08-46DB-9C74-1A5F1ACF7AA4}" destId="{6ACE2941-E1C2-446D-93D3-BA40F8C5759E}" srcOrd="0" destOrd="0" presId="urn:microsoft.com/office/officeart/2016/7/layout/LinearArrowProcessNumbered"/>
    <dgm:cxn modelId="{FFDF6602-07F3-406D-8E37-BEFC3412E230}" type="presParOf" srcId="{A8F2C22A-FA08-46DB-9C74-1A5F1ACF7AA4}" destId="{66C4B38E-A774-4B00-A6D0-E8250CC43500}" srcOrd="1" destOrd="0" presId="urn:microsoft.com/office/officeart/2016/7/layout/LinearArrowProcessNumbered"/>
    <dgm:cxn modelId="{612EE803-7F51-44EC-AB45-29CA15DF65B8}" type="presParOf" srcId="{A8F2C22A-FA08-46DB-9C74-1A5F1ACF7AA4}" destId="{1980EE6F-108C-4346-8729-692D6229C132}" srcOrd="2" destOrd="0" presId="urn:microsoft.com/office/officeart/2016/7/layout/LinearArrowProcessNumbered"/>
    <dgm:cxn modelId="{EDA0DE8A-1A93-48F7-82A0-E434F78A4998}" type="presParOf" srcId="{A8F2C22A-FA08-46DB-9C74-1A5F1ACF7AA4}" destId="{8B3A9855-896C-437D-8085-50C6D89B8DEA}" srcOrd="3" destOrd="0" presId="urn:microsoft.com/office/officeart/2016/7/layout/LinearArrowProcessNumbered"/>
    <dgm:cxn modelId="{41F4A5D1-3F2B-43EF-93A9-94B35C9EFDA3}" type="presParOf" srcId="{C9137717-58AA-4A95-BB15-0A37422A7F29}" destId="{87B9CB23-3A3E-46B3-9C8F-2634EBBD22CA}" srcOrd="2" destOrd="0" presId="urn:microsoft.com/office/officeart/2016/7/layout/LinearArrowProcessNumbered"/>
    <dgm:cxn modelId="{93E9B69A-B3EB-4907-8CCE-558AEB7C1C52}" type="presParOf" srcId="{91A1DBC5-52DE-4778-9BE3-E268245247E4}" destId="{514BA22B-B512-4FB5-BA7C-B918B355EE13}" srcOrd="7" destOrd="0" presId="urn:microsoft.com/office/officeart/2016/7/layout/LinearArrowProcessNumbered"/>
    <dgm:cxn modelId="{4740B2FA-8D23-4627-BEF6-AC1DA78E571A}" type="presParOf" srcId="{91A1DBC5-52DE-4778-9BE3-E268245247E4}" destId="{A9BC0D83-62CF-4981-A5CE-F5A4FD2A0F7D}" srcOrd="8" destOrd="0" presId="urn:microsoft.com/office/officeart/2016/7/layout/LinearArrowProcessNumbered"/>
    <dgm:cxn modelId="{954125A4-45E5-4A86-983E-F66A49B6FB64}" type="presParOf" srcId="{A9BC0D83-62CF-4981-A5CE-F5A4FD2A0F7D}" destId="{E27E7AEE-82BC-452F-9289-ABCDE63A8E1D}" srcOrd="0" destOrd="0" presId="urn:microsoft.com/office/officeart/2016/7/layout/LinearArrowProcessNumbered"/>
    <dgm:cxn modelId="{960A356A-9C7B-42EC-B5A9-6652E0DF7F6A}" type="presParOf" srcId="{A9BC0D83-62CF-4981-A5CE-F5A4FD2A0F7D}" destId="{78F32E2F-92E7-481A-A2A4-234DEF757F06}" srcOrd="1" destOrd="0" presId="urn:microsoft.com/office/officeart/2016/7/layout/LinearArrowProcessNumbered"/>
    <dgm:cxn modelId="{73FDF6BC-E95F-48ED-B2DA-AE19C0A34BAE}" type="presParOf" srcId="{78F32E2F-92E7-481A-A2A4-234DEF757F06}" destId="{047CCB8F-2815-41DF-AD2F-DE2E62996506}" srcOrd="0" destOrd="0" presId="urn:microsoft.com/office/officeart/2016/7/layout/LinearArrowProcessNumbered"/>
    <dgm:cxn modelId="{7EFEA310-BC40-4CAE-AAD0-11726525B8DF}" type="presParOf" srcId="{78F32E2F-92E7-481A-A2A4-234DEF757F06}" destId="{C82C13BA-3A62-4BE5-B8FD-24C7000BBC02}" srcOrd="1" destOrd="0" presId="urn:microsoft.com/office/officeart/2016/7/layout/LinearArrowProcessNumbered"/>
    <dgm:cxn modelId="{D96E4EB5-F14F-4BB1-8C52-E807B6D422A3}" type="presParOf" srcId="{78F32E2F-92E7-481A-A2A4-234DEF757F06}" destId="{1335BBD2-DADF-4AD5-871C-D340C0750BB1}" srcOrd="2" destOrd="0" presId="urn:microsoft.com/office/officeart/2016/7/layout/LinearArrowProcessNumbered"/>
    <dgm:cxn modelId="{5FB4D40C-6A8E-4945-8B62-5077533FA2D6}" type="presParOf" srcId="{78F32E2F-92E7-481A-A2A4-234DEF757F06}" destId="{25420444-3AB3-42E8-939E-591CE836C0BF}" srcOrd="3" destOrd="0" presId="urn:microsoft.com/office/officeart/2016/7/layout/LinearArrowProcessNumbered"/>
    <dgm:cxn modelId="{0CA0CBCD-546C-4594-A44D-908AD586A0C9}" type="presParOf" srcId="{A9BC0D83-62CF-4981-A5CE-F5A4FD2A0F7D}" destId="{3642D01E-E01B-4C19-A7F1-553118864B85}" srcOrd="2" destOrd="0" presId="urn:microsoft.com/office/officeart/2016/7/layout/LinearArrowProcessNumbere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E498C-E84D-4D4B-BE28-80BB660FAFD6}"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506F3060-2B20-421F-A3AB-C099190A7CF0}">
      <dgm:prSet/>
      <dgm:spPr/>
      <dgm:t>
        <a:bodyPr/>
        <a:lstStyle/>
        <a:p>
          <a:r>
            <a:rPr lang="el-GR"/>
            <a:t>Είναι η «προσφορά και λήψη βοήθειας, βασισμένη σε κοινή κατανόηση, σεβασμό και αμοιβαία ενδυνάμωση μεταξύ ανθρώπων σε παρόμοιες καταστάσεις».</a:t>
          </a:r>
          <a:endParaRPr lang="en-US"/>
        </a:p>
      </dgm:t>
    </dgm:pt>
    <dgm:pt modelId="{602D5EFF-328D-4D06-9784-6E4170B9A631}" type="parTrans" cxnId="{DDE5DDA4-983E-4DCF-8F43-F90007F5018F}">
      <dgm:prSet/>
      <dgm:spPr/>
      <dgm:t>
        <a:bodyPr/>
        <a:lstStyle/>
        <a:p>
          <a:endParaRPr lang="en-US"/>
        </a:p>
      </dgm:t>
    </dgm:pt>
    <dgm:pt modelId="{76724218-60AD-4101-BBD4-1CEEF9664B54}" type="sibTrans" cxnId="{DDE5DDA4-983E-4DCF-8F43-F90007F5018F}">
      <dgm:prSet/>
      <dgm:spPr/>
      <dgm:t>
        <a:bodyPr/>
        <a:lstStyle/>
        <a:p>
          <a:endParaRPr lang="en-US"/>
        </a:p>
      </dgm:t>
    </dgm:pt>
    <dgm:pt modelId="{E87FD8CB-0794-41A2-AB05-DFAFA024C4CA}">
      <dgm:prSet/>
      <dgm:spPr/>
      <dgm:t>
        <a:bodyPr/>
        <a:lstStyle/>
        <a:p>
          <a:r>
            <a:rPr lang="el-GR"/>
            <a:t>Οι άνθρωποι μοιράζονται κοινές ανησυχίες και αξιοποιούν τις δικές τους εμπειρίες για να προσφέρουν συναισθηματική και πρακτική υποστήριξη για να βοηθήσουν ο ένας τον άλλον να προχωρήσει. </a:t>
          </a:r>
          <a:endParaRPr lang="en-US"/>
        </a:p>
      </dgm:t>
    </dgm:pt>
    <dgm:pt modelId="{05EE75F0-FD72-4799-A2B1-925EF99AD1A6}" type="parTrans" cxnId="{A6C7F46D-EADA-4526-AE45-167B7914955F}">
      <dgm:prSet/>
      <dgm:spPr/>
      <dgm:t>
        <a:bodyPr/>
        <a:lstStyle/>
        <a:p>
          <a:endParaRPr lang="en-US"/>
        </a:p>
      </dgm:t>
    </dgm:pt>
    <dgm:pt modelId="{05C72C8A-6FB8-4074-8494-4FF61FB0969F}" type="sibTrans" cxnId="{A6C7F46D-EADA-4526-AE45-167B7914955F}">
      <dgm:prSet/>
      <dgm:spPr/>
      <dgm:t>
        <a:bodyPr/>
        <a:lstStyle/>
        <a:p>
          <a:endParaRPr lang="en-US"/>
        </a:p>
      </dgm:t>
    </dgm:pt>
    <dgm:pt modelId="{FD942A80-0A6D-41B9-A7E6-090B8C07B568}">
      <dgm:prSet/>
      <dgm:spPr/>
      <dgm:t>
        <a:bodyPr/>
        <a:lstStyle/>
        <a:p>
          <a:r>
            <a:rPr lang="el-GR"/>
            <a:t>Περιλαμβάνει μια βαθιά, σε προσωπικό επίπεδο κατανόηση των απογοητεύσεων που μερικές φορές βιώνεται στο σύστημα ψυχικής υγείας και χρησιμεύει για να επαναπροσδιορίσει την ανάρρωση ως το νόημα αυτού που έχει συμβεί και τη συνέχεια στη ζωή, αντί να εντοπίσει και να εξαλείψει τα συμπτώματα και τις δυσλειτουργίες.</a:t>
          </a:r>
          <a:endParaRPr lang="en-US"/>
        </a:p>
      </dgm:t>
    </dgm:pt>
    <dgm:pt modelId="{93B10399-5C1A-4C27-B2DC-5748E196CB06}" type="parTrans" cxnId="{CBDB0D1A-B876-4F4D-ADD2-5C04D463C83E}">
      <dgm:prSet/>
      <dgm:spPr/>
      <dgm:t>
        <a:bodyPr/>
        <a:lstStyle/>
        <a:p>
          <a:endParaRPr lang="en-US"/>
        </a:p>
      </dgm:t>
    </dgm:pt>
    <dgm:pt modelId="{FCD3DAE1-57D1-4289-BEAF-E806AED8CDB0}" type="sibTrans" cxnId="{CBDB0D1A-B876-4F4D-ADD2-5C04D463C83E}">
      <dgm:prSet/>
      <dgm:spPr/>
      <dgm:t>
        <a:bodyPr/>
        <a:lstStyle/>
        <a:p>
          <a:endParaRPr lang="en-US"/>
        </a:p>
      </dgm:t>
    </dgm:pt>
    <dgm:pt modelId="{2D8C45A6-B566-43B6-9BED-209689629370}" type="pres">
      <dgm:prSet presAssocID="{CC5E498C-E84D-4D4B-BE28-80BB660FAFD6}" presName="linear" presStyleCnt="0">
        <dgm:presLayoutVars>
          <dgm:animLvl val="lvl"/>
          <dgm:resizeHandles val="exact"/>
        </dgm:presLayoutVars>
      </dgm:prSet>
      <dgm:spPr/>
      <dgm:t>
        <a:bodyPr/>
        <a:lstStyle/>
        <a:p>
          <a:endParaRPr lang="el-GR"/>
        </a:p>
      </dgm:t>
    </dgm:pt>
    <dgm:pt modelId="{C9B68C6A-4ED0-467D-9E9C-C5AB6715AA26}" type="pres">
      <dgm:prSet presAssocID="{506F3060-2B20-421F-A3AB-C099190A7CF0}" presName="parentText" presStyleLbl="node1" presStyleIdx="0" presStyleCnt="3">
        <dgm:presLayoutVars>
          <dgm:chMax val="0"/>
          <dgm:bulletEnabled val="1"/>
        </dgm:presLayoutVars>
      </dgm:prSet>
      <dgm:spPr/>
      <dgm:t>
        <a:bodyPr/>
        <a:lstStyle/>
        <a:p>
          <a:endParaRPr lang="el-GR"/>
        </a:p>
      </dgm:t>
    </dgm:pt>
    <dgm:pt modelId="{E72CFE07-B161-4FE1-BE28-01B386EAE157}" type="pres">
      <dgm:prSet presAssocID="{76724218-60AD-4101-BBD4-1CEEF9664B54}" presName="spacer" presStyleCnt="0"/>
      <dgm:spPr/>
    </dgm:pt>
    <dgm:pt modelId="{17A3621D-0A21-4241-805E-F9E3A4B100BD}" type="pres">
      <dgm:prSet presAssocID="{E87FD8CB-0794-41A2-AB05-DFAFA024C4CA}" presName="parentText" presStyleLbl="node1" presStyleIdx="1" presStyleCnt="3">
        <dgm:presLayoutVars>
          <dgm:chMax val="0"/>
          <dgm:bulletEnabled val="1"/>
        </dgm:presLayoutVars>
      </dgm:prSet>
      <dgm:spPr/>
      <dgm:t>
        <a:bodyPr/>
        <a:lstStyle/>
        <a:p>
          <a:endParaRPr lang="el-GR"/>
        </a:p>
      </dgm:t>
    </dgm:pt>
    <dgm:pt modelId="{F3DF85F6-244A-4093-AC57-E95B994BB49A}" type="pres">
      <dgm:prSet presAssocID="{05C72C8A-6FB8-4074-8494-4FF61FB0969F}" presName="spacer" presStyleCnt="0"/>
      <dgm:spPr/>
    </dgm:pt>
    <dgm:pt modelId="{96665F59-DC0A-443A-814E-6C8AF6F3FD3E}" type="pres">
      <dgm:prSet presAssocID="{FD942A80-0A6D-41B9-A7E6-090B8C07B568}" presName="parentText" presStyleLbl="node1" presStyleIdx="2" presStyleCnt="3">
        <dgm:presLayoutVars>
          <dgm:chMax val="0"/>
          <dgm:bulletEnabled val="1"/>
        </dgm:presLayoutVars>
      </dgm:prSet>
      <dgm:spPr/>
      <dgm:t>
        <a:bodyPr/>
        <a:lstStyle/>
        <a:p>
          <a:endParaRPr lang="el-GR"/>
        </a:p>
      </dgm:t>
    </dgm:pt>
  </dgm:ptLst>
  <dgm:cxnLst>
    <dgm:cxn modelId="{DDE5DDA4-983E-4DCF-8F43-F90007F5018F}" srcId="{CC5E498C-E84D-4D4B-BE28-80BB660FAFD6}" destId="{506F3060-2B20-421F-A3AB-C099190A7CF0}" srcOrd="0" destOrd="0" parTransId="{602D5EFF-328D-4D06-9784-6E4170B9A631}" sibTransId="{76724218-60AD-4101-BBD4-1CEEF9664B54}"/>
    <dgm:cxn modelId="{039BA8E7-BDAE-47B9-B54B-02AD4B318FD6}" type="presOf" srcId="{FD942A80-0A6D-41B9-A7E6-090B8C07B568}" destId="{96665F59-DC0A-443A-814E-6C8AF6F3FD3E}" srcOrd="0" destOrd="0" presId="urn:microsoft.com/office/officeart/2005/8/layout/vList2"/>
    <dgm:cxn modelId="{A6C7F46D-EADA-4526-AE45-167B7914955F}" srcId="{CC5E498C-E84D-4D4B-BE28-80BB660FAFD6}" destId="{E87FD8CB-0794-41A2-AB05-DFAFA024C4CA}" srcOrd="1" destOrd="0" parTransId="{05EE75F0-FD72-4799-A2B1-925EF99AD1A6}" sibTransId="{05C72C8A-6FB8-4074-8494-4FF61FB0969F}"/>
    <dgm:cxn modelId="{E147A0C4-63B3-4743-AED5-0487B7B11334}" type="presOf" srcId="{CC5E498C-E84D-4D4B-BE28-80BB660FAFD6}" destId="{2D8C45A6-B566-43B6-9BED-209689629370}" srcOrd="0" destOrd="0" presId="urn:microsoft.com/office/officeart/2005/8/layout/vList2"/>
    <dgm:cxn modelId="{A17A048C-3851-47B9-B0D4-F189F5C27796}" type="presOf" srcId="{506F3060-2B20-421F-A3AB-C099190A7CF0}" destId="{C9B68C6A-4ED0-467D-9E9C-C5AB6715AA26}" srcOrd="0" destOrd="0" presId="urn:microsoft.com/office/officeart/2005/8/layout/vList2"/>
    <dgm:cxn modelId="{C06E5E42-6495-4010-B5C2-83434339D407}" type="presOf" srcId="{E87FD8CB-0794-41A2-AB05-DFAFA024C4CA}" destId="{17A3621D-0A21-4241-805E-F9E3A4B100BD}" srcOrd="0" destOrd="0" presId="urn:microsoft.com/office/officeart/2005/8/layout/vList2"/>
    <dgm:cxn modelId="{CBDB0D1A-B876-4F4D-ADD2-5C04D463C83E}" srcId="{CC5E498C-E84D-4D4B-BE28-80BB660FAFD6}" destId="{FD942A80-0A6D-41B9-A7E6-090B8C07B568}" srcOrd="2" destOrd="0" parTransId="{93B10399-5C1A-4C27-B2DC-5748E196CB06}" sibTransId="{FCD3DAE1-57D1-4289-BEAF-E806AED8CDB0}"/>
    <dgm:cxn modelId="{681CD83F-324A-4E22-9CBC-0F1A72E28543}" type="presParOf" srcId="{2D8C45A6-B566-43B6-9BED-209689629370}" destId="{C9B68C6A-4ED0-467D-9E9C-C5AB6715AA26}" srcOrd="0" destOrd="0" presId="urn:microsoft.com/office/officeart/2005/8/layout/vList2"/>
    <dgm:cxn modelId="{DE9912BB-8F4C-4AE7-A1AC-C1D89326E3FF}" type="presParOf" srcId="{2D8C45A6-B566-43B6-9BED-209689629370}" destId="{E72CFE07-B161-4FE1-BE28-01B386EAE157}" srcOrd="1" destOrd="0" presId="urn:microsoft.com/office/officeart/2005/8/layout/vList2"/>
    <dgm:cxn modelId="{C76BC3AB-1093-42D1-B3F1-32E4750EC7BA}" type="presParOf" srcId="{2D8C45A6-B566-43B6-9BED-209689629370}" destId="{17A3621D-0A21-4241-805E-F9E3A4B100BD}" srcOrd="2" destOrd="0" presId="urn:microsoft.com/office/officeart/2005/8/layout/vList2"/>
    <dgm:cxn modelId="{F352832B-2AD4-4837-B079-27956AFA0C0C}" type="presParOf" srcId="{2D8C45A6-B566-43B6-9BED-209689629370}" destId="{F3DF85F6-244A-4093-AC57-E95B994BB49A}" srcOrd="3" destOrd="0" presId="urn:microsoft.com/office/officeart/2005/8/layout/vList2"/>
    <dgm:cxn modelId="{03CCA05C-D3F4-4FD7-B654-FF16D5D46B74}" type="presParOf" srcId="{2D8C45A6-B566-43B6-9BED-209689629370}" destId="{96665F59-DC0A-443A-814E-6C8AF6F3FD3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8E2B8A-F063-41E9-8E4E-7C5C8AB8FE19}"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0FD338A6-A13A-4502-9FE4-E3A1A2B8B01D}">
      <dgm:prSet/>
      <dgm:spPr/>
      <dgm:t>
        <a:bodyPr/>
        <a:lstStyle/>
        <a:p>
          <a:r>
            <a:rPr lang="el-GR"/>
            <a:t>Μέσω αυτής της σχέσης εμπιστοσύνης, που προσφέρει συντροφικότητα, ενσυναίσθηση και ενδυνάμωση, τα συναισθήματα της απομόνωσης και της απόρριψης μπορούν να αντικατασταθούν με ελπίδα, μια αίσθηση ελευθερίας και πίστης στον προσωπικό έλεγχο. </a:t>
          </a:r>
          <a:endParaRPr lang="en-US"/>
        </a:p>
      </dgm:t>
    </dgm:pt>
    <dgm:pt modelId="{C4140B2C-FBF3-4EAC-A496-0B779452DEB4}" type="parTrans" cxnId="{9709A7DF-E784-443C-BC3D-EE546459EC8E}">
      <dgm:prSet/>
      <dgm:spPr/>
      <dgm:t>
        <a:bodyPr/>
        <a:lstStyle/>
        <a:p>
          <a:endParaRPr lang="en-US"/>
        </a:p>
      </dgm:t>
    </dgm:pt>
    <dgm:pt modelId="{4A2449EF-D931-4110-915F-6E2497861F6D}" type="sibTrans" cxnId="{9709A7DF-E784-443C-BC3D-EE546459EC8E}">
      <dgm:prSet/>
      <dgm:spPr/>
      <dgm:t>
        <a:bodyPr/>
        <a:lstStyle/>
        <a:p>
          <a:endParaRPr lang="en-US"/>
        </a:p>
      </dgm:t>
    </dgm:pt>
    <dgm:pt modelId="{85793855-C323-41CD-9E7A-27EA7C2980CA}">
      <dgm:prSet/>
      <dgm:spPr/>
      <dgm:t>
        <a:bodyPr/>
        <a:lstStyle/>
        <a:p>
          <a:r>
            <a:rPr lang="el-GR"/>
            <a:t>«Ήθελα να είμαι σε θέση να δείξω στους ανθρώπους ότι όσο χαμηλά κι αν βρεθείτε, υπάρχει ένας δρόμος προς τα πάνω και υπάρχει μια διέξοδος…., ανεξάρτητα από το πού βρίσκεστε, αν θέλετε να φτάσετε κάπου αλλού μπορείτε, υπάρχει πάντα μια διαδρομή για να φτάσετε εκεί που θέλετε να είστε»(Peer support worker, Nottingham Healthcare).</a:t>
          </a:r>
          <a:endParaRPr lang="en-US"/>
        </a:p>
      </dgm:t>
    </dgm:pt>
    <dgm:pt modelId="{1AFC8B5D-BEEB-4A54-9AE8-83C995919286}" type="parTrans" cxnId="{10A1F757-7EB0-4A82-B031-19C2AF04EB3A}">
      <dgm:prSet/>
      <dgm:spPr/>
      <dgm:t>
        <a:bodyPr/>
        <a:lstStyle/>
        <a:p>
          <a:endParaRPr lang="en-US"/>
        </a:p>
      </dgm:t>
    </dgm:pt>
    <dgm:pt modelId="{94BC9FDC-4C96-49AD-BDEB-6D3C56BDEEAF}" type="sibTrans" cxnId="{10A1F757-7EB0-4A82-B031-19C2AF04EB3A}">
      <dgm:prSet/>
      <dgm:spPr/>
      <dgm:t>
        <a:bodyPr/>
        <a:lstStyle/>
        <a:p>
          <a:endParaRPr lang="en-US"/>
        </a:p>
      </dgm:t>
    </dgm:pt>
    <dgm:pt modelId="{A7DE15B0-C855-4637-B4D2-DD3F3FEC7439}" type="pres">
      <dgm:prSet presAssocID="{048E2B8A-F063-41E9-8E4E-7C5C8AB8FE19}" presName="hierChild1" presStyleCnt="0">
        <dgm:presLayoutVars>
          <dgm:chPref val="1"/>
          <dgm:dir/>
          <dgm:animOne val="branch"/>
          <dgm:animLvl val="lvl"/>
          <dgm:resizeHandles/>
        </dgm:presLayoutVars>
      </dgm:prSet>
      <dgm:spPr/>
      <dgm:t>
        <a:bodyPr/>
        <a:lstStyle/>
        <a:p>
          <a:endParaRPr lang="el-GR"/>
        </a:p>
      </dgm:t>
    </dgm:pt>
    <dgm:pt modelId="{7FDC0FC1-AEF7-40AA-A765-55AA518C4C5F}" type="pres">
      <dgm:prSet presAssocID="{0FD338A6-A13A-4502-9FE4-E3A1A2B8B01D}" presName="hierRoot1" presStyleCnt="0"/>
      <dgm:spPr/>
    </dgm:pt>
    <dgm:pt modelId="{27A0CB93-F2AE-4D97-ABD3-C0A95B233380}" type="pres">
      <dgm:prSet presAssocID="{0FD338A6-A13A-4502-9FE4-E3A1A2B8B01D}" presName="composite" presStyleCnt="0"/>
      <dgm:spPr/>
    </dgm:pt>
    <dgm:pt modelId="{5F5D3AAD-2590-4502-92F7-5E04B5A72151}" type="pres">
      <dgm:prSet presAssocID="{0FD338A6-A13A-4502-9FE4-E3A1A2B8B01D}" presName="background" presStyleLbl="node0" presStyleIdx="0" presStyleCnt="2"/>
      <dgm:spPr/>
    </dgm:pt>
    <dgm:pt modelId="{26995D32-1278-4148-AD8C-AA3DF2288676}" type="pres">
      <dgm:prSet presAssocID="{0FD338A6-A13A-4502-9FE4-E3A1A2B8B01D}" presName="text" presStyleLbl="fgAcc0" presStyleIdx="0" presStyleCnt="2">
        <dgm:presLayoutVars>
          <dgm:chPref val="3"/>
        </dgm:presLayoutVars>
      </dgm:prSet>
      <dgm:spPr/>
      <dgm:t>
        <a:bodyPr/>
        <a:lstStyle/>
        <a:p>
          <a:endParaRPr lang="el-GR"/>
        </a:p>
      </dgm:t>
    </dgm:pt>
    <dgm:pt modelId="{9B5466B4-D761-470C-9ECE-2D1861C27E27}" type="pres">
      <dgm:prSet presAssocID="{0FD338A6-A13A-4502-9FE4-E3A1A2B8B01D}" presName="hierChild2" presStyleCnt="0"/>
      <dgm:spPr/>
    </dgm:pt>
    <dgm:pt modelId="{F9859A33-DBA0-416C-B82A-F026C75C6FA3}" type="pres">
      <dgm:prSet presAssocID="{85793855-C323-41CD-9E7A-27EA7C2980CA}" presName="hierRoot1" presStyleCnt="0"/>
      <dgm:spPr/>
    </dgm:pt>
    <dgm:pt modelId="{B254F848-ACCA-4605-80ED-144ACC9F05FF}" type="pres">
      <dgm:prSet presAssocID="{85793855-C323-41CD-9E7A-27EA7C2980CA}" presName="composite" presStyleCnt="0"/>
      <dgm:spPr/>
    </dgm:pt>
    <dgm:pt modelId="{5ED2299A-9131-4CC4-A6A6-0900419700EA}" type="pres">
      <dgm:prSet presAssocID="{85793855-C323-41CD-9E7A-27EA7C2980CA}" presName="background" presStyleLbl="node0" presStyleIdx="1" presStyleCnt="2"/>
      <dgm:spPr/>
    </dgm:pt>
    <dgm:pt modelId="{E3F53C12-06D5-40D8-B468-93AC387AEE93}" type="pres">
      <dgm:prSet presAssocID="{85793855-C323-41CD-9E7A-27EA7C2980CA}" presName="text" presStyleLbl="fgAcc0" presStyleIdx="1" presStyleCnt="2">
        <dgm:presLayoutVars>
          <dgm:chPref val="3"/>
        </dgm:presLayoutVars>
      </dgm:prSet>
      <dgm:spPr/>
      <dgm:t>
        <a:bodyPr/>
        <a:lstStyle/>
        <a:p>
          <a:endParaRPr lang="el-GR"/>
        </a:p>
      </dgm:t>
    </dgm:pt>
    <dgm:pt modelId="{AF1EA6CD-02A4-4F5A-9D24-B92399D749C0}" type="pres">
      <dgm:prSet presAssocID="{85793855-C323-41CD-9E7A-27EA7C2980CA}" presName="hierChild2" presStyleCnt="0"/>
      <dgm:spPr/>
    </dgm:pt>
  </dgm:ptLst>
  <dgm:cxnLst>
    <dgm:cxn modelId="{9709A7DF-E784-443C-BC3D-EE546459EC8E}" srcId="{048E2B8A-F063-41E9-8E4E-7C5C8AB8FE19}" destId="{0FD338A6-A13A-4502-9FE4-E3A1A2B8B01D}" srcOrd="0" destOrd="0" parTransId="{C4140B2C-FBF3-4EAC-A496-0B779452DEB4}" sibTransId="{4A2449EF-D931-4110-915F-6E2497861F6D}"/>
    <dgm:cxn modelId="{92AA7309-9174-40CC-9351-B9E1AA21EB5F}" type="presOf" srcId="{048E2B8A-F063-41E9-8E4E-7C5C8AB8FE19}" destId="{A7DE15B0-C855-4637-B4D2-DD3F3FEC7439}" srcOrd="0" destOrd="0" presId="urn:microsoft.com/office/officeart/2005/8/layout/hierarchy1"/>
    <dgm:cxn modelId="{784BFA39-1C74-4C64-B740-07CB0D6AA9D0}" type="presOf" srcId="{0FD338A6-A13A-4502-9FE4-E3A1A2B8B01D}" destId="{26995D32-1278-4148-AD8C-AA3DF2288676}" srcOrd="0" destOrd="0" presId="urn:microsoft.com/office/officeart/2005/8/layout/hierarchy1"/>
    <dgm:cxn modelId="{10A1F757-7EB0-4A82-B031-19C2AF04EB3A}" srcId="{048E2B8A-F063-41E9-8E4E-7C5C8AB8FE19}" destId="{85793855-C323-41CD-9E7A-27EA7C2980CA}" srcOrd="1" destOrd="0" parTransId="{1AFC8B5D-BEEB-4A54-9AE8-83C995919286}" sibTransId="{94BC9FDC-4C96-49AD-BDEB-6D3C56BDEEAF}"/>
    <dgm:cxn modelId="{FE3C78AF-6D2D-42DD-9B62-0D806679411E}" type="presOf" srcId="{85793855-C323-41CD-9E7A-27EA7C2980CA}" destId="{E3F53C12-06D5-40D8-B468-93AC387AEE93}" srcOrd="0" destOrd="0" presId="urn:microsoft.com/office/officeart/2005/8/layout/hierarchy1"/>
    <dgm:cxn modelId="{0C7A9EDF-90AA-4FB0-BCE8-90E2A694BBDD}" type="presParOf" srcId="{A7DE15B0-C855-4637-B4D2-DD3F3FEC7439}" destId="{7FDC0FC1-AEF7-40AA-A765-55AA518C4C5F}" srcOrd="0" destOrd="0" presId="urn:microsoft.com/office/officeart/2005/8/layout/hierarchy1"/>
    <dgm:cxn modelId="{D381F0ED-0A64-4C05-BD90-6C845E483B08}" type="presParOf" srcId="{7FDC0FC1-AEF7-40AA-A765-55AA518C4C5F}" destId="{27A0CB93-F2AE-4D97-ABD3-C0A95B233380}" srcOrd="0" destOrd="0" presId="urn:microsoft.com/office/officeart/2005/8/layout/hierarchy1"/>
    <dgm:cxn modelId="{9B6202F6-8079-4856-947D-81A7D62226E9}" type="presParOf" srcId="{27A0CB93-F2AE-4D97-ABD3-C0A95B233380}" destId="{5F5D3AAD-2590-4502-92F7-5E04B5A72151}" srcOrd="0" destOrd="0" presId="urn:microsoft.com/office/officeart/2005/8/layout/hierarchy1"/>
    <dgm:cxn modelId="{7E58850D-486E-423F-89E2-C80DBDB20920}" type="presParOf" srcId="{27A0CB93-F2AE-4D97-ABD3-C0A95B233380}" destId="{26995D32-1278-4148-AD8C-AA3DF2288676}" srcOrd="1" destOrd="0" presId="urn:microsoft.com/office/officeart/2005/8/layout/hierarchy1"/>
    <dgm:cxn modelId="{E7803995-D9B5-406C-8B9E-FBBF3B89D7E1}" type="presParOf" srcId="{7FDC0FC1-AEF7-40AA-A765-55AA518C4C5F}" destId="{9B5466B4-D761-470C-9ECE-2D1861C27E27}" srcOrd="1" destOrd="0" presId="urn:microsoft.com/office/officeart/2005/8/layout/hierarchy1"/>
    <dgm:cxn modelId="{CA7F8100-3777-469D-A209-B2DDC4C3BC7D}" type="presParOf" srcId="{A7DE15B0-C855-4637-B4D2-DD3F3FEC7439}" destId="{F9859A33-DBA0-416C-B82A-F026C75C6FA3}" srcOrd="1" destOrd="0" presId="urn:microsoft.com/office/officeart/2005/8/layout/hierarchy1"/>
    <dgm:cxn modelId="{3B62381A-B4E4-4B0D-B466-3CCAE5C0668A}" type="presParOf" srcId="{F9859A33-DBA0-416C-B82A-F026C75C6FA3}" destId="{B254F848-ACCA-4605-80ED-144ACC9F05FF}" srcOrd="0" destOrd="0" presId="urn:microsoft.com/office/officeart/2005/8/layout/hierarchy1"/>
    <dgm:cxn modelId="{72DB7177-5877-4DD3-B912-EEA7AB1CB501}" type="presParOf" srcId="{B254F848-ACCA-4605-80ED-144ACC9F05FF}" destId="{5ED2299A-9131-4CC4-A6A6-0900419700EA}" srcOrd="0" destOrd="0" presId="urn:microsoft.com/office/officeart/2005/8/layout/hierarchy1"/>
    <dgm:cxn modelId="{D3C2735F-1ACC-49BE-A10B-EE3685DF0100}" type="presParOf" srcId="{B254F848-ACCA-4605-80ED-144ACC9F05FF}" destId="{E3F53C12-06D5-40D8-B468-93AC387AEE93}" srcOrd="1" destOrd="0" presId="urn:microsoft.com/office/officeart/2005/8/layout/hierarchy1"/>
    <dgm:cxn modelId="{23C94FA3-2109-42A4-B5F2-C3C0420D15AA}" type="presParOf" srcId="{F9859A33-DBA0-416C-B82A-F026C75C6FA3}" destId="{AF1EA6CD-02A4-4F5A-9D24-B92399D749C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40FA47-6460-4524-A093-1D1027392D26}" type="doc">
      <dgm:prSet loTypeId="urn:microsoft.com/office/officeart/2005/8/layout/process1" loCatId="process" qsTypeId="urn:microsoft.com/office/officeart/2005/8/quickstyle/simple2" qsCatId="simple" csTypeId="urn:microsoft.com/office/officeart/2005/8/colors/accent1_2" csCatId="accent1"/>
      <dgm:spPr/>
      <dgm:t>
        <a:bodyPr/>
        <a:lstStyle/>
        <a:p>
          <a:endParaRPr lang="en-US"/>
        </a:p>
      </dgm:t>
    </dgm:pt>
    <dgm:pt modelId="{477F74BE-8D47-4463-B334-A8DEBA31A86C}">
      <dgm:prSet/>
      <dgm:spPr/>
      <dgm:t>
        <a:bodyPr/>
        <a:lstStyle/>
        <a:p>
          <a:r>
            <a:rPr lang="el-GR"/>
            <a:t>Οι κοινές εμπειρίες των ομότιμων σε περιβάλλον ψυχικής υγείας είναι συνήθως οι αμοιβαίες εμπειρίες τους από πλευράς συμπτωματολογίας. Ωστόσο, δεν αρκεί πάντα η διήγηση των ιστοριών τους. </a:t>
          </a:r>
          <a:endParaRPr lang="en-US"/>
        </a:p>
      </dgm:t>
    </dgm:pt>
    <dgm:pt modelId="{0132BA97-9716-42B0-B2D3-9DD5033A3409}" type="parTrans" cxnId="{6F6D87AD-A512-4E97-8302-527B801875FF}">
      <dgm:prSet/>
      <dgm:spPr/>
      <dgm:t>
        <a:bodyPr/>
        <a:lstStyle/>
        <a:p>
          <a:endParaRPr lang="en-US"/>
        </a:p>
      </dgm:t>
    </dgm:pt>
    <dgm:pt modelId="{15A356AD-B504-4CD6-AB93-1FBDD8373624}" type="sibTrans" cxnId="{6F6D87AD-A512-4E97-8302-527B801875FF}">
      <dgm:prSet/>
      <dgm:spPr/>
      <dgm:t>
        <a:bodyPr/>
        <a:lstStyle/>
        <a:p>
          <a:endParaRPr lang="en-US"/>
        </a:p>
      </dgm:t>
    </dgm:pt>
    <dgm:pt modelId="{AA076728-5788-4E62-9C24-ECC7536835DB}">
      <dgm:prSet/>
      <dgm:spPr/>
      <dgm:t>
        <a:bodyPr/>
        <a:lstStyle/>
        <a:p>
          <a:r>
            <a:rPr lang="el-GR"/>
            <a:t>Η υποστήριξη είναι συχνά πιο χρήσιμη εάν και τα δύο μέρη έχουν άλλα κοινά πράγματα όπως πολιτιστικό υπόβαθρο, θρησκεία, ηλικία, φύλο και προσωπικές αξίες.</a:t>
          </a:r>
          <a:endParaRPr lang="en-US"/>
        </a:p>
      </dgm:t>
    </dgm:pt>
    <dgm:pt modelId="{B12AFA4D-37EA-44C7-8885-FFA3B91A5F30}" type="parTrans" cxnId="{F6482980-7A3A-471C-A6F1-48266DD09B48}">
      <dgm:prSet/>
      <dgm:spPr/>
      <dgm:t>
        <a:bodyPr/>
        <a:lstStyle/>
        <a:p>
          <a:endParaRPr lang="en-US"/>
        </a:p>
      </dgm:t>
    </dgm:pt>
    <dgm:pt modelId="{AC13F0EC-44A6-4698-B7D4-4C9DB5CED999}" type="sibTrans" cxnId="{F6482980-7A3A-471C-A6F1-48266DD09B48}">
      <dgm:prSet/>
      <dgm:spPr/>
      <dgm:t>
        <a:bodyPr/>
        <a:lstStyle/>
        <a:p>
          <a:endParaRPr lang="en-US"/>
        </a:p>
      </dgm:t>
    </dgm:pt>
    <dgm:pt modelId="{B00FAE88-F109-4D4D-871B-02947A0286AF}">
      <dgm:prSet/>
      <dgm:spPr/>
      <dgm:t>
        <a:bodyPr/>
        <a:lstStyle/>
        <a:p>
          <a:r>
            <a:rPr lang="el-GR"/>
            <a:t>Οι σχέσεις είναι πιο υποστηρικτικές εάν και τα 2 μέρη είναι πρόθυμα να παρέχουν και να λάβουν υποστήριξη και έχουν αποκτήσει κάποια απόσταση από τη δική τους κατάσταση, ώστε να είναι σε θέση να βοηθήσουν ο ένας τον άλλον να σκεφτεί λύσεις, και όχι απλώς να παρέχουν συμβουλές με βάση τις δικές τους εμπειρίες. </a:t>
          </a:r>
          <a:endParaRPr lang="en-US"/>
        </a:p>
      </dgm:t>
    </dgm:pt>
    <dgm:pt modelId="{CFBE34EB-F7A0-4A9F-AA37-A1B976AD7409}" type="parTrans" cxnId="{E1E1298B-03D6-401D-9ED6-95EB0F78B4A1}">
      <dgm:prSet/>
      <dgm:spPr/>
      <dgm:t>
        <a:bodyPr/>
        <a:lstStyle/>
        <a:p>
          <a:endParaRPr lang="en-US"/>
        </a:p>
      </dgm:t>
    </dgm:pt>
    <dgm:pt modelId="{52CA8C5C-6AF7-4116-9149-B76C6C84B444}" type="sibTrans" cxnId="{E1E1298B-03D6-401D-9ED6-95EB0F78B4A1}">
      <dgm:prSet/>
      <dgm:spPr/>
      <dgm:t>
        <a:bodyPr/>
        <a:lstStyle/>
        <a:p>
          <a:endParaRPr lang="en-US"/>
        </a:p>
      </dgm:t>
    </dgm:pt>
    <dgm:pt modelId="{193AA6C7-C8D4-42A6-92C4-75E0063E8972}" type="pres">
      <dgm:prSet presAssocID="{B940FA47-6460-4524-A093-1D1027392D26}" presName="Name0" presStyleCnt="0">
        <dgm:presLayoutVars>
          <dgm:dir/>
          <dgm:resizeHandles val="exact"/>
        </dgm:presLayoutVars>
      </dgm:prSet>
      <dgm:spPr/>
      <dgm:t>
        <a:bodyPr/>
        <a:lstStyle/>
        <a:p>
          <a:endParaRPr lang="el-GR"/>
        </a:p>
      </dgm:t>
    </dgm:pt>
    <dgm:pt modelId="{8D3710E5-B106-4AD9-939B-DD17432F97F2}" type="pres">
      <dgm:prSet presAssocID="{477F74BE-8D47-4463-B334-A8DEBA31A86C}" presName="node" presStyleLbl="node1" presStyleIdx="0" presStyleCnt="3">
        <dgm:presLayoutVars>
          <dgm:bulletEnabled val="1"/>
        </dgm:presLayoutVars>
      </dgm:prSet>
      <dgm:spPr/>
      <dgm:t>
        <a:bodyPr/>
        <a:lstStyle/>
        <a:p>
          <a:endParaRPr lang="el-GR"/>
        </a:p>
      </dgm:t>
    </dgm:pt>
    <dgm:pt modelId="{5BDC4F2E-8301-42D5-9D6B-A5A8645D09D4}" type="pres">
      <dgm:prSet presAssocID="{15A356AD-B504-4CD6-AB93-1FBDD8373624}" presName="sibTrans" presStyleLbl="sibTrans2D1" presStyleIdx="0" presStyleCnt="2"/>
      <dgm:spPr/>
      <dgm:t>
        <a:bodyPr/>
        <a:lstStyle/>
        <a:p>
          <a:endParaRPr lang="el-GR"/>
        </a:p>
      </dgm:t>
    </dgm:pt>
    <dgm:pt modelId="{64616BF6-5523-43C7-8C7D-375A7C846186}" type="pres">
      <dgm:prSet presAssocID="{15A356AD-B504-4CD6-AB93-1FBDD8373624}" presName="connectorText" presStyleLbl="sibTrans2D1" presStyleIdx="0" presStyleCnt="2"/>
      <dgm:spPr/>
      <dgm:t>
        <a:bodyPr/>
        <a:lstStyle/>
        <a:p>
          <a:endParaRPr lang="el-GR"/>
        </a:p>
      </dgm:t>
    </dgm:pt>
    <dgm:pt modelId="{411D6C60-BF68-423C-8704-6854D3C3CBF6}" type="pres">
      <dgm:prSet presAssocID="{AA076728-5788-4E62-9C24-ECC7536835DB}" presName="node" presStyleLbl="node1" presStyleIdx="1" presStyleCnt="3">
        <dgm:presLayoutVars>
          <dgm:bulletEnabled val="1"/>
        </dgm:presLayoutVars>
      </dgm:prSet>
      <dgm:spPr/>
      <dgm:t>
        <a:bodyPr/>
        <a:lstStyle/>
        <a:p>
          <a:endParaRPr lang="el-GR"/>
        </a:p>
      </dgm:t>
    </dgm:pt>
    <dgm:pt modelId="{926E76A8-F6CB-40D6-B2FA-30D200338437}" type="pres">
      <dgm:prSet presAssocID="{AC13F0EC-44A6-4698-B7D4-4C9DB5CED999}" presName="sibTrans" presStyleLbl="sibTrans2D1" presStyleIdx="1" presStyleCnt="2"/>
      <dgm:spPr/>
      <dgm:t>
        <a:bodyPr/>
        <a:lstStyle/>
        <a:p>
          <a:endParaRPr lang="el-GR"/>
        </a:p>
      </dgm:t>
    </dgm:pt>
    <dgm:pt modelId="{2BEA89AE-044F-4F22-9E5C-F00CDDE10214}" type="pres">
      <dgm:prSet presAssocID="{AC13F0EC-44A6-4698-B7D4-4C9DB5CED999}" presName="connectorText" presStyleLbl="sibTrans2D1" presStyleIdx="1" presStyleCnt="2"/>
      <dgm:spPr/>
      <dgm:t>
        <a:bodyPr/>
        <a:lstStyle/>
        <a:p>
          <a:endParaRPr lang="el-GR"/>
        </a:p>
      </dgm:t>
    </dgm:pt>
    <dgm:pt modelId="{B061B6C4-3935-45D0-988D-42B1B719E0FF}" type="pres">
      <dgm:prSet presAssocID="{B00FAE88-F109-4D4D-871B-02947A0286AF}" presName="node" presStyleLbl="node1" presStyleIdx="2" presStyleCnt="3">
        <dgm:presLayoutVars>
          <dgm:bulletEnabled val="1"/>
        </dgm:presLayoutVars>
      </dgm:prSet>
      <dgm:spPr/>
      <dgm:t>
        <a:bodyPr/>
        <a:lstStyle/>
        <a:p>
          <a:endParaRPr lang="el-GR"/>
        </a:p>
      </dgm:t>
    </dgm:pt>
  </dgm:ptLst>
  <dgm:cxnLst>
    <dgm:cxn modelId="{1107095F-1DF8-4F24-BC07-A45554A45764}" type="presOf" srcId="{AA076728-5788-4E62-9C24-ECC7536835DB}" destId="{411D6C60-BF68-423C-8704-6854D3C3CBF6}" srcOrd="0" destOrd="0" presId="urn:microsoft.com/office/officeart/2005/8/layout/process1"/>
    <dgm:cxn modelId="{E67C9F12-028E-4BBC-9F65-596EB24DAB9E}" type="presOf" srcId="{AC13F0EC-44A6-4698-B7D4-4C9DB5CED999}" destId="{2BEA89AE-044F-4F22-9E5C-F00CDDE10214}" srcOrd="1" destOrd="0" presId="urn:microsoft.com/office/officeart/2005/8/layout/process1"/>
    <dgm:cxn modelId="{D16D0E61-C381-4C1C-A502-22C68D57FC5F}" type="presOf" srcId="{477F74BE-8D47-4463-B334-A8DEBA31A86C}" destId="{8D3710E5-B106-4AD9-939B-DD17432F97F2}" srcOrd="0" destOrd="0" presId="urn:microsoft.com/office/officeart/2005/8/layout/process1"/>
    <dgm:cxn modelId="{6F6D87AD-A512-4E97-8302-527B801875FF}" srcId="{B940FA47-6460-4524-A093-1D1027392D26}" destId="{477F74BE-8D47-4463-B334-A8DEBA31A86C}" srcOrd="0" destOrd="0" parTransId="{0132BA97-9716-42B0-B2D3-9DD5033A3409}" sibTransId="{15A356AD-B504-4CD6-AB93-1FBDD8373624}"/>
    <dgm:cxn modelId="{2111A493-68CD-4AE1-96D9-11460A5EBBB1}" type="presOf" srcId="{15A356AD-B504-4CD6-AB93-1FBDD8373624}" destId="{5BDC4F2E-8301-42D5-9D6B-A5A8645D09D4}" srcOrd="0" destOrd="0" presId="urn:microsoft.com/office/officeart/2005/8/layout/process1"/>
    <dgm:cxn modelId="{C51256B0-991C-4EA6-9BB7-75C3532009FD}" type="presOf" srcId="{B940FA47-6460-4524-A093-1D1027392D26}" destId="{193AA6C7-C8D4-42A6-92C4-75E0063E8972}" srcOrd="0" destOrd="0" presId="urn:microsoft.com/office/officeart/2005/8/layout/process1"/>
    <dgm:cxn modelId="{E1E1298B-03D6-401D-9ED6-95EB0F78B4A1}" srcId="{B940FA47-6460-4524-A093-1D1027392D26}" destId="{B00FAE88-F109-4D4D-871B-02947A0286AF}" srcOrd="2" destOrd="0" parTransId="{CFBE34EB-F7A0-4A9F-AA37-A1B976AD7409}" sibTransId="{52CA8C5C-6AF7-4116-9149-B76C6C84B444}"/>
    <dgm:cxn modelId="{A8875DAB-F579-413F-9140-C0F901637885}" type="presOf" srcId="{15A356AD-B504-4CD6-AB93-1FBDD8373624}" destId="{64616BF6-5523-43C7-8C7D-375A7C846186}" srcOrd="1" destOrd="0" presId="urn:microsoft.com/office/officeart/2005/8/layout/process1"/>
    <dgm:cxn modelId="{9C9EBB1D-5AF1-4547-993D-3A93C699D765}" type="presOf" srcId="{B00FAE88-F109-4D4D-871B-02947A0286AF}" destId="{B061B6C4-3935-45D0-988D-42B1B719E0FF}" srcOrd="0" destOrd="0" presId="urn:microsoft.com/office/officeart/2005/8/layout/process1"/>
    <dgm:cxn modelId="{FF1140D8-2453-4902-AB12-80AB5D6CDC10}" type="presOf" srcId="{AC13F0EC-44A6-4698-B7D4-4C9DB5CED999}" destId="{926E76A8-F6CB-40D6-B2FA-30D200338437}" srcOrd="0" destOrd="0" presId="urn:microsoft.com/office/officeart/2005/8/layout/process1"/>
    <dgm:cxn modelId="{F6482980-7A3A-471C-A6F1-48266DD09B48}" srcId="{B940FA47-6460-4524-A093-1D1027392D26}" destId="{AA076728-5788-4E62-9C24-ECC7536835DB}" srcOrd="1" destOrd="0" parTransId="{B12AFA4D-37EA-44C7-8885-FFA3B91A5F30}" sibTransId="{AC13F0EC-44A6-4698-B7D4-4C9DB5CED999}"/>
    <dgm:cxn modelId="{F06EC97A-28A9-4286-9FF9-DD9340F08B47}" type="presParOf" srcId="{193AA6C7-C8D4-42A6-92C4-75E0063E8972}" destId="{8D3710E5-B106-4AD9-939B-DD17432F97F2}" srcOrd="0" destOrd="0" presId="urn:microsoft.com/office/officeart/2005/8/layout/process1"/>
    <dgm:cxn modelId="{674FC92B-F879-47FB-BD20-8A779F1E517F}" type="presParOf" srcId="{193AA6C7-C8D4-42A6-92C4-75E0063E8972}" destId="{5BDC4F2E-8301-42D5-9D6B-A5A8645D09D4}" srcOrd="1" destOrd="0" presId="urn:microsoft.com/office/officeart/2005/8/layout/process1"/>
    <dgm:cxn modelId="{E33DF15C-7DC4-4B85-8B3B-A9D79C2884AB}" type="presParOf" srcId="{5BDC4F2E-8301-42D5-9D6B-A5A8645D09D4}" destId="{64616BF6-5523-43C7-8C7D-375A7C846186}" srcOrd="0" destOrd="0" presId="urn:microsoft.com/office/officeart/2005/8/layout/process1"/>
    <dgm:cxn modelId="{71250964-1883-4298-9FED-FD52AF703AA2}" type="presParOf" srcId="{193AA6C7-C8D4-42A6-92C4-75E0063E8972}" destId="{411D6C60-BF68-423C-8704-6854D3C3CBF6}" srcOrd="2" destOrd="0" presId="urn:microsoft.com/office/officeart/2005/8/layout/process1"/>
    <dgm:cxn modelId="{FC2E45F5-C048-4AEF-9FF1-5E79E56ADCC0}" type="presParOf" srcId="{193AA6C7-C8D4-42A6-92C4-75E0063E8972}" destId="{926E76A8-F6CB-40D6-B2FA-30D200338437}" srcOrd="3" destOrd="0" presId="urn:microsoft.com/office/officeart/2005/8/layout/process1"/>
    <dgm:cxn modelId="{7C435FA8-219A-4C75-A976-761B5C92695F}" type="presParOf" srcId="{926E76A8-F6CB-40D6-B2FA-30D200338437}" destId="{2BEA89AE-044F-4F22-9E5C-F00CDDE10214}" srcOrd="0" destOrd="0" presId="urn:microsoft.com/office/officeart/2005/8/layout/process1"/>
    <dgm:cxn modelId="{F2DE7859-8436-46B9-A81B-DC2F34E9C726}" type="presParOf" srcId="{193AA6C7-C8D4-42A6-92C4-75E0063E8972}" destId="{B061B6C4-3935-45D0-988D-42B1B719E0FF}"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95863A-07D2-49DE-B181-54DEFFBD8BFF}" type="doc">
      <dgm:prSet loTypeId="urn:microsoft.com/office/officeart/2005/8/layout/process2" loCatId="process" qsTypeId="urn:microsoft.com/office/officeart/2005/8/quickstyle/simple2" qsCatId="simple" csTypeId="urn:microsoft.com/office/officeart/2005/8/colors/accent3_2" csCatId="accent3" phldr="1"/>
      <dgm:spPr/>
      <dgm:t>
        <a:bodyPr/>
        <a:lstStyle/>
        <a:p>
          <a:endParaRPr lang="en-US"/>
        </a:p>
      </dgm:t>
    </dgm:pt>
    <dgm:pt modelId="{FF407D81-FD1E-47FD-AED6-A24347106D5B}">
      <dgm:prSet/>
      <dgm:spPr/>
      <dgm:t>
        <a:bodyPr/>
        <a:lstStyle/>
        <a:p>
          <a:r>
            <a:rPr lang="el-GR" dirty="0"/>
            <a:t>Ορισμένες οργανώσεις παρέχουν ομάδες αυτοβοήθειας. Ένα τέτοιο παράδειγμα στην Ελλάδα είναι το Παρατηρητήριο Δικαιωμάτων στην Ψυχική Υγεία, ένας μη κερδοσκοπικός οργανισμός. Εργάζεται από το 2006 για την υπεράσπιση των δικαιωμάτων των ατόμων που εμπλέκονται στο σύστημα παροχής υπηρεσιών ψυχικής υγείας και για την προώθηση εναλλακτικών μη ψυχιατρικών τρόπων αντιμετώπισης του ψυχικού πόνου. Τα κεντρικά γραφεία βρίσκονται στη Θεσσαλονίκη, αλλά δέχονται αιτήματα και καταγγελίες από την υπόλοιπη Ελλάδα και οργανώνουν αντίστοιχες δράσεις, συχνά σε συνεργασία με άλλες οργανώσεις. Ως εναλλακτική πρόταση έναντι της ψυχιατρικής νοσηλείας, της ακούσιας φαρμακοθεραπείας και του κοινωνικού αποκλεισμού, η οργάνωση προσφέρει εβδομαδιαία μια ποικιλία ομάδων αυτοβοήθειας ως χώρο όπου μπορεί κανείς να ακουστεί και να λάβει ενθάρρυνση, επιβεβαίωση και υποστήριξη. Οι ομάδες συντονίζονται από ομότιμους. </a:t>
          </a:r>
          <a:endParaRPr lang="en-US" dirty="0"/>
        </a:p>
      </dgm:t>
    </dgm:pt>
    <dgm:pt modelId="{73121E64-58FA-4CEE-99FD-E63DE12A094D}" type="parTrans" cxnId="{948483BD-CB19-4D12-9DE2-4A8B74B877E4}">
      <dgm:prSet/>
      <dgm:spPr/>
      <dgm:t>
        <a:bodyPr/>
        <a:lstStyle/>
        <a:p>
          <a:endParaRPr lang="en-US"/>
        </a:p>
      </dgm:t>
    </dgm:pt>
    <dgm:pt modelId="{A03A504F-A7AA-4FF2-A3F3-26AF9121EED8}" type="sibTrans" cxnId="{948483BD-CB19-4D12-9DE2-4A8B74B877E4}">
      <dgm:prSet/>
      <dgm:spPr/>
      <dgm:t>
        <a:bodyPr/>
        <a:lstStyle/>
        <a:p>
          <a:endParaRPr lang="en-US"/>
        </a:p>
      </dgm:t>
    </dgm:pt>
    <dgm:pt modelId="{A918EE0C-70BD-470B-9C33-F5CE605E9AD6}">
      <dgm:prSet/>
      <dgm:spPr/>
      <dgm:t>
        <a:bodyPr/>
        <a:lstStyle/>
        <a:p>
          <a:r>
            <a:rPr lang="el-GR" dirty="0"/>
            <a:t>https://paratiritiriopsy.com/</a:t>
          </a:r>
          <a:endParaRPr lang="en-US" dirty="0"/>
        </a:p>
      </dgm:t>
    </dgm:pt>
    <dgm:pt modelId="{82E2BCA3-92EE-492E-A8F2-8C679A3AA77D}" type="parTrans" cxnId="{EE0F7DC2-8144-4743-8D6B-20E8A308F0AA}">
      <dgm:prSet/>
      <dgm:spPr/>
      <dgm:t>
        <a:bodyPr/>
        <a:lstStyle/>
        <a:p>
          <a:endParaRPr lang="en-US"/>
        </a:p>
      </dgm:t>
    </dgm:pt>
    <dgm:pt modelId="{A3FD6010-F711-4067-936C-ECC3C2DBEBF9}" type="sibTrans" cxnId="{EE0F7DC2-8144-4743-8D6B-20E8A308F0AA}">
      <dgm:prSet/>
      <dgm:spPr/>
      <dgm:t>
        <a:bodyPr/>
        <a:lstStyle/>
        <a:p>
          <a:endParaRPr lang="en-US"/>
        </a:p>
      </dgm:t>
    </dgm:pt>
    <dgm:pt modelId="{449CC0E3-236C-4474-8AA8-06B419C0E790}" type="pres">
      <dgm:prSet presAssocID="{4495863A-07D2-49DE-B181-54DEFFBD8BFF}" presName="linearFlow" presStyleCnt="0">
        <dgm:presLayoutVars>
          <dgm:resizeHandles val="exact"/>
        </dgm:presLayoutVars>
      </dgm:prSet>
      <dgm:spPr/>
      <dgm:t>
        <a:bodyPr/>
        <a:lstStyle/>
        <a:p>
          <a:endParaRPr lang="el-GR"/>
        </a:p>
      </dgm:t>
    </dgm:pt>
    <dgm:pt modelId="{C3674B99-022D-40E2-ADF1-FE319CF2F5D5}" type="pres">
      <dgm:prSet presAssocID="{FF407D81-FD1E-47FD-AED6-A24347106D5B}" presName="node" presStyleLbl="node1" presStyleIdx="0" presStyleCnt="2">
        <dgm:presLayoutVars>
          <dgm:bulletEnabled val="1"/>
        </dgm:presLayoutVars>
      </dgm:prSet>
      <dgm:spPr/>
      <dgm:t>
        <a:bodyPr/>
        <a:lstStyle/>
        <a:p>
          <a:endParaRPr lang="el-GR"/>
        </a:p>
      </dgm:t>
    </dgm:pt>
    <dgm:pt modelId="{A1BBDBFA-4116-4594-9100-4A299287C707}" type="pres">
      <dgm:prSet presAssocID="{A03A504F-A7AA-4FF2-A3F3-26AF9121EED8}" presName="sibTrans" presStyleLbl="sibTrans2D1" presStyleIdx="0" presStyleCnt="1"/>
      <dgm:spPr/>
      <dgm:t>
        <a:bodyPr/>
        <a:lstStyle/>
        <a:p>
          <a:endParaRPr lang="el-GR"/>
        </a:p>
      </dgm:t>
    </dgm:pt>
    <dgm:pt modelId="{6F83C507-0B46-4732-AAD7-D42506E70B08}" type="pres">
      <dgm:prSet presAssocID="{A03A504F-A7AA-4FF2-A3F3-26AF9121EED8}" presName="connectorText" presStyleLbl="sibTrans2D1" presStyleIdx="0" presStyleCnt="1"/>
      <dgm:spPr/>
      <dgm:t>
        <a:bodyPr/>
        <a:lstStyle/>
        <a:p>
          <a:endParaRPr lang="el-GR"/>
        </a:p>
      </dgm:t>
    </dgm:pt>
    <dgm:pt modelId="{9248C626-2DCE-4EAF-8F0B-5E2AF6E7CF7E}" type="pres">
      <dgm:prSet presAssocID="{A918EE0C-70BD-470B-9C33-F5CE605E9AD6}" presName="node" presStyleLbl="node1" presStyleIdx="1" presStyleCnt="2" custScaleY="13539">
        <dgm:presLayoutVars>
          <dgm:bulletEnabled val="1"/>
        </dgm:presLayoutVars>
      </dgm:prSet>
      <dgm:spPr/>
      <dgm:t>
        <a:bodyPr/>
        <a:lstStyle/>
        <a:p>
          <a:endParaRPr lang="el-GR"/>
        </a:p>
      </dgm:t>
    </dgm:pt>
  </dgm:ptLst>
  <dgm:cxnLst>
    <dgm:cxn modelId="{7F4677A1-4EBE-4E8A-8D5F-0759FACB2FFE}" type="presOf" srcId="{FF407D81-FD1E-47FD-AED6-A24347106D5B}" destId="{C3674B99-022D-40E2-ADF1-FE319CF2F5D5}" srcOrd="0" destOrd="0" presId="urn:microsoft.com/office/officeart/2005/8/layout/process2"/>
    <dgm:cxn modelId="{32113065-B243-4642-B704-C542187F6454}" type="presOf" srcId="{A03A504F-A7AA-4FF2-A3F3-26AF9121EED8}" destId="{A1BBDBFA-4116-4594-9100-4A299287C707}" srcOrd="0" destOrd="0" presId="urn:microsoft.com/office/officeart/2005/8/layout/process2"/>
    <dgm:cxn modelId="{EE0F7DC2-8144-4743-8D6B-20E8A308F0AA}" srcId="{4495863A-07D2-49DE-B181-54DEFFBD8BFF}" destId="{A918EE0C-70BD-470B-9C33-F5CE605E9AD6}" srcOrd="1" destOrd="0" parTransId="{82E2BCA3-92EE-492E-A8F2-8C679A3AA77D}" sibTransId="{A3FD6010-F711-4067-936C-ECC3C2DBEBF9}"/>
    <dgm:cxn modelId="{47291572-E09B-4365-B0AD-3DA9F2FD981A}" type="presOf" srcId="{A918EE0C-70BD-470B-9C33-F5CE605E9AD6}" destId="{9248C626-2DCE-4EAF-8F0B-5E2AF6E7CF7E}" srcOrd="0" destOrd="0" presId="urn:microsoft.com/office/officeart/2005/8/layout/process2"/>
    <dgm:cxn modelId="{2692C53D-3160-4CDE-A37E-B22CA50A11B8}" type="presOf" srcId="{4495863A-07D2-49DE-B181-54DEFFBD8BFF}" destId="{449CC0E3-236C-4474-8AA8-06B419C0E790}" srcOrd="0" destOrd="0" presId="urn:microsoft.com/office/officeart/2005/8/layout/process2"/>
    <dgm:cxn modelId="{54B673E1-9206-4694-A2F1-02107DC53484}" type="presOf" srcId="{A03A504F-A7AA-4FF2-A3F3-26AF9121EED8}" destId="{6F83C507-0B46-4732-AAD7-D42506E70B08}" srcOrd="1" destOrd="0" presId="urn:microsoft.com/office/officeart/2005/8/layout/process2"/>
    <dgm:cxn modelId="{948483BD-CB19-4D12-9DE2-4A8B74B877E4}" srcId="{4495863A-07D2-49DE-B181-54DEFFBD8BFF}" destId="{FF407D81-FD1E-47FD-AED6-A24347106D5B}" srcOrd="0" destOrd="0" parTransId="{73121E64-58FA-4CEE-99FD-E63DE12A094D}" sibTransId="{A03A504F-A7AA-4FF2-A3F3-26AF9121EED8}"/>
    <dgm:cxn modelId="{AEDE8755-4BD3-4AD7-AF09-AD01EB9B0567}" type="presParOf" srcId="{449CC0E3-236C-4474-8AA8-06B419C0E790}" destId="{C3674B99-022D-40E2-ADF1-FE319CF2F5D5}" srcOrd="0" destOrd="0" presId="urn:microsoft.com/office/officeart/2005/8/layout/process2"/>
    <dgm:cxn modelId="{FDD9D9F7-60F2-4CD5-90FE-6680515CB193}" type="presParOf" srcId="{449CC0E3-236C-4474-8AA8-06B419C0E790}" destId="{A1BBDBFA-4116-4594-9100-4A299287C707}" srcOrd="1" destOrd="0" presId="urn:microsoft.com/office/officeart/2005/8/layout/process2"/>
    <dgm:cxn modelId="{5D54D403-5ED2-4050-8C94-820A79F56EB9}" type="presParOf" srcId="{A1BBDBFA-4116-4594-9100-4A299287C707}" destId="{6F83C507-0B46-4732-AAD7-D42506E70B08}" srcOrd="0" destOrd="0" presId="urn:microsoft.com/office/officeart/2005/8/layout/process2"/>
    <dgm:cxn modelId="{EAEAA0C8-58A3-4872-A310-42850EC1534E}" type="presParOf" srcId="{449CC0E3-236C-4474-8AA8-06B419C0E790}" destId="{9248C626-2DCE-4EAF-8F0B-5E2AF6E7CF7E}"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68016F-CB75-4281-9D18-04E8D12E1187}"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05837B33-B99F-453D-B764-66AEF1CE57D4}">
      <dgm:prSet custT="1"/>
      <dgm:spPr>
        <a:solidFill>
          <a:srgbClr val="3E7090"/>
        </a:solidFill>
      </dgm:spPr>
      <dgm:t>
        <a:bodyPr/>
        <a:lstStyle/>
        <a:p>
          <a:r>
            <a:rPr lang="el-GR" sz="1800" dirty="0"/>
            <a:t>Οι σύλλογοι χρηστών και η Ομοσπονδία Συλλόγων Οικογενειών για την ψυχική υγεία έγιναν μέλη στην Εθνική Ομοσπονδία Ατόμων με Αναπηρία (</a:t>
          </a:r>
          <a:r>
            <a:rPr lang="el-GR" sz="1800" dirty="0" err="1"/>
            <a:t>ΕΣΑμεΑ</a:t>
          </a:r>
          <a:r>
            <a:rPr lang="el-GR" sz="1800" dirty="0"/>
            <a:t>). </a:t>
          </a:r>
          <a:endParaRPr lang="en-US" sz="1800" dirty="0"/>
        </a:p>
      </dgm:t>
    </dgm:pt>
    <dgm:pt modelId="{BD6F65F6-643D-4583-A17D-711C325C0FA5}" type="parTrans" cxnId="{B9C37BD1-E5F9-457A-BB97-396CC8C025FB}">
      <dgm:prSet/>
      <dgm:spPr/>
      <dgm:t>
        <a:bodyPr/>
        <a:lstStyle/>
        <a:p>
          <a:endParaRPr lang="en-US"/>
        </a:p>
      </dgm:t>
    </dgm:pt>
    <dgm:pt modelId="{72762B84-5F25-4747-A52D-A38B77A1C29E}" type="sibTrans" cxnId="{B9C37BD1-E5F9-457A-BB97-396CC8C025FB}">
      <dgm:prSet/>
      <dgm:spPr/>
      <dgm:t>
        <a:bodyPr/>
        <a:lstStyle/>
        <a:p>
          <a:endParaRPr lang="en-US"/>
        </a:p>
      </dgm:t>
    </dgm:pt>
    <dgm:pt modelId="{C24ED037-CA42-44FF-B14A-77AE4A571997}">
      <dgm:prSet custT="1"/>
      <dgm:spPr/>
      <dgm:t>
        <a:bodyPr/>
        <a:lstStyle/>
        <a:p>
          <a:r>
            <a:rPr lang="el-GR" sz="1100" dirty="0"/>
            <a:t>Η τελευταία υλοποίησε ένα έργο την περίοδο 2011-2014 με τίτλο «Ενδυνάμωση της συλλογικής έκφρασης και της συνηγορίας για τα άτομα με ψυχική αναπηρία». «Το έργο αυτό περιλάμβανε τη διοργάνωση τοπικών συναντήσεων σε περισσότερες από 20 περιοχές της Ελλάδας, με σκοπό την ενημέρωση των χρηστών για τους τρόπους οργάνωσης και υπεράσπισης των δικαιωμάτων τους και την εκπαίδευση εκπαιδευτών σε στόχους όπως η ενδυνάμωση, η συνηγορία, η υποστήριξη στην οργάνωση συλλόγων και, τέλος, η εκπαίδευση των χρηστών στα αντίστοιχα θέματα. </a:t>
          </a:r>
          <a:endParaRPr lang="en-US" sz="1100" dirty="0"/>
        </a:p>
      </dgm:t>
    </dgm:pt>
    <dgm:pt modelId="{1B05EA4E-7544-457D-9811-0EB2264BD3D7}" type="parTrans" cxnId="{73318636-8B8E-4F0B-8C51-3EFBF1048838}">
      <dgm:prSet/>
      <dgm:spPr/>
      <dgm:t>
        <a:bodyPr/>
        <a:lstStyle/>
        <a:p>
          <a:endParaRPr lang="en-US"/>
        </a:p>
      </dgm:t>
    </dgm:pt>
    <dgm:pt modelId="{7266FBB7-D1E4-4F31-9083-9E037907C9CC}" type="sibTrans" cxnId="{73318636-8B8E-4F0B-8C51-3EFBF1048838}">
      <dgm:prSet/>
      <dgm:spPr/>
      <dgm:t>
        <a:bodyPr/>
        <a:lstStyle/>
        <a:p>
          <a:endParaRPr lang="en-US"/>
        </a:p>
      </dgm:t>
    </dgm:pt>
    <dgm:pt modelId="{A52CDE74-A0FF-4C33-81F4-C1F2BC1BA91A}" type="pres">
      <dgm:prSet presAssocID="{7B68016F-CB75-4281-9D18-04E8D12E1187}" presName="linear" presStyleCnt="0">
        <dgm:presLayoutVars>
          <dgm:animLvl val="lvl"/>
          <dgm:resizeHandles val="exact"/>
        </dgm:presLayoutVars>
      </dgm:prSet>
      <dgm:spPr/>
      <dgm:t>
        <a:bodyPr/>
        <a:lstStyle/>
        <a:p>
          <a:endParaRPr lang="el-GR"/>
        </a:p>
      </dgm:t>
    </dgm:pt>
    <dgm:pt modelId="{C6B29B12-A45D-4C3E-8AF7-F4984C19CF80}" type="pres">
      <dgm:prSet presAssocID="{05837B33-B99F-453D-B764-66AEF1CE57D4}" presName="parentText" presStyleLbl="node1" presStyleIdx="0" presStyleCnt="2">
        <dgm:presLayoutVars>
          <dgm:chMax val="0"/>
          <dgm:bulletEnabled val="1"/>
        </dgm:presLayoutVars>
      </dgm:prSet>
      <dgm:spPr/>
      <dgm:t>
        <a:bodyPr/>
        <a:lstStyle/>
        <a:p>
          <a:endParaRPr lang="el-GR"/>
        </a:p>
      </dgm:t>
    </dgm:pt>
    <dgm:pt modelId="{E1C7B2BF-FC90-4709-9719-6A4F8A3528E6}" type="pres">
      <dgm:prSet presAssocID="{72762B84-5F25-4747-A52D-A38B77A1C29E}" presName="spacer" presStyleCnt="0"/>
      <dgm:spPr/>
    </dgm:pt>
    <dgm:pt modelId="{0C265546-1D6D-4C97-BD49-CFD0EB49E82F}" type="pres">
      <dgm:prSet presAssocID="{C24ED037-CA42-44FF-B14A-77AE4A571997}" presName="parentText" presStyleLbl="node1" presStyleIdx="1" presStyleCnt="2" custScaleY="211485">
        <dgm:presLayoutVars>
          <dgm:chMax val="0"/>
          <dgm:bulletEnabled val="1"/>
        </dgm:presLayoutVars>
      </dgm:prSet>
      <dgm:spPr/>
      <dgm:t>
        <a:bodyPr/>
        <a:lstStyle/>
        <a:p>
          <a:endParaRPr lang="el-GR"/>
        </a:p>
      </dgm:t>
    </dgm:pt>
  </dgm:ptLst>
  <dgm:cxnLst>
    <dgm:cxn modelId="{89034325-2BF9-45DF-8675-90475D9EECBE}" type="presOf" srcId="{05837B33-B99F-453D-B764-66AEF1CE57D4}" destId="{C6B29B12-A45D-4C3E-8AF7-F4984C19CF80}" srcOrd="0" destOrd="0" presId="urn:microsoft.com/office/officeart/2005/8/layout/vList2"/>
    <dgm:cxn modelId="{B9C37BD1-E5F9-457A-BB97-396CC8C025FB}" srcId="{7B68016F-CB75-4281-9D18-04E8D12E1187}" destId="{05837B33-B99F-453D-B764-66AEF1CE57D4}" srcOrd="0" destOrd="0" parTransId="{BD6F65F6-643D-4583-A17D-711C325C0FA5}" sibTransId="{72762B84-5F25-4747-A52D-A38B77A1C29E}"/>
    <dgm:cxn modelId="{73318636-8B8E-4F0B-8C51-3EFBF1048838}" srcId="{7B68016F-CB75-4281-9D18-04E8D12E1187}" destId="{C24ED037-CA42-44FF-B14A-77AE4A571997}" srcOrd="1" destOrd="0" parTransId="{1B05EA4E-7544-457D-9811-0EB2264BD3D7}" sibTransId="{7266FBB7-D1E4-4F31-9083-9E037907C9CC}"/>
    <dgm:cxn modelId="{80B46A5E-9C81-444D-919C-D365B6A819C4}" type="presOf" srcId="{7B68016F-CB75-4281-9D18-04E8D12E1187}" destId="{A52CDE74-A0FF-4C33-81F4-C1F2BC1BA91A}" srcOrd="0" destOrd="0" presId="urn:microsoft.com/office/officeart/2005/8/layout/vList2"/>
    <dgm:cxn modelId="{3F3F432E-E228-478E-B24C-37EDE1335AD7}" type="presOf" srcId="{C24ED037-CA42-44FF-B14A-77AE4A571997}" destId="{0C265546-1D6D-4C97-BD49-CFD0EB49E82F}" srcOrd="0" destOrd="0" presId="urn:microsoft.com/office/officeart/2005/8/layout/vList2"/>
    <dgm:cxn modelId="{62D86AE3-191E-4A05-A52C-3C6D2595E318}" type="presParOf" srcId="{A52CDE74-A0FF-4C33-81F4-C1F2BC1BA91A}" destId="{C6B29B12-A45D-4C3E-8AF7-F4984C19CF80}" srcOrd="0" destOrd="0" presId="urn:microsoft.com/office/officeart/2005/8/layout/vList2"/>
    <dgm:cxn modelId="{4F68BAC6-17EF-49F1-A3FA-3D129FB806D0}" type="presParOf" srcId="{A52CDE74-A0FF-4C33-81F4-C1F2BC1BA91A}" destId="{E1C7B2BF-FC90-4709-9719-6A4F8A3528E6}" srcOrd="1" destOrd="0" presId="urn:microsoft.com/office/officeart/2005/8/layout/vList2"/>
    <dgm:cxn modelId="{B211C021-C424-4546-9179-D337B6A48380}" type="presParOf" srcId="{A52CDE74-A0FF-4C33-81F4-C1F2BC1BA91A}" destId="{0C265546-1D6D-4C97-BD49-CFD0EB49E82F}"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AA694D-909D-47B1-AD93-E880DA3DFBB5}" type="doc">
      <dgm:prSet loTypeId="urn:microsoft.com/office/officeart/2005/8/layout/matrix3" loCatId="matrix" qsTypeId="urn:microsoft.com/office/officeart/2005/8/quickstyle/simple4" qsCatId="simple" csTypeId="urn:microsoft.com/office/officeart/2005/8/colors/accent3_2" csCatId="accent3"/>
      <dgm:spPr/>
      <dgm:t>
        <a:bodyPr/>
        <a:lstStyle/>
        <a:p>
          <a:endParaRPr lang="en-US"/>
        </a:p>
      </dgm:t>
    </dgm:pt>
    <dgm:pt modelId="{4FBAECD0-21A3-4166-B1E5-9A89189E7A82}">
      <dgm:prSet custT="1"/>
      <dgm:spPr/>
      <dgm:t>
        <a:bodyPr/>
        <a:lstStyle/>
        <a:p>
          <a:r>
            <a:rPr lang="el-GR" sz="1000" dirty="0"/>
            <a:t>Στόχος: η ψυχοκοινωνική επανένταξη και η ισότιμη επαγγελματική αποκατάσταση των χρηστών υπηρεσιών ψυχικής υγείας. </a:t>
          </a:r>
          <a:endParaRPr lang="en-US" sz="1000" dirty="0"/>
        </a:p>
      </dgm:t>
    </dgm:pt>
    <dgm:pt modelId="{01C065B6-7144-472F-A964-0AEBCD6B7E0B}" type="parTrans" cxnId="{59B8D516-23E5-41B6-8BD9-C25BD303F1A3}">
      <dgm:prSet/>
      <dgm:spPr/>
      <dgm:t>
        <a:bodyPr/>
        <a:lstStyle/>
        <a:p>
          <a:endParaRPr lang="en-US"/>
        </a:p>
      </dgm:t>
    </dgm:pt>
    <dgm:pt modelId="{FDCF644D-3542-4C30-8AD4-3DF0410EA19C}" type="sibTrans" cxnId="{59B8D516-23E5-41B6-8BD9-C25BD303F1A3}">
      <dgm:prSet/>
      <dgm:spPr/>
      <dgm:t>
        <a:bodyPr/>
        <a:lstStyle/>
        <a:p>
          <a:endParaRPr lang="en-US"/>
        </a:p>
      </dgm:t>
    </dgm:pt>
    <dgm:pt modelId="{C93C6224-301A-4C7F-9905-D92CDA7249BE}">
      <dgm:prSet custT="1"/>
      <dgm:spPr/>
      <dgm:t>
        <a:bodyPr/>
        <a:lstStyle/>
        <a:p>
          <a:r>
            <a:rPr lang="el-GR" sz="800" dirty="0"/>
            <a:t>Σκοπός: η ενίσχυση της ικανότητας αυτοεκπροσώπησης των χρηστών υπηρεσιών ψυχικής υγείας ώστε να διαδραματίσουν ενεργό ρόλο στην καταπολέμηση του κοινωνικού αποκλεισμού και στη διαμόρφωση πολιτικών για την αγορά εργασίας και ίσων ευκαιριών ένταξης.</a:t>
          </a:r>
          <a:endParaRPr lang="en-US" sz="800" dirty="0"/>
        </a:p>
      </dgm:t>
    </dgm:pt>
    <dgm:pt modelId="{E2ED9349-ABC5-40AA-B774-9443A76BB404}" type="parTrans" cxnId="{5105AABD-38F1-45E7-A237-BB5831F6BD70}">
      <dgm:prSet/>
      <dgm:spPr/>
      <dgm:t>
        <a:bodyPr/>
        <a:lstStyle/>
        <a:p>
          <a:endParaRPr lang="en-US"/>
        </a:p>
      </dgm:t>
    </dgm:pt>
    <dgm:pt modelId="{2C3A26B7-C2F1-4748-B9BC-304C197C6196}" type="sibTrans" cxnId="{5105AABD-38F1-45E7-A237-BB5831F6BD70}">
      <dgm:prSet/>
      <dgm:spPr/>
      <dgm:t>
        <a:bodyPr/>
        <a:lstStyle/>
        <a:p>
          <a:endParaRPr lang="en-US"/>
        </a:p>
      </dgm:t>
    </dgm:pt>
    <dgm:pt modelId="{C6CB592B-45EF-43D8-9380-5E91868FF2A8}">
      <dgm:prSet/>
      <dgm:spPr/>
      <dgm:t>
        <a:bodyPr/>
        <a:lstStyle/>
        <a:p>
          <a:r>
            <a:rPr lang="el-GR"/>
            <a:t>Άλλοι σημαντικοί στόχοι: 1) η καταπολέμηση του στίγματος για τα άτομα με ψυχοκοινωνικά προβλήματα, 2) η ενημέρωση και ευαισθητοποίηση της κοινωνίας, 3) η εκπροσώπησή τους σε εθνικό και διεθνές επίπεδο και 4) η εξασφάλιση καλών συνθηκών στον τομέα της κοινωνικοοικονομικής ένταξης. </a:t>
          </a:r>
          <a:endParaRPr lang="en-US"/>
        </a:p>
      </dgm:t>
    </dgm:pt>
    <dgm:pt modelId="{27D1081A-E1DB-4842-9945-813DD2B7D3BD}" type="parTrans" cxnId="{DDC0E20C-8F0A-4C23-A9DE-61C82E9BD219}">
      <dgm:prSet/>
      <dgm:spPr/>
      <dgm:t>
        <a:bodyPr/>
        <a:lstStyle/>
        <a:p>
          <a:endParaRPr lang="en-US"/>
        </a:p>
      </dgm:t>
    </dgm:pt>
    <dgm:pt modelId="{DE867A19-AACF-4AAB-8B6C-5355D3BD33CF}" type="sibTrans" cxnId="{DDC0E20C-8F0A-4C23-A9DE-61C82E9BD219}">
      <dgm:prSet/>
      <dgm:spPr/>
      <dgm:t>
        <a:bodyPr/>
        <a:lstStyle/>
        <a:p>
          <a:endParaRPr lang="en-US"/>
        </a:p>
      </dgm:t>
    </dgm:pt>
    <dgm:pt modelId="{23F3D722-C01B-4DE3-B368-352185BAE157}">
      <dgm:prSet custT="1"/>
      <dgm:spPr/>
      <dgm:t>
        <a:bodyPr/>
        <a:lstStyle/>
        <a:p>
          <a:r>
            <a:rPr lang="el-GR" sz="1050" dirty="0"/>
            <a:t>Κατά καιρούς λειτουργεί μια ομάδα αυτοβοήθειας</a:t>
          </a:r>
          <a:r>
            <a:rPr lang="el-GR" sz="700" dirty="0"/>
            <a:t>.</a:t>
          </a:r>
          <a:endParaRPr lang="en-US" sz="700" dirty="0"/>
        </a:p>
      </dgm:t>
    </dgm:pt>
    <dgm:pt modelId="{53A6235B-464F-41E7-9EE8-B14BBAEF4BBE}" type="parTrans" cxnId="{15B5F095-0AA6-49A0-844F-4EFC9860C329}">
      <dgm:prSet/>
      <dgm:spPr/>
      <dgm:t>
        <a:bodyPr/>
        <a:lstStyle/>
        <a:p>
          <a:endParaRPr lang="en-US"/>
        </a:p>
      </dgm:t>
    </dgm:pt>
    <dgm:pt modelId="{EBC4B9AE-E472-4129-9C47-1ECC12897867}" type="sibTrans" cxnId="{15B5F095-0AA6-49A0-844F-4EFC9860C329}">
      <dgm:prSet/>
      <dgm:spPr/>
      <dgm:t>
        <a:bodyPr/>
        <a:lstStyle/>
        <a:p>
          <a:endParaRPr lang="en-US"/>
        </a:p>
      </dgm:t>
    </dgm:pt>
    <dgm:pt modelId="{FBBD1495-41DE-49BF-B8D2-0EC1BE51A2EF}" type="pres">
      <dgm:prSet presAssocID="{09AA694D-909D-47B1-AD93-E880DA3DFBB5}" presName="matrix" presStyleCnt="0">
        <dgm:presLayoutVars>
          <dgm:chMax val="1"/>
          <dgm:dir/>
          <dgm:resizeHandles val="exact"/>
        </dgm:presLayoutVars>
      </dgm:prSet>
      <dgm:spPr/>
      <dgm:t>
        <a:bodyPr/>
        <a:lstStyle/>
        <a:p>
          <a:endParaRPr lang="el-GR"/>
        </a:p>
      </dgm:t>
    </dgm:pt>
    <dgm:pt modelId="{ED2C3FC3-882A-4669-B1A5-6D8F6D0B5F35}" type="pres">
      <dgm:prSet presAssocID="{09AA694D-909D-47B1-AD93-E880DA3DFBB5}" presName="diamond" presStyleLbl="bgShp" presStyleIdx="0" presStyleCnt="1"/>
      <dgm:spPr/>
    </dgm:pt>
    <dgm:pt modelId="{8EBF92F1-C593-4580-9B6B-B7A7A84B120F}" type="pres">
      <dgm:prSet presAssocID="{09AA694D-909D-47B1-AD93-E880DA3DFBB5}" presName="quad1" presStyleLbl="node1" presStyleIdx="0" presStyleCnt="4">
        <dgm:presLayoutVars>
          <dgm:chMax val="0"/>
          <dgm:chPref val="0"/>
          <dgm:bulletEnabled val="1"/>
        </dgm:presLayoutVars>
      </dgm:prSet>
      <dgm:spPr/>
      <dgm:t>
        <a:bodyPr/>
        <a:lstStyle/>
        <a:p>
          <a:endParaRPr lang="el-GR"/>
        </a:p>
      </dgm:t>
    </dgm:pt>
    <dgm:pt modelId="{B2026B0D-90EB-4533-B933-981ACEBAC4FA}" type="pres">
      <dgm:prSet presAssocID="{09AA694D-909D-47B1-AD93-E880DA3DFBB5}" presName="quad2" presStyleLbl="node1" presStyleIdx="1" presStyleCnt="4">
        <dgm:presLayoutVars>
          <dgm:chMax val="0"/>
          <dgm:chPref val="0"/>
          <dgm:bulletEnabled val="1"/>
        </dgm:presLayoutVars>
      </dgm:prSet>
      <dgm:spPr/>
      <dgm:t>
        <a:bodyPr/>
        <a:lstStyle/>
        <a:p>
          <a:endParaRPr lang="el-GR"/>
        </a:p>
      </dgm:t>
    </dgm:pt>
    <dgm:pt modelId="{21200AC3-3BF1-4FC7-9E83-CF425A43243D}" type="pres">
      <dgm:prSet presAssocID="{09AA694D-909D-47B1-AD93-E880DA3DFBB5}" presName="quad3" presStyleLbl="node1" presStyleIdx="2" presStyleCnt="4">
        <dgm:presLayoutVars>
          <dgm:chMax val="0"/>
          <dgm:chPref val="0"/>
          <dgm:bulletEnabled val="1"/>
        </dgm:presLayoutVars>
      </dgm:prSet>
      <dgm:spPr/>
      <dgm:t>
        <a:bodyPr/>
        <a:lstStyle/>
        <a:p>
          <a:endParaRPr lang="el-GR"/>
        </a:p>
      </dgm:t>
    </dgm:pt>
    <dgm:pt modelId="{FF85335C-D37B-4596-932A-6773326269A6}" type="pres">
      <dgm:prSet presAssocID="{09AA694D-909D-47B1-AD93-E880DA3DFBB5}" presName="quad4" presStyleLbl="node1" presStyleIdx="3" presStyleCnt="4">
        <dgm:presLayoutVars>
          <dgm:chMax val="0"/>
          <dgm:chPref val="0"/>
          <dgm:bulletEnabled val="1"/>
        </dgm:presLayoutVars>
      </dgm:prSet>
      <dgm:spPr/>
      <dgm:t>
        <a:bodyPr/>
        <a:lstStyle/>
        <a:p>
          <a:endParaRPr lang="el-GR"/>
        </a:p>
      </dgm:t>
    </dgm:pt>
  </dgm:ptLst>
  <dgm:cxnLst>
    <dgm:cxn modelId="{76D3D829-D7C7-4087-927D-481AE61DE091}" type="presOf" srcId="{C6CB592B-45EF-43D8-9380-5E91868FF2A8}" destId="{21200AC3-3BF1-4FC7-9E83-CF425A43243D}" srcOrd="0" destOrd="0" presId="urn:microsoft.com/office/officeart/2005/8/layout/matrix3"/>
    <dgm:cxn modelId="{B77C3A32-079B-48E6-AE65-1B28C55BF60A}" type="presOf" srcId="{4FBAECD0-21A3-4166-B1E5-9A89189E7A82}" destId="{8EBF92F1-C593-4580-9B6B-B7A7A84B120F}" srcOrd="0" destOrd="0" presId="urn:microsoft.com/office/officeart/2005/8/layout/matrix3"/>
    <dgm:cxn modelId="{59B8D516-23E5-41B6-8BD9-C25BD303F1A3}" srcId="{09AA694D-909D-47B1-AD93-E880DA3DFBB5}" destId="{4FBAECD0-21A3-4166-B1E5-9A89189E7A82}" srcOrd="0" destOrd="0" parTransId="{01C065B6-7144-472F-A964-0AEBCD6B7E0B}" sibTransId="{FDCF644D-3542-4C30-8AD4-3DF0410EA19C}"/>
    <dgm:cxn modelId="{15B5F095-0AA6-49A0-844F-4EFC9860C329}" srcId="{09AA694D-909D-47B1-AD93-E880DA3DFBB5}" destId="{23F3D722-C01B-4DE3-B368-352185BAE157}" srcOrd="3" destOrd="0" parTransId="{53A6235B-464F-41E7-9EE8-B14BBAEF4BBE}" sibTransId="{EBC4B9AE-E472-4129-9C47-1ECC12897867}"/>
    <dgm:cxn modelId="{DD13D0ED-DE19-4F86-B0BB-A7998B68356F}" type="presOf" srcId="{09AA694D-909D-47B1-AD93-E880DA3DFBB5}" destId="{FBBD1495-41DE-49BF-B8D2-0EC1BE51A2EF}" srcOrd="0" destOrd="0" presId="urn:microsoft.com/office/officeart/2005/8/layout/matrix3"/>
    <dgm:cxn modelId="{5105AABD-38F1-45E7-A237-BB5831F6BD70}" srcId="{09AA694D-909D-47B1-AD93-E880DA3DFBB5}" destId="{C93C6224-301A-4C7F-9905-D92CDA7249BE}" srcOrd="1" destOrd="0" parTransId="{E2ED9349-ABC5-40AA-B774-9443A76BB404}" sibTransId="{2C3A26B7-C2F1-4748-B9BC-304C197C6196}"/>
    <dgm:cxn modelId="{2898050A-8ABA-4D74-BD7D-5BA461B6D334}" type="presOf" srcId="{23F3D722-C01B-4DE3-B368-352185BAE157}" destId="{FF85335C-D37B-4596-932A-6773326269A6}" srcOrd="0" destOrd="0" presId="urn:microsoft.com/office/officeart/2005/8/layout/matrix3"/>
    <dgm:cxn modelId="{6EECB1E5-AE31-44FC-BBE4-A8FB40AF2064}" type="presOf" srcId="{C93C6224-301A-4C7F-9905-D92CDA7249BE}" destId="{B2026B0D-90EB-4533-B933-981ACEBAC4FA}" srcOrd="0" destOrd="0" presId="urn:microsoft.com/office/officeart/2005/8/layout/matrix3"/>
    <dgm:cxn modelId="{DDC0E20C-8F0A-4C23-A9DE-61C82E9BD219}" srcId="{09AA694D-909D-47B1-AD93-E880DA3DFBB5}" destId="{C6CB592B-45EF-43D8-9380-5E91868FF2A8}" srcOrd="2" destOrd="0" parTransId="{27D1081A-E1DB-4842-9945-813DD2B7D3BD}" sibTransId="{DE867A19-AACF-4AAB-8B6C-5355D3BD33CF}"/>
    <dgm:cxn modelId="{370ECB02-4066-4A55-97F3-6D8A64B8CC56}" type="presParOf" srcId="{FBBD1495-41DE-49BF-B8D2-0EC1BE51A2EF}" destId="{ED2C3FC3-882A-4669-B1A5-6D8F6D0B5F35}" srcOrd="0" destOrd="0" presId="urn:microsoft.com/office/officeart/2005/8/layout/matrix3"/>
    <dgm:cxn modelId="{FD78016B-B623-470D-BC60-8911412E9BED}" type="presParOf" srcId="{FBBD1495-41DE-49BF-B8D2-0EC1BE51A2EF}" destId="{8EBF92F1-C593-4580-9B6B-B7A7A84B120F}" srcOrd="1" destOrd="0" presId="urn:microsoft.com/office/officeart/2005/8/layout/matrix3"/>
    <dgm:cxn modelId="{9F23EB07-D75B-4667-913D-B0BBD2CB8616}" type="presParOf" srcId="{FBBD1495-41DE-49BF-B8D2-0EC1BE51A2EF}" destId="{B2026B0D-90EB-4533-B933-981ACEBAC4FA}" srcOrd="2" destOrd="0" presId="urn:microsoft.com/office/officeart/2005/8/layout/matrix3"/>
    <dgm:cxn modelId="{34AB83D8-4E26-45B5-AE11-9E92BA3ED92C}" type="presParOf" srcId="{FBBD1495-41DE-49BF-B8D2-0EC1BE51A2EF}" destId="{21200AC3-3BF1-4FC7-9E83-CF425A43243D}" srcOrd="3" destOrd="0" presId="urn:microsoft.com/office/officeart/2005/8/layout/matrix3"/>
    <dgm:cxn modelId="{2399D961-8CA3-44D0-80B1-274AFD1D4606}" type="presParOf" srcId="{FBBD1495-41DE-49BF-B8D2-0EC1BE51A2EF}" destId="{FF85335C-D37B-4596-932A-6773326269A6}"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F0C740-6E7B-4742-A067-05D0FFBFF879}"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CC95399B-3A19-4077-9E84-8B8637D489F8}">
      <dgm:prSet custT="1"/>
      <dgm:spPr/>
      <dgm:t>
        <a:bodyPr/>
        <a:lstStyle/>
        <a:p>
          <a:r>
            <a:rPr lang="el-GR" sz="1400" dirty="0"/>
            <a:t>Στους Κοινωνικούς Συνεταιρισμούς Περιορισμένης Ευθύνης και σε πολλές μη κυβερνητικές οργανώσεις οι ομότιμοι υποστηρικτές εργάζονται πολύ στενά με άλλους χρήστες ως ένα είδος μέντορα ή εκπαιδευτή που υποστηρίζει την προσαρμογή τους στο εργασιακό περιβάλλον ή τους συνοδεύει στην κοινωνική ένταξη. </a:t>
          </a:r>
          <a:endParaRPr lang="en-US" sz="1400" dirty="0"/>
        </a:p>
      </dgm:t>
    </dgm:pt>
    <dgm:pt modelId="{21C0D3AE-7FC6-465F-9B81-9568656673B2}" type="parTrans" cxnId="{9D79EADC-29D2-4BED-A9F7-E1FAE70B0F0A}">
      <dgm:prSet/>
      <dgm:spPr/>
      <dgm:t>
        <a:bodyPr/>
        <a:lstStyle/>
        <a:p>
          <a:endParaRPr lang="en-US"/>
        </a:p>
      </dgm:t>
    </dgm:pt>
    <dgm:pt modelId="{08637479-7337-4ABF-9DBD-F44D2E20DF7D}" type="sibTrans" cxnId="{9D79EADC-29D2-4BED-A9F7-E1FAE70B0F0A}">
      <dgm:prSet/>
      <dgm:spPr/>
      <dgm:t>
        <a:bodyPr/>
        <a:lstStyle/>
        <a:p>
          <a:endParaRPr lang="en-US"/>
        </a:p>
      </dgm:t>
    </dgm:pt>
    <dgm:pt modelId="{C414E62D-E85F-4169-A25A-307CD20ABADE}">
      <dgm:prSet custT="1"/>
      <dgm:spPr/>
      <dgm:t>
        <a:bodyPr/>
        <a:lstStyle/>
        <a:p>
          <a:r>
            <a:rPr lang="el-GR" sz="1400" kern="1200" dirty="0">
              <a:solidFill>
                <a:prstClr val="black">
                  <a:hueOff val="0"/>
                  <a:satOff val="0"/>
                  <a:lumOff val="0"/>
                  <a:alphaOff val="0"/>
                </a:prstClr>
              </a:solidFill>
              <a:latin typeface="Segoe UI Light"/>
              <a:ea typeface="+mn-ea"/>
              <a:cs typeface="+mn-cs"/>
            </a:rPr>
            <a:t>Σε πολλές περιπτώσεις προσφέρουν την υποστήριξη στη βάση της αλληλεγγύης και όχι ως αμειβόμενη εργασία. </a:t>
          </a:r>
          <a:endParaRPr lang="en-US" sz="1400" kern="1200" dirty="0">
            <a:solidFill>
              <a:prstClr val="black">
                <a:hueOff val="0"/>
                <a:satOff val="0"/>
                <a:lumOff val="0"/>
                <a:alphaOff val="0"/>
              </a:prstClr>
            </a:solidFill>
            <a:latin typeface="Segoe UI Light"/>
            <a:ea typeface="+mn-ea"/>
            <a:cs typeface="+mn-cs"/>
          </a:endParaRPr>
        </a:p>
      </dgm:t>
    </dgm:pt>
    <dgm:pt modelId="{901562D0-2AF4-42BF-9A99-6C84AD260E07}" type="parTrans" cxnId="{5AD6CC5C-7FD9-47D3-9976-728D8F4206B4}">
      <dgm:prSet/>
      <dgm:spPr/>
      <dgm:t>
        <a:bodyPr/>
        <a:lstStyle/>
        <a:p>
          <a:endParaRPr lang="en-US"/>
        </a:p>
      </dgm:t>
    </dgm:pt>
    <dgm:pt modelId="{6602A5EE-7298-4F75-B83A-74DE47F7222B}" type="sibTrans" cxnId="{5AD6CC5C-7FD9-47D3-9976-728D8F4206B4}">
      <dgm:prSet/>
      <dgm:spPr/>
      <dgm:t>
        <a:bodyPr/>
        <a:lstStyle/>
        <a:p>
          <a:endParaRPr lang="en-US"/>
        </a:p>
      </dgm:t>
    </dgm:pt>
    <dgm:pt modelId="{FBE8F84C-CA22-460C-8FC4-A6C0A2772B98}">
      <dgm:prSet custT="1"/>
      <dgm:spPr/>
      <dgm:t>
        <a:bodyPr/>
        <a:lstStyle/>
        <a:p>
          <a:r>
            <a:rPr lang="el-GR" sz="1400" kern="1200" dirty="0">
              <a:solidFill>
                <a:prstClr val="black">
                  <a:hueOff val="0"/>
                  <a:satOff val="0"/>
                  <a:lumOff val="0"/>
                  <a:alphaOff val="0"/>
                </a:prstClr>
              </a:solidFill>
              <a:latin typeface="Segoe UI Light"/>
              <a:ea typeface="+mn-ea"/>
              <a:cs typeface="+mn-cs"/>
            </a:rPr>
            <a:t>Σε άλλες περιπτώσεις αυτού του είδους η καθοδήγηση αποτελεί μέρος της αμειβόμενης θέσης τους στον Κοινωνικό Συνεταιρισμό Περιορισμένης Ευθύνης</a:t>
          </a:r>
          <a:r>
            <a:rPr lang="el-GR" sz="1000" kern="1200" dirty="0"/>
            <a:t>.</a:t>
          </a:r>
          <a:endParaRPr lang="en-US" sz="1000" kern="1200" dirty="0"/>
        </a:p>
      </dgm:t>
    </dgm:pt>
    <dgm:pt modelId="{E14CD325-070E-443F-A64F-C2CEB45A2E1B}" type="parTrans" cxnId="{2948609E-5AF1-4EE9-A47E-ED6804DCF713}">
      <dgm:prSet/>
      <dgm:spPr/>
      <dgm:t>
        <a:bodyPr/>
        <a:lstStyle/>
        <a:p>
          <a:endParaRPr lang="en-US"/>
        </a:p>
      </dgm:t>
    </dgm:pt>
    <dgm:pt modelId="{D2415E89-0D80-4BEA-A98E-9C9EADA8BFD6}" type="sibTrans" cxnId="{2948609E-5AF1-4EE9-A47E-ED6804DCF713}">
      <dgm:prSet/>
      <dgm:spPr/>
      <dgm:t>
        <a:bodyPr/>
        <a:lstStyle/>
        <a:p>
          <a:endParaRPr lang="en-US"/>
        </a:p>
      </dgm:t>
    </dgm:pt>
    <dgm:pt modelId="{1F6D93DE-DB04-41AF-9EB5-B5060EF6C3F9}" type="pres">
      <dgm:prSet presAssocID="{ACF0C740-6E7B-4742-A067-05D0FFBFF879}" presName="hierChild1" presStyleCnt="0">
        <dgm:presLayoutVars>
          <dgm:chPref val="1"/>
          <dgm:dir/>
          <dgm:animOne val="branch"/>
          <dgm:animLvl val="lvl"/>
          <dgm:resizeHandles/>
        </dgm:presLayoutVars>
      </dgm:prSet>
      <dgm:spPr/>
      <dgm:t>
        <a:bodyPr/>
        <a:lstStyle/>
        <a:p>
          <a:endParaRPr lang="el-GR"/>
        </a:p>
      </dgm:t>
    </dgm:pt>
    <dgm:pt modelId="{0B0116FF-02E8-4AA1-ABAB-49E4F60D2C46}" type="pres">
      <dgm:prSet presAssocID="{CC95399B-3A19-4077-9E84-8B8637D489F8}" presName="hierRoot1" presStyleCnt="0"/>
      <dgm:spPr/>
    </dgm:pt>
    <dgm:pt modelId="{07B03F34-FAF6-40CC-9175-2936B04B73DB}" type="pres">
      <dgm:prSet presAssocID="{CC95399B-3A19-4077-9E84-8B8637D489F8}" presName="composite" presStyleCnt="0"/>
      <dgm:spPr/>
    </dgm:pt>
    <dgm:pt modelId="{F3DFE71C-3956-4900-9654-BF91F34D2EAC}" type="pres">
      <dgm:prSet presAssocID="{CC95399B-3A19-4077-9E84-8B8637D489F8}" presName="background" presStyleLbl="node0" presStyleIdx="0" presStyleCnt="3"/>
      <dgm:spPr/>
    </dgm:pt>
    <dgm:pt modelId="{9973060E-9034-4404-B664-69F8EAE05CCA}" type="pres">
      <dgm:prSet presAssocID="{CC95399B-3A19-4077-9E84-8B8637D489F8}" presName="text" presStyleLbl="fgAcc0" presStyleIdx="0" presStyleCnt="3" custScaleX="133868" custScaleY="344334">
        <dgm:presLayoutVars>
          <dgm:chPref val="3"/>
        </dgm:presLayoutVars>
      </dgm:prSet>
      <dgm:spPr/>
      <dgm:t>
        <a:bodyPr/>
        <a:lstStyle/>
        <a:p>
          <a:endParaRPr lang="el-GR"/>
        </a:p>
      </dgm:t>
    </dgm:pt>
    <dgm:pt modelId="{36FF5F79-E977-4F92-8390-35E55A06F8D9}" type="pres">
      <dgm:prSet presAssocID="{CC95399B-3A19-4077-9E84-8B8637D489F8}" presName="hierChild2" presStyleCnt="0"/>
      <dgm:spPr/>
    </dgm:pt>
    <dgm:pt modelId="{CCC03CE5-FFD3-4A4D-87B7-0B93481CCFE8}" type="pres">
      <dgm:prSet presAssocID="{C414E62D-E85F-4169-A25A-307CD20ABADE}" presName="hierRoot1" presStyleCnt="0"/>
      <dgm:spPr/>
    </dgm:pt>
    <dgm:pt modelId="{8612D372-677E-44BC-8AB0-F9F99D76656D}" type="pres">
      <dgm:prSet presAssocID="{C414E62D-E85F-4169-A25A-307CD20ABADE}" presName="composite" presStyleCnt="0"/>
      <dgm:spPr/>
    </dgm:pt>
    <dgm:pt modelId="{C2DFE741-64C6-4177-A508-251109A7B358}" type="pres">
      <dgm:prSet presAssocID="{C414E62D-E85F-4169-A25A-307CD20ABADE}" presName="background" presStyleLbl="node0" presStyleIdx="1" presStyleCnt="3"/>
      <dgm:spPr/>
    </dgm:pt>
    <dgm:pt modelId="{E10D5422-5CE0-4EF9-BE66-045F19101406}" type="pres">
      <dgm:prSet presAssocID="{C414E62D-E85F-4169-A25A-307CD20ABADE}" presName="text" presStyleLbl="fgAcc0" presStyleIdx="1" presStyleCnt="3" custScaleX="112866" custScaleY="170586">
        <dgm:presLayoutVars>
          <dgm:chPref val="3"/>
        </dgm:presLayoutVars>
      </dgm:prSet>
      <dgm:spPr/>
      <dgm:t>
        <a:bodyPr/>
        <a:lstStyle/>
        <a:p>
          <a:endParaRPr lang="el-GR"/>
        </a:p>
      </dgm:t>
    </dgm:pt>
    <dgm:pt modelId="{DBE23A1D-54B3-4879-943D-AAE449B7D010}" type="pres">
      <dgm:prSet presAssocID="{C414E62D-E85F-4169-A25A-307CD20ABADE}" presName="hierChild2" presStyleCnt="0"/>
      <dgm:spPr/>
    </dgm:pt>
    <dgm:pt modelId="{07BAA873-DA7E-4342-98DE-6D1FA4581507}" type="pres">
      <dgm:prSet presAssocID="{FBE8F84C-CA22-460C-8FC4-A6C0A2772B98}" presName="hierRoot1" presStyleCnt="0"/>
      <dgm:spPr/>
    </dgm:pt>
    <dgm:pt modelId="{EA611851-4535-4094-89EA-48EDD02CCBD3}" type="pres">
      <dgm:prSet presAssocID="{FBE8F84C-CA22-460C-8FC4-A6C0A2772B98}" presName="composite" presStyleCnt="0"/>
      <dgm:spPr/>
    </dgm:pt>
    <dgm:pt modelId="{FC1DBC15-E930-42C7-B450-994BFA1F0B92}" type="pres">
      <dgm:prSet presAssocID="{FBE8F84C-CA22-460C-8FC4-A6C0A2772B98}" presName="background" presStyleLbl="node0" presStyleIdx="2" presStyleCnt="3"/>
      <dgm:spPr/>
    </dgm:pt>
    <dgm:pt modelId="{792361A9-9E2A-42F3-8BA3-5ED3FD0E1A4E}" type="pres">
      <dgm:prSet presAssocID="{FBE8F84C-CA22-460C-8FC4-A6C0A2772B98}" presName="text" presStyleLbl="fgAcc0" presStyleIdx="2" presStyleCnt="3" custScaleX="118284" custScaleY="206908">
        <dgm:presLayoutVars>
          <dgm:chPref val="3"/>
        </dgm:presLayoutVars>
      </dgm:prSet>
      <dgm:spPr/>
      <dgm:t>
        <a:bodyPr/>
        <a:lstStyle/>
        <a:p>
          <a:endParaRPr lang="el-GR"/>
        </a:p>
      </dgm:t>
    </dgm:pt>
    <dgm:pt modelId="{750A116B-6784-45C9-AF39-4FD09F614BC9}" type="pres">
      <dgm:prSet presAssocID="{FBE8F84C-CA22-460C-8FC4-A6C0A2772B98}" presName="hierChild2" presStyleCnt="0"/>
      <dgm:spPr/>
    </dgm:pt>
  </dgm:ptLst>
  <dgm:cxnLst>
    <dgm:cxn modelId="{5AD6CC5C-7FD9-47D3-9976-728D8F4206B4}" srcId="{ACF0C740-6E7B-4742-A067-05D0FFBFF879}" destId="{C414E62D-E85F-4169-A25A-307CD20ABADE}" srcOrd="1" destOrd="0" parTransId="{901562D0-2AF4-42BF-9A99-6C84AD260E07}" sibTransId="{6602A5EE-7298-4F75-B83A-74DE47F7222B}"/>
    <dgm:cxn modelId="{FE090304-9E46-4F50-B257-F8EEC415DEFD}" type="presOf" srcId="{CC95399B-3A19-4077-9E84-8B8637D489F8}" destId="{9973060E-9034-4404-B664-69F8EAE05CCA}" srcOrd="0" destOrd="0" presId="urn:microsoft.com/office/officeart/2005/8/layout/hierarchy1"/>
    <dgm:cxn modelId="{35548DD3-2620-4D4A-9969-11CA44284A8D}" type="presOf" srcId="{ACF0C740-6E7B-4742-A067-05D0FFBFF879}" destId="{1F6D93DE-DB04-41AF-9EB5-B5060EF6C3F9}" srcOrd="0" destOrd="0" presId="urn:microsoft.com/office/officeart/2005/8/layout/hierarchy1"/>
    <dgm:cxn modelId="{2948609E-5AF1-4EE9-A47E-ED6804DCF713}" srcId="{ACF0C740-6E7B-4742-A067-05D0FFBFF879}" destId="{FBE8F84C-CA22-460C-8FC4-A6C0A2772B98}" srcOrd="2" destOrd="0" parTransId="{E14CD325-070E-443F-A64F-C2CEB45A2E1B}" sibTransId="{D2415E89-0D80-4BEA-A98E-9C9EADA8BFD6}"/>
    <dgm:cxn modelId="{9D79EADC-29D2-4BED-A9F7-E1FAE70B0F0A}" srcId="{ACF0C740-6E7B-4742-A067-05D0FFBFF879}" destId="{CC95399B-3A19-4077-9E84-8B8637D489F8}" srcOrd="0" destOrd="0" parTransId="{21C0D3AE-7FC6-465F-9B81-9568656673B2}" sibTransId="{08637479-7337-4ABF-9DBD-F44D2E20DF7D}"/>
    <dgm:cxn modelId="{C1E4E267-DDF2-4734-8AB8-2EB4543E5B9B}" type="presOf" srcId="{FBE8F84C-CA22-460C-8FC4-A6C0A2772B98}" destId="{792361A9-9E2A-42F3-8BA3-5ED3FD0E1A4E}" srcOrd="0" destOrd="0" presId="urn:microsoft.com/office/officeart/2005/8/layout/hierarchy1"/>
    <dgm:cxn modelId="{66CF4F42-974D-456C-9A4F-2D8EC37283D7}" type="presOf" srcId="{C414E62D-E85F-4169-A25A-307CD20ABADE}" destId="{E10D5422-5CE0-4EF9-BE66-045F19101406}" srcOrd="0" destOrd="0" presId="urn:microsoft.com/office/officeart/2005/8/layout/hierarchy1"/>
    <dgm:cxn modelId="{AF47EC73-DB5C-43D3-9F0E-FFFC6EC24037}" type="presParOf" srcId="{1F6D93DE-DB04-41AF-9EB5-B5060EF6C3F9}" destId="{0B0116FF-02E8-4AA1-ABAB-49E4F60D2C46}" srcOrd="0" destOrd="0" presId="urn:microsoft.com/office/officeart/2005/8/layout/hierarchy1"/>
    <dgm:cxn modelId="{75577EE9-1A59-4D19-AADB-BA804997703C}" type="presParOf" srcId="{0B0116FF-02E8-4AA1-ABAB-49E4F60D2C46}" destId="{07B03F34-FAF6-40CC-9175-2936B04B73DB}" srcOrd="0" destOrd="0" presId="urn:microsoft.com/office/officeart/2005/8/layout/hierarchy1"/>
    <dgm:cxn modelId="{48D0A451-4E8A-47A2-82FE-7DC038DF1A93}" type="presParOf" srcId="{07B03F34-FAF6-40CC-9175-2936B04B73DB}" destId="{F3DFE71C-3956-4900-9654-BF91F34D2EAC}" srcOrd="0" destOrd="0" presId="urn:microsoft.com/office/officeart/2005/8/layout/hierarchy1"/>
    <dgm:cxn modelId="{AED2E95F-772A-4D2F-8236-0DBFE8C58BBB}" type="presParOf" srcId="{07B03F34-FAF6-40CC-9175-2936B04B73DB}" destId="{9973060E-9034-4404-B664-69F8EAE05CCA}" srcOrd="1" destOrd="0" presId="urn:microsoft.com/office/officeart/2005/8/layout/hierarchy1"/>
    <dgm:cxn modelId="{F5D7282A-E705-48F9-8222-233114512D41}" type="presParOf" srcId="{0B0116FF-02E8-4AA1-ABAB-49E4F60D2C46}" destId="{36FF5F79-E977-4F92-8390-35E55A06F8D9}" srcOrd="1" destOrd="0" presId="urn:microsoft.com/office/officeart/2005/8/layout/hierarchy1"/>
    <dgm:cxn modelId="{537C6F33-6416-4175-BDAA-9317CF92D523}" type="presParOf" srcId="{1F6D93DE-DB04-41AF-9EB5-B5060EF6C3F9}" destId="{CCC03CE5-FFD3-4A4D-87B7-0B93481CCFE8}" srcOrd="1" destOrd="0" presId="urn:microsoft.com/office/officeart/2005/8/layout/hierarchy1"/>
    <dgm:cxn modelId="{01150935-24CD-4323-92E1-A637D023DC17}" type="presParOf" srcId="{CCC03CE5-FFD3-4A4D-87B7-0B93481CCFE8}" destId="{8612D372-677E-44BC-8AB0-F9F99D76656D}" srcOrd="0" destOrd="0" presId="urn:microsoft.com/office/officeart/2005/8/layout/hierarchy1"/>
    <dgm:cxn modelId="{D27A389E-02C6-4EE6-A421-AD3A63B340B2}" type="presParOf" srcId="{8612D372-677E-44BC-8AB0-F9F99D76656D}" destId="{C2DFE741-64C6-4177-A508-251109A7B358}" srcOrd="0" destOrd="0" presId="urn:microsoft.com/office/officeart/2005/8/layout/hierarchy1"/>
    <dgm:cxn modelId="{E0E1D99F-6492-4C07-9D73-F31E94BCB98E}" type="presParOf" srcId="{8612D372-677E-44BC-8AB0-F9F99D76656D}" destId="{E10D5422-5CE0-4EF9-BE66-045F19101406}" srcOrd="1" destOrd="0" presId="urn:microsoft.com/office/officeart/2005/8/layout/hierarchy1"/>
    <dgm:cxn modelId="{C1DB2DB9-CE84-45BB-A6C7-89093D9C0508}" type="presParOf" srcId="{CCC03CE5-FFD3-4A4D-87B7-0B93481CCFE8}" destId="{DBE23A1D-54B3-4879-943D-AAE449B7D010}" srcOrd="1" destOrd="0" presId="urn:microsoft.com/office/officeart/2005/8/layout/hierarchy1"/>
    <dgm:cxn modelId="{5C4A3917-B676-4AC8-A98B-9CF505E30C30}" type="presParOf" srcId="{1F6D93DE-DB04-41AF-9EB5-B5060EF6C3F9}" destId="{07BAA873-DA7E-4342-98DE-6D1FA4581507}" srcOrd="2" destOrd="0" presId="urn:microsoft.com/office/officeart/2005/8/layout/hierarchy1"/>
    <dgm:cxn modelId="{F8888679-8823-427C-8BC3-A135130F805C}" type="presParOf" srcId="{07BAA873-DA7E-4342-98DE-6D1FA4581507}" destId="{EA611851-4535-4094-89EA-48EDD02CCBD3}" srcOrd="0" destOrd="0" presId="urn:microsoft.com/office/officeart/2005/8/layout/hierarchy1"/>
    <dgm:cxn modelId="{4E112234-72F8-468C-909C-BCA3B1AE044A}" type="presParOf" srcId="{EA611851-4535-4094-89EA-48EDD02CCBD3}" destId="{FC1DBC15-E930-42C7-B450-994BFA1F0B92}" srcOrd="0" destOrd="0" presId="urn:microsoft.com/office/officeart/2005/8/layout/hierarchy1"/>
    <dgm:cxn modelId="{E5D38F95-D257-4769-8E5C-AF2CB66BEC50}" type="presParOf" srcId="{EA611851-4535-4094-89EA-48EDD02CCBD3}" destId="{792361A9-9E2A-42F3-8BA3-5ED3FD0E1A4E}" srcOrd="1" destOrd="0" presId="urn:microsoft.com/office/officeart/2005/8/layout/hierarchy1"/>
    <dgm:cxn modelId="{45707A60-5974-4132-B572-A936479E2440}" type="presParOf" srcId="{07BAA873-DA7E-4342-98DE-6D1FA4581507}" destId="{750A116B-6784-45C9-AF39-4FD09F614BC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098AD6-D169-4F96-8672-FFD59EDBB9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B6123B2-873C-4A92-8179-1DE9BFA27788}">
      <dgm:prSet/>
      <dgm:spPr/>
      <dgm:t>
        <a:bodyPr/>
        <a:lstStyle/>
        <a:p>
          <a:r>
            <a:rPr lang="el-GR"/>
            <a:t>Η ΕΠΑΨΥ, η Ελληνική Εταιρεία Διαταραχών Διάθεσης «Μαζί» και το Ψυχιατρικό Κέντρο Salten της Νορβηγίας υλοποίησαν ένα έργο στο πλαίσιο του προγράμματος EEA Grants NGO Programme «We are all Citizens». </a:t>
          </a:r>
          <a:endParaRPr lang="en-US"/>
        </a:p>
      </dgm:t>
    </dgm:pt>
    <dgm:pt modelId="{E86E2EE9-9E16-4A43-877B-DC88B0E54E21}" type="parTrans" cxnId="{ED8A78CF-190E-4275-9AEB-6C5C19A55AE5}">
      <dgm:prSet/>
      <dgm:spPr/>
      <dgm:t>
        <a:bodyPr/>
        <a:lstStyle/>
        <a:p>
          <a:endParaRPr lang="en-US"/>
        </a:p>
      </dgm:t>
    </dgm:pt>
    <dgm:pt modelId="{80178D4E-44FF-4377-BCA8-77120FCA1BEB}" type="sibTrans" cxnId="{ED8A78CF-190E-4275-9AEB-6C5C19A55AE5}">
      <dgm:prSet/>
      <dgm:spPr/>
      <dgm:t>
        <a:bodyPr/>
        <a:lstStyle/>
        <a:p>
          <a:endParaRPr lang="en-US"/>
        </a:p>
      </dgm:t>
    </dgm:pt>
    <dgm:pt modelId="{469CA96E-0A75-4B89-8FD7-9B134055E13E}">
      <dgm:prSet/>
      <dgm:spPr/>
      <dgm:t>
        <a:bodyPr/>
        <a:lstStyle/>
        <a:p>
          <a:r>
            <a:rPr lang="el-GR"/>
            <a:t>Το έργο είχε ως στόχο τη δημιουργία μιας χαμηλού κόστους, κοινοτικής παρέμβασης που βασίζεται σε ομάδες ψυχοεκπαίδευσης και σε ομάδες αυτοβοήθειας για την αντιμετώπιση της κατάθλιψης. </a:t>
          </a:r>
          <a:endParaRPr lang="en-US"/>
        </a:p>
      </dgm:t>
    </dgm:pt>
    <dgm:pt modelId="{ACE04155-C923-488D-BEF2-EA0E18CC1424}" type="parTrans" cxnId="{8B98F6B5-F364-416F-BFB3-D17097D5E9F8}">
      <dgm:prSet/>
      <dgm:spPr/>
      <dgm:t>
        <a:bodyPr/>
        <a:lstStyle/>
        <a:p>
          <a:endParaRPr lang="en-US"/>
        </a:p>
      </dgm:t>
    </dgm:pt>
    <dgm:pt modelId="{132C725E-D262-400F-9BC3-AD5B2E13565D}" type="sibTrans" cxnId="{8B98F6B5-F364-416F-BFB3-D17097D5E9F8}">
      <dgm:prSet/>
      <dgm:spPr/>
      <dgm:t>
        <a:bodyPr/>
        <a:lstStyle/>
        <a:p>
          <a:endParaRPr lang="en-US"/>
        </a:p>
      </dgm:t>
    </dgm:pt>
    <dgm:pt modelId="{E892E13E-7199-43EB-AB95-B6AFB76FA91E}">
      <dgm:prSet/>
      <dgm:spPr/>
      <dgm:t>
        <a:bodyPr/>
        <a:lstStyle/>
        <a:p>
          <a:r>
            <a:rPr lang="el-GR"/>
            <a:t>Το έργο υλοποιήθηκε σε πέντε επιλεγμένες περιοχές της Αττικής, καθώς και σε έξι νησιά των Κυκλάδων. </a:t>
          </a:r>
          <a:endParaRPr lang="en-US"/>
        </a:p>
      </dgm:t>
    </dgm:pt>
    <dgm:pt modelId="{F1224766-94E1-462A-A08E-CE2976942148}" type="parTrans" cxnId="{9FEC58D4-D2C5-40DD-A024-64C8737C0F9E}">
      <dgm:prSet/>
      <dgm:spPr/>
      <dgm:t>
        <a:bodyPr/>
        <a:lstStyle/>
        <a:p>
          <a:endParaRPr lang="en-US"/>
        </a:p>
      </dgm:t>
    </dgm:pt>
    <dgm:pt modelId="{07E82807-D525-49BB-B539-031D63636593}" type="sibTrans" cxnId="{9FEC58D4-D2C5-40DD-A024-64C8737C0F9E}">
      <dgm:prSet/>
      <dgm:spPr/>
      <dgm:t>
        <a:bodyPr/>
        <a:lstStyle/>
        <a:p>
          <a:endParaRPr lang="en-US"/>
        </a:p>
      </dgm:t>
    </dgm:pt>
    <dgm:pt modelId="{109938C5-1F5F-4462-BC19-EDE4FF2075D0}" type="pres">
      <dgm:prSet presAssocID="{22098AD6-D169-4F96-8672-FFD59EDBB913}" presName="linear" presStyleCnt="0">
        <dgm:presLayoutVars>
          <dgm:animLvl val="lvl"/>
          <dgm:resizeHandles val="exact"/>
        </dgm:presLayoutVars>
      </dgm:prSet>
      <dgm:spPr/>
      <dgm:t>
        <a:bodyPr/>
        <a:lstStyle/>
        <a:p>
          <a:endParaRPr lang="el-GR"/>
        </a:p>
      </dgm:t>
    </dgm:pt>
    <dgm:pt modelId="{74E2DBDA-68FD-45DA-AF92-9193BC6CEADE}" type="pres">
      <dgm:prSet presAssocID="{2B6123B2-873C-4A92-8179-1DE9BFA27788}" presName="parentText" presStyleLbl="node1" presStyleIdx="0" presStyleCnt="3">
        <dgm:presLayoutVars>
          <dgm:chMax val="0"/>
          <dgm:bulletEnabled val="1"/>
        </dgm:presLayoutVars>
      </dgm:prSet>
      <dgm:spPr/>
      <dgm:t>
        <a:bodyPr/>
        <a:lstStyle/>
        <a:p>
          <a:endParaRPr lang="el-GR"/>
        </a:p>
      </dgm:t>
    </dgm:pt>
    <dgm:pt modelId="{4F27068B-FF61-4282-BC53-3BA33DA48438}" type="pres">
      <dgm:prSet presAssocID="{80178D4E-44FF-4377-BCA8-77120FCA1BEB}" presName="spacer" presStyleCnt="0"/>
      <dgm:spPr/>
    </dgm:pt>
    <dgm:pt modelId="{2FE06714-B1BB-4F01-AB5F-9FF15C161F43}" type="pres">
      <dgm:prSet presAssocID="{469CA96E-0A75-4B89-8FD7-9B134055E13E}" presName="parentText" presStyleLbl="node1" presStyleIdx="1" presStyleCnt="3">
        <dgm:presLayoutVars>
          <dgm:chMax val="0"/>
          <dgm:bulletEnabled val="1"/>
        </dgm:presLayoutVars>
      </dgm:prSet>
      <dgm:spPr/>
      <dgm:t>
        <a:bodyPr/>
        <a:lstStyle/>
        <a:p>
          <a:endParaRPr lang="el-GR"/>
        </a:p>
      </dgm:t>
    </dgm:pt>
    <dgm:pt modelId="{0B2510BA-71F5-4056-B8C1-2C40A56BE926}" type="pres">
      <dgm:prSet presAssocID="{132C725E-D262-400F-9BC3-AD5B2E13565D}" presName="spacer" presStyleCnt="0"/>
      <dgm:spPr/>
    </dgm:pt>
    <dgm:pt modelId="{B37C7DCF-FFE2-49EC-9897-A544E83C842A}" type="pres">
      <dgm:prSet presAssocID="{E892E13E-7199-43EB-AB95-B6AFB76FA91E}" presName="parentText" presStyleLbl="node1" presStyleIdx="2" presStyleCnt="3">
        <dgm:presLayoutVars>
          <dgm:chMax val="0"/>
          <dgm:bulletEnabled val="1"/>
        </dgm:presLayoutVars>
      </dgm:prSet>
      <dgm:spPr/>
      <dgm:t>
        <a:bodyPr/>
        <a:lstStyle/>
        <a:p>
          <a:endParaRPr lang="el-GR"/>
        </a:p>
      </dgm:t>
    </dgm:pt>
  </dgm:ptLst>
  <dgm:cxnLst>
    <dgm:cxn modelId="{BC8A679F-FD40-4129-89B0-BF8908A2424F}" type="presOf" srcId="{469CA96E-0A75-4B89-8FD7-9B134055E13E}" destId="{2FE06714-B1BB-4F01-AB5F-9FF15C161F43}" srcOrd="0" destOrd="0" presId="urn:microsoft.com/office/officeart/2005/8/layout/vList2"/>
    <dgm:cxn modelId="{9B8F7CBF-E8DD-4D92-B2AC-D466C1D8347A}" type="presOf" srcId="{2B6123B2-873C-4A92-8179-1DE9BFA27788}" destId="{74E2DBDA-68FD-45DA-AF92-9193BC6CEADE}" srcOrd="0" destOrd="0" presId="urn:microsoft.com/office/officeart/2005/8/layout/vList2"/>
    <dgm:cxn modelId="{4712859B-B89B-4AD5-BD4D-A676A13F70E4}" type="presOf" srcId="{E892E13E-7199-43EB-AB95-B6AFB76FA91E}" destId="{B37C7DCF-FFE2-49EC-9897-A544E83C842A}" srcOrd="0" destOrd="0" presId="urn:microsoft.com/office/officeart/2005/8/layout/vList2"/>
    <dgm:cxn modelId="{105CB982-89FE-4E42-A9F9-06AB32A680DE}" type="presOf" srcId="{22098AD6-D169-4F96-8672-FFD59EDBB913}" destId="{109938C5-1F5F-4462-BC19-EDE4FF2075D0}" srcOrd="0" destOrd="0" presId="urn:microsoft.com/office/officeart/2005/8/layout/vList2"/>
    <dgm:cxn modelId="{8B98F6B5-F364-416F-BFB3-D17097D5E9F8}" srcId="{22098AD6-D169-4F96-8672-FFD59EDBB913}" destId="{469CA96E-0A75-4B89-8FD7-9B134055E13E}" srcOrd="1" destOrd="0" parTransId="{ACE04155-C923-488D-BEF2-EA0E18CC1424}" sibTransId="{132C725E-D262-400F-9BC3-AD5B2E13565D}"/>
    <dgm:cxn modelId="{9FEC58D4-D2C5-40DD-A024-64C8737C0F9E}" srcId="{22098AD6-D169-4F96-8672-FFD59EDBB913}" destId="{E892E13E-7199-43EB-AB95-B6AFB76FA91E}" srcOrd="2" destOrd="0" parTransId="{F1224766-94E1-462A-A08E-CE2976942148}" sibTransId="{07E82807-D525-49BB-B539-031D63636593}"/>
    <dgm:cxn modelId="{ED8A78CF-190E-4275-9AEB-6C5C19A55AE5}" srcId="{22098AD6-D169-4F96-8672-FFD59EDBB913}" destId="{2B6123B2-873C-4A92-8179-1DE9BFA27788}" srcOrd="0" destOrd="0" parTransId="{E86E2EE9-9E16-4A43-877B-DC88B0E54E21}" sibTransId="{80178D4E-44FF-4377-BCA8-77120FCA1BEB}"/>
    <dgm:cxn modelId="{798BB60D-0285-4D83-AAF6-32C288E2515C}" type="presParOf" srcId="{109938C5-1F5F-4462-BC19-EDE4FF2075D0}" destId="{74E2DBDA-68FD-45DA-AF92-9193BC6CEADE}" srcOrd="0" destOrd="0" presId="urn:microsoft.com/office/officeart/2005/8/layout/vList2"/>
    <dgm:cxn modelId="{111959F5-1BDF-4523-9CCE-557BFD36E510}" type="presParOf" srcId="{109938C5-1F5F-4462-BC19-EDE4FF2075D0}" destId="{4F27068B-FF61-4282-BC53-3BA33DA48438}" srcOrd="1" destOrd="0" presId="urn:microsoft.com/office/officeart/2005/8/layout/vList2"/>
    <dgm:cxn modelId="{C677EFA1-6403-41E9-A13A-A4DDF089BE1F}" type="presParOf" srcId="{109938C5-1F5F-4462-BC19-EDE4FF2075D0}" destId="{2FE06714-B1BB-4F01-AB5F-9FF15C161F43}" srcOrd="2" destOrd="0" presId="urn:microsoft.com/office/officeart/2005/8/layout/vList2"/>
    <dgm:cxn modelId="{800ED017-48F2-4122-A70D-97D36A2CBC02}" type="presParOf" srcId="{109938C5-1F5F-4462-BC19-EDE4FF2075D0}" destId="{0B2510BA-71F5-4056-B8C1-2C40A56BE926}" srcOrd="3" destOrd="0" presId="urn:microsoft.com/office/officeart/2005/8/layout/vList2"/>
    <dgm:cxn modelId="{462DB942-1BFF-49E1-90C8-DF1C870C566B}" type="presParOf" srcId="{109938C5-1F5F-4462-BC19-EDE4FF2075D0}" destId="{B37C7DCF-FFE2-49EC-9897-A544E83C842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1CBE07-CB61-4A03-B978-1A145AFD5FBE}">
      <dsp:nvSpPr>
        <dsp:cNvPr id="0" name=""/>
        <dsp:cNvSpPr/>
      </dsp:nvSpPr>
      <dsp:spPr>
        <a:xfrm>
          <a:off x="0" y="6912"/>
          <a:ext cx="5276088" cy="514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a:t>Ηνωμένο Βασίλειο</a:t>
          </a:r>
          <a:endParaRPr lang="en-US" sz="2000" kern="1200"/>
        </a:p>
      </dsp:txBody>
      <dsp:txXfrm>
        <a:off x="0" y="6912"/>
        <a:ext cx="5276088" cy="514800"/>
      </dsp:txXfrm>
    </dsp:sp>
    <dsp:sp modelId="{F6650A92-46D6-40A1-AAB9-9425CB4D63DE}">
      <dsp:nvSpPr>
        <dsp:cNvPr id="0" name=""/>
        <dsp:cNvSpPr/>
      </dsp:nvSpPr>
      <dsp:spPr>
        <a:xfrm>
          <a:off x="0" y="579312"/>
          <a:ext cx="5276088" cy="514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a:t>Ιρλανδία</a:t>
          </a:r>
          <a:endParaRPr lang="en-US" sz="2000" kern="1200"/>
        </a:p>
      </dsp:txBody>
      <dsp:txXfrm>
        <a:off x="0" y="579312"/>
        <a:ext cx="5276088" cy="514800"/>
      </dsp:txXfrm>
    </dsp:sp>
    <dsp:sp modelId="{6CD8A1A4-E2DC-46D0-818B-D825FC6320D7}">
      <dsp:nvSpPr>
        <dsp:cNvPr id="0" name=""/>
        <dsp:cNvSpPr/>
      </dsp:nvSpPr>
      <dsp:spPr>
        <a:xfrm>
          <a:off x="0" y="1151712"/>
          <a:ext cx="5276088" cy="514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a:t>Ολλανδία</a:t>
          </a:r>
          <a:endParaRPr lang="en-US" sz="2000" kern="1200"/>
        </a:p>
      </dsp:txBody>
      <dsp:txXfrm>
        <a:off x="0" y="1151712"/>
        <a:ext cx="5276088" cy="514800"/>
      </dsp:txXfrm>
    </dsp:sp>
    <dsp:sp modelId="{7CD8A921-C28C-4FE9-98E9-22793E119352}">
      <dsp:nvSpPr>
        <dsp:cNvPr id="0" name=""/>
        <dsp:cNvSpPr/>
      </dsp:nvSpPr>
      <dsp:spPr>
        <a:xfrm>
          <a:off x="0" y="1724112"/>
          <a:ext cx="5276088" cy="514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a:t>Νορβηγία</a:t>
          </a:r>
          <a:endParaRPr lang="en-US" sz="2000" kern="1200" dirty="0"/>
        </a:p>
      </dsp:txBody>
      <dsp:txXfrm>
        <a:off x="0" y="1724112"/>
        <a:ext cx="5276088" cy="514800"/>
      </dsp:txXfrm>
    </dsp:sp>
    <dsp:sp modelId="{97191724-594D-4169-B296-3E4E04CB49AF}">
      <dsp:nvSpPr>
        <dsp:cNvPr id="0" name=""/>
        <dsp:cNvSpPr/>
      </dsp:nvSpPr>
      <dsp:spPr>
        <a:xfrm>
          <a:off x="0" y="2296512"/>
          <a:ext cx="5276088" cy="514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a:t>Γερμανία </a:t>
          </a:r>
          <a:endParaRPr lang="en-US" sz="2000" kern="1200" dirty="0"/>
        </a:p>
      </dsp:txBody>
      <dsp:txXfrm>
        <a:off x="0" y="2296512"/>
        <a:ext cx="5276088" cy="514800"/>
      </dsp:txXfrm>
    </dsp:sp>
    <dsp:sp modelId="{5F9140C7-E656-4046-811C-673FCF5DA579}">
      <dsp:nvSpPr>
        <dsp:cNvPr id="0" name=""/>
        <dsp:cNvSpPr/>
      </dsp:nvSpPr>
      <dsp:spPr>
        <a:xfrm>
          <a:off x="0" y="2868912"/>
          <a:ext cx="5276088" cy="514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a:t>Αυστραλία</a:t>
          </a:r>
          <a:endParaRPr lang="en-US" sz="2000" kern="1200" dirty="0"/>
        </a:p>
      </dsp:txBody>
      <dsp:txXfrm>
        <a:off x="0" y="2868912"/>
        <a:ext cx="5276088" cy="514800"/>
      </dsp:txXfrm>
    </dsp:sp>
    <dsp:sp modelId="{7ADAABF2-B376-41A7-92CB-AF645D30BE3F}">
      <dsp:nvSpPr>
        <dsp:cNvPr id="0" name=""/>
        <dsp:cNvSpPr/>
      </dsp:nvSpPr>
      <dsp:spPr>
        <a:xfrm>
          <a:off x="0" y="3441312"/>
          <a:ext cx="5276088" cy="514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a:t>ΗΠΑ </a:t>
          </a:r>
          <a:endParaRPr lang="en-US" sz="2000" kern="1200" dirty="0"/>
        </a:p>
      </dsp:txBody>
      <dsp:txXfrm>
        <a:off x="0" y="3441312"/>
        <a:ext cx="5276088" cy="514800"/>
      </dsp:txXfrm>
    </dsp:sp>
    <dsp:sp modelId="{1D508338-7061-4679-8A7F-CC788B978E7E}">
      <dsp:nvSpPr>
        <dsp:cNvPr id="0" name=""/>
        <dsp:cNvSpPr/>
      </dsp:nvSpPr>
      <dsp:spPr>
        <a:xfrm>
          <a:off x="0" y="4013712"/>
          <a:ext cx="5276088" cy="514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a:t>Ν. ΖΗΛΑΝΔΙΑ </a:t>
          </a:r>
          <a:endParaRPr lang="en-US" sz="2000" kern="1200" dirty="0"/>
        </a:p>
      </dsp:txBody>
      <dsp:txXfrm>
        <a:off x="0" y="4013712"/>
        <a:ext cx="5276088" cy="5148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E47F61-6608-411B-8A17-461C6E782936}">
      <dsp:nvSpPr>
        <dsp:cNvPr id="0" name=""/>
        <dsp:cNvSpPr/>
      </dsp:nvSpPr>
      <dsp:spPr>
        <a:xfrm>
          <a:off x="2206815" y="3012"/>
          <a:ext cx="6476872" cy="388612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372" tIns="333138" rIns="317372" bIns="333138" numCol="1" spcCol="1270" anchor="t" anchorCtr="0">
          <a:noAutofit/>
        </a:bodyPr>
        <a:lstStyle/>
        <a:p>
          <a:pPr lvl="0" algn="l" defTabSz="711200">
            <a:lnSpc>
              <a:spcPct val="90000"/>
            </a:lnSpc>
            <a:spcBef>
              <a:spcPct val="0"/>
            </a:spcBef>
            <a:spcAft>
              <a:spcPct val="35000"/>
            </a:spcAft>
          </a:pPr>
          <a:r>
            <a:rPr lang="el-GR" sz="1600" kern="1200" dirty="0"/>
            <a:t>Η συμβολή της προσωπικής βιωματικής γνώσης στις υπηρεσίες μας θεωρείται πολύτιμη πηγή γνώσης. Η Εταιρία έχει μακρά ιστορία στην έννοια της ανάρρωσης και της υποστήριξης ομότιμων. Η συμμετοχή των ληπτών μας σε κάθε πτυχή της φροντίδας και της υποστήριξης που λαμβάνουν ήταν το όραμά μας από την αρχή της λειτουργίας της και οδήγησε σε μια συγκεκριμένη μεθοδολογία εργασίας όπως:</a:t>
          </a:r>
          <a:endParaRPr lang="en-US" sz="1600" kern="1200" dirty="0"/>
        </a:p>
        <a:p>
          <a:pPr marL="114300" lvl="1" indent="-114300" algn="l" defTabSz="533400">
            <a:lnSpc>
              <a:spcPct val="90000"/>
            </a:lnSpc>
            <a:spcBef>
              <a:spcPct val="0"/>
            </a:spcBef>
            <a:spcAft>
              <a:spcPct val="15000"/>
            </a:spcAft>
            <a:buChar char="••"/>
          </a:pPr>
          <a:r>
            <a:rPr lang="el-GR" sz="1200" kern="1200"/>
            <a:t>Κοινή λήψη αποφάσεων </a:t>
          </a:r>
          <a:endParaRPr lang="en-US" sz="1200" kern="1200"/>
        </a:p>
        <a:p>
          <a:pPr marL="114300" lvl="1" indent="-114300" algn="l" defTabSz="533400">
            <a:lnSpc>
              <a:spcPct val="90000"/>
            </a:lnSpc>
            <a:spcBef>
              <a:spcPct val="0"/>
            </a:spcBef>
            <a:spcAft>
              <a:spcPct val="15000"/>
            </a:spcAft>
            <a:buChar char="••"/>
          </a:pPr>
          <a:r>
            <a:rPr lang="el-GR" sz="1200" kern="1200"/>
            <a:t>Συμμετοχή:</a:t>
          </a:r>
          <a:endParaRPr lang="en-US" sz="1200" kern="1200"/>
        </a:p>
        <a:p>
          <a:pPr marL="228600" lvl="2" indent="-114300" algn="l" defTabSz="533400">
            <a:lnSpc>
              <a:spcPct val="90000"/>
            </a:lnSpc>
            <a:spcBef>
              <a:spcPct val="0"/>
            </a:spcBef>
            <a:spcAft>
              <a:spcPct val="15000"/>
            </a:spcAft>
            <a:buChar char="••"/>
          </a:pPr>
          <a:r>
            <a:rPr lang="el-GR" sz="1200" kern="1200"/>
            <a:t>στο </a:t>
          </a:r>
          <a:r>
            <a:rPr lang="en-US" sz="1200" kern="1200"/>
            <a:t>in service training </a:t>
          </a:r>
          <a:r>
            <a:rPr lang="el-GR" sz="1200" kern="1200"/>
            <a:t>ως εκπαιδευτές, </a:t>
          </a:r>
          <a:endParaRPr lang="en-US" sz="1200" kern="1200"/>
        </a:p>
        <a:p>
          <a:pPr marL="228600" lvl="2" indent="-114300" algn="l" defTabSz="533400">
            <a:lnSpc>
              <a:spcPct val="90000"/>
            </a:lnSpc>
            <a:spcBef>
              <a:spcPct val="0"/>
            </a:spcBef>
            <a:spcAft>
              <a:spcPct val="15000"/>
            </a:spcAft>
            <a:buChar char="••"/>
          </a:pPr>
          <a:r>
            <a:rPr lang="el-GR" sz="1200" kern="1200"/>
            <a:t>στις ομάδες εργασίας για την υλοποίηση της στρατηγικής μας (2020-2024)</a:t>
          </a:r>
          <a:endParaRPr lang="en-US" sz="1200" kern="1200"/>
        </a:p>
        <a:p>
          <a:pPr marL="228600" lvl="2" indent="-114300" algn="l" defTabSz="533400">
            <a:lnSpc>
              <a:spcPct val="90000"/>
            </a:lnSpc>
            <a:spcBef>
              <a:spcPct val="0"/>
            </a:spcBef>
            <a:spcAft>
              <a:spcPct val="15000"/>
            </a:spcAft>
            <a:buChar char="••"/>
          </a:pPr>
          <a:r>
            <a:rPr lang="el-GR" sz="1200" kern="1200"/>
            <a:t>στην ετήσια αξιολόγηση των υπηρεσιών μας κ.λπ.. </a:t>
          </a:r>
          <a:endParaRPr lang="en-US" sz="1200" kern="1200"/>
        </a:p>
      </dsp:txBody>
      <dsp:txXfrm>
        <a:off x="2206815" y="3012"/>
        <a:ext cx="6476872" cy="388612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7D7FFA-3010-472E-A104-97120E4678C3}">
      <dsp:nvSpPr>
        <dsp:cNvPr id="0" name=""/>
        <dsp:cNvSpPr/>
      </dsp:nvSpPr>
      <dsp:spPr>
        <a:xfrm>
          <a:off x="8001" y="4476"/>
          <a:ext cx="10453558" cy="400583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7149" tIns="343400" rIns="327149" bIns="343400" numCol="1" spcCol="1270" anchor="ctr" anchorCtr="0">
          <a:noAutofit/>
        </a:bodyPr>
        <a:lstStyle/>
        <a:p>
          <a:pPr lvl="0" algn="ctr" defTabSz="800100">
            <a:lnSpc>
              <a:spcPct val="90000"/>
            </a:lnSpc>
            <a:spcBef>
              <a:spcPct val="0"/>
            </a:spcBef>
            <a:spcAft>
              <a:spcPct val="35000"/>
            </a:spcAft>
          </a:pPr>
          <a:r>
            <a:rPr lang="el-GR" sz="1800" kern="1200" dirty="0"/>
            <a:t>Από το 1981 που λειτουργεί στο νομό Φωκίδας η Κινητή Μονάδα Ψυχιατρικής Φροντίδας εργαζόταν με τον πληθυσμό προετοιμάζοντάς τον για την δημιουργία του πρώτου Οικοτροφείου για άτομα από Ψυχιατρικά Νοσοκομεία, καθώς και άτομα που ζουν στο νομό αλλά έχουν νοσηλευτεί πολλές φορές στο παρελθόν. </a:t>
          </a:r>
        </a:p>
        <a:p>
          <a:pPr lvl="0" algn="ctr" defTabSz="800100">
            <a:lnSpc>
              <a:spcPct val="90000"/>
            </a:lnSpc>
            <a:spcBef>
              <a:spcPct val="0"/>
            </a:spcBef>
            <a:spcAft>
              <a:spcPct val="35000"/>
            </a:spcAft>
          </a:pPr>
          <a:r>
            <a:rPr lang="el-GR" sz="1800" kern="1200" dirty="0"/>
            <a:t>Το 1990 8 νέοι λήπτες από το Ψυχιατρικό Νοσοκομείο της Λέρου ήρθαν σταδιακά στο Οικοτροφείο. Κάθε ένας από τους «παλιούς» λήπτες «επέλεξε» έναν νέο και ανέλαβε υπεύθυνα, σε συνεργασία με τους θεραπευτές, την εκπαίδευση στην προσωπική φροντίδα, στις προσωπικές και κοινωνικές δεξιότητες και την επαγγελματική κατάρτιση στο χωράφι, καθώς και τη σταδιακή ένταξη στην κοινότητα. </a:t>
          </a:r>
        </a:p>
        <a:p>
          <a:pPr lvl="0" algn="ctr" defTabSz="800100">
            <a:lnSpc>
              <a:spcPct val="90000"/>
            </a:lnSpc>
            <a:spcBef>
              <a:spcPct val="0"/>
            </a:spcBef>
            <a:spcAft>
              <a:spcPct val="35000"/>
            </a:spcAft>
          </a:pPr>
          <a:r>
            <a:rPr lang="el-GR" sz="1800" kern="1200" dirty="0"/>
            <a:t>Οι «παλιοί» λήπτες συμμετείχαν ισότιμα στις συναντήσεις της ομάδας προσωπικού, όπου εξέφραζαν ιδέες, απόψεις και τρόπους αντιμετώπισης των προβλημάτων</a:t>
          </a:r>
        </a:p>
      </dsp:txBody>
      <dsp:txXfrm>
        <a:off x="8001" y="4476"/>
        <a:ext cx="10453558" cy="400583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FD06E-CD28-4021-BC8B-EA3774940EFB}">
      <dsp:nvSpPr>
        <dsp:cNvPr id="0" name=""/>
        <dsp:cNvSpPr/>
      </dsp:nvSpPr>
      <dsp:spPr>
        <a:xfrm>
          <a:off x="4978012" y="1833617"/>
          <a:ext cx="995610" cy="91440"/>
        </a:xfrm>
        <a:custGeom>
          <a:avLst/>
          <a:gdLst/>
          <a:ahLst/>
          <a:cxnLst/>
          <a:rect l="0" t="0" r="0" b="0"/>
          <a:pathLst>
            <a:path>
              <a:moveTo>
                <a:pt x="0" y="45720"/>
              </a:moveTo>
              <a:lnTo>
                <a:pt x="514905" y="45720"/>
              </a:lnTo>
              <a:lnTo>
                <a:pt x="514905" y="112456"/>
              </a:lnTo>
              <a:lnTo>
                <a:pt x="995610" y="11245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5450108" y="1873730"/>
        <a:ext cx="51418" cy="11215"/>
      </dsp:txXfrm>
    </dsp:sp>
    <dsp:sp modelId="{21D8FECD-1BA8-49CC-9E83-07EA72EA31DA}">
      <dsp:nvSpPr>
        <dsp:cNvPr id="0" name=""/>
        <dsp:cNvSpPr/>
      </dsp:nvSpPr>
      <dsp:spPr>
        <a:xfrm>
          <a:off x="103546" y="416458"/>
          <a:ext cx="4876265" cy="29257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8941" tIns="250811" rIns="238941" bIns="250811" numCol="1" spcCol="1270" anchor="ctr" anchorCtr="0">
          <a:noAutofit/>
        </a:bodyPr>
        <a:lstStyle/>
        <a:p>
          <a:pPr lvl="0" algn="ctr" defTabSz="577850">
            <a:lnSpc>
              <a:spcPct val="90000"/>
            </a:lnSpc>
            <a:spcBef>
              <a:spcPct val="0"/>
            </a:spcBef>
            <a:spcAft>
              <a:spcPct val="35000"/>
            </a:spcAft>
          </a:pPr>
          <a:r>
            <a:rPr lang="el-GR" sz="1300" kern="1200" dirty="0"/>
            <a:t>Τον Νοέμβριο του 2001, δημιουργήθηκε μια ομάδα αυτοβοήθειας στην ΠΕΨΑΕΕ (Πανελλήνια Ένωση για την Ψυχοκοινωνική Αποκατάσταση και την Εργασιακή Ένταξη) υπό την εποπτεία της Αθηνάς Φραγκούλη.</a:t>
          </a:r>
        </a:p>
      </dsp:txBody>
      <dsp:txXfrm>
        <a:off x="103546" y="416458"/>
        <a:ext cx="4876265" cy="2925759"/>
      </dsp:txXfrm>
    </dsp:sp>
    <dsp:sp modelId="{1A18AF84-56DA-4C66-8933-D110995DA074}">
      <dsp:nvSpPr>
        <dsp:cNvPr id="0" name=""/>
        <dsp:cNvSpPr/>
      </dsp:nvSpPr>
      <dsp:spPr>
        <a:xfrm>
          <a:off x="6006022" y="225"/>
          <a:ext cx="4876265" cy="38916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8941" tIns="250811" rIns="238941" bIns="250811" numCol="1" spcCol="1270" anchor="ctr" anchorCtr="0">
          <a:noAutofit/>
        </a:bodyPr>
        <a:lstStyle/>
        <a:p>
          <a:pPr lvl="0" algn="ctr" defTabSz="577850">
            <a:lnSpc>
              <a:spcPct val="90000"/>
            </a:lnSpc>
            <a:spcBef>
              <a:spcPct val="0"/>
            </a:spcBef>
            <a:spcAft>
              <a:spcPct val="35000"/>
            </a:spcAft>
          </a:pPr>
          <a:r>
            <a:rPr lang="el-GR" sz="1300" kern="1200" dirty="0"/>
            <a:t>«
Ένα μέλος του ENUSP (Ευρωπαϊκό Δίκτυο Χρηστών και Επιζώντων της Ψυχιατρικής), ο Clemens Huitnik, επηρέασε την ομάδα και ενίσχυσε τις ιδέες για τη δημιουργία ενός κινήματος - σωματείου. Η ιδέα αυτή άρχισε να αναπτύσσεται, ενώ παράλληλα οργανώνονταν συνέδρια, σεμινάρια και περισσότερες ομάδες εστίασης για την αυτοβοήθεια. Τα πρώτα βήματα έγιναν με τη βοήθεια επαγγελματιών από διάφορες οργανώσεις. Με την οικονομική υποστήριξη της ΕΕ, τη βοήθεια του ΜΗΕ, της ΠΕΨΑΕΕ, ΕΚΨ Π. Σακελλαρόπουλος και της </a:t>
          </a:r>
          <a:r>
            <a:rPr lang="el-GR" sz="1300" kern="1200" dirty="0" err="1"/>
            <a:t>ΕΣΑμεΑ</a:t>
          </a:r>
          <a:r>
            <a:rPr lang="el-GR" sz="1300" kern="1200" dirty="0"/>
            <a:t> οι χρήστες κατάφεραν να επισκεφθούν πολλές δομές ψυχοκοινωνικής φροντίδας σε όλη την Ελλάδα.</a:t>
          </a:r>
        </a:p>
      </dsp:txBody>
      <dsp:txXfrm>
        <a:off x="6006022" y="225"/>
        <a:ext cx="4876265" cy="389169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62A396-D574-4DFB-984A-DBBCE9B2001C}">
      <dsp:nvSpPr>
        <dsp:cNvPr id="0" name=""/>
        <dsp:cNvSpPr/>
      </dsp:nvSpPr>
      <dsp:spPr>
        <a:xfrm>
          <a:off x="0" y="0"/>
          <a:ext cx="5922568" cy="18063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a:t>Η μεθοδολογία αποτελείται από: </a:t>
          </a:r>
          <a:endParaRPr lang="en-US" sz="1400" kern="1200"/>
        </a:p>
        <a:p>
          <a:pPr marL="57150" lvl="1" indent="-57150" algn="l" defTabSz="488950">
            <a:lnSpc>
              <a:spcPct val="90000"/>
            </a:lnSpc>
            <a:spcBef>
              <a:spcPct val="0"/>
            </a:spcBef>
            <a:spcAft>
              <a:spcPct val="15000"/>
            </a:spcAft>
            <a:buChar char="••"/>
          </a:pPr>
          <a:r>
            <a:rPr lang="el-GR" sz="1100" kern="1200"/>
            <a:t>εκπαίδευση και κατάρτιση στο συγκεκριμένο αντικείμενο του προγράμματος, </a:t>
          </a:r>
          <a:endParaRPr lang="en-US" sz="1100" kern="1200"/>
        </a:p>
        <a:p>
          <a:pPr marL="57150" lvl="1" indent="-57150" algn="l" defTabSz="488950">
            <a:lnSpc>
              <a:spcPct val="90000"/>
            </a:lnSpc>
            <a:spcBef>
              <a:spcPct val="0"/>
            </a:spcBef>
            <a:spcAft>
              <a:spcPct val="15000"/>
            </a:spcAft>
            <a:buChar char="••"/>
          </a:pPr>
          <a:r>
            <a:rPr lang="el-GR" sz="1100" kern="1200"/>
            <a:t>ψυχοκοινωνικές παρεμβάσεις όπως καθοδήγηση στην εργασία και συμβουλευτική για τον εργασιακό προσανατολισμό.</a:t>
          </a:r>
          <a:endParaRPr lang="en-US" sz="1100" kern="1200"/>
        </a:p>
      </dsp:txBody>
      <dsp:txXfrm>
        <a:off x="0" y="0"/>
        <a:ext cx="4161331" cy="1806397"/>
      </dsp:txXfrm>
    </dsp:sp>
    <dsp:sp modelId="{053AB52C-8000-4A24-BBB4-C35F008381E3}">
      <dsp:nvSpPr>
        <dsp:cNvPr id="0" name=""/>
        <dsp:cNvSpPr/>
      </dsp:nvSpPr>
      <dsp:spPr>
        <a:xfrm>
          <a:off x="1045159" y="2207818"/>
          <a:ext cx="5922568" cy="18063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a:t>Οι ομότιμοι έχουν την ευκαιρία να συζητήσουν για τα συναισθήματά τους, τις σκέψεις τους και την εμπειρία τους ως υποστηρικτές. Η διαδικασία αξιολογείται κάθε 3 μήνες και μπορεί να τροποποιηθεί ανάλογα με τις ανάγκες των συμμετεχόντων.</a:t>
          </a:r>
          <a:endParaRPr lang="en-US" sz="1400" kern="1200"/>
        </a:p>
      </dsp:txBody>
      <dsp:txXfrm>
        <a:off x="1045159" y="2207818"/>
        <a:ext cx="3703251" cy="1806397"/>
      </dsp:txXfrm>
    </dsp:sp>
    <dsp:sp modelId="{130EA0FB-80F3-4A3B-9B68-8210B0A48CC8}">
      <dsp:nvSpPr>
        <dsp:cNvPr id="0" name=""/>
        <dsp:cNvSpPr/>
      </dsp:nvSpPr>
      <dsp:spPr>
        <a:xfrm>
          <a:off x="4748410" y="1420028"/>
          <a:ext cx="1174158" cy="117415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748410" y="1420028"/>
        <a:ext cx="1174158" cy="117415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E2D302-DC13-4AA8-B6D8-C685D62E9A34}">
      <dsp:nvSpPr>
        <dsp:cNvPr id="0" name=""/>
        <dsp:cNvSpPr/>
      </dsp:nvSpPr>
      <dsp:spPr>
        <a:xfrm>
          <a:off x="0" y="0"/>
          <a:ext cx="58338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3B5B0-695B-4D4D-97FC-5B52F43FA285}">
      <dsp:nvSpPr>
        <dsp:cNvPr id="0" name=""/>
        <dsp:cNvSpPr/>
      </dsp:nvSpPr>
      <dsp:spPr>
        <a:xfrm>
          <a:off x="0" y="0"/>
          <a:ext cx="5833872" cy="1888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latin typeface="Arial" panose="020B0604020202020204" pitchFamily="34" charset="0"/>
              <a:ea typeface="Calibri" panose="020F0502020204030204" pitchFamily="34" charset="0"/>
              <a:cs typeface="Arial" panose="020B0604020202020204" pitchFamily="34" charset="0"/>
            </a:rPr>
            <a:t>European standards for Peer Support Workers in Mental Health </a:t>
          </a:r>
          <a:r>
            <a:rPr lang="en-US" sz="3500" kern="1200" dirty="0">
              <a:latin typeface="Arial" panose="020B0604020202020204" pitchFamily="34" charset="0"/>
              <a:ea typeface="Calibri" panose="020F0502020204030204" pitchFamily="34" charset="0"/>
              <a:cs typeface="Arial" panose="020B0604020202020204" pitchFamily="34" charset="0"/>
            </a:rPr>
            <a:t>(2019-2021)</a:t>
          </a:r>
        </a:p>
      </dsp:txBody>
      <dsp:txXfrm>
        <a:off x="0" y="0"/>
        <a:ext cx="5833872" cy="1888236"/>
      </dsp:txXfrm>
    </dsp:sp>
    <dsp:sp modelId="{3EA0CD34-B5AD-4145-9289-4ACAA82BC9F4}">
      <dsp:nvSpPr>
        <dsp:cNvPr id="0" name=""/>
        <dsp:cNvSpPr/>
      </dsp:nvSpPr>
      <dsp:spPr>
        <a:xfrm>
          <a:off x="0" y="1888236"/>
          <a:ext cx="58338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0FF71-1B0F-498E-BCAE-70DF83D4EF06}">
      <dsp:nvSpPr>
        <dsp:cNvPr id="0" name=""/>
        <dsp:cNvSpPr/>
      </dsp:nvSpPr>
      <dsp:spPr>
        <a:xfrm>
          <a:off x="0" y="1888236"/>
          <a:ext cx="5833872" cy="1888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a:latin typeface="Arial" panose="020B0604020202020204" pitchFamily="34" charset="0"/>
              <a:ea typeface="Times New Roman" panose="02020603050405020304" pitchFamily="18" charset="0"/>
              <a:cs typeface="Arial" panose="020B0604020202020204" pitchFamily="34" charset="0"/>
            </a:rPr>
            <a:t>Accommodating a Travelling Life (ATL) </a:t>
          </a:r>
          <a:endParaRPr lang="el-GR" sz="3500" b="1" kern="1200">
            <a:latin typeface="Arial" panose="020B0604020202020204" pitchFamily="34" charset="0"/>
            <a:ea typeface="Times New Roman" panose="02020603050405020304" pitchFamily="18" charset="0"/>
            <a:cs typeface="Arial" panose="020B0604020202020204" pitchFamily="34" charset="0"/>
          </a:endParaRPr>
        </a:p>
        <a:p>
          <a:pPr lvl="0" algn="l" defTabSz="1555750">
            <a:lnSpc>
              <a:spcPct val="90000"/>
            </a:lnSpc>
            <a:spcBef>
              <a:spcPct val="0"/>
            </a:spcBef>
            <a:spcAft>
              <a:spcPct val="35000"/>
            </a:spcAft>
          </a:pPr>
          <a:r>
            <a:rPr lang="el-GR" sz="3500" kern="1200">
              <a:latin typeface="Arial" panose="020B0604020202020204" pitchFamily="34" charset="0"/>
              <a:ea typeface="Times New Roman" panose="02020603050405020304" pitchFamily="18" charset="0"/>
              <a:cs typeface="Arial" panose="020B0604020202020204" pitchFamily="34" charset="0"/>
            </a:rPr>
            <a:t>(202</a:t>
          </a:r>
          <a:r>
            <a:rPr lang="en-US" sz="3500" kern="1200">
              <a:latin typeface="Arial" panose="020B0604020202020204" pitchFamily="34" charset="0"/>
              <a:ea typeface="Times New Roman" panose="02020603050405020304" pitchFamily="18" charset="0"/>
              <a:cs typeface="Arial" panose="020B0604020202020204" pitchFamily="34" charset="0"/>
            </a:rPr>
            <a:t>0</a:t>
          </a:r>
          <a:r>
            <a:rPr lang="el-GR" sz="3500" kern="1200">
              <a:latin typeface="Arial" panose="020B0604020202020204" pitchFamily="34" charset="0"/>
              <a:ea typeface="Times New Roman" panose="02020603050405020304" pitchFamily="18" charset="0"/>
              <a:cs typeface="Arial" panose="020B0604020202020204" pitchFamily="34" charset="0"/>
            </a:rPr>
            <a:t>-2022).</a:t>
          </a:r>
          <a:endParaRPr lang="en-US" sz="3500" kern="1200">
            <a:latin typeface="Arial" panose="020B0604020202020204" pitchFamily="34" charset="0"/>
            <a:ea typeface="Times New Roman" panose="02020603050405020304" pitchFamily="18" charset="0"/>
            <a:cs typeface="Arial" panose="020B0604020202020204" pitchFamily="34" charset="0"/>
          </a:endParaRPr>
        </a:p>
      </dsp:txBody>
      <dsp:txXfrm>
        <a:off x="0" y="1888236"/>
        <a:ext cx="5833872" cy="188823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E47F61-6608-411B-8A17-461C6E782936}">
      <dsp:nvSpPr>
        <dsp:cNvPr id="0" name=""/>
        <dsp:cNvSpPr/>
      </dsp:nvSpPr>
      <dsp:spPr>
        <a:xfrm>
          <a:off x="0" y="9527"/>
          <a:ext cx="4370388" cy="546620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4153" tIns="224791" rIns="214153" bIns="224791" numCol="1" spcCol="1270" anchor="ctr" anchorCtr="0">
          <a:noAutofit/>
        </a:bodyPr>
        <a:lstStyle/>
        <a:p>
          <a:pPr lvl="0" algn="ctr" defTabSz="933450">
            <a:lnSpc>
              <a:spcPct val="90000"/>
            </a:lnSpc>
            <a:spcBef>
              <a:spcPct val="0"/>
            </a:spcBef>
            <a:spcAft>
              <a:spcPct val="35000"/>
            </a:spcAft>
          </a:pPr>
          <a:r>
            <a:rPr lang="el-GR" sz="2100" kern="1200" dirty="0"/>
            <a:t>Στην Ελλάδα δεν υπάρχει ειδική κατάρτιση για την ανάπτυξη των Ειδικών Υποστήριξης </a:t>
          </a:r>
          <a:r>
            <a:rPr lang="el-GR" sz="2100" kern="1200" dirty="0" err="1"/>
            <a:t>Ομοτίμων</a:t>
          </a:r>
          <a:r>
            <a:rPr lang="el-GR" sz="2100" kern="1200" dirty="0"/>
            <a:t> (PSW) ως ατόμων που θα λαμβάνουν αμειβόμενη εργασία στο πλαίσιο των κύριων υπηρεσιών ψυχικής υγείας.</a:t>
          </a:r>
        </a:p>
        <a:p>
          <a:pPr lvl="0" algn="ctr" defTabSz="933450">
            <a:lnSpc>
              <a:spcPct val="90000"/>
            </a:lnSpc>
            <a:spcBef>
              <a:spcPct val="0"/>
            </a:spcBef>
            <a:spcAft>
              <a:spcPct val="35000"/>
            </a:spcAft>
          </a:pPr>
          <a:r>
            <a:rPr lang="el-GR" sz="2100" kern="1200" dirty="0"/>
            <a:t> Υπάρχει όμως ένας αριθμός οργανώσεων που ενδιαφέρονται να δημιουργήσουν ένα πλαίσιο κατάρτισης για μελλοντικούς PSW το οποίο θα οδηγήσει σε πιστοποίηση και εισαγωγή των </a:t>
          </a:r>
          <a:r>
            <a:rPr lang="en-US" sz="2100" kern="1200" dirty="0"/>
            <a:t>PSW </a:t>
          </a:r>
          <a:r>
            <a:rPr lang="el-GR" sz="2100" kern="1200" dirty="0"/>
            <a:t>εντός των οργανώσεων</a:t>
          </a:r>
          <a:endParaRPr lang="en-US" sz="2100" kern="1200" dirty="0"/>
        </a:p>
      </dsp:txBody>
      <dsp:txXfrm>
        <a:off x="0" y="9527"/>
        <a:ext cx="4370388" cy="546620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79A543-6338-4D74-8B33-FE84DDDCA5D6}">
      <dsp:nvSpPr>
        <dsp:cNvPr id="0" name=""/>
        <dsp:cNvSpPr/>
      </dsp:nvSpPr>
      <dsp:spPr>
        <a:xfrm>
          <a:off x="2050970" y="1231"/>
          <a:ext cx="1731930" cy="112575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a:t>προσπαθούμε </a:t>
          </a:r>
          <a:endParaRPr lang="en-US" sz="1100" kern="1200"/>
        </a:p>
      </dsp:txBody>
      <dsp:txXfrm>
        <a:off x="2050970" y="1231"/>
        <a:ext cx="1731930" cy="1125754"/>
      </dsp:txXfrm>
    </dsp:sp>
    <dsp:sp modelId="{E4EEBEDD-F237-40FC-9542-86A5B4F029D7}">
      <dsp:nvSpPr>
        <dsp:cNvPr id="0" name=""/>
        <dsp:cNvSpPr/>
      </dsp:nvSpPr>
      <dsp:spPr>
        <a:xfrm>
          <a:off x="1415285" y="564108"/>
          <a:ext cx="3003300" cy="3003300"/>
        </a:xfrm>
        <a:custGeom>
          <a:avLst/>
          <a:gdLst/>
          <a:ahLst/>
          <a:cxnLst/>
          <a:rect l="0" t="0" r="0" b="0"/>
          <a:pathLst>
            <a:path>
              <a:moveTo>
                <a:pt x="2380201" y="283823"/>
              </a:moveTo>
              <a:arcTo wR="1501650" hR="1501650" stAng="18348422" swAng="364758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0E60DF-79C7-4A5E-821A-0B4DCCF5A4D9}">
      <dsp:nvSpPr>
        <dsp:cNvPr id="0" name=""/>
        <dsp:cNvSpPr/>
      </dsp:nvSpPr>
      <dsp:spPr>
        <a:xfrm>
          <a:off x="3351437" y="2253706"/>
          <a:ext cx="1731930" cy="112575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β) να καταπολεμήσουμε την αντίσταση και την προκατάληψη, με βάση τις ακόλουθες 2 σημαντικές παραδοχές</a:t>
          </a:r>
          <a:endParaRPr lang="en-US" sz="1100" kern="1200" dirty="0"/>
        </a:p>
      </dsp:txBody>
      <dsp:txXfrm>
        <a:off x="3351437" y="2253706"/>
        <a:ext cx="1731930" cy="1125754"/>
      </dsp:txXfrm>
    </dsp:sp>
    <dsp:sp modelId="{02486AE0-A6B7-433C-8673-9CE94E7FDCE5}">
      <dsp:nvSpPr>
        <dsp:cNvPr id="0" name=""/>
        <dsp:cNvSpPr/>
      </dsp:nvSpPr>
      <dsp:spPr>
        <a:xfrm>
          <a:off x="1415285" y="564108"/>
          <a:ext cx="3003300" cy="3003300"/>
        </a:xfrm>
        <a:custGeom>
          <a:avLst/>
          <a:gdLst/>
          <a:ahLst/>
          <a:cxnLst/>
          <a:rect l="0" t="0" r="0" b="0"/>
          <a:pathLst>
            <a:path>
              <a:moveTo>
                <a:pt x="2216308" y="2822338"/>
              </a:moveTo>
              <a:arcTo wR="1501650" hR="1501650" stAng="3694863" swAng="341027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CD88EE-596A-48A7-8C56-7AE33E985AB8}">
      <dsp:nvSpPr>
        <dsp:cNvPr id="0" name=""/>
        <dsp:cNvSpPr/>
      </dsp:nvSpPr>
      <dsp:spPr>
        <a:xfrm>
          <a:off x="750503" y="2253706"/>
          <a:ext cx="1731930" cy="112575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α) να επικεντρωθούμε στο μοντέλο της ανάκαμψης και</a:t>
          </a:r>
          <a:endParaRPr lang="en-US" sz="1100" kern="1200" dirty="0"/>
        </a:p>
      </dsp:txBody>
      <dsp:txXfrm>
        <a:off x="750503" y="2253706"/>
        <a:ext cx="1731930" cy="1125754"/>
      </dsp:txXfrm>
    </dsp:sp>
    <dsp:sp modelId="{EF553929-D81D-40ED-BA24-9B56608E528B}">
      <dsp:nvSpPr>
        <dsp:cNvPr id="0" name=""/>
        <dsp:cNvSpPr/>
      </dsp:nvSpPr>
      <dsp:spPr>
        <a:xfrm>
          <a:off x="1415285" y="564108"/>
          <a:ext cx="3003300" cy="3003300"/>
        </a:xfrm>
        <a:custGeom>
          <a:avLst/>
          <a:gdLst/>
          <a:ahLst/>
          <a:cxnLst/>
          <a:rect l="0" t="0" r="0" b="0"/>
          <a:pathLst>
            <a:path>
              <a:moveTo>
                <a:pt x="9952" y="1674247"/>
              </a:moveTo>
              <a:arcTo wR="1501650" hR="1501650" stAng="10403995" swAng="364758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3E4AF2-8E5A-4A87-9F3E-14E218C04971}">
      <dsp:nvSpPr>
        <dsp:cNvPr id="0" name=""/>
        <dsp:cNvSpPr/>
      </dsp:nvSpPr>
      <dsp:spPr>
        <a:xfrm>
          <a:off x="0" y="0"/>
          <a:ext cx="6967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F1F3B-A741-4FDE-9AFB-6470EE92B393}">
      <dsp:nvSpPr>
        <dsp:cNvPr id="0" name=""/>
        <dsp:cNvSpPr/>
      </dsp:nvSpPr>
      <dsp:spPr>
        <a:xfrm>
          <a:off x="0" y="0"/>
          <a:ext cx="6967728" cy="100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l-GR" sz="1200" b="0" i="0" kern="1200" baseline="0" dirty="0"/>
            <a:t>Εκτός από το «εξωτερικό» στίγμα, υπάρχει και το «εσωτερικό» (</a:t>
          </a:r>
          <a:r>
            <a:rPr lang="el-GR" sz="1200" b="0" i="0" kern="1200" baseline="0" dirty="0" err="1"/>
            <a:t>αυτο</a:t>
          </a:r>
          <a:r>
            <a:rPr lang="el-GR" sz="1200" b="0" i="0" kern="1200" baseline="0" dirty="0"/>
            <a:t>) στίγμα στο οποίο έχει δοθεί λιγότερη προσοχή, αν και μπορεί να οδηγήσει σε αισθήματα αποδυνάμωσης, χαμηλή αυτοεκτίμηση και απώλεια ελπίδας, τα οποία με τη σειρά καθιστούν απρόθυμους τους λήπτες υπηρεσιών ψυχικής υγείας να συμμετάσχουν σε θετικές και πρωτοποριακές δραστηριότητες. </a:t>
          </a:r>
          <a:endParaRPr lang="en-US" sz="1200" kern="1200" dirty="0"/>
        </a:p>
      </dsp:txBody>
      <dsp:txXfrm>
        <a:off x="0" y="0"/>
        <a:ext cx="6967728" cy="1003554"/>
      </dsp:txXfrm>
    </dsp:sp>
    <dsp:sp modelId="{0EE57E95-1251-4C2F-9A3D-A244675AA7F6}">
      <dsp:nvSpPr>
        <dsp:cNvPr id="0" name=""/>
        <dsp:cNvSpPr/>
      </dsp:nvSpPr>
      <dsp:spPr>
        <a:xfrm>
          <a:off x="0" y="1003553"/>
          <a:ext cx="6967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D7C2B-66D2-4B06-8D1E-983FF81C33B4}">
      <dsp:nvSpPr>
        <dsp:cNvPr id="0" name=""/>
        <dsp:cNvSpPr/>
      </dsp:nvSpPr>
      <dsp:spPr>
        <a:xfrm>
          <a:off x="0" y="1003554"/>
          <a:ext cx="6967728" cy="100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l-GR" sz="1200" b="0" i="0" kern="1200" baseline="0"/>
            <a:t>Οι επαγγελματίες ψυχικής υγείας έχουν πολλούς ειπωμένους και μη φόβους και ανησυχίες σχετικά με το</a:t>
          </a:r>
          <a:r>
            <a:rPr lang="el-GR" sz="1200" kern="1200"/>
            <a:t>υς</a:t>
          </a:r>
          <a:r>
            <a:rPr lang="el-GR" sz="1200" b="0" i="0" kern="1200" baseline="0"/>
            <a:t> PSW που πρέπει να αντιμετωπιστούν μέσα από συγκεκριμένες παρεμβάσεις.</a:t>
          </a:r>
          <a:endParaRPr lang="en-US" sz="1200" kern="1200"/>
        </a:p>
      </dsp:txBody>
      <dsp:txXfrm>
        <a:off x="0" y="1003554"/>
        <a:ext cx="6967728" cy="1003554"/>
      </dsp:txXfrm>
    </dsp:sp>
    <dsp:sp modelId="{5859D907-AD50-4100-B044-93189C6DFB6A}">
      <dsp:nvSpPr>
        <dsp:cNvPr id="0" name=""/>
        <dsp:cNvSpPr/>
      </dsp:nvSpPr>
      <dsp:spPr>
        <a:xfrm>
          <a:off x="0" y="2007107"/>
          <a:ext cx="6967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D7A7F-5066-4FF2-9426-50B52059AA67}">
      <dsp:nvSpPr>
        <dsp:cNvPr id="0" name=""/>
        <dsp:cNvSpPr/>
      </dsp:nvSpPr>
      <dsp:spPr>
        <a:xfrm>
          <a:off x="0" y="2007108"/>
          <a:ext cx="6967728" cy="100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l-GR" sz="1200" kern="1200"/>
            <a:t>Η </a:t>
          </a:r>
          <a:r>
            <a:rPr lang="el-GR" sz="1200" b="0" i="0" kern="1200" baseline="0"/>
            <a:t>ΕΚΨ Π. Σακελλαρόπουλος εργάζεται με βάση </a:t>
          </a:r>
          <a:r>
            <a:rPr lang="el-GR" sz="1200" kern="1200"/>
            <a:t>την </a:t>
          </a:r>
          <a:r>
            <a:rPr lang="el-GR" sz="1200" b="0" i="0" kern="1200" baseline="0"/>
            <a:t>ανάκαμψη και έχει συμπεριλάβει θέματα σχετικά με τους PSW στα εκπαιδευτικά του. </a:t>
          </a:r>
          <a:endParaRPr lang="en-US" sz="1200" kern="1200"/>
        </a:p>
      </dsp:txBody>
      <dsp:txXfrm>
        <a:off x="0" y="2007108"/>
        <a:ext cx="6967728" cy="1003554"/>
      </dsp:txXfrm>
    </dsp:sp>
    <dsp:sp modelId="{5E0E2516-1CA5-46B8-A0D5-7F740FE26716}">
      <dsp:nvSpPr>
        <dsp:cNvPr id="0" name=""/>
        <dsp:cNvSpPr/>
      </dsp:nvSpPr>
      <dsp:spPr>
        <a:xfrm>
          <a:off x="0" y="3010662"/>
          <a:ext cx="6967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F8E80-71E5-42AF-A0EF-C201DA71E670}">
      <dsp:nvSpPr>
        <dsp:cNvPr id="0" name=""/>
        <dsp:cNvSpPr/>
      </dsp:nvSpPr>
      <dsp:spPr>
        <a:xfrm>
          <a:off x="0" y="3010662"/>
          <a:ext cx="6967728" cy="100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l-GR" sz="1200" b="0" i="0" kern="1200" baseline="0"/>
            <a:t>Επιπλέον, προσπαθούμε να οργανώνουμε τις υπηρεσίες μας με τρόπο που να εμπλέκει τους χρήστες μας τόσο σε κάθε στάδιο της παροχής υπηρεσιών όσο και στην εφαρμογή της στρατηγικής μας</a:t>
          </a:r>
          <a:endParaRPr lang="en-US" sz="1200" kern="1200"/>
        </a:p>
      </dsp:txBody>
      <dsp:txXfrm>
        <a:off x="0" y="3010662"/>
        <a:ext cx="6967728" cy="100355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C3992A-767B-4DE9-A48D-ED3534D7C756}">
      <dsp:nvSpPr>
        <dsp:cNvPr id="0" name=""/>
        <dsp:cNvSpPr/>
      </dsp:nvSpPr>
      <dsp:spPr>
        <a:xfrm>
          <a:off x="0" y="4102995"/>
          <a:ext cx="5276088" cy="12466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l-GR" sz="3700" kern="1200"/>
            <a:t>Είναι αξιόλογα βήματα </a:t>
          </a:r>
          <a:endParaRPr lang="en-US" sz="3700" kern="1200"/>
        </a:p>
      </dsp:txBody>
      <dsp:txXfrm>
        <a:off x="0" y="4102995"/>
        <a:ext cx="5276088" cy="1246618"/>
      </dsp:txXfrm>
    </dsp:sp>
    <dsp:sp modelId="{8029C072-C68C-4923-BCF3-D752778E447F}">
      <dsp:nvSpPr>
        <dsp:cNvPr id="0" name=""/>
        <dsp:cNvSpPr/>
      </dsp:nvSpPr>
      <dsp:spPr>
        <a:xfrm rot="10800000">
          <a:off x="0" y="3054"/>
          <a:ext cx="5276088" cy="4140320"/>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l-GR" sz="3700" u="sng" kern="1200" dirty="0"/>
            <a:t>Ωστόσο</a:t>
          </a:r>
          <a:endParaRPr lang="en-US" sz="3700" kern="1200" dirty="0"/>
        </a:p>
      </dsp:txBody>
      <dsp:txXfrm>
        <a:off x="0" y="3054"/>
        <a:ext cx="5276088" cy="1453252"/>
      </dsp:txXfrm>
    </dsp:sp>
    <dsp:sp modelId="{FA3D5917-DBAB-4A87-BA35-93CA8DA5593A}">
      <dsp:nvSpPr>
        <dsp:cNvPr id="0" name=""/>
        <dsp:cNvSpPr/>
      </dsp:nvSpPr>
      <dsp:spPr>
        <a:xfrm>
          <a:off x="2576" y="1095375"/>
          <a:ext cx="1756978" cy="195982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l-GR" sz="1300" kern="1200" dirty="0"/>
            <a:t>η εμπειρία και η τεχνογνωσία άλλων ευρωπαϊκών χωρών, </a:t>
          </a:r>
          <a:endParaRPr lang="en-US" sz="1300" kern="1200" dirty="0"/>
        </a:p>
      </dsp:txBody>
      <dsp:txXfrm>
        <a:off x="2576" y="1095375"/>
        <a:ext cx="1756978" cy="1959820"/>
      </dsp:txXfrm>
    </dsp:sp>
    <dsp:sp modelId="{B9BDB33B-7F5E-4177-B4B5-4FE0D80D2C39}">
      <dsp:nvSpPr>
        <dsp:cNvPr id="0" name=""/>
        <dsp:cNvSpPr/>
      </dsp:nvSpPr>
      <dsp:spPr>
        <a:xfrm>
          <a:off x="1759554" y="1304923"/>
          <a:ext cx="1756978" cy="154072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l-GR" sz="1300" kern="1200" dirty="0"/>
            <a:t>τα αποτελέσματα του έργου </a:t>
          </a:r>
          <a:r>
            <a:rPr lang="el-GR" sz="1300" kern="1200" dirty="0" err="1"/>
            <a:t>Erasmus</a:t>
          </a:r>
          <a:r>
            <a:rPr lang="el-GR" sz="1300" kern="1200" dirty="0"/>
            <a:t>+ «European </a:t>
          </a:r>
          <a:r>
            <a:rPr lang="el-GR" sz="1300" kern="1200" dirty="0" err="1"/>
            <a:t>Standards</a:t>
          </a:r>
          <a:r>
            <a:rPr lang="el-GR" sz="1300" kern="1200" dirty="0"/>
            <a:t> for </a:t>
          </a:r>
          <a:r>
            <a:rPr lang="el-GR" sz="1300" kern="1200" dirty="0" err="1"/>
            <a:t>Peer</a:t>
          </a:r>
          <a:r>
            <a:rPr lang="el-GR" sz="1300" kern="1200" dirty="0"/>
            <a:t> </a:t>
          </a:r>
          <a:r>
            <a:rPr lang="el-GR" sz="1300" kern="1200" dirty="0" err="1"/>
            <a:t>Support</a:t>
          </a:r>
          <a:r>
            <a:rPr lang="el-GR" sz="1300" kern="1200" dirty="0"/>
            <a:t> </a:t>
          </a:r>
          <a:r>
            <a:rPr lang="el-GR" sz="1300" kern="1200" dirty="0" err="1"/>
            <a:t>Workers</a:t>
          </a:r>
          <a:r>
            <a:rPr lang="el-GR" sz="1300" kern="1200" dirty="0"/>
            <a:t>», </a:t>
          </a:r>
          <a:endParaRPr lang="en-US" sz="1300" kern="1200" dirty="0"/>
        </a:p>
      </dsp:txBody>
      <dsp:txXfrm>
        <a:off x="1759554" y="1304923"/>
        <a:ext cx="1756978" cy="1540722"/>
      </dsp:txXfrm>
    </dsp:sp>
    <dsp:sp modelId="{9E7198CC-4966-444C-ACC4-C654C6D24704}">
      <dsp:nvSpPr>
        <dsp:cNvPr id="0" name=""/>
        <dsp:cNvSpPr/>
      </dsp:nvSpPr>
      <dsp:spPr>
        <a:xfrm>
          <a:off x="3516533" y="1085849"/>
          <a:ext cx="1756978" cy="197887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l-GR" sz="1300" kern="1200" dirty="0"/>
            <a:t>διάφορες πρωτοβουλίες οργανώσεων χρηστών και άλλων φορέων που πιστεύουν σε ένα νέο μοντέλο παροχής υπηρεσιών ψυχικής υγείας,</a:t>
          </a:r>
          <a:endParaRPr lang="en-US" sz="1300" kern="1200" dirty="0"/>
        </a:p>
      </dsp:txBody>
      <dsp:txXfrm>
        <a:off x="3516533" y="1085849"/>
        <a:ext cx="1756978" cy="197887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920A99-9E3C-4637-9831-C92FE0CCDCBB}">
      <dsp:nvSpPr>
        <dsp:cNvPr id="0" name=""/>
        <dsp:cNvSpPr/>
      </dsp:nvSpPr>
      <dsp:spPr>
        <a:xfrm>
          <a:off x="1054149" y="957828"/>
          <a:ext cx="833920" cy="5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9AD5-94DB-49B1-9D7C-7C6EDB892689}">
      <dsp:nvSpPr>
        <dsp:cNvPr id="0" name=""/>
        <dsp:cNvSpPr/>
      </dsp:nvSpPr>
      <dsp:spPr>
        <a:xfrm>
          <a:off x="1940912" y="887517"/>
          <a:ext cx="95900" cy="145159"/>
        </a:xfrm>
        <a:prstGeom prst="chevron">
          <a:avLst>
            <a:gd name="adj" fmla="val 9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CDFD2F-24D0-427D-B685-5903891DCDE5}">
      <dsp:nvSpPr>
        <dsp:cNvPr id="0" name=""/>
        <dsp:cNvSpPr/>
      </dsp:nvSpPr>
      <dsp:spPr>
        <a:xfrm>
          <a:off x="497390" y="521876"/>
          <a:ext cx="904376" cy="87196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5095" tIns="35095" rIns="35095" bIns="35095" numCol="1" spcCol="1270" anchor="ctr" anchorCtr="0">
          <a:noAutofit/>
        </a:bodyPr>
        <a:lstStyle/>
        <a:p>
          <a:pPr lvl="0" algn="ctr" defTabSz="1511300">
            <a:lnSpc>
              <a:spcPct val="90000"/>
            </a:lnSpc>
            <a:spcBef>
              <a:spcPct val="0"/>
            </a:spcBef>
            <a:spcAft>
              <a:spcPct val="35000"/>
            </a:spcAft>
          </a:pPr>
          <a:r>
            <a:rPr lang="en-US" sz="3400" kern="1200"/>
            <a:t>1</a:t>
          </a:r>
        </a:p>
      </dsp:txBody>
      <dsp:txXfrm>
        <a:off x="497390" y="521876"/>
        <a:ext cx="904376" cy="871962"/>
      </dsp:txXfrm>
    </dsp:sp>
    <dsp:sp modelId="{CBB0EA63-F1BA-4200-9F8E-212BFD322774}">
      <dsp:nvSpPr>
        <dsp:cNvPr id="0" name=""/>
        <dsp:cNvSpPr/>
      </dsp:nvSpPr>
      <dsp:spPr>
        <a:xfrm>
          <a:off x="5129" y="1526739"/>
          <a:ext cx="1882278"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476" tIns="165100" rIns="148476" bIns="165100" numCol="1" spcCol="1270" anchor="t" anchorCtr="0">
          <a:noAutofit/>
        </a:bodyPr>
        <a:lstStyle/>
        <a:p>
          <a:pPr lvl="0" algn="l" defTabSz="488950">
            <a:lnSpc>
              <a:spcPct val="90000"/>
            </a:lnSpc>
            <a:spcBef>
              <a:spcPct val="0"/>
            </a:spcBef>
            <a:spcAft>
              <a:spcPct val="35000"/>
            </a:spcAft>
          </a:pPr>
          <a:r>
            <a:rPr lang="el-GR" sz="1100" kern="1200" dirty="0"/>
            <a:t>Η υποστήριξη της </a:t>
          </a:r>
          <a:r>
            <a:rPr lang="el-GR" sz="1100" kern="1200" dirty="0" err="1"/>
            <a:t>αυτοοργάνωσης</a:t>
          </a:r>
          <a:r>
            <a:rPr lang="el-GR" sz="1100" kern="1200" dirty="0"/>
            <a:t> των ληπτών των υπηρεσιών και </a:t>
          </a:r>
          <a:r>
            <a:rPr lang="el-GR" sz="1100" kern="1200" dirty="0" smtClean="0"/>
            <a:t>των</a:t>
          </a:r>
          <a:r>
            <a:rPr lang="en-US" sz="1100" kern="1200" dirty="0" smtClean="0"/>
            <a:t> </a:t>
          </a:r>
          <a:r>
            <a:rPr lang="el-GR" sz="1100" kern="1200" dirty="0" smtClean="0"/>
            <a:t>φροντιστών </a:t>
          </a:r>
          <a:r>
            <a:rPr lang="el-GR" sz="1100" kern="1200" dirty="0"/>
            <a:t>τους, λαμβάνοντας υπόψη την ανάγκη να λαμβάνονται λιγότερες αποφάσεις από τους επαγγελματίες και περισσότερες από τους άμεσα ενδιαφερόμενους</a:t>
          </a:r>
          <a:endParaRPr lang="en-US" sz="1100" kern="1200" dirty="0"/>
        </a:p>
      </dsp:txBody>
      <dsp:txXfrm>
        <a:off x="5129" y="1526739"/>
        <a:ext cx="1882278" cy="1965600"/>
      </dsp:txXfrm>
    </dsp:sp>
    <dsp:sp modelId="{0DD37669-6DDF-47A2-AD56-D2D5526DD250}">
      <dsp:nvSpPr>
        <dsp:cNvPr id="0" name=""/>
        <dsp:cNvSpPr/>
      </dsp:nvSpPr>
      <dsp:spPr>
        <a:xfrm>
          <a:off x="2098927" y="976698"/>
          <a:ext cx="1879839" cy="4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D3BB7-7C59-4694-948A-795157B41742}">
      <dsp:nvSpPr>
        <dsp:cNvPr id="0" name=""/>
        <dsp:cNvSpPr/>
      </dsp:nvSpPr>
      <dsp:spPr>
        <a:xfrm>
          <a:off x="4033289" y="906379"/>
          <a:ext cx="96080" cy="103956"/>
        </a:xfrm>
        <a:prstGeom prst="chevron">
          <a:avLst>
            <a:gd name="adj" fmla="val 9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7E504E-6EC3-44BE-9203-5181C1C58E2C}">
      <dsp:nvSpPr>
        <dsp:cNvPr id="0" name=""/>
        <dsp:cNvSpPr/>
      </dsp:nvSpPr>
      <dsp:spPr>
        <a:xfrm>
          <a:off x="2588798" y="540738"/>
          <a:ext cx="904376" cy="87196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5095" tIns="35095" rIns="35095" bIns="35095" numCol="1" spcCol="1270" anchor="ctr" anchorCtr="0">
          <a:noAutofit/>
        </a:bodyPr>
        <a:lstStyle/>
        <a:p>
          <a:pPr lvl="0" algn="ctr" defTabSz="1511300">
            <a:lnSpc>
              <a:spcPct val="90000"/>
            </a:lnSpc>
            <a:spcBef>
              <a:spcPct val="0"/>
            </a:spcBef>
            <a:spcAft>
              <a:spcPct val="35000"/>
            </a:spcAft>
          </a:pPr>
          <a:r>
            <a:rPr lang="en-US" sz="3400" kern="1200"/>
            <a:t>2</a:t>
          </a:r>
        </a:p>
      </dsp:txBody>
      <dsp:txXfrm>
        <a:off x="2588798" y="540738"/>
        <a:ext cx="904376" cy="871962"/>
      </dsp:txXfrm>
    </dsp:sp>
    <dsp:sp modelId="{2A7DD087-BF65-4772-B383-914522782246}">
      <dsp:nvSpPr>
        <dsp:cNvPr id="0" name=""/>
        <dsp:cNvSpPr/>
      </dsp:nvSpPr>
      <dsp:spPr>
        <a:xfrm>
          <a:off x="2096550" y="1526739"/>
          <a:ext cx="1884544"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655" tIns="165100" rIns="148655" bIns="165100" numCol="1" spcCol="1270" anchor="t" anchorCtr="0">
          <a:noAutofit/>
        </a:bodyPr>
        <a:lstStyle/>
        <a:p>
          <a:pPr lvl="0" algn="l" defTabSz="488950">
            <a:lnSpc>
              <a:spcPct val="90000"/>
            </a:lnSpc>
            <a:spcBef>
              <a:spcPct val="0"/>
            </a:spcBef>
            <a:spcAft>
              <a:spcPct val="35000"/>
            </a:spcAft>
          </a:pPr>
          <a:r>
            <a:rPr lang="el-GR" sz="1100" kern="1200"/>
            <a:t>Η εφαρμογή πρακτικών καταπολέμησης του στίγματος, αναγνωρίζοντας ότι το στίγμα και η προκατάληψη αποτελούν σημαντικά εμπόδια στην κοινωνική ένταξη </a:t>
          </a:r>
          <a:endParaRPr lang="en-US" sz="1100" kern="1200"/>
        </a:p>
      </dsp:txBody>
      <dsp:txXfrm>
        <a:off x="2096550" y="1526739"/>
        <a:ext cx="1884544" cy="1965600"/>
      </dsp:txXfrm>
    </dsp:sp>
    <dsp:sp modelId="{ABB5CB63-561B-4B58-A99E-C3AA52F8EAB1}">
      <dsp:nvSpPr>
        <dsp:cNvPr id="0" name=""/>
        <dsp:cNvSpPr/>
      </dsp:nvSpPr>
      <dsp:spPr>
        <a:xfrm>
          <a:off x="4190772" y="957927"/>
          <a:ext cx="1881767" cy="5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AA105-A68C-45D2-B3A7-9ACE9EC1C84D}">
      <dsp:nvSpPr>
        <dsp:cNvPr id="0" name=""/>
        <dsp:cNvSpPr/>
      </dsp:nvSpPr>
      <dsp:spPr>
        <a:xfrm>
          <a:off x="6123244" y="887615"/>
          <a:ext cx="96179" cy="144945"/>
        </a:xfrm>
        <a:prstGeom prst="chevron">
          <a:avLst>
            <a:gd name="adj" fmla="val 9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3E84E0-7543-47DC-9326-E25DB0BA79E9}">
      <dsp:nvSpPr>
        <dsp:cNvPr id="0" name=""/>
        <dsp:cNvSpPr/>
      </dsp:nvSpPr>
      <dsp:spPr>
        <a:xfrm>
          <a:off x="4679723" y="521974"/>
          <a:ext cx="904376" cy="87196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5095" tIns="35095" rIns="35095" bIns="35095" numCol="1" spcCol="1270" anchor="ctr" anchorCtr="0">
          <a:noAutofit/>
        </a:bodyPr>
        <a:lstStyle/>
        <a:p>
          <a:pPr lvl="0" algn="ctr" defTabSz="1511300">
            <a:lnSpc>
              <a:spcPct val="90000"/>
            </a:lnSpc>
            <a:spcBef>
              <a:spcPct val="0"/>
            </a:spcBef>
            <a:spcAft>
              <a:spcPct val="35000"/>
            </a:spcAft>
          </a:pPr>
          <a:r>
            <a:rPr lang="en-US" sz="3400" kern="1200"/>
            <a:t>3</a:t>
          </a:r>
        </a:p>
      </dsp:txBody>
      <dsp:txXfrm>
        <a:off x="4679723" y="521974"/>
        <a:ext cx="904376" cy="871962"/>
      </dsp:txXfrm>
    </dsp:sp>
    <dsp:sp modelId="{9837000C-F0E2-4954-9DBA-7818A417EABF}">
      <dsp:nvSpPr>
        <dsp:cNvPr id="0" name=""/>
        <dsp:cNvSpPr/>
      </dsp:nvSpPr>
      <dsp:spPr>
        <a:xfrm>
          <a:off x="4190488" y="1526739"/>
          <a:ext cx="1882278"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476" tIns="165100" rIns="148476" bIns="165100" numCol="1" spcCol="1270" anchor="t" anchorCtr="0">
          <a:noAutofit/>
        </a:bodyPr>
        <a:lstStyle/>
        <a:p>
          <a:pPr lvl="0" algn="l" defTabSz="488950">
            <a:lnSpc>
              <a:spcPct val="90000"/>
            </a:lnSpc>
            <a:spcBef>
              <a:spcPct val="0"/>
            </a:spcBef>
            <a:spcAft>
              <a:spcPct val="35000"/>
            </a:spcAft>
          </a:pPr>
          <a:r>
            <a:rPr lang="el-GR" sz="1100" kern="1200"/>
            <a:t>Η υιοθέτηση μη στιγματιστικού, μη ιατρικού λόγου που να εναρμονίζεται με την ανάρρωση και να σέβεται τα ανθρώπινα δικαιώματα.</a:t>
          </a:r>
          <a:endParaRPr lang="en-US" sz="1100" kern="1200"/>
        </a:p>
      </dsp:txBody>
      <dsp:txXfrm>
        <a:off x="4190488" y="1526739"/>
        <a:ext cx="1882278" cy="1965600"/>
      </dsp:txXfrm>
    </dsp:sp>
    <dsp:sp modelId="{6ACE2941-E1C2-446D-93D3-BA40F8C5759E}">
      <dsp:nvSpPr>
        <dsp:cNvPr id="0" name=""/>
        <dsp:cNvSpPr/>
      </dsp:nvSpPr>
      <dsp:spPr>
        <a:xfrm>
          <a:off x="6281909" y="974750"/>
          <a:ext cx="1882278" cy="4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4B38E-A774-4B00-A6D0-E8250CC43500}">
      <dsp:nvSpPr>
        <dsp:cNvPr id="0" name=""/>
        <dsp:cNvSpPr/>
      </dsp:nvSpPr>
      <dsp:spPr>
        <a:xfrm>
          <a:off x="8214381" y="904431"/>
          <a:ext cx="96205" cy="108210"/>
        </a:xfrm>
        <a:prstGeom prst="chevron">
          <a:avLst>
            <a:gd name="adj" fmla="val 9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0EE6F-108C-4346-8729-692D6229C132}">
      <dsp:nvSpPr>
        <dsp:cNvPr id="0" name=""/>
        <dsp:cNvSpPr/>
      </dsp:nvSpPr>
      <dsp:spPr>
        <a:xfrm>
          <a:off x="6770860" y="538790"/>
          <a:ext cx="904376" cy="87196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5095" tIns="35095" rIns="35095" bIns="35095" numCol="1" spcCol="1270" anchor="ctr" anchorCtr="0">
          <a:noAutofit/>
        </a:bodyPr>
        <a:lstStyle/>
        <a:p>
          <a:pPr lvl="0" algn="ctr" defTabSz="1511300">
            <a:lnSpc>
              <a:spcPct val="90000"/>
            </a:lnSpc>
            <a:spcBef>
              <a:spcPct val="0"/>
            </a:spcBef>
            <a:spcAft>
              <a:spcPct val="35000"/>
            </a:spcAft>
          </a:pPr>
          <a:r>
            <a:rPr lang="en-US" sz="3400" kern="1200"/>
            <a:t>4</a:t>
          </a:r>
        </a:p>
      </dsp:txBody>
      <dsp:txXfrm>
        <a:off x="6770860" y="538790"/>
        <a:ext cx="904376" cy="871962"/>
      </dsp:txXfrm>
    </dsp:sp>
    <dsp:sp modelId="{87B9CB23-3A3E-46B3-9C8F-2634EBBD22CA}">
      <dsp:nvSpPr>
        <dsp:cNvPr id="0" name=""/>
        <dsp:cNvSpPr/>
      </dsp:nvSpPr>
      <dsp:spPr>
        <a:xfrm>
          <a:off x="6281909" y="1526739"/>
          <a:ext cx="1882278"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476" tIns="165100" rIns="148476" bIns="165100" numCol="1" spcCol="1270" anchor="t" anchorCtr="0">
          <a:noAutofit/>
        </a:bodyPr>
        <a:lstStyle/>
        <a:p>
          <a:pPr lvl="0" algn="l" defTabSz="488950">
            <a:lnSpc>
              <a:spcPct val="90000"/>
            </a:lnSpc>
            <a:spcBef>
              <a:spcPct val="0"/>
            </a:spcBef>
            <a:spcAft>
              <a:spcPct val="35000"/>
            </a:spcAft>
          </a:pPr>
          <a:r>
            <a:rPr lang="el-GR" sz="1100" kern="1200"/>
            <a:t>Η συστηματική εκπαίδευση και κατάρτιση στο προσωπικό μας σχετικά με την ανάρρωση και τα ανθρώπινα δικαιώματα, προκειμένου να αλλάξουμε την κατεύθυνση της φροντίδας προς μια πιο ολιστική προσέγγιση που: </a:t>
          </a:r>
          <a:endParaRPr lang="en-US" sz="1100" kern="1200"/>
        </a:p>
      </dsp:txBody>
      <dsp:txXfrm>
        <a:off x="6281909" y="1526739"/>
        <a:ext cx="1882278" cy="1965600"/>
      </dsp:txXfrm>
    </dsp:sp>
    <dsp:sp modelId="{047CCB8F-2815-41DF-AD2F-DE2E62996506}">
      <dsp:nvSpPr>
        <dsp:cNvPr id="0" name=""/>
        <dsp:cNvSpPr/>
      </dsp:nvSpPr>
      <dsp:spPr>
        <a:xfrm>
          <a:off x="8373329" y="960006"/>
          <a:ext cx="941139" cy="5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5BBD2-DADF-4AD5-871C-D340C0750BB1}">
      <dsp:nvSpPr>
        <dsp:cNvPr id="0" name=""/>
        <dsp:cNvSpPr/>
      </dsp:nvSpPr>
      <dsp:spPr>
        <a:xfrm>
          <a:off x="8862280" y="524053"/>
          <a:ext cx="904376" cy="87196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5095" tIns="35095" rIns="35095" bIns="35095" numCol="1" spcCol="1270" anchor="ctr" anchorCtr="0">
          <a:noAutofit/>
        </a:bodyPr>
        <a:lstStyle/>
        <a:p>
          <a:pPr lvl="0" algn="ctr" defTabSz="1511300">
            <a:lnSpc>
              <a:spcPct val="90000"/>
            </a:lnSpc>
            <a:spcBef>
              <a:spcPct val="0"/>
            </a:spcBef>
            <a:spcAft>
              <a:spcPct val="35000"/>
            </a:spcAft>
          </a:pPr>
          <a:r>
            <a:rPr lang="en-US" sz="3400" kern="1200"/>
            <a:t>5</a:t>
          </a:r>
        </a:p>
      </dsp:txBody>
      <dsp:txXfrm>
        <a:off x="8862280" y="524053"/>
        <a:ext cx="904376" cy="871962"/>
      </dsp:txXfrm>
    </dsp:sp>
    <dsp:sp modelId="{3642D01E-E01B-4C19-A7F1-553118864B85}">
      <dsp:nvSpPr>
        <dsp:cNvPr id="0" name=""/>
        <dsp:cNvSpPr/>
      </dsp:nvSpPr>
      <dsp:spPr>
        <a:xfrm>
          <a:off x="8373329" y="1526739"/>
          <a:ext cx="1882278"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476" tIns="165100" rIns="148476" bIns="165100" numCol="1" spcCol="1270" anchor="t" anchorCtr="0">
          <a:noAutofit/>
        </a:bodyPr>
        <a:lstStyle/>
        <a:p>
          <a:pPr lvl="0" algn="l" defTabSz="488950">
            <a:lnSpc>
              <a:spcPct val="90000"/>
            </a:lnSpc>
            <a:spcBef>
              <a:spcPct val="0"/>
            </a:spcBef>
            <a:spcAft>
              <a:spcPct val="35000"/>
            </a:spcAft>
          </a:pPr>
          <a:r>
            <a:rPr lang="el-GR" sz="1100" kern="1200"/>
            <a:t>α)  αντιμετωπίζει τους ανθρώπους ως άτομα με πολλαπλούς ρόλους πέρα από τους περιορισμούς των προκλήσεων της ψυχικής τους υγείας, β) εστιάζει στις δυνάμεις τους και     γ) τους στηρίζει ώστε να ανακτήσουν κοινωνικούς ρόλους και στόχους που έχουν νόημα για αυτούς.</a:t>
          </a:r>
          <a:endParaRPr lang="en-US" sz="1100" kern="1200"/>
        </a:p>
      </dsp:txBody>
      <dsp:txXfrm>
        <a:off x="8373329" y="1526739"/>
        <a:ext cx="1882278" cy="1965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B68C6A-4ED0-467D-9E9C-C5AB6715AA26}">
      <dsp:nvSpPr>
        <dsp:cNvPr id="0" name=""/>
        <dsp:cNvSpPr/>
      </dsp:nvSpPr>
      <dsp:spPr>
        <a:xfrm>
          <a:off x="0" y="412201"/>
          <a:ext cx="5276088" cy="12120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Είναι η «προσφορά και λήψη βοήθειας, βασισμένη σε κοινή κατανόηση, σεβασμό και αμοιβαία ενδυνάμωση μεταξύ ανθρώπων σε παρόμοιες καταστάσεις».</a:t>
          </a:r>
          <a:endParaRPr lang="en-US" sz="1300" kern="1200"/>
        </a:p>
      </dsp:txBody>
      <dsp:txXfrm>
        <a:off x="0" y="412201"/>
        <a:ext cx="5276088" cy="1212046"/>
      </dsp:txXfrm>
    </dsp:sp>
    <dsp:sp modelId="{17A3621D-0A21-4241-805E-F9E3A4B100BD}">
      <dsp:nvSpPr>
        <dsp:cNvPr id="0" name=""/>
        <dsp:cNvSpPr/>
      </dsp:nvSpPr>
      <dsp:spPr>
        <a:xfrm>
          <a:off x="0" y="1661688"/>
          <a:ext cx="5276088" cy="12120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Οι άνθρωποι μοιράζονται κοινές ανησυχίες και αξιοποιούν τις δικές τους εμπειρίες για να προσφέρουν συναισθηματική και πρακτική υποστήριξη για να βοηθήσουν ο ένας τον άλλον να προχωρήσει. </a:t>
          </a:r>
          <a:endParaRPr lang="en-US" sz="1300" kern="1200"/>
        </a:p>
      </dsp:txBody>
      <dsp:txXfrm>
        <a:off x="0" y="1661688"/>
        <a:ext cx="5276088" cy="1212046"/>
      </dsp:txXfrm>
    </dsp:sp>
    <dsp:sp modelId="{96665F59-DC0A-443A-814E-6C8AF6F3FD3E}">
      <dsp:nvSpPr>
        <dsp:cNvPr id="0" name=""/>
        <dsp:cNvSpPr/>
      </dsp:nvSpPr>
      <dsp:spPr>
        <a:xfrm>
          <a:off x="0" y="2911175"/>
          <a:ext cx="5276088" cy="12120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Περιλαμβάνει μια βαθιά, σε προσωπικό επίπεδο κατανόηση των απογοητεύσεων που μερικές φορές βιώνεται στο σύστημα ψυχικής υγείας και χρησιμεύει για να επαναπροσδιορίσει την ανάρρωση ως το νόημα αυτού που έχει συμβεί και τη συνέχεια στη ζωή, αντί να εντοπίσει και να εξαλείψει τα συμπτώματα και τις δυσλειτουργίες.</a:t>
          </a:r>
          <a:endParaRPr lang="en-US" sz="1300" kern="1200"/>
        </a:p>
      </dsp:txBody>
      <dsp:txXfrm>
        <a:off x="0" y="2911175"/>
        <a:ext cx="5276088" cy="12120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5D3AAD-2590-4502-92F7-5E04B5A72151}">
      <dsp:nvSpPr>
        <dsp:cNvPr id="0" name=""/>
        <dsp:cNvSpPr/>
      </dsp:nvSpPr>
      <dsp:spPr>
        <a:xfrm>
          <a:off x="1278" y="346043"/>
          <a:ext cx="4485995" cy="2848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6995D32-1278-4148-AD8C-AA3DF2288676}">
      <dsp:nvSpPr>
        <dsp:cNvPr id="0" name=""/>
        <dsp:cNvSpPr/>
      </dsp:nvSpPr>
      <dsp:spPr>
        <a:xfrm>
          <a:off x="499722" y="819565"/>
          <a:ext cx="4485995" cy="28486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a:t>Μέσω αυτής της σχέσης εμπιστοσύνης, που προσφέρει συντροφικότητα, ενσυναίσθηση και ενδυνάμωση, τα συναισθήματα της απομόνωσης και της απόρριψης μπορούν να αντικατασταθούν με ελπίδα, μια αίσθηση ελευθερίας και πίστης στον προσωπικό έλεγχο. </a:t>
          </a:r>
          <a:endParaRPr lang="en-US" sz="1700" kern="1200"/>
        </a:p>
      </dsp:txBody>
      <dsp:txXfrm>
        <a:off x="499722" y="819565"/>
        <a:ext cx="4485995" cy="2848607"/>
      </dsp:txXfrm>
    </dsp:sp>
    <dsp:sp modelId="{5ED2299A-9131-4CC4-A6A6-0900419700EA}">
      <dsp:nvSpPr>
        <dsp:cNvPr id="0" name=""/>
        <dsp:cNvSpPr/>
      </dsp:nvSpPr>
      <dsp:spPr>
        <a:xfrm>
          <a:off x="5484161" y="346043"/>
          <a:ext cx="4485995" cy="2848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F53C12-06D5-40D8-B468-93AC387AEE93}">
      <dsp:nvSpPr>
        <dsp:cNvPr id="0" name=""/>
        <dsp:cNvSpPr/>
      </dsp:nvSpPr>
      <dsp:spPr>
        <a:xfrm>
          <a:off x="5982605" y="819565"/>
          <a:ext cx="4485995" cy="28486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a:t>«Ήθελα να είμαι σε θέση να δείξω στους ανθρώπους ότι όσο χαμηλά κι αν βρεθείτε, υπάρχει ένας δρόμος προς τα πάνω και υπάρχει μια διέξοδος…., ανεξάρτητα από το πού βρίσκεστε, αν θέλετε να φτάσετε κάπου αλλού μπορείτε, υπάρχει πάντα μια διαδρομή για να φτάσετε εκεί που θέλετε να είστε»(Peer support worker, Nottingham Healthcare).</a:t>
          </a:r>
          <a:endParaRPr lang="en-US" sz="1700" kern="1200"/>
        </a:p>
      </dsp:txBody>
      <dsp:txXfrm>
        <a:off x="5982605" y="819565"/>
        <a:ext cx="4485995" cy="28486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3710E5-B106-4AD9-939B-DD17432F97F2}">
      <dsp:nvSpPr>
        <dsp:cNvPr id="0" name=""/>
        <dsp:cNvSpPr/>
      </dsp:nvSpPr>
      <dsp:spPr>
        <a:xfrm>
          <a:off x="9202" y="31340"/>
          <a:ext cx="2750388" cy="39515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a:t>Οι κοινές εμπειρίες των ομότιμων σε περιβάλλον ψυχικής υγείας είναι συνήθως οι αμοιβαίες εμπειρίες τους από πλευράς συμπτωματολογίας. Ωστόσο, δεν αρκεί πάντα η διήγηση των ιστοριών τους. </a:t>
          </a:r>
          <a:endParaRPr lang="en-US" sz="1600" kern="1200"/>
        </a:p>
      </dsp:txBody>
      <dsp:txXfrm>
        <a:off x="9202" y="31340"/>
        <a:ext cx="2750388" cy="3951534"/>
      </dsp:txXfrm>
    </dsp:sp>
    <dsp:sp modelId="{5BDC4F2E-8301-42D5-9D6B-A5A8645D09D4}">
      <dsp:nvSpPr>
        <dsp:cNvPr id="0" name=""/>
        <dsp:cNvSpPr/>
      </dsp:nvSpPr>
      <dsp:spPr>
        <a:xfrm>
          <a:off x="3034629" y="1666059"/>
          <a:ext cx="583082" cy="6820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034629" y="1666059"/>
        <a:ext cx="583082" cy="682096"/>
      </dsp:txXfrm>
    </dsp:sp>
    <dsp:sp modelId="{411D6C60-BF68-423C-8704-6854D3C3CBF6}">
      <dsp:nvSpPr>
        <dsp:cNvPr id="0" name=""/>
        <dsp:cNvSpPr/>
      </dsp:nvSpPr>
      <dsp:spPr>
        <a:xfrm>
          <a:off x="3859745" y="31340"/>
          <a:ext cx="2750388" cy="39515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a:t>Η υποστήριξη είναι συχνά πιο χρήσιμη εάν και τα δύο μέρη έχουν άλλα κοινά πράγματα όπως πολιτιστικό υπόβαθρο, θρησκεία, ηλικία, φύλο και προσωπικές αξίες.</a:t>
          </a:r>
          <a:endParaRPr lang="en-US" sz="1600" kern="1200"/>
        </a:p>
      </dsp:txBody>
      <dsp:txXfrm>
        <a:off x="3859745" y="31340"/>
        <a:ext cx="2750388" cy="3951534"/>
      </dsp:txXfrm>
    </dsp:sp>
    <dsp:sp modelId="{926E76A8-F6CB-40D6-B2FA-30D200338437}">
      <dsp:nvSpPr>
        <dsp:cNvPr id="0" name=""/>
        <dsp:cNvSpPr/>
      </dsp:nvSpPr>
      <dsp:spPr>
        <a:xfrm>
          <a:off x="6885173" y="1666059"/>
          <a:ext cx="583082" cy="6820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885173" y="1666059"/>
        <a:ext cx="583082" cy="682096"/>
      </dsp:txXfrm>
    </dsp:sp>
    <dsp:sp modelId="{B061B6C4-3935-45D0-988D-42B1B719E0FF}">
      <dsp:nvSpPr>
        <dsp:cNvPr id="0" name=""/>
        <dsp:cNvSpPr/>
      </dsp:nvSpPr>
      <dsp:spPr>
        <a:xfrm>
          <a:off x="7710289" y="31340"/>
          <a:ext cx="2750388" cy="39515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a:t>Οι σχέσεις είναι πιο υποστηρικτικές εάν και τα 2 μέρη είναι πρόθυμα να παρέχουν και να λάβουν υποστήριξη και έχουν αποκτήσει κάποια απόσταση από τη δική τους κατάσταση, ώστε να είναι σε θέση να βοηθήσουν ο ένας τον άλλον να σκεφτεί λύσεις, και όχι απλώς να παρέχουν συμβουλές με βάση τις δικές τους εμπειρίες. </a:t>
          </a:r>
          <a:endParaRPr lang="en-US" sz="1600" kern="1200"/>
        </a:p>
      </dsp:txBody>
      <dsp:txXfrm>
        <a:off x="7710289" y="31340"/>
        <a:ext cx="2750388" cy="395153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674B99-022D-40E2-ADF1-FE319CF2F5D5}">
      <dsp:nvSpPr>
        <dsp:cNvPr id="0" name=""/>
        <dsp:cNvSpPr/>
      </dsp:nvSpPr>
      <dsp:spPr>
        <a:xfrm>
          <a:off x="9915" y="481"/>
          <a:ext cx="6947896" cy="245400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a:t>Ορισμένες οργανώσεις παρέχουν ομάδες αυτοβοήθειας. Ένα τέτοιο παράδειγμα στην Ελλάδα είναι το Παρατηρητήριο Δικαιωμάτων στην Ψυχική Υγεία, ένας μη κερδοσκοπικός οργανισμός. Εργάζεται από το 2006 για την υπεράσπιση των δικαιωμάτων των ατόμων που εμπλέκονται στο σύστημα παροχής υπηρεσιών ψυχικής υγείας και για την προώθηση εναλλακτικών μη ψυχιατρικών τρόπων αντιμετώπισης του ψυχικού πόνου. Τα κεντρικά γραφεία βρίσκονται στη Θεσσαλονίκη, αλλά δέχονται αιτήματα και καταγγελίες από την υπόλοιπη Ελλάδα και οργανώνουν αντίστοιχες δράσεις, συχνά σε συνεργασία με άλλες οργανώσεις. Ως εναλλακτική πρόταση έναντι της ψυχιατρικής νοσηλείας, της ακούσιας φαρμακοθεραπείας και του κοινωνικού αποκλεισμού, η οργάνωση προσφέρει εβδομαδιαία μια ποικιλία ομάδων αυτοβοήθειας ως χώρο όπου μπορεί κανείς να ακουστεί και να λάβει ενθάρρυνση, επιβεβαίωση και υποστήριξη. Οι ομάδες συντονίζονται από ομότιμους. </a:t>
          </a:r>
          <a:endParaRPr lang="en-US" sz="1300" kern="1200" dirty="0"/>
        </a:p>
      </dsp:txBody>
      <dsp:txXfrm>
        <a:off x="9915" y="481"/>
        <a:ext cx="6947896" cy="2454003"/>
      </dsp:txXfrm>
    </dsp:sp>
    <dsp:sp modelId="{A1BBDBFA-4116-4594-9100-4A299287C707}">
      <dsp:nvSpPr>
        <dsp:cNvPr id="0" name=""/>
        <dsp:cNvSpPr/>
      </dsp:nvSpPr>
      <dsp:spPr>
        <a:xfrm rot="5400000">
          <a:off x="3023738" y="2515835"/>
          <a:ext cx="920251" cy="110430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023738" y="2515835"/>
        <a:ext cx="920251" cy="1104301"/>
      </dsp:txXfrm>
    </dsp:sp>
    <dsp:sp modelId="{9248C626-2DCE-4EAF-8F0B-5E2AF6E7CF7E}">
      <dsp:nvSpPr>
        <dsp:cNvPr id="0" name=""/>
        <dsp:cNvSpPr/>
      </dsp:nvSpPr>
      <dsp:spPr>
        <a:xfrm>
          <a:off x="9915" y="3681486"/>
          <a:ext cx="6947896" cy="3322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a:t>https://paratiritiriopsy.com/</a:t>
          </a:r>
          <a:endParaRPr lang="en-US" sz="1300" kern="1200" dirty="0"/>
        </a:p>
      </dsp:txBody>
      <dsp:txXfrm>
        <a:off x="9915" y="3681486"/>
        <a:ext cx="6947896" cy="33224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B29B12-A45D-4C3E-8AF7-F4984C19CF80}">
      <dsp:nvSpPr>
        <dsp:cNvPr id="0" name=""/>
        <dsp:cNvSpPr/>
      </dsp:nvSpPr>
      <dsp:spPr>
        <a:xfrm>
          <a:off x="0" y="153198"/>
          <a:ext cx="4105656" cy="1684800"/>
        </a:xfrm>
        <a:prstGeom prst="roundRect">
          <a:avLst/>
        </a:prstGeom>
        <a:solidFill>
          <a:srgbClr val="3E70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Οι σύλλογοι χρηστών και η Ομοσπονδία Συλλόγων Οικογενειών για την ψυχική υγεία έγιναν μέλη στην Εθνική Ομοσπονδία Ατόμων με Αναπηρία (</a:t>
          </a:r>
          <a:r>
            <a:rPr lang="el-GR" sz="1800" kern="1200" dirty="0" err="1"/>
            <a:t>ΕΣΑμεΑ</a:t>
          </a:r>
          <a:r>
            <a:rPr lang="el-GR" sz="1800" kern="1200" dirty="0"/>
            <a:t>). </a:t>
          </a:r>
          <a:endParaRPr lang="en-US" sz="1800" kern="1200" dirty="0"/>
        </a:p>
      </dsp:txBody>
      <dsp:txXfrm>
        <a:off x="0" y="153198"/>
        <a:ext cx="4105656" cy="1684800"/>
      </dsp:txXfrm>
    </dsp:sp>
    <dsp:sp modelId="{0C265546-1D6D-4C97-BD49-CFD0EB49E82F}">
      <dsp:nvSpPr>
        <dsp:cNvPr id="0" name=""/>
        <dsp:cNvSpPr/>
      </dsp:nvSpPr>
      <dsp:spPr>
        <a:xfrm>
          <a:off x="0" y="1852398"/>
          <a:ext cx="4105656" cy="35630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l-GR" sz="1100" kern="1200" dirty="0"/>
            <a:t>Η τελευταία υλοποίησε ένα έργο την περίοδο 2011-2014 με τίτλο «Ενδυνάμωση της συλλογικής έκφρασης και της συνηγορίας για τα άτομα με ψυχική αναπηρία». «Το έργο αυτό περιλάμβανε τη διοργάνωση τοπικών συναντήσεων σε περισσότερες από 20 περιοχές της Ελλάδας, με σκοπό την ενημέρωση των χρηστών για τους τρόπους οργάνωσης και υπεράσπισης των δικαιωμάτων τους και την εκπαίδευση εκπαιδευτών σε στόχους όπως η ενδυνάμωση, η συνηγορία, η υποστήριξη στην οργάνωση συλλόγων και, τέλος, η εκπαίδευση των χρηστών στα αντίστοιχα θέματα. </a:t>
          </a:r>
          <a:endParaRPr lang="en-US" sz="1100" kern="1200" dirty="0"/>
        </a:p>
      </dsp:txBody>
      <dsp:txXfrm>
        <a:off x="0" y="1852398"/>
        <a:ext cx="4105656" cy="35630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2C3FC3-882A-4669-B1A5-6D8F6D0B5F35}">
      <dsp:nvSpPr>
        <dsp:cNvPr id="0" name=""/>
        <dsp:cNvSpPr/>
      </dsp:nvSpPr>
      <dsp:spPr>
        <a:xfrm>
          <a:off x="1028699" y="0"/>
          <a:ext cx="3776472" cy="3776472"/>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EBF92F1-C593-4580-9B6B-B7A7A84B120F}">
      <dsp:nvSpPr>
        <dsp:cNvPr id="0" name=""/>
        <dsp:cNvSpPr/>
      </dsp:nvSpPr>
      <dsp:spPr>
        <a:xfrm>
          <a:off x="1387464" y="358764"/>
          <a:ext cx="1472824" cy="147282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a:t>Στόχος: η ψυχοκοινωνική επανένταξη και η ισότιμη επαγγελματική αποκατάσταση των χρηστών υπηρεσιών ψυχικής υγείας. </a:t>
          </a:r>
          <a:endParaRPr lang="en-US" sz="1000" kern="1200" dirty="0"/>
        </a:p>
      </dsp:txBody>
      <dsp:txXfrm>
        <a:off x="1387464" y="358764"/>
        <a:ext cx="1472824" cy="1472824"/>
      </dsp:txXfrm>
    </dsp:sp>
    <dsp:sp modelId="{B2026B0D-90EB-4533-B933-981ACEBAC4FA}">
      <dsp:nvSpPr>
        <dsp:cNvPr id="0" name=""/>
        <dsp:cNvSpPr/>
      </dsp:nvSpPr>
      <dsp:spPr>
        <a:xfrm>
          <a:off x="2973583" y="358764"/>
          <a:ext cx="1472824" cy="147282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l-GR" sz="800" kern="1200" dirty="0"/>
            <a:t>Σκοπός: η ενίσχυση της ικανότητας αυτοεκπροσώπησης των χρηστών υπηρεσιών ψυχικής υγείας ώστε να διαδραματίσουν ενεργό ρόλο στην καταπολέμηση του κοινωνικού αποκλεισμού και στη διαμόρφωση πολιτικών για την αγορά εργασίας και ίσων ευκαιριών ένταξης.</a:t>
          </a:r>
          <a:endParaRPr lang="en-US" sz="800" kern="1200" dirty="0"/>
        </a:p>
      </dsp:txBody>
      <dsp:txXfrm>
        <a:off x="2973583" y="358764"/>
        <a:ext cx="1472824" cy="1472824"/>
      </dsp:txXfrm>
    </dsp:sp>
    <dsp:sp modelId="{21200AC3-3BF1-4FC7-9E83-CF425A43243D}">
      <dsp:nvSpPr>
        <dsp:cNvPr id="0" name=""/>
        <dsp:cNvSpPr/>
      </dsp:nvSpPr>
      <dsp:spPr>
        <a:xfrm>
          <a:off x="1387464" y="1944883"/>
          <a:ext cx="1472824" cy="147282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l-GR" sz="700" kern="1200"/>
            <a:t>Άλλοι σημαντικοί στόχοι: 1) η καταπολέμηση του στίγματος για τα άτομα με ψυχοκοινωνικά προβλήματα, 2) η ενημέρωση και ευαισθητοποίηση της κοινωνίας, 3) η εκπροσώπησή τους σε εθνικό και διεθνές επίπεδο και 4) η εξασφάλιση καλών συνθηκών στον τομέα της κοινωνικοοικονομικής ένταξης. </a:t>
          </a:r>
          <a:endParaRPr lang="en-US" sz="700" kern="1200"/>
        </a:p>
      </dsp:txBody>
      <dsp:txXfrm>
        <a:off x="1387464" y="1944883"/>
        <a:ext cx="1472824" cy="1472824"/>
      </dsp:txXfrm>
    </dsp:sp>
    <dsp:sp modelId="{FF85335C-D37B-4596-932A-6773326269A6}">
      <dsp:nvSpPr>
        <dsp:cNvPr id="0" name=""/>
        <dsp:cNvSpPr/>
      </dsp:nvSpPr>
      <dsp:spPr>
        <a:xfrm>
          <a:off x="2973583" y="1944883"/>
          <a:ext cx="1472824" cy="147282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l-GR" sz="1050" kern="1200" dirty="0"/>
            <a:t>Κατά καιρούς λειτουργεί μια ομάδα αυτοβοήθειας</a:t>
          </a:r>
          <a:r>
            <a:rPr lang="el-GR" sz="700" kern="1200" dirty="0"/>
            <a:t>.</a:t>
          </a:r>
          <a:endParaRPr lang="en-US" sz="700" kern="1200" dirty="0"/>
        </a:p>
      </dsp:txBody>
      <dsp:txXfrm>
        <a:off x="2973583" y="1944883"/>
        <a:ext cx="1472824" cy="147282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DFE71C-3956-4900-9654-BF91F34D2EAC}">
      <dsp:nvSpPr>
        <dsp:cNvPr id="0" name=""/>
        <dsp:cNvSpPr/>
      </dsp:nvSpPr>
      <dsp:spPr>
        <a:xfrm>
          <a:off x="449" y="15238"/>
          <a:ext cx="2578437" cy="421146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973060E-9034-4404-B664-69F8EAE05CCA}">
      <dsp:nvSpPr>
        <dsp:cNvPr id="0" name=""/>
        <dsp:cNvSpPr/>
      </dsp:nvSpPr>
      <dsp:spPr>
        <a:xfrm>
          <a:off x="214461" y="218549"/>
          <a:ext cx="2578437" cy="421146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t>Στους Κοινωνικούς Συνεταιρισμούς Περιορισμένης Ευθύνης και σε πολλές μη κυβερνητικές οργανώσεις οι ομότιμοι υποστηρικτές εργάζονται πολύ στενά με άλλους χρήστες ως ένα είδος μέντορα ή εκπαιδευτή που υποστηρίζει την προσαρμογή τους στο εργασιακό περιβάλλον ή τους συνοδεύει στην κοινωνική ένταξη. </a:t>
          </a:r>
          <a:endParaRPr lang="en-US" sz="1400" kern="1200" dirty="0"/>
        </a:p>
      </dsp:txBody>
      <dsp:txXfrm>
        <a:off x="214461" y="218549"/>
        <a:ext cx="2578437" cy="4211466"/>
      </dsp:txXfrm>
    </dsp:sp>
    <dsp:sp modelId="{C2DFE741-64C6-4177-A508-251109A7B358}">
      <dsp:nvSpPr>
        <dsp:cNvPr id="0" name=""/>
        <dsp:cNvSpPr/>
      </dsp:nvSpPr>
      <dsp:spPr>
        <a:xfrm>
          <a:off x="3006909" y="15238"/>
          <a:ext cx="2173916" cy="208639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10D5422-5CE0-4EF9-BE66-045F19101406}">
      <dsp:nvSpPr>
        <dsp:cNvPr id="0" name=""/>
        <dsp:cNvSpPr/>
      </dsp:nvSpPr>
      <dsp:spPr>
        <a:xfrm>
          <a:off x="3220921" y="218549"/>
          <a:ext cx="2173916" cy="20863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solidFill>
                <a:prstClr val="black">
                  <a:hueOff val="0"/>
                  <a:satOff val="0"/>
                  <a:lumOff val="0"/>
                  <a:alphaOff val="0"/>
                </a:prstClr>
              </a:solidFill>
              <a:latin typeface="Segoe UI Light"/>
              <a:ea typeface="+mn-ea"/>
              <a:cs typeface="+mn-cs"/>
            </a:rPr>
            <a:t>Σε πολλές περιπτώσεις προσφέρουν την υποστήριξη στη βάση της αλληλεγγύης και όχι ως αμειβόμενη εργασία. </a:t>
          </a:r>
          <a:endParaRPr lang="en-US" sz="1400" kern="1200" dirty="0">
            <a:solidFill>
              <a:prstClr val="black">
                <a:hueOff val="0"/>
                <a:satOff val="0"/>
                <a:lumOff val="0"/>
                <a:alphaOff val="0"/>
              </a:prstClr>
            </a:solidFill>
            <a:latin typeface="Segoe UI Light"/>
            <a:ea typeface="+mn-ea"/>
            <a:cs typeface="+mn-cs"/>
          </a:endParaRPr>
        </a:p>
      </dsp:txBody>
      <dsp:txXfrm>
        <a:off x="3220921" y="218549"/>
        <a:ext cx="2173916" cy="2086396"/>
      </dsp:txXfrm>
    </dsp:sp>
    <dsp:sp modelId="{FC1DBC15-E930-42C7-B450-994BFA1F0B92}">
      <dsp:nvSpPr>
        <dsp:cNvPr id="0" name=""/>
        <dsp:cNvSpPr/>
      </dsp:nvSpPr>
      <dsp:spPr>
        <a:xfrm>
          <a:off x="5608849" y="15238"/>
          <a:ext cx="2278273" cy="25306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92361A9-9E2A-42F3-8BA3-5ED3FD0E1A4E}">
      <dsp:nvSpPr>
        <dsp:cNvPr id="0" name=""/>
        <dsp:cNvSpPr/>
      </dsp:nvSpPr>
      <dsp:spPr>
        <a:xfrm>
          <a:off x="5822861" y="218549"/>
          <a:ext cx="2278273" cy="25306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solidFill>
                <a:prstClr val="black">
                  <a:hueOff val="0"/>
                  <a:satOff val="0"/>
                  <a:lumOff val="0"/>
                  <a:alphaOff val="0"/>
                </a:prstClr>
              </a:solidFill>
              <a:latin typeface="Segoe UI Light"/>
              <a:ea typeface="+mn-ea"/>
              <a:cs typeface="+mn-cs"/>
            </a:rPr>
            <a:t>Σε άλλες περιπτώσεις αυτού του είδους η καθοδήγηση αποτελεί μέρος της αμειβόμενης θέσης τους στον Κοινωνικό Συνεταιρισμό Περιορισμένης Ευθύνης</a:t>
          </a:r>
          <a:r>
            <a:rPr lang="el-GR" sz="1000" kern="1200" dirty="0"/>
            <a:t>.</a:t>
          </a:r>
          <a:endParaRPr lang="en-US" sz="1000" kern="1200" dirty="0"/>
        </a:p>
      </dsp:txBody>
      <dsp:txXfrm>
        <a:off x="5822861" y="218549"/>
        <a:ext cx="2278273" cy="253064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E2DBDA-68FD-45DA-AF92-9193BC6CEADE}">
      <dsp:nvSpPr>
        <dsp:cNvPr id="0" name=""/>
        <dsp:cNvSpPr/>
      </dsp:nvSpPr>
      <dsp:spPr>
        <a:xfrm>
          <a:off x="0" y="368351"/>
          <a:ext cx="5276088" cy="123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a:t>Η ΕΠΑΨΥ, η Ελληνική Εταιρεία Διαταραχών Διάθεσης «Μαζί» και το Ψυχιατρικό Κέντρο Salten της Νορβηγίας υλοποίησαν ένα έργο στο πλαίσιο του προγράμματος EEA Grants NGO Programme «We are all Citizens». </a:t>
          </a:r>
          <a:endParaRPr lang="en-US" sz="1600" kern="1200"/>
        </a:p>
      </dsp:txBody>
      <dsp:txXfrm>
        <a:off x="0" y="368351"/>
        <a:ext cx="5276088" cy="1235520"/>
      </dsp:txXfrm>
    </dsp:sp>
    <dsp:sp modelId="{2FE06714-B1BB-4F01-AB5F-9FF15C161F43}">
      <dsp:nvSpPr>
        <dsp:cNvPr id="0" name=""/>
        <dsp:cNvSpPr/>
      </dsp:nvSpPr>
      <dsp:spPr>
        <a:xfrm>
          <a:off x="0" y="1649951"/>
          <a:ext cx="5276088" cy="123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a:t>Το έργο είχε ως στόχο τη δημιουργία μιας χαμηλού κόστους, κοινοτικής παρέμβασης που βασίζεται σε ομάδες ψυχοεκπαίδευσης και σε ομάδες αυτοβοήθειας για την αντιμετώπιση της κατάθλιψης. </a:t>
          </a:r>
          <a:endParaRPr lang="en-US" sz="1600" kern="1200"/>
        </a:p>
      </dsp:txBody>
      <dsp:txXfrm>
        <a:off x="0" y="1649951"/>
        <a:ext cx="5276088" cy="1235520"/>
      </dsp:txXfrm>
    </dsp:sp>
    <dsp:sp modelId="{B37C7DCF-FFE2-49EC-9897-A544E83C842A}">
      <dsp:nvSpPr>
        <dsp:cNvPr id="0" name=""/>
        <dsp:cNvSpPr/>
      </dsp:nvSpPr>
      <dsp:spPr>
        <a:xfrm>
          <a:off x="0" y="2931551"/>
          <a:ext cx="5276088" cy="123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a:t>Το έργο υλοποιήθηκε σε πέντε επιλεγμένες περιοχές της Αττικής, καθώς και σε έξι νησιά των Κυκλάδων. </a:t>
          </a:r>
          <a:endParaRPr lang="en-US" sz="1600" kern="1200"/>
        </a:p>
      </dsp:txBody>
      <dsp:txXfrm>
        <a:off x="0" y="2931551"/>
        <a:ext cx="5276088" cy="123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pPr/>
              <a:t>1/20/2025</a:t>
            </a:fld>
            <a:endParaRPr lang="en-US" dirty="0"/>
          </a:p>
        </p:txBody>
      </p:sp>
      <p:sp>
        <p:nvSpPr>
          <p:cNvPr id="4" name="Footer Placeholder 3">
            <a:extLst>
              <a:ext uri="{FF2B5EF4-FFF2-40B4-BE49-F238E27FC236}">
                <a16:creationId xmlns:a16="http://schemas.microsoft.com/office/drawing/2014/main" xmlns=""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pPr/>
              <a:t>‹#›</a:t>
            </a:fld>
            <a:endParaRPr lang="en-US" dirty="0"/>
          </a:p>
        </p:txBody>
      </p:sp>
    </p:spTree>
    <p:extLst>
      <p:ext uri="{BB962C8B-B14F-4D97-AF65-F5344CB8AC3E}">
        <p14:creationId xmlns:p14="http://schemas.microsoft.com/office/powerpoint/2010/main" xmlns=""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pPr/>
              <a:t>1/20/2025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pPr/>
              <a:t>‹#›</a:t>
            </a:fld>
            <a:endParaRPr lang="en-US" dirty="0"/>
          </a:p>
        </p:txBody>
      </p:sp>
    </p:spTree>
    <p:extLst>
      <p:ext uri="{BB962C8B-B14F-4D97-AF65-F5344CB8AC3E}">
        <p14:creationId xmlns:p14="http://schemas.microsoft.com/office/powerpoint/2010/main" xmlns=""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91A476F7-D5C8-1CEC-9F4A-86A24C0BF39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5455" t="5126"/>
          <a:stretch/>
        </p:blipFill>
        <p:spPr>
          <a:xfrm>
            <a:off x="0" y="0"/>
            <a:ext cx="5423337" cy="5356522"/>
          </a:xfrm>
          <a:prstGeom prst="rect">
            <a:avLst/>
          </a:prstGeom>
        </p:spPr>
      </p:pic>
      <p:pic>
        <p:nvPicPr>
          <p:cNvPr id="3" name="Graphic 2">
            <a:extLst>
              <a:ext uri="{FF2B5EF4-FFF2-40B4-BE49-F238E27FC236}">
                <a16:creationId xmlns:a16="http://schemas.microsoft.com/office/drawing/2014/main" xmlns="" id="{D0CBB0B7-F53E-97B4-C0F5-2D1842F1D23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214735" y="726953"/>
            <a:ext cx="3069021" cy="2381688"/>
          </a:xfrm>
          <a:prstGeom prst="rect">
            <a:avLst/>
          </a:prstGeom>
        </p:spPr>
      </p:pic>
      <p:sp>
        <p:nvSpPr>
          <p:cNvPr id="4" name="Rectangle 3">
            <a:extLst>
              <a:ext uri="{FF2B5EF4-FFF2-40B4-BE49-F238E27FC236}">
                <a16:creationId xmlns:a16="http://schemas.microsoft.com/office/drawing/2014/main" xmlns="" id="{EABE1252-9BC4-8186-499A-2A7107C2945E}"/>
              </a:ext>
              <a:ext uri="{C183D7F6-B498-43B3-948B-1728B52AA6E4}">
                <adec:decorative xmlns:adec="http://schemas.microsoft.com/office/drawing/2017/decorative" xmlns="" val="1"/>
              </a:ext>
            </a:extLst>
          </p:cNvPr>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67512"/>
            <a:ext cx="5916168" cy="4873752"/>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5568696"/>
            <a:ext cx="5276088" cy="859536"/>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7754112"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xmlns="" val="277970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83F9824-10E6-81A0-0A31-9658CC0091BE}"/>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C3002FB0-0A62-2FA3-FB8D-3275F1072D07}"/>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xmlns="" id="{4B5BF220-87F8-C1D3-102B-15C9BF2EE478}"/>
              </a:ext>
            </a:extLst>
          </p:cNvPr>
          <p:cNvSpPr>
            <a:spLocks noGrp="1"/>
          </p:cNvSpPr>
          <p:nvPr>
            <p:ph idx="13"/>
          </p:nvPr>
        </p:nvSpPr>
        <p:spPr>
          <a:xfrm>
            <a:off x="804672" y="2093976"/>
            <a:ext cx="10469880"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191047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EE4764D-8226-78DF-9303-299C95FA31F7}"/>
              </a:ext>
              <a:ext uri="{C183D7F6-B498-43B3-948B-1728B52AA6E4}">
                <adec:decorative xmlns:adec="http://schemas.microsoft.com/office/drawing/2017/decorative" xmlns="" val="1"/>
              </a:ext>
            </a:extLst>
          </p:cNvPr>
          <p:cNvSpPr/>
          <p:nvPr userDrawn="1"/>
        </p:nvSpPr>
        <p:spPr>
          <a:xfrm>
            <a:off x="3598984" y="0"/>
            <a:ext cx="133643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xmlns="" id="{77C27D79-5B49-F06F-29C2-BF64295274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353477" y="5154421"/>
            <a:ext cx="3279227" cy="1229710"/>
          </a:xfrm>
          <a:prstGeom prst="rect">
            <a:avLst/>
          </a:prstGeom>
        </p:spPr>
      </p:pic>
      <p:pic>
        <p:nvPicPr>
          <p:cNvPr id="11" name="Graphic 10">
            <a:extLst>
              <a:ext uri="{FF2B5EF4-FFF2-40B4-BE49-F238E27FC236}">
                <a16:creationId xmlns:a16="http://schemas.microsoft.com/office/drawing/2014/main" xmlns="" id="{1545B34A-525D-FD4C-2384-D583B495C037}"/>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5455" t="5126"/>
          <a:stretch/>
        </p:blipFill>
        <p:spPr>
          <a:xfrm flipH="1">
            <a:off x="6768663" y="1729776"/>
            <a:ext cx="5423337" cy="5356522"/>
          </a:xfrm>
          <a:prstGeom prst="rect">
            <a:avLst/>
          </a:prstGeom>
        </p:spPr>
      </p:pic>
      <p:sp>
        <p:nvSpPr>
          <p:cNvPr id="7" name="Title 6">
            <a:extLst>
              <a:ext uri="{FF2B5EF4-FFF2-40B4-BE49-F238E27FC236}">
                <a16:creationId xmlns:a16="http://schemas.microsoft.com/office/drawing/2014/main" xmlns="" id="{1B59FA15-E93F-D07D-D82B-86E08C540E92}"/>
              </a:ext>
            </a:extLst>
          </p:cNvPr>
          <p:cNvSpPr>
            <a:spLocks noGrp="1"/>
          </p:cNvSpPr>
          <p:nvPr>
            <p:ph type="title" hasCustomPrompt="1"/>
          </p:nvPr>
        </p:nvSpPr>
        <p:spPr>
          <a:xfrm>
            <a:off x="5632704" y="795528"/>
            <a:ext cx="6099048" cy="5120640"/>
          </a:xfrm>
          <a:prstGeom prst="rect">
            <a:avLst/>
          </a:prstGeom>
          <a:solidFill>
            <a:schemeClr val="tx1">
              <a:alpha val="5000"/>
            </a:schemeClr>
          </a:solidFill>
        </p:spPr>
        <p:txBody>
          <a:bodyPr anchor="ctr"/>
          <a:lstStyle>
            <a:lvl1pPr>
              <a:lnSpc>
                <a:spcPct val="90000"/>
              </a:lnSpc>
              <a:defRPr sz="4800" cap="all" spc="0" baseline="0"/>
            </a:lvl1pPr>
          </a:lstStyle>
          <a:p>
            <a:r>
              <a:rPr lang="en-US" dirty="0"/>
              <a:t>Click to add title</a:t>
            </a:r>
          </a:p>
        </p:txBody>
      </p:sp>
      <p:sp>
        <p:nvSpPr>
          <p:cNvPr id="8" name="Picture Placeholder 10">
            <a:extLst>
              <a:ext uri="{FF2B5EF4-FFF2-40B4-BE49-F238E27FC236}">
                <a16:creationId xmlns:a16="http://schemas.microsoft.com/office/drawing/2014/main" xmlns="" id="{4F1B2B40-3852-2BC5-AA67-3AC0C94B5350}"/>
              </a:ext>
            </a:extLst>
          </p:cNvPr>
          <p:cNvSpPr>
            <a:spLocks noGrp="1"/>
          </p:cNvSpPr>
          <p:nvPr>
            <p:ph type="pic" sz="quarter" idx="13" hasCustomPrompt="1"/>
          </p:nvPr>
        </p:nvSpPr>
        <p:spPr>
          <a:xfrm>
            <a:off x="576072" y="950976"/>
            <a:ext cx="4050792" cy="4965192"/>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xmlns="" val="418542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6177962F-BF83-8BF0-521C-AC2FE18512C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5400000">
            <a:off x="7746274" y="2898378"/>
            <a:ext cx="3089740" cy="4876799"/>
          </a:xfrm>
          <a:prstGeom prst="rect">
            <a:avLst/>
          </a:prstGeom>
        </p:spPr>
      </p:pic>
      <p:sp>
        <p:nvSpPr>
          <p:cNvPr id="7" name="Rectangle 6">
            <a:extLst>
              <a:ext uri="{FF2B5EF4-FFF2-40B4-BE49-F238E27FC236}">
                <a16:creationId xmlns:a16="http://schemas.microsoft.com/office/drawing/2014/main" xmlns="" id="{5D003ACC-3116-807F-81D2-E8057D4C2C0F}"/>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B43485B2-AA3A-87CC-3B1B-A193C6EB5985}"/>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xmlns="" id="{16EF9689-52F4-4A6F-BEAC-E0B840C117B5}"/>
              </a:ext>
            </a:extLst>
          </p:cNvPr>
          <p:cNvSpPr>
            <a:spLocks noGrp="1"/>
          </p:cNvSpPr>
          <p:nvPr>
            <p:ph idx="1"/>
          </p:nvPr>
        </p:nvSpPr>
        <p:spPr>
          <a:xfrm>
            <a:off x="777240" y="2093976"/>
            <a:ext cx="5833872" cy="3776472"/>
          </a:xfrm>
          <a:solidFill>
            <a:schemeClr val="bg1">
              <a:lumMod val="95000"/>
            </a:schemeClr>
          </a:solidFill>
        </p:spPr>
        <p:txBody>
          <a:bodyPr rIns="91440" anchor="t" anchorCtr="0">
            <a:normAutofit/>
          </a:bodyPr>
          <a:lstStyle>
            <a:lvl1pPr marL="457200" indent="-457200">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828800" indent="-457200">
              <a:buFont typeface="+mj-lt"/>
              <a:buAutoNum type="alphaLcParenR"/>
              <a:defRPr sz="1400"/>
            </a:lvl4pPr>
            <a:lvl5pPr marL="2286000" indent="-457200">
              <a:buFont typeface="+mj-lt"/>
              <a:buAutoNum type="romanL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DB532826-83B5-DC67-7DDB-45FD78E830A1}"/>
              </a:ext>
            </a:extLst>
          </p:cNvPr>
          <p:cNvSpPr>
            <a:spLocks noGrp="1"/>
          </p:cNvSpPr>
          <p:nvPr>
            <p:ph idx="13"/>
          </p:nvPr>
        </p:nvSpPr>
        <p:spPr>
          <a:xfrm>
            <a:off x="7306056" y="2093976"/>
            <a:ext cx="3172968"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242190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47051E-220B-9586-3E85-05AF9DC9B680}"/>
              </a:ext>
              <a:ext uri="{C183D7F6-B498-43B3-948B-1728B52AA6E4}">
                <adec:decorative xmlns:adec="http://schemas.microsoft.com/office/drawing/2017/decorative" xmlns="" val="1"/>
              </a:ext>
            </a:extLst>
          </p:cNvPr>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xmlns="" id="{68FA6629-B230-F528-AAE3-D182D963F05E}"/>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10800000">
            <a:off x="0" y="671161"/>
            <a:ext cx="3089740" cy="4876799"/>
          </a:xfrm>
          <a:prstGeom prst="rect">
            <a:avLst/>
          </a:prstGeom>
        </p:spPr>
      </p:pic>
      <p:pic>
        <p:nvPicPr>
          <p:cNvPr id="8" name="Graphic 7">
            <a:extLst>
              <a:ext uri="{FF2B5EF4-FFF2-40B4-BE49-F238E27FC236}">
                <a16:creationId xmlns:a16="http://schemas.microsoft.com/office/drawing/2014/main" xmlns="" id="{7FA0390C-256A-CE3C-1348-C39DBAE01D8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237644" y="655677"/>
            <a:ext cx="2438400" cy="2070100"/>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67512"/>
            <a:ext cx="5916168" cy="3666744"/>
          </a:xfrm>
          <a:prstGeom prst="rect">
            <a:avLst/>
          </a:prstGeom>
        </p:spPr>
        <p:txBody>
          <a:bodyPr anchor="b">
            <a:normAutofit/>
          </a:bodyPr>
          <a:lstStyle>
            <a:lvl1pPr>
              <a:lnSpc>
                <a:spcPct val="100000"/>
              </a:lnSpc>
              <a:defRPr sz="4800" cap="all" spc="20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4636008"/>
            <a:ext cx="5276088" cy="1554480"/>
          </a:xfrm>
          <a:prstGeom prst="rect">
            <a:avLst/>
          </a:prstGeom>
        </p:spPr>
        <p:txBody>
          <a:bodyPr anchor="t"/>
          <a:lstStyle>
            <a:lvl1pPr marL="0" indent="0">
              <a:spcAft>
                <a:spcPts val="600"/>
              </a:spcAft>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7754112" y="947737"/>
            <a:ext cx="4023360"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xmlns="" val="55356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FED2A3BD-B73E-1BD7-6B8B-22C9FB12483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10800000">
            <a:off x="0" y="671161"/>
            <a:ext cx="3089740" cy="4876799"/>
          </a:xfrm>
          <a:prstGeom prst="rect">
            <a:avLst/>
          </a:prstGeom>
        </p:spPr>
      </p:pic>
      <p:sp>
        <p:nvSpPr>
          <p:cNvPr id="8" name="Rectangle 7">
            <a:extLst>
              <a:ext uri="{FF2B5EF4-FFF2-40B4-BE49-F238E27FC236}">
                <a16:creationId xmlns:a16="http://schemas.microsoft.com/office/drawing/2014/main" xmlns="" id="{0B3FCFB4-857F-ED0B-D469-F2A392F06BE2}"/>
              </a:ext>
              <a:ext uri="{C183D7F6-B498-43B3-948B-1728B52AA6E4}">
                <adec:decorative xmlns:adec="http://schemas.microsoft.com/office/drawing/2017/decorative" xmlns="" val="1"/>
              </a:ext>
            </a:extLst>
          </p:cNvPr>
          <p:cNvSpPr/>
          <p:nvPr userDrawn="1"/>
        </p:nvSpPr>
        <p:spPr>
          <a:xfrm>
            <a:off x="10142482" y="0"/>
            <a:ext cx="204951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0E0604BC-34A9-95A0-8560-88E7547176F4}"/>
              </a:ext>
              <a:ext uri="{C183D7F6-B498-43B3-948B-1728B52AA6E4}">
                <adec:decorative xmlns:adec="http://schemas.microsoft.com/office/drawing/2017/decorative" xmlns="" val="1"/>
              </a:ext>
            </a:extLst>
          </p:cNvPr>
          <p:cNvSpPr/>
          <p:nvPr userDrawn="1"/>
        </p:nvSpPr>
        <p:spPr>
          <a:xfrm flipH="1">
            <a:off x="9911255"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xmlns="" id="{FF2F08ED-0715-2E8A-476E-A005A7D75B5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9013145" y="4934929"/>
            <a:ext cx="1841938" cy="968936"/>
          </a:xfrm>
          <a:prstGeom prst="rect">
            <a:avLst/>
          </a:prstGeom>
        </p:spPr>
      </p:pic>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68096" y="667512"/>
            <a:ext cx="3291840" cy="5513832"/>
          </a:xfrm>
          <a:solidFill>
            <a:schemeClr val="bg1">
              <a:lumMod val="95000"/>
            </a:schemeClr>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5239512" y="667512"/>
            <a:ext cx="4105656" cy="5568696"/>
          </a:xfrm>
          <a:solidFill>
            <a:schemeClr val="bg1">
              <a:lumMod val="95000"/>
            </a:schemeClr>
          </a:solidFill>
        </p:spPr>
        <p:txBody>
          <a:bodyPr anchor="ctr" anchorCtr="0"/>
          <a:lstStyle>
            <a:lvl1pPr>
              <a:lnSpc>
                <a:spcPct val="15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136193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imag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248277F-DB00-5149-6533-E8AEF0BAD4D5}"/>
              </a:ext>
              <a:ext uri="{C183D7F6-B498-43B3-948B-1728B52AA6E4}">
                <adec:decorative xmlns:adec="http://schemas.microsoft.com/office/drawing/2017/decorative" xmlns="" val="1"/>
              </a:ext>
            </a:extLst>
          </p:cNvPr>
          <p:cNvSpPr/>
          <p:nvPr userDrawn="1"/>
        </p:nvSpPr>
        <p:spPr>
          <a:xfrm>
            <a:off x="3573518"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xmlns="" id="{8067A69A-84EE-0E71-D053-F462EBCC8E9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063520" y="655677"/>
            <a:ext cx="2438400" cy="2070100"/>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6099048" y="658368"/>
            <a:ext cx="5486400" cy="3621024"/>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630936" y="576072"/>
            <a:ext cx="4023360" cy="5495544"/>
          </a:xfrm>
          <a:prstGeom prst="rect">
            <a:avLst/>
          </a:prstGeom>
        </p:spPr>
        <p:txBody>
          <a:bodyPr/>
          <a:lstStyle>
            <a:lvl1pPr marL="0" indent="0" algn="ctr">
              <a:buNone/>
              <a:defRPr spc="400" baseline="0"/>
            </a:lvl1pPr>
          </a:lstStyle>
          <a:p>
            <a:r>
              <a:rPr lang="en-US" dirty="0"/>
              <a:t>Click to add photo</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6099048" y="4553712"/>
            <a:ext cx="5486400" cy="1005840"/>
          </a:xfrm>
          <a:prstGeom prst="rect">
            <a:avLst/>
          </a:prstGeom>
          <a:solidFill>
            <a:schemeClr val="bg1">
              <a:lumMod val="9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p>
        </p:txBody>
      </p:sp>
    </p:spTree>
    <p:extLst>
      <p:ext uri="{BB962C8B-B14F-4D97-AF65-F5344CB8AC3E}">
        <p14:creationId xmlns:p14="http://schemas.microsoft.com/office/powerpoint/2010/main" xmlns="" val="345133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E17B23C3-2F98-4465-21EA-A49296DA1F6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5400000">
            <a:off x="7746274" y="2898378"/>
            <a:ext cx="3089740" cy="4876799"/>
          </a:xfrm>
          <a:prstGeom prst="rect">
            <a:avLst/>
          </a:prstGeom>
        </p:spPr>
      </p:pic>
      <p:sp>
        <p:nvSpPr>
          <p:cNvPr id="8" name="Rectangle 7">
            <a:extLst>
              <a:ext uri="{FF2B5EF4-FFF2-40B4-BE49-F238E27FC236}">
                <a16:creationId xmlns:a16="http://schemas.microsoft.com/office/drawing/2014/main" xmlns="" id="{3397A4D6-9D7A-63FE-63C9-A585FFE05579}"/>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77240" y="365760"/>
            <a:ext cx="10149840" cy="1545336"/>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777240" y="2093976"/>
            <a:ext cx="4370832" cy="3776472"/>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33A182AF-83EB-0BA6-3ADD-B49BDD9E37ED}"/>
              </a:ext>
            </a:extLst>
          </p:cNvPr>
          <p:cNvSpPr>
            <a:spLocks noGrp="1"/>
          </p:cNvSpPr>
          <p:nvPr>
            <p:ph idx="13"/>
          </p:nvPr>
        </p:nvSpPr>
        <p:spPr>
          <a:xfrm>
            <a:off x="6099048" y="2112264"/>
            <a:ext cx="4370832"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306378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7C8AFE-E640-9C6A-F20C-CDE1D4EF5745}"/>
              </a:ext>
              <a:ext uri="{C183D7F6-B498-43B3-948B-1728B52AA6E4}">
                <adec:decorative xmlns:adec="http://schemas.microsoft.com/office/drawing/2017/decorative" xmlns="" val="1"/>
              </a:ext>
            </a:extLst>
          </p:cNvPr>
          <p:cNvSpPr/>
          <p:nvPr userDrawn="1"/>
        </p:nvSpPr>
        <p:spPr>
          <a:xfrm>
            <a:off x="9627476"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xmlns="" id="{31CF2607-B5C7-9992-C51D-DD5E7FC5FB3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279827" y="3157140"/>
            <a:ext cx="2438400" cy="2070100"/>
          </a:xfrm>
          <a:prstGeom prst="rect">
            <a:avLst/>
          </a:prstGeom>
        </p:spPr>
      </p:pic>
      <p:pic>
        <p:nvPicPr>
          <p:cNvPr id="4" name="Graphic 3">
            <a:extLst>
              <a:ext uri="{FF2B5EF4-FFF2-40B4-BE49-F238E27FC236}">
                <a16:creationId xmlns:a16="http://schemas.microsoft.com/office/drawing/2014/main" xmlns="" id="{6D2F83CD-8345-462A-4412-5A54CB1FDDE3}"/>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8916"/>
          <a:stretch/>
        </p:blipFill>
        <p:spPr>
          <a:xfrm>
            <a:off x="0" y="3950466"/>
            <a:ext cx="3005804" cy="2224362"/>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85800"/>
            <a:ext cx="5486400" cy="3383280"/>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4343400"/>
            <a:ext cx="5486400" cy="1005840"/>
          </a:xfrm>
          <a:prstGeom prst="rect">
            <a:avLst/>
          </a:prstGeom>
          <a:solidFill>
            <a:schemeClr val="tx1">
              <a:alpha val="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6684264" y="576072"/>
            <a:ext cx="4023360" cy="5495544"/>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xmlns="" val="130673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97A4D6-9D7A-63FE-63C9-A585FFE05579}"/>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777240" y="2093976"/>
            <a:ext cx="3419856" cy="3776472"/>
          </a:xfrm>
          <a:solidFill>
            <a:schemeClr val="tx1">
              <a:alpha val="5000"/>
            </a:schemeClr>
          </a:solidFill>
        </p:spPr>
        <p:txBody>
          <a:bodyPr rIns="45720" anchor="t" anchorCtr="0">
            <a:normAutofit/>
          </a:bodyPr>
          <a:lstStyle>
            <a:lvl1pPr>
              <a:spcAft>
                <a:spcPts val="1800"/>
              </a:spcAft>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33A182AF-83EB-0BA6-3ADD-B49BDD9E37ED}"/>
              </a:ext>
            </a:extLst>
          </p:cNvPr>
          <p:cNvSpPr>
            <a:spLocks noGrp="1"/>
          </p:cNvSpPr>
          <p:nvPr>
            <p:ph idx="13"/>
          </p:nvPr>
        </p:nvSpPr>
        <p:spPr>
          <a:xfrm>
            <a:off x="4864608" y="2093976"/>
            <a:ext cx="6382512" cy="3749040"/>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pic>
        <p:nvPicPr>
          <p:cNvPr id="10" name="Graphic 9">
            <a:extLst>
              <a:ext uri="{FF2B5EF4-FFF2-40B4-BE49-F238E27FC236}">
                <a16:creationId xmlns:a16="http://schemas.microsoft.com/office/drawing/2014/main" xmlns="" id="{CB897DD0-4462-B31B-50A9-D399FD0F589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3529"/>
          <a:stretch/>
        </p:blipFill>
        <p:spPr>
          <a:xfrm>
            <a:off x="3815" y="4389845"/>
            <a:ext cx="5024198" cy="2463772"/>
          </a:xfrm>
          <a:prstGeom prst="rect">
            <a:avLst/>
          </a:prstGeom>
        </p:spPr>
      </p:pic>
    </p:spTree>
    <p:extLst>
      <p:ext uri="{BB962C8B-B14F-4D97-AF65-F5344CB8AC3E}">
        <p14:creationId xmlns:p14="http://schemas.microsoft.com/office/powerpoint/2010/main" xmlns="" val="364542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B5EA319-BD06-493B-D1CD-EC2AF739443B}"/>
              </a:ext>
              <a:ext uri="{C183D7F6-B498-43B3-948B-1728B52AA6E4}">
                <adec:decorative xmlns:adec="http://schemas.microsoft.com/office/drawing/2017/decorative" xmlns="" val="1"/>
              </a:ext>
            </a:extLst>
          </p:cNvPr>
          <p:cNvSpPr/>
          <p:nvPr userDrawn="1"/>
        </p:nvSpPr>
        <p:spPr>
          <a:xfrm>
            <a:off x="7547991" y="0"/>
            <a:ext cx="1703832"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xmlns="" id="{8560446E-E817-5E2A-D76A-43A4168EF1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7246669" y="4842646"/>
            <a:ext cx="1611949" cy="1853259"/>
          </a:xfrm>
          <a:prstGeom prst="rect">
            <a:avLst/>
          </a:prstGeom>
        </p:spPr>
      </p:pic>
      <p:sp>
        <p:nvSpPr>
          <p:cNvPr id="10" name="Title 1">
            <a:extLst>
              <a:ext uri="{FF2B5EF4-FFF2-40B4-BE49-F238E27FC236}">
                <a16:creationId xmlns:a16="http://schemas.microsoft.com/office/drawing/2014/main" xmlns="" id="{17DC846D-C40C-085A-6A57-EBD733E9C244}"/>
              </a:ext>
            </a:extLst>
          </p:cNvPr>
          <p:cNvSpPr>
            <a:spLocks noGrp="1"/>
          </p:cNvSpPr>
          <p:nvPr>
            <p:ph type="title"/>
          </p:nvPr>
        </p:nvSpPr>
        <p:spPr>
          <a:xfrm>
            <a:off x="777240" y="365760"/>
            <a:ext cx="6291072" cy="2670048"/>
          </a:xfrm>
          <a:solidFill>
            <a:schemeClr val="bg1">
              <a:lumMod val="95000"/>
            </a:schemeClr>
          </a:solidFill>
        </p:spPr>
        <p:txBody>
          <a:bodyPr/>
          <a:lstStyle>
            <a:lvl1pPr>
              <a:defRPr baseline="0"/>
            </a:lvl1pPr>
          </a:lstStyle>
          <a:p>
            <a:r>
              <a:rPr lang="en-US" dirty="0"/>
              <a:t>Click to edit Master title style</a:t>
            </a:r>
          </a:p>
        </p:txBody>
      </p:sp>
      <p:sp>
        <p:nvSpPr>
          <p:cNvPr id="11" name="Content Placeholder 2">
            <a:extLst>
              <a:ext uri="{FF2B5EF4-FFF2-40B4-BE49-F238E27FC236}">
                <a16:creationId xmlns:a16="http://schemas.microsoft.com/office/drawing/2014/main" xmlns="" id="{0F5F674E-A7FF-FC97-AC6B-9E98247F633F}"/>
              </a:ext>
            </a:extLst>
          </p:cNvPr>
          <p:cNvSpPr>
            <a:spLocks noGrp="1"/>
          </p:cNvSpPr>
          <p:nvPr>
            <p:ph idx="1"/>
          </p:nvPr>
        </p:nvSpPr>
        <p:spPr>
          <a:xfrm>
            <a:off x="777240" y="3346704"/>
            <a:ext cx="6016752" cy="2670048"/>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a:extLst>
              <a:ext uri="{FF2B5EF4-FFF2-40B4-BE49-F238E27FC236}">
                <a16:creationId xmlns:a16="http://schemas.microsoft.com/office/drawing/2014/main" xmlns="" id="{F3752326-0FB4-41C5-2D91-5CBFDC2DAD85}"/>
              </a:ext>
            </a:extLst>
          </p:cNvPr>
          <p:cNvSpPr>
            <a:spLocks noGrp="1"/>
          </p:cNvSpPr>
          <p:nvPr>
            <p:ph type="pic" sz="quarter" idx="13" hasCustomPrompt="1"/>
          </p:nvPr>
        </p:nvSpPr>
        <p:spPr>
          <a:xfrm>
            <a:off x="7818120" y="950976"/>
            <a:ext cx="4050792" cy="4965192"/>
          </a:xfrm>
          <a:prstGeom prst="rect">
            <a:avLst/>
          </a:prstGeom>
        </p:spPr>
        <p:txBody>
          <a:bodyPr/>
          <a:lstStyle>
            <a:lvl1pPr marL="0" indent="0" algn="ctr">
              <a:buNone/>
              <a:defRPr spc="400" baseline="0"/>
            </a:lvl1pPr>
          </a:lstStyle>
          <a:p>
            <a:r>
              <a:rPr lang="en-US" dirty="0"/>
              <a:t>Click to add photo</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427159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14BC85D4-4139-2AAA-166E-6FBA095A8B1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5455" t="5126"/>
          <a:stretch/>
        </p:blipFill>
        <p:spPr>
          <a:xfrm>
            <a:off x="0" y="1729776"/>
            <a:ext cx="5423337" cy="5356522"/>
          </a:xfrm>
          <a:prstGeom prst="rect">
            <a:avLst/>
          </a:prstGeom>
        </p:spPr>
      </p:pic>
      <p:sp>
        <p:nvSpPr>
          <p:cNvPr id="13" name="Rectangle 12">
            <a:extLst>
              <a:ext uri="{FF2B5EF4-FFF2-40B4-BE49-F238E27FC236}">
                <a16:creationId xmlns:a16="http://schemas.microsoft.com/office/drawing/2014/main" xmlns="" id="{A931BC73-A262-809F-6027-25B33F16B5F3}"/>
              </a:ext>
              <a:ext uri="{C183D7F6-B498-43B3-948B-1728B52AA6E4}">
                <adec:decorative xmlns:adec="http://schemas.microsoft.com/office/drawing/2017/decorative" xmlns="" val="1"/>
              </a:ext>
            </a:extLst>
          </p:cNvPr>
          <p:cNvSpPr/>
          <p:nvPr userDrawn="1"/>
        </p:nvSpPr>
        <p:spPr>
          <a:xfrm>
            <a:off x="10941270" y="0"/>
            <a:ext cx="1250729"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EFAEA2C9-0142-1847-0FE5-307C101C610D}"/>
              </a:ext>
              <a:ext uri="{C183D7F6-B498-43B3-948B-1728B52AA6E4}">
                <adec:decorative xmlns:adec="http://schemas.microsoft.com/office/drawing/2017/decorative" xmlns="" val="1"/>
              </a:ext>
            </a:extLst>
          </p:cNvPr>
          <p:cNvSpPr/>
          <p:nvPr userDrawn="1"/>
        </p:nvSpPr>
        <p:spPr>
          <a:xfrm flipH="1">
            <a:off x="10683241"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xmlns="" id="{6007DF4F-A4F8-98C7-5975-55CBED0DB375}"/>
              </a:ext>
            </a:extLst>
          </p:cNvPr>
          <p:cNvSpPr>
            <a:spLocks noGrp="1"/>
          </p:cNvSpPr>
          <p:nvPr>
            <p:ph type="title"/>
          </p:nvPr>
        </p:nvSpPr>
        <p:spPr>
          <a:xfrm>
            <a:off x="777240" y="667512"/>
            <a:ext cx="3621024" cy="5513832"/>
          </a:xfrm>
          <a:solidFill>
            <a:schemeClr val="bg1">
              <a:lumMod val="95000"/>
            </a:schemeClr>
          </a:solidFill>
        </p:spPr>
        <p:txBody>
          <a:bodyPr/>
          <a:lstStyle/>
          <a:p>
            <a:r>
              <a:rPr lang="en-US"/>
              <a:t>Click to edit Master title style</a:t>
            </a:r>
          </a:p>
        </p:txBody>
      </p:sp>
      <p:sp>
        <p:nvSpPr>
          <p:cNvPr id="16" name="Content Placeholder 2">
            <a:extLst>
              <a:ext uri="{FF2B5EF4-FFF2-40B4-BE49-F238E27FC236}">
                <a16:creationId xmlns:a16="http://schemas.microsoft.com/office/drawing/2014/main" xmlns="" id="{659D4968-2C08-763C-19C6-59134968556A}"/>
              </a:ext>
            </a:extLst>
          </p:cNvPr>
          <p:cNvSpPr>
            <a:spLocks noGrp="1"/>
          </p:cNvSpPr>
          <p:nvPr>
            <p:ph idx="1"/>
          </p:nvPr>
        </p:nvSpPr>
        <p:spPr>
          <a:xfrm>
            <a:off x="4846320" y="1161288"/>
            <a:ext cx="5276088" cy="4535424"/>
          </a:xfrm>
          <a:solidFill>
            <a:schemeClr val="bg1">
              <a:lumMod val="95000"/>
            </a:schemeClr>
          </a:solidFill>
        </p:spPr>
        <p:txBody>
          <a:bodyPr anchor="t" anchorCtr="0">
            <a:normAutofit/>
          </a:bodyPr>
          <a:lstStyle>
            <a:lvl1pPr marL="457200" indent="-457200">
              <a:lnSpc>
                <a:spcPct val="80000"/>
              </a:lnSpc>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714500" indent="-342900">
              <a:buFont typeface="+mj-lt"/>
              <a:buAutoNum type="alphaLcParenR"/>
              <a:defRPr sz="1400"/>
            </a:lvl4pPr>
            <a:lvl5pPr marL="2228850" indent="-400050">
              <a:buFont typeface="+mj-lt"/>
              <a:buAutoNum type="romanL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214153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9F0B854-EF27-FB51-FED5-D9C462D789D0}"/>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7AAF96D3-D3E2-FEAC-EE69-279502A579CE}"/>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xmlns="" id="{FFA9ADD0-45A7-DB71-D010-70B5B174CC7B}"/>
              </a:ext>
            </a:extLst>
          </p:cNvPr>
          <p:cNvSpPr>
            <a:spLocks noGrp="1"/>
          </p:cNvSpPr>
          <p:nvPr>
            <p:ph idx="1"/>
          </p:nvPr>
        </p:nvSpPr>
        <p:spPr>
          <a:xfrm>
            <a:off x="777240" y="2093976"/>
            <a:ext cx="2880360" cy="3776472"/>
          </a:xfrm>
          <a:solidFill>
            <a:schemeClr val="tx1">
              <a:alpha val="5000"/>
            </a:schemeClr>
          </a:solidFill>
        </p:spPr>
        <p:txBody>
          <a:bodyPr rIns="45720" anchor="t" anchorCtr="0">
            <a:normAutofit/>
          </a:bodyPr>
          <a:lstStyle>
            <a:lvl1pPr>
              <a:spcAft>
                <a:spcPts val="1800"/>
              </a:spcAft>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D4ECD368-DD7D-CC8B-3678-D0BFE829181C}"/>
              </a:ext>
            </a:extLst>
          </p:cNvPr>
          <p:cNvSpPr>
            <a:spLocks noGrp="1"/>
          </p:cNvSpPr>
          <p:nvPr>
            <p:ph idx="13"/>
          </p:nvPr>
        </p:nvSpPr>
        <p:spPr>
          <a:xfrm>
            <a:off x="4261104" y="2093976"/>
            <a:ext cx="6967728"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133596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accent4">
                    <a:lumMod val="75000"/>
                  </a:schemeClr>
                </a:solidFill>
              </a:defRPr>
            </a:lvl1pPr>
          </a:lstStyle>
          <a:p>
            <a:r>
              <a:rPr lang="en-US" dirty="0"/>
              <a:t>20XX</a:t>
            </a:r>
          </a:p>
        </p:txBody>
      </p:sp>
      <p:sp>
        <p:nvSpPr>
          <p:cNvPr id="5" name="Footer Placeholder 4">
            <a:extLst>
              <a:ext uri="{FF2B5EF4-FFF2-40B4-BE49-F238E27FC236}">
                <a16:creationId xmlns:a16="http://schemas.microsoft.com/office/drawing/2014/main" xmlns=""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accent4">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accent4">
                    <a:lumMod val="75000"/>
                  </a:schemeClr>
                </a:solidFill>
              </a:defRPr>
            </a:lvl1pPr>
          </a:lstStyle>
          <a:p>
            <a:fld id="{F91729D4-A164-47A3-830D-E792BCE699E4}" type="slidenum">
              <a:rPr lang="en-US" smtClean="0"/>
              <a:pPr/>
              <a:t>‹#›</a:t>
            </a:fld>
            <a:endParaRPr lang="en-US" dirty="0"/>
          </a:p>
        </p:txBody>
      </p:sp>
      <p:sp>
        <p:nvSpPr>
          <p:cNvPr id="2" name="Title Placeholder 1">
            <a:extLst>
              <a:ext uri="{FF2B5EF4-FFF2-40B4-BE49-F238E27FC236}">
                <a16:creationId xmlns:a16="http://schemas.microsoft.com/office/drawing/2014/main" xmlns="" id="{7575F976-A881-DB46-9D98-9D55727C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9C7589-D4CD-50AB-9AA4-198FD4932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587109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3" r:id="rId5"/>
    <p:sldLayoutId id="2147483684" r:id="rId6"/>
    <p:sldLayoutId id="2147483677" r:id="rId7"/>
    <p:sldLayoutId id="2147483678" r:id="rId8"/>
    <p:sldLayoutId id="2147483679" r:id="rId9"/>
    <p:sldLayoutId id="2147483680" r:id="rId10"/>
    <p:sldLayoutId id="2147483681" r:id="rId11"/>
    <p:sldLayoutId id="2147483682"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accent4">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79680-7C22-BFF1-165D-52AB411C0F66}"/>
              </a:ext>
            </a:extLst>
          </p:cNvPr>
          <p:cNvSpPr>
            <a:spLocks noGrp="1"/>
          </p:cNvSpPr>
          <p:nvPr>
            <p:ph type="title"/>
          </p:nvPr>
        </p:nvSpPr>
        <p:spPr>
          <a:xfrm>
            <a:off x="768096" y="667512"/>
            <a:ext cx="5916168" cy="3399521"/>
          </a:xfrm>
        </p:spPr>
        <p:txBody>
          <a:bodyPr/>
          <a:lstStyle/>
          <a:p>
            <a:r>
              <a:rPr lang="el-GR" dirty="0"/>
              <a:t>Peer Support - </a:t>
            </a:r>
            <a:r>
              <a:rPr lang="el-GR" cap="none" dirty="0"/>
              <a:t>βασικές αρχές και πρακτικές εφαρμογές</a:t>
            </a:r>
            <a:endParaRPr lang="en-US" dirty="0"/>
          </a:p>
        </p:txBody>
      </p:sp>
      <p:sp>
        <p:nvSpPr>
          <p:cNvPr id="3" name="Text Placeholder 2">
            <a:extLst>
              <a:ext uri="{FF2B5EF4-FFF2-40B4-BE49-F238E27FC236}">
                <a16:creationId xmlns:a16="http://schemas.microsoft.com/office/drawing/2014/main" xmlns="" id="{302F459B-002E-E89C-3A0E-589730DD7197}"/>
              </a:ext>
            </a:extLst>
          </p:cNvPr>
          <p:cNvSpPr>
            <a:spLocks noGrp="1"/>
          </p:cNvSpPr>
          <p:nvPr>
            <p:ph type="body" sz="quarter" idx="10"/>
          </p:nvPr>
        </p:nvSpPr>
        <p:spPr>
          <a:xfrm>
            <a:off x="423081" y="5513696"/>
            <a:ext cx="11491415" cy="1023582"/>
          </a:xfrm>
        </p:spPr>
        <p:txBody>
          <a:bodyPr>
            <a:normAutofit fontScale="92500" lnSpcReduction="20000"/>
          </a:bodyPr>
          <a:lstStyle/>
          <a:p>
            <a:r>
              <a:rPr lang="el-GR" dirty="0"/>
              <a:t>Αγγελική Γιαντσελίδου</a:t>
            </a:r>
          </a:p>
          <a:p>
            <a:r>
              <a:rPr lang="el-GR" dirty="0"/>
              <a:t>Αρσενία Μαλακόζη</a:t>
            </a:r>
          </a:p>
          <a:p>
            <a:r>
              <a:rPr lang="el-GR" dirty="0"/>
              <a:t>Γραφείο Ενδυνάμωσης, Συνηγορίας και Ανάρρωσης</a:t>
            </a:r>
            <a:r>
              <a:rPr lang="en-US" dirty="0"/>
              <a:t> </a:t>
            </a:r>
            <a:r>
              <a:rPr lang="el-GR" dirty="0"/>
              <a:t>                            20/01/2025</a:t>
            </a:r>
          </a:p>
          <a:p>
            <a:endParaRPr lang="en-US" dirty="0"/>
          </a:p>
        </p:txBody>
      </p:sp>
      <p:pic>
        <p:nvPicPr>
          <p:cNvPr id="5" name="Picture Placeholder 4" descr="People at the beach">
            <a:extLst>
              <a:ext uri="{FF2B5EF4-FFF2-40B4-BE49-F238E27FC236}">
                <a16:creationId xmlns:a16="http://schemas.microsoft.com/office/drawing/2014/main" xmlns="" id="{0672830B-5F52-9AD6-1CF1-D12BDF673ACE}"/>
              </a:ext>
            </a:extLst>
          </p:cNvPr>
          <p:cNvPicPr>
            <a:picLocks noGrp="1" noChangeAspect="1"/>
          </p:cNvPicPr>
          <p:nvPr>
            <p:ph type="pic" sz="quarter" idx="11"/>
          </p:nvPr>
        </p:nvPicPr>
        <p:blipFill>
          <a:blip r:embed="rId2"/>
          <a:srcRect t="62" b="62"/>
          <a:stretch/>
        </p:blipFill>
        <p:spPr>
          <a:xfrm>
            <a:off x="7754112" y="947737"/>
            <a:ext cx="4048124" cy="4962525"/>
          </a:xfrm>
        </p:spPr>
      </p:pic>
    </p:spTree>
    <p:extLst>
      <p:ext uri="{BB962C8B-B14F-4D97-AF65-F5344CB8AC3E}">
        <p14:creationId xmlns:p14="http://schemas.microsoft.com/office/powerpoint/2010/main" xmlns="" val="3262765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47769AC-EC64-4C41-AB60-7CEACB6A40B8}"/>
              </a:ext>
            </a:extLst>
          </p:cNvPr>
          <p:cNvSpPr>
            <a:spLocks noGrp="1"/>
          </p:cNvSpPr>
          <p:nvPr>
            <p:ph type="title"/>
          </p:nvPr>
        </p:nvSpPr>
        <p:spPr>
          <a:xfrm>
            <a:off x="777240" y="365760"/>
            <a:ext cx="10890504" cy="1545336"/>
          </a:xfrm>
        </p:spPr>
        <p:txBody>
          <a:bodyPr anchor="ctr">
            <a:normAutofit/>
          </a:bodyPr>
          <a:lstStyle/>
          <a:p>
            <a:r>
              <a:rPr lang="el-GR"/>
              <a:t>Η υποστήριξη από ομότιμους </a:t>
            </a:r>
          </a:p>
        </p:txBody>
      </p:sp>
      <p:sp>
        <p:nvSpPr>
          <p:cNvPr id="9" name="Slide Number Placeholder 3">
            <a:extLst>
              <a:ext uri="{FF2B5EF4-FFF2-40B4-BE49-F238E27FC236}">
                <a16:creationId xmlns:a16="http://schemas.microsoft.com/office/drawing/2014/main" xmlns="" id="{C879DDD8-9D37-EE82-90FC-A39DA033160A}"/>
              </a:ext>
            </a:extLst>
          </p:cNvPr>
          <p:cNvSpPr>
            <a:spLocks noGrp="1"/>
          </p:cNvSpPr>
          <p:nvPr>
            <p:ph type="sldNum" sz="quarter" idx="12"/>
          </p:nvPr>
        </p:nvSpPr>
        <p:spPr>
          <a:xfrm>
            <a:off x="8610600" y="6356350"/>
            <a:ext cx="2743200" cy="365125"/>
          </a:xfrm>
        </p:spPr>
        <p:txBody>
          <a:bodyPr/>
          <a:lstStyle/>
          <a:p>
            <a:pPr>
              <a:spcAft>
                <a:spcPts val="600"/>
              </a:spcAft>
            </a:pPr>
            <a:fld id="{CBD12358-51D2-46B3-9BDE-DF29528B9454}" type="slidenum">
              <a:rPr lang="en-US" smtClean="0"/>
              <a:pPr>
                <a:spcAft>
                  <a:spcPts val="600"/>
                </a:spcAft>
              </a:pPr>
              <a:t>10</a:t>
            </a:fld>
            <a:endParaRPr lang="en-US"/>
          </a:p>
        </p:txBody>
      </p:sp>
      <p:graphicFrame>
        <p:nvGraphicFramePr>
          <p:cNvPr id="5" name="Θέση περιεχομένου 2">
            <a:extLst>
              <a:ext uri="{FF2B5EF4-FFF2-40B4-BE49-F238E27FC236}">
                <a16:creationId xmlns:a16="http://schemas.microsoft.com/office/drawing/2014/main" xmlns="" id="{3468A901-D56E-DB2D-4B17-ACD47E83AC16}"/>
              </a:ext>
            </a:extLst>
          </p:cNvPr>
          <p:cNvGraphicFramePr>
            <a:graphicFrameLocks noGrp="1"/>
          </p:cNvGraphicFramePr>
          <p:nvPr>
            <p:ph idx="13"/>
            <p:extLst>
              <p:ext uri="{D42A27DB-BD31-4B8C-83A1-F6EECF244321}">
                <p14:modId xmlns:p14="http://schemas.microsoft.com/office/powerpoint/2010/main" xmlns="" val="3441562525"/>
              </p:ext>
            </p:extLst>
          </p:nvPr>
        </p:nvGraphicFramePr>
        <p:xfrm>
          <a:off x="804672" y="2093976"/>
          <a:ext cx="10469880" cy="401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1050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D5C0C-AC08-411A-5743-AAEE17931EFD}"/>
              </a:ext>
            </a:extLst>
          </p:cNvPr>
          <p:cNvSpPr>
            <a:spLocks noGrp="1"/>
          </p:cNvSpPr>
          <p:nvPr>
            <p:ph type="title"/>
          </p:nvPr>
        </p:nvSpPr>
        <p:spPr>
          <a:xfrm>
            <a:off x="6099048" y="658368"/>
            <a:ext cx="5486400" cy="3621024"/>
          </a:xfrm>
        </p:spPr>
        <p:txBody>
          <a:bodyPr anchor="b">
            <a:normAutofit/>
          </a:bodyPr>
          <a:lstStyle/>
          <a:p>
            <a:r>
              <a:rPr lang="el-GR" dirty="0"/>
              <a:t>ΕΦΑΡΜΟΓΕΣ ΣΤΗΝ ΕΛΛΑΔΑ</a:t>
            </a:r>
            <a:endParaRPr lang="en-US" dirty="0"/>
          </a:p>
        </p:txBody>
      </p:sp>
      <p:pic>
        <p:nvPicPr>
          <p:cNvPr id="13" name="Θέση εικόνας 12" descr="Εικόνα που περιέχει εξωτερικός χώρος/ύπαιθρος, φύση, νερό, τοπίο&#10;&#10;Περιγραφή που δημιουργήθηκε αυτόματα">
            <a:extLst>
              <a:ext uri="{FF2B5EF4-FFF2-40B4-BE49-F238E27FC236}">
                <a16:creationId xmlns:a16="http://schemas.microsoft.com/office/drawing/2014/main" xmlns="" id="{B4A5F3AE-BBEB-7A3F-D6CB-06169F5AF6A3}"/>
              </a:ext>
            </a:extLst>
          </p:cNvPr>
          <p:cNvPicPr>
            <a:picLocks noGrp="1" noChangeAspect="1"/>
          </p:cNvPicPr>
          <p:nvPr>
            <p:ph type="pic" sz="quarter" idx="11"/>
          </p:nvPr>
        </p:nvPicPr>
        <p:blipFill>
          <a:blip r:embed="rId2"/>
          <a:srcRect l="17443" r="27720" b="2"/>
          <a:stretch/>
        </p:blipFill>
        <p:spPr>
          <a:xfrm>
            <a:off x="630936" y="576072"/>
            <a:ext cx="4023360" cy="5495544"/>
          </a:xfrm>
          <a:noFill/>
        </p:spPr>
      </p:pic>
      <p:sp>
        <p:nvSpPr>
          <p:cNvPr id="3" name="Text Placeholder 2">
            <a:extLst>
              <a:ext uri="{FF2B5EF4-FFF2-40B4-BE49-F238E27FC236}">
                <a16:creationId xmlns:a16="http://schemas.microsoft.com/office/drawing/2014/main" xmlns="" id="{B37360DF-3FD1-505F-FB7F-3AD167868E9D}"/>
              </a:ext>
            </a:extLst>
          </p:cNvPr>
          <p:cNvSpPr>
            <a:spLocks noGrp="1"/>
          </p:cNvSpPr>
          <p:nvPr>
            <p:ph type="body" sz="quarter" idx="10"/>
          </p:nvPr>
        </p:nvSpPr>
        <p:spPr>
          <a:xfrm>
            <a:off x="6099048" y="4553712"/>
            <a:ext cx="5486400" cy="1005840"/>
          </a:xfrm>
        </p:spPr>
        <p:txBody>
          <a:bodyPr anchor="t">
            <a:normAutofit/>
          </a:bodyPr>
          <a:lstStyle/>
          <a:p>
            <a:r>
              <a:rPr lang="en-US" dirty="0"/>
              <a:t>Unlocking new horizons</a:t>
            </a:r>
          </a:p>
          <a:p>
            <a:endParaRPr lang="en-US" dirty="0"/>
          </a:p>
        </p:txBody>
      </p:sp>
    </p:spTree>
    <p:extLst>
      <p:ext uri="{BB962C8B-B14F-4D97-AF65-F5344CB8AC3E}">
        <p14:creationId xmlns:p14="http://schemas.microsoft.com/office/powerpoint/2010/main" xmlns="" val="220765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077C6F9-B646-5C7D-C75E-C0A52DC72116}"/>
              </a:ext>
            </a:extLst>
          </p:cNvPr>
          <p:cNvSpPr>
            <a:spLocks noGrp="1"/>
          </p:cNvSpPr>
          <p:nvPr>
            <p:ph type="title"/>
          </p:nvPr>
        </p:nvSpPr>
        <p:spPr>
          <a:xfrm>
            <a:off x="777240" y="365760"/>
            <a:ext cx="10890504" cy="1545336"/>
          </a:xfrm>
        </p:spPr>
        <p:txBody>
          <a:bodyPr anchor="ctr">
            <a:normAutofit/>
          </a:bodyPr>
          <a:lstStyle/>
          <a:p>
            <a:r>
              <a:rPr lang="el-GR" dirty="0"/>
              <a:t>εργασία ομότιμων στον τομέα της εξάρτησης</a:t>
            </a:r>
            <a:endParaRPr lang="en-US" dirty="0"/>
          </a:p>
        </p:txBody>
      </p:sp>
      <p:pic>
        <p:nvPicPr>
          <p:cNvPr id="7" name="Picture Placeholder 6" descr="A close up of a weed on the beach">
            <a:extLst>
              <a:ext uri="{FF2B5EF4-FFF2-40B4-BE49-F238E27FC236}">
                <a16:creationId xmlns:a16="http://schemas.microsoft.com/office/drawing/2014/main" xmlns="" id="{445EDA40-7B1B-CCF2-633A-B6D50868BCB3}"/>
              </a:ext>
            </a:extLst>
          </p:cNvPr>
          <p:cNvPicPr>
            <a:picLocks noGrp="1" noChangeAspect="1"/>
          </p:cNvPicPr>
          <p:nvPr>
            <p:ph idx="1"/>
          </p:nvPr>
        </p:nvPicPr>
        <p:blipFill>
          <a:blip r:embed="rId2"/>
          <a:stretch/>
        </p:blipFill>
        <p:spPr>
          <a:xfrm>
            <a:off x="948256" y="2093976"/>
            <a:ext cx="3077824" cy="3776472"/>
          </a:xfrm>
          <a:noFill/>
        </p:spPr>
      </p:pic>
      <p:sp>
        <p:nvSpPr>
          <p:cNvPr id="6" name="Content Placeholder 5">
            <a:extLst>
              <a:ext uri="{FF2B5EF4-FFF2-40B4-BE49-F238E27FC236}">
                <a16:creationId xmlns:a16="http://schemas.microsoft.com/office/drawing/2014/main" xmlns="" id="{0560E33F-C072-D53E-4C22-9772E6996B38}"/>
              </a:ext>
            </a:extLst>
          </p:cNvPr>
          <p:cNvSpPr>
            <a:spLocks noGrp="1"/>
          </p:cNvSpPr>
          <p:nvPr>
            <p:ph idx="13"/>
          </p:nvPr>
        </p:nvSpPr>
        <p:spPr>
          <a:xfrm>
            <a:off x="4864608" y="2093976"/>
            <a:ext cx="6382512" cy="3749040"/>
          </a:xfrm>
        </p:spPr>
        <p:txBody>
          <a:bodyPr anchor="t">
            <a:normAutofit/>
          </a:bodyPr>
          <a:lstStyle/>
          <a:p>
            <a:r>
              <a:rPr lang="el-GR" sz="1400"/>
              <a:t>Με δική του πρωτοβουλία, το ΚΕΘΕΑ δημιούργησε σε συνεργασία με το IC&amp;RC ένα Συμβούλιο Πιστοποίησης για Συμβούλους και Ειδικούς Πρόληψης Αλκοόλ &amp; Ναρκωτικών.</a:t>
            </a:r>
            <a:endParaRPr lang="en-US" sz="1400"/>
          </a:p>
          <a:p>
            <a:r>
              <a:rPr lang="el-GR" sz="1400"/>
              <a:t> Το Συμβούλιο εξετάζει τις αιτήσεις και παρέχει πιστοποιητικά για τους επαγγελματίες που ζουν και εργάζονται στην Ελλάδα, την Κύπρο, τη Μάλτα και τη Βουλγαρία σύμφωνα με τα διεθνή πρότυπα και τις ιδιαίτερες πολιτισμικές συνθήκες που ισχύουν σε κάθε χώρα.</a:t>
            </a:r>
            <a:r>
              <a:rPr lang="en-US" sz="1400"/>
              <a:t> </a:t>
            </a:r>
          </a:p>
          <a:p>
            <a:r>
              <a:rPr lang="el-GR" sz="1400"/>
              <a:t>Το IC&amp;RC - International Certification &amp; Reciprocity Consortium, το οποίο ιδρύθηκε το 1981, είναι μια μη κερδοσκοπική κοινοπραξία συμβουλίων που πιστοποιούν συμβούλους ναρκωτικών, κλινικούς επόπτες, ειδικούς σε θέματα πρόληψης, επαγγελματίες που ασχολούνται με συνυπάρχουσες διαταραχές και πιστοποιημένους επαγγελματίες των εξαρτήσεων.</a:t>
            </a:r>
            <a:r>
              <a:rPr lang="en-US" sz="1400"/>
              <a:t> </a:t>
            </a:r>
          </a:p>
        </p:txBody>
      </p:sp>
      <p:sp>
        <p:nvSpPr>
          <p:cNvPr id="3" name="Slide Number Placeholder 2">
            <a:extLst>
              <a:ext uri="{FF2B5EF4-FFF2-40B4-BE49-F238E27FC236}">
                <a16:creationId xmlns:a16="http://schemas.microsoft.com/office/drawing/2014/main" xmlns="" id="{CBFCE61F-A4B1-C1BD-8937-C2A157D029E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12</a:t>
            </a:fld>
            <a:endParaRPr lang="en-US"/>
          </a:p>
        </p:txBody>
      </p:sp>
    </p:spTree>
    <p:extLst>
      <p:ext uri="{BB962C8B-B14F-4D97-AF65-F5344CB8AC3E}">
        <p14:creationId xmlns:p14="http://schemas.microsoft.com/office/powerpoint/2010/main" xmlns="" val="174864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51F8D4-D80D-1196-EFA6-A55BC03BA7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7BD7ADD7-88C2-F5C8-C68C-8BAB45C7EBDD}"/>
              </a:ext>
            </a:extLst>
          </p:cNvPr>
          <p:cNvSpPr>
            <a:spLocks noGrp="1"/>
          </p:cNvSpPr>
          <p:nvPr>
            <p:ph type="title"/>
          </p:nvPr>
        </p:nvSpPr>
        <p:spPr>
          <a:xfrm>
            <a:off x="777240" y="365760"/>
            <a:ext cx="10890504" cy="1545336"/>
          </a:xfrm>
        </p:spPr>
        <p:txBody>
          <a:bodyPr anchor="ctr">
            <a:normAutofit/>
          </a:bodyPr>
          <a:lstStyle/>
          <a:p>
            <a:r>
              <a:rPr lang="el-GR"/>
              <a:t>υποστήριξη από ομότιμους στην υποστήριξη ασθενών με καρκίνο</a:t>
            </a:r>
            <a:endParaRPr lang="en-US"/>
          </a:p>
        </p:txBody>
      </p:sp>
      <p:sp>
        <p:nvSpPr>
          <p:cNvPr id="6" name="Content Placeholder 5">
            <a:extLst>
              <a:ext uri="{FF2B5EF4-FFF2-40B4-BE49-F238E27FC236}">
                <a16:creationId xmlns:a16="http://schemas.microsoft.com/office/drawing/2014/main" xmlns="" id="{23AEE3BC-E3E3-3204-FDC3-492369728C81}"/>
              </a:ext>
            </a:extLst>
          </p:cNvPr>
          <p:cNvSpPr>
            <a:spLocks noGrp="1"/>
          </p:cNvSpPr>
          <p:nvPr>
            <p:ph idx="1"/>
          </p:nvPr>
        </p:nvSpPr>
        <p:spPr>
          <a:xfrm>
            <a:off x="777240" y="2093976"/>
            <a:ext cx="5833872" cy="3776472"/>
          </a:xfrm>
        </p:spPr>
        <p:txBody>
          <a:bodyPr anchor="t">
            <a:normAutofit/>
          </a:bodyPr>
          <a:lstStyle/>
          <a:p>
            <a:r>
              <a:rPr lang="el-GR"/>
              <a:t>υπάρχουν σύλλογοι επιζώντων από καρκίνο του μαστού, όπως το «Άλμα Ζωής» που χρησιμοποιούν τον όρο. </a:t>
            </a:r>
          </a:p>
          <a:p>
            <a:r>
              <a:rPr lang="el-GR"/>
              <a:t>Συγκεκριμένα, εφαρμόζουν το πρόγραμμα «Reach to Recovery» που βασίζεται στην εθελοντική εργασία ομότιμων (εθελοντές προσφέρουν ψυχολογική υποστήριξη εντός των αντικαρκινικών νοσοκομείων σε γυναίκες που έχουν πρόσφατα υποβληθεί σε μαστεκτομή).</a:t>
            </a:r>
            <a:endParaRPr lang="en-US" dirty="0"/>
          </a:p>
        </p:txBody>
      </p:sp>
      <p:pic>
        <p:nvPicPr>
          <p:cNvPr id="7" name="Picture Placeholder 6" descr="A close up of a weed on the beach">
            <a:extLst>
              <a:ext uri="{FF2B5EF4-FFF2-40B4-BE49-F238E27FC236}">
                <a16:creationId xmlns:a16="http://schemas.microsoft.com/office/drawing/2014/main" xmlns="" id="{405DFFF6-88F1-008D-DB96-359EC5FD94B7}"/>
              </a:ext>
            </a:extLst>
          </p:cNvPr>
          <p:cNvPicPr>
            <a:picLocks noGrp="1" noChangeAspect="1"/>
          </p:cNvPicPr>
          <p:nvPr>
            <p:ph idx="13"/>
          </p:nvPr>
        </p:nvPicPr>
        <p:blipFill>
          <a:blip r:embed="rId2"/>
          <a:stretch/>
        </p:blipFill>
        <p:spPr>
          <a:xfrm>
            <a:off x="7353628" y="2093976"/>
            <a:ext cx="3077824" cy="3776472"/>
          </a:xfrm>
          <a:noFill/>
        </p:spPr>
      </p:pic>
      <p:sp>
        <p:nvSpPr>
          <p:cNvPr id="3" name="Slide Number Placeholder 2">
            <a:extLst>
              <a:ext uri="{FF2B5EF4-FFF2-40B4-BE49-F238E27FC236}">
                <a16:creationId xmlns:a16="http://schemas.microsoft.com/office/drawing/2014/main" xmlns="" id="{7692D1C0-CF5E-F5F2-FC37-9D60F17E005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13</a:t>
            </a:fld>
            <a:endParaRPr lang="en-US"/>
          </a:p>
        </p:txBody>
      </p:sp>
    </p:spTree>
    <p:extLst>
      <p:ext uri="{BB962C8B-B14F-4D97-AF65-F5344CB8AC3E}">
        <p14:creationId xmlns:p14="http://schemas.microsoft.com/office/powerpoint/2010/main" xmlns="" val="23608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5ED72F-D4CF-C881-239C-CD1C7D01ED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29022D6C-6880-8340-F764-56BA6E23C4BD}"/>
              </a:ext>
            </a:extLst>
          </p:cNvPr>
          <p:cNvSpPr>
            <a:spLocks noGrp="1"/>
          </p:cNvSpPr>
          <p:nvPr>
            <p:ph type="title"/>
          </p:nvPr>
        </p:nvSpPr>
        <p:spPr>
          <a:xfrm>
            <a:off x="777240" y="365760"/>
            <a:ext cx="6291072" cy="1399032"/>
          </a:xfrm>
        </p:spPr>
        <p:txBody>
          <a:bodyPr>
            <a:normAutofit/>
          </a:bodyPr>
          <a:lstStyle/>
          <a:p>
            <a:r>
              <a:rPr lang="el-GR" sz="3600" dirty="0"/>
              <a:t>υποστήριξη από ομότιμους στον τομέα της αστεγίας</a:t>
            </a:r>
            <a:endParaRPr lang="en-US" sz="3600" dirty="0"/>
          </a:p>
        </p:txBody>
      </p:sp>
      <p:sp>
        <p:nvSpPr>
          <p:cNvPr id="6" name="Content Placeholder 5">
            <a:extLst>
              <a:ext uri="{FF2B5EF4-FFF2-40B4-BE49-F238E27FC236}">
                <a16:creationId xmlns:a16="http://schemas.microsoft.com/office/drawing/2014/main" xmlns="" id="{9BB4462B-8F16-7338-A95B-E9B173F39689}"/>
              </a:ext>
            </a:extLst>
          </p:cNvPr>
          <p:cNvSpPr>
            <a:spLocks noGrp="1"/>
          </p:cNvSpPr>
          <p:nvPr>
            <p:ph idx="1"/>
          </p:nvPr>
        </p:nvSpPr>
        <p:spPr>
          <a:xfrm>
            <a:off x="879566" y="2212848"/>
            <a:ext cx="5914426" cy="4645152"/>
          </a:xfrm>
        </p:spPr>
        <p:txBody>
          <a:bodyPr>
            <a:normAutofit fontScale="92500" lnSpcReduction="20000"/>
          </a:bodyPr>
          <a:lstStyle/>
          <a:p>
            <a:r>
              <a:rPr lang="el-GR" dirty="0"/>
              <a:t>Erasmus+ </a:t>
            </a:r>
            <a:r>
              <a:rPr lang="en-US" dirty="0"/>
              <a:t>Accommodating a Travelling Life A Journey Back Home Supporting Peers</a:t>
            </a:r>
          </a:p>
          <a:p>
            <a:r>
              <a:rPr lang="el-GR" dirty="0"/>
              <a:t>Στόχος του προγράμματος ήταν να εκπαιδεύσει τους επαγγελματίες που εργάζονται με τους αστέγους στην αξιοποίηση της υποστήριξης από ομότιμους κατά τη διάρκεια της διαδικασίας ανάρρωσης, καθώς και στην υποστήριξη των αστέγων, παρέχοντάς τους σχετική εκπαίδευση ως «Υποστηρικτές ομότιμων». </a:t>
            </a:r>
          </a:p>
          <a:p>
            <a:r>
              <a:rPr lang="el-GR" dirty="0"/>
              <a:t>Τα παραδοτέα του προγράμματος ήταν τα εξής: Εκπαιδευτικό εγχειρίδιο για επαγγελματίες, εκπαιδευτικό εγχειρίδιο για ομότιμους υποστηρικτές, εκπαιδευτικός οδηγός, «παιχνίδι» σε επιτραπέζια και ψηφιακή μορφή. </a:t>
            </a:r>
          </a:p>
          <a:p>
            <a:r>
              <a:rPr lang="el-GR" dirty="0"/>
              <a:t>Για περισσότερες πληροφορίες επισκεφθείτε την ιστοσελίδα: www.atl-project.eu</a:t>
            </a:r>
            <a:endParaRPr lang="en-US" dirty="0"/>
          </a:p>
        </p:txBody>
      </p:sp>
      <p:pic>
        <p:nvPicPr>
          <p:cNvPr id="7" name="Picture Placeholder 6" descr="A close up of a weed on the beach">
            <a:extLst>
              <a:ext uri="{FF2B5EF4-FFF2-40B4-BE49-F238E27FC236}">
                <a16:creationId xmlns:a16="http://schemas.microsoft.com/office/drawing/2014/main" xmlns="" id="{12A989AD-BF41-B951-0E2D-B4FE6AFC282A}"/>
              </a:ext>
            </a:extLst>
          </p:cNvPr>
          <p:cNvPicPr>
            <a:picLocks noGrp="1" noChangeAspect="1"/>
          </p:cNvPicPr>
          <p:nvPr>
            <p:ph type="pic" sz="quarter" idx="13"/>
          </p:nvPr>
        </p:nvPicPr>
        <p:blipFill>
          <a:blip r:embed="rId2"/>
          <a:srcRect t="50" b="50"/>
          <a:stretch/>
        </p:blipFill>
        <p:spPr>
          <a:xfrm>
            <a:off x="7818120" y="950976"/>
            <a:ext cx="4050792" cy="4965192"/>
          </a:xfrm>
        </p:spPr>
      </p:pic>
      <p:sp>
        <p:nvSpPr>
          <p:cNvPr id="3" name="Slide Number Placeholder 2">
            <a:extLst>
              <a:ext uri="{FF2B5EF4-FFF2-40B4-BE49-F238E27FC236}">
                <a16:creationId xmlns:a16="http://schemas.microsoft.com/office/drawing/2014/main" xmlns="" id="{D901AC78-F40F-1ACF-A793-1B89979D5B30}"/>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14</a:t>
            </a:fld>
            <a:endParaRPr lang="en-US" dirty="0"/>
          </a:p>
        </p:txBody>
      </p:sp>
    </p:spTree>
    <p:extLst>
      <p:ext uri="{BB962C8B-B14F-4D97-AF65-F5344CB8AC3E}">
        <p14:creationId xmlns:p14="http://schemas.microsoft.com/office/powerpoint/2010/main" xmlns="" val="47997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C8FEA03-EB48-07BD-4264-30F4EB9474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AD157E92-35BC-8228-E009-9FE28E257CD2}"/>
              </a:ext>
            </a:extLst>
          </p:cNvPr>
          <p:cNvSpPr>
            <a:spLocks noGrp="1"/>
          </p:cNvSpPr>
          <p:nvPr>
            <p:ph type="title"/>
          </p:nvPr>
        </p:nvSpPr>
        <p:spPr>
          <a:xfrm>
            <a:off x="777240" y="365760"/>
            <a:ext cx="6291072" cy="1399032"/>
          </a:xfrm>
        </p:spPr>
        <p:txBody>
          <a:bodyPr>
            <a:normAutofit/>
          </a:bodyPr>
          <a:lstStyle/>
          <a:p>
            <a:r>
              <a:rPr lang="el-GR" sz="3600" dirty="0"/>
              <a:t>υποστήριξη από ομότιμους στον τομέα του </a:t>
            </a:r>
            <a:r>
              <a:rPr lang="en-US" sz="3600" dirty="0"/>
              <a:t>HIV</a:t>
            </a:r>
          </a:p>
        </p:txBody>
      </p:sp>
      <p:sp>
        <p:nvSpPr>
          <p:cNvPr id="6" name="Content Placeholder 5">
            <a:extLst>
              <a:ext uri="{FF2B5EF4-FFF2-40B4-BE49-F238E27FC236}">
                <a16:creationId xmlns:a16="http://schemas.microsoft.com/office/drawing/2014/main" xmlns="" id="{7B4FD58A-CD89-C289-A72C-DC7AB436CBBF}"/>
              </a:ext>
            </a:extLst>
          </p:cNvPr>
          <p:cNvSpPr>
            <a:spLocks noGrp="1"/>
          </p:cNvSpPr>
          <p:nvPr>
            <p:ph idx="1"/>
          </p:nvPr>
        </p:nvSpPr>
        <p:spPr>
          <a:xfrm>
            <a:off x="879566" y="1920240"/>
            <a:ext cx="5914426" cy="4690872"/>
          </a:xfrm>
        </p:spPr>
        <p:txBody>
          <a:bodyPr>
            <a:normAutofit fontScale="70000" lnSpcReduction="20000"/>
          </a:bodyPr>
          <a:lstStyle/>
          <a:p>
            <a:pPr marL="0" indent="0">
              <a:lnSpc>
                <a:spcPct val="120000"/>
              </a:lnSpc>
              <a:buNone/>
            </a:pPr>
            <a:r>
              <a:rPr lang="el-GR" sz="2100" dirty="0"/>
              <a:t>Η </a:t>
            </a:r>
            <a:r>
              <a:rPr lang="el-GR" sz="2100" b="1" dirty="0"/>
              <a:t>Υπηρεσία ενδυνάμωσης της Θετικής Φωνής </a:t>
            </a:r>
            <a:r>
              <a:rPr lang="el-GR" sz="2100" dirty="0"/>
              <a:t>παρέχει ενημέρωση για οτιδήποτε μπορεί να αφορά ένα άτομο που ζει με HIV: τα φάρμακα, τα νοσοκομεία, τους/τις γιατρούς, την ασφαλιστική κάλυψη, τη σύνταξη, τα Κέντρα Πιστοποίησης Αναπηρίας (ΚΕ.Π.Α.) και τις σχετικές διαδικασίες, τη χορήγηση επιδομάτων και άλλων προνοιακών πολιτικών (όπως είναι η κάρτα για τα μέσα μαζικής μεταφοράς και η πρόσβαση στο πανεπιστήμιο) και τα νέα δεδομένα ή τις νέες νομοθετικές πρωτοβουλίες που επηρεάζουν τη ζωή των οροθετικών ατόμων. Παράλληλα, γίνεται καταγραφή περιστατικών διακρίσεων με σκοπό τη χρήση τους προς διεκδίκηση δικαιωμάτων, και παραπομπή σε άλλες υπηρεσίες και άλλους φορείς, όταν αυτό κρίνεται αναγκαίο. Η υπηρεσία αυτή λειτουργεί στη βάση ομότιμων, δηλαδή προσφέρεται από άτομα που ζουν με HIV, ώστε να εξασφαλίζεται πως η κοινή βιωμένη εμπειρία θα εξασφαλίζει την μέγιστη δυνατή ποιότητα των υπηρεσιών. Επιπλέον, λειτουργεί κλειστή ομάδα αλληλοβοήθειας για άτομα που ζουν με τον ιό (Positive Point), καθώς και δωρεάν συνεδρίες βραχύχρονης ψυχοκοινωνικής υποστήριξης, αν χρειαστεί.</a:t>
            </a:r>
          </a:p>
          <a:p>
            <a:endParaRPr lang="en-US" dirty="0"/>
          </a:p>
        </p:txBody>
      </p:sp>
      <p:pic>
        <p:nvPicPr>
          <p:cNvPr id="7" name="Picture Placeholder 6" descr="A close up of a weed on the beach">
            <a:extLst>
              <a:ext uri="{FF2B5EF4-FFF2-40B4-BE49-F238E27FC236}">
                <a16:creationId xmlns:a16="http://schemas.microsoft.com/office/drawing/2014/main" xmlns="" id="{5F632578-72B3-C1F3-6CE4-9BB80813E256}"/>
              </a:ext>
            </a:extLst>
          </p:cNvPr>
          <p:cNvPicPr>
            <a:picLocks noGrp="1" noChangeAspect="1"/>
          </p:cNvPicPr>
          <p:nvPr>
            <p:ph type="pic" sz="quarter" idx="13"/>
          </p:nvPr>
        </p:nvPicPr>
        <p:blipFill>
          <a:blip r:embed="rId2"/>
          <a:srcRect t="50" b="50"/>
          <a:stretch/>
        </p:blipFill>
        <p:spPr>
          <a:xfrm>
            <a:off x="7818120" y="950976"/>
            <a:ext cx="4050792" cy="4965192"/>
          </a:xfrm>
        </p:spPr>
      </p:pic>
      <p:sp>
        <p:nvSpPr>
          <p:cNvPr id="3" name="Slide Number Placeholder 2">
            <a:extLst>
              <a:ext uri="{FF2B5EF4-FFF2-40B4-BE49-F238E27FC236}">
                <a16:creationId xmlns:a16="http://schemas.microsoft.com/office/drawing/2014/main" xmlns="" id="{080DB004-C9F8-1E03-4B71-2A6FB7936AF0}"/>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15</a:t>
            </a:fld>
            <a:endParaRPr lang="en-US" dirty="0"/>
          </a:p>
        </p:txBody>
      </p:sp>
    </p:spTree>
    <p:extLst>
      <p:ext uri="{BB962C8B-B14F-4D97-AF65-F5344CB8AC3E}">
        <p14:creationId xmlns:p14="http://schemas.microsoft.com/office/powerpoint/2010/main" xmlns="" val="241908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9F4B3C-539E-D1A1-11FE-45095BA10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E1661B2-5344-1EA9-2D1F-DE00ABF8161D}"/>
              </a:ext>
            </a:extLst>
          </p:cNvPr>
          <p:cNvSpPr>
            <a:spLocks noGrp="1"/>
          </p:cNvSpPr>
          <p:nvPr>
            <p:ph type="title"/>
          </p:nvPr>
        </p:nvSpPr>
        <p:spPr>
          <a:xfrm>
            <a:off x="676275" y="2514600"/>
            <a:ext cx="4663820" cy="1581774"/>
          </a:xfrm>
        </p:spPr>
        <p:txBody>
          <a:bodyPr>
            <a:normAutofit fontScale="90000"/>
          </a:bodyPr>
          <a:lstStyle/>
          <a:p>
            <a:r>
              <a:rPr lang="el-GR" dirty="0"/>
              <a:t>ΕΦΑΡΜΟΓΕΣ ΣΤΗΝ ψυχικη υγεια</a:t>
            </a:r>
            <a:endParaRPr lang="en-US" dirty="0"/>
          </a:p>
        </p:txBody>
      </p:sp>
      <p:sp>
        <p:nvSpPr>
          <p:cNvPr id="3" name="Text Placeholder 2">
            <a:extLst>
              <a:ext uri="{FF2B5EF4-FFF2-40B4-BE49-F238E27FC236}">
                <a16:creationId xmlns:a16="http://schemas.microsoft.com/office/drawing/2014/main" xmlns="" id="{B796C16C-EEE0-B806-E8C4-6C36913D961B}"/>
              </a:ext>
            </a:extLst>
          </p:cNvPr>
          <p:cNvSpPr>
            <a:spLocks noGrp="1"/>
          </p:cNvSpPr>
          <p:nvPr>
            <p:ph type="body" sz="quarter" idx="10"/>
          </p:nvPr>
        </p:nvSpPr>
        <p:spPr>
          <a:xfrm>
            <a:off x="768096" y="4343400"/>
            <a:ext cx="5486400" cy="1005840"/>
          </a:xfrm>
        </p:spPr>
        <p:txBody>
          <a:bodyPr/>
          <a:lstStyle/>
          <a:p>
            <a:r>
              <a:rPr lang="en-US" dirty="0"/>
              <a:t>Unlocking new horizons</a:t>
            </a:r>
          </a:p>
          <a:p>
            <a:endParaRPr lang="en-US" dirty="0"/>
          </a:p>
        </p:txBody>
      </p:sp>
      <p:pic>
        <p:nvPicPr>
          <p:cNvPr id="8" name="Picture Placeholder 7" descr="Person with large hat on a wooden chair on the beach">
            <a:extLst>
              <a:ext uri="{FF2B5EF4-FFF2-40B4-BE49-F238E27FC236}">
                <a16:creationId xmlns:a16="http://schemas.microsoft.com/office/drawing/2014/main" xmlns="" id="{F925F994-A5AE-3DA4-BF54-41E02B00B986}"/>
              </a:ext>
            </a:extLst>
          </p:cNvPr>
          <p:cNvPicPr>
            <a:picLocks noGrp="1" noChangeAspect="1"/>
          </p:cNvPicPr>
          <p:nvPr>
            <p:ph type="pic" sz="quarter" idx="11"/>
          </p:nvPr>
        </p:nvPicPr>
        <p:blipFill>
          <a:blip r:embed="rId2"/>
          <a:srcRect t="16" b="16"/>
          <a:stretch/>
        </p:blipFill>
        <p:spPr>
          <a:xfrm>
            <a:off x="6684264" y="576072"/>
            <a:ext cx="4023360" cy="5495544"/>
          </a:xfrm>
        </p:spPr>
      </p:pic>
    </p:spTree>
    <p:extLst>
      <p:ext uri="{BB962C8B-B14F-4D97-AF65-F5344CB8AC3E}">
        <p14:creationId xmlns:p14="http://schemas.microsoft.com/office/powerpoint/2010/main" xmlns="" val="1038824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5FF1CD-BB3D-0BFD-A264-484F05C48F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102EEB7E-5F3B-8EAA-1E37-B265BC19D41D}"/>
              </a:ext>
            </a:extLst>
          </p:cNvPr>
          <p:cNvSpPr>
            <a:spLocks noGrp="1"/>
          </p:cNvSpPr>
          <p:nvPr>
            <p:ph type="title"/>
          </p:nvPr>
        </p:nvSpPr>
        <p:spPr>
          <a:xfrm>
            <a:off x="777240" y="365760"/>
            <a:ext cx="10890504" cy="1545336"/>
          </a:xfrm>
        </p:spPr>
        <p:txBody>
          <a:bodyPr anchor="ctr">
            <a:normAutofit/>
          </a:bodyPr>
          <a:lstStyle/>
          <a:p>
            <a:r>
              <a:rPr lang="el-GR"/>
              <a:t>υποστήριξη από ομότιμους και ομάδες αυτοβοήθειας</a:t>
            </a:r>
            <a:endParaRPr lang="en-US" dirty="0"/>
          </a:p>
        </p:txBody>
      </p:sp>
      <p:sp>
        <p:nvSpPr>
          <p:cNvPr id="11" name="Content Placeholder 2">
            <a:extLst>
              <a:ext uri="{FF2B5EF4-FFF2-40B4-BE49-F238E27FC236}">
                <a16:creationId xmlns:a16="http://schemas.microsoft.com/office/drawing/2014/main" xmlns="" id="{F9D54948-FD88-0AB0-B752-8A70281D748F}"/>
              </a:ext>
            </a:extLst>
          </p:cNvPr>
          <p:cNvSpPr>
            <a:spLocks noGrp="1"/>
          </p:cNvSpPr>
          <p:nvPr>
            <p:ph idx="1"/>
          </p:nvPr>
        </p:nvSpPr>
        <p:spPr>
          <a:xfrm>
            <a:off x="777240" y="2093976"/>
            <a:ext cx="2880360" cy="3408190"/>
          </a:xfrm>
        </p:spPr>
        <p:txBody>
          <a:bodyPr>
            <a:normAutofit fontScale="85000" lnSpcReduction="20000"/>
          </a:bodyPr>
          <a:lstStyle/>
          <a:p>
            <a:pPr marL="0" indent="0">
              <a:lnSpc>
                <a:spcPct val="120000"/>
              </a:lnSpc>
              <a:buNone/>
            </a:pPr>
            <a:r>
              <a:rPr lang="el-GR" dirty="0"/>
              <a:t>Το 2020, πραγματοποιήθηκε έρευνα από την ΕΚΨ Π. Σακελλαρόπουλος, στο πλαίσιο του </a:t>
            </a:r>
            <a:r>
              <a:rPr lang="el-GR" dirty="0" err="1" smtClean="0"/>
              <a:t>προγραμματος</a:t>
            </a:r>
            <a:r>
              <a:rPr lang="el-GR" dirty="0" smtClean="0"/>
              <a:t> </a:t>
            </a:r>
            <a:r>
              <a:rPr lang="el-GR" dirty="0" err="1" smtClean="0"/>
              <a:t>Erasmus</a:t>
            </a:r>
            <a:r>
              <a:rPr lang="el-GR" dirty="0" smtClean="0"/>
              <a:t>+</a:t>
            </a:r>
            <a:r>
              <a:rPr lang="en-US" dirty="0" smtClean="0"/>
              <a:t> </a:t>
            </a:r>
            <a:r>
              <a:rPr lang="el-GR" dirty="0" smtClean="0"/>
              <a:t>που ανέδειξε ότι </a:t>
            </a:r>
            <a:r>
              <a:rPr lang="el-GR" dirty="0" smtClean="0"/>
              <a:t>η </a:t>
            </a:r>
            <a:r>
              <a:rPr lang="el-GR" dirty="0"/>
              <a:t>αλληλοϋποστήριξη, </a:t>
            </a:r>
            <a:r>
              <a:rPr lang="el-GR" dirty="0" smtClean="0"/>
              <a:t>δεν </a:t>
            </a:r>
            <a:r>
              <a:rPr lang="el-GR" dirty="0"/>
              <a:t>εφαρμόζεται με συστηματικό τρόπο ούτε έχει ενσωματωθεί επίσημα στο σύστημα παροχής υπηρεσιών ψυχικής υγείας. </a:t>
            </a:r>
          </a:p>
          <a:p>
            <a:endParaRPr lang="en-US" dirty="0"/>
          </a:p>
        </p:txBody>
      </p:sp>
      <p:sp>
        <p:nvSpPr>
          <p:cNvPr id="3" name="Slide Number Placeholder 2">
            <a:extLst>
              <a:ext uri="{FF2B5EF4-FFF2-40B4-BE49-F238E27FC236}">
                <a16:creationId xmlns:a16="http://schemas.microsoft.com/office/drawing/2014/main" xmlns="" id="{193CFADF-CDA5-4125-F9AF-8996730C96F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17</a:t>
            </a:fld>
            <a:endParaRPr lang="en-US"/>
          </a:p>
        </p:txBody>
      </p:sp>
      <p:graphicFrame>
        <p:nvGraphicFramePr>
          <p:cNvPr id="7" name="Content Placeholder 4">
            <a:extLst>
              <a:ext uri="{FF2B5EF4-FFF2-40B4-BE49-F238E27FC236}">
                <a16:creationId xmlns:a16="http://schemas.microsoft.com/office/drawing/2014/main" xmlns="" id="{2D30C4D2-4DC2-466C-4518-7C32B78E85DE}"/>
              </a:ext>
            </a:extLst>
          </p:cNvPr>
          <p:cNvGraphicFramePr>
            <a:graphicFrameLocks noGrp="1"/>
          </p:cNvGraphicFramePr>
          <p:nvPr>
            <p:ph idx="13"/>
            <p:extLst>
              <p:ext uri="{D42A27DB-BD31-4B8C-83A1-F6EECF244321}">
                <p14:modId xmlns:p14="http://schemas.microsoft.com/office/powerpoint/2010/main" xmlns="" val="2470273711"/>
              </p:ext>
            </p:extLst>
          </p:nvPr>
        </p:nvGraphicFramePr>
        <p:xfrm>
          <a:off x="4261104" y="2116278"/>
          <a:ext cx="6967728" cy="401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70840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128E08-8CB7-A8E6-72C9-A32EFE38CC08}"/>
            </a:ext>
          </a:extLst>
        </p:cNvPr>
        <p:cNvGrpSpPr/>
        <p:nvPr/>
      </p:nvGrpSpPr>
      <p:grpSpPr>
        <a:xfrm>
          <a:off x="0" y="0"/>
          <a:ext cx="0" cy="0"/>
          <a:chOff x="0" y="0"/>
          <a:chExt cx="0" cy="0"/>
        </a:xfrm>
      </p:grpSpPr>
      <p:sp>
        <p:nvSpPr>
          <p:cNvPr id="35" name="Title 1">
            <a:extLst>
              <a:ext uri="{FF2B5EF4-FFF2-40B4-BE49-F238E27FC236}">
                <a16:creationId xmlns:a16="http://schemas.microsoft.com/office/drawing/2014/main" xmlns="" id="{4286874D-0A75-F14A-CC17-F6A6E834EB31}"/>
              </a:ext>
            </a:extLst>
          </p:cNvPr>
          <p:cNvSpPr>
            <a:spLocks noGrp="1"/>
          </p:cNvSpPr>
          <p:nvPr>
            <p:ph type="title"/>
          </p:nvPr>
        </p:nvSpPr>
        <p:spPr>
          <a:xfrm>
            <a:off x="1291971" y="1905762"/>
            <a:ext cx="3291840" cy="3323463"/>
          </a:xfrm>
        </p:spPr>
        <p:txBody>
          <a:bodyPr>
            <a:normAutofit/>
          </a:bodyPr>
          <a:lstStyle/>
          <a:p>
            <a:pPr>
              <a:lnSpc>
                <a:spcPct val="100000"/>
              </a:lnSpc>
            </a:pPr>
            <a:r>
              <a:rPr lang="el-GR" sz="1600" dirty="0"/>
              <a:t>Η Φάση ΙΙΙ του </a:t>
            </a:r>
            <a:r>
              <a:rPr lang="el-GR" sz="1600" dirty="0" err="1"/>
              <a:t>Ψυχαργώς</a:t>
            </a:r>
            <a:r>
              <a:rPr lang="el-GR" sz="1600" dirty="0"/>
              <a:t> (2011-2020) </a:t>
            </a:r>
            <a:r>
              <a:rPr lang="el-GR" sz="1600" dirty="0" err="1"/>
              <a:t>περιελάμβανε</a:t>
            </a:r>
            <a:r>
              <a:rPr lang="el-GR" sz="1600" dirty="0"/>
              <a:t> μονάδες και δράσεις ψυχικής υγείας, οι οποίες έδιναν προτεραιότητα στην «Προστασία των δικαιωμάτων των ψυχικά ασθενών και την υπεράσπιση της ψυχικής τους υγείας, καθώς και στην προώθηση της αυτοεκπροσώπησης των χρηστών υπηρεσιών ψυχικής υγείας και των οικογενειών τους». </a:t>
            </a:r>
            <a:br>
              <a:rPr lang="el-GR" sz="1600" dirty="0"/>
            </a:br>
            <a:endParaRPr lang="en-US" sz="1600" dirty="0"/>
          </a:p>
        </p:txBody>
      </p:sp>
      <p:sp>
        <p:nvSpPr>
          <p:cNvPr id="3" name="Slide Number Placeholder 2">
            <a:extLst>
              <a:ext uri="{FF2B5EF4-FFF2-40B4-BE49-F238E27FC236}">
                <a16:creationId xmlns:a16="http://schemas.microsoft.com/office/drawing/2014/main" xmlns="" id="{E17B3BEC-AC51-55C3-AB40-B62AE825663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18</a:t>
            </a:fld>
            <a:endParaRPr lang="en-US"/>
          </a:p>
        </p:txBody>
      </p:sp>
      <p:graphicFrame>
        <p:nvGraphicFramePr>
          <p:cNvPr id="16" name="Content Placeholder 4">
            <a:extLst>
              <a:ext uri="{FF2B5EF4-FFF2-40B4-BE49-F238E27FC236}">
                <a16:creationId xmlns:a16="http://schemas.microsoft.com/office/drawing/2014/main" xmlns="" id="{E6B6A08E-F74A-5505-6402-6AD85F3E8442}"/>
              </a:ext>
            </a:extLst>
          </p:cNvPr>
          <p:cNvGraphicFramePr>
            <a:graphicFrameLocks noGrp="1"/>
          </p:cNvGraphicFramePr>
          <p:nvPr>
            <p:ph idx="1"/>
          </p:nvPr>
        </p:nvGraphicFramePr>
        <p:xfrm>
          <a:off x="5239512" y="667512"/>
          <a:ext cx="4105656" cy="5568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32823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17B4E94-0ED1-3E00-0B47-AA4D1B8A14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7EFAA03B-6D92-F564-F8D9-030803976553}"/>
              </a:ext>
            </a:extLst>
          </p:cNvPr>
          <p:cNvSpPr>
            <a:spLocks noGrp="1"/>
          </p:cNvSpPr>
          <p:nvPr>
            <p:ph type="title"/>
          </p:nvPr>
        </p:nvSpPr>
        <p:spPr>
          <a:xfrm>
            <a:off x="777240" y="365760"/>
            <a:ext cx="10890504" cy="1545336"/>
          </a:xfrm>
        </p:spPr>
        <p:txBody>
          <a:bodyPr vert="horz" lIns="91440" tIns="45720" rIns="91440" bIns="45720" rtlCol="0" anchor="ctr">
            <a:normAutofit/>
          </a:bodyPr>
          <a:lstStyle/>
          <a:p>
            <a:r>
              <a:rPr lang="en-US" kern="1200" baseline="0">
                <a:latin typeface="+mj-lt"/>
                <a:ea typeface="+mj-ea"/>
                <a:cs typeface="+mj-cs"/>
              </a:rPr>
              <a:t>Σύλλογος  Χρηστών Υπηρεσιών Ψυχικής Υγείας «Αυτοεκπροσώπηση» </a:t>
            </a:r>
          </a:p>
        </p:txBody>
      </p:sp>
      <p:sp>
        <p:nvSpPr>
          <p:cNvPr id="2" name="Title 3">
            <a:extLst>
              <a:ext uri="{FF2B5EF4-FFF2-40B4-BE49-F238E27FC236}">
                <a16:creationId xmlns:a16="http://schemas.microsoft.com/office/drawing/2014/main" xmlns="" id="{3D95BD94-7DA7-9622-F868-EDB02E37C4F6}"/>
              </a:ext>
            </a:extLst>
          </p:cNvPr>
          <p:cNvSpPr txBox="1">
            <a:spLocks/>
          </p:cNvSpPr>
          <p:nvPr/>
        </p:nvSpPr>
        <p:spPr>
          <a:xfrm>
            <a:off x="7785028" y="2307336"/>
            <a:ext cx="3172968" cy="4550664"/>
          </a:xfrm>
          <a:prstGeom prst="rect">
            <a:avLst/>
          </a:prstGeom>
          <a:noFill/>
        </p:spPr>
        <p:txBody>
          <a:bodyPr vert="horz" lIns="91440" tIns="45720" rIns="91440" bIns="45720" rtlCol="0" anchor="t" anchorCtr="0">
            <a:normAutofit fontScale="92500" lnSpcReduction="10000"/>
          </a:bodyPr>
          <a:lstStyle>
            <a:lvl1pPr algn="l" defTabSz="914400" rtl="0" eaLnBrk="1" latinLnBrk="0" hangingPunct="1">
              <a:lnSpc>
                <a:spcPct val="90000"/>
              </a:lnSpc>
              <a:spcBef>
                <a:spcPct val="0"/>
              </a:spcBef>
              <a:buNone/>
              <a:defRPr sz="4400" kern="1200">
                <a:solidFill>
                  <a:schemeClr val="accent4">
                    <a:lumMod val="75000"/>
                  </a:schemeClr>
                </a:solidFill>
                <a:latin typeface="+mj-lt"/>
                <a:ea typeface="+mj-ea"/>
                <a:cs typeface="+mj-cs"/>
              </a:defRPr>
            </a:lvl1pPr>
          </a:lstStyle>
          <a:p>
            <a:pPr>
              <a:spcBef>
                <a:spcPts val="1000"/>
              </a:spcBef>
              <a:spcAft>
                <a:spcPts val="1800"/>
              </a:spcAft>
            </a:pPr>
            <a:r>
              <a:rPr lang="en-US" sz="1600" dirty="0">
                <a:latin typeface="+mn-lt"/>
                <a:ea typeface="+mn-ea"/>
                <a:cs typeface="+mn-cs"/>
              </a:rPr>
              <a:t>Από </a:t>
            </a:r>
            <a:r>
              <a:rPr lang="en-US" sz="1600" dirty="0" err="1">
                <a:latin typeface="+mn-lt"/>
                <a:ea typeface="+mn-ea"/>
                <a:cs typeface="+mn-cs"/>
              </a:rPr>
              <a:t>το</a:t>
            </a:r>
            <a:r>
              <a:rPr lang="en-US" sz="1600" dirty="0">
                <a:latin typeface="+mn-lt"/>
                <a:ea typeface="+mn-ea"/>
                <a:cs typeface="+mn-cs"/>
              </a:rPr>
              <a:t> 2017 </a:t>
            </a:r>
            <a:r>
              <a:rPr lang="en-US" sz="1600" dirty="0" err="1">
                <a:latin typeface="+mn-lt"/>
                <a:ea typeface="+mn-ea"/>
                <a:cs typeface="+mn-cs"/>
              </a:rPr>
              <a:t>τρέχει</a:t>
            </a:r>
            <a:r>
              <a:rPr lang="en-US" sz="1600" dirty="0">
                <a:latin typeface="+mn-lt"/>
                <a:ea typeface="+mn-ea"/>
                <a:cs typeface="+mn-cs"/>
              </a:rPr>
              <a:t> </a:t>
            </a:r>
            <a:r>
              <a:rPr lang="en-US" sz="1600" dirty="0" err="1">
                <a:latin typeface="+mn-lt"/>
                <a:ea typeface="+mn-ea"/>
                <a:cs typeface="+mn-cs"/>
              </a:rPr>
              <a:t>το</a:t>
            </a:r>
            <a:r>
              <a:rPr lang="en-US" sz="1600" dirty="0">
                <a:latin typeface="+mn-lt"/>
                <a:ea typeface="+mn-ea"/>
                <a:cs typeface="+mn-cs"/>
              </a:rPr>
              <a:t> </a:t>
            </a:r>
            <a:r>
              <a:rPr lang="en-US" sz="1600" dirty="0" err="1">
                <a:latin typeface="+mn-lt"/>
                <a:ea typeface="+mn-ea"/>
                <a:cs typeface="+mn-cs"/>
              </a:rPr>
              <a:t>ετήσιο</a:t>
            </a:r>
            <a:r>
              <a:rPr lang="en-US" sz="1600" dirty="0">
                <a:latin typeface="+mn-lt"/>
                <a:ea typeface="+mn-ea"/>
                <a:cs typeface="+mn-cs"/>
              </a:rPr>
              <a:t> </a:t>
            </a:r>
            <a:r>
              <a:rPr lang="en-US" sz="1600" dirty="0" err="1">
                <a:latin typeface="+mn-lt"/>
                <a:ea typeface="+mn-ea"/>
                <a:cs typeface="+mn-cs"/>
              </a:rPr>
              <a:t>εθνικό</a:t>
            </a:r>
            <a:r>
              <a:rPr lang="en-US" sz="1600" dirty="0">
                <a:latin typeface="+mn-lt"/>
                <a:ea typeface="+mn-ea"/>
                <a:cs typeface="+mn-cs"/>
              </a:rPr>
              <a:t> </a:t>
            </a:r>
            <a:r>
              <a:rPr lang="en-US" sz="1600" dirty="0" err="1">
                <a:latin typeface="+mn-lt"/>
                <a:ea typeface="+mn-ea"/>
                <a:cs typeface="+mn-cs"/>
              </a:rPr>
              <a:t>σεμινάριο</a:t>
            </a:r>
            <a:r>
              <a:rPr lang="en-US" sz="1600" dirty="0">
                <a:latin typeface="+mn-lt"/>
                <a:ea typeface="+mn-ea"/>
                <a:cs typeface="+mn-cs"/>
              </a:rPr>
              <a:t> </a:t>
            </a:r>
            <a:r>
              <a:rPr lang="en-US" sz="1600" dirty="0" err="1">
                <a:latin typeface="+mn-lt"/>
                <a:ea typeface="+mn-ea"/>
                <a:cs typeface="+mn-cs"/>
              </a:rPr>
              <a:t>γι</a:t>
            </a:r>
            <a:r>
              <a:rPr lang="en-US" sz="1600" dirty="0">
                <a:latin typeface="+mn-lt"/>
                <a:ea typeface="+mn-ea"/>
                <a:cs typeface="+mn-cs"/>
              </a:rPr>
              <a:t>α την προώθηση της ενδυνάμωσης, της αυτοβοήθειας και της υποστήριξης από ομότιμους που πραγματοποιείται, σε συνεργασία με την Εταιρεία Κοινωνικής Ψυχιατρικής Π. Σα</a:t>
            </a:r>
            <a:r>
              <a:rPr lang="en-US" sz="1600" dirty="0" err="1">
                <a:latin typeface="+mn-lt"/>
                <a:ea typeface="+mn-ea"/>
                <a:cs typeface="+mn-cs"/>
              </a:rPr>
              <a:t>κελλ</a:t>
            </a:r>
            <a:r>
              <a:rPr lang="en-US" sz="1600" dirty="0">
                <a:latin typeface="+mn-lt"/>
                <a:ea typeface="+mn-ea"/>
                <a:cs typeface="+mn-cs"/>
              </a:rPr>
              <a:t>αρόπουλος, με την υποστήριξη του MENTAL HEALTH EUROPE. Η κα</a:t>
            </a:r>
            <a:r>
              <a:rPr lang="en-US" sz="1600" dirty="0" err="1">
                <a:latin typeface="+mn-lt"/>
                <a:ea typeface="+mn-ea"/>
                <a:cs typeface="+mn-cs"/>
              </a:rPr>
              <a:t>ινοτομί</a:t>
            </a:r>
            <a:r>
              <a:rPr lang="en-US" sz="1600" dirty="0">
                <a:latin typeface="+mn-lt"/>
                <a:ea typeface="+mn-ea"/>
                <a:cs typeface="+mn-cs"/>
              </a:rPr>
              <a:t>α των Σεμιναρίων βασίζεται στην ιδέα ότι διοργανώνονται από χρήστες υπηρεσιών ψυχικής υγείας για χρήστες υπηρεσιών ψυχικής υγείας. Η </a:t>
            </a:r>
            <a:r>
              <a:rPr lang="en-US" sz="1600" dirty="0" err="1">
                <a:latin typeface="+mn-lt"/>
                <a:ea typeface="+mn-ea"/>
                <a:cs typeface="+mn-cs"/>
              </a:rPr>
              <a:t>δι</a:t>
            </a:r>
            <a:r>
              <a:rPr lang="en-US" sz="1600" dirty="0">
                <a:latin typeface="+mn-lt"/>
                <a:ea typeface="+mn-ea"/>
                <a:cs typeface="+mn-cs"/>
              </a:rPr>
              <a:t>αδικασία οργάνωσης και υλοποίησης πραγματοποιείται από τα μέλη του Συλλόγου, ενώ οι φροντιστές και οι επαγγελματίες ψυχικής υγείας παρέχουν περιορισμένη υποστήριξη και εποπτεία.</a:t>
            </a:r>
          </a:p>
          <a:p>
            <a:pPr marL="228600" indent="-228600">
              <a:spcBef>
                <a:spcPts val="1000"/>
              </a:spcBef>
              <a:spcAft>
                <a:spcPts val="1800"/>
              </a:spcAft>
              <a:buFont typeface="Arial" panose="020B0604020202020204" pitchFamily="34" charset="0"/>
              <a:buChar char="•"/>
            </a:pPr>
            <a:endParaRPr lang="en-US" sz="1100" dirty="0">
              <a:latin typeface="+mn-lt"/>
              <a:ea typeface="+mn-ea"/>
              <a:cs typeface="+mn-cs"/>
            </a:endParaRPr>
          </a:p>
        </p:txBody>
      </p:sp>
      <p:sp>
        <p:nvSpPr>
          <p:cNvPr id="3" name="Slide Number Placeholder 2">
            <a:extLst>
              <a:ext uri="{FF2B5EF4-FFF2-40B4-BE49-F238E27FC236}">
                <a16:creationId xmlns:a16="http://schemas.microsoft.com/office/drawing/2014/main" xmlns="" id="{1BECAB8B-1FD9-4702-D1D9-F33BC76CEB0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BD12358-51D2-46B3-9BDE-DF29528B9454}" type="slidenum">
              <a:rPr lang="en-US" smtClean="0"/>
              <a:pPr>
                <a:spcAft>
                  <a:spcPts val="600"/>
                </a:spcAft>
              </a:pPr>
              <a:t>19</a:t>
            </a:fld>
            <a:endParaRPr lang="en-US"/>
          </a:p>
        </p:txBody>
      </p:sp>
      <p:graphicFrame>
        <p:nvGraphicFramePr>
          <p:cNvPr id="13" name="Content Placeholder 4">
            <a:extLst>
              <a:ext uri="{FF2B5EF4-FFF2-40B4-BE49-F238E27FC236}">
                <a16:creationId xmlns:a16="http://schemas.microsoft.com/office/drawing/2014/main" xmlns="" id="{407C30F3-19CE-6657-E3AC-6AC464BC7011}"/>
              </a:ext>
            </a:extLst>
          </p:cNvPr>
          <p:cNvGraphicFramePr>
            <a:graphicFrameLocks noGrp="1"/>
          </p:cNvGraphicFramePr>
          <p:nvPr>
            <p:ph idx="1"/>
          </p:nvPr>
        </p:nvGraphicFramePr>
        <p:xfrm>
          <a:off x="777240" y="2093976"/>
          <a:ext cx="5833872" cy="3776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37423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AF76D-A0D2-8179-168C-8025D377329E}"/>
              </a:ext>
            </a:extLst>
          </p:cNvPr>
          <p:cNvSpPr>
            <a:spLocks noGrp="1"/>
          </p:cNvSpPr>
          <p:nvPr>
            <p:ph type="title"/>
          </p:nvPr>
        </p:nvSpPr>
        <p:spPr>
          <a:xfrm>
            <a:off x="641445" y="1487605"/>
            <a:ext cx="3630303" cy="3807726"/>
          </a:xfrm>
        </p:spPr>
        <p:txBody>
          <a:bodyPr/>
          <a:lstStyle/>
          <a:p>
            <a:r>
              <a:rPr lang="el-GR" dirty="0"/>
              <a:t>Δομή παρουσίασης</a:t>
            </a:r>
            <a:endParaRPr lang="en-US" dirty="0"/>
          </a:p>
        </p:txBody>
      </p:sp>
      <p:sp>
        <p:nvSpPr>
          <p:cNvPr id="3" name="Content Placeholder 2">
            <a:extLst>
              <a:ext uri="{FF2B5EF4-FFF2-40B4-BE49-F238E27FC236}">
                <a16:creationId xmlns:a16="http://schemas.microsoft.com/office/drawing/2014/main" xmlns="" id="{B16F5ACA-5B20-DED2-F6EA-E50B5B17F3AE}"/>
              </a:ext>
            </a:extLst>
          </p:cNvPr>
          <p:cNvSpPr>
            <a:spLocks noGrp="1"/>
          </p:cNvSpPr>
          <p:nvPr>
            <p:ph idx="1"/>
          </p:nvPr>
        </p:nvSpPr>
        <p:spPr>
          <a:xfrm>
            <a:off x="5239512" y="667512"/>
            <a:ext cx="4105656" cy="5568696"/>
          </a:xfrm>
        </p:spPr>
        <p:txBody>
          <a:bodyPr>
            <a:normAutofit fontScale="92500" lnSpcReduction="20000"/>
          </a:bodyPr>
          <a:lstStyle/>
          <a:p>
            <a:r>
              <a:rPr lang="el-GR" dirty="0"/>
              <a:t>Αυτοβοήθεια</a:t>
            </a:r>
          </a:p>
          <a:p>
            <a:r>
              <a:rPr lang="en-US" dirty="0"/>
              <a:t>Peer Support</a:t>
            </a:r>
          </a:p>
          <a:p>
            <a:r>
              <a:rPr lang="el-GR" dirty="0"/>
              <a:t>Εφαρμογές στην Ελλάδα</a:t>
            </a:r>
          </a:p>
          <a:p>
            <a:r>
              <a:rPr lang="el-GR" dirty="0"/>
              <a:t>Εφαρμογές στην ψυχική υγεία</a:t>
            </a:r>
          </a:p>
          <a:p>
            <a:r>
              <a:rPr lang="el-GR" dirty="0"/>
              <a:t>Εφαρμογή στην ΕΚΨ Π. Σακελλαρόπουλος </a:t>
            </a:r>
            <a:endParaRPr lang="en-US" dirty="0"/>
          </a:p>
          <a:p>
            <a:r>
              <a:rPr lang="el-GR" dirty="0"/>
              <a:t>Από το </a:t>
            </a:r>
            <a:r>
              <a:rPr lang="en-US" dirty="0"/>
              <a:t>Peer Support </a:t>
            </a:r>
            <a:r>
              <a:rPr lang="el-GR" dirty="0"/>
              <a:t>στο </a:t>
            </a:r>
            <a:r>
              <a:rPr lang="en-US" dirty="0"/>
              <a:t>peer support working</a:t>
            </a:r>
          </a:p>
        </p:txBody>
      </p:sp>
      <p:sp>
        <p:nvSpPr>
          <p:cNvPr id="5" name="Slide Number Placeholder 4">
            <a:extLst>
              <a:ext uri="{FF2B5EF4-FFF2-40B4-BE49-F238E27FC236}">
                <a16:creationId xmlns:a16="http://schemas.microsoft.com/office/drawing/2014/main" xmlns="" id="{269330A5-9701-4D21-4CCC-742D1F9B425E}"/>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a:t>
            </a:fld>
            <a:endParaRPr lang="en-US" dirty="0"/>
          </a:p>
        </p:txBody>
      </p:sp>
    </p:spTree>
    <p:extLst>
      <p:ext uri="{BB962C8B-B14F-4D97-AF65-F5344CB8AC3E}">
        <p14:creationId xmlns:p14="http://schemas.microsoft.com/office/powerpoint/2010/main" xmlns="" val="852209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85EDDA-7BA4-C6D4-C94D-2D235D7D53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79F93405-636F-AEDB-B0D7-72AB766CD366}"/>
              </a:ext>
            </a:extLst>
          </p:cNvPr>
          <p:cNvSpPr>
            <a:spLocks noGrp="1"/>
          </p:cNvSpPr>
          <p:nvPr>
            <p:ph type="title"/>
          </p:nvPr>
        </p:nvSpPr>
        <p:spPr>
          <a:xfrm>
            <a:off x="777240" y="365760"/>
            <a:ext cx="10890504" cy="1545336"/>
          </a:xfrm>
        </p:spPr>
        <p:txBody>
          <a:bodyPr anchor="ctr">
            <a:normAutofit/>
          </a:bodyPr>
          <a:lstStyle/>
          <a:p>
            <a:r>
              <a:rPr lang="el-GR" dirty="0" err="1"/>
              <a:t>ΚοιΣΠΕ</a:t>
            </a:r>
            <a:endParaRPr lang="en-US" dirty="0"/>
          </a:p>
        </p:txBody>
      </p:sp>
      <p:sp>
        <p:nvSpPr>
          <p:cNvPr id="3" name="Slide Number Placeholder 2">
            <a:extLst>
              <a:ext uri="{FF2B5EF4-FFF2-40B4-BE49-F238E27FC236}">
                <a16:creationId xmlns:a16="http://schemas.microsoft.com/office/drawing/2014/main" xmlns="" id="{64CDE24F-047F-22C7-5BEC-2F420B631CF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20</a:t>
            </a:fld>
            <a:endParaRPr lang="en-US"/>
          </a:p>
        </p:txBody>
      </p:sp>
      <p:graphicFrame>
        <p:nvGraphicFramePr>
          <p:cNvPr id="14" name="Content Placeholder 4">
            <a:extLst>
              <a:ext uri="{FF2B5EF4-FFF2-40B4-BE49-F238E27FC236}">
                <a16:creationId xmlns:a16="http://schemas.microsoft.com/office/drawing/2014/main" xmlns="" id="{8B6D1894-CA3C-9F06-705A-FB9CE62EB64B}"/>
              </a:ext>
            </a:extLst>
          </p:cNvPr>
          <p:cNvGraphicFramePr>
            <a:graphicFrameLocks noGrp="1"/>
          </p:cNvGraphicFramePr>
          <p:nvPr>
            <p:ph idx="13"/>
            <p:extLst>
              <p:ext uri="{D42A27DB-BD31-4B8C-83A1-F6EECF244321}">
                <p14:modId xmlns:p14="http://schemas.microsoft.com/office/powerpoint/2010/main" xmlns="" val="2277603503"/>
              </p:ext>
            </p:extLst>
          </p:nvPr>
        </p:nvGraphicFramePr>
        <p:xfrm>
          <a:off x="2176272" y="1911096"/>
          <a:ext cx="8101584" cy="444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75412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85BE4C-C4AE-A4B8-2EDB-71D689EDE0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695E9EE4-8B0E-2A9D-E150-26049FF5576E}"/>
              </a:ext>
            </a:extLst>
          </p:cNvPr>
          <p:cNvSpPr>
            <a:spLocks noGrp="1"/>
          </p:cNvSpPr>
          <p:nvPr>
            <p:ph type="title"/>
          </p:nvPr>
        </p:nvSpPr>
        <p:spPr>
          <a:xfrm>
            <a:off x="777240" y="667512"/>
            <a:ext cx="3621024" cy="5513832"/>
          </a:xfrm>
        </p:spPr>
        <p:txBody>
          <a:bodyPr anchor="ctr">
            <a:normAutofit/>
          </a:bodyPr>
          <a:lstStyle/>
          <a:p>
            <a:r>
              <a:rPr lang="el-GR"/>
              <a:t/>
            </a:r>
            <a:br>
              <a:rPr lang="el-GR"/>
            </a:br>
            <a:r>
              <a:rPr lang="el-GR"/>
              <a:t>υποστήριξη από ομότιμους και ομάδες αυτοβοήθειας</a:t>
            </a:r>
            <a:endParaRPr lang="en-US"/>
          </a:p>
        </p:txBody>
      </p:sp>
      <p:sp>
        <p:nvSpPr>
          <p:cNvPr id="3" name="Slide Number Placeholder 2">
            <a:extLst>
              <a:ext uri="{FF2B5EF4-FFF2-40B4-BE49-F238E27FC236}">
                <a16:creationId xmlns:a16="http://schemas.microsoft.com/office/drawing/2014/main" xmlns="" id="{2E78878E-E066-9DEF-A41B-D6237B25520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21</a:t>
            </a:fld>
            <a:endParaRPr lang="en-US" dirty="0"/>
          </a:p>
        </p:txBody>
      </p:sp>
      <p:graphicFrame>
        <p:nvGraphicFramePr>
          <p:cNvPr id="7" name="Content Placeholder 4">
            <a:extLst>
              <a:ext uri="{FF2B5EF4-FFF2-40B4-BE49-F238E27FC236}">
                <a16:creationId xmlns:a16="http://schemas.microsoft.com/office/drawing/2014/main" xmlns="" id="{F2276A2E-21B0-248B-E5CE-D02C5B659BCE}"/>
              </a:ext>
            </a:extLst>
          </p:cNvPr>
          <p:cNvGraphicFramePr>
            <a:graphicFrameLocks noGrp="1"/>
          </p:cNvGraphicFramePr>
          <p:nvPr>
            <p:ph idx="1"/>
            <p:extLst>
              <p:ext uri="{D42A27DB-BD31-4B8C-83A1-F6EECF244321}">
                <p14:modId xmlns:p14="http://schemas.microsoft.com/office/powerpoint/2010/main" xmlns="" val="746648169"/>
              </p:ext>
            </p:extLst>
          </p:nvPr>
        </p:nvGraphicFramePr>
        <p:xfrm>
          <a:off x="4846320" y="1161288"/>
          <a:ext cx="5276088"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71887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8D7BCB05-9878-9266-71CA-96455F3D301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C02C7F55-B761-765C-53D8-081B8239DC91}"/>
              </a:ext>
            </a:extLst>
          </p:cNvPr>
          <p:cNvSpPr>
            <a:spLocks noGrp="1"/>
          </p:cNvSpPr>
          <p:nvPr>
            <p:ph idx="13"/>
          </p:nvPr>
        </p:nvSpPr>
        <p:spPr>
          <a:xfrm>
            <a:off x="3601844" y="2450815"/>
            <a:ext cx="4705814" cy="2634141"/>
          </a:xfrm>
        </p:spPr>
        <p:txBody>
          <a:bodyPr/>
          <a:lstStyle/>
          <a:p>
            <a:pPr marL="0" indent="0">
              <a:buNone/>
            </a:pPr>
            <a:r>
              <a:rPr lang="el-GR" dirty="0"/>
              <a:t>Υπάρχουν επίσης μερικά παραδείγματα σε οργανισμούς ψυχικής υγείας στην Ελλάδα (όπως και στην ΕΚΨ) όπου άτομα με ψυχιατρική/βιωματική εμπειρία έχουν προσληφθεί (ως αμειβόμενη εργασία) για να συμβάλουν στην ενδυνάμωση και την </a:t>
            </a:r>
            <a:r>
              <a:rPr lang="el-GR" dirty="0" err="1"/>
              <a:t>αυτοσυνηγορία</a:t>
            </a:r>
            <a:r>
              <a:rPr lang="el-GR" dirty="0"/>
              <a:t> των ληπτών των υπηρεσιών.</a:t>
            </a:r>
          </a:p>
        </p:txBody>
      </p:sp>
      <p:sp>
        <p:nvSpPr>
          <p:cNvPr id="4" name="Θέση αριθμού διαφάνειας 3">
            <a:extLst>
              <a:ext uri="{FF2B5EF4-FFF2-40B4-BE49-F238E27FC236}">
                <a16:creationId xmlns:a16="http://schemas.microsoft.com/office/drawing/2014/main" xmlns="" id="{0A0D0994-81FD-BE52-CF2C-30703806A088}"/>
              </a:ext>
            </a:extLst>
          </p:cNvPr>
          <p:cNvSpPr>
            <a:spLocks noGrp="1"/>
          </p:cNvSpPr>
          <p:nvPr>
            <p:ph type="sldNum" sz="quarter" idx="12"/>
          </p:nvPr>
        </p:nvSpPr>
        <p:spPr/>
        <p:txBody>
          <a:bodyPr/>
          <a:lstStyle/>
          <a:p>
            <a:fld id="{CBD12358-51D2-46B3-9BDE-DF29528B9454}" type="slidenum">
              <a:rPr lang="en-US" smtClean="0"/>
              <a:pPr/>
              <a:t>22</a:t>
            </a:fld>
            <a:endParaRPr lang="en-US" dirty="0"/>
          </a:p>
        </p:txBody>
      </p:sp>
    </p:spTree>
    <p:extLst>
      <p:ext uri="{BB962C8B-B14F-4D97-AF65-F5344CB8AC3E}">
        <p14:creationId xmlns:p14="http://schemas.microsoft.com/office/powerpoint/2010/main" xmlns="" val="2059612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180B411-C43A-6F9F-4E0A-2D77669726BB}"/>
              </a:ext>
            </a:extLst>
          </p:cNvPr>
          <p:cNvSpPr>
            <a:spLocks noGrp="1"/>
          </p:cNvSpPr>
          <p:nvPr>
            <p:ph type="title"/>
          </p:nvPr>
        </p:nvSpPr>
        <p:spPr>
          <a:xfrm>
            <a:off x="6099048" y="658368"/>
            <a:ext cx="5486400" cy="3621024"/>
          </a:xfrm>
        </p:spPr>
        <p:txBody>
          <a:bodyPr anchor="b">
            <a:normAutofit/>
          </a:bodyPr>
          <a:lstStyle/>
          <a:p>
            <a:r>
              <a:rPr lang="el-GR" sz="4400"/>
              <a:t>Η </a:t>
            </a:r>
            <a:r>
              <a:rPr lang="el-GR" sz="4400" cap="none"/>
              <a:t>σύνδεση της ΕΚΨ Π. </a:t>
            </a:r>
            <a:r>
              <a:rPr lang="el-GR" sz="4400" cap="none" err="1"/>
              <a:t>Σακελλαρόπουλος</a:t>
            </a:r>
            <a:r>
              <a:rPr lang="el-GR" sz="4400" cap="none"/>
              <a:t> με την ανάρρωση και την υποστήριξη </a:t>
            </a:r>
            <a:r>
              <a:rPr lang="el-GR" sz="4400" cap="none" err="1"/>
              <a:t>ομοτίμων</a:t>
            </a:r>
            <a:endParaRPr lang="en-US" sz="4400"/>
          </a:p>
        </p:txBody>
      </p:sp>
      <p:pic>
        <p:nvPicPr>
          <p:cNvPr id="6" name="Picture Placeholder 5" descr="A hammock hanging from a palm tree on the beach">
            <a:extLst>
              <a:ext uri="{FF2B5EF4-FFF2-40B4-BE49-F238E27FC236}">
                <a16:creationId xmlns:a16="http://schemas.microsoft.com/office/drawing/2014/main" xmlns="" id="{152E4EE8-CCF1-2631-F29C-C4555FF13096}"/>
              </a:ext>
            </a:extLst>
          </p:cNvPr>
          <p:cNvPicPr>
            <a:picLocks noGrp="1" noChangeAspect="1"/>
          </p:cNvPicPr>
          <p:nvPr>
            <p:ph type="pic" sz="quarter" idx="11"/>
          </p:nvPr>
        </p:nvPicPr>
        <p:blipFill>
          <a:blip r:embed="rId2"/>
          <a:srcRect l="5078" r="5078"/>
          <a:stretch/>
        </p:blipFill>
        <p:spPr>
          <a:xfrm>
            <a:off x="630936" y="576506"/>
            <a:ext cx="4023360" cy="5494676"/>
          </a:xfrm>
          <a:noFill/>
        </p:spPr>
      </p:pic>
      <p:sp>
        <p:nvSpPr>
          <p:cNvPr id="8" name="Text Placeholder 3">
            <a:extLst>
              <a:ext uri="{FF2B5EF4-FFF2-40B4-BE49-F238E27FC236}">
                <a16:creationId xmlns:a16="http://schemas.microsoft.com/office/drawing/2014/main" xmlns="" id="{3F3A99DA-12C8-A314-7357-2E9180083B12}"/>
              </a:ext>
            </a:extLst>
          </p:cNvPr>
          <p:cNvSpPr>
            <a:spLocks noGrp="1"/>
          </p:cNvSpPr>
          <p:nvPr>
            <p:ph type="body" sz="quarter" idx="10"/>
          </p:nvPr>
        </p:nvSpPr>
        <p:spPr>
          <a:xfrm>
            <a:off x="6074664" y="5487162"/>
            <a:ext cx="5486400" cy="1005840"/>
          </a:xfrm>
        </p:spPr>
        <p:txBody>
          <a:bodyPr/>
          <a:lstStyle/>
          <a:p>
            <a:pPr algn="ctr"/>
            <a:endParaRPr lang="en-US" dirty="0"/>
          </a:p>
        </p:txBody>
      </p:sp>
    </p:spTree>
    <p:extLst>
      <p:ext uri="{BB962C8B-B14F-4D97-AF65-F5344CB8AC3E}">
        <p14:creationId xmlns:p14="http://schemas.microsoft.com/office/powerpoint/2010/main" xmlns="" val="3738360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777240" y="365760"/>
            <a:ext cx="10890504" cy="1545336"/>
          </a:xfrm>
        </p:spPr>
        <p:txBody>
          <a:bodyPr anchor="ctr">
            <a:normAutofit/>
          </a:bodyPr>
          <a:lstStyle/>
          <a:p>
            <a:r>
              <a:rPr lang="el-GR" dirty="0"/>
              <a:t>Η ιστορία μας </a:t>
            </a:r>
            <a:endParaRPr lang="en-US" dirty="0"/>
          </a:p>
        </p:txBody>
      </p:sp>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24</a:t>
            </a:fld>
            <a:endParaRPr lang="en-US"/>
          </a:p>
        </p:txBody>
      </p:sp>
      <p:graphicFrame>
        <p:nvGraphicFramePr>
          <p:cNvPr id="10" name="Content Placeholder 4">
            <a:extLst>
              <a:ext uri="{FF2B5EF4-FFF2-40B4-BE49-F238E27FC236}">
                <a16:creationId xmlns:a16="http://schemas.microsoft.com/office/drawing/2014/main" xmlns="" id="{18D565CD-9C34-195F-5930-BA126BBA2C5B}"/>
              </a:ext>
            </a:extLst>
          </p:cNvPr>
          <p:cNvGraphicFramePr>
            <a:graphicFrameLocks noGrp="1"/>
          </p:cNvGraphicFramePr>
          <p:nvPr>
            <p:ph idx="1"/>
            <p:extLst>
              <p:ext uri="{D42A27DB-BD31-4B8C-83A1-F6EECF244321}">
                <p14:modId xmlns:p14="http://schemas.microsoft.com/office/powerpoint/2010/main" xmlns="" val="192560653"/>
              </p:ext>
            </p:extLst>
          </p:nvPr>
        </p:nvGraphicFramePr>
        <p:xfrm>
          <a:off x="777240" y="2093976"/>
          <a:ext cx="10890504" cy="389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38C5DE3F-1183-A57E-796F-1779E0289632}"/>
              </a:ext>
            </a:extLst>
          </p:cNvPr>
          <p:cNvSpPr txBox="1"/>
          <p:nvPr/>
        </p:nvSpPr>
        <p:spPr>
          <a:xfrm>
            <a:off x="8241791" y="617541"/>
            <a:ext cx="3172969" cy="1200329"/>
          </a:xfrm>
          <a:prstGeom prst="rect">
            <a:avLst/>
          </a:prstGeom>
          <a:noFill/>
        </p:spPr>
        <p:txBody>
          <a:bodyPr wrap="square">
            <a:spAutoFit/>
          </a:bodyPr>
          <a:lstStyle/>
          <a:p>
            <a:r>
              <a:rPr lang="el-GR" dirty="0"/>
              <a:t>Η πρώιμη έναρξη της υποστήριξης από ομότιμους στην ΕΚΨ Π </a:t>
            </a:r>
            <a:r>
              <a:rPr lang="el-GR" dirty="0" err="1"/>
              <a:t>Σακελλαρόπουλος</a:t>
            </a:r>
            <a:endParaRPr lang="el-GR" dirty="0"/>
          </a:p>
        </p:txBody>
      </p:sp>
      <p:sp>
        <p:nvSpPr>
          <p:cNvPr id="7" name="Θέση περιεχομένου 6">
            <a:extLst>
              <a:ext uri="{FF2B5EF4-FFF2-40B4-BE49-F238E27FC236}">
                <a16:creationId xmlns:a16="http://schemas.microsoft.com/office/drawing/2014/main" xmlns="" id="{A45E5712-ED28-3A4F-495D-77116D228A1D}"/>
              </a:ext>
            </a:extLst>
          </p:cNvPr>
          <p:cNvSpPr>
            <a:spLocks noGrp="1"/>
          </p:cNvSpPr>
          <p:nvPr>
            <p:ph idx="13"/>
          </p:nvPr>
        </p:nvSpPr>
        <p:spPr>
          <a:xfrm>
            <a:off x="8725281" y="2245487"/>
            <a:ext cx="3172968" cy="3776472"/>
          </a:xfrm>
        </p:spPr>
        <p:txBody>
          <a:bodyPr/>
          <a:lstStyle/>
          <a:p>
            <a:endParaRPr lang="el-GR" dirty="0"/>
          </a:p>
        </p:txBody>
      </p:sp>
    </p:spTree>
    <p:extLst>
      <p:ext uri="{BB962C8B-B14F-4D97-AF65-F5344CB8AC3E}">
        <p14:creationId xmlns:p14="http://schemas.microsoft.com/office/powerpoint/2010/main" xmlns="" val="675328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AC3722-7BE8-84FA-6F52-9F598CD840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44C733E1-BBDE-AC13-6DD5-4FB2F36797E0}"/>
              </a:ext>
            </a:extLst>
          </p:cNvPr>
          <p:cNvSpPr>
            <a:spLocks noGrp="1"/>
          </p:cNvSpPr>
          <p:nvPr>
            <p:ph type="title"/>
          </p:nvPr>
        </p:nvSpPr>
        <p:spPr>
          <a:xfrm>
            <a:off x="777240" y="365760"/>
            <a:ext cx="10890504" cy="1129665"/>
          </a:xfrm>
        </p:spPr>
        <p:txBody>
          <a:bodyPr anchor="ctr">
            <a:normAutofit fontScale="90000"/>
          </a:bodyPr>
          <a:lstStyle/>
          <a:p>
            <a:pPr algn="r"/>
            <a:r>
              <a:rPr lang="el-GR" sz="2700" dirty="0"/>
              <a:t/>
            </a:r>
            <a:br>
              <a:rPr lang="el-GR" sz="2700" dirty="0"/>
            </a:br>
            <a:r>
              <a:rPr lang="el-GR" sz="3100" dirty="0"/>
              <a:t>Η ιστορία μας                                                         </a:t>
            </a:r>
            <a:r>
              <a:rPr lang="el-GR" sz="2200" dirty="0"/>
              <a:t>Η έναρξη της υποστήριξης </a:t>
            </a:r>
            <a:br>
              <a:rPr lang="el-GR" sz="2200" dirty="0"/>
            </a:br>
            <a:r>
              <a:rPr lang="el-GR" sz="2200" dirty="0"/>
              <a:t>από ομότιμους </a:t>
            </a:r>
            <a:br>
              <a:rPr lang="el-GR" sz="2200" dirty="0"/>
            </a:br>
            <a:r>
              <a:rPr lang="el-GR" sz="2200" dirty="0"/>
              <a:t>στην ΕΚΨ Π. </a:t>
            </a:r>
            <a:r>
              <a:rPr lang="el-GR" sz="2200" dirty="0" err="1"/>
              <a:t>Σακελλαρόπουλος</a:t>
            </a:r>
            <a:r>
              <a:rPr lang="el-GR" sz="2200" dirty="0"/>
              <a:t/>
            </a:r>
            <a:br>
              <a:rPr lang="el-GR" sz="2200" dirty="0"/>
            </a:br>
            <a:endParaRPr lang="en-US" sz="2200" dirty="0"/>
          </a:p>
        </p:txBody>
      </p:sp>
      <p:graphicFrame>
        <p:nvGraphicFramePr>
          <p:cNvPr id="10" name="Content Placeholder 4">
            <a:extLst>
              <a:ext uri="{FF2B5EF4-FFF2-40B4-BE49-F238E27FC236}">
                <a16:creationId xmlns:a16="http://schemas.microsoft.com/office/drawing/2014/main" xmlns="" id="{2E2CFD9A-4857-A280-01E2-F7D605FC1034}"/>
              </a:ext>
            </a:extLst>
          </p:cNvPr>
          <p:cNvGraphicFramePr>
            <a:graphicFrameLocks noGrp="1"/>
          </p:cNvGraphicFramePr>
          <p:nvPr>
            <p:ph idx="13"/>
            <p:extLst>
              <p:ext uri="{D42A27DB-BD31-4B8C-83A1-F6EECF244321}">
                <p14:modId xmlns:p14="http://schemas.microsoft.com/office/powerpoint/2010/main" xmlns="" val="3433966386"/>
              </p:ext>
            </p:extLst>
          </p:nvPr>
        </p:nvGraphicFramePr>
        <p:xfrm>
          <a:off x="804863" y="2093913"/>
          <a:ext cx="10469562" cy="4014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xmlns="" id="{248FFF90-FBD3-2EA1-9C73-8758E4E37C1E}"/>
              </a:ext>
            </a:extLst>
          </p:cNvPr>
          <p:cNvSpPr>
            <a:spLocks noGrp="1"/>
          </p:cNvSpPr>
          <p:nvPr>
            <p:ph type="sldNum" sz="quarter" idx="12"/>
          </p:nvPr>
        </p:nvSpPr>
        <p:spPr/>
        <p:txBody>
          <a:bodyPr anchor="ctr">
            <a:normAutofit/>
          </a:bodyPr>
          <a:lstStyle/>
          <a:p>
            <a:pPr>
              <a:spcAft>
                <a:spcPts val="600"/>
              </a:spcAft>
            </a:pPr>
            <a:fld id="{CBD12358-51D2-46B3-9BDE-DF29528B9454}" type="slidenum">
              <a:rPr lang="en-US" smtClean="0"/>
              <a:pPr>
                <a:spcAft>
                  <a:spcPts val="600"/>
                </a:spcAft>
              </a:pPr>
              <a:t>25</a:t>
            </a:fld>
            <a:endParaRPr lang="en-US"/>
          </a:p>
        </p:txBody>
      </p:sp>
    </p:spTree>
    <p:extLst>
      <p:ext uri="{BB962C8B-B14F-4D97-AF65-F5344CB8AC3E}">
        <p14:creationId xmlns:p14="http://schemas.microsoft.com/office/powerpoint/2010/main" xmlns="" val="4171799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0EC3C9-4E3C-EF40-842E-7DBAF70B64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2A134E23-AE50-E2CC-AFBF-F9B09B3A7B4D}"/>
              </a:ext>
            </a:extLst>
          </p:cNvPr>
          <p:cNvSpPr>
            <a:spLocks noGrp="1"/>
          </p:cNvSpPr>
          <p:nvPr>
            <p:ph type="title"/>
          </p:nvPr>
        </p:nvSpPr>
        <p:spPr>
          <a:xfrm>
            <a:off x="777240" y="365760"/>
            <a:ext cx="10890504" cy="81915"/>
          </a:xfrm>
        </p:spPr>
        <p:txBody>
          <a:bodyPr anchor="ctr">
            <a:normAutofit fontScale="90000"/>
          </a:bodyPr>
          <a:lstStyle/>
          <a:p>
            <a:pPr algn="r"/>
            <a:r>
              <a:rPr lang="el-GR" dirty="0"/>
              <a:t/>
            </a:r>
            <a:br>
              <a:rPr lang="el-GR" dirty="0"/>
            </a:br>
            <a:r>
              <a:rPr lang="el-GR" dirty="0"/>
              <a:t/>
            </a:r>
            <a:br>
              <a:rPr lang="el-GR" dirty="0"/>
            </a:br>
            <a:r>
              <a:rPr lang="el-GR" dirty="0"/>
              <a:t>Η ιστορία μας                                          </a:t>
            </a:r>
            <a:r>
              <a:rPr lang="el-GR" sz="1800" dirty="0"/>
              <a:t>Πρωτοβουλίες που υποστήριξαν τη δημιουργία ομάδων αυτοβοήθειας και </a:t>
            </a:r>
            <a:r>
              <a:rPr lang="el-GR" sz="1800" dirty="0" err="1"/>
              <a:t>αυτοσυνηγορίας</a:t>
            </a:r>
            <a:r>
              <a:rPr lang="el-GR" sz="1800" dirty="0"/>
              <a:t>.</a:t>
            </a:r>
            <a:br>
              <a:rPr lang="el-GR" sz="1800" dirty="0"/>
            </a:br>
            <a:endParaRPr lang="en-US" sz="1800" dirty="0"/>
          </a:p>
        </p:txBody>
      </p:sp>
      <p:sp>
        <p:nvSpPr>
          <p:cNvPr id="3" name="Slide Number Placeholder 2">
            <a:extLst>
              <a:ext uri="{FF2B5EF4-FFF2-40B4-BE49-F238E27FC236}">
                <a16:creationId xmlns:a16="http://schemas.microsoft.com/office/drawing/2014/main" xmlns="" id="{3CFEA13E-BACD-17C8-68F7-44D612D74E4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26</a:t>
            </a:fld>
            <a:endParaRPr lang="en-US"/>
          </a:p>
        </p:txBody>
      </p:sp>
      <p:graphicFrame>
        <p:nvGraphicFramePr>
          <p:cNvPr id="10" name="Content Placeholder 4">
            <a:extLst>
              <a:ext uri="{FF2B5EF4-FFF2-40B4-BE49-F238E27FC236}">
                <a16:creationId xmlns:a16="http://schemas.microsoft.com/office/drawing/2014/main" xmlns="" id="{2E475234-C2E4-80A3-2814-A9FFFFFABD0D}"/>
              </a:ext>
            </a:extLst>
          </p:cNvPr>
          <p:cNvGraphicFramePr>
            <a:graphicFrameLocks noGrp="1"/>
          </p:cNvGraphicFramePr>
          <p:nvPr>
            <p:ph idx="1"/>
            <p:extLst>
              <p:ext uri="{D42A27DB-BD31-4B8C-83A1-F6EECF244321}">
                <p14:modId xmlns:p14="http://schemas.microsoft.com/office/powerpoint/2010/main" xmlns="" val="2283616956"/>
              </p:ext>
            </p:extLst>
          </p:nvPr>
        </p:nvGraphicFramePr>
        <p:xfrm>
          <a:off x="777240" y="2093976"/>
          <a:ext cx="10890504" cy="389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Θέση περιεχομένου 6">
            <a:extLst>
              <a:ext uri="{FF2B5EF4-FFF2-40B4-BE49-F238E27FC236}">
                <a16:creationId xmlns:a16="http://schemas.microsoft.com/office/drawing/2014/main" xmlns="" id="{E6AAF992-8D46-8867-4F16-890EFC89BB2B}"/>
              </a:ext>
            </a:extLst>
          </p:cNvPr>
          <p:cNvSpPr>
            <a:spLocks noGrp="1"/>
          </p:cNvSpPr>
          <p:nvPr>
            <p:ph idx="13"/>
          </p:nvPr>
        </p:nvSpPr>
        <p:spPr>
          <a:xfrm>
            <a:off x="2686431" y="5074412"/>
            <a:ext cx="3172968" cy="1783588"/>
          </a:xfrm>
        </p:spPr>
        <p:txBody>
          <a:bodyPr/>
          <a:lstStyle/>
          <a:p>
            <a:pPr marL="0" indent="0">
              <a:buNone/>
            </a:pPr>
            <a:endParaRPr lang="el-GR" dirty="0"/>
          </a:p>
        </p:txBody>
      </p:sp>
    </p:spTree>
    <p:extLst>
      <p:ext uri="{BB962C8B-B14F-4D97-AF65-F5344CB8AC3E}">
        <p14:creationId xmlns:p14="http://schemas.microsoft.com/office/powerpoint/2010/main" xmlns="" val="2419047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E86B22A-C034-B604-B9D8-64DB65D13F50}"/>
              </a:ext>
            </a:extLst>
          </p:cNvPr>
          <p:cNvSpPr>
            <a:spLocks noGrp="1"/>
          </p:cNvSpPr>
          <p:nvPr>
            <p:ph type="title"/>
          </p:nvPr>
        </p:nvSpPr>
        <p:spPr>
          <a:xfrm>
            <a:off x="777240" y="365760"/>
            <a:ext cx="10890504" cy="1545336"/>
          </a:xfrm>
        </p:spPr>
        <p:txBody>
          <a:bodyPr anchor="ctr">
            <a:normAutofit/>
          </a:bodyPr>
          <a:lstStyle/>
          <a:p>
            <a:r>
              <a:rPr lang="el-GR" sz="2400" dirty="0"/>
              <a:t>Η ιστορία μας</a:t>
            </a:r>
            <a:br>
              <a:rPr lang="el-GR" sz="2400" dirty="0"/>
            </a:br>
            <a:r>
              <a:rPr lang="el-GR" sz="2400" dirty="0"/>
              <a:t/>
            </a:r>
            <a:br>
              <a:rPr lang="el-GR" sz="2400" dirty="0"/>
            </a:br>
            <a:r>
              <a:rPr lang="el-GR" sz="2400" dirty="0"/>
              <a:t>Πρόγραμμα </a:t>
            </a:r>
            <a:r>
              <a:rPr lang="el-GR" sz="2400" dirty="0" err="1"/>
              <a:t>Προεπαγγελματικής</a:t>
            </a:r>
            <a:r>
              <a:rPr lang="el-GR" sz="2400" dirty="0"/>
              <a:t> και Επαγγελματικής Κατάρτισης στην Αλεξανδρούπολη (από το 1987)</a:t>
            </a:r>
          </a:p>
        </p:txBody>
      </p:sp>
      <p:sp>
        <p:nvSpPr>
          <p:cNvPr id="3" name="Θέση περιεχομένου 2">
            <a:extLst>
              <a:ext uri="{FF2B5EF4-FFF2-40B4-BE49-F238E27FC236}">
                <a16:creationId xmlns:a16="http://schemas.microsoft.com/office/drawing/2014/main" xmlns="" id="{E350DDCA-FEB6-5724-7FED-B82BFA78EC8A}"/>
              </a:ext>
            </a:extLst>
          </p:cNvPr>
          <p:cNvSpPr>
            <a:spLocks noGrp="1"/>
          </p:cNvSpPr>
          <p:nvPr>
            <p:ph idx="1"/>
          </p:nvPr>
        </p:nvSpPr>
        <p:spPr>
          <a:xfrm>
            <a:off x="777240" y="2093976"/>
            <a:ext cx="2880360" cy="3776472"/>
          </a:xfrm>
        </p:spPr>
        <p:txBody>
          <a:bodyPr anchor="t">
            <a:normAutofit/>
          </a:bodyPr>
          <a:lstStyle/>
          <a:p>
            <a:pPr marL="0" indent="0">
              <a:buNone/>
            </a:pPr>
            <a:r>
              <a:rPr lang="el-GR" dirty="0"/>
              <a:t>Στο χωράφι λειτουργεί το μοντέλο επαγγελματικής κατάρτισης από </a:t>
            </a:r>
            <a:r>
              <a:rPr lang="el-GR" dirty="0" err="1"/>
              <a:t>ομοτίμους</a:t>
            </a:r>
            <a:r>
              <a:rPr lang="el-GR" dirty="0"/>
              <a:t>, όπου μέλη που έχουν ολοκληρώσει το δικό τους τριετές πρόγραμμα κατάρτισης είναι οι εκπαιδευτές εργασίας και οι μέντορες των νεοεισερχόμενων μελών.</a:t>
            </a:r>
            <a:endParaRPr lang="el-GR"/>
          </a:p>
        </p:txBody>
      </p:sp>
      <p:sp>
        <p:nvSpPr>
          <p:cNvPr id="5" name="Θέση αριθμού διαφάνειας 4">
            <a:extLst>
              <a:ext uri="{FF2B5EF4-FFF2-40B4-BE49-F238E27FC236}">
                <a16:creationId xmlns:a16="http://schemas.microsoft.com/office/drawing/2014/main" xmlns="" id="{A8529459-5A84-A3BE-31C0-2A0398A5F91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27</a:t>
            </a:fld>
            <a:endParaRPr lang="en-US"/>
          </a:p>
        </p:txBody>
      </p:sp>
      <p:graphicFrame>
        <p:nvGraphicFramePr>
          <p:cNvPr id="7" name="Θέση περιεχομένου 3">
            <a:extLst>
              <a:ext uri="{FF2B5EF4-FFF2-40B4-BE49-F238E27FC236}">
                <a16:creationId xmlns:a16="http://schemas.microsoft.com/office/drawing/2014/main" xmlns="" id="{02B2F123-85BF-D29B-B390-801A18A5C996}"/>
              </a:ext>
            </a:extLst>
          </p:cNvPr>
          <p:cNvGraphicFramePr>
            <a:graphicFrameLocks noGrp="1"/>
          </p:cNvGraphicFramePr>
          <p:nvPr>
            <p:ph idx="13"/>
            <p:extLst>
              <p:ext uri="{D42A27DB-BD31-4B8C-83A1-F6EECF244321}">
                <p14:modId xmlns:p14="http://schemas.microsoft.com/office/powerpoint/2010/main" xmlns="" val="2742205469"/>
              </p:ext>
            </p:extLst>
          </p:nvPr>
        </p:nvGraphicFramePr>
        <p:xfrm>
          <a:off x="4261104" y="2093976"/>
          <a:ext cx="6967728" cy="401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55956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63C920-63C2-1919-1802-25A6617F97F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xmlns="" id="{5781BF1A-3A25-84A5-6E60-9FAD8C21A970}"/>
              </a:ext>
            </a:extLst>
          </p:cNvPr>
          <p:cNvSpPr>
            <a:spLocks noGrp="1"/>
          </p:cNvSpPr>
          <p:nvPr>
            <p:ph type="title"/>
          </p:nvPr>
        </p:nvSpPr>
        <p:spPr>
          <a:xfrm>
            <a:off x="777240" y="365760"/>
            <a:ext cx="10890504" cy="1545336"/>
          </a:xfrm>
        </p:spPr>
        <p:txBody>
          <a:bodyPr anchor="ctr">
            <a:normAutofit/>
          </a:bodyPr>
          <a:lstStyle/>
          <a:p>
            <a:r>
              <a:rPr lang="el-GR" sz="4100"/>
              <a:t>Πρόσφατα συμμετείχαμε σε 2 έργα </a:t>
            </a:r>
            <a:r>
              <a:rPr lang="el-GR" sz="4100" err="1"/>
              <a:t>Erasmus</a:t>
            </a:r>
            <a:r>
              <a:rPr lang="el-GR" sz="4100"/>
              <a:t>+ που προωθούν την ανάπτυξη των PSW </a:t>
            </a:r>
          </a:p>
        </p:txBody>
      </p:sp>
      <p:sp>
        <p:nvSpPr>
          <p:cNvPr id="14" name="Content Placeholder 3">
            <a:extLst>
              <a:ext uri="{FF2B5EF4-FFF2-40B4-BE49-F238E27FC236}">
                <a16:creationId xmlns:a16="http://schemas.microsoft.com/office/drawing/2014/main" xmlns="" id="{6AB5E613-B1BC-374D-54E4-5EC72F55750B}"/>
              </a:ext>
            </a:extLst>
          </p:cNvPr>
          <p:cNvSpPr>
            <a:spLocks noGrp="1"/>
          </p:cNvSpPr>
          <p:nvPr>
            <p:ph idx="13"/>
          </p:nvPr>
        </p:nvSpPr>
        <p:spPr>
          <a:xfrm>
            <a:off x="7306056" y="2093976"/>
            <a:ext cx="3172968" cy="3776472"/>
          </a:xfrm>
        </p:spPr>
        <p:txBody>
          <a:bodyPr anchor="t">
            <a:normAutofit/>
          </a:bodyPr>
          <a:lstStyle/>
          <a:p>
            <a:pPr marL="0" indent="0">
              <a:buNone/>
            </a:pPr>
            <a:r>
              <a:rPr lang="el-GR" sz="1300"/>
              <a:t>Το Υπουργείο Εργασίας, μετά από προσπάθειες της Εταιρίας, συμπεριέλαβε για πρώτη φορά τη θέση του ομότιμου υποστηρικτή ως επίσημη και αμειβόμενη θέση στην Πρόσκληση για το Πρόγραμμα «Στέγαση και Εργασία». </a:t>
            </a:r>
          </a:p>
          <a:p>
            <a:pPr marL="0" indent="0">
              <a:buNone/>
            </a:pPr>
            <a:r>
              <a:rPr lang="el-GR" sz="1300"/>
              <a:t>3 άτομα από τους Πιστοποιημένους Ομοτίμους Υποστηρικτές μας βρίσκονται σε επαφή με φορείς προκειμένου να συμμετάσχουν σε αυτή την πρόσκληση. </a:t>
            </a:r>
          </a:p>
          <a:p>
            <a:pPr marL="0" indent="0">
              <a:buNone/>
            </a:pPr>
            <a:r>
              <a:rPr lang="el-GR" sz="1300"/>
              <a:t>Ελπίζουμε ότι σύντομα θα έχουμε τα τελικά νέα σχετικά με τα αποτελέσματα αυτής της προσπάθειας. </a:t>
            </a:r>
            <a:endParaRPr lang="en-US" sz="1300"/>
          </a:p>
        </p:txBody>
      </p:sp>
      <p:sp>
        <p:nvSpPr>
          <p:cNvPr id="9" name="Slide Number Placeholder 3">
            <a:extLst>
              <a:ext uri="{FF2B5EF4-FFF2-40B4-BE49-F238E27FC236}">
                <a16:creationId xmlns:a16="http://schemas.microsoft.com/office/drawing/2014/main" xmlns="" id="{83239B40-0967-31AC-5785-C12D6175493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28</a:t>
            </a:fld>
            <a:endParaRPr lang="en-US"/>
          </a:p>
        </p:txBody>
      </p:sp>
      <p:graphicFrame>
        <p:nvGraphicFramePr>
          <p:cNvPr id="5" name="Θέση περιεχομένου 2">
            <a:extLst>
              <a:ext uri="{FF2B5EF4-FFF2-40B4-BE49-F238E27FC236}">
                <a16:creationId xmlns:a16="http://schemas.microsoft.com/office/drawing/2014/main" xmlns="" id="{AF621F42-CBA5-1C63-7446-EC766282C3F3}"/>
              </a:ext>
            </a:extLst>
          </p:cNvPr>
          <p:cNvGraphicFramePr>
            <a:graphicFrameLocks noGrp="1"/>
          </p:cNvGraphicFramePr>
          <p:nvPr>
            <p:ph idx="1"/>
            <p:extLst>
              <p:ext uri="{D42A27DB-BD31-4B8C-83A1-F6EECF244321}">
                <p14:modId xmlns:p14="http://schemas.microsoft.com/office/powerpoint/2010/main" xmlns="" val="1865450426"/>
              </p:ext>
            </p:extLst>
          </p:nvPr>
        </p:nvGraphicFramePr>
        <p:xfrm>
          <a:off x="777240" y="2093976"/>
          <a:ext cx="5833872" cy="3776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06739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15E74E-00AC-5BBE-EB94-4A33511F8DE1}"/>
            </a:ext>
          </a:extLst>
        </p:cNvPr>
        <p:cNvGrpSpPr/>
        <p:nvPr/>
      </p:nvGrpSpPr>
      <p:grpSpPr>
        <a:xfrm>
          <a:off x="0" y="0"/>
          <a:ext cx="0" cy="0"/>
          <a:chOff x="0" y="0"/>
          <a:chExt cx="0" cy="0"/>
        </a:xfrm>
      </p:grpSpPr>
      <p:sp>
        <p:nvSpPr>
          <p:cNvPr id="6" name="Τίτλος 5">
            <a:extLst>
              <a:ext uri="{FF2B5EF4-FFF2-40B4-BE49-F238E27FC236}">
                <a16:creationId xmlns:a16="http://schemas.microsoft.com/office/drawing/2014/main" xmlns="" id="{DADD907F-DE0D-BA49-3C32-227E13B9D21D}"/>
              </a:ext>
            </a:extLst>
          </p:cNvPr>
          <p:cNvSpPr>
            <a:spLocks noGrp="1"/>
          </p:cNvSpPr>
          <p:nvPr>
            <p:ph type="title"/>
          </p:nvPr>
        </p:nvSpPr>
        <p:spPr>
          <a:xfrm>
            <a:off x="1021080" y="-772668"/>
            <a:ext cx="10149840" cy="1545336"/>
          </a:xfrm>
        </p:spPr>
        <p:txBody>
          <a:bodyPr/>
          <a:lstStyle/>
          <a:p>
            <a:endParaRPr lang="el-GR"/>
          </a:p>
        </p:txBody>
      </p:sp>
      <p:graphicFrame>
        <p:nvGraphicFramePr>
          <p:cNvPr id="10" name="Content Placeholder 4">
            <a:extLst>
              <a:ext uri="{FF2B5EF4-FFF2-40B4-BE49-F238E27FC236}">
                <a16:creationId xmlns:a16="http://schemas.microsoft.com/office/drawing/2014/main" xmlns="" id="{52B695CD-0C40-2FA5-F4BE-E4B25E18AC4F}"/>
              </a:ext>
            </a:extLst>
          </p:cNvPr>
          <p:cNvGraphicFramePr>
            <a:graphicFrameLocks noGrp="1"/>
          </p:cNvGraphicFramePr>
          <p:nvPr>
            <p:ph idx="1"/>
            <p:extLst>
              <p:ext uri="{D42A27DB-BD31-4B8C-83A1-F6EECF244321}">
                <p14:modId xmlns:p14="http://schemas.microsoft.com/office/powerpoint/2010/main" xmlns="" val="411338512"/>
              </p:ext>
            </p:extLst>
          </p:nvPr>
        </p:nvGraphicFramePr>
        <p:xfrm>
          <a:off x="777875" y="772668"/>
          <a:ext cx="4370388" cy="5485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xmlns="" id="{E15D4E3C-BF0A-02FF-7CEA-29C93832674E}"/>
              </a:ext>
            </a:extLst>
          </p:cNvPr>
          <p:cNvSpPr>
            <a:spLocks noGrp="1"/>
          </p:cNvSpPr>
          <p:nvPr>
            <p:ph type="sldNum" sz="quarter" idx="12"/>
          </p:nvPr>
        </p:nvSpPr>
        <p:spPr/>
        <p:txBody>
          <a:bodyPr anchor="ctr">
            <a:normAutofit/>
          </a:bodyPr>
          <a:lstStyle/>
          <a:p>
            <a:pPr>
              <a:spcAft>
                <a:spcPts val="600"/>
              </a:spcAft>
            </a:pPr>
            <a:fld id="{CBD12358-51D2-46B3-9BDE-DF29528B9454}" type="slidenum">
              <a:rPr lang="en-US" smtClean="0"/>
              <a:pPr>
                <a:spcAft>
                  <a:spcPts val="600"/>
                </a:spcAft>
              </a:pPr>
              <a:t>29</a:t>
            </a:fld>
            <a:endParaRPr lang="en-US"/>
          </a:p>
        </p:txBody>
      </p:sp>
      <p:sp>
        <p:nvSpPr>
          <p:cNvPr id="8" name="TextBox 7">
            <a:extLst>
              <a:ext uri="{FF2B5EF4-FFF2-40B4-BE49-F238E27FC236}">
                <a16:creationId xmlns:a16="http://schemas.microsoft.com/office/drawing/2014/main" xmlns="" id="{2F24AA7C-2694-4F35-0087-395732E6D4FE}"/>
              </a:ext>
            </a:extLst>
          </p:cNvPr>
          <p:cNvSpPr txBox="1"/>
          <p:nvPr/>
        </p:nvSpPr>
        <p:spPr>
          <a:xfrm>
            <a:off x="3048000" y="2853422"/>
            <a:ext cx="6096000" cy="369332"/>
          </a:xfrm>
          <a:prstGeom prst="rect">
            <a:avLst/>
          </a:prstGeom>
          <a:noFill/>
        </p:spPr>
        <p:txBody>
          <a:bodyPr wrap="square">
            <a:spAutoFit/>
          </a:bodyPr>
          <a:lstStyle/>
          <a:p>
            <a:endParaRPr lang="el-GR" dirty="0"/>
          </a:p>
        </p:txBody>
      </p:sp>
      <p:sp>
        <p:nvSpPr>
          <p:cNvPr id="12" name="Content Placeholder 2">
            <a:extLst>
              <a:ext uri="{FF2B5EF4-FFF2-40B4-BE49-F238E27FC236}">
                <a16:creationId xmlns:a16="http://schemas.microsoft.com/office/drawing/2014/main" xmlns="" id="{70FF1E50-90E4-98A5-A001-9C466C31CC6F}"/>
              </a:ext>
            </a:extLst>
          </p:cNvPr>
          <p:cNvSpPr txBox="1">
            <a:spLocks/>
          </p:cNvSpPr>
          <p:nvPr/>
        </p:nvSpPr>
        <p:spPr>
          <a:xfrm>
            <a:off x="6921817" y="2759108"/>
            <a:ext cx="3172968" cy="1339783"/>
          </a:xfrm>
          <a:prstGeom prst="rect">
            <a:avLst/>
          </a:prstGeom>
          <a:solidFill>
            <a:schemeClr val="bg2"/>
          </a:solidFill>
        </p:spPr>
        <p:txBody>
          <a:bodyPr vert="horz" lIns="91440" tIns="45720" rIns="91440" bIns="45720" rtlCol="0" anchor="t" anchorCtr="0">
            <a:normAutofit fontScale="70000" lnSpcReduction="20000"/>
          </a:bodyPr>
          <a:lstStyle>
            <a:lvl1pPr marL="228600" indent="-228600" algn="l" defTabSz="914400" rtl="0" eaLnBrk="1" latinLnBrk="0" hangingPunct="1">
              <a:lnSpc>
                <a:spcPct val="90000"/>
              </a:lnSpc>
              <a:spcBef>
                <a:spcPts val="1000"/>
              </a:spcBef>
              <a:spcAft>
                <a:spcPts val="1800"/>
              </a:spcAft>
              <a:buFont typeface="Arial" panose="020B0604020202020204" pitchFamily="34" charset="0"/>
              <a:buChar char="•"/>
              <a:defRPr sz="2000"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l-GR" dirty="0"/>
              <a:t>Ένα βήμα παραπέρα, στοχεύουμε στην ανάπτυξη της υποστήριξης από ομότιμους ως επαγγελματικού ρόλου, αναπτύσσοντας ένα δίκτυο σε εθνικό επίπεδο και διεθνές επίπεδο</a:t>
            </a:r>
            <a:endParaRPr lang="en-US" dirty="0"/>
          </a:p>
        </p:txBody>
      </p:sp>
      <p:sp>
        <p:nvSpPr>
          <p:cNvPr id="14" name="Θέση περιεχομένου 13">
            <a:extLst>
              <a:ext uri="{FF2B5EF4-FFF2-40B4-BE49-F238E27FC236}">
                <a16:creationId xmlns:a16="http://schemas.microsoft.com/office/drawing/2014/main" xmlns="" id="{880A0EF6-2663-6837-1176-0AE778E379F4}"/>
              </a:ext>
            </a:extLst>
          </p:cNvPr>
          <p:cNvSpPr>
            <a:spLocks noGrp="1"/>
          </p:cNvSpPr>
          <p:nvPr>
            <p:ph idx="13"/>
          </p:nvPr>
        </p:nvSpPr>
        <p:spPr/>
        <p:txBody>
          <a:bodyPr/>
          <a:lstStyle/>
          <a:p>
            <a:endParaRPr lang="el-GR" dirty="0"/>
          </a:p>
        </p:txBody>
      </p:sp>
    </p:spTree>
    <p:extLst>
      <p:ext uri="{BB962C8B-B14F-4D97-AF65-F5344CB8AC3E}">
        <p14:creationId xmlns:p14="http://schemas.microsoft.com/office/powerpoint/2010/main" xmlns="" val="406230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B81E6-1867-27A1-6531-F327A72D5C84}"/>
              </a:ext>
            </a:extLst>
          </p:cNvPr>
          <p:cNvSpPr>
            <a:spLocks noGrp="1"/>
          </p:cNvSpPr>
          <p:nvPr>
            <p:ph type="title"/>
          </p:nvPr>
        </p:nvSpPr>
        <p:spPr>
          <a:xfrm>
            <a:off x="5595582" y="573206"/>
            <a:ext cx="5459105" cy="6018663"/>
          </a:xfrm>
        </p:spPr>
        <p:txBody>
          <a:bodyPr>
            <a:normAutofit/>
          </a:bodyPr>
          <a:lstStyle/>
          <a:p>
            <a:r>
              <a:rPr lang="el-GR" sz="1600" cap="none" dirty="0">
                <a:latin typeface="Arial" pitchFamily="34" charset="0"/>
                <a:cs typeface="Arial" pitchFamily="34" charset="0"/>
              </a:rPr>
              <a:t>Η αυτοβοήθεια σχετίζεται με την </a:t>
            </a:r>
            <a:r>
              <a:rPr lang="el-GR" sz="1600" i="1" u="sng" cap="none" dirty="0">
                <a:latin typeface="Arial" pitchFamily="34" charset="0"/>
                <a:cs typeface="Arial" pitchFamily="34" charset="0"/>
              </a:rPr>
              <a:t>κινητοποίηση του προσωπικού δυναμικού</a:t>
            </a:r>
            <a:r>
              <a:rPr lang="el-GR" sz="1600" u="sng" cap="none" dirty="0">
                <a:latin typeface="Arial" pitchFamily="34" charset="0"/>
                <a:cs typeface="Arial" pitchFamily="34" charset="0"/>
              </a:rPr>
              <a:t> του ατόμου για την επίλυση κάποιου προβλήματος</a:t>
            </a:r>
            <a:r>
              <a:rPr lang="el-GR" sz="1600" cap="none" dirty="0">
                <a:latin typeface="Arial" pitchFamily="34" charset="0"/>
                <a:cs typeface="Arial" pitchFamily="34" charset="0"/>
              </a:rPr>
              <a:t> κ οι ομάδες αυτοβοήθειας αποτελούν συσπειρώσεις ατόμων, που αντιμετωπίζουν κάποιο κοινό πρόβλημα, το οποίο προσπαθούν να ξεπεράσουν </a:t>
            </a:r>
            <a:r>
              <a:rPr lang="el-GR" sz="1600" u="sng" cap="none" dirty="0">
                <a:latin typeface="Arial" pitchFamily="34" charset="0"/>
                <a:cs typeface="Arial" pitchFamily="34" charset="0"/>
              </a:rPr>
              <a:t>μέσω αλληλοϋποστήριξης και ενδυνάμωσης</a:t>
            </a:r>
            <a:r>
              <a:rPr lang="el-GR" sz="1600" cap="none" dirty="0">
                <a:latin typeface="Arial" pitchFamily="34" charset="0"/>
                <a:cs typeface="Arial" pitchFamily="34" charset="0"/>
              </a:rPr>
              <a:t>. </a:t>
            </a:r>
            <a:r>
              <a:rPr lang="en-US" sz="1600" cap="none" dirty="0">
                <a:latin typeface="Arial" pitchFamily="34" charset="0"/>
                <a:cs typeface="Arial" pitchFamily="34" charset="0"/>
              </a:rPr>
              <a:t/>
            </a:r>
            <a:br>
              <a:rPr lang="en-US" sz="1600" cap="none" dirty="0">
                <a:latin typeface="Arial" pitchFamily="34" charset="0"/>
                <a:cs typeface="Arial" pitchFamily="34" charset="0"/>
              </a:rPr>
            </a:br>
            <a:r>
              <a:rPr lang="el-GR" sz="1600" cap="none" dirty="0">
                <a:latin typeface="Arial" pitchFamily="34" charset="0"/>
                <a:cs typeface="Arial" pitchFamily="34" charset="0"/>
              </a:rPr>
              <a:t/>
            </a:r>
            <a:br>
              <a:rPr lang="el-GR" sz="1600" cap="none" dirty="0">
                <a:latin typeface="Arial" pitchFamily="34" charset="0"/>
                <a:cs typeface="Arial" pitchFamily="34" charset="0"/>
              </a:rPr>
            </a:br>
            <a:r>
              <a:rPr lang="el-GR" sz="1600" cap="none" dirty="0">
                <a:latin typeface="Arial" pitchFamily="34" charset="0"/>
                <a:cs typeface="Arial" pitchFamily="34" charset="0"/>
              </a:rPr>
              <a:t>Πρόκειται για ομάδες, στις οποίες δίνεται προτεραιότητα στην </a:t>
            </a:r>
            <a:r>
              <a:rPr lang="el-GR" sz="1600" u="sng" cap="none" dirty="0">
                <a:latin typeface="Arial" pitchFamily="34" charset="0"/>
                <a:cs typeface="Arial" pitchFamily="34" charset="0"/>
              </a:rPr>
              <a:t>προσωπική εμπειρία </a:t>
            </a:r>
            <a:r>
              <a:rPr lang="el-GR" sz="1600" cap="none" dirty="0">
                <a:latin typeface="Arial" pitchFamily="34" charset="0"/>
                <a:cs typeface="Arial" pitchFamily="34" charset="0"/>
              </a:rPr>
              <a:t>των συμμετεχόντων. στηριζόμενες στην υπόθεση ότι όλοι μπορούν να συμβάλλουν με την προσωπική τους εμπειρία στους στόχους της ομάδας, οργανώνονται και λειτουργούν ως </a:t>
            </a:r>
            <a:r>
              <a:rPr lang="el-GR" sz="1600" b="1" cap="none" dirty="0">
                <a:latin typeface="Arial" pitchFamily="34" charset="0"/>
                <a:cs typeface="Arial" pitchFamily="34" charset="0"/>
              </a:rPr>
              <a:t>χώρος αμοιβαίας υποστήριξης.</a:t>
            </a:r>
            <a:br>
              <a:rPr lang="el-GR" sz="1600" b="1" cap="none" dirty="0">
                <a:latin typeface="Arial" pitchFamily="34" charset="0"/>
                <a:cs typeface="Arial" pitchFamily="34" charset="0"/>
              </a:rPr>
            </a:br>
            <a:r>
              <a:rPr lang="el-GR" sz="1600" cap="none" dirty="0">
                <a:latin typeface="Arial" pitchFamily="34" charset="0"/>
                <a:cs typeface="Arial" pitchFamily="34" charset="0"/>
              </a:rPr>
              <a:t/>
            </a:r>
            <a:br>
              <a:rPr lang="el-GR" sz="1600" cap="none" dirty="0">
                <a:latin typeface="Arial" pitchFamily="34" charset="0"/>
                <a:cs typeface="Arial" pitchFamily="34" charset="0"/>
              </a:rPr>
            </a:br>
            <a:r>
              <a:rPr lang="el-GR" sz="1600" cap="none" dirty="0">
                <a:latin typeface="Arial" pitchFamily="34" charset="0"/>
                <a:cs typeface="Arial" pitchFamily="34" charset="0"/>
              </a:rPr>
              <a:t/>
            </a:r>
            <a:br>
              <a:rPr lang="el-GR" sz="1600" cap="none" dirty="0">
                <a:latin typeface="Arial" pitchFamily="34" charset="0"/>
                <a:cs typeface="Arial" pitchFamily="34" charset="0"/>
              </a:rPr>
            </a:br>
            <a:r>
              <a:rPr lang="el-GR" sz="1600" cap="none" dirty="0">
                <a:latin typeface="Arial" pitchFamily="34" charset="0"/>
                <a:cs typeface="Arial" pitchFamily="34" charset="0"/>
              </a:rPr>
              <a:t>Η διαδικασία ενδυνάμωσης ενισχύει την ικανότητα του ατόμου </a:t>
            </a:r>
            <a:r>
              <a:rPr lang="el-GR" sz="1600" u="sng" cap="none" dirty="0">
                <a:latin typeface="Arial" pitchFamily="34" charset="0"/>
                <a:cs typeface="Arial" pitchFamily="34" charset="0"/>
              </a:rPr>
              <a:t>να μεταβολίζει τις δυσχέρειες</a:t>
            </a:r>
            <a:r>
              <a:rPr lang="el-GR" sz="1600" cap="none" dirty="0">
                <a:latin typeface="Arial" pitchFamily="34" charset="0"/>
                <a:cs typeface="Arial" pitchFamily="34" charset="0"/>
              </a:rPr>
              <a:t>, να τις επεξεργάζεται, ώστε να φτάνει σε μια «νέα αντίληψη» που τον καθιστά ικανότερο και ανθεκτικότερο.</a:t>
            </a:r>
            <a:br>
              <a:rPr lang="el-GR" sz="1600" cap="none" dirty="0">
                <a:latin typeface="Arial" pitchFamily="34" charset="0"/>
                <a:cs typeface="Arial" pitchFamily="34" charset="0"/>
              </a:rPr>
            </a:br>
            <a:r>
              <a:rPr lang="el-GR" sz="1600" b="1" cap="none" dirty="0">
                <a:latin typeface="Arial" pitchFamily="34" charset="0"/>
                <a:cs typeface="Arial" pitchFamily="34" charset="0"/>
              </a:rPr>
              <a:t/>
            </a:r>
            <a:br>
              <a:rPr lang="el-GR" sz="1600" b="1" cap="none" dirty="0">
                <a:latin typeface="Arial" pitchFamily="34" charset="0"/>
                <a:cs typeface="Arial" pitchFamily="34" charset="0"/>
              </a:rPr>
            </a:br>
            <a:r>
              <a:rPr lang="el-GR" sz="1600" b="1" cap="none" dirty="0">
                <a:latin typeface="Arial" pitchFamily="34" charset="0"/>
                <a:cs typeface="Arial" pitchFamily="34" charset="0"/>
              </a:rPr>
              <a:t> </a:t>
            </a:r>
            <a:r>
              <a:rPr lang="el-GR" sz="1600" cap="none" dirty="0">
                <a:latin typeface="Arial" pitchFamily="34" charset="0"/>
                <a:cs typeface="Arial" pitchFamily="34" charset="0"/>
              </a:rPr>
              <a:t> </a:t>
            </a:r>
            <a:br>
              <a:rPr lang="el-GR" sz="1600" cap="none" dirty="0">
                <a:latin typeface="Arial" pitchFamily="34" charset="0"/>
                <a:cs typeface="Arial" pitchFamily="34" charset="0"/>
              </a:rPr>
            </a:br>
            <a:r>
              <a:rPr lang="el-GR" sz="1000" dirty="0">
                <a:latin typeface="Arial" pitchFamily="34" charset="0"/>
                <a:cs typeface="Arial" pitchFamily="34" charset="0"/>
              </a:rPr>
              <a:t/>
            </a:r>
            <a:br>
              <a:rPr lang="el-GR" sz="1000" dirty="0">
                <a:latin typeface="Arial" pitchFamily="34" charset="0"/>
                <a:cs typeface="Arial" pitchFamily="34" charset="0"/>
              </a:rPr>
            </a:br>
            <a:endParaRPr lang="en-US" sz="1000" dirty="0"/>
          </a:p>
        </p:txBody>
      </p:sp>
      <p:sp>
        <p:nvSpPr>
          <p:cNvPr id="3" name="Text Placeholder 2">
            <a:extLst>
              <a:ext uri="{FF2B5EF4-FFF2-40B4-BE49-F238E27FC236}">
                <a16:creationId xmlns:a16="http://schemas.microsoft.com/office/drawing/2014/main" xmlns="" id="{5C27B755-8483-1C3D-23B2-7AFF295A449E}"/>
              </a:ext>
            </a:extLst>
          </p:cNvPr>
          <p:cNvSpPr>
            <a:spLocks noGrp="1"/>
          </p:cNvSpPr>
          <p:nvPr>
            <p:ph type="body" sz="quarter" idx="10"/>
          </p:nvPr>
        </p:nvSpPr>
        <p:spPr>
          <a:xfrm>
            <a:off x="682388" y="941697"/>
            <a:ext cx="2195788" cy="455288"/>
          </a:xfrm>
        </p:spPr>
        <p:txBody>
          <a:bodyPr>
            <a:normAutofit/>
          </a:bodyPr>
          <a:lstStyle/>
          <a:p>
            <a:r>
              <a:rPr lang="el-GR" b="1" dirty="0"/>
              <a:t>ΑΥΤΟΒΟΗΘΕΙΑ</a:t>
            </a:r>
            <a:endParaRPr lang="en-US" b="1" dirty="0"/>
          </a:p>
        </p:txBody>
      </p:sp>
      <p:pic>
        <p:nvPicPr>
          <p:cNvPr id="7" name="6 - Θέση εικόνας" descr="αρχείο λήψης.jpg"/>
          <p:cNvPicPr>
            <a:picLocks noGrp="1" noChangeAspect="1"/>
          </p:cNvPicPr>
          <p:nvPr>
            <p:ph type="pic" sz="quarter" idx="11"/>
          </p:nvPr>
        </p:nvPicPr>
        <p:blipFill>
          <a:blip r:embed="rId2"/>
          <a:srcRect l="25637" r="25637"/>
          <a:stretch>
            <a:fillRect/>
          </a:stretch>
        </p:blipFill>
        <p:spPr bwMode="auto">
          <a:xfrm>
            <a:off x="409433" y="2347416"/>
            <a:ext cx="3067186" cy="4188797"/>
          </a:xfrm>
          <a:prstGeom prst="rect">
            <a:avLst/>
          </a:prstGeom>
          <a:noFill/>
        </p:spPr>
      </p:pic>
    </p:spTree>
    <p:extLst>
      <p:ext uri="{BB962C8B-B14F-4D97-AF65-F5344CB8AC3E}">
        <p14:creationId xmlns:p14="http://schemas.microsoft.com/office/powerpoint/2010/main" xmlns="" val="2348906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52BC6B7-C1AE-C71A-1814-9E25DAEF2378}"/>
              </a:ext>
            </a:extLst>
          </p:cNvPr>
          <p:cNvSpPr>
            <a:spLocks noGrp="1"/>
          </p:cNvSpPr>
          <p:nvPr>
            <p:ph type="title"/>
          </p:nvPr>
        </p:nvSpPr>
        <p:spPr>
          <a:xfrm>
            <a:off x="777240" y="365760"/>
            <a:ext cx="10890504" cy="1545336"/>
          </a:xfrm>
        </p:spPr>
        <p:txBody>
          <a:bodyPr anchor="ctr">
            <a:normAutofit/>
          </a:bodyPr>
          <a:lstStyle/>
          <a:p>
            <a:r>
              <a:rPr lang="el-GR" sz="3400" dirty="0"/>
              <a:t>αλλαγές στη φιλοσοφία και την πρακτική των υπηρεσιών μας για την ενσωμάτωση των ειδικών υποστήριξης </a:t>
            </a:r>
            <a:r>
              <a:rPr lang="el-GR" sz="3400" dirty="0" err="1"/>
              <a:t>ομοτίμων</a:t>
            </a:r>
            <a:r>
              <a:rPr lang="el-GR" sz="3400" dirty="0"/>
              <a:t> 1</a:t>
            </a:r>
          </a:p>
        </p:txBody>
      </p:sp>
      <p:sp>
        <p:nvSpPr>
          <p:cNvPr id="4" name="Θέση περιεχομένου 3">
            <a:extLst>
              <a:ext uri="{FF2B5EF4-FFF2-40B4-BE49-F238E27FC236}">
                <a16:creationId xmlns:a16="http://schemas.microsoft.com/office/drawing/2014/main" xmlns="" id="{ED5EBCE4-97BA-DB74-ABF4-5E05F634A725}"/>
              </a:ext>
            </a:extLst>
          </p:cNvPr>
          <p:cNvSpPr>
            <a:spLocks noGrp="1"/>
          </p:cNvSpPr>
          <p:nvPr>
            <p:ph idx="13"/>
          </p:nvPr>
        </p:nvSpPr>
        <p:spPr>
          <a:xfrm>
            <a:off x="6858381" y="2230501"/>
            <a:ext cx="4361688" cy="4627499"/>
          </a:xfrm>
        </p:spPr>
        <p:txBody>
          <a:bodyPr anchor="t">
            <a:normAutofit/>
          </a:bodyPr>
          <a:lstStyle/>
          <a:p>
            <a:pPr marL="0" indent="0">
              <a:buNone/>
            </a:pPr>
            <a:r>
              <a:rPr lang="el-GR" sz="1600" dirty="0"/>
              <a:t>Παρόλο που υπάρχουν διάφοροι τρόποι με τους οποίους ένας PSW μπορεί να απασχοληθεί στο πλαίσιο των υπηρεσιών ψυχικής υγείας, υπάρχουν ορισμένες βασικές αρχές οι οποίες μπορούν να χρησιμοποιηθούν για να διασφαλίσουν την ακεραιότητα του ρόλου του. </a:t>
            </a:r>
          </a:p>
          <a:p>
            <a:pPr marL="0" indent="0">
              <a:buNone/>
            </a:pPr>
            <a:r>
              <a:rPr lang="el-GR" sz="1600" dirty="0"/>
              <a:t>Οι αρχές αυτές συνδέονται στενά με το μοντέλο ανάρρωσης</a:t>
            </a:r>
          </a:p>
          <a:p>
            <a:pPr marL="0" indent="0">
              <a:buNone/>
            </a:pPr>
            <a:r>
              <a:rPr lang="el-GR" sz="1600" dirty="0"/>
              <a:t>Μια προσανατολισμένη στην ανάρρωση προσέγγιση εντός ενός οργανισμού έχει αποδειχθεί ότι αποτελεί έναν ισχυρό και εμπνευσμένο τρόπο ανάπτυξης και ενσωμάτωσης των PSW στις υπηρεσίες ψυχικής υγείας.</a:t>
            </a:r>
          </a:p>
        </p:txBody>
      </p:sp>
      <p:sp>
        <p:nvSpPr>
          <p:cNvPr id="5" name="Θέση αριθμού διαφάνειας 4">
            <a:extLst>
              <a:ext uri="{FF2B5EF4-FFF2-40B4-BE49-F238E27FC236}">
                <a16:creationId xmlns:a16="http://schemas.microsoft.com/office/drawing/2014/main" xmlns="" id="{11737E1C-E85B-4A9B-FDAF-66BE6B7E2D5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30</a:t>
            </a:fld>
            <a:endParaRPr lang="en-US"/>
          </a:p>
        </p:txBody>
      </p:sp>
      <p:graphicFrame>
        <p:nvGraphicFramePr>
          <p:cNvPr id="7" name="Θέση περιεχομένου 2">
            <a:extLst>
              <a:ext uri="{FF2B5EF4-FFF2-40B4-BE49-F238E27FC236}">
                <a16:creationId xmlns:a16="http://schemas.microsoft.com/office/drawing/2014/main" xmlns="" id="{3BD3B367-FDA3-FB8B-B128-6525CDDA086E}"/>
              </a:ext>
            </a:extLst>
          </p:cNvPr>
          <p:cNvGraphicFramePr>
            <a:graphicFrameLocks noGrp="1"/>
          </p:cNvGraphicFramePr>
          <p:nvPr>
            <p:ph idx="1"/>
            <p:extLst>
              <p:ext uri="{D42A27DB-BD31-4B8C-83A1-F6EECF244321}">
                <p14:modId xmlns:p14="http://schemas.microsoft.com/office/powerpoint/2010/main" xmlns="" val="2093928208"/>
              </p:ext>
            </p:extLst>
          </p:nvPr>
        </p:nvGraphicFramePr>
        <p:xfrm>
          <a:off x="777240" y="2093976"/>
          <a:ext cx="5833872" cy="3776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22083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B5C166-B66D-1326-9553-AD953B3BBF61}"/>
              </a:ext>
            </a:extLst>
          </p:cNvPr>
          <p:cNvSpPr>
            <a:spLocks noGrp="1"/>
          </p:cNvSpPr>
          <p:nvPr>
            <p:ph type="title"/>
          </p:nvPr>
        </p:nvSpPr>
        <p:spPr>
          <a:xfrm>
            <a:off x="777240" y="365760"/>
            <a:ext cx="10890504" cy="1545336"/>
          </a:xfrm>
        </p:spPr>
        <p:txBody>
          <a:bodyPr anchor="ctr">
            <a:normAutofit/>
          </a:bodyPr>
          <a:lstStyle/>
          <a:p>
            <a:r>
              <a:rPr lang="el-GR" sz="3400"/>
              <a:t>αλλαγές στη φιλοσοφία και την πρακτική των υπηρεσιών μας για την ενσωμάτωση των ειδικών υποστήριξης ομοτίμων 2</a:t>
            </a:r>
          </a:p>
        </p:txBody>
      </p:sp>
      <p:sp>
        <p:nvSpPr>
          <p:cNvPr id="3" name="Θέση περιεχομένου 2">
            <a:extLst>
              <a:ext uri="{FF2B5EF4-FFF2-40B4-BE49-F238E27FC236}">
                <a16:creationId xmlns:a16="http://schemas.microsoft.com/office/drawing/2014/main" xmlns="" id="{A3FE76DC-B452-0F7E-C4F7-4CFB96F6F13E}"/>
              </a:ext>
            </a:extLst>
          </p:cNvPr>
          <p:cNvSpPr>
            <a:spLocks noGrp="1"/>
          </p:cNvSpPr>
          <p:nvPr>
            <p:ph idx="1"/>
          </p:nvPr>
        </p:nvSpPr>
        <p:spPr>
          <a:xfrm>
            <a:off x="777240" y="2865501"/>
            <a:ext cx="2880360" cy="2782824"/>
          </a:xfrm>
        </p:spPr>
        <p:txBody>
          <a:bodyPr anchor="t">
            <a:normAutofit lnSpcReduction="10000"/>
          </a:bodyPr>
          <a:lstStyle/>
          <a:p>
            <a:pPr marL="0" indent="0">
              <a:buNone/>
            </a:pPr>
            <a:r>
              <a:rPr lang="el-GR" altLang="el-GR" dirty="0"/>
              <a:t>Το στίγμα και τα στερεότυπα μπορεί αποτελούν σταθερά τα πιο σημαντικά εμπόδια στην εκπαίδευση, στην ισότιμη ένταξη των </a:t>
            </a:r>
            <a:r>
              <a:rPr lang="en-US" altLang="el-GR" dirty="0"/>
              <a:t>PSW</a:t>
            </a:r>
            <a:r>
              <a:rPr lang="el-GR" altLang="el-GR" dirty="0"/>
              <a:t> στις υπηρεσίες και την αναγνώριση του επαγγέλματός τους. </a:t>
            </a:r>
          </a:p>
          <a:p>
            <a:endParaRPr lang="el-GR" dirty="0"/>
          </a:p>
        </p:txBody>
      </p:sp>
      <p:sp>
        <p:nvSpPr>
          <p:cNvPr id="5" name="Θέση αριθμού διαφάνειας 4">
            <a:extLst>
              <a:ext uri="{FF2B5EF4-FFF2-40B4-BE49-F238E27FC236}">
                <a16:creationId xmlns:a16="http://schemas.microsoft.com/office/drawing/2014/main" xmlns="" id="{BD7C9490-EF67-3917-49FA-DDA4034D077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31</a:t>
            </a:fld>
            <a:endParaRPr lang="en-US"/>
          </a:p>
        </p:txBody>
      </p:sp>
      <p:graphicFrame>
        <p:nvGraphicFramePr>
          <p:cNvPr id="15" name="Rectangle 1">
            <a:extLst>
              <a:ext uri="{FF2B5EF4-FFF2-40B4-BE49-F238E27FC236}">
                <a16:creationId xmlns:a16="http://schemas.microsoft.com/office/drawing/2014/main" xmlns="" id="{3810048C-4004-DD71-3079-D97F5F293336}"/>
              </a:ext>
            </a:extLst>
          </p:cNvPr>
          <p:cNvGraphicFramePr>
            <a:graphicFrameLocks noGrp="1"/>
          </p:cNvGraphicFramePr>
          <p:nvPr>
            <p:ph idx="13"/>
            <p:extLst>
              <p:ext uri="{D42A27DB-BD31-4B8C-83A1-F6EECF244321}">
                <p14:modId xmlns:p14="http://schemas.microsoft.com/office/powerpoint/2010/main" xmlns="" val="1227337907"/>
              </p:ext>
            </p:extLst>
          </p:nvPr>
        </p:nvGraphicFramePr>
        <p:xfrm>
          <a:off x="4261104" y="2093976"/>
          <a:ext cx="6967728" cy="401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18058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E67AECF-52F8-09C2-8103-A9402C2F1BE1}"/>
              </a:ext>
            </a:extLst>
          </p:cNvPr>
          <p:cNvSpPr>
            <a:spLocks noGrp="1"/>
          </p:cNvSpPr>
          <p:nvPr>
            <p:ph type="title"/>
          </p:nvPr>
        </p:nvSpPr>
        <p:spPr>
          <a:xfrm>
            <a:off x="777240" y="667512"/>
            <a:ext cx="3621024" cy="5513832"/>
          </a:xfrm>
        </p:spPr>
        <p:txBody>
          <a:bodyPr anchor="ctr">
            <a:normAutofit/>
          </a:bodyPr>
          <a:lstStyle/>
          <a:p>
            <a:pPr marL="0" indent="0">
              <a:buNone/>
            </a:pPr>
            <a:r>
              <a:rPr lang="el-GR" sz="3400"/>
              <a:t>Η Ελλάδα βρίσκεται ακόμη σε πρώιμο στάδιο στην αναγνώριση του ρόλου του </a:t>
            </a:r>
            <a:r>
              <a:rPr lang="en-US" sz="3400"/>
              <a:t>PSW </a:t>
            </a:r>
            <a:r>
              <a:rPr lang="el-GR" sz="3400"/>
              <a:t>και σε ακόμη πιο αρχικό στάδιο στη σχετική εκπαίδευση και πιστοποίηση</a:t>
            </a:r>
          </a:p>
        </p:txBody>
      </p:sp>
      <p:sp>
        <p:nvSpPr>
          <p:cNvPr id="5" name="Θέση αριθμού διαφάνειας 4">
            <a:extLst>
              <a:ext uri="{FF2B5EF4-FFF2-40B4-BE49-F238E27FC236}">
                <a16:creationId xmlns:a16="http://schemas.microsoft.com/office/drawing/2014/main" xmlns="" id="{5882745A-C77F-3294-65E5-ABBFB4A1AEA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32</a:t>
            </a:fld>
            <a:endParaRPr lang="en-US"/>
          </a:p>
        </p:txBody>
      </p:sp>
      <p:graphicFrame>
        <p:nvGraphicFramePr>
          <p:cNvPr id="7" name="Θέση περιεχομένου 3">
            <a:extLst>
              <a:ext uri="{FF2B5EF4-FFF2-40B4-BE49-F238E27FC236}">
                <a16:creationId xmlns:a16="http://schemas.microsoft.com/office/drawing/2014/main" xmlns="" id="{F0311015-1B8B-7F52-94FD-9122ADC069B0}"/>
              </a:ext>
            </a:extLst>
          </p:cNvPr>
          <p:cNvGraphicFramePr>
            <a:graphicFrameLocks noGrp="1"/>
          </p:cNvGraphicFramePr>
          <p:nvPr>
            <p:ph idx="1"/>
            <p:extLst>
              <p:ext uri="{D42A27DB-BD31-4B8C-83A1-F6EECF244321}">
                <p14:modId xmlns:p14="http://schemas.microsoft.com/office/powerpoint/2010/main" xmlns="" val="3918812563"/>
              </p:ext>
            </p:extLst>
          </p:nvPr>
        </p:nvGraphicFramePr>
        <p:xfrm>
          <a:off x="4846320" y="828675"/>
          <a:ext cx="5276088" cy="535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96336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9693D9-D711-7DBC-C8C9-A928CF77DD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669F0645-6F83-8FC4-67BA-6D4E13BCF1AC}"/>
              </a:ext>
            </a:extLst>
          </p:cNvPr>
          <p:cNvSpPr>
            <a:spLocks noGrp="1"/>
          </p:cNvSpPr>
          <p:nvPr>
            <p:ph type="title"/>
          </p:nvPr>
        </p:nvSpPr>
        <p:spPr>
          <a:xfrm>
            <a:off x="777240" y="365760"/>
            <a:ext cx="10890504" cy="1545336"/>
          </a:xfrm>
        </p:spPr>
        <p:txBody>
          <a:bodyPr anchor="ctr">
            <a:normAutofit/>
          </a:bodyPr>
          <a:lstStyle/>
          <a:p>
            <a:r>
              <a:rPr lang="el-GR"/>
              <a:t>Οι προτεραιότητές μας στην καθημερινή πρακτική</a:t>
            </a:r>
            <a:endParaRPr lang="en-US" dirty="0"/>
          </a:p>
        </p:txBody>
      </p:sp>
      <p:sp>
        <p:nvSpPr>
          <p:cNvPr id="3" name="Slide Number Placeholder 2">
            <a:extLst>
              <a:ext uri="{FF2B5EF4-FFF2-40B4-BE49-F238E27FC236}">
                <a16:creationId xmlns:a16="http://schemas.microsoft.com/office/drawing/2014/main" xmlns="" id="{859346B7-78DF-8E5C-5095-57DF228342D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33</a:t>
            </a:fld>
            <a:endParaRPr lang="en-US"/>
          </a:p>
        </p:txBody>
      </p:sp>
      <p:graphicFrame>
        <p:nvGraphicFramePr>
          <p:cNvPr id="24" name="Content Placeholder 4">
            <a:extLst>
              <a:ext uri="{FF2B5EF4-FFF2-40B4-BE49-F238E27FC236}">
                <a16:creationId xmlns:a16="http://schemas.microsoft.com/office/drawing/2014/main" xmlns="" id="{B8613C95-CF59-E282-8CB2-D02619B54CCA}"/>
              </a:ext>
            </a:extLst>
          </p:cNvPr>
          <p:cNvGraphicFramePr>
            <a:graphicFrameLocks noGrp="1"/>
          </p:cNvGraphicFramePr>
          <p:nvPr>
            <p:ph idx="13"/>
          </p:nvPr>
        </p:nvGraphicFramePr>
        <p:xfrm>
          <a:off x="804672" y="2093976"/>
          <a:ext cx="10469880" cy="401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46957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9204D3-DAF0-2920-9626-972D29F1EBE6}"/>
              </a:ext>
            </a:extLst>
          </p:cNvPr>
          <p:cNvSpPr>
            <a:spLocks noGrp="1"/>
          </p:cNvSpPr>
          <p:nvPr>
            <p:ph type="title"/>
          </p:nvPr>
        </p:nvSpPr>
        <p:spPr/>
        <p:txBody>
          <a:bodyPr anchor="ctr">
            <a:normAutofit/>
          </a:bodyPr>
          <a:lstStyle/>
          <a:p>
            <a:r>
              <a:rPr lang="el-GR" sz="4100"/>
              <a:t>Τι κριτική ασκείτε για τον τρόπο με τον οποίο εφαρμόζεται η υποστήριξη από </a:t>
            </a:r>
            <a:r>
              <a:rPr lang="el-GR" sz="4100" err="1"/>
              <a:t>ομοτίμους</a:t>
            </a:r>
            <a:r>
              <a:rPr lang="el-GR" sz="4100"/>
              <a:t>;</a:t>
            </a:r>
          </a:p>
        </p:txBody>
      </p:sp>
      <p:sp>
        <p:nvSpPr>
          <p:cNvPr id="4" name="Θέση περιεχομένου 3">
            <a:extLst>
              <a:ext uri="{FF2B5EF4-FFF2-40B4-BE49-F238E27FC236}">
                <a16:creationId xmlns:a16="http://schemas.microsoft.com/office/drawing/2014/main" xmlns="" id="{FE8AE87A-5022-9B85-2BF1-3053065F7BD1}"/>
              </a:ext>
            </a:extLst>
          </p:cNvPr>
          <p:cNvSpPr>
            <a:spLocks noGrp="1"/>
          </p:cNvSpPr>
          <p:nvPr>
            <p:ph idx="13"/>
          </p:nvPr>
        </p:nvSpPr>
        <p:spPr>
          <a:xfrm>
            <a:off x="804672" y="2143124"/>
            <a:ext cx="10469880" cy="3343275"/>
          </a:xfrm>
        </p:spPr>
        <p:txBody>
          <a:bodyPr anchor="t">
            <a:normAutofit/>
          </a:bodyPr>
          <a:lstStyle/>
          <a:p>
            <a:pPr marL="0" indent="0" algn="just">
              <a:buNone/>
            </a:pPr>
            <a:r>
              <a:rPr lang="el-GR" sz="1900" dirty="0"/>
              <a:t>Η προσωπική βιωματική γνώση που χρησιμοποιείται σε ομάδες αυτοβοήθειας έχει θεωρηθεί ως πολύτιμη πηγή αμοιβαίας υποστήριξης. </a:t>
            </a:r>
          </a:p>
          <a:p>
            <a:pPr marL="0" indent="0" algn="just">
              <a:buNone/>
            </a:pPr>
            <a:r>
              <a:rPr lang="el-GR" sz="1900" dirty="0"/>
              <a:t>Εκτός από αυτή την πηγή, θα πρέπει επίσης να ληφθούν υπόψη οι επαγγελματικές γνώσεις και ιδιαίτερα η αποδοχή της φαρμακευτικής αγωγής ως καλής πρακτικής στη διαχείριση πολλών τύπων διαταραχών ψυχικής υγείας. </a:t>
            </a:r>
          </a:p>
          <a:p>
            <a:pPr marL="0" indent="0" algn="just">
              <a:buNone/>
            </a:pPr>
            <a:r>
              <a:rPr lang="el-GR" sz="1900" dirty="0"/>
              <a:t>Η υποστήριξη από </a:t>
            </a:r>
            <a:r>
              <a:rPr lang="el-GR" sz="1900" dirty="0" err="1"/>
              <a:t>ομοτίμους</a:t>
            </a:r>
            <a:r>
              <a:rPr lang="el-GR" sz="1900" dirty="0"/>
              <a:t> προϋποθέτει μια προσωπική επιτυχημένη πορεία προς την ανάρρωση, εκπαίδευση (πέρα από τη βιωμένη εμπειρία) και </a:t>
            </a:r>
            <a:r>
              <a:rPr lang="el-GR" sz="1900" dirty="0" err="1"/>
              <a:t>εποπτεια</a:t>
            </a:r>
            <a:r>
              <a:rPr lang="el-GR" sz="1900" dirty="0"/>
              <a:t>, προκειμένου ένας ομότιμος να υποστηρίξει τους λήπτες υπηρεσιών στο δικό τους ταξίδι αποκατάστασης.</a:t>
            </a:r>
          </a:p>
        </p:txBody>
      </p:sp>
      <p:sp>
        <p:nvSpPr>
          <p:cNvPr id="5" name="Θέση αριθμού διαφάνειας 4">
            <a:extLst>
              <a:ext uri="{FF2B5EF4-FFF2-40B4-BE49-F238E27FC236}">
                <a16:creationId xmlns:a16="http://schemas.microsoft.com/office/drawing/2014/main" xmlns="" id="{05A2DA0D-9AE7-3040-A4CA-75E2C2DD1230}"/>
              </a:ext>
            </a:extLst>
          </p:cNvPr>
          <p:cNvSpPr>
            <a:spLocks noGrp="1"/>
          </p:cNvSpPr>
          <p:nvPr>
            <p:ph type="sldNum" sz="quarter" idx="12"/>
          </p:nvPr>
        </p:nvSpPr>
        <p:spPr/>
        <p:txBody>
          <a:bodyPr anchor="ctr">
            <a:normAutofit/>
          </a:bodyPr>
          <a:lstStyle/>
          <a:p>
            <a:pPr>
              <a:spcAft>
                <a:spcPts val="600"/>
              </a:spcAft>
            </a:pPr>
            <a:fld id="{CBD12358-51D2-46B3-9BDE-DF29528B9454}" type="slidenum">
              <a:rPr lang="en-US" smtClean="0"/>
              <a:pPr>
                <a:spcAft>
                  <a:spcPts val="600"/>
                </a:spcAft>
              </a:pPr>
              <a:t>34</a:t>
            </a:fld>
            <a:endParaRPr lang="en-US"/>
          </a:p>
        </p:txBody>
      </p:sp>
    </p:spTree>
    <p:extLst>
      <p:ext uri="{BB962C8B-B14F-4D97-AF65-F5344CB8AC3E}">
        <p14:creationId xmlns:p14="http://schemas.microsoft.com/office/powerpoint/2010/main" xmlns="" val="1019241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0CCF9-507A-9B33-F360-5F3A97BF4E61}"/>
              </a:ext>
            </a:extLst>
          </p:cNvPr>
          <p:cNvSpPr>
            <a:spLocks noGrp="1"/>
          </p:cNvSpPr>
          <p:nvPr>
            <p:ph type="title"/>
          </p:nvPr>
        </p:nvSpPr>
        <p:spPr>
          <a:xfrm>
            <a:off x="768096" y="667512"/>
            <a:ext cx="5916168" cy="3666744"/>
          </a:xfrm>
        </p:spPr>
        <p:txBody>
          <a:bodyPr/>
          <a:lstStyle/>
          <a:p>
            <a:r>
              <a:rPr lang="el-GR" dirty="0" err="1"/>
              <a:t>Ευχαριστουμε</a:t>
            </a:r>
            <a:r>
              <a:rPr lang="el-GR" dirty="0"/>
              <a:t> για την </a:t>
            </a:r>
            <a:r>
              <a:rPr lang="el-GR" dirty="0" err="1"/>
              <a:t>προσοχη</a:t>
            </a:r>
            <a:r>
              <a:rPr lang="el-GR" dirty="0"/>
              <a:t> σας</a:t>
            </a:r>
            <a:endParaRPr lang="en-US" dirty="0"/>
          </a:p>
        </p:txBody>
      </p:sp>
      <p:sp>
        <p:nvSpPr>
          <p:cNvPr id="3" name="Text Placeholder 2">
            <a:extLst>
              <a:ext uri="{FF2B5EF4-FFF2-40B4-BE49-F238E27FC236}">
                <a16:creationId xmlns:a16="http://schemas.microsoft.com/office/drawing/2014/main" xmlns="" id="{FA394F8A-4651-0476-8C8A-075A356960DE}"/>
              </a:ext>
            </a:extLst>
          </p:cNvPr>
          <p:cNvSpPr>
            <a:spLocks noGrp="1"/>
          </p:cNvSpPr>
          <p:nvPr>
            <p:ph type="body" sz="quarter" idx="10"/>
          </p:nvPr>
        </p:nvSpPr>
        <p:spPr>
          <a:xfrm>
            <a:off x="4248150" y="4636008"/>
            <a:ext cx="1796034" cy="183642"/>
          </a:xfrm>
        </p:spPr>
        <p:txBody>
          <a:bodyPr>
            <a:normAutofit fontScale="25000" lnSpcReduction="20000"/>
          </a:bodyPr>
          <a:lstStyle/>
          <a:p>
            <a:endParaRPr lang="en-US" dirty="0"/>
          </a:p>
          <a:p>
            <a:endParaRPr lang="en-US" dirty="0"/>
          </a:p>
        </p:txBody>
      </p:sp>
      <p:pic>
        <p:nvPicPr>
          <p:cNvPr id="5" name="Picture Placeholder 4" descr="Aerial view of the beach">
            <a:extLst>
              <a:ext uri="{FF2B5EF4-FFF2-40B4-BE49-F238E27FC236}">
                <a16:creationId xmlns:a16="http://schemas.microsoft.com/office/drawing/2014/main" xmlns="" id="{69435B0A-4EE0-1346-7375-E8C7E1ED6C91}"/>
              </a:ext>
            </a:extLst>
          </p:cNvPr>
          <p:cNvPicPr>
            <a:picLocks noGrp="1" noChangeAspect="1"/>
          </p:cNvPicPr>
          <p:nvPr>
            <p:ph type="pic" sz="quarter" idx="11"/>
          </p:nvPr>
        </p:nvPicPr>
        <p:blipFill>
          <a:blip r:embed="rId2"/>
          <a:srcRect t="69" b="69"/>
          <a:stretch/>
        </p:blipFill>
        <p:spPr>
          <a:xfrm>
            <a:off x="7754112" y="947737"/>
            <a:ext cx="4023360" cy="4962525"/>
          </a:xfrm>
        </p:spPr>
      </p:pic>
    </p:spTree>
    <p:extLst>
      <p:ext uri="{BB962C8B-B14F-4D97-AF65-F5344CB8AC3E}">
        <p14:creationId xmlns:p14="http://schemas.microsoft.com/office/powerpoint/2010/main" xmlns="" val="416565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B81E6-1867-27A1-6531-F327A72D5C84}"/>
              </a:ext>
            </a:extLst>
          </p:cNvPr>
          <p:cNvSpPr>
            <a:spLocks noGrp="1"/>
          </p:cNvSpPr>
          <p:nvPr>
            <p:ph type="title"/>
          </p:nvPr>
        </p:nvSpPr>
        <p:spPr>
          <a:xfrm>
            <a:off x="6878472" y="764274"/>
            <a:ext cx="4626591" cy="2168112"/>
          </a:xfrm>
        </p:spPr>
        <p:txBody>
          <a:bodyPr>
            <a:normAutofit/>
          </a:bodyPr>
          <a:lstStyle/>
          <a:p>
            <a:pPr algn="just"/>
            <a:r>
              <a:rPr lang="el-GR" sz="1600" cap="none" dirty="0">
                <a:latin typeface="Calibri" panose="020F0502020204030204" pitchFamily="34" charset="0"/>
                <a:cs typeface="Calibri" panose="020F0502020204030204" pitchFamily="34" charset="0"/>
              </a:rPr>
              <a:t>"</a:t>
            </a:r>
            <a:r>
              <a:rPr lang="en-US" sz="1600" cap="none" dirty="0">
                <a:latin typeface="Calibri" panose="020F0502020204030204" pitchFamily="34" charset="0"/>
                <a:cs typeface="Calibri" panose="020F0502020204030204" pitchFamily="34" charset="0"/>
              </a:rPr>
              <a:t>PEER</a:t>
            </a:r>
            <a:r>
              <a:rPr lang="el-GR" sz="1600" cap="none" dirty="0">
                <a:latin typeface="Calibri" panose="020F0502020204030204" pitchFamily="34" charset="0"/>
                <a:cs typeface="Calibri" panose="020F0502020204030204" pitchFamily="34" charset="0"/>
              </a:rPr>
              <a:t>"</a:t>
            </a:r>
            <a:r>
              <a:rPr lang="en-US" sz="1600" cap="none" dirty="0">
                <a:latin typeface="Calibri" panose="020F0502020204030204" pitchFamily="34" charset="0"/>
                <a:cs typeface="Calibri" panose="020F0502020204030204" pitchFamily="34" charset="0"/>
              </a:rPr>
              <a:t> </a:t>
            </a:r>
            <a:r>
              <a:rPr lang="el-GR" sz="1600" cap="none" dirty="0">
                <a:latin typeface="Calibri" panose="020F0502020204030204" pitchFamily="34" charset="0"/>
                <a:cs typeface="Calibri" panose="020F0502020204030204" pitchFamily="34" charset="0"/>
              </a:rPr>
              <a:t>σημαίνει "ίσος", κάποιος με τον οποίο μοιραζόμαστε κοινά δημογραφικά ή κοινωνικά χαρακτηριστικά. </a:t>
            </a:r>
            <a:r>
              <a:rPr lang="en-US" sz="1600" cap="none" dirty="0" smtClean="0">
                <a:latin typeface="Calibri" panose="020F0502020204030204" pitchFamily="34" charset="0"/>
                <a:cs typeface="Calibri" panose="020F0502020204030204" pitchFamily="34" charset="0"/>
              </a:rPr>
              <a:t/>
            </a:r>
            <a:br>
              <a:rPr lang="en-US" sz="1600" cap="none" dirty="0" smtClean="0">
                <a:latin typeface="Calibri" panose="020F0502020204030204" pitchFamily="34" charset="0"/>
                <a:cs typeface="Calibri" panose="020F0502020204030204" pitchFamily="34" charset="0"/>
              </a:rPr>
            </a:br>
            <a:r>
              <a:rPr lang="en-US" sz="1600" cap="none" dirty="0" smtClean="0">
                <a:latin typeface="Calibri" panose="020F0502020204030204" pitchFamily="34" charset="0"/>
                <a:cs typeface="Calibri" panose="020F0502020204030204" pitchFamily="34" charset="0"/>
              </a:rPr>
              <a:t/>
            </a:r>
            <a:br>
              <a:rPr lang="en-US" sz="1600" cap="none" dirty="0" smtClean="0">
                <a:latin typeface="Calibri" panose="020F0502020204030204" pitchFamily="34" charset="0"/>
                <a:cs typeface="Calibri" panose="020F0502020204030204" pitchFamily="34" charset="0"/>
              </a:rPr>
            </a:br>
            <a:r>
              <a:rPr lang="en-US" sz="1600" cap="none" dirty="0" smtClean="0">
                <a:latin typeface="Calibri" panose="020F0502020204030204" pitchFamily="34" charset="0"/>
                <a:cs typeface="Calibri" panose="020F0502020204030204" pitchFamily="34" charset="0"/>
              </a:rPr>
              <a:t>H </a:t>
            </a:r>
            <a:r>
              <a:rPr lang="el-GR" sz="1600" cap="none" dirty="0" smtClean="0">
                <a:latin typeface="Calibri" panose="020F0502020204030204" pitchFamily="34" charset="0"/>
                <a:cs typeface="Calibri" panose="020F0502020204030204" pitchFamily="34" charset="0"/>
              </a:rPr>
              <a:t> </a:t>
            </a:r>
            <a:r>
              <a:rPr lang="el-GR" sz="1600" cap="none" dirty="0">
                <a:latin typeface="Calibri" panose="020F0502020204030204" pitchFamily="34" charset="0"/>
                <a:cs typeface="Calibri" panose="020F0502020204030204" pitchFamily="34" charset="0"/>
              </a:rPr>
              <a:t>"υποστήριξη" (</a:t>
            </a:r>
            <a:r>
              <a:rPr lang="en-US" sz="1600" cap="none" dirty="0">
                <a:latin typeface="Calibri" panose="020F0502020204030204" pitchFamily="34" charset="0"/>
                <a:cs typeface="Calibri" panose="020F0502020204030204" pitchFamily="34" charset="0"/>
              </a:rPr>
              <a:t>support)</a:t>
            </a:r>
            <a:r>
              <a:rPr lang="el-GR" sz="1600" cap="none" dirty="0">
                <a:latin typeface="Calibri" panose="020F0502020204030204" pitchFamily="34" charset="0"/>
                <a:cs typeface="Calibri" panose="020F0502020204030204" pitchFamily="34" charset="0"/>
              </a:rPr>
              <a:t> εκφράζει το είδος της βαθιάς ενσυναίσθησης, της ενθάρρυνσης και της βοήθειας που μπορούμε να προσφέρουμε ο ένας στον άλλο μέσα με μια σχέση αμοιβαιότητας. </a:t>
            </a:r>
          </a:p>
        </p:txBody>
      </p:sp>
      <p:sp>
        <p:nvSpPr>
          <p:cNvPr id="3" name="Text Placeholder 2">
            <a:extLst>
              <a:ext uri="{FF2B5EF4-FFF2-40B4-BE49-F238E27FC236}">
                <a16:creationId xmlns:a16="http://schemas.microsoft.com/office/drawing/2014/main" xmlns="" id="{5C27B755-8483-1C3D-23B2-7AFF295A449E}"/>
              </a:ext>
            </a:extLst>
          </p:cNvPr>
          <p:cNvSpPr>
            <a:spLocks noGrp="1"/>
          </p:cNvSpPr>
          <p:nvPr>
            <p:ph type="body" sz="quarter" idx="10"/>
          </p:nvPr>
        </p:nvSpPr>
        <p:spPr>
          <a:xfrm>
            <a:off x="682388" y="941697"/>
            <a:ext cx="2195788" cy="455288"/>
          </a:xfrm>
        </p:spPr>
        <p:txBody>
          <a:bodyPr>
            <a:normAutofit/>
          </a:bodyPr>
          <a:lstStyle/>
          <a:p>
            <a:r>
              <a:rPr lang="en-US" b="1" dirty="0"/>
              <a:t>PEER SUPPORT</a:t>
            </a:r>
          </a:p>
        </p:txBody>
      </p:sp>
      <p:pic>
        <p:nvPicPr>
          <p:cNvPr id="9" name="8 - Θέση εικόνας" descr="αρχείο λήψης (1).png"/>
          <p:cNvPicPr>
            <a:picLocks noGrp="1" noChangeAspect="1"/>
          </p:cNvPicPr>
          <p:nvPr>
            <p:ph type="pic" sz="quarter" idx="11"/>
          </p:nvPr>
        </p:nvPicPr>
        <p:blipFill>
          <a:blip r:embed="rId2"/>
          <a:srcRect l="20564" r="20564"/>
          <a:stretch>
            <a:fillRect/>
          </a:stretch>
        </p:blipFill>
        <p:spPr>
          <a:xfrm>
            <a:off x="289741" y="1836939"/>
            <a:ext cx="3040312" cy="4488798"/>
          </a:xfrm>
        </p:spPr>
      </p:pic>
      <p:sp>
        <p:nvSpPr>
          <p:cNvPr id="10" name="9 - Ορθογώνιο"/>
          <p:cNvSpPr/>
          <p:nvPr/>
        </p:nvSpPr>
        <p:spPr>
          <a:xfrm>
            <a:off x="5295331" y="3712191"/>
            <a:ext cx="4344537" cy="1815882"/>
          </a:xfrm>
          <a:prstGeom prst="rect">
            <a:avLst/>
          </a:prstGeom>
        </p:spPr>
        <p:txBody>
          <a:bodyPr wrap="square">
            <a:spAutoFit/>
          </a:bodyPr>
          <a:lstStyle/>
          <a:p>
            <a:pPr algn="just">
              <a:spcAft>
                <a:spcPts val="900"/>
              </a:spcAft>
            </a:pPr>
            <a:r>
              <a:rPr lang="el-GR" sz="1600" dirty="0">
                <a:solidFill>
                  <a:schemeClr val="accent4">
                    <a:lumMod val="75000"/>
                  </a:schemeClr>
                </a:solidFill>
                <a:latin typeface="Calibri" panose="020F0502020204030204" pitchFamily="34" charset="0"/>
                <a:ea typeface="+mj-ea"/>
                <a:cs typeface="Calibri" panose="020F0502020204030204" pitchFamily="34" charset="0"/>
              </a:rPr>
              <a:t>Το "</a:t>
            </a:r>
            <a:r>
              <a:rPr lang="en-US" sz="1600" dirty="0">
                <a:solidFill>
                  <a:schemeClr val="accent4">
                    <a:lumMod val="75000"/>
                  </a:schemeClr>
                </a:solidFill>
                <a:latin typeface="Calibri" panose="020F0502020204030204" pitchFamily="34" charset="0"/>
                <a:ea typeface="+mj-ea"/>
                <a:cs typeface="Calibri" panose="020F0502020204030204" pitchFamily="34" charset="0"/>
              </a:rPr>
              <a:t>peer support</a:t>
            </a:r>
            <a:r>
              <a:rPr lang="el-GR" sz="1600" dirty="0">
                <a:solidFill>
                  <a:schemeClr val="accent4">
                    <a:lumMod val="75000"/>
                  </a:schemeClr>
                </a:solidFill>
                <a:latin typeface="Calibri" panose="020F0502020204030204" pitchFamily="34" charset="0"/>
                <a:ea typeface="+mj-ea"/>
                <a:cs typeface="Calibri" panose="020F0502020204030204" pitchFamily="34" charset="0"/>
              </a:rPr>
              <a:t>"</a:t>
            </a:r>
            <a:r>
              <a:rPr lang="en-US" sz="1600" dirty="0">
                <a:solidFill>
                  <a:schemeClr val="accent4">
                    <a:lumMod val="75000"/>
                  </a:schemeClr>
                </a:solidFill>
                <a:latin typeface="Calibri" panose="020F0502020204030204" pitchFamily="34" charset="0"/>
                <a:ea typeface="+mj-ea"/>
                <a:cs typeface="Calibri" panose="020F0502020204030204" pitchFamily="34" charset="0"/>
              </a:rPr>
              <a:t> </a:t>
            </a:r>
            <a:r>
              <a:rPr lang="el-GR" sz="1600" dirty="0">
                <a:solidFill>
                  <a:schemeClr val="accent4">
                    <a:lumMod val="75000"/>
                  </a:schemeClr>
                </a:solidFill>
                <a:latin typeface="Calibri" panose="020F0502020204030204" pitchFamily="34" charset="0"/>
                <a:ea typeface="+mj-ea"/>
                <a:cs typeface="Calibri" panose="020F0502020204030204" pitchFamily="34" charset="0"/>
              </a:rPr>
              <a:t>(υποστήριξη από ομότιμους) αναφέρεται σε μια διαδικασία μέσω της οποίας</a:t>
            </a:r>
            <a:r>
              <a:rPr lang="en-US" sz="1600" dirty="0">
                <a:solidFill>
                  <a:schemeClr val="accent4">
                    <a:lumMod val="75000"/>
                  </a:schemeClr>
                </a:solidFill>
                <a:latin typeface="Calibri" panose="020F0502020204030204" pitchFamily="34" charset="0"/>
                <a:ea typeface="+mj-ea"/>
                <a:cs typeface="Calibri" panose="020F0502020204030204" pitchFamily="34" charset="0"/>
              </a:rPr>
              <a:t> </a:t>
            </a:r>
            <a:r>
              <a:rPr lang="el-GR" sz="1600" dirty="0">
                <a:solidFill>
                  <a:schemeClr val="accent4">
                    <a:lumMod val="75000"/>
                  </a:schemeClr>
                </a:solidFill>
                <a:latin typeface="Calibri" panose="020F0502020204030204" pitchFamily="34" charset="0"/>
                <a:ea typeface="+mj-ea"/>
                <a:cs typeface="Calibri" panose="020F0502020204030204" pitchFamily="34" charset="0"/>
              </a:rPr>
              <a:t>οι άνθρωποι που μοιράζονται κοινές εμπειρίες ή αντιμετωπίζουν</a:t>
            </a:r>
            <a:r>
              <a:rPr lang="en-US" sz="1600" dirty="0">
                <a:solidFill>
                  <a:schemeClr val="accent4">
                    <a:lumMod val="75000"/>
                  </a:schemeClr>
                </a:solidFill>
                <a:latin typeface="Calibri" panose="020F0502020204030204" pitchFamily="34" charset="0"/>
                <a:ea typeface="+mj-ea"/>
                <a:cs typeface="Calibri" panose="020F0502020204030204" pitchFamily="34" charset="0"/>
              </a:rPr>
              <a:t> </a:t>
            </a:r>
            <a:r>
              <a:rPr lang="el-GR" sz="1600" dirty="0">
                <a:solidFill>
                  <a:schemeClr val="accent4">
                    <a:lumMod val="75000"/>
                  </a:schemeClr>
                </a:solidFill>
                <a:latin typeface="Calibri" panose="020F0502020204030204" pitchFamily="34" charset="0"/>
                <a:ea typeface="+mj-ea"/>
                <a:cs typeface="Calibri" panose="020F0502020204030204" pitchFamily="34" charset="0"/>
              </a:rPr>
              <a:t>παρόμοιες προκλήσεις</a:t>
            </a:r>
            <a:r>
              <a:rPr lang="en-US" sz="1600" dirty="0">
                <a:solidFill>
                  <a:schemeClr val="accent4">
                    <a:lumMod val="75000"/>
                  </a:schemeClr>
                </a:solidFill>
                <a:latin typeface="Calibri" panose="020F0502020204030204" pitchFamily="34" charset="0"/>
                <a:ea typeface="+mj-ea"/>
                <a:cs typeface="Calibri" panose="020F0502020204030204" pitchFamily="34" charset="0"/>
              </a:rPr>
              <a:t> </a:t>
            </a:r>
            <a:r>
              <a:rPr lang="el-GR" sz="1600" dirty="0">
                <a:solidFill>
                  <a:schemeClr val="accent4">
                    <a:lumMod val="75000"/>
                  </a:schemeClr>
                </a:solidFill>
                <a:latin typeface="Calibri" panose="020F0502020204030204" pitchFamily="34" charset="0"/>
                <a:ea typeface="+mj-ea"/>
                <a:cs typeface="Calibri" panose="020F0502020204030204" pitchFamily="34" charset="0"/>
              </a:rPr>
              <a:t>και δυσκολίες  συνδέονται ως ίσοι, προκειμένου να παρέχουν και να λαμβάνουν βοήθεια με βάση τη γνώση που προέρχεται από την κοινή εμπειρία.</a:t>
            </a:r>
            <a:r>
              <a:rPr lang="en-US" sz="1600" dirty="0">
                <a:solidFill>
                  <a:schemeClr val="accent4">
                    <a:lumMod val="75000"/>
                  </a:schemeClr>
                </a:solidFill>
                <a:latin typeface="Calibri" panose="020F0502020204030204" pitchFamily="34" charset="0"/>
                <a:ea typeface="+mj-ea"/>
                <a:cs typeface="Calibri" panose="020F0502020204030204" pitchFamily="34" charset="0"/>
              </a:rPr>
              <a:t>                    </a:t>
            </a:r>
            <a:endParaRPr lang="el-GR" sz="1600" dirty="0">
              <a:solidFill>
                <a:schemeClr val="accent4">
                  <a:lumMod val="75000"/>
                </a:schemeClr>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xmlns="" val="234890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2AE006-124F-4A36-B98E-8C480CBF7F91}"/>
              </a:ext>
            </a:extLst>
          </p:cNvPr>
          <p:cNvSpPr>
            <a:spLocks noGrp="1"/>
          </p:cNvSpPr>
          <p:nvPr>
            <p:ph type="title"/>
          </p:nvPr>
        </p:nvSpPr>
        <p:spPr/>
        <p:txBody>
          <a:bodyPr>
            <a:normAutofit/>
          </a:bodyPr>
          <a:lstStyle/>
          <a:p>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ιστορικη αναδρομή</a:t>
            </a:r>
          </a:p>
        </p:txBody>
      </p:sp>
      <p:sp>
        <p:nvSpPr>
          <p:cNvPr id="3" name="Θέση περιεχομένου 2">
            <a:extLst>
              <a:ext uri="{FF2B5EF4-FFF2-40B4-BE49-F238E27FC236}">
                <a16:creationId xmlns:a16="http://schemas.microsoft.com/office/drawing/2014/main" xmlns="" id="{DA4C81F1-478E-4508-B9D7-C20E061C8298}"/>
              </a:ext>
            </a:extLst>
          </p:cNvPr>
          <p:cNvSpPr>
            <a:spLocks noGrp="1"/>
          </p:cNvSpPr>
          <p:nvPr>
            <p:ph idx="1"/>
          </p:nvPr>
        </p:nvSpPr>
        <p:spPr>
          <a:xfrm>
            <a:off x="559001" y="1033095"/>
            <a:ext cx="7016620" cy="4037747"/>
          </a:xfrm>
        </p:spPr>
        <p:txBody>
          <a:bodyPr>
            <a:normAutofit fontScale="55000" lnSpcReduction="20000"/>
          </a:bodyPr>
          <a:lstStyle/>
          <a:p>
            <a:r>
              <a:rPr lang="el-GR" dirty="0">
                <a:latin typeface="Calibri" panose="020F0502020204030204" pitchFamily="34" charset="0"/>
                <a:cs typeface="Calibri" panose="020F0502020204030204" pitchFamily="34" charset="0"/>
              </a:rPr>
              <a:t>Η άποψη ότι τα άτομα με προβλήματα ψυχικής υγείας μπορούν να λάβουν υποστήριξη από άλλους που μοιράζονται ανάλογες εμπειρίες έχει μακρά ιστορία στις υπηρεσίες ψυχικής υγείας. </a:t>
            </a:r>
          </a:p>
          <a:p>
            <a:r>
              <a:rPr lang="el-GR" dirty="0">
                <a:latin typeface="Calibri" panose="020F0502020204030204" pitchFamily="34" charset="0"/>
                <a:cs typeface="Calibri" panose="020F0502020204030204" pitchFamily="34" charset="0"/>
              </a:rPr>
              <a:t>Ο </a:t>
            </a:r>
            <a:r>
              <a:rPr lang="en-US" dirty="0">
                <a:latin typeface="Calibri" panose="020F0502020204030204" pitchFamily="34" charset="0"/>
                <a:cs typeface="Calibri" panose="020F0502020204030204" pitchFamily="34" charset="0"/>
              </a:rPr>
              <a:t>Davidson </a:t>
            </a:r>
            <a:r>
              <a:rPr lang="el-GR" dirty="0">
                <a:latin typeface="Calibri" panose="020F0502020204030204" pitchFamily="34" charset="0"/>
                <a:cs typeface="Calibri" panose="020F0502020204030204" pitchFamily="34" charset="0"/>
              </a:rPr>
              <a:t> σημειώνει πώς ο Pinel και οι συνάδελφοί του, που εργάζονταν στο νοσοκομείο Bicetre στο Παρίσι στα τέλη του 18ου αιώνα, ήταν πεπεισμένοι ότι ένας σημαντικός παράγοντας στη μεταρρύθμιση της φροντίδας ψυχικής υγείας πρέπει να είναι η απασχόληση ατόμων με «προσωπική εμπειρία». «Σε κάθε περίπτωση ταιριάζουν καλύτερα σε αυτό το απαιτητικό έργο, επειδή είναι συνήθως πιο ευγενικοί, ειλικρινείς και ανθρώπινοι» (</a:t>
            </a:r>
            <a:r>
              <a:rPr lang="en-US" dirty="0">
                <a:latin typeface="Calibri" panose="020F0502020204030204" pitchFamily="34" charset="0"/>
                <a:cs typeface="Calibri" panose="020F0502020204030204" pitchFamily="34" charset="0"/>
              </a:rPr>
              <a:t>Davidson</a:t>
            </a:r>
            <a:r>
              <a:rPr lang="el-GR" dirty="0">
                <a:latin typeface="Calibri" panose="020F0502020204030204" pitchFamily="34" charset="0"/>
                <a:cs typeface="Calibri" panose="020F0502020204030204" pitchFamily="34" charset="0"/>
              </a:rPr>
              <a:t> et al., 2012). </a:t>
            </a:r>
          </a:p>
        </p:txBody>
      </p:sp>
      <p:pic>
        <p:nvPicPr>
          <p:cNvPr id="5" name="Εικόνα 4">
            <a:extLst>
              <a:ext uri="{FF2B5EF4-FFF2-40B4-BE49-F238E27FC236}">
                <a16:creationId xmlns:a16="http://schemas.microsoft.com/office/drawing/2014/main" xmlns="" id="{920CA7A7-5D95-43D4-8720-32C14227F3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0625" y="623662"/>
            <a:ext cx="3492500" cy="1743075"/>
          </a:xfrm>
          <a:prstGeom prst="rect">
            <a:avLst/>
          </a:prstGeom>
        </p:spPr>
      </p:pic>
      <p:pic>
        <p:nvPicPr>
          <p:cNvPr id="7" name="Εικόνα 6">
            <a:extLst>
              <a:ext uri="{FF2B5EF4-FFF2-40B4-BE49-F238E27FC236}">
                <a16:creationId xmlns:a16="http://schemas.microsoft.com/office/drawing/2014/main" xmlns="" id="{903197DF-19CF-4648-9037-811D0F728C5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16944" y="4224974"/>
            <a:ext cx="4515499" cy="1176406"/>
          </a:xfrm>
          <a:prstGeom prst="rect">
            <a:avLst/>
          </a:prstGeom>
        </p:spPr>
      </p:pic>
    </p:spTree>
    <p:extLst>
      <p:ext uri="{BB962C8B-B14F-4D97-AF65-F5344CB8AC3E}">
        <p14:creationId xmlns:p14="http://schemas.microsoft.com/office/powerpoint/2010/main" xmlns="" val="62881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ED1265-7228-4EA7-B38E-2D7DADF40B9D}"/>
              </a:ext>
            </a:extLst>
          </p:cNvPr>
          <p:cNvSpPr>
            <a:spLocks noGrp="1"/>
          </p:cNvSpPr>
          <p:nvPr>
            <p:ph type="title"/>
          </p:nvPr>
        </p:nvSpPr>
        <p:spPr/>
        <p:txBody>
          <a:bodyPr>
            <a:normAutofit/>
          </a:bodyPr>
          <a:lstStyle/>
          <a:p>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ιστορικη αναδρομή</a:t>
            </a:r>
          </a:p>
        </p:txBody>
      </p:sp>
      <p:sp>
        <p:nvSpPr>
          <p:cNvPr id="3" name="Θέση περιεχομένου 2">
            <a:extLst>
              <a:ext uri="{FF2B5EF4-FFF2-40B4-BE49-F238E27FC236}">
                <a16:creationId xmlns:a16="http://schemas.microsoft.com/office/drawing/2014/main" xmlns="" id="{6FCA10F7-7B6B-4666-BB93-1BE83AB87453}"/>
              </a:ext>
            </a:extLst>
          </p:cNvPr>
          <p:cNvSpPr>
            <a:spLocks noGrp="1"/>
          </p:cNvSpPr>
          <p:nvPr>
            <p:ph idx="1"/>
          </p:nvPr>
        </p:nvSpPr>
        <p:spPr>
          <a:xfrm>
            <a:off x="559558" y="2565778"/>
            <a:ext cx="5977720" cy="3643953"/>
          </a:xfrm>
        </p:spPr>
        <p:txBody>
          <a:bodyPr>
            <a:normAutofit fontScale="55000" lnSpcReduction="20000"/>
          </a:bodyPr>
          <a:lstStyle/>
          <a:p>
            <a:r>
              <a:rPr lang="el-GR" dirty="0">
                <a:latin typeface="Calibri" panose="020F0502020204030204" pitchFamily="34" charset="0"/>
                <a:cs typeface="Calibri" panose="020F0502020204030204" pitchFamily="34" charset="0"/>
              </a:rPr>
              <a:t>Η αξιοποίηση της υποστήριξης από ομότιμους στα νοσοκομεία μειώθηκε στο τέλος του 19ου αιώνα καθώς καθιερώθηκαν οι επαγγελματίες ψυχικής υγείας - ιατρική, νοσηλευτική, ψυχολογία, κοινωνική εργασία.</a:t>
            </a:r>
          </a:p>
          <a:p>
            <a:r>
              <a:rPr lang="el-GR" dirty="0">
                <a:latin typeface="Calibri" panose="020F0502020204030204" pitchFamily="34" charset="0"/>
                <a:cs typeface="Calibri" panose="020F0502020204030204" pitchFamily="34" charset="0"/>
              </a:rPr>
              <a:t>Επανεμφανίστηκε στις δεκαετίες του 1960 και του 1970 στο κοινοτικό θεραπευτικό κίνημα, με μια νέα δυναμική (Campling 2001). </a:t>
            </a:r>
          </a:p>
          <a:p>
            <a:r>
              <a:rPr lang="el-GR" dirty="0">
                <a:latin typeface="Calibri" panose="020F0502020204030204" pitchFamily="34" charset="0"/>
                <a:cs typeface="Calibri" panose="020F0502020204030204" pitchFamily="34" charset="0"/>
              </a:rPr>
              <a:t>Στις μέρες μας, η υποστήριξη από ομότιμους είναι ξανά δημοφιλής, με περισσότερες από τις μισές πολιτείες των ΗΠΑ να την χρεώνουν στο Medicaid και οι εκπαιδευμένοι ομότιμοι εργαζόμενοι να απασχολούνται σε υπηρεσίες ψυχικής υγείας σε πολλές χώρες σε όλο τον κόσμο (Repper 2013a; Slade 2009). </a:t>
            </a:r>
          </a:p>
          <a:p>
            <a:endParaRPr lang="el-GR" dirty="0">
              <a:latin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xmlns="" id="{D6ED6A92-33D5-4545-A6BF-11E12FD478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95873" y="313899"/>
            <a:ext cx="5262143" cy="3368490"/>
          </a:xfrm>
          <a:prstGeom prst="rect">
            <a:avLst/>
          </a:prstGeom>
        </p:spPr>
      </p:pic>
    </p:spTree>
    <p:extLst>
      <p:ext uri="{BB962C8B-B14F-4D97-AF65-F5344CB8AC3E}">
        <p14:creationId xmlns:p14="http://schemas.microsoft.com/office/powerpoint/2010/main" xmlns="" val="423376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9B05-C604-092A-7393-1520DFBF0872}"/>
              </a:ext>
            </a:extLst>
          </p:cNvPr>
          <p:cNvSpPr>
            <a:spLocks noGrp="1"/>
          </p:cNvSpPr>
          <p:nvPr>
            <p:ph type="title"/>
          </p:nvPr>
        </p:nvSpPr>
        <p:spPr>
          <a:xfrm>
            <a:off x="777240" y="667512"/>
            <a:ext cx="3621024" cy="5513832"/>
          </a:xfrm>
        </p:spPr>
        <p:txBody>
          <a:bodyPr anchor="ctr">
            <a:normAutofit/>
          </a:bodyPr>
          <a:lstStyle/>
          <a:p>
            <a:r>
              <a:rPr lang="el-GR"/>
              <a:t>Χώρες όπου λειτουργεί το πλαίσιο</a:t>
            </a:r>
            <a:endParaRPr lang="en-US"/>
          </a:p>
        </p:txBody>
      </p:sp>
      <p:sp>
        <p:nvSpPr>
          <p:cNvPr id="5" name="Slide Number Placeholder 4">
            <a:extLst>
              <a:ext uri="{FF2B5EF4-FFF2-40B4-BE49-F238E27FC236}">
                <a16:creationId xmlns:a16="http://schemas.microsoft.com/office/drawing/2014/main" xmlns="" id="{8CBF3930-7226-63E0-7754-B4FBBDA56AE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7</a:t>
            </a:fld>
            <a:endParaRPr lang="en-US"/>
          </a:p>
        </p:txBody>
      </p:sp>
      <p:graphicFrame>
        <p:nvGraphicFramePr>
          <p:cNvPr id="8" name="Content Placeholder 2">
            <a:extLst>
              <a:ext uri="{FF2B5EF4-FFF2-40B4-BE49-F238E27FC236}">
                <a16:creationId xmlns:a16="http://schemas.microsoft.com/office/drawing/2014/main" xmlns="" id="{3EAA8A91-5865-46D0-B703-5B99F299C9EF}"/>
              </a:ext>
            </a:extLst>
          </p:cNvPr>
          <p:cNvGraphicFramePr>
            <a:graphicFrameLocks noGrp="1"/>
          </p:cNvGraphicFramePr>
          <p:nvPr>
            <p:ph idx="1"/>
            <p:extLst>
              <p:ext uri="{D42A27DB-BD31-4B8C-83A1-F6EECF244321}">
                <p14:modId xmlns:p14="http://schemas.microsoft.com/office/powerpoint/2010/main" xmlns="" val="980855545"/>
              </p:ext>
            </p:extLst>
          </p:nvPr>
        </p:nvGraphicFramePr>
        <p:xfrm>
          <a:off x="4846320" y="1161288"/>
          <a:ext cx="5276088"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8572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059E83-E4BE-4C7F-A837-7B01E32B4DD8}"/>
              </a:ext>
            </a:extLst>
          </p:cNvPr>
          <p:cNvSpPr>
            <a:spLocks noGrp="1"/>
          </p:cNvSpPr>
          <p:nvPr>
            <p:ph type="title"/>
          </p:nvPr>
        </p:nvSpPr>
        <p:spPr>
          <a:xfrm>
            <a:off x="777240" y="667512"/>
            <a:ext cx="3621024" cy="5513832"/>
          </a:xfrm>
        </p:spPr>
        <p:txBody>
          <a:bodyPr anchor="ctr">
            <a:normAutofit/>
          </a:bodyPr>
          <a:lstStyle/>
          <a:p>
            <a:r>
              <a:rPr lang="el-GR"/>
              <a:t>η υποστήριξη από ομότιμους </a:t>
            </a:r>
          </a:p>
        </p:txBody>
      </p:sp>
      <p:sp>
        <p:nvSpPr>
          <p:cNvPr id="9" name="Slide Number Placeholder 3">
            <a:extLst>
              <a:ext uri="{FF2B5EF4-FFF2-40B4-BE49-F238E27FC236}">
                <a16:creationId xmlns:a16="http://schemas.microsoft.com/office/drawing/2014/main" xmlns="" id="{3429DED2-5AA2-0DDE-F78C-23709D2FFA57}"/>
              </a:ext>
            </a:extLst>
          </p:cNvPr>
          <p:cNvSpPr>
            <a:spLocks noGrp="1"/>
          </p:cNvSpPr>
          <p:nvPr>
            <p:ph type="sldNum" sz="quarter" idx="12"/>
          </p:nvPr>
        </p:nvSpPr>
        <p:spPr>
          <a:xfrm>
            <a:off x="8610600" y="6356350"/>
            <a:ext cx="2743200" cy="365125"/>
          </a:xfrm>
        </p:spPr>
        <p:txBody>
          <a:bodyPr/>
          <a:lstStyle/>
          <a:p>
            <a:pPr>
              <a:spcAft>
                <a:spcPts val="600"/>
              </a:spcAft>
            </a:pPr>
            <a:fld id="{CBD12358-51D2-46B3-9BDE-DF29528B9454}" type="slidenum">
              <a:rPr lang="en-US" smtClean="0"/>
              <a:pPr>
                <a:spcAft>
                  <a:spcPts val="600"/>
                </a:spcAft>
              </a:pPr>
              <a:t>8</a:t>
            </a:fld>
            <a:endParaRPr lang="en-US"/>
          </a:p>
        </p:txBody>
      </p:sp>
      <p:graphicFrame>
        <p:nvGraphicFramePr>
          <p:cNvPr id="5" name="Θέση περιεχομένου 2">
            <a:extLst>
              <a:ext uri="{FF2B5EF4-FFF2-40B4-BE49-F238E27FC236}">
                <a16:creationId xmlns:a16="http://schemas.microsoft.com/office/drawing/2014/main" xmlns="" id="{2463EB08-DAEA-7B10-C8EA-EFF87156B2C9}"/>
              </a:ext>
            </a:extLst>
          </p:cNvPr>
          <p:cNvGraphicFramePr>
            <a:graphicFrameLocks noGrp="1"/>
          </p:cNvGraphicFramePr>
          <p:nvPr>
            <p:ph idx="1"/>
            <p:extLst>
              <p:ext uri="{D42A27DB-BD31-4B8C-83A1-F6EECF244321}">
                <p14:modId xmlns:p14="http://schemas.microsoft.com/office/powerpoint/2010/main" xmlns="" val="3802345876"/>
              </p:ext>
            </p:extLst>
          </p:nvPr>
        </p:nvGraphicFramePr>
        <p:xfrm>
          <a:off x="4846320" y="1161288"/>
          <a:ext cx="5276088"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2332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5DF7730-8220-4968-AB29-482C09F839BE}"/>
              </a:ext>
            </a:extLst>
          </p:cNvPr>
          <p:cNvSpPr>
            <a:spLocks noGrp="1"/>
          </p:cNvSpPr>
          <p:nvPr>
            <p:ph type="title"/>
          </p:nvPr>
        </p:nvSpPr>
        <p:spPr>
          <a:xfrm>
            <a:off x="777240" y="365760"/>
            <a:ext cx="10890504" cy="1545336"/>
          </a:xfrm>
        </p:spPr>
        <p:txBody>
          <a:bodyPr anchor="ctr">
            <a:normAutofit/>
          </a:bodyPr>
          <a:lstStyle/>
          <a:p>
            <a:r>
              <a:rPr kumimoji="0" lang="el-GR" b="0" i="0" u="none" strike="noStrike" kern="1200" spc="0" normalizeH="0" baseline="0" noProof="0">
                <a:ln>
                  <a:noFill/>
                </a:ln>
                <a:effectLst/>
                <a:uLnTx/>
                <a:uFillTx/>
              </a:rPr>
              <a:t>η υποστήριξη από ομότιμου</a:t>
            </a:r>
            <a:r>
              <a:rPr lang="el-GR"/>
              <a:t>ς</a:t>
            </a:r>
          </a:p>
        </p:txBody>
      </p:sp>
      <p:sp>
        <p:nvSpPr>
          <p:cNvPr id="9" name="Slide Number Placeholder 3">
            <a:extLst>
              <a:ext uri="{FF2B5EF4-FFF2-40B4-BE49-F238E27FC236}">
                <a16:creationId xmlns:a16="http://schemas.microsoft.com/office/drawing/2014/main" xmlns="" id="{240CBFB7-CD0D-A95A-898A-C739A7444EE2}"/>
              </a:ext>
            </a:extLst>
          </p:cNvPr>
          <p:cNvSpPr>
            <a:spLocks noGrp="1"/>
          </p:cNvSpPr>
          <p:nvPr>
            <p:ph type="sldNum" sz="quarter" idx="12"/>
          </p:nvPr>
        </p:nvSpPr>
        <p:spPr>
          <a:xfrm>
            <a:off x="8610600" y="6356350"/>
            <a:ext cx="2743200" cy="365125"/>
          </a:xfrm>
        </p:spPr>
        <p:txBody>
          <a:bodyPr/>
          <a:lstStyle/>
          <a:p>
            <a:pPr>
              <a:spcAft>
                <a:spcPts val="600"/>
              </a:spcAft>
            </a:pPr>
            <a:fld id="{CBD12358-51D2-46B3-9BDE-DF29528B9454}" type="slidenum">
              <a:rPr lang="en-US" smtClean="0"/>
              <a:pPr>
                <a:spcAft>
                  <a:spcPts val="600"/>
                </a:spcAft>
              </a:pPr>
              <a:t>9</a:t>
            </a:fld>
            <a:endParaRPr lang="en-US"/>
          </a:p>
        </p:txBody>
      </p:sp>
      <p:graphicFrame>
        <p:nvGraphicFramePr>
          <p:cNvPr id="5" name="Θέση περιεχομένου 2">
            <a:extLst>
              <a:ext uri="{FF2B5EF4-FFF2-40B4-BE49-F238E27FC236}">
                <a16:creationId xmlns:a16="http://schemas.microsoft.com/office/drawing/2014/main" xmlns="" id="{FAF5A9BA-B9CC-774E-2BCA-97A6851BDB2C}"/>
              </a:ext>
            </a:extLst>
          </p:cNvPr>
          <p:cNvGraphicFramePr>
            <a:graphicFrameLocks noGrp="1"/>
          </p:cNvGraphicFramePr>
          <p:nvPr>
            <p:ph idx="13"/>
            <p:extLst>
              <p:ext uri="{D42A27DB-BD31-4B8C-83A1-F6EECF244321}">
                <p14:modId xmlns:p14="http://schemas.microsoft.com/office/powerpoint/2010/main" xmlns="" val="2639288089"/>
              </p:ext>
            </p:extLst>
          </p:nvPr>
        </p:nvGraphicFramePr>
        <p:xfrm>
          <a:off x="804672" y="2093976"/>
          <a:ext cx="10469880" cy="401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98012662"/>
      </p:ext>
    </p:extLst>
  </p:cSld>
  <p:clrMapOvr>
    <a:masterClrMapping/>
  </p:clrMapOvr>
</p:sld>
</file>

<file path=ppt/theme/theme1.xml><?xml version="1.0" encoding="utf-8"?>
<a:theme xmlns:a="http://schemas.openxmlformats.org/drawingml/2006/main" name="Custom">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M33468121_win32_CP_V3" id="{DB41292E-DA07-4A60-84D2-21F0B686AF93}" vid="{CD2DD4A9-674C-44A3-BA93-D7C3019ED0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7279BBA1-1277-4614-8DDE-B2EB22751222}">
  <ds:schemaRefs>
    <ds:schemaRef ds:uri="http://schemas.microsoft.com/sharepoint/v3/contenttype/forms"/>
  </ds:schemaRefs>
</ds:datastoreItem>
</file>

<file path=customXml/itemProps2.xml><?xml version="1.0" encoding="utf-8"?>
<ds:datastoreItem xmlns:ds="http://schemas.openxmlformats.org/officeDocument/2006/customXml" ds:itemID="{BE47603A-423C-4B8F-AA3D-8E6FA4710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AF5DA8-6387-4138-BF96-B65D39F2FC2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3170</Words>
  <Application>Microsoft Office PowerPoint</Application>
  <PresentationFormat>Προσαρμογή</PresentationFormat>
  <Paragraphs>176</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Custom</vt:lpstr>
      <vt:lpstr>Peer Support - βασικές αρχές και πρακτικές εφαρμογές</vt:lpstr>
      <vt:lpstr>Δομή παρουσίασης</vt:lpstr>
      <vt:lpstr>Η αυτοβοήθεια σχετίζεται με την κινητοποίηση του προσωπικού δυναμικού του ατόμου για την επίλυση κάποιου προβλήματος κ οι ομάδες αυτοβοήθειας αποτελούν συσπειρώσεις ατόμων, που αντιμετωπίζουν κάποιο κοινό πρόβλημα, το οποίο προσπαθούν να ξεπεράσουν μέσω αλληλοϋποστήριξης και ενδυνάμωσης.   Πρόκειται για ομάδες, στις οποίες δίνεται προτεραιότητα στην προσωπική εμπειρία των συμμετεχόντων. στηριζόμενες στην υπόθεση ότι όλοι μπορούν να συμβάλλουν με την προσωπική τους εμπειρία στους στόχους της ομάδας, οργανώνονται και λειτουργούν ως χώρος αμοιβαίας υποστήριξης.   Η διαδικασία ενδυνάμωσης ενισχύει την ικανότητα του ατόμου να μεταβολίζει τις δυσχέρειες, να τις επεξεργάζεται, ώστε να φτάνει σε μια «νέα αντίληψη» που τον καθιστά ικανότερο και ανθεκτικότερο.      </vt:lpstr>
      <vt:lpstr>"PEER" σημαίνει "ίσος", κάποιος με τον οποίο μοιραζόμαστε κοινά δημογραφικά ή κοινωνικά χαρακτηριστικά.   H  "υποστήριξη" (support) εκφράζει το είδος της βαθιάς ενσυναίσθησης, της ενθάρρυνσης και της βοήθειας που μπορούμε να προσφέρουμε ο ένας στον άλλο μέσα με μια σχέση αμοιβαιότητας. </vt:lpstr>
      <vt:lpstr> ιστορικη αναδρομή</vt:lpstr>
      <vt:lpstr> ιστορικη αναδρομή</vt:lpstr>
      <vt:lpstr>Χώρες όπου λειτουργεί το πλαίσιο</vt:lpstr>
      <vt:lpstr>η υποστήριξη από ομότιμους </vt:lpstr>
      <vt:lpstr>η υποστήριξη από ομότιμους</vt:lpstr>
      <vt:lpstr>Η υποστήριξη από ομότιμους </vt:lpstr>
      <vt:lpstr>ΕΦΑΡΜΟΓΕΣ ΣΤΗΝ ΕΛΛΑΔΑ</vt:lpstr>
      <vt:lpstr>εργασία ομότιμων στον τομέα της εξάρτησης</vt:lpstr>
      <vt:lpstr>υποστήριξη από ομότιμους στην υποστήριξη ασθενών με καρκίνο</vt:lpstr>
      <vt:lpstr>υποστήριξη από ομότιμους στον τομέα της αστεγίας</vt:lpstr>
      <vt:lpstr>υποστήριξη από ομότιμους στον τομέα του HIV</vt:lpstr>
      <vt:lpstr>ΕΦΑΡΜΟΓΕΣ ΣΤΗΝ ψυχικη υγεια</vt:lpstr>
      <vt:lpstr>υποστήριξη από ομότιμους και ομάδες αυτοβοήθειας</vt:lpstr>
      <vt:lpstr>Η Φάση ΙΙΙ του Ψυχαργώς (2011-2020) περιελάμβανε μονάδες και δράσεις ψυχικής υγείας, οι οποίες έδιναν προτεραιότητα στην «Προστασία των δικαιωμάτων των ψυχικά ασθενών και την υπεράσπιση της ψυχικής τους υγείας, καθώς και στην προώθηση της αυτοεκπροσώπησης των χρηστών υπηρεσιών ψυχικής υγείας και των οικογενειών τους».  </vt:lpstr>
      <vt:lpstr>Σύλλογος  Χρηστών Υπηρεσιών Ψυχικής Υγείας «Αυτοεκπροσώπηση» </vt:lpstr>
      <vt:lpstr>ΚοιΣΠΕ</vt:lpstr>
      <vt:lpstr> υποστήριξη από ομότιμους και ομάδες αυτοβοήθειας</vt:lpstr>
      <vt:lpstr>Διαφάνεια 22</vt:lpstr>
      <vt:lpstr>Η σύνδεση της ΕΚΨ Π. Σακελλαρόπουλος με την ανάρρωση και την υποστήριξη ομοτίμων</vt:lpstr>
      <vt:lpstr>Η ιστορία μας </vt:lpstr>
      <vt:lpstr> Η ιστορία μας                                                         Η έναρξη της υποστήριξης  από ομότιμους  στην ΕΚΨ Π. Σακελλαρόπουλος </vt:lpstr>
      <vt:lpstr>  Η ιστορία μας                                          Πρωτοβουλίες που υποστήριξαν τη δημιουργία ομάδων αυτοβοήθειας και αυτοσυνηγορίας. </vt:lpstr>
      <vt:lpstr>Η ιστορία μας  Πρόγραμμα Προεπαγγελματικής και Επαγγελματικής Κατάρτισης στην Αλεξανδρούπολη (από το 1987)</vt:lpstr>
      <vt:lpstr>Πρόσφατα συμμετείχαμε σε 2 έργα Erasmus+ που προωθούν την ανάπτυξη των PSW </vt:lpstr>
      <vt:lpstr>Διαφάνεια 29</vt:lpstr>
      <vt:lpstr>αλλαγές στη φιλοσοφία και την πρακτική των υπηρεσιών μας για την ενσωμάτωση των ειδικών υποστήριξης ομοτίμων 1</vt:lpstr>
      <vt:lpstr>αλλαγές στη φιλοσοφία και την πρακτική των υπηρεσιών μας για την ενσωμάτωση των ειδικών υποστήριξης ομοτίμων 2</vt:lpstr>
      <vt:lpstr>Η Ελλάδα βρίσκεται ακόμη σε πρώιμο στάδιο στην αναγνώριση του ρόλου του PSW και σε ακόμη πιο αρχικό στάδιο στη σχετική εκπαίδευση και πιστοποίηση</vt:lpstr>
      <vt:lpstr>Οι προτεραιότητές μας στην καθημερινή πρακτική</vt:lpstr>
      <vt:lpstr>Τι κριτική ασκείτε για τον τρόπο με τον οποίο εφαρμόζεται η υποστήριξη από ομοτίμους;</vt:lpstr>
      <vt:lpstr>Ευχαριστουμε για την προσοχη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1</cp:revision>
  <dcterms:created xsi:type="dcterms:W3CDTF">2021-05-30T14:58:49Z</dcterms:created>
  <dcterms:modified xsi:type="dcterms:W3CDTF">2025-01-20T09:12:54Z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