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48" r:id="rId1"/>
  </p:sldMasterIdLst>
  <p:notesMasterIdLst>
    <p:notesMasterId r:id="rId28"/>
  </p:notesMasterIdLst>
  <p:sldIdLst>
    <p:sldId id="256" r:id="rId2"/>
    <p:sldId id="257" r:id="rId3"/>
    <p:sldId id="258" r:id="rId4"/>
    <p:sldId id="260" r:id="rId5"/>
    <p:sldId id="269" r:id="rId6"/>
    <p:sldId id="276" r:id="rId7"/>
    <p:sldId id="406" r:id="rId8"/>
    <p:sldId id="401" r:id="rId9"/>
    <p:sldId id="398" r:id="rId10"/>
    <p:sldId id="397" r:id="rId11"/>
    <p:sldId id="399" r:id="rId12"/>
    <p:sldId id="270" r:id="rId13"/>
    <p:sldId id="272" r:id="rId14"/>
    <p:sldId id="273" r:id="rId15"/>
    <p:sldId id="274" r:id="rId16"/>
    <p:sldId id="281" r:id="rId17"/>
    <p:sldId id="282" r:id="rId18"/>
    <p:sldId id="283" r:id="rId19"/>
    <p:sldId id="284" r:id="rId20"/>
    <p:sldId id="287" r:id="rId21"/>
    <p:sldId id="285" r:id="rId22"/>
    <p:sldId id="286" r:id="rId23"/>
    <p:sldId id="288" r:id="rId24"/>
    <p:sldId id="289" r:id="rId25"/>
    <p:sldId id="290" r:id="rId26"/>
    <p:sldId id="407" r:id="rId27"/>
  </p:sldIdLst>
  <p:sldSz cx="14630400" cy="8229600"/>
  <p:notesSz cx="8229600" cy="14630400"/>
  <p:embeddedFontLst>
    <p:embeddedFont>
      <p:font typeface="IBM Plex Sans" panose="020B0503050203000203" pitchFamily="34" charset="0"/>
      <p:regular r:id="rId29"/>
      <p:bold r:id="rId30"/>
      <p:italic r:id="rId31"/>
      <p:boldItalic r:id="rId32"/>
    </p:embeddedFont>
    <p:embeddedFont>
      <p:font typeface="Nunito Light" pitchFamily="2" charset="0"/>
      <p:regular r:id="rId33"/>
      <p:italic r:id="rId34"/>
    </p:embeddedFont>
    <p:embeddedFont>
      <p:font typeface="Nunito Semi Bold" panose="020B0604020202020204" charset="0"/>
      <p:regular r:id="rId35"/>
    </p:embeddedFont>
    <p:embeddedFont>
      <p:font typeface="Outfit Medium" panose="020B0604020202020204" charset="0"/>
      <p:regular r:id="rId36"/>
    </p:embeddedFont>
    <p:embeddedFont>
      <p:font typeface="PT Sans" panose="020B0503020203020204" pitchFamily="34" charset="0"/>
      <p:regular r:id="rId37"/>
      <p:bold r:id="rId38"/>
      <p:italic r:id="rId39"/>
      <p:bold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6" d="100"/>
          <a:sy n="66" d="100"/>
        </p:scale>
        <p:origin x="96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 Id="rId4" Type="http://schemas.openxmlformats.org/officeDocument/2006/relationships/image" Target="../media/image1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 Id="rId4"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150B68-8F4D-4AD7-ABD0-9F728BB99993}"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E0867F33-D0A3-4712-9CB0-E589236906A8}">
      <dgm:prSet custT="1"/>
      <dgm:spPr/>
      <dgm:t>
        <a:bodyPr/>
        <a:lstStyle/>
        <a:p>
          <a:r>
            <a:rPr lang="el-GR" sz="1600" baseline="0" dirty="0">
              <a:solidFill>
                <a:schemeClr val="accent4">
                  <a:lumMod val="60000"/>
                  <a:lumOff val="40000"/>
                </a:schemeClr>
              </a:solidFill>
            </a:rPr>
            <a:t>Συμμετείχαν στη </a:t>
          </a:r>
          <a:r>
            <a:rPr lang="el-GR" sz="1600" b="1" baseline="0" dirty="0">
              <a:solidFill>
                <a:schemeClr val="accent4">
                  <a:lumMod val="60000"/>
                  <a:lumOff val="40000"/>
                </a:schemeClr>
              </a:solidFill>
            </a:rPr>
            <a:t>συμπεριληπτική μεταρρύθμιση </a:t>
          </a:r>
          <a:r>
            <a:rPr lang="el-GR" sz="1600" baseline="0" dirty="0">
              <a:solidFill>
                <a:schemeClr val="accent4">
                  <a:lumMod val="60000"/>
                  <a:lumOff val="40000"/>
                </a:schemeClr>
              </a:solidFill>
            </a:rPr>
            <a:t>(2016)</a:t>
          </a:r>
          <a:endParaRPr lang="en-US" sz="1600" dirty="0">
            <a:solidFill>
              <a:schemeClr val="accent4">
                <a:lumMod val="60000"/>
                <a:lumOff val="40000"/>
              </a:schemeClr>
            </a:solidFill>
          </a:endParaRPr>
        </a:p>
      </dgm:t>
    </dgm:pt>
    <dgm:pt modelId="{51C9EE5E-AE41-43BD-8612-D02A5F16814A}" type="parTrans" cxnId="{925F1687-40ED-436F-90AC-454C43AA5F06}">
      <dgm:prSet/>
      <dgm:spPr/>
      <dgm:t>
        <a:bodyPr/>
        <a:lstStyle/>
        <a:p>
          <a:endParaRPr lang="en-US"/>
        </a:p>
      </dgm:t>
    </dgm:pt>
    <dgm:pt modelId="{31DF8D30-E20C-4182-BC24-4858901BE98E}" type="sibTrans" cxnId="{925F1687-40ED-436F-90AC-454C43AA5F06}">
      <dgm:prSet/>
      <dgm:spPr/>
      <dgm:t>
        <a:bodyPr/>
        <a:lstStyle/>
        <a:p>
          <a:endParaRPr lang="en-US"/>
        </a:p>
      </dgm:t>
    </dgm:pt>
    <dgm:pt modelId="{C72C357B-418E-4343-8AB6-AFE41F185944}">
      <dgm:prSet custT="1"/>
      <dgm:spPr/>
      <dgm:t>
        <a:bodyPr/>
        <a:lstStyle/>
        <a:p>
          <a:r>
            <a:rPr lang="el-GR" sz="1600" baseline="0" dirty="0">
              <a:solidFill>
                <a:schemeClr val="accent4">
                  <a:lumMod val="60000"/>
                  <a:lumOff val="40000"/>
                </a:schemeClr>
              </a:solidFill>
            </a:rPr>
            <a:t>Συνέβαλαν στην  τροποποίηση του διατάγματος σχετικά με την </a:t>
          </a:r>
          <a:r>
            <a:rPr lang="el-GR" sz="1600" b="1" baseline="0" dirty="0">
              <a:solidFill>
                <a:schemeClr val="accent4">
                  <a:lumMod val="60000"/>
                  <a:lumOff val="40000"/>
                </a:schemeClr>
              </a:solidFill>
            </a:rPr>
            <a:t>εκπαίδευση μαθητών με ειδικές εκπαιδευτικές ανάγκες</a:t>
          </a:r>
          <a:endParaRPr lang="en-US" sz="1600" dirty="0">
            <a:solidFill>
              <a:schemeClr val="accent4">
                <a:lumMod val="60000"/>
                <a:lumOff val="40000"/>
              </a:schemeClr>
            </a:solidFill>
          </a:endParaRPr>
        </a:p>
      </dgm:t>
    </dgm:pt>
    <dgm:pt modelId="{AF134DE2-9915-4C84-BBB4-B14FE7B534E5}" type="parTrans" cxnId="{00352B6F-B8C5-468D-ACDF-D240DABAF122}">
      <dgm:prSet/>
      <dgm:spPr/>
      <dgm:t>
        <a:bodyPr/>
        <a:lstStyle/>
        <a:p>
          <a:endParaRPr lang="en-US"/>
        </a:p>
      </dgm:t>
    </dgm:pt>
    <dgm:pt modelId="{2C14A8C9-711F-417D-92D7-05B773AAC60C}" type="sibTrans" cxnId="{00352B6F-B8C5-468D-ACDF-D240DABAF122}">
      <dgm:prSet/>
      <dgm:spPr/>
      <dgm:t>
        <a:bodyPr/>
        <a:lstStyle/>
        <a:p>
          <a:endParaRPr lang="en-US"/>
        </a:p>
      </dgm:t>
    </dgm:pt>
    <dgm:pt modelId="{6A1A22A0-FCFC-49A3-B81F-D62089749DF5}">
      <dgm:prSet custT="1"/>
      <dgm:spPr/>
      <dgm:t>
        <a:bodyPr/>
        <a:lstStyle/>
        <a:p>
          <a:r>
            <a:rPr lang="el-GR" sz="1600" baseline="0" dirty="0">
              <a:solidFill>
                <a:schemeClr val="accent4">
                  <a:lumMod val="60000"/>
                  <a:lumOff val="40000"/>
                </a:schemeClr>
              </a:solidFill>
            </a:rPr>
            <a:t>Συνέβαλαν στην </a:t>
          </a:r>
          <a:r>
            <a:rPr lang="el-GR" sz="1600" b="1" baseline="0" dirty="0">
              <a:solidFill>
                <a:schemeClr val="accent4">
                  <a:lumMod val="60000"/>
                  <a:lumOff val="40000"/>
                </a:schemeClr>
              </a:solidFill>
            </a:rPr>
            <a:t>προώθηση της ψυχικής υγείας των παιδιών </a:t>
          </a:r>
          <a:r>
            <a:rPr lang="el-GR" sz="1600" baseline="0" dirty="0">
              <a:solidFill>
                <a:schemeClr val="accent4">
                  <a:lumMod val="60000"/>
                  <a:lumOff val="40000"/>
                </a:schemeClr>
              </a:solidFill>
            </a:rPr>
            <a:t>(</a:t>
          </a:r>
          <a:r>
            <a:rPr lang="el-GR" sz="1600" baseline="0" dirty="0" err="1">
              <a:solidFill>
                <a:schemeClr val="accent4">
                  <a:lumMod val="60000"/>
                  <a:lumOff val="40000"/>
                </a:schemeClr>
              </a:solidFill>
            </a:rPr>
            <a:t>napdz</a:t>
          </a:r>
          <a:r>
            <a:rPr lang="el-GR" sz="1600" baseline="0" dirty="0">
              <a:solidFill>
                <a:schemeClr val="accent4">
                  <a:lumMod val="60000"/>
                  <a:lumOff val="40000"/>
                </a:schemeClr>
              </a:solidFill>
            </a:rPr>
            <a:t> 2030, </a:t>
          </a:r>
          <a:r>
            <a:rPr lang="el-GR" sz="1600" baseline="0" dirty="0" err="1">
              <a:solidFill>
                <a:schemeClr val="accent4">
                  <a:lumMod val="60000"/>
                  <a:lumOff val="40000"/>
                </a:schemeClr>
              </a:solidFill>
            </a:rPr>
            <a:t>svp</a:t>
          </a:r>
          <a:r>
            <a:rPr lang="el-GR" sz="1600" baseline="0" dirty="0">
              <a:solidFill>
                <a:schemeClr val="accent4">
                  <a:lumMod val="60000"/>
                  <a:lumOff val="40000"/>
                </a:schemeClr>
              </a:solidFill>
            </a:rPr>
            <a:t> </a:t>
          </a:r>
          <a:r>
            <a:rPr lang="el-GR" sz="1600" baseline="0" dirty="0" err="1">
              <a:solidFill>
                <a:schemeClr val="accent4">
                  <a:lumMod val="60000"/>
                  <a:lumOff val="40000"/>
                </a:schemeClr>
              </a:solidFill>
            </a:rPr>
            <a:t>čr</a:t>
          </a:r>
          <a:r>
            <a:rPr lang="el-GR" sz="1600" baseline="0" dirty="0">
              <a:solidFill>
                <a:schemeClr val="accent4">
                  <a:lumMod val="60000"/>
                  <a:lumOff val="40000"/>
                </a:schemeClr>
              </a:solidFill>
            </a:rPr>
            <a:t> 2030+)</a:t>
          </a:r>
          <a:endParaRPr lang="en-US" sz="1600" dirty="0">
            <a:solidFill>
              <a:schemeClr val="accent4">
                <a:lumMod val="60000"/>
                <a:lumOff val="40000"/>
              </a:schemeClr>
            </a:solidFill>
          </a:endParaRPr>
        </a:p>
      </dgm:t>
    </dgm:pt>
    <dgm:pt modelId="{AADCC7E5-A7FB-4775-905A-1ACEF954F6AB}" type="parTrans" cxnId="{88998211-2C16-4CD8-8378-EBE4516F919B}">
      <dgm:prSet/>
      <dgm:spPr/>
      <dgm:t>
        <a:bodyPr/>
        <a:lstStyle/>
        <a:p>
          <a:endParaRPr lang="en-US"/>
        </a:p>
      </dgm:t>
    </dgm:pt>
    <dgm:pt modelId="{2E0FCE04-BBAA-4474-A411-147B824D98D3}" type="sibTrans" cxnId="{88998211-2C16-4CD8-8378-EBE4516F919B}">
      <dgm:prSet/>
      <dgm:spPr/>
      <dgm:t>
        <a:bodyPr/>
        <a:lstStyle/>
        <a:p>
          <a:endParaRPr lang="en-US"/>
        </a:p>
      </dgm:t>
    </dgm:pt>
    <dgm:pt modelId="{C599F7F1-83B1-4EBC-A630-740E275D60E6}">
      <dgm:prSet custT="1"/>
      <dgm:spPr>
        <a:solidFill>
          <a:schemeClr val="tx2">
            <a:lumMod val="75000"/>
            <a:lumOff val="25000"/>
          </a:schemeClr>
        </a:solidFill>
        <a:ln>
          <a:solidFill>
            <a:schemeClr val="accent2">
              <a:lumMod val="60000"/>
              <a:lumOff val="40000"/>
            </a:schemeClr>
          </a:solidFill>
        </a:ln>
      </dgm:spPr>
      <dgm:t>
        <a:bodyPr/>
        <a:lstStyle/>
        <a:p>
          <a:r>
            <a:rPr lang="el-GR" sz="1600" baseline="0" dirty="0">
              <a:solidFill>
                <a:schemeClr val="accent4">
                  <a:lumMod val="60000"/>
                  <a:lumOff val="40000"/>
                </a:schemeClr>
              </a:solidFill>
            </a:rPr>
            <a:t>Συμμετείχαν στην </a:t>
          </a:r>
          <a:r>
            <a:rPr lang="el-GR" sz="1600" b="1" baseline="0" dirty="0">
              <a:solidFill>
                <a:schemeClr val="accent4">
                  <a:lumMod val="60000"/>
                  <a:lumOff val="40000"/>
                </a:schemeClr>
              </a:solidFill>
            </a:rPr>
            <a:t>ανάπτυξη συστημικής υποστήριξης για την ευημερία </a:t>
          </a:r>
          <a:r>
            <a:rPr lang="el-GR" sz="1600" baseline="0" dirty="0">
              <a:solidFill>
                <a:schemeClr val="accent4">
                  <a:lumMod val="60000"/>
                  <a:lumOff val="40000"/>
                </a:schemeClr>
              </a:solidFill>
            </a:rPr>
            <a:t>και συμμετέχουν </a:t>
          </a:r>
          <a:r>
            <a:rPr lang="el-GR" sz="1600" b="1" baseline="0" dirty="0">
              <a:solidFill>
                <a:schemeClr val="accent4">
                  <a:lumMod val="60000"/>
                  <a:lumOff val="40000"/>
                </a:schemeClr>
              </a:solidFill>
            </a:rPr>
            <a:t>ενεργά στην εφαρμογή της στα σχολεία</a:t>
          </a:r>
          <a:r>
            <a:rPr lang="el-GR" sz="1600" baseline="0" dirty="0">
              <a:solidFill>
                <a:schemeClr val="accent4">
                  <a:lumMod val="60000"/>
                  <a:lumOff val="40000"/>
                </a:schemeClr>
              </a:solidFill>
            </a:rPr>
            <a:t>.</a:t>
          </a:r>
          <a:endParaRPr lang="en-US" sz="1600" dirty="0">
            <a:solidFill>
              <a:schemeClr val="accent4">
                <a:lumMod val="60000"/>
                <a:lumOff val="40000"/>
              </a:schemeClr>
            </a:solidFill>
          </a:endParaRPr>
        </a:p>
      </dgm:t>
    </dgm:pt>
    <dgm:pt modelId="{28846DA0-5651-4BAB-BD31-1FA632144087}" type="parTrans" cxnId="{888CBFDC-0037-4CEE-B956-43D0DFD191D3}">
      <dgm:prSet/>
      <dgm:spPr/>
      <dgm:t>
        <a:bodyPr/>
        <a:lstStyle/>
        <a:p>
          <a:endParaRPr lang="en-US"/>
        </a:p>
      </dgm:t>
    </dgm:pt>
    <dgm:pt modelId="{58FF231D-1DF7-4358-AA9B-F32E889B2512}" type="sibTrans" cxnId="{888CBFDC-0037-4CEE-B956-43D0DFD191D3}">
      <dgm:prSet/>
      <dgm:spPr/>
      <dgm:t>
        <a:bodyPr/>
        <a:lstStyle/>
        <a:p>
          <a:endParaRPr lang="en-US"/>
        </a:p>
      </dgm:t>
    </dgm:pt>
    <dgm:pt modelId="{EF1CCB57-A5D1-47E1-A00D-87D282613534}">
      <dgm:prSet custT="1"/>
      <dgm:spPr>
        <a:ln>
          <a:solidFill>
            <a:schemeClr val="accent2">
              <a:lumMod val="60000"/>
              <a:lumOff val="40000"/>
            </a:schemeClr>
          </a:solidFill>
        </a:ln>
      </dgm:spPr>
      <dgm:t>
        <a:bodyPr/>
        <a:lstStyle/>
        <a:p>
          <a:r>
            <a:rPr lang="el-GR" sz="1600" baseline="0" dirty="0">
              <a:solidFill>
                <a:schemeClr val="accent4">
                  <a:lumMod val="60000"/>
                  <a:lumOff val="40000"/>
                </a:schemeClr>
              </a:solidFill>
            </a:rPr>
            <a:t>Είναι ιδρυτικά μέλη σημαντικών πρωτοβουλιών όπως η συνεργασία 2030+, η </a:t>
          </a:r>
          <a:r>
            <a:rPr lang="el-GR" sz="1600" b="1" baseline="0" dirty="0">
              <a:solidFill>
                <a:schemeClr val="accent4">
                  <a:lumMod val="60000"/>
                  <a:lumOff val="40000"/>
                </a:schemeClr>
              </a:solidFill>
            </a:rPr>
            <a:t>πλατφόρμα για την πρώιμη φροντίδα</a:t>
          </a:r>
          <a:r>
            <a:rPr lang="el-GR" sz="1600" baseline="0" dirty="0">
              <a:solidFill>
                <a:schemeClr val="accent4">
                  <a:lumMod val="60000"/>
                  <a:lumOff val="40000"/>
                </a:schemeClr>
              </a:solidFill>
            </a:rPr>
            <a:t>, η </a:t>
          </a:r>
          <a:r>
            <a:rPr lang="el-GR" sz="1600" baseline="0" dirty="0" err="1">
              <a:solidFill>
                <a:schemeClr val="accent4">
                  <a:lumMod val="60000"/>
                  <a:lumOff val="40000"/>
                </a:schemeClr>
              </a:solidFill>
            </a:rPr>
            <a:t>aip</a:t>
          </a:r>
          <a:endParaRPr lang="en-US" sz="1600" dirty="0">
            <a:solidFill>
              <a:schemeClr val="accent4">
                <a:lumMod val="60000"/>
                <a:lumOff val="40000"/>
              </a:schemeClr>
            </a:solidFill>
          </a:endParaRPr>
        </a:p>
      </dgm:t>
    </dgm:pt>
    <dgm:pt modelId="{2FAA0809-7A66-47AD-94B0-118F09DABA78}" type="parTrans" cxnId="{F989383D-2693-43D2-84E5-F450BBCC7B65}">
      <dgm:prSet/>
      <dgm:spPr/>
      <dgm:t>
        <a:bodyPr/>
        <a:lstStyle/>
        <a:p>
          <a:endParaRPr lang="en-US"/>
        </a:p>
      </dgm:t>
    </dgm:pt>
    <dgm:pt modelId="{726DB4CF-C88F-4B76-9934-AFA20BD27E68}" type="sibTrans" cxnId="{F989383D-2693-43D2-84E5-F450BBCC7B65}">
      <dgm:prSet/>
      <dgm:spPr/>
      <dgm:t>
        <a:bodyPr/>
        <a:lstStyle/>
        <a:p>
          <a:endParaRPr lang="en-US"/>
        </a:p>
      </dgm:t>
    </dgm:pt>
    <dgm:pt modelId="{C61F2950-07DA-4DEF-AFAA-94A6083642BC}">
      <dgm:prSet custT="1"/>
      <dgm:spPr>
        <a:ln>
          <a:solidFill>
            <a:schemeClr val="accent2">
              <a:lumMod val="60000"/>
              <a:lumOff val="40000"/>
            </a:schemeClr>
          </a:solidFill>
        </a:ln>
      </dgm:spPr>
      <dgm:t>
        <a:bodyPr/>
        <a:lstStyle/>
        <a:p>
          <a:r>
            <a:rPr lang="el-GR" sz="1600" baseline="0">
              <a:solidFill>
                <a:schemeClr val="accent4">
                  <a:lumMod val="60000"/>
                  <a:lumOff val="40000"/>
                </a:schemeClr>
              </a:solidFill>
            </a:rPr>
            <a:t>Δημιουργία  </a:t>
          </a:r>
          <a:r>
            <a:rPr lang="el-GR" sz="1600" b="1" u="sng" baseline="0">
              <a:solidFill>
                <a:schemeClr val="accent4">
                  <a:lumMod val="60000"/>
                  <a:lumOff val="40000"/>
                </a:schemeClr>
              </a:solidFill>
            </a:rPr>
            <a:t>κέντρου </a:t>
          </a:r>
          <a:r>
            <a:rPr lang="el-GR" sz="1600" b="1" u="sng" baseline="0" dirty="0">
              <a:solidFill>
                <a:schemeClr val="accent4">
                  <a:lumMod val="60000"/>
                  <a:lumOff val="40000"/>
                </a:schemeClr>
              </a:solidFill>
            </a:rPr>
            <a:t>εμπειρογνωμόνων για το p</a:t>
          </a:r>
          <a:r>
            <a:rPr lang="en-US" sz="1600" b="1" u="sng" baseline="0" dirty="0" err="1">
              <a:solidFill>
                <a:schemeClr val="accent4">
                  <a:lumMod val="60000"/>
                  <a:lumOff val="40000"/>
                </a:schemeClr>
              </a:solidFill>
            </a:rPr>
            <a:t>ositive</a:t>
          </a:r>
          <a:r>
            <a:rPr lang="en-US" sz="1600" b="1" u="sng" baseline="0" dirty="0">
              <a:solidFill>
                <a:schemeClr val="accent4">
                  <a:lumMod val="60000"/>
                  <a:lumOff val="40000"/>
                </a:schemeClr>
              </a:solidFill>
            </a:rPr>
            <a:t> </a:t>
          </a:r>
          <a:r>
            <a:rPr lang="el-GR" sz="1600" b="1" u="sng" baseline="0" dirty="0">
              <a:solidFill>
                <a:schemeClr val="accent4">
                  <a:lumMod val="60000"/>
                  <a:lumOff val="40000"/>
                </a:schemeClr>
              </a:solidFill>
            </a:rPr>
            <a:t>b</a:t>
          </a:r>
          <a:r>
            <a:rPr lang="en-US" sz="1600" b="1" u="sng" baseline="0" dirty="0" err="1">
              <a:solidFill>
                <a:schemeClr val="accent4">
                  <a:lumMod val="60000"/>
                  <a:lumOff val="40000"/>
                </a:schemeClr>
              </a:solidFill>
            </a:rPr>
            <a:t>ehavioral</a:t>
          </a:r>
          <a:r>
            <a:rPr lang="en-US" sz="1600" b="1" u="sng" baseline="0" dirty="0">
              <a:solidFill>
                <a:schemeClr val="accent4">
                  <a:lumMod val="60000"/>
                  <a:lumOff val="40000"/>
                </a:schemeClr>
              </a:solidFill>
            </a:rPr>
            <a:t> </a:t>
          </a:r>
          <a:r>
            <a:rPr lang="el-GR" sz="1600" b="1" u="sng" baseline="0" dirty="0">
              <a:solidFill>
                <a:schemeClr val="accent4">
                  <a:lumMod val="60000"/>
                  <a:lumOff val="40000"/>
                </a:schemeClr>
              </a:solidFill>
            </a:rPr>
            <a:t>i</a:t>
          </a:r>
          <a:r>
            <a:rPr lang="en-US" sz="1600" b="1" u="sng" baseline="0" dirty="0" err="1">
              <a:solidFill>
                <a:schemeClr val="accent4">
                  <a:lumMod val="60000"/>
                  <a:lumOff val="40000"/>
                </a:schemeClr>
              </a:solidFill>
            </a:rPr>
            <a:t>nterventions</a:t>
          </a:r>
          <a:r>
            <a:rPr lang="en-US" sz="1600" b="1" u="sng" baseline="0" dirty="0">
              <a:solidFill>
                <a:schemeClr val="accent4">
                  <a:lumMod val="60000"/>
                  <a:lumOff val="40000"/>
                </a:schemeClr>
              </a:solidFill>
            </a:rPr>
            <a:t>  </a:t>
          </a:r>
          <a:r>
            <a:rPr lang="el-GR" sz="1600" b="1" u="sng" baseline="0" dirty="0">
              <a:solidFill>
                <a:schemeClr val="accent4">
                  <a:lumMod val="60000"/>
                  <a:lumOff val="40000"/>
                </a:schemeClr>
              </a:solidFill>
            </a:rPr>
            <a:t>s</a:t>
          </a:r>
          <a:r>
            <a:rPr lang="en-US" sz="1600" b="1" u="sng" baseline="0" dirty="0" err="1">
              <a:solidFill>
                <a:schemeClr val="accent4">
                  <a:lumMod val="60000"/>
                  <a:lumOff val="40000"/>
                </a:schemeClr>
              </a:solidFill>
            </a:rPr>
            <a:t>upports</a:t>
          </a:r>
          <a:r>
            <a:rPr lang="el-GR" sz="1600" b="1" u="sng" baseline="0" dirty="0">
              <a:solidFill>
                <a:schemeClr val="accent4">
                  <a:lumMod val="60000"/>
                  <a:lumOff val="40000"/>
                </a:schemeClr>
              </a:solidFill>
            </a:rPr>
            <a:t> </a:t>
          </a:r>
          <a:r>
            <a:rPr lang="el-GR" sz="1600" baseline="0" dirty="0">
              <a:solidFill>
                <a:schemeClr val="accent4">
                  <a:lumMod val="60000"/>
                  <a:lumOff val="40000"/>
                </a:schemeClr>
              </a:solidFill>
            </a:rPr>
            <a:t>και την προσέγγιση </a:t>
          </a:r>
          <a:r>
            <a:rPr lang="el-GR" sz="1600" b="1" baseline="0" dirty="0">
              <a:solidFill>
                <a:schemeClr val="accent4">
                  <a:lumMod val="60000"/>
                  <a:lumOff val="40000"/>
                </a:schemeClr>
              </a:solidFill>
            </a:rPr>
            <a:t>σεβασμού του τραύματος</a:t>
          </a:r>
          <a:endParaRPr lang="en-US" sz="1600" b="1" dirty="0">
            <a:solidFill>
              <a:schemeClr val="accent4">
                <a:lumMod val="60000"/>
                <a:lumOff val="40000"/>
              </a:schemeClr>
            </a:solidFill>
          </a:endParaRPr>
        </a:p>
      </dgm:t>
    </dgm:pt>
    <dgm:pt modelId="{C4034130-8394-4C25-A68F-CE7999EDAC9C}" type="parTrans" cxnId="{708BE256-42B7-46C7-AA99-A3502D21EA8E}">
      <dgm:prSet/>
      <dgm:spPr/>
      <dgm:t>
        <a:bodyPr/>
        <a:lstStyle/>
        <a:p>
          <a:endParaRPr lang="en-US"/>
        </a:p>
      </dgm:t>
    </dgm:pt>
    <dgm:pt modelId="{55CCB90B-EB36-4858-8F1A-9172CBE41D62}" type="sibTrans" cxnId="{708BE256-42B7-46C7-AA99-A3502D21EA8E}">
      <dgm:prSet/>
      <dgm:spPr/>
      <dgm:t>
        <a:bodyPr/>
        <a:lstStyle/>
        <a:p>
          <a:endParaRPr lang="en-US"/>
        </a:p>
      </dgm:t>
    </dgm:pt>
    <dgm:pt modelId="{751FEFD6-051A-4958-A602-EB2D741FE422}">
      <dgm:prSet/>
      <dgm:spPr>
        <a:ln>
          <a:solidFill>
            <a:schemeClr val="accent2">
              <a:lumMod val="60000"/>
              <a:lumOff val="40000"/>
            </a:schemeClr>
          </a:solidFill>
        </a:ln>
      </dgm:spPr>
      <dgm:t>
        <a:bodyPr/>
        <a:lstStyle/>
        <a:p>
          <a:r>
            <a:rPr lang="el-GR" baseline="0" dirty="0">
              <a:solidFill>
                <a:schemeClr val="accent4">
                  <a:lumMod val="60000"/>
                  <a:lumOff val="40000"/>
                </a:schemeClr>
              </a:solidFill>
            </a:rPr>
            <a:t>Έχουν ιδρύσει μια </a:t>
          </a:r>
          <a:r>
            <a:rPr lang="el-GR" b="1" baseline="0" dirty="0">
              <a:solidFill>
                <a:schemeClr val="accent4">
                  <a:lumMod val="60000"/>
                  <a:lumOff val="40000"/>
                </a:schemeClr>
              </a:solidFill>
            </a:rPr>
            <a:t>ακαδημία</a:t>
          </a:r>
          <a:r>
            <a:rPr lang="el-GR" baseline="0" dirty="0">
              <a:solidFill>
                <a:schemeClr val="accent4">
                  <a:lumMod val="60000"/>
                  <a:lumOff val="40000"/>
                </a:schemeClr>
              </a:solidFill>
            </a:rPr>
            <a:t>, ένα ολοκληρωμένο εκπαιδευτικό σύστημα και έχουν εκπαιδεύσει περισσότερα από </a:t>
          </a:r>
          <a:r>
            <a:rPr lang="el-GR" b="1" baseline="0" dirty="0">
              <a:solidFill>
                <a:schemeClr val="accent4">
                  <a:lumMod val="60000"/>
                  <a:lumOff val="40000"/>
                </a:schemeClr>
              </a:solidFill>
            </a:rPr>
            <a:t>20.000 άτομα</a:t>
          </a:r>
          <a:endParaRPr lang="en-US" dirty="0">
            <a:solidFill>
              <a:schemeClr val="accent4">
                <a:lumMod val="60000"/>
                <a:lumOff val="40000"/>
              </a:schemeClr>
            </a:solidFill>
          </a:endParaRPr>
        </a:p>
      </dgm:t>
    </dgm:pt>
    <dgm:pt modelId="{9CC2C88C-F98D-4D13-ACC0-9C95D4D114AE}" type="parTrans" cxnId="{DA51E555-52EE-42FB-99F4-F13B37E302DF}">
      <dgm:prSet/>
      <dgm:spPr/>
      <dgm:t>
        <a:bodyPr/>
        <a:lstStyle/>
        <a:p>
          <a:endParaRPr lang="en-US"/>
        </a:p>
      </dgm:t>
    </dgm:pt>
    <dgm:pt modelId="{50AE9D0F-1A41-4393-9BFD-741DD9D00607}" type="sibTrans" cxnId="{DA51E555-52EE-42FB-99F4-F13B37E302DF}">
      <dgm:prSet/>
      <dgm:spPr/>
      <dgm:t>
        <a:bodyPr/>
        <a:lstStyle/>
        <a:p>
          <a:endParaRPr lang="en-US"/>
        </a:p>
      </dgm:t>
    </dgm:pt>
    <dgm:pt modelId="{83D1C6F9-FCD7-4D6C-99FA-984F3B62C722}">
      <dgm:prSet/>
      <dgm:spPr>
        <a:ln>
          <a:solidFill>
            <a:schemeClr val="accent2">
              <a:lumMod val="60000"/>
              <a:lumOff val="40000"/>
            </a:schemeClr>
          </a:solidFill>
        </a:ln>
      </dgm:spPr>
      <dgm:t>
        <a:bodyPr/>
        <a:lstStyle/>
        <a:p>
          <a:r>
            <a:rPr lang="el-GR" baseline="0" dirty="0">
              <a:solidFill>
                <a:schemeClr val="accent4">
                  <a:lumMod val="60000"/>
                  <a:lumOff val="40000"/>
                </a:schemeClr>
              </a:solidFill>
            </a:rPr>
            <a:t>Έχουν καθιερώσει </a:t>
          </a:r>
          <a:r>
            <a:rPr lang="el-GR" b="1" baseline="0" dirty="0">
              <a:solidFill>
                <a:schemeClr val="accent4">
                  <a:lumMod val="60000"/>
                  <a:lumOff val="40000"/>
                </a:schemeClr>
              </a:solidFill>
            </a:rPr>
            <a:t>συνεργασία με παιδαγωγικές σχολές </a:t>
          </a:r>
          <a:r>
            <a:rPr lang="el-GR" baseline="0" dirty="0">
              <a:solidFill>
                <a:schemeClr val="accent4">
                  <a:lumMod val="60000"/>
                  <a:lumOff val="40000"/>
                </a:schemeClr>
              </a:solidFill>
            </a:rPr>
            <a:t>και μαζί αλλάζουν </a:t>
          </a:r>
          <a:r>
            <a:rPr lang="el-GR" b="1" baseline="0" dirty="0">
              <a:solidFill>
                <a:schemeClr val="accent4">
                  <a:lumMod val="60000"/>
                  <a:lumOff val="40000"/>
                </a:schemeClr>
              </a:solidFill>
            </a:rPr>
            <a:t>την εκπαίδευση </a:t>
          </a:r>
          <a:r>
            <a:rPr lang="el-GR" baseline="0" dirty="0">
              <a:solidFill>
                <a:schemeClr val="accent4">
                  <a:lumMod val="60000"/>
                  <a:lumOff val="40000"/>
                </a:schemeClr>
              </a:solidFill>
            </a:rPr>
            <a:t>των μελλοντικών εκπαιδευτικών</a:t>
          </a:r>
          <a:endParaRPr lang="en-US" dirty="0">
            <a:solidFill>
              <a:schemeClr val="accent4">
                <a:lumMod val="60000"/>
                <a:lumOff val="40000"/>
              </a:schemeClr>
            </a:solidFill>
          </a:endParaRPr>
        </a:p>
      </dgm:t>
    </dgm:pt>
    <dgm:pt modelId="{C2B11630-0423-462E-961E-32252E6787E2}" type="parTrans" cxnId="{9CD18915-1CFF-4374-9BDD-C5B2656108C4}">
      <dgm:prSet/>
      <dgm:spPr/>
      <dgm:t>
        <a:bodyPr/>
        <a:lstStyle/>
        <a:p>
          <a:endParaRPr lang="en-US"/>
        </a:p>
      </dgm:t>
    </dgm:pt>
    <dgm:pt modelId="{B400CE2F-F22A-41BF-9DEA-8FB0DEDB04FF}" type="sibTrans" cxnId="{9CD18915-1CFF-4374-9BDD-C5B2656108C4}">
      <dgm:prSet/>
      <dgm:spPr/>
      <dgm:t>
        <a:bodyPr/>
        <a:lstStyle/>
        <a:p>
          <a:endParaRPr lang="en-US"/>
        </a:p>
      </dgm:t>
    </dgm:pt>
    <dgm:pt modelId="{48775C39-052C-4A3F-8987-40F53C8A918D}" type="pres">
      <dgm:prSet presAssocID="{37150B68-8F4D-4AD7-ABD0-9F728BB99993}" presName="vert0" presStyleCnt="0">
        <dgm:presLayoutVars>
          <dgm:dir/>
          <dgm:animOne val="branch"/>
          <dgm:animLvl val="lvl"/>
        </dgm:presLayoutVars>
      </dgm:prSet>
      <dgm:spPr/>
    </dgm:pt>
    <dgm:pt modelId="{69E17AD3-B239-4749-991F-C3DC45AF7209}" type="pres">
      <dgm:prSet presAssocID="{E0867F33-D0A3-4712-9CB0-E589236906A8}" presName="thickLine" presStyleLbl="alignNode1" presStyleIdx="0" presStyleCnt="8"/>
      <dgm:spPr/>
    </dgm:pt>
    <dgm:pt modelId="{8881C2E9-19CD-4663-8BED-2498A883FC1F}" type="pres">
      <dgm:prSet presAssocID="{E0867F33-D0A3-4712-9CB0-E589236906A8}" presName="horz1" presStyleCnt="0"/>
      <dgm:spPr/>
    </dgm:pt>
    <dgm:pt modelId="{55A2CCC8-5B58-4FE1-AB9C-038D67F0629F}" type="pres">
      <dgm:prSet presAssocID="{E0867F33-D0A3-4712-9CB0-E589236906A8}" presName="tx1" presStyleLbl="revTx" presStyleIdx="0" presStyleCnt="8"/>
      <dgm:spPr/>
    </dgm:pt>
    <dgm:pt modelId="{C8729C6E-B505-424E-AE71-F16E0DD225BA}" type="pres">
      <dgm:prSet presAssocID="{E0867F33-D0A3-4712-9CB0-E589236906A8}" presName="vert1" presStyleCnt="0"/>
      <dgm:spPr/>
    </dgm:pt>
    <dgm:pt modelId="{91283AE7-B9EA-4C8B-A0E0-B3F902F8C59E}" type="pres">
      <dgm:prSet presAssocID="{C72C357B-418E-4343-8AB6-AFE41F185944}" presName="thickLine" presStyleLbl="alignNode1" presStyleIdx="1" presStyleCnt="8"/>
      <dgm:spPr/>
    </dgm:pt>
    <dgm:pt modelId="{93DB29AF-6103-48F0-9A9D-A297DCBB8E59}" type="pres">
      <dgm:prSet presAssocID="{C72C357B-418E-4343-8AB6-AFE41F185944}" presName="horz1" presStyleCnt="0"/>
      <dgm:spPr/>
    </dgm:pt>
    <dgm:pt modelId="{CA6FE193-1EE2-4B78-BD5C-4C7EFD89CC93}" type="pres">
      <dgm:prSet presAssocID="{C72C357B-418E-4343-8AB6-AFE41F185944}" presName="tx1" presStyleLbl="revTx" presStyleIdx="1" presStyleCnt="8"/>
      <dgm:spPr/>
    </dgm:pt>
    <dgm:pt modelId="{FA355CBB-E679-44BB-A5D5-12FB16365F91}" type="pres">
      <dgm:prSet presAssocID="{C72C357B-418E-4343-8AB6-AFE41F185944}" presName="vert1" presStyleCnt="0"/>
      <dgm:spPr/>
    </dgm:pt>
    <dgm:pt modelId="{3E9BD229-230D-4C3C-A173-1F43222F694C}" type="pres">
      <dgm:prSet presAssocID="{6A1A22A0-FCFC-49A3-B81F-D62089749DF5}" presName="thickLine" presStyleLbl="alignNode1" presStyleIdx="2" presStyleCnt="8"/>
      <dgm:spPr/>
    </dgm:pt>
    <dgm:pt modelId="{DCCC760B-6531-426F-84A8-93F957386CA2}" type="pres">
      <dgm:prSet presAssocID="{6A1A22A0-FCFC-49A3-B81F-D62089749DF5}" presName="horz1" presStyleCnt="0"/>
      <dgm:spPr/>
    </dgm:pt>
    <dgm:pt modelId="{EEBA29A3-DEA7-440D-A4C6-2C9B94C20C1D}" type="pres">
      <dgm:prSet presAssocID="{6A1A22A0-FCFC-49A3-B81F-D62089749DF5}" presName="tx1" presStyleLbl="revTx" presStyleIdx="2" presStyleCnt="8"/>
      <dgm:spPr/>
    </dgm:pt>
    <dgm:pt modelId="{D54DEBF5-CF2F-4947-A049-F749C4A1DF9A}" type="pres">
      <dgm:prSet presAssocID="{6A1A22A0-FCFC-49A3-B81F-D62089749DF5}" presName="vert1" presStyleCnt="0"/>
      <dgm:spPr/>
    </dgm:pt>
    <dgm:pt modelId="{D2E3A2BE-452B-43FD-9B92-013A8C7C0AA7}" type="pres">
      <dgm:prSet presAssocID="{C599F7F1-83B1-4EBC-A630-740E275D60E6}" presName="thickLine" presStyleLbl="alignNode1" presStyleIdx="3" presStyleCnt="8"/>
      <dgm:spPr/>
    </dgm:pt>
    <dgm:pt modelId="{03417D91-01D7-441D-8428-2A0E1250A9B0}" type="pres">
      <dgm:prSet presAssocID="{C599F7F1-83B1-4EBC-A630-740E275D60E6}" presName="horz1" presStyleCnt="0"/>
      <dgm:spPr/>
    </dgm:pt>
    <dgm:pt modelId="{729C97CF-B83E-4860-B619-A1C83A8B6D11}" type="pres">
      <dgm:prSet presAssocID="{C599F7F1-83B1-4EBC-A630-740E275D60E6}" presName="tx1" presStyleLbl="revTx" presStyleIdx="3" presStyleCnt="8"/>
      <dgm:spPr/>
    </dgm:pt>
    <dgm:pt modelId="{EFF242DE-F30A-49CD-BE0A-816B8CB71331}" type="pres">
      <dgm:prSet presAssocID="{C599F7F1-83B1-4EBC-A630-740E275D60E6}" presName="vert1" presStyleCnt="0"/>
      <dgm:spPr/>
    </dgm:pt>
    <dgm:pt modelId="{841CDA19-E659-486F-B1FE-DD4B425F582F}" type="pres">
      <dgm:prSet presAssocID="{EF1CCB57-A5D1-47E1-A00D-87D282613534}" presName="thickLine" presStyleLbl="alignNode1" presStyleIdx="4" presStyleCnt="8"/>
      <dgm:spPr/>
    </dgm:pt>
    <dgm:pt modelId="{54EB1152-3C6C-4B5E-B2A5-ECDF9714E674}" type="pres">
      <dgm:prSet presAssocID="{EF1CCB57-A5D1-47E1-A00D-87D282613534}" presName="horz1" presStyleCnt="0"/>
      <dgm:spPr/>
    </dgm:pt>
    <dgm:pt modelId="{A7C19CBE-CF53-48EF-8D8D-341AAA610880}" type="pres">
      <dgm:prSet presAssocID="{EF1CCB57-A5D1-47E1-A00D-87D282613534}" presName="tx1" presStyleLbl="revTx" presStyleIdx="4" presStyleCnt="8"/>
      <dgm:spPr/>
    </dgm:pt>
    <dgm:pt modelId="{F2464B7D-87B3-47BF-AD94-E0AB1FB9C9D7}" type="pres">
      <dgm:prSet presAssocID="{EF1CCB57-A5D1-47E1-A00D-87D282613534}" presName="vert1" presStyleCnt="0"/>
      <dgm:spPr/>
    </dgm:pt>
    <dgm:pt modelId="{31D4C93A-6928-4FA2-85D2-B46944D7A60B}" type="pres">
      <dgm:prSet presAssocID="{C61F2950-07DA-4DEF-AFAA-94A6083642BC}" presName="thickLine" presStyleLbl="alignNode1" presStyleIdx="5" presStyleCnt="8"/>
      <dgm:spPr/>
    </dgm:pt>
    <dgm:pt modelId="{D55C5F7B-D33F-4E3D-B4EA-077E3E702E96}" type="pres">
      <dgm:prSet presAssocID="{C61F2950-07DA-4DEF-AFAA-94A6083642BC}" presName="horz1" presStyleCnt="0"/>
      <dgm:spPr/>
    </dgm:pt>
    <dgm:pt modelId="{AA458DAC-49E8-4FFD-8D52-8F9913019F46}" type="pres">
      <dgm:prSet presAssocID="{C61F2950-07DA-4DEF-AFAA-94A6083642BC}" presName="tx1" presStyleLbl="revTx" presStyleIdx="5" presStyleCnt="8"/>
      <dgm:spPr/>
    </dgm:pt>
    <dgm:pt modelId="{DA871C3B-D334-425C-ADC1-9404F23785CF}" type="pres">
      <dgm:prSet presAssocID="{C61F2950-07DA-4DEF-AFAA-94A6083642BC}" presName="vert1" presStyleCnt="0"/>
      <dgm:spPr/>
    </dgm:pt>
    <dgm:pt modelId="{22E1EE71-CB4C-4A3E-B609-2E9D1550650B}" type="pres">
      <dgm:prSet presAssocID="{751FEFD6-051A-4958-A602-EB2D741FE422}" presName="thickLine" presStyleLbl="alignNode1" presStyleIdx="6" presStyleCnt="8"/>
      <dgm:spPr/>
    </dgm:pt>
    <dgm:pt modelId="{FB94F928-AB03-4083-B6A4-88E67FCC5545}" type="pres">
      <dgm:prSet presAssocID="{751FEFD6-051A-4958-A602-EB2D741FE422}" presName="horz1" presStyleCnt="0"/>
      <dgm:spPr/>
    </dgm:pt>
    <dgm:pt modelId="{124884E1-F659-45A9-BF32-5229159DA30D}" type="pres">
      <dgm:prSet presAssocID="{751FEFD6-051A-4958-A602-EB2D741FE422}" presName="tx1" presStyleLbl="revTx" presStyleIdx="6" presStyleCnt="8"/>
      <dgm:spPr/>
    </dgm:pt>
    <dgm:pt modelId="{5DA6D3DA-26FF-4CD2-9797-6C592EB2C232}" type="pres">
      <dgm:prSet presAssocID="{751FEFD6-051A-4958-A602-EB2D741FE422}" presName="vert1" presStyleCnt="0"/>
      <dgm:spPr/>
    </dgm:pt>
    <dgm:pt modelId="{C5FF32BF-5285-43D9-836B-F7891EEE2BE8}" type="pres">
      <dgm:prSet presAssocID="{83D1C6F9-FCD7-4D6C-99FA-984F3B62C722}" presName="thickLine" presStyleLbl="alignNode1" presStyleIdx="7" presStyleCnt="8"/>
      <dgm:spPr/>
    </dgm:pt>
    <dgm:pt modelId="{0556064C-DEB6-444B-96C3-FDA780087AD8}" type="pres">
      <dgm:prSet presAssocID="{83D1C6F9-FCD7-4D6C-99FA-984F3B62C722}" presName="horz1" presStyleCnt="0"/>
      <dgm:spPr/>
    </dgm:pt>
    <dgm:pt modelId="{7C117670-69F0-463D-8384-D45EA649FDCB}" type="pres">
      <dgm:prSet presAssocID="{83D1C6F9-FCD7-4D6C-99FA-984F3B62C722}" presName="tx1" presStyleLbl="revTx" presStyleIdx="7" presStyleCnt="8"/>
      <dgm:spPr/>
    </dgm:pt>
    <dgm:pt modelId="{FEEECBF4-5E06-43FD-AB1B-DB09D5F02F9C}" type="pres">
      <dgm:prSet presAssocID="{83D1C6F9-FCD7-4D6C-99FA-984F3B62C722}" presName="vert1" presStyleCnt="0"/>
      <dgm:spPr/>
    </dgm:pt>
  </dgm:ptLst>
  <dgm:cxnLst>
    <dgm:cxn modelId="{88998211-2C16-4CD8-8378-EBE4516F919B}" srcId="{37150B68-8F4D-4AD7-ABD0-9F728BB99993}" destId="{6A1A22A0-FCFC-49A3-B81F-D62089749DF5}" srcOrd="2" destOrd="0" parTransId="{AADCC7E5-A7FB-4775-905A-1ACEF954F6AB}" sibTransId="{2E0FCE04-BBAA-4474-A411-147B824D98D3}"/>
    <dgm:cxn modelId="{9CD18915-1CFF-4374-9BDD-C5B2656108C4}" srcId="{37150B68-8F4D-4AD7-ABD0-9F728BB99993}" destId="{83D1C6F9-FCD7-4D6C-99FA-984F3B62C722}" srcOrd="7" destOrd="0" parTransId="{C2B11630-0423-462E-961E-32252E6787E2}" sibTransId="{B400CE2F-F22A-41BF-9DEA-8FB0DEDB04FF}"/>
    <dgm:cxn modelId="{5386931E-B21D-4A5F-98CA-1D1AEF04AE2C}" type="presOf" srcId="{C72C357B-418E-4343-8AB6-AFE41F185944}" destId="{CA6FE193-1EE2-4B78-BD5C-4C7EFD89CC93}" srcOrd="0" destOrd="0" presId="urn:microsoft.com/office/officeart/2008/layout/LinedList"/>
    <dgm:cxn modelId="{F989383D-2693-43D2-84E5-F450BBCC7B65}" srcId="{37150B68-8F4D-4AD7-ABD0-9F728BB99993}" destId="{EF1CCB57-A5D1-47E1-A00D-87D282613534}" srcOrd="4" destOrd="0" parTransId="{2FAA0809-7A66-47AD-94B0-118F09DABA78}" sibTransId="{726DB4CF-C88F-4B76-9934-AFA20BD27E68}"/>
    <dgm:cxn modelId="{F2F28467-468C-4D58-90ED-520357C88786}" type="presOf" srcId="{C599F7F1-83B1-4EBC-A630-740E275D60E6}" destId="{729C97CF-B83E-4860-B619-A1C83A8B6D11}" srcOrd="0" destOrd="0" presId="urn:microsoft.com/office/officeart/2008/layout/LinedList"/>
    <dgm:cxn modelId="{5E50AC6B-5533-49BB-BE81-F602041B96A8}" type="presOf" srcId="{EF1CCB57-A5D1-47E1-A00D-87D282613534}" destId="{A7C19CBE-CF53-48EF-8D8D-341AAA610880}" srcOrd="0" destOrd="0" presId="urn:microsoft.com/office/officeart/2008/layout/LinedList"/>
    <dgm:cxn modelId="{BE9D5D4E-9369-4747-B417-44A48FD4A075}" type="presOf" srcId="{37150B68-8F4D-4AD7-ABD0-9F728BB99993}" destId="{48775C39-052C-4A3F-8987-40F53C8A918D}" srcOrd="0" destOrd="0" presId="urn:microsoft.com/office/officeart/2008/layout/LinedList"/>
    <dgm:cxn modelId="{00352B6F-B8C5-468D-ACDF-D240DABAF122}" srcId="{37150B68-8F4D-4AD7-ABD0-9F728BB99993}" destId="{C72C357B-418E-4343-8AB6-AFE41F185944}" srcOrd="1" destOrd="0" parTransId="{AF134DE2-9915-4C84-BBB4-B14FE7B534E5}" sibTransId="{2C14A8C9-711F-417D-92D7-05B773AAC60C}"/>
    <dgm:cxn modelId="{AE818874-4B83-44FA-9F53-8E1493A8ACFC}" type="presOf" srcId="{83D1C6F9-FCD7-4D6C-99FA-984F3B62C722}" destId="{7C117670-69F0-463D-8384-D45EA649FDCB}" srcOrd="0" destOrd="0" presId="urn:microsoft.com/office/officeart/2008/layout/LinedList"/>
    <dgm:cxn modelId="{DA51E555-52EE-42FB-99F4-F13B37E302DF}" srcId="{37150B68-8F4D-4AD7-ABD0-9F728BB99993}" destId="{751FEFD6-051A-4958-A602-EB2D741FE422}" srcOrd="6" destOrd="0" parTransId="{9CC2C88C-F98D-4D13-ACC0-9C95D4D114AE}" sibTransId="{50AE9D0F-1A41-4393-9BFD-741DD9D00607}"/>
    <dgm:cxn modelId="{708BE256-42B7-46C7-AA99-A3502D21EA8E}" srcId="{37150B68-8F4D-4AD7-ABD0-9F728BB99993}" destId="{C61F2950-07DA-4DEF-AFAA-94A6083642BC}" srcOrd="5" destOrd="0" parTransId="{C4034130-8394-4C25-A68F-CE7999EDAC9C}" sibTransId="{55CCB90B-EB36-4858-8F1A-9172CBE41D62}"/>
    <dgm:cxn modelId="{925F1687-40ED-436F-90AC-454C43AA5F06}" srcId="{37150B68-8F4D-4AD7-ABD0-9F728BB99993}" destId="{E0867F33-D0A3-4712-9CB0-E589236906A8}" srcOrd="0" destOrd="0" parTransId="{51C9EE5E-AE41-43BD-8612-D02A5F16814A}" sibTransId="{31DF8D30-E20C-4182-BC24-4858901BE98E}"/>
    <dgm:cxn modelId="{70D7E7B0-C9A8-47E9-BC87-005BDEC95E6D}" type="presOf" srcId="{C61F2950-07DA-4DEF-AFAA-94A6083642BC}" destId="{AA458DAC-49E8-4FFD-8D52-8F9913019F46}" srcOrd="0" destOrd="0" presId="urn:microsoft.com/office/officeart/2008/layout/LinedList"/>
    <dgm:cxn modelId="{888CBFDC-0037-4CEE-B956-43D0DFD191D3}" srcId="{37150B68-8F4D-4AD7-ABD0-9F728BB99993}" destId="{C599F7F1-83B1-4EBC-A630-740E275D60E6}" srcOrd="3" destOrd="0" parTransId="{28846DA0-5651-4BAB-BD31-1FA632144087}" sibTransId="{58FF231D-1DF7-4358-AA9B-F32E889B2512}"/>
    <dgm:cxn modelId="{DDDE4BEA-F4DD-4EA1-83A7-FEDAC9F3F90F}" type="presOf" srcId="{E0867F33-D0A3-4712-9CB0-E589236906A8}" destId="{55A2CCC8-5B58-4FE1-AB9C-038D67F0629F}" srcOrd="0" destOrd="0" presId="urn:microsoft.com/office/officeart/2008/layout/LinedList"/>
    <dgm:cxn modelId="{06C4C4EC-0B7F-4B13-8A03-AFF08E71A7A6}" type="presOf" srcId="{751FEFD6-051A-4958-A602-EB2D741FE422}" destId="{124884E1-F659-45A9-BF32-5229159DA30D}" srcOrd="0" destOrd="0" presId="urn:microsoft.com/office/officeart/2008/layout/LinedList"/>
    <dgm:cxn modelId="{EBA3D0FC-7511-404D-B4C2-216A16D4721C}" type="presOf" srcId="{6A1A22A0-FCFC-49A3-B81F-D62089749DF5}" destId="{EEBA29A3-DEA7-440D-A4C6-2C9B94C20C1D}" srcOrd="0" destOrd="0" presId="urn:microsoft.com/office/officeart/2008/layout/LinedList"/>
    <dgm:cxn modelId="{9992E360-2603-438C-927C-B9C7AE91CCF2}" type="presParOf" srcId="{48775C39-052C-4A3F-8987-40F53C8A918D}" destId="{69E17AD3-B239-4749-991F-C3DC45AF7209}" srcOrd="0" destOrd="0" presId="urn:microsoft.com/office/officeart/2008/layout/LinedList"/>
    <dgm:cxn modelId="{D788E76E-6103-4EBB-9ADD-194DF32A8504}" type="presParOf" srcId="{48775C39-052C-4A3F-8987-40F53C8A918D}" destId="{8881C2E9-19CD-4663-8BED-2498A883FC1F}" srcOrd="1" destOrd="0" presId="urn:microsoft.com/office/officeart/2008/layout/LinedList"/>
    <dgm:cxn modelId="{ED0732FB-FCE6-4511-B7F6-F22AC4199829}" type="presParOf" srcId="{8881C2E9-19CD-4663-8BED-2498A883FC1F}" destId="{55A2CCC8-5B58-4FE1-AB9C-038D67F0629F}" srcOrd="0" destOrd="0" presId="urn:microsoft.com/office/officeart/2008/layout/LinedList"/>
    <dgm:cxn modelId="{86345387-D0EA-488A-9AFC-6D4E17E7941E}" type="presParOf" srcId="{8881C2E9-19CD-4663-8BED-2498A883FC1F}" destId="{C8729C6E-B505-424E-AE71-F16E0DD225BA}" srcOrd="1" destOrd="0" presId="urn:microsoft.com/office/officeart/2008/layout/LinedList"/>
    <dgm:cxn modelId="{D2C79C61-D611-4439-94F6-FE33703ECC7D}" type="presParOf" srcId="{48775C39-052C-4A3F-8987-40F53C8A918D}" destId="{91283AE7-B9EA-4C8B-A0E0-B3F902F8C59E}" srcOrd="2" destOrd="0" presId="urn:microsoft.com/office/officeart/2008/layout/LinedList"/>
    <dgm:cxn modelId="{4B1FF814-7FEC-44ED-8FA0-60EBAFE192CA}" type="presParOf" srcId="{48775C39-052C-4A3F-8987-40F53C8A918D}" destId="{93DB29AF-6103-48F0-9A9D-A297DCBB8E59}" srcOrd="3" destOrd="0" presId="urn:microsoft.com/office/officeart/2008/layout/LinedList"/>
    <dgm:cxn modelId="{A8505390-6F71-43F6-BD32-13DA295445E5}" type="presParOf" srcId="{93DB29AF-6103-48F0-9A9D-A297DCBB8E59}" destId="{CA6FE193-1EE2-4B78-BD5C-4C7EFD89CC93}" srcOrd="0" destOrd="0" presId="urn:microsoft.com/office/officeart/2008/layout/LinedList"/>
    <dgm:cxn modelId="{AC6A4382-B6EE-4D53-A753-FB898DF74EC6}" type="presParOf" srcId="{93DB29AF-6103-48F0-9A9D-A297DCBB8E59}" destId="{FA355CBB-E679-44BB-A5D5-12FB16365F91}" srcOrd="1" destOrd="0" presId="urn:microsoft.com/office/officeart/2008/layout/LinedList"/>
    <dgm:cxn modelId="{7A4D82D2-D078-49C7-890C-F862BAD2BE2E}" type="presParOf" srcId="{48775C39-052C-4A3F-8987-40F53C8A918D}" destId="{3E9BD229-230D-4C3C-A173-1F43222F694C}" srcOrd="4" destOrd="0" presId="urn:microsoft.com/office/officeart/2008/layout/LinedList"/>
    <dgm:cxn modelId="{BF87FEEB-A9DD-4870-9D6D-93A7AA058AF5}" type="presParOf" srcId="{48775C39-052C-4A3F-8987-40F53C8A918D}" destId="{DCCC760B-6531-426F-84A8-93F957386CA2}" srcOrd="5" destOrd="0" presId="urn:microsoft.com/office/officeart/2008/layout/LinedList"/>
    <dgm:cxn modelId="{B42804BF-1394-49F8-90BB-47A6F2907E10}" type="presParOf" srcId="{DCCC760B-6531-426F-84A8-93F957386CA2}" destId="{EEBA29A3-DEA7-440D-A4C6-2C9B94C20C1D}" srcOrd="0" destOrd="0" presId="urn:microsoft.com/office/officeart/2008/layout/LinedList"/>
    <dgm:cxn modelId="{4DF2C0CF-2CDE-4AF9-8505-651C24F6D372}" type="presParOf" srcId="{DCCC760B-6531-426F-84A8-93F957386CA2}" destId="{D54DEBF5-CF2F-4947-A049-F749C4A1DF9A}" srcOrd="1" destOrd="0" presId="urn:microsoft.com/office/officeart/2008/layout/LinedList"/>
    <dgm:cxn modelId="{203DB919-519E-4F01-8F00-39EA6F543363}" type="presParOf" srcId="{48775C39-052C-4A3F-8987-40F53C8A918D}" destId="{D2E3A2BE-452B-43FD-9B92-013A8C7C0AA7}" srcOrd="6" destOrd="0" presId="urn:microsoft.com/office/officeart/2008/layout/LinedList"/>
    <dgm:cxn modelId="{6004D428-C347-4C33-97CF-21B2FD0424B8}" type="presParOf" srcId="{48775C39-052C-4A3F-8987-40F53C8A918D}" destId="{03417D91-01D7-441D-8428-2A0E1250A9B0}" srcOrd="7" destOrd="0" presId="urn:microsoft.com/office/officeart/2008/layout/LinedList"/>
    <dgm:cxn modelId="{ED89C694-BF08-41B5-8556-09E23CE4E3FD}" type="presParOf" srcId="{03417D91-01D7-441D-8428-2A0E1250A9B0}" destId="{729C97CF-B83E-4860-B619-A1C83A8B6D11}" srcOrd="0" destOrd="0" presId="urn:microsoft.com/office/officeart/2008/layout/LinedList"/>
    <dgm:cxn modelId="{DBEB47E8-FD75-4D90-A143-6652E0FC1BF5}" type="presParOf" srcId="{03417D91-01D7-441D-8428-2A0E1250A9B0}" destId="{EFF242DE-F30A-49CD-BE0A-816B8CB71331}" srcOrd="1" destOrd="0" presId="urn:microsoft.com/office/officeart/2008/layout/LinedList"/>
    <dgm:cxn modelId="{FAAFD688-A559-41D8-96ED-F60E51B142D0}" type="presParOf" srcId="{48775C39-052C-4A3F-8987-40F53C8A918D}" destId="{841CDA19-E659-486F-B1FE-DD4B425F582F}" srcOrd="8" destOrd="0" presId="urn:microsoft.com/office/officeart/2008/layout/LinedList"/>
    <dgm:cxn modelId="{F0768E2D-E8D4-441E-9068-C18DFED9B9B8}" type="presParOf" srcId="{48775C39-052C-4A3F-8987-40F53C8A918D}" destId="{54EB1152-3C6C-4B5E-B2A5-ECDF9714E674}" srcOrd="9" destOrd="0" presId="urn:microsoft.com/office/officeart/2008/layout/LinedList"/>
    <dgm:cxn modelId="{F3B91BD7-7448-46A6-A521-4F6E281142AC}" type="presParOf" srcId="{54EB1152-3C6C-4B5E-B2A5-ECDF9714E674}" destId="{A7C19CBE-CF53-48EF-8D8D-341AAA610880}" srcOrd="0" destOrd="0" presId="urn:microsoft.com/office/officeart/2008/layout/LinedList"/>
    <dgm:cxn modelId="{2314FBA4-6EE6-4EEC-89B5-B240CD378023}" type="presParOf" srcId="{54EB1152-3C6C-4B5E-B2A5-ECDF9714E674}" destId="{F2464B7D-87B3-47BF-AD94-E0AB1FB9C9D7}" srcOrd="1" destOrd="0" presId="urn:microsoft.com/office/officeart/2008/layout/LinedList"/>
    <dgm:cxn modelId="{E6A96A03-9A67-4E29-895D-FD10E25C5E39}" type="presParOf" srcId="{48775C39-052C-4A3F-8987-40F53C8A918D}" destId="{31D4C93A-6928-4FA2-85D2-B46944D7A60B}" srcOrd="10" destOrd="0" presId="urn:microsoft.com/office/officeart/2008/layout/LinedList"/>
    <dgm:cxn modelId="{2960737E-3FC9-4579-9EA5-CA11DE43A6F0}" type="presParOf" srcId="{48775C39-052C-4A3F-8987-40F53C8A918D}" destId="{D55C5F7B-D33F-4E3D-B4EA-077E3E702E96}" srcOrd="11" destOrd="0" presId="urn:microsoft.com/office/officeart/2008/layout/LinedList"/>
    <dgm:cxn modelId="{2FC4E057-1156-4712-B8F8-9BA98301FBF6}" type="presParOf" srcId="{D55C5F7B-D33F-4E3D-B4EA-077E3E702E96}" destId="{AA458DAC-49E8-4FFD-8D52-8F9913019F46}" srcOrd="0" destOrd="0" presId="urn:microsoft.com/office/officeart/2008/layout/LinedList"/>
    <dgm:cxn modelId="{A9B46F4D-05CB-4865-B80E-EB1FF358E02C}" type="presParOf" srcId="{D55C5F7B-D33F-4E3D-B4EA-077E3E702E96}" destId="{DA871C3B-D334-425C-ADC1-9404F23785CF}" srcOrd="1" destOrd="0" presId="urn:microsoft.com/office/officeart/2008/layout/LinedList"/>
    <dgm:cxn modelId="{B5122C6F-22B2-4A3D-8218-12AB5C9E6A63}" type="presParOf" srcId="{48775C39-052C-4A3F-8987-40F53C8A918D}" destId="{22E1EE71-CB4C-4A3E-B609-2E9D1550650B}" srcOrd="12" destOrd="0" presId="urn:microsoft.com/office/officeart/2008/layout/LinedList"/>
    <dgm:cxn modelId="{88CF101D-3D2B-4EFA-967A-D2514B9913F5}" type="presParOf" srcId="{48775C39-052C-4A3F-8987-40F53C8A918D}" destId="{FB94F928-AB03-4083-B6A4-88E67FCC5545}" srcOrd="13" destOrd="0" presId="urn:microsoft.com/office/officeart/2008/layout/LinedList"/>
    <dgm:cxn modelId="{D152A5DF-DB99-4A49-BEBF-647CEFA834DB}" type="presParOf" srcId="{FB94F928-AB03-4083-B6A4-88E67FCC5545}" destId="{124884E1-F659-45A9-BF32-5229159DA30D}" srcOrd="0" destOrd="0" presId="urn:microsoft.com/office/officeart/2008/layout/LinedList"/>
    <dgm:cxn modelId="{07D2C707-4DAC-43EF-B36C-F756BEC5BAE4}" type="presParOf" srcId="{FB94F928-AB03-4083-B6A4-88E67FCC5545}" destId="{5DA6D3DA-26FF-4CD2-9797-6C592EB2C232}" srcOrd="1" destOrd="0" presId="urn:microsoft.com/office/officeart/2008/layout/LinedList"/>
    <dgm:cxn modelId="{3E4CB04F-7A30-4C49-9C8B-E59518DC68C4}" type="presParOf" srcId="{48775C39-052C-4A3F-8987-40F53C8A918D}" destId="{C5FF32BF-5285-43D9-836B-F7891EEE2BE8}" srcOrd="14" destOrd="0" presId="urn:microsoft.com/office/officeart/2008/layout/LinedList"/>
    <dgm:cxn modelId="{3098032F-6B62-41A9-9DEC-A01D24489E6D}" type="presParOf" srcId="{48775C39-052C-4A3F-8987-40F53C8A918D}" destId="{0556064C-DEB6-444B-96C3-FDA780087AD8}" srcOrd="15" destOrd="0" presId="urn:microsoft.com/office/officeart/2008/layout/LinedList"/>
    <dgm:cxn modelId="{594EDC24-8150-4F75-91AB-436EC5601E94}" type="presParOf" srcId="{0556064C-DEB6-444B-96C3-FDA780087AD8}" destId="{7C117670-69F0-463D-8384-D45EA649FDCB}" srcOrd="0" destOrd="0" presId="urn:microsoft.com/office/officeart/2008/layout/LinedList"/>
    <dgm:cxn modelId="{8BEF57A1-8FE3-44AF-9977-6BAFAF9D9D95}" type="presParOf" srcId="{0556064C-DEB6-444B-96C3-FDA780087AD8}" destId="{FEEECBF4-5E06-43FD-AB1B-DB09D5F02F9C}" srcOrd="1" destOrd="0" presId="urn:microsoft.com/office/officeart/2008/layout/LinedList"/>
  </dgm:cxnLst>
  <dgm:bg>
    <a:solidFill>
      <a:schemeClr val="tx2">
        <a:lumMod val="75000"/>
        <a:lumOff val="25000"/>
      </a:schemeClr>
    </a:solidFill>
  </dgm:bg>
  <dgm:whole>
    <a:ln>
      <a:solidFill>
        <a:schemeClr val="accent2">
          <a:lumMod val="60000"/>
          <a:lumOff val="4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088208-8EF9-46C5-AB90-41D8B7F2E52E}"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1B513AE3-9EB4-498A-912C-B8D4DF09D9FA}">
      <dgm:prSet phldrT="[Text]" custT="1"/>
      <dgm:spPr/>
      <dgm:t>
        <a:bodyPr/>
        <a:lstStyle/>
        <a:p>
          <a:pPr algn="l"/>
          <a:r>
            <a:rPr lang="el-GR" sz="1400" dirty="0">
              <a:latin typeface="Calibri" panose="020F0502020204030204" pitchFamily="34" charset="0"/>
              <a:cs typeface="Calibri" panose="020F0502020204030204" pitchFamily="34" charset="0"/>
            </a:rPr>
            <a:t>-Προσωπική ιστορία &amp; διαδραστική αφήγηση</a:t>
          </a:r>
        </a:p>
        <a:p>
          <a:pPr algn="l"/>
          <a:r>
            <a:rPr lang="el-GR" sz="1400" dirty="0">
              <a:latin typeface="Calibri" panose="020F0502020204030204" pitchFamily="34" charset="0"/>
              <a:cs typeface="Calibri" panose="020F0502020204030204" pitchFamily="34" charset="0"/>
            </a:rPr>
            <a:t>-Βασικές αρχές ψυχικής υγείας</a:t>
          </a:r>
        </a:p>
        <a:p>
          <a:pPr algn="l"/>
          <a:r>
            <a:rPr lang="el-GR" sz="1400" dirty="0">
              <a:latin typeface="Calibri" panose="020F0502020204030204" pitchFamily="34" charset="0"/>
              <a:cs typeface="Calibri" panose="020F0502020204030204" pitchFamily="34" charset="0"/>
            </a:rPr>
            <a:t>-Αναγνώριση συναισθημάτων &amp; ενδείξεων δυσκολίας</a:t>
          </a:r>
          <a:endParaRPr lang="en-US" sz="1400" dirty="0"/>
        </a:p>
      </dgm:t>
    </dgm:pt>
    <dgm:pt modelId="{C4F7C38B-F5A4-4944-93AF-C508FE8F7E15}" type="parTrans" cxnId="{244E2040-BDF9-4A64-A3EB-FBD6E849FC90}">
      <dgm:prSet/>
      <dgm:spPr/>
      <dgm:t>
        <a:bodyPr/>
        <a:lstStyle/>
        <a:p>
          <a:endParaRPr lang="en-US"/>
        </a:p>
      </dgm:t>
    </dgm:pt>
    <dgm:pt modelId="{A79A8BC1-2FB5-49D4-9D51-FD72BD8C4A35}" type="sibTrans" cxnId="{244E2040-BDF9-4A64-A3EB-FBD6E849FC90}">
      <dgm:prSet/>
      <dgm:spPr/>
      <dgm:t>
        <a:bodyPr/>
        <a:lstStyle/>
        <a:p>
          <a:endParaRPr lang="en-US"/>
        </a:p>
      </dgm:t>
    </dgm:pt>
    <dgm:pt modelId="{E5F02006-3054-4C47-B23D-0FFFAE933405}">
      <dgm:prSet phldrT="[Text]" custT="1"/>
      <dgm:spPr/>
      <dgm:t>
        <a:bodyPr/>
        <a:lstStyle/>
        <a:p>
          <a:pPr algn="l"/>
          <a:r>
            <a:rPr lang="el-GR" sz="1400" dirty="0">
              <a:latin typeface="Calibri" panose="020F0502020204030204" pitchFamily="34" charset="0"/>
              <a:cs typeface="Calibri" panose="020F0502020204030204" pitchFamily="34" charset="0"/>
            </a:rPr>
            <a:t>-Προβολή ταινίας (30’–2h)</a:t>
          </a:r>
        </a:p>
        <a:p>
          <a:pPr algn="l"/>
          <a:r>
            <a:rPr lang="el-GR" sz="1400" dirty="0">
              <a:latin typeface="Calibri" panose="020F0502020204030204" pitchFamily="34" charset="0"/>
              <a:cs typeface="Calibri" panose="020F0502020204030204" pitchFamily="34" charset="0"/>
            </a:rPr>
            <a:t>-Θεωρητική παρουσίαση (συμπτώματα, στατιστικά)</a:t>
          </a:r>
        </a:p>
        <a:p>
          <a:pPr algn="l"/>
          <a:r>
            <a:rPr lang="el-GR" sz="1400" dirty="0">
              <a:latin typeface="Calibri" panose="020F0502020204030204" pitchFamily="34" charset="0"/>
              <a:cs typeface="Calibri" panose="020F0502020204030204" pitchFamily="34" charset="0"/>
            </a:rPr>
            <a:t>«Το Όνομά μου Δεν Είναι Διάγνωση»</a:t>
          </a:r>
        </a:p>
        <a:p>
          <a:pPr algn="l"/>
          <a:r>
            <a:rPr lang="el-GR" sz="1400" dirty="0">
              <a:latin typeface="Calibri" panose="020F0502020204030204" pitchFamily="34" charset="0"/>
              <a:cs typeface="Calibri" panose="020F0502020204030204" pitchFamily="34" charset="0"/>
            </a:rPr>
            <a:t>-Αυθεντική προσωπική μαρτυρία &amp; συζήτηση</a:t>
          </a:r>
          <a:br>
            <a:rPr lang="el-GR"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Διάρκεια: 2–3,5 ώρες</a:t>
          </a:r>
          <a:endParaRPr lang="en-US" sz="1400" dirty="0"/>
        </a:p>
      </dgm:t>
    </dgm:pt>
    <dgm:pt modelId="{CB4C15B5-DDEA-4CCD-9D6A-2F1DC72F374F}" type="parTrans" cxnId="{E14807BF-068F-4247-B7C8-B838F9F37806}">
      <dgm:prSet/>
      <dgm:spPr/>
      <dgm:t>
        <a:bodyPr/>
        <a:lstStyle/>
        <a:p>
          <a:endParaRPr lang="en-US"/>
        </a:p>
      </dgm:t>
    </dgm:pt>
    <dgm:pt modelId="{54430D62-2E4C-4839-9778-24A650737A54}" type="sibTrans" cxnId="{E14807BF-068F-4247-B7C8-B838F9F37806}">
      <dgm:prSet/>
      <dgm:spPr/>
      <dgm:t>
        <a:bodyPr/>
        <a:lstStyle/>
        <a:p>
          <a:endParaRPr lang="en-US"/>
        </a:p>
      </dgm:t>
    </dgm:pt>
    <dgm:pt modelId="{D333C710-E598-4E31-B122-357395D62A91}">
      <dgm:prSet phldrT="[Text]"/>
      <dgm:spPr/>
      <dgm:t>
        <a:bodyPr/>
        <a:lstStyle/>
        <a:p>
          <a:pPr algn="l"/>
          <a:r>
            <a:rPr lang="el-GR" dirty="0">
              <a:latin typeface="Calibri" panose="020F0502020204030204" pitchFamily="34" charset="0"/>
              <a:cs typeface="Calibri" panose="020F0502020204030204" pitchFamily="34" charset="0"/>
            </a:rPr>
            <a:t>-Στίγμα &amp; Στιγματισμός (peer-led)</a:t>
          </a:r>
        </a:p>
        <a:p>
          <a:pPr algn="l"/>
          <a:r>
            <a:rPr lang="el-GR" dirty="0">
              <a:latin typeface="Calibri" panose="020F0502020204030204" pitchFamily="34" charset="0"/>
              <a:cs typeface="Calibri" panose="020F0502020204030204" pitchFamily="34" charset="0"/>
            </a:rPr>
            <a:t>-Αυτοφροντίδα – Ανθεκτικότητα – Διαχείριση Άγχους</a:t>
          </a:r>
        </a:p>
        <a:p>
          <a:pPr algn="l"/>
          <a:r>
            <a:rPr lang="el-GR" dirty="0">
              <a:latin typeface="Calibri" panose="020F0502020204030204" pitchFamily="34" charset="0"/>
              <a:cs typeface="Calibri" panose="020F0502020204030204" pitchFamily="34" charset="0"/>
            </a:rPr>
            <a:t>-Βασικές Αρχές Ψυχικών Ασθενειών (ολοήμερο)</a:t>
          </a:r>
        </a:p>
        <a:p>
          <a:pPr algn="l"/>
          <a:r>
            <a:rPr lang="el-GR" dirty="0">
              <a:latin typeface="Calibri" panose="020F0502020204030204" pitchFamily="34" charset="0"/>
              <a:cs typeface="Calibri" panose="020F0502020204030204" pitchFamily="34" charset="0"/>
            </a:rPr>
            <a:t>-Σύνδρομο Επαγγελματικής Εξουθένωσης</a:t>
          </a:r>
          <a:endParaRPr lang="en-US" dirty="0"/>
        </a:p>
      </dgm:t>
    </dgm:pt>
    <dgm:pt modelId="{61DC1BED-CF90-41E7-867F-CC07110FD505}" type="parTrans" cxnId="{1E2336E1-B782-4489-9975-946450A1A3DB}">
      <dgm:prSet/>
      <dgm:spPr/>
      <dgm:t>
        <a:bodyPr/>
        <a:lstStyle/>
        <a:p>
          <a:endParaRPr lang="en-US"/>
        </a:p>
      </dgm:t>
    </dgm:pt>
    <dgm:pt modelId="{F6A04A8C-CBB9-4A35-BF9D-88DEBB243B31}" type="sibTrans" cxnId="{1E2336E1-B782-4489-9975-946450A1A3DB}">
      <dgm:prSet/>
      <dgm:spPr/>
      <dgm:t>
        <a:bodyPr/>
        <a:lstStyle/>
        <a:p>
          <a:endParaRPr lang="en-US"/>
        </a:p>
      </dgm:t>
    </dgm:pt>
    <dgm:pt modelId="{F502384A-CB96-4AB5-9705-786299EDF091}">
      <dgm:prSet/>
      <dgm:spPr/>
      <dgm:t>
        <a:bodyPr/>
        <a:lstStyle/>
        <a:p>
          <a:endParaRPr lang="en-US"/>
        </a:p>
      </dgm:t>
    </dgm:pt>
    <dgm:pt modelId="{A5910ADE-B64A-45B6-9631-317338BA57C6}" type="parTrans" cxnId="{20E90416-17D9-47BB-825F-EAD72B29228D}">
      <dgm:prSet/>
      <dgm:spPr/>
      <dgm:t>
        <a:bodyPr/>
        <a:lstStyle/>
        <a:p>
          <a:endParaRPr lang="en-US"/>
        </a:p>
      </dgm:t>
    </dgm:pt>
    <dgm:pt modelId="{C6BAC11B-2D33-4D16-A7F1-ABB1AFBAB759}" type="sibTrans" cxnId="{20E90416-17D9-47BB-825F-EAD72B29228D}">
      <dgm:prSet/>
      <dgm:spPr/>
      <dgm:t>
        <a:bodyPr/>
        <a:lstStyle/>
        <a:p>
          <a:endParaRPr lang="en-US"/>
        </a:p>
      </dgm:t>
    </dgm:pt>
    <dgm:pt modelId="{E04E0826-2AE1-46D0-89B0-58150FF1D327}" type="pres">
      <dgm:prSet presAssocID="{44088208-8EF9-46C5-AB90-41D8B7F2E52E}" presName="Name0" presStyleCnt="0">
        <dgm:presLayoutVars>
          <dgm:dir/>
          <dgm:resizeHandles val="exact"/>
        </dgm:presLayoutVars>
      </dgm:prSet>
      <dgm:spPr/>
    </dgm:pt>
    <dgm:pt modelId="{6C3784B9-689F-48BA-82EA-91D1DA126817}" type="pres">
      <dgm:prSet presAssocID="{44088208-8EF9-46C5-AB90-41D8B7F2E52E}" presName="bkgdShp" presStyleLbl="alignAccFollowNode1" presStyleIdx="0" presStyleCnt="1"/>
      <dgm:spPr/>
    </dgm:pt>
    <dgm:pt modelId="{C7DA9593-B1C0-4D17-BF16-D98E424DF341}" type="pres">
      <dgm:prSet presAssocID="{44088208-8EF9-46C5-AB90-41D8B7F2E52E}" presName="linComp" presStyleCnt="0"/>
      <dgm:spPr/>
    </dgm:pt>
    <dgm:pt modelId="{6C7871A2-336C-4ADF-B68B-3C167EE01E03}" type="pres">
      <dgm:prSet presAssocID="{1B513AE3-9EB4-498A-912C-B8D4DF09D9FA}" presName="compNode" presStyleCnt="0"/>
      <dgm:spPr/>
    </dgm:pt>
    <dgm:pt modelId="{2A124090-C51C-488A-BB56-078CC13A949F}" type="pres">
      <dgm:prSet presAssocID="{1B513AE3-9EB4-498A-912C-B8D4DF09D9FA}" presName="node" presStyleLbl="node1" presStyleIdx="0" presStyleCnt="4">
        <dgm:presLayoutVars>
          <dgm:bulletEnabled val="1"/>
        </dgm:presLayoutVars>
      </dgm:prSet>
      <dgm:spPr/>
    </dgm:pt>
    <dgm:pt modelId="{B3661B8D-FE91-4DE7-A69E-D624D1EAFE3F}" type="pres">
      <dgm:prSet presAssocID="{1B513AE3-9EB4-498A-912C-B8D4DF09D9FA}" presName="invisiNode" presStyleLbl="node1" presStyleIdx="0" presStyleCnt="4"/>
      <dgm:spPr/>
    </dgm:pt>
    <dgm:pt modelId="{A9F42063-55AC-4264-A9A1-072560B58ABF}" type="pres">
      <dgm:prSet presAssocID="{1B513AE3-9EB4-498A-912C-B8D4DF09D9FA}" presName="imagNode" presStyleLbl="fgImgPlace1" presStyleIdx="0" presStyleCnt="4"/>
      <dgm:spPr>
        <a:blipFill>
          <a:blip xmlns:r="http://schemas.openxmlformats.org/officeDocument/2006/relationships" r:embed="rId1"/>
          <a:srcRect/>
          <a:stretch>
            <a:fillRect t="-1000" b="-1000"/>
          </a:stretch>
        </a:blipFill>
      </dgm:spPr>
      <dgm:extLst>
        <a:ext uri="{E40237B7-FDA0-4F09-8148-C483321AD2D9}">
          <dgm14:cNvPr xmlns:dgm14="http://schemas.microsoft.com/office/drawing/2010/diagram" id="0" name="" descr="Classroom of students raising their hands in front of a teacher"/>
        </a:ext>
      </dgm:extLst>
    </dgm:pt>
    <dgm:pt modelId="{0B9EBEDB-90D7-43EE-B2E1-A4A25BB4D068}" type="pres">
      <dgm:prSet presAssocID="{A79A8BC1-2FB5-49D4-9D51-FD72BD8C4A35}" presName="sibTrans" presStyleLbl="sibTrans2D1" presStyleIdx="0" presStyleCnt="0"/>
      <dgm:spPr/>
    </dgm:pt>
    <dgm:pt modelId="{BDA49BB9-DF02-42C0-9459-B6C59FC8F41C}" type="pres">
      <dgm:prSet presAssocID="{E5F02006-3054-4C47-B23D-0FFFAE933405}" presName="compNode" presStyleCnt="0"/>
      <dgm:spPr/>
    </dgm:pt>
    <dgm:pt modelId="{534FD2F0-2856-4011-A149-1F5C4C2DA51A}" type="pres">
      <dgm:prSet presAssocID="{E5F02006-3054-4C47-B23D-0FFFAE933405}" presName="node" presStyleLbl="node1" presStyleIdx="1" presStyleCnt="4" custLinFactNeighborY="0">
        <dgm:presLayoutVars>
          <dgm:bulletEnabled val="1"/>
        </dgm:presLayoutVars>
      </dgm:prSet>
      <dgm:spPr/>
    </dgm:pt>
    <dgm:pt modelId="{AC9AEBC7-5644-43CF-B9F8-1A9A69B141B7}" type="pres">
      <dgm:prSet presAssocID="{E5F02006-3054-4C47-B23D-0FFFAE933405}" presName="invisiNode" presStyleLbl="node1" presStyleIdx="1" presStyleCnt="4"/>
      <dgm:spPr/>
    </dgm:pt>
    <dgm:pt modelId="{B2D1B87C-6FD4-4D65-A41B-0E508A9CF66E}" type="pres">
      <dgm:prSet presAssocID="{E5F02006-3054-4C47-B23D-0FFFAE933405}" presName="imagNode" presStyleLbl="fgImgPlace1" presStyleIdx="1" presStyleCnt="4"/>
      <dgm:spPr>
        <a:blipFill>
          <a:blip xmlns:r="http://schemas.openxmlformats.org/officeDocument/2006/relationships" r:embed="rId2"/>
          <a:srcRect/>
          <a:stretch>
            <a:fillRect/>
          </a:stretch>
        </a:blipFill>
      </dgm:spPr>
      <dgm:extLst>
        <a:ext uri="{E40237B7-FDA0-4F09-8148-C483321AD2D9}">
          <dgm14:cNvPr xmlns:dgm14="http://schemas.microsoft.com/office/drawing/2010/diagram" id="0" name="" descr="Three students leaving school"/>
        </a:ext>
      </dgm:extLst>
    </dgm:pt>
    <dgm:pt modelId="{485175D1-0C0F-4F45-939F-AB56E1BBDEC4}" type="pres">
      <dgm:prSet presAssocID="{54430D62-2E4C-4839-9778-24A650737A54}" presName="sibTrans" presStyleLbl="sibTrans2D1" presStyleIdx="0" presStyleCnt="0"/>
      <dgm:spPr/>
    </dgm:pt>
    <dgm:pt modelId="{36F5DEDA-5891-49BC-BB13-210BB3CAAB58}" type="pres">
      <dgm:prSet presAssocID="{D333C710-E598-4E31-B122-357395D62A91}" presName="compNode" presStyleCnt="0"/>
      <dgm:spPr/>
    </dgm:pt>
    <dgm:pt modelId="{D9C6EEB6-BB01-4B30-93D7-3754434172CC}" type="pres">
      <dgm:prSet presAssocID="{D333C710-E598-4E31-B122-357395D62A91}" presName="node" presStyleLbl="node1" presStyleIdx="2" presStyleCnt="4">
        <dgm:presLayoutVars>
          <dgm:bulletEnabled val="1"/>
        </dgm:presLayoutVars>
      </dgm:prSet>
      <dgm:spPr/>
    </dgm:pt>
    <dgm:pt modelId="{2C6BD971-582E-46ED-83BE-97A68C9BA3C7}" type="pres">
      <dgm:prSet presAssocID="{D333C710-E598-4E31-B122-357395D62A91}" presName="invisiNode" presStyleLbl="node1" presStyleIdx="2" presStyleCnt="4"/>
      <dgm:spPr/>
    </dgm:pt>
    <dgm:pt modelId="{8BB10956-CE03-41C9-B348-FC9F7A3A933E}" type="pres">
      <dgm:prSet presAssocID="{D333C710-E598-4E31-B122-357395D62A91}" presName="imagNode" presStyleLbl="fgImgPlace1" presStyleIdx="2" presStyleCnt="4"/>
      <dgm:spPr>
        <a:blipFill>
          <a:blip xmlns:r="http://schemas.openxmlformats.org/officeDocument/2006/relationships" r:embed="rId3"/>
          <a:srcRect/>
          <a:stretch>
            <a:fillRect t="-14000" b="-14000"/>
          </a:stretch>
        </a:blipFill>
      </dgm:spPr>
      <dgm:extLst>
        <a:ext uri="{E40237B7-FDA0-4F09-8148-C483321AD2D9}">
          <dgm14:cNvPr xmlns:dgm14="http://schemas.microsoft.com/office/drawing/2010/diagram" id="0" name="" descr="Books and mortarboard illustration"/>
        </a:ext>
      </dgm:extLst>
    </dgm:pt>
    <dgm:pt modelId="{0314351E-D41E-4FF0-AC37-F3442B937719}" type="pres">
      <dgm:prSet presAssocID="{F6A04A8C-CBB9-4A35-BF9D-88DEBB243B31}" presName="sibTrans" presStyleLbl="sibTrans2D1" presStyleIdx="0" presStyleCnt="0"/>
      <dgm:spPr/>
    </dgm:pt>
    <dgm:pt modelId="{CC767A98-9F51-4770-9F23-6CB540F94A10}" type="pres">
      <dgm:prSet presAssocID="{F502384A-CB96-4AB5-9705-786299EDF091}" presName="compNode" presStyleCnt="0"/>
      <dgm:spPr/>
    </dgm:pt>
    <dgm:pt modelId="{25680E0F-E9FE-4C46-BE4B-1AED58FA7F1C}" type="pres">
      <dgm:prSet presAssocID="{F502384A-CB96-4AB5-9705-786299EDF091}" presName="node" presStyleLbl="node1" presStyleIdx="3" presStyleCnt="4">
        <dgm:presLayoutVars>
          <dgm:bulletEnabled val="1"/>
        </dgm:presLayoutVars>
      </dgm:prSet>
      <dgm:spPr/>
    </dgm:pt>
    <dgm:pt modelId="{E06D656F-612F-4884-85F8-2361745669D4}" type="pres">
      <dgm:prSet presAssocID="{F502384A-CB96-4AB5-9705-786299EDF091}" presName="invisiNode" presStyleLbl="node1" presStyleIdx="3" presStyleCnt="4"/>
      <dgm:spPr/>
    </dgm:pt>
    <dgm:pt modelId="{7556BAF8-21E0-496C-B6AE-8B7DB5B9A0B3}" type="pres">
      <dgm:prSet presAssocID="{F502384A-CB96-4AB5-9705-786299EDF091}" presName="imagNode" presStyleLbl="fgImgPlace1" presStyleIdx="3" presStyleCnt="4"/>
      <dgm:spPr>
        <a:blipFill>
          <a:blip xmlns:r="http://schemas.openxmlformats.org/officeDocument/2006/relationships" r:embed="rId4"/>
          <a:srcRect/>
          <a:stretch>
            <a:fillRect/>
          </a:stretch>
        </a:blipFill>
      </dgm:spPr>
      <dgm:extLst>
        <a:ext uri="{E40237B7-FDA0-4F09-8148-C483321AD2D9}">
          <dgm14:cNvPr xmlns:dgm14="http://schemas.microsoft.com/office/drawing/2010/diagram" id="0" name="" descr="Chairs in group therapy"/>
        </a:ext>
      </dgm:extLst>
    </dgm:pt>
  </dgm:ptLst>
  <dgm:cxnLst>
    <dgm:cxn modelId="{20E90416-17D9-47BB-825F-EAD72B29228D}" srcId="{44088208-8EF9-46C5-AB90-41D8B7F2E52E}" destId="{F502384A-CB96-4AB5-9705-786299EDF091}" srcOrd="3" destOrd="0" parTransId="{A5910ADE-B64A-45B6-9631-317338BA57C6}" sibTransId="{C6BAC11B-2D33-4D16-A7F1-ABB1AFBAB759}"/>
    <dgm:cxn modelId="{9BFCA43B-A475-4DA4-A9AE-A7969ABA37A7}" type="presOf" srcId="{1B513AE3-9EB4-498A-912C-B8D4DF09D9FA}" destId="{2A124090-C51C-488A-BB56-078CC13A949F}" srcOrd="0" destOrd="0" presId="urn:microsoft.com/office/officeart/2005/8/layout/pList2"/>
    <dgm:cxn modelId="{B025493D-F882-4173-B8E2-BA0AB6A5852B}" type="presOf" srcId="{F502384A-CB96-4AB5-9705-786299EDF091}" destId="{25680E0F-E9FE-4C46-BE4B-1AED58FA7F1C}" srcOrd="0" destOrd="0" presId="urn:microsoft.com/office/officeart/2005/8/layout/pList2"/>
    <dgm:cxn modelId="{244E2040-BDF9-4A64-A3EB-FBD6E849FC90}" srcId="{44088208-8EF9-46C5-AB90-41D8B7F2E52E}" destId="{1B513AE3-9EB4-498A-912C-B8D4DF09D9FA}" srcOrd="0" destOrd="0" parTransId="{C4F7C38B-F5A4-4944-93AF-C508FE8F7E15}" sibTransId="{A79A8BC1-2FB5-49D4-9D51-FD72BD8C4A35}"/>
    <dgm:cxn modelId="{2782F369-3D69-4DA3-89B3-F6D96B2FFF4A}" type="presOf" srcId="{44088208-8EF9-46C5-AB90-41D8B7F2E52E}" destId="{E04E0826-2AE1-46D0-89B0-58150FF1D327}" srcOrd="0" destOrd="0" presId="urn:microsoft.com/office/officeart/2005/8/layout/pList2"/>
    <dgm:cxn modelId="{CB651F80-DE58-4EDA-A1CD-3502AEA7FC90}" type="presOf" srcId="{E5F02006-3054-4C47-B23D-0FFFAE933405}" destId="{534FD2F0-2856-4011-A149-1F5C4C2DA51A}" srcOrd="0" destOrd="0" presId="urn:microsoft.com/office/officeart/2005/8/layout/pList2"/>
    <dgm:cxn modelId="{4B5C1D8B-3965-4E9F-915E-409D66BB7C4F}" type="presOf" srcId="{54430D62-2E4C-4839-9778-24A650737A54}" destId="{485175D1-0C0F-4F45-939F-AB56E1BBDEC4}" srcOrd="0" destOrd="0" presId="urn:microsoft.com/office/officeart/2005/8/layout/pList2"/>
    <dgm:cxn modelId="{EE2CEBA3-C094-4CB2-8F6B-C9C6DF8B5B12}" type="presOf" srcId="{F6A04A8C-CBB9-4A35-BF9D-88DEBB243B31}" destId="{0314351E-D41E-4FF0-AC37-F3442B937719}" srcOrd="0" destOrd="0" presId="urn:microsoft.com/office/officeart/2005/8/layout/pList2"/>
    <dgm:cxn modelId="{E14807BF-068F-4247-B7C8-B838F9F37806}" srcId="{44088208-8EF9-46C5-AB90-41D8B7F2E52E}" destId="{E5F02006-3054-4C47-B23D-0FFFAE933405}" srcOrd="1" destOrd="0" parTransId="{CB4C15B5-DDEA-4CCD-9D6A-2F1DC72F374F}" sibTransId="{54430D62-2E4C-4839-9778-24A650737A54}"/>
    <dgm:cxn modelId="{32E2CFC5-E453-473B-91F3-2A62CD7E2A35}" type="presOf" srcId="{D333C710-E598-4E31-B122-357395D62A91}" destId="{D9C6EEB6-BB01-4B30-93D7-3754434172CC}" srcOrd="0" destOrd="0" presId="urn:microsoft.com/office/officeart/2005/8/layout/pList2"/>
    <dgm:cxn modelId="{05F218D6-4699-454E-A706-70FDF7D405C8}" type="presOf" srcId="{A79A8BC1-2FB5-49D4-9D51-FD72BD8C4A35}" destId="{0B9EBEDB-90D7-43EE-B2E1-A4A25BB4D068}" srcOrd="0" destOrd="0" presId="urn:microsoft.com/office/officeart/2005/8/layout/pList2"/>
    <dgm:cxn modelId="{1E2336E1-B782-4489-9975-946450A1A3DB}" srcId="{44088208-8EF9-46C5-AB90-41D8B7F2E52E}" destId="{D333C710-E598-4E31-B122-357395D62A91}" srcOrd="2" destOrd="0" parTransId="{61DC1BED-CF90-41E7-867F-CC07110FD505}" sibTransId="{F6A04A8C-CBB9-4A35-BF9D-88DEBB243B31}"/>
    <dgm:cxn modelId="{91804BFF-A149-4AA9-83ED-CF38D1BE6F31}" type="presParOf" srcId="{E04E0826-2AE1-46D0-89B0-58150FF1D327}" destId="{6C3784B9-689F-48BA-82EA-91D1DA126817}" srcOrd="0" destOrd="0" presId="urn:microsoft.com/office/officeart/2005/8/layout/pList2"/>
    <dgm:cxn modelId="{E3A097C5-0F49-4348-83A6-254BFFC5B8B4}" type="presParOf" srcId="{E04E0826-2AE1-46D0-89B0-58150FF1D327}" destId="{C7DA9593-B1C0-4D17-BF16-D98E424DF341}" srcOrd="1" destOrd="0" presId="urn:microsoft.com/office/officeart/2005/8/layout/pList2"/>
    <dgm:cxn modelId="{C6C10C29-8B99-445E-B106-A6A66D9CE383}" type="presParOf" srcId="{C7DA9593-B1C0-4D17-BF16-D98E424DF341}" destId="{6C7871A2-336C-4ADF-B68B-3C167EE01E03}" srcOrd="0" destOrd="0" presId="urn:microsoft.com/office/officeart/2005/8/layout/pList2"/>
    <dgm:cxn modelId="{FA55A785-3A80-4C1C-AFD6-14AD14BE148B}" type="presParOf" srcId="{6C7871A2-336C-4ADF-B68B-3C167EE01E03}" destId="{2A124090-C51C-488A-BB56-078CC13A949F}" srcOrd="0" destOrd="0" presId="urn:microsoft.com/office/officeart/2005/8/layout/pList2"/>
    <dgm:cxn modelId="{1D1EE4EA-DD1F-47AF-AD95-858DCBC5E573}" type="presParOf" srcId="{6C7871A2-336C-4ADF-B68B-3C167EE01E03}" destId="{B3661B8D-FE91-4DE7-A69E-D624D1EAFE3F}" srcOrd="1" destOrd="0" presId="urn:microsoft.com/office/officeart/2005/8/layout/pList2"/>
    <dgm:cxn modelId="{EFABF346-E8E9-49ED-B03D-BD0DCDA6ED86}" type="presParOf" srcId="{6C7871A2-336C-4ADF-B68B-3C167EE01E03}" destId="{A9F42063-55AC-4264-A9A1-072560B58ABF}" srcOrd="2" destOrd="0" presId="urn:microsoft.com/office/officeart/2005/8/layout/pList2"/>
    <dgm:cxn modelId="{63F6EA0B-2051-48CD-9363-34E4B3203EA2}" type="presParOf" srcId="{C7DA9593-B1C0-4D17-BF16-D98E424DF341}" destId="{0B9EBEDB-90D7-43EE-B2E1-A4A25BB4D068}" srcOrd="1" destOrd="0" presId="urn:microsoft.com/office/officeart/2005/8/layout/pList2"/>
    <dgm:cxn modelId="{94953F1A-9DC1-4398-9DEE-0A7932FAE0E2}" type="presParOf" srcId="{C7DA9593-B1C0-4D17-BF16-D98E424DF341}" destId="{BDA49BB9-DF02-42C0-9459-B6C59FC8F41C}" srcOrd="2" destOrd="0" presId="urn:microsoft.com/office/officeart/2005/8/layout/pList2"/>
    <dgm:cxn modelId="{BFD3310F-71CB-4191-9D8C-B8D3428C572B}" type="presParOf" srcId="{BDA49BB9-DF02-42C0-9459-B6C59FC8F41C}" destId="{534FD2F0-2856-4011-A149-1F5C4C2DA51A}" srcOrd="0" destOrd="0" presId="urn:microsoft.com/office/officeart/2005/8/layout/pList2"/>
    <dgm:cxn modelId="{04AB96FF-1A3C-48C5-816B-F32FCAAD141C}" type="presParOf" srcId="{BDA49BB9-DF02-42C0-9459-B6C59FC8F41C}" destId="{AC9AEBC7-5644-43CF-B9F8-1A9A69B141B7}" srcOrd="1" destOrd="0" presId="urn:microsoft.com/office/officeart/2005/8/layout/pList2"/>
    <dgm:cxn modelId="{B22164AD-10BA-4027-B7B5-1D9933EB529B}" type="presParOf" srcId="{BDA49BB9-DF02-42C0-9459-B6C59FC8F41C}" destId="{B2D1B87C-6FD4-4D65-A41B-0E508A9CF66E}" srcOrd="2" destOrd="0" presId="urn:microsoft.com/office/officeart/2005/8/layout/pList2"/>
    <dgm:cxn modelId="{3CD9BAD2-837B-4628-8627-A2BBF013BEC5}" type="presParOf" srcId="{C7DA9593-B1C0-4D17-BF16-D98E424DF341}" destId="{485175D1-0C0F-4F45-939F-AB56E1BBDEC4}" srcOrd="3" destOrd="0" presId="urn:microsoft.com/office/officeart/2005/8/layout/pList2"/>
    <dgm:cxn modelId="{B178F33F-885E-4C7A-8102-73713DE99B7C}" type="presParOf" srcId="{C7DA9593-B1C0-4D17-BF16-D98E424DF341}" destId="{36F5DEDA-5891-49BC-BB13-210BB3CAAB58}" srcOrd="4" destOrd="0" presId="urn:microsoft.com/office/officeart/2005/8/layout/pList2"/>
    <dgm:cxn modelId="{48C6A76A-77FD-485E-9B3B-A62B8588234F}" type="presParOf" srcId="{36F5DEDA-5891-49BC-BB13-210BB3CAAB58}" destId="{D9C6EEB6-BB01-4B30-93D7-3754434172CC}" srcOrd="0" destOrd="0" presId="urn:microsoft.com/office/officeart/2005/8/layout/pList2"/>
    <dgm:cxn modelId="{B7AE869E-7A9F-4885-B490-9CB1650DB970}" type="presParOf" srcId="{36F5DEDA-5891-49BC-BB13-210BB3CAAB58}" destId="{2C6BD971-582E-46ED-83BE-97A68C9BA3C7}" srcOrd="1" destOrd="0" presId="urn:microsoft.com/office/officeart/2005/8/layout/pList2"/>
    <dgm:cxn modelId="{9E3CEE7C-4DE1-4917-9E7D-BE51047F847E}" type="presParOf" srcId="{36F5DEDA-5891-49BC-BB13-210BB3CAAB58}" destId="{8BB10956-CE03-41C9-B348-FC9F7A3A933E}" srcOrd="2" destOrd="0" presId="urn:microsoft.com/office/officeart/2005/8/layout/pList2"/>
    <dgm:cxn modelId="{96C4E3F3-F281-4F04-8828-1C45B892F88B}" type="presParOf" srcId="{C7DA9593-B1C0-4D17-BF16-D98E424DF341}" destId="{0314351E-D41E-4FF0-AC37-F3442B937719}" srcOrd="5" destOrd="0" presId="urn:microsoft.com/office/officeart/2005/8/layout/pList2"/>
    <dgm:cxn modelId="{E9DB7827-1B47-498A-BFDE-C31F3E7C8BAB}" type="presParOf" srcId="{C7DA9593-B1C0-4D17-BF16-D98E424DF341}" destId="{CC767A98-9F51-4770-9F23-6CB540F94A10}" srcOrd="6" destOrd="0" presId="urn:microsoft.com/office/officeart/2005/8/layout/pList2"/>
    <dgm:cxn modelId="{00685EFD-96F0-41DB-88CF-DE656FB34EFE}" type="presParOf" srcId="{CC767A98-9F51-4770-9F23-6CB540F94A10}" destId="{25680E0F-E9FE-4C46-BE4B-1AED58FA7F1C}" srcOrd="0" destOrd="0" presId="urn:microsoft.com/office/officeart/2005/8/layout/pList2"/>
    <dgm:cxn modelId="{C23D1AAE-B8F9-4F78-9E7A-B7453EB9E3C0}" type="presParOf" srcId="{CC767A98-9F51-4770-9F23-6CB540F94A10}" destId="{E06D656F-612F-4884-85F8-2361745669D4}" srcOrd="1" destOrd="0" presId="urn:microsoft.com/office/officeart/2005/8/layout/pList2"/>
    <dgm:cxn modelId="{39FDA461-B0DA-4BAB-9B84-6339EE8CA516}" type="presParOf" srcId="{CC767A98-9F51-4770-9F23-6CB540F94A10}" destId="{7556BAF8-21E0-496C-B6AE-8B7DB5B9A0B3}"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38FC35-969D-480C-B105-8C890D9EF72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E2CE065-C647-4C00-96BF-71FCB94B946A}">
      <dgm:prSet phldrT="[Text]"/>
      <dgm:spPr/>
      <dgm:t>
        <a:bodyPr/>
        <a:lstStyle/>
        <a:p>
          <a:pPr>
            <a:buNone/>
          </a:pPr>
          <a:r>
            <a:rPr lang="el-GR" dirty="0">
              <a:latin typeface="Calibri" panose="020F0502020204030204" pitchFamily="34" charset="0"/>
              <a:cs typeface="Calibri" panose="020F0502020204030204" pitchFamily="34" charset="0"/>
            </a:rPr>
            <a:t>Η υπηρεσία είναι δωρεάν - δεν υπάρχει άμεση πληρωμή από τον πελάτη</a:t>
          </a:r>
          <a:endParaRPr lang="en-US" dirty="0">
            <a:latin typeface="Calibri" panose="020F0502020204030204" pitchFamily="34" charset="0"/>
            <a:cs typeface="Calibri" panose="020F0502020204030204" pitchFamily="34" charset="0"/>
          </a:endParaRPr>
        </a:p>
      </dgm:t>
    </dgm:pt>
    <dgm:pt modelId="{3076E1BA-9B52-4FDE-995F-9F18738E859F}" type="parTrans" cxnId="{B5F5AE35-80D7-41BF-8B20-3AE8BB8C9F91}">
      <dgm:prSet/>
      <dgm:spPr/>
      <dgm:t>
        <a:bodyPr/>
        <a:lstStyle/>
        <a:p>
          <a:endParaRPr lang="en-US"/>
        </a:p>
      </dgm:t>
    </dgm:pt>
    <dgm:pt modelId="{6ACBAA78-9178-4AA3-A836-FE58B4D00F0A}" type="sibTrans" cxnId="{B5F5AE35-80D7-41BF-8B20-3AE8BB8C9F91}">
      <dgm:prSet/>
      <dgm:spPr/>
      <dgm:t>
        <a:bodyPr/>
        <a:lstStyle/>
        <a:p>
          <a:endParaRPr lang="en-US"/>
        </a:p>
      </dgm:t>
    </dgm:pt>
    <dgm:pt modelId="{CE8E45E5-C509-4EA2-91F3-54FEAF1A4441}">
      <dgm:prSet phldrT="[Text]"/>
      <dgm:spPr/>
      <dgm:t>
        <a:bodyPr/>
        <a:lstStyle/>
        <a:p>
          <a:pPr>
            <a:buNone/>
          </a:pPr>
          <a:r>
            <a:rPr lang="el-GR" dirty="0">
              <a:latin typeface="Calibri" panose="020F0502020204030204" pitchFamily="34" charset="0"/>
              <a:cs typeface="Calibri" panose="020F0502020204030204" pitchFamily="34" charset="0"/>
            </a:rPr>
            <a:t>Η κατεύθυνση της συνεργασίας καθορίζεται από τον πελάτη</a:t>
          </a:r>
          <a:endParaRPr lang="en-US" dirty="0">
            <a:latin typeface="Calibri" panose="020F0502020204030204" pitchFamily="34" charset="0"/>
            <a:cs typeface="Calibri" panose="020F0502020204030204" pitchFamily="34" charset="0"/>
          </a:endParaRPr>
        </a:p>
      </dgm:t>
    </dgm:pt>
    <dgm:pt modelId="{5741F81F-A3CA-42C2-83DB-9F4BD18E7D2A}" type="parTrans" cxnId="{4F0B010A-D14F-439E-A7A3-865A73EDFDCD}">
      <dgm:prSet/>
      <dgm:spPr/>
      <dgm:t>
        <a:bodyPr/>
        <a:lstStyle/>
        <a:p>
          <a:endParaRPr lang="en-US"/>
        </a:p>
      </dgm:t>
    </dgm:pt>
    <dgm:pt modelId="{DC727563-651C-4757-AB75-CD08FAC53941}" type="sibTrans" cxnId="{4F0B010A-D14F-439E-A7A3-865A73EDFDCD}">
      <dgm:prSet/>
      <dgm:spPr/>
      <dgm:t>
        <a:bodyPr/>
        <a:lstStyle/>
        <a:p>
          <a:endParaRPr lang="en-US"/>
        </a:p>
      </dgm:t>
    </dgm:pt>
    <dgm:pt modelId="{5814E532-908B-4761-95E5-530EF6F62211}">
      <dgm:prSet/>
      <dgm:spPr/>
      <dgm:t>
        <a:bodyPr/>
        <a:lstStyle/>
        <a:p>
          <a:pPr>
            <a:buNone/>
          </a:pPr>
          <a:r>
            <a:rPr lang="el-GR" dirty="0">
              <a:latin typeface="Calibri" panose="020F0502020204030204" pitchFamily="34" charset="0"/>
              <a:cs typeface="Calibri" panose="020F0502020204030204" pitchFamily="34" charset="0"/>
            </a:rPr>
            <a:t>Η συμμετοχή είναι εθελοντική</a:t>
          </a:r>
        </a:p>
      </dgm:t>
    </dgm:pt>
    <dgm:pt modelId="{9A65F025-7B39-4DBC-BE38-5F1E8A6A656F}" type="parTrans" cxnId="{E18C7B61-4BD0-4421-818E-70C858121EE1}">
      <dgm:prSet/>
      <dgm:spPr/>
      <dgm:t>
        <a:bodyPr/>
        <a:lstStyle/>
        <a:p>
          <a:endParaRPr lang="en-US"/>
        </a:p>
      </dgm:t>
    </dgm:pt>
    <dgm:pt modelId="{88E7062F-859A-4A64-8953-19C9C6B8C209}" type="sibTrans" cxnId="{E18C7B61-4BD0-4421-818E-70C858121EE1}">
      <dgm:prSet/>
      <dgm:spPr/>
      <dgm:t>
        <a:bodyPr/>
        <a:lstStyle/>
        <a:p>
          <a:endParaRPr lang="en-US"/>
        </a:p>
      </dgm:t>
    </dgm:pt>
    <dgm:pt modelId="{00C491B1-826E-40F3-BD40-1DB2CB8B6868}">
      <dgm:prSet/>
      <dgm:spPr/>
      <dgm:t>
        <a:bodyPr/>
        <a:lstStyle/>
        <a:p>
          <a:pPr>
            <a:buNone/>
          </a:pPr>
          <a:r>
            <a:rPr lang="el-GR" dirty="0">
              <a:latin typeface="Calibri" panose="020F0502020204030204" pitchFamily="34" charset="0"/>
              <a:cs typeface="Calibri" panose="020F0502020204030204" pitchFamily="34" charset="0"/>
            </a:rPr>
            <a:t>Ενδυνάμωση</a:t>
          </a:r>
        </a:p>
      </dgm:t>
    </dgm:pt>
    <dgm:pt modelId="{C9F184C8-228F-4AFD-B6AC-9BF02F8268DA}" type="parTrans" cxnId="{8262D781-3109-41F1-9710-073232FF371F}">
      <dgm:prSet/>
      <dgm:spPr/>
      <dgm:t>
        <a:bodyPr/>
        <a:lstStyle/>
        <a:p>
          <a:endParaRPr lang="en-US"/>
        </a:p>
      </dgm:t>
    </dgm:pt>
    <dgm:pt modelId="{2D7862A3-67FC-4A50-AC7C-3FD09398B858}" type="sibTrans" cxnId="{8262D781-3109-41F1-9710-073232FF371F}">
      <dgm:prSet/>
      <dgm:spPr/>
      <dgm:t>
        <a:bodyPr/>
        <a:lstStyle/>
        <a:p>
          <a:endParaRPr lang="en-US"/>
        </a:p>
      </dgm:t>
    </dgm:pt>
    <dgm:pt modelId="{66836291-4FF8-4BB2-B630-8C307EB92E5A}">
      <dgm:prSet/>
      <dgm:spPr/>
      <dgm:t>
        <a:bodyPr/>
        <a:lstStyle/>
        <a:p>
          <a:pPr>
            <a:buNone/>
          </a:pPr>
          <a:r>
            <a:rPr lang="el-GR" dirty="0">
              <a:latin typeface="Calibri" panose="020F0502020204030204" pitchFamily="34" charset="0"/>
              <a:cs typeface="Calibri" panose="020F0502020204030204" pitchFamily="34" charset="0"/>
            </a:rPr>
            <a:t>Υποστήριξη βασισμένη στα δυνατά σημεία</a:t>
          </a:r>
        </a:p>
      </dgm:t>
    </dgm:pt>
    <dgm:pt modelId="{B1667E9D-7E7B-4921-A0B4-CEE0101868DE}" type="parTrans" cxnId="{06FB1854-85B8-4B00-B6C0-8E5B18D0CD25}">
      <dgm:prSet/>
      <dgm:spPr/>
      <dgm:t>
        <a:bodyPr/>
        <a:lstStyle/>
        <a:p>
          <a:endParaRPr lang="en-US"/>
        </a:p>
      </dgm:t>
    </dgm:pt>
    <dgm:pt modelId="{163E0F6B-7AB1-4E0F-BCC4-3D3A772776FD}" type="sibTrans" cxnId="{06FB1854-85B8-4B00-B6C0-8E5B18D0CD25}">
      <dgm:prSet/>
      <dgm:spPr/>
      <dgm:t>
        <a:bodyPr/>
        <a:lstStyle/>
        <a:p>
          <a:endParaRPr lang="en-US"/>
        </a:p>
      </dgm:t>
    </dgm:pt>
    <dgm:pt modelId="{5E68A210-B463-47B5-BAC0-062043D6DCFC}">
      <dgm:prSet/>
      <dgm:spPr/>
      <dgm:t>
        <a:bodyPr/>
        <a:lstStyle/>
        <a:p>
          <a:pPr>
            <a:buNone/>
          </a:pPr>
          <a:r>
            <a:rPr lang="el-GR" dirty="0">
              <a:latin typeface="Calibri" panose="020F0502020204030204" pitchFamily="34" charset="0"/>
              <a:cs typeface="Calibri" panose="020F0502020204030204" pitchFamily="34" charset="0"/>
            </a:rPr>
            <a:t>Κοινωνική ένταξη</a:t>
          </a:r>
        </a:p>
      </dgm:t>
    </dgm:pt>
    <dgm:pt modelId="{B96E4CD7-02C9-4913-B69C-95A5AECB5380}" type="parTrans" cxnId="{1114A6CE-D6E2-4226-9EFC-7FBC012853BA}">
      <dgm:prSet/>
      <dgm:spPr/>
      <dgm:t>
        <a:bodyPr/>
        <a:lstStyle/>
        <a:p>
          <a:endParaRPr lang="en-US"/>
        </a:p>
      </dgm:t>
    </dgm:pt>
    <dgm:pt modelId="{7CF36F4E-216D-4AEF-92DB-921BB1BDB81C}" type="sibTrans" cxnId="{1114A6CE-D6E2-4226-9EFC-7FBC012853BA}">
      <dgm:prSet/>
      <dgm:spPr/>
      <dgm:t>
        <a:bodyPr/>
        <a:lstStyle/>
        <a:p>
          <a:endParaRPr lang="en-US"/>
        </a:p>
      </dgm:t>
    </dgm:pt>
    <dgm:pt modelId="{AF983BD9-F64E-4A1F-AAE7-4BF08406A039}">
      <dgm:prSet/>
      <dgm:spPr/>
      <dgm:t>
        <a:bodyPr/>
        <a:lstStyle/>
        <a:p>
          <a:pPr>
            <a:buNone/>
          </a:pPr>
          <a:r>
            <a:rPr lang="el-GR" dirty="0">
              <a:latin typeface="Calibri" panose="020F0502020204030204" pitchFamily="34" charset="0"/>
              <a:cs typeface="Calibri" panose="020F0502020204030204" pitchFamily="34" charset="0"/>
            </a:rPr>
            <a:t>Ατομική/εξατομικευμένη προσέγγιση</a:t>
          </a:r>
        </a:p>
      </dgm:t>
    </dgm:pt>
    <dgm:pt modelId="{493045FB-8FD3-44ED-8F24-327EB3D7F0A5}" type="parTrans" cxnId="{8E0030FD-5759-4ACA-A6E3-A1C0B22967C1}">
      <dgm:prSet/>
      <dgm:spPr/>
      <dgm:t>
        <a:bodyPr/>
        <a:lstStyle/>
        <a:p>
          <a:endParaRPr lang="en-US"/>
        </a:p>
      </dgm:t>
    </dgm:pt>
    <dgm:pt modelId="{B838426D-16EA-44E5-B063-8610BF5F5869}" type="sibTrans" cxnId="{8E0030FD-5759-4ACA-A6E3-A1C0B22967C1}">
      <dgm:prSet/>
      <dgm:spPr/>
      <dgm:t>
        <a:bodyPr/>
        <a:lstStyle/>
        <a:p>
          <a:endParaRPr lang="en-US"/>
        </a:p>
      </dgm:t>
    </dgm:pt>
    <dgm:pt modelId="{BEFEE330-4D61-42AB-A432-D26718C11E2D}">
      <dgm:prSet/>
      <dgm:spPr/>
      <dgm:t>
        <a:bodyPr/>
        <a:lstStyle/>
        <a:p>
          <a:pPr>
            <a:buNone/>
          </a:pPr>
          <a:r>
            <a:rPr lang="el-GR" dirty="0">
              <a:latin typeface="Calibri" panose="020F0502020204030204" pitchFamily="34" charset="0"/>
              <a:cs typeface="Calibri" panose="020F0502020204030204" pitchFamily="34" charset="0"/>
            </a:rPr>
            <a:t>Συνεργασία</a:t>
          </a:r>
          <a:r>
            <a:rPr lang="el-GR" dirty="0"/>
            <a:t> </a:t>
          </a:r>
        </a:p>
      </dgm:t>
    </dgm:pt>
    <dgm:pt modelId="{DE0E01ED-BB46-450E-B4AD-C69E5A20085F}" type="parTrans" cxnId="{9BBFD2EB-7D2B-42CF-85F0-A48C038656D5}">
      <dgm:prSet/>
      <dgm:spPr/>
      <dgm:t>
        <a:bodyPr/>
        <a:lstStyle/>
        <a:p>
          <a:endParaRPr lang="en-US"/>
        </a:p>
      </dgm:t>
    </dgm:pt>
    <dgm:pt modelId="{722E4FDE-594C-4163-9F75-02238E0BE49D}" type="sibTrans" cxnId="{9BBFD2EB-7D2B-42CF-85F0-A48C038656D5}">
      <dgm:prSet/>
      <dgm:spPr/>
      <dgm:t>
        <a:bodyPr/>
        <a:lstStyle/>
        <a:p>
          <a:endParaRPr lang="en-US"/>
        </a:p>
      </dgm:t>
    </dgm:pt>
    <dgm:pt modelId="{C0FC1BEC-ECF8-4CF1-A5CA-C5FF2CD06D3D}">
      <dgm:prSet/>
      <dgm:spPr/>
      <dgm:t>
        <a:bodyPr/>
        <a:lstStyle/>
        <a:p>
          <a:pPr>
            <a:buNone/>
          </a:pPr>
          <a:r>
            <a:rPr lang="el-GR" dirty="0">
              <a:latin typeface="Calibri" panose="020F0502020204030204" pitchFamily="34" charset="0"/>
              <a:cs typeface="Calibri" panose="020F0502020204030204" pitchFamily="34" charset="0"/>
            </a:rPr>
            <a:t>Υποστήριξη για την αντιμετώπιση της ασθένειας</a:t>
          </a:r>
        </a:p>
      </dgm:t>
    </dgm:pt>
    <dgm:pt modelId="{995E416B-AAEB-442D-BF3A-D0E2C3ADCA8A}" type="parTrans" cxnId="{5CB6CC00-63A3-4317-894B-58F263E15451}">
      <dgm:prSet/>
      <dgm:spPr/>
      <dgm:t>
        <a:bodyPr/>
        <a:lstStyle/>
        <a:p>
          <a:endParaRPr lang="en-US"/>
        </a:p>
      </dgm:t>
    </dgm:pt>
    <dgm:pt modelId="{2C6D19CE-9A6E-44BB-81DE-9D6230011D04}" type="sibTrans" cxnId="{5CB6CC00-63A3-4317-894B-58F263E15451}">
      <dgm:prSet/>
      <dgm:spPr/>
      <dgm:t>
        <a:bodyPr/>
        <a:lstStyle/>
        <a:p>
          <a:endParaRPr lang="en-US"/>
        </a:p>
      </dgm:t>
    </dgm:pt>
    <dgm:pt modelId="{CBBB9B98-E160-405B-9D52-814C5A315185}">
      <dgm:prSet/>
      <dgm:spPr/>
      <dgm:t>
        <a:bodyPr/>
        <a:lstStyle/>
        <a:p>
          <a:r>
            <a:rPr lang="el-GR" dirty="0">
              <a:latin typeface="Calibri" panose="020F0502020204030204" pitchFamily="34" charset="0"/>
              <a:cs typeface="Calibri" panose="020F0502020204030204" pitchFamily="34" charset="0"/>
            </a:rPr>
            <a:t>Προστασία δικαιωμάτων </a:t>
          </a:r>
          <a:endParaRPr lang="en-US" dirty="0">
            <a:latin typeface="Calibri" panose="020F0502020204030204" pitchFamily="34" charset="0"/>
            <a:cs typeface="Calibri" panose="020F0502020204030204" pitchFamily="34" charset="0"/>
          </a:endParaRPr>
        </a:p>
      </dgm:t>
    </dgm:pt>
    <dgm:pt modelId="{6B0D8314-A467-46E5-A8C3-79F4AE427798}" type="parTrans" cxnId="{1A32F910-637B-40E0-B746-97CD9436FEA6}">
      <dgm:prSet/>
      <dgm:spPr/>
      <dgm:t>
        <a:bodyPr/>
        <a:lstStyle/>
        <a:p>
          <a:endParaRPr lang="en-US"/>
        </a:p>
      </dgm:t>
    </dgm:pt>
    <dgm:pt modelId="{005677A6-8F94-449C-96E8-0BB3CE633CC0}" type="sibTrans" cxnId="{1A32F910-637B-40E0-B746-97CD9436FEA6}">
      <dgm:prSet/>
      <dgm:spPr/>
      <dgm:t>
        <a:bodyPr/>
        <a:lstStyle/>
        <a:p>
          <a:endParaRPr lang="en-US"/>
        </a:p>
      </dgm:t>
    </dgm:pt>
    <dgm:pt modelId="{86490FE2-A915-4DA2-AF8B-9EB046F63ABF}" type="pres">
      <dgm:prSet presAssocID="{5138FC35-969D-480C-B105-8C890D9EF72B}" presName="diagram" presStyleCnt="0">
        <dgm:presLayoutVars>
          <dgm:dir/>
          <dgm:resizeHandles val="exact"/>
        </dgm:presLayoutVars>
      </dgm:prSet>
      <dgm:spPr/>
    </dgm:pt>
    <dgm:pt modelId="{33FAAE09-A1FF-418E-B581-5B0CB26FEF18}" type="pres">
      <dgm:prSet presAssocID="{6E2CE065-C647-4C00-96BF-71FCB94B946A}" presName="node" presStyleLbl="node1" presStyleIdx="0" presStyleCnt="10">
        <dgm:presLayoutVars>
          <dgm:bulletEnabled val="1"/>
        </dgm:presLayoutVars>
      </dgm:prSet>
      <dgm:spPr/>
    </dgm:pt>
    <dgm:pt modelId="{BDCFBD5F-6F95-4E2E-A149-F7796F51E394}" type="pres">
      <dgm:prSet presAssocID="{6ACBAA78-9178-4AA3-A836-FE58B4D00F0A}" presName="sibTrans" presStyleCnt="0"/>
      <dgm:spPr/>
    </dgm:pt>
    <dgm:pt modelId="{EB61ED09-179E-4536-A20B-3CDCE82349E4}" type="pres">
      <dgm:prSet presAssocID="{CE8E45E5-C509-4EA2-91F3-54FEAF1A4441}" presName="node" presStyleLbl="node1" presStyleIdx="1" presStyleCnt="10">
        <dgm:presLayoutVars>
          <dgm:bulletEnabled val="1"/>
        </dgm:presLayoutVars>
      </dgm:prSet>
      <dgm:spPr/>
    </dgm:pt>
    <dgm:pt modelId="{13E08003-FCD8-45DD-B667-D8AD09632318}" type="pres">
      <dgm:prSet presAssocID="{DC727563-651C-4757-AB75-CD08FAC53941}" presName="sibTrans" presStyleCnt="0"/>
      <dgm:spPr/>
    </dgm:pt>
    <dgm:pt modelId="{13CDA840-0977-4A69-8BB1-F7B95833418F}" type="pres">
      <dgm:prSet presAssocID="{5814E532-908B-4761-95E5-530EF6F62211}" presName="node" presStyleLbl="node1" presStyleIdx="2" presStyleCnt="10">
        <dgm:presLayoutVars>
          <dgm:bulletEnabled val="1"/>
        </dgm:presLayoutVars>
      </dgm:prSet>
      <dgm:spPr/>
    </dgm:pt>
    <dgm:pt modelId="{700F908D-0219-4C8C-AF4B-F31FF8D1A47F}" type="pres">
      <dgm:prSet presAssocID="{88E7062F-859A-4A64-8953-19C9C6B8C209}" presName="sibTrans" presStyleCnt="0"/>
      <dgm:spPr/>
    </dgm:pt>
    <dgm:pt modelId="{8D54B0BB-F206-4D1C-AA3B-1818980EB211}" type="pres">
      <dgm:prSet presAssocID="{00C491B1-826E-40F3-BD40-1DB2CB8B6868}" presName="node" presStyleLbl="node1" presStyleIdx="3" presStyleCnt="10">
        <dgm:presLayoutVars>
          <dgm:bulletEnabled val="1"/>
        </dgm:presLayoutVars>
      </dgm:prSet>
      <dgm:spPr/>
    </dgm:pt>
    <dgm:pt modelId="{C8284791-A7C3-472C-99F3-577D631B78AD}" type="pres">
      <dgm:prSet presAssocID="{2D7862A3-67FC-4A50-AC7C-3FD09398B858}" presName="sibTrans" presStyleCnt="0"/>
      <dgm:spPr/>
    </dgm:pt>
    <dgm:pt modelId="{0A719933-DAAA-49DD-B050-9F2E48924799}" type="pres">
      <dgm:prSet presAssocID="{AF983BD9-F64E-4A1F-AAE7-4BF08406A039}" presName="node" presStyleLbl="node1" presStyleIdx="4" presStyleCnt="10">
        <dgm:presLayoutVars>
          <dgm:bulletEnabled val="1"/>
        </dgm:presLayoutVars>
      </dgm:prSet>
      <dgm:spPr/>
    </dgm:pt>
    <dgm:pt modelId="{1819C30B-A8F3-4D1E-A50C-5BDDB958DEFD}" type="pres">
      <dgm:prSet presAssocID="{B838426D-16EA-44E5-B063-8610BF5F5869}" presName="sibTrans" presStyleCnt="0"/>
      <dgm:spPr/>
    </dgm:pt>
    <dgm:pt modelId="{9CFBFC93-1A95-49B5-B4B5-0DE579FE9211}" type="pres">
      <dgm:prSet presAssocID="{5E68A210-B463-47B5-BAC0-062043D6DCFC}" presName="node" presStyleLbl="node1" presStyleIdx="5" presStyleCnt="10">
        <dgm:presLayoutVars>
          <dgm:bulletEnabled val="1"/>
        </dgm:presLayoutVars>
      </dgm:prSet>
      <dgm:spPr/>
    </dgm:pt>
    <dgm:pt modelId="{2570A880-5D88-4B25-A324-24BE0407183E}" type="pres">
      <dgm:prSet presAssocID="{7CF36F4E-216D-4AEF-92DB-921BB1BDB81C}" presName="sibTrans" presStyleCnt="0"/>
      <dgm:spPr/>
    </dgm:pt>
    <dgm:pt modelId="{0BA4C168-EBC0-4AA4-AB5B-BCA36247C49F}" type="pres">
      <dgm:prSet presAssocID="{66836291-4FF8-4BB2-B630-8C307EB92E5A}" presName="node" presStyleLbl="node1" presStyleIdx="6" presStyleCnt="10">
        <dgm:presLayoutVars>
          <dgm:bulletEnabled val="1"/>
        </dgm:presLayoutVars>
      </dgm:prSet>
      <dgm:spPr/>
    </dgm:pt>
    <dgm:pt modelId="{CE4E1601-80C5-4AAE-A61B-17B19DD29603}" type="pres">
      <dgm:prSet presAssocID="{163E0F6B-7AB1-4E0F-BCC4-3D3A772776FD}" presName="sibTrans" presStyleCnt="0"/>
      <dgm:spPr/>
    </dgm:pt>
    <dgm:pt modelId="{27FD1DA0-AEBB-4338-85AB-A2C38F9370EE}" type="pres">
      <dgm:prSet presAssocID="{BEFEE330-4D61-42AB-A432-D26718C11E2D}" presName="node" presStyleLbl="node1" presStyleIdx="7" presStyleCnt="10">
        <dgm:presLayoutVars>
          <dgm:bulletEnabled val="1"/>
        </dgm:presLayoutVars>
      </dgm:prSet>
      <dgm:spPr/>
    </dgm:pt>
    <dgm:pt modelId="{95305576-1267-4A2D-97A6-1ABFBD816352}" type="pres">
      <dgm:prSet presAssocID="{722E4FDE-594C-4163-9F75-02238E0BE49D}" presName="sibTrans" presStyleCnt="0"/>
      <dgm:spPr/>
    </dgm:pt>
    <dgm:pt modelId="{67B46403-EAF5-4572-8BA0-F5659DDA14DD}" type="pres">
      <dgm:prSet presAssocID="{C0FC1BEC-ECF8-4CF1-A5CA-C5FF2CD06D3D}" presName="node" presStyleLbl="node1" presStyleIdx="8" presStyleCnt="10">
        <dgm:presLayoutVars>
          <dgm:bulletEnabled val="1"/>
        </dgm:presLayoutVars>
      </dgm:prSet>
      <dgm:spPr/>
    </dgm:pt>
    <dgm:pt modelId="{1D6A85AC-965D-4379-81D5-58C7290A9D5D}" type="pres">
      <dgm:prSet presAssocID="{2C6D19CE-9A6E-44BB-81DE-9D6230011D04}" presName="sibTrans" presStyleCnt="0"/>
      <dgm:spPr/>
    </dgm:pt>
    <dgm:pt modelId="{C81EE472-8DC9-4A80-9039-D35E994E68E1}" type="pres">
      <dgm:prSet presAssocID="{CBBB9B98-E160-405B-9D52-814C5A315185}" presName="node" presStyleLbl="node1" presStyleIdx="9" presStyleCnt="10">
        <dgm:presLayoutVars>
          <dgm:bulletEnabled val="1"/>
        </dgm:presLayoutVars>
      </dgm:prSet>
      <dgm:spPr/>
    </dgm:pt>
  </dgm:ptLst>
  <dgm:cxnLst>
    <dgm:cxn modelId="{5CB6CC00-63A3-4317-894B-58F263E15451}" srcId="{5138FC35-969D-480C-B105-8C890D9EF72B}" destId="{C0FC1BEC-ECF8-4CF1-A5CA-C5FF2CD06D3D}" srcOrd="8" destOrd="0" parTransId="{995E416B-AAEB-442D-BF3A-D0E2C3ADCA8A}" sibTransId="{2C6D19CE-9A6E-44BB-81DE-9D6230011D04}"/>
    <dgm:cxn modelId="{4F0B010A-D14F-439E-A7A3-865A73EDFDCD}" srcId="{5138FC35-969D-480C-B105-8C890D9EF72B}" destId="{CE8E45E5-C509-4EA2-91F3-54FEAF1A4441}" srcOrd="1" destOrd="0" parTransId="{5741F81F-A3CA-42C2-83DB-9F4BD18E7D2A}" sibTransId="{DC727563-651C-4757-AB75-CD08FAC53941}"/>
    <dgm:cxn modelId="{1A32F910-637B-40E0-B746-97CD9436FEA6}" srcId="{5138FC35-969D-480C-B105-8C890D9EF72B}" destId="{CBBB9B98-E160-405B-9D52-814C5A315185}" srcOrd="9" destOrd="0" parTransId="{6B0D8314-A467-46E5-A8C3-79F4AE427798}" sibTransId="{005677A6-8F94-449C-96E8-0BB3CE633CC0}"/>
    <dgm:cxn modelId="{C9FE371C-B152-4472-8182-28ABD3AD807F}" type="presOf" srcId="{BEFEE330-4D61-42AB-A432-D26718C11E2D}" destId="{27FD1DA0-AEBB-4338-85AB-A2C38F9370EE}" srcOrd="0" destOrd="0" presId="urn:microsoft.com/office/officeart/2005/8/layout/default"/>
    <dgm:cxn modelId="{1EF5101E-9AC4-44FA-AE67-A48006F5111B}" type="presOf" srcId="{6E2CE065-C647-4C00-96BF-71FCB94B946A}" destId="{33FAAE09-A1FF-418E-B581-5B0CB26FEF18}" srcOrd="0" destOrd="0" presId="urn:microsoft.com/office/officeart/2005/8/layout/default"/>
    <dgm:cxn modelId="{C7526A2A-35B8-4548-B9FE-A8FA0F7C3DF4}" type="presOf" srcId="{66836291-4FF8-4BB2-B630-8C307EB92E5A}" destId="{0BA4C168-EBC0-4AA4-AB5B-BCA36247C49F}" srcOrd="0" destOrd="0" presId="urn:microsoft.com/office/officeart/2005/8/layout/default"/>
    <dgm:cxn modelId="{B5F5AE35-80D7-41BF-8B20-3AE8BB8C9F91}" srcId="{5138FC35-969D-480C-B105-8C890D9EF72B}" destId="{6E2CE065-C647-4C00-96BF-71FCB94B946A}" srcOrd="0" destOrd="0" parTransId="{3076E1BA-9B52-4FDE-995F-9F18738E859F}" sibTransId="{6ACBAA78-9178-4AA3-A836-FE58B4D00F0A}"/>
    <dgm:cxn modelId="{E18C7B61-4BD0-4421-818E-70C858121EE1}" srcId="{5138FC35-969D-480C-B105-8C890D9EF72B}" destId="{5814E532-908B-4761-95E5-530EF6F62211}" srcOrd="2" destOrd="0" parTransId="{9A65F025-7B39-4DBC-BE38-5F1E8A6A656F}" sibTransId="{88E7062F-859A-4A64-8953-19C9C6B8C209}"/>
    <dgm:cxn modelId="{06FB1854-85B8-4B00-B6C0-8E5B18D0CD25}" srcId="{5138FC35-969D-480C-B105-8C890D9EF72B}" destId="{66836291-4FF8-4BB2-B630-8C307EB92E5A}" srcOrd="6" destOrd="0" parTransId="{B1667E9D-7E7B-4921-A0B4-CEE0101868DE}" sibTransId="{163E0F6B-7AB1-4E0F-BCC4-3D3A772776FD}"/>
    <dgm:cxn modelId="{600FCC81-6C73-4E41-ACCA-87E8A7B06893}" type="presOf" srcId="{00C491B1-826E-40F3-BD40-1DB2CB8B6868}" destId="{8D54B0BB-F206-4D1C-AA3B-1818980EB211}" srcOrd="0" destOrd="0" presId="urn:microsoft.com/office/officeart/2005/8/layout/default"/>
    <dgm:cxn modelId="{8262D781-3109-41F1-9710-073232FF371F}" srcId="{5138FC35-969D-480C-B105-8C890D9EF72B}" destId="{00C491B1-826E-40F3-BD40-1DB2CB8B6868}" srcOrd="3" destOrd="0" parTransId="{C9F184C8-228F-4AFD-B6AC-9BF02F8268DA}" sibTransId="{2D7862A3-67FC-4A50-AC7C-3FD09398B858}"/>
    <dgm:cxn modelId="{7CE6388C-E7A5-4580-9EA1-D1F439D5F7E7}" type="presOf" srcId="{5138FC35-969D-480C-B105-8C890D9EF72B}" destId="{86490FE2-A915-4DA2-AF8B-9EB046F63ABF}" srcOrd="0" destOrd="0" presId="urn:microsoft.com/office/officeart/2005/8/layout/default"/>
    <dgm:cxn modelId="{95681C95-5679-49D0-9C29-85D40EC1A91B}" type="presOf" srcId="{AF983BD9-F64E-4A1F-AAE7-4BF08406A039}" destId="{0A719933-DAAA-49DD-B050-9F2E48924799}" srcOrd="0" destOrd="0" presId="urn:microsoft.com/office/officeart/2005/8/layout/default"/>
    <dgm:cxn modelId="{3567F3AD-6258-4ACB-99EA-9D1DEDBFF136}" type="presOf" srcId="{CE8E45E5-C509-4EA2-91F3-54FEAF1A4441}" destId="{EB61ED09-179E-4536-A20B-3CDCE82349E4}" srcOrd="0" destOrd="0" presId="urn:microsoft.com/office/officeart/2005/8/layout/default"/>
    <dgm:cxn modelId="{E2E0A6B2-F9F3-4702-AA13-4E1CFCB5CF2C}" type="presOf" srcId="{C0FC1BEC-ECF8-4CF1-A5CA-C5FF2CD06D3D}" destId="{67B46403-EAF5-4572-8BA0-F5659DDA14DD}" srcOrd="0" destOrd="0" presId="urn:microsoft.com/office/officeart/2005/8/layout/default"/>
    <dgm:cxn modelId="{1114A6CE-D6E2-4226-9EFC-7FBC012853BA}" srcId="{5138FC35-969D-480C-B105-8C890D9EF72B}" destId="{5E68A210-B463-47B5-BAC0-062043D6DCFC}" srcOrd="5" destOrd="0" parTransId="{B96E4CD7-02C9-4913-B69C-95A5AECB5380}" sibTransId="{7CF36F4E-216D-4AEF-92DB-921BB1BDB81C}"/>
    <dgm:cxn modelId="{95271EE7-10BD-4E77-9AE8-4005E94541FF}" type="presOf" srcId="{5E68A210-B463-47B5-BAC0-062043D6DCFC}" destId="{9CFBFC93-1A95-49B5-B4B5-0DE579FE9211}" srcOrd="0" destOrd="0" presId="urn:microsoft.com/office/officeart/2005/8/layout/default"/>
    <dgm:cxn modelId="{9BBFD2EB-7D2B-42CF-85F0-A48C038656D5}" srcId="{5138FC35-969D-480C-B105-8C890D9EF72B}" destId="{BEFEE330-4D61-42AB-A432-D26718C11E2D}" srcOrd="7" destOrd="0" parTransId="{DE0E01ED-BB46-450E-B4AD-C69E5A20085F}" sibTransId="{722E4FDE-594C-4163-9F75-02238E0BE49D}"/>
    <dgm:cxn modelId="{86C41BF2-BAC7-4278-9FA3-31529AD76939}" type="presOf" srcId="{5814E532-908B-4761-95E5-530EF6F62211}" destId="{13CDA840-0977-4A69-8BB1-F7B95833418F}" srcOrd="0" destOrd="0" presId="urn:microsoft.com/office/officeart/2005/8/layout/default"/>
    <dgm:cxn modelId="{21E8A6FA-D39D-4F7C-8366-772EEA16CE17}" type="presOf" srcId="{CBBB9B98-E160-405B-9D52-814C5A315185}" destId="{C81EE472-8DC9-4A80-9039-D35E994E68E1}" srcOrd="0" destOrd="0" presId="urn:microsoft.com/office/officeart/2005/8/layout/default"/>
    <dgm:cxn modelId="{8E0030FD-5759-4ACA-A6E3-A1C0B22967C1}" srcId="{5138FC35-969D-480C-B105-8C890D9EF72B}" destId="{AF983BD9-F64E-4A1F-AAE7-4BF08406A039}" srcOrd="4" destOrd="0" parTransId="{493045FB-8FD3-44ED-8F24-327EB3D7F0A5}" sibTransId="{B838426D-16EA-44E5-B063-8610BF5F5869}"/>
    <dgm:cxn modelId="{F9F21E07-4429-4DFF-91B5-63C3DE4069D7}" type="presParOf" srcId="{86490FE2-A915-4DA2-AF8B-9EB046F63ABF}" destId="{33FAAE09-A1FF-418E-B581-5B0CB26FEF18}" srcOrd="0" destOrd="0" presId="urn:microsoft.com/office/officeart/2005/8/layout/default"/>
    <dgm:cxn modelId="{D5006374-00F0-4AF7-A01F-3FDD6DBEDBBD}" type="presParOf" srcId="{86490FE2-A915-4DA2-AF8B-9EB046F63ABF}" destId="{BDCFBD5F-6F95-4E2E-A149-F7796F51E394}" srcOrd="1" destOrd="0" presId="urn:microsoft.com/office/officeart/2005/8/layout/default"/>
    <dgm:cxn modelId="{A6AC52C5-1430-4890-9997-6DF633FCA23A}" type="presParOf" srcId="{86490FE2-A915-4DA2-AF8B-9EB046F63ABF}" destId="{EB61ED09-179E-4536-A20B-3CDCE82349E4}" srcOrd="2" destOrd="0" presId="urn:microsoft.com/office/officeart/2005/8/layout/default"/>
    <dgm:cxn modelId="{3391C0C2-DBA0-4053-9ACD-3CAB818B037B}" type="presParOf" srcId="{86490FE2-A915-4DA2-AF8B-9EB046F63ABF}" destId="{13E08003-FCD8-45DD-B667-D8AD09632318}" srcOrd="3" destOrd="0" presId="urn:microsoft.com/office/officeart/2005/8/layout/default"/>
    <dgm:cxn modelId="{9A9F7277-A96B-4B5B-9FB7-CC674518B50D}" type="presParOf" srcId="{86490FE2-A915-4DA2-AF8B-9EB046F63ABF}" destId="{13CDA840-0977-4A69-8BB1-F7B95833418F}" srcOrd="4" destOrd="0" presId="urn:microsoft.com/office/officeart/2005/8/layout/default"/>
    <dgm:cxn modelId="{712D9CA3-EFD5-410C-A3EB-3F4185553493}" type="presParOf" srcId="{86490FE2-A915-4DA2-AF8B-9EB046F63ABF}" destId="{700F908D-0219-4C8C-AF4B-F31FF8D1A47F}" srcOrd="5" destOrd="0" presId="urn:microsoft.com/office/officeart/2005/8/layout/default"/>
    <dgm:cxn modelId="{ED9B38F3-4727-45A4-90FE-98226F6C4353}" type="presParOf" srcId="{86490FE2-A915-4DA2-AF8B-9EB046F63ABF}" destId="{8D54B0BB-F206-4D1C-AA3B-1818980EB211}" srcOrd="6" destOrd="0" presId="urn:microsoft.com/office/officeart/2005/8/layout/default"/>
    <dgm:cxn modelId="{C50B7BCB-AF1D-49EB-935D-C356F48909BA}" type="presParOf" srcId="{86490FE2-A915-4DA2-AF8B-9EB046F63ABF}" destId="{C8284791-A7C3-472C-99F3-577D631B78AD}" srcOrd="7" destOrd="0" presId="urn:microsoft.com/office/officeart/2005/8/layout/default"/>
    <dgm:cxn modelId="{ACCFEE55-DFFD-4825-84E6-35C087A682B5}" type="presParOf" srcId="{86490FE2-A915-4DA2-AF8B-9EB046F63ABF}" destId="{0A719933-DAAA-49DD-B050-9F2E48924799}" srcOrd="8" destOrd="0" presId="urn:microsoft.com/office/officeart/2005/8/layout/default"/>
    <dgm:cxn modelId="{10330496-8AFD-4991-89C0-694DDB1D3930}" type="presParOf" srcId="{86490FE2-A915-4DA2-AF8B-9EB046F63ABF}" destId="{1819C30B-A8F3-4D1E-A50C-5BDDB958DEFD}" srcOrd="9" destOrd="0" presId="urn:microsoft.com/office/officeart/2005/8/layout/default"/>
    <dgm:cxn modelId="{D77FB507-B4E7-4B55-87EA-64D5DE1ED5B0}" type="presParOf" srcId="{86490FE2-A915-4DA2-AF8B-9EB046F63ABF}" destId="{9CFBFC93-1A95-49B5-B4B5-0DE579FE9211}" srcOrd="10" destOrd="0" presId="urn:microsoft.com/office/officeart/2005/8/layout/default"/>
    <dgm:cxn modelId="{5EB27444-FAA1-4473-8FC3-DDCAB1CBC160}" type="presParOf" srcId="{86490FE2-A915-4DA2-AF8B-9EB046F63ABF}" destId="{2570A880-5D88-4B25-A324-24BE0407183E}" srcOrd="11" destOrd="0" presId="urn:microsoft.com/office/officeart/2005/8/layout/default"/>
    <dgm:cxn modelId="{D16D165D-6AF3-419D-B48A-B4A16731C0CB}" type="presParOf" srcId="{86490FE2-A915-4DA2-AF8B-9EB046F63ABF}" destId="{0BA4C168-EBC0-4AA4-AB5B-BCA36247C49F}" srcOrd="12" destOrd="0" presId="urn:microsoft.com/office/officeart/2005/8/layout/default"/>
    <dgm:cxn modelId="{5C097E63-BC1A-454B-851D-ABC4D513F791}" type="presParOf" srcId="{86490FE2-A915-4DA2-AF8B-9EB046F63ABF}" destId="{CE4E1601-80C5-4AAE-A61B-17B19DD29603}" srcOrd="13" destOrd="0" presId="urn:microsoft.com/office/officeart/2005/8/layout/default"/>
    <dgm:cxn modelId="{5CC4FD90-321D-492E-9545-AA4C38592CA9}" type="presParOf" srcId="{86490FE2-A915-4DA2-AF8B-9EB046F63ABF}" destId="{27FD1DA0-AEBB-4338-85AB-A2C38F9370EE}" srcOrd="14" destOrd="0" presId="urn:microsoft.com/office/officeart/2005/8/layout/default"/>
    <dgm:cxn modelId="{E7DDF162-FA7F-43CC-BC5A-89B20253FC6C}" type="presParOf" srcId="{86490FE2-A915-4DA2-AF8B-9EB046F63ABF}" destId="{95305576-1267-4A2D-97A6-1ABFBD816352}" srcOrd="15" destOrd="0" presId="urn:microsoft.com/office/officeart/2005/8/layout/default"/>
    <dgm:cxn modelId="{A392A894-0C2C-412E-8848-D2657EC2B679}" type="presParOf" srcId="{86490FE2-A915-4DA2-AF8B-9EB046F63ABF}" destId="{67B46403-EAF5-4572-8BA0-F5659DDA14DD}" srcOrd="16" destOrd="0" presId="urn:microsoft.com/office/officeart/2005/8/layout/default"/>
    <dgm:cxn modelId="{9980D63A-B9FC-4940-954E-9BE7A9CC1358}" type="presParOf" srcId="{86490FE2-A915-4DA2-AF8B-9EB046F63ABF}" destId="{1D6A85AC-965D-4379-81D5-58C7290A9D5D}" srcOrd="17" destOrd="0" presId="urn:microsoft.com/office/officeart/2005/8/layout/default"/>
    <dgm:cxn modelId="{BD4A7880-B02D-4258-9557-7E89747B74A6}" type="presParOf" srcId="{86490FE2-A915-4DA2-AF8B-9EB046F63ABF}" destId="{C81EE472-8DC9-4A80-9039-D35E994E68E1}"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CA487D-7272-4C0E-96D4-EC6DCCA663B1}"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B30A9E9B-19C3-46AC-BC95-29416574FCA7}">
      <dgm:prSet/>
      <dgm:spPr/>
      <dgm:t>
        <a:bodyPr/>
        <a:lstStyle/>
        <a:p>
          <a:pPr algn="l"/>
          <a:r>
            <a:rPr lang="el-GR" dirty="0">
              <a:latin typeface="Calibri" panose="020F0502020204030204" pitchFamily="34" charset="0"/>
              <a:cs typeface="Calibri" panose="020F0502020204030204" pitchFamily="34" charset="0"/>
            </a:rPr>
            <a:t>-Συναντά κάθε ασθενή στην αρχή της συνεργασίας</a:t>
          </a:r>
        </a:p>
        <a:p>
          <a:pPr algn="l"/>
          <a:r>
            <a:rPr lang="el-GR" dirty="0">
              <a:latin typeface="Calibri" panose="020F0502020204030204" pitchFamily="34" charset="0"/>
              <a:cs typeface="Calibri" panose="020F0502020204030204" pitchFamily="34" charset="0"/>
            </a:rPr>
            <a:t>-Συναντά τον ασθενή στο γραφείο ή στο κοινωνικό του περιβάλλον </a:t>
          </a:r>
        </a:p>
        <a:p>
          <a:pPr algn="l"/>
          <a:r>
            <a:rPr lang="el-GR" dirty="0">
              <a:latin typeface="Calibri" panose="020F0502020204030204" pitchFamily="34" charset="0"/>
              <a:cs typeface="Calibri" panose="020F0502020204030204" pitchFamily="34" charset="0"/>
            </a:rPr>
            <a:t>-Συνταγογραφεί φάρμακα</a:t>
          </a:r>
        </a:p>
        <a:p>
          <a:pPr algn="l"/>
          <a:r>
            <a:rPr lang="el-GR" dirty="0">
              <a:latin typeface="Calibri" panose="020F0502020204030204" pitchFamily="34" charset="0"/>
              <a:cs typeface="Calibri" panose="020F0502020204030204" pitchFamily="34" charset="0"/>
            </a:rPr>
            <a:t>-Άνακοινώνει το θεραπευτικό πλάνο στον ασθενή</a:t>
          </a:r>
          <a:endParaRPr lang="en-US" dirty="0">
            <a:latin typeface="Calibri" panose="020F0502020204030204" pitchFamily="34" charset="0"/>
            <a:cs typeface="Calibri" panose="020F0502020204030204" pitchFamily="34" charset="0"/>
          </a:endParaRPr>
        </a:p>
      </dgm:t>
    </dgm:pt>
    <dgm:pt modelId="{FA897CC2-8985-4E39-B2E0-08ED6E2E7BA9}" type="parTrans" cxnId="{DF15F217-FC44-44CC-A0D1-BE07016AEB21}">
      <dgm:prSet/>
      <dgm:spPr/>
      <dgm:t>
        <a:bodyPr/>
        <a:lstStyle/>
        <a:p>
          <a:endParaRPr lang="en-US"/>
        </a:p>
      </dgm:t>
    </dgm:pt>
    <dgm:pt modelId="{B7DC8200-3BD8-46D3-9ECE-B3E8A91F9C30}" type="sibTrans" cxnId="{DF15F217-FC44-44CC-A0D1-BE07016AEB21}">
      <dgm:prSet/>
      <dgm:spPr/>
      <dgm:t>
        <a:bodyPr/>
        <a:lstStyle/>
        <a:p>
          <a:endParaRPr lang="en-US"/>
        </a:p>
      </dgm:t>
    </dgm:pt>
    <dgm:pt modelId="{A4C7C7BC-5AE3-4BAD-B8E2-B70EEDFE505C}">
      <dgm:prSet custT="1"/>
      <dgm:spPr/>
      <dgm:t>
        <a:bodyPr/>
        <a:lstStyle/>
        <a:p>
          <a:r>
            <a:rPr lang="el-GR" sz="2400" b="1" dirty="0">
              <a:latin typeface="Calibri" panose="020F0502020204030204" pitchFamily="34" charset="0"/>
              <a:cs typeface="Calibri" panose="020F0502020204030204" pitchFamily="34" charset="0"/>
            </a:rPr>
            <a:t>Ψυχίατρος</a:t>
          </a:r>
          <a:r>
            <a:rPr lang="el-GR" sz="2000" b="1" dirty="0">
              <a:latin typeface="Calibri" panose="020F0502020204030204" pitchFamily="34" charset="0"/>
              <a:cs typeface="Calibri" panose="020F0502020204030204" pitchFamily="34" charset="0"/>
            </a:rPr>
            <a:t> </a:t>
          </a:r>
          <a:endParaRPr lang="en-US" sz="2000" b="1" dirty="0">
            <a:latin typeface="Calibri" panose="020F0502020204030204" pitchFamily="34" charset="0"/>
            <a:cs typeface="Calibri" panose="020F0502020204030204" pitchFamily="34" charset="0"/>
          </a:endParaRPr>
        </a:p>
      </dgm:t>
    </dgm:pt>
    <dgm:pt modelId="{D2861390-E2D9-4430-92CF-12B8DC9DCB4D}" type="sibTrans" cxnId="{432C29F4-7A14-442A-95F1-70612D73F432}">
      <dgm:prSet/>
      <dgm:spPr/>
      <dgm:t>
        <a:bodyPr/>
        <a:lstStyle/>
        <a:p>
          <a:endParaRPr lang="en-US"/>
        </a:p>
      </dgm:t>
    </dgm:pt>
    <dgm:pt modelId="{05FDB64B-0425-40B9-BF3D-0B77DB74829B}" type="parTrans" cxnId="{432C29F4-7A14-442A-95F1-70612D73F432}">
      <dgm:prSet/>
      <dgm:spPr/>
      <dgm:t>
        <a:bodyPr/>
        <a:lstStyle/>
        <a:p>
          <a:endParaRPr lang="en-US"/>
        </a:p>
      </dgm:t>
    </dgm:pt>
    <dgm:pt modelId="{B3590292-DD51-4291-BF5E-CB9828B39C5C}" type="pres">
      <dgm:prSet presAssocID="{1CCA487D-7272-4C0E-96D4-EC6DCCA663B1}" presName="Name0" presStyleCnt="0">
        <dgm:presLayoutVars>
          <dgm:dir/>
          <dgm:animLvl val="lvl"/>
          <dgm:resizeHandles val="exact"/>
        </dgm:presLayoutVars>
      </dgm:prSet>
      <dgm:spPr/>
    </dgm:pt>
    <dgm:pt modelId="{911A4669-93B0-4223-8A70-26109170281A}" type="pres">
      <dgm:prSet presAssocID="{B30A9E9B-19C3-46AC-BC95-29416574FCA7}" presName="boxAndChildren" presStyleCnt="0"/>
      <dgm:spPr/>
    </dgm:pt>
    <dgm:pt modelId="{12485B9E-F074-41E7-B5B8-AAA122AC2C97}" type="pres">
      <dgm:prSet presAssocID="{B30A9E9B-19C3-46AC-BC95-29416574FCA7}" presName="parentTextBox" presStyleLbl="node1" presStyleIdx="0" presStyleCnt="2"/>
      <dgm:spPr/>
    </dgm:pt>
    <dgm:pt modelId="{6CC568B6-EB74-4E13-A5C4-996CC65F4940}" type="pres">
      <dgm:prSet presAssocID="{D2861390-E2D9-4430-92CF-12B8DC9DCB4D}" presName="sp" presStyleCnt="0"/>
      <dgm:spPr/>
    </dgm:pt>
    <dgm:pt modelId="{74D9AD6D-9265-42FB-8D51-49508371B8C0}" type="pres">
      <dgm:prSet presAssocID="{A4C7C7BC-5AE3-4BAD-B8E2-B70EEDFE505C}" presName="arrowAndChildren" presStyleCnt="0"/>
      <dgm:spPr/>
    </dgm:pt>
    <dgm:pt modelId="{D43B778B-FC5F-47F7-95B9-57F46D1332E2}" type="pres">
      <dgm:prSet presAssocID="{A4C7C7BC-5AE3-4BAD-B8E2-B70EEDFE505C}" presName="parentTextArrow" presStyleLbl="node1" presStyleIdx="1" presStyleCnt="2"/>
      <dgm:spPr/>
    </dgm:pt>
  </dgm:ptLst>
  <dgm:cxnLst>
    <dgm:cxn modelId="{DF15F217-FC44-44CC-A0D1-BE07016AEB21}" srcId="{1CCA487D-7272-4C0E-96D4-EC6DCCA663B1}" destId="{B30A9E9B-19C3-46AC-BC95-29416574FCA7}" srcOrd="1" destOrd="0" parTransId="{FA897CC2-8985-4E39-B2E0-08ED6E2E7BA9}" sibTransId="{B7DC8200-3BD8-46D3-9ECE-B3E8A91F9C30}"/>
    <dgm:cxn modelId="{235C3451-96B4-46A7-BEB3-2BAE373419DE}" type="presOf" srcId="{B30A9E9B-19C3-46AC-BC95-29416574FCA7}" destId="{12485B9E-F074-41E7-B5B8-AAA122AC2C97}" srcOrd="0" destOrd="0" presId="urn:microsoft.com/office/officeart/2005/8/layout/process4"/>
    <dgm:cxn modelId="{CCED19CC-3B94-444D-A30C-BAB379D263DC}" type="presOf" srcId="{A4C7C7BC-5AE3-4BAD-B8E2-B70EEDFE505C}" destId="{D43B778B-FC5F-47F7-95B9-57F46D1332E2}" srcOrd="0" destOrd="0" presId="urn:microsoft.com/office/officeart/2005/8/layout/process4"/>
    <dgm:cxn modelId="{1D79FAE7-5E19-46AE-9604-8255FADB007E}" type="presOf" srcId="{1CCA487D-7272-4C0E-96D4-EC6DCCA663B1}" destId="{B3590292-DD51-4291-BF5E-CB9828B39C5C}" srcOrd="0" destOrd="0" presId="urn:microsoft.com/office/officeart/2005/8/layout/process4"/>
    <dgm:cxn modelId="{432C29F4-7A14-442A-95F1-70612D73F432}" srcId="{1CCA487D-7272-4C0E-96D4-EC6DCCA663B1}" destId="{A4C7C7BC-5AE3-4BAD-B8E2-B70EEDFE505C}" srcOrd="0" destOrd="0" parTransId="{05FDB64B-0425-40B9-BF3D-0B77DB74829B}" sibTransId="{D2861390-E2D9-4430-92CF-12B8DC9DCB4D}"/>
    <dgm:cxn modelId="{A388FDBE-9EA3-4E4D-8E88-834332772E55}" type="presParOf" srcId="{B3590292-DD51-4291-BF5E-CB9828B39C5C}" destId="{911A4669-93B0-4223-8A70-26109170281A}" srcOrd="0" destOrd="0" presId="urn:microsoft.com/office/officeart/2005/8/layout/process4"/>
    <dgm:cxn modelId="{B3B43561-0F56-4D42-A8E3-33D3C8548803}" type="presParOf" srcId="{911A4669-93B0-4223-8A70-26109170281A}" destId="{12485B9E-F074-41E7-B5B8-AAA122AC2C97}" srcOrd="0" destOrd="0" presId="urn:microsoft.com/office/officeart/2005/8/layout/process4"/>
    <dgm:cxn modelId="{C6396962-B726-4816-98A4-1665520C7D00}" type="presParOf" srcId="{B3590292-DD51-4291-BF5E-CB9828B39C5C}" destId="{6CC568B6-EB74-4E13-A5C4-996CC65F4940}" srcOrd="1" destOrd="0" presId="urn:microsoft.com/office/officeart/2005/8/layout/process4"/>
    <dgm:cxn modelId="{970FEAE7-DCEA-41C6-8EDF-02D1BE6855D9}" type="presParOf" srcId="{B3590292-DD51-4291-BF5E-CB9828B39C5C}" destId="{74D9AD6D-9265-42FB-8D51-49508371B8C0}" srcOrd="2" destOrd="0" presId="urn:microsoft.com/office/officeart/2005/8/layout/process4"/>
    <dgm:cxn modelId="{6370E9C0-B21D-4A3F-9B4E-8877ACB67532}" type="presParOf" srcId="{74D9AD6D-9265-42FB-8D51-49508371B8C0}" destId="{D43B778B-FC5F-47F7-95B9-57F46D1332E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CA487D-7272-4C0E-96D4-EC6DCCA663B1}"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B30A9E9B-19C3-46AC-BC95-29416574FCA7}">
      <dgm:prSet/>
      <dgm:spPr/>
      <dgm:t>
        <a:bodyPr/>
        <a:lstStyle/>
        <a:p>
          <a:pPr algn="l"/>
          <a:r>
            <a:rPr lang="el-GR" dirty="0">
              <a:latin typeface="Calibri" panose="020F0502020204030204" pitchFamily="34" charset="0"/>
              <a:cs typeface="Calibri" panose="020F0502020204030204" pitchFamily="34" charset="0"/>
            </a:rPr>
            <a:t>-Είναι το πρόσωπο αναφοράς του ασθενη</a:t>
          </a:r>
        </a:p>
        <a:p>
          <a:pPr algn="l"/>
          <a:r>
            <a:rPr lang="el-GR" dirty="0">
              <a:latin typeface="Calibri" panose="020F0502020204030204" pitchFamily="34" charset="0"/>
              <a:cs typeface="Calibri" panose="020F0502020204030204" pitchFamily="34" charset="0"/>
            </a:rPr>
            <a:t>-Καταρτιζει το θεραπευτικό πλάνο καθώς και το πλάνο διαχείρισης της κρισης σε συνεργασία με τον ασθενή </a:t>
          </a:r>
        </a:p>
        <a:p>
          <a:pPr algn="l"/>
          <a:r>
            <a:rPr lang="el-GR" dirty="0">
              <a:latin typeface="Calibri" panose="020F0502020204030204" pitchFamily="34" charset="0"/>
              <a:cs typeface="Calibri" panose="020F0502020204030204" pitchFamily="34" charset="0"/>
            </a:rPr>
            <a:t>-Ενημερώνει τα υπόλοιπα μέλη της διεπιστημονικής ομάδας για την πόρεία του ασθενούς.</a:t>
          </a:r>
        </a:p>
        <a:p>
          <a:pPr algn="l"/>
          <a:endParaRPr lang="el-GR" dirty="0">
            <a:latin typeface="Calibri" panose="020F0502020204030204" pitchFamily="34" charset="0"/>
            <a:cs typeface="Calibri" panose="020F0502020204030204" pitchFamily="34" charset="0"/>
          </a:endParaRPr>
        </a:p>
      </dgm:t>
    </dgm:pt>
    <dgm:pt modelId="{FA897CC2-8985-4E39-B2E0-08ED6E2E7BA9}" type="parTrans" cxnId="{DF15F217-FC44-44CC-A0D1-BE07016AEB21}">
      <dgm:prSet/>
      <dgm:spPr/>
      <dgm:t>
        <a:bodyPr/>
        <a:lstStyle/>
        <a:p>
          <a:endParaRPr lang="en-US"/>
        </a:p>
      </dgm:t>
    </dgm:pt>
    <dgm:pt modelId="{B7DC8200-3BD8-46D3-9ECE-B3E8A91F9C30}" type="sibTrans" cxnId="{DF15F217-FC44-44CC-A0D1-BE07016AEB21}">
      <dgm:prSet/>
      <dgm:spPr/>
      <dgm:t>
        <a:bodyPr/>
        <a:lstStyle/>
        <a:p>
          <a:endParaRPr lang="en-US"/>
        </a:p>
      </dgm:t>
    </dgm:pt>
    <dgm:pt modelId="{A4C7C7BC-5AE3-4BAD-B8E2-B70EEDFE505C}">
      <dgm:prSet custT="1"/>
      <dgm:spPr/>
      <dgm:t>
        <a:bodyPr/>
        <a:lstStyle/>
        <a:p>
          <a:r>
            <a:rPr lang="en-US" sz="2400" b="1" dirty="0">
              <a:latin typeface="Calibri" panose="020F0502020204030204" pitchFamily="34" charset="0"/>
              <a:cs typeface="Calibri" panose="020F0502020204030204" pitchFamily="34" charset="0"/>
            </a:rPr>
            <a:t>Case manager</a:t>
          </a:r>
          <a:r>
            <a:rPr lang="el-GR" sz="2400" b="1" dirty="0">
              <a:latin typeface="Calibri" panose="020F0502020204030204" pitchFamily="34" charset="0"/>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dgm:t>
    </dgm:pt>
    <dgm:pt modelId="{D2861390-E2D9-4430-92CF-12B8DC9DCB4D}" type="sibTrans" cxnId="{432C29F4-7A14-442A-95F1-70612D73F432}">
      <dgm:prSet/>
      <dgm:spPr/>
      <dgm:t>
        <a:bodyPr/>
        <a:lstStyle/>
        <a:p>
          <a:endParaRPr lang="en-US"/>
        </a:p>
      </dgm:t>
    </dgm:pt>
    <dgm:pt modelId="{05FDB64B-0425-40B9-BF3D-0B77DB74829B}" type="parTrans" cxnId="{432C29F4-7A14-442A-95F1-70612D73F432}">
      <dgm:prSet/>
      <dgm:spPr/>
      <dgm:t>
        <a:bodyPr/>
        <a:lstStyle/>
        <a:p>
          <a:endParaRPr lang="en-US"/>
        </a:p>
      </dgm:t>
    </dgm:pt>
    <dgm:pt modelId="{B3590292-DD51-4291-BF5E-CB9828B39C5C}" type="pres">
      <dgm:prSet presAssocID="{1CCA487D-7272-4C0E-96D4-EC6DCCA663B1}" presName="Name0" presStyleCnt="0">
        <dgm:presLayoutVars>
          <dgm:dir/>
          <dgm:animLvl val="lvl"/>
          <dgm:resizeHandles val="exact"/>
        </dgm:presLayoutVars>
      </dgm:prSet>
      <dgm:spPr/>
    </dgm:pt>
    <dgm:pt modelId="{911A4669-93B0-4223-8A70-26109170281A}" type="pres">
      <dgm:prSet presAssocID="{B30A9E9B-19C3-46AC-BC95-29416574FCA7}" presName="boxAndChildren" presStyleCnt="0"/>
      <dgm:spPr/>
    </dgm:pt>
    <dgm:pt modelId="{12485B9E-F074-41E7-B5B8-AAA122AC2C97}" type="pres">
      <dgm:prSet presAssocID="{B30A9E9B-19C3-46AC-BC95-29416574FCA7}" presName="parentTextBox" presStyleLbl="node1" presStyleIdx="0" presStyleCnt="2"/>
      <dgm:spPr/>
    </dgm:pt>
    <dgm:pt modelId="{6CC568B6-EB74-4E13-A5C4-996CC65F4940}" type="pres">
      <dgm:prSet presAssocID="{D2861390-E2D9-4430-92CF-12B8DC9DCB4D}" presName="sp" presStyleCnt="0"/>
      <dgm:spPr/>
    </dgm:pt>
    <dgm:pt modelId="{74D9AD6D-9265-42FB-8D51-49508371B8C0}" type="pres">
      <dgm:prSet presAssocID="{A4C7C7BC-5AE3-4BAD-B8E2-B70EEDFE505C}" presName="arrowAndChildren" presStyleCnt="0"/>
      <dgm:spPr/>
    </dgm:pt>
    <dgm:pt modelId="{D43B778B-FC5F-47F7-95B9-57F46D1332E2}" type="pres">
      <dgm:prSet presAssocID="{A4C7C7BC-5AE3-4BAD-B8E2-B70EEDFE505C}" presName="parentTextArrow" presStyleLbl="node1" presStyleIdx="1" presStyleCnt="2"/>
      <dgm:spPr/>
    </dgm:pt>
  </dgm:ptLst>
  <dgm:cxnLst>
    <dgm:cxn modelId="{DF15F217-FC44-44CC-A0D1-BE07016AEB21}" srcId="{1CCA487D-7272-4C0E-96D4-EC6DCCA663B1}" destId="{B30A9E9B-19C3-46AC-BC95-29416574FCA7}" srcOrd="1" destOrd="0" parTransId="{FA897CC2-8985-4E39-B2E0-08ED6E2E7BA9}" sibTransId="{B7DC8200-3BD8-46D3-9ECE-B3E8A91F9C30}"/>
    <dgm:cxn modelId="{235C3451-96B4-46A7-BEB3-2BAE373419DE}" type="presOf" srcId="{B30A9E9B-19C3-46AC-BC95-29416574FCA7}" destId="{12485B9E-F074-41E7-B5B8-AAA122AC2C97}" srcOrd="0" destOrd="0" presId="urn:microsoft.com/office/officeart/2005/8/layout/process4"/>
    <dgm:cxn modelId="{CCED19CC-3B94-444D-A30C-BAB379D263DC}" type="presOf" srcId="{A4C7C7BC-5AE3-4BAD-B8E2-B70EEDFE505C}" destId="{D43B778B-FC5F-47F7-95B9-57F46D1332E2}" srcOrd="0" destOrd="0" presId="urn:microsoft.com/office/officeart/2005/8/layout/process4"/>
    <dgm:cxn modelId="{1D79FAE7-5E19-46AE-9604-8255FADB007E}" type="presOf" srcId="{1CCA487D-7272-4C0E-96D4-EC6DCCA663B1}" destId="{B3590292-DD51-4291-BF5E-CB9828B39C5C}" srcOrd="0" destOrd="0" presId="urn:microsoft.com/office/officeart/2005/8/layout/process4"/>
    <dgm:cxn modelId="{432C29F4-7A14-442A-95F1-70612D73F432}" srcId="{1CCA487D-7272-4C0E-96D4-EC6DCCA663B1}" destId="{A4C7C7BC-5AE3-4BAD-B8E2-B70EEDFE505C}" srcOrd="0" destOrd="0" parTransId="{05FDB64B-0425-40B9-BF3D-0B77DB74829B}" sibTransId="{D2861390-E2D9-4430-92CF-12B8DC9DCB4D}"/>
    <dgm:cxn modelId="{A388FDBE-9EA3-4E4D-8E88-834332772E55}" type="presParOf" srcId="{B3590292-DD51-4291-BF5E-CB9828B39C5C}" destId="{911A4669-93B0-4223-8A70-26109170281A}" srcOrd="0" destOrd="0" presId="urn:microsoft.com/office/officeart/2005/8/layout/process4"/>
    <dgm:cxn modelId="{B3B43561-0F56-4D42-A8E3-33D3C8548803}" type="presParOf" srcId="{911A4669-93B0-4223-8A70-26109170281A}" destId="{12485B9E-F074-41E7-B5B8-AAA122AC2C97}" srcOrd="0" destOrd="0" presId="urn:microsoft.com/office/officeart/2005/8/layout/process4"/>
    <dgm:cxn modelId="{C6396962-B726-4816-98A4-1665520C7D00}" type="presParOf" srcId="{B3590292-DD51-4291-BF5E-CB9828B39C5C}" destId="{6CC568B6-EB74-4E13-A5C4-996CC65F4940}" srcOrd="1" destOrd="0" presId="urn:microsoft.com/office/officeart/2005/8/layout/process4"/>
    <dgm:cxn modelId="{970FEAE7-DCEA-41C6-8EDF-02D1BE6855D9}" type="presParOf" srcId="{B3590292-DD51-4291-BF5E-CB9828B39C5C}" destId="{74D9AD6D-9265-42FB-8D51-49508371B8C0}" srcOrd="2" destOrd="0" presId="urn:microsoft.com/office/officeart/2005/8/layout/process4"/>
    <dgm:cxn modelId="{6370E9C0-B21D-4A3F-9B4E-8877ACB67532}" type="presParOf" srcId="{74D9AD6D-9265-42FB-8D51-49508371B8C0}" destId="{D43B778B-FC5F-47F7-95B9-57F46D1332E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CA487D-7272-4C0E-96D4-EC6DCCA663B1}"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B30A9E9B-19C3-46AC-BC95-29416574FCA7}">
      <dgm:prSet custT="1"/>
      <dgm:spPr/>
      <dgm:t>
        <a:bodyPr/>
        <a:lstStyle/>
        <a:p>
          <a:pPr algn="l"/>
          <a:r>
            <a:rPr lang="el-GR" sz="1600" dirty="0">
              <a:latin typeface="Calibri" panose="020F0502020204030204" pitchFamily="34" charset="0"/>
              <a:cs typeface="Calibri" panose="020F0502020204030204" pitchFamily="34" charset="0"/>
            </a:rPr>
            <a:t>- Βοηθά στην εύρεση και διατήρηση εργασίας</a:t>
          </a:r>
        </a:p>
        <a:p>
          <a:pPr algn="l"/>
          <a:r>
            <a:rPr lang="el-GR" sz="1600" dirty="0">
              <a:latin typeface="Calibri" panose="020F0502020204030204" pitchFamily="34" charset="0"/>
              <a:cs typeface="Calibri" panose="020F0502020204030204" pitchFamily="34" charset="0"/>
            </a:rPr>
            <a:t>-Βοηθά στη σύνταξη βιογραφικού σημειώματος (CV)</a:t>
          </a:r>
        </a:p>
        <a:p>
          <a:pPr algn="l"/>
          <a:r>
            <a:rPr lang="el-GR" sz="1600" dirty="0">
              <a:latin typeface="Calibri" panose="020F0502020204030204" pitchFamily="34" charset="0"/>
              <a:cs typeface="Calibri" panose="020F0502020204030204" pitchFamily="34" charset="0"/>
            </a:rPr>
            <a:t>-Διαπραγματεύεται τους όρους</a:t>
          </a:r>
        </a:p>
        <a:p>
          <a:pPr algn="l"/>
          <a:r>
            <a:rPr lang="el-GR" sz="1600" dirty="0">
              <a:latin typeface="Calibri" panose="020F0502020204030204" pitchFamily="34" charset="0"/>
              <a:cs typeface="Calibri" panose="020F0502020204030204" pitchFamily="34" charset="0"/>
            </a:rPr>
            <a:t>-Βοηθά στην προετοιμασία των απαραίτητων εγγράφων απασχόλησης</a:t>
          </a:r>
        </a:p>
        <a:p>
          <a:pPr algn="l"/>
          <a:endParaRPr lang="el-GR" sz="1600" dirty="0">
            <a:latin typeface="Calibri" panose="020F0502020204030204" pitchFamily="34" charset="0"/>
            <a:cs typeface="Calibri" panose="020F0502020204030204" pitchFamily="34" charset="0"/>
          </a:endParaRPr>
        </a:p>
      </dgm:t>
    </dgm:pt>
    <dgm:pt modelId="{FA897CC2-8985-4E39-B2E0-08ED6E2E7BA9}" type="parTrans" cxnId="{DF15F217-FC44-44CC-A0D1-BE07016AEB21}">
      <dgm:prSet/>
      <dgm:spPr/>
      <dgm:t>
        <a:bodyPr/>
        <a:lstStyle/>
        <a:p>
          <a:endParaRPr lang="en-US"/>
        </a:p>
      </dgm:t>
    </dgm:pt>
    <dgm:pt modelId="{B7DC8200-3BD8-46D3-9ECE-B3E8A91F9C30}" type="sibTrans" cxnId="{DF15F217-FC44-44CC-A0D1-BE07016AEB21}">
      <dgm:prSet/>
      <dgm:spPr/>
      <dgm:t>
        <a:bodyPr/>
        <a:lstStyle/>
        <a:p>
          <a:endParaRPr lang="en-US"/>
        </a:p>
      </dgm:t>
    </dgm:pt>
    <dgm:pt modelId="{A4C7C7BC-5AE3-4BAD-B8E2-B70EEDFE505C}">
      <dgm:prSet custT="1"/>
      <dgm:spPr/>
      <dgm:t>
        <a:bodyPr/>
        <a:lstStyle/>
        <a:p>
          <a:r>
            <a:rPr lang="el-GR" sz="2400" b="1" dirty="0">
              <a:latin typeface="Calibri" panose="020F0502020204030204" pitchFamily="34" charset="0"/>
              <a:cs typeface="Calibri" panose="020F0502020204030204" pitchFamily="34" charset="0"/>
            </a:rPr>
            <a:t>Υπεύθυνος εργασιακής αποκαταστασης </a:t>
          </a:r>
          <a:endParaRPr lang="en-US" sz="2400" b="1" dirty="0">
            <a:latin typeface="Calibri" panose="020F0502020204030204" pitchFamily="34" charset="0"/>
            <a:cs typeface="Calibri" panose="020F0502020204030204" pitchFamily="34" charset="0"/>
          </a:endParaRPr>
        </a:p>
      </dgm:t>
    </dgm:pt>
    <dgm:pt modelId="{D2861390-E2D9-4430-92CF-12B8DC9DCB4D}" type="sibTrans" cxnId="{432C29F4-7A14-442A-95F1-70612D73F432}">
      <dgm:prSet/>
      <dgm:spPr/>
      <dgm:t>
        <a:bodyPr/>
        <a:lstStyle/>
        <a:p>
          <a:endParaRPr lang="en-US"/>
        </a:p>
      </dgm:t>
    </dgm:pt>
    <dgm:pt modelId="{05FDB64B-0425-40B9-BF3D-0B77DB74829B}" type="parTrans" cxnId="{432C29F4-7A14-442A-95F1-70612D73F432}">
      <dgm:prSet/>
      <dgm:spPr/>
      <dgm:t>
        <a:bodyPr/>
        <a:lstStyle/>
        <a:p>
          <a:endParaRPr lang="en-US"/>
        </a:p>
      </dgm:t>
    </dgm:pt>
    <dgm:pt modelId="{B3590292-DD51-4291-BF5E-CB9828B39C5C}" type="pres">
      <dgm:prSet presAssocID="{1CCA487D-7272-4C0E-96D4-EC6DCCA663B1}" presName="Name0" presStyleCnt="0">
        <dgm:presLayoutVars>
          <dgm:dir/>
          <dgm:animLvl val="lvl"/>
          <dgm:resizeHandles val="exact"/>
        </dgm:presLayoutVars>
      </dgm:prSet>
      <dgm:spPr/>
    </dgm:pt>
    <dgm:pt modelId="{911A4669-93B0-4223-8A70-26109170281A}" type="pres">
      <dgm:prSet presAssocID="{B30A9E9B-19C3-46AC-BC95-29416574FCA7}" presName="boxAndChildren" presStyleCnt="0"/>
      <dgm:spPr/>
    </dgm:pt>
    <dgm:pt modelId="{12485B9E-F074-41E7-B5B8-AAA122AC2C97}" type="pres">
      <dgm:prSet presAssocID="{B30A9E9B-19C3-46AC-BC95-29416574FCA7}" presName="parentTextBox" presStyleLbl="node1" presStyleIdx="0" presStyleCnt="2"/>
      <dgm:spPr/>
    </dgm:pt>
    <dgm:pt modelId="{6CC568B6-EB74-4E13-A5C4-996CC65F4940}" type="pres">
      <dgm:prSet presAssocID="{D2861390-E2D9-4430-92CF-12B8DC9DCB4D}" presName="sp" presStyleCnt="0"/>
      <dgm:spPr/>
    </dgm:pt>
    <dgm:pt modelId="{74D9AD6D-9265-42FB-8D51-49508371B8C0}" type="pres">
      <dgm:prSet presAssocID="{A4C7C7BC-5AE3-4BAD-B8E2-B70EEDFE505C}" presName="arrowAndChildren" presStyleCnt="0"/>
      <dgm:spPr/>
    </dgm:pt>
    <dgm:pt modelId="{D43B778B-FC5F-47F7-95B9-57F46D1332E2}" type="pres">
      <dgm:prSet presAssocID="{A4C7C7BC-5AE3-4BAD-B8E2-B70EEDFE505C}" presName="parentTextArrow" presStyleLbl="node1" presStyleIdx="1" presStyleCnt="2"/>
      <dgm:spPr/>
    </dgm:pt>
  </dgm:ptLst>
  <dgm:cxnLst>
    <dgm:cxn modelId="{DF15F217-FC44-44CC-A0D1-BE07016AEB21}" srcId="{1CCA487D-7272-4C0E-96D4-EC6DCCA663B1}" destId="{B30A9E9B-19C3-46AC-BC95-29416574FCA7}" srcOrd="1" destOrd="0" parTransId="{FA897CC2-8985-4E39-B2E0-08ED6E2E7BA9}" sibTransId="{B7DC8200-3BD8-46D3-9ECE-B3E8A91F9C30}"/>
    <dgm:cxn modelId="{235C3451-96B4-46A7-BEB3-2BAE373419DE}" type="presOf" srcId="{B30A9E9B-19C3-46AC-BC95-29416574FCA7}" destId="{12485B9E-F074-41E7-B5B8-AAA122AC2C97}" srcOrd="0" destOrd="0" presId="urn:microsoft.com/office/officeart/2005/8/layout/process4"/>
    <dgm:cxn modelId="{CCED19CC-3B94-444D-A30C-BAB379D263DC}" type="presOf" srcId="{A4C7C7BC-5AE3-4BAD-B8E2-B70EEDFE505C}" destId="{D43B778B-FC5F-47F7-95B9-57F46D1332E2}" srcOrd="0" destOrd="0" presId="urn:microsoft.com/office/officeart/2005/8/layout/process4"/>
    <dgm:cxn modelId="{1D79FAE7-5E19-46AE-9604-8255FADB007E}" type="presOf" srcId="{1CCA487D-7272-4C0E-96D4-EC6DCCA663B1}" destId="{B3590292-DD51-4291-BF5E-CB9828B39C5C}" srcOrd="0" destOrd="0" presId="urn:microsoft.com/office/officeart/2005/8/layout/process4"/>
    <dgm:cxn modelId="{432C29F4-7A14-442A-95F1-70612D73F432}" srcId="{1CCA487D-7272-4C0E-96D4-EC6DCCA663B1}" destId="{A4C7C7BC-5AE3-4BAD-B8E2-B70EEDFE505C}" srcOrd="0" destOrd="0" parTransId="{05FDB64B-0425-40B9-BF3D-0B77DB74829B}" sibTransId="{D2861390-E2D9-4430-92CF-12B8DC9DCB4D}"/>
    <dgm:cxn modelId="{A388FDBE-9EA3-4E4D-8E88-834332772E55}" type="presParOf" srcId="{B3590292-DD51-4291-BF5E-CB9828B39C5C}" destId="{911A4669-93B0-4223-8A70-26109170281A}" srcOrd="0" destOrd="0" presId="urn:microsoft.com/office/officeart/2005/8/layout/process4"/>
    <dgm:cxn modelId="{B3B43561-0F56-4D42-A8E3-33D3C8548803}" type="presParOf" srcId="{911A4669-93B0-4223-8A70-26109170281A}" destId="{12485B9E-F074-41E7-B5B8-AAA122AC2C97}" srcOrd="0" destOrd="0" presId="urn:microsoft.com/office/officeart/2005/8/layout/process4"/>
    <dgm:cxn modelId="{C6396962-B726-4816-98A4-1665520C7D00}" type="presParOf" srcId="{B3590292-DD51-4291-BF5E-CB9828B39C5C}" destId="{6CC568B6-EB74-4E13-A5C4-996CC65F4940}" srcOrd="1" destOrd="0" presId="urn:microsoft.com/office/officeart/2005/8/layout/process4"/>
    <dgm:cxn modelId="{970FEAE7-DCEA-41C6-8EDF-02D1BE6855D9}" type="presParOf" srcId="{B3590292-DD51-4291-BF5E-CB9828B39C5C}" destId="{74D9AD6D-9265-42FB-8D51-49508371B8C0}" srcOrd="2" destOrd="0" presId="urn:microsoft.com/office/officeart/2005/8/layout/process4"/>
    <dgm:cxn modelId="{6370E9C0-B21D-4A3F-9B4E-8877ACB67532}" type="presParOf" srcId="{74D9AD6D-9265-42FB-8D51-49508371B8C0}" destId="{D43B778B-FC5F-47F7-95B9-57F46D1332E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17AD3-B239-4749-991F-C3DC45AF7209}">
      <dsp:nvSpPr>
        <dsp:cNvPr id="0" name=""/>
        <dsp:cNvSpPr/>
      </dsp:nvSpPr>
      <dsp:spPr>
        <a:xfrm>
          <a:off x="0" y="0"/>
          <a:ext cx="639508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5A2CCC8-5B58-4FE1-AB9C-038D67F0629F}">
      <dsp:nvSpPr>
        <dsp:cNvPr id="0" name=""/>
        <dsp:cNvSpPr/>
      </dsp:nvSpPr>
      <dsp:spPr>
        <a:xfrm>
          <a:off x="0" y="0"/>
          <a:ext cx="6395083" cy="608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baseline="0" dirty="0">
              <a:solidFill>
                <a:schemeClr val="accent4">
                  <a:lumMod val="60000"/>
                  <a:lumOff val="40000"/>
                </a:schemeClr>
              </a:solidFill>
            </a:rPr>
            <a:t>Συμμετείχαν στη </a:t>
          </a:r>
          <a:r>
            <a:rPr lang="el-GR" sz="1600" b="1" kern="1200" baseline="0" dirty="0">
              <a:solidFill>
                <a:schemeClr val="accent4">
                  <a:lumMod val="60000"/>
                  <a:lumOff val="40000"/>
                </a:schemeClr>
              </a:solidFill>
            </a:rPr>
            <a:t>συμπεριληπτική μεταρρύθμιση </a:t>
          </a:r>
          <a:r>
            <a:rPr lang="el-GR" sz="1600" kern="1200" baseline="0" dirty="0">
              <a:solidFill>
                <a:schemeClr val="accent4">
                  <a:lumMod val="60000"/>
                  <a:lumOff val="40000"/>
                </a:schemeClr>
              </a:solidFill>
            </a:rPr>
            <a:t>(2016)</a:t>
          </a:r>
          <a:endParaRPr lang="en-US" sz="1600" kern="1200" dirty="0">
            <a:solidFill>
              <a:schemeClr val="accent4">
                <a:lumMod val="60000"/>
                <a:lumOff val="40000"/>
              </a:schemeClr>
            </a:solidFill>
          </a:endParaRPr>
        </a:p>
      </dsp:txBody>
      <dsp:txXfrm>
        <a:off x="0" y="0"/>
        <a:ext cx="6395083" cy="608647"/>
      </dsp:txXfrm>
    </dsp:sp>
    <dsp:sp modelId="{91283AE7-B9EA-4C8B-A0E0-B3F902F8C59E}">
      <dsp:nvSpPr>
        <dsp:cNvPr id="0" name=""/>
        <dsp:cNvSpPr/>
      </dsp:nvSpPr>
      <dsp:spPr>
        <a:xfrm>
          <a:off x="0" y="608647"/>
          <a:ext cx="6395083" cy="0"/>
        </a:xfrm>
        <a:prstGeom prst="line">
          <a:avLst/>
        </a:prstGeom>
        <a:solidFill>
          <a:schemeClr val="accent2">
            <a:hueOff val="810733"/>
            <a:satOff val="2196"/>
            <a:lumOff val="-1737"/>
            <a:alphaOff val="0"/>
          </a:schemeClr>
        </a:solidFill>
        <a:ln w="19050" cap="flat" cmpd="sng" algn="ctr">
          <a:solidFill>
            <a:schemeClr val="accent2">
              <a:hueOff val="810733"/>
              <a:satOff val="2196"/>
              <a:lumOff val="-173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6FE193-1EE2-4B78-BD5C-4C7EFD89CC93}">
      <dsp:nvSpPr>
        <dsp:cNvPr id="0" name=""/>
        <dsp:cNvSpPr/>
      </dsp:nvSpPr>
      <dsp:spPr>
        <a:xfrm>
          <a:off x="0" y="608647"/>
          <a:ext cx="6395083" cy="608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baseline="0" dirty="0">
              <a:solidFill>
                <a:schemeClr val="accent4">
                  <a:lumMod val="60000"/>
                  <a:lumOff val="40000"/>
                </a:schemeClr>
              </a:solidFill>
            </a:rPr>
            <a:t>Συνέβαλαν στην  τροποποίηση του διατάγματος σχετικά με την </a:t>
          </a:r>
          <a:r>
            <a:rPr lang="el-GR" sz="1600" b="1" kern="1200" baseline="0" dirty="0">
              <a:solidFill>
                <a:schemeClr val="accent4">
                  <a:lumMod val="60000"/>
                  <a:lumOff val="40000"/>
                </a:schemeClr>
              </a:solidFill>
            </a:rPr>
            <a:t>εκπαίδευση μαθητών με ειδικές εκπαιδευτικές ανάγκες</a:t>
          </a:r>
          <a:endParaRPr lang="en-US" sz="1600" kern="1200" dirty="0">
            <a:solidFill>
              <a:schemeClr val="accent4">
                <a:lumMod val="60000"/>
                <a:lumOff val="40000"/>
              </a:schemeClr>
            </a:solidFill>
          </a:endParaRPr>
        </a:p>
      </dsp:txBody>
      <dsp:txXfrm>
        <a:off x="0" y="608647"/>
        <a:ext cx="6395083" cy="608647"/>
      </dsp:txXfrm>
    </dsp:sp>
    <dsp:sp modelId="{3E9BD229-230D-4C3C-A173-1F43222F694C}">
      <dsp:nvSpPr>
        <dsp:cNvPr id="0" name=""/>
        <dsp:cNvSpPr/>
      </dsp:nvSpPr>
      <dsp:spPr>
        <a:xfrm>
          <a:off x="0" y="1217295"/>
          <a:ext cx="6395083" cy="0"/>
        </a:xfrm>
        <a:prstGeom prst="line">
          <a:avLst/>
        </a:prstGeom>
        <a:solidFill>
          <a:schemeClr val="accent2">
            <a:hueOff val="1621465"/>
            <a:satOff val="4393"/>
            <a:lumOff val="-3473"/>
            <a:alphaOff val="0"/>
          </a:schemeClr>
        </a:solidFill>
        <a:ln w="19050" cap="flat" cmpd="sng" algn="ctr">
          <a:solidFill>
            <a:schemeClr val="accent2">
              <a:hueOff val="1621465"/>
              <a:satOff val="4393"/>
              <a:lumOff val="-347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EBA29A3-DEA7-440D-A4C6-2C9B94C20C1D}">
      <dsp:nvSpPr>
        <dsp:cNvPr id="0" name=""/>
        <dsp:cNvSpPr/>
      </dsp:nvSpPr>
      <dsp:spPr>
        <a:xfrm>
          <a:off x="0" y="1217295"/>
          <a:ext cx="6395083" cy="608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baseline="0" dirty="0">
              <a:solidFill>
                <a:schemeClr val="accent4">
                  <a:lumMod val="60000"/>
                  <a:lumOff val="40000"/>
                </a:schemeClr>
              </a:solidFill>
            </a:rPr>
            <a:t>Συνέβαλαν στην </a:t>
          </a:r>
          <a:r>
            <a:rPr lang="el-GR" sz="1600" b="1" kern="1200" baseline="0" dirty="0">
              <a:solidFill>
                <a:schemeClr val="accent4">
                  <a:lumMod val="60000"/>
                  <a:lumOff val="40000"/>
                </a:schemeClr>
              </a:solidFill>
            </a:rPr>
            <a:t>προώθηση της ψυχικής υγείας των παιδιών </a:t>
          </a:r>
          <a:r>
            <a:rPr lang="el-GR" sz="1600" kern="1200" baseline="0" dirty="0">
              <a:solidFill>
                <a:schemeClr val="accent4">
                  <a:lumMod val="60000"/>
                  <a:lumOff val="40000"/>
                </a:schemeClr>
              </a:solidFill>
            </a:rPr>
            <a:t>(</a:t>
          </a:r>
          <a:r>
            <a:rPr lang="el-GR" sz="1600" kern="1200" baseline="0" dirty="0" err="1">
              <a:solidFill>
                <a:schemeClr val="accent4">
                  <a:lumMod val="60000"/>
                  <a:lumOff val="40000"/>
                </a:schemeClr>
              </a:solidFill>
            </a:rPr>
            <a:t>napdz</a:t>
          </a:r>
          <a:r>
            <a:rPr lang="el-GR" sz="1600" kern="1200" baseline="0" dirty="0">
              <a:solidFill>
                <a:schemeClr val="accent4">
                  <a:lumMod val="60000"/>
                  <a:lumOff val="40000"/>
                </a:schemeClr>
              </a:solidFill>
            </a:rPr>
            <a:t> 2030, </a:t>
          </a:r>
          <a:r>
            <a:rPr lang="el-GR" sz="1600" kern="1200" baseline="0" dirty="0" err="1">
              <a:solidFill>
                <a:schemeClr val="accent4">
                  <a:lumMod val="60000"/>
                  <a:lumOff val="40000"/>
                </a:schemeClr>
              </a:solidFill>
            </a:rPr>
            <a:t>svp</a:t>
          </a:r>
          <a:r>
            <a:rPr lang="el-GR" sz="1600" kern="1200" baseline="0" dirty="0">
              <a:solidFill>
                <a:schemeClr val="accent4">
                  <a:lumMod val="60000"/>
                  <a:lumOff val="40000"/>
                </a:schemeClr>
              </a:solidFill>
            </a:rPr>
            <a:t> </a:t>
          </a:r>
          <a:r>
            <a:rPr lang="el-GR" sz="1600" kern="1200" baseline="0" dirty="0" err="1">
              <a:solidFill>
                <a:schemeClr val="accent4">
                  <a:lumMod val="60000"/>
                  <a:lumOff val="40000"/>
                </a:schemeClr>
              </a:solidFill>
            </a:rPr>
            <a:t>čr</a:t>
          </a:r>
          <a:r>
            <a:rPr lang="el-GR" sz="1600" kern="1200" baseline="0" dirty="0">
              <a:solidFill>
                <a:schemeClr val="accent4">
                  <a:lumMod val="60000"/>
                  <a:lumOff val="40000"/>
                </a:schemeClr>
              </a:solidFill>
            </a:rPr>
            <a:t> 2030+)</a:t>
          </a:r>
          <a:endParaRPr lang="en-US" sz="1600" kern="1200" dirty="0">
            <a:solidFill>
              <a:schemeClr val="accent4">
                <a:lumMod val="60000"/>
                <a:lumOff val="40000"/>
              </a:schemeClr>
            </a:solidFill>
          </a:endParaRPr>
        </a:p>
      </dsp:txBody>
      <dsp:txXfrm>
        <a:off x="0" y="1217295"/>
        <a:ext cx="6395083" cy="608647"/>
      </dsp:txXfrm>
    </dsp:sp>
    <dsp:sp modelId="{D2E3A2BE-452B-43FD-9B92-013A8C7C0AA7}">
      <dsp:nvSpPr>
        <dsp:cNvPr id="0" name=""/>
        <dsp:cNvSpPr/>
      </dsp:nvSpPr>
      <dsp:spPr>
        <a:xfrm>
          <a:off x="0" y="1825942"/>
          <a:ext cx="6395083" cy="0"/>
        </a:xfrm>
        <a:prstGeom prst="line">
          <a:avLst/>
        </a:prstGeom>
        <a:solidFill>
          <a:schemeClr val="accent2">
            <a:hueOff val="2432198"/>
            <a:satOff val="6589"/>
            <a:lumOff val="-5210"/>
            <a:alphaOff val="0"/>
          </a:schemeClr>
        </a:solidFill>
        <a:ln w="19050" cap="flat" cmpd="sng" algn="ctr">
          <a:solidFill>
            <a:schemeClr val="accent2">
              <a:hueOff val="2432198"/>
              <a:satOff val="6589"/>
              <a:lumOff val="-521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29C97CF-B83E-4860-B619-A1C83A8B6D11}">
      <dsp:nvSpPr>
        <dsp:cNvPr id="0" name=""/>
        <dsp:cNvSpPr/>
      </dsp:nvSpPr>
      <dsp:spPr>
        <a:xfrm>
          <a:off x="0" y="1825942"/>
          <a:ext cx="6395083" cy="608647"/>
        </a:xfrm>
        <a:prstGeom prst="rect">
          <a:avLst/>
        </a:prstGeom>
        <a:solidFill>
          <a:schemeClr val="tx2">
            <a:lumMod val="75000"/>
            <a:lumOff val="25000"/>
          </a:schemeClr>
        </a:solidFill>
        <a:ln>
          <a:solidFill>
            <a:schemeClr val="accent2">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baseline="0" dirty="0">
              <a:solidFill>
                <a:schemeClr val="accent4">
                  <a:lumMod val="60000"/>
                  <a:lumOff val="40000"/>
                </a:schemeClr>
              </a:solidFill>
            </a:rPr>
            <a:t>Συμμετείχαν στην </a:t>
          </a:r>
          <a:r>
            <a:rPr lang="el-GR" sz="1600" b="1" kern="1200" baseline="0" dirty="0">
              <a:solidFill>
                <a:schemeClr val="accent4">
                  <a:lumMod val="60000"/>
                  <a:lumOff val="40000"/>
                </a:schemeClr>
              </a:solidFill>
            </a:rPr>
            <a:t>ανάπτυξη συστημικής υποστήριξης για την ευημερία </a:t>
          </a:r>
          <a:r>
            <a:rPr lang="el-GR" sz="1600" kern="1200" baseline="0" dirty="0">
              <a:solidFill>
                <a:schemeClr val="accent4">
                  <a:lumMod val="60000"/>
                  <a:lumOff val="40000"/>
                </a:schemeClr>
              </a:solidFill>
            </a:rPr>
            <a:t>και συμμετέχουν </a:t>
          </a:r>
          <a:r>
            <a:rPr lang="el-GR" sz="1600" b="1" kern="1200" baseline="0" dirty="0">
              <a:solidFill>
                <a:schemeClr val="accent4">
                  <a:lumMod val="60000"/>
                  <a:lumOff val="40000"/>
                </a:schemeClr>
              </a:solidFill>
            </a:rPr>
            <a:t>ενεργά στην εφαρμογή της στα σχολεία</a:t>
          </a:r>
          <a:r>
            <a:rPr lang="el-GR" sz="1600" kern="1200" baseline="0" dirty="0">
              <a:solidFill>
                <a:schemeClr val="accent4">
                  <a:lumMod val="60000"/>
                  <a:lumOff val="40000"/>
                </a:schemeClr>
              </a:solidFill>
            </a:rPr>
            <a:t>.</a:t>
          </a:r>
          <a:endParaRPr lang="en-US" sz="1600" kern="1200" dirty="0">
            <a:solidFill>
              <a:schemeClr val="accent4">
                <a:lumMod val="60000"/>
                <a:lumOff val="40000"/>
              </a:schemeClr>
            </a:solidFill>
          </a:endParaRPr>
        </a:p>
      </dsp:txBody>
      <dsp:txXfrm>
        <a:off x="0" y="1825942"/>
        <a:ext cx="6395083" cy="608647"/>
      </dsp:txXfrm>
    </dsp:sp>
    <dsp:sp modelId="{841CDA19-E659-486F-B1FE-DD4B425F582F}">
      <dsp:nvSpPr>
        <dsp:cNvPr id="0" name=""/>
        <dsp:cNvSpPr/>
      </dsp:nvSpPr>
      <dsp:spPr>
        <a:xfrm>
          <a:off x="0" y="2434590"/>
          <a:ext cx="6395083" cy="0"/>
        </a:xfrm>
        <a:prstGeom prst="line">
          <a:avLst/>
        </a:prstGeom>
        <a:solidFill>
          <a:schemeClr val="accent2">
            <a:hueOff val="3242930"/>
            <a:satOff val="8786"/>
            <a:lumOff val="-6947"/>
            <a:alphaOff val="0"/>
          </a:schemeClr>
        </a:solidFill>
        <a:ln w="19050" cap="flat" cmpd="sng" algn="ctr">
          <a:solidFill>
            <a:schemeClr val="accent2">
              <a:hueOff val="3242930"/>
              <a:satOff val="8786"/>
              <a:lumOff val="-694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7C19CBE-CF53-48EF-8D8D-341AAA610880}">
      <dsp:nvSpPr>
        <dsp:cNvPr id="0" name=""/>
        <dsp:cNvSpPr/>
      </dsp:nvSpPr>
      <dsp:spPr>
        <a:xfrm>
          <a:off x="0" y="2434590"/>
          <a:ext cx="6395083" cy="608647"/>
        </a:xfrm>
        <a:prstGeom prst="rect">
          <a:avLst/>
        </a:prstGeom>
        <a:noFill/>
        <a:ln>
          <a:solidFill>
            <a:schemeClr val="accent2">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baseline="0" dirty="0">
              <a:solidFill>
                <a:schemeClr val="accent4">
                  <a:lumMod val="60000"/>
                  <a:lumOff val="40000"/>
                </a:schemeClr>
              </a:solidFill>
            </a:rPr>
            <a:t>Είναι ιδρυτικά μέλη σημαντικών πρωτοβουλιών όπως η συνεργασία 2030+, η </a:t>
          </a:r>
          <a:r>
            <a:rPr lang="el-GR" sz="1600" b="1" kern="1200" baseline="0" dirty="0">
              <a:solidFill>
                <a:schemeClr val="accent4">
                  <a:lumMod val="60000"/>
                  <a:lumOff val="40000"/>
                </a:schemeClr>
              </a:solidFill>
            </a:rPr>
            <a:t>πλατφόρμα για την πρώιμη φροντίδα</a:t>
          </a:r>
          <a:r>
            <a:rPr lang="el-GR" sz="1600" kern="1200" baseline="0" dirty="0">
              <a:solidFill>
                <a:schemeClr val="accent4">
                  <a:lumMod val="60000"/>
                  <a:lumOff val="40000"/>
                </a:schemeClr>
              </a:solidFill>
            </a:rPr>
            <a:t>, η </a:t>
          </a:r>
          <a:r>
            <a:rPr lang="el-GR" sz="1600" kern="1200" baseline="0" dirty="0" err="1">
              <a:solidFill>
                <a:schemeClr val="accent4">
                  <a:lumMod val="60000"/>
                  <a:lumOff val="40000"/>
                </a:schemeClr>
              </a:solidFill>
            </a:rPr>
            <a:t>aip</a:t>
          </a:r>
          <a:endParaRPr lang="en-US" sz="1600" kern="1200" dirty="0">
            <a:solidFill>
              <a:schemeClr val="accent4">
                <a:lumMod val="60000"/>
                <a:lumOff val="40000"/>
              </a:schemeClr>
            </a:solidFill>
          </a:endParaRPr>
        </a:p>
      </dsp:txBody>
      <dsp:txXfrm>
        <a:off x="0" y="2434590"/>
        <a:ext cx="6395083" cy="608647"/>
      </dsp:txXfrm>
    </dsp:sp>
    <dsp:sp modelId="{31D4C93A-6928-4FA2-85D2-B46944D7A60B}">
      <dsp:nvSpPr>
        <dsp:cNvPr id="0" name=""/>
        <dsp:cNvSpPr/>
      </dsp:nvSpPr>
      <dsp:spPr>
        <a:xfrm>
          <a:off x="0" y="3043237"/>
          <a:ext cx="6395083" cy="0"/>
        </a:xfrm>
        <a:prstGeom prst="line">
          <a:avLst/>
        </a:prstGeom>
        <a:solidFill>
          <a:schemeClr val="accent2">
            <a:hueOff val="4053663"/>
            <a:satOff val="10982"/>
            <a:lumOff val="-8684"/>
            <a:alphaOff val="0"/>
          </a:schemeClr>
        </a:solidFill>
        <a:ln w="19050" cap="flat" cmpd="sng" algn="ctr">
          <a:solidFill>
            <a:schemeClr val="accent2">
              <a:hueOff val="4053663"/>
              <a:satOff val="10982"/>
              <a:lumOff val="-868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458DAC-49E8-4FFD-8D52-8F9913019F46}">
      <dsp:nvSpPr>
        <dsp:cNvPr id="0" name=""/>
        <dsp:cNvSpPr/>
      </dsp:nvSpPr>
      <dsp:spPr>
        <a:xfrm>
          <a:off x="0" y="3043237"/>
          <a:ext cx="6395083" cy="608647"/>
        </a:xfrm>
        <a:prstGeom prst="rect">
          <a:avLst/>
        </a:prstGeom>
        <a:noFill/>
        <a:ln>
          <a:solidFill>
            <a:schemeClr val="accent2">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baseline="0">
              <a:solidFill>
                <a:schemeClr val="accent4">
                  <a:lumMod val="60000"/>
                  <a:lumOff val="40000"/>
                </a:schemeClr>
              </a:solidFill>
            </a:rPr>
            <a:t>Δημιουργία  </a:t>
          </a:r>
          <a:r>
            <a:rPr lang="el-GR" sz="1600" b="1" u="sng" kern="1200" baseline="0">
              <a:solidFill>
                <a:schemeClr val="accent4">
                  <a:lumMod val="60000"/>
                  <a:lumOff val="40000"/>
                </a:schemeClr>
              </a:solidFill>
            </a:rPr>
            <a:t>κέντρου </a:t>
          </a:r>
          <a:r>
            <a:rPr lang="el-GR" sz="1600" b="1" u="sng" kern="1200" baseline="0" dirty="0">
              <a:solidFill>
                <a:schemeClr val="accent4">
                  <a:lumMod val="60000"/>
                  <a:lumOff val="40000"/>
                </a:schemeClr>
              </a:solidFill>
            </a:rPr>
            <a:t>εμπειρογνωμόνων για το p</a:t>
          </a:r>
          <a:r>
            <a:rPr lang="en-US" sz="1600" b="1" u="sng" kern="1200" baseline="0" dirty="0" err="1">
              <a:solidFill>
                <a:schemeClr val="accent4">
                  <a:lumMod val="60000"/>
                  <a:lumOff val="40000"/>
                </a:schemeClr>
              </a:solidFill>
            </a:rPr>
            <a:t>ositive</a:t>
          </a:r>
          <a:r>
            <a:rPr lang="en-US" sz="1600" b="1" u="sng" kern="1200" baseline="0" dirty="0">
              <a:solidFill>
                <a:schemeClr val="accent4">
                  <a:lumMod val="60000"/>
                  <a:lumOff val="40000"/>
                </a:schemeClr>
              </a:solidFill>
            </a:rPr>
            <a:t> </a:t>
          </a:r>
          <a:r>
            <a:rPr lang="el-GR" sz="1600" b="1" u="sng" kern="1200" baseline="0" dirty="0">
              <a:solidFill>
                <a:schemeClr val="accent4">
                  <a:lumMod val="60000"/>
                  <a:lumOff val="40000"/>
                </a:schemeClr>
              </a:solidFill>
            </a:rPr>
            <a:t>b</a:t>
          </a:r>
          <a:r>
            <a:rPr lang="en-US" sz="1600" b="1" u="sng" kern="1200" baseline="0" dirty="0" err="1">
              <a:solidFill>
                <a:schemeClr val="accent4">
                  <a:lumMod val="60000"/>
                  <a:lumOff val="40000"/>
                </a:schemeClr>
              </a:solidFill>
            </a:rPr>
            <a:t>ehavioral</a:t>
          </a:r>
          <a:r>
            <a:rPr lang="en-US" sz="1600" b="1" u="sng" kern="1200" baseline="0" dirty="0">
              <a:solidFill>
                <a:schemeClr val="accent4">
                  <a:lumMod val="60000"/>
                  <a:lumOff val="40000"/>
                </a:schemeClr>
              </a:solidFill>
            </a:rPr>
            <a:t> </a:t>
          </a:r>
          <a:r>
            <a:rPr lang="el-GR" sz="1600" b="1" u="sng" kern="1200" baseline="0" dirty="0">
              <a:solidFill>
                <a:schemeClr val="accent4">
                  <a:lumMod val="60000"/>
                  <a:lumOff val="40000"/>
                </a:schemeClr>
              </a:solidFill>
            </a:rPr>
            <a:t>i</a:t>
          </a:r>
          <a:r>
            <a:rPr lang="en-US" sz="1600" b="1" u="sng" kern="1200" baseline="0" dirty="0" err="1">
              <a:solidFill>
                <a:schemeClr val="accent4">
                  <a:lumMod val="60000"/>
                  <a:lumOff val="40000"/>
                </a:schemeClr>
              </a:solidFill>
            </a:rPr>
            <a:t>nterventions</a:t>
          </a:r>
          <a:r>
            <a:rPr lang="en-US" sz="1600" b="1" u="sng" kern="1200" baseline="0" dirty="0">
              <a:solidFill>
                <a:schemeClr val="accent4">
                  <a:lumMod val="60000"/>
                  <a:lumOff val="40000"/>
                </a:schemeClr>
              </a:solidFill>
            </a:rPr>
            <a:t>  </a:t>
          </a:r>
          <a:r>
            <a:rPr lang="el-GR" sz="1600" b="1" u="sng" kern="1200" baseline="0" dirty="0">
              <a:solidFill>
                <a:schemeClr val="accent4">
                  <a:lumMod val="60000"/>
                  <a:lumOff val="40000"/>
                </a:schemeClr>
              </a:solidFill>
            </a:rPr>
            <a:t>s</a:t>
          </a:r>
          <a:r>
            <a:rPr lang="en-US" sz="1600" b="1" u="sng" kern="1200" baseline="0" dirty="0" err="1">
              <a:solidFill>
                <a:schemeClr val="accent4">
                  <a:lumMod val="60000"/>
                  <a:lumOff val="40000"/>
                </a:schemeClr>
              </a:solidFill>
            </a:rPr>
            <a:t>upports</a:t>
          </a:r>
          <a:r>
            <a:rPr lang="el-GR" sz="1600" b="1" u="sng" kern="1200" baseline="0" dirty="0">
              <a:solidFill>
                <a:schemeClr val="accent4">
                  <a:lumMod val="60000"/>
                  <a:lumOff val="40000"/>
                </a:schemeClr>
              </a:solidFill>
            </a:rPr>
            <a:t> </a:t>
          </a:r>
          <a:r>
            <a:rPr lang="el-GR" sz="1600" kern="1200" baseline="0" dirty="0">
              <a:solidFill>
                <a:schemeClr val="accent4">
                  <a:lumMod val="60000"/>
                  <a:lumOff val="40000"/>
                </a:schemeClr>
              </a:solidFill>
            </a:rPr>
            <a:t>και την προσέγγιση </a:t>
          </a:r>
          <a:r>
            <a:rPr lang="el-GR" sz="1600" b="1" kern="1200" baseline="0" dirty="0">
              <a:solidFill>
                <a:schemeClr val="accent4">
                  <a:lumMod val="60000"/>
                  <a:lumOff val="40000"/>
                </a:schemeClr>
              </a:solidFill>
            </a:rPr>
            <a:t>σεβασμού του τραύματος</a:t>
          </a:r>
          <a:endParaRPr lang="en-US" sz="1600" b="1" kern="1200" dirty="0">
            <a:solidFill>
              <a:schemeClr val="accent4">
                <a:lumMod val="60000"/>
                <a:lumOff val="40000"/>
              </a:schemeClr>
            </a:solidFill>
          </a:endParaRPr>
        </a:p>
      </dsp:txBody>
      <dsp:txXfrm>
        <a:off x="0" y="3043237"/>
        <a:ext cx="6395083" cy="608647"/>
      </dsp:txXfrm>
    </dsp:sp>
    <dsp:sp modelId="{22E1EE71-CB4C-4A3E-B609-2E9D1550650B}">
      <dsp:nvSpPr>
        <dsp:cNvPr id="0" name=""/>
        <dsp:cNvSpPr/>
      </dsp:nvSpPr>
      <dsp:spPr>
        <a:xfrm>
          <a:off x="0" y="3651884"/>
          <a:ext cx="6395083" cy="0"/>
        </a:xfrm>
        <a:prstGeom prst="line">
          <a:avLst/>
        </a:prstGeom>
        <a:solidFill>
          <a:schemeClr val="accent2">
            <a:hueOff val="4864395"/>
            <a:satOff val="13179"/>
            <a:lumOff val="-10420"/>
            <a:alphaOff val="0"/>
          </a:schemeClr>
        </a:solidFill>
        <a:ln w="19050" cap="flat" cmpd="sng" algn="ctr">
          <a:solidFill>
            <a:schemeClr val="accent2">
              <a:hueOff val="4864395"/>
              <a:satOff val="13179"/>
              <a:lumOff val="-1042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24884E1-F659-45A9-BF32-5229159DA30D}">
      <dsp:nvSpPr>
        <dsp:cNvPr id="0" name=""/>
        <dsp:cNvSpPr/>
      </dsp:nvSpPr>
      <dsp:spPr>
        <a:xfrm>
          <a:off x="0" y="3651885"/>
          <a:ext cx="6395083" cy="608647"/>
        </a:xfrm>
        <a:prstGeom prst="rect">
          <a:avLst/>
        </a:prstGeom>
        <a:noFill/>
        <a:ln>
          <a:solidFill>
            <a:schemeClr val="accent2">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l-GR" sz="1700" kern="1200" baseline="0" dirty="0">
              <a:solidFill>
                <a:schemeClr val="accent4">
                  <a:lumMod val="60000"/>
                  <a:lumOff val="40000"/>
                </a:schemeClr>
              </a:solidFill>
            </a:rPr>
            <a:t>Έχουν ιδρύσει μια </a:t>
          </a:r>
          <a:r>
            <a:rPr lang="el-GR" sz="1700" b="1" kern="1200" baseline="0" dirty="0">
              <a:solidFill>
                <a:schemeClr val="accent4">
                  <a:lumMod val="60000"/>
                  <a:lumOff val="40000"/>
                </a:schemeClr>
              </a:solidFill>
            </a:rPr>
            <a:t>ακαδημία</a:t>
          </a:r>
          <a:r>
            <a:rPr lang="el-GR" sz="1700" kern="1200" baseline="0" dirty="0">
              <a:solidFill>
                <a:schemeClr val="accent4">
                  <a:lumMod val="60000"/>
                  <a:lumOff val="40000"/>
                </a:schemeClr>
              </a:solidFill>
            </a:rPr>
            <a:t>, ένα ολοκληρωμένο εκπαιδευτικό σύστημα και έχουν εκπαιδεύσει περισσότερα από </a:t>
          </a:r>
          <a:r>
            <a:rPr lang="el-GR" sz="1700" b="1" kern="1200" baseline="0" dirty="0">
              <a:solidFill>
                <a:schemeClr val="accent4">
                  <a:lumMod val="60000"/>
                  <a:lumOff val="40000"/>
                </a:schemeClr>
              </a:solidFill>
            </a:rPr>
            <a:t>20.000 άτομα</a:t>
          </a:r>
          <a:endParaRPr lang="en-US" sz="1700" kern="1200" dirty="0">
            <a:solidFill>
              <a:schemeClr val="accent4">
                <a:lumMod val="60000"/>
                <a:lumOff val="40000"/>
              </a:schemeClr>
            </a:solidFill>
          </a:endParaRPr>
        </a:p>
      </dsp:txBody>
      <dsp:txXfrm>
        <a:off x="0" y="3651885"/>
        <a:ext cx="6395083" cy="608647"/>
      </dsp:txXfrm>
    </dsp:sp>
    <dsp:sp modelId="{C5FF32BF-5285-43D9-836B-F7891EEE2BE8}">
      <dsp:nvSpPr>
        <dsp:cNvPr id="0" name=""/>
        <dsp:cNvSpPr/>
      </dsp:nvSpPr>
      <dsp:spPr>
        <a:xfrm>
          <a:off x="0" y="4260532"/>
          <a:ext cx="6395083" cy="0"/>
        </a:xfrm>
        <a:prstGeom prst="line">
          <a:avLst/>
        </a:prstGeom>
        <a:solidFill>
          <a:schemeClr val="accent2">
            <a:hueOff val="5675128"/>
            <a:satOff val="15375"/>
            <a:lumOff val="-12157"/>
            <a:alphaOff val="0"/>
          </a:schemeClr>
        </a:solidFill>
        <a:ln w="19050" cap="flat" cmpd="sng" algn="ctr">
          <a:solidFill>
            <a:schemeClr val="accent2">
              <a:hueOff val="5675128"/>
              <a:satOff val="15375"/>
              <a:lumOff val="-1215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C117670-69F0-463D-8384-D45EA649FDCB}">
      <dsp:nvSpPr>
        <dsp:cNvPr id="0" name=""/>
        <dsp:cNvSpPr/>
      </dsp:nvSpPr>
      <dsp:spPr>
        <a:xfrm>
          <a:off x="0" y="4260532"/>
          <a:ext cx="6395083" cy="608647"/>
        </a:xfrm>
        <a:prstGeom prst="rect">
          <a:avLst/>
        </a:prstGeom>
        <a:noFill/>
        <a:ln>
          <a:solidFill>
            <a:schemeClr val="accent2">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l-GR" sz="1700" kern="1200" baseline="0" dirty="0">
              <a:solidFill>
                <a:schemeClr val="accent4">
                  <a:lumMod val="60000"/>
                  <a:lumOff val="40000"/>
                </a:schemeClr>
              </a:solidFill>
            </a:rPr>
            <a:t>Έχουν καθιερώσει </a:t>
          </a:r>
          <a:r>
            <a:rPr lang="el-GR" sz="1700" b="1" kern="1200" baseline="0" dirty="0">
              <a:solidFill>
                <a:schemeClr val="accent4">
                  <a:lumMod val="60000"/>
                  <a:lumOff val="40000"/>
                </a:schemeClr>
              </a:solidFill>
            </a:rPr>
            <a:t>συνεργασία με παιδαγωγικές σχολές </a:t>
          </a:r>
          <a:r>
            <a:rPr lang="el-GR" sz="1700" kern="1200" baseline="0" dirty="0">
              <a:solidFill>
                <a:schemeClr val="accent4">
                  <a:lumMod val="60000"/>
                  <a:lumOff val="40000"/>
                </a:schemeClr>
              </a:solidFill>
            </a:rPr>
            <a:t>και μαζί αλλάζουν </a:t>
          </a:r>
          <a:r>
            <a:rPr lang="el-GR" sz="1700" b="1" kern="1200" baseline="0" dirty="0">
              <a:solidFill>
                <a:schemeClr val="accent4">
                  <a:lumMod val="60000"/>
                  <a:lumOff val="40000"/>
                </a:schemeClr>
              </a:solidFill>
            </a:rPr>
            <a:t>την εκπαίδευση </a:t>
          </a:r>
          <a:r>
            <a:rPr lang="el-GR" sz="1700" kern="1200" baseline="0" dirty="0">
              <a:solidFill>
                <a:schemeClr val="accent4">
                  <a:lumMod val="60000"/>
                  <a:lumOff val="40000"/>
                </a:schemeClr>
              </a:solidFill>
            </a:rPr>
            <a:t>των μελλοντικών εκπαιδευτικών</a:t>
          </a:r>
          <a:endParaRPr lang="en-US" sz="1700" kern="1200" dirty="0">
            <a:solidFill>
              <a:schemeClr val="accent4">
                <a:lumMod val="60000"/>
                <a:lumOff val="40000"/>
              </a:schemeClr>
            </a:solidFill>
          </a:endParaRPr>
        </a:p>
      </dsp:txBody>
      <dsp:txXfrm>
        <a:off x="0" y="4260532"/>
        <a:ext cx="6395083" cy="608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784B9-689F-48BA-82EA-91D1DA126817}">
      <dsp:nvSpPr>
        <dsp:cNvPr id="0" name=""/>
        <dsp:cNvSpPr/>
      </dsp:nvSpPr>
      <dsp:spPr>
        <a:xfrm>
          <a:off x="0" y="0"/>
          <a:ext cx="11142185" cy="2231922"/>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F42063-55AC-4264-A9A1-072560B58ABF}">
      <dsp:nvSpPr>
        <dsp:cNvPr id="0" name=""/>
        <dsp:cNvSpPr/>
      </dsp:nvSpPr>
      <dsp:spPr>
        <a:xfrm>
          <a:off x="337334" y="297589"/>
          <a:ext cx="2434306" cy="1636743"/>
        </a:xfrm>
        <a:prstGeom prst="roundRect">
          <a:avLst>
            <a:gd name="adj" fmla="val 10000"/>
          </a:avLst>
        </a:prstGeom>
        <a:blipFill>
          <a:blip xmlns:r="http://schemas.openxmlformats.org/officeDocument/2006/relationships" r:embed="rId1"/>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24090-C51C-488A-BB56-078CC13A949F}">
      <dsp:nvSpPr>
        <dsp:cNvPr id="0" name=""/>
        <dsp:cNvSpPr/>
      </dsp:nvSpPr>
      <dsp:spPr>
        <a:xfrm rot="10800000">
          <a:off x="337334" y="2231922"/>
          <a:ext cx="2434306" cy="2727905"/>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l-GR" sz="1400" kern="1200" dirty="0">
              <a:latin typeface="Calibri" panose="020F0502020204030204" pitchFamily="34" charset="0"/>
              <a:cs typeface="Calibri" panose="020F0502020204030204" pitchFamily="34" charset="0"/>
            </a:rPr>
            <a:t>-Προσωπική ιστορία &amp; διαδραστική αφήγηση</a:t>
          </a:r>
        </a:p>
        <a:p>
          <a:pPr marL="0" lvl="0" indent="0" algn="l" defTabSz="622300">
            <a:lnSpc>
              <a:spcPct val="90000"/>
            </a:lnSpc>
            <a:spcBef>
              <a:spcPct val="0"/>
            </a:spcBef>
            <a:spcAft>
              <a:spcPct val="35000"/>
            </a:spcAft>
            <a:buNone/>
          </a:pPr>
          <a:r>
            <a:rPr lang="el-GR" sz="1400" kern="1200" dirty="0">
              <a:latin typeface="Calibri" panose="020F0502020204030204" pitchFamily="34" charset="0"/>
              <a:cs typeface="Calibri" panose="020F0502020204030204" pitchFamily="34" charset="0"/>
            </a:rPr>
            <a:t>-Βασικές αρχές ψυχικής υγείας</a:t>
          </a:r>
        </a:p>
        <a:p>
          <a:pPr marL="0" lvl="0" indent="0" algn="l" defTabSz="622300">
            <a:lnSpc>
              <a:spcPct val="90000"/>
            </a:lnSpc>
            <a:spcBef>
              <a:spcPct val="0"/>
            </a:spcBef>
            <a:spcAft>
              <a:spcPct val="35000"/>
            </a:spcAft>
            <a:buNone/>
          </a:pPr>
          <a:r>
            <a:rPr lang="el-GR" sz="1400" kern="1200" dirty="0">
              <a:latin typeface="Calibri" panose="020F0502020204030204" pitchFamily="34" charset="0"/>
              <a:cs typeface="Calibri" panose="020F0502020204030204" pitchFamily="34" charset="0"/>
            </a:rPr>
            <a:t>-Αναγνώριση συναισθημάτων &amp; ενδείξεων δυσκολίας</a:t>
          </a:r>
          <a:endParaRPr lang="en-US" sz="1400" kern="1200" dirty="0"/>
        </a:p>
      </dsp:txBody>
      <dsp:txXfrm rot="10800000">
        <a:off x="412197" y="2231922"/>
        <a:ext cx="2284580" cy="2653042"/>
      </dsp:txXfrm>
    </dsp:sp>
    <dsp:sp modelId="{B2D1B87C-6FD4-4D65-A41B-0E508A9CF66E}">
      <dsp:nvSpPr>
        <dsp:cNvPr id="0" name=""/>
        <dsp:cNvSpPr/>
      </dsp:nvSpPr>
      <dsp:spPr>
        <a:xfrm>
          <a:off x="3015070" y="297589"/>
          <a:ext cx="2434306" cy="1636743"/>
        </a:xfrm>
        <a:prstGeom prst="roundRect">
          <a:avLst>
            <a:gd name="adj" fmla="val 10000"/>
          </a:avLst>
        </a:prstGeom>
        <a:blipFill>
          <a:blip xmlns:r="http://schemas.openxmlformats.org/officeDocument/2006/relationships" r:embed="rId2"/>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4FD2F0-2856-4011-A149-1F5C4C2DA51A}">
      <dsp:nvSpPr>
        <dsp:cNvPr id="0" name=""/>
        <dsp:cNvSpPr/>
      </dsp:nvSpPr>
      <dsp:spPr>
        <a:xfrm rot="10800000">
          <a:off x="3015070" y="2231922"/>
          <a:ext cx="2434306" cy="2727905"/>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l-GR" sz="1400" kern="1200" dirty="0">
              <a:latin typeface="Calibri" panose="020F0502020204030204" pitchFamily="34" charset="0"/>
              <a:cs typeface="Calibri" panose="020F0502020204030204" pitchFamily="34" charset="0"/>
            </a:rPr>
            <a:t>-Προβολή ταινίας (30’–2h)</a:t>
          </a:r>
        </a:p>
        <a:p>
          <a:pPr marL="0" lvl="0" indent="0" algn="l" defTabSz="622300">
            <a:lnSpc>
              <a:spcPct val="90000"/>
            </a:lnSpc>
            <a:spcBef>
              <a:spcPct val="0"/>
            </a:spcBef>
            <a:spcAft>
              <a:spcPct val="35000"/>
            </a:spcAft>
            <a:buNone/>
          </a:pPr>
          <a:r>
            <a:rPr lang="el-GR" sz="1400" kern="1200" dirty="0">
              <a:latin typeface="Calibri" panose="020F0502020204030204" pitchFamily="34" charset="0"/>
              <a:cs typeface="Calibri" panose="020F0502020204030204" pitchFamily="34" charset="0"/>
            </a:rPr>
            <a:t>-Θεωρητική παρουσίαση (συμπτώματα, στατιστικά)</a:t>
          </a:r>
        </a:p>
        <a:p>
          <a:pPr marL="0" lvl="0" indent="0" algn="l" defTabSz="622300">
            <a:lnSpc>
              <a:spcPct val="90000"/>
            </a:lnSpc>
            <a:spcBef>
              <a:spcPct val="0"/>
            </a:spcBef>
            <a:spcAft>
              <a:spcPct val="35000"/>
            </a:spcAft>
            <a:buNone/>
          </a:pPr>
          <a:r>
            <a:rPr lang="el-GR" sz="1400" kern="1200" dirty="0">
              <a:latin typeface="Calibri" panose="020F0502020204030204" pitchFamily="34" charset="0"/>
              <a:cs typeface="Calibri" panose="020F0502020204030204" pitchFamily="34" charset="0"/>
            </a:rPr>
            <a:t>«Το Όνομά μου Δεν Είναι Διάγνωση»</a:t>
          </a:r>
        </a:p>
        <a:p>
          <a:pPr marL="0" lvl="0" indent="0" algn="l" defTabSz="622300">
            <a:lnSpc>
              <a:spcPct val="90000"/>
            </a:lnSpc>
            <a:spcBef>
              <a:spcPct val="0"/>
            </a:spcBef>
            <a:spcAft>
              <a:spcPct val="35000"/>
            </a:spcAft>
            <a:buNone/>
          </a:pPr>
          <a:r>
            <a:rPr lang="el-GR" sz="1400" kern="1200" dirty="0">
              <a:latin typeface="Calibri" panose="020F0502020204030204" pitchFamily="34" charset="0"/>
              <a:cs typeface="Calibri" panose="020F0502020204030204" pitchFamily="34" charset="0"/>
            </a:rPr>
            <a:t>-Αυθεντική προσωπική μαρτυρία &amp; συζήτηση</a:t>
          </a:r>
          <a:br>
            <a:rPr lang="el-GR" sz="1400" kern="1200" dirty="0">
              <a:latin typeface="Calibri" panose="020F0502020204030204" pitchFamily="34" charset="0"/>
              <a:cs typeface="Calibri" panose="020F0502020204030204" pitchFamily="34" charset="0"/>
            </a:rPr>
          </a:br>
          <a:r>
            <a:rPr lang="el-GR" sz="1400" kern="1200" dirty="0">
              <a:latin typeface="Calibri" panose="020F0502020204030204" pitchFamily="34" charset="0"/>
              <a:cs typeface="Calibri" panose="020F0502020204030204" pitchFamily="34" charset="0"/>
            </a:rPr>
            <a:t>Διάρκεια: 2–3,5 ώρες</a:t>
          </a:r>
          <a:endParaRPr lang="en-US" sz="1400" kern="1200" dirty="0"/>
        </a:p>
      </dsp:txBody>
      <dsp:txXfrm rot="10800000">
        <a:off x="3089933" y="2231922"/>
        <a:ext cx="2284580" cy="2653042"/>
      </dsp:txXfrm>
    </dsp:sp>
    <dsp:sp modelId="{8BB10956-CE03-41C9-B348-FC9F7A3A933E}">
      <dsp:nvSpPr>
        <dsp:cNvPr id="0" name=""/>
        <dsp:cNvSpPr/>
      </dsp:nvSpPr>
      <dsp:spPr>
        <a:xfrm>
          <a:off x="5692807" y="297589"/>
          <a:ext cx="2434306" cy="1636743"/>
        </a:xfrm>
        <a:prstGeom prst="roundRect">
          <a:avLst>
            <a:gd name="adj" fmla="val 10000"/>
          </a:avLst>
        </a:prstGeom>
        <a:blipFill>
          <a:blip xmlns:r="http://schemas.openxmlformats.org/officeDocument/2006/relationships" r:embed="rId3"/>
          <a:srcRect/>
          <a:stretch>
            <a:fillRect t="-14000" b="-1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C6EEB6-BB01-4B30-93D7-3754434172CC}">
      <dsp:nvSpPr>
        <dsp:cNvPr id="0" name=""/>
        <dsp:cNvSpPr/>
      </dsp:nvSpPr>
      <dsp:spPr>
        <a:xfrm rot="10800000">
          <a:off x="5692807" y="2231922"/>
          <a:ext cx="2434306" cy="2727905"/>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666750">
            <a:lnSpc>
              <a:spcPct val="90000"/>
            </a:lnSpc>
            <a:spcBef>
              <a:spcPct val="0"/>
            </a:spcBef>
            <a:spcAft>
              <a:spcPct val="35000"/>
            </a:spcAft>
            <a:buNone/>
          </a:pPr>
          <a:r>
            <a:rPr lang="el-GR" sz="1500" kern="1200" dirty="0">
              <a:latin typeface="Calibri" panose="020F0502020204030204" pitchFamily="34" charset="0"/>
              <a:cs typeface="Calibri" panose="020F0502020204030204" pitchFamily="34" charset="0"/>
            </a:rPr>
            <a:t>-Στίγμα &amp; Στιγματισμός (peer-led)</a:t>
          </a:r>
        </a:p>
        <a:p>
          <a:pPr marL="0" lvl="0" indent="0" algn="l" defTabSz="666750">
            <a:lnSpc>
              <a:spcPct val="90000"/>
            </a:lnSpc>
            <a:spcBef>
              <a:spcPct val="0"/>
            </a:spcBef>
            <a:spcAft>
              <a:spcPct val="35000"/>
            </a:spcAft>
            <a:buNone/>
          </a:pPr>
          <a:r>
            <a:rPr lang="el-GR" sz="1500" kern="1200" dirty="0">
              <a:latin typeface="Calibri" panose="020F0502020204030204" pitchFamily="34" charset="0"/>
              <a:cs typeface="Calibri" panose="020F0502020204030204" pitchFamily="34" charset="0"/>
            </a:rPr>
            <a:t>-Αυτοφροντίδα – Ανθεκτικότητα – Διαχείριση Άγχους</a:t>
          </a:r>
        </a:p>
        <a:p>
          <a:pPr marL="0" lvl="0" indent="0" algn="l" defTabSz="666750">
            <a:lnSpc>
              <a:spcPct val="90000"/>
            </a:lnSpc>
            <a:spcBef>
              <a:spcPct val="0"/>
            </a:spcBef>
            <a:spcAft>
              <a:spcPct val="35000"/>
            </a:spcAft>
            <a:buNone/>
          </a:pPr>
          <a:r>
            <a:rPr lang="el-GR" sz="1500" kern="1200" dirty="0">
              <a:latin typeface="Calibri" panose="020F0502020204030204" pitchFamily="34" charset="0"/>
              <a:cs typeface="Calibri" panose="020F0502020204030204" pitchFamily="34" charset="0"/>
            </a:rPr>
            <a:t>-Βασικές Αρχές Ψυχικών Ασθενειών (ολοήμερο)</a:t>
          </a:r>
        </a:p>
        <a:p>
          <a:pPr marL="0" lvl="0" indent="0" algn="l" defTabSz="666750">
            <a:lnSpc>
              <a:spcPct val="90000"/>
            </a:lnSpc>
            <a:spcBef>
              <a:spcPct val="0"/>
            </a:spcBef>
            <a:spcAft>
              <a:spcPct val="35000"/>
            </a:spcAft>
            <a:buNone/>
          </a:pPr>
          <a:r>
            <a:rPr lang="el-GR" sz="1500" kern="1200" dirty="0">
              <a:latin typeface="Calibri" panose="020F0502020204030204" pitchFamily="34" charset="0"/>
              <a:cs typeface="Calibri" panose="020F0502020204030204" pitchFamily="34" charset="0"/>
            </a:rPr>
            <a:t>-Σύνδρομο Επαγγελματικής Εξουθένωσης</a:t>
          </a:r>
          <a:endParaRPr lang="en-US" sz="1500" kern="1200" dirty="0"/>
        </a:p>
      </dsp:txBody>
      <dsp:txXfrm rot="10800000">
        <a:off x="5767670" y="2231922"/>
        <a:ext cx="2284580" cy="2653042"/>
      </dsp:txXfrm>
    </dsp:sp>
    <dsp:sp modelId="{7556BAF8-21E0-496C-B6AE-8B7DB5B9A0B3}">
      <dsp:nvSpPr>
        <dsp:cNvPr id="0" name=""/>
        <dsp:cNvSpPr/>
      </dsp:nvSpPr>
      <dsp:spPr>
        <a:xfrm>
          <a:off x="8370544" y="297589"/>
          <a:ext cx="2434306" cy="1636743"/>
        </a:xfrm>
        <a:prstGeom prst="roundRect">
          <a:avLst>
            <a:gd name="adj" fmla="val 10000"/>
          </a:avLst>
        </a:prstGeom>
        <a:blipFill>
          <a:blip xmlns:r="http://schemas.openxmlformats.org/officeDocument/2006/relationships" r:embed="rId4"/>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680E0F-E9FE-4C46-BE4B-1AED58FA7F1C}">
      <dsp:nvSpPr>
        <dsp:cNvPr id="0" name=""/>
        <dsp:cNvSpPr/>
      </dsp:nvSpPr>
      <dsp:spPr>
        <a:xfrm rot="10800000">
          <a:off x="8370544" y="2231922"/>
          <a:ext cx="2434306" cy="2727905"/>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endParaRPr lang="en-US" sz="1500" kern="1200"/>
        </a:p>
      </dsp:txBody>
      <dsp:txXfrm rot="10800000">
        <a:off x="8445407" y="2231922"/>
        <a:ext cx="2284580" cy="2653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AAE09-A1FF-418E-B581-5B0CB26FEF18}">
      <dsp:nvSpPr>
        <dsp:cNvPr id="0" name=""/>
        <dsp:cNvSpPr/>
      </dsp:nvSpPr>
      <dsp:spPr>
        <a:xfrm>
          <a:off x="1128273" y="2509"/>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Η υπηρεσία είναι δωρεάν - δεν υπάρχει άμεση πληρωμή από τον πελάτη</a:t>
          </a:r>
          <a:endParaRPr lang="en-US" sz="1800" kern="1200" dirty="0">
            <a:latin typeface="Calibri" panose="020F0502020204030204" pitchFamily="34" charset="0"/>
            <a:cs typeface="Calibri" panose="020F0502020204030204" pitchFamily="34" charset="0"/>
          </a:endParaRPr>
        </a:p>
      </dsp:txBody>
      <dsp:txXfrm>
        <a:off x="1128273" y="2509"/>
        <a:ext cx="2608134" cy="1564880"/>
      </dsp:txXfrm>
    </dsp:sp>
    <dsp:sp modelId="{EB61ED09-179E-4536-A20B-3CDCE82349E4}">
      <dsp:nvSpPr>
        <dsp:cNvPr id="0" name=""/>
        <dsp:cNvSpPr/>
      </dsp:nvSpPr>
      <dsp:spPr>
        <a:xfrm>
          <a:off x="3997221" y="2509"/>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Η κατεύθυνση της συνεργασίας καθορίζεται από τον πελάτη</a:t>
          </a:r>
          <a:endParaRPr lang="en-US" sz="1800" kern="1200" dirty="0">
            <a:latin typeface="Calibri" panose="020F0502020204030204" pitchFamily="34" charset="0"/>
            <a:cs typeface="Calibri" panose="020F0502020204030204" pitchFamily="34" charset="0"/>
          </a:endParaRPr>
        </a:p>
      </dsp:txBody>
      <dsp:txXfrm>
        <a:off x="3997221" y="2509"/>
        <a:ext cx="2608134" cy="1564880"/>
      </dsp:txXfrm>
    </dsp:sp>
    <dsp:sp modelId="{13CDA840-0977-4A69-8BB1-F7B95833418F}">
      <dsp:nvSpPr>
        <dsp:cNvPr id="0" name=""/>
        <dsp:cNvSpPr/>
      </dsp:nvSpPr>
      <dsp:spPr>
        <a:xfrm>
          <a:off x="6866169" y="2509"/>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Η συμμετοχή είναι εθελοντική</a:t>
          </a:r>
        </a:p>
      </dsp:txBody>
      <dsp:txXfrm>
        <a:off x="6866169" y="2509"/>
        <a:ext cx="2608134" cy="1564880"/>
      </dsp:txXfrm>
    </dsp:sp>
    <dsp:sp modelId="{8D54B0BB-F206-4D1C-AA3B-1818980EB211}">
      <dsp:nvSpPr>
        <dsp:cNvPr id="0" name=""/>
        <dsp:cNvSpPr/>
      </dsp:nvSpPr>
      <dsp:spPr>
        <a:xfrm>
          <a:off x="9735117" y="2509"/>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Ενδυνάμωση</a:t>
          </a:r>
        </a:p>
      </dsp:txBody>
      <dsp:txXfrm>
        <a:off x="9735117" y="2509"/>
        <a:ext cx="2608134" cy="1564880"/>
      </dsp:txXfrm>
    </dsp:sp>
    <dsp:sp modelId="{0A719933-DAAA-49DD-B050-9F2E48924799}">
      <dsp:nvSpPr>
        <dsp:cNvPr id="0" name=""/>
        <dsp:cNvSpPr/>
      </dsp:nvSpPr>
      <dsp:spPr>
        <a:xfrm>
          <a:off x="1128273" y="1828203"/>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Ατομική/εξατομικευμένη προσέγγιση</a:t>
          </a:r>
        </a:p>
      </dsp:txBody>
      <dsp:txXfrm>
        <a:off x="1128273" y="1828203"/>
        <a:ext cx="2608134" cy="1564880"/>
      </dsp:txXfrm>
    </dsp:sp>
    <dsp:sp modelId="{9CFBFC93-1A95-49B5-B4B5-0DE579FE9211}">
      <dsp:nvSpPr>
        <dsp:cNvPr id="0" name=""/>
        <dsp:cNvSpPr/>
      </dsp:nvSpPr>
      <dsp:spPr>
        <a:xfrm>
          <a:off x="3997221" y="1828203"/>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Κοινωνική ένταξη</a:t>
          </a:r>
        </a:p>
      </dsp:txBody>
      <dsp:txXfrm>
        <a:off x="3997221" y="1828203"/>
        <a:ext cx="2608134" cy="1564880"/>
      </dsp:txXfrm>
    </dsp:sp>
    <dsp:sp modelId="{0BA4C168-EBC0-4AA4-AB5B-BCA36247C49F}">
      <dsp:nvSpPr>
        <dsp:cNvPr id="0" name=""/>
        <dsp:cNvSpPr/>
      </dsp:nvSpPr>
      <dsp:spPr>
        <a:xfrm>
          <a:off x="6866169" y="1828203"/>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Υποστήριξη βασισμένη στα δυνατά σημεία</a:t>
          </a:r>
        </a:p>
      </dsp:txBody>
      <dsp:txXfrm>
        <a:off x="6866169" y="1828203"/>
        <a:ext cx="2608134" cy="1564880"/>
      </dsp:txXfrm>
    </dsp:sp>
    <dsp:sp modelId="{27FD1DA0-AEBB-4338-85AB-A2C38F9370EE}">
      <dsp:nvSpPr>
        <dsp:cNvPr id="0" name=""/>
        <dsp:cNvSpPr/>
      </dsp:nvSpPr>
      <dsp:spPr>
        <a:xfrm>
          <a:off x="9735117" y="1828203"/>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Συνεργασία</a:t>
          </a:r>
          <a:r>
            <a:rPr lang="el-GR" sz="1800" kern="1200" dirty="0"/>
            <a:t> </a:t>
          </a:r>
        </a:p>
      </dsp:txBody>
      <dsp:txXfrm>
        <a:off x="9735117" y="1828203"/>
        <a:ext cx="2608134" cy="1564880"/>
      </dsp:txXfrm>
    </dsp:sp>
    <dsp:sp modelId="{67B46403-EAF5-4572-8BA0-F5659DDA14DD}">
      <dsp:nvSpPr>
        <dsp:cNvPr id="0" name=""/>
        <dsp:cNvSpPr/>
      </dsp:nvSpPr>
      <dsp:spPr>
        <a:xfrm>
          <a:off x="3997221" y="3653897"/>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Υποστήριξη για την αντιμετώπιση της ασθένειας</a:t>
          </a:r>
        </a:p>
      </dsp:txBody>
      <dsp:txXfrm>
        <a:off x="3997221" y="3653897"/>
        <a:ext cx="2608134" cy="1564880"/>
      </dsp:txXfrm>
    </dsp:sp>
    <dsp:sp modelId="{C81EE472-8DC9-4A80-9039-D35E994E68E1}">
      <dsp:nvSpPr>
        <dsp:cNvPr id="0" name=""/>
        <dsp:cNvSpPr/>
      </dsp:nvSpPr>
      <dsp:spPr>
        <a:xfrm>
          <a:off x="6866169" y="3653897"/>
          <a:ext cx="2608134" cy="15648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Προστασία δικαιωμάτων </a:t>
          </a:r>
          <a:endParaRPr lang="en-US" sz="1800" kern="1200" dirty="0">
            <a:latin typeface="Calibri" panose="020F0502020204030204" pitchFamily="34" charset="0"/>
            <a:cs typeface="Calibri" panose="020F0502020204030204" pitchFamily="34" charset="0"/>
          </a:endParaRPr>
        </a:p>
      </dsp:txBody>
      <dsp:txXfrm>
        <a:off x="6866169" y="3653897"/>
        <a:ext cx="2608134" cy="1564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85B9E-F074-41E7-B5B8-AAA122AC2C97}">
      <dsp:nvSpPr>
        <dsp:cNvPr id="0" name=""/>
        <dsp:cNvSpPr/>
      </dsp:nvSpPr>
      <dsp:spPr>
        <a:xfrm>
          <a:off x="0" y="3950075"/>
          <a:ext cx="3898939" cy="25916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l-GR" sz="2000" kern="1200" dirty="0">
              <a:latin typeface="Calibri" panose="020F0502020204030204" pitchFamily="34" charset="0"/>
              <a:cs typeface="Calibri" panose="020F0502020204030204" pitchFamily="34" charset="0"/>
            </a:rPr>
            <a:t>-Συναντά κάθε ασθενή στην αρχή της συνεργασίας</a:t>
          </a:r>
        </a:p>
        <a:p>
          <a:pPr marL="0" lvl="0" indent="0" algn="l" defTabSz="889000">
            <a:lnSpc>
              <a:spcPct val="90000"/>
            </a:lnSpc>
            <a:spcBef>
              <a:spcPct val="0"/>
            </a:spcBef>
            <a:spcAft>
              <a:spcPct val="35000"/>
            </a:spcAft>
            <a:buNone/>
          </a:pPr>
          <a:r>
            <a:rPr lang="el-GR" sz="2000" kern="1200" dirty="0">
              <a:latin typeface="Calibri" panose="020F0502020204030204" pitchFamily="34" charset="0"/>
              <a:cs typeface="Calibri" panose="020F0502020204030204" pitchFamily="34" charset="0"/>
            </a:rPr>
            <a:t>-Συναντά τον ασθενή στο γραφείο ή στο κοινωνικό του περιβάλλον </a:t>
          </a:r>
        </a:p>
        <a:p>
          <a:pPr marL="0" lvl="0" indent="0" algn="l" defTabSz="889000">
            <a:lnSpc>
              <a:spcPct val="90000"/>
            </a:lnSpc>
            <a:spcBef>
              <a:spcPct val="0"/>
            </a:spcBef>
            <a:spcAft>
              <a:spcPct val="35000"/>
            </a:spcAft>
            <a:buNone/>
          </a:pPr>
          <a:r>
            <a:rPr lang="el-GR" sz="2000" kern="1200" dirty="0">
              <a:latin typeface="Calibri" panose="020F0502020204030204" pitchFamily="34" charset="0"/>
              <a:cs typeface="Calibri" panose="020F0502020204030204" pitchFamily="34" charset="0"/>
            </a:rPr>
            <a:t>-Συνταγογραφεί φάρμακα</a:t>
          </a:r>
        </a:p>
        <a:p>
          <a:pPr marL="0" lvl="0" indent="0" algn="l" defTabSz="889000">
            <a:lnSpc>
              <a:spcPct val="90000"/>
            </a:lnSpc>
            <a:spcBef>
              <a:spcPct val="0"/>
            </a:spcBef>
            <a:spcAft>
              <a:spcPct val="35000"/>
            </a:spcAft>
            <a:buNone/>
          </a:pPr>
          <a:r>
            <a:rPr lang="el-GR" sz="2000" kern="1200" dirty="0">
              <a:latin typeface="Calibri" panose="020F0502020204030204" pitchFamily="34" charset="0"/>
              <a:cs typeface="Calibri" panose="020F0502020204030204" pitchFamily="34" charset="0"/>
            </a:rPr>
            <a:t>-Άνακοινώνει το θεραπευτικό πλάνο στον ασθενή</a:t>
          </a:r>
          <a:endParaRPr lang="en-US" sz="2000" kern="1200" dirty="0">
            <a:latin typeface="Calibri" panose="020F0502020204030204" pitchFamily="34" charset="0"/>
            <a:cs typeface="Calibri" panose="020F0502020204030204" pitchFamily="34" charset="0"/>
          </a:endParaRPr>
        </a:p>
      </dsp:txBody>
      <dsp:txXfrm>
        <a:off x="0" y="3950075"/>
        <a:ext cx="3898939" cy="2591677"/>
      </dsp:txXfrm>
    </dsp:sp>
    <dsp:sp modelId="{D43B778B-FC5F-47F7-95B9-57F46D1332E2}">
      <dsp:nvSpPr>
        <dsp:cNvPr id="0" name=""/>
        <dsp:cNvSpPr/>
      </dsp:nvSpPr>
      <dsp:spPr>
        <a:xfrm rot="10800000">
          <a:off x="0" y="2951"/>
          <a:ext cx="3898939" cy="3985999"/>
        </a:xfrm>
        <a:prstGeom prst="upArrowCallout">
          <a:avLst/>
        </a:prstGeom>
        <a:gradFill rotWithShape="0">
          <a:gsLst>
            <a:gs pos="0">
              <a:schemeClr val="accent2">
                <a:hueOff val="5675128"/>
                <a:satOff val="15375"/>
                <a:lumOff val="-12157"/>
                <a:alphaOff val="0"/>
                <a:satMod val="103000"/>
                <a:lumMod val="102000"/>
                <a:tint val="94000"/>
              </a:schemeClr>
            </a:gs>
            <a:gs pos="50000">
              <a:schemeClr val="accent2">
                <a:hueOff val="5675128"/>
                <a:satOff val="15375"/>
                <a:lumOff val="-12157"/>
                <a:alphaOff val="0"/>
                <a:satMod val="110000"/>
                <a:lumMod val="100000"/>
                <a:shade val="100000"/>
              </a:schemeClr>
            </a:gs>
            <a:gs pos="100000">
              <a:schemeClr val="accent2">
                <a:hueOff val="5675128"/>
                <a:satOff val="15375"/>
                <a:lumOff val="-1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b="1" kern="1200" dirty="0">
              <a:latin typeface="Calibri" panose="020F0502020204030204" pitchFamily="34" charset="0"/>
              <a:cs typeface="Calibri" panose="020F0502020204030204" pitchFamily="34" charset="0"/>
            </a:rPr>
            <a:t>Ψυχίατρος</a:t>
          </a:r>
          <a:r>
            <a:rPr lang="el-GR" sz="2000" b="1" kern="1200" dirty="0">
              <a:latin typeface="Calibri" panose="020F0502020204030204" pitchFamily="34" charset="0"/>
              <a:cs typeface="Calibri" panose="020F0502020204030204" pitchFamily="34" charset="0"/>
            </a:rPr>
            <a:t> </a:t>
          </a:r>
          <a:endParaRPr lang="en-US" sz="2000" b="1" kern="1200" dirty="0">
            <a:latin typeface="Calibri" panose="020F0502020204030204" pitchFamily="34" charset="0"/>
            <a:cs typeface="Calibri" panose="020F0502020204030204" pitchFamily="34" charset="0"/>
          </a:endParaRPr>
        </a:p>
      </dsp:txBody>
      <dsp:txXfrm rot="10800000">
        <a:off x="0" y="2951"/>
        <a:ext cx="3898939" cy="25899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85B9E-F074-41E7-B5B8-AAA122AC2C97}">
      <dsp:nvSpPr>
        <dsp:cNvPr id="0" name=""/>
        <dsp:cNvSpPr/>
      </dsp:nvSpPr>
      <dsp:spPr>
        <a:xfrm>
          <a:off x="0" y="3950075"/>
          <a:ext cx="3898939" cy="25916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-Είναι το πρόσωπο αναφοράς του ασθενη</a:t>
          </a:r>
        </a:p>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-Καταρτιζει το θεραπευτικό πλάνο καθώς και το πλάνο διαχείρισης της κρισης σε συνεργασία με τον ασθενή </a:t>
          </a:r>
        </a:p>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-Ενημερώνει τα υπόλοιπα μέλη της διεπιστημονικής ομάδας για την πόρεία του ασθενούς.</a:t>
          </a:r>
        </a:p>
        <a:p>
          <a:pPr marL="0" lvl="0" indent="0" algn="l" defTabSz="711200">
            <a:lnSpc>
              <a:spcPct val="90000"/>
            </a:lnSpc>
            <a:spcBef>
              <a:spcPct val="0"/>
            </a:spcBef>
            <a:spcAft>
              <a:spcPct val="35000"/>
            </a:spcAft>
            <a:buNone/>
          </a:pPr>
          <a:endParaRPr lang="el-GR" sz="1600" kern="1200" dirty="0">
            <a:latin typeface="Calibri" panose="020F0502020204030204" pitchFamily="34" charset="0"/>
            <a:cs typeface="Calibri" panose="020F0502020204030204" pitchFamily="34" charset="0"/>
          </a:endParaRPr>
        </a:p>
      </dsp:txBody>
      <dsp:txXfrm>
        <a:off x="0" y="3950075"/>
        <a:ext cx="3898939" cy="2591677"/>
      </dsp:txXfrm>
    </dsp:sp>
    <dsp:sp modelId="{D43B778B-FC5F-47F7-95B9-57F46D1332E2}">
      <dsp:nvSpPr>
        <dsp:cNvPr id="0" name=""/>
        <dsp:cNvSpPr/>
      </dsp:nvSpPr>
      <dsp:spPr>
        <a:xfrm rot="10800000">
          <a:off x="0" y="2951"/>
          <a:ext cx="3898939" cy="3985999"/>
        </a:xfrm>
        <a:prstGeom prst="upArrowCallout">
          <a:avLst/>
        </a:prstGeom>
        <a:gradFill rotWithShape="0">
          <a:gsLst>
            <a:gs pos="0">
              <a:schemeClr val="accent2">
                <a:hueOff val="5675128"/>
                <a:satOff val="15375"/>
                <a:lumOff val="-12157"/>
                <a:alphaOff val="0"/>
                <a:satMod val="103000"/>
                <a:lumMod val="102000"/>
                <a:tint val="94000"/>
              </a:schemeClr>
            </a:gs>
            <a:gs pos="50000">
              <a:schemeClr val="accent2">
                <a:hueOff val="5675128"/>
                <a:satOff val="15375"/>
                <a:lumOff val="-12157"/>
                <a:alphaOff val="0"/>
                <a:satMod val="110000"/>
                <a:lumMod val="100000"/>
                <a:shade val="100000"/>
              </a:schemeClr>
            </a:gs>
            <a:gs pos="100000">
              <a:schemeClr val="accent2">
                <a:hueOff val="5675128"/>
                <a:satOff val="15375"/>
                <a:lumOff val="-1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Case manager</a:t>
          </a:r>
          <a:r>
            <a:rPr lang="el-GR" sz="2400" b="1" kern="1200" dirty="0">
              <a:latin typeface="Calibri" panose="020F0502020204030204" pitchFamily="34" charset="0"/>
              <a:cs typeface="Calibri" panose="020F0502020204030204" pitchFamily="34" charset="0"/>
            </a:rPr>
            <a:t> </a:t>
          </a:r>
          <a:endParaRPr lang="en-US" sz="2400" b="1" kern="1200" dirty="0">
            <a:latin typeface="Calibri" panose="020F0502020204030204" pitchFamily="34" charset="0"/>
            <a:cs typeface="Calibri" panose="020F0502020204030204" pitchFamily="34" charset="0"/>
          </a:endParaRPr>
        </a:p>
      </dsp:txBody>
      <dsp:txXfrm rot="10800000">
        <a:off x="0" y="2951"/>
        <a:ext cx="3898939" cy="25899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85B9E-F074-41E7-B5B8-AAA122AC2C97}">
      <dsp:nvSpPr>
        <dsp:cNvPr id="0" name=""/>
        <dsp:cNvSpPr/>
      </dsp:nvSpPr>
      <dsp:spPr>
        <a:xfrm>
          <a:off x="0" y="3950075"/>
          <a:ext cx="3898939" cy="25916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 Βοηθά στην εύρεση και διατήρηση εργασίας</a:t>
          </a:r>
        </a:p>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-Βοηθά στη σύνταξη βιογραφικού σημειώματος (CV)</a:t>
          </a:r>
        </a:p>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-Διαπραγματεύεται τους όρους</a:t>
          </a:r>
        </a:p>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-Βοηθά στην προετοιμασία των απαραίτητων εγγράφων απασχόλησης</a:t>
          </a:r>
        </a:p>
        <a:p>
          <a:pPr marL="0" lvl="0" indent="0" algn="l" defTabSz="711200">
            <a:lnSpc>
              <a:spcPct val="90000"/>
            </a:lnSpc>
            <a:spcBef>
              <a:spcPct val="0"/>
            </a:spcBef>
            <a:spcAft>
              <a:spcPct val="35000"/>
            </a:spcAft>
            <a:buNone/>
          </a:pPr>
          <a:endParaRPr lang="el-GR" sz="1600" kern="1200" dirty="0">
            <a:latin typeface="Calibri" panose="020F0502020204030204" pitchFamily="34" charset="0"/>
            <a:cs typeface="Calibri" panose="020F0502020204030204" pitchFamily="34" charset="0"/>
          </a:endParaRPr>
        </a:p>
      </dsp:txBody>
      <dsp:txXfrm>
        <a:off x="0" y="3950075"/>
        <a:ext cx="3898939" cy="2591677"/>
      </dsp:txXfrm>
    </dsp:sp>
    <dsp:sp modelId="{D43B778B-FC5F-47F7-95B9-57F46D1332E2}">
      <dsp:nvSpPr>
        <dsp:cNvPr id="0" name=""/>
        <dsp:cNvSpPr/>
      </dsp:nvSpPr>
      <dsp:spPr>
        <a:xfrm rot="10800000">
          <a:off x="0" y="2951"/>
          <a:ext cx="3898939" cy="3985999"/>
        </a:xfrm>
        <a:prstGeom prst="upArrowCallout">
          <a:avLst/>
        </a:prstGeom>
        <a:gradFill rotWithShape="0">
          <a:gsLst>
            <a:gs pos="0">
              <a:schemeClr val="accent2">
                <a:hueOff val="5675128"/>
                <a:satOff val="15375"/>
                <a:lumOff val="-12157"/>
                <a:alphaOff val="0"/>
                <a:satMod val="103000"/>
                <a:lumMod val="102000"/>
                <a:tint val="94000"/>
              </a:schemeClr>
            </a:gs>
            <a:gs pos="50000">
              <a:schemeClr val="accent2">
                <a:hueOff val="5675128"/>
                <a:satOff val="15375"/>
                <a:lumOff val="-12157"/>
                <a:alphaOff val="0"/>
                <a:satMod val="110000"/>
                <a:lumMod val="100000"/>
                <a:shade val="100000"/>
              </a:schemeClr>
            </a:gs>
            <a:gs pos="100000">
              <a:schemeClr val="accent2">
                <a:hueOff val="5675128"/>
                <a:satOff val="15375"/>
                <a:lumOff val="-1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b="1" kern="1200" dirty="0">
              <a:latin typeface="Calibri" panose="020F0502020204030204" pitchFamily="34" charset="0"/>
              <a:cs typeface="Calibri" panose="020F0502020204030204" pitchFamily="34" charset="0"/>
            </a:rPr>
            <a:t>Υπεύθυνος εργασιακής αποκαταστασης </a:t>
          </a:r>
          <a:endParaRPr lang="en-US" sz="2400" b="1" kern="1200" dirty="0">
            <a:latin typeface="Calibri" panose="020F0502020204030204" pitchFamily="34" charset="0"/>
            <a:cs typeface="Calibri" panose="020F0502020204030204" pitchFamily="34" charset="0"/>
          </a:endParaRPr>
        </a:p>
      </dsp:txBody>
      <dsp:txXfrm rot="10800000">
        <a:off x="0" y="2951"/>
        <a:ext cx="3898939" cy="25899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0T08:48:07.841"/>
    </inkml:context>
    <inkml:brush xml:id="br0">
      <inkml:brushProperty name="width" value="0.05" units="cm"/>
      <inkml:brushProperty name="height" value="0.05" units="cm"/>
      <inkml:brushProperty name="color" value="#DA0C07"/>
      <inkml:brushProperty name="inkEffects" value="lava"/>
      <inkml:brushProperty name="anchorX" value="-22259.79492"/>
      <inkml:brushProperty name="anchorY" value="-10813.03223"/>
      <inkml:brushProperty name="scaleFactor" value="0.5"/>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65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385678338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7030187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36128873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270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464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33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014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5E8994-67B0-7A02-C300-3232691564F0}"/>
              </a:ext>
              <a:ext uri="{C183D7F6-B498-43B3-948B-1728B52AA6E4}">
                <adec:decorative xmlns:adec="http://schemas.microsoft.com/office/drawing/2017/decorative" val="1"/>
              </a:ext>
            </a:extLst>
          </p:cNvPr>
          <p:cNvSpPr/>
          <p:nvPr userDrawn="1"/>
        </p:nvSpPr>
        <p:spPr>
          <a:xfrm>
            <a:off x="5439206" y="0"/>
            <a:ext cx="9191195" cy="82296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1120549" y="945443"/>
            <a:ext cx="3291840" cy="2570573"/>
          </a:xfrm>
          <a:prstGeom prst="rect">
            <a:avLst/>
          </a:prstGeom>
          <a:ln w="28575">
            <a:solidFill>
              <a:schemeClr val="accent2"/>
            </a:solidFill>
          </a:ln>
        </p:spPr>
        <p:txBody>
          <a:bodyPr anchor="ctr"/>
          <a:lstStyle>
            <a:lvl1pPr algn="ctr">
              <a:lnSpc>
                <a:spcPct val="100000"/>
              </a:lnSpc>
              <a:defRPr sz="2880" cap="all" spc="120" baseline="0">
                <a:solidFill>
                  <a:schemeClr val="accent2"/>
                </a:solidFill>
              </a:defRPr>
            </a:lvl1pPr>
          </a:lstStyle>
          <a:p>
            <a:r>
              <a:rPr lang="en-US" dirty="0"/>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1120139" y="4114800"/>
            <a:ext cx="3504955" cy="3512820"/>
          </a:xfrm>
          <a:prstGeom prst="rect">
            <a:avLst/>
          </a:prstGeom>
        </p:spPr>
        <p:txBody>
          <a:bodyPr/>
          <a:lstStyle>
            <a:lvl1pPr marL="0" indent="0">
              <a:lnSpc>
                <a:spcPct val="125000"/>
              </a:lnSpc>
              <a:spcBef>
                <a:spcPts val="0"/>
              </a:spcBef>
              <a:spcAft>
                <a:spcPts val="720"/>
              </a:spcAft>
              <a:buNone/>
              <a:defRPr sz="2160" spc="120" baseline="0"/>
            </a:lvl1pPr>
            <a:lvl2pPr marL="548640" indent="0">
              <a:lnSpc>
                <a:spcPct val="125000"/>
              </a:lnSpc>
              <a:spcBef>
                <a:spcPts val="0"/>
              </a:spcBef>
              <a:spcAft>
                <a:spcPts val="720"/>
              </a:spcAft>
              <a:buNone/>
              <a:defRPr sz="1920" spc="120" baseline="0"/>
            </a:lvl2pPr>
            <a:lvl3pPr marL="1097280" indent="0">
              <a:lnSpc>
                <a:spcPct val="125000"/>
              </a:lnSpc>
              <a:spcBef>
                <a:spcPts val="0"/>
              </a:spcBef>
              <a:spcAft>
                <a:spcPts val="720"/>
              </a:spcAft>
              <a:buNone/>
              <a:defRPr sz="1680" spc="120" baseline="0"/>
            </a:lvl3pPr>
            <a:lvl4pPr marL="1645920" indent="0">
              <a:lnSpc>
                <a:spcPct val="125000"/>
              </a:lnSpc>
              <a:spcBef>
                <a:spcPts val="0"/>
              </a:spcBef>
              <a:spcAft>
                <a:spcPts val="720"/>
              </a:spcAft>
              <a:buNone/>
              <a:defRPr sz="1440" spc="120" baseline="0"/>
            </a:lvl4pPr>
            <a:lvl5pPr marL="2194560" indent="0">
              <a:lnSpc>
                <a:spcPct val="125000"/>
              </a:lnSpc>
              <a:spcBef>
                <a:spcPts val="0"/>
              </a:spcBef>
              <a:spcAft>
                <a:spcPts val="720"/>
              </a:spcAft>
              <a:buNone/>
              <a:defRPr sz="1440" spc="12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6265114" y="945443"/>
            <a:ext cx="7551175" cy="6518716"/>
          </a:xfrm>
          <a:prstGeom prst="rect">
            <a:avLst/>
          </a:prstGeom>
        </p:spPr>
        <p:txBody>
          <a:bodyPr/>
          <a:lstStyle>
            <a:lvl1pPr marL="0" indent="0" algn="ctr">
              <a:buNone/>
              <a:defRPr sz="2160" cap="all" baseline="0">
                <a:solidFill>
                  <a:schemeClr val="tx1"/>
                </a:solidFill>
              </a:defRPr>
            </a:lvl1pPr>
            <a:lvl2pPr marL="548640" indent="0">
              <a:buNone/>
              <a:defRPr sz="1920" cap="all" baseline="0">
                <a:solidFill>
                  <a:schemeClr val="accent5">
                    <a:lumMod val="50000"/>
                  </a:schemeClr>
                </a:solidFill>
              </a:defRPr>
            </a:lvl2pPr>
            <a:lvl3pPr marL="1097280" indent="0">
              <a:buNone/>
              <a:defRPr sz="1680" cap="all" baseline="0">
                <a:solidFill>
                  <a:schemeClr val="accent5">
                    <a:lumMod val="50000"/>
                  </a:schemeClr>
                </a:solidFill>
              </a:defRPr>
            </a:lvl3pPr>
            <a:lvl4pPr marL="1645920" indent="0">
              <a:buNone/>
              <a:defRPr sz="1440" cap="all" baseline="0">
                <a:solidFill>
                  <a:schemeClr val="accent5">
                    <a:lumMod val="50000"/>
                  </a:schemeClr>
                </a:solidFill>
              </a:defRPr>
            </a:lvl4pPr>
            <a:lvl5pPr marL="2194560" indent="0">
              <a:buNone/>
              <a:defRPr sz="144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1005840" y="7627621"/>
            <a:ext cx="3291840" cy="438150"/>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846320" y="7627621"/>
            <a:ext cx="4937760" cy="438150"/>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10332720" y="7627621"/>
            <a:ext cx="3291840" cy="43815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69875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30381184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8091314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2558025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108037333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41283061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113634222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24792862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Click icon to add picture</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45FDD40-0B33-4F5B-BEF7-C8D6B4CF7E51}" type="datetimeFigureOut">
              <a:rPr lang="en-US" smtClean="0"/>
              <a:t>3/24/2026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9165A2-76CE-43A6-AB47-72BDA04699B8}" type="slidenum">
              <a:rPr lang="en-US" smtClean="0"/>
              <a:t>‹#›</a:t>
            </a:fld>
            <a:endParaRPr lang="en-US" dirty="0"/>
          </a:p>
        </p:txBody>
      </p:sp>
    </p:spTree>
    <p:extLst>
      <p:ext uri="{BB962C8B-B14F-4D97-AF65-F5344CB8AC3E}">
        <p14:creationId xmlns:p14="http://schemas.microsoft.com/office/powerpoint/2010/main" val="9296109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045FDD40-0B33-4F5B-BEF7-C8D6B4CF7E51}" type="datetimeFigureOut">
              <a:rPr lang="en-US" smtClean="0"/>
              <a:t>3/24/2026</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5A9165A2-76CE-43A6-AB47-72BDA04699B8}" type="slidenum">
              <a:rPr lang="en-US" smtClean="0"/>
              <a:t>‹#›</a:t>
            </a:fld>
            <a:endParaRPr lang="en-US" dirty="0"/>
          </a:p>
        </p:txBody>
      </p:sp>
    </p:spTree>
    <p:extLst>
      <p:ext uri="{BB962C8B-B14F-4D97-AF65-F5344CB8AC3E}">
        <p14:creationId xmlns:p14="http://schemas.microsoft.com/office/powerpoint/2010/main" val="1260436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nOkH2jGK4p0"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6280190" y="2337197"/>
            <a:ext cx="7556421" cy="2126337"/>
          </a:xfrm>
          <a:prstGeom prst="rect">
            <a:avLst/>
          </a:prstGeom>
          <a:noFill/>
          <a:ln/>
        </p:spPr>
        <p:txBody>
          <a:bodyPr wrap="square" lIns="0" tIns="0" rIns="0" bIns="0" rtlCol="0" anchor="t"/>
          <a:lstStyle/>
          <a:p>
            <a:pPr marL="0" indent="0" algn="l">
              <a:lnSpc>
                <a:spcPts val="5550"/>
              </a:lnSpc>
              <a:buNone/>
            </a:pPr>
            <a:r>
              <a:rPr lang="en-US" sz="4800" dirty="0">
                <a:solidFill>
                  <a:srgbClr val="3F6FF3"/>
                </a:solidFill>
                <a:latin typeface="Calibri" panose="020F0502020204030204" pitchFamily="34" charset="0"/>
                <a:ea typeface="Outfit Medium" pitchFamily="34" charset="-122"/>
                <a:cs typeface="Calibri" panose="020F0502020204030204" pitchFamily="34" charset="0"/>
              </a:rPr>
              <a:t>Το Σύστημα Ψυχικής Υγείας στην Τσεχία: Μεταρρύθμιση και Υπηρεσίες</a:t>
            </a:r>
            <a:endParaRPr lang="en-US" sz="4800" dirty="0">
              <a:latin typeface="Calibri" panose="020F0502020204030204" pitchFamily="34" charset="0"/>
              <a:cs typeface="Calibri" panose="020F0502020204030204" pitchFamily="34" charset="0"/>
            </a:endParaRPr>
          </a:p>
        </p:txBody>
      </p:sp>
      <p:sp>
        <p:nvSpPr>
          <p:cNvPr id="4" name="Text 1"/>
          <p:cNvSpPr/>
          <p:nvPr/>
        </p:nvSpPr>
        <p:spPr>
          <a:xfrm>
            <a:off x="6280190" y="4803696"/>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666666"/>
                </a:solidFill>
                <a:latin typeface="Calibri" panose="020F0502020204030204" pitchFamily="34" charset="0"/>
                <a:ea typeface="IBM Plex Sans" pitchFamily="34" charset="-122"/>
                <a:cs typeface="Calibri" panose="020F0502020204030204" pitchFamily="34" charset="0"/>
              </a:rPr>
              <a:t>Μια ολοκληρωμένη ματιά στη μεταρρύθμιση της ψυχικής υγείας, τις δομές υποστήριξης και το μέλλον της φροντίδας στην Τσεχική Δημοκρατία</a:t>
            </a:r>
            <a:endParaRPr lang="en-US" sz="175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DF5F2E6-AB28-80E2-2B76-AEBC1AED3025}"/>
              </a:ext>
            </a:extLst>
          </p:cNvPr>
          <p:cNvPicPr>
            <a:picLocks noChangeAspect="1"/>
          </p:cNvPicPr>
          <p:nvPr/>
        </p:nvPicPr>
        <p:blipFill>
          <a:blip r:embed="rId3"/>
          <a:srcRect t="1042"/>
          <a:stretch>
            <a:fillRect/>
          </a:stretch>
        </p:blipFill>
        <p:spPr>
          <a:xfrm>
            <a:off x="0" y="0"/>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sz="quarter" idx="15"/>
          </p:nvPr>
        </p:nvSpPr>
        <p:spPr>
          <a:xfrm>
            <a:off x="5369681" y="5787"/>
            <a:ext cx="9260719" cy="8229600"/>
          </a:xfrm>
          <a:solidFill>
            <a:schemeClr val="accent5">
              <a:lumMod val="40000"/>
              <a:lumOff val="60000"/>
              <a:alpha val="91000"/>
            </a:schemeClr>
          </a:solidFill>
        </p:spPr>
        <p:txBody>
          <a:bodyPr/>
          <a:lstStyle/>
          <a:p>
            <a:endParaRPr lang="el-GR" b="1" cap="none" dirty="0">
              <a:solidFill>
                <a:srgbClr val="FF0000"/>
              </a:solidFill>
            </a:endParaRPr>
          </a:p>
          <a:p>
            <a:r>
              <a:rPr lang="el-GR" b="1" cap="none" dirty="0">
                <a:solidFill>
                  <a:srgbClr val="FF0000"/>
                </a:solidFill>
              </a:rPr>
              <a:t>ΤΙ ΠΡΟΣΦΕΡΕΙ Ο </a:t>
            </a:r>
            <a:r>
              <a:rPr lang="en-US" b="1" cap="none" dirty="0">
                <a:solidFill>
                  <a:srgbClr val="FF0000"/>
                </a:solidFill>
              </a:rPr>
              <a:t>SOFA</a:t>
            </a:r>
          </a:p>
          <a:p>
            <a:r>
              <a:rPr lang="el-GR" b="1" u="sng" cap="none" dirty="0">
                <a:solidFill>
                  <a:schemeClr val="tx2">
                    <a:lumMod val="75000"/>
                    <a:lumOff val="25000"/>
                  </a:schemeClr>
                </a:solidFill>
              </a:rPr>
              <a:t>Βοήθεια «στο πεδίο»</a:t>
            </a:r>
            <a:endParaRPr lang="en-US" b="1" u="sng" cap="none" dirty="0">
              <a:solidFill>
                <a:schemeClr val="tx2">
                  <a:lumMod val="75000"/>
                  <a:lumOff val="25000"/>
                </a:schemeClr>
              </a:solidFill>
            </a:endParaRPr>
          </a:p>
          <a:p>
            <a:r>
              <a:rPr lang="el-GR" cap="none" dirty="0">
                <a:solidFill>
                  <a:schemeClr val="accent5">
                    <a:lumMod val="75000"/>
                  </a:schemeClr>
                </a:solidFill>
              </a:rPr>
              <a:t>Προσφέρουν ένα ευρύ φάσμα υποστήριξης με τη μορφή </a:t>
            </a:r>
            <a:r>
              <a:rPr lang="el-GR" b="1" cap="none" dirty="0">
                <a:solidFill>
                  <a:schemeClr val="accent5">
                    <a:lumMod val="75000"/>
                  </a:schemeClr>
                </a:solidFill>
              </a:rPr>
              <a:t>συμβουλευτικών υπηρεσιών, μαθημάτων, σεμιναρίων και συνεδρίων</a:t>
            </a:r>
            <a:r>
              <a:rPr lang="el-GR" cap="none" dirty="0">
                <a:solidFill>
                  <a:schemeClr val="accent5">
                    <a:lumMod val="75000"/>
                  </a:schemeClr>
                </a:solidFill>
              </a:rPr>
              <a:t> σε όλη την τσεχική δημοκρατία.</a:t>
            </a:r>
            <a:r>
              <a:rPr lang="en-US" cap="none" dirty="0">
                <a:solidFill>
                  <a:schemeClr val="accent5">
                    <a:lumMod val="75000"/>
                  </a:schemeClr>
                </a:solidFill>
              </a:rPr>
              <a:t> </a:t>
            </a:r>
          </a:p>
          <a:p>
            <a:r>
              <a:rPr lang="el-GR" b="1" u="sng" cap="none" dirty="0">
                <a:solidFill>
                  <a:schemeClr val="tx2">
                    <a:lumMod val="75000"/>
                    <a:lumOff val="25000"/>
                  </a:schemeClr>
                </a:solidFill>
              </a:rPr>
              <a:t>Ευαισθητοποίηση και εκπαίδευση</a:t>
            </a:r>
            <a:endParaRPr lang="en-US" b="1" u="sng" cap="none" dirty="0">
              <a:solidFill>
                <a:schemeClr val="tx2">
                  <a:lumMod val="75000"/>
                  <a:lumOff val="25000"/>
                </a:schemeClr>
              </a:solidFill>
            </a:endParaRPr>
          </a:p>
          <a:p>
            <a:r>
              <a:rPr lang="el-GR" cap="none" dirty="0">
                <a:solidFill>
                  <a:schemeClr val="accent5">
                    <a:lumMod val="75000"/>
                  </a:schemeClr>
                </a:solidFill>
              </a:rPr>
              <a:t>Εστιάζουν στην </a:t>
            </a:r>
            <a:r>
              <a:rPr lang="el-GR" b="1" cap="none" dirty="0">
                <a:solidFill>
                  <a:schemeClr val="accent5">
                    <a:lumMod val="75000"/>
                  </a:schemeClr>
                </a:solidFill>
              </a:rPr>
              <a:t>ψυχική υγεία</a:t>
            </a:r>
            <a:r>
              <a:rPr lang="el-GR" cap="none" dirty="0">
                <a:solidFill>
                  <a:schemeClr val="accent5">
                    <a:lumMod val="75000"/>
                  </a:schemeClr>
                </a:solidFill>
              </a:rPr>
              <a:t>, τη </a:t>
            </a:r>
            <a:r>
              <a:rPr lang="el-GR" b="1" cap="none" dirty="0">
                <a:solidFill>
                  <a:schemeClr val="accent5">
                    <a:lumMod val="75000"/>
                  </a:schemeClr>
                </a:solidFill>
              </a:rPr>
              <a:t>διαχείριση της προβληματικής συμπεριφοράς των παιδιών</a:t>
            </a:r>
            <a:r>
              <a:rPr lang="el-GR" cap="none" dirty="0">
                <a:solidFill>
                  <a:schemeClr val="accent5">
                    <a:lumMod val="75000"/>
                  </a:schemeClr>
                </a:solidFill>
              </a:rPr>
              <a:t>, την </a:t>
            </a:r>
            <a:r>
              <a:rPr lang="el-GR" b="1" cap="none" dirty="0">
                <a:solidFill>
                  <a:schemeClr val="accent5">
                    <a:lumMod val="75000"/>
                  </a:schemeClr>
                </a:solidFill>
              </a:rPr>
              <a:t>ένταξη</a:t>
            </a:r>
            <a:r>
              <a:rPr lang="el-GR" cap="none" dirty="0">
                <a:solidFill>
                  <a:schemeClr val="accent5">
                    <a:lumMod val="75000"/>
                  </a:schemeClr>
                </a:solidFill>
              </a:rPr>
              <a:t> και άλλα. Εμπνέονται από αποδεδειγμένες επαγγελματικές προσεγγίσεις και έργα από όλο τον κόσμο, τα οποία προσαρμόζουν στο τσεχικό περιβάλλον.</a:t>
            </a:r>
            <a:endParaRPr lang="en-US" cap="none" dirty="0">
              <a:solidFill>
                <a:schemeClr val="accent5">
                  <a:lumMod val="75000"/>
                </a:schemeClr>
              </a:solidFill>
            </a:endParaRPr>
          </a:p>
          <a:p>
            <a:r>
              <a:rPr lang="el-GR" b="1" u="sng" cap="none" dirty="0">
                <a:solidFill>
                  <a:schemeClr val="tx2">
                    <a:lumMod val="75000"/>
                    <a:lumOff val="25000"/>
                  </a:schemeClr>
                </a:solidFill>
              </a:rPr>
              <a:t>Δραστηριότητες υπεράσπισης</a:t>
            </a:r>
            <a:endParaRPr lang="en-US" b="1" u="sng" cap="none" dirty="0">
              <a:solidFill>
                <a:schemeClr val="tx2">
                  <a:lumMod val="75000"/>
                  <a:lumOff val="25000"/>
                </a:schemeClr>
              </a:solidFill>
            </a:endParaRPr>
          </a:p>
          <a:p>
            <a:r>
              <a:rPr lang="el-GR" cap="none" dirty="0">
                <a:solidFill>
                  <a:schemeClr val="accent5">
                    <a:lumMod val="75000"/>
                  </a:schemeClr>
                </a:solidFill>
              </a:rPr>
              <a:t>Παρακολουθούν την </a:t>
            </a:r>
            <a:r>
              <a:rPr lang="el-GR" b="1" cap="none" dirty="0">
                <a:solidFill>
                  <a:schemeClr val="accent5">
                    <a:lumMod val="75000"/>
                  </a:schemeClr>
                </a:solidFill>
              </a:rPr>
              <a:t>επικείμενη νομοθεσία στους τομείς της εκπαίδευσης</a:t>
            </a:r>
            <a:r>
              <a:rPr lang="el-GR" cap="none" dirty="0">
                <a:solidFill>
                  <a:schemeClr val="accent5">
                    <a:lumMod val="75000"/>
                  </a:schemeClr>
                </a:solidFill>
              </a:rPr>
              <a:t>, </a:t>
            </a:r>
            <a:r>
              <a:rPr lang="el-GR" b="1" cap="none" dirty="0">
                <a:solidFill>
                  <a:schemeClr val="accent5">
                    <a:lumMod val="75000"/>
                  </a:schemeClr>
                </a:solidFill>
              </a:rPr>
              <a:t>της κοινωνικής φροντίδας και της υγείας </a:t>
            </a:r>
            <a:r>
              <a:rPr lang="el-GR" cap="none" dirty="0">
                <a:solidFill>
                  <a:schemeClr val="accent5">
                    <a:lumMod val="75000"/>
                  </a:schemeClr>
                </a:solidFill>
              </a:rPr>
              <a:t>και παρέχουν πάντα γνώμες, συστάσεις και αντιρρήσεις εμπειρογνωμόνων, όπου είναι απαραίτητο.</a:t>
            </a:r>
            <a:endParaRPr lang="en-US" cap="none" dirty="0">
              <a:solidFill>
                <a:schemeClr val="accent5">
                  <a:lumMod val="75000"/>
                </a:schemeClr>
              </a:solidFill>
            </a:endParaRPr>
          </a:p>
          <a:p>
            <a:r>
              <a:rPr lang="el-GR" b="1" u="sng" cap="none" dirty="0">
                <a:solidFill>
                  <a:schemeClr val="tx2">
                    <a:lumMod val="75000"/>
                    <a:lumOff val="25000"/>
                  </a:schemeClr>
                </a:solidFill>
              </a:rPr>
              <a:t>Στρατηγικές συνεργασίες</a:t>
            </a:r>
            <a:endParaRPr lang="en-US" b="1" u="sng" cap="none" dirty="0">
              <a:solidFill>
                <a:schemeClr val="tx2">
                  <a:lumMod val="75000"/>
                  <a:lumOff val="25000"/>
                </a:schemeClr>
              </a:solidFill>
            </a:endParaRPr>
          </a:p>
          <a:p>
            <a:r>
              <a:rPr lang="el-GR" b="1" cap="none" dirty="0">
                <a:solidFill>
                  <a:schemeClr val="accent5">
                    <a:lumMod val="75000"/>
                  </a:schemeClr>
                </a:solidFill>
              </a:rPr>
              <a:t>Εκπροσωπούν και οργανώνουν άλλους μη κερδοσκοπικούς οργανισμούς </a:t>
            </a:r>
            <a:r>
              <a:rPr lang="el-GR" cap="none" dirty="0">
                <a:solidFill>
                  <a:schemeClr val="accent5">
                    <a:lumMod val="75000"/>
                  </a:schemeClr>
                </a:solidFill>
              </a:rPr>
              <a:t>με παρόμοιο στόχο με τον δικό τους. Δεν κατακερματίζουν, αλλά επικεντρώνουν τις προσπάθειές τους στη μεγιστοποίηση του αντίκτυπου των δραστηριοτήτων τους</a:t>
            </a:r>
            <a:r>
              <a:rPr lang="el-GR" dirty="0">
                <a:solidFill>
                  <a:schemeClr val="accent5">
                    <a:lumMod val="75000"/>
                  </a:schemeClr>
                </a:solidFill>
              </a:rPr>
              <a:t>.</a:t>
            </a:r>
          </a:p>
        </p:txBody>
      </p:sp>
      <p:sp>
        <p:nvSpPr>
          <p:cNvPr id="5" name="4 - Θέση αριθμού διαφάνειας"/>
          <p:cNvSpPr>
            <a:spLocks noGrp="1"/>
          </p:cNvSpPr>
          <p:nvPr>
            <p:ph type="sldNum" sz="quarter" idx="12"/>
          </p:nvPr>
        </p:nvSpPr>
        <p:spPr/>
        <p:txBody>
          <a:bodyPr/>
          <a:lstStyle/>
          <a:p>
            <a:fld id="{EA87306C-81BA-4795-A5CA-9392456A8C1E}" type="slidenum">
              <a:rPr lang="en-US" smtClean="0"/>
              <a:pPr/>
              <a:t>10</a:t>
            </a:fld>
            <a:endParaRPr lang="en-US" dirty="0"/>
          </a:p>
        </p:txBody>
      </p:sp>
      <p:pic>
        <p:nvPicPr>
          <p:cNvPr id="2052" name="Picture 4" descr="C:\Users\user\Downloads\1763575710293.jpg"/>
          <p:cNvPicPr>
            <a:picLocks noChangeAspect="1" noChangeArrowheads="1"/>
          </p:cNvPicPr>
          <p:nvPr/>
        </p:nvPicPr>
        <p:blipFill>
          <a:blip r:embed="rId2"/>
          <a:srcRect/>
          <a:stretch>
            <a:fillRect/>
          </a:stretch>
        </p:blipFill>
        <p:spPr bwMode="auto">
          <a:xfrm rot="5400000">
            <a:off x="-883847" y="1903785"/>
            <a:ext cx="7244362" cy="473593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E6CF061-899A-4589-4788-D93D237A8370}"/>
              </a:ext>
            </a:extLst>
          </p:cNvPr>
          <p:cNvPicPr>
            <a:picLocks noChangeAspect="1"/>
          </p:cNvPicPr>
          <p:nvPr/>
        </p:nvPicPr>
        <p:blipFill>
          <a:blip r:embed="rId2"/>
          <a:srcRect l="11586" r="15629" b="1"/>
          <a:stretch>
            <a:fillRect/>
          </a:stretch>
        </p:blipFill>
        <p:spPr>
          <a:xfrm>
            <a:off x="20" y="10"/>
            <a:ext cx="7445264" cy="6137442"/>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1 - Τίτλος"/>
          <p:cNvSpPr>
            <a:spLocks noGrp="1"/>
          </p:cNvSpPr>
          <p:nvPr>
            <p:ph type="title"/>
          </p:nvPr>
        </p:nvSpPr>
        <p:spPr>
          <a:xfrm>
            <a:off x="577216" y="392431"/>
            <a:ext cx="4996814" cy="3133724"/>
          </a:xfrm>
        </p:spPr>
        <p:txBody>
          <a:bodyPr vert="horz" lIns="91440" tIns="45720" rIns="91440" bIns="45720" rtlCol="0" anchor="ctr">
            <a:normAutofit/>
          </a:bodyPr>
          <a:lstStyle/>
          <a:p>
            <a:pPr defTabSz="914400"/>
            <a:br>
              <a:rPr lang="en-US" sz="4300" dirty="0"/>
            </a:br>
            <a:r>
              <a:rPr lang="en-US" sz="4300" b="1" dirty="0">
                <a:solidFill>
                  <a:schemeClr val="tx2">
                    <a:lumMod val="75000"/>
                    <a:lumOff val="25000"/>
                  </a:schemeClr>
                </a:solidFill>
              </a:rPr>
              <a:t>Τα </a:t>
            </a:r>
            <a:r>
              <a:rPr lang="en-US" sz="4300" b="1" dirty="0" err="1">
                <a:solidFill>
                  <a:schemeClr val="tx2">
                    <a:lumMod val="75000"/>
                    <a:lumOff val="25000"/>
                  </a:schemeClr>
                </a:solidFill>
              </a:rPr>
              <a:t>σημ</a:t>
            </a:r>
            <a:r>
              <a:rPr lang="en-US" sz="4300" b="1" dirty="0">
                <a:solidFill>
                  <a:schemeClr val="tx2">
                    <a:lumMod val="75000"/>
                    <a:lumOff val="25000"/>
                  </a:schemeClr>
                </a:solidFill>
              </a:rPr>
              <a:t>αντικότερα επι</a:t>
            </a:r>
            <a:r>
              <a:rPr lang="el-GR" sz="4300" b="1" dirty="0" err="1">
                <a:solidFill>
                  <a:schemeClr val="tx2">
                    <a:lumMod val="75000"/>
                    <a:lumOff val="25000"/>
                  </a:schemeClr>
                </a:solidFill>
              </a:rPr>
              <a:t>τεύ</a:t>
            </a:r>
            <a:r>
              <a:rPr lang="en-US" sz="4300" b="1" dirty="0" err="1">
                <a:solidFill>
                  <a:schemeClr val="tx2">
                    <a:lumMod val="75000"/>
                    <a:lumOff val="25000"/>
                  </a:schemeClr>
                </a:solidFill>
              </a:rPr>
              <a:t>γμ</a:t>
            </a:r>
            <a:r>
              <a:rPr lang="en-US" sz="4300" b="1" dirty="0">
                <a:solidFill>
                  <a:schemeClr val="tx2">
                    <a:lumMod val="75000"/>
                    <a:lumOff val="25000"/>
                  </a:schemeClr>
                </a:solidFill>
              </a:rPr>
              <a:t>ατα του SOFA</a:t>
            </a:r>
            <a:br>
              <a:rPr lang="en-US" sz="4300" b="1" dirty="0">
                <a:solidFill>
                  <a:schemeClr val="tx2">
                    <a:lumMod val="75000"/>
                    <a:lumOff val="25000"/>
                  </a:schemeClr>
                </a:solidFill>
              </a:rPr>
            </a:br>
            <a:endParaRPr lang="en-US" sz="4300" b="1" dirty="0">
              <a:solidFill>
                <a:schemeClr val="tx2">
                  <a:lumMod val="75000"/>
                  <a:lumOff val="25000"/>
                </a:schemeClr>
              </a:solidFill>
            </a:endParaRPr>
          </a:p>
        </p:txBody>
      </p:sp>
      <p:sp>
        <p:nvSpPr>
          <p:cNvPr id="4" name="3 - Θέση περιεχομένου"/>
          <p:cNvSpPr>
            <a:spLocks noGrp="1"/>
          </p:cNvSpPr>
          <p:nvPr>
            <p:ph type="body" sz="half" idx="2"/>
          </p:nvPr>
        </p:nvSpPr>
        <p:spPr>
          <a:xfrm>
            <a:off x="1007746" y="2468880"/>
            <a:ext cx="4718684" cy="4573906"/>
          </a:xfrm>
        </p:spPr>
        <p:txBody>
          <a:bodyPr>
            <a:normAutofit/>
          </a:bodyPr>
          <a:lstStyle/>
          <a:p>
            <a:endParaRPr lang="en-US" b="1" cap="none" dirty="0"/>
          </a:p>
          <a:p>
            <a:endParaRPr lang="en-US" cap="none" dirty="0"/>
          </a:p>
          <a:p>
            <a:r>
              <a:rPr lang="el-GR" cap="none" dirty="0"/>
              <a:t>.</a:t>
            </a:r>
          </a:p>
        </p:txBody>
      </p:sp>
      <p:graphicFrame>
        <p:nvGraphicFramePr>
          <p:cNvPr id="10" name="2 - Θέση κειμένου">
            <a:extLst>
              <a:ext uri="{FF2B5EF4-FFF2-40B4-BE49-F238E27FC236}">
                <a16:creationId xmlns:a16="http://schemas.microsoft.com/office/drawing/2014/main" id="{1C2B79AF-7DA3-47FB-BF63-6F102E554949}"/>
              </a:ext>
            </a:extLst>
          </p:cNvPr>
          <p:cNvGraphicFramePr/>
          <p:nvPr/>
        </p:nvGraphicFramePr>
        <p:xfrm>
          <a:off x="7825175" y="2635773"/>
          <a:ext cx="6395083" cy="4869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44387" y="358721"/>
            <a:ext cx="8098988" cy="565190"/>
          </a:xfrm>
          <a:prstGeom prst="rect">
            <a:avLst/>
          </a:prstGeom>
          <a:noFill/>
          <a:ln/>
        </p:spPr>
        <p:txBody>
          <a:bodyPr wrap="none" lIns="0" tIns="0" rIns="0" bIns="0" rtlCol="0" anchor="t"/>
          <a:lstStyle/>
          <a:p>
            <a:pPr marL="0" indent="0" algn="l">
              <a:lnSpc>
                <a:spcPts val="4450"/>
              </a:lnSpc>
              <a:buNone/>
            </a:pPr>
            <a:endParaRPr lang="en-US" sz="3550" b="1" dirty="0">
              <a:latin typeface="Calibri" panose="020F0502020204030204" pitchFamily="34" charset="0"/>
              <a:cs typeface="Calibri" panose="020F0502020204030204" pitchFamily="34" charset="0"/>
            </a:endParaRPr>
          </a:p>
        </p:txBody>
      </p:sp>
      <p:sp>
        <p:nvSpPr>
          <p:cNvPr id="4" name="Text 2"/>
          <p:cNvSpPr/>
          <p:nvPr/>
        </p:nvSpPr>
        <p:spPr>
          <a:xfrm>
            <a:off x="944387" y="687150"/>
            <a:ext cx="10608984" cy="1662351"/>
          </a:xfrm>
          <a:prstGeom prst="rect">
            <a:avLst/>
          </a:prstGeom>
          <a:noFill/>
          <a:ln/>
        </p:spPr>
        <p:txBody>
          <a:bodyPr wrap="square" lIns="0" tIns="0" rIns="0" bIns="0" rtlCol="0" anchor="t"/>
          <a:lstStyle/>
          <a:p>
            <a:pPr algn="just">
              <a:lnSpc>
                <a:spcPts val="2150"/>
              </a:lnSpc>
            </a:pPr>
            <a:r>
              <a:rPr lang="en-US" sz="2400" b="1" dirty="0">
                <a:latin typeface="Calibri" panose="020F0502020204030204" pitchFamily="34" charset="0"/>
                <a:cs typeface="Calibri" panose="020F0502020204030204" pitchFamily="34" charset="0"/>
              </a:rPr>
              <a:t>On my mind</a:t>
            </a:r>
          </a:p>
          <a:p>
            <a:pPr algn="just">
              <a:lnSpc>
                <a:spcPts val="2150"/>
              </a:lnSpc>
            </a:pPr>
            <a:r>
              <a:rPr lang="el-GR" sz="1600" dirty="0">
                <a:latin typeface="Calibri" panose="020F0502020204030204" pitchFamily="34" charset="0"/>
                <a:cs typeface="Calibri" panose="020F0502020204030204" pitchFamily="34" charset="0"/>
              </a:rPr>
              <a:t>Ένα καθολικό πρόγραμμα ενημέρωσης και ευαισθητοποίησης σε θέματα ψυχικής υγείας για μαθητές 11–13 ετών. Η φιλοσοφία του βασίζεται στην ανάπτυξη γνώσεων, δεξιοτήτων και στάσεων που ενισχύουν την ψυχική ευημερία, μειώνουν το στίγμα και ενθαρρύνουν την αναζήτηση βοήθειας.</a:t>
            </a:r>
          </a:p>
          <a:p>
            <a:pPr algn="just">
              <a:lnSpc>
                <a:spcPts val="2150"/>
              </a:lnSpc>
            </a:pPr>
            <a:r>
              <a:rPr lang="el-GR" sz="1600" dirty="0">
                <a:latin typeface="Calibri" panose="020F0502020204030204" pitchFamily="34" charset="0"/>
                <a:cs typeface="Calibri" panose="020F0502020204030204" pitchFamily="34" charset="0"/>
              </a:rPr>
              <a:t>1. </a:t>
            </a:r>
            <a:r>
              <a:rPr lang="el-GR" sz="1600" b="1" dirty="0">
                <a:latin typeface="Calibri" panose="020F0502020204030204" pitchFamily="34" charset="0"/>
                <a:cs typeface="Calibri" panose="020F0502020204030204" pitchFamily="34" charset="0"/>
              </a:rPr>
              <a:t>Εκπαίδευση Εκπαιδευτικών </a:t>
            </a:r>
            <a:endParaRPr lang="el-GR" sz="1600" dirty="0">
              <a:latin typeface="Calibri" panose="020F0502020204030204" pitchFamily="34" charset="0"/>
              <a:cs typeface="Calibri" panose="020F0502020204030204" pitchFamily="34" charset="0"/>
            </a:endParaRPr>
          </a:p>
          <a:p>
            <a:pPr algn="just"/>
            <a:r>
              <a:rPr lang="el-GR" sz="1600" dirty="0">
                <a:latin typeface="Calibri" panose="020F0502020204030204" pitchFamily="34" charset="0"/>
                <a:cs typeface="Calibri" panose="020F0502020204030204" pitchFamily="34" charset="0"/>
              </a:rPr>
              <a:t>Κεντρικός άξονας των πρωτοβουλιών είναι η επιμόρφωση των εκπαιδευτικών, οι οποίοι θεωρούνται βασικοί φορείς υποστήριξης της ψυχικής υγείας στο σχολείο. Προβλέπεται οργανωμένη εκπαίδευση διάρκειας περίπου 24 ωρών, σε μικρές ομάδες εκπαιδευτικών, με στόχο:</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την κατανόηση βασικών εννοιών ψυχικής υγείας,</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την αναγνώριση συχνών δυσκολιών στους μαθητές,</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την ενσωμάτωση δραστηριοτήτων ψυχικής υγείας στην τάξη,</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τον καθορισμό του ρόλου του εκπαιδευτικού και των ορίων του.</a:t>
            </a:r>
          </a:p>
          <a:p>
            <a:pPr algn="just"/>
            <a:r>
              <a:rPr lang="el-GR" sz="1600" dirty="0">
                <a:latin typeface="Calibri" panose="020F0502020204030204" pitchFamily="34" charset="0"/>
                <a:cs typeface="Calibri" panose="020F0502020204030204" pitchFamily="34" charset="0"/>
              </a:rPr>
              <a:t>Η εκπαίδευση είναι βιωματική και διαδραστική, περιλαμβάνει πρακτική εξάσκηση και παρέχει συνεχή υποστήριξη και εποπτεία. Παράλληλα εφαρμόζεται μοντέλο “εκπαίδευσης εκπαιδευτών” (training of trainers), ώστε να διασφαλίζεται η διάχυση του προγράμματος σε περισσότερα σχολεία.</a:t>
            </a:r>
          </a:p>
          <a:p>
            <a:pPr algn="just"/>
            <a:endParaRPr lang="el-GR" sz="1600" dirty="0">
              <a:latin typeface="Calibri" panose="020F0502020204030204" pitchFamily="34" charset="0"/>
              <a:cs typeface="Calibri" panose="020F0502020204030204" pitchFamily="34" charset="0"/>
            </a:endParaRPr>
          </a:p>
          <a:p>
            <a:pPr algn="just"/>
            <a:r>
              <a:rPr lang="el-GR" sz="1600" b="1" dirty="0">
                <a:latin typeface="Calibri" panose="020F0502020204030204" pitchFamily="34" charset="0"/>
                <a:cs typeface="Calibri" panose="020F0502020204030204" pitchFamily="34" charset="0"/>
              </a:rPr>
              <a:t>2. Ανάπτυξη εκπαιδευτικού υλικού για μαθητές</a:t>
            </a:r>
          </a:p>
          <a:p>
            <a:pPr algn="just"/>
            <a:r>
              <a:rPr lang="el-GR" sz="1600" dirty="0">
                <a:latin typeface="Calibri" panose="020F0502020204030204" pitchFamily="34" charset="0"/>
                <a:cs typeface="Calibri" panose="020F0502020204030204" pitchFamily="34" charset="0"/>
              </a:rPr>
              <a:t>Το πρόγραμμα περιλαμβάνει δομημένο αναλυτικό πρόγραμμα 18 μαθημάτων που ενσωματώνεται στο σχολικό ωρολόγιο πρόγραμμα. Το υλικό βασίζεται σε αρχές κοινωνικοσυναισθηματικής μάθησης και γραμματισμού ψυχικής υγείας και καλύπτει θεματικές όπως:</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κατανόηση της ψυχικής υγείας και του στρες,</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αναγνώριση και ρύθμιση συναισθημάτων,</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σχέσεις και ενσυναίσθηση,</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επικοινωνία,</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αναζήτηση βοήθειας και φροντίδα του εαυτού.</a:t>
            </a:r>
          </a:p>
          <a:p>
            <a:pPr algn="just"/>
            <a:r>
              <a:rPr lang="el-GR" sz="1600" dirty="0">
                <a:latin typeface="Calibri" panose="020F0502020204030204" pitchFamily="34" charset="0"/>
                <a:cs typeface="Calibri" panose="020F0502020204030204" pitchFamily="34" charset="0"/>
              </a:rPr>
              <a:t>Χρησιμοποιούνται βιωματικές μέθοδοι διδασκαλίας, όπως ασκήσεις αναπνοής, ενσυνειδητότητα, ημερολόγια μαθητών, δραστηριότητες στο σπίτι και τεχνικές γνωσιακής-συμπεριφορικής προσέγγισης. Κάθε μάθημα περιλαμβάνει σαφή δομή, τελετουργίες έναρξης και λήξης και χώρο για προσωπικό αναστοχασμό των μαθητών.</a:t>
            </a:r>
          </a:p>
          <a:p>
            <a:pPr algn="just"/>
            <a:endParaRPr lang="el-GR" sz="1600" dirty="0"/>
          </a:p>
          <a:p>
            <a:pPr algn="just">
              <a:lnSpc>
                <a:spcPts val="2150"/>
              </a:lnSpc>
            </a:pPr>
            <a:endParaRPr lang="el-GR" sz="1600" dirty="0">
              <a:latin typeface="Calibri" panose="020F0502020204030204" pitchFamily="34" charset="0"/>
              <a:cs typeface="Calibri" panose="020F0502020204030204" pitchFamily="34" charset="0"/>
            </a:endParaRPr>
          </a:p>
          <a:p>
            <a:pPr algn="just">
              <a:lnSpc>
                <a:spcPts val="2150"/>
              </a:lnSpc>
            </a:pPr>
            <a:endParaRPr lang="en-US" sz="1600" dirty="0">
              <a:latin typeface="Calibri" panose="020F0502020204030204" pitchFamily="34" charset="0"/>
              <a:cs typeface="Calibri" panose="020F0502020204030204" pitchFamily="34" charset="0"/>
            </a:endParaRPr>
          </a:p>
        </p:txBody>
      </p:sp>
      <p:pic>
        <p:nvPicPr>
          <p:cNvPr id="4098" name="Picture 2" descr="ON MY MIND - Duševní zdraví dětí a adolescentů">
            <a:extLst>
              <a:ext uri="{FF2B5EF4-FFF2-40B4-BE49-F238E27FC236}">
                <a16:creationId xmlns:a16="http://schemas.microsoft.com/office/drawing/2014/main" id="{50C7154B-0BE7-A3A4-778F-C803C3427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575" y="280139"/>
            <a:ext cx="3312825" cy="3312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E15C24-19D1-A265-D267-484306743BB6}"/>
              </a:ext>
            </a:extLst>
          </p:cNvPr>
          <p:cNvSpPr txBox="1"/>
          <p:nvPr/>
        </p:nvSpPr>
        <p:spPr>
          <a:xfrm>
            <a:off x="870857" y="743635"/>
            <a:ext cx="8955314" cy="5878532"/>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Supporting the mental health of children, parents</a:t>
            </a:r>
            <a:r>
              <a:rPr lang="el-GR" sz="2400" b="1" dirty="0">
                <a:latin typeface="Calibri" panose="020F0502020204030204" pitchFamily="34" charset="0"/>
                <a:cs typeface="Calibri" panose="020F0502020204030204" pitchFamily="34" charset="0"/>
              </a:rPr>
              <a:t>,</a:t>
            </a:r>
            <a:r>
              <a:rPr lang="en-US" sz="2400" b="1" dirty="0">
                <a:latin typeface="Calibri" panose="020F0502020204030204" pitchFamily="34" charset="0"/>
                <a:cs typeface="Calibri" panose="020F0502020204030204" pitchFamily="34" charset="0"/>
              </a:rPr>
              <a:t> and teachers affected by the war in Ukraine</a:t>
            </a:r>
            <a:endParaRPr lang="el-GR" sz="2400" b="1" dirty="0">
              <a:latin typeface="Calibri" panose="020F0502020204030204" pitchFamily="34" charset="0"/>
              <a:cs typeface="Calibri" panose="020F0502020204030204" pitchFamily="34" charset="0"/>
            </a:endParaRPr>
          </a:p>
          <a:p>
            <a:pPr algn="just"/>
            <a:endParaRPr lang="en-US" sz="2400" dirty="0">
              <a:latin typeface="Calibri" panose="020F0502020204030204" pitchFamily="34" charset="0"/>
              <a:cs typeface="Calibri" panose="020F0502020204030204" pitchFamily="34" charset="0"/>
            </a:endParaRPr>
          </a:p>
          <a:p>
            <a:pPr algn="just"/>
            <a:r>
              <a:rPr lang="el-GR" sz="2000" dirty="0">
                <a:latin typeface="Calibri" panose="020F0502020204030204" pitchFamily="34" charset="0"/>
                <a:cs typeface="Calibri" panose="020F0502020204030204" pitchFamily="34" charset="0"/>
              </a:rPr>
              <a:t>Αυτό το συστηματικό πρόγραμμα υποστήριξης έχει αναπτυχθεί από το National Institute of Mental Health (NUDZ) της Τσεχίας σε συνεργασία με UNICEF και Παγκόσμιο Οργανισμό Υγείας (WHO). Στόχος του είναι να ενισχύσει την ψυχική υγεία και ψυχοκοινωνική ευημερία σε σχολικές κοινότητες όπου ζουν οικογένειες προσφύγων από την Ουκρανία, και ιδιαίτερα:</a:t>
            </a:r>
          </a:p>
          <a:p>
            <a:pPr algn="just"/>
            <a:r>
              <a:rPr lang="el-GR" sz="2000" dirty="0">
                <a:latin typeface="Calibri" panose="020F0502020204030204" pitchFamily="34" charset="0"/>
                <a:cs typeface="Calibri" panose="020F0502020204030204" pitchFamily="34" charset="0"/>
              </a:rPr>
              <a:t>Τα παιδιά σχολικής ηλικίας που έχουν βιώσει τραυματικές εμπειρίες συνδεδεμένες με τον πόλεμο. </a:t>
            </a:r>
          </a:p>
          <a:p>
            <a:pPr algn="just"/>
            <a:r>
              <a:rPr lang="el-GR" sz="2000" dirty="0">
                <a:latin typeface="Calibri" panose="020F0502020204030204" pitchFamily="34" charset="0"/>
                <a:cs typeface="Calibri" panose="020F0502020204030204" pitchFamily="34" charset="0"/>
              </a:rPr>
              <a:t>Τους γονείς από την Ουκρανία, που αντιμετωπίζουν στρες, φόβο και προκλήσεις ένταξης σε νέο κοινωνικό και εκπαιδευτικό περιβάλλον. </a:t>
            </a:r>
          </a:p>
          <a:p>
            <a:pPr algn="just"/>
            <a:r>
              <a:rPr lang="el-GR" sz="2000" dirty="0">
                <a:latin typeface="Calibri" panose="020F0502020204030204" pitchFamily="34" charset="0"/>
                <a:cs typeface="Calibri" panose="020F0502020204030204" pitchFamily="34" charset="0"/>
              </a:rPr>
              <a:t>Τους εκπαιδευτικούς και το σχολικό προσωπικό, ώστε να αποκτήσουν δεξιότητες για να υποστηρίξουν σωστά παιδιά και οικογένειες στη σχολική καθημερινότητα. </a:t>
            </a:r>
          </a:p>
          <a:p>
            <a:pPr algn="just"/>
            <a:r>
              <a:rPr lang="el-GR" sz="2000" dirty="0">
                <a:latin typeface="Calibri" panose="020F0502020204030204" pitchFamily="34" charset="0"/>
                <a:cs typeface="Calibri" panose="020F0502020204030204" pitchFamily="34" charset="0"/>
              </a:rPr>
              <a:t>Το πρόγραμμα περιλαμβάνει εκπαιδευτικές παρεμβάσεις, σεμινάρια και υποστηρικτικές συναντήσεις που βασίζονται σε επιστημονικά τεκμηριωμένες προσεγγίσεις ψυχικής υγείας (MHPSS). </a:t>
            </a:r>
          </a:p>
          <a:p>
            <a:endParaRPr lang="en-US" sz="24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0FC2C1-F43C-9D8E-8E6C-DAD0735E1029}"/>
              </a:ext>
            </a:extLst>
          </p:cNvPr>
          <p:cNvPicPr>
            <a:picLocks noChangeAspect="1"/>
          </p:cNvPicPr>
          <p:nvPr/>
        </p:nvPicPr>
        <p:blipFill>
          <a:blip r:embed="rId2"/>
          <a:stretch>
            <a:fillRect/>
          </a:stretch>
        </p:blipFill>
        <p:spPr>
          <a:xfrm>
            <a:off x="10160003" y="5863771"/>
            <a:ext cx="3585025" cy="1792513"/>
          </a:xfrm>
          <a:prstGeom prst="rect">
            <a:avLst/>
          </a:prstGeom>
        </p:spPr>
      </p:pic>
    </p:spTree>
    <p:extLst>
      <p:ext uri="{BB962C8B-B14F-4D97-AF65-F5344CB8AC3E}">
        <p14:creationId xmlns:p14="http://schemas.microsoft.com/office/powerpoint/2010/main" val="3219637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DB22C8-BBAF-4949-4E27-8D627D90C75C}"/>
              </a:ext>
            </a:extLst>
          </p:cNvPr>
          <p:cNvPicPr>
            <a:picLocks noChangeAspect="1"/>
          </p:cNvPicPr>
          <p:nvPr/>
        </p:nvPicPr>
        <p:blipFill>
          <a:blip r:embed="rId2"/>
          <a:srcRect l="1778"/>
          <a:stretch>
            <a:fillRect/>
          </a:stretch>
        </p:blipFill>
        <p:spPr>
          <a:xfrm>
            <a:off x="20" y="10"/>
            <a:ext cx="14630380" cy="8229590"/>
          </a:xfrm>
          <a:prstGeom prst="rect">
            <a:avLst/>
          </a:prstGeom>
        </p:spPr>
      </p:pic>
      <p:sp>
        <p:nvSpPr>
          <p:cNvPr id="24" name="Rectangle 2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71A9D3-3B9E-7C69-2DCA-75154AD68B25}"/>
              </a:ext>
            </a:extLst>
          </p:cNvPr>
          <p:cNvSpPr txBox="1"/>
          <p:nvPr/>
        </p:nvSpPr>
        <p:spPr>
          <a:xfrm>
            <a:off x="628650" y="6380688"/>
            <a:ext cx="13453110" cy="893803"/>
          </a:xfrm>
          <a:prstGeom prst="rect">
            <a:avLst/>
          </a:prstGeom>
        </p:spPr>
        <p:txBody>
          <a:bodyPr vert="horz" lIns="91440" tIns="45720" rIns="91440" bIns="45720" rtlCol="0" anchor="ctr">
            <a:normAutofit fontScale="85000" lnSpcReduction="10000"/>
          </a:bodyPr>
          <a:lstStyle/>
          <a:p>
            <a:pPr algn="ctr" defTabSz="914400">
              <a:lnSpc>
                <a:spcPct val="90000"/>
              </a:lnSpc>
              <a:spcBef>
                <a:spcPct val="0"/>
              </a:spcBef>
              <a:spcAft>
                <a:spcPts val="600"/>
              </a:spcAft>
            </a:pPr>
            <a:r>
              <a:rPr lang="el-GR" sz="4000" b="1" dirty="0">
                <a:solidFill>
                  <a:schemeClr val="tx1">
                    <a:lumMod val="85000"/>
                    <a:lumOff val="15000"/>
                  </a:schemeClr>
                </a:solidFill>
                <a:latin typeface="+mj-lt"/>
                <a:ea typeface="+mj-ea"/>
                <a:cs typeface="+mj-cs"/>
              </a:rPr>
              <a:t>ΛΗΠΤΕΣ ΥΠΗΡΕΣΙΩΝ ΨΥΧΙΚΗΣ ΥΓΕΙΑΣ-ΑΥΤΟΒΟΗΘΕΙΑ-ΣΥΝΗΓΟΡΙΑ</a:t>
            </a:r>
            <a:endParaRPr lang="en-US" sz="4000" b="1" dirty="0">
              <a:solidFill>
                <a:schemeClr val="tx1">
                  <a:lumMod val="85000"/>
                  <a:lumOff val="15000"/>
                </a:schemeClr>
              </a:solidFill>
              <a:latin typeface="+mj-lt"/>
              <a:ea typeface="+mj-ea"/>
              <a:cs typeface="+mj-cs"/>
            </a:endParaRP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253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evypusť Duši, z. s. | Givt">
            <a:extLst>
              <a:ext uri="{FF2B5EF4-FFF2-40B4-BE49-F238E27FC236}">
                <a16:creationId xmlns:a16="http://schemas.microsoft.com/office/drawing/2014/main" id="{6DD7ED36-7E06-4538-4190-BE1296501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87423">
            <a:off x="9344133" y="766534"/>
            <a:ext cx="4787210" cy="14863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0C607E-44C3-EF24-7A3F-D9E2141FCD80}"/>
              </a:ext>
            </a:extLst>
          </p:cNvPr>
          <p:cNvSpPr txBox="1"/>
          <p:nvPr/>
        </p:nvSpPr>
        <p:spPr>
          <a:xfrm>
            <a:off x="798285" y="1845073"/>
            <a:ext cx="13033829" cy="5693866"/>
          </a:xfrm>
          <a:prstGeom prst="rect">
            <a:avLst/>
          </a:prstGeom>
          <a:noFill/>
        </p:spPr>
        <p:txBody>
          <a:bodyPr wrap="square">
            <a:spAutoFit/>
          </a:bodyPr>
          <a:lstStyle/>
          <a:p>
            <a:pPr algn="just"/>
            <a:r>
              <a:rPr lang="en-US" sz="2800" b="1" dirty="0" err="1">
                <a:latin typeface="Calibri" panose="020F0502020204030204" pitchFamily="34" charset="0"/>
                <a:cs typeface="Calibri" panose="020F0502020204030204" pitchFamily="34" charset="0"/>
              </a:rPr>
              <a:t>Nevypusť</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duši</a:t>
            </a:r>
            <a:endParaRPr lang="el-GR" sz="2800" b="1" dirty="0">
              <a:latin typeface="Calibri" panose="020F0502020204030204" pitchFamily="34" charset="0"/>
              <a:cs typeface="Calibri" panose="020F0502020204030204" pitchFamily="34" charset="0"/>
            </a:endParaRPr>
          </a:p>
          <a:p>
            <a:pPr algn="just"/>
            <a:r>
              <a:rPr lang="el-GR" sz="1600" dirty="0">
                <a:latin typeface="Calibri" panose="020F0502020204030204" pitchFamily="34" charset="0"/>
                <a:cs typeface="Calibri" panose="020F0502020204030204" pitchFamily="34" charset="0"/>
              </a:rPr>
              <a:t>είναι μη κερδοσκοπική οργάνωση, που εργάζεται για την προώθηση της ψυχικής υγείας, την πρόληψη ψυχικών παθήσεων και την αποστιγματοποίηση της ψυχικής νόσου. Το 2015 ξεκίνησε από δύο νέες γυναίκες που είχαν προσωπική εμπειρία με ψυχικές δυσκολίες και ήθελαν να μεταφέρουν στη χώρα τους τα πρότυπα ανοικτού διαλόγου για ψυχική υγεία που είχαν δει στο εξωτερικό. </a:t>
            </a:r>
          </a:p>
          <a:p>
            <a:pPr algn="just"/>
            <a:endParaRPr lang="el-GR" sz="1600" dirty="0">
              <a:latin typeface="Calibri" panose="020F0502020204030204" pitchFamily="34" charset="0"/>
              <a:cs typeface="Calibri" panose="020F0502020204030204" pitchFamily="34" charset="0"/>
            </a:endParaRPr>
          </a:p>
          <a:p>
            <a:pPr algn="just"/>
            <a:r>
              <a:rPr lang="el-GR" sz="1600" b="1" dirty="0">
                <a:latin typeface="Calibri" panose="020F0502020204030204" pitchFamily="34" charset="0"/>
                <a:cs typeface="Calibri" panose="020F0502020204030204" pitchFamily="34" charset="0"/>
              </a:rPr>
              <a:t>Κύριες δραστηριότητες</a:t>
            </a:r>
          </a:p>
          <a:p>
            <a:pPr algn="just"/>
            <a:r>
              <a:rPr lang="el-GR" sz="1600" b="1" dirty="0">
                <a:latin typeface="Calibri" panose="020F0502020204030204" pitchFamily="34" charset="0"/>
                <a:cs typeface="Calibri" panose="020F0502020204030204" pitchFamily="34" charset="0"/>
              </a:rPr>
              <a:t>1. Εκπαίδευση και workshops: </a:t>
            </a:r>
            <a:r>
              <a:rPr lang="el-GR" sz="1600" dirty="0">
                <a:latin typeface="Calibri" panose="020F0502020204030204" pitchFamily="34" charset="0"/>
                <a:cs typeface="Calibri" panose="020F0502020204030204" pitchFamily="34" charset="0"/>
              </a:rPr>
              <a:t>Προγράμματα σε σχολεία (πρωτοβάθμια &amp; δευτεροβάθμια) για μαθητές και μαθητριες σχετικά με τη φροντίδα της ψυχικής υγείας, πρόληψη άγχους και ανάπτυξη ανθεκτικότητας.</a:t>
            </a:r>
          </a:p>
          <a:p>
            <a:pPr algn="just"/>
            <a:r>
              <a:rPr lang="el-GR" sz="1600" dirty="0">
                <a:latin typeface="Calibri" panose="020F0502020204030204" pitchFamily="34" charset="0"/>
                <a:cs typeface="Calibri" panose="020F0502020204030204" pitchFamily="34" charset="0"/>
              </a:rPr>
              <a:t>Εκπαιδευτικά workshops για γονείς, με στόχο να μάθουν πώς να υποστηρίζουν τα παιδιά τους και πώς να αναγνωρίζουν σημάδια δυσκολιών.</a:t>
            </a:r>
          </a:p>
          <a:p>
            <a:pPr algn="just"/>
            <a:r>
              <a:rPr lang="el-GR" sz="1600" dirty="0">
                <a:latin typeface="Calibri" panose="020F0502020204030204" pitchFamily="34" charset="0"/>
                <a:cs typeface="Calibri" panose="020F0502020204030204" pitchFamily="34" charset="0"/>
              </a:rPr>
              <a:t>Σεμινάρια για εκπαιδευτικούς και επαγγελματίες υγείας ώστε να ενσωματώσουν την ψυχική υγεία στην καθημερινότητά τους και να υποστηρίζουν με σεβασμό και γνώση. </a:t>
            </a:r>
          </a:p>
          <a:p>
            <a:pPr algn="just"/>
            <a:r>
              <a:rPr lang="el-GR" sz="1600" b="1" dirty="0">
                <a:latin typeface="Calibri" panose="020F0502020204030204" pitchFamily="34" charset="0"/>
                <a:cs typeface="Calibri" panose="020F0502020204030204" pitchFamily="34" charset="0"/>
              </a:rPr>
              <a:t>2. Πρόληψη ψυχικής υγείας: </a:t>
            </a:r>
            <a:r>
              <a:rPr lang="el-GR" sz="1600" dirty="0">
                <a:latin typeface="Calibri" panose="020F0502020204030204" pitchFamily="34" charset="0"/>
                <a:cs typeface="Calibri" panose="020F0502020204030204" pitchFamily="34" charset="0"/>
              </a:rPr>
              <a:t>Πρακτικά εργαλεία και οδηγούς για την καθημερινή </a:t>
            </a:r>
            <a:r>
              <a:rPr lang="el-GR" sz="1600" b="1" dirty="0">
                <a:latin typeface="Calibri" panose="020F0502020204030204" pitchFamily="34" charset="0"/>
                <a:cs typeface="Calibri" panose="020F0502020204030204" pitchFamily="34" charset="0"/>
              </a:rPr>
              <a:t>φροντίδα ψυχικής ευημερίας</a:t>
            </a:r>
            <a:r>
              <a:rPr lang="el-GR" sz="1600" dirty="0">
                <a:latin typeface="Calibri" panose="020F0502020204030204" pitchFamily="34" charset="0"/>
                <a:cs typeface="Calibri" panose="020F0502020204030204" pitchFamily="34" charset="0"/>
              </a:rPr>
              <a:t>, συμπεριλαμβανομένων υλικών όπως «5+2 βήματα σε υποστηρικτικό διάλογο» για συζητήσεις με παιδιά.</a:t>
            </a:r>
          </a:p>
          <a:p>
            <a:pPr algn="just"/>
            <a:r>
              <a:rPr lang="el-GR" sz="1600" dirty="0">
                <a:latin typeface="Calibri" panose="020F0502020204030204" pitchFamily="34" charset="0"/>
                <a:cs typeface="Calibri" panose="020F0502020204030204" pitchFamily="34" charset="0"/>
              </a:rPr>
              <a:t>Εκστρατείες κατά του στιγματισμού, που στοχεύουν να μετατοπίσουν την κοινωνική κατανόηση για την ψυχική νόσο. </a:t>
            </a:r>
          </a:p>
          <a:p>
            <a:pPr algn="just"/>
            <a:r>
              <a:rPr lang="el-GR" sz="1600" b="1" dirty="0">
                <a:latin typeface="Calibri" panose="020F0502020204030204" pitchFamily="34" charset="0"/>
                <a:cs typeface="Calibri" panose="020F0502020204030204" pitchFamily="34" charset="0"/>
              </a:rPr>
              <a:t>3. Στήριξη και πρόσβαση σε βοήθεια: Παρέχουν πληροφορίες για γραμμές ψυχολογικής υποστήριξης, εθνικούς πόρους και διαθέσιμες υπηρεσίες σε ανθρώπους που αναζητούν βοήθεια. </a:t>
            </a:r>
          </a:p>
          <a:p>
            <a:pPr algn="just"/>
            <a:br>
              <a:rPr lang="el-GR"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Η οργάνωση υλοποιεί καινοτόμα εκπαιδευτικά προγράμματα σε συνεργασία με σχολεία, ειδικά για μαθητές ηλικίας ~12–18 ετών. Αυτά περιλαμβάνουν:</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Διαδραστικά webinars και εργαστήρια για υποστήριξη της ψυχικής υγείας.</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Εκπαιδευτικό υλικό και πρακτικές για τον χειρισμό άγχους, αυξημένης πίεσης ή μεταβατικών φάσεων της εφηβείας.</a:t>
            </a:r>
          </a:p>
          <a:p>
            <a:pPr marL="285750" indent="-285750" algn="just">
              <a:buFont typeface="Arial" panose="020B0604020202020204" pitchFamily="34" charset="0"/>
              <a:buChar char="•"/>
            </a:pPr>
            <a:r>
              <a:rPr lang="el-GR" sz="1600" dirty="0">
                <a:latin typeface="Calibri" panose="020F0502020204030204" pitchFamily="34" charset="0"/>
                <a:cs typeface="Calibri" panose="020F0502020204030204" pitchFamily="34" charset="0"/>
              </a:rPr>
              <a:t>Ενδυνάμωση εκπαιδευτικών ώστε να μπορούν να ενσωματώνουν την ψυχική υγεία στο σχολικό πρόγραμμα και περιβάλλον. </a:t>
            </a:r>
          </a:p>
          <a:p>
            <a:pPr algn="just"/>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6373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3719EA-E56D-C30B-15B3-E28B4553CEFF}"/>
              </a:ext>
            </a:extLst>
          </p:cNvPr>
          <p:cNvSpPr>
            <a:spLocks noGrp="1"/>
          </p:cNvSpPr>
          <p:nvPr>
            <p:ph type="body" idx="1"/>
          </p:nvPr>
        </p:nvSpPr>
        <p:spPr>
          <a:xfrm>
            <a:off x="1415441" y="1754984"/>
            <a:ext cx="9908087" cy="988694"/>
          </a:xfrm>
        </p:spPr>
        <p:txBody>
          <a:bodyPr>
            <a:normAutofit fontScale="25000" lnSpcReduction="20000"/>
          </a:bodyPr>
          <a:lstStyle/>
          <a:p>
            <a:pPr algn="ctr"/>
            <a:endParaRPr lang="en-US" dirty="0">
              <a:latin typeface="Calibri" panose="020F0502020204030204" pitchFamily="34" charset="0"/>
              <a:cs typeface="Calibri" panose="020F0502020204030204" pitchFamily="34" charset="0"/>
            </a:endParaRPr>
          </a:p>
          <a:p>
            <a:endParaRPr lang="en-US" sz="11200" dirty="0">
              <a:latin typeface="Calibri" panose="020F0502020204030204" pitchFamily="34" charset="0"/>
              <a:cs typeface="Calibri" panose="020F0502020204030204" pitchFamily="34" charset="0"/>
            </a:endParaRPr>
          </a:p>
          <a:p>
            <a:endParaRPr lang="en-US" sz="11200" dirty="0">
              <a:latin typeface="Calibri" panose="020F0502020204030204" pitchFamily="34" charset="0"/>
              <a:cs typeface="Calibri" panose="020F0502020204030204" pitchFamily="34" charset="0"/>
            </a:endParaRPr>
          </a:p>
          <a:p>
            <a:pPr algn="just"/>
            <a:r>
              <a:rPr lang="el-GR" sz="11200" dirty="0">
                <a:latin typeface="Calibri" panose="020F0502020204030204" pitchFamily="34" charset="0"/>
                <a:cs typeface="Calibri" panose="020F0502020204030204" pitchFamily="34" charset="0"/>
              </a:rPr>
              <a:t>SETUŽ: </a:t>
            </a:r>
            <a:r>
              <a:rPr lang="el-GR" sz="9600" b="0" dirty="0">
                <a:latin typeface="Calibri" panose="020F0502020204030204" pitchFamily="34" charset="0"/>
                <a:cs typeface="Calibri" panose="020F0502020204030204" pitchFamily="34" charset="0"/>
              </a:rPr>
              <a:t>μια πλατφόρμα που ενώνει άτομα με εμπειρίες ψυχικής ασθένειας με στόχο την υποστήριξη για ανάρρωση, τη βελτίωση των συνθηκών για τα άτομα με ψυχικές ασθένειες και την  τροποποίηση του πλαισίου παροχής φροντίδας ψυχικής υγείας στην Πράγα</a:t>
            </a:r>
            <a:endParaRPr lang="en-US" sz="9600" b="0" dirty="0">
              <a:latin typeface="Calibri" panose="020F0502020204030204" pitchFamily="34" charset="0"/>
              <a:cs typeface="Calibri" panose="020F0502020204030204" pitchFamily="34" charset="0"/>
            </a:endParaRPr>
          </a:p>
          <a:p>
            <a:pPr algn="ctr"/>
            <a:r>
              <a:rPr lang="el-GR" sz="7200" i="1" u="sng" dirty="0">
                <a:latin typeface="Calibri" panose="020F0502020204030204" pitchFamily="34" charset="0"/>
                <a:cs typeface="Calibri" panose="020F0502020204030204" pitchFamily="34" charset="0"/>
              </a:rPr>
              <a:t>Πρόγραμμα Αποστιγματισμού &amp; Προαγωγής Ψυχικής Υγείας για όλες τις βαθμίδες εκπαίδευσης</a:t>
            </a:r>
          </a:p>
          <a:p>
            <a:endParaRPr lang="en-US" dirty="0"/>
          </a:p>
        </p:txBody>
      </p:sp>
      <p:graphicFrame>
        <p:nvGraphicFramePr>
          <p:cNvPr id="7" name="Content Placeholder 6">
            <a:extLst>
              <a:ext uri="{FF2B5EF4-FFF2-40B4-BE49-F238E27FC236}">
                <a16:creationId xmlns:a16="http://schemas.microsoft.com/office/drawing/2014/main" id="{6A35D4DB-0A8C-F55D-11C5-5ED3141C0C8B}"/>
              </a:ext>
            </a:extLst>
          </p:cNvPr>
          <p:cNvGraphicFramePr>
            <a:graphicFrameLocks noGrp="1"/>
          </p:cNvGraphicFramePr>
          <p:nvPr>
            <p:ph sz="half" idx="2"/>
            <p:extLst>
              <p:ext uri="{D42A27DB-BD31-4B8C-83A1-F6EECF244321}">
                <p14:modId xmlns:p14="http://schemas.microsoft.com/office/powerpoint/2010/main" val="2944349824"/>
              </p:ext>
            </p:extLst>
          </p:nvPr>
        </p:nvGraphicFramePr>
        <p:xfrm>
          <a:off x="1008062" y="3006725"/>
          <a:ext cx="11142185" cy="4959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F5E89DE4-F233-0954-54B3-294288136F77}"/>
              </a:ext>
            </a:extLst>
          </p:cNvPr>
          <p:cNvSpPr txBox="1"/>
          <p:nvPr/>
        </p:nvSpPr>
        <p:spPr>
          <a:xfrm>
            <a:off x="9645041" y="5336500"/>
            <a:ext cx="2417524" cy="2893100"/>
          </a:xfrm>
          <a:prstGeom prst="rect">
            <a:avLst/>
          </a:prstGeom>
          <a:noFill/>
        </p:spPr>
        <p:txBody>
          <a:bodyPr wrap="square" rtlCol="0">
            <a:spAutoFit/>
          </a:bodyPr>
          <a:lstStyle/>
          <a:p>
            <a:r>
              <a:rPr lang="el-GR" sz="1400" b="1" dirty="0">
                <a:solidFill>
                  <a:schemeClr val="bg1"/>
                </a:solidFill>
                <a:latin typeface="Calibri" panose="020F0502020204030204" pitchFamily="34" charset="0"/>
                <a:cs typeface="Calibri" panose="020F0502020204030204" pitchFamily="34" charset="0"/>
              </a:rPr>
              <a:t>Υποστήριξη &amp; Βιωματικές Δράσεις</a:t>
            </a:r>
          </a:p>
          <a:p>
            <a:r>
              <a:rPr lang="el-GR" sz="1400" dirty="0">
                <a:solidFill>
                  <a:schemeClr val="bg1"/>
                </a:solidFill>
                <a:latin typeface="Calibri" panose="020F0502020204030204" pitchFamily="34" charset="0"/>
                <a:cs typeface="Calibri" panose="020F0502020204030204" pitchFamily="34" charset="0"/>
              </a:rPr>
              <a:t>-Ομάδες υποστήριξης (φοιτητές &amp; προσωπικό)</a:t>
            </a:r>
          </a:p>
          <a:p>
            <a:r>
              <a:rPr lang="el-GR" sz="1400" dirty="0">
                <a:solidFill>
                  <a:schemeClr val="bg1"/>
                </a:solidFill>
                <a:latin typeface="Calibri" panose="020F0502020204030204" pitchFamily="34" charset="0"/>
                <a:cs typeface="Calibri" panose="020F0502020204030204" pitchFamily="34" charset="0"/>
              </a:rPr>
              <a:t>-Συμβουλευτικές υπηρεσίες (Ψυχολόγος &amp; Ομότιμος)</a:t>
            </a:r>
          </a:p>
          <a:p>
            <a:r>
              <a:rPr lang="el-GR" sz="1400" dirty="0">
                <a:solidFill>
                  <a:schemeClr val="bg1"/>
                </a:solidFill>
                <a:latin typeface="Calibri" panose="020F0502020204030204" pitchFamily="34" charset="0"/>
                <a:cs typeface="Calibri" panose="020F0502020204030204" pitchFamily="34" charset="0"/>
              </a:rPr>
              <a:t>«Το Όνομά μου Δεν Είναι Διάγνωση»</a:t>
            </a:r>
          </a:p>
          <a:p>
            <a:r>
              <a:rPr lang="el-GR" sz="1400" dirty="0">
                <a:solidFill>
                  <a:schemeClr val="bg1"/>
                </a:solidFill>
                <a:latin typeface="Calibri" panose="020F0502020204030204" pitchFamily="34" charset="0"/>
                <a:cs typeface="Calibri" panose="020F0502020204030204" pitchFamily="34" charset="0"/>
              </a:rPr>
              <a:t>-Προβολή ταινίας &amp; διάλογος</a:t>
            </a:r>
          </a:p>
          <a:p>
            <a:r>
              <a:rPr lang="el-GR" sz="1400" dirty="0">
                <a:solidFill>
                  <a:schemeClr val="bg1"/>
                </a:solidFill>
                <a:latin typeface="Calibri" panose="020F0502020204030204" pitchFamily="34" charset="0"/>
                <a:cs typeface="Calibri" panose="020F0502020204030204" pitchFamily="34" charset="0"/>
              </a:rPr>
              <a:t>-Συνεργασία με Πανεπιστημιακό Διαμεσολαβητή</a:t>
            </a:r>
          </a:p>
          <a:p>
            <a:endParaRPr lang="en-US"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6321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F39B59-63FB-11E1-01F8-1D136E26056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2577C1-7478-F9FC-9902-A5E65E47DCB3}"/>
              </a:ext>
            </a:extLst>
          </p:cNvPr>
          <p:cNvPicPr>
            <a:picLocks noChangeAspect="1"/>
          </p:cNvPicPr>
          <p:nvPr/>
        </p:nvPicPr>
        <p:blipFill>
          <a:blip r:embed="rId2"/>
          <a:srcRect l="2222" r="-1" b="-1"/>
          <a:stretch>
            <a:fillRect/>
          </a:stretch>
        </p:blipFill>
        <p:spPr>
          <a:xfrm>
            <a:off x="20" y="10"/>
            <a:ext cx="14630380" cy="8229590"/>
          </a:xfrm>
          <a:prstGeom prst="rect">
            <a:avLst/>
          </a:prstGeom>
        </p:spPr>
      </p:pic>
      <p:sp>
        <p:nvSpPr>
          <p:cNvPr id="33" name="Rectangle 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BB863D-1E04-A1C6-D91F-2DFCE913F87A}"/>
              </a:ext>
            </a:extLst>
          </p:cNvPr>
          <p:cNvSpPr txBox="1"/>
          <p:nvPr/>
        </p:nvSpPr>
        <p:spPr>
          <a:xfrm>
            <a:off x="628650" y="6380688"/>
            <a:ext cx="13453110" cy="8938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l-GR" sz="3300" b="1" dirty="0">
                <a:solidFill>
                  <a:schemeClr val="tx1">
                    <a:lumMod val="85000"/>
                    <a:lumOff val="15000"/>
                  </a:schemeClr>
                </a:solidFill>
                <a:latin typeface="+mj-lt"/>
                <a:ea typeface="+mj-ea"/>
                <a:cs typeface="+mj-cs"/>
              </a:rPr>
              <a:t>ΠΡΟΓΡΑΜΜΑΤΑ ΕΝΗΜΕΡΩΣΗΣ- ΕΥΑΙΣΘΗΤΟΠΟΙΗΣΗΣ</a:t>
            </a:r>
            <a:endParaRPr lang="en-US" sz="3300" b="1" dirty="0">
              <a:solidFill>
                <a:schemeClr val="tx1">
                  <a:lumMod val="85000"/>
                  <a:lumOff val="15000"/>
                </a:schemeClr>
              </a:solidFill>
              <a:latin typeface="+mj-lt"/>
              <a:ea typeface="+mj-ea"/>
              <a:cs typeface="+mj-cs"/>
            </a:endParaRPr>
          </a:p>
        </p:txBody>
      </p:sp>
      <p:cxnSp>
        <p:nvCxnSpPr>
          <p:cNvPr id="32" name="Straight Connector 3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59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2453DF-75A4-66E7-D5E4-FE297E780376}"/>
              </a:ext>
            </a:extLst>
          </p:cNvPr>
          <p:cNvSpPr txBox="1"/>
          <p:nvPr/>
        </p:nvSpPr>
        <p:spPr>
          <a:xfrm>
            <a:off x="1227550" y="565717"/>
            <a:ext cx="12248964" cy="7417415"/>
          </a:xfrm>
          <a:prstGeom prst="rect">
            <a:avLst/>
          </a:prstGeom>
          <a:noFill/>
        </p:spPr>
        <p:txBody>
          <a:bodyPr wrap="square">
            <a:spAutoFit/>
          </a:bodyPr>
          <a:lstStyle/>
          <a:p>
            <a:pPr algn="just">
              <a:buNone/>
            </a:pPr>
            <a:r>
              <a:rPr lang="el-GR" sz="3600" b="1" i="1" dirty="0">
                <a:latin typeface="Calibri" panose="020F0502020204030204" pitchFamily="34" charset="0"/>
                <a:cs typeface="Calibri" panose="020F0502020204030204" pitchFamily="34" charset="0"/>
              </a:rPr>
              <a:t>On the Level</a:t>
            </a:r>
            <a:r>
              <a:rPr lang="el-GR" sz="3600"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μια εθνική πρωτοβουλία κατά του στίγματος για την ψυχική υγεία που ξεκίνησε στην Τσεχική Δημοκρατία το 2019. Στόχος της είναι να μειώσει τις προκαταλήψεις και το κοινωνικό στίγμα που αντιμετωπίζουν άτομα με ψυχικές ασθένειες, μέσω στοχευμένων δράσεων και εκδηλώσεων σε διάφορες ομάδες του πληθυσμού. </a:t>
            </a:r>
          </a:p>
          <a:p>
            <a:pPr algn="just">
              <a:buNone/>
            </a:pPr>
            <a:endParaRPr lang="el-GR" b="1" dirty="0">
              <a:latin typeface="Calibri" panose="020F0502020204030204" pitchFamily="34" charset="0"/>
              <a:cs typeface="Calibri" panose="020F0502020204030204" pitchFamily="34" charset="0"/>
            </a:endParaRPr>
          </a:p>
          <a:p>
            <a:pPr algn="just">
              <a:buNone/>
            </a:pPr>
            <a:r>
              <a:rPr lang="el-GR" sz="1600" b="1" dirty="0">
                <a:latin typeface="Calibri" panose="020F0502020204030204" pitchFamily="34" charset="0"/>
                <a:cs typeface="Calibri" panose="020F0502020204030204" pitchFamily="34" charset="0"/>
              </a:rPr>
              <a:t> Κύριοι Στόχοι του Προγράμματος</a:t>
            </a:r>
          </a:p>
          <a:p>
            <a:pPr algn="just">
              <a:buNone/>
            </a:pPr>
            <a:r>
              <a:rPr lang="el-GR" sz="1600" dirty="0">
                <a:latin typeface="Calibri" panose="020F0502020204030204" pitchFamily="34" charset="0"/>
                <a:cs typeface="Calibri" panose="020F0502020204030204" pitchFamily="34" charset="0"/>
              </a:rPr>
              <a:t>Το πρόγραμμα επικεντρώνεται σε έξι βασικές ομάδες:</a:t>
            </a:r>
          </a:p>
          <a:p>
            <a:pPr algn="just">
              <a:buFont typeface="+mj-lt"/>
              <a:buAutoNum type="arabicPeriod"/>
            </a:pPr>
            <a:r>
              <a:rPr lang="el-GR" sz="1600" dirty="0">
                <a:latin typeface="Calibri" panose="020F0502020204030204" pitchFamily="34" charset="0"/>
                <a:cs typeface="Calibri" panose="020F0502020204030204" pitchFamily="34" charset="0"/>
              </a:rPr>
              <a:t>Επαγγελματίες υγείας</a:t>
            </a:r>
          </a:p>
          <a:p>
            <a:pPr algn="just">
              <a:buFont typeface="+mj-lt"/>
              <a:buAutoNum type="arabicPeriod"/>
            </a:pPr>
            <a:r>
              <a:rPr lang="el-GR" sz="1600" dirty="0">
                <a:latin typeface="Calibri" panose="020F0502020204030204" pitchFamily="34" charset="0"/>
                <a:cs typeface="Calibri" panose="020F0502020204030204" pitchFamily="34" charset="0"/>
              </a:rPr>
              <a:t>Επαγγελματίες κοινωνικής φροντίδας</a:t>
            </a:r>
          </a:p>
          <a:p>
            <a:pPr algn="just">
              <a:buFont typeface="+mj-lt"/>
              <a:buAutoNum type="arabicPeriod"/>
            </a:pPr>
            <a:r>
              <a:rPr lang="el-GR" sz="1600" dirty="0">
                <a:latin typeface="Calibri" panose="020F0502020204030204" pitchFamily="34" charset="0"/>
                <a:cs typeface="Calibri" panose="020F0502020204030204" pitchFamily="34" charset="0"/>
              </a:rPr>
              <a:t>Υπάλληλοι δημόσιας διοίκησης</a:t>
            </a:r>
          </a:p>
          <a:p>
            <a:pPr algn="just">
              <a:buFont typeface="+mj-lt"/>
              <a:buAutoNum type="arabicPeriod"/>
            </a:pPr>
            <a:r>
              <a:rPr lang="el-GR" sz="1600" dirty="0">
                <a:latin typeface="Calibri" panose="020F0502020204030204" pitchFamily="34" charset="0"/>
                <a:cs typeface="Calibri" panose="020F0502020204030204" pitchFamily="34" charset="0"/>
              </a:rPr>
              <a:t>Κοινότητες κοντά σε δομές ψυχικής υγείας</a:t>
            </a:r>
          </a:p>
          <a:p>
            <a:pPr algn="just">
              <a:buFont typeface="+mj-lt"/>
              <a:buAutoNum type="arabicPeriod"/>
            </a:pPr>
            <a:r>
              <a:rPr lang="el-GR" sz="1600" dirty="0">
                <a:latin typeface="Calibri" panose="020F0502020204030204" pitchFamily="34" charset="0"/>
                <a:cs typeface="Calibri" panose="020F0502020204030204" pitchFamily="34" charset="0"/>
              </a:rPr>
              <a:t>Άτομα με εμπειρία ψυχικών προβλημάτων</a:t>
            </a:r>
          </a:p>
          <a:p>
            <a:pPr algn="just">
              <a:buFont typeface="+mj-lt"/>
              <a:buAutoNum type="arabicPeriod"/>
            </a:pPr>
            <a:r>
              <a:rPr lang="el-GR" sz="1600" dirty="0">
                <a:latin typeface="Calibri" panose="020F0502020204030204" pitchFamily="34" charset="0"/>
                <a:cs typeface="Calibri" panose="020F0502020204030204" pitchFamily="34" charset="0"/>
              </a:rPr>
              <a:t>Οι οικογένειές τους </a:t>
            </a:r>
          </a:p>
          <a:p>
            <a:pPr algn="just"/>
            <a:r>
              <a:rPr lang="el-GR" sz="1600" dirty="0">
                <a:latin typeface="Calibri" panose="020F0502020204030204" pitchFamily="34" charset="0"/>
                <a:cs typeface="Calibri" panose="020F0502020204030204" pitchFamily="34" charset="0"/>
              </a:rPr>
              <a:t>με στόχο να ενισχύσει την κατανόηση και να μειώσει τις αρνητικές αντιλήψεις γύρω από την ψυχική ασθένεια. </a:t>
            </a:r>
          </a:p>
          <a:p>
            <a:pPr algn="just">
              <a:buNone/>
            </a:pPr>
            <a:endParaRPr lang="el-GR" sz="1600" b="1" dirty="0">
              <a:latin typeface="Calibri" panose="020F0502020204030204" pitchFamily="34" charset="0"/>
              <a:cs typeface="Calibri" panose="020F0502020204030204" pitchFamily="34" charset="0"/>
            </a:endParaRPr>
          </a:p>
          <a:p>
            <a:pPr algn="just">
              <a:buNone/>
            </a:pPr>
            <a:r>
              <a:rPr lang="el-GR" sz="1600" b="1" dirty="0">
                <a:latin typeface="Calibri" panose="020F0502020204030204" pitchFamily="34" charset="0"/>
                <a:cs typeface="Calibri" panose="020F0502020204030204" pitchFamily="34" charset="0"/>
              </a:rPr>
              <a:t>Τρόποι Υλοποίησης</a:t>
            </a:r>
          </a:p>
          <a:p>
            <a:pPr algn="just">
              <a:buNone/>
            </a:pPr>
            <a:r>
              <a:rPr lang="el-GR" sz="1600" dirty="0">
                <a:latin typeface="Calibri" panose="020F0502020204030204" pitchFamily="34" charset="0"/>
                <a:cs typeface="Calibri" panose="020F0502020204030204" pitchFamily="34" charset="0"/>
              </a:rPr>
              <a:t>Η δράση υλοποιείται μέσα από δημόσιες πρωτοβουλίες όπως:</a:t>
            </a:r>
          </a:p>
          <a:p>
            <a:pPr>
              <a:buNone/>
            </a:pPr>
            <a:r>
              <a:rPr lang="el-GR" sz="1600" dirty="0">
                <a:latin typeface="Calibri" panose="020F0502020204030204" pitchFamily="34" charset="0"/>
                <a:cs typeface="Calibri" panose="020F0502020204030204" pitchFamily="34" charset="0"/>
              </a:rPr>
              <a:t>1.Το </a:t>
            </a:r>
            <a:r>
              <a:rPr lang="el-GR" sz="1600" b="1" dirty="0">
                <a:latin typeface="Calibri" panose="020F0502020204030204" pitchFamily="34" charset="0"/>
                <a:cs typeface="Calibri" panose="020F0502020204030204" pitchFamily="34" charset="0"/>
              </a:rPr>
              <a:t>φεστιβάλ «Na Hlavu»</a:t>
            </a:r>
            <a:r>
              <a:rPr lang="el-GR" sz="1600" dirty="0">
                <a:latin typeface="Calibri" panose="020F0502020204030204" pitchFamily="34" charset="0"/>
                <a:cs typeface="Calibri" panose="020F0502020204030204" pitchFamily="34" charset="0"/>
              </a:rPr>
              <a:t> (</a:t>
            </a:r>
            <a:r>
              <a:rPr lang="el-GR" sz="1600" i="1" dirty="0">
                <a:latin typeface="Calibri" panose="020F0502020204030204" pitchFamily="34" charset="0"/>
                <a:cs typeface="Calibri" panose="020F0502020204030204" pitchFamily="34" charset="0"/>
              </a:rPr>
              <a:t>Head on Mental Health</a:t>
            </a:r>
            <a:r>
              <a:rPr lang="el-GR" sz="1600" dirty="0">
                <a:latin typeface="Calibri" panose="020F0502020204030204" pitchFamily="34" charset="0"/>
                <a:cs typeface="Calibri" panose="020F0502020204030204" pitchFamily="34" charset="0"/>
              </a:rPr>
              <a:t>), με:</a:t>
            </a:r>
            <a:br>
              <a:rPr lang="el-GR"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•προβολές ταινιών και παραστάσεων για θέματα ψυχικής υγείας</a:t>
            </a:r>
            <a:br>
              <a:rPr lang="el-GR"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•συζητήσεις με επαγγελματίες και ανθρώπους με προηγούμενη εμπειρία</a:t>
            </a:r>
            <a:br>
              <a:rPr lang="el-GR"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 παρουσιάσεις, έκθεσης και ενημερωτικά υλικά</a:t>
            </a:r>
          </a:p>
          <a:p>
            <a:pPr algn="just"/>
            <a:endParaRPr lang="el-GR" sz="1600" dirty="0">
              <a:latin typeface="Calibri" panose="020F0502020204030204" pitchFamily="34" charset="0"/>
              <a:cs typeface="Calibri" panose="020F0502020204030204" pitchFamily="34" charset="0"/>
            </a:endParaRPr>
          </a:p>
          <a:p>
            <a:pPr algn="just"/>
            <a:r>
              <a:rPr lang="el-GR" sz="1600" dirty="0">
                <a:latin typeface="Calibri" panose="020F0502020204030204" pitchFamily="34" charset="0"/>
                <a:cs typeface="Calibri" panose="020F0502020204030204" pitchFamily="34" charset="0"/>
              </a:rPr>
              <a:t>2. Τις </a:t>
            </a:r>
            <a:r>
              <a:rPr lang="el-GR" sz="1600" b="1" dirty="0">
                <a:latin typeface="Calibri" panose="020F0502020204030204" pitchFamily="34" charset="0"/>
                <a:cs typeface="Calibri" panose="020F0502020204030204" pitchFamily="34" charset="0"/>
              </a:rPr>
              <a:t>«Εβδομάδες Ψυχικής Υγείας»</a:t>
            </a:r>
            <a:r>
              <a:rPr lang="el-GR" sz="1600" dirty="0">
                <a:latin typeface="Calibri" panose="020F0502020204030204" pitchFamily="34" charset="0"/>
                <a:cs typeface="Calibri" panose="020F0502020204030204" pitchFamily="34" charset="0"/>
              </a:rPr>
              <a:t>, όπου διοργανώνονται δημόσιες ομιλίες, εκθέσεις, συζητήσεις, συναυλίες και άλλες εκδηλώσεις που φέρνουν το θέμα της ψυχικής ευεξίας στο επίκεντρο της κοινότητας. </a:t>
            </a:r>
          </a:p>
          <a:p>
            <a:pPr algn="just"/>
            <a:endParaRPr lang="el-GR" sz="1600" dirty="0">
              <a:latin typeface="Calibri" panose="020F0502020204030204" pitchFamily="34" charset="0"/>
              <a:cs typeface="Calibri" panose="020F0502020204030204" pitchFamily="34" charset="0"/>
            </a:endParaRPr>
          </a:p>
          <a:p>
            <a:pPr algn="ctr"/>
            <a:r>
              <a:rPr lang="en-US" sz="1600" dirty="0">
                <a:hlinkClick r:id="rId2"/>
              </a:rPr>
              <a:t>https://www.youtube.com/watch?v=nOkH2jGK4p0</a:t>
            </a:r>
            <a:endParaRPr lang="el-GR" sz="1600" dirty="0"/>
          </a:p>
          <a:p>
            <a:pPr algn="ctr"/>
            <a:endParaRPr lang="en-US" sz="1600" dirty="0"/>
          </a:p>
          <a:p>
            <a:pPr algn="ctr"/>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756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155342" cy="82296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50A7D922-954F-3420-97F7-94E2DAF7E272}"/>
              </a:ext>
            </a:extLst>
          </p:cNvPr>
          <p:cNvSpPr txBox="1"/>
          <p:nvPr/>
        </p:nvSpPr>
        <p:spPr>
          <a:xfrm>
            <a:off x="772161" y="772160"/>
            <a:ext cx="5544701" cy="54805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l-GR" sz="5300" kern="1200" dirty="0">
                <a:solidFill>
                  <a:schemeClr val="tx1"/>
                </a:solidFill>
                <a:latin typeface="+mj-lt"/>
                <a:ea typeface="+mj-ea"/>
                <a:cs typeface="+mj-cs"/>
              </a:rPr>
              <a:t>Κοινοτικά </a:t>
            </a:r>
            <a:r>
              <a:rPr lang="el-GR" sz="5300" dirty="0">
                <a:latin typeface="+mj-lt"/>
                <a:ea typeface="+mj-ea"/>
                <a:cs typeface="+mj-cs"/>
              </a:rPr>
              <a:t>κ</a:t>
            </a:r>
            <a:r>
              <a:rPr lang="en-US" sz="5300" kern="1200" dirty="0" err="1">
                <a:solidFill>
                  <a:schemeClr val="tx1"/>
                </a:solidFill>
                <a:latin typeface="+mj-lt"/>
                <a:ea typeface="+mj-ea"/>
                <a:cs typeface="+mj-cs"/>
              </a:rPr>
              <a:t>έντρ</a:t>
            </a:r>
            <a:r>
              <a:rPr lang="el-GR" sz="5300" kern="1200" dirty="0">
                <a:solidFill>
                  <a:schemeClr val="tx1"/>
                </a:solidFill>
                <a:latin typeface="+mj-lt"/>
                <a:ea typeface="+mj-ea"/>
                <a:cs typeface="+mj-cs"/>
              </a:rPr>
              <a:t>α</a:t>
            </a:r>
            <a:r>
              <a:rPr lang="en-US" sz="5300" kern="1200" dirty="0">
                <a:solidFill>
                  <a:schemeClr val="tx1"/>
                </a:solidFill>
                <a:latin typeface="+mj-lt"/>
                <a:ea typeface="+mj-ea"/>
                <a:cs typeface="+mj-cs"/>
              </a:rPr>
              <a:t> Ψυχικής Υγείας (Mental Health Centers)</a:t>
            </a:r>
          </a:p>
        </p:txBody>
      </p:sp>
      <p:pic>
        <p:nvPicPr>
          <p:cNvPr id="7" name="Picture 6">
            <a:extLst>
              <a:ext uri="{FF2B5EF4-FFF2-40B4-BE49-F238E27FC236}">
                <a16:creationId xmlns:a16="http://schemas.microsoft.com/office/drawing/2014/main" id="{7E8BFD43-E497-BC08-94DC-3E2C7EE43576}"/>
              </a:ext>
            </a:extLst>
          </p:cNvPr>
          <p:cNvPicPr>
            <a:picLocks noChangeAspect="1"/>
          </p:cNvPicPr>
          <p:nvPr/>
        </p:nvPicPr>
        <p:blipFill>
          <a:blip r:embed="rId2"/>
          <a:srcRect l="480" t="2453" r="-1" b="-1"/>
          <a:stretch>
            <a:fillRect/>
          </a:stretch>
        </p:blipFill>
        <p:spPr>
          <a:xfrm>
            <a:off x="8248227" y="936171"/>
            <a:ext cx="5289287" cy="6521268"/>
          </a:xfrm>
          <a:prstGeom prst="rect">
            <a:avLst/>
          </a:prstGeom>
        </p:spPr>
      </p:pic>
    </p:spTree>
    <p:extLst>
      <p:ext uri="{BB962C8B-B14F-4D97-AF65-F5344CB8AC3E}">
        <p14:creationId xmlns:p14="http://schemas.microsoft.com/office/powerpoint/2010/main" val="1111089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3" name="Text 1"/>
          <p:cNvSpPr/>
          <p:nvPr/>
        </p:nvSpPr>
        <p:spPr>
          <a:xfrm>
            <a:off x="793433" y="822841"/>
            <a:ext cx="605433" cy="227528"/>
          </a:xfrm>
          <a:prstGeom prst="rect">
            <a:avLst/>
          </a:prstGeom>
          <a:noFill/>
          <a:ln/>
        </p:spPr>
        <p:txBody>
          <a:bodyPr wrap="none" lIns="0" tIns="0" rIns="0" bIns="0" rtlCol="0" anchor="t"/>
          <a:lstStyle/>
          <a:p>
            <a:pPr marL="0" indent="0" algn="l">
              <a:lnSpc>
                <a:spcPts val="1750"/>
              </a:lnSpc>
              <a:buNone/>
            </a:pPr>
            <a:endParaRPr lang="en-US" sz="1200" dirty="0"/>
          </a:p>
        </p:txBody>
      </p:sp>
      <p:sp>
        <p:nvSpPr>
          <p:cNvPr id="4" name="Text 2"/>
          <p:cNvSpPr/>
          <p:nvPr/>
        </p:nvSpPr>
        <p:spPr>
          <a:xfrm>
            <a:off x="678061" y="1173242"/>
            <a:ext cx="12958405" cy="601266"/>
          </a:xfrm>
          <a:prstGeom prst="rect">
            <a:avLst/>
          </a:prstGeom>
          <a:noFill/>
          <a:ln/>
        </p:spPr>
        <p:txBody>
          <a:bodyPr wrap="none" lIns="0" tIns="0" rIns="0" bIns="0" rtlCol="0" anchor="t"/>
          <a:lstStyle/>
          <a:p>
            <a:pPr marL="0" indent="0" algn="l">
              <a:lnSpc>
                <a:spcPts val="4700"/>
              </a:lnSpc>
              <a:buNone/>
            </a:pPr>
            <a:r>
              <a:rPr lang="en-US" sz="3750" dirty="0">
                <a:solidFill>
                  <a:srgbClr val="3F6FF3"/>
                </a:solidFill>
                <a:latin typeface="Outfit Medium" pitchFamily="34" charset="0"/>
                <a:ea typeface="Outfit Medium" pitchFamily="34" charset="-122"/>
                <a:cs typeface="Outfit Medium" pitchFamily="34" charset="-120"/>
              </a:rPr>
              <a:t>Η Ψυχιατρική Μεταρρύθμιση: Μια Ιστορική Αναγκαιότητα</a:t>
            </a:r>
            <a:endParaRPr lang="en-US" sz="3750" dirty="0"/>
          </a:p>
        </p:txBody>
      </p:sp>
      <p:sp>
        <p:nvSpPr>
          <p:cNvPr id="6" name="Text 3"/>
          <p:cNvSpPr/>
          <p:nvPr/>
        </p:nvSpPr>
        <p:spPr>
          <a:xfrm>
            <a:off x="9618940" y="2200558"/>
            <a:ext cx="4340900" cy="1991082"/>
          </a:xfrm>
          <a:prstGeom prst="rect">
            <a:avLst/>
          </a:prstGeom>
          <a:noFill/>
          <a:ln/>
        </p:spPr>
        <p:txBody>
          <a:bodyPr wrap="square" lIns="0" tIns="0" rIns="0" bIns="0" rtlCol="0" anchor="t"/>
          <a:lstStyle/>
          <a:p>
            <a:pPr algn="just">
              <a:lnSpc>
                <a:spcPts val="2200"/>
              </a:lnSpc>
            </a:pPr>
            <a:r>
              <a:rPr lang="el-GR" sz="1600" dirty="0">
                <a:latin typeface="Calibri" panose="020F0502020204030204" pitchFamily="34" charset="0"/>
                <a:cs typeface="Calibri" panose="020F0502020204030204" pitchFamily="34" charset="0"/>
              </a:rPr>
              <a:t>Η </a:t>
            </a:r>
            <a:r>
              <a:rPr lang="el-GR" sz="1600" b="1" dirty="0">
                <a:latin typeface="Calibri" panose="020F0502020204030204" pitchFamily="34" charset="0"/>
                <a:cs typeface="Calibri" panose="020F0502020204030204" pitchFamily="34" charset="0"/>
              </a:rPr>
              <a:t>ψυχιατρική μεταρρύθμιση στην Τσεχία</a:t>
            </a:r>
            <a:r>
              <a:rPr lang="el-GR" sz="1600" dirty="0">
                <a:latin typeface="Calibri" panose="020F0502020204030204" pitchFamily="34" charset="0"/>
                <a:cs typeface="Calibri" panose="020F0502020204030204" pitchFamily="34" charset="0"/>
              </a:rPr>
              <a:t> είναι μια εκτεταμένη προσπάθεια αναδιάρθρωσης του συστήματος ψυχικής υγείας που ξεκίνησε πριν από περισσότερο από μια δεκαετία, με κύριο στόχο την αποϊδρυματοποίηση και την ανάπτυξη υπηρεσιών βασισμένων στην κοινότητα αντί για άμεσα προσανατολισμένη νοσηλεία σε μεγάλες ψυχιατρικές κλινικές</a:t>
            </a:r>
          </a:p>
          <a:p>
            <a:pPr algn="just"/>
            <a:endParaRPr lang="en-US" sz="1600" dirty="0">
              <a:latin typeface="Calibri" panose="020F0502020204030204" pitchFamily="34" charset="0"/>
              <a:cs typeface="Calibri" panose="020F0502020204030204" pitchFamily="34" charset="0"/>
            </a:endParaRPr>
          </a:p>
          <a:p>
            <a:pPr algn="just"/>
            <a:r>
              <a:rPr lang="el-GR" sz="1600" dirty="0">
                <a:latin typeface="Calibri" panose="020F0502020204030204" pitchFamily="34" charset="0"/>
                <a:cs typeface="Calibri" panose="020F0502020204030204" pitchFamily="34" charset="0"/>
              </a:rPr>
              <a:t>Το </a:t>
            </a:r>
            <a:r>
              <a:rPr lang="el-GR" sz="1600" b="1" dirty="0">
                <a:latin typeface="Calibri" panose="020F0502020204030204" pitchFamily="34" charset="0"/>
                <a:cs typeface="Calibri" panose="020F0502020204030204" pitchFamily="34" charset="0"/>
              </a:rPr>
              <a:t>2013 εκδόθηκε και υιοθετήθηκε η Εθνική Στρατηγική για τη Μεταρρύθμιση της Ψυχιατρικής Φροντίδας</a:t>
            </a:r>
            <a:r>
              <a:rPr lang="el-GR" sz="1600" dirty="0">
                <a:latin typeface="Calibri" panose="020F0502020204030204" pitchFamily="34" charset="0"/>
                <a:cs typeface="Calibri" panose="020F0502020204030204" pitchFamily="34" charset="0"/>
              </a:rPr>
              <a:t> (Strategy for the Reform of Psychiatric Care), η οποία περιέγραψε τους βασικούς στρατηγικούς σκοπούς και κατευθύνσεις για την αναδιοργάνωση του τομέα. </a:t>
            </a:r>
          </a:p>
          <a:p>
            <a:pPr algn="just"/>
            <a:endParaRPr lang="en-US" sz="1600" dirty="0">
              <a:latin typeface="Calibri" panose="020F0502020204030204" pitchFamily="34" charset="0"/>
              <a:cs typeface="Calibri" panose="020F0502020204030204" pitchFamily="34" charset="0"/>
            </a:endParaRPr>
          </a:p>
          <a:p>
            <a:pPr algn="just"/>
            <a:r>
              <a:rPr lang="el-GR" sz="1600" dirty="0">
                <a:latin typeface="Calibri" panose="020F0502020204030204" pitchFamily="34" charset="0"/>
                <a:cs typeface="Calibri" panose="020F0502020204030204" pitchFamily="34" charset="0"/>
              </a:rPr>
              <a:t>Η </a:t>
            </a:r>
            <a:r>
              <a:rPr lang="el-GR" sz="1600" b="1" dirty="0">
                <a:latin typeface="Calibri" panose="020F0502020204030204" pitchFamily="34" charset="0"/>
                <a:cs typeface="Calibri" panose="020F0502020204030204" pitchFamily="34" charset="0"/>
              </a:rPr>
              <a:t>εφαρμογή στην πράξη</a:t>
            </a:r>
            <a:r>
              <a:rPr lang="el-GR" sz="1600" dirty="0">
                <a:latin typeface="Calibri" panose="020F0502020204030204" pitchFamily="34" charset="0"/>
                <a:cs typeface="Calibri" panose="020F0502020204030204" pitchFamily="34" charset="0"/>
              </a:rPr>
              <a:t> του σχεδίου μεταρρύθμισης άρχισε να υλοποιείται σταδιακά </a:t>
            </a:r>
            <a:r>
              <a:rPr lang="el-GR" sz="1600" b="1" dirty="0">
                <a:latin typeface="Calibri" panose="020F0502020204030204" pitchFamily="34" charset="0"/>
                <a:cs typeface="Calibri" panose="020F0502020204030204" pitchFamily="34" charset="0"/>
              </a:rPr>
              <a:t>από το 2017</a:t>
            </a:r>
            <a:r>
              <a:rPr lang="el-GR" sz="1600" dirty="0">
                <a:latin typeface="Calibri" panose="020F0502020204030204" pitchFamily="34" charset="0"/>
                <a:cs typeface="Calibri" panose="020F0502020204030204" pitchFamily="34" charset="0"/>
              </a:rPr>
              <a:t> με τη δημιουργία των πρώτων Κέντρων Ψυχικής Υγείας (Mental Health Centres) και δομών κοινοτικής φροντίδας. </a:t>
            </a:r>
          </a:p>
          <a:p>
            <a:pPr algn="just">
              <a:lnSpc>
                <a:spcPts val="2200"/>
              </a:lnSpc>
            </a:pPr>
            <a:endParaRPr lang="en-US" sz="1500" dirty="0">
              <a:latin typeface="Calibri" panose="020F0502020204030204" pitchFamily="34" charset="0"/>
              <a:cs typeface="Calibri" panose="020F0502020204030204" pitchFamily="34" charset="0"/>
            </a:endParaRPr>
          </a:p>
        </p:txBody>
      </p:sp>
      <p:sp>
        <p:nvSpPr>
          <p:cNvPr id="7" name="Text 4"/>
          <p:cNvSpPr/>
          <p:nvPr/>
        </p:nvSpPr>
        <p:spPr>
          <a:xfrm>
            <a:off x="9618940" y="5241846"/>
            <a:ext cx="4340900" cy="1137761"/>
          </a:xfrm>
          <a:prstGeom prst="rect">
            <a:avLst/>
          </a:prstGeom>
          <a:noFill/>
          <a:ln/>
        </p:spPr>
        <p:txBody>
          <a:bodyPr wrap="square" lIns="0" tIns="0" rIns="0" bIns="0" rtlCol="0" anchor="t"/>
          <a:lstStyle/>
          <a:p>
            <a:pPr marL="0" indent="0" algn="l">
              <a:lnSpc>
                <a:spcPts val="2200"/>
              </a:lnSpc>
              <a:buNone/>
            </a:pPr>
            <a:r>
              <a:rPr lang="en-US" sz="1500" dirty="0">
                <a:solidFill>
                  <a:srgbClr val="666666"/>
                </a:solidFill>
                <a:latin typeface="IBM Plex Sans" pitchFamily="34" charset="0"/>
                <a:ea typeface="IBM Plex Sans" pitchFamily="34" charset="-122"/>
                <a:cs typeface="IBM Plex Sans" pitchFamily="34" charset="-120"/>
              </a:rPr>
              <a:t>.</a:t>
            </a:r>
            <a:endParaRPr lang="en-US" sz="1500" dirty="0"/>
          </a:p>
        </p:txBody>
      </p:sp>
      <p:pic>
        <p:nvPicPr>
          <p:cNvPr id="9" name="Picture 8">
            <a:extLst>
              <a:ext uri="{FF2B5EF4-FFF2-40B4-BE49-F238E27FC236}">
                <a16:creationId xmlns:a16="http://schemas.microsoft.com/office/drawing/2014/main" id="{1DF352EA-9927-3D39-087E-212A4F76532A}"/>
              </a:ext>
            </a:extLst>
          </p:cNvPr>
          <p:cNvPicPr>
            <a:picLocks noChangeAspect="1"/>
          </p:cNvPicPr>
          <p:nvPr/>
        </p:nvPicPr>
        <p:blipFill>
          <a:blip r:embed="rId3"/>
          <a:srcRect l="-2851" t="-3609" r="2849" b="8160"/>
          <a:stretch>
            <a:fillRect/>
          </a:stretch>
        </p:blipFill>
        <p:spPr>
          <a:xfrm>
            <a:off x="414229" y="2112057"/>
            <a:ext cx="8698719" cy="49443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 y="0"/>
            <a:ext cx="14626743"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A7894A-CDD4-34DA-19D8-3D85A384EB72}"/>
              </a:ext>
            </a:extLst>
          </p:cNvPr>
          <p:cNvSpPr>
            <a:spLocks noGrp="1"/>
          </p:cNvSpPr>
          <p:nvPr>
            <p:ph type="title"/>
          </p:nvPr>
        </p:nvSpPr>
        <p:spPr>
          <a:xfrm>
            <a:off x="824200" y="1384286"/>
            <a:ext cx="3840480" cy="5353396"/>
          </a:xfrm>
        </p:spPr>
        <p:txBody>
          <a:bodyPr>
            <a:normAutofit/>
          </a:bodyPr>
          <a:lstStyle/>
          <a:p>
            <a:r>
              <a:rPr lang="en-US" sz="4800" dirty="0">
                <a:solidFill>
                  <a:schemeClr val="bg1"/>
                </a:solidFill>
                <a:latin typeface="Calibri" panose="020F0502020204030204" pitchFamily="34" charset="0"/>
                <a:cs typeface="Calibri" panose="020F0502020204030204" pitchFamily="34" charset="0"/>
              </a:rPr>
              <a:t>Fokus Praha / Mladá Boleslav</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2" y="2946574"/>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2">
            <a:extLst>
              <a:ext uri="{FF2B5EF4-FFF2-40B4-BE49-F238E27FC236}">
                <a16:creationId xmlns:a16="http://schemas.microsoft.com/office/drawing/2014/main" id="{69FE12A5-872C-992E-4062-1289068C4D7E}"/>
              </a:ext>
            </a:extLst>
          </p:cNvPr>
          <p:cNvSpPr>
            <a:spLocks noGrp="1" noChangeArrowheads="1"/>
          </p:cNvSpPr>
          <p:nvPr>
            <p:ph idx="1"/>
          </p:nvPr>
        </p:nvSpPr>
        <p:spPr bwMode="auto">
          <a:xfrm>
            <a:off x="5336769" y="709612"/>
            <a:ext cx="8287789" cy="67027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fontScale="92500" lnSpcReduction="20000"/>
          </a:bodyPr>
          <a:lstStyle/>
          <a:p>
            <a:pPr marL="0" indent="0" algn="just">
              <a:buNone/>
            </a:pPr>
            <a:r>
              <a:rPr lang="el-GR" sz="2800" dirty="0">
                <a:latin typeface="Calibri" panose="020F0502020204030204" pitchFamily="34" charset="0"/>
                <a:cs typeface="Calibri" panose="020F0502020204030204" pitchFamily="34" charset="0"/>
              </a:rPr>
              <a:t>είναι ένας </a:t>
            </a:r>
            <a:r>
              <a:rPr lang="el-GR" sz="2800" b="1" dirty="0">
                <a:latin typeface="Calibri" panose="020F0502020204030204" pitchFamily="34" charset="0"/>
                <a:cs typeface="Calibri" panose="020F0502020204030204" pitchFamily="34" charset="0"/>
              </a:rPr>
              <a:t>μη κυβερνητικός, μη κερδοσκοπικός </a:t>
            </a:r>
            <a:r>
              <a:rPr lang="el-GR" sz="2800" dirty="0">
                <a:latin typeface="Calibri" panose="020F0502020204030204" pitchFamily="34" charset="0"/>
                <a:cs typeface="Calibri" panose="020F0502020204030204" pitchFamily="34" charset="0"/>
              </a:rPr>
              <a:t>οργανισμός που παρέχει υπηρεσίες σε άτομα με σοβαρές και μακροχρόνιες ψυχικές διαταραχές στην Τσεχία, κυρίως στην περιοχή της Πράγας, της </a:t>
            </a:r>
            <a:r>
              <a:rPr lang="el-GR" sz="2800" b="1" dirty="0">
                <a:latin typeface="Calibri" panose="020F0502020204030204" pitchFamily="34" charset="0"/>
                <a:cs typeface="Calibri" panose="020F0502020204030204" pitchFamily="34" charset="0"/>
              </a:rPr>
              <a:t>Mladá Boleslav</a:t>
            </a:r>
            <a:r>
              <a:rPr lang="el-GR" sz="2800" dirty="0">
                <a:latin typeface="Calibri" panose="020F0502020204030204" pitchFamily="34" charset="0"/>
                <a:cs typeface="Calibri" panose="020F0502020204030204" pitchFamily="34" charset="0"/>
              </a:rPr>
              <a:t> και στους γύρω νομούς </a:t>
            </a:r>
            <a:r>
              <a:rPr lang="el-GR" sz="2800" b="1" dirty="0">
                <a:latin typeface="Calibri" panose="020F0502020204030204" pitchFamily="34" charset="0"/>
                <a:cs typeface="Calibri" panose="020F0502020204030204" pitchFamily="34" charset="0"/>
              </a:rPr>
              <a:t>Nymburk</a:t>
            </a:r>
            <a:r>
              <a:rPr lang="el-GR" sz="2800" dirty="0">
                <a:latin typeface="Calibri" panose="020F0502020204030204" pitchFamily="34" charset="0"/>
                <a:cs typeface="Calibri" panose="020F0502020204030204" pitchFamily="34" charset="0"/>
              </a:rPr>
              <a:t> και </a:t>
            </a:r>
            <a:r>
              <a:rPr lang="el-GR" sz="2800" b="1" dirty="0">
                <a:latin typeface="Calibri" panose="020F0502020204030204" pitchFamily="34" charset="0"/>
                <a:cs typeface="Calibri" panose="020F0502020204030204" pitchFamily="34" charset="0"/>
              </a:rPr>
              <a:t>Kolín</a:t>
            </a:r>
            <a:r>
              <a:rPr lang="el-GR" sz="2800" dirty="0">
                <a:latin typeface="Calibri" panose="020F0502020204030204" pitchFamily="34" charset="0"/>
                <a:cs typeface="Calibri" panose="020F0502020204030204" pitchFamily="34" charset="0"/>
              </a:rPr>
              <a:t>. </a:t>
            </a:r>
          </a:p>
          <a:p>
            <a:pPr marL="0" indent="0">
              <a:buNone/>
            </a:pPr>
            <a:r>
              <a:rPr lang="el-GR" sz="2800" b="1" dirty="0">
                <a:latin typeface="Calibri" panose="020F0502020204030204" pitchFamily="34" charset="0"/>
                <a:cs typeface="Calibri" panose="020F0502020204030204" pitchFamily="34" charset="0"/>
              </a:rPr>
              <a:t>Τι είναι ο οργανισμός</a:t>
            </a:r>
          </a:p>
          <a:p>
            <a:pPr algn="just"/>
            <a:r>
              <a:rPr lang="el-GR" sz="2800" dirty="0">
                <a:latin typeface="Calibri" panose="020F0502020204030204" pitchFamily="34" charset="0"/>
                <a:cs typeface="Calibri" panose="020F0502020204030204" pitchFamily="34" charset="0"/>
              </a:rPr>
              <a:t>Ιδρύθηκε το </a:t>
            </a:r>
            <a:r>
              <a:rPr lang="el-GR" sz="2800" b="1" dirty="0">
                <a:latin typeface="Calibri" panose="020F0502020204030204" pitchFamily="34" charset="0"/>
                <a:cs typeface="Calibri" panose="020F0502020204030204" pitchFamily="34" charset="0"/>
              </a:rPr>
              <a:t>1992</a:t>
            </a:r>
            <a:r>
              <a:rPr lang="el-GR" sz="2800" dirty="0">
                <a:latin typeface="Calibri" panose="020F0502020204030204" pitchFamily="34" charset="0"/>
                <a:cs typeface="Calibri" panose="020F0502020204030204" pitchFamily="34" charset="0"/>
              </a:rPr>
              <a:t> και εξελίχθηκε σε μια από τις σημαντικές οργανώσεις ψυχικής υγείας στην κεντρική Τσεχία. </a:t>
            </a:r>
          </a:p>
          <a:p>
            <a:pPr algn="just"/>
            <a:r>
              <a:rPr lang="el-GR" sz="2800" dirty="0">
                <a:latin typeface="Calibri" panose="020F0502020204030204" pitchFamily="34" charset="0"/>
                <a:cs typeface="Calibri" panose="020F0502020204030204" pitchFamily="34" charset="0"/>
              </a:rPr>
              <a:t>Από το </a:t>
            </a:r>
            <a:r>
              <a:rPr lang="el-GR" sz="2800" b="1" dirty="0">
                <a:latin typeface="Calibri" panose="020F0502020204030204" pitchFamily="34" charset="0"/>
                <a:cs typeface="Calibri" panose="020F0502020204030204" pitchFamily="34" charset="0"/>
              </a:rPr>
              <a:t>2019</a:t>
            </a:r>
            <a:r>
              <a:rPr lang="el-GR" sz="2800" dirty="0">
                <a:latin typeface="Calibri" panose="020F0502020204030204" pitchFamily="34" charset="0"/>
                <a:cs typeface="Calibri" panose="020F0502020204030204" pitchFamily="34" charset="0"/>
              </a:rPr>
              <a:t> παρέχει επίσης </a:t>
            </a:r>
            <a:r>
              <a:rPr lang="el-GR" sz="2800" b="1" dirty="0">
                <a:latin typeface="Calibri" panose="020F0502020204030204" pitchFamily="34" charset="0"/>
                <a:cs typeface="Calibri" panose="020F0502020204030204" pitchFamily="34" charset="0"/>
              </a:rPr>
              <a:t>υγειονομικές και κοινωνικές υπηρεσίες</a:t>
            </a:r>
            <a:r>
              <a:rPr lang="el-GR" sz="2800" dirty="0">
                <a:latin typeface="Calibri" panose="020F0502020204030204" pitchFamily="34" charset="0"/>
                <a:cs typeface="Calibri" panose="020F0502020204030204" pitchFamily="34" charset="0"/>
              </a:rPr>
              <a:t> στο πλαίσιο του νέου </a:t>
            </a:r>
            <a:r>
              <a:rPr lang="el-GR" sz="2800" b="1" dirty="0">
                <a:latin typeface="Calibri" panose="020F0502020204030204" pitchFamily="34" charset="0"/>
                <a:cs typeface="Calibri" panose="020F0502020204030204" pitchFamily="34" charset="0"/>
              </a:rPr>
              <a:t>Κέντρου Ψυχικής Υγείας</a:t>
            </a:r>
            <a:r>
              <a:rPr lang="el-GR" sz="2800" dirty="0">
                <a:latin typeface="Calibri" panose="020F0502020204030204" pitchFamily="34" charset="0"/>
                <a:cs typeface="Calibri" panose="020F0502020204030204" pitchFamily="34" charset="0"/>
              </a:rPr>
              <a:t> (</a:t>
            </a:r>
            <a:r>
              <a:rPr lang="el-GR" sz="2800" i="1" dirty="0">
                <a:latin typeface="Calibri" panose="020F0502020204030204" pitchFamily="34" charset="0"/>
                <a:cs typeface="Calibri" panose="020F0502020204030204" pitchFamily="34" charset="0"/>
              </a:rPr>
              <a:t>Centrum duševního zdraví</a:t>
            </a:r>
            <a:r>
              <a:rPr lang="el-GR" sz="2800" dirty="0">
                <a:latin typeface="Calibri" panose="020F0502020204030204" pitchFamily="34" charset="0"/>
                <a:cs typeface="Calibri" panose="020F0502020204030204" pitchFamily="34" charset="0"/>
              </a:rPr>
              <a:t>). </a:t>
            </a:r>
          </a:p>
          <a:p>
            <a:pPr algn="just"/>
            <a:r>
              <a:rPr lang="el-GR" sz="2800" dirty="0">
                <a:latin typeface="Calibri" panose="020F0502020204030204" pitchFamily="34" charset="0"/>
                <a:cs typeface="Calibri" panose="020F0502020204030204" pitchFamily="34" charset="0"/>
              </a:rPr>
              <a:t>Στόχος του είναι να </a:t>
            </a:r>
            <a:r>
              <a:rPr lang="el-GR" sz="2800" b="1" dirty="0">
                <a:latin typeface="Calibri" panose="020F0502020204030204" pitchFamily="34" charset="0"/>
                <a:cs typeface="Calibri" panose="020F0502020204030204" pitchFamily="34" charset="0"/>
              </a:rPr>
              <a:t>βελτιώσει την ποιότητα ζωής των ανθρώπων με σοβαρές ψυχικές διαταραχές</a:t>
            </a:r>
            <a:r>
              <a:rPr lang="el-GR" sz="2800" dirty="0">
                <a:latin typeface="Calibri" panose="020F0502020204030204" pitchFamily="34" charset="0"/>
                <a:cs typeface="Calibri" panose="020F0502020204030204" pitchFamily="34" charset="0"/>
              </a:rPr>
              <a:t>, να αυξήσει την </a:t>
            </a:r>
            <a:r>
              <a:rPr lang="el-GR" sz="2800" b="1" dirty="0">
                <a:latin typeface="Calibri" panose="020F0502020204030204" pitchFamily="34" charset="0"/>
                <a:cs typeface="Calibri" panose="020F0502020204030204" pitchFamily="34" charset="0"/>
              </a:rPr>
              <a:t>αυτονόμησή</a:t>
            </a:r>
            <a:r>
              <a:rPr lang="el-GR" sz="2800" dirty="0">
                <a:latin typeface="Calibri" panose="020F0502020204030204" pitchFamily="34" charset="0"/>
                <a:cs typeface="Calibri" panose="020F0502020204030204" pitchFamily="34" charset="0"/>
              </a:rPr>
              <a:t> τους και να </a:t>
            </a:r>
            <a:r>
              <a:rPr lang="el-GR" sz="2800" b="1" dirty="0">
                <a:latin typeface="Calibri" panose="020F0502020204030204" pitchFamily="34" charset="0"/>
                <a:cs typeface="Calibri" panose="020F0502020204030204" pitchFamily="34" charset="0"/>
              </a:rPr>
              <a:t>μειώσει την ανάγκη για ψυχιατρική νοσηλεία</a:t>
            </a:r>
            <a:r>
              <a:rPr lang="el-GR" sz="2800" dirty="0">
                <a:latin typeface="Calibri" panose="020F0502020204030204" pitchFamily="34" charset="0"/>
                <a:cs typeface="Calibri" panose="020F0502020204030204" pitchFamily="34" charset="0"/>
              </a:rPr>
              <a:t>. </a:t>
            </a:r>
          </a:p>
          <a:p>
            <a:pPr algn="just"/>
            <a:r>
              <a:rPr lang="el-GR" sz="2800" dirty="0">
                <a:latin typeface="Calibri" panose="020F0502020204030204" pitchFamily="34" charset="0"/>
                <a:cs typeface="Calibri" panose="020F0502020204030204" pitchFamily="34" charset="0"/>
              </a:rPr>
              <a:t>Οι υπηρεσίες του παρέχονται </a:t>
            </a:r>
            <a:r>
              <a:rPr lang="el-GR" sz="2800" b="1" dirty="0">
                <a:latin typeface="Calibri" panose="020F0502020204030204" pitchFamily="34" charset="0"/>
                <a:cs typeface="Calibri" panose="020F0502020204030204" pitchFamily="34" charset="0"/>
              </a:rPr>
              <a:t>εθελοντικά και χωρίς πίεση</a:t>
            </a:r>
            <a:r>
              <a:rPr lang="el-GR" sz="2800" dirty="0">
                <a:latin typeface="Calibri" panose="020F0502020204030204" pitchFamily="34" charset="0"/>
                <a:cs typeface="Calibri" panose="020F0502020204030204" pitchFamily="34" charset="0"/>
              </a:rPr>
              <a:t>, με σεβασμό στην επιλογή του κάθε ατόμου.</a:t>
            </a:r>
          </a:p>
          <a:p>
            <a:pPr algn="just"/>
            <a:r>
              <a:rPr lang="el-GR" sz="2800" dirty="0"/>
              <a:t>Εφαρμόζουν το FACT για να προσφέρουν </a:t>
            </a:r>
            <a:r>
              <a:rPr lang="el-GR" sz="2800" b="1" dirty="0"/>
              <a:t>ευέλικτη και ολιστική φροντίδα</a:t>
            </a:r>
            <a:r>
              <a:rPr lang="el-GR" sz="2800" dirty="0"/>
              <a:t> στην κοινότητα.</a:t>
            </a:r>
            <a:r>
              <a:rPr lang="el-GR" sz="2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9730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A5EB-8CA4-0DDC-3C8B-1E3FE11FF5C8}"/>
              </a:ext>
            </a:extLst>
          </p:cNvPr>
          <p:cNvSpPr>
            <a:spLocks noGrp="1"/>
          </p:cNvSpPr>
          <p:nvPr>
            <p:ph type="title"/>
          </p:nvPr>
        </p:nvSpPr>
        <p:spPr/>
        <p:txBody>
          <a:bodyPr/>
          <a:lstStyle/>
          <a:p>
            <a:r>
              <a:rPr lang="el-GR" b="1" dirty="0"/>
              <a:t>Βασικές αρχές</a:t>
            </a:r>
            <a:endParaRPr lang="en-US" b="1" dirty="0"/>
          </a:p>
        </p:txBody>
      </p:sp>
      <p:graphicFrame>
        <p:nvGraphicFramePr>
          <p:cNvPr id="4" name="Content Placeholder 3">
            <a:extLst>
              <a:ext uri="{FF2B5EF4-FFF2-40B4-BE49-F238E27FC236}">
                <a16:creationId xmlns:a16="http://schemas.microsoft.com/office/drawing/2014/main" id="{0039CE26-00DC-141E-08A0-277BBCD5B17F}"/>
              </a:ext>
            </a:extLst>
          </p:cNvPr>
          <p:cNvGraphicFramePr>
            <a:graphicFrameLocks noGrp="1"/>
          </p:cNvGraphicFramePr>
          <p:nvPr>
            <p:ph idx="1"/>
            <p:extLst>
              <p:ext uri="{D42A27DB-BD31-4B8C-83A1-F6EECF244321}">
                <p14:modId xmlns:p14="http://schemas.microsoft.com/office/powerpoint/2010/main" val="2208708779"/>
              </p:ext>
            </p:extLst>
          </p:nvPr>
        </p:nvGraphicFramePr>
        <p:xfrm>
          <a:off x="579437" y="2365602"/>
          <a:ext cx="13471525" cy="52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453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962503" cy="82296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8110C5-3A47-2B08-1B7B-D8724ED8D04B}"/>
              </a:ext>
            </a:extLst>
          </p:cNvPr>
          <p:cNvSpPr>
            <a:spLocks noGrp="1"/>
          </p:cNvSpPr>
          <p:nvPr>
            <p:ph type="title"/>
          </p:nvPr>
        </p:nvSpPr>
        <p:spPr>
          <a:xfrm>
            <a:off x="928089" y="1190512"/>
            <a:ext cx="4340296" cy="3354192"/>
          </a:xfrm>
        </p:spPr>
        <p:txBody>
          <a:bodyPr vert="horz" lIns="91440" tIns="45720" rIns="91440" bIns="45720" rtlCol="0" anchor="b">
            <a:normAutofit/>
          </a:bodyPr>
          <a:lstStyle/>
          <a:p>
            <a:pPr algn="ctr" defTabSz="914400"/>
            <a:r>
              <a:rPr lang="en-US" sz="5300" b="1" kern="1200" dirty="0">
                <a:solidFill>
                  <a:schemeClr val="tx1"/>
                </a:solidFill>
                <a:latin typeface="Calibri" panose="020F0502020204030204" pitchFamily="34" charset="0"/>
                <a:cs typeface="Calibri" panose="020F0502020204030204" pitchFamily="34" charset="0"/>
              </a:rPr>
              <a:t>ΕΙΔΙΚΟΤΗΤΕΣ</a:t>
            </a:r>
          </a:p>
        </p:txBody>
      </p:sp>
      <p:graphicFrame>
        <p:nvGraphicFramePr>
          <p:cNvPr id="5" name="Content Placeholder 4">
            <a:extLst>
              <a:ext uri="{FF2B5EF4-FFF2-40B4-BE49-F238E27FC236}">
                <a16:creationId xmlns:a16="http://schemas.microsoft.com/office/drawing/2014/main" id="{5F08BCF8-A719-1732-4880-59DDD8F35C08}"/>
              </a:ext>
            </a:extLst>
          </p:cNvPr>
          <p:cNvGraphicFramePr>
            <a:graphicFrameLocks noGrp="1"/>
          </p:cNvGraphicFramePr>
          <p:nvPr>
            <p:ph idx="1"/>
            <p:extLst>
              <p:ext uri="{D42A27DB-BD31-4B8C-83A1-F6EECF244321}">
                <p14:modId xmlns:p14="http://schemas.microsoft.com/office/powerpoint/2010/main" val="3436032886"/>
              </p:ext>
              <p:ext uri="{E7BDC344-281C-4309-B0C6-D0EE65EED2A8}">
                <p202:designPr xmlns:p202="http://schemas.microsoft.com/office/powerpoint/2020/02/main">
                  <p202:designTagLst>
                    <p202:designTag name="ARCH:1:CLS" val="StackedSequentialRowTable"/>
                  </p202:designTagLst>
                </p202:designPr>
              </p:ext>
            </p:extLst>
          </p:nvPr>
        </p:nvGraphicFramePr>
        <p:xfrm>
          <a:off x="8076350" y="1406192"/>
          <a:ext cx="4847482" cy="5381247"/>
        </p:xfrm>
        <a:graphic>
          <a:graphicData uri="http://schemas.openxmlformats.org/drawingml/2006/table">
            <a:tbl>
              <a:tblPr bandRow="1">
                <a:noFill/>
                <a:tableStyleId>{5C22544A-7EE6-4342-B048-85BDC9FD1C3A}</a:tableStyleId>
              </a:tblPr>
              <a:tblGrid>
                <a:gridCol w="934790">
                  <a:extLst>
                    <a:ext uri="{9D8B030D-6E8A-4147-A177-3AD203B41FA5}">
                      <a16:colId xmlns:a16="http://schemas.microsoft.com/office/drawing/2014/main" val="457705047"/>
                    </a:ext>
                  </a:extLst>
                </a:gridCol>
                <a:gridCol w="3912692">
                  <a:extLst>
                    <a:ext uri="{9D8B030D-6E8A-4147-A177-3AD203B41FA5}">
                      <a16:colId xmlns:a16="http://schemas.microsoft.com/office/drawing/2014/main" val="3927635086"/>
                    </a:ext>
                  </a:extLst>
                </a:gridCol>
              </a:tblGrid>
              <a:tr h="823532">
                <a:tc>
                  <a:txBody>
                    <a:bodyPr/>
                    <a:lstStyle/>
                    <a:p>
                      <a:pPr algn="ctr">
                        <a:buNone/>
                      </a:pPr>
                      <a:r>
                        <a:rPr lang="el-GR" sz="3300" b="1" cap="none" spc="0">
                          <a:solidFill>
                            <a:schemeClr val="tx1"/>
                          </a:solidFill>
                        </a:rPr>
                        <a:t>02</a:t>
                      </a:r>
                      <a:endParaRPr lang="en-US" sz="3300" b="1"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solidFill>
                      <a:schemeClr val="accent1">
                        <a:lumMod val="20000"/>
                        <a:lumOff val="80000"/>
                      </a:schemeClr>
                    </a:solidFill>
                  </a:tcPr>
                </a:tc>
                <a:tc>
                  <a:txBody>
                    <a:bodyPr/>
                    <a:lstStyle/>
                    <a:p>
                      <a:pPr algn="l">
                        <a:buNone/>
                      </a:pPr>
                      <a:r>
                        <a:rPr lang="el-GR" sz="2100" b="0" cap="none" spc="0" dirty="0">
                          <a:solidFill>
                            <a:schemeClr val="tx1"/>
                          </a:solidFill>
                          <a:latin typeface="Calibri" panose="020F0502020204030204" pitchFamily="34" charset="0"/>
                          <a:cs typeface="Calibri" panose="020F0502020204030204" pitchFamily="34" charset="0"/>
                        </a:rPr>
                        <a:t>Ψυχίατροι</a:t>
                      </a:r>
                      <a:endParaRPr lang="en-US" sz="2100" b="0" cap="none" spc="0" dirty="0">
                        <a:solidFill>
                          <a:schemeClr val="tx1"/>
                        </a:solidFill>
                        <a:latin typeface="Calibri" panose="020F0502020204030204" pitchFamily="34" charset="0"/>
                        <a:cs typeface="Calibri" panose="020F0502020204030204" pitchFamily="34" charset="0"/>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noFill/>
                  </a:tcPr>
                </a:tc>
                <a:extLst>
                  <a:ext uri="{0D108BD9-81ED-4DB2-BD59-A6C34878D82A}">
                    <a16:rowId xmlns:a16="http://schemas.microsoft.com/office/drawing/2014/main" val="2903396890"/>
                  </a:ext>
                </a:extLst>
              </a:tr>
              <a:tr h="823532">
                <a:tc>
                  <a:txBody>
                    <a:bodyPr/>
                    <a:lstStyle/>
                    <a:p>
                      <a:pPr algn="ctr">
                        <a:buNone/>
                      </a:pPr>
                      <a:r>
                        <a:rPr lang="en-US" sz="3300" b="1" cap="none" spc="0">
                          <a:solidFill>
                            <a:schemeClr val="tx1"/>
                          </a:solidFill>
                        </a:rPr>
                        <a:t>0</a:t>
                      </a:r>
                      <a:r>
                        <a:rPr lang="el-GR" sz="3300" b="1" cap="none" spc="0">
                          <a:solidFill>
                            <a:schemeClr val="tx1"/>
                          </a:solidFill>
                        </a:rPr>
                        <a:t>4</a:t>
                      </a:r>
                      <a:endParaRPr lang="en-US" sz="3300" b="1"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solidFill>
                      <a:schemeClr val="accent1">
                        <a:lumMod val="20000"/>
                        <a:lumOff val="80000"/>
                      </a:schemeClr>
                    </a:solidFill>
                  </a:tcPr>
                </a:tc>
                <a:tc>
                  <a:txBody>
                    <a:bodyPr/>
                    <a:lstStyle/>
                    <a:p>
                      <a:pPr algn="l">
                        <a:buNone/>
                      </a:pPr>
                      <a:r>
                        <a:rPr lang="el-GR" sz="2100" b="0" cap="none" spc="0" dirty="0">
                          <a:solidFill>
                            <a:schemeClr val="tx1"/>
                          </a:solidFill>
                          <a:latin typeface="Calibri" panose="020F0502020204030204" pitchFamily="34" charset="0"/>
                          <a:cs typeface="Calibri" panose="020F0502020204030204" pitchFamily="34" charset="0"/>
                        </a:rPr>
                        <a:t>Ψυχολόγοι</a:t>
                      </a:r>
                      <a:endParaRPr lang="en-US" sz="2100" b="0" cap="none" spc="0" dirty="0">
                        <a:solidFill>
                          <a:schemeClr val="tx1"/>
                        </a:solidFill>
                        <a:latin typeface="Calibri" panose="020F0502020204030204" pitchFamily="34" charset="0"/>
                        <a:cs typeface="Calibri" panose="020F0502020204030204" pitchFamily="34" charset="0"/>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noFill/>
                  </a:tcPr>
                </a:tc>
                <a:extLst>
                  <a:ext uri="{0D108BD9-81ED-4DB2-BD59-A6C34878D82A}">
                    <a16:rowId xmlns:a16="http://schemas.microsoft.com/office/drawing/2014/main" val="2636914431"/>
                  </a:ext>
                </a:extLst>
              </a:tr>
              <a:tr h="1263587">
                <a:tc>
                  <a:txBody>
                    <a:bodyPr/>
                    <a:lstStyle/>
                    <a:p>
                      <a:pPr algn="ctr">
                        <a:buNone/>
                      </a:pPr>
                      <a:r>
                        <a:rPr lang="el-GR" sz="3300" b="1" cap="none" spc="0">
                          <a:solidFill>
                            <a:schemeClr val="tx1"/>
                          </a:solidFill>
                        </a:rPr>
                        <a:t>17</a:t>
                      </a:r>
                      <a:endParaRPr lang="en-US" sz="3300" b="1"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solidFill>
                      <a:schemeClr val="accent1">
                        <a:lumMod val="20000"/>
                        <a:lumOff val="80000"/>
                      </a:schemeClr>
                    </a:solidFill>
                  </a:tcPr>
                </a:tc>
                <a:tc>
                  <a:txBody>
                    <a:bodyPr/>
                    <a:lstStyle/>
                    <a:p>
                      <a:pPr algn="l">
                        <a:buNone/>
                      </a:pPr>
                      <a:r>
                        <a:rPr lang="en-US" sz="2100" b="0" cap="none" spc="0" dirty="0">
                          <a:solidFill>
                            <a:schemeClr val="tx1"/>
                          </a:solidFill>
                          <a:latin typeface="Calibri" panose="020F0502020204030204" pitchFamily="34" charset="0"/>
                          <a:cs typeface="Calibri" panose="020F0502020204030204" pitchFamily="34" charset="0"/>
                        </a:rPr>
                        <a:t>Case managers ( 7 </a:t>
                      </a:r>
                      <a:r>
                        <a:rPr lang="el-GR" sz="2100" b="0" cap="none" spc="0" dirty="0">
                          <a:solidFill>
                            <a:schemeClr val="tx1"/>
                          </a:solidFill>
                          <a:latin typeface="Calibri" panose="020F0502020204030204" pitchFamily="34" charset="0"/>
                          <a:cs typeface="Calibri" panose="020F0502020204030204" pitchFamily="34" charset="0"/>
                        </a:rPr>
                        <a:t>νοσηλευτές, 5 κοινωνικοί λειτουργοί, 5 κοινωνικοι φροντιστές)</a:t>
                      </a:r>
                      <a:endParaRPr lang="en-US" sz="2100" b="0" cap="none" spc="0" dirty="0">
                        <a:solidFill>
                          <a:schemeClr val="tx1"/>
                        </a:solidFill>
                        <a:latin typeface="Calibri" panose="020F0502020204030204" pitchFamily="34" charset="0"/>
                        <a:cs typeface="Calibri" panose="020F0502020204030204" pitchFamily="34" charset="0"/>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noFill/>
                  </a:tcPr>
                </a:tc>
                <a:extLst>
                  <a:ext uri="{0D108BD9-81ED-4DB2-BD59-A6C34878D82A}">
                    <a16:rowId xmlns:a16="http://schemas.microsoft.com/office/drawing/2014/main" val="249305074"/>
                  </a:ext>
                </a:extLst>
              </a:tr>
              <a:tr h="823532">
                <a:tc>
                  <a:txBody>
                    <a:bodyPr/>
                    <a:lstStyle/>
                    <a:p>
                      <a:pPr algn="ctr">
                        <a:buNone/>
                      </a:pPr>
                      <a:r>
                        <a:rPr lang="en-US" sz="3300" b="1" cap="none" spc="0">
                          <a:solidFill>
                            <a:schemeClr val="tx1"/>
                          </a:solidFill>
                        </a:rPr>
                        <a:t>0</a:t>
                      </a:r>
                      <a:r>
                        <a:rPr lang="el-GR" sz="3300" b="1" cap="none" spc="0">
                          <a:solidFill>
                            <a:schemeClr val="tx1"/>
                          </a:solidFill>
                        </a:rPr>
                        <a:t>3</a:t>
                      </a:r>
                      <a:endParaRPr lang="en-US" sz="3300" b="1"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solidFill>
                      <a:schemeClr val="accent1">
                        <a:lumMod val="20000"/>
                        <a:lumOff val="80000"/>
                      </a:schemeClr>
                    </a:solidFill>
                  </a:tcPr>
                </a:tc>
                <a:tc>
                  <a:txBody>
                    <a:bodyPr/>
                    <a:lstStyle/>
                    <a:p>
                      <a:pPr algn="l">
                        <a:buNone/>
                      </a:pPr>
                      <a:r>
                        <a:rPr lang="el-GR" sz="2100" b="0" cap="none" spc="0" dirty="0">
                          <a:solidFill>
                            <a:schemeClr val="tx1"/>
                          </a:solidFill>
                          <a:latin typeface="Calibri" panose="020F0502020204030204" pitchFamily="34" charset="0"/>
                          <a:cs typeface="Calibri" panose="020F0502020204030204" pitchFamily="34" charset="0"/>
                        </a:rPr>
                        <a:t>Ομότιμοι εργαζόμενοι</a:t>
                      </a:r>
                      <a:endParaRPr lang="en-US" sz="2100" b="0" cap="none" spc="0" dirty="0">
                        <a:solidFill>
                          <a:schemeClr val="tx1"/>
                        </a:solidFill>
                        <a:latin typeface="Calibri" panose="020F0502020204030204" pitchFamily="34" charset="0"/>
                        <a:cs typeface="Calibri" panose="020F0502020204030204" pitchFamily="34" charset="0"/>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noFill/>
                  </a:tcPr>
                </a:tc>
                <a:extLst>
                  <a:ext uri="{0D108BD9-81ED-4DB2-BD59-A6C34878D82A}">
                    <a16:rowId xmlns:a16="http://schemas.microsoft.com/office/drawing/2014/main" val="3154742940"/>
                  </a:ext>
                </a:extLst>
              </a:tr>
              <a:tr h="823532">
                <a:tc>
                  <a:txBody>
                    <a:bodyPr/>
                    <a:lstStyle/>
                    <a:p>
                      <a:pPr algn="ctr">
                        <a:buNone/>
                      </a:pPr>
                      <a:r>
                        <a:rPr lang="en-US" sz="3300" b="1" cap="none" spc="0">
                          <a:solidFill>
                            <a:schemeClr val="tx1"/>
                          </a:solidFill>
                        </a:rPr>
                        <a:t>0</a:t>
                      </a:r>
                      <a:r>
                        <a:rPr lang="el-GR" sz="3300" b="1" cap="none" spc="0">
                          <a:solidFill>
                            <a:schemeClr val="tx1"/>
                          </a:solidFill>
                        </a:rPr>
                        <a:t>2</a:t>
                      </a:r>
                      <a:endParaRPr lang="en-US" sz="3300" b="1"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solidFill>
                      <a:schemeClr val="accent1">
                        <a:lumMod val="20000"/>
                        <a:lumOff val="80000"/>
                      </a:schemeClr>
                    </a:solidFill>
                  </a:tcPr>
                </a:tc>
                <a:tc>
                  <a:txBody>
                    <a:bodyPr/>
                    <a:lstStyle/>
                    <a:p>
                      <a:pPr algn="l">
                        <a:buNone/>
                      </a:pPr>
                      <a:r>
                        <a:rPr lang="el-GR" sz="2100" b="0" cap="none" spc="0" dirty="0">
                          <a:solidFill>
                            <a:schemeClr val="tx1"/>
                          </a:solidFill>
                          <a:latin typeface="Calibri" panose="020F0502020204030204" pitchFamily="34" charset="0"/>
                          <a:cs typeface="Calibri" panose="020F0502020204030204" pitchFamily="34" charset="0"/>
                        </a:rPr>
                        <a:t>Εργασιακοί σύμβουλοι</a:t>
                      </a: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noFill/>
                  </a:tcPr>
                </a:tc>
                <a:extLst>
                  <a:ext uri="{0D108BD9-81ED-4DB2-BD59-A6C34878D82A}">
                    <a16:rowId xmlns:a16="http://schemas.microsoft.com/office/drawing/2014/main" val="756473275"/>
                  </a:ext>
                </a:extLst>
              </a:tr>
              <a:tr h="823532">
                <a:tc>
                  <a:txBody>
                    <a:bodyPr/>
                    <a:lstStyle/>
                    <a:p>
                      <a:pPr algn="ctr">
                        <a:buNone/>
                      </a:pPr>
                      <a:r>
                        <a:rPr lang="el-GR" sz="3300" b="1" cap="none" spc="0">
                          <a:solidFill>
                            <a:schemeClr val="tx1"/>
                          </a:solidFill>
                        </a:rPr>
                        <a:t>01</a:t>
                      </a:r>
                      <a:endParaRPr lang="en-US" sz="3300" b="1"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solidFill>
                      <a:schemeClr val="accent1">
                        <a:lumMod val="20000"/>
                        <a:lumOff val="80000"/>
                      </a:schemeClr>
                    </a:solidFill>
                  </a:tcPr>
                </a:tc>
                <a:tc>
                  <a:txBody>
                    <a:bodyPr/>
                    <a:lstStyle/>
                    <a:p>
                      <a:pPr algn="l">
                        <a:buNone/>
                      </a:pPr>
                      <a:r>
                        <a:rPr lang="el-GR" sz="2100" b="0" cap="none" spc="0" dirty="0">
                          <a:solidFill>
                            <a:schemeClr val="tx1"/>
                          </a:solidFill>
                          <a:latin typeface="Calibri" panose="020F0502020204030204" pitchFamily="34" charset="0"/>
                          <a:cs typeface="Calibri" panose="020F0502020204030204" pitchFamily="34" charset="0"/>
                        </a:rPr>
                        <a:t>Διοικητικός Υπάλληλος </a:t>
                      </a:r>
                    </a:p>
                  </a:txBody>
                  <a:tcPr marL="141446" marR="141446" marT="141446" marB="141446" anchor="ctr">
                    <a:lnL w="12700" cmpd="sng">
                      <a:noFill/>
                      <a:prstDash val="solid"/>
                    </a:lnL>
                    <a:lnR w="12700" cmpd="sng">
                      <a:noFill/>
                      <a:prstDash val="solid"/>
                    </a:lnR>
                    <a:lnT w="6350" cap="flat" cmpd="sng" algn="ctr">
                      <a:solidFill>
                        <a:schemeClr val="accent1"/>
                      </a:solidFill>
                      <a:prstDash val="solid"/>
                    </a:lnT>
                    <a:lnB w="6350" cap="flat" cmpd="sng" algn="ctr">
                      <a:solidFill>
                        <a:schemeClr val="accent1"/>
                      </a:solidFill>
                      <a:prstDash val="solid"/>
                    </a:lnB>
                    <a:noFill/>
                  </a:tcPr>
                </a:tc>
                <a:extLst>
                  <a:ext uri="{0D108BD9-81ED-4DB2-BD59-A6C34878D82A}">
                    <a16:rowId xmlns:a16="http://schemas.microsoft.com/office/drawing/2014/main" val="3668879069"/>
                  </a:ext>
                </a:extLst>
              </a:tr>
            </a:tbl>
          </a:graphicData>
        </a:graphic>
      </p:graphicFrame>
    </p:spTree>
    <p:extLst>
      <p:ext uri="{BB962C8B-B14F-4D97-AF65-F5344CB8AC3E}">
        <p14:creationId xmlns:p14="http://schemas.microsoft.com/office/powerpoint/2010/main" val="1957593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15553-7457-17AA-EB68-383994CDBCD1}"/>
              </a:ext>
            </a:extLst>
          </p:cNvPr>
          <p:cNvSpPr>
            <a:spLocks noGrp="1"/>
          </p:cNvSpPr>
          <p:nvPr>
            <p:ph type="title"/>
          </p:nvPr>
        </p:nvSpPr>
        <p:spPr>
          <a:xfrm>
            <a:off x="703773" y="2020507"/>
            <a:ext cx="3738318" cy="2875631"/>
          </a:xfrm>
        </p:spPr>
        <p:txBody>
          <a:bodyPr anchor="b">
            <a:normAutofit/>
          </a:bodyPr>
          <a:lstStyle/>
          <a:p>
            <a:pPr algn="r"/>
            <a:r>
              <a:rPr lang="el-GR" sz="4800" b="1" dirty="0">
                <a:solidFill>
                  <a:srgbClr val="FFFFFF"/>
                </a:solidFill>
                <a:latin typeface="Calibri" panose="020F0502020204030204" pitchFamily="34" charset="0"/>
                <a:cs typeface="Calibri" panose="020F0502020204030204" pitchFamily="34" charset="0"/>
              </a:rPr>
              <a:t>Ανάλυση Ειδικοτήτων </a:t>
            </a:r>
            <a:endParaRPr lang="en-US" sz="4800" b="1" dirty="0">
              <a:solidFill>
                <a:srgbClr val="FFFFFF"/>
              </a:solidFill>
              <a:latin typeface="Calibri" panose="020F0502020204030204" pitchFamily="34" charset="0"/>
              <a:cs typeface="Calibri" panose="020F0502020204030204" pitchFamily="34" charset="0"/>
            </a:endParaRPr>
          </a:p>
        </p:txBody>
      </p:sp>
      <p:graphicFrame>
        <p:nvGraphicFramePr>
          <p:cNvPr id="5" name="Content Placeholder 2">
            <a:extLst>
              <a:ext uri="{FF2B5EF4-FFF2-40B4-BE49-F238E27FC236}">
                <a16:creationId xmlns:a16="http://schemas.microsoft.com/office/drawing/2014/main" id="{078D9993-890C-258A-4BAD-142CA10B37FA}"/>
              </a:ext>
            </a:extLst>
          </p:cNvPr>
          <p:cNvGraphicFramePr>
            <a:graphicFrameLocks noGrp="1"/>
          </p:cNvGraphicFramePr>
          <p:nvPr>
            <p:ph idx="1"/>
            <p:extLst>
              <p:ext uri="{D42A27DB-BD31-4B8C-83A1-F6EECF244321}">
                <p14:modId xmlns:p14="http://schemas.microsoft.com/office/powerpoint/2010/main" val="1322779781"/>
              </p:ext>
            </p:extLst>
          </p:nvPr>
        </p:nvGraphicFramePr>
        <p:xfrm>
          <a:off x="5886062" y="900528"/>
          <a:ext cx="3898939" cy="6544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E103417D-527A-EE81-B962-E9FD76E72B46}"/>
              </a:ext>
            </a:extLst>
          </p:cNvPr>
          <p:cNvGrpSpPr/>
          <p:nvPr/>
        </p:nvGrpSpPr>
        <p:grpSpPr>
          <a:xfrm>
            <a:off x="10531288" y="4847652"/>
            <a:ext cx="3898939" cy="2591677"/>
            <a:chOff x="0" y="3950075"/>
            <a:chExt cx="3898939" cy="2591677"/>
          </a:xfrm>
        </p:grpSpPr>
        <p:sp>
          <p:nvSpPr>
            <p:cNvPr id="12" name="Rectangle 11">
              <a:extLst>
                <a:ext uri="{FF2B5EF4-FFF2-40B4-BE49-F238E27FC236}">
                  <a16:creationId xmlns:a16="http://schemas.microsoft.com/office/drawing/2014/main" id="{665B79C0-0187-E887-FD8D-324161D91918}"/>
                </a:ext>
              </a:extLst>
            </p:cNvPr>
            <p:cNvSpPr/>
            <p:nvPr/>
          </p:nvSpPr>
          <p:spPr>
            <a:xfrm>
              <a:off x="0" y="3950075"/>
              <a:ext cx="3898939" cy="2591677"/>
            </a:xfrm>
            <a:prstGeom prst="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F74BB6A0-A32A-949E-3902-04C3C005D39E}"/>
                </a:ext>
              </a:extLst>
            </p:cNvPr>
            <p:cNvSpPr txBox="1"/>
            <p:nvPr/>
          </p:nvSpPr>
          <p:spPr>
            <a:xfrm>
              <a:off x="0" y="3950075"/>
              <a:ext cx="3898939" cy="2591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l-GR" sz="1900" kern="1200" dirty="0">
                  <a:latin typeface="Calibri" panose="020F0502020204030204" pitchFamily="34" charset="0"/>
                  <a:cs typeface="Calibri" panose="020F0502020204030204" pitchFamily="34" charset="0"/>
                </a:rPr>
                <a:t>-Ψυχοθεραπεία</a:t>
              </a:r>
            </a:p>
            <a:p>
              <a:pPr marL="0" lvl="0" indent="0" algn="l" defTabSz="844550">
                <a:lnSpc>
                  <a:spcPct val="90000"/>
                </a:lnSpc>
                <a:spcBef>
                  <a:spcPct val="0"/>
                </a:spcBef>
                <a:spcAft>
                  <a:spcPct val="35000"/>
                </a:spcAft>
                <a:buNone/>
              </a:pPr>
              <a:r>
                <a:rPr lang="el-GR" sz="1900" dirty="0">
                  <a:latin typeface="Calibri" panose="020F0502020204030204" pitchFamily="34" charset="0"/>
                  <a:cs typeface="Calibri" panose="020F0502020204030204" pitchFamily="34" charset="0"/>
                </a:rPr>
                <a:t>-Ψυχομετρική Εκτίμηση</a:t>
              </a:r>
              <a:endParaRPr lang="en-US" sz="1900" kern="1200" dirty="0">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543AED49-AEA2-567B-ECC1-625CA9D47EDF}"/>
              </a:ext>
            </a:extLst>
          </p:cNvPr>
          <p:cNvGrpSpPr/>
          <p:nvPr/>
        </p:nvGrpSpPr>
        <p:grpSpPr>
          <a:xfrm>
            <a:off x="10531288" y="900528"/>
            <a:ext cx="3898939" cy="3985999"/>
            <a:chOff x="0" y="2951"/>
            <a:chExt cx="3898939" cy="3985999"/>
          </a:xfrm>
        </p:grpSpPr>
        <p:sp>
          <p:nvSpPr>
            <p:cNvPr id="8" name="Callout: Up Arrow 7">
              <a:extLst>
                <a:ext uri="{FF2B5EF4-FFF2-40B4-BE49-F238E27FC236}">
                  <a16:creationId xmlns:a16="http://schemas.microsoft.com/office/drawing/2014/main" id="{44D5BC45-F8B1-B454-5DD6-10F1E4682EA4}"/>
                </a:ext>
              </a:extLst>
            </p:cNvPr>
            <p:cNvSpPr/>
            <p:nvPr/>
          </p:nvSpPr>
          <p:spPr>
            <a:xfrm rot="10800000">
              <a:off x="0" y="2951"/>
              <a:ext cx="3898939" cy="3985999"/>
            </a:xfrm>
            <a:prstGeom prst="upArrowCallout">
              <a:avLst/>
            </a:prstGeom>
          </p:spPr>
          <p:style>
            <a:lnRef idx="0">
              <a:schemeClr val="lt1">
                <a:hueOff val="0"/>
                <a:satOff val="0"/>
                <a:lumOff val="0"/>
                <a:alphaOff val="0"/>
              </a:schemeClr>
            </a:lnRef>
            <a:fillRef idx="3">
              <a:schemeClr val="accent2">
                <a:hueOff val="5675128"/>
                <a:satOff val="15375"/>
                <a:lumOff val="-12157"/>
                <a:alphaOff val="0"/>
              </a:schemeClr>
            </a:fillRef>
            <a:effectRef idx="2">
              <a:schemeClr val="accent2">
                <a:hueOff val="5675128"/>
                <a:satOff val="15375"/>
                <a:lumOff val="-12157"/>
                <a:alphaOff val="0"/>
              </a:schemeClr>
            </a:effectRef>
            <a:fontRef idx="minor">
              <a:schemeClr val="lt1"/>
            </a:fontRef>
          </p:style>
          <p:txBody>
            <a:bodyPr/>
            <a:lstStyle/>
            <a:p>
              <a:endParaRPr lang="en-US"/>
            </a:p>
          </p:txBody>
        </p:sp>
        <p:sp>
          <p:nvSpPr>
            <p:cNvPr id="10" name="Callout: Up Arrow 6">
              <a:extLst>
                <a:ext uri="{FF2B5EF4-FFF2-40B4-BE49-F238E27FC236}">
                  <a16:creationId xmlns:a16="http://schemas.microsoft.com/office/drawing/2014/main" id="{71F217E1-10EC-736F-4E18-36B6F1A0ED0F}"/>
                </a:ext>
              </a:extLst>
            </p:cNvPr>
            <p:cNvSpPr txBox="1"/>
            <p:nvPr/>
          </p:nvSpPr>
          <p:spPr>
            <a:xfrm rot="21600000">
              <a:off x="0" y="2951"/>
              <a:ext cx="3898939" cy="2589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l-GR" sz="2400" b="1" kern="1200" dirty="0">
                  <a:latin typeface="Calibri" panose="020F0502020204030204" pitchFamily="34" charset="0"/>
                  <a:cs typeface="Calibri" panose="020F0502020204030204" pitchFamily="34" charset="0"/>
                </a:rPr>
                <a:t>Ψυχολόγος</a:t>
              </a:r>
              <a:r>
                <a:rPr lang="el-GR" sz="1900" b="1" kern="1200" dirty="0">
                  <a:latin typeface="Calibri" panose="020F0502020204030204" pitchFamily="34" charset="0"/>
                  <a:cs typeface="Calibri" panose="020F0502020204030204" pitchFamily="34" charset="0"/>
                </a:rPr>
                <a:t> </a:t>
              </a:r>
              <a:endParaRPr lang="en-US" sz="1900" b="1" kern="12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46316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0DC824-AB0E-CDA9-1AFD-FAF01DB06FE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F0B9EB-B013-529A-21F7-AE0D1DECA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A5AB6E-F9D1-390A-5B6C-B3816474D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8DED86-67D7-FE56-EB04-259885E1F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682F27-507C-07C6-6CAD-5B2C61D38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BCC057F-17CB-DD31-BE96-D606D2660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3D61C784-6451-DE11-4726-32C4F3AB7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E13D75-D8D4-AC7F-D749-807B03CE1FD9}"/>
              </a:ext>
            </a:extLst>
          </p:cNvPr>
          <p:cNvSpPr>
            <a:spLocks noGrp="1"/>
          </p:cNvSpPr>
          <p:nvPr>
            <p:ph type="title"/>
          </p:nvPr>
        </p:nvSpPr>
        <p:spPr>
          <a:xfrm>
            <a:off x="703773" y="2020507"/>
            <a:ext cx="3738318" cy="2875631"/>
          </a:xfrm>
        </p:spPr>
        <p:txBody>
          <a:bodyPr anchor="b">
            <a:normAutofit/>
          </a:bodyPr>
          <a:lstStyle/>
          <a:p>
            <a:pPr algn="r"/>
            <a:r>
              <a:rPr lang="el-GR" sz="4800" b="1" dirty="0">
                <a:solidFill>
                  <a:srgbClr val="FFFFFF"/>
                </a:solidFill>
                <a:latin typeface="Calibri" panose="020F0502020204030204" pitchFamily="34" charset="0"/>
                <a:cs typeface="Calibri" panose="020F0502020204030204" pitchFamily="34" charset="0"/>
              </a:rPr>
              <a:t>Ανάλυση Ειδικοτήτων </a:t>
            </a:r>
            <a:endParaRPr lang="en-US" sz="4800" b="1" dirty="0">
              <a:solidFill>
                <a:srgbClr val="FFFFFF"/>
              </a:solidFill>
              <a:latin typeface="Calibri" panose="020F0502020204030204" pitchFamily="34" charset="0"/>
              <a:cs typeface="Calibri" panose="020F0502020204030204" pitchFamily="34" charset="0"/>
            </a:endParaRPr>
          </a:p>
        </p:txBody>
      </p:sp>
      <p:graphicFrame>
        <p:nvGraphicFramePr>
          <p:cNvPr id="5" name="Content Placeholder 2">
            <a:extLst>
              <a:ext uri="{FF2B5EF4-FFF2-40B4-BE49-F238E27FC236}">
                <a16:creationId xmlns:a16="http://schemas.microsoft.com/office/drawing/2014/main" id="{0365F966-07FC-6EAC-31D6-7E0494D174CB}"/>
              </a:ext>
            </a:extLst>
          </p:cNvPr>
          <p:cNvGraphicFramePr>
            <a:graphicFrameLocks noGrp="1"/>
          </p:cNvGraphicFramePr>
          <p:nvPr>
            <p:ph idx="1"/>
            <p:extLst>
              <p:ext uri="{D42A27DB-BD31-4B8C-83A1-F6EECF244321}">
                <p14:modId xmlns:p14="http://schemas.microsoft.com/office/powerpoint/2010/main" val="2930512174"/>
              </p:ext>
            </p:extLst>
          </p:nvPr>
        </p:nvGraphicFramePr>
        <p:xfrm>
          <a:off x="5886062" y="900528"/>
          <a:ext cx="3898939" cy="6544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EBFF1335-75AD-9413-3E3E-5DCC8755EC73}"/>
              </a:ext>
            </a:extLst>
          </p:cNvPr>
          <p:cNvGrpSpPr/>
          <p:nvPr/>
        </p:nvGrpSpPr>
        <p:grpSpPr>
          <a:xfrm>
            <a:off x="10531288" y="4847652"/>
            <a:ext cx="3898939" cy="2591677"/>
            <a:chOff x="0" y="3950075"/>
            <a:chExt cx="3898939" cy="2591677"/>
          </a:xfrm>
        </p:grpSpPr>
        <p:sp>
          <p:nvSpPr>
            <p:cNvPr id="12" name="Rectangle 11">
              <a:extLst>
                <a:ext uri="{FF2B5EF4-FFF2-40B4-BE49-F238E27FC236}">
                  <a16:creationId xmlns:a16="http://schemas.microsoft.com/office/drawing/2014/main" id="{C53655ED-3E6C-5484-1BEF-BE7D7CB86EBA}"/>
                </a:ext>
              </a:extLst>
            </p:cNvPr>
            <p:cNvSpPr/>
            <p:nvPr/>
          </p:nvSpPr>
          <p:spPr>
            <a:xfrm>
              <a:off x="0" y="3950075"/>
              <a:ext cx="3898939" cy="2591677"/>
            </a:xfrm>
            <a:prstGeom prst="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AA8405AC-1AFE-C7E0-6A5A-29B239772698}"/>
                </a:ext>
              </a:extLst>
            </p:cNvPr>
            <p:cNvSpPr txBox="1"/>
            <p:nvPr/>
          </p:nvSpPr>
          <p:spPr>
            <a:xfrm>
              <a:off x="0" y="3950075"/>
              <a:ext cx="3898939" cy="2591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135128" numCol="1" spcCol="1270" anchor="ctr" anchorCtr="0">
              <a:noAutofit/>
            </a:bodyPr>
            <a:lstStyle/>
            <a:p>
              <a:pPr lvl="0" defTabSz="844550">
                <a:lnSpc>
                  <a:spcPct val="90000"/>
                </a:lnSpc>
                <a:spcBef>
                  <a:spcPct val="0"/>
                </a:spcBef>
                <a:spcAft>
                  <a:spcPct val="35000"/>
                </a:spcAft>
              </a:pPr>
              <a:r>
                <a:rPr lang="el-GR" sz="1900" kern="1200" dirty="0">
                  <a:latin typeface="Calibri" panose="020F0502020204030204" pitchFamily="34" charset="0"/>
                  <a:cs typeface="Calibri" panose="020F0502020204030204" pitchFamily="34" charset="0"/>
                </a:rPr>
                <a:t>-</a:t>
              </a:r>
              <a:r>
                <a:rPr lang="el-GR" sz="2000" kern="1200" dirty="0">
                  <a:latin typeface="Calibri" panose="020F0502020204030204" pitchFamily="34" charset="0"/>
                  <a:cs typeface="Calibri" panose="020F0502020204030204" pitchFamily="34" charset="0"/>
                </a:rPr>
                <a:t>Μ</a:t>
              </a:r>
              <a:r>
                <a:rPr lang="el-GR" sz="2000" dirty="0">
                  <a:latin typeface="Calibri" panose="020F0502020204030204" pitchFamily="34" charset="0"/>
                  <a:cs typeface="Calibri" panose="020F0502020204030204" pitchFamily="34" charset="0"/>
                </a:rPr>
                <a:t>οιράζεται εμπειρίες</a:t>
              </a:r>
              <a:endParaRPr lang="el-GR" sz="1900" dirty="0">
                <a:latin typeface="Calibri" panose="020F0502020204030204" pitchFamily="34" charset="0"/>
                <a:cs typeface="Calibri" panose="020F0502020204030204" pitchFamily="34" charset="0"/>
              </a:endParaRPr>
            </a:p>
            <a:p>
              <a:pPr lvl="0" defTabSz="844550">
                <a:lnSpc>
                  <a:spcPct val="90000"/>
                </a:lnSpc>
                <a:spcBef>
                  <a:spcPct val="0"/>
                </a:spcBef>
                <a:spcAft>
                  <a:spcPct val="35000"/>
                </a:spcAft>
              </a:pPr>
              <a:r>
                <a:rPr lang="el-GR" sz="1900" kern="1200" dirty="0">
                  <a:latin typeface="Calibri" panose="020F0502020204030204" pitchFamily="34" charset="0"/>
                  <a:cs typeface="Calibri" panose="020F0502020204030204" pitchFamily="34" charset="0"/>
                </a:rPr>
                <a:t>-</a:t>
              </a:r>
              <a:r>
                <a:rPr lang="el-GR" sz="2000" kern="1200" dirty="0">
                  <a:latin typeface="Calibri" panose="020F0502020204030204" pitchFamily="34" charset="0"/>
                  <a:cs typeface="Calibri" panose="020F0502020204030204" pitchFamily="34" charset="0"/>
                </a:rPr>
                <a:t>Π</a:t>
              </a:r>
              <a:r>
                <a:rPr lang="el-GR" sz="2000" dirty="0">
                  <a:latin typeface="Calibri" panose="020F0502020204030204" pitchFamily="34" charset="0"/>
                  <a:cs typeface="Calibri" panose="020F0502020204030204" pitchFamily="34" charset="0"/>
                </a:rPr>
                <a:t>ροσφέρει ελπίδα</a:t>
              </a:r>
            </a:p>
            <a:p>
              <a:pPr lvl="0" defTabSz="844550">
                <a:lnSpc>
                  <a:spcPct val="90000"/>
                </a:lnSpc>
                <a:spcBef>
                  <a:spcPct val="0"/>
                </a:spcBef>
                <a:spcAft>
                  <a:spcPct val="35000"/>
                </a:spcAft>
              </a:pPr>
              <a:r>
                <a:rPr lang="el-GR" sz="2000" dirty="0">
                  <a:latin typeface="Calibri" panose="020F0502020204030204" pitchFamily="34" charset="0"/>
                  <a:cs typeface="Calibri" panose="020F0502020204030204" pitchFamily="34" charset="0"/>
                </a:rPr>
                <a:t>-Ζει την ανάρρωση του</a:t>
              </a:r>
            </a:p>
            <a:p>
              <a:pPr lvl="0" defTabSz="844550">
                <a:lnSpc>
                  <a:spcPct val="90000"/>
                </a:lnSpc>
                <a:spcBef>
                  <a:spcPct val="0"/>
                </a:spcBef>
                <a:spcAft>
                  <a:spcPct val="35000"/>
                </a:spcAft>
              </a:pPr>
              <a:r>
                <a:rPr lang="el-GR" sz="2000" dirty="0">
                  <a:latin typeface="Calibri" panose="020F0502020204030204" pitchFamily="34" charset="0"/>
                  <a:cs typeface="Calibri" panose="020F0502020204030204" pitchFamily="34" charset="0"/>
                </a:rPr>
                <a:t>-Καθοδηγεί τον ασθενή</a:t>
              </a:r>
            </a:p>
            <a:p>
              <a:pPr lvl="0" defTabSz="844550">
                <a:lnSpc>
                  <a:spcPct val="90000"/>
                </a:lnSpc>
                <a:spcBef>
                  <a:spcPct val="0"/>
                </a:spcBef>
                <a:spcAft>
                  <a:spcPct val="35000"/>
                </a:spcAft>
              </a:pPr>
              <a:endParaRPr lang="en-US" sz="1900" kern="1200" dirty="0">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F80997F5-F48D-5FA5-05ED-E3E1463F341E}"/>
              </a:ext>
            </a:extLst>
          </p:cNvPr>
          <p:cNvGrpSpPr/>
          <p:nvPr/>
        </p:nvGrpSpPr>
        <p:grpSpPr>
          <a:xfrm>
            <a:off x="10531288" y="900528"/>
            <a:ext cx="3898939" cy="3985999"/>
            <a:chOff x="0" y="2951"/>
            <a:chExt cx="3898939" cy="3985999"/>
          </a:xfrm>
        </p:grpSpPr>
        <p:sp>
          <p:nvSpPr>
            <p:cNvPr id="8" name="Callout: Up Arrow 7">
              <a:extLst>
                <a:ext uri="{FF2B5EF4-FFF2-40B4-BE49-F238E27FC236}">
                  <a16:creationId xmlns:a16="http://schemas.microsoft.com/office/drawing/2014/main" id="{16BF472F-B9F9-A42C-0168-01A864BC6D72}"/>
                </a:ext>
              </a:extLst>
            </p:cNvPr>
            <p:cNvSpPr/>
            <p:nvPr/>
          </p:nvSpPr>
          <p:spPr>
            <a:xfrm rot="10800000">
              <a:off x="0" y="2951"/>
              <a:ext cx="3898939" cy="3985999"/>
            </a:xfrm>
            <a:prstGeom prst="upArrowCallout">
              <a:avLst/>
            </a:prstGeom>
          </p:spPr>
          <p:style>
            <a:lnRef idx="0">
              <a:schemeClr val="lt1">
                <a:hueOff val="0"/>
                <a:satOff val="0"/>
                <a:lumOff val="0"/>
                <a:alphaOff val="0"/>
              </a:schemeClr>
            </a:lnRef>
            <a:fillRef idx="3">
              <a:schemeClr val="accent2">
                <a:hueOff val="5675128"/>
                <a:satOff val="15375"/>
                <a:lumOff val="-12157"/>
                <a:alphaOff val="0"/>
              </a:schemeClr>
            </a:fillRef>
            <a:effectRef idx="2">
              <a:schemeClr val="accent2">
                <a:hueOff val="5675128"/>
                <a:satOff val="15375"/>
                <a:lumOff val="-12157"/>
                <a:alphaOff val="0"/>
              </a:schemeClr>
            </a:effectRef>
            <a:fontRef idx="minor">
              <a:schemeClr val="lt1"/>
            </a:fontRef>
          </p:style>
          <p:txBody>
            <a:bodyPr/>
            <a:lstStyle/>
            <a:p>
              <a:endParaRPr lang="en-US"/>
            </a:p>
          </p:txBody>
        </p:sp>
        <p:sp>
          <p:nvSpPr>
            <p:cNvPr id="10" name="Callout: Up Arrow 6">
              <a:extLst>
                <a:ext uri="{FF2B5EF4-FFF2-40B4-BE49-F238E27FC236}">
                  <a16:creationId xmlns:a16="http://schemas.microsoft.com/office/drawing/2014/main" id="{2869AE03-DB82-1B5C-BD2F-879AC05C7704}"/>
                </a:ext>
              </a:extLst>
            </p:cNvPr>
            <p:cNvSpPr txBox="1"/>
            <p:nvPr/>
          </p:nvSpPr>
          <p:spPr>
            <a:xfrm rot="21600000">
              <a:off x="0" y="2951"/>
              <a:ext cx="3898939" cy="2589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l-GR" sz="2400" b="1" kern="1200" dirty="0">
                  <a:latin typeface="Calibri" panose="020F0502020204030204" pitchFamily="34" charset="0"/>
                  <a:cs typeface="Calibri" panose="020F0502020204030204" pitchFamily="34" charset="0"/>
                </a:rPr>
                <a:t>Ομότιμος εργαζόμενος </a:t>
              </a:r>
              <a:endParaRPr lang="en-US" sz="2400" b="1" kern="12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12083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5E7101-6230-575A-BBA1-D0FF60014F8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508C01-D85E-D09C-3017-F3EDA3638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A2EF87-F90B-D2D8-2BEA-778DF1771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6D2298-AF37-43B5-E4DF-BD52CCC50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CC4639-BDE1-A7AD-A090-18C1A8D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B96FF484-1EFD-90CE-E017-E6141497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A53F2531-D4DA-AB1E-360A-A3AE989EB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AAC9C4-804B-2E6C-01E9-7D5382B4647B}"/>
              </a:ext>
            </a:extLst>
          </p:cNvPr>
          <p:cNvSpPr>
            <a:spLocks noGrp="1"/>
          </p:cNvSpPr>
          <p:nvPr>
            <p:ph type="title"/>
          </p:nvPr>
        </p:nvSpPr>
        <p:spPr>
          <a:xfrm>
            <a:off x="703773" y="2020507"/>
            <a:ext cx="3738318" cy="2875631"/>
          </a:xfrm>
        </p:spPr>
        <p:txBody>
          <a:bodyPr anchor="b">
            <a:normAutofit/>
          </a:bodyPr>
          <a:lstStyle/>
          <a:p>
            <a:pPr algn="r"/>
            <a:r>
              <a:rPr lang="el-GR" sz="4800" b="1" dirty="0">
                <a:solidFill>
                  <a:srgbClr val="FFFFFF"/>
                </a:solidFill>
                <a:latin typeface="Calibri" panose="020F0502020204030204" pitchFamily="34" charset="0"/>
                <a:cs typeface="Calibri" panose="020F0502020204030204" pitchFamily="34" charset="0"/>
              </a:rPr>
              <a:t>Ανάλυση Ειδικοτήτων </a:t>
            </a:r>
            <a:endParaRPr lang="en-US" sz="4800" b="1" dirty="0">
              <a:solidFill>
                <a:srgbClr val="FFFFFF"/>
              </a:solidFill>
              <a:latin typeface="Calibri" panose="020F0502020204030204" pitchFamily="34" charset="0"/>
              <a:cs typeface="Calibri" panose="020F0502020204030204" pitchFamily="34" charset="0"/>
            </a:endParaRPr>
          </a:p>
        </p:txBody>
      </p:sp>
      <p:graphicFrame>
        <p:nvGraphicFramePr>
          <p:cNvPr id="5" name="Content Placeholder 2">
            <a:extLst>
              <a:ext uri="{FF2B5EF4-FFF2-40B4-BE49-F238E27FC236}">
                <a16:creationId xmlns:a16="http://schemas.microsoft.com/office/drawing/2014/main" id="{4AE39A8A-2AF5-E3AA-FE2C-A782229FFD5F}"/>
              </a:ext>
            </a:extLst>
          </p:cNvPr>
          <p:cNvGraphicFramePr>
            <a:graphicFrameLocks noGrp="1"/>
          </p:cNvGraphicFramePr>
          <p:nvPr>
            <p:ph idx="1"/>
            <p:extLst>
              <p:ext uri="{D42A27DB-BD31-4B8C-83A1-F6EECF244321}">
                <p14:modId xmlns:p14="http://schemas.microsoft.com/office/powerpoint/2010/main" val="3340080931"/>
              </p:ext>
            </p:extLst>
          </p:nvPr>
        </p:nvGraphicFramePr>
        <p:xfrm>
          <a:off x="5886062" y="900528"/>
          <a:ext cx="3898939" cy="6544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9AF7F620-D68A-16C3-7586-F6704710648C}"/>
              </a:ext>
            </a:extLst>
          </p:cNvPr>
          <p:cNvGrpSpPr/>
          <p:nvPr/>
        </p:nvGrpSpPr>
        <p:grpSpPr>
          <a:xfrm>
            <a:off x="10531288" y="4847652"/>
            <a:ext cx="3898939" cy="2591677"/>
            <a:chOff x="0" y="3950075"/>
            <a:chExt cx="3898939" cy="2591677"/>
          </a:xfrm>
        </p:grpSpPr>
        <p:sp>
          <p:nvSpPr>
            <p:cNvPr id="12" name="Rectangle 11">
              <a:extLst>
                <a:ext uri="{FF2B5EF4-FFF2-40B4-BE49-F238E27FC236}">
                  <a16:creationId xmlns:a16="http://schemas.microsoft.com/office/drawing/2014/main" id="{874EC4DD-35B1-7C78-F1D7-CE49131757C9}"/>
                </a:ext>
              </a:extLst>
            </p:cNvPr>
            <p:cNvSpPr/>
            <p:nvPr/>
          </p:nvSpPr>
          <p:spPr>
            <a:xfrm>
              <a:off x="0" y="3950075"/>
              <a:ext cx="3898939" cy="2591677"/>
            </a:xfrm>
            <a:prstGeom prst="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031AB33D-44E2-B78F-4983-F8D069D8AD1B}"/>
                </a:ext>
              </a:extLst>
            </p:cNvPr>
            <p:cNvSpPr txBox="1"/>
            <p:nvPr/>
          </p:nvSpPr>
          <p:spPr>
            <a:xfrm>
              <a:off x="0" y="3950075"/>
              <a:ext cx="3898939" cy="2591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135128" numCol="1" spcCol="1270" anchor="ctr" anchorCtr="0">
              <a:noAutofit/>
            </a:bodyPr>
            <a:lstStyle/>
            <a:p>
              <a:pPr lvl="0" defTabSz="844550">
                <a:lnSpc>
                  <a:spcPct val="90000"/>
                </a:lnSpc>
                <a:spcBef>
                  <a:spcPct val="0"/>
                </a:spcBef>
                <a:spcAft>
                  <a:spcPct val="35000"/>
                </a:spcAft>
              </a:pPr>
              <a:r>
                <a:rPr lang="el-GR" sz="1600" kern="1200" dirty="0">
                  <a:latin typeface="Calibri" panose="020F0502020204030204" pitchFamily="34" charset="0"/>
                  <a:cs typeface="Calibri" panose="020F0502020204030204" pitchFamily="34" charset="0"/>
                </a:rPr>
                <a:t>-Ε</a:t>
              </a:r>
              <a:r>
                <a:rPr lang="el-GR" sz="1600" dirty="0">
                  <a:latin typeface="Calibri" panose="020F0502020204030204" pitchFamily="34" charset="0"/>
                  <a:cs typeface="Calibri" panose="020F0502020204030204" pitchFamily="34" charset="0"/>
                </a:rPr>
                <a:t>πιβλέπει την ποιότητα της υπηρεσίας</a:t>
              </a:r>
            </a:p>
            <a:p>
              <a:pPr lvl="0" defTabSz="844550">
                <a:lnSpc>
                  <a:spcPct val="90000"/>
                </a:lnSpc>
                <a:spcBef>
                  <a:spcPct val="0"/>
                </a:spcBef>
                <a:spcAft>
                  <a:spcPct val="35000"/>
                </a:spcAft>
              </a:pPr>
              <a:r>
                <a:rPr lang="el-GR" sz="1600" dirty="0">
                  <a:latin typeface="Calibri" panose="020F0502020204030204" pitchFamily="34" charset="0"/>
                  <a:cs typeface="Calibri" panose="020F0502020204030204" pitchFamily="34" charset="0"/>
                </a:rPr>
                <a:t>-Ηγείται της ομάδας</a:t>
              </a:r>
            </a:p>
            <a:p>
              <a:pPr lvl="0" defTabSz="844550">
                <a:lnSpc>
                  <a:spcPct val="90000"/>
                </a:lnSpc>
                <a:spcBef>
                  <a:spcPct val="0"/>
                </a:spcBef>
                <a:spcAft>
                  <a:spcPct val="35000"/>
                </a:spcAft>
              </a:pPr>
              <a:r>
                <a:rPr lang="el-GR" sz="1600" dirty="0">
                  <a:latin typeface="Calibri" panose="020F0502020204030204" pitchFamily="34" charset="0"/>
                  <a:cs typeface="Calibri" panose="020F0502020204030204" pitchFamily="34" charset="0"/>
                </a:rPr>
                <a:t>-Παρέχει καθοδήγηση</a:t>
              </a:r>
            </a:p>
            <a:p>
              <a:pPr lvl="0" defTabSz="844550">
                <a:lnSpc>
                  <a:spcPct val="90000"/>
                </a:lnSpc>
                <a:spcBef>
                  <a:spcPct val="0"/>
                </a:spcBef>
                <a:spcAft>
                  <a:spcPct val="35000"/>
                </a:spcAft>
              </a:pPr>
              <a:r>
                <a:rPr lang="el-GR" sz="1600" dirty="0">
                  <a:latin typeface="Calibri" panose="020F0502020204030204" pitchFamily="34" charset="0"/>
                  <a:cs typeface="Calibri" panose="020F0502020204030204" pitchFamily="34" charset="0"/>
                </a:rPr>
                <a:t>-Συντονίζεται με τα ενδιαφερόμενα μέρη</a:t>
              </a:r>
            </a:p>
            <a:p>
              <a:pPr lvl="0" defTabSz="844550">
                <a:lnSpc>
                  <a:spcPct val="90000"/>
                </a:lnSpc>
                <a:spcBef>
                  <a:spcPct val="0"/>
                </a:spcBef>
                <a:spcAft>
                  <a:spcPct val="35000"/>
                </a:spcAft>
              </a:pPr>
              <a:endParaRPr lang="el-GR" sz="1600" dirty="0">
                <a:latin typeface="Calibri" panose="020F0502020204030204" pitchFamily="34" charset="0"/>
                <a:cs typeface="Calibri" panose="020F0502020204030204" pitchFamily="34" charset="0"/>
              </a:endParaRPr>
            </a:p>
            <a:p>
              <a:pPr lvl="0" defTabSz="844550">
                <a:lnSpc>
                  <a:spcPct val="90000"/>
                </a:lnSpc>
                <a:spcBef>
                  <a:spcPct val="0"/>
                </a:spcBef>
                <a:spcAft>
                  <a:spcPct val="35000"/>
                </a:spcAft>
              </a:pPr>
              <a:endParaRPr lang="en-US" sz="1600" kern="1200" dirty="0">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0EF35D7B-D9CF-865F-4C43-EF4BFC8B3881}"/>
              </a:ext>
            </a:extLst>
          </p:cNvPr>
          <p:cNvGrpSpPr/>
          <p:nvPr/>
        </p:nvGrpSpPr>
        <p:grpSpPr>
          <a:xfrm>
            <a:off x="10531288" y="900528"/>
            <a:ext cx="3898939" cy="3985999"/>
            <a:chOff x="0" y="2951"/>
            <a:chExt cx="3898939" cy="3985999"/>
          </a:xfrm>
        </p:grpSpPr>
        <p:sp>
          <p:nvSpPr>
            <p:cNvPr id="8" name="Callout: Up Arrow 7">
              <a:extLst>
                <a:ext uri="{FF2B5EF4-FFF2-40B4-BE49-F238E27FC236}">
                  <a16:creationId xmlns:a16="http://schemas.microsoft.com/office/drawing/2014/main" id="{A4C6AE33-1990-3721-BB5A-7487F675FAD8}"/>
                </a:ext>
              </a:extLst>
            </p:cNvPr>
            <p:cNvSpPr/>
            <p:nvPr/>
          </p:nvSpPr>
          <p:spPr>
            <a:xfrm rot="10800000">
              <a:off x="0" y="2951"/>
              <a:ext cx="3898939" cy="3985999"/>
            </a:xfrm>
            <a:prstGeom prst="upArrowCallout">
              <a:avLst/>
            </a:prstGeom>
          </p:spPr>
          <p:style>
            <a:lnRef idx="0">
              <a:schemeClr val="lt1">
                <a:hueOff val="0"/>
                <a:satOff val="0"/>
                <a:lumOff val="0"/>
                <a:alphaOff val="0"/>
              </a:schemeClr>
            </a:lnRef>
            <a:fillRef idx="3">
              <a:schemeClr val="accent2">
                <a:hueOff val="5675128"/>
                <a:satOff val="15375"/>
                <a:lumOff val="-12157"/>
                <a:alphaOff val="0"/>
              </a:schemeClr>
            </a:fillRef>
            <a:effectRef idx="2">
              <a:schemeClr val="accent2">
                <a:hueOff val="5675128"/>
                <a:satOff val="15375"/>
                <a:lumOff val="-12157"/>
                <a:alphaOff val="0"/>
              </a:schemeClr>
            </a:effectRef>
            <a:fontRef idx="minor">
              <a:schemeClr val="lt1"/>
            </a:fontRef>
          </p:style>
          <p:txBody>
            <a:bodyPr/>
            <a:lstStyle/>
            <a:p>
              <a:endParaRPr lang="en-US"/>
            </a:p>
          </p:txBody>
        </p:sp>
        <p:sp>
          <p:nvSpPr>
            <p:cNvPr id="10" name="Callout: Up Arrow 6">
              <a:extLst>
                <a:ext uri="{FF2B5EF4-FFF2-40B4-BE49-F238E27FC236}">
                  <a16:creationId xmlns:a16="http://schemas.microsoft.com/office/drawing/2014/main" id="{8B360C12-818C-22B5-FEEE-1C37BAF22122}"/>
                </a:ext>
              </a:extLst>
            </p:cNvPr>
            <p:cNvSpPr txBox="1"/>
            <p:nvPr/>
          </p:nvSpPr>
          <p:spPr>
            <a:xfrm rot="21600000">
              <a:off x="0" y="2951"/>
              <a:ext cx="3898939" cy="2589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l-GR" sz="2400" b="1" kern="1200" dirty="0">
                  <a:latin typeface="Calibri" panose="020F0502020204030204" pitchFamily="34" charset="0"/>
                  <a:cs typeface="Calibri" panose="020F0502020204030204" pitchFamily="34" charset="0"/>
                </a:rPr>
                <a:t>Διοικητικός</a:t>
              </a:r>
              <a:r>
                <a:rPr lang="el-GR" sz="2400" b="1" kern="1200" dirty="0"/>
                <a:t> υπάλληλος</a:t>
              </a:r>
              <a:endParaRPr lang="en-US" sz="2400" b="1" kern="1200" dirty="0"/>
            </a:p>
          </p:txBody>
        </p:sp>
      </p:grpSp>
    </p:spTree>
    <p:extLst>
      <p:ext uri="{BB962C8B-B14F-4D97-AF65-F5344CB8AC3E}">
        <p14:creationId xmlns:p14="http://schemas.microsoft.com/office/powerpoint/2010/main" val="2210634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0242-AA48-C42B-93BD-7B4B1C2428F8}"/>
              </a:ext>
            </a:extLst>
          </p:cNvPr>
          <p:cNvSpPr>
            <a:spLocks noGrp="1"/>
          </p:cNvSpPr>
          <p:nvPr>
            <p:ph type="title"/>
          </p:nvPr>
        </p:nvSpPr>
        <p:spPr>
          <a:xfrm>
            <a:off x="1470297" y="1192893"/>
            <a:ext cx="12618720" cy="1590676"/>
          </a:xfrm>
        </p:spPr>
        <p:txBody>
          <a:bodyPr/>
          <a:lstStyle/>
          <a:p>
            <a:r>
              <a:rPr lang="en-US" dirty="0"/>
              <a:t>https://www.menti.com/alwgxdjoircb</a:t>
            </a:r>
          </a:p>
        </p:txBody>
      </p:sp>
      <p:pic>
        <p:nvPicPr>
          <p:cNvPr id="5" name="Picture 4">
            <a:extLst>
              <a:ext uri="{FF2B5EF4-FFF2-40B4-BE49-F238E27FC236}">
                <a16:creationId xmlns:a16="http://schemas.microsoft.com/office/drawing/2014/main" id="{DC0B6DBA-6844-2E3D-EE7E-39F540A003F9}"/>
              </a:ext>
            </a:extLst>
          </p:cNvPr>
          <p:cNvPicPr>
            <a:picLocks noChangeAspect="1"/>
          </p:cNvPicPr>
          <p:nvPr/>
        </p:nvPicPr>
        <p:blipFill>
          <a:blip r:embed="rId2"/>
          <a:stretch>
            <a:fillRect/>
          </a:stretch>
        </p:blipFill>
        <p:spPr>
          <a:xfrm>
            <a:off x="5043714" y="2783569"/>
            <a:ext cx="4542971" cy="4542971"/>
          </a:xfrm>
          <a:prstGeom prst="rect">
            <a:avLst/>
          </a:prstGeom>
        </p:spPr>
      </p:pic>
    </p:spTree>
    <p:extLst>
      <p:ext uri="{BB962C8B-B14F-4D97-AF65-F5344CB8AC3E}">
        <p14:creationId xmlns:p14="http://schemas.microsoft.com/office/powerpoint/2010/main" val="345617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5" name="Text 2"/>
          <p:cNvSpPr/>
          <p:nvPr/>
        </p:nvSpPr>
        <p:spPr>
          <a:xfrm>
            <a:off x="730329" y="1189911"/>
            <a:ext cx="11707297" cy="651986"/>
          </a:xfrm>
          <a:prstGeom prst="rect">
            <a:avLst/>
          </a:prstGeom>
          <a:noFill/>
          <a:ln/>
        </p:spPr>
        <p:txBody>
          <a:bodyPr wrap="none" lIns="0" tIns="0" rIns="0" bIns="0" rtlCol="0" anchor="t"/>
          <a:lstStyle/>
          <a:p>
            <a:pPr marL="0" indent="0" algn="l">
              <a:lnSpc>
                <a:spcPts val="5100"/>
              </a:lnSpc>
              <a:buNone/>
            </a:pPr>
            <a:r>
              <a:rPr lang="en-US" sz="4100" dirty="0">
                <a:solidFill>
                  <a:srgbClr val="3F6FF3"/>
                </a:solidFill>
                <a:latin typeface="Calibri" panose="020F0502020204030204" pitchFamily="34" charset="0"/>
                <a:ea typeface="Outfit Medium" pitchFamily="34" charset="-122"/>
                <a:cs typeface="Calibri" panose="020F0502020204030204" pitchFamily="34" charset="0"/>
              </a:rPr>
              <a:t>Χρηματοδότηση της Ψυχικής Υγείας στην Τσεχία</a:t>
            </a:r>
            <a:endParaRPr lang="en-US" sz="4100" dirty="0">
              <a:latin typeface="Calibri" panose="020F0502020204030204" pitchFamily="34" charset="0"/>
              <a:cs typeface="Calibri" panose="020F0502020204030204" pitchFamily="34" charset="0"/>
            </a:endParaRPr>
          </a:p>
        </p:txBody>
      </p:sp>
      <p:sp>
        <p:nvSpPr>
          <p:cNvPr id="6" name="Text 3"/>
          <p:cNvSpPr/>
          <p:nvPr/>
        </p:nvSpPr>
        <p:spPr>
          <a:xfrm>
            <a:off x="730329" y="2321719"/>
            <a:ext cx="3474363" cy="391239"/>
          </a:xfrm>
          <a:prstGeom prst="rect">
            <a:avLst/>
          </a:prstGeom>
          <a:noFill/>
          <a:ln/>
        </p:spPr>
        <p:txBody>
          <a:bodyPr wrap="none" lIns="0" tIns="0" rIns="0" bIns="0" rtlCol="0" anchor="t"/>
          <a:lstStyle/>
          <a:p>
            <a:pPr marL="0" indent="0" algn="l">
              <a:lnSpc>
                <a:spcPts val="3050"/>
              </a:lnSpc>
              <a:buNone/>
            </a:pPr>
            <a:r>
              <a:rPr lang="en-US" sz="2450" dirty="0" err="1">
                <a:solidFill>
                  <a:srgbClr val="3F6FF3"/>
                </a:solidFill>
                <a:latin typeface="Calibri" panose="020F0502020204030204" pitchFamily="34" charset="0"/>
                <a:ea typeface="Outfit Medium" pitchFamily="34" charset="-122"/>
                <a:cs typeface="Calibri" panose="020F0502020204030204" pitchFamily="34" charset="0"/>
              </a:rPr>
              <a:t>Πηγές</a:t>
            </a:r>
            <a:r>
              <a:rPr lang="en-US" sz="2450" dirty="0">
                <a:solidFill>
                  <a:srgbClr val="3F6FF3"/>
                </a:solidFill>
                <a:latin typeface="Calibri" panose="020F0502020204030204" pitchFamily="34" charset="0"/>
                <a:ea typeface="Outfit Medium" pitchFamily="34" charset="-122"/>
                <a:cs typeface="Calibri" panose="020F0502020204030204" pitchFamily="34" charset="0"/>
              </a:rPr>
              <a:t> </a:t>
            </a:r>
            <a:r>
              <a:rPr lang="en-US" sz="2450" dirty="0" err="1">
                <a:solidFill>
                  <a:srgbClr val="3F6FF3"/>
                </a:solidFill>
                <a:latin typeface="Calibri" panose="020F0502020204030204" pitchFamily="34" charset="0"/>
                <a:ea typeface="Outfit Medium" pitchFamily="34" charset="-122"/>
                <a:cs typeface="Calibri" panose="020F0502020204030204" pitchFamily="34" charset="0"/>
              </a:rPr>
              <a:t>Χρημ</a:t>
            </a:r>
            <a:r>
              <a:rPr lang="en-US" sz="2450" dirty="0">
                <a:solidFill>
                  <a:srgbClr val="3F6FF3"/>
                </a:solidFill>
                <a:latin typeface="Calibri" panose="020F0502020204030204" pitchFamily="34" charset="0"/>
                <a:ea typeface="Outfit Medium" pitchFamily="34" charset="-122"/>
                <a:cs typeface="Calibri" panose="020F0502020204030204" pitchFamily="34" charset="0"/>
              </a:rPr>
              <a:t>ατοδότηση</a:t>
            </a:r>
            <a:r>
              <a:rPr lang="el-GR" sz="2450" dirty="0">
                <a:solidFill>
                  <a:srgbClr val="3F6FF3"/>
                </a:solidFill>
                <a:latin typeface="Calibri" panose="020F0502020204030204" pitchFamily="34" charset="0"/>
                <a:ea typeface="Outfit Medium" pitchFamily="34" charset="-122"/>
                <a:cs typeface="Calibri" panose="020F0502020204030204" pitchFamily="34" charset="0"/>
              </a:rPr>
              <a:t>ς</a:t>
            </a:r>
            <a:endParaRPr lang="en-US" sz="2450" dirty="0">
              <a:latin typeface="Calibri" panose="020F0502020204030204" pitchFamily="34" charset="0"/>
              <a:cs typeface="Calibri" panose="020F0502020204030204" pitchFamily="34" charset="0"/>
            </a:endParaRPr>
          </a:p>
        </p:txBody>
      </p:sp>
      <p:sp>
        <p:nvSpPr>
          <p:cNvPr id="7" name="Text 4"/>
          <p:cNvSpPr/>
          <p:nvPr/>
        </p:nvSpPr>
        <p:spPr>
          <a:xfrm>
            <a:off x="730328" y="2904887"/>
            <a:ext cx="5888185" cy="1602581"/>
          </a:xfrm>
          <a:prstGeom prst="rect">
            <a:avLst/>
          </a:prstGeom>
          <a:noFill/>
          <a:ln/>
        </p:spPr>
        <p:txBody>
          <a:bodyPr wrap="square" lIns="0" tIns="0" rIns="0" bIns="0" rtlCol="0" anchor="t"/>
          <a:lstStyle/>
          <a:p>
            <a:pPr algn="just"/>
            <a:r>
              <a:rPr lang="el-GR" sz="1600" b="1" dirty="0">
                <a:latin typeface="Calibri" panose="020F0502020204030204" pitchFamily="34" charset="0"/>
                <a:cs typeface="Calibri" panose="020F0502020204030204" pitchFamily="34" charset="0"/>
              </a:rPr>
              <a:t>Ασφαλιστικά ταμεία υγείας</a:t>
            </a:r>
          </a:p>
          <a:p>
            <a:pPr algn="just"/>
            <a:r>
              <a:rPr lang="el-GR" sz="1600" dirty="0">
                <a:latin typeface="Calibri" panose="020F0502020204030204" pitchFamily="34" charset="0"/>
                <a:cs typeface="Calibri" panose="020F0502020204030204" pitchFamily="34" charset="0"/>
              </a:rPr>
              <a:t> Το σύστημα υγείας της Τσεχίας βασίζεται στο </a:t>
            </a:r>
            <a:r>
              <a:rPr lang="el-GR" sz="1600" b="1" dirty="0">
                <a:latin typeface="Calibri" panose="020F0502020204030204" pitchFamily="34" charset="0"/>
                <a:cs typeface="Calibri" panose="020F0502020204030204" pitchFamily="34" charset="0"/>
              </a:rPr>
              <a:t>σύστημα υποχρεωτικής κοινωνικής ασφάλισης υγείας (Statutory Health Insurance – SHI)</a:t>
            </a:r>
            <a:r>
              <a:rPr lang="el-GR" sz="16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 Περίπου </a:t>
            </a:r>
            <a:r>
              <a:rPr lang="el-GR" sz="1600" b="1" dirty="0">
                <a:latin typeface="Calibri" panose="020F0502020204030204" pitchFamily="34" charset="0"/>
                <a:cs typeface="Calibri" panose="020F0502020204030204" pitchFamily="34" charset="0"/>
              </a:rPr>
              <a:t>85–87 % των συνολικών δαπανών υγείας</a:t>
            </a:r>
            <a:r>
              <a:rPr lang="el-GR" sz="1600" dirty="0">
                <a:latin typeface="Calibri" panose="020F0502020204030204" pitchFamily="34" charset="0"/>
                <a:cs typeface="Calibri" panose="020F0502020204030204" pitchFamily="34" charset="0"/>
              </a:rPr>
              <a:t> (άρα και της ψυχικής υγείας) χρηματοδοτούνται μέσω των </a:t>
            </a:r>
            <a:r>
              <a:rPr lang="el-GR" sz="1600" b="1" dirty="0">
                <a:latin typeface="Calibri" panose="020F0502020204030204" pitchFamily="34" charset="0"/>
                <a:cs typeface="Calibri" panose="020F0502020204030204" pitchFamily="34" charset="0"/>
              </a:rPr>
              <a:t>ασφαλιστικών ταμείων</a:t>
            </a:r>
            <a:r>
              <a:rPr lang="el-GR" sz="1600" dirty="0">
                <a:latin typeface="Calibri" panose="020F0502020204030204" pitchFamily="34" charset="0"/>
                <a:cs typeface="Calibri" panose="020F0502020204030204" pitchFamily="34" charset="0"/>
              </a:rPr>
              <a:t>, τα οποία εισπράττουν εισφορές από εργαζόμενους, εργοδότες και το κράτος (για ανέργους, συνταξιούχους κ.λπ.)</a:t>
            </a:r>
          </a:p>
          <a:p>
            <a:pPr algn="just"/>
            <a:r>
              <a:rPr lang="el-GR" sz="1600"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pPr>
              <a:buNone/>
            </a:pPr>
            <a:r>
              <a:rPr lang="el-GR" sz="1600" dirty="0">
                <a:latin typeface="Calibri" panose="020F0502020204030204" pitchFamily="34" charset="0"/>
                <a:cs typeface="Calibri" panose="020F0502020204030204" pitchFamily="34" charset="0"/>
              </a:rPr>
              <a:t>Ο κρατικός προϋπολογισμός </a:t>
            </a:r>
            <a:r>
              <a:rPr lang="el-GR" sz="1600" b="1" dirty="0">
                <a:latin typeface="Calibri" panose="020F0502020204030204" pitchFamily="34" charset="0"/>
                <a:cs typeface="Calibri" panose="020F0502020204030204" pitchFamily="34" charset="0"/>
              </a:rPr>
              <a:t>ΔΕΝ</a:t>
            </a:r>
            <a:r>
              <a:rPr lang="el-GR" sz="1600" dirty="0">
                <a:latin typeface="Calibri" panose="020F0502020204030204" pitchFamily="34" charset="0"/>
                <a:cs typeface="Calibri" panose="020F0502020204030204" pitchFamily="34" charset="0"/>
              </a:rPr>
              <a:t> είναι η βασική πηγή για την καθημερινή παροχή ψυχιατρικής φροντίδας, αλλά χρηματοδοτεί:</a:t>
            </a:r>
          </a:p>
          <a:p>
            <a:pPr marL="285750" indent="-285750">
              <a:buFont typeface="Arial" panose="020B0604020202020204" pitchFamily="34" charset="0"/>
              <a:buChar char="•"/>
            </a:pPr>
            <a:r>
              <a:rPr lang="el-GR" sz="1600" dirty="0">
                <a:latin typeface="Calibri" panose="020F0502020204030204" pitchFamily="34" charset="0"/>
                <a:cs typeface="Calibri" panose="020F0502020204030204" pitchFamily="34" charset="0"/>
              </a:rPr>
              <a:t>Τη Ψυχιατρική Μεταρρύθμιση μετά το 2013</a:t>
            </a:r>
          </a:p>
          <a:p>
            <a:pPr marL="285750" indent="-285750">
              <a:buFont typeface="Arial" panose="020B0604020202020204" pitchFamily="34" charset="0"/>
              <a:buChar char="•"/>
            </a:pPr>
            <a:r>
              <a:rPr lang="el-GR" sz="1600" dirty="0">
                <a:latin typeface="Calibri" panose="020F0502020204030204" pitchFamily="34" charset="0"/>
                <a:cs typeface="Calibri" panose="020F0502020204030204" pitchFamily="34" charset="0"/>
              </a:rPr>
              <a:t>Τη δημιουργία Κέντρων Ψυχικής Υγείας (Mental Health Centres)</a:t>
            </a:r>
          </a:p>
          <a:p>
            <a:pPr marL="285750" indent="-285750">
              <a:buFont typeface="Arial" panose="020B0604020202020204" pitchFamily="34" charset="0"/>
              <a:buChar char="•"/>
            </a:pPr>
            <a:r>
              <a:rPr lang="el-GR" sz="1600" dirty="0">
                <a:latin typeface="Calibri" panose="020F0502020204030204" pitchFamily="34" charset="0"/>
                <a:cs typeface="Calibri" panose="020F0502020204030204" pitchFamily="34" charset="0"/>
              </a:rPr>
              <a:t>Πιλοτικά και καινοτόμα προγράμματα</a:t>
            </a:r>
          </a:p>
          <a:p>
            <a:pPr>
              <a:buNone/>
            </a:pPr>
            <a:endParaRPr lang="el-GR" sz="1600" dirty="0">
              <a:latin typeface="Calibri" panose="020F0502020204030204" pitchFamily="34" charset="0"/>
              <a:cs typeface="Calibri" panose="020F0502020204030204" pitchFamily="34" charset="0"/>
            </a:endParaRPr>
          </a:p>
          <a:p>
            <a:pPr>
              <a:buNone/>
            </a:pPr>
            <a:r>
              <a:rPr lang="el-GR" sz="1600" dirty="0">
                <a:latin typeface="Calibri" panose="020F0502020204030204" pitchFamily="34" charset="0"/>
                <a:cs typeface="Calibri" panose="020F0502020204030204" pitchFamily="34" charset="0"/>
              </a:rPr>
              <a:t>Αυτές οι δράσεις χρηματοδοτήθηκαν κυρίως από:</a:t>
            </a:r>
          </a:p>
          <a:p>
            <a:pPr marL="285750" indent="-285750">
              <a:buFont typeface="Arial" panose="020B0604020202020204" pitchFamily="34" charset="0"/>
              <a:buChar char="•"/>
            </a:pPr>
            <a:r>
              <a:rPr lang="el-GR" sz="1600" b="1" dirty="0">
                <a:latin typeface="Calibri" panose="020F0502020204030204" pitchFamily="34" charset="0"/>
                <a:cs typeface="Calibri" panose="020F0502020204030204" pitchFamily="34" charset="0"/>
              </a:rPr>
              <a:t>κρατικούς πόρους</a:t>
            </a:r>
            <a:endParaRPr lang="el-GR"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sz="1600" b="1" dirty="0">
                <a:latin typeface="Calibri" panose="020F0502020204030204" pitchFamily="34" charset="0"/>
                <a:cs typeface="Calibri" panose="020F0502020204030204" pitchFamily="34" charset="0"/>
              </a:rPr>
              <a:t>Ευρωπαϊκά Διαρθρωτικά Ταμεία (ESIF)</a:t>
            </a:r>
          </a:p>
          <a:p>
            <a:pPr algn="just"/>
            <a:endParaRPr lang="el-GR" sz="1600" dirty="0">
              <a:latin typeface="Calibri" panose="020F0502020204030204" pitchFamily="34" charset="0"/>
              <a:cs typeface="Calibri" panose="020F0502020204030204" pitchFamily="34" charset="0"/>
            </a:endParaRPr>
          </a:p>
        </p:txBody>
      </p:sp>
      <p:sp>
        <p:nvSpPr>
          <p:cNvPr id="8" name="Text 5"/>
          <p:cNvSpPr/>
          <p:nvPr/>
        </p:nvSpPr>
        <p:spPr>
          <a:xfrm>
            <a:off x="730329" y="4680228"/>
            <a:ext cx="4278392" cy="2564002"/>
          </a:xfrm>
          <a:prstGeom prst="rect">
            <a:avLst/>
          </a:prstGeom>
          <a:noFill/>
          <a:ln/>
        </p:spPr>
        <p:txBody>
          <a:bodyPr wrap="square" lIns="0" tIns="0" rIns="0" bIns="0" rtlCol="0" anchor="t"/>
          <a:lstStyle/>
          <a:p>
            <a:pPr marL="342900" indent="-342900" algn="l">
              <a:lnSpc>
                <a:spcPts val="2500"/>
              </a:lnSpc>
              <a:buSzPct val="100000"/>
              <a:buChar char="•"/>
            </a:pPr>
            <a:endParaRPr lang="en-US" sz="1600" dirty="0"/>
          </a:p>
        </p:txBody>
      </p:sp>
      <p:sp>
        <p:nvSpPr>
          <p:cNvPr id="15" name="Text 11"/>
          <p:cNvSpPr/>
          <p:nvPr/>
        </p:nvSpPr>
        <p:spPr>
          <a:xfrm>
            <a:off x="11484650" y="6389727"/>
            <a:ext cx="1630918" cy="208717"/>
          </a:xfrm>
          <a:prstGeom prst="rect">
            <a:avLst/>
          </a:prstGeom>
          <a:noFill/>
          <a:ln/>
        </p:spPr>
        <p:txBody>
          <a:bodyPr wrap="none" lIns="0" tIns="0" rIns="0" bIns="0" rtlCol="0" anchor="t"/>
          <a:lstStyle/>
          <a:p>
            <a:pPr marL="0" indent="0" algn="l">
              <a:lnSpc>
                <a:spcPts val="1600"/>
              </a:lnSpc>
              <a:buNone/>
            </a:pPr>
            <a:endParaRPr lang="en-US" sz="1600" dirty="0"/>
          </a:p>
        </p:txBody>
      </p:sp>
      <p:pic>
        <p:nvPicPr>
          <p:cNvPr id="1026" name="Picture 2" descr="Νόμισμα Τσεχίας: Πόσα λεφτά να πάρω στην Πράγα">
            <a:extLst>
              <a:ext uri="{FF2B5EF4-FFF2-40B4-BE49-F238E27FC236}">
                <a16:creationId xmlns:a16="http://schemas.microsoft.com/office/drawing/2014/main" id="{4D0CC29D-D98F-E4BA-EFFA-B31A253A1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889" y="2342861"/>
            <a:ext cx="5626005" cy="3748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0"/>
          <p:cNvSpPr/>
          <p:nvPr/>
        </p:nvSpPr>
        <p:spPr>
          <a:xfrm>
            <a:off x="793790" y="634841"/>
            <a:ext cx="8625981" cy="1417558"/>
          </a:xfrm>
          <a:prstGeom prst="rect">
            <a:avLst/>
          </a:prstGeom>
          <a:noFill/>
          <a:ln/>
        </p:spPr>
        <p:txBody>
          <a:bodyPr wrap="square" lIns="0" tIns="0" rIns="0" bIns="0" rtlCol="0" anchor="t"/>
          <a:lstStyle/>
          <a:p>
            <a:pPr marL="0" indent="0" algn="l">
              <a:lnSpc>
                <a:spcPts val="5550"/>
              </a:lnSpc>
              <a:buNone/>
            </a:pPr>
            <a:r>
              <a:rPr lang="en-US" sz="4450" dirty="0">
                <a:solidFill>
                  <a:srgbClr val="3F6FF3"/>
                </a:solidFill>
                <a:latin typeface="Outfit Medium" pitchFamily="34" charset="0"/>
                <a:ea typeface="Outfit Medium" pitchFamily="34" charset="-122"/>
                <a:cs typeface="Outfit Medium" pitchFamily="34" charset="-120"/>
              </a:rPr>
              <a:t>Γεωγραφική Κάλυψη Υπηρεσιών</a:t>
            </a:r>
            <a:endParaRPr lang="en-US" sz="4450" dirty="0"/>
          </a:p>
        </p:txBody>
      </p:sp>
      <p:sp>
        <p:nvSpPr>
          <p:cNvPr id="5" name="Text 2"/>
          <p:cNvSpPr/>
          <p:nvPr/>
        </p:nvSpPr>
        <p:spPr>
          <a:xfrm>
            <a:off x="692817" y="1146842"/>
            <a:ext cx="7275525" cy="1088708"/>
          </a:xfrm>
          <a:prstGeom prst="rect">
            <a:avLst/>
          </a:prstGeom>
          <a:noFill/>
          <a:ln/>
        </p:spPr>
        <p:txBody>
          <a:bodyPr wrap="square" lIns="0" tIns="0" rIns="0" bIns="0" rtlCol="0" anchor="t"/>
          <a:lstStyle/>
          <a:p>
            <a:pPr algn="just"/>
            <a:endParaRPr lang="el-GR" sz="1600" dirty="0">
              <a:latin typeface="Calibri" panose="020F0502020204030204" pitchFamily="34" charset="0"/>
              <a:cs typeface="Calibri" panose="020F0502020204030204" pitchFamily="34" charset="0"/>
            </a:endParaRPr>
          </a:p>
          <a:p>
            <a:pPr algn="just"/>
            <a:r>
              <a:rPr lang="el-GR" sz="1600" b="1" dirty="0">
                <a:latin typeface="Calibri" panose="020F0502020204030204" pitchFamily="34" charset="0"/>
                <a:cs typeface="Calibri" panose="020F0502020204030204" pitchFamily="34" charset="0"/>
              </a:rPr>
              <a:t>1. Δομή του συστήματος και στόχος γεωγραφικής κάλυψης</a:t>
            </a:r>
            <a:endParaRPr lang="en-US" sz="1600" b="1" dirty="0">
              <a:latin typeface="Calibri" panose="020F0502020204030204" pitchFamily="34" charset="0"/>
              <a:cs typeface="Calibri" panose="020F0502020204030204" pitchFamily="34" charset="0"/>
            </a:endParaRPr>
          </a:p>
          <a:p>
            <a:pPr algn="just"/>
            <a:r>
              <a:rPr lang="el-GR" sz="1600" dirty="0">
                <a:latin typeface="Calibri" panose="020F0502020204030204" pitchFamily="34" charset="0"/>
                <a:cs typeface="Calibri" panose="020F0502020204030204" pitchFamily="34" charset="0"/>
              </a:rPr>
              <a:t>Η Τσεχία εφαρμόζει μεταρρύθμιση αποϊδρυματοποίησης με βασικό άξονα τη δημιουργία </a:t>
            </a:r>
            <a:r>
              <a:rPr lang="el-GR" sz="1600" b="1" dirty="0">
                <a:latin typeface="Calibri" panose="020F0502020204030204" pitchFamily="34" charset="0"/>
                <a:cs typeface="Calibri" panose="020F0502020204030204" pitchFamily="34" charset="0"/>
              </a:rPr>
              <a:t>δικτύου κοινοτικών Κέντρων Ψυχικής Υγείας (Mental Health Centres)</a:t>
            </a:r>
            <a:r>
              <a:rPr lang="el-GR" sz="1600" dirty="0">
                <a:latin typeface="Calibri" panose="020F0502020204030204" pitchFamily="34" charset="0"/>
                <a:cs typeface="Calibri" panose="020F0502020204030204" pitchFamily="34" charset="0"/>
              </a:rPr>
              <a:t> που θα καλύπτουν όλη τη χώρα. Στόχος ήταν η ανάπτυξη περίπου </a:t>
            </a:r>
            <a:r>
              <a:rPr lang="el-GR" sz="1600" b="1" dirty="0">
                <a:latin typeface="Calibri" panose="020F0502020204030204" pitchFamily="34" charset="0"/>
                <a:cs typeface="Calibri" panose="020F0502020204030204" pitchFamily="34" charset="0"/>
              </a:rPr>
              <a:t>100 κέντρων</a:t>
            </a:r>
            <a:r>
              <a:rPr lang="el-GR" sz="1600" dirty="0">
                <a:latin typeface="Calibri" panose="020F0502020204030204" pitchFamily="34" charset="0"/>
                <a:cs typeface="Calibri" panose="020F0502020204030204" pitchFamily="34" charset="0"/>
              </a:rPr>
              <a:t> ώστε να εξασφαλίζεται εδαφική κάλυψη σε εθνικό επίπεδο. Τα κέντρα αυτά παρέχουν πολυκλαδικές υπηρεσίες (ψυχίατρος, ψυχολόγος, κοινωνικός λειτουργός) και κινητές ομάδες στην κοινότητα. </a:t>
            </a:r>
          </a:p>
          <a:p>
            <a:r>
              <a:rPr lang="el-GR" sz="1600" b="1" dirty="0">
                <a:latin typeface="Calibri" panose="020F0502020204030204" pitchFamily="34" charset="0"/>
                <a:cs typeface="Calibri" panose="020F0502020204030204" pitchFamily="34" charset="0"/>
              </a:rPr>
              <a:t>2. Πραγματική γεωγραφική κάλυψη (2023–2024)</a:t>
            </a:r>
          </a:p>
          <a:p>
            <a:r>
              <a:rPr lang="el-GR" sz="1600" dirty="0">
                <a:latin typeface="Calibri" panose="020F0502020204030204" pitchFamily="34" charset="0"/>
                <a:cs typeface="Calibri" panose="020F0502020204030204" pitchFamily="34" charset="0"/>
              </a:rPr>
              <a:t>Η υλοποίηση υπολείπεται των στόχων:</a:t>
            </a:r>
          </a:p>
          <a:p>
            <a:pPr marL="285750" indent="-285750">
              <a:buFont typeface="Arial" panose="020B0604020202020204" pitchFamily="34" charset="0"/>
              <a:buChar char="•"/>
            </a:pPr>
            <a:r>
              <a:rPr lang="el-GR" sz="1600" dirty="0">
                <a:latin typeface="Calibri" panose="020F0502020204030204" pitchFamily="34" charset="0"/>
                <a:cs typeface="Calibri" panose="020F0502020204030204" pitchFamily="34" charset="0"/>
              </a:rPr>
              <a:t>Μέχρι το τέλος του 2023 λειτουργούσε </a:t>
            </a:r>
            <a:r>
              <a:rPr lang="el-GR" sz="1600" b="1" dirty="0">
                <a:latin typeface="Calibri" panose="020F0502020204030204" pitchFamily="34" charset="0"/>
                <a:cs typeface="Calibri" panose="020F0502020204030204" pitchFamily="34" charset="0"/>
              </a:rPr>
              <a:t>λιγότερο από το 1/3 των προγραμματισμένων κέντρων</a:t>
            </a:r>
            <a:r>
              <a:rPr lang="el-GR" sz="16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l-GR" sz="1600" dirty="0">
                <a:latin typeface="Calibri" panose="020F0502020204030204" pitchFamily="34" charset="0"/>
                <a:cs typeface="Calibri" panose="020F0502020204030204" pitchFamily="34" charset="0"/>
              </a:rPr>
              <a:t>Η πλήρης γεωγραφική κάλυψη της χώρας θεωρείται μη ρεαλιστική ακόμη και μέχρι το 2030. </a:t>
            </a:r>
          </a:p>
          <a:p>
            <a:pPr marL="285750" indent="-285750">
              <a:buFont typeface="Arial" panose="020B0604020202020204" pitchFamily="34" charset="0"/>
              <a:buChar char="•"/>
            </a:pPr>
            <a:r>
              <a:rPr lang="el-GR" sz="1600" dirty="0">
                <a:latin typeface="Calibri" panose="020F0502020204030204" pitchFamily="34" charset="0"/>
                <a:cs typeface="Calibri" panose="020F0502020204030204" pitchFamily="34" charset="0"/>
              </a:rPr>
              <a:t>Υπάρχουν σημαντικές </a:t>
            </a:r>
            <a:r>
              <a:rPr lang="el-GR" sz="1600" b="1" dirty="0">
                <a:latin typeface="Calibri" panose="020F0502020204030204" pitchFamily="34" charset="0"/>
                <a:cs typeface="Calibri" panose="020F0502020204030204" pitchFamily="34" charset="0"/>
              </a:rPr>
              <a:t>ελλείψεις ειδικών</a:t>
            </a:r>
            <a:r>
              <a:rPr lang="el-GR" sz="1600" dirty="0">
                <a:latin typeface="Calibri" panose="020F0502020204030204" pitchFamily="34" charset="0"/>
                <a:cs typeface="Calibri" panose="020F0502020204030204" pitchFamily="34" charset="0"/>
              </a:rPr>
              <a:t> (ψυχίατροι, ψυχιατρικοί νοσηλευτές), γεγονός που περιορίζει τη χωρική ανάπτυξη υπηρεσιών. </a:t>
            </a:r>
          </a:p>
          <a:p>
            <a:r>
              <a:rPr lang="el-GR" sz="1600" b="1" dirty="0">
                <a:latin typeface="Calibri" panose="020F0502020204030204" pitchFamily="34" charset="0"/>
                <a:cs typeface="Calibri" panose="020F0502020204030204" pitchFamily="34" charset="0"/>
              </a:rPr>
              <a:t>Χωρικές ανισότητες</a:t>
            </a:r>
          </a:p>
          <a:p>
            <a:pPr marL="285750" indent="-285750">
              <a:buFont typeface="Arial" panose="020B0604020202020204" pitchFamily="34" charset="0"/>
              <a:buChar char="•"/>
            </a:pPr>
            <a:r>
              <a:rPr lang="el-GR" sz="1600" dirty="0">
                <a:latin typeface="Calibri" panose="020F0502020204030204" pitchFamily="34" charset="0"/>
                <a:cs typeface="Calibri" panose="020F0502020204030204" pitchFamily="34" charset="0"/>
              </a:rPr>
              <a:t>Μεγαλύτερη συγκέντρωση υπηρεσιών σε </a:t>
            </a:r>
            <a:r>
              <a:rPr lang="el-GR" sz="1600" b="1" dirty="0">
                <a:latin typeface="Calibri" panose="020F0502020204030204" pitchFamily="34" charset="0"/>
                <a:cs typeface="Calibri" panose="020F0502020204030204" pitchFamily="34" charset="0"/>
              </a:rPr>
              <a:t>αστικά κέντρα</a:t>
            </a:r>
            <a:r>
              <a:rPr lang="el-GR" sz="1600" dirty="0">
                <a:latin typeface="Calibri" panose="020F0502020204030204" pitchFamily="34" charset="0"/>
                <a:cs typeface="Calibri" panose="020F0502020204030204" pitchFamily="34" charset="0"/>
              </a:rPr>
              <a:t> (π.χ. Πράγα, μεγάλες περιφέρειες).</a:t>
            </a:r>
          </a:p>
          <a:p>
            <a:pPr marL="285750" indent="-285750">
              <a:buFont typeface="Arial" panose="020B0604020202020204" pitchFamily="34" charset="0"/>
              <a:buChar char="•"/>
            </a:pPr>
            <a:r>
              <a:rPr lang="el-GR" sz="1600" dirty="0">
                <a:latin typeface="Calibri" panose="020F0502020204030204" pitchFamily="34" charset="0"/>
                <a:cs typeface="Calibri" panose="020F0502020204030204" pitchFamily="34" charset="0"/>
              </a:rPr>
              <a:t>Περιορισμένη διαθεσιμότητα σε </a:t>
            </a:r>
            <a:r>
              <a:rPr lang="el-GR" sz="1600" b="1" dirty="0">
                <a:latin typeface="Calibri" panose="020F0502020204030204" pitchFamily="34" charset="0"/>
                <a:cs typeface="Calibri" panose="020F0502020204030204" pitchFamily="34" charset="0"/>
              </a:rPr>
              <a:t>αγροτικές/περιφερειακές περιοχές</a:t>
            </a:r>
            <a:r>
              <a:rPr lang="el-GR" sz="16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l-GR" sz="1600" dirty="0">
                <a:latin typeface="Calibri" panose="020F0502020204030204" pitchFamily="34" charset="0"/>
                <a:cs typeface="Calibri" panose="020F0502020204030204" pitchFamily="34" charset="0"/>
              </a:rPr>
              <a:t>Εξάρτηση ακόμη από μεγάλα ψυχιατρικά νοσοκομεία ως βασικούς κόμβους φροντίδας. </a:t>
            </a:r>
            <a:endParaRPr lang="el-GR" sz="1600" b="1" dirty="0">
              <a:latin typeface="Calibri" panose="020F0502020204030204" pitchFamily="34" charset="0"/>
              <a:cs typeface="Calibri" panose="020F0502020204030204" pitchFamily="34" charset="0"/>
            </a:endParaRPr>
          </a:p>
          <a:p>
            <a:pPr algn="just"/>
            <a:r>
              <a:rPr lang="el-GR" sz="1600" b="1" dirty="0">
                <a:latin typeface="Calibri" panose="020F0502020204030204" pitchFamily="34" charset="0"/>
                <a:cs typeface="Calibri" panose="020F0502020204030204" pitchFamily="34" charset="0"/>
              </a:rPr>
              <a:t>3. Συνολική αποτίμηση</a:t>
            </a:r>
          </a:p>
          <a:p>
            <a:pPr algn="just"/>
            <a:r>
              <a:rPr lang="el-GR" sz="1600" dirty="0">
                <a:latin typeface="Calibri" panose="020F0502020204030204" pitchFamily="34" charset="0"/>
                <a:cs typeface="Calibri" panose="020F0502020204030204" pitchFamily="34" charset="0"/>
              </a:rPr>
              <a:t>Η Τσεχία βρίσκεται σε </a:t>
            </a:r>
            <a:r>
              <a:rPr lang="el-GR" sz="1600" b="1" dirty="0">
                <a:latin typeface="Calibri" panose="020F0502020204030204" pitchFamily="34" charset="0"/>
                <a:cs typeface="Calibri" panose="020F0502020204030204" pitchFamily="34" charset="0"/>
              </a:rPr>
              <a:t>ενδιάμεση φάση μεταρρύθμισης</a:t>
            </a:r>
            <a:r>
              <a:rPr lang="el-GR" sz="1600" dirty="0">
                <a:latin typeface="Calibri" panose="020F0502020204030204" pitchFamily="34" charset="0"/>
                <a:cs typeface="Calibri" panose="020F0502020204030204" pitchFamily="34" charset="0"/>
              </a:rPr>
              <a:t>. Υπάρχει στρατηγικός στόχος για </a:t>
            </a:r>
            <a:r>
              <a:rPr lang="el-GR" sz="1600" b="1" dirty="0">
                <a:latin typeface="Calibri" panose="020F0502020204030204" pitchFamily="34" charset="0"/>
                <a:cs typeface="Calibri" panose="020F0502020204030204" pitchFamily="34" charset="0"/>
              </a:rPr>
              <a:t>πανεθνικό κοινοτικό δίκτυο</a:t>
            </a:r>
            <a:r>
              <a:rPr lang="el-GR" sz="1600" dirty="0">
                <a:latin typeface="Calibri" panose="020F0502020204030204" pitchFamily="34" charset="0"/>
                <a:cs typeface="Calibri" panose="020F0502020204030204" pitchFamily="34" charset="0"/>
              </a:rPr>
              <a:t>, αλλά η γεωγραφική κάλυψη παραμένει ελλιπής και άνιση.</a:t>
            </a:r>
          </a:p>
          <a:p>
            <a:pPr algn="just"/>
            <a:r>
              <a:rPr lang="el-GR" sz="1600" dirty="0">
                <a:latin typeface="Calibri" panose="020F0502020204030204" pitchFamily="34" charset="0"/>
                <a:cs typeface="Calibri" panose="020F0502020204030204" pitchFamily="34" charset="0"/>
              </a:rPr>
              <a:t>Η πρόσβαση είναι καλύτερη στα αστικά κέντρα και πιο περιορισμένη στην περιφέρεια.</a:t>
            </a:r>
          </a:p>
          <a:p>
            <a:pPr algn="just"/>
            <a:endParaRPr lang="el-GR" sz="1600" dirty="0">
              <a:latin typeface="Calibri" panose="020F0502020204030204" pitchFamily="34" charset="0"/>
              <a:cs typeface="Calibri" panose="020F0502020204030204" pitchFamily="34" charset="0"/>
            </a:endParaRPr>
          </a:p>
        </p:txBody>
      </p:sp>
      <p:sp>
        <p:nvSpPr>
          <p:cNvPr id="8" name="Text 5"/>
          <p:cNvSpPr/>
          <p:nvPr/>
        </p:nvSpPr>
        <p:spPr>
          <a:xfrm>
            <a:off x="793790" y="5887998"/>
            <a:ext cx="3636407" cy="362903"/>
          </a:xfrm>
          <a:prstGeom prst="rect">
            <a:avLst/>
          </a:prstGeom>
          <a:noFill/>
          <a:ln/>
        </p:spPr>
        <p:txBody>
          <a:bodyPr wrap="none" lIns="0" tIns="0" rIns="0" bIns="0" rtlCol="0" anchor="t"/>
          <a:lstStyle/>
          <a:p>
            <a:pPr marL="0" indent="0" algn="ctr">
              <a:lnSpc>
                <a:spcPts val="2850"/>
              </a:lnSpc>
              <a:buNone/>
            </a:pPr>
            <a:endParaRPr lang="en-US" sz="1750" dirty="0"/>
          </a:p>
        </p:txBody>
      </p:sp>
      <p:sp>
        <p:nvSpPr>
          <p:cNvPr id="13" name="AutoShape 4" descr="Δημιουργημένη εικόνα">
            <a:extLst>
              <a:ext uri="{FF2B5EF4-FFF2-40B4-BE49-F238E27FC236}">
                <a16:creationId xmlns:a16="http://schemas.microsoft.com/office/drawing/2014/main" id="{F37C01EF-3E75-C559-282E-1F91B36AC365}"/>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5" name="Picture 14">
            <a:extLst>
              <a:ext uri="{FF2B5EF4-FFF2-40B4-BE49-F238E27FC236}">
                <a16:creationId xmlns:a16="http://schemas.microsoft.com/office/drawing/2014/main" id="{CB56E3E9-1501-4777-3DD2-956BB839501B}"/>
              </a:ext>
            </a:extLst>
          </p:cNvPr>
          <p:cNvPicPr>
            <a:picLocks noChangeAspect="1"/>
          </p:cNvPicPr>
          <p:nvPr/>
        </p:nvPicPr>
        <p:blipFill>
          <a:blip r:embed="rId3"/>
          <a:stretch>
            <a:fillRect/>
          </a:stretch>
        </p:blipFill>
        <p:spPr>
          <a:xfrm>
            <a:off x="7968343" y="2177144"/>
            <a:ext cx="6662057" cy="44413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6167" y="872847"/>
            <a:ext cx="8018383" cy="643771"/>
          </a:xfrm>
          <a:prstGeom prst="rect">
            <a:avLst/>
          </a:prstGeom>
          <a:noFill/>
          <a:ln/>
        </p:spPr>
        <p:txBody>
          <a:bodyPr wrap="none" lIns="0" tIns="0" rIns="0" bIns="0" rtlCol="0" anchor="t"/>
          <a:lstStyle/>
          <a:p>
            <a:pPr marL="0" indent="0" algn="l">
              <a:lnSpc>
                <a:spcPts val="5050"/>
              </a:lnSpc>
              <a:buNone/>
            </a:pPr>
            <a:r>
              <a:rPr lang="en-US" sz="4050" dirty="0">
                <a:latin typeface="Nunito Semi Bold" pitchFamily="34" charset="0"/>
                <a:ea typeface="Nunito Semi Bold" pitchFamily="34" charset="-122"/>
                <a:cs typeface="Nunito Semi Bold" pitchFamily="34" charset="-120"/>
              </a:rPr>
              <a:t>Κύριες Υπηρεσίες Ψυχικής Υγείας</a:t>
            </a:r>
            <a:endParaRPr lang="en-US" sz="4050" dirty="0"/>
          </a:p>
        </p:txBody>
      </p:sp>
      <p:sp>
        <p:nvSpPr>
          <p:cNvPr id="3" name="Text 1"/>
          <p:cNvSpPr/>
          <p:nvPr/>
        </p:nvSpPr>
        <p:spPr>
          <a:xfrm>
            <a:off x="766167" y="1916906"/>
            <a:ext cx="218837" cy="273606"/>
          </a:xfrm>
          <a:prstGeom prst="rect">
            <a:avLst/>
          </a:prstGeom>
          <a:noFill/>
          <a:ln/>
        </p:spPr>
        <p:txBody>
          <a:bodyPr wrap="none" lIns="0" tIns="0" rIns="0" bIns="0" rtlCol="0" anchor="t"/>
          <a:lstStyle/>
          <a:p>
            <a:pPr marL="0" indent="0" algn="l">
              <a:lnSpc>
                <a:spcPts val="2600"/>
              </a:lnSpc>
              <a:buNone/>
            </a:pPr>
            <a:r>
              <a:rPr lang="en-US" sz="1700" dirty="0">
                <a:latin typeface="Nunito Light" pitchFamily="34" charset="0"/>
                <a:ea typeface="Nunito Light" pitchFamily="34" charset="-122"/>
                <a:cs typeface="Nunito Light" pitchFamily="34" charset="-120"/>
              </a:rPr>
              <a:t>01</a:t>
            </a:r>
            <a:endParaRPr lang="en-US" sz="1700" dirty="0"/>
          </a:p>
        </p:txBody>
      </p:sp>
      <p:sp>
        <p:nvSpPr>
          <p:cNvPr id="4" name="Shape 2"/>
          <p:cNvSpPr/>
          <p:nvPr/>
        </p:nvSpPr>
        <p:spPr>
          <a:xfrm>
            <a:off x="766167" y="2258378"/>
            <a:ext cx="4232553" cy="30480"/>
          </a:xfrm>
          <a:prstGeom prst="rect">
            <a:avLst/>
          </a:prstGeom>
          <a:solidFill>
            <a:srgbClr val="F2B42D"/>
          </a:solidFill>
          <a:ln/>
        </p:spPr>
        <p:txBody>
          <a:bodyPr/>
          <a:lstStyle/>
          <a:p>
            <a:endParaRPr lang="en-US" dirty="0"/>
          </a:p>
        </p:txBody>
      </p:sp>
      <p:sp>
        <p:nvSpPr>
          <p:cNvPr id="5" name="Text 3"/>
          <p:cNvSpPr/>
          <p:nvPr/>
        </p:nvSpPr>
        <p:spPr>
          <a:xfrm>
            <a:off x="766167" y="2428756"/>
            <a:ext cx="4232553" cy="643652"/>
          </a:xfrm>
          <a:prstGeom prst="rect">
            <a:avLst/>
          </a:prstGeom>
          <a:noFill/>
          <a:ln/>
        </p:spPr>
        <p:txBody>
          <a:bodyPr wrap="square" lIns="0" tIns="0" rIns="0" bIns="0" rtlCol="0" anchor="t"/>
          <a:lstStyle/>
          <a:p>
            <a:pPr marL="0" indent="0" algn="l">
              <a:lnSpc>
                <a:spcPts val="2500"/>
              </a:lnSpc>
              <a:buNone/>
            </a:pPr>
            <a:r>
              <a:rPr lang="en-US" sz="2000" dirty="0">
                <a:latin typeface="Nunito Semi Bold" pitchFamily="34" charset="0"/>
                <a:ea typeface="Nunito Semi Bold" pitchFamily="34" charset="-122"/>
                <a:cs typeface="Nunito Semi Bold" pitchFamily="34" charset="-120"/>
              </a:rPr>
              <a:t>Κέντρα Ψυχικής Υγείας (Mental Health Centers)</a:t>
            </a:r>
            <a:endParaRPr lang="en-US" sz="2000" dirty="0"/>
          </a:p>
        </p:txBody>
      </p:sp>
      <p:sp>
        <p:nvSpPr>
          <p:cNvPr id="6" name="Text 4"/>
          <p:cNvSpPr/>
          <p:nvPr/>
        </p:nvSpPr>
        <p:spPr>
          <a:xfrm>
            <a:off x="766167" y="3192423"/>
            <a:ext cx="4232553" cy="1676400"/>
          </a:xfrm>
          <a:prstGeom prst="rect">
            <a:avLst/>
          </a:prstGeom>
          <a:noFill/>
          <a:ln/>
        </p:spPr>
        <p:txBody>
          <a:bodyPr wrap="square" lIns="0" tIns="0" rIns="0" bIns="0" rtlCol="0" anchor="t"/>
          <a:lstStyle/>
          <a:p>
            <a:pPr marL="0" indent="0" algn="l">
              <a:lnSpc>
                <a:spcPts val="2600"/>
              </a:lnSpc>
              <a:buNone/>
            </a:pPr>
            <a:r>
              <a:rPr lang="en-US" sz="1700" dirty="0">
                <a:latin typeface="PT Sans" pitchFamily="34" charset="0"/>
                <a:ea typeface="PT Sans" pitchFamily="34" charset="-122"/>
                <a:cs typeface="PT Sans" pitchFamily="34" charset="-120"/>
              </a:rPr>
              <a:t>Δίκτυο κοινοτικών κέντρων σε όλη τη χώρα που παρέχουν ψυχοθεραπεία, φαρμακευτική αγωγή, κοινωνική υποστήριξη και συμβουλευτική. Ανοιχτές υπηρεσίες χωρίς νοσηλεία.</a:t>
            </a:r>
            <a:endParaRPr lang="en-US" sz="1700" dirty="0"/>
          </a:p>
        </p:txBody>
      </p:sp>
      <p:sp>
        <p:nvSpPr>
          <p:cNvPr id="7" name="Text 5"/>
          <p:cNvSpPr/>
          <p:nvPr/>
        </p:nvSpPr>
        <p:spPr>
          <a:xfrm>
            <a:off x="5198864" y="1916906"/>
            <a:ext cx="218837" cy="273606"/>
          </a:xfrm>
          <a:prstGeom prst="rect">
            <a:avLst/>
          </a:prstGeom>
          <a:noFill/>
          <a:ln/>
        </p:spPr>
        <p:txBody>
          <a:bodyPr wrap="none" lIns="0" tIns="0" rIns="0" bIns="0" rtlCol="0" anchor="t"/>
          <a:lstStyle/>
          <a:p>
            <a:pPr marL="0" indent="0" algn="l">
              <a:lnSpc>
                <a:spcPts val="2600"/>
              </a:lnSpc>
              <a:buNone/>
            </a:pPr>
            <a:r>
              <a:rPr lang="en-US" sz="1700" dirty="0">
                <a:latin typeface="Nunito Light" pitchFamily="34" charset="0"/>
                <a:ea typeface="Nunito Light" pitchFamily="34" charset="-122"/>
                <a:cs typeface="Nunito Light" pitchFamily="34" charset="-120"/>
              </a:rPr>
              <a:t>02</a:t>
            </a:r>
            <a:endParaRPr lang="en-US" sz="1700" dirty="0"/>
          </a:p>
        </p:txBody>
      </p:sp>
      <p:sp>
        <p:nvSpPr>
          <p:cNvPr id="8" name="Shape 6"/>
          <p:cNvSpPr/>
          <p:nvPr/>
        </p:nvSpPr>
        <p:spPr>
          <a:xfrm>
            <a:off x="5198864" y="2258378"/>
            <a:ext cx="4232553" cy="30480"/>
          </a:xfrm>
          <a:prstGeom prst="rect">
            <a:avLst/>
          </a:prstGeom>
          <a:solidFill>
            <a:srgbClr val="D7425E"/>
          </a:solidFill>
          <a:ln/>
        </p:spPr>
        <p:txBody>
          <a:bodyPr/>
          <a:lstStyle/>
          <a:p>
            <a:endParaRPr lang="en-US" dirty="0"/>
          </a:p>
        </p:txBody>
      </p:sp>
      <p:sp>
        <p:nvSpPr>
          <p:cNvPr id="9" name="Text 7"/>
          <p:cNvSpPr/>
          <p:nvPr/>
        </p:nvSpPr>
        <p:spPr>
          <a:xfrm>
            <a:off x="5198864" y="2428756"/>
            <a:ext cx="4232553" cy="643652"/>
          </a:xfrm>
          <a:prstGeom prst="rect">
            <a:avLst/>
          </a:prstGeom>
          <a:noFill/>
          <a:ln/>
        </p:spPr>
        <p:txBody>
          <a:bodyPr wrap="square" lIns="0" tIns="0" rIns="0" bIns="0" rtlCol="0" anchor="t"/>
          <a:lstStyle/>
          <a:p>
            <a:pPr marL="0" indent="0" algn="l">
              <a:lnSpc>
                <a:spcPts val="2500"/>
              </a:lnSpc>
              <a:buNone/>
            </a:pPr>
            <a:r>
              <a:rPr lang="en-US" sz="2000" dirty="0">
                <a:latin typeface="Nunito Semi Bold" pitchFamily="34" charset="0"/>
                <a:ea typeface="Nunito Semi Bold" pitchFamily="34" charset="-122"/>
                <a:cs typeface="Nunito Semi Bold" pitchFamily="34" charset="-120"/>
              </a:rPr>
              <a:t>Εθνικό Ινστιτούτο Ψυχικής Υγείας (NIMH)</a:t>
            </a:r>
            <a:endParaRPr lang="en-US" sz="2000" dirty="0"/>
          </a:p>
        </p:txBody>
      </p:sp>
      <p:sp>
        <p:nvSpPr>
          <p:cNvPr id="10" name="Text 8"/>
          <p:cNvSpPr/>
          <p:nvPr/>
        </p:nvSpPr>
        <p:spPr>
          <a:xfrm>
            <a:off x="5198864" y="3192423"/>
            <a:ext cx="4232553" cy="1676400"/>
          </a:xfrm>
          <a:prstGeom prst="rect">
            <a:avLst/>
          </a:prstGeom>
          <a:noFill/>
          <a:ln/>
        </p:spPr>
        <p:txBody>
          <a:bodyPr wrap="square" lIns="0" tIns="0" rIns="0" bIns="0" rtlCol="0" anchor="t"/>
          <a:lstStyle/>
          <a:p>
            <a:pPr marL="0" indent="0" algn="l">
              <a:lnSpc>
                <a:spcPts val="2600"/>
              </a:lnSpc>
              <a:buNone/>
            </a:pPr>
            <a:r>
              <a:rPr lang="en-US" sz="1700" dirty="0">
                <a:latin typeface="PT Sans" pitchFamily="34" charset="0"/>
                <a:ea typeface="PT Sans" pitchFamily="34" charset="-122"/>
                <a:cs typeface="PT Sans" pitchFamily="34" charset="-120"/>
              </a:rPr>
              <a:t>Ηγέτης στη μεταρρύθμιση, έρευνα και ανάπτυξη νέων θεραπευτικών προσεγγίσεων. Παρέχει εξειδικευμένες υπηρεσίες και εκπαίδευση για επαγγελματίες.</a:t>
            </a:r>
            <a:endParaRPr lang="en-US" sz="1700" dirty="0"/>
          </a:p>
        </p:txBody>
      </p:sp>
      <p:sp>
        <p:nvSpPr>
          <p:cNvPr id="11" name="Text 9"/>
          <p:cNvSpPr/>
          <p:nvPr/>
        </p:nvSpPr>
        <p:spPr>
          <a:xfrm>
            <a:off x="9631561" y="1916906"/>
            <a:ext cx="218837" cy="273606"/>
          </a:xfrm>
          <a:prstGeom prst="rect">
            <a:avLst/>
          </a:prstGeom>
          <a:noFill/>
          <a:ln/>
        </p:spPr>
        <p:txBody>
          <a:bodyPr wrap="none" lIns="0" tIns="0" rIns="0" bIns="0" rtlCol="0" anchor="t"/>
          <a:lstStyle/>
          <a:p>
            <a:pPr marL="0" indent="0" algn="l">
              <a:lnSpc>
                <a:spcPts val="2600"/>
              </a:lnSpc>
              <a:buNone/>
            </a:pPr>
            <a:r>
              <a:rPr lang="en-US" sz="1700" dirty="0">
                <a:latin typeface="Nunito Light" pitchFamily="34" charset="0"/>
                <a:ea typeface="Nunito Light" pitchFamily="34" charset="-122"/>
                <a:cs typeface="Nunito Light" pitchFamily="34" charset="-120"/>
              </a:rPr>
              <a:t>03</a:t>
            </a:r>
            <a:endParaRPr lang="en-US" sz="1700" dirty="0"/>
          </a:p>
        </p:txBody>
      </p:sp>
      <p:sp>
        <p:nvSpPr>
          <p:cNvPr id="12" name="Shape 10"/>
          <p:cNvSpPr/>
          <p:nvPr/>
        </p:nvSpPr>
        <p:spPr>
          <a:xfrm>
            <a:off x="9631561" y="2258378"/>
            <a:ext cx="4232672" cy="30480"/>
          </a:xfrm>
          <a:prstGeom prst="rect">
            <a:avLst/>
          </a:prstGeom>
          <a:solidFill>
            <a:srgbClr val="DD785E"/>
          </a:solidFill>
          <a:ln/>
        </p:spPr>
        <p:txBody>
          <a:bodyPr/>
          <a:lstStyle/>
          <a:p>
            <a:endParaRPr lang="en-US" dirty="0"/>
          </a:p>
        </p:txBody>
      </p:sp>
      <p:sp>
        <p:nvSpPr>
          <p:cNvPr id="13" name="Text 11"/>
          <p:cNvSpPr/>
          <p:nvPr/>
        </p:nvSpPr>
        <p:spPr>
          <a:xfrm>
            <a:off x="9631561" y="2428756"/>
            <a:ext cx="4232672" cy="643652"/>
          </a:xfrm>
          <a:prstGeom prst="rect">
            <a:avLst/>
          </a:prstGeom>
          <a:noFill/>
          <a:ln/>
        </p:spPr>
        <p:txBody>
          <a:bodyPr wrap="square" lIns="0" tIns="0" rIns="0" bIns="0" rtlCol="0" anchor="t"/>
          <a:lstStyle/>
          <a:p>
            <a:pPr marL="0" indent="0" algn="l">
              <a:lnSpc>
                <a:spcPts val="2500"/>
              </a:lnSpc>
              <a:buNone/>
            </a:pPr>
            <a:r>
              <a:rPr lang="en-US" sz="2000" dirty="0">
                <a:latin typeface="Nunito Semi Bold" pitchFamily="34" charset="0"/>
                <a:ea typeface="Nunito Semi Bold" pitchFamily="34" charset="-122"/>
                <a:cs typeface="Nunito Semi Bold" pitchFamily="34" charset="-120"/>
              </a:rPr>
              <a:t>Προγράμματα Πρόληψης και Έγκαιρης Παρέμβασης</a:t>
            </a:r>
            <a:endParaRPr lang="en-US" sz="2000" dirty="0"/>
          </a:p>
        </p:txBody>
      </p:sp>
      <p:sp>
        <p:nvSpPr>
          <p:cNvPr id="14" name="Text 12"/>
          <p:cNvSpPr/>
          <p:nvPr/>
        </p:nvSpPr>
        <p:spPr>
          <a:xfrm>
            <a:off x="9631561" y="3192423"/>
            <a:ext cx="4232672" cy="1005840"/>
          </a:xfrm>
          <a:prstGeom prst="rect">
            <a:avLst/>
          </a:prstGeom>
          <a:noFill/>
          <a:ln/>
        </p:spPr>
        <p:txBody>
          <a:bodyPr wrap="square" lIns="0" tIns="0" rIns="0" bIns="0" rtlCol="0" anchor="t"/>
          <a:lstStyle/>
          <a:p>
            <a:pPr marL="0" indent="0" algn="l">
              <a:lnSpc>
                <a:spcPts val="2600"/>
              </a:lnSpc>
              <a:buNone/>
            </a:pPr>
            <a:r>
              <a:rPr lang="en-US" sz="1700" dirty="0">
                <a:latin typeface="PT Sans" pitchFamily="34" charset="0"/>
                <a:ea typeface="PT Sans" pitchFamily="34" charset="-122"/>
                <a:cs typeface="PT Sans" pitchFamily="34" charset="-120"/>
              </a:rPr>
              <a:t>Σχολικές παρεμβάσεις, ενημέρωση για ψυχική υγεία, προγράμματα για παιδιά και εφήβους, υποστήριξη οικογενειών.</a:t>
            </a:r>
            <a:endParaRPr lang="en-US" sz="1700" dirty="0"/>
          </a:p>
        </p:txBody>
      </p:sp>
      <p:sp>
        <p:nvSpPr>
          <p:cNvPr id="15" name="Text 13"/>
          <p:cNvSpPr/>
          <p:nvPr/>
        </p:nvSpPr>
        <p:spPr>
          <a:xfrm>
            <a:off x="766167" y="5233035"/>
            <a:ext cx="218837" cy="273606"/>
          </a:xfrm>
          <a:prstGeom prst="rect">
            <a:avLst/>
          </a:prstGeom>
          <a:noFill/>
          <a:ln/>
        </p:spPr>
        <p:txBody>
          <a:bodyPr wrap="none" lIns="0" tIns="0" rIns="0" bIns="0" rtlCol="0" anchor="t"/>
          <a:lstStyle/>
          <a:p>
            <a:pPr marL="0" indent="0" algn="l">
              <a:lnSpc>
                <a:spcPts val="2600"/>
              </a:lnSpc>
              <a:buNone/>
            </a:pPr>
            <a:r>
              <a:rPr lang="en-US" sz="1700" dirty="0">
                <a:latin typeface="Nunito Light" pitchFamily="34" charset="0"/>
                <a:ea typeface="Nunito Light" pitchFamily="34" charset="-122"/>
                <a:cs typeface="Nunito Light" pitchFamily="34" charset="-120"/>
              </a:rPr>
              <a:t>04</a:t>
            </a:r>
            <a:endParaRPr lang="en-US" sz="1700" dirty="0"/>
          </a:p>
        </p:txBody>
      </p:sp>
      <p:sp>
        <p:nvSpPr>
          <p:cNvPr id="16" name="Shape 14"/>
          <p:cNvSpPr/>
          <p:nvPr/>
        </p:nvSpPr>
        <p:spPr>
          <a:xfrm>
            <a:off x="766167" y="5574506"/>
            <a:ext cx="6448901" cy="30480"/>
          </a:xfrm>
          <a:prstGeom prst="rect">
            <a:avLst/>
          </a:prstGeom>
          <a:solidFill>
            <a:srgbClr val="48A8E2"/>
          </a:solidFill>
          <a:ln/>
        </p:spPr>
        <p:txBody>
          <a:bodyPr/>
          <a:lstStyle/>
          <a:p>
            <a:endParaRPr lang="en-US" dirty="0"/>
          </a:p>
        </p:txBody>
      </p:sp>
      <p:sp>
        <p:nvSpPr>
          <p:cNvPr id="17" name="Text 15"/>
          <p:cNvSpPr/>
          <p:nvPr/>
        </p:nvSpPr>
        <p:spPr>
          <a:xfrm>
            <a:off x="766167" y="5744885"/>
            <a:ext cx="2575322" cy="321826"/>
          </a:xfrm>
          <a:prstGeom prst="rect">
            <a:avLst/>
          </a:prstGeom>
          <a:noFill/>
          <a:ln/>
        </p:spPr>
        <p:txBody>
          <a:bodyPr wrap="none" lIns="0" tIns="0" rIns="0" bIns="0" rtlCol="0" anchor="t"/>
          <a:lstStyle/>
          <a:p>
            <a:pPr marL="0" indent="0" algn="l">
              <a:lnSpc>
                <a:spcPts val="2500"/>
              </a:lnSpc>
              <a:buNone/>
            </a:pPr>
            <a:r>
              <a:rPr lang="en-US" sz="2000" dirty="0">
                <a:latin typeface="Nunito Semi Bold" pitchFamily="34" charset="0"/>
                <a:ea typeface="Nunito Semi Bold" pitchFamily="34" charset="-122"/>
                <a:cs typeface="Nunito Semi Bold" pitchFamily="34" charset="-120"/>
              </a:rPr>
              <a:t>Υπηρεσίες Κρίσης</a:t>
            </a:r>
            <a:endParaRPr lang="en-US" sz="2000" dirty="0"/>
          </a:p>
        </p:txBody>
      </p:sp>
      <p:sp>
        <p:nvSpPr>
          <p:cNvPr id="18" name="Text 16"/>
          <p:cNvSpPr/>
          <p:nvPr/>
        </p:nvSpPr>
        <p:spPr>
          <a:xfrm>
            <a:off x="766167" y="6186726"/>
            <a:ext cx="6448901" cy="1005840"/>
          </a:xfrm>
          <a:prstGeom prst="rect">
            <a:avLst/>
          </a:prstGeom>
          <a:noFill/>
          <a:ln/>
        </p:spPr>
        <p:txBody>
          <a:bodyPr wrap="square" lIns="0" tIns="0" rIns="0" bIns="0" rtlCol="0" anchor="t"/>
          <a:lstStyle/>
          <a:p>
            <a:pPr marL="0" indent="0" algn="l">
              <a:lnSpc>
                <a:spcPts val="2600"/>
              </a:lnSpc>
              <a:buNone/>
            </a:pPr>
            <a:r>
              <a:rPr lang="en-US" sz="1700" dirty="0">
                <a:latin typeface="PT Sans" pitchFamily="34" charset="0"/>
                <a:ea typeface="PT Sans" pitchFamily="34" charset="-122"/>
                <a:cs typeface="PT Sans" pitchFamily="34" charset="-120"/>
              </a:rPr>
              <a:t>24/7 τηλεφωνικές γραμμές, άμεση παρέμβαση, υπηρεσίες κρίσης σε νοσοκομεία, υποστήριξη σε περιπτώσεις αυτοκτονίας.</a:t>
            </a:r>
            <a:endParaRPr lang="en-US" sz="1700" dirty="0"/>
          </a:p>
        </p:txBody>
      </p:sp>
      <p:sp>
        <p:nvSpPr>
          <p:cNvPr id="19" name="Text 17"/>
          <p:cNvSpPr/>
          <p:nvPr/>
        </p:nvSpPr>
        <p:spPr>
          <a:xfrm>
            <a:off x="7415213" y="5233035"/>
            <a:ext cx="218837" cy="273606"/>
          </a:xfrm>
          <a:prstGeom prst="rect">
            <a:avLst/>
          </a:prstGeom>
          <a:noFill/>
          <a:ln/>
        </p:spPr>
        <p:txBody>
          <a:bodyPr wrap="none" lIns="0" tIns="0" rIns="0" bIns="0" rtlCol="0" anchor="t"/>
          <a:lstStyle/>
          <a:p>
            <a:pPr marL="0" indent="0" algn="l">
              <a:lnSpc>
                <a:spcPts val="2600"/>
              </a:lnSpc>
              <a:buNone/>
            </a:pPr>
            <a:r>
              <a:rPr lang="en-US" sz="1700" dirty="0">
                <a:latin typeface="Nunito Light" pitchFamily="34" charset="0"/>
                <a:ea typeface="Nunito Light" pitchFamily="34" charset="-122"/>
                <a:cs typeface="Nunito Light" pitchFamily="34" charset="-120"/>
              </a:rPr>
              <a:t>05</a:t>
            </a:r>
            <a:endParaRPr lang="en-US" sz="1700" dirty="0"/>
          </a:p>
        </p:txBody>
      </p:sp>
      <p:sp>
        <p:nvSpPr>
          <p:cNvPr id="20" name="Shape 18"/>
          <p:cNvSpPr/>
          <p:nvPr/>
        </p:nvSpPr>
        <p:spPr>
          <a:xfrm>
            <a:off x="7415213" y="5574506"/>
            <a:ext cx="6449020" cy="30480"/>
          </a:xfrm>
          <a:prstGeom prst="rect">
            <a:avLst/>
          </a:prstGeom>
          <a:solidFill>
            <a:srgbClr val="59ABA9"/>
          </a:solidFill>
          <a:ln/>
        </p:spPr>
        <p:txBody>
          <a:bodyPr/>
          <a:lstStyle/>
          <a:p>
            <a:endParaRPr lang="en-US" dirty="0"/>
          </a:p>
        </p:txBody>
      </p:sp>
      <p:sp>
        <p:nvSpPr>
          <p:cNvPr id="21" name="Text 19"/>
          <p:cNvSpPr/>
          <p:nvPr/>
        </p:nvSpPr>
        <p:spPr>
          <a:xfrm>
            <a:off x="7415213" y="5744885"/>
            <a:ext cx="4173855" cy="321826"/>
          </a:xfrm>
          <a:prstGeom prst="rect">
            <a:avLst/>
          </a:prstGeom>
          <a:noFill/>
          <a:ln/>
        </p:spPr>
        <p:txBody>
          <a:bodyPr wrap="none" lIns="0" tIns="0" rIns="0" bIns="0" rtlCol="0" anchor="t"/>
          <a:lstStyle/>
          <a:p>
            <a:pPr marL="0" indent="0" algn="l">
              <a:lnSpc>
                <a:spcPts val="2500"/>
              </a:lnSpc>
              <a:buNone/>
            </a:pPr>
            <a:r>
              <a:rPr lang="en-US" sz="2000" dirty="0">
                <a:latin typeface="Nunito Semi Bold" pitchFamily="34" charset="0"/>
                <a:ea typeface="Nunito Semi Bold" pitchFamily="34" charset="-122"/>
                <a:cs typeface="Nunito Semi Bold" pitchFamily="34" charset="-120"/>
              </a:rPr>
              <a:t>Προγράμματα Κοινωνικής Ένταξης</a:t>
            </a:r>
            <a:endParaRPr lang="en-US" sz="2000" dirty="0"/>
          </a:p>
        </p:txBody>
      </p:sp>
      <p:sp>
        <p:nvSpPr>
          <p:cNvPr id="22" name="Text 20"/>
          <p:cNvSpPr/>
          <p:nvPr/>
        </p:nvSpPr>
        <p:spPr>
          <a:xfrm>
            <a:off x="7415213" y="6186726"/>
            <a:ext cx="6449020" cy="670560"/>
          </a:xfrm>
          <a:prstGeom prst="rect">
            <a:avLst/>
          </a:prstGeom>
          <a:noFill/>
          <a:ln/>
        </p:spPr>
        <p:txBody>
          <a:bodyPr wrap="square" lIns="0" tIns="0" rIns="0" bIns="0" rtlCol="0" anchor="t"/>
          <a:lstStyle/>
          <a:p>
            <a:pPr marL="0" indent="0" algn="l">
              <a:lnSpc>
                <a:spcPts val="2600"/>
              </a:lnSpc>
              <a:buNone/>
            </a:pPr>
            <a:r>
              <a:rPr lang="en-US" sz="1700" dirty="0">
                <a:latin typeface="PT Sans" pitchFamily="34" charset="0"/>
                <a:ea typeface="PT Sans" pitchFamily="34" charset="-122"/>
                <a:cs typeface="PT Sans" pitchFamily="34" charset="-120"/>
              </a:rPr>
              <a:t>Υποστηριζόμενη απασχόληση, κατοικία με υποστήριξη, προγράμματα επανένταξης, υπηρεσίες για ευάλωτες ομάδες.</a:t>
            </a:r>
            <a:endParaRPr lang="en-US" sz="1700"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3" name="Ink 22">
                <a:extLst>
                  <a:ext uri="{FF2B5EF4-FFF2-40B4-BE49-F238E27FC236}">
                    <a16:creationId xmlns:a16="http://schemas.microsoft.com/office/drawing/2014/main" id="{A60BFB14-54FB-F747-1493-882F8E62A311}"/>
                  </a:ext>
                </a:extLst>
              </p14:cNvPr>
              <p14:cNvContentPartPr/>
              <p14:nvPr/>
            </p14:nvContentPartPr>
            <p14:xfrm>
              <a:off x="6908474" y="3976834"/>
              <a:ext cx="360" cy="360"/>
            </p14:xfrm>
          </p:contentPart>
        </mc:Choice>
        <mc:Fallback xmlns="">
          <p:pic>
            <p:nvPicPr>
              <p:cNvPr id="23" name="Ink 22">
                <a:extLst>
                  <a:ext uri="{FF2B5EF4-FFF2-40B4-BE49-F238E27FC236}">
                    <a16:creationId xmlns:a16="http://schemas.microsoft.com/office/drawing/2014/main" id="{A60BFB14-54FB-F747-1493-882F8E62A311}"/>
                  </a:ext>
                </a:extLst>
              </p:cNvPr>
              <p:cNvPicPr/>
              <p:nvPr/>
            </p:nvPicPr>
            <p:blipFill>
              <a:blip r:embed="rId4"/>
              <a:stretch>
                <a:fillRect/>
              </a:stretch>
            </p:blipFill>
            <p:spPr>
              <a:xfrm>
                <a:off x="6899834" y="3967834"/>
                <a:ext cx="18000" cy="18000"/>
              </a:xfrm>
              <a:prstGeom prst="rect">
                <a:avLst/>
              </a:prstGeom>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953949-9729-BABB-6729-EB2BB62C29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E1DF6B7-6501-A4CF-C40B-CEA30CEE4E4F}"/>
              </a:ext>
            </a:extLst>
          </p:cNvPr>
          <p:cNvPicPr>
            <a:picLocks noChangeAspect="1"/>
          </p:cNvPicPr>
          <p:nvPr/>
        </p:nvPicPr>
        <p:blipFill>
          <a:blip r:embed="rId2"/>
          <a:srcRect l="3556" r="-1" b="-1"/>
          <a:stretch>
            <a:fillRect/>
          </a:stretch>
        </p:blipFill>
        <p:spPr>
          <a:xfrm>
            <a:off x="20" y="10"/>
            <a:ext cx="14630380" cy="8229590"/>
          </a:xfrm>
          <a:prstGeom prst="rect">
            <a:avLst/>
          </a:prstGeom>
        </p:spPr>
      </p:pic>
      <p:sp>
        <p:nvSpPr>
          <p:cNvPr id="52" name="Rectangle 5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8F8DD1E-5786-7100-37DE-844D7EFA1C38}"/>
              </a:ext>
            </a:extLst>
          </p:cNvPr>
          <p:cNvSpPr txBox="1"/>
          <p:nvPr/>
        </p:nvSpPr>
        <p:spPr>
          <a:xfrm>
            <a:off x="628650" y="6380688"/>
            <a:ext cx="13453110" cy="8938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300" b="1">
                <a:solidFill>
                  <a:schemeClr val="tx1">
                    <a:lumMod val="85000"/>
                    <a:lumOff val="15000"/>
                  </a:schemeClr>
                </a:solidFill>
                <a:latin typeface="+mj-lt"/>
                <a:ea typeface="+mj-ea"/>
                <a:cs typeface="+mj-cs"/>
              </a:rPr>
              <a:t>ΠΡΟΓΡAΜΜΑΤΑ ΓΙΑ ΠΑΙΔΙA ΚΑΙ ΕΦHΒΟΥΣ</a:t>
            </a:r>
          </a:p>
        </p:txBody>
      </p:sp>
      <p:cxnSp>
        <p:nvCxnSpPr>
          <p:cNvPr id="53" name="Straight Connector 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152C6AF-7DF4-8ECD-D517-3CD4D2186DDF}"/>
              </a:ext>
            </a:extLst>
          </p:cNvPr>
          <p:cNvSpPr txBox="1"/>
          <p:nvPr/>
        </p:nvSpPr>
        <p:spPr>
          <a:xfrm>
            <a:off x="719781" y="6281184"/>
            <a:ext cx="8317583" cy="90266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2700" b="1" dirty="0">
              <a:solidFill>
                <a:schemeClr val="tx1">
                  <a:lumMod val="85000"/>
                  <a:lumOff val="15000"/>
                </a:schemeClr>
              </a:solidFill>
              <a:latin typeface="+mj-lt"/>
              <a:ea typeface="+mj-ea"/>
              <a:cs typeface="+mj-cs"/>
            </a:endParaRPr>
          </a:p>
        </p:txBody>
      </p:sp>
      <p:sp>
        <p:nvSpPr>
          <p:cNvPr id="5" name="TextBox 4">
            <a:extLst>
              <a:ext uri="{FF2B5EF4-FFF2-40B4-BE49-F238E27FC236}">
                <a16:creationId xmlns:a16="http://schemas.microsoft.com/office/drawing/2014/main" id="{B6ADBEEB-5469-C22D-B6D2-11711B394BFA}"/>
              </a:ext>
            </a:extLst>
          </p:cNvPr>
          <p:cNvSpPr txBox="1"/>
          <p:nvPr/>
        </p:nvSpPr>
        <p:spPr>
          <a:xfrm>
            <a:off x="3664857" y="3639848"/>
            <a:ext cx="7329714"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4054682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5801A-325E-228D-0501-7C6A06C3EBDA}"/>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44946FA2-F2DF-812F-65B6-DE63066E3F70}"/>
              </a:ext>
            </a:extLst>
          </p:cNvPr>
          <p:cNvSpPr>
            <a:spLocks noGrp="1"/>
          </p:cNvSpPr>
          <p:nvPr>
            <p:ph type="title"/>
          </p:nvPr>
        </p:nvSpPr>
        <p:spPr>
          <a:xfrm>
            <a:off x="1007746" y="548640"/>
            <a:ext cx="4718684" cy="1920240"/>
          </a:xfrm>
        </p:spPr>
        <p:txBody>
          <a:bodyPr anchor="b">
            <a:normAutofit/>
          </a:bodyPr>
          <a:lstStyle/>
          <a:p>
            <a:pPr algn="just"/>
            <a:br>
              <a:rPr lang="el-GR" b="1"/>
            </a:br>
            <a:r>
              <a:rPr lang="en-US" sz="4800" b="1">
                <a:solidFill>
                  <a:srgbClr val="C00000"/>
                </a:solidFill>
                <a:latin typeface="Calibri" panose="020F0502020204030204" pitchFamily="34" charset="0"/>
                <a:ea typeface="Calibri" panose="020F0502020204030204" pitchFamily="34" charset="0"/>
                <a:cs typeface="Calibri" panose="020F0502020204030204" pitchFamily="34" charset="0"/>
              </a:rPr>
              <a:t>SOFA</a:t>
            </a:r>
            <a:br>
              <a:rPr lang="en-US" b="1">
                <a:latin typeface="Calibri" panose="020F0502020204030204" pitchFamily="34" charset="0"/>
                <a:ea typeface="Calibri" panose="020F0502020204030204" pitchFamily="34" charset="0"/>
                <a:cs typeface="Calibri" panose="020F0502020204030204" pitchFamily="34" charset="0"/>
              </a:rPr>
            </a:br>
            <a:r>
              <a:rPr lang="el-GR" i="1">
                <a:solidFill>
                  <a:srgbClr val="FFC000"/>
                </a:solidFill>
                <a:latin typeface="Calibri" panose="020F0502020204030204" pitchFamily="34" charset="0"/>
                <a:ea typeface="Calibri" panose="020F0502020204030204" pitchFamily="34" charset="0"/>
                <a:cs typeface="Calibri" panose="020F0502020204030204" pitchFamily="34" charset="0"/>
              </a:rPr>
              <a:t>Πράγα</a:t>
            </a:r>
            <a:endParaRPr lang="en-US" i="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Placeholder 6">
            <a:extLst>
              <a:ext uri="{FF2B5EF4-FFF2-40B4-BE49-F238E27FC236}">
                <a16:creationId xmlns:a16="http://schemas.microsoft.com/office/drawing/2014/main" id="{595AF3BB-C69C-2710-1B24-FEFBC5BB921F}"/>
              </a:ext>
            </a:extLst>
          </p:cNvPr>
          <p:cNvPicPr>
            <a:picLocks noGrp="1" noChangeAspect="1"/>
          </p:cNvPicPr>
          <p:nvPr>
            <p:ph type="pic" idx="1"/>
          </p:nvPr>
        </p:nvPicPr>
        <p:blipFill>
          <a:blip r:embed="rId2"/>
          <a:srcRect l="4403" r="611" b="-3"/>
          <a:stretch>
            <a:fillRect/>
          </a:stretch>
        </p:blipFill>
        <p:spPr>
          <a:xfrm rot="10800000">
            <a:off x="6219826" y="1184911"/>
            <a:ext cx="7406640" cy="5848350"/>
          </a:xfrm>
          <a:prstGeom prst="rect">
            <a:avLst/>
          </a:prstGeom>
          <a:noFill/>
        </p:spPr>
      </p:pic>
      <p:sp>
        <p:nvSpPr>
          <p:cNvPr id="20" name="Text Placeholder 2">
            <a:extLst>
              <a:ext uri="{FF2B5EF4-FFF2-40B4-BE49-F238E27FC236}">
                <a16:creationId xmlns:a16="http://schemas.microsoft.com/office/drawing/2014/main" id="{E23234EE-75E9-97F5-0015-6A6B2CB87FB5}"/>
              </a:ext>
            </a:extLst>
          </p:cNvPr>
          <p:cNvSpPr>
            <a:spLocks noGrp="1"/>
          </p:cNvSpPr>
          <p:nvPr>
            <p:ph type="body" sz="half" idx="2"/>
          </p:nvPr>
        </p:nvSpPr>
        <p:spPr>
          <a:xfrm>
            <a:off x="1007746" y="2468880"/>
            <a:ext cx="4718684" cy="4573906"/>
          </a:xfrm>
        </p:spPr>
        <p:txBody>
          <a:bodyPr>
            <a:noAutofit/>
          </a:bodyPr>
          <a:lstStyle/>
          <a:p>
            <a:endParaRPr lang="en-US" sz="2000">
              <a:cs typeface="Nunito Semi Bold" panose="020B0604020202020204" charset="0"/>
            </a:endParaRPr>
          </a:p>
          <a:p>
            <a:r>
              <a:rPr lang="el-GR" sz="2000">
                <a:solidFill>
                  <a:srgbClr val="7030A0"/>
                </a:solidFill>
                <a:cs typeface="Nunito Semi Bold" panose="020B0604020202020204" charset="0"/>
              </a:rPr>
              <a:t>Ο μη κερδοσκοπικός οργανισμός </a:t>
            </a:r>
            <a:endParaRPr lang="en-US" sz="2000">
              <a:solidFill>
                <a:srgbClr val="7030A0"/>
              </a:solidFill>
              <a:cs typeface="Nunito Semi Bold" panose="020B0604020202020204" charset="0"/>
            </a:endParaRPr>
          </a:p>
          <a:p>
            <a:r>
              <a:rPr lang="el-GR" sz="2000" b="1">
                <a:solidFill>
                  <a:srgbClr val="7030A0"/>
                </a:solidFill>
                <a:cs typeface="Nunito Semi Bold" panose="020B0604020202020204" charset="0"/>
              </a:rPr>
              <a:t>Society for All (S.O.F.A</a:t>
            </a:r>
            <a:r>
              <a:rPr lang="el-GR" sz="2000">
                <a:solidFill>
                  <a:srgbClr val="7030A0"/>
                </a:solidFill>
                <a:cs typeface="Nunito Semi Bold" panose="020B0604020202020204" charset="0"/>
              </a:rPr>
              <a:t>.) ιδρύθηκε το 2011, αρχικά με την επωνυμία ČOSIV (</a:t>
            </a:r>
            <a:r>
              <a:rPr lang="el-GR" sz="2000" b="1">
                <a:solidFill>
                  <a:srgbClr val="7030A0"/>
                </a:solidFill>
                <a:cs typeface="Nunito Semi Bold" panose="020B0604020202020204" charset="0"/>
              </a:rPr>
              <a:t>Τσεχική Εταιρεία Εμπειρογνωμόνων για την Ενταξιακή Εκπαίδευση</a:t>
            </a:r>
            <a:r>
              <a:rPr lang="el-GR" sz="2000">
                <a:solidFill>
                  <a:srgbClr val="7030A0"/>
                </a:solidFill>
                <a:cs typeface="Nunito Semi Bold" panose="020B0604020202020204" charset="0"/>
              </a:rPr>
              <a:t>). </a:t>
            </a:r>
          </a:p>
          <a:p>
            <a:r>
              <a:rPr lang="el-GR" sz="2000">
                <a:solidFill>
                  <a:srgbClr val="7030A0"/>
                </a:solidFill>
                <a:cs typeface="Nunito Semi Bold" panose="020B0604020202020204" charset="0"/>
              </a:rPr>
              <a:t>Η </a:t>
            </a:r>
            <a:r>
              <a:rPr lang="el-GR" sz="2000" b="1">
                <a:solidFill>
                  <a:srgbClr val="7030A0"/>
                </a:solidFill>
                <a:cs typeface="Nunito Semi Bold" panose="020B0604020202020204" charset="0"/>
              </a:rPr>
              <a:t>S.O.F.A</a:t>
            </a:r>
            <a:r>
              <a:rPr lang="en-US" sz="2000" b="1">
                <a:solidFill>
                  <a:srgbClr val="7030A0"/>
                </a:solidFill>
                <a:cs typeface="Nunito Semi Bold" panose="020B0604020202020204" charset="0"/>
              </a:rPr>
              <a:t>.</a:t>
            </a:r>
            <a:r>
              <a:rPr lang="el-GR" sz="2000">
                <a:solidFill>
                  <a:srgbClr val="7030A0"/>
                </a:solidFill>
                <a:cs typeface="Nunito Semi Bold" panose="020B0604020202020204" charset="0"/>
              </a:rPr>
              <a:t> επικεντρώνεται στην προώθηση</a:t>
            </a:r>
            <a:r>
              <a:rPr lang="en-US" sz="2000">
                <a:solidFill>
                  <a:srgbClr val="7030A0"/>
                </a:solidFill>
                <a:cs typeface="Nunito Semi Bold" panose="020B0604020202020204" charset="0"/>
              </a:rPr>
              <a:t>:</a:t>
            </a:r>
            <a:r>
              <a:rPr lang="el-GR" sz="2000">
                <a:solidFill>
                  <a:srgbClr val="7030A0"/>
                </a:solidFill>
                <a:cs typeface="Nunito Semi Bold" panose="020B0604020202020204" charset="0"/>
              </a:rPr>
              <a:t> </a:t>
            </a:r>
          </a:p>
          <a:p>
            <a:pPr marL="205740" indent="-205740">
              <a:buFont typeface="Arial" panose="020B0604020202020204" pitchFamily="34" charset="0"/>
              <a:buChar char="•"/>
            </a:pPr>
            <a:r>
              <a:rPr lang="el-GR" sz="2000">
                <a:solidFill>
                  <a:srgbClr val="7030A0"/>
                </a:solidFill>
                <a:cs typeface="Nunito Semi Bold" panose="020B0604020202020204" charset="0"/>
              </a:rPr>
              <a:t>της ποιοτικής εκπαίδευσης </a:t>
            </a:r>
          </a:p>
          <a:p>
            <a:pPr marL="205740" indent="-205740">
              <a:buFont typeface="Arial" panose="020B0604020202020204" pitchFamily="34" charset="0"/>
              <a:buChar char="•"/>
            </a:pPr>
            <a:r>
              <a:rPr lang="el-GR" sz="2000">
                <a:solidFill>
                  <a:srgbClr val="7030A0"/>
                </a:solidFill>
                <a:cs typeface="Nunito Semi Bold" panose="020B0604020202020204" charset="0"/>
              </a:rPr>
              <a:t>της ψυχικής υγείας και </a:t>
            </a:r>
          </a:p>
          <a:p>
            <a:pPr marL="205740" indent="-205740">
              <a:buFont typeface="Arial" panose="020B0604020202020204" pitchFamily="34" charset="0"/>
              <a:buChar char="•"/>
            </a:pPr>
            <a:r>
              <a:rPr lang="el-GR" sz="2000">
                <a:solidFill>
                  <a:srgbClr val="7030A0"/>
                </a:solidFill>
                <a:cs typeface="Nunito Semi Bold" panose="020B0604020202020204" charset="0"/>
              </a:rPr>
              <a:t>της υποστήριξης των παιδιών που διατρέχουν κίνδυνο. </a:t>
            </a:r>
            <a:endParaRPr lang="el-GR" sz="2000" dirty="0">
              <a:solidFill>
                <a:srgbClr val="7030A0"/>
              </a:solidFill>
              <a:cs typeface="Nunito Semi Bold" panose="020B0604020202020204" charset="0"/>
            </a:endParaRPr>
          </a:p>
        </p:txBody>
      </p:sp>
      <p:sp>
        <p:nvSpPr>
          <p:cNvPr id="5" name="Slide Number Placeholder 4" hidden="1">
            <a:extLst>
              <a:ext uri="{FF2B5EF4-FFF2-40B4-BE49-F238E27FC236}">
                <a16:creationId xmlns:a16="http://schemas.microsoft.com/office/drawing/2014/main" id="{9B81A708-1BD5-6C13-5F4B-9A3537BFFF1D}"/>
              </a:ext>
            </a:extLst>
          </p:cNvPr>
          <p:cNvSpPr>
            <a:spLocks noGrp="1"/>
          </p:cNvSpPr>
          <p:nvPr>
            <p:ph type="sldNum" sz="quarter" idx="12"/>
          </p:nvPr>
        </p:nvSpPr>
        <p:spPr>
          <a:xfrm>
            <a:off x="10332720" y="7627621"/>
            <a:ext cx="3291840" cy="438150"/>
          </a:xfrm>
        </p:spPr>
        <p:txBody>
          <a:bodyPr anchor="ctr">
            <a:normAutofit/>
          </a:bodyPr>
          <a:lstStyle/>
          <a:p>
            <a:pPr defTabSz="1097280">
              <a:spcAft>
                <a:spcPts val="720"/>
              </a:spcAft>
            </a:pPr>
            <a:fld id="{EA87306C-81BA-4795-A5CA-9392456A8C1E}" type="slidenum">
              <a:rPr lang="en-US">
                <a:solidFill>
                  <a:prstClr val="black">
                    <a:tint val="75000"/>
                  </a:prstClr>
                </a:solidFill>
                <a:latin typeface="Calibri" panose="020F0502020204030204"/>
              </a:rPr>
              <a:pPr defTabSz="1097280">
                <a:spcAft>
                  <a:spcPts val="720"/>
                </a:spcAft>
              </a:pPr>
              <a:t>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7300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EC6BE2F-8714-9A5F-DF33-19A4FC2336A4}"/>
              </a:ext>
            </a:extLst>
          </p:cNvPr>
          <p:cNvPicPr>
            <a:picLocks noGrp="1" noChangeAspect="1"/>
          </p:cNvPicPr>
          <p:nvPr>
            <p:ph type="pic" idx="1"/>
          </p:nvPr>
        </p:nvPicPr>
        <p:blipFill>
          <a:blip r:embed="rId2"/>
          <a:srcRect b="5436"/>
          <a:stretch>
            <a:fillRect/>
          </a:stretch>
        </p:blipFill>
        <p:spPr>
          <a:xfrm>
            <a:off x="1" y="12"/>
            <a:ext cx="11603570" cy="8229588"/>
          </a:xfrm>
          <a:prstGeom prst="rect">
            <a:avLst/>
          </a:prstGeom>
        </p:spPr>
      </p:pic>
      <p:sp>
        <p:nvSpPr>
          <p:cNvPr id="2" name="Title 1">
            <a:extLst>
              <a:ext uri="{FF2B5EF4-FFF2-40B4-BE49-F238E27FC236}">
                <a16:creationId xmlns:a16="http://schemas.microsoft.com/office/drawing/2014/main" id="{F6F49AB7-2139-C8FD-9908-5029B0D05B0B}"/>
              </a:ext>
            </a:extLst>
          </p:cNvPr>
          <p:cNvSpPr>
            <a:spLocks noGrp="1"/>
          </p:cNvSpPr>
          <p:nvPr>
            <p:ph type="title"/>
          </p:nvPr>
        </p:nvSpPr>
        <p:spPr>
          <a:xfrm>
            <a:off x="9037933" y="928468"/>
            <a:ext cx="4586627" cy="1789577"/>
          </a:xfrm>
        </p:spPr>
        <p:txBody>
          <a:bodyPr vert="horz" lIns="109728" tIns="54864" rIns="109728" bIns="54864" rtlCol="0" anchor="ctr">
            <a:normAutofit/>
          </a:bodyPr>
          <a:lstStyle/>
          <a:p>
            <a:pPr algn="ctr"/>
            <a:r>
              <a:rPr lang="el-GR" sz="4320" i="1" dirty="0">
                <a:solidFill>
                  <a:schemeClr val="accent1">
                    <a:lumMod val="40000"/>
                    <a:lumOff val="60000"/>
                  </a:schemeClr>
                </a:solidFill>
              </a:rPr>
              <a:t>Στόχοι του</a:t>
            </a:r>
            <a:r>
              <a:rPr lang="en-US" sz="4320" i="1" dirty="0">
                <a:solidFill>
                  <a:schemeClr val="accent1">
                    <a:lumMod val="40000"/>
                    <a:lumOff val="60000"/>
                  </a:schemeClr>
                </a:solidFill>
              </a:rPr>
              <a:t> </a:t>
            </a:r>
            <a:r>
              <a:rPr lang="en-US" sz="4320" i="1" dirty="0">
                <a:solidFill>
                  <a:srgbClr val="C00000"/>
                </a:solidFill>
              </a:rPr>
              <a:t>SOFA</a:t>
            </a:r>
            <a:r>
              <a:rPr lang="el-GR" sz="4320" i="1" dirty="0">
                <a:solidFill>
                  <a:srgbClr val="002060"/>
                </a:solidFill>
              </a:rPr>
              <a:t> </a:t>
            </a:r>
            <a:endParaRPr lang="en-US" sz="4320" i="1" dirty="0">
              <a:solidFill>
                <a:srgbClr val="002060"/>
              </a:solidFill>
            </a:endParaRPr>
          </a:p>
        </p:txBody>
      </p:sp>
      <p:sp>
        <p:nvSpPr>
          <p:cNvPr id="4" name="Text Placeholder 3">
            <a:extLst>
              <a:ext uri="{FF2B5EF4-FFF2-40B4-BE49-F238E27FC236}">
                <a16:creationId xmlns:a16="http://schemas.microsoft.com/office/drawing/2014/main" id="{60033E1E-269C-18B7-DDA8-8DCFE2098C2C}"/>
              </a:ext>
            </a:extLst>
          </p:cNvPr>
          <p:cNvSpPr>
            <a:spLocks noGrp="1"/>
          </p:cNvSpPr>
          <p:nvPr>
            <p:ph type="body" sz="half" idx="2"/>
          </p:nvPr>
        </p:nvSpPr>
        <p:spPr>
          <a:xfrm>
            <a:off x="9037933" y="2508069"/>
            <a:ext cx="4586627" cy="4904287"/>
          </a:xfrm>
        </p:spPr>
        <p:txBody>
          <a:bodyPr vert="horz" lIns="109728" tIns="54864" rIns="109728" bIns="54864" rtlCol="0">
            <a:normAutofit fontScale="92500" lnSpcReduction="10000"/>
          </a:bodyPr>
          <a:lstStyle/>
          <a:p>
            <a:pPr marL="342900" indent="-342900">
              <a:buFont typeface="Wingdings" panose="05000000000000000000" pitchFamily="2" charset="2"/>
              <a:buChar char="Ø"/>
            </a:pPr>
            <a:endParaRPr lang="en-US" dirty="0">
              <a:solidFill>
                <a:srgbClr val="0070C0"/>
              </a:solidFill>
            </a:endParaRPr>
          </a:p>
          <a:p>
            <a:pPr marL="342900" indent="-342900">
              <a:buFont typeface="Wingdings" panose="05000000000000000000" pitchFamily="2" charset="2"/>
              <a:buChar char="Ø"/>
            </a:pPr>
            <a:r>
              <a:rPr lang="en-US" dirty="0" err="1">
                <a:solidFill>
                  <a:schemeClr val="tx2">
                    <a:lumMod val="75000"/>
                    <a:lumOff val="25000"/>
                  </a:schemeClr>
                </a:solidFill>
              </a:rPr>
              <a:t>Προσ</a:t>
            </a:r>
            <a:r>
              <a:rPr lang="en-US" dirty="0">
                <a:solidFill>
                  <a:schemeClr val="tx2">
                    <a:lumMod val="75000"/>
                    <a:lumOff val="25000"/>
                  </a:schemeClr>
                </a:solidFill>
              </a:rPr>
              <a:t>παθεί να </a:t>
            </a:r>
            <a:r>
              <a:rPr lang="en-US" b="1" i="1" dirty="0">
                <a:solidFill>
                  <a:schemeClr val="tx2">
                    <a:lumMod val="75000"/>
                    <a:lumOff val="25000"/>
                  </a:schemeClr>
                </a:solidFill>
              </a:rPr>
              <a:t>άρει τα εμπόδια </a:t>
            </a:r>
            <a:r>
              <a:rPr lang="en-US" dirty="0">
                <a:solidFill>
                  <a:schemeClr val="tx2">
                    <a:lumMod val="75000"/>
                    <a:lumOff val="25000"/>
                  </a:schemeClr>
                </a:solidFill>
              </a:rPr>
              <a:t>στην εκπαίδευση </a:t>
            </a:r>
            <a:endParaRPr lang="el-GR" dirty="0">
              <a:solidFill>
                <a:schemeClr val="tx2">
                  <a:lumMod val="75000"/>
                  <a:lumOff val="25000"/>
                </a:schemeClr>
              </a:solidFill>
            </a:endParaRPr>
          </a:p>
          <a:p>
            <a:pPr marL="342900" indent="-342900">
              <a:buFont typeface="Wingdings" panose="05000000000000000000" pitchFamily="2" charset="2"/>
              <a:buChar char="Ø"/>
            </a:pPr>
            <a:r>
              <a:rPr lang="el-GR" dirty="0">
                <a:solidFill>
                  <a:schemeClr val="tx2">
                    <a:lumMod val="75000"/>
                    <a:lumOff val="25000"/>
                  </a:schemeClr>
                </a:solidFill>
              </a:rPr>
              <a:t>Α</a:t>
            </a:r>
            <a:r>
              <a:rPr lang="en-US" dirty="0">
                <a:solidFill>
                  <a:schemeClr val="tx2">
                    <a:lumMod val="75000"/>
                    <a:lumOff val="25000"/>
                  </a:schemeClr>
                </a:solidFill>
              </a:rPr>
              <a:t>να</a:t>
            </a:r>
            <a:r>
              <a:rPr lang="en-US" dirty="0" err="1">
                <a:solidFill>
                  <a:schemeClr val="tx2">
                    <a:lumMod val="75000"/>
                    <a:lumOff val="25000"/>
                  </a:schemeClr>
                </a:solidFill>
              </a:rPr>
              <a:t>ζητά</a:t>
            </a:r>
            <a:r>
              <a:rPr lang="en-US" dirty="0">
                <a:solidFill>
                  <a:schemeClr val="tx2">
                    <a:lumMod val="75000"/>
                    <a:lumOff val="25000"/>
                  </a:schemeClr>
                </a:solidFill>
              </a:rPr>
              <a:t> </a:t>
            </a:r>
            <a:r>
              <a:rPr lang="en-US" dirty="0" err="1">
                <a:solidFill>
                  <a:schemeClr val="tx2">
                    <a:lumMod val="75000"/>
                    <a:lumOff val="25000"/>
                  </a:schemeClr>
                </a:solidFill>
              </a:rPr>
              <a:t>τρό</a:t>
            </a:r>
            <a:r>
              <a:rPr lang="en-US" dirty="0">
                <a:solidFill>
                  <a:schemeClr val="tx2">
                    <a:lumMod val="75000"/>
                    <a:lumOff val="25000"/>
                  </a:schemeClr>
                </a:solidFill>
              </a:rPr>
              <a:t>πους για να </a:t>
            </a:r>
            <a:r>
              <a:rPr lang="en-US" b="1" i="1" dirty="0">
                <a:solidFill>
                  <a:schemeClr val="tx2">
                    <a:lumMod val="75000"/>
                    <a:lumOff val="25000"/>
                  </a:schemeClr>
                </a:solidFill>
              </a:rPr>
              <a:t>συμπεριλάβει τα μειονεκτούντα παιδιά </a:t>
            </a:r>
            <a:r>
              <a:rPr lang="en-US" dirty="0">
                <a:solidFill>
                  <a:schemeClr val="tx2">
                    <a:lumMod val="75000"/>
                    <a:lumOff val="25000"/>
                  </a:schemeClr>
                </a:solidFill>
              </a:rPr>
              <a:t>μεταξύ των συνομηλίκων τους</a:t>
            </a:r>
            <a:r>
              <a:rPr lang="el-GR" dirty="0">
                <a:solidFill>
                  <a:schemeClr val="tx2">
                    <a:lumMod val="75000"/>
                    <a:lumOff val="25000"/>
                  </a:schemeClr>
                </a:solidFill>
              </a:rPr>
              <a:t>.</a:t>
            </a:r>
          </a:p>
          <a:p>
            <a:pPr marL="342900" indent="-342900">
              <a:buFont typeface="Wingdings" panose="05000000000000000000" pitchFamily="2" charset="2"/>
              <a:buChar char="Ø"/>
            </a:pPr>
            <a:r>
              <a:rPr lang="en-US" dirty="0">
                <a:solidFill>
                  <a:schemeClr val="tx2">
                    <a:lumMod val="75000"/>
                    <a:lumOff val="25000"/>
                  </a:schemeClr>
                </a:solidFill>
              </a:rPr>
              <a:t>Τα</a:t>
            </a:r>
            <a:r>
              <a:rPr lang="en-US" dirty="0" err="1">
                <a:solidFill>
                  <a:schemeClr val="tx2">
                    <a:lumMod val="75000"/>
                    <a:lumOff val="25000"/>
                  </a:schemeClr>
                </a:solidFill>
              </a:rPr>
              <a:t>υτόχρον</a:t>
            </a:r>
            <a:r>
              <a:rPr lang="en-US" dirty="0">
                <a:solidFill>
                  <a:schemeClr val="tx2">
                    <a:lumMod val="75000"/>
                    <a:lumOff val="25000"/>
                  </a:schemeClr>
                </a:solidFill>
              </a:rPr>
              <a:t>α, τονίζει τη σημασία της </a:t>
            </a:r>
            <a:r>
              <a:rPr lang="en-US" b="1" i="1" dirty="0">
                <a:solidFill>
                  <a:schemeClr val="tx2">
                    <a:lumMod val="75000"/>
                    <a:lumOff val="25000"/>
                  </a:schemeClr>
                </a:solidFill>
              </a:rPr>
              <a:t>ψυχικής ευεξίας </a:t>
            </a:r>
            <a:r>
              <a:rPr lang="en-US" dirty="0">
                <a:solidFill>
                  <a:schemeClr val="tx2">
                    <a:lumMod val="75000"/>
                    <a:lumOff val="25000"/>
                  </a:schemeClr>
                </a:solidFill>
              </a:rPr>
              <a:t>τόσο για τα παιδιά όσο και για τους ενήλικες</a:t>
            </a:r>
            <a:r>
              <a:rPr lang="el-GR" dirty="0">
                <a:solidFill>
                  <a:schemeClr val="tx2">
                    <a:lumMod val="75000"/>
                    <a:lumOff val="25000"/>
                  </a:schemeClr>
                </a:solidFill>
              </a:rPr>
              <a:t>.</a:t>
            </a:r>
            <a:endParaRPr lang="en-US" dirty="0">
              <a:solidFill>
                <a:schemeClr val="tx2">
                  <a:lumMod val="75000"/>
                  <a:lumOff val="25000"/>
                </a:schemeClr>
              </a:solidFill>
            </a:endParaRPr>
          </a:p>
          <a:p>
            <a:pPr marL="342900" indent="-342900">
              <a:buFont typeface="Wingdings" panose="05000000000000000000" pitchFamily="2" charset="2"/>
              <a:buChar char="Ø"/>
            </a:pPr>
            <a:r>
              <a:rPr lang="el-GR" dirty="0">
                <a:solidFill>
                  <a:schemeClr val="tx2">
                    <a:lumMod val="75000"/>
                    <a:lumOff val="25000"/>
                  </a:schemeClr>
                </a:solidFill>
              </a:rPr>
              <a:t>Ο</a:t>
            </a:r>
            <a:r>
              <a:rPr lang="en-US" dirty="0">
                <a:solidFill>
                  <a:schemeClr val="tx2">
                    <a:lumMod val="75000"/>
                    <a:lumOff val="25000"/>
                  </a:schemeClr>
                </a:solidFill>
              </a:rPr>
              <a:t> S.O.F.A. επ</a:t>
            </a:r>
            <a:r>
              <a:rPr lang="en-US" dirty="0" err="1">
                <a:solidFill>
                  <a:schemeClr val="tx2">
                    <a:lumMod val="75000"/>
                    <a:lumOff val="25000"/>
                  </a:schemeClr>
                </a:solidFill>
              </a:rPr>
              <a:t>ίσης</a:t>
            </a:r>
            <a:r>
              <a:rPr lang="en-US" dirty="0">
                <a:solidFill>
                  <a:schemeClr val="tx2">
                    <a:lumMod val="75000"/>
                    <a:lumOff val="25000"/>
                  </a:schemeClr>
                </a:solidFill>
              </a:rPr>
              <a:t>, </a:t>
            </a:r>
            <a:r>
              <a:rPr lang="en-US" dirty="0" err="1">
                <a:solidFill>
                  <a:schemeClr val="tx2">
                    <a:lumMod val="75000"/>
                    <a:lumOff val="25000"/>
                  </a:schemeClr>
                </a:solidFill>
              </a:rPr>
              <a:t>χτίζει</a:t>
            </a:r>
            <a:r>
              <a:rPr lang="en-US" dirty="0">
                <a:solidFill>
                  <a:schemeClr val="tx2">
                    <a:lumMod val="75000"/>
                    <a:lumOff val="25000"/>
                  </a:schemeClr>
                </a:solidFill>
              </a:rPr>
              <a:t> </a:t>
            </a:r>
            <a:r>
              <a:rPr lang="en-US" dirty="0" err="1">
                <a:solidFill>
                  <a:schemeClr val="tx2">
                    <a:lumMod val="75000"/>
                    <a:lumOff val="25000"/>
                  </a:schemeClr>
                </a:solidFill>
              </a:rPr>
              <a:t>έν</a:t>
            </a:r>
            <a:r>
              <a:rPr lang="en-US" dirty="0">
                <a:solidFill>
                  <a:schemeClr val="tx2">
                    <a:lumMod val="75000"/>
                    <a:lumOff val="25000"/>
                  </a:schemeClr>
                </a:solidFill>
              </a:rPr>
              <a:t>α </a:t>
            </a:r>
            <a:r>
              <a:rPr lang="en-US" b="1" i="1" dirty="0">
                <a:solidFill>
                  <a:schemeClr val="tx2">
                    <a:lumMod val="75000"/>
                    <a:lumOff val="25000"/>
                  </a:schemeClr>
                </a:solidFill>
              </a:rPr>
              <a:t>αποτελεσματικό σύστημα για την έγκαιρη αναγνώριση και υποστήριξη των παιδιών που διατρέχουν κίνδυνο</a:t>
            </a:r>
            <a:r>
              <a:rPr lang="en-US" i="1" dirty="0">
                <a:solidFill>
                  <a:schemeClr val="tx2">
                    <a:lumMod val="75000"/>
                    <a:lumOff val="25000"/>
                  </a:schemeClr>
                </a:solidFill>
              </a:rPr>
              <a:t> </a:t>
            </a:r>
            <a:r>
              <a:rPr lang="en-US" dirty="0">
                <a:solidFill>
                  <a:schemeClr val="tx2">
                    <a:lumMod val="75000"/>
                    <a:lumOff val="25000"/>
                  </a:schemeClr>
                </a:solidFill>
              </a:rPr>
              <a:t>και </a:t>
            </a:r>
          </a:p>
          <a:p>
            <a:pPr marL="342900" indent="-342900">
              <a:buFont typeface="Wingdings" panose="05000000000000000000" pitchFamily="2" charset="2"/>
              <a:buChar char="Ø"/>
            </a:pPr>
            <a:r>
              <a:rPr lang="en-US" dirty="0">
                <a:solidFill>
                  <a:schemeClr val="tx2">
                    <a:lumMod val="75000"/>
                    <a:lumOff val="25000"/>
                  </a:schemeClr>
                </a:solidFill>
              </a:rPr>
              <a:t>π</a:t>
            </a:r>
            <a:r>
              <a:rPr lang="en-US" dirty="0" err="1">
                <a:solidFill>
                  <a:schemeClr val="tx2">
                    <a:lumMod val="75000"/>
                    <a:lumOff val="25000"/>
                  </a:schemeClr>
                </a:solidFill>
              </a:rPr>
              <a:t>ροωθεί</a:t>
            </a:r>
            <a:r>
              <a:rPr lang="en-US" dirty="0">
                <a:solidFill>
                  <a:schemeClr val="tx2">
                    <a:lumMod val="75000"/>
                    <a:lumOff val="25000"/>
                  </a:schemeClr>
                </a:solidFill>
              </a:rPr>
              <a:t> </a:t>
            </a:r>
            <a:r>
              <a:rPr lang="en-US" dirty="0" err="1">
                <a:solidFill>
                  <a:schemeClr val="tx2">
                    <a:lumMod val="75000"/>
                    <a:lumOff val="25000"/>
                  </a:schemeClr>
                </a:solidFill>
              </a:rPr>
              <a:t>τη</a:t>
            </a:r>
            <a:r>
              <a:rPr lang="en-US" dirty="0">
                <a:solidFill>
                  <a:schemeClr val="tx2">
                    <a:lumMod val="75000"/>
                    <a:lumOff val="25000"/>
                  </a:schemeClr>
                </a:solidFill>
              </a:rPr>
              <a:t> </a:t>
            </a:r>
            <a:r>
              <a:rPr lang="en-US" b="1" i="1" dirty="0" err="1">
                <a:solidFill>
                  <a:schemeClr val="tx2">
                    <a:lumMod val="75000"/>
                    <a:lumOff val="25000"/>
                  </a:schemeClr>
                </a:solidFill>
              </a:rPr>
              <a:t>διε</a:t>
            </a:r>
            <a:r>
              <a:rPr lang="en-US" b="1" i="1" dirty="0">
                <a:solidFill>
                  <a:schemeClr val="tx2">
                    <a:lumMod val="75000"/>
                    <a:lumOff val="25000"/>
                  </a:schemeClr>
                </a:solidFill>
              </a:rPr>
              <a:t>πιστημονική συνεργασία </a:t>
            </a:r>
            <a:r>
              <a:rPr lang="en-US" dirty="0">
                <a:solidFill>
                  <a:schemeClr val="tx2">
                    <a:lumMod val="75000"/>
                    <a:lumOff val="25000"/>
                  </a:schemeClr>
                </a:solidFill>
              </a:rPr>
              <a:t>μεταξύ όλων όσων εργάζονται μαζί τους.</a:t>
            </a:r>
          </a:p>
          <a:p>
            <a:pPr indent="-274320">
              <a:buFont typeface="Arial" panose="020B0604020202020204" pitchFamily="34" charset="0"/>
              <a:buChar char="•"/>
            </a:pPr>
            <a:endParaRPr lang="en-US" sz="1680" dirty="0"/>
          </a:p>
        </p:txBody>
      </p:sp>
    </p:spTree>
    <p:extLst>
      <p:ext uri="{BB962C8B-B14F-4D97-AF65-F5344CB8AC3E}">
        <p14:creationId xmlns:p14="http://schemas.microsoft.com/office/powerpoint/2010/main" val="497866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sz="quarter" idx="15"/>
          </p:nvPr>
        </p:nvSpPr>
        <p:spPr>
          <a:xfrm>
            <a:off x="5555848" y="63660"/>
            <a:ext cx="8970380" cy="8044405"/>
          </a:xfrm>
          <a:solidFill>
            <a:srgbClr val="FFFF00">
              <a:alpha val="36000"/>
            </a:srgbClr>
          </a:solidFill>
        </p:spPr>
        <p:txBody>
          <a:bodyPr>
            <a:normAutofit/>
          </a:bodyPr>
          <a:lstStyle/>
          <a:p>
            <a:r>
              <a:rPr lang="el-GR" sz="2400" b="1" cap="none" dirty="0">
                <a:solidFill>
                  <a:srgbClr val="7030A0"/>
                </a:solidFill>
              </a:rPr>
              <a:t>Πυλώνες εργασίας </a:t>
            </a:r>
            <a:r>
              <a:rPr lang="en-US" sz="2400" b="1" cap="none" dirty="0">
                <a:solidFill>
                  <a:srgbClr val="7030A0"/>
                </a:solidFill>
              </a:rPr>
              <a:t>SOFA </a:t>
            </a:r>
          </a:p>
          <a:p>
            <a:r>
              <a:rPr lang="el-GR" sz="2400" b="1" u="sng" cap="none" dirty="0">
                <a:solidFill>
                  <a:srgbClr val="C00000"/>
                </a:solidFill>
              </a:rPr>
              <a:t>Ποιοτική εκπαίδευση</a:t>
            </a:r>
            <a:endParaRPr lang="en-US" sz="2400" b="1" u="sng" cap="none" dirty="0">
              <a:solidFill>
                <a:srgbClr val="C00000"/>
              </a:solidFill>
            </a:endParaRPr>
          </a:p>
          <a:p>
            <a:r>
              <a:rPr lang="el-GR" sz="2400" cap="none" dirty="0"/>
              <a:t>Εργάζονται για την άρση των εμποδίων στην εκπαίδευση και για την εύρεση νέων τρόπων ένταξης των </a:t>
            </a:r>
            <a:r>
              <a:rPr lang="el-GR" sz="2400" cap="none" dirty="0" err="1"/>
              <a:t>μειονεκτούντων</a:t>
            </a:r>
            <a:r>
              <a:rPr lang="el-GR" sz="2400" cap="none" dirty="0"/>
              <a:t> παιδιών μεταξύ των συνομηλίκων τους. Προσπαθούν να διασφαλίσουν ότι </a:t>
            </a:r>
            <a:r>
              <a:rPr lang="el-GR" sz="2400" b="1" i="1" cap="none" dirty="0"/>
              <a:t>κάθε παιδί βιώνει ένα αίσθημα επιτυχίας και αποδοχής στο σχολείο</a:t>
            </a:r>
            <a:r>
              <a:rPr lang="en-US" sz="2400" cap="none" dirty="0"/>
              <a:t>.</a:t>
            </a:r>
          </a:p>
          <a:p>
            <a:r>
              <a:rPr lang="el-GR" sz="2400" b="1" u="sng" cap="none" dirty="0">
                <a:solidFill>
                  <a:srgbClr val="C00000"/>
                </a:solidFill>
              </a:rPr>
              <a:t>Ψυχική υγεία</a:t>
            </a:r>
            <a:endParaRPr lang="en-US" sz="2400" b="1" u="sng" cap="none" dirty="0">
              <a:solidFill>
                <a:srgbClr val="C00000"/>
              </a:solidFill>
            </a:endParaRPr>
          </a:p>
          <a:p>
            <a:r>
              <a:rPr lang="el-GR" sz="2400" cap="none" dirty="0"/>
              <a:t>Ενισχύουν την ψυχική υγεία, όχι μόνο για τα παιδιά – δίνουν θεματολογία στην ευημερία και προσπαθούν να την κάνουν τόσο σημαντική για την κοινωνία όσο και η ίδια η εκπαίδευση. Επειδή </a:t>
            </a:r>
            <a:r>
              <a:rPr lang="el-GR" sz="2400" b="1" i="1" cap="none" dirty="0"/>
              <a:t>μόνο ένα παιδί που είναι καλά και ασφαλές μπορεί να αξιοποιήσει πλήρως τις δυνατότητές του.</a:t>
            </a:r>
            <a:endParaRPr lang="en-US" sz="2400" b="1" i="1" cap="none" dirty="0"/>
          </a:p>
          <a:p>
            <a:r>
              <a:rPr lang="el-GR" sz="2400" b="1" u="sng" cap="none" dirty="0">
                <a:solidFill>
                  <a:srgbClr val="C00000"/>
                </a:solidFill>
              </a:rPr>
              <a:t>Βοηθώντας παιδιά που βρίσκονται σε κίνδυνο</a:t>
            </a:r>
            <a:endParaRPr lang="en-US" sz="2400" b="1" u="sng" cap="none" dirty="0">
              <a:solidFill>
                <a:srgbClr val="C00000"/>
              </a:solidFill>
            </a:endParaRPr>
          </a:p>
          <a:p>
            <a:r>
              <a:rPr lang="el-GR" sz="2400" cap="none" dirty="0"/>
              <a:t>Είναι κοντά στα παιδιά που βρίσκονται σε κίνδυνο - χτίζοντας ένα αποτελεσματικό σύστημα για την έγκαιρη αναγνώριση αυτών των παιδιών και την επακόλουθη αποτελεσματική βοήθεια. </a:t>
            </a:r>
            <a:endParaRPr lang="en-US" sz="2400" cap="none" dirty="0"/>
          </a:p>
          <a:p>
            <a:r>
              <a:rPr lang="el-GR" sz="2400" b="1" u="sng" cap="none" dirty="0">
                <a:solidFill>
                  <a:srgbClr val="C00000"/>
                </a:solidFill>
              </a:rPr>
              <a:t>Δίνουν έμφαση στη διεπιστημονική συνεργασία μεταξύ όλων όσων έρχονται σε επαφή με παιδιά</a:t>
            </a:r>
            <a:r>
              <a:rPr lang="el-GR" sz="2400" b="1" cap="none" dirty="0">
                <a:solidFill>
                  <a:srgbClr val="C00000"/>
                </a:solidFill>
              </a:rPr>
              <a:t>.</a:t>
            </a:r>
          </a:p>
        </p:txBody>
      </p:sp>
      <p:pic>
        <p:nvPicPr>
          <p:cNvPr id="1028" name="Picture 4" descr="C:\Users\user\Downloads\1763575710376.jpg"/>
          <p:cNvPicPr>
            <a:picLocks noChangeAspect="1" noChangeArrowheads="1"/>
          </p:cNvPicPr>
          <p:nvPr/>
        </p:nvPicPr>
        <p:blipFill>
          <a:blip r:embed="rId2"/>
          <a:srcRect/>
          <a:stretch>
            <a:fillRect/>
          </a:stretch>
        </p:blipFill>
        <p:spPr bwMode="auto">
          <a:xfrm>
            <a:off x="448784" y="509944"/>
            <a:ext cx="4608000" cy="6827093"/>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761</TotalTime>
  <Words>2653</Words>
  <Application>Microsoft Office PowerPoint</Application>
  <PresentationFormat>Custom</PresentationFormat>
  <Paragraphs>256</Paragraphs>
  <Slides>26</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Nunito Semi Bold</vt:lpstr>
      <vt:lpstr>Arial</vt:lpstr>
      <vt:lpstr>PT Sans</vt:lpstr>
      <vt:lpstr>Nunito Light</vt:lpstr>
      <vt:lpstr>Aptos Display</vt:lpstr>
      <vt:lpstr>Wingdings</vt:lpstr>
      <vt:lpstr>Aptos</vt:lpstr>
      <vt:lpstr>Outfit Medium</vt:lpstr>
      <vt:lpstr>Calibri</vt:lpstr>
      <vt:lpstr>IBM Plex Sans</vt:lpstr>
      <vt:lpstr>Office Theme</vt:lpstr>
      <vt:lpstr>PowerPoint Presentation</vt:lpstr>
      <vt:lpstr>PowerPoint Presentation</vt:lpstr>
      <vt:lpstr>PowerPoint Presentation</vt:lpstr>
      <vt:lpstr>PowerPoint Presentation</vt:lpstr>
      <vt:lpstr>PowerPoint Presentation</vt:lpstr>
      <vt:lpstr>PowerPoint Presentation</vt:lpstr>
      <vt:lpstr> SOFA Πράγα</vt:lpstr>
      <vt:lpstr>Στόχοι του SOFA </vt:lpstr>
      <vt:lpstr>PowerPoint Presentation</vt:lpstr>
      <vt:lpstr>PowerPoint Presentation</vt:lpstr>
      <vt:lpstr> Τα σημαντικότερα επιτεύγματα του SOFA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Fokus Praha / Mladá Boleslav</vt:lpstr>
      <vt:lpstr>Βασικές αρχές</vt:lpstr>
      <vt:lpstr>ΕΙΔΙΚΟΤΗΤΕΣ</vt:lpstr>
      <vt:lpstr>Ανάλυση Ειδικοτήτων </vt:lpstr>
      <vt:lpstr>Ανάλυση Ειδικοτήτων </vt:lpstr>
      <vt:lpstr>Ανάλυση Ειδικοτήτων </vt:lpstr>
      <vt:lpstr>https://www.menti.com/alwgxdjoircb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visitor</dc:creator>
  <cp:lastModifiedBy>Attiki Prefecture</cp:lastModifiedBy>
  <cp:revision>15</cp:revision>
  <dcterms:created xsi:type="dcterms:W3CDTF">2026-02-10T06:09:59Z</dcterms:created>
  <dcterms:modified xsi:type="dcterms:W3CDTF">2026-03-24T09:44:00Z</dcterms:modified>
</cp:coreProperties>
</file>