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Geist"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6379" autoAdjust="0"/>
  </p:normalViewPr>
  <p:slideViewPr>
    <p:cSldViewPr snapToGrid="0" snapToObjects="1">
      <p:cViewPr varScale="1">
        <p:scale>
          <a:sx n="64" d="100"/>
          <a:sy n="64" d="100"/>
        </p:scale>
        <p:origin x="186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207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Τέσσερις Προστατευτικοί Παράγοντες για την Ψυχική Υγεία</a:t>
            </a:r>
          </a:p>
          <a:p>
            <a:r>
              <a:rPr lang="el-GR" dirty="0"/>
              <a:t>1. Συμμετοχή (</a:t>
            </a:r>
            <a:r>
              <a:rPr lang="el-GR" dirty="0" err="1"/>
              <a:t>Participation</a:t>
            </a:r>
            <a:r>
              <a:rPr lang="el-GR" dirty="0"/>
              <a:t>)</a:t>
            </a:r>
          </a:p>
          <a:p>
            <a:r>
              <a:rPr lang="el-GR" dirty="0"/>
              <a:t>Η ενεργός συμμετοχή σε κοινωνικές, πολιτιστικές, εκπαιδευτικές ή ψυχαγωγικές δραστηριότητες δίνει αίσθηση συμμετοχής και σκοπού.</a:t>
            </a:r>
          </a:p>
          <a:p>
            <a:r>
              <a:rPr lang="el-GR" dirty="0"/>
              <a:t>2. Ένταξη (</a:t>
            </a:r>
            <a:r>
              <a:rPr lang="el-GR" dirty="0" err="1"/>
              <a:t>Inclusion</a:t>
            </a:r>
            <a:r>
              <a:rPr lang="el-GR" dirty="0"/>
              <a:t>)</a:t>
            </a:r>
          </a:p>
          <a:p>
            <a:r>
              <a:rPr lang="el-GR" dirty="0"/>
              <a:t>Η αίσθηση αποδοχής και εκτίμησης, ανεξάρτητα από το υπόβαθρο ή τα χαρακτηριστικά, μειώνει την απομόνωση και το στίγμα.</a:t>
            </a:r>
          </a:p>
          <a:p>
            <a:r>
              <a:rPr lang="el-GR" dirty="0"/>
              <a:t>3. Έλεγχος (</a:t>
            </a:r>
            <a:r>
              <a:rPr lang="el-GR" dirty="0" err="1"/>
              <a:t>Control</a:t>
            </a:r>
            <a:r>
              <a:rPr lang="el-GR" dirty="0"/>
              <a:t>)</a:t>
            </a:r>
          </a:p>
          <a:p>
            <a:endParaRPr lang="el-GR" dirty="0"/>
          </a:p>
          <a:p>
            <a:r>
              <a:rPr lang="el-GR" dirty="0"/>
              <a:t>Η αίσθηση ελέγχου στη ζωή και στις αποφάσεις ενισχύει την αυτοπεποίθηση και την ανθεκτικότητα.</a:t>
            </a:r>
          </a:p>
          <a:p>
            <a:r>
              <a:rPr lang="el-GR" dirty="0"/>
              <a:t>4. Κοινοτική Δράση (Community </a:t>
            </a:r>
            <a:r>
              <a:rPr lang="el-GR" dirty="0" err="1"/>
              <a:t>Action</a:t>
            </a:r>
            <a:r>
              <a:rPr lang="el-GR" dirty="0"/>
              <a:t>)</a:t>
            </a:r>
          </a:p>
          <a:p>
            <a:endParaRPr lang="el-GR" dirty="0"/>
          </a:p>
          <a:p>
            <a:r>
              <a:rPr lang="el-GR" dirty="0"/>
              <a:t>Οι συλλογικές προσπάθειες για τη βελτίωση της κοινότητας ενισχύουν τα κοινωνικά δίκτυα και μειώνουν το άγχος.</a:t>
            </a:r>
            <a:endParaRPr lang="en-GB" dirty="0"/>
          </a:p>
          <a:p>
            <a:r>
              <a:rPr lang="el-GR" dirty="0"/>
              <a:t>•  Προώθηση της ευαισθητοποίησης σχετικά με την αξία της ψυχικής υγείας στην κοινωνική και οικονομική ανάπτυξη.</a:t>
            </a:r>
          </a:p>
          <a:p>
            <a:r>
              <a:rPr lang="el-GR" dirty="0"/>
              <a:t>•  Μείωση των σοβαρών περιορισμών στη ζήτηση για υπηρεσίες ψυχικής υγείας που προκαλούνται από το στίγμα και τις διακρίσεις.</a:t>
            </a:r>
          </a:p>
          <a:p>
            <a:r>
              <a:rPr lang="el-GR" dirty="0"/>
              <a:t>•  Η ψυχική υγεία πρέπει να προστατεύεται μέσω </a:t>
            </a:r>
            <a:r>
              <a:rPr lang="el-GR" dirty="0" err="1"/>
              <a:t>διατομεακών</a:t>
            </a:r>
            <a:r>
              <a:rPr lang="el-GR" dirty="0"/>
              <a:t> δημόσιων πολιτικών και δράσεων, συμπεριλαμβανομένων των τομέων της εκπαίδευσης, των χώρων εργασίας, της κοινωνικής πρόνοιας, της ενδυνάμωσης των φύλων, των υπηρεσιών για παιδιά και νέους, της ποινικής δικαιοσύνης και της ανάπτυξης, καθώς και της ανθρωπιστικής βοήθειας. Αυτές οι παρεμβάσεις θα πρέπει να στοχεύουν στους κοινωνικούς και περιβαλλοντικούς παράγοντες που επηρεάζουν την ψυχική υγεία.</a:t>
            </a:r>
          </a:p>
          <a:p>
            <a:r>
              <a:rPr lang="el-GR" dirty="0"/>
              <a:t>•  Οι υπηρεσίες ψυχικής υγείας θα πρέπει να επεκταθούν ως βασικό συστατικό της καθολικής κάλυψης υγείας στην πρωτοβάθμια φροντίδα και σε άλλες καθιερωμένες πλατφόρμες παροχής υπηρεσιών.</a:t>
            </a:r>
          </a:p>
          <a:p>
            <a:r>
              <a:rPr lang="el-GR" dirty="0"/>
              <a:t>•  Διεκδίκηση και αξιοποίηση των φωνών και των δεξιοτήτων των ατόμων με προσωπική εμπειρία ψυχικών διαταραχών.</a:t>
            </a:r>
          </a:p>
          <a:p>
            <a:r>
              <a:rPr lang="el-GR" dirty="0"/>
              <a:t>•  Εισαγωγή πρώιμων παρεμβάσεων για αναδυόμενες ψυχικές διαταραχές.</a:t>
            </a:r>
          </a:p>
          <a:p>
            <a:endParaRPr lang="el-GR" dirty="0"/>
          </a:p>
          <a:p>
            <a:endParaRPr lang="el-GR" dirty="0"/>
          </a:p>
          <a:p>
            <a:endParaRPr lang="el-GR"/>
          </a:p>
          <a:p>
            <a:endParaRPr lang="el-GR"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σύστημα παροχής υπηρεσιών ψυχικής υγείας της Φιλανδίας θεωρείται ένα από τα πιο ολοκληρωμένα και κοινωνικά προσανατολισμένα στην Ευρώπη, βασισμένο στις αρχές της καθολικής πρόσβασης, της πρόληψης και της έγκαιρης παρέμβασης. Η ψυχική υγεία αντιμετωπίζεται ως αναπόσπαστο μέρος της συνολικής υγείας και ευημερίας, με έμφαση στη φροντίδα κοντά στην κοινότητα</a:t>
            </a:r>
            <a:endParaRPr lang="en-GB" dirty="0"/>
          </a:p>
          <a:p>
            <a:r>
              <a:rPr lang="el-GR" dirty="0"/>
              <a:t>Κεντρικό ρόλο στο σύστημα έχουν οι δημόσιες υπηρεσίες υγείας, οι οποίες χρηματοδοτούνται κυρίως μέσω της φορολογίας. Η οργάνωση και παροχή των υπηρεσιών γίνεται σε περιφερειακό επίπεδο (ευρύτερες περιφέρειες ευημερίας), εξασφαλίζοντας ότι όλοι οι πολίτες έχουν πρόσβαση σε υπηρεσίες ψυχικής υγείας ανεξάρτητα από το εισόδημα ή τον τόπο κατοικίας τους. Η πρωτοβάθμια φροντίδα υγείας αποτελεί το πρώτο σημείο επαφής, όπου γενικοί ιατροί, ψυχολόγοι και νοσηλευτές ψυχικής υγείας μπορούν να εντοπίσουν και να αντιμετωπίσουν ήπιες και μέτριες ψυχικές διαταραχές.</a:t>
            </a:r>
            <a:endParaRPr lang="en-GB" dirty="0"/>
          </a:p>
          <a:p>
            <a:r>
              <a:rPr lang="el-GR" dirty="0"/>
              <a:t>Για πιο σύνθετες ή σοβαρές περιπτώσεις, το σύστημα παραπέμπει τους ασθενείς σε εξειδικευμένες υπηρεσίες δευτεροβάθμιας και τριτοβάθμιας φροντίδας, όπως ψυχιατρικά νοσοκομεία, εξωτερικά ιατρεία και εξειδικευμένες κλινικές. Σημαντική είναι η προσπάθεια </a:t>
            </a:r>
            <a:r>
              <a:rPr lang="el-GR" dirty="0" err="1"/>
              <a:t>αποϊδρυματοποίησης</a:t>
            </a:r>
            <a:r>
              <a:rPr lang="el-GR" dirty="0"/>
              <a:t>, με μείωση της μακροχρόνιας νοσηλείας και ενίσχυση των κοινοτικών δομών, ώστε οι ασθενείς να λαμβάνουν υποστήριξη στο φυσικό και κοινωνικό τους περιβάλλον.</a:t>
            </a:r>
          </a:p>
          <a:p>
            <a:endParaRPr lang="el-GR" dirty="0"/>
          </a:p>
          <a:p>
            <a:r>
              <a:rPr lang="el-GR" dirty="0"/>
              <a:t>Ιδιαίτερη έμφαση δίνεται στην πρόληψη και την προαγωγή της ψυχικής υγείας. Προγράμματα σε σχολεία, χώρους εργασίας και τοπικές κοινότητες στοχεύουν στην ενίσχυση της ψυχικής ανθεκτικότητας, την έγκαιρη αναγνώριση προβλημάτων και τη μείωση του κοινωνικού στίγματος. Παράλληλα, η Φιλανδία έχει αναπτύξει καινοτόμες πρακτικές, όπως το μοντέλο “</a:t>
            </a:r>
            <a:r>
              <a:rPr lang="el-GR" dirty="0" err="1"/>
              <a:t>Open</a:t>
            </a:r>
            <a:r>
              <a:rPr lang="el-GR" dirty="0"/>
              <a:t> </a:t>
            </a:r>
            <a:r>
              <a:rPr lang="el-GR" dirty="0" err="1"/>
              <a:t>Dialogue</a:t>
            </a:r>
            <a:r>
              <a:rPr lang="el-GR" dirty="0"/>
              <a:t>”, που δίνει έμφαση στη συνεργασία με την οικογένεια και το κοινωνικό δίκτυο του ατόμου από τα πρώτα στάδια της κρίσης.</a:t>
            </a:r>
          </a:p>
          <a:p>
            <a:endParaRPr lang="el-GR" dirty="0"/>
          </a:p>
          <a:p>
            <a:r>
              <a:rPr lang="el-GR" dirty="0"/>
              <a:t>Συνολικά, το φινλανδικό σύστημα ψυχικής υγείας χαρακτηρίζεται από ολιστική προσέγγιση, ισχυρή δημόσια χρηματοδότηση και στενή σύνδεση με την κοινότητα. Παρά τις προκλήσεις, όπως οι αυξανόμενες ανάγκες και οι χρόνοι αναμονής, αποτελεί ένα πρότυπο που αναδεικνύει τη σημασία της ισότητας, της πρόληψης και της ανθρώπινης προσέγγισης στη φροντίδα της ψυχικής υγείας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MIELI – η εθνική οργάνωση ψυχικής υγείας από το 1897</a:t>
            </a:r>
          </a:p>
          <a:p>
            <a:r>
              <a:rPr lang="el-GR" dirty="0"/>
              <a:t>55 τοπικές οργανώσεις-μέλη</a:t>
            </a:r>
          </a:p>
          <a:p>
            <a:r>
              <a:rPr lang="el-GR" dirty="0"/>
              <a:t>22 δωρεάν κέντρα υποστήριξης σε κρίση σε όλη τη Φινλανδία</a:t>
            </a:r>
          </a:p>
          <a:p>
            <a:r>
              <a:rPr lang="el-GR" dirty="0"/>
              <a:t>31 οργανωτικά μέλη</a:t>
            </a:r>
          </a:p>
          <a:p>
            <a:r>
              <a:rPr lang="el-GR" dirty="0"/>
              <a:t>130 εργαζόμενοι</a:t>
            </a:r>
          </a:p>
          <a:p>
            <a:r>
              <a:rPr lang="el-GR" dirty="0"/>
              <a:t>3.500 εθελοντές</a:t>
            </a:r>
          </a:p>
          <a:p>
            <a:r>
              <a:rPr lang="el-GR" dirty="0"/>
              <a:t>Διατηρεί την εθνική Γραμμή Κρίσης, το διαδικτυακό </a:t>
            </a:r>
            <a:r>
              <a:rPr lang="el-GR" dirty="0" err="1"/>
              <a:t>chat</a:t>
            </a:r>
            <a:r>
              <a:rPr lang="el-GR" dirty="0"/>
              <a:t> για νέους </a:t>
            </a:r>
            <a:r>
              <a:rPr lang="el-GR" dirty="0" err="1"/>
              <a:t>Sekasin</a:t>
            </a:r>
            <a:r>
              <a:rPr lang="el-GR" dirty="0"/>
              <a:t>, και παρέχει εκπαίδευση στην ψυχική υγεία σε όλη τη Φινλανδία</a:t>
            </a:r>
          </a:p>
          <a:p>
            <a:r>
              <a:rPr lang="el-GR" dirty="0"/>
              <a:t>Διαχειρίζεται τη λειτουργία της Υποστήριξης Θυμάτων Φινλανδίας (</a:t>
            </a:r>
            <a:r>
              <a:rPr lang="el-GR" dirty="0" err="1"/>
              <a:t>Victim</a:t>
            </a:r>
            <a:r>
              <a:rPr lang="el-GR" dirty="0"/>
              <a:t> </a:t>
            </a:r>
            <a:r>
              <a:rPr lang="el-GR" dirty="0" err="1"/>
              <a:t>Support</a:t>
            </a:r>
            <a:r>
              <a:rPr lang="el-GR" dirty="0"/>
              <a:t> </a:t>
            </a:r>
            <a:r>
              <a:rPr lang="el-GR" dirty="0" err="1"/>
              <a:t>Finland</a:t>
            </a:r>
            <a:r>
              <a:rPr lang="el-GR"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Φινλανδία: Εθνική Στρατηγική Ψυχικής Υγείας 2020–2030</a:t>
            </a:r>
          </a:p>
          <a:p>
            <a:r>
              <a:rPr lang="el-GR" dirty="0"/>
              <a:t>Η Στρατηγική Ψυχικής Υγείας της Φινλανδίας έχει πέντε κύριους άξονες:</a:t>
            </a:r>
          </a:p>
          <a:p>
            <a:r>
              <a:rPr lang="el-GR" dirty="0"/>
              <a:t>1.	Η ψυχική υγεία ως ανθρώπινο κεφάλαιο</a:t>
            </a:r>
          </a:p>
          <a:p>
            <a:r>
              <a:rPr lang="el-GR" dirty="0"/>
              <a:t>2.	Η ψυχική υγεία των παιδιών και των νέων</a:t>
            </a:r>
          </a:p>
          <a:p>
            <a:r>
              <a:rPr lang="el-GR" dirty="0"/>
              <a:t>3.	Τα δικαιώματα στην ψυχική υγεία</a:t>
            </a:r>
          </a:p>
          <a:p>
            <a:r>
              <a:rPr lang="el-GR" dirty="0"/>
              <a:t>4.	Εκτεταμένες υπηρεσίες που καλύπτουν τις ατομικές ανάγκες</a:t>
            </a:r>
          </a:p>
          <a:p>
            <a:r>
              <a:rPr lang="el-GR" dirty="0"/>
              <a:t>5.	Καλή ηγεσία στην ψυχική υγεία</a:t>
            </a:r>
          </a:p>
          <a:p>
            <a:r>
              <a:rPr lang="el-GR" dirty="0"/>
              <a:t>Στη στρατηγική περιλαμβάνεται επίσης ένα πρόγραμμα για την πρόληψη της αυτοκτονίας.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κοινωφελείς υπηρεσίες ψυχικής υγείας της Φιλανδίας αποτελούν βασικό πυλώνα του κοινωνικού κράτους και αντικατοπτρίζουν τη φιλοσοφία της χώρας για ισότητα, κοινωνική αλληλεγγύη και καθολική πρόσβαση στη φροντίδα. Η παροχή αυτών των υπηρεσιών στηρίζεται στην αντίληψη ότι η ψυχική υγεία δεν είναι μόνο ιατρικό ζήτημα, αλλά και κοινωνικό αγαθό που συνδέεται άμεσα με τις συνθήκες ζωής, την εργασία, την εκπαίδευση και τη συμμετοχή στην κοινότητα.</a:t>
            </a:r>
          </a:p>
          <a:p>
            <a:endParaRPr lang="el-GR" dirty="0"/>
          </a:p>
          <a:p>
            <a:r>
              <a:rPr lang="el-GR" dirty="0"/>
              <a:t>Οι κοινωφελείς υπηρεσίες οργανώνονται κυρίως σε τοπικό και περιφερειακό επίπεδο, μέσα από τις περιφέρειες ευημερίας, τους δήμους και ένα ισχυρό δίκτυο μη κερδοσκοπικών οργανώσεων. Οι δημόσιες δομές ψυχικής υγείας συνεργάζονται στενά με οργανώσεις της κοινωνίας των πολιτών, συλλόγους χρηστών υπηρεσιών και οικογενειακές ενώσεις, προσφέροντας συμβουλευτική υποστήριξη, ψυχοκοινωνικές παρεμβάσεις και προγράμματα κοινωνικής ένταξης.</a:t>
            </a:r>
          </a:p>
          <a:p>
            <a:endParaRPr lang="el-GR" dirty="0"/>
          </a:p>
          <a:p>
            <a:r>
              <a:rPr lang="el-GR" dirty="0"/>
              <a:t>Ιδιαίτερη έμφαση δίνεται στις κοινοτικές υπηρεσίες, οι οποίες λειτουργούν ως εναλλακτική στη νοσοκομειακή περίθαλψη. Κέντρα ψυχικής υγείας στην κοινότητα, ομάδες υποστήριξης, υπηρεσίες κατ’ </a:t>
            </a:r>
            <a:r>
              <a:rPr lang="el-GR" dirty="0" err="1"/>
              <a:t>οίκον</a:t>
            </a:r>
            <a:r>
              <a:rPr lang="el-GR" dirty="0"/>
              <a:t> φροντίδας και προστατευμένης διαβίωσης στοχεύουν στη διατήρηση της αυτονομίας των ατόμων και στην ενεργή συμμετοχή τους στην κοινωνική ζωή. Οι υπηρεσίες αυτές είναι συχνά δωρεάν ή χαμηλού κόστους, διασφαλίζοντας την πρόσβαση σε ευάλωτες κοινωνικές ομάδες, όπως άνεργοι, νέοι, ηλικιωμένοι και μετανάστες.</a:t>
            </a:r>
          </a:p>
          <a:p>
            <a:endParaRPr lang="el-GR" dirty="0"/>
          </a:p>
          <a:p>
            <a:r>
              <a:rPr lang="el-GR" dirty="0"/>
              <a:t>Οι κοινωφελείς υπηρεσίες ψυχικής υγείας στη Φιλανδία δίνουν επίσης μεγάλη σημασία στην πρόληψη και την έγκαιρη παρέμβαση. Μέσα από σχολικά προγράμματα, κοινωνικές υπηρεσίες και δομές νέων, ενισχύεται η ψυχική ανθεκτικότητα και αντιμετωπίζονται έγκαιρα προβλήματα όπως το άγχος, η κατάθλιψη και η κοινωνική απομόνωση. Παράλληλα, αναπτύσσονται δράσεις ενημέρωσης και ευαισθητοποίησης για τη μείωση του κοινωνικού στίγματος που συνοδεύει τις ψυχικές διαταραχές.</a:t>
            </a:r>
          </a:p>
          <a:p>
            <a:endParaRPr lang="el-GR" dirty="0"/>
          </a:p>
          <a:p>
            <a:r>
              <a:rPr lang="el-GR" dirty="0"/>
              <a:t>Συνολικά, οι κοινωφελείς υπηρεσίες ψυχικής υγείας της Φιλανδίας χαρακτηρίζονται από συνεργασία δημόσιου και μη κερδοσκοπικού τομέα, ισχυρό κοινοτικό προσανατολισμό και σεβασμό στα δικαιώματα των χρηστών. Αποτελούν ένα σημαντικό παράδειγμα κοινωνικά προσανατολισμένης πολιτικής ψυχικής υγείας, που επιδιώκει όχι μόνο τη θεραπεία, αλλά και την κοινωνική συνοχή και την ποιότητα ζωής των πολιτών.</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Υπηρεσίες Ψυχικής Υγείας</a:t>
            </a:r>
          </a:p>
          <a:p>
            <a:r>
              <a:rPr lang="el-GR" dirty="0"/>
              <a:t>Πρωτοβάθμια Φροντίδα Υγείας</a:t>
            </a:r>
          </a:p>
          <a:p>
            <a:r>
              <a:rPr lang="el-GR" dirty="0"/>
              <a:t>•	Κέντρα υγείας στους δήμους</a:t>
            </a:r>
          </a:p>
          <a:p>
            <a:r>
              <a:rPr lang="el-GR" dirty="0"/>
              <a:t>•	Κλινικές μητρότητας και παιδικής υγείας</a:t>
            </a:r>
          </a:p>
          <a:p>
            <a:r>
              <a:rPr lang="el-GR" dirty="0"/>
              <a:t>•	Σχολικές υπηρεσίες υγείας</a:t>
            </a:r>
          </a:p>
          <a:p>
            <a:r>
              <a:rPr lang="el-GR" dirty="0"/>
              <a:t>•	Υπηρεσίες υγείας φοιτητών</a:t>
            </a:r>
          </a:p>
          <a:p>
            <a:r>
              <a:rPr lang="el-GR" dirty="0"/>
              <a:t>•	Κλινικές οικογενειακής καθοδήγησης</a:t>
            </a:r>
          </a:p>
          <a:p>
            <a:r>
              <a:rPr lang="el-GR" dirty="0"/>
              <a:t>•	Υπηρεσίες επαγγελματικής υγείας που οργανώνουν οι εργοδότες για τους εργαζομένους τους</a:t>
            </a:r>
          </a:p>
          <a:p>
            <a:endParaRPr lang="el-GR" dirty="0"/>
          </a:p>
          <a:p>
            <a:r>
              <a:rPr lang="el-GR" dirty="0"/>
              <a:t>Εξειδικευμένη Ιατρική Φροντίδα</a:t>
            </a:r>
          </a:p>
          <a:p>
            <a:r>
              <a:rPr lang="el-GR" dirty="0"/>
              <a:t>•	21 νομοί παροχής υπηρεσιών ευημερίας</a:t>
            </a:r>
          </a:p>
          <a:p>
            <a:r>
              <a:rPr lang="el-GR" dirty="0"/>
              <a:t>•	5 συνεργατικές περιοχές για την υγειονομική και κοινωνική φροντίδα, με πανεπιστημιακά νοσοκομεία</a:t>
            </a:r>
          </a:p>
          <a:p>
            <a:endParaRPr lang="el-GR" dirty="0"/>
          </a:p>
          <a:p>
            <a:r>
              <a:rPr lang="el-GR" dirty="0" err="1"/>
              <a:t>Διατομεακή</a:t>
            </a:r>
            <a:r>
              <a:rPr lang="el-GR" dirty="0"/>
              <a:t> Προσέγγιση για την Υποστήριξη της Ψυχικής Υγείας</a:t>
            </a:r>
          </a:p>
          <a:p>
            <a:r>
              <a:rPr lang="el-GR" dirty="0"/>
              <a:t>Δημόσιες υπηρεσίες ψυχικής υγείας</a:t>
            </a:r>
          </a:p>
          <a:p>
            <a:r>
              <a:rPr lang="el-GR" dirty="0"/>
              <a:t>•	Οργανώνονται από 21 νομούς παροχής υπηρεσιών ευημερίας</a:t>
            </a:r>
          </a:p>
          <a:p>
            <a:r>
              <a:rPr lang="el-GR" dirty="0"/>
              <a:t>•	Πέντε συνεργατικές περιοχές υγειονομικής περίθαλψης, η καθεμία με ένα πανεπιστημιακό νοσοκομείο, έχουν συντονιστικές αρμοδιότητες και τα πανεπιστημιακά νοσοκομεία παρέχουν υπηρεσίες τριτοβάθμιας περίθαλψης</a:t>
            </a:r>
          </a:p>
          <a:p>
            <a:r>
              <a:rPr lang="el-GR" dirty="0"/>
              <a:t>Αποκατάσταση από τον Οργανισμό Κοινωνικής Ασφάλισης (</a:t>
            </a:r>
            <a:r>
              <a:rPr lang="el-GR" dirty="0" err="1"/>
              <a:t>Kela</a:t>
            </a:r>
            <a:r>
              <a:rPr lang="el-GR" dirty="0"/>
              <a:t>)</a:t>
            </a:r>
          </a:p>
          <a:p>
            <a:r>
              <a:rPr lang="el-GR" dirty="0"/>
              <a:t>•	Ψυχοθεραπεία</a:t>
            </a:r>
          </a:p>
          <a:p>
            <a:r>
              <a:rPr lang="el-GR" dirty="0"/>
              <a:t>•	Αποκατάσταση για παιδιά και τις οικογένειές τους</a:t>
            </a:r>
          </a:p>
          <a:p>
            <a:r>
              <a:rPr lang="el-GR" dirty="0"/>
              <a:t>•	Επαγγελματική αποκατάσταση</a:t>
            </a:r>
          </a:p>
          <a:p>
            <a:endParaRPr lang="el-GR" dirty="0"/>
          </a:p>
          <a:p>
            <a:r>
              <a:rPr lang="el-GR" dirty="0"/>
              <a:t>Υγειονομική περίθαλψη στον χώρο εργασίας</a:t>
            </a:r>
          </a:p>
          <a:p>
            <a:r>
              <a:rPr lang="el-GR" dirty="0"/>
              <a:t>•	Κύριο έργο: Προώθηση της υγείας και της ασφάλειας στην εργασία και στο εργασιακό περιβάλλον και πρόληψη ασθενειών που σχετίζονται με την εργασία</a:t>
            </a:r>
          </a:p>
          <a:p>
            <a:r>
              <a:rPr lang="el-GR" dirty="0"/>
              <a:t>•	Συχνά περιλαμβάνει πρωτοβάθμια φροντίδα και μερικές φορές εξειδικευμένες υπηρεσίες</a:t>
            </a:r>
          </a:p>
          <a:p>
            <a:r>
              <a:rPr lang="el-GR" dirty="0"/>
              <a:t>•	Συχνά οργανώνεται από ιδιωτικές εταιρείες υγείας</a:t>
            </a:r>
          </a:p>
          <a:p>
            <a:endParaRPr lang="el-GR" dirty="0"/>
          </a:p>
          <a:p>
            <a:r>
              <a:rPr lang="el-GR" dirty="0"/>
              <a:t>Ιδιωτικές υπηρεσίες</a:t>
            </a:r>
          </a:p>
          <a:p>
            <a:r>
              <a:rPr lang="el-GR" dirty="0"/>
              <a:t>•	Ψυχοθεραπευτές</a:t>
            </a:r>
          </a:p>
          <a:p>
            <a:r>
              <a:rPr lang="el-GR" dirty="0"/>
              <a:t>•	Ψυχίατροι</a:t>
            </a:r>
          </a:p>
          <a:p>
            <a:r>
              <a:rPr lang="el-GR" dirty="0"/>
              <a:t>•	Υγειονομική περίθαλψη στον χώρο εργασίας</a:t>
            </a:r>
          </a:p>
          <a:p>
            <a:r>
              <a:rPr lang="el-GR" dirty="0"/>
              <a:t>•	Κατοικίες για αποκατάσταση</a:t>
            </a:r>
          </a:p>
          <a:p>
            <a:endParaRPr lang="el-GR" dirty="0"/>
          </a:p>
          <a:p>
            <a:r>
              <a:rPr lang="el-GR" dirty="0"/>
              <a:t>ΜΚΟ (Μη Κυβερνητικές Οργανώσεις)</a:t>
            </a:r>
          </a:p>
          <a:p>
            <a:r>
              <a:rPr lang="el-GR" dirty="0"/>
              <a:t>•	Γραμμές βοήθειας</a:t>
            </a:r>
          </a:p>
          <a:p>
            <a:r>
              <a:rPr lang="el-GR" dirty="0"/>
              <a:t>•	</a:t>
            </a:r>
            <a:r>
              <a:rPr lang="el-GR" dirty="0" err="1"/>
              <a:t>Chats</a:t>
            </a:r>
            <a:endParaRPr lang="el-GR" dirty="0"/>
          </a:p>
          <a:p>
            <a:r>
              <a:rPr lang="el-GR" dirty="0"/>
              <a:t>•	Ψυχοκοινωνική αποκατάσταση</a:t>
            </a:r>
          </a:p>
          <a:p>
            <a:r>
              <a:rPr lang="el-GR" dirty="0"/>
              <a:t>•	Υπηρεσίες χωρίς ραντεβού (</a:t>
            </a:r>
            <a:r>
              <a:rPr lang="el-GR" dirty="0" err="1"/>
              <a:t>walk</a:t>
            </a:r>
            <a:r>
              <a:rPr lang="el-GR" dirty="0"/>
              <a:t>-in)</a:t>
            </a:r>
          </a:p>
          <a:p>
            <a:r>
              <a:rPr lang="el-GR" dirty="0"/>
              <a:t>•	Κρίσιμες παρεμβάσεις (</a:t>
            </a:r>
            <a:r>
              <a:rPr lang="el-GR" dirty="0" err="1"/>
              <a:t>crisis</a:t>
            </a:r>
            <a:r>
              <a:rPr lang="el-GR" dirty="0"/>
              <a:t> </a:t>
            </a:r>
            <a:r>
              <a:rPr lang="el-GR" dirty="0" err="1"/>
              <a:t>work</a:t>
            </a:r>
            <a:r>
              <a:rPr lang="el-GR" dirty="0"/>
              <a:t>)</a:t>
            </a:r>
          </a:p>
          <a:p>
            <a:r>
              <a:rPr lang="el-GR" dirty="0"/>
              <a:t>•	Προώθηση της ψυχικής υγείας κ.ά.</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πολιτικές πρόληψης και πρώιμης παρέμβασης για την ψυχική υγεία στη Φιλανδία αποτελούν κεντρικό άξονα της εθνικής στρατηγικής υγείας και κοινωνικής ευημερίας. Η φινλανδική προσέγγιση βασίζεται στην αντίληψη ότι η έγκαιρη στήριξη και η πρόληψη των ψυχικών δυσκολιών μειώνουν τη σοβαρότητα των διαταραχών, περιορίζουν το κοινωνικό και οικονομικό κόστος και βελτιώνουν τη συνολική ποιότητα ζωής των πολιτών.</a:t>
            </a:r>
          </a:p>
          <a:p>
            <a:endParaRPr lang="el-GR" dirty="0"/>
          </a:p>
          <a:p>
            <a:r>
              <a:rPr lang="el-GR" dirty="0"/>
              <a:t>Στον πυρήνα αυτών των πολιτικών βρίσκεται η ενσωμάτωση της ψυχικής υγείας σε όλους τους τομείς πολιτικής («</a:t>
            </a:r>
            <a:r>
              <a:rPr lang="el-GR" dirty="0" err="1"/>
              <a:t>mental</a:t>
            </a:r>
            <a:r>
              <a:rPr lang="el-GR" dirty="0"/>
              <a:t> </a:t>
            </a:r>
            <a:r>
              <a:rPr lang="el-GR" dirty="0" err="1"/>
              <a:t>health</a:t>
            </a:r>
            <a:r>
              <a:rPr lang="el-GR" dirty="0"/>
              <a:t> in </a:t>
            </a:r>
            <a:r>
              <a:rPr lang="el-GR" dirty="0" err="1"/>
              <a:t>all</a:t>
            </a:r>
            <a:r>
              <a:rPr lang="el-GR" dirty="0"/>
              <a:t> </a:t>
            </a:r>
            <a:r>
              <a:rPr lang="el-GR" dirty="0" err="1"/>
              <a:t>policies</a:t>
            </a:r>
            <a:r>
              <a:rPr lang="el-GR" dirty="0"/>
              <a:t>»). Το κράτος επενδύει σε δράσεις που ξεκινούν από την παιδική ηλικία, με ιδιαίτερη έμφαση στην οικογένεια, το σχολείο και την κοινότητα. Οι υπηρεσίες μητρικής και παιδικής φροντίδας, που έχουν σχεδόν καθολική κάλυψη, παίζουν σημαντικό ρόλο στην έγκαιρη ανίχνευση συναισθηματικών και αναπτυξιακών δυσκολιών σε παιδιά και γονείς, προσφέροντας υποστήριξη πριν τα προβλήματα παγιωθούν.</a:t>
            </a:r>
          </a:p>
          <a:p>
            <a:endParaRPr lang="el-GR" dirty="0"/>
          </a:p>
          <a:p>
            <a:r>
              <a:rPr lang="el-GR" dirty="0"/>
              <a:t>Στο εκπαιδευτικό σύστημα, η πρόληψη της ψυχικής δυσφορίας υλοποιείται μέσω σχολικών ψυχολόγων, κοινωνικών λειτουργών και προγραμμάτων ενίσχυσης των κοινωνικών και συναισθηματικών δεξιοτήτων. Τα σχολεία λειτουργούν ως βασικοί χώροι πρώιμης παρέμβασης, όπου μπορούν να εντοπιστούν έγκαιρα σημάδια άγχους, κατάθλιψης, σχολικού εκφοβισμού ή κοινωνικής απομόνωσης. Παράλληλα, αναπτύσσονται πολιτικές για την προαγωγή ενός υποστηρικτικού και ασφαλούς σχολικού περιβάλλοντος.</a:t>
            </a:r>
          </a:p>
          <a:p>
            <a:endParaRPr lang="el-GR" dirty="0"/>
          </a:p>
          <a:p>
            <a:r>
              <a:rPr lang="el-GR" dirty="0"/>
              <a:t>Ιδιαίτερη σημασία δίνεται επίσης στους νέους και στους νέους ενήλικες, μέσω εύκολα </a:t>
            </a:r>
            <a:r>
              <a:rPr lang="el-GR" dirty="0" err="1"/>
              <a:t>προσβάσιμων</a:t>
            </a:r>
            <a:r>
              <a:rPr lang="el-GR" dirty="0"/>
              <a:t> υπηρεσιών χαμηλού κατωφλίου, όπως κέντρα νέων και ψηφιακές πλατφόρμες ψυχικής υγείας. Οι υπηρεσίες αυτές επιτρέπουν την άμεση πρόσβαση σε συμβουλευτική και ψυχολογική υποστήριξη χωρίς μακρές διαδικασίες παραπομπής, μειώνοντας το στίγμα και ενισχύοντας την έγκαιρη αναζήτηση βοήθειας.</a:t>
            </a:r>
          </a:p>
          <a:p>
            <a:endParaRPr lang="el-GR" dirty="0"/>
          </a:p>
          <a:p>
            <a:r>
              <a:rPr lang="el-GR" dirty="0"/>
              <a:t>Στον τομέα της πρώιμης παρέμβασης για σοβαρότερες ψυχικές διαταραχές, η Φιλανδία έχει αναπτύξει καινοτόμα μοντέλα, με πιο γνωστό το “</a:t>
            </a:r>
            <a:r>
              <a:rPr lang="el-GR" dirty="0" err="1"/>
              <a:t>Open</a:t>
            </a:r>
            <a:r>
              <a:rPr lang="el-GR" dirty="0"/>
              <a:t> </a:t>
            </a:r>
            <a:r>
              <a:rPr lang="el-GR" dirty="0" err="1"/>
              <a:t>Dialogue</a:t>
            </a:r>
            <a:r>
              <a:rPr lang="el-GR" dirty="0"/>
              <a:t>”. Το μοντέλο αυτό εφαρμόζεται κυρίως σε πρώτα ψυχωτικά επεισόδια και βασίζεται στην άμεση ανταπόκριση, τη συμμετοχή της οικογένειας και του κοινωνικού δικτύου, καθώς και στη λήψη αποφάσεων μέσα από ανοιχτό διάλογο. Η πρακτική αυτή έχει συμβάλει στη μείωση της ανάγκης για μακροχρόνια φαρμακευτική αγωγή και νοσηλεία.</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Συνολικά, οι πολιτικές πρόληψης και πρώιμης παρέμβασης στη Φιλανδία χαρακτηρίζονται από διεπιστημονική συνεργασία, κοινοτικό προσανατολισμό και έμφαση στα ανθρώπινα δικαιώματα. Παρά τις σύγχρονες προκλήσεις, όπως η αύξηση των ψυχικών προβλημάτων μετά από κοινωνικές και οικονομικές κρίσεις, το φινλανδικό μοντέλο αναδεικνύει τη σημασία της έγκαιρης, ολιστικής και κοινωνικά ευαίσθητης προσέγγισης στην ψυχική υγεία.</a:t>
            </a:r>
          </a:p>
          <a:p>
            <a:endParaRPr lang="el-GR" dirty="0"/>
          </a:p>
          <a:p>
            <a:r>
              <a:rPr lang="el-GR" dirty="0"/>
              <a:t>Η ψυχική υγεία εξαρτάται από το πλαίσιο.</a:t>
            </a:r>
          </a:p>
          <a:p>
            <a:r>
              <a:rPr lang="el-GR" dirty="0"/>
              <a:t>Είναι βαθιά συνδεδεμένη με τις κοινωνικές δομές και συχνά επηρεάζεται από το στίγμα, την προσβασιμότητα, τις κοινωνικοοικονομικές ανισότητες και τα πολιτισμικά πρότυπα. Η έρευνα δείχνει ότι παράγοντες όπως η έλλειψη γνώσης για την ψυχική υγεία, η φτώχεια, η περιορισμένη πρόσβαση σε υπηρεσίες, οι συστημικές ανισότητες και η έλλειψη επαγγελματιών ψυχικής υγείας εντείνουν τις προκλήσεις.</a:t>
            </a:r>
          </a:p>
          <a:p>
            <a:r>
              <a:rPr lang="el-GR" dirty="0"/>
              <a:t>Η ψυχική υγεία είναι περισσότερα από την απουσία προβλημάτων ψυχικής υγείας.</a:t>
            </a:r>
          </a:p>
          <a:p>
            <a:r>
              <a:rPr lang="el-GR" dirty="0"/>
              <a:t>Δομικοί παράγοντες της ψυχικής υγείας</a:t>
            </a:r>
          </a:p>
          <a:p>
            <a:r>
              <a:rPr lang="el-GR" dirty="0"/>
              <a:t>-	Φτώχεια</a:t>
            </a:r>
          </a:p>
          <a:p>
            <a:r>
              <a:rPr lang="el-GR" dirty="0"/>
              <a:t>-	Ανισότητα εισοδήματος</a:t>
            </a:r>
          </a:p>
          <a:p>
            <a:r>
              <a:rPr lang="el-GR" dirty="0"/>
              <a:t>-	Φύλο και ανισότητες</a:t>
            </a:r>
          </a:p>
          <a:p>
            <a:r>
              <a:rPr lang="el-GR" dirty="0"/>
              <a:t>-	Πόλεμοι και συγκρούσεις</a:t>
            </a:r>
          </a:p>
          <a:p>
            <a:r>
              <a:rPr lang="el-GR" dirty="0"/>
              <a:t>-	Κοινωνικός αποκλεισμός</a:t>
            </a:r>
          </a:p>
          <a:p>
            <a:endParaRPr lang="el-GR" dirty="0"/>
          </a:p>
          <a:p>
            <a:endParaRPr lang="el-GR" dirty="0"/>
          </a:p>
          <a:p>
            <a:r>
              <a:rPr lang="el-GR" dirty="0"/>
              <a:t>Οι περισσότεροι καθοριστικοί παράγοντες της ψυχικής υγείας βρίσκονται εκτός του τομέα της υγείας:</a:t>
            </a:r>
          </a:p>
          <a:p>
            <a:r>
              <a:rPr lang="el-GR" dirty="0"/>
              <a:t>-	Οικογένειες σε δυσκολία</a:t>
            </a:r>
          </a:p>
          <a:p>
            <a:r>
              <a:rPr lang="el-GR" dirty="0"/>
              <a:t>-	Οικονομικές δυσκολίες</a:t>
            </a:r>
          </a:p>
          <a:p>
            <a:r>
              <a:rPr lang="el-GR" dirty="0"/>
              <a:t>-	Χαμηλό επίπεδο εκπαίδευσης</a:t>
            </a:r>
          </a:p>
          <a:p>
            <a:r>
              <a:rPr lang="el-GR" dirty="0"/>
              <a:t>-	Κοινωνικός αποκλεισμός</a:t>
            </a:r>
          </a:p>
          <a:p>
            <a:r>
              <a:rPr lang="el-GR" dirty="0"/>
              <a:t>-	</a:t>
            </a:r>
            <a:r>
              <a:rPr lang="el-GR" dirty="0" err="1"/>
              <a:t>Ευαλωτότητες</a:t>
            </a:r>
            <a:endParaRPr lang="el-GR" dirty="0"/>
          </a:p>
          <a:p>
            <a:endParaRPr lang="el-GR" dirty="0"/>
          </a:p>
          <a:p>
            <a:r>
              <a:rPr lang="el-GR" dirty="0"/>
              <a:t>Παρεμβάσεις σε επίπεδο πολιτικής</a:t>
            </a:r>
            <a:endParaRPr lang="en-GB" dirty="0"/>
          </a:p>
          <a:p>
            <a:r>
              <a:rPr lang="el-GR" dirty="0"/>
              <a:t>-	Υποστήριξη γονέων</a:t>
            </a:r>
          </a:p>
          <a:p>
            <a:r>
              <a:rPr lang="el-GR" dirty="0"/>
              <a:t>-	Πρόσβαση σε παιδικούς σταθμούς</a:t>
            </a:r>
          </a:p>
          <a:p>
            <a:r>
              <a:rPr lang="el-GR" dirty="0"/>
              <a:t>-	Εγγύηση για τους νέους (</a:t>
            </a:r>
            <a:r>
              <a:rPr lang="el-GR" dirty="0" err="1"/>
              <a:t>Youth</a:t>
            </a:r>
            <a:r>
              <a:rPr lang="el-GR" dirty="0"/>
              <a:t> </a:t>
            </a:r>
            <a:r>
              <a:rPr lang="el-GR" dirty="0" err="1"/>
              <a:t>Guarantee</a:t>
            </a:r>
            <a:r>
              <a:rPr lang="el-GR" dirty="0"/>
              <a:t>)</a:t>
            </a:r>
          </a:p>
          <a:p>
            <a:r>
              <a:rPr lang="el-GR" dirty="0"/>
              <a:t>-	Ενεργητικές πολιτικές απασχόλησης</a:t>
            </a:r>
          </a:p>
          <a:p>
            <a:r>
              <a:rPr lang="el-GR" dirty="0"/>
              <a:t>-	Μείωση της φτώχειας</a:t>
            </a:r>
          </a:p>
          <a:p>
            <a:r>
              <a:rPr lang="el-GR" dirty="0"/>
              <a:t>-	Πολιτικές για τα χρέη</a:t>
            </a:r>
          </a:p>
          <a:p>
            <a:endParaRPr lang="el-GR" dirty="0"/>
          </a:p>
          <a:p>
            <a:r>
              <a:rPr lang="el-GR" dirty="0"/>
              <a:t>Τι είναι η ψυχική υγεία; (WHO, 2015)</a:t>
            </a:r>
          </a:p>
          <a:p>
            <a:r>
              <a:rPr lang="el-GR" dirty="0"/>
              <a:t>Η ψυχική υγεία είναι μια κατάσταση ευεξίας κατά την οποία το άτομο συνειδητοποιεί τις δικές του ικανότητες, μπορεί να αντιμετωπίζει τα φυσιολογικά άγχη της ζωής, μπορεί να εργάζεται παραγωγικά και δημιουργικά και είναι σε θέση να συνεισφέρει στην κοινότητά του.</a:t>
            </a:r>
          </a:p>
          <a:p>
            <a:r>
              <a:rPr lang="el-GR" dirty="0"/>
              <a:t>Σε μακροχρόνια προοπτική, η ψυχική υγεία είναι έντονα </a:t>
            </a:r>
            <a:r>
              <a:rPr lang="el-GR" dirty="0" err="1"/>
              <a:t>διαγενεακή</a:t>
            </a:r>
            <a:r>
              <a:rPr lang="el-GR" dirty="0"/>
              <a:t> και διαμορφώνεται κατά τα πρώτα χρόνια της ζωής. Το πού και πώς γεννιόμαστε, μεγαλώνουμε, ζούμε, εργαζόμαστε και γερνάμε καθορίζει την ψυχική μας υγεία.</a:t>
            </a:r>
          </a:p>
          <a:p>
            <a:r>
              <a:rPr lang="el-GR" dirty="0"/>
              <a:t>Ψυχική Υγεία σε Όλες τις Πολιτικές (</a:t>
            </a:r>
            <a:r>
              <a:rPr lang="el-GR" dirty="0" err="1"/>
              <a:t>Mental</a:t>
            </a:r>
            <a:r>
              <a:rPr lang="el-GR" dirty="0"/>
              <a:t> Health in </a:t>
            </a:r>
            <a:r>
              <a:rPr lang="el-GR" dirty="0" err="1"/>
              <a:t>All</a:t>
            </a:r>
            <a:r>
              <a:rPr lang="el-GR" dirty="0"/>
              <a:t> </a:t>
            </a:r>
            <a:r>
              <a:rPr lang="el-GR" dirty="0" err="1"/>
              <a:t>Policies</a:t>
            </a:r>
            <a:r>
              <a:rPr lang="el-GR" dirty="0"/>
              <a:t>) είναι μια προσέγγιση στις δημόσιες πολιτικές σε όλους τους τομείς που λαμβάνει συστηματικά υπόψη τις επιπτώσεις των αποφάσεων στην ψυχική υγεία, επιδιώκει συνέργειες και αποφεύγει βλαβερές επιπτώσεις στην ψυχική υγεία, με στόχο τη βελτίωση της ψυχικής υγείας του πληθυσμού και της ισότητας στην ψυχική υγεία</a:t>
            </a:r>
          </a:p>
          <a:p>
            <a:endParaRPr lang="el-GR" dirty="0"/>
          </a:p>
          <a:p>
            <a:r>
              <a:rPr lang="el-GR" dirty="0"/>
              <a:t>Δικαιώματα ψυχικής υγείας</a:t>
            </a:r>
          </a:p>
          <a:p>
            <a:r>
              <a:rPr lang="el-GR" dirty="0"/>
              <a:t>Βασισμένα στη Σύμβαση του ΟΗΕ για τα Δικαιώματα των Ατόμων με Αναπηρία (CRPD), περιλαμβάνουν το δικαίωμα:</a:t>
            </a:r>
          </a:p>
          <a:p>
            <a:r>
              <a:rPr lang="el-GR" dirty="0"/>
              <a:t>•	να γίνονται αποδεκτοί και να μην υφίστανται διακρίσεις,</a:t>
            </a:r>
          </a:p>
          <a:p>
            <a:r>
              <a:rPr lang="el-GR" dirty="0"/>
              <a:t>•	να απολαμβάνουν σεβασμό για την ανθρώπινη αξιοπρέπεια και τα θεμελιώδη ανθρώπινα δικαιώματα,</a:t>
            </a:r>
          </a:p>
          <a:p>
            <a:r>
              <a:rPr lang="el-GR" dirty="0"/>
              <a:t>•	ίση πρόσβαση σε στέγαση, εκπαίδευση, εργασία, διαβίωση και κοινωνική ένταξη,</a:t>
            </a:r>
          </a:p>
          <a:p>
            <a:r>
              <a:rPr lang="el-GR" dirty="0"/>
              <a:t>•	να αποφασίζουν για την υποστήριξη που βοηθά στην καθημερινή ζωή και να λαμβάνουν υποστήριξη σύμφωνα με αυτές τις ανάγκες,</a:t>
            </a:r>
          </a:p>
          <a:p>
            <a:r>
              <a:rPr lang="el-GR" dirty="0"/>
              <a:t>•	συμμετοχή στα κοινά, να είναι μέρος της διαδικασίας λήψης αποφάσεων, και δράση ως συνομήλικοι ή εμπειρογνώμονες μέσω της προσωπικής εμπειρίας,</a:t>
            </a:r>
          </a:p>
          <a:p>
            <a:r>
              <a:rPr lang="el-GR" dirty="0"/>
              <a:t>•	καλή και αποτελεσματική φροντίδα όταν είναι αναγκαία,</a:t>
            </a:r>
          </a:p>
          <a:p>
            <a:r>
              <a:rPr lang="el-GR" dirty="0"/>
              <a:t>•	χρήση των εθνικών γλωσσών της Φινλανδίας και άλλων γλωσσών που </a:t>
            </a:r>
            <a:r>
              <a:rPr lang="el-GR" dirty="0" err="1"/>
              <a:t>ομιλούνται</a:t>
            </a:r>
            <a:r>
              <a:rPr lang="el-GR" dirty="0"/>
              <a:t> στη χώρα, καθώς και επαρκείς υπηρεσίες διερμηνείας και μετάφρασης στις υπηρεσίες ψυχικής υγείας.</a:t>
            </a:r>
          </a:p>
          <a:p>
            <a:endParaRPr lang="el-GR"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GB"/>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27.sv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2872978"/>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Πολιτικές Ψυχικής Υγείας της Φι</a:t>
            </a:r>
            <a:r>
              <a:rPr lang="el-GR" sz="4450" b="1" dirty="0">
                <a:solidFill>
                  <a:srgbClr val="006747"/>
                </a:solidFill>
                <a:latin typeface="Noto Serif SC Bold" pitchFamily="34" charset="0"/>
                <a:ea typeface="Noto Serif SC Bold" pitchFamily="34" charset="-122"/>
                <a:cs typeface="Noto Serif SC Bold" pitchFamily="34" charset="-120"/>
              </a:rPr>
              <a:t>ν</a:t>
            </a:r>
            <a:r>
              <a:rPr lang="en-US" sz="4450" b="1" dirty="0">
                <a:solidFill>
                  <a:srgbClr val="006747"/>
                </a:solidFill>
                <a:latin typeface="Noto Serif SC Bold" pitchFamily="34" charset="0"/>
                <a:ea typeface="Noto Serif SC Bold" pitchFamily="34" charset="-122"/>
                <a:cs typeface="Noto Serif SC Bold" pitchFamily="34" charset="-120"/>
              </a:rPr>
              <a:t>λα</a:t>
            </a:r>
            <a:r>
              <a:rPr lang="en-US" sz="4450" b="1" dirty="0" err="1">
                <a:solidFill>
                  <a:srgbClr val="006747"/>
                </a:solidFill>
                <a:latin typeface="Noto Serif SC Bold" pitchFamily="34" charset="0"/>
                <a:ea typeface="Noto Serif SC Bold" pitchFamily="34" charset="-122"/>
                <a:cs typeface="Noto Serif SC Bold" pitchFamily="34" charset="-120"/>
              </a:rPr>
              <a:t>νδί</a:t>
            </a:r>
            <a:r>
              <a:rPr lang="en-US" sz="4450" b="1" dirty="0">
                <a:solidFill>
                  <a:srgbClr val="006747"/>
                </a:solidFill>
                <a:latin typeface="Noto Serif SC Bold" pitchFamily="34" charset="0"/>
                <a:ea typeface="Noto Serif SC Bold" pitchFamily="34" charset="-122"/>
                <a:cs typeface="Noto Serif SC Bold" pitchFamily="34" charset="-120"/>
              </a:rPr>
              <a:t>ας</a:t>
            </a:r>
            <a:endParaRPr lang="en-US" sz="4450" dirty="0"/>
          </a:p>
        </p:txBody>
      </p:sp>
      <p:sp>
        <p:nvSpPr>
          <p:cNvPr id="4" name="Text 1"/>
          <p:cNvSpPr/>
          <p:nvPr/>
        </p:nvSpPr>
        <p:spPr>
          <a:xfrm>
            <a:off x="6280190" y="463069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Ένα ολοκληρωμένο σύστημα που βασίζεται στην καθολική πρόσβαση, την πρόληψη και την έγκαιρη παρέμβαση.</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926187" y="944047"/>
            <a:ext cx="5493306" cy="360283"/>
          </a:xfrm>
          <a:prstGeom prst="rect">
            <a:avLst/>
          </a:prstGeom>
          <a:noFill/>
          <a:ln/>
        </p:spPr>
        <p:txBody>
          <a:bodyPr wrap="none" lIns="0" tIns="0" rIns="0" bIns="0" rtlCol="0" anchor="t"/>
          <a:lstStyle/>
          <a:p>
            <a:pPr marL="0" indent="0" algn="l">
              <a:lnSpc>
                <a:spcPts val="2800"/>
              </a:lnSpc>
              <a:buNone/>
            </a:pPr>
            <a:r>
              <a:rPr lang="en-US" sz="2250" b="1" dirty="0">
                <a:solidFill>
                  <a:srgbClr val="006747"/>
                </a:solidFill>
                <a:latin typeface="Noto Serif SC Bold" pitchFamily="34" charset="0"/>
                <a:ea typeface="Noto Serif SC Bold" pitchFamily="34" charset="-122"/>
                <a:cs typeface="Noto Serif SC Bold" pitchFamily="34" charset="-120"/>
              </a:rPr>
              <a:t>Τέσσερις Προστατευτικοί Παράγοντες</a:t>
            </a:r>
            <a:endParaRPr lang="en-US" sz="2250" dirty="0"/>
          </a:p>
        </p:txBody>
      </p:sp>
      <p:sp>
        <p:nvSpPr>
          <p:cNvPr id="4" name="Shape 1"/>
          <p:cNvSpPr/>
          <p:nvPr/>
        </p:nvSpPr>
        <p:spPr>
          <a:xfrm>
            <a:off x="926187" y="1477208"/>
            <a:ext cx="7291507" cy="1176218"/>
          </a:xfrm>
          <a:prstGeom prst="roundRect">
            <a:avLst>
              <a:gd name="adj" fmla="val 8821"/>
            </a:avLst>
          </a:prstGeom>
          <a:solidFill>
            <a:srgbClr val="D1EFE4"/>
          </a:solidFill>
          <a:ln w="7620">
            <a:solidFill>
              <a:srgbClr val="B7D5CA"/>
            </a:solidFill>
            <a:prstDash val="solid"/>
          </a:ln>
        </p:spPr>
        <p:txBody>
          <a:bodyPr/>
          <a:lstStyle/>
          <a:p>
            <a:endParaRPr lang="en-GB"/>
          </a:p>
        </p:txBody>
      </p:sp>
      <p:sp>
        <p:nvSpPr>
          <p:cNvPr id="5" name="Shape 2"/>
          <p:cNvSpPr/>
          <p:nvPr/>
        </p:nvSpPr>
        <p:spPr>
          <a:xfrm>
            <a:off x="1049060" y="1600081"/>
            <a:ext cx="345758" cy="345758"/>
          </a:xfrm>
          <a:prstGeom prst="roundRect">
            <a:avLst>
              <a:gd name="adj" fmla="val 26443598"/>
            </a:avLst>
          </a:prstGeom>
          <a:solidFill>
            <a:srgbClr val="006747"/>
          </a:solidFill>
          <a:ln/>
        </p:spPr>
        <p:txBody>
          <a:bodyPr/>
          <a:lstStyle/>
          <a:p>
            <a:endParaRPr lang="en-GB"/>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4072" y="1695093"/>
            <a:ext cx="155615" cy="155615"/>
          </a:xfrm>
          <a:prstGeom prst="rect">
            <a:avLst/>
          </a:prstGeom>
        </p:spPr>
      </p:pic>
      <p:sp>
        <p:nvSpPr>
          <p:cNvPr id="7" name="Text 3"/>
          <p:cNvSpPr/>
          <p:nvPr/>
        </p:nvSpPr>
        <p:spPr>
          <a:xfrm>
            <a:off x="1049060" y="2061091"/>
            <a:ext cx="1729145" cy="216098"/>
          </a:xfrm>
          <a:prstGeom prst="rect">
            <a:avLst/>
          </a:prstGeom>
          <a:noFill/>
          <a:ln/>
        </p:spPr>
        <p:txBody>
          <a:bodyPr wrap="none" lIns="0" tIns="0" rIns="0" bIns="0" rtlCol="0" anchor="t"/>
          <a:lstStyle/>
          <a:p>
            <a:pPr marL="0" indent="0" algn="l">
              <a:lnSpc>
                <a:spcPts val="1700"/>
              </a:lnSpc>
              <a:buNone/>
            </a:pPr>
            <a:r>
              <a:rPr lang="en-US" sz="1350" b="1" dirty="0">
                <a:solidFill>
                  <a:srgbClr val="4B4A4A"/>
                </a:solidFill>
                <a:latin typeface="Noto Serif SC Bold" pitchFamily="34" charset="0"/>
                <a:ea typeface="Noto Serif SC Bold" pitchFamily="34" charset="-122"/>
                <a:cs typeface="Noto Serif SC Bold" pitchFamily="34" charset="-120"/>
              </a:rPr>
              <a:t>Συμμετοχή</a:t>
            </a:r>
            <a:endParaRPr lang="en-US" sz="1350" dirty="0"/>
          </a:p>
        </p:txBody>
      </p:sp>
      <p:sp>
        <p:nvSpPr>
          <p:cNvPr id="8" name="Text 4"/>
          <p:cNvSpPr/>
          <p:nvPr/>
        </p:nvSpPr>
        <p:spPr>
          <a:xfrm>
            <a:off x="1049060" y="2346246"/>
            <a:ext cx="7045762" cy="184309"/>
          </a:xfrm>
          <a:prstGeom prst="rect">
            <a:avLst/>
          </a:prstGeom>
          <a:noFill/>
          <a:ln/>
        </p:spPr>
        <p:txBody>
          <a:bodyPr wrap="none" lIns="0" tIns="0" rIns="0" bIns="0" rtlCol="0" anchor="t"/>
          <a:lstStyle/>
          <a:p>
            <a:pPr marL="0" indent="0" algn="l">
              <a:lnSpc>
                <a:spcPts val="1450"/>
              </a:lnSpc>
              <a:buNone/>
            </a:pPr>
            <a:r>
              <a:rPr lang="en-US" sz="900" dirty="0">
                <a:solidFill>
                  <a:srgbClr val="4B4A4A"/>
                </a:solidFill>
                <a:latin typeface="Geist" pitchFamily="34" charset="0"/>
                <a:ea typeface="Geist" pitchFamily="34" charset="-122"/>
                <a:cs typeface="Geist" pitchFamily="34" charset="-120"/>
              </a:rPr>
              <a:t>Ενεργός συμμετοχή σε κοινωνικές, πολιτιστικές και εκπαιδευτικές δραστηριότητες δίνει αίσθηma σκοπού.</a:t>
            </a:r>
            <a:endParaRPr lang="en-US" sz="900" dirty="0"/>
          </a:p>
        </p:txBody>
      </p:sp>
      <p:sp>
        <p:nvSpPr>
          <p:cNvPr id="9" name="Shape 5"/>
          <p:cNvSpPr/>
          <p:nvPr/>
        </p:nvSpPr>
        <p:spPr>
          <a:xfrm>
            <a:off x="926187" y="2768679"/>
            <a:ext cx="7291507" cy="1176218"/>
          </a:xfrm>
          <a:prstGeom prst="roundRect">
            <a:avLst>
              <a:gd name="adj" fmla="val 8821"/>
            </a:avLst>
          </a:prstGeom>
          <a:solidFill>
            <a:srgbClr val="D1EFE4"/>
          </a:solidFill>
          <a:ln w="7620">
            <a:solidFill>
              <a:srgbClr val="B7D5CA"/>
            </a:solidFill>
            <a:prstDash val="solid"/>
          </a:ln>
        </p:spPr>
        <p:txBody>
          <a:bodyPr/>
          <a:lstStyle/>
          <a:p>
            <a:endParaRPr lang="en-GB"/>
          </a:p>
        </p:txBody>
      </p:sp>
      <p:sp>
        <p:nvSpPr>
          <p:cNvPr id="10" name="Shape 6"/>
          <p:cNvSpPr/>
          <p:nvPr/>
        </p:nvSpPr>
        <p:spPr>
          <a:xfrm>
            <a:off x="1049060" y="2891552"/>
            <a:ext cx="345758" cy="345758"/>
          </a:xfrm>
          <a:prstGeom prst="roundRect">
            <a:avLst>
              <a:gd name="adj" fmla="val 26443598"/>
            </a:avLst>
          </a:prstGeom>
          <a:solidFill>
            <a:srgbClr val="006747"/>
          </a:solidFill>
          <a:ln/>
        </p:spPr>
        <p:txBody>
          <a:bodyPr/>
          <a:lstStyle/>
          <a:p>
            <a:endParaRPr lang="en-GB"/>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4072" y="2986564"/>
            <a:ext cx="155615" cy="155615"/>
          </a:xfrm>
          <a:prstGeom prst="rect">
            <a:avLst/>
          </a:prstGeom>
        </p:spPr>
      </p:pic>
      <p:sp>
        <p:nvSpPr>
          <p:cNvPr id="12" name="Text 7"/>
          <p:cNvSpPr/>
          <p:nvPr/>
        </p:nvSpPr>
        <p:spPr>
          <a:xfrm>
            <a:off x="1049060" y="3352562"/>
            <a:ext cx="1729145" cy="216098"/>
          </a:xfrm>
          <a:prstGeom prst="rect">
            <a:avLst/>
          </a:prstGeom>
          <a:noFill/>
          <a:ln/>
        </p:spPr>
        <p:txBody>
          <a:bodyPr wrap="none" lIns="0" tIns="0" rIns="0" bIns="0" rtlCol="0" anchor="t"/>
          <a:lstStyle/>
          <a:p>
            <a:pPr marL="0" indent="0" algn="l">
              <a:lnSpc>
                <a:spcPts val="1700"/>
              </a:lnSpc>
              <a:buNone/>
            </a:pPr>
            <a:r>
              <a:rPr lang="en-US" sz="1350" b="1" dirty="0">
                <a:solidFill>
                  <a:srgbClr val="4B4A4A"/>
                </a:solidFill>
                <a:latin typeface="Noto Serif SC Bold" pitchFamily="34" charset="0"/>
                <a:ea typeface="Noto Serif SC Bold" pitchFamily="34" charset="-122"/>
                <a:cs typeface="Noto Serif SC Bold" pitchFamily="34" charset="-120"/>
              </a:rPr>
              <a:t>Ένταξη</a:t>
            </a:r>
            <a:endParaRPr lang="en-US" sz="1350" dirty="0"/>
          </a:p>
        </p:txBody>
      </p:sp>
      <p:sp>
        <p:nvSpPr>
          <p:cNvPr id="13" name="Text 8"/>
          <p:cNvSpPr/>
          <p:nvPr/>
        </p:nvSpPr>
        <p:spPr>
          <a:xfrm>
            <a:off x="1049060" y="3637717"/>
            <a:ext cx="7045762" cy="184309"/>
          </a:xfrm>
          <a:prstGeom prst="rect">
            <a:avLst/>
          </a:prstGeom>
          <a:noFill/>
          <a:ln/>
        </p:spPr>
        <p:txBody>
          <a:bodyPr wrap="none" lIns="0" tIns="0" rIns="0" bIns="0" rtlCol="0" anchor="t"/>
          <a:lstStyle/>
          <a:p>
            <a:pPr marL="0" indent="0" algn="l">
              <a:lnSpc>
                <a:spcPts val="1450"/>
              </a:lnSpc>
              <a:buNone/>
            </a:pPr>
            <a:r>
              <a:rPr lang="en-US" sz="900" dirty="0">
                <a:solidFill>
                  <a:srgbClr val="4B4A4A"/>
                </a:solidFill>
                <a:latin typeface="Geist" pitchFamily="34" charset="0"/>
                <a:ea typeface="Geist" pitchFamily="34" charset="-122"/>
                <a:cs typeface="Geist" pitchFamily="34" charset="-120"/>
              </a:rPr>
              <a:t>Αίσθηma αποδοχής και εκτίμησης μειώνει την απομόνωση και το στίγμα.</a:t>
            </a:r>
            <a:endParaRPr lang="en-US" sz="900" dirty="0"/>
          </a:p>
        </p:txBody>
      </p:sp>
      <p:sp>
        <p:nvSpPr>
          <p:cNvPr id="14" name="Shape 9"/>
          <p:cNvSpPr/>
          <p:nvPr/>
        </p:nvSpPr>
        <p:spPr>
          <a:xfrm>
            <a:off x="926187" y="4060150"/>
            <a:ext cx="7291507" cy="1176218"/>
          </a:xfrm>
          <a:prstGeom prst="roundRect">
            <a:avLst>
              <a:gd name="adj" fmla="val 8821"/>
            </a:avLst>
          </a:prstGeom>
          <a:solidFill>
            <a:srgbClr val="D1EFE4"/>
          </a:solidFill>
          <a:ln w="7620">
            <a:solidFill>
              <a:srgbClr val="B7D5CA"/>
            </a:solidFill>
            <a:prstDash val="solid"/>
          </a:ln>
        </p:spPr>
        <p:txBody>
          <a:bodyPr/>
          <a:lstStyle/>
          <a:p>
            <a:endParaRPr lang="en-GB"/>
          </a:p>
        </p:txBody>
      </p:sp>
      <p:sp>
        <p:nvSpPr>
          <p:cNvPr id="15" name="Shape 10"/>
          <p:cNvSpPr/>
          <p:nvPr/>
        </p:nvSpPr>
        <p:spPr>
          <a:xfrm>
            <a:off x="1049060" y="4183023"/>
            <a:ext cx="345758" cy="345758"/>
          </a:xfrm>
          <a:prstGeom prst="roundRect">
            <a:avLst>
              <a:gd name="adj" fmla="val 26443598"/>
            </a:avLst>
          </a:prstGeom>
          <a:solidFill>
            <a:srgbClr val="006747"/>
          </a:solidFill>
          <a:ln/>
        </p:spPr>
        <p:txBody>
          <a:bodyPr/>
          <a:lstStyle/>
          <a:p>
            <a:endParaRPr lang="en-GB"/>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4072" y="4278035"/>
            <a:ext cx="155615" cy="155615"/>
          </a:xfrm>
          <a:prstGeom prst="rect">
            <a:avLst/>
          </a:prstGeom>
        </p:spPr>
      </p:pic>
      <p:sp>
        <p:nvSpPr>
          <p:cNvPr id="17" name="Text 11"/>
          <p:cNvSpPr/>
          <p:nvPr/>
        </p:nvSpPr>
        <p:spPr>
          <a:xfrm>
            <a:off x="1049060" y="4644033"/>
            <a:ext cx="1729145" cy="216098"/>
          </a:xfrm>
          <a:prstGeom prst="rect">
            <a:avLst/>
          </a:prstGeom>
          <a:noFill/>
          <a:ln/>
        </p:spPr>
        <p:txBody>
          <a:bodyPr wrap="none" lIns="0" tIns="0" rIns="0" bIns="0" rtlCol="0" anchor="t"/>
          <a:lstStyle/>
          <a:p>
            <a:pPr marL="0" indent="0" algn="l">
              <a:lnSpc>
                <a:spcPts val="1700"/>
              </a:lnSpc>
              <a:buNone/>
            </a:pPr>
            <a:r>
              <a:rPr lang="en-US" sz="1350" b="1" dirty="0">
                <a:solidFill>
                  <a:srgbClr val="4B4A4A"/>
                </a:solidFill>
                <a:latin typeface="Noto Serif SC Bold" pitchFamily="34" charset="0"/>
                <a:ea typeface="Noto Serif SC Bold" pitchFamily="34" charset="-122"/>
                <a:cs typeface="Noto Serif SC Bold" pitchFamily="34" charset="-120"/>
              </a:rPr>
              <a:t>Έλεγχος</a:t>
            </a:r>
            <a:endParaRPr lang="en-US" sz="1350" dirty="0"/>
          </a:p>
        </p:txBody>
      </p:sp>
      <p:sp>
        <p:nvSpPr>
          <p:cNvPr id="18" name="Text 12"/>
          <p:cNvSpPr/>
          <p:nvPr/>
        </p:nvSpPr>
        <p:spPr>
          <a:xfrm>
            <a:off x="1049060" y="4929188"/>
            <a:ext cx="7045762" cy="184309"/>
          </a:xfrm>
          <a:prstGeom prst="rect">
            <a:avLst/>
          </a:prstGeom>
          <a:noFill/>
          <a:ln/>
        </p:spPr>
        <p:txBody>
          <a:bodyPr wrap="none" lIns="0" tIns="0" rIns="0" bIns="0" rtlCol="0" anchor="t"/>
          <a:lstStyle/>
          <a:p>
            <a:pPr marL="0" indent="0" algn="l">
              <a:lnSpc>
                <a:spcPts val="1450"/>
              </a:lnSpc>
              <a:buNone/>
            </a:pPr>
            <a:r>
              <a:rPr lang="en-US" sz="900" dirty="0">
                <a:solidFill>
                  <a:srgbClr val="4B4A4A"/>
                </a:solidFill>
                <a:latin typeface="Geist" pitchFamily="34" charset="0"/>
                <a:ea typeface="Geist" pitchFamily="34" charset="-122"/>
                <a:cs typeface="Geist" pitchFamily="34" charset="-120"/>
              </a:rPr>
              <a:t>Αίσθηma ελέγχου στη ζωή ενισχύει την αυτοπεποίθηση και την ανθεκτικότητα.</a:t>
            </a:r>
            <a:endParaRPr lang="en-US" sz="900" dirty="0"/>
          </a:p>
        </p:txBody>
      </p:sp>
      <p:sp>
        <p:nvSpPr>
          <p:cNvPr id="19" name="Shape 13"/>
          <p:cNvSpPr/>
          <p:nvPr/>
        </p:nvSpPr>
        <p:spPr>
          <a:xfrm>
            <a:off x="926187" y="5351621"/>
            <a:ext cx="7291507" cy="1176218"/>
          </a:xfrm>
          <a:prstGeom prst="roundRect">
            <a:avLst>
              <a:gd name="adj" fmla="val 8821"/>
            </a:avLst>
          </a:prstGeom>
          <a:solidFill>
            <a:srgbClr val="D1EFE4"/>
          </a:solidFill>
          <a:ln w="7620">
            <a:solidFill>
              <a:srgbClr val="B7D5CA"/>
            </a:solidFill>
            <a:prstDash val="solid"/>
          </a:ln>
        </p:spPr>
        <p:txBody>
          <a:bodyPr/>
          <a:lstStyle/>
          <a:p>
            <a:endParaRPr lang="en-GB"/>
          </a:p>
        </p:txBody>
      </p:sp>
      <p:sp>
        <p:nvSpPr>
          <p:cNvPr id="20" name="Shape 14"/>
          <p:cNvSpPr/>
          <p:nvPr/>
        </p:nvSpPr>
        <p:spPr>
          <a:xfrm>
            <a:off x="1049060" y="5474494"/>
            <a:ext cx="345758" cy="345758"/>
          </a:xfrm>
          <a:prstGeom prst="roundRect">
            <a:avLst>
              <a:gd name="adj" fmla="val 26443598"/>
            </a:avLst>
          </a:prstGeom>
          <a:solidFill>
            <a:srgbClr val="006747"/>
          </a:solidFill>
          <a:ln/>
        </p:spPr>
        <p:txBody>
          <a:bodyPr/>
          <a:lstStyle/>
          <a:p>
            <a:endParaRPr lang="en-GB"/>
          </a:p>
        </p:txBody>
      </p:sp>
      <p:pic>
        <p:nvPicPr>
          <p:cNvPr id="21"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4072" y="5569506"/>
            <a:ext cx="155615" cy="155615"/>
          </a:xfrm>
          <a:prstGeom prst="rect">
            <a:avLst/>
          </a:prstGeom>
        </p:spPr>
      </p:pic>
      <p:sp>
        <p:nvSpPr>
          <p:cNvPr id="22" name="Text 15"/>
          <p:cNvSpPr/>
          <p:nvPr/>
        </p:nvSpPr>
        <p:spPr>
          <a:xfrm>
            <a:off x="1049060" y="5935504"/>
            <a:ext cx="1729145" cy="216098"/>
          </a:xfrm>
          <a:prstGeom prst="rect">
            <a:avLst/>
          </a:prstGeom>
          <a:noFill/>
          <a:ln/>
        </p:spPr>
        <p:txBody>
          <a:bodyPr wrap="none" lIns="0" tIns="0" rIns="0" bIns="0" rtlCol="0" anchor="t"/>
          <a:lstStyle/>
          <a:p>
            <a:pPr marL="0" indent="0" algn="l">
              <a:lnSpc>
                <a:spcPts val="1700"/>
              </a:lnSpc>
              <a:buNone/>
            </a:pPr>
            <a:r>
              <a:rPr lang="en-US" sz="1350" b="1" dirty="0">
                <a:solidFill>
                  <a:srgbClr val="4B4A4A"/>
                </a:solidFill>
                <a:latin typeface="Noto Serif SC Bold" pitchFamily="34" charset="0"/>
                <a:ea typeface="Noto Serif SC Bold" pitchFamily="34" charset="-122"/>
                <a:cs typeface="Noto Serif SC Bold" pitchFamily="34" charset="-120"/>
              </a:rPr>
              <a:t>Κοινοτική Δράση</a:t>
            </a:r>
            <a:endParaRPr lang="en-US" sz="1350" dirty="0"/>
          </a:p>
        </p:txBody>
      </p:sp>
      <p:sp>
        <p:nvSpPr>
          <p:cNvPr id="23" name="Text 16"/>
          <p:cNvSpPr/>
          <p:nvPr/>
        </p:nvSpPr>
        <p:spPr>
          <a:xfrm>
            <a:off x="1049060" y="6220658"/>
            <a:ext cx="7045762" cy="184309"/>
          </a:xfrm>
          <a:prstGeom prst="rect">
            <a:avLst/>
          </a:prstGeom>
          <a:noFill/>
          <a:ln/>
        </p:spPr>
        <p:txBody>
          <a:bodyPr wrap="none" lIns="0" tIns="0" rIns="0" bIns="0" rtlCol="0" anchor="t"/>
          <a:lstStyle/>
          <a:p>
            <a:pPr marL="0" indent="0" algn="l">
              <a:lnSpc>
                <a:spcPts val="1450"/>
              </a:lnSpc>
              <a:buNone/>
            </a:pPr>
            <a:r>
              <a:rPr lang="en-US" sz="900" dirty="0">
                <a:solidFill>
                  <a:srgbClr val="4B4A4A"/>
                </a:solidFill>
                <a:latin typeface="Geist" pitchFamily="34" charset="0"/>
                <a:ea typeface="Geist" pitchFamily="34" charset="-122"/>
                <a:cs typeface="Geist" pitchFamily="34" charset="-120"/>
              </a:rPr>
              <a:t>Συλλογικές προσπάθειες ενισχύουν τα κοινωνικά δίκτυα και μειώνουν το άγχος.</a:t>
            </a:r>
            <a:endParaRPr lang="en-US" sz="900" dirty="0"/>
          </a:p>
        </p:txBody>
      </p:sp>
      <p:sp>
        <p:nvSpPr>
          <p:cNvPr id="24" name="Text 17"/>
          <p:cNvSpPr/>
          <p:nvPr/>
        </p:nvSpPr>
        <p:spPr>
          <a:xfrm>
            <a:off x="1099066" y="6787158"/>
            <a:ext cx="7118628" cy="368618"/>
          </a:xfrm>
          <a:prstGeom prst="rect">
            <a:avLst/>
          </a:prstGeom>
          <a:noFill/>
          <a:ln/>
        </p:spPr>
        <p:txBody>
          <a:bodyPr wrap="square" lIns="0" tIns="0" rIns="0" bIns="0" rtlCol="0" anchor="t"/>
          <a:lstStyle/>
          <a:p>
            <a:pPr marL="0" indent="0" algn="l">
              <a:lnSpc>
                <a:spcPts val="1450"/>
              </a:lnSpc>
              <a:buNone/>
            </a:pPr>
            <a:r>
              <a:rPr lang="en-US" sz="900" dirty="0">
                <a:solidFill>
                  <a:srgbClr val="4B4A4A"/>
                </a:solidFill>
                <a:highlight>
                  <a:srgbClr val="E5F9F2"/>
                </a:highlight>
                <a:latin typeface="Geist" pitchFamily="34" charset="0"/>
                <a:ea typeface="Geist" pitchFamily="34" charset="-122"/>
                <a:cs typeface="Geist" pitchFamily="34" charset="-120"/>
              </a:rPr>
              <a:t>Η ψυχική υγεία είναι κατάσταση ευεξίας όπου το άτομο συνειδητοποιεί τις ικανότητές του, αντιμετωπίζει τα άγχη της ζωής και συνεισφέρει στην κοινότητα.</a:t>
            </a:r>
            <a:endParaRPr lang="en-US" sz="900" dirty="0"/>
          </a:p>
        </p:txBody>
      </p:sp>
      <p:sp>
        <p:nvSpPr>
          <p:cNvPr id="25" name="Shape 18"/>
          <p:cNvSpPr/>
          <p:nvPr/>
        </p:nvSpPr>
        <p:spPr>
          <a:xfrm>
            <a:off x="926187" y="6657499"/>
            <a:ext cx="15240" cy="627936"/>
          </a:xfrm>
          <a:prstGeom prst="rect">
            <a:avLst/>
          </a:prstGeom>
          <a:solidFill>
            <a:srgbClr val="006747"/>
          </a:solidFill>
          <a:ln/>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634127"/>
            <a:ext cx="1285637" cy="426244"/>
          </a:xfrm>
          <a:prstGeom prst="roundRect">
            <a:avLst>
              <a:gd name="adj" fmla="val 38315"/>
            </a:avLst>
          </a:prstGeom>
          <a:solidFill>
            <a:srgbClr val="CCFFEF"/>
          </a:solidFill>
          <a:ln/>
        </p:spPr>
        <p:txBody>
          <a:bodyPr/>
          <a:lstStyle/>
          <a:p>
            <a:endParaRPr lang="en-GB"/>
          </a:p>
        </p:txBody>
      </p:sp>
      <p:sp>
        <p:nvSpPr>
          <p:cNvPr id="3" name="Text 1"/>
          <p:cNvSpPr/>
          <p:nvPr/>
        </p:nvSpPr>
        <p:spPr>
          <a:xfrm>
            <a:off x="929878" y="702112"/>
            <a:ext cx="1013460" cy="290274"/>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ΚΕΦΆΛΑΙΟ 1</a:t>
            </a:r>
            <a:endParaRPr lang="en-US" sz="1400" dirty="0"/>
          </a:p>
        </p:txBody>
      </p:sp>
      <p:sp>
        <p:nvSpPr>
          <p:cNvPr id="4" name="Text 2"/>
          <p:cNvSpPr/>
          <p:nvPr/>
        </p:nvSpPr>
        <p:spPr>
          <a:xfrm>
            <a:off x="793790" y="1151096"/>
            <a:ext cx="9958388"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Το Φινλανδικό Σύστημα Υπηρεσιών</a:t>
            </a:r>
            <a:endParaRPr lang="en-US" sz="4450" dirty="0"/>
          </a:p>
        </p:txBody>
      </p:sp>
      <p:sp>
        <p:nvSpPr>
          <p:cNvPr id="5" name="Text 3"/>
          <p:cNvSpPr/>
          <p:nvPr/>
        </p:nvSpPr>
        <p:spPr>
          <a:xfrm>
            <a:off x="793790" y="2404110"/>
            <a:ext cx="7604284"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Το σύστημα παροχής υπηρεσιών ψυχικής υγείας της Φιλανδίας θεωρείται από τα πιο ολοκληρωμένα στην Ευρώπη. Η ψυχική υγεία αντιμετωπίζεται ως αναπόσπαστο μέρος της συνολικής υγείας, με έμφαση στη φροντίδα κοντά στην κοινότητα.</a:t>
            </a:r>
            <a:endParaRPr lang="en-US" sz="1750" dirty="0"/>
          </a:p>
        </p:txBody>
      </p:sp>
      <p:sp>
        <p:nvSpPr>
          <p:cNvPr id="6" name="Text 4"/>
          <p:cNvSpPr/>
          <p:nvPr/>
        </p:nvSpPr>
        <p:spPr>
          <a:xfrm>
            <a:off x="793790" y="4059793"/>
            <a:ext cx="7604284"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Χρηματοδοτείται μέσω φορολογίας και οργανώνεται σε περιφερειακό επίπεδο, εξασφαλίζοντας ίση πρόσβαση για όλους τους πολίτες.</a:t>
            </a:r>
            <a:endParaRPr lang="en-US" sz="1750" dirty="0"/>
          </a:p>
        </p:txBody>
      </p:sp>
      <p:pic>
        <p:nvPicPr>
          <p:cNvPr id="7" name="Image 0" descr="preencoded.png"/>
          <p:cNvPicPr>
            <a:picLocks noChangeAspect="1"/>
          </p:cNvPicPr>
          <p:nvPr/>
        </p:nvPicPr>
        <p:blipFill>
          <a:blip r:embed="rId3"/>
          <a:stretch>
            <a:fillRect/>
          </a:stretch>
        </p:blipFill>
        <p:spPr>
          <a:xfrm>
            <a:off x="8959096" y="2455188"/>
            <a:ext cx="4885015" cy="48850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47474" y="758190"/>
            <a:ext cx="7649051" cy="1334929"/>
          </a:xfrm>
          <a:prstGeom prst="rect">
            <a:avLst/>
          </a:prstGeom>
          <a:noFill/>
          <a:ln/>
        </p:spPr>
        <p:txBody>
          <a:bodyPr wrap="square" lIns="0" tIns="0" rIns="0" bIns="0" rtlCol="0" anchor="t"/>
          <a:lstStyle/>
          <a:p>
            <a:pPr marL="0" indent="0" algn="l">
              <a:lnSpc>
                <a:spcPts val="5250"/>
              </a:lnSpc>
              <a:buNone/>
            </a:pPr>
            <a:r>
              <a:rPr lang="en-US" sz="4200" b="1" dirty="0">
                <a:solidFill>
                  <a:srgbClr val="006747"/>
                </a:solidFill>
                <a:latin typeface="Noto Serif SC Bold" pitchFamily="34" charset="0"/>
                <a:ea typeface="Noto Serif SC Bold" pitchFamily="34" charset="-122"/>
                <a:cs typeface="Noto Serif SC Bold" pitchFamily="34" charset="-120"/>
              </a:rPr>
              <a:t>Δομή Υπηρεσιών Ψυχικής Υγείας</a:t>
            </a:r>
            <a:endParaRPr lang="en-US" sz="4200" dirty="0"/>
          </a:p>
        </p:txBody>
      </p:sp>
      <p:pic>
        <p:nvPicPr>
          <p:cNvPr id="4" name="Image 1" descr="preencoded.png"/>
          <p:cNvPicPr>
            <a:picLocks noChangeAspect="1"/>
          </p:cNvPicPr>
          <p:nvPr/>
        </p:nvPicPr>
        <p:blipFill>
          <a:blip r:embed="rId4"/>
          <a:stretch>
            <a:fillRect/>
          </a:stretch>
        </p:blipFill>
        <p:spPr>
          <a:xfrm>
            <a:off x="747474" y="2413397"/>
            <a:ext cx="1067872" cy="1572101"/>
          </a:xfrm>
          <a:prstGeom prst="rect">
            <a:avLst/>
          </a:prstGeom>
        </p:spPr>
      </p:pic>
      <p:sp>
        <p:nvSpPr>
          <p:cNvPr id="5" name="Text 1"/>
          <p:cNvSpPr/>
          <p:nvPr/>
        </p:nvSpPr>
        <p:spPr>
          <a:xfrm>
            <a:off x="2028825" y="2626876"/>
            <a:ext cx="3189565" cy="333613"/>
          </a:xfrm>
          <a:prstGeom prst="rect">
            <a:avLst/>
          </a:prstGeom>
          <a:noFill/>
          <a:ln/>
        </p:spPr>
        <p:txBody>
          <a:bodyPr wrap="none" lIns="0" tIns="0" rIns="0" bIns="0" rtlCol="0" anchor="t"/>
          <a:lstStyle/>
          <a:p>
            <a:pPr marL="0" indent="0" algn="l">
              <a:lnSpc>
                <a:spcPts val="2600"/>
              </a:lnSpc>
              <a:buNone/>
            </a:pPr>
            <a:r>
              <a:rPr lang="en-US" sz="2100" b="1" dirty="0">
                <a:solidFill>
                  <a:srgbClr val="4B4A4A"/>
                </a:solidFill>
                <a:latin typeface="Noto Serif SC Bold" pitchFamily="34" charset="0"/>
                <a:ea typeface="Noto Serif SC Bold" pitchFamily="34" charset="-122"/>
                <a:cs typeface="Noto Serif SC Bold" pitchFamily="34" charset="-120"/>
              </a:rPr>
              <a:t>Πρωτοβάθμια Φροντίδα</a:t>
            </a:r>
            <a:endParaRPr lang="en-US" sz="2100" dirty="0"/>
          </a:p>
        </p:txBody>
      </p:sp>
      <p:sp>
        <p:nvSpPr>
          <p:cNvPr id="6" name="Text 2"/>
          <p:cNvSpPr/>
          <p:nvPr/>
        </p:nvSpPr>
        <p:spPr>
          <a:xfrm>
            <a:off x="2028825" y="3088600"/>
            <a:ext cx="6367701" cy="683419"/>
          </a:xfrm>
          <a:prstGeom prst="rect">
            <a:avLst/>
          </a:prstGeom>
          <a:noFill/>
          <a:ln/>
        </p:spPr>
        <p:txBody>
          <a:bodyPr wrap="square" lIns="0" tIns="0" rIns="0" bIns="0" rtlCol="0" anchor="t"/>
          <a:lstStyle/>
          <a:p>
            <a:pPr marL="0" indent="0" algn="l">
              <a:lnSpc>
                <a:spcPts val="2650"/>
              </a:lnSpc>
              <a:buNone/>
            </a:pPr>
            <a:r>
              <a:rPr lang="en-US" sz="1650" dirty="0">
                <a:solidFill>
                  <a:srgbClr val="4B4A4A"/>
                </a:solidFill>
                <a:latin typeface="Geist" pitchFamily="34" charset="0"/>
                <a:ea typeface="Geist" pitchFamily="34" charset="-122"/>
                <a:cs typeface="Geist" pitchFamily="34" charset="-120"/>
              </a:rPr>
              <a:t>Κέντρα υγείας, σχολικές υπηρεσίες, επαγγελματική υγεία - το πρώτο σημείο επαφής για ήπιες και μέτριες διαταραχές.</a:t>
            </a:r>
            <a:endParaRPr lang="en-US" sz="1650" dirty="0"/>
          </a:p>
        </p:txBody>
      </p:sp>
      <p:pic>
        <p:nvPicPr>
          <p:cNvPr id="7" name="Image 2" descr="preencoded.png"/>
          <p:cNvPicPr>
            <a:picLocks noChangeAspect="1"/>
          </p:cNvPicPr>
          <p:nvPr/>
        </p:nvPicPr>
        <p:blipFill>
          <a:blip r:embed="rId5"/>
          <a:stretch>
            <a:fillRect/>
          </a:stretch>
        </p:blipFill>
        <p:spPr>
          <a:xfrm>
            <a:off x="747474" y="3985498"/>
            <a:ext cx="1067872" cy="1913811"/>
          </a:xfrm>
          <a:prstGeom prst="rect">
            <a:avLst/>
          </a:prstGeom>
        </p:spPr>
      </p:pic>
      <p:sp>
        <p:nvSpPr>
          <p:cNvPr id="8" name="Text 3"/>
          <p:cNvSpPr/>
          <p:nvPr/>
        </p:nvSpPr>
        <p:spPr>
          <a:xfrm>
            <a:off x="2028825" y="4198977"/>
            <a:ext cx="3447574" cy="333613"/>
          </a:xfrm>
          <a:prstGeom prst="rect">
            <a:avLst/>
          </a:prstGeom>
          <a:noFill/>
          <a:ln/>
        </p:spPr>
        <p:txBody>
          <a:bodyPr wrap="none" lIns="0" tIns="0" rIns="0" bIns="0" rtlCol="0" anchor="t"/>
          <a:lstStyle/>
          <a:p>
            <a:pPr marL="0" indent="0" algn="l">
              <a:lnSpc>
                <a:spcPts val="2600"/>
              </a:lnSpc>
              <a:buNone/>
            </a:pPr>
            <a:r>
              <a:rPr lang="en-US" sz="2100" b="1" dirty="0">
                <a:solidFill>
                  <a:srgbClr val="4B4A4A"/>
                </a:solidFill>
                <a:latin typeface="Noto Serif SC Bold" pitchFamily="34" charset="0"/>
                <a:ea typeface="Noto Serif SC Bold" pitchFamily="34" charset="-122"/>
                <a:cs typeface="Noto Serif SC Bold" pitchFamily="34" charset="-120"/>
              </a:rPr>
              <a:t>Εξειδικευμένες Υπηρεσίες</a:t>
            </a:r>
            <a:endParaRPr lang="en-US" sz="2100" dirty="0"/>
          </a:p>
        </p:txBody>
      </p:sp>
      <p:sp>
        <p:nvSpPr>
          <p:cNvPr id="9" name="Text 4"/>
          <p:cNvSpPr/>
          <p:nvPr/>
        </p:nvSpPr>
        <p:spPr>
          <a:xfrm>
            <a:off x="2028825" y="4660702"/>
            <a:ext cx="6367701" cy="1025128"/>
          </a:xfrm>
          <a:prstGeom prst="rect">
            <a:avLst/>
          </a:prstGeom>
          <a:noFill/>
          <a:ln/>
        </p:spPr>
        <p:txBody>
          <a:bodyPr wrap="square" lIns="0" tIns="0" rIns="0" bIns="0" rtlCol="0" anchor="t"/>
          <a:lstStyle/>
          <a:p>
            <a:pPr marL="0" indent="0" algn="l">
              <a:lnSpc>
                <a:spcPts val="2650"/>
              </a:lnSpc>
              <a:buNone/>
            </a:pPr>
            <a:r>
              <a:rPr lang="en-US" sz="1650" dirty="0">
                <a:solidFill>
                  <a:srgbClr val="4B4A4A"/>
                </a:solidFill>
                <a:latin typeface="Geist" pitchFamily="34" charset="0"/>
                <a:ea typeface="Geist" pitchFamily="34" charset="-122"/>
                <a:cs typeface="Geist" pitchFamily="34" charset="-120"/>
              </a:rPr>
              <a:t>21 νομοί παροχής υπηρεσιών ευημερίας και 5 συνεργατικές περιοχές με πανεπιστημιακά νοσοκομεία για σύνθετες περιπτώσεις.</a:t>
            </a:r>
            <a:endParaRPr lang="en-US" sz="1650" dirty="0"/>
          </a:p>
        </p:txBody>
      </p:sp>
      <p:pic>
        <p:nvPicPr>
          <p:cNvPr id="10" name="Image 3" descr="preencoded.png"/>
          <p:cNvPicPr>
            <a:picLocks noChangeAspect="1"/>
          </p:cNvPicPr>
          <p:nvPr/>
        </p:nvPicPr>
        <p:blipFill>
          <a:blip r:embed="rId6"/>
          <a:stretch>
            <a:fillRect/>
          </a:stretch>
        </p:blipFill>
        <p:spPr>
          <a:xfrm>
            <a:off x="747474" y="5899309"/>
            <a:ext cx="1067872" cy="1572101"/>
          </a:xfrm>
          <a:prstGeom prst="rect">
            <a:avLst/>
          </a:prstGeom>
        </p:spPr>
      </p:pic>
      <p:sp>
        <p:nvSpPr>
          <p:cNvPr id="11" name="Text 5"/>
          <p:cNvSpPr/>
          <p:nvPr/>
        </p:nvSpPr>
        <p:spPr>
          <a:xfrm>
            <a:off x="2028825" y="6112788"/>
            <a:ext cx="2669619" cy="333613"/>
          </a:xfrm>
          <a:prstGeom prst="rect">
            <a:avLst/>
          </a:prstGeom>
          <a:noFill/>
          <a:ln/>
        </p:spPr>
        <p:txBody>
          <a:bodyPr wrap="none" lIns="0" tIns="0" rIns="0" bIns="0" rtlCol="0" anchor="t"/>
          <a:lstStyle/>
          <a:p>
            <a:pPr marL="0" indent="0" algn="l">
              <a:lnSpc>
                <a:spcPts val="2600"/>
              </a:lnSpc>
              <a:buNone/>
            </a:pPr>
            <a:r>
              <a:rPr lang="en-US" sz="2100" b="1" dirty="0">
                <a:solidFill>
                  <a:srgbClr val="4B4A4A"/>
                </a:solidFill>
                <a:latin typeface="Noto Serif SC Bold" pitchFamily="34" charset="0"/>
                <a:ea typeface="Noto Serif SC Bold" pitchFamily="34" charset="-122"/>
                <a:cs typeface="Noto Serif SC Bold" pitchFamily="34" charset="-120"/>
              </a:rPr>
              <a:t>Κοινοτικές Δομές</a:t>
            </a:r>
            <a:endParaRPr lang="en-US" sz="2100" dirty="0"/>
          </a:p>
        </p:txBody>
      </p:sp>
      <p:sp>
        <p:nvSpPr>
          <p:cNvPr id="12" name="Text 6"/>
          <p:cNvSpPr/>
          <p:nvPr/>
        </p:nvSpPr>
        <p:spPr>
          <a:xfrm>
            <a:off x="2028825" y="6574512"/>
            <a:ext cx="6367701" cy="683419"/>
          </a:xfrm>
          <a:prstGeom prst="rect">
            <a:avLst/>
          </a:prstGeom>
          <a:noFill/>
          <a:ln/>
        </p:spPr>
        <p:txBody>
          <a:bodyPr wrap="square" lIns="0" tIns="0" rIns="0" bIns="0" rtlCol="0" anchor="t"/>
          <a:lstStyle/>
          <a:p>
            <a:pPr marL="0" indent="0" algn="l">
              <a:lnSpc>
                <a:spcPts val="2650"/>
              </a:lnSpc>
              <a:buNone/>
            </a:pPr>
            <a:r>
              <a:rPr lang="en-US" sz="1650" dirty="0">
                <a:solidFill>
                  <a:srgbClr val="4B4A4A"/>
                </a:solidFill>
                <a:latin typeface="Geist" pitchFamily="34" charset="0"/>
                <a:ea typeface="Geist" pitchFamily="34" charset="-122"/>
                <a:cs typeface="Geist" pitchFamily="34" charset="-120"/>
              </a:rPr>
              <a:t>Αποϊδρυματοποίηση με έμφαση στην υποστήριξη στο φυσικό και κοινωνικό περιβάλλον του ατόμου.</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60559" y="822127"/>
            <a:ext cx="7822883" cy="1179433"/>
          </a:xfrm>
          <a:prstGeom prst="rect">
            <a:avLst/>
          </a:prstGeom>
          <a:noFill/>
          <a:ln/>
        </p:spPr>
        <p:txBody>
          <a:bodyPr wrap="square" lIns="0" tIns="0" rIns="0" bIns="0" rtlCol="0" anchor="t"/>
          <a:lstStyle/>
          <a:p>
            <a:pPr marL="0" indent="0" algn="l">
              <a:lnSpc>
                <a:spcPts val="4600"/>
              </a:lnSpc>
              <a:buNone/>
            </a:pPr>
            <a:r>
              <a:rPr lang="en-US" sz="3700" b="1" dirty="0">
                <a:solidFill>
                  <a:srgbClr val="006747"/>
                </a:solidFill>
                <a:latin typeface="Noto Serif SC Bold" pitchFamily="34" charset="0"/>
                <a:ea typeface="Noto Serif SC Bold" pitchFamily="34" charset="-122"/>
                <a:cs typeface="Noto Serif SC Bold" pitchFamily="34" charset="-120"/>
              </a:rPr>
              <a:t>MIELI: Εθνική Οργάνωση Ψυχικής Υγείας</a:t>
            </a:r>
            <a:endParaRPr lang="en-US" sz="3700" dirty="0"/>
          </a:p>
        </p:txBody>
      </p:sp>
      <p:sp>
        <p:nvSpPr>
          <p:cNvPr id="4" name="Text 1"/>
          <p:cNvSpPr/>
          <p:nvPr/>
        </p:nvSpPr>
        <p:spPr>
          <a:xfrm>
            <a:off x="660559" y="2378869"/>
            <a:ext cx="2450306" cy="622697"/>
          </a:xfrm>
          <a:prstGeom prst="rect">
            <a:avLst/>
          </a:prstGeom>
          <a:noFill/>
          <a:ln/>
        </p:spPr>
        <p:txBody>
          <a:bodyPr wrap="none" lIns="0" tIns="0" rIns="0" bIns="0" rtlCol="0" anchor="t"/>
          <a:lstStyle/>
          <a:p>
            <a:pPr marL="0" indent="0" algn="ctr">
              <a:lnSpc>
                <a:spcPts val="4900"/>
              </a:lnSpc>
              <a:buNone/>
            </a:pPr>
            <a:r>
              <a:rPr lang="en-US" sz="4900" b="1" dirty="0">
                <a:solidFill>
                  <a:srgbClr val="4B4A4A"/>
                </a:solidFill>
                <a:latin typeface="Noto Serif SC Bold" pitchFamily="34" charset="0"/>
                <a:ea typeface="Noto Serif SC Bold" pitchFamily="34" charset="-122"/>
                <a:cs typeface="Noto Serif SC Bold" pitchFamily="34" charset="-120"/>
              </a:rPr>
              <a:t>1897</a:t>
            </a:r>
            <a:endParaRPr lang="en-US" sz="4900" dirty="0"/>
          </a:p>
        </p:txBody>
      </p:sp>
      <p:sp>
        <p:nvSpPr>
          <p:cNvPr id="5" name="Text 2"/>
          <p:cNvSpPr/>
          <p:nvPr/>
        </p:nvSpPr>
        <p:spPr>
          <a:xfrm>
            <a:off x="706160" y="3237309"/>
            <a:ext cx="2359104" cy="294799"/>
          </a:xfrm>
          <a:prstGeom prst="rect">
            <a:avLst/>
          </a:prstGeom>
          <a:noFill/>
          <a:ln/>
        </p:spPr>
        <p:txBody>
          <a:bodyPr wrap="none" lIns="0" tIns="0" rIns="0" bIns="0" rtlCol="0" anchor="t"/>
          <a:lstStyle/>
          <a:p>
            <a:pPr marL="0" indent="0" algn="ctr">
              <a:lnSpc>
                <a:spcPts val="2300"/>
              </a:lnSpc>
              <a:buNone/>
            </a:pPr>
            <a:r>
              <a:rPr lang="en-US" sz="1850" b="1" dirty="0">
                <a:solidFill>
                  <a:srgbClr val="4B4A4A"/>
                </a:solidFill>
                <a:latin typeface="Noto Serif SC Bold" pitchFamily="34" charset="0"/>
                <a:ea typeface="Noto Serif SC Bold" pitchFamily="34" charset="-122"/>
                <a:cs typeface="Noto Serif SC Bold" pitchFamily="34" charset="-120"/>
              </a:rPr>
              <a:t>Ίδρυση</a:t>
            </a:r>
            <a:endParaRPr lang="en-US" sz="1850" dirty="0"/>
          </a:p>
        </p:txBody>
      </p:sp>
      <p:sp>
        <p:nvSpPr>
          <p:cNvPr id="6" name="Text 3"/>
          <p:cNvSpPr/>
          <p:nvPr/>
        </p:nvSpPr>
        <p:spPr>
          <a:xfrm>
            <a:off x="660559" y="3645337"/>
            <a:ext cx="2450306" cy="905828"/>
          </a:xfrm>
          <a:prstGeom prst="rect">
            <a:avLst/>
          </a:prstGeom>
          <a:noFill/>
          <a:ln/>
        </p:spPr>
        <p:txBody>
          <a:bodyPr wrap="square" lIns="0" tIns="0" rIns="0" bIns="0" rtlCol="0" anchor="t"/>
          <a:lstStyle/>
          <a:p>
            <a:pPr marL="0" indent="0" algn="ctr">
              <a:lnSpc>
                <a:spcPts val="2350"/>
              </a:lnSpc>
              <a:buNone/>
            </a:pPr>
            <a:r>
              <a:rPr lang="en-US" sz="1450" dirty="0">
                <a:solidFill>
                  <a:srgbClr val="4B4A4A"/>
                </a:solidFill>
                <a:latin typeface="Geist" pitchFamily="34" charset="0"/>
                <a:ea typeface="Geist" pitchFamily="34" charset="-122"/>
                <a:cs typeface="Geist" pitchFamily="34" charset="-120"/>
              </a:rPr>
              <a:t>Από το 1897 υποστηρίζει την ψυχική υγεία στη Φινλανδία</a:t>
            </a:r>
            <a:endParaRPr lang="en-US" sz="1450" dirty="0"/>
          </a:p>
        </p:txBody>
      </p:sp>
      <p:sp>
        <p:nvSpPr>
          <p:cNvPr id="7" name="Text 4"/>
          <p:cNvSpPr/>
          <p:nvPr/>
        </p:nvSpPr>
        <p:spPr>
          <a:xfrm>
            <a:off x="3346728" y="2378869"/>
            <a:ext cx="2450425" cy="622697"/>
          </a:xfrm>
          <a:prstGeom prst="rect">
            <a:avLst/>
          </a:prstGeom>
          <a:noFill/>
          <a:ln/>
        </p:spPr>
        <p:txBody>
          <a:bodyPr wrap="none" lIns="0" tIns="0" rIns="0" bIns="0" rtlCol="0" anchor="t"/>
          <a:lstStyle/>
          <a:p>
            <a:pPr marL="0" indent="0" algn="ctr">
              <a:lnSpc>
                <a:spcPts val="4900"/>
              </a:lnSpc>
              <a:buNone/>
            </a:pPr>
            <a:r>
              <a:rPr lang="en-US" sz="4900" b="1" dirty="0">
                <a:solidFill>
                  <a:srgbClr val="4B4A4A"/>
                </a:solidFill>
                <a:latin typeface="Noto Serif SC Bold" pitchFamily="34" charset="0"/>
                <a:ea typeface="Noto Serif SC Bold" pitchFamily="34" charset="-122"/>
                <a:cs typeface="Noto Serif SC Bold" pitchFamily="34" charset="-120"/>
              </a:rPr>
              <a:t>55</a:t>
            </a:r>
            <a:endParaRPr lang="en-US" sz="4900" dirty="0"/>
          </a:p>
        </p:txBody>
      </p:sp>
      <p:sp>
        <p:nvSpPr>
          <p:cNvPr id="8" name="Text 5"/>
          <p:cNvSpPr/>
          <p:nvPr/>
        </p:nvSpPr>
        <p:spPr>
          <a:xfrm>
            <a:off x="3363635" y="3237309"/>
            <a:ext cx="2416612" cy="294799"/>
          </a:xfrm>
          <a:prstGeom prst="rect">
            <a:avLst/>
          </a:prstGeom>
          <a:noFill/>
          <a:ln/>
        </p:spPr>
        <p:txBody>
          <a:bodyPr wrap="none" lIns="0" tIns="0" rIns="0" bIns="0" rtlCol="0" anchor="t"/>
          <a:lstStyle/>
          <a:p>
            <a:pPr marL="0" indent="0" algn="ctr">
              <a:lnSpc>
                <a:spcPts val="2300"/>
              </a:lnSpc>
              <a:buNone/>
            </a:pPr>
            <a:r>
              <a:rPr lang="en-US" sz="1850" b="1" dirty="0">
                <a:solidFill>
                  <a:srgbClr val="4B4A4A"/>
                </a:solidFill>
                <a:latin typeface="Noto Serif SC Bold" pitchFamily="34" charset="0"/>
                <a:ea typeface="Noto Serif SC Bold" pitchFamily="34" charset="-122"/>
                <a:cs typeface="Noto Serif SC Bold" pitchFamily="34" charset="-120"/>
              </a:rPr>
              <a:t>Τοπικές Οργανώσεις</a:t>
            </a:r>
            <a:endParaRPr lang="en-US" sz="1850" dirty="0"/>
          </a:p>
        </p:txBody>
      </p:sp>
      <p:sp>
        <p:nvSpPr>
          <p:cNvPr id="9" name="Text 6"/>
          <p:cNvSpPr/>
          <p:nvPr/>
        </p:nvSpPr>
        <p:spPr>
          <a:xfrm>
            <a:off x="3346728" y="3645337"/>
            <a:ext cx="2450425" cy="301943"/>
          </a:xfrm>
          <a:prstGeom prst="rect">
            <a:avLst/>
          </a:prstGeom>
          <a:noFill/>
          <a:ln/>
        </p:spPr>
        <p:txBody>
          <a:bodyPr wrap="none" lIns="0" tIns="0" rIns="0" bIns="0" rtlCol="0" anchor="t"/>
          <a:lstStyle/>
          <a:p>
            <a:pPr marL="0" indent="0" algn="ctr">
              <a:lnSpc>
                <a:spcPts val="2350"/>
              </a:lnSpc>
              <a:buNone/>
            </a:pPr>
            <a:r>
              <a:rPr lang="en-US" sz="1450" dirty="0">
                <a:solidFill>
                  <a:srgbClr val="4B4A4A"/>
                </a:solidFill>
                <a:latin typeface="Geist" pitchFamily="34" charset="0"/>
                <a:ea typeface="Geist" pitchFamily="34" charset="-122"/>
                <a:cs typeface="Geist" pitchFamily="34" charset="-120"/>
              </a:rPr>
              <a:t>Μέλη σε όλη τη χώρα</a:t>
            </a:r>
            <a:endParaRPr lang="en-US" sz="1450" dirty="0"/>
          </a:p>
        </p:txBody>
      </p:sp>
      <p:sp>
        <p:nvSpPr>
          <p:cNvPr id="10" name="Text 7"/>
          <p:cNvSpPr/>
          <p:nvPr/>
        </p:nvSpPr>
        <p:spPr>
          <a:xfrm>
            <a:off x="6033016" y="2378869"/>
            <a:ext cx="2450425" cy="622697"/>
          </a:xfrm>
          <a:prstGeom prst="rect">
            <a:avLst/>
          </a:prstGeom>
          <a:noFill/>
          <a:ln/>
        </p:spPr>
        <p:txBody>
          <a:bodyPr wrap="none" lIns="0" tIns="0" rIns="0" bIns="0" rtlCol="0" anchor="t"/>
          <a:lstStyle/>
          <a:p>
            <a:pPr marL="0" indent="0" algn="ctr">
              <a:lnSpc>
                <a:spcPts val="4900"/>
              </a:lnSpc>
              <a:buNone/>
            </a:pPr>
            <a:r>
              <a:rPr lang="en-US" sz="4900" b="1" dirty="0">
                <a:solidFill>
                  <a:srgbClr val="4B4A4A"/>
                </a:solidFill>
                <a:latin typeface="Noto Serif SC Bold" pitchFamily="34" charset="0"/>
                <a:ea typeface="Noto Serif SC Bold" pitchFamily="34" charset="-122"/>
                <a:cs typeface="Noto Serif SC Bold" pitchFamily="34" charset="-120"/>
              </a:rPr>
              <a:t>22</a:t>
            </a:r>
            <a:endParaRPr lang="en-US" sz="4900" dirty="0"/>
          </a:p>
        </p:txBody>
      </p:sp>
      <p:sp>
        <p:nvSpPr>
          <p:cNvPr id="11" name="Text 8"/>
          <p:cNvSpPr/>
          <p:nvPr/>
        </p:nvSpPr>
        <p:spPr>
          <a:xfrm>
            <a:off x="6078617" y="3237309"/>
            <a:ext cx="2359104" cy="294799"/>
          </a:xfrm>
          <a:prstGeom prst="rect">
            <a:avLst/>
          </a:prstGeom>
          <a:noFill/>
          <a:ln/>
        </p:spPr>
        <p:txBody>
          <a:bodyPr wrap="none" lIns="0" tIns="0" rIns="0" bIns="0" rtlCol="0" anchor="t"/>
          <a:lstStyle/>
          <a:p>
            <a:pPr marL="0" indent="0" algn="ctr">
              <a:lnSpc>
                <a:spcPts val="2300"/>
              </a:lnSpc>
              <a:buNone/>
            </a:pPr>
            <a:r>
              <a:rPr lang="en-US" sz="1850" b="1" dirty="0">
                <a:solidFill>
                  <a:srgbClr val="4B4A4A"/>
                </a:solidFill>
                <a:latin typeface="Noto Serif SC Bold" pitchFamily="34" charset="0"/>
                <a:ea typeface="Noto Serif SC Bold" pitchFamily="34" charset="-122"/>
                <a:cs typeface="Noto Serif SC Bold" pitchFamily="34" charset="-120"/>
              </a:rPr>
              <a:t>Κέντρα Κρίσης</a:t>
            </a:r>
            <a:endParaRPr lang="en-US" sz="1850" dirty="0"/>
          </a:p>
        </p:txBody>
      </p:sp>
      <p:sp>
        <p:nvSpPr>
          <p:cNvPr id="12" name="Text 9"/>
          <p:cNvSpPr/>
          <p:nvPr/>
        </p:nvSpPr>
        <p:spPr>
          <a:xfrm>
            <a:off x="6033016" y="3645337"/>
            <a:ext cx="2450425" cy="603885"/>
          </a:xfrm>
          <a:prstGeom prst="rect">
            <a:avLst/>
          </a:prstGeom>
          <a:noFill/>
          <a:ln/>
        </p:spPr>
        <p:txBody>
          <a:bodyPr wrap="square" lIns="0" tIns="0" rIns="0" bIns="0" rtlCol="0" anchor="t"/>
          <a:lstStyle/>
          <a:p>
            <a:pPr marL="0" indent="0" algn="ctr">
              <a:lnSpc>
                <a:spcPts val="2350"/>
              </a:lnSpc>
              <a:buNone/>
            </a:pPr>
            <a:r>
              <a:rPr lang="en-US" sz="1450" dirty="0">
                <a:solidFill>
                  <a:srgbClr val="4B4A4A"/>
                </a:solidFill>
                <a:latin typeface="Geist" pitchFamily="34" charset="0"/>
                <a:ea typeface="Geist" pitchFamily="34" charset="-122"/>
                <a:cs typeface="Geist" pitchFamily="34" charset="-120"/>
              </a:rPr>
              <a:t>Δωρεάν υποστήριξη σε όλη τη Φινλανδία</a:t>
            </a:r>
            <a:endParaRPr lang="en-US" sz="1450" dirty="0"/>
          </a:p>
        </p:txBody>
      </p:sp>
      <p:sp>
        <p:nvSpPr>
          <p:cNvPr id="13" name="Text 10"/>
          <p:cNvSpPr/>
          <p:nvPr/>
        </p:nvSpPr>
        <p:spPr>
          <a:xfrm>
            <a:off x="3346728" y="5022890"/>
            <a:ext cx="2450425" cy="622697"/>
          </a:xfrm>
          <a:prstGeom prst="rect">
            <a:avLst/>
          </a:prstGeom>
          <a:noFill/>
          <a:ln/>
        </p:spPr>
        <p:txBody>
          <a:bodyPr wrap="none" lIns="0" tIns="0" rIns="0" bIns="0" rtlCol="0" anchor="t"/>
          <a:lstStyle/>
          <a:p>
            <a:pPr marL="0" indent="0" algn="ctr">
              <a:lnSpc>
                <a:spcPts val="4900"/>
              </a:lnSpc>
              <a:buNone/>
            </a:pPr>
            <a:r>
              <a:rPr lang="en-US" sz="4900" b="1" dirty="0">
                <a:solidFill>
                  <a:srgbClr val="4B4A4A"/>
                </a:solidFill>
                <a:latin typeface="Noto Serif SC Bold" pitchFamily="34" charset="0"/>
                <a:ea typeface="Noto Serif SC Bold" pitchFamily="34" charset="-122"/>
                <a:cs typeface="Noto Serif SC Bold" pitchFamily="34" charset="-120"/>
              </a:rPr>
              <a:t>3.5K</a:t>
            </a:r>
            <a:endParaRPr lang="en-US" sz="4900" dirty="0"/>
          </a:p>
        </p:txBody>
      </p:sp>
      <p:sp>
        <p:nvSpPr>
          <p:cNvPr id="14" name="Text 11"/>
          <p:cNvSpPr/>
          <p:nvPr/>
        </p:nvSpPr>
        <p:spPr>
          <a:xfrm>
            <a:off x="3392329" y="5881330"/>
            <a:ext cx="2359104" cy="294799"/>
          </a:xfrm>
          <a:prstGeom prst="rect">
            <a:avLst/>
          </a:prstGeom>
          <a:noFill/>
          <a:ln/>
        </p:spPr>
        <p:txBody>
          <a:bodyPr wrap="none" lIns="0" tIns="0" rIns="0" bIns="0" rtlCol="0" anchor="t"/>
          <a:lstStyle/>
          <a:p>
            <a:pPr marL="0" indent="0" algn="ctr">
              <a:lnSpc>
                <a:spcPts val="2300"/>
              </a:lnSpc>
              <a:buNone/>
            </a:pPr>
            <a:r>
              <a:rPr lang="en-US" sz="1850" b="1" dirty="0">
                <a:solidFill>
                  <a:srgbClr val="4B4A4A"/>
                </a:solidFill>
                <a:latin typeface="Noto Serif SC Bold" pitchFamily="34" charset="0"/>
                <a:ea typeface="Noto Serif SC Bold" pitchFamily="34" charset="-122"/>
                <a:cs typeface="Noto Serif SC Bold" pitchFamily="34" charset="-120"/>
              </a:rPr>
              <a:t>Εθελοντές</a:t>
            </a:r>
            <a:endParaRPr lang="en-US" sz="1850" dirty="0"/>
          </a:p>
        </p:txBody>
      </p:sp>
      <p:sp>
        <p:nvSpPr>
          <p:cNvPr id="15" name="Text 12"/>
          <p:cNvSpPr/>
          <p:nvPr/>
        </p:nvSpPr>
        <p:spPr>
          <a:xfrm>
            <a:off x="3346728" y="6289358"/>
            <a:ext cx="2450425" cy="301943"/>
          </a:xfrm>
          <a:prstGeom prst="rect">
            <a:avLst/>
          </a:prstGeom>
          <a:noFill/>
          <a:ln/>
        </p:spPr>
        <p:txBody>
          <a:bodyPr wrap="none" lIns="0" tIns="0" rIns="0" bIns="0" rtlCol="0" anchor="t"/>
          <a:lstStyle/>
          <a:p>
            <a:pPr marL="0" indent="0" algn="ctr">
              <a:lnSpc>
                <a:spcPts val="2350"/>
              </a:lnSpc>
              <a:buNone/>
            </a:pPr>
            <a:r>
              <a:rPr lang="en-US" sz="1450" dirty="0">
                <a:solidFill>
                  <a:srgbClr val="4B4A4A"/>
                </a:solidFill>
                <a:latin typeface="Geist" pitchFamily="34" charset="0"/>
                <a:ea typeface="Geist" pitchFamily="34" charset="-122"/>
                <a:cs typeface="Geist" pitchFamily="34" charset="-120"/>
              </a:rPr>
              <a:t>Ενεργοί συμμετέχοντες</a:t>
            </a:r>
            <a:endParaRPr lang="en-US" sz="1450" dirty="0"/>
          </a:p>
        </p:txBody>
      </p:sp>
      <p:sp>
        <p:nvSpPr>
          <p:cNvPr id="16" name="Text 13"/>
          <p:cNvSpPr/>
          <p:nvPr/>
        </p:nvSpPr>
        <p:spPr>
          <a:xfrm>
            <a:off x="660559" y="6803588"/>
            <a:ext cx="7822883" cy="603885"/>
          </a:xfrm>
          <a:prstGeom prst="rect">
            <a:avLst/>
          </a:prstGeom>
          <a:noFill/>
          <a:ln/>
        </p:spPr>
        <p:txBody>
          <a:bodyPr wrap="square" lIns="0" tIns="0" rIns="0" bIns="0" rtlCol="0" anchor="t"/>
          <a:lstStyle/>
          <a:p>
            <a:pPr marL="0" indent="0" algn="l">
              <a:lnSpc>
                <a:spcPts val="2350"/>
              </a:lnSpc>
              <a:buNone/>
            </a:pPr>
            <a:r>
              <a:rPr lang="en-US" sz="1450" dirty="0">
                <a:solidFill>
                  <a:srgbClr val="4B4A4A"/>
                </a:solidFill>
                <a:latin typeface="Geist" pitchFamily="34" charset="0"/>
                <a:ea typeface="Geist" pitchFamily="34" charset="-122"/>
                <a:cs typeface="Geist" pitchFamily="34" charset="-120"/>
              </a:rPr>
              <a:t>Διατηρεί την εθνική Γραμμή Κρίσης, το διαδικτυακό chat Sekasin για νέους, και διαχειρίζεται την Υποστήριξη Θυμάτων Φινλανδίας.</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93790" y="734735"/>
            <a:ext cx="2666524" cy="441484"/>
          </a:xfrm>
          <a:prstGeom prst="roundRect">
            <a:avLst>
              <a:gd name="adj" fmla="val 36993"/>
            </a:avLst>
          </a:prstGeom>
          <a:noFill/>
          <a:ln w="7620">
            <a:solidFill>
              <a:srgbClr val="006747"/>
            </a:solidFill>
            <a:prstDash val="solid"/>
          </a:ln>
        </p:spPr>
        <p:txBody>
          <a:bodyPr/>
          <a:lstStyle/>
          <a:p>
            <a:endParaRPr lang="en-GB"/>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498" y="864751"/>
            <a:ext cx="181451" cy="181451"/>
          </a:xfrm>
          <a:prstGeom prst="rect">
            <a:avLst/>
          </a:prstGeom>
        </p:spPr>
      </p:pic>
      <p:sp>
        <p:nvSpPr>
          <p:cNvPr id="4" name="Text 1"/>
          <p:cNvSpPr/>
          <p:nvPr/>
        </p:nvSpPr>
        <p:spPr>
          <a:xfrm>
            <a:off x="1209675" y="810339"/>
            <a:ext cx="2106930" cy="290274"/>
          </a:xfrm>
          <a:prstGeom prst="rect">
            <a:avLst/>
          </a:prstGeom>
          <a:noFill/>
          <a:ln/>
        </p:spPr>
        <p:txBody>
          <a:bodyPr wrap="none" lIns="0" tIns="0" rIns="0" bIns="0" rtlCol="0" anchor="t"/>
          <a:lstStyle/>
          <a:p>
            <a:pPr marL="0" indent="0" algn="l">
              <a:lnSpc>
                <a:spcPts val="2250"/>
              </a:lnSpc>
              <a:buNone/>
            </a:pPr>
            <a:r>
              <a:rPr lang="en-US" sz="1400" dirty="0">
                <a:solidFill>
                  <a:srgbClr val="006747"/>
                </a:solidFill>
                <a:latin typeface="Geist" pitchFamily="34" charset="0"/>
                <a:ea typeface="Geist" pitchFamily="34" charset="-122"/>
                <a:cs typeface="Geist" pitchFamily="34" charset="-120"/>
              </a:rPr>
              <a:t>ΣΤΡΑΤΗΓΙΚΉ 2020-2030</a:t>
            </a:r>
            <a:endParaRPr lang="en-US" sz="1400" dirty="0"/>
          </a:p>
        </p:txBody>
      </p:sp>
      <p:sp>
        <p:nvSpPr>
          <p:cNvPr id="5" name="Text 2"/>
          <p:cNvSpPr/>
          <p:nvPr/>
        </p:nvSpPr>
        <p:spPr>
          <a:xfrm>
            <a:off x="793790" y="1266944"/>
            <a:ext cx="9835991"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Πέντε Άξονες Εθνικής Στρατηγικής</a:t>
            </a:r>
            <a:endParaRPr lang="en-US" sz="4450" dirty="0"/>
          </a:p>
        </p:txBody>
      </p:sp>
      <p:sp>
        <p:nvSpPr>
          <p:cNvPr id="6" name="Shape 3"/>
          <p:cNvSpPr/>
          <p:nvPr/>
        </p:nvSpPr>
        <p:spPr>
          <a:xfrm>
            <a:off x="793790" y="2315885"/>
            <a:ext cx="4196358" cy="2047994"/>
          </a:xfrm>
          <a:prstGeom prst="roundRect">
            <a:avLst>
              <a:gd name="adj" fmla="val 9968"/>
            </a:avLst>
          </a:prstGeom>
          <a:solidFill>
            <a:srgbClr val="D1EFE4"/>
          </a:solidFill>
          <a:ln w="7620">
            <a:solidFill>
              <a:srgbClr val="B7D5CA"/>
            </a:solidFill>
            <a:prstDash val="solid"/>
          </a:ln>
        </p:spPr>
        <p:txBody>
          <a:bodyPr/>
          <a:lstStyle/>
          <a:p>
            <a:endParaRPr lang="en-GB"/>
          </a:p>
        </p:txBody>
      </p:sp>
      <p:sp>
        <p:nvSpPr>
          <p:cNvPr id="7" name="Text 4"/>
          <p:cNvSpPr/>
          <p:nvPr/>
        </p:nvSpPr>
        <p:spPr>
          <a:xfrm>
            <a:off x="1028224" y="2550319"/>
            <a:ext cx="3039428"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Ανθρώπινο Κεφάλαιο</a:t>
            </a:r>
            <a:endParaRPr lang="en-US" sz="2200" dirty="0"/>
          </a:p>
        </p:txBody>
      </p:sp>
      <p:sp>
        <p:nvSpPr>
          <p:cNvPr id="8" name="Text 5"/>
          <p:cNvSpPr/>
          <p:nvPr/>
        </p:nvSpPr>
        <p:spPr>
          <a:xfrm>
            <a:off x="1028224" y="3040737"/>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Η ψυχική υγεία ως θεμέλιο της κοινωνικής και οικονομικής ανάπτυξης</a:t>
            </a:r>
            <a:endParaRPr lang="en-US" sz="1750" dirty="0"/>
          </a:p>
        </p:txBody>
      </p:sp>
      <p:sp>
        <p:nvSpPr>
          <p:cNvPr id="9" name="Shape 6"/>
          <p:cNvSpPr/>
          <p:nvPr/>
        </p:nvSpPr>
        <p:spPr>
          <a:xfrm>
            <a:off x="5216962" y="2315885"/>
            <a:ext cx="4196358" cy="2047994"/>
          </a:xfrm>
          <a:prstGeom prst="roundRect">
            <a:avLst>
              <a:gd name="adj" fmla="val 9968"/>
            </a:avLst>
          </a:prstGeom>
          <a:solidFill>
            <a:srgbClr val="D1EFE4"/>
          </a:solidFill>
          <a:ln w="7620">
            <a:solidFill>
              <a:srgbClr val="B7D5CA"/>
            </a:solidFill>
            <a:prstDash val="solid"/>
          </a:ln>
        </p:spPr>
        <p:txBody>
          <a:bodyPr/>
          <a:lstStyle/>
          <a:p>
            <a:endParaRPr lang="en-GB"/>
          </a:p>
        </p:txBody>
      </p:sp>
      <p:sp>
        <p:nvSpPr>
          <p:cNvPr id="10" name="Text 7"/>
          <p:cNvSpPr/>
          <p:nvPr/>
        </p:nvSpPr>
        <p:spPr>
          <a:xfrm>
            <a:off x="5451396" y="255031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Παιδιά &amp; Νέοι</a:t>
            </a:r>
            <a:endParaRPr lang="en-US" sz="2200" dirty="0"/>
          </a:p>
        </p:txBody>
      </p:sp>
      <p:sp>
        <p:nvSpPr>
          <p:cNvPr id="11" name="Text 8"/>
          <p:cNvSpPr/>
          <p:nvPr/>
        </p:nvSpPr>
        <p:spPr>
          <a:xfrm>
            <a:off x="5451396" y="3040737"/>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Ίσες ευκαιρίες, υποστηρικτικά περιβάλλοντα, προστασία των ευάλωτων</a:t>
            </a:r>
            <a:endParaRPr lang="en-US" sz="1750" dirty="0"/>
          </a:p>
        </p:txBody>
      </p:sp>
      <p:sp>
        <p:nvSpPr>
          <p:cNvPr id="12" name="Shape 9"/>
          <p:cNvSpPr/>
          <p:nvPr/>
        </p:nvSpPr>
        <p:spPr>
          <a:xfrm>
            <a:off x="9640133" y="2315885"/>
            <a:ext cx="4196358" cy="2047994"/>
          </a:xfrm>
          <a:prstGeom prst="roundRect">
            <a:avLst>
              <a:gd name="adj" fmla="val 9968"/>
            </a:avLst>
          </a:prstGeom>
          <a:solidFill>
            <a:srgbClr val="D1EFE4"/>
          </a:solidFill>
          <a:ln w="7620">
            <a:solidFill>
              <a:srgbClr val="B7D5CA"/>
            </a:solidFill>
            <a:prstDash val="solid"/>
          </a:ln>
        </p:spPr>
        <p:txBody>
          <a:bodyPr/>
          <a:lstStyle/>
          <a:p>
            <a:endParaRPr lang="en-GB"/>
          </a:p>
        </p:txBody>
      </p:sp>
      <p:sp>
        <p:nvSpPr>
          <p:cNvPr id="13" name="Text 10"/>
          <p:cNvSpPr/>
          <p:nvPr/>
        </p:nvSpPr>
        <p:spPr>
          <a:xfrm>
            <a:off x="9874568" y="255031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Δικαιώματα</a:t>
            </a:r>
            <a:endParaRPr lang="en-US" sz="2200" dirty="0"/>
          </a:p>
        </p:txBody>
      </p:sp>
      <p:sp>
        <p:nvSpPr>
          <p:cNvPr id="14" name="Text 11"/>
          <p:cNvSpPr/>
          <p:nvPr/>
        </p:nvSpPr>
        <p:spPr>
          <a:xfrm>
            <a:off x="9874568" y="3040737"/>
            <a:ext cx="3727490"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Σεβασμός στην αξιοπρέπεια και τα θεμελιώδη ανθρώπινα δικαιώματα</a:t>
            </a:r>
            <a:endParaRPr lang="en-US" sz="1750" dirty="0"/>
          </a:p>
        </p:txBody>
      </p:sp>
      <p:sp>
        <p:nvSpPr>
          <p:cNvPr id="15" name="Shape 12"/>
          <p:cNvSpPr/>
          <p:nvPr/>
        </p:nvSpPr>
        <p:spPr>
          <a:xfrm>
            <a:off x="793790" y="4590693"/>
            <a:ext cx="6407944" cy="1685092"/>
          </a:xfrm>
          <a:prstGeom prst="roundRect">
            <a:avLst>
              <a:gd name="adj" fmla="val 12115"/>
            </a:avLst>
          </a:prstGeom>
          <a:solidFill>
            <a:srgbClr val="D1EFE4"/>
          </a:solidFill>
          <a:ln w="7620">
            <a:solidFill>
              <a:srgbClr val="B7D5CA"/>
            </a:solidFill>
            <a:prstDash val="solid"/>
          </a:ln>
        </p:spPr>
        <p:txBody>
          <a:bodyPr/>
          <a:lstStyle/>
          <a:p>
            <a:endParaRPr lang="en-GB"/>
          </a:p>
        </p:txBody>
      </p:sp>
      <p:sp>
        <p:nvSpPr>
          <p:cNvPr id="16" name="Text 13"/>
          <p:cNvSpPr/>
          <p:nvPr/>
        </p:nvSpPr>
        <p:spPr>
          <a:xfrm>
            <a:off x="1028224" y="4825127"/>
            <a:ext cx="332172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Εκτεταμένες Υπηρεσίες</a:t>
            </a:r>
            <a:endParaRPr lang="en-US" sz="2200" dirty="0"/>
          </a:p>
        </p:txBody>
      </p:sp>
      <p:sp>
        <p:nvSpPr>
          <p:cNvPr id="17" name="Text 14"/>
          <p:cNvSpPr/>
          <p:nvPr/>
        </p:nvSpPr>
        <p:spPr>
          <a:xfrm>
            <a:off x="1028224" y="5315545"/>
            <a:ext cx="5939076"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Κάλυψη ατομικών αναγκών με ολοκληρωμένη προσέγγιση</a:t>
            </a:r>
            <a:endParaRPr lang="en-US" sz="1750" dirty="0"/>
          </a:p>
        </p:txBody>
      </p:sp>
      <p:sp>
        <p:nvSpPr>
          <p:cNvPr id="18" name="Shape 15"/>
          <p:cNvSpPr/>
          <p:nvPr/>
        </p:nvSpPr>
        <p:spPr>
          <a:xfrm>
            <a:off x="7428548" y="4590693"/>
            <a:ext cx="6407944" cy="1685092"/>
          </a:xfrm>
          <a:prstGeom prst="roundRect">
            <a:avLst>
              <a:gd name="adj" fmla="val 12115"/>
            </a:avLst>
          </a:prstGeom>
          <a:solidFill>
            <a:srgbClr val="D1EFE4"/>
          </a:solidFill>
          <a:ln w="7620">
            <a:solidFill>
              <a:srgbClr val="B7D5CA"/>
            </a:solidFill>
            <a:prstDash val="solid"/>
          </a:ln>
        </p:spPr>
        <p:txBody>
          <a:bodyPr/>
          <a:lstStyle/>
          <a:p>
            <a:endParaRPr lang="en-GB"/>
          </a:p>
        </p:txBody>
      </p:sp>
      <p:sp>
        <p:nvSpPr>
          <p:cNvPr id="19" name="Text 16"/>
          <p:cNvSpPr/>
          <p:nvPr/>
        </p:nvSpPr>
        <p:spPr>
          <a:xfrm>
            <a:off x="7662982" y="48251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Καλή Ηγεσία</a:t>
            </a:r>
            <a:endParaRPr lang="en-US" sz="2200" dirty="0"/>
          </a:p>
        </p:txBody>
      </p:sp>
      <p:sp>
        <p:nvSpPr>
          <p:cNvPr id="20" name="Text 17"/>
          <p:cNvSpPr/>
          <p:nvPr/>
        </p:nvSpPr>
        <p:spPr>
          <a:xfrm>
            <a:off x="7662982" y="5315545"/>
            <a:ext cx="5939076"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Αποτελεσματική διοίκηση και συντονισμός στην ψυχική υγεία</a:t>
            </a:r>
            <a:endParaRPr lang="en-US" sz="1750" dirty="0"/>
          </a:p>
        </p:txBody>
      </p:sp>
      <p:sp>
        <p:nvSpPr>
          <p:cNvPr id="21" name="Shape 18"/>
          <p:cNvSpPr/>
          <p:nvPr/>
        </p:nvSpPr>
        <p:spPr>
          <a:xfrm>
            <a:off x="793790" y="6530935"/>
            <a:ext cx="13042821" cy="963811"/>
          </a:xfrm>
          <a:prstGeom prst="roundRect">
            <a:avLst>
              <a:gd name="adj" fmla="val 21181"/>
            </a:avLst>
          </a:prstGeom>
          <a:solidFill>
            <a:srgbClr val="B3FFE7"/>
          </a:solidFill>
          <a:ln/>
        </p:spPr>
        <p:txBody>
          <a:bodyPr/>
          <a:lstStyle/>
          <a:p>
            <a:endParaRPr lang="en-GB"/>
          </a:p>
        </p:txBody>
      </p:sp>
      <p:pic>
        <p:nvPicPr>
          <p:cNvPr id="22" name="Image 1" descr="preencoded.png"/>
          <p:cNvPicPr>
            <a:picLocks noChangeAspect="1"/>
          </p:cNvPicPr>
          <p:nvPr/>
        </p:nvPicPr>
        <p:blipFill>
          <a:blip r:embed="rId5"/>
          <a:stretch>
            <a:fillRect/>
          </a:stretch>
        </p:blipFill>
        <p:spPr>
          <a:xfrm>
            <a:off x="1020604" y="6875026"/>
            <a:ext cx="283488" cy="226814"/>
          </a:xfrm>
          <a:prstGeom prst="rect">
            <a:avLst/>
          </a:prstGeom>
        </p:spPr>
      </p:pic>
      <p:sp>
        <p:nvSpPr>
          <p:cNvPr id="23" name="Text 19"/>
          <p:cNvSpPr/>
          <p:nvPr/>
        </p:nvSpPr>
        <p:spPr>
          <a:xfrm>
            <a:off x="1530906" y="6814423"/>
            <a:ext cx="1207889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Geist" pitchFamily="34" charset="0"/>
                <a:ea typeface="Geist" pitchFamily="34" charset="-122"/>
                <a:cs typeface="Geist" pitchFamily="34" charset="-120"/>
              </a:rPr>
              <a:t>Η στρατηγική περιλαμβάνει επίσης πρόγραμμα πρόληψης της αυτοκτονίας.</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846058"/>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Κοινωφελείς Υπηρεσίες: Κοινωνική Αλληλεγγύη</a:t>
            </a:r>
            <a:endParaRPr lang="en-US" sz="4450" dirty="0"/>
          </a:p>
        </p:txBody>
      </p:sp>
      <p:sp>
        <p:nvSpPr>
          <p:cNvPr id="4" name="Text 1"/>
          <p:cNvSpPr/>
          <p:nvPr/>
        </p:nvSpPr>
        <p:spPr>
          <a:xfrm>
            <a:off x="6280190" y="2830592"/>
            <a:ext cx="3501509" cy="850583"/>
          </a:xfrm>
          <a:prstGeom prst="rect">
            <a:avLst/>
          </a:prstGeom>
          <a:noFill/>
          <a:ln/>
        </p:spPr>
        <p:txBody>
          <a:bodyPr wrap="squar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Κοινοτικός Προσανατολισμός</a:t>
            </a:r>
            <a:endParaRPr lang="en-US" sz="2650" dirty="0"/>
          </a:p>
        </p:txBody>
      </p:sp>
      <p:sp>
        <p:nvSpPr>
          <p:cNvPr id="5" name="Text 2"/>
          <p:cNvSpPr/>
          <p:nvPr/>
        </p:nvSpPr>
        <p:spPr>
          <a:xfrm>
            <a:off x="6280190" y="3907988"/>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Κέντρα ψυχικής υγείας στην κοινότητα</a:t>
            </a:r>
            <a:endParaRPr lang="en-US" sz="1750" dirty="0"/>
          </a:p>
        </p:txBody>
      </p:sp>
      <p:sp>
        <p:nvSpPr>
          <p:cNvPr id="6" name="Text 3"/>
          <p:cNvSpPr/>
          <p:nvPr/>
        </p:nvSpPr>
        <p:spPr>
          <a:xfrm>
            <a:off x="6280190" y="4713089"/>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Ομάδες υποστήριξης</a:t>
            </a:r>
            <a:endParaRPr lang="en-US" sz="1750" dirty="0"/>
          </a:p>
        </p:txBody>
      </p:sp>
      <p:sp>
        <p:nvSpPr>
          <p:cNvPr id="7" name="Text 4"/>
          <p:cNvSpPr/>
          <p:nvPr/>
        </p:nvSpPr>
        <p:spPr>
          <a:xfrm>
            <a:off x="6280190" y="5155287"/>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Υπηρεσίες κατ' οίκον φροντίδας</a:t>
            </a:r>
            <a:endParaRPr lang="en-US" sz="1750" dirty="0"/>
          </a:p>
        </p:txBody>
      </p:sp>
      <p:sp>
        <p:nvSpPr>
          <p:cNvPr id="8" name="Text 5"/>
          <p:cNvSpPr/>
          <p:nvPr/>
        </p:nvSpPr>
        <p:spPr>
          <a:xfrm>
            <a:off x="6280190" y="5960388"/>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Προστατευμένη διαβίωση</a:t>
            </a:r>
            <a:endParaRPr lang="en-US" sz="1750" dirty="0"/>
          </a:p>
        </p:txBody>
      </p:sp>
      <p:sp>
        <p:nvSpPr>
          <p:cNvPr id="9" name="Text 6"/>
          <p:cNvSpPr/>
          <p:nvPr/>
        </p:nvSpPr>
        <p:spPr>
          <a:xfrm>
            <a:off x="10342721" y="2830592"/>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Προσβασιμότητα</a:t>
            </a:r>
            <a:endParaRPr lang="en-US" sz="2650" dirty="0"/>
          </a:p>
        </p:txBody>
      </p:sp>
      <p:sp>
        <p:nvSpPr>
          <p:cNvPr id="10" name="Text 7"/>
          <p:cNvSpPr/>
          <p:nvPr/>
        </p:nvSpPr>
        <p:spPr>
          <a:xfrm>
            <a:off x="10342721" y="3482697"/>
            <a:ext cx="3501509"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Δωρεάν ή χαμηλού κόστους υπηρεσίες για ευάλωτες ομάδες: άνεργους, νέους, ηλικιωμένους και μετανάστες.</a:t>
            </a:r>
            <a:endParaRPr lang="en-US" sz="1750" dirty="0"/>
          </a:p>
        </p:txBody>
      </p:sp>
      <p:sp>
        <p:nvSpPr>
          <p:cNvPr id="11" name="Text 8"/>
          <p:cNvSpPr/>
          <p:nvPr/>
        </p:nvSpPr>
        <p:spPr>
          <a:xfrm>
            <a:off x="6280190" y="665773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Συνεργασία δημόσιου και μη κερδοσκοπικού τομέα με σεβασμό στα δικαιώματα των χρηστών και στόχο την κοινωνική συνοχή.</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793790" y="1049298"/>
            <a:ext cx="2814399" cy="426244"/>
          </a:xfrm>
          <a:prstGeom prst="roundRect">
            <a:avLst>
              <a:gd name="adj" fmla="val 38315"/>
            </a:avLst>
          </a:prstGeom>
          <a:solidFill>
            <a:srgbClr val="CCFFEF"/>
          </a:solidFill>
          <a:ln/>
        </p:spPr>
        <p:txBody>
          <a:bodyPr/>
          <a:lstStyle/>
          <a:p>
            <a:endParaRPr lang="en-GB"/>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878" y="1171694"/>
            <a:ext cx="181451" cy="181451"/>
          </a:xfrm>
          <a:prstGeom prst="rect">
            <a:avLst/>
          </a:prstGeom>
        </p:spPr>
      </p:pic>
      <p:sp>
        <p:nvSpPr>
          <p:cNvPr id="4" name="Text 1"/>
          <p:cNvSpPr/>
          <p:nvPr/>
        </p:nvSpPr>
        <p:spPr>
          <a:xfrm>
            <a:off x="1202055" y="1117283"/>
            <a:ext cx="2270046" cy="290274"/>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ΔΙΑΤΟΜΕΑΚΉ ΠΡΟΣΈΓΓΙΣΗ</a:t>
            </a:r>
            <a:endParaRPr lang="en-US" sz="1400" dirty="0"/>
          </a:p>
        </p:txBody>
      </p:sp>
      <p:sp>
        <p:nvSpPr>
          <p:cNvPr id="5" name="Text 2"/>
          <p:cNvSpPr/>
          <p:nvPr/>
        </p:nvSpPr>
        <p:spPr>
          <a:xfrm>
            <a:off x="793790" y="1566267"/>
            <a:ext cx="10093881"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Δίκτυο Υποστήριξης Ψυχικής Υγείας</a:t>
            </a:r>
            <a:endParaRPr lang="en-US" sz="4450" dirty="0"/>
          </a:p>
        </p:txBody>
      </p:sp>
      <p:sp>
        <p:nvSpPr>
          <p:cNvPr id="6" name="Text 3"/>
          <p:cNvSpPr/>
          <p:nvPr/>
        </p:nvSpPr>
        <p:spPr>
          <a:xfrm>
            <a:off x="2183011" y="3244691"/>
            <a:ext cx="2849642" cy="354330"/>
          </a:xfrm>
          <a:prstGeom prst="rect">
            <a:avLst/>
          </a:prstGeom>
          <a:noFill/>
          <a:ln/>
        </p:spPr>
        <p:txBody>
          <a:bodyPr wrap="none" lIns="0" tIns="0" rIns="0" bIns="0" rtlCol="0" anchor="t"/>
          <a:lstStyle/>
          <a:p>
            <a:pPr marL="0" indent="0" algn="r">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Δημόσιες Υπηρεσίες</a:t>
            </a:r>
            <a:endParaRPr lang="en-US" sz="2200" dirty="0"/>
          </a:p>
        </p:txBody>
      </p:sp>
      <p:sp>
        <p:nvSpPr>
          <p:cNvPr id="7" name="Text 4"/>
          <p:cNvSpPr/>
          <p:nvPr/>
        </p:nvSpPr>
        <p:spPr>
          <a:xfrm>
            <a:off x="793790" y="3735110"/>
            <a:ext cx="4238863" cy="362903"/>
          </a:xfrm>
          <a:prstGeom prst="rect">
            <a:avLst/>
          </a:prstGeom>
          <a:noFill/>
          <a:ln/>
        </p:spPr>
        <p:txBody>
          <a:bodyPr wrap="none" lIns="0" tIns="0" rIns="0" bIns="0" rtlCol="0" anchor="t"/>
          <a:lstStyle/>
          <a:p>
            <a:pPr marL="0" indent="0" algn="r">
              <a:lnSpc>
                <a:spcPts val="2850"/>
              </a:lnSpc>
              <a:buNone/>
            </a:pPr>
            <a:r>
              <a:rPr lang="en-US" sz="1750" dirty="0">
                <a:solidFill>
                  <a:srgbClr val="4B4A4A"/>
                </a:solidFill>
                <a:latin typeface="Geist" pitchFamily="34" charset="0"/>
                <a:ea typeface="Geist" pitchFamily="34" charset="-122"/>
                <a:cs typeface="Geist" pitchFamily="34" charset="-120"/>
              </a:rPr>
              <a:t>21 νομοί και 5 συνεργατικές περιοχές</a:t>
            </a:r>
            <a:endParaRPr lang="en-US" sz="1750" dirty="0"/>
          </a:p>
        </p:txBody>
      </p:sp>
      <p:pic>
        <p:nvPicPr>
          <p:cNvPr id="8" name="Image 1" descr="preencoded.png"/>
          <p:cNvPicPr>
            <a:picLocks noChangeAspect="1"/>
          </p:cNvPicPr>
          <p:nvPr/>
        </p:nvPicPr>
        <p:blipFill>
          <a:blip r:embed="rId5"/>
          <a:stretch>
            <a:fillRect/>
          </a:stretch>
        </p:blipFill>
        <p:spPr>
          <a:xfrm>
            <a:off x="5032653" y="2615208"/>
            <a:ext cx="4564975" cy="4564975"/>
          </a:xfrm>
          <a:prstGeom prst="rect">
            <a:avLst/>
          </a:prstGeom>
        </p:spPr>
      </p:pic>
      <p:pic>
        <p:nvPicPr>
          <p:cNvPr id="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4585" y="4047173"/>
            <a:ext cx="318968" cy="318968"/>
          </a:xfrm>
          <a:prstGeom prst="rect">
            <a:avLst/>
          </a:prstGeom>
        </p:spPr>
      </p:pic>
      <p:sp>
        <p:nvSpPr>
          <p:cNvPr id="10" name="Text 5"/>
          <p:cNvSpPr/>
          <p:nvPr/>
        </p:nvSpPr>
        <p:spPr>
          <a:xfrm>
            <a:off x="9597628" y="2654498"/>
            <a:ext cx="3015377"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Επαγγελματική Υγεία</a:t>
            </a:r>
            <a:endParaRPr lang="en-US" sz="2200" dirty="0"/>
          </a:p>
        </p:txBody>
      </p:sp>
      <p:sp>
        <p:nvSpPr>
          <p:cNvPr id="11" name="Text 6"/>
          <p:cNvSpPr/>
          <p:nvPr/>
        </p:nvSpPr>
        <p:spPr>
          <a:xfrm>
            <a:off x="9597628" y="3144917"/>
            <a:ext cx="4238982"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Πρόληψη και πρωτοβάθμια φροντίδα στην εργασία</a:t>
            </a:r>
            <a:endParaRPr lang="en-US" sz="1750" dirty="0"/>
          </a:p>
        </p:txBody>
      </p:sp>
      <p:pic>
        <p:nvPicPr>
          <p:cNvPr id="12" name="Image 3" descr="preencoded.png"/>
          <p:cNvPicPr>
            <a:picLocks noChangeAspect="1"/>
          </p:cNvPicPr>
          <p:nvPr/>
        </p:nvPicPr>
        <p:blipFill>
          <a:blip r:embed="rId8"/>
          <a:stretch>
            <a:fillRect/>
          </a:stretch>
        </p:blipFill>
        <p:spPr>
          <a:xfrm>
            <a:off x="5032653" y="2615208"/>
            <a:ext cx="4564975" cy="4564975"/>
          </a:xfrm>
          <a:prstGeom prst="rect">
            <a:avLst/>
          </a:prstGeom>
        </p:spPr>
      </p:pic>
      <p:pic>
        <p:nvPicPr>
          <p:cNvPr id="13" name="Image 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18797" y="3620095"/>
            <a:ext cx="318968" cy="318968"/>
          </a:xfrm>
          <a:prstGeom prst="rect">
            <a:avLst/>
          </a:prstGeom>
        </p:spPr>
      </p:pic>
      <p:sp>
        <p:nvSpPr>
          <p:cNvPr id="14" name="Text 7"/>
          <p:cNvSpPr/>
          <p:nvPr/>
        </p:nvSpPr>
        <p:spPr>
          <a:xfrm>
            <a:off x="10051256" y="4289465"/>
            <a:ext cx="2847856"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Αποκατάσταση Kela</a:t>
            </a:r>
            <a:endParaRPr lang="en-US" sz="2200" dirty="0"/>
          </a:p>
        </p:txBody>
      </p:sp>
      <p:sp>
        <p:nvSpPr>
          <p:cNvPr id="15" name="Text 8"/>
          <p:cNvSpPr/>
          <p:nvPr/>
        </p:nvSpPr>
        <p:spPr>
          <a:xfrm>
            <a:off x="10051256" y="4779883"/>
            <a:ext cx="3785354"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Ψυχοθεραπεία και επαγγελματική αποκατάσταση</a:t>
            </a:r>
            <a:endParaRPr lang="en-US" sz="1750" dirty="0"/>
          </a:p>
        </p:txBody>
      </p:sp>
      <p:pic>
        <p:nvPicPr>
          <p:cNvPr id="16" name="Image 5" descr="preencoded.png"/>
          <p:cNvPicPr>
            <a:picLocks noChangeAspect="1"/>
          </p:cNvPicPr>
          <p:nvPr/>
        </p:nvPicPr>
        <p:blipFill>
          <a:blip r:embed="rId11"/>
          <a:stretch>
            <a:fillRect/>
          </a:stretch>
        </p:blipFill>
        <p:spPr>
          <a:xfrm>
            <a:off x="5032653" y="2615208"/>
            <a:ext cx="4564975" cy="4564975"/>
          </a:xfrm>
          <a:prstGeom prst="rect">
            <a:avLst/>
          </a:prstGeom>
        </p:spPr>
      </p:pic>
      <p:pic>
        <p:nvPicPr>
          <p:cNvPr id="17" name="Image 6"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31041" y="4738092"/>
            <a:ext cx="318968" cy="318968"/>
          </a:xfrm>
          <a:prstGeom prst="rect">
            <a:avLst/>
          </a:prstGeom>
        </p:spPr>
      </p:pic>
      <p:sp>
        <p:nvSpPr>
          <p:cNvPr id="18" name="Text 9"/>
          <p:cNvSpPr/>
          <p:nvPr/>
        </p:nvSpPr>
        <p:spPr>
          <a:xfrm>
            <a:off x="9597628" y="5924550"/>
            <a:ext cx="2866311"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Ιδιωτικές Υπηρεσίες</a:t>
            </a:r>
            <a:endParaRPr lang="en-US" sz="2200" dirty="0"/>
          </a:p>
        </p:txBody>
      </p:sp>
      <p:sp>
        <p:nvSpPr>
          <p:cNvPr id="19" name="Text 10"/>
          <p:cNvSpPr/>
          <p:nvPr/>
        </p:nvSpPr>
        <p:spPr>
          <a:xfrm>
            <a:off x="9597628" y="6414968"/>
            <a:ext cx="4238982"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Ψυχοθεραπευτές, ψυχίατροι, κατοικίες αποκατάστασης</a:t>
            </a:r>
            <a:endParaRPr lang="en-US" sz="1750" dirty="0"/>
          </a:p>
        </p:txBody>
      </p:sp>
      <p:pic>
        <p:nvPicPr>
          <p:cNvPr id="20" name="Image 7" descr="preencoded.png"/>
          <p:cNvPicPr>
            <a:picLocks noChangeAspect="1"/>
          </p:cNvPicPr>
          <p:nvPr/>
        </p:nvPicPr>
        <p:blipFill>
          <a:blip r:embed="rId14"/>
          <a:stretch>
            <a:fillRect/>
          </a:stretch>
        </p:blipFill>
        <p:spPr>
          <a:xfrm>
            <a:off x="5032653" y="2615208"/>
            <a:ext cx="4564975" cy="4564975"/>
          </a:xfrm>
          <a:prstGeom prst="rect">
            <a:avLst/>
          </a:prstGeom>
        </p:spPr>
      </p:pic>
      <p:pic>
        <p:nvPicPr>
          <p:cNvPr id="21" name="Image 8"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18797" y="5856089"/>
            <a:ext cx="318968" cy="318968"/>
          </a:xfrm>
          <a:prstGeom prst="rect">
            <a:avLst/>
          </a:prstGeom>
        </p:spPr>
      </p:pic>
      <p:sp>
        <p:nvSpPr>
          <p:cNvPr id="22" name="Text 11"/>
          <p:cNvSpPr/>
          <p:nvPr/>
        </p:nvSpPr>
        <p:spPr>
          <a:xfrm>
            <a:off x="2197418" y="5515808"/>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ΜΚΟ</a:t>
            </a:r>
            <a:endParaRPr lang="en-US" sz="2200" dirty="0"/>
          </a:p>
        </p:txBody>
      </p:sp>
      <p:sp>
        <p:nvSpPr>
          <p:cNvPr id="23" name="Text 12"/>
          <p:cNvSpPr/>
          <p:nvPr/>
        </p:nvSpPr>
        <p:spPr>
          <a:xfrm>
            <a:off x="793790" y="6006227"/>
            <a:ext cx="4238863" cy="725805"/>
          </a:xfrm>
          <a:prstGeom prst="rect">
            <a:avLst/>
          </a:prstGeom>
          <a:noFill/>
          <a:ln/>
        </p:spPr>
        <p:txBody>
          <a:bodyPr wrap="square" lIns="0" tIns="0" rIns="0" bIns="0" rtlCol="0" anchor="t"/>
          <a:lstStyle/>
          <a:p>
            <a:pPr marL="0" indent="0" algn="r">
              <a:lnSpc>
                <a:spcPts val="2850"/>
              </a:lnSpc>
              <a:buNone/>
            </a:pPr>
            <a:r>
              <a:rPr lang="en-US" sz="1750" dirty="0">
                <a:solidFill>
                  <a:srgbClr val="4B4A4A"/>
                </a:solidFill>
                <a:latin typeface="Geist" pitchFamily="34" charset="0"/>
                <a:ea typeface="Geist" pitchFamily="34" charset="-122"/>
                <a:cs typeface="Geist" pitchFamily="34" charset="-120"/>
              </a:rPr>
              <a:t>Γραμμές βοήθειας, chats, ψυχοκοινωνική αποκατάσταση</a:t>
            </a:r>
            <a:endParaRPr lang="en-US" sz="1750" dirty="0"/>
          </a:p>
        </p:txBody>
      </p:sp>
      <p:pic>
        <p:nvPicPr>
          <p:cNvPr id="24" name="Image 9" descr="preencoded.png"/>
          <p:cNvPicPr>
            <a:picLocks noChangeAspect="1"/>
          </p:cNvPicPr>
          <p:nvPr/>
        </p:nvPicPr>
        <p:blipFill>
          <a:blip r:embed="rId17"/>
          <a:stretch>
            <a:fillRect/>
          </a:stretch>
        </p:blipFill>
        <p:spPr>
          <a:xfrm>
            <a:off x="5032653" y="2615208"/>
            <a:ext cx="4564975" cy="4564975"/>
          </a:xfrm>
          <a:prstGeom prst="rect">
            <a:avLst/>
          </a:prstGeom>
        </p:spPr>
      </p:pic>
      <p:pic>
        <p:nvPicPr>
          <p:cNvPr id="25" name="Image 10" descr="preencoded.png"/>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04585" y="5429012"/>
            <a:ext cx="318968" cy="3189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Shape 0"/>
          <p:cNvSpPr/>
          <p:nvPr/>
        </p:nvSpPr>
        <p:spPr>
          <a:xfrm>
            <a:off x="6077307" y="1131808"/>
            <a:ext cx="1003935" cy="332423"/>
          </a:xfrm>
          <a:prstGeom prst="roundRect">
            <a:avLst>
              <a:gd name="adj" fmla="val 36567"/>
            </a:avLst>
          </a:prstGeom>
          <a:noFill/>
          <a:ln w="7620">
            <a:solidFill>
              <a:srgbClr val="006747"/>
            </a:solidFill>
            <a:prstDash val="solid"/>
          </a:ln>
        </p:spPr>
        <p:txBody>
          <a:bodyPr/>
          <a:lstStyle/>
          <a:p>
            <a:endParaRPr lang="en-GB"/>
          </a:p>
        </p:txBody>
      </p:sp>
      <p:sp>
        <p:nvSpPr>
          <p:cNvPr id="4" name="Text 1"/>
          <p:cNvSpPr/>
          <p:nvPr/>
        </p:nvSpPr>
        <p:spPr>
          <a:xfrm>
            <a:off x="6186130" y="1190030"/>
            <a:ext cx="786289" cy="215979"/>
          </a:xfrm>
          <a:prstGeom prst="rect">
            <a:avLst/>
          </a:prstGeom>
          <a:noFill/>
          <a:ln/>
        </p:spPr>
        <p:txBody>
          <a:bodyPr wrap="none" lIns="0" tIns="0" rIns="0" bIns="0" rtlCol="0" anchor="t"/>
          <a:lstStyle/>
          <a:p>
            <a:pPr marL="0" indent="0" algn="l">
              <a:lnSpc>
                <a:spcPts val="1700"/>
              </a:lnSpc>
              <a:buNone/>
            </a:pPr>
            <a:r>
              <a:rPr lang="en-US" sz="1050" dirty="0">
                <a:solidFill>
                  <a:srgbClr val="006747"/>
                </a:solidFill>
                <a:latin typeface="Geist" pitchFamily="34" charset="0"/>
                <a:ea typeface="Geist" pitchFamily="34" charset="-122"/>
                <a:cs typeface="Geist" pitchFamily="34" charset="-120"/>
              </a:rPr>
              <a:t>ΚΕΦΆΛΑΙΟ 2</a:t>
            </a:r>
            <a:endParaRPr lang="en-US" sz="1050" dirty="0"/>
          </a:p>
        </p:txBody>
      </p:sp>
      <p:sp>
        <p:nvSpPr>
          <p:cNvPr id="5" name="Text 2"/>
          <p:cNvSpPr/>
          <p:nvPr/>
        </p:nvSpPr>
        <p:spPr>
          <a:xfrm>
            <a:off x="6077307" y="1531739"/>
            <a:ext cx="7168277" cy="527566"/>
          </a:xfrm>
          <a:prstGeom prst="rect">
            <a:avLst/>
          </a:prstGeom>
          <a:noFill/>
          <a:ln/>
        </p:spPr>
        <p:txBody>
          <a:bodyPr wrap="none" lIns="0" tIns="0" rIns="0" bIns="0" rtlCol="0" anchor="t"/>
          <a:lstStyle/>
          <a:p>
            <a:pPr marL="0" indent="0" algn="l">
              <a:lnSpc>
                <a:spcPts val="4150"/>
              </a:lnSpc>
              <a:buNone/>
            </a:pPr>
            <a:r>
              <a:rPr lang="en-US" sz="3300" b="1" dirty="0">
                <a:solidFill>
                  <a:srgbClr val="006747"/>
                </a:solidFill>
                <a:latin typeface="Noto Serif SC Bold" pitchFamily="34" charset="0"/>
                <a:ea typeface="Noto Serif SC Bold" pitchFamily="34" charset="-122"/>
                <a:cs typeface="Noto Serif SC Bold" pitchFamily="34" charset="-120"/>
              </a:rPr>
              <a:t>Πρόληψη και Πρώιμη Παρέμβαση</a:t>
            </a:r>
            <a:endParaRPr lang="en-US" sz="3300" dirty="0"/>
          </a:p>
        </p:txBody>
      </p:sp>
      <p:sp>
        <p:nvSpPr>
          <p:cNvPr id="6" name="Shape 3"/>
          <p:cNvSpPr/>
          <p:nvPr/>
        </p:nvSpPr>
        <p:spPr>
          <a:xfrm>
            <a:off x="6267212" y="2312551"/>
            <a:ext cx="22860" cy="4055269"/>
          </a:xfrm>
          <a:prstGeom prst="roundRect">
            <a:avLst>
              <a:gd name="adj" fmla="val 664688"/>
            </a:avLst>
          </a:prstGeom>
          <a:solidFill>
            <a:srgbClr val="B7D5CA"/>
          </a:solidFill>
          <a:ln/>
        </p:spPr>
        <p:txBody>
          <a:bodyPr/>
          <a:lstStyle/>
          <a:p>
            <a:endParaRPr lang="en-GB"/>
          </a:p>
        </p:txBody>
      </p:sp>
      <p:sp>
        <p:nvSpPr>
          <p:cNvPr id="7" name="Shape 4"/>
          <p:cNvSpPr/>
          <p:nvPr/>
        </p:nvSpPr>
        <p:spPr>
          <a:xfrm>
            <a:off x="6434257" y="2491026"/>
            <a:ext cx="506492" cy="22860"/>
          </a:xfrm>
          <a:prstGeom prst="roundRect">
            <a:avLst>
              <a:gd name="adj" fmla="val 664688"/>
            </a:avLst>
          </a:prstGeom>
          <a:solidFill>
            <a:srgbClr val="B7D5CA"/>
          </a:solidFill>
          <a:ln/>
        </p:spPr>
        <p:txBody>
          <a:bodyPr/>
          <a:lstStyle/>
          <a:p>
            <a:endParaRPr lang="en-GB"/>
          </a:p>
        </p:txBody>
      </p:sp>
      <p:sp>
        <p:nvSpPr>
          <p:cNvPr id="8" name="Shape 5"/>
          <p:cNvSpPr/>
          <p:nvPr/>
        </p:nvSpPr>
        <p:spPr>
          <a:xfrm>
            <a:off x="6077307" y="2312551"/>
            <a:ext cx="379809" cy="379809"/>
          </a:xfrm>
          <a:prstGeom prst="roundRect">
            <a:avLst>
              <a:gd name="adj" fmla="val 40006"/>
            </a:avLst>
          </a:prstGeom>
          <a:solidFill>
            <a:srgbClr val="D1EFE4"/>
          </a:solidFill>
          <a:ln w="7620">
            <a:solidFill>
              <a:srgbClr val="B7D5CA"/>
            </a:solidFill>
            <a:prstDash val="solid"/>
          </a:ln>
        </p:spPr>
        <p:txBody>
          <a:bodyPr/>
          <a:lstStyle/>
          <a:p>
            <a:endParaRPr lang="en-GB"/>
          </a:p>
        </p:txBody>
      </p:sp>
      <p:sp>
        <p:nvSpPr>
          <p:cNvPr id="9" name="Text 6"/>
          <p:cNvSpPr/>
          <p:nvPr/>
        </p:nvSpPr>
        <p:spPr>
          <a:xfrm>
            <a:off x="6140589" y="2344222"/>
            <a:ext cx="253246" cy="316468"/>
          </a:xfrm>
          <a:prstGeom prst="rect">
            <a:avLst/>
          </a:prstGeom>
          <a:noFill/>
          <a:ln/>
        </p:spPr>
        <p:txBody>
          <a:bodyPr wrap="none" lIns="0" tIns="0" rIns="0" bIns="0" rtlCol="0" anchor="t"/>
          <a:lstStyle/>
          <a:p>
            <a:pPr marL="0" indent="0" algn="ctr">
              <a:lnSpc>
                <a:spcPts val="1950"/>
              </a:lnSpc>
              <a:buNone/>
            </a:pPr>
            <a:r>
              <a:rPr lang="en-US" sz="1950" b="1" dirty="0">
                <a:solidFill>
                  <a:srgbClr val="4B4A4A"/>
                </a:solidFill>
                <a:latin typeface="Noto Serif SC Bold" pitchFamily="34" charset="0"/>
                <a:ea typeface="Noto Serif SC Bold" pitchFamily="34" charset="-122"/>
                <a:cs typeface="Noto Serif SC Bold" pitchFamily="34" charset="-120"/>
              </a:rPr>
              <a:t>1</a:t>
            </a:r>
            <a:endParaRPr lang="en-US" sz="1950" dirty="0"/>
          </a:p>
        </p:txBody>
      </p:sp>
      <p:sp>
        <p:nvSpPr>
          <p:cNvPr id="10" name="Text 7"/>
          <p:cNvSpPr/>
          <p:nvPr/>
        </p:nvSpPr>
        <p:spPr>
          <a:xfrm>
            <a:off x="7111365" y="2370534"/>
            <a:ext cx="2110383" cy="263843"/>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Παιδική Ηλικία</a:t>
            </a:r>
            <a:endParaRPr lang="en-US" sz="1650" dirty="0"/>
          </a:p>
        </p:txBody>
      </p:sp>
      <p:sp>
        <p:nvSpPr>
          <p:cNvPr id="11" name="Text 8"/>
          <p:cNvSpPr/>
          <p:nvPr/>
        </p:nvSpPr>
        <p:spPr>
          <a:xfrm>
            <a:off x="7111365" y="2735580"/>
            <a:ext cx="6928128" cy="540068"/>
          </a:xfrm>
          <a:prstGeom prst="rect">
            <a:avLst/>
          </a:prstGeom>
          <a:noFill/>
          <a:ln/>
        </p:spPr>
        <p:txBody>
          <a:bodyPr wrap="squar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Υπηρεσίες μητρικής και παιδικής φροντίδας με καθολική κάλυψη για έγκαιρη ανίχνευση δυσκολιών</a:t>
            </a:r>
            <a:endParaRPr lang="en-US" sz="1300" dirty="0"/>
          </a:p>
        </p:txBody>
      </p:sp>
      <p:sp>
        <p:nvSpPr>
          <p:cNvPr id="12" name="Shape 9"/>
          <p:cNvSpPr/>
          <p:nvPr/>
        </p:nvSpPr>
        <p:spPr>
          <a:xfrm>
            <a:off x="6434257" y="3791783"/>
            <a:ext cx="506492" cy="22860"/>
          </a:xfrm>
          <a:prstGeom prst="roundRect">
            <a:avLst>
              <a:gd name="adj" fmla="val 664688"/>
            </a:avLst>
          </a:prstGeom>
          <a:solidFill>
            <a:srgbClr val="B7D5CA"/>
          </a:solidFill>
          <a:ln/>
        </p:spPr>
        <p:txBody>
          <a:bodyPr/>
          <a:lstStyle/>
          <a:p>
            <a:endParaRPr lang="en-GB"/>
          </a:p>
        </p:txBody>
      </p:sp>
      <p:sp>
        <p:nvSpPr>
          <p:cNvPr id="13" name="Shape 10"/>
          <p:cNvSpPr/>
          <p:nvPr/>
        </p:nvSpPr>
        <p:spPr>
          <a:xfrm>
            <a:off x="6077307" y="3613309"/>
            <a:ext cx="379809" cy="379809"/>
          </a:xfrm>
          <a:prstGeom prst="roundRect">
            <a:avLst>
              <a:gd name="adj" fmla="val 40006"/>
            </a:avLst>
          </a:prstGeom>
          <a:solidFill>
            <a:srgbClr val="D1EFE4"/>
          </a:solidFill>
          <a:ln w="7620">
            <a:solidFill>
              <a:srgbClr val="B7D5CA"/>
            </a:solidFill>
            <a:prstDash val="solid"/>
          </a:ln>
        </p:spPr>
        <p:txBody>
          <a:bodyPr/>
          <a:lstStyle/>
          <a:p>
            <a:endParaRPr lang="en-GB"/>
          </a:p>
        </p:txBody>
      </p:sp>
      <p:sp>
        <p:nvSpPr>
          <p:cNvPr id="14" name="Text 11"/>
          <p:cNvSpPr/>
          <p:nvPr/>
        </p:nvSpPr>
        <p:spPr>
          <a:xfrm>
            <a:off x="6140589" y="3644979"/>
            <a:ext cx="253246" cy="316468"/>
          </a:xfrm>
          <a:prstGeom prst="rect">
            <a:avLst/>
          </a:prstGeom>
          <a:noFill/>
          <a:ln/>
        </p:spPr>
        <p:txBody>
          <a:bodyPr wrap="none" lIns="0" tIns="0" rIns="0" bIns="0" rtlCol="0" anchor="t"/>
          <a:lstStyle/>
          <a:p>
            <a:pPr marL="0" indent="0" algn="ctr">
              <a:lnSpc>
                <a:spcPts val="1950"/>
              </a:lnSpc>
              <a:buNone/>
            </a:pPr>
            <a:r>
              <a:rPr lang="en-US" sz="1950" b="1" dirty="0">
                <a:solidFill>
                  <a:srgbClr val="4B4A4A"/>
                </a:solidFill>
                <a:latin typeface="Noto Serif SC Bold" pitchFamily="34" charset="0"/>
                <a:ea typeface="Noto Serif SC Bold" pitchFamily="34" charset="-122"/>
                <a:cs typeface="Noto Serif SC Bold" pitchFamily="34" charset="-120"/>
              </a:rPr>
              <a:t>2</a:t>
            </a:r>
            <a:endParaRPr lang="en-US" sz="1950" dirty="0"/>
          </a:p>
        </p:txBody>
      </p:sp>
      <p:sp>
        <p:nvSpPr>
          <p:cNvPr id="15" name="Text 12"/>
          <p:cNvSpPr/>
          <p:nvPr/>
        </p:nvSpPr>
        <p:spPr>
          <a:xfrm>
            <a:off x="7111365" y="3671292"/>
            <a:ext cx="2110383" cy="263843"/>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Σχολική Ηλικία</a:t>
            </a:r>
            <a:endParaRPr lang="en-US" sz="1650" dirty="0"/>
          </a:p>
        </p:txBody>
      </p:sp>
      <p:sp>
        <p:nvSpPr>
          <p:cNvPr id="16" name="Text 13"/>
          <p:cNvSpPr/>
          <p:nvPr/>
        </p:nvSpPr>
        <p:spPr>
          <a:xfrm>
            <a:off x="7111365" y="4036338"/>
            <a:ext cx="6928128" cy="270034"/>
          </a:xfrm>
          <a:prstGeom prst="rect">
            <a:avLst/>
          </a:prstGeom>
          <a:noFill/>
          <a:ln/>
        </p:spPr>
        <p:txBody>
          <a:bodyPr wrap="non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Σχολικοί ψυχολόγοι, προγράμματα κοινωνικών δεξιοτήτων, πρόληψη εκφοβισμού</a:t>
            </a:r>
            <a:endParaRPr lang="en-US" sz="1300" dirty="0"/>
          </a:p>
        </p:txBody>
      </p:sp>
      <p:sp>
        <p:nvSpPr>
          <p:cNvPr id="17" name="Shape 14"/>
          <p:cNvSpPr/>
          <p:nvPr/>
        </p:nvSpPr>
        <p:spPr>
          <a:xfrm>
            <a:off x="6434257" y="4822508"/>
            <a:ext cx="506492" cy="22860"/>
          </a:xfrm>
          <a:prstGeom prst="roundRect">
            <a:avLst>
              <a:gd name="adj" fmla="val 664688"/>
            </a:avLst>
          </a:prstGeom>
          <a:solidFill>
            <a:srgbClr val="B7D5CA"/>
          </a:solidFill>
          <a:ln/>
        </p:spPr>
        <p:txBody>
          <a:bodyPr/>
          <a:lstStyle/>
          <a:p>
            <a:endParaRPr lang="en-GB"/>
          </a:p>
        </p:txBody>
      </p:sp>
      <p:sp>
        <p:nvSpPr>
          <p:cNvPr id="18" name="Shape 15"/>
          <p:cNvSpPr/>
          <p:nvPr/>
        </p:nvSpPr>
        <p:spPr>
          <a:xfrm>
            <a:off x="6077307" y="4644033"/>
            <a:ext cx="379809" cy="379809"/>
          </a:xfrm>
          <a:prstGeom prst="roundRect">
            <a:avLst>
              <a:gd name="adj" fmla="val 40006"/>
            </a:avLst>
          </a:prstGeom>
          <a:solidFill>
            <a:srgbClr val="D1EFE4"/>
          </a:solidFill>
          <a:ln w="7620">
            <a:solidFill>
              <a:srgbClr val="B7D5CA"/>
            </a:solidFill>
            <a:prstDash val="solid"/>
          </a:ln>
        </p:spPr>
        <p:txBody>
          <a:bodyPr/>
          <a:lstStyle/>
          <a:p>
            <a:endParaRPr lang="en-GB"/>
          </a:p>
        </p:txBody>
      </p:sp>
      <p:sp>
        <p:nvSpPr>
          <p:cNvPr id="19" name="Text 16"/>
          <p:cNvSpPr/>
          <p:nvPr/>
        </p:nvSpPr>
        <p:spPr>
          <a:xfrm>
            <a:off x="6140589" y="4675703"/>
            <a:ext cx="253246" cy="316468"/>
          </a:xfrm>
          <a:prstGeom prst="rect">
            <a:avLst/>
          </a:prstGeom>
          <a:noFill/>
          <a:ln/>
        </p:spPr>
        <p:txBody>
          <a:bodyPr wrap="none" lIns="0" tIns="0" rIns="0" bIns="0" rtlCol="0" anchor="t"/>
          <a:lstStyle/>
          <a:p>
            <a:pPr marL="0" indent="0" algn="ctr">
              <a:lnSpc>
                <a:spcPts val="1950"/>
              </a:lnSpc>
              <a:buNone/>
            </a:pPr>
            <a:r>
              <a:rPr lang="en-US" sz="1950" b="1" dirty="0">
                <a:solidFill>
                  <a:srgbClr val="4B4A4A"/>
                </a:solidFill>
                <a:latin typeface="Noto Serif SC Bold" pitchFamily="34" charset="0"/>
                <a:ea typeface="Noto Serif SC Bold" pitchFamily="34" charset="-122"/>
                <a:cs typeface="Noto Serif SC Bold" pitchFamily="34" charset="-120"/>
              </a:rPr>
              <a:t>3</a:t>
            </a:r>
            <a:endParaRPr lang="en-US" sz="1950" dirty="0"/>
          </a:p>
        </p:txBody>
      </p:sp>
      <p:sp>
        <p:nvSpPr>
          <p:cNvPr id="20" name="Text 17"/>
          <p:cNvSpPr/>
          <p:nvPr/>
        </p:nvSpPr>
        <p:spPr>
          <a:xfrm>
            <a:off x="7111365" y="4702016"/>
            <a:ext cx="2110383" cy="263843"/>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Νέοι</a:t>
            </a:r>
            <a:endParaRPr lang="en-US" sz="1650" dirty="0"/>
          </a:p>
        </p:txBody>
      </p:sp>
      <p:sp>
        <p:nvSpPr>
          <p:cNvPr id="21" name="Text 18"/>
          <p:cNvSpPr/>
          <p:nvPr/>
        </p:nvSpPr>
        <p:spPr>
          <a:xfrm>
            <a:off x="7111365" y="5067062"/>
            <a:ext cx="6928128" cy="270034"/>
          </a:xfrm>
          <a:prstGeom prst="rect">
            <a:avLst/>
          </a:prstGeom>
          <a:noFill/>
          <a:ln/>
        </p:spPr>
        <p:txBody>
          <a:bodyPr wrap="non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Κέντρα νέων και ψηφιακές πλατφόρμες χαμηλού κατωφλίου</a:t>
            </a:r>
            <a:endParaRPr lang="en-US" sz="1300" dirty="0"/>
          </a:p>
        </p:txBody>
      </p:sp>
      <p:sp>
        <p:nvSpPr>
          <p:cNvPr id="22" name="Shape 19"/>
          <p:cNvSpPr/>
          <p:nvPr/>
        </p:nvSpPr>
        <p:spPr>
          <a:xfrm>
            <a:off x="6434257" y="5853232"/>
            <a:ext cx="506492" cy="22860"/>
          </a:xfrm>
          <a:prstGeom prst="roundRect">
            <a:avLst>
              <a:gd name="adj" fmla="val 664688"/>
            </a:avLst>
          </a:prstGeom>
          <a:solidFill>
            <a:srgbClr val="B7D5CA"/>
          </a:solidFill>
          <a:ln/>
        </p:spPr>
        <p:txBody>
          <a:bodyPr/>
          <a:lstStyle/>
          <a:p>
            <a:endParaRPr lang="en-GB"/>
          </a:p>
        </p:txBody>
      </p:sp>
      <p:sp>
        <p:nvSpPr>
          <p:cNvPr id="23" name="Shape 20"/>
          <p:cNvSpPr/>
          <p:nvPr/>
        </p:nvSpPr>
        <p:spPr>
          <a:xfrm>
            <a:off x="6077307" y="5674757"/>
            <a:ext cx="379809" cy="379809"/>
          </a:xfrm>
          <a:prstGeom prst="roundRect">
            <a:avLst>
              <a:gd name="adj" fmla="val 40006"/>
            </a:avLst>
          </a:prstGeom>
          <a:solidFill>
            <a:srgbClr val="D1EFE4"/>
          </a:solidFill>
          <a:ln w="7620">
            <a:solidFill>
              <a:srgbClr val="B7D5CA"/>
            </a:solidFill>
            <a:prstDash val="solid"/>
          </a:ln>
        </p:spPr>
        <p:txBody>
          <a:bodyPr/>
          <a:lstStyle/>
          <a:p>
            <a:endParaRPr lang="en-GB"/>
          </a:p>
        </p:txBody>
      </p:sp>
      <p:sp>
        <p:nvSpPr>
          <p:cNvPr id="24" name="Text 21"/>
          <p:cNvSpPr/>
          <p:nvPr/>
        </p:nvSpPr>
        <p:spPr>
          <a:xfrm>
            <a:off x="6140589" y="5706427"/>
            <a:ext cx="253246" cy="316468"/>
          </a:xfrm>
          <a:prstGeom prst="rect">
            <a:avLst/>
          </a:prstGeom>
          <a:noFill/>
          <a:ln/>
        </p:spPr>
        <p:txBody>
          <a:bodyPr wrap="none" lIns="0" tIns="0" rIns="0" bIns="0" rtlCol="0" anchor="t"/>
          <a:lstStyle/>
          <a:p>
            <a:pPr marL="0" indent="0" algn="ctr">
              <a:lnSpc>
                <a:spcPts val="1950"/>
              </a:lnSpc>
              <a:buNone/>
            </a:pPr>
            <a:r>
              <a:rPr lang="en-US" sz="1950" b="1" dirty="0">
                <a:solidFill>
                  <a:srgbClr val="4B4A4A"/>
                </a:solidFill>
                <a:latin typeface="Noto Serif SC Bold" pitchFamily="34" charset="0"/>
                <a:ea typeface="Noto Serif SC Bold" pitchFamily="34" charset="-122"/>
                <a:cs typeface="Noto Serif SC Bold" pitchFamily="34" charset="-120"/>
              </a:rPr>
              <a:t>4</a:t>
            </a:r>
            <a:endParaRPr lang="en-US" sz="1950" dirty="0"/>
          </a:p>
        </p:txBody>
      </p:sp>
      <p:sp>
        <p:nvSpPr>
          <p:cNvPr id="25" name="Text 22"/>
          <p:cNvSpPr/>
          <p:nvPr/>
        </p:nvSpPr>
        <p:spPr>
          <a:xfrm>
            <a:off x="7111365" y="5732740"/>
            <a:ext cx="2110383" cy="263843"/>
          </a:xfrm>
          <a:prstGeom prst="rect">
            <a:avLst/>
          </a:prstGeom>
          <a:noFill/>
          <a:ln/>
        </p:spPr>
        <p:txBody>
          <a:bodyPr wrap="none" lIns="0" tIns="0" rIns="0" bIns="0" rtlCol="0" anchor="t"/>
          <a:lstStyle/>
          <a:p>
            <a:pPr marL="0" indent="0" algn="l">
              <a:lnSpc>
                <a:spcPts val="2050"/>
              </a:lnSpc>
              <a:buNone/>
            </a:pPr>
            <a:r>
              <a:rPr lang="en-US" sz="1650" b="1" dirty="0">
                <a:solidFill>
                  <a:srgbClr val="4B4A4A"/>
                </a:solidFill>
                <a:latin typeface="Noto Serif SC Bold" pitchFamily="34" charset="0"/>
                <a:ea typeface="Noto Serif SC Bold" pitchFamily="34" charset="-122"/>
                <a:cs typeface="Noto Serif SC Bold" pitchFamily="34" charset="-120"/>
              </a:rPr>
              <a:t>Open Dialogue</a:t>
            </a:r>
            <a:endParaRPr lang="en-US" sz="1650" dirty="0"/>
          </a:p>
        </p:txBody>
      </p:sp>
      <p:sp>
        <p:nvSpPr>
          <p:cNvPr id="26" name="Text 23"/>
          <p:cNvSpPr/>
          <p:nvPr/>
        </p:nvSpPr>
        <p:spPr>
          <a:xfrm>
            <a:off x="7111365" y="6097786"/>
            <a:ext cx="6928128" cy="270034"/>
          </a:xfrm>
          <a:prstGeom prst="rect">
            <a:avLst/>
          </a:prstGeom>
          <a:noFill/>
          <a:ln/>
        </p:spPr>
        <p:txBody>
          <a:bodyPr wrap="non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Καινοτόμο μοντέλο για πρώτα ψυχωτικά επεισόδια με συμμετοχή οικογένειας</a:t>
            </a:r>
            <a:endParaRPr lang="en-US" sz="1300" dirty="0"/>
          </a:p>
        </p:txBody>
      </p:sp>
      <p:sp>
        <p:nvSpPr>
          <p:cNvPr id="27" name="Text 24"/>
          <p:cNvSpPr/>
          <p:nvPr/>
        </p:nvSpPr>
        <p:spPr>
          <a:xfrm>
            <a:off x="6077307" y="6557724"/>
            <a:ext cx="7962186" cy="540068"/>
          </a:xfrm>
          <a:prstGeom prst="rect">
            <a:avLst/>
          </a:prstGeom>
          <a:noFill/>
          <a:ln/>
        </p:spPr>
        <p:txBody>
          <a:bodyPr wrap="square" lIns="0" tIns="0" rIns="0" bIns="0" rtlCol="0" anchor="t"/>
          <a:lstStyle/>
          <a:p>
            <a:pPr marL="0" indent="0" algn="l">
              <a:lnSpc>
                <a:spcPts val="2100"/>
              </a:lnSpc>
              <a:buNone/>
            </a:pPr>
            <a:r>
              <a:rPr lang="en-US" sz="1300" dirty="0">
                <a:solidFill>
                  <a:srgbClr val="4B4A4A"/>
                </a:solidFill>
                <a:latin typeface="Geist" pitchFamily="34" charset="0"/>
                <a:ea typeface="Geist" pitchFamily="34" charset="-122"/>
                <a:cs typeface="Geist" pitchFamily="34" charset="-120"/>
              </a:rPr>
              <a:t>Η πρόληψη ενσωματώνεται σε όλους τους τομείς πολιτικής με στόχο τη μείωση σοβαρότητας διαταραχών και τη βελτίωση ποιότητας ζωής.</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18252" y="1273135"/>
            <a:ext cx="7885271" cy="474821"/>
          </a:xfrm>
          <a:prstGeom prst="rect">
            <a:avLst/>
          </a:prstGeom>
          <a:noFill/>
          <a:ln/>
        </p:spPr>
        <p:txBody>
          <a:bodyPr wrap="none" lIns="0" tIns="0" rIns="0" bIns="0" rtlCol="0" anchor="t"/>
          <a:lstStyle/>
          <a:p>
            <a:pPr marL="0" indent="0" algn="l">
              <a:lnSpc>
                <a:spcPts val="3700"/>
              </a:lnSpc>
              <a:buNone/>
            </a:pPr>
            <a:r>
              <a:rPr lang="en-US" sz="2950" b="1" dirty="0">
                <a:solidFill>
                  <a:srgbClr val="006747"/>
                </a:solidFill>
                <a:latin typeface="Noto Serif SC Bold" pitchFamily="34" charset="0"/>
                <a:ea typeface="Noto Serif SC Bold" pitchFamily="34" charset="-122"/>
                <a:cs typeface="Noto Serif SC Bold" pitchFamily="34" charset="-120"/>
              </a:rPr>
              <a:t>Καθοριστικοί Παράγοντες Ψυχικής Υγείας</a:t>
            </a:r>
            <a:endParaRPr lang="en-US" sz="2950" dirty="0"/>
          </a:p>
        </p:txBody>
      </p:sp>
      <p:sp>
        <p:nvSpPr>
          <p:cNvPr id="4" name="Text 1"/>
          <p:cNvSpPr/>
          <p:nvPr/>
        </p:nvSpPr>
        <p:spPr>
          <a:xfrm>
            <a:off x="6018252" y="2127766"/>
            <a:ext cx="2308265" cy="284917"/>
          </a:xfrm>
          <a:prstGeom prst="rect">
            <a:avLst/>
          </a:prstGeom>
          <a:noFill/>
          <a:ln/>
        </p:spPr>
        <p:txBody>
          <a:bodyPr wrap="none" lIns="0" tIns="0" rIns="0" bIns="0" rtlCol="0" anchor="t"/>
          <a:lstStyle/>
          <a:p>
            <a:pPr marL="0" indent="0" algn="l">
              <a:lnSpc>
                <a:spcPts val="2200"/>
              </a:lnSpc>
              <a:buNone/>
            </a:pPr>
            <a:r>
              <a:rPr lang="en-US" sz="1750" b="1" dirty="0">
                <a:solidFill>
                  <a:srgbClr val="006747"/>
                </a:solidFill>
                <a:latin typeface="Noto Serif SC Bold" pitchFamily="34" charset="0"/>
                <a:ea typeface="Noto Serif SC Bold" pitchFamily="34" charset="-122"/>
                <a:cs typeface="Noto Serif SC Bold" pitchFamily="34" charset="-120"/>
              </a:rPr>
              <a:t>Δομικοί Παράγοντες</a:t>
            </a:r>
            <a:endParaRPr lang="en-US" sz="1750" dirty="0"/>
          </a:p>
        </p:txBody>
      </p:sp>
      <p:sp>
        <p:nvSpPr>
          <p:cNvPr id="5" name="Shape 2"/>
          <p:cNvSpPr/>
          <p:nvPr/>
        </p:nvSpPr>
        <p:spPr>
          <a:xfrm>
            <a:off x="6018252" y="2583537"/>
            <a:ext cx="3854768" cy="1209556"/>
          </a:xfrm>
          <a:prstGeom prst="roundRect">
            <a:avLst>
              <a:gd name="adj" fmla="val 11308"/>
            </a:avLst>
          </a:prstGeom>
          <a:solidFill>
            <a:srgbClr val="E5F9F2">
              <a:alpha val="95000"/>
            </a:srgbClr>
          </a:solidFill>
          <a:ln w="15240">
            <a:solidFill>
              <a:srgbClr val="B7D5CA"/>
            </a:solidFill>
            <a:prstDash val="solid"/>
          </a:ln>
        </p:spPr>
        <p:txBody>
          <a:bodyPr/>
          <a:lstStyle/>
          <a:p>
            <a:endParaRPr lang="en-GB"/>
          </a:p>
        </p:txBody>
      </p:sp>
      <p:sp>
        <p:nvSpPr>
          <p:cNvPr id="6" name="Text 3"/>
          <p:cNvSpPr/>
          <p:nvPr/>
        </p:nvSpPr>
        <p:spPr>
          <a:xfrm>
            <a:off x="6185416" y="2750701"/>
            <a:ext cx="2048232" cy="237292"/>
          </a:xfrm>
          <a:prstGeom prst="rect">
            <a:avLst/>
          </a:prstGeom>
          <a:noFill/>
          <a:ln/>
        </p:spPr>
        <p:txBody>
          <a:bodyPr wrap="none" lIns="0" tIns="0" rIns="0" bIns="0" rtlCol="0" anchor="t"/>
          <a:lstStyle/>
          <a:p>
            <a:pPr marL="0" indent="0" algn="l">
              <a:lnSpc>
                <a:spcPts val="1850"/>
              </a:lnSpc>
              <a:buNone/>
            </a:pPr>
            <a:r>
              <a:rPr lang="en-US" sz="1450" b="1" dirty="0">
                <a:solidFill>
                  <a:srgbClr val="4B4A4A"/>
                </a:solidFill>
                <a:latin typeface="Noto Serif SC Bold" pitchFamily="34" charset="0"/>
                <a:ea typeface="Noto Serif SC Bold" pitchFamily="34" charset="-122"/>
                <a:cs typeface="Noto Serif SC Bold" pitchFamily="34" charset="-120"/>
              </a:rPr>
              <a:t>Φτώχεια &amp; Ανισότητα</a:t>
            </a:r>
            <a:endParaRPr lang="en-US" sz="1450" dirty="0"/>
          </a:p>
        </p:txBody>
      </p:sp>
      <p:sp>
        <p:nvSpPr>
          <p:cNvPr id="7" name="Text 4"/>
          <p:cNvSpPr/>
          <p:nvPr/>
        </p:nvSpPr>
        <p:spPr>
          <a:xfrm>
            <a:off x="6185416" y="3139916"/>
            <a:ext cx="3520440" cy="486013"/>
          </a:xfrm>
          <a:prstGeom prst="rect">
            <a:avLst/>
          </a:prstGeom>
          <a:noFill/>
          <a:ln/>
        </p:spPr>
        <p:txBody>
          <a:bodyPr wrap="square" lIns="0" tIns="0" rIns="0" bIns="0" rtlCol="0" anchor="t"/>
          <a:lstStyle/>
          <a:p>
            <a:pPr marL="0" indent="0" algn="l">
              <a:lnSpc>
                <a:spcPts val="1900"/>
              </a:lnSpc>
              <a:buNone/>
            </a:pPr>
            <a:r>
              <a:rPr lang="en-US" sz="1150" dirty="0">
                <a:solidFill>
                  <a:srgbClr val="4B4A4A"/>
                </a:solidFill>
                <a:latin typeface="Geist" pitchFamily="34" charset="0"/>
                <a:ea typeface="Geist" pitchFamily="34" charset="-122"/>
                <a:cs typeface="Geist" pitchFamily="34" charset="-120"/>
              </a:rPr>
              <a:t>Εισοδηματικές διαφορές και κοινωνικός αποκλεισμός</a:t>
            </a:r>
            <a:endParaRPr lang="en-US" sz="1150" dirty="0"/>
          </a:p>
        </p:txBody>
      </p:sp>
      <p:sp>
        <p:nvSpPr>
          <p:cNvPr id="8" name="Shape 5"/>
          <p:cNvSpPr/>
          <p:nvPr/>
        </p:nvSpPr>
        <p:spPr>
          <a:xfrm>
            <a:off x="6018252" y="3945017"/>
            <a:ext cx="3854768" cy="966549"/>
          </a:xfrm>
          <a:prstGeom prst="roundRect">
            <a:avLst>
              <a:gd name="adj" fmla="val 14151"/>
            </a:avLst>
          </a:prstGeom>
          <a:solidFill>
            <a:srgbClr val="E5F9F2">
              <a:alpha val="95000"/>
            </a:srgbClr>
          </a:solidFill>
          <a:ln w="15240">
            <a:solidFill>
              <a:srgbClr val="B7D5CA"/>
            </a:solidFill>
            <a:prstDash val="solid"/>
          </a:ln>
        </p:spPr>
        <p:txBody>
          <a:bodyPr/>
          <a:lstStyle/>
          <a:p>
            <a:endParaRPr lang="en-GB"/>
          </a:p>
        </p:txBody>
      </p:sp>
      <p:sp>
        <p:nvSpPr>
          <p:cNvPr id="9" name="Text 6"/>
          <p:cNvSpPr/>
          <p:nvPr/>
        </p:nvSpPr>
        <p:spPr>
          <a:xfrm>
            <a:off x="6185416" y="4112181"/>
            <a:ext cx="2233851" cy="237292"/>
          </a:xfrm>
          <a:prstGeom prst="rect">
            <a:avLst/>
          </a:prstGeom>
          <a:noFill/>
          <a:ln/>
        </p:spPr>
        <p:txBody>
          <a:bodyPr wrap="none" lIns="0" tIns="0" rIns="0" bIns="0" rtlCol="0" anchor="t"/>
          <a:lstStyle/>
          <a:p>
            <a:pPr marL="0" indent="0" algn="l">
              <a:lnSpc>
                <a:spcPts val="1850"/>
              </a:lnSpc>
              <a:buNone/>
            </a:pPr>
            <a:r>
              <a:rPr lang="en-US" sz="1450" b="1" dirty="0">
                <a:solidFill>
                  <a:srgbClr val="4B4A4A"/>
                </a:solidFill>
                <a:latin typeface="Noto Serif SC Bold" pitchFamily="34" charset="0"/>
                <a:ea typeface="Noto Serif SC Bold" pitchFamily="34" charset="-122"/>
                <a:cs typeface="Noto Serif SC Bold" pitchFamily="34" charset="-120"/>
              </a:rPr>
              <a:t>Πόλεμοι &amp; Συγκρούσεις</a:t>
            </a:r>
            <a:endParaRPr lang="en-US" sz="1450" dirty="0"/>
          </a:p>
        </p:txBody>
      </p:sp>
      <p:sp>
        <p:nvSpPr>
          <p:cNvPr id="10" name="Text 7"/>
          <p:cNvSpPr/>
          <p:nvPr/>
        </p:nvSpPr>
        <p:spPr>
          <a:xfrm>
            <a:off x="6185416" y="4501396"/>
            <a:ext cx="3520440" cy="243007"/>
          </a:xfrm>
          <a:prstGeom prst="rect">
            <a:avLst/>
          </a:prstGeom>
          <a:noFill/>
          <a:ln/>
        </p:spPr>
        <p:txBody>
          <a:bodyPr wrap="none" lIns="0" tIns="0" rIns="0" bIns="0" rtlCol="0" anchor="t"/>
          <a:lstStyle/>
          <a:p>
            <a:pPr marL="0" indent="0" algn="l">
              <a:lnSpc>
                <a:spcPts val="1900"/>
              </a:lnSpc>
              <a:buNone/>
            </a:pPr>
            <a:r>
              <a:rPr lang="en-US" sz="1150" dirty="0">
                <a:solidFill>
                  <a:srgbClr val="4B4A4A"/>
                </a:solidFill>
                <a:latin typeface="Geist" pitchFamily="34" charset="0"/>
                <a:ea typeface="Geist" pitchFamily="34" charset="-122"/>
                <a:cs typeface="Geist" pitchFamily="34" charset="-120"/>
              </a:rPr>
              <a:t>Τραυματικές εμπειρίες και αστάθεια</a:t>
            </a:r>
            <a:endParaRPr lang="en-US" sz="1150" dirty="0"/>
          </a:p>
        </p:txBody>
      </p:sp>
      <p:sp>
        <p:nvSpPr>
          <p:cNvPr id="11" name="Shape 8"/>
          <p:cNvSpPr/>
          <p:nvPr/>
        </p:nvSpPr>
        <p:spPr>
          <a:xfrm>
            <a:off x="6018252" y="5063490"/>
            <a:ext cx="3854768" cy="966549"/>
          </a:xfrm>
          <a:prstGeom prst="roundRect">
            <a:avLst>
              <a:gd name="adj" fmla="val 14151"/>
            </a:avLst>
          </a:prstGeom>
          <a:solidFill>
            <a:srgbClr val="E5F9F2">
              <a:alpha val="95000"/>
            </a:srgbClr>
          </a:solidFill>
          <a:ln w="15240">
            <a:solidFill>
              <a:srgbClr val="B7D5CA"/>
            </a:solidFill>
            <a:prstDash val="solid"/>
          </a:ln>
        </p:spPr>
        <p:txBody>
          <a:bodyPr/>
          <a:lstStyle/>
          <a:p>
            <a:endParaRPr lang="en-GB"/>
          </a:p>
        </p:txBody>
      </p:sp>
      <p:sp>
        <p:nvSpPr>
          <p:cNvPr id="12" name="Text 9"/>
          <p:cNvSpPr/>
          <p:nvPr/>
        </p:nvSpPr>
        <p:spPr>
          <a:xfrm>
            <a:off x="6185416" y="5230654"/>
            <a:ext cx="1899523" cy="237292"/>
          </a:xfrm>
          <a:prstGeom prst="rect">
            <a:avLst/>
          </a:prstGeom>
          <a:noFill/>
          <a:ln/>
        </p:spPr>
        <p:txBody>
          <a:bodyPr wrap="none" lIns="0" tIns="0" rIns="0" bIns="0" rtlCol="0" anchor="t"/>
          <a:lstStyle/>
          <a:p>
            <a:pPr marL="0" indent="0" algn="l">
              <a:lnSpc>
                <a:spcPts val="1850"/>
              </a:lnSpc>
              <a:buNone/>
            </a:pPr>
            <a:r>
              <a:rPr lang="en-US" sz="1450" b="1" dirty="0">
                <a:solidFill>
                  <a:srgbClr val="4B4A4A"/>
                </a:solidFill>
                <a:latin typeface="Noto Serif SC Bold" pitchFamily="34" charset="0"/>
                <a:ea typeface="Noto Serif SC Bold" pitchFamily="34" charset="-122"/>
                <a:cs typeface="Noto Serif SC Bold" pitchFamily="34" charset="-120"/>
              </a:rPr>
              <a:t>Φύλο &amp; Διακρίσεις</a:t>
            </a:r>
            <a:endParaRPr lang="en-US" sz="1450" dirty="0"/>
          </a:p>
        </p:txBody>
      </p:sp>
      <p:sp>
        <p:nvSpPr>
          <p:cNvPr id="13" name="Text 10"/>
          <p:cNvSpPr/>
          <p:nvPr/>
        </p:nvSpPr>
        <p:spPr>
          <a:xfrm>
            <a:off x="6185416" y="5619869"/>
            <a:ext cx="3520440" cy="243007"/>
          </a:xfrm>
          <a:prstGeom prst="rect">
            <a:avLst/>
          </a:prstGeom>
          <a:noFill/>
          <a:ln/>
        </p:spPr>
        <p:txBody>
          <a:bodyPr wrap="none" lIns="0" tIns="0" rIns="0" bIns="0" rtlCol="0" anchor="t"/>
          <a:lstStyle/>
          <a:p>
            <a:pPr marL="0" indent="0" algn="l">
              <a:lnSpc>
                <a:spcPts val="1900"/>
              </a:lnSpc>
              <a:buNone/>
            </a:pPr>
            <a:r>
              <a:rPr lang="en-US" sz="1150" dirty="0">
                <a:solidFill>
                  <a:srgbClr val="4B4A4A"/>
                </a:solidFill>
                <a:latin typeface="Geist" pitchFamily="34" charset="0"/>
                <a:ea typeface="Geist" pitchFamily="34" charset="-122"/>
                <a:cs typeface="Geist" pitchFamily="34" charset="-120"/>
              </a:rPr>
              <a:t>Συστημικές ανισότητες</a:t>
            </a:r>
            <a:endParaRPr lang="en-US" sz="1150" dirty="0"/>
          </a:p>
        </p:txBody>
      </p:sp>
      <p:sp>
        <p:nvSpPr>
          <p:cNvPr id="14" name="Text 11"/>
          <p:cNvSpPr/>
          <p:nvPr/>
        </p:nvSpPr>
        <p:spPr>
          <a:xfrm>
            <a:off x="10251400" y="2127766"/>
            <a:ext cx="2700933" cy="284917"/>
          </a:xfrm>
          <a:prstGeom prst="rect">
            <a:avLst/>
          </a:prstGeom>
          <a:noFill/>
          <a:ln/>
        </p:spPr>
        <p:txBody>
          <a:bodyPr wrap="none" lIns="0" tIns="0" rIns="0" bIns="0" rtlCol="0" anchor="t"/>
          <a:lstStyle/>
          <a:p>
            <a:pPr marL="0" indent="0" algn="l">
              <a:lnSpc>
                <a:spcPts val="2200"/>
              </a:lnSpc>
              <a:buNone/>
            </a:pPr>
            <a:r>
              <a:rPr lang="en-US" sz="1750" b="1" dirty="0">
                <a:solidFill>
                  <a:srgbClr val="006747"/>
                </a:solidFill>
                <a:latin typeface="Noto Serif SC Bold" pitchFamily="34" charset="0"/>
                <a:ea typeface="Noto Serif SC Bold" pitchFamily="34" charset="-122"/>
                <a:cs typeface="Noto Serif SC Bold" pitchFamily="34" charset="-120"/>
              </a:rPr>
              <a:t>Παρεμβάσεις Πολιτικής</a:t>
            </a:r>
            <a:endParaRPr lang="en-US" sz="1750" dirty="0"/>
          </a:p>
        </p:txBody>
      </p:sp>
      <p:sp>
        <p:nvSpPr>
          <p:cNvPr id="15" name="Shape 12"/>
          <p:cNvSpPr/>
          <p:nvPr/>
        </p:nvSpPr>
        <p:spPr>
          <a:xfrm>
            <a:off x="10251400" y="2583537"/>
            <a:ext cx="341828" cy="341828"/>
          </a:xfrm>
          <a:prstGeom prst="roundRect">
            <a:avLst>
              <a:gd name="adj" fmla="val 40012"/>
            </a:avLst>
          </a:prstGeom>
          <a:solidFill>
            <a:srgbClr val="D1EFE4"/>
          </a:solidFill>
          <a:ln w="7620">
            <a:solidFill>
              <a:srgbClr val="B7D5CA"/>
            </a:solidFill>
            <a:prstDash val="solid"/>
          </a:ln>
        </p:spPr>
        <p:txBody>
          <a:bodyPr/>
          <a:lstStyle/>
          <a:p>
            <a:endParaRPr lang="en-GB"/>
          </a:p>
        </p:txBody>
      </p:sp>
      <p:sp>
        <p:nvSpPr>
          <p:cNvPr id="16" name="Text 13"/>
          <p:cNvSpPr/>
          <p:nvPr/>
        </p:nvSpPr>
        <p:spPr>
          <a:xfrm>
            <a:off x="10745153" y="2635687"/>
            <a:ext cx="1899523" cy="237292"/>
          </a:xfrm>
          <a:prstGeom prst="rect">
            <a:avLst/>
          </a:prstGeom>
          <a:noFill/>
          <a:ln/>
        </p:spPr>
        <p:txBody>
          <a:bodyPr wrap="none" lIns="0" tIns="0" rIns="0" bIns="0" rtlCol="0" anchor="t"/>
          <a:lstStyle/>
          <a:p>
            <a:pPr marL="0" indent="0" algn="l">
              <a:lnSpc>
                <a:spcPts val="1850"/>
              </a:lnSpc>
              <a:buNone/>
            </a:pPr>
            <a:r>
              <a:rPr lang="en-US" sz="1450" b="1" dirty="0">
                <a:solidFill>
                  <a:srgbClr val="4B4A4A"/>
                </a:solidFill>
                <a:latin typeface="Noto Serif SC Bold" pitchFamily="34" charset="0"/>
                <a:ea typeface="Noto Serif SC Bold" pitchFamily="34" charset="-122"/>
                <a:cs typeface="Noto Serif SC Bold" pitchFamily="34" charset="-120"/>
              </a:rPr>
              <a:t>Υποστήριξη Γονέων</a:t>
            </a:r>
            <a:endParaRPr lang="en-US" sz="1450" dirty="0"/>
          </a:p>
        </p:txBody>
      </p:sp>
      <p:sp>
        <p:nvSpPr>
          <p:cNvPr id="17" name="Text 14"/>
          <p:cNvSpPr/>
          <p:nvPr/>
        </p:nvSpPr>
        <p:spPr>
          <a:xfrm>
            <a:off x="10745153" y="3024902"/>
            <a:ext cx="3361015" cy="243007"/>
          </a:xfrm>
          <a:prstGeom prst="rect">
            <a:avLst/>
          </a:prstGeom>
          <a:noFill/>
          <a:ln/>
        </p:spPr>
        <p:txBody>
          <a:bodyPr wrap="none" lIns="0" tIns="0" rIns="0" bIns="0" rtlCol="0" anchor="t"/>
          <a:lstStyle/>
          <a:p>
            <a:pPr marL="0" indent="0" algn="l">
              <a:lnSpc>
                <a:spcPts val="1900"/>
              </a:lnSpc>
              <a:buNone/>
            </a:pPr>
            <a:r>
              <a:rPr lang="en-US" sz="1150" dirty="0">
                <a:solidFill>
                  <a:srgbClr val="4B4A4A"/>
                </a:solidFill>
                <a:latin typeface="Geist" pitchFamily="34" charset="0"/>
                <a:ea typeface="Geist" pitchFamily="34" charset="-122"/>
                <a:cs typeface="Geist" pitchFamily="34" charset="-120"/>
              </a:rPr>
              <a:t>Πρόσβαση σε παιδικούς σταθμούς</a:t>
            </a:r>
            <a:endParaRPr lang="en-US" sz="1150" dirty="0"/>
          </a:p>
        </p:txBody>
      </p:sp>
      <p:sp>
        <p:nvSpPr>
          <p:cNvPr id="18" name="Shape 15"/>
          <p:cNvSpPr/>
          <p:nvPr/>
        </p:nvSpPr>
        <p:spPr>
          <a:xfrm>
            <a:off x="10251400" y="3571756"/>
            <a:ext cx="341828" cy="341828"/>
          </a:xfrm>
          <a:prstGeom prst="roundRect">
            <a:avLst>
              <a:gd name="adj" fmla="val 40012"/>
            </a:avLst>
          </a:prstGeom>
          <a:solidFill>
            <a:srgbClr val="D1EFE4"/>
          </a:solidFill>
          <a:ln w="7620">
            <a:solidFill>
              <a:srgbClr val="B7D5CA"/>
            </a:solidFill>
            <a:prstDash val="solid"/>
          </a:ln>
        </p:spPr>
        <p:txBody>
          <a:bodyPr/>
          <a:lstStyle/>
          <a:p>
            <a:endParaRPr lang="en-GB"/>
          </a:p>
        </p:txBody>
      </p:sp>
      <p:sp>
        <p:nvSpPr>
          <p:cNvPr id="19" name="Text 16"/>
          <p:cNvSpPr/>
          <p:nvPr/>
        </p:nvSpPr>
        <p:spPr>
          <a:xfrm>
            <a:off x="10745153" y="3623905"/>
            <a:ext cx="1899523" cy="237292"/>
          </a:xfrm>
          <a:prstGeom prst="rect">
            <a:avLst/>
          </a:prstGeom>
          <a:noFill/>
          <a:ln/>
        </p:spPr>
        <p:txBody>
          <a:bodyPr wrap="none" lIns="0" tIns="0" rIns="0" bIns="0" rtlCol="0" anchor="t"/>
          <a:lstStyle/>
          <a:p>
            <a:pPr marL="0" indent="0" algn="l">
              <a:lnSpc>
                <a:spcPts val="1850"/>
              </a:lnSpc>
              <a:buNone/>
            </a:pPr>
            <a:r>
              <a:rPr lang="en-US" sz="1450" b="1" dirty="0">
                <a:solidFill>
                  <a:srgbClr val="4B4A4A"/>
                </a:solidFill>
                <a:latin typeface="Noto Serif SC Bold" pitchFamily="34" charset="0"/>
                <a:ea typeface="Noto Serif SC Bold" pitchFamily="34" charset="-122"/>
                <a:cs typeface="Noto Serif SC Bold" pitchFamily="34" charset="-120"/>
              </a:rPr>
              <a:t>Εγγύηση για Νέους</a:t>
            </a:r>
            <a:endParaRPr lang="en-US" sz="1450" dirty="0"/>
          </a:p>
        </p:txBody>
      </p:sp>
      <p:sp>
        <p:nvSpPr>
          <p:cNvPr id="20" name="Text 17"/>
          <p:cNvSpPr/>
          <p:nvPr/>
        </p:nvSpPr>
        <p:spPr>
          <a:xfrm>
            <a:off x="10745153" y="4013121"/>
            <a:ext cx="3361015" cy="243007"/>
          </a:xfrm>
          <a:prstGeom prst="rect">
            <a:avLst/>
          </a:prstGeom>
          <a:noFill/>
          <a:ln/>
        </p:spPr>
        <p:txBody>
          <a:bodyPr wrap="none" lIns="0" tIns="0" rIns="0" bIns="0" rtlCol="0" anchor="t"/>
          <a:lstStyle/>
          <a:p>
            <a:pPr marL="0" indent="0" algn="l">
              <a:lnSpc>
                <a:spcPts val="1900"/>
              </a:lnSpc>
              <a:buNone/>
            </a:pPr>
            <a:r>
              <a:rPr lang="en-US" sz="1150" dirty="0">
                <a:solidFill>
                  <a:srgbClr val="4B4A4A"/>
                </a:solidFill>
                <a:latin typeface="Geist" pitchFamily="34" charset="0"/>
                <a:ea typeface="Geist" pitchFamily="34" charset="-122"/>
                <a:cs typeface="Geist" pitchFamily="34" charset="-120"/>
              </a:rPr>
              <a:t>Ενεργητικές πολιτικές απασχόλησης</a:t>
            </a:r>
            <a:endParaRPr lang="en-US" sz="1150" dirty="0"/>
          </a:p>
        </p:txBody>
      </p:sp>
      <p:sp>
        <p:nvSpPr>
          <p:cNvPr id="21" name="Shape 18"/>
          <p:cNvSpPr/>
          <p:nvPr/>
        </p:nvSpPr>
        <p:spPr>
          <a:xfrm>
            <a:off x="10251400" y="4559975"/>
            <a:ext cx="341828" cy="341828"/>
          </a:xfrm>
          <a:prstGeom prst="roundRect">
            <a:avLst>
              <a:gd name="adj" fmla="val 40012"/>
            </a:avLst>
          </a:prstGeom>
          <a:solidFill>
            <a:srgbClr val="D1EFE4"/>
          </a:solidFill>
          <a:ln w="7620">
            <a:solidFill>
              <a:srgbClr val="B7D5CA"/>
            </a:solidFill>
            <a:prstDash val="solid"/>
          </a:ln>
        </p:spPr>
        <p:txBody>
          <a:bodyPr/>
          <a:lstStyle/>
          <a:p>
            <a:endParaRPr lang="en-GB"/>
          </a:p>
        </p:txBody>
      </p:sp>
      <p:sp>
        <p:nvSpPr>
          <p:cNvPr id="22" name="Text 19"/>
          <p:cNvSpPr/>
          <p:nvPr/>
        </p:nvSpPr>
        <p:spPr>
          <a:xfrm>
            <a:off x="10745153" y="4612124"/>
            <a:ext cx="1899523" cy="237292"/>
          </a:xfrm>
          <a:prstGeom prst="rect">
            <a:avLst/>
          </a:prstGeom>
          <a:noFill/>
          <a:ln/>
        </p:spPr>
        <p:txBody>
          <a:bodyPr wrap="none" lIns="0" tIns="0" rIns="0" bIns="0" rtlCol="0" anchor="t"/>
          <a:lstStyle/>
          <a:p>
            <a:pPr marL="0" indent="0" algn="l">
              <a:lnSpc>
                <a:spcPts val="1850"/>
              </a:lnSpc>
              <a:buNone/>
            </a:pPr>
            <a:r>
              <a:rPr lang="en-US" sz="1450" b="1" dirty="0">
                <a:solidFill>
                  <a:srgbClr val="4B4A4A"/>
                </a:solidFill>
                <a:latin typeface="Noto Serif SC Bold" pitchFamily="34" charset="0"/>
                <a:ea typeface="Noto Serif SC Bold" pitchFamily="34" charset="-122"/>
                <a:cs typeface="Noto Serif SC Bold" pitchFamily="34" charset="-120"/>
              </a:rPr>
              <a:t>Μείωση Φτώχειας</a:t>
            </a:r>
            <a:endParaRPr lang="en-US" sz="1450" dirty="0"/>
          </a:p>
        </p:txBody>
      </p:sp>
      <p:sp>
        <p:nvSpPr>
          <p:cNvPr id="23" name="Text 20"/>
          <p:cNvSpPr/>
          <p:nvPr/>
        </p:nvSpPr>
        <p:spPr>
          <a:xfrm>
            <a:off x="10745153" y="5001339"/>
            <a:ext cx="3361015" cy="243007"/>
          </a:xfrm>
          <a:prstGeom prst="rect">
            <a:avLst/>
          </a:prstGeom>
          <a:noFill/>
          <a:ln/>
        </p:spPr>
        <p:txBody>
          <a:bodyPr wrap="none" lIns="0" tIns="0" rIns="0" bIns="0" rtlCol="0" anchor="t"/>
          <a:lstStyle/>
          <a:p>
            <a:pPr marL="0" indent="0" algn="l">
              <a:lnSpc>
                <a:spcPts val="1900"/>
              </a:lnSpc>
              <a:buNone/>
            </a:pPr>
            <a:r>
              <a:rPr lang="en-US" sz="1150" dirty="0">
                <a:solidFill>
                  <a:srgbClr val="4B4A4A"/>
                </a:solidFill>
                <a:latin typeface="Geist" pitchFamily="34" charset="0"/>
                <a:ea typeface="Geist" pitchFamily="34" charset="-122"/>
                <a:cs typeface="Geist" pitchFamily="34" charset="-120"/>
              </a:rPr>
              <a:t>Πολιτικές για χρέη και οικονομική ασφάλεια</a:t>
            </a:r>
            <a:endParaRPr lang="en-US" sz="1150" dirty="0"/>
          </a:p>
        </p:txBody>
      </p:sp>
      <p:sp>
        <p:nvSpPr>
          <p:cNvPr id="24" name="Text 21"/>
          <p:cNvSpPr/>
          <p:nvPr/>
        </p:nvSpPr>
        <p:spPr>
          <a:xfrm>
            <a:off x="6246138" y="6542603"/>
            <a:ext cx="7852410" cy="243007"/>
          </a:xfrm>
          <a:prstGeom prst="rect">
            <a:avLst/>
          </a:prstGeom>
          <a:noFill/>
          <a:ln/>
        </p:spPr>
        <p:txBody>
          <a:bodyPr wrap="none" lIns="0" tIns="0" rIns="0" bIns="0" rtlCol="0" anchor="t"/>
          <a:lstStyle/>
          <a:p>
            <a:pPr marL="0" indent="0" algn="l">
              <a:lnSpc>
                <a:spcPts val="1900"/>
              </a:lnSpc>
              <a:buNone/>
            </a:pPr>
            <a:r>
              <a:rPr lang="en-US" sz="1150" dirty="0">
                <a:solidFill>
                  <a:srgbClr val="4B4A4A"/>
                </a:solidFill>
                <a:latin typeface="Geist" pitchFamily="34" charset="0"/>
                <a:ea typeface="Geist" pitchFamily="34" charset="-122"/>
                <a:cs typeface="Geist" pitchFamily="34" charset="-120"/>
              </a:rPr>
              <a:t>Η ψυχική υγεία εξαρτάται από το πλαίσιο και είναι βαθιά συνδεδεμένη με τις κοινωνικές δομές.</a:t>
            </a:r>
            <a:endParaRPr lang="en-US" sz="1150" dirty="0"/>
          </a:p>
        </p:txBody>
      </p:sp>
      <p:sp>
        <p:nvSpPr>
          <p:cNvPr id="25" name="Shape 22"/>
          <p:cNvSpPr/>
          <p:nvPr/>
        </p:nvSpPr>
        <p:spPr>
          <a:xfrm>
            <a:off x="6018252" y="6371749"/>
            <a:ext cx="15240" cy="584716"/>
          </a:xfrm>
          <a:prstGeom prst="rect">
            <a:avLst/>
          </a:prstGeom>
          <a:solidFill>
            <a:srgbClr val="006747"/>
          </a:solidFill>
          <a:ln/>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2789</Words>
  <Application>Microsoft Office PowerPoint</Application>
  <PresentationFormat>Custom</PresentationFormat>
  <Paragraphs>255</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Noto Serif SC Bold</vt:lpstr>
      <vt:lpstr>Geist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Institute Psychooncology</cp:lastModifiedBy>
  <cp:revision>3</cp:revision>
  <dcterms:created xsi:type="dcterms:W3CDTF">2026-01-20T16:09:07Z</dcterms:created>
  <dcterms:modified xsi:type="dcterms:W3CDTF">2026-01-22T09:01:09Z</dcterms:modified>
</cp:coreProperties>
</file>