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Geist" panose="020B0604020202020204"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3789" autoAdjust="0"/>
  </p:normalViewPr>
  <p:slideViewPr>
    <p:cSldViewPr snapToGrid="0" snapToObjects="1">
      <p:cViewPr varScale="1">
        <p:scale>
          <a:sx n="53" d="100"/>
          <a:sy n="53" d="100"/>
        </p:scale>
        <p:origin x="2394"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645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Κατάχρηση Ουσιών και τυχερά παιχνίδια</a:t>
            </a:r>
          </a:p>
          <a:p>
            <a:r>
              <a:rPr lang="el-GR" dirty="0"/>
              <a:t>Προώθηση προληπτικού έργου κατά της κατάχρησης ουσιών και ενίσχυση της ευημερίας σε ατομικό, κοινοτικό και κοινωνικό επίπεδο • Ο οργανισμός λειτουργεί σε εθνικό επίπεδο και συνεργάζεται με άτομα όλων των ηλικιών για να υποστηρίξει έναν υγιή και ισορροπημένο τρόπο ζωής απαλλαγμένο από κατάχρηση ουσιών, τυχερά παιχνίδια, τυχερά παιχνίδια και σχετικές βλάβες.</a:t>
            </a:r>
          </a:p>
          <a:p>
            <a:r>
              <a:rPr lang="el-GR" dirty="0"/>
              <a:t>Εκπαίδευση • Διεξαγωγή εργαστηρίων και εκπαίδευσης για μαθητές, εκπαιδευτικούς, γονείς, ενήλικο πληθυσμό και π.χ. κοινωνικούς και υγειονομικούς επαγγελματίες. Συμμετοχή στην κοινότητα • Συνεργασία με τοπικούς και εθνικούς οργανισμούς και εθελοντές για την υποστήριξη ενός τρόπου ζωής χωρίς ουσίες. Εκστρατείες και εκδηλώσεις υπεράσπισης πολιτικής. • Συνεργασία με υπεύθυνους λήψης αποφάσεων για την επηρεασμό των εθνικών και τοπικών πολιτικών σχετικά με τη χρήση ουσιών και τα τυχερά παιχνίδια. • Οργάνωση εκστρατειών ευαισθητοποίησης για την ανάδειξη των κινδύνων της κατάχρησης ουσιών.</a:t>
            </a:r>
          </a:p>
          <a:p>
            <a:endParaRPr lang="el-GR" dirty="0"/>
          </a:p>
          <a:p>
            <a:r>
              <a:rPr lang="el-GR" dirty="0"/>
              <a:t>Συνεργαζόμαστε στενά με σχολεία, χώρους εργασίας, κοινότητες, συλλόγους, δήμους και υπεύθυνους χάραξης πολιτικής για τη δημιουργία ενός ασφαλέστερου και υγιέστερου περιβάλλοντος.</a:t>
            </a:r>
          </a:p>
          <a:p>
            <a:r>
              <a:rPr lang="el-GR" dirty="0"/>
              <a:t>• Ευαισθητοποίηση σχετικά με τους κινδύνους που σχετίζονται με τις ουσίες. • Συζήτηση • Υποστήριξη ατόμων και κοινοτήτων στη λήψη υγιεινών αποφάσεων. • Προώθηση της υπεύθυνης λήψης αποφάσεων σχετικά με το αλκοόλ, τον καπνό και τα ναρκωτικά, καθώς και το κάμπινγκ. • Υπεράσπιση αποτελεσματικών πολιτικών για τη χρήση ουσιών και την πρόληψη των τυχερών παιχνιδιών.</a:t>
            </a:r>
          </a:p>
          <a:p>
            <a:endParaRPr lang="el-GR" dirty="0"/>
          </a:p>
          <a:p>
            <a:r>
              <a:rPr lang="el-GR" dirty="0"/>
              <a:t>Ξένοι σεξουαλικοί παραβάτες και ορισμένα ιδιαίτερα χαρακτηριστικά κατά την εργασία μαζί τους</a:t>
            </a:r>
          </a:p>
          <a:p>
            <a:endParaRPr lang="el-GR" dirty="0"/>
          </a:p>
          <a:p>
            <a:r>
              <a:rPr lang="el-GR" dirty="0"/>
              <a:t>Μέθοδοι πρόληψης σεξουαλικών αδικημάτων Κατάχρηση ουσιών και συμβουλευτική ψυχικής υγείας Σεξουαλική εκπαίδευση τόσο ατομικά όσο και σε ομάδες Σεξουαλική θεραπεία τόσο ατομικά όσο και σε ομάδες Νέες κατευθύνσεις πρόγραμμα αποκατάστασης Οδηγίες παροχής υπηρεσιών Εργαλειοθήκη Στη φυλακή Επιτήρηση Στην κοινότητα Κατά τη διάρκεια κοινωφελούς εργασίας Οικογένειες και κοντινά πρόσωπα απλά Φινλανδικά, Αγγλικά, Γερμανικά, Ρωσικά, Εσθονικά, Ουκρανικά, Ισπανικά, διερμηνείς</a:t>
            </a:r>
          </a:p>
          <a:p>
            <a:endParaRPr lang="el-GR" dirty="0"/>
          </a:p>
          <a:p>
            <a:r>
              <a:rPr lang="el-GR" dirty="0"/>
              <a:t>• Αντικοινωνική συμπεριφορά / συναισθηματική ψυχρότητα 26% • Νέοι που έχουν έρθει μόνοι τους στη Φινλανδία • Έχουν μείνει λιγότερο από 10 χρόνια στη Φινλανδία • Δίνεται έμφαση στο Ιράκ • Δεν έχουν ενσωματωθεί • Γενικό έγκλημα, αμέλεια, ιδιοτέλεια • Ήδη ξεκίνησε στη χώρα καταγωγής, έχει διωχθεί; • Πολλοί έχουν εμπλακεί σε μεθυστικές ουσίες στο έγκλημα • Τα θύματα είναι ανήλικοι, Φινλανδοί, νέοι σε ιδρύματα • Για ορισμένους, γνωριμία με το θύμα στα μέσα κοινωνικής δικτύωσης • Μόνοι και σε ομάδα φίλων Συμπόνια Ομαδική διαδικασία Αρρενωπότητα Ηθικά διλήμματα Μόνοι και σε ομάδα • Έλλειψη πληροφοριών σεξουαλικής διαπαιδαγώγησης 38% • Ασυνόδευτοι μετανάστες στη Φινλανδία • Μερικοί βρίσκονται στη Φινλανδία για μεγάλο χρονικό διάστημα • Ευρύ ηλικιακό εύρος • Χωρίς μορφωτικό υπόβαθρο, χωρίς αλφαβητισμό • Δεν είναι ενσωματωμένοι, κάποιοι μιλούν φινλανδικά με κάποιο τρόπο • Μερικοί έχουν εμπλακεί σε μεθυστικές ουσίες στο έγκλημα • Θύμα: ανήλικος Φινλανδός ραντεβού • Για ορισμένους, γνωριμία με το θύμα στα μέσα κοινωνικής δικτύωσης • Η πράξη έγινε μόνος Σεξουαλική διαπαιδαγώγηση μόνος και σε ομάδες, Νέα κατεύθυνση + πληροφορίες Εργασία με τη μεσολάβηση διερμηνέα Ικανότητα, αίσθηση του </a:t>
            </a:r>
            <a:r>
              <a:rPr lang="el-GR" dirty="0" err="1"/>
              <a:t>ανήκειν</a:t>
            </a:r>
            <a:r>
              <a:rPr lang="el-GR" dirty="0"/>
              <a:t>, ηρεμία • Έλλειψη δεξιοτήτων σεξουαλικής διαπαιδαγώγησης 27% • Περίπου οι μισοί έχουν φινλανδική υπηκοότητα • Είναι ενσωματωμένοι • Γνώσεις φινλανδικής γλώσσας / δυνατά αγγλικά • Περισσότερες από τις μισές έχουν δικά τους παιδιά, είχαν/είχαν δική τους οικογένεια • Ευρύ ηλικιακό εύρος • Περίπου οι μισές περιπτώσεις έχουν εμπλακεί σε μεθυστικές ουσίες στο έγκλημα • Το θύμα είναι ενήλικας Φινλανδός σύζυγος/γνωστός σε μπαρ, Μερικοί είναι ανήλικοι • Η πράξη γίνεται μόνος του, άλλοι με φίλους Αρρενωπότητα, ταυτότητα, τιμή, αυτοεκτίμηση Πολυπολιτισμικές σχέσεις, συγκρούσεις αξιών Επικοινωνία και διαφωνίες Συναισθηματική ρύθμιση Ομαδική διαδικασία Ικανότητα (ταυτότητα, αρρενωπότητα) Σεξουαλική εκπαίδευση μόνος του &amp; σε ομάδα / θεραπεία, Νέα κατεύθυνση • Εγκλήματα κατά παιδιών 9% • Είναι ενσωματωμένα • Ευρύ ηλικιακό εύρος • Χωρίς μεθυστικά • Αιμομιξία, παιδοφιλία, </a:t>
            </a:r>
            <a:r>
              <a:rPr lang="el-GR" dirty="0" err="1"/>
              <a:t>εβεφιλία</a:t>
            </a:r>
            <a:r>
              <a:rPr lang="el-GR" dirty="0"/>
              <a:t>, σεξουαλική παρενόχληση • Για μερικούς, γνωριμία με το θύμα στα μέσα κοινωνικής δικτύωσης • Μόνος του ενεργεί Ικανότητα, αίσθηση του </a:t>
            </a:r>
            <a:r>
              <a:rPr lang="el-GR" dirty="0" err="1"/>
              <a:t>ανήκειν</a:t>
            </a:r>
            <a:r>
              <a:rPr lang="el-GR" dirty="0"/>
              <a:t> Σεξουαλική θεραπεία, Νέα κατεύθυνση Ενσωματωμένα = μιλάει φινλανδικά, εργάζεται/σπουδάζει, κατανοεί πώς λειτουργεί η κοινωνία, μπορεί να φροντίζει ανεξάρτητα τα πράγματα/να ζητά βοήθεια, κατανοεί την ταυτότητά του, έχει Φινλανδούς φίλους</a:t>
            </a:r>
          </a:p>
          <a:p>
            <a:endParaRPr lang="el-GR" dirty="0"/>
          </a:p>
          <a:p>
            <a:r>
              <a:rPr lang="el-GR" dirty="0"/>
              <a:t>Εργασία με διερμηνέα • Χρήση διερμηνέα, ειδικά στην αρχή της εργασίας - &gt; τα θέματα και οι ρόλοι γίνονται πιο σαφή + εξοικονομείτε πόρους • Το φύλο του διερμηνέα μπορεί μερικές φορές να έχει σημασία για τον πελάτη. • Μερικές φορές ο πελάτης μπορεί να φοβάται ότι οι πληροφορίες του θα διαδοθούν μέσω ενός διερμηνέα. • Εάν είναι δυνατόν, ενημερώστε τον διερμηνέα για τα θέματα της διερμηνείας κατά την παραγγελία. • Οι προκλήσεις που αντιμετωπίζουν οι διερμηνείς είναι σε θέση να αντέξουν το θέμα που διερμηνεύεται. • Σημειώστε ότι δεν περιέχουν όλες οι γλώσσες όλες τις λέξεις. • Σημειώστε ότι σε ορισμένες γλωσσικές ομάδες, οι διάλεκτοι έχουν μεγάλο αντίκτυπο. • Εάν έχετε οποιεσδήποτε ερωτήσεις, όπως το αν ο διερμηνέας και το άτομο που διερμηνεύεται κατάλαβαν έναν συγκεκριμένο όρο ή αν ο διερμηνέας ερμήνευσε τα πάντα, μπορείτε να τα ελέγξετε με τον διερμηνέα. Μπορείτε επίσης να ζητήσετε από τον πελάτη να σας πει τι μόλις συζητήθηκε και με αυτόν τον τρόπο μπορείτε να βεβαιωθείτε ότι ο πελάτης έχει καταλάβει.</a:t>
            </a:r>
          </a:p>
          <a:p>
            <a:endParaRPr lang="el-GR" dirty="0"/>
          </a:p>
          <a:p>
            <a:endParaRPr lang="el-GR" dirty="0"/>
          </a:p>
          <a:p>
            <a:r>
              <a:rPr lang="el-GR" dirty="0"/>
              <a:t>Αποκατάσταση για άτομα με ποινικό υπόβαθρο</a:t>
            </a:r>
          </a:p>
          <a:p>
            <a:r>
              <a:rPr lang="el-GR" dirty="0"/>
              <a:t>Στόχος είναι ο εντοπισμός σύνθετων τραυματισμών και η ανάπτυξη αποκατάστασης για άτομα με ποινικό υπόβαθρο και για άτομα που βρίσκονται σε αποκατάσταση από την κατάχρηση ουσιών. ▪ Η εργασία πραγματοποιείται σε συνεργασία με τις φυλακές, σε συνδυασμό με την αποκατάσταση και σε ανοιχτές ομάδες με μη φυλακισμένα άτομα. ▪ Οι δραστηριότητες λαμβάνουν τη μορφή ατομικής εργασίας, ομάδων σταθεροποίησης τραύματος και εκπαίδευσης προσωπικού.</a:t>
            </a:r>
          </a:p>
          <a:p>
            <a:endParaRPr lang="el-GR" dirty="0"/>
          </a:p>
          <a:p>
            <a:r>
              <a:rPr lang="el-GR" dirty="0"/>
              <a:t>Εστιάζει στη σταθεροποίηση και τη μείωση των συμπτωμάτων. • Χτίζεται εμπιστοσύνη, ενισχύεται η εμπειρία ασφάλειας και υποστηρίζεται η συνολική σταθερότητα της καθημερινής ζωής και των καταστάσεων ζωής. • Η καθοδήγηση της υπηρεσίας είναι επίσης σημαντική σε αυτό το στάδιο, ώστε ο πελάτης να λαμβάνει επαρκή υποστήριξη, π.χ. στη διαχείριση ζητημάτων στέγασης, οικονομικών και υγείας. • Στόχος της φάσης σταθεροποίησης είναι η απόκτηση πληροφοριών σχετικά με το τραύμα, η αύξηση της κατανόησης και η μείωση των συμπτωμάτων που σχετίζονται με το τραύμα, και η εξάσκηση δεξιοτήτων σταθεροποίησης, όπως η </a:t>
            </a:r>
            <a:r>
              <a:rPr lang="el-GR" dirty="0" err="1"/>
              <a:t>αυτο</a:t>
            </a:r>
            <a:r>
              <a:rPr lang="el-GR" dirty="0"/>
              <a:t>-καταπράυνση, η ρύθμιση της εγρήγορσης και των συναισθημάτων, καθώς και ο καθορισμός και η αναγνώριση ορίων.</a:t>
            </a:r>
          </a:p>
          <a:p>
            <a:endParaRPr lang="el-GR" dirty="0"/>
          </a:p>
          <a:p>
            <a:r>
              <a:rPr lang="el-GR" dirty="0"/>
              <a:t>Η φάση αντιμετώπισης του τραύματος αναφέρεται στην επεξεργασία τραυματικών γεγονότων. • Οι τραυματικές αναμνήσεις εξετάζονται σταδιακά μέσω ασφαλούς έκθεσης, με στόχο τη μείωση της ανάγκης για αποφυγή.</a:t>
            </a:r>
          </a:p>
          <a:p>
            <a:r>
              <a:rPr lang="el-GR" dirty="0"/>
              <a:t>Τα τραυματικά γεγονότα γίνονται μέρος της ιστορίας της ζωής, η προσωπικότητα ενώνεται σε ένα συνεκτικό σύνολο και προσανατολίζεται προς την παρούσα στιγμή και το μέλλον.</a:t>
            </a:r>
          </a:p>
          <a:p>
            <a:r>
              <a:rPr lang="el-GR" dirty="0"/>
              <a:t>Θέματα στην ατομική εργασία και στις ομάδες σταθεροποίησης: • Τραύμα και εμπιστοσύνη, πώς να αυξήσετε την εμπιστοσύνη • Τραυματισμός και ασφάλεια, πώς να αυξήσετε την ασφάλεια • Πώς να ρυθμίσετε την εγρήγορση • Συναισθήματα • Βία και προσωπικά όρια • Δυνατά σημεία και πόροι • Σκέψεις και ποιος είμαι</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Κοινοτική Ψυχιατρική στη Φινλανδία αποτελεί έναν από τους πιο αναγνωρισμένους και επιτυχημένους ευρωπαϊκούς προσανατολισμούς στην ψυχική υγεία, καθώς βασίζεται στην αρχή ότι η ψυχική φροντίδα πρέπει να παρέχεται μέσα στην κοινότητα και όχι σε απομονωμένα ιδρύματα. Η φιλοσοφία αυτή ενσωματώνει την πρόληψη, την έγκαιρη παρέμβαση, την αποκατάσταση και την κοινωνική ένταξη, με σεβασμό στα ανθρώπινα δικαιώματα και την αξιοπρέπεια των ατόμων με ψυχικές διαταραχές.</a:t>
            </a:r>
          </a:p>
          <a:p>
            <a:endParaRPr lang="el-GR" dirty="0"/>
          </a:p>
          <a:p>
            <a:r>
              <a:rPr lang="el-GR" dirty="0"/>
              <a:t>Από τη δεκαετία του 1980, η Φινλανδία προχώρησε σε εκτεταμένη </a:t>
            </a:r>
            <a:r>
              <a:rPr lang="el-GR" dirty="0" err="1"/>
              <a:t>αποϊδρυματοποίηση</a:t>
            </a:r>
            <a:r>
              <a:rPr lang="el-GR" dirty="0"/>
              <a:t>, μειώνοντας σημαντικά τις μακροχρόνιες νοσηλείες σε ψυχιατρικά νοσοκομεία. Αντί αυτών, ανέπτυξε ένα δίκτυο κοινοτικών υπηρεσιών ψυχικής υγείας, όπως κέντρα ψυχικής υγείας, κινητές μονάδες, υπηρεσίες κατ’ </a:t>
            </a:r>
            <a:r>
              <a:rPr lang="el-GR" dirty="0" err="1"/>
              <a:t>οίκον</a:t>
            </a:r>
            <a:r>
              <a:rPr lang="el-GR" dirty="0"/>
              <a:t> φροντίδας και προστατευόμενες κατοικίες. Οι υπηρεσίες αυτές λειτουργούν σε στενή συνεργασία με την τοπική αυτοδιοίκηση και το σύστημα πρωτοβάθμιας φροντίδας υγείας, εξασφαλίζοντας συνεχή και ολιστική υποστήριξη.</a:t>
            </a:r>
          </a:p>
          <a:p>
            <a:endParaRPr lang="el-GR" dirty="0"/>
          </a:p>
          <a:p>
            <a:r>
              <a:rPr lang="el-GR" dirty="0"/>
              <a:t>Κεντρικό στοιχείο του φινλανδικού μοντέλου είναι η διεπιστημονική προσέγγιση. Ψυχίατροι, ψυχολόγοι, κοινωνικοί λειτουργοί, νοσηλευτές και επαγγελματίες αποκατάστασης συνεργάζονται, λαμβάνοντας υπόψη όχι μόνο τα συμπτώματα, αλλά και τις κοινωνικές, οικογενειακές και επαγγελματικές ανάγκες του ατόμου. Έμφαση δίνεται στη συμμετοχή του ίδιου του ατόμου στη λήψη αποφάσεων, ενισχύοντας την αυτονομία και την αίσθηση ελέγχου της ζωής του.</a:t>
            </a:r>
          </a:p>
          <a:p>
            <a:endParaRPr lang="el-GR"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Ιδιαίτερη διεθνή αναγνώριση έχει λάβει το φινλανδικό μοντέλο “</a:t>
            </a:r>
            <a:r>
              <a:rPr lang="el-GR" dirty="0" err="1"/>
              <a:t>Open</a:t>
            </a:r>
            <a:r>
              <a:rPr lang="el-GR" dirty="0"/>
              <a:t> </a:t>
            </a:r>
            <a:r>
              <a:rPr lang="el-GR" dirty="0" err="1"/>
              <a:t>Dialogue</a:t>
            </a:r>
            <a:r>
              <a:rPr lang="el-GR" dirty="0"/>
              <a:t>” (Ανοιχτός Διάλογος), το οποίο εφαρμόζεται κυρίως στην αντιμετώπιση των ψυχώσεων. Η προσέγγιση αυτή βασίζεται στην άμεση παρέμβαση, στη συμμετοχή της οικογένειας και του κοινωνικού δικτύου, καθώς και στον ανοιχτό, ισότιμο διάλογο μεταξύ επαγγελματιών και ασθενών. Τα αποτελέσματα έχουν δείξει σημαντική μείωση των υποτροπών και της ανάγκης για μακροχρόνια φαρμακευτική αγωγή.</a:t>
            </a:r>
          </a:p>
          <a:p>
            <a:endParaRPr lang="el-GR" dirty="0"/>
          </a:p>
          <a:p>
            <a:r>
              <a:rPr lang="el-GR" dirty="0"/>
              <a:t>Η ενσωμάτωση στην κοινωνία αποτελεί βασικό στόχο της κοινοτικής ψυχιατρικής στη Φινλανδία. Μέσω προγραμμάτων υποστηριζόμενης εργασίας, εκπαίδευσης και κοινωνικών δραστηριοτήτων, τα άτομα με ψυχικές δυσκολίες ενθαρρύνονται να συμμετέχουν ενεργά στην κοινωνική ζωή. Παράλληλα, καταβάλλονται συστηματικές προσπάθειες για τη μείωση του κοινωνικού στίγματος, μέσω εκστρατειών ενημέρωσης και ευαισθητοποίησης του κοινού.</a:t>
            </a:r>
          </a:p>
          <a:p>
            <a:endParaRPr lang="el-GR" dirty="0"/>
          </a:p>
          <a:p>
            <a:r>
              <a:rPr lang="el-GR" dirty="0"/>
              <a:t>Συνολικά, η φινλανδική εμπειρία δείχνει ότι η κοινοτική ψυχιατρική, όταν συνδυάζεται με ισχυρό κοινωνικό κράτος, διεπιστημονική συνεργασία και σεβασμό στα δικαιώματα του ατόμου, μπορεί να συμβάλει ουσιαστικά στη βελτίωση της ποιότητας ζωής των ατόμων με ψυχικές διαταραχές και στην πραγματική κοινωνική τους ένταξη.</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κλαμπ είναι μια κοινότητα, στην οποία όλοι οι εμπλεκόμενοι συμμετέχουν στον σχεδιασμό, τη συντήρηση και την ανάπτυξη των δραστηριοτήτων του. Μια ισότιμη κοινότητα συμπληρώνει τις ψυχοκοινωνικές υπηρεσίες και προωθεί την ανάρρωση και την ανάπτυξη των μελών.</a:t>
            </a:r>
          </a:p>
          <a:p>
            <a:r>
              <a:rPr lang="el-GR" dirty="0"/>
              <a:t>Το κλαμπ προσφέρει στα μέλη του </a:t>
            </a:r>
            <a:r>
              <a:rPr lang="el-GR" dirty="0" err="1"/>
              <a:t>στοχευμένες</a:t>
            </a:r>
            <a:r>
              <a:rPr lang="el-GR" dirty="0"/>
              <a:t> δραστηριότητες για την καθημερινή ζωή, υποστήριξη από </a:t>
            </a:r>
            <a:r>
              <a:rPr lang="el-GR" dirty="0" err="1"/>
              <a:t>ομοτίμους</a:t>
            </a:r>
            <a:r>
              <a:rPr lang="el-GR" dirty="0"/>
              <a:t> και ατομική καθοδήγηση. Οι στόχοι των μελών περιλαμβάνουν, μεταξύ άλλων, την αντιμετώπιση της καθημερινής ζωής, την επιστροφή στην εργασία ή τις σπουδές.</a:t>
            </a:r>
          </a:p>
          <a:p>
            <a:r>
              <a:rPr lang="el-GR" dirty="0"/>
              <a:t>Οι δραστηριότητες του κλαμπ βασίζονται σε μια ημέρα εργασίας και μάθησης.</a:t>
            </a:r>
          </a:p>
          <a:p>
            <a:r>
              <a:rPr lang="el-GR" dirty="0"/>
              <a:t>Η ιδέα πίσω από την ημέρα εργασίας και μάθησης είναι ότι ένα μέλος έχει πάντα κάτι να συνεισφέρει που είναι απαραίτητο για την ολοκλήρωση των εργασιών στο κλαμπ. Ημέρα εργασίας και μάθησης - ενότητες και δομή με διαλείμματα. Κάθε μέλος είναι απαραίτητο στο κλαμπ. Στο κλαμπ, οι άνθρωποι εργάζονται σύμφωνα με τις δικές τους ικανότητες, σε εργασίες που έχουν νόημα για αυτούς. Υπάρχει κάτι για όλους στο κλαμπ και το κλαμπ δεν μπορεί να λειτουργήσει χωρίς την κοινή εργασία των μελών και του προσωπικού.</a:t>
            </a:r>
          </a:p>
          <a:p>
            <a:endParaRPr lang="el-GR" dirty="0"/>
          </a:p>
          <a:p>
            <a:r>
              <a:rPr lang="el-GR" dirty="0"/>
              <a:t>Μονάδα Εργασίας και Σπουδών Μονάδα Επικοινωνίας Μονάδα Εστιατορίου</a:t>
            </a:r>
          </a:p>
          <a:p>
            <a:r>
              <a:rPr lang="el-GR" dirty="0"/>
              <a:t>Το κύριο καθήκον της μονάδας είναι να υποστηρίζει τα μέλη του κλαμπ στην ανάπτυξη των δεξιοτήτων εργασίας και μελέτης τους. Η μονάδα διατηρεί, αναπτύσσει και συντονίζει το πρόγραμμα απασχόλησης του κλαμπ. Οργανώνει επίσης τις δραστηριότητες του Διεθνούς Κέντρου Εκπαίδευσης του </a:t>
            </a:r>
            <a:r>
              <a:rPr lang="el-GR" dirty="0" err="1"/>
              <a:t>Helsinki</a:t>
            </a:r>
            <a:r>
              <a:rPr lang="el-GR" dirty="0"/>
              <a:t> </a:t>
            </a:r>
            <a:r>
              <a:rPr lang="el-GR" dirty="0" err="1"/>
              <a:t>Clubhouse</a:t>
            </a:r>
            <a:r>
              <a:rPr lang="el-GR" dirty="0"/>
              <a:t>. Η Μονάδα Επικοινωνίας είναι υπεύθυνη για την εσωτερική και εξωτερική επικοινωνία του </a:t>
            </a:r>
            <a:r>
              <a:rPr lang="el-GR" dirty="0" err="1"/>
              <a:t>Clubhouse</a:t>
            </a:r>
            <a:r>
              <a:rPr lang="el-GR" dirty="0"/>
              <a:t>. Τα καθήκοντα της μονάδας περιλαμβάνουν την έκδοση του περιοδικού του συλλόγου και τη δημιουργία των απαραίτητων φυλλαδίων και διαφημίσεων για ολόκληρο το κτίριο. Η ομάδα της μονάδας εστιατορίου ετοιμάζει νόστιμα και ποικίλα γεύματα και προϊόντα καφετέριας κάθε εργάσιμη ημέρα. Προσπαθεί να λαμβάνει υπόψη τις ειδικές δίαιτες. Η μονάδα λειτουργεί με ομαδικό τρόπο, παρόμοιο με μια επαγγελματική κουζίνα.</a:t>
            </a:r>
          </a:p>
          <a:p>
            <a:r>
              <a:rPr lang="el-GR" dirty="0" err="1"/>
              <a:t>Work</a:t>
            </a:r>
            <a:r>
              <a:rPr lang="el-GR" dirty="0"/>
              <a:t> </a:t>
            </a:r>
            <a:r>
              <a:rPr lang="el-GR" dirty="0" err="1"/>
              <a:t>Coaching</a:t>
            </a:r>
            <a:r>
              <a:rPr lang="el-GR" dirty="0"/>
              <a:t> (Συμβουλευτική Εργασίας)</a:t>
            </a:r>
          </a:p>
          <a:p>
            <a:r>
              <a:rPr lang="el-GR" dirty="0" err="1"/>
              <a:t>Study</a:t>
            </a:r>
            <a:r>
              <a:rPr lang="el-GR" dirty="0"/>
              <a:t> </a:t>
            </a:r>
            <a:r>
              <a:rPr lang="el-GR" dirty="0" err="1"/>
              <a:t>Coaching</a:t>
            </a:r>
            <a:r>
              <a:rPr lang="el-GR" dirty="0"/>
              <a:t> (Συμβουλευτική Μελέτης)</a:t>
            </a:r>
          </a:p>
          <a:p>
            <a:r>
              <a:rPr lang="el-GR" dirty="0"/>
              <a:t>Οι </a:t>
            </a:r>
            <a:r>
              <a:rPr lang="el-GR" dirty="0" err="1"/>
              <a:t>work</a:t>
            </a:r>
            <a:r>
              <a:rPr lang="el-GR" dirty="0"/>
              <a:t> </a:t>
            </a:r>
            <a:r>
              <a:rPr lang="el-GR" dirty="0" err="1"/>
              <a:t>coaching</a:t>
            </a:r>
            <a:r>
              <a:rPr lang="el-GR" dirty="0"/>
              <a:t> προσφέρουν εσωτερικές εργασίες και υποστήριξη σε αυτές. Ένας </a:t>
            </a:r>
            <a:r>
              <a:rPr lang="el-GR" dirty="0" err="1"/>
              <a:t>work</a:t>
            </a:r>
            <a:r>
              <a:rPr lang="el-GR" dirty="0"/>
              <a:t> </a:t>
            </a:r>
            <a:r>
              <a:rPr lang="el-GR" dirty="0" err="1"/>
              <a:t>coach</a:t>
            </a:r>
            <a:r>
              <a:rPr lang="el-GR" dirty="0"/>
              <a:t> σας υποστηρίζει σε θέματα που σχετίζονται με την απασχόληση. Για παράδειγμα, βιογραφικό σημείωμα, αίτηση εργασίας, επικοινωνία με εργοδότες. Η </a:t>
            </a:r>
            <a:r>
              <a:rPr lang="el-GR" dirty="0" err="1"/>
              <a:t>work</a:t>
            </a:r>
            <a:r>
              <a:rPr lang="el-GR" dirty="0"/>
              <a:t> </a:t>
            </a:r>
            <a:r>
              <a:rPr lang="el-GR" dirty="0" err="1"/>
              <a:t>coaching</a:t>
            </a:r>
            <a:r>
              <a:rPr lang="el-GR" dirty="0"/>
              <a:t> οργανώνεται ατομικά και σε ομάδες, ανάλογα με τις ανάγκες. Ένας </a:t>
            </a:r>
            <a:r>
              <a:rPr lang="el-GR" dirty="0" err="1"/>
              <a:t>study</a:t>
            </a:r>
            <a:r>
              <a:rPr lang="el-GR" dirty="0"/>
              <a:t> </a:t>
            </a:r>
            <a:r>
              <a:rPr lang="el-GR" dirty="0" err="1"/>
              <a:t>coach</a:t>
            </a:r>
            <a:r>
              <a:rPr lang="el-GR" dirty="0"/>
              <a:t> σας υποστηρίζει σε θέματα που σχετίζονται με τις σπουδές σας. Για παράδειγμα, εύρεση κατάλληλου πεδίου, υποβολή αίτησης για σχολή, μαθήματα, εκπαίδευση. Η </a:t>
            </a:r>
            <a:r>
              <a:rPr lang="el-GR" dirty="0" err="1"/>
              <a:t>study</a:t>
            </a:r>
            <a:r>
              <a:rPr lang="el-GR" dirty="0"/>
              <a:t> </a:t>
            </a:r>
            <a:r>
              <a:rPr lang="el-GR" dirty="0" err="1"/>
              <a:t>coaching</a:t>
            </a:r>
            <a:r>
              <a:rPr lang="el-GR" dirty="0"/>
              <a:t> οργανώνεται ατομικά και σε ομάδες, ανάλογα με τις ανάγκες.</a:t>
            </a:r>
          </a:p>
          <a:p>
            <a:endParaRPr lang="el-GR" dirty="0"/>
          </a:p>
          <a:p>
            <a:r>
              <a:rPr lang="el-GR" dirty="0"/>
              <a:t>Κοινωνικές Δραστηριότητες</a:t>
            </a:r>
          </a:p>
          <a:p>
            <a:r>
              <a:rPr lang="el-GR" dirty="0"/>
              <a:t>Δραστηριότητες αναψυχής τα βράδια της Δευτέρας: Βραδινά κλαμπ από τις 4-6 μ.μ. Το σπίτι είναι επίσης ανοιχτό τις αργίες. Εκδρομές, ημέρες αναψυχής.</a:t>
            </a:r>
          </a:p>
          <a:p>
            <a:r>
              <a:rPr lang="el-GR" dirty="0"/>
              <a:t>Το </a:t>
            </a:r>
            <a:r>
              <a:rPr lang="el-GR" dirty="0" err="1"/>
              <a:t>Clubhouse</a:t>
            </a:r>
            <a:r>
              <a:rPr lang="el-GR" dirty="0"/>
              <a:t> είναι εθελοντικό και χωρίς ουσίες και ανοιχτό όλο το χρόνο.</a:t>
            </a:r>
          </a:p>
          <a:p>
            <a:r>
              <a:rPr lang="el-GR" dirty="0"/>
              <a:t>Η συμμετοχή είναι δωρεάν και δια βίου</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2η μελέτη περίπτωσης </a:t>
            </a:r>
          </a:p>
          <a:p>
            <a:r>
              <a:rPr lang="el-GR" dirty="0"/>
              <a:t>Το </a:t>
            </a:r>
            <a:r>
              <a:rPr lang="el-GR" dirty="0" err="1"/>
              <a:t>Kukunori</a:t>
            </a:r>
            <a:r>
              <a:rPr lang="el-GR" dirty="0"/>
              <a:t> είναι ένας οργανισμός με επίκεντρο την κοινότητα, αφιερωμένος στην προώθηση της ψυχικής υγείας, της κοινωνικής ένταξης και της συλλογικής ευημερίας. Η αποστολή μας είναι να συνδέουμε άτομα και κοινότητες, δημιουργώντας καινοτόμες λύσεις που τοποθετούν την ανθρωπότητα στην καρδιά της ευημερίας.</a:t>
            </a:r>
          </a:p>
          <a:p>
            <a:endParaRPr lang="el-GR" dirty="0"/>
          </a:p>
          <a:p>
            <a:r>
              <a:rPr lang="el-GR" dirty="0"/>
              <a:t>Στρατηγικό Πλαίσιο (2024-2027) Η στρατηγική μας δίνει έμφαση στις βαθιές ανθρώπινες συνδέσεις, στην καινοτομία με επίκεντρο την κοινότητα και στη στοχαστική ενσωμάτωση της τεχνολογίας και της ανθρωπότητας: Ενίσχυση της γνήσιας ανθρώπινης αλληλεπίδρασης Δημιουργία ασφαλών, ισότιμων κοινοτικών χώρων. Ανάπτυξη κλιμακούμενων κοινωνικών καινοτομιών σε τοπικό και παγκόσμιο επίπεδο. Ενίσχυση των κοινοτικών δικτύων σε περιφερειακό και διεθνές επίπεδο. Προώθηση συστημικής κοινωνικής αλλαγής μέσω νέων, πρακτικών λύσεων. Βασικοί Παράγοντες Επιτυχίας Ισχυρές δεξιότητες διαπροσωπικής και διαπολιτισμικής επικοινωνίας Χτίζοντας γέφυρες μεταξύ διαφορετικών κοινοτήτων Συνεχής, τεκμηριωμένη ανάπτυξη και αξιολόγηση Διασφάλιση της αποτελεσματικότητας και του αντίκτυπου των μεθόδων μας Αποτελεσματική διαχείριση πόρων και στρατηγική λήψη αποφάσεων Βελτιστοποίηση του αντίκτυπού μας μέσω προσεκτικής κατανομής Ικανοποιητική χρήση της τεχνολογίας Διευκόλυνση της καινοτομίας με επίκεντρο τον άνθρωπο</a:t>
            </a:r>
          </a:p>
          <a:p>
            <a:r>
              <a:rPr lang="el-GR" dirty="0"/>
              <a:t>Διεθνής Στρατηγική (2025 2027) Οι διεθνείς προσπάθειες της </a:t>
            </a:r>
            <a:r>
              <a:rPr lang="el-GR" dirty="0" err="1"/>
              <a:t>Kukunori</a:t>
            </a:r>
            <a:r>
              <a:rPr lang="el-GR" dirty="0"/>
              <a:t> επικεντρώνονται στην επέκταση του αναγνωρισμένου μοντέλου GFP, στη βελτιστοποίηση των συνεργασιών σε έργα της ΕΕ και στην ενίσχυση ενός οικοσυστήματος κοινωνικής καινοτομίας σε όλη την Ευρώπη: 1 Επέκταση GFP Επέκταση της εφαρμογής του μοντέλου GFP σε χώρες όπως η Ελλάδα, η Σλοβακία, η Πορτογαλία και η Βοσνία &amp; Ερζεγοβίνη. 2 Ηγεσία Έργων της ΕΕ Ενεργός συμμετοχή και ηγετικοί ρόλοι σε βασικά έργα της ΕΕ (TRIC, </a:t>
            </a:r>
            <a:r>
              <a:rPr lang="el-GR" dirty="0" err="1"/>
              <a:t>Diversia</a:t>
            </a:r>
            <a:r>
              <a:rPr lang="el-GR" dirty="0"/>
              <a:t>, GFP-</a:t>
            </a:r>
            <a:r>
              <a:rPr lang="el-GR" dirty="0" err="1"/>
              <a:t>Disability</a:t>
            </a:r>
            <a:r>
              <a:rPr lang="el-GR" dirty="0"/>
              <a:t>, REMESOS). 3 Ακαδημαϊκή Συνεργασία Ενίσχυση της συνεργασίας με πανεπιστήμια και κέντρα καινοτομίας για ευρύτερο αντίκτυπο στην κοινωνική καινοτομία.</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προώθηση της ψυχικής υγείας στους χώρους εργασίας και στα σχολεία αποτελεί βασικό πυλώνα της κοινωνικής πολιτικής στη Φινλανδία, η οποία αντιμετωπίζει την ψυχική ευεξία ως συλλογική ευθύνη και επένδυση στο ανθρώπινο κεφάλαιο. Το φινλανδικό μοντέλο δίνει έμφαση στην πρόληψη, την έγκαιρη παρέμβαση και στη δημιουργία υποστηρικτικών περιβαλλόντων που ενισχύουν την ανθεκτικότητα και την ψυχοκοινωνική ευημερία.</a:t>
            </a:r>
          </a:p>
          <a:p>
            <a:endParaRPr lang="el-GR" dirty="0"/>
          </a:p>
          <a:p>
            <a:endParaRPr lang="el-GR" dirty="0"/>
          </a:p>
          <a:p>
            <a:r>
              <a:rPr lang="el-GR" dirty="0"/>
              <a:t>2.2.1 Προώθηση της ψυχικής υγείας στους χώρους εργασίας</a:t>
            </a:r>
          </a:p>
          <a:p>
            <a:r>
              <a:rPr lang="el-GR" dirty="0"/>
              <a:t>Στους χώρους εργασίας, η Φινλανδία εφαρμόζει ολοκληρωμένες πολιτικές εργασιακής ευεξίας (</a:t>
            </a:r>
            <a:r>
              <a:rPr lang="el-GR" dirty="0" err="1"/>
              <a:t>workplace</a:t>
            </a:r>
            <a:r>
              <a:rPr lang="el-GR" dirty="0"/>
              <a:t> </a:t>
            </a:r>
            <a:r>
              <a:rPr lang="el-GR" dirty="0" err="1"/>
              <a:t>well-being</a:t>
            </a:r>
            <a:r>
              <a:rPr lang="el-GR" dirty="0"/>
              <a:t>), οι οποίες ενσωματώνονται στη διοίκηση των οργανισμών. Κεντρικό ρόλο διαδραματίζουν οι υπηρεσίες Επαγγελματικής Υγείας (</a:t>
            </a:r>
            <a:r>
              <a:rPr lang="el-GR" dirty="0" err="1"/>
              <a:t>Occupational</a:t>
            </a:r>
            <a:r>
              <a:rPr lang="el-GR" dirty="0"/>
              <a:t> Health Services), που είναι υποχρεωτικές για όλους τους εργοδότες. Οι υπηρεσίες αυτές περιλαμβάνουν τακτική αξιολόγηση ψυχοκοινωνικών κινδύνων, συμβουλευτική υποστήριξη, καθώς και προγράμματα πρόληψης του εργασιακού στρες και της επαγγελματικής εξουθένωσης (</a:t>
            </a:r>
            <a:r>
              <a:rPr lang="el-GR" dirty="0" err="1"/>
              <a:t>burnout</a:t>
            </a:r>
            <a:r>
              <a:rPr lang="el-GR" dirty="0"/>
              <a:t>).</a:t>
            </a:r>
          </a:p>
          <a:p>
            <a:endParaRPr lang="el-GR" dirty="0"/>
          </a:p>
          <a:p>
            <a:r>
              <a:rPr lang="el-GR" dirty="0"/>
              <a:t>Ιδιαίτερη έμφαση δίνεται στην έγκαιρη παρέμβαση, μέσω μοντέλων όπως το </a:t>
            </a:r>
            <a:r>
              <a:rPr lang="el-GR" dirty="0" err="1"/>
              <a:t>Early</a:t>
            </a:r>
            <a:r>
              <a:rPr lang="el-GR" dirty="0"/>
              <a:t> </a:t>
            </a:r>
            <a:r>
              <a:rPr lang="el-GR" dirty="0" err="1"/>
              <a:t>Support</a:t>
            </a:r>
            <a:r>
              <a:rPr lang="el-GR" dirty="0"/>
              <a:t> </a:t>
            </a:r>
            <a:r>
              <a:rPr lang="el-GR" dirty="0" err="1"/>
              <a:t>Model</a:t>
            </a:r>
            <a:r>
              <a:rPr lang="el-GR" dirty="0"/>
              <a:t>, όπου οι προϊστάμενοι εκπαιδεύονται να αναγνωρίζουν έγκαιρα σημάδια ψυχικής επιβάρυνσης και να συνεργάζονται με τις υπηρεσίες επαγγελματικής υγείας. Παράλληλα, προωθείται η ευελιξία στην εργασία (ευέλικτο ωράριο, τηλεργασία), η ισορροπία επαγγελματικής και προσωπικής ζωής, καθώς και η συμμετοχική κουλτούρα στον χώρο εργασίας.</a:t>
            </a:r>
          </a:p>
          <a:p>
            <a:endParaRPr lang="el-GR" dirty="0"/>
          </a:p>
          <a:p>
            <a:r>
              <a:rPr lang="el-GR" dirty="0"/>
              <a:t>2.2.2 Προώθηση της ψυχικής υγείας στα σχολεία</a:t>
            </a:r>
          </a:p>
          <a:p>
            <a:endParaRPr lang="el-GR" dirty="0"/>
          </a:p>
          <a:p>
            <a:r>
              <a:rPr lang="el-GR" dirty="0"/>
              <a:t>Στο εκπαιδευτικό σύστημα, η ψυχική υγεία αντιμετωπίζεται ως αναπόσπαστο μέρος της ολιστικής ανάπτυξης του μαθητή. Τα φινλανδικά σχολεία εφαρμόζουν προγράμματα </a:t>
            </a:r>
            <a:r>
              <a:rPr lang="el-GR" dirty="0" err="1"/>
              <a:t>κοινωνικοσυναισθηματικής</a:t>
            </a:r>
            <a:r>
              <a:rPr lang="el-GR" dirty="0"/>
              <a:t> μάθησης (Social and </a:t>
            </a:r>
            <a:r>
              <a:rPr lang="el-GR" dirty="0" err="1"/>
              <a:t>Emotional</a:t>
            </a:r>
            <a:r>
              <a:rPr lang="el-GR" dirty="0"/>
              <a:t> </a:t>
            </a:r>
            <a:r>
              <a:rPr lang="el-GR" dirty="0" err="1"/>
              <a:t>Learning</a:t>
            </a:r>
            <a:r>
              <a:rPr lang="el-GR" dirty="0"/>
              <a:t> – SEL), τα οποία καλλιεργούν δεξιότητες όπως η αυτογνωσία, η ενσυναίσθηση, η διαχείριση συναισθημάτων και η επίλυση συγκρούσεων.</a:t>
            </a:r>
          </a:p>
          <a:p>
            <a:endParaRPr lang="el-GR" dirty="0"/>
          </a:p>
          <a:p>
            <a:r>
              <a:rPr lang="el-GR" dirty="0"/>
              <a:t>Σημαντικό ρόλο παίζουν οι διεπιστημονικές σχολικές υπηρεσίες υποστήριξης, που περιλαμβάνουν σχολικούς ψυχολόγους, κοινωνικούς λειτουργούς και νοσηλευτές. Οι υπηρεσίες αυτές λειτουργούν προληπτικά, παρέχοντας έγκαιρη υποστήριξη σε μαθητές που αντιμετωπίζουν ψυχοκοινωνικές δυσκολίες, πριν αυτές εξελιχθούν σε σοβαρότερα προβλήματα.</a:t>
            </a:r>
          </a:p>
          <a:p>
            <a:endParaRPr lang="el-GR" dirty="0"/>
          </a:p>
          <a:p>
            <a:r>
              <a:rPr lang="el-GR" dirty="0"/>
              <a:t>Επιπλέον, εφαρμόζονται εθνικά προγράμματα πρόληψης του σχολικού εκφοβισμού, όπως το γνωστό πρόγραμμα </a:t>
            </a:r>
            <a:r>
              <a:rPr lang="el-GR" dirty="0" err="1"/>
              <a:t>KiVa</a:t>
            </a:r>
            <a:r>
              <a:rPr lang="el-GR" dirty="0"/>
              <a:t>, το οποίο βασίζεται στη συμμετοχή ολόκληρης της σχολικής κοινότητας. Το πρόγραμμα αυτό έχει συμβάλει σημαντικά στη δημιουργία ασφαλούς σχολικού κλίματος και στην ενίσχυση της ψυχικής ευημερίας των μαθητών.</a:t>
            </a:r>
          </a:p>
          <a:p>
            <a:endParaRPr lang="el-GR" dirty="0"/>
          </a:p>
          <a:p>
            <a:endParaRPr lang="el-GR" dirty="0"/>
          </a:p>
          <a:p>
            <a:r>
              <a:rPr lang="el-GR" dirty="0"/>
              <a:t>Δάσκαλοι και μαθητές </a:t>
            </a:r>
          </a:p>
          <a:p>
            <a:r>
              <a:rPr lang="el-GR" dirty="0"/>
              <a:t>Προς την ψυχική ευεξία και την επάρκεια ψυχικής ευεξίας Συστάσεις για ικανότητες για εκπαιδευτές εκπαιδευτικών και επαγγελματική εκπαίδευση εκπαιδευτικών</a:t>
            </a:r>
          </a:p>
          <a:p>
            <a:r>
              <a:rPr lang="el-GR" dirty="0"/>
              <a:t>Πώς να αναπτυχθεί μια κοινωνική σημασία στα ιδρύματα εκπαίδευσης εκπαιδευτικών και στην εκπαίδευση εκπαιδευτικών όπου η ψυχική ευεξία αποτελεί μέρος της επάρκειας κάθε εκπαιδευόμενου εκπαιδευτικού και κάθε μαθητή εκπαιδευτικού;</a:t>
            </a:r>
          </a:p>
          <a:p>
            <a:r>
              <a:rPr lang="el-GR" dirty="0"/>
              <a:t>Συστάσεις για την επάρκεια επαγγελματικής εκπαίδευσης εκπαιδευτικών προς το κολέγιο επαγγελματικής εκπαίδευσης εκπαιδευτικών και τις διαλέξεις Παιδαγωγική ηγεσία στην επαγγελματική εκπαίδευση </a:t>
            </a:r>
            <a:r>
              <a:rPr lang="el-GR" dirty="0" err="1"/>
              <a:t>Coaching</a:t>
            </a:r>
            <a:r>
              <a:rPr lang="el-GR" dirty="0"/>
              <a:t>: Συνεργασία Αλληλεπίδραση Προσανατολισμός μάθησης Επαγγελματική επάρκεια εκπαιδευτικού Ψυχική ευεξία Παιδαγωγική επάρκεια Μοντέλο επαγγελματικού προσανατολισμού</a:t>
            </a:r>
          </a:p>
          <a:p>
            <a:r>
              <a:rPr lang="el-GR" dirty="0"/>
              <a:t>Τι βοηθά τους νέους να αισθάνονται Καλά οργανωμένη ομαδική δυναμική Καλά οργανωμένη σχολική εργασία και χρονοδιάγραμμα Ατμόσφαιρα και ασφαλής χώρος στα σχολεία Ψυχικά καλά στα σχολεία; Διαπροσωπικές δεξιότητες και ικανότητες του εκπαιδευτικού Οι εκπαιδευτικοί βοηθούν με μαθησιακές δυσκολίες Δραστηριότητες των νέων (ξεκούραση, χόμπι, προγράμματα, αίτημα βοήθειας) Ευεξία των εκπαιδευτικών</a:t>
            </a:r>
          </a:p>
          <a:p>
            <a:endParaRPr lang="el-GR" dirty="0"/>
          </a:p>
          <a:p>
            <a:endParaRPr lang="el-GR"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Τα Σχολεία Εκπαίδευσης Εκπαιδευτικών ενισχύουν μια καλή μαθησιακή κοινότητα που είναι κατάλληλη για όλους • Αξίες, ηθική, υπευθυνότητα και ευαισθησία • Αλληλεπίδραση και συνεργασία με τους μαθητές • Δημοκρατικές και δίκαιες ευκαιρίες μάθησης • Ισότητα και ένταξη • Δημιουργία ελπίδας • Παιδαγωγική ηγεσία και διαχείριση</a:t>
            </a:r>
          </a:p>
          <a:p>
            <a:endParaRPr lang="el-GR" dirty="0"/>
          </a:p>
          <a:p>
            <a:r>
              <a:rPr lang="el-GR" dirty="0"/>
              <a:t>Συστάσεις για ικανότητες για εκπαιδευτές εκπαιδευτικών και επαγγελματίες εκπαίδευσης εκπαιδευτικών Συστάσεις 1. Τα Σχολεία Εκπαίδευσης Εκπαιδευτικών επενδύουν στη διατήρηση της ευεξίας και της εργασιακής ικανότητας 2. Τα Σχολεία Εκπαίδευσης Εκπαιδευτικών δημιουργούν ένα μοντέλο ψυχολογικά ασφαλούς μαθησιακού περιβάλλοντος και κοινότητας 3. Τα Σχολεία Εκπαίδευσης Εκπαιδευτικών ενισχύουν τη συναδελφική συνεργασία μεταξύ του προσωπικού 4. Οι μαθητές των Σχολείων Εκπαίδευσης Εκπαιδευτικών συμμετέχουν ενεργά στη μάθηση 5. Τα Σχολεία Εκπαίδευσης Εκπαιδευτικών υποστηρίζουν τους εκπαιδευτές εκπαιδευτικών και τους μαθητές στις αλλαγές 6. Οι εκπαιδευτικοί των Σχολείων Εκπαίδευσης Εκπαιδευτικών είναι παιδαγωγικοί εμπειρογνώμονες στη διατήρηση της ψυχικής υγείας</a:t>
            </a:r>
          </a:p>
          <a:p>
            <a:endParaRPr lang="el-GR" dirty="0"/>
          </a:p>
          <a:p>
            <a:r>
              <a:rPr lang="el-GR" dirty="0"/>
              <a:t>«Η υποστήριξη της ψυχικής ευεξίας στα ιδρύματα εκπαίδευσης εκπαιδευτικών σημαίνει ότι έχουμε την ικανότητα να βρισκόμαστε σε μια κοινότητα και έχουμε ανθρώπινες δεξιότητες»</a:t>
            </a:r>
          </a:p>
          <a:p>
            <a:endParaRPr lang="el-GR" dirty="0"/>
          </a:p>
          <a:p>
            <a:r>
              <a:rPr lang="el-GR" dirty="0"/>
              <a:t>Ο Εκπαιδευτικός ως Παιδαγωγός στη Διατήρηση της Ψυχικής Ευεξίας</a:t>
            </a:r>
          </a:p>
          <a:p>
            <a:r>
              <a:rPr lang="el-GR" dirty="0"/>
              <a:t>Μαθητής – κοινότητα – κοινωνία Ατομικοί Παράγοντες • Υψηλή αυτοεκτίμηση - Χαμηλή αυτοεκτίμηση • Καλή σωματική υγεία – Κακή σωματική υγεία • Αποτελεσματικές δεξιότητες αντιμετώπισης – Μη αποτελεσματικές δεξιότητες αντιμετώπισης • Θετική αυτοαντίληψη – Αρνητική αυτοαντίληψη Παράγοντες κοινότητας • Υποστηρικτικές σχέσεις με συνομηλίκους - Έλλειψη υποστηρικτικών σχέσεων, εκφοβισμός. Πίεση από συνομηλίκους • Θετικό σχολικό περιβάλλον – Αρνητικό σχολικό κλίμα • Ισχυρή οικογενειακή υποστήριξη - Οικογενειακή σύγκρουση ή δυσλειτουργία • Συμμετοχή στην κοινότητα – Ασαφείς ρόλοι και έλλειψη δέσμευσης στην κοινότητα Κοινωνικοί παράγοντες • Πρόσβαση σε υπηρεσίες ψυχικής υγείας και υποστήριξης - Περιορισμένη πρόσβαση, Έλλειψη πόρων • Κοινωνικοοικονομική σταθερότητα – Κοινωνικοοικονομική αστάθεια • Συμπεριληπτικές και υποστηρικτικές πολιτικές - Μεροληπτικές πρακτικές ή πολιτικές • Ασφαλή και υγιή περιβάλλοντα διαβίωσης – Μη ασφαλή και ανθυγιεινά περιβάλλοντα</a:t>
            </a:r>
          </a:p>
          <a:p>
            <a:r>
              <a:rPr lang="el-GR" dirty="0"/>
              <a:t>Υποστήριξη της ψυχικής ευεξίας μέσω παιδαγωγικών επιλογών • Η παιδαγωγική είναι η δικαιολογημένη επιλογή μεθοδολογικών επιλογών. Ο εκπαιδευτικός έχει την ελευθερία να επιλέξει… • Πώς ενεργοποιώ; • Πώς εμπλέκω και διασφαλίζω ότι όλοι ακούγονται και γίνονται αντιληπτοί εξίσου; • Πώς ενισχύω την ψυχολογική ασφάλεια; • Πώς οργανώνω την ομαδική εργασία; Παιδαγωγικός Σχεδιαστής Ψυχικής Ευεξίας • Τι είδους μεθοδολογικές επιλογές μπορώ να επιλέξω για να βοηθήσω τους μαθητές να προχωρήσουν προς τον διάλογο και την ανοιχτή αλληλεπίδραση; • Τι είδους μεθοδολογικές επιλογές μπορώ να κάνω για να παρέχω ευκαιρίες στους μαθητές να βιώσουν επιτυχία; • Η ψυχική ευεξία μπορεί να ενισχυθεί συνειδητά μέσω παιδαγωγικών επιλογών, ενσωματώνοντάς την σε δραστηριότητες - όχι ως επιφανειακή προσθήκη.</a:t>
            </a:r>
          </a:p>
          <a:p>
            <a:endParaRPr lang="el-GR" dirty="0"/>
          </a:p>
          <a:p>
            <a:r>
              <a:rPr lang="el-GR" dirty="0"/>
              <a:t>Πώς να καθοδηγήσω την ψυχική ευεξία; • Η ψυχική ευεξία μπορεί να υποστηριχθεί • Απαιτεί ευαισθησία και ενσυναίσθηση. Οδηγός Ευεξίας Ατομικού Μαθητή • Ο εκπαιδευτικός γνωρίζει πώς να συζητά θέματα που σχετίζονται με την ψυχική ευεξία. </a:t>
            </a:r>
            <a:r>
              <a:rPr lang="el-GR" dirty="0" err="1"/>
              <a:t>oΠ.χ</a:t>
            </a:r>
            <a:r>
              <a:rPr lang="el-GR" dirty="0"/>
              <a:t>. διαλογικές, προσανατολισμένες στους πόρους και συμμετοχικές μέθοδοι. • Ο εκπαιδευτικός είναι σε θέση να κατευθύνει τον μαθητή για περαιτέρω βοήθεια, εάν είναι απαραίτητο. </a:t>
            </a:r>
            <a:r>
              <a:rPr lang="el-GR" dirty="0" err="1"/>
              <a:t>oΜπορεί</a:t>
            </a:r>
            <a:r>
              <a:rPr lang="el-GR" dirty="0"/>
              <a:t> να εργαστεί σε </a:t>
            </a:r>
            <a:r>
              <a:rPr lang="el-GR" dirty="0" err="1"/>
              <a:t>πολυεπαγγελματικά</a:t>
            </a:r>
            <a:r>
              <a:rPr lang="el-GR" dirty="0"/>
              <a:t> δίκτυα. </a:t>
            </a:r>
            <a:r>
              <a:rPr lang="el-GR" dirty="0" err="1"/>
              <a:t>oΜπορεί</a:t>
            </a:r>
            <a:r>
              <a:rPr lang="el-GR" dirty="0"/>
              <a:t> να συνεργαστεί με επαγγελματίες ψυχικής υγείας.</a:t>
            </a:r>
          </a:p>
          <a:p>
            <a:r>
              <a:rPr lang="el-GR" dirty="0"/>
              <a:t>•Η ψυχική ευεξία είναι ζωτικής σημασίας για την ακαδημαϊκή και προσωπική επιτυχία των μαθητών. •Οι εκπαιδευτικοί διαδραματίζουν ζωτικό ρόλο στην υποστήριξη της ψυχικής ευεξίας μέσω των μεθόδων και των αλληλεπιδράσεών τους. •Η συνεχής ανάπτυξη δεξιοτήτων ψυχικής ευεξίας ωφελεί τόσο τους εκπαιδευτικούς όσο και τους μαθητές.</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Αίσθημα Ψυχικής Υγείας στην Εργασία: Υποστήριξη της Ψυχικής Υγείας των Νέων στην Εργασία Τα προβλήματα ψυχικής υγείας μεταξύ των νέων εργαζομένων έχουν γίνει πιο συνηθισμένα στη Φινλανδία. Αυξανόμενος αριθμός νέων ενηλίκων κάτω των 35 ετών κινδυνεύουν να εγκαταλείψουν την εργασία τους λόγω προβλημάτων ψυχικής υγείας. Ειδικά οι νέες γυναίκες υποφέρουν από άγχος και άλλες ψυχικές προκλήσεις. (</a:t>
            </a:r>
            <a:r>
              <a:rPr lang="el-GR" dirty="0" err="1"/>
              <a:t>Kela</a:t>
            </a:r>
            <a:r>
              <a:rPr lang="el-GR" dirty="0"/>
              <a:t> και Φινλανδικό Κέντρο Συντάξεων) Η αυξανόμενη συχνότητα εμφάνισης προβλημάτων ψυχικής υγείας αποτελεί επίσης ένα τρέχον πρόβλημα σε ευρωπαϊκό επίπεδο. Το 46% των Ευρωπαίων αντιμετώπισε συναισθηματικά ή ψυχοκοινωνικά προβλήματα (έρευνα του </a:t>
            </a:r>
            <a:r>
              <a:rPr lang="el-GR" dirty="0" err="1"/>
              <a:t>Ευρωβαρόμετρου</a:t>
            </a:r>
            <a:r>
              <a:rPr lang="el-GR" dirty="0"/>
              <a:t> για την ψυχική υγεία, Οκτώβριος 2023) και σχεδόν οι μισοί νέοι της Ευρώπης αναφέρουν ανεκπλήρωτες ανάγκες ψυχικής υγείας (</a:t>
            </a:r>
            <a:r>
              <a:rPr lang="el-GR" dirty="0" err="1"/>
              <a:t>Verbeek</a:t>
            </a:r>
            <a:r>
              <a:rPr lang="el-GR" dirty="0"/>
              <a:t> 2024). Οι λόγοι για την αυξανόμενη ψυχική ασθένεια περιλαμβάνουν π.χ. την πανδημία, τον πόλεμο της Ρωσίας εναντίον της Ουκρανίας, την κλιματική αλλαγή, την ανεργία και το αυξανόμενο κόστος διαβίωσης. Η επαγγελματική ζωή αλλάζει: πολλοί νέοι αισθάνονται αβέβαιοι για την ικανοποίηση των απαιτήσεών της. Οι νέοι ελπίζουν για ουσιαστική και ισορροπημένη εργασία, αλλά συχνά ανησυχούν για το άγχος, την ανασφάλεια και τη μη ανταπόκριση στις προσδοκίες.</a:t>
            </a:r>
          </a:p>
          <a:p>
            <a:endParaRPr lang="el-GR" dirty="0"/>
          </a:p>
          <a:p>
            <a:r>
              <a:rPr lang="el-GR" dirty="0"/>
              <a:t>Εμπειρίες των νέων σχετικά με παράγοντες που σχετίζονται με την ψυχική ευεξία στην εργασιακή ζωή Παράγοντες που εμποδίζουν την ευεξία Μη ρεαλιστικές προσδοκίες Αίσθημα ότι κάποιος μένει μόνος Τοξικά εργασιακά περιβάλλοντα Στίγμα γύρω από την ψυχική υγεία ή τη </a:t>
            </a:r>
            <a:r>
              <a:rPr lang="el-GR" dirty="0" err="1"/>
              <a:t>νευροαπόκλιση</a:t>
            </a:r>
            <a:r>
              <a:rPr lang="el-GR" dirty="0"/>
              <a:t> Έλλειψη ευελιξίας Έλλειψη ανατροφοδότησης ή μόνο αρνητική κριτική Υπερβολικά μεγάλος φόρτος εργασίας Εργασία που μοιάζει άνευ νοήματος ή αποθαρρυντική Οικονομική ανασφάλεια Παράγοντες που προάγουν την ευεξία Ρεαλιστικές προσδοκίες Ευκαιρία για υποβολή ερωτήσεων χωρίς κρίση Υποστηρικτικοί προϊστάμενοι και εργασιακή κοινότητα Ασφαλές, ευέλικτο και χωρίς αποκλεισμούς εργασιακό περιβάλλον Σεβασμός και εκτίμηση Χρόνος για ανάρρωση και επαρκή διαλείμματα Ευκαιρία για επηρεασμό της εργασίας κάποιου Ουσιαστικές και εμπνευσμένες εργασιακές εργασίες</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ψυχολογική υποστήριξη ευάλωτων κοινωνικών ομάδων στη Φινλανδία αποτελεί βασικό στοιχείο του κοινωνικού κράτους και της εθνικής πολιτικής ψυχικής υγείας. Η φινλανδική προσέγγιση βασίζεται στην ισότητα πρόσβασης, την πρόληψη, τον σεβασμό στα ανθρώπινα δικαιώματα και την παροχή υπηρεσιών κοντά στο φυσικό και κοινωνικό περιβάλλον του ατόμου. Ευάλωτες ομάδες, όπως άνεργοι, άτομα με αναπηρίες, μετανάστες και πρόσφυγες, ηλικιωμένοι, νέοι σε κίνδυνο κοινωνικού αποκλεισμού και άτομα με προβλήματα εξάρτησης, λαμβάνουν </a:t>
            </a:r>
            <a:r>
              <a:rPr lang="el-GR" dirty="0" err="1"/>
              <a:t>στοχευμένη</a:t>
            </a:r>
            <a:r>
              <a:rPr lang="el-GR" dirty="0"/>
              <a:t> και </a:t>
            </a:r>
            <a:r>
              <a:rPr lang="el-GR" dirty="0" err="1"/>
              <a:t>πολυεπίπεδη</a:t>
            </a:r>
            <a:r>
              <a:rPr lang="el-GR" dirty="0"/>
              <a:t> ψυχολογική υποστήριξη.</a:t>
            </a:r>
          </a:p>
          <a:p>
            <a:endParaRPr lang="el-GR" dirty="0"/>
          </a:p>
          <a:p>
            <a:r>
              <a:rPr lang="el-GR" dirty="0"/>
              <a:t>Κεντρικό ρόλο διαδραματίζει το δημόσιο σύστημα υγείας και κοινωνικής πρόνοιας, το οποίο παρέχει δωρεάν ή χαμηλού κόστους υπηρεσίες ψυχικής υγείας μέσω των δημοτικών δομών. Τα κέντρα ψυχικής υγείας, οι υπηρεσίες πρωτοβάθμιας φροντίδας και οι κοινοτικές μονάδες λειτουργούν προληπτικά και υποστηρικτικά, δίνοντας έμφαση στην έγκαιρη ανίχνευση ψυχολογικών δυσκολιών, όπως άγχος, κατάθλιψη και τραυματικό στρες.</a:t>
            </a:r>
          </a:p>
          <a:p>
            <a:endParaRPr lang="el-GR" dirty="0"/>
          </a:p>
          <a:p>
            <a:r>
              <a:rPr lang="el-GR" dirty="0"/>
              <a:t>Για τους μετανάστες και τους πρόσφυγες, εφαρμόζονται εξειδικευμένες παρεμβάσεις που λαμβάνουν υπόψη τις πολιτισμικές και γλωσσικές ιδιαιτερότητες. Παρέχεται ψυχολογική υποστήριξη με τη βοήθεια διερμηνέων, συμβουλευτική για το μεταναστευτικό τραύμα και προγράμματα ένταξης που συνδυάζουν την ψυχική φροντίδα με την εκπαίδευση και την κοινωνική συμμετοχή. Ιδιαίτερη σημασία δίνεται στην αντιμετώπιση του </a:t>
            </a:r>
            <a:r>
              <a:rPr lang="el-GR" dirty="0" err="1"/>
              <a:t>μετατραυματικού</a:t>
            </a:r>
            <a:r>
              <a:rPr lang="el-GR" dirty="0"/>
              <a:t> στρες και της κοινωνικής απομόνωσης.</a:t>
            </a:r>
          </a:p>
          <a:p>
            <a:endParaRPr lang="el-GR" dirty="0"/>
          </a:p>
          <a:p>
            <a:r>
              <a:rPr lang="el-GR" dirty="0"/>
              <a:t>Η υποστήριξη παιδιών και νέων αποτελεί προτεραιότητα στη φινλανδική πολιτική. Σχολικοί ψυχολόγοι, κοινωνικοί λειτουργοί και υπηρεσίες παιδικής προστασίας συνεργάζονται στενά για την παροχή έγκαιρης ψυχολογικής βοήθειας σε παιδιά που βιώνουν φτώχεια, οικογενειακή δυσλειτουργία ή σχολικό αποκλεισμό. Παράλληλα, αναπτύσσονται προγράμματα ενίσχυσης δεξιοτήτων ζωής και ανθεκτικότητας, που ενδυναμώνουν τους νέους και μειώνουν τον κίνδυνο ψυχικών διαταραχών.</a:t>
            </a:r>
          </a:p>
          <a:p>
            <a:endParaRPr lang="el-GR" dirty="0"/>
          </a:p>
          <a:p>
            <a:r>
              <a:rPr lang="el-GR" dirty="0"/>
              <a:t>Για τους ηλικιωμένους και τα άτομα με αναπηρίες, η ψυχολογική υποστήριξη συνδυάζεται με υπηρεσίες κατ’ </a:t>
            </a:r>
            <a:r>
              <a:rPr lang="el-GR" dirty="0" err="1"/>
              <a:t>οίκον</a:t>
            </a:r>
            <a:r>
              <a:rPr lang="el-GR" dirty="0"/>
              <a:t> φροντίδας και κοινωνικής μέριμνας. Δίνεται έμφαση στην πρόληψη της μοναξιάς και της κατάθλιψης, μέσω κοινοτικών δραστηριοτήτων, ομάδων υποστήριξης και συμβουλευτικής για την προσαρμογή στις αλλαγές της ζωής και την απώλεια αυτονομίας.</a:t>
            </a:r>
          </a:p>
          <a:p>
            <a:endParaRPr lang="el-GR" dirty="0"/>
          </a:p>
          <a:p>
            <a:r>
              <a:rPr lang="el-GR" dirty="0"/>
              <a:t>Σημαντικό ρόλο διαδραματίζουν επίσης οι μη κυβερνητικές οργανώσεις και οι οργανώσεις της κοινωνίας των πολιτών, οι οποίες συμπληρώνουν τις δημόσιες υπηρεσίες. Μέσα από ομάδες αυτοβοήθειας, τηλεφωνικές γραμμές υποστήριξης και προγράμματα κοινοτικής ένταξης, προσφέρουν άμεση και ευέλικτη ψυχολογική βοήθεια σε άτομα που δυσκολεύονται να απευθυνθούν στο επίσημο σύστημα.</a:t>
            </a:r>
          </a:p>
          <a:p>
            <a:endParaRPr lang="el-GR" dirty="0"/>
          </a:p>
          <a:p>
            <a:r>
              <a:rPr lang="el-GR" dirty="0"/>
              <a:t>Συνολικά, οι μέθοδοι ψυχολογικής υποστήριξης στη Φινλανδία χαρακτηρίζονται από ολιστική προσέγγιση, διεπιστημονική συνεργασία και ισχυρό κοινωνικό δίχτυ προστασίας. Η έμφαση στην πρόληψη, την κοινωνική ένταξη και την ενδυνάμωση των ευάλωτων ομάδων συμβάλλει ουσιαστικά στη μείωση των ανισοτήτων και στη βελτίωση της ψυχικής ευημερίας του συνόλου της κοινωνίας.</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txBody>
          <a:bodyPr/>
          <a:lstStyle/>
          <a:p>
            <a:endParaRPr lang="en-GB"/>
          </a:p>
        </p:txBody>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sv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svg"/><Relationship Id="rId25" Type="http://schemas.openxmlformats.org/officeDocument/2006/relationships/image" Target="../media/image53.png"/><Relationship Id="rId2" Type="http://schemas.openxmlformats.org/officeDocument/2006/relationships/notesSlide" Target="../notesSlides/notesSlide7.xml"/><Relationship Id="rId16" Type="http://schemas.openxmlformats.org/officeDocument/2006/relationships/image" Target="../media/image44.png"/><Relationship Id="rId20" Type="http://schemas.openxmlformats.org/officeDocument/2006/relationships/image" Target="../media/image48.svg"/><Relationship Id="rId1" Type="http://schemas.openxmlformats.org/officeDocument/2006/relationships/slideLayout" Target="../slideLayouts/slideLayout8.xml"/><Relationship Id="rId6" Type="http://schemas.openxmlformats.org/officeDocument/2006/relationships/image" Target="../media/image34.png"/><Relationship Id="rId11" Type="http://schemas.openxmlformats.org/officeDocument/2006/relationships/image" Target="../media/image39.svg"/><Relationship Id="rId24" Type="http://schemas.openxmlformats.org/officeDocument/2006/relationships/image" Target="../media/image52.png"/><Relationship Id="rId5" Type="http://schemas.openxmlformats.org/officeDocument/2006/relationships/image" Target="../media/image33.svg"/><Relationship Id="rId15" Type="http://schemas.openxmlformats.org/officeDocument/2006/relationships/image" Target="../media/image43.png"/><Relationship Id="rId23" Type="http://schemas.openxmlformats.org/officeDocument/2006/relationships/image" Target="../media/image51.sv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2518648"/>
            <a:ext cx="7556421" cy="2126337"/>
          </a:xfrm>
          <a:prstGeom prst="rect">
            <a:avLst/>
          </a:prstGeom>
          <a:noFill/>
          <a:ln/>
        </p:spPr>
        <p:txBody>
          <a:bodyPr wrap="squar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Καλές Πρακτικές στην Ψυχική Υγεία στη Φινλανδία</a:t>
            </a:r>
            <a:endParaRPr lang="en-US" sz="4450" dirty="0"/>
          </a:p>
        </p:txBody>
      </p:sp>
      <p:sp>
        <p:nvSpPr>
          <p:cNvPr id="4" name="Text 1"/>
          <p:cNvSpPr/>
          <p:nvPr/>
        </p:nvSpPr>
        <p:spPr>
          <a:xfrm>
            <a:off x="793790" y="4985147"/>
            <a:ext cx="7556421"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Ένα ταξίδι στις καινοτόμες προσεγγίσεις που μετασχηματίζουν την ψυχική φροντίδα</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027539" y="1518880"/>
            <a:ext cx="7240310" cy="398264"/>
          </a:xfrm>
          <a:prstGeom prst="rect">
            <a:avLst/>
          </a:prstGeom>
          <a:noFill/>
          <a:ln/>
        </p:spPr>
        <p:txBody>
          <a:bodyPr wrap="none" lIns="0" tIns="0" rIns="0" bIns="0" rtlCol="0" anchor="t"/>
          <a:lstStyle/>
          <a:p>
            <a:pPr marL="0" indent="0" algn="l">
              <a:lnSpc>
                <a:spcPts val="3100"/>
              </a:lnSpc>
              <a:buNone/>
            </a:pPr>
            <a:r>
              <a:rPr lang="en-US" sz="2500" b="1" dirty="0">
                <a:solidFill>
                  <a:srgbClr val="006747"/>
                </a:solidFill>
                <a:latin typeface="Noto Serif SC Bold" pitchFamily="34" charset="0"/>
                <a:ea typeface="Noto Serif SC Bold" pitchFamily="34" charset="-122"/>
                <a:cs typeface="Noto Serif SC Bold" pitchFamily="34" charset="-120"/>
              </a:rPr>
              <a:t>Εξειδικευμένα Προγράμματα Αποκατάστασης</a:t>
            </a:r>
            <a:endParaRPr lang="en-US" sz="2500" dirty="0"/>
          </a:p>
        </p:txBody>
      </p:sp>
      <p:pic>
        <p:nvPicPr>
          <p:cNvPr id="4" name="Image 1" descr="preencoded.png"/>
          <p:cNvPicPr>
            <a:picLocks noChangeAspect="1"/>
          </p:cNvPicPr>
          <p:nvPr/>
        </p:nvPicPr>
        <p:blipFill>
          <a:blip r:embed="rId4"/>
          <a:stretch>
            <a:fillRect/>
          </a:stretch>
        </p:blipFill>
        <p:spPr>
          <a:xfrm>
            <a:off x="6027539" y="2108240"/>
            <a:ext cx="637223" cy="764738"/>
          </a:xfrm>
          <a:prstGeom prst="rect">
            <a:avLst/>
          </a:prstGeom>
        </p:spPr>
      </p:pic>
      <p:sp>
        <p:nvSpPr>
          <p:cNvPr id="5" name="Text 1"/>
          <p:cNvSpPr/>
          <p:nvPr/>
        </p:nvSpPr>
        <p:spPr>
          <a:xfrm>
            <a:off x="6792158" y="2235637"/>
            <a:ext cx="1593175" cy="199073"/>
          </a:xfrm>
          <a:prstGeom prst="rect">
            <a:avLst/>
          </a:prstGeom>
          <a:noFill/>
          <a:ln/>
        </p:spPr>
        <p:txBody>
          <a:bodyPr wrap="none" lIns="0" tIns="0" rIns="0" bIns="0" rtlCol="0" anchor="t"/>
          <a:lstStyle/>
          <a:p>
            <a:pPr marL="0" indent="0" algn="l">
              <a:lnSpc>
                <a:spcPts val="1550"/>
              </a:lnSpc>
              <a:buNone/>
            </a:pPr>
            <a:r>
              <a:rPr lang="en-US" sz="1250" b="1" dirty="0">
                <a:solidFill>
                  <a:srgbClr val="4B4A4A"/>
                </a:solidFill>
                <a:latin typeface="Noto Serif SC Bold" pitchFamily="34" charset="0"/>
                <a:ea typeface="Noto Serif SC Bold" pitchFamily="34" charset="-122"/>
                <a:cs typeface="Noto Serif SC Bold" pitchFamily="34" charset="-120"/>
              </a:rPr>
              <a:t>Κατάχρηση Ουσιών</a:t>
            </a:r>
            <a:endParaRPr lang="en-US" sz="1250" dirty="0"/>
          </a:p>
        </p:txBody>
      </p:sp>
      <p:sp>
        <p:nvSpPr>
          <p:cNvPr id="6" name="Text 2"/>
          <p:cNvSpPr/>
          <p:nvPr/>
        </p:nvSpPr>
        <p:spPr>
          <a:xfrm>
            <a:off x="6792158" y="2511147"/>
            <a:ext cx="7296983" cy="203954"/>
          </a:xfrm>
          <a:prstGeom prst="rect">
            <a:avLst/>
          </a:prstGeom>
          <a:noFill/>
          <a:ln/>
        </p:spPr>
        <p:txBody>
          <a:bodyPr wrap="none" lIns="0" tIns="0" rIns="0" bIns="0" rtlCol="0" anchor="t"/>
          <a:lstStyle/>
          <a:p>
            <a:pPr marL="0" indent="0" algn="l">
              <a:lnSpc>
                <a:spcPts val="1600"/>
              </a:lnSpc>
              <a:buNone/>
            </a:pPr>
            <a:r>
              <a:rPr lang="en-US" sz="1000" dirty="0">
                <a:solidFill>
                  <a:srgbClr val="4B4A4A"/>
                </a:solidFill>
                <a:latin typeface="Geist" pitchFamily="34" charset="0"/>
                <a:ea typeface="Geist" pitchFamily="34" charset="-122"/>
                <a:cs typeface="Geist" pitchFamily="34" charset="-120"/>
              </a:rPr>
              <a:t>Εκπαίδευση, συμμετοχή κοινότητας, εκστρατείες ευαισθητοποίησης. Συνεργασία με σχολεία, χώρους εργασίας, δήμους.</a:t>
            </a:r>
            <a:endParaRPr lang="en-US" sz="1000" dirty="0"/>
          </a:p>
        </p:txBody>
      </p:sp>
      <p:pic>
        <p:nvPicPr>
          <p:cNvPr id="7" name="Image 2" descr="preencoded.png"/>
          <p:cNvPicPr>
            <a:picLocks noChangeAspect="1"/>
          </p:cNvPicPr>
          <p:nvPr/>
        </p:nvPicPr>
        <p:blipFill>
          <a:blip r:embed="rId5"/>
          <a:stretch>
            <a:fillRect/>
          </a:stretch>
        </p:blipFill>
        <p:spPr>
          <a:xfrm>
            <a:off x="6027539" y="2872978"/>
            <a:ext cx="637223" cy="764738"/>
          </a:xfrm>
          <a:prstGeom prst="rect">
            <a:avLst/>
          </a:prstGeom>
        </p:spPr>
      </p:pic>
      <p:sp>
        <p:nvSpPr>
          <p:cNvPr id="8" name="Text 3"/>
          <p:cNvSpPr/>
          <p:nvPr/>
        </p:nvSpPr>
        <p:spPr>
          <a:xfrm>
            <a:off x="6792158" y="3000375"/>
            <a:ext cx="2122527" cy="199073"/>
          </a:xfrm>
          <a:prstGeom prst="rect">
            <a:avLst/>
          </a:prstGeom>
          <a:noFill/>
          <a:ln/>
        </p:spPr>
        <p:txBody>
          <a:bodyPr wrap="none" lIns="0" tIns="0" rIns="0" bIns="0" rtlCol="0" anchor="t"/>
          <a:lstStyle/>
          <a:p>
            <a:pPr marL="0" indent="0" algn="l">
              <a:lnSpc>
                <a:spcPts val="1550"/>
              </a:lnSpc>
              <a:buNone/>
            </a:pPr>
            <a:r>
              <a:rPr lang="en-US" sz="1250" b="1" dirty="0">
                <a:solidFill>
                  <a:srgbClr val="4B4A4A"/>
                </a:solidFill>
                <a:latin typeface="Noto Serif SC Bold" pitchFamily="34" charset="0"/>
                <a:ea typeface="Noto Serif SC Bold" pitchFamily="34" charset="-122"/>
                <a:cs typeface="Noto Serif SC Bold" pitchFamily="34" charset="-120"/>
              </a:rPr>
              <a:t>Σταθεροποίηση Τραύματος</a:t>
            </a:r>
            <a:endParaRPr lang="en-US" sz="1250" dirty="0"/>
          </a:p>
        </p:txBody>
      </p:sp>
      <p:sp>
        <p:nvSpPr>
          <p:cNvPr id="9" name="Text 4"/>
          <p:cNvSpPr/>
          <p:nvPr/>
        </p:nvSpPr>
        <p:spPr>
          <a:xfrm>
            <a:off x="6792158" y="3275886"/>
            <a:ext cx="7296983" cy="203954"/>
          </a:xfrm>
          <a:prstGeom prst="rect">
            <a:avLst/>
          </a:prstGeom>
          <a:noFill/>
          <a:ln/>
        </p:spPr>
        <p:txBody>
          <a:bodyPr wrap="none" lIns="0" tIns="0" rIns="0" bIns="0" rtlCol="0" anchor="t"/>
          <a:lstStyle/>
          <a:p>
            <a:pPr marL="0" indent="0" algn="l">
              <a:lnSpc>
                <a:spcPts val="1600"/>
              </a:lnSpc>
              <a:buNone/>
            </a:pPr>
            <a:r>
              <a:rPr lang="en-US" sz="1000" dirty="0">
                <a:solidFill>
                  <a:srgbClr val="4B4A4A"/>
                </a:solidFill>
                <a:latin typeface="Geist" pitchFamily="34" charset="0"/>
                <a:ea typeface="Geist" pitchFamily="34" charset="-122"/>
                <a:cs typeface="Geist" pitchFamily="34" charset="-120"/>
              </a:rPr>
              <a:t>Ατομική εργασία και ομάδες για άτομα με ποινικό υπόβαθρο. Εμπιστοσύνη, ασφάλεια, ρύθμιση συναισθημάτων.</a:t>
            </a:r>
            <a:endParaRPr lang="en-US" sz="1000" dirty="0"/>
          </a:p>
        </p:txBody>
      </p:sp>
      <p:pic>
        <p:nvPicPr>
          <p:cNvPr id="10" name="Image 3" descr="preencoded.png"/>
          <p:cNvPicPr>
            <a:picLocks noChangeAspect="1"/>
          </p:cNvPicPr>
          <p:nvPr/>
        </p:nvPicPr>
        <p:blipFill>
          <a:blip r:embed="rId6"/>
          <a:stretch>
            <a:fillRect/>
          </a:stretch>
        </p:blipFill>
        <p:spPr>
          <a:xfrm>
            <a:off x="6027539" y="3637717"/>
            <a:ext cx="637223" cy="764738"/>
          </a:xfrm>
          <a:prstGeom prst="rect">
            <a:avLst/>
          </a:prstGeom>
        </p:spPr>
      </p:pic>
      <p:sp>
        <p:nvSpPr>
          <p:cNvPr id="11" name="Text 5"/>
          <p:cNvSpPr/>
          <p:nvPr/>
        </p:nvSpPr>
        <p:spPr>
          <a:xfrm>
            <a:off x="6792158" y="3765113"/>
            <a:ext cx="2380417" cy="199073"/>
          </a:xfrm>
          <a:prstGeom prst="rect">
            <a:avLst/>
          </a:prstGeom>
          <a:noFill/>
          <a:ln/>
        </p:spPr>
        <p:txBody>
          <a:bodyPr wrap="none" lIns="0" tIns="0" rIns="0" bIns="0" rtlCol="0" anchor="t"/>
          <a:lstStyle/>
          <a:p>
            <a:pPr marL="0" indent="0" algn="l">
              <a:lnSpc>
                <a:spcPts val="1550"/>
              </a:lnSpc>
              <a:buNone/>
            </a:pPr>
            <a:r>
              <a:rPr lang="en-US" sz="1250" b="1" dirty="0">
                <a:solidFill>
                  <a:srgbClr val="4B4A4A"/>
                </a:solidFill>
                <a:latin typeface="Noto Serif SC Bold" pitchFamily="34" charset="0"/>
                <a:ea typeface="Noto Serif SC Bold" pitchFamily="34" charset="-122"/>
                <a:cs typeface="Noto Serif SC Bold" pitchFamily="34" charset="-120"/>
              </a:rPr>
              <a:t>Πολυπολιτισμική Προσέγγιση</a:t>
            </a:r>
            <a:endParaRPr lang="en-US" sz="1250" dirty="0"/>
          </a:p>
        </p:txBody>
      </p:sp>
      <p:sp>
        <p:nvSpPr>
          <p:cNvPr id="12" name="Text 6"/>
          <p:cNvSpPr/>
          <p:nvPr/>
        </p:nvSpPr>
        <p:spPr>
          <a:xfrm>
            <a:off x="6792158" y="4040624"/>
            <a:ext cx="7296983" cy="203954"/>
          </a:xfrm>
          <a:prstGeom prst="rect">
            <a:avLst/>
          </a:prstGeom>
          <a:noFill/>
          <a:ln/>
        </p:spPr>
        <p:txBody>
          <a:bodyPr wrap="none" lIns="0" tIns="0" rIns="0" bIns="0" rtlCol="0" anchor="t"/>
          <a:lstStyle/>
          <a:p>
            <a:pPr marL="0" indent="0" algn="l">
              <a:lnSpc>
                <a:spcPts val="1600"/>
              </a:lnSpc>
              <a:buNone/>
            </a:pPr>
            <a:r>
              <a:rPr lang="en-US" sz="1000" dirty="0">
                <a:solidFill>
                  <a:srgbClr val="4B4A4A"/>
                </a:solidFill>
                <a:latin typeface="Geist" pitchFamily="34" charset="0"/>
                <a:ea typeface="Geist" pitchFamily="34" charset="-122"/>
                <a:cs typeface="Geist" pitchFamily="34" charset="-120"/>
              </a:rPr>
              <a:t>Εργασία με διερμηνείς σε 7+ γλώσσες. Σεβασμός πολιτισμικών ιδιαιτεροτήτων, ηθικών διλημμάτων, ταυτότητας.</a:t>
            </a:r>
            <a:endParaRPr lang="en-US" sz="1000" dirty="0"/>
          </a:p>
        </p:txBody>
      </p:sp>
      <p:sp>
        <p:nvSpPr>
          <p:cNvPr id="13" name="Text 7"/>
          <p:cNvSpPr/>
          <p:nvPr/>
        </p:nvSpPr>
        <p:spPr>
          <a:xfrm>
            <a:off x="6218634" y="4689158"/>
            <a:ext cx="7870508" cy="407908"/>
          </a:xfrm>
          <a:prstGeom prst="rect">
            <a:avLst/>
          </a:prstGeom>
          <a:noFill/>
          <a:ln/>
        </p:spPr>
        <p:txBody>
          <a:bodyPr wrap="square" lIns="0" tIns="0" rIns="0" bIns="0" rtlCol="0" anchor="t"/>
          <a:lstStyle/>
          <a:p>
            <a:pPr marL="0" indent="0" algn="l">
              <a:lnSpc>
                <a:spcPts val="1600"/>
              </a:lnSpc>
              <a:buNone/>
            </a:pPr>
            <a:r>
              <a:rPr lang="en-US" sz="1000" b="1" dirty="0">
                <a:solidFill>
                  <a:srgbClr val="4B4A4A"/>
                </a:solidFill>
                <a:latin typeface="Geist" pitchFamily="34" charset="0"/>
                <a:ea typeface="Geist" pitchFamily="34" charset="-122"/>
                <a:cs typeface="Geist" pitchFamily="34" charset="-120"/>
              </a:rPr>
              <a:t>Στόχος:</a:t>
            </a:r>
            <a:r>
              <a:rPr lang="en-US" sz="1000" dirty="0">
                <a:solidFill>
                  <a:srgbClr val="4B4A4A"/>
                </a:solidFill>
                <a:latin typeface="Geist" pitchFamily="34" charset="0"/>
                <a:ea typeface="Geist" pitchFamily="34" charset="-122"/>
                <a:cs typeface="Geist" pitchFamily="34" charset="-120"/>
              </a:rPr>
              <a:t> Εντοπισμός σύνθετων τραυματισμών και ανάπτυξη αποκατάστασης μέσω διεπιστημονικής συνεργασίας με φυλακές, κοινότητες και ανοιχτές ομάδες.</a:t>
            </a:r>
            <a:endParaRPr lang="en-US" sz="1000" dirty="0"/>
          </a:p>
        </p:txBody>
      </p:sp>
      <p:sp>
        <p:nvSpPr>
          <p:cNvPr id="14" name="Shape 8"/>
          <p:cNvSpPr/>
          <p:nvPr/>
        </p:nvSpPr>
        <p:spPr>
          <a:xfrm>
            <a:off x="6027539" y="4545806"/>
            <a:ext cx="15240" cy="694611"/>
          </a:xfrm>
          <a:prstGeom prst="rect">
            <a:avLst/>
          </a:prstGeom>
          <a:solidFill>
            <a:srgbClr val="006747"/>
          </a:solidFill>
          <a:ln/>
        </p:spPr>
        <p:txBody>
          <a:bodyPr/>
          <a:lstStyle/>
          <a:p>
            <a:endParaRPr lang="en-GB"/>
          </a:p>
        </p:txBody>
      </p:sp>
      <p:sp>
        <p:nvSpPr>
          <p:cNvPr id="15" name="Text 9"/>
          <p:cNvSpPr/>
          <p:nvPr/>
        </p:nvSpPr>
        <p:spPr>
          <a:xfrm>
            <a:off x="6027539" y="5447467"/>
            <a:ext cx="3951089" cy="420529"/>
          </a:xfrm>
          <a:prstGeom prst="rect">
            <a:avLst/>
          </a:prstGeom>
          <a:noFill/>
          <a:ln/>
        </p:spPr>
        <p:txBody>
          <a:bodyPr wrap="none" lIns="0" tIns="0" rIns="0" bIns="0" rtlCol="0" anchor="t"/>
          <a:lstStyle/>
          <a:p>
            <a:pPr marL="0" indent="0" algn="ctr">
              <a:lnSpc>
                <a:spcPts val="3300"/>
              </a:lnSpc>
              <a:buNone/>
            </a:pPr>
            <a:r>
              <a:rPr lang="en-US" sz="3300" b="1" dirty="0">
                <a:solidFill>
                  <a:srgbClr val="4B4A4A"/>
                </a:solidFill>
                <a:latin typeface="Noto Serif SC Bold" pitchFamily="34" charset="0"/>
                <a:ea typeface="Noto Serif SC Bold" pitchFamily="34" charset="-122"/>
                <a:cs typeface="Noto Serif SC Bold" pitchFamily="34" charset="-120"/>
              </a:rPr>
              <a:t>3</a:t>
            </a:r>
            <a:endParaRPr lang="en-US" sz="3300" dirty="0"/>
          </a:p>
        </p:txBody>
      </p:sp>
      <p:sp>
        <p:nvSpPr>
          <p:cNvPr id="16" name="Text 10"/>
          <p:cNvSpPr/>
          <p:nvPr/>
        </p:nvSpPr>
        <p:spPr>
          <a:xfrm>
            <a:off x="7206496" y="6027182"/>
            <a:ext cx="1593175" cy="199073"/>
          </a:xfrm>
          <a:prstGeom prst="rect">
            <a:avLst/>
          </a:prstGeom>
          <a:noFill/>
          <a:ln/>
        </p:spPr>
        <p:txBody>
          <a:bodyPr wrap="none" lIns="0" tIns="0" rIns="0" bIns="0" rtlCol="0" anchor="t"/>
          <a:lstStyle/>
          <a:p>
            <a:pPr marL="0" indent="0" algn="ctr">
              <a:lnSpc>
                <a:spcPts val="1550"/>
              </a:lnSpc>
              <a:buNone/>
            </a:pPr>
            <a:r>
              <a:rPr lang="en-US" sz="1250" b="1" dirty="0">
                <a:solidFill>
                  <a:srgbClr val="4B4A4A"/>
                </a:solidFill>
                <a:latin typeface="Noto Serif SC Bold" pitchFamily="34" charset="0"/>
                <a:ea typeface="Noto Serif SC Bold" pitchFamily="34" charset="-122"/>
                <a:cs typeface="Noto Serif SC Bold" pitchFamily="34" charset="-120"/>
              </a:rPr>
              <a:t>Φάσεις Θεραπείας</a:t>
            </a:r>
            <a:endParaRPr lang="en-US" sz="1250" dirty="0"/>
          </a:p>
        </p:txBody>
      </p:sp>
      <p:sp>
        <p:nvSpPr>
          <p:cNvPr id="17" name="Text 11"/>
          <p:cNvSpPr/>
          <p:nvPr/>
        </p:nvSpPr>
        <p:spPr>
          <a:xfrm>
            <a:off x="6027539" y="6302693"/>
            <a:ext cx="3951089" cy="203954"/>
          </a:xfrm>
          <a:prstGeom prst="rect">
            <a:avLst/>
          </a:prstGeom>
          <a:noFill/>
          <a:ln/>
        </p:spPr>
        <p:txBody>
          <a:bodyPr wrap="none" lIns="0" tIns="0" rIns="0" bIns="0" rtlCol="0" anchor="t"/>
          <a:lstStyle/>
          <a:p>
            <a:pPr marL="0" indent="0" algn="ctr">
              <a:lnSpc>
                <a:spcPts val="1600"/>
              </a:lnSpc>
              <a:buNone/>
            </a:pPr>
            <a:r>
              <a:rPr lang="en-US" sz="1000" dirty="0">
                <a:solidFill>
                  <a:srgbClr val="4B4A4A"/>
                </a:solidFill>
                <a:latin typeface="Geist" pitchFamily="34" charset="0"/>
                <a:ea typeface="Geist" pitchFamily="34" charset="-122"/>
                <a:cs typeface="Geist" pitchFamily="34" charset="-120"/>
              </a:rPr>
              <a:t>Σταθεροποίηση, Αντιμετώπιση Τραύματος, Επανένταξη</a:t>
            </a:r>
            <a:endParaRPr lang="en-US" sz="1000" dirty="0"/>
          </a:p>
        </p:txBody>
      </p:sp>
      <p:sp>
        <p:nvSpPr>
          <p:cNvPr id="18" name="Text 12"/>
          <p:cNvSpPr/>
          <p:nvPr/>
        </p:nvSpPr>
        <p:spPr>
          <a:xfrm>
            <a:off x="10137934" y="5447467"/>
            <a:ext cx="3951208" cy="420529"/>
          </a:xfrm>
          <a:prstGeom prst="rect">
            <a:avLst/>
          </a:prstGeom>
          <a:noFill/>
          <a:ln/>
        </p:spPr>
        <p:txBody>
          <a:bodyPr wrap="none" lIns="0" tIns="0" rIns="0" bIns="0" rtlCol="0" anchor="t"/>
          <a:lstStyle/>
          <a:p>
            <a:pPr marL="0" indent="0" algn="ctr">
              <a:lnSpc>
                <a:spcPts val="3300"/>
              </a:lnSpc>
              <a:buNone/>
            </a:pPr>
            <a:r>
              <a:rPr lang="en-US" sz="3300" b="1" dirty="0">
                <a:solidFill>
                  <a:srgbClr val="4B4A4A"/>
                </a:solidFill>
                <a:latin typeface="Noto Serif SC Bold" pitchFamily="34" charset="0"/>
                <a:ea typeface="Noto Serif SC Bold" pitchFamily="34" charset="-122"/>
                <a:cs typeface="Noto Serif SC Bold" pitchFamily="34" charset="-120"/>
              </a:rPr>
              <a:t>7</a:t>
            </a:r>
            <a:endParaRPr lang="en-US" sz="3300" dirty="0"/>
          </a:p>
        </p:txBody>
      </p:sp>
      <p:sp>
        <p:nvSpPr>
          <p:cNvPr id="19" name="Text 13"/>
          <p:cNvSpPr/>
          <p:nvPr/>
        </p:nvSpPr>
        <p:spPr>
          <a:xfrm>
            <a:off x="11316891" y="6027182"/>
            <a:ext cx="1593175" cy="199073"/>
          </a:xfrm>
          <a:prstGeom prst="rect">
            <a:avLst/>
          </a:prstGeom>
          <a:noFill/>
          <a:ln/>
        </p:spPr>
        <p:txBody>
          <a:bodyPr wrap="none" lIns="0" tIns="0" rIns="0" bIns="0" rtlCol="0" anchor="t"/>
          <a:lstStyle/>
          <a:p>
            <a:pPr marL="0" indent="0" algn="ctr">
              <a:lnSpc>
                <a:spcPts val="1550"/>
              </a:lnSpc>
              <a:buNone/>
            </a:pPr>
            <a:r>
              <a:rPr lang="en-US" sz="1250" b="1" dirty="0">
                <a:solidFill>
                  <a:srgbClr val="4B4A4A"/>
                </a:solidFill>
                <a:latin typeface="Noto Serif SC Bold" pitchFamily="34" charset="0"/>
                <a:ea typeface="Noto Serif SC Bold" pitchFamily="34" charset="-122"/>
                <a:cs typeface="Noto Serif SC Bold" pitchFamily="34" charset="-120"/>
              </a:rPr>
              <a:t>Γλώσσες</a:t>
            </a:r>
            <a:endParaRPr lang="en-US" sz="1250" dirty="0"/>
          </a:p>
        </p:txBody>
      </p:sp>
      <p:sp>
        <p:nvSpPr>
          <p:cNvPr id="20" name="Text 14"/>
          <p:cNvSpPr/>
          <p:nvPr/>
        </p:nvSpPr>
        <p:spPr>
          <a:xfrm>
            <a:off x="10137934" y="6302693"/>
            <a:ext cx="3951208" cy="407908"/>
          </a:xfrm>
          <a:prstGeom prst="rect">
            <a:avLst/>
          </a:prstGeom>
          <a:noFill/>
          <a:ln/>
        </p:spPr>
        <p:txBody>
          <a:bodyPr wrap="square" lIns="0" tIns="0" rIns="0" bIns="0" rtlCol="0" anchor="t"/>
          <a:lstStyle/>
          <a:p>
            <a:pPr marL="0" indent="0" algn="ctr">
              <a:lnSpc>
                <a:spcPts val="1600"/>
              </a:lnSpc>
              <a:buNone/>
            </a:pPr>
            <a:r>
              <a:rPr lang="en-US" sz="1000" dirty="0">
                <a:solidFill>
                  <a:srgbClr val="4B4A4A"/>
                </a:solidFill>
                <a:latin typeface="Geist" pitchFamily="34" charset="0"/>
                <a:ea typeface="Geist" pitchFamily="34" charset="-122"/>
                <a:cs typeface="Geist" pitchFamily="34" charset="-120"/>
              </a:rPr>
              <a:t>Φινλανδικά, Αγγλικά, Γερμανικά, Ρωσικά, Εσθονικά, Ουκρανικά, Ισπανικά</a:t>
            </a:r>
            <a:endParaRPr lang="en-US" sz="1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Shape 0"/>
          <p:cNvSpPr/>
          <p:nvPr/>
        </p:nvSpPr>
        <p:spPr>
          <a:xfrm>
            <a:off x="6175058" y="854512"/>
            <a:ext cx="2267664" cy="369689"/>
          </a:xfrm>
          <a:prstGeom prst="roundRect">
            <a:avLst>
              <a:gd name="adj" fmla="val 38322"/>
            </a:avLst>
          </a:prstGeom>
          <a:solidFill>
            <a:srgbClr val="CCFFEF"/>
          </a:solidFill>
          <a:ln/>
        </p:spPr>
        <p:txBody>
          <a:bodyPr/>
          <a:lstStyle/>
          <a:p>
            <a:endParaRPr lang="en-GB"/>
          </a:p>
        </p:txBody>
      </p:sp>
      <p:pic>
        <p:nvPicPr>
          <p:cNvPr id="4"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3048" y="960596"/>
            <a:ext cx="157401" cy="157401"/>
          </a:xfrm>
          <a:prstGeom prst="rect">
            <a:avLst/>
          </a:prstGeom>
        </p:spPr>
      </p:pic>
      <p:sp>
        <p:nvSpPr>
          <p:cNvPr id="5" name="Text 1"/>
          <p:cNvSpPr/>
          <p:nvPr/>
        </p:nvSpPr>
        <p:spPr>
          <a:xfrm>
            <a:off x="6529149" y="913448"/>
            <a:ext cx="1795582" cy="251817"/>
          </a:xfrm>
          <a:prstGeom prst="rect">
            <a:avLst/>
          </a:prstGeom>
          <a:noFill/>
          <a:ln/>
        </p:spPr>
        <p:txBody>
          <a:bodyPr wrap="none" lIns="0" tIns="0" rIns="0" bIns="0" rtlCol="0" anchor="t"/>
          <a:lstStyle/>
          <a:p>
            <a:pPr marL="0" indent="0" algn="l">
              <a:lnSpc>
                <a:spcPts val="1950"/>
              </a:lnSpc>
              <a:buNone/>
            </a:pPr>
            <a:r>
              <a:rPr lang="en-US" sz="1200" dirty="0">
                <a:solidFill>
                  <a:srgbClr val="4B4A4A"/>
                </a:solidFill>
                <a:latin typeface="Geist" pitchFamily="34" charset="0"/>
                <a:ea typeface="Geist" pitchFamily="34" charset="-122"/>
                <a:cs typeface="Geist" pitchFamily="34" charset="-120"/>
              </a:rPr>
              <a:t>ΚΟΙΝΟΤΙΚΉ ΨΥΧΙΑΤΡΙΚΉ</a:t>
            </a:r>
            <a:endParaRPr lang="en-US" sz="1200" dirty="0"/>
          </a:p>
        </p:txBody>
      </p:sp>
      <p:sp>
        <p:nvSpPr>
          <p:cNvPr id="6" name="Text 2"/>
          <p:cNvSpPr/>
          <p:nvPr/>
        </p:nvSpPr>
        <p:spPr>
          <a:xfrm>
            <a:off x="6175058" y="1302901"/>
            <a:ext cx="7766685" cy="1229916"/>
          </a:xfrm>
          <a:prstGeom prst="rect">
            <a:avLst/>
          </a:prstGeom>
          <a:noFill/>
          <a:ln/>
        </p:spPr>
        <p:txBody>
          <a:bodyPr wrap="square" lIns="0" tIns="0" rIns="0" bIns="0" rtlCol="0" anchor="t"/>
          <a:lstStyle/>
          <a:p>
            <a:pPr marL="0" indent="0" algn="l">
              <a:lnSpc>
                <a:spcPts val="4800"/>
              </a:lnSpc>
              <a:buNone/>
            </a:pPr>
            <a:r>
              <a:rPr lang="en-US" sz="3850" b="1" dirty="0">
                <a:solidFill>
                  <a:srgbClr val="006747"/>
                </a:solidFill>
                <a:latin typeface="Noto Serif SC Bold" pitchFamily="34" charset="0"/>
                <a:ea typeface="Noto Serif SC Bold" pitchFamily="34" charset="-122"/>
                <a:cs typeface="Noto Serif SC Bold" pitchFamily="34" charset="-120"/>
              </a:rPr>
              <a:t>Φροντίδα Μέσα στην Κοινότητα</a:t>
            </a:r>
            <a:endParaRPr lang="en-US" sz="3850" dirty="0"/>
          </a:p>
        </p:txBody>
      </p:sp>
      <p:sp>
        <p:nvSpPr>
          <p:cNvPr id="7" name="Text 3"/>
          <p:cNvSpPr/>
          <p:nvPr/>
        </p:nvSpPr>
        <p:spPr>
          <a:xfrm>
            <a:off x="6175058" y="3024545"/>
            <a:ext cx="2459474" cy="307419"/>
          </a:xfrm>
          <a:prstGeom prst="rect">
            <a:avLst/>
          </a:prstGeom>
          <a:noFill/>
          <a:ln/>
        </p:spPr>
        <p:txBody>
          <a:bodyPr wrap="none" lIns="0" tIns="0" rIns="0" bIns="0" rtlCol="0" anchor="t"/>
          <a:lstStyle/>
          <a:p>
            <a:pPr marL="0" indent="0" algn="l">
              <a:lnSpc>
                <a:spcPts val="2400"/>
              </a:lnSpc>
              <a:buNone/>
            </a:pPr>
            <a:r>
              <a:rPr lang="en-US" sz="1900" b="1" dirty="0">
                <a:solidFill>
                  <a:srgbClr val="006747"/>
                </a:solidFill>
                <a:latin typeface="Noto Serif SC Bold" pitchFamily="34" charset="0"/>
                <a:ea typeface="Noto Serif SC Bold" pitchFamily="34" charset="-122"/>
                <a:cs typeface="Noto Serif SC Bold" pitchFamily="34" charset="-120"/>
              </a:rPr>
              <a:t>Η Φιλοσοφία</a:t>
            </a:r>
            <a:endParaRPr lang="en-US" sz="1900" dirty="0"/>
          </a:p>
        </p:txBody>
      </p:sp>
      <p:sp>
        <p:nvSpPr>
          <p:cNvPr id="8" name="Text 4"/>
          <p:cNvSpPr/>
          <p:nvPr/>
        </p:nvSpPr>
        <p:spPr>
          <a:xfrm>
            <a:off x="6175058" y="3528655"/>
            <a:ext cx="3643313" cy="1888808"/>
          </a:xfrm>
          <a:prstGeom prst="rect">
            <a:avLst/>
          </a:prstGeom>
          <a:noFill/>
          <a:ln/>
        </p:spPr>
        <p:txBody>
          <a:bodyPr wrap="square" lIns="0" tIns="0" rIns="0" bIns="0" rtlCol="0" anchor="t"/>
          <a:lstStyle/>
          <a:p>
            <a:pPr marL="0" indent="0" algn="l">
              <a:lnSpc>
                <a:spcPts val="2450"/>
              </a:lnSpc>
              <a:buNone/>
            </a:pPr>
            <a:r>
              <a:rPr lang="en-US" sz="1500" dirty="0">
                <a:solidFill>
                  <a:srgbClr val="4B4A4A"/>
                </a:solidFill>
                <a:latin typeface="Geist" pitchFamily="34" charset="0"/>
                <a:ea typeface="Geist" pitchFamily="34" charset="-122"/>
                <a:cs typeface="Geist" pitchFamily="34" charset="-120"/>
              </a:rPr>
              <a:t>Από τη δεκαετία του 1980, η Φινλανδία προχώρησε σε εκτεταμένη αποϊδρυματοποίηση. Η ψυχική φροντίδα παρέχεται μέσα στην κοινότητα, όχι σε απομονωμένα ιδρύματα.</a:t>
            </a:r>
            <a:endParaRPr lang="en-US" sz="1500" dirty="0"/>
          </a:p>
        </p:txBody>
      </p:sp>
      <p:sp>
        <p:nvSpPr>
          <p:cNvPr id="9" name="Text 5"/>
          <p:cNvSpPr/>
          <p:nvPr/>
        </p:nvSpPr>
        <p:spPr>
          <a:xfrm>
            <a:off x="6175058" y="5594509"/>
            <a:ext cx="3643313" cy="314801"/>
          </a:xfrm>
          <a:prstGeom prst="rect">
            <a:avLst/>
          </a:prstGeom>
          <a:noFill/>
          <a:ln/>
        </p:spPr>
        <p:txBody>
          <a:bodyPr wrap="none" lIns="0" tIns="0" rIns="0" bIns="0" rtlCol="0" anchor="t"/>
          <a:lstStyle/>
          <a:p>
            <a:pPr marL="342900" indent="-342900" algn="l">
              <a:lnSpc>
                <a:spcPts val="2450"/>
              </a:lnSpc>
              <a:buSzPct val="100000"/>
              <a:buChar char="•"/>
            </a:pPr>
            <a:r>
              <a:rPr lang="en-US" sz="1500" dirty="0">
                <a:solidFill>
                  <a:srgbClr val="4B4A4A"/>
                </a:solidFill>
                <a:latin typeface="Geist" pitchFamily="34" charset="0"/>
                <a:ea typeface="Geist" pitchFamily="34" charset="-122"/>
                <a:cs typeface="Geist" pitchFamily="34" charset="-120"/>
              </a:rPr>
              <a:t>Πρόληψη και έγκαιρη παρέμβαση</a:t>
            </a:r>
            <a:endParaRPr lang="en-US" sz="1500" dirty="0"/>
          </a:p>
        </p:txBody>
      </p:sp>
      <p:sp>
        <p:nvSpPr>
          <p:cNvPr id="10" name="Text 6"/>
          <p:cNvSpPr/>
          <p:nvPr/>
        </p:nvSpPr>
        <p:spPr>
          <a:xfrm>
            <a:off x="6175058" y="5978128"/>
            <a:ext cx="3643313" cy="629603"/>
          </a:xfrm>
          <a:prstGeom prst="rect">
            <a:avLst/>
          </a:prstGeom>
          <a:noFill/>
          <a:ln/>
        </p:spPr>
        <p:txBody>
          <a:bodyPr wrap="square" lIns="0" tIns="0" rIns="0" bIns="0" rtlCol="0" anchor="t"/>
          <a:lstStyle/>
          <a:p>
            <a:pPr marL="342900" indent="-342900" algn="l">
              <a:lnSpc>
                <a:spcPts val="2450"/>
              </a:lnSpc>
              <a:buSzPct val="100000"/>
              <a:buChar char="•"/>
            </a:pPr>
            <a:r>
              <a:rPr lang="en-US" sz="1500" dirty="0">
                <a:solidFill>
                  <a:srgbClr val="4B4A4A"/>
                </a:solidFill>
                <a:latin typeface="Geist" pitchFamily="34" charset="0"/>
                <a:ea typeface="Geist" pitchFamily="34" charset="-122"/>
                <a:cs typeface="Geist" pitchFamily="34" charset="-120"/>
              </a:rPr>
              <a:t>Αποκατάσταση και κοινωνική ένταξη</a:t>
            </a:r>
            <a:endParaRPr lang="en-US" sz="1500" dirty="0"/>
          </a:p>
        </p:txBody>
      </p:sp>
      <p:sp>
        <p:nvSpPr>
          <p:cNvPr id="11" name="Text 7"/>
          <p:cNvSpPr/>
          <p:nvPr/>
        </p:nvSpPr>
        <p:spPr>
          <a:xfrm>
            <a:off x="6175058" y="6676549"/>
            <a:ext cx="3643313" cy="629603"/>
          </a:xfrm>
          <a:prstGeom prst="rect">
            <a:avLst/>
          </a:prstGeom>
          <a:noFill/>
          <a:ln/>
        </p:spPr>
        <p:txBody>
          <a:bodyPr wrap="square" lIns="0" tIns="0" rIns="0" bIns="0" rtlCol="0" anchor="t"/>
          <a:lstStyle/>
          <a:p>
            <a:pPr marL="342900" indent="-342900" algn="l">
              <a:lnSpc>
                <a:spcPts val="2450"/>
              </a:lnSpc>
              <a:buSzPct val="100000"/>
              <a:buChar char="•"/>
            </a:pPr>
            <a:r>
              <a:rPr lang="en-US" sz="1500" dirty="0">
                <a:solidFill>
                  <a:srgbClr val="4B4A4A"/>
                </a:solidFill>
                <a:latin typeface="Geist" pitchFamily="34" charset="0"/>
                <a:ea typeface="Geist" pitchFamily="34" charset="-122"/>
                <a:cs typeface="Geist" pitchFamily="34" charset="-120"/>
              </a:rPr>
              <a:t>Σεβασμός στα ανθρώπινα δικαιώματα</a:t>
            </a:r>
            <a:endParaRPr lang="en-US" sz="1500" dirty="0"/>
          </a:p>
        </p:txBody>
      </p:sp>
      <p:sp>
        <p:nvSpPr>
          <p:cNvPr id="12" name="Text 8"/>
          <p:cNvSpPr/>
          <p:nvPr/>
        </p:nvSpPr>
        <p:spPr>
          <a:xfrm>
            <a:off x="10306050" y="3024545"/>
            <a:ext cx="2614613" cy="307419"/>
          </a:xfrm>
          <a:prstGeom prst="rect">
            <a:avLst/>
          </a:prstGeom>
          <a:noFill/>
          <a:ln/>
        </p:spPr>
        <p:txBody>
          <a:bodyPr wrap="none" lIns="0" tIns="0" rIns="0" bIns="0" rtlCol="0" anchor="t"/>
          <a:lstStyle/>
          <a:p>
            <a:pPr marL="0" indent="0" algn="l">
              <a:lnSpc>
                <a:spcPts val="2400"/>
              </a:lnSpc>
              <a:buNone/>
            </a:pPr>
            <a:r>
              <a:rPr lang="en-US" sz="1900" b="1" dirty="0">
                <a:solidFill>
                  <a:srgbClr val="006747"/>
                </a:solidFill>
                <a:latin typeface="Noto Serif SC Bold" pitchFamily="34" charset="0"/>
                <a:ea typeface="Noto Serif SC Bold" pitchFamily="34" charset="-122"/>
                <a:cs typeface="Noto Serif SC Bold" pitchFamily="34" charset="-120"/>
              </a:rPr>
              <a:t>Το Δίκτυο Υπηρεσιών</a:t>
            </a:r>
            <a:endParaRPr lang="en-US" sz="1900" dirty="0"/>
          </a:p>
        </p:txBody>
      </p:sp>
      <p:sp>
        <p:nvSpPr>
          <p:cNvPr id="13" name="Text 9"/>
          <p:cNvSpPr/>
          <p:nvPr/>
        </p:nvSpPr>
        <p:spPr>
          <a:xfrm>
            <a:off x="10306050" y="3528655"/>
            <a:ext cx="3643313" cy="1888808"/>
          </a:xfrm>
          <a:prstGeom prst="rect">
            <a:avLst/>
          </a:prstGeom>
          <a:noFill/>
          <a:ln/>
        </p:spPr>
        <p:txBody>
          <a:bodyPr wrap="square" lIns="0" tIns="0" rIns="0" bIns="0" rtlCol="0" anchor="t"/>
          <a:lstStyle/>
          <a:p>
            <a:pPr marL="0" indent="0" algn="l">
              <a:lnSpc>
                <a:spcPts val="2450"/>
              </a:lnSpc>
              <a:buNone/>
            </a:pPr>
            <a:r>
              <a:rPr lang="en-US" sz="1500" dirty="0">
                <a:solidFill>
                  <a:srgbClr val="4B4A4A"/>
                </a:solidFill>
                <a:latin typeface="Geist" pitchFamily="34" charset="0"/>
                <a:ea typeface="Geist" pitchFamily="34" charset="-122"/>
                <a:cs typeface="Geist" pitchFamily="34" charset="-120"/>
              </a:rPr>
              <a:t>Κέντρα ψυχικής υγείας, κινητές μονάδες, υπηρεσίες κατ' οίκον φροντίδας και προστατευόμενες κατοικίες λειτουργούν σε στενή συνεργασία με την τοπική αυτοδιοίκηση.</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46709"/>
          </a:xfrm>
          <a:prstGeom prst="rect">
            <a:avLst/>
          </a:prstGeom>
        </p:spPr>
      </p:pic>
      <p:sp>
        <p:nvSpPr>
          <p:cNvPr id="3" name="Text 0"/>
          <p:cNvSpPr/>
          <p:nvPr/>
        </p:nvSpPr>
        <p:spPr>
          <a:xfrm>
            <a:off x="1901309" y="2743557"/>
            <a:ext cx="7414855" cy="534948"/>
          </a:xfrm>
          <a:prstGeom prst="rect">
            <a:avLst/>
          </a:prstGeom>
          <a:noFill/>
          <a:ln/>
        </p:spPr>
        <p:txBody>
          <a:bodyPr wrap="none" lIns="0" tIns="0" rIns="0" bIns="0" rtlCol="0" anchor="t"/>
          <a:lstStyle/>
          <a:p>
            <a:pPr marL="0" indent="0" algn="l">
              <a:lnSpc>
                <a:spcPts val="4200"/>
              </a:lnSpc>
              <a:buNone/>
            </a:pPr>
            <a:r>
              <a:rPr lang="en-US" sz="3350" b="1" dirty="0">
                <a:solidFill>
                  <a:srgbClr val="006747"/>
                </a:solidFill>
                <a:latin typeface="Noto Serif SC Bold" pitchFamily="34" charset="0"/>
                <a:ea typeface="Noto Serif SC Bold" pitchFamily="34" charset="-122"/>
                <a:cs typeface="Noto Serif SC Bold" pitchFamily="34" charset="-120"/>
              </a:rPr>
              <a:t>Open Dialogue: Ανοιχτός Διάλογος</a:t>
            </a:r>
            <a:endParaRPr lang="en-US" sz="3350" dirty="0"/>
          </a:p>
        </p:txBody>
      </p:sp>
      <p:sp>
        <p:nvSpPr>
          <p:cNvPr id="4" name="Shape 1"/>
          <p:cNvSpPr/>
          <p:nvPr/>
        </p:nvSpPr>
        <p:spPr>
          <a:xfrm>
            <a:off x="1901309" y="3535204"/>
            <a:ext cx="5328285" cy="1959769"/>
          </a:xfrm>
          <a:prstGeom prst="roundRect">
            <a:avLst>
              <a:gd name="adj" fmla="val 7862"/>
            </a:avLst>
          </a:prstGeom>
          <a:solidFill>
            <a:srgbClr val="D1EFE4"/>
          </a:solidFill>
          <a:ln w="7620">
            <a:solidFill>
              <a:srgbClr val="B7D5CA"/>
            </a:solidFill>
            <a:prstDash val="solid"/>
          </a:ln>
        </p:spPr>
        <p:txBody>
          <a:bodyPr/>
          <a:lstStyle/>
          <a:p>
            <a:endParaRPr lang="en-GB"/>
          </a:p>
        </p:txBody>
      </p:sp>
      <p:sp>
        <p:nvSpPr>
          <p:cNvPr id="5" name="Shape 2"/>
          <p:cNvSpPr/>
          <p:nvPr/>
        </p:nvSpPr>
        <p:spPr>
          <a:xfrm>
            <a:off x="2080022" y="3713917"/>
            <a:ext cx="513517" cy="513517"/>
          </a:xfrm>
          <a:prstGeom prst="roundRect">
            <a:avLst>
              <a:gd name="adj" fmla="val 17804835"/>
            </a:avLst>
          </a:prstGeom>
          <a:solidFill>
            <a:srgbClr val="006747"/>
          </a:solidFill>
          <a:ln/>
        </p:spPr>
        <p:txBody>
          <a:bodyPr/>
          <a:lstStyle/>
          <a:p>
            <a:endParaRPr lang="en-GB"/>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1230" y="3855006"/>
            <a:ext cx="231100" cy="231100"/>
          </a:xfrm>
          <a:prstGeom prst="rect">
            <a:avLst/>
          </a:prstGeom>
        </p:spPr>
      </p:pic>
      <p:sp>
        <p:nvSpPr>
          <p:cNvPr id="7" name="Text 3"/>
          <p:cNvSpPr/>
          <p:nvPr/>
        </p:nvSpPr>
        <p:spPr>
          <a:xfrm>
            <a:off x="2080022" y="4398526"/>
            <a:ext cx="2139791" cy="267414"/>
          </a:xfrm>
          <a:prstGeom prst="rect">
            <a:avLst/>
          </a:prstGeom>
          <a:noFill/>
          <a:ln/>
        </p:spPr>
        <p:txBody>
          <a:bodyPr wrap="none" lIns="0" tIns="0" rIns="0" bIns="0" rtlCol="0" anchor="t"/>
          <a:lstStyle/>
          <a:p>
            <a:pPr marL="0" indent="0" algn="l">
              <a:lnSpc>
                <a:spcPts val="2100"/>
              </a:lnSpc>
              <a:buNone/>
            </a:pPr>
            <a:r>
              <a:rPr lang="en-US" sz="1650" b="1" dirty="0">
                <a:solidFill>
                  <a:srgbClr val="4B4A4A"/>
                </a:solidFill>
                <a:latin typeface="Noto Serif SC Bold" pitchFamily="34" charset="0"/>
                <a:ea typeface="Noto Serif SC Bold" pitchFamily="34" charset="-122"/>
                <a:cs typeface="Noto Serif SC Bold" pitchFamily="34" charset="-120"/>
              </a:rPr>
              <a:t>Άμεση Παρέμβαση</a:t>
            </a:r>
            <a:endParaRPr lang="en-US" sz="1650" dirty="0"/>
          </a:p>
        </p:txBody>
      </p:sp>
      <p:sp>
        <p:nvSpPr>
          <p:cNvPr id="8" name="Text 4"/>
          <p:cNvSpPr/>
          <p:nvPr/>
        </p:nvSpPr>
        <p:spPr>
          <a:xfrm>
            <a:off x="2080022" y="4768572"/>
            <a:ext cx="4970859" cy="547688"/>
          </a:xfrm>
          <a:prstGeom prst="rect">
            <a:avLst/>
          </a:prstGeom>
          <a:noFill/>
          <a:ln/>
        </p:spPr>
        <p:txBody>
          <a:bodyPr wrap="square" lIns="0" tIns="0" rIns="0" bIns="0" rtlCol="0" anchor="t"/>
          <a:lstStyle/>
          <a:p>
            <a:pPr marL="0" indent="0" algn="l">
              <a:lnSpc>
                <a:spcPts val="2150"/>
              </a:lnSpc>
              <a:buNone/>
            </a:pPr>
            <a:r>
              <a:rPr lang="en-US" sz="1300" dirty="0">
                <a:solidFill>
                  <a:srgbClr val="4B4A4A"/>
                </a:solidFill>
                <a:latin typeface="Geist" pitchFamily="34" charset="0"/>
                <a:ea typeface="Geist" pitchFamily="34" charset="-122"/>
                <a:cs typeface="Geist" pitchFamily="34" charset="-120"/>
              </a:rPr>
              <a:t>Ταχεία ανταπόκριση στις κρίσεις ψυχώσεων με συμμετοχή της οικογένειας και του κοινωνικού δικτύου.</a:t>
            </a:r>
            <a:endParaRPr lang="en-US" sz="1300" dirty="0"/>
          </a:p>
        </p:txBody>
      </p:sp>
      <p:sp>
        <p:nvSpPr>
          <p:cNvPr id="9" name="Shape 5"/>
          <p:cNvSpPr/>
          <p:nvPr/>
        </p:nvSpPr>
        <p:spPr>
          <a:xfrm>
            <a:off x="7400687" y="3535204"/>
            <a:ext cx="5328404" cy="1959769"/>
          </a:xfrm>
          <a:prstGeom prst="roundRect">
            <a:avLst>
              <a:gd name="adj" fmla="val 7862"/>
            </a:avLst>
          </a:prstGeom>
          <a:solidFill>
            <a:srgbClr val="D1EFE4"/>
          </a:solidFill>
          <a:ln w="7620">
            <a:solidFill>
              <a:srgbClr val="B7D5CA"/>
            </a:solidFill>
            <a:prstDash val="solid"/>
          </a:ln>
        </p:spPr>
        <p:txBody>
          <a:bodyPr/>
          <a:lstStyle/>
          <a:p>
            <a:endParaRPr lang="en-GB"/>
          </a:p>
        </p:txBody>
      </p:sp>
      <p:sp>
        <p:nvSpPr>
          <p:cNvPr id="10" name="Shape 6"/>
          <p:cNvSpPr/>
          <p:nvPr/>
        </p:nvSpPr>
        <p:spPr>
          <a:xfrm>
            <a:off x="7579400" y="3713917"/>
            <a:ext cx="513517" cy="513517"/>
          </a:xfrm>
          <a:prstGeom prst="roundRect">
            <a:avLst>
              <a:gd name="adj" fmla="val 17804835"/>
            </a:avLst>
          </a:prstGeom>
          <a:solidFill>
            <a:srgbClr val="006747"/>
          </a:solidFill>
          <a:ln/>
        </p:spPr>
        <p:txBody>
          <a:bodyPr/>
          <a:lstStyle/>
          <a:p>
            <a:endParaRPr lang="en-GB"/>
          </a:p>
        </p:txBody>
      </p:sp>
      <p:pic>
        <p:nvPicPr>
          <p:cNvPr id="11"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20608" y="3855006"/>
            <a:ext cx="231100" cy="231100"/>
          </a:xfrm>
          <a:prstGeom prst="rect">
            <a:avLst/>
          </a:prstGeom>
        </p:spPr>
      </p:pic>
      <p:sp>
        <p:nvSpPr>
          <p:cNvPr id="12" name="Text 7"/>
          <p:cNvSpPr/>
          <p:nvPr/>
        </p:nvSpPr>
        <p:spPr>
          <a:xfrm>
            <a:off x="7579400" y="4398526"/>
            <a:ext cx="2139791" cy="267414"/>
          </a:xfrm>
          <a:prstGeom prst="rect">
            <a:avLst/>
          </a:prstGeom>
          <a:noFill/>
          <a:ln/>
        </p:spPr>
        <p:txBody>
          <a:bodyPr wrap="none" lIns="0" tIns="0" rIns="0" bIns="0" rtlCol="0" anchor="t"/>
          <a:lstStyle/>
          <a:p>
            <a:pPr marL="0" indent="0" algn="l">
              <a:lnSpc>
                <a:spcPts val="2100"/>
              </a:lnSpc>
              <a:buNone/>
            </a:pPr>
            <a:r>
              <a:rPr lang="en-US" sz="1650" b="1" dirty="0">
                <a:solidFill>
                  <a:srgbClr val="4B4A4A"/>
                </a:solidFill>
                <a:latin typeface="Noto Serif SC Bold" pitchFamily="34" charset="0"/>
                <a:ea typeface="Noto Serif SC Bold" pitchFamily="34" charset="-122"/>
                <a:cs typeface="Noto Serif SC Bold" pitchFamily="34" charset="-120"/>
              </a:rPr>
              <a:t>Ισότιμος Διάλογος</a:t>
            </a:r>
            <a:endParaRPr lang="en-US" sz="1650" dirty="0"/>
          </a:p>
        </p:txBody>
      </p:sp>
      <p:sp>
        <p:nvSpPr>
          <p:cNvPr id="13" name="Text 8"/>
          <p:cNvSpPr/>
          <p:nvPr/>
        </p:nvSpPr>
        <p:spPr>
          <a:xfrm>
            <a:off x="7579400" y="4768572"/>
            <a:ext cx="4970978" cy="547688"/>
          </a:xfrm>
          <a:prstGeom prst="rect">
            <a:avLst/>
          </a:prstGeom>
          <a:noFill/>
          <a:ln/>
        </p:spPr>
        <p:txBody>
          <a:bodyPr wrap="square" lIns="0" tIns="0" rIns="0" bIns="0" rtlCol="0" anchor="t"/>
          <a:lstStyle/>
          <a:p>
            <a:pPr marL="0" indent="0" algn="l">
              <a:lnSpc>
                <a:spcPts val="2150"/>
              </a:lnSpc>
              <a:buNone/>
            </a:pPr>
            <a:r>
              <a:rPr lang="en-US" sz="1300" dirty="0">
                <a:solidFill>
                  <a:srgbClr val="4B4A4A"/>
                </a:solidFill>
                <a:latin typeface="Geist" pitchFamily="34" charset="0"/>
                <a:ea typeface="Geist" pitchFamily="34" charset="-122"/>
                <a:cs typeface="Geist" pitchFamily="34" charset="-120"/>
              </a:rPr>
              <a:t>Ανοιχτή επικοινωνία μεταξύ επαγγελματιών και ασθενών, ενισχύοντας την αυτονομία.</a:t>
            </a:r>
            <a:endParaRPr lang="en-US" sz="1300" dirty="0"/>
          </a:p>
        </p:txBody>
      </p:sp>
      <p:sp>
        <p:nvSpPr>
          <p:cNvPr id="14" name="Shape 9"/>
          <p:cNvSpPr/>
          <p:nvPr/>
        </p:nvSpPr>
        <p:spPr>
          <a:xfrm>
            <a:off x="1901309" y="5666065"/>
            <a:ext cx="5328285" cy="1959769"/>
          </a:xfrm>
          <a:prstGeom prst="roundRect">
            <a:avLst>
              <a:gd name="adj" fmla="val 7862"/>
            </a:avLst>
          </a:prstGeom>
          <a:solidFill>
            <a:srgbClr val="D1EFE4"/>
          </a:solidFill>
          <a:ln w="7620">
            <a:solidFill>
              <a:srgbClr val="B7D5CA"/>
            </a:solidFill>
            <a:prstDash val="solid"/>
          </a:ln>
        </p:spPr>
        <p:txBody>
          <a:bodyPr/>
          <a:lstStyle/>
          <a:p>
            <a:endParaRPr lang="en-GB"/>
          </a:p>
        </p:txBody>
      </p:sp>
      <p:sp>
        <p:nvSpPr>
          <p:cNvPr id="15" name="Shape 10"/>
          <p:cNvSpPr/>
          <p:nvPr/>
        </p:nvSpPr>
        <p:spPr>
          <a:xfrm>
            <a:off x="2080022" y="5844778"/>
            <a:ext cx="513517" cy="513517"/>
          </a:xfrm>
          <a:prstGeom prst="roundRect">
            <a:avLst>
              <a:gd name="adj" fmla="val 17804835"/>
            </a:avLst>
          </a:prstGeom>
          <a:solidFill>
            <a:srgbClr val="006747"/>
          </a:solidFill>
          <a:ln/>
        </p:spPr>
        <p:txBody>
          <a:bodyPr/>
          <a:lstStyle/>
          <a:p>
            <a:endParaRPr lang="en-GB"/>
          </a:p>
        </p:txBody>
      </p:sp>
      <p:pic>
        <p:nvPicPr>
          <p:cNvPr id="16"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21230" y="5985867"/>
            <a:ext cx="231100" cy="231100"/>
          </a:xfrm>
          <a:prstGeom prst="rect">
            <a:avLst/>
          </a:prstGeom>
        </p:spPr>
      </p:pic>
      <p:sp>
        <p:nvSpPr>
          <p:cNvPr id="17" name="Text 11"/>
          <p:cNvSpPr/>
          <p:nvPr/>
        </p:nvSpPr>
        <p:spPr>
          <a:xfrm>
            <a:off x="2080022" y="6529387"/>
            <a:ext cx="2436614" cy="267414"/>
          </a:xfrm>
          <a:prstGeom prst="rect">
            <a:avLst/>
          </a:prstGeom>
          <a:noFill/>
          <a:ln/>
        </p:spPr>
        <p:txBody>
          <a:bodyPr wrap="none" lIns="0" tIns="0" rIns="0" bIns="0" rtlCol="0" anchor="t"/>
          <a:lstStyle/>
          <a:p>
            <a:pPr marL="0" indent="0" algn="l">
              <a:lnSpc>
                <a:spcPts val="2100"/>
              </a:lnSpc>
              <a:buNone/>
            </a:pPr>
            <a:r>
              <a:rPr lang="en-US" sz="1650" b="1" dirty="0">
                <a:solidFill>
                  <a:srgbClr val="4B4A4A"/>
                </a:solidFill>
                <a:latin typeface="Noto Serif SC Bold" pitchFamily="34" charset="0"/>
                <a:ea typeface="Noto Serif SC Bold" pitchFamily="34" charset="-122"/>
                <a:cs typeface="Noto Serif SC Bold" pitchFamily="34" charset="-120"/>
              </a:rPr>
              <a:t>Διεπιστημονική Ομάδα</a:t>
            </a:r>
            <a:endParaRPr lang="en-US" sz="1650" dirty="0"/>
          </a:p>
        </p:txBody>
      </p:sp>
      <p:sp>
        <p:nvSpPr>
          <p:cNvPr id="18" name="Text 12"/>
          <p:cNvSpPr/>
          <p:nvPr/>
        </p:nvSpPr>
        <p:spPr>
          <a:xfrm>
            <a:off x="2080022" y="6899434"/>
            <a:ext cx="4970859" cy="547688"/>
          </a:xfrm>
          <a:prstGeom prst="rect">
            <a:avLst/>
          </a:prstGeom>
          <a:noFill/>
          <a:ln/>
        </p:spPr>
        <p:txBody>
          <a:bodyPr wrap="square" lIns="0" tIns="0" rIns="0" bIns="0" rtlCol="0" anchor="t"/>
          <a:lstStyle/>
          <a:p>
            <a:pPr marL="0" indent="0" algn="l">
              <a:lnSpc>
                <a:spcPts val="2150"/>
              </a:lnSpc>
              <a:buNone/>
            </a:pPr>
            <a:r>
              <a:rPr lang="en-US" sz="1300" dirty="0">
                <a:solidFill>
                  <a:srgbClr val="4B4A4A"/>
                </a:solidFill>
                <a:latin typeface="Geist" pitchFamily="34" charset="0"/>
                <a:ea typeface="Geist" pitchFamily="34" charset="-122"/>
                <a:cs typeface="Geist" pitchFamily="34" charset="-120"/>
              </a:rPr>
              <a:t>Ψυχίατροι, ψυχολόγοι, κοινωνικοί λειτουργοί και νοσηλευτές συνεργάζονται ολιστικά.</a:t>
            </a:r>
            <a:endParaRPr lang="en-US" sz="1300" dirty="0"/>
          </a:p>
        </p:txBody>
      </p:sp>
      <p:sp>
        <p:nvSpPr>
          <p:cNvPr id="19" name="Shape 13"/>
          <p:cNvSpPr/>
          <p:nvPr/>
        </p:nvSpPr>
        <p:spPr>
          <a:xfrm>
            <a:off x="7400687" y="5666065"/>
            <a:ext cx="5328404" cy="1959769"/>
          </a:xfrm>
          <a:prstGeom prst="roundRect">
            <a:avLst>
              <a:gd name="adj" fmla="val 7862"/>
            </a:avLst>
          </a:prstGeom>
          <a:solidFill>
            <a:srgbClr val="D1EFE4"/>
          </a:solidFill>
          <a:ln w="7620">
            <a:solidFill>
              <a:srgbClr val="B7D5CA"/>
            </a:solidFill>
            <a:prstDash val="solid"/>
          </a:ln>
        </p:spPr>
        <p:txBody>
          <a:bodyPr/>
          <a:lstStyle/>
          <a:p>
            <a:endParaRPr lang="en-GB"/>
          </a:p>
        </p:txBody>
      </p:sp>
      <p:sp>
        <p:nvSpPr>
          <p:cNvPr id="20" name="Shape 14"/>
          <p:cNvSpPr/>
          <p:nvPr/>
        </p:nvSpPr>
        <p:spPr>
          <a:xfrm>
            <a:off x="7579400" y="5844778"/>
            <a:ext cx="513517" cy="513517"/>
          </a:xfrm>
          <a:prstGeom prst="roundRect">
            <a:avLst>
              <a:gd name="adj" fmla="val 17804835"/>
            </a:avLst>
          </a:prstGeom>
          <a:solidFill>
            <a:srgbClr val="006747"/>
          </a:solidFill>
          <a:ln/>
        </p:spPr>
        <p:txBody>
          <a:bodyPr/>
          <a:lstStyle/>
          <a:p>
            <a:endParaRPr lang="en-GB"/>
          </a:p>
        </p:txBody>
      </p:sp>
      <p:pic>
        <p:nvPicPr>
          <p:cNvPr id="21"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20608" y="5985867"/>
            <a:ext cx="231100" cy="231100"/>
          </a:xfrm>
          <a:prstGeom prst="rect">
            <a:avLst/>
          </a:prstGeom>
        </p:spPr>
      </p:pic>
      <p:sp>
        <p:nvSpPr>
          <p:cNvPr id="22" name="Text 15"/>
          <p:cNvSpPr/>
          <p:nvPr/>
        </p:nvSpPr>
        <p:spPr>
          <a:xfrm>
            <a:off x="7579400" y="6529387"/>
            <a:ext cx="2139791" cy="267414"/>
          </a:xfrm>
          <a:prstGeom prst="rect">
            <a:avLst/>
          </a:prstGeom>
          <a:noFill/>
          <a:ln/>
        </p:spPr>
        <p:txBody>
          <a:bodyPr wrap="none" lIns="0" tIns="0" rIns="0" bIns="0" rtlCol="0" anchor="t"/>
          <a:lstStyle/>
          <a:p>
            <a:pPr marL="0" indent="0" algn="l">
              <a:lnSpc>
                <a:spcPts val="2100"/>
              </a:lnSpc>
              <a:buNone/>
            </a:pPr>
            <a:r>
              <a:rPr lang="en-US" sz="1650" b="1" dirty="0">
                <a:solidFill>
                  <a:srgbClr val="4B4A4A"/>
                </a:solidFill>
                <a:latin typeface="Noto Serif SC Bold" pitchFamily="34" charset="0"/>
                <a:ea typeface="Noto Serif SC Bold" pitchFamily="34" charset="-122"/>
                <a:cs typeface="Noto Serif SC Bold" pitchFamily="34" charset="-120"/>
              </a:rPr>
              <a:t>Αποτελέσματα</a:t>
            </a:r>
            <a:endParaRPr lang="en-US" sz="1650" dirty="0"/>
          </a:p>
        </p:txBody>
      </p:sp>
      <p:sp>
        <p:nvSpPr>
          <p:cNvPr id="23" name="Text 16"/>
          <p:cNvSpPr/>
          <p:nvPr/>
        </p:nvSpPr>
        <p:spPr>
          <a:xfrm>
            <a:off x="7579400" y="6899434"/>
            <a:ext cx="4970978" cy="547688"/>
          </a:xfrm>
          <a:prstGeom prst="rect">
            <a:avLst/>
          </a:prstGeom>
          <a:noFill/>
          <a:ln/>
        </p:spPr>
        <p:txBody>
          <a:bodyPr wrap="square" lIns="0" tIns="0" rIns="0" bIns="0" rtlCol="0" anchor="t"/>
          <a:lstStyle/>
          <a:p>
            <a:pPr marL="0" indent="0" algn="l">
              <a:lnSpc>
                <a:spcPts val="2150"/>
              </a:lnSpc>
              <a:buNone/>
            </a:pPr>
            <a:r>
              <a:rPr lang="en-US" sz="1300" dirty="0">
                <a:solidFill>
                  <a:srgbClr val="4B4A4A"/>
                </a:solidFill>
                <a:latin typeface="Geist" pitchFamily="34" charset="0"/>
                <a:ea typeface="Geist" pitchFamily="34" charset="-122"/>
                <a:cs typeface="Geist" pitchFamily="34" charset="-120"/>
              </a:rPr>
              <a:t>Σημαντική μείωση υποτροπών και μακροχρόνιας φαρμακευτικής αγωγής.</a:t>
            </a:r>
            <a:endParaRPr lang="en-US" sz="13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1606034" y="642699"/>
            <a:ext cx="1896308" cy="354330"/>
          </a:xfrm>
          <a:prstGeom prst="roundRect">
            <a:avLst>
              <a:gd name="adj" fmla="val 36683"/>
            </a:avLst>
          </a:prstGeom>
          <a:noFill/>
          <a:ln w="7620">
            <a:solidFill>
              <a:srgbClr val="006747"/>
            </a:solidFill>
            <a:prstDash val="solid"/>
          </a:ln>
        </p:spPr>
        <p:txBody>
          <a:bodyPr/>
          <a:lstStyle/>
          <a:p>
            <a:endParaRPr lang="en-GB"/>
          </a:p>
        </p:txBody>
      </p:sp>
      <p:sp>
        <p:nvSpPr>
          <p:cNvPr id="3" name="Text 1"/>
          <p:cNvSpPr/>
          <p:nvPr/>
        </p:nvSpPr>
        <p:spPr>
          <a:xfrm>
            <a:off x="1721882" y="704374"/>
            <a:ext cx="1664613" cy="230981"/>
          </a:xfrm>
          <a:prstGeom prst="rect">
            <a:avLst/>
          </a:prstGeom>
          <a:noFill/>
          <a:ln/>
        </p:spPr>
        <p:txBody>
          <a:bodyPr wrap="none" lIns="0" tIns="0" rIns="0" bIns="0" rtlCol="0" anchor="t"/>
          <a:lstStyle/>
          <a:p>
            <a:pPr marL="0" indent="0" algn="l">
              <a:lnSpc>
                <a:spcPts val="1800"/>
              </a:lnSpc>
              <a:buNone/>
            </a:pPr>
            <a:r>
              <a:rPr lang="en-US" sz="1100" dirty="0">
                <a:solidFill>
                  <a:srgbClr val="006747"/>
                </a:solidFill>
                <a:latin typeface="Geist" pitchFamily="34" charset="0"/>
                <a:ea typeface="Geist" pitchFamily="34" charset="-122"/>
                <a:cs typeface="Geist" pitchFamily="34" charset="-120"/>
              </a:rPr>
              <a:t>ΜΕΛΈΤΗ ΠΕΡΊΠΤΩΣΗΣ #1</a:t>
            </a:r>
            <a:endParaRPr lang="en-US" sz="1100" dirty="0"/>
          </a:p>
        </p:txBody>
      </p:sp>
      <p:sp>
        <p:nvSpPr>
          <p:cNvPr id="4" name="Text 2"/>
          <p:cNvSpPr/>
          <p:nvPr/>
        </p:nvSpPr>
        <p:spPr>
          <a:xfrm>
            <a:off x="1606034" y="1069181"/>
            <a:ext cx="9929693" cy="564118"/>
          </a:xfrm>
          <a:prstGeom prst="rect">
            <a:avLst/>
          </a:prstGeom>
          <a:noFill/>
          <a:ln/>
        </p:spPr>
        <p:txBody>
          <a:bodyPr wrap="none" lIns="0" tIns="0" rIns="0" bIns="0" rtlCol="0" anchor="t"/>
          <a:lstStyle/>
          <a:p>
            <a:pPr marL="0" indent="0" algn="l">
              <a:lnSpc>
                <a:spcPts val="4400"/>
              </a:lnSpc>
              <a:buNone/>
            </a:pPr>
            <a:r>
              <a:rPr lang="en-US" sz="3550" b="1" dirty="0">
                <a:solidFill>
                  <a:srgbClr val="006747"/>
                </a:solidFill>
                <a:latin typeface="Noto Serif SC Bold" pitchFamily="34" charset="0"/>
                <a:ea typeface="Noto Serif SC Bold" pitchFamily="34" charset="-122"/>
                <a:cs typeface="Noto Serif SC Bold" pitchFamily="34" charset="-120"/>
              </a:rPr>
              <a:t>Helsinki Clubhouse: Μια Ισότιμη Κοινότητα</a:t>
            </a:r>
            <a:endParaRPr lang="en-US" sz="3550" dirty="0"/>
          </a:p>
        </p:txBody>
      </p:sp>
      <p:sp>
        <p:nvSpPr>
          <p:cNvPr id="5" name="Text 3"/>
          <p:cNvSpPr/>
          <p:nvPr/>
        </p:nvSpPr>
        <p:spPr>
          <a:xfrm>
            <a:off x="1606034" y="1904048"/>
            <a:ext cx="11418213" cy="577453"/>
          </a:xfrm>
          <a:prstGeom prst="rect">
            <a:avLst/>
          </a:prstGeom>
          <a:noFill/>
          <a:ln/>
        </p:spPr>
        <p:txBody>
          <a:bodyPr wrap="squar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Το Clubhouse είναι κοινότητα όπου όλοι συμμετέχουν στον σχεδιασμό και την ανάπτυξη δραστηριοτήτων. Προσφέρει στοχευμένες δραστηριότητες για την καθημερινή ζωή, υποστήριξη από ομοτίμους και ατομική καθοδήγηση.</a:t>
            </a:r>
            <a:endParaRPr lang="en-US" sz="1400" dirty="0"/>
          </a:p>
        </p:txBody>
      </p:sp>
      <p:sp>
        <p:nvSpPr>
          <p:cNvPr id="6" name="Shape 4"/>
          <p:cNvSpPr/>
          <p:nvPr/>
        </p:nvSpPr>
        <p:spPr>
          <a:xfrm>
            <a:off x="1606034" y="2684502"/>
            <a:ext cx="3685699" cy="2775228"/>
          </a:xfrm>
          <a:prstGeom prst="roundRect">
            <a:avLst>
              <a:gd name="adj" fmla="val 5854"/>
            </a:avLst>
          </a:prstGeom>
          <a:solidFill>
            <a:srgbClr val="E5F9F2">
              <a:alpha val="95000"/>
            </a:srgbClr>
          </a:solidFill>
          <a:ln w="22860">
            <a:solidFill>
              <a:srgbClr val="B7D5CA"/>
            </a:solidFill>
            <a:prstDash val="solid"/>
          </a:ln>
        </p:spPr>
        <p:txBody>
          <a:bodyPr/>
          <a:lstStyle/>
          <a:p>
            <a:endParaRPr lang="en-GB"/>
          </a:p>
        </p:txBody>
      </p:sp>
      <p:sp>
        <p:nvSpPr>
          <p:cNvPr id="7" name="Shape 5"/>
          <p:cNvSpPr/>
          <p:nvPr/>
        </p:nvSpPr>
        <p:spPr>
          <a:xfrm>
            <a:off x="1628894" y="2707362"/>
            <a:ext cx="3639979" cy="541496"/>
          </a:xfrm>
          <a:prstGeom prst="roundRect">
            <a:avLst>
              <a:gd name="adj" fmla="val 24939"/>
            </a:avLst>
          </a:prstGeom>
          <a:solidFill>
            <a:srgbClr val="D1EFE4"/>
          </a:solidFill>
          <a:ln/>
        </p:spPr>
        <p:txBody>
          <a:bodyPr/>
          <a:lstStyle/>
          <a:p>
            <a:endParaRPr lang="en-GB"/>
          </a:p>
        </p:txBody>
      </p:sp>
      <p:pic>
        <p:nvPicPr>
          <p:cNvPr id="8"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13509" y="2838926"/>
            <a:ext cx="270748" cy="270748"/>
          </a:xfrm>
          <a:prstGeom prst="rect">
            <a:avLst/>
          </a:prstGeom>
        </p:spPr>
      </p:pic>
      <p:sp>
        <p:nvSpPr>
          <p:cNvPr id="9" name="Text 6"/>
          <p:cNvSpPr/>
          <p:nvPr/>
        </p:nvSpPr>
        <p:spPr>
          <a:xfrm>
            <a:off x="1809393" y="3429357"/>
            <a:ext cx="3278981" cy="563880"/>
          </a:xfrm>
          <a:prstGeom prst="rect">
            <a:avLst/>
          </a:prstGeom>
          <a:noFill/>
          <a:ln/>
        </p:spPr>
        <p:txBody>
          <a:bodyPr wrap="square" lIns="0" tIns="0" rIns="0" bIns="0" rtlCol="0" anchor="t"/>
          <a:lstStyle/>
          <a:p>
            <a:pPr marL="0" indent="0" algn="l">
              <a:lnSpc>
                <a:spcPts val="2200"/>
              </a:lnSpc>
              <a:buNone/>
            </a:pPr>
            <a:r>
              <a:rPr lang="en-US" sz="1750" b="1" dirty="0">
                <a:solidFill>
                  <a:srgbClr val="4B4A4A"/>
                </a:solidFill>
                <a:latin typeface="Noto Serif SC Bold" pitchFamily="34" charset="0"/>
                <a:ea typeface="Noto Serif SC Bold" pitchFamily="34" charset="-122"/>
                <a:cs typeface="Noto Serif SC Bold" pitchFamily="34" charset="-120"/>
              </a:rPr>
              <a:t>Μονάδα Εργασίας &amp; Σπουδών</a:t>
            </a:r>
            <a:endParaRPr lang="en-US" sz="1750" dirty="0"/>
          </a:p>
        </p:txBody>
      </p:sp>
      <p:sp>
        <p:nvSpPr>
          <p:cNvPr id="10" name="Text 7"/>
          <p:cNvSpPr/>
          <p:nvPr/>
        </p:nvSpPr>
        <p:spPr>
          <a:xfrm>
            <a:off x="1809393" y="4101465"/>
            <a:ext cx="3278981" cy="1154906"/>
          </a:xfrm>
          <a:prstGeom prst="rect">
            <a:avLst/>
          </a:prstGeom>
          <a:noFill/>
          <a:ln/>
        </p:spPr>
        <p:txBody>
          <a:bodyPr wrap="squar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Υποστηρίζει την ανάπτυξη δεξιοτήτων εργασίας και μελέτης. Διατηρεί το πρόγραμμα απασχόλησης και το Διεθνές Κέντρο Εκπαίδευσης.</a:t>
            </a:r>
            <a:endParaRPr lang="en-US" sz="1400" dirty="0"/>
          </a:p>
        </p:txBody>
      </p:sp>
      <p:sp>
        <p:nvSpPr>
          <p:cNvPr id="11" name="Shape 8"/>
          <p:cNvSpPr/>
          <p:nvPr/>
        </p:nvSpPr>
        <p:spPr>
          <a:xfrm>
            <a:off x="5472232" y="2684502"/>
            <a:ext cx="3685699" cy="2775228"/>
          </a:xfrm>
          <a:prstGeom prst="roundRect">
            <a:avLst>
              <a:gd name="adj" fmla="val 5854"/>
            </a:avLst>
          </a:prstGeom>
          <a:solidFill>
            <a:srgbClr val="E5F9F2">
              <a:alpha val="95000"/>
            </a:srgbClr>
          </a:solidFill>
          <a:ln w="22860">
            <a:solidFill>
              <a:srgbClr val="B7D5CA"/>
            </a:solidFill>
            <a:prstDash val="solid"/>
          </a:ln>
        </p:spPr>
        <p:txBody>
          <a:bodyPr/>
          <a:lstStyle/>
          <a:p>
            <a:endParaRPr lang="en-GB"/>
          </a:p>
        </p:txBody>
      </p:sp>
      <p:sp>
        <p:nvSpPr>
          <p:cNvPr id="12" name="Shape 9"/>
          <p:cNvSpPr/>
          <p:nvPr/>
        </p:nvSpPr>
        <p:spPr>
          <a:xfrm>
            <a:off x="5495092" y="2707362"/>
            <a:ext cx="3639979" cy="541496"/>
          </a:xfrm>
          <a:prstGeom prst="roundRect">
            <a:avLst>
              <a:gd name="adj" fmla="val 24939"/>
            </a:avLst>
          </a:prstGeom>
          <a:solidFill>
            <a:srgbClr val="D1EFE4"/>
          </a:solidFill>
          <a:ln/>
        </p:spPr>
        <p:txBody>
          <a:bodyPr/>
          <a:lstStyle/>
          <a:p>
            <a:endParaRPr lang="en-GB"/>
          </a:p>
        </p:txBody>
      </p:sp>
      <p:pic>
        <p:nvPicPr>
          <p:cNvPr id="13"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79707" y="2838926"/>
            <a:ext cx="270748" cy="270748"/>
          </a:xfrm>
          <a:prstGeom prst="rect">
            <a:avLst/>
          </a:prstGeom>
        </p:spPr>
      </p:pic>
      <p:sp>
        <p:nvSpPr>
          <p:cNvPr id="14" name="Text 10"/>
          <p:cNvSpPr/>
          <p:nvPr/>
        </p:nvSpPr>
        <p:spPr>
          <a:xfrm>
            <a:off x="5675590" y="3429357"/>
            <a:ext cx="2474952" cy="281940"/>
          </a:xfrm>
          <a:prstGeom prst="rect">
            <a:avLst/>
          </a:prstGeom>
          <a:noFill/>
          <a:ln/>
        </p:spPr>
        <p:txBody>
          <a:bodyPr wrap="none" lIns="0" tIns="0" rIns="0" bIns="0" rtlCol="0" anchor="t"/>
          <a:lstStyle/>
          <a:p>
            <a:pPr marL="0" indent="0" algn="l">
              <a:lnSpc>
                <a:spcPts val="2200"/>
              </a:lnSpc>
              <a:buNone/>
            </a:pPr>
            <a:r>
              <a:rPr lang="en-US" sz="1750" b="1" dirty="0">
                <a:solidFill>
                  <a:srgbClr val="4B4A4A"/>
                </a:solidFill>
                <a:latin typeface="Noto Serif SC Bold" pitchFamily="34" charset="0"/>
                <a:ea typeface="Noto Serif SC Bold" pitchFamily="34" charset="-122"/>
                <a:cs typeface="Noto Serif SC Bold" pitchFamily="34" charset="-120"/>
              </a:rPr>
              <a:t>Μονάδα Επικοινωνίας</a:t>
            </a:r>
            <a:endParaRPr lang="en-US" sz="1750" dirty="0"/>
          </a:p>
        </p:txBody>
      </p:sp>
      <p:sp>
        <p:nvSpPr>
          <p:cNvPr id="15" name="Text 11"/>
          <p:cNvSpPr/>
          <p:nvPr/>
        </p:nvSpPr>
        <p:spPr>
          <a:xfrm>
            <a:off x="5675590" y="3819525"/>
            <a:ext cx="3278981" cy="1154906"/>
          </a:xfrm>
          <a:prstGeom prst="rect">
            <a:avLst/>
          </a:prstGeom>
          <a:noFill/>
          <a:ln/>
        </p:spPr>
        <p:txBody>
          <a:bodyPr wrap="squar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Υπεύθυνη για εσωτερική και εξωτερική επικοινωνία, έκδοση περιοδικού και δημιουργία διαφημιστικού υλικού.</a:t>
            </a:r>
            <a:endParaRPr lang="en-US" sz="1400" dirty="0"/>
          </a:p>
        </p:txBody>
      </p:sp>
      <p:sp>
        <p:nvSpPr>
          <p:cNvPr id="16" name="Shape 12"/>
          <p:cNvSpPr/>
          <p:nvPr/>
        </p:nvSpPr>
        <p:spPr>
          <a:xfrm>
            <a:off x="9338429" y="2684502"/>
            <a:ext cx="3685818" cy="2775228"/>
          </a:xfrm>
          <a:prstGeom prst="roundRect">
            <a:avLst>
              <a:gd name="adj" fmla="val 5854"/>
            </a:avLst>
          </a:prstGeom>
          <a:solidFill>
            <a:srgbClr val="E5F9F2">
              <a:alpha val="95000"/>
            </a:srgbClr>
          </a:solidFill>
          <a:ln w="22860">
            <a:solidFill>
              <a:srgbClr val="B7D5CA"/>
            </a:solidFill>
            <a:prstDash val="solid"/>
          </a:ln>
        </p:spPr>
        <p:txBody>
          <a:bodyPr/>
          <a:lstStyle/>
          <a:p>
            <a:endParaRPr lang="en-GB"/>
          </a:p>
        </p:txBody>
      </p:sp>
      <p:sp>
        <p:nvSpPr>
          <p:cNvPr id="17" name="Shape 13"/>
          <p:cNvSpPr/>
          <p:nvPr/>
        </p:nvSpPr>
        <p:spPr>
          <a:xfrm>
            <a:off x="9361289" y="2707362"/>
            <a:ext cx="3640098" cy="541496"/>
          </a:xfrm>
          <a:prstGeom prst="roundRect">
            <a:avLst>
              <a:gd name="adj" fmla="val 24939"/>
            </a:avLst>
          </a:prstGeom>
          <a:solidFill>
            <a:srgbClr val="D1EFE4"/>
          </a:solidFill>
          <a:ln/>
        </p:spPr>
        <p:txBody>
          <a:bodyPr/>
          <a:lstStyle/>
          <a:p>
            <a:endParaRPr lang="en-GB"/>
          </a:p>
        </p:txBody>
      </p:sp>
      <p:pic>
        <p:nvPicPr>
          <p:cNvPr id="18"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45904" y="2838926"/>
            <a:ext cx="270748" cy="270748"/>
          </a:xfrm>
          <a:prstGeom prst="rect">
            <a:avLst/>
          </a:prstGeom>
        </p:spPr>
      </p:pic>
      <p:sp>
        <p:nvSpPr>
          <p:cNvPr id="19" name="Text 14"/>
          <p:cNvSpPr/>
          <p:nvPr/>
        </p:nvSpPr>
        <p:spPr>
          <a:xfrm>
            <a:off x="9541788" y="3429357"/>
            <a:ext cx="2345888" cy="281940"/>
          </a:xfrm>
          <a:prstGeom prst="rect">
            <a:avLst/>
          </a:prstGeom>
          <a:noFill/>
          <a:ln/>
        </p:spPr>
        <p:txBody>
          <a:bodyPr wrap="none" lIns="0" tIns="0" rIns="0" bIns="0" rtlCol="0" anchor="t"/>
          <a:lstStyle/>
          <a:p>
            <a:pPr marL="0" indent="0" algn="l">
              <a:lnSpc>
                <a:spcPts val="2200"/>
              </a:lnSpc>
              <a:buNone/>
            </a:pPr>
            <a:r>
              <a:rPr lang="en-US" sz="1750" b="1" dirty="0">
                <a:solidFill>
                  <a:srgbClr val="4B4A4A"/>
                </a:solidFill>
                <a:latin typeface="Noto Serif SC Bold" pitchFamily="34" charset="0"/>
                <a:ea typeface="Noto Serif SC Bold" pitchFamily="34" charset="-122"/>
                <a:cs typeface="Noto Serif SC Bold" pitchFamily="34" charset="-120"/>
              </a:rPr>
              <a:t>Μονάδα Εστιατορίου</a:t>
            </a:r>
            <a:endParaRPr lang="en-US" sz="1750" dirty="0"/>
          </a:p>
        </p:txBody>
      </p:sp>
      <p:sp>
        <p:nvSpPr>
          <p:cNvPr id="20" name="Text 15"/>
          <p:cNvSpPr/>
          <p:nvPr/>
        </p:nvSpPr>
        <p:spPr>
          <a:xfrm>
            <a:off x="9541788" y="3819525"/>
            <a:ext cx="3279100" cy="866180"/>
          </a:xfrm>
          <a:prstGeom prst="rect">
            <a:avLst/>
          </a:prstGeom>
          <a:noFill/>
          <a:ln/>
        </p:spPr>
        <p:txBody>
          <a:bodyPr wrap="squar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Ετοιμάζει νόστιμα γεύματα κάθε εργάσιμη ημέρα, λαμβάνοντας υπόψη ειδικές δίαιτες.</a:t>
            </a:r>
            <a:endParaRPr lang="en-US" sz="1400" dirty="0"/>
          </a:p>
        </p:txBody>
      </p:sp>
      <p:sp>
        <p:nvSpPr>
          <p:cNvPr id="21" name="Text 16"/>
          <p:cNvSpPr/>
          <p:nvPr/>
        </p:nvSpPr>
        <p:spPr>
          <a:xfrm>
            <a:off x="1606034" y="5843230"/>
            <a:ext cx="2452092" cy="281940"/>
          </a:xfrm>
          <a:prstGeom prst="rect">
            <a:avLst/>
          </a:prstGeom>
          <a:noFill/>
          <a:ln/>
        </p:spPr>
        <p:txBody>
          <a:bodyPr wrap="none" lIns="0" tIns="0" rIns="0" bIns="0" rtlCol="0" anchor="t"/>
          <a:lstStyle/>
          <a:p>
            <a:pPr marL="0" indent="0" algn="l">
              <a:lnSpc>
                <a:spcPts val="2200"/>
              </a:lnSpc>
              <a:buNone/>
            </a:pPr>
            <a:r>
              <a:rPr lang="en-US" sz="1750" b="1" dirty="0">
                <a:solidFill>
                  <a:srgbClr val="006747"/>
                </a:solidFill>
                <a:latin typeface="Noto Serif SC Bold" pitchFamily="34" charset="0"/>
                <a:ea typeface="Noto Serif SC Bold" pitchFamily="34" charset="-122"/>
                <a:cs typeface="Noto Serif SC Bold" pitchFamily="34" charset="-120"/>
              </a:rPr>
              <a:t>Coaching Υποστήριξη</a:t>
            </a:r>
            <a:endParaRPr lang="en-US" sz="1750" dirty="0"/>
          </a:p>
        </p:txBody>
      </p:sp>
      <p:sp>
        <p:nvSpPr>
          <p:cNvPr id="22" name="Text 17"/>
          <p:cNvSpPr/>
          <p:nvPr/>
        </p:nvSpPr>
        <p:spPr>
          <a:xfrm>
            <a:off x="1606034" y="6305669"/>
            <a:ext cx="5488900" cy="577453"/>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4B4A4A"/>
                </a:solidFill>
                <a:latin typeface="Geist" pitchFamily="34" charset="0"/>
                <a:ea typeface="Geist" pitchFamily="34" charset="-122"/>
                <a:cs typeface="Geist" pitchFamily="34" charset="-120"/>
              </a:rPr>
              <a:t>Work Coaching:</a:t>
            </a:r>
            <a:r>
              <a:rPr lang="en-US" sz="1400" dirty="0">
                <a:solidFill>
                  <a:srgbClr val="4B4A4A"/>
                </a:solidFill>
                <a:latin typeface="Geist" pitchFamily="34" charset="0"/>
                <a:ea typeface="Geist" pitchFamily="34" charset="-122"/>
                <a:cs typeface="Geist" pitchFamily="34" charset="-120"/>
              </a:rPr>
              <a:t> Βιογραφικό, αίτηση εργασίας, επικοινωνία με εργοδότες</a:t>
            </a:r>
            <a:endParaRPr lang="en-US" sz="1400" dirty="0"/>
          </a:p>
        </p:txBody>
      </p:sp>
      <p:sp>
        <p:nvSpPr>
          <p:cNvPr id="23" name="Text 18"/>
          <p:cNvSpPr/>
          <p:nvPr/>
        </p:nvSpPr>
        <p:spPr>
          <a:xfrm>
            <a:off x="1606034" y="6946225"/>
            <a:ext cx="5488900" cy="577453"/>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4B4A4A"/>
                </a:solidFill>
                <a:latin typeface="Geist" pitchFamily="34" charset="0"/>
                <a:ea typeface="Geist" pitchFamily="34" charset="-122"/>
                <a:cs typeface="Geist" pitchFamily="34" charset="-120"/>
              </a:rPr>
              <a:t>Study Coaching:</a:t>
            </a:r>
            <a:r>
              <a:rPr lang="en-US" sz="1400" dirty="0">
                <a:solidFill>
                  <a:srgbClr val="4B4A4A"/>
                </a:solidFill>
                <a:latin typeface="Geist" pitchFamily="34" charset="0"/>
                <a:ea typeface="Geist" pitchFamily="34" charset="-122"/>
                <a:cs typeface="Geist" pitchFamily="34" charset="-120"/>
              </a:rPr>
              <a:t> Εύρεση πεδίου, υποβολή αίτησης, εκπαίδευση</a:t>
            </a:r>
            <a:endParaRPr lang="en-US" sz="1400" dirty="0"/>
          </a:p>
        </p:txBody>
      </p:sp>
      <p:sp>
        <p:nvSpPr>
          <p:cNvPr id="24" name="Text 19"/>
          <p:cNvSpPr/>
          <p:nvPr/>
        </p:nvSpPr>
        <p:spPr>
          <a:xfrm>
            <a:off x="7542848" y="5843230"/>
            <a:ext cx="3166943" cy="281940"/>
          </a:xfrm>
          <a:prstGeom prst="rect">
            <a:avLst/>
          </a:prstGeom>
          <a:noFill/>
          <a:ln/>
        </p:spPr>
        <p:txBody>
          <a:bodyPr wrap="none" lIns="0" tIns="0" rIns="0" bIns="0" rtlCol="0" anchor="t"/>
          <a:lstStyle/>
          <a:p>
            <a:pPr marL="0" indent="0" algn="l">
              <a:lnSpc>
                <a:spcPts val="2200"/>
              </a:lnSpc>
              <a:buNone/>
            </a:pPr>
            <a:r>
              <a:rPr lang="en-US" sz="1750" b="1" dirty="0">
                <a:solidFill>
                  <a:srgbClr val="006747"/>
                </a:solidFill>
                <a:latin typeface="Noto Serif SC Bold" pitchFamily="34" charset="0"/>
                <a:ea typeface="Noto Serif SC Bold" pitchFamily="34" charset="-122"/>
                <a:cs typeface="Noto Serif SC Bold" pitchFamily="34" charset="-120"/>
              </a:rPr>
              <a:t>Κοινωνικές Δραστηριότητες</a:t>
            </a:r>
            <a:endParaRPr lang="en-US" sz="1750" dirty="0"/>
          </a:p>
        </p:txBody>
      </p:sp>
      <p:sp>
        <p:nvSpPr>
          <p:cNvPr id="25" name="Text 20"/>
          <p:cNvSpPr/>
          <p:nvPr/>
        </p:nvSpPr>
        <p:spPr>
          <a:xfrm>
            <a:off x="7542848" y="6305669"/>
            <a:ext cx="5488900" cy="577453"/>
          </a:xfrm>
          <a:prstGeom prst="rect">
            <a:avLst/>
          </a:prstGeom>
          <a:noFill/>
          <a:ln/>
        </p:spPr>
        <p:txBody>
          <a:bodyPr wrap="square" lIns="0" tIns="0" rIns="0" bIns="0" rtlCol="0" anchor="t"/>
          <a:lstStyle/>
          <a:p>
            <a:pPr marL="0" indent="0" algn="l">
              <a:lnSpc>
                <a:spcPts val="2250"/>
              </a:lnSpc>
              <a:buNone/>
            </a:pPr>
            <a:r>
              <a:rPr lang="en-US" sz="1400" dirty="0">
                <a:solidFill>
                  <a:srgbClr val="4B4A4A"/>
                </a:solidFill>
                <a:latin typeface="Geist" pitchFamily="34" charset="0"/>
                <a:ea typeface="Geist" pitchFamily="34" charset="-122"/>
                <a:cs typeface="Geist" pitchFamily="34" charset="-120"/>
              </a:rPr>
              <a:t>Βραδινά κλαμπ, εκδρομές, ημέρες αναψυχής. Εθελοντικό, χωρίς ουσίες, ανοιχτό όλο το χρόνο. Συμμετοχή δωρεάν και δια βίου.</a:t>
            </a:r>
            <a:endParaRPr lang="en-US" sz="1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Shape 0"/>
          <p:cNvSpPr/>
          <p:nvPr/>
        </p:nvSpPr>
        <p:spPr>
          <a:xfrm>
            <a:off x="578048" y="716280"/>
            <a:ext cx="1767483" cy="325755"/>
          </a:xfrm>
          <a:prstGeom prst="roundRect">
            <a:avLst>
              <a:gd name="adj" fmla="val 36511"/>
            </a:avLst>
          </a:prstGeom>
          <a:noFill/>
          <a:ln w="7620">
            <a:solidFill>
              <a:srgbClr val="006747"/>
            </a:solidFill>
            <a:prstDash val="solid"/>
          </a:ln>
        </p:spPr>
        <p:txBody>
          <a:bodyPr/>
          <a:lstStyle/>
          <a:p>
            <a:endParaRPr lang="en-GB"/>
          </a:p>
        </p:txBody>
      </p:sp>
      <p:sp>
        <p:nvSpPr>
          <p:cNvPr id="4" name="Text 1"/>
          <p:cNvSpPr/>
          <p:nvPr/>
        </p:nvSpPr>
        <p:spPr>
          <a:xfrm>
            <a:off x="684728" y="773430"/>
            <a:ext cx="1554123" cy="211455"/>
          </a:xfrm>
          <a:prstGeom prst="rect">
            <a:avLst/>
          </a:prstGeom>
          <a:noFill/>
          <a:ln/>
        </p:spPr>
        <p:txBody>
          <a:bodyPr wrap="none" lIns="0" tIns="0" rIns="0" bIns="0" rtlCol="0" anchor="t"/>
          <a:lstStyle/>
          <a:p>
            <a:pPr marL="0" indent="0" algn="l">
              <a:lnSpc>
                <a:spcPts val="1650"/>
              </a:lnSpc>
              <a:buNone/>
            </a:pPr>
            <a:r>
              <a:rPr lang="en-US" sz="1000" dirty="0">
                <a:solidFill>
                  <a:srgbClr val="006747"/>
                </a:solidFill>
                <a:latin typeface="Geist" pitchFamily="34" charset="0"/>
                <a:ea typeface="Geist" pitchFamily="34" charset="-122"/>
                <a:cs typeface="Geist" pitchFamily="34" charset="-120"/>
              </a:rPr>
              <a:t>ΜΕΛΈΤΗ ΠΕΡΊΠΤΩΣΗΣ #2</a:t>
            </a:r>
            <a:endParaRPr lang="en-US" sz="1000" dirty="0"/>
          </a:p>
        </p:txBody>
      </p:sp>
      <p:sp>
        <p:nvSpPr>
          <p:cNvPr id="5" name="Text 2"/>
          <p:cNvSpPr/>
          <p:nvPr/>
        </p:nvSpPr>
        <p:spPr>
          <a:xfrm>
            <a:off x="578048" y="1107996"/>
            <a:ext cx="7987903" cy="1032510"/>
          </a:xfrm>
          <a:prstGeom prst="rect">
            <a:avLst/>
          </a:prstGeom>
          <a:noFill/>
          <a:ln/>
        </p:spPr>
        <p:txBody>
          <a:bodyPr wrap="square" lIns="0" tIns="0" rIns="0" bIns="0" rtlCol="0" anchor="t"/>
          <a:lstStyle/>
          <a:p>
            <a:pPr marL="0" indent="0" algn="l">
              <a:lnSpc>
                <a:spcPts val="4050"/>
              </a:lnSpc>
              <a:buNone/>
            </a:pPr>
            <a:r>
              <a:rPr lang="en-US" sz="3250" b="1" dirty="0">
                <a:solidFill>
                  <a:srgbClr val="006747"/>
                </a:solidFill>
                <a:latin typeface="Noto Serif SC Bold" pitchFamily="34" charset="0"/>
                <a:ea typeface="Noto Serif SC Bold" pitchFamily="34" charset="-122"/>
                <a:cs typeface="Noto Serif SC Bold" pitchFamily="34" charset="-120"/>
              </a:rPr>
              <a:t>Kukunori: Καινοτομία με Επίκεντρο την Κοινότητα</a:t>
            </a:r>
            <a:endParaRPr lang="en-US" sz="3250" dirty="0"/>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8048" y="2408873"/>
            <a:ext cx="165140" cy="165140"/>
          </a:xfrm>
          <a:prstGeom prst="rect">
            <a:avLst/>
          </a:prstGeom>
        </p:spPr>
      </p:pic>
      <p:sp>
        <p:nvSpPr>
          <p:cNvPr id="7" name="Shape 3"/>
          <p:cNvSpPr/>
          <p:nvPr/>
        </p:nvSpPr>
        <p:spPr>
          <a:xfrm>
            <a:off x="578048" y="2646045"/>
            <a:ext cx="3911322" cy="22860"/>
          </a:xfrm>
          <a:prstGeom prst="rect">
            <a:avLst/>
          </a:prstGeom>
          <a:solidFill>
            <a:srgbClr val="006747"/>
          </a:solidFill>
          <a:ln/>
        </p:spPr>
        <p:txBody>
          <a:bodyPr/>
          <a:lstStyle/>
          <a:p>
            <a:endParaRPr lang="en-GB"/>
          </a:p>
        </p:txBody>
      </p:sp>
      <p:sp>
        <p:nvSpPr>
          <p:cNvPr id="8" name="Text 4"/>
          <p:cNvSpPr/>
          <p:nvPr/>
        </p:nvSpPr>
        <p:spPr>
          <a:xfrm>
            <a:off x="578048" y="2774275"/>
            <a:ext cx="2064782" cy="258008"/>
          </a:xfrm>
          <a:prstGeom prst="rect">
            <a:avLst/>
          </a:prstGeom>
          <a:noFill/>
          <a:ln/>
        </p:spPr>
        <p:txBody>
          <a:bodyPr wrap="none" lIns="0" tIns="0" rIns="0" bIns="0" rtlCol="0" anchor="t"/>
          <a:lstStyle/>
          <a:p>
            <a:pPr marL="0" indent="0" algn="l">
              <a:lnSpc>
                <a:spcPts val="2000"/>
              </a:lnSpc>
              <a:buNone/>
            </a:pPr>
            <a:r>
              <a:rPr lang="en-US" sz="1600" b="1" dirty="0">
                <a:solidFill>
                  <a:srgbClr val="4B4A4A"/>
                </a:solidFill>
                <a:latin typeface="Noto Serif SC Bold" pitchFamily="34" charset="0"/>
                <a:ea typeface="Noto Serif SC Bold" pitchFamily="34" charset="-122"/>
                <a:cs typeface="Noto Serif SC Bold" pitchFamily="34" charset="-120"/>
              </a:rPr>
              <a:t>Αποστολή</a:t>
            </a:r>
            <a:endParaRPr lang="en-US" sz="1600" dirty="0"/>
          </a:p>
        </p:txBody>
      </p:sp>
      <p:sp>
        <p:nvSpPr>
          <p:cNvPr id="9" name="Text 5"/>
          <p:cNvSpPr/>
          <p:nvPr/>
        </p:nvSpPr>
        <p:spPr>
          <a:xfrm>
            <a:off x="578048" y="3131344"/>
            <a:ext cx="3911322" cy="792599"/>
          </a:xfrm>
          <a:prstGeom prst="rect">
            <a:avLst/>
          </a:prstGeom>
          <a:noFill/>
          <a:ln/>
        </p:spPr>
        <p:txBody>
          <a:bodyPr wrap="square" lIns="0" tIns="0" rIns="0" bIns="0" rtlCol="0" anchor="t"/>
          <a:lstStyle/>
          <a:p>
            <a:pPr marL="0" indent="0" algn="l">
              <a:lnSpc>
                <a:spcPts val="2050"/>
              </a:lnSpc>
              <a:buNone/>
            </a:pPr>
            <a:r>
              <a:rPr lang="en-US" sz="1300" dirty="0">
                <a:solidFill>
                  <a:srgbClr val="4B4A4A"/>
                </a:solidFill>
                <a:latin typeface="Geist" pitchFamily="34" charset="0"/>
                <a:ea typeface="Geist" pitchFamily="34" charset="-122"/>
                <a:cs typeface="Geist" pitchFamily="34" charset="-120"/>
              </a:rPr>
              <a:t>Προώθηση ψυχικής υγείας, κοινωνικής ένταξης και συλλογικής ευημερίας μέσω γνήσιων ανθρώπινων συνδέσεων.</a:t>
            </a:r>
            <a:endParaRPr lang="en-US" sz="1300" dirty="0"/>
          </a:p>
        </p:txBody>
      </p:sp>
      <p:pic>
        <p:nvPicPr>
          <p:cNvPr id="10"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54510" y="2408873"/>
            <a:ext cx="165140" cy="165140"/>
          </a:xfrm>
          <a:prstGeom prst="rect">
            <a:avLst/>
          </a:prstGeom>
        </p:spPr>
      </p:pic>
      <p:sp>
        <p:nvSpPr>
          <p:cNvPr id="11" name="Shape 6"/>
          <p:cNvSpPr/>
          <p:nvPr/>
        </p:nvSpPr>
        <p:spPr>
          <a:xfrm>
            <a:off x="4654510" y="2646045"/>
            <a:ext cx="3911441" cy="22860"/>
          </a:xfrm>
          <a:prstGeom prst="rect">
            <a:avLst/>
          </a:prstGeom>
          <a:solidFill>
            <a:srgbClr val="006747"/>
          </a:solidFill>
          <a:ln/>
        </p:spPr>
        <p:txBody>
          <a:bodyPr/>
          <a:lstStyle/>
          <a:p>
            <a:endParaRPr lang="en-GB"/>
          </a:p>
        </p:txBody>
      </p:sp>
      <p:sp>
        <p:nvSpPr>
          <p:cNvPr id="12" name="Text 7"/>
          <p:cNvSpPr/>
          <p:nvPr/>
        </p:nvSpPr>
        <p:spPr>
          <a:xfrm>
            <a:off x="4654510" y="2774275"/>
            <a:ext cx="2275284" cy="258008"/>
          </a:xfrm>
          <a:prstGeom prst="rect">
            <a:avLst/>
          </a:prstGeom>
          <a:noFill/>
          <a:ln/>
        </p:spPr>
        <p:txBody>
          <a:bodyPr wrap="none" lIns="0" tIns="0" rIns="0" bIns="0" rtlCol="0" anchor="t"/>
          <a:lstStyle/>
          <a:p>
            <a:pPr marL="0" indent="0" algn="l">
              <a:lnSpc>
                <a:spcPts val="2000"/>
              </a:lnSpc>
              <a:buNone/>
            </a:pPr>
            <a:r>
              <a:rPr lang="en-US" sz="1600" b="1" dirty="0">
                <a:solidFill>
                  <a:srgbClr val="4B4A4A"/>
                </a:solidFill>
                <a:latin typeface="Noto Serif SC Bold" pitchFamily="34" charset="0"/>
                <a:ea typeface="Noto Serif SC Bold" pitchFamily="34" charset="-122"/>
                <a:cs typeface="Noto Serif SC Bold" pitchFamily="34" charset="-120"/>
              </a:rPr>
              <a:t>Στρατηγική 2024-2027</a:t>
            </a:r>
            <a:endParaRPr lang="en-US" sz="1600" dirty="0"/>
          </a:p>
        </p:txBody>
      </p:sp>
      <p:sp>
        <p:nvSpPr>
          <p:cNvPr id="13" name="Text 8"/>
          <p:cNvSpPr/>
          <p:nvPr/>
        </p:nvSpPr>
        <p:spPr>
          <a:xfrm>
            <a:off x="4654510" y="3131344"/>
            <a:ext cx="3911441" cy="1056799"/>
          </a:xfrm>
          <a:prstGeom prst="rect">
            <a:avLst/>
          </a:prstGeom>
          <a:noFill/>
          <a:ln/>
        </p:spPr>
        <p:txBody>
          <a:bodyPr wrap="square" lIns="0" tIns="0" rIns="0" bIns="0" rtlCol="0" anchor="t"/>
          <a:lstStyle/>
          <a:p>
            <a:pPr marL="0" indent="0" algn="l">
              <a:lnSpc>
                <a:spcPts val="2050"/>
              </a:lnSpc>
              <a:buNone/>
            </a:pPr>
            <a:r>
              <a:rPr lang="en-US" sz="1300" dirty="0">
                <a:solidFill>
                  <a:srgbClr val="4B4A4A"/>
                </a:solidFill>
                <a:latin typeface="Geist" pitchFamily="34" charset="0"/>
                <a:ea typeface="Geist" pitchFamily="34" charset="-122"/>
                <a:cs typeface="Geist" pitchFamily="34" charset="-120"/>
              </a:rPr>
              <a:t>Ενίσχυση ανθρώπινης αλληλεπίδρασης, δημιουργία ασφαλών κοινοτικών χώρων, ανάπτυξη κλιμακούμενων κοινωνικών καινοτομιών.</a:t>
            </a:r>
            <a:endParaRPr lang="en-US" sz="1300" dirty="0"/>
          </a:p>
        </p:txBody>
      </p:sp>
      <p:pic>
        <p:nvPicPr>
          <p:cNvPr id="14"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8048" y="4497705"/>
            <a:ext cx="165140" cy="165140"/>
          </a:xfrm>
          <a:prstGeom prst="rect">
            <a:avLst/>
          </a:prstGeom>
        </p:spPr>
      </p:pic>
      <p:sp>
        <p:nvSpPr>
          <p:cNvPr id="15" name="Shape 9"/>
          <p:cNvSpPr/>
          <p:nvPr/>
        </p:nvSpPr>
        <p:spPr>
          <a:xfrm>
            <a:off x="578048" y="4734878"/>
            <a:ext cx="7987903" cy="22860"/>
          </a:xfrm>
          <a:prstGeom prst="rect">
            <a:avLst/>
          </a:prstGeom>
          <a:solidFill>
            <a:srgbClr val="006747"/>
          </a:solidFill>
          <a:ln/>
        </p:spPr>
        <p:txBody>
          <a:bodyPr/>
          <a:lstStyle/>
          <a:p>
            <a:endParaRPr lang="en-GB"/>
          </a:p>
        </p:txBody>
      </p:sp>
      <p:sp>
        <p:nvSpPr>
          <p:cNvPr id="16" name="Text 10"/>
          <p:cNvSpPr/>
          <p:nvPr/>
        </p:nvSpPr>
        <p:spPr>
          <a:xfrm>
            <a:off x="578048" y="4863108"/>
            <a:ext cx="2064782" cy="258008"/>
          </a:xfrm>
          <a:prstGeom prst="rect">
            <a:avLst/>
          </a:prstGeom>
          <a:noFill/>
          <a:ln/>
        </p:spPr>
        <p:txBody>
          <a:bodyPr wrap="none" lIns="0" tIns="0" rIns="0" bIns="0" rtlCol="0" anchor="t"/>
          <a:lstStyle/>
          <a:p>
            <a:pPr marL="0" indent="0" algn="l">
              <a:lnSpc>
                <a:spcPts val="2000"/>
              </a:lnSpc>
              <a:buNone/>
            </a:pPr>
            <a:r>
              <a:rPr lang="en-US" sz="1600" b="1" dirty="0">
                <a:solidFill>
                  <a:srgbClr val="4B4A4A"/>
                </a:solidFill>
                <a:latin typeface="Noto Serif SC Bold" pitchFamily="34" charset="0"/>
                <a:ea typeface="Noto Serif SC Bold" pitchFamily="34" charset="-122"/>
                <a:cs typeface="Noto Serif SC Bold" pitchFamily="34" charset="-120"/>
              </a:rPr>
              <a:t>Διεθνής Επέκταση</a:t>
            </a:r>
            <a:endParaRPr lang="en-US" sz="1600" dirty="0"/>
          </a:p>
        </p:txBody>
      </p:sp>
      <p:sp>
        <p:nvSpPr>
          <p:cNvPr id="17" name="Text 11"/>
          <p:cNvSpPr/>
          <p:nvPr/>
        </p:nvSpPr>
        <p:spPr>
          <a:xfrm>
            <a:off x="578048" y="5220176"/>
            <a:ext cx="7987903" cy="528399"/>
          </a:xfrm>
          <a:prstGeom prst="rect">
            <a:avLst/>
          </a:prstGeom>
          <a:noFill/>
          <a:ln/>
        </p:spPr>
        <p:txBody>
          <a:bodyPr wrap="square" lIns="0" tIns="0" rIns="0" bIns="0" rtlCol="0" anchor="t"/>
          <a:lstStyle/>
          <a:p>
            <a:pPr marL="0" indent="0" algn="l">
              <a:lnSpc>
                <a:spcPts val="2050"/>
              </a:lnSpc>
              <a:buNone/>
            </a:pPr>
            <a:r>
              <a:rPr lang="en-US" sz="1300" dirty="0">
                <a:solidFill>
                  <a:srgbClr val="4B4A4A"/>
                </a:solidFill>
                <a:latin typeface="Geist" pitchFamily="34" charset="0"/>
                <a:ea typeface="Geist" pitchFamily="34" charset="-122"/>
                <a:cs typeface="Geist" pitchFamily="34" charset="-120"/>
              </a:rPr>
              <a:t>Επέκταση μοντέλου GFP σε Ελλάδα, Σλοβακία, Πορτογαλία. Ηγεσία σε έργα ΕΕ και ακαδημαϊκές συνεργασίες.</a:t>
            </a:r>
            <a:endParaRPr lang="en-US" sz="1300" dirty="0"/>
          </a:p>
        </p:txBody>
      </p:sp>
      <p:sp>
        <p:nvSpPr>
          <p:cNvPr id="18" name="Text 12"/>
          <p:cNvSpPr/>
          <p:nvPr/>
        </p:nvSpPr>
        <p:spPr>
          <a:xfrm>
            <a:off x="578048" y="6140648"/>
            <a:ext cx="7987903" cy="545068"/>
          </a:xfrm>
          <a:prstGeom prst="rect">
            <a:avLst/>
          </a:prstGeom>
          <a:noFill/>
          <a:ln/>
        </p:spPr>
        <p:txBody>
          <a:bodyPr wrap="none" lIns="0" tIns="0" rIns="0" bIns="0" rtlCol="0" anchor="t"/>
          <a:lstStyle/>
          <a:p>
            <a:pPr marL="0" indent="0" algn="ctr">
              <a:lnSpc>
                <a:spcPts val="4250"/>
              </a:lnSpc>
              <a:buNone/>
            </a:pPr>
            <a:r>
              <a:rPr lang="en-US" sz="4250" b="1" dirty="0">
                <a:solidFill>
                  <a:srgbClr val="4B4A4A"/>
                </a:solidFill>
                <a:latin typeface="Noto Serif SC Bold" pitchFamily="34" charset="0"/>
                <a:ea typeface="Noto Serif SC Bold" pitchFamily="34" charset="-122"/>
                <a:cs typeface="Noto Serif SC Bold" pitchFamily="34" charset="-120"/>
              </a:rPr>
              <a:t>4</a:t>
            </a:r>
            <a:endParaRPr lang="en-US" sz="4250" dirty="0"/>
          </a:p>
        </p:txBody>
      </p:sp>
      <p:sp>
        <p:nvSpPr>
          <p:cNvPr id="19" name="Text 13"/>
          <p:cNvSpPr/>
          <p:nvPr/>
        </p:nvSpPr>
        <p:spPr>
          <a:xfrm>
            <a:off x="3417808" y="6892052"/>
            <a:ext cx="2308384" cy="258008"/>
          </a:xfrm>
          <a:prstGeom prst="rect">
            <a:avLst/>
          </a:prstGeom>
          <a:noFill/>
          <a:ln/>
        </p:spPr>
        <p:txBody>
          <a:bodyPr wrap="none" lIns="0" tIns="0" rIns="0" bIns="0" rtlCol="0" anchor="t"/>
          <a:lstStyle/>
          <a:p>
            <a:pPr marL="0" indent="0" algn="ctr">
              <a:lnSpc>
                <a:spcPts val="2000"/>
              </a:lnSpc>
              <a:buNone/>
            </a:pPr>
            <a:r>
              <a:rPr lang="en-US" sz="1600" b="1" dirty="0">
                <a:solidFill>
                  <a:srgbClr val="4B4A4A"/>
                </a:solidFill>
                <a:latin typeface="Noto Serif SC Bold" pitchFamily="34" charset="0"/>
                <a:ea typeface="Noto Serif SC Bold" pitchFamily="34" charset="-122"/>
                <a:cs typeface="Noto Serif SC Bold" pitchFamily="34" charset="-120"/>
              </a:rPr>
              <a:t>Παράγοντες Επιτυχίας</a:t>
            </a:r>
            <a:endParaRPr lang="en-US" sz="1600" dirty="0"/>
          </a:p>
        </p:txBody>
      </p:sp>
      <p:sp>
        <p:nvSpPr>
          <p:cNvPr id="20" name="Text 14"/>
          <p:cNvSpPr/>
          <p:nvPr/>
        </p:nvSpPr>
        <p:spPr>
          <a:xfrm>
            <a:off x="578048" y="7249120"/>
            <a:ext cx="7987903" cy="264200"/>
          </a:xfrm>
          <a:prstGeom prst="rect">
            <a:avLst/>
          </a:prstGeom>
          <a:noFill/>
          <a:ln/>
        </p:spPr>
        <p:txBody>
          <a:bodyPr wrap="none" lIns="0" tIns="0" rIns="0" bIns="0" rtlCol="0" anchor="t"/>
          <a:lstStyle/>
          <a:p>
            <a:pPr marL="0" indent="0" algn="ctr">
              <a:lnSpc>
                <a:spcPts val="2050"/>
              </a:lnSpc>
              <a:buNone/>
            </a:pPr>
            <a:r>
              <a:rPr lang="en-US" sz="1300" dirty="0">
                <a:solidFill>
                  <a:srgbClr val="4B4A4A"/>
                </a:solidFill>
                <a:latin typeface="Geist" pitchFamily="34" charset="0"/>
                <a:ea typeface="Geist" pitchFamily="34" charset="-122"/>
                <a:cs typeface="Geist" pitchFamily="34" charset="-120"/>
              </a:rPr>
              <a:t>Διαπροσωπική επικοινωνία, διαπολιτισμικές γέφυρες, τεκμηριωμένη ανάπτυξη, στρατηγική διαχείριση</a:t>
            </a:r>
            <a:endParaRPr lang="en-US" sz="1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249805"/>
          </a:xfrm>
          <a:prstGeom prst="rect">
            <a:avLst/>
          </a:prstGeom>
        </p:spPr>
      </p:pic>
      <p:sp>
        <p:nvSpPr>
          <p:cNvPr id="3" name="Shape 0"/>
          <p:cNvSpPr/>
          <p:nvPr/>
        </p:nvSpPr>
        <p:spPr>
          <a:xfrm>
            <a:off x="1893689" y="2614970"/>
            <a:ext cx="1975128" cy="322064"/>
          </a:xfrm>
          <a:prstGeom prst="roundRect">
            <a:avLst>
              <a:gd name="adj" fmla="val 38325"/>
            </a:avLst>
          </a:prstGeom>
          <a:solidFill>
            <a:srgbClr val="CCFFEF"/>
          </a:solidFill>
          <a:ln/>
        </p:spPr>
        <p:txBody>
          <a:bodyPr/>
          <a:lstStyle/>
          <a:p>
            <a:endParaRPr lang="en-GB"/>
          </a:p>
        </p:txBody>
      </p:sp>
      <p:sp>
        <p:nvSpPr>
          <p:cNvPr id="4" name="Text 1"/>
          <p:cNvSpPr/>
          <p:nvPr/>
        </p:nvSpPr>
        <p:spPr>
          <a:xfrm>
            <a:off x="1996440" y="2666286"/>
            <a:ext cx="1769626" cy="219432"/>
          </a:xfrm>
          <a:prstGeom prst="rect">
            <a:avLst/>
          </a:prstGeom>
          <a:noFill/>
          <a:ln/>
        </p:spPr>
        <p:txBody>
          <a:bodyPr wrap="none" lIns="0" tIns="0" rIns="0" bIns="0" rtlCol="0" anchor="t"/>
          <a:lstStyle/>
          <a:p>
            <a:pPr marL="0" indent="0" algn="l">
              <a:lnSpc>
                <a:spcPts val="1700"/>
              </a:lnSpc>
              <a:buNone/>
            </a:pPr>
            <a:r>
              <a:rPr lang="en-US" sz="1050" dirty="0">
                <a:solidFill>
                  <a:srgbClr val="4B4A4A"/>
                </a:solidFill>
                <a:latin typeface="Geist" pitchFamily="34" charset="0"/>
                <a:ea typeface="Geist" pitchFamily="34" charset="-122"/>
                <a:cs typeface="Geist" pitchFamily="34" charset="-120"/>
              </a:rPr>
              <a:t>ΧΏΡΟΙ ΕΡΓΑΣΊΑΣ &amp; ΣΧΟΛΕΊΑ</a:t>
            </a:r>
            <a:endParaRPr lang="en-US" sz="1050" dirty="0"/>
          </a:p>
        </p:txBody>
      </p:sp>
      <p:sp>
        <p:nvSpPr>
          <p:cNvPr id="5" name="Text 2"/>
          <p:cNvSpPr/>
          <p:nvPr/>
        </p:nvSpPr>
        <p:spPr>
          <a:xfrm>
            <a:off x="1893689" y="3005495"/>
            <a:ext cx="5693212" cy="535781"/>
          </a:xfrm>
          <a:prstGeom prst="rect">
            <a:avLst/>
          </a:prstGeom>
          <a:noFill/>
          <a:ln/>
        </p:spPr>
        <p:txBody>
          <a:bodyPr wrap="none" lIns="0" tIns="0" rIns="0" bIns="0" rtlCol="0" anchor="t"/>
          <a:lstStyle/>
          <a:p>
            <a:pPr marL="0" indent="0" algn="l">
              <a:lnSpc>
                <a:spcPts val="4200"/>
              </a:lnSpc>
              <a:buNone/>
            </a:pPr>
            <a:r>
              <a:rPr lang="en-US" sz="3350" b="1" dirty="0">
                <a:solidFill>
                  <a:srgbClr val="006747"/>
                </a:solidFill>
                <a:latin typeface="Noto Serif SC Bold" pitchFamily="34" charset="0"/>
                <a:ea typeface="Noto Serif SC Bold" pitchFamily="34" charset="-122"/>
                <a:cs typeface="Noto Serif SC Bold" pitchFamily="34" charset="-120"/>
              </a:rPr>
              <a:t>Προώθηση Ψυχικής Υγείας</a:t>
            </a:r>
            <a:endParaRPr lang="en-US" sz="3350" dirty="0"/>
          </a:p>
        </p:txBody>
      </p:sp>
      <p:sp>
        <p:nvSpPr>
          <p:cNvPr id="6" name="Text 3"/>
          <p:cNvSpPr/>
          <p:nvPr/>
        </p:nvSpPr>
        <p:spPr>
          <a:xfrm>
            <a:off x="1893689" y="3969663"/>
            <a:ext cx="3066217" cy="321469"/>
          </a:xfrm>
          <a:prstGeom prst="rect">
            <a:avLst/>
          </a:prstGeom>
          <a:noFill/>
          <a:ln/>
        </p:spPr>
        <p:txBody>
          <a:bodyPr wrap="none" lIns="0" tIns="0" rIns="0" bIns="0" rtlCol="0" anchor="t"/>
          <a:lstStyle/>
          <a:p>
            <a:pPr marL="0" indent="0" algn="l">
              <a:lnSpc>
                <a:spcPts val="2500"/>
              </a:lnSpc>
              <a:buNone/>
            </a:pPr>
            <a:r>
              <a:rPr lang="en-US" sz="2000" b="1" dirty="0">
                <a:solidFill>
                  <a:srgbClr val="006747"/>
                </a:solidFill>
                <a:latin typeface="Noto Serif SC Bold" pitchFamily="34" charset="0"/>
                <a:ea typeface="Noto Serif SC Bold" pitchFamily="34" charset="-122"/>
                <a:cs typeface="Noto Serif SC Bold" pitchFamily="34" charset="-120"/>
              </a:rPr>
              <a:t>Στους Χώρους Εργασίας</a:t>
            </a:r>
            <a:endParaRPr lang="en-US" sz="2000" dirty="0"/>
          </a:p>
        </p:txBody>
      </p:sp>
      <p:sp>
        <p:nvSpPr>
          <p:cNvPr id="7" name="Text 4"/>
          <p:cNvSpPr/>
          <p:nvPr/>
        </p:nvSpPr>
        <p:spPr>
          <a:xfrm>
            <a:off x="1893689" y="4462463"/>
            <a:ext cx="5212318" cy="548640"/>
          </a:xfrm>
          <a:prstGeom prst="rect">
            <a:avLst/>
          </a:prstGeom>
          <a:noFill/>
          <a:ln/>
        </p:spPr>
        <p:txBody>
          <a:bodyPr wrap="square" lIns="0" tIns="0" rIns="0" bIns="0" rtlCol="0" anchor="t"/>
          <a:lstStyle/>
          <a:p>
            <a:pPr marL="0" indent="0" algn="l">
              <a:lnSpc>
                <a:spcPts val="2150"/>
              </a:lnSpc>
              <a:buNone/>
            </a:pPr>
            <a:r>
              <a:rPr lang="en-US" sz="1300" dirty="0">
                <a:solidFill>
                  <a:srgbClr val="4B4A4A"/>
                </a:solidFill>
                <a:latin typeface="Geist" pitchFamily="34" charset="0"/>
                <a:ea typeface="Geist" pitchFamily="34" charset="-122"/>
                <a:cs typeface="Geist" pitchFamily="34" charset="-120"/>
              </a:rPr>
              <a:t>Υποχρεωτικές Υπηρεσίες Επαγγελματικής Υγείας για όλους τους εργοδότες:</a:t>
            </a:r>
            <a:endParaRPr lang="en-US" sz="1300" dirty="0"/>
          </a:p>
        </p:txBody>
      </p:sp>
      <p:sp>
        <p:nvSpPr>
          <p:cNvPr id="8" name="Text 5"/>
          <p:cNvSpPr/>
          <p:nvPr/>
        </p:nvSpPr>
        <p:spPr>
          <a:xfrm>
            <a:off x="1893689" y="5165288"/>
            <a:ext cx="5212318" cy="274320"/>
          </a:xfrm>
          <a:prstGeom prst="rect">
            <a:avLst/>
          </a:prstGeom>
          <a:noFill/>
          <a:ln/>
        </p:spPr>
        <p:txBody>
          <a:bodyPr wrap="none" lIns="0" tIns="0" rIns="0" bIns="0" rtlCol="0" anchor="t"/>
          <a:lstStyle/>
          <a:p>
            <a:pPr marL="342900" indent="-342900" algn="l">
              <a:lnSpc>
                <a:spcPts val="2150"/>
              </a:lnSpc>
              <a:buSzPct val="100000"/>
              <a:buChar char="•"/>
            </a:pPr>
            <a:r>
              <a:rPr lang="en-US" sz="1300" dirty="0">
                <a:solidFill>
                  <a:srgbClr val="4B4A4A"/>
                </a:solidFill>
                <a:latin typeface="Geist" pitchFamily="34" charset="0"/>
                <a:ea typeface="Geist" pitchFamily="34" charset="-122"/>
                <a:cs typeface="Geist" pitchFamily="34" charset="-120"/>
              </a:rPr>
              <a:t>Αξιολόγηση ψυχοκοινωνικών κινδύνων</a:t>
            </a:r>
            <a:endParaRPr lang="en-US" sz="1300" dirty="0"/>
          </a:p>
        </p:txBody>
      </p:sp>
      <p:sp>
        <p:nvSpPr>
          <p:cNvPr id="9" name="Text 6"/>
          <p:cNvSpPr/>
          <p:nvPr/>
        </p:nvSpPr>
        <p:spPr>
          <a:xfrm>
            <a:off x="1893689" y="5499497"/>
            <a:ext cx="5212318" cy="274320"/>
          </a:xfrm>
          <a:prstGeom prst="rect">
            <a:avLst/>
          </a:prstGeom>
          <a:noFill/>
          <a:ln/>
        </p:spPr>
        <p:txBody>
          <a:bodyPr wrap="none" lIns="0" tIns="0" rIns="0" bIns="0" rtlCol="0" anchor="t"/>
          <a:lstStyle/>
          <a:p>
            <a:pPr marL="342900" indent="-342900" algn="l">
              <a:lnSpc>
                <a:spcPts val="2150"/>
              </a:lnSpc>
              <a:buSzPct val="100000"/>
              <a:buChar char="•"/>
            </a:pPr>
            <a:r>
              <a:rPr lang="en-US" sz="1300" dirty="0">
                <a:solidFill>
                  <a:srgbClr val="4B4A4A"/>
                </a:solidFill>
                <a:latin typeface="Geist" pitchFamily="34" charset="0"/>
                <a:ea typeface="Geist" pitchFamily="34" charset="-122"/>
                <a:cs typeface="Geist" pitchFamily="34" charset="-120"/>
              </a:rPr>
              <a:t>Συμβουλευτική υποστήριξη</a:t>
            </a:r>
            <a:endParaRPr lang="en-US" sz="1300" dirty="0"/>
          </a:p>
        </p:txBody>
      </p:sp>
      <p:sp>
        <p:nvSpPr>
          <p:cNvPr id="10" name="Text 7"/>
          <p:cNvSpPr/>
          <p:nvPr/>
        </p:nvSpPr>
        <p:spPr>
          <a:xfrm>
            <a:off x="1893689" y="5833705"/>
            <a:ext cx="5212318" cy="274320"/>
          </a:xfrm>
          <a:prstGeom prst="rect">
            <a:avLst/>
          </a:prstGeom>
          <a:noFill/>
          <a:ln/>
        </p:spPr>
        <p:txBody>
          <a:bodyPr wrap="none" lIns="0" tIns="0" rIns="0" bIns="0" rtlCol="0" anchor="t"/>
          <a:lstStyle/>
          <a:p>
            <a:pPr marL="342900" indent="-342900" algn="l">
              <a:lnSpc>
                <a:spcPts val="2150"/>
              </a:lnSpc>
              <a:buSzPct val="100000"/>
              <a:buChar char="•"/>
            </a:pPr>
            <a:r>
              <a:rPr lang="en-US" sz="1300" dirty="0">
                <a:solidFill>
                  <a:srgbClr val="4B4A4A"/>
                </a:solidFill>
                <a:latin typeface="Geist" pitchFamily="34" charset="0"/>
                <a:ea typeface="Geist" pitchFamily="34" charset="-122"/>
                <a:cs typeface="Geist" pitchFamily="34" charset="-120"/>
              </a:rPr>
              <a:t>Πρόληψη burnout και στρες</a:t>
            </a:r>
            <a:endParaRPr lang="en-US" sz="1300" dirty="0"/>
          </a:p>
        </p:txBody>
      </p:sp>
      <p:sp>
        <p:nvSpPr>
          <p:cNvPr id="11" name="Text 8"/>
          <p:cNvSpPr/>
          <p:nvPr/>
        </p:nvSpPr>
        <p:spPr>
          <a:xfrm>
            <a:off x="1893689" y="6167914"/>
            <a:ext cx="5212318" cy="274320"/>
          </a:xfrm>
          <a:prstGeom prst="rect">
            <a:avLst/>
          </a:prstGeom>
          <a:noFill/>
          <a:ln/>
        </p:spPr>
        <p:txBody>
          <a:bodyPr wrap="none" lIns="0" tIns="0" rIns="0" bIns="0" rtlCol="0" anchor="t"/>
          <a:lstStyle/>
          <a:p>
            <a:pPr marL="342900" indent="-342900" algn="l">
              <a:lnSpc>
                <a:spcPts val="2150"/>
              </a:lnSpc>
              <a:buSzPct val="100000"/>
              <a:buChar char="•"/>
            </a:pPr>
            <a:r>
              <a:rPr lang="en-US" sz="1300" dirty="0">
                <a:solidFill>
                  <a:srgbClr val="4B4A4A"/>
                </a:solidFill>
                <a:latin typeface="Geist" pitchFamily="34" charset="0"/>
                <a:ea typeface="Geist" pitchFamily="34" charset="-122"/>
                <a:cs typeface="Geist" pitchFamily="34" charset="-120"/>
              </a:rPr>
              <a:t>Early Support Model</a:t>
            </a:r>
            <a:endParaRPr lang="en-US" sz="1300" dirty="0"/>
          </a:p>
        </p:txBody>
      </p:sp>
      <p:sp>
        <p:nvSpPr>
          <p:cNvPr id="12" name="Text 9"/>
          <p:cNvSpPr/>
          <p:nvPr/>
        </p:nvSpPr>
        <p:spPr>
          <a:xfrm>
            <a:off x="1893689" y="6502122"/>
            <a:ext cx="5212318" cy="274320"/>
          </a:xfrm>
          <a:prstGeom prst="rect">
            <a:avLst/>
          </a:prstGeom>
          <a:noFill/>
          <a:ln/>
        </p:spPr>
        <p:txBody>
          <a:bodyPr wrap="none" lIns="0" tIns="0" rIns="0" bIns="0" rtlCol="0" anchor="t"/>
          <a:lstStyle/>
          <a:p>
            <a:pPr marL="342900" indent="-342900" algn="l">
              <a:lnSpc>
                <a:spcPts val="2150"/>
              </a:lnSpc>
              <a:buSzPct val="100000"/>
              <a:buChar char="•"/>
            </a:pPr>
            <a:r>
              <a:rPr lang="en-US" sz="1300" dirty="0">
                <a:solidFill>
                  <a:srgbClr val="4B4A4A"/>
                </a:solidFill>
                <a:latin typeface="Geist" pitchFamily="34" charset="0"/>
                <a:ea typeface="Geist" pitchFamily="34" charset="-122"/>
                <a:cs typeface="Geist" pitchFamily="34" charset="-120"/>
              </a:rPr>
              <a:t>Ευελιξία στην εργασία</a:t>
            </a:r>
            <a:endParaRPr lang="en-US" sz="1300" dirty="0"/>
          </a:p>
        </p:txBody>
      </p:sp>
      <p:sp>
        <p:nvSpPr>
          <p:cNvPr id="13" name="Text 10"/>
          <p:cNvSpPr/>
          <p:nvPr/>
        </p:nvSpPr>
        <p:spPr>
          <a:xfrm>
            <a:off x="7531775" y="3969663"/>
            <a:ext cx="2571393" cy="321469"/>
          </a:xfrm>
          <a:prstGeom prst="rect">
            <a:avLst/>
          </a:prstGeom>
          <a:noFill/>
          <a:ln/>
        </p:spPr>
        <p:txBody>
          <a:bodyPr wrap="none" lIns="0" tIns="0" rIns="0" bIns="0" rtlCol="0" anchor="t"/>
          <a:lstStyle/>
          <a:p>
            <a:pPr marL="0" indent="0" algn="l">
              <a:lnSpc>
                <a:spcPts val="2500"/>
              </a:lnSpc>
              <a:buNone/>
            </a:pPr>
            <a:r>
              <a:rPr lang="en-US" sz="2000" b="1" dirty="0">
                <a:solidFill>
                  <a:srgbClr val="006747"/>
                </a:solidFill>
                <a:latin typeface="Noto Serif SC Bold" pitchFamily="34" charset="0"/>
                <a:ea typeface="Noto Serif SC Bold" pitchFamily="34" charset="-122"/>
                <a:cs typeface="Noto Serif SC Bold" pitchFamily="34" charset="-120"/>
              </a:rPr>
              <a:t>Στα Σχολεία</a:t>
            </a:r>
            <a:endParaRPr lang="en-US" sz="2000" dirty="0"/>
          </a:p>
        </p:txBody>
      </p:sp>
      <p:sp>
        <p:nvSpPr>
          <p:cNvPr id="14" name="Text 11"/>
          <p:cNvSpPr/>
          <p:nvPr/>
        </p:nvSpPr>
        <p:spPr>
          <a:xfrm>
            <a:off x="7531775" y="4462463"/>
            <a:ext cx="5212318" cy="548640"/>
          </a:xfrm>
          <a:prstGeom prst="rect">
            <a:avLst/>
          </a:prstGeom>
          <a:noFill/>
          <a:ln/>
        </p:spPr>
        <p:txBody>
          <a:bodyPr wrap="square" lIns="0" tIns="0" rIns="0" bIns="0" rtlCol="0" anchor="t"/>
          <a:lstStyle/>
          <a:p>
            <a:pPr marL="0" indent="0" algn="l">
              <a:lnSpc>
                <a:spcPts val="2150"/>
              </a:lnSpc>
              <a:buNone/>
            </a:pPr>
            <a:r>
              <a:rPr lang="en-US" sz="1300" dirty="0">
                <a:solidFill>
                  <a:srgbClr val="4B4A4A"/>
                </a:solidFill>
                <a:latin typeface="Geist" pitchFamily="34" charset="0"/>
                <a:ea typeface="Geist" pitchFamily="34" charset="-122"/>
                <a:cs typeface="Geist" pitchFamily="34" charset="-120"/>
              </a:rPr>
              <a:t>Κοινωνικοσυναισθηματική μάθηση (SEL) και διεπιστημονικές υπηρεσίες:</a:t>
            </a:r>
            <a:endParaRPr lang="en-US" sz="1300" dirty="0"/>
          </a:p>
        </p:txBody>
      </p:sp>
      <p:sp>
        <p:nvSpPr>
          <p:cNvPr id="15" name="Text 12"/>
          <p:cNvSpPr/>
          <p:nvPr/>
        </p:nvSpPr>
        <p:spPr>
          <a:xfrm>
            <a:off x="7531775" y="5165288"/>
            <a:ext cx="5212318" cy="274320"/>
          </a:xfrm>
          <a:prstGeom prst="rect">
            <a:avLst/>
          </a:prstGeom>
          <a:noFill/>
          <a:ln/>
        </p:spPr>
        <p:txBody>
          <a:bodyPr wrap="none" lIns="0" tIns="0" rIns="0" bIns="0" rtlCol="0" anchor="t"/>
          <a:lstStyle/>
          <a:p>
            <a:pPr marL="342900" indent="-342900" algn="l">
              <a:lnSpc>
                <a:spcPts val="2150"/>
              </a:lnSpc>
              <a:buSzPct val="100000"/>
              <a:buChar char="•"/>
            </a:pPr>
            <a:r>
              <a:rPr lang="en-US" sz="1300" dirty="0">
                <a:solidFill>
                  <a:srgbClr val="4B4A4A"/>
                </a:solidFill>
                <a:latin typeface="Geist" pitchFamily="34" charset="0"/>
                <a:ea typeface="Geist" pitchFamily="34" charset="-122"/>
                <a:cs typeface="Geist" pitchFamily="34" charset="-120"/>
              </a:rPr>
              <a:t>Σχολικοί ψυχολόγοι και κοινωνικοί λειτουργοί</a:t>
            </a:r>
            <a:endParaRPr lang="en-US" sz="1300" dirty="0"/>
          </a:p>
        </p:txBody>
      </p:sp>
      <p:sp>
        <p:nvSpPr>
          <p:cNvPr id="16" name="Text 13"/>
          <p:cNvSpPr/>
          <p:nvPr/>
        </p:nvSpPr>
        <p:spPr>
          <a:xfrm>
            <a:off x="7531775" y="5499497"/>
            <a:ext cx="5212318" cy="274320"/>
          </a:xfrm>
          <a:prstGeom prst="rect">
            <a:avLst/>
          </a:prstGeom>
          <a:noFill/>
          <a:ln/>
        </p:spPr>
        <p:txBody>
          <a:bodyPr wrap="none" lIns="0" tIns="0" rIns="0" bIns="0" rtlCol="0" anchor="t"/>
          <a:lstStyle/>
          <a:p>
            <a:pPr marL="342900" indent="-342900" algn="l">
              <a:lnSpc>
                <a:spcPts val="2150"/>
              </a:lnSpc>
              <a:buSzPct val="100000"/>
              <a:buChar char="•"/>
            </a:pPr>
            <a:r>
              <a:rPr lang="en-US" sz="1300" dirty="0">
                <a:solidFill>
                  <a:srgbClr val="4B4A4A"/>
                </a:solidFill>
                <a:latin typeface="Geist" pitchFamily="34" charset="0"/>
                <a:ea typeface="Geist" pitchFamily="34" charset="-122"/>
                <a:cs typeface="Geist" pitchFamily="34" charset="-120"/>
              </a:rPr>
              <a:t>Πρόγραμμα KiVa κατά του εκφοβισμού</a:t>
            </a:r>
            <a:endParaRPr lang="en-US" sz="1300" dirty="0"/>
          </a:p>
        </p:txBody>
      </p:sp>
      <p:sp>
        <p:nvSpPr>
          <p:cNvPr id="17" name="Text 14"/>
          <p:cNvSpPr/>
          <p:nvPr/>
        </p:nvSpPr>
        <p:spPr>
          <a:xfrm>
            <a:off x="7531775" y="5833705"/>
            <a:ext cx="5212318" cy="274320"/>
          </a:xfrm>
          <a:prstGeom prst="rect">
            <a:avLst/>
          </a:prstGeom>
          <a:noFill/>
          <a:ln/>
        </p:spPr>
        <p:txBody>
          <a:bodyPr wrap="none" lIns="0" tIns="0" rIns="0" bIns="0" rtlCol="0" anchor="t"/>
          <a:lstStyle/>
          <a:p>
            <a:pPr marL="342900" indent="-342900" algn="l">
              <a:lnSpc>
                <a:spcPts val="2150"/>
              </a:lnSpc>
              <a:buSzPct val="100000"/>
              <a:buChar char="•"/>
            </a:pPr>
            <a:r>
              <a:rPr lang="en-US" sz="1300" dirty="0">
                <a:solidFill>
                  <a:srgbClr val="4B4A4A"/>
                </a:solidFill>
                <a:latin typeface="Geist" pitchFamily="34" charset="0"/>
                <a:ea typeface="Geist" pitchFamily="34" charset="-122"/>
                <a:cs typeface="Geist" pitchFamily="34" charset="-120"/>
              </a:rPr>
              <a:t>Έγκαιρη υποστήριξη μαθητών</a:t>
            </a:r>
            <a:endParaRPr lang="en-US" sz="1300" dirty="0"/>
          </a:p>
        </p:txBody>
      </p:sp>
      <p:sp>
        <p:nvSpPr>
          <p:cNvPr id="18" name="Text 15"/>
          <p:cNvSpPr/>
          <p:nvPr/>
        </p:nvSpPr>
        <p:spPr>
          <a:xfrm>
            <a:off x="7531775" y="6167914"/>
            <a:ext cx="5212318" cy="274320"/>
          </a:xfrm>
          <a:prstGeom prst="rect">
            <a:avLst/>
          </a:prstGeom>
          <a:noFill/>
          <a:ln/>
        </p:spPr>
        <p:txBody>
          <a:bodyPr wrap="none" lIns="0" tIns="0" rIns="0" bIns="0" rtlCol="0" anchor="t"/>
          <a:lstStyle/>
          <a:p>
            <a:pPr marL="342900" indent="-342900" algn="l">
              <a:lnSpc>
                <a:spcPts val="2150"/>
              </a:lnSpc>
              <a:buSzPct val="100000"/>
              <a:buChar char="•"/>
            </a:pPr>
            <a:r>
              <a:rPr lang="en-US" sz="1300" dirty="0">
                <a:solidFill>
                  <a:srgbClr val="4B4A4A"/>
                </a:solidFill>
                <a:latin typeface="Geist" pitchFamily="34" charset="0"/>
                <a:ea typeface="Geist" pitchFamily="34" charset="-122"/>
                <a:cs typeface="Geist" pitchFamily="34" charset="-120"/>
              </a:rPr>
              <a:t>Ενίσχυση ανθεκτικότητας</a:t>
            </a:r>
            <a:endParaRPr lang="en-US" sz="1300" dirty="0"/>
          </a:p>
        </p:txBody>
      </p:sp>
      <p:sp>
        <p:nvSpPr>
          <p:cNvPr id="19" name="Shape 16"/>
          <p:cNvSpPr/>
          <p:nvPr/>
        </p:nvSpPr>
        <p:spPr>
          <a:xfrm>
            <a:off x="1893689" y="7029093"/>
            <a:ext cx="10842903" cy="728186"/>
          </a:xfrm>
          <a:prstGeom prst="roundRect">
            <a:avLst>
              <a:gd name="adj" fmla="val 21188"/>
            </a:avLst>
          </a:prstGeom>
          <a:solidFill>
            <a:srgbClr val="B3FFE7"/>
          </a:solidFill>
          <a:ln/>
        </p:spPr>
        <p:txBody>
          <a:bodyPr/>
          <a:lstStyle/>
          <a:p>
            <a:endParaRPr lang="en-GB"/>
          </a:p>
        </p:txBody>
      </p:sp>
      <p:pic>
        <p:nvPicPr>
          <p:cNvPr id="20" name="Image 1" descr="preencoded.png"/>
          <p:cNvPicPr>
            <a:picLocks noChangeAspect="1"/>
          </p:cNvPicPr>
          <p:nvPr/>
        </p:nvPicPr>
        <p:blipFill>
          <a:blip r:embed="rId4"/>
          <a:stretch>
            <a:fillRect/>
          </a:stretch>
        </p:blipFill>
        <p:spPr>
          <a:xfrm>
            <a:off x="2065020" y="7291268"/>
            <a:ext cx="214193" cy="171331"/>
          </a:xfrm>
          <a:prstGeom prst="rect">
            <a:avLst/>
          </a:prstGeom>
        </p:spPr>
      </p:pic>
      <p:sp>
        <p:nvSpPr>
          <p:cNvPr id="21" name="Text 17"/>
          <p:cNvSpPr/>
          <p:nvPr/>
        </p:nvSpPr>
        <p:spPr>
          <a:xfrm>
            <a:off x="2450544" y="7243167"/>
            <a:ext cx="10114717" cy="274320"/>
          </a:xfrm>
          <a:prstGeom prst="rect">
            <a:avLst/>
          </a:prstGeom>
          <a:noFill/>
          <a:ln/>
        </p:spPr>
        <p:txBody>
          <a:bodyPr wrap="none" lIns="0" tIns="0" rIns="0" bIns="0" rtlCol="0" anchor="t"/>
          <a:lstStyle/>
          <a:p>
            <a:pPr marL="0" indent="0" algn="l">
              <a:lnSpc>
                <a:spcPts val="2150"/>
              </a:lnSpc>
              <a:buNone/>
            </a:pPr>
            <a:r>
              <a:rPr lang="en-US" sz="1300" b="1" dirty="0">
                <a:solidFill>
                  <a:srgbClr val="000000"/>
                </a:solidFill>
                <a:latin typeface="Geist" pitchFamily="34" charset="0"/>
                <a:ea typeface="Geist" pitchFamily="34" charset="-122"/>
                <a:cs typeface="Geist" pitchFamily="34" charset="-120"/>
              </a:rPr>
              <a:t>Αποτέλεσμα:</a:t>
            </a:r>
            <a:r>
              <a:rPr lang="en-US" sz="1300" dirty="0">
                <a:solidFill>
                  <a:srgbClr val="000000"/>
                </a:solidFill>
                <a:latin typeface="Geist" pitchFamily="34" charset="0"/>
                <a:ea typeface="Geist" pitchFamily="34" charset="-122"/>
                <a:cs typeface="Geist" pitchFamily="34" charset="-120"/>
              </a:rPr>
              <a:t> Βελτίωση ποιότητας ζωής, μαθησιακής επίδοσης και εργασιακής παραγωγικότητας</a:t>
            </a:r>
            <a:endParaRPr lang="en-US" sz="13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3157776" y="361831"/>
            <a:ext cx="7538680" cy="410766"/>
          </a:xfrm>
          <a:prstGeom prst="rect">
            <a:avLst/>
          </a:prstGeom>
          <a:noFill/>
          <a:ln/>
        </p:spPr>
        <p:txBody>
          <a:bodyPr wrap="none" lIns="0" tIns="0" rIns="0" bIns="0" rtlCol="0" anchor="t"/>
          <a:lstStyle/>
          <a:p>
            <a:pPr marL="0" indent="0" algn="l">
              <a:lnSpc>
                <a:spcPts val="3200"/>
              </a:lnSpc>
              <a:buNone/>
            </a:pPr>
            <a:r>
              <a:rPr lang="en-US" sz="2550" b="1" dirty="0">
                <a:solidFill>
                  <a:srgbClr val="006747"/>
                </a:solidFill>
                <a:latin typeface="Noto Serif SC Bold" pitchFamily="34" charset="0"/>
                <a:ea typeface="Noto Serif SC Bold" pitchFamily="34" charset="-122"/>
                <a:cs typeface="Noto Serif SC Bold" pitchFamily="34" charset="-120"/>
              </a:rPr>
              <a:t>Εκπαίδευση Εκπαιδευτικών για Ψυχική Ευεξία</a:t>
            </a:r>
            <a:endParaRPr lang="en-US" sz="2550" dirty="0"/>
          </a:p>
        </p:txBody>
      </p:sp>
      <p:sp>
        <p:nvSpPr>
          <p:cNvPr id="3" name="Text 1"/>
          <p:cNvSpPr/>
          <p:nvPr/>
        </p:nvSpPr>
        <p:spPr>
          <a:xfrm>
            <a:off x="4016454" y="1308735"/>
            <a:ext cx="1843564" cy="205383"/>
          </a:xfrm>
          <a:prstGeom prst="rect">
            <a:avLst/>
          </a:prstGeom>
          <a:noFill/>
          <a:ln/>
        </p:spPr>
        <p:txBody>
          <a:bodyPr wrap="none" lIns="0" tIns="0" rIns="0" bIns="0" rtlCol="0" anchor="t"/>
          <a:lstStyle/>
          <a:p>
            <a:pPr marL="0" indent="0" algn="r">
              <a:lnSpc>
                <a:spcPts val="1600"/>
              </a:lnSpc>
              <a:buNone/>
            </a:pPr>
            <a:r>
              <a:rPr lang="en-US" sz="1250" b="1" dirty="0">
                <a:solidFill>
                  <a:srgbClr val="4B4A4A"/>
                </a:solidFill>
                <a:latin typeface="Noto Serif SC Bold" pitchFamily="34" charset="0"/>
                <a:ea typeface="Noto Serif SC Bold" pitchFamily="34" charset="-122"/>
                <a:cs typeface="Noto Serif SC Bold" pitchFamily="34" charset="-120"/>
              </a:rPr>
              <a:t>Ψυχολογική Ασφάλεια</a:t>
            </a:r>
            <a:endParaRPr lang="en-US" sz="1250" dirty="0"/>
          </a:p>
        </p:txBody>
      </p:sp>
      <p:sp>
        <p:nvSpPr>
          <p:cNvPr id="4" name="Text 2"/>
          <p:cNvSpPr/>
          <p:nvPr/>
        </p:nvSpPr>
        <p:spPr>
          <a:xfrm>
            <a:off x="3157776" y="1592937"/>
            <a:ext cx="2702243" cy="420529"/>
          </a:xfrm>
          <a:prstGeom prst="rect">
            <a:avLst/>
          </a:prstGeom>
          <a:noFill/>
          <a:ln/>
        </p:spPr>
        <p:txBody>
          <a:bodyPr wrap="square" lIns="0" tIns="0" rIns="0" bIns="0" rtlCol="0" anchor="t"/>
          <a:lstStyle/>
          <a:p>
            <a:pPr marL="0" indent="0" algn="r">
              <a:lnSpc>
                <a:spcPts val="1650"/>
              </a:lnSpc>
              <a:buNone/>
            </a:pPr>
            <a:r>
              <a:rPr lang="en-US" sz="1000" dirty="0">
                <a:solidFill>
                  <a:srgbClr val="4B4A4A"/>
                </a:solidFill>
                <a:latin typeface="Geist" pitchFamily="34" charset="0"/>
                <a:ea typeface="Geist" pitchFamily="34" charset="-122"/>
                <a:cs typeface="Geist" pitchFamily="34" charset="-120"/>
              </a:rPr>
              <a:t>Δημιουργία ασφαλούς μαθησιακού περιβάλλοντος</a:t>
            </a:r>
            <a:endParaRPr lang="en-US" sz="1000" dirty="0"/>
          </a:p>
        </p:txBody>
      </p:sp>
      <p:pic>
        <p:nvPicPr>
          <p:cNvPr id="5" name="Image 0" descr="preencoded.png"/>
          <p:cNvPicPr>
            <a:picLocks noChangeAspect="1"/>
          </p:cNvPicPr>
          <p:nvPr/>
        </p:nvPicPr>
        <p:blipFill>
          <a:blip r:embed="rId3"/>
          <a:stretch>
            <a:fillRect/>
          </a:stretch>
        </p:blipFill>
        <p:spPr>
          <a:xfrm>
            <a:off x="5860018" y="1035487"/>
            <a:ext cx="2910126" cy="2910126"/>
          </a:xfrm>
          <a:prstGeom prst="rect">
            <a:avLst/>
          </a:prstGeom>
        </p:spPr>
      </p:pic>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16422" y="1957626"/>
            <a:ext cx="184785" cy="184785"/>
          </a:xfrm>
          <a:prstGeom prst="rect">
            <a:avLst/>
          </a:prstGeom>
        </p:spPr>
      </p:pic>
      <p:sp>
        <p:nvSpPr>
          <p:cNvPr id="7" name="Text 3"/>
          <p:cNvSpPr/>
          <p:nvPr/>
        </p:nvSpPr>
        <p:spPr>
          <a:xfrm>
            <a:off x="8770144" y="1137404"/>
            <a:ext cx="1643182" cy="205383"/>
          </a:xfrm>
          <a:prstGeom prst="rect">
            <a:avLst/>
          </a:prstGeom>
          <a:noFill/>
          <a:ln/>
        </p:spPr>
        <p:txBody>
          <a:bodyPr wrap="none" lIns="0" tIns="0" rIns="0" bIns="0" rtlCol="0" anchor="t"/>
          <a:lstStyle/>
          <a:p>
            <a:pPr marL="0" indent="0" algn="l">
              <a:lnSpc>
                <a:spcPts val="1600"/>
              </a:lnSpc>
              <a:buNone/>
            </a:pPr>
            <a:r>
              <a:rPr lang="en-US" sz="1250" b="1" dirty="0">
                <a:solidFill>
                  <a:srgbClr val="4B4A4A"/>
                </a:solidFill>
                <a:latin typeface="Noto Serif SC Bold" pitchFamily="34" charset="0"/>
                <a:ea typeface="Noto Serif SC Bold" pitchFamily="34" charset="-122"/>
                <a:cs typeface="Noto Serif SC Bold" pitchFamily="34" charset="-120"/>
              </a:rPr>
              <a:t>Συνεργασία</a:t>
            </a:r>
            <a:endParaRPr lang="en-US" sz="1250" dirty="0"/>
          </a:p>
        </p:txBody>
      </p:sp>
      <p:sp>
        <p:nvSpPr>
          <p:cNvPr id="8" name="Text 4"/>
          <p:cNvSpPr/>
          <p:nvPr/>
        </p:nvSpPr>
        <p:spPr>
          <a:xfrm>
            <a:off x="8770144" y="1421606"/>
            <a:ext cx="2702362" cy="210264"/>
          </a:xfrm>
          <a:prstGeom prst="rect">
            <a:avLst/>
          </a:prstGeom>
          <a:noFill/>
          <a:ln/>
        </p:spPr>
        <p:txBody>
          <a:bodyPr wrap="none" lIns="0" tIns="0" rIns="0" bIns="0" rtlCol="0" anchor="t"/>
          <a:lstStyle/>
          <a:p>
            <a:pPr marL="0" indent="0" algn="l">
              <a:lnSpc>
                <a:spcPts val="1650"/>
              </a:lnSpc>
              <a:buNone/>
            </a:pPr>
            <a:r>
              <a:rPr lang="en-US" sz="1000" dirty="0">
                <a:solidFill>
                  <a:srgbClr val="4B4A4A"/>
                </a:solidFill>
                <a:latin typeface="Geist" pitchFamily="34" charset="0"/>
                <a:ea typeface="Geist" pitchFamily="34" charset="-122"/>
                <a:cs typeface="Geist" pitchFamily="34" charset="-120"/>
              </a:rPr>
              <a:t>Ενίσχυση συναδελφικής συνεργασίας</a:t>
            </a:r>
            <a:endParaRPr lang="en-US" sz="1000" dirty="0"/>
          </a:p>
        </p:txBody>
      </p:sp>
      <p:pic>
        <p:nvPicPr>
          <p:cNvPr id="9" name="Image 2" descr="preencoded.png"/>
          <p:cNvPicPr>
            <a:picLocks noChangeAspect="1"/>
          </p:cNvPicPr>
          <p:nvPr/>
        </p:nvPicPr>
        <p:blipFill>
          <a:blip r:embed="rId6"/>
          <a:stretch>
            <a:fillRect/>
          </a:stretch>
        </p:blipFill>
        <p:spPr>
          <a:xfrm>
            <a:off x="5860018" y="1035487"/>
            <a:ext cx="2910126" cy="2910126"/>
          </a:xfrm>
          <a:prstGeom prst="rect">
            <a:avLst/>
          </a:prstGeom>
        </p:spPr>
      </p:pic>
      <p:pic>
        <p:nvPicPr>
          <p:cNvPr id="10" name="Image 3"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54146" y="1685449"/>
            <a:ext cx="184785" cy="184785"/>
          </a:xfrm>
          <a:prstGeom prst="rect">
            <a:avLst/>
          </a:prstGeom>
        </p:spPr>
      </p:pic>
      <p:sp>
        <p:nvSpPr>
          <p:cNvPr id="11" name="Text 5"/>
          <p:cNvSpPr/>
          <p:nvPr/>
        </p:nvSpPr>
        <p:spPr>
          <a:xfrm>
            <a:off x="9033034" y="2032992"/>
            <a:ext cx="1643182" cy="205383"/>
          </a:xfrm>
          <a:prstGeom prst="rect">
            <a:avLst/>
          </a:prstGeom>
          <a:noFill/>
          <a:ln/>
        </p:spPr>
        <p:txBody>
          <a:bodyPr wrap="none" lIns="0" tIns="0" rIns="0" bIns="0" rtlCol="0" anchor="t"/>
          <a:lstStyle/>
          <a:p>
            <a:pPr marL="0" indent="0" algn="l">
              <a:lnSpc>
                <a:spcPts val="1600"/>
              </a:lnSpc>
              <a:buNone/>
            </a:pPr>
            <a:r>
              <a:rPr lang="en-US" sz="1250" b="1" dirty="0">
                <a:solidFill>
                  <a:srgbClr val="4B4A4A"/>
                </a:solidFill>
                <a:latin typeface="Noto Serif SC Bold" pitchFamily="34" charset="0"/>
                <a:ea typeface="Noto Serif SC Bold" pitchFamily="34" charset="-122"/>
                <a:cs typeface="Noto Serif SC Bold" pitchFamily="34" charset="-120"/>
              </a:rPr>
              <a:t>Ενεργή Συμμετοχή</a:t>
            </a:r>
            <a:endParaRPr lang="en-US" sz="1250" dirty="0"/>
          </a:p>
        </p:txBody>
      </p:sp>
      <p:sp>
        <p:nvSpPr>
          <p:cNvPr id="12" name="Text 6"/>
          <p:cNvSpPr/>
          <p:nvPr/>
        </p:nvSpPr>
        <p:spPr>
          <a:xfrm>
            <a:off x="9033034" y="2317194"/>
            <a:ext cx="2439472" cy="420529"/>
          </a:xfrm>
          <a:prstGeom prst="rect">
            <a:avLst/>
          </a:prstGeom>
          <a:noFill/>
          <a:ln/>
        </p:spPr>
        <p:txBody>
          <a:bodyPr wrap="square" lIns="0" tIns="0" rIns="0" bIns="0" rtlCol="0" anchor="t"/>
          <a:lstStyle/>
          <a:p>
            <a:pPr marL="0" indent="0" algn="l">
              <a:lnSpc>
                <a:spcPts val="1650"/>
              </a:lnSpc>
              <a:buNone/>
            </a:pPr>
            <a:r>
              <a:rPr lang="en-US" sz="1000" dirty="0">
                <a:solidFill>
                  <a:srgbClr val="4B4A4A"/>
                </a:solidFill>
                <a:latin typeface="Geist" pitchFamily="34" charset="0"/>
                <a:ea typeface="Geist" pitchFamily="34" charset="-122"/>
                <a:cs typeface="Geist" pitchFamily="34" charset="-120"/>
              </a:rPr>
              <a:t>Μαθητές συμμετέχουν ενεργά στη μάθηση</a:t>
            </a:r>
            <a:endParaRPr lang="en-US" sz="1000" dirty="0"/>
          </a:p>
        </p:txBody>
      </p:sp>
      <p:pic>
        <p:nvPicPr>
          <p:cNvPr id="13" name="Image 4" descr="preencoded.png"/>
          <p:cNvPicPr>
            <a:picLocks noChangeAspect="1"/>
          </p:cNvPicPr>
          <p:nvPr/>
        </p:nvPicPr>
        <p:blipFill>
          <a:blip r:embed="rId9"/>
          <a:stretch>
            <a:fillRect/>
          </a:stretch>
        </p:blipFill>
        <p:spPr>
          <a:xfrm>
            <a:off x="5860018" y="1035487"/>
            <a:ext cx="2910126" cy="2910126"/>
          </a:xfrm>
          <a:prstGeom prst="rect">
            <a:avLst/>
          </a:prstGeom>
        </p:spPr>
      </p:pic>
      <p:pic>
        <p:nvPicPr>
          <p:cNvPr id="14" name="Image 5"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71949" y="2398157"/>
            <a:ext cx="184785" cy="184785"/>
          </a:xfrm>
          <a:prstGeom prst="rect">
            <a:avLst/>
          </a:prstGeom>
        </p:spPr>
      </p:pic>
      <p:sp>
        <p:nvSpPr>
          <p:cNvPr id="15" name="Text 7"/>
          <p:cNvSpPr/>
          <p:nvPr/>
        </p:nvSpPr>
        <p:spPr>
          <a:xfrm>
            <a:off x="8770144" y="3138845"/>
            <a:ext cx="1643182" cy="205383"/>
          </a:xfrm>
          <a:prstGeom prst="rect">
            <a:avLst/>
          </a:prstGeom>
          <a:noFill/>
          <a:ln/>
        </p:spPr>
        <p:txBody>
          <a:bodyPr wrap="none" lIns="0" tIns="0" rIns="0" bIns="0" rtlCol="0" anchor="t"/>
          <a:lstStyle/>
          <a:p>
            <a:pPr marL="0" indent="0" algn="l">
              <a:lnSpc>
                <a:spcPts val="1600"/>
              </a:lnSpc>
              <a:buNone/>
            </a:pPr>
            <a:r>
              <a:rPr lang="en-US" sz="1250" b="1" dirty="0">
                <a:solidFill>
                  <a:srgbClr val="4B4A4A"/>
                </a:solidFill>
                <a:latin typeface="Noto Serif SC Bold" pitchFamily="34" charset="0"/>
                <a:ea typeface="Noto Serif SC Bold" pitchFamily="34" charset="-122"/>
                <a:cs typeface="Noto Serif SC Bold" pitchFamily="34" charset="-120"/>
              </a:rPr>
              <a:t>Ευεξία Προσωπικού</a:t>
            </a:r>
            <a:endParaRPr lang="en-US" sz="1250" dirty="0"/>
          </a:p>
        </p:txBody>
      </p:sp>
      <p:sp>
        <p:nvSpPr>
          <p:cNvPr id="16" name="Text 8"/>
          <p:cNvSpPr/>
          <p:nvPr/>
        </p:nvSpPr>
        <p:spPr>
          <a:xfrm>
            <a:off x="8770144" y="3423047"/>
            <a:ext cx="2702362" cy="420529"/>
          </a:xfrm>
          <a:prstGeom prst="rect">
            <a:avLst/>
          </a:prstGeom>
          <a:noFill/>
          <a:ln/>
        </p:spPr>
        <p:txBody>
          <a:bodyPr wrap="square" lIns="0" tIns="0" rIns="0" bIns="0" rtlCol="0" anchor="t"/>
          <a:lstStyle/>
          <a:p>
            <a:pPr marL="0" indent="0" algn="l">
              <a:lnSpc>
                <a:spcPts val="1650"/>
              </a:lnSpc>
              <a:buNone/>
            </a:pPr>
            <a:r>
              <a:rPr lang="en-US" sz="1000" dirty="0">
                <a:solidFill>
                  <a:srgbClr val="4B4A4A"/>
                </a:solidFill>
                <a:latin typeface="Geist" pitchFamily="34" charset="0"/>
                <a:ea typeface="Geist" pitchFamily="34" charset="-122"/>
                <a:cs typeface="Geist" pitchFamily="34" charset="-120"/>
              </a:rPr>
              <a:t>Επένδυση στη διατήρηση εργασιακής ικανότητας</a:t>
            </a:r>
            <a:endParaRPr lang="en-US" sz="1000" dirty="0"/>
          </a:p>
        </p:txBody>
      </p:sp>
      <p:pic>
        <p:nvPicPr>
          <p:cNvPr id="17" name="Image 6" descr="preencoded.png"/>
          <p:cNvPicPr>
            <a:picLocks noChangeAspect="1"/>
          </p:cNvPicPr>
          <p:nvPr/>
        </p:nvPicPr>
        <p:blipFill>
          <a:blip r:embed="rId12"/>
          <a:stretch>
            <a:fillRect/>
          </a:stretch>
        </p:blipFill>
        <p:spPr>
          <a:xfrm>
            <a:off x="5860018" y="1035487"/>
            <a:ext cx="2910126" cy="2910126"/>
          </a:xfrm>
          <a:prstGeom prst="rect">
            <a:avLst/>
          </a:prstGeom>
        </p:spPr>
      </p:pic>
      <p:pic>
        <p:nvPicPr>
          <p:cNvPr id="18" name="Image 7"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54146" y="3110746"/>
            <a:ext cx="184785" cy="184785"/>
          </a:xfrm>
          <a:prstGeom prst="rect">
            <a:avLst/>
          </a:prstGeom>
        </p:spPr>
      </p:pic>
      <p:sp>
        <p:nvSpPr>
          <p:cNvPr id="19" name="Text 9"/>
          <p:cNvSpPr/>
          <p:nvPr/>
        </p:nvSpPr>
        <p:spPr>
          <a:xfrm>
            <a:off x="4143256" y="2862382"/>
            <a:ext cx="1716762" cy="205383"/>
          </a:xfrm>
          <a:prstGeom prst="rect">
            <a:avLst/>
          </a:prstGeom>
          <a:noFill/>
          <a:ln/>
        </p:spPr>
        <p:txBody>
          <a:bodyPr wrap="none" lIns="0" tIns="0" rIns="0" bIns="0" rtlCol="0" anchor="t"/>
          <a:lstStyle/>
          <a:p>
            <a:pPr marL="0" indent="0" algn="r">
              <a:lnSpc>
                <a:spcPts val="1600"/>
              </a:lnSpc>
              <a:buNone/>
            </a:pPr>
            <a:r>
              <a:rPr lang="en-US" sz="1250" b="1" dirty="0">
                <a:solidFill>
                  <a:srgbClr val="4B4A4A"/>
                </a:solidFill>
                <a:latin typeface="Noto Serif SC Bold" pitchFamily="34" charset="0"/>
                <a:ea typeface="Noto Serif SC Bold" pitchFamily="34" charset="-122"/>
                <a:cs typeface="Noto Serif SC Bold" pitchFamily="34" charset="-120"/>
              </a:rPr>
              <a:t>Παιδαγωγική Ηγεσία</a:t>
            </a:r>
            <a:endParaRPr lang="en-US" sz="1250" dirty="0"/>
          </a:p>
        </p:txBody>
      </p:sp>
      <p:sp>
        <p:nvSpPr>
          <p:cNvPr id="20" name="Text 10"/>
          <p:cNvSpPr/>
          <p:nvPr/>
        </p:nvSpPr>
        <p:spPr>
          <a:xfrm>
            <a:off x="3157776" y="3146584"/>
            <a:ext cx="2702243" cy="420529"/>
          </a:xfrm>
          <a:prstGeom prst="rect">
            <a:avLst/>
          </a:prstGeom>
          <a:noFill/>
          <a:ln/>
        </p:spPr>
        <p:txBody>
          <a:bodyPr wrap="square" lIns="0" tIns="0" rIns="0" bIns="0" rtlCol="0" anchor="t"/>
          <a:lstStyle/>
          <a:p>
            <a:pPr marL="0" indent="0" algn="r">
              <a:lnSpc>
                <a:spcPts val="1650"/>
              </a:lnSpc>
              <a:buNone/>
            </a:pPr>
            <a:r>
              <a:rPr lang="en-US" sz="1000" dirty="0">
                <a:solidFill>
                  <a:srgbClr val="4B4A4A"/>
                </a:solidFill>
                <a:latin typeface="Geist" pitchFamily="34" charset="0"/>
                <a:ea typeface="Geist" pitchFamily="34" charset="-122"/>
                <a:cs typeface="Geist" pitchFamily="34" charset="-120"/>
              </a:rPr>
              <a:t>Εκπαιδευτικοί ως εμπειρογνώμονες ψυχικής υγείας</a:t>
            </a:r>
            <a:endParaRPr lang="en-US" sz="1000" dirty="0"/>
          </a:p>
        </p:txBody>
      </p:sp>
      <p:pic>
        <p:nvPicPr>
          <p:cNvPr id="21" name="Image 8" descr="preencoded.png"/>
          <p:cNvPicPr>
            <a:picLocks noChangeAspect="1"/>
          </p:cNvPicPr>
          <p:nvPr/>
        </p:nvPicPr>
        <p:blipFill>
          <a:blip r:embed="rId15"/>
          <a:stretch>
            <a:fillRect/>
          </a:stretch>
        </p:blipFill>
        <p:spPr>
          <a:xfrm>
            <a:off x="5860018" y="1035487"/>
            <a:ext cx="2910126" cy="2910126"/>
          </a:xfrm>
          <a:prstGeom prst="rect">
            <a:avLst/>
          </a:prstGeom>
        </p:spPr>
      </p:pic>
      <p:pic>
        <p:nvPicPr>
          <p:cNvPr id="22" name="Image 9" descr="preencoded.png"/>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16422" y="2838569"/>
            <a:ext cx="184785" cy="184785"/>
          </a:xfrm>
          <a:prstGeom prst="rect">
            <a:avLst/>
          </a:prstGeom>
        </p:spPr>
      </p:pic>
      <p:sp>
        <p:nvSpPr>
          <p:cNvPr id="23" name="Text 11"/>
          <p:cNvSpPr/>
          <p:nvPr/>
        </p:nvSpPr>
        <p:spPr>
          <a:xfrm>
            <a:off x="3354943" y="4241363"/>
            <a:ext cx="8117562" cy="420529"/>
          </a:xfrm>
          <a:prstGeom prst="rect">
            <a:avLst/>
          </a:prstGeom>
          <a:noFill/>
          <a:ln/>
        </p:spPr>
        <p:txBody>
          <a:bodyPr wrap="square" lIns="0" tIns="0" rIns="0" bIns="0" rtlCol="0" anchor="t"/>
          <a:lstStyle/>
          <a:p>
            <a:pPr marL="0" indent="0" algn="l">
              <a:lnSpc>
                <a:spcPts val="1650"/>
              </a:lnSpc>
              <a:buNone/>
            </a:pPr>
            <a:r>
              <a:rPr lang="en-US" sz="1000" dirty="0">
                <a:solidFill>
                  <a:srgbClr val="4B4A4A"/>
                </a:solidFill>
                <a:latin typeface="Geist" pitchFamily="34" charset="0"/>
                <a:ea typeface="Geist" pitchFamily="34" charset="-122"/>
                <a:cs typeface="Geist" pitchFamily="34" charset="-120"/>
              </a:rPr>
              <a:t>«Η υποστήριξη της ψυχικής ευεξίας σημαίνει ότι έχουμε την ικανότητα να βρισκόμαστε σε μια κοινότητα και έχουμε ανθρώπινες δεξιότητες»</a:t>
            </a:r>
            <a:endParaRPr lang="en-US" sz="1000" dirty="0"/>
          </a:p>
        </p:txBody>
      </p:sp>
      <p:sp>
        <p:nvSpPr>
          <p:cNvPr id="24" name="Shape 12"/>
          <p:cNvSpPr/>
          <p:nvPr/>
        </p:nvSpPr>
        <p:spPr>
          <a:xfrm>
            <a:off x="3157776" y="4093488"/>
            <a:ext cx="15240" cy="716280"/>
          </a:xfrm>
          <a:prstGeom prst="rect">
            <a:avLst/>
          </a:prstGeom>
          <a:solidFill>
            <a:srgbClr val="006747"/>
          </a:solidFill>
          <a:ln/>
        </p:spPr>
        <p:txBody>
          <a:bodyPr/>
          <a:lstStyle/>
          <a:p>
            <a:endParaRPr lang="en-GB"/>
          </a:p>
        </p:txBody>
      </p:sp>
      <p:sp>
        <p:nvSpPr>
          <p:cNvPr id="25" name="Text 13"/>
          <p:cNvSpPr/>
          <p:nvPr/>
        </p:nvSpPr>
        <p:spPr>
          <a:xfrm>
            <a:off x="3849172" y="6060281"/>
            <a:ext cx="1747957" cy="205383"/>
          </a:xfrm>
          <a:prstGeom prst="rect">
            <a:avLst/>
          </a:prstGeom>
          <a:noFill/>
          <a:ln/>
        </p:spPr>
        <p:txBody>
          <a:bodyPr wrap="none" lIns="0" tIns="0" rIns="0" bIns="0" rtlCol="0" anchor="t"/>
          <a:lstStyle/>
          <a:p>
            <a:pPr marL="0" indent="0" algn="r">
              <a:lnSpc>
                <a:spcPts val="1600"/>
              </a:lnSpc>
              <a:buNone/>
            </a:pPr>
            <a:r>
              <a:rPr lang="en-US" sz="1250" b="1" dirty="0">
                <a:solidFill>
                  <a:srgbClr val="4B4A4A"/>
                </a:solidFill>
                <a:latin typeface="Noto Serif SC Bold" pitchFamily="34" charset="0"/>
                <a:ea typeface="Noto Serif SC Bold" pitchFamily="34" charset="-122"/>
                <a:cs typeface="Noto Serif SC Bold" pitchFamily="34" charset="-120"/>
              </a:rPr>
              <a:t>Ατομικοί Παράγοντες</a:t>
            </a:r>
            <a:endParaRPr lang="en-US" sz="1250" dirty="0"/>
          </a:p>
        </p:txBody>
      </p:sp>
      <p:sp>
        <p:nvSpPr>
          <p:cNvPr id="26" name="Text 14"/>
          <p:cNvSpPr/>
          <p:nvPr/>
        </p:nvSpPr>
        <p:spPr>
          <a:xfrm>
            <a:off x="3157776" y="6344483"/>
            <a:ext cx="2439353" cy="420529"/>
          </a:xfrm>
          <a:prstGeom prst="rect">
            <a:avLst/>
          </a:prstGeom>
          <a:noFill/>
          <a:ln/>
        </p:spPr>
        <p:txBody>
          <a:bodyPr wrap="square" lIns="0" tIns="0" rIns="0" bIns="0" rtlCol="0" anchor="t"/>
          <a:lstStyle/>
          <a:p>
            <a:pPr marL="0" indent="0" algn="r">
              <a:lnSpc>
                <a:spcPts val="1650"/>
              </a:lnSpc>
              <a:buNone/>
            </a:pPr>
            <a:r>
              <a:rPr lang="en-US" sz="1000" dirty="0">
                <a:solidFill>
                  <a:srgbClr val="4B4A4A"/>
                </a:solidFill>
                <a:latin typeface="Geist" pitchFamily="34" charset="0"/>
                <a:ea typeface="Geist" pitchFamily="34" charset="-122"/>
                <a:cs typeface="Geist" pitchFamily="34" charset="-120"/>
              </a:rPr>
              <a:t>Αυτοεκτίμηση, σωματική υγεία, δεξιότητες αντιμετώπισης</a:t>
            </a:r>
            <a:endParaRPr lang="en-US" sz="1000" dirty="0"/>
          </a:p>
        </p:txBody>
      </p:sp>
      <p:pic>
        <p:nvPicPr>
          <p:cNvPr id="27" name="Image 10" descr="preencoded.png"/>
          <p:cNvPicPr>
            <a:picLocks noChangeAspect="1"/>
          </p:cNvPicPr>
          <p:nvPr/>
        </p:nvPicPr>
        <p:blipFill>
          <a:blip r:embed="rId18"/>
          <a:stretch>
            <a:fillRect/>
          </a:stretch>
        </p:blipFill>
        <p:spPr>
          <a:xfrm>
            <a:off x="5860018" y="4957643"/>
            <a:ext cx="2910126" cy="2910126"/>
          </a:xfrm>
          <a:prstGeom prst="rect">
            <a:avLst/>
          </a:prstGeom>
        </p:spPr>
      </p:pic>
      <p:pic>
        <p:nvPicPr>
          <p:cNvPr id="28" name="Image 11" descr="preencoded.png"/>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198156" y="6314242"/>
            <a:ext cx="196691" cy="196691"/>
          </a:xfrm>
          <a:prstGeom prst="rect">
            <a:avLst/>
          </a:prstGeom>
        </p:spPr>
      </p:pic>
      <p:sp>
        <p:nvSpPr>
          <p:cNvPr id="29" name="Text 15"/>
          <p:cNvSpPr/>
          <p:nvPr/>
        </p:nvSpPr>
        <p:spPr>
          <a:xfrm>
            <a:off x="8967311" y="5230892"/>
            <a:ext cx="1643182" cy="205383"/>
          </a:xfrm>
          <a:prstGeom prst="rect">
            <a:avLst/>
          </a:prstGeom>
          <a:noFill/>
          <a:ln/>
        </p:spPr>
        <p:txBody>
          <a:bodyPr wrap="none" lIns="0" tIns="0" rIns="0" bIns="0" rtlCol="0" anchor="t"/>
          <a:lstStyle/>
          <a:p>
            <a:pPr marL="0" indent="0" algn="l">
              <a:lnSpc>
                <a:spcPts val="1600"/>
              </a:lnSpc>
              <a:buNone/>
            </a:pPr>
            <a:r>
              <a:rPr lang="en-US" sz="1250" b="1" dirty="0">
                <a:solidFill>
                  <a:srgbClr val="4B4A4A"/>
                </a:solidFill>
                <a:latin typeface="Noto Serif SC Bold" pitchFamily="34" charset="0"/>
                <a:ea typeface="Noto Serif SC Bold" pitchFamily="34" charset="-122"/>
                <a:cs typeface="Noto Serif SC Bold" pitchFamily="34" charset="-120"/>
              </a:rPr>
              <a:t>Κοινότητα</a:t>
            </a:r>
            <a:endParaRPr lang="en-US" sz="1250" dirty="0"/>
          </a:p>
        </p:txBody>
      </p:sp>
      <p:sp>
        <p:nvSpPr>
          <p:cNvPr id="30" name="Text 16"/>
          <p:cNvSpPr/>
          <p:nvPr/>
        </p:nvSpPr>
        <p:spPr>
          <a:xfrm>
            <a:off x="8967311" y="5515094"/>
            <a:ext cx="2505194" cy="420529"/>
          </a:xfrm>
          <a:prstGeom prst="rect">
            <a:avLst/>
          </a:prstGeom>
          <a:noFill/>
          <a:ln/>
        </p:spPr>
        <p:txBody>
          <a:bodyPr wrap="square" lIns="0" tIns="0" rIns="0" bIns="0" rtlCol="0" anchor="t"/>
          <a:lstStyle/>
          <a:p>
            <a:pPr marL="0" indent="0" algn="l">
              <a:lnSpc>
                <a:spcPts val="1650"/>
              </a:lnSpc>
              <a:buNone/>
            </a:pPr>
            <a:r>
              <a:rPr lang="en-US" sz="1000" dirty="0">
                <a:solidFill>
                  <a:srgbClr val="4B4A4A"/>
                </a:solidFill>
                <a:latin typeface="Geist" pitchFamily="34" charset="0"/>
                <a:ea typeface="Geist" pitchFamily="34" charset="-122"/>
                <a:cs typeface="Geist" pitchFamily="34" charset="-120"/>
              </a:rPr>
              <a:t>Υποστηρικτικές σχέσεις, θετικό σχολικό κλίμα, οικογενειακή υποστήριξη</a:t>
            </a:r>
            <a:endParaRPr lang="en-US" sz="1000" dirty="0"/>
          </a:p>
        </p:txBody>
      </p:sp>
      <p:pic>
        <p:nvPicPr>
          <p:cNvPr id="31" name="Image 12" descr="preencoded.png"/>
          <p:cNvPicPr>
            <a:picLocks noChangeAspect="1"/>
          </p:cNvPicPr>
          <p:nvPr/>
        </p:nvPicPr>
        <p:blipFill>
          <a:blip r:embed="rId21"/>
          <a:stretch>
            <a:fillRect/>
          </a:stretch>
        </p:blipFill>
        <p:spPr>
          <a:xfrm>
            <a:off x="5860018" y="4957643"/>
            <a:ext cx="2910126" cy="2910126"/>
          </a:xfrm>
          <a:prstGeom prst="rect">
            <a:avLst/>
          </a:prstGeom>
        </p:spPr>
      </p:pic>
      <p:pic>
        <p:nvPicPr>
          <p:cNvPr id="32" name="Image 13" descr="preencoded.png"/>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725966" y="5432107"/>
            <a:ext cx="196691" cy="196691"/>
          </a:xfrm>
          <a:prstGeom prst="rect">
            <a:avLst/>
          </a:prstGeom>
        </p:spPr>
      </p:pic>
      <p:sp>
        <p:nvSpPr>
          <p:cNvPr id="33" name="Text 17"/>
          <p:cNvSpPr/>
          <p:nvPr/>
        </p:nvSpPr>
        <p:spPr>
          <a:xfrm>
            <a:off x="8967311" y="6679406"/>
            <a:ext cx="1643182" cy="205383"/>
          </a:xfrm>
          <a:prstGeom prst="rect">
            <a:avLst/>
          </a:prstGeom>
          <a:noFill/>
          <a:ln/>
        </p:spPr>
        <p:txBody>
          <a:bodyPr wrap="none" lIns="0" tIns="0" rIns="0" bIns="0" rtlCol="0" anchor="t"/>
          <a:lstStyle/>
          <a:p>
            <a:pPr marL="0" indent="0" algn="l">
              <a:lnSpc>
                <a:spcPts val="1600"/>
              </a:lnSpc>
              <a:buNone/>
            </a:pPr>
            <a:r>
              <a:rPr lang="en-US" sz="1250" b="1" dirty="0">
                <a:solidFill>
                  <a:srgbClr val="4B4A4A"/>
                </a:solidFill>
                <a:latin typeface="Noto Serif SC Bold" pitchFamily="34" charset="0"/>
                <a:ea typeface="Noto Serif SC Bold" pitchFamily="34" charset="-122"/>
                <a:cs typeface="Noto Serif SC Bold" pitchFamily="34" charset="-120"/>
              </a:rPr>
              <a:t>Κοινωνία</a:t>
            </a:r>
            <a:endParaRPr lang="en-US" sz="1250" dirty="0"/>
          </a:p>
        </p:txBody>
      </p:sp>
      <p:sp>
        <p:nvSpPr>
          <p:cNvPr id="34" name="Text 18"/>
          <p:cNvSpPr/>
          <p:nvPr/>
        </p:nvSpPr>
        <p:spPr>
          <a:xfrm>
            <a:off x="8967311" y="6963608"/>
            <a:ext cx="2505194" cy="630793"/>
          </a:xfrm>
          <a:prstGeom prst="rect">
            <a:avLst/>
          </a:prstGeom>
          <a:noFill/>
          <a:ln/>
        </p:spPr>
        <p:txBody>
          <a:bodyPr wrap="square" lIns="0" tIns="0" rIns="0" bIns="0" rtlCol="0" anchor="t"/>
          <a:lstStyle/>
          <a:p>
            <a:pPr marL="0" indent="0" algn="l">
              <a:lnSpc>
                <a:spcPts val="1650"/>
              </a:lnSpc>
              <a:buNone/>
            </a:pPr>
            <a:r>
              <a:rPr lang="en-US" sz="1000" dirty="0">
                <a:solidFill>
                  <a:srgbClr val="4B4A4A"/>
                </a:solidFill>
                <a:latin typeface="Geist" pitchFamily="34" charset="0"/>
                <a:ea typeface="Geist" pitchFamily="34" charset="-122"/>
                <a:cs typeface="Geist" pitchFamily="34" charset="-120"/>
              </a:rPr>
              <a:t>Πρόσβαση σε υπηρεσίες, κοινωνικοοικονομική σταθερότητα, συμπεριληπτικές πολιτικές</a:t>
            </a:r>
            <a:endParaRPr lang="en-US" sz="1000" dirty="0"/>
          </a:p>
        </p:txBody>
      </p:sp>
      <p:pic>
        <p:nvPicPr>
          <p:cNvPr id="35" name="Image 14" descr="preencoded.png"/>
          <p:cNvPicPr>
            <a:picLocks noChangeAspect="1"/>
          </p:cNvPicPr>
          <p:nvPr/>
        </p:nvPicPr>
        <p:blipFill>
          <a:blip r:embed="rId24"/>
          <a:stretch>
            <a:fillRect/>
          </a:stretch>
        </p:blipFill>
        <p:spPr>
          <a:xfrm>
            <a:off x="5860018" y="4957643"/>
            <a:ext cx="2910126" cy="2910126"/>
          </a:xfrm>
          <a:prstGeom prst="rect">
            <a:avLst/>
          </a:prstGeom>
        </p:spPr>
      </p:pic>
      <p:pic>
        <p:nvPicPr>
          <p:cNvPr id="36" name="Image 15" descr="preencoded.png"/>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725966" y="7196257"/>
            <a:ext cx="196691" cy="19669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6228040" y="1090017"/>
            <a:ext cx="7660719" cy="1324451"/>
          </a:xfrm>
          <a:prstGeom prst="rect">
            <a:avLst/>
          </a:prstGeom>
          <a:noFill/>
          <a:ln/>
        </p:spPr>
        <p:txBody>
          <a:bodyPr wrap="square" lIns="0" tIns="0" rIns="0" bIns="0" rtlCol="0" anchor="t"/>
          <a:lstStyle/>
          <a:p>
            <a:pPr marL="0" indent="0" algn="l">
              <a:lnSpc>
                <a:spcPts val="5200"/>
              </a:lnSpc>
              <a:buNone/>
            </a:pPr>
            <a:r>
              <a:rPr lang="en-US" sz="4150" b="1" dirty="0">
                <a:solidFill>
                  <a:srgbClr val="006747"/>
                </a:solidFill>
                <a:latin typeface="Noto Serif SC Bold" pitchFamily="34" charset="0"/>
                <a:ea typeface="Noto Serif SC Bold" pitchFamily="34" charset="-122"/>
                <a:cs typeface="Noto Serif SC Bold" pitchFamily="34" charset="-120"/>
              </a:rPr>
              <a:t>Νέοι στην Εργασία: Αίσθημα Ψυχικής Υγείας</a:t>
            </a:r>
            <a:endParaRPr lang="en-US" sz="4150" dirty="0"/>
          </a:p>
        </p:txBody>
      </p:sp>
      <p:sp>
        <p:nvSpPr>
          <p:cNvPr id="4" name="Text 1"/>
          <p:cNvSpPr/>
          <p:nvPr/>
        </p:nvSpPr>
        <p:spPr>
          <a:xfrm>
            <a:off x="6228040" y="2732246"/>
            <a:ext cx="7660719" cy="1017270"/>
          </a:xfrm>
          <a:prstGeom prst="rect">
            <a:avLst/>
          </a:prstGeom>
          <a:noFill/>
          <a:ln/>
        </p:spPr>
        <p:txBody>
          <a:bodyPr wrap="square" lIns="0" tIns="0" rIns="0" bIns="0" rtlCol="0" anchor="t"/>
          <a:lstStyle/>
          <a:p>
            <a:pPr marL="0" indent="0" algn="l">
              <a:lnSpc>
                <a:spcPts val="2650"/>
              </a:lnSpc>
              <a:buNone/>
            </a:pPr>
            <a:r>
              <a:rPr lang="en-US" sz="1650" dirty="0">
                <a:solidFill>
                  <a:srgbClr val="4B4A4A"/>
                </a:solidFill>
                <a:latin typeface="Geist" pitchFamily="34" charset="0"/>
                <a:ea typeface="Geist" pitchFamily="34" charset="-122"/>
                <a:cs typeface="Geist" pitchFamily="34" charset="-120"/>
              </a:rPr>
              <a:t>Τα προβλήματα ψυχικής υγείας μεταξύ νέων εργαζομένων κάτω των 35 ετών έχουν αυξηθεί. 46% των Ευρωπαίων αντιμετώπισε συναισθηματικά προβλήματα (Ευρωβαρόμετρο 2023).</a:t>
            </a:r>
            <a:endParaRPr lang="en-US" sz="1650" dirty="0"/>
          </a:p>
        </p:txBody>
      </p:sp>
      <p:sp>
        <p:nvSpPr>
          <p:cNvPr id="5" name="Text 2"/>
          <p:cNvSpPr/>
          <p:nvPr/>
        </p:nvSpPr>
        <p:spPr>
          <a:xfrm>
            <a:off x="6228040" y="4199692"/>
            <a:ext cx="3571875" cy="662226"/>
          </a:xfrm>
          <a:prstGeom prst="rect">
            <a:avLst/>
          </a:prstGeom>
          <a:noFill/>
          <a:ln/>
        </p:spPr>
        <p:txBody>
          <a:bodyPr wrap="square" lIns="0" tIns="0" rIns="0" bIns="0" rtlCol="0" anchor="t"/>
          <a:lstStyle/>
          <a:p>
            <a:pPr marL="0" indent="0" algn="l">
              <a:lnSpc>
                <a:spcPts val="2600"/>
              </a:lnSpc>
              <a:buNone/>
            </a:pPr>
            <a:r>
              <a:rPr lang="en-US" sz="2050" b="1" dirty="0">
                <a:solidFill>
                  <a:srgbClr val="006747"/>
                </a:solidFill>
                <a:latin typeface="Noto Serif SC Bold" pitchFamily="34" charset="0"/>
                <a:ea typeface="Noto Serif SC Bold" pitchFamily="34" charset="-122"/>
                <a:cs typeface="Noto Serif SC Bold" pitchFamily="34" charset="-120"/>
              </a:rPr>
              <a:t>Παράγοντες που Εμποδίζουν</a:t>
            </a:r>
            <a:endParaRPr lang="en-US" sz="2050" dirty="0"/>
          </a:p>
        </p:txBody>
      </p:sp>
      <p:sp>
        <p:nvSpPr>
          <p:cNvPr id="6" name="Text 3"/>
          <p:cNvSpPr/>
          <p:nvPr/>
        </p:nvSpPr>
        <p:spPr>
          <a:xfrm>
            <a:off x="6228040" y="5073729"/>
            <a:ext cx="3571875"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4B4A4A"/>
                </a:solidFill>
                <a:latin typeface="Geist" pitchFamily="34" charset="0"/>
                <a:ea typeface="Geist" pitchFamily="34" charset="-122"/>
                <a:cs typeface="Geist" pitchFamily="34" charset="-120"/>
              </a:rPr>
              <a:t>Μη ρεαλιστικές προσδοκίες</a:t>
            </a:r>
            <a:endParaRPr lang="en-US" sz="1650" dirty="0"/>
          </a:p>
        </p:txBody>
      </p:sp>
      <p:sp>
        <p:nvSpPr>
          <p:cNvPr id="7" name="Text 4"/>
          <p:cNvSpPr/>
          <p:nvPr/>
        </p:nvSpPr>
        <p:spPr>
          <a:xfrm>
            <a:off x="6228040" y="5486876"/>
            <a:ext cx="3571875"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4B4A4A"/>
                </a:solidFill>
                <a:latin typeface="Geist" pitchFamily="34" charset="0"/>
                <a:ea typeface="Geist" pitchFamily="34" charset="-122"/>
                <a:cs typeface="Geist" pitchFamily="34" charset="-120"/>
              </a:rPr>
              <a:t>Τοξικά εργασιακά περιβάλλοντα</a:t>
            </a:r>
            <a:endParaRPr lang="en-US" sz="1650" dirty="0"/>
          </a:p>
        </p:txBody>
      </p:sp>
      <p:sp>
        <p:nvSpPr>
          <p:cNvPr id="8" name="Text 5"/>
          <p:cNvSpPr/>
          <p:nvPr/>
        </p:nvSpPr>
        <p:spPr>
          <a:xfrm>
            <a:off x="6228040" y="5900023"/>
            <a:ext cx="3571875"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4B4A4A"/>
                </a:solidFill>
                <a:latin typeface="Geist" pitchFamily="34" charset="0"/>
                <a:ea typeface="Geist" pitchFamily="34" charset="-122"/>
                <a:cs typeface="Geist" pitchFamily="34" charset="-120"/>
              </a:rPr>
              <a:t>Στίγμα γύρω από ψυχική υγεία</a:t>
            </a:r>
            <a:endParaRPr lang="en-US" sz="1650" dirty="0"/>
          </a:p>
        </p:txBody>
      </p:sp>
      <p:sp>
        <p:nvSpPr>
          <p:cNvPr id="9" name="Text 6"/>
          <p:cNvSpPr/>
          <p:nvPr/>
        </p:nvSpPr>
        <p:spPr>
          <a:xfrm>
            <a:off x="6228040" y="6313170"/>
            <a:ext cx="3571875"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4B4A4A"/>
                </a:solidFill>
                <a:latin typeface="Geist" pitchFamily="34" charset="0"/>
                <a:ea typeface="Geist" pitchFamily="34" charset="-122"/>
                <a:cs typeface="Geist" pitchFamily="34" charset="-120"/>
              </a:rPr>
              <a:t>Υπερβολικός φόρτος εργασίας</a:t>
            </a:r>
            <a:endParaRPr lang="en-US" sz="1650" dirty="0"/>
          </a:p>
        </p:txBody>
      </p:sp>
      <p:sp>
        <p:nvSpPr>
          <p:cNvPr id="10" name="Text 7"/>
          <p:cNvSpPr/>
          <p:nvPr/>
        </p:nvSpPr>
        <p:spPr>
          <a:xfrm>
            <a:off x="6228040" y="6726317"/>
            <a:ext cx="3571875"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4B4A4A"/>
                </a:solidFill>
                <a:latin typeface="Geist" pitchFamily="34" charset="0"/>
                <a:ea typeface="Geist" pitchFamily="34" charset="-122"/>
                <a:cs typeface="Geist" pitchFamily="34" charset="-120"/>
              </a:rPr>
              <a:t>Οικονομική ανασφάλεια</a:t>
            </a:r>
            <a:endParaRPr lang="en-US" sz="1650" dirty="0"/>
          </a:p>
        </p:txBody>
      </p:sp>
      <p:sp>
        <p:nvSpPr>
          <p:cNvPr id="11" name="Text 8"/>
          <p:cNvSpPr/>
          <p:nvPr/>
        </p:nvSpPr>
        <p:spPr>
          <a:xfrm>
            <a:off x="10324505" y="4199692"/>
            <a:ext cx="3571875" cy="662226"/>
          </a:xfrm>
          <a:prstGeom prst="rect">
            <a:avLst/>
          </a:prstGeom>
          <a:noFill/>
          <a:ln/>
        </p:spPr>
        <p:txBody>
          <a:bodyPr wrap="square" lIns="0" tIns="0" rIns="0" bIns="0" rtlCol="0" anchor="t"/>
          <a:lstStyle/>
          <a:p>
            <a:pPr marL="0" indent="0" algn="l">
              <a:lnSpc>
                <a:spcPts val="2600"/>
              </a:lnSpc>
              <a:buNone/>
            </a:pPr>
            <a:r>
              <a:rPr lang="en-US" sz="2050" b="1" dirty="0">
                <a:solidFill>
                  <a:srgbClr val="006747"/>
                </a:solidFill>
                <a:latin typeface="Noto Serif SC Bold" pitchFamily="34" charset="0"/>
                <a:ea typeface="Noto Serif SC Bold" pitchFamily="34" charset="-122"/>
                <a:cs typeface="Noto Serif SC Bold" pitchFamily="34" charset="-120"/>
              </a:rPr>
              <a:t>Παράγοντες που Προάγουν</a:t>
            </a:r>
            <a:endParaRPr lang="en-US" sz="2050" dirty="0"/>
          </a:p>
        </p:txBody>
      </p:sp>
      <p:sp>
        <p:nvSpPr>
          <p:cNvPr id="12" name="Text 9"/>
          <p:cNvSpPr/>
          <p:nvPr/>
        </p:nvSpPr>
        <p:spPr>
          <a:xfrm>
            <a:off x="10324505" y="5073729"/>
            <a:ext cx="3571875"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4B4A4A"/>
                </a:solidFill>
                <a:latin typeface="Geist" pitchFamily="34" charset="0"/>
                <a:ea typeface="Geist" pitchFamily="34" charset="-122"/>
                <a:cs typeface="Geist" pitchFamily="34" charset="-120"/>
              </a:rPr>
              <a:t>Ρεαλιστικές προσδοκίες</a:t>
            </a:r>
            <a:endParaRPr lang="en-US" sz="1650" dirty="0"/>
          </a:p>
        </p:txBody>
      </p:sp>
      <p:sp>
        <p:nvSpPr>
          <p:cNvPr id="13" name="Text 10"/>
          <p:cNvSpPr/>
          <p:nvPr/>
        </p:nvSpPr>
        <p:spPr>
          <a:xfrm>
            <a:off x="10324505" y="5486876"/>
            <a:ext cx="3571875"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4B4A4A"/>
                </a:solidFill>
                <a:latin typeface="Geist" pitchFamily="34" charset="0"/>
                <a:ea typeface="Geist" pitchFamily="34" charset="-122"/>
                <a:cs typeface="Geist" pitchFamily="34" charset="-120"/>
              </a:rPr>
              <a:t>Υποστηρικτικοί προϊστάμενοι</a:t>
            </a:r>
            <a:endParaRPr lang="en-US" sz="1650" dirty="0"/>
          </a:p>
        </p:txBody>
      </p:sp>
      <p:sp>
        <p:nvSpPr>
          <p:cNvPr id="14" name="Text 11"/>
          <p:cNvSpPr/>
          <p:nvPr/>
        </p:nvSpPr>
        <p:spPr>
          <a:xfrm>
            <a:off x="10324505" y="5900023"/>
            <a:ext cx="3571875"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4B4A4A"/>
                </a:solidFill>
                <a:latin typeface="Geist" pitchFamily="34" charset="0"/>
                <a:ea typeface="Geist" pitchFamily="34" charset="-122"/>
                <a:cs typeface="Geist" pitchFamily="34" charset="-120"/>
              </a:rPr>
              <a:t>Ασφαλές, ευέλικτο περιβάλλον</a:t>
            </a:r>
            <a:endParaRPr lang="en-US" sz="1650" dirty="0"/>
          </a:p>
        </p:txBody>
      </p:sp>
      <p:sp>
        <p:nvSpPr>
          <p:cNvPr id="15" name="Text 12"/>
          <p:cNvSpPr/>
          <p:nvPr/>
        </p:nvSpPr>
        <p:spPr>
          <a:xfrm>
            <a:off x="10324505" y="6313170"/>
            <a:ext cx="3571875"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4B4A4A"/>
                </a:solidFill>
                <a:latin typeface="Geist" pitchFamily="34" charset="0"/>
                <a:ea typeface="Geist" pitchFamily="34" charset="-122"/>
                <a:cs typeface="Geist" pitchFamily="34" charset="-120"/>
              </a:rPr>
              <a:t>Σεβασμός και εκτίμηση</a:t>
            </a:r>
            <a:endParaRPr lang="en-US" sz="1650" dirty="0"/>
          </a:p>
        </p:txBody>
      </p:sp>
      <p:sp>
        <p:nvSpPr>
          <p:cNvPr id="16" name="Text 13"/>
          <p:cNvSpPr/>
          <p:nvPr/>
        </p:nvSpPr>
        <p:spPr>
          <a:xfrm>
            <a:off x="10324505" y="6726317"/>
            <a:ext cx="3571875" cy="33909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4B4A4A"/>
                </a:solidFill>
                <a:latin typeface="Geist" pitchFamily="34" charset="0"/>
                <a:ea typeface="Geist" pitchFamily="34" charset="-122"/>
                <a:cs typeface="Geist" pitchFamily="34" charset="-120"/>
              </a:rPr>
              <a:t>Ουσιαστικές εργασίες</a:t>
            </a:r>
            <a:endParaRPr lang="en-US"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1844397" y="475655"/>
            <a:ext cx="1463635" cy="324922"/>
          </a:xfrm>
          <a:prstGeom prst="roundRect">
            <a:avLst>
              <a:gd name="adj" fmla="val 38333"/>
            </a:avLst>
          </a:prstGeom>
          <a:solidFill>
            <a:srgbClr val="CCFFEF"/>
          </a:solidFill>
          <a:ln/>
        </p:spPr>
        <p:txBody>
          <a:bodyPr/>
          <a:lstStyle/>
          <a:p>
            <a:endParaRPr lang="en-GB"/>
          </a:p>
        </p:txBody>
      </p:sp>
      <p:sp>
        <p:nvSpPr>
          <p:cNvPr id="3" name="Text 1"/>
          <p:cNvSpPr/>
          <p:nvPr/>
        </p:nvSpPr>
        <p:spPr>
          <a:xfrm>
            <a:off x="1948101" y="527447"/>
            <a:ext cx="1256228" cy="221337"/>
          </a:xfrm>
          <a:prstGeom prst="rect">
            <a:avLst/>
          </a:prstGeom>
          <a:noFill/>
          <a:ln/>
        </p:spPr>
        <p:txBody>
          <a:bodyPr wrap="none" lIns="0" tIns="0" rIns="0" bIns="0" rtlCol="0" anchor="t"/>
          <a:lstStyle/>
          <a:p>
            <a:pPr marL="0" indent="0" algn="l">
              <a:lnSpc>
                <a:spcPts val="1700"/>
              </a:lnSpc>
              <a:buNone/>
            </a:pPr>
            <a:r>
              <a:rPr lang="en-US" sz="1050" dirty="0">
                <a:solidFill>
                  <a:srgbClr val="4B4A4A"/>
                </a:solidFill>
                <a:latin typeface="Geist" pitchFamily="34" charset="0"/>
                <a:ea typeface="Geist" pitchFamily="34" charset="-122"/>
                <a:cs typeface="Geist" pitchFamily="34" charset="-120"/>
              </a:rPr>
              <a:t>ΕΥΆΛΩΤΕΣ ΟΜΆΔΕΣ</a:t>
            </a:r>
            <a:endParaRPr lang="en-US" sz="1050" dirty="0"/>
          </a:p>
        </p:txBody>
      </p:sp>
      <p:sp>
        <p:nvSpPr>
          <p:cNvPr id="4" name="Text 2"/>
          <p:cNvSpPr/>
          <p:nvPr/>
        </p:nvSpPr>
        <p:spPr>
          <a:xfrm>
            <a:off x="1844397" y="869752"/>
            <a:ext cx="7467362" cy="540544"/>
          </a:xfrm>
          <a:prstGeom prst="rect">
            <a:avLst/>
          </a:prstGeom>
          <a:noFill/>
          <a:ln/>
        </p:spPr>
        <p:txBody>
          <a:bodyPr wrap="none" lIns="0" tIns="0" rIns="0" bIns="0" rtlCol="0" anchor="t"/>
          <a:lstStyle/>
          <a:p>
            <a:pPr marL="0" indent="0" algn="l">
              <a:lnSpc>
                <a:spcPts val="4250"/>
              </a:lnSpc>
              <a:buNone/>
            </a:pPr>
            <a:r>
              <a:rPr lang="en-US" sz="3400" b="1" dirty="0">
                <a:solidFill>
                  <a:srgbClr val="006747"/>
                </a:solidFill>
                <a:latin typeface="Noto Serif SC Bold" pitchFamily="34" charset="0"/>
                <a:ea typeface="Noto Serif SC Bold" pitchFamily="34" charset="-122"/>
                <a:cs typeface="Noto Serif SC Bold" pitchFamily="34" charset="-120"/>
              </a:rPr>
              <a:t>Ψυχολογική Υποστήριξη για Όλους</a:t>
            </a:r>
            <a:endParaRPr lang="en-US" sz="3400" dirty="0"/>
          </a:p>
        </p:txBody>
      </p:sp>
      <p:pic>
        <p:nvPicPr>
          <p:cNvPr id="5" name="Image 0" descr="preencoded.png"/>
          <p:cNvPicPr>
            <a:picLocks noChangeAspect="1"/>
          </p:cNvPicPr>
          <p:nvPr/>
        </p:nvPicPr>
        <p:blipFill>
          <a:blip r:embed="rId3"/>
          <a:stretch>
            <a:fillRect/>
          </a:stretch>
        </p:blipFill>
        <p:spPr>
          <a:xfrm>
            <a:off x="1844397" y="1669732"/>
            <a:ext cx="3502938" cy="3502938"/>
          </a:xfrm>
          <a:prstGeom prst="rect">
            <a:avLst/>
          </a:prstGeom>
        </p:spPr>
      </p:pic>
      <p:sp>
        <p:nvSpPr>
          <p:cNvPr id="6" name="Text 3"/>
          <p:cNvSpPr/>
          <p:nvPr/>
        </p:nvSpPr>
        <p:spPr>
          <a:xfrm>
            <a:off x="1844397" y="5345549"/>
            <a:ext cx="2162294" cy="270272"/>
          </a:xfrm>
          <a:prstGeom prst="rect">
            <a:avLst/>
          </a:prstGeom>
          <a:noFill/>
          <a:ln/>
        </p:spPr>
        <p:txBody>
          <a:bodyPr wrap="none" lIns="0" tIns="0" rIns="0" bIns="0" rtlCol="0" anchor="t"/>
          <a:lstStyle/>
          <a:p>
            <a:pPr marL="0" indent="0" algn="l">
              <a:lnSpc>
                <a:spcPts val="2100"/>
              </a:lnSpc>
              <a:buNone/>
            </a:pPr>
            <a:r>
              <a:rPr lang="en-US" sz="1700" b="1" dirty="0">
                <a:solidFill>
                  <a:srgbClr val="4B4A4A"/>
                </a:solidFill>
                <a:latin typeface="Noto Serif SC Bold" pitchFamily="34" charset="0"/>
                <a:ea typeface="Noto Serif SC Bold" pitchFamily="34" charset="-122"/>
                <a:cs typeface="Noto Serif SC Bold" pitchFamily="34" charset="-120"/>
              </a:rPr>
              <a:t>Ηλικιωμένοι</a:t>
            </a:r>
            <a:endParaRPr lang="en-US" sz="1700" dirty="0"/>
          </a:p>
        </p:txBody>
      </p:sp>
      <p:sp>
        <p:nvSpPr>
          <p:cNvPr id="7" name="Text 4"/>
          <p:cNvSpPr/>
          <p:nvPr/>
        </p:nvSpPr>
        <p:spPr>
          <a:xfrm>
            <a:off x="1844397" y="5719524"/>
            <a:ext cx="3502938" cy="553403"/>
          </a:xfrm>
          <a:prstGeom prst="rect">
            <a:avLst/>
          </a:prstGeom>
          <a:noFill/>
          <a:ln/>
        </p:spPr>
        <p:txBody>
          <a:bodyPr wrap="squar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Υπηρεσίες κατ' οίκον, πρόληψη μοναξιάς, κοινοτικές δραστηριότητες</a:t>
            </a:r>
            <a:endParaRPr lang="en-US" sz="1350" dirty="0"/>
          </a:p>
        </p:txBody>
      </p:sp>
      <p:pic>
        <p:nvPicPr>
          <p:cNvPr id="8" name="Image 1" descr="preencoded.png"/>
          <p:cNvPicPr>
            <a:picLocks noChangeAspect="1"/>
          </p:cNvPicPr>
          <p:nvPr/>
        </p:nvPicPr>
        <p:blipFill>
          <a:blip r:embed="rId4"/>
          <a:stretch>
            <a:fillRect/>
          </a:stretch>
        </p:blipFill>
        <p:spPr>
          <a:xfrm>
            <a:off x="5563553" y="1669732"/>
            <a:ext cx="3503057" cy="3503057"/>
          </a:xfrm>
          <a:prstGeom prst="rect">
            <a:avLst/>
          </a:prstGeom>
        </p:spPr>
      </p:pic>
      <p:sp>
        <p:nvSpPr>
          <p:cNvPr id="9" name="Text 5"/>
          <p:cNvSpPr/>
          <p:nvPr/>
        </p:nvSpPr>
        <p:spPr>
          <a:xfrm>
            <a:off x="5563553" y="5345668"/>
            <a:ext cx="2857500" cy="270272"/>
          </a:xfrm>
          <a:prstGeom prst="rect">
            <a:avLst/>
          </a:prstGeom>
          <a:noFill/>
          <a:ln/>
        </p:spPr>
        <p:txBody>
          <a:bodyPr wrap="none" lIns="0" tIns="0" rIns="0" bIns="0" rtlCol="0" anchor="t"/>
          <a:lstStyle/>
          <a:p>
            <a:pPr marL="0" indent="0" algn="l">
              <a:lnSpc>
                <a:spcPts val="2100"/>
              </a:lnSpc>
              <a:buNone/>
            </a:pPr>
            <a:r>
              <a:rPr lang="en-US" sz="1700" b="1" dirty="0">
                <a:solidFill>
                  <a:srgbClr val="4B4A4A"/>
                </a:solidFill>
                <a:latin typeface="Noto Serif SC Bold" pitchFamily="34" charset="0"/>
                <a:ea typeface="Noto Serif SC Bold" pitchFamily="34" charset="-122"/>
                <a:cs typeface="Noto Serif SC Bold" pitchFamily="34" charset="-120"/>
              </a:rPr>
              <a:t>Μετανάστες &amp; Πρόσφυγες</a:t>
            </a:r>
            <a:endParaRPr lang="en-US" sz="1700" dirty="0"/>
          </a:p>
        </p:txBody>
      </p:sp>
      <p:sp>
        <p:nvSpPr>
          <p:cNvPr id="10" name="Text 6"/>
          <p:cNvSpPr/>
          <p:nvPr/>
        </p:nvSpPr>
        <p:spPr>
          <a:xfrm>
            <a:off x="5563553" y="5719643"/>
            <a:ext cx="3503057" cy="553403"/>
          </a:xfrm>
          <a:prstGeom prst="rect">
            <a:avLst/>
          </a:prstGeom>
          <a:noFill/>
          <a:ln/>
        </p:spPr>
        <p:txBody>
          <a:bodyPr wrap="squar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Πολιτισμικά προσαρμοσμένη υποστήριξη με διερμηνείς, αντιμετώπιση τραύματος</a:t>
            </a:r>
            <a:endParaRPr lang="en-US" sz="1350" dirty="0"/>
          </a:p>
        </p:txBody>
      </p:sp>
      <p:pic>
        <p:nvPicPr>
          <p:cNvPr id="11" name="Image 2" descr="preencoded.png"/>
          <p:cNvPicPr>
            <a:picLocks noChangeAspect="1"/>
          </p:cNvPicPr>
          <p:nvPr/>
        </p:nvPicPr>
        <p:blipFill>
          <a:blip r:embed="rId5"/>
          <a:stretch>
            <a:fillRect/>
          </a:stretch>
        </p:blipFill>
        <p:spPr>
          <a:xfrm>
            <a:off x="9282827" y="1669732"/>
            <a:ext cx="3503057" cy="3503057"/>
          </a:xfrm>
          <a:prstGeom prst="rect">
            <a:avLst/>
          </a:prstGeom>
        </p:spPr>
      </p:pic>
      <p:sp>
        <p:nvSpPr>
          <p:cNvPr id="12" name="Text 7"/>
          <p:cNvSpPr/>
          <p:nvPr/>
        </p:nvSpPr>
        <p:spPr>
          <a:xfrm>
            <a:off x="9282827" y="5345668"/>
            <a:ext cx="2162294" cy="270272"/>
          </a:xfrm>
          <a:prstGeom prst="rect">
            <a:avLst/>
          </a:prstGeom>
          <a:noFill/>
          <a:ln/>
        </p:spPr>
        <p:txBody>
          <a:bodyPr wrap="none" lIns="0" tIns="0" rIns="0" bIns="0" rtlCol="0" anchor="t"/>
          <a:lstStyle/>
          <a:p>
            <a:pPr marL="0" indent="0" algn="l">
              <a:lnSpc>
                <a:spcPts val="2100"/>
              </a:lnSpc>
              <a:buNone/>
            </a:pPr>
            <a:r>
              <a:rPr lang="en-US" sz="1700" b="1" dirty="0">
                <a:solidFill>
                  <a:srgbClr val="4B4A4A"/>
                </a:solidFill>
                <a:latin typeface="Noto Serif SC Bold" pitchFamily="34" charset="0"/>
                <a:ea typeface="Noto Serif SC Bold" pitchFamily="34" charset="-122"/>
                <a:cs typeface="Noto Serif SC Bold" pitchFamily="34" charset="-120"/>
              </a:rPr>
              <a:t>Νέοι σε Κίνδυνο</a:t>
            </a:r>
            <a:endParaRPr lang="en-US" sz="1700" dirty="0"/>
          </a:p>
        </p:txBody>
      </p:sp>
      <p:sp>
        <p:nvSpPr>
          <p:cNvPr id="13" name="Text 8"/>
          <p:cNvSpPr/>
          <p:nvPr/>
        </p:nvSpPr>
        <p:spPr>
          <a:xfrm>
            <a:off x="9282827" y="5719643"/>
            <a:ext cx="3503057" cy="553403"/>
          </a:xfrm>
          <a:prstGeom prst="rect">
            <a:avLst/>
          </a:prstGeom>
          <a:noFill/>
          <a:ln/>
        </p:spPr>
        <p:txBody>
          <a:bodyPr wrap="squar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Σχολικοί ψυχολόγοι, προγράμματα ανθεκτικότητας, έγκαιρη παρέμβαση</a:t>
            </a:r>
            <a:endParaRPr lang="en-US" sz="1350" dirty="0"/>
          </a:p>
        </p:txBody>
      </p:sp>
      <p:sp>
        <p:nvSpPr>
          <p:cNvPr id="14" name="Shape 9"/>
          <p:cNvSpPr/>
          <p:nvPr/>
        </p:nvSpPr>
        <p:spPr>
          <a:xfrm>
            <a:off x="1844397" y="6467594"/>
            <a:ext cx="5384244" cy="1288375"/>
          </a:xfrm>
          <a:prstGeom prst="roundRect">
            <a:avLst>
              <a:gd name="adj" fmla="val 12084"/>
            </a:avLst>
          </a:prstGeom>
          <a:solidFill>
            <a:srgbClr val="D1EFE4"/>
          </a:solidFill>
          <a:ln w="7620">
            <a:solidFill>
              <a:srgbClr val="B7D5CA"/>
            </a:solidFill>
            <a:prstDash val="solid"/>
          </a:ln>
        </p:spPr>
        <p:txBody>
          <a:bodyPr/>
          <a:lstStyle/>
          <a:p>
            <a:endParaRPr lang="en-GB"/>
          </a:p>
        </p:txBody>
      </p:sp>
      <p:sp>
        <p:nvSpPr>
          <p:cNvPr id="15" name="Text 10"/>
          <p:cNvSpPr/>
          <p:nvPr/>
        </p:nvSpPr>
        <p:spPr>
          <a:xfrm>
            <a:off x="2024896" y="6648093"/>
            <a:ext cx="2162294" cy="270272"/>
          </a:xfrm>
          <a:prstGeom prst="rect">
            <a:avLst/>
          </a:prstGeom>
          <a:noFill/>
          <a:ln/>
        </p:spPr>
        <p:txBody>
          <a:bodyPr wrap="none" lIns="0" tIns="0" rIns="0" bIns="0" rtlCol="0" anchor="t"/>
          <a:lstStyle/>
          <a:p>
            <a:pPr marL="0" indent="0" algn="l">
              <a:lnSpc>
                <a:spcPts val="2100"/>
              </a:lnSpc>
              <a:buNone/>
            </a:pPr>
            <a:r>
              <a:rPr lang="en-US" sz="1700" b="1" dirty="0">
                <a:solidFill>
                  <a:srgbClr val="4B4A4A"/>
                </a:solidFill>
                <a:latin typeface="Noto Serif SC Bold" pitchFamily="34" charset="0"/>
                <a:ea typeface="Noto Serif SC Bold" pitchFamily="34" charset="-122"/>
                <a:cs typeface="Noto Serif SC Bold" pitchFamily="34" charset="-120"/>
              </a:rPr>
              <a:t>Δημόσιο Σύστημα</a:t>
            </a:r>
            <a:endParaRPr lang="en-US" sz="1700" dirty="0"/>
          </a:p>
        </p:txBody>
      </p:sp>
      <p:sp>
        <p:nvSpPr>
          <p:cNvPr id="16" name="Text 11"/>
          <p:cNvSpPr/>
          <p:nvPr/>
        </p:nvSpPr>
        <p:spPr>
          <a:xfrm>
            <a:off x="2024896" y="7022068"/>
            <a:ext cx="5023247" cy="553403"/>
          </a:xfrm>
          <a:prstGeom prst="rect">
            <a:avLst/>
          </a:prstGeom>
          <a:noFill/>
          <a:ln/>
        </p:spPr>
        <p:txBody>
          <a:bodyPr wrap="squar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Δωρεάν ή χαμηλού κόστους υπηρεσίες μέσω δημοτικών δομών, κέντρα ψυχικής υγείας</a:t>
            </a:r>
            <a:endParaRPr lang="en-US" sz="1350" dirty="0"/>
          </a:p>
        </p:txBody>
      </p:sp>
      <p:sp>
        <p:nvSpPr>
          <p:cNvPr id="17" name="Shape 12"/>
          <p:cNvSpPr/>
          <p:nvPr/>
        </p:nvSpPr>
        <p:spPr>
          <a:xfrm>
            <a:off x="7401520" y="6467594"/>
            <a:ext cx="5384363" cy="1288375"/>
          </a:xfrm>
          <a:prstGeom prst="roundRect">
            <a:avLst>
              <a:gd name="adj" fmla="val 12084"/>
            </a:avLst>
          </a:prstGeom>
          <a:solidFill>
            <a:srgbClr val="D1EFE4"/>
          </a:solidFill>
          <a:ln w="7620">
            <a:solidFill>
              <a:srgbClr val="B7D5CA"/>
            </a:solidFill>
            <a:prstDash val="solid"/>
          </a:ln>
        </p:spPr>
        <p:txBody>
          <a:bodyPr/>
          <a:lstStyle/>
          <a:p>
            <a:endParaRPr lang="en-GB"/>
          </a:p>
        </p:txBody>
      </p:sp>
      <p:sp>
        <p:nvSpPr>
          <p:cNvPr id="18" name="Text 13"/>
          <p:cNvSpPr/>
          <p:nvPr/>
        </p:nvSpPr>
        <p:spPr>
          <a:xfrm>
            <a:off x="7582019" y="6648093"/>
            <a:ext cx="2817495" cy="270272"/>
          </a:xfrm>
          <a:prstGeom prst="rect">
            <a:avLst/>
          </a:prstGeom>
          <a:noFill/>
          <a:ln/>
        </p:spPr>
        <p:txBody>
          <a:bodyPr wrap="none" lIns="0" tIns="0" rIns="0" bIns="0" rtlCol="0" anchor="t"/>
          <a:lstStyle/>
          <a:p>
            <a:pPr marL="0" indent="0" algn="l">
              <a:lnSpc>
                <a:spcPts val="2100"/>
              </a:lnSpc>
              <a:buNone/>
            </a:pPr>
            <a:r>
              <a:rPr lang="en-US" sz="1700" b="1" dirty="0">
                <a:solidFill>
                  <a:srgbClr val="4B4A4A"/>
                </a:solidFill>
                <a:latin typeface="Noto Serif SC Bold" pitchFamily="34" charset="0"/>
                <a:ea typeface="Noto Serif SC Bold" pitchFamily="34" charset="-122"/>
                <a:cs typeface="Noto Serif SC Bold" pitchFamily="34" charset="-120"/>
              </a:rPr>
              <a:t>ΜΚΟ &amp; Κοινωνία Πολιτών</a:t>
            </a:r>
            <a:endParaRPr lang="en-US" sz="1700" dirty="0"/>
          </a:p>
        </p:txBody>
      </p:sp>
      <p:sp>
        <p:nvSpPr>
          <p:cNvPr id="19" name="Text 14"/>
          <p:cNvSpPr/>
          <p:nvPr/>
        </p:nvSpPr>
        <p:spPr>
          <a:xfrm>
            <a:off x="7582019" y="7022068"/>
            <a:ext cx="5023366" cy="553403"/>
          </a:xfrm>
          <a:prstGeom prst="rect">
            <a:avLst/>
          </a:prstGeom>
          <a:noFill/>
          <a:ln/>
        </p:spPr>
        <p:txBody>
          <a:bodyPr wrap="square" lIns="0" tIns="0" rIns="0" bIns="0" rtlCol="0" anchor="t"/>
          <a:lstStyle/>
          <a:p>
            <a:pPr marL="0" indent="0" algn="l">
              <a:lnSpc>
                <a:spcPts val="2150"/>
              </a:lnSpc>
              <a:buNone/>
            </a:pPr>
            <a:r>
              <a:rPr lang="en-US" sz="1350" dirty="0">
                <a:solidFill>
                  <a:srgbClr val="4B4A4A"/>
                </a:solidFill>
                <a:latin typeface="Geist" pitchFamily="34" charset="0"/>
                <a:ea typeface="Geist" pitchFamily="34" charset="-122"/>
                <a:cs typeface="Geist" pitchFamily="34" charset="-120"/>
              </a:rPr>
              <a:t>Ομάδες αυτοβοήθειας, τηλεφωνικές γραμμές, προγράμματα κοινοτικής ένταξης</a:t>
            </a:r>
            <a:endParaRPr lang="en-US" sz="13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TotalTime>
  <Words>4884</Words>
  <Application>Microsoft Office PowerPoint</Application>
  <PresentationFormat>Custom</PresentationFormat>
  <Paragraphs>234</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Geist</vt:lpstr>
      <vt:lpstr>Noto Serif SC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Institute Psychooncology</cp:lastModifiedBy>
  <cp:revision>2</cp:revision>
  <dcterms:created xsi:type="dcterms:W3CDTF">2026-01-21T10:23:55Z</dcterms:created>
  <dcterms:modified xsi:type="dcterms:W3CDTF">2026-01-22T09:01:35Z</dcterms:modified>
</cp:coreProperties>
</file>