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Geist" panose="020B0604020202020204" charset="0"/>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5228" autoAdjust="0"/>
  </p:normalViewPr>
  <p:slideViewPr>
    <p:cSldViewPr snapToGrid="0" snapToObjects="1">
      <p:cViewPr varScale="1">
        <p:scale>
          <a:sx n="54" d="100"/>
          <a:sy n="54" d="100"/>
        </p:scale>
        <p:origin x="2346"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4090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LENE = Μέθοδος αξιολόγησης της νευρολογικής ανάπτυξης παιδιού σε ηλικία παιχνιδιού • Το LENE αξιολογεί την ανάπτυξη του παιδιού με τις εργασίες που εκτελούνται κατά τη διάρκεια της επίσκεψης. • Στόχος είναι να εντοπιστούν πιθανά αναπτυξιακά προβλήματα που μπορούν να οδηγήσουν σε μαθησιακές δυσκολίες. • Υπάρχει συνεργασία με τον παιδικό σταθμό και το νηπιαγωγείο</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Οι πολιτικές και τα δημόσια προγράμματα ενίσχυσης της οικογένειας στη Φινλανδία αποτελούν θεμέλιο του φινλανδικού κοινωνικού κράτους και αντανακλούν τη φιλοσοφία της ισότητας, της πρόληψης και της κοινωνικής συνοχής. Η οικογένεια αντιμετωπίζεται ως βασικός πυλώνας ευημερίας της κοινωνίας, ανεξαρτήτως μορφής ή σύνθεσης, και υποστηρίζεται μέσα από ένα εκτεταμένο δίκτυο κοινωνικών παροχών, υπηρεσιών φροντίδας και πολιτικών συμφιλίωσης οικογενειακής και επαγγελματικής ζωής.</a:t>
            </a:r>
          </a:p>
          <a:p>
            <a:endParaRPr lang="el-GR" dirty="0"/>
          </a:p>
          <a:p>
            <a:r>
              <a:rPr lang="el-GR" dirty="0"/>
              <a:t>Κεντρικό ρόλο κατέχουν οι πολιτικές στήριξης της </a:t>
            </a:r>
            <a:r>
              <a:rPr lang="el-GR" dirty="0" err="1"/>
              <a:t>γονεϊκότητας</a:t>
            </a:r>
            <a:r>
              <a:rPr lang="el-GR" dirty="0"/>
              <a:t> από τα πρώτα στάδια της ζωής του παιδιού. Η Φινλανδία προσφέρει γενναιόδωρες άδειες μητρότητας, πατρότητας και γονικής άδειας, οι οποίες είναι σε μεγάλο βαθμό αμειβόμενες και ενθαρρύνουν την ισότιμη συμμετοχή και των δύο γονέων στη φροντίδα των παιδιών. Η πολιτική αυτή συμβάλλει τόσο στην ενίσχυση των οικογενειακών δεσμών όσο και στην προώθηση της ισότητας των φύλων στην εργασία και στην οικογενειακή ζωή.</a:t>
            </a:r>
          </a:p>
          <a:p>
            <a:endParaRPr lang="el-GR"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Ιδιαίτερα σημαντικό είναι το σύστημα οικονομικών παροχών προς τις οικογένειες, όπως τα επιδόματα παιδιού, οι φορολογικές ελαφρύνσεις και η οικονομική στήριξη για οικογένειες με χαμηλό εισόδημα. Παράλληλα, το κράτος παρέχει δωρεάν ή χαμηλού κόστους υπηρεσίες υγείας και εκπαίδευσης, μειώνοντας το οικονομικό βάρος της ανατροφής των παιδιών και διασφαλίζοντας ίσες ευκαιρίες για όλα τα παιδιά.</a:t>
            </a:r>
          </a:p>
          <a:p>
            <a:endParaRPr lang="el-GR" dirty="0"/>
          </a:p>
          <a:p>
            <a:r>
              <a:rPr lang="el-GR" dirty="0"/>
              <a:t>Σημαντικό πυλώνα ενίσχυσης της οικογένειας αποτελεί το δίκτυο υπηρεσιών φροντίδας παιδιών και προσχολικής εκπαίδευσης. Οι δημοτικοί παιδικοί σταθμοί και τα νηπιαγωγεία προσφέρουν υψηλής ποιότητας φροντίδα και εκπαίδευση, με έμφαση στην ολιστική ανάπτυξη του παιδιού. Οι υπηρεσίες αυτές επιτρέπουν στους γονείς να συνδυάζουν την εργασία με την οικογενειακή ζωή, ενισχύοντας την κοινωνική και οικονομική σταθερότητα της οικογένειας.</a:t>
            </a:r>
          </a:p>
          <a:p>
            <a:endParaRPr lang="el-GR"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Παράλληλα, αναπτύσσονται προληπτικές και υποστηρικτικές υπηρεσίες οικογένειας, όπως τα οικογενειακά κέντρα, οι υπηρεσίες συμβουλευτικής γονέων και τα προγράμματα έγκαιρης παρέμβασης. Μέσα από διεπιστημονικές ομάδες επαγγελματιών, οι οικογένειες λαμβάνουν ψυχοκοινωνική υποστήριξη σε περιόδους κρίσης, με στόχο την πρόληψη σοβαρότερων προβλημάτων και τη διατήρηση της οικογενειακής συνοχής.</a:t>
            </a:r>
          </a:p>
          <a:p>
            <a:endParaRPr lang="el-GR" dirty="0"/>
          </a:p>
          <a:p>
            <a:r>
              <a:rPr lang="el-GR" dirty="0"/>
              <a:t>Ιδιαίτερη έμφαση δίνεται στις μονογονεϊκές οικογένειες και στις οικογένειες σε κοινωνικό κίνδυνο, μέσω </a:t>
            </a:r>
            <a:r>
              <a:rPr lang="el-GR" dirty="0" err="1"/>
              <a:t>στοχευμένων</a:t>
            </a:r>
            <a:r>
              <a:rPr lang="el-GR" dirty="0"/>
              <a:t> προγραμμάτων κοινωνικής προστασίας και ενίσχυσης. Το κράτος, σε συνεργασία με την τοπική αυτοδιοίκηση και οργανώσεις της κοινωνίας των πολιτών, παρέχει πρόσθετη υποστήριξη για την αντιμετώπιση της φτώχειας, του κοινωνικού αποκλεισμού και των ανισοτήτων.</a:t>
            </a:r>
          </a:p>
          <a:p>
            <a:endParaRPr lang="el-GR" dirty="0"/>
          </a:p>
          <a:p>
            <a:r>
              <a:rPr lang="el-GR" dirty="0"/>
              <a:t>Συνολικά, οι πολιτικές και τα δημόσια προγράμματα ενίσχυσης της οικογένειας στη Φινλανδία αποτελούν πρότυπο κοινωνικής φροντίδας, καθώς συνδυάζουν οικονομική στήριξη, ποιοτικές υπηρεσίες και προληπτικές παρεμβάσεις. Μέσα από αυτή την ολιστική προσέγγιση, η Φινλανδία συμβάλλει ουσιαστικά στη βελτίωση της ποιότητας ζωής των οικογενειών, στην ευημερία των παιδιών και στη μακροπρόθεσμη κοινωνική ανάπτυξη.</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Γιατί οικογενειακή θεραπεία; Λειτουργεί με υπάρχουσα αλληλεπίδραση o Γρήγορα αποτελέσματα o 24ωρη θεραπευτική επίδραση • Πληθώρα εργαλείων για εργασία με δίκτυα o Γενεαλογικό δέντρο, χρονοδιάγραμμα • Συστημική σκέψη o Όλα επηρεάζουν τα πάντα o Επιτρέπει την ολιστική και εμβάθυνση της κατανόησης</a:t>
            </a:r>
          </a:p>
          <a:p>
            <a:r>
              <a:rPr lang="el-GR" dirty="0"/>
              <a:t>Οικογενειακές προσεγγίσεις • Ψυχαναλυτική o Το ιστορικό της οικογένειας και του ασθενούς o Θεραπεία ζεύγους • Δομική o Δομές και όρια στην οικογένεια • Στρατηγική o Η ψύχωση είναι </a:t>
            </a:r>
            <a:r>
              <a:rPr lang="el-GR" dirty="0" err="1"/>
              <a:t>διαδραστική</a:t>
            </a:r>
            <a:r>
              <a:rPr lang="el-GR" dirty="0"/>
              <a:t> o Αναδιατύπωση, αλλαγή προτύπων αλληλεπίδρασης • Συστημική o Η ψύχωση είναι </a:t>
            </a:r>
            <a:r>
              <a:rPr lang="el-GR" dirty="0" err="1"/>
              <a:t>διαδραστική</a:t>
            </a:r>
            <a:r>
              <a:rPr lang="el-GR" dirty="0"/>
              <a:t> o </a:t>
            </a:r>
            <a:r>
              <a:rPr lang="el-GR" dirty="0" err="1"/>
              <a:t>Εποικοδομισμός</a:t>
            </a:r>
            <a:r>
              <a:rPr lang="el-GR" dirty="0"/>
              <a:t> o Συνεντεύξεις, κυκλικές ερωτήσεις, περιέργεια • </a:t>
            </a:r>
            <a:r>
              <a:rPr lang="el-GR" dirty="0" err="1"/>
              <a:t>Ψυχοεκπαιδευτική</a:t>
            </a:r>
            <a:r>
              <a:rPr lang="el-GR" dirty="0"/>
              <a:t> οικογενειακή θεραπεία o Η ψύχωση είναι ασθένεια, οι οικογένειες δεν φταίνε o </a:t>
            </a:r>
            <a:r>
              <a:rPr lang="el-GR" dirty="0" err="1"/>
              <a:t>Πίτσμπουργκ</a:t>
            </a:r>
            <a:r>
              <a:rPr lang="el-GR" dirty="0"/>
              <a:t>, χρόνιοι ασθενείς και οι οικογένειές τους ✓</a:t>
            </a:r>
            <a:r>
              <a:rPr lang="el-GR" dirty="0" err="1"/>
              <a:t>Carol</a:t>
            </a:r>
            <a:r>
              <a:rPr lang="el-GR" dirty="0"/>
              <a:t> </a:t>
            </a:r>
            <a:r>
              <a:rPr lang="el-GR" dirty="0" err="1"/>
              <a:t>Andersson</a:t>
            </a:r>
            <a:r>
              <a:rPr lang="el-GR" dirty="0"/>
              <a:t>: </a:t>
            </a:r>
            <a:r>
              <a:rPr lang="el-GR" dirty="0" err="1"/>
              <a:t>Ψυχοεκπαίδευση</a:t>
            </a:r>
            <a:r>
              <a:rPr lang="el-GR" dirty="0"/>
              <a:t> ✓</a:t>
            </a:r>
            <a:r>
              <a:rPr lang="el-GR" dirty="0" err="1"/>
              <a:t>Πολυοικογενειακές</a:t>
            </a:r>
            <a:r>
              <a:rPr lang="el-GR" dirty="0"/>
              <a:t> ομάδες, </a:t>
            </a:r>
            <a:r>
              <a:rPr lang="el-GR" dirty="0" err="1"/>
              <a:t>McFarlane</a:t>
            </a:r>
            <a:r>
              <a:rPr lang="el-GR" dirty="0"/>
              <a:t> o Πρόγραμμα </a:t>
            </a:r>
            <a:r>
              <a:rPr lang="el-GR" dirty="0" err="1"/>
              <a:t>Buckingham</a:t>
            </a:r>
            <a:r>
              <a:rPr lang="el-GR" dirty="0"/>
              <a:t>, οξεία υπηρεσία ✓</a:t>
            </a:r>
            <a:r>
              <a:rPr lang="el-GR" dirty="0" err="1"/>
              <a:t>Ian</a:t>
            </a:r>
            <a:r>
              <a:rPr lang="el-GR" dirty="0"/>
              <a:t> </a:t>
            </a:r>
            <a:r>
              <a:rPr lang="el-GR" dirty="0" err="1"/>
              <a:t>Falloon</a:t>
            </a:r>
            <a:r>
              <a:rPr lang="el-GR" dirty="0"/>
              <a:t>, </a:t>
            </a:r>
            <a:r>
              <a:rPr lang="el-GR" dirty="0" err="1"/>
              <a:t>Grainne</a:t>
            </a:r>
            <a:r>
              <a:rPr lang="el-GR" dirty="0"/>
              <a:t> </a:t>
            </a:r>
            <a:r>
              <a:rPr lang="el-GR" dirty="0" err="1"/>
              <a:t>Fadden</a:t>
            </a:r>
            <a:r>
              <a:rPr lang="el-GR" dirty="0"/>
              <a:t> ✓</a:t>
            </a:r>
            <a:r>
              <a:rPr lang="el-GR" dirty="0" err="1"/>
              <a:t>Συμπεριφορική</a:t>
            </a:r>
            <a:r>
              <a:rPr lang="el-GR" dirty="0"/>
              <a:t> οικογενειακή θεραπεία: Δεξιότητες επικοινωνίας, επίλυση προβλημάτων, οικογενειακές συναντήσεις ✓Ο θεραπευτής λειτουργεί ως </a:t>
            </a:r>
            <a:r>
              <a:rPr lang="el-GR" dirty="0" err="1"/>
              <a:t>coach</a:t>
            </a:r>
            <a:r>
              <a:rPr lang="el-GR" dirty="0"/>
              <a:t> για την οικογένεια • Εστιασμένος στη λύση o Βοηθά τους πελάτες να βρουν τις δικές τους λύσεις ✓Εστίαση σε ό,τι έχει λειτουργήσει</a:t>
            </a:r>
          </a:p>
          <a:p>
            <a:r>
              <a:rPr lang="el-GR" dirty="0"/>
              <a:t>Αφήγηση o Κοινωνικός </a:t>
            </a:r>
            <a:r>
              <a:rPr lang="el-GR" dirty="0" err="1"/>
              <a:t>κονστρουξιονισμός</a:t>
            </a:r>
            <a:r>
              <a:rPr lang="el-GR" dirty="0"/>
              <a:t> o </a:t>
            </a:r>
            <a:r>
              <a:rPr lang="el-GR" dirty="0" err="1"/>
              <a:t>Αναστοχαστικές</a:t>
            </a:r>
            <a:r>
              <a:rPr lang="el-GR" dirty="0"/>
              <a:t> ομάδες o Ανοιχτός διάλογος • Παρέμβαση </a:t>
            </a:r>
            <a:r>
              <a:rPr lang="el-GR" dirty="0" err="1"/>
              <a:t>Beardslee</a:t>
            </a:r>
            <a:r>
              <a:rPr lang="el-GR" dirty="0"/>
              <a:t> o Παιδιά • Χρειάζονται Προσαρμοσμένη Φροντίδα, Ανοιχτό Διάλογος</a:t>
            </a:r>
          </a:p>
          <a:p>
            <a:r>
              <a:rPr lang="el-GR" dirty="0"/>
              <a:t>Κοινή κατανόηση = διάγνωση • Μια διατύπωση για το τι στο παρόν και το παρελθόν συνδέεται με την ψύχωση. Με βάση όλες τις διαθέσιμες πληροφορίες o Τι έχει συμβεί: Γενεαλογικό δέντρο, χρονοδιάγραμμα (σκάλα) o Τραύματα και πώς αυτά βιώνονται στο παρόν ✓Προσωπική εμπειρία ✓Μοτίβα αλληλεπίδρασης ✓Προβλήματα στην καθημερινή ζωή o Βιολογία και κοινωνικό πλαίσιο • Ένα κοινά αποδεκτό σχέδιο για το τι πρέπει να γίνει o Υπενθύμιση των πόρων του ασθενούς και της οικογένειας και του μη επαγγελματικού δικτύου</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αναγνώριση της </a:t>
            </a:r>
            <a:r>
              <a:rPr lang="el-GR" dirty="0" err="1"/>
              <a:t>διαγενεακής</a:t>
            </a:r>
            <a:r>
              <a:rPr lang="el-GR" dirty="0"/>
              <a:t> φύσης των προβλημάτων ψυχικής υγείας και κατάχρησης ουσιών και η εύρεση τρόπων για να σπάσει αυτός ο κύκλος αποτελεί βασικό σημείο εκκίνησης για προληπτικό έργο και δραστηριότητες. Απαιτείται ενεργή συνεργασία και εθνική επιρροή εδώ. Ιδιαίτερη προσοχή στην υποστήριξη των παιδιών όταν οι γονείς βρίσκονται σε υπηρεσίες ψυχικής υγείας ή/και κατάχρησης ουσιών. Πολλοί καθημερινοί παράγοντες άγχους απειλούν την ψυχική ευεξία. Για παράδειγμα, η φτώχεια, ο εκφοβισμός, η μοναξιά και οι περιβαλλοντικές διαταραχές θα πρέπει να αναγνωρίζονται ως παράγοντες που επηρεάζουν την ψυχική ευεξία και προκαλούν διαταραχές σε άτομα όλων των ηλικιών. Ο τομέας της κοινωνικής πρόνοιας μπορεί επίσης να επηρεάσει αυτά τα φαινόμενα.</a:t>
            </a:r>
          </a:p>
          <a:p>
            <a:r>
              <a:rPr lang="el-GR" dirty="0"/>
              <a:t>Η Γονική Ηγεσία Μπορεί να Είναι Δύσκολη… Γονείς για πρώτη φορά: «η καθημερινή ζωή μοιάζει σαν να βρίσκεσαι σε χυλό…» Γονείς επιβαρυμένοι από γεγονότα της ζωής Γονείς χωρίς δίκτυο κοινωνικής υποστήριξης Γονείς με προβλήματα ψυχικής υγείας Γονείς με προβλήματα κατάχρησης ουσιών Γονείς που ήταν οι ίδιοι πελάτες προστασίας παιδιών ή είχαν υποστεί άλλο ψυχικό τραύμα ως παιδιά Παλεύουν με οικονομικές δυσκολίες και μειονεκτήματα Οι κίνδυνοι συχνά συσσωρεύονται</a:t>
            </a:r>
          </a:p>
          <a:p>
            <a:r>
              <a:rPr lang="el-GR" dirty="0" err="1"/>
              <a:t>Περιγεννητική</a:t>
            </a:r>
            <a:r>
              <a:rPr lang="el-GR" dirty="0"/>
              <a:t> Ψυχική Υγεία Κατάθλιψη κατά την εγκυμοσύνη • </a:t>
            </a:r>
            <a:r>
              <a:rPr lang="el-GR" dirty="0" err="1"/>
              <a:t>Επιπολασμός</a:t>
            </a:r>
            <a:r>
              <a:rPr lang="el-GR" dirty="0"/>
              <a:t> 12-15% των μητέρων • Αυξάνει τον κίνδυνο διαταραχών συμπεριφοράς του παιδιού κατά 5,5 φορές (</a:t>
            </a:r>
            <a:r>
              <a:rPr lang="el-GR" dirty="0" err="1"/>
              <a:t>Pihlakoski</a:t>
            </a:r>
            <a:r>
              <a:rPr lang="el-GR" dirty="0"/>
              <a:t> </a:t>
            </a:r>
            <a:r>
              <a:rPr lang="el-GR" dirty="0" err="1"/>
              <a:t>et</a:t>
            </a:r>
            <a:r>
              <a:rPr lang="el-GR" dirty="0"/>
              <a:t> </a:t>
            </a:r>
            <a:r>
              <a:rPr lang="el-GR" dirty="0" err="1"/>
              <a:t>al</a:t>
            </a:r>
            <a:r>
              <a:rPr lang="el-GR" dirty="0"/>
              <a:t>. 2009) Επιλόχεια κατάθλιψη και άγχος • </a:t>
            </a:r>
            <a:r>
              <a:rPr lang="el-GR" dirty="0" err="1"/>
              <a:t>Επιπολασμός</a:t>
            </a:r>
            <a:r>
              <a:rPr lang="el-GR" dirty="0"/>
              <a:t> 12%-20% των μητέρων (Tamminen1990, </a:t>
            </a:r>
            <a:r>
              <a:rPr lang="el-GR" dirty="0" err="1"/>
              <a:t>Ahlqvist</a:t>
            </a:r>
            <a:r>
              <a:rPr lang="el-GR" dirty="0"/>
              <a:t> 2017) • Το 10% των μητέρων βιώνουν άγχος που σχετίζεται με τη φροντίδα του μωρού (</a:t>
            </a:r>
            <a:r>
              <a:rPr lang="el-GR" dirty="0" err="1"/>
              <a:t>Matthey</a:t>
            </a:r>
            <a:r>
              <a:rPr lang="el-GR" dirty="0"/>
              <a:t> 2008) • Το 5-9% των πατέρων αναφέρουν κακή ψυχική υγεία κατά την </a:t>
            </a:r>
            <a:r>
              <a:rPr lang="el-GR" dirty="0" err="1"/>
              <a:t>περιγεννητική</a:t>
            </a:r>
            <a:r>
              <a:rPr lang="el-GR" dirty="0"/>
              <a:t> περίοδο (</a:t>
            </a:r>
            <a:r>
              <a:rPr lang="el-GR" dirty="0" err="1"/>
              <a:t>Mäntymaa</a:t>
            </a:r>
            <a:r>
              <a:rPr lang="el-GR" dirty="0"/>
              <a:t> </a:t>
            </a:r>
            <a:r>
              <a:rPr lang="el-GR" dirty="0" err="1"/>
              <a:t>et</a:t>
            </a:r>
            <a:r>
              <a:rPr lang="el-GR" dirty="0"/>
              <a:t> </a:t>
            </a:r>
            <a:r>
              <a:rPr lang="el-GR" dirty="0" err="1"/>
              <a:t>al</a:t>
            </a:r>
            <a:r>
              <a:rPr lang="el-GR" dirty="0"/>
              <a:t>. 2002; </a:t>
            </a:r>
            <a:r>
              <a:rPr lang="el-GR" dirty="0" err="1"/>
              <a:t>Matthey</a:t>
            </a:r>
            <a:r>
              <a:rPr lang="el-GR" dirty="0"/>
              <a:t> 2003; </a:t>
            </a:r>
            <a:r>
              <a:rPr lang="el-GR" dirty="0" err="1"/>
              <a:t>Luoma</a:t>
            </a:r>
            <a:r>
              <a:rPr lang="el-GR" dirty="0"/>
              <a:t> </a:t>
            </a:r>
            <a:r>
              <a:rPr lang="el-GR" dirty="0" err="1"/>
              <a:t>et</a:t>
            </a:r>
            <a:r>
              <a:rPr lang="el-GR" dirty="0"/>
              <a:t> </a:t>
            </a:r>
            <a:r>
              <a:rPr lang="el-GR" dirty="0" err="1"/>
              <a:t>al</a:t>
            </a:r>
            <a:r>
              <a:rPr lang="el-GR" dirty="0"/>
              <a:t>. 2013)</a:t>
            </a:r>
          </a:p>
          <a:p>
            <a:r>
              <a:rPr lang="el-GR" dirty="0"/>
              <a:t>Ακόμα και η ήπια γονική κατάθλιψη επηρεάζει τη γονική μέριμνα: αυξάνει τον κίνδυνο εμφάνισης διαταραχών συμπεριφοράς και διάθεσης του παιδιού</a:t>
            </a:r>
          </a:p>
          <a:p>
            <a:endParaRPr lang="el-GR" dirty="0"/>
          </a:p>
          <a:p>
            <a:r>
              <a:rPr lang="el-GR" dirty="0"/>
              <a:t>Λόγοι δυσφορίας:</a:t>
            </a:r>
          </a:p>
          <a:p>
            <a:endParaRPr lang="el-GR" dirty="0"/>
          </a:p>
          <a:p>
            <a:r>
              <a:rPr lang="el-GR" dirty="0"/>
              <a:t>έλλειψη συμμετοχής</a:t>
            </a:r>
          </a:p>
          <a:p>
            <a:r>
              <a:rPr lang="el-GR" dirty="0"/>
              <a:t>μοναξιά</a:t>
            </a:r>
          </a:p>
          <a:p>
            <a:r>
              <a:rPr lang="el-GR" dirty="0"/>
              <a:t>Κακή επικοινωνία με τους γονείς</a:t>
            </a:r>
          </a:p>
          <a:p>
            <a:r>
              <a:rPr lang="el-GR" dirty="0"/>
              <a:t>Παραμέληση και κακοποίηση παιδιού</a:t>
            </a:r>
          </a:p>
          <a:p>
            <a:r>
              <a:rPr lang="el-GR" dirty="0"/>
              <a:t>• Επηρεάζει την ανάπτυξη του εγκεφάλου και του νου</a:t>
            </a:r>
          </a:p>
          <a:p>
            <a:r>
              <a:rPr lang="el-GR" dirty="0"/>
              <a:t>• Συνδέεται με προβλήματα ψυχικής υγείας στην ενήλικη ζωή</a:t>
            </a:r>
          </a:p>
          <a:p>
            <a:r>
              <a:rPr lang="el-GR" dirty="0"/>
              <a:t>• Μέσω </a:t>
            </a:r>
            <a:r>
              <a:rPr lang="el-GR" dirty="0" err="1"/>
              <a:t>επιγενετικής</a:t>
            </a:r>
            <a:r>
              <a:rPr lang="el-GR" dirty="0"/>
              <a:t> κληρονομικότητας, αυξάνει τον κίνδυνο κακοποιητικής γονικής μέριμνας</a:t>
            </a:r>
          </a:p>
          <a:p>
            <a:endParaRPr lang="el-GR" dirty="0"/>
          </a:p>
          <a:p>
            <a:r>
              <a:rPr lang="el-GR" dirty="0"/>
              <a:t>Χρήση ουσιών από τους γονείς</a:t>
            </a:r>
          </a:p>
          <a:p>
            <a:endParaRPr lang="el-GR" dirty="0"/>
          </a:p>
          <a:p>
            <a:r>
              <a:rPr lang="el-GR" dirty="0"/>
              <a:t>Μειονέκτημα</a:t>
            </a:r>
          </a:p>
          <a:p>
            <a:endParaRPr lang="el-GR" dirty="0"/>
          </a:p>
          <a:p>
            <a:r>
              <a:rPr lang="el-GR" dirty="0"/>
              <a:t>Χρήση έξυπνων συσκευών από τους γονείς</a:t>
            </a:r>
          </a:p>
          <a:p>
            <a:r>
              <a:rPr lang="el-GR" dirty="0"/>
              <a:t>• Μειώνει την ευαισθησία του γονέα στα μηνύματα του μωρού</a:t>
            </a:r>
          </a:p>
          <a:p>
            <a:r>
              <a:rPr lang="el-GR" dirty="0"/>
              <a:t>(</a:t>
            </a:r>
            <a:r>
              <a:rPr lang="el-GR" dirty="0" err="1"/>
              <a:t>Golen</a:t>
            </a:r>
            <a:r>
              <a:rPr lang="el-GR" dirty="0"/>
              <a:t> &amp; </a:t>
            </a:r>
            <a:r>
              <a:rPr lang="el-GR" dirty="0" err="1"/>
              <a:t>Ventura</a:t>
            </a:r>
            <a:r>
              <a:rPr lang="el-GR" dirty="0"/>
              <a:t> 2015) και την ποσότητα αμοιβαίας αλληλεπίδρασης (</a:t>
            </a:r>
            <a:r>
              <a:rPr lang="el-GR" dirty="0" err="1"/>
              <a:t>Radeskyet</a:t>
            </a:r>
            <a:r>
              <a:rPr lang="el-GR" dirty="0"/>
              <a:t> </a:t>
            </a:r>
            <a:r>
              <a:rPr lang="el-GR" dirty="0" err="1"/>
              <a:t>al</a:t>
            </a:r>
            <a:r>
              <a:rPr lang="el-GR" dirty="0"/>
              <a:t>. 2014)</a:t>
            </a:r>
          </a:p>
          <a:p>
            <a:r>
              <a:rPr lang="el-GR" dirty="0"/>
              <a:t>• «αποσυνδεδεμένη γονική μέριμνα» – εδώ αλλά απουσιάζει</a:t>
            </a:r>
          </a:p>
          <a:p>
            <a:r>
              <a:rPr lang="el-GR" dirty="0"/>
              <a:t>• Το παιδί έχει 2 επιλογές:</a:t>
            </a:r>
          </a:p>
          <a:p>
            <a:r>
              <a:rPr lang="el-GR" dirty="0"/>
              <a:t>• Παθητική υποταγή</a:t>
            </a:r>
          </a:p>
          <a:p>
            <a:r>
              <a:rPr lang="el-GR" dirty="0"/>
              <a:t>• Κακή συμπεριφορά για να τραβήξει την προσοχή</a:t>
            </a:r>
          </a:p>
          <a:p>
            <a:r>
              <a:rPr lang="el-GR" dirty="0"/>
              <a:t>Λόγοι δυσφορίας Σχολικός εκφοβισμός και διαδικτυακός εκφοβισμός (</a:t>
            </a:r>
            <a:r>
              <a:rPr lang="el-GR" dirty="0" err="1"/>
              <a:t>Schneider</a:t>
            </a:r>
            <a:r>
              <a:rPr lang="el-GR" dirty="0"/>
              <a:t> </a:t>
            </a:r>
            <a:r>
              <a:rPr lang="el-GR" dirty="0" err="1"/>
              <a:t>et</a:t>
            </a:r>
            <a:r>
              <a:rPr lang="el-GR" dirty="0"/>
              <a:t> </a:t>
            </a:r>
            <a:r>
              <a:rPr lang="el-GR" dirty="0" err="1"/>
              <a:t>al</a:t>
            </a:r>
            <a:r>
              <a:rPr lang="el-GR" dirty="0"/>
              <a:t>. 2012, </a:t>
            </a:r>
            <a:r>
              <a:rPr lang="el-GR" dirty="0" err="1"/>
              <a:t>Turner</a:t>
            </a:r>
            <a:r>
              <a:rPr lang="el-GR" dirty="0"/>
              <a:t> </a:t>
            </a:r>
            <a:r>
              <a:rPr lang="el-GR" dirty="0" err="1"/>
              <a:t>et</a:t>
            </a:r>
            <a:r>
              <a:rPr lang="el-GR" dirty="0"/>
              <a:t> </a:t>
            </a:r>
            <a:r>
              <a:rPr lang="el-GR" dirty="0" err="1"/>
              <a:t>al</a:t>
            </a:r>
            <a:r>
              <a:rPr lang="el-GR" dirty="0"/>
              <a:t>. 2013, </a:t>
            </a:r>
            <a:r>
              <a:rPr lang="el-GR" dirty="0" err="1"/>
              <a:t>Kim</a:t>
            </a:r>
            <a:r>
              <a:rPr lang="el-GR" dirty="0"/>
              <a:t> </a:t>
            </a:r>
            <a:r>
              <a:rPr lang="el-GR" dirty="0" err="1"/>
              <a:t>et</a:t>
            </a:r>
            <a:r>
              <a:rPr lang="el-GR" dirty="0"/>
              <a:t> </a:t>
            </a:r>
            <a:r>
              <a:rPr lang="el-GR" dirty="0" err="1"/>
              <a:t>al</a:t>
            </a:r>
            <a:r>
              <a:rPr lang="el-GR" dirty="0"/>
              <a:t>. 2018) Προβλήματα που δημιουργούνται από τα μέσα κοινωνικής δικτύωσης (</a:t>
            </a:r>
            <a:r>
              <a:rPr lang="el-GR" dirty="0" err="1"/>
              <a:t>Turner</a:t>
            </a:r>
            <a:r>
              <a:rPr lang="el-GR" dirty="0"/>
              <a:t> </a:t>
            </a:r>
            <a:r>
              <a:rPr lang="el-GR" dirty="0" err="1"/>
              <a:t>et</a:t>
            </a:r>
            <a:r>
              <a:rPr lang="el-GR" dirty="0"/>
              <a:t> </a:t>
            </a:r>
            <a:r>
              <a:rPr lang="el-GR" dirty="0" err="1"/>
              <a:t>al</a:t>
            </a:r>
            <a:r>
              <a:rPr lang="el-GR" dirty="0"/>
              <a:t>. 2015, </a:t>
            </a:r>
            <a:r>
              <a:rPr lang="el-GR" dirty="0" err="1"/>
              <a:t>Kelly</a:t>
            </a:r>
            <a:r>
              <a:rPr lang="el-GR" dirty="0"/>
              <a:t> </a:t>
            </a:r>
            <a:r>
              <a:rPr lang="el-GR" dirty="0" err="1"/>
              <a:t>et</a:t>
            </a:r>
            <a:r>
              <a:rPr lang="el-GR" dirty="0"/>
              <a:t> </a:t>
            </a:r>
            <a:r>
              <a:rPr lang="el-GR" dirty="0" err="1"/>
              <a:t>al</a:t>
            </a:r>
            <a:r>
              <a:rPr lang="el-GR" dirty="0"/>
              <a:t>. 2018) Πανδημία– ή φόβος για μια νέα Κλιματική κρίση Κατάσταση του κόσμου</a:t>
            </a:r>
          </a:p>
          <a:p>
            <a:endParaRPr lang="el-GR" dirty="0"/>
          </a:p>
          <a:p>
            <a:r>
              <a:rPr lang="el-GR" dirty="0"/>
              <a:t>Προστατευτικοί παράγοντες Ψυχική ευελιξία (ανθεκτικότητα) • Ατομική ανοχή και ικανότητα, ιδιοσυγκρασία • Θετικές εμπειρίες που αποκτώνται από κοινωνικές σχέσεις, δηλαδή, Θετικές εμπειρίες παιδικής ηλικίας (</a:t>
            </a:r>
            <a:r>
              <a:rPr lang="el-GR" dirty="0" err="1"/>
              <a:t>Narayan</a:t>
            </a:r>
            <a:r>
              <a:rPr lang="el-GR" dirty="0"/>
              <a:t> </a:t>
            </a:r>
            <a:r>
              <a:rPr lang="el-GR" dirty="0" err="1"/>
              <a:t>et</a:t>
            </a:r>
            <a:r>
              <a:rPr lang="el-GR" dirty="0"/>
              <a:t> </a:t>
            </a:r>
            <a:r>
              <a:rPr lang="el-GR" dirty="0" err="1"/>
              <a:t>al</a:t>
            </a:r>
            <a:r>
              <a:rPr lang="el-GR" dirty="0"/>
              <a:t>. 2018) • Κοινές χαρούμενες εμπειρίες με έναν γονέα (</a:t>
            </a:r>
            <a:r>
              <a:rPr lang="el-GR" dirty="0" err="1"/>
              <a:t>Mäntymaa</a:t>
            </a:r>
            <a:r>
              <a:rPr lang="el-GR" dirty="0"/>
              <a:t> </a:t>
            </a:r>
            <a:r>
              <a:rPr lang="el-GR" dirty="0" err="1"/>
              <a:t>et</a:t>
            </a:r>
            <a:r>
              <a:rPr lang="el-GR" dirty="0"/>
              <a:t> </a:t>
            </a:r>
            <a:r>
              <a:rPr lang="el-GR" dirty="0" err="1"/>
              <a:t>al</a:t>
            </a:r>
            <a:r>
              <a:rPr lang="el-GR" dirty="0"/>
              <a:t>. 2015) Οι προστατευτικοί παράγοντες λειτουργούν ως «ρυθμιστικό μέσο».</a:t>
            </a:r>
          </a:p>
          <a:p>
            <a:endParaRPr lang="el-GR" dirty="0"/>
          </a:p>
          <a:p>
            <a:r>
              <a:rPr lang="el-GR" dirty="0"/>
              <a:t>Φινλανδικές υπηρεσίες ψυχικής υγείας για παιδιά και εφήβους Καθολικές υπηρεσίες: Πρόληψη και θεραπεία ήπιων προβλημάτων • κλινικές ευεξίας για βρέφη 0-6, σχολική υγειονομική περίθαλψη 7-18 Θεραπεία ήπιων/μέτριων προβλημάτων • υπηρεσίες ψυχικής υγείας σε πρωτοβάθμιο επίπεδο Θεραπεία μέτριων και σοβαρών διαταραχών • Ψυχιατρικές υπηρεσίες παιδιών και εφήβων</a:t>
            </a:r>
          </a:p>
          <a:p>
            <a:endParaRPr lang="el-GR" dirty="0"/>
          </a:p>
          <a:p>
            <a:r>
              <a:rPr lang="el-GR" dirty="0"/>
              <a:t>Τι θα μπορούσε να είναι η υποστήριξη της ψυχικής υγείας των παιδιών και των νέων; Εύκολα </a:t>
            </a:r>
            <a:r>
              <a:rPr lang="el-GR" dirty="0" err="1"/>
              <a:t>προσβάσιμες</a:t>
            </a:r>
            <a:r>
              <a:rPr lang="el-GR" dirty="0"/>
              <a:t> υπηρεσίες • Βοήθεια στο σπίτι για εξαντλημένους γονείς κατά την </a:t>
            </a:r>
            <a:r>
              <a:rPr lang="el-GR" dirty="0" err="1"/>
              <a:t>περιγεννητική</a:t>
            </a:r>
            <a:r>
              <a:rPr lang="el-GR" dirty="0"/>
              <a:t> περίοδο • Για γονείς μικρών παιδιών που αντιμετωπίζουν δυσκολίες ή ανησυχίες σχετικά με την ανάπτυξη ή την ανατροφή του παιδιού – ενισχυμένη υποστήριξη από την κλινική ευεξίας για μωρά Αρκετά καλές υπηρεσίες για γονείς που πάσχουν από ψυχική υγεία ή διαταραχές κατάχρησης ουσιών, ειδικά κατά την </a:t>
            </a:r>
            <a:r>
              <a:rPr lang="el-GR" dirty="0" err="1"/>
              <a:t>περιγεννητική</a:t>
            </a:r>
            <a:r>
              <a:rPr lang="el-GR" dirty="0"/>
              <a:t> περίοδο</a:t>
            </a:r>
          </a:p>
          <a:p>
            <a:r>
              <a:rPr lang="el-GR" dirty="0"/>
              <a:t>Ποια θα μπορούσε να είναι η υποστήριξη της ψυχικής υγείας των παιδιών και των νέων; Πρόληψη της ενδοοικογενειακής βίας και του σχολικού εκφοβισμού: παρουσία ενηλίκων Ποιότητα της προσχολικής εκπαίδευσης: ανάπτυξη της συναισθηματικής εκπαίδευσης των παιδιών Ποιότητα της διδασκαλίας – η σχέση μεταξύ δασκάλου και μαθητών, συναισθηματική εκπαίδευση Ευκαιρίες απογευματινού χόμπι – μείωση των επιπτώσεων της φτώχειας Καλή ενσωμάτωση οικογενειών μεταναστών Νέες μέθοδοι για την αντιμετώπιση του άγχους και της κατάθλιψης σε παιδιά σχολικής ηλικίας και εφήβους</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Ιστορία της </a:t>
            </a:r>
            <a:r>
              <a:rPr lang="el-GR" dirty="0" err="1"/>
              <a:t>Neuvola</a:t>
            </a:r>
            <a:r>
              <a:rPr lang="el-GR" dirty="0"/>
              <a:t> • Η πρώτη κλινική συμβουλευτικής για παιδιά ξεκίνησε το 1922 στο Ελσίνκι από τους </a:t>
            </a:r>
            <a:r>
              <a:rPr lang="el-GR" dirty="0" err="1"/>
              <a:t>Arvo</a:t>
            </a:r>
            <a:r>
              <a:rPr lang="el-GR" dirty="0"/>
              <a:t> </a:t>
            </a:r>
            <a:r>
              <a:rPr lang="el-GR" dirty="0" err="1"/>
              <a:t>Ylppö</a:t>
            </a:r>
            <a:r>
              <a:rPr lang="el-GR" dirty="0"/>
              <a:t> και </a:t>
            </a:r>
            <a:r>
              <a:rPr lang="el-GR" dirty="0" err="1"/>
              <a:t>Sofia</a:t>
            </a:r>
            <a:r>
              <a:rPr lang="el-GR" dirty="0"/>
              <a:t> </a:t>
            </a:r>
            <a:r>
              <a:rPr lang="el-GR" dirty="0" err="1"/>
              <a:t>Mannerheim</a:t>
            </a:r>
            <a:r>
              <a:rPr lang="el-GR" dirty="0"/>
              <a:t>. • Η κλινική συμβουλευτικής ήταν δωρεάν και ανοιχτή σε όλες τις οικογένειες με παιδιά κάτω των επτά ετών. Οι εξετάσεις γίνονταν από μια νοσοκόμα δημόσιας υγείας, η οποία παρέπεμπε τα άρρωστα παιδιά σε γιατρό. • Οι υπηρεσίες </a:t>
            </a:r>
            <a:r>
              <a:rPr lang="el-GR" dirty="0" err="1"/>
              <a:t>περιελάμβαναν</a:t>
            </a:r>
            <a:r>
              <a:rPr lang="el-GR" dirty="0"/>
              <a:t> μαθήματα μητρότητας, καθοδήγηση για τον θηλασμό και τη φροντίδα του μωρού, καθώς και εξετάσεις παιδιών και παρακολούθηση της ανάπτυξης. • Χάρη στις συμβουλές, η παιδική θνησιμότητα μειώθηκε από 15% σε 3% σε τρία χρόνια. • Κατά τα επόμενα χρόνια, ιδρύθηκαν κλινικές συμβουλευτικής σε όλη τη Φινλανδία. • Το 1944, η υπηρεσία έγινε νόμιμη. Μέχρι το 1949, έπρεπε να ιδρυθεί μια κλινική μαιευτικής και παιδικής φροντίδας σε κάθε κομητεία. • Η συμβουλευτική για τις μητέρες κατά τη διάρκεια της εγκυμοσύνης ξεκίνησε το 1925 και έγινε νόμιμη το 1938. Στο μαιευτήριο, άρχισαν επίσης να δίνουν βρεφικά ρούχα ως δάνεια σε άπορες οικογένειες. Ήταν ο προκάτοχος του πακέτου μαιευτικής.</a:t>
            </a:r>
          </a:p>
          <a:p>
            <a:endParaRPr lang="el-GR" dirty="0"/>
          </a:p>
          <a:p>
            <a:r>
              <a:rPr lang="el-GR" dirty="0"/>
              <a:t>Το πακέτο μαιευτικής. Σήμερα, τα πακέτα μαιευτικής δεν διανέμονται από το μαιευτήριο, αλλά από την </a:t>
            </a:r>
            <a:r>
              <a:rPr lang="el-GR" dirty="0" err="1"/>
              <a:t>Kela</a:t>
            </a:r>
            <a:r>
              <a:rPr lang="el-GR" dirty="0"/>
              <a:t>, το Ίδρυμα Κοινωνικών Ασφαλίσεων της Φινλανδίας. Η νοσοκόμα δημόσιας υγείας συντάσσει πιστοποιητικό εγκυμοσύνης, μετά το οποίο η οικογένεια μπορεί να παραγγείλει το </a:t>
            </a:r>
            <a:r>
              <a:rPr lang="el-GR" dirty="0" err="1"/>
              <a:t>κιτ</a:t>
            </a:r>
            <a:r>
              <a:rPr lang="el-GR" dirty="0"/>
              <a:t>.</a:t>
            </a:r>
          </a:p>
          <a:p>
            <a:r>
              <a:rPr lang="el-GR" dirty="0"/>
              <a:t>Μαιευτική κλινική • Το μαιευτήριο περιλαμβάνει περίπου πέντε επισκέψεις με νοσοκόμα δημόσιας υγείας και δύο με γενικό ιατρό. Μια έγκυος γυναίκα δεν βλέπει γυναικολόγο, εκτός εάν πρόκειται για εγκυμοσύνη υψηλού κινδύνου. Μια μαία φροντίζει για τον τοκετό και την περίοδο μετά τον τοκετό στο νοσοκομείο. • Η υπηρεσία περιλαμβάνει έλεγχο εμβρύου, ο οποίος περιλαμβάνει δύο υπερήχους. • Τα μαιευτήρια συνεργάζονται με ψυχολόγο, φυσιοθεραπευτή, κοινωνικές υπηρεσίες ή/και ειδική υγειονομική περίθαλψη, δηλαδή το Πανεπιστημιακό Νοσοκομείο </a:t>
            </a:r>
            <a:r>
              <a:rPr lang="el-GR" dirty="0" err="1"/>
              <a:t>Tays</a:t>
            </a:r>
            <a:r>
              <a:rPr lang="el-GR" dirty="0"/>
              <a:t> στην περιοχή </a:t>
            </a:r>
            <a:r>
              <a:rPr lang="el-GR" dirty="0" err="1"/>
              <a:t>Pirha</a:t>
            </a:r>
            <a:r>
              <a:rPr lang="el-GR" dirty="0"/>
              <a:t>. • Το μαιευτήριο παρέχει συμβουλευτική κατά τη διάρκεια της εγκυμοσύνης, η οποία στοχεύει στη μείωση των σωματικών και ψυχολογικών κινδύνων για τη μητέρα και το έμβρυο. • Το μαιευτήριο στοχεύει στην προώθηση της ισότητας των φύλων και στην ενθάρρυνση των συζύγων να αναλάβουν ενεργό ρόλο στην ανατροφή των παιδιών. • Η φυσική κατάσταση της μητέρας </a:t>
            </a:r>
            <a:r>
              <a:rPr lang="el-GR" dirty="0" err="1"/>
              <a:t>μετράται</a:t>
            </a:r>
            <a:r>
              <a:rPr lang="el-GR" dirty="0"/>
              <a:t> σε κάθε επίσκεψη, για παράδειγμα με μέτρηση της αρτηριακής πίεσης και του βάρους.</a:t>
            </a:r>
          </a:p>
          <a:p>
            <a:endParaRPr lang="el-GR" dirty="0"/>
          </a:p>
          <a:p>
            <a:r>
              <a:rPr lang="el-GR" dirty="0"/>
              <a:t>Ιατρείο παιδικής φροντίδας • Μετά τη γέννηση, η πρώτη επίσκεψη στην κλινική πραγματοποιείται στην ηλικία της μίας εβδομάδας. Οι επισκέψεις στην κλινική παιδικής φροντίδας συνεχίζονται τακτικά κάθε μήνα μέχρι τους 6 μήνες. Μετά από ένα χρόνο, η οικογένεια προσκαλείται στην κλινική για 1,5 χρόνο και στη συνέχεια ετησίως. • Ο γενικός ιατρός συναντά την οικογένεια στους 4 μήνες, 8 μήνες, 1,5 έτος και 4 έτη. • Στις κλινικές παιδικής φροντίδας, η παρακολούθηση περιλαμβάνει αξιολόγηση της γλώσσας, των νευρολογικών δεξιοτήτων και των κινητικών δεξιοτήτων. Παρέχει καθοδήγηση σχετικά με τη διατροφή, την άσκηση και την ανατροφή. Το ιατρείο οργανώνει επίσης τους εμβολιασμούς των παιδιών. • Το ιατρείο μπορεί επίσης να παραπέμψει τα παιδιά σε φυσιοθεραπευτές, λογοθεραπευτές, </a:t>
            </a:r>
            <a:r>
              <a:rPr lang="el-GR" dirty="0" err="1"/>
              <a:t>εργοθεραπευτές</a:t>
            </a:r>
            <a:r>
              <a:rPr lang="el-GR" dirty="0"/>
              <a:t>, διατροφολόγους ή ψυχολόγους. Οι πιο σοβαρές ασθένειες που λαμβάνονται υπόψη στον έλεγχο παραπέμπονται σε εξειδικευμένη υγειονομική περίθαλψη. • Συνεργασία με παιδικούς σταθμούς, προσχολική αγωγή, κοινωνική εργασία, βιβλιοθήκη, εκκλησία, οικογενειακά καφέ, πανεπιστήμια και οργανισμούς.</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txBody>
          <a:bodyPr/>
          <a:lstStyle/>
          <a:p>
            <a:endParaRPr lang="en-GB"/>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2518648"/>
            <a:ext cx="7556421" cy="2126337"/>
          </a:xfrm>
          <a:prstGeom prst="rect">
            <a:avLst/>
          </a:prstGeom>
          <a:noFill/>
          <a:ln/>
        </p:spPr>
        <p:txBody>
          <a:bodyPr wrap="square" lIns="0" tIns="0" rIns="0" bIns="0" rtlCol="0" anchor="t"/>
          <a:lstStyle/>
          <a:p>
            <a:pPr marL="0" indent="0" algn="l">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Πολιτικές Ενίσχυσης της Οικογένειας στη Φινλαν</a:t>
            </a:r>
            <a:r>
              <a:rPr lang="el-GR" sz="4450" b="1" dirty="0" err="1">
                <a:solidFill>
                  <a:srgbClr val="006747"/>
                </a:solidFill>
                <a:latin typeface="Noto Serif SC Bold" pitchFamily="34" charset="0"/>
                <a:ea typeface="Noto Serif SC Bold" pitchFamily="34" charset="-122"/>
                <a:cs typeface="Noto Serif SC Bold" pitchFamily="34" charset="-120"/>
              </a:rPr>
              <a:t>δία</a:t>
            </a:r>
            <a:endParaRPr lang="en-US" sz="4450" dirty="0"/>
          </a:p>
        </p:txBody>
      </p:sp>
      <p:sp>
        <p:nvSpPr>
          <p:cNvPr id="4" name="Text 1"/>
          <p:cNvSpPr/>
          <p:nvPr/>
        </p:nvSpPr>
        <p:spPr>
          <a:xfrm>
            <a:off x="793790" y="4985147"/>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Ένα ολοκληρωμένο σύστημα κοινωνικής φροντίδας που στηρίζει κάθε οικογένεια με ισότητα και αλληλεγγύη.</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086356" y="1020842"/>
            <a:ext cx="7944088" cy="1071563"/>
          </a:xfrm>
          <a:prstGeom prst="rect">
            <a:avLst/>
          </a:prstGeom>
          <a:noFill/>
          <a:ln/>
        </p:spPr>
        <p:txBody>
          <a:bodyPr wrap="square" lIns="0" tIns="0" rIns="0" bIns="0" rtlCol="0" anchor="t"/>
          <a:lstStyle/>
          <a:p>
            <a:pPr marL="0" indent="0" algn="l">
              <a:lnSpc>
                <a:spcPts val="4200"/>
              </a:lnSpc>
              <a:buNone/>
            </a:pPr>
            <a:r>
              <a:rPr lang="en-US" sz="3350" b="1" dirty="0">
                <a:solidFill>
                  <a:srgbClr val="006747"/>
                </a:solidFill>
                <a:latin typeface="Noto Serif SC Bold" pitchFamily="34" charset="0"/>
                <a:ea typeface="Noto Serif SC Bold" pitchFamily="34" charset="-122"/>
                <a:cs typeface="Noto Serif SC Bold" pitchFamily="34" charset="-120"/>
              </a:rPr>
              <a:t>Ολοκληρωμένη Φροντίδα για Κάθε Οικογένεια</a:t>
            </a:r>
            <a:endParaRPr lang="en-US" sz="3350" dirty="0"/>
          </a:p>
        </p:txBody>
      </p:sp>
      <p:sp>
        <p:nvSpPr>
          <p:cNvPr id="4" name="Shape 1"/>
          <p:cNvSpPr/>
          <p:nvPr/>
        </p:nvSpPr>
        <p:spPr>
          <a:xfrm>
            <a:off x="6279118" y="2349460"/>
            <a:ext cx="22860" cy="3843457"/>
          </a:xfrm>
          <a:prstGeom prst="roundRect">
            <a:avLst>
              <a:gd name="adj" fmla="val 674924"/>
            </a:avLst>
          </a:prstGeom>
          <a:solidFill>
            <a:srgbClr val="B7D5CA"/>
          </a:solidFill>
          <a:ln/>
        </p:spPr>
        <p:txBody>
          <a:bodyPr/>
          <a:lstStyle/>
          <a:p>
            <a:endParaRPr lang="en-GB"/>
          </a:p>
        </p:txBody>
      </p:sp>
      <p:sp>
        <p:nvSpPr>
          <p:cNvPr id="5" name="Shape 2"/>
          <p:cNvSpPr/>
          <p:nvPr/>
        </p:nvSpPr>
        <p:spPr>
          <a:xfrm>
            <a:off x="6449080" y="2530793"/>
            <a:ext cx="514231" cy="22860"/>
          </a:xfrm>
          <a:prstGeom prst="roundRect">
            <a:avLst>
              <a:gd name="adj" fmla="val 674924"/>
            </a:avLst>
          </a:prstGeom>
          <a:solidFill>
            <a:srgbClr val="B7D5CA"/>
          </a:solidFill>
          <a:ln/>
        </p:spPr>
        <p:txBody>
          <a:bodyPr/>
          <a:lstStyle/>
          <a:p>
            <a:endParaRPr lang="en-GB"/>
          </a:p>
        </p:txBody>
      </p:sp>
      <p:sp>
        <p:nvSpPr>
          <p:cNvPr id="6" name="Shape 3"/>
          <p:cNvSpPr/>
          <p:nvPr/>
        </p:nvSpPr>
        <p:spPr>
          <a:xfrm>
            <a:off x="6086296" y="2349460"/>
            <a:ext cx="385643" cy="385643"/>
          </a:xfrm>
          <a:prstGeom prst="roundRect">
            <a:avLst>
              <a:gd name="adj" fmla="val 40008"/>
            </a:avLst>
          </a:prstGeom>
          <a:solidFill>
            <a:srgbClr val="D1EFE4"/>
          </a:solidFill>
          <a:ln w="7620">
            <a:solidFill>
              <a:srgbClr val="B7D5CA"/>
            </a:solidFill>
            <a:prstDash val="solid"/>
          </a:ln>
        </p:spPr>
        <p:txBody>
          <a:bodyPr/>
          <a:lstStyle/>
          <a:p>
            <a:endParaRPr lang="en-GB"/>
          </a:p>
        </p:txBody>
      </p:sp>
      <p:sp>
        <p:nvSpPr>
          <p:cNvPr id="7" name="Text 4"/>
          <p:cNvSpPr/>
          <p:nvPr/>
        </p:nvSpPr>
        <p:spPr>
          <a:xfrm>
            <a:off x="6150531" y="2381548"/>
            <a:ext cx="257056" cy="321350"/>
          </a:xfrm>
          <a:prstGeom prst="rect">
            <a:avLst/>
          </a:prstGeom>
          <a:noFill/>
          <a:ln/>
        </p:spPr>
        <p:txBody>
          <a:bodyPr wrap="none" lIns="0" tIns="0" rIns="0" bIns="0" rtlCol="0" anchor="t"/>
          <a:lstStyle/>
          <a:p>
            <a:pPr marL="0" indent="0" algn="ctr">
              <a:lnSpc>
                <a:spcPts val="2000"/>
              </a:lnSpc>
              <a:buNone/>
            </a:pPr>
            <a:r>
              <a:rPr lang="en-US" sz="2000" b="1" dirty="0">
                <a:solidFill>
                  <a:srgbClr val="4B4A4A"/>
                </a:solidFill>
                <a:latin typeface="Noto Serif SC Bold" pitchFamily="34" charset="0"/>
                <a:ea typeface="Noto Serif SC Bold" pitchFamily="34" charset="-122"/>
                <a:cs typeface="Noto Serif SC Bold" pitchFamily="34" charset="-120"/>
              </a:rPr>
              <a:t>1</a:t>
            </a:r>
            <a:endParaRPr lang="en-US" sz="2000" dirty="0"/>
          </a:p>
        </p:txBody>
      </p:sp>
      <p:sp>
        <p:nvSpPr>
          <p:cNvPr id="8" name="Text 5"/>
          <p:cNvSpPr/>
          <p:nvPr/>
        </p:nvSpPr>
        <p:spPr>
          <a:xfrm>
            <a:off x="7136249" y="2408277"/>
            <a:ext cx="2142768" cy="267891"/>
          </a:xfrm>
          <a:prstGeom prst="rect">
            <a:avLst/>
          </a:prstGeom>
          <a:noFill/>
          <a:ln/>
        </p:spPr>
        <p:txBody>
          <a:bodyPr wrap="none" lIns="0" tIns="0" rIns="0" bIns="0" rtlCol="0" anchor="t"/>
          <a:lstStyle/>
          <a:p>
            <a:pPr marL="0" indent="0" algn="l">
              <a:lnSpc>
                <a:spcPts val="2100"/>
              </a:lnSpc>
              <a:buNone/>
            </a:pPr>
            <a:r>
              <a:rPr lang="en-US" sz="1650" b="1" dirty="0">
                <a:solidFill>
                  <a:srgbClr val="4B4A4A"/>
                </a:solidFill>
                <a:latin typeface="Noto Serif SC Bold" pitchFamily="34" charset="0"/>
                <a:ea typeface="Noto Serif SC Bold" pitchFamily="34" charset="-122"/>
                <a:cs typeface="Noto Serif SC Bold" pitchFamily="34" charset="-120"/>
              </a:rPr>
              <a:t>Μαιευτική Κλινική</a:t>
            </a:r>
            <a:endParaRPr lang="en-US" sz="1650" dirty="0"/>
          </a:p>
        </p:txBody>
      </p:sp>
      <p:sp>
        <p:nvSpPr>
          <p:cNvPr id="9" name="Text 6"/>
          <p:cNvSpPr/>
          <p:nvPr/>
        </p:nvSpPr>
        <p:spPr>
          <a:xfrm>
            <a:off x="7136249" y="2778919"/>
            <a:ext cx="6894195" cy="274320"/>
          </a:xfrm>
          <a:prstGeom prst="rect">
            <a:avLst/>
          </a:prstGeom>
          <a:noFill/>
          <a:ln/>
        </p:spPr>
        <p:txBody>
          <a:bodyPr wrap="none" lIns="0" tIns="0" rIns="0" bIns="0" rtlCol="0" anchor="t"/>
          <a:lstStyle/>
          <a:p>
            <a:pPr marL="0" indent="0" algn="l">
              <a:lnSpc>
                <a:spcPts val="2150"/>
              </a:lnSpc>
              <a:buNone/>
            </a:pPr>
            <a:r>
              <a:rPr lang="en-US" sz="1300" dirty="0">
                <a:solidFill>
                  <a:srgbClr val="4B4A4A"/>
                </a:solidFill>
                <a:latin typeface="Geist" pitchFamily="34" charset="0"/>
                <a:ea typeface="Geist" pitchFamily="34" charset="-122"/>
                <a:cs typeface="Geist" pitchFamily="34" charset="-120"/>
              </a:rPr>
              <a:t>5 επισκέψεις με νοσηλευτή, 2 με γιατρό, έλεγχος εμβρύου, συμβουλευτική.</a:t>
            </a:r>
            <a:endParaRPr lang="en-US" sz="1300" dirty="0"/>
          </a:p>
        </p:txBody>
      </p:sp>
      <p:sp>
        <p:nvSpPr>
          <p:cNvPr id="10" name="Shape 7"/>
          <p:cNvSpPr/>
          <p:nvPr/>
        </p:nvSpPr>
        <p:spPr>
          <a:xfrm>
            <a:off x="6449080" y="3577352"/>
            <a:ext cx="514231" cy="22860"/>
          </a:xfrm>
          <a:prstGeom prst="roundRect">
            <a:avLst>
              <a:gd name="adj" fmla="val 674924"/>
            </a:avLst>
          </a:prstGeom>
          <a:solidFill>
            <a:srgbClr val="B7D5CA"/>
          </a:solidFill>
          <a:ln/>
        </p:spPr>
        <p:txBody>
          <a:bodyPr/>
          <a:lstStyle/>
          <a:p>
            <a:endParaRPr lang="en-GB"/>
          </a:p>
        </p:txBody>
      </p:sp>
      <p:sp>
        <p:nvSpPr>
          <p:cNvPr id="11" name="Shape 8"/>
          <p:cNvSpPr/>
          <p:nvPr/>
        </p:nvSpPr>
        <p:spPr>
          <a:xfrm>
            <a:off x="6086296" y="3396020"/>
            <a:ext cx="385643" cy="385643"/>
          </a:xfrm>
          <a:prstGeom prst="roundRect">
            <a:avLst>
              <a:gd name="adj" fmla="val 40008"/>
            </a:avLst>
          </a:prstGeom>
          <a:solidFill>
            <a:srgbClr val="D1EFE4"/>
          </a:solidFill>
          <a:ln w="7620">
            <a:solidFill>
              <a:srgbClr val="B7D5CA"/>
            </a:solidFill>
            <a:prstDash val="solid"/>
          </a:ln>
        </p:spPr>
        <p:txBody>
          <a:bodyPr/>
          <a:lstStyle/>
          <a:p>
            <a:endParaRPr lang="en-GB"/>
          </a:p>
        </p:txBody>
      </p:sp>
      <p:sp>
        <p:nvSpPr>
          <p:cNvPr id="12" name="Text 9"/>
          <p:cNvSpPr/>
          <p:nvPr/>
        </p:nvSpPr>
        <p:spPr>
          <a:xfrm>
            <a:off x="6150531" y="3428107"/>
            <a:ext cx="257056" cy="321350"/>
          </a:xfrm>
          <a:prstGeom prst="rect">
            <a:avLst/>
          </a:prstGeom>
          <a:noFill/>
          <a:ln/>
        </p:spPr>
        <p:txBody>
          <a:bodyPr wrap="none" lIns="0" tIns="0" rIns="0" bIns="0" rtlCol="0" anchor="t"/>
          <a:lstStyle/>
          <a:p>
            <a:pPr marL="0" indent="0" algn="ctr">
              <a:lnSpc>
                <a:spcPts val="2000"/>
              </a:lnSpc>
              <a:buNone/>
            </a:pPr>
            <a:r>
              <a:rPr lang="en-US" sz="2000" b="1" dirty="0">
                <a:solidFill>
                  <a:srgbClr val="4B4A4A"/>
                </a:solidFill>
                <a:latin typeface="Noto Serif SC Bold" pitchFamily="34" charset="0"/>
                <a:ea typeface="Noto Serif SC Bold" pitchFamily="34" charset="-122"/>
                <a:cs typeface="Noto Serif SC Bold" pitchFamily="34" charset="-120"/>
              </a:rPr>
              <a:t>2</a:t>
            </a:r>
            <a:endParaRPr lang="en-US" sz="2000" dirty="0"/>
          </a:p>
        </p:txBody>
      </p:sp>
      <p:sp>
        <p:nvSpPr>
          <p:cNvPr id="13" name="Text 10"/>
          <p:cNvSpPr/>
          <p:nvPr/>
        </p:nvSpPr>
        <p:spPr>
          <a:xfrm>
            <a:off x="7136249" y="3454837"/>
            <a:ext cx="2142768" cy="267891"/>
          </a:xfrm>
          <a:prstGeom prst="rect">
            <a:avLst/>
          </a:prstGeom>
          <a:noFill/>
          <a:ln/>
        </p:spPr>
        <p:txBody>
          <a:bodyPr wrap="none" lIns="0" tIns="0" rIns="0" bIns="0" rtlCol="0" anchor="t"/>
          <a:lstStyle/>
          <a:p>
            <a:pPr marL="0" indent="0" algn="l">
              <a:lnSpc>
                <a:spcPts val="2100"/>
              </a:lnSpc>
              <a:buNone/>
            </a:pPr>
            <a:r>
              <a:rPr lang="en-US" sz="1650" b="1" dirty="0">
                <a:solidFill>
                  <a:srgbClr val="4B4A4A"/>
                </a:solidFill>
                <a:latin typeface="Noto Serif SC Bold" pitchFamily="34" charset="0"/>
                <a:ea typeface="Noto Serif SC Bold" pitchFamily="34" charset="-122"/>
                <a:cs typeface="Noto Serif SC Bold" pitchFamily="34" charset="-120"/>
              </a:rPr>
              <a:t>Πακέτο Μαιευτικής</a:t>
            </a:r>
            <a:endParaRPr lang="en-US" sz="1650" dirty="0"/>
          </a:p>
        </p:txBody>
      </p:sp>
      <p:sp>
        <p:nvSpPr>
          <p:cNvPr id="14" name="Text 11"/>
          <p:cNvSpPr/>
          <p:nvPr/>
        </p:nvSpPr>
        <p:spPr>
          <a:xfrm>
            <a:off x="7136249" y="3825478"/>
            <a:ext cx="6894195" cy="274320"/>
          </a:xfrm>
          <a:prstGeom prst="rect">
            <a:avLst/>
          </a:prstGeom>
          <a:noFill/>
          <a:ln/>
        </p:spPr>
        <p:txBody>
          <a:bodyPr wrap="none" lIns="0" tIns="0" rIns="0" bIns="0" rtlCol="0" anchor="t"/>
          <a:lstStyle/>
          <a:p>
            <a:pPr marL="0" indent="0" algn="l">
              <a:lnSpc>
                <a:spcPts val="2150"/>
              </a:lnSpc>
              <a:buNone/>
            </a:pPr>
            <a:r>
              <a:rPr lang="en-US" sz="1300" dirty="0">
                <a:solidFill>
                  <a:srgbClr val="4B4A4A"/>
                </a:solidFill>
                <a:latin typeface="Geist" pitchFamily="34" charset="0"/>
                <a:ea typeface="Geist" pitchFamily="34" charset="-122"/>
                <a:cs typeface="Geist" pitchFamily="34" charset="-120"/>
              </a:rPr>
              <a:t>Βρεφικά ρούχα και προμήθειες από την Kela για κάθε νέα οικογένεια.</a:t>
            </a:r>
            <a:endParaRPr lang="en-US" sz="1300" dirty="0"/>
          </a:p>
        </p:txBody>
      </p:sp>
      <p:sp>
        <p:nvSpPr>
          <p:cNvPr id="15" name="Shape 12"/>
          <p:cNvSpPr/>
          <p:nvPr/>
        </p:nvSpPr>
        <p:spPr>
          <a:xfrm>
            <a:off x="6449080" y="4623911"/>
            <a:ext cx="514231" cy="22860"/>
          </a:xfrm>
          <a:prstGeom prst="roundRect">
            <a:avLst>
              <a:gd name="adj" fmla="val 674924"/>
            </a:avLst>
          </a:prstGeom>
          <a:solidFill>
            <a:srgbClr val="B7D5CA"/>
          </a:solidFill>
          <a:ln/>
        </p:spPr>
        <p:txBody>
          <a:bodyPr/>
          <a:lstStyle/>
          <a:p>
            <a:endParaRPr lang="en-GB"/>
          </a:p>
        </p:txBody>
      </p:sp>
      <p:sp>
        <p:nvSpPr>
          <p:cNvPr id="16" name="Shape 13"/>
          <p:cNvSpPr/>
          <p:nvPr/>
        </p:nvSpPr>
        <p:spPr>
          <a:xfrm>
            <a:off x="6086296" y="4442579"/>
            <a:ext cx="385643" cy="385643"/>
          </a:xfrm>
          <a:prstGeom prst="roundRect">
            <a:avLst>
              <a:gd name="adj" fmla="val 40008"/>
            </a:avLst>
          </a:prstGeom>
          <a:solidFill>
            <a:srgbClr val="D1EFE4"/>
          </a:solidFill>
          <a:ln w="7620">
            <a:solidFill>
              <a:srgbClr val="B7D5CA"/>
            </a:solidFill>
            <a:prstDash val="solid"/>
          </a:ln>
        </p:spPr>
        <p:txBody>
          <a:bodyPr/>
          <a:lstStyle/>
          <a:p>
            <a:endParaRPr lang="en-GB"/>
          </a:p>
        </p:txBody>
      </p:sp>
      <p:sp>
        <p:nvSpPr>
          <p:cNvPr id="17" name="Text 14"/>
          <p:cNvSpPr/>
          <p:nvPr/>
        </p:nvSpPr>
        <p:spPr>
          <a:xfrm>
            <a:off x="6150531" y="4474666"/>
            <a:ext cx="257056" cy="321350"/>
          </a:xfrm>
          <a:prstGeom prst="rect">
            <a:avLst/>
          </a:prstGeom>
          <a:noFill/>
          <a:ln/>
        </p:spPr>
        <p:txBody>
          <a:bodyPr wrap="none" lIns="0" tIns="0" rIns="0" bIns="0" rtlCol="0" anchor="t"/>
          <a:lstStyle/>
          <a:p>
            <a:pPr marL="0" indent="0" algn="ctr">
              <a:lnSpc>
                <a:spcPts val="2000"/>
              </a:lnSpc>
              <a:buNone/>
            </a:pPr>
            <a:r>
              <a:rPr lang="en-US" sz="2000" b="1" dirty="0">
                <a:solidFill>
                  <a:srgbClr val="4B4A4A"/>
                </a:solidFill>
                <a:latin typeface="Noto Serif SC Bold" pitchFamily="34" charset="0"/>
                <a:ea typeface="Noto Serif SC Bold" pitchFamily="34" charset="-122"/>
                <a:cs typeface="Noto Serif SC Bold" pitchFamily="34" charset="-120"/>
              </a:rPr>
              <a:t>3</a:t>
            </a:r>
            <a:endParaRPr lang="en-US" sz="2000" dirty="0"/>
          </a:p>
        </p:txBody>
      </p:sp>
      <p:sp>
        <p:nvSpPr>
          <p:cNvPr id="18" name="Text 15"/>
          <p:cNvSpPr/>
          <p:nvPr/>
        </p:nvSpPr>
        <p:spPr>
          <a:xfrm>
            <a:off x="7136249" y="4501396"/>
            <a:ext cx="2142768" cy="267891"/>
          </a:xfrm>
          <a:prstGeom prst="rect">
            <a:avLst/>
          </a:prstGeom>
          <a:noFill/>
          <a:ln/>
        </p:spPr>
        <p:txBody>
          <a:bodyPr wrap="none" lIns="0" tIns="0" rIns="0" bIns="0" rtlCol="0" anchor="t"/>
          <a:lstStyle/>
          <a:p>
            <a:pPr marL="0" indent="0" algn="l">
              <a:lnSpc>
                <a:spcPts val="2100"/>
              </a:lnSpc>
              <a:buNone/>
            </a:pPr>
            <a:r>
              <a:rPr lang="en-US" sz="1650" b="1" dirty="0">
                <a:solidFill>
                  <a:srgbClr val="4B4A4A"/>
                </a:solidFill>
                <a:latin typeface="Noto Serif SC Bold" pitchFamily="34" charset="0"/>
                <a:ea typeface="Noto Serif SC Bold" pitchFamily="34" charset="-122"/>
                <a:cs typeface="Noto Serif SC Bold" pitchFamily="34" charset="-120"/>
              </a:rPr>
              <a:t>Παιδική Φροντίδα</a:t>
            </a:r>
            <a:endParaRPr lang="en-US" sz="1650" dirty="0"/>
          </a:p>
        </p:txBody>
      </p:sp>
      <p:sp>
        <p:nvSpPr>
          <p:cNvPr id="19" name="Text 16"/>
          <p:cNvSpPr/>
          <p:nvPr/>
        </p:nvSpPr>
        <p:spPr>
          <a:xfrm>
            <a:off x="7136249" y="4872038"/>
            <a:ext cx="6894195" cy="274320"/>
          </a:xfrm>
          <a:prstGeom prst="rect">
            <a:avLst/>
          </a:prstGeom>
          <a:noFill/>
          <a:ln/>
        </p:spPr>
        <p:txBody>
          <a:bodyPr wrap="none" lIns="0" tIns="0" rIns="0" bIns="0" rtlCol="0" anchor="t"/>
          <a:lstStyle/>
          <a:p>
            <a:pPr marL="0" indent="0" algn="l">
              <a:lnSpc>
                <a:spcPts val="2150"/>
              </a:lnSpc>
              <a:buNone/>
            </a:pPr>
            <a:r>
              <a:rPr lang="en-US" sz="1300" dirty="0">
                <a:solidFill>
                  <a:srgbClr val="4B4A4A"/>
                </a:solidFill>
                <a:latin typeface="Geist" pitchFamily="34" charset="0"/>
                <a:ea typeface="Geist" pitchFamily="34" charset="-122"/>
                <a:cs typeface="Geist" pitchFamily="34" charset="-120"/>
              </a:rPr>
              <a:t>Τακτικές επισκέψεις από 1 εβδομάδα έως 7 ετών, παρακολούθηση ανάπτυξης.</a:t>
            </a:r>
            <a:endParaRPr lang="en-US" sz="1300" dirty="0"/>
          </a:p>
        </p:txBody>
      </p:sp>
      <p:sp>
        <p:nvSpPr>
          <p:cNvPr id="20" name="Shape 17"/>
          <p:cNvSpPr/>
          <p:nvPr/>
        </p:nvSpPr>
        <p:spPr>
          <a:xfrm>
            <a:off x="6449080" y="5670471"/>
            <a:ext cx="514231" cy="22860"/>
          </a:xfrm>
          <a:prstGeom prst="roundRect">
            <a:avLst>
              <a:gd name="adj" fmla="val 674924"/>
            </a:avLst>
          </a:prstGeom>
          <a:solidFill>
            <a:srgbClr val="B7D5CA"/>
          </a:solidFill>
          <a:ln/>
        </p:spPr>
        <p:txBody>
          <a:bodyPr/>
          <a:lstStyle/>
          <a:p>
            <a:endParaRPr lang="en-GB"/>
          </a:p>
        </p:txBody>
      </p:sp>
      <p:sp>
        <p:nvSpPr>
          <p:cNvPr id="21" name="Shape 18"/>
          <p:cNvSpPr/>
          <p:nvPr/>
        </p:nvSpPr>
        <p:spPr>
          <a:xfrm>
            <a:off x="6086296" y="5489138"/>
            <a:ext cx="385643" cy="385643"/>
          </a:xfrm>
          <a:prstGeom prst="roundRect">
            <a:avLst>
              <a:gd name="adj" fmla="val 40008"/>
            </a:avLst>
          </a:prstGeom>
          <a:solidFill>
            <a:srgbClr val="D1EFE4"/>
          </a:solidFill>
          <a:ln w="7620">
            <a:solidFill>
              <a:srgbClr val="B7D5CA"/>
            </a:solidFill>
            <a:prstDash val="solid"/>
          </a:ln>
        </p:spPr>
        <p:txBody>
          <a:bodyPr/>
          <a:lstStyle/>
          <a:p>
            <a:endParaRPr lang="en-GB"/>
          </a:p>
        </p:txBody>
      </p:sp>
      <p:sp>
        <p:nvSpPr>
          <p:cNvPr id="22" name="Text 19"/>
          <p:cNvSpPr/>
          <p:nvPr/>
        </p:nvSpPr>
        <p:spPr>
          <a:xfrm>
            <a:off x="6150531" y="5521226"/>
            <a:ext cx="257056" cy="321350"/>
          </a:xfrm>
          <a:prstGeom prst="rect">
            <a:avLst/>
          </a:prstGeom>
          <a:noFill/>
          <a:ln/>
        </p:spPr>
        <p:txBody>
          <a:bodyPr wrap="none" lIns="0" tIns="0" rIns="0" bIns="0" rtlCol="0" anchor="t"/>
          <a:lstStyle/>
          <a:p>
            <a:pPr marL="0" indent="0" algn="ctr">
              <a:lnSpc>
                <a:spcPts val="2000"/>
              </a:lnSpc>
              <a:buNone/>
            </a:pPr>
            <a:r>
              <a:rPr lang="en-US" sz="2000" b="1" dirty="0">
                <a:solidFill>
                  <a:srgbClr val="4B4A4A"/>
                </a:solidFill>
                <a:latin typeface="Noto Serif SC Bold" pitchFamily="34" charset="0"/>
                <a:ea typeface="Noto Serif SC Bold" pitchFamily="34" charset="-122"/>
                <a:cs typeface="Noto Serif SC Bold" pitchFamily="34" charset="-120"/>
              </a:rPr>
              <a:t>4</a:t>
            </a:r>
            <a:endParaRPr lang="en-US" sz="2000" dirty="0"/>
          </a:p>
        </p:txBody>
      </p:sp>
      <p:sp>
        <p:nvSpPr>
          <p:cNvPr id="23" name="Text 20"/>
          <p:cNvSpPr/>
          <p:nvPr/>
        </p:nvSpPr>
        <p:spPr>
          <a:xfrm>
            <a:off x="7136249" y="5547955"/>
            <a:ext cx="2142768" cy="267891"/>
          </a:xfrm>
          <a:prstGeom prst="rect">
            <a:avLst/>
          </a:prstGeom>
          <a:noFill/>
          <a:ln/>
        </p:spPr>
        <p:txBody>
          <a:bodyPr wrap="none" lIns="0" tIns="0" rIns="0" bIns="0" rtlCol="0" anchor="t"/>
          <a:lstStyle/>
          <a:p>
            <a:pPr marL="0" indent="0" algn="l">
              <a:lnSpc>
                <a:spcPts val="2100"/>
              </a:lnSpc>
              <a:buNone/>
            </a:pPr>
            <a:r>
              <a:rPr lang="en-US" sz="1650" b="1" dirty="0">
                <a:solidFill>
                  <a:srgbClr val="4B4A4A"/>
                </a:solidFill>
                <a:latin typeface="Noto Serif SC Bold" pitchFamily="34" charset="0"/>
                <a:ea typeface="Noto Serif SC Bold" pitchFamily="34" charset="-122"/>
                <a:cs typeface="Noto Serif SC Bold" pitchFamily="34" charset="-120"/>
              </a:rPr>
              <a:t>Μέθοδος LENE</a:t>
            </a:r>
            <a:endParaRPr lang="en-US" sz="1650" dirty="0"/>
          </a:p>
        </p:txBody>
      </p:sp>
      <p:sp>
        <p:nvSpPr>
          <p:cNvPr id="24" name="Text 21"/>
          <p:cNvSpPr/>
          <p:nvPr/>
        </p:nvSpPr>
        <p:spPr>
          <a:xfrm>
            <a:off x="7136249" y="5918597"/>
            <a:ext cx="6894195" cy="274320"/>
          </a:xfrm>
          <a:prstGeom prst="rect">
            <a:avLst/>
          </a:prstGeom>
          <a:noFill/>
          <a:ln/>
        </p:spPr>
        <p:txBody>
          <a:bodyPr wrap="none" lIns="0" tIns="0" rIns="0" bIns="0" rtlCol="0" anchor="t"/>
          <a:lstStyle/>
          <a:p>
            <a:pPr marL="0" indent="0" algn="l">
              <a:lnSpc>
                <a:spcPts val="2150"/>
              </a:lnSpc>
              <a:buNone/>
            </a:pPr>
            <a:r>
              <a:rPr lang="en-US" sz="1300" dirty="0">
                <a:solidFill>
                  <a:srgbClr val="4B4A4A"/>
                </a:solidFill>
                <a:latin typeface="Geist" pitchFamily="34" charset="0"/>
                <a:ea typeface="Geist" pitchFamily="34" charset="-122"/>
                <a:cs typeface="Geist" pitchFamily="34" charset="-120"/>
              </a:rPr>
              <a:t>Αξιολόγηση νευρολογικής ανάπτυξης, εντοπισμός μαθησιακών δυσκολιών.</a:t>
            </a:r>
            <a:endParaRPr lang="en-US" sz="1300" dirty="0"/>
          </a:p>
        </p:txBody>
      </p:sp>
      <p:sp>
        <p:nvSpPr>
          <p:cNvPr id="25" name="Text 22"/>
          <p:cNvSpPr/>
          <p:nvPr/>
        </p:nvSpPr>
        <p:spPr>
          <a:xfrm>
            <a:off x="6086356" y="6385679"/>
            <a:ext cx="7944088" cy="822960"/>
          </a:xfrm>
          <a:prstGeom prst="rect">
            <a:avLst/>
          </a:prstGeom>
          <a:noFill/>
          <a:ln/>
        </p:spPr>
        <p:txBody>
          <a:bodyPr wrap="square" lIns="0" tIns="0" rIns="0" bIns="0" rtlCol="0" anchor="t"/>
          <a:lstStyle/>
          <a:p>
            <a:pPr marL="0" indent="0" algn="l">
              <a:lnSpc>
                <a:spcPts val="2150"/>
              </a:lnSpc>
              <a:buNone/>
            </a:pPr>
            <a:r>
              <a:rPr lang="en-US" sz="1300" dirty="0">
                <a:solidFill>
                  <a:srgbClr val="4B4A4A"/>
                </a:solidFill>
                <a:latin typeface="Geist" pitchFamily="34" charset="0"/>
                <a:ea typeface="Geist" pitchFamily="34" charset="-122"/>
                <a:cs typeface="Geist" pitchFamily="34" charset="-120"/>
              </a:rPr>
              <a:t>Το φινλανδικό σύστημα αποτελεί πρότυπο κοινωνικής φροντίδας που συνδυάζει οικονομική στήριξη, ποιοτικές υπηρεσίες και προληπτικές παρεμβάσεις για τη βελτίωση της ποιότητας ζωής κάθε οικογένειας.</a:t>
            </a:r>
            <a:endParaRPr lang="en-US" sz="13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Shape 0"/>
          <p:cNvSpPr/>
          <p:nvPr/>
        </p:nvSpPr>
        <p:spPr>
          <a:xfrm>
            <a:off x="676156" y="839629"/>
            <a:ext cx="1094780" cy="362903"/>
          </a:xfrm>
          <a:prstGeom prst="roundRect">
            <a:avLst>
              <a:gd name="adj" fmla="val 38330"/>
            </a:avLst>
          </a:prstGeom>
          <a:solidFill>
            <a:srgbClr val="CCFFEF"/>
          </a:solidFill>
          <a:ln/>
        </p:spPr>
        <p:txBody>
          <a:bodyPr/>
          <a:lstStyle/>
          <a:p>
            <a:endParaRPr lang="en-GB"/>
          </a:p>
        </p:txBody>
      </p:sp>
      <p:sp>
        <p:nvSpPr>
          <p:cNvPr id="4" name="Text 1"/>
          <p:cNvSpPr/>
          <p:nvPr/>
        </p:nvSpPr>
        <p:spPr>
          <a:xfrm>
            <a:off x="792004" y="897493"/>
            <a:ext cx="863084" cy="247174"/>
          </a:xfrm>
          <a:prstGeom prst="rect">
            <a:avLst/>
          </a:prstGeom>
          <a:noFill/>
          <a:ln/>
        </p:spPr>
        <p:txBody>
          <a:bodyPr wrap="none" lIns="0" tIns="0" rIns="0" bIns="0" rtlCol="0" anchor="t"/>
          <a:lstStyle/>
          <a:p>
            <a:pPr marL="0" indent="0" algn="l">
              <a:lnSpc>
                <a:spcPts val="1900"/>
              </a:lnSpc>
              <a:buNone/>
            </a:pPr>
            <a:r>
              <a:rPr lang="en-US" sz="1200" dirty="0">
                <a:solidFill>
                  <a:srgbClr val="4B4A4A"/>
                </a:solidFill>
                <a:latin typeface="Geist" pitchFamily="34" charset="0"/>
                <a:ea typeface="Geist" pitchFamily="34" charset="-122"/>
                <a:cs typeface="Geist" pitchFamily="34" charset="-120"/>
              </a:rPr>
              <a:t>ΚΕΦΆΛΑΙΟ 1</a:t>
            </a:r>
            <a:endParaRPr lang="en-US" sz="1200" dirty="0"/>
          </a:p>
        </p:txBody>
      </p:sp>
      <p:sp>
        <p:nvSpPr>
          <p:cNvPr id="5" name="Text 2"/>
          <p:cNvSpPr/>
          <p:nvPr/>
        </p:nvSpPr>
        <p:spPr>
          <a:xfrm>
            <a:off x="676156" y="1279803"/>
            <a:ext cx="7791688" cy="1207532"/>
          </a:xfrm>
          <a:prstGeom prst="rect">
            <a:avLst/>
          </a:prstGeom>
          <a:noFill/>
          <a:ln/>
        </p:spPr>
        <p:txBody>
          <a:bodyPr wrap="square" lIns="0" tIns="0" rIns="0" bIns="0" rtlCol="0" anchor="t"/>
          <a:lstStyle/>
          <a:p>
            <a:pPr marL="0" indent="0" algn="l">
              <a:lnSpc>
                <a:spcPts val="4750"/>
              </a:lnSpc>
              <a:buNone/>
            </a:pPr>
            <a:r>
              <a:rPr lang="en-US" sz="3800" b="1" dirty="0">
                <a:solidFill>
                  <a:srgbClr val="006747"/>
                </a:solidFill>
                <a:latin typeface="Noto Serif SC Bold" pitchFamily="34" charset="0"/>
                <a:ea typeface="Noto Serif SC Bold" pitchFamily="34" charset="-122"/>
                <a:cs typeface="Noto Serif SC Bold" pitchFamily="34" charset="-120"/>
              </a:rPr>
              <a:t>Θεμέλια του Φινλανδικού Συστήματος</a:t>
            </a:r>
            <a:endParaRPr lang="en-US" sz="3800" dirty="0"/>
          </a:p>
        </p:txBody>
      </p:sp>
      <p:sp>
        <p:nvSpPr>
          <p:cNvPr id="6" name="Shape 3"/>
          <p:cNvSpPr/>
          <p:nvPr/>
        </p:nvSpPr>
        <p:spPr>
          <a:xfrm>
            <a:off x="676156" y="2777014"/>
            <a:ext cx="3799284" cy="2519005"/>
          </a:xfrm>
          <a:prstGeom prst="roundRect">
            <a:avLst>
              <a:gd name="adj" fmla="val 6903"/>
            </a:avLst>
          </a:prstGeom>
          <a:solidFill>
            <a:srgbClr val="D1EFE4"/>
          </a:solidFill>
          <a:ln w="7620">
            <a:solidFill>
              <a:srgbClr val="B7D5CA"/>
            </a:solidFill>
            <a:prstDash val="solid"/>
          </a:ln>
        </p:spPr>
        <p:txBody>
          <a:bodyPr/>
          <a:lstStyle/>
          <a:p>
            <a:endParaRPr lang="en-GB"/>
          </a:p>
        </p:txBody>
      </p:sp>
      <p:sp>
        <p:nvSpPr>
          <p:cNvPr id="7" name="Shape 4"/>
          <p:cNvSpPr/>
          <p:nvPr/>
        </p:nvSpPr>
        <p:spPr>
          <a:xfrm>
            <a:off x="876895" y="2977753"/>
            <a:ext cx="579477" cy="579477"/>
          </a:xfrm>
          <a:prstGeom prst="roundRect">
            <a:avLst>
              <a:gd name="adj" fmla="val 15778168"/>
            </a:avLst>
          </a:prstGeom>
          <a:solidFill>
            <a:srgbClr val="006747"/>
          </a:solidFill>
          <a:ln/>
        </p:spPr>
        <p:txBody>
          <a:bodyPr/>
          <a:lstStyle/>
          <a:p>
            <a:endParaRPr lang="en-GB"/>
          </a:p>
        </p:txBody>
      </p:sp>
      <p:pic>
        <p:nvPicPr>
          <p:cNvPr id="8"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6201" y="3137059"/>
            <a:ext cx="260747" cy="260747"/>
          </a:xfrm>
          <a:prstGeom prst="rect">
            <a:avLst/>
          </a:prstGeom>
        </p:spPr>
      </p:pic>
      <p:sp>
        <p:nvSpPr>
          <p:cNvPr id="9" name="Text 5"/>
          <p:cNvSpPr/>
          <p:nvPr/>
        </p:nvSpPr>
        <p:spPr>
          <a:xfrm>
            <a:off x="876895" y="3750350"/>
            <a:ext cx="2414945" cy="301823"/>
          </a:xfrm>
          <a:prstGeom prst="rect">
            <a:avLst/>
          </a:prstGeom>
          <a:noFill/>
          <a:ln/>
        </p:spPr>
        <p:txBody>
          <a:bodyPr wrap="none" lIns="0" tIns="0" rIns="0" bIns="0" rtlCol="0" anchor="t"/>
          <a:lstStyle/>
          <a:p>
            <a:pPr marL="0" indent="0" algn="l">
              <a:lnSpc>
                <a:spcPts val="2350"/>
              </a:lnSpc>
              <a:buNone/>
            </a:pPr>
            <a:r>
              <a:rPr lang="en-US" sz="1900" b="1" dirty="0">
                <a:solidFill>
                  <a:srgbClr val="4B4A4A"/>
                </a:solidFill>
                <a:latin typeface="Noto Serif SC Bold" pitchFamily="34" charset="0"/>
                <a:ea typeface="Noto Serif SC Bold" pitchFamily="34" charset="-122"/>
                <a:cs typeface="Noto Serif SC Bold" pitchFamily="34" charset="-120"/>
              </a:rPr>
              <a:t>Ισότητα</a:t>
            </a:r>
            <a:endParaRPr lang="en-US" sz="1900" dirty="0"/>
          </a:p>
        </p:txBody>
      </p:sp>
      <p:sp>
        <p:nvSpPr>
          <p:cNvPr id="10" name="Text 6"/>
          <p:cNvSpPr/>
          <p:nvPr/>
        </p:nvSpPr>
        <p:spPr>
          <a:xfrm>
            <a:off x="876895" y="4168021"/>
            <a:ext cx="3397806" cy="927259"/>
          </a:xfrm>
          <a:prstGeom prst="rect">
            <a:avLst/>
          </a:prstGeom>
          <a:noFill/>
          <a:ln/>
        </p:spPr>
        <p:txBody>
          <a:bodyPr wrap="square" lIns="0" tIns="0" rIns="0" bIns="0" rtlCol="0" anchor="t"/>
          <a:lstStyle/>
          <a:p>
            <a:pPr marL="0" indent="0" algn="l">
              <a:lnSpc>
                <a:spcPts val="2400"/>
              </a:lnSpc>
              <a:buNone/>
            </a:pPr>
            <a:r>
              <a:rPr lang="en-US" sz="1500" dirty="0">
                <a:solidFill>
                  <a:srgbClr val="4B4A4A"/>
                </a:solidFill>
                <a:latin typeface="Geist" pitchFamily="34" charset="0"/>
                <a:ea typeface="Geist" pitchFamily="34" charset="-122"/>
                <a:cs typeface="Geist" pitchFamily="34" charset="-120"/>
              </a:rPr>
              <a:t>Κάθε οικογένεια, ανεξαρτήτως μορφής ή σύνθεσης, λαμβάνει ίση υποστήριξη.</a:t>
            </a:r>
            <a:endParaRPr lang="en-US" sz="1500" dirty="0"/>
          </a:p>
        </p:txBody>
      </p:sp>
      <p:sp>
        <p:nvSpPr>
          <p:cNvPr id="11" name="Shape 7"/>
          <p:cNvSpPr/>
          <p:nvPr/>
        </p:nvSpPr>
        <p:spPr>
          <a:xfrm>
            <a:off x="4668560" y="2777014"/>
            <a:ext cx="3799284" cy="2519005"/>
          </a:xfrm>
          <a:prstGeom prst="roundRect">
            <a:avLst>
              <a:gd name="adj" fmla="val 6903"/>
            </a:avLst>
          </a:prstGeom>
          <a:solidFill>
            <a:srgbClr val="D1EFE4"/>
          </a:solidFill>
          <a:ln w="7620">
            <a:solidFill>
              <a:srgbClr val="B7D5CA"/>
            </a:solidFill>
            <a:prstDash val="solid"/>
          </a:ln>
        </p:spPr>
        <p:txBody>
          <a:bodyPr/>
          <a:lstStyle/>
          <a:p>
            <a:endParaRPr lang="en-GB"/>
          </a:p>
        </p:txBody>
      </p:sp>
      <p:sp>
        <p:nvSpPr>
          <p:cNvPr id="12" name="Shape 8"/>
          <p:cNvSpPr/>
          <p:nvPr/>
        </p:nvSpPr>
        <p:spPr>
          <a:xfrm>
            <a:off x="4869299" y="2977753"/>
            <a:ext cx="579477" cy="579477"/>
          </a:xfrm>
          <a:prstGeom prst="roundRect">
            <a:avLst>
              <a:gd name="adj" fmla="val 15778168"/>
            </a:avLst>
          </a:prstGeom>
          <a:solidFill>
            <a:srgbClr val="006747"/>
          </a:solidFill>
          <a:ln/>
        </p:spPr>
        <p:txBody>
          <a:bodyPr/>
          <a:lstStyle/>
          <a:p>
            <a:endParaRPr lang="en-GB"/>
          </a:p>
        </p:txBody>
      </p:sp>
      <p:pic>
        <p:nvPicPr>
          <p:cNvPr id="13"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28605" y="3137059"/>
            <a:ext cx="260747" cy="260747"/>
          </a:xfrm>
          <a:prstGeom prst="rect">
            <a:avLst/>
          </a:prstGeom>
        </p:spPr>
      </p:pic>
      <p:sp>
        <p:nvSpPr>
          <p:cNvPr id="14" name="Text 9"/>
          <p:cNvSpPr/>
          <p:nvPr/>
        </p:nvSpPr>
        <p:spPr>
          <a:xfrm>
            <a:off x="4869299" y="3750350"/>
            <a:ext cx="2414945" cy="301823"/>
          </a:xfrm>
          <a:prstGeom prst="rect">
            <a:avLst/>
          </a:prstGeom>
          <a:noFill/>
          <a:ln/>
        </p:spPr>
        <p:txBody>
          <a:bodyPr wrap="none" lIns="0" tIns="0" rIns="0" bIns="0" rtlCol="0" anchor="t"/>
          <a:lstStyle/>
          <a:p>
            <a:pPr marL="0" indent="0" algn="l">
              <a:lnSpc>
                <a:spcPts val="2350"/>
              </a:lnSpc>
              <a:buNone/>
            </a:pPr>
            <a:r>
              <a:rPr lang="en-US" sz="1900" b="1" dirty="0">
                <a:solidFill>
                  <a:srgbClr val="4B4A4A"/>
                </a:solidFill>
                <a:latin typeface="Noto Serif SC Bold" pitchFamily="34" charset="0"/>
                <a:ea typeface="Noto Serif SC Bold" pitchFamily="34" charset="-122"/>
                <a:cs typeface="Noto Serif SC Bold" pitchFamily="34" charset="-120"/>
              </a:rPr>
              <a:t>Πρόληψη</a:t>
            </a:r>
            <a:endParaRPr lang="en-US" sz="1900" dirty="0"/>
          </a:p>
        </p:txBody>
      </p:sp>
      <p:sp>
        <p:nvSpPr>
          <p:cNvPr id="15" name="Text 10"/>
          <p:cNvSpPr/>
          <p:nvPr/>
        </p:nvSpPr>
        <p:spPr>
          <a:xfrm>
            <a:off x="4869299" y="4168021"/>
            <a:ext cx="3397806" cy="927259"/>
          </a:xfrm>
          <a:prstGeom prst="rect">
            <a:avLst/>
          </a:prstGeom>
          <a:noFill/>
          <a:ln/>
        </p:spPr>
        <p:txBody>
          <a:bodyPr wrap="square" lIns="0" tIns="0" rIns="0" bIns="0" rtlCol="0" anchor="t"/>
          <a:lstStyle/>
          <a:p>
            <a:pPr marL="0" indent="0" algn="l">
              <a:lnSpc>
                <a:spcPts val="2400"/>
              </a:lnSpc>
              <a:buNone/>
            </a:pPr>
            <a:r>
              <a:rPr lang="en-US" sz="1500" dirty="0">
                <a:solidFill>
                  <a:srgbClr val="4B4A4A"/>
                </a:solidFill>
                <a:latin typeface="Geist" pitchFamily="34" charset="0"/>
                <a:ea typeface="Geist" pitchFamily="34" charset="-122"/>
                <a:cs typeface="Geist" pitchFamily="34" charset="-120"/>
              </a:rPr>
              <a:t>Έμφαση στην έγκαιρη παρέμβαση και την αποτροπή σοβαρότερων προβλημάτων.</a:t>
            </a:r>
            <a:endParaRPr lang="en-US" sz="1500" dirty="0"/>
          </a:p>
        </p:txBody>
      </p:sp>
      <p:sp>
        <p:nvSpPr>
          <p:cNvPr id="16" name="Shape 11"/>
          <p:cNvSpPr/>
          <p:nvPr/>
        </p:nvSpPr>
        <p:spPr>
          <a:xfrm>
            <a:off x="676156" y="5489138"/>
            <a:ext cx="7791688" cy="1900833"/>
          </a:xfrm>
          <a:prstGeom prst="roundRect">
            <a:avLst>
              <a:gd name="adj" fmla="val 9147"/>
            </a:avLst>
          </a:prstGeom>
          <a:solidFill>
            <a:srgbClr val="D1EFE4"/>
          </a:solidFill>
          <a:ln w="7620">
            <a:solidFill>
              <a:srgbClr val="B7D5CA"/>
            </a:solidFill>
            <a:prstDash val="solid"/>
          </a:ln>
        </p:spPr>
        <p:txBody>
          <a:bodyPr/>
          <a:lstStyle/>
          <a:p>
            <a:endParaRPr lang="en-GB"/>
          </a:p>
        </p:txBody>
      </p:sp>
      <p:sp>
        <p:nvSpPr>
          <p:cNvPr id="17" name="Shape 12"/>
          <p:cNvSpPr/>
          <p:nvPr/>
        </p:nvSpPr>
        <p:spPr>
          <a:xfrm>
            <a:off x="876895" y="5689878"/>
            <a:ext cx="579477" cy="579477"/>
          </a:xfrm>
          <a:prstGeom prst="roundRect">
            <a:avLst>
              <a:gd name="adj" fmla="val 15778168"/>
            </a:avLst>
          </a:prstGeom>
          <a:solidFill>
            <a:srgbClr val="006747"/>
          </a:solidFill>
          <a:ln/>
        </p:spPr>
        <p:txBody>
          <a:bodyPr/>
          <a:lstStyle/>
          <a:p>
            <a:endParaRPr lang="en-GB"/>
          </a:p>
        </p:txBody>
      </p:sp>
      <p:pic>
        <p:nvPicPr>
          <p:cNvPr id="18"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6201" y="5849183"/>
            <a:ext cx="260747" cy="260747"/>
          </a:xfrm>
          <a:prstGeom prst="rect">
            <a:avLst/>
          </a:prstGeom>
        </p:spPr>
      </p:pic>
      <p:sp>
        <p:nvSpPr>
          <p:cNvPr id="19" name="Text 13"/>
          <p:cNvSpPr/>
          <p:nvPr/>
        </p:nvSpPr>
        <p:spPr>
          <a:xfrm>
            <a:off x="876895" y="6462474"/>
            <a:ext cx="2414945" cy="301823"/>
          </a:xfrm>
          <a:prstGeom prst="rect">
            <a:avLst/>
          </a:prstGeom>
          <a:noFill/>
          <a:ln/>
        </p:spPr>
        <p:txBody>
          <a:bodyPr wrap="none" lIns="0" tIns="0" rIns="0" bIns="0" rtlCol="0" anchor="t"/>
          <a:lstStyle/>
          <a:p>
            <a:pPr marL="0" indent="0" algn="l">
              <a:lnSpc>
                <a:spcPts val="2350"/>
              </a:lnSpc>
              <a:buNone/>
            </a:pPr>
            <a:r>
              <a:rPr lang="en-US" sz="1900" b="1" dirty="0">
                <a:solidFill>
                  <a:srgbClr val="4B4A4A"/>
                </a:solidFill>
                <a:latin typeface="Noto Serif SC Bold" pitchFamily="34" charset="0"/>
                <a:ea typeface="Noto Serif SC Bold" pitchFamily="34" charset="-122"/>
                <a:cs typeface="Noto Serif SC Bold" pitchFamily="34" charset="-120"/>
              </a:rPr>
              <a:t>Κοινωνική Συνοχή</a:t>
            </a:r>
            <a:endParaRPr lang="en-US" sz="1900" dirty="0"/>
          </a:p>
        </p:txBody>
      </p:sp>
      <p:sp>
        <p:nvSpPr>
          <p:cNvPr id="20" name="Text 14"/>
          <p:cNvSpPr/>
          <p:nvPr/>
        </p:nvSpPr>
        <p:spPr>
          <a:xfrm>
            <a:off x="876895" y="6880146"/>
            <a:ext cx="7390209" cy="309086"/>
          </a:xfrm>
          <a:prstGeom prst="rect">
            <a:avLst/>
          </a:prstGeom>
          <a:noFill/>
          <a:ln/>
        </p:spPr>
        <p:txBody>
          <a:bodyPr wrap="none" lIns="0" tIns="0" rIns="0" bIns="0" rtlCol="0" anchor="t"/>
          <a:lstStyle/>
          <a:p>
            <a:pPr marL="0" indent="0" algn="l">
              <a:lnSpc>
                <a:spcPts val="2400"/>
              </a:lnSpc>
              <a:buNone/>
            </a:pPr>
            <a:r>
              <a:rPr lang="en-US" sz="1500" dirty="0">
                <a:solidFill>
                  <a:srgbClr val="4B4A4A"/>
                </a:solidFill>
                <a:latin typeface="Geist" pitchFamily="34" charset="0"/>
                <a:ea typeface="Geist" pitchFamily="34" charset="-122"/>
                <a:cs typeface="Geist" pitchFamily="34" charset="-120"/>
              </a:rPr>
              <a:t>Ενίσχυση των οικογενειακών δεσμών και της κοινωνικής σταθερότητας.</a:t>
            </a:r>
            <a:endParaRPr lang="en-US" sz="15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80190" y="1580436"/>
            <a:ext cx="7226856" cy="708779"/>
          </a:xfrm>
          <a:prstGeom prst="rect">
            <a:avLst/>
          </a:prstGeom>
          <a:noFill/>
          <a:ln/>
        </p:spPr>
        <p:txBody>
          <a:bodyPr wrap="none" lIns="0" tIns="0" rIns="0" bIns="0" rtlCol="0" anchor="t"/>
          <a:lstStyle/>
          <a:p>
            <a:pPr marL="0" indent="0" algn="l">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Στήριξη της Γονεϊκότητας</a:t>
            </a:r>
            <a:endParaRPr lang="en-US" sz="4450" dirty="0"/>
          </a:p>
        </p:txBody>
      </p:sp>
      <p:sp>
        <p:nvSpPr>
          <p:cNvPr id="4" name="Text 1"/>
          <p:cNvSpPr/>
          <p:nvPr/>
        </p:nvSpPr>
        <p:spPr>
          <a:xfrm>
            <a:off x="6280190" y="2856190"/>
            <a:ext cx="2966680" cy="354330"/>
          </a:xfrm>
          <a:prstGeom prst="rect">
            <a:avLst/>
          </a:prstGeom>
          <a:noFill/>
          <a:ln/>
        </p:spPr>
        <p:txBody>
          <a:bodyPr wrap="none" lIns="0" tIns="0" rIns="0" bIns="0" rtlCol="0" anchor="t"/>
          <a:lstStyle/>
          <a:p>
            <a:pPr marL="0" indent="0" algn="l">
              <a:lnSpc>
                <a:spcPts val="2750"/>
              </a:lnSpc>
              <a:buNone/>
            </a:pPr>
            <a:r>
              <a:rPr lang="en-US" sz="2200" b="1" dirty="0">
                <a:solidFill>
                  <a:srgbClr val="006747"/>
                </a:solidFill>
                <a:latin typeface="Noto Serif SC Bold" pitchFamily="34" charset="0"/>
                <a:ea typeface="Noto Serif SC Bold" pitchFamily="34" charset="-122"/>
                <a:cs typeface="Noto Serif SC Bold" pitchFamily="34" charset="-120"/>
              </a:rPr>
              <a:t>Γενναιόδωρες Άδειες</a:t>
            </a:r>
            <a:endParaRPr lang="en-US" sz="2200" dirty="0"/>
          </a:p>
        </p:txBody>
      </p:sp>
      <p:sp>
        <p:nvSpPr>
          <p:cNvPr id="5" name="Text 2"/>
          <p:cNvSpPr/>
          <p:nvPr/>
        </p:nvSpPr>
        <p:spPr>
          <a:xfrm>
            <a:off x="6280190" y="3437334"/>
            <a:ext cx="4312444"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B4A4A"/>
                </a:solidFill>
                <a:latin typeface="Geist" pitchFamily="34" charset="0"/>
                <a:ea typeface="Geist" pitchFamily="34" charset="-122"/>
                <a:cs typeface="Geist" pitchFamily="34" charset="-120"/>
              </a:rPr>
              <a:t>Άδειες μητρότητας, πατρότητας και γονικής άδειας</a:t>
            </a:r>
            <a:endParaRPr lang="en-US" sz="1750" dirty="0"/>
          </a:p>
        </p:txBody>
      </p:sp>
      <p:sp>
        <p:nvSpPr>
          <p:cNvPr id="6" name="Text 3"/>
          <p:cNvSpPr/>
          <p:nvPr/>
        </p:nvSpPr>
        <p:spPr>
          <a:xfrm>
            <a:off x="6280190" y="4242435"/>
            <a:ext cx="4312444"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4B4A4A"/>
                </a:solidFill>
                <a:latin typeface="Geist" pitchFamily="34" charset="0"/>
                <a:ea typeface="Geist" pitchFamily="34" charset="-122"/>
                <a:cs typeface="Geist" pitchFamily="34" charset="-120"/>
              </a:rPr>
              <a:t>Αμειβόμενες σε μεγάλο βαθμό</a:t>
            </a:r>
            <a:endParaRPr lang="en-US" sz="1750" dirty="0"/>
          </a:p>
        </p:txBody>
      </p:sp>
      <p:sp>
        <p:nvSpPr>
          <p:cNvPr id="7" name="Text 4"/>
          <p:cNvSpPr/>
          <p:nvPr/>
        </p:nvSpPr>
        <p:spPr>
          <a:xfrm>
            <a:off x="6280190" y="4684633"/>
            <a:ext cx="4312444"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B4A4A"/>
                </a:solidFill>
                <a:latin typeface="Geist" pitchFamily="34" charset="0"/>
                <a:ea typeface="Geist" pitchFamily="34" charset="-122"/>
                <a:cs typeface="Geist" pitchFamily="34" charset="-120"/>
              </a:rPr>
              <a:t>Ενθάρρυνση ισότιμης συμμετοχής και των δύο γονέων</a:t>
            </a:r>
            <a:endParaRPr lang="en-US" sz="1750" dirty="0"/>
          </a:p>
        </p:txBody>
      </p:sp>
      <p:sp>
        <p:nvSpPr>
          <p:cNvPr id="8" name="Text 5"/>
          <p:cNvSpPr/>
          <p:nvPr/>
        </p:nvSpPr>
        <p:spPr>
          <a:xfrm>
            <a:off x="6280190" y="5489734"/>
            <a:ext cx="4312444"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B4A4A"/>
                </a:solidFill>
                <a:latin typeface="Geist" pitchFamily="34" charset="0"/>
                <a:ea typeface="Geist" pitchFamily="34" charset="-122"/>
                <a:cs typeface="Geist" pitchFamily="34" charset="-120"/>
              </a:rPr>
              <a:t>Προώθηση ισότητας των φύλων στην εργασία</a:t>
            </a:r>
            <a:endParaRPr lang="en-US" sz="1750" dirty="0"/>
          </a:p>
        </p:txBody>
      </p:sp>
      <p:sp>
        <p:nvSpPr>
          <p:cNvPr id="9" name="Text 6"/>
          <p:cNvSpPr/>
          <p:nvPr/>
        </p:nvSpPr>
        <p:spPr>
          <a:xfrm>
            <a:off x="11153656" y="2856190"/>
            <a:ext cx="2690455" cy="708660"/>
          </a:xfrm>
          <a:prstGeom prst="rect">
            <a:avLst/>
          </a:prstGeom>
          <a:noFill/>
          <a:ln/>
        </p:spPr>
        <p:txBody>
          <a:bodyPr wrap="square" lIns="0" tIns="0" rIns="0" bIns="0" rtlCol="0" anchor="t"/>
          <a:lstStyle/>
          <a:p>
            <a:pPr marL="0" indent="0" algn="l">
              <a:lnSpc>
                <a:spcPts val="2750"/>
              </a:lnSpc>
              <a:buNone/>
            </a:pPr>
            <a:r>
              <a:rPr lang="en-US" sz="2200" b="1" dirty="0">
                <a:solidFill>
                  <a:srgbClr val="006747"/>
                </a:solidFill>
                <a:latin typeface="Noto Serif SC Bold" pitchFamily="34" charset="0"/>
                <a:ea typeface="Noto Serif SC Bold" pitchFamily="34" charset="-122"/>
                <a:cs typeface="Noto Serif SC Bold" pitchFamily="34" charset="-120"/>
              </a:rPr>
              <a:t>Οικονομικές Παροχές</a:t>
            </a:r>
            <a:endParaRPr lang="en-US" sz="2200" dirty="0"/>
          </a:p>
        </p:txBody>
      </p:sp>
      <p:sp>
        <p:nvSpPr>
          <p:cNvPr id="10" name="Text 7"/>
          <p:cNvSpPr/>
          <p:nvPr/>
        </p:nvSpPr>
        <p:spPr>
          <a:xfrm>
            <a:off x="11153656" y="3791664"/>
            <a:ext cx="2690455"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4B4A4A"/>
                </a:solidFill>
                <a:latin typeface="Geist" pitchFamily="34" charset="0"/>
                <a:ea typeface="Geist" pitchFamily="34" charset="-122"/>
                <a:cs typeface="Geist" pitchFamily="34" charset="-120"/>
              </a:rPr>
              <a:t>Επιδόματα παιδιού</a:t>
            </a:r>
            <a:endParaRPr lang="en-US" sz="1750" dirty="0"/>
          </a:p>
        </p:txBody>
      </p:sp>
      <p:sp>
        <p:nvSpPr>
          <p:cNvPr id="11" name="Text 8"/>
          <p:cNvSpPr/>
          <p:nvPr/>
        </p:nvSpPr>
        <p:spPr>
          <a:xfrm>
            <a:off x="11153656" y="4233863"/>
            <a:ext cx="2690455"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B4A4A"/>
                </a:solidFill>
                <a:latin typeface="Geist" pitchFamily="34" charset="0"/>
                <a:ea typeface="Geist" pitchFamily="34" charset="-122"/>
                <a:cs typeface="Geist" pitchFamily="34" charset="-120"/>
              </a:rPr>
              <a:t>Φορολογικές ελαφρύνσεις</a:t>
            </a:r>
            <a:endParaRPr lang="en-US" sz="1750" dirty="0"/>
          </a:p>
        </p:txBody>
      </p:sp>
      <p:sp>
        <p:nvSpPr>
          <p:cNvPr id="12" name="Text 9"/>
          <p:cNvSpPr/>
          <p:nvPr/>
        </p:nvSpPr>
        <p:spPr>
          <a:xfrm>
            <a:off x="11153656" y="5038963"/>
            <a:ext cx="2690455"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B4A4A"/>
                </a:solidFill>
                <a:latin typeface="Geist" pitchFamily="34" charset="0"/>
                <a:ea typeface="Geist" pitchFamily="34" charset="-122"/>
                <a:cs typeface="Geist" pitchFamily="34" charset="-120"/>
              </a:rPr>
              <a:t>Στήριξη χαμηλού εισοδήματος</a:t>
            </a:r>
            <a:endParaRPr lang="en-US" sz="1750" dirty="0"/>
          </a:p>
        </p:txBody>
      </p:sp>
      <p:sp>
        <p:nvSpPr>
          <p:cNvPr id="13" name="Text 10"/>
          <p:cNvSpPr/>
          <p:nvPr/>
        </p:nvSpPr>
        <p:spPr>
          <a:xfrm>
            <a:off x="11153656" y="5844064"/>
            <a:ext cx="2690455"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B4A4A"/>
                </a:solidFill>
                <a:latin typeface="Geist" pitchFamily="34" charset="0"/>
                <a:ea typeface="Geist" pitchFamily="34" charset="-122"/>
                <a:cs typeface="Geist" pitchFamily="34" charset="-120"/>
              </a:rPr>
              <a:t>Δωρεάν υγεία και εκπαίδευση</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345525"/>
            <a:ext cx="8561427" cy="708779"/>
          </a:xfrm>
          <a:prstGeom prst="rect">
            <a:avLst/>
          </a:prstGeom>
          <a:noFill/>
          <a:ln/>
        </p:spPr>
        <p:txBody>
          <a:bodyPr wrap="none" lIns="0" tIns="0" rIns="0" bIns="0" rtlCol="0" anchor="t"/>
          <a:lstStyle/>
          <a:p>
            <a:pPr marL="0" indent="0" algn="l">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Υπηρεσίες Φροντίδας Παιδιών</a:t>
            </a:r>
            <a:endParaRPr lang="en-US" sz="4450" dirty="0"/>
          </a:p>
        </p:txBody>
      </p:sp>
      <p:pic>
        <p:nvPicPr>
          <p:cNvPr id="3" name="Image 0" descr="preencoded.png"/>
          <p:cNvPicPr>
            <a:picLocks noChangeAspect="1"/>
          </p:cNvPicPr>
          <p:nvPr/>
        </p:nvPicPr>
        <p:blipFill>
          <a:blip r:embed="rId3"/>
          <a:stretch>
            <a:fillRect/>
          </a:stretch>
        </p:blipFill>
        <p:spPr>
          <a:xfrm>
            <a:off x="793790" y="2507933"/>
            <a:ext cx="4158615" cy="2570202"/>
          </a:xfrm>
          <a:prstGeom prst="rect">
            <a:avLst/>
          </a:prstGeom>
        </p:spPr>
      </p:pic>
      <p:sp>
        <p:nvSpPr>
          <p:cNvPr id="4" name="Text 1"/>
          <p:cNvSpPr/>
          <p:nvPr/>
        </p:nvSpPr>
        <p:spPr>
          <a:xfrm>
            <a:off x="793790" y="5304949"/>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Παιδικοί Σταθμοί</a:t>
            </a:r>
            <a:endParaRPr lang="en-US" sz="2200" dirty="0"/>
          </a:p>
        </p:txBody>
      </p:sp>
      <p:sp>
        <p:nvSpPr>
          <p:cNvPr id="5" name="Text 2"/>
          <p:cNvSpPr/>
          <p:nvPr/>
        </p:nvSpPr>
        <p:spPr>
          <a:xfrm>
            <a:off x="793790" y="5795367"/>
            <a:ext cx="4158615" cy="725805"/>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Υψηλής ποιότητας φροντίδα με έμφαση στην ολιστική ανάπτυξη.</a:t>
            </a:r>
            <a:endParaRPr lang="en-US" sz="1750" dirty="0"/>
          </a:p>
        </p:txBody>
      </p:sp>
      <p:pic>
        <p:nvPicPr>
          <p:cNvPr id="6" name="Image 1" descr="preencoded.png"/>
          <p:cNvPicPr>
            <a:picLocks noChangeAspect="1"/>
          </p:cNvPicPr>
          <p:nvPr/>
        </p:nvPicPr>
        <p:blipFill>
          <a:blip r:embed="rId4"/>
          <a:stretch>
            <a:fillRect/>
          </a:stretch>
        </p:blipFill>
        <p:spPr>
          <a:xfrm>
            <a:off x="5235893" y="2507933"/>
            <a:ext cx="4158615" cy="2570202"/>
          </a:xfrm>
          <a:prstGeom prst="rect">
            <a:avLst/>
          </a:prstGeom>
        </p:spPr>
      </p:pic>
      <p:sp>
        <p:nvSpPr>
          <p:cNvPr id="7" name="Text 3"/>
          <p:cNvSpPr/>
          <p:nvPr/>
        </p:nvSpPr>
        <p:spPr>
          <a:xfrm>
            <a:off x="5235893" y="5304949"/>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Νηπιαγωγεία</a:t>
            </a:r>
            <a:endParaRPr lang="en-US" sz="2200" dirty="0"/>
          </a:p>
        </p:txBody>
      </p:sp>
      <p:sp>
        <p:nvSpPr>
          <p:cNvPr id="8" name="Text 4"/>
          <p:cNvSpPr/>
          <p:nvPr/>
        </p:nvSpPr>
        <p:spPr>
          <a:xfrm>
            <a:off x="5235893" y="5795367"/>
            <a:ext cx="4158615" cy="725805"/>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Προσχολική εκπαίδευση που προετοιμάζει για το σχολείο.</a:t>
            </a:r>
            <a:endParaRPr lang="en-US" sz="1750" dirty="0"/>
          </a:p>
        </p:txBody>
      </p:sp>
      <p:pic>
        <p:nvPicPr>
          <p:cNvPr id="9" name="Image 2" descr="preencoded.png"/>
          <p:cNvPicPr>
            <a:picLocks noChangeAspect="1"/>
          </p:cNvPicPr>
          <p:nvPr/>
        </p:nvPicPr>
        <p:blipFill>
          <a:blip r:embed="rId5"/>
          <a:stretch>
            <a:fillRect/>
          </a:stretch>
        </p:blipFill>
        <p:spPr>
          <a:xfrm>
            <a:off x="9677995" y="2507933"/>
            <a:ext cx="4158615" cy="2570202"/>
          </a:xfrm>
          <a:prstGeom prst="rect">
            <a:avLst/>
          </a:prstGeom>
        </p:spPr>
      </p:pic>
      <p:sp>
        <p:nvSpPr>
          <p:cNvPr id="10" name="Text 5"/>
          <p:cNvSpPr/>
          <p:nvPr/>
        </p:nvSpPr>
        <p:spPr>
          <a:xfrm>
            <a:off x="9677995" y="5304949"/>
            <a:ext cx="3989308"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Συμφιλίωση Εργασίας-Ζωής</a:t>
            </a:r>
            <a:endParaRPr lang="en-US" sz="2200" dirty="0"/>
          </a:p>
        </p:txBody>
      </p:sp>
      <p:sp>
        <p:nvSpPr>
          <p:cNvPr id="11" name="Text 6"/>
          <p:cNvSpPr/>
          <p:nvPr/>
        </p:nvSpPr>
        <p:spPr>
          <a:xfrm>
            <a:off x="9677995" y="5795367"/>
            <a:ext cx="4158615" cy="1088708"/>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Επιτρέπουν στους γονείς να συνδυάζουν επαγγελματική και οικογενειακή ζωή.</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Shape 0"/>
          <p:cNvSpPr/>
          <p:nvPr/>
        </p:nvSpPr>
        <p:spPr>
          <a:xfrm>
            <a:off x="6280190" y="981551"/>
            <a:ext cx="1328261" cy="426244"/>
          </a:xfrm>
          <a:prstGeom prst="roundRect">
            <a:avLst>
              <a:gd name="adj" fmla="val 38315"/>
            </a:avLst>
          </a:prstGeom>
          <a:solidFill>
            <a:srgbClr val="CCFFEF"/>
          </a:solidFill>
          <a:ln/>
        </p:spPr>
        <p:txBody>
          <a:bodyPr/>
          <a:lstStyle/>
          <a:p>
            <a:endParaRPr lang="en-GB"/>
          </a:p>
        </p:txBody>
      </p:sp>
      <p:sp>
        <p:nvSpPr>
          <p:cNvPr id="4" name="Text 1"/>
          <p:cNvSpPr/>
          <p:nvPr/>
        </p:nvSpPr>
        <p:spPr>
          <a:xfrm>
            <a:off x="6416278" y="1049536"/>
            <a:ext cx="1056084" cy="290274"/>
          </a:xfrm>
          <a:prstGeom prst="rect">
            <a:avLst/>
          </a:prstGeom>
          <a:noFill/>
          <a:ln/>
        </p:spPr>
        <p:txBody>
          <a:bodyPr wrap="none" lIns="0" tIns="0" rIns="0" bIns="0" rtlCol="0" anchor="t"/>
          <a:lstStyle/>
          <a:p>
            <a:pPr marL="0" indent="0" algn="l">
              <a:lnSpc>
                <a:spcPts val="2250"/>
              </a:lnSpc>
              <a:buNone/>
            </a:pPr>
            <a:r>
              <a:rPr lang="en-US" sz="1400" dirty="0">
                <a:solidFill>
                  <a:srgbClr val="4B4A4A"/>
                </a:solidFill>
                <a:latin typeface="Geist" pitchFamily="34" charset="0"/>
                <a:ea typeface="Geist" pitchFamily="34" charset="-122"/>
                <a:cs typeface="Geist" pitchFamily="34" charset="-120"/>
              </a:rPr>
              <a:t>ΚΕΦΆΛΑΙΟ 2</a:t>
            </a:r>
            <a:endParaRPr lang="en-US" sz="1400" dirty="0"/>
          </a:p>
        </p:txBody>
      </p:sp>
      <p:sp>
        <p:nvSpPr>
          <p:cNvPr id="5" name="Text 2"/>
          <p:cNvSpPr/>
          <p:nvPr/>
        </p:nvSpPr>
        <p:spPr>
          <a:xfrm>
            <a:off x="6280190" y="1498521"/>
            <a:ext cx="6682383" cy="708779"/>
          </a:xfrm>
          <a:prstGeom prst="rect">
            <a:avLst/>
          </a:prstGeom>
          <a:noFill/>
          <a:ln/>
        </p:spPr>
        <p:txBody>
          <a:bodyPr wrap="none" lIns="0" tIns="0" rIns="0" bIns="0" rtlCol="0" anchor="t"/>
          <a:lstStyle/>
          <a:p>
            <a:pPr marL="0" indent="0" algn="l">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Οικογενειακή Θεραπεία</a:t>
            </a:r>
            <a:endParaRPr lang="en-US" sz="4450" dirty="0"/>
          </a:p>
        </p:txBody>
      </p:sp>
      <p:pic>
        <p:nvPicPr>
          <p:cNvPr id="6" name="Image 1" descr="preencoded.png"/>
          <p:cNvPicPr>
            <a:picLocks noChangeAspect="1"/>
          </p:cNvPicPr>
          <p:nvPr/>
        </p:nvPicPr>
        <p:blipFill>
          <a:blip r:embed="rId4"/>
          <a:stretch>
            <a:fillRect/>
          </a:stretch>
        </p:blipFill>
        <p:spPr>
          <a:xfrm>
            <a:off x="6280190" y="2547461"/>
            <a:ext cx="1134070" cy="1669852"/>
          </a:xfrm>
          <a:prstGeom prst="rect">
            <a:avLst/>
          </a:prstGeom>
        </p:spPr>
      </p:pic>
      <p:sp>
        <p:nvSpPr>
          <p:cNvPr id="7" name="Text 3"/>
          <p:cNvSpPr/>
          <p:nvPr/>
        </p:nvSpPr>
        <p:spPr>
          <a:xfrm>
            <a:off x="7641074" y="2774275"/>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Αλληλεπίδραση</a:t>
            </a:r>
            <a:endParaRPr lang="en-US" sz="2200" dirty="0"/>
          </a:p>
        </p:txBody>
      </p:sp>
      <p:sp>
        <p:nvSpPr>
          <p:cNvPr id="8" name="Text 4"/>
          <p:cNvSpPr/>
          <p:nvPr/>
        </p:nvSpPr>
        <p:spPr>
          <a:xfrm>
            <a:off x="7641074" y="3264694"/>
            <a:ext cx="6195536" cy="725805"/>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Εργασία με υπάρχουσες οικογενειακές δυναμικές για γρήγορα αποτελέσματα.</a:t>
            </a:r>
            <a:endParaRPr lang="en-US" sz="1750" dirty="0"/>
          </a:p>
        </p:txBody>
      </p:sp>
      <p:pic>
        <p:nvPicPr>
          <p:cNvPr id="9" name="Image 2" descr="preencoded.png"/>
          <p:cNvPicPr>
            <a:picLocks noChangeAspect="1"/>
          </p:cNvPicPr>
          <p:nvPr/>
        </p:nvPicPr>
        <p:blipFill>
          <a:blip r:embed="rId5"/>
          <a:stretch>
            <a:fillRect/>
          </a:stretch>
        </p:blipFill>
        <p:spPr>
          <a:xfrm>
            <a:off x="6280190" y="4217313"/>
            <a:ext cx="1134070" cy="1360884"/>
          </a:xfrm>
          <a:prstGeom prst="rect">
            <a:avLst/>
          </a:prstGeom>
        </p:spPr>
      </p:pic>
      <p:sp>
        <p:nvSpPr>
          <p:cNvPr id="10" name="Text 5"/>
          <p:cNvSpPr/>
          <p:nvPr/>
        </p:nvSpPr>
        <p:spPr>
          <a:xfrm>
            <a:off x="7641074" y="4444127"/>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Συστημική Σκέψη</a:t>
            </a:r>
            <a:endParaRPr lang="en-US" sz="2200" dirty="0"/>
          </a:p>
        </p:txBody>
      </p:sp>
      <p:sp>
        <p:nvSpPr>
          <p:cNvPr id="11" name="Text 6"/>
          <p:cNvSpPr/>
          <p:nvPr/>
        </p:nvSpPr>
        <p:spPr>
          <a:xfrm>
            <a:off x="7641074" y="4934545"/>
            <a:ext cx="6195536" cy="362903"/>
          </a:xfrm>
          <a:prstGeom prst="rect">
            <a:avLst/>
          </a:prstGeom>
          <a:noFill/>
          <a:ln/>
        </p:spPr>
        <p:txBody>
          <a:bodyPr wrap="non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Ολιστική κατανόηση: όλα επηρεάζουν τα πάντα.</a:t>
            </a:r>
            <a:endParaRPr lang="en-US" sz="1750" dirty="0"/>
          </a:p>
        </p:txBody>
      </p:sp>
      <p:pic>
        <p:nvPicPr>
          <p:cNvPr id="12" name="Image 3" descr="preencoded.png"/>
          <p:cNvPicPr>
            <a:picLocks noChangeAspect="1"/>
          </p:cNvPicPr>
          <p:nvPr/>
        </p:nvPicPr>
        <p:blipFill>
          <a:blip r:embed="rId6"/>
          <a:stretch>
            <a:fillRect/>
          </a:stretch>
        </p:blipFill>
        <p:spPr>
          <a:xfrm>
            <a:off x="6280190" y="5578197"/>
            <a:ext cx="1134070" cy="1669852"/>
          </a:xfrm>
          <a:prstGeom prst="rect">
            <a:avLst/>
          </a:prstGeom>
        </p:spPr>
      </p:pic>
      <p:sp>
        <p:nvSpPr>
          <p:cNvPr id="13" name="Text 7"/>
          <p:cNvSpPr/>
          <p:nvPr/>
        </p:nvSpPr>
        <p:spPr>
          <a:xfrm>
            <a:off x="7641074" y="5805011"/>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Εργαλεία</a:t>
            </a:r>
            <a:endParaRPr lang="en-US" sz="2200" dirty="0"/>
          </a:p>
        </p:txBody>
      </p:sp>
      <p:sp>
        <p:nvSpPr>
          <p:cNvPr id="14" name="Text 8"/>
          <p:cNvSpPr/>
          <p:nvPr/>
        </p:nvSpPr>
        <p:spPr>
          <a:xfrm>
            <a:off x="7641074" y="6295430"/>
            <a:ext cx="6195536" cy="725805"/>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Γενεαλογικό δέντρο, χρονοδιάγραμμα, κυκλικές ερωτήσεις.</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2300288" y="436007"/>
            <a:ext cx="7889915" cy="495538"/>
          </a:xfrm>
          <a:prstGeom prst="rect">
            <a:avLst/>
          </a:prstGeom>
          <a:noFill/>
          <a:ln/>
        </p:spPr>
        <p:txBody>
          <a:bodyPr wrap="none" lIns="0" tIns="0" rIns="0" bIns="0" rtlCol="0" anchor="t"/>
          <a:lstStyle/>
          <a:p>
            <a:pPr marL="0" indent="0" algn="l">
              <a:lnSpc>
                <a:spcPts val="3900"/>
              </a:lnSpc>
              <a:buNone/>
            </a:pPr>
            <a:r>
              <a:rPr lang="en-US" sz="3100" b="1" dirty="0">
                <a:solidFill>
                  <a:srgbClr val="006747"/>
                </a:solidFill>
                <a:latin typeface="Noto Serif SC Bold" pitchFamily="34" charset="0"/>
                <a:ea typeface="Noto Serif SC Bold" pitchFamily="34" charset="-122"/>
                <a:cs typeface="Noto Serif SC Bold" pitchFamily="34" charset="-120"/>
              </a:rPr>
              <a:t>Προσεγγίσεις Οικογενειακής Θεραπείας</a:t>
            </a:r>
            <a:endParaRPr lang="en-US" sz="3100" dirty="0"/>
          </a:p>
        </p:txBody>
      </p:sp>
      <p:sp>
        <p:nvSpPr>
          <p:cNvPr id="3" name="Shape 1"/>
          <p:cNvSpPr/>
          <p:nvPr/>
        </p:nvSpPr>
        <p:spPr>
          <a:xfrm>
            <a:off x="2300288" y="1248608"/>
            <a:ext cx="10029706" cy="959287"/>
          </a:xfrm>
          <a:prstGeom prst="roundRect">
            <a:avLst>
              <a:gd name="adj" fmla="val 14877"/>
            </a:avLst>
          </a:prstGeom>
          <a:solidFill>
            <a:srgbClr val="E5F9F2">
              <a:alpha val="95000"/>
            </a:srgbClr>
          </a:solidFill>
          <a:ln w="22860">
            <a:solidFill>
              <a:srgbClr val="B7D5CA"/>
            </a:solidFill>
            <a:prstDash val="solid"/>
          </a:ln>
        </p:spPr>
        <p:txBody>
          <a:bodyPr/>
          <a:lstStyle/>
          <a:p>
            <a:endParaRPr lang="en-GB"/>
          </a:p>
        </p:txBody>
      </p:sp>
      <p:sp>
        <p:nvSpPr>
          <p:cNvPr id="4" name="Shape 2"/>
          <p:cNvSpPr/>
          <p:nvPr/>
        </p:nvSpPr>
        <p:spPr>
          <a:xfrm>
            <a:off x="2323148" y="1271468"/>
            <a:ext cx="634246" cy="913567"/>
          </a:xfrm>
          <a:prstGeom prst="roundRect">
            <a:avLst>
              <a:gd name="adj" fmla="val 18177"/>
            </a:avLst>
          </a:prstGeom>
          <a:solidFill>
            <a:srgbClr val="D1EFE4"/>
          </a:solidFill>
          <a:ln/>
        </p:spPr>
        <p:txBody>
          <a:bodyPr/>
          <a:lstStyle/>
          <a:p>
            <a:endParaRPr lang="en-GB"/>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17577" y="1609368"/>
            <a:ext cx="237768" cy="237768"/>
          </a:xfrm>
          <a:prstGeom prst="rect">
            <a:avLst/>
          </a:prstGeom>
        </p:spPr>
      </p:pic>
      <p:sp>
        <p:nvSpPr>
          <p:cNvPr id="6" name="Text 3"/>
          <p:cNvSpPr/>
          <p:nvPr/>
        </p:nvSpPr>
        <p:spPr>
          <a:xfrm>
            <a:off x="3115866" y="1429941"/>
            <a:ext cx="1982153" cy="247769"/>
          </a:xfrm>
          <a:prstGeom prst="rect">
            <a:avLst/>
          </a:prstGeom>
          <a:noFill/>
          <a:ln/>
        </p:spPr>
        <p:txBody>
          <a:bodyPr wrap="none" lIns="0" tIns="0" rIns="0" bIns="0" rtlCol="0" anchor="t"/>
          <a:lstStyle/>
          <a:p>
            <a:pPr marL="0" indent="0" algn="l">
              <a:lnSpc>
                <a:spcPts val="1950"/>
              </a:lnSpc>
              <a:buNone/>
            </a:pPr>
            <a:r>
              <a:rPr lang="en-US" sz="1550" b="1" dirty="0">
                <a:solidFill>
                  <a:srgbClr val="4B4A4A"/>
                </a:solidFill>
                <a:latin typeface="Noto Serif SC Bold" pitchFamily="34" charset="0"/>
                <a:ea typeface="Noto Serif SC Bold" pitchFamily="34" charset="-122"/>
                <a:cs typeface="Noto Serif SC Bold" pitchFamily="34" charset="-120"/>
              </a:rPr>
              <a:t>Ψυχαναλυτική</a:t>
            </a:r>
            <a:endParaRPr lang="en-US" sz="1550" dirty="0"/>
          </a:p>
        </p:txBody>
      </p:sp>
      <p:sp>
        <p:nvSpPr>
          <p:cNvPr id="7" name="Text 4"/>
          <p:cNvSpPr/>
          <p:nvPr/>
        </p:nvSpPr>
        <p:spPr>
          <a:xfrm>
            <a:off x="3115866" y="1772841"/>
            <a:ext cx="9032796" cy="253722"/>
          </a:xfrm>
          <a:prstGeom prst="rect">
            <a:avLst/>
          </a:prstGeom>
          <a:noFill/>
          <a:ln/>
        </p:spPr>
        <p:txBody>
          <a:bodyPr wrap="none" lIns="0" tIns="0" rIns="0" bIns="0" rtlCol="0" anchor="t"/>
          <a:lstStyle/>
          <a:p>
            <a:pPr marL="0" indent="0" algn="l">
              <a:lnSpc>
                <a:spcPts val="1950"/>
              </a:lnSpc>
              <a:buNone/>
            </a:pPr>
            <a:r>
              <a:rPr lang="en-US" sz="1200" dirty="0">
                <a:solidFill>
                  <a:srgbClr val="4B4A4A"/>
                </a:solidFill>
                <a:latin typeface="Geist" pitchFamily="34" charset="0"/>
                <a:ea typeface="Geist" pitchFamily="34" charset="-122"/>
                <a:cs typeface="Geist" pitchFamily="34" charset="-120"/>
              </a:rPr>
              <a:t>Ιστορικό οικογένειας, θεραπεία ζεύγους.</a:t>
            </a:r>
            <a:endParaRPr lang="en-US" sz="1200" dirty="0"/>
          </a:p>
        </p:txBody>
      </p:sp>
      <p:sp>
        <p:nvSpPr>
          <p:cNvPr id="8" name="Shape 5"/>
          <p:cNvSpPr/>
          <p:nvPr/>
        </p:nvSpPr>
        <p:spPr>
          <a:xfrm>
            <a:off x="2300288" y="2366367"/>
            <a:ext cx="10029706" cy="959287"/>
          </a:xfrm>
          <a:prstGeom prst="roundRect">
            <a:avLst>
              <a:gd name="adj" fmla="val 14877"/>
            </a:avLst>
          </a:prstGeom>
          <a:solidFill>
            <a:srgbClr val="E5F9F2">
              <a:alpha val="95000"/>
            </a:srgbClr>
          </a:solidFill>
          <a:ln w="22860">
            <a:solidFill>
              <a:srgbClr val="B7D5CA"/>
            </a:solidFill>
            <a:prstDash val="solid"/>
          </a:ln>
        </p:spPr>
        <p:txBody>
          <a:bodyPr/>
          <a:lstStyle/>
          <a:p>
            <a:endParaRPr lang="en-GB"/>
          </a:p>
        </p:txBody>
      </p:sp>
      <p:sp>
        <p:nvSpPr>
          <p:cNvPr id="9" name="Shape 6"/>
          <p:cNvSpPr/>
          <p:nvPr/>
        </p:nvSpPr>
        <p:spPr>
          <a:xfrm>
            <a:off x="2323148" y="2389227"/>
            <a:ext cx="634246" cy="913567"/>
          </a:xfrm>
          <a:prstGeom prst="roundRect">
            <a:avLst>
              <a:gd name="adj" fmla="val 18177"/>
            </a:avLst>
          </a:prstGeom>
          <a:solidFill>
            <a:srgbClr val="D1EFE4"/>
          </a:solidFill>
          <a:ln/>
        </p:spPr>
        <p:txBody>
          <a:bodyPr/>
          <a:lstStyle/>
          <a:p>
            <a:endParaRPr lang="en-GB"/>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17577" y="2727127"/>
            <a:ext cx="237768" cy="237768"/>
          </a:xfrm>
          <a:prstGeom prst="rect">
            <a:avLst/>
          </a:prstGeom>
        </p:spPr>
      </p:pic>
      <p:sp>
        <p:nvSpPr>
          <p:cNvPr id="11" name="Text 7"/>
          <p:cNvSpPr/>
          <p:nvPr/>
        </p:nvSpPr>
        <p:spPr>
          <a:xfrm>
            <a:off x="3115866" y="2547699"/>
            <a:ext cx="1982153" cy="247769"/>
          </a:xfrm>
          <a:prstGeom prst="rect">
            <a:avLst/>
          </a:prstGeom>
          <a:noFill/>
          <a:ln/>
        </p:spPr>
        <p:txBody>
          <a:bodyPr wrap="none" lIns="0" tIns="0" rIns="0" bIns="0" rtlCol="0" anchor="t"/>
          <a:lstStyle/>
          <a:p>
            <a:pPr marL="0" indent="0" algn="l">
              <a:lnSpc>
                <a:spcPts val="1950"/>
              </a:lnSpc>
              <a:buNone/>
            </a:pPr>
            <a:r>
              <a:rPr lang="en-US" sz="1550" b="1" dirty="0">
                <a:solidFill>
                  <a:srgbClr val="4B4A4A"/>
                </a:solidFill>
                <a:latin typeface="Noto Serif SC Bold" pitchFamily="34" charset="0"/>
                <a:ea typeface="Noto Serif SC Bold" pitchFamily="34" charset="-122"/>
                <a:cs typeface="Noto Serif SC Bold" pitchFamily="34" charset="-120"/>
              </a:rPr>
              <a:t>Δομική</a:t>
            </a:r>
            <a:endParaRPr lang="en-US" sz="1550" dirty="0"/>
          </a:p>
        </p:txBody>
      </p:sp>
      <p:sp>
        <p:nvSpPr>
          <p:cNvPr id="12" name="Text 8"/>
          <p:cNvSpPr/>
          <p:nvPr/>
        </p:nvSpPr>
        <p:spPr>
          <a:xfrm>
            <a:off x="3115866" y="2890599"/>
            <a:ext cx="9032796" cy="253722"/>
          </a:xfrm>
          <a:prstGeom prst="rect">
            <a:avLst/>
          </a:prstGeom>
          <a:noFill/>
          <a:ln/>
        </p:spPr>
        <p:txBody>
          <a:bodyPr wrap="none" lIns="0" tIns="0" rIns="0" bIns="0" rtlCol="0" anchor="t"/>
          <a:lstStyle/>
          <a:p>
            <a:pPr marL="0" indent="0" algn="l">
              <a:lnSpc>
                <a:spcPts val="1950"/>
              </a:lnSpc>
              <a:buNone/>
            </a:pPr>
            <a:r>
              <a:rPr lang="en-US" sz="1200" dirty="0">
                <a:solidFill>
                  <a:srgbClr val="4B4A4A"/>
                </a:solidFill>
                <a:latin typeface="Geist" pitchFamily="34" charset="0"/>
                <a:ea typeface="Geist" pitchFamily="34" charset="-122"/>
                <a:cs typeface="Geist" pitchFamily="34" charset="-120"/>
              </a:rPr>
              <a:t>Δομές και όρια στην οικογένεια.</a:t>
            </a:r>
            <a:endParaRPr lang="en-US" sz="1200" dirty="0"/>
          </a:p>
        </p:txBody>
      </p:sp>
      <p:sp>
        <p:nvSpPr>
          <p:cNvPr id="13" name="Shape 9"/>
          <p:cNvSpPr/>
          <p:nvPr/>
        </p:nvSpPr>
        <p:spPr>
          <a:xfrm>
            <a:off x="2300288" y="3484126"/>
            <a:ext cx="10029706" cy="959287"/>
          </a:xfrm>
          <a:prstGeom prst="roundRect">
            <a:avLst>
              <a:gd name="adj" fmla="val 14877"/>
            </a:avLst>
          </a:prstGeom>
          <a:solidFill>
            <a:srgbClr val="E5F9F2">
              <a:alpha val="95000"/>
            </a:srgbClr>
          </a:solidFill>
          <a:ln w="22860">
            <a:solidFill>
              <a:srgbClr val="B7D5CA"/>
            </a:solidFill>
            <a:prstDash val="solid"/>
          </a:ln>
        </p:spPr>
        <p:txBody>
          <a:bodyPr/>
          <a:lstStyle/>
          <a:p>
            <a:endParaRPr lang="en-GB"/>
          </a:p>
        </p:txBody>
      </p:sp>
      <p:sp>
        <p:nvSpPr>
          <p:cNvPr id="14" name="Shape 10"/>
          <p:cNvSpPr/>
          <p:nvPr/>
        </p:nvSpPr>
        <p:spPr>
          <a:xfrm>
            <a:off x="2323148" y="3506986"/>
            <a:ext cx="634246" cy="913567"/>
          </a:xfrm>
          <a:prstGeom prst="roundRect">
            <a:avLst>
              <a:gd name="adj" fmla="val 18177"/>
            </a:avLst>
          </a:prstGeom>
          <a:solidFill>
            <a:srgbClr val="D1EFE4"/>
          </a:solidFill>
          <a:ln/>
        </p:spPr>
        <p:txBody>
          <a:bodyPr/>
          <a:lstStyle/>
          <a:p>
            <a:endParaRPr lang="en-GB"/>
          </a:p>
        </p:txBody>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17577" y="3844885"/>
            <a:ext cx="237768" cy="237768"/>
          </a:xfrm>
          <a:prstGeom prst="rect">
            <a:avLst/>
          </a:prstGeom>
        </p:spPr>
      </p:pic>
      <p:sp>
        <p:nvSpPr>
          <p:cNvPr id="16" name="Text 11"/>
          <p:cNvSpPr/>
          <p:nvPr/>
        </p:nvSpPr>
        <p:spPr>
          <a:xfrm>
            <a:off x="3115866" y="3665458"/>
            <a:ext cx="1982153" cy="247769"/>
          </a:xfrm>
          <a:prstGeom prst="rect">
            <a:avLst/>
          </a:prstGeom>
          <a:noFill/>
          <a:ln/>
        </p:spPr>
        <p:txBody>
          <a:bodyPr wrap="none" lIns="0" tIns="0" rIns="0" bIns="0" rtlCol="0" anchor="t"/>
          <a:lstStyle/>
          <a:p>
            <a:pPr marL="0" indent="0" algn="l">
              <a:lnSpc>
                <a:spcPts val="1950"/>
              </a:lnSpc>
              <a:buNone/>
            </a:pPr>
            <a:r>
              <a:rPr lang="en-US" sz="1550" b="1" dirty="0">
                <a:solidFill>
                  <a:srgbClr val="4B4A4A"/>
                </a:solidFill>
                <a:latin typeface="Noto Serif SC Bold" pitchFamily="34" charset="0"/>
                <a:ea typeface="Noto Serif SC Bold" pitchFamily="34" charset="-122"/>
                <a:cs typeface="Noto Serif SC Bold" pitchFamily="34" charset="-120"/>
              </a:rPr>
              <a:t>Στρατηγική</a:t>
            </a:r>
            <a:endParaRPr lang="en-US" sz="1550" dirty="0"/>
          </a:p>
        </p:txBody>
      </p:sp>
      <p:sp>
        <p:nvSpPr>
          <p:cNvPr id="17" name="Text 12"/>
          <p:cNvSpPr/>
          <p:nvPr/>
        </p:nvSpPr>
        <p:spPr>
          <a:xfrm>
            <a:off x="3115866" y="4008358"/>
            <a:ext cx="9032796" cy="253722"/>
          </a:xfrm>
          <a:prstGeom prst="rect">
            <a:avLst/>
          </a:prstGeom>
          <a:noFill/>
          <a:ln/>
        </p:spPr>
        <p:txBody>
          <a:bodyPr wrap="none" lIns="0" tIns="0" rIns="0" bIns="0" rtlCol="0" anchor="t"/>
          <a:lstStyle/>
          <a:p>
            <a:pPr marL="0" indent="0" algn="l">
              <a:lnSpc>
                <a:spcPts val="1950"/>
              </a:lnSpc>
              <a:buNone/>
            </a:pPr>
            <a:r>
              <a:rPr lang="en-US" sz="1200" dirty="0">
                <a:solidFill>
                  <a:srgbClr val="4B4A4A"/>
                </a:solidFill>
                <a:latin typeface="Geist" pitchFamily="34" charset="0"/>
                <a:ea typeface="Geist" pitchFamily="34" charset="-122"/>
                <a:cs typeface="Geist" pitchFamily="34" charset="-120"/>
              </a:rPr>
              <a:t>Αναδιατύπωση, αλλαγή προτύπων αλληλεπίδρασης.</a:t>
            </a:r>
            <a:endParaRPr lang="en-US" sz="1200" dirty="0"/>
          </a:p>
        </p:txBody>
      </p:sp>
      <p:sp>
        <p:nvSpPr>
          <p:cNvPr id="18" name="Shape 13"/>
          <p:cNvSpPr/>
          <p:nvPr/>
        </p:nvSpPr>
        <p:spPr>
          <a:xfrm>
            <a:off x="2300288" y="4601885"/>
            <a:ext cx="10029706" cy="959287"/>
          </a:xfrm>
          <a:prstGeom prst="roundRect">
            <a:avLst>
              <a:gd name="adj" fmla="val 14877"/>
            </a:avLst>
          </a:prstGeom>
          <a:solidFill>
            <a:srgbClr val="E5F9F2">
              <a:alpha val="95000"/>
            </a:srgbClr>
          </a:solidFill>
          <a:ln w="22860">
            <a:solidFill>
              <a:srgbClr val="B7D5CA"/>
            </a:solidFill>
            <a:prstDash val="solid"/>
          </a:ln>
        </p:spPr>
        <p:txBody>
          <a:bodyPr/>
          <a:lstStyle/>
          <a:p>
            <a:endParaRPr lang="en-GB"/>
          </a:p>
        </p:txBody>
      </p:sp>
      <p:sp>
        <p:nvSpPr>
          <p:cNvPr id="19" name="Shape 14"/>
          <p:cNvSpPr/>
          <p:nvPr/>
        </p:nvSpPr>
        <p:spPr>
          <a:xfrm>
            <a:off x="2323148" y="4624745"/>
            <a:ext cx="634246" cy="913567"/>
          </a:xfrm>
          <a:prstGeom prst="roundRect">
            <a:avLst>
              <a:gd name="adj" fmla="val 18177"/>
            </a:avLst>
          </a:prstGeom>
          <a:solidFill>
            <a:srgbClr val="D1EFE4"/>
          </a:solidFill>
          <a:ln/>
        </p:spPr>
        <p:txBody>
          <a:bodyPr/>
          <a:lstStyle/>
          <a:p>
            <a:endParaRPr lang="en-GB"/>
          </a:p>
        </p:txBody>
      </p:sp>
      <p:pic>
        <p:nvPicPr>
          <p:cNvPr id="20"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17577" y="4962644"/>
            <a:ext cx="237768" cy="237768"/>
          </a:xfrm>
          <a:prstGeom prst="rect">
            <a:avLst/>
          </a:prstGeom>
        </p:spPr>
      </p:pic>
      <p:sp>
        <p:nvSpPr>
          <p:cNvPr id="21" name="Text 15"/>
          <p:cNvSpPr/>
          <p:nvPr/>
        </p:nvSpPr>
        <p:spPr>
          <a:xfrm>
            <a:off x="3115866" y="4783217"/>
            <a:ext cx="1982153" cy="247769"/>
          </a:xfrm>
          <a:prstGeom prst="rect">
            <a:avLst/>
          </a:prstGeom>
          <a:noFill/>
          <a:ln/>
        </p:spPr>
        <p:txBody>
          <a:bodyPr wrap="none" lIns="0" tIns="0" rIns="0" bIns="0" rtlCol="0" anchor="t"/>
          <a:lstStyle/>
          <a:p>
            <a:pPr marL="0" indent="0" algn="l">
              <a:lnSpc>
                <a:spcPts val="1950"/>
              </a:lnSpc>
              <a:buNone/>
            </a:pPr>
            <a:r>
              <a:rPr lang="en-US" sz="1550" b="1" dirty="0">
                <a:solidFill>
                  <a:srgbClr val="4B4A4A"/>
                </a:solidFill>
                <a:latin typeface="Noto Serif SC Bold" pitchFamily="34" charset="0"/>
                <a:ea typeface="Noto Serif SC Bold" pitchFamily="34" charset="-122"/>
                <a:cs typeface="Noto Serif SC Bold" pitchFamily="34" charset="-120"/>
              </a:rPr>
              <a:t>Ψυχοεκπαιδευτική</a:t>
            </a:r>
            <a:endParaRPr lang="en-US" sz="1550" dirty="0"/>
          </a:p>
        </p:txBody>
      </p:sp>
      <p:sp>
        <p:nvSpPr>
          <p:cNvPr id="22" name="Text 16"/>
          <p:cNvSpPr/>
          <p:nvPr/>
        </p:nvSpPr>
        <p:spPr>
          <a:xfrm>
            <a:off x="3115866" y="5126117"/>
            <a:ext cx="9032796" cy="253722"/>
          </a:xfrm>
          <a:prstGeom prst="rect">
            <a:avLst/>
          </a:prstGeom>
          <a:noFill/>
          <a:ln/>
        </p:spPr>
        <p:txBody>
          <a:bodyPr wrap="none" lIns="0" tIns="0" rIns="0" bIns="0" rtlCol="0" anchor="t"/>
          <a:lstStyle/>
          <a:p>
            <a:pPr marL="0" indent="0" algn="l">
              <a:lnSpc>
                <a:spcPts val="1950"/>
              </a:lnSpc>
              <a:buNone/>
            </a:pPr>
            <a:r>
              <a:rPr lang="en-US" sz="1200" dirty="0">
                <a:solidFill>
                  <a:srgbClr val="4B4A4A"/>
                </a:solidFill>
                <a:latin typeface="Geist" pitchFamily="34" charset="0"/>
                <a:ea typeface="Geist" pitchFamily="34" charset="-122"/>
                <a:cs typeface="Geist" pitchFamily="34" charset="-120"/>
              </a:rPr>
              <a:t>Δεξιότητες επικοινωνίας, επίλυση προβλημάτων, οικογενειακές συναντήσεις.</a:t>
            </a:r>
            <a:endParaRPr lang="en-US" sz="1200" dirty="0"/>
          </a:p>
        </p:txBody>
      </p:sp>
      <p:sp>
        <p:nvSpPr>
          <p:cNvPr id="23" name="Shape 17"/>
          <p:cNvSpPr/>
          <p:nvPr/>
        </p:nvSpPr>
        <p:spPr>
          <a:xfrm>
            <a:off x="2300288" y="5719643"/>
            <a:ext cx="10029706" cy="959287"/>
          </a:xfrm>
          <a:prstGeom prst="roundRect">
            <a:avLst>
              <a:gd name="adj" fmla="val 14877"/>
            </a:avLst>
          </a:prstGeom>
          <a:solidFill>
            <a:srgbClr val="E5F9F2">
              <a:alpha val="95000"/>
            </a:srgbClr>
          </a:solidFill>
          <a:ln w="22860">
            <a:solidFill>
              <a:srgbClr val="B7D5CA"/>
            </a:solidFill>
            <a:prstDash val="solid"/>
          </a:ln>
        </p:spPr>
        <p:txBody>
          <a:bodyPr/>
          <a:lstStyle/>
          <a:p>
            <a:endParaRPr lang="en-GB"/>
          </a:p>
        </p:txBody>
      </p:sp>
      <p:sp>
        <p:nvSpPr>
          <p:cNvPr id="24" name="Shape 18"/>
          <p:cNvSpPr/>
          <p:nvPr/>
        </p:nvSpPr>
        <p:spPr>
          <a:xfrm>
            <a:off x="2323148" y="5742503"/>
            <a:ext cx="634246" cy="913567"/>
          </a:xfrm>
          <a:prstGeom prst="roundRect">
            <a:avLst>
              <a:gd name="adj" fmla="val 18177"/>
            </a:avLst>
          </a:prstGeom>
          <a:solidFill>
            <a:srgbClr val="D1EFE4"/>
          </a:solidFill>
          <a:ln/>
        </p:spPr>
        <p:txBody>
          <a:bodyPr/>
          <a:lstStyle/>
          <a:p>
            <a:endParaRPr lang="en-GB"/>
          </a:p>
        </p:txBody>
      </p:sp>
      <p:pic>
        <p:nvPicPr>
          <p:cNvPr id="25"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17577" y="6080403"/>
            <a:ext cx="237768" cy="237768"/>
          </a:xfrm>
          <a:prstGeom prst="rect">
            <a:avLst/>
          </a:prstGeom>
        </p:spPr>
      </p:pic>
      <p:sp>
        <p:nvSpPr>
          <p:cNvPr id="26" name="Text 19"/>
          <p:cNvSpPr/>
          <p:nvPr/>
        </p:nvSpPr>
        <p:spPr>
          <a:xfrm>
            <a:off x="3115866" y="5900976"/>
            <a:ext cx="2153603" cy="247769"/>
          </a:xfrm>
          <a:prstGeom prst="rect">
            <a:avLst/>
          </a:prstGeom>
          <a:noFill/>
          <a:ln/>
        </p:spPr>
        <p:txBody>
          <a:bodyPr wrap="none" lIns="0" tIns="0" rIns="0" bIns="0" rtlCol="0" anchor="t"/>
          <a:lstStyle/>
          <a:p>
            <a:pPr marL="0" indent="0" algn="l">
              <a:lnSpc>
                <a:spcPts val="1950"/>
              </a:lnSpc>
              <a:buNone/>
            </a:pPr>
            <a:r>
              <a:rPr lang="en-US" sz="1550" b="1" dirty="0">
                <a:solidFill>
                  <a:srgbClr val="4B4A4A"/>
                </a:solidFill>
                <a:latin typeface="Noto Serif SC Bold" pitchFamily="34" charset="0"/>
                <a:ea typeface="Noto Serif SC Bold" pitchFamily="34" charset="-122"/>
                <a:cs typeface="Noto Serif SC Bold" pitchFamily="34" charset="-120"/>
              </a:rPr>
              <a:t>Εστιασμένη στη Λύση</a:t>
            </a:r>
            <a:endParaRPr lang="en-US" sz="1550" dirty="0"/>
          </a:p>
        </p:txBody>
      </p:sp>
      <p:sp>
        <p:nvSpPr>
          <p:cNvPr id="27" name="Text 20"/>
          <p:cNvSpPr/>
          <p:nvPr/>
        </p:nvSpPr>
        <p:spPr>
          <a:xfrm>
            <a:off x="3115866" y="6243876"/>
            <a:ext cx="9032796" cy="253722"/>
          </a:xfrm>
          <a:prstGeom prst="rect">
            <a:avLst/>
          </a:prstGeom>
          <a:noFill/>
          <a:ln/>
        </p:spPr>
        <p:txBody>
          <a:bodyPr wrap="none" lIns="0" tIns="0" rIns="0" bIns="0" rtlCol="0" anchor="t"/>
          <a:lstStyle/>
          <a:p>
            <a:pPr marL="0" indent="0" algn="l">
              <a:lnSpc>
                <a:spcPts val="1950"/>
              </a:lnSpc>
              <a:buNone/>
            </a:pPr>
            <a:r>
              <a:rPr lang="en-US" sz="1200" dirty="0">
                <a:solidFill>
                  <a:srgbClr val="4B4A4A"/>
                </a:solidFill>
                <a:latin typeface="Geist" pitchFamily="34" charset="0"/>
                <a:ea typeface="Geist" pitchFamily="34" charset="-122"/>
                <a:cs typeface="Geist" pitchFamily="34" charset="-120"/>
              </a:rPr>
              <a:t>Βοηθά τους πελάτες να βρουν τις δικές τους λύσεις.</a:t>
            </a:r>
            <a:endParaRPr lang="en-US" sz="1200" dirty="0"/>
          </a:p>
        </p:txBody>
      </p:sp>
      <p:sp>
        <p:nvSpPr>
          <p:cNvPr id="28" name="Shape 21"/>
          <p:cNvSpPr/>
          <p:nvPr/>
        </p:nvSpPr>
        <p:spPr>
          <a:xfrm>
            <a:off x="2300288" y="6837402"/>
            <a:ext cx="10029706" cy="959287"/>
          </a:xfrm>
          <a:prstGeom prst="roundRect">
            <a:avLst>
              <a:gd name="adj" fmla="val 14877"/>
            </a:avLst>
          </a:prstGeom>
          <a:solidFill>
            <a:srgbClr val="E5F9F2">
              <a:alpha val="95000"/>
            </a:srgbClr>
          </a:solidFill>
          <a:ln w="22860">
            <a:solidFill>
              <a:srgbClr val="B7D5CA"/>
            </a:solidFill>
            <a:prstDash val="solid"/>
          </a:ln>
        </p:spPr>
        <p:txBody>
          <a:bodyPr/>
          <a:lstStyle/>
          <a:p>
            <a:endParaRPr lang="en-GB"/>
          </a:p>
        </p:txBody>
      </p:sp>
      <p:sp>
        <p:nvSpPr>
          <p:cNvPr id="29" name="Shape 22"/>
          <p:cNvSpPr/>
          <p:nvPr/>
        </p:nvSpPr>
        <p:spPr>
          <a:xfrm>
            <a:off x="2323148" y="6860262"/>
            <a:ext cx="634246" cy="913567"/>
          </a:xfrm>
          <a:prstGeom prst="roundRect">
            <a:avLst>
              <a:gd name="adj" fmla="val 18177"/>
            </a:avLst>
          </a:prstGeom>
          <a:solidFill>
            <a:srgbClr val="D1EFE4"/>
          </a:solidFill>
          <a:ln/>
        </p:spPr>
        <p:txBody>
          <a:bodyPr/>
          <a:lstStyle/>
          <a:p>
            <a:endParaRPr lang="en-GB"/>
          </a:p>
        </p:txBody>
      </p:sp>
      <p:pic>
        <p:nvPicPr>
          <p:cNvPr id="30" name="Image 5"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517577" y="7198162"/>
            <a:ext cx="237768" cy="237768"/>
          </a:xfrm>
          <a:prstGeom prst="rect">
            <a:avLst/>
          </a:prstGeom>
        </p:spPr>
      </p:pic>
      <p:sp>
        <p:nvSpPr>
          <p:cNvPr id="31" name="Text 23"/>
          <p:cNvSpPr/>
          <p:nvPr/>
        </p:nvSpPr>
        <p:spPr>
          <a:xfrm>
            <a:off x="3115866" y="7018734"/>
            <a:ext cx="1982153" cy="247769"/>
          </a:xfrm>
          <a:prstGeom prst="rect">
            <a:avLst/>
          </a:prstGeom>
          <a:noFill/>
          <a:ln/>
        </p:spPr>
        <p:txBody>
          <a:bodyPr wrap="none" lIns="0" tIns="0" rIns="0" bIns="0" rtlCol="0" anchor="t"/>
          <a:lstStyle/>
          <a:p>
            <a:pPr marL="0" indent="0" algn="l">
              <a:lnSpc>
                <a:spcPts val="1950"/>
              </a:lnSpc>
              <a:buNone/>
            </a:pPr>
            <a:r>
              <a:rPr lang="en-US" sz="1550" b="1" dirty="0">
                <a:solidFill>
                  <a:srgbClr val="4B4A4A"/>
                </a:solidFill>
                <a:latin typeface="Noto Serif SC Bold" pitchFamily="34" charset="0"/>
                <a:ea typeface="Noto Serif SC Bold" pitchFamily="34" charset="-122"/>
                <a:cs typeface="Noto Serif SC Bold" pitchFamily="34" charset="-120"/>
              </a:rPr>
              <a:t>Ανοιχτός Διάλογος</a:t>
            </a:r>
            <a:endParaRPr lang="en-US" sz="1550" dirty="0"/>
          </a:p>
        </p:txBody>
      </p:sp>
      <p:sp>
        <p:nvSpPr>
          <p:cNvPr id="32" name="Text 24"/>
          <p:cNvSpPr/>
          <p:nvPr/>
        </p:nvSpPr>
        <p:spPr>
          <a:xfrm>
            <a:off x="3115866" y="7361634"/>
            <a:ext cx="9032796" cy="253722"/>
          </a:xfrm>
          <a:prstGeom prst="rect">
            <a:avLst/>
          </a:prstGeom>
          <a:noFill/>
          <a:ln/>
        </p:spPr>
        <p:txBody>
          <a:bodyPr wrap="none" lIns="0" tIns="0" rIns="0" bIns="0" rtlCol="0" anchor="t"/>
          <a:lstStyle/>
          <a:p>
            <a:pPr marL="0" indent="0" algn="l">
              <a:lnSpc>
                <a:spcPts val="1950"/>
              </a:lnSpc>
              <a:buNone/>
            </a:pPr>
            <a:r>
              <a:rPr lang="en-US" sz="1200" dirty="0">
                <a:solidFill>
                  <a:srgbClr val="4B4A4A"/>
                </a:solidFill>
                <a:latin typeface="Geist" pitchFamily="34" charset="0"/>
                <a:ea typeface="Geist" pitchFamily="34" charset="-122"/>
                <a:cs typeface="Geist" pitchFamily="34" charset="-120"/>
              </a:rPr>
              <a:t>Κοινωνικός κονστρουξιονισμός, αναστοχαστικές ομάδες.</a:t>
            </a:r>
            <a:endParaRPr lang="en-US" sz="1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Shape 0"/>
          <p:cNvSpPr/>
          <p:nvPr/>
        </p:nvSpPr>
        <p:spPr>
          <a:xfrm>
            <a:off x="6280190" y="820341"/>
            <a:ext cx="1327190" cy="426244"/>
          </a:xfrm>
          <a:prstGeom prst="roundRect">
            <a:avLst>
              <a:gd name="adj" fmla="val 38315"/>
            </a:avLst>
          </a:prstGeom>
          <a:solidFill>
            <a:srgbClr val="CCFFEF"/>
          </a:solidFill>
          <a:ln/>
        </p:spPr>
        <p:txBody>
          <a:bodyPr/>
          <a:lstStyle/>
          <a:p>
            <a:endParaRPr lang="en-GB"/>
          </a:p>
        </p:txBody>
      </p:sp>
      <p:sp>
        <p:nvSpPr>
          <p:cNvPr id="4" name="Text 1"/>
          <p:cNvSpPr/>
          <p:nvPr/>
        </p:nvSpPr>
        <p:spPr>
          <a:xfrm>
            <a:off x="6416278" y="888325"/>
            <a:ext cx="1055013" cy="290274"/>
          </a:xfrm>
          <a:prstGeom prst="rect">
            <a:avLst/>
          </a:prstGeom>
          <a:noFill/>
          <a:ln/>
        </p:spPr>
        <p:txBody>
          <a:bodyPr wrap="none" lIns="0" tIns="0" rIns="0" bIns="0" rtlCol="0" anchor="t"/>
          <a:lstStyle/>
          <a:p>
            <a:pPr marL="0" indent="0" algn="l">
              <a:lnSpc>
                <a:spcPts val="2250"/>
              </a:lnSpc>
              <a:buNone/>
            </a:pPr>
            <a:r>
              <a:rPr lang="en-US" sz="1400" dirty="0">
                <a:solidFill>
                  <a:srgbClr val="4B4A4A"/>
                </a:solidFill>
                <a:latin typeface="Geist" pitchFamily="34" charset="0"/>
                <a:ea typeface="Geist" pitchFamily="34" charset="-122"/>
                <a:cs typeface="Geist" pitchFamily="34" charset="-120"/>
              </a:rPr>
              <a:t>ΚΕΦΆΛΑΙΟ 3</a:t>
            </a:r>
            <a:endParaRPr lang="en-US" sz="1400" dirty="0"/>
          </a:p>
        </p:txBody>
      </p:sp>
      <p:sp>
        <p:nvSpPr>
          <p:cNvPr id="5" name="Text 2"/>
          <p:cNvSpPr/>
          <p:nvPr/>
        </p:nvSpPr>
        <p:spPr>
          <a:xfrm>
            <a:off x="6280190" y="1337310"/>
            <a:ext cx="7556421" cy="1417558"/>
          </a:xfrm>
          <a:prstGeom prst="rect">
            <a:avLst/>
          </a:prstGeom>
          <a:noFill/>
          <a:ln/>
        </p:spPr>
        <p:txBody>
          <a:bodyPr wrap="square" lIns="0" tIns="0" rIns="0" bIns="0" rtlCol="0" anchor="t"/>
          <a:lstStyle/>
          <a:p>
            <a:pPr marL="0" indent="0" algn="l">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Ψυχική Υγεία Παιδιών και Εφήβων</a:t>
            </a:r>
            <a:endParaRPr lang="en-US" sz="4450" dirty="0"/>
          </a:p>
        </p:txBody>
      </p:sp>
      <p:sp>
        <p:nvSpPr>
          <p:cNvPr id="6" name="Shape 3"/>
          <p:cNvSpPr/>
          <p:nvPr/>
        </p:nvSpPr>
        <p:spPr>
          <a:xfrm>
            <a:off x="6280190" y="3095030"/>
            <a:ext cx="3664744" cy="2402324"/>
          </a:xfrm>
          <a:prstGeom prst="roundRect">
            <a:avLst>
              <a:gd name="adj" fmla="val 8498"/>
            </a:avLst>
          </a:prstGeom>
          <a:solidFill>
            <a:srgbClr val="D1EFE4"/>
          </a:solidFill>
          <a:ln w="7620">
            <a:solidFill>
              <a:srgbClr val="B7D5CA"/>
            </a:solidFill>
            <a:prstDash val="solid"/>
          </a:ln>
        </p:spPr>
        <p:txBody>
          <a:bodyPr/>
          <a:lstStyle/>
          <a:p>
            <a:endParaRPr lang="en-GB"/>
          </a:p>
        </p:txBody>
      </p:sp>
      <p:sp>
        <p:nvSpPr>
          <p:cNvPr id="7" name="Text 4"/>
          <p:cNvSpPr/>
          <p:nvPr/>
        </p:nvSpPr>
        <p:spPr>
          <a:xfrm>
            <a:off x="6514624" y="3329464"/>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Διαγενεακή Φύση</a:t>
            </a:r>
            <a:endParaRPr lang="en-US" sz="2200" dirty="0"/>
          </a:p>
        </p:txBody>
      </p:sp>
      <p:sp>
        <p:nvSpPr>
          <p:cNvPr id="8" name="Text 5"/>
          <p:cNvSpPr/>
          <p:nvPr/>
        </p:nvSpPr>
        <p:spPr>
          <a:xfrm>
            <a:off x="6514624" y="3819882"/>
            <a:ext cx="3195876" cy="1088708"/>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Αναγνώριση και διακοπή του κύκλου προβλημάτων ψυχικής υγείας.</a:t>
            </a:r>
            <a:endParaRPr lang="en-US" sz="1750" dirty="0"/>
          </a:p>
        </p:txBody>
      </p:sp>
      <p:sp>
        <p:nvSpPr>
          <p:cNvPr id="9" name="Shape 6"/>
          <p:cNvSpPr/>
          <p:nvPr/>
        </p:nvSpPr>
        <p:spPr>
          <a:xfrm>
            <a:off x="10171748" y="3095030"/>
            <a:ext cx="3664863" cy="2402324"/>
          </a:xfrm>
          <a:prstGeom prst="roundRect">
            <a:avLst>
              <a:gd name="adj" fmla="val 8498"/>
            </a:avLst>
          </a:prstGeom>
          <a:solidFill>
            <a:srgbClr val="D1EFE4"/>
          </a:solidFill>
          <a:ln w="7620">
            <a:solidFill>
              <a:srgbClr val="B7D5CA"/>
            </a:solidFill>
            <a:prstDash val="solid"/>
          </a:ln>
        </p:spPr>
        <p:txBody>
          <a:bodyPr/>
          <a:lstStyle/>
          <a:p>
            <a:endParaRPr lang="en-GB"/>
          </a:p>
        </p:txBody>
      </p:sp>
      <p:sp>
        <p:nvSpPr>
          <p:cNvPr id="10" name="Text 7"/>
          <p:cNvSpPr/>
          <p:nvPr/>
        </p:nvSpPr>
        <p:spPr>
          <a:xfrm>
            <a:off x="10406182" y="3329464"/>
            <a:ext cx="3195995" cy="708660"/>
          </a:xfrm>
          <a:prstGeom prst="rect">
            <a:avLst/>
          </a:prstGeom>
          <a:noFill/>
          <a:ln/>
        </p:spPr>
        <p:txBody>
          <a:bodyPr wrap="squar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Καθημερινοί Παράγοντες</a:t>
            </a:r>
            <a:endParaRPr lang="en-US" sz="2200" dirty="0"/>
          </a:p>
        </p:txBody>
      </p:sp>
      <p:sp>
        <p:nvSpPr>
          <p:cNvPr id="11" name="Text 8"/>
          <p:cNvSpPr/>
          <p:nvPr/>
        </p:nvSpPr>
        <p:spPr>
          <a:xfrm>
            <a:off x="10406182" y="4174212"/>
            <a:ext cx="3195995" cy="1088708"/>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Φτώχεια, εκφοβισμός, μοναξιά, περιβαλλοντικές διαταραχές.</a:t>
            </a:r>
            <a:endParaRPr lang="en-US" sz="1750" dirty="0"/>
          </a:p>
        </p:txBody>
      </p:sp>
      <p:sp>
        <p:nvSpPr>
          <p:cNvPr id="12" name="Shape 9"/>
          <p:cNvSpPr/>
          <p:nvPr/>
        </p:nvSpPr>
        <p:spPr>
          <a:xfrm>
            <a:off x="6280190" y="5724168"/>
            <a:ext cx="7556421" cy="1685092"/>
          </a:xfrm>
          <a:prstGeom prst="roundRect">
            <a:avLst>
              <a:gd name="adj" fmla="val 12115"/>
            </a:avLst>
          </a:prstGeom>
          <a:solidFill>
            <a:srgbClr val="D1EFE4"/>
          </a:solidFill>
          <a:ln w="7620">
            <a:solidFill>
              <a:srgbClr val="B7D5CA"/>
            </a:solidFill>
            <a:prstDash val="solid"/>
          </a:ln>
        </p:spPr>
        <p:txBody>
          <a:bodyPr/>
          <a:lstStyle/>
          <a:p>
            <a:endParaRPr lang="en-GB"/>
          </a:p>
        </p:txBody>
      </p:sp>
      <p:sp>
        <p:nvSpPr>
          <p:cNvPr id="13" name="Text 10"/>
          <p:cNvSpPr/>
          <p:nvPr/>
        </p:nvSpPr>
        <p:spPr>
          <a:xfrm>
            <a:off x="6514624" y="5958602"/>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Ενεργή Συνεργασία</a:t>
            </a:r>
            <a:endParaRPr lang="en-US" sz="2200" dirty="0"/>
          </a:p>
        </p:txBody>
      </p:sp>
      <p:sp>
        <p:nvSpPr>
          <p:cNvPr id="14" name="Text 11"/>
          <p:cNvSpPr/>
          <p:nvPr/>
        </p:nvSpPr>
        <p:spPr>
          <a:xfrm>
            <a:off x="6514624" y="6449020"/>
            <a:ext cx="7087553" cy="725805"/>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Ιδιαίτερη προσοχή όταν γονείς βρίσκονται σε υπηρεσίες ψυχικής υγείας.</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1210151" y="532090"/>
            <a:ext cx="6808946" cy="603171"/>
          </a:xfrm>
          <a:prstGeom prst="rect">
            <a:avLst/>
          </a:prstGeom>
          <a:noFill/>
          <a:ln/>
        </p:spPr>
        <p:txBody>
          <a:bodyPr wrap="none" lIns="0" tIns="0" rIns="0" bIns="0" rtlCol="0" anchor="t"/>
          <a:lstStyle/>
          <a:p>
            <a:pPr marL="0" indent="0" algn="l">
              <a:lnSpc>
                <a:spcPts val="4750"/>
              </a:lnSpc>
              <a:buNone/>
            </a:pPr>
            <a:r>
              <a:rPr lang="en-US" sz="3800" b="1" dirty="0">
                <a:solidFill>
                  <a:srgbClr val="006747"/>
                </a:solidFill>
                <a:latin typeface="Noto Serif SC Bold" pitchFamily="34" charset="0"/>
                <a:ea typeface="Noto Serif SC Bold" pitchFamily="34" charset="-122"/>
                <a:cs typeface="Noto Serif SC Bold" pitchFamily="34" charset="-120"/>
              </a:rPr>
              <a:t>Περιγεννητική Ψυχική Υγεία</a:t>
            </a:r>
            <a:endParaRPr lang="en-US" sz="3800" dirty="0"/>
          </a:p>
        </p:txBody>
      </p:sp>
      <p:sp>
        <p:nvSpPr>
          <p:cNvPr id="3" name="Text 1"/>
          <p:cNvSpPr/>
          <p:nvPr/>
        </p:nvSpPr>
        <p:spPr>
          <a:xfrm>
            <a:off x="1977390" y="2775942"/>
            <a:ext cx="2374344" cy="482560"/>
          </a:xfrm>
          <a:prstGeom prst="rect">
            <a:avLst/>
          </a:prstGeom>
          <a:noFill/>
          <a:ln/>
        </p:spPr>
        <p:txBody>
          <a:bodyPr wrap="none" lIns="0" tIns="0" rIns="0" bIns="0" rtlCol="0" anchor="t"/>
          <a:lstStyle/>
          <a:p>
            <a:pPr marL="0" indent="0" algn="ctr">
              <a:lnSpc>
                <a:spcPts val="3800"/>
              </a:lnSpc>
              <a:buNone/>
            </a:pPr>
            <a:r>
              <a:rPr lang="en-US" sz="3800" b="1" dirty="0">
                <a:solidFill>
                  <a:srgbClr val="4B4A4A"/>
                </a:solidFill>
                <a:latin typeface="Noto Serif SC Bold" pitchFamily="34" charset="0"/>
                <a:ea typeface="Noto Serif SC Bold" pitchFamily="34" charset="-122"/>
                <a:cs typeface="Noto Serif SC Bold" pitchFamily="34" charset="-120"/>
              </a:rPr>
              <a:t>12-15%</a:t>
            </a:r>
            <a:endParaRPr lang="en-US" sz="3800" dirty="0"/>
          </a:p>
        </p:txBody>
      </p:sp>
      <p:pic>
        <p:nvPicPr>
          <p:cNvPr id="4" name="Image 0" descr="preencoded.png"/>
          <p:cNvPicPr>
            <a:picLocks noChangeAspect="1"/>
          </p:cNvPicPr>
          <p:nvPr/>
        </p:nvPicPr>
        <p:blipFill>
          <a:blip r:embed="rId3"/>
          <a:stretch>
            <a:fillRect/>
          </a:stretch>
        </p:blipFill>
        <p:spPr>
          <a:xfrm>
            <a:off x="1716881" y="1569482"/>
            <a:ext cx="2895600" cy="2895600"/>
          </a:xfrm>
          <a:prstGeom prst="rect">
            <a:avLst/>
          </a:prstGeom>
        </p:spPr>
      </p:pic>
      <p:sp>
        <p:nvSpPr>
          <p:cNvPr id="5" name="Text 2"/>
          <p:cNvSpPr/>
          <p:nvPr/>
        </p:nvSpPr>
        <p:spPr>
          <a:xfrm>
            <a:off x="1210151" y="4706303"/>
            <a:ext cx="3909179" cy="603171"/>
          </a:xfrm>
          <a:prstGeom prst="rect">
            <a:avLst/>
          </a:prstGeom>
          <a:noFill/>
          <a:ln/>
        </p:spPr>
        <p:txBody>
          <a:bodyPr wrap="square" lIns="0" tIns="0" rIns="0" bIns="0" rtlCol="0" anchor="t"/>
          <a:lstStyle/>
          <a:p>
            <a:pPr marL="0" indent="0" algn="ctr">
              <a:lnSpc>
                <a:spcPts val="2350"/>
              </a:lnSpc>
              <a:buNone/>
            </a:pPr>
            <a:r>
              <a:rPr lang="en-US" sz="1900" b="1" dirty="0">
                <a:solidFill>
                  <a:srgbClr val="4B4A4A"/>
                </a:solidFill>
                <a:latin typeface="Noto Serif SC Bold" pitchFamily="34" charset="0"/>
                <a:ea typeface="Noto Serif SC Bold" pitchFamily="34" charset="-122"/>
                <a:cs typeface="Noto Serif SC Bold" pitchFamily="34" charset="-120"/>
              </a:rPr>
              <a:t>Κατάθλιψη κατά την Εγκυμοσύνη</a:t>
            </a:r>
            <a:endParaRPr lang="en-US" sz="1900" dirty="0"/>
          </a:p>
        </p:txBody>
      </p:sp>
      <p:sp>
        <p:nvSpPr>
          <p:cNvPr id="6" name="Text 3"/>
          <p:cNvSpPr/>
          <p:nvPr/>
        </p:nvSpPr>
        <p:spPr>
          <a:xfrm>
            <a:off x="1210151" y="5425202"/>
            <a:ext cx="3909179" cy="926187"/>
          </a:xfrm>
          <a:prstGeom prst="rect">
            <a:avLst/>
          </a:prstGeom>
          <a:noFill/>
          <a:ln/>
        </p:spPr>
        <p:txBody>
          <a:bodyPr wrap="square" lIns="0" tIns="0" rIns="0" bIns="0" rtlCol="0" anchor="t"/>
          <a:lstStyle/>
          <a:p>
            <a:pPr marL="0" indent="0" algn="ctr">
              <a:lnSpc>
                <a:spcPts val="2400"/>
              </a:lnSpc>
              <a:buNone/>
            </a:pPr>
            <a:r>
              <a:rPr lang="en-US" sz="1500" dirty="0">
                <a:solidFill>
                  <a:srgbClr val="4B4A4A"/>
                </a:solidFill>
                <a:latin typeface="Geist" pitchFamily="34" charset="0"/>
                <a:ea typeface="Geist" pitchFamily="34" charset="-122"/>
                <a:cs typeface="Geist" pitchFamily="34" charset="-120"/>
              </a:rPr>
              <a:t>Αυξάνει τον κίνδυνο διαταραχών συμπεριφοράς του παιδιού κατά 5,5 φορές.</a:t>
            </a:r>
            <a:endParaRPr lang="en-US" sz="1500" dirty="0"/>
          </a:p>
        </p:txBody>
      </p:sp>
      <p:sp>
        <p:nvSpPr>
          <p:cNvPr id="7" name="Text 4"/>
          <p:cNvSpPr/>
          <p:nvPr/>
        </p:nvSpPr>
        <p:spPr>
          <a:xfrm>
            <a:off x="6127790" y="2775942"/>
            <a:ext cx="2374344" cy="482560"/>
          </a:xfrm>
          <a:prstGeom prst="rect">
            <a:avLst/>
          </a:prstGeom>
          <a:noFill/>
          <a:ln/>
        </p:spPr>
        <p:txBody>
          <a:bodyPr wrap="none" lIns="0" tIns="0" rIns="0" bIns="0" rtlCol="0" anchor="t"/>
          <a:lstStyle/>
          <a:p>
            <a:pPr marL="0" indent="0" algn="ctr">
              <a:lnSpc>
                <a:spcPts val="3800"/>
              </a:lnSpc>
              <a:buNone/>
            </a:pPr>
            <a:r>
              <a:rPr lang="en-US" sz="3800" b="1" dirty="0">
                <a:solidFill>
                  <a:srgbClr val="4B4A4A"/>
                </a:solidFill>
                <a:latin typeface="Noto Serif SC Bold" pitchFamily="34" charset="0"/>
                <a:ea typeface="Noto Serif SC Bold" pitchFamily="34" charset="-122"/>
                <a:cs typeface="Noto Serif SC Bold" pitchFamily="34" charset="-120"/>
              </a:rPr>
              <a:t>12-20%</a:t>
            </a:r>
            <a:endParaRPr lang="en-US" sz="3800" dirty="0"/>
          </a:p>
        </p:txBody>
      </p:sp>
      <p:pic>
        <p:nvPicPr>
          <p:cNvPr id="8" name="Image 1" descr="preencoded.png"/>
          <p:cNvPicPr>
            <a:picLocks noChangeAspect="1"/>
          </p:cNvPicPr>
          <p:nvPr/>
        </p:nvPicPr>
        <p:blipFill>
          <a:blip r:embed="rId3"/>
          <a:stretch>
            <a:fillRect/>
          </a:stretch>
        </p:blipFill>
        <p:spPr>
          <a:xfrm>
            <a:off x="5867281" y="1569482"/>
            <a:ext cx="2895600" cy="2895600"/>
          </a:xfrm>
          <a:prstGeom prst="rect">
            <a:avLst/>
          </a:prstGeom>
        </p:spPr>
      </p:pic>
      <p:sp>
        <p:nvSpPr>
          <p:cNvPr id="9" name="Text 5"/>
          <p:cNvSpPr/>
          <p:nvPr/>
        </p:nvSpPr>
        <p:spPr>
          <a:xfrm>
            <a:off x="6016109" y="4706303"/>
            <a:ext cx="2598063" cy="301585"/>
          </a:xfrm>
          <a:prstGeom prst="rect">
            <a:avLst/>
          </a:prstGeom>
          <a:noFill/>
          <a:ln/>
        </p:spPr>
        <p:txBody>
          <a:bodyPr wrap="none" lIns="0" tIns="0" rIns="0" bIns="0" rtlCol="0" anchor="t"/>
          <a:lstStyle/>
          <a:p>
            <a:pPr marL="0" indent="0" algn="ctr">
              <a:lnSpc>
                <a:spcPts val="2350"/>
              </a:lnSpc>
              <a:buNone/>
            </a:pPr>
            <a:r>
              <a:rPr lang="en-US" sz="1900" b="1" dirty="0">
                <a:solidFill>
                  <a:srgbClr val="4B4A4A"/>
                </a:solidFill>
                <a:latin typeface="Noto Serif SC Bold" pitchFamily="34" charset="0"/>
                <a:ea typeface="Noto Serif SC Bold" pitchFamily="34" charset="-122"/>
                <a:cs typeface="Noto Serif SC Bold" pitchFamily="34" charset="-120"/>
              </a:rPr>
              <a:t>Επιλόχεια Κατάθλιψη</a:t>
            </a:r>
            <a:endParaRPr lang="en-US" sz="1900" dirty="0"/>
          </a:p>
        </p:txBody>
      </p:sp>
      <p:sp>
        <p:nvSpPr>
          <p:cNvPr id="10" name="Text 6"/>
          <p:cNvSpPr/>
          <p:nvPr/>
        </p:nvSpPr>
        <p:spPr>
          <a:xfrm>
            <a:off x="5360551" y="5123617"/>
            <a:ext cx="3909179" cy="617458"/>
          </a:xfrm>
          <a:prstGeom prst="rect">
            <a:avLst/>
          </a:prstGeom>
          <a:noFill/>
          <a:ln/>
        </p:spPr>
        <p:txBody>
          <a:bodyPr wrap="square" lIns="0" tIns="0" rIns="0" bIns="0" rtlCol="0" anchor="t"/>
          <a:lstStyle/>
          <a:p>
            <a:pPr marL="0" indent="0" algn="ctr">
              <a:lnSpc>
                <a:spcPts val="2400"/>
              </a:lnSpc>
              <a:buNone/>
            </a:pPr>
            <a:r>
              <a:rPr lang="en-US" sz="1500" dirty="0">
                <a:solidFill>
                  <a:srgbClr val="4B4A4A"/>
                </a:solidFill>
                <a:latin typeface="Geist" pitchFamily="34" charset="0"/>
                <a:ea typeface="Geist" pitchFamily="34" charset="-122"/>
                <a:cs typeface="Geist" pitchFamily="34" charset="-120"/>
              </a:rPr>
              <a:t>Επηρεάζει σημαντικό ποσοστό μητέρων μετά τον τοκετό.</a:t>
            </a:r>
            <a:endParaRPr lang="en-US" sz="1500" dirty="0"/>
          </a:p>
        </p:txBody>
      </p:sp>
      <p:sp>
        <p:nvSpPr>
          <p:cNvPr id="11" name="Text 7"/>
          <p:cNvSpPr/>
          <p:nvPr/>
        </p:nvSpPr>
        <p:spPr>
          <a:xfrm>
            <a:off x="10278308" y="2775942"/>
            <a:ext cx="2374344" cy="482560"/>
          </a:xfrm>
          <a:prstGeom prst="rect">
            <a:avLst/>
          </a:prstGeom>
          <a:noFill/>
          <a:ln/>
        </p:spPr>
        <p:txBody>
          <a:bodyPr wrap="none" lIns="0" tIns="0" rIns="0" bIns="0" rtlCol="0" anchor="t"/>
          <a:lstStyle/>
          <a:p>
            <a:pPr marL="0" indent="0" algn="ctr">
              <a:lnSpc>
                <a:spcPts val="3800"/>
              </a:lnSpc>
              <a:buNone/>
            </a:pPr>
            <a:r>
              <a:rPr lang="en-US" sz="3800" b="1" dirty="0">
                <a:solidFill>
                  <a:srgbClr val="4B4A4A"/>
                </a:solidFill>
                <a:latin typeface="Noto Serif SC Bold" pitchFamily="34" charset="0"/>
                <a:ea typeface="Noto Serif SC Bold" pitchFamily="34" charset="-122"/>
                <a:cs typeface="Noto Serif SC Bold" pitchFamily="34" charset="-120"/>
              </a:rPr>
              <a:t>5-9%</a:t>
            </a:r>
            <a:endParaRPr lang="en-US" sz="3800" dirty="0"/>
          </a:p>
        </p:txBody>
      </p:sp>
      <p:pic>
        <p:nvPicPr>
          <p:cNvPr id="12" name="Image 2" descr="preencoded.png"/>
          <p:cNvPicPr>
            <a:picLocks noChangeAspect="1"/>
          </p:cNvPicPr>
          <p:nvPr/>
        </p:nvPicPr>
        <p:blipFill>
          <a:blip r:embed="rId4"/>
          <a:stretch>
            <a:fillRect/>
          </a:stretch>
        </p:blipFill>
        <p:spPr>
          <a:xfrm>
            <a:off x="10017800" y="1569482"/>
            <a:ext cx="2895600" cy="2895600"/>
          </a:xfrm>
          <a:prstGeom prst="rect">
            <a:avLst/>
          </a:prstGeom>
        </p:spPr>
      </p:pic>
      <p:sp>
        <p:nvSpPr>
          <p:cNvPr id="13" name="Text 8"/>
          <p:cNvSpPr/>
          <p:nvPr/>
        </p:nvSpPr>
        <p:spPr>
          <a:xfrm>
            <a:off x="10259020" y="4706303"/>
            <a:ext cx="2413040" cy="301585"/>
          </a:xfrm>
          <a:prstGeom prst="rect">
            <a:avLst/>
          </a:prstGeom>
          <a:noFill/>
          <a:ln/>
        </p:spPr>
        <p:txBody>
          <a:bodyPr wrap="none" lIns="0" tIns="0" rIns="0" bIns="0" rtlCol="0" anchor="t"/>
          <a:lstStyle/>
          <a:p>
            <a:pPr marL="0" indent="0" algn="ctr">
              <a:lnSpc>
                <a:spcPts val="2350"/>
              </a:lnSpc>
              <a:buNone/>
            </a:pPr>
            <a:r>
              <a:rPr lang="en-US" sz="1900" b="1" dirty="0">
                <a:solidFill>
                  <a:srgbClr val="4B4A4A"/>
                </a:solidFill>
                <a:latin typeface="Noto Serif SC Bold" pitchFamily="34" charset="0"/>
                <a:ea typeface="Noto Serif SC Bold" pitchFamily="34" charset="-122"/>
                <a:cs typeface="Noto Serif SC Bold" pitchFamily="34" charset="-120"/>
              </a:rPr>
              <a:t>Πατέρες</a:t>
            </a:r>
            <a:endParaRPr lang="en-US" sz="1900" dirty="0"/>
          </a:p>
        </p:txBody>
      </p:sp>
      <p:sp>
        <p:nvSpPr>
          <p:cNvPr id="14" name="Text 9"/>
          <p:cNvSpPr/>
          <p:nvPr/>
        </p:nvSpPr>
        <p:spPr>
          <a:xfrm>
            <a:off x="9510951" y="5123617"/>
            <a:ext cx="3909298" cy="617458"/>
          </a:xfrm>
          <a:prstGeom prst="rect">
            <a:avLst/>
          </a:prstGeom>
          <a:noFill/>
          <a:ln/>
        </p:spPr>
        <p:txBody>
          <a:bodyPr wrap="square" lIns="0" tIns="0" rIns="0" bIns="0" rtlCol="0" anchor="t"/>
          <a:lstStyle/>
          <a:p>
            <a:pPr marL="0" indent="0" algn="ctr">
              <a:lnSpc>
                <a:spcPts val="2400"/>
              </a:lnSpc>
              <a:buNone/>
            </a:pPr>
            <a:r>
              <a:rPr lang="en-US" sz="1500" dirty="0">
                <a:solidFill>
                  <a:srgbClr val="4B4A4A"/>
                </a:solidFill>
                <a:latin typeface="Geist" pitchFamily="34" charset="0"/>
                <a:ea typeface="Geist" pitchFamily="34" charset="-122"/>
                <a:cs typeface="Geist" pitchFamily="34" charset="-120"/>
              </a:rPr>
              <a:t>Αναφέρουν κακή ψυχική υγεία κατά την περιγεννητική περίοδο.</a:t>
            </a:r>
            <a:endParaRPr lang="en-US" sz="1500" dirty="0"/>
          </a:p>
        </p:txBody>
      </p:sp>
      <p:sp>
        <p:nvSpPr>
          <p:cNvPr id="15" name="Shape 10"/>
          <p:cNvSpPr/>
          <p:nvPr/>
        </p:nvSpPr>
        <p:spPr>
          <a:xfrm>
            <a:off x="1210151" y="6568559"/>
            <a:ext cx="12210098" cy="1128832"/>
          </a:xfrm>
          <a:prstGeom prst="roundRect">
            <a:avLst>
              <a:gd name="adj" fmla="val 15391"/>
            </a:avLst>
          </a:prstGeom>
          <a:solidFill>
            <a:srgbClr val="B3FFE7"/>
          </a:solidFill>
          <a:ln/>
        </p:spPr>
        <p:txBody>
          <a:bodyPr/>
          <a:lstStyle/>
          <a:p>
            <a:endParaRPr lang="en-GB"/>
          </a:p>
        </p:txBody>
      </p:sp>
      <p:pic>
        <p:nvPicPr>
          <p:cNvPr id="16" name="Image 3" descr="preencoded.png"/>
          <p:cNvPicPr>
            <a:picLocks noChangeAspect="1"/>
          </p:cNvPicPr>
          <p:nvPr/>
        </p:nvPicPr>
        <p:blipFill>
          <a:blip r:embed="rId5"/>
          <a:stretch>
            <a:fillRect/>
          </a:stretch>
        </p:blipFill>
        <p:spPr>
          <a:xfrm>
            <a:off x="1403152" y="6861810"/>
            <a:ext cx="241221" cy="193000"/>
          </a:xfrm>
          <a:prstGeom prst="rect">
            <a:avLst/>
          </a:prstGeom>
        </p:spPr>
      </p:pic>
      <p:sp>
        <p:nvSpPr>
          <p:cNvPr id="17" name="Text 11"/>
          <p:cNvSpPr/>
          <p:nvPr/>
        </p:nvSpPr>
        <p:spPr>
          <a:xfrm>
            <a:off x="1837373" y="6809780"/>
            <a:ext cx="11389876" cy="617458"/>
          </a:xfrm>
          <a:prstGeom prst="rect">
            <a:avLst/>
          </a:prstGeom>
          <a:noFill/>
          <a:ln/>
        </p:spPr>
        <p:txBody>
          <a:bodyPr wrap="square" lIns="0" tIns="0" rIns="0" bIns="0" rtlCol="0" anchor="t"/>
          <a:lstStyle/>
          <a:p>
            <a:pPr marL="0" indent="0" algn="l">
              <a:lnSpc>
                <a:spcPts val="2400"/>
              </a:lnSpc>
              <a:buNone/>
            </a:pPr>
            <a:r>
              <a:rPr lang="en-US" sz="1500" b="1" dirty="0">
                <a:solidFill>
                  <a:srgbClr val="000000"/>
                </a:solidFill>
                <a:latin typeface="Geist" pitchFamily="34" charset="0"/>
                <a:ea typeface="Geist" pitchFamily="34" charset="-122"/>
                <a:cs typeface="Geist" pitchFamily="34" charset="-120"/>
              </a:rPr>
              <a:t>Σημαντικό:</a:t>
            </a:r>
            <a:r>
              <a:rPr lang="en-US" sz="1500" dirty="0">
                <a:solidFill>
                  <a:srgbClr val="000000"/>
                </a:solidFill>
                <a:latin typeface="Geist" pitchFamily="34" charset="0"/>
                <a:ea typeface="Geist" pitchFamily="34" charset="-122"/>
                <a:cs typeface="Geist" pitchFamily="34" charset="-120"/>
              </a:rPr>
              <a:t> Ακόμα και η ήπια γονική κατάθλιψη επηρεάζει τη γονική μέριμνα και αυξάνει τον κίνδυνο διαταραχών συμπεριφοράς του παιδιού.</a:t>
            </a:r>
            <a:endParaRPr lang="en-US" sz="15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Shape 0"/>
          <p:cNvSpPr/>
          <p:nvPr/>
        </p:nvSpPr>
        <p:spPr>
          <a:xfrm>
            <a:off x="6280190" y="781764"/>
            <a:ext cx="1327547" cy="426244"/>
          </a:xfrm>
          <a:prstGeom prst="roundRect">
            <a:avLst>
              <a:gd name="adj" fmla="val 38315"/>
            </a:avLst>
          </a:prstGeom>
          <a:solidFill>
            <a:srgbClr val="CCFFEF"/>
          </a:solidFill>
          <a:ln/>
        </p:spPr>
        <p:txBody>
          <a:bodyPr/>
          <a:lstStyle/>
          <a:p>
            <a:endParaRPr lang="en-GB"/>
          </a:p>
        </p:txBody>
      </p:sp>
      <p:sp>
        <p:nvSpPr>
          <p:cNvPr id="4" name="Text 1"/>
          <p:cNvSpPr/>
          <p:nvPr/>
        </p:nvSpPr>
        <p:spPr>
          <a:xfrm>
            <a:off x="6416278" y="849749"/>
            <a:ext cx="1055370" cy="290274"/>
          </a:xfrm>
          <a:prstGeom prst="rect">
            <a:avLst/>
          </a:prstGeom>
          <a:noFill/>
          <a:ln/>
        </p:spPr>
        <p:txBody>
          <a:bodyPr wrap="none" lIns="0" tIns="0" rIns="0" bIns="0" rtlCol="0" anchor="t"/>
          <a:lstStyle/>
          <a:p>
            <a:pPr marL="0" indent="0" algn="l">
              <a:lnSpc>
                <a:spcPts val="2250"/>
              </a:lnSpc>
              <a:buNone/>
            </a:pPr>
            <a:r>
              <a:rPr lang="en-US" sz="1400" dirty="0">
                <a:solidFill>
                  <a:srgbClr val="4B4A4A"/>
                </a:solidFill>
                <a:latin typeface="Geist" pitchFamily="34" charset="0"/>
                <a:ea typeface="Geist" pitchFamily="34" charset="-122"/>
                <a:cs typeface="Geist" pitchFamily="34" charset="-120"/>
              </a:rPr>
              <a:t>ΚΕΦΆΛΑΙΟ 4</a:t>
            </a:r>
            <a:endParaRPr lang="en-US" sz="1400" dirty="0"/>
          </a:p>
        </p:txBody>
      </p:sp>
      <p:sp>
        <p:nvSpPr>
          <p:cNvPr id="5" name="Text 2"/>
          <p:cNvSpPr/>
          <p:nvPr/>
        </p:nvSpPr>
        <p:spPr>
          <a:xfrm>
            <a:off x="6280190" y="1298734"/>
            <a:ext cx="7556421" cy="1417558"/>
          </a:xfrm>
          <a:prstGeom prst="rect">
            <a:avLst/>
          </a:prstGeom>
          <a:noFill/>
          <a:ln/>
        </p:spPr>
        <p:txBody>
          <a:bodyPr wrap="square" lIns="0" tIns="0" rIns="0" bIns="0" rtlCol="0" anchor="t"/>
          <a:lstStyle/>
          <a:p>
            <a:pPr marL="0" indent="0" algn="l">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Φινλανδικές Υπηρεσίες Neuvola</a:t>
            </a:r>
            <a:endParaRPr lang="en-US" sz="4450" dirty="0"/>
          </a:p>
        </p:txBody>
      </p:sp>
      <p:sp>
        <p:nvSpPr>
          <p:cNvPr id="6" name="Text 3"/>
          <p:cNvSpPr/>
          <p:nvPr/>
        </p:nvSpPr>
        <p:spPr>
          <a:xfrm>
            <a:off x="6280190" y="3283268"/>
            <a:ext cx="2899172" cy="354330"/>
          </a:xfrm>
          <a:prstGeom prst="rect">
            <a:avLst/>
          </a:prstGeom>
          <a:noFill/>
          <a:ln/>
        </p:spPr>
        <p:txBody>
          <a:bodyPr wrap="none" lIns="0" tIns="0" rIns="0" bIns="0" rtlCol="0" anchor="t"/>
          <a:lstStyle/>
          <a:p>
            <a:pPr marL="0" indent="0" algn="l">
              <a:lnSpc>
                <a:spcPts val="2750"/>
              </a:lnSpc>
              <a:buNone/>
            </a:pPr>
            <a:r>
              <a:rPr lang="en-US" sz="2200" b="1" dirty="0">
                <a:solidFill>
                  <a:srgbClr val="006747"/>
                </a:solidFill>
                <a:latin typeface="Noto Serif SC Bold" pitchFamily="34" charset="0"/>
                <a:ea typeface="Noto Serif SC Bold" pitchFamily="34" charset="-122"/>
                <a:cs typeface="Noto Serif SC Bold" pitchFamily="34" charset="-120"/>
              </a:rPr>
              <a:t>Ιστορία και Επιτυχία</a:t>
            </a:r>
            <a:endParaRPr lang="en-US" sz="2200" dirty="0"/>
          </a:p>
        </p:txBody>
      </p:sp>
      <p:sp>
        <p:nvSpPr>
          <p:cNvPr id="7" name="Text 4"/>
          <p:cNvSpPr/>
          <p:nvPr/>
        </p:nvSpPr>
        <p:spPr>
          <a:xfrm>
            <a:off x="6280190" y="3864412"/>
            <a:ext cx="3501509" cy="1088708"/>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B4A4A"/>
                </a:solidFill>
                <a:latin typeface="Geist" pitchFamily="34" charset="0"/>
                <a:ea typeface="Geist" pitchFamily="34" charset="-122"/>
                <a:cs typeface="Geist" pitchFamily="34" charset="-120"/>
              </a:rPr>
              <a:t>Πρώτη κλινική το 1922 από Arvo Ylppö και Sofia Mannerheim</a:t>
            </a:r>
            <a:endParaRPr lang="en-US" sz="1750" dirty="0"/>
          </a:p>
        </p:txBody>
      </p:sp>
      <p:sp>
        <p:nvSpPr>
          <p:cNvPr id="8" name="Text 5"/>
          <p:cNvSpPr/>
          <p:nvPr/>
        </p:nvSpPr>
        <p:spPr>
          <a:xfrm>
            <a:off x="6280190" y="5032415"/>
            <a:ext cx="350150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B4A4A"/>
                </a:solidFill>
                <a:latin typeface="Geist" pitchFamily="34" charset="0"/>
                <a:ea typeface="Geist" pitchFamily="34" charset="-122"/>
                <a:cs typeface="Geist" pitchFamily="34" charset="-120"/>
              </a:rPr>
              <a:t>Δωρεάν και ανοιχτή σε όλες τις οικογένειες</a:t>
            </a:r>
            <a:endParaRPr lang="en-US" sz="1750" dirty="0"/>
          </a:p>
        </p:txBody>
      </p:sp>
      <p:sp>
        <p:nvSpPr>
          <p:cNvPr id="9" name="Text 6"/>
          <p:cNvSpPr/>
          <p:nvPr/>
        </p:nvSpPr>
        <p:spPr>
          <a:xfrm>
            <a:off x="6280190" y="5837515"/>
            <a:ext cx="3501509" cy="1088708"/>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B4A4A"/>
                </a:solidFill>
                <a:latin typeface="Geist" pitchFamily="34" charset="0"/>
                <a:ea typeface="Geist" pitchFamily="34" charset="-122"/>
                <a:cs typeface="Geist" pitchFamily="34" charset="-120"/>
              </a:rPr>
              <a:t>Παιδική θνησιμότητα μειώθηκε από 15% σε 3% σε τρία χρόνια</a:t>
            </a:r>
            <a:endParaRPr lang="en-US" sz="1750" dirty="0"/>
          </a:p>
        </p:txBody>
      </p:sp>
      <p:sp>
        <p:nvSpPr>
          <p:cNvPr id="10" name="Text 7"/>
          <p:cNvSpPr/>
          <p:nvPr/>
        </p:nvSpPr>
        <p:spPr>
          <a:xfrm>
            <a:off x="6280190" y="7005518"/>
            <a:ext cx="35015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4B4A4A"/>
                </a:solidFill>
                <a:latin typeface="Geist" pitchFamily="34" charset="0"/>
                <a:ea typeface="Geist" pitchFamily="34" charset="-122"/>
                <a:cs typeface="Geist" pitchFamily="34" charset="-120"/>
              </a:rPr>
              <a:t>Νομιμοποιήθηκε το 1944</a:t>
            </a:r>
            <a:endParaRPr lang="en-US" sz="1750" dirty="0"/>
          </a:p>
        </p:txBody>
      </p:sp>
      <p:sp>
        <p:nvSpPr>
          <p:cNvPr id="11" name="Text 8"/>
          <p:cNvSpPr/>
          <p:nvPr/>
        </p:nvSpPr>
        <p:spPr>
          <a:xfrm>
            <a:off x="10342721" y="3283268"/>
            <a:ext cx="3022759" cy="354330"/>
          </a:xfrm>
          <a:prstGeom prst="rect">
            <a:avLst/>
          </a:prstGeom>
          <a:noFill/>
          <a:ln/>
        </p:spPr>
        <p:txBody>
          <a:bodyPr wrap="none" lIns="0" tIns="0" rIns="0" bIns="0" rtlCol="0" anchor="t"/>
          <a:lstStyle/>
          <a:p>
            <a:pPr marL="0" indent="0" algn="l">
              <a:lnSpc>
                <a:spcPts val="2750"/>
              </a:lnSpc>
              <a:buNone/>
            </a:pPr>
            <a:r>
              <a:rPr lang="en-US" sz="2200" b="1" dirty="0">
                <a:solidFill>
                  <a:srgbClr val="006747"/>
                </a:solidFill>
                <a:latin typeface="Noto Serif SC Bold" pitchFamily="34" charset="0"/>
                <a:ea typeface="Noto Serif SC Bold" pitchFamily="34" charset="-122"/>
                <a:cs typeface="Noto Serif SC Bold" pitchFamily="34" charset="-120"/>
              </a:rPr>
              <a:t>Σύγχρονες Υπηρεσίες</a:t>
            </a:r>
            <a:endParaRPr lang="en-US" sz="2200" dirty="0"/>
          </a:p>
        </p:txBody>
      </p:sp>
      <p:sp>
        <p:nvSpPr>
          <p:cNvPr id="12" name="Text 9"/>
          <p:cNvSpPr/>
          <p:nvPr/>
        </p:nvSpPr>
        <p:spPr>
          <a:xfrm>
            <a:off x="10342721" y="3864412"/>
            <a:ext cx="350150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B4A4A"/>
                </a:solidFill>
                <a:latin typeface="Geist" pitchFamily="34" charset="0"/>
                <a:ea typeface="Geist" pitchFamily="34" charset="-122"/>
                <a:cs typeface="Geist" pitchFamily="34" charset="-120"/>
              </a:rPr>
              <a:t>Προαγωγή υγείας και πρόληψη</a:t>
            </a:r>
            <a:endParaRPr lang="en-US" sz="1750" dirty="0"/>
          </a:p>
        </p:txBody>
      </p:sp>
      <p:sp>
        <p:nvSpPr>
          <p:cNvPr id="13" name="Text 10"/>
          <p:cNvSpPr/>
          <p:nvPr/>
        </p:nvSpPr>
        <p:spPr>
          <a:xfrm>
            <a:off x="10342721" y="4669512"/>
            <a:ext cx="350150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B4A4A"/>
                </a:solidFill>
                <a:latin typeface="Geist" pitchFamily="34" charset="0"/>
                <a:ea typeface="Geist" pitchFamily="34" charset="-122"/>
                <a:cs typeface="Geist" pitchFamily="34" charset="-120"/>
              </a:rPr>
              <a:t>Δωρεάν και εθελοντική για όλους</a:t>
            </a:r>
            <a:endParaRPr lang="en-US" sz="1750" dirty="0"/>
          </a:p>
        </p:txBody>
      </p:sp>
      <p:sp>
        <p:nvSpPr>
          <p:cNvPr id="14" name="Text 11"/>
          <p:cNvSpPr/>
          <p:nvPr/>
        </p:nvSpPr>
        <p:spPr>
          <a:xfrm>
            <a:off x="10342721" y="5474613"/>
            <a:ext cx="350150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B4A4A"/>
                </a:solidFill>
                <a:latin typeface="Geist" pitchFamily="34" charset="0"/>
                <a:ea typeface="Geist" pitchFamily="34" charset="-122"/>
                <a:cs typeface="Geist" pitchFamily="34" charset="-120"/>
              </a:rPr>
              <a:t>9.000 κλινικές σε όλη τη Φινλανδία</a:t>
            </a:r>
            <a:endParaRPr lang="en-US" sz="1750" dirty="0"/>
          </a:p>
        </p:txBody>
      </p:sp>
      <p:sp>
        <p:nvSpPr>
          <p:cNvPr id="15" name="Text 12"/>
          <p:cNvSpPr/>
          <p:nvPr/>
        </p:nvSpPr>
        <p:spPr>
          <a:xfrm>
            <a:off x="10342721" y="6279713"/>
            <a:ext cx="350150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B4A4A"/>
                </a:solidFill>
                <a:latin typeface="Geist" pitchFamily="34" charset="0"/>
                <a:ea typeface="Geist" pitchFamily="34" charset="-122"/>
                <a:cs typeface="Geist" pitchFamily="34" charset="-120"/>
              </a:rPr>
              <a:t>Νοσηλευτές δημόσιας υγείας εξειδικευμένοι</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TotalTime>
  <Words>2581</Words>
  <Application>Microsoft Office PowerPoint</Application>
  <PresentationFormat>Custom</PresentationFormat>
  <Paragraphs>160</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Noto Serif SC Bold</vt:lpstr>
      <vt:lpstr>Geist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Institute Psychooncology</cp:lastModifiedBy>
  <cp:revision>3</cp:revision>
  <dcterms:created xsi:type="dcterms:W3CDTF">2026-01-21T11:06:07Z</dcterms:created>
  <dcterms:modified xsi:type="dcterms:W3CDTF">2026-01-22T09:03:02Z</dcterms:modified>
</cp:coreProperties>
</file>