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Inter" panose="020B0604020202020204" charset="0"/>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5588" autoAdjust="0"/>
  </p:normalViewPr>
  <p:slideViewPr>
    <p:cSldViewPr snapToGrid="0" snapToObjects="1">
      <p:cViewPr varScale="1">
        <p:scale>
          <a:sx n="54" d="100"/>
          <a:sy n="54" d="100"/>
        </p:scale>
        <p:origin x="2346"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287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Διεθνείς Στατιστικές για Χρήση Υπηρεσιών Ψυχικής Υγείας</a:t>
            </a:r>
          </a:p>
          <a:p>
            <a:r>
              <a:rPr lang="el-GR" dirty="0"/>
              <a:t>Σύμφωνα με πρόσφατη ανάλυση των δεδομένων στις Ηνωμένες Πολιτείες:</a:t>
            </a:r>
          </a:p>
          <a:p>
            <a:r>
              <a:rPr lang="el-GR" dirty="0"/>
              <a:t>Το 2022, περίπου το 29% των γυναικών ανέφεραν ότι έλαβαν υπηρεσίες ψυχικής υγείας από επαγγελματία, ενώ μόλις το 17% των ανδρών ανέφεραν το ίδιο ποσοστό χρήσης υπηρεσιών την ίδια χρονιά. Αυτό δείχνει ότι οι γυναίκες είναι σημαντικά πιο πιθανό να αναζητήσουν και να λάβουν ψυχική υγειονομική φροντίδα σε σχέση με τους άντρες. </a:t>
            </a:r>
          </a:p>
          <a:p>
            <a:endParaRPr lang="el-GR" dirty="0"/>
          </a:p>
          <a:p>
            <a:r>
              <a:rPr lang="el-GR" dirty="0"/>
              <a:t>Συμπεριφορά Αναζήτησης Βοήθειας για Ψυχικά Προβλήματα</a:t>
            </a:r>
          </a:p>
          <a:p>
            <a:r>
              <a:rPr lang="el-GR" dirty="0"/>
              <a:t>Μελέτες συμπεριφοράς δείχνουν ότι οι άντρες είναι γενικά λιγότερο διατεθειμένοι να αναζητήσουν επαγγελματική βοήθεια για ψυχικά ζητήματα. Για παράδειγμα:</a:t>
            </a:r>
          </a:p>
          <a:p>
            <a:r>
              <a:rPr lang="el-GR" dirty="0"/>
              <a:t>•	Έρευνα δείχνει ότι οι άντρες είναι λιγότερο πιθανό να πουν ότι θα απευθυνθούν για βοήθεια ψυχικής υγείας σε σύγκριση με τις γυναίκες, ακόμη και όταν αντιμετωπίζουν συμπτώματα, κάτι που υποδηλώνει ένα γενικότερο φαινόμενο αποφυγής βοήθειας. </a:t>
            </a:r>
          </a:p>
          <a:p>
            <a:r>
              <a:rPr lang="el-GR" dirty="0"/>
              <a:t>Χρήση Ειδικών Υπηρεσιών Ψυχικής Υγείας</a:t>
            </a:r>
          </a:p>
          <a:p>
            <a:r>
              <a:rPr lang="el-GR" dirty="0"/>
              <a:t>Μια πληθυσμιακή μελέτη στη Νορβηγία έδειξε ότι η ετήσια επίσκεψη σε εξωτερικά ψυχιατρικά ιατρεία ήταν υψηλότερη στις γυναίκες (4,6%) σε σχέση με τους άντρες (3,3%). Η ανάλυση επίσης διαπίστωσε ότι η πιθανότητα άνδρα να χρησιμοποιήσει αυτές τις υπηρεσίες ήταν σημαντικά μικρότερη από της γυναίκας σε ορισμένες ηλικιακές ομάδες. </a:t>
            </a:r>
          </a:p>
          <a:p>
            <a:endParaRPr lang="el-GR" dirty="0"/>
          </a:p>
          <a:p>
            <a:r>
              <a:rPr lang="el-GR" dirty="0"/>
              <a:t>Στάσεις για Αναζήτηση Βοήθειας</a:t>
            </a:r>
          </a:p>
          <a:p>
            <a:r>
              <a:rPr lang="el-GR" dirty="0"/>
              <a:t>Πέρα από τα ποσοστά χρήσης υπηρεσιών, οι άντρες εμφανίζουν επίσης διαφορετική στάση σχετικά με την αναζήτηση βοήθειας. Πολλές μελέτες έχουν δείξει ότι κοινωνικές αντιλήψεις και στίγμα γύρω από την ψυχική υγεία οδηγούν άντρες να αποφεύγουν την </a:t>
            </a:r>
            <a:r>
              <a:rPr lang="el-GR" dirty="0" err="1"/>
              <a:t>απευθυνση</a:t>
            </a:r>
            <a:r>
              <a:rPr lang="el-GR" dirty="0"/>
              <a:t> σε επαγγελματίες υγείας, θεωρώντας την αίτηση βοήθειας ως ένδειξη αδυναμίας</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Παγκόσμια στοιχεία του 2017 δείχνουν ότι:</a:t>
            </a:r>
          </a:p>
          <a:p>
            <a:r>
              <a:rPr lang="el-GR" dirty="0"/>
              <a:t>•	Ποσοστό με οποιαδήποτε ψυχική διαταραχή:</a:t>
            </a:r>
          </a:p>
          <a:p>
            <a:r>
              <a:rPr lang="el-GR" dirty="0"/>
              <a:t>o	11.9% γυναίκες</a:t>
            </a:r>
          </a:p>
          <a:p>
            <a:r>
              <a:rPr lang="el-GR" dirty="0"/>
              <a:t>o	9.3% άνδρες </a:t>
            </a:r>
          </a:p>
          <a:p>
            <a:r>
              <a:rPr lang="el-GR" dirty="0"/>
              <a:t>Δεδομένα από το </a:t>
            </a:r>
            <a:r>
              <a:rPr lang="el-GR" dirty="0" err="1"/>
              <a:t>Global</a:t>
            </a:r>
            <a:r>
              <a:rPr lang="el-GR" dirty="0"/>
              <a:t> </a:t>
            </a:r>
            <a:r>
              <a:rPr lang="el-GR" dirty="0" err="1"/>
              <a:t>Burden</a:t>
            </a:r>
            <a:r>
              <a:rPr lang="el-GR" dirty="0"/>
              <a:t> of </a:t>
            </a:r>
            <a:r>
              <a:rPr lang="el-GR" dirty="0" err="1"/>
              <a:t>Disease</a:t>
            </a:r>
            <a:r>
              <a:rPr lang="el-GR" dirty="0"/>
              <a:t> (IHME/WHO), για το 2021:</a:t>
            </a:r>
          </a:p>
          <a:p>
            <a:r>
              <a:rPr lang="el-GR" dirty="0"/>
              <a:t>•	Το συνολικό ποσοστό των ανθρώπων με κάποιο ψυχικό νόσημα ήταν 13,6% του παγκόσμιου πληθυσμού.</a:t>
            </a:r>
          </a:p>
          <a:p>
            <a:r>
              <a:rPr lang="el-GR" dirty="0"/>
              <a:t>o	Άνδρες: 12,7%</a:t>
            </a:r>
          </a:p>
          <a:p>
            <a:r>
              <a:rPr lang="el-GR" dirty="0"/>
              <a:t>o	Γυναίκες: 14,3% </a:t>
            </a:r>
          </a:p>
          <a:p>
            <a:r>
              <a:rPr lang="el-GR" dirty="0"/>
              <a:t>Αυτό δείχνει ότι οι γυναίκες παρουσιάζουν υψηλότερη συνολική επίπτωση ψυχικών διαταραχών σε σχέση με τους άνδρες. Τα ποσοστά όμως είναι τόσο κοντά που δεν δικαιολογούν την εσθήτα χαμηλότερη εκπροσώπηση των αντρών στο ποσοστό ωφελούμενων υπηρεσιών ψυχικής υγείας </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Αυτοκτονίες</a:t>
            </a:r>
          </a:p>
          <a:p>
            <a:r>
              <a:rPr lang="el-GR" dirty="0"/>
              <a:t>Τα δεδομένα δείχνουν σαφή διαφορά στα ποσοστά αυτοκτονίας ανά φύλο:</a:t>
            </a:r>
          </a:p>
          <a:p>
            <a:r>
              <a:rPr lang="el-GR" dirty="0"/>
              <a:t>•	Σε διεθνές επίπεδο, οι άνδρες έχουν σημαντικά υψηλότερο ποσοστό θανάτων από αυτοκτονία σε σχέση με τις γυναίκες, με αναφορές ότι οι άνδρες πεθαίνουν από αυτοκτονία περίπου 2,5 έως 3 φορές περισσότερο από ό,τι οι γυναίκες. Αυτό συνδέεται με διαφορετικά μοτίβα συμπεριφοράς και επιλογής μεθόδων που είναι πιο θανατηφόρες στους άνδρες. </a:t>
            </a:r>
          </a:p>
          <a:p>
            <a:r>
              <a:rPr lang="el-GR" dirty="0"/>
              <a:t>•	Παγκόσμια, η επίπτωση σε αναλογίες δείχνει ότι οι άνδρες έχουν υψηλότερο ρυθμό θανάτων από αυτοκτονία ανά 100.000 κατοίκους από τις γυναίκες (π.χ. ~12,8 για άνδρες </a:t>
            </a:r>
            <a:r>
              <a:rPr lang="el-GR" dirty="0" err="1"/>
              <a:t>vs</a:t>
            </a:r>
            <a:r>
              <a:rPr lang="el-GR" dirty="0"/>
              <a:t> ~5,4 για γυναίκες σύμφωνα με ανάλυση διεθνούς μελέτης). </a:t>
            </a:r>
          </a:p>
          <a:p>
            <a:r>
              <a:rPr lang="el-GR" dirty="0"/>
              <a:t>Άστεγοι (</a:t>
            </a:r>
            <a:r>
              <a:rPr lang="el-GR" dirty="0" err="1"/>
              <a:t>Homelessness</a:t>
            </a:r>
            <a:r>
              <a:rPr lang="el-GR" dirty="0"/>
              <a:t>)</a:t>
            </a:r>
          </a:p>
          <a:p>
            <a:r>
              <a:rPr lang="el-GR" dirty="0"/>
              <a:t>Η κατανομή των ανθρώπων που ζουν χωρίς στέγη δείχνει διαφοροποίηση ανά φύλο:</a:t>
            </a:r>
          </a:p>
          <a:p>
            <a:r>
              <a:rPr lang="el-GR" dirty="0"/>
              <a:t>•	Σε πολλές χώρες, οι άνδρες αντιπροσωπεύουν την πλειονότητα του αστέγου πληθυσμού, συχνά περισσότερο από 60–70% των ατόμων που βιώνουν άστεγη ζωή είναι άνδρες. </a:t>
            </a:r>
          </a:p>
          <a:p>
            <a:r>
              <a:rPr lang="el-GR" dirty="0"/>
              <a:t>•	Αντίθετα, οι γυναίκες αποτελούν μικρότερη αναλογία του ορατού αστέγου πληθυσμού, αν και αυτό μπορεί να υποτιμά την πραγματική εμπειρία, καθώς πολλές γυναίκες καταφεύγουν σε μη δημόσιες μορφές στέγασης (π.χ. προσωρινή φιλοξενία σε σπίτια γνωστών). </a:t>
            </a:r>
          </a:p>
          <a:p>
            <a:r>
              <a:rPr lang="el-GR" dirty="0"/>
              <a:t>Ναρκωτικά</a:t>
            </a:r>
          </a:p>
          <a:p>
            <a:r>
              <a:rPr lang="el-GR" dirty="0"/>
              <a:t>Τα ποσοστά χρήσης και θνησιμότητας από ναρκωτικά επίσης διαφέρουν στα δύο φύλα:</a:t>
            </a:r>
          </a:p>
          <a:p>
            <a:r>
              <a:rPr lang="el-GR" dirty="0"/>
              <a:t>•	Στην Ευρωπαϊκή Ένωση, οι θάνατοι από υπερβολική δόση ναρκωτικών είναι έως και 3–4 φορές υψηλότεροι στους άνδρες σε σύγκριση με τις γυναίκες. </a:t>
            </a:r>
          </a:p>
          <a:p>
            <a:r>
              <a:rPr lang="el-GR" dirty="0"/>
              <a:t>•	Επιπλέον, μελέτες στη Βρετανία δείχνουν ότι περίπου το 38,9% των ανδρών έχουν δοκιμάσει παράνομα ναρκωτικά καθ’ όλη τη ζωή τους, σε σύγκριση με 27,5% των γυναικών. </a:t>
            </a:r>
          </a:p>
          <a:p>
            <a:r>
              <a:rPr lang="el-GR" dirty="0"/>
              <a:t>Αλκοόλ</a:t>
            </a:r>
          </a:p>
          <a:p>
            <a:r>
              <a:rPr lang="el-GR" dirty="0"/>
              <a:t>•	Στατιστικά στοιχεία δείχνουν ότι οι άνδρες έχουν υψηλότερη πιθανότητα να εξαρτώνται από το αλκοόλ και να εμφανίζουν σοβαρές βλάβες από την κατανάλωση, σε σύγκριση με τις γυναίκες. Σε πολλές χώρες οι άνδρες είναι περίπου τριπλάσιοι πιθανότεροι να αντιμετωπίζουν σοβαρά προβλήματα αλκοόλ. </a:t>
            </a:r>
          </a:p>
          <a:p>
            <a:endParaRPr lang="el-GR" dirty="0"/>
          </a:p>
          <a:p>
            <a:r>
              <a:rPr lang="el-GR" dirty="0"/>
              <a:t>Δολοφονίες</a:t>
            </a:r>
          </a:p>
          <a:p>
            <a:r>
              <a:rPr lang="el-GR" dirty="0"/>
              <a:t>Τα επίσημα στοιχεία δείχνουν σαφή φύλο-διαφορά στους θανάτους από δολοφονία:</a:t>
            </a:r>
          </a:p>
          <a:p>
            <a:r>
              <a:rPr lang="el-GR" dirty="0"/>
              <a:t>•	Περίπου 80% ή περισσότερο των θυμάτων δολοφονίας παγκοσμίως είναι άνδρες, ενώ οι γυναίκες αντιπροσωπεύουν μικρότερο ποσοστό. </a:t>
            </a:r>
          </a:p>
          <a:p>
            <a:r>
              <a:rPr lang="el-GR" dirty="0"/>
              <a:t>Τζόγος</a:t>
            </a:r>
          </a:p>
          <a:p>
            <a:r>
              <a:rPr lang="el-GR" dirty="0"/>
              <a:t>Τα στοιχεία για τον τζόγο διαφέρουν ανά χώρα και μελέτη, αλλά οι περισσότερες έρευνες δείχνουν ότι:</a:t>
            </a:r>
          </a:p>
          <a:p>
            <a:r>
              <a:rPr lang="el-GR" dirty="0"/>
              <a:t>•	Οι άνδρες είναι στατιστικά πιο πιθανό να συμμετέχουν σε τζόγο και να αναφέρουν προβλήματα τζόγου, με κάποιες μελέτες να δείχνουν τρεις φορές υψηλότερη πιθανότητα προβληματικού τζόγου στους άνδρες σε σύγκριση με τις γυναίκες. </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Ο εθισμός στο διαδίκτυο και ειδικότερα στην πορνογραφία αποτελεί ένα αυξανόμενο φαινόμενο παγκοσμίως, με σημαντικές διαφορές ως προς τη συχνότητα, τη μορφή και τη συμπεριφορά ανάμεσα σε άνδρες και γυναίκες.</a:t>
            </a:r>
          </a:p>
          <a:p>
            <a:r>
              <a:rPr lang="el-GR" dirty="0"/>
              <a:t>Εθισμός στο Διαδίκτυο (Internet </a:t>
            </a:r>
            <a:r>
              <a:rPr lang="el-GR" dirty="0" err="1"/>
              <a:t>Addiction</a:t>
            </a:r>
            <a:r>
              <a:rPr lang="el-GR" dirty="0"/>
              <a:t>)</a:t>
            </a:r>
          </a:p>
          <a:p>
            <a:r>
              <a:rPr lang="el-GR" dirty="0"/>
              <a:t>Σύμφωνα με </a:t>
            </a:r>
            <a:r>
              <a:rPr lang="el-GR" dirty="0" err="1"/>
              <a:t>μετα</a:t>
            </a:r>
            <a:r>
              <a:rPr lang="el-GR" dirty="0"/>
              <a:t>-αναλύσεις διεθνών ερευνών:</a:t>
            </a:r>
          </a:p>
          <a:p>
            <a:r>
              <a:rPr lang="el-GR" dirty="0"/>
              <a:t>•	Το ποσοστό προβληματικής ή εθιστικής χρήσης διαδικτύου εκτιμάται:</a:t>
            </a:r>
          </a:p>
          <a:p>
            <a:r>
              <a:rPr lang="el-GR" dirty="0"/>
              <a:t>o	Άνδρες: ~6–8%</a:t>
            </a:r>
          </a:p>
          <a:p>
            <a:r>
              <a:rPr lang="el-GR" dirty="0"/>
              <a:t>o	Γυναίκες: ~3–5%</a:t>
            </a:r>
          </a:p>
          <a:p>
            <a:r>
              <a:rPr lang="el-GR" dirty="0"/>
              <a:t>Οι άνδρες εμφανίζουν συχνότερα εθισμό που σχετίζεται με παιχνίδια, πορνογραφία και διαδικτυακό τζόγο, ενώ οι γυναίκες παρουσιάζουν συχνότερα υπερβολική χρήση κοινωνικών δικτύων και </a:t>
            </a:r>
            <a:r>
              <a:rPr lang="el-GR" dirty="0" err="1"/>
              <a:t>messaging</a:t>
            </a:r>
            <a:r>
              <a:rPr lang="el-GR" dirty="0"/>
              <a:t> εφαρμογών.</a:t>
            </a:r>
          </a:p>
          <a:p>
            <a:r>
              <a:rPr lang="el-GR" dirty="0"/>
              <a:t>Έρευνες δείχνουν ότι οι άνδρες έχουν 1,5 έως 2 φορές μεγαλύτερη πιθανότητα να πληρούν τα διαγνωστικά κριτήρια εθισμού στο διαδίκτυο σε σχέση με τις γυναίκες.</a:t>
            </a:r>
          </a:p>
          <a:p>
            <a:r>
              <a:rPr lang="el-GR" dirty="0"/>
              <a:t>Εθισμός στην Πορνογραφία</a:t>
            </a:r>
          </a:p>
          <a:p>
            <a:r>
              <a:rPr lang="el-GR" dirty="0"/>
              <a:t>Η διαφορά φύλου είναι ιδιαίτερα έντονη στον εθισμό στην πορνογραφία.</a:t>
            </a:r>
          </a:p>
          <a:p>
            <a:r>
              <a:rPr lang="el-GR" dirty="0"/>
              <a:t>Σύμφωνα με μεγάλες πληθυσμιακές μελέτες:</a:t>
            </a:r>
          </a:p>
          <a:p>
            <a:r>
              <a:rPr lang="el-GR" dirty="0"/>
              <a:t>•	Τακτική κατανάλωση πορνογραφικού υλικού</a:t>
            </a:r>
          </a:p>
          <a:p>
            <a:r>
              <a:rPr lang="el-GR" dirty="0"/>
              <a:t>o	Άνδρες: ~65–80%</a:t>
            </a:r>
          </a:p>
          <a:p>
            <a:r>
              <a:rPr lang="el-GR" dirty="0"/>
              <a:t>o	Γυναίκες: ~20–35%</a:t>
            </a:r>
          </a:p>
          <a:p>
            <a:endParaRPr lang="el-GR" dirty="0"/>
          </a:p>
          <a:p>
            <a:r>
              <a:rPr lang="el-GR" dirty="0"/>
              <a:t>•	Αναφορά απώλειας ελέγχου / εθιστικής χρήσης</a:t>
            </a:r>
          </a:p>
          <a:p>
            <a:r>
              <a:rPr lang="el-GR" dirty="0"/>
              <a:t>o	Άνδρες: ~10–15%</a:t>
            </a:r>
          </a:p>
          <a:p>
            <a:r>
              <a:rPr lang="el-GR" dirty="0"/>
              <a:t>o	Γυναίκες: ~2–4%</a:t>
            </a:r>
          </a:p>
          <a:p>
            <a:r>
              <a:rPr lang="el-GR" dirty="0"/>
              <a:t>Οι άνδρες είναι 3 έως 5 φορές πιο πιθανό να αναφέρουν:</a:t>
            </a:r>
          </a:p>
          <a:p>
            <a:r>
              <a:rPr lang="el-GR" dirty="0"/>
              <a:t>•	καταναγκαστική χρήση</a:t>
            </a:r>
          </a:p>
          <a:p>
            <a:r>
              <a:rPr lang="el-GR" dirty="0"/>
              <a:t>•	αυξημένη ανοχή (ανάγκη για περισσότερο ή πιο ακραίο περιεχόμενο)</a:t>
            </a:r>
          </a:p>
          <a:p>
            <a:r>
              <a:rPr lang="el-GR" dirty="0"/>
              <a:t>•	αρνητικές επιπτώσεις σε εργασία, σχέσεις και ψυχική υγεία)</a:t>
            </a:r>
          </a:p>
          <a:p>
            <a:r>
              <a:rPr lang="el-GR" dirty="0"/>
              <a:t>Ψυχολογικές και Κοινωνικές Διαφορές</a:t>
            </a:r>
          </a:p>
          <a:p>
            <a:r>
              <a:rPr lang="el-GR" dirty="0"/>
              <a:t>Άνδρες</a:t>
            </a:r>
          </a:p>
          <a:p>
            <a:r>
              <a:rPr lang="el-GR" dirty="0"/>
              <a:t>•	Πιο συχνή χρήση πορνογραφίας ως μέσο:</a:t>
            </a:r>
          </a:p>
          <a:p>
            <a:r>
              <a:rPr lang="el-GR" dirty="0"/>
              <a:t>o	εκτόνωσης</a:t>
            </a:r>
          </a:p>
          <a:p>
            <a:r>
              <a:rPr lang="el-GR" dirty="0"/>
              <a:t>o	διαχείρισης άγχους ή μοναξιάς</a:t>
            </a:r>
          </a:p>
          <a:p>
            <a:r>
              <a:rPr lang="el-GR" dirty="0"/>
              <a:t>•	Μεγαλύτερη σύνδεση με:</a:t>
            </a:r>
          </a:p>
          <a:p>
            <a:r>
              <a:rPr lang="el-GR" dirty="0"/>
              <a:t>o	κατάθλιψη</a:t>
            </a:r>
          </a:p>
          <a:p>
            <a:r>
              <a:rPr lang="el-GR" dirty="0"/>
              <a:t>o	κοινωνική απόσυρση</a:t>
            </a:r>
          </a:p>
          <a:p>
            <a:r>
              <a:rPr lang="el-GR" dirty="0"/>
              <a:t>o	σεξουαλική δυσλειτουργία</a:t>
            </a:r>
          </a:p>
          <a:p>
            <a:r>
              <a:rPr lang="el-GR" dirty="0"/>
              <a:t>Γυναίκες</a:t>
            </a:r>
          </a:p>
          <a:p>
            <a:r>
              <a:rPr lang="el-GR" dirty="0"/>
              <a:t>•	Λιγότερη συχνότητα, αλλά:</a:t>
            </a:r>
          </a:p>
          <a:p>
            <a:r>
              <a:rPr lang="el-GR" dirty="0"/>
              <a:t>o	υψηλότερα επίπεδα ενοχής και ντροπής</a:t>
            </a:r>
          </a:p>
          <a:p>
            <a:r>
              <a:rPr lang="el-GR" dirty="0"/>
              <a:t>o	μεγαλύτερη συσχέτιση με διαταραχές εικόνας σώματος</a:t>
            </a:r>
          </a:p>
          <a:p>
            <a:r>
              <a:rPr lang="el-GR" dirty="0"/>
              <a:t>•	Όταν εμφανίζεται εθιστική χρήση, συχνά συνδέεται με:</a:t>
            </a:r>
          </a:p>
          <a:p>
            <a:r>
              <a:rPr lang="el-GR" dirty="0"/>
              <a:t>o	συναισθηματική εξάρτηση</a:t>
            </a:r>
          </a:p>
          <a:p>
            <a:r>
              <a:rPr lang="el-GR" dirty="0"/>
              <a:t>o	τραυματικές εμπειρίες</a:t>
            </a:r>
          </a:p>
          <a:p>
            <a:r>
              <a:rPr lang="el-GR" dirty="0"/>
              <a:t> </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Το στίγμα της ψυχικής υγείας περιλαμβάνει την κοινωνική δυσφορία, τις προκαταλήψεις, την </a:t>
            </a:r>
            <a:r>
              <a:rPr lang="el-GR" dirty="0" err="1"/>
              <a:t>εσωτερικευμένη</a:t>
            </a:r>
            <a:r>
              <a:rPr lang="el-GR" dirty="0"/>
              <a:t> ντροπή και τις αρνητικές αντιλήψεις που δυσκολεύουν τα άτομα να μιλήσουν για τα συναισθήματά τους ή να ζητήσουν βοήθεια. Μελέτες δείχνουν ότι φύλο και στίγμα συσχετίζονται στενά — και ότι η εμπειρία και οι αντιλήψεις για τα ψυχικά προβλήματα διαφέρουν ανάμεσα σε άνδρες και γυναίκες.</a:t>
            </a:r>
          </a:p>
          <a:p>
            <a:endParaRPr lang="el-GR" dirty="0"/>
          </a:p>
          <a:p>
            <a:r>
              <a:rPr lang="el-GR" dirty="0"/>
              <a:t>Αρνητικές Αντιλήψεις και Φύλο</a:t>
            </a:r>
          </a:p>
          <a:p>
            <a:r>
              <a:rPr lang="el-GR" dirty="0"/>
              <a:t>Μελέτη που αξιολόγησε αντιλήψεις για την ψυχική ασθένεια δείχνει ότι οι άνδρες τείνουν να προτείνουν περισσότερο την </a:t>
            </a:r>
            <a:r>
              <a:rPr lang="el-GR" dirty="0" err="1"/>
              <a:t>αυτοφροντίδα</a:t>
            </a:r>
            <a:r>
              <a:rPr lang="el-GR" dirty="0"/>
              <a:t> και να εμφανίζουν μεγαλύτερη ντροπή/ευθύνη για τον εαυτό τους, ενώ οι γυναίκες είναι πιο πιθανό να δουν θετικά την ψυχοθεραπεία και να θεωρούν ότι η επαγγελματική βοήθεια είναι χρήσιμη. </a:t>
            </a:r>
          </a:p>
          <a:p>
            <a:r>
              <a:rPr lang="el-GR" dirty="0"/>
              <a:t>Αυτό σημαίνει ότι οι άνδρες συχνότερα θεωρούν ότι πρέπει να «</a:t>
            </a:r>
            <a:r>
              <a:rPr lang="el-GR" dirty="0" err="1"/>
              <a:t>αντεπεξέλθουν</a:t>
            </a:r>
            <a:r>
              <a:rPr lang="el-GR" dirty="0"/>
              <a:t> μόνοι τους», ενώ οι γυναίκες είναι πιο ανοιχτές στο να αναγνωρίσουν την αξία της θεραπείας.</a:t>
            </a:r>
          </a:p>
          <a:p>
            <a:endParaRPr lang="el-GR" dirty="0"/>
          </a:p>
          <a:p>
            <a:r>
              <a:rPr lang="el-GR" dirty="0"/>
              <a:t>Στάσεις και Δέκτες Στίγματος</a:t>
            </a:r>
          </a:p>
          <a:p>
            <a:r>
              <a:rPr lang="el-GR" dirty="0"/>
              <a:t>Σύμφωνα με συστηματική επισκόπηση ερευνών σε πληθυσμιακό επίπεδο:</a:t>
            </a:r>
          </a:p>
          <a:p>
            <a:r>
              <a:rPr lang="el-GR" dirty="0"/>
              <a:t>•	Οι γυναίκες φαίνεται να είναι πιο έτοιμες να συστήσουν επαγγελματική βοήθεια και να αξιολογούν ευνοϊκά τα αποτελέσματα θεραπείας.</a:t>
            </a:r>
          </a:p>
          <a:p>
            <a:r>
              <a:rPr lang="el-GR" dirty="0"/>
              <a:t>•	Οι άνδρες, από την άλλη πλευρά, δεν εμφανίζουν πάντα πιο αρνητικές στάσεις έναντι των ατόμων με ψυχικές διαταραχές, αλλά δείχνουν γενικότερα λιγότερη προθυμία να αναζητήσουν βοήθεια. </a:t>
            </a:r>
          </a:p>
          <a:p>
            <a:r>
              <a:rPr lang="el-GR" dirty="0"/>
              <a:t>Αυτό σημαίνει ότι, ακόμα και αν οι άνδρες δεν είναι απαραίτητα περισσότερο </a:t>
            </a:r>
            <a:r>
              <a:rPr lang="el-GR" dirty="0" err="1"/>
              <a:t>στιγματιστικοί</a:t>
            </a:r>
            <a:r>
              <a:rPr lang="el-GR" dirty="0"/>
              <a:t> προς άλλους, το ίδιο το πολιτισμικό στίγμα επηρεάζει την δική τους αναζήτηση υποστήριξης.</a:t>
            </a:r>
          </a:p>
          <a:p>
            <a:endParaRPr lang="el-GR" dirty="0"/>
          </a:p>
          <a:p>
            <a:r>
              <a:rPr lang="el-GR" dirty="0"/>
              <a:t>Μετρήσεις Στάσεων: Άνδρες </a:t>
            </a:r>
            <a:r>
              <a:rPr lang="el-GR" dirty="0" err="1"/>
              <a:t>vs</a:t>
            </a:r>
            <a:r>
              <a:rPr lang="el-GR" dirty="0"/>
              <a:t>. Γυναίκες</a:t>
            </a:r>
          </a:p>
          <a:p>
            <a:r>
              <a:rPr lang="el-GR" dirty="0"/>
              <a:t>Μελέτη που χρησιμοποίησε το ερωτηματολόγιο Community </a:t>
            </a:r>
            <a:r>
              <a:rPr lang="el-GR" dirty="0" err="1"/>
              <a:t>Attitudes</a:t>
            </a:r>
            <a:r>
              <a:rPr lang="el-GR" dirty="0"/>
              <a:t> </a:t>
            </a:r>
            <a:r>
              <a:rPr lang="el-GR" dirty="0" err="1"/>
              <a:t>toward</a:t>
            </a:r>
            <a:r>
              <a:rPr lang="el-GR" dirty="0"/>
              <a:t> the </a:t>
            </a:r>
            <a:r>
              <a:rPr lang="el-GR" dirty="0" err="1"/>
              <a:t>Mentally</a:t>
            </a:r>
            <a:r>
              <a:rPr lang="el-GR" dirty="0"/>
              <a:t> </a:t>
            </a:r>
            <a:r>
              <a:rPr lang="el-GR" dirty="0" err="1"/>
              <a:t>Ill</a:t>
            </a:r>
            <a:r>
              <a:rPr lang="el-GR" dirty="0"/>
              <a:t> σε φοιτητές ιατρικής βρήκε:</a:t>
            </a:r>
          </a:p>
          <a:p>
            <a:r>
              <a:rPr lang="el-GR" dirty="0"/>
              <a:t>•	Οι γυναίκες πέτυχαν σημαντικά λιγότερα </a:t>
            </a:r>
            <a:r>
              <a:rPr lang="el-GR" dirty="0" err="1"/>
              <a:t>στιγματιστικά</a:t>
            </a:r>
            <a:r>
              <a:rPr lang="el-GR" dirty="0"/>
              <a:t> αποτελέσματα σε πολλούς δείκτες συμπόνιας, ηθικής στάσης και κοινωνικής αποδοχής σε σχέση με τους άνδρες.</a:t>
            </a:r>
          </a:p>
          <a:p>
            <a:r>
              <a:rPr lang="el-GR" dirty="0"/>
              <a:t>•	Οι γυναίκες παρουσίασαν πιο ανθρωπιστική και λιγότερο περιοριστική στάση απέναντι σε άτομα με ψυχική ασθένεια. </a:t>
            </a:r>
          </a:p>
          <a:p>
            <a:r>
              <a:rPr lang="el-GR" dirty="0"/>
              <a:t>Αυτό υποδηλώνει ότι οι γυναίκες, σε δοκιμαζόμενα δείγματα, έχουν γενικά πιο θετική στάση απέναντι στην ψυχική ασθένεια σε σύγκριση με τους άνδρες.</a:t>
            </a:r>
          </a:p>
          <a:p>
            <a:endParaRPr lang="el-GR" dirty="0"/>
          </a:p>
          <a:p>
            <a:r>
              <a:rPr lang="el-GR" dirty="0"/>
              <a:t>Διεθνείς Αναφορές για Σύγχρονες Αντιλήψεις</a:t>
            </a:r>
          </a:p>
          <a:p>
            <a:r>
              <a:rPr lang="el-GR" dirty="0"/>
              <a:t>Υπάρχουν και πιο ευρείες έρευνες που δείχνουν ότι:</a:t>
            </a:r>
          </a:p>
          <a:p>
            <a:r>
              <a:rPr lang="el-GR" dirty="0"/>
              <a:t>•	78% των ανδρών προτιμούν να μη μιλούν καν για ψυχική υγεία, λόγω ντροπής και κοινωνικών πιέσεων. </a:t>
            </a:r>
          </a:p>
          <a:p>
            <a:r>
              <a:rPr lang="el-GR" dirty="0"/>
              <a:t>Αυτό δείχνει μια ποσοτική τάση όπου οι άνδρες αποφεύγουν τη συζήτηση και την έκφραση γύρω από ζητήματα ψυχικής υγείας σε πολύ μεγαλύτερο βαθμό σε σχέση με τις γυναίκες — κάτι που σχετίζεται άμεσα με τις αντιλήψεις για «δύναμη», «αυτονομία» και «αδυναμία» που εξακολουθούν να κυριαρχούν σε πολλές κοινωνίες.</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Παρά το γεγονός ότι οι άνδρες εμφανίζουν αυξημένα ποσοστά αυτοκτονίας, χαμηλότερη χρήση υπηρεσιών ψυχικής υγείας και μεγαλύτερη αποφυγή αναζήτησης βοήθειας, η διεθνής βιβλιογραφία δείχνει ότι δεν υφίστανται θεσμοθετημένες υπηρεσίες ψυχικής υγείας αποκλειστικά σχεδιασμένες για τον ανδρικό πληθυσμό. Η παρούσα εργασία εξετάζει διεθνείς πολιτικές ψυχικής υγείας, ευρωπαϊκά δεδομένα και επιστημονικές μελέτες, αναδεικνύοντας ένα συστημικό κενό στον σχεδιασμό υπηρεσιών με </a:t>
            </a:r>
            <a:r>
              <a:rPr lang="el-GR" dirty="0" err="1"/>
              <a:t>έμφυλη</a:t>
            </a:r>
            <a:r>
              <a:rPr lang="el-GR" dirty="0"/>
              <a:t> ευαισθησία ως προς τους άνδρες.</a:t>
            </a:r>
          </a:p>
          <a:p>
            <a:endParaRPr lang="el-GR" dirty="0"/>
          </a:p>
          <a:p>
            <a:r>
              <a:rPr lang="el-GR" dirty="0"/>
              <a:t>Η ψυχική υγεία αναγνωρίζεται από τον Παγκόσμιο Οργανισμό Υγείας (WHO) ως βασικό συστατικό της δημόσιας υγείας. Τα τελευταία έτη, η έννοια της «</a:t>
            </a:r>
            <a:r>
              <a:rPr lang="el-GR" dirty="0" err="1"/>
              <a:t>έμφυλης</a:t>
            </a:r>
            <a:r>
              <a:rPr lang="el-GR" dirty="0"/>
              <a:t> προσέγγισης» έχει ενσωματωθεί στον σχεδιασμό πολιτικών ψυχικής υγείας. Ωστόσο, η εφαρμογή αυτής της προσέγγισης εστιάζει κυρίως στις γυναίκες και στα παιδιά, αφήνοντας τις ιδιαίτερες ανάγκες του ανδρικού πληθυσμού </a:t>
            </a:r>
            <a:r>
              <a:rPr lang="el-GR" dirty="0" err="1"/>
              <a:t>υποεκπροσωπούμενες</a:t>
            </a:r>
            <a:r>
              <a:rPr lang="el-GR" dirty="0"/>
              <a:t> (WHO, 2022).</a:t>
            </a:r>
          </a:p>
          <a:p>
            <a:r>
              <a:rPr lang="el-GR" dirty="0"/>
              <a:t>Φύλο και Πολιτικές Ψυχικής Υγείας</a:t>
            </a:r>
          </a:p>
          <a:p>
            <a:r>
              <a:rPr lang="el-GR" dirty="0"/>
              <a:t>Σύμφωνα με την έκθεση </a:t>
            </a:r>
            <a:r>
              <a:rPr lang="el-GR" dirty="0" err="1"/>
              <a:t>Gender</a:t>
            </a:r>
            <a:r>
              <a:rPr lang="el-GR" dirty="0"/>
              <a:t> and </a:t>
            </a:r>
            <a:r>
              <a:rPr lang="el-GR" dirty="0" err="1"/>
              <a:t>Mental</a:t>
            </a:r>
            <a:r>
              <a:rPr lang="el-GR" dirty="0"/>
              <a:t> Health του WHO, οι περισσότερες εθνικές στρατηγικές ψυχικής υγείας:</a:t>
            </a:r>
          </a:p>
          <a:p>
            <a:r>
              <a:rPr lang="el-GR" dirty="0"/>
              <a:t>•	υιοθετούν φύλο-ουδέτερη προσέγγιση, ή</a:t>
            </a:r>
          </a:p>
          <a:p>
            <a:r>
              <a:rPr lang="el-GR" dirty="0"/>
              <a:t>•	περιλαμβάνουν ειδικές δομές για γυναίκες (π.χ. </a:t>
            </a:r>
            <a:r>
              <a:rPr lang="el-GR" dirty="0" err="1"/>
              <a:t>περιγεννητική</a:t>
            </a:r>
            <a:r>
              <a:rPr lang="el-GR" dirty="0"/>
              <a:t> ψυχική υγεία, θύματα </a:t>
            </a:r>
            <a:r>
              <a:rPr lang="el-GR" dirty="0" err="1"/>
              <a:t>έμφυλης</a:t>
            </a:r>
            <a:r>
              <a:rPr lang="el-GR" dirty="0"/>
              <a:t> βίας),</a:t>
            </a:r>
          </a:p>
          <a:p>
            <a:r>
              <a:rPr lang="el-GR" dirty="0"/>
              <a:t>χωρίς αντίστοιχες εξειδικευμένες υπηρεσίες για άνδρες (WHO, 2022).</a:t>
            </a:r>
          </a:p>
          <a:p>
            <a:r>
              <a:rPr lang="el-GR" dirty="0"/>
              <a:t>Η απουσία ανδρικά </a:t>
            </a:r>
            <a:r>
              <a:rPr lang="el-GR" dirty="0" err="1"/>
              <a:t>στοχευμένων</a:t>
            </a:r>
            <a:r>
              <a:rPr lang="el-GR" dirty="0"/>
              <a:t> υπηρεσιών έρχεται σε αντίθεση με τα επιδημιολογικά δεδομένα, σύμφωνα με τα οποία οι άνδρες παρουσιάζουν:</a:t>
            </a:r>
          </a:p>
          <a:p>
            <a:r>
              <a:rPr lang="el-GR" dirty="0"/>
              <a:t>•	σημαντικά υψηλότερα ποσοστά θανάτων από αυτοκτονία,</a:t>
            </a:r>
          </a:p>
          <a:p>
            <a:r>
              <a:rPr lang="el-GR" dirty="0"/>
              <a:t>•	αυξημένη εμπλοκή σε συμπεριφορές υψηλού κινδύνου,</a:t>
            </a:r>
          </a:p>
          <a:p>
            <a:r>
              <a:rPr lang="el-GR" dirty="0"/>
              <a:t>•	χαμηλότερη προσέλευση σε υπηρεσίες ψυχικής υγείας (</a:t>
            </a:r>
            <a:r>
              <a:rPr lang="el-GR" dirty="0" err="1"/>
              <a:t>Courtenay</a:t>
            </a:r>
            <a:r>
              <a:rPr lang="el-GR" dirty="0"/>
              <a:t>, 2000; </a:t>
            </a:r>
            <a:r>
              <a:rPr lang="el-GR" dirty="0" err="1"/>
              <a:t>Hawton</a:t>
            </a:r>
            <a:r>
              <a:rPr lang="el-GR" dirty="0"/>
              <a:t>, 2007).</a:t>
            </a:r>
          </a:p>
          <a:p>
            <a:r>
              <a:rPr lang="el-GR" dirty="0"/>
              <a:t>Σύγκριση με Υπηρεσίες Εστιασμένες στις Γυναίκες</a:t>
            </a:r>
          </a:p>
          <a:p>
            <a:r>
              <a:rPr lang="el-GR" dirty="0"/>
              <a:t>Σε πολλές χώρες της Ευρώπης και του δυτικού κόσμου λειτουργούν:</a:t>
            </a:r>
          </a:p>
          <a:p>
            <a:r>
              <a:rPr lang="el-GR" dirty="0"/>
              <a:t>•	εξειδικευμένα κέντρα ψυχικής υγείας για γυναίκες,</a:t>
            </a:r>
          </a:p>
          <a:p>
            <a:r>
              <a:rPr lang="el-GR" dirty="0"/>
              <a:t>•	προγράμματα για την </a:t>
            </a:r>
            <a:r>
              <a:rPr lang="el-GR" dirty="0" err="1"/>
              <a:t>περιγεννητική</a:t>
            </a:r>
            <a:r>
              <a:rPr lang="el-GR" dirty="0"/>
              <a:t> περίοδο,</a:t>
            </a:r>
          </a:p>
          <a:p>
            <a:r>
              <a:rPr lang="el-GR" dirty="0"/>
              <a:t>•	γραμμές βοήθειας αποκλειστικά για γυναίκες που βιώνουν βία.</a:t>
            </a:r>
          </a:p>
          <a:p>
            <a:r>
              <a:rPr lang="el-GR" dirty="0"/>
              <a:t>Αντίθετα, δεν υφίσταται αντίστοιχο δημόσιο δίκτυο υπηρεσιών αποκλειστικά για άνδρες, παρά το γεγονός ότι οι άνδρες αποτελούν την πλειονότητα των θυμάτων αυτοκτονίας στις περισσότερες χώρες (EIGE, 2021).</a:t>
            </a:r>
          </a:p>
          <a:p>
            <a:r>
              <a:rPr lang="el-GR" dirty="0"/>
              <a:t>Επιστημονική Τεκμηρίωση της Απουσίας Ανδρικών Υπηρεσιών</a:t>
            </a:r>
          </a:p>
          <a:p>
            <a:r>
              <a:rPr lang="el-GR" dirty="0"/>
              <a:t>Συστηματικές ανασκοπήσεις επισημαίνουν ότι οι υπηρεσίες ψυχικής υγείας:</a:t>
            </a:r>
          </a:p>
          <a:p>
            <a:r>
              <a:rPr lang="el-GR" dirty="0"/>
              <a:t>•	δεν σχεδιάζονται με βάση τα ανδρικά πρότυπα αναζήτησης βοήθειας,</a:t>
            </a:r>
          </a:p>
          <a:p>
            <a:r>
              <a:rPr lang="el-GR" dirty="0"/>
              <a:t>•	συχνά αποτυγχάνουν να προσεγγίσουν άνδρες λόγω κοινωνικών στερεοτύπων ανδρισμού (</a:t>
            </a:r>
            <a:r>
              <a:rPr lang="el-GR" dirty="0" err="1"/>
              <a:t>Seidler</a:t>
            </a:r>
            <a:r>
              <a:rPr lang="el-GR" dirty="0"/>
              <a:t> </a:t>
            </a:r>
            <a:r>
              <a:rPr lang="el-GR" dirty="0" err="1"/>
              <a:t>et</a:t>
            </a:r>
            <a:r>
              <a:rPr lang="el-GR" dirty="0"/>
              <a:t> </a:t>
            </a:r>
            <a:r>
              <a:rPr lang="el-GR" dirty="0" err="1"/>
              <a:t>al</a:t>
            </a:r>
            <a:r>
              <a:rPr lang="el-GR" dirty="0"/>
              <a:t>., 2016).</a:t>
            </a:r>
          </a:p>
          <a:p>
            <a:r>
              <a:rPr lang="el-GR" dirty="0"/>
              <a:t>Η βιβλιογραφία του British Journal of </a:t>
            </a:r>
            <a:r>
              <a:rPr lang="el-GR" dirty="0" err="1"/>
              <a:t>Psychiatry</a:t>
            </a:r>
            <a:r>
              <a:rPr lang="el-GR" dirty="0"/>
              <a:t> τονίζει ότι οι παρεμβάσεις ψυχικής υγείας σπάνια προσαρμόζονται σε ανδρικές συμπεριφορές, όπως η αποφυγή συναισθηματικής έκφρασης ή η καθυστερημένη αναζήτηση βοήθειας (</a:t>
            </a:r>
            <a:r>
              <a:rPr lang="el-GR" dirty="0" err="1"/>
              <a:t>Addis</a:t>
            </a:r>
            <a:r>
              <a:rPr lang="el-GR" dirty="0"/>
              <a:t> &amp; </a:t>
            </a:r>
            <a:r>
              <a:rPr lang="el-GR" dirty="0" err="1"/>
              <a:t>Mahalik</a:t>
            </a:r>
            <a:r>
              <a:rPr lang="el-GR" dirty="0"/>
              <a:t>, 2003).</a:t>
            </a:r>
          </a:p>
          <a:p>
            <a:endParaRPr lang="el-GR" dirty="0"/>
          </a:p>
          <a:p>
            <a:r>
              <a:rPr lang="el-GR" dirty="0"/>
              <a:t>Επιδημιολογικά Δεδομένα για τους Άνδρες στην Ελλάδα</a:t>
            </a:r>
          </a:p>
          <a:p>
            <a:r>
              <a:rPr lang="el-GR" dirty="0"/>
              <a:t>Σύμφωνα με τα διαθέσιμα ελληνικά και ευρωπαϊκά δεδομένα:</a:t>
            </a:r>
          </a:p>
          <a:p>
            <a:r>
              <a:rPr lang="el-GR" dirty="0"/>
              <a:t>•	Οι άνδρες στην Ελλάδα αποτελούν την πλειονότητα των θανάτων από αυτοκτονία, με αναλογία περίπου 4:1 σε σχέση με τις γυναίκες (ΕΛΣΤΑΤ, 2022).</a:t>
            </a:r>
          </a:p>
          <a:p>
            <a:r>
              <a:rPr lang="el-GR" dirty="0"/>
              <a:t>•	Οι άνδρες εμφανίζουν χαμηλότερη προσέλευση σε υπηρεσίες ψυχικής υγείας, ιδιαίτερα σε πρωτοβάθμιο επίπεδο.</a:t>
            </a:r>
          </a:p>
          <a:p>
            <a:r>
              <a:rPr lang="el-GR" dirty="0"/>
              <a:t>•	Η αναζήτηση βοήθειας από άνδρες συχνά πραγματοποιείται σε προχωρημένο στάδιο ψυχικής επιβάρυνσης, γεγονός που αυξάνει τη σοβαρότητα των περιστατικών.</a:t>
            </a:r>
          </a:p>
          <a:p>
            <a:r>
              <a:rPr lang="el-GR" dirty="0"/>
              <a:t>Παρά τα ανησυχητικά αυτά δεδομένα, δεν παρατηρείται αντίστοιχη προσαρμογή των υπηρεσιών ψυχικής υγείας του ΕΣΥ στις ανάγκες των ανδρών.</a:t>
            </a:r>
          </a:p>
          <a:p>
            <a:endParaRPr lang="el-GR" dirty="0"/>
          </a:p>
          <a:p>
            <a:r>
              <a:rPr lang="el-GR" dirty="0"/>
              <a:t>Σύγκριση με </a:t>
            </a:r>
            <a:r>
              <a:rPr lang="el-GR" dirty="0" err="1"/>
              <a:t>Έμφυλα</a:t>
            </a:r>
            <a:r>
              <a:rPr lang="el-GR" dirty="0"/>
              <a:t> </a:t>
            </a:r>
            <a:r>
              <a:rPr lang="el-GR" dirty="0" err="1"/>
              <a:t>Στοχευμένες</a:t>
            </a:r>
            <a:r>
              <a:rPr lang="el-GR" dirty="0"/>
              <a:t> Υπηρεσίες</a:t>
            </a:r>
          </a:p>
          <a:p>
            <a:r>
              <a:rPr lang="el-GR" dirty="0"/>
              <a:t>Στο ελληνικό πλαίσιο λειτουργούν:</a:t>
            </a:r>
          </a:p>
          <a:p>
            <a:r>
              <a:rPr lang="el-GR" dirty="0"/>
              <a:t>•	Συμβουλευτικά Κέντρα Γυναικών,</a:t>
            </a:r>
          </a:p>
          <a:p>
            <a:r>
              <a:rPr lang="el-GR" dirty="0"/>
              <a:t>•	Ξενώνες φιλοξενίας για γυναίκες θύματα βίας,</a:t>
            </a:r>
          </a:p>
          <a:p>
            <a:r>
              <a:rPr lang="el-GR" dirty="0"/>
              <a:t>•	Εξειδικευμένες υπηρεσίες ψυχικής υγείας για την </a:t>
            </a:r>
            <a:r>
              <a:rPr lang="el-GR" dirty="0" err="1"/>
              <a:t>περιγεννητική</a:t>
            </a:r>
            <a:r>
              <a:rPr lang="el-GR" dirty="0"/>
              <a:t> περίοδο.</a:t>
            </a:r>
          </a:p>
          <a:p>
            <a:r>
              <a:rPr lang="el-GR" dirty="0"/>
              <a:t>Αντίθετα, δεν υφίστανται αντίστοιχες δομές για άνδρες, παρά το γεγονός ότι η διεθνής και ελληνική βιβλιογραφία αναγνωρίζει ότι οι άνδρες αντιμετωπίζουν διαφορετικά εμπόδια στη χρήση υπηρεσιών ψυχικής υγείας, όπως το στίγμα, οι κοινωνικές νόρμες ανδρισμού και η αποφυγή συναισθηματικής έκφρασης (</a:t>
            </a:r>
            <a:r>
              <a:rPr lang="el-GR" dirty="0" err="1"/>
              <a:t>Addis</a:t>
            </a:r>
            <a:r>
              <a:rPr lang="el-GR" dirty="0"/>
              <a:t> &amp; </a:t>
            </a:r>
            <a:r>
              <a:rPr lang="el-GR" dirty="0" err="1"/>
              <a:t>Mahalik</a:t>
            </a:r>
            <a:r>
              <a:rPr lang="el-GR" dirty="0"/>
              <a:t>, 2003).</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6. Άσκηση σε ομάδες </a:t>
            </a:r>
          </a:p>
          <a:p>
            <a:r>
              <a:rPr lang="el-GR" dirty="0"/>
              <a:t>Όλα αυτά είναι μία αφορμή να μας προβληματίσει γιατί και στις δικές μας υπηρεσίες οι άνδρες απευθύνονται πιο δύσκολα, και πως ενδεχομένως θα μπορούσαμε να τους ενισχύσουμε στο να ζητούν βοήθεια.  </a:t>
            </a:r>
          </a:p>
          <a:p>
            <a:endParaRPr lang="el-GR" dirty="0"/>
          </a:p>
          <a:p>
            <a:r>
              <a:rPr lang="el-GR" dirty="0"/>
              <a:t>Ερωτήματα </a:t>
            </a:r>
          </a:p>
          <a:p>
            <a:r>
              <a:rPr lang="el-GR" dirty="0"/>
              <a:t>1. Παρακαλώ καταγράψτε τους λόγους που πιστεύετε ότι οι άντρες απευθύνονται πολύ πιο δύσκολα σε υπηρεσίες ψυχικής υγείας</a:t>
            </a:r>
          </a:p>
          <a:p>
            <a:r>
              <a:rPr lang="el-GR" dirty="0"/>
              <a:t>2. </a:t>
            </a:r>
            <a:r>
              <a:rPr lang="el-GR"/>
              <a:t>Περιγράψτε </a:t>
            </a:r>
            <a:r>
              <a:rPr lang="el-GR" dirty="0"/>
              <a:t>τα οφέλη από μία σημαντική αύξηση του ποσοστού των αντρών που απευθύνονται σε υπηρεσίες ψυχικής υγείας (σε προσωπικό, οικογενειακό, οικονομικό και κοινωνικό επίπεδο)  </a:t>
            </a:r>
          </a:p>
          <a:p>
            <a:r>
              <a:rPr lang="el-GR" dirty="0"/>
              <a:t>3. Τί κινήσεις μπορούν να γίνουν προς αυτή την κατεύθυνση (δήμοι, κοινότητες, υπουργείο, Μονάδες ΕΚΨ)</a:t>
            </a:r>
          </a:p>
          <a:p>
            <a:r>
              <a:rPr lang="el-GR" dirty="0"/>
              <a:t>4. Περιγράψτε μια Υπηρεσία/Πρόγραμμα/ΚΗ, που θα μπορούσε να αναπτυχθεί από την ΕΚΨ και να απευθύνετε αποκλειστικά στον αντρικό πληθυσμό. Είδος υπηρεσίας, περιοχή, αντικείμενο, μέθοδος δουλειάς. </a:t>
            </a:r>
            <a:r>
              <a:rPr lang="el-GR" dirty="0" err="1"/>
              <a:t>Ποιά</a:t>
            </a:r>
            <a:r>
              <a:rPr lang="el-GR" dirty="0"/>
              <a:t> κοινωνική ανάγκη θα καλύπτει. Τι καινούργιο θα φέρει στις υπηρεσίες ψυχικής υγείας.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dirty="0"/>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en-GB" dirty="0"/>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p:nvPr/>
        </p:nvSpPr>
        <p:spPr>
          <a:xfrm>
            <a:off x="793790" y="2698909"/>
            <a:ext cx="7556421" cy="1302544"/>
          </a:xfrm>
          <a:prstGeom prst="rect">
            <a:avLst/>
          </a:prstGeom>
          <a:noFill/>
          <a:ln/>
        </p:spPr>
        <p:txBody>
          <a:bodyPr wrap="square" lIns="0" tIns="0" rIns="0" bIns="0" rtlCol="0" anchor="t"/>
          <a:lstStyle/>
          <a:p>
            <a:pPr marL="0" indent="0" algn="l">
              <a:lnSpc>
                <a:spcPts val="5100"/>
              </a:lnSpc>
              <a:buNone/>
            </a:pPr>
            <a:r>
              <a:rPr lang="en-US" sz="4100" b="1" dirty="0">
                <a:solidFill>
                  <a:srgbClr val="000000"/>
                </a:solidFill>
                <a:latin typeface="Petrona Bold" pitchFamily="34" charset="0"/>
                <a:ea typeface="Petrona Bold" pitchFamily="34" charset="-122"/>
                <a:cs typeface="Petrona Bold" pitchFamily="34" charset="-120"/>
              </a:rPr>
              <a:t>Αντρική Ψυχική Υγεία: Η Κρυμμένη Ευαλωτότητα</a:t>
            </a:r>
            <a:endParaRPr lang="en-US" sz="4100" dirty="0"/>
          </a:p>
        </p:txBody>
      </p:sp>
      <p:sp>
        <p:nvSpPr>
          <p:cNvPr id="4" name="Text 1"/>
          <p:cNvSpPr/>
          <p:nvPr/>
        </p:nvSpPr>
        <p:spPr>
          <a:xfrm>
            <a:off x="793790" y="4299109"/>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Μια κριτική ματιά στις διαφορές φύλου στην πρόσβαση και χρήση υπηρεσιών ψυχικής υγείας</a:t>
            </a:r>
            <a:endParaRPr lang="en-US" sz="1550" dirty="0"/>
          </a:p>
        </p:txBody>
      </p:sp>
      <p:sp>
        <p:nvSpPr>
          <p:cNvPr id="5" name="Shape 2"/>
          <p:cNvSpPr/>
          <p:nvPr/>
        </p:nvSpPr>
        <p:spPr>
          <a:xfrm>
            <a:off x="793790" y="5157430"/>
            <a:ext cx="2686288" cy="373142"/>
          </a:xfrm>
          <a:prstGeom prst="roundRect">
            <a:avLst>
              <a:gd name="adj" fmla="val 17872"/>
            </a:avLst>
          </a:prstGeom>
          <a:solidFill>
            <a:srgbClr val="CCEEFF"/>
          </a:solidFill>
          <a:ln/>
        </p:spPr>
        <p:txBody>
          <a:bodyPr/>
          <a:lstStyle/>
          <a:p>
            <a:endParaRPr lang="en-GB" dirty="0"/>
          </a:p>
        </p:txBody>
      </p:sp>
      <p:sp>
        <p:nvSpPr>
          <p:cNvPr id="6" name="Text 3"/>
          <p:cNvSpPr/>
          <p:nvPr/>
        </p:nvSpPr>
        <p:spPr>
          <a:xfrm>
            <a:off x="912852" y="5216962"/>
            <a:ext cx="2448163" cy="254079"/>
          </a:xfrm>
          <a:prstGeom prst="rect">
            <a:avLst/>
          </a:prstGeom>
          <a:noFill/>
          <a:ln/>
        </p:spPr>
        <p:txBody>
          <a:bodyPr wrap="none" lIns="0" tIns="0" rIns="0" bIns="0" rtlCol="0" anchor="t"/>
          <a:lstStyle/>
          <a:p>
            <a:pPr marL="0" indent="0" algn="l">
              <a:lnSpc>
                <a:spcPts val="2000"/>
              </a:lnSpc>
              <a:buNone/>
            </a:pPr>
            <a:r>
              <a:rPr lang="en-US" sz="1250" dirty="0">
                <a:solidFill>
                  <a:srgbClr val="272525"/>
                </a:solidFill>
                <a:latin typeface="Inter" pitchFamily="34" charset="0"/>
                <a:ea typeface="Inter" pitchFamily="34" charset="-122"/>
                <a:cs typeface="Inter" pitchFamily="34" charset="-120"/>
              </a:rPr>
              <a:t>ΔΡ. ΒΑΣ</a:t>
            </a:r>
            <a:r>
              <a:rPr lang="el-GR" sz="1250" dirty="0">
                <a:solidFill>
                  <a:srgbClr val="272525"/>
                </a:solidFill>
                <a:latin typeface="Inter" pitchFamily="34" charset="0"/>
                <a:ea typeface="Inter" pitchFamily="34" charset="-122"/>
                <a:cs typeface="Inter" pitchFamily="34" charset="-120"/>
              </a:rPr>
              <a:t>Ι</a:t>
            </a:r>
            <a:r>
              <a:rPr lang="en-US" sz="1250" dirty="0">
                <a:solidFill>
                  <a:srgbClr val="272525"/>
                </a:solidFill>
                <a:latin typeface="Inter" pitchFamily="34" charset="0"/>
                <a:ea typeface="Inter" pitchFamily="34" charset="-122"/>
                <a:cs typeface="Inter" pitchFamily="34" charset="-120"/>
              </a:rPr>
              <a:t>ΛΗΣ Ι. ΧΡΟΝ</a:t>
            </a:r>
            <a:r>
              <a:rPr lang="el-GR" sz="1250" dirty="0">
                <a:solidFill>
                  <a:srgbClr val="272525"/>
                </a:solidFill>
                <a:latin typeface="Inter" pitchFamily="34" charset="0"/>
                <a:ea typeface="Inter" pitchFamily="34" charset="-122"/>
                <a:cs typeface="Inter" pitchFamily="34" charset="-120"/>
              </a:rPr>
              <a:t>Ο</a:t>
            </a:r>
            <a:r>
              <a:rPr lang="en-US" sz="1250" dirty="0">
                <a:solidFill>
                  <a:srgbClr val="272525"/>
                </a:solidFill>
                <a:latin typeface="Inter" pitchFamily="34" charset="0"/>
                <a:ea typeface="Inter" pitchFamily="34" charset="-122"/>
                <a:cs typeface="Inter" pitchFamily="34" charset="-120"/>
              </a:rPr>
              <a:t>ΠΟΥΛΟΣ</a:t>
            </a:r>
            <a:endParaRPr lang="en-US" sz="1250" dirty="0"/>
          </a:p>
        </p:txBody>
      </p:sp>
      <p:pic>
        <p:nvPicPr>
          <p:cNvPr id="8" name="Picture 7">
            <a:extLst>
              <a:ext uri="{FF2B5EF4-FFF2-40B4-BE49-F238E27FC236}">
                <a16:creationId xmlns:a16="http://schemas.microsoft.com/office/drawing/2014/main" id="{4B11E85B-B6B9-7F3B-BDC0-123788740F8C}"/>
              </a:ext>
            </a:extLst>
          </p:cNvPr>
          <p:cNvPicPr>
            <a:picLocks noChangeAspect="1"/>
          </p:cNvPicPr>
          <p:nvPr/>
        </p:nvPicPr>
        <p:blipFill>
          <a:blip r:embed="rId3"/>
          <a:srcRect b="50000"/>
          <a:stretch>
            <a:fillRect/>
          </a:stretch>
        </p:blipFill>
        <p:spPr>
          <a:xfrm>
            <a:off x="9022814" y="-1"/>
            <a:ext cx="5599576" cy="825700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553760"/>
            <a:ext cx="5862280" cy="651272"/>
          </a:xfrm>
          <a:prstGeom prst="rect">
            <a:avLst/>
          </a:prstGeom>
          <a:noFill/>
          <a:ln/>
        </p:spPr>
        <p:txBody>
          <a:bodyPr wrap="none" lIns="0" tIns="0" rIns="0" bIns="0" rtlCol="0" anchor="t"/>
          <a:lstStyle/>
          <a:p>
            <a:pPr marL="0" indent="0" algn="l">
              <a:lnSpc>
                <a:spcPts val="5100"/>
              </a:lnSpc>
              <a:buNone/>
            </a:pPr>
            <a:r>
              <a:rPr lang="en-US" sz="4100" b="1" dirty="0">
                <a:solidFill>
                  <a:srgbClr val="000000"/>
                </a:solidFill>
                <a:latin typeface="Petrona Bold" pitchFamily="34" charset="0"/>
                <a:ea typeface="Petrona Bold" pitchFamily="34" charset="-122"/>
                <a:cs typeface="Petrona Bold" pitchFamily="34" charset="-120"/>
              </a:rPr>
              <a:t>Βασικά Συμπεράσματα</a:t>
            </a:r>
            <a:endParaRPr lang="en-US" sz="4100" dirty="0"/>
          </a:p>
        </p:txBody>
      </p:sp>
      <p:sp>
        <p:nvSpPr>
          <p:cNvPr id="3" name="Shape 1"/>
          <p:cNvSpPr/>
          <p:nvPr/>
        </p:nvSpPr>
        <p:spPr>
          <a:xfrm>
            <a:off x="793790" y="1601867"/>
            <a:ext cx="6422231" cy="2602944"/>
          </a:xfrm>
          <a:prstGeom prst="roundRect">
            <a:avLst>
              <a:gd name="adj" fmla="val 3202"/>
            </a:avLst>
          </a:prstGeom>
          <a:solidFill>
            <a:srgbClr val="CCEEFF"/>
          </a:solidFill>
          <a:ln w="7620">
            <a:solidFill>
              <a:srgbClr val="B2D4E5"/>
            </a:solidFill>
            <a:prstDash val="solid"/>
          </a:ln>
        </p:spPr>
        <p:txBody>
          <a:bodyPr/>
          <a:lstStyle/>
          <a:p>
            <a:endParaRPr lang="en-GB" dirty="0"/>
          </a:p>
        </p:txBody>
      </p:sp>
      <p:sp>
        <p:nvSpPr>
          <p:cNvPr id="4" name="Shape 2"/>
          <p:cNvSpPr/>
          <p:nvPr/>
        </p:nvSpPr>
        <p:spPr>
          <a:xfrm>
            <a:off x="999768" y="1807845"/>
            <a:ext cx="595313" cy="595313"/>
          </a:xfrm>
          <a:prstGeom prst="roundRect">
            <a:avLst>
              <a:gd name="adj" fmla="val 15358451"/>
            </a:avLst>
          </a:prstGeom>
          <a:solidFill>
            <a:srgbClr val="007EBD"/>
          </a:solidFill>
          <a:ln/>
        </p:spPr>
        <p:txBody>
          <a:bodyPr/>
          <a:lstStyle/>
          <a:p>
            <a:endParaRPr lang="en-GB" dirty="0"/>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3479" y="1971437"/>
            <a:ext cx="267891" cy="267891"/>
          </a:xfrm>
          <a:prstGeom prst="rect">
            <a:avLst/>
          </a:prstGeom>
        </p:spPr>
      </p:pic>
      <p:sp>
        <p:nvSpPr>
          <p:cNvPr id="6" name="Text 3"/>
          <p:cNvSpPr/>
          <p:nvPr/>
        </p:nvSpPr>
        <p:spPr>
          <a:xfrm>
            <a:off x="999768" y="2601516"/>
            <a:ext cx="2604968"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Κρυμμένη Κρίση</a:t>
            </a:r>
            <a:endParaRPr lang="en-US" sz="2050" dirty="0"/>
          </a:p>
        </p:txBody>
      </p:sp>
      <p:sp>
        <p:nvSpPr>
          <p:cNvPr id="7" name="Text 4"/>
          <p:cNvSpPr/>
          <p:nvPr/>
        </p:nvSpPr>
        <p:spPr>
          <a:xfrm>
            <a:off x="999768" y="3046214"/>
            <a:ext cx="6010275"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Οι άνδρες αντιμετωπίζουν σοβαρά προβλήματα ψυχικής υγείας με υψηλότερα ποσοστά αυτοκτονίας, εθισμών και κοινωνικού αποκλεισμού.</a:t>
            </a:r>
            <a:endParaRPr lang="en-US" sz="1550" dirty="0"/>
          </a:p>
        </p:txBody>
      </p:sp>
      <p:sp>
        <p:nvSpPr>
          <p:cNvPr id="8" name="Shape 5"/>
          <p:cNvSpPr/>
          <p:nvPr/>
        </p:nvSpPr>
        <p:spPr>
          <a:xfrm>
            <a:off x="7414379" y="1601867"/>
            <a:ext cx="6422231" cy="2602944"/>
          </a:xfrm>
          <a:prstGeom prst="roundRect">
            <a:avLst>
              <a:gd name="adj" fmla="val 3202"/>
            </a:avLst>
          </a:prstGeom>
          <a:solidFill>
            <a:srgbClr val="CCEEFF"/>
          </a:solidFill>
          <a:ln w="7620">
            <a:solidFill>
              <a:srgbClr val="B2D4E5"/>
            </a:solidFill>
            <a:prstDash val="solid"/>
          </a:ln>
        </p:spPr>
        <p:txBody>
          <a:bodyPr/>
          <a:lstStyle/>
          <a:p>
            <a:endParaRPr lang="en-GB" dirty="0"/>
          </a:p>
        </p:txBody>
      </p:sp>
      <p:sp>
        <p:nvSpPr>
          <p:cNvPr id="9" name="Shape 6"/>
          <p:cNvSpPr/>
          <p:nvPr/>
        </p:nvSpPr>
        <p:spPr>
          <a:xfrm>
            <a:off x="7620357" y="1807845"/>
            <a:ext cx="595313" cy="595313"/>
          </a:xfrm>
          <a:prstGeom prst="roundRect">
            <a:avLst>
              <a:gd name="adj" fmla="val 15358451"/>
            </a:avLst>
          </a:prstGeom>
          <a:solidFill>
            <a:srgbClr val="007EBD"/>
          </a:solidFill>
          <a:ln/>
        </p:spPr>
        <p:txBody>
          <a:bodyPr/>
          <a:lstStyle/>
          <a:p>
            <a:endParaRPr lang="en-GB" dirty="0"/>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4068" y="1971437"/>
            <a:ext cx="267891" cy="267891"/>
          </a:xfrm>
          <a:prstGeom prst="rect">
            <a:avLst/>
          </a:prstGeom>
        </p:spPr>
      </p:pic>
      <p:sp>
        <p:nvSpPr>
          <p:cNvPr id="11" name="Text 7"/>
          <p:cNvSpPr/>
          <p:nvPr/>
        </p:nvSpPr>
        <p:spPr>
          <a:xfrm>
            <a:off x="7620357" y="2601516"/>
            <a:ext cx="2604968"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Χάσμα Πρόσβασης</a:t>
            </a:r>
            <a:endParaRPr lang="en-US" sz="2050" dirty="0"/>
          </a:p>
        </p:txBody>
      </p:sp>
      <p:sp>
        <p:nvSpPr>
          <p:cNvPr id="12" name="Text 8"/>
          <p:cNvSpPr/>
          <p:nvPr/>
        </p:nvSpPr>
        <p:spPr>
          <a:xfrm>
            <a:off x="7620357" y="3046214"/>
            <a:ext cx="6010275"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Παρά τις ανάγκες, οι άνδρες χρησιμοποιούν σημαντικά λιγότερο τις υπηρεσίες ψυχικής υγείας λόγω στίγματος και κοινωνικών προσδοκιών.</a:t>
            </a:r>
            <a:endParaRPr lang="en-US" sz="1550" dirty="0"/>
          </a:p>
        </p:txBody>
      </p:sp>
      <p:sp>
        <p:nvSpPr>
          <p:cNvPr id="13" name="Shape 9"/>
          <p:cNvSpPr/>
          <p:nvPr/>
        </p:nvSpPr>
        <p:spPr>
          <a:xfrm>
            <a:off x="793790" y="4403169"/>
            <a:ext cx="6422231" cy="2285405"/>
          </a:xfrm>
          <a:prstGeom prst="roundRect">
            <a:avLst>
              <a:gd name="adj" fmla="val 3647"/>
            </a:avLst>
          </a:prstGeom>
          <a:solidFill>
            <a:srgbClr val="CCEEFF"/>
          </a:solidFill>
          <a:ln w="7620">
            <a:solidFill>
              <a:srgbClr val="B2D4E5"/>
            </a:solidFill>
            <a:prstDash val="solid"/>
          </a:ln>
        </p:spPr>
        <p:txBody>
          <a:bodyPr/>
          <a:lstStyle/>
          <a:p>
            <a:endParaRPr lang="en-GB" dirty="0"/>
          </a:p>
        </p:txBody>
      </p:sp>
      <p:sp>
        <p:nvSpPr>
          <p:cNvPr id="14" name="Shape 10"/>
          <p:cNvSpPr/>
          <p:nvPr/>
        </p:nvSpPr>
        <p:spPr>
          <a:xfrm>
            <a:off x="999768" y="4609148"/>
            <a:ext cx="595313" cy="595313"/>
          </a:xfrm>
          <a:prstGeom prst="roundRect">
            <a:avLst>
              <a:gd name="adj" fmla="val 15358451"/>
            </a:avLst>
          </a:prstGeom>
          <a:solidFill>
            <a:srgbClr val="007EBD"/>
          </a:solidFill>
          <a:ln/>
        </p:spPr>
        <p:txBody>
          <a:bodyPr/>
          <a:lstStyle/>
          <a:p>
            <a:endParaRPr lang="en-GB" dirty="0"/>
          </a:p>
        </p:txBody>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3479" y="4772739"/>
            <a:ext cx="267891" cy="267891"/>
          </a:xfrm>
          <a:prstGeom prst="rect">
            <a:avLst/>
          </a:prstGeom>
        </p:spPr>
      </p:pic>
      <p:sp>
        <p:nvSpPr>
          <p:cNvPr id="16" name="Text 11"/>
          <p:cNvSpPr/>
          <p:nvPr/>
        </p:nvSpPr>
        <p:spPr>
          <a:xfrm>
            <a:off x="999768" y="5402818"/>
            <a:ext cx="2908459"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Απουσία Εξειδίκευσης</a:t>
            </a:r>
            <a:endParaRPr lang="en-US" sz="2050" dirty="0"/>
          </a:p>
        </p:txBody>
      </p:sp>
      <p:sp>
        <p:nvSpPr>
          <p:cNvPr id="17" name="Text 12"/>
          <p:cNvSpPr/>
          <p:nvPr/>
        </p:nvSpPr>
        <p:spPr>
          <a:xfrm>
            <a:off x="999768" y="5847517"/>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Δεν υπάρχουν θεσμοθετημένες υπηρεσίες σχεδιασμένες ειδικά για τις ανάγκες του ανδρικού πληθυσμού.</a:t>
            </a:r>
            <a:endParaRPr lang="en-US" sz="1550" dirty="0"/>
          </a:p>
        </p:txBody>
      </p:sp>
      <p:sp>
        <p:nvSpPr>
          <p:cNvPr id="18" name="Shape 13"/>
          <p:cNvSpPr/>
          <p:nvPr/>
        </p:nvSpPr>
        <p:spPr>
          <a:xfrm>
            <a:off x="7414379" y="4403169"/>
            <a:ext cx="6422231" cy="2285405"/>
          </a:xfrm>
          <a:prstGeom prst="roundRect">
            <a:avLst>
              <a:gd name="adj" fmla="val 3647"/>
            </a:avLst>
          </a:prstGeom>
          <a:solidFill>
            <a:srgbClr val="CCEEFF"/>
          </a:solidFill>
          <a:ln w="7620">
            <a:solidFill>
              <a:srgbClr val="B2D4E5"/>
            </a:solidFill>
            <a:prstDash val="solid"/>
          </a:ln>
        </p:spPr>
        <p:txBody>
          <a:bodyPr/>
          <a:lstStyle/>
          <a:p>
            <a:endParaRPr lang="en-GB" dirty="0"/>
          </a:p>
        </p:txBody>
      </p:sp>
      <p:sp>
        <p:nvSpPr>
          <p:cNvPr id="19" name="Shape 14"/>
          <p:cNvSpPr/>
          <p:nvPr/>
        </p:nvSpPr>
        <p:spPr>
          <a:xfrm>
            <a:off x="7620357" y="4609148"/>
            <a:ext cx="595313" cy="595313"/>
          </a:xfrm>
          <a:prstGeom prst="roundRect">
            <a:avLst>
              <a:gd name="adj" fmla="val 15358451"/>
            </a:avLst>
          </a:prstGeom>
          <a:solidFill>
            <a:srgbClr val="007EBD"/>
          </a:solidFill>
          <a:ln/>
        </p:spPr>
        <p:txBody>
          <a:bodyPr/>
          <a:lstStyle/>
          <a:p>
            <a:endParaRPr lang="en-GB" dirty="0"/>
          </a:p>
        </p:txBody>
      </p:sp>
      <p:pic>
        <p:nvPicPr>
          <p:cNvPr id="20"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84068" y="4772739"/>
            <a:ext cx="267891" cy="267891"/>
          </a:xfrm>
          <a:prstGeom prst="rect">
            <a:avLst/>
          </a:prstGeom>
        </p:spPr>
      </p:pic>
      <p:sp>
        <p:nvSpPr>
          <p:cNvPr id="21" name="Text 15"/>
          <p:cNvSpPr/>
          <p:nvPr/>
        </p:nvSpPr>
        <p:spPr>
          <a:xfrm>
            <a:off x="7620357" y="5402818"/>
            <a:ext cx="2604968"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Ανάγκη Δράσης</a:t>
            </a:r>
            <a:endParaRPr lang="en-US" sz="2050" dirty="0"/>
          </a:p>
        </p:txBody>
      </p:sp>
      <p:sp>
        <p:nvSpPr>
          <p:cNvPr id="22" name="Text 16"/>
          <p:cNvSpPr/>
          <p:nvPr/>
        </p:nvSpPr>
        <p:spPr>
          <a:xfrm>
            <a:off x="7620357" y="5847517"/>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Απαιτείται άμεση ανάπτυξη εξειδικευμένων προγραμμάτων και υπηρεσιών με έμφυλη ευαισθησία για άνδρες.</a:t>
            </a:r>
            <a:endParaRPr lang="en-US" sz="1550" dirty="0"/>
          </a:p>
        </p:txBody>
      </p:sp>
      <p:sp>
        <p:nvSpPr>
          <p:cNvPr id="23" name="Text 17"/>
          <p:cNvSpPr/>
          <p:nvPr/>
        </p:nvSpPr>
        <p:spPr>
          <a:xfrm>
            <a:off x="1091446" y="7135058"/>
            <a:ext cx="12745164" cy="317540"/>
          </a:xfrm>
          <a:prstGeom prst="rect">
            <a:avLst/>
          </a:prstGeom>
          <a:noFill/>
          <a:ln/>
        </p:spPr>
        <p:txBody>
          <a:bodyPr wrap="none" lIns="0" tIns="0" rIns="0" bIns="0" rtlCol="0" anchor="t"/>
          <a:lstStyle/>
          <a:p>
            <a:pPr marL="0" indent="0" algn="l">
              <a:lnSpc>
                <a:spcPts val="2500"/>
              </a:lnSpc>
              <a:buNone/>
            </a:pPr>
            <a:r>
              <a:rPr lang="en-US" sz="1550" i="1" dirty="0">
                <a:solidFill>
                  <a:srgbClr val="272525"/>
                </a:solidFill>
                <a:latin typeface="Inter" pitchFamily="34" charset="0"/>
                <a:ea typeface="Inter" pitchFamily="34" charset="-122"/>
                <a:cs typeface="Inter" pitchFamily="34" charset="-120"/>
              </a:rPr>
              <a:t>«Η αναγνώριση της ευαλωτότητας δεν είναι αδυναμία, αλλά το πρώτο βήμα προς την ίαση.»</a:t>
            </a:r>
            <a:endParaRPr lang="en-US" sz="1550" dirty="0"/>
          </a:p>
        </p:txBody>
      </p:sp>
      <p:sp>
        <p:nvSpPr>
          <p:cNvPr id="24" name="Shape 18"/>
          <p:cNvSpPr/>
          <p:nvPr/>
        </p:nvSpPr>
        <p:spPr>
          <a:xfrm>
            <a:off x="793790" y="6911816"/>
            <a:ext cx="22860" cy="764024"/>
          </a:xfrm>
          <a:prstGeom prst="rect">
            <a:avLst/>
          </a:prstGeom>
          <a:solidFill>
            <a:srgbClr val="007EBD"/>
          </a:solidFill>
          <a:ln/>
        </p:spPr>
        <p:txBody>
          <a:bodyPr/>
          <a:lstStyle/>
          <a:p>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793790" y="1348383"/>
            <a:ext cx="1196102" cy="388382"/>
          </a:xfrm>
          <a:prstGeom prst="roundRect">
            <a:avLst>
              <a:gd name="adj" fmla="val 17171"/>
            </a:avLst>
          </a:prstGeom>
          <a:noFill/>
          <a:ln w="7620">
            <a:solidFill>
              <a:srgbClr val="007EBD"/>
            </a:solidFill>
            <a:prstDash val="solid"/>
          </a:ln>
        </p:spPr>
        <p:txBody>
          <a:bodyPr/>
          <a:lstStyle/>
          <a:p>
            <a:endParaRPr lang="en-GB" dirty="0"/>
          </a:p>
        </p:txBody>
      </p:sp>
      <p:sp>
        <p:nvSpPr>
          <p:cNvPr id="3" name="Text 1"/>
          <p:cNvSpPr/>
          <p:nvPr/>
        </p:nvSpPr>
        <p:spPr>
          <a:xfrm>
            <a:off x="920472" y="1415534"/>
            <a:ext cx="942737" cy="254079"/>
          </a:xfrm>
          <a:prstGeom prst="rect">
            <a:avLst/>
          </a:prstGeom>
          <a:noFill/>
          <a:ln/>
        </p:spPr>
        <p:txBody>
          <a:bodyPr wrap="none" lIns="0" tIns="0" rIns="0" bIns="0" rtlCol="0" anchor="t"/>
          <a:lstStyle/>
          <a:p>
            <a:pPr marL="0" indent="0" algn="l">
              <a:lnSpc>
                <a:spcPts val="2000"/>
              </a:lnSpc>
              <a:buNone/>
            </a:pPr>
            <a:r>
              <a:rPr lang="en-US" sz="1250" dirty="0">
                <a:solidFill>
                  <a:srgbClr val="007EBD"/>
                </a:solidFill>
                <a:latin typeface="Inter" pitchFamily="34" charset="0"/>
                <a:ea typeface="Inter" pitchFamily="34" charset="-122"/>
                <a:cs typeface="Inter" pitchFamily="34" charset="-120"/>
              </a:rPr>
              <a:t>ΚΕΦΆΛΑΙΟ 1</a:t>
            </a:r>
            <a:endParaRPr lang="en-US" sz="1250" dirty="0"/>
          </a:p>
        </p:txBody>
      </p:sp>
      <p:sp>
        <p:nvSpPr>
          <p:cNvPr id="4" name="Text 2"/>
          <p:cNvSpPr/>
          <p:nvPr/>
        </p:nvSpPr>
        <p:spPr>
          <a:xfrm>
            <a:off x="793790" y="1816060"/>
            <a:ext cx="8329851" cy="651272"/>
          </a:xfrm>
          <a:prstGeom prst="rect">
            <a:avLst/>
          </a:prstGeom>
          <a:noFill/>
          <a:ln/>
        </p:spPr>
        <p:txBody>
          <a:bodyPr wrap="none" lIns="0" tIns="0" rIns="0" bIns="0" rtlCol="0" anchor="t"/>
          <a:lstStyle/>
          <a:p>
            <a:pPr marL="0" indent="0" algn="l">
              <a:lnSpc>
                <a:spcPts val="5100"/>
              </a:lnSpc>
              <a:buNone/>
            </a:pPr>
            <a:r>
              <a:rPr lang="en-US" sz="4100" b="1" dirty="0">
                <a:solidFill>
                  <a:srgbClr val="000000"/>
                </a:solidFill>
                <a:latin typeface="Petrona Bold" pitchFamily="34" charset="0"/>
                <a:ea typeface="Petrona Bold" pitchFamily="34" charset="-122"/>
                <a:cs typeface="Petrona Bold" pitchFamily="34" charset="-120"/>
              </a:rPr>
              <a:t>Το Χάσμα στη Χρήση Υπηρεσιών</a:t>
            </a:r>
            <a:endParaRPr lang="en-US" sz="4100" dirty="0"/>
          </a:p>
        </p:txBody>
      </p:sp>
      <p:sp>
        <p:nvSpPr>
          <p:cNvPr id="5" name="Text 3"/>
          <p:cNvSpPr/>
          <p:nvPr/>
        </p:nvSpPr>
        <p:spPr>
          <a:xfrm>
            <a:off x="793790" y="2764988"/>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Οι διεθνείς στατιστικές αποκαλύπτουν μια ανησυχητική ανισότητα: οι άνδρες απευθύνονται σημαντικά λιγότερο σε υπηρεσίες ψυχικής υγείας σε σχέση με τις γυναίκες, παρά τις σοβαρές ανάγκες τους.</a:t>
            </a:r>
            <a:endParaRPr lang="en-US" sz="1550" dirty="0"/>
          </a:p>
        </p:txBody>
      </p:sp>
      <p:sp>
        <p:nvSpPr>
          <p:cNvPr id="6" name="Text 4"/>
          <p:cNvSpPr/>
          <p:nvPr/>
        </p:nvSpPr>
        <p:spPr>
          <a:xfrm>
            <a:off x="793790" y="3722489"/>
            <a:ext cx="3074670" cy="654963"/>
          </a:xfrm>
          <a:prstGeom prst="rect">
            <a:avLst/>
          </a:prstGeom>
          <a:noFill/>
          <a:ln/>
        </p:spPr>
        <p:txBody>
          <a:bodyPr wrap="none" lIns="0" tIns="0" rIns="0" bIns="0" rtlCol="0" anchor="t"/>
          <a:lstStyle/>
          <a:p>
            <a:pPr marL="0" indent="0" algn="ctr">
              <a:lnSpc>
                <a:spcPts val="5150"/>
              </a:lnSpc>
              <a:buNone/>
            </a:pPr>
            <a:r>
              <a:rPr lang="en-US" sz="5150" b="1" dirty="0">
                <a:solidFill>
                  <a:srgbClr val="272525"/>
                </a:solidFill>
                <a:latin typeface="Petrona Bold" pitchFamily="34" charset="0"/>
                <a:ea typeface="Petrona Bold" pitchFamily="34" charset="-122"/>
                <a:cs typeface="Petrona Bold" pitchFamily="34" charset="-120"/>
              </a:rPr>
              <a:t>29%</a:t>
            </a:r>
            <a:endParaRPr lang="en-US" sz="5150" dirty="0"/>
          </a:p>
        </p:txBody>
      </p:sp>
      <p:sp>
        <p:nvSpPr>
          <p:cNvPr id="7" name="Text 5"/>
          <p:cNvSpPr/>
          <p:nvPr/>
        </p:nvSpPr>
        <p:spPr>
          <a:xfrm>
            <a:off x="1028581" y="4625459"/>
            <a:ext cx="2604968" cy="325636"/>
          </a:xfrm>
          <a:prstGeom prst="rect">
            <a:avLst/>
          </a:prstGeom>
          <a:noFill/>
          <a:ln/>
        </p:spPr>
        <p:txBody>
          <a:bodyPr wrap="none" lIns="0" tIns="0" rIns="0" bIns="0" rtlCol="0" anchor="t"/>
          <a:lstStyle/>
          <a:p>
            <a:pPr marL="0" indent="0" algn="ctr">
              <a:lnSpc>
                <a:spcPts val="2550"/>
              </a:lnSpc>
              <a:buNone/>
            </a:pPr>
            <a:r>
              <a:rPr lang="en-US" sz="2050" b="1" dirty="0">
                <a:solidFill>
                  <a:srgbClr val="272525"/>
                </a:solidFill>
                <a:latin typeface="Petrona Bold" pitchFamily="34" charset="0"/>
                <a:ea typeface="Petrona Bold" pitchFamily="34" charset="-122"/>
                <a:cs typeface="Petrona Bold" pitchFamily="34" charset="-120"/>
              </a:rPr>
              <a:t>Γυναίκες</a:t>
            </a:r>
            <a:endParaRPr lang="en-US" sz="2050" dirty="0"/>
          </a:p>
        </p:txBody>
      </p:sp>
      <p:sp>
        <p:nvSpPr>
          <p:cNvPr id="8" name="Text 6"/>
          <p:cNvSpPr/>
          <p:nvPr/>
        </p:nvSpPr>
        <p:spPr>
          <a:xfrm>
            <a:off x="793790" y="5070158"/>
            <a:ext cx="3074670" cy="635079"/>
          </a:xfrm>
          <a:prstGeom prst="rect">
            <a:avLst/>
          </a:prstGeom>
          <a:noFill/>
          <a:ln/>
        </p:spPr>
        <p:txBody>
          <a:bodyPr wrap="square" lIns="0" tIns="0" rIns="0" bIns="0" rtlCol="0" anchor="t"/>
          <a:lstStyle/>
          <a:p>
            <a:pPr marL="0" indent="0" algn="ctr">
              <a:lnSpc>
                <a:spcPts val="2500"/>
              </a:lnSpc>
              <a:buNone/>
            </a:pPr>
            <a:r>
              <a:rPr lang="en-US" sz="1550" dirty="0">
                <a:solidFill>
                  <a:srgbClr val="272525"/>
                </a:solidFill>
                <a:latin typeface="Inter" pitchFamily="34" charset="0"/>
                <a:ea typeface="Inter" pitchFamily="34" charset="-122"/>
                <a:cs typeface="Inter" pitchFamily="34" charset="-120"/>
              </a:rPr>
              <a:t>Έλαβαν υπηρεσίες ψυχικής υγείας το 2022 (ΗΠΑ)</a:t>
            </a:r>
            <a:endParaRPr lang="en-US" sz="1550" dirty="0"/>
          </a:p>
        </p:txBody>
      </p:sp>
      <p:sp>
        <p:nvSpPr>
          <p:cNvPr id="9" name="Text 7"/>
          <p:cNvSpPr/>
          <p:nvPr/>
        </p:nvSpPr>
        <p:spPr>
          <a:xfrm>
            <a:off x="4116467" y="3722489"/>
            <a:ext cx="3074670" cy="654963"/>
          </a:xfrm>
          <a:prstGeom prst="rect">
            <a:avLst/>
          </a:prstGeom>
          <a:noFill/>
          <a:ln/>
        </p:spPr>
        <p:txBody>
          <a:bodyPr wrap="none" lIns="0" tIns="0" rIns="0" bIns="0" rtlCol="0" anchor="t"/>
          <a:lstStyle/>
          <a:p>
            <a:pPr marL="0" indent="0" algn="ctr">
              <a:lnSpc>
                <a:spcPts val="5150"/>
              </a:lnSpc>
              <a:buNone/>
            </a:pPr>
            <a:r>
              <a:rPr lang="en-US" sz="5150" b="1" dirty="0">
                <a:solidFill>
                  <a:srgbClr val="272525"/>
                </a:solidFill>
                <a:latin typeface="Petrona Bold" pitchFamily="34" charset="0"/>
                <a:ea typeface="Petrona Bold" pitchFamily="34" charset="-122"/>
                <a:cs typeface="Petrona Bold" pitchFamily="34" charset="-120"/>
              </a:rPr>
              <a:t>17%</a:t>
            </a:r>
            <a:endParaRPr lang="en-US" sz="5150" dirty="0"/>
          </a:p>
        </p:txBody>
      </p:sp>
      <p:sp>
        <p:nvSpPr>
          <p:cNvPr id="10" name="Text 8"/>
          <p:cNvSpPr/>
          <p:nvPr/>
        </p:nvSpPr>
        <p:spPr>
          <a:xfrm>
            <a:off x="4351258" y="4625459"/>
            <a:ext cx="2604968" cy="325636"/>
          </a:xfrm>
          <a:prstGeom prst="rect">
            <a:avLst/>
          </a:prstGeom>
          <a:noFill/>
          <a:ln/>
        </p:spPr>
        <p:txBody>
          <a:bodyPr wrap="none" lIns="0" tIns="0" rIns="0" bIns="0" rtlCol="0" anchor="t"/>
          <a:lstStyle/>
          <a:p>
            <a:pPr marL="0" indent="0" algn="ctr">
              <a:lnSpc>
                <a:spcPts val="2550"/>
              </a:lnSpc>
              <a:buNone/>
            </a:pPr>
            <a:r>
              <a:rPr lang="en-US" sz="2050" b="1" dirty="0">
                <a:solidFill>
                  <a:srgbClr val="272525"/>
                </a:solidFill>
                <a:latin typeface="Petrona Bold" pitchFamily="34" charset="0"/>
                <a:ea typeface="Petrona Bold" pitchFamily="34" charset="-122"/>
                <a:cs typeface="Petrona Bold" pitchFamily="34" charset="-120"/>
              </a:rPr>
              <a:t>Άνδρες</a:t>
            </a:r>
            <a:endParaRPr lang="en-US" sz="2050" dirty="0"/>
          </a:p>
        </p:txBody>
      </p:sp>
      <p:sp>
        <p:nvSpPr>
          <p:cNvPr id="11" name="Text 9"/>
          <p:cNvSpPr/>
          <p:nvPr/>
        </p:nvSpPr>
        <p:spPr>
          <a:xfrm>
            <a:off x="4116467" y="5070158"/>
            <a:ext cx="3074670" cy="635079"/>
          </a:xfrm>
          <a:prstGeom prst="rect">
            <a:avLst/>
          </a:prstGeom>
          <a:noFill/>
          <a:ln/>
        </p:spPr>
        <p:txBody>
          <a:bodyPr wrap="square" lIns="0" tIns="0" rIns="0" bIns="0" rtlCol="0" anchor="t"/>
          <a:lstStyle/>
          <a:p>
            <a:pPr marL="0" indent="0" algn="ctr">
              <a:lnSpc>
                <a:spcPts val="2500"/>
              </a:lnSpc>
              <a:buNone/>
            </a:pPr>
            <a:r>
              <a:rPr lang="en-US" sz="1550" dirty="0">
                <a:solidFill>
                  <a:srgbClr val="272525"/>
                </a:solidFill>
                <a:latin typeface="Inter" pitchFamily="34" charset="0"/>
                <a:ea typeface="Inter" pitchFamily="34" charset="-122"/>
                <a:cs typeface="Inter" pitchFamily="34" charset="-120"/>
              </a:rPr>
              <a:t>Έλαβαν υπηρεσίες ψυχικής υγείας το 2022 (ΗΠΑ)</a:t>
            </a:r>
            <a:endParaRPr lang="en-US" sz="1550" dirty="0"/>
          </a:p>
        </p:txBody>
      </p:sp>
      <p:sp>
        <p:nvSpPr>
          <p:cNvPr id="12" name="Text 10"/>
          <p:cNvSpPr/>
          <p:nvPr/>
        </p:nvSpPr>
        <p:spPr>
          <a:xfrm>
            <a:off x="7439144" y="3722489"/>
            <a:ext cx="3074670" cy="654963"/>
          </a:xfrm>
          <a:prstGeom prst="rect">
            <a:avLst/>
          </a:prstGeom>
          <a:noFill/>
          <a:ln/>
        </p:spPr>
        <p:txBody>
          <a:bodyPr wrap="none" lIns="0" tIns="0" rIns="0" bIns="0" rtlCol="0" anchor="t"/>
          <a:lstStyle/>
          <a:p>
            <a:pPr marL="0" indent="0" algn="ctr">
              <a:lnSpc>
                <a:spcPts val="5150"/>
              </a:lnSpc>
              <a:buNone/>
            </a:pPr>
            <a:r>
              <a:rPr lang="en-US" sz="5150" b="1" dirty="0">
                <a:solidFill>
                  <a:srgbClr val="272525"/>
                </a:solidFill>
                <a:latin typeface="Petrona Bold" pitchFamily="34" charset="0"/>
                <a:ea typeface="Petrona Bold" pitchFamily="34" charset="-122"/>
                <a:cs typeface="Petrona Bold" pitchFamily="34" charset="-120"/>
              </a:rPr>
              <a:t>4.6%</a:t>
            </a:r>
            <a:endParaRPr lang="en-US" sz="5150" dirty="0"/>
          </a:p>
        </p:txBody>
      </p:sp>
      <p:sp>
        <p:nvSpPr>
          <p:cNvPr id="13" name="Text 11"/>
          <p:cNvSpPr/>
          <p:nvPr/>
        </p:nvSpPr>
        <p:spPr>
          <a:xfrm>
            <a:off x="7673935" y="4625459"/>
            <a:ext cx="2604968" cy="325636"/>
          </a:xfrm>
          <a:prstGeom prst="rect">
            <a:avLst/>
          </a:prstGeom>
          <a:noFill/>
          <a:ln/>
        </p:spPr>
        <p:txBody>
          <a:bodyPr wrap="none" lIns="0" tIns="0" rIns="0" bIns="0" rtlCol="0" anchor="t"/>
          <a:lstStyle/>
          <a:p>
            <a:pPr marL="0" indent="0" algn="ctr">
              <a:lnSpc>
                <a:spcPts val="2550"/>
              </a:lnSpc>
              <a:buNone/>
            </a:pPr>
            <a:r>
              <a:rPr lang="en-US" sz="2050" b="1" dirty="0">
                <a:solidFill>
                  <a:srgbClr val="272525"/>
                </a:solidFill>
                <a:latin typeface="Petrona Bold" pitchFamily="34" charset="0"/>
                <a:ea typeface="Petrona Bold" pitchFamily="34" charset="-122"/>
                <a:cs typeface="Petrona Bold" pitchFamily="34" charset="-120"/>
              </a:rPr>
              <a:t>Γυναίκες</a:t>
            </a:r>
            <a:endParaRPr lang="en-US" sz="2050" dirty="0"/>
          </a:p>
        </p:txBody>
      </p:sp>
      <p:sp>
        <p:nvSpPr>
          <p:cNvPr id="14" name="Text 12"/>
          <p:cNvSpPr/>
          <p:nvPr/>
        </p:nvSpPr>
        <p:spPr>
          <a:xfrm>
            <a:off x="7439144" y="5070158"/>
            <a:ext cx="3074670" cy="635079"/>
          </a:xfrm>
          <a:prstGeom prst="rect">
            <a:avLst/>
          </a:prstGeom>
          <a:noFill/>
          <a:ln/>
        </p:spPr>
        <p:txBody>
          <a:bodyPr wrap="square" lIns="0" tIns="0" rIns="0" bIns="0" rtlCol="0" anchor="t"/>
          <a:lstStyle/>
          <a:p>
            <a:pPr marL="0" indent="0" algn="ctr">
              <a:lnSpc>
                <a:spcPts val="2500"/>
              </a:lnSpc>
              <a:buNone/>
            </a:pPr>
            <a:r>
              <a:rPr lang="en-US" sz="1550" dirty="0">
                <a:solidFill>
                  <a:srgbClr val="272525"/>
                </a:solidFill>
                <a:latin typeface="Inter" pitchFamily="34" charset="0"/>
                <a:ea typeface="Inter" pitchFamily="34" charset="-122"/>
                <a:cs typeface="Inter" pitchFamily="34" charset="-120"/>
              </a:rPr>
              <a:t>Ετήσια επίσκεψη σε ψυχιατρικά ιατρεία (Νορβηγία)</a:t>
            </a:r>
            <a:endParaRPr lang="en-US" sz="1550" dirty="0"/>
          </a:p>
        </p:txBody>
      </p:sp>
      <p:sp>
        <p:nvSpPr>
          <p:cNvPr id="15" name="Text 13"/>
          <p:cNvSpPr/>
          <p:nvPr/>
        </p:nvSpPr>
        <p:spPr>
          <a:xfrm>
            <a:off x="10761821" y="3722489"/>
            <a:ext cx="3074789" cy="654963"/>
          </a:xfrm>
          <a:prstGeom prst="rect">
            <a:avLst/>
          </a:prstGeom>
          <a:noFill/>
          <a:ln/>
        </p:spPr>
        <p:txBody>
          <a:bodyPr wrap="none" lIns="0" tIns="0" rIns="0" bIns="0" rtlCol="0" anchor="t"/>
          <a:lstStyle/>
          <a:p>
            <a:pPr marL="0" indent="0" algn="ctr">
              <a:lnSpc>
                <a:spcPts val="5150"/>
              </a:lnSpc>
              <a:buNone/>
            </a:pPr>
            <a:r>
              <a:rPr lang="en-US" sz="5150" b="1" dirty="0">
                <a:solidFill>
                  <a:srgbClr val="272525"/>
                </a:solidFill>
                <a:latin typeface="Petrona Bold" pitchFamily="34" charset="0"/>
                <a:ea typeface="Petrona Bold" pitchFamily="34" charset="-122"/>
                <a:cs typeface="Petrona Bold" pitchFamily="34" charset="-120"/>
              </a:rPr>
              <a:t>3.3%</a:t>
            </a:r>
            <a:endParaRPr lang="en-US" sz="5150" dirty="0"/>
          </a:p>
        </p:txBody>
      </p:sp>
      <p:sp>
        <p:nvSpPr>
          <p:cNvPr id="16" name="Text 14"/>
          <p:cNvSpPr/>
          <p:nvPr/>
        </p:nvSpPr>
        <p:spPr>
          <a:xfrm>
            <a:off x="10996732" y="4625459"/>
            <a:ext cx="2604968" cy="325636"/>
          </a:xfrm>
          <a:prstGeom prst="rect">
            <a:avLst/>
          </a:prstGeom>
          <a:noFill/>
          <a:ln/>
        </p:spPr>
        <p:txBody>
          <a:bodyPr wrap="none" lIns="0" tIns="0" rIns="0" bIns="0" rtlCol="0" anchor="t"/>
          <a:lstStyle/>
          <a:p>
            <a:pPr marL="0" indent="0" algn="ctr">
              <a:lnSpc>
                <a:spcPts val="2550"/>
              </a:lnSpc>
              <a:buNone/>
            </a:pPr>
            <a:r>
              <a:rPr lang="en-US" sz="2050" b="1" dirty="0">
                <a:solidFill>
                  <a:srgbClr val="272525"/>
                </a:solidFill>
                <a:latin typeface="Petrona Bold" pitchFamily="34" charset="0"/>
                <a:ea typeface="Petrona Bold" pitchFamily="34" charset="-122"/>
                <a:cs typeface="Petrona Bold" pitchFamily="34" charset="-120"/>
              </a:rPr>
              <a:t>Άνδρες</a:t>
            </a:r>
            <a:endParaRPr lang="en-US" sz="2050" dirty="0"/>
          </a:p>
        </p:txBody>
      </p:sp>
      <p:sp>
        <p:nvSpPr>
          <p:cNvPr id="17" name="Text 15"/>
          <p:cNvSpPr/>
          <p:nvPr/>
        </p:nvSpPr>
        <p:spPr>
          <a:xfrm>
            <a:off x="10761821" y="5070158"/>
            <a:ext cx="3074789" cy="635079"/>
          </a:xfrm>
          <a:prstGeom prst="rect">
            <a:avLst/>
          </a:prstGeom>
          <a:noFill/>
          <a:ln/>
        </p:spPr>
        <p:txBody>
          <a:bodyPr wrap="square" lIns="0" tIns="0" rIns="0" bIns="0" rtlCol="0" anchor="t"/>
          <a:lstStyle/>
          <a:p>
            <a:pPr marL="0" indent="0" algn="ctr">
              <a:lnSpc>
                <a:spcPts val="2500"/>
              </a:lnSpc>
              <a:buNone/>
            </a:pPr>
            <a:r>
              <a:rPr lang="en-US" sz="1550" dirty="0">
                <a:solidFill>
                  <a:srgbClr val="272525"/>
                </a:solidFill>
                <a:latin typeface="Inter" pitchFamily="34" charset="0"/>
                <a:ea typeface="Inter" pitchFamily="34" charset="-122"/>
                <a:cs typeface="Inter" pitchFamily="34" charset="-120"/>
              </a:rPr>
              <a:t>Ετήσια επίσκεψη σε ψυχιατρικά ιατρεία (Νορβηγία)</a:t>
            </a:r>
            <a:endParaRPr lang="en-US" sz="1550" dirty="0"/>
          </a:p>
        </p:txBody>
      </p:sp>
      <p:sp>
        <p:nvSpPr>
          <p:cNvPr id="18" name="Text 16"/>
          <p:cNvSpPr/>
          <p:nvPr/>
        </p:nvSpPr>
        <p:spPr>
          <a:xfrm>
            <a:off x="793790" y="5928479"/>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Οι άνδρες είναι λιγότερο διατεθειμένοι να αναζητήσουν επαγγελματική βοήθεια, ακόμη και όταν αντιμετωπίζουν συμπτώματα. Κοινωνικές αντιλήψεις και στίγμα οδηγούν στην αποφυγή απευθύνσης σε επαγγελματίες, θεωρώντας την αίτηση βοήθειας ως ένδειξη αδυναμίας.</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1957507" y="407551"/>
            <a:ext cx="920829" cy="293727"/>
          </a:xfrm>
          <a:prstGeom prst="roundRect">
            <a:avLst>
              <a:gd name="adj" fmla="val 16957"/>
            </a:avLst>
          </a:prstGeom>
          <a:noFill/>
          <a:ln w="7620">
            <a:solidFill>
              <a:srgbClr val="007EBD"/>
            </a:solidFill>
            <a:prstDash val="solid"/>
          </a:ln>
        </p:spPr>
        <p:txBody>
          <a:bodyPr/>
          <a:lstStyle/>
          <a:p>
            <a:endParaRPr lang="en-GB" dirty="0"/>
          </a:p>
        </p:txBody>
      </p:sp>
      <p:sp>
        <p:nvSpPr>
          <p:cNvPr id="3" name="Text 1"/>
          <p:cNvSpPr/>
          <p:nvPr/>
        </p:nvSpPr>
        <p:spPr>
          <a:xfrm>
            <a:off x="2054066" y="459581"/>
            <a:ext cx="727710" cy="189667"/>
          </a:xfrm>
          <a:prstGeom prst="rect">
            <a:avLst/>
          </a:prstGeom>
          <a:noFill/>
          <a:ln/>
        </p:spPr>
        <p:txBody>
          <a:bodyPr wrap="none" lIns="0" tIns="0" rIns="0" bIns="0" rtlCol="0" anchor="t"/>
          <a:lstStyle/>
          <a:p>
            <a:pPr marL="0" indent="0" algn="l">
              <a:lnSpc>
                <a:spcPts val="1450"/>
              </a:lnSpc>
              <a:buNone/>
            </a:pPr>
            <a:r>
              <a:rPr lang="en-US" sz="900" dirty="0">
                <a:solidFill>
                  <a:srgbClr val="007EBD"/>
                </a:solidFill>
                <a:latin typeface="Inter" pitchFamily="34" charset="0"/>
                <a:ea typeface="Inter" pitchFamily="34" charset="-122"/>
                <a:cs typeface="Inter" pitchFamily="34" charset="-120"/>
              </a:rPr>
              <a:t>ΚΕΦΆΛΑΙΟ 2</a:t>
            </a:r>
            <a:endParaRPr lang="en-US" sz="900" dirty="0"/>
          </a:p>
        </p:txBody>
      </p:sp>
      <p:sp>
        <p:nvSpPr>
          <p:cNvPr id="4" name="Text 2"/>
          <p:cNvSpPr/>
          <p:nvPr/>
        </p:nvSpPr>
        <p:spPr>
          <a:xfrm>
            <a:off x="1957507" y="760571"/>
            <a:ext cx="9780865" cy="486370"/>
          </a:xfrm>
          <a:prstGeom prst="rect">
            <a:avLst/>
          </a:prstGeom>
          <a:noFill/>
          <a:ln/>
        </p:spPr>
        <p:txBody>
          <a:bodyPr wrap="none" lIns="0" tIns="0" rIns="0" bIns="0" rtlCol="0" anchor="t"/>
          <a:lstStyle/>
          <a:p>
            <a:pPr marL="0" indent="0" algn="l">
              <a:lnSpc>
                <a:spcPts val="3800"/>
              </a:lnSpc>
              <a:buNone/>
            </a:pPr>
            <a:r>
              <a:rPr lang="en-US" sz="3050" b="1" dirty="0">
                <a:solidFill>
                  <a:srgbClr val="000000"/>
                </a:solidFill>
                <a:latin typeface="Petrona Bold" pitchFamily="34" charset="0"/>
                <a:ea typeface="Petrona Bold" pitchFamily="34" charset="-122"/>
                <a:cs typeface="Petrona Bold" pitchFamily="34" charset="-120"/>
              </a:rPr>
              <a:t>Ψυχικές Διαταραχές: Μια Ισορροπημένη Κατανομή</a:t>
            </a:r>
            <a:endParaRPr lang="en-US" sz="3050" dirty="0"/>
          </a:p>
        </p:txBody>
      </p:sp>
      <p:sp>
        <p:nvSpPr>
          <p:cNvPr id="5" name="Text 3"/>
          <p:cNvSpPr/>
          <p:nvPr/>
        </p:nvSpPr>
        <p:spPr>
          <a:xfrm>
            <a:off x="1957507" y="1617464"/>
            <a:ext cx="2512100" cy="243126"/>
          </a:xfrm>
          <a:prstGeom prst="rect">
            <a:avLst/>
          </a:prstGeom>
          <a:noFill/>
          <a:ln/>
        </p:spPr>
        <p:txBody>
          <a:bodyPr wrap="none" lIns="0" tIns="0" rIns="0" bIns="0" rtlCol="0" anchor="t"/>
          <a:lstStyle/>
          <a:p>
            <a:pPr marL="0" indent="0" algn="l">
              <a:lnSpc>
                <a:spcPts val="1900"/>
              </a:lnSpc>
              <a:buNone/>
            </a:pPr>
            <a:r>
              <a:rPr lang="en-US" sz="1500" b="1" dirty="0">
                <a:solidFill>
                  <a:srgbClr val="000000"/>
                </a:solidFill>
                <a:latin typeface="Petrona Bold" pitchFamily="34" charset="0"/>
                <a:ea typeface="Petrona Bold" pitchFamily="34" charset="-122"/>
                <a:cs typeface="Petrona Bold" pitchFamily="34" charset="-120"/>
              </a:rPr>
              <a:t>Παγκόσμια Δεδομένα 2017</a:t>
            </a:r>
            <a:endParaRPr lang="en-US" sz="1500" dirty="0"/>
          </a:p>
        </p:txBody>
      </p:sp>
      <p:sp>
        <p:nvSpPr>
          <p:cNvPr id="6" name="Text 4"/>
          <p:cNvSpPr/>
          <p:nvPr/>
        </p:nvSpPr>
        <p:spPr>
          <a:xfrm>
            <a:off x="1957507" y="2008823"/>
            <a:ext cx="5176957" cy="237173"/>
          </a:xfrm>
          <a:prstGeom prst="rect">
            <a:avLst/>
          </a:prstGeom>
          <a:noFill/>
          <a:ln/>
        </p:spPr>
        <p:txBody>
          <a:bodyPr wrap="none" lIns="0" tIns="0" rIns="0" bIns="0" rtlCol="0" anchor="t"/>
          <a:lstStyle/>
          <a:p>
            <a:pPr marL="342900" indent="-342900" algn="l">
              <a:lnSpc>
                <a:spcPts val="1850"/>
              </a:lnSpc>
              <a:buSzPct val="100000"/>
              <a:buChar char="•"/>
            </a:pPr>
            <a:r>
              <a:rPr lang="en-US" sz="1150" b="1" dirty="0">
                <a:solidFill>
                  <a:srgbClr val="272525"/>
                </a:solidFill>
                <a:latin typeface="Inter" pitchFamily="34" charset="0"/>
                <a:ea typeface="Inter" pitchFamily="34" charset="-122"/>
                <a:cs typeface="Inter" pitchFamily="34" charset="-120"/>
              </a:rPr>
              <a:t>Γυναίκες:</a:t>
            </a:r>
            <a:r>
              <a:rPr lang="en-US" sz="1150" dirty="0">
                <a:solidFill>
                  <a:srgbClr val="272525"/>
                </a:solidFill>
                <a:latin typeface="Inter" pitchFamily="34" charset="0"/>
                <a:ea typeface="Inter" pitchFamily="34" charset="-122"/>
                <a:cs typeface="Inter" pitchFamily="34" charset="-120"/>
              </a:rPr>
              <a:t> 11,9% με ψυχική διαταραχή</a:t>
            </a:r>
            <a:endParaRPr lang="en-US" sz="1150" dirty="0"/>
          </a:p>
        </p:txBody>
      </p:sp>
      <p:sp>
        <p:nvSpPr>
          <p:cNvPr id="7" name="Text 5"/>
          <p:cNvSpPr/>
          <p:nvPr/>
        </p:nvSpPr>
        <p:spPr>
          <a:xfrm>
            <a:off x="1957507" y="2297787"/>
            <a:ext cx="5176957" cy="237173"/>
          </a:xfrm>
          <a:prstGeom prst="rect">
            <a:avLst/>
          </a:prstGeom>
          <a:noFill/>
          <a:ln/>
        </p:spPr>
        <p:txBody>
          <a:bodyPr wrap="none" lIns="0" tIns="0" rIns="0" bIns="0" rtlCol="0" anchor="t"/>
          <a:lstStyle/>
          <a:p>
            <a:pPr marL="342900" indent="-342900" algn="l">
              <a:lnSpc>
                <a:spcPts val="1850"/>
              </a:lnSpc>
              <a:buSzPct val="100000"/>
              <a:buChar char="•"/>
            </a:pPr>
            <a:r>
              <a:rPr lang="en-US" sz="1150" b="1" dirty="0">
                <a:solidFill>
                  <a:srgbClr val="272525"/>
                </a:solidFill>
                <a:latin typeface="Inter" pitchFamily="34" charset="0"/>
                <a:ea typeface="Inter" pitchFamily="34" charset="-122"/>
                <a:cs typeface="Inter" pitchFamily="34" charset="-120"/>
              </a:rPr>
              <a:t>Άνδρες:</a:t>
            </a:r>
            <a:r>
              <a:rPr lang="en-US" sz="1150" dirty="0">
                <a:solidFill>
                  <a:srgbClr val="272525"/>
                </a:solidFill>
                <a:latin typeface="Inter" pitchFamily="34" charset="0"/>
                <a:ea typeface="Inter" pitchFamily="34" charset="-122"/>
                <a:cs typeface="Inter" pitchFamily="34" charset="-120"/>
              </a:rPr>
              <a:t> 9,3% με ψυχική διαταραχή</a:t>
            </a:r>
            <a:endParaRPr lang="en-US" sz="1150" dirty="0"/>
          </a:p>
        </p:txBody>
      </p:sp>
      <p:sp>
        <p:nvSpPr>
          <p:cNvPr id="8" name="Text 6"/>
          <p:cNvSpPr/>
          <p:nvPr/>
        </p:nvSpPr>
        <p:spPr>
          <a:xfrm>
            <a:off x="1957507" y="2683192"/>
            <a:ext cx="2705933" cy="243126"/>
          </a:xfrm>
          <a:prstGeom prst="rect">
            <a:avLst/>
          </a:prstGeom>
          <a:noFill/>
          <a:ln/>
        </p:spPr>
        <p:txBody>
          <a:bodyPr wrap="none" lIns="0" tIns="0" rIns="0" bIns="0" rtlCol="0" anchor="t"/>
          <a:lstStyle/>
          <a:p>
            <a:pPr marL="0" indent="0" algn="l">
              <a:lnSpc>
                <a:spcPts val="1900"/>
              </a:lnSpc>
              <a:buNone/>
            </a:pPr>
            <a:r>
              <a:rPr lang="en-US" sz="1500" b="1" dirty="0">
                <a:solidFill>
                  <a:srgbClr val="000000"/>
                </a:solidFill>
                <a:latin typeface="Petrona Bold" pitchFamily="34" charset="0"/>
                <a:ea typeface="Petrona Bold" pitchFamily="34" charset="-122"/>
                <a:cs typeface="Petrona Bold" pitchFamily="34" charset="-120"/>
              </a:rPr>
              <a:t>Global Burden of Disease 2021</a:t>
            </a:r>
            <a:endParaRPr lang="en-US" sz="1500" dirty="0"/>
          </a:p>
        </p:txBody>
      </p:sp>
      <p:sp>
        <p:nvSpPr>
          <p:cNvPr id="9" name="Text 7"/>
          <p:cNvSpPr/>
          <p:nvPr/>
        </p:nvSpPr>
        <p:spPr>
          <a:xfrm>
            <a:off x="1957507" y="3074551"/>
            <a:ext cx="5176957" cy="237173"/>
          </a:xfrm>
          <a:prstGeom prst="rect">
            <a:avLst/>
          </a:prstGeom>
          <a:noFill/>
          <a:ln/>
        </p:spPr>
        <p:txBody>
          <a:bodyPr wrap="none" lIns="0" tIns="0" rIns="0" bIns="0" rtlCol="0" anchor="t"/>
          <a:lstStyle/>
          <a:p>
            <a:pPr marL="342900" indent="-342900" algn="l">
              <a:lnSpc>
                <a:spcPts val="1850"/>
              </a:lnSpc>
              <a:buSzPct val="100000"/>
              <a:buChar char="•"/>
            </a:pPr>
            <a:r>
              <a:rPr lang="en-US" sz="1150" b="1" dirty="0">
                <a:solidFill>
                  <a:srgbClr val="272525"/>
                </a:solidFill>
                <a:latin typeface="Inter" pitchFamily="34" charset="0"/>
                <a:ea typeface="Inter" pitchFamily="34" charset="-122"/>
                <a:cs typeface="Inter" pitchFamily="34" charset="-120"/>
              </a:rPr>
              <a:t>Γυναίκες:</a:t>
            </a:r>
            <a:r>
              <a:rPr lang="en-US" sz="1150" dirty="0">
                <a:solidFill>
                  <a:srgbClr val="272525"/>
                </a:solidFill>
                <a:latin typeface="Inter" pitchFamily="34" charset="0"/>
                <a:ea typeface="Inter" pitchFamily="34" charset="-122"/>
                <a:cs typeface="Inter" pitchFamily="34" charset="-120"/>
              </a:rPr>
              <a:t> 14,3%</a:t>
            </a:r>
            <a:endParaRPr lang="en-US" sz="1150" dirty="0"/>
          </a:p>
        </p:txBody>
      </p:sp>
      <p:sp>
        <p:nvSpPr>
          <p:cNvPr id="10" name="Text 8"/>
          <p:cNvSpPr/>
          <p:nvPr/>
        </p:nvSpPr>
        <p:spPr>
          <a:xfrm>
            <a:off x="1957507" y="3363516"/>
            <a:ext cx="5176957" cy="237173"/>
          </a:xfrm>
          <a:prstGeom prst="rect">
            <a:avLst/>
          </a:prstGeom>
          <a:noFill/>
          <a:ln/>
        </p:spPr>
        <p:txBody>
          <a:bodyPr wrap="none" lIns="0" tIns="0" rIns="0" bIns="0" rtlCol="0" anchor="t"/>
          <a:lstStyle/>
          <a:p>
            <a:pPr marL="342900" indent="-342900" algn="l">
              <a:lnSpc>
                <a:spcPts val="1850"/>
              </a:lnSpc>
              <a:buSzPct val="100000"/>
              <a:buChar char="•"/>
            </a:pPr>
            <a:r>
              <a:rPr lang="en-US" sz="1150" b="1" dirty="0">
                <a:solidFill>
                  <a:srgbClr val="272525"/>
                </a:solidFill>
                <a:latin typeface="Inter" pitchFamily="34" charset="0"/>
                <a:ea typeface="Inter" pitchFamily="34" charset="-122"/>
                <a:cs typeface="Inter" pitchFamily="34" charset="-120"/>
              </a:rPr>
              <a:t>Άνδρες:</a:t>
            </a:r>
            <a:r>
              <a:rPr lang="en-US" sz="1150" dirty="0">
                <a:solidFill>
                  <a:srgbClr val="272525"/>
                </a:solidFill>
                <a:latin typeface="Inter" pitchFamily="34" charset="0"/>
                <a:ea typeface="Inter" pitchFamily="34" charset="-122"/>
                <a:cs typeface="Inter" pitchFamily="34" charset="-120"/>
              </a:rPr>
              <a:t> 12,7%</a:t>
            </a:r>
            <a:endParaRPr lang="en-US" sz="1150" dirty="0"/>
          </a:p>
        </p:txBody>
      </p:sp>
      <p:sp>
        <p:nvSpPr>
          <p:cNvPr id="11" name="Text 9"/>
          <p:cNvSpPr/>
          <p:nvPr/>
        </p:nvSpPr>
        <p:spPr>
          <a:xfrm>
            <a:off x="1957507" y="3652480"/>
            <a:ext cx="5176957" cy="237173"/>
          </a:xfrm>
          <a:prstGeom prst="rect">
            <a:avLst/>
          </a:prstGeom>
          <a:noFill/>
          <a:ln/>
        </p:spPr>
        <p:txBody>
          <a:bodyPr wrap="none" lIns="0" tIns="0" rIns="0" bIns="0" rtlCol="0" anchor="t"/>
          <a:lstStyle/>
          <a:p>
            <a:pPr marL="342900" indent="-342900" algn="l">
              <a:lnSpc>
                <a:spcPts val="1850"/>
              </a:lnSpc>
              <a:buSzPct val="100000"/>
              <a:buChar char="•"/>
            </a:pPr>
            <a:r>
              <a:rPr lang="en-US" sz="1150" b="1" dirty="0">
                <a:solidFill>
                  <a:srgbClr val="272525"/>
                </a:solidFill>
                <a:latin typeface="Inter" pitchFamily="34" charset="0"/>
                <a:ea typeface="Inter" pitchFamily="34" charset="-122"/>
                <a:cs typeface="Inter" pitchFamily="34" charset="-120"/>
              </a:rPr>
              <a:t>Συνολικά:</a:t>
            </a:r>
            <a:r>
              <a:rPr lang="en-US" sz="1150" dirty="0">
                <a:solidFill>
                  <a:srgbClr val="272525"/>
                </a:solidFill>
                <a:latin typeface="Inter" pitchFamily="34" charset="0"/>
                <a:ea typeface="Inter" pitchFamily="34" charset="-122"/>
                <a:cs typeface="Inter" pitchFamily="34" charset="-120"/>
              </a:rPr>
              <a:t> 13,6% του πληθυσμού</a:t>
            </a:r>
            <a:endParaRPr lang="en-US" sz="1150" dirty="0"/>
          </a:p>
        </p:txBody>
      </p:sp>
      <p:pic>
        <p:nvPicPr>
          <p:cNvPr id="12" name="Image 0" descr="preencoded.png"/>
          <p:cNvPicPr>
            <a:picLocks noChangeAspect="1"/>
          </p:cNvPicPr>
          <p:nvPr/>
        </p:nvPicPr>
        <p:blipFill>
          <a:blip r:embed="rId3"/>
          <a:stretch>
            <a:fillRect/>
          </a:stretch>
        </p:blipFill>
        <p:spPr>
          <a:xfrm>
            <a:off x="7503557" y="1635919"/>
            <a:ext cx="5176957" cy="5176957"/>
          </a:xfrm>
          <a:prstGeom prst="rect">
            <a:avLst/>
          </a:prstGeom>
        </p:spPr>
      </p:pic>
      <p:sp>
        <p:nvSpPr>
          <p:cNvPr id="13" name="Text 10"/>
          <p:cNvSpPr/>
          <p:nvPr/>
        </p:nvSpPr>
        <p:spPr>
          <a:xfrm>
            <a:off x="7503557" y="6979563"/>
            <a:ext cx="5176957" cy="711518"/>
          </a:xfrm>
          <a:prstGeom prst="rect">
            <a:avLst/>
          </a:prstGeom>
          <a:noFill/>
          <a:ln/>
        </p:spPr>
        <p:txBody>
          <a:bodyPr wrap="square" lIns="0" tIns="0" rIns="0" bIns="0" rtlCol="0" anchor="t"/>
          <a:lstStyle/>
          <a:p>
            <a:pPr marL="0" indent="0" algn="l">
              <a:lnSpc>
                <a:spcPts val="1850"/>
              </a:lnSpc>
              <a:buNone/>
            </a:pPr>
            <a:r>
              <a:rPr lang="en-US" sz="1150" dirty="0">
                <a:solidFill>
                  <a:srgbClr val="272525"/>
                </a:solidFill>
                <a:latin typeface="Inter" pitchFamily="34" charset="0"/>
                <a:ea typeface="Inter" pitchFamily="34" charset="-122"/>
                <a:cs typeface="Inter" pitchFamily="34" charset="-120"/>
              </a:rPr>
              <a:t>Τα ποσοστά είναι τόσο κοντά που δεν δικαιολογούν την εντόνως χαμηλότερη εκπροσώπηση των ανδρών στο ποσοστό ωφελούμενων υπηρεσιών ψυχικής υγείας.</a:t>
            </a:r>
            <a:endParaRPr lang="en-US" sz="11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766167" y="679728"/>
            <a:ext cx="1187529" cy="375166"/>
          </a:xfrm>
          <a:prstGeom prst="roundRect">
            <a:avLst>
              <a:gd name="adj" fmla="val 17156"/>
            </a:avLst>
          </a:prstGeom>
          <a:noFill/>
          <a:ln w="7620">
            <a:solidFill>
              <a:srgbClr val="007EBD"/>
            </a:solidFill>
            <a:prstDash val="solid"/>
          </a:ln>
        </p:spPr>
        <p:txBody>
          <a:bodyPr/>
          <a:lstStyle/>
          <a:p>
            <a:endParaRPr lang="en-GB" dirty="0"/>
          </a:p>
        </p:txBody>
      </p:sp>
      <p:sp>
        <p:nvSpPr>
          <p:cNvPr id="3" name="Text 1"/>
          <p:cNvSpPr/>
          <p:nvPr/>
        </p:nvSpPr>
        <p:spPr>
          <a:xfrm>
            <a:off x="888683" y="744736"/>
            <a:ext cx="942499" cy="245150"/>
          </a:xfrm>
          <a:prstGeom prst="rect">
            <a:avLst/>
          </a:prstGeom>
          <a:noFill/>
          <a:ln/>
        </p:spPr>
        <p:txBody>
          <a:bodyPr wrap="none" lIns="0" tIns="0" rIns="0" bIns="0" rtlCol="0" anchor="t"/>
          <a:lstStyle/>
          <a:p>
            <a:pPr marL="0" indent="0" algn="l">
              <a:lnSpc>
                <a:spcPts val="1900"/>
              </a:lnSpc>
              <a:buNone/>
            </a:pPr>
            <a:r>
              <a:rPr lang="en-US" sz="1200" dirty="0">
                <a:solidFill>
                  <a:srgbClr val="007EBD"/>
                </a:solidFill>
                <a:latin typeface="Inter" pitchFamily="34" charset="0"/>
                <a:ea typeface="Inter" pitchFamily="34" charset="-122"/>
                <a:cs typeface="Inter" pitchFamily="34" charset="-120"/>
              </a:rPr>
              <a:t>ΚΕΦΆΛΑΙΟ 3</a:t>
            </a:r>
            <a:endParaRPr lang="en-US" sz="1200" dirty="0"/>
          </a:p>
        </p:txBody>
      </p:sp>
      <p:sp>
        <p:nvSpPr>
          <p:cNvPr id="4" name="Text 2"/>
          <p:cNvSpPr/>
          <p:nvPr/>
        </p:nvSpPr>
        <p:spPr>
          <a:xfrm>
            <a:off x="766167" y="1131451"/>
            <a:ext cx="13098066" cy="1256824"/>
          </a:xfrm>
          <a:prstGeom prst="rect">
            <a:avLst/>
          </a:prstGeom>
          <a:noFill/>
          <a:ln/>
        </p:spPr>
        <p:txBody>
          <a:bodyPr wrap="square" lIns="0" tIns="0" rIns="0" bIns="0" rtlCol="0" anchor="t"/>
          <a:lstStyle/>
          <a:p>
            <a:pPr marL="0" indent="0" algn="l">
              <a:lnSpc>
                <a:spcPts val="4900"/>
              </a:lnSpc>
              <a:buNone/>
            </a:pPr>
            <a:r>
              <a:rPr lang="en-US" sz="3950" b="1" dirty="0">
                <a:solidFill>
                  <a:srgbClr val="000000"/>
                </a:solidFill>
                <a:latin typeface="Petrona Bold" pitchFamily="34" charset="0"/>
                <a:ea typeface="Petrona Bold" pitchFamily="34" charset="-122"/>
                <a:cs typeface="Petrona Bold" pitchFamily="34" charset="-120"/>
              </a:rPr>
              <a:t>Κρίσιμες Κοινωνικές Καταστάσεις: Οι Άνδρες στο Επίκεντρο</a:t>
            </a:r>
            <a:endParaRPr lang="en-US" sz="3950" dirty="0"/>
          </a:p>
        </p:txBody>
      </p:sp>
      <p:sp>
        <p:nvSpPr>
          <p:cNvPr id="5" name="Text 3"/>
          <p:cNvSpPr/>
          <p:nvPr/>
        </p:nvSpPr>
        <p:spPr>
          <a:xfrm>
            <a:off x="766167" y="2675573"/>
            <a:ext cx="13098066" cy="612934"/>
          </a:xfrm>
          <a:prstGeom prst="rect">
            <a:avLst/>
          </a:prstGeom>
          <a:noFill/>
          <a:ln/>
        </p:spPr>
        <p:txBody>
          <a:bodyPr wrap="square" lIns="0" tIns="0" rIns="0" bIns="0" rtlCol="0" anchor="t"/>
          <a:lstStyle/>
          <a:p>
            <a:pPr marL="0" indent="0" algn="l">
              <a:lnSpc>
                <a:spcPts val="2400"/>
              </a:lnSpc>
              <a:buNone/>
            </a:pPr>
            <a:r>
              <a:rPr lang="en-US" sz="1500" dirty="0">
                <a:solidFill>
                  <a:srgbClr val="272525"/>
                </a:solidFill>
                <a:latin typeface="Inter" pitchFamily="34" charset="0"/>
                <a:ea typeface="Inter" pitchFamily="34" charset="-122"/>
                <a:cs typeface="Inter" pitchFamily="34" charset="-120"/>
              </a:rPr>
              <a:t>Σε πολλές κρίσιμες κοινωνικές καταστάσεις, οι άνδρες εμφανίζουν δραματικά υψηλότερα ποσοστά, αποκαλύπτοντας μια κρυμμένη κρίση ψυχικής υγείας.</a:t>
            </a:r>
            <a:endParaRPr lang="en-US" sz="1500" dirty="0"/>
          </a:p>
        </p:txBody>
      </p:sp>
      <p:sp>
        <p:nvSpPr>
          <p:cNvPr id="6" name="Shape 4"/>
          <p:cNvSpPr/>
          <p:nvPr/>
        </p:nvSpPr>
        <p:spPr>
          <a:xfrm>
            <a:off x="766167" y="3503890"/>
            <a:ext cx="4238387" cy="2053233"/>
          </a:xfrm>
          <a:prstGeom prst="roundRect">
            <a:avLst>
              <a:gd name="adj" fmla="val 3918"/>
            </a:avLst>
          </a:prstGeom>
          <a:solidFill>
            <a:srgbClr val="CCEEFF"/>
          </a:solidFill>
          <a:ln w="7620">
            <a:solidFill>
              <a:srgbClr val="B2D4E5"/>
            </a:solidFill>
            <a:prstDash val="solid"/>
          </a:ln>
        </p:spPr>
        <p:txBody>
          <a:bodyPr/>
          <a:lstStyle/>
          <a:p>
            <a:endParaRPr lang="en-GB" dirty="0"/>
          </a:p>
        </p:txBody>
      </p:sp>
      <p:sp>
        <p:nvSpPr>
          <p:cNvPr id="7" name="Text 5"/>
          <p:cNvSpPr/>
          <p:nvPr/>
        </p:nvSpPr>
        <p:spPr>
          <a:xfrm>
            <a:off x="965240" y="3702963"/>
            <a:ext cx="2514124" cy="314325"/>
          </a:xfrm>
          <a:prstGeom prst="rect">
            <a:avLst/>
          </a:prstGeom>
          <a:noFill/>
          <a:ln/>
        </p:spPr>
        <p:txBody>
          <a:bodyPr wrap="none" lIns="0" tIns="0" rIns="0" bIns="0" rtlCol="0" anchor="t"/>
          <a:lstStyle/>
          <a:p>
            <a:pPr marL="0" indent="0" algn="l">
              <a:lnSpc>
                <a:spcPts val="2450"/>
              </a:lnSpc>
              <a:buNone/>
            </a:pPr>
            <a:r>
              <a:rPr lang="en-US" sz="1950" b="1" dirty="0">
                <a:solidFill>
                  <a:srgbClr val="272525"/>
                </a:solidFill>
                <a:latin typeface="Petrona Bold" pitchFamily="34" charset="0"/>
                <a:ea typeface="Petrona Bold" pitchFamily="34" charset="-122"/>
                <a:cs typeface="Petrona Bold" pitchFamily="34" charset="-120"/>
              </a:rPr>
              <a:t>Αυτοκτονίες</a:t>
            </a:r>
            <a:endParaRPr lang="en-US" sz="1950" dirty="0"/>
          </a:p>
        </p:txBody>
      </p:sp>
      <p:sp>
        <p:nvSpPr>
          <p:cNvPr id="8" name="Text 6"/>
          <p:cNvSpPr/>
          <p:nvPr/>
        </p:nvSpPr>
        <p:spPr>
          <a:xfrm>
            <a:off x="965240" y="4132183"/>
            <a:ext cx="3840242" cy="1225868"/>
          </a:xfrm>
          <a:prstGeom prst="rect">
            <a:avLst/>
          </a:prstGeom>
          <a:noFill/>
          <a:ln/>
        </p:spPr>
        <p:txBody>
          <a:bodyPr wrap="square" lIns="0" tIns="0" rIns="0" bIns="0" rtlCol="0" anchor="t"/>
          <a:lstStyle/>
          <a:p>
            <a:pPr marL="0" indent="0" algn="l">
              <a:lnSpc>
                <a:spcPts val="2400"/>
              </a:lnSpc>
              <a:buNone/>
            </a:pPr>
            <a:r>
              <a:rPr lang="en-US" sz="1500" dirty="0">
                <a:solidFill>
                  <a:srgbClr val="272525"/>
                </a:solidFill>
                <a:latin typeface="Inter" pitchFamily="34" charset="0"/>
                <a:ea typeface="Inter" pitchFamily="34" charset="-122"/>
                <a:cs typeface="Inter" pitchFamily="34" charset="-120"/>
              </a:rPr>
              <a:t>Οι άνδρες πεθαίνουν από αυτοκτονία </a:t>
            </a:r>
            <a:r>
              <a:rPr lang="en-US" sz="1500" b="1" dirty="0">
                <a:solidFill>
                  <a:srgbClr val="272525"/>
                </a:solidFill>
                <a:latin typeface="Inter" pitchFamily="34" charset="0"/>
                <a:ea typeface="Inter" pitchFamily="34" charset="-122"/>
                <a:cs typeface="Inter" pitchFamily="34" charset="-120"/>
              </a:rPr>
              <a:t>2,5-3 φορές</a:t>
            </a:r>
            <a:r>
              <a:rPr lang="en-US" sz="1500" dirty="0">
                <a:solidFill>
                  <a:srgbClr val="272525"/>
                </a:solidFill>
                <a:latin typeface="Inter" pitchFamily="34" charset="0"/>
                <a:ea typeface="Inter" pitchFamily="34" charset="-122"/>
                <a:cs typeface="Inter" pitchFamily="34" charset="-120"/>
              </a:rPr>
              <a:t> περισσότερο από τις γυναίκες. Παγκοσμίως: ~12,8 άνδρες vs ~5,4 γυναίκες ανά 100.000 κατοίκους.</a:t>
            </a:r>
            <a:endParaRPr lang="en-US" sz="1500" dirty="0"/>
          </a:p>
        </p:txBody>
      </p:sp>
      <p:sp>
        <p:nvSpPr>
          <p:cNvPr id="9" name="Shape 7"/>
          <p:cNvSpPr/>
          <p:nvPr/>
        </p:nvSpPr>
        <p:spPr>
          <a:xfrm>
            <a:off x="5196007" y="3503890"/>
            <a:ext cx="4238387" cy="2053233"/>
          </a:xfrm>
          <a:prstGeom prst="roundRect">
            <a:avLst>
              <a:gd name="adj" fmla="val 3918"/>
            </a:avLst>
          </a:prstGeom>
          <a:solidFill>
            <a:srgbClr val="CCEEFF"/>
          </a:solidFill>
          <a:ln w="7620">
            <a:solidFill>
              <a:srgbClr val="B2D4E5"/>
            </a:solidFill>
            <a:prstDash val="solid"/>
          </a:ln>
        </p:spPr>
        <p:txBody>
          <a:bodyPr/>
          <a:lstStyle/>
          <a:p>
            <a:endParaRPr lang="en-GB" dirty="0"/>
          </a:p>
        </p:txBody>
      </p:sp>
      <p:sp>
        <p:nvSpPr>
          <p:cNvPr id="10" name="Text 8"/>
          <p:cNvSpPr/>
          <p:nvPr/>
        </p:nvSpPr>
        <p:spPr>
          <a:xfrm>
            <a:off x="5395079" y="3702963"/>
            <a:ext cx="2514124" cy="314325"/>
          </a:xfrm>
          <a:prstGeom prst="rect">
            <a:avLst/>
          </a:prstGeom>
          <a:noFill/>
          <a:ln/>
        </p:spPr>
        <p:txBody>
          <a:bodyPr wrap="none" lIns="0" tIns="0" rIns="0" bIns="0" rtlCol="0" anchor="t"/>
          <a:lstStyle/>
          <a:p>
            <a:pPr marL="0" indent="0" algn="l">
              <a:lnSpc>
                <a:spcPts val="2450"/>
              </a:lnSpc>
              <a:buNone/>
            </a:pPr>
            <a:r>
              <a:rPr lang="en-US" sz="1950" b="1" dirty="0">
                <a:solidFill>
                  <a:srgbClr val="272525"/>
                </a:solidFill>
                <a:latin typeface="Petrona Bold" pitchFamily="34" charset="0"/>
                <a:ea typeface="Petrona Bold" pitchFamily="34" charset="-122"/>
                <a:cs typeface="Petrona Bold" pitchFamily="34" charset="-120"/>
              </a:rPr>
              <a:t>Άστεγοι</a:t>
            </a:r>
            <a:endParaRPr lang="en-US" sz="1950" dirty="0"/>
          </a:p>
        </p:txBody>
      </p:sp>
      <p:sp>
        <p:nvSpPr>
          <p:cNvPr id="11" name="Text 9"/>
          <p:cNvSpPr/>
          <p:nvPr/>
        </p:nvSpPr>
        <p:spPr>
          <a:xfrm>
            <a:off x="5395079" y="4132183"/>
            <a:ext cx="3840242" cy="919401"/>
          </a:xfrm>
          <a:prstGeom prst="rect">
            <a:avLst/>
          </a:prstGeom>
          <a:noFill/>
          <a:ln/>
        </p:spPr>
        <p:txBody>
          <a:bodyPr wrap="square" lIns="0" tIns="0" rIns="0" bIns="0" rtlCol="0" anchor="t"/>
          <a:lstStyle/>
          <a:p>
            <a:pPr marL="0" indent="0" algn="l">
              <a:lnSpc>
                <a:spcPts val="2400"/>
              </a:lnSpc>
              <a:buNone/>
            </a:pPr>
            <a:r>
              <a:rPr lang="en-US" sz="1500" dirty="0">
                <a:solidFill>
                  <a:srgbClr val="272525"/>
                </a:solidFill>
                <a:latin typeface="Inter" pitchFamily="34" charset="0"/>
                <a:ea typeface="Inter" pitchFamily="34" charset="-122"/>
                <a:cs typeface="Inter" pitchFamily="34" charset="-120"/>
              </a:rPr>
              <a:t>Οι άνδρες αντιπροσωπεύουν </a:t>
            </a:r>
            <a:r>
              <a:rPr lang="en-US" sz="1500" b="1" dirty="0">
                <a:solidFill>
                  <a:srgbClr val="272525"/>
                </a:solidFill>
                <a:latin typeface="Inter" pitchFamily="34" charset="0"/>
                <a:ea typeface="Inter" pitchFamily="34" charset="-122"/>
                <a:cs typeface="Inter" pitchFamily="34" charset="-120"/>
              </a:rPr>
              <a:t>60-70%</a:t>
            </a:r>
            <a:r>
              <a:rPr lang="en-US" sz="1500" dirty="0">
                <a:solidFill>
                  <a:srgbClr val="272525"/>
                </a:solidFill>
                <a:latin typeface="Inter" pitchFamily="34" charset="0"/>
                <a:ea typeface="Inter" pitchFamily="34" charset="-122"/>
                <a:cs typeface="Inter" pitchFamily="34" charset="-120"/>
              </a:rPr>
              <a:t> του αστέγου πληθυσμού σε πολλές χώρες.</a:t>
            </a:r>
            <a:endParaRPr lang="en-US" sz="1500" dirty="0"/>
          </a:p>
        </p:txBody>
      </p:sp>
      <p:sp>
        <p:nvSpPr>
          <p:cNvPr id="12" name="Shape 10"/>
          <p:cNvSpPr/>
          <p:nvPr/>
        </p:nvSpPr>
        <p:spPr>
          <a:xfrm>
            <a:off x="9625846" y="3503890"/>
            <a:ext cx="4238387" cy="2053233"/>
          </a:xfrm>
          <a:prstGeom prst="roundRect">
            <a:avLst>
              <a:gd name="adj" fmla="val 3918"/>
            </a:avLst>
          </a:prstGeom>
          <a:solidFill>
            <a:srgbClr val="CCEEFF"/>
          </a:solidFill>
          <a:ln w="7620">
            <a:solidFill>
              <a:srgbClr val="B2D4E5"/>
            </a:solidFill>
            <a:prstDash val="solid"/>
          </a:ln>
        </p:spPr>
        <p:txBody>
          <a:bodyPr/>
          <a:lstStyle/>
          <a:p>
            <a:endParaRPr lang="en-GB" dirty="0"/>
          </a:p>
        </p:txBody>
      </p:sp>
      <p:sp>
        <p:nvSpPr>
          <p:cNvPr id="13" name="Text 11"/>
          <p:cNvSpPr/>
          <p:nvPr/>
        </p:nvSpPr>
        <p:spPr>
          <a:xfrm>
            <a:off x="9824918" y="3702963"/>
            <a:ext cx="2514124" cy="314325"/>
          </a:xfrm>
          <a:prstGeom prst="rect">
            <a:avLst/>
          </a:prstGeom>
          <a:noFill/>
          <a:ln/>
        </p:spPr>
        <p:txBody>
          <a:bodyPr wrap="none" lIns="0" tIns="0" rIns="0" bIns="0" rtlCol="0" anchor="t"/>
          <a:lstStyle/>
          <a:p>
            <a:pPr marL="0" indent="0" algn="l">
              <a:lnSpc>
                <a:spcPts val="2450"/>
              </a:lnSpc>
              <a:buNone/>
            </a:pPr>
            <a:r>
              <a:rPr lang="en-US" sz="1950" b="1" dirty="0">
                <a:solidFill>
                  <a:srgbClr val="272525"/>
                </a:solidFill>
                <a:latin typeface="Petrona Bold" pitchFamily="34" charset="0"/>
                <a:ea typeface="Petrona Bold" pitchFamily="34" charset="-122"/>
                <a:cs typeface="Petrona Bold" pitchFamily="34" charset="-120"/>
              </a:rPr>
              <a:t>Ναρκωτικά</a:t>
            </a:r>
            <a:endParaRPr lang="en-US" sz="1950" dirty="0"/>
          </a:p>
        </p:txBody>
      </p:sp>
      <p:sp>
        <p:nvSpPr>
          <p:cNvPr id="14" name="Text 12"/>
          <p:cNvSpPr/>
          <p:nvPr/>
        </p:nvSpPr>
        <p:spPr>
          <a:xfrm>
            <a:off x="9824918" y="4132183"/>
            <a:ext cx="3840242" cy="1225868"/>
          </a:xfrm>
          <a:prstGeom prst="rect">
            <a:avLst/>
          </a:prstGeom>
          <a:noFill/>
          <a:ln/>
        </p:spPr>
        <p:txBody>
          <a:bodyPr wrap="square" lIns="0" tIns="0" rIns="0" bIns="0" rtlCol="0" anchor="t"/>
          <a:lstStyle/>
          <a:p>
            <a:pPr marL="0" indent="0" algn="l">
              <a:lnSpc>
                <a:spcPts val="2400"/>
              </a:lnSpc>
              <a:buNone/>
            </a:pPr>
            <a:r>
              <a:rPr lang="en-US" sz="1500" dirty="0">
                <a:solidFill>
                  <a:srgbClr val="272525"/>
                </a:solidFill>
                <a:latin typeface="Inter" pitchFamily="34" charset="0"/>
                <a:ea typeface="Inter" pitchFamily="34" charset="-122"/>
                <a:cs typeface="Inter" pitchFamily="34" charset="-120"/>
              </a:rPr>
              <a:t>Θάνατοι από υπερδοσολογία: </a:t>
            </a:r>
            <a:r>
              <a:rPr lang="en-US" sz="1500" b="1" dirty="0">
                <a:solidFill>
                  <a:srgbClr val="272525"/>
                </a:solidFill>
                <a:latin typeface="Inter" pitchFamily="34" charset="0"/>
                <a:ea typeface="Inter" pitchFamily="34" charset="-122"/>
                <a:cs typeface="Inter" pitchFamily="34" charset="-120"/>
              </a:rPr>
              <a:t>3-4 φορές</a:t>
            </a:r>
            <a:r>
              <a:rPr lang="en-US" sz="1500" dirty="0">
                <a:solidFill>
                  <a:srgbClr val="272525"/>
                </a:solidFill>
                <a:latin typeface="Inter" pitchFamily="34" charset="0"/>
                <a:ea typeface="Inter" pitchFamily="34" charset="-122"/>
                <a:cs typeface="Inter" pitchFamily="34" charset="-120"/>
              </a:rPr>
              <a:t> υψηλότεροι στους άνδρες. 38,9% ανδρών έχουν δοκιμάσει παράνομα ναρκωτικά vs 27,5% γυναικών.</a:t>
            </a:r>
            <a:endParaRPr lang="en-US" sz="1500" dirty="0"/>
          </a:p>
        </p:txBody>
      </p:sp>
      <p:sp>
        <p:nvSpPr>
          <p:cNvPr id="15" name="Shape 13"/>
          <p:cNvSpPr/>
          <p:nvPr/>
        </p:nvSpPr>
        <p:spPr>
          <a:xfrm>
            <a:off x="766167" y="5772507"/>
            <a:ext cx="4238387" cy="1777246"/>
          </a:xfrm>
          <a:prstGeom prst="roundRect">
            <a:avLst>
              <a:gd name="adj" fmla="val 4527"/>
            </a:avLst>
          </a:prstGeom>
          <a:solidFill>
            <a:srgbClr val="FFFFFF">
              <a:alpha val="95000"/>
            </a:srgbClr>
          </a:solidFill>
          <a:ln w="22860">
            <a:solidFill>
              <a:srgbClr val="B2D4E5"/>
            </a:solidFill>
            <a:prstDash val="solid"/>
          </a:ln>
        </p:spPr>
        <p:txBody>
          <a:bodyPr/>
          <a:lstStyle/>
          <a:p>
            <a:endParaRPr lang="en-GB" dirty="0"/>
          </a:p>
        </p:txBody>
      </p:sp>
      <p:sp>
        <p:nvSpPr>
          <p:cNvPr id="16" name="Text 14"/>
          <p:cNvSpPr/>
          <p:nvPr/>
        </p:nvSpPr>
        <p:spPr>
          <a:xfrm>
            <a:off x="980480" y="5986820"/>
            <a:ext cx="2514124" cy="314325"/>
          </a:xfrm>
          <a:prstGeom prst="rect">
            <a:avLst/>
          </a:prstGeom>
          <a:noFill/>
          <a:ln/>
        </p:spPr>
        <p:txBody>
          <a:bodyPr wrap="none" lIns="0" tIns="0" rIns="0" bIns="0" rtlCol="0" anchor="t"/>
          <a:lstStyle/>
          <a:p>
            <a:pPr marL="0" indent="0" algn="l">
              <a:lnSpc>
                <a:spcPts val="2450"/>
              </a:lnSpc>
              <a:buNone/>
            </a:pPr>
            <a:r>
              <a:rPr lang="en-US" sz="1950" b="1" dirty="0">
                <a:solidFill>
                  <a:srgbClr val="272525"/>
                </a:solidFill>
                <a:latin typeface="Petrona Bold" pitchFamily="34" charset="0"/>
                <a:ea typeface="Petrona Bold" pitchFamily="34" charset="-122"/>
                <a:cs typeface="Petrona Bold" pitchFamily="34" charset="-120"/>
              </a:rPr>
              <a:t>Αλκοόλ</a:t>
            </a:r>
            <a:endParaRPr lang="en-US" sz="1950" dirty="0"/>
          </a:p>
        </p:txBody>
      </p:sp>
      <p:sp>
        <p:nvSpPr>
          <p:cNvPr id="17" name="Text 15"/>
          <p:cNvSpPr/>
          <p:nvPr/>
        </p:nvSpPr>
        <p:spPr>
          <a:xfrm>
            <a:off x="980480" y="6416040"/>
            <a:ext cx="3809762" cy="919401"/>
          </a:xfrm>
          <a:prstGeom prst="rect">
            <a:avLst/>
          </a:prstGeom>
          <a:noFill/>
          <a:ln/>
        </p:spPr>
        <p:txBody>
          <a:bodyPr wrap="square" lIns="0" tIns="0" rIns="0" bIns="0" rtlCol="0" anchor="t"/>
          <a:lstStyle/>
          <a:p>
            <a:pPr marL="0" indent="0" algn="l">
              <a:lnSpc>
                <a:spcPts val="2400"/>
              </a:lnSpc>
              <a:buNone/>
            </a:pPr>
            <a:r>
              <a:rPr lang="en-US" sz="1500" dirty="0">
                <a:solidFill>
                  <a:srgbClr val="272525"/>
                </a:solidFill>
                <a:latin typeface="Inter" pitchFamily="34" charset="0"/>
                <a:ea typeface="Inter" pitchFamily="34" charset="-122"/>
                <a:cs typeface="Inter" pitchFamily="34" charset="-120"/>
              </a:rPr>
              <a:t>Οι άνδρες είναι </a:t>
            </a:r>
            <a:r>
              <a:rPr lang="en-US" sz="1500" b="1" dirty="0">
                <a:solidFill>
                  <a:srgbClr val="272525"/>
                </a:solidFill>
                <a:latin typeface="Inter" pitchFamily="34" charset="0"/>
                <a:ea typeface="Inter" pitchFamily="34" charset="-122"/>
                <a:cs typeface="Inter" pitchFamily="34" charset="-120"/>
              </a:rPr>
              <a:t>τριπλάσιοι πιθανότεροι</a:t>
            </a:r>
            <a:r>
              <a:rPr lang="en-US" sz="1500" dirty="0">
                <a:solidFill>
                  <a:srgbClr val="272525"/>
                </a:solidFill>
                <a:latin typeface="Inter" pitchFamily="34" charset="0"/>
                <a:ea typeface="Inter" pitchFamily="34" charset="-122"/>
                <a:cs typeface="Inter" pitchFamily="34" charset="-120"/>
              </a:rPr>
              <a:t> να αντιμετωπίζουν σοβαρά προβλήματα αλκοόλ.</a:t>
            </a:r>
            <a:endParaRPr lang="en-US" sz="1500" dirty="0"/>
          </a:p>
        </p:txBody>
      </p:sp>
      <p:sp>
        <p:nvSpPr>
          <p:cNvPr id="18" name="Shape 16"/>
          <p:cNvSpPr/>
          <p:nvPr/>
        </p:nvSpPr>
        <p:spPr>
          <a:xfrm>
            <a:off x="5196007" y="5772507"/>
            <a:ext cx="4238387" cy="1777246"/>
          </a:xfrm>
          <a:prstGeom prst="roundRect">
            <a:avLst>
              <a:gd name="adj" fmla="val 4527"/>
            </a:avLst>
          </a:prstGeom>
          <a:solidFill>
            <a:srgbClr val="FFFFFF">
              <a:alpha val="95000"/>
            </a:srgbClr>
          </a:solidFill>
          <a:ln w="22860">
            <a:solidFill>
              <a:srgbClr val="B2D4E5"/>
            </a:solidFill>
            <a:prstDash val="solid"/>
          </a:ln>
        </p:spPr>
        <p:txBody>
          <a:bodyPr/>
          <a:lstStyle/>
          <a:p>
            <a:endParaRPr lang="en-GB" dirty="0"/>
          </a:p>
        </p:txBody>
      </p:sp>
      <p:sp>
        <p:nvSpPr>
          <p:cNvPr id="19" name="Text 17"/>
          <p:cNvSpPr/>
          <p:nvPr/>
        </p:nvSpPr>
        <p:spPr>
          <a:xfrm>
            <a:off x="5410319" y="5986820"/>
            <a:ext cx="2514124" cy="314325"/>
          </a:xfrm>
          <a:prstGeom prst="rect">
            <a:avLst/>
          </a:prstGeom>
          <a:noFill/>
          <a:ln/>
        </p:spPr>
        <p:txBody>
          <a:bodyPr wrap="none" lIns="0" tIns="0" rIns="0" bIns="0" rtlCol="0" anchor="t"/>
          <a:lstStyle/>
          <a:p>
            <a:pPr marL="0" indent="0" algn="l">
              <a:lnSpc>
                <a:spcPts val="2450"/>
              </a:lnSpc>
              <a:buNone/>
            </a:pPr>
            <a:r>
              <a:rPr lang="en-US" sz="1950" b="1" dirty="0">
                <a:solidFill>
                  <a:srgbClr val="272525"/>
                </a:solidFill>
                <a:latin typeface="Petrona Bold" pitchFamily="34" charset="0"/>
                <a:ea typeface="Petrona Bold" pitchFamily="34" charset="-122"/>
                <a:cs typeface="Petrona Bold" pitchFamily="34" charset="-120"/>
              </a:rPr>
              <a:t>Δολοφονίες</a:t>
            </a:r>
            <a:endParaRPr lang="en-US" sz="1950" dirty="0"/>
          </a:p>
        </p:txBody>
      </p:sp>
      <p:sp>
        <p:nvSpPr>
          <p:cNvPr id="20" name="Text 18"/>
          <p:cNvSpPr/>
          <p:nvPr/>
        </p:nvSpPr>
        <p:spPr>
          <a:xfrm>
            <a:off x="5410319" y="6416040"/>
            <a:ext cx="3809762" cy="612934"/>
          </a:xfrm>
          <a:prstGeom prst="rect">
            <a:avLst/>
          </a:prstGeom>
          <a:noFill/>
          <a:ln/>
        </p:spPr>
        <p:txBody>
          <a:bodyPr wrap="square" lIns="0" tIns="0" rIns="0" bIns="0" rtlCol="0" anchor="t"/>
          <a:lstStyle/>
          <a:p>
            <a:pPr marL="0" indent="0" algn="l">
              <a:lnSpc>
                <a:spcPts val="2400"/>
              </a:lnSpc>
              <a:buNone/>
            </a:pPr>
            <a:r>
              <a:rPr lang="en-US" sz="1500" dirty="0">
                <a:solidFill>
                  <a:srgbClr val="272525"/>
                </a:solidFill>
                <a:latin typeface="Inter" pitchFamily="34" charset="0"/>
                <a:ea typeface="Inter" pitchFamily="34" charset="-122"/>
                <a:cs typeface="Inter" pitchFamily="34" charset="-120"/>
              </a:rPr>
              <a:t>Περίπου </a:t>
            </a:r>
            <a:r>
              <a:rPr lang="en-US" sz="1500" b="1" dirty="0">
                <a:solidFill>
                  <a:srgbClr val="272525"/>
                </a:solidFill>
                <a:latin typeface="Inter" pitchFamily="34" charset="0"/>
                <a:ea typeface="Inter" pitchFamily="34" charset="-122"/>
                <a:cs typeface="Inter" pitchFamily="34" charset="-120"/>
              </a:rPr>
              <a:t>80%</a:t>
            </a:r>
            <a:r>
              <a:rPr lang="en-US" sz="1500" dirty="0">
                <a:solidFill>
                  <a:srgbClr val="272525"/>
                </a:solidFill>
                <a:latin typeface="Inter" pitchFamily="34" charset="0"/>
                <a:ea typeface="Inter" pitchFamily="34" charset="-122"/>
                <a:cs typeface="Inter" pitchFamily="34" charset="-120"/>
              </a:rPr>
              <a:t> των θυμάτων δολοφονίας παγκοσμίως είναι άνδρες.</a:t>
            </a:r>
            <a:endParaRPr lang="en-US" sz="1500" dirty="0"/>
          </a:p>
        </p:txBody>
      </p:sp>
      <p:sp>
        <p:nvSpPr>
          <p:cNvPr id="21" name="Shape 19"/>
          <p:cNvSpPr/>
          <p:nvPr/>
        </p:nvSpPr>
        <p:spPr>
          <a:xfrm>
            <a:off x="9625846" y="5772507"/>
            <a:ext cx="4238387" cy="1777246"/>
          </a:xfrm>
          <a:prstGeom prst="roundRect">
            <a:avLst>
              <a:gd name="adj" fmla="val 4527"/>
            </a:avLst>
          </a:prstGeom>
          <a:solidFill>
            <a:srgbClr val="FFFFFF">
              <a:alpha val="95000"/>
            </a:srgbClr>
          </a:solidFill>
          <a:ln w="22860">
            <a:solidFill>
              <a:srgbClr val="B2D4E5"/>
            </a:solidFill>
            <a:prstDash val="solid"/>
          </a:ln>
        </p:spPr>
        <p:txBody>
          <a:bodyPr/>
          <a:lstStyle/>
          <a:p>
            <a:endParaRPr lang="en-GB" dirty="0"/>
          </a:p>
        </p:txBody>
      </p:sp>
      <p:sp>
        <p:nvSpPr>
          <p:cNvPr id="22" name="Text 20"/>
          <p:cNvSpPr/>
          <p:nvPr/>
        </p:nvSpPr>
        <p:spPr>
          <a:xfrm>
            <a:off x="9840158" y="5986820"/>
            <a:ext cx="2514124" cy="314325"/>
          </a:xfrm>
          <a:prstGeom prst="rect">
            <a:avLst/>
          </a:prstGeom>
          <a:noFill/>
          <a:ln/>
        </p:spPr>
        <p:txBody>
          <a:bodyPr wrap="none" lIns="0" tIns="0" rIns="0" bIns="0" rtlCol="0" anchor="t"/>
          <a:lstStyle/>
          <a:p>
            <a:pPr marL="0" indent="0" algn="l">
              <a:lnSpc>
                <a:spcPts val="2450"/>
              </a:lnSpc>
              <a:buNone/>
            </a:pPr>
            <a:r>
              <a:rPr lang="en-US" sz="1950" b="1" dirty="0">
                <a:solidFill>
                  <a:srgbClr val="272525"/>
                </a:solidFill>
                <a:latin typeface="Petrona Bold" pitchFamily="34" charset="0"/>
                <a:ea typeface="Petrona Bold" pitchFamily="34" charset="-122"/>
                <a:cs typeface="Petrona Bold" pitchFamily="34" charset="-120"/>
              </a:rPr>
              <a:t>Τζόγος</a:t>
            </a:r>
            <a:endParaRPr lang="en-US" sz="1950" dirty="0"/>
          </a:p>
        </p:txBody>
      </p:sp>
      <p:sp>
        <p:nvSpPr>
          <p:cNvPr id="23" name="Text 21"/>
          <p:cNvSpPr/>
          <p:nvPr/>
        </p:nvSpPr>
        <p:spPr>
          <a:xfrm>
            <a:off x="9840158" y="6416040"/>
            <a:ext cx="3809762" cy="919401"/>
          </a:xfrm>
          <a:prstGeom prst="rect">
            <a:avLst/>
          </a:prstGeom>
          <a:noFill/>
          <a:ln/>
        </p:spPr>
        <p:txBody>
          <a:bodyPr wrap="square" lIns="0" tIns="0" rIns="0" bIns="0" rtlCol="0" anchor="t"/>
          <a:lstStyle/>
          <a:p>
            <a:pPr marL="0" indent="0" algn="l">
              <a:lnSpc>
                <a:spcPts val="2400"/>
              </a:lnSpc>
              <a:buNone/>
            </a:pPr>
            <a:r>
              <a:rPr lang="en-US" sz="1500" dirty="0">
                <a:solidFill>
                  <a:srgbClr val="272525"/>
                </a:solidFill>
                <a:latin typeface="Inter" pitchFamily="34" charset="0"/>
                <a:ea typeface="Inter" pitchFamily="34" charset="-122"/>
                <a:cs typeface="Inter" pitchFamily="34" charset="-120"/>
              </a:rPr>
              <a:t>Οι άνδρες έχουν </a:t>
            </a:r>
            <a:r>
              <a:rPr lang="en-US" sz="1500" b="1" dirty="0">
                <a:solidFill>
                  <a:srgbClr val="272525"/>
                </a:solidFill>
                <a:latin typeface="Inter" pitchFamily="34" charset="0"/>
                <a:ea typeface="Inter" pitchFamily="34" charset="-122"/>
                <a:cs typeface="Inter" pitchFamily="34" charset="-120"/>
              </a:rPr>
              <a:t>τρεις φορές</a:t>
            </a:r>
            <a:r>
              <a:rPr lang="en-US" sz="1500" dirty="0">
                <a:solidFill>
                  <a:srgbClr val="272525"/>
                </a:solidFill>
                <a:latin typeface="Inter" pitchFamily="34" charset="0"/>
                <a:ea typeface="Inter" pitchFamily="34" charset="-122"/>
                <a:cs typeface="Inter" pitchFamily="34" charset="-120"/>
              </a:rPr>
              <a:t> υψηλότερη πιθανότητα προβληματικού τζόγου.</a:t>
            </a:r>
            <a:endParaRPr lang="en-US" sz="15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1650087" y="431006"/>
            <a:ext cx="977027" cy="309563"/>
          </a:xfrm>
          <a:prstGeom prst="roundRect">
            <a:avLst>
              <a:gd name="adj" fmla="val 17013"/>
            </a:avLst>
          </a:prstGeom>
          <a:noFill/>
          <a:ln w="7620">
            <a:solidFill>
              <a:srgbClr val="007EBD"/>
            </a:solidFill>
            <a:prstDash val="solid"/>
          </a:ln>
        </p:spPr>
        <p:txBody>
          <a:bodyPr/>
          <a:lstStyle/>
          <a:p>
            <a:endParaRPr lang="en-GB" dirty="0"/>
          </a:p>
        </p:txBody>
      </p:sp>
      <p:sp>
        <p:nvSpPr>
          <p:cNvPr id="3" name="Text 1"/>
          <p:cNvSpPr/>
          <p:nvPr/>
        </p:nvSpPr>
        <p:spPr>
          <a:xfrm>
            <a:off x="1751648" y="485537"/>
            <a:ext cx="773906" cy="200501"/>
          </a:xfrm>
          <a:prstGeom prst="rect">
            <a:avLst/>
          </a:prstGeom>
          <a:noFill/>
          <a:ln/>
        </p:spPr>
        <p:txBody>
          <a:bodyPr wrap="none" lIns="0" tIns="0" rIns="0" bIns="0" rtlCol="0" anchor="t"/>
          <a:lstStyle/>
          <a:p>
            <a:pPr marL="0" indent="0" algn="l">
              <a:lnSpc>
                <a:spcPts val="1550"/>
              </a:lnSpc>
              <a:buNone/>
            </a:pPr>
            <a:r>
              <a:rPr lang="en-US" sz="950" dirty="0">
                <a:solidFill>
                  <a:srgbClr val="007EBD"/>
                </a:solidFill>
                <a:latin typeface="Inter" pitchFamily="34" charset="0"/>
                <a:ea typeface="Inter" pitchFamily="34" charset="-122"/>
                <a:cs typeface="Inter" pitchFamily="34" charset="-120"/>
              </a:rPr>
              <a:t>ΚΕΦΆΛΑΙΟ 4</a:t>
            </a:r>
            <a:endParaRPr lang="en-US" sz="950" dirty="0"/>
          </a:p>
        </p:txBody>
      </p:sp>
      <p:sp>
        <p:nvSpPr>
          <p:cNvPr id="4" name="Text 2"/>
          <p:cNvSpPr/>
          <p:nvPr/>
        </p:nvSpPr>
        <p:spPr>
          <a:xfrm>
            <a:off x="1650087" y="803196"/>
            <a:ext cx="9174718" cy="514350"/>
          </a:xfrm>
          <a:prstGeom prst="rect">
            <a:avLst/>
          </a:prstGeom>
          <a:noFill/>
          <a:ln/>
        </p:spPr>
        <p:txBody>
          <a:bodyPr wrap="none" lIns="0" tIns="0" rIns="0" bIns="0" rtlCol="0" anchor="t"/>
          <a:lstStyle/>
          <a:p>
            <a:pPr marL="0" indent="0" algn="l">
              <a:lnSpc>
                <a:spcPts val="4000"/>
              </a:lnSpc>
              <a:buNone/>
            </a:pPr>
            <a:r>
              <a:rPr lang="en-US" sz="3200" b="1" dirty="0">
                <a:solidFill>
                  <a:srgbClr val="000000"/>
                </a:solidFill>
                <a:latin typeface="Petrona Bold" pitchFamily="34" charset="0"/>
                <a:ea typeface="Petrona Bold" pitchFamily="34" charset="-122"/>
                <a:cs typeface="Petrona Bold" pitchFamily="34" charset="-120"/>
              </a:rPr>
              <a:t>Εθισμός στο Διαδίκτυο και την Πορνογραφία</a:t>
            </a:r>
            <a:endParaRPr lang="en-US" sz="3200" dirty="0"/>
          </a:p>
        </p:txBody>
      </p:sp>
      <p:sp>
        <p:nvSpPr>
          <p:cNvPr id="5" name="Text 3"/>
          <p:cNvSpPr/>
          <p:nvPr/>
        </p:nvSpPr>
        <p:spPr>
          <a:xfrm>
            <a:off x="1650087" y="1709261"/>
            <a:ext cx="2789039" cy="308491"/>
          </a:xfrm>
          <a:prstGeom prst="rect">
            <a:avLst/>
          </a:prstGeom>
          <a:noFill/>
          <a:ln/>
        </p:spPr>
        <p:txBody>
          <a:bodyPr wrap="none" lIns="0" tIns="0" rIns="0" bIns="0" rtlCol="0" anchor="t"/>
          <a:lstStyle/>
          <a:p>
            <a:pPr marL="0" indent="0" algn="l">
              <a:lnSpc>
                <a:spcPts val="2400"/>
              </a:lnSpc>
              <a:buNone/>
            </a:pPr>
            <a:r>
              <a:rPr lang="en-US" sz="1900" b="1" dirty="0">
                <a:solidFill>
                  <a:srgbClr val="000000"/>
                </a:solidFill>
                <a:latin typeface="Petrona Bold" pitchFamily="34" charset="0"/>
                <a:ea typeface="Petrona Bold" pitchFamily="34" charset="-122"/>
                <a:cs typeface="Petrona Bold" pitchFamily="34" charset="-120"/>
              </a:rPr>
              <a:t>Εθισμός στο Διαδίκτυο</a:t>
            </a:r>
            <a:endParaRPr lang="en-US" sz="1900" dirty="0"/>
          </a:p>
        </p:txBody>
      </p:sp>
      <p:sp>
        <p:nvSpPr>
          <p:cNvPr id="6" name="Text 4"/>
          <p:cNvSpPr/>
          <p:nvPr/>
        </p:nvSpPr>
        <p:spPr>
          <a:xfrm>
            <a:off x="1650087" y="2174438"/>
            <a:ext cx="6644997" cy="250627"/>
          </a:xfrm>
          <a:prstGeom prst="rect">
            <a:avLst/>
          </a:prstGeom>
          <a:noFill/>
          <a:ln/>
        </p:spPr>
        <p:txBody>
          <a:bodyPr wrap="none" lIns="0" tIns="0" rIns="0" bIns="0" rtlCol="0" anchor="t"/>
          <a:lstStyle/>
          <a:p>
            <a:pPr marL="0" indent="0" algn="l">
              <a:lnSpc>
                <a:spcPts val="1950"/>
              </a:lnSpc>
              <a:buNone/>
            </a:pPr>
            <a:r>
              <a:rPr lang="en-US" sz="1200" dirty="0">
                <a:solidFill>
                  <a:srgbClr val="272525"/>
                </a:solidFill>
                <a:latin typeface="Inter" pitchFamily="34" charset="0"/>
                <a:ea typeface="Inter" pitchFamily="34" charset="-122"/>
                <a:cs typeface="Inter" pitchFamily="34" charset="-120"/>
              </a:rPr>
              <a:t>Το ποσοστό προβληματικής χρήσης διαδικτύου:</a:t>
            </a:r>
            <a:endParaRPr lang="en-US" sz="1200" dirty="0"/>
          </a:p>
        </p:txBody>
      </p:sp>
      <p:sp>
        <p:nvSpPr>
          <p:cNvPr id="7" name="Text 5"/>
          <p:cNvSpPr/>
          <p:nvPr/>
        </p:nvSpPr>
        <p:spPr>
          <a:xfrm>
            <a:off x="1650087" y="2566035"/>
            <a:ext cx="6644997" cy="250627"/>
          </a:xfrm>
          <a:prstGeom prst="rect">
            <a:avLst/>
          </a:prstGeom>
          <a:noFill/>
          <a:ln/>
        </p:spPr>
        <p:txBody>
          <a:bodyPr wrap="none" lIns="0" tIns="0" rIns="0" bIns="0" rtlCol="0" anchor="t"/>
          <a:lstStyle/>
          <a:p>
            <a:pPr marL="342900" indent="-342900" algn="l">
              <a:lnSpc>
                <a:spcPts val="1950"/>
              </a:lnSpc>
              <a:buSzPct val="100000"/>
              <a:buChar char="•"/>
            </a:pPr>
            <a:r>
              <a:rPr lang="en-US" sz="1200" b="1" dirty="0">
                <a:solidFill>
                  <a:srgbClr val="272525"/>
                </a:solidFill>
                <a:latin typeface="Inter" pitchFamily="34" charset="0"/>
                <a:ea typeface="Inter" pitchFamily="34" charset="-122"/>
                <a:cs typeface="Inter" pitchFamily="34" charset="-120"/>
              </a:rPr>
              <a:t>Άνδρες:</a:t>
            </a:r>
            <a:r>
              <a:rPr lang="en-US" sz="1200" dirty="0">
                <a:solidFill>
                  <a:srgbClr val="272525"/>
                </a:solidFill>
                <a:latin typeface="Inter" pitchFamily="34" charset="0"/>
                <a:ea typeface="Inter" pitchFamily="34" charset="-122"/>
                <a:cs typeface="Inter" pitchFamily="34" charset="-120"/>
              </a:rPr>
              <a:t> 6-8%</a:t>
            </a:r>
            <a:endParaRPr lang="en-US" sz="1200" dirty="0"/>
          </a:p>
        </p:txBody>
      </p:sp>
      <p:sp>
        <p:nvSpPr>
          <p:cNvPr id="8" name="Text 6"/>
          <p:cNvSpPr/>
          <p:nvPr/>
        </p:nvSpPr>
        <p:spPr>
          <a:xfrm>
            <a:off x="1650087" y="2871430"/>
            <a:ext cx="6644997" cy="250627"/>
          </a:xfrm>
          <a:prstGeom prst="rect">
            <a:avLst/>
          </a:prstGeom>
          <a:noFill/>
          <a:ln/>
        </p:spPr>
        <p:txBody>
          <a:bodyPr wrap="none" lIns="0" tIns="0" rIns="0" bIns="0" rtlCol="0" anchor="t"/>
          <a:lstStyle/>
          <a:p>
            <a:pPr marL="342900" indent="-342900" algn="l">
              <a:lnSpc>
                <a:spcPts val="1950"/>
              </a:lnSpc>
              <a:buSzPct val="100000"/>
              <a:buChar char="•"/>
            </a:pPr>
            <a:r>
              <a:rPr lang="en-US" sz="1200" b="1" dirty="0">
                <a:solidFill>
                  <a:srgbClr val="272525"/>
                </a:solidFill>
                <a:latin typeface="Inter" pitchFamily="34" charset="0"/>
                <a:ea typeface="Inter" pitchFamily="34" charset="-122"/>
                <a:cs typeface="Inter" pitchFamily="34" charset="-120"/>
              </a:rPr>
              <a:t>Γυναίκες:</a:t>
            </a:r>
            <a:r>
              <a:rPr lang="en-US" sz="1200" dirty="0">
                <a:solidFill>
                  <a:srgbClr val="272525"/>
                </a:solidFill>
                <a:latin typeface="Inter" pitchFamily="34" charset="0"/>
                <a:ea typeface="Inter" pitchFamily="34" charset="-122"/>
                <a:cs typeface="Inter" pitchFamily="34" charset="-120"/>
              </a:rPr>
              <a:t> 3-5%</a:t>
            </a:r>
            <a:endParaRPr lang="en-US" sz="1200" dirty="0"/>
          </a:p>
        </p:txBody>
      </p:sp>
      <p:sp>
        <p:nvSpPr>
          <p:cNvPr id="9" name="Text 7"/>
          <p:cNvSpPr/>
          <p:nvPr/>
        </p:nvSpPr>
        <p:spPr>
          <a:xfrm>
            <a:off x="1650087" y="3263027"/>
            <a:ext cx="6644997" cy="501253"/>
          </a:xfrm>
          <a:prstGeom prst="rect">
            <a:avLst/>
          </a:prstGeom>
          <a:noFill/>
          <a:ln/>
        </p:spPr>
        <p:txBody>
          <a:bodyPr wrap="square" lIns="0" tIns="0" rIns="0" bIns="0" rtlCol="0" anchor="t"/>
          <a:lstStyle/>
          <a:p>
            <a:pPr marL="0" indent="0" algn="l">
              <a:lnSpc>
                <a:spcPts val="1950"/>
              </a:lnSpc>
              <a:buNone/>
            </a:pPr>
            <a:r>
              <a:rPr lang="en-US" sz="1200" dirty="0">
                <a:solidFill>
                  <a:srgbClr val="272525"/>
                </a:solidFill>
                <a:latin typeface="Inter" pitchFamily="34" charset="0"/>
                <a:ea typeface="Inter" pitchFamily="34" charset="-122"/>
                <a:cs typeface="Inter" pitchFamily="34" charset="-120"/>
              </a:rPr>
              <a:t>Οι άνδρες έχουν </a:t>
            </a:r>
            <a:r>
              <a:rPr lang="en-US" sz="1200" b="1" dirty="0">
                <a:solidFill>
                  <a:srgbClr val="272525"/>
                </a:solidFill>
                <a:latin typeface="Inter" pitchFamily="34" charset="0"/>
                <a:ea typeface="Inter" pitchFamily="34" charset="-122"/>
                <a:cs typeface="Inter" pitchFamily="34" charset="-120"/>
              </a:rPr>
              <a:t>1,5-2 φορές</a:t>
            </a:r>
            <a:r>
              <a:rPr lang="en-US" sz="1200" dirty="0">
                <a:solidFill>
                  <a:srgbClr val="272525"/>
                </a:solidFill>
                <a:latin typeface="Inter" pitchFamily="34" charset="0"/>
                <a:ea typeface="Inter" pitchFamily="34" charset="-122"/>
                <a:cs typeface="Inter" pitchFamily="34" charset="-120"/>
              </a:rPr>
              <a:t> μεγαλύτερη πιθανότητα να πληρούν τα διαγνωστικά κριτήρια εθισμού στο διαδίκτυο.</a:t>
            </a:r>
            <a:endParaRPr lang="en-US" sz="1200" dirty="0"/>
          </a:p>
        </p:txBody>
      </p:sp>
      <p:sp>
        <p:nvSpPr>
          <p:cNvPr id="10" name="Shape 8"/>
          <p:cNvSpPr/>
          <p:nvPr/>
        </p:nvSpPr>
        <p:spPr>
          <a:xfrm>
            <a:off x="1650087" y="4018968"/>
            <a:ext cx="6644997" cy="27146"/>
          </a:xfrm>
          <a:prstGeom prst="rect">
            <a:avLst/>
          </a:prstGeom>
          <a:solidFill>
            <a:srgbClr val="272525">
              <a:alpha val="50000"/>
            </a:srgbClr>
          </a:solidFill>
          <a:ln/>
        </p:spPr>
        <p:txBody>
          <a:bodyPr/>
          <a:lstStyle/>
          <a:p>
            <a:endParaRPr lang="en-GB" dirty="0"/>
          </a:p>
        </p:txBody>
      </p:sp>
      <p:sp>
        <p:nvSpPr>
          <p:cNvPr id="11" name="Text 9"/>
          <p:cNvSpPr/>
          <p:nvPr/>
        </p:nvSpPr>
        <p:spPr>
          <a:xfrm>
            <a:off x="1650087" y="4222433"/>
            <a:ext cx="3386971" cy="308491"/>
          </a:xfrm>
          <a:prstGeom prst="rect">
            <a:avLst/>
          </a:prstGeom>
          <a:noFill/>
          <a:ln/>
        </p:spPr>
        <p:txBody>
          <a:bodyPr wrap="none" lIns="0" tIns="0" rIns="0" bIns="0" rtlCol="0" anchor="t"/>
          <a:lstStyle/>
          <a:p>
            <a:pPr marL="0" indent="0" algn="l">
              <a:lnSpc>
                <a:spcPts val="2400"/>
              </a:lnSpc>
              <a:buNone/>
            </a:pPr>
            <a:r>
              <a:rPr lang="en-US" sz="1900" b="1" dirty="0">
                <a:solidFill>
                  <a:srgbClr val="000000"/>
                </a:solidFill>
                <a:latin typeface="Petrona Bold" pitchFamily="34" charset="0"/>
                <a:ea typeface="Petrona Bold" pitchFamily="34" charset="-122"/>
                <a:cs typeface="Petrona Bold" pitchFamily="34" charset="-120"/>
              </a:rPr>
              <a:t>Εθισμός στην Πορνογραφία</a:t>
            </a:r>
            <a:endParaRPr lang="en-US" sz="1900" dirty="0"/>
          </a:p>
        </p:txBody>
      </p:sp>
      <p:sp>
        <p:nvSpPr>
          <p:cNvPr id="12" name="Text 10"/>
          <p:cNvSpPr/>
          <p:nvPr/>
        </p:nvSpPr>
        <p:spPr>
          <a:xfrm>
            <a:off x="1650087" y="4687610"/>
            <a:ext cx="6644997" cy="250627"/>
          </a:xfrm>
          <a:prstGeom prst="rect">
            <a:avLst/>
          </a:prstGeom>
          <a:noFill/>
          <a:ln/>
        </p:spPr>
        <p:txBody>
          <a:bodyPr wrap="none" lIns="0" tIns="0" rIns="0" bIns="0" rtlCol="0" anchor="t"/>
          <a:lstStyle/>
          <a:p>
            <a:pPr marL="0" indent="0" algn="l">
              <a:lnSpc>
                <a:spcPts val="1950"/>
              </a:lnSpc>
              <a:buNone/>
            </a:pPr>
            <a:r>
              <a:rPr lang="en-US" sz="1200" b="1" dirty="0">
                <a:solidFill>
                  <a:srgbClr val="272525"/>
                </a:solidFill>
                <a:latin typeface="Inter" pitchFamily="34" charset="0"/>
                <a:ea typeface="Inter" pitchFamily="34" charset="-122"/>
                <a:cs typeface="Inter" pitchFamily="34" charset="-120"/>
              </a:rPr>
              <a:t>Τακτική κατανάλωση:</a:t>
            </a:r>
            <a:endParaRPr lang="en-US" sz="1200" dirty="0"/>
          </a:p>
        </p:txBody>
      </p:sp>
      <p:sp>
        <p:nvSpPr>
          <p:cNvPr id="13" name="Text 11"/>
          <p:cNvSpPr/>
          <p:nvPr/>
        </p:nvSpPr>
        <p:spPr>
          <a:xfrm>
            <a:off x="1650087" y="5079206"/>
            <a:ext cx="6644997" cy="250627"/>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272525"/>
                </a:solidFill>
                <a:latin typeface="Inter" pitchFamily="34" charset="0"/>
                <a:ea typeface="Inter" pitchFamily="34" charset="-122"/>
                <a:cs typeface="Inter" pitchFamily="34" charset="-120"/>
              </a:rPr>
              <a:t>Άνδρες: 65-80%</a:t>
            </a:r>
            <a:endParaRPr lang="en-US" sz="1200" dirty="0"/>
          </a:p>
        </p:txBody>
      </p:sp>
      <p:sp>
        <p:nvSpPr>
          <p:cNvPr id="14" name="Text 12"/>
          <p:cNvSpPr/>
          <p:nvPr/>
        </p:nvSpPr>
        <p:spPr>
          <a:xfrm>
            <a:off x="1650087" y="5384602"/>
            <a:ext cx="6644997" cy="250627"/>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272525"/>
                </a:solidFill>
                <a:latin typeface="Inter" pitchFamily="34" charset="0"/>
                <a:ea typeface="Inter" pitchFamily="34" charset="-122"/>
                <a:cs typeface="Inter" pitchFamily="34" charset="-120"/>
              </a:rPr>
              <a:t>Γυναίκες: 20-35%</a:t>
            </a:r>
            <a:endParaRPr lang="en-US" sz="1200" dirty="0"/>
          </a:p>
        </p:txBody>
      </p:sp>
      <p:sp>
        <p:nvSpPr>
          <p:cNvPr id="15" name="Text 13"/>
          <p:cNvSpPr/>
          <p:nvPr/>
        </p:nvSpPr>
        <p:spPr>
          <a:xfrm>
            <a:off x="1650087" y="5776198"/>
            <a:ext cx="6644997" cy="250627"/>
          </a:xfrm>
          <a:prstGeom prst="rect">
            <a:avLst/>
          </a:prstGeom>
          <a:noFill/>
          <a:ln/>
        </p:spPr>
        <p:txBody>
          <a:bodyPr wrap="none" lIns="0" tIns="0" rIns="0" bIns="0" rtlCol="0" anchor="t"/>
          <a:lstStyle/>
          <a:p>
            <a:pPr marL="0" indent="0" algn="l">
              <a:lnSpc>
                <a:spcPts val="1950"/>
              </a:lnSpc>
              <a:buNone/>
            </a:pPr>
            <a:r>
              <a:rPr lang="en-US" sz="1200" b="1" dirty="0">
                <a:solidFill>
                  <a:srgbClr val="272525"/>
                </a:solidFill>
                <a:latin typeface="Inter" pitchFamily="34" charset="0"/>
                <a:ea typeface="Inter" pitchFamily="34" charset="-122"/>
                <a:cs typeface="Inter" pitchFamily="34" charset="-120"/>
              </a:rPr>
              <a:t>Εθιστική χρήση:</a:t>
            </a:r>
            <a:endParaRPr lang="en-US" sz="1200" dirty="0"/>
          </a:p>
        </p:txBody>
      </p:sp>
      <p:sp>
        <p:nvSpPr>
          <p:cNvPr id="16" name="Text 14"/>
          <p:cNvSpPr/>
          <p:nvPr/>
        </p:nvSpPr>
        <p:spPr>
          <a:xfrm>
            <a:off x="1650087" y="6167795"/>
            <a:ext cx="6644997" cy="250627"/>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272525"/>
                </a:solidFill>
                <a:latin typeface="Inter" pitchFamily="34" charset="0"/>
                <a:ea typeface="Inter" pitchFamily="34" charset="-122"/>
                <a:cs typeface="Inter" pitchFamily="34" charset="-120"/>
              </a:rPr>
              <a:t>Άνδρες: 10-15%</a:t>
            </a:r>
            <a:endParaRPr lang="en-US" sz="1200" dirty="0"/>
          </a:p>
        </p:txBody>
      </p:sp>
      <p:sp>
        <p:nvSpPr>
          <p:cNvPr id="17" name="Text 15"/>
          <p:cNvSpPr/>
          <p:nvPr/>
        </p:nvSpPr>
        <p:spPr>
          <a:xfrm>
            <a:off x="1650087" y="6473190"/>
            <a:ext cx="6644997" cy="250627"/>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272525"/>
                </a:solidFill>
                <a:latin typeface="Inter" pitchFamily="34" charset="0"/>
                <a:ea typeface="Inter" pitchFamily="34" charset="-122"/>
                <a:cs typeface="Inter" pitchFamily="34" charset="-120"/>
              </a:rPr>
              <a:t>Γυναίκες: 2-4%</a:t>
            </a:r>
            <a:endParaRPr lang="en-US" sz="1200" dirty="0"/>
          </a:p>
        </p:txBody>
      </p:sp>
      <p:pic>
        <p:nvPicPr>
          <p:cNvPr id="18" name="Image 0" descr="preencoded.png"/>
          <p:cNvPicPr>
            <a:picLocks noChangeAspect="1"/>
          </p:cNvPicPr>
          <p:nvPr/>
        </p:nvPicPr>
        <p:blipFill>
          <a:blip r:embed="rId3"/>
          <a:stretch>
            <a:fillRect/>
          </a:stretch>
        </p:blipFill>
        <p:spPr>
          <a:xfrm>
            <a:off x="8685133" y="1728907"/>
            <a:ext cx="4302562" cy="4302562"/>
          </a:xfrm>
          <a:prstGeom prst="rect">
            <a:avLst/>
          </a:prstGeom>
        </p:spPr>
      </p:pic>
      <p:sp>
        <p:nvSpPr>
          <p:cNvPr id="19" name="Shape 16"/>
          <p:cNvSpPr/>
          <p:nvPr/>
        </p:nvSpPr>
        <p:spPr>
          <a:xfrm>
            <a:off x="8685133" y="6207800"/>
            <a:ext cx="4302562" cy="1417677"/>
          </a:xfrm>
          <a:prstGeom prst="roundRect">
            <a:avLst>
              <a:gd name="adj" fmla="val 4644"/>
            </a:avLst>
          </a:prstGeom>
          <a:solidFill>
            <a:srgbClr val="B3E5FF"/>
          </a:solidFill>
          <a:ln/>
        </p:spPr>
        <p:txBody>
          <a:bodyPr/>
          <a:lstStyle/>
          <a:p>
            <a:endParaRPr lang="en-GB" dirty="0"/>
          </a:p>
        </p:txBody>
      </p:sp>
      <p:pic>
        <p:nvPicPr>
          <p:cNvPr id="20" name="Image 1" descr="preencoded.png"/>
          <p:cNvPicPr>
            <a:picLocks noChangeAspect="1"/>
          </p:cNvPicPr>
          <p:nvPr/>
        </p:nvPicPr>
        <p:blipFill>
          <a:blip r:embed="rId4"/>
          <a:stretch>
            <a:fillRect/>
          </a:stretch>
        </p:blipFill>
        <p:spPr>
          <a:xfrm>
            <a:off x="8841819" y="6441758"/>
            <a:ext cx="195858" cy="156686"/>
          </a:xfrm>
          <a:prstGeom prst="rect">
            <a:avLst/>
          </a:prstGeom>
        </p:spPr>
      </p:pic>
      <p:sp>
        <p:nvSpPr>
          <p:cNvPr id="21" name="Text 17"/>
          <p:cNvSpPr/>
          <p:nvPr/>
        </p:nvSpPr>
        <p:spPr>
          <a:xfrm>
            <a:off x="9194363" y="6403658"/>
            <a:ext cx="3636645" cy="1002506"/>
          </a:xfrm>
          <a:prstGeom prst="rect">
            <a:avLst/>
          </a:prstGeom>
          <a:noFill/>
          <a:ln/>
        </p:spPr>
        <p:txBody>
          <a:bodyPr wrap="square" lIns="0" tIns="0" rIns="0" bIns="0" rtlCol="0" anchor="t"/>
          <a:lstStyle/>
          <a:p>
            <a:pPr marL="0" indent="0" algn="l">
              <a:lnSpc>
                <a:spcPts val="1950"/>
              </a:lnSpc>
              <a:buNone/>
            </a:pPr>
            <a:r>
              <a:rPr lang="en-US" sz="1200" dirty="0">
                <a:solidFill>
                  <a:srgbClr val="000000"/>
                </a:solidFill>
                <a:latin typeface="Inter" pitchFamily="34" charset="0"/>
                <a:ea typeface="Inter" pitchFamily="34" charset="-122"/>
                <a:cs typeface="Inter" pitchFamily="34" charset="-120"/>
              </a:rPr>
              <a:t>Οι άνδρες είναι </a:t>
            </a:r>
            <a:r>
              <a:rPr lang="en-US" sz="1200" b="1" dirty="0">
                <a:solidFill>
                  <a:srgbClr val="000000"/>
                </a:solidFill>
                <a:latin typeface="Inter" pitchFamily="34" charset="0"/>
                <a:ea typeface="Inter" pitchFamily="34" charset="-122"/>
                <a:cs typeface="Inter" pitchFamily="34" charset="-120"/>
              </a:rPr>
              <a:t>3-5 φορές</a:t>
            </a:r>
            <a:r>
              <a:rPr lang="en-US" sz="1200" dirty="0">
                <a:solidFill>
                  <a:srgbClr val="000000"/>
                </a:solidFill>
                <a:latin typeface="Inter" pitchFamily="34" charset="0"/>
                <a:ea typeface="Inter" pitchFamily="34" charset="-122"/>
                <a:cs typeface="Inter" pitchFamily="34" charset="-120"/>
              </a:rPr>
              <a:t> πιο πιθανό να αναφέρουν καταναγκαστική χρήση, αυξημένη ανοχή και αρνητικές επιπτώσεις σε εργασία, σχέσεις και ψυχική υγεία.</a:t>
            </a:r>
            <a:endParaRPr lang="en-US"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Shape 0"/>
          <p:cNvSpPr/>
          <p:nvPr/>
        </p:nvSpPr>
        <p:spPr>
          <a:xfrm>
            <a:off x="6149935" y="1125379"/>
            <a:ext cx="1026914" cy="327184"/>
          </a:xfrm>
          <a:prstGeom prst="roundRect">
            <a:avLst>
              <a:gd name="adj" fmla="val 17038"/>
            </a:avLst>
          </a:prstGeom>
          <a:noFill/>
          <a:ln w="7620">
            <a:solidFill>
              <a:srgbClr val="007EBD"/>
            </a:solidFill>
            <a:prstDash val="solid"/>
          </a:ln>
        </p:spPr>
        <p:txBody>
          <a:bodyPr/>
          <a:lstStyle/>
          <a:p>
            <a:endParaRPr lang="en-GB" dirty="0"/>
          </a:p>
        </p:txBody>
      </p:sp>
      <p:sp>
        <p:nvSpPr>
          <p:cNvPr id="4" name="Text 1"/>
          <p:cNvSpPr/>
          <p:nvPr/>
        </p:nvSpPr>
        <p:spPr>
          <a:xfrm>
            <a:off x="6257092" y="1182767"/>
            <a:ext cx="812602" cy="212408"/>
          </a:xfrm>
          <a:prstGeom prst="rect">
            <a:avLst/>
          </a:prstGeom>
          <a:noFill/>
          <a:ln/>
        </p:spPr>
        <p:txBody>
          <a:bodyPr wrap="none" lIns="0" tIns="0" rIns="0" bIns="0" rtlCol="0" anchor="t"/>
          <a:lstStyle/>
          <a:p>
            <a:pPr marL="0" indent="0" algn="l">
              <a:lnSpc>
                <a:spcPts val="1650"/>
              </a:lnSpc>
              <a:buNone/>
            </a:pPr>
            <a:r>
              <a:rPr lang="en-US" sz="1000" dirty="0">
                <a:solidFill>
                  <a:srgbClr val="007EBD"/>
                </a:solidFill>
                <a:latin typeface="Inter" pitchFamily="34" charset="0"/>
                <a:ea typeface="Inter" pitchFamily="34" charset="-122"/>
                <a:cs typeface="Inter" pitchFamily="34" charset="-120"/>
              </a:rPr>
              <a:t>ΚΕΦΆΛΑΙΟ 5</a:t>
            </a:r>
            <a:endParaRPr lang="en-US" sz="1000" dirty="0"/>
          </a:p>
        </p:txBody>
      </p:sp>
      <p:sp>
        <p:nvSpPr>
          <p:cNvPr id="5" name="Text 2"/>
          <p:cNvSpPr/>
          <p:nvPr/>
        </p:nvSpPr>
        <p:spPr>
          <a:xfrm>
            <a:off x="6149935" y="1518880"/>
            <a:ext cx="6414254" cy="544354"/>
          </a:xfrm>
          <a:prstGeom prst="rect">
            <a:avLst/>
          </a:prstGeom>
          <a:noFill/>
          <a:ln/>
        </p:spPr>
        <p:txBody>
          <a:bodyPr wrap="none" lIns="0" tIns="0" rIns="0" bIns="0" rtlCol="0" anchor="t"/>
          <a:lstStyle/>
          <a:p>
            <a:pPr marL="0" indent="0" algn="l">
              <a:lnSpc>
                <a:spcPts val="4250"/>
              </a:lnSpc>
              <a:buNone/>
            </a:pPr>
            <a:r>
              <a:rPr lang="en-US" sz="3400" b="1" dirty="0">
                <a:solidFill>
                  <a:srgbClr val="000000"/>
                </a:solidFill>
                <a:latin typeface="Petrona Bold" pitchFamily="34" charset="0"/>
                <a:ea typeface="Petrona Bold" pitchFamily="34" charset="-122"/>
                <a:cs typeface="Petrona Bold" pitchFamily="34" charset="-120"/>
              </a:rPr>
              <a:t>Το Στίγμα της Ψυχικής Υγείας</a:t>
            </a:r>
            <a:endParaRPr lang="en-US" sz="3400" dirty="0"/>
          </a:p>
        </p:txBody>
      </p:sp>
      <p:pic>
        <p:nvPicPr>
          <p:cNvPr id="6" name="Image 1" descr="preencoded.png"/>
          <p:cNvPicPr>
            <a:picLocks noChangeAspect="1"/>
          </p:cNvPicPr>
          <p:nvPr/>
        </p:nvPicPr>
        <p:blipFill>
          <a:blip r:embed="rId4"/>
          <a:stretch>
            <a:fillRect/>
          </a:stretch>
        </p:blipFill>
        <p:spPr>
          <a:xfrm>
            <a:off x="6149935" y="2312075"/>
            <a:ext cx="829508" cy="1233964"/>
          </a:xfrm>
          <a:prstGeom prst="rect">
            <a:avLst/>
          </a:prstGeom>
        </p:spPr>
      </p:pic>
      <p:sp>
        <p:nvSpPr>
          <p:cNvPr id="7" name="Text 3"/>
          <p:cNvSpPr/>
          <p:nvPr/>
        </p:nvSpPr>
        <p:spPr>
          <a:xfrm>
            <a:off x="7145298" y="2477929"/>
            <a:ext cx="2950369" cy="272177"/>
          </a:xfrm>
          <a:prstGeom prst="rect">
            <a:avLst/>
          </a:prstGeom>
          <a:noFill/>
          <a:ln/>
        </p:spPr>
        <p:txBody>
          <a:bodyPr wrap="none" lIns="0" tIns="0" rIns="0" bIns="0" rtlCol="0" anchor="t"/>
          <a:lstStyle/>
          <a:p>
            <a:pPr marL="0" indent="0" algn="l">
              <a:lnSpc>
                <a:spcPts val="2100"/>
              </a:lnSpc>
              <a:buNone/>
            </a:pPr>
            <a:r>
              <a:rPr lang="en-US" sz="1700" b="1" dirty="0">
                <a:solidFill>
                  <a:srgbClr val="272525"/>
                </a:solidFill>
                <a:latin typeface="Petrona Bold" pitchFamily="34" charset="0"/>
                <a:ea typeface="Petrona Bold" pitchFamily="34" charset="-122"/>
                <a:cs typeface="Petrona Bold" pitchFamily="34" charset="-120"/>
              </a:rPr>
              <a:t>Αυτοφροντίδα vs Θεραπεία</a:t>
            </a:r>
            <a:endParaRPr lang="en-US" sz="1700" dirty="0"/>
          </a:p>
        </p:txBody>
      </p:sp>
      <p:sp>
        <p:nvSpPr>
          <p:cNvPr id="8" name="Text 4"/>
          <p:cNvSpPr/>
          <p:nvPr/>
        </p:nvSpPr>
        <p:spPr>
          <a:xfrm>
            <a:off x="7145298" y="2849642"/>
            <a:ext cx="6821567" cy="530543"/>
          </a:xfrm>
          <a:prstGeom prst="rect">
            <a:avLst/>
          </a:prstGeom>
          <a:noFill/>
          <a:ln/>
        </p:spPr>
        <p:txBody>
          <a:bodyPr wrap="square" lIns="0" tIns="0" rIns="0" bIns="0" rtlCol="0" anchor="t"/>
          <a:lstStyle/>
          <a:p>
            <a:pPr marL="0" indent="0" algn="l">
              <a:lnSpc>
                <a:spcPts val="2050"/>
              </a:lnSpc>
              <a:buNone/>
            </a:pPr>
            <a:r>
              <a:rPr lang="en-US" sz="1300" dirty="0">
                <a:solidFill>
                  <a:srgbClr val="272525"/>
                </a:solidFill>
                <a:latin typeface="Inter" pitchFamily="34" charset="0"/>
                <a:ea typeface="Inter" pitchFamily="34" charset="-122"/>
                <a:cs typeface="Inter" pitchFamily="34" charset="-120"/>
              </a:rPr>
              <a:t>Οι άνδρες τείνουν να προτείνουν περισσότερο την αυτοφροντίδα και εμφανίζουν μεγαλύτερη ντροπή. Οι γυναίκες βλέπουν θετικά την ψυχοθεραπεία.</a:t>
            </a:r>
            <a:endParaRPr lang="en-US" sz="1300" dirty="0"/>
          </a:p>
        </p:txBody>
      </p:sp>
      <p:pic>
        <p:nvPicPr>
          <p:cNvPr id="9" name="Image 2" descr="preencoded.png"/>
          <p:cNvPicPr>
            <a:picLocks noChangeAspect="1"/>
          </p:cNvPicPr>
          <p:nvPr/>
        </p:nvPicPr>
        <p:blipFill>
          <a:blip r:embed="rId5"/>
          <a:stretch>
            <a:fillRect/>
          </a:stretch>
        </p:blipFill>
        <p:spPr>
          <a:xfrm>
            <a:off x="6149935" y="3546038"/>
            <a:ext cx="829508" cy="1233964"/>
          </a:xfrm>
          <a:prstGeom prst="rect">
            <a:avLst/>
          </a:prstGeom>
        </p:spPr>
      </p:pic>
      <p:sp>
        <p:nvSpPr>
          <p:cNvPr id="10" name="Text 5"/>
          <p:cNvSpPr/>
          <p:nvPr/>
        </p:nvSpPr>
        <p:spPr>
          <a:xfrm>
            <a:off x="7145298" y="3711892"/>
            <a:ext cx="2177534" cy="272177"/>
          </a:xfrm>
          <a:prstGeom prst="rect">
            <a:avLst/>
          </a:prstGeom>
          <a:noFill/>
          <a:ln/>
        </p:spPr>
        <p:txBody>
          <a:bodyPr wrap="none" lIns="0" tIns="0" rIns="0" bIns="0" rtlCol="0" anchor="t"/>
          <a:lstStyle/>
          <a:p>
            <a:pPr marL="0" indent="0" algn="l">
              <a:lnSpc>
                <a:spcPts val="2100"/>
              </a:lnSpc>
              <a:buNone/>
            </a:pPr>
            <a:r>
              <a:rPr lang="en-US" sz="1700" b="1" dirty="0">
                <a:solidFill>
                  <a:srgbClr val="272525"/>
                </a:solidFill>
                <a:latin typeface="Petrona Bold" pitchFamily="34" charset="0"/>
                <a:ea typeface="Petrona Bold" pitchFamily="34" charset="-122"/>
                <a:cs typeface="Petrona Bold" pitchFamily="34" charset="-120"/>
              </a:rPr>
              <a:t>Σιωπή και Αποφυγή</a:t>
            </a:r>
            <a:endParaRPr lang="en-US" sz="1700" dirty="0"/>
          </a:p>
        </p:txBody>
      </p:sp>
      <p:sp>
        <p:nvSpPr>
          <p:cNvPr id="11" name="Text 6"/>
          <p:cNvSpPr/>
          <p:nvPr/>
        </p:nvSpPr>
        <p:spPr>
          <a:xfrm>
            <a:off x="7145298" y="4083606"/>
            <a:ext cx="6821567" cy="530543"/>
          </a:xfrm>
          <a:prstGeom prst="rect">
            <a:avLst/>
          </a:prstGeom>
          <a:noFill/>
          <a:ln/>
        </p:spPr>
        <p:txBody>
          <a:bodyPr wrap="square" lIns="0" tIns="0" rIns="0" bIns="0" rtlCol="0" anchor="t"/>
          <a:lstStyle/>
          <a:p>
            <a:pPr marL="0" indent="0" algn="l">
              <a:lnSpc>
                <a:spcPts val="2050"/>
              </a:lnSpc>
              <a:buNone/>
            </a:pPr>
            <a:r>
              <a:rPr lang="en-US" sz="1300" b="1" dirty="0">
                <a:solidFill>
                  <a:srgbClr val="272525"/>
                </a:solidFill>
                <a:latin typeface="Inter" pitchFamily="34" charset="0"/>
                <a:ea typeface="Inter" pitchFamily="34" charset="-122"/>
                <a:cs typeface="Inter" pitchFamily="34" charset="-120"/>
              </a:rPr>
              <a:t>78% των ανδρών</a:t>
            </a:r>
            <a:r>
              <a:rPr lang="en-US" sz="1300" dirty="0">
                <a:solidFill>
                  <a:srgbClr val="272525"/>
                </a:solidFill>
                <a:latin typeface="Inter" pitchFamily="34" charset="0"/>
                <a:ea typeface="Inter" pitchFamily="34" charset="-122"/>
                <a:cs typeface="Inter" pitchFamily="34" charset="-120"/>
              </a:rPr>
              <a:t> προτιμούν να μη μιλούν καν για ψυχική υγεία, λόγω ντροπής και κοινωνικών πιέσεων.</a:t>
            </a:r>
            <a:endParaRPr lang="en-US" sz="1300" dirty="0"/>
          </a:p>
        </p:txBody>
      </p:sp>
      <p:pic>
        <p:nvPicPr>
          <p:cNvPr id="12" name="Image 3" descr="preencoded.png"/>
          <p:cNvPicPr>
            <a:picLocks noChangeAspect="1"/>
          </p:cNvPicPr>
          <p:nvPr/>
        </p:nvPicPr>
        <p:blipFill>
          <a:blip r:embed="rId6"/>
          <a:stretch>
            <a:fillRect/>
          </a:stretch>
        </p:blipFill>
        <p:spPr>
          <a:xfrm>
            <a:off x="6149935" y="4780002"/>
            <a:ext cx="829508" cy="1233964"/>
          </a:xfrm>
          <a:prstGeom prst="rect">
            <a:avLst/>
          </a:prstGeom>
        </p:spPr>
      </p:pic>
      <p:sp>
        <p:nvSpPr>
          <p:cNvPr id="13" name="Text 7"/>
          <p:cNvSpPr/>
          <p:nvPr/>
        </p:nvSpPr>
        <p:spPr>
          <a:xfrm>
            <a:off x="7145298" y="4945856"/>
            <a:ext cx="2185273" cy="272177"/>
          </a:xfrm>
          <a:prstGeom prst="rect">
            <a:avLst/>
          </a:prstGeom>
          <a:noFill/>
          <a:ln/>
        </p:spPr>
        <p:txBody>
          <a:bodyPr wrap="none" lIns="0" tIns="0" rIns="0" bIns="0" rtlCol="0" anchor="t"/>
          <a:lstStyle/>
          <a:p>
            <a:pPr marL="0" indent="0" algn="l">
              <a:lnSpc>
                <a:spcPts val="2100"/>
              </a:lnSpc>
              <a:buNone/>
            </a:pPr>
            <a:r>
              <a:rPr lang="en-US" sz="1700" b="1" dirty="0">
                <a:solidFill>
                  <a:srgbClr val="272525"/>
                </a:solidFill>
                <a:latin typeface="Petrona Bold" pitchFamily="34" charset="0"/>
                <a:ea typeface="Petrona Bold" pitchFamily="34" charset="-122"/>
                <a:cs typeface="Petrona Bold" pitchFamily="34" charset="-120"/>
              </a:rPr>
              <a:t>Γυναικεία Συμπόνια</a:t>
            </a:r>
            <a:endParaRPr lang="en-US" sz="1700" dirty="0"/>
          </a:p>
        </p:txBody>
      </p:sp>
      <p:sp>
        <p:nvSpPr>
          <p:cNvPr id="14" name="Text 8"/>
          <p:cNvSpPr/>
          <p:nvPr/>
        </p:nvSpPr>
        <p:spPr>
          <a:xfrm>
            <a:off x="7145298" y="5317569"/>
            <a:ext cx="6821567" cy="530543"/>
          </a:xfrm>
          <a:prstGeom prst="rect">
            <a:avLst/>
          </a:prstGeom>
          <a:noFill/>
          <a:ln/>
        </p:spPr>
        <p:txBody>
          <a:bodyPr wrap="square" lIns="0" tIns="0" rIns="0" bIns="0" rtlCol="0" anchor="t"/>
          <a:lstStyle/>
          <a:p>
            <a:pPr marL="0" indent="0" algn="l">
              <a:lnSpc>
                <a:spcPts val="2050"/>
              </a:lnSpc>
              <a:buNone/>
            </a:pPr>
            <a:r>
              <a:rPr lang="en-US" sz="1300" dirty="0">
                <a:solidFill>
                  <a:srgbClr val="272525"/>
                </a:solidFill>
                <a:latin typeface="Inter" pitchFamily="34" charset="0"/>
                <a:ea typeface="Inter" pitchFamily="34" charset="-122"/>
                <a:cs typeface="Inter" pitchFamily="34" charset="-120"/>
              </a:rPr>
              <a:t>Οι γυναίκες παρουσιάζουν λιγότερο στιγματιστικές στάσεις, περισσότερη συμπόνια και πιο ανθρωπιστική προσέγγιση απέναντι στην ψυχική ασθένεια.</a:t>
            </a:r>
            <a:endParaRPr lang="en-US" sz="1300" dirty="0"/>
          </a:p>
        </p:txBody>
      </p:sp>
      <p:sp>
        <p:nvSpPr>
          <p:cNvPr id="15" name="Text 9"/>
          <p:cNvSpPr/>
          <p:nvPr/>
        </p:nvSpPr>
        <p:spPr>
          <a:xfrm>
            <a:off x="6398776" y="6387108"/>
            <a:ext cx="7568089" cy="530543"/>
          </a:xfrm>
          <a:prstGeom prst="rect">
            <a:avLst/>
          </a:prstGeom>
          <a:noFill/>
          <a:ln/>
        </p:spPr>
        <p:txBody>
          <a:bodyPr wrap="square" lIns="0" tIns="0" rIns="0" bIns="0" rtlCol="0" anchor="t"/>
          <a:lstStyle/>
          <a:p>
            <a:pPr marL="0" indent="0" algn="l">
              <a:lnSpc>
                <a:spcPts val="2050"/>
              </a:lnSpc>
              <a:buNone/>
            </a:pPr>
            <a:r>
              <a:rPr lang="en-US" sz="1300" dirty="0">
                <a:solidFill>
                  <a:srgbClr val="272525"/>
                </a:solidFill>
                <a:latin typeface="Inter" pitchFamily="34" charset="0"/>
                <a:ea typeface="Inter" pitchFamily="34" charset="-122"/>
                <a:cs typeface="Inter" pitchFamily="34" charset="-120"/>
              </a:rPr>
              <a:t>«Οι άνδρες θεωρούν ότι πρέπει να αντεπεξέλθουν μόνοι τους, ενώ οι γυναίκες είναι πιο ανοιχτές στο να αναγνωρίσουν την αξία της θεραπείας.»</a:t>
            </a:r>
            <a:endParaRPr lang="en-US" sz="1300" dirty="0"/>
          </a:p>
        </p:txBody>
      </p:sp>
      <p:sp>
        <p:nvSpPr>
          <p:cNvPr id="16" name="Shape 10"/>
          <p:cNvSpPr/>
          <p:nvPr/>
        </p:nvSpPr>
        <p:spPr>
          <a:xfrm>
            <a:off x="6149935" y="6200537"/>
            <a:ext cx="22860" cy="903684"/>
          </a:xfrm>
          <a:prstGeom prst="rect">
            <a:avLst/>
          </a:prstGeom>
          <a:solidFill>
            <a:srgbClr val="007EBD"/>
          </a:solidFill>
          <a:ln/>
        </p:spPr>
        <p:txBody>
          <a:bodyPr/>
          <a:lstStyle/>
          <a:p>
            <a:endParaRPr lang="en-GB"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1530310" y="441246"/>
            <a:ext cx="994767" cy="315992"/>
          </a:xfrm>
          <a:prstGeom prst="roundRect">
            <a:avLst>
              <a:gd name="adj" fmla="val 17019"/>
            </a:avLst>
          </a:prstGeom>
          <a:noFill/>
          <a:ln w="7620">
            <a:solidFill>
              <a:srgbClr val="007EBD"/>
            </a:solidFill>
            <a:prstDash val="solid"/>
          </a:ln>
        </p:spPr>
        <p:txBody>
          <a:bodyPr/>
          <a:lstStyle/>
          <a:p>
            <a:endParaRPr lang="en-GB" dirty="0"/>
          </a:p>
        </p:txBody>
      </p:sp>
      <p:sp>
        <p:nvSpPr>
          <p:cNvPr id="3" name="Text 1"/>
          <p:cNvSpPr/>
          <p:nvPr/>
        </p:nvSpPr>
        <p:spPr>
          <a:xfrm>
            <a:off x="1633895" y="496848"/>
            <a:ext cx="787598" cy="204788"/>
          </a:xfrm>
          <a:prstGeom prst="rect">
            <a:avLst/>
          </a:prstGeom>
          <a:noFill/>
          <a:ln/>
        </p:spPr>
        <p:txBody>
          <a:bodyPr wrap="none" lIns="0" tIns="0" rIns="0" bIns="0" rtlCol="0" anchor="t"/>
          <a:lstStyle/>
          <a:p>
            <a:pPr marL="0" indent="0" algn="l">
              <a:lnSpc>
                <a:spcPts val="1600"/>
              </a:lnSpc>
              <a:buNone/>
            </a:pPr>
            <a:r>
              <a:rPr lang="en-US" sz="1000" dirty="0">
                <a:solidFill>
                  <a:srgbClr val="007EBD"/>
                </a:solidFill>
                <a:latin typeface="Inter" pitchFamily="34" charset="0"/>
                <a:ea typeface="Inter" pitchFamily="34" charset="-122"/>
                <a:cs typeface="Inter" pitchFamily="34" charset="-120"/>
              </a:rPr>
              <a:t>ΚΕΦΆΛΑΙΟ 6</a:t>
            </a:r>
            <a:endParaRPr lang="en-US" sz="1000" dirty="0"/>
          </a:p>
        </p:txBody>
      </p:sp>
      <p:sp>
        <p:nvSpPr>
          <p:cNvPr id="4" name="Text 2"/>
          <p:cNvSpPr/>
          <p:nvPr/>
        </p:nvSpPr>
        <p:spPr>
          <a:xfrm>
            <a:off x="1530310" y="821174"/>
            <a:ext cx="10514528" cy="525185"/>
          </a:xfrm>
          <a:prstGeom prst="rect">
            <a:avLst/>
          </a:prstGeom>
          <a:noFill/>
          <a:ln/>
        </p:spPr>
        <p:txBody>
          <a:bodyPr wrap="none" lIns="0" tIns="0" rIns="0" bIns="0" rtlCol="0" anchor="t"/>
          <a:lstStyle/>
          <a:p>
            <a:pPr marL="0" indent="0" algn="l">
              <a:lnSpc>
                <a:spcPts val="4100"/>
              </a:lnSpc>
              <a:buNone/>
            </a:pPr>
            <a:r>
              <a:rPr lang="en-US" sz="3300" b="1" dirty="0">
                <a:solidFill>
                  <a:srgbClr val="000000"/>
                </a:solidFill>
                <a:latin typeface="Petrona Bold" pitchFamily="34" charset="0"/>
                <a:ea typeface="Petrona Bold" pitchFamily="34" charset="-122"/>
                <a:cs typeface="Petrona Bold" pitchFamily="34" charset="-120"/>
              </a:rPr>
              <a:t>Η Απουσία Εξειδικευμένων Υπηρεσιών για Άνδρες</a:t>
            </a:r>
            <a:endParaRPr lang="en-US" sz="3300" dirty="0"/>
          </a:p>
        </p:txBody>
      </p:sp>
      <p:sp>
        <p:nvSpPr>
          <p:cNvPr id="5" name="Text 3"/>
          <p:cNvSpPr/>
          <p:nvPr/>
        </p:nvSpPr>
        <p:spPr>
          <a:xfrm>
            <a:off x="1530310" y="1586389"/>
            <a:ext cx="11569660" cy="511969"/>
          </a:xfrm>
          <a:prstGeom prst="rect">
            <a:avLst/>
          </a:prstGeom>
          <a:noFill/>
          <a:ln/>
        </p:spPr>
        <p:txBody>
          <a:bodyPr wrap="square" lIns="0" tIns="0" rIns="0" bIns="0" rtlCol="0" anchor="t"/>
          <a:lstStyle/>
          <a:p>
            <a:pPr marL="0" indent="0" algn="l">
              <a:lnSpc>
                <a:spcPts val="2000"/>
              </a:lnSpc>
              <a:buNone/>
            </a:pPr>
            <a:r>
              <a:rPr lang="en-US" sz="1250" dirty="0">
                <a:solidFill>
                  <a:srgbClr val="272525"/>
                </a:solidFill>
                <a:latin typeface="Inter" pitchFamily="34" charset="0"/>
                <a:ea typeface="Inter" pitchFamily="34" charset="-122"/>
                <a:cs typeface="Inter" pitchFamily="34" charset="-120"/>
              </a:rPr>
              <a:t>Παρά τα ανησυχητικά επιδημιολογικά δεδομένα, δεν υφίστανται θεσμοθετημένες υπηρεσίες ψυχικής υγείας αποκλειστικά σχεδιασμένες για τον ανδρικό πληθυσμό.</a:t>
            </a:r>
            <a:endParaRPr lang="en-US" sz="1250" dirty="0"/>
          </a:p>
        </p:txBody>
      </p:sp>
      <p:sp>
        <p:nvSpPr>
          <p:cNvPr id="6" name="Shape 4"/>
          <p:cNvSpPr/>
          <p:nvPr/>
        </p:nvSpPr>
        <p:spPr>
          <a:xfrm>
            <a:off x="7303651" y="2278380"/>
            <a:ext cx="22860" cy="3499485"/>
          </a:xfrm>
          <a:prstGeom prst="roundRect">
            <a:avLst>
              <a:gd name="adj" fmla="val 294065"/>
            </a:avLst>
          </a:prstGeom>
          <a:solidFill>
            <a:srgbClr val="B2D4E5"/>
          </a:solidFill>
          <a:ln/>
        </p:spPr>
        <p:txBody>
          <a:bodyPr/>
          <a:lstStyle/>
          <a:p>
            <a:endParaRPr lang="en-GB" dirty="0"/>
          </a:p>
        </p:txBody>
      </p:sp>
      <p:sp>
        <p:nvSpPr>
          <p:cNvPr id="7" name="Shape 5"/>
          <p:cNvSpPr/>
          <p:nvPr/>
        </p:nvSpPr>
        <p:spPr>
          <a:xfrm>
            <a:off x="1507450" y="2278380"/>
            <a:ext cx="5784771" cy="1461730"/>
          </a:xfrm>
          <a:prstGeom prst="roundRect">
            <a:avLst>
              <a:gd name="adj" fmla="val 4599"/>
            </a:avLst>
          </a:prstGeom>
          <a:solidFill>
            <a:srgbClr val="CCEEFF"/>
          </a:solidFill>
          <a:ln w="7620">
            <a:solidFill>
              <a:srgbClr val="B2D4E5"/>
            </a:solidFill>
            <a:prstDash val="solid"/>
          </a:ln>
        </p:spPr>
        <p:txBody>
          <a:bodyPr/>
          <a:lstStyle/>
          <a:p>
            <a:endParaRPr lang="en-GB" dirty="0"/>
          </a:p>
        </p:txBody>
      </p:sp>
      <p:sp>
        <p:nvSpPr>
          <p:cNvPr id="8" name="Text 6"/>
          <p:cNvSpPr/>
          <p:nvPr/>
        </p:nvSpPr>
        <p:spPr>
          <a:xfrm>
            <a:off x="5031581" y="2446020"/>
            <a:ext cx="2100620" cy="262533"/>
          </a:xfrm>
          <a:prstGeom prst="rect">
            <a:avLst/>
          </a:prstGeom>
          <a:noFill/>
          <a:ln/>
        </p:spPr>
        <p:txBody>
          <a:bodyPr wrap="none" lIns="0" tIns="0" rIns="0" bIns="0" rtlCol="0" anchor="t"/>
          <a:lstStyle/>
          <a:p>
            <a:pPr marL="0" indent="0" algn="r">
              <a:lnSpc>
                <a:spcPts val="2050"/>
              </a:lnSpc>
              <a:buNone/>
            </a:pPr>
            <a:r>
              <a:rPr lang="en-US" sz="1650" b="1" dirty="0">
                <a:solidFill>
                  <a:srgbClr val="272525"/>
                </a:solidFill>
                <a:latin typeface="Petrona Bold" pitchFamily="34" charset="0"/>
                <a:ea typeface="Petrona Bold" pitchFamily="34" charset="-122"/>
                <a:cs typeface="Petrona Bold" pitchFamily="34" charset="-120"/>
              </a:rPr>
              <a:t>Διεθνές Πλαίσιο</a:t>
            </a:r>
            <a:endParaRPr lang="en-US" sz="1650" dirty="0"/>
          </a:p>
        </p:txBody>
      </p:sp>
      <p:sp>
        <p:nvSpPr>
          <p:cNvPr id="9" name="Text 7"/>
          <p:cNvSpPr/>
          <p:nvPr/>
        </p:nvSpPr>
        <p:spPr>
          <a:xfrm>
            <a:off x="1675090" y="2804517"/>
            <a:ext cx="5457111" cy="767953"/>
          </a:xfrm>
          <a:prstGeom prst="rect">
            <a:avLst/>
          </a:prstGeom>
          <a:noFill/>
          <a:ln/>
        </p:spPr>
        <p:txBody>
          <a:bodyPr wrap="square" lIns="0" tIns="0" rIns="0" bIns="0" rtlCol="0" anchor="t"/>
          <a:lstStyle/>
          <a:p>
            <a:pPr marL="0" indent="0" algn="r">
              <a:lnSpc>
                <a:spcPts val="2000"/>
              </a:lnSpc>
              <a:buNone/>
            </a:pPr>
            <a:r>
              <a:rPr lang="en-US" sz="1250" dirty="0">
                <a:solidFill>
                  <a:srgbClr val="272525"/>
                </a:solidFill>
                <a:latin typeface="Inter" pitchFamily="34" charset="0"/>
                <a:ea typeface="Inter" pitchFamily="34" charset="-122"/>
                <a:cs typeface="Inter" pitchFamily="34" charset="-120"/>
              </a:rPr>
              <a:t>Οι περισσότερες εθνικές στρατηγικές ψυχικής υγείας υιοθετούν φύλο-ουδέτερη προσέγγιση ή περιλαμβάνουν ειδικές δομές για γυναίκες, χωρίς αντίστοιχες για άνδρες (WHO, 2022).</a:t>
            </a:r>
            <a:endParaRPr lang="en-US" sz="1250" dirty="0"/>
          </a:p>
        </p:txBody>
      </p:sp>
      <p:sp>
        <p:nvSpPr>
          <p:cNvPr id="10" name="Shape 8"/>
          <p:cNvSpPr/>
          <p:nvPr/>
        </p:nvSpPr>
        <p:spPr>
          <a:xfrm>
            <a:off x="7337941" y="4060150"/>
            <a:ext cx="5784890" cy="1717715"/>
          </a:xfrm>
          <a:prstGeom prst="rect">
            <a:avLst/>
          </a:prstGeom>
          <a:solidFill>
            <a:srgbClr val="CCEEFF"/>
          </a:solidFill>
          <a:ln w="7620">
            <a:solidFill>
              <a:srgbClr val="B2D4E5"/>
            </a:solidFill>
            <a:prstDash val="solid"/>
          </a:ln>
        </p:spPr>
        <p:txBody>
          <a:bodyPr/>
          <a:lstStyle/>
          <a:p>
            <a:endParaRPr lang="en-GB" dirty="0"/>
          </a:p>
        </p:txBody>
      </p:sp>
      <p:sp>
        <p:nvSpPr>
          <p:cNvPr id="11" name="Text 9"/>
          <p:cNvSpPr/>
          <p:nvPr/>
        </p:nvSpPr>
        <p:spPr>
          <a:xfrm>
            <a:off x="7497961" y="4227790"/>
            <a:ext cx="2802850" cy="262533"/>
          </a:xfrm>
          <a:prstGeom prst="rect">
            <a:avLst/>
          </a:prstGeom>
          <a:noFill/>
          <a:ln/>
        </p:spPr>
        <p:txBody>
          <a:bodyPr wrap="none" lIns="0" tIns="0" rIns="0" bIns="0" rtlCol="0" anchor="t"/>
          <a:lstStyle/>
          <a:p>
            <a:pPr marL="0" indent="0" algn="l">
              <a:lnSpc>
                <a:spcPts val="2050"/>
              </a:lnSpc>
              <a:buNone/>
            </a:pPr>
            <a:r>
              <a:rPr lang="en-US" sz="1650" b="1" dirty="0">
                <a:solidFill>
                  <a:srgbClr val="272525"/>
                </a:solidFill>
                <a:latin typeface="Petrona Bold" pitchFamily="34" charset="0"/>
                <a:ea typeface="Petrona Bold" pitchFamily="34" charset="-122"/>
                <a:cs typeface="Petrona Bold" pitchFamily="34" charset="-120"/>
              </a:rPr>
              <a:t>Ελληνική Πραγματικότητα</a:t>
            </a:r>
            <a:endParaRPr lang="en-US" sz="1650" dirty="0"/>
          </a:p>
        </p:txBody>
      </p:sp>
      <p:sp>
        <p:nvSpPr>
          <p:cNvPr id="12" name="Text 10"/>
          <p:cNvSpPr/>
          <p:nvPr/>
        </p:nvSpPr>
        <p:spPr>
          <a:xfrm>
            <a:off x="7497961" y="4586288"/>
            <a:ext cx="5457230" cy="1023938"/>
          </a:xfrm>
          <a:prstGeom prst="rect">
            <a:avLst/>
          </a:prstGeom>
          <a:noFill/>
          <a:ln/>
        </p:spPr>
        <p:txBody>
          <a:bodyPr wrap="square" lIns="0" tIns="0" rIns="0" bIns="0" rtlCol="0" anchor="t"/>
          <a:lstStyle/>
          <a:p>
            <a:pPr marL="0" indent="0" algn="l">
              <a:lnSpc>
                <a:spcPts val="2000"/>
              </a:lnSpc>
              <a:buNone/>
            </a:pPr>
            <a:r>
              <a:rPr lang="en-US" sz="1250" dirty="0">
                <a:solidFill>
                  <a:srgbClr val="272525"/>
                </a:solidFill>
                <a:latin typeface="Inter" pitchFamily="34" charset="0"/>
                <a:ea typeface="Inter" pitchFamily="34" charset="-122"/>
                <a:cs typeface="Inter" pitchFamily="34" charset="-120"/>
              </a:rPr>
              <a:t>Στην Ελλάδα, οι άνδρες αποτελούν την πλειονότητα των θανάτων από αυτοκτονία (αναλογία 4:1), αλλά δεν υπάρχουν αντίστοιχες δομές όπως τα Συμβουλευτικά Κέντρα Γυναικών ή οι Ξενώνες φιλοξενίας.</a:t>
            </a:r>
            <a:endParaRPr lang="en-US" sz="1250" dirty="0"/>
          </a:p>
        </p:txBody>
      </p:sp>
      <p:sp>
        <p:nvSpPr>
          <p:cNvPr id="13" name="Text 11"/>
          <p:cNvSpPr/>
          <p:nvPr/>
        </p:nvSpPr>
        <p:spPr>
          <a:xfrm>
            <a:off x="1530310" y="6117908"/>
            <a:ext cx="2470785" cy="262533"/>
          </a:xfrm>
          <a:prstGeom prst="rect">
            <a:avLst/>
          </a:prstGeom>
          <a:noFill/>
          <a:ln/>
        </p:spPr>
        <p:txBody>
          <a:bodyPr wrap="none" lIns="0" tIns="0" rIns="0" bIns="0" rtlCol="0" anchor="t"/>
          <a:lstStyle/>
          <a:p>
            <a:pPr marL="0" indent="0" algn="l">
              <a:lnSpc>
                <a:spcPts val="2050"/>
              </a:lnSpc>
              <a:buNone/>
            </a:pPr>
            <a:r>
              <a:rPr lang="en-US" sz="1650" b="1" dirty="0">
                <a:solidFill>
                  <a:srgbClr val="000000"/>
                </a:solidFill>
                <a:latin typeface="Petrona Bold" pitchFamily="34" charset="0"/>
                <a:ea typeface="Petrona Bold" pitchFamily="34" charset="-122"/>
                <a:cs typeface="Petrona Bold" pitchFamily="34" charset="-120"/>
              </a:rPr>
              <a:t>Υπηρεσίες για Γυναίκες</a:t>
            </a:r>
            <a:endParaRPr lang="en-US" sz="1650" dirty="0"/>
          </a:p>
        </p:txBody>
      </p:sp>
      <p:sp>
        <p:nvSpPr>
          <p:cNvPr id="14" name="Text 12"/>
          <p:cNvSpPr/>
          <p:nvPr/>
        </p:nvSpPr>
        <p:spPr>
          <a:xfrm>
            <a:off x="1530310" y="6540460"/>
            <a:ext cx="5589508" cy="255984"/>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272525"/>
                </a:solidFill>
                <a:latin typeface="Inter" pitchFamily="34" charset="0"/>
                <a:ea typeface="Inter" pitchFamily="34" charset="-122"/>
                <a:cs typeface="Inter" pitchFamily="34" charset="-120"/>
              </a:rPr>
              <a:t>Εξειδικευμένα κέντρα ψυχικής υγείας</a:t>
            </a:r>
            <a:endParaRPr lang="en-US" sz="1250" dirty="0"/>
          </a:p>
        </p:txBody>
      </p:sp>
      <p:sp>
        <p:nvSpPr>
          <p:cNvPr id="15" name="Text 13"/>
          <p:cNvSpPr/>
          <p:nvPr/>
        </p:nvSpPr>
        <p:spPr>
          <a:xfrm>
            <a:off x="1530310" y="6852404"/>
            <a:ext cx="5589508" cy="255984"/>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272525"/>
                </a:solidFill>
                <a:latin typeface="Inter" pitchFamily="34" charset="0"/>
                <a:ea typeface="Inter" pitchFamily="34" charset="-122"/>
                <a:cs typeface="Inter" pitchFamily="34" charset="-120"/>
              </a:rPr>
              <a:t>Προγράμματα περιγεννητικής περιόδου</a:t>
            </a:r>
            <a:endParaRPr lang="en-US" sz="1250" dirty="0"/>
          </a:p>
        </p:txBody>
      </p:sp>
      <p:sp>
        <p:nvSpPr>
          <p:cNvPr id="16" name="Text 14"/>
          <p:cNvSpPr/>
          <p:nvPr/>
        </p:nvSpPr>
        <p:spPr>
          <a:xfrm>
            <a:off x="1530310" y="7164348"/>
            <a:ext cx="5589508" cy="255984"/>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272525"/>
                </a:solidFill>
                <a:latin typeface="Inter" pitchFamily="34" charset="0"/>
                <a:ea typeface="Inter" pitchFamily="34" charset="-122"/>
                <a:cs typeface="Inter" pitchFamily="34" charset="-120"/>
              </a:rPr>
              <a:t>Γραμμές βοήθειας για βία</a:t>
            </a:r>
            <a:endParaRPr lang="en-US" sz="1250" dirty="0"/>
          </a:p>
        </p:txBody>
      </p:sp>
      <p:sp>
        <p:nvSpPr>
          <p:cNvPr id="17" name="Text 15"/>
          <p:cNvSpPr/>
          <p:nvPr/>
        </p:nvSpPr>
        <p:spPr>
          <a:xfrm>
            <a:off x="1530310" y="7476292"/>
            <a:ext cx="5589508" cy="255984"/>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272525"/>
                </a:solidFill>
                <a:latin typeface="Inter" pitchFamily="34" charset="0"/>
                <a:ea typeface="Inter" pitchFamily="34" charset="-122"/>
                <a:cs typeface="Inter" pitchFamily="34" charset="-120"/>
              </a:rPr>
              <a:t>Ξενώνες φιλοξενίας</a:t>
            </a:r>
            <a:endParaRPr lang="en-US" sz="1250" dirty="0"/>
          </a:p>
        </p:txBody>
      </p:sp>
      <p:sp>
        <p:nvSpPr>
          <p:cNvPr id="18" name="Text 16"/>
          <p:cNvSpPr/>
          <p:nvPr/>
        </p:nvSpPr>
        <p:spPr>
          <a:xfrm>
            <a:off x="7517963" y="6117908"/>
            <a:ext cx="2274927" cy="262533"/>
          </a:xfrm>
          <a:prstGeom prst="rect">
            <a:avLst/>
          </a:prstGeom>
          <a:noFill/>
          <a:ln/>
        </p:spPr>
        <p:txBody>
          <a:bodyPr wrap="none" lIns="0" tIns="0" rIns="0" bIns="0" rtlCol="0" anchor="t"/>
          <a:lstStyle/>
          <a:p>
            <a:pPr marL="0" indent="0" algn="l">
              <a:lnSpc>
                <a:spcPts val="2050"/>
              </a:lnSpc>
              <a:buNone/>
            </a:pPr>
            <a:r>
              <a:rPr lang="en-US" sz="1650" b="1" dirty="0">
                <a:solidFill>
                  <a:srgbClr val="000000"/>
                </a:solidFill>
                <a:latin typeface="Petrona Bold" pitchFamily="34" charset="0"/>
                <a:ea typeface="Petrona Bold" pitchFamily="34" charset="-122"/>
                <a:cs typeface="Petrona Bold" pitchFamily="34" charset="-120"/>
              </a:rPr>
              <a:t>Υπηρεσίες για Άνδρες</a:t>
            </a:r>
            <a:endParaRPr lang="en-US" sz="1650" dirty="0"/>
          </a:p>
        </p:txBody>
      </p:sp>
      <p:sp>
        <p:nvSpPr>
          <p:cNvPr id="19" name="Text 17"/>
          <p:cNvSpPr/>
          <p:nvPr/>
        </p:nvSpPr>
        <p:spPr>
          <a:xfrm>
            <a:off x="7517963" y="6540460"/>
            <a:ext cx="5589508" cy="511969"/>
          </a:xfrm>
          <a:prstGeom prst="rect">
            <a:avLst/>
          </a:prstGeom>
          <a:noFill/>
          <a:ln/>
        </p:spPr>
        <p:txBody>
          <a:bodyPr wrap="square" lIns="0" tIns="0" rIns="0" bIns="0" rtlCol="0" anchor="t"/>
          <a:lstStyle/>
          <a:p>
            <a:pPr marL="0" indent="0" algn="l">
              <a:lnSpc>
                <a:spcPts val="2000"/>
              </a:lnSpc>
              <a:buNone/>
            </a:pPr>
            <a:r>
              <a:rPr lang="en-US" sz="1250" dirty="0">
                <a:solidFill>
                  <a:srgbClr val="272525"/>
                </a:solidFill>
                <a:highlight>
                  <a:srgbClr val="FF6B6B"/>
                </a:highlight>
                <a:latin typeface="Inter" pitchFamily="34" charset="0"/>
                <a:ea typeface="Inter" pitchFamily="34" charset="-122"/>
                <a:cs typeface="Inter" pitchFamily="34" charset="-120"/>
              </a:rPr>
              <a:t>Δεν υφίσταται αντίστοιχο δημόσιο δίκτυο υπηρεσιών</a:t>
            </a:r>
            <a:r>
              <a:rPr lang="en-US" sz="1250" dirty="0">
                <a:solidFill>
                  <a:srgbClr val="272525"/>
                </a:solidFill>
                <a:latin typeface="Inter" pitchFamily="34" charset="0"/>
                <a:ea typeface="Inter" pitchFamily="34" charset="-122"/>
                <a:cs typeface="Inter" pitchFamily="34" charset="-120"/>
              </a:rPr>
              <a:t>, παρά το γεγονός ότι οι άνδρες αποτελούν την πλειονότητα των θυμάτων αυτοκτονίας.</a:t>
            </a:r>
            <a:endParaRPr lang="en-US" sz="12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Shape 0"/>
          <p:cNvSpPr/>
          <p:nvPr/>
        </p:nvSpPr>
        <p:spPr>
          <a:xfrm>
            <a:off x="6080522" y="1133356"/>
            <a:ext cx="917377" cy="294323"/>
          </a:xfrm>
          <a:prstGeom prst="roundRect">
            <a:avLst>
              <a:gd name="adj" fmla="val 16958"/>
            </a:avLst>
          </a:prstGeom>
          <a:noFill/>
          <a:ln w="7620">
            <a:solidFill>
              <a:srgbClr val="007EBD"/>
            </a:solidFill>
            <a:prstDash val="solid"/>
          </a:ln>
        </p:spPr>
        <p:txBody>
          <a:bodyPr/>
          <a:lstStyle/>
          <a:p>
            <a:endParaRPr lang="en-GB" dirty="0"/>
          </a:p>
        </p:txBody>
      </p:sp>
      <p:sp>
        <p:nvSpPr>
          <p:cNvPr id="4" name="Text 1"/>
          <p:cNvSpPr/>
          <p:nvPr/>
        </p:nvSpPr>
        <p:spPr>
          <a:xfrm>
            <a:off x="6177201" y="1185505"/>
            <a:ext cx="724019" cy="190024"/>
          </a:xfrm>
          <a:prstGeom prst="rect">
            <a:avLst/>
          </a:prstGeom>
          <a:noFill/>
          <a:ln/>
        </p:spPr>
        <p:txBody>
          <a:bodyPr wrap="none" lIns="0" tIns="0" rIns="0" bIns="0" rtlCol="0" anchor="t"/>
          <a:lstStyle/>
          <a:p>
            <a:pPr marL="0" indent="0" algn="l">
              <a:lnSpc>
                <a:spcPts val="1450"/>
              </a:lnSpc>
              <a:buNone/>
            </a:pPr>
            <a:r>
              <a:rPr lang="en-US" sz="900" dirty="0">
                <a:solidFill>
                  <a:srgbClr val="007EBD"/>
                </a:solidFill>
                <a:latin typeface="Inter" pitchFamily="34" charset="0"/>
                <a:ea typeface="Inter" pitchFamily="34" charset="-122"/>
                <a:cs typeface="Inter" pitchFamily="34" charset="-120"/>
              </a:rPr>
              <a:t>ΚΕΦΆΛΑΙΟ 7</a:t>
            </a:r>
            <a:endParaRPr lang="en-US" sz="900" dirty="0"/>
          </a:p>
        </p:txBody>
      </p:sp>
      <p:sp>
        <p:nvSpPr>
          <p:cNvPr id="5" name="Text 2"/>
          <p:cNvSpPr/>
          <p:nvPr/>
        </p:nvSpPr>
        <p:spPr>
          <a:xfrm>
            <a:off x="6080522" y="1487091"/>
            <a:ext cx="7955756" cy="974646"/>
          </a:xfrm>
          <a:prstGeom prst="rect">
            <a:avLst/>
          </a:prstGeom>
          <a:noFill/>
          <a:ln/>
        </p:spPr>
        <p:txBody>
          <a:bodyPr wrap="square" lIns="0" tIns="0" rIns="0" bIns="0" rtlCol="0" anchor="t"/>
          <a:lstStyle/>
          <a:p>
            <a:pPr marL="0" indent="0" algn="l">
              <a:lnSpc>
                <a:spcPts val="3800"/>
              </a:lnSpc>
              <a:buNone/>
            </a:pPr>
            <a:r>
              <a:rPr lang="en-US" sz="3050" b="1" dirty="0">
                <a:solidFill>
                  <a:srgbClr val="000000"/>
                </a:solidFill>
                <a:latin typeface="Petrona Bold" pitchFamily="34" charset="0"/>
                <a:ea typeface="Petrona Bold" pitchFamily="34" charset="-122"/>
                <a:cs typeface="Petrona Bold" pitchFamily="34" charset="-120"/>
              </a:rPr>
              <a:t>Γιατί οι Υπηρεσίες Αποτυγχάνουν να Προσεγγίσουν Άνδρες</a:t>
            </a:r>
            <a:endParaRPr lang="en-US" sz="3050" dirty="0"/>
          </a:p>
        </p:txBody>
      </p:sp>
      <p:sp>
        <p:nvSpPr>
          <p:cNvPr id="6" name="Shape 3"/>
          <p:cNvSpPr/>
          <p:nvPr/>
        </p:nvSpPr>
        <p:spPr>
          <a:xfrm>
            <a:off x="6080522" y="2684502"/>
            <a:ext cx="3903583" cy="1854518"/>
          </a:xfrm>
          <a:prstGeom prst="roundRect">
            <a:avLst>
              <a:gd name="adj" fmla="val 3945"/>
            </a:avLst>
          </a:prstGeom>
          <a:solidFill>
            <a:srgbClr val="FFFFFF">
              <a:alpha val="95000"/>
            </a:srgbClr>
          </a:solidFill>
          <a:ln w="15240">
            <a:solidFill>
              <a:srgbClr val="B2D4E5"/>
            </a:solidFill>
            <a:prstDash val="solid"/>
          </a:ln>
        </p:spPr>
        <p:txBody>
          <a:bodyPr/>
          <a:lstStyle/>
          <a:p>
            <a:endParaRPr lang="en-GB" dirty="0"/>
          </a:p>
        </p:txBody>
      </p:sp>
      <p:sp>
        <p:nvSpPr>
          <p:cNvPr id="7" name="Shape 4"/>
          <p:cNvSpPr/>
          <p:nvPr/>
        </p:nvSpPr>
        <p:spPr>
          <a:xfrm>
            <a:off x="6065282" y="2684502"/>
            <a:ext cx="60960" cy="1854518"/>
          </a:xfrm>
          <a:prstGeom prst="roundRect">
            <a:avLst>
              <a:gd name="adj" fmla="val 102345"/>
            </a:avLst>
          </a:prstGeom>
          <a:solidFill>
            <a:srgbClr val="007EBD"/>
          </a:solidFill>
          <a:ln/>
        </p:spPr>
        <p:txBody>
          <a:bodyPr/>
          <a:lstStyle/>
          <a:p>
            <a:endParaRPr lang="en-GB" dirty="0"/>
          </a:p>
        </p:txBody>
      </p:sp>
      <p:sp>
        <p:nvSpPr>
          <p:cNvPr id="8" name="Text 5"/>
          <p:cNvSpPr/>
          <p:nvPr/>
        </p:nvSpPr>
        <p:spPr>
          <a:xfrm>
            <a:off x="6289953" y="2848213"/>
            <a:ext cx="3530441" cy="487442"/>
          </a:xfrm>
          <a:prstGeom prst="rect">
            <a:avLst/>
          </a:prstGeom>
          <a:noFill/>
          <a:ln/>
        </p:spPr>
        <p:txBody>
          <a:bodyPr wrap="square" lIns="0" tIns="0" rIns="0" bIns="0" rtlCol="0" anchor="t"/>
          <a:lstStyle/>
          <a:p>
            <a:pPr marL="0" indent="0" algn="l">
              <a:lnSpc>
                <a:spcPts val="1900"/>
              </a:lnSpc>
              <a:buNone/>
            </a:pPr>
            <a:r>
              <a:rPr lang="en-US" sz="1500" b="1" dirty="0">
                <a:solidFill>
                  <a:srgbClr val="272525"/>
                </a:solidFill>
                <a:latin typeface="Petrona Bold" pitchFamily="34" charset="0"/>
                <a:ea typeface="Petrona Bold" pitchFamily="34" charset="-122"/>
                <a:cs typeface="Petrona Bold" pitchFamily="34" charset="-120"/>
              </a:rPr>
              <a:t>Σχεδιασμός χωρίς Έμφυλη Ευαισθησία</a:t>
            </a:r>
            <a:endParaRPr lang="en-US" sz="1500" dirty="0"/>
          </a:p>
        </p:txBody>
      </p:sp>
      <p:sp>
        <p:nvSpPr>
          <p:cNvPr id="9" name="Text 6"/>
          <p:cNvSpPr/>
          <p:nvPr/>
        </p:nvSpPr>
        <p:spPr>
          <a:xfrm>
            <a:off x="6289953" y="3424714"/>
            <a:ext cx="3530441" cy="950595"/>
          </a:xfrm>
          <a:prstGeom prst="rect">
            <a:avLst/>
          </a:prstGeom>
          <a:noFill/>
          <a:ln/>
        </p:spPr>
        <p:txBody>
          <a:bodyPr wrap="square" lIns="0" tIns="0" rIns="0" bIns="0" rtlCol="0" anchor="t"/>
          <a:lstStyle/>
          <a:p>
            <a:pPr marL="0" indent="0" algn="l">
              <a:lnSpc>
                <a:spcPts val="1850"/>
              </a:lnSpc>
              <a:buNone/>
            </a:pPr>
            <a:r>
              <a:rPr lang="en-US" sz="1150" dirty="0">
                <a:solidFill>
                  <a:srgbClr val="272525"/>
                </a:solidFill>
                <a:latin typeface="Inter" pitchFamily="34" charset="0"/>
                <a:ea typeface="Inter" pitchFamily="34" charset="-122"/>
                <a:cs typeface="Inter" pitchFamily="34" charset="-120"/>
              </a:rPr>
              <a:t>Οι υπηρεσίες δεν σχεδιάζονται με βάση τα ανδρικά πρότυπα αναζήτησης βοήθειας και αποτυγχάνουν να προσεγγίσουν άνδρες λόγω κοινωνικών στερεοτύπων ανδρισμού.</a:t>
            </a:r>
            <a:endParaRPr lang="en-US" sz="1150" dirty="0"/>
          </a:p>
        </p:txBody>
      </p:sp>
      <p:sp>
        <p:nvSpPr>
          <p:cNvPr id="10" name="Shape 7"/>
          <p:cNvSpPr/>
          <p:nvPr/>
        </p:nvSpPr>
        <p:spPr>
          <a:xfrm>
            <a:off x="10132576" y="2684502"/>
            <a:ext cx="3903702" cy="1854518"/>
          </a:xfrm>
          <a:prstGeom prst="roundRect">
            <a:avLst>
              <a:gd name="adj" fmla="val 3945"/>
            </a:avLst>
          </a:prstGeom>
          <a:solidFill>
            <a:srgbClr val="FFFFFF">
              <a:alpha val="95000"/>
            </a:srgbClr>
          </a:solidFill>
          <a:ln w="15240">
            <a:solidFill>
              <a:srgbClr val="B2D4E5"/>
            </a:solidFill>
            <a:prstDash val="solid"/>
          </a:ln>
        </p:spPr>
        <p:txBody>
          <a:bodyPr/>
          <a:lstStyle/>
          <a:p>
            <a:endParaRPr lang="en-GB" dirty="0"/>
          </a:p>
        </p:txBody>
      </p:sp>
      <p:sp>
        <p:nvSpPr>
          <p:cNvPr id="11" name="Shape 8"/>
          <p:cNvSpPr/>
          <p:nvPr/>
        </p:nvSpPr>
        <p:spPr>
          <a:xfrm>
            <a:off x="10117336" y="2684502"/>
            <a:ext cx="60960" cy="1854518"/>
          </a:xfrm>
          <a:prstGeom prst="roundRect">
            <a:avLst>
              <a:gd name="adj" fmla="val 102345"/>
            </a:avLst>
          </a:prstGeom>
          <a:solidFill>
            <a:srgbClr val="007EBD"/>
          </a:solidFill>
          <a:ln/>
        </p:spPr>
        <p:txBody>
          <a:bodyPr/>
          <a:lstStyle/>
          <a:p>
            <a:endParaRPr lang="en-GB" dirty="0"/>
          </a:p>
        </p:txBody>
      </p:sp>
      <p:sp>
        <p:nvSpPr>
          <p:cNvPr id="12" name="Text 9"/>
          <p:cNvSpPr/>
          <p:nvPr/>
        </p:nvSpPr>
        <p:spPr>
          <a:xfrm>
            <a:off x="10342007" y="2848213"/>
            <a:ext cx="3530560" cy="487442"/>
          </a:xfrm>
          <a:prstGeom prst="rect">
            <a:avLst/>
          </a:prstGeom>
          <a:noFill/>
          <a:ln/>
        </p:spPr>
        <p:txBody>
          <a:bodyPr wrap="square" lIns="0" tIns="0" rIns="0" bIns="0" rtlCol="0" anchor="t"/>
          <a:lstStyle/>
          <a:p>
            <a:pPr marL="0" indent="0" algn="l">
              <a:lnSpc>
                <a:spcPts val="1900"/>
              </a:lnSpc>
              <a:buNone/>
            </a:pPr>
            <a:r>
              <a:rPr lang="en-US" sz="1500" b="1" dirty="0">
                <a:solidFill>
                  <a:srgbClr val="272525"/>
                </a:solidFill>
                <a:latin typeface="Petrona Bold" pitchFamily="34" charset="0"/>
                <a:ea typeface="Petrona Bold" pitchFamily="34" charset="-122"/>
                <a:cs typeface="Petrona Bold" pitchFamily="34" charset="-120"/>
              </a:rPr>
              <a:t>Αποφυγή Συναισθηματικής Έκφρασης</a:t>
            </a:r>
            <a:endParaRPr lang="en-US" sz="1500" dirty="0"/>
          </a:p>
        </p:txBody>
      </p:sp>
      <p:sp>
        <p:nvSpPr>
          <p:cNvPr id="13" name="Text 10"/>
          <p:cNvSpPr/>
          <p:nvPr/>
        </p:nvSpPr>
        <p:spPr>
          <a:xfrm>
            <a:off x="10342007" y="3424714"/>
            <a:ext cx="3530560" cy="950595"/>
          </a:xfrm>
          <a:prstGeom prst="rect">
            <a:avLst/>
          </a:prstGeom>
          <a:noFill/>
          <a:ln/>
        </p:spPr>
        <p:txBody>
          <a:bodyPr wrap="square" lIns="0" tIns="0" rIns="0" bIns="0" rtlCol="0" anchor="t"/>
          <a:lstStyle/>
          <a:p>
            <a:pPr marL="0" indent="0" algn="l">
              <a:lnSpc>
                <a:spcPts val="1850"/>
              </a:lnSpc>
              <a:buNone/>
            </a:pPr>
            <a:r>
              <a:rPr lang="en-US" sz="1150" dirty="0">
                <a:solidFill>
                  <a:srgbClr val="272525"/>
                </a:solidFill>
                <a:latin typeface="Inter" pitchFamily="34" charset="0"/>
                <a:ea typeface="Inter" pitchFamily="34" charset="-122"/>
                <a:cs typeface="Inter" pitchFamily="34" charset="-120"/>
              </a:rPr>
              <a:t>Οι παρεμβάσεις σπάνια προσαρμόζονται σε ανδρικές συμπεριφορές, όπως η αποφυγή συναισθηματικής έκφρασης ή η καθυστερημένη αναζήτηση βοήθειας.</a:t>
            </a:r>
            <a:endParaRPr lang="en-US" sz="1150" dirty="0"/>
          </a:p>
        </p:txBody>
      </p:sp>
      <p:sp>
        <p:nvSpPr>
          <p:cNvPr id="14" name="Shape 11"/>
          <p:cNvSpPr/>
          <p:nvPr/>
        </p:nvSpPr>
        <p:spPr>
          <a:xfrm>
            <a:off x="6080522" y="4687491"/>
            <a:ext cx="7955756" cy="1135499"/>
          </a:xfrm>
          <a:prstGeom prst="roundRect">
            <a:avLst>
              <a:gd name="adj" fmla="val 6442"/>
            </a:avLst>
          </a:prstGeom>
          <a:solidFill>
            <a:srgbClr val="FFFFFF">
              <a:alpha val="95000"/>
            </a:srgbClr>
          </a:solidFill>
          <a:ln w="15240">
            <a:solidFill>
              <a:srgbClr val="B2D4E5"/>
            </a:solidFill>
            <a:prstDash val="solid"/>
          </a:ln>
        </p:spPr>
        <p:txBody>
          <a:bodyPr/>
          <a:lstStyle/>
          <a:p>
            <a:endParaRPr lang="en-GB" dirty="0"/>
          </a:p>
        </p:txBody>
      </p:sp>
      <p:sp>
        <p:nvSpPr>
          <p:cNvPr id="15" name="Shape 12"/>
          <p:cNvSpPr/>
          <p:nvPr/>
        </p:nvSpPr>
        <p:spPr>
          <a:xfrm>
            <a:off x="6065282" y="4687491"/>
            <a:ext cx="60960" cy="1135499"/>
          </a:xfrm>
          <a:prstGeom prst="roundRect">
            <a:avLst>
              <a:gd name="adj" fmla="val 102345"/>
            </a:avLst>
          </a:prstGeom>
          <a:solidFill>
            <a:srgbClr val="007EBD"/>
          </a:solidFill>
          <a:ln/>
        </p:spPr>
        <p:txBody>
          <a:bodyPr/>
          <a:lstStyle/>
          <a:p>
            <a:endParaRPr lang="en-GB" dirty="0"/>
          </a:p>
        </p:txBody>
      </p:sp>
      <p:sp>
        <p:nvSpPr>
          <p:cNvPr id="16" name="Text 13"/>
          <p:cNvSpPr/>
          <p:nvPr/>
        </p:nvSpPr>
        <p:spPr>
          <a:xfrm>
            <a:off x="6289953" y="4851202"/>
            <a:ext cx="2711410" cy="243721"/>
          </a:xfrm>
          <a:prstGeom prst="rect">
            <a:avLst/>
          </a:prstGeom>
          <a:noFill/>
          <a:ln/>
        </p:spPr>
        <p:txBody>
          <a:bodyPr wrap="none" lIns="0" tIns="0" rIns="0" bIns="0" rtlCol="0" anchor="t"/>
          <a:lstStyle/>
          <a:p>
            <a:pPr marL="0" indent="0" algn="l">
              <a:lnSpc>
                <a:spcPts val="1900"/>
              </a:lnSpc>
              <a:buNone/>
            </a:pPr>
            <a:r>
              <a:rPr lang="en-US" sz="1500" b="1" dirty="0">
                <a:solidFill>
                  <a:srgbClr val="272525"/>
                </a:solidFill>
                <a:latin typeface="Petrona Bold" pitchFamily="34" charset="0"/>
                <a:ea typeface="Petrona Bold" pitchFamily="34" charset="-122"/>
                <a:cs typeface="Petrona Bold" pitchFamily="34" charset="-120"/>
              </a:rPr>
              <a:t>Καθυστερημένη Απευθύνση</a:t>
            </a:r>
            <a:endParaRPr lang="en-US" sz="1500" dirty="0"/>
          </a:p>
        </p:txBody>
      </p:sp>
      <p:sp>
        <p:nvSpPr>
          <p:cNvPr id="17" name="Text 14"/>
          <p:cNvSpPr/>
          <p:nvPr/>
        </p:nvSpPr>
        <p:spPr>
          <a:xfrm>
            <a:off x="6289953" y="5183981"/>
            <a:ext cx="7582614" cy="475298"/>
          </a:xfrm>
          <a:prstGeom prst="rect">
            <a:avLst/>
          </a:prstGeom>
          <a:noFill/>
          <a:ln/>
        </p:spPr>
        <p:txBody>
          <a:bodyPr wrap="square" lIns="0" tIns="0" rIns="0" bIns="0" rtlCol="0" anchor="t"/>
          <a:lstStyle/>
          <a:p>
            <a:pPr marL="0" indent="0" algn="l">
              <a:lnSpc>
                <a:spcPts val="1850"/>
              </a:lnSpc>
              <a:buNone/>
            </a:pPr>
            <a:r>
              <a:rPr lang="en-US" sz="1150" dirty="0">
                <a:solidFill>
                  <a:srgbClr val="272525"/>
                </a:solidFill>
                <a:latin typeface="Inter" pitchFamily="34" charset="0"/>
                <a:ea typeface="Inter" pitchFamily="34" charset="-122"/>
                <a:cs typeface="Inter" pitchFamily="34" charset="-120"/>
              </a:rPr>
              <a:t>Η αναζήτηση βοήθειας από άνδρες συχνά πραγματοποιείται σε προχωρημένο στάδιο ψυχικής επιβάρυνσης, αυξάνοντας τη σοβαρότητα των περιστατικών.</a:t>
            </a:r>
            <a:endParaRPr lang="en-US" sz="1150" dirty="0"/>
          </a:p>
        </p:txBody>
      </p:sp>
      <p:sp>
        <p:nvSpPr>
          <p:cNvPr id="18" name="Shape 15"/>
          <p:cNvSpPr/>
          <p:nvPr/>
        </p:nvSpPr>
        <p:spPr>
          <a:xfrm>
            <a:off x="6080522" y="5990034"/>
            <a:ext cx="7955756" cy="1106210"/>
          </a:xfrm>
          <a:prstGeom prst="roundRect">
            <a:avLst>
              <a:gd name="adj" fmla="val 5640"/>
            </a:avLst>
          </a:prstGeom>
          <a:solidFill>
            <a:srgbClr val="B3E5FF"/>
          </a:solidFill>
          <a:ln/>
        </p:spPr>
        <p:txBody>
          <a:bodyPr/>
          <a:lstStyle/>
          <a:p>
            <a:endParaRPr lang="en-GB" dirty="0"/>
          </a:p>
        </p:txBody>
      </p:sp>
      <p:pic>
        <p:nvPicPr>
          <p:cNvPr id="19" name="Image 1" descr="preencoded.png"/>
          <p:cNvPicPr>
            <a:picLocks noChangeAspect="1"/>
          </p:cNvPicPr>
          <p:nvPr/>
        </p:nvPicPr>
        <p:blipFill>
          <a:blip r:embed="rId4"/>
          <a:stretch>
            <a:fillRect/>
          </a:stretch>
        </p:blipFill>
        <p:spPr>
          <a:xfrm>
            <a:off x="6228993" y="6213158"/>
            <a:ext cx="185618" cy="148471"/>
          </a:xfrm>
          <a:prstGeom prst="rect">
            <a:avLst/>
          </a:prstGeom>
        </p:spPr>
      </p:pic>
      <p:sp>
        <p:nvSpPr>
          <p:cNvPr id="20" name="Text 16"/>
          <p:cNvSpPr/>
          <p:nvPr/>
        </p:nvSpPr>
        <p:spPr>
          <a:xfrm>
            <a:off x="6563082" y="6175534"/>
            <a:ext cx="7324725" cy="712946"/>
          </a:xfrm>
          <a:prstGeom prst="rect">
            <a:avLst/>
          </a:prstGeom>
          <a:noFill/>
          <a:ln/>
        </p:spPr>
        <p:txBody>
          <a:bodyPr wrap="square" lIns="0" tIns="0" rIns="0" bIns="0" rtlCol="0" anchor="t"/>
          <a:lstStyle/>
          <a:p>
            <a:pPr marL="0" indent="0" algn="l">
              <a:lnSpc>
                <a:spcPts val="1850"/>
              </a:lnSpc>
              <a:buNone/>
            </a:pPr>
            <a:r>
              <a:rPr lang="en-US" sz="1150" b="1" dirty="0">
                <a:solidFill>
                  <a:srgbClr val="000000"/>
                </a:solidFill>
                <a:latin typeface="Inter" pitchFamily="34" charset="0"/>
                <a:ea typeface="Inter" pitchFamily="34" charset="-122"/>
                <a:cs typeface="Inter" pitchFamily="34" charset="-120"/>
              </a:rPr>
              <a:t>Συστημικό Κενό:</a:t>
            </a:r>
            <a:r>
              <a:rPr lang="en-US" sz="1150" dirty="0">
                <a:solidFill>
                  <a:srgbClr val="000000"/>
                </a:solidFill>
                <a:latin typeface="Inter" pitchFamily="34" charset="0"/>
                <a:ea typeface="Inter" pitchFamily="34" charset="-122"/>
                <a:cs typeface="Inter" pitchFamily="34" charset="-120"/>
              </a:rPr>
              <a:t> Η απουσία ανδρικά στοχευμένων υπηρεσιών έρχεται σε αντίθεση με τα επιδημιολογικά δεδομένα που δείχνουν αυξημένα ποσοστά αυτοκτονίας και συμπεριφορών υψηλού κινδύνου.</a:t>
            </a:r>
            <a:endParaRPr lang="en-US" sz="11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Shape 0"/>
          <p:cNvSpPr/>
          <p:nvPr/>
        </p:nvSpPr>
        <p:spPr>
          <a:xfrm>
            <a:off x="559237" y="720566"/>
            <a:ext cx="869871" cy="278130"/>
          </a:xfrm>
          <a:prstGeom prst="roundRect">
            <a:avLst>
              <a:gd name="adj" fmla="val 16892"/>
            </a:avLst>
          </a:prstGeom>
          <a:noFill/>
          <a:ln w="7620">
            <a:solidFill>
              <a:srgbClr val="007EBD"/>
            </a:solidFill>
            <a:prstDash val="solid"/>
          </a:ln>
        </p:spPr>
        <p:txBody>
          <a:bodyPr/>
          <a:lstStyle/>
          <a:p>
            <a:endParaRPr lang="en-GB" dirty="0"/>
          </a:p>
        </p:txBody>
      </p:sp>
      <p:sp>
        <p:nvSpPr>
          <p:cNvPr id="4" name="Text 1"/>
          <p:cNvSpPr/>
          <p:nvPr/>
        </p:nvSpPr>
        <p:spPr>
          <a:xfrm>
            <a:off x="650677" y="770096"/>
            <a:ext cx="686991" cy="179070"/>
          </a:xfrm>
          <a:prstGeom prst="rect">
            <a:avLst/>
          </a:prstGeom>
          <a:noFill/>
          <a:ln/>
        </p:spPr>
        <p:txBody>
          <a:bodyPr wrap="none" lIns="0" tIns="0" rIns="0" bIns="0" rtlCol="0" anchor="t"/>
          <a:lstStyle/>
          <a:p>
            <a:pPr marL="0" indent="0" algn="l">
              <a:lnSpc>
                <a:spcPts val="1400"/>
              </a:lnSpc>
              <a:buNone/>
            </a:pPr>
            <a:r>
              <a:rPr lang="en-US" sz="850" dirty="0">
                <a:solidFill>
                  <a:srgbClr val="007EBD"/>
                </a:solidFill>
                <a:latin typeface="Inter" pitchFamily="34" charset="0"/>
                <a:ea typeface="Inter" pitchFamily="34" charset="-122"/>
                <a:cs typeface="Inter" pitchFamily="34" charset="-120"/>
              </a:rPr>
              <a:t>ΚΕΦΆΛΑΙΟ 8</a:t>
            </a:r>
            <a:endParaRPr lang="en-US" sz="850" dirty="0"/>
          </a:p>
        </p:txBody>
      </p:sp>
      <p:sp>
        <p:nvSpPr>
          <p:cNvPr id="5" name="Text 2"/>
          <p:cNvSpPr/>
          <p:nvPr/>
        </p:nvSpPr>
        <p:spPr>
          <a:xfrm>
            <a:off x="559237" y="1054537"/>
            <a:ext cx="8025527" cy="917496"/>
          </a:xfrm>
          <a:prstGeom prst="rect">
            <a:avLst/>
          </a:prstGeom>
          <a:noFill/>
          <a:ln/>
        </p:spPr>
        <p:txBody>
          <a:bodyPr wrap="square" lIns="0" tIns="0" rIns="0" bIns="0" rtlCol="0" anchor="t"/>
          <a:lstStyle/>
          <a:p>
            <a:pPr marL="0" indent="0" algn="l">
              <a:lnSpc>
                <a:spcPts val="3600"/>
              </a:lnSpc>
              <a:buNone/>
            </a:pPr>
            <a:r>
              <a:rPr lang="en-US" sz="2850" b="1" dirty="0">
                <a:solidFill>
                  <a:srgbClr val="000000"/>
                </a:solidFill>
                <a:latin typeface="Petrona Bold" pitchFamily="34" charset="0"/>
                <a:ea typeface="Petrona Bold" pitchFamily="34" charset="-122"/>
                <a:cs typeface="Petrona Bold" pitchFamily="34" charset="-120"/>
              </a:rPr>
              <a:t>Προς μια Νέα Προσέγγιση: Ερωτήματα για Δράση</a:t>
            </a:r>
            <a:endParaRPr lang="en-US" sz="2850" dirty="0"/>
          </a:p>
        </p:txBody>
      </p:sp>
      <p:sp>
        <p:nvSpPr>
          <p:cNvPr id="6" name="Text 3"/>
          <p:cNvSpPr/>
          <p:nvPr/>
        </p:nvSpPr>
        <p:spPr>
          <a:xfrm>
            <a:off x="559237" y="2181701"/>
            <a:ext cx="8025527" cy="447199"/>
          </a:xfrm>
          <a:prstGeom prst="rect">
            <a:avLst/>
          </a:prstGeom>
          <a:noFill/>
          <a:ln/>
        </p:spPr>
        <p:txBody>
          <a:bodyPr wrap="square" lIns="0" tIns="0" rIns="0" bIns="0" rtlCol="0" anchor="t"/>
          <a:lstStyle/>
          <a:p>
            <a:pPr marL="0" indent="0" algn="l">
              <a:lnSpc>
                <a:spcPts val="1750"/>
              </a:lnSpc>
              <a:buNone/>
            </a:pPr>
            <a:r>
              <a:rPr lang="en-US" sz="1100" dirty="0">
                <a:solidFill>
                  <a:srgbClr val="272525"/>
                </a:solidFill>
                <a:latin typeface="Inter" pitchFamily="34" charset="0"/>
                <a:ea typeface="Inter" pitchFamily="34" charset="-122"/>
                <a:cs typeface="Inter" pitchFamily="34" charset="-120"/>
              </a:rPr>
              <a:t>Όλα αυτά αποτελούν αφορμή προβληματισμού: γιατί οι άνδρες απευθύνονται πιο δύσκολα στις υπηρεσίες μας και πώς μπορούμε να τους ενισχύσουμε;</a:t>
            </a:r>
            <a:endParaRPr lang="en-US" sz="1100" dirty="0"/>
          </a:p>
        </p:txBody>
      </p:sp>
      <p:sp>
        <p:nvSpPr>
          <p:cNvPr id="7" name="Text 4"/>
          <p:cNvSpPr/>
          <p:nvPr/>
        </p:nvSpPr>
        <p:spPr>
          <a:xfrm>
            <a:off x="559237" y="2786182"/>
            <a:ext cx="139779" cy="174665"/>
          </a:xfrm>
          <a:prstGeom prst="rect">
            <a:avLst/>
          </a:prstGeom>
          <a:noFill/>
          <a:ln/>
        </p:spPr>
        <p:txBody>
          <a:bodyPr wrap="none" lIns="0" tIns="0" rIns="0" bIns="0" rtlCol="0" anchor="t"/>
          <a:lstStyle/>
          <a:p>
            <a:pPr marL="0" indent="0" algn="l">
              <a:lnSpc>
                <a:spcPts val="1750"/>
              </a:lnSpc>
              <a:buNone/>
            </a:pPr>
            <a:r>
              <a:rPr lang="en-US" sz="1100" dirty="0">
                <a:solidFill>
                  <a:srgbClr val="272525"/>
                </a:solidFill>
                <a:latin typeface="Petrona Light" pitchFamily="34" charset="0"/>
                <a:ea typeface="Petrona Light" pitchFamily="34" charset="-122"/>
                <a:cs typeface="Petrona Light" pitchFamily="34" charset="-120"/>
              </a:rPr>
              <a:t>01</a:t>
            </a:r>
            <a:endParaRPr lang="en-US" sz="1100" dirty="0"/>
          </a:p>
        </p:txBody>
      </p:sp>
      <p:sp>
        <p:nvSpPr>
          <p:cNvPr id="8" name="Shape 5"/>
          <p:cNvSpPr/>
          <p:nvPr/>
        </p:nvSpPr>
        <p:spPr>
          <a:xfrm>
            <a:off x="559237" y="3008352"/>
            <a:ext cx="8025527" cy="15240"/>
          </a:xfrm>
          <a:prstGeom prst="rect">
            <a:avLst/>
          </a:prstGeom>
          <a:solidFill>
            <a:srgbClr val="007EBD"/>
          </a:solidFill>
          <a:ln/>
        </p:spPr>
        <p:txBody>
          <a:bodyPr/>
          <a:lstStyle/>
          <a:p>
            <a:endParaRPr lang="en-GB" dirty="0"/>
          </a:p>
        </p:txBody>
      </p:sp>
      <p:sp>
        <p:nvSpPr>
          <p:cNvPr id="9" name="Text 6"/>
          <p:cNvSpPr/>
          <p:nvPr/>
        </p:nvSpPr>
        <p:spPr>
          <a:xfrm>
            <a:off x="559237" y="3108722"/>
            <a:ext cx="2386251" cy="229314"/>
          </a:xfrm>
          <a:prstGeom prst="rect">
            <a:avLst/>
          </a:prstGeom>
          <a:noFill/>
          <a:ln/>
        </p:spPr>
        <p:txBody>
          <a:bodyPr wrap="none" lIns="0" tIns="0" rIns="0" bIns="0" rtlCol="0" anchor="t"/>
          <a:lstStyle/>
          <a:p>
            <a:pPr marL="0" indent="0" algn="l">
              <a:lnSpc>
                <a:spcPts val="1800"/>
              </a:lnSpc>
              <a:buNone/>
            </a:pPr>
            <a:r>
              <a:rPr lang="en-US" sz="1400" b="1" dirty="0">
                <a:solidFill>
                  <a:srgbClr val="272525"/>
                </a:solidFill>
                <a:latin typeface="Petrona Bold" pitchFamily="34" charset="0"/>
                <a:ea typeface="Petrona Bold" pitchFamily="34" charset="-122"/>
                <a:cs typeface="Petrona Bold" pitchFamily="34" charset="-120"/>
              </a:rPr>
              <a:t>Κατανόηση των Εμποδίων</a:t>
            </a:r>
            <a:endParaRPr lang="en-US" sz="1400" dirty="0"/>
          </a:p>
        </p:txBody>
      </p:sp>
      <p:sp>
        <p:nvSpPr>
          <p:cNvPr id="10" name="Text 7"/>
          <p:cNvSpPr/>
          <p:nvPr/>
        </p:nvSpPr>
        <p:spPr>
          <a:xfrm>
            <a:off x="559237" y="3421856"/>
            <a:ext cx="8025527" cy="223599"/>
          </a:xfrm>
          <a:prstGeom prst="rect">
            <a:avLst/>
          </a:prstGeom>
          <a:noFill/>
          <a:ln/>
        </p:spPr>
        <p:txBody>
          <a:bodyPr wrap="none" lIns="0" tIns="0" rIns="0" bIns="0" rtlCol="0" anchor="t"/>
          <a:lstStyle/>
          <a:p>
            <a:pPr marL="0" indent="0" algn="l">
              <a:lnSpc>
                <a:spcPts val="1750"/>
              </a:lnSpc>
              <a:buNone/>
            </a:pPr>
            <a:r>
              <a:rPr lang="en-US" sz="1100" dirty="0">
                <a:solidFill>
                  <a:srgbClr val="272525"/>
                </a:solidFill>
                <a:latin typeface="Inter" pitchFamily="34" charset="0"/>
                <a:ea typeface="Inter" pitchFamily="34" charset="-122"/>
                <a:cs typeface="Inter" pitchFamily="34" charset="-120"/>
              </a:rPr>
              <a:t>Ποιοι είναι οι λόγοι που οι άντρες απευθύνονται πολύ πιο δύσκολα σε υπηρεσίες ψυχικής υγείας;</a:t>
            </a:r>
            <a:endParaRPr lang="en-US" sz="1100" dirty="0"/>
          </a:p>
        </p:txBody>
      </p:sp>
      <p:sp>
        <p:nvSpPr>
          <p:cNvPr id="11" name="Text 8"/>
          <p:cNvSpPr/>
          <p:nvPr/>
        </p:nvSpPr>
        <p:spPr>
          <a:xfrm>
            <a:off x="559237" y="3890010"/>
            <a:ext cx="139779" cy="174665"/>
          </a:xfrm>
          <a:prstGeom prst="rect">
            <a:avLst/>
          </a:prstGeom>
          <a:noFill/>
          <a:ln/>
        </p:spPr>
        <p:txBody>
          <a:bodyPr wrap="none" lIns="0" tIns="0" rIns="0" bIns="0" rtlCol="0" anchor="t"/>
          <a:lstStyle/>
          <a:p>
            <a:pPr marL="0" indent="0" algn="l">
              <a:lnSpc>
                <a:spcPts val="1750"/>
              </a:lnSpc>
              <a:buNone/>
            </a:pPr>
            <a:r>
              <a:rPr lang="en-US" sz="1100" dirty="0">
                <a:solidFill>
                  <a:srgbClr val="272525"/>
                </a:solidFill>
                <a:latin typeface="Petrona Light" pitchFamily="34" charset="0"/>
                <a:ea typeface="Petrona Light" pitchFamily="34" charset="-122"/>
                <a:cs typeface="Petrona Light" pitchFamily="34" charset="-120"/>
              </a:rPr>
              <a:t>02</a:t>
            </a:r>
            <a:endParaRPr lang="en-US" sz="1100" dirty="0"/>
          </a:p>
        </p:txBody>
      </p:sp>
      <p:sp>
        <p:nvSpPr>
          <p:cNvPr id="12" name="Shape 9"/>
          <p:cNvSpPr/>
          <p:nvPr/>
        </p:nvSpPr>
        <p:spPr>
          <a:xfrm>
            <a:off x="559237" y="4112181"/>
            <a:ext cx="8025527" cy="15240"/>
          </a:xfrm>
          <a:prstGeom prst="rect">
            <a:avLst/>
          </a:prstGeom>
          <a:solidFill>
            <a:srgbClr val="007EBD"/>
          </a:solidFill>
          <a:ln/>
        </p:spPr>
        <p:txBody>
          <a:bodyPr/>
          <a:lstStyle/>
          <a:p>
            <a:endParaRPr lang="en-GB" dirty="0"/>
          </a:p>
        </p:txBody>
      </p:sp>
      <p:sp>
        <p:nvSpPr>
          <p:cNvPr id="13" name="Text 10"/>
          <p:cNvSpPr/>
          <p:nvPr/>
        </p:nvSpPr>
        <p:spPr>
          <a:xfrm>
            <a:off x="559237" y="4212550"/>
            <a:ext cx="1835110" cy="229314"/>
          </a:xfrm>
          <a:prstGeom prst="rect">
            <a:avLst/>
          </a:prstGeom>
          <a:noFill/>
          <a:ln/>
        </p:spPr>
        <p:txBody>
          <a:bodyPr wrap="none" lIns="0" tIns="0" rIns="0" bIns="0" rtlCol="0" anchor="t"/>
          <a:lstStyle/>
          <a:p>
            <a:pPr marL="0" indent="0" algn="l">
              <a:lnSpc>
                <a:spcPts val="1800"/>
              </a:lnSpc>
              <a:buNone/>
            </a:pPr>
            <a:r>
              <a:rPr lang="en-US" sz="1400" b="1" dirty="0">
                <a:solidFill>
                  <a:srgbClr val="272525"/>
                </a:solidFill>
                <a:latin typeface="Petrona Bold" pitchFamily="34" charset="0"/>
                <a:ea typeface="Petrona Bold" pitchFamily="34" charset="-122"/>
                <a:cs typeface="Petrona Bold" pitchFamily="34" charset="-120"/>
              </a:rPr>
              <a:t>Οφέλη της Αλλαγής</a:t>
            </a:r>
            <a:endParaRPr lang="en-US" sz="1400" dirty="0"/>
          </a:p>
        </p:txBody>
      </p:sp>
      <p:sp>
        <p:nvSpPr>
          <p:cNvPr id="14" name="Text 11"/>
          <p:cNvSpPr/>
          <p:nvPr/>
        </p:nvSpPr>
        <p:spPr>
          <a:xfrm>
            <a:off x="559237" y="4525685"/>
            <a:ext cx="8025527" cy="447199"/>
          </a:xfrm>
          <a:prstGeom prst="rect">
            <a:avLst/>
          </a:prstGeom>
          <a:noFill/>
          <a:ln/>
        </p:spPr>
        <p:txBody>
          <a:bodyPr wrap="square" lIns="0" tIns="0" rIns="0" bIns="0" rtlCol="0" anchor="t"/>
          <a:lstStyle/>
          <a:p>
            <a:pPr marL="0" indent="0" algn="l">
              <a:lnSpc>
                <a:spcPts val="1750"/>
              </a:lnSpc>
              <a:buNone/>
            </a:pPr>
            <a:r>
              <a:rPr lang="en-US" sz="1100" dirty="0">
                <a:solidFill>
                  <a:srgbClr val="272525"/>
                </a:solidFill>
                <a:latin typeface="Inter" pitchFamily="34" charset="0"/>
                <a:ea typeface="Inter" pitchFamily="34" charset="-122"/>
                <a:cs typeface="Inter" pitchFamily="34" charset="-120"/>
              </a:rPr>
              <a:t>Ποια θα είναι τα οφέλη από σημαντική αύξηση του ποσοστού των ανδρών που απευθύνονται σε υπηρεσίες (προσωπικό, οικογενειακό, οικονομικό, κοινωνικό επίπεδο);</a:t>
            </a:r>
            <a:endParaRPr lang="en-US" sz="1100" dirty="0"/>
          </a:p>
        </p:txBody>
      </p:sp>
      <p:sp>
        <p:nvSpPr>
          <p:cNvPr id="15" name="Text 12"/>
          <p:cNvSpPr/>
          <p:nvPr/>
        </p:nvSpPr>
        <p:spPr>
          <a:xfrm>
            <a:off x="559237" y="5217438"/>
            <a:ext cx="139779" cy="174665"/>
          </a:xfrm>
          <a:prstGeom prst="rect">
            <a:avLst/>
          </a:prstGeom>
          <a:noFill/>
          <a:ln/>
        </p:spPr>
        <p:txBody>
          <a:bodyPr wrap="none" lIns="0" tIns="0" rIns="0" bIns="0" rtlCol="0" anchor="t"/>
          <a:lstStyle/>
          <a:p>
            <a:pPr marL="0" indent="0" algn="l">
              <a:lnSpc>
                <a:spcPts val="1750"/>
              </a:lnSpc>
              <a:buNone/>
            </a:pPr>
            <a:r>
              <a:rPr lang="en-US" sz="1100" dirty="0">
                <a:solidFill>
                  <a:srgbClr val="272525"/>
                </a:solidFill>
                <a:latin typeface="Petrona Light" pitchFamily="34" charset="0"/>
                <a:ea typeface="Petrona Light" pitchFamily="34" charset="-122"/>
                <a:cs typeface="Petrona Light" pitchFamily="34" charset="-120"/>
              </a:rPr>
              <a:t>03</a:t>
            </a:r>
            <a:endParaRPr lang="en-US" sz="1100" dirty="0"/>
          </a:p>
        </p:txBody>
      </p:sp>
      <p:sp>
        <p:nvSpPr>
          <p:cNvPr id="16" name="Shape 13"/>
          <p:cNvSpPr/>
          <p:nvPr/>
        </p:nvSpPr>
        <p:spPr>
          <a:xfrm>
            <a:off x="559237" y="5439608"/>
            <a:ext cx="8025527" cy="15240"/>
          </a:xfrm>
          <a:prstGeom prst="rect">
            <a:avLst/>
          </a:prstGeom>
          <a:solidFill>
            <a:srgbClr val="007EBD"/>
          </a:solidFill>
          <a:ln/>
        </p:spPr>
        <p:txBody>
          <a:bodyPr/>
          <a:lstStyle/>
          <a:p>
            <a:endParaRPr lang="en-GB" dirty="0"/>
          </a:p>
        </p:txBody>
      </p:sp>
      <p:sp>
        <p:nvSpPr>
          <p:cNvPr id="17" name="Text 14"/>
          <p:cNvSpPr/>
          <p:nvPr/>
        </p:nvSpPr>
        <p:spPr>
          <a:xfrm>
            <a:off x="559237" y="5539978"/>
            <a:ext cx="2220516" cy="229314"/>
          </a:xfrm>
          <a:prstGeom prst="rect">
            <a:avLst/>
          </a:prstGeom>
          <a:noFill/>
          <a:ln/>
        </p:spPr>
        <p:txBody>
          <a:bodyPr wrap="none" lIns="0" tIns="0" rIns="0" bIns="0" rtlCol="0" anchor="t"/>
          <a:lstStyle/>
          <a:p>
            <a:pPr marL="0" indent="0" algn="l">
              <a:lnSpc>
                <a:spcPts val="1800"/>
              </a:lnSpc>
              <a:buNone/>
            </a:pPr>
            <a:r>
              <a:rPr lang="en-US" sz="1400" b="1" dirty="0">
                <a:solidFill>
                  <a:srgbClr val="272525"/>
                </a:solidFill>
                <a:latin typeface="Petrona Bold" pitchFamily="34" charset="0"/>
                <a:ea typeface="Petrona Bold" pitchFamily="34" charset="-122"/>
                <a:cs typeface="Petrona Bold" pitchFamily="34" charset="-120"/>
              </a:rPr>
              <a:t>Συγκεκριμένες Κινήσεις</a:t>
            </a:r>
            <a:endParaRPr lang="en-US" sz="1400" dirty="0"/>
          </a:p>
        </p:txBody>
      </p:sp>
      <p:sp>
        <p:nvSpPr>
          <p:cNvPr id="18" name="Text 15"/>
          <p:cNvSpPr/>
          <p:nvPr/>
        </p:nvSpPr>
        <p:spPr>
          <a:xfrm>
            <a:off x="559237" y="5853113"/>
            <a:ext cx="8025527" cy="223599"/>
          </a:xfrm>
          <a:prstGeom prst="rect">
            <a:avLst/>
          </a:prstGeom>
          <a:noFill/>
          <a:ln/>
        </p:spPr>
        <p:txBody>
          <a:bodyPr wrap="none" lIns="0" tIns="0" rIns="0" bIns="0" rtlCol="0" anchor="t"/>
          <a:lstStyle/>
          <a:p>
            <a:pPr marL="0" indent="0" algn="l">
              <a:lnSpc>
                <a:spcPts val="1750"/>
              </a:lnSpc>
              <a:buNone/>
            </a:pPr>
            <a:r>
              <a:rPr lang="en-US" sz="1100" dirty="0">
                <a:solidFill>
                  <a:srgbClr val="272525"/>
                </a:solidFill>
                <a:latin typeface="Inter" pitchFamily="34" charset="0"/>
                <a:ea typeface="Inter" pitchFamily="34" charset="-122"/>
                <a:cs typeface="Inter" pitchFamily="34" charset="-120"/>
              </a:rPr>
              <a:t>Τι κινήσεις μπορούν να γίνουν από δήμους, κοινότητες, υπουργείο και Μονάδες ΕΚΨ;</a:t>
            </a:r>
            <a:endParaRPr lang="en-US" sz="1100" dirty="0"/>
          </a:p>
        </p:txBody>
      </p:sp>
      <p:sp>
        <p:nvSpPr>
          <p:cNvPr id="19" name="Text 16"/>
          <p:cNvSpPr/>
          <p:nvPr/>
        </p:nvSpPr>
        <p:spPr>
          <a:xfrm>
            <a:off x="559237" y="6321266"/>
            <a:ext cx="139779" cy="174665"/>
          </a:xfrm>
          <a:prstGeom prst="rect">
            <a:avLst/>
          </a:prstGeom>
          <a:noFill/>
          <a:ln/>
        </p:spPr>
        <p:txBody>
          <a:bodyPr wrap="none" lIns="0" tIns="0" rIns="0" bIns="0" rtlCol="0" anchor="t"/>
          <a:lstStyle/>
          <a:p>
            <a:pPr marL="0" indent="0" algn="l">
              <a:lnSpc>
                <a:spcPts val="1750"/>
              </a:lnSpc>
              <a:buNone/>
            </a:pPr>
            <a:r>
              <a:rPr lang="en-US" sz="1100" dirty="0">
                <a:solidFill>
                  <a:srgbClr val="272525"/>
                </a:solidFill>
                <a:latin typeface="Petrona Light" pitchFamily="34" charset="0"/>
                <a:ea typeface="Petrona Light" pitchFamily="34" charset="-122"/>
                <a:cs typeface="Petrona Light" pitchFamily="34" charset="-120"/>
              </a:rPr>
              <a:t>04</a:t>
            </a:r>
            <a:endParaRPr lang="en-US" sz="1100" dirty="0"/>
          </a:p>
        </p:txBody>
      </p:sp>
      <p:sp>
        <p:nvSpPr>
          <p:cNvPr id="20" name="Shape 17"/>
          <p:cNvSpPr/>
          <p:nvPr/>
        </p:nvSpPr>
        <p:spPr>
          <a:xfrm>
            <a:off x="559237" y="6543437"/>
            <a:ext cx="8025527" cy="15240"/>
          </a:xfrm>
          <a:prstGeom prst="rect">
            <a:avLst/>
          </a:prstGeom>
          <a:solidFill>
            <a:srgbClr val="007EBD"/>
          </a:solidFill>
          <a:ln/>
        </p:spPr>
        <p:txBody>
          <a:bodyPr/>
          <a:lstStyle/>
          <a:p>
            <a:endParaRPr lang="en-GB" dirty="0"/>
          </a:p>
        </p:txBody>
      </p:sp>
      <p:sp>
        <p:nvSpPr>
          <p:cNvPr id="21" name="Text 18"/>
          <p:cNvSpPr/>
          <p:nvPr/>
        </p:nvSpPr>
        <p:spPr>
          <a:xfrm>
            <a:off x="559237" y="6643807"/>
            <a:ext cx="2687955" cy="229314"/>
          </a:xfrm>
          <a:prstGeom prst="rect">
            <a:avLst/>
          </a:prstGeom>
          <a:noFill/>
          <a:ln/>
        </p:spPr>
        <p:txBody>
          <a:bodyPr wrap="none" lIns="0" tIns="0" rIns="0" bIns="0" rtlCol="0" anchor="t"/>
          <a:lstStyle/>
          <a:p>
            <a:pPr marL="0" indent="0" algn="l">
              <a:lnSpc>
                <a:spcPts val="1800"/>
              </a:lnSpc>
              <a:buNone/>
            </a:pPr>
            <a:r>
              <a:rPr lang="en-US" sz="1400" b="1" dirty="0">
                <a:solidFill>
                  <a:srgbClr val="272525"/>
                </a:solidFill>
                <a:latin typeface="Petrona Bold" pitchFamily="34" charset="0"/>
                <a:ea typeface="Petrona Bold" pitchFamily="34" charset="-122"/>
                <a:cs typeface="Petrona Bold" pitchFamily="34" charset="-120"/>
              </a:rPr>
              <a:t>Σχεδιασμός Νέων Υπηρεσιών</a:t>
            </a:r>
            <a:endParaRPr lang="en-US" sz="1400" dirty="0"/>
          </a:p>
        </p:txBody>
      </p:sp>
      <p:sp>
        <p:nvSpPr>
          <p:cNvPr id="22" name="Text 19"/>
          <p:cNvSpPr/>
          <p:nvPr/>
        </p:nvSpPr>
        <p:spPr>
          <a:xfrm>
            <a:off x="559237" y="6956941"/>
            <a:ext cx="8025527" cy="447199"/>
          </a:xfrm>
          <a:prstGeom prst="rect">
            <a:avLst/>
          </a:prstGeom>
          <a:noFill/>
          <a:ln/>
        </p:spPr>
        <p:txBody>
          <a:bodyPr wrap="square" lIns="0" tIns="0" rIns="0" bIns="0" rtlCol="0" anchor="t"/>
          <a:lstStyle/>
          <a:p>
            <a:pPr marL="0" indent="0" algn="l">
              <a:lnSpc>
                <a:spcPts val="1750"/>
              </a:lnSpc>
              <a:buNone/>
            </a:pPr>
            <a:r>
              <a:rPr lang="en-US" sz="1100" dirty="0">
                <a:solidFill>
                  <a:srgbClr val="272525"/>
                </a:solidFill>
                <a:latin typeface="Inter" pitchFamily="34" charset="0"/>
                <a:ea typeface="Inter" pitchFamily="34" charset="-122"/>
                <a:cs typeface="Inter" pitchFamily="34" charset="-120"/>
              </a:rPr>
              <a:t>Πώς θα μπορούσε μια υπηρεσία/πρόγραμμα της ΕΚΨ να απευθύνεται αποκλειστικά στον ανδρικό πληθυσμό; Ποια κοινωνική ανάγκη θα καλύπτει;</a:t>
            </a:r>
            <a:endParaRPr lang="en-US" sz="11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TotalTime>
  <Words>3252</Words>
  <Application>Microsoft Office PowerPoint</Application>
  <PresentationFormat>Custom</PresentationFormat>
  <Paragraphs>274</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Inter</vt:lpstr>
      <vt:lpstr>Arial</vt:lpstr>
      <vt:lpstr>Petrona Light</vt:lpstr>
      <vt:lpstr>Petrona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Institute Psychooncology</cp:lastModifiedBy>
  <cp:revision>3</cp:revision>
  <dcterms:created xsi:type="dcterms:W3CDTF">2026-01-21T12:55:52Z</dcterms:created>
  <dcterms:modified xsi:type="dcterms:W3CDTF">2026-01-22T08:56:36Z</dcterms:modified>
</cp:coreProperties>
</file>