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256" r:id="rId2"/>
    <p:sldId id="287" r:id="rId3"/>
    <p:sldId id="257" r:id="rId4"/>
    <p:sldId id="258" r:id="rId5"/>
    <p:sldId id="290" r:id="rId6"/>
    <p:sldId id="310" r:id="rId7"/>
    <p:sldId id="311" r:id="rId8"/>
    <p:sldId id="291" r:id="rId9"/>
    <p:sldId id="270" r:id="rId10"/>
    <p:sldId id="288" r:id="rId11"/>
    <p:sldId id="324" r:id="rId12"/>
    <p:sldId id="260" r:id="rId13"/>
    <p:sldId id="261" r:id="rId14"/>
    <p:sldId id="293" r:id="rId15"/>
    <p:sldId id="300" r:id="rId16"/>
    <p:sldId id="295" r:id="rId17"/>
    <p:sldId id="296" r:id="rId18"/>
    <p:sldId id="297" r:id="rId19"/>
    <p:sldId id="298" r:id="rId20"/>
    <p:sldId id="301" r:id="rId21"/>
    <p:sldId id="294" r:id="rId22"/>
    <p:sldId id="315" r:id="rId23"/>
    <p:sldId id="302" r:id="rId24"/>
    <p:sldId id="303" r:id="rId25"/>
    <p:sldId id="306" r:id="rId26"/>
    <p:sldId id="312" r:id="rId27"/>
    <p:sldId id="305" r:id="rId28"/>
    <p:sldId id="304" r:id="rId29"/>
    <p:sldId id="262" r:id="rId30"/>
    <p:sldId id="273" r:id="rId31"/>
    <p:sldId id="278" r:id="rId32"/>
    <p:sldId id="272" r:id="rId33"/>
    <p:sldId id="263" r:id="rId34"/>
    <p:sldId id="280" r:id="rId35"/>
    <p:sldId id="275" r:id="rId36"/>
    <p:sldId id="281" r:id="rId37"/>
    <p:sldId id="283" r:id="rId38"/>
    <p:sldId id="282" r:id="rId39"/>
    <p:sldId id="289" r:id="rId40"/>
    <p:sldId id="274" r:id="rId41"/>
    <p:sldId id="276" r:id="rId42"/>
    <p:sldId id="316" r:id="rId43"/>
    <p:sldId id="317" r:id="rId44"/>
    <p:sldId id="318" r:id="rId45"/>
    <p:sldId id="319" r:id="rId46"/>
    <p:sldId id="320" r:id="rId47"/>
    <p:sldId id="321" r:id="rId48"/>
    <p:sldId id="264" r:id="rId49"/>
    <p:sldId id="265" r:id="rId50"/>
    <p:sldId id="266" r:id="rId51"/>
    <p:sldId id="284" r:id="rId52"/>
    <p:sldId id="285" r:id="rId53"/>
    <p:sldId id="286" r:id="rId54"/>
    <p:sldId id="267" r:id="rId55"/>
    <p:sldId id="322" r:id="rId56"/>
    <p:sldId id="309" r:id="rId57"/>
    <p:sldId id="308" r:id="rId58"/>
    <p:sldId id="307" r:id="rId59"/>
    <p:sldId id="268" r:id="rId60"/>
    <p:sldId id="269" r:id="rId61"/>
  </p:sldIdLst>
  <p:sldSz cx="18288000" cy="10287000"/>
  <p:notesSz cx="6797675" cy="9926638"/>
  <p:embeddedFontLst>
    <p:embeddedFont>
      <p:font typeface="Raleway" pitchFamily="2" charset="0"/>
      <p:regular r:id="rId63"/>
      <p:bold r:id="rId64"/>
      <p:italic r:id="rId65"/>
      <p:boldItalic r:id="rId66"/>
    </p:embeddedFont>
    <p:embeddedFont>
      <p:font typeface="Raleway Bold"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22" autoAdjust="0"/>
  </p:normalViewPr>
  <p:slideViewPr>
    <p:cSldViewPr>
      <p:cViewPr varScale="1">
        <p:scale>
          <a:sx n="41" d="100"/>
          <a:sy n="41" d="100"/>
        </p:scale>
        <p:origin x="15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FAB7790-8511-4D07-B216-173F19719222}" type="datetimeFigureOut">
              <a:rPr lang="el-GR" smtClean="0"/>
              <a:pPr/>
              <a:t>23/1/2026</a:t>
            </a:fld>
            <a:endParaRPr lang="el-GR"/>
          </a:p>
        </p:txBody>
      </p:sp>
      <p:sp>
        <p:nvSpPr>
          <p:cNvPr id="4" name="3 - Θέση εικόνας διαφάνειας"/>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FD2CFBAD-444C-4C41-B224-5B054D70A239}"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sv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6.svg"/><Relationship Id="rId7"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67.svg"/><Relationship Id="rId4" Type="http://schemas.openxmlformats.org/officeDocument/2006/relationships/image" Target="../media/image63.jpe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6.svg"/><Relationship Id="rId7"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67.svg"/><Relationship Id="rId4" Type="http://schemas.openxmlformats.org/officeDocument/2006/relationships/image" Target="../media/image63.jpe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6.svg"/><Relationship Id="rId7"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67.svg"/><Relationship Id="rId4" Type="http://schemas.openxmlformats.org/officeDocument/2006/relationships/image" Target="../media/image63.jpe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2.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6.sv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4.png"/><Relationship Id="rId7" Type="http://schemas.openxmlformats.org/officeDocument/2006/relationships/image" Target="../media/image15.pn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7.svg"/><Relationship Id="rId5" Type="http://schemas.openxmlformats.org/officeDocument/2006/relationships/image" Target="../media/image116.png"/><Relationship Id="rId10" Type="http://schemas.openxmlformats.org/officeDocument/2006/relationships/image" Target="../media/image102.svg"/><Relationship Id="rId4" Type="http://schemas.openxmlformats.org/officeDocument/2006/relationships/image" Target="../media/image115.svg"/><Relationship Id="rId9"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0.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84096" y="-91477"/>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3" name="Freeform 3"/>
          <p:cNvSpPr/>
          <p:nvPr/>
        </p:nvSpPr>
        <p:spPr>
          <a:xfrm>
            <a:off x="-243966" y="7775444"/>
            <a:ext cx="3151015" cy="2894995"/>
          </a:xfrm>
          <a:custGeom>
            <a:avLst/>
            <a:gdLst/>
            <a:ahLst/>
            <a:cxnLst/>
            <a:rect l="l" t="t" r="r" b="b"/>
            <a:pathLst>
              <a:path w="3151015" h="2894995">
                <a:moveTo>
                  <a:pt x="0" y="0"/>
                </a:moveTo>
                <a:lnTo>
                  <a:pt x="3151015" y="0"/>
                </a:lnTo>
                <a:lnTo>
                  <a:pt x="3151015" y="2894995"/>
                </a:lnTo>
                <a:lnTo>
                  <a:pt x="0" y="2894995"/>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4" name="Freeform 4"/>
          <p:cNvSpPr/>
          <p:nvPr/>
        </p:nvSpPr>
        <p:spPr>
          <a:xfrm>
            <a:off x="6233636" y="711751"/>
            <a:ext cx="4801769" cy="1545188"/>
          </a:xfrm>
          <a:custGeom>
            <a:avLst/>
            <a:gdLst/>
            <a:ahLst/>
            <a:cxnLst/>
            <a:rect l="l" t="t" r="r" b="b"/>
            <a:pathLst>
              <a:path w="4801769" h="1545188">
                <a:moveTo>
                  <a:pt x="0" y="0"/>
                </a:moveTo>
                <a:lnTo>
                  <a:pt x="4801769" y="0"/>
                </a:lnTo>
                <a:lnTo>
                  <a:pt x="4801769" y="1545187"/>
                </a:lnTo>
                <a:lnTo>
                  <a:pt x="0" y="1545187"/>
                </a:lnTo>
                <a:lnTo>
                  <a:pt x="0" y="0"/>
                </a:lnTo>
                <a:close/>
              </a:path>
            </a:pathLst>
          </a:custGeom>
          <a:blipFill>
            <a:blip r:embed="rId6" cstate="print"/>
            <a:stretch>
              <a:fillRect t="-3799" b="-3799"/>
            </a:stretch>
          </a:blipFill>
        </p:spPr>
      </p:sp>
      <p:sp>
        <p:nvSpPr>
          <p:cNvPr id="5" name="TextBox 5"/>
          <p:cNvSpPr txBox="1"/>
          <p:nvPr/>
        </p:nvSpPr>
        <p:spPr>
          <a:xfrm>
            <a:off x="2286000" y="2380748"/>
            <a:ext cx="13999939" cy="3068265"/>
          </a:xfrm>
          <a:prstGeom prst="rect">
            <a:avLst/>
          </a:prstGeom>
        </p:spPr>
        <p:txBody>
          <a:bodyPr lIns="0" tIns="0" rIns="0" bIns="0" rtlCol="0" anchor="t">
            <a:spAutoFit/>
          </a:bodyPr>
          <a:lstStyle/>
          <a:p>
            <a:pPr algn="ctr">
              <a:lnSpc>
                <a:spcPts val="7917"/>
              </a:lnSpc>
            </a:pPr>
            <a:r>
              <a:rPr lang="en-US" sz="6000" dirty="0" err="1">
                <a:solidFill>
                  <a:srgbClr val="241B14"/>
                </a:solidFill>
                <a:ea typeface="TAN Pearl"/>
                <a:cs typeface="TAN Pearl"/>
                <a:sym typeface="TAN Pearl"/>
              </a:rPr>
              <a:t>Ευρω</a:t>
            </a:r>
            <a:r>
              <a:rPr lang="en-US" sz="6000" dirty="0">
                <a:solidFill>
                  <a:srgbClr val="241B14"/>
                </a:solidFill>
                <a:ea typeface="TAN Pearl"/>
                <a:cs typeface="TAN Pearl"/>
                <a:sym typeface="TAN Pearl"/>
              </a:rPr>
              <a:t>παϊκό Πρόγραμμα </a:t>
            </a:r>
          </a:p>
          <a:p>
            <a:pPr algn="ctr">
              <a:lnSpc>
                <a:spcPts val="7917"/>
              </a:lnSpc>
            </a:pPr>
            <a:r>
              <a:rPr lang="en-US" sz="6000" dirty="0" err="1">
                <a:solidFill>
                  <a:srgbClr val="241B14"/>
                </a:solidFill>
                <a:ea typeface="TAN Pearl"/>
                <a:cs typeface="TAN Pearl"/>
                <a:sym typeface="TAN Pearl"/>
              </a:rPr>
              <a:t>Αντ</a:t>
            </a:r>
            <a:r>
              <a:rPr lang="en-US" sz="6000" dirty="0">
                <a:solidFill>
                  <a:srgbClr val="241B14"/>
                </a:solidFill>
                <a:ea typeface="TAN Pearl"/>
                <a:cs typeface="TAN Pearl"/>
                <a:sym typeface="TAN Pearl"/>
              </a:rPr>
              <a:t>αλλαγών για την Ψυχική Υγεία, </a:t>
            </a:r>
          </a:p>
          <a:p>
            <a:pPr algn="ctr">
              <a:lnSpc>
                <a:spcPts val="7917"/>
              </a:lnSpc>
            </a:pPr>
            <a:r>
              <a:rPr lang="en-US" sz="6000" dirty="0" err="1">
                <a:solidFill>
                  <a:srgbClr val="241B14"/>
                </a:solidFill>
                <a:ea typeface="TAN Pearl"/>
                <a:cs typeface="TAN Pearl"/>
                <a:sym typeface="TAN Pearl"/>
              </a:rPr>
              <a:t>Δικτύωση</a:t>
            </a:r>
            <a:r>
              <a:rPr lang="en-US" sz="6000" dirty="0">
                <a:solidFill>
                  <a:srgbClr val="241B14"/>
                </a:solidFill>
                <a:ea typeface="TAN Pearl"/>
                <a:cs typeface="TAN Pearl"/>
                <a:sym typeface="TAN Pearl"/>
              </a:rPr>
              <a:t> και Δεξιότητες</a:t>
            </a:r>
          </a:p>
        </p:txBody>
      </p:sp>
      <p:sp>
        <p:nvSpPr>
          <p:cNvPr id="6" name="TextBox 6"/>
          <p:cNvSpPr txBox="1"/>
          <p:nvPr/>
        </p:nvSpPr>
        <p:spPr>
          <a:xfrm>
            <a:off x="4114800" y="5829300"/>
            <a:ext cx="10570210" cy="525785"/>
          </a:xfrm>
          <a:prstGeom prst="rect">
            <a:avLst/>
          </a:prstGeom>
        </p:spPr>
        <p:txBody>
          <a:bodyPr lIns="0" tIns="0" rIns="0" bIns="0" rtlCol="0" anchor="t">
            <a:spAutoFit/>
          </a:bodyPr>
          <a:lstStyle/>
          <a:p>
            <a:pPr algn="ctr">
              <a:lnSpc>
                <a:spcPts val="4100"/>
              </a:lnSpc>
            </a:pPr>
            <a:r>
              <a:rPr lang="en-US" sz="2929" dirty="0">
                <a:solidFill>
                  <a:srgbClr val="241B14"/>
                </a:solidFill>
                <a:latin typeface="Raleway"/>
                <a:ea typeface="Raleway"/>
                <a:cs typeface="Raleway"/>
                <a:sym typeface="Raleway"/>
              </a:rPr>
              <a:t>24 ΝΟΕΜΒΡ</a:t>
            </a:r>
            <a:r>
              <a:rPr lang="el-GR" sz="2929" dirty="0">
                <a:solidFill>
                  <a:srgbClr val="241B14"/>
                </a:solidFill>
                <a:latin typeface="Raleway"/>
                <a:ea typeface="Raleway"/>
                <a:cs typeface="Raleway"/>
                <a:sym typeface="Raleway"/>
              </a:rPr>
              <a:t>Ι</a:t>
            </a:r>
            <a:r>
              <a:rPr lang="en-US" sz="2929" dirty="0">
                <a:solidFill>
                  <a:srgbClr val="241B14"/>
                </a:solidFill>
                <a:latin typeface="Raleway"/>
                <a:ea typeface="Raleway"/>
                <a:cs typeface="Raleway"/>
                <a:sym typeface="Raleway"/>
              </a:rPr>
              <a:t>ΟΥ - 8 ΔΕΚΕΜΒΡΙΟΥ 2024</a:t>
            </a:r>
          </a:p>
        </p:txBody>
      </p:sp>
      <p:sp>
        <p:nvSpPr>
          <p:cNvPr id="7" name="TextBox 7"/>
          <p:cNvSpPr txBox="1"/>
          <p:nvPr/>
        </p:nvSpPr>
        <p:spPr>
          <a:xfrm>
            <a:off x="4114800" y="6438877"/>
            <a:ext cx="10570210" cy="1731243"/>
          </a:xfrm>
          <a:prstGeom prst="rect">
            <a:avLst/>
          </a:prstGeom>
        </p:spPr>
        <p:txBody>
          <a:bodyPr lIns="0" tIns="0" rIns="0" bIns="0" rtlCol="0" anchor="t">
            <a:spAutoFit/>
          </a:bodyPr>
          <a:lstStyle/>
          <a:p>
            <a:pPr algn="ctr">
              <a:lnSpc>
                <a:spcPts val="4480"/>
              </a:lnSpc>
            </a:pPr>
            <a:r>
              <a:rPr lang="en-US" sz="3200" dirty="0" err="1">
                <a:solidFill>
                  <a:srgbClr val="241B14"/>
                </a:solidFill>
                <a:ea typeface="TAN Pearl"/>
                <a:cs typeface="TAN Pearl"/>
                <a:sym typeface="TAN Pearl"/>
              </a:rPr>
              <a:t>Ολλανδία</a:t>
            </a:r>
            <a:r>
              <a:rPr lang="en-US" sz="3200" dirty="0">
                <a:solidFill>
                  <a:srgbClr val="241B14"/>
                </a:solidFill>
                <a:ea typeface="TAN Pearl"/>
                <a:cs typeface="TAN Pearl"/>
                <a:sym typeface="TAN Pearl"/>
              </a:rPr>
              <a:t>,</a:t>
            </a:r>
            <a:r>
              <a:rPr lang="en-US" sz="3200" dirty="0">
                <a:solidFill>
                  <a:srgbClr val="241B14"/>
                </a:solidFill>
                <a:latin typeface="TAN Pearl"/>
                <a:ea typeface="TAN Pearl"/>
                <a:cs typeface="TAN Pearl"/>
                <a:sym typeface="TAN Pearl"/>
              </a:rPr>
              <a:t> Den Bosch</a:t>
            </a:r>
          </a:p>
          <a:p>
            <a:pPr algn="ctr">
              <a:lnSpc>
                <a:spcPts val="4480"/>
              </a:lnSpc>
            </a:pPr>
            <a:r>
              <a:rPr lang="en-US" sz="2900" dirty="0">
                <a:solidFill>
                  <a:srgbClr val="241B14"/>
                </a:solidFill>
                <a:latin typeface="Raleway" charset="0"/>
                <a:ea typeface="TAN Pearl"/>
                <a:cs typeface="TAN Pearl"/>
                <a:sym typeface="TAN Pearl"/>
              </a:rPr>
              <a:t>24 </a:t>
            </a:r>
            <a:r>
              <a:rPr lang="el-GR" sz="2900" dirty="0">
                <a:solidFill>
                  <a:srgbClr val="241B14"/>
                </a:solidFill>
                <a:latin typeface="Raleway" charset="0"/>
                <a:ea typeface="TAN Pearl"/>
                <a:cs typeface="TAN Pearl"/>
                <a:sym typeface="TAN Pearl"/>
              </a:rPr>
              <a:t>ΝΟΕΜΒΡΙΟΥ – 5 ΔΕΚΕΜΒΡΙΟΥ 2025</a:t>
            </a:r>
          </a:p>
          <a:p>
            <a:pPr algn="ctr">
              <a:lnSpc>
                <a:spcPts val="4480"/>
              </a:lnSpc>
            </a:pPr>
            <a:r>
              <a:rPr lang="el-GR" sz="3200" dirty="0">
                <a:solidFill>
                  <a:srgbClr val="241B14"/>
                </a:solidFill>
                <a:ea typeface="TAN Pearl"/>
                <a:cs typeface="TAN Pearl"/>
                <a:sym typeface="TAN Pearl"/>
              </a:rPr>
              <a:t>Ολλανδία, </a:t>
            </a:r>
            <a:r>
              <a:rPr lang="en-US" sz="3200" dirty="0">
                <a:solidFill>
                  <a:srgbClr val="241B14"/>
                </a:solidFill>
                <a:ea typeface="TAN Pearl"/>
                <a:cs typeface="TAN Pearl"/>
                <a:sym typeface="TAN Pearl"/>
              </a:rPr>
              <a:t>Utrecht</a:t>
            </a:r>
            <a:r>
              <a:rPr lang="el-GR" sz="3200" dirty="0">
                <a:solidFill>
                  <a:srgbClr val="241B14"/>
                </a:solidFill>
                <a:ea typeface="TAN Pearl"/>
                <a:cs typeface="TAN Pearl"/>
                <a:sym typeface="TAN Pearl"/>
              </a:rPr>
              <a:t> </a:t>
            </a:r>
            <a:endParaRPr lang="en-US" sz="3200" dirty="0">
              <a:solidFill>
                <a:srgbClr val="241B14"/>
              </a:solidFill>
              <a:ea typeface="TAN Pearl"/>
              <a:cs typeface="TAN Pearl"/>
              <a:sym typeface="TAN Pearl"/>
            </a:endParaRPr>
          </a:p>
        </p:txBody>
      </p:sp>
      <p:sp>
        <p:nvSpPr>
          <p:cNvPr id="8" name="TextBox 8"/>
          <p:cNvSpPr txBox="1"/>
          <p:nvPr/>
        </p:nvSpPr>
        <p:spPr>
          <a:xfrm>
            <a:off x="9698991" y="7920950"/>
            <a:ext cx="10570210" cy="1654299"/>
          </a:xfrm>
          <a:prstGeom prst="rect">
            <a:avLst/>
          </a:prstGeom>
        </p:spPr>
        <p:txBody>
          <a:bodyPr lIns="0" tIns="0" rIns="0" bIns="0" rtlCol="0" anchor="t">
            <a:spAutoFit/>
          </a:bodyPr>
          <a:lstStyle/>
          <a:p>
            <a:pPr algn="ctr">
              <a:lnSpc>
                <a:spcPts val="4340"/>
              </a:lnSpc>
            </a:pPr>
            <a:r>
              <a:rPr lang="en-US" sz="3100" dirty="0" err="1">
                <a:solidFill>
                  <a:srgbClr val="1C869D"/>
                </a:solidFill>
                <a:latin typeface="Nadira"/>
                <a:ea typeface="Nadira"/>
                <a:cs typeface="Nadira"/>
                <a:sym typeface="Nadira"/>
              </a:rPr>
              <a:t>Κλειώ</a:t>
            </a:r>
            <a:r>
              <a:rPr lang="en-US" sz="3100" dirty="0">
                <a:solidFill>
                  <a:srgbClr val="1C869D"/>
                </a:solidFill>
                <a:latin typeface="Nadira"/>
                <a:ea typeface="Nadira"/>
                <a:cs typeface="Nadira"/>
                <a:sym typeface="Nadira"/>
              </a:rPr>
              <a:t> Μα</a:t>
            </a:r>
            <a:r>
              <a:rPr lang="en-US" sz="3100" dirty="0" err="1">
                <a:solidFill>
                  <a:srgbClr val="1C869D"/>
                </a:solidFill>
                <a:latin typeface="Nadira"/>
                <a:ea typeface="Nadira"/>
                <a:cs typeface="Nadira"/>
                <a:sym typeface="Nadira"/>
              </a:rPr>
              <a:t>υρουδή</a:t>
            </a:r>
            <a:endParaRPr lang="en-US" sz="3100" dirty="0">
              <a:solidFill>
                <a:srgbClr val="1C869D"/>
              </a:solidFill>
              <a:latin typeface="Nadira"/>
              <a:ea typeface="Nadira"/>
              <a:cs typeface="Nadira"/>
              <a:sym typeface="Nadira"/>
            </a:endParaRPr>
          </a:p>
          <a:p>
            <a:pPr algn="ctr">
              <a:lnSpc>
                <a:spcPts val="4340"/>
              </a:lnSpc>
            </a:pPr>
            <a:r>
              <a:rPr lang="en-US" sz="3100" dirty="0" err="1">
                <a:solidFill>
                  <a:srgbClr val="1C869D"/>
                </a:solidFill>
                <a:latin typeface="Nadira"/>
                <a:ea typeface="Nadira"/>
                <a:cs typeface="Nadira"/>
                <a:sym typeface="Nadira"/>
              </a:rPr>
              <a:t>Κατερίνα</a:t>
            </a:r>
            <a:r>
              <a:rPr lang="en-US" sz="3100" dirty="0">
                <a:solidFill>
                  <a:srgbClr val="1C869D"/>
                </a:solidFill>
                <a:latin typeface="Nadira"/>
                <a:ea typeface="Nadira"/>
                <a:cs typeface="Nadira"/>
                <a:sym typeface="Nadira"/>
              </a:rPr>
              <a:t> Κατσούλη</a:t>
            </a:r>
          </a:p>
          <a:p>
            <a:pPr algn="ctr">
              <a:lnSpc>
                <a:spcPts val="4340"/>
              </a:lnSpc>
            </a:pPr>
            <a:r>
              <a:rPr lang="el-GR" sz="3100" dirty="0">
                <a:solidFill>
                  <a:srgbClr val="1C869D"/>
                </a:solidFill>
                <a:latin typeface="Nadira"/>
                <a:ea typeface="Nadira"/>
                <a:cs typeface="Nadira"/>
                <a:sym typeface="Nadira"/>
              </a:rPr>
              <a:t>Σοφούλης Ταταρίδης</a:t>
            </a:r>
            <a:endParaRPr lang="en-US" sz="3100" dirty="0">
              <a:solidFill>
                <a:srgbClr val="1C869D"/>
              </a:solidFill>
              <a:latin typeface="Nadira"/>
              <a:ea typeface="Nadira"/>
              <a:cs typeface="Nadira"/>
              <a:sym typeface="Nadira"/>
            </a:endParaRPr>
          </a:p>
        </p:txBody>
      </p:sp>
      <p:cxnSp>
        <p:nvCxnSpPr>
          <p:cNvPr id="10" name="Ευθεία γραμμή σύνδεσης 9">
            <a:extLst>
              <a:ext uri="{FF2B5EF4-FFF2-40B4-BE49-F238E27FC236}">
                <a16:creationId xmlns:a16="http://schemas.microsoft.com/office/drawing/2014/main" id="{3EC34D5A-E576-577E-EDE2-C07913652ED7}"/>
              </a:ext>
            </a:extLst>
          </p:cNvPr>
          <p:cNvCxnSpPr/>
          <p:nvPr/>
        </p:nvCxnSpPr>
        <p:spPr>
          <a:xfrm>
            <a:off x="5867400" y="5676900"/>
            <a:ext cx="7162800" cy="0"/>
          </a:xfrm>
          <a:prstGeom prst="line">
            <a:avLst/>
          </a:prstGeom>
          <a:ln w="25400">
            <a:solidFill>
              <a:schemeClr val="dk1">
                <a:shade val="95000"/>
                <a:satMod val="10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1637B-095C-B4AE-7060-5D723A07FF5B}"/>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9DF4503E-6832-16AE-88E4-1228A9741202}"/>
              </a:ext>
            </a:extLst>
          </p:cNvPr>
          <p:cNvSpPr/>
          <p:nvPr/>
        </p:nvSpPr>
        <p:spPr>
          <a:xfrm>
            <a:off x="14504165" y="7195374"/>
            <a:ext cx="5243571" cy="4706105"/>
          </a:xfrm>
          <a:custGeom>
            <a:avLst/>
            <a:gdLst/>
            <a:ahLst/>
            <a:cxnLst/>
            <a:rect l="l" t="t" r="r" b="b"/>
            <a:pathLst>
              <a:path w="5243571" h="4706105">
                <a:moveTo>
                  <a:pt x="0" y="0"/>
                </a:moveTo>
                <a:lnTo>
                  <a:pt x="5243571" y="0"/>
                </a:lnTo>
                <a:lnTo>
                  <a:pt x="5243571" y="4706105"/>
                </a:lnTo>
                <a:lnTo>
                  <a:pt x="0" y="470610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6" name="TextBox 6">
            <a:extLst>
              <a:ext uri="{FF2B5EF4-FFF2-40B4-BE49-F238E27FC236}">
                <a16:creationId xmlns:a16="http://schemas.microsoft.com/office/drawing/2014/main" id="{35055AAF-FFC5-8242-7359-C6F22B6AAD6A}"/>
              </a:ext>
            </a:extLst>
          </p:cNvPr>
          <p:cNvSpPr txBox="1"/>
          <p:nvPr/>
        </p:nvSpPr>
        <p:spPr>
          <a:xfrm>
            <a:off x="838200" y="1714500"/>
            <a:ext cx="16459200" cy="3003386"/>
          </a:xfrm>
          <a:prstGeom prst="rect">
            <a:avLst/>
          </a:prstGeom>
        </p:spPr>
        <p:txBody>
          <a:bodyPr wrap="square" lIns="0" tIns="0" rIns="0" bIns="0" rtlCol="0" anchor="t">
            <a:spAutoFit/>
          </a:bodyPr>
          <a:lstStyle/>
          <a:p>
            <a:pPr marL="800100" lvl="1" indent="-342900" algn="just">
              <a:buFont typeface="Arial" panose="020B0604020202020204" pitchFamily="34" charset="0"/>
              <a:buChar char="•"/>
            </a:pPr>
            <a:r>
              <a:rPr lang="el-GR" sz="2400" dirty="0"/>
              <a:t>Ο </a:t>
            </a:r>
            <a:r>
              <a:rPr lang="el-GR" sz="2400" b="1" dirty="0" err="1"/>
              <a:t>Reinier</a:t>
            </a:r>
            <a:r>
              <a:rPr lang="el-GR" sz="2400" b="1" dirty="0"/>
              <a:t> </a:t>
            </a:r>
            <a:r>
              <a:rPr lang="el-GR" sz="2400" b="1" dirty="0" err="1"/>
              <a:t>van</a:t>
            </a:r>
            <a:r>
              <a:rPr lang="el-GR" sz="2400" b="1" dirty="0"/>
              <a:t> </a:t>
            </a:r>
            <a:r>
              <a:rPr lang="el-GR" sz="2400" b="1" dirty="0" err="1"/>
              <a:t>Arkel</a:t>
            </a:r>
            <a:r>
              <a:rPr lang="el-GR" sz="2400" dirty="0"/>
              <a:t> είναι </a:t>
            </a:r>
            <a:r>
              <a:rPr lang="el-GR" sz="2400" dirty="0" err="1"/>
              <a:t>πάροχος</a:t>
            </a:r>
            <a:r>
              <a:rPr lang="el-GR" sz="2400" dirty="0"/>
              <a:t> εξειδικευμένης ψυχικής υγείας στην περιοχή της πόλης </a:t>
            </a:r>
            <a:r>
              <a:rPr lang="el-GR" sz="2400" dirty="0" err="1"/>
              <a:t>Den</a:t>
            </a:r>
            <a:r>
              <a:rPr lang="el-GR" sz="2400" dirty="0"/>
              <a:t> </a:t>
            </a:r>
            <a:r>
              <a:rPr lang="el-GR" sz="2400" dirty="0" err="1"/>
              <a:t>Bosch</a:t>
            </a:r>
            <a:r>
              <a:rPr lang="el-GR" sz="2400" dirty="0"/>
              <a:t> και στις γύρω περιοχές. </a:t>
            </a:r>
            <a:endParaRPr lang="el-GR" sz="3600" dirty="0"/>
          </a:p>
          <a:p>
            <a:pPr marL="800100" lvl="1" indent="-342900" algn="just">
              <a:buFont typeface="Arial" panose="020B0604020202020204" pitchFamily="34" charset="0"/>
              <a:buChar char="•"/>
            </a:pPr>
            <a:r>
              <a:rPr lang="el-GR" sz="2400" dirty="0"/>
              <a:t>Ασχολείται κυρίως με άτομα με σοβαρές ψυχικές διαταραχές και παρέχει ένα ευρύ φάσμα υπηρεσιών. </a:t>
            </a:r>
            <a:endParaRPr lang="el-GR" sz="3600" dirty="0"/>
          </a:p>
          <a:p>
            <a:pPr marL="800100" lvl="1" indent="-342900" algn="just">
              <a:buFont typeface="Arial" panose="020B0604020202020204" pitchFamily="34" charset="0"/>
              <a:buChar char="•"/>
            </a:pPr>
            <a:r>
              <a:rPr lang="el-GR" sz="2400" dirty="0"/>
              <a:t>Οργανώνει τη φροντίδα σε “δικτυακή” βάση — συνεργάζεται με τοπικούς φορείς, οικογένειες, κοινοτικές υπηρεσίες. </a:t>
            </a:r>
            <a:endParaRPr lang="en-US" sz="2400" dirty="0"/>
          </a:p>
          <a:p>
            <a:pPr marL="800100" lvl="1" indent="-342900" algn="just">
              <a:buFont typeface="Arial" panose="020B0604020202020204" pitchFamily="34" charset="0"/>
              <a:buChar char="•"/>
            </a:pPr>
            <a:r>
              <a:rPr lang="el-GR" sz="2400" dirty="0"/>
              <a:t>Είναι εκπαιδευτικό ίδρυμα, παρέχει εκπαίδευση σε νοσηλευτές διαφορετικών επιπέδων, κοινωνικούς λειτουργούς, αλλά και σε ψυχολόγους, ψυχιάτρους και σε πολλά άλλα επαγγέλματα.</a:t>
            </a:r>
          </a:p>
          <a:p>
            <a:pPr marL="1028700" lvl="1" indent="-571500" algn="just">
              <a:buFont typeface="Arial" panose="020B0604020202020204" pitchFamily="34" charset="0"/>
              <a:buChar char="•"/>
            </a:pPr>
            <a:endParaRPr lang="el-GR" sz="3600" dirty="0"/>
          </a:p>
          <a:p>
            <a:pPr marL="313057" lvl="1" algn="just">
              <a:lnSpc>
                <a:spcPts val="4727"/>
              </a:lnSpc>
            </a:pPr>
            <a:endParaRPr lang="en-US" sz="4400" dirty="0">
              <a:solidFill>
                <a:srgbClr val="000000"/>
              </a:solidFill>
              <a:ea typeface="Raleway"/>
              <a:cs typeface="Raleway"/>
              <a:sym typeface="Raleway"/>
            </a:endParaRPr>
          </a:p>
        </p:txBody>
      </p:sp>
      <p:sp>
        <p:nvSpPr>
          <p:cNvPr id="3" name="TextBox 2">
            <a:extLst>
              <a:ext uri="{FF2B5EF4-FFF2-40B4-BE49-F238E27FC236}">
                <a16:creationId xmlns:a16="http://schemas.microsoft.com/office/drawing/2014/main" id="{FD8A806A-DC79-D745-4807-E95501E58157}"/>
              </a:ext>
            </a:extLst>
          </p:cNvPr>
          <p:cNvSpPr txBox="1"/>
          <p:nvPr/>
        </p:nvSpPr>
        <p:spPr>
          <a:xfrm>
            <a:off x="1524000" y="415407"/>
            <a:ext cx="9516794" cy="830997"/>
          </a:xfrm>
          <a:prstGeom prst="rect">
            <a:avLst/>
          </a:prstGeom>
          <a:noFill/>
        </p:spPr>
        <p:txBody>
          <a:bodyPr wrap="square">
            <a:spAutoFit/>
          </a:bodyPr>
          <a:lstStyle/>
          <a:p>
            <a:r>
              <a:rPr lang="en-US" sz="4800" b="1" dirty="0">
                <a:solidFill>
                  <a:srgbClr val="000000"/>
                </a:solidFill>
                <a:ea typeface="Raleway Bold"/>
                <a:cs typeface="Raleway Bold"/>
                <a:sym typeface="Raleway Bold"/>
              </a:rPr>
              <a:t>Reinier van Arkel</a:t>
            </a:r>
            <a:endParaRPr lang="el-GR" sz="4800" dirty="0"/>
          </a:p>
        </p:txBody>
      </p:sp>
      <p:sp>
        <p:nvSpPr>
          <p:cNvPr id="5" name="TextBox 6">
            <a:extLst>
              <a:ext uri="{FF2B5EF4-FFF2-40B4-BE49-F238E27FC236}">
                <a16:creationId xmlns:a16="http://schemas.microsoft.com/office/drawing/2014/main" id="{BD546BBC-6AC0-A020-BC1C-1ED6E26455C1}"/>
              </a:ext>
            </a:extLst>
          </p:cNvPr>
          <p:cNvSpPr txBox="1"/>
          <p:nvPr/>
        </p:nvSpPr>
        <p:spPr>
          <a:xfrm>
            <a:off x="838200" y="4381500"/>
            <a:ext cx="16116300" cy="4551374"/>
          </a:xfrm>
          <a:prstGeom prst="rect">
            <a:avLst/>
          </a:prstGeom>
        </p:spPr>
        <p:txBody>
          <a:bodyPr wrap="square" lIns="0" tIns="0" rIns="0" bIns="0" rtlCol="0" anchor="t">
            <a:spAutoFit/>
          </a:bodyPr>
          <a:lstStyle/>
          <a:p>
            <a:pPr lvl="0" algn="just"/>
            <a:r>
              <a:rPr lang="en-US" sz="2000" b="1" dirty="0"/>
              <a:t>        </a:t>
            </a:r>
            <a:r>
              <a:rPr lang="el-GR" sz="2000" b="1" dirty="0"/>
              <a:t>Υπηρεσίες που προσφέρει:</a:t>
            </a:r>
            <a:endParaRPr lang="el-GR" sz="3200" dirty="0"/>
          </a:p>
          <a:p>
            <a:pPr marL="742950" lvl="1" indent="-285750" algn="just">
              <a:buFont typeface="Arial" panose="020B0604020202020204" pitchFamily="34" charset="0"/>
              <a:buChar char="•"/>
            </a:pPr>
            <a:r>
              <a:rPr lang="el-GR" sz="2000" b="1" dirty="0" err="1"/>
              <a:t>Ambulant</a:t>
            </a:r>
            <a:r>
              <a:rPr lang="el-GR" sz="2000" b="1" dirty="0"/>
              <a:t> (</a:t>
            </a:r>
            <a:r>
              <a:rPr lang="el-GR" sz="2000" b="1" dirty="0" err="1"/>
              <a:t>εξωνοσοκομειακή</a:t>
            </a:r>
            <a:r>
              <a:rPr lang="el-GR" sz="2000" b="1" dirty="0"/>
              <a:t>) παρέμβαση</a:t>
            </a:r>
            <a:r>
              <a:rPr lang="el-GR" sz="2000" dirty="0"/>
              <a:t>: θεραπεία στο ιατρείο, συνομιλίες, φαρμακευτική αγωγή. </a:t>
            </a:r>
            <a:endParaRPr lang="el-GR" sz="3200" dirty="0"/>
          </a:p>
          <a:p>
            <a:pPr marL="742950" lvl="1" indent="-285750" algn="just">
              <a:buFont typeface="Arial" panose="020B0604020202020204" pitchFamily="34" charset="0"/>
              <a:buChar char="•"/>
            </a:pPr>
            <a:r>
              <a:rPr lang="el-GR" sz="2000" b="1" dirty="0" err="1"/>
              <a:t>Crisis</a:t>
            </a:r>
            <a:r>
              <a:rPr lang="el-GR" sz="2000" b="1" dirty="0"/>
              <a:t> / Επείγουσα Φροντίδα</a:t>
            </a:r>
            <a:r>
              <a:rPr lang="el-GR" sz="2000" dirty="0"/>
              <a:t>: υπάρχει </a:t>
            </a:r>
            <a:r>
              <a:rPr lang="el-GR" sz="2000" i="1" dirty="0" err="1"/>
              <a:t>Intensive</a:t>
            </a:r>
            <a:r>
              <a:rPr lang="el-GR" sz="2000" i="1" dirty="0"/>
              <a:t> </a:t>
            </a:r>
            <a:r>
              <a:rPr lang="el-GR" sz="2000" i="1" dirty="0" err="1"/>
              <a:t>Home</a:t>
            </a:r>
            <a:r>
              <a:rPr lang="el-GR" sz="2000" i="1" dirty="0"/>
              <a:t> </a:t>
            </a:r>
            <a:r>
              <a:rPr lang="el-GR" sz="2000" i="1" dirty="0" err="1"/>
              <a:t>Treatment</a:t>
            </a:r>
            <a:r>
              <a:rPr lang="el-GR" sz="2000" dirty="0"/>
              <a:t> (IHT) — ομάδα που μπορεί να παρέχει πολύ έντονη υποστήριξη στο σπίτι.</a:t>
            </a:r>
            <a:endParaRPr lang="el-GR" sz="3200" dirty="0"/>
          </a:p>
          <a:p>
            <a:pPr marL="742950" lvl="1" indent="-285750" algn="just">
              <a:buFont typeface="Arial" panose="020B0604020202020204" pitchFamily="34" charset="0"/>
              <a:buChar char="•"/>
            </a:pPr>
            <a:r>
              <a:rPr lang="el-GR" sz="2000" b="1" dirty="0"/>
              <a:t>Κλινική περίθαλψη</a:t>
            </a:r>
            <a:r>
              <a:rPr lang="el-GR" sz="2000" dirty="0"/>
              <a:t>: δύο “HIC” τμήματα (High </a:t>
            </a:r>
            <a:r>
              <a:rPr lang="el-GR" sz="2000" dirty="0" err="1"/>
              <a:t>Intensi</a:t>
            </a:r>
            <a:r>
              <a:rPr lang="en-US" sz="2000" dirty="0" err="1"/>
              <a:t>ve</a:t>
            </a:r>
            <a:r>
              <a:rPr lang="el-GR" sz="2000" dirty="0"/>
              <a:t> Care) για σύντομες, εντατικές εισαγωγές.</a:t>
            </a:r>
            <a:endParaRPr lang="el-GR" sz="3200" dirty="0"/>
          </a:p>
          <a:p>
            <a:pPr marL="742950" lvl="1" indent="-285750" algn="just">
              <a:buFont typeface="Arial" panose="020B0604020202020204" pitchFamily="34" charset="0"/>
              <a:buChar char="•"/>
            </a:pPr>
            <a:r>
              <a:rPr lang="el-GR" sz="2000" b="1" dirty="0"/>
              <a:t>Ημερήσια θεραπεία</a:t>
            </a:r>
            <a:r>
              <a:rPr lang="el-GR" sz="2000" dirty="0"/>
              <a:t>: για όσους χρειάζονται συνεχή θεραπεία αλλά δεν είναι εισαγωγές. </a:t>
            </a:r>
            <a:endParaRPr lang="el-GR" sz="3200" dirty="0"/>
          </a:p>
          <a:p>
            <a:pPr marL="742950" lvl="1" indent="-285750" algn="just">
              <a:buFont typeface="Arial" panose="020B0604020202020204" pitchFamily="34" charset="0"/>
              <a:buChar char="•"/>
            </a:pPr>
            <a:r>
              <a:rPr lang="el-GR" sz="2000" b="1" dirty="0"/>
              <a:t>Πρόγραμμα ART (</a:t>
            </a:r>
            <a:r>
              <a:rPr lang="el-GR" sz="2000" b="1" dirty="0" err="1"/>
              <a:t>Actief</a:t>
            </a:r>
            <a:r>
              <a:rPr lang="el-GR" sz="2000" b="1" dirty="0"/>
              <a:t> </a:t>
            </a:r>
            <a:r>
              <a:rPr lang="el-GR" sz="2000" b="1" dirty="0" err="1"/>
              <a:t>Herstel</a:t>
            </a:r>
            <a:r>
              <a:rPr lang="el-GR" sz="2000" b="1" dirty="0"/>
              <a:t> in de </a:t>
            </a:r>
            <a:r>
              <a:rPr lang="el-GR" sz="2000" b="1" dirty="0" err="1"/>
              <a:t>Triade</a:t>
            </a:r>
            <a:r>
              <a:rPr lang="el-GR" sz="2000" b="1" dirty="0"/>
              <a:t>)</a:t>
            </a:r>
            <a:r>
              <a:rPr lang="el-GR" sz="2000" dirty="0"/>
              <a:t>: για ενήλικες με σοβαρά ψυχικά προβλήματα· παρέχει υποστήριξη στην καθημερινότητα, στην αυτονομία και στην ένταξη στην κοινωνία. </a:t>
            </a:r>
            <a:endParaRPr lang="el-GR" sz="3200" dirty="0"/>
          </a:p>
          <a:p>
            <a:pPr marL="742950" lvl="1" indent="-285750" algn="just">
              <a:buFont typeface="Arial" panose="020B0604020202020204" pitchFamily="34" charset="0"/>
              <a:buChar char="•"/>
            </a:pPr>
            <a:r>
              <a:rPr lang="el-GR" sz="2000" b="1" dirty="0"/>
              <a:t>VIP-</a:t>
            </a:r>
            <a:r>
              <a:rPr lang="el-GR" sz="2000" b="1" dirty="0" err="1"/>
              <a:t>team</a:t>
            </a:r>
            <a:r>
              <a:rPr lang="el-GR" sz="2000" dirty="0"/>
              <a:t>: ομάδα πρώιμης παρέμβασης σε περιπτώσεις υποτροπής, με στόχο να περιοριστεί η διάρκεια της υποτροπής και να μειωθεί ο κίνδυνος υποτροπής. </a:t>
            </a:r>
            <a:endParaRPr lang="el-GR" sz="3200" dirty="0"/>
          </a:p>
          <a:p>
            <a:pPr marL="742950" lvl="1" indent="-285750" algn="just">
              <a:buFont typeface="Arial" panose="020B0604020202020204" pitchFamily="34" charset="0"/>
              <a:buChar char="•"/>
            </a:pPr>
            <a:r>
              <a:rPr lang="el-GR" sz="2000" b="1" dirty="0"/>
              <a:t>Κατοικίες με υποστήριξη</a:t>
            </a:r>
            <a:r>
              <a:rPr lang="el-GR" sz="2000" dirty="0"/>
              <a:t>: για άτομα που χρειάζονται βοήθεια με τη διαβίωση, αλλά δεν θέλουν ή δεν πρέπει να μείνουν σε νοσοκομείο. </a:t>
            </a:r>
            <a:endParaRPr lang="el-GR" sz="3200" dirty="0"/>
          </a:p>
          <a:p>
            <a:pPr marL="742950" lvl="1" indent="-285750" algn="just">
              <a:buFont typeface="Arial" panose="020B0604020202020204" pitchFamily="34" charset="0"/>
              <a:buChar char="•"/>
            </a:pPr>
            <a:r>
              <a:rPr lang="el-GR" sz="2000" b="1" dirty="0" err="1"/>
              <a:t>Forensic</a:t>
            </a:r>
            <a:r>
              <a:rPr lang="el-GR" sz="2000" b="1" dirty="0"/>
              <a:t> ψυχιατρική φροντίδα</a:t>
            </a:r>
            <a:r>
              <a:rPr lang="el-GR" sz="2000" dirty="0"/>
              <a:t>: υπάρχει τμήμα για άτομα με ψυχικές νόσους που έχουν και νομική / δικαστική διάσταση. </a:t>
            </a:r>
            <a:endParaRPr lang="el-GR" sz="3200" dirty="0"/>
          </a:p>
          <a:p>
            <a:pPr marL="742950" lvl="1" indent="-285750" algn="just">
              <a:buFont typeface="Arial" panose="020B0604020202020204" pitchFamily="34" charset="0"/>
              <a:buChar char="•"/>
            </a:pPr>
            <a:r>
              <a:rPr lang="el-GR" sz="2000" b="1" dirty="0"/>
              <a:t>Ανάκαμψη</a:t>
            </a:r>
            <a:r>
              <a:rPr lang="el-GR" sz="2000" dirty="0"/>
              <a:t>: προσφέρει ομάδες, μαθήματα και υποστήριξη από άτομα με εμπειρία.</a:t>
            </a:r>
            <a:endParaRPr lang="el-GR" sz="3200" dirty="0"/>
          </a:p>
          <a:p>
            <a:pPr marL="742950" lvl="1" indent="-285750" algn="just">
              <a:buFont typeface="Arial" panose="020B0604020202020204" pitchFamily="34" charset="0"/>
              <a:buChar char="•"/>
            </a:pPr>
            <a:r>
              <a:rPr lang="el-GR" sz="2000" b="1" dirty="0"/>
              <a:t>IPS (</a:t>
            </a:r>
            <a:r>
              <a:rPr lang="el-GR" sz="2000" b="1" dirty="0" err="1"/>
              <a:t>Individual</a:t>
            </a:r>
            <a:r>
              <a:rPr lang="el-GR" sz="2000" b="1" dirty="0"/>
              <a:t> </a:t>
            </a:r>
            <a:r>
              <a:rPr lang="el-GR" sz="2000" b="1" dirty="0" err="1"/>
              <a:t>Placement</a:t>
            </a:r>
            <a:r>
              <a:rPr lang="el-GR" sz="2000" b="1" dirty="0"/>
              <a:t> and </a:t>
            </a:r>
            <a:r>
              <a:rPr lang="el-GR" sz="2000" b="1" dirty="0" err="1"/>
              <a:t>Support</a:t>
            </a:r>
            <a:r>
              <a:rPr lang="el-GR" sz="2000" b="1" dirty="0"/>
              <a:t>)</a:t>
            </a:r>
            <a:r>
              <a:rPr lang="el-GR" sz="2000" dirty="0"/>
              <a:t>: υποστήριξη απασχόλησης για άτομα με ψυχικές νόσους — βοήθεια στην εύρεση και διατήρηση εργασίας. </a:t>
            </a:r>
            <a:endParaRPr lang="el-GR" sz="3200" dirty="0"/>
          </a:p>
          <a:p>
            <a:pPr marL="313057" lvl="1" algn="just">
              <a:lnSpc>
                <a:spcPts val="4727"/>
              </a:lnSpc>
            </a:pPr>
            <a:endParaRPr lang="en-US" sz="2900" dirty="0">
              <a:solidFill>
                <a:srgbClr val="000000"/>
              </a:solidFill>
              <a:ea typeface="Raleway"/>
              <a:cs typeface="Raleway"/>
              <a:sym typeface="Raleway"/>
            </a:endParaRPr>
          </a:p>
        </p:txBody>
      </p:sp>
    </p:spTree>
    <p:extLst>
      <p:ext uri="{BB962C8B-B14F-4D97-AF65-F5344CB8AC3E}">
        <p14:creationId xmlns:p14="http://schemas.microsoft.com/office/powerpoint/2010/main" val="399697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162800" y="1095713"/>
            <a:ext cx="11658600" cy="1944215"/>
          </a:xfrm>
        </p:spPr>
        <p:txBody>
          <a:bodyPr>
            <a:normAutofit/>
          </a:bodyPr>
          <a:lstStyle/>
          <a:p>
            <a:r>
              <a:rPr lang="en-US" sz="6600" b="1" dirty="0" err="1"/>
              <a:t>Trimbos</a:t>
            </a:r>
            <a:r>
              <a:rPr lang="en-US" sz="6600" b="1" dirty="0"/>
              <a:t> Institute</a:t>
            </a:r>
            <a:endParaRPr lang="el-GR" sz="6600" b="1" dirty="0"/>
          </a:p>
        </p:txBody>
      </p:sp>
      <p:sp>
        <p:nvSpPr>
          <p:cNvPr id="3" name="2 - Υπότιτλος"/>
          <p:cNvSpPr>
            <a:spLocks noGrp="1"/>
          </p:cNvSpPr>
          <p:nvPr>
            <p:ph type="subTitle" idx="1"/>
          </p:nvPr>
        </p:nvSpPr>
        <p:spPr>
          <a:xfrm>
            <a:off x="8487229" y="3845355"/>
            <a:ext cx="9601200" cy="3780420"/>
          </a:xfrm>
        </p:spPr>
        <p:txBody>
          <a:bodyPr>
            <a:noAutofit/>
          </a:bodyPr>
          <a:lstStyle/>
          <a:p>
            <a:pPr>
              <a:lnSpc>
                <a:spcPct val="150000"/>
              </a:lnSpc>
            </a:pPr>
            <a:r>
              <a:rPr lang="el-GR" sz="2400" dirty="0">
                <a:solidFill>
                  <a:schemeClr val="tx1"/>
                </a:solidFill>
              </a:rPr>
              <a:t>Παρέχει συμβουλές βασισμένες στην έρευνα, την πολιτική και </a:t>
            </a:r>
            <a:endParaRPr lang="en-US" sz="2400" dirty="0">
              <a:solidFill>
                <a:schemeClr val="tx1"/>
              </a:solidFill>
            </a:endParaRPr>
          </a:p>
          <a:p>
            <a:pPr>
              <a:lnSpc>
                <a:spcPct val="150000"/>
              </a:lnSpc>
            </a:pPr>
            <a:r>
              <a:rPr lang="el-GR" sz="2400" dirty="0">
                <a:solidFill>
                  <a:schemeClr val="tx1"/>
                </a:solidFill>
              </a:rPr>
              <a:t>την πρακτική σε επαγγελματίες που ασχολούνται με θέματα ψυχικής υγείας και εξάρτησης σε όλες τις φάσεις της ζωής, καθώς και σε όλο το φάσμα της προαγωγής, της πρόληψης, της θεραπείας και της αποκατάστασης. Εστιάζει επίσης στη βελτίωση της ψυχικής υγείας και της ευημερίας συγκεκριμένων ομάδων που διατρέχουν υψηλό κίνδυνο να αναπτύξουν προβλήματα ψυχικής υγείας ή χρήσης ουσιών, ενώ ειδικεύεται σε στρατηγικές που ενισχύουν τους προστατευτικούς παράγοντες και ελαχιστοποιούν τους παράγοντες κινδύνου για την ψυχική.</a:t>
            </a:r>
          </a:p>
        </p:txBody>
      </p:sp>
      <p:pic>
        <p:nvPicPr>
          <p:cNvPr id="10" name="Εικόνα 9" descr="Εικόνα που περιέχει εξωτερικός χώρος/ύπαιθρος, δέντρο, ουρανός, φυτό&#10;&#10;Το περιεχόμενο που δημιουργείται από AI ενδέχεται να είναι εσφαλμένο.">
            <a:extLst>
              <a:ext uri="{FF2B5EF4-FFF2-40B4-BE49-F238E27FC236}">
                <a16:creationId xmlns:a16="http://schemas.microsoft.com/office/drawing/2014/main" id="{A74803E3-733C-DA15-802D-584CBEA42825}"/>
              </a:ext>
            </a:extLst>
          </p:cNvPr>
          <p:cNvPicPr>
            <a:picLocks noChangeAspect="1"/>
          </p:cNvPicPr>
          <p:nvPr/>
        </p:nvPicPr>
        <p:blipFill>
          <a:blip r:embed="rId2"/>
          <a:stretch>
            <a:fillRect/>
          </a:stretch>
        </p:blipFill>
        <p:spPr>
          <a:xfrm>
            <a:off x="381000" y="266700"/>
            <a:ext cx="8077200" cy="5586370"/>
          </a:xfrm>
          <a:prstGeom prst="rect">
            <a:avLst/>
          </a:prstGeom>
        </p:spPr>
      </p:pic>
      <p:sp>
        <p:nvSpPr>
          <p:cNvPr id="11" name="Freeform 2">
            <a:extLst>
              <a:ext uri="{FF2B5EF4-FFF2-40B4-BE49-F238E27FC236}">
                <a16:creationId xmlns:a16="http://schemas.microsoft.com/office/drawing/2014/main" id="{C2858053-5E2A-3161-7BEB-803C69B4BFE0}"/>
              </a:ext>
            </a:extLst>
          </p:cNvPr>
          <p:cNvSpPr/>
          <p:nvPr/>
        </p:nvSpPr>
        <p:spPr>
          <a:xfrm rot="11886267">
            <a:off x="-365697" y="7522652"/>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98591" y="7552954"/>
            <a:ext cx="9996205" cy="2734046"/>
          </a:xfrm>
          <a:custGeom>
            <a:avLst/>
            <a:gdLst/>
            <a:ahLst/>
            <a:cxnLst/>
            <a:rect l="l" t="t" r="r" b="b"/>
            <a:pathLst>
              <a:path w="9996205" h="2734046">
                <a:moveTo>
                  <a:pt x="0" y="0"/>
                </a:moveTo>
                <a:lnTo>
                  <a:pt x="9996205" y="0"/>
                </a:lnTo>
                <a:lnTo>
                  <a:pt x="9996205" y="2734046"/>
                </a:lnTo>
                <a:lnTo>
                  <a:pt x="0" y="2734046"/>
                </a:lnTo>
                <a:lnTo>
                  <a:pt x="0" y="0"/>
                </a:lnTo>
                <a:close/>
              </a:path>
            </a:pathLst>
          </a:custGeom>
          <a:blipFill>
            <a:blip r:embed="rId2" cstate="print"/>
            <a:stretch>
              <a:fillRect t="-12877" b="-93240"/>
            </a:stretch>
          </a:blipFill>
        </p:spPr>
      </p:sp>
      <p:grpSp>
        <p:nvGrpSpPr>
          <p:cNvPr id="3" name="Group 3"/>
          <p:cNvGrpSpPr/>
          <p:nvPr/>
        </p:nvGrpSpPr>
        <p:grpSpPr>
          <a:xfrm>
            <a:off x="7700468" y="4898704"/>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4"/>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782474">
            <a:off x="8081797" y="5489506"/>
            <a:ext cx="2323442" cy="2088194"/>
          </a:xfrm>
          <a:custGeom>
            <a:avLst/>
            <a:gdLst/>
            <a:ahLst/>
            <a:cxnLst/>
            <a:rect l="l" t="t" r="r" b="b"/>
            <a:pathLst>
              <a:path w="2323442" h="2088194">
                <a:moveTo>
                  <a:pt x="0" y="0"/>
                </a:moveTo>
                <a:lnTo>
                  <a:pt x="2323442" y="0"/>
                </a:lnTo>
                <a:lnTo>
                  <a:pt x="2323442" y="2088194"/>
                </a:lnTo>
                <a:lnTo>
                  <a:pt x="0" y="208819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2880988" y="1504172"/>
            <a:ext cx="11773071" cy="2679604"/>
          </a:xfrm>
          <a:prstGeom prst="rect">
            <a:avLst/>
          </a:prstGeom>
        </p:spPr>
        <p:txBody>
          <a:bodyPr lIns="0" tIns="0" rIns="0" bIns="0" rtlCol="0" anchor="t">
            <a:spAutoFit/>
          </a:bodyPr>
          <a:lstStyle/>
          <a:p>
            <a:pPr algn="ctr">
              <a:lnSpc>
                <a:spcPts val="10412"/>
              </a:lnSpc>
            </a:pPr>
            <a:r>
              <a:rPr lang="en-US" sz="7384" b="1" dirty="0">
                <a:solidFill>
                  <a:srgbClr val="000000"/>
                </a:solidFill>
                <a:ea typeface="The Seasons Bold"/>
                <a:cs typeface="The Seasons Bold"/>
                <a:sym typeface="The Seasons Bold"/>
              </a:rPr>
              <a:t>2.Κα</a:t>
            </a:r>
            <a:r>
              <a:rPr lang="en-US" sz="7384" b="1" dirty="0" err="1">
                <a:solidFill>
                  <a:srgbClr val="000000"/>
                </a:solidFill>
                <a:ea typeface="The Seasons Bold"/>
                <a:cs typeface="The Seasons Bold"/>
                <a:sym typeface="The Seasons Bold"/>
              </a:rPr>
              <a:t>λές</a:t>
            </a:r>
            <a:r>
              <a:rPr lang="en-US" sz="7384" b="1" dirty="0">
                <a:solidFill>
                  <a:srgbClr val="000000"/>
                </a:solidFill>
                <a:ea typeface="The Seasons Bold"/>
                <a:cs typeface="The Seasons Bold"/>
                <a:sym typeface="The Seasons Bold"/>
              </a:rPr>
              <a:t> </a:t>
            </a:r>
            <a:r>
              <a:rPr lang="en-US" sz="7384" b="1" dirty="0" err="1">
                <a:solidFill>
                  <a:srgbClr val="000000"/>
                </a:solidFill>
                <a:ea typeface="The Seasons Bold"/>
                <a:cs typeface="The Seasons Bold"/>
                <a:sym typeface="The Seasons Bold"/>
              </a:rPr>
              <a:t>Πρ</a:t>
            </a:r>
            <a:r>
              <a:rPr lang="en-US" sz="7384" b="1" dirty="0">
                <a:solidFill>
                  <a:srgbClr val="000000"/>
                </a:solidFill>
                <a:ea typeface="The Seasons Bold"/>
                <a:cs typeface="The Seasons Bold"/>
                <a:sym typeface="The Seasons Bold"/>
              </a:rPr>
              <a:t>ακτικές στην Ψυχική Υγεία</a:t>
            </a:r>
          </a:p>
        </p:txBody>
      </p:sp>
      <p:sp>
        <p:nvSpPr>
          <p:cNvPr id="8" name="Freeform 8"/>
          <p:cNvSpPr/>
          <p:nvPr/>
        </p:nvSpPr>
        <p:spPr>
          <a:xfrm rot="-9049586">
            <a:off x="-921092" y="7175300"/>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7402" y="966625"/>
            <a:ext cx="8032278" cy="8353749"/>
            <a:chOff x="0" y="0"/>
            <a:chExt cx="812800" cy="845330"/>
          </a:xfrm>
        </p:grpSpPr>
        <p:sp>
          <p:nvSpPr>
            <p:cNvPr id="3" name="Freeform 3"/>
            <p:cNvSpPr/>
            <p:nvPr/>
          </p:nvSpPr>
          <p:spPr>
            <a:xfrm>
              <a:off x="0" y="0"/>
              <a:ext cx="812800" cy="845330"/>
            </a:xfrm>
            <a:custGeom>
              <a:avLst/>
              <a:gdLst/>
              <a:ahLst/>
              <a:cxnLst/>
              <a:rect l="l" t="t" r="r" b="b"/>
              <a:pathLst>
                <a:path w="812800" h="845330">
                  <a:moveTo>
                    <a:pt x="406400" y="0"/>
                  </a:moveTo>
                  <a:cubicBezTo>
                    <a:pt x="181951" y="0"/>
                    <a:pt x="0" y="189234"/>
                    <a:pt x="0" y="422665"/>
                  </a:cubicBezTo>
                  <a:cubicBezTo>
                    <a:pt x="0" y="656097"/>
                    <a:pt x="181951" y="845330"/>
                    <a:pt x="406400" y="845330"/>
                  </a:cubicBezTo>
                  <a:cubicBezTo>
                    <a:pt x="630849" y="845330"/>
                    <a:pt x="812800" y="656097"/>
                    <a:pt x="812800" y="422665"/>
                  </a:cubicBezTo>
                  <a:cubicBezTo>
                    <a:pt x="812800" y="189234"/>
                    <a:pt x="630849" y="0"/>
                    <a:pt x="406400" y="0"/>
                  </a:cubicBezTo>
                  <a:close/>
                </a:path>
              </a:pathLst>
            </a:custGeom>
            <a:blipFill>
              <a:blip r:embed="rId2" cstate="print"/>
              <a:stretch>
                <a:fillRect t="-24468"/>
              </a:stretch>
            </a:blipFill>
          </p:spPr>
        </p:sp>
      </p:grpSp>
      <p:sp>
        <p:nvSpPr>
          <p:cNvPr id="4" name="Freeform 4"/>
          <p:cNvSpPr/>
          <p:nvPr/>
        </p:nvSpPr>
        <p:spPr>
          <a:xfrm>
            <a:off x="641831" y="-942682"/>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4037163" y="966625"/>
            <a:ext cx="4192755" cy="1351089"/>
            <a:chOff x="0" y="0"/>
            <a:chExt cx="1797819" cy="812800"/>
          </a:xfrm>
        </p:grpSpPr>
        <p:sp>
          <p:nvSpPr>
            <p:cNvPr id="7" name="Freeform 7"/>
            <p:cNvSpPr/>
            <p:nvPr/>
          </p:nvSpPr>
          <p:spPr>
            <a:xfrm>
              <a:off x="0" y="0"/>
              <a:ext cx="1797819" cy="812800"/>
            </a:xfrm>
            <a:custGeom>
              <a:avLst/>
              <a:gdLst/>
              <a:ahLst/>
              <a:cxnLst/>
              <a:rect l="l" t="t" r="r" b="b"/>
              <a:pathLst>
                <a:path w="1797819" h="812800">
                  <a:moveTo>
                    <a:pt x="898909" y="0"/>
                  </a:moveTo>
                  <a:cubicBezTo>
                    <a:pt x="402455" y="0"/>
                    <a:pt x="0" y="181951"/>
                    <a:pt x="0" y="406400"/>
                  </a:cubicBezTo>
                  <a:cubicBezTo>
                    <a:pt x="0" y="630849"/>
                    <a:pt x="402455" y="812800"/>
                    <a:pt x="898909" y="812800"/>
                  </a:cubicBezTo>
                  <a:cubicBezTo>
                    <a:pt x="1395363" y="812800"/>
                    <a:pt x="1797819" y="630849"/>
                    <a:pt x="1797819" y="406400"/>
                  </a:cubicBezTo>
                  <a:cubicBezTo>
                    <a:pt x="1797819" y="181951"/>
                    <a:pt x="1395363" y="0"/>
                    <a:pt x="898909" y="0"/>
                  </a:cubicBezTo>
                  <a:close/>
                </a:path>
              </a:pathLst>
            </a:custGeom>
            <a:solidFill>
              <a:srgbClr val="F9DA4A"/>
            </a:solidFill>
            <a:ln w="19050" cap="sq">
              <a:solidFill>
                <a:srgbClr val="000000"/>
              </a:solidFill>
              <a:prstDash val="solid"/>
              <a:miter/>
            </a:ln>
          </p:spPr>
        </p:sp>
        <p:sp>
          <p:nvSpPr>
            <p:cNvPr id="8" name="TextBox 8"/>
            <p:cNvSpPr txBox="1"/>
            <p:nvPr/>
          </p:nvSpPr>
          <p:spPr>
            <a:xfrm>
              <a:off x="168546" y="28575"/>
              <a:ext cx="1460728" cy="708025"/>
            </a:xfrm>
            <a:prstGeom prst="rect">
              <a:avLst/>
            </a:prstGeom>
          </p:spPr>
          <p:txBody>
            <a:bodyPr lIns="50800" tIns="50800" rIns="50800" bIns="50800" rtlCol="0" anchor="ctr"/>
            <a:lstStyle/>
            <a:p>
              <a:pPr algn="ctr">
                <a:lnSpc>
                  <a:spcPts val="3219"/>
                </a:lnSpc>
              </a:pPr>
              <a:r>
                <a:rPr lang="en-US" sz="2299">
                  <a:solidFill>
                    <a:srgbClr val="000000"/>
                  </a:solidFill>
                  <a:latin typeface="Nadira"/>
                  <a:ea typeface="Nadira"/>
                  <a:cs typeface="Nadira"/>
                  <a:sym typeface="Nadira"/>
                </a:rPr>
                <a:t>Η γειτονιά μας</a:t>
              </a:r>
            </a:p>
          </p:txBody>
        </p:sp>
      </p:grpSp>
      <p:sp>
        <p:nvSpPr>
          <p:cNvPr id="9" name="TextBox 9"/>
          <p:cNvSpPr txBox="1"/>
          <p:nvPr/>
        </p:nvSpPr>
        <p:spPr>
          <a:xfrm>
            <a:off x="444746" y="1576571"/>
            <a:ext cx="11672656" cy="2313538"/>
          </a:xfrm>
          <a:prstGeom prst="rect">
            <a:avLst/>
          </a:prstGeom>
        </p:spPr>
        <p:txBody>
          <a:bodyPr lIns="0" tIns="0" rIns="0" bIns="0" rtlCol="0" anchor="t">
            <a:spAutoFit/>
          </a:bodyPr>
          <a:lstStyle/>
          <a:p>
            <a:pPr algn="ctr">
              <a:lnSpc>
                <a:spcPts val="9128"/>
              </a:lnSpc>
              <a:spcBef>
                <a:spcPct val="0"/>
              </a:spcBef>
            </a:pPr>
            <a:r>
              <a:rPr lang="en-US" sz="5600" b="1" dirty="0" err="1">
                <a:solidFill>
                  <a:srgbClr val="000000"/>
                </a:solidFill>
                <a:ea typeface="The Seasons Bold"/>
                <a:cs typeface="The Seasons Bold"/>
                <a:sym typeface="The Seasons Bold"/>
              </a:rPr>
              <a:t>Κοινοτική</a:t>
            </a:r>
            <a:r>
              <a:rPr lang="en-US" sz="5600" b="1" dirty="0">
                <a:solidFill>
                  <a:srgbClr val="000000"/>
                </a:solidFill>
                <a:ea typeface="The Seasons Bold"/>
                <a:cs typeface="The Seasons Bold"/>
                <a:sym typeface="The Seasons Bold"/>
              </a:rPr>
              <a:t> </a:t>
            </a:r>
            <a:r>
              <a:rPr lang="en-US" sz="5600" b="1" dirty="0" err="1">
                <a:solidFill>
                  <a:srgbClr val="000000"/>
                </a:solidFill>
                <a:ea typeface="The Seasons Bold"/>
                <a:cs typeface="The Seasons Bold"/>
                <a:sym typeface="The Seasons Bold"/>
              </a:rPr>
              <a:t>Ψυχι</a:t>
            </a:r>
            <a:r>
              <a:rPr lang="en-US" sz="5600" b="1" dirty="0">
                <a:solidFill>
                  <a:srgbClr val="000000"/>
                </a:solidFill>
                <a:ea typeface="The Seasons Bold"/>
                <a:cs typeface="The Seasons Bold"/>
                <a:sym typeface="The Seasons Bold"/>
              </a:rPr>
              <a:t>ατρική και Ενσωμάτωση στην Κοινωνία</a:t>
            </a:r>
          </a:p>
        </p:txBody>
      </p:sp>
      <p:sp>
        <p:nvSpPr>
          <p:cNvPr id="10" name="TextBox 10"/>
          <p:cNvSpPr txBox="1"/>
          <p:nvPr/>
        </p:nvSpPr>
        <p:spPr>
          <a:xfrm>
            <a:off x="1131692" y="4340845"/>
            <a:ext cx="10298763" cy="6001643"/>
          </a:xfrm>
          <a:prstGeom prst="rect">
            <a:avLst/>
          </a:prstGeom>
        </p:spPr>
        <p:txBody>
          <a:bodyPr lIns="0" tIns="0" rIns="0" bIns="0" rtlCol="0" anchor="t">
            <a:spAutoFit/>
          </a:bodyPr>
          <a:lstStyle/>
          <a:p>
            <a:pPr marL="693284" lvl="1" indent="-346642" algn="just">
              <a:lnSpc>
                <a:spcPts val="5234"/>
              </a:lnSpc>
              <a:buFont typeface="Arial"/>
              <a:buChar char="•"/>
            </a:pPr>
            <a:r>
              <a:rPr lang="en-US" sz="3211" dirty="0" err="1">
                <a:solidFill>
                  <a:srgbClr val="000000"/>
                </a:solidFill>
                <a:ea typeface="Raleway"/>
                <a:cs typeface="Raleway"/>
                <a:sym typeface="Raleway"/>
              </a:rPr>
              <a:t>Ομάδες</a:t>
            </a:r>
            <a:r>
              <a:rPr lang="en-US" sz="3211" dirty="0">
                <a:solidFill>
                  <a:srgbClr val="000000"/>
                </a:solidFill>
                <a:ea typeface="Raleway"/>
                <a:cs typeface="Raleway"/>
                <a:sym typeface="Raleway"/>
              </a:rPr>
              <a:t> </a:t>
            </a:r>
            <a:r>
              <a:rPr lang="en-US" sz="3211" b="1" dirty="0">
                <a:solidFill>
                  <a:srgbClr val="000000"/>
                </a:solidFill>
                <a:ea typeface="Raleway Bold"/>
                <a:cs typeface="Raleway Bold"/>
                <a:sym typeface="Raleway Bold"/>
              </a:rPr>
              <a:t>FACT </a:t>
            </a:r>
            <a:r>
              <a:rPr lang="en-US" sz="3211" dirty="0">
                <a:solidFill>
                  <a:srgbClr val="000000"/>
                </a:solidFill>
                <a:ea typeface="Raleway"/>
                <a:cs typeface="Raleway"/>
                <a:sym typeface="Raleway"/>
              </a:rPr>
              <a:t>και </a:t>
            </a:r>
            <a:r>
              <a:rPr lang="en-US" sz="3211" b="1" dirty="0" err="1">
                <a:solidFill>
                  <a:srgbClr val="000000"/>
                </a:solidFill>
                <a:ea typeface="Raleway Bold"/>
                <a:cs typeface="Raleway Bold"/>
                <a:sym typeface="Raleway Bold"/>
              </a:rPr>
              <a:t>περιφερειακές</a:t>
            </a:r>
            <a:r>
              <a:rPr lang="en-US" sz="3211" b="1" dirty="0">
                <a:solidFill>
                  <a:srgbClr val="000000"/>
                </a:solidFill>
                <a:ea typeface="Raleway Bold"/>
                <a:cs typeface="Raleway Bold"/>
                <a:sym typeface="Raleway Bold"/>
              </a:rPr>
              <a:t> ομάδες </a:t>
            </a:r>
            <a:r>
              <a:rPr lang="en-US" sz="3211" dirty="0">
                <a:solidFill>
                  <a:srgbClr val="000000"/>
                </a:solidFill>
                <a:ea typeface="Raleway"/>
                <a:cs typeface="Raleway"/>
                <a:sym typeface="Raleway"/>
              </a:rPr>
              <a:t>ψυχικής υγείας: παρέχουν φροντίδα εντός της κοινότητας, στο φυσικό περιβάλλον του </a:t>
            </a:r>
            <a:r>
              <a:rPr lang="en-US" sz="3211" dirty="0" err="1">
                <a:solidFill>
                  <a:srgbClr val="000000"/>
                </a:solidFill>
                <a:ea typeface="Raleway"/>
                <a:cs typeface="Raleway"/>
                <a:sym typeface="Raleway"/>
              </a:rPr>
              <a:t>ασθενή</a:t>
            </a:r>
            <a:r>
              <a:rPr lang="en-US" sz="3211" dirty="0">
                <a:solidFill>
                  <a:srgbClr val="000000"/>
                </a:solidFill>
                <a:ea typeface="Raleway"/>
                <a:cs typeface="Raleway"/>
                <a:sym typeface="Raleway"/>
              </a:rPr>
              <a:t>.</a:t>
            </a:r>
          </a:p>
          <a:p>
            <a:pPr marL="693284" lvl="1" indent="-346642" algn="just">
              <a:lnSpc>
                <a:spcPts val="5234"/>
              </a:lnSpc>
              <a:buFont typeface="Arial"/>
              <a:buChar char="•"/>
            </a:pPr>
            <a:r>
              <a:rPr lang="el-GR" sz="3211" dirty="0">
                <a:ea typeface="Raleway"/>
                <a:cs typeface="Raleway"/>
                <a:sym typeface="Raleway"/>
              </a:rPr>
              <a:t>Υποστήριξη Οικογενειών</a:t>
            </a:r>
          </a:p>
          <a:p>
            <a:pPr marL="693284" lvl="1" indent="-346642" algn="just">
              <a:lnSpc>
                <a:spcPts val="5234"/>
              </a:lnSpc>
              <a:buFont typeface="Arial"/>
              <a:buChar char="•"/>
            </a:pPr>
            <a:r>
              <a:rPr lang="el-GR" sz="3211" dirty="0">
                <a:solidFill>
                  <a:srgbClr val="000000"/>
                </a:solidFill>
                <a:ea typeface="Raleway"/>
                <a:cs typeface="Raleway"/>
                <a:sym typeface="Raleway"/>
              </a:rPr>
              <a:t>Ρόλος των </a:t>
            </a:r>
            <a:r>
              <a:rPr lang="en-US" sz="3211" dirty="0">
                <a:solidFill>
                  <a:srgbClr val="000000"/>
                </a:solidFill>
                <a:ea typeface="Raleway"/>
                <a:cs typeface="Raleway"/>
                <a:sym typeface="Raleway"/>
              </a:rPr>
              <a:t>Peer Support Workers</a:t>
            </a:r>
            <a:endParaRPr lang="el-GR" sz="3211" dirty="0">
              <a:solidFill>
                <a:srgbClr val="000000"/>
              </a:solidFill>
              <a:ea typeface="Raleway"/>
              <a:cs typeface="Raleway"/>
              <a:sym typeface="Raleway"/>
            </a:endParaRPr>
          </a:p>
          <a:p>
            <a:pPr marL="693284" lvl="1" indent="-346642" algn="just">
              <a:lnSpc>
                <a:spcPts val="5234"/>
              </a:lnSpc>
              <a:buFont typeface="Arial"/>
              <a:buChar char="•"/>
            </a:pPr>
            <a:r>
              <a:rPr lang="el-GR" sz="3211" dirty="0">
                <a:solidFill>
                  <a:srgbClr val="000000"/>
                </a:solidFill>
                <a:ea typeface="Raleway"/>
                <a:cs typeface="Raleway"/>
                <a:sym typeface="Raleway"/>
              </a:rPr>
              <a:t>Ρόλος των Νοσηλευτών</a:t>
            </a:r>
            <a:endParaRPr lang="en-US" sz="3211" dirty="0">
              <a:solidFill>
                <a:srgbClr val="000000"/>
              </a:solidFill>
              <a:ea typeface="Raleway"/>
              <a:cs typeface="Raleway"/>
              <a:sym typeface="Raleway"/>
            </a:endParaRPr>
          </a:p>
          <a:p>
            <a:pPr marL="693284" lvl="1" indent="-346642" algn="just">
              <a:lnSpc>
                <a:spcPts val="5234"/>
              </a:lnSpc>
              <a:buFont typeface="Arial"/>
              <a:buChar char="•"/>
            </a:pPr>
            <a:r>
              <a:rPr lang="el-GR" sz="3211" dirty="0">
                <a:solidFill>
                  <a:srgbClr val="000000"/>
                </a:solidFill>
                <a:ea typeface="Raleway"/>
                <a:cs typeface="Raleway"/>
                <a:sym typeface="Raleway"/>
              </a:rPr>
              <a:t>Κουλτούρα του εθελοντισμού</a:t>
            </a:r>
            <a:endParaRPr lang="en-US" sz="3211" dirty="0">
              <a:solidFill>
                <a:srgbClr val="000000"/>
              </a:solidFill>
              <a:ea typeface="Raleway"/>
              <a:cs typeface="Raleway"/>
              <a:sym typeface="Raleway"/>
            </a:endParaRPr>
          </a:p>
          <a:p>
            <a:pPr algn="l">
              <a:lnSpc>
                <a:spcPts val="5234"/>
              </a:lnSpc>
            </a:pPr>
            <a:endParaRPr lang="en-US" sz="3211" dirty="0">
              <a:solidFill>
                <a:srgbClr val="000000"/>
              </a:solidFill>
              <a:ea typeface="Raleway"/>
              <a:cs typeface="Raleway"/>
              <a:sym typeface="Raleway"/>
            </a:endParaRPr>
          </a:p>
          <a:p>
            <a:pPr algn="l">
              <a:lnSpc>
                <a:spcPts val="5234"/>
              </a:lnSpc>
            </a:pPr>
            <a:endParaRPr lang="en-US" sz="3211" dirty="0">
              <a:solidFill>
                <a:srgbClr val="000000"/>
              </a:solidFill>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A925C-2EAD-01E3-138D-CFF165B31C64}"/>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C7DAE5B6-09F4-8635-1730-A767A2CD0DD1}"/>
              </a:ext>
            </a:extLst>
          </p:cNvPr>
          <p:cNvSpPr/>
          <p:nvPr/>
        </p:nvSpPr>
        <p:spPr>
          <a:xfrm>
            <a:off x="14859000" y="0"/>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CF6D30E3-A108-71EE-BD32-D4AE1083A6F4}"/>
              </a:ext>
            </a:extLst>
          </p:cNvPr>
          <p:cNvSpPr txBox="1"/>
          <p:nvPr/>
        </p:nvSpPr>
        <p:spPr>
          <a:xfrm>
            <a:off x="2286000" y="628491"/>
            <a:ext cx="11672656" cy="1118961"/>
          </a:xfrm>
          <a:prstGeom prst="rect">
            <a:avLst/>
          </a:prstGeom>
        </p:spPr>
        <p:txBody>
          <a:bodyPr lIns="0" tIns="0" rIns="0" bIns="0" rtlCol="0" anchor="t">
            <a:spAutoFit/>
          </a:bodyPr>
          <a:lstStyle/>
          <a:p>
            <a:pPr algn="ctr">
              <a:lnSpc>
                <a:spcPts val="9128"/>
              </a:lnSpc>
              <a:spcBef>
                <a:spcPct val="0"/>
              </a:spcBef>
            </a:pPr>
            <a:r>
              <a:rPr lang="en-US" sz="7200" dirty="0" err="1">
                <a:solidFill>
                  <a:srgbClr val="000000"/>
                </a:solidFill>
                <a:ea typeface="Raleway"/>
                <a:cs typeface="Raleway"/>
                <a:sym typeface="Raleway"/>
              </a:rPr>
              <a:t>Ομάδες</a:t>
            </a:r>
            <a:r>
              <a:rPr lang="en-US" sz="7200" dirty="0">
                <a:solidFill>
                  <a:srgbClr val="000000"/>
                </a:solidFill>
                <a:ea typeface="Raleway"/>
                <a:cs typeface="Raleway"/>
                <a:sym typeface="Raleway"/>
              </a:rPr>
              <a:t> </a:t>
            </a:r>
            <a:r>
              <a:rPr lang="en-US" sz="7200" b="1" dirty="0">
                <a:solidFill>
                  <a:srgbClr val="000000"/>
                </a:solidFill>
                <a:ea typeface="Raleway Bold"/>
                <a:cs typeface="Raleway Bold"/>
                <a:sym typeface="Raleway Bold"/>
              </a:rPr>
              <a:t>FACT</a:t>
            </a:r>
            <a:endParaRPr lang="en-US" sz="6600" b="1" dirty="0">
              <a:solidFill>
                <a:srgbClr val="000000"/>
              </a:solidFill>
              <a:ea typeface="The Seasons Bold"/>
              <a:cs typeface="The Seasons Bold"/>
              <a:sym typeface="The Seasons Bold"/>
            </a:endParaRPr>
          </a:p>
        </p:txBody>
      </p:sp>
      <p:sp>
        <p:nvSpPr>
          <p:cNvPr id="11" name="TextBox 10">
            <a:extLst>
              <a:ext uri="{FF2B5EF4-FFF2-40B4-BE49-F238E27FC236}">
                <a16:creationId xmlns:a16="http://schemas.microsoft.com/office/drawing/2014/main" id="{328AF116-7D96-99F8-C635-FE02DEAA4E5C}"/>
              </a:ext>
            </a:extLst>
          </p:cNvPr>
          <p:cNvSpPr txBox="1"/>
          <p:nvPr/>
        </p:nvSpPr>
        <p:spPr>
          <a:xfrm>
            <a:off x="1752600" y="2728159"/>
            <a:ext cx="10374922" cy="4232569"/>
          </a:xfrm>
          <a:prstGeom prst="rect">
            <a:avLst/>
          </a:prstGeom>
          <a:noFill/>
        </p:spPr>
        <p:txBody>
          <a:bodyPr wrap="square">
            <a:spAutoFit/>
          </a:bodyPr>
          <a:lstStyle/>
          <a:p>
            <a:pPr marL="742950" lvl="1" indent="-285750" algn="just">
              <a:lnSpc>
                <a:spcPct val="115000"/>
              </a:lnSpc>
              <a:spcAft>
                <a:spcPts val="800"/>
              </a:spcAft>
              <a:buSzPts val="1000"/>
              <a:buFont typeface="Courier New" panose="02070309020205020404" pitchFamily="49" charset="0"/>
              <a:buChar char="o"/>
              <a:tabLst>
                <a:tab pos="914400" algn="l"/>
              </a:tabLst>
            </a:pPr>
            <a:r>
              <a:rPr lang="el-GR" sz="2800" b="1" kern="0" dirty="0">
                <a:effectLst/>
                <a:latin typeface="Calibri" panose="020F0502020204030204" pitchFamily="34" charset="0"/>
                <a:ea typeface="Times New Roman" panose="02020603050405020304" pitchFamily="18" charset="0"/>
                <a:cs typeface="Calibri" panose="020F0502020204030204" pitchFamily="34" charset="0"/>
              </a:rPr>
              <a:t>FACT</a:t>
            </a:r>
            <a:r>
              <a:rPr lang="el-GR" sz="2800" kern="0" dirty="0">
                <a:effectLst/>
                <a:latin typeface="Calibri" panose="020F0502020204030204" pitchFamily="34" charset="0"/>
                <a:ea typeface="Times New Roman" panose="02020603050405020304" pitchFamily="18" charset="0"/>
                <a:cs typeface="Calibri" panose="020F0502020204030204" pitchFamily="34" charset="0"/>
              </a:rPr>
              <a:t> σημαίνει </a:t>
            </a:r>
            <a:r>
              <a:rPr lang="el-GR" sz="2800" b="1" i="1" kern="0" dirty="0" err="1">
                <a:effectLst/>
                <a:latin typeface="Calibri" panose="020F0502020204030204" pitchFamily="34" charset="0"/>
                <a:ea typeface="Times New Roman" panose="02020603050405020304" pitchFamily="18" charset="0"/>
                <a:cs typeface="Calibri" panose="020F0502020204030204" pitchFamily="34" charset="0"/>
              </a:rPr>
              <a:t>Flexible</a:t>
            </a:r>
            <a:r>
              <a:rPr lang="el-GR"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l-GR" sz="2800" b="1" i="1" kern="0" dirty="0" err="1">
                <a:effectLst/>
                <a:latin typeface="Calibri" panose="020F0502020204030204" pitchFamily="34" charset="0"/>
                <a:ea typeface="Times New Roman" panose="02020603050405020304" pitchFamily="18" charset="0"/>
                <a:cs typeface="Calibri" panose="020F0502020204030204" pitchFamily="34" charset="0"/>
              </a:rPr>
              <a:t>Assertive</a:t>
            </a:r>
            <a:r>
              <a:rPr lang="el-GR" sz="2800" b="1" i="1" kern="0" dirty="0">
                <a:effectLst/>
                <a:latin typeface="Calibri" panose="020F0502020204030204" pitchFamily="34" charset="0"/>
                <a:ea typeface="Times New Roman" panose="02020603050405020304" pitchFamily="18" charset="0"/>
                <a:cs typeface="Calibri" panose="020F0502020204030204" pitchFamily="34" charset="0"/>
              </a:rPr>
              <a:t> Community </a:t>
            </a:r>
            <a:r>
              <a:rPr lang="el-GR" sz="2800" b="1" i="1" kern="0" dirty="0" err="1">
                <a:effectLst/>
                <a:latin typeface="Calibri" panose="020F0502020204030204" pitchFamily="34" charset="0"/>
                <a:ea typeface="Times New Roman" panose="02020603050405020304" pitchFamily="18" charset="0"/>
                <a:cs typeface="Calibri" panose="020F0502020204030204" pitchFamily="34" charset="0"/>
              </a:rPr>
              <a:t>Treatment</a:t>
            </a:r>
            <a:r>
              <a:rPr lang="el-GR" sz="2800" b="1" i="1" kern="0" dirty="0">
                <a:effectLst/>
                <a:latin typeface="Calibri" panose="020F0502020204030204" pitchFamily="34" charset="0"/>
                <a:ea typeface="Times New Roman" panose="02020603050405020304" pitchFamily="18" charset="0"/>
                <a:cs typeface="Calibri" panose="020F0502020204030204" pitchFamily="34" charset="0"/>
              </a:rPr>
              <a:t>.</a:t>
            </a:r>
            <a:r>
              <a:rPr lang="el-GR" sz="2800" b="1" kern="0" dirty="0">
                <a:effectLst/>
                <a:latin typeface="Calibri" panose="020F0502020204030204" pitchFamily="34" charset="0"/>
                <a:ea typeface="Times New Roman" panose="02020603050405020304" pitchFamily="18" charset="0"/>
                <a:cs typeface="Calibri" panose="020F0502020204030204" pitchFamily="34" charset="0"/>
              </a:rPr>
              <a:t> </a:t>
            </a:r>
            <a:r>
              <a:rPr lang="el-GR" sz="2800" kern="0" dirty="0">
                <a:effectLst/>
                <a:latin typeface="Calibri" panose="020F0502020204030204" pitchFamily="34" charset="0"/>
                <a:ea typeface="Times New Roman" panose="02020603050405020304" pitchFamily="18" charset="0"/>
                <a:cs typeface="Calibri" panose="020F0502020204030204" pitchFamily="34" charset="0"/>
              </a:rPr>
              <a:t>Πρόκειται για ολλανδική εκδοχή του μοντέλου ACT (</a:t>
            </a:r>
            <a:r>
              <a:rPr lang="el-GR" sz="2800" kern="0" dirty="0" err="1">
                <a:effectLst/>
                <a:latin typeface="Calibri" panose="020F0502020204030204" pitchFamily="34" charset="0"/>
                <a:ea typeface="Times New Roman" panose="02020603050405020304" pitchFamily="18" charset="0"/>
                <a:cs typeface="Calibri" panose="020F0502020204030204" pitchFamily="34" charset="0"/>
              </a:rPr>
              <a:t>Assertive</a:t>
            </a:r>
            <a:r>
              <a:rPr lang="el-GR" sz="2800" kern="0" dirty="0">
                <a:effectLst/>
                <a:latin typeface="Calibri" panose="020F0502020204030204" pitchFamily="34" charset="0"/>
                <a:ea typeface="Times New Roman" panose="02020603050405020304" pitchFamily="18" charset="0"/>
                <a:cs typeface="Calibri" panose="020F0502020204030204" pitchFamily="34" charset="0"/>
              </a:rPr>
              <a:t> Community </a:t>
            </a:r>
            <a:r>
              <a:rPr lang="el-GR" sz="2800" kern="0" dirty="0" err="1">
                <a:effectLst/>
                <a:latin typeface="Calibri" panose="020F0502020204030204" pitchFamily="34" charset="0"/>
                <a:ea typeface="Times New Roman" panose="02020603050405020304" pitchFamily="18" charset="0"/>
                <a:cs typeface="Calibri" panose="020F0502020204030204" pitchFamily="34" charset="0"/>
              </a:rPr>
              <a:t>Treatment</a:t>
            </a:r>
            <a:r>
              <a:rPr lang="el-GR" sz="2800" kern="0" dirty="0">
                <a:effectLst/>
                <a:latin typeface="Calibri" panose="020F0502020204030204" pitchFamily="34" charset="0"/>
                <a:ea typeface="Times New Roman" panose="02020603050405020304" pitchFamily="18" charset="0"/>
                <a:cs typeface="Calibri" panose="020F0502020204030204" pitchFamily="34" charset="0"/>
              </a:rPr>
              <a:t>), προσαρμοσμένη ώστε να καλύπτει ευρύτερο πληθυσμό. </a:t>
            </a:r>
            <a:endParaRPr lang="el-GR"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800"/>
              </a:spcAft>
              <a:buSzPts val="1000"/>
              <a:buFont typeface="Courier New" panose="02070309020205020404" pitchFamily="49" charset="0"/>
              <a:buChar char="o"/>
              <a:tabLst>
                <a:tab pos="914400" algn="l"/>
              </a:tabLst>
            </a:pPr>
            <a:r>
              <a:rPr lang="el-GR" sz="2800" kern="0" dirty="0">
                <a:effectLst/>
                <a:latin typeface="Calibri" panose="020F0502020204030204" pitchFamily="34" charset="0"/>
                <a:ea typeface="Times New Roman" panose="02020603050405020304" pitchFamily="18" charset="0"/>
                <a:cs typeface="Calibri" panose="020F0502020204030204" pitchFamily="34" charset="0"/>
              </a:rPr>
              <a:t>Απευθύνονται σε άτομα με σοβαρές ψυχικές ασθένειες</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a:t>
            </a:r>
            <a:endParaRPr lang="el-GR"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800"/>
              </a:spcAft>
              <a:buSzPts val="1000"/>
              <a:buFont typeface="Courier New" panose="02070309020205020404" pitchFamily="49" charset="0"/>
              <a:buChar char="o"/>
              <a:tabLst>
                <a:tab pos="914400" algn="l"/>
              </a:tabLst>
            </a:pPr>
            <a:r>
              <a:rPr lang="el-GR" sz="2800" kern="0" dirty="0">
                <a:effectLst/>
                <a:latin typeface="Calibri" panose="020F0502020204030204" pitchFamily="34" charset="0"/>
                <a:ea typeface="Times New Roman" panose="02020603050405020304" pitchFamily="18" charset="0"/>
                <a:cs typeface="Calibri" panose="020F0502020204030204" pitchFamily="34" charset="0"/>
              </a:rPr>
              <a:t>Περιλαμβάνουν τόσο άτομα που χρειάζονται </a:t>
            </a:r>
            <a:r>
              <a:rPr lang="el-GR" sz="2800" b="1" kern="0" dirty="0">
                <a:latin typeface="Calibri" panose="020F0502020204030204" pitchFamily="34" charset="0"/>
                <a:ea typeface="Times New Roman" panose="02020603050405020304" pitchFamily="18" charset="0"/>
                <a:cs typeface="Calibri" panose="020F0502020204030204" pitchFamily="34" charset="0"/>
              </a:rPr>
              <a:t>ε</a:t>
            </a:r>
            <a:r>
              <a:rPr lang="el-GR" sz="2800" b="1" kern="0" dirty="0">
                <a:effectLst/>
                <a:latin typeface="Calibri" panose="020F0502020204030204" pitchFamily="34" charset="0"/>
                <a:ea typeface="Times New Roman" panose="02020603050405020304" pitchFamily="18" charset="0"/>
                <a:cs typeface="Calibri" panose="020F0502020204030204" pitchFamily="34" charset="0"/>
              </a:rPr>
              <a:t>ντατική υποστήριξη</a:t>
            </a:r>
            <a:r>
              <a:rPr lang="el-GR" sz="2800" kern="0" dirty="0">
                <a:effectLst/>
                <a:latin typeface="Calibri" panose="020F0502020204030204" pitchFamily="34" charset="0"/>
                <a:ea typeface="Times New Roman" panose="02020603050405020304" pitchFamily="18" charset="0"/>
                <a:cs typeface="Calibri" panose="020F0502020204030204" pitchFamily="34" charset="0"/>
              </a:rPr>
              <a:t> όσο και αυτά που είναι πιο σταθερά, ώστε η φροντίδα να προσαρμόζεται ανάλογα με τις ανάγκες τους. </a:t>
            </a:r>
            <a:endParaRPr lang="el-GR"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Ομάδες εργασίας - Emma's Portfolio">
            <a:extLst>
              <a:ext uri="{FF2B5EF4-FFF2-40B4-BE49-F238E27FC236}">
                <a16:creationId xmlns:a16="http://schemas.microsoft.com/office/drawing/2014/main" id="{39DE2161-709C-D4D7-BF04-C1969C7BE7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25425" y="5770961"/>
            <a:ext cx="5362575" cy="453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26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067B291-7A5E-64A8-F7D5-2D60D0113EEF}"/>
              </a:ext>
            </a:extLst>
          </p:cNvPr>
          <p:cNvPicPr>
            <a:picLocks noChangeAspect="1"/>
          </p:cNvPicPr>
          <p:nvPr/>
        </p:nvPicPr>
        <p:blipFill>
          <a:blip r:embed="rId2" cstate="print"/>
          <a:stretch>
            <a:fillRect/>
          </a:stretch>
        </p:blipFill>
        <p:spPr>
          <a:xfrm>
            <a:off x="3124200" y="2329439"/>
            <a:ext cx="12540039" cy="5862061"/>
          </a:xfrm>
          <a:prstGeom prst="rect">
            <a:avLst/>
          </a:prstGeom>
        </p:spPr>
      </p:pic>
      <p:sp>
        <p:nvSpPr>
          <p:cNvPr id="5" name="TextBox 4">
            <a:extLst>
              <a:ext uri="{FF2B5EF4-FFF2-40B4-BE49-F238E27FC236}">
                <a16:creationId xmlns:a16="http://schemas.microsoft.com/office/drawing/2014/main" id="{D96EEC63-E1EC-E37A-04F9-6C17D922A093}"/>
              </a:ext>
            </a:extLst>
          </p:cNvPr>
          <p:cNvSpPr txBox="1"/>
          <p:nvPr/>
        </p:nvSpPr>
        <p:spPr>
          <a:xfrm>
            <a:off x="3886200" y="8420100"/>
            <a:ext cx="10668000" cy="923330"/>
          </a:xfrm>
          <a:prstGeom prst="rect">
            <a:avLst/>
          </a:prstGeom>
          <a:noFill/>
        </p:spPr>
        <p:txBody>
          <a:bodyPr wrap="square">
            <a:spAutoFit/>
          </a:bodyPr>
          <a:lstStyle/>
          <a:p>
            <a:pPr lvl="1"/>
            <a:r>
              <a:rPr lang="el-GR" dirty="0"/>
              <a:t>Υπάρχουν εξειδικευμένα FACT-</a:t>
            </a:r>
            <a:r>
              <a:rPr lang="el-GR" dirty="0" err="1"/>
              <a:t>teams</a:t>
            </a:r>
            <a:r>
              <a:rPr lang="el-GR" dirty="0"/>
              <a:t>: π.χ. </a:t>
            </a:r>
            <a:r>
              <a:rPr lang="el-GR" b="1" dirty="0"/>
              <a:t>For-FACT</a:t>
            </a:r>
            <a:r>
              <a:rPr lang="el-GR" dirty="0"/>
              <a:t> (</a:t>
            </a:r>
            <a:r>
              <a:rPr lang="el-GR" dirty="0" err="1"/>
              <a:t>forensic</a:t>
            </a:r>
            <a:r>
              <a:rPr lang="el-GR" dirty="0"/>
              <a:t> FACT) για άτομα με δικαστικό υπόβαθρο. </a:t>
            </a:r>
            <a:endParaRPr lang="el-GR" sz="2800" dirty="0"/>
          </a:p>
          <a:p>
            <a:pPr lvl="1"/>
            <a:r>
              <a:rPr lang="el-GR" dirty="0"/>
              <a:t>Επίσης, υπάρχουν ομάδες FACT που απευθύνονται σε συγκεκριμένες ομάδες: ηλικιωμένους, άτομα με αναπηρία κ.ά. </a:t>
            </a:r>
            <a:endParaRPr lang="el-GR" sz="2800" dirty="0"/>
          </a:p>
        </p:txBody>
      </p:sp>
    </p:spTree>
    <p:extLst>
      <p:ext uri="{BB962C8B-B14F-4D97-AF65-F5344CB8AC3E}">
        <p14:creationId xmlns:p14="http://schemas.microsoft.com/office/powerpoint/2010/main" val="2221043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93B7C-1685-E478-68EC-4DAEB57A6F4F}"/>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D08D0323-4236-F849-9ED1-F41B55865F94}"/>
              </a:ext>
            </a:extLst>
          </p:cNvPr>
          <p:cNvSpPr/>
          <p:nvPr/>
        </p:nvSpPr>
        <p:spPr>
          <a:xfrm>
            <a:off x="15392400" y="-175569"/>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D0928246-D659-C1CB-2D5B-A5054439ECC2}"/>
              </a:ext>
            </a:extLst>
          </p:cNvPr>
          <p:cNvSpPr txBox="1"/>
          <p:nvPr/>
        </p:nvSpPr>
        <p:spPr>
          <a:xfrm>
            <a:off x="2819400" y="285297"/>
            <a:ext cx="11672656" cy="1118961"/>
          </a:xfrm>
          <a:prstGeom prst="rect">
            <a:avLst/>
          </a:prstGeom>
        </p:spPr>
        <p:txBody>
          <a:bodyPr lIns="0" tIns="0" rIns="0" bIns="0" rtlCol="0" anchor="t">
            <a:spAutoFit/>
          </a:bodyPr>
          <a:lstStyle/>
          <a:p>
            <a:pPr algn="ctr">
              <a:lnSpc>
                <a:spcPts val="9128"/>
              </a:lnSpc>
              <a:spcBef>
                <a:spcPct val="0"/>
              </a:spcBef>
            </a:pPr>
            <a:r>
              <a:rPr lang="en-US" sz="7200" dirty="0" err="1">
                <a:solidFill>
                  <a:srgbClr val="000000"/>
                </a:solidFill>
                <a:ea typeface="Raleway"/>
                <a:cs typeface="Raleway"/>
                <a:sym typeface="Raleway"/>
              </a:rPr>
              <a:t>Ομάδες</a:t>
            </a:r>
            <a:r>
              <a:rPr lang="en-US" sz="7200" dirty="0">
                <a:solidFill>
                  <a:srgbClr val="000000"/>
                </a:solidFill>
                <a:ea typeface="Raleway"/>
                <a:cs typeface="Raleway"/>
                <a:sym typeface="Raleway"/>
              </a:rPr>
              <a:t> </a:t>
            </a:r>
            <a:r>
              <a:rPr lang="en-US" sz="7200" b="1" dirty="0">
                <a:solidFill>
                  <a:srgbClr val="000000"/>
                </a:solidFill>
                <a:ea typeface="Raleway Bold"/>
                <a:cs typeface="Raleway Bold"/>
                <a:sym typeface="Raleway Bold"/>
              </a:rPr>
              <a:t>FACT</a:t>
            </a:r>
            <a:endParaRPr lang="en-US" sz="6600" b="1" dirty="0">
              <a:solidFill>
                <a:srgbClr val="000000"/>
              </a:solidFill>
              <a:ea typeface="The Seasons Bold"/>
              <a:cs typeface="The Seasons Bold"/>
              <a:sym typeface="The Seasons Bold"/>
            </a:endParaRPr>
          </a:p>
        </p:txBody>
      </p:sp>
      <p:sp>
        <p:nvSpPr>
          <p:cNvPr id="11" name="TextBox 10">
            <a:extLst>
              <a:ext uri="{FF2B5EF4-FFF2-40B4-BE49-F238E27FC236}">
                <a16:creationId xmlns:a16="http://schemas.microsoft.com/office/drawing/2014/main" id="{155CF3F6-1684-57E6-55A0-865E5423C1E5}"/>
              </a:ext>
            </a:extLst>
          </p:cNvPr>
          <p:cNvSpPr txBox="1"/>
          <p:nvPr/>
        </p:nvSpPr>
        <p:spPr>
          <a:xfrm>
            <a:off x="565722" y="1752714"/>
            <a:ext cx="10591800" cy="7709803"/>
          </a:xfrm>
          <a:prstGeom prst="rect">
            <a:avLst/>
          </a:prstGeom>
          <a:noFill/>
        </p:spPr>
        <p:txBody>
          <a:bodyPr wrap="square">
            <a:spAutoFit/>
          </a:bodyPr>
          <a:lstStyle/>
          <a:p>
            <a:pPr marL="914400" lvl="1" indent="-457200" algn="just">
              <a:spcBef>
                <a:spcPts val="1200"/>
              </a:spcBef>
              <a:spcAft>
                <a:spcPts val="600"/>
              </a:spcAft>
              <a:buFont typeface="Arial" panose="020B0604020202020204" pitchFamily="34" charset="0"/>
              <a:buChar char="•"/>
            </a:pPr>
            <a:r>
              <a:rPr lang="el-GR" sz="2800" dirty="0"/>
              <a:t>Ένα τυπικό FACT-</a:t>
            </a:r>
            <a:r>
              <a:rPr lang="el-GR" sz="2800" dirty="0" err="1"/>
              <a:t>team</a:t>
            </a:r>
            <a:r>
              <a:rPr lang="el-GR" sz="2800" dirty="0"/>
              <a:t> έχει περίπου 11–12 άτομα πλήρους απασχόλησης</a:t>
            </a:r>
            <a:r>
              <a:rPr lang="en-US" sz="2800" dirty="0"/>
              <a:t>.</a:t>
            </a:r>
          </a:p>
          <a:p>
            <a:pPr marL="914400" lvl="1" indent="-457200" algn="just">
              <a:spcBef>
                <a:spcPts val="1200"/>
              </a:spcBef>
              <a:spcAft>
                <a:spcPts val="600"/>
              </a:spcAft>
              <a:buFont typeface="Arial" panose="020B0604020202020204" pitchFamily="34" charset="0"/>
              <a:buChar char="•"/>
            </a:pPr>
            <a:r>
              <a:rPr lang="el-GR" sz="2800" dirty="0"/>
              <a:t>Διαθεσιμότητα πολλών ειδικοτήτων: ψυχίατρος, ψυχολόγος, ειδικός νοσηλευτής, νοσηλευτής, κοινωνικός λειτουργός, </a:t>
            </a:r>
            <a:r>
              <a:rPr lang="el-GR" sz="2800" dirty="0" err="1"/>
              <a:t>peer</a:t>
            </a:r>
            <a:r>
              <a:rPr lang="el-GR" sz="2800" dirty="0"/>
              <a:t> </a:t>
            </a:r>
            <a:r>
              <a:rPr lang="el-GR" sz="2800" dirty="0" err="1"/>
              <a:t>support</a:t>
            </a:r>
            <a:r>
              <a:rPr lang="el-GR" sz="2800" dirty="0"/>
              <a:t>, </a:t>
            </a:r>
            <a:r>
              <a:rPr lang="el-GR" sz="2800" dirty="0" err="1"/>
              <a:t>εργοθεραπευτής</a:t>
            </a:r>
            <a:r>
              <a:rPr lang="el-GR" sz="2800" dirty="0"/>
              <a:t>, οικογενειακός θεραπευτής, σύμβουλος απασχόλησης, σύμβουλος σπιτιού κ.ά. </a:t>
            </a:r>
            <a:endParaRPr lang="el-GR" sz="4000" dirty="0"/>
          </a:p>
          <a:p>
            <a:pPr marL="914400" lvl="1" indent="-457200" algn="just">
              <a:spcBef>
                <a:spcPts val="1200"/>
              </a:spcBef>
              <a:spcAft>
                <a:spcPts val="600"/>
              </a:spcAft>
              <a:buFont typeface="Arial" panose="020B0604020202020204" pitchFamily="34" charset="0"/>
              <a:buChar char="•"/>
            </a:pPr>
            <a:r>
              <a:rPr lang="el-GR" sz="2800" dirty="0"/>
              <a:t>Σε κάθε ομάδα αντιστοιχούν περίπου 200 ωφελούμενοι σε μια συγκεκριμένη περιοχή / γειτονιά. </a:t>
            </a:r>
          </a:p>
          <a:p>
            <a:pPr marL="914400" lvl="1" indent="-457200" algn="just">
              <a:spcBef>
                <a:spcPts val="1200"/>
              </a:spcBef>
              <a:spcAft>
                <a:spcPts val="600"/>
              </a:spcAft>
              <a:buFont typeface="Arial" panose="020B0604020202020204" pitchFamily="34" charset="0"/>
              <a:buChar char="•"/>
            </a:pPr>
            <a:r>
              <a:rPr lang="el-GR" sz="2800" dirty="0"/>
              <a:t>Το κάθε μέλος του προσωπικού της ομάδας </a:t>
            </a:r>
            <a:r>
              <a:rPr lang="en-US" sz="2800" dirty="0"/>
              <a:t>FACT</a:t>
            </a:r>
            <a:r>
              <a:rPr lang="el-GR" sz="2800" dirty="0"/>
              <a:t> αναλαμβάνει 15-25 </a:t>
            </a:r>
            <a:r>
              <a:rPr lang="el-GR" sz="2800" dirty="0" err="1"/>
              <a:t>θεραπευόμενους</a:t>
            </a:r>
            <a:r>
              <a:rPr lang="el-GR" sz="2800" dirty="0"/>
              <a:t> </a:t>
            </a:r>
            <a:r>
              <a:rPr lang="en-US" sz="2800" dirty="0"/>
              <a:t>(case manager). </a:t>
            </a:r>
            <a:r>
              <a:rPr lang="el-GR" sz="2800" dirty="0"/>
              <a:t> Οι </a:t>
            </a:r>
            <a:r>
              <a:rPr lang="en-US" sz="2800" b="1" dirty="0"/>
              <a:t>case managers </a:t>
            </a:r>
            <a:r>
              <a:rPr lang="el-GR" sz="2800" dirty="0"/>
              <a:t>επιβλέπουν τον συντονισμό και τη συνέχεια της θεραπείας.</a:t>
            </a:r>
            <a:endParaRPr lang="en-US" sz="2800" dirty="0"/>
          </a:p>
          <a:p>
            <a:pPr marL="914400" lvl="1" indent="-457200" algn="just">
              <a:spcBef>
                <a:spcPts val="1200"/>
              </a:spcBef>
              <a:spcAft>
                <a:spcPts val="600"/>
              </a:spcAft>
              <a:buFont typeface="Arial" panose="020B0604020202020204" pitchFamily="34" charset="0"/>
              <a:buChar char="•"/>
            </a:pPr>
            <a:r>
              <a:rPr lang="el-GR" sz="2800" b="1" dirty="0">
                <a:solidFill>
                  <a:schemeClr val="accent6">
                    <a:lumMod val="75000"/>
                  </a:schemeClr>
                </a:solidFill>
              </a:rPr>
              <a:t>Την ευθύνη του περιστατικού αναλαμβάνει όλη η ομάδα (όχι μόνο ο ψυχίατρος).</a:t>
            </a:r>
          </a:p>
          <a:p>
            <a:pPr marL="914400" lvl="1" indent="-457200" algn="just">
              <a:spcBef>
                <a:spcPts val="1200"/>
              </a:spcBef>
              <a:spcAft>
                <a:spcPts val="600"/>
              </a:spcAft>
              <a:buFont typeface="Arial" panose="020B0604020202020204" pitchFamily="34" charset="0"/>
              <a:buChar char="•"/>
            </a:pPr>
            <a:r>
              <a:rPr lang="el-GR" sz="2800" dirty="0"/>
              <a:t>Υπάρχει τηλεφωνική γραμμή στήριξης για τους ωφελούμενους και τους συγγενείς τους.</a:t>
            </a:r>
          </a:p>
        </p:txBody>
      </p:sp>
      <p:pic>
        <p:nvPicPr>
          <p:cNvPr id="5" name="Picture 2" descr="Ομάδες εργασίας - Emma's Portfolio">
            <a:extLst>
              <a:ext uri="{FF2B5EF4-FFF2-40B4-BE49-F238E27FC236}">
                <a16:creationId xmlns:a16="http://schemas.microsoft.com/office/drawing/2014/main" id="{A9E311AC-87ED-EAB5-9C76-AD45D33CF3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30200" y="6210300"/>
            <a:ext cx="5362575" cy="453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453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E5AD7-01E8-5BC3-5A24-8D2686948904}"/>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B34CD40B-83F0-4D15-0FFD-2FE63845463E}"/>
              </a:ext>
            </a:extLst>
          </p:cNvPr>
          <p:cNvSpPr/>
          <p:nvPr/>
        </p:nvSpPr>
        <p:spPr>
          <a:xfrm>
            <a:off x="14796868" y="36928"/>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EC834185-2B66-B7F3-5DFE-945A79105F69}"/>
              </a:ext>
            </a:extLst>
          </p:cNvPr>
          <p:cNvSpPr txBox="1"/>
          <p:nvPr/>
        </p:nvSpPr>
        <p:spPr>
          <a:xfrm>
            <a:off x="3505200" y="730431"/>
            <a:ext cx="11672656" cy="1166986"/>
          </a:xfrm>
          <a:prstGeom prst="rect">
            <a:avLst/>
          </a:prstGeom>
        </p:spPr>
        <p:txBody>
          <a:bodyPr lIns="0" tIns="0" rIns="0" bIns="0" rtlCol="0" anchor="t">
            <a:spAutoFit/>
          </a:bodyPr>
          <a:lstStyle/>
          <a:p>
            <a:pPr algn="ctr">
              <a:lnSpc>
                <a:spcPts val="9128"/>
              </a:lnSpc>
              <a:spcBef>
                <a:spcPct val="0"/>
              </a:spcBef>
            </a:pPr>
            <a:r>
              <a:rPr lang="en-US" sz="8000" dirty="0" err="1">
                <a:solidFill>
                  <a:srgbClr val="000000"/>
                </a:solidFill>
                <a:ea typeface="Raleway"/>
                <a:cs typeface="Raleway"/>
                <a:sym typeface="Raleway"/>
              </a:rPr>
              <a:t>Ομάδες</a:t>
            </a:r>
            <a:r>
              <a:rPr lang="en-US" sz="8000" dirty="0">
                <a:solidFill>
                  <a:srgbClr val="000000"/>
                </a:solidFill>
                <a:ea typeface="Raleway"/>
                <a:cs typeface="Raleway"/>
                <a:sym typeface="Raleway"/>
              </a:rPr>
              <a:t> </a:t>
            </a:r>
            <a:r>
              <a:rPr lang="en-US" sz="8000" b="1" dirty="0">
                <a:solidFill>
                  <a:srgbClr val="000000"/>
                </a:solidFill>
                <a:ea typeface="Raleway Bold"/>
                <a:cs typeface="Raleway Bold"/>
                <a:sym typeface="Raleway Bold"/>
              </a:rPr>
              <a:t>FACT</a:t>
            </a:r>
            <a:endParaRPr lang="en-US" sz="7200" b="1" dirty="0">
              <a:solidFill>
                <a:srgbClr val="000000"/>
              </a:solidFill>
              <a:ea typeface="The Seasons Bold"/>
              <a:cs typeface="The Seasons Bold"/>
              <a:sym typeface="The Seasons Bold"/>
            </a:endParaRPr>
          </a:p>
        </p:txBody>
      </p:sp>
      <p:sp>
        <p:nvSpPr>
          <p:cNvPr id="11" name="TextBox 10">
            <a:extLst>
              <a:ext uri="{FF2B5EF4-FFF2-40B4-BE49-F238E27FC236}">
                <a16:creationId xmlns:a16="http://schemas.microsoft.com/office/drawing/2014/main" id="{5C630950-8874-A6D3-338B-F8EBB7ED6350}"/>
              </a:ext>
            </a:extLst>
          </p:cNvPr>
          <p:cNvSpPr txBox="1"/>
          <p:nvPr/>
        </p:nvSpPr>
        <p:spPr>
          <a:xfrm>
            <a:off x="1371600" y="2193270"/>
            <a:ext cx="10374922" cy="3785652"/>
          </a:xfrm>
          <a:prstGeom prst="rect">
            <a:avLst/>
          </a:prstGeom>
          <a:noFill/>
        </p:spPr>
        <p:txBody>
          <a:bodyPr wrap="square">
            <a:spAutoFit/>
          </a:bodyPr>
          <a:lstStyle/>
          <a:p>
            <a:pPr lvl="1" algn="just"/>
            <a:r>
              <a:rPr lang="el-GR" sz="2400" dirty="0"/>
              <a:t>Οι ομάδες έχουν </a:t>
            </a:r>
            <a:r>
              <a:rPr lang="el-GR" sz="2400" b="1" dirty="0"/>
              <a:t>δύο τρόπους λειτουργίας</a:t>
            </a:r>
            <a:r>
              <a:rPr lang="el-GR" sz="2400" dirty="0"/>
              <a:t>:</a:t>
            </a:r>
            <a:endParaRPr lang="el-GR" sz="3600" dirty="0"/>
          </a:p>
          <a:p>
            <a:pPr lvl="2" algn="just"/>
            <a:r>
              <a:rPr lang="el-GR" sz="2400" b="1" dirty="0"/>
              <a:t>1.Intensive ACT</a:t>
            </a:r>
            <a:r>
              <a:rPr lang="el-GR" sz="2400" dirty="0"/>
              <a:t>: όταν ο </a:t>
            </a:r>
            <a:r>
              <a:rPr lang="el-GR" sz="2400" dirty="0" err="1"/>
              <a:t>θεραπευόμενος</a:t>
            </a:r>
            <a:r>
              <a:rPr lang="el-GR" sz="2400" dirty="0"/>
              <a:t> έχει υποτροπή ή είναι σε κρίση – όλη η ομάδα κινητοποιείται, προστίθεται στο FACT </a:t>
            </a:r>
            <a:r>
              <a:rPr lang="el-GR" sz="2400" dirty="0" err="1"/>
              <a:t>board</a:t>
            </a:r>
            <a:r>
              <a:rPr lang="el-GR" sz="2400" dirty="0"/>
              <a:t> και λαμβάνει πιο ενεργή προσέγγιση. </a:t>
            </a:r>
          </a:p>
          <a:p>
            <a:pPr lvl="2" algn="just"/>
            <a:r>
              <a:rPr lang="el-GR" sz="2400" b="1" dirty="0"/>
              <a:t>2.Case </a:t>
            </a:r>
            <a:r>
              <a:rPr lang="el-GR" sz="2400" b="1" dirty="0" err="1"/>
              <a:t>management</a:t>
            </a:r>
            <a:r>
              <a:rPr lang="el-GR" sz="2400" dirty="0"/>
              <a:t>: όταν ο </a:t>
            </a:r>
            <a:r>
              <a:rPr lang="el-GR" sz="2400" dirty="0" err="1"/>
              <a:t>θεραπευόμενος</a:t>
            </a:r>
            <a:r>
              <a:rPr lang="el-GR" sz="2400" dirty="0"/>
              <a:t> είναι πιο σταθερός, ένας ή δύο άνθρωποι της ομάδας τον παρακολουθούν πιο τακτικά, με στενή συνεργασία με άλλες υπηρεσίες. </a:t>
            </a:r>
            <a:endParaRPr lang="el-GR" sz="3600" dirty="0"/>
          </a:p>
          <a:p>
            <a:pPr lvl="1" algn="just"/>
            <a:r>
              <a:rPr lang="el-GR" sz="2400" dirty="0"/>
              <a:t>Η μετάβαση ανάμεσα σε αυτούς τους τρόπους γίνεται </a:t>
            </a:r>
            <a:r>
              <a:rPr lang="el-GR" sz="2400" b="1" dirty="0"/>
              <a:t>ευέλικτα</a:t>
            </a:r>
            <a:r>
              <a:rPr lang="el-GR" sz="2400" dirty="0"/>
              <a:t>, χωρίς να χρειάζεται αλλαγή ομάδας. Η φροντίδα παρέχεται όπου βρίσκεται ο ωφελούμενος, στο σπίτι ή στην κοινότητα. </a:t>
            </a:r>
            <a:endParaRPr lang="el-GR" sz="2800" dirty="0"/>
          </a:p>
        </p:txBody>
      </p:sp>
      <p:sp>
        <p:nvSpPr>
          <p:cNvPr id="10" name="TextBox 9">
            <a:extLst>
              <a:ext uri="{FF2B5EF4-FFF2-40B4-BE49-F238E27FC236}">
                <a16:creationId xmlns:a16="http://schemas.microsoft.com/office/drawing/2014/main" id="{A9F7D30D-21F6-4D54-FF3D-8B6C24D189DF}"/>
              </a:ext>
            </a:extLst>
          </p:cNvPr>
          <p:cNvSpPr txBox="1"/>
          <p:nvPr/>
        </p:nvSpPr>
        <p:spPr>
          <a:xfrm>
            <a:off x="2286000" y="6311703"/>
            <a:ext cx="10374922" cy="2677656"/>
          </a:xfrm>
          <a:prstGeom prst="rect">
            <a:avLst/>
          </a:prstGeom>
          <a:noFill/>
        </p:spPr>
        <p:txBody>
          <a:bodyPr wrap="square">
            <a:spAutoFit/>
          </a:bodyPr>
          <a:lstStyle/>
          <a:p>
            <a:pPr>
              <a:buNone/>
            </a:pPr>
            <a:r>
              <a:rPr lang="el-GR" sz="2400" b="1" dirty="0"/>
              <a:t>Διαδικασία</a:t>
            </a:r>
            <a:endParaRPr lang="el-GR" sz="2400" dirty="0"/>
          </a:p>
          <a:p>
            <a:pPr>
              <a:buFont typeface="Arial" panose="020B0604020202020204" pitchFamily="34" charset="0"/>
              <a:buChar char="•"/>
            </a:pPr>
            <a:r>
              <a:rPr lang="el-GR" sz="2400" dirty="0"/>
              <a:t>Αξιολόγηση αναγκών</a:t>
            </a:r>
          </a:p>
          <a:p>
            <a:pPr>
              <a:buFont typeface="Arial" panose="020B0604020202020204" pitchFamily="34" charset="0"/>
              <a:buChar char="•"/>
            </a:pPr>
            <a:r>
              <a:rPr lang="el-GR" sz="2400" dirty="0"/>
              <a:t>Σχεδιασμός παρεμβάσεων</a:t>
            </a:r>
          </a:p>
          <a:p>
            <a:pPr>
              <a:buFont typeface="Arial" panose="020B0604020202020204" pitchFamily="34" charset="0"/>
              <a:buChar char="•"/>
            </a:pPr>
            <a:r>
              <a:rPr lang="el-GR" sz="2400" dirty="0"/>
              <a:t>Υλοποίηση παρεμβάσεων</a:t>
            </a:r>
          </a:p>
          <a:p>
            <a:pPr>
              <a:buFont typeface="Arial" panose="020B0604020202020204" pitchFamily="34" charset="0"/>
              <a:buChar char="•"/>
            </a:pPr>
            <a:r>
              <a:rPr lang="el-GR" sz="2400" dirty="0"/>
              <a:t>Έλεγχος ανταπόκρισης</a:t>
            </a:r>
          </a:p>
          <a:p>
            <a:pPr>
              <a:buFont typeface="Arial" panose="020B0604020202020204" pitchFamily="34" charset="0"/>
              <a:buChar char="•"/>
            </a:pPr>
            <a:r>
              <a:rPr lang="el-GR" sz="2400" dirty="0"/>
              <a:t>Αλλαγή παρεμβάσεων όταν χρειάζεται</a:t>
            </a:r>
          </a:p>
          <a:p>
            <a:pPr>
              <a:buFont typeface="Arial" panose="020B0604020202020204" pitchFamily="34" charset="0"/>
              <a:buChar char="•"/>
            </a:pPr>
            <a:r>
              <a:rPr lang="el-GR" sz="2400" dirty="0"/>
              <a:t>Συνέχεια και συντονισμός</a:t>
            </a:r>
          </a:p>
        </p:txBody>
      </p:sp>
      <p:pic>
        <p:nvPicPr>
          <p:cNvPr id="5" name="Picture 2" descr="Ομάδες εργασίας - Emma's Portfolio">
            <a:extLst>
              <a:ext uri="{FF2B5EF4-FFF2-40B4-BE49-F238E27FC236}">
                <a16:creationId xmlns:a16="http://schemas.microsoft.com/office/drawing/2014/main" id="{4DFEB593-58AF-0152-74AF-D1BBAF46BF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30200" y="6210300"/>
            <a:ext cx="5362575" cy="453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81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4E1FD-B6F9-1B96-A4A0-F6B27E700BD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C3CD6F66-99FE-A920-D564-CFFB49CDBD28}"/>
              </a:ext>
            </a:extLst>
          </p:cNvPr>
          <p:cNvSpPr/>
          <p:nvPr/>
        </p:nvSpPr>
        <p:spPr>
          <a:xfrm>
            <a:off x="15163800" y="-234998"/>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E4A4CF53-255E-2538-181B-4ECB8E84A5C4}"/>
              </a:ext>
            </a:extLst>
          </p:cNvPr>
          <p:cNvSpPr txBox="1"/>
          <p:nvPr/>
        </p:nvSpPr>
        <p:spPr>
          <a:xfrm>
            <a:off x="2895600" y="876300"/>
            <a:ext cx="11672656" cy="1118961"/>
          </a:xfrm>
          <a:prstGeom prst="rect">
            <a:avLst/>
          </a:prstGeom>
        </p:spPr>
        <p:txBody>
          <a:bodyPr lIns="0" tIns="0" rIns="0" bIns="0" rtlCol="0" anchor="t">
            <a:spAutoFit/>
          </a:bodyPr>
          <a:lstStyle/>
          <a:p>
            <a:pPr algn="ctr">
              <a:lnSpc>
                <a:spcPts val="9128"/>
              </a:lnSpc>
              <a:spcBef>
                <a:spcPct val="0"/>
              </a:spcBef>
            </a:pPr>
            <a:r>
              <a:rPr lang="en-US" sz="7200" dirty="0" err="1">
                <a:solidFill>
                  <a:srgbClr val="000000"/>
                </a:solidFill>
                <a:ea typeface="Raleway"/>
                <a:cs typeface="Raleway"/>
                <a:sym typeface="Raleway"/>
              </a:rPr>
              <a:t>Ομάδες</a:t>
            </a:r>
            <a:r>
              <a:rPr lang="en-US" sz="7200" dirty="0">
                <a:solidFill>
                  <a:srgbClr val="000000"/>
                </a:solidFill>
                <a:ea typeface="Raleway"/>
                <a:cs typeface="Raleway"/>
                <a:sym typeface="Raleway"/>
              </a:rPr>
              <a:t> </a:t>
            </a:r>
            <a:r>
              <a:rPr lang="en-US" sz="7200" b="1" dirty="0">
                <a:solidFill>
                  <a:srgbClr val="000000"/>
                </a:solidFill>
                <a:ea typeface="Raleway Bold"/>
                <a:cs typeface="Raleway Bold"/>
                <a:sym typeface="Raleway Bold"/>
              </a:rPr>
              <a:t>FACT</a:t>
            </a:r>
            <a:endParaRPr lang="en-US" sz="6600" b="1" dirty="0">
              <a:solidFill>
                <a:srgbClr val="000000"/>
              </a:solidFill>
              <a:ea typeface="The Seasons Bold"/>
              <a:cs typeface="The Seasons Bold"/>
              <a:sym typeface="The Seasons Bold"/>
            </a:endParaRPr>
          </a:p>
        </p:txBody>
      </p:sp>
      <p:sp>
        <p:nvSpPr>
          <p:cNvPr id="11" name="TextBox 10">
            <a:extLst>
              <a:ext uri="{FF2B5EF4-FFF2-40B4-BE49-F238E27FC236}">
                <a16:creationId xmlns:a16="http://schemas.microsoft.com/office/drawing/2014/main" id="{927A95C7-456B-A236-AF97-52577D9E1417}"/>
              </a:ext>
            </a:extLst>
          </p:cNvPr>
          <p:cNvSpPr txBox="1"/>
          <p:nvPr/>
        </p:nvSpPr>
        <p:spPr>
          <a:xfrm>
            <a:off x="1447800" y="2705100"/>
            <a:ext cx="10374922" cy="5759718"/>
          </a:xfrm>
          <a:prstGeom prst="rect">
            <a:avLst/>
          </a:prstGeom>
          <a:noFill/>
        </p:spPr>
        <p:txBody>
          <a:bodyPr wrap="square">
            <a:spAutoFit/>
          </a:bodyPr>
          <a:lstStyle/>
          <a:p>
            <a:pPr lvl="0"/>
            <a:r>
              <a:rPr lang="el-GR" sz="2400" b="1" dirty="0"/>
              <a:t>Στόχοι</a:t>
            </a:r>
            <a:endParaRPr lang="el-GR" sz="3600" dirty="0"/>
          </a:p>
          <a:p>
            <a:pPr marL="342900" lvl="1" indent="-342900">
              <a:buFont typeface="Arial" panose="020B0604020202020204" pitchFamily="34" charset="0"/>
              <a:buChar char="•"/>
            </a:pPr>
            <a:r>
              <a:rPr lang="el-GR" sz="2400" dirty="0"/>
              <a:t>Να διασφαλίσουν </a:t>
            </a:r>
            <a:r>
              <a:rPr lang="el-GR" sz="2400" b="1" dirty="0"/>
              <a:t>συνέχεια της φροντίδας</a:t>
            </a:r>
            <a:r>
              <a:rPr lang="el-GR" sz="2400" dirty="0"/>
              <a:t>. </a:t>
            </a:r>
          </a:p>
          <a:p>
            <a:pPr marL="342900" lvl="1" indent="-342900">
              <a:buFont typeface="Arial" panose="020B0604020202020204" pitchFamily="34" charset="0"/>
              <a:buChar char="•"/>
            </a:pPr>
            <a:r>
              <a:rPr lang="el-GR" sz="2400" dirty="0"/>
              <a:t>Να μειώσουν τις εισαγωγές σε ψυχιατρικά νοσοκομεία. </a:t>
            </a:r>
          </a:p>
          <a:p>
            <a:pPr marL="342900" lvl="1" indent="-342900">
              <a:buFont typeface="Arial" panose="020B0604020202020204" pitchFamily="34" charset="0"/>
              <a:buChar char="•"/>
            </a:pPr>
            <a:r>
              <a:rPr lang="el-GR" sz="2400" dirty="0"/>
              <a:t>Να στηρίξουν την κοινωνική ένταξη (στέγαση, εργασία, κοινωνικές σχέσεις). </a:t>
            </a:r>
            <a:endParaRPr lang="el-GR" sz="3600" dirty="0"/>
          </a:p>
          <a:p>
            <a:pPr marL="342900" lvl="1" indent="-342900">
              <a:buFont typeface="Arial" panose="020B0604020202020204" pitchFamily="34" charset="0"/>
              <a:buChar char="•"/>
            </a:pPr>
            <a:r>
              <a:rPr lang="el-GR" sz="2400" dirty="0"/>
              <a:t>Να ενισχύσουν την αυτονομία και την προσωπική αποκατάσταση.</a:t>
            </a:r>
          </a:p>
          <a:p>
            <a:pPr marL="0" lvl="1"/>
            <a:endParaRPr lang="el-GR" sz="3600" dirty="0"/>
          </a:p>
          <a:p>
            <a:pPr lvl="0">
              <a:lnSpc>
                <a:spcPct val="150000"/>
              </a:lnSpc>
            </a:pPr>
            <a:r>
              <a:rPr lang="el-GR" sz="2400" b="1" dirty="0"/>
              <a:t>Πιστοποίηση / Ποιότητα</a:t>
            </a:r>
            <a:endParaRPr lang="el-GR" sz="3600" dirty="0"/>
          </a:p>
          <a:p>
            <a:pPr marL="0" lvl="1">
              <a:lnSpc>
                <a:spcPct val="150000"/>
              </a:lnSpc>
            </a:pPr>
            <a:r>
              <a:rPr lang="el-GR" sz="2400" dirty="0"/>
              <a:t>Υπάρχει ένας οργανισμός πιστοποίησης: </a:t>
            </a:r>
            <a:r>
              <a:rPr lang="el-GR" sz="2400" b="1" dirty="0"/>
              <a:t>CCAF (</a:t>
            </a:r>
            <a:r>
              <a:rPr lang="el-GR" sz="2400" b="1" dirty="0" err="1"/>
              <a:t>Certification</a:t>
            </a:r>
            <a:r>
              <a:rPr lang="el-GR" sz="2400" b="1" dirty="0"/>
              <a:t> Centre for ACT &amp; FACT)</a:t>
            </a:r>
            <a:r>
              <a:rPr lang="el-GR" sz="2400" dirty="0"/>
              <a:t>, που κάνει επιθεωρήσεις στις ομάδες για να διασφαλίσει ότι λειτουργούν με βάση το μοντέλο. </a:t>
            </a:r>
            <a:endParaRPr lang="el-GR" sz="3600" dirty="0"/>
          </a:p>
          <a:p>
            <a:pPr marL="0" lvl="1">
              <a:lnSpc>
                <a:spcPct val="150000"/>
              </a:lnSpc>
            </a:pPr>
            <a:r>
              <a:rPr lang="el-GR" sz="2400" dirty="0"/>
              <a:t>Οι ομάδες αξιολογούνται με βάση “</a:t>
            </a:r>
            <a:r>
              <a:rPr lang="el-GR" sz="2400" dirty="0" err="1"/>
              <a:t>fidelity</a:t>
            </a:r>
            <a:r>
              <a:rPr lang="el-GR" sz="2400" dirty="0"/>
              <a:t> </a:t>
            </a:r>
            <a:r>
              <a:rPr lang="el-GR" sz="2400" dirty="0" err="1"/>
              <a:t>scales</a:t>
            </a:r>
            <a:r>
              <a:rPr lang="el-GR" sz="2400" dirty="0"/>
              <a:t>” </a:t>
            </a:r>
          </a:p>
          <a:p>
            <a:pPr marL="0" lvl="1">
              <a:lnSpc>
                <a:spcPct val="150000"/>
              </a:lnSpc>
            </a:pPr>
            <a:r>
              <a:rPr lang="el-GR" sz="2400" dirty="0"/>
              <a:t>(βαθμολογούν πόσο πιστά ακολουθείται το μοντέλο FACT). </a:t>
            </a:r>
            <a:endParaRPr lang="el-GR" sz="3600" dirty="0"/>
          </a:p>
        </p:txBody>
      </p:sp>
      <p:pic>
        <p:nvPicPr>
          <p:cNvPr id="5" name="Picture 2" descr="Ομάδες εργασίας - Emma's Portfolio">
            <a:extLst>
              <a:ext uri="{FF2B5EF4-FFF2-40B4-BE49-F238E27FC236}">
                <a16:creationId xmlns:a16="http://schemas.microsoft.com/office/drawing/2014/main" id="{24BA0E16-31E6-B99B-6CB4-7970513FB8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8462" y="5905500"/>
            <a:ext cx="5362575" cy="453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86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C93A3-203C-774C-4491-7FC4DB59F49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BDD1F463-3C17-044B-AC9C-F42B188B6CB1}"/>
              </a:ext>
            </a:extLst>
          </p:cNvPr>
          <p:cNvSpPr/>
          <p:nvPr/>
        </p:nvSpPr>
        <p:spPr>
          <a:xfrm>
            <a:off x="15468600" y="0"/>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4D79B02D-344F-16E4-332B-D400DF6CBE1C}"/>
              </a:ext>
            </a:extLst>
          </p:cNvPr>
          <p:cNvSpPr txBox="1"/>
          <p:nvPr/>
        </p:nvSpPr>
        <p:spPr>
          <a:xfrm>
            <a:off x="3048000" y="699295"/>
            <a:ext cx="11672656" cy="1078372"/>
          </a:xfrm>
          <a:prstGeom prst="rect">
            <a:avLst/>
          </a:prstGeom>
        </p:spPr>
        <p:txBody>
          <a:bodyPr lIns="0" tIns="0" rIns="0" bIns="0" rtlCol="0" anchor="t">
            <a:spAutoFit/>
          </a:bodyPr>
          <a:lstStyle/>
          <a:p>
            <a:pPr algn="ctr">
              <a:lnSpc>
                <a:spcPts val="9128"/>
              </a:lnSpc>
              <a:spcBef>
                <a:spcPct val="0"/>
              </a:spcBef>
            </a:pPr>
            <a:r>
              <a:rPr lang="en-US" sz="6000" dirty="0" err="1">
                <a:solidFill>
                  <a:srgbClr val="000000"/>
                </a:solidFill>
                <a:ea typeface="Raleway"/>
                <a:cs typeface="Raleway"/>
                <a:sym typeface="Raleway"/>
              </a:rPr>
              <a:t>Ομάδες</a:t>
            </a:r>
            <a:r>
              <a:rPr lang="en-US" sz="6000" dirty="0">
                <a:solidFill>
                  <a:srgbClr val="000000"/>
                </a:solidFill>
                <a:ea typeface="Raleway"/>
                <a:cs typeface="Raleway"/>
                <a:sym typeface="Raleway"/>
              </a:rPr>
              <a:t> </a:t>
            </a:r>
            <a:r>
              <a:rPr lang="en-US" sz="6000" b="1" dirty="0">
                <a:solidFill>
                  <a:srgbClr val="000000"/>
                </a:solidFill>
                <a:ea typeface="Raleway Bold"/>
                <a:cs typeface="Raleway Bold"/>
                <a:sym typeface="Raleway Bold"/>
              </a:rPr>
              <a:t>FACT</a:t>
            </a:r>
            <a:r>
              <a:rPr lang="el-GR" sz="6000" b="1" dirty="0">
                <a:solidFill>
                  <a:srgbClr val="000000"/>
                </a:solidFill>
                <a:ea typeface="Raleway Bold"/>
                <a:cs typeface="Raleway Bold"/>
                <a:sym typeface="Raleway Bold"/>
              </a:rPr>
              <a:t>- ΘΕΤΙΚΑ ΣΗΜΕΙΑ!</a:t>
            </a:r>
            <a:endParaRPr lang="en-US" sz="5600" b="1" dirty="0">
              <a:solidFill>
                <a:srgbClr val="000000"/>
              </a:solidFill>
              <a:ea typeface="The Seasons Bold"/>
              <a:cs typeface="The Seasons Bold"/>
              <a:sym typeface="The Seasons Bold"/>
            </a:endParaRPr>
          </a:p>
        </p:txBody>
      </p:sp>
      <p:sp>
        <p:nvSpPr>
          <p:cNvPr id="11" name="TextBox 10">
            <a:extLst>
              <a:ext uri="{FF2B5EF4-FFF2-40B4-BE49-F238E27FC236}">
                <a16:creationId xmlns:a16="http://schemas.microsoft.com/office/drawing/2014/main" id="{9129B878-5861-DA9E-74A6-0C06415CF705}"/>
              </a:ext>
            </a:extLst>
          </p:cNvPr>
          <p:cNvSpPr txBox="1"/>
          <p:nvPr/>
        </p:nvSpPr>
        <p:spPr>
          <a:xfrm>
            <a:off x="1143000" y="2674750"/>
            <a:ext cx="10374922" cy="6463308"/>
          </a:xfrm>
          <a:prstGeom prst="rect">
            <a:avLst/>
          </a:prstGeom>
          <a:noFill/>
        </p:spPr>
        <p:txBody>
          <a:bodyPr wrap="square">
            <a:spAutoFit/>
          </a:bodyPr>
          <a:lstStyle/>
          <a:p>
            <a:pPr lvl="0" algn="just">
              <a:spcBef>
                <a:spcPts val="1200"/>
              </a:spcBef>
              <a:spcAft>
                <a:spcPts val="1200"/>
              </a:spcAft>
            </a:pPr>
            <a:r>
              <a:rPr lang="el-GR" sz="2400" b="1" dirty="0"/>
              <a:t>Καινοτόμο μοντέλο</a:t>
            </a:r>
            <a:r>
              <a:rPr lang="el-GR" sz="2400" dirty="0"/>
              <a:t>: Είναι ένα “ευέλικτο” σύστημα φροντίδας που προσαρμόζεται σε μεταβαλλόμενες ανάγκες ασθενών με στόχο την βελτίωση της ποιότητας ζωής.</a:t>
            </a:r>
            <a:endParaRPr lang="el-GR" sz="3600" dirty="0"/>
          </a:p>
          <a:p>
            <a:pPr lvl="0" algn="just">
              <a:spcBef>
                <a:spcPts val="1200"/>
              </a:spcBef>
              <a:spcAft>
                <a:spcPts val="1200"/>
              </a:spcAft>
            </a:pPr>
            <a:r>
              <a:rPr lang="el-GR" sz="2400" b="1" dirty="0"/>
              <a:t>Οικονομικά και κοινωνικά οφέλη</a:t>
            </a:r>
            <a:r>
              <a:rPr lang="el-GR" sz="2400" dirty="0"/>
              <a:t>: Παρέχει φροντίδα στην κοινότητα, μειώνοντας την ανάγκη για συχνές νοσοκομειακές εισαγωγές. </a:t>
            </a:r>
          </a:p>
          <a:p>
            <a:pPr lvl="0" algn="just">
              <a:spcBef>
                <a:spcPts val="1200"/>
              </a:spcBef>
              <a:spcAft>
                <a:spcPts val="1200"/>
              </a:spcAft>
            </a:pPr>
            <a:r>
              <a:rPr lang="el-GR" sz="2400" b="1" dirty="0"/>
              <a:t>Έμφαση στην ανάρρωση (</a:t>
            </a:r>
            <a:r>
              <a:rPr lang="el-GR" sz="2400" b="1" dirty="0" err="1"/>
              <a:t>recovery</a:t>
            </a:r>
            <a:r>
              <a:rPr lang="el-GR" sz="2400" b="1" dirty="0"/>
              <a:t>)</a:t>
            </a:r>
            <a:r>
              <a:rPr lang="el-GR" sz="2400" dirty="0"/>
              <a:t>: Δεν είναι μόνο θεραπεία των συμπτωμάτων, αλλά και υποστήριξη για κοινωνική ένταξη, εργασία, ζωή στην κοινότητα. </a:t>
            </a:r>
            <a:endParaRPr lang="el-GR" sz="3600" dirty="0"/>
          </a:p>
          <a:p>
            <a:pPr algn="just">
              <a:spcBef>
                <a:spcPts val="1200"/>
              </a:spcBef>
              <a:spcAft>
                <a:spcPts val="1200"/>
              </a:spcAft>
            </a:pPr>
            <a:r>
              <a:rPr lang="el-GR" sz="2400" b="1" dirty="0"/>
              <a:t>Συνεργασία με άλλα συστήματα</a:t>
            </a:r>
            <a:r>
              <a:rPr lang="el-GR" sz="2400" dirty="0"/>
              <a:t>: FACT-</a:t>
            </a:r>
            <a:r>
              <a:rPr lang="el-GR" sz="2400" dirty="0" err="1"/>
              <a:t>teams</a:t>
            </a:r>
            <a:r>
              <a:rPr lang="el-GR" sz="2400" dirty="0"/>
              <a:t> λειτουργούν σε τοπικό επίπεδο και συνεργάζονται με νοσοκομεία, γενικούς ιατρούς και άλλες υπηρεσίες. Μπορούν να γεφυρώσουν κενά σε “διασπασμένα” συστήματα υγείας, προσφέροντας έναν πιο ενιαίο και συνεργατικό τρόπο φροντίδας. </a:t>
            </a:r>
            <a:br>
              <a:rPr lang="el-GR" sz="2400" dirty="0"/>
            </a:br>
            <a:endParaRPr lang="el-GR" sz="6600" dirty="0"/>
          </a:p>
        </p:txBody>
      </p:sp>
      <p:pic>
        <p:nvPicPr>
          <p:cNvPr id="5" name="Picture 2" descr="Ομάδες εργασίας - Emma's Portfolio">
            <a:extLst>
              <a:ext uri="{FF2B5EF4-FFF2-40B4-BE49-F238E27FC236}">
                <a16:creationId xmlns:a16="http://schemas.microsoft.com/office/drawing/2014/main" id="{F75A2853-6D9A-4084-4D1F-50C2B59001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8462" y="5905500"/>
            <a:ext cx="5362575" cy="453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13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09C3-CD7B-FE57-2BD8-7F894747C2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598C82-FFE7-4F2F-72DE-A931F73233ED}"/>
              </a:ext>
            </a:extLst>
          </p:cNvPr>
          <p:cNvSpPr/>
          <p:nvPr/>
        </p:nvSpPr>
        <p:spPr>
          <a:xfrm>
            <a:off x="14984096" y="-91477"/>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6970D4C7-F246-36C1-5CE4-DCB735AE7E68}"/>
              </a:ext>
            </a:extLst>
          </p:cNvPr>
          <p:cNvSpPr/>
          <p:nvPr/>
        </p:nvSpPr>
        <p:spPr>
          <a:xfrm>
            <a:off x="0" y="7372662"/>
            <a:ext cx="3151015" cy="2894995"/>
          </a:xfrm>
          <a:custGeom>
            <a:avLst/>
            <a:gdLst/>
            <a:ahLst/>
            <a:cxnLst/>
            <a:rect l="l" t="t" r="r" b="b"/>
            <a:pathLst>
              <a:path w="3151015" h="2894995">
                <a:moveTo>
                  <a:pt x="0" y="0"/>
                </a:moveTo>
                <a:lnTo>
                  <a:pt x="3151015" y="0"/>
                </a:lnTo>
                <a:lnTo>
                  <a:pt x="3151015" y="2894995"/>
                </a:lnTo>
                <a:lnTo>
                  <a:pt x="0" y="2894995"/>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9" name="Title 1">
            <a:extLst>
              <a:ext uri="{FF2B5EF4-FFF2-40B4-BE49-F238E27FC236}">
                <a16:creationId xmlns:a16="http://schemas.microsoft.com/office/drawing/2014/main" id="{626FFBB4-7610-2599-70FA-7BAAAF9DE418}"/>
              </a:ext>
            </a:extLst>
          </p:cNvPr>
          <p:cNvSpPr txBox="1">
            <a:spLocks/>
          </p:cNvSpPr>
          <p:nvPr/>
        </p:nvSpPr>
        <p:spPr>
          <a:xfrm>
            <a:off x="2817306" y="1715548"/>
            <a:ext cx="5791199" cy="1143000"/>
          </a:xfrm>
          <a:prstGeom prst="rect">
            <a:avLst/>
          </a:prstGeom>
          <a:solidFill>
            <a:schemeClr val="accent6">
              <a:lumMod val="20000"/>
              <a:lumOff val="80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6600" dirty="0"/>
              <a:t>Συμμετέχοντες</a:t>
            </a:r>
            <a:r>
              <a:rPr lang="en-US" sz="6600" dirty="0"/>
              <a:t>:</a:t>
            </a:r>
            <a:endParaRPr lang="el-GR" sz="6600" dirty="0"/>
          </a:p>
        </p:txBody>
      </p:sp>
      <p:sp>
        <p:nvSpPr>
          <p:cNvPr id="10" name="Content Placeholder 2">
            <a:extLst>
              <a:ext uri="{FF2B5EF4-FFF2-40B4-BE49-F238E27FC236}">
                <a16:creationId xmlns:a16="http://schemas.microsoft.com/office/drawing/2014/main" id="{E8841ECC-8455-D680-DFCA-22F82CA9DD50}"/>
              </a:ext>
            </a:extLst>
          </p:cNvPr>
          <p:cNvSpPr txBox="1">
            <a:spLocks/>
          </p:cNvSpPr>
          <p:nvPr/>
        </p:nvSpPr>
        <p:spPr>
          <a:xfrm>
            <a:off x="2824340" y="3473989"/>
            <a:ext cx="14009351"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4800" dirty="0"/>
              <a:t>24 επαγγελματίες ψυχικής υγείας από 12 χώρες:</a:t>
            </a:r>
          </a:p>
          <a:p>
            <a:pPr marL="365125" indent="0">
              <a:buNone/>
            </a:pPr>
            <a:r>
              <a:rPr lang="el-GR" sz="4000" i="1" dirty="0"/>
              <a:t>Ισπανία, Ιταλία, Εσθονία, Λετονία, Αυστρία, Πολωνία, Ρουμανία, Βουλγαρία, Ισλανδία, Τσεχία, Κροατία, Ελλάδα.</a:t>
            </a:r>
          </a:p>
          <a:p>
            <a:pPr marL="365125" indent="0">
              <a:buNone/>
            </a:pPr>
            <a:endParaRPr lang="en-US" sz="4000" i="1" dirty="0"/>
          </a:p>
          <a:p>
            <a:r>
              <a:rPr lang="en-US" sz="4800" dirty="0"/>
              <a:t>85 </a:t>
            </a:r>
            <a:r>
              <a:rPr lang="el-GR" sz="4800" dirty="0"/>
              <a:t>επαγγελματίες ψυχικής υγείας από όλες τις χώρες της ΕΕ. </a:t>
            </a:r>
          </a:p>
        </p:txBody>
      </p:sp>
    </p:spTree>
    <p:extLst>
      <p:ext uri="{BB962C8B-B14F-4D97-AF65-F5344CB8AC3E}">
        <p14:creationId xmlns:p14="http://schemas.microsoft.com/office/powerpoint/2010/main" val="1255992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6F2E4-FECC-C7EA-7D0C-D7E6BE98883B}"/>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3AB9D17B-25CE-9645-2C78-B706E9AEEC54}"/>
              </a:ext>
            </a:extLst>
          </p:cNvPr>
          <p:cNvSpPr/>
          <p:nvPr/>
        </p:nvSpPr>
        <p:spPr>
          <a:xfrm rot="17798096">
            <a:off x="-293425" y="-639653"/>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9" name="TextBox 9">
            <a:extLst>
              <a:ext uri="{FF2B5EF4-FFF2-40B4-BE49-F238E27FC236}">
                <a16:creationId xmlns:a16="http://schemas.microsoft.com/office/drawing/2014/main" id="{CB9FE039-3946-27FF-012E-209B0D00BA70}"/>
              </a:ext>
            </a:extLst>
          </p:cNvPr>
          <p:cNvSpPr txBox="1"/>
          <p:nvPr/>
        </p:nvSpPr>
        <p:spPr>
          <a:xfrm>
            <a:off x="3307672" y="952500"/>
            <a:ext cx="11672656" cy="1166986"/>
          </a:xfrm>
          <a:prstGeom prst="rect">
            <a:avLst/>
          </a:prstGeom>
        </p:spPr>
        <p:txBody>
          <a:bodyPr lIns="0" tIns="0" rIns="0" bIns="0" rtlCol="0" anchor="t">
            <a:spAutoFit/>
          </a:bodyPr>
          <a:lstStyle/>
          <a:p>
            <a:pPr algn="ctr">
              <a:lnSpc>
                <a:spcPts val="9128"/>
              </a:lnSpc>
              <a:spcBef>
                <a:spcPct val="0"/>
              </a:spcBef>
            </a:pPr>
            <a:r>
              <a:rPr lang="en-US" sz="8000" b="1" dirty="0">
                <a:solidFill>
                  <a:srgbClr val="000000"/>
                </a:solidFill>
                <a:ea typeface="The Seasons Bold"/>
                <a:cs typeface="The Seasons Bold"/>
                <a:sym typeface="The Seasons Bold"/>
              </a:rPr>
              <a:t>Region Teams</a:t>
            </a:r>
          </a:p>
        </p:txBody>
      </p:sp>
      <p:sp>
        <p:nvSpPr>
          <p:cNvPr id="10" name="TextBox 10">
            <a:extLst>
              <a:ext uri="{FF2B5EF4-FFF2-40B4-BE49-F238E27FC236}">
                <a16:creationId xmlns:a16="http://schemas.microsoft.com/office/drawing/2014/main" id="{FBE8F7E0-5807-21E8-EFF0-626E1777442E}"/>
              </a:ext>
            </a:extLst>
          </p:cNvPr>
          <p:cNvSpPr txBox="1"/>
          <p:nvPr/>
        </p:nvSpPr>
        <p:spPr>
          <a:xfrm>
            <a:off x="6477000" y="2935270"/>
            <a:ext cx="9296400" cy="5355312"/>
          </a:xfrm>
          <a:prstGeom prst="rect">
            <a:avLst/>
          </a:prstGeom>
        </p:spPr>
        <p:txBody>
          <a:bodyPr wrap="square" lIns="0" tIns="0" rIns="0" bIns="0" rtlCol="0" anchor="t">
            <a:spAutoFit/>
          </a:bodyPr>
          <a:lstStyle/>
          <a:p>
            <a:pPr marL="742950" lvl="1" indent="-285750" algn="just">
              <a:spcBef>
                <a:spcPts val="1200"/>
              </a:spcBef>
              <a:spcAft>
                <a:spcPts val="1200"/>
              </a:spcAft>
              <a:buFont typeface="Arial" panose="020B0604020202020204" pitchFamily="34" charset="0"/>
              <a:buChar char="•"/>
            </a:pPr>
            <a:r>
              <a:rPr lang="el-GR" sz="2400" dirty="0"/>
              <a:t>Τα </a:t>
            </a:r>
            <a:r>
              <a:rPr lang="el-GR" sz="2400" dirty="0" err="1"/>
              <a:t>regioteams</a:t>
            </a:r>
            <a:r>
              <a:rPr lang="en-US" sz="2400" dirty="0"/>
              <a:t> (</a:t>
            </a:r>
            <a:r>
              <a:rPr lang="el-GR" sz="2400" dirty="0"/>
              <a:t>Περιφερειακές ομάδες) ανήκουν στην “ειδική μονάδα” </a:t>
            </a:r>
            <a:r>
              <a:rPr lang="el-GR" sz="2400" b="1" dirty="0" err="1"/>
              <a:t>Reinier</a:t>
            </a:r>
            <a:r>
              <a:rPr lang="el-GR" sz="2400" b="1" dirty="0"/>
              <a:t> </a:t>
            </a:r>
            <a:r>
              <a:rPr lang="en-US" sz="2400" b="1" dirty="0"/>
              <a:t>van Arkel</a:t>
            </a:r>
            <a:r>
              <a:rPr lang="el-GR" sz="2400" dirty="0"/>
              <a:t> (δηλαδή φροντίδα στην κοινότητα / </a:t>
            </a:r>
            <a:r>
              <a:rPr lang="el-GR" sz="2400" dirty="0" err="1"/>
              <a:t>εξωνοσοκομειακή</a:t>
            </a:r>
            <a:r>
              <a:rPr lang="el-GR" sz="2400" dirty="0"/>
              <a:t> φροντίδα). </a:t>
            </a:r>
          </a:p>
          <a:p>
            <a:pPr marL="742950" lvl="1" indent="-285750" algn="just">
              <a:spcBef>
                <a:spcPts val="1200"/>
              </a:spcBef>
              <a:spcAft>
                <a:spcPts val="1200"/>
              </a:spcAft>
              <a:buFont typeface="Arial" panose="020B0604020202020204" pitchFamily="34" charset="0"/>
              <a:buChar char="•"/>
            </a:pPr>
            <a:r>
              <a:rPr lang="el-GR" sz="2400" dirty="0"/>
              <a:t>Στο οργανόγραμμα και στη στρατηγική του οργανισμού, η </a:t>
            </a:r>
            <a:r>
              <a:rPr lang="el-GR" sz="2400" dirty="0" err="1"/>
              <a:t>Reinier</a:t>
            </a:r>
            <a:r>
              <a:rPr lang="el-GR" sz="2400" dirty="0"/>
              <a:t> </a:t>
            </a:r>
            <a:r>
              <a:rPr lang="el-GR" sz="2400" dirty="0" err="1"/>
              <a:t>van</a:t>
            </a:r>
            <a:r>
              <a:rPr lang="el-GR" sz="2400" dirty="0"/>
              <a:t> </a:t>
            </a:r>
            <a:r>
              <a:rPr lang="el-GR" sz="2400" dirty="0" err="1"/>
              <a:t>Arkel</a:t>
            </a:r>
            <a:r>
              <a:rPr lang="el-GR" sz="2400" dirty="0"/>
              <a:t> δίνει έμφαση στην </a:t>
            </a:r>
            <a:r>
              <a:rPr lang="el-GR" sz="2400" b="1" dirty="0"/>
              <a:t>δικτύωση</a:t>
            </a:r>
            <a:r>
              <a:rPr lang="el-GR" sz="2400" dirty="0"/>
              <a:t>, δηλαδή συνεργασία με το κοινωνικό δίκτυο του ωφελούμενου, άλλες υπηρεσίες υγείας και τοπικές κοινότητες. </a:t>
            </a:r>
          </a:p>
          <a:p>
            <a:pPr marL="742950" lvl="1" indent="-285750" algn="just">
              <a:spcBef>
                <a:spcPts val="1200"/>
              </a:spcBef>
              <a:spcAft>
                <a:spcPts val="1200"/>
              </a:spcAft>
              <a:buFont typeface="Arial" panose="020B0604020202020204" pitchFamily="34" charset="0"/>
              <a:buChar char="•"/>
            </a:pPr>
            <a:r>
              <a:rPr lang="el-GR" sz="2400" dirty="0"/>
              <a:t>Τα </a:t>
            </a:r>
            <a:r>
              <a:rPr lang="el-GR" sz="2400" dirty="0" err="1"/>
              <a:t>regioteams</a:t>
            </a:r>
            <a:r>
              <a:rPr lang="el-GR" sz="2400" dirty="0"/>
              <a:t> είναι </a:t>
            </a:r>
            <a:r>
              <a:rPr lang="el-GR" sz="2400" b="1" dirty="0"/>
              <a:t>διεπιστημονικά</a:t>
            </a:r>
            <a:r>
              <a:rPr lang="el-GR" sz="2400" dirty="0"/>
              <a:t>: περιλαμβάνουν νοσηλευτές, ψυχιάτρους,   ψυχολόγους, </a:t>
            </a:r>
            <a:r>
              <a:rPr lang="en-US" sz="2400" dirty="0"/>
              <a:t>peers.</a:t>
            </a:r>
            <a:r>
              <a:rPr lang="el-GR" sz="2400" dirty="0"/>
              <a:t> </a:t>
            </a:r>
          </a:p>
          <a:p>
            <a:pPr marL="717550" indent="-266700" algn="just">
              <a:spcBef>
                <a:spcPts val="1200"/>
              </a:spcBef>
              <a:spcAft>
                <a:spcPts val="1200"/>
              </a:spcAft>
              <a:buFont typeface="Arial" panose="020B0604020202020204" pitchFamily="34" charset="0"/>
              <a:buChar char="•"/>
              <a:tabLst>
                <a:tab pos="812800" algn="l"/>
              </a:tabLst>
            </a:pPr>
            <a:r>
              <a:rPr lang="el-GR" sz="2400" b="1" dirty="0"/>
              <a:t>Επίσης περιλαμβάνουν άτομα από τον συγγενικό/κοινωνικό κύκλο του ωφελούμενου:   πχ μητέρα, φίλος, συγκάτοικος, συμμαθητής, συνάδελφος κλπ.</a:t>
            </a:r>
            <a:endParaRPr lang="en-US" sz="2400" b="1" dirty="0"/>
          </a:p>
        </p:txBody>
      </p:sp>
      <p:pic>
        <p:nvPicPr>
          <p:cNvPr id="2050" name="Picture 2" descr="Ομάδες Εργασίας Εκπαιδευτικών Μεσσηνίας">
            <a:extLst>
              <a:ext uri="{FF2B5EF4-FFF2-40B4-BE49-F238E27FC236}">
                <a16:creationId xmlns:a16="http://schemas.microsoft.com/office/drawing/2014/main" id="{9154CDFD-A6D9-00AD-1C88-1CFFFC1682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74" y="4820219"/>
            <a:ext cx="5540326" cy="546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560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5C8FF-4ED3-F930-DE47-235099B15AF8}"/>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7DEBCE6E-F2E7-782F-C9E3-B89245BD2CB2}"/>
              </a:ext>
            </a:extLst>
          </p:cNvPr>
          <p:cNvSpPr/>
          <p:nvPr/>
        </p:nvSpPr>
        <p:spPr>
          <a:xfrm>
            <a:off x="641831" y="-942682"/>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7E4B21E2-FAC8-1A2F-BB4B-2F110D24E64B}"/>
              </a:ext>
            </a:extLst>
          </p:cNvPr>
          <p:cNvSpPr txBox="1"/>
          <p:nvPr/>
        </p:nvSpPr>
        <p:spPr>
          <a:xfrm>
            <a:off x="3307672" y="723900"/>
            <a:ext cx="11672656" cy="1166986"/>
          </a:xfrm>
          <a:prstGeom prst="rect">
            <a:avLst/>
          </a:prstGeom>
        </p:spPr>
        <p:txBody>
          <a:bodyPr lIns="0" tIns="0" rIns="0" bIns="0" rtlCol="0" anchor="t">
            <a:spAutoFit/>
          </a:bodyPr>
          <a:lstStyle/>
          <a:p>
            <a:pPr algn="ctr">
              <a:lnSpc>
                <a:spcPts val="9128"/>
              </a:lnSpc>
              <a:spcBef>
                <a:spcPct val="0"/>
              </a:spcBef>
            </a:pPr>
            <a:r>
              <a:rPr lang="en-US" sz="8000" b="1" dirty="0">
                <a:solidFill>
                  <a:srgbClr val="000000"/>
                </a:solidFill>
                <a:ea typeface="The Seasons Bold"/>
                <a:cs typeface="The Seasons Bold"/>
                <a:sym typeface="The Seasons Bold"/>
              </a:rPr>
              <a:t>Region Teams</a:t>
            </a:r>
          </a:p>
        </p:txBody>
      </p:sp>
      <p:sp>
        <p:nvSpPr>
          <p:cNvPr id="10" name="TextBox 10">
            <a:extLst>
              <a:ext uri="{FF2B5EF4-FFF2-40B4-BE49-F238E27FC236}">
                <a16:creationId xmlns:a16="http://schemas.microsoft.com/office/drawing/2014/main" id="{8763A5C7-DE28-5941-CFAA-2CF81CF32B31}"/>
              </a:ext>
            </a:extLst>
          </p:cNvPr>
          <p:cNvSpPr txBox="1"/>
          <p:nvPr/>
        </p:nvSpPr>
        <p:spPr>
          <a:xfrm>
            <a:off x="5562600" y="2552700"/>
            <a:ext cx="11517963" cy="6032421"/>
          </a:xfrm>
          <a:prstGeom prst="rect">
            <a:avLst/>
          </a:prstGeom>
        </p:spPr>
        <p:txBody>
          <a:bodyPr wrap="square" lIns="0" tIns="0" rIns="0" bIns="0" rtlCol="0" anchor="t">
            <a:spAutoFit/>
          </a:bodyPr>
          <a:lstStyle/>
          <a:p>
            <a:pPr marL="742950" lvl="1" indent="-285750" algn="just">
              <a:spcBef>
                <a:spcPts val="1200"/>
              </a:spcBef>
              <a:spcAft>
                <a:spcPts val="1200"/>
              </a:spcAft>
              <a:buFont typeface="Arial" panose="020B0604020202020204" pitchFamily="34" charset="0"/>
              <a:buChar char="•"/>
            </a:pPr>
            <a:r>
              <a:rPr lang="el-GR" sz="2400" dirty="0"/>
              <a:t>Στοχεύει να φέρει την ειδική ψυχική φροντίδα πιο κοντά στα άτομα στην κοινότητα, </a:t>
            </a:r>
            <a:r>
              <a:rPr lang="el-GR" sz="2400" b="1" dirty="0"/>
              <a:t>μειώνοντας “σκαλοπάτια” πρόσβασης </a:t>
            </a:r>
            <a:r>
              <a:rPr lang="el-GR" sz="2400" dirty="0"/>
              <a:t>και βελτιώνοντας τη συνέχεια φροντίδας. </a:t>
            </a:r>
          </a:p>
          <a:p>
            <a:pPr marL="742950" lvl="1" indent="-285750" algn="just">
              <a:spcBef>
                <a:spcPts val="1200"/>
              </a:spcBef>
              <a:spcAft>
                <a:spcPts val="1200"/>
              </a:spcAft>
              <a:buFont typeface="Arial" panose="020B0604020202020204" pitchFamily="34" charset="0"/>
              <a:buChar char="•"/>
            </a:pPr>
            <a:r>
              <a:rPr lang="el-GR" sz="2400" dirty="0"/>
              <a:t>Η δομή των </a:t>
            </a:r>
            <a:r>
              <a:rPr lang="el-GR" sz="2400" dirty="0" err="1"/>
              <a:t>regioteams</a:t>
            </a:r>
            <a:r>
              <a:rPr lang="el-GR" sz="2400" dirty="0"/>
              <a:t> είναι “σε κίνηση”: δεν είναι στατικά, αλλά </a:t>
            </a:r>
            <a:r>
              <a:rPr lang="el-GR" sz="2400" b="1" dirty="0"/>
              <a:t>“αναπτυσσόμενα” τμήματα</a:t>
            </a:r>
            <a:r>
              <a:rPr lang="el-GR" sz="2400" dirty="0"/>
              <a:t>, κάτι που σημαίνει ότι η οργανωτική τους μορφή και τα όρια μπορεί να αλλάζουν ενώ η υπηρεσία εξελίσσεται. </a:t>
            </a:r>
          </a:p>
          <a:p>
            <a:pPr marL="742950" lvl="1" indent="-285750" algn="just">
              <a:spcBef>
                <a:spcPts val="1200"/>
              </a:spcBef>
              <a:spcAft>
                <a:spcPts val="1200"/>
              </a:spcAft>
              <a:buFont typeface="Arial" panose="020B0604020202020204" pitchFamily="34" charset="0"/>
              <a:buChar char="•"/>
            </a:pPr>
            <a:r>
              <a:rPr lang="el-GR" sz="2400" dirty="0"/>
              <a:t>Τα </a:t>
            </a:r>
            <a:r>
              <a:rPr lang="el-GR" sz="2400" dirty="0" err="1"/>
              <a:t>regioteams</a:t>
            </a:r>
            <a:r>
              <a:rPr lang="el-GR" sz="2400" dirty="0"/>
              <a:t> είναι μέρος ενός ευρύτερου δικτύου φροντίδας: δεν δουλεύουν απομονωμένα, αλλά συνεργάζονται με δομές για να ενσωματώνουν την υποστήριξη από </a:t>
            </a:r>
            <a:r>
              <a:rPr lang="en-US" sz="2400" dirty="0"/>
              <a:t>peers</a:t>
            </a:r>
            <a:r>
              <a:rPr lang="el-GR" sz="2400" dirty="0"/>
              <a:t> (</a:t>
            </a:r>
            <a:r>
              <a:rPr lang="el-GR" sz="2400" dirty="0" err="1"/>
              <a:t>Herstelacademie</a:t>
            </a:r>
            <a:r>
              <a:rPr lang="el-GR" sz="2400" dirty="0"/>
              <a:t>=Κέντρο Ανάκαμψης)</a:t>
            </a:r>
            <a:r>
              <a:rPr lang="en-US" sz="2400" dirty="0"/>
              <a:t>.</a:t>
            </a:r>
            <a:endParaRPr lang="el-GR" sz="2400" dirty="0"/>
          </a:p>
          <a:p>
            <a:pPr marL="742950" lvl="1" indent="-285750" algn="just">
              <a:spcBef>
                <a:spcPts val="1200"/>
              </a:spcBef>
              <a:spcAft>
                <a:spcPts val="1200"/>
              </a:spcAft>
              <a:buFont typeface="Arial" panose="020B0604020202020204" pitchFamily="34" charset="0"/>
              <a:buChar char="•"/>
            </a:pPr>
            <a:r>
              <a:rPr lang="el-GR" sz="2400" dirty="0"/>
              <a:t>Η συνεργασία περιλαμβάνει και άλλους φορείς κοινωνικής μέριμνας, τοπικές γειτονιές, πρώτης γραμμής υπηρεσίες υγείας κ.ά. — στο όραμα της δικτύωσης.</a:t>
            </a:r>
          </a:p>
          <a:p>
            <a:pPr marL="717550" indent="-266700" algn="just">
              <a:spcBef>
                <a:spcPts val="1200"/>
              </a:spcBef>
              <a:spcAft>
                <a:spcPts val="1200"/>
              </a:spcAft>
              <a:buFont typeface="Arial" panose="020B0604020202020204" pitchFamily="34" charset="0"/>
              <a:buChar char="•"/>
              <a:tabLst>
                <a:tab pos="717550" algn="l"/>
              </a:tabLst>
            </a:pPr>
            <a:r>
              <a:rPr lang="el-GR" sz="2400" dirty="0"/>
              <a:t>Επίσης, τα </a:t>
            </a:r>
            <a:r>
              <a:rPr lang="el-GR" sz="2400" dirty="0" err="1"/>
              <a:t>regioteams</a:t>
            </a:r>
            <a:r>
              <a:rPr lang="el-GR" sz="2400" dirty="0"/>
              <a:t> συνδέονται με την κλινική φροντίδα και άλλες μονάδες της </a:t>
            </a:r>
            <a:r>
              <a:rPr lang="el-GR" sz="2400" dirty="0" err="1"/>
              <a:t>Reinier</a:t>
            </a:r>
            <a:r>
              <a:rPr lang="el-GR" sz="2400" dirty="0"/>
              <a:t> </a:t>
            </a:r>
            <a:r>
              <a:rPr lang="el-GR" sz="2400" dirty="0" err="1"/>
              <a:t>van</a:t>
            </a:r>
            <a:r>
              <a:rPr lang="el-GR" sz="2400" dirty="0"/>
              <a:t> </a:t>
            </a:r>
            <a:r>
              <a:rPr lang="el-GR" sz="2400" dirty="0" err="1"/>
              <a:t>Arkel</a:t>
            </a:r>
            <a:r>
              <a:rPr lang="el-GR" sz="2400" dirty="0"/>
              <a:t> όταν είναι απαραίτητο — δηλαδή, μπορούν να παραπέμψουν ή να συνεργαστούν για εντατική ή ειδική θεραπεία. </a:t>
            </a:r>
            <a:endParaRPr lang="en-US" sz="2400" dirty="0">
              <a:solidFill>
                <a:srgbClr val="000000"/>
              </a:solidFill>
              <a:ea typeface="Raleway"/>
              <a:cs typeface="Raleway"/>
              <a:sym typeface="Raleway"/>
            </a:endParaRPr>
          </a:p>
        </p:txBody>
      </p:sp>
      <p:pic>
        <p:nvPicPr>
          <p:cNvPr id="5" name="Picture 2" descr="Ομάδες Εργασίας Εκπαιδευτικών Μεσσηνίας">
            <a:extLst>
              <a:ext uri="{FF2B5EF4-FFF2-40B4-BE49-F238E27FC236}">
                <a16:creationId xmlns:a16="http://schemas.microsoft.com/office/drawing/2014/main" id="{4C880D17-E2CE-FDB7-446B-2864111135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6" y="4820218"/>
            <a:ext cx="5540326" cy="546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367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706106" y="176440"/>
            <a:ext cx="9829800" cy="1904999"/>
          </a:xfrm>
        </p:spPr>
        <p:txBody>
          <a:bodyPr>
            <a:noAutofit/>
          </a:bodyPr>
          <a:lstStyle/>
          <a:p>
            <a:r>
              <a:rPr lang="el-GR" sz="6000" b="1" dirty="0"/>
              <a:t>          Υποστήριξη Οικογενειών</a:t>
            </a:r>
            <a:endParaRPr lang="el-GR" sz="6000" dirty="0"/>
          </a:p>
        </p:txBody>
      </p:sp>
      <p:pic>
        <p:nvPicPr>
          <p:cNvPr id="4" name="Picture 2"/>
          <p:cNvPicPr>
            <a:picLocks noChangeAspect="1" noChangeArrowheads="1"/>
          </p:cNvPicPr>
          <p:nvPr/>
        </p:nvPicPr>
        <p:blipFill>
          <a:blip r:embed="rId2" cstate="print"/>
          <a:srcRect/>
          <a:stretch>
            <a:fillRect/>
          </a:stretch>
        </p:blipFill>
        <p:spPr bwMode="auto">
          <a:xfrm>
            <a:off x="2170113" y="2079625"/>
            <a:ext cx="14746287" cy="7118350"/>
          </a:xfrm>
          <a:prstGeom prst="rect">
            <a:avLst/>
          </a:prstGeom>
          <a:noFill/>
          <a:ln w="9525">
            <a:noFill/>
            <a:miter lim="800000"/>
            <a:headEnd/>
            <a:tailEnd/>
          </a:ln>
          <a:effectLst/>
        </p:spPr>
      </p:pic>
      <p:sp>
        <p:nvSpPr>
          <p:cNvPr id="5" name="Freeform 2">
            <a:extLst>
              <a:ext uri="{FF2B5EF4-FFF2-40B4-BE49-F238E27FC236}">
                <a16:creationId xmlns:a16="http://schemas.microsoft.com/office/drawing/2014/main" id="{851415E3-4EAC-FE78-77CB-81814CC64361}"/>
              </a:ext>
            </a:extLst>
          </p:cNvPr>
          <p:cNvSpPr/>
          <p:nvPr/>
        </p:nvSpPr>
        <p:spPr>
          <a:xfrm rot="6782035">
            <a:off x="15066806" y="7873203"/>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6" name="Freeform 2">
            <a:extLst>
              <a:ext uri="{FF2B5EF4-FFF2-40B4-BE49-F238E27FC236}">
                <a16:creationId xmlns:a16="http://schemas.microsoft.com/office/drawing/2014/main" id="{3039A783-1340-AEDC-2A7F-FCCB9D95EDB6}"/>
              </a:ext>
            </a:extLst>
          </p:cNvPr>
          <p:cNvSpPr/>
          <p:nvPr/>
        </p:nvSpPr>
        <p:spPr>
          <a:xfrm rot="11828317">
            <a:off x="-301342" y="7610921"/>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566F-EF61-F48A-398F-35202A5C35E3}"/>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B580E2A0-2B8D-9C20-46D6-5958CFE6BB73}"/>
              </a:ext>
            </a:extLst>
          </p:cNvPr>
          <p:cNvSpPr/>
          <p:nvPr/>
        </p:nvSpPr>
        <p:spPr>
          <a:xfrm>
            <a:off x="-457200" y="-124026"/>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539740C7-5617-47F0-6246-2D8257C4D648}"/>
              </a:ext>
            </a:extLst>
          </p:cNvPr>
          <p:cNvSpPr txBox="1"/>
          <p:nvPr/>
        </p:nvSpPr>
        <p:spPr>
          <a:xfrm>
            <a:off x="1971438" y="678860"/>
            <a:ext cx="11672656" cy="1846659"/>
          </a:xfrm>
          <a:prstGeom prst="rect">
            <a:avLst/>
          </a:prstGeom>
        </p:spPr>
        <p:txBody>
          <a:bodyPr lIns="0" tIns="0" rIns="0" bIns="0" rtlCol="0" anchor="t">
            <a:spAutoFit/>
          </a:bodyPr>
          <a:lstStyle/>
          <a:p>
            <a:pPr algn="ctr">
              <a:spcBef>
                <a:spcPct val="0"/>
              </a:spcBef>
            </a:pPr>
            <a:r>
              <a:rPr lang="el-GR" sz="6000" b="1" dirty="0">
                <a:solidFill>
                  <a:srgbClr val="000000"/>
                </a:solidFill>
                <a:ea typeface="The Seasons Bold"/>
                <a:cs typeface="The Seasons Bold"/>
                <a:sym typeface="The Seasons Bold"/>
              </a:rPr>
              <a:t>Ο ρόλος των </a:t>
            </a:r>
            <a:r>
              <a:rPr lang="en-US" sz="6000" b="1" dirty="0">
                <a:solidFill>
                  <a:srgbClr val="000000"/>
                </a:solidFill>
                <a:ea typeface="The Seasons Bold"/>
                <a:cs typeface="The Seasons Bold"/>
                <a:sym typeface="The Seasons Bold"/>
              </a:rPr>
              <a:t>peer support </a:t>
            </a:r>
            <a:r>
              <a:rPr lang="el-GR" sz="6000" b="1" dirty="0">
                <a:solidFill>
                  <a:srgbClr val="000000"/>
                </a:solidFill>
                <a:ea typeface="The Seasons Bold"/>
                <a:cs typeface="The Seasons Bold"/>
                <a:sym typeface="The Seasons Bold"/>
              </a:rPr>
              <a:t>εργαζομένων</a:t>
            </a:r>
            <a:endParaRPr lang="en-US" sz="6000" b="1" dirty="0">
              <a:solidFill>
                <a:srgbClr val="000000"/>
              </a:solidFill>
              <a:ea typeface="The Seasons Bold"/>
              <a:cs typeface="The Seasons Bold"/>
              <a:sym typeface="The Seasons Bold"/>
            </a:endParaRPr>
          </a:p>
        </p:txBody>
      </p:sp>
      <p:sp>
        <p:nvSpPr>
          <p:cNvPr id="10" name="TextBox 10">
            <a:extLst>
              <a:ext uri="{FF2B5EF4-FFF2-40B4-BE49-F238E27FC236}">
                <a16:creationId xmlns:a16="http://schemas.microsoft.com/office/drawing/2014/main" id="{AA9CE1CF-2DD4-D514-6739-765BD1C2658B}"/>
              </a:ext>
            </a:extLst>
          </p:cNvPr>
          <p:cNvSpPr txBox="1"/>
          <p:nvPr/>
        </p:nvSpPr>
        <p:spPr>
          <a:xfrm>
            <a:off x="2243019" y="3279536"/>
            <a:ext cx="13801962" cy="6801862"/>
          </a:xfrm>
          <a:prstGeom prst="rect">
            <a:avLst/>
          </a:prstGeom>
        </p:spPr>
        <p:txBody>
          <a:bodyPr wrap="square" lIns="0" tIns="0" rIns="0" bIns="0" rtlCol="0" anchor="t">
            <a:spAutoFit/>
          </a:bodyPr>
          <a:lstStyle/>
          <a:p>
            <a:r>
              <a:rPr lang="el-GR" sz="2800" b="1" dirty="0"/>
              <a:t>Ορισμός &amp; Ταυτότητα</a:t>
            </a:r>
            <a:endParaRPr lang="el-GR" sz="2800" dirty="0"/>
          </a:p>
          <a:p>
            <a:pPr algn="just"/>
            <a:r>
              <a:rPr lang="el-GR" sz="2800" dirty="0"/>
              <a:t>Οι </a:t>
            </a:r>
            <a:r>
              <a:rPr lang="en-US" sz="2800" dirty="0"/>
              <a:t>peer support </a:t>
            </a:r>
            <a:r>
              <a:rPr lang="el-GR" sz="2800" dirty="0"/>
              <a:t>εργαζόμενοι είναι άτομα που είχαν οι ίδιοι ψυχικές δυσκολίες ή εμπειρίες με την ψυχική υγεία και πλέον έχουν αναρρώσει ή βρίσκονται σε μια φάση σταθερότητας, ώστε να μπορούν να μοιράζονται αυτή την εμπειρία επαγγελματικά. </a:t>
            </a:r>
          </a:p>
          <a:p>
            <a:pPr algn="just"/>
            <a:r>
              <a:rPr lang="el-GR" sz="2800" dirty="0"/>
              <a:t>Έχουν ειδική εκπαίδευση ή κατάρτιση σχετικά με το πώς να χρησιμοποιούν την προσωπική εμπειρία τους με έναν επαγγελματικό, υποστηρικτικό τρόπο. </a:t>
            </a:r>
          </a:p>
          <a:p>
            <a:pPr algn="just"/>
            <a:endParaRPr lang="el-GR" sz="2800" dirty="0"/>
          </a:p>
          <a:p>
            <a:pPr algn="just"/>
            <a:r>
              <a:rPr lang="el-GR" sz="2800" b="1" dirty="0"/>
              <a:t>Ρόλος στα FACT</a:t>
            </a:r>
            <a:endParaRPr lang="el-GR" sz="2800" dirty="0"/>
          </a:p>
          <a:p>
            <a:pPr algn="just"/>
            <a:r>
              <a:rPr lang="el-GR" sz="2800" dirty="0"/>
              <a:t>Στις ομάδες FACT, οι ομότιμοι εργαζόμενοι παίζουν ρόλο στο «μεταφορά γνώσης εμπειρίας». Μπορούν να προσφέρουν υποστήριξη, να δώσουν </a:t>
            </a:r>
            <a:r>
              <a:rPr lang="el-GR" sz="2800" b="1" dirty="0">
                <a:solidFill>
                  <a:schemeClr val="accent6">
                    <a:lumMod val="75000"/>
                  </a:schemeClr>
                </a:solidFill>
              </a:rPr>
              <a:t>«φωνή» των χρηστών </a:t>
            </a:r>
            <a:r>
              <a:rPr lang="el-GR" sz="2800" dirty="0"/>
              <a:t>στην ομάδα και να ενισχύσουν μια κουλτούρα ανάκαμψης. </a:t>
            </a:r>
          </a:p>
          <a:p>
            <a:pPr algn="just"/>
            <a:r>
              <a:rPr lang="el-GR" sz="2800" dirty="0"/>
              <a:t>Συμμετέχουν σε δραστηριότητες όπως: ομάδες </a:t>
            </a:r>
            <a:r>
              <a:rPr lang="el-GR" sz="2800" dirty="0" err="1"/>
              <a:t>ψυχοεκπαίδευσης</a:t>
            </a:r>
            <a:r>
              <a:rPr lang="el-GR" sz="2800" dirty="0"/>
              <a:t>, σχέδια ανάκαμψης, </a:t>
            </a:r>
            <a:r>
              <a:rPr lang="el-GR" sz="2800" dirty="0" err="1"/>
              <a:t>peer-groups</a:t>
            </a:r>
            <a:r>
              <a:rPr lang="el-GR" sz="2800" dirty="0"/>
              <a:t>, ομάδες ανοικτού διαλόγου κα.</a:t>
            </a:r>
          </a:p>
          <a:p>
            <a:pPr lvl="1" algn="just">
              <a:spcBef>
                <a:spcPts val="1200"/>
              </a:spcBef>
              <a:spcAft>
                <a:spcPts val="1200"/>
              </a:spcAft>
            </a:pPr>
            <a:endParaRPr lang="el-GR" sz="2400" dirty="0"/>
          </a:p>
          <a:p>
            <a:pPr marL="742950" lvl="1" indent="-285750" algn="just">
              <a:spcBef>
                <a:spcPts val="1200"/>
              </a:spcBef>
              <a:spcAft>
                <a:spcPts val="1200"/>
              </a:spcAft>
              <a:buFont typeface="Arial" panose="020B0604020202020204" pitchFamily="34" charset="0"/>
              <a:buChar char="•"/>
            </a:pPr>
            <a:endParaRPr lang="en-US" sz="2400" dirty="0">
              <a:solidFill>
                <a:srgbClr val="000000"/>
              </a:solidFill>
              <a:ea typeface="Raleway"/>
              <a:cs typeface="Raleway"/>
              <a:sym typeface="Raleway"/>
            </a:endParaRPr>
          </a:p>
        </p:txBody>
      </p:sp>
      <p:sp>
        <p:nvSpPr>
          <p:cNvPr id="5" name="AutoShape 2" descr="ΕΝΟΤΗΤΑ 1: ΕΙΣΑΓΩΓΗ ΣΤΗΝ ΥΠΟΣΤΗΡΙΞΗ ΟΜΟΤΙΜΩΝ - ATL Project">
            <a:extLst>
              <a:ext uri="{FF2B5EF4-FFF2-40B4-BE49-F238E27FC236}">
                <a16:creationId xmlns:a16="http://schemas.microsoft.com/office/drawing/2014/main" id="{97DDB9C8-F01C-7F58-B63F-7F7B38671048}"/>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172" name="Picture 4" descr="ΕΝΟΤΗΤΑ 1: ΕΙΣΑΓΩΓΗ ΣΤΗΝ ΥΠΟΣΤΗΡΙΞΗ ΟΜΟΤΙΜΩΝ - ATL Project">
            <a:extLst>
              <a:ext uri="{FF2B5EF4-FFF2-40B4-BE49-F238E27FC236}">
                <a16:creationId xmlns:a16="http://schemas.microsoft.com/office/drawing/2014/main" id="{29C2A13F-80D5-08A0-20E5-277EA7EB97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4094" y="154389"/>
            <a:ext cx="4351311"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193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1EB61-F548-F591-6640-A55DBC237B8E}"/>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BE342399-CED1-8FB3-8D2D-ED4B32E6DD8A}"/>
              </a:ext>
            </a:extLst>
          </p:cNvPr>
          <p:cNvSpPr/>
          <p:nvPr/>
        </p:nvSpPr>
        <p:spPr>
          <a:xfrm>
            <a:off x="-304800" y="-827035"/>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1BAC6E60-F66E-F888-9BFF-66D4C79A02E8}"/>
              </a:ext>
            </a:extLst>
          </p:cNvPr>
          <p:cNvSpPr txBox="1"/>
          <p:nvPr/>
        </p:nvSpPr>
        <p:spPr>
          <a:xfrm>
            <a:off x="1971438" y="678860"/>
            <a:ext cx="11672656" cy="1846659"/>
          </a:xfrm>
          <a:prstGeom prst="rect">
            <a:avLst/>
          </a:prstGeom>
        </p:spPr>
        <p:txBody>
          <a:bodyPr lIns="0" tIns="0" rIns="0" bIns="0" rtlCol="0" anchor="t">
            <a:spAutoFit/>
          </a:bodyPr>
          <a:lstStyle/>
          <a:p>
            <a:pPr algn="ctr">
              <a:spcBef>
                <a:spcPct val="0"/>
              </a:spcBef>
            </a:pPr>
            <a:r>
              <a:rPr lang="el-GR" sz="6000" b="1" dirty="0">
                <a:solidFill>
                  <a:srgbClr val="000000"/>
                </a:solidFill>
                <a:ea typeface="The Seasons Bold"/>
                <a:cs typeface="The Seasons Bold"/>
                <a:sym typeface="The Seasons Bold"/>
              </a:rPr>
              <a:t>Ο ρόλος των </a:t>
            </a:r>
            <a:r>
              <a:rPr lang="en-US" sz="6000" b="1" dirty="0">
                <a:solidFill>
                  <a:srgbClr val="000000"/>
                </a:solidFill>
                <a:ea typeface="The Seasons Bold"/>
                <a:cs typeface="The Seasons Bold"/>
                <a:sym typeface="The Seasons Bold"/>
              </a:rPr>
              <a:t>peer support </a:t>
            </a:r>
            <a:r>
              <a:rPr lang="el-GR" sz="6000" b="1" dirty="0">
                <a:solidFill>
                  <a:srgbClr val="000000"/>
                </a:solidFill>
                <a:ea typeface="The Seasons Bold"/>
                <a:cs typeface="The Seasons Bold"/>
                <a:sym typeface="The Seasons Bold"/>
              </a:rPr>
              <a:t>εργαζομένων</a:t>
            </a:r>
            <a:endParaRPr lang="en-US" sz="6000" b="1" dirty="0">
              <a:solidFill>
                <a:srgbClr val="000000"/>
              </a:solidFill>
              <a:ea typeface="The Seasons Bold"/>
              <a:cs typeface="The Seasons Bold"/>
              <a:sym typeface="The Seasons Bold"/>
            </a:endParaRPr>
          </a:p>
        </p:txBody>
      </p:sp>
      <p:sp>
        <p:nvSpPr>
          <p:cNvPr id="10" name="TextBox 10">
            <a:extLst>
              <a:ext uri="{FF2B5EF4-FFF2-40B4-BE49-F238E27FC236}">
                <a16:creationId xmlns:a16="http://schemas.microsoft.com/office/drawing/2014/main" id="{3981A383-E034-E593-0328-63D5BF880403}"/>
              </a:ext>
            </a:extLst>
          </p:cNvPr>
          <p:cNvSpPr txBox="1"/>
          <p:nvPr/>
        </p:nvSpPr>
        <p:spPr>
          <a:xfrm>
            <a:off x="2362200" y="2931140"/>
            <a:ext cx="11517963" cy="7786747"/>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l-GR" sz="2800" b="1" dirty="0"/>
              <a:t>Οφέλη για τους χρήστες υπηρεσιών ψυχικής υγείας</a:t>
            </a:r>
            <a:endParaRPr lang="el-GR" sz="2800" dirty="0"/>
          </a:p>
          <a:p>
            <a:pPr algn="just"/>
            <a:r>
              <a:rPr lang="en-US" sz="2800" dirty="0"/>
              <a:t>1.</a:t>
            </a:r>
            <a:r>
              <a:rPr lang="el-GR" sz="2800" dirty="0"/>
              <a:t>Συμβάλλουν στην </a:t>
            </a:r>
            <a:r>
              <a:rPr lang="el-GR" sz="2800" b="1" dirty="0">
                <a:solidFill>
                  <a:schemeClr val="accent6">
                    <a:lumMod val="75000"/>
                  </a:schemeClr>
                </a:solidFill>
              </a:rPr>
              <a:t>ελάττωση της </a:t>
            </a:r>
            <a:r>
              <a:rPr lang="el-GR" sz="2800" b="1" dirty="0" err="1">
                <a:solidFill>
                  <a:schemeClr val="accent6">
                    <a:lumMod val="75000"/>
                  </a:schemeClr>
                </a:solidFill>
              </a:rPr>
              <a:t>αυτο-στιγματοποίησης</a:t>
            </a:r>
            <a:r>
              <a:rPr lang="el-GR" sz="2800" dirty="0">
                <a:solidFill>
                  <a:schemeClr val="accent6">
                    <a:lumMod val="75000"/>
                  </a:schemeClr>
                </a:solidFill>
              </a:rPr>
              <a:t> </a:t>
            </a:r>
            <a:r>
              <a:rPr lang="el-GR" sz="2800" dirty="0"/>
              <a:t>και της </a:t>
            </a:r>
            <a:r>
              <a:rPr lang="el-GR" sz="2800" dirty="0" err="1"/>
              <a:t>αλληλο-στιγματοποίησης</a:t>
            </a:r>
            <a:r>
              <a:rPr lang="el-GR" sz="2800" dirty="0"/>
              <a:t>. </a:t>
            </a:r>
            <a:endParaRPr lang="en-US" sz="2800" dirty="0"/>
          </a:p>
          <a:p>
            <a:pPr algn="just"/>
            <a:r>
              <a:rPr lang="en-US" sz="2800" dirty="0"/>
              <a:t>2.</a:t>
            </a:r>
            <a:r>
              <a:rPr lang="el-GR" sz="2800" dirty="0"/>
              <a:t>Προσφέρουν ένα πιο «ανθρώπινο» και ισότιμο επίπεδο επαφής: πολλοί χρήστες αισθάνονται ότι οι </a:t>
            </a:r>
            <a:r>
              <a:rPr lang="en-US" sz="2800" dirty="0"/>
              <a:t>peers </a:t>
            </a:r>
            <a:r>
              <a:rPr lang="el-GR" sz="2800" dirty="0"/>
              <a:t>καταλαβαίνουν καλύτερα την εμπειρία τους και μπορούν να “μιλήσουν την ίδια γλώσσα”. </a:t>
            </a:r>
          </a:p>
          <a:p>
            <a:pPr algn="just"/>
            <a:r>
              <a:rPr lang="en-US" sz="2800" dirty="0"/>
              <a:t>3.</a:t>
            </a:r>
            <a:r>
              <a:rPr lang="el-GR" sz="2800" dirty="0"/>
              <a:t>Βοηθούν ως πρότυπα, δείχνουν ότι η ανάκαμψη είναι εφικτή.</a:t>
            </a:r>
            <a:endParaRPr lang="en-US" sz="2800" dirty="0"/>
          </a:p>
          <a:p>
            <a:pPr algn="just"/>
            <a:endParaRPr lang="el-GR" sz="2800" dirty="0"/>
          </a:p>
          <a:p>
            <a:pPr marL="342900" indent="-342900" algn="just">
              <a:buFont typeface="Arial" panose="020B0604020202020204" pitchFamily="34" charset="0"/>
              <a:buChar char="•"/>
            </a:pPr>
            <a:r>
              <a:rPr lang="el-GR" sz="2800" b="1" dirty="0"/>
              <a:t>Οφέλη και για τις υπηρεσίες υγείας</a:t>
            </a:r>
            <a:endParaRPr lang="el-GR" sz="2800" dirty="0"/>
          </a:p>
          <a:p>
            <a:pPr algn="just"/>
            <a:r>
              <a:rPr lang="en-US" sz="2800" dirty="0"/>
              <a:t>1.</a:t>
            </a:r>
            <a:r>
              <a:rPr lang="el-GR" sz="2800" dirty="0"/>
              <a:t>Βελτιώνουν την επικοινωνία μεταξύ χρηστών και επαγγελματιών ψυχικής υγείας, επειδή φέρνουν την </a:t>
            </a:r>
            <a:r>
              <a:rPr lang="el-GR" sz="2800" b="1" dirty="0">
                <a:solidFill>
                  <a:schemeClr val="accent6">
                    <a:lumMod val="75000"/>
                  </a:schemeClr>
                </a:solidFill>
              </a:rPr>
              <a:t>“φωνή της εμπειρίας” </a:t>
            </a:r>
            <a:r>
              <a:rPr lang="el-GR" sz="2800" dirty="0"/>
              <a:t>στις δομές θεραπείας. </a:t>
            </a:r>
          </a:p>
          <a:p>
            <a:pPr algn="just"/>
            <a:r>
              <a:rPr lang="en-US" sz="2800" dirty="0"/>
              <a:t>2.</a:t>
            </a:r>
            <a:r>
              <a:rPr lang="el-GR" sz="2800" dirty="0"/>
              <a:t>Συμβάλλουν στον πολιτισμικό / οργανωτικό μετασχηματισμό των υπηρεσιών: μπορούν να λειτουργήσουν ως γέφυρα ανάμεσα στους επαγγελματίες και τους χρήστες, προωθώντας πιο προσανατολισμένες στην ανάκαμψη πρακτικές. </a:t>
            </a:r>
            <a:endParaRPr lang="en-US" sz="2800" dirty="0"/>
          </a:p>
          <a:p>
            <a:endParaRPr lang="el-GR" sz="2800" dirty="0"/>
          </a:p>
          <a:p>
            <a:endParaRPr lang="el-GR" sz="2400" dirty="0"/>
          </a:p>
          <a:p>
            <a:pPr marL="742950" lvl="1" indent="-285750" algn="just">
              <a:spcBef>
                <a:spcPts val="1200"/>
              </a:spcBef>
              <a:spcAft>
                <a:spcPts val="1200"/>
              </a:spcAft>
              <a:buFont typeface="Arial" panose="020B0604020202020204" pitchFamily="34" charset="0"/>
              <a:buChar char="•"/>
            </a:pPr>
            <a:endParaRPr lang="en-US" sz="2400" dirty="0">
              <a:solidFill>
                <a:srgbClr val="000000"/>
              </a:solidFill>
              <a:ea typeface="Raleway"/>
              <a:cs typeface="Raleway"/>
              <a:sym typeface="Raleway"/>
            </a:endParaRPr>
          </a:p>
        </p:txBody>
      </p:sp>
      <p:pic>
        <p:nvPicPr>
          <p:cNvPr id="9218" name="Picture 2" descr="Προς μια πιο ανθρωπιστική προσέγγιση της φιλανθρωπίας">
            <a:extLst>
              <a:ext uri="{FF2B5EF4-FFF2-40B4-BE49-F238E27FC236}">
                <a16:creationId xmlns:a16="http://schemas.microsoft.com/office/drawing/2014/main" id="{7A29F374-8950-F512-577C-2AF2B90897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5533" y="6751"/>
            <a:ext cx="4812467"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203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Φυσαλίδα σκέψης: Σύννεφο 1">
            <a:extLst>
              <a:ext uri="{FF2B5EF4-FFF2-40B4-BE49-F238E27FC236}">
                <a16:creationId xmlns:a16="http://schemas.microsoft.com/office/drawing/2014/main" id="{19D5EF87-6BE4-1C01-52AF-D758ADCDDF12}"/>
              </a:ext>
            </a:extLst>
          </p:cNvPr>
          <p:cNvSpPr/>
          <p:nvPr/>
        </p:nvSpPr>
        <p:spPr>
          <a:xfrm>
            <a:off x="11892246" y="1000977"/>
            <a:ext cx="4877305" cy="320040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t>Βοηθάω την ομάδα να καταλάβει τι νιώθουν</a:t>
            </a:r>
          </a:p>
          <a:p>
            <a:pPr algn="ctr"/>
            <a:r>
              <a:rPr lang="el-GR" sz="2400" dirty="0"/>
              <a:t> οι ασθενείς….</a:t>
            </a:r>
          </a:p>
        </p:txBody>
      </p:sp>
      <p:sp>
        <p:nvSpPr>
          <p:cNvPr id="3" name="Φυσαλίδα ομιλίας: Έλλειψη 2">
            <a:extLst>
              <a:ext uri="{FF2B5EF4-FFF2-40B4-BE49-F238E27FC236}">
                <a16:creationId xmlns:a16="http://schemas.microsoft.com/office/drawing/2014/main" id="{EE5268D5-A9AD-41B5-6C89-DBCE59E0BF30}"/>
              </a:ext>
            </a:extLst>
          </p:cNvPr>
          <p:cNvSpPr/>
          <p:nvPr/>
        </p:nvSpPr>
        <p:spPr>
          <a:xfrm rot="21245503" flipH="1">
            <a:off x="2356931" y="828423"/>
            <a:ext cx="3668643" cy="304800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t>Ήμουν μόνο μια διάγνωση ή κάτι παραπάνω;</a:t>
            </a:r>
          </a:p>
        </p:txBody>
      </p:sp>
      <p:sp>
        <p:nvSpPr>
          <p:cNvPr id="4" name="Φυσαλίδα ομιλίας: Ορθογώνιο με στρογγυλεμένες γωνίες 3">
            <a:extLst>
              <a:ext uri="{FF2B5EF4-FFF2-40B4-BE49-F238E27FC236}">
                <a16:creationId xmlns:a16="http://schemas.microsoft.com/office/drawing/2014/main" id="{F4659FD4-2524-3FE0-4344-B74EF89D991A}"/>
              </a:ext>
            </a:extLst>
          </p:cNvPr>
          <p:cNvSpPr/>
          <p:nvPr/>
        </p:nvSpPr>
        <p:spPr>
          <a:xfrm rot="809359">
            <a:off x="7799914" y="1337913"/>
            <a:ext cx="3204285" cy="266700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t>Είμαι η γέφυρα μεταξύ τους...</a:t>
            </a:r>
          </a:p>
        </p:txBody>
      </p:sp>
      <p:sp>
        <p:nvSpPr>
          <p:cNvPr id="5" name="Φυσαλίδα σκέψης: Σύννεφο 4">
            <a:extLst>
              <a:ext uri="{FF2B5EF4-FFF2-40B4-BE49-F238E27FC236}">
                <a16:creationId xmlns:a16="http://schemas.microsoft.com/office/drawing/2014/main" id="{FBA04BBA-3104-CFF4-7DE8-1E4C88837BE1}"/>
              </a:ext>
            </a:extLst>
          </p:cNvPr>
          <p:cNvSpPr/>
          <p:nvPr/>
        </p:nvSpPr>
        <p:spPr>
          <a:xfrm flipH="1">
            <a:off x="1981200" y="5534883"/>
            <a:ext cx="4724400" cy="320040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t>Για μένα δεν μετράει η διάγνωση αλλά οι δυνατότητες του καθένα.</a:t>
            </a:r>
          </a:p>
        </p:txBody>
      </p:sp>
      <p:sp>
        <p:nvSpPr>
          <p:cNvPr id="6" name="Φυσαλίδα ομιλίας: Έλλειψη 5">
            <a:extLst>
              <a:ext uri="{FF2B5EF4-FFF2-40B4-BE49-F238E27FC236}">
                <a16:creationId xmlns:a16="http://schemas.microsoft.com/office/drawing/2014/main" id="{C6D0285C-CC7F-F264-81AD-81F703BC1903}"/>
              </a:ext>
            </a:extLst>
          </p:cNvPr>
          <p:cNvSpPr/>
          <p:nvPr/>
        </p:nvSpPr>
        <p:spPr>
          <a:xfrm rot="21245503">
            <a:off x="12796306" y="5096145"/>
            <a:ext cx="3678787" cy="304800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t>Δεν μπορώ να αλλάξω τον κόσμο αλλά μπορώ να κάνω την διαφορά</a:t>
            </a:r>
          </a:p>
        </p:txBody>
      </p:sp>
      <p:sp>
        <p:nvSpPr>
          <p:cNvPr id="8" name="Πάπυρος: Κατακόρυφος 7">
            <a:extLst>
              <a:ext uri="{FF2B5EF4-FFF2-40B4-BE49-F238E27FC236}">
                <a16:creationId xmlns:a16="http://schemas.microsoft.com/office/drawing/2014/main" id="{AC72000A-A4A7-4312-941C-4FDAD2E676F4}"/>
              </a:ext>
            </a:extLst>
          </p:cNvPr>
          <p:cNvSpPr/>
          <p:nvPr/>
        </p:nvSpPr>
        <p:spPr>
          <a:xfrm rot="20939506">
            <a:off x="7886923" y="5438003"/>
            <a:ext cx="3393003" cy="3200400"/>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t>Νιώθεις πιο εύκολα κανονικός μέσα σε ομάδα</a:t>
            </a:r>
          </a:p>
        </p:txBody>
      </p:sp>
    </p:spTree>
    <p:extLst>
      <p:ext uri="{BB962C8B-B14F-4D97-AF65-F5344CB8AC3E}">
        <p14:creationId xmlns:p14="http://schemas.microsoft.com/office/powerpoint/2010/main" val="1407775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1679575" y="1068388"/>
            <a:ext cx="14927263" cy="8154987"/>
          </a:xfrm>
          <a:prstGeom prst="rect">
            <a:avLst/>
          </a:prstGeom>
          <a:noFill/>
          <a:ln w="9525">
            <a:noFill/>
            <a:miter lim="800000"/>
            <a:headEnd/>
            <a:tailEnd/>
          </a:ln>
          <a:effectLst/>
        </p:spPr>
      </p:pic>
      <p:sp>
        <p:nvSpPr>
          <p:cNvPr id="2" name="Freeform 2">
            <a:extLst>
              <a:ext uri="{FF2B5EF4-FFF2-40B4-BE49-F238E27FC236}">
                <a16:creationId xmlns:a16="http://schemas.microsoft.com/office/drawing/2014/main" id="{5979ACCB-8F5D-19D6-5760-639C25AF3431}"/>
              </a:ext>
            </a:extLst>
          </p:cNvPr>
          <p:cNvSpPr/>
          <p:nvPr/>
        </p:nvSpPr>
        <p:spPr>
          <a:xfrm rot="6782035">
            <a:off x="15866660" y="8401411"/>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3" name="Freeform 2">
            <a:extLst>
              <a:ext uri="{FF2B5EF4-FFF2-40B4-BE49-F238E27FC236}">
                <a16:creationId xmlns:a16="http://schemas.microsoft.com/office/drawing/2014/main" id="{2963B69F-1DDF-F4C9-F7EB-A073833C3346}"/>
              </a:ext>
            </a:extLst>
          </p:cNvPr>
          <p:cNvSpPr/>
          <p:nvPr/>
        </p:nvSpPr>
        <p:spPr>
          <a:xfrm rot="16200000">
            <a:off x="-982022" y="-808677"/>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18F96-9A12-F83B-21EC-67DC6BDD6353}"/>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19365F78-8C6A-C036-8C0A-C4A1BBDCB4A5}"/>
              </a:ext>
            </a:extLst>
          </p:cNvPr>
          <p:cNvSpPr/>
          <p:nvPr/>
        </p:nvSpPr>
        <p:spPr>
          <a:xfrm>
            <a:off x="641831" y="-942682"/>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9650F5E3-CD42-95F6-ADC9-0E32A0356473}"/>
              </a:ext>
            </a:extLst>
          </p:cNvPr>
          <p:cNvSpPr txBox="1"/>
          <p:nvPr/>
        </p:nvSpPr>
        <p:spPr>
          <a:xfrm>
            <a:off x="3200400" y="382676"/>
            <a:ext cx="11672656" cy="923330"/>
          </a:xfrm>
          <a:prstGeom prst="rect">
            <a:avLst/>
          </a:prstGeom>
        </p:spPr>
        <p:txBody>
          <a:bodyPr lIns="0" tIns="0" rIns="0" bIns="0" rtlCol="0" anchor="t">
            <a:spAutoFit/>
          </a:bodyPr>
          <a:lstStyle/>
          <a:p>
            <a:pPr algn="ctr">
              <a:spcBef>
                <a:spcPct val="0"/>
              </a:spcBef>
            </a:pPr>
            <a:r>
              <a:rPr lang="el-GR" sz="6000" b="1" dirty="0">
                <a:solidFill>
                  <a:srgbClr val="000000"/>
                </a:solidFill>
                <a:ea typeface="The Seasons Bold"/>
                <a:cs typeface="The Seasons Bold"/>
                <a:sym typeface="The Seasons Bold"/>
              </a:rPr>
              <a:t>Ο ρόλος των Νοσηλευτών</a:t>
            </a:r>
            <a:endParaRPr lang="en-US" sz="6000" b="1" dirty="0">
              <a:solidFill>
                <a:srgbClr val="000000"/>
              </a:solidFill>
              <a:ea typeface="The Seasons Bold"/>
              <a:cs typeface="The Seasons Bold"/>
              <a:sym typeface="The Seasons Bold"/>
            </a:endParaRPr>
          </a:p>
        </p:txBody>
      </p:sp>
      <p:sp>
        <p:nvSpPr>
          <p:cNvPr id="10" name="TextBox 10">
            <a:extLst>
              <a:ext uri="{FF2B5EF4-FFF2-40B4-BE49-F238E27FC236}">
                <a16:creationId xmlns:a16="http://schemas.microsoft.com/office/drawing/2014/main" id="{FA2D902B-F1CB-2C19-3626-9C431BD30581}"/>
              </a:ext>
            </a:extLst>
          </p:cNvPr>
          <p:cNvSpPr txBox="1"/>
          <p:nvPr/>
        </p:nvSpPr>
        <p:spPr>
          <a:xfrm>
            <a:off x="5486400" y="1630912"/>
            <a:ext cx="11517963" cy="8771632"/>
          </a:xfrm>
          <a:prstGeom prst="rect">
            <a:avLst/>
          </a:prstGeom>
        </p:spPr>
        <p:txBody>
          <a:bodyPr wrap="square" lIns="0" tIns="0" rIns="0" bIns="0" rtlCol="0" anchor="t">
            <a:spAutoFit/>
          </a:bodyPr>
          <a:lstStyle/>
          <a:p>
            <a:pPr algn="just"/>
            <a:r>
              <a:rPr lang="el-GR" sz="2400" dirty="0"/>
              <a:t>Οι νοσηλευτές στην Ολλανδία παίζουν κεντρικό ρόλο στην παροχή φροντίδας σε διάφορα περιβάλλοντα υγείας — από νοσοκομεία και κέντρα υγείας μέχρι κοινοτικά προγράμματα και κατ’ </a:t>
            </a:r>
            <a:r>
              <a:rPr lang="el-GR" sz="2400" dirty="0" err="1"/>
              <a:t>οίκον</a:t>
            </a:r>
            <a:r>
              <a:rPr lang="el-GR" sz="2400" dirty="0"/>
              <a:t> φροντίδα.</a:t>
            </a:r>
          </a:p>
          <a:p>
            <a:pPr algn="just"/>
            <a:endParaRPr lang="el-GR" sz="3200" dirty="0"/>
          </a:p>
          <a:p>
            <a:pPr algn="just"/>
            <a:r>
              <a:rPr lang="el-GR" sz="2400" b="1" dirty="0"/>
              <a:t>Κατηγορίες Νοσηλευτών στην Ολλανδία</a:t>
            </a:r>
            <a:r>
              <a:rPr lang="en-US" sz="2400" b="1" dirty="0"/>
              <a:t>:</a:t>
            </a:r>
            <a:endParaRPr lang="el-GR" sz="3600" dirty="0"/>
          </a:p>
          <a:p>
            <a:pPr lvl="0" algn="just"/>
            <a:r>
              <a:rPr lang="en-US" sz="2400" b="1" dirty="0"/>
              <a:t>MBO (Nursing at intermediate vocational education level)</a:t>
            </a:r>
            <a:endParaRPr lang="el-GR" sz="3600" dirty="0"/>
          </a:p>
          <a:p>
            <a:pPr lvl="1" algn="just"/>
            <a:r>
              <a:rPr lang="el-GR" sz="2400" dirty="0"/>
              <a:t>Νοσηλευτές με μεσαίο επίπεδο εκπαίδευσης (</a:t>
            </a:r>
            <a:r>
              <a:rPr lang="el-GR" sz="2400" dirty="0" err="1"/>
              <a:t>Middelbaar</a:t>
            </a:r>
            <a:r>
              <a:rPr lang="el-GR" sz="2400" dirty="0"/>
              <a:t> </a:t>
            </a:r>
            <a:r>
              <a:rPr lang="el-GR" sz="2400" dirty="0" err="1"/>
              <a:t>Beroepsonderwijs</a:t>
            </a:r>
            <a:r>
              <a:rPr lang="el-GR" sz="2400" dirty="0"/>
              <a:t>).</a:t>
            </a:r>
            <a:endParaRPr lang="el-GR" sz="3600" dirty="0"/>
          </a:p>
          <a:p>
            <a:pPr lvl="1" algn="just"/>
            <a:r>
              <a:rPr lang="el-GR" sz="2400" dirty="0"/>
              <a:t>Παρέχουν βασική φροντίδα, συχνά σε νοσοκομεία και κέντρα υγείας.</a:t>
            </a:r>
            <a:endParaRPr lang="el-GR" sz="3600" dirty="0"/>
          </a:p>
          <a:p>
            <a:pPr lvl="1" algn="just"/>
            <a:r>
              <a:rPr lang="el-GR" sz="2400" dirty="0"/>
              <a:t>Είναι η πλειονότητα των νοσηλευτών.</a:t>
            </a:r>
            <a:endParaRPr lang="el-GR" sz="3600" dirty="0"/>
          </a:p>
          <a:p>
            <a:pPr lvl="0" algn="just"/>
            <a:r>
              <a:rPr lang="en-US" sz="2400" b="1" dirty="0"/>
              <a:t>HBO (Higher professional education nursing)</a:t>
            </a:r>
            <a:endParaRPr lang="el-GR" sz="3600" dirty="0"/>
          </a:p>
          <a:p>
            <a:pPr lvl="1" algn="just"/>
            <a:r>
              <a:rPr lang="el-GR" sz="2400" dirty="0"/>
              <a:t>Νοσηλευτές με ανώτερο επαγγελματικό πτυχίο (</a:t>
            </a:r>
            <a:r>
              <a:rPr lang="el-GR" sz="2400" dirty="0" err="1"/>
              <a:t>Hoger</a:t>
            </a:r>
            <a:r>
              <a:rPr lang="el-GR" sz="2400" dirty="0"/>
              <a:t> </a:t>
            </a:r>
            <a:r>
              <a:rPr lang="el-GR" sz="2400" dirty="0" err="1"/>
              <a:t>Beroepsonderwijs</a:t>
            </a:r>
            <a:r>
              <a:rPr lang="el-GR" sz="2400" dirty="0"/>
              <a:t>).</a:t>
            </a:r>
            <a:endParaRPr lang="el-GR" sz="3600" dirty="0"/>
          </a:p>
          <a:p>
            <a:pPr lvl="1" algn="just"/>
            <a:r>
              <a:rPr lang="el-GR" sz="2400" dirty="0"/>
              <a:t>Αναλαμβάνουν πιο σύνθετες αρμοδιότητες, όπως σχεδιασμό θεραπείας και εκπαίδευση ασθενών.</a:t>
            </a:r>
            <a:endParaRPr lang="el-GR" sz="3600" dirty="0"/>
          </a:p>
          <a:p>
            <a:pPr lvl="1" algn="just"/>
            <a:r>
              <a:rPr lang="el-GR" sz="2400" dirty="0"/>
              <a:t>Συχνά εργάζονται σε νοσοκομεία, κλινικές και κοινοτικές υπηρεσίες.</a:t>
            </a:r>
            <a:endParaRPr lang="el-GR" sz="3600" dirty="0"/>
          </a:p>
          <a:p>
            <a:pPr lvl="0" algn="just"/>
            <a:r>
              <a:rPr lang="el-GR" sz="2400" b="1" dirty="0" err="1"/>
              <a:t>Specialized</a:t>
            </a:r>
            <a:r>
              <a:rPr lang="el-GR" sz="2400" b="1" dirty="0"/>
              <a:t> </a:t>
            </a:r>
            <a:r>
              <a:rPr lang="el-GR" sz="2400" b="1" dirty="0" err="1"/>
              <a:t>Nurses</a:t>
            </a:r>
            <a:r>
              <a:rPr lang="el-GR" sz="2400" b="1" dirty="0"/>
              <a:t> (</a:t>
            </a:r>
            <a:r>
              <a:rPr lang="el-GR" sz="2400" b="1" dirty="0" err="1"/>
              <a:t>Gespecialiseerd</a:t>
            </a:r>
            <a:r>
              <a:rPr lang="el-GR" sz="2400" b="1" dirty="0"/>
              <a:t> </a:t>
            </a:r>
            <a:r>
              <a:rPr lang="el-GR" sz="2400" b="1" dirty="0" err="1"/>
              <a:t>verpleegkundige</a:t>
            </a:r>
            <a:r>
              <a:rPr lang="el-GR" sz="2400" b="1" dirty="0"/>
              <a:t>)</a:t>
            </a:r>
            <a:endParaRPr lang="el-GR" sz="3600" dirty="0"/>
          </a:p>
          <a:p>
            <a:pPr lvl="1" algn="just"/>
            <a:r>
              <a:rPr lang="el-GR" sz="2400" dirty="0"/>
              <a:t>Νοσηλευτές με επιπλέον εξειδίκευση, π.χ. στην ψυχική υγεία, εντατική θεραπεία, παιδιατρική, γηριατρική.</a:t>
            </a:r>
            <a:endParaRPr lang="el-GR" sz="3600" dirty="0"/>
          </a:p>
          <a:p>
            <a:pPr lvl="1" algn="just"/>
            <a:r>
              <a:rPr lang="el-GR" sz="2400" dirty="0"/>
              <a:t>Αναλαμβάνουν εξειδικευμένες θεραπείες και υποστήριξη.</a:t>
            </a:r>
            <a:endParaRPr lang="el-GR" sz="3600" dirty="0"/>
          </a:p>
          <a:p>
            <a:pPr lvl="0" algn="just"/>
            <a:r>
              <a:rPr lang="el-GR" sz="2400" b="1" dirty="0" err="1"/>
              <a:t>Nurse</a:t>
            </a:r>
            <a:r>
              <a:rPr lang="el-GR" sz="2400" b="1" dirty="0"/>
              <a:t> </a:t>
            </a:r>
            <a:r>
              <a:rPr lang="el-GR" sz="2400" b="1" dirty="0" err="1"/>
              <a:t>Practitioners</a:t>
            </a:r>
            <a:r>
              <a:rPr lang="el-GR" sz="2400" b="1" dirty="0"/>
              <a:t> (</a:t>
            </a:r>
            <a:r>
              <a:rPr lang="el-GR" sz="2400" b="1" dirty="0" err="1"/>
              <a:t>Verpleegkundig</a:t>
            </a:r>
            <a:r>
              <a:rPr lang="el-GR" sz="2400" b="1" dirty="0"/>
              <a:t> </a:t>
            </a:r>
            <a:r>
              <a:rPr lang="el-GR" sz="2400" b="1" dirty="0" err="1"/>
              <a:t>Specialist</a:t>
            </a:r>
            <a:r>
              <a:rPr lang="el-GR" sz="2400" b="1" dirty="0"/>
              <a:t>)</a:t>
            </a:r>
            <a:endParaRPr lang="el-GR" sz="3600" dirty="0"/>
          </a:p>
          <a:p>
            <a:pPr lvl="1" algn="just"/>
            <a:r>
              <a:rPr lang="el-GR" sz="2400" dirty="0"/>
              <a:t>Νοσηλευτές με μεταπτυχιακή εκπαίδευση.</a:t>
            </a:r>
            <a:endParaRPr lang="el-GR" sz="3600" dirty="0"/>
          </a:p>
          <a:p>
            <a:pPr lvl="1" algn="just"/>
            <a:r>
              <a:rPr lang="el-GR" sz="2400" dirty="0"/>
              <a:t>Μπορούν να </a:t>
            </a:r>
            <a:r>
              <a:rPr lang="el-GR" sz="2400" dirty="0" err="1"/>
              <a:t>συνταγογραφούν</a:t>
            </a:r>
            <a:r>
              <a:rPr lang="el-GR" sz="2400" dirty="0"/>
              <a:t> φάρμακα, να κάνουν διαγνώσεις και να παίρνουν κλινικές αποφάσεις ανεξάρτητα ή σε συνεργασία με γιατρούς.</a:t>
            </a:r>
            <a:endParaRPr lang="el-GR" sz="3600" dirty="0"/>
          </a:p>
          <a:p>
            <a:pPr marL="742950" lvl="1" indent="-285750" algn="just">
              <a:spcBef>
                <a:spcPts val="1200"/>
              </a:spcBef>
              <a:spcAft>
                <a:spcPts val="1200"/>
              </a:spcAft>
              <a:buFont typeface="Arial" panose="020B0604020202020204" pitchFamily="34" charset="0"/>
              <a:buChar char="•"/>
            </a:pPr>
            <a:endParaRPr lang="en-US" sz="2400" dirty="0">
              <a:solidFill>
                <a:srgbClr val="000000"/>
              </a:solidFill>
              <a:ea typeface="Raleway"/>
              <a:cs typeface="Raleway"/>
              <a:sym typeface="Raleway"/>
            </a:endParaRPr>
          </a:p>
        </p:txBody>
      </p:sp>
      <p:pic>
        <p:nvPicPr>
          <p:cNvPr id="10242" name="Picture 2" descr="Αναζητούμε Έλληνες Νοσηλευτές στην Ολλανδία! Είσαι Έλληνας  νοσηλευτής/νοσηλεύτρια και σκέφτεσαι να εργαστείς στην Ολλανδία; Αν ναι,  έχουμε την ιδανική ευκαιρία για σένα! Η Ολλανδία αναζητά νοσηλευτές ή  βοηθούς νοσηλευτών και προσφέρει: •Ανταγωνιστικούς">
            <a:extLst>
              <a:ext uri="{FF2B5EF4-FFF2-40B4-BE49-F238E27FC236}">
                <a16:creationId xmlns:a16="http://schemas.microsoft.com/office/drawing/2014/main" id="{336F5CEE-E61D-9C7E-29A3-A9EF64EFEF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57500"/>
            <a:ext cx="4985238"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07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89D74-A190-165F-2676-1D13F741EA66}"/>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61B4935E-B721-04B8-4F02-A4307A409B87}"/>
              </a:ext>
            </a:extLst>
          </p:cNvPr>
          <p:cNvSpPr/>
          <p:nvPr/>
        </p:nvSpPr>
        <p:spPr>
          <a:xfrm rot="16955436">
            <a:off x="-519682" y="39362"/>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9" name="TextBox 9">
            <a:extLst>
              <a:ext uri="{FF2B5EF4-FFF2-40B4-BE49-F238E27FC236}">
                <a16:creationId xmlns:a16="http://schemas.microsoft.com/office/drawing/2014/main" id="{8C0D4191-2837-B99F-EABC-58B6F3238542}"/>
              </a:ext>
            </a:extLst>
          </p:cNvPr>
          <p:cNvSpPr txBox="1"/>
          <p:nvPr/>
        </p:nvSpPr>
        <p:spPr>
          <a:xfrm>
            <a:off x="3810000" y="495300"/>
            <a:ext cx="11672656" cy="923330"/>
          </a:xfrm>
          <a:prstGeom prst="rect">
            <a:avLst/>
          </a:prstGeom>
        </p:spPr>
        <p:txBody>
          <a:bodyPr lIns="0" tIns="0" rIns="0" bIns="0" rtlCol="0" anchor="t">
            <a:spAutoFit/>
          </a:bodyPr>
          <a:lstStyle/>
          <a:p>
            <a:pPr algn="ctr">
              <a:spcBef>
                <a:spcPct val="0"/>
              </a:spcBef>
            </a:pPr>
            <a:r>
              <a:rPr lang="el-GR" sz="6000" b="1" dirty="0">
                <a:solidFill>
                  <a:srgbClr val="000000"/>
                </a:solidFill>
                <a:ea typeface="The Seasons Bold"/>
                <a:cs typeface="The Seasons Bold"/>
                <a:sym typeface="The Seasons Bold"/>
              </a:rPr>
              <a:t>Κουλτούρα του εθελοντισμού!</a:t>
            </a:r>
            <a:endParaRPr lang="en-US" sz="6000" b="1" dirty="0">
              <a:solidFill>
                <a:srgbClr val="000000"/>
              </a:solidFill>
              <a:ea typeface="The Seasons Bold"/>
              <a:cs typeface="The Seasons Bold"/>
              <a:sym typeface="The Seasons Bold"/>
            </a:endParaRPr>
          </a:p>
        </p:txBody>
      </p:sp>
      <p:sp>
        <p:nvSpPr>
          <p:cNvPr id="10" name="TextBox 10">
            <a:extLst>
              <a:ext uri="{FF2B5EF4-FFF2-40B4-BE49-F238E27FC236}">
                <a16:creationId xmlns:a16="http://schemas.microsoft.com/office/drawing/2014/main" id="{4D9CC497-D531-1879-EDCF-E0295D4025DF}"/>
              </a:ext>
            </a:extLst>
          </p:cNvPr>
          <p:cNvSpPr txBox="1"/>
          <p:nvPr/>
        </p:nvSpPr>
        <p:spPr>
          <a:xfrm>
            <a:off x="3276599" y="1889456"/>
            <a:ext cx="11517963" cy="2985433"/>
          </a:xfrm>
          <a:prstGeom prst="rect">
            <a:avLst/>
          </a:prstGeom>
        </p:spPr>
        <p:txBody>
          <a:bodyPr wrap="square" lIns="0" tIns="0" rIns="0" bIns="0" rtlCol="0" anchor="t">
            <a:spAutoFit/>
          </a:bodyPr>
          <a:lstStyle/>
          <a:p>
            <a:pPr lvl="0" algn="ctr"/>
            <a:r>
              <a:rPr lang="el-GR" sz="2000" b="1" dirty="0"/>
              <a:t>         Σημαντική κοινωνική δύναμη</a:t>
            </a:r>
            <a:endParaRPr lang="el-GR" sz="3200" dirty="0"/>
          </a:p>
          <a:p>
            <a:pPr lvl="1" algn="ctr"/>
            <a:r>
              <a:rPr lang="el-GR" sz="2000" dirty="0"/>
              <a:t>Οι εθελοντές είναι θεμέλιος λίθος της κοινωνικής ζωής στην Ολλανδία, καλύπτοντας τομείς όπως η υγεία, η κοινωνική φροντίδα, η εκπαίδευση, ο πολιτισμός, και το περιβάλλον.</a:t>
            </a:r>
            <a:endParaRPr lang="el-GR" sz="3200" dirty="0"/>
          </a:p>
          <a:p>
            <a:pPr lvl="1" algn="ctr"/>
            <a:r>
              <a:rPr lang="el-GR" sz="2000" dirty="0"/>
              <a:t>Πολλές κοινωνικές υπηρεσίες και οργανώσεις βασίζονται σε μεγάλο βαθμό στη συνεισφορά εθελοντών.</a:t>
            </a:r>
            <a:endParaRPr lang="en-US" sz="2000" dirty="0"/>
          </a:p>
          <a:p>
            <a:pPr lvl="1" algn="ctr"/>
            <a:endParaRPr lang="el-GR" sz="3200" dirty="0"/>
          </a:p>
          <a:p>
            <a:endParaRPr lang="el-GR" sz="2400" dirty="0"/>
          </a:p>
          <a:p>
            <a:endParaRPr lang="el-GR" sz="2400" dirty="0"/>
          </a:p>
          <a:p>
            <a:pPr marL="742950" lvl="1" indent="-285750" algn="just">
              <a:spcBef>
                <a:spcPts val="1200"/>
              </a:spcBef>
              <a:spcAft>
                <a:spcPts val="1200"/>
              </a:spcAft>
              <a:buFont typeface="Arial" panose="020B0604020202020204" pitchFamily="34" charset="0"/>
              <a:buChar char="•"/>
            </a:pPr>
            <a:endParaRPr lang="en-US" sz="2400" dirty="0">
              <a:solidFill>
                <a:srgbClr val="000000"/>
              </a:solidFill>
              <a:ea typeface="Raleway"/>
              <a:cs typeface="Raleway"/>
              <a:sym typeface="Raleway"/>
            </a:endParaRPr>
          </a:p>
        </p:txBody>
      </p:sp>
      <p:pic>
        <p:nvPicPr>
          <p:cNvPr id="11266" name="Picture 2" descr="Πρόσκληση Εθελοντών | Δήμος Μεταμόρφωσης">
            <a:extLst>
              <a:ext uri="{FF2B5EF4-FFF2-40B4-BE49-F238E27FC236}">
                <a16:creationId xmlns:a16="http://schemas.microsoft.com/office/drawing/2014/main" id="{6E6597E8-F0DF-8B29-485B-2C5F575200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467100"/>
            <a:ext cx="6705600"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0">
            <a:extLst>
              <a:ext uri="{FF2B5EF4-FFF2-40B4-BE49-F238E27FC236}">
                <a16:creationId xmlns:a16="http://schemas.microsoft.com/office/drawing/2014/main" id="{108944C2-A475-015A-1CDA-B529B101320D}"/>
              </a:ext>
            </a:extLst>
          </p:cNvPr>
          <p:cNvSpPr txBox="1"/>
          <p:nvPr/>
        </p:nvSpPr>
        <p:spPr>
          <a:xfrm>
            <a:off x="-28135" y="3073009"/>
            <a:ext cx="5715000" cy="5324535"/>
          </a:xfrm>
          <a:prstGeom prst="rect">
            <a:avLst/>
          </a:prstGeom>
        </p:spPr>
        <p:txBody>
          <a:bodyPr wrap="square" lIns="0" tIns="0" rIns="0" bIns="0" rtlCol="0" anchor="t">
            <a:spAutoFit/>
          </a:bodyPr>
          <a:lstStyle/>
          <a:p>
            <a:pPr lvl="1"/>
            <a:r>
              <a:rPr lang="el-GR" sz="3200" dirty="0"/>
              <a:t>  </a:t>
            </a:r>
          </a:p>
          <a:p>
            <a:pPr lvl="0"/>
            <a:r>
              <a:rPr lang="el-GR" sz="2000" b="1" dirty="0"/>
              <a:t>        Διάφοροι ρόλοι και δραστηριότητες</a:t>
            </a:r>
            <a:endParaRPr lang="el-GR" sz="3200" dirty="0"/>
          </a:p>
          <a:p>
            <a:pPr lvl="1"/>
            <a:r>
              <a:rPr lang="el-GR" sz="2000" dirty="0"/>
              <a:t>-Υποστήριξη ηλικιωμένων (π.χ. συντροφιά, βοήθεια στις καθημερινές δραστηριότητες).</a:t>
            </a:r>
            <a:endParaRPr lang="el-GR" sz="3200" dirty="0"/>
          </a:p>
          <a:p>
            <a:pPr lvl="1"/>
            <a:r>
              <a:rPr lang="el-GR" sz="2000" dirty="0"/>
              <a:t>-Εθελοντική φροντίδα σε νοσοκομεία, οίκους ευγηρίας και κέντρα ψυχικής υγείας.</a:t>
            </a:r>
            <a:endParaRPr lang="el-GR" sz="3200" dirty="0"/>
          </a:p>
          <a:p>
            <a:pPr lvl="1"/>
            <a:r>
              <a:rPr lang="el-GR" sz="2000" dirty="0"/>
              <a:t>-Κοινωνική υποστήριξη προσφύγων, μεταναστών και ευάλωτων ομάδων.</a:t>
            </a:r>
            <a:endParaRPr lang="el-GR" sz="3200" dirty="0"/>
          </a:p>
          <a:p>
            <a:pPr lvl="1"/>
            <a:r>
              <a:rPr lang="el-GR" sz="2000" dirty="0"/>
              <a:t>-Διοργάνωση πολιτιστικών και αθλητικών εκδηλώσεων.</a:t>
            </a:r>
            <a:endParaRPr lang="el-GR" sz="3200" dirty="0"/>
          </a:p>
          <a:p>
            <a:pPr lvl="1"/>
            <a:r>
              <a:rPr lang="el-GR" sz="2000" dirty="0"/>
              <a:t>-Περιβαλλοντικές δράσεις και καθαρισμοί.</a:t>
            </a:r>
            <a:endParaRPr lang="en-US" sz="2000" dirty="0"/>
          </a:p>
          <a:p>
            <a:pPr lvl="1"/>
            <a:endParaRPr lang="el-GR" sz="3200" dirty="0"/>
          </a:p>
          <a:p>
            <a:pPr lvl="0"/>
            <a:endParaRPr lang="el-GR" sz="2400" dirty="0"/>
          </a:p>
          <a:p>
            <a:endParaRPr lang="el-GR" sz="2400" dirty="0"/>
          </a:p>
          <a:p>
            <a:pPr marL="742950" lvl="1" indent="-285750" algn="just">
              <a:spcBef>
                <a:spcPts val="1200"/>
              </a:spcBef>
              <a:spcAft>
                <a:spcPts val="1200"/>
              </a:spcAft>
              <a:buFont typeface="Arial" panose="020B0604020202020204" pitchFamily="34" charset="0"/>
              <a:buChar char="•"/>
            </a:pPr>
            <a:endParaRPr lang="en-US" sz="2400" dirty="0">
              <a:solidFill>
                <a:srgbClr val="000000"/>
              </a:solidFill>
              <a:ea typeface="Raleway"/>
              <a:cs typeface="Raleway"/>
              <a:sym typeface="Raleway"/>
            </a:endParaRPr>
          </a:p>
        </p:txBody>
      </p:sp>
      <p:sp>
        <p:nvSpPr>
          <p:cNvPr id="11" name="TextBox 10">
            <a:extLst>
              <a:ext uri="{FF2B5EF4-FFF2-40B4-BE49-F238E27FC236}">
                <a16:creationId xmlns:a16="http://schemas.microsoft.com/office/drawing/2014/main" id="{742ACD82-B8E6-56B4-158F-9CE2423FB0F9}"/>
              </a:ext>
            </a:extLst>
          </p:cNvPr>
          <p:cNvSpPr txBox="1"/>
          <p:nvPr/>
        </p:nvSpPr>
        <p:spPr>
          <a:xfrm>
            <a:off x="12457327" y="3349200"/>
            <a:ext cx="5333999" cy="4524315"/>
          </a:xfrm>
          <a:prstGeom prst="rect">
            <a:avLst/>
          </a:prstGeom>
        </p:spPr>
        <p:txBody>
          <a:bodyPr wrap="square" lIns="0" tIns="0" rIns="0" bIns="0" rtlCol="0" anchor="t">
            <a:spAutoFit/>
          </a:bodyPr>
          <a:lstStyle/>
          <a:p>
            <a:pPr lvl="1"/>
            <a:endParaRPr lang="el-GR" sz="3200" dirty="0"/>
          </a:p>
          <a:p>
            <a:pPr lvl="0"/>
            <a:r>
              <a:rPr lang="el-GR" sz="2000" b="1" dirty="0"/>
              <a:t>        Κουλτούρα εθελοντισμού</a:t>
            </a:r>
            <a:endParaRPr lang="el-GR" sz="3200" dirty="0"/>
          </a:p>
          <a:p>
            <a:pPr lvl="1"/>
            <a:r>
              <a:rPr lang="el-GR" sz="2000" dirty="0"/>
              <a:t>Η εθελοντική εργασία θεωρείται φυσικό μέρος της ζωής και της κοινωνικής ευθύνης.</a:t>
            </a:r>
            <a:endParaRPr lang="el-GR" sz="3200" dirty="0"/>
          </a:p>
          <a:p>
            <a:pPr lvl="1"/>
            <a:r>
              <a:rPr lang="el-GR" sz="2000" dirty="0"/>
              <a:t>Ενθαρρύνεται η συμμετοχή όλων, ανεξαρτήτως ηλικίας ή επαγγελματικού υπόβαθρου.</a:t>
            </a:r>
            <a:endParaRPr lang="el-GR" sz="3200" dirty="0"/>
          </a:p>
          <a:p>
            <a:pPr lvl="1"/>
            <a:r>
              <a:rPr lang="el-GR" sz="2000" dirty="0"/>
              <a:t>Ο εθελοντισμός συχνά συνδέεται και με την κοινωνική ένταξη και την προσωπική ανάπτυξη.</a:t>
            </a:r>
            <a:endParaRPr lang="en-US" sz="2000" dirty="0"/>
          </a:p>
          <a:p>
            <a:endParaRPr lang="el-GR" sz="2400" dirty="0"/>
          </a:p>
          <a:p>
            <a:endParaRPr lang="el-GR" sz="2400" dirty="0"/>
          </a:p>
          <a:p>
            <a:pPr marL="742950" lvl="1" indent="-285750" algn="just">
              <a:spcBef>
                <a:spcPts val="1200"/>
              </a:spcBef>
              <a:spcAft>
                <a:spcPts val="1200"/>
              </a:spcAft>
              <a:buFont typeface="Arial" panose="020B0604020202020204" pitchFamily="34" charset="0"/>
              <a:buChar char="•"/>
            </a:pPr>
            <a:endParaRPr lang="en-US" sz="2400" dirty="0">
              <a:solidFill>
                <a:srgbClr val="000000"/>
              </a:solidFill>
              <a:ea typeface="Raleway"/>
              <a:cs typeface="Raleway"/>
              <a:sym typeface="Raleway"/>
            </a:endParaRPr>
          </a:p>
        </p:txBody>
      </p:sp>
      <p:sp>
        <p:nvSpPr>
          <p:cNvPr id="12" name="TextBox 11">
            <a:extLst>
              <a:ext uri="{FF2B5EF4-FFF2-40B4-BE49-F238E27FC236}">
                <a16:creationId xmlns:a16="http://schemas.microsoft.com/office/drawing/2014/main" id="{B85C3ADD-5069-16E1-B72B-DA26B6B7361E}"/>
              </a:ext>
            </a:extLst>
          </p:cNvPr>
          <p:cNvSpPr txBox="1"/>
          <p:nvPr/>
        </p:nvSpPr>
        <p:spPr>
          <a:xfrm>
            <a:off x="3276600" y="7251671"/>
            <a:ext cx="11517963" cy="3908762"/>
          </a:xfrm>
          <a:prstGeom prst="rect">
            <a:avLst/>
          </a:prstGeom>
        </p:spPr>
        <p:txBody>
          <a:bodyPr wrap="square" lIns="0" tIns="0" rIns="0" bIns="0" rtlCol="0" anchor="t">
            <a:spAutoFit/>
          </a:bodyPr>
          <a:lstStyle/>
          <a:p>
            <a:pPr lvl="0" algn="ctr"/>
            <a:r>
              <a:rPr lang="el-GR" sz="2000" b="1" dirty="0"/>
              <a:t>        Υποστήριξη και Εκπαίδευση εθελοντών</a:t>
            </a:r>
            <a:endParaRPr lang="el-GR" sz="3200" dirty="0"/>
          </a:p>
          <a:p>
            <a:pPr lvl="1" algn="ctr"/>
            <a:r>
              <a:rPr lang="el-GR" sz="2000" dirty="0"/>
              <a:t>Οι οργανώσεις παρέχουν εκπαίδευση, καθοδήγηση και υποστήριξη στους εθελοντές,</a:t>
            </a:r>
          </a:p>
          <a:p>
            <a:pPr lvl="1" algn="ctr"/>
            <a:r>
              <a:rPr lang="el-GR" sz="2000" dirty="0"/>
              <a:t> ώστε να κάνουν αποτελεσματικά τη δουλειά τους και να νιώθουν ασφαλείς.</a:t>
            </a:r>
            <a:endParaRPr lang="el-GR" sz="3200" dirty="0"/>
          </a:p>
          <a:p>
            <a:pPr lvl="1" algn="ctr"/>
            <a:r>
              <a:rPr lang="el-GR" sz="2000" dirty="0"/>
              <a:t>Υπάρχουν ειδικά κέντρα και δίκτυα υποστήριξης εθελοντών.</a:t>
            </a:r>
            <a:endParaRPr lang="en-US" sz="2000" dirty="0"/>
          </a:p>
          <a:p>
            <a:pPr lvl="1" algn="ctr"/>
            <a:endParaRPr lang="el-GR" sz="3200" dirty="0"/>
          </a:p>
          <a:p>
            <a:pPr lvl="0" algn="ctr"/>
            <a:r>
              <a:rPr lang="el-GR" sz="2000" b="1" dirty="0"/>
              <a:t>       Νομικό και Κοινωνικό Πλαίσιο</a:t>
            </a:r>
            <a:endParaRPr lang="el-GR" sz="3200" dirty="0"/>
          </a:p>
          <a:p>
            <a:pPr lvl="1" algn="ctr"/>
            <a:r>
              <a:rPr lang="el-GR" sz="2000" dirty="0"/>
              <a:t>Οι εθελοντές καλύπτονται από ειδικές ρυθμίσεις που αφορούν την ασφάλεια,</a:t>
            </a:r>
          </a:p>
          <a:p>
            <a:pPr lvl="1" algn="ctr"/>
            <a:r>
              <a:rPr lang="el-GR" sz="2000" dirty="0"/>
              <a:t> την αστική ευθύνη και τα δικαιώματα.</a:t>
            </a:r>
            <a:endParaRPr lang="el-GR" sz="3200" dirty="0"/>
          </a:p>
          <a:p>
            <a:endParaRPr lang="el-GR" sz="2400" dirty="0"/>
          </a:p>
          <a:p>
            <a:endParaRPr lang="el-GR" sz="2400" dirty="0"/>
          </a:p>
          <a:p>
            <a:pPr marL="742950" lvl="1" indent="-285750" algn="just">
              <a:spcBef>
                <a:spcPts val="1200"/>
              </a:spcBef>
              <a:spcAft>
                <a:spcPts val="1200"/>
              </a:spcAft>
              <a:buFont typeface="Arial" panose="020B0604020202020204" pitchFamily="34" charset="0"/>
              <a:buChar char="•"/>
            </a:pPr>
            <a:endParaRPr lang="en-US" sz="2400" dirty="0">
              <a:solidFill>
                <a:srgbClr val="000000"/>
              </a:solidFill>
              <a:ea typeface="Raleway"/>
              <a:cs typeface="Raleway"/>
              <a:sym typeface="Raleway"/>
            </a:endParaRPr>
          </a:p>
        </p:txBody>
      </p:sp>
    </p:spTree>
    <p:extLst>
      <p:ext uri="{BB962C8B-B14F-4D97-AF65-F5344CB8AC3E}">
        <p14:creationId xmlns:p14="http://schemas.microsoft.com/office/powerpoint/2010/main" val="2168441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1214" y="1473889"/>
            <a:ext cx="12239907" cy="9179930"/>
            <a:chOff x="0" y="0"/>
            <a:chExt cx="812800" cy="609600"/>
          </a:xfrm>
        </p:grpSpPr>
        <p:sp>
          <p:nvSpPr>
            <p:cNvPr id="3" name="Freeform 3"/>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2" cstate="print"/>
              <a:stretch>
                <a:fillRect l="-6285" r="-6285"/>
              </a:stretch>
            </a:blipFill>
          </p:spPr>
        </p:sp>
      </p:grpSp>
      <p:sp>
        <p:nvSpPr>
          <p:cNvPr id="4" name="Freeform 4"/>
          <p:cNvSpPr/>
          <p:nvPr/>
        </p:nvSpPr>
        <p:spPr>
          <a:xfrm rot="1305243">
            <a:off x="3808127" y="964480"/>
            <a:ext cx="3162046" cy="2612707"/>
          </a:xfrm>
          <a:custGeom>
            <a:avLst/>
            <a:gdLst/>
            <a:ahLst/>
            <a:cxnLst/>
            <a:rect l="l" t="t" r="r" b="b"/>
            <a:pathLst>
              <a:path w="3162046" h="2612707">
                <a:moveTo>
                  <a:pt x="0" y="0"/>
                </a:moveTo>
                <a:lnTo>
                  <a:pt x="3162046" y="0"/>
                </a:lnTo>
                <a:lnTo>
                  <a:pt x="3162046" y="2612708"/>
                </a:lnTo>
                <a:lnTo>
                  <a:pt x="0" y="2612708"/>
                </a:lnTo>
                <a:lnTo>
                  <a:pt x="0" y="0"/>
                </a:lnTo>
                <a:close/>
              </a:path>
            </a:pathLst>
          </a:custGeom>
          <a:blipFill>
            <a:blip r:embed="rId3" cstate="print"/>
            <a:stretch>
              <a:fillRect/>
            </a:stretch>
          </a:blipFill>
        </p:spPr>
      </p:sp>
      <p:sp>
        <p:nvSpPr>
          <p:cNvPr id="5" name="TextBox 5"/>
          <p:cNvSpPr txBox="1"/>
          <p:nvPr/>
        </p:nvSpPr>
        <p:spPr>
          <a:xfrm>
            <a:off x="7703360" y="742950"/>
            <a:ext cx="9555940" cy="2235474"/>
          </a:xfrm>
          <a:prstGeom prst="rect">
            <a:avLst/>
          </a:prstGeom>
        </p:spPr>
        <p:txBody>
          <a:bodyPr lIns="0" tIns="0" rIns="0" bIns="0" rtlCol="0" anchor="t">
            <a:spAutoFit/>
          </a:bodyPr>
          <a:lstStyle/>
          <a:p>
            <a:pPr algn="ctr">
              <a:lnSpc>
                <a:spcPts val="8899"/>
              </a:lnSpc>
              <a:spcBef>
                <a:spcPct val="0"/>
              </a:spcBef>
            </a:pPr>
            <a:r>
              <a:rPr lang="en-US" sz="5460" dirty="0" err="1">
                <a:solidFill>
                  <a:srgbClr val="000000"/>
                </a:solidFill>
                <a:ea typeface="The Seasons"/>
                <a:cs typeface="The Seasons"/>
                <a:sym typeface="The Seasons"/>
              </a:rPr>
              <a:t>Ψυχική</a:t>
            </a:r>
            <a:r>
              <a:rPr lang="en-US" sz="5460" dirty="0">
                <a:solidFill>
                  <a:srgbClr val="000000"/>
                </a:solidFill>
                <a:ea typeface="The Seasons"/>
                <a:cs typeface="The Seasons"/>
                <a:sym typeface="The Seasons"/>
              </a:rPr>
              <a:t> </a:t>
            </a:r>
            <a:r>
              <a:rPr lang="en-US" sz="5460" dirty="0" err="1">
                <a:solidFill>
                  <a:srgbClr val="000000"/>
                </a:solidFill>
                <a:ea typeface="The Seasons"/>
                <a:cs typeface="The Seasons"/>
                <a:sym typeface="The Seasons"/>
              </a:rPr>
              <a:t>Υγεί</a:t>
            </a:r>
            <a:r>
              <a:rPr lang="en-US" sz="5460" dirty="0">
                <a:solidFill>
                  <a:srgbClr val="000000"/>
                </a:solidFill>
                <a:ea typeface="The Seasons"/>
                <a:cs typeface="The Seasons"/>
                <a:sym typeface="The Seasons"/>
              </a:rPr>
              <a:t>α σε Εργασιακά &amp; Εκπαιδευτικά Περιβάλλοντα</a:t>
            </a:r>
          </a:p>
        </p:txBody>
      </p:sp>
      <p:sp>
        <p:nvSpPr>
          <p:cNvPr id="6" name="TextBox 6"/>
          <p:cNvSpPr txBox="1"/>
          <p:nvPr/>
        </p:nvSpPr>
        <p:spPr>
          <a:xfrm>
            <a:off x="7652922" y="3661042"/>
            <a:ext cx="9606378" cy="5152069"/>
          </a:xfrm>
          <a:prstGeom prst="rect">
            <a:avLst/>
          </a:prstGeom>
        </p:spPr>
        <p:txBody>
          <a:bodyPr lIns="0" tIns="0" rIns="0" bIns="0" rtlCol="0" anchor="t">
            <a:spAutoFit/>
          </a:bodyPr>
          <a:lstStyle/>
          <a:p>
            <a:pPr marL="681605" lvl="1" indent="-340803" algn="just">
              <a:lnSpc>
                <a:spcPts val="5145"/>
              </a:lnSpc>
              <a:buFont typeface="Arial"/>
              <a:buChar char="•"/>
            </a:pPr>
            <a:r>
              <a:rPr lang="en-US" sz="3157" b="1" dirty="0">
                <a:solidFill>
                  <a:srgbClr val="000000"/>
                </a:solidFill>
                <a:ea typeface="Raleway Bold"/>
                <a:cs typeface="Raleway Bold"/>
                <a:sym typeface="Raleway Bold"/>
              </a:rPr>
              <a:t>Huis73:</a:t>
            </a:r>
            <a:r>
              <a:rPr lang="en-US" sz="3157" dirty="0">
                <a:solidFill>
                  <a:srgbClr val="000000"/>
                </a:solidFill>
                <a:ea typeface="Raleway"/>
                <a:cs typeface="Raleway"/>
                <a:sym typeface="Raleway"/>
              </a:rPr>
              <a:t> υπ</a:t>
            </a:r>
            <a:r>
              <a:rPr lang="en-US" sz="3157" dirty="0" err="1">
                <a:solidFill>
                  <a:srgbClr val="000000"/>
                </a:solidFill>
                <a:ea typeface="Raleway"/>
                <a:cs typeface="Raleway"/>
                <a:sym typeface="Raleway"/>
              </a:rPr>
              <a:t>οστηρικτικό</a:t>
            </a:r>
            <a:r>
              <a:rPr lang="en-US" sz="3157" dirty="0">
                <a:solidFill>
                  <a:srgbClr val="000000"/>
                </a:solidFill>
                <a:ea typeface="Raleway"/>
                <a:cs typeface="Raleway"/>
                <a:sym typeface="Raleway"/>
              </a:rPr>
              <a:t> π</a:t>
            </a:r>
            <a:r>
              <a:rPr lang="en-US" sz="3157" dirty="0" err="1">
                <a:solidFill>
                  <a:srgbClr val="000000"/>
                </a:solidFill>
                <a:ea typeface="Raleway"/>
                <a:cs typeface="Raleway"/>
                <a:sym typeface="Raleway"/>
              </a:rPr>
              <a:t>ολιτιστικό</a:t>
            </a:r>
            <a:r>
              <a:rPr lang="en-US" sz="3157" dirty="0">
                <a:solidFill>
                  <a:srgbClr val="000000"/>
                </a:solidFill>
                <a:ea typeface="Raleway"/>
                <a:cs typeface="Raleway"/>
                <a:sym typeface="Raleway"/>
              </a:rPr>
              <a:t> </a:t>
            </a:r>
            <a:r>
              <a:rPr lang="en-US" sz="3157" dirty="0" err="1">
                <a:solidFill>
                  <a:srgbClr val="000000"/>
                </a:solidFill>
                <a:ea typeface="Raleway"/>
                <a:cs typeface="Raleway"/>
                <a:sym typeface="Raleway"/>
              </a:rPr>
              <a:t>κέντρο</a:t>
            </a:r>
            <a:r>
              <a:rPr lang="en-US" sz="3157" dirty="0">
                <a:solidFill>
                  <a:srgbClr val="000000"/>
                </a:solidFill>
                <a:ea typeface="Raleway"/>
                <a:cs typeface="Raleway"/>
                <a:sym typeface="Raleway"/>
              </a:rPr>
              <a:t> με </a:t>
            </a:r>
            <a:r>
              <a:rPr lang="en-US" sz="3157" dirty="0" err="1">
                <a:solidFill>
                  <a:srgbClr val="000000"/>
                </a:solidFill>
                <a:ea typeface="Raleway"/>
                <a:cs typeface="Raleway"/>
                <a:sym typeface="Raleway"/>
              </a:rPr>
              <a:t>δράσεις</a:t>
            </a:r>
            <a:r>
              <a:rPr lang="en-US" sz="3157" dirty="0">
                <a:solidFill>
                  <a:srgbClr val="000000"/>
                </a:solidFill>
                <a:ea typeface="Raleway"/>
                <a:cs typeface="Raleway"/>
                <a:sym typeface="Raleway"/>
              </a:rPr>
              <a:t> </a:t>
            </a:r>
            <a:r>
              <a:rPr lang="en-US" sz="3157" dirty="0" err="1">
                <a:solidFill>
                  <a:srgbClr val="000000"/>
                </a:solidFill>
                <a:ea typeface="Raleway"/>
                <a:cs typeface="Raleway"/>
                <a:sym typeface="Raleway"/>
              </a:rPr>
              <a:t>γι</a:t>
            </a:r>
            <a:r>
              <a:rPr lang="en-US" sz="3157" dirty="0">
                <a:solidFill>
                  <a:srgbClr val="000000"/>
                </a:solidFill>
                <a:ea typeface="Raleway"/>
                <a:cs typeface="Raleway"/>
                <a:sym typeface="Raleway"/>
              </a:rPr>
              <a:t>α μαθησιακή υποστήριξη, δημιουργικότητα, ενδυνάμωση.</a:t>
            </a:r>
          </a:p>
          <a:p>
            <a:pPr algn="just">
              <a:lnSpc>
                <a:spcPts val="5145"/>
              </a:lnSpc>
            </a:pPr>
            <a:endParaRPr lang="en-US" sz="3157" dirty="0">
              <a:solidFill>
                <a:srgbClr val="000000"/>
              </a:solidFill>
              <a:ea typeface="Raleway"/>
              <a:cs typeface="Raleway"/>
              <a:sym typeface="Raleway"/>
            </a:endParaRPr>
          </a:p>
          <a:p>
            <a:pPr marL="681605" lvl="1" indent="-340803" algn="just">
              <a:lnSpc>
                <a:spcPts val="5145"/>
              </a:lnSpc>
              <a:buFont typeface="Arial"/>
              <a:buChar char="•"/>
            </a:pPr>
            <a:r>
              <a:rPr lang="en-US" sz="3157" b="1" dirty="0">
                <a:solidFill>
                  <a:srgbClr val="000000"/>
                </a:solidFill>
                <a:ea typeface="Raleway Bold"/>
                <a:cs typeface="Raleway Bold"/>
                <a:sym typeface="Raleway Bold"/>
              </a:rPr>
              <a:t>GROEN:</a:t>
            </a:r>
            <a:r>
              <a:rPr lang="en-US" sz="3157" dirty="0">
                <a:solidFill>
                  <a:srgbClr val="000000"/>
                </a:solidFill>
                <a:ea typeface="Raleway"/>
                <a:cs typeface="Raleway"/>
                <a:sym typeface="Raleway"/>
              </a:rPr>
              <a:t> α</a:t>
            </a:r>
            <a:r>
              <a:rPr lang="en-US" sz="3157" dirty="0" err="1">
                <a:solidFill>
                  <a:srgbClr val="000000"/>
                </a:solidFill>
                <a:ea typeface="Raleway"/>
                <a:cs typeface="Raleway"/>
                <a:sym typeface="Raleway"/>
              </a:rPr>
              <a:t>γρόκτημ</a:t>
            </a:r>
            <a:r>
              <a:rPr lang="en-US" sz="3157" dirty="0">
                <a:solidFill>
                  <a:srgbClr val="000000"/>
                </a:solidFill>
                <a:ea typeface="Raleway"/>
                <a:cs typeface="Raleway"/>
                <a:sym typeface="Raleway"/>
              </a:rPr>
              <a:t>α για νέους (0-23 ετών), με δραστηριότητες αποκατάστασης, βιωματική μάθηση και υποστήριξη οικογενειών.</a:t>
            </a:r>
          </a:p>
          <a:p>
            <a:pPr algn="l">
              <a:lnSpc>
                <a:spcPts val="5145"/>
              </a:lnSpc>
            </a:pPr>
            <a:endParaRPr lang="en-US" sz="3157" dirty="0">
              <a:solidFill>
                <a:srgbClr val="000000"/>
              </a:solidFill>
              <a:ea typeface="Raleway"/>
              <a:cs typeface="Raleway"/>
              <a:sym typeface="Raleway"/>
            </a:endParaRPr>
          </a:p>
        </p:txBody>
      </p:sp>
      <p:sp>
        <p:nvSpPr>
          <p:cNvPr id="7" name="Freeform 7"/>
          <p:cNvSpPr/>
          <p:nvPr/>
        </p:nvSpPr>
        <p:spPr>
          <a:xfrm>
            <a:off x="13785810" y="6751239"/>
            <a:ext cx="5243571" cy="4706105"/>
          </a:xfrm>
          <a:custGeom>
            <a:avLst/>
            <a:gdLst/>
            <a:ahLst/>
            <a:cxnLst/>
            <a:rect l="l" t="t" r="r" b="b"/>
            <a:pathLst>
              <a:path w="5243571" h="4706105">
                <a:moveTo>
                  <a:pt x="0" y="0"/>
                </a:moveTo>
                <a:lnTo>
                  <a:pt x="5243571" y="0"/>
                </a:lnTo>
                <a:lnTo>
                  <a:pt x="5243571" y="4706105"/>
                </a:lnTo>
                <a:lnTo>
                  <a:pt x="0" y="4706105"/>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8" name="Freeform 8"/>
          <p:cNvSpPr/>
          <p:nvPr/>
        </p:nvSpPr>
        <p:spPr>
          <a:xfrm>
            <a:off x="7652922" y="8300018"/>
            <a:ext cx="1973766" cy="1898404"/>
          </a:xfrm>
          <a:custGeom>
            <a:avLst/>
            <a:gdLst/>
            <a:ahLst/>
            <a:cxnLst/>
            <a:rect l="l" t="t" r="r" b="b"/>
            <a:pathLst>
              <a:path w="1973766" h="1898404">
                <a:moveTo>
                  <a:pt x="0" y="0"/>
                </a:moveTo>
                <a:lnTo>
                  <a:pt x="1973766" y="0"/>
                </a:lnTo>
                <a:lnTo>
                  <a:pt x="1973766" y="1898404"/>
                </a:lnTo>
                <a:lnTo>
                  <a:pt x="0" y="1898404"/>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6891" y="-146039"/>
            <a:ext cx="7128902" cy="10280181"/>
          </a:xfrm>
          <a:custGeom>
            <a:avLst/>
            <a:gdLst/>
            <a:ahLst/>
            <a:cxnLst/>
            <a:rect l="l" t="t" r="r" b="b"/>
            <a:pathLst>
              <a:path w="7128902" h="10280181">
                <a:moveTo>
                  <a:pt x="0" y="0"/>
                </a:moveTo>
                <a:lnTo>
                  <a:pt x="7128902" y="0"/>
                </a:lnTo>
                <a:lnTo>
                  <a:pt x="7128902" y="10280181"/>
                </a:lnTo>
                <a:lnTo>
                  <a:pt x="0" y="10280181"/>
                </a:lnTo>
                <a:lnTo>
                  <a:pt x="0" y="0"/>
                </a:lnTo>
                <a:close/>
              </a:path>
            </a:pathLst>
          </a:custGeom>
          <a:blipFill>
            <a:blip r:embed="rId2" cstate="print"/>
            <a:stretch>
              <a:fillRect l="-108820" r="-7621"/>
            </a:stretch>
          </a:blipFill>
        </p:spPr>
      </p:sp>
      <p:sp>
        <p:nvSpPr>
          <p:cNvPr id="3" name="Freeform 3"/>
          <p:cNvSpPr/>
          <p:nvPr/>
        </p:nvSpPr>
        <p:spPr>
          <a:xfrm>
            <a:off x="11133622" y="-146039"/>
            <a:ext cx="7452170" cy="10433039"/>
          </a:xfrm>
          <a:custGeom>
            <a:avLst/>
            <a:gdLst/>
            <a:ahLst/>
            <a:cxnLst/>
            <a:rect l="l" t="t" r="r" b="b"/>
            <a:pathLst>
              <a:path w="7452170" h="10433039">
                <a:moveTo>
                  <a:pt x="0" y="0"/>
                </a:moveTo>
                <a:lnTo>
                  <a:pt x="7452171" y="0"/>
                </a:lnTo>
                <a:lnTo>
                  <a:pt x="7452171" y="10433039"/>
                </a:lnTo>
                <a:lnTo>
                  <a:pt x="0" y="10433039"/>
                </a:lnTo>
                <a:lnTo>
                  <a:pt x="0" y="0"/>
                </a:lnTo>
                <a:close/>
              </a:path>
            </a:pathLst>
          </a:custGeom>
          <a:blipFill>
            <a:blip r:embed="rId3" cstate="print"/>
            <a:stretch>
              <a:fillRect/>
            </a:stretch>
          </a:blipFill>
        </p:spPr>
      </p:sp>
      <p:sp>
        <p:nvSpPr>
          <p:cNvPr id="4" name="Freeform 4"/>
          <p:cNvSpPr/>
          <p:nvPr/>
        </p:nvSpPr>
        <p:spPr>
          <a:xfrm>
            <a:off x="12948815" y="2590133"/>
            <a:ext cx="5339185" cy="8229600"/>
          </a:xfrm>
          <a:custGeom>
            <a:avLst/>
            <a:gdLst/>
            <a:ahLst/>
            <a:cxnLst/>
            <a:rect l="l" t="t" r="r" b="b"/>
            <a:pathLst>
              <a:path w="5339185" h="8229600">
                <a:moveTo>
                  <a:pt x="0" y="0"/>
                </a:moveTo>
                <a:lnTo>
                  <a:pt x="5339185" y="0"/>
                </a:lnTo>
                <a:lnTo>
                  <a:pt x="5339185" y="8229600"/>
                </a:lnTo>
                <a:lnTo>
                  <a:pt x="0" y="8229600"/>
                </a:lnTo>
                <a:lnTo>
                  <a:pt x="0" y="0"/>
                </a:lnTo>
                <a:close/>
              </a:path>
            </a:pathLst>
          </a:custGeom>
          <a:blipFill>
            <a:blip r:embed="rId4" cstate="print"/>
            <a:stretch>
              <a:fillRect/>
            </a:stretch>
          </a:blipFill>
        </p:spPr>
      </p:sp>
      <p:sp>
        <p:nvSpPr>
          <p:cNvPr id="5" name="TextBox 5"/>
          <p:cNvSpPr txBox="1"/>
          <p:nvPr/>
        </p:nvSpPr>
        <p:spPr>
          <a:xfrm>
            <a:off x="1243014" y="1911710"/>
            <a:ext cx="8512431" cy="3692486"/>
          </a:xfrm>
          <a:prstGeom prst="rect">
            <a:avLst/>
          </a:prstGeom>
        </p:spPr>
        <p:txBody>
          <a:bodyPr lIns="0" tIns="0" rIns="0" bIns="0" rtlCol="0" anchor="t">
            <a:spAutoFit/>
          </a:bodyPr>
          <a:lstStyle/>
          <a:p>
            <a:pPr algn="l">
              <a:lnSpc>
                <a:spcPts val="9848"/>
              </a:lnSpc>
            </a:pPr>
            <a:r>
              <a:rPr lang="en-US" sz="6984" b="1" dirty="0">
                <a:solidFill>
                  <a:srgbClr val="000000"/>
                </a:solidFill>
                <a:ea typeface="The Seasons Bold"/>
                <a:cs typeface="The Seasons Bold"/>
                <a:sym typeface="The Seasons Bold"/>
              </a:rPr>
              <a:t>1.Εισα</a:t>
            </a:r>
            <a:r>
              <a:rPr lang="en-US" sz="6984" b="1" dirty="0" err="1">
                <a:solidFill>
                  <a:srgbClr val="000000"/>
                </a:solidFill>
                <a:ea typeface="The Seasons Bold"/>
                <a:cs typeface="The Seasons Bold"/>
                <a:sym typeface="The Seasons Bold"/>
              </a:rPr>
              <a:t>γωγή</a:t>
            </a:r>
            <a:r>
              <a:rPr lang="en-US" sz="6984" b="1" dirty="0">
                <a:solidFill>
                  <a:srgbClr val="000000"/>
                </a:solidFill>
                <a:ea typeface="The Seasons Bold"/>
                <a:cs typeface="The Seasons Bold"/>
                <a:sym typeface="The Seasons Bold"/>
              </a:rPr>
              <a:t> </a:t>
            </a:r>
            <a:r>
              <a:rPr lang="en-US" sz="6984" b="1" dirty="0" err="1">
                <a:solidFill>
                  <a:srgbClr val="000000"/>
                </a:solidFill>
                <a:ea typeface="The Seasons Bold"/>
                <a:cs typeface="The Seasons Bold"/>
                <a:sym typeface="The Seasons Bold"/>
              </a:rPr>
              <a:t>στις</a:t>
            </a:r>
            <a:r>
              <a:rPr lang="en-US" sz="6984" b="1" dirty="0">
                <a:solidFill>
                  <a:srgbClr val="000000"/>
                </a:solidFill>
                <a:ea typeface="The Seasons Bold"/>
                <a:cs typeface="The Seasons Bold"/>
                <a:sym typeface="The Seasons Bold"/>
              </a:rPr>
              <a:t> </a:t>
            </a:r>
            <a:r>
              <a:rPr lang="en-US" sz="6984" b="1" dirty="0" err="1">
                <a:solidFill>
                  <a:srgbClr val="000000"/>
                </a:solidFill>
                <a:ea typeface="The Seasons Bold"/>
                <a:cs typeface="The Seasons Bold"/>
                <a:sym typeface="The Seasons Bold"/>
              </a:rPr>
              <a:t>Πολιτικές</a:t>
            </a:r>
            <a:r>
              <a:rPr lang="en-US" sz="6984" b="1" dirty="0">
                <a:solidFill>
                  <a:srgbClr val="000000"/>
                </a:solidFill>
                <a:ea typeface="The Seasons Bold"/>
                <a:cs typeface="The Seasons Bold"/>
                <a:sym typeface="The Seasons Bold"/>
              </a:rPr>
              <a:t> Ψυχικής </a:t>
            </a:r>
            <a:r>
              <a:rPr lang="en-US" sz="6984" b="1" dirty="0" err="1">
                <a:solidFill>
                  <a:srgbClr val="000000"/>
                </a:solidFill>
                <a:ea typeface="The Seasons Bold"/>
                <a:cs typeface="The Seasons Bold"/>
                <a:sym typeface="The Seasons Bold"/>
              </a:rPr>
              <a:t>Υγεί</a:t>
            </a:r>
            <a:r>
              <a:rPr lang="en-US" sz="6984" b="1" dirty="0">
                <a:solidFill>
                  <a:srgbClr val="000000"/>
                </a:solidFill>
                <a:ea typeface="The Seasons Bold"/>
                <a:cs typeface="The Seasons Bold"/>
                <a:sym typeface="The Seasons Bold"/>
              </a:rPr>
              <a:t>ας στην Ολλανδία</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Εικόνα 34">
            <a:extLst>
              <a:ext uri="{FF2B5EF4-FFF2-40B4-BE49-F238E27FC236}">
                <a16:creationId xmlns:a16="http://schemas.microsoft.com/office/drawing/2014/main" id="{E4D81D47-46AB-A6C1-76F7-1EA284910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519" y="3426172"/>
            <a:ext cx="4095085" cy="3658372"/>
          </a:xfrm>
          <a:prstGeom prst="rect">
            <a:avLst/>
          </a:prstGeom>
        </p:spPr>
      </p:pic>
      <p:pic>
        <p:nvPicPr>
          <p:cNvPr id="23" name="Εικόνα 22">
            <a:extLst>
              <a:ext uri="{FF2B5EF4-FFF2-40B4-BE49-F238E27FC236}">
                <a16:creationId xmlns:a16="http://schemas.microsoft.com/office/drawing/2014/main" id="{57CA578B-B888-B75E-0F24-52B8CFC44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4433" y="3346491"/>
            <a:ext cx="3214418" cy="4302764"/>
          </a:xfrm>
          <a:prstGeom prst="rect">
            <a:avLst/>
          </a:prstGeom>
        </p:spPr>
      </p:pic>
      <p:pic>
        <p:nvPicPr>
          <p:cNvPr id="3" name="Εικόνα 2">
            <a:extLst>
              <a:ext uri="{FF2B5EF4-FFF2-40B4-BE49-F238E27FC236}">
                <a16:creationId xmlns:a16="http://schemas.microsoft.com/office/drawing/2014/main" id="{250124F1-8BFD-F687-F0A3-EEF6A6BD0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2615" y="2906879"/>
            <a:ext cx="3081818" cy="5476401"/>
          </a:xfrm>
          <a:prstGeom prst="rect">
            <a:avLst/>
          </a:prstGeom>
        </p:spPr>
      </p:pic>
      <p:pic>
        <p:nvPicPr>
          <p:cNvPr id="5" name="Εικόνα 4">
            <a:extLst>
              <a:ext uri="{FF2B5EF4-FFF2-40B4-BE49-F238E27FC236}">
                <a16:creationId xmlns:a16="http://schemas.microsoft.com/office/drawing/2014/main" id="{DAFD2AC6-2C72-DD0F-93A9-00B3195A0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245"/>
            <a:ext cx="4724400" cy="3543300"/>
          </a:xfrm>
          <a:prstGeom prst="rect">
            <a:avLst/>
          </a:prstGeom>
        </p:spPr>
      </p:pic>
      <p:pic>
        <p:nvPicPr>
          <p:cNvPr id="7" name="Εικόνα 6">
            <a:extLst>
              <a:ext uri="{FF2B5EF4-FFF2-40B4-BE49-F238E27FC236}">
                <a16:creationId xmlns:a16="http://schemas.microsoft.com/office/drawing/2014/main" id="{9B64C215-6E83-C645-A97F-7834AF5A3D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428" y="-114181"/>
            <a:ext cx="3023706" cy="4036885"/>
          </a:xfrm>
          <a:prstGeom prst="rect">
            <a:avLst/>
          </a:prstGeom>
        </p:spPr>
      </p:pic>
      <p:pic>
        <p:nvPicPr>
          <p:cNvPr id="9" name="Εικόνα 8">
            <a:extLst>
              <a:ext uri="{FF2B5EF4-FFF2-40B4-BE49-F238E27FC236}">
                <a16:creationId xmlns:a16="http://schemas.microsoft.com/office/drawing/2014/main" id="{63409DFC-BC57-21E8-3A07-16D1AF8ABC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78850" y="4468459"/>
            <a:ext cx="4609149" cy="2910840"/>
          </a:xfrm>
          <a:prstGeom prst="rect">
            <a:avLst/>
          </a:prstGeom>
        </p:spPr>
      </p:pic>
      <p:pic>
        <p:nvPicPr>
          <p:cNvPr id="11" name="Εικόνα 10">
            <a:extLst>
              <a:ext uri="{FF2B5EF4-FFF2-40B4-BE49-F238E27FC236}">
                <a16:creationId xmlns:a16="http://schemas.microsoft.com/office/drawing/2014/main" id="{E5E0F7E4-DF9B-4891-F8D8-D50649ED8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3105" y="43089"/>
            <a:ext cx="5233384" cy="3486357"/>
          </a:xfrm>
          <a:prstGeom prst="rect">
            <a:avLst/>
          </a:prstGeom>
        </p:spPr>
      </p:pic>
      <p:pic>
        <p:nvPicPr>
          <p:cNvPr id="13" name="Εικόνα 12">
            <a:extLst>
              <a:ext uri="{FF2B5EF4-FFF2-40B4-BE49-F238E27FC236}">
                <a16:creationId xmlns:a16="http://schemas.microsoft.com/office/drawing/2014/main" id="{DEF8DDAA-A83A-DAA4-2D0F-190ECCB860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47346" y="-114181"/>
            <a:ext cx="3340654" cy="4582640"/>
          </a:xfrm>
          <a:prstGeom prst="rect">
            <a:avLst/>
          </a:prstGeom>
        </p:spPr>
      </p:pic>
      <p:pic>
        <p:nvPicPr>
          <p:cNvPr id="21" name="Εικόνα 20">
            <a:extLst>
              <a:ext uri="{FF2B5EF4-FFF2-40B4-BE49-F238E27FC236}">
                <a16:creationId xmlns:a16="http://schemas.microsoft.com/office/drawing/2014/main" id="{EB093132-E9C0-DB80-854E-A6C6089E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75765" y="7155531"/>
            <a:ext cx="4341676" cy="3334721"/>
          </a:xfrm>
          <a:prstGeom prst="rect">
            <a:avLst/>
          </a:prstGeom>
        </p:spPr>
      </p:pic>
      <p:pic>
        <p:nvPicPr>
          <p:cNvPr id="25" name="Εικόνα 24">
            <a:extLst>
              <a:ext uri="{FF2B5EF4-FFF2-40B4-BE49-F238E27FC236}">
                <a16:creationId xmlns:a16="http://schemas.microsoft.com/office/drawing/2014/main" id="{EE8A76AA-665E-5CC8-541E-9A58321F91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9343" y="7084544"/>
            <a:ext cx="4750508" cy="3562881"/>
          </a:xfrm>
          <a:prstGeom prst="rect">
            <a:avLst/>
          </a:prstGeom>
        </p:spPr>
      </p:pic>
      <p:pic>
        <p:nvPicPr>
          <p:cNvPr id="29" name="Εικόνα 28">
            <a:extLst>
              <a:ext uri="{FF2B5EF4-FFF2-40B4-BE49-F238E27FC236}">
                <a16:creationId xmlns:a16="http://schemas.microsoft.com/office/drawing/2014/main" id="{B0085425-4FDD-D4FA-940F-D6F9A896EC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01750" y="-64165"/>
            <a:ext cx="2939960" cy="3266622"/>
          </a:xfrm>
          <a:prstGeom prst="rect">
            <a:avLst/>
          </a:prstGeom>
        </p:spPr>
      </p:pic>
      <p:pic>
        <p:nvPicPr>
          <p:cNvPr id="31" name="Εικόνα 30">
            <a:extLst>
              <a:ext uri="{FF2B5EF4-FFF2-40B4-BE49-F238E27FC236}">
                <a16:creationId xmlns:a16="http://schemas.microsoft.com/office/drawing/2014/main" id="{F911D870-1A36-64F2-A455-C7F55834C7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25776" y="7218592"/>
            <a:ext cx="6863502" cy="3088576"/>
          </a:xfrm>
          <a:prstGeom prst="rect">
            <a:avLst/>
          </a:prstGeom>
        </p:spPr>
      </p:pic>
      <p:pic>
        <p:nvPicPr>
          <p:cNvPr id="33" name="Εικόνα 32">
            <a:extLst>
              <a:ext uri="{FF2B5EF4-FFF2-40B4-BE49-F238E27FC236}">
                <a16:creationId xmlns:a16="http://schemas.microsoft.com/office/drawing/2014/main" id="{80FA883B-7BB4-ACCB-FA22-33379D14396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3715" y="3423619"/>
            <a:ext cx="4095085" cy="7276979"/>
          </a:xfrm>
          <a:prstGeom prst="rect">
            <a:avLst/>
          </a:prstGeom>
        </p:spPr>
      </p:pic>
    </p:spTree>
    <p:extLst>
      <p:ext uri="{BB962C8B-B14F-4D97-AF65-F5344CB8AC3E}">
        <p14:creationId xmlns:p14="http://schemas.microsoft.com/office/powerpoint/2010/main" val="4174604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EF90CC6-41BD-4DF6-3B43-CD11617AE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7619" y="228601"/>
            <a:ext cx="5837381" cy="4378036"/>
          </a:xfrm>
          <a:prstGeom prst="rect">
            <a:avLst/>
          </a:prstGeom>
        </p:spPr>
      </p:pic>
      <p:pic>
        <p:nvPicPr>
          <p:cNvPr id="5" name="Εικόνα 4">
            <a:extLst>
              <a:ext uri="{FF2B5EF4-FFF2-40B4-BE49-F238E27FC236}">
                <a16:creationId xmlns:a16="http://schemas.microsoft.com/office/drawing/2014/main" id="{4849CCA0-3A3D-FA75-0664-D409E1D48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9910" y="4914900"/>
            <a:ext cx="6477000" cy="4857750"/>
          </a:xfrm>
          <a:prstGeom prst="rect">
            <a:avLst/>
          </a:prstGeom>
        </p:spPr>
      </p:pic>
      <p:pic>
        <p:nvPicPr>
          <p:cNvPr id="7" name="Εικόνα 6">
            <a:extLst>
              <a:ext uri="{FF2B5EF4-FFF2-40B4-BE49-F238E27FC236}">
                <a16:creationId xmlns:a16="http://schemas.microsoft.com/office/drawing/2014/main" id="{3AB701C4-494F-866E-1B3F-FBE15E46B9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363" y="5053443"/>
            <a:ext cx="6278420" cy="4708815"/>
          </a:xfrm>
          <a:prstGeom prst="rect">
            <a:avLst/>
          </a:prstGeom>
        </p:spPr>
      </p:pic>
      <p:pic>
        <p:nvPicPr>
          <p:cNvPr id="9" name="Εικόνα 8">
            <a:extLst>
              <a:ext uri="{FF2B5EF4-FFF2-40B4-BE49-F238E27FC236}">
                <a16:creationId xmlns:a16="http://schemas.microsoft.com/office/drawing/2014/main" id="{5BD6E894-CFEB-6E19-32C4-5282D09983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4732" y="1904262"/>
            <a:ext cx="2921666" cy="6478476"/>
          </a:xfrm>
          <a:prstGeom prst="rect">
            <a:avLst/>
          </a:prstGeom>
        </p:spPr>
      </p:pic>
      <p:pic>
        <p:nvPicPr>
          <p:cNvPr id="11" name="Εικόνα 10">
            <a:extLst>
              <a:ext uri="{FF2B5EF4-FFF2-40B4-BE49-F238E27FC236}">
                <a16:creationId xmlns:a16="http://schemas.microsoft.com/office/drawing/2014/main" id="{0C2A5057-D133-1094-009E-186E16080D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7090"/>
            <a:ext cx="6142183" cy="4606637"/>
          </a:xfrm>
          <a:prstGeom prst="rect">
            <a:avLst/>
          </a:prstGeom>
        </p:spPr>
      </p:pic>
    </p:spTree>
    <p:extLst>
      <p:ext uri="{BB962C8B-B14F-4D97-AF65-F5344CB8AC3E}">
        <p14:creationId xmlns:p14="http://schemas.microsoft.com/office/powerpoint/2010/main" val="570024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2544051E-E818-6ADA-50C8-A9750B413D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3600" y="235541"/>
            <a:ext cx="4582164" cy="9515762"/>
          </a:xfrm>
          <a:prstGeom prst="rect">
            <a:avLst/>
          </a:prstGeom>
        </p:spPr>
      </p:pic>
      <p:pic>
        <p:nvPicPr>
          <p:cNvPr id="5" name="Εικόνα 4">
            <a:extLst>
              <a:ext uri="{FF2B5EF4-FFF2-40B4-BE49-F238E27FC236}">
                <a16:creationId xmlns:a16="http://schemas.microsoft.com/office/drawing/2014/main" id="{A337A444-4FE1-0CF6-984B-8F880D052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727" y="235540"/>
            <a:ext cx="7162800" cy="5212759"/>
          </a:xfrm>
          <a:prstGeom prst="rect">
            <a:avLst/>
          </a:prstGeom>
        </p:spPr>
      </p:pic>
      <p:pic>
        <p:nvPicPr>
          <p:cNvPr id="9" name="Εικόνα 8">
            <a:extLst>
              <a:ext uri="{FF2B5EF4-FFF2-40B4-BE49-F238E27FC236}">
                <a16:creationId xmlns:a16="http://schemas.microsoft.com/office/drawing/2014/main" id="{94DDE080-D4DB-5CAB-2B02-34891DC82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018" y="5372100"/>
            <a:ext cx="9812482" cy="4379203"/>
          </a:xfrm>
          <a:prstGeom prst="rect">
            <a:avLst/>
          </a:prstGeom>
        </p:spPr>
      </p:pic>
      <p:pic>
        <p:nvPicPr>
          <p:cNvPr id="3" name="Εικόνα 2">
            <a:extLst>
              <a:ext uri="{FF2B5EF4-FFF2-40B4-BE49-F238E27FC236}">
                <a16:creationId xmlns:a16="http://schemas.microsoft.com/office/drawing/2014/main" id="{A987C698-FCA4-C015-8A38-56C5D767CA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18" y="235541"/>
            <a:ext cx="8991600" cy="5119241"/>
          </a:xfrm>
          <a:prstGeom prst="rect">
            <a:avLst/>
          </a:prstGeom>
        </p:spPr>
      </p:pic>
      <p:pic>
        <p:nvPicPr>
          <p:cNvPr id="13" name="Εικόνα 12">
            <a:extLst>
              <a:ext uri="{FF2B5EF4-FFF2-40B4-BE49-F238E27FC236}">
                <a16:creationId xmlns:a16="http://schemas.microsoft.com/office/drawing/2014/main" id="{536448EF-6AAA-86C0-F0F3-1611FA4046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6500" y="5222544"/>
            <a:ext cx="3467100" cy="4528760"/>
          </a:xfrm>
          <a:prstGeom prst="rect">
            <a:avLst/>
          </a:prstGeom>
        </p:spPr>
      </p:pic>
      <p:sp>
        <p:nvSpPr>
          <p:cNvPr id="14" name="Οβάλ 13">
            <a:extLst>
              <a:ext uri="{FF2B5EF4-FFF2-40B4-BE49-F238E27FC236}">
                <a16:creationId xmlns:a16="http://schemas.microsoft.com/office/drawing/2014/main" id="{A8DB741F-610D-C0EA-CE5D-460EA5CB4FCC}"/>
              </a:ext>
            </a:extLst>
          </p:cNvPr>
          <p:cNvSpPr/>
          <p:nvPr/>
        </p:nvSpPr>
        <p:spPr>
          <a:xfrm>
            <a:off x="8191501" y="4610100"/>
            <a:ext cx="3048000" cy="1066800"/>
          </a:xfrm>
          <a:prstGeom prst="ellipse">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B050"/>
                </a:solidFill>
              </a:rPr>
              <a:t>GROEN</a:t>
            </a:r>
            <a:endParaRPr lang="el-GR" sz="4400" dirty="0">
              <a:solidFill>
                <a:srgbClr val="00B050"/>
              </a:solidFill>
            </a:endParaRPr>
          </a:p>
        </p:txBody>
      </p:sp>
    </p:spTree>
    <p:extLst>
      <p:ext uri="{BB962C8B-B14F-4D97-AF65-F5344CB8AC3E}">
        <p14:creationId xmlns:p14="http://schemas.microsoft.com/office/powerpoint/2010/main" val="431379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93125" y="769186"/>
            <a:ext cx="11018858" cy="866327"/>
          </a:xfrm>
          <a:prstGeom prst="rect">
            <a:avLst/>
          </a:prstGeom>
        </p:spPr>
        <p:txBody>
          <a:bodyPr lIns="0" tIns="0" rIns="0" bIns="0" rtlCol="0" anchor="t">
            <a:spAutoFit/>
          </a:bodyPr>
          <a:lstStyle/>
          <a:p>
            <a:pPr algn="just">
              <a:lnSpc>
                <a:spcPts val="7015"/>
              </a:lnSpc>
            </a:pPr>
            <a:r>
              <a:rPr lang="en-US" sz="5703" dirty="0">
                <a:solidFill>
                  <a:srgbClr val="000000"/>
                </a:solidFill>
                <a:ea typeface="The Seasons"/>
                <a:cs typeface="The Seasons"/>
                <a:sym typeface="The Seasons"/>
              </a:rPr>
              <a:t>Υπ</a:t>
            </a:r>
            <a:r>
              <a:rPr lang="en-US" sz="5703" dirty="0" err="1">
                <a:solidFill>
                  <a:srgbClr val="000000"/>
                </a:solidFill>
                <a:ea typeface="The Seasons"/>
                <a:cs typeface="The Seasons"/>
                <a:sym typeface="The Seasons"/>
              </a:rPr>
              <a:t>οστήριξη</a:t>
            </a:r>
            <a:r>
              <a:rPr lang="en-US" sz="5703" dirty="0">
                <a:solidFill>
                  <a:srgbClr val="000000"/>
                </a:solidFill>
                <a:ea typeface="The Seasons"/>
                <a:cs typeface="The Seasons"/>
                <a:sym typeface="The Seasons"/>
              </a:rPr>
              <a:t> </a:t>
            </a:r>
            <a:r>
              <a:rPr lang="en-US" sz="5703" dirty="0" err="1">
                <a:solidFill>
                  <a:srgbClr val="000000"/>
                </a:solidFill>
                <a:ea typeface="The Seasons"/>
                <a:cs typeface="The Seasons"/>
                <a:sym typeface="The Seasons"/>
              </a:rPr>
              <a:t>Ευάλωτων</a:t>
            </a:r>
            <a:r>
              <a:rPr lang="en-US" sz="5703" dirty="0">
                <a:solidFill>
                  <a:srgbClr val="000000"/>
                </a:solidFill>
                <a:ea typeface="The Seasons"/>
                <a:cs typeface="The Seasons"/>
                <a:sym typeface="The Seasons"/>
              </a:rPr>
              <a:t> </a:t>
            </a:r>
            <a:r>
              <a:rPr lang="en-US" sz="5703" dirty="0" err="1">
                <a:solidFill>
                  <a:srgbClr val="000000"/>
                </a:solidFill>
                <a:ea typeface="The Seasons"/>
                <a:cs typeface="The Seasons"/>
                <a:sym typeface="The Seasons"/>
              </a:rPr>
              <a:t>Ομάδων</a:t>
            </a:r>
            <a:endParaRPr lang="en-US" sz="5703" dirty="0">
              <a:solidFill>
                <a:srgbClr val="000000"/>
              </a:solidFill>
              <a:ea typeface="The Seasons"/>
              <a:cs typeface="The Seasons"/>
              <a:sym typeface="The Seasons"/>
            </a:endParaRPr>
          </a:p>
        </p:txBody>
      </p:sp>
      <p:sp>
        <p:nvSpPr>
          <p:cNvPr id="3" name="Freeform 3"/>
          <p:cNvSpPr/>
          <p:nvPr/>
        </p:nvSpPr>
        <p:spPr>
          <a:xfrm>
            <a:off x="-577091" y="-1680594"/>
            <a:ext cx="5243571" cy="4706105"/>
          </a:xfrm>
          <a:custGeom>
            <a:avLst/>
            <a:gdLst/>
            <a:ahLst/>
            <a:cxnLst/>
            <a:rect l="l" t="t" r="r" b="b"/>
            <a:pathLst>
              <a:path w="5243571" h="4706105">
                <a:moveTo>
                  <a:pt x="0" y="0"/>
                </a:moveTo>
                <a:lnTo>
                  <a:pt x="5243570" y="0"/>
                </a:lnTo>
                <a:lnTo>
                  <a:pt x="5243570" y="4706105"/>
                </a:lnTo>
                <a:lnTo>
                  <a:pt x="0" y="470610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a:off x="12364397" y="1857183"/>
            <a:ext cx="4403093" cy="5115117"/>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cstate="print"/>
              <a:stretch>
                <a:fillRect l="-35333" r="-35333"/>
              </a:stretch>
            </a:blipFill>
          </p:spPr>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id="9" name="Freeform 9"/>
          <p:cNvSpPr/>
          <p:nvPr/>
        </p:nvSpPr>
        <p:spPr>
          <a:xfrm rot="-1379134">
            <a:off x="12578979" y="6201639"/>
            <a:ext cx="1593998" cy="1533136"/>
          </a:xfrm>
          <a:custGeom>
            <a:avLst/>
            <a:gdLst/>
            <a:ahLst/>
            <a:cxnLst/>
            <a:rect l="l" t="t" r="r" b="b"/>
            <a:pathLst>
              <a:path w="1593998" h="1533136">
                <a:moveTo>
                  <a:pt x="0" y="0"/>
                </a:moveTo>
                <a:lnTo>
                  <a:pt x="1593997" y="0"/>
                </a:lnTo>
                <a:lnTo>
                  <a:pt x="1593997" y="1533136"/>
                </a:lnTo>
                <a:lnTo>
                  <a:pt x="0" y="1533136"/>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10" name="Freeform 10"/>
          <p:cNvSpPr/>
          <p:nvPr/>
        </p:nvSpPr>
        <p:spPr>
          <a:xfrm rot="-1195124">
            <a:off x="14164206" y="1293175"/>
            <a:ext cx="1841925" cy="1647686"/>
          </a:xfrm>
          <a:custGeom>
            <a:avLst/>
            <a:gdLst/>
            <a:ahLst/>
            <a:cxnLst/>
            <a:rect l="l" t="t" r="r" b="b"/>
            <a:pathLst>
              <a:path w="1841925" h="1647686">
                <a:moveTo>
                  <a:pt x="0" y="0"/>
                </a:moveTo>
                <a:lnTo>
                  <a:pt x="1841925" y="0"/>
                </a:lnTo>
                <a:lnTo>
                  <a:pt x="1841925" y="1647686"/>
                </a:lnTo>
                <a:lnTo>
                  <a:pt x="0" y="1647686"/>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11" name="Freeform 11"/>
          <p:cNvSpPr/>
          <p:nvPr/>
        </p:nvSpPr>
        <p:spPr>
          <a:xfrm>
            <a:off x="14682723" y="6423220"/>
            <a:ext cx="2850335" cy="2160316"/>
          </a:xfrm>
          <a:custGeom>
            <a:avLst/>
            <a:gdLst/>
            <a:ahLst/>
            <a:cxnLst/>
            <a:rect l="l" t="t" r="r" b="b"/>
            <a:pathLst>
              <a:path w="2850335" h="2160316">
                <a:moveTo>
                  <a:pt x="0" y="0"/>
                </a:moveTo>
                <a:lnTo>
                  <a:pt x="2850335" y="0"/>
                </a:lnTo>
                <a:lnTo>
                  <a:pt x="2850335" y="2160316"/>
                </a:lnTo>
                <a:lnTo>
                  <a:pt x="0" y="2160316"/>
                </a:lnTo>
                <a:lnTo>
                  <a:pt x="0" y="0"/>
                </a:lnTo>
                <a:close/>
              </a:path>
            </a:pathLst>
          </a:custGeom>
          <a:blipFill>
            <a:blip r:embed="rId9" cstate="print">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149828" y="1857183"/>
            <a:ext cx="9782786" cy="8641468"/>
          </a:xfrm>
          <a:prstGeom prst="rect">
            <a:avLst/>
          </a:prstGeom>
          <a:solidFill>
            <a:schemeClr val="accent6">
              <a:lumMod val="20000"/>
              <a:lumOff val="80000"/>
              <a:alpha val="0"/>
            </a:schemeClr>
          </a:solidFill>
        </p:spPr>
        <p:txBody>
          <a:bodyPr wrap="square" lIns="0" tIns="0" rIns="0" bIns="0" rtlCol="0" anchor="t">
            <a:spAutoFit/>
          </a:bodyPr>
          <a:lstStyle/>
          <a:p>
            <a:pPr marL="690881" lvl="1" indent="-345440">
              <a:buFont typeface="Arial"/>
              <a:buChar char="•"/>
            </a:pPr>
            <a:r>
              <a:rPr lang="en-US" sz="4000" b="1" dirty="0"/>
              <a:t>High Intensive Care</a:t>
            </a:r>
            <a:r>
              <a:rPr lang="el-GR" sz="4000" b="1" dirty="0"/>
              <a:t> (</a:t>
            </a:r>
            <a:r>
              <a:rPr lang="en-US" sz="4000" b="1" dirty="0"/>
              <a:t>HIC)</a:t>
            </a:r>
            <a:r>
              <a:rPr lang="el-GR" sz="4000" b="1" dirty="0"/>
              <a:t>:</a:t>
            </a:r>
            <a:r>
              <a:rPr lang="el-GR" sz="4000" dirty="0"/>
              <a:t> </a:t>
            </a:r>
            <a:r>
              <a:rPr lang="el-GR" sz="3600" dirty="0"/>
              <a:t>εξειδικευμένη φροντίδα για άτομα που βιώνουν σοβαρές ψυχιατρικές κρίσεις.</a:t>
            </a:r>
            <a:endParaRPr lang="el-GR" sz="4000" dirty="0"/>
          </a:p>
          <a:p>
            <a:pPr marL="345441" lvl="1" algn="just"/>
            <a:r>
              <a:rPr lang="el-GR" sz="4000" dirty="0"/>
              <a:t> </a:t>
            </a:r>
            <a:endParaRPr lang="en-US" sz="4000" dirty="0">
              <a:solidFill>
                <a:srgbClr val="000000"/>
              </a:solidFill>
              <a:ea typeface="Raleway"/>
              <a:cs typeface="Raleway"/>
              <a:sym typeface="Raleway"/>
            </a:endParaRPr>
          </a:p>
          <a:p>
            <a:pPr marL="690881" lvl="1" indent="-345440" algn="just">
              <a:buFont typeface="Arial"/>
              <a:buChar char="•"/>
            </a:pPr>
            <a:r>
              <a:rPr lang="en-US" sz="4000" b="1" dirty="0" err="1">
                <a:solidFill>
                  <a:srgbClr val="000000"/>
                </a:solidFill>
                <a:ea typeface="Raleway Bold"/>
                <a:cs typeface="Raleway Bold"/>
                <a:sym typeface="Raleway Bold"/>
              </a:rPr>
              <a:t>Novadic</a:t>
            </a:r>
            <a:r>
              <a:rPr lang="en-US" sz="4000" b="1" dirty="0">
                <a:solidFill>
                  <a:srgbClr val="000000"/>
                </a:solidFill>
                <a:ea typeface="Raleway Bold"/>
                <a:cs typeface="Raleway Bold"/>
                <a:sym typeface="Raleway Bold"/>
              </a:rPr>
              <a:t>-Kentron:</a:t>
            </a:r>
            <a:r>
              <a:rPr lang="en-US" sz="4000" dirty="0">
                <a:solidFill>
                  <a:srgbClr val="000000"/>
                </a:solidFill>
                <a:ea typeface="Raleway"/>
                <a:cs typeface="Raleway"/>
                <a:sym typeface="Raleway"/>
              </a:rPr>
              <a:t> </a:t>
            </a:r>
            <a:r>
              <a:rPr lang="en-US" sz="3600" dirty="0" err="1">
                <a:solidFill>
                  <a:srgbClr val="000000"/>
                </a:solidFill>
                <a:ea typeface="Raleway"/>
                <a:cs typeface="Raleway"/>
                <a:sym typeface="Raleway"/>
              </a:rPr>
              <a:t>θερ</a:t>
            </a:r>
            <a:r>
              <a:rPr lang="en-US" sz="3600" dirty="0">
                <a:solidFill>
                  <a:srgbClr val="000000"/>
                </a:solidFill>
                <a:ea typeface="Raleway"/>
                <a:cs typeface="Raleway"/>
                <a:sym typeface="Raleway"/>
              </a:rPr>
              <a:t>απεία ατόμων με εξάρτηση, μέσω μεθαδόνης/ιατρικής ηρωίνης και κοινωνικής ενσωμάτωσης.</a:t>
            </a:r>
            <a:endParaRPr lang="el-GR" sz="3600" dirty="0">
              <a:solidFill>
                <a:srgbClr val="000000"/>
              </a:solidFill>
              <a:ea typeface="Raleway"/>
              <a:cs typeface="Raleway"/>
              <a:sym typeface="Raleway"/>
            </a:endParaRPr>
          </a:p>
          <a:p>
            <a:pPr marL="690881" lvl="1" indent="-345440" algn="just">
              <a:buFont typeface="Arial"/>
              <a:buChar char="•"/>
            </a:pPr>
            <a:endParaRPr lang="el-GR" sz="3600" dirty="0">
              <a:solidFill>
                <a:srgbClr val="000000"/>
              </a:solidFill>
              <a:ea typeface="Raleway"/>
              <a:cs typeface="Raleway"/>
              <a:sym typeface="Raleway"/>
            </a:endParaRPr>
          </a:p>
          <a:p>
            <a:pPr marL="717550" indent="-352425">
              <a:buFont typeface="Arial" panose="020B0604020202020204" pitchFamily="34" charset="0"/>
              <a:buChar char="•"/>
            </a:pPr>
            <a:r>
              <a:rPr lang="en-US" sz="4000" b="1" dirty="0"/>
              <a:t>Location </a:t>
            </a:r>
            <a:r>
              <a:rPr lang="en-US" sz="4000" b="1" dirty="0" err="1"/>
              <a:t>Schrijverstraat</a:t>
            </a:r>
            <a:r>
              <a:rPr lang="en-US" sz="4000" b="1" dirty="0"/>
              <a:t> Almere city:</a:t>
            </a:r>
            <a:endParaRPr lang="el-GR" sz="4000" b="1" dirty="0"/>
          </a:p>
          <a:p>
            <a:pPr marL="633413">
              <a:tabLst>
                <a:tab pos="717550" algn="l"/>
              </a:tabLst>
            </a:pPr>
            <a:r>
              <a:rPr lang="el-GR" sz="2400" dirty="0"/>
              <a:t>-Σημεία </a:t>
            </a:r>
            <a:r>
              <a:rPr lang="el-GR" sz="2400" dirty="0" err="1"/>
              <a:t>Μεθαδόνης</a:t>
            </a:r>
            <a:endParaRPr lang="el-GR" sz="2400" dirty="0"/>
          </a:p>
          <a:p>
            <a:pPr marL="633413">
              <a:tabLst>
                <a:tab pos="717550" algn="l"/>
              </a:tabLst>
            </a:pPr>
            <a:r>
              <a:rPr lang="el-GR" sz="2400" dirty="0"/>
              <a:t>-Κοινωνική δραστηριοποίηση</a:t>
            </a:r>
          </a:p>
          <a:p>
            <a:pPr marL="633413">
              <a:tabLst>
                <a:tab pos="717550" algn="l"/>
              </a:tabLst>
            </a:pPr>
            <a:r>
              <a:rPr lang="el-GR" sz="2400" dirty="0"/>
              <a:t>-Σαλόνι φιλοξενίας</a:t>
            </a:r>
          </a:p>
          <a:p>
            <a:pPr marL="633413">
              <a:tabLst>
                <a:tab pos="717550" algn="l"/>
              </a:tabLst>
            </a:pPr>
            <a:r>
              <a:rPr lang="el-GR" sz="2400" dirty="0"/>
              <a:t>-«Περιοχές/ δωμάτια χρήσης» (ηρωίνη, τσιγαριλίκι, αλκοόλ)</a:t>
            </a:r>
          </a:p>
          <a:p>
            <a:pPr marL="633413">
              <a:tabLst>
                <a:tab pos="717550" algn="l"/>
              </a:tabLst>
            </a:pPr>
            <a:r>
              <a:rPr lang="el-GR" sz="2400" dirty="0"/>
              <a:t>-«Προσέλκυση χρηστών» από τον δρόμο</a:t>
            </a:r>
          </a:p>
          <a:p>
            <a:pPr marL="633413">
              <a:tabLst>
                <a:tab pos="717550" algn="l"/>
              </a:tabLst>
            </a:pPr>
            <a:r>
              <a:rPr lang="el-GR" sz="2400" dirty="0"/>
              <a:t>-Προσπάθεια ένταξης σε σχήμα θεραπείας.</a:t>
            </a:r>
            <a:endParaRPr lang="en-US" sz="2400" dirty="0"/>
          </a:p>
          <a:p>
            <a:pPr marL="365125" lvl="1" algn="just">
              <a:buFont typeface="Arial"/>
              <a:buChar char="•"/>
            </a:pPr>
            <a:endParaRPr lang="en-US" sz="2000" dirty="0">
              <a:solidFill>
                <a:srgbClr val="000000"/>
              </a:solidFill>
              <a:ea typeface="Raleway"/>
              <a:cs typeface="Raleway"/>
              <a:sym typeface="Raleway"/>
            </a:endParaRPr>
          </a:p>
          <a:p>
            <a:pPr marL="365125" algn="just"/>
            <a:endParaRPr lang="en-US" dirty="0">
              <a:solidFill>
                <a:srgbClr val="000000"/>
              </a:solidFill>
              <a:ea typeface="Raleway"/>
              <a:cs typeface="Raleway"/>
              <a:sym typeface="Raleway"/>
            </a:endParaRPr>
          </a:p>
          <a:p>
            <a:pPr algn="just">
              <a:lnSpc>
                <a:spcPts val="5216"/>
              </a:lnSpc>
            </a:pPr>
            <a:endParaRPr lang="en-US" sz="3200" dirty="0">
              <a:solidFill>
                <a:srgbClr val="000000"/>
              </a:solidFill>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06F7D-7345-ABBF-F3E1-DAF1EA7B5D29}"/>
            </a:ext>
          </a:extLst>
        </p:cNvPr>
        <p:cNvGrpSpPr/>
        <p:nvPr/>
      </p:nvGrpSpPr>
      <p:grpSpPr>
        <a:xfrm>
          <a:off x="0" y="0"/>
          <a:ext cx="0" cy="0"/>
          <a:chOff x="0" y="0"/>
          <a:chExt cx="0" cy="0"/>
        </a:xfrm>
      </p:grpSpPr>
      <p:pic>
        <p:nvPicPr>
          <p:cNvPr id="4" name="Εικόνα 3">
            <a:extLst>
              <a:ext uri="{FF2B5EF4-FFF2-40B4-BE49-F238E27FC236}">
                <a16:creationId xmlns:a16="http://schemas.microsoft.com/office/drawing/2014/main" id="{8AC3CABE-B7D6-6076-F1F6-3DD9CA66C8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09" y="114300"/>
            <a:ext cx="4419600" cy="3314700"/>
          </a:xfrm>
          <a:prstGeom prst="rect">
            <a:avLst/>
          </a:prstGeom>
        </p:spPr>
      </p:pic>
      <p:pic>
        <p:nvPicPr>
          <p:cNvPr id="8" name="Εικόνα 7">
            <a:extLst>
              <a:ext uri="{FF2B5EF4-FFF2-40B4-BE49-F238E27FC236}">
                <a16:creationId xmlns:a16="http://schemas.microsoft.com/office/drawing/2014/main" id="{57C40BB3-7419-24F7-6571-5B809E7125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116" y="114300"/>
            <a:ext cx="4419600" cy="3314700"/>
          </a:xfrm>
          <a:prstGeom prst="rect">
            <a:avLst/>
          </a:prstGeom>
        </p:spPr>
      </p:pic>
      <p:pic>
        <p:nvPicPr>
          <p:cNvPr id="12" name="Εικόνα 11">
            <a:extLst>
              <a:ext uri="{FF2B5EF4-FFF2-40B4-BE49-F238E27FC236}">
                <a16:creationId xmlns:a16="http://schemas.microsoft.com/office/drawing/2014/main" id="{BAE76EA3-5A63-BFD3-E4CF-4FB809C78F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2031" y="125104"/>
            <a:ext cx="3960410" cy="5280546"/>
          </a:xfrm>
          <a:prstGeom prst="rect">
            <a:avLst/>
          </a:prstGeom>
        </p:spPr>
      </p:pic>
      <p:pic>
        <p:nvPicPr>
          <p:cNvPr id="16" name="Εικόνα 15">
            <a:extLst>
              <a:ext uri="{FF2B5EF4-FFF2-40B4-BE49-F238E27FC236}">
                <a16:creationId xmlns:a16="http://schemas.microsoft.com/office/drawing/2014/main" id="{FC81A536-5494-A93D-528B-FEFE15870E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5663" y="148418"/>
            <a:ext cx="3860612" cy="5147482"/>
          </a:xfrm>
          <a:prstGeom prst="rect">
            <a:avLst/>
          </a:prstGeom>
        </p:spPr>
      </p:pic>
      <p:pic>
        <p:nvPicPr>
          <p:cNvPr id="22" name="Εικόνα 21">
            <a:extLst>
              <a:ext uri="{FF2B5EF4-FFF2-40B4-BE49-F238E27FC236}">
                <a16:creationId xmlns:a16="http://schemas.microsoft.com/office/drawing/2014/main" id="{5E8D26D5-0F05-2E15-8C93-C03CF10AEE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13" y="3998226"/>
            <a:ext cx="7800832" cy="5850624"/>
          </a:xfrm>
          <a:prstGeom prst="rect">
            <a:avLst/>
          </a:prstGeom>
        </p:spPr>
      </p:pic>
      <p:pic>
        <p:nvPicPr>
          <p:cNvPr id="24" name="Εικόνα 23">
            <a:extLst>
              <a:ext uri="{FF2B5EF4-FFF2-40B4-BE49-F238E27FC236}">
                <a16:creationId xmlns:a16="http://schemas.microsoft.com/office/drawing/2014/main" id="{C6FC5065-3026-AA65-9E4E-BF796D246D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1343" y="6591300"/>
            <a:ext cx="4343400" cy="3257550"/>
          </a:xfrm>
          <a:prstGeom prst="rect">
            <a:avLst/>
          </a:prstGeom>
        </p:spPr>
      </p:pic>
      <p:pic>
        <p:nvPicPr>
          <p:cNvPr id="26" name="Εικόνα 25">
            <a:extLst>
              <a:ext uri="{FF2B5EF4-FFF2-40B4-BE49-F238E27FC236}">
                <a16:creationId xmlns:a16="http://schemas.microsoft.com/office/drawing/2014/main" id="{5818E0E4-E580-0B4C-40ED-D867B9088A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33041" y="5829300"/>
            <a:ext cx="5359400" cy="4019550"/>
          </a:xfrm>
          <a:prstGeom prst="rect">
            <a:avLst/>
          </a:prstGeom>
        </p:spPr>
      </p:pic>
      <p:sp>
        <p:nvSpPr>
          <p:cNvPr id="20" name="Οβάλ 19">
            <a:extLst>
              <a:ext uri="{FF2B5EF4-FFF2-40B4-BE49-F238E27FC236}">
                <a16:creationId xmlns:a16="http://schemas.microsoft.com/office/drawing/2014/main" id="{1F074DA8-26F6-05F3-E92B-6C1653A7DFEA}"/>
              </a:ext>
            </a:extLst>
          </p:cNvPr>
          <p:cNvSpPr/>
          <p:nvPr/>
        </p:nvSpPr>
        <p:spPr>
          <a:xfrm>
            <a:off x="7796437" y="4303689"/>
            <a:ext cx="3554223" cy="1984422"/>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2">
                    <a:lumMod val="50000"/>
                  </a:schemeClr>
                </a:solidFill>
              </a:rPr>
              <a:t>HIC</a:t>
            </a:r>
            <a:endParaRPr lang="el-GR" sz="6600" dirty="0">
              <a:solidFill>
                <a:schemeClr val="tx2">
                  <a:lumMod val="50000"/>
                </a:schemeClr>
              </a:solidFill>
            </a:endParaRPr>
          </a:p>
        </p:txBody>
      </p:sp>
    </p:spTree>
    <p:extLst>
      <p:ext uri="{BB962C8B-B14F-4D97-AF65-F5344CB8AC3E}">
        <p14:creationId xmlns:p14="http://schemas.microsoft.com/office/powerpoint/2010/main" val="248421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298630A-4E7A-4D7C-7FF0-F7BCE4CD8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5829300"/>
            <a:ext cx="5838391" cy="3269499"/>
          </a:xfrm>
          <a:prstGeom prst="rect">
            <a:avLst/>
          </a:prstGeom>
        </p:spPr>
      </p:pic>
      <p:pic>
        <p:nvPicPr>
          <p:cNvPr id="5" name="Εικόνα 4">
            <a:extLst>
              <a:ext uri="{FF2B5EF4-FFF2-40B4-BE49-F238E27FC236}">
                <a16:creationId xmlns:a16="http://schemas.microsoft.com/office/drawing/2014/main" id="{5E5C795B-0AD1-E190-B773-E0A23A086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295900"/>
            <a:ext cx="8301038" cy="4667063"/>
          </a:xfrm>
          <a:prstGeom prst="rect">
            <a:avLst/>
          </a:prstGeom>
        </p:spPr>
      </p:pic>
      <p:pic>
        <p:nvPicPr>
          <p:cNvPr id="7" name="Εικόνα 6">
            <a:extLst>
              <a:ext uri="{FF2B5EF4-FFF2-40B4-BE49-F238E27FC236}">
                <a16:creationId xmlns:a16="http://schemas.microsoft.com/office/drawing/2014/main" id="{DFBF812E-785F-BED4-0A40-73CB35CC9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609600"/>
            <a:ext cx="10227733" cy="5753100"/>
          </a:xfrm>
          <a:prstGeom prst="rect">
            <a:avLst/>
          </a:prstGeom>
        </p:spPr>
      </p:pic>
      <p:sp>
        <p:nvSpPr>
          <p:cNvPr id="8" name="Οβάλ 7">
            <a:extLst>
              <a:ext uri="{FF2B5EF4-FFF2-40B4-BE49-F238E27FC236}">
                <a16:creationId xmlns:a16="http://schemas.microsoft.com/office/drawing/2014/main" id="{A3669752-31B1-9AB6-341C-CB29AD50EF5A}"/>
              </a:ext>
            </a:extLst>
          </p:cNvPr>
          <p:cNvSpPr/>
          <p:nvPr/>
        </p:nvSpPr>
        <p:spPr>
          <a:xfrm>
            <a:off x="12801600" y="1170883"/>
            <a:ext cx="4572000" cy="30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err="1">
                <a:solidFill>
                  <a:schemeClr val="tx2">
                    <a:lumMod val="50000"/>
                  </a:schemeClr>
                </a:solidFill>
              </a:rPr>
              <a:t>Novadic</a:t>
            </a:r>
            <a:r>
              <a:rPr lang="en-US" sz="7200" dirty="0">
                <a:solidFill>
                  <a:schemeClr val="tx2">
                    <a:lumMod val="50000"/>
                  </a:schemeClr>
                </a:solidFill>
              </a:rPr>
              <a:t> Kentron</a:t>
            </a:r>
            <a:endParaRPr lang="el-GR" sz="7200" dirty="0">
              <a:solidFill>
                <a:schemeClr val="tx2">
                  <a:lumMod val="50000"/>
                </a:schemeClr>
              </a:solidFill>
            </a:endParaRPr>
          </a:p>
        </p:txBody>
      </p:sp>
    </p:spTree>
    <p:extLst>
      <p:ext uri="{BB962C8B-B14F-4D97-AF65-F5344CB8AC3E}">
        <p14:creationId xmlns:p14="http://schemas.microsoft.com/office/powerpoint/2010/main" val="1690447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C60A2-572A-B777-1C85-E22E0BC5905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AA527B7-86F5-3D5F-BC7B-BCE268958B10}"/>
              </a:ext>
            </a:extLst>
          </p:cNvPr>
          <p:cNvSpPr txBox="1"/>
          <p:nvPr/>
        </p:nvSpPr>
        <p:spPr>
          <a:xfrm>
            <a:off x="3663866" y="341803"/>
            <a:ext cx="11018858" cy="866327"/>
          </a:xfrm>
          <a:prstGeom prst="rect">
            <a:avLst/>
          </a:prstGeom>
        </p:spPr>
        <p:txBody>
          <a:bodyPr lIns="0" tIns="0" rIns="0" bIns="0" rtlCol="0" anchor="t">
            <a:spAutoFit/>
          </a:bodyPr>
          <a:lstStyle/>
          <a:p>
            <a:pPr algn="just">
              <a:lnSpc>
                <a:spcPts val="7015"/>
              </a:lnSpc>
            </a:pPr>
            <a:r>
              <a:rPr lang="en-US" sz="5703" dirty="0">
                <a:solidFill>
                  <a:srgbClr val="000000"/>
                </a:solidFill>
                <a:ea typeface="The Seasons"/>
                <a:cs typeface="The Seasons"/>
                <a:sym typeface="The Seasons"/>
              </a:rPr>
              <a:t>Υπ</a:t>
            </a:r>
            <a:r>
              <a:rPr lang="en-US" sz="5703" dirty="0" err="1">
                <a:solidFill>
                  <a:srgbClr val="000000"/>
                </a:solidFill>
                <a:ea typeface="The Seasons"/>
                <a:cs typeface="The Seasons"/>
                <a:sym typeface="The Seasons"/>
              </a:rPr>
              <a:t>οστήριξη</a:t>
            </a:r>
            <a:r>
              <a:rPr lang="en-US" sz="5703" dirty="0">
                <a:solidFill>
                  <a:srgbClr val="000000"/>
                </a:solidFill>
                <a:ea typeface="The Seasons"/>
                <a:cs typeface="The Seasons"/>
                <a:sym typeface="The Seasons"/>
              </a:rPr>
              <a:t> </a:t>
            </a:r>
            <a:r>
              <a:rPr lang="en-US" sz="5703" dirty="0" err="1">
                <a:solidFill>
                  <a:srgbClr val="000000"/>
                </a:solidFill>
                <a:ea typeface="The Seasons"/>
                <a:cs typeface="The Seasons"/>
                <a:sym typeface="The Seasons"/>
              </a:rPr>
              <a:t>Ευάλωτων</a:t>
            </a:r>
            <a:r>
              <a:rPr lang="en-US" sz="5703" dirty="0">
                <a:solidFill>
                  <a:srgbClr val="000000"/>
                </a:solidFill>
                <a:ea typeface="The Seasons"/>
                <a:cs typeface="The Seasons"/>
                <a:sym typeface="The Seasons"/>
              </a:rPr>
              <a:t> </a:t>
            </a:r>
            <a:r>
              <a:rPr lang="en-US" sz="5703" dirty="0" err="1">
                <a:solidFill>
                  <a:srgbClr val="000000"/>
                </a:solidFill>
                <a:ea typeface="The Seasons"/>
                <a:cs typeface="The Seasons"/>
                <a:sym typeface="The Seasons"/>
              </a:rPr>
              <a:t>Ομάδων</a:t>
            </a:r>
            <a:endParaRPr lang="en-US" sz="5703" dirty="0">
              <a:solidFill>
                <a:srgbClr val="000000"/>
              </a:solidFill>
              <a:ea typeface="The Seasons"/>
              <a:cs typeface="The Seasons"/>
              <a:sym typeface="The Seasons"/>
            </a:endParaRPr>
          </a:p>
        </p:txBody>
      </p:sp>
      <p:sp>
        <p:nvSpPr>
          <p:cNvPr id="3" name="Freeform 3">
            <a:extLst>
              <a:ext uri="{FF2B5EF4-FFF2-40B4-BE49-F238E27FC236}">
                <a16:creationId xmlns:a16="http://schemas.microsoft.com/office/drawing/2014/main" id="{A5F459C2-25C0-D942-CC23-63DB03254457}"/>
              </a:ext>
            </a:extLst>
          </p:cNvPr>
          <p:cNvSpPr/>
          <p:nvPr/>
        </p:nvSpPr>
        <p:spPr>
          <a:xfrm>
            <a:off x="-577091" y="-1680594"/>
            <a:ext cx="5243571" cy="4706105"/>
          </a:xfrm>
          <a:custGeom>
            <a:avLst/>
            <a:gdLst/>
            <a:ahLst/>
            <a:cxnLst/>
            <a:rect l="l" t="t" r="r" b="b"/>
            <a:pathLst>
              <a:path w="5243571" h="4706105">
                <a:moveTo>
                  <a:pt x="0" y="0"/>
                </a:moveTo>
                <a:lnTo>
                  <a:pt x="5243570" y="0"/>
                </a:lnTo>
                <a:lnTo>
                  <a:pt x="5243570" y="4706105"/>
                </a:lnTo>
                <a:lnTo>
                  <a:pt x="0" y="470610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grpSp>
        <p:nvGrpSpPr>
          <p:cNvPr id="4" name="Group 4">
            <a:extLst>
              <a:ext uri="{FF2B5EF4-FFF2-40B4-BE49-F238E27FC236}">
                <a16:creationId xmlns:a16="http://schemas.microsoft.com/office/drawing/2014/main" id="{1CADE7A4-6378-CA02-6FB7-53FFF56153C7}"/>
              </a:ext>
            </a:extLst>
          </p:cNvPr>
          <p:cNvGrpSpPr>
            <a:grpSpLocks noChangeAspect="1"/>
          </p:cNvGrpSpPr>
          <p:nvPr/>
        </p:nvGrpSpPr>
        <p:grpSpPr>
          <a:xfrm>
            <a:off x="11109767" y="1857183"/>
            <a:ext cx="5657723" cy="6572633"/>
            <a:chOff x="0" y="0"/>
            <a:chExt cx="5466080" cy="6350000"/>
          </a:xfrm>
        </p:grpSpPr>
        <p:sp>
          <p:nvSpPr>
            <p:cNvPr id="5" name="Freeform 5">
              <a:extLst>
                <a:ext uri="{FF2B5EF4-FFF2-40B4-BE49-F238E27FC236}">
                  <a16:creationId xmlns:a16="http://schemas.microsoft.com/office/drawing/2014/main" id="{B91A4B09-6BF0-945E-0E63-54EEE5030D8C}"/>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6" name="Freeform 6">
              <a:extLst>
                <a:ext uri="{FF2B5EF4-FFF2-40B4-BE49-F238E27FC236}">
                  <a16:creationId xmlns:a16="http://schemas.microsoft.com/office/drawing/2014/main" id="{8F6832B5-D85C-ABEE-7CA9-9CBB1E59ED3A}"/>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cstate="print"/>
              <a:stretch>
                <a:fillRect l="-35333" r="-35333"/>
              </a:stretch>
            </a:blipFill>
          </p:spPr>
        </p:sp>
        <p:sp>
          <p:nvSpPr>
            <p:cNvPr id="7" name="Freeform 7">
              <a:extLst>
                <a:ext uri="{FF2B5EF4-FFF2-40B4-BE49-F238E27FC236}">
                  <a16:creationId xmlns:a16="http://schemas.microsoft.com/office/drawing/2014/main" id="{E38258D4-1EA8-B147-81A9-9EEB8DD12293}"/>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8" name="Freeform 8">
              <a:extLst>
                <a:ext uri="{FF2B5EF4-FFF2-40B4-BE49-F238E27FC236}">
                  <a16:creationId xmlns:a16="http://schemas.microsoft.com/office/drawing/2014/main" id="{6C0E92EE-87A1-9F76-A0AD-811322FC3386}"/>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id="9" name="Freeform 9">
            <a:extLst>
              <a:ext uri="{FF2B5EF4-FFF2-40B4-BE49-F238E27FC236}">
                <a16:creationId xmlns:a16="http://schemas.microsoft.com/office/drawing/2014/main" id="{06C5A0A7-5177-0EEF-2242-119CE94ACB96}"/>
              </a:ext>
            </a:extLst>
          </p:cNvPr>
          <p:cNvSpPr/>
          <p:nvPr/>
        </p:nvSpPr>
        <p:spPr>
          <a:xfrm rot="-1379134">
            <a:off x="11718391" y="7474799"/>
            <a:ext cx="1593998" cy="1533136"/>
          </a:xfrm>
          <a:custGeom>
            <a:avLst/>
            <a:gdLst/>
            <a:ahLst/>
            <a:cxnLst/>
            <a:rect l="l" t="t" r="r" b="b"/>
            <a:pathLst>
              <a:path w="1593998" h="1533136">
                <a:moveTo>
                  <a:pt x="0" y="0"/>
                </a:moveTo>
                <a:lnTo>
                  <a:pt x="1593997" y="0"/>
                </a:lnTo>
                <a:lnTo>
                  <a:pt x="1593997" y="1533136"/>
                </a:lnTo>
                <a:lnTo>
                  <a:pt x="0" y="1533136"/>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10" name="Freeform 10">
            <a:extLst>
              <a:ext uri="{FF2B5EF4-FFF2-40B4-BE49-F238E27FC236}">
                <a16:creationId xmlns:a16="http://schemas.microsoft.com/office/drawing/2014/main" id="{F245E2AC-BCE7-F5E3-ECA7-ECC093BB988C}"/>
              </a:ext>
            </a:extLst>
          </p:cNvPr>
          <p:cNvSpPr/>
          <p:nvPr/>
        </p:nvSpPr>
        <p:spPr>
          <a:xfrm rot="-1195124">
            <a:off x="14164206" y="1293175"/>
            <a:ext cx="1841925" cy="1647686"/>
          </a:xfrm>
          <a:custGeom>
            <a:avLst/>
            <a:gdLst/>
            <a:ahLst/>
            <a:cxnLst/>
            <a:rect l="l" t="t" r="r" b="b"/>
            <a:pathLst>
              <a:path w="1841925" h="1647686">
                <a:moveTo>
                  <a:pt x="0" y="0"/>
                </a:moveTo>
                <a:lnTo>
                  <a:pt x="1841925" y="0"/>
                </a:lnTo>
                <a:lnTo>
                  <a:pt x="1841925" y="1647686"/>
                </a:lnTo>
                <a:lnTo>
                  <a:pt x="0" y="1647686"/>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11" name="Freeform 11">
            <a:extLst>
              <a:ext uri="{FF2B5EF4-FFF2-40B4-BE49-F238E27FC236}">
                <a16:creationId xmlns:a16="http://schemas.microsoft.com/office/drawing/2014/main" id="{2FB229EB-342F-A895-5E98-7A4B1B12064B}"/>
              </a:ext>
            </a:extLst>
          </p:cNvPr>
          <p:cNvSpPr/>
          <p:nvPr/>
        </p:nvSpPr>
        <p:spPr>
          <a:xfrm>
            <a:off x="14682723" y="6423220"/>
            <a:ext cx="2850335" cy="2160316"/>
          </a:xfrm>
          <a:custGeom>
            <a:avLst/>
            <a:gdLst/>
            <a:ahLst/>
            <a:cxnLst/>
            <a:rect l="l" t="t" r="r" b="b"/>
            <a:pathLst>
              <a:path w="2850335" h="2160316">
                <a:moveTo>
                  <a:pt x="0" y="0"/>
                </a:moveTo>
                <a:lnTo>
                  <a:pt x="2850335" y="0"/>
                </a:lnTo>
                <a:lnTo>
                  <a:pt x="2850335" y="2160316"/>
                </a:lnTo>
                <a:lnTo>
                  <a:pt x="0" y="2160316"/>
                </a:lnTo>
                <a:lnTo>
                  <a:pt x="0" y="0"/>
                </a:lnTo>
                <a:close/>
              </a:path>
            </a:pathLst>
          </a:custGeom>
          <a:blipFill>
            <a:blip r:embed="rId9" cstate="print">
              <a:extLst>
                <a:ext uri="{96DAC541-7B7A-43D3-8B79-37D633B846F1}">
                  <asvg:svgBlip xmlns:asvg="http://schemas.microsoft.com/office/drawing/2016/SVG/main" r:embed="rId10"/>
                </a:ext>
              </a:extLst>
            </a:blip>
            <a:stretch>
              <a:fillRect/>
            </a:stretch>
          </a:blipFill>
        </p:spPr>
      </p:sp>
      <p:sp>
        <p:nvSpPr>
          <p:cNvPr id="12" name="TextBox 12">
            <a:extLst>
              <a:ext uri="{FF2B5EF4-FFF2-40B4-BE49-F238E27FC236}">
                <a16:creationId xmlns:a16="http://schemas.microsoft.com/office/drawing/2014/main" id="{0047878F-A4F8-372B-C55E-5B2112F2F7FF}"/>
              </a:ext>
            </a:extLst>
          </p:cNvPr>
          <p:cNvSpPr txBox="1"/>
          <p:nvPr/>
        </p:nvSpPr>
        <p:spPr>
          <a:xfrm>
            <a:off x="800781" y="1447551"/>
            <a:ext cx="9551305" cy="6647974"/>
          </a:xfrm>
          <a:prstGeom prst="rect">
            <a:avLst/>
          </a:prstGeom>
        </p:spPr>
        <p:txBody>
          <a:bodyPr wrap="square" lIns="0" tIns="0" rIns="0" bIns="0" rtlCol="0" anchor="t">
            <a:spAutoFit/>
          </a:bodyPr>
          <a:lstStyle/>
          <a:p>
            <a:pPr marL="345441" lvl="1" algn="just"/>
            <a:endParaRPr lang="el-GR" sz="3200" dirty="0">
              <a:solidFill>
                <a:srgbClr val="000000"/>
              </a:solidFill>
              <a:ea typeface="Raleway"/>
              <a:cs typeface="Raleway"/>
              <a:sym typeface="Raleway"/>
            </a:endParaRPr>
          </a:p>
          <a:p>
            <a:pPr marL="690881" lvl="1" indent="-345440" algn="just">
              <a:buFont typeface="Arial"/>
              <a:buChar char="•"/>
            </a:pPr>
            <a:r>
              <a:rPr lang="en-US" sz="2800" b="1" dirty="0"/>
              <a:t>Team </a:t>
            </a:r>
            <a:r>
              <a:rPr lang="en-US" sz="2800" b="1" dirty="0" err="1"/>
              <a:t>Bommelerwaard</a:t>
            </a:r>
            <a:r>
              <a:rPr lang="en-US" sz="2800" b="1" dirty="0"/>
              <a:t> in Zaltbommel: </a:t>
            </a:r>
            <a:endParaRPr lang="el-GR" sz="2800" dirty="0"/>
          </a:p>
          <a:p>
            <a:pPr marL="87313" lvl="0" indent="174625"/>
            <a:r>
              <a:rPr lang="en-US" sz="2800" dirty="0"/>
              <a:t>     </a:t>
            </a:r>
            <a:r>
              <a:rPr lang="en-US" sz="2400" dirty="0"/>
              <a:t>-</a:t>
            </a:r>
            <a:r>
              <a:rPr lang="el-GR" sz="2400" dirty="0"/>
              <a:t>Ομάδα FACT</a:t>
            </a:r>
          </a:p>
          <a:p>
            <a:pPr marL="87313" lvl="0" indent="174625"/>
            <a:r>
              <a:rPr lang="en-US" sz="2400" dirty="0"/>
              <a:t>      -</a:t>
            </a:r>
            <a:r>
              <a:rPr lang="el-GR" sz="2400" dirty="0"/>
              <a:t>Περιφερειακή ομάδα</a:t>
            </a:r>
          </a:p>
          <a:p>
            <a:pPr marL="87313" lvl="0" indent="174625"/>
            <a:r>
              <a:rPr lang="en-US" sz="2400" dirty="0"/>
              <a:t>      -</a:t>
            </a:r>
            <a:r>
              <a:rPr lang="el-GR" sz="2400" dirty="0"/>
              <a:t>Βασική ψυχική υγειονομική περίθαλψη</a:t>
            </a:r>
          </a:p>
          <a:p>
            <a:pPr marL="87313" lvl="0" indent="174625"/>
            <a:r>
              <a:rPr lang="en-US" sz="2400" dirty="0"/>
              <a:t>      -</a:t>
            </a:r>
            <a:r>
              <a:rPr lang="el-GR" sz="2400" dirty="0"/>
              <a:t>Ξενώνας φροντίδας</a:t>
            </a:r>
          </a:p>
          <a:p>
            <a:pPr marL="87313" lvl="0" indent="174625"/>
            <a:r>
              <a:rPr lang="en-US" sz="2400" dirty="0"/>
              <a:t>      -</a:t>
            </a:r>
            <a:r>
              <a:rPr lang="el-GR" sz="2400" dirty="0"/>
              <a:t>Φροντίδα δικτύου</a:t>
            </a:r>
          </a:p>
          <a:p>
            <a:pPr marL="87313" lvl="0" indent="174625"/>
            <a:r>
              <a:rPr lang="en-US" sz="2400" dirty="0"/>
              <a:t>      -</a:t>
            </a:r>
            <a:r>
              <a:rPr lang="el-GR" sz="2400" dirty="0"/>
              <a:t>Υποστήριξη από</a:t>
            </a:r>
            <a:r>
              <a:rPr lang="en-US" sz="2400" dirty="0"/>
              <a:t> peer support workers</a:t>
            </a:r>
          </a:p>
          <a:p>
            <a:pPr lvl="0"/>
            <a:endParaRPr lang="el-GR" sz="2800" dirty="0"/>
          </a:p>
          <a:p>
            <a:pPr marL="690881" lvl="1" indent="-345440" algn="just">
              <a:buFont typeface="Arial"/>
              <a:buChar char="•"/>
            </a:pPr>
            <a:r>
              <a:rPr lang="el-GR" sz="2800" b="1" dirty="0"/>
              <a:t>Οίκος ευγηρίας </a:t>
            </a:r>
            <a:r>
              <a:rPr lang="el-GR" sz="2800" b="1" dirty="0" err="1"/>
              <a:t>Boswijk</a:t>
            </a:r>
            <a:r>
              <a:rPr lang="el-GR" sz="2800" b="1" dirty="0"/>
              <a:t> &amp; κέντρο διαμονής </a:t>
            </a:r>
            <a:r>
              <a:rPr lang="el-GR" sz="2800" b="1" dirty="0" err="1"/>
              <a:t>Magnolia</a:t>
            </a:r>
            <a:r>
              <a:rPr lang="en-US" sz="2800" b="1" dirty="0"/>
              <a:t>:</a:t>
            </a:r>
            <a:endParaRPr lang="en-US" sz="2800" dirty="0">
              <a:solidFill>
                <a:srgbClr val="000000"/>
              </a:solidFill>
              <a:ea typeface="Raleway"/>
              <a:cs typeface="Raleway"/>
              <a:sym typeface="Raleway"/>
            </a:endParaRPr>
          </a:p>
          <a:p>
            <a:pPr marL="623888" algn="just"/>
            <a:r>
              <a:rPr lang="en-US" sz="2400" dirty="0"/>
              <a:t>-</a:t>
            </a:r>
            <a:r>
              <a:rPr lang="el-GR" sz="2400" dirty="0"/>
              <a:t>Το </a:t>
            </a:r>
            <a:r>
              <a:rPr lang="el-GR" sz="2400" b="1" dirty="0" err="1"/>
              <a:t>Boswijk</a:t>
            </a:r>
            <a:r>
              <a:rPr lang="el-GR" sz="2400" dirty="0"/>
              <a:t> χαρακτηρίζεται από μικρής κλίμακας χώρους </a:t>
            </a:r>
            <a:r>
              <a:rPr lang="en-US" sz="2400" dirty="0"/>
              <a:t>                              </a:t>
            </a:r>
            <a:r>
              <a:rPr lang="el-GR" sz="2400" dirty="0"/>
              <a:t> στην οποία μπορούν να συμμετάσχουν οι κάτοικοι και τα αγαπημένα τους πρόσωπα. </a:t>
            </a:r>
          </a:p>
          <a:p>
            <a:pPr marL="623888" algn="just"/>
            <a:r>
              <a:rPr lang="en-US" sz="2400" dirty="0"/>
              <a:t>-</a:t>
            </a:r>
            <a:r>
              <a:rPr lang="el-GR" sz="2400" dirty="0"/>
              <a:t>Η </a:t>
            </a:r>
            <a:r>
              <a:rPr lang="el-GR" sz="2400" b="1" dirty="0" err="1"/>
              <a:t>Magnolia</a:t>
            </a:r>
            <a:r>
              <a:rPr lang="el-GR" sz="2400" dirty="0"/>
              <a:t> είναι ένα κέντρο διαμονής για ηλικιωμένους ανθρώπους που χρειάζονται εντατική φροντίδα 24 ώρες το 24ωρο λόγω ψυχιατρικών προβλημάτων, συχνά σε συνδυασμό με σωματικά προβλήματα υγείας. </a:t>
            </a:r>
            <a:endParaRPr lang="en-US" sz="2400" dirty="0">
              <a:solidFill>
                <a:srgbClr val="000000"/>
              </a:solidFill>
              <a:ea typeface="Raleway"/>
              <a:cs typeface="Raleway"/>
              <a:sym typeface="Raleway"/>
            </a:endParaRPr>
          </a:p>
        </p:txBody>
      </p:sp>
    </p:spTree>
    <p:extLst>
      <p:ext uri="{BB962C8B-B14F-4D97-AF65-F5344CB8AC3E}">
        <p14:creationId xmlns:p14="http://schemas.microsoft.com/office/powerpoint/2010/main" val="3399193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55491-CCD2-1DAD-2E96-9BE67351CFCF}"/>
            </a:ext>
          </a:extLst>
        </p:cNvPr>
        <p:cNvGrpSpPr/>
        <p:nvPr/>
      </p:nvGrpSpPr>
      <p:grpSpPr>
        <a:xfrm>
          <a:off x="0" y="0"/>
          <a:ext cx="0" cy="0"/>
          <a:chOff x="0" y="0"/>
          <a:chExt cx="0" cy="0"/>
        </a:xfrm>
      </p:grpSpPr>
      <p:sp>
        <p:nvSpPr>
          <p:cNvPr id="20" name="Οβάλ 19">
            <a:extLst>
              <a:ext uri="{FF2B5EF4-FFF2-40B4-BE49-F238E27FC236}">
                <a16:creationId xmlns:a16="http://schemas.microsoft.com/office/drawing/2014/main" id="{754041F9-9724-A043-D1A7-4CC840E54C37}"/>
              </a:ext>
            </a:extLst>
          </p:cNvPr>
          <p:cNvSpPr/>
          <p:nvPr/>
        </p:nvSpPr>
        <p:spPr>
          <a:xfrm>
            <a:off x="11277600" y="114300"/>
            <a:ext cx="4953000" cy="3512820"/>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50000"/>
                  </a:schemeClr>
                </a:solidFill>
              </a:rPr>
              <a:t>Team </a:t>
            </a:r>
            <a:r>
              <a:rPr lang="en-US" sz="3600" b="1" dirty="0" err="1">
                <a:solidFill>
                  <a:schemeClr val="tx2">
                    <a:lumMod val="50000"/>
                  </a:schemeClr>
                </a:solidFill>
              </a:rPr>
              <a:t>Bommelerwaard</a:t>
            </a:r>
            <a:r>
              <a:rPr lang="en-US" sz="3600" b="1" dirty="0">
                <a:solidFill>
                  <a:schemeClr val="tx2">
                    <a:lumMod val="50000"/>
                  </a:schemeClr>
                </a:solidFill>
              </a:rPr>
              <a:t> in Zaltbommel</a:t>
            </a:r>
            <a:endParaRPr lang="el-GR" sz="3600" dirty="0">
              <a:solidFill>
                <a:schemeClr val="tx2">
                  <a:lumMod val="50000"/>
                </a:schemeClr>
              </a:solidFill>
            </a:endParaRPr>
          </a:p>
        </p:txBody>
      </p:sp>
      <p:pic>
        <p:nvPicPr>
          <p:cNvPr id="9" name="Εικόνα 8">
            <a:extLst>
              <a:ext uri="{FF2B5EF4-FFF2-40B4-BE49-F238E27FC236}">
                <a16:creationId xmlns:a16="http://schemas.microsoft.com/office/drawing/2014/main" id="{E4396150-31AF-6AF4-F3F6-065595305C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847" y="342900"/>
            <a:ext cx="9085625" cy="5792086"/>
          </a:xfrm>
          <a:prstGeom prst="rect">
            <a:avLst/>
          </a:prstGeom>
        </p:spPr>
      </p:pic>
      <p:pic>
        <p:nvPicPr>
          <p:cNvPr id="11" name="Εικόνα 10">
            <a:extLst>
              <a:ext uri="{FF2B5EF4-FFF2-40B4-BE49-F238E27FC236}">
                <a16:creationId xmlns:a16="http://schemas.microsoft.com/office/drawing/2014/main" id="{A930AE3A-41FF-BE79-610F-440C29B83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743" y="3764641"/>
            <a:ext cx="7981410" cy="6002020"/>
          </a:xfrm>
          <a:prstGeom prst="rect">
            <a:avLst/>
          </a:prstGeom>
        </p:spPr>
      </p:pic>
    </p:spTree>
    <p:extLst>
      <p:ext uri="{BB962C8B-B14F-4D97-AF65-F5344CB8AC3E}">
        <p14:creationId xmlns:p14="http://schemas.microsoft.com/office/powerpoint/2010/main" val="2758558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32503-E091-DC23-0C3A-94467CC24C8B}"/>
            </a:ext>
          </a:extLst>
        </p:cNvPr>
        <p:cNvGrpSpPr/>
        <p:nvPr/>
      </p:nvGrpSpPr>
      <p:grpSpPr>
        <a:xfrm>
          <a:off x="0" y="0"/>
          <a:ext cx="0" cy="0"/>
          <a:chOff x="0" y="0"/>
          <a:chExt cx="0" cy="0"/>
        </a:xfrm>
      </p:grpSpPr>
      <p:sp>
        <p:nvSpPr>
          <p:cNvPr id="20" name="Οβάλ 19">
            <a:extLst>
              <a:ext uri="{FF2B5EF4-FFF2-40B4-BE49-F238E27FC236}">
                <a16:creationId xmlns:a16="http://schemas.microsoft.com/office/drawing/2014/main" id="{05EBE535-97FB-ECA5-8A51-D4E7D137AD2A}"/>
              </a:ext>
            </a:extLst>
          </p:cNvPr>
          <p:cNvSpPr/>
          <p:nvPr/>
        </p:nvSpPr>
        <p:spPr>
          <a:xfrm>
            <a:off x="1905000" y="5981700"/>
            <a:ext cx="3554223" cy="1984422"/>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5441" lvl="1" algn="ctr"/>
            <a:r>
              <a:rPr lang="el-GR" sz="2000" b="1" dirty="0">
                <a:solidFill>
                  <a:schemeClr val="tx2">
                    <a:lumMod val="50000"/>
                  </a:schemeClr>
                </a:solidFill>
              </a:rPr>
              <a:t>Οίκος ευγηρίας </a:t>
            </a:r>
            <a:r>
              <a:rPr lang="el-GR" sz="2000" b="1" dirty="0" err="1">
                <a:solidFill>
                  <a:schemeClr val="tx2">
                    <a:lumMod val="50000"/>
                  </a:schemeClr>
                </a:solidFill>
              </a:rPr>
              <a:t>Boswijk</a:t>
            </a:r>
            <a:r>
              <a:rPr lang="el-GR" sz="2000" b="1" dirty="0">
                <a:solidFill>
                  <a:schemeClr val="tx2">
                    <a:lumMod val="50000"/>
                  </a:schemeClr>
                </a:solidFill>
              </a:rPr>
              <a:t> </a:t>
            </a:r>
          </a:p>
          <a:p>
            <a:pPr marL="345441" lvl="1" algn="ctr"/>
            <a:r>
              <a:rPr lang="el-GR" sz="2000" b="1" dirty="0">
                <a:solidFill>
                  <a:schemeClr val="tx2">
                    <a:lumMod val="50000"/>
                  </a:schemeClr>
                </a:solidFill>
              </a:rPr>
              <a:t>&amp; </a:t>
            </a:r>
          </a:p>
          <a:p>
            <a:pPr marL="345441" lvl="1" algn="ctr"/>
            <a:r>
              <a:rPr lang="el-GR" sz="2000" b="1" dirty="0">
                <a:solidFill>
                  <a:schemeClr val="tx2">
                    <a:lumMod val="50000"/>
                  </a:schemeClr>
                </a:solidFill>
              </a:rPr>
              <a:t>κέντρο διαμονής </a:t>
            </a:r>
            <a:r>
              <a:rPr lang="el-GR" sz="2000" b="1" dirty="0" err="1">
                <a:solidFill>
                  <a:schemeClr val="tx2">
                    <a:lumMod val="50000"/>
                  </a:schemeClr>
                </a:solidFill>
              </a:rPr>
              <a:t>Magnolia</a:t>
            </a:r>
            <a:endParaRPr lang="en-US" sz="2000" dirty="0">
              <a:solidFill>
                <a:schemeClr val="tx2">
                  <a:lumMod val="50000"/>
                </a:schemeClr>
              </a:solidFill>
              <a:ea typeface="Raleway"/>
              <a:cs typeface="Raleway"/>
              <a:sym typeface="Raleway"/>
            </a:endParaRPr>
          </a:p>
        </p:txBody>
      </p:sp>
      <p:pic>
        <p:nvPicPr>
          <p:cNvPr id="3" name="Εικόνα 2">
            <a:extLst>
              <a:ext uri="{FF2B5EF4-FFF2-40B4-BE49-F238E27FC236}">
                <a16:creationId xmlns:a16="http://schemas.microsoft.com/office/drawing/2014/main" id="{B13859CA-A62D-A694-9D94-78B26879A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13864"/>
            <a:ext cx="11051957" cy="4481460"/>
          </a:xfrm>
          <a:prstGeom prst="rect">
            <a:avLst/>
          </a:prstGeom>
        </p:spPr>
      </p:pic>
      <p:pic>
        <p:nvPicPr>
          <p:cNvPr id="6" name="Εικόνα 5">
            <a:extLst>
              <a:ext uri="{FF2B5EF4-FFF2-40B4-BE49-F238E27FC236}">
                <a16:creationId xmlns:a16="http://schemas.microsoft.com/office/drawing/2014/main" id="{1ED4054C-BF44-9AD9-4572-B32618C5F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5143500"/>
            <a:ext cx="10343173" cy="4764324"/>
          </a:xfrm>
          <a:prstGeom prst="rect">
            <a:avLst/>
          </a:prstGeom>
        </p:spPr>
      </p:pic>
    </p:spTree>
    <p:extLst>
      <p:ext uri="{BB962C8B-B14F-4D97-AF65-F5344CB8AC3E}">
        <p14:creationId xmlns:p14="http://schemas.microsoft.com/office/powerpoint/2010/main" val="292444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1F853-2780-9C96-B447-FA30BDC5B7A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3356E32-D674-8666-3F12-6BDC93B8FFFA}"/>
              </a:ext>
            </a:extLst>
          </p:cNvPr>
          <p:cNvSpPr txBox="1"/>
          <p:nvPr/>
        </p:nvSpPr>
        <p:spPr>
          <a:xfrm>
            <a:off x="3663866" y="341803"/>
            <a:ext cx="11018858" cy="866327"/>
          </a:xfrm>
          <a:prstGeom prst="rect">
            <a:avLst/>
          </a:prstGeom>
        </p:spPr>
        <p:txBody>
          <a:bodyPr lIns="0" tIns="0" rIns="0" bIns="0" rtlCol="0" anchor="t">
            <a:spAutoFit/>
          </a:bodyPr>
          <a:lstStyle/>
          <a:p>
            <a:pPr algn="just">
              <a:lnSpc>
                <a:spcPts val="7015"/>
              </a:lnSpc>
            </a:pPr>
            <a:r>
              <a:rPr lang="en-US" sz="5703" dirty="0">
                <a:solidFill>
                  <a:srgbClr val="000000"/>
                </a:solidFill>
                <a:ea typeface="The Seasons"/>
                <a:cs typeface="The Seasons"/>
                <a:sym typeface="The Seasons"/>
              </a:rPr>
              <a:t>Υπ</a:t>
            </a:r>
            <a:r>
              <a:rPr lang="en-US" sz="5703" dirty="0" err="1">
                <a:solidFill>
                  <a:srgbClr val="000000"/>
                </a:solidFill>
                <a:ea typeface="The Seasons"/>
                <a:cs typeface="The Seasons"/>
                <a:sym typeface="The Seasons"/>
              </a:rPr>
              <a:t>οστήριξη</a:t>
            </a:r>
            <a:r>
              <a:rPr lang="en-US" sz="5703" dirty="0">
                <a:solidFill>
                  <a:srgbClr val="000000"/>
                </a:solidFill>
                <a:ea typeface="The Seasons"/>
                <a:cs typeface="The Seasons"/>
                <a:sym typeface="The Seasons"/>
              </a:rPr>
              <a:t> </a:t>
            </a:r>
            <a:r>
              <a:rPr lang="en-US" sz="5703" dirty="0" err="1">
                <a:solidFill>
                  <a:srgbClr val="000000"/>
                </a:solidFill>
                <a:ea typeface="The Seasons"/>
                <a:cs typeface="The Seasons"/>
                <a:sym typeface="The Seasons"/>
              </a:rPr>
              <a:t>Ευάλωτων</a:t>
            </a:r>
            <a:r>
              <a:rPr lang="en-US" sz="5703" dirty="0">
                <a:solidFill>
                  <a:srgbClr val="000000"/>
                </a:solidFill>
                <a:ea typeface="The Seasons"/>
                <a:cs typeface="The Seasons"/>
                <a:sym typeface="The Seasons"/>
              </a:rPr>
              <a:t> </a:t>
            </a:r>
            <a:r>
              <a:rPr lang="en-US" sz="5703" dirty="0" err="1">
                <a:solidFill>
                  <a:srgbClr val="000000"/>
                </a:solidFill>
                <a:ea typeface="The Seasons"/>
                <a:cs typeface="The Seasons"/>
                <a:sym typeface="The Seasons"/>
              </a:rPr>
              <a:t>Ομάδων</a:t>
            </a:r>
            <a:endParaRPr lang="en-US" sz="5703" dirty="0">
              <a:solidFill>
                <a:srgbClr val="000000"/>
              </a:solidFill>
              <a:ea typeface="The Seasons"/>
              <a:cs typeface="The Seasons"/>
              <a:sym typeface="The Seasons"/>
            </a:endParaRPr>
          </a:p>
        </p:txBody>
      </p:sp>
      <p:sp>
        <p:nvSpPr>
          <p:cNvPr id="3" name="Freeform 3">
            <a:extLst>
              <a:ext uri="{FF2B5EF4-FFF2-40B4-BE49-F238E27FC236}">
                <a16:creationId xmlns:a16="http://schemas.microsoft.com/office/drawing/2014/main" id="{D4C5A4A9-23C1-61BD-3234-6CC8F5CC9FCE}"/>
              </a:ext>
            </a:extLst>
          </p:cNvPr>
          <p:cNvSpPr/>
          <p:nvPr/>
        </p:nvSpPr>
        <p:spPr>
          <a:xfrm>
            <a:off x="-533400" y="-1714500"/>
            <a:ext cx="5243571" cy="4706105"/>
          </a:xfrm>
          <a:custGeom>
            <a:avLst/>
            <a:gdLst/>
            <a:ahLst/>
            <a:cxnLst/>
            <a:rect l="l" t="t" r="r" b="b"/>
            <a:pathLst>
              <a:path w="5243571" h="4706105">
                <a:moveTo>
                  <a:pt x="0" y="0"/>
                </a:moveTo>
                <a:lnTo>
                  <a:pt x="5243570" y="0"/>
                </a:lnTo>
                <a:lnTo>
                  <a:pt x="5243570" y="4706105"/>
                </a:lnTo>
                <a:lnTo>
                  <a:pt x="0" y="4706105"/>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grpSp>
        <p:nvGrpSpPr>
          <p:cNvPr id="4" name="Group 4">
            <a:extLst>
              <a:ext uri="{FF2B5EF4-FFF2-40B4-BE49-F238E27FC236}">
                <a16:creationId xmlns:a16="http://schemas.microsoft.com/office/drawing/2014/main" id="{BDC96A6E-9D3A-233C-BE3A-6BF7ED6B3A49}"/>
              </a:ext>
            </a:extLst>
          </p:cNvPr>
          <p:cNvGrpSpPr>
            <a:grpSpLocks noChangeAspect="1"/>
          </p:cNvGrpSpPr>
          <p:nvPr/>
        </p:nvGrpSpPr>
        <p:grpSpPr>
          <a:xfrm>
            <a:off x="11109767" y="1857183"/>
            <a:ext cx="5657723" cy="6572633"/>
            <a:chOff x="0" y="0"/>
            <a:chExt cx="5466080" cy="6350000"/>
          </a:xfrm>
        </p:grpSpPr>
        <p:sp>
          <p:nvSpPr>
            <p:cNvPr id="5" name="Freeform 5">
              <a:extLst>
                <a:ext uri="{FF2B5EF4-FFF2-40B4-BE49-F238E27FC236}">
                  <a16:creationId xmlns:a16="http://schemas.microsoft.com/office/drawing/2014/main" id="{C95FA69F-8B71-EF3D-DCDC-6A925C7ABF9B}"/>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6" name="Freeform 6">
              <a:extLst>
                <a:ext uri="{FF2B5EF4-FFF2-40B4-BE49-F238E27FC236}">
                  <a16:creationId xmlns:a16="http://schemas.microsoft.com/office/drawing/2014/main" id="{F3224DE4-2017-7764-0EB4-5DA0F13C9E9A}"/>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cstate="print"/>
              <a:stretch>
                <a:fillRect l="-35333" r="-35333"/>
              </a:stretch>
            </a:blipFill>
          </p:spPr>
        </p:sp>
        <p:sp>
          <p:nvSpPr>
            <p:cNvPr id="7" name="Freeform 7">
              <a:extLst>
                <a:ext uri="{FF2B5EF4-FFF2-40B4-BE49-F238E27FC236}">
                  <a16:creationId xmlns:a16="http://schemas.microsoft.com/office/drawing/2014/main" id="{165AB292-77A6-5AAC-DD13-B17725661519}"/>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8" name="Freeform 8">
              <a:extLst>
                <a:ext uri="{FF2B5EF4-FFF2-40B4-BE49-F238E27FC236}">
                  <a16:creationId xmlns:a16="http://schemas.microsoft.com/office/drawing/2014/main" id="{910B8F43-BE3D-8775-CE6E-9FF841CB7AA4}"/>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id="9" name="Freeform 9">
            <a:extLst>
              <a:ext uri="{FF2B5EF4-FFF2-40B4-BE49-F238E27FC236}">
                <a16:creationId xmlns:a16="http://schemas.microsoft.com/office/drawing/2014/main" id="{1AA18881-EB87-6AFA-D8D3-8C6B73EFE3F1}"/>
              </a:ext>
            </a:extLst>
          </p:cNvPr>
          <p:cNvSpPr/>
          <p:nvPr/>
        </p:nvSpPr>
        <p:spPr>
          <a:xfrm rot="-1379134">
            <a:off x="11718391" y="7474799"/>
            <a:ext cx="1593998" cy="1533136"/>
          </a:xfrm>
          <a:custGeom>
            <a:avLst/>
            <a:gdLst/>
            <a:ahLst/>
            <a:cxnLst/>
            <a:rect l="l" t="t" r="r" b="b"/>
            <a:pathLst>
              <a:path w="1593998" h="1533136">
                <a:moveTo>
                  <a:pt x="0" y="0"/>
                </a:moveTo>
                <a:lnTo>
                  <a:pt x="1593997" y="0"/>
                </a:lnTo>
                <a:lnTo>
                  <a:pt x="1593997" y="1533136"/>
                </a:lnTo>
                <a:lnTo>
                  <a:pt x="0" y="1533136"/>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10" name="Freeform 10">
            <a:extLst>
              <a:ext uri="{FF2B5EF4-FFF2-40B4-BE49-F238E27FC236}">
                <a16:creationId xmlns:a16="http://schemas.microsoft.com/office/drawing/2014/main" id="{EAE694BE-1186-A45B-E191-4992D0CBD480}"/>
              </a:ext>
            </a:extLst>
          </p:cNvPr>
          <p:cNvSpPr/>
          <p:nvPr/>
        </p:nvSpPr>
        <p:spPr>
          <a:xfrm rot="-1195124">
            <a:off x="14164206" y="1293175"/>
            <a:ext cx="1841925" cy="1647686"/>
          </a:xfrm>
          <a:custGeom>
            <a:avLst/>
            <a:gdLst/>
            <a:ahLst/>
            <a:cxnLst/>
            <a:rect l="l" t="t" r="r" b="b"/>
            <a:pathLst>
              <a:path w="1841925" h="1647686">
                <a:moveTo>
                  <a:pt x="0" y="0"/>
                </a:moveTo>
                <a:lnTo>
                  <a:pt x="1841925" y="0"/>
                </a:lnTo>
                <a:lnTo>
                  <a:pt x="1841925" y="1647686"/>
                </a:lnTo>
                <a:lnTo>
                  <a:pt x="0" y="1647686"/>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11" name="Freeform 11">
            <a:extLst>
              <a:ext uri="{FF2B5EF4-FFF2-40B4-BE49-F238E27FC236}">
                <a16:creationId xmlns:a16="http://schemas.microsoft.com/office/drawing/2014/main" id="{6EFAA395-5943-E8C3-38CC-EC99D030CE73}"/>
              </a:ext>
            </a:extLst>
          </p:cNvPr>
          <p:cNvSpPr/>
          <p:nvPr/>
        </p:nvSpPr>
        <p:spPr>
          <a:xfrm>
            <a:off x="14682723" y="6423220"/>
            <a:ext cx="2850335" cy="2160316"/>
          </a:xfrm>
          <a:custGeom>
            <a:avLst/>
            <a:gdLst/>
            <a:ahLst/>
            <a:cxnLst/>
            <a:rect l="l" t="t" r="r" b="b"/>
            <a:pathLst>
              <a:path w="2850335" h="2160316">
                <a:moveTo>
                  <a:pt x="0" y="0"/>
                </a:moveTo>
                <a:lnTo>
                  <a:pt x="2850335" y="0"/>
                </a:lnTo>
                <a:lnTo>
                  <a:pt x="2850335" y="2160316"/>
                </a:lnTo>
                <a:lnTo>
                  <a:pt x="0" y="2160316"/>
                </a:lnTo>
                <a:lnTo>
                  <a:pt x="0" y="0"/>
                </a:lnTo>
                <a:close/>
              </a:path>
            </a:pathLst>
          </a:custGeom>
          <a:blipFill>
            <a:blip r:embed="rId9" cstate="print">
              <a:extLst>
                <a:ext uri="{96DAC541-7B7A-43D3-8B79-37D633B846F1}">
                  <asvg:svgBlip xmlns:asvg="http://schemas.microsoft.com/office/drawing/2016/SVG/main" r:embed="rId10"/>
                </a:ext>
              </a:extLst>
            </a:blip>
            <a:stretch>
              <a:fillRect/>
            </a:stretch>
          </a:blipFill>
        </p:spPr>
      </p:sp>
      <p:sp>
        <p:nvSpPr>
          <p:cNvPr id="12" name="TextBox 12">
            <a:extLst>
              <a:ext uri="{FF2B5EF4-FFF2-40B4-BE49-F238E27FC236}">
                <a16:creationId xmlns:a16="http://schemas.microsoft.com/office/drawing/2014/main" id="{9D8B81E7-DEA6-D965-BA73-C5DF87F3184C}"/>
              </a:ext>
            </a:extLst>
          </p:cNvPr>
          <p:cNvSpPr txBox="1"/>
          <p:nvPr/>
        </p:nvSpPr>
        <p:spPr>
          <a:xfrm>
            <a:off x="1400398" y="2418294"/>
            <a:ext cx="8476794" cy="5840701"/>
          </a:xfrm>
          <a:prstGeom prst="rect">
            <a:avLst/>
          </a:prstGeom>
          <a:solidFill>
            <a:schemeClr val="accent6">
              <a:lumMod val="20000"/>
              <a:lumOff val="80000"/>
              <a:alpha val="0"/>
            </a:schemeClr>
          </a:solidFill>
        </p:spPr>
        <p:txBody>
          <a:bodyPr wrap="square" lIns="0" tIns="0" rIns="0" bIns="0" rtlCol="0" anchor="t">
            <a:spAutoFit/>
          </a:bodyPr>
          <a:lstStyle/>
          <a:p>
            <a:pPr marL="690881" lvl="1" indent="-345440">
              <a:buFont typeface="Arial"/>
              <a:buChar char="•"/>
            </a:pPr>
            <a:r>
              <a:rPr lang="en-US" sz="4000" b="1" dirty="0">
                <a:solidFill>
                  <a:srgbClr val="000000"/>
                </a:solidFill>
                <a:ea typeface="Raleway Bold"/>
                <a:cs typeface="Raleway Bold"/>
                <a:sym typeface="Raleway Bold"/>
              </a:rPr>
              <a:t>Quiet Community Den Bosch: </a:t>
            </a:r>
            <a:r>
              <a:rPr lang="en-US" sz="3600" dirty="0">
                <a:solidFill>
                  <a:srgbClr val="000000"/>
                </a:solidFill>
                <a:ea typeface="Raleway"/>
                <a:cs typeface="Raleway"/>
                <a:sym typeface="Raleway"/>
              </a:rPr>
              <a:t>υπ</a:t>
            </a:r>
            <a:r>
              <a:rPr lang="en-US" sz="3600" dirty="0" err="1">
                <a:solidFill>
                  <a:srgbClr val="000000"/>
                </a:solidFill>
                <a:ea typeface="Raleway"/>
                <a:cs typeface="Raleway"/>
                <a:sym typeface="Raleway"/>
              </a:rPr>
              <a:t>οστήριξη</a:t>
            </a:r>
            <a:r>
              <a:rPr lang="en-US" sz="3600" dirty="0">
                <a:solidFill>
                  <a:srgbClr val="000000"/>
                </a:solidFill>
                <a:ea typeface="Raleway"/>
                <a:cs typeface="Raleway"/>
                <a:sym typeface="Raleway"/>
              </a:rPr>
              <a:t> α</a:t>
            </a:r>
            <a:r>
              <a:rPr lang="en-US" sz="3600" dirty="0" err="1">
                <a:solidFill>
                  <a:srgbClr val="000000"/>
                </a:solidFill>
                <a:ea typeface="Raleway"/>
                <a:cs typeface="Raleway"/>
                <a:sym typeface="Raleway"/>
              </a:rPr>
              <a:t>τόμων</a:t>
            </a:r>
            <a:r>
              <a:rPr lang="en-US" sz="3600" dirty="0">
                <a:solidFill>
                  <a:srgbClr val="000000"/>
                </a:solidFill>
                <a:ea typeface="Raleway"/>
                <a:cs typeface="Raleway"/>
                <a:sym typeface="Raleway"/>
              </a:rPr>
              <a:t> με </a:t>
            </a:r>
            <a:r>
              <a:rPr lang="en-US" sz="3600" dirty="0" err="1">
                <a:solidFill>
                  <a:srgbClr val="000000"/>
                </a:solidFill>
                <a:ea typeface="Raleway"/>
                <a:cs typeface="Raleway"/>
                <a:sym typeface="Raleway"/>
              </a:rPr>
              <a:t>οικονομική</a:t>
            </a:r>
            <a:r>
              <a:rPr lang="en-US" sz="3600" dirty="0">
                <a:solidFill>
                  <a:srgbClr val="000000"/>
                </a:solidFill>
                <a:ea typeface="Raleway"/>
                <a:cs typeface="Raleway"/>
                <a:sym typeface="Raleway"/>
              </a:rPr>
              <a:t> α</a:t>
            </a:r>
            <a:r>
              <a:rPr lang="en-US" sz="3600" dirty="0" err="1">
                <a:solidFill>
                  <a:srgbClr val="000000"/>
                </a:solidFill>
                <a:ea typeface="Raleway"/>
                <a:cs typeface="Raleway"/>
                <a:sym typeface="Raleway"/>
              </a:rPr>
              <a:t>δυν</a:t>
            </a:r>
            <a:r>
              <a:rPr lang="en-US" sz="3600" dirty="0">
                <a:solidFill>
                  <a:srgbClr val="000000"/>
                </a:solidFill>
                <a:ea typeface="Raleway"/>
                <a:cs typeface="Raleway"/>
                <a:sym typeface="Raleway"/>
              </a:rPr>
              <a:t>αμία μέσω δωρεών, χορηγιών και ενεργοποίησης ταλέντων.</a:t>
            </a:r>
          </a:p>
          <a:p>
            <a:endParaRPr lang="en-US" sz="4000" dirty="0">
              <a:solidFill>
                <a:srgbClr val="000000"/>
              </a:solidFill>
              <a:ea typeface="Raleway"/>
              <a:cs typeface="Raleway"/>
              <a:sym typeface="Raleway"/>
            </a:endParaRPr>
          </a:p>
          <a:p>
            <a:pPr marL="690881" lvl="1" indent="-345440">
              <a:buFont typeface="Arial"/>
              <a:buChar char="•"/>
            </a:pPr>
            <a:r>
              <a:rPr lang="en-US" sz="4000" b="1" dirty="0">
                <a:solidFill>
                  <a:srgbClr val="000000"/>
                </a:solidFill>
                <a:ea typeface="Raleway Bold"/>
                <a:cs typeface="Raleway Bold"/>
                <a:sym typeface="Raleway Bold"/>
              </a:rPr>
              <a:t>T-</a:t>
            </a:r>
            <a:r>
              <a:rPr lang="en-US" sz="4000" b="1" dirty="0" err="1">
                <a:solidFill>
                  <a:srgbClr val="000000"/>
                </a:solidFill>
                <a:ea typeface="Raleway Bold"/>
                <a:cs typeface="Raleway Bold"/>
                <a:sym typeface="Raleway Bold"/>
              </a:rPr>
              <a:t>Huiz</a:t>
            </a:r>
            <a:r>
              <a:rPr lang="en-US" sz="4000" b="1" dirty="0">
                <a:solidFill>
                  <a:srgbClr val="000000"/>
                </a:solidFill>
                <a:ea typeface="Raleway Bold"/>
                <a:cs typeface="Raleway Bold"/>
                <a:sym typeface="Raleway Bold"/>
              </a:rPr>
              <a:t>: </a:t>
            </a:r>
            <a:r>
              <a:rPr lang="en-US" sz="3600" dirty="0" err="1">
                <a:solidFill>
                  <a:srgbClr val="000000"/>
                </a:solidFill>
                <a:ea typeface="Raleway"/>
                <a:cs typeface="Raleway"/>
                <a:sym typeface="Raleway"/>
              </a:rPr>
              <a:t>έξυ</a:t>
            </a:r>
            <a:r>
              <a:rPr lang="en-US" sz="3600" dirty="0">
                <a:solidFill>
                  <a:srgbClr val="000000"/>
                </a:solidFill>
                <a:ea typeface="Raleway"/>
                <a:cs typeface="Raleway"/>
                <a:sym typeface="Raleway"/>
              </a:rPr>
              <a:t>πνες τεχνολογίες για ανεξάρτητη διαβίωση σε άτομα με κινητικά προβλήματα και άνοια.</a:t>
            </a:r>
            <a:endParaRPr lang="el-GR" sz="3600" dirty="0">
              <a:solidFill>
                <a:srgbClr val="000000"/>
              </a:solidFill>
              <a:ea typeface="Raleway"/>
              <a:cs typeface="Raleway"/>
              <a:sym typeface="Raleway"/>
            </a:endParaRPr>
          </a:p>
          <a:p>
            <a:pPr marL="345441" lvl="1"/>
            <a:endParaRPr lang="el-GR" sz="4000" dirty="0">
              <a:solidFill>
                <a:srgbClr val="000000"/>
              </a:solidFill>
              <a:ea typeface="Raleway"/>
              <a:cs typeface="Raleway"/>
              <a:sym typeface="Raleway"/>
            </a:endParaRPr>
          </a:p>
          <a:p>
            <a:pPr>
              <a:lnSpc>
                <a:spcPts val="5216"/>
              </a:lnSpc>
            </a:pPr>
            <a:endParaRPr lang="en-US" sz="3200" dirty="0">
              <a:solidFill>
                <a:srgbClr val="000000"/>
              </a:solidFill>
              <a:ea typeface="Raleway"/>
              <a:cs typeface="Raleway"/>
              <a:sym typeface="Raleway"/>
            </a:endParaRPr>
          </a:p>
        </p:txBody>
      </p:sp>
    </p:spTree>
    <p:extLst>
      <p:ext uri="{BB962C8B-B14F-4D97-AF65-F5344CB8AC3E}">
        <p14:creationId xmlns:p14="http://schemas.microsoft.com/office/powerpoint/2010/main" val="1388496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308608" y="-190500"/>
            <a:ext cx="8286270" cy="8115300"/>
          </a:xfrm>
          <a:custGeom>
            <a:avLst/>
            <a:gdLst/>
            <a:ahLst/>
            <a:cxnLst/>
            <a:rect l="l" t="t" r="r" b="b"/>
            <a:pathLst>
              <a:path w="9476223" h="8961658">
                <a:moveTo>
                  <a:pt x="0" y="0"/>
                </a:moveTo>
                <a:lnTo>
                  <a:pt x="9476222" y="0"/>
                </a:lnTo>
                <a:lnTo>
                  <a:pt x="9476222" y="8961658"/>
                </a:lnTo>
                <a:lnTo>
                  <a:pt x="0" y="8961658"/>
                </a:lnTo>
                <a:lnTo>
                  <a:pt x="0" y="0"/>
                </a:lnTo>
                <a:close/>
              </a:path>
            </a:pathLst>
          </a:custGeom>
          <a:blipFill>
            <a:blip r:embed="rId2" cstate="print"/>
            <a:stretch>
              <a:fillRect l="-13709" r="-11964"/>
            </a:stretch>
          </a:blipFill>
        </p:spPr>
      </p:sp>
      <p:sp>
        <p:nvSpPr>
          <p:cNvPr id="4" name="TextBox 4"/>
          <p:cNvSpPr txBox="1"/>
          <p:nvPr/>
        </p:nvSpPr>
        <p:spPr>
          <a:xfrm>
            <a:off x="685800" y="339376"/>
            <a:ext cx="7794033" cy="1158843"/>
          </a:xfrm>
          <a:prstGeom prst="rect">
            <a:avLst/>
          </a:prstGeom>
        </p:spPr>
        <p:txBody>
          <a:bodyPr wrap="square" lIns="0" tIns="0" rIns="0" bIns="0" rtlCol="0" anchor="t">
            <a:spAutoFit/>
          </a:bodyPr>
          <a:lstStyle/>
          <a:p>
            <a:pPr>
              <a:lnSpc>
                <a:spcPts val="4502"/>
              </a:lnSpc>
              <a:spcBef>
                <a:spcPct val="0"/>
              </a:spcBef>
            </a:pPr>
            <a:r>
              <a:rPr lang="el-GR" sz="4400" b="1" dirty="0">
                <a:solidFill>
                  <a:srgbClr val="180E26"/>
                </a:solidFill>
                <a:ea typeface="The Seasons Bold"/>
                <a:cs typeface="The Seasons Bold"/>
                <a:sym typeface="The Seasons Bold"/>
              </a:rPr>
              <a:t>Λίγα λόγια για το Σύστημα</a:t>
            </a:r>
          </a:p>
          <a:p>
            <a:pPr>
              <a:lnSpc>
                <a:spcPts val="4502"/>
              </a:lnSpc>
              <a:spcBef>
                <a:spcPct val="0"/>
              </a:spcBef>
            </a:pPr>
            <a:r>
              <a:rPr lang="en-US" sz="4400" b="1" dirty="0">
                <a:solidFill>
                  <a:srgbClr val="180E26"/>
                </a:solidFill>
                <a:ea typeface="The Seasons Bold"/>
                <a:cs typeface="The Seasons Bold"/>
                <a:sym typeface="The Seasons Bold"/>
              </a:rPr>
              <a:t>Ψυχικής Υγείας στην Ολλανδία</a:t>
            </a:r>
          </a:p>
        </p:txBody>
      </p:sp>
      <p:sp>
        <p:nvSpPr>
          <p:cNvPr id="7" name="TextBox 6">
            <a:extLst>
              <a:ext uri="{FF2B5EF4-FFF2-40B4-BE49-F238E27FC236}">
                <a16:creationId xmlns:a16="http://schemas.microsoft.com/office/drawing/2014/main" id="{333028FB-395B-6C40-2588-81AB59E91137}"/>
              </a:ext>
            </a:extLst>
          </p:cNvPr>
          <p:cNvSpPr txBox="1"/>
          <p:nvPr/>
        </p:nvSpPr>
        <p:spPr>
          <a:xfrm>
            <a:off x="-36342" y="2019300"/>
            <a:ext cx="8894830" cy="7928324"/>
          </a:xfrm>
          <a:prstGeom prst="rect">
            <a:avLst/>
          </a:prstGeom>
          <a:noFill/>
        </p:spPr>
        <p:txBody>
          <a:bodyPr wrap="square">
            <a:spAutoFit/>
          </a:bodyPr>
          <a:lstStyle/>
          <a:p>
            <a:pPr marL="742950" lvl="1" indent="-285750" algn="just">
              <a:lnSpc>
                <a:spcPct val="115000"/>
              </a:lnSpc>
              <a:spcAft>
                <a:spcPts val="800"/>
              </a:spcAft>
              <a:buSzPts val="1000"/>
              <a:buFont typeface="Courier New" panose="02070309020205020404" pitchFamily="49" charset="0"/>
              <a:buChar char="o"/>
              <a:tabLst>
                <a:tab pos="914400" algn="l"/>
              </a:tabLst>
            </a:pPr>
            <a:r>
              <a:rPr lang="en-US" sz="2400" dirty="0"/>
              <a:t>18 </a:t>
            </a:r>
            <a:r>
              <a:rPr lang="el-GR" sz="2400" dirty="0"/>
              <a:t>εκ. κάτοικοι</a:t>
            </a:r>
            <a:r>
              <a:rPr lang="en-US" sz="2400" dirty="0"/>
              <a:t>• </a:t>
            </a:r>
            <a:r>
              <a:rPr lang="el-GR" sz="2400" dirty="0"/>
              <a:t>μεγάλη πυκνότητα πληθυσμού </a:t>
            </a:r>
            <a:r>
              <a:rPr lang="en-US" sz="2400" dirty="0"/>
              <a:t>(434/km2) • 342 </a:t>
            </a:r>
            <a:r>
              <a:rPr lang="el-GR" sz="2400" dirty="0"/>
              <a:t>δήμοι</a:t>
            </a:r>
            <a:r>
              <a:rPr lang="en-US" sz="2400" dirty="0"/>
              <a:t> • 12 </a:t>
            </a:r>
            <a:r>
              <a:rPr lang="el-GR" sz="2400" dirty="0"/>
              <a:t>γεωγραφικά διαμερίσματα </a:t>
            </a:r>
            <a:r>
              <a:rPr lang="en-US" sz="2400" dirty="0"/>
              <a:t> • 32 </a:t>
            </a:r>
            <a:r>
              <a:rPr lang="el-GR" sz="2400" dirty="0"/>
              <a:t>υγειονομικές περιφέρειες</a:t>
            </a:r>
            <a:endParaRPr lang="el-GR" sz="2400" kern="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800"/>
              </a:spcAft>
              <a:buSzPts val="1000"/>
              <a:buFont typeface="Courier New" panose="02070309020205020404" pitchFamily="49" charset="0"/>
              <a:buChar char="o"/>
              <a:tabLst>
                <a:tab pos="914400" algn="l"/>
              </a:tabLst>
            </a:pPr>
            <a:r>
              <a:rPr lang="el-GR" sz="2400" kern="0" dirty="0">
                <a:effectLst/>
                <a:latin typeface="Calibri" panose="020F0502020204030204" pitchFamily="34" charset="0"/>
                <a:ea typeface="Times New Roman" panose="02020603050405020304" pitchFamily="18" charset="0"/>
                <a:cs typeface="Calibri" panose="020F0502020204030204" pitchFamily="34" charset="0"/>
              </a:rPr>
              <a:t>Στην Ολλανδία η ψυχική υγεία (</a:t>
            </a:r>
            <a:r>
              <a:rPr lang="el-GR" sz="2400" kern="0" dirty="0" err="1">
                <a:effectLst/>
                <a:latin typeface="Calibri" panose="020F0502020204030204" pitchFamily="34" charset="0"/>
                <a:ea typeface="Times New Roman" panose="02020603050405020304" pitchFamily="18" charset="0"/>
                <a:cs typeface="Calibri" panose="020F0502020204030204" pitchFamily="34" charset="0"/>
              </a:rPr>
              <a:t>mental</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l-GR" sz="2400" kern="0" dirty="0" err="1">
                <a:effectLst/>
                <a:latin typeface="Calibri" panose="020F0502020204030204" pitchFamily="34" charset="0"/>
                <a:ea typeface="Times New Roman" panose="02020603050405020304" pitchFamily="18" charset="0"/>
                <a:cs typeface="Calibri" panose="020F0502020204030204" pitchFamily="34" charset="0"/>
              </a:rPr>
              <a:t>health</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l-GR" sz="2400" kern="0" dirty="0" err="1">
                <a:effectLst/>
                <a:latin typeface="Calibri" panose="020F0502020204030204" pitchFamily="34" charset="0"/>
                <a:ea typeface="Times New Roman" panose="02020603050405020304" pitchFamily="18" charset="0"/>
                <a:cs typeface="Calibri" panose="020F0502020204030204" pitchFamily="34" charset="0"/>
              </a:rPr>
              <a:t>care</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 είναι ενσωματωμένη στο γενικό σύστημα υγείας. </a:t>
            </a:r>
            <a:endParaRPr lang="en-US" sz="2400" kern="0"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lgn="just">
              <a:lnSpc>
                <a:spcPct val="115000"/>
              </a:lnSpc>
              <a:spcAft>
                <a:spcPts val="800"/>
              </a:spcAft>
              <a:buSzPts val="1000"/>
              <a:buFont typeface="Courier New" panose="02070309020205020404" pitchFamily="49" charset="0"/>
              <a:buChar char="o"/>
              <a:tabLst>
                <a:tab pos="914400" algn="l"/>
              </a:tabLst>
            </a:pPr>
            <a:r>
              <a:rPr lang="el-GR" sz="2400" kern="0" dirty="0">
                <a:effectLst/>
                <a:latin typeface="Calibri" panose="020F0502020204030204" pitchFamily="34" charset="0"/>
                <a:ea typeface="Times New Roman" panose="02020603050405020304" pitchFamily="18" charset="0"/>
                <a:cs typeface="Calibri" panose="020F0502020204030204" pitchFamily="34" charset="0"/>
              </a:rPr>
              <a:t>Υπάρχουν διαφορετικά επίπεδα φροντίδας:</a:t>
            </a:r>
            <a:endParaRPr lang="el-GR"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15000"/>
              </a:lnSpc>
              <a:spcAft>
                <a:spcPts val="800"/>
              </a:spcAft>
              <a:buFont typeface="+mj-lt"/>
              <a:buAutoNum type="arabicPeriod"/>
              <a:tabLst>
                <a:tab pos="1371600" algn="l"/>
              </a:tabLst>
            </a:pPr>
            <a:r>
              <a:rPr lang="el-GR" sz="2400" b="1" kern="0" dirty="0">
                <a:effectLst/>
                <a:latin typeface="Calibri" panose="020F0502020204030204" pitchFamily="34" charset="0"/>
                <a:ea typeface="Times New Roman" panose="02020603050405020304" pitchFamily="18" charset="0"/>
                <a:cs typeface="Calibri" panose="020F0502020204030204" pitchFamily="34" charset="0"/>
              </a:rPr>
              <a:t>Πρωτοβάθμια φροντίδα (“</a:t>
            </a:r>
            <a:r>
              <a:rPr lang="el-GR" sz="2400" b="1" kern="0" dirty="0" err="1">
                <a:effectLst/>
                <a:latin typeface="Calibri" panose="020F0502020204030204" pitchFamily="34" charset="0"/>
                <a:ea typeface="Times New Roman" panose="02020603050405020304" pitchFamily="18" charset="0"/>
                <a:cs typeface="Calibri" panose="020F0502020204030204" pitchFamily="34" charset="0"/>
              </a:rPr>
              <a:t>primary</a:t>
            </a:r>
            <a:r>
              <a:rPr lang="el-GR" sz="2400" b="1" kern="0" dirty="0">
                <a:effectLst/>
                <a:latin typeface="Calibri" panose="020F0502020204030204" pitchFamily="34" charset="0"/>
                <a:ea typeface="Times New Roman" panose="02020603050405020304" pitchFamily="18" charset="0"/>
                <a:cs typeface="Calibri" panose="020F0502020204030204" pitchFamily="34" charset="0"/>
              </a:rPr>
              <a:t> </a:t>
            </a:r>
            <a:r>
              <a:rPr lang="el-GR" sz="2400" b="1" kern="0" dirty="0" err="1">
                <a:effectLst/>
                <a:latin typeface="Calibri" panose="020F0502020204030204" pitchFamily="34" charset="0"/>
                <a:ea typeface="Times New Roman" panose="02020603050405020304" pitchFamily="18" charset="0"/>
                <a:cs typeface="Calibri" panose="020F0502020204030204" pitchFamily="34" charset="0"/>
              </a:rPr>
              <a:t>care</a:t>
            </a:r>
            <a:r>
              <a:rPr lang="el-GR" sz="2400" b="1" kern="0" dirty="0">
                <a:effectLst/>
                <a:latin typeface="Calibri" panose="020F0502020204030204" pitchFamily="34" charset="0"/>
                <a:ea typeface="Times New Roman" panose="02020603050405020304" pitchFamily="18" charset="0"/>
                <a:cs typeface="Calibri" panose="020F0502020204030204" pitchFamily="34" charset="0"/>
              </a:rPr>
              <a:t>”): </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Γενικοί γιατροί (GP), καθώς και βοηθητικοί εργαζόμενοι ψυχικής υγείας</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a:t>
            </a:r>
            <a:endParaRPr lang="el-GR"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15000"/>
              </a:lnSpc>
              <a:spcAft>
                <a:spcPts val="800"/>
              </a:spcAft>
              <a:buFont typeface="+mj-lt"/>
              <a:buAutoNum type="arabicPeriod"/>
              <a:tabLst>
                <a:tab pos="1371600" algn="l"/>
              </a:tabLst>
            </a:pPr>
            <a:r>
              <a:rPr lang="el-GR" sz="2400" b="1" kern="0" dirty="0">
                <a:effectLst/>
                <a:latin typeface="Calibri" panose="020F0502020204030204" pitchFamily="34" charset="0"/>
                <a:ea typeface="Times New Roman" panose="02020603050405020304" pitchFamily="18" charset="0"/>
                <a:cs typeface="Calibri" panose="020F0502020204030204" pitchFamily="34" charset="0"/>
              </a:rPr>
              <a:t>Βασική ψυχική υγεία (“</a:t>
            </a:r>
            <a:r>
              <a:rPr lang="el-GR" sz="2400" b="1" kern="0" dirty="0" err="1">
                <a:effectLst/>
                <a:latin typeface="Calibri" panose="020F0502020204030204" pitchFamily="34" charset="0"/>
                <a:ea typeface="Times New Roman" panose="02020603050405020304" pitchFamily="18" charset="0"/>
                <a:cs typeface="Calibri" panose="020F0502020204030204" pitchFamily="34" charset="0"/>
              </a:rPr>
              <a:t>basic</a:t>
            </a:r>
            <a:r>
              <a:rPr lang="el-GR" sz="2400" b="1" kern="0" dirty="0">
                <a:effectLst/>
                <a:latin typeface="Calibri" panose="020F0502020204030204" pitchFamily="34" charset="0"/>
                <a:ea typeface="Times New Roman" panose="02020603050405020304" pitchFamily="18" charset="0"/>
                <a:cs typeface="Calibri" panose="020F0502020204030204" pitchFamily="34" charset="0"/>
              </a:rPr>
              <a:t> GGZ”): </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για ελαφρά έως μεσαία ψυχικά προβλήματα — παρέχονται συνεδρίες με ψυχολόγους ή ψυχοθεραπευτές κλπ. </a:t>
            </a:r>
            <a:endParaRPr lang="el-GR"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15000"/>
              </a:lnSpc>
              <a:spcAft>
                <a:spcPts val="800"/>
              </a:spcAft>
              <a:buFont typeface="+mj-lt"/>
              <a:buAutoNum type="arabicPeriod"/>
              <a:tabLst>
                <a:tab pos="1371600" algn="l"/>
              </a:tabLst>
            </a:pPr>
            <a:r>
              <a:rPr lang="el-GR" sz="2400" b="1" kern="0" dirty="0">
                <a:effectLst/>
                <a:latin typeface="Calibri" panose="020F0502020204030204" pitchFamily="34" charset="0"/>
                <a:ea typeface="Times New Roman" panose="02020603050405020304" pitchFamily="18" charset="0"/>
                <a:cs typeface="Calibri" panose="020F0502020204030204" pitchFamily="34" charset="0"/>
              </a:rPr>
              <a:t>Εξειδικευμένη (</a:t>
            </a:r>
            <a:r>
              <a:rPr lang="el-GR" sz="2400" b="1" kern="0" dirty="0" err="1">
                <a:effectLst/>
                <a:latin typeface="Calibri" panose="020F0502020204030204" pitchFamily="34" charset="0"/>
                <a:ea typeface="Times New Roman" panose="02020603050405020304" pitchFamily="18" charset="0"/>
                <a:cs typeface="Calibri" panose="020F0502020204030204" pitchFamily="34" charset="0"/>
              </a:rPr>
              <a:t>secondary</a:t>
            </a:r>
            <a:r>
              <a:rPr lang="el-GR" sz="2400" b="1" kern="0" dirty="0">
                <a:effectLst/>
                <a:latin typeface="Calibri" panose="020F0502020204030204" pitchFamily="34" charset="0"/>
                <a:ea typeface="Times New Roman" panose="02020603050405020304" pitchFamily="18" charset="0"/>
                <a:cs typeface="Calibri" panose="020F0502020204030204" pitchFamily="34" charset="0"/>
              </a:rPr>
              <a:t>) ψυχική υγεία (“</a:t>
            </a:r>
            <a:r>
              <a:rPr lang="el-GR" sz="2400" b="1" kern="0" dirty="0" err="1">
                <a:effectLst/>
                <a:latin typeface="Calibri" panose="020F0502020204030204" pitchFamily="34" charset="0"/>
                <a:ea typeface="Times New Roman" panose="02020603050405020304" pitchFamily="18" charset="0"/>
                <a:cs typeface="Calibri" panose="020F0502020204030204" pitchFamily="34" charset="0"/>
              </a:rPr>
              <a:t>specialistische</a:t>
            </a:r>
            <a:r>
              <a:rPr lang="el-GR" sz="2400" b="1" kern="0" dirty="0">
                <a:effectLst/>
                <a:latin typeface="Calibri" panose="020F0502020204030204" pitchFamily="34" charset="0"/>
                <a:ea typeface="Times New Roman" panose="02020603050405020304" pitchFamily="18" charset="0"/>
                <a:cs typeface="Calibri" panose="020F0502020204030204" pitchFamily="34" charset="0"/>
              </a:rPr>
              <a:t> GGZ”): </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για σοβαρότερες, πιο σύνθετες καταστάσεις· περιλαμβάνει ομάδες πολλών ειδικοτήτων, νοσοκομειακή ή κοινοτική φροντίδα. </a:t>
            </a:r>
            <a:endParaRPr lang="el-GR"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800"/>
              </a:spcAft>
              <a:buSzPts val="1000"/>
              <a:buFont typeface="Courier New" panose="02070309020205020404" pitchFamily="49" charset="0"/>
              <a:buChar char="o"/>
              <a:tabLst>
                <a:tab pos="914400" algn="l"/>
              </a:tabLst>
            </a:pPr>
            <a:r>
              <a:rPr lang="el-GR" sz="2400" kern="0" dirty="0">
                <a:latin typeface="Calibri" panose="020F0502020204030204" pitchFamily="34" charset="0"/>
                <a:ea typeface="Times New Roman" panose="02020603050405020304" pitchFamily="18" charset="0"/>
                <a:cs typeface="Calibri" panose="020F0502020204030204" pitchFamily="34" charset="0"/>
              </a:rPr>
              <a:t>Επίσης υπάρχει</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l-GR" sz="2400" kern="0" dirty="0" err="1">
                <a:effectLst/>
                <a:latin typeface="Calibri" panose="020F0502020204030204" pitchFamily="34" charset="0"/>
                <a:ea typeface="Times New Roman" panose="02020603050405020304" pitchFamily="18" charset="0"/>
                <a:cs typeface="Calibri" panose="020F0502020204030204" pitchFamily="34" charset="0"/>
              </a:rPr>
              <a:t>stepped</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l-GR" sz="2400" kern="0" dirty="0" err="1">
                <a:effectLst/>
                <a:latin typeface="Calibri" panose="020F0502020204030204" pitchFamily="34" charset="0"/>
                <a:ea typeface="Times New Roman" panose="02020603050405020304" pitchFamily="18" charset="0"/>
                <a:cs typeface="Calibri" panose="020F0502020204030204" pitchFamily="34" charset="0"/>
              </a:rPr>
              <a:t>care</a:t>
            </a:r>
            <a:r>
              <a:rPr lang="el-GR" sz="2400" kern="0" dirty="0">
                <a:effectLst/>
                <a:latin typeface="Calibri" panose="020F0502020204030204" pitchFamily="34" charset="0"/>
                <a:ea typeface="Times New Roman" panose="02020603050405020304" pitchFamily="18" charset="0"/>
                <a:cs typeface="Calibri" panose="020F0502020204030204" pitchFamily="34" charset="0"/>
              </a:rPr>
              <a:t>”: η φροντίδα αυξάνεται ή μειώνεται ανάλογα με τις ανάγκες του ατόμου. </a:t>
            </a:r>
            <a:endParaRPr lang="el-GR"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50774C3-92FC-9537-8FFB-057DB94D6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329" y="219355"/>
            <a:ext cx="8474167" cy="5086911"/>
          </a:xfrm>
          <a:prstGeom prst="rect">
            <a:avLst/>
          </a:prstGeom>
        </p:spPr>
      </p:pic>
      <p:pic>
        <p:nvPicPr>
          <p:cNvPr id="5" name="Εικόνα 4">
            <a:extLst>
              <a:ext uri="{FF2B5EF4-FFF2-40B4-BE49-F238E27FC236}">
                <a16:creationId xmlns:a16="http://schemas.microsoft.com/office/drawing/2014/main" id="{0086350F-553E-B4D8-9FEF-46CF44BCC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5056" y="4914900"/>
            <a:ext cx="8812834" cy="4957219"/>
          </a:xfrm>
          <a:prstGeom prst="rect">
            <a:avLst/>
          </a:prstGeom>
        </p:spPr>
      </p:pic>
      <p:sp>
        <p:nvSpPr>
          <p:cNvPr id="6" name="Οβάλ 5">
            <a:extLst>
              <a:ext uri="{FF2B5EF4-FFF2-40B4-BE49-F238E27FC236}">
                <a16:creationId xmlns:a16="http://schemas.microsoft.com/office/drawing/2014/main" id="{004F5867-1DD5-5AE3-6ABD-6A00A6AC0D4C}"/>
              </a:ext>
            </a:extLst>
          </p:cNvPr>
          <p:cNvSpPr/>
          <p:nvPr/>
        </p:nvSpPr>
        <p:spPr>
          <a:xfrm>
            <a:off x="10210800" y="952500"/>
            <a:ext cx="6934200" cy="30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2">
                    <a:lumMod val="50000"/>
                  </a:schemeClr>
                </a:solidFill>
              </a:rPr>
              <a:t>Quiet Community</a:t>
            </a:r>
            <a:endParaRPr lang="el-GR" sz="7200" dirty="0">
              <a:solidFill>
                <a:schemeClr val="tx2">
                  <a:lumMod val="50000"/>
                </a:schemeClr>
              </a:solidFill>
            </a:endParaRPr>
          </a:p>
        </p:txBody>
      </p:sp>
      <p:pic>
        <p:nvPicPr>
          <p:cNvPr id="8" name="Εικόνα 7">
            <a:extLst>
              <a:ext uri="{FF2B5EF4-FFF2-40B4-BE49-F238E27FC236}">
                <a16:creationId xmlns:a16="http://schemas.microsoft.com/office/drawing/2014/main" id="{BC04B8A6-792A-A2EF-AEAC-13CEB6F56B99}"/>
              </a:ext>
            </a:extLst>
          </p:cNvPr>
          <p:cNvPicPr>
            <a:picLocks noChangeAspect="1"/>
          </p:cNvPicPr>
          <p:nvPr/>
        </p:nvPicPr>
        <p:blipFill>
          <a:blip r:embed="rId4" cstate="print"/>
          <a:stretch>
            <a:fillRect/>
          </a:stretch>
        </p:blipFill>
        <p:spPr>
          <a:xfrm>
            <a:off x="3167936" y="6467660"/>
            <a:ext cx="2876951" cy="2648320"/>
          </a:xfrm>
          <a:prstGeom prst="rect">
            <a:avLst/>
          </a:prstGeom>
        </p:spPr>
      </p:pic>
    </p:spTree>
    <p:extLst>
      <p:ext uri="{BB962C8B-B14F-4D97-AF65-F5344CB8AC3E}">
        <p14:creationId xmlns:p14="http://schemas.microsoft.com/office/powerpoint/2010/main" val="2399914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887F4FB-882A-6ED1-1924-26B4F414C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93182" y="3926783"/>
            <a:ext cx="2028825" cy="2628900"/>
          </a:xfrm>
          <a:prstGeom prst="rect">
            <a:avLst/>
          </a:prstGeom>
        </p:spPr>
      </p:pic>
      <p:pic>
        <p:nvPicPr>
          <p:cNvPr id="5" name="Εικόνα 4">
            <a:extLst>
              <a:ext uri="{FF2B5EF4-FFF2-40B4-BE49-F238E27FC236}">
                <a16:creationId xmlns:a16="http://schemas.microsoft.com/office/drawing/2014/main" id="{1FEE10F8-3895-AC7B-7107-D352549C46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24" y="235846"/>
            <a:ext cx="5321300" cy="3990975"/>
          </a:xfrm>
          <a:prstGeom prst="rect">
            <a:avLst/>
          </a:prstGeom>
        </p:spPr>
      </p:pic>
      <p:pic>
        <p:nvPicPr>
          <p:cNvPr id="7" name="Εικόνα 6">
            <a:extLst>
              <a:ext uri="{FF2B5EF4-FFF2-40B4-BE49-F238E27FC236}">
                <a16:creationId xmlns:a16="http://schemas.microsoft.com/office/drawing/2014/main" id="{0E4D0B38-F8A1-20A8-DC59-1CAE67288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2642" y="5599758"/>
            <a:ext cx="6278134" cy="4408247"/>
          </a:xfrm>
          <a:prstGeom prst="rect">
            <a:avLst/>
          </a:prstGeom>
        </p:spPr>
      </p:pic>
      <p:pic>
        <p:nvPicPr>
          <p:cNvPr id="9" name="Εικόνα 8">
            <a:extLst>
              <a:ext uri="{FF2B5EF4-FFF2-40B4-BE49-F238E27FC236}">
                <a16:creationId xmlns:a16="http://schemas.microsoft.com/office/drawing/2014/main" id="{DCD131D9-41E0-BD16-FDE4-6AEE8BA15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224" y="6438899"/>
            <a:ext cx="5608501" cy="3612255"/>
          </a:xfrm>
          <a:prstGeom prst="rect">
            <a:avLst/>
          </a:prstGeom>
        </p:spPr>
      </p:pic>
      <p:pic>
        <p:nvPicPr>
          <p:cNvPr id="11" name="Εικόνα 10">
            <a:extLst>
              <a:ext uri="{FF2B5EF4-FFF2-40B4-BE49-F238E27FC236}">
                <a16:creationId xmlns:a16="http://schemas.microsoft.com/office/drawing/2014/main" id="{55D77598-300F-D27F-87BB-B09A32E6B4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4186" y="6559956"/>
            <a:ext cx="5353551" cy="3448050"/>
          </a:xfrm>
          <a:prstGeom prst="rect">
            <a:avLst/>
          </a:prstGeom>
        </p:spPr>
      </p:pic>
      <p:pic>
        <p:nvPicPr>
          <p:cNvPr id="13" name="Εικόνα 12">
            <a:extLst>
              <a:ext uri="{FF2B5EF4-FFF2-40B4-BE49-F238E27FC236}">
                <a16:creationId xmlns:a16="http://schemas.microsoft.com/office/drawing/2014/main" id="{C3832E1A-3AFB-48B6-09D8-95127D6C6D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31430" y="278994"/>
            <a:ext cx="3394710" cy="4526280"/>
          </a:xfrm>
          <a:prstGeom prst="rect">
            <a:avLst/>
          </a:prstGeom>
        </p:spPr>
      </p:pic>
      <p:pic>
        <p:nvPicPr>
          <p:cNvPr id="15" name="Εικόνα 14">
            <a:extLst>
              <a:ext uri="{FF2B5EF4-FFF2-40B4-BE49-F238E27FC236}">
                <a16:creationId xmlns:a16="http://schemas.microsoft.com/office/drawing/2014/main" id="{BFA5F7AD-3769-FF30-118F-FB2CDF7AD5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1052" y="278994"/>
            <a:ext cx="3253337" cy="4337783"/>
          </a:xfrm>
          <a:prstGeom prst="rect">
            <a:avLst/>
          </a:prstGeom>
        </p:spPr>
      </p:pic>
      <p:pic>
        <p:nvPicPr>
          <p:cNvPr id="19" name="Εικόνα 18">
            <a:extLst>
              <a:ext uri="{FF2B5EF4-FFF2-40B4-BE49-F238E27FC236}">
                <a16:creationId xmlns:a16="http://schemas.microsoft.com/office/drawing/2014/main" id="{F67EF692-3312-E57B-F4ED-81B6B50E17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5118" y="257174"/>
            <a:ext cx="5003468" cy="3752601"/>
          </a:xfrm>
          <a:prstGeom prst="rect">
            <a:avLst/>
          </a:prstGeom>
        </p:spPr>
      </p:pic>
      <p:sp>
        <p:nvSpPr>
          <p:cNvPr id="20" name="Οβάλ 19">
            <a:extLst>
              <a:ext uri="{FF2B5EF4-FFF2-40B4-BE49-F238E27FC236}">
                <a16:creationId xmlns:a16="http://schemas.microsoft.com/office/drawing/2014/main" id="{39A9D70E-86CF-E285-AF3B-C726337359AF}"/>
              </a:ext>
            </a:extLst>
          </p:cNvPr>
          <p:cNvSpPr/>
          <p:nvPr/>
        </p:nvSpPr>
        <p:spPr>
          <a:xfrm>
            <a:off x="1254362" y="4354217"/>
            <a:ext cx="3554223" cy="198442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2">
                    <a:lumMod val="50000"/>
                  </a:schemeClr>
                </a:solidFill>
              </a:rPr>
              <a:t>T-</a:t>
            </a:r>
            <a:r>
              <a:rPr lang="en-US" sz="6600" dirty="0" err="1">
                <a:solidFill>
                  <a:schemeClr val="tx2">
                    <a:lumMod val="50000"/>
                  </a:schemeClr>
                </a:solidFill>
              </a:rPr>
              <a:t>Huiz</a:t>
            </a:r>
            <a:endParaRPr lang="el-GR" sz="6600" dirty="0">
              <a:solidFill>
                <a:schemeClr val="tx2">
                  <a:lumMod val="50000"/>
                </a:schemeClr>
              </a:solidFill>
            </a:endParaRPr>
          </a:p>
        </p:txBody>
      </p:sp>
    </p:spTree>
    <p:extLst>
      <p:ext uri="{BB962C8B-B14F-4D97-AF65-F5344CB8AC3E}">
        <p14:creationId xmlns:p14="http://schemas.microsoft.com/office/powerpoint/2010/main" val="1541309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810000" y="317988"/>
            <a:ext cx="11582400" cy="2647950"/>
          </a:xfrm>
        </p:spPr>
        <p:txBody>
          <a:bodyPr/>
          <a:lstStyle/>
          <a:p>
            <a:r>
              <a:rPr lang="en-US" sz="6000" dirty="0" err="1">
                <a:ea typeface="The Seasons"/>
                <a:cs typeface="The Seasons"/>
                <a:sym typeface="The Seasons"/>
              </a:rPr>
              <a:t>Υποστήριξη</a:t>
            </a:r>
            <a:r>
              <a:rPr lang="en-US" sz="6000" dirty="0">
                <a:ea typeface="The Seasons"/>
                <a:cs typeface="The Seasons"/>
                <a:sym typeface="The Seasons"/>
              </a:rPr>
              <a:t> </a:t>
            </a:r>
            <a:r>
              <a:rPr lang="en-US" sz="6000" dirty="0" err="1">
                <a:ea typeface="The Seasons"/>
                <a:cs typeface="The Seasons"/>
                <a:sym typeface="The Seasons"/>
              </a:rPr>
              <a:t>Ευάλωτων</a:t>
            </a:r>
            <a:r>
              <a:rPr lang="en-US" sz="6000" dirty="0">
                <a:ea typeface="The Seasons"/>
                <a:cs typeface="The Seasons"/>
                <a:sym typeface="The Seasons"/>
              </a:rPr>
              <a:t> </a:t>
            </a:r>
            <a:r>
              <a:rPr lang="en-US" sz="6000" dirty="0" err="1">
                <a:ea typeface="The Seasons"/>
                <a:cs typeface="The Seasons"/>
                <a:sym typeface="The Seasons"/>
              </a:rPr>
              <a:t>Ομάδων</a:t>
            </a:r>
            <a:r>
              <a:rPr lang="en-US" sz="6000" dirty="0">
                <a:ea typeface="The Seasons"/>
                <a:cs typeface="The Seasons"/>
                <a:sym typeface="The Seasons"/>
              </a:rPr>
              <a:t>: </a:t>
            </a:r>
            <a:br>
              <a:rPr lang="el-GR" sz="6000" dirty="0">
                <a:ea typeface="The Seasons"/>
                <a:cs typeface="The Seasons"/>
                <a:sym typeface="The Seasons"/>
              </a:rPr>
            </a:br>
            <a:r>
              <a:rPr lang="el-GR" sz="6000" dirty="0">
                <a:ea typeface="The Seasons"/>
                <a:cs typeface="The Seasons"/>
                <a:sym typeface="The Seasons"/>
              </a:rPr>
              <a:t>Μετανάστες, Πρόσφυγες, Άστεγοι</a:t>
            </a:r>
            <a:br>
              <a:rPr lang="en-US" dirty="0">
                <a:solidFill>
                  <a:srgbClr val="000000"/>
                </a:solidFill>
                <a:ea typeface="The Seasons"/>
                <a:cs typeface="The Seasons"/>
                <a:sym typeface="The Seasons"/>
              </a:rPr>
            </a:b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2109651" y="2433319"/>
            <a:ext cx="14983097" cy="7353300"/>
          </a:xfrm>
          <a:prstGeom prst="rect">
            <a:avLst/>
          </a:prstGeom>
          <a:noFill/>
          <a:ln w="9525">
            <a:noFill/>
            <a:miter lim="800000"/>
            <a:headEnd/>
            <a:tailEnd/>
          </a:ln>
          <a:effectLst/>
        </p:spPr>
      </p:pic>
      <p:sp>
        <p:nvSpPr>
          <p:cNvPr id="4" name="Freeform 2">
            <a:extLst>
              <a:ext uri="{FF2B5EF4-FFF2-40B4-BE49-F238E27FC236}">
                <a16:creationId xmlns:a16="http://schemas.microsoft.com/office/drawing/2014/main" id="{0BBD98C4-B130-C1AD-8A0A-A1FD68C9AE75}"/>
              </a:ext>
            </a:extLst>
          </p:cNvPr>
          <p:cNvSpPr/>
          <p:nvPr/>
        </p:nvSpPr>
        <p:spPr>
          <a:xfrm rot="12142170">
            <a:off x="-654344" y="7424125"/>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48000" y="677490"/>
            <a:ext cx="11936413" cy="8164513"/>
          </a:xfrm>
          <a:prstGeom prst="rect">
            <a:avLst/>
          </a:prstGeom>
          <a:noFill/>
          <a:ln w="9525">
            <a:noFill/>
            <a:miter lim="800000"/>
            <a:headEnd/>
            <a:tailEnd/>
          </a:ln>
          <a:effectLst/>
        </p:spPr>
      </p:pic>
      <p:sp>
        <p:nvSpPr>
          <p:cNvPr id="4" name="Freeform 2">
            <a:extLst>
              <a:ext uri="{FF2B5EF4-FFF2-40B4-BE49-F238E27FC236}">
                <a16:creationId xmlns:a16="http://schemas.microsoft.com/office/drawing/2014/main" id="{AD98ECE4-6AA0-15A7-04F2-DE1FA25260E1}"/>
              </a:ext>
            </a:extLst>
          </p:cNvPr>
          <p:cNvSpPr/>
          <p:nvPr/>
        </p:nvSpPr>
        <p:spPr>
          <a:xfrm rot="5807681">
            <a:off x="15229502" y="7517231"/>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25FDBC88-4D02-0C39-1F25-BDC6FAED751A}"/>
              </a:ext>
            </a:extLst>
          </p:cNvPr>
          <p:cNvSpPr/>
          <p:nvPr/>
        </p:nvSpPr>
        <p:spPr>
          <a:xfrm rot="12478641">
            <a:off x="-1271076" y="7472933"/>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a:p>
        </p:txBody>
      </p:sp>
      <p:pic>
        <p:nvPicPr>
          <p:cNvPr id="3074" name="Picture 2"/>
          <p:cNvPicPr>
            <a:picLocks noChangeAspect="1" noChangeArrowheads="1"/>
          </p:cNvPicPr>
          <p:nvPr/>
        </p:nvPicPr>
        <p:blipFill>
          <a:blip r:embed="rId2" cstate="print"/>
          <a:srcRect/>
          <a:stretch>
            <a:fillRect/>
          </a:stretch>
        </p:blipFill>
        <p:spPr bwMode="auto">
          <a:xfrm>
            <a:off x="3117850" y="1220788"/>
            <a:ext cx="12050713" cy="7850187"/>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127375" y="1139825"/>
            <a:ext cx="12031663" cy="8012113"/>
          </a:xfrm>
          <a:prstGeom prst="rect">
            <a:avLst/>
          </a:prstGeom>
          <a:noFill/>
          <a:ln w="9525">
            <a:noFill/>
            <a:miter lim="800000"/>
            <a:headEnd/>
            <a:tailEnd/>
          </a:ln>
          <a:effectLst/>
        </p:spPr>
      </p:pic>
      <p:sp>
        <p:nvSpPr>
          <p:cNvPr id="4" name="Freeform 2">
            <a:extLst>
              <a:ext uri="{FF2B5EF4-FFF2-40B4-BE49-F238E27FC236}">
                <a16:creationId xmlns:a16="http://schemas.microsoft.com/office/drawing/2014/main" id="{307999D9-3F6E-F290-5272-C178E9C5D23F}"/>
              </a:ext>
            </a:extLst>
          </p:cNvPr>
          <p:cNvSpPr/>
          <p:nvPr/>
        </p:nvSpPr>
        <p:spPr>
          <a:xfrm rot="12206562">
            <a:off x="-844832" y="7446379"/>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EF70D4E6-0955-EB86-6B94-8E99E0C9E900}"/>
              </a:ext>
            </a:extLst>
          </p:cNvPr>
          <p:cNvSpPr/>
          <p:nvPr/>
        </p:nvSpPr>
        <p:spPr>
          <a:xfrm rot="6782035">
            <a:off x="14876059" y="7944212"/>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132931" y="1562100"/>
            <a:ext cx="12022137" cy="7735887"/>
          </a:xfrm>
          <a:prstGeom prst="rect">
            <a:avLst/>
          </a:prstGeom>
          <a:noFill/>
          <a:ln w="9525">
            <a:noFill/>
            <a:miter lim="800000"/>
            <a:headEnd/>
            <a:tailEnd/>
          </a:ln>
          <a:effectLst/>
        </p:spPr>
      </p:pic>
      <p:sp>
        <p:nvSpPr>
          <p:cNvPr id="4" name="Freeform 2">
            <a:extLst>
              <a:ext uri="{FF2B5EF4-FFF2-40B4-BE49-F238E27FC236}">
                <a16:creationId xmlns:a16="http://schemas.microsoft.com/office/drawing/2014/main" id="{8663332B-02EA-CE7C-78D9-5A65A05D3FDD}"/>
              </a:ext>
            </a:extLst>
          </p:cNvPr>
          <p:cNvSpPr/>
          <p:nvPr/>
        </p:nvSpPr>
        <p:spPr>
          <a:xfrm rot="6782035">
            <a:off x="14723659" y="7791812"/>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641540D8-DDFB-ED1D-BDAF-A405A367F641}"/>
              </a:ext>
            </a:extLst>
          </p:cNvPr>
          <p:cNvSpPr/>
          <p:nvPr/>
        </p:nvSpPr>
        <p:spPr>
          <a:xfrm rot="15911585">
            <a:off x="-984089" y="819831"/>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108325" y="1277938"/>
            <a:ext cx="12069763" cy="7735887"/>
          </a:xfrm>
          <a:prstGeom prst="rect">
            <a:avLst/>
          </a:prstGeom>
          <a:noFill/>
          <a:ln w="9525">
            <a:noFill/>
            <a:miter lim="800000"/>
            <a:headEnd/>
            <a:tailEnd/>
          </a:ln>
          <a:effectLst/>
        </p:spPr>
      </p:pic>
      <p:sp>
        <p:nvSpPr>
          <p:cNvPr id="4" name="Freeform 2">
            <a:extLst>
              <a:ext uri="{FF2B5EF4-FFF2-40B4-BE49-F238E27FC236}">
                <a16:creationId xmlns:a16="http://schemas.microsoft.com/office/drawing/2014/main" id="{7573D9C7-234D-2C73-4C5A-922CB747A896}"/>
              </a:ext>
            </a:extLst>
          </p:cNvPr>
          <p:cNvSpPr/>
          <p:nvPr/>
        </p:nvSpPr>
        <p:spPr>
          <a:xfrm rot="6782035">
            <a:off x="14723659" y="7791812"/>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13F8D58A-E4C4-6964-16CD-2B1729E643D0}"/>
              </a:ext>
            </a:extLst>
          </p:cNvPr>
          <p:cNvSpPr/>
          <p:nvPr/>
        </p:nvSpPr>
        <p:spPr>
          <a:xfrm rot="16200000">
            <a:off x="-524821" y="-46835"/>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84008" y="6172347"/>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4"/>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782474">
            <a:off x="10465337" y="6671300"/>
            <a:ext cx="2323442" cy="2088194"/>
          </a:xfrm>
          <a:custGeom>
            <a:avLst/>
            <a:gdLst/>
            <a:ahLst/>
            <a:cxnLst/>
            <a:rect l="l" t="t" r="r" b="b"/>
            <a:pathLst>
              <a:path w="2323442" h="2088194">
                <a:moveTo>
                  <a:pt x="0" y="0"/>
                </a:moveTo>
                <a:lnTo>
                  <a:pt x="2323442" y="0"/>
                </a:lnTo>
                <a:lnTo>
                  <a:pt x="2323442" y="2088194"/>
                </a:lnTo>
                <a:lnTo>
                  <a:pt x="0" y="2088194"/>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6" name="Freeform 6"/>
          <p:cNvSpPr/>
          <p:nvPr/>
        </p:nvSpPr>
        <p:spPr>
          <a:xfrm>
            <a:off x="8775648" y="3526237"/>
            <a:ext cx="9502116" cy="6787225"/>
          </a:xfrm>
          <a:custGeom>
            <a:avLst/>
            <a:gdLst/>
            <a:ahLst/>
            <a:cxnLst/>
            <a:rect l="l" t="t" r="r" b="b"/>
            <a:pathLst>
              <a:path w="9502116" h="6787225">
                <a:moveTo>
                  <a:pt x="0" y="0"/>
                </a:moveTo>
                <a:lnTo>
                  <a:pt x="9502116" y="0"/>
                </a:lnTo>
                <a:lnTo>
                  <a:pt x="9502116" y="6787225"/>
                </a:lnTo>
                <a:lnTo>
                  <a:pt x="0" y="6787225"/>
                </a:lnTo>
                <a:lnTo>
                  <a:pt x="0" y="0"/>
                </a:lnTo>
                <a:close/>
              </a:path>
            </a:pathLst>
          </a:custGeom>
          <a:blipFill>
            <a:blip r:embed="rId4" cstate="print"/>
            <a:stretch>
              <a:fillRect/>
            </a:stretch>
          </a:blipFill>
        </p:spPr>
      </p:sp>
      <p:sp>
        <p:nvSpPr>
          <p:cNvPr id="7" name="TextBox 7"/>
          <p:cNvSpPr txBox="1"/>
          <p:nvPr/>
        </p:nvSpPr>
        <p:spPr>
          <a:xfrm>
            <a:off x="1371758" y="2019300"/>
            <a:ext cx="8512431" cy="3833271"/>
          </a:xfrm>
          <a:prstGeom prst="rect">
            <a:avLst/>
          </a:prstGeom>
        </p:spPr>
        <p:txBody>
          <a:bodyPr lIns="0" tIns="0" rIns="0" bIns="0" rtlCol="0" anchor="t">
            <a:spAutoFit/>
          </a:bodyPr>
          <a:lstStyle/>
          <a:p>
            <a:pPr algn="l">
              <a:lnSpc>
                <a:spcPts val="9848"/>
              </a:lnSpc>
            </a:pPr>
            <a:r>
              <a:rPr lang="en-US" sz="6984" b="1" dirty="0">
                <a:solidFill>
                  <a:srgbClr val="000000"/>
                </a:solidFill>
                <a:ea typeface="The Seasons Bold"/>
                <a:cs typeface="The Seasons Bold"/>
                <a:sym typeface="The Seasons Bold"/>
              </a:rPr>
              <a:t>3.Στρα</a:t>
            </a:r>
            <a:r>
              <a:rPr lang="en-US" sz="6984" b="1" dirty="0" err="1">
                <a:solidFill>
                  <a:srgbClr val="000000"/>
                </a:solidFill>
                <a:ea typeface="The Seasons Bold"/>
                <a:cs typeface="The Seasons Bold"/>
                <a:sym typeface="The Seasons Bold"/>
              </a:rPr>
              <a:t>τηγικές</a:t>
            </a:r>
            <a:r>
              <a:rPr lang="en-US" sz="6984" b="1" dirty="0">
                <a:solidFill>
                  <a:srgbClr val="000000"/>
                </a:solidFill>
                <a:ea typeface="The Seasons Bold"/>
                <a:cs typeface="The Seasons Bold"/>
                <a:sym typeface="The Seasons Bold"/>
              </a:rPr>
              <a:t> </a:t>
            </a:r>
            <a:r>
              <a:rPr lang="en-US" sz="6984" b="1" dirty="0" err="1">
                <a:solidFill>
                  <a:srgbClr val="000000"/>
                </a:solidFill>
                <a:ea typeface="The Seasons Bold"/>
                <a:cs typeface="The Seasons Bold"/>
                <a:sym typeface="The Seasons Bold"/>
              </a:rPr>
              <a:t>γι</a:t>
            </a:r>
            <a:r>
              <a:rPr lang="en-US" sz="6984" b="1" dirty="0">
                <a:solidFill>
                  <a:srgbClr val="000000"/>
                </a:solidFill>
                <a:ea typeface="The Seasons Bold"/>
                <a:cs typeface="The Seasons Bold"/>
                <a:sym typeface="The Seasons Bold"/>
              </a:rPr>
              <a:t>α την Πρόληψη της </a:t>
            </a:r>
          </a:p>
          <a:p>
            <a:pPr algn="l">
              <a:lnSpc>
                <a:spcPts val="9848"/>
              </a:lnSpc>
            </a:pPr>
            <a:r>
              <a:rPr lang="en-US" sz="6984" b="1" dirty="0">
                <a:solidFill>
                  <a:srgbClr val="000000"/>
                </a:solidFill>
                <a:ea typeface="The Seasons Bold"/>
                <a:cs typeface="The Seasons Bold"/>
                <a:sym typeface="The Seasons Bold"/>
              </a:rPr>
              <a:t>Ψυχικής Υγείας</a:t>
            </a:r>
          </a:p>
        </p:txBody>
      </p:sp>
      <p:sp>
        <p:nvSpPr>
          <p:cNvPr id="8" name="Freeform 8"/>
          <p:cNvSpPr/>
          <p:nvPr/>
        </p:nvSpPr>
        <p:spPr>
          <a:xfrm>
            <a:off x="14984096" y="-91477"/>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9" name="Freeform 9"/>
          <p:cNvSpPr/>
          <p:nvPr/>
        </p:nvSpPr>
        <p:spPr>
          <a:xfrm rot="-10800000">
            <a:off x="-477837" y="7933674"/>
            <a:ext cx="3699190" cy="2649545"/>
          </a:xfrm>
          <a:custGeom>
            <a:avLst/>
            <a:gdLst/>
            <a:ahLst/>
            <a:cxnLst/>
            <a:rect l="l" t="t" r="r" b="b"/>
            <a:pathLst>
              <a:path w="3699190" h="2649545">
                <a:moveTo>
                  <a:pt x="0" y="0"/>
                </a:moveTo>
                <a:lnTo>
                  <a:pt x="3699190" y="0"/>
                </a:lnTo>
                <a:lnTo>
                  <a:pt x="3699190" y="2649545"/>
                </a:lnTo>
                <a:lnTo>
                  <a:pt x="0" y="2649545"/>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0952" y="952500"/>
            <a:ext cx="9654765" cy="1924228"/>
          </a:xfrm>
          <a:prstGeom prst="rect">
            <a:avLst/>
          </a:prstGeom>
        </p:spPr>
        <p:txBody>
          <a:bodyPr lIns="0" tIns="0" rIns="0" bIns="0" rtlCol="0" anchor="t">
            <a:spAutoFit/>
          </a:bodyPr>
          <a:lstStyle/>
          <a:p>
            <a:pPr algn="l">
              <a:lnSpc>
                <a:spcPts val="7389"/>
              </a:lnSpc>
            </a:pPr>
            <a:r>
              <a:rPr lang="en-US" sz="6007" dirty="0" err="1">
                <a:solidFill>
                  <a:srgbClr val="000000"/>
                </a:solidFill>
                <a:ea typeface="The Seasons"/>
                <a:cs typeface="The Seasons"/>
                <a:sym typeface="The Seasons"/>
              </a:rPr>
              <a:t>Εκστρ</a:t>
            </a:r>
            <a:r>
              <a:rPr lang="en-US" sz="6007" dirty="0">
                <a:solidFill>
                  <a:srgbClr val="000000"/>
                </a:solidFill>
                <a:ea typeface="The Seasons"/>
                <a:cs typeface="The Seasons"/>
                <a:sym typeface="The Seasons"/>
              </a:rPr>
              <a:t>ατείες Ενημέρωσης </a:t>
            </a:r>
          </a:p>
          <a:p>
            <a:pPr algn="l">
              <a:lnSpc>
                <a:spcPts val="7389"/>
              </a:lnSpc>
            </a:pPr>
            <a:r>
              <a:rPr lang="en-US" sz="6007" dirty="0">
                <a:solidFill>
                  <a:srgbClr val="000000"/>
                </a:solidFill>
                <a:ea typeface="The Seasons"/>
                <a:cs typeface="The Seasons"/>
                <a:sym typeface="The Seasons"/>
              </a:rPr>
              <a:t>&amp; Εκπαίδευσης</a:t>
            </a:r>
          </a:p>
        </p:txBody>
      </p:sp>
      <p:sp>
        <p:nvSpPr>
          <p:cNvPr id="3" name="TextBox 3"/>
          <p:cNvSpPr txBox="1"/>
          <p:nvPr/>
        </p:nvSpPr>
        <p:spPr>
          <a:xfrm>
            <a:off x="1028700" y="3346616"/>
            <a:ext cx="8951812" cy="6391173"/>
          </a:xfrm>
          <a:prstGeom prst="rect">
            <a:avLst/>
          </a:prstGeom>
        </p:spPr>
        <p:txBody>
          <a:bodyPr lIns="0" tIns="0" rIns="0" bIns="0" rtlCol="0" anchor="t">
            <a:spAutoFit/>
          </a:bodyPr>
          <a:lstStyle/>
          <a:p>
            <a:pPr marL="828157" lvl="1" indent="-414079" algn="just">
              <a:lnSpc>
                <a:spcPts val="6252"/>
              </a:lnSpc>
              <a:buFont typeface="Arial"/>
              <a:buChar char="•"/>
            </a:pPr>
            <a:r>
              <a:rPr lang="en-US" sz="3600" dirty="0" err="1">
                <a:solidFill>
                  <a:srgbClr val="000000"/>
                </a:solidFill>
                <a:ea typeface="Raleway"/>
                <a:cs typeface="Raleway"/>
                <a:sym typeface="Raleway"/>
              </a:rPr>
              <a:t>Οι</a:t>
            </a:r>
            <a:r>
              <a:rPr lang="en-US" sz="3600" dirty="0">
                <a:solidFill>
                  <a:srgbClr val="000000"/>
                </a:solidFill>
                <a:ea typeface="Raleway"/>
                <a:cs typeface="Raleway"/>
                <a:sym typeface="Raleway"/>
              </a:rPr>
              <a:t> </a:t>
            </a:r>
            <a:r>
              <a:rPr lang="en-US" sz="3600" dirty="0" err="1">
                <a:solidFill>
                  <a:srgbClr val="000000"/>
                </a:solidFill>
                <a:ea typeface="Raleway"/>
                <a:cs typeface="Raleway"/>
                <a:sym typeface="Raleway"/>
              </a:rPr>
              <a:t>οργ</a:t>
            </a:r>
            <a:r>
              <a:rPr lang="en-US" sz="3600" dirty="0">
                <a:solidFill>
                  <a:srgbClr val="000000"/>
                </a:solidFill>
                <a:ea typeface="Raleway"/>
                <a:cs typeface="Raleway"/>
                <a:sym typeface="Raleway"/>
              </a:rPr>
              <a:t>ανισμοί προάγουν την </a:t>
            </a:r>
            <a:r>
              <a:rPr lang="en-US" sz="3600" b="1" dirty="0">
                <a:solidFill>
                  <a:srgbClr val="000000"/>
                </a:solidFill>
                <a:ea typeface="Raleway Bold"/>
                <a:cs typeface="Raleway Bold"/>
                <a:sym typeface="Raleway Bold"/>
              </a:rPr>
              <a:t>καθημερινή επαφή </a:t>
            </a:r>
            <a:r>
              <a:rPr lang="en-US" sz="3600" dirty="0">
                <a:solidFill>
                  <a:srgbClr val="000000"/>
                </a:solidFill>
                <a:ea typeface="Raleway"/>
                <a:cs typeface="Raleway"/>
                <a:sym typeface="Raleway"/>
              </a:rPr>
              <a:t>με την ψυχική υγεία: ενημερώσεις σε γειτονιές, σχολεία και κοινότητες (π.χ. μέσω του KOO).</a:t>
            </a:r>
          </a:p>
          <a:p>
            <a:pPr marL="414078" lvl="1" algn="just">
              <a:lnSpc>
                <a:spcPts val="6252"/>
              </a:lnSpc>
            </a:pPr>
            <a:endParaRPr lang="en-US" sz="3600" dirty="0">
              <a:solidFill>
                <a:srgbClr val="000000"/>
              </a:solidFill>
              <a:ea typeface="Raleway"/>
              <a:cs typeface="Raleway"/>
              <a:sym typeface="Raleway"/>
            </a:endParaRPr>
          </a:p>
          <a:p>
            <a:pPr marL="828157" lvl="1" indent="-414079" algn="just">
              <a:lnSpc>
                <a:spcPts val="6252"/>
              </a:lnSpc>
              <a:buFont typeface="Arial"/>
              <a:buChar char="•"/>
            </a:pPr>
            <a:r>
              <a:rPr lang="en-US" sz="3600" dirty="0">
                <a:solidFill>
                  <a:srgbClr val="000000"/>
                </a:solidFill>
                <a:ea typeface="Raleway"/>
                <a:cs typeface="Raleway"/>
                <a:sym typeface="Raleway"/>
              </a:rPr>
              <a:t>Πα</a:t>
            </a:r>
            <a:r>
              <a:rPr lang="en-US" sz="3600" dirty="0" err="1">
                <a:solidFill>
                  <a:srgbClr val="000000"/>
                </a:solidFill>
                <a:ea typeface="Raleway"/>
                <a:cs typeface="Raleway"/>
                <a:sym typeface="Raleway"/>
              </a:rPr>
              <a:t>ρέχετ</a:t>
            </a:r>
            <a:r>
              <a:rPr lang="en-US" sz="3600" dirty="0">
                <a:solidFill>
                  <a:srgbClr val="000000"/>
                </a:solidFill>
                <a:ea typeface="Raleway"/>
                <a:cs typeface="Raleway"/>
                <a:sym typeface="Raleway"/>
              </a:rPr>
              <a:t>αι </a:t>
            </a:r>
            <a:r>
              <a:rPr lang="en-US" sz="3600" b="1" dirty="0">
                <a:solidFill>
                  <a:srgbClr val="000000"/>
                </a:solidFill>
                <a:ea typeface="Raleway Bold"/>
                <a:cs typeface="Raleway Bold"/>
                <a:sym typeface="Raleway Bold"/>
              </a:rPr>
              <a:t>συνεχής εκπαίδευση</a:t>
            </a:r>
            <a:r>
              <a:rPr lang="en-US" sz="3600" dirty="0">
                <a:solidFill>
                  <a:srgbClr val="000000"/>
                </a:solidFill>
                <a:ea typeface="Raleway"/>
                <a:cs typeface="Raleway"/>
                <a:sym typeface="Raleway"/>
              </a:rPr>
              <a:t> σε προσωπικό και εθελοντές.</a:t>
            </a:r>
          </a:p>
          <a:p>
            <a:pPr algn="l">
              <a:lnSpc>
                <a:spcPts val="6252"/>
              </a:lnSpc>
            </a:pPr>
            <a:endParaRPr lang="en-US" sz="3835" dirty="0">
              <a:solidFill>
                <a:srgbClr val="000000"/>
              </a:solidFill>
              <a:ea typeface="Raleway"/>
              <a:cs typeface="Raleway"/>
              <a:sym typeface="Raleway"/>
            </a:endParaRPr>
          </a:p>
        </p:txBody>
      </p:sp>
      <p:grpSp>
        <p:nvGrpSpPr>
          <p:cNvPr id="4" name="Group 4"/>
          <p:cNvGrpSpPr/>
          <p:nvPr/>
        </p:nvGrpSpPr>
        <p:grpSpPr>
          <a:xfrm>
            <a:off x="10809751" y="1028700"/>
            <a:ext cx="6219487" cy="7654754"/>
            <a:chOff x="0" y="0"/>
            <a:chExt cx="660400" cy="812800"/>
          </a:xfrm>
        </p:grpSpPr>
        <p:sp>
          <p:nvSpPr>
            <p:cNvPr id="5" name="Freeform 5"/>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blipFill>
              <a:blip r:embed="rId2" cstate="print"/>
              <a:stretch>
                <a:fillRect l="-15992" r="-15992"/>
              </a:stretch>
            </a:blipFill>
          </p:spPr>
        </p:sp>
      </p:grpSp>
      <p:sp>
        <p:nvSpPr>
          <p:cNvPr id="6" name="Freeform 6"/>
          <p:cNvSpPr/>
          <p:nvPr/>
        </p:nvSpPr>
        <p:spPr>
          <a:xfrm>
            <a:off x="-577091" y="-1680594"/>
            <a:ext cx="5243571" cy="4706105"/>
          </a:xfrm>
          <a:custGeom>
            <a:avLst/>
            <a:gdLst/>
            <a:ahLst/>
            <a:cxnLst/>
            <a:rect l="l" t="t" r="r" b="b"/>
            <a:pathLst>
              <a:path w="5243571" h="4706105">
                <a:moveTo>
                  <a:pt x="0" y="0"/>
                </a:moveTo>
                <a:lnTo>
                  <a:pt x="5243570" y="0"/>
                </a:lnTo>
                <a:lnTo>
                  <a:pt x="5243570" y="4706105"/>
                </a:lnTo>
                <a:lnTo>
                  <a:pt x="0" y="4706105"/>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7" name="Freeform 7"/>
          <p:cNvSpPr/>
          <p:nvPr/>
        </p:nvSpPr>
        <p:spPr>
          <a:xfrm>
            <a:off x="13371638" y="8489104"/>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42565-70A1-8044-7C85-18422F35A5C1}"/>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D0206928-1DA2-608C-2436-6C97A919222E}"/>
              </a:ext>
            </a:extLst>
          </p:cNvPr>
          <p:cNvSpPr txBox="1"/>
          <p:nvPr/>
        </p:nvSpPr>
        <p:spPr>
          <a:xfrm>
            <a:off x="457200" y="3314700"/>
            <a:ext cx="9220200" cy="6708696"/>
          </a:xfrm>
          <a:prstGeom prst="rect">
            <a:avLst/>
          </a:prstGeom>
        </p:spPr>
        <p:txBody>
          <a:bodyPr wrap="square" lIns="0" tIns="0" rIns="0" bIns="0" rtlCol="0" anchor="t">
            <a:spAutoFit/>
          </a:bodyPr>
          <a:lstStyle/>
          <a:p>
            <a:pPr marL="621752" lvl="1" indent="-310876" algn="just">
              <a:lnSpc>
                <a:spcPts val="3484"/>
              </a:lnSpc>
              <a:buFont typeface="Arial"/>
              <a:buChar char="•"/>
            </a:pPr>
            <a:r>
              <a:rPr lang="en-US" sz="2879" b="1" dirty="0">
                <a:solidFill>
                  <a:srgbClr val="000000"/>
                </a:solidFill>
                <a:ea typeface="Raleway Bold"/>
                <a:cs typeface="Raleway Bold"/>
                <a:sym typeface="Raleway Bold"/>
              </a:rPr>
              <a:t>Απ</a:t>
            </a:r>
            <a:r>
              <a:rPr lang="en-US" sz="2879" b="1" dirty="0" err="1">
                <a:solidFill>
                  <a:srgbClr val="000000"/>
                </a:solidFill>
                <a:ea typeface="Raleway Bold"/>
                <a:cs typeface="Raleway Bold"/>
                <a:sym typeface="Raleway Bold"/>
              </a:rPr>
              <a:t>οκεντρωμένο</a:t>
            </a:r>
            <a:r>
              <a:rPr lang="en-US" sz="2879" b="1" dirty="0">
                <a:solidFill>
                  <a:srgbClr val="000000"/>
                </a:solidFill>
                <a:ea typeface="Raleway Bold"/>
                <a:cs typeface="Raleway Bold"/>
                <a:sym typeface="Raleway Bold"/>
              </a:rPr>
              <a:t> </a:t>
            </a:r>
            <a:r>
              <a:rPr lang="en-US" sz="2879" b="1" dirty="0" err="1">
                <a:solidFill>
                  <a:srgbClr val="000000"/>
                </a:solidFill>
                <a:ea typeface="Raleway Bold"/>
                <a:cs typeface="Raleway Bold"/>
                <a:sym typeface="Raleway Bold"/>
              </a:rPr>
              <a:t>μοντέλο</a:t>
            </a:r>
            <a:r>
              <a:rPr lang="en-US" sz="2879" b="1" dirty="0">
                <a:solidFill>
                  <a:srgbClr val="000000"/>
                </a:solidFill>
                <a:ea typeface="Raleway Bold"/>
                <a:cs typeface="Raleway Bold"/>
                <a:sym typeface="Raleway Bold"/>
              </a:rPr>
              <a:t> </a:t>
            </a:r>
            <a:r>
              <a:rPr lang="en-US" sz="2879" dirty="0" err="1">
                <a:solidFill>
                  <a:srgbClr val="000000"/>
                </a:solidFill>
                <a:ea typeface="Raleway"/>
                <a:cs typeface="Raleway"/>
                <a:sym typeface="Raleway"/>
              </a:rPr>
              <a:t>φροντίδ</a:t>
            </a:r>
            <a:r>
              <a:rPr lang="en-US" sz="2879" dirty="0">
                <a:solidFill>
                  <a:srgbClr val="000000"/>
                </a:solidFill>
                <a:ea typeface="Raleway"/>
                <a:cs typeface="Raleway"/>
                <a:sym typeface="Raleway"/>
              </a:rPr>
              <a:t>ας, με συνεργασία εθνικών και τοπικών αρχών.</a:t>
            </a:r>
          </a:p>
          <a:p>
            <a:pPr algn="just">
              <a:lnSpc>
                <a:spcPts val="3484"/>
              </a:lnSpc>
            </a:pPr>
            <a:endParaRPr lang="en-US" sz="2879" dirty="0">
              <a:solidFill>
                <a:srgbClr val="000000"/>
              </a:solidFill>
              <a:ea typeface="Raleway"/>
              <a:cs typeface="Raleway"/>
              <a:sym typeface="Raleway"/>
            </a:endParaRPr>
          </a:p>
          <a:p>
            <a:pPr marL="621752" lvl="1" indent="-310876" algn="just">
              <a:lnSpc>
                <a:spcPts val="3484"/>
              </a:lnSpc>
              <a:buFont typeface="Arial"/>
              <a:buChar char="•"/>
            </a:pPr>
            <a:r>
              <a:rPr lang="en-US" sz="2879" b="1" dirty="0" err="1">
                <a:solidFill>
                  <a:srgbClr val="000000"/>
                </a:solidFill>
                <a:ea typeface="Raleway Bold"/>
                <a:cs typeface="Raleway Bold"/>
                <a:sym typeface="Raleway Bold"/>
              </a:rPr>
              <a:t>Κρ</a:t>
            </a:r>
            <a:r>
              <a:rPr lang="en-US" sz="2879" b="1" dirty="0">
                <a:solidFill>
                  <a:srgbClr val="000000"/>
                </a:solidFill>
                <a:ea typeface="Raleway Bold"/>
                <a:cs typeface="Raleway Bold"/>
                <a:sym typeface="Raleway Bold"/>
              </a:rPr>
              <a:t>ατική χρηματοδότηση </a:t>
            </a:r>
            <a:r>
              <a:rPr lang="en-US" sz="2879" dirty="0">
                <a:solidFill>
                  <a:srgbClr val="000000"/>
                </a:solidFill>
                <a:ea typeface="Raleway"/>
                <a:cs typeface="Raleway"/>
                <a:sym typeface="Raleway"/>
              </a:rPr>
              <a:t>μέσω διαφορετικών πηγών: Υγειονομική Ασφάλιση (ZVW), Νόμος για τη Μακροχρόνια Φροντίδα (Wlz), Κοινωνική Υποστήριξη (Wmo) και Νόμος για τη Νεότητα.</a:t>
            </a:r>
          </a:p>
          <a:p>
            <a:pPr algn="just">
              <a:lnSpc>
                <a:spcPts val="3484"/>
              </a:lnSpc>
            </a:pPr>
            <a:endParaRPr lang="en-US" sz="2879" dirty="0">
              <a:solidFill>
                <a:srgbClr val="000000"/>
              </a:solidFill>
              <a:ea typeface="Raleway"/>
              <a:cs typeface="Raleway"/>
              <a:sym typeface="Raleway"/>
            </a:endParaRPr>
          </a:p>
          <a:p>
            <a:pPr marL="621752" lvl="1" indent="-310876" algn="just">
              <a:lnSpc>
                <a:spcPts val="3484"/>
              </a:lnSpc>
              <a:buFont typeface="Arial"/>
              <a:buChar char="•"/>
            </a:pPr>
            <a:r>
              <a:rPr lang="en-US" sz="2879" dirty="0" err="1">
                <a:solidFill>
                  <a:srgbClr val="000000"/>
                </a:solidFill>
                <a:ea typeface="Raleway"/>
                <a:cs typeface="Raleway"/>
                <a:sym typeface="Raleway"/>
              </a:rPr>
              <a:t>Έμφαση</a:t>
            </a:r>
            <a:r>
              <a:rPr lang="en-US" sz="2879" dirty="0">
                <a:solidFill>
                  <a:srgbClr val="000000"/>
                </a:solidFill>
                <a:ea typeface="Raleway"/>
                <a:cs typeface="Raleway"/>
                <a:sym typeface="Raleway"/>
              </a:rPr>
              <a:t> στην </a:t>
            </a:r>
            <a:r>
              <a:rPr lang="en-US" sz="2879" b="1" dirty="0">
                <a:solidFill>
                  <a:srgbClr val="000000"/>
                </a:solidFill>
                <a:ea typeface="Raleway Bold"/>
                <a:cs typeface="Raleway Bold"/>
                <a:sym typeface="Raleway Bold"/>
              </a:rPr>
              <a:t>πρώιμη παρέμβαση</a:t>
            </a:r>
            <a:r>
              <a:rPr lang="en-US" sz="2879" dirty="0">
                <a:solidFill>
                  <a:srgbClr val="000000"/>
                </a:solidFill>
                <a:ea typeface="Raleway"/>
                <a:cs typeface="Raleway"/>
                <a:sym typeface="Raleway"/>
              </a:rPr>
              <a:t>, την </a:t>
            </a:r>
            <a:r>
              <a:rPr lang="en-US" sz="2879" b="1" dirty="0">
                <a:solidFill>
                  <a:srgbClr val="000000"/>
                </a:solidFill>
                <a:ea typeface="Raleway Bold"/>
                <a:cs typeface="Raleway Bold"/>
                <a:sym typeface="Raleway Bold"/>
              </a:rPr>
              <a:t>αποκατάσταση</a:t>
            </a:r>
            <a:r>
              <a:rPr lang="en-US" sz="2879" dirty="0">
                <a:solidFill>
                  <a:srgbClr val="000000"/>
                </a:solidFill>
                <a:ea typeface="Raleway"/>
                <a:cs typeface="Raleway"/>
                <a:sym typeface="Raleway"/>
              </a:rPr>
              <a:t> και την </a:t>
            </a:r>
            <a:r>
              <a:rPr lang="en-US" sz="2879" b="1" dirty="0">
                <a:solidFill>
                  <a:srgbClr val="000000"/>
                </a:solidFill>
                <a:ea typeface="Raleway Bold"/>
                <a:cs typeface="Raleway Bold"/>
                <a:sym typeface="Raleway Bold"/>
              </a:rPr>
              <a:t>κοινοτική </a:t>
            </a:r>
            <a:r>
              <a:rPr lang="en-US" sz="2879" b="1" dirty="0" err="1">
                <a:solidFill>
                  <a:srgbClr val="000000"/>
                </a:solidFill>
                <a:ea typeface="Raleway Bold"/>
                <a:cs typeface="Raleway Bold"/>
                <a:sym typeface="Raleway Bold"/>
              </a:rPr>
              <a:t>προσέγγιση</a:t>
            </a:r>
            <a:r>
              <a:rPr lang="en-US" sz="2879" b="1" dirty="0">
                <a:solidFill>
                  <a:srgbClr val="000000"/>
                </a:solidFill>
                <a:ea typeface="Raleway Bold"/>
                <a:cs typeface="Raleway Bold"/>
                <a:sym typeface="Raleway Bold"/>
              </a:rPr>
              <a:t>.</a:t>
            </a:r>
          </a:p>
          <a:p>
            <a:pPr marL="621752" lvl="1" indent="-310876" algn="just">
              <a:lnSpc>
                <a:spcPts val="3484"/>
              </a:lnSpc>
              <a:buFont typeface="Arial"/>
              <a:buChar char="•"/>
            </a:pPr>
            <a:endParaRPr lang="en-US" sz="2879" b="1" dirty="0">
              <a:solidFill>
                <a:srgbClr val="000000"/>
              </a:solidFill>
              <a:ea typeface="Raleway Bold"/>
              <a:cs typeface="Raleway Bold"/>
              <a:sym typeface="Raleway Bold"/>
            </a:endParaRPr>
          </a:p>
          <a:p>
            <a:pPr marL="310876" lvl="1" algn="just">
              <a:lnSpc>
                <a:spcPts val="3484"/>
              </a:lnSpc>
            </a:pPr>
            <a:endParaRPr lang="el-GR" sz="2879" b="1" i="1" dirty="0">
              <a:solidFill>
                <a:srgbClr val="00B0F0"/>
              </a:solidFill>
              <a:ea typeface="Raleway Bold"/>
              <a:cs typeface="Raleway Bold"/>
              <a:sym typeface="Raleway Bold"/>
            </a:endParaRPr>
          </a:p>
          <a:p>
            <a:pPr marL="310876" lvl="1" algn="just">
              <a:lnSpc>
                <a:spcPts val="3484"/>
              </a:lnSpc>
            </a:pPr>
            <a:r>
              <a:rPr lang="el-GR" sz="2879" b="1" i="1" dirty="0">
                <a:solidFill>
                  <a:srgbClr val="00B0F0"/>
                </a:solidFill>
                <a:ea typeface="Raleway Bold"/>
                <a:cs typeface="Raleway Bold"/>
                <a:sym typeface="Raleway Bold"/>
              </a:rPr>
              <a:t>						Ακολουθεί παράδειγμα:</a:t>
            </a:r>
            <a:endParaRPr lang="en-US" sz="2879" b="1" i="1" dirty="0">
              <a:solidFill>
                <a:srgbClr val="00B0F0"/>
              </a:solidFill>
              <a:ea typeface="Raleway Bold"/>
              <a:cs typeface="Raleway Bold"/>
              <a:sym typeface="Raleway Bold"/>
            </a:endParaRPr>
          </a:p>
          <a:p>
            <a:pPr marL="621752" lvl="1" indent="-310876" algn="just">
              <a:lnSpc>
                <a:spcPts val="3484"/>
              </a:lnSpc>
            </a:pPr>
            <a:endParaRPr lang="en-US" sz="2879" b="1" dirty="0">
              <a:solidFill>
                <a:srgbClr val="000000"/>
              </a:solidFill>
              <a:ea typeface="Raleway Bold"/>
              <a:cs typeface="Raleway Bold"/>
              <a:sym typeface="Raleway Bold"/>
            </a:endParaRPr>
          </a:p>
          <a:p>
            <a:pPr algn="l">
              <a:lnSpc>
                <a:spcPts val="3484"/>
              </a:lnSpc>
            </a:pPr>
            <a:endParaRPr lang="en-US" sz="2879" b="1" dirty="0">
              <a:solidFill>
                <a:srgbClr val="000000"/>
              </a:solidFill>
              <a:latin typeface="Raleway Bold"/>
              <a:ea typeface="Raleway Bold"/>
              <a:cs typeface="Raleway Bold"/>
              <a:sym typeface="Raleway Bold"/>
            </a:endParaRPr>
          </a:p>
        </p:txBody>
      </p:sp>
      <p:sp>
        <p:nvSpPr>
          <p:cNvPr id="6" name="TextBox 4">
            <a:extLst>
              <a:ext uri="{FF2B5EF4-FFF2-40B4-BE49-F238E27FC236}">
                <a16:creationId xmlns:a16="http://schemas.microsoft.com/office/drawing/2014/main" id="{62836457-55B6-D2EC-E4EE-B5D468F1CCC9}"/>
              </a:ext>
            </a:extLst>
          </p:cNvPr>
          <p:cNvSpPr txBox="1"/>
          <p:nvPr/>
        </p:nvSpPr>
        <p:spPr>
          <a:xfrm>
            <a:off x="990600" y="1104900"/>
            <a:ext cx="7772400" cy="1158843"/>
          </a:xfrm>
          <a:prstGeom prst="rect">
            <a:avLst/>
          </a:prstGeom>
        </p:spPr>
        <p:txBody>
          <a:bodyPr wrap="square" lIns="0" tIns="0" rIns="0" bIns="0" rtlCol="0" anchor="t">
            <a:spAutoFit/>
          </a:bodyPr>
          <a:lstStyle/>
          <a:p>
            <a:pPr>
              <a:lnSpc>
                <a:spcPts val="4502"/>
              </a:lnSpc>
              <a:spcBef>
                <a:spcPct val="0"/>
              </a:spcBef>
            </a:pPr>
            <a:r>
              <a:rPr lang="el-GR" sz="4400" b="1" dirty="0">
                <a:solidFill>
                  <a:srgbClr val="180E26"/>
                </a:solidFill>
                <a:ea typeface="The Seasons Bold"/>
                <a:cs typeface="The Seasons Bold"/>
                <a:sym typeface="The Seasons Bold"/>
              </a:rPr>
              <a:t>Λίγα λόγια για το Σύστημα</a:t>
            </a:r>
          </a:p>
          <a:p>
            <a:pPr>
              <a:lnSpc>
                <a:spcPts val="4502"/>
              </a:lnSpc>
              <a:spcBef>
                <a:spcPct val="0"/>
              </a:spcBef>
            </a:pPr>
            <a:r>
              <a:rPr lang="en-US" sz="4400" b="1" dirty="0">
                <a:solidFill>
                  <a:srgbClr val="180E26"/>
                </a:solidFill>
                <a:ea typeface="The Seasons Bold"/>
                <a:cs typeface="The Seasons Bold"/>
                <a:sym typeface="The Seasons Bold"/>
              </a:rPr>
              <a:t>Ψυχικής Υγείας στην Ολλανδία</a:t>
            </a:r>
            <a:endParaRPr lang="en-US" sz="3721" b="1" dirty="0">
              <a:solidFill>
                <a:srgbClr val="180E26"/>
              </a:solidFill>
              <a:ea typeface="The Seasons Bold"/>
              <a:cs typeface="The Seasons Bold"/>
              <a:sym typeface="The Seasons Bold"/>
            </a:endParaRPr>
          </a:p>
        </p:txBody>
      </p:sp>
      <p:pic>
        <p:nvPicPr>
          <p:cNvPr id="12290" name="Picture 2" descr="Εστιάζοντας στην αξία: Αλλαγή του παραδείγματος, για ένα βιώσιμο και  αποδοτικό σύστημα υγείας - ΤΟ ΒΗΜΑ">
            <a:extLst>
              <a:ext uri="{FF2B5EF4-FFF2-40B4-BE49-F238E27FC236}">
                <a16:creationId xmlns:a16="http://schemas.microsoft.com/office/drawing/2014/main" id="{EB805D2F-5D07-F573-9A07-E39722F240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3239" y="0"/>
            <a:ext cx="8143875" cy="501161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2">
            <a:extLst>
              <a:ext uri="{FF2B5EF4-FFF2-40B4-BE49-F238E27FC236}">
                <a16:creationId xmlns:a16="http://schemas.microsoft.com/office/drawing/2014/main" id="{C21F5756-E0C4-A614-508F-427513F0547F}"/>
              </a:ext>
            </a:extLst>
          </p:cNvPr>
          <p:cNvSpPr/>
          <p:nvPr/>
        </p:nvSpPr>
        <p:spPr>
          <a:xfrm rot="6782035">
            <a:off x="14723659" y="7791812"/>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6328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9412" y="3172751"/>
            <a:ext cx="6083342" cy="3941498"/>
          </a:xfrm>
          <a:custGeom>
            <a:avLst/>
            <a:gdLst/>
            <a:ahLst/>
            <a:cxnLst/>
            <a:rect l="l" t="t" r="r" b="b"/>
            <a:pathLst>
              <a:path w="6083342" h="3941498">
                <a:moveTo>
                  <a:pt x="0" y="0"/>
                </a:moveTo>
                <a:lnTo>
                  <a:pt x="6083342" y="0"/>
                </a:lnTo>
                <a:lnTo>
                  <a:pt x="6083342" y="3941498"/>
                </a:lnTo>
                <a:lnTo>
                  <a:pt x="0" y="3941498"/>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3" name="Freeform 3"/>
          <p:cNvSpPr/>
          <p:nvPr/>
        </p:nvSpPr>
        <p:spPr>
          <a:xfrm>
            <a:off x="-498142" y="-269267"/>
            <a:ext cx="7315200" cy="3072384"/>
          </a:xfrm>
          <a:custGeom>
            <a:avLst/>
            <a:gdLst/>
            <a:ahLst/>
            <a:cxnLst/>
            <a:rect l="l" t="t" r="r" b="b"/>
            <a:pathLst>
              <a:path w="7315200" h="3072384">
                <a:moveTo>
                  <a:pt x="0" y="0"/>
                </a:moveTo>
                <a:lnTo>
                  <a:pt x="7315200" y="0"/>
                </a:lnTo>
                <a:lnTo>
                  <a:pt x="7315200" y="3072384"/>
                </a:lnTo>
                <a:lnTo>
                  <a:pt x="0" y="3072384"/>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4" name="Freeform 4"/>
          <p:cNvSpPr/>
          <p:nvPr/>
        </p:nvSpPr>
        <p:spPr>
          <a:xfrm>
            <a:off x="13601700" y="8202728"/>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5483819" y="641815"/>
            <a:ext cx="8097409" cy="915059"/>
          </a:xfrm>
          <a:prstGeom prst="rect">
            <a:avLst/>
          </a:prstGeom>
        </p:spPr>
        <p:txBody>
          <a:bodyPr lIns="0" tIns="0" rIns="0" bIns="0" rtlCol="0" anchor="t">
            <a:spAutoFit/>
          </a:bodyPr>
          <a:lstStyle/>
          <a:p>
            <a:pPr algn="just">
              <a:lnSpc>
                <a:spcPts val="7389"/>
              </a:lnSpc>
            </a:pPr>
            <a:r>
              <a:rPr lang="en-US" sz="6007" dirty="0" err="1">
                <a:solidFill>
                  <a:srgbClr val="000000"/>
                </a:solidFill>
                <a:ea typeface="The Seasons"/>
                <a:cs typeface="The Seasons"/>
                <a:sym typeface="The Seasons"/>
              </a:rPr>
              <a:t>Μείωση</a:t>
            </a:r>
            <a:r>
              <a:rPr lang="en-US" sz="6007" dirty="0">
                <a:solidFill>
                  <a:srgbClr val="000000"/>
                </a:solidFill>
                <a:ea typeface="The Seasons"/>
                <a:cs typeface="The Seasons"/>
                <a:sym typeface="The Seasons"/>
              </a:rPr>
              <a:t> του </a:t>
            </a:r>
            <a:r>
              <a:rPr lang="en-US" sz="6007" dirty="0" err="1">
                <a:solidFill>
                  <a:srgbClr val="000000"/>
                </a:solidFill>
                <a:ea typeface="The Seasons"/>
                <a:cs typeface="The Seasons"/>
                <a:sym typeface="The Seasons"/>
              </a:rPr>
              <a:t>Στίγμ</a:t>
            </a:r>
            <a:r>
              <a:rPr lang="en-US" sz="6007" dirty="0">
                <a:solidFill>
                  <a:srgbClr val="000000"/>
                </a:solidFill>
                <a:ea typeface="The Seasons"/>
                <a:cs typeface="The Seasons"/>
                <a:sym typeface="The Seasons"/>
              </a:rPr>
              <a:t>ατος</a:t>
            </a:r>
          </a:p>
        </p:txBody>
      </p:sp>
      <p:sp>
        <p:nvSpPr>
          <p:cNvPr id="6" name="TextBox 6"/>
          <p:cNvSpPr txBox="1"/>
          <p:nvPr/>
        </p:nvSpPr>
        <p:spPr>
          <a:xfrm>
            <a:off x="7830909" y="2095500"/>
            <a:ext cx="8951812" cy="7166321"/>
          </a:xfrm>
          <a:prstGeom prst="rect">
            <a:avLst/>
          </a:prstGeom>
        </p:spPr>
        <p:txBody>
          <a:bodyPr lIns="0" tIns="0" rIns="0" bIns="0" rtlCol="0" anchor="t">
            <a:spAutoFit/>
          </a:bodyPr>
          <a:lstStyle/>
          <a:p>
            <a:pPr marL="741799" lvl="1" indent="-370900" algn="just">
              <a:lnSpc>
                <a:spcPts val="5600"/>
              </a:lnSpc>
              <a:buFont typeface="Arial"/>
              <a:buChar char="•"/>
            </a:pPr>
            <a:r>
              <a:rPr lang="en-US" sz="3435" dirty="0" err="1">
                <a:solidFill>
                  <a:srgbClr val="000000"/>
                </a:solidFill>
                <a:ea typeface="Raleway"/>
                <a:cs typeface="Raleway"/>
                <a:sym typeface="Raleway"/>
              </a:rPr>
              <a:t>Οργάνωση</a:t>
            </a:r>
            <a:r>
              <a:rPr lang="en-US" sz="3435" dirty="0">
                <a:solidFill>
                  <a:srgbClr val="000000"/>
                </a:solidFill>
                <a:ea typeface="Raleway"/>
                <a:cs typeface="Raleway"/>
                <a:sym typeface="Raleway"/>
              </a:rPr>
              <a:t> </a:t>
            </a:r>
            <a:r>
              <a:rPr lang="en-US" sz="3435" dirty="0" err="1">
                <a:solidFill>
                  <a:srgbClr val="000000"/>
                </a:solidFill>
                <a:ea typeface="Raleway"/>
                <a:cs typeface="Raleway"/>
                <a:sym typeface="Raleway"/>
              </a:rPr>
              <a:t>ομάδων</a:t>
            </a:r>
            <a:r>
              <a:rPr lang="en-US" sz="3435" dirty="0">
                <a:solidFill>
                  <a:srgbClr val="000000"/>
                </a:solidFill>
                <a:ea typeface="Raleway"/>
                <a:cs typeface="Raleway"/>
                <a:sym typeface="Raleway"/>
              </a:rPr>
              <a:t> υπ</a:t>
            </a:r>
            <a:r>
              <a:rPr lang="en-US" sz="3435" dirty="0" err="1">
                <a:solidFill>
                  <a:srgbClr val="000000"/>
                </a:solidFill>
                <a:ea typeface="Raleway"/>
                <a:cs typeface="Raleway"/>
                <a:sym typeface="Raleway"/>
              </a:rPr>
              <a:t>οστήριξης</a:t>
            </a:r>
            <a:r>
              <a:rPr lang="en-US" sz="3435" dirty="0">
                <a:solidFill>
                  <a:srgbClr val="000000"/>
                </a:solidFill>
                <a:ea typeface="Raleway"/>
                <a:cs typeface="Raleway"/>
                <a:sym typeface="Raleway"/>
              </a:rPr>
              <a:t> όπ</a:t>
            </a:r>
            <a:r>
              <a:rPr lang="en-US" sz="3435" dirty="0" err="1">
                <a:solidFill>
                  <a:srgbClr val="000000"/>
                </a:solidFill>
                <a:ea typeface="Raleway"/>
                <a:cs typeface="Raleway"/>
                <a:sym typeface="Raleway"/>
              </a:rPr>
              <a:t>ως</a:t>
            </a:r>
            <a:r>
              <a:rPr lang="en-US" sz="3435" dirty="0">
                <a:solidFill>
                  <a:srgbClr val="000000"/>
                </a:solidFill>
                <a:ea typeface="Raleway"/>
                <a:cs typeface="Raleway"/>
                <a:sym typeface="Raleway"/>
              </a:rPr>
              <a:t>:</a:t>
            </a:r>
          </a:p>
          <a:p>
            <a:pPr algn="just">
              <a:lnSpc>
                <a:spcPts val="5600"/>
              </a:lnSpc>
            </a:pPr>
            <a:r>
              <a:rPr lang="en-US" sz="3435" dirty="0">
                <a:solidFill>
                  <a:srgbClr val="000000"/>
                </a:solidFill>
                <a:ea typeface="Raleway"/>
                <a:cs typeface="Raleway"/>
                <a:sym typeface="Raleway"/>
              </a:rPr>
              <a:t>       -</a:t>
            </a:r>
            <a:r>
              <a:rPr lang="en-US" sz="3435" dirty="0" err="1">
                <a:solidFill>
                  <a:srgbClr val="000000"/>
                </a:solidFill>
                <a:ea typeface="Raleway"/>
                <a:cs typeface="Raleway"/>
                <a:sym typeface="Raleway"/>
              </a:rPr>
              <a:t>Ομάδες</a:t>
            </a:r>
            <a:r>
              <a:rPr lang="en-US" sz="3435" dirty="0">
                <a:solidFill>
                  <a:srgbClr val="000000"/>
                </a:solidFill>
                <a:ea typeface="Raleway"/>
                <a:cs typeface="Raleway"/>
                <a:sym typeface="Raleway"/>
              </a:rPr>
              <a:t> </a:t>
            </a:r>
            <a:r>
              <a:rPr lang="en-US" sz="3435" b="1" dirty="0">
                <a:solidFill>
                  <a:srgbClr val="000000"/>
                </a:solidFill>
                <a:ea typeface="Raleway Bold"/>
                <a:cs typeface="Raleway Bold"/>
                <a:sym typeface="Raleway Bold"/>
              </a:rPr>
              <a:t>peer support</a:t>
            </a:r>
          </a:p>
          <a:p>
            <a:pPr algn="just">
              <a:lnSpc>
                <a:spcPts val="5600"/>
              </a:lnSpc>
            </a:pPr>
            <a:r>
              <a:rPr lang="en-US" sz="3435" dirty="0">
                <a:solidFill>
                  <a:srgbClr val="000000"/>
                </a:solidFill>
                <a:ea typeface="Raleway"/>
                <a:cs typeface="Raleway"/>
                <a:sym typeface="Raleway"/>
              </a:rPr>
              <a:t>       -</a:t>
            </a:r>
            <a:r>
              <a:rPr lang="en-US" sz="3435" dirty="0" err="1">
                <a:solidFill>
                  <a:srgbClr val="000000"/>
                </a:solidFill>
                <a:ea typeface="Raleway"/>
                <a:cs typeface="Raleway"/>
                <a:sym typeface="Raleway"/>
              </a:rPr>
              <a:t>Ομάδες</a:t>
            </a:r>
            <a:r>
              <a:rPr lang="en-US" sz="3435" dirty="0">
                <a:solidFill>
                  <a:srgbClr val="000000"/>
                </a:solidFill>
                <a:ea typeface="Raleway"/>
                <a:cs typeface="Raleway"/>
                <a:sym typeface="Raleway"/>
              </a:rPr>
              <a:t> </a:t>
            </a:r>
            <a:r>
              <a:rPr lang="en-US" sz="3435" dirty="0" err="1">
                <a:solidFill>
                  <a:srgbClr val="000000"/>
                </a:solidFill>
                <a:ea typeface="Raleway"/>
                <a:cs typeface="Raleway"/>
                <a:sym typeface="Raleway"/>
              </a:rPr>
              <a:t>γι</a:t>
            </a:r>
            <a:r>
              <a:rPr lang="en-US" sz="3435" dirty="0">
                <a:solidFill>
                  <a:srgbClr val="000000"/>
                </a:solidFill>
                <a:ea typeface="Raleway"/>
                <a:cs typeface="Raleway"/>
                <a:sym typeface="Raleway"/>
              </a:rPr>
              <a:t>α άνοια, ήπια νοητική  </a:t>
            </a:r>
          </a:p>
          <a:p>
            <a:pPr algn="just">
              <a:lnSpc>
                <a:spcPts val="5600"/>
              </a:lnSpc>
            </a:pPr>
            <a:r>
              <a:rPr lang="en-US" sz="3435" dirty="0">
                <a:solidFill>
                  <a:srgbClr val="000000"/>
                </a:solidFill>
                <a:ea typeface="Raleway"/>
                <a:cs typeface="Raleway"/>
                <a:sym typeface="Raleway"/>
              </a:rPr>
              <a:t>         </a:t>
            </a:r>
            <a:r>
              <a:rPr lang="en-US" sz="3435" dirty="0" err="1">
                <a:solidFill>
                  <a:srgbClr val="000000"/>
                </a:solidFill>
                <a:ea typeface="Raleway"/>
                <a:cs typeface="Raleway"/>
                <a:sym typeface="Raleway"/>
              </a:rPr>
              <a:t>δι</a:t>
            </a:r>
            <a:r>
              <a:rPr lang="en-US" sz="3435" dirty="0">
                <a:solidFill>
                  <a:srgbClr val="000000"/>
                </a:solidFill>
                <a:ea typeface="Raleway"/>
                <a:cs typeface="Raleway"/>
                <a:sym typeface="Raleway"/>
              </a:rPr>
              <a:t>αταραχή, ψυχωσικά επεισόδια.</a:t>
            </a:r>
          </a:p>
          <a:p>
            <a:pPr algn="just">
              <a:lnSpc>
                <a:spcPts val="5600"/>
              </a:lnSpc>
            </a:pPr>
            <a:endParaRPr lang="en-US" sz="3435" dirty="0">
              <a:solidFill>
                <a:srgbClr val="000000"/>
              </a:solidFill>
              <a:ea typeface="Raleway"/>
              <a:cs typeface="Raleway"/>
              <a:sym typeface="Raleway"/>
            </a:endParaRPr>
          </a:p>
          <a:p>
            <a:pPr marL="741799" lvl="1" indent="-370900" algn="just">
              <a:lnSpc>
                <a:spcPts val="5600"/>
              </a:lnSpc>
              <a:buFont typeface="Arial"/>
              <a:buChar char="•"/>
            </a:pPr>
            <a:r>
              <a:rPr lang="en-US" sz="3435" dirty="0" err="1">
                <a:solidFill>
                  <a:srgbClr val="000000"/>
                </a:solidFill>
                <a:ea typeface="Raleway"/>
                <a:cs typeface="Raleway"/>
                <a:sym typeface="Raleway"/>
              </a:rPr>
              <a:t>Οι</a:t>
            </a:r>
            <a:r>
              <a:rPr lang="en-US" sz="3435" dirty="0">
                <a:solidFill>
                  <a:srgbClr val="000000"/>
                </a:solidFill>
                <a:ea typeface="Raleway"/>
                <a:cs typeface="Raleway"/>
                <a:sym typeface="Raleway"/>
              </a:rPr>
              <a:t> </a:t>
            </a:r>
            <a:r>
              <a:rPr lang="en-US" sz="3435" b="1" dirty="0">
                <a:solidFill>
                  <a:srgbClr val="000000"/>
                </a:solidFill>
                <a:ea typeface="Raleway Bold"/>
                <a:cs typeface="Raleway Bold"/>
                <a:sym typeface="Raleway Bold"/>
              </a:rPr>
              <a:t>peer support workers</a:t>
            </a:r>
            <a:r>
              <a:rPr lang="en-US" sz="3435" dirty="0">
                <a:solidFill>
                  <a:srgbClr val="000000"/>
                </a:solidFill>
                <a:ea typeface="Raleway"/>
                <a:cs typeface="Raleway"/>
                <a:sym typeface="Raleway"/>
              </a:rPr>
              <a:t> ανα</a:t>
            </a:r>
            <a:r>
              <a:rPr lang="en-US" sz="3435" dirty="0" err="1">
                <a:solidFill>
                  <a:srgbClr val="000000"/>
                </a:solidFill>
                <a:ea typeface="Raleway"/>
                <a:cs typeface="Raleway"/>
                <a:sym typeface="Raleway"/>
              </a:rPr>
              <a:t>γνωρίζοντ</a:t>
            </a:r>
            <a:r>
              <a:rPr lang="en-US" sz="3435" dirty="0">
                <a:solidFill>
                  <a:srgbClr val="000000"/>
                </a:solidFill>
                <a:ea typeface="Raleway"/>
                <a:cs typeface="Raleway"/>
                <a:sym typeface="Raleway"/>
              </a:rPr>
              <a:t>αι ως ισότιμα μέλη της ομάδας φροντίδας, συμβάλλοντας στην ενίσχυση της εμπιστοσύνης και αποδοχής των ασθενών.</a:t>
            </a:r>
          </a:p>
          <a:p>
            <a:pPr algn="just">
              <a:lnSpc>
                <a:spcPts val="6089"/>
              </a:lnSpc>
            </a:pPr>
            <a:endParaRPr lang="en-US" sz="3435" dirty="0">
              <a:solidFill>
                <a:srgbClr val="000000"/>
              </a:solidFill>
              <a:ea typeface="Raleway"/>
              <a:cs typeface="Raleway"/>
              <a:sym typeface="Raleway"/>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38531121-BC02-F354-FCE4-0C4CE61DE956}"/>
            </a:ext>
          </a:extLst>
        </p:cNvPr>
        <p:cNvGrpSpPr/>
        <p:nvPr/>
      </p:nvGrpSpPr>
      <p:grpSpPr>
        <a:xfrm>
          <a:off x="0" y="0"/>
          <a:ext cx="0" cy="0"/>
          <a:chOff x="0" y="0"/>
          <a:chExt cx="0" cy="0"/>
        </a:xfrm>
      </p:grpSpPr>
      <p:sp>
        <p:nvSpPr>
          <p:cNvPr id="20" name="Οβάλ 19">
            <a:extLst>
              <a:ext uri="{FF2B5EF4-FFF2-40B4-BE49-F238E27FC236}">
                <a16:creationId xmlns:a16="http://schemas.microsoft.com/office/drawing/2014/main" id="{2DB1FF59-7C96-7CA8-139A-B26F9679118F}"/>
              </a:ext>
            </a:extLst>
          </p:cNvPr>
          <p:cNvSpPr/>
          <p:nvPr/>
        </p:nvSpPr>
        <p:spPr>
          <a:xfrm>
            <a:off x="-1146629" y="2171700"/>
            <a:ext cx="9601200" cy="198442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5441" lvl="1" algn="ctr"/>
            <a:r>
              <a:rPr lang="el-GR" sz="4800" b="1" dirty="0">
                <a:solidFill>
                  <a:schemeClr val="tx2">
                    <a:lumMod val="50000"/>
                  </a:schemeClr>
                </a:solidFill>
              </a:rPr>
              <a:t>Όσα ΔΕΝ είδαμε…</a:t>
            </a:r>
            <a:endParaRPr lang="en-US" sz="4800" dirty="0">
              <a:solidFill>
                <a:schemeClr val="tx2">
                  <a:lumMod val="50000"/>
                </a:schemeClr>
              </a:solidFill>
              <a:ea typeface="Raleway"/>
              <a:cs typeface="Raleway"/>
              <a:sym typeface="Raleway"/>
            </a:endParaRPr>
          </a:p>
        </p:txBody>
      </p:sp>
      <p:pic>
        <p:nvPicPr>
          <p:cNvPr id="7" name="Εικόνα 6">
            <a:extLst>
              <a:ext uri="{FF2B5EF4-FFF2-40B4-BE49-F238E27FC236}">
                <a16:creationId xmlns:a16="http://schemas.microsoft.com/office/drawing/2014/main" id="{D8F9B9E3-E2C5-7AB8-549F-94A8A29A6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200" y="736929"/>
            <a:ext cx="6172200" cy="8813141"/>
          </a:xfrm>
          <a:prstGeom prst="rect">
            <a:avLst/>
          </a:prstGeom>
        </p:spPr>
      </p:pic>
    </p:spTree>
    <p:extLst>
      <p:ext uri="{BB962C8B-B14F-4D97-AF65-F5344CB8AC3E}">
        <p14:creationId xmlns:p14="http://schemas.microsoft.com/office/powerpoint/2010/main" val="491108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761E470E-EA34-4675-138A-C77E17FF637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1866AD6-CCDA-75F4-7F59-274E872BC9B8}"/>
              </a:ext>
            </a:extLst>
          </p:cNvPr>
          <p:cNvSpPr txBox="1"/>
          <p:nvPr/>
        </p:nvSpPr>
        <p:spPr>
          <a:xfrm>
            <a:off x="1828800" y="876300"/>
            <a:ext cx="14859000" cy="8125301"/>
          </a:xfrm>
          <a:prstGeom prst="rect">
            <a:avLst/>
          </a:prstGeom>
          <a:solidFill>
            <a:schemeClr val="bg1"/>
          </a:solidFill>
        </p:spPr>
        <p:txBody>
          <a:bodyPr wrap="square" rtlCol="0">
            <a:spAutoFit/>
          </a:bodyPr>
          <a:lstStyle/>
          <a:p>
            <a:pPr algn="just"/>
            <a:r>
              <a:rPr lang="en-US" sz="2000" b="1" dirty="0" err="1"/>
              <a:t>Centraal</a:t>
            </a:r>
            <a:r>
              <a:rPr lang="en-US" sz="2000" b="1" dirty="0"/>
              <a:t> </a:t>
            </a:r>
            <a:r>
              <a:rPr lang="en-US" sz="2000" b="1" dirty="0" err="1"/>
              <a:t>orgaan</a:t>
            </a:r>
            <a:r>
              <a:rPr lang="en-US" sz="2000" b="1" dirty="0"/>
              <a:t> </a:t>
            </a:r>
            <a:r>
              <a:rPr lang="en-US" sz="2000" b="1" dirty="0" err="1"/>
              <a:t>Opvang</a:t>
            </a:r>
            <a:r>
              <a:rPr lang="en-US" sz="2000" b="1" dirty="0"/>
              <a:t> </a:t>
            </a:r>
            <a:r>
              <a:rPr lang="en-US" sz="2000" b="1" dirty="0" err="1"/>
              <a:t>Asielzoekers</a:t>
            </a:r>
            <a:endParaRPr lang="el-GR" sz="2000" dirty="0"/>
          </a:p>
          <a:p>
            <a:pPr algn="just"/>
            <a:r>
              <a:rPr lang="el-GR" dirty="0"/>
              <a:t>Ο Κεντρικός Οργανισμός Υποδοχής Αιτούντων Άσυλο (</a:t>
            </a:r>
            <a:r>
              <a:rPr lang="el-GR" dirty="0" err="1"/>
              <a:t>Centraal</a:t>
            </a:r>
            <a:r>
              <a:rPr lang="el-GR" dirty="0"/>
              <a:t> </a:t>
            </a:r>
            <a:r>
              <a:rPr lang="el-GR" dirty="0" err="1"/>
              <a:t>orgaan</a:t>
            </a:r>
            <a:r>
              <a:rPr lang="el-GR" dirty="0"/>
              <a:t> </a:t>
            </a:r>
            <a:r>
              <a:rPr lang="el-GR" dirty="0" err="1"/>
              <a:t>Opvang</a:t>
            </a:r>
            <a:r>
              <a:rPr lang="el-GR" dirty="0"/>
              <a:t> </a:t>
            </a:r>
            <a:r>
              <a:rPr lang="el-GR" dirty="0" err="1"/>
              <a:t>Asielzoekers</a:t>
            </a:r>
            <a:r>
              <a:rPr lang="el-GR" dirty="0"/>
              <a:t>) παρέχει: ασφαλή στέγαση, απαραίτητους πόρους και καθοδήγηση για την προετοιμασία για το μέλλον στην Ολλανδία ή στη χώρα προέλευσης. </a:t>
            </a:r>
          </a:p>
          <a:p>
            <a:pPr algn="just"/>
            <a:r>
              <a:rPr lang="el-GR" dirty="0"/>
              <a:t>  </a:t>
            </a:r>
          </a:p>
          <a:p>
            <a:pPr algn="just"/>
            <a:r>
              <a:rPr lang="en-US" sz="2000" b="1" dirty="0">
                <a:highlight>
                  <a:srgbClr val="FFFF00"/>
                </a:highlight>
              </a:rPr>
              <a:t>Centrum </a:t>
            </a:r>
            <a:r>
              <a:rPr lang="en-US" sz="2000" b="1" dirty="0" err="1">
                <a:highlight>
                  <a:srgbClr val="FFFF00"/>
                </a:highlight>
              </a:rPr>
              <a:t>Ouderen</a:t>
            </a:r>
            <a:r>
              <a:rPr lang="en-US" sz="2000" b="1" dirty="0">
                <a:highlight>
                  <a:srgbClr val="FFFF00"/>
                </a:highlight>
              </a:rPr>
              <a:t> </a:t>
            </a:r>
            <a:r>
              <a:rPr lang="en-US" sz="2000" b="1" dirty="0" err="1">
                <a:highlight>
                  <a:srgbClr val="FFFF00"/>
                </a:highlight>
              </a:rPr>
              <a:t>en</a:t>
            </a:r>
            <a:r>
              <a:rPr lang="en-US" sz="2000" b="1" dirty="0">
                <a:highlight>
                  <a:srgbClr val="FFFF00"/>
                </a:highlight>
              </a:rPr>
              <a:t> Ziekenhuis </a:t>
            </a:r>
            <a:r>
              <a:rPr lang="en-US" sz="2000" b="1" dirty="0" err="1">
                <a:highlight>
                  <a:srgbClr val="FFFF00"/>
                </a:highlight>
              </a:rPr>
              <a:t>psychiatrie</a:t>
            </a:r>
            <a:r>
              <a:rPr lang="el-GR" sz="2000" b="1" dirty="0">
                <a:highlight>
                  <a:srgbClr val="FFFF00"/>
                </a:highlight>
              </a:rPr>
              <a:t> (</a:t>
            </a:r>
            <a:r>
              <a:rPr lang="en-US" sz="2000" b="1" dirty="0">
                <a:highlight>
                  <a:srgbClr val="FFFF00"/>
                </a:highlight>
              </a:rPr>
              <a:t>COZ</a:t>
            </a:r>
            <a:r>
              <a:rPr lang="el-GR" sz="2000" b="1" dirty="0">
                <a:highlight>
                  <a:srgbClr val="FFFF00"/>
                </a:highlight>
              </a:rPr>
              <a:t>)</a:t>
            </a:r>
            <a:endParaRPr lang="el-GR" sz="2000" dirty="0">
              <a:highlight>
                <a:srgbClr val="FFFF00"/>
              </a:highlight>
            </a:endParaRPr>
          </a:p>
          <a:p>
            <a:pPr algn="just"/>
            <a:r>
              <a:rPr lang="el-GR" dirty="0"/>
              <a:t>Το COZ στο </a:t>
            </a:r>
            <a:r>
              <a:rPr lang="el-GR" dirty="0" err="1"/>
              <a:t>Reinier</a:t>
            </a:r>
            <a:r>
              <a:rPr lang="el-GR" dirty="0"/>
              <a:t> </a:t>
            </a:r>
            <a:r>
              <a:rPr lang="el-GR" dirty="0" err="1"/>
              <a:t>van</a:t>
            </a:r>
            <a:r>
              <a:rPr lang="el-GR" dirty="0"/>
              <a:t> </a:t>
            </a:r>
            <a:r>
              <a:rPr lang="el-GR" dirty="0" err="1"/>
              <a:t>Arkel</a:t>
            </a:r>
            <a:r>
              <a:rPr lang="el-GR" dirty="0"/>
              <a:t> βρίσκεται στο Νοσοκομείο </a:t>
            </a:r>
            <a:r>
              <a:rPr lang="el-GR" dirty="0" err="1"/>
              <a:t>Jeroen</a:t>
            </a:r>
            <a:r>
              <a:rPr lang="el-GR" dirty="0"/>
              <a:t> </a:t>
            </a:r>
            <a:r>
              <a:rPr lang="el-GR" dirty="0" err="1"/>
              <a:t>Bosch</a:t>
            </a:r>
            <a:r>
              <a:rPr lang="el-GR" dirty="0"/>
              <a:t> και προσφέρει μια ευρεία γκάμα εξειδικευμένων υπηρεσιών για ενήλικες και ηλικιωμένους με ψυχιατρικά και ψυχοκοινωνικά προβλήματα. Αυτό που το καθιστά ιδιαίτερο είναι ο συνδυασμός διάγνωσης, συμβουλευτικής, διαβούλευσης, θεραπείας και καθοδήγησης που παρέχει, σε συνδυασμό με τη στενή συνεργασία του με το Νοσοκομείο </a:t>
            </a:r>
            <a:r>
              <a:rPr lang="el-GR" dirty="0" err="1"/>
              <a:t>Jeroen</a:t>
            </a:r>
            <a:r>
              <a:rPr lang="el-GR" dirty="0"/>
              <a:t> </a:t>
            </a:r>
            <a:r>
              <a:rPr lang="el-GR" dirty="0" err="1"/>
              <a:t>Bosch</a:t>
            </a:r>
            <a:r>
              <a:rPr lang="el-GR" dirty="0"/>
              <a:t>. </a:t>
            </a:r>
          </a:p>
          <a:p>
            <a:pPr algn="just"/>
            <a:r>
              <a:rPr lang="el-GR" sz="2000" dirty="0"/>
              <a:t> </a:t>
            </a:r>
          </a:p>
          <a:p>
            <a:pPr algn="just"/>
            <a:r>
              <a:rPr lang="en-US" sz="2000" b="1" dirty="0">
                <a:highlight>
                  <a:srgbClr val="FFFF00"/>
                </a:highlight>
              </a:rPr>
              <a:t>ART at Renier Van Arkel</a:t>
            </a:r>
            <a:endParaRPr lang="el-GR" sz="2000" dirty="0">
              <a:highlight>
                <a:srgbClr val="FFFF00"/>
              </a:highlight>
            </a:endParaRPr>
          </a:p>
          <a:p>
            <a:pPr algn="just"/>
            <a:r>
              <a:rPr lang="el-GR" dirty="0"/>
              <a:t>Στο ART του </a:t>
            </a:r>
            <a:r>
              <a:rPr lang="el-GR" dirty="0" err="1"/>
              <a:t>Reinier</a:t>
            </a:r>
            <a:r>
              <a:rPr lang="el-GR" dirty="0"/>
              <a:t> </a:t>
            </a:r>
            <a:r>
              <a:rPr lang="el-GR" dirty="0" err="1"/>
              <a:t>van</a:t>
            </a:r>
            <a:r>
              <a:rPr lang="el-GR" dirty="0"/>
              <a:t> </a:t>
            </a:r>
            <a:r>
              <a:rPr lang="el-GR" dirty="0" err="1"/>
              <a:t>Arkel</a:t>
            </a:r>
            <a:r>
              <a:rPr lang="el-GR" dirty="0"/>
              <a:t> δουλεύουν ένα κλινικό μοντέλο που εφαρμόζεται τόσο στην εξειδικευμένη φροντίδα ψυχικής υγείας όσο και σε προστατευμένα καταλύματα διαβίωσης. Αυτό το μοντέλο επικεντρώνεται στην υποστήριξη ατόμων με σοβαρές ψυχιατρικές διαταραχές μέσω εντατικής καθοδήγησης και θεραπείας. Στόχος είναι να βοηθηθούν τα άτομα στη διαδικασία ανάρρωσης και να υποστηριχθούν στο να βρουν ισορροπία στην καθημερινότητά τους. Το ART λειτουργεί από μια προσέγγιση αποκατάστασης, δίνοντας έμφαση στις ικανότητες και τις δυνάμεις του ανθρώπου. Αυτό σημαίνει ότι υπάρχει μεγάλη προσοχή στους προσωπικούς στόχους και τις επιθυμίες του, καθώς και στενή συνεργασία με την οικογένεια και άλλους εμπλεκόμενους φορείς. </a:t>
            </a:r>
          </a:p>
          <a:p>
            <a:pPr algn="just"/>
            <a:r>
              <a:rPr lang="el-GR" sz="2000" dirty="0"/>
              <a:t> </a:t>
            </a:r>
          </a:p>
          <a:p>
            <a:pPr algn="just"/>
            <a:r>
              <a:rPr lang="en-US" sz="2000" b="1" dirty="0">
                <a:highlight>
                  <a:srgbClr val="FFFF00"/>
                </a:highlight>
              </a:rPr>
              <a:t>VIP</a:t>
            </a:r>
            <a:endParaRPr lang="el-GR" sz="2000" dirty="0">
              <a:highlight>
                <a:srgbClr val="FFFF00"/>
              </a:highlight>
            </a:endParaRPr>
          </a:p>
          <a:p>
            <a:pPr algn="just"/>
            <a:r>
              <a:rPr lang="el-GR" dirty="0"/>
              <a:t>Αφορά την ομάδα Πρώιμης Παρέμβασης Ψύχωσης στην Ολλανδία. Η ομάδα VIP θεραπεύει (νέους) ενήλικες με πρώτη ή δεύτερη ψύχωση. Εάν κατά τη διάρκεια της θεραπείας καταστεί σαφές ότι απαιτείται εξειδικευμένη φροντίδα στον τομέα της, για παράδειγμα ψυχική αναπηρία ή εξάρτηση, καλούν εσωτερικούς ή εξωτερικούς ειδικούς. </a:t>
            </a:r>
          </a:p>
          <a:p>
            <a:pPr algn="just"/>
            <a:r>
              <a:rPr lang="el-GR" sz="2000" b="1" dirty="0"/>
              <a:t> </a:t>
            </a:r>
            <a:endParaRPr lang="el-GR" sz="2000" dirty="0"/>
          </a:p>
          <a:p>
            <a:pPr algn="just"/>
            <a:r>
              <a:rPr lang="en-US" sz="2000" b="1" dirty="0">
                <a:highlight>
                  <a:srgbClr val="FFFF00"/>
                </a:highlight>
              </a:rPr>
              <a:t>Consultative Psychiatric Team</a:t>
            </a:r>
            <a:endParaRPr lang="el-GR" sz="2000" b="1" dirty="0">
              <a:highlight>
                <a:srgbClr val="FFFF00"/>
              </a:highlight>
            </a:endParaRPr>
          </a:p>
          <a:p>
            <a:pPr algn="just"/>
            <a:r>
              <a:rPr lang="el-GR" dirty="0"/>
              <a:t>Η Συμβουλευτική Ψυχιατρική Ομάδα παρέχει εξειδικευμένη ψυχιατρική φροντίδα σε ασθενείς που έχουν εισαχθεί στο νοσοκομείο </a:t>
            </a:r>
            <a:r>
              <a:rPr lang="el-GR" dirty="0" err="1"/>
              <a:t>Jeroen</a:t>
            </a:r>
            <a:r>
              <a:rPr lang="el-GR" dirty="0"/>
              <a:t> </a:t>
            </a:r>
            <a:r>
              <a:rPr lang="el-GR" dirty="0" err="1"/>
              <a:t>Bosch</a:t>
            </a:r>
            <a:r>
              <a:rPr lang="el-GR" dirty="0"/>
              <a:t>. Αυτή η ομάδα συνεργάζεται στενά με άλλες ιατρικές ειδικότητες για να υποστηρίξει τα άτομα με ψυχιατρικά και ψυχοκοινωνικά προβλήματα. Προσφέρουν διαγνωστική και θεραπεία, συμβουλευτική και καθοδήγηση. </a:t>
            </a:r>
          </a:p>
          <a:p>
            <a:r>
              <a:rPr lang="el-GR" sz="2000" dirty="0"/>
              <a:t> </a:t>
            </a:r>
          </a:p>
          <a:p>
            <a:endParaRPr lang="el-GR" dirty="0"/>
          </a:p>
        </p:txBody>
      </p:sp>
    </p:spTree>
    <p:extLst>
      <p:ext uri="{BB962C8B-B14F-4D97-AF65-F5344CB8AC3E}">
        <p14:creationId xmlns:p14="http://schemas.microsoft.com/office/powerpoint/2010/main" val="2592779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C1803E2B-78A5-9FB1-24D6-568D5A8D524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D4D7464-A7EC-5613-914D-A9118E8E0478}"/>
              </a:ext>
            </a:extLst>
          </p:cNvPr>
          <p:cNvSpPr txBox="1"/>
          <p:nvPr/>
        </p:nvSpPr>
        <p:spPr>
          <a:xfrm>
            <a:off x="1562100" y="1181100"/>
            <a:ext cx="15163800" cy="7694414"/>
          </a:xfrm>
          <a:prstGeom prst="rect">
            <a:avLst/>
          </a:prstGeom>
          <a:solidFill>
            <a:schemeClr val="bg1"/>
          </a:solidFill>
        </p:spPr>
        <p:txBody>
          <a:bodyPr wrap="square" rtlCol="0">
            <a:spAutoFit/>
          </a:bodyPr>
          <a:lstStyle/>
          <a:p>
            <a:r>
              <a:rPr lang="el-GR" sz="1400" dirty="0"/>
              <a:t> </a:t>
            </a:r>
          </a:p>
          <a:p>
            <a:r>
              <a:rPr lang="el-GR" sz="2000" b="1" dirty="0" err="1"/>
              <a:t>Oosterhoeve</a:t>
            </a:r>
            <a:endParaRPr lang="el-GR" sz="2000" b="1" dirty="0"/>
          </a:p>
          <a:p>
            <a:r>
              <a:rPr lang="el-GR" dirty="0"/>
              <a:t>Η </a:t>
            </a:r>
            <a:r>
              <a:rPr lang="el-GR" dirty="0" err="1"/>
              <a:t>Oosterhoeve</a:t>
            </a:r>
            <a:r>
              <a:rPr lang="el-GR" dirty="0"/>
              <a:t> είναι μια ΜΚΟ, που έχει ένα αγρόκτημα ζώων το οποίο παρέχει φροντίδα σε άτομα με κατάθλιψη, εξάντληση, εξάρτηση, αυτισμό, ΔΕΠΥ. Επίσης, τα παιδιά και οι νέοι βρίσκουν εκεί έναν ασφαλή χώρο (πχ τα παιδιά που εγκαταλείπουν το σχολείο νωρίς ή χρειάζονται ατομική καθοδήγηση).</a:t>
            </a:r>
          </a:p>
          <a:p>
            <a:endParaRPr lang="el-GR" sz="2000" dirty="0"/>
          </a:p>
          <a:p>
            <a:r>
              <a:rPr lang="en-US" sz="2000" b="1" dirty="0"/>
              <a:t>The Penitentiary Institution Vugh</a:t>
            </a:r>
            <a:r>
              <a:rPr lang="el-GR" sz="2000" b="1" dirty="0"/>
              <a:t> (</a:t>
            </a:r>
            <a:r>
              <a:rPr lang="en-US" sz="2000" b="1" dirty="0"/>
              <a:t>P</a:t>
            </a:r>
            <a:r>
              <a:rPr lang="el-GR" sz="2000" b="1" dirty="0"/>
              <a:t>.</a:t>
            </a:r>
            <a:r>
              <a:rPr lang="en-US" sz="2000" b="1" dirty="0"/>
              <a:t>I</a:t>
            </a:r>
            <a:r>
              <a:rPr lang="el-GR" sz="2000" b="1" dirty="0"/>
              <a:t>. </a:t>
            </a:r>
            <a:r>
              <a:rPr lang="en-US" sz="2000" b="1" dirty="0" err="1"/>
              <a:t>Vught</a:t>
            </a:r>
            <a:r>
              <a:rPr lang="el-GR" sz="2000" b="1" dirty="0"/>
              <a:t>)</a:t>
            </a:r>
            <a:r>
              <a:rPr lang="el-GR" sz="2000" dirty="0"/>
              <a:t> </a:t>
            </a:r>
          </a:p>
          <a:p>
            <a:r>
              <a:rPr lang="el-GR" dirty="0"/>
              <a:t>Το Σωφρονιστικό Ίδρυμα του </a:t>
            </a:r>
            <a:r>
              <a:rPr lang="el-GR" dirty="0" err="1"/>
              <a:t>Vught</a:t>
            </a:r>
            <a:r>
              <a:rPr lang="el-GR" dirty="0"/>
              <a:t> (γνωστή ως P.I. </a:t>
            </a:r>
            <a:r>
              <a:rPr lang="el-GR" dirty="0" err="1"/>
              <a:t>Vught</a:t>
            </a:r>
            <a:r>
              <a:rPr lang="el-GR" dirty="0"/>
              <a:t>) αποτελεί μέρος του Οργανισμού Σωφρονιστικών Ιδρυμάτων (DJI) του Υπουργείου Δικαιοσύνης και Ασφάλειας. Συνολικά, η P.I. </a:t>
            </a:r>
            <a:r>
              <a:rPr lang="el-GR" dirty="0" err="1"/>
              <a:t>Vught</a:t>
            </a:r>
            <a:r>
              <a:rPr lang="el-GR" dirty="0"/>
              <a:t> διαθέτει οκτώ διαφορετικά καθεστώτα και έχει χωρητικότητα για 750 κρατούμενους και ασθενείς με ΤBS (Θεραπεία και Παροχή Υποστήριξης).</a:t>
            </a:r>
          </a:p>
          <a:p>
            <a:r>
              <a:rPr lang="el-GR" dirty="0"/>
              <a:t> </a:t>
            </a:r>
          </a:p>
          <a:p>
            <a:r>
              <a:rPr lang="en-US" sz="2000" b="1" dirty="0"/>
              <a:t>Philadelphia in </a:t>
            </a:r>
            <a:r>
              <a:rPr lang="en-US" sz="2000" b="1" dirty="0" err="1"/>
              <a:t>Rschijndel</a:t>
            </a:r>
            <a:endParaRPr lang="el-GR" sz="2000" dirty="0"/>
          </a:p>
          <a:p>
            <a:r>
              <a:rPr lang="el-GR" dirty="0"/>
              <a:t>Η </a:t>
            </a:r>
            <a:r>
              <a:rPr lang="el-GR" dirty="0" err="1"/>
              <a:t>Philadelphia</a:t>
            </a:r>
            <a:r>
              <a:rPr lang="el-GR" dirty="0"/>
              <a:t> υποστηρίζει τα άτομα με αναπηρίες να ζουν τη δική τους ζωή. Όχι τη ζωή που φανταζόμαστε εμείς για αυτούς, ούτε τη ζωή που προτιμά η οικογένειά τους, αλλά τη δική τους ζωή. Παρέχουν φροντίδα βασισμένη στις βασικές αξίες της αγάπης, του θάρρους και της ικανότητας και  το μέλος παίζει τον πρωταγωνιστικό ρόλο. Μια παλιά εκκλησία μετατράπηκε σε 33 χώρους διαμονής η οποία βρίσκεται στο κέντρο του χωριού. Ταυτόχρονα, είναι ένα ωραίο και ήσυχο μέρος για υποβοηθούμενη διαβίωση και για ημερήσιες δραστηριότητες.</a:t>
            </a:r>
          </a:p>
          <a:p>
            <a:r>
              <a:rPr lang="el-GR" dirty="0"/>
              <a:t> </a:t>
            </a:r>
          </a:p>
          <a:p>
            <a:r>
              <a:rPr lang="en-US" sz="2000" b="1" dirty="0">
                <a:highlight>
                  <a:srgbClr val="FFFF00"/>
                </a:highlight>
              </a:rPr>
              <a:t>FACT LVB Amarant</a:t>
            </a:r>
            <a:endParaRPr lang="el-GR" sz="2000" dirty="0">
              <a:highlight>
                <a:srgbClr val="FFFF00"/>
              </a:highlight>
            </a:endParaRPr>
          </a:p>
          <a:p>
            <a:r>
              <a:rPr lang="el-GR" dirty="0"/>
              <a:t>Η </a:t>
            </a:r>
            <a:r>
              <a:rPr lang="el-GR" dirty="0" err="1"/>
              <a:t>Amarant</a:t>
            </a:r>
            <a:r>
              <a:rPr lang="el-GR" dirty="0"/>
              <a:t> είναι ένας οργανισμός ψυχικής υγείας, εξειδικευμένος στη θεραπεία ατόμων με μαθησιακές αναπηρίες. Εκτός από την κλινική φροντίδα, η </a:t>
            </a:r>
            <a:r>
              <a:rPr lang="el-GR" dirty="0" err="1"/>
              <a:t>Amarant</a:t>
            </a:r>
            <a:r>
              <a:rPr lang="el-GR" dirty="0"/>
              <a:t> παρέχει επίσης εξωτερική θεραπεία στο περιβάλλον του σπιτιού. Το FACT-LVB χρησιμοποιεί το μοντέλο (F)ACT, το οποίο αναπτύχθηκε στην GGZ και προσαρμόστηκε ειδικά στις ανάγκες των ατόμων με μαθησιακές αναπηρίες. </a:t>
            </a:r>
          </a:p>
          <a:p>
            <a:r>
              <a:rPr lang="el-GR" dirty="0"/>
              <a:t> </a:t>
            </a:r>
          </a:p>
          <a:p>
            <a:r>
              <a:rPr lang="el-GR" sz="2000" b="1" dirty="0"/>
              <a:t>Visio</a:t>
            </a:r>
            <a:endParaRPr lang="el-GR" sz="2000" dirty="0"/>
          </a:p>
          <a:p>
            <a:r>
              <a:rPr lang="el-GR" dirty="0"/>
              <a:t>Η Visio προσφέρει ημερήσιες δραστηριότητες για ηλικιωμένα άτομα με προβλήματα όρασης. Επικεντρώνονται στην προώθηση της ανεξαρτησίας και της ευημερίας των συμμετεχόντων μέσω διαφόρων δραστηριοτήτων, όπως δημιουργικά εργαστήρια, σωματικές δραστηριότητες και κοινωνικές αλληλεπιδράσεις σε ένα χώρο που είναι προσαρμοσμένος στις ανάγκες των ηλικιωμένων ατόμων με προβλήματα όρασης και τυφλών.</a:t>
            </a:r>
          </a:p>
          <a:p>
            <a:endParaRPr lang="el-GR" dirty="0"/>
          </a:p>
        </p:txBody>
      </p:sp>
    </p:spTree>
    <p:extLst>
      <p:ext uri="{BB962C8B-B14F-4D97-AF65-F5344CB8AC3E}">
        <p14:creationId xmlns:p14="http://schemas.microsoft.com/office/powerpoint/2010/main" val="4265527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30543" y="2428772"/>
            <a:ext cx="12496800" cy="8335615"/>
          </a:xfrm>
          <a:prstGeom prst="rect">
            <a:avLst/>
          </a:prstGeom>
        </p:spPr>
        <p:txBody>
          <a:bodyPr wrap="square" lIns="0" tIns="0" rIns="0" bIns="0" rtlCol="0" anchor="t">
            <a:spAutoFit/>
          </a:bodyPr>
          <a:lstStyle/>
          <a:p>
            <a:pPr marL="658217" lvl="1" indent="-329109" algn="just">
              <a:lnSpc>
                <a:spcPts val="4969"/>
              </a:lnSpc>
              <a:buFont typeface="Arial"/>
              <a:buChar char="•"/>
            </a:pPr>
            <a:r>
              <a:rPr lang="en-US" sz="2800" b="1" dirty="0">
                <a:solidFill>
                  <a:srgbClr val="000000"/>
                </a:solidFill>
                <a:ea typeface="Raleway Bold"/>
                <a:cs typeface="Raleway Bold"/>
                <a:sym typeface="Raleway Bold"/>
              </a:rPr>
              <a:t>Κατα</a:t>
            </a:r>
            <a:r>
              <a:rPr lang="en-US" sz="2800" b="1" dirty="0" err="1">
                <a:solidFill>
                  <a:srgbClr val="000000"/>
                </a:solidFill>
                <a:ea typeface="Raleway Bold"/>
                <a:cs typeface="Raleway Bold"/>
                <a:sym typeface="Raleway Bold"/>
              </a:rPr>
              <a:t>κερμ</a:t>
            </a:r>
            <a:r>
              <a:rPr lang="en-US" sz="2800" b="1" dirty="0">
                <a:solidFill>
                  <a:srgbClr val="000000"/>
                </a:solidFill>
                <a:ea typeface="Raleway Bold"/>
                <a:cs typeface="Raleway Bold"/>
                <a:sym typeface="Raleway Bold"/>
              </a:rPr>
              <a:t>ατισμός υπηρεσιών</a:t>
            </a:r>
            <a:r>
              <a:rPr lang="en-US" sz="2800" dirty="0">
                <a:solidFill>
                  <a:srgbClr val="000000"/>
                </a:solidFill>
                <a:ea typeface="Raleway"/>
                <a:cs typeface="Raleway"/>
                <a:sym typeface="Raleway"/>
              </a:rPr>
              <a:t> και δυσκολία στη συνεργασία μεταξύ φορέων.</a:t>
            </a:r>
            <a:endParaRPr lang="el-GR" sz="2800" dirty="0">
              <a:solidFill>
                <a:srgbClr val="000000"/>
              </a:solidFill>
              <a:ea typeface="Raleway"/>
              <a:cs typeface="Raleway"/>
              <a:sym typeface="Raleway"/>
            </a:endParaRPr>
          </a:p>
          <a:p>
            <a:pPr marL="658217" lvl="1" indent="-329109" algn="just">
              <a:lnSpc>
                <a:spcPts val="4969"/>
              </a:lnSpc>
              <a:buFont typeface="Arial"/>
              <a:buChar char="•"/>
            </a:pPr>
            <a:r>
              <a:rPr lang="el-GR" sz="2800" b="1" dirty="0">
                <a:solidFill>
                  <a:srgbClr val="000000"/>
                </a:solidFill>
                <a:ea typeface="Raleway"/>
                <a:cs typeface="Raleway"/>
                <a:sym typeface="Raleway"/>
              </a:rPr>
              <a:t>Περίπλοκη χρηματοδότηση.</a:t>
            </a:r>
            <a:endParaRPr lang="en-US" sz="2800" b="1" dirty="0">
              <a:solidFill>
                <a:srgbClr val="000000"/>
              </a:solidFill>
              <a:ea typeface="Raleway"/>
              <a:cs typeface="Raleway"/>
              <a:sym typeface="Raleway"/>
            </a:endParaRPr>
          </a:p>
          <a:p>
            <a:pPr marL="658217" lvl="1" indent="-329109" algn="just">
              <a:lnSpc>
                <a:spcPts val="4969"/>
              </a:lnSpc>
              <a:buFont typeface="Arial"/>
              <a:buChar char="•"/>
            </a:pPr>
            <a:r>
              <a:rPr lang="el-GR" sz="2800" b="1" dirty="0">
                <a:solidFill>
                  <a:srgbClr val="000000"/>
                </a:solidFill>
                <a:ea typeface="Raleway Bold"/>
                <a:cs typeface="Raleway Bold"/>
                <a:sym typeface="Raleway Bold"/>
              </a:rPr>
              <a:t>Περιορισμένη πρόσβαση </a:t>
            </a:r>
            <a:r>
              <a:rPr lang="el-GR" sz="2800" dirty="0">
                <a:solidFill>
                  <a:srgbClr val="000000"/>
                </a:solidFill>
                <a:ea typeface="Raleway Bold"/>
                <a:cs typeface="Raleway Bold"/>
                <a:sym typeface="Raleway Bold"/>
              </a:rPr>
              <a:t>για</a:t>
            </a:r>
            <a:r>
              <a:rPr lang="en-US" sz="2800" dirty="0">
                <a:solidFill>
                  <a:srgbClr val="000000"/>
                </a:solidFill>
                <a:ea typeface="Raleway"/>
                <a:cs typeface="Raleway"/>
                <a:sym typeface="Raleway"/>
              </a:rPr>
              <a:t> οικονομικά </a:t>
            </a:r>
            <a:r>
              <a:rPr lang="el-GR" sz="2800" dirty="0">
                <a:solidFill>
                  <a:srgbClr val="000000"/>
                </a:solidFill>
                <a:ea typeface="Raleway"/>
                <a:cs typeface="Raleway"/>
                <a:sym typeface="Raleway"/>
              </a:rPr>
              <a:t>αδύναμους πολίτες</a:t>
            </a:r>
            <a:r>
              <a:rPr lang="en-US" sz="2800" dirty="0">
                <a:solidFill>
                  <a:srgbClr val="000000"/>
                </a:solidFill>
                <a:ea typeface="Raleway"/>
                <a:cs typeface="Raleway"/>
                <a:sym typeface="Raleway"/>
              </a:rPr>
              <a:t>.</a:t>
            </a:r>
          </a:p>
          <a:p>
            <a:pPr marL="658217" lvl="1" indent="-329109" algn="just">
              <a:lnSpc>
                <a:spcPts val="4969"/>
              </a:lnSpc>
              <a:buFont typeface="Arial"/>
              <a:buChar char="•"/>
            </a:pPr>
            <a:r>
              <a:rPr lang="el-GR" sz="2800" b="1" dirty="0">
                <a:solidFill>
                  <a:srgbClr val="000000"/>
                </a:solidFill>
                <a:ea typeface="Raleway Bold"/>
                <a:cs typeface="Raleway Bold"/>
                <a:sym typeface="Raleway Bold"/>
              </a:rPr>
              <a:t>Έλλειψη</a:t>
            </a:r>
            <a:r>
              <a:rPr lang="en-US" sz="2800" b="1" dirty="0">
                <a:solidFill>
                  <a:srgbClr val="000000"/>
                </a:solidFill>
                <a:ea typeface="Raleway Bold"/>
                <a:cs typeface="Raleway Bold"/>
                <a:sym typeface="Raleway Bold"/>
              </a:rPr>
              <a:t> δεδομένων</a:t>
            </a:r>
            <a:r>
              <a:rPr lang="en-US" sz="2800" dirty="0">
                <a:solidFill>
                  <a:srgbClr val="000000"/>
                </a:solidFill>
                <a:ea typeface="Raleway"/>
                <a:cs typeface="Raleway"/>
                <a:sym typeface="Raleway"/>
              </a:rPr>
              <a:t> για μείωση ψυχικών διαταραχών, παρά την έντονη επένδυση στον τομέα.</a:t>
            </a:r>
            <a:endParaRPr lang="el-GR" sz="2800" dirty="0">
              <a:solidFill>
                <a:srgbClr val="000000"/>
              </a:solidFill>
              <a:ea typeface="Raleway"/>
              <a:cs typeface="Raleway"/>
              <a:sym typeface="Raleway"/>
            </a:endParaRPr>
          </a:p>
          <a:p>
            <a:pPr marL="658217" lvl="1" indent="-329109" algn="just">
              <a:lnSpc>
                <a:spcPts val="4969"/>
              </a:lnSpc>
              <a:buFont typeface="Arial"/>
              <a:buChar char="•"/>
            </a:pPr>
            <a:r>
              <a:rPr lang="el-GR" sz="2800" b="1" dirty="0"/>
              <a:t>Μεγάλες λίστες αναμονής (80.000).</a:t>
            </a:r>
            <a:r>
              <a:rPr lang="el-GR" sz="2800" dirty="0"/>
              <a:t> </a:t>
            </a:r>
          </a:p>
          <a:p>
            <a:pPr marL="658217" lvl="1" indent="-329109" algn="just">
              <a:lnSpc>
                <a:spcPts val="4969"/>
              </a:lnSpc>
              <a:buFont typeface="Arial"/>
              <a:buChar char="•"/>
            </a:pPr>
            <a:r>
              <a:rPr lang="el-GR" sz="2800" dirty="0"/>
              <a:t>Το </a:t>
            </a:r>
            <a:r>
              <a:rPr lang="el-GR" sz="2800" b="1" dirty="0"/>
              <a:t>κόστος ασφάλισης </a:t>
            </a:r>
            <a:r>
              <a:rPr lang="el-GR" sz="2800" dirty="0"/>
              <a:t>μπορεί να επηρεάσει την πρόσβαση σε θεραπείες ή προτιμήσεις </a:t>
            </a:r>
            <a:r>
              <a:rPr lang="el-GR" sz="2800" dirty="0" err="1"/>
              <a:t>παρόχων</a:t>
            </a:r>
            <a:r>
              <a:rPr lang="el-GR" sz="2800" dirty="0"/>
              <a:t>. </a:t>
            </a:r>
            <a:endParaRPr lang="el-GR" sz="2800" u="sng" dirty="0"/>
          </a:p>
          <a:p>
            <a:pPr marL="658217" lvl="1" indent="-329109" algn="just">
              <a:lnSpc>
                <a:spcPts val="4969"/>
              </a:lnSpc>
              <a:buFont typeface="Arial"/>
              <a:buChar char="•"/>
            </a:pPr>
            <a:r>
              <a:rPr lang="el-GR" sz="2800" dirty="0"/>
              <a:t>Υπάρχει ανάγκη για </a:t>
            </a:r>
            <a:r>
              <a:rPr lang="el-GR" sz="2800" b="1" dirty="0"/>
              <a:t>καλύτερη δικτύωση </a:t>
            </a:r>
            <a:r>
              <a:rPr lang="el-GR" sz="2800" dirty="0"/>
              <a:t>και συμμετοχή κοινωνικών δομών ώστε η φροντίδα να είναι πιο συνεκτική. </a:t>
            </a:r>
          </a:p>
          <a:p>
            <a:pPr marL="658217" lvl="1" indent="-329109" algn="just">
              <a:lnSpc>
                <a:spcPts val="4969"/>
              </a:lnSpc>
              <a:buFont typeface="Arial"/>
              <a:buChar char="•"/>
            </a:pPr>
            <a:r>
              <a:rPr lang="el-GR" sz="2800" dirty="0"/>
              <a:t>Το πρόγραμμα δεν περιλάμβανε υπηρεσίες για παιδιά.</a:t>
            </a:r>
          </a:p>
          <a:p>
            <a:pPr marL="658217" lvl="1" indent="-329109" algn="just">
              <a:lnSpc>
                <a:spcPts val="4969"/>
              </a:lnSpc>
              <a:buFont typeface="Arial"/>
              <a:buChar char="•"/>
            </a:pPr>
            <a:endParaRPr lang="en-US" sz="2800" dirty="0">
              <a:solidFill>
                <a:srgbClr val="000000"/>
              </a:solidFill>
              <a:ea typeface="Raleway"/>
              <a:cs typeface="Raleway"/>
              <a:sym typeface="Raleway"/>
            </a:endParaRPr>
          </a:p>
          <a:p>
            <a:pPr algn="just">
              <a:lnSpc>
                <a:spcPts val="4969"/>
              </a:lnSpc>
            </a:pPr>
            <a:endParaRPr lang="en-US" sz="3048" dirty="0">
              <a:solidFill>
                <a:srgbClr val="000000"/>
              </a:solidFill>
              <a:ea typeface="Raleway"/>
              <a:cs typeface="Raleway"/>
              <a:sym typeface="Raleway"/>
            </a:endParaRPr>
          </a:p>
        </p:txBody>
      </p:sp>
      <p:sp>
        <p:nvSpPr>
          <p:cNvPr id="3" name="Freeform 3"/>
          <p:cNvSpPr/>
          <p:nvPr/>
        </p:nvSpPr>
        <p:spPr>
          <a:xfrm>
            <a:off x="492403" y="602562"/>
            <a:ext cx="6367935" cy="2674533"/>
          </a:xfrm>
          <a:custGeom>
            <a:avLst/>
            <a:gdLst/>
            <a:ahLst/>
            <a:cxnLst/>
            <a:rect l="l" t="t" r="r" b="b"/>
            <a:pathLst>
              <a:path w="6367935" h="2674533">
                <a:moveTo>
                  <a:pt x="0" y="0"/>
                </a:moveTo>
                <a:lnTo>
                  <a:pt x="6367934" y="0"/>
                </a:lnTo>
                <a:lnTo>
                  <a:pt x="6367934" y="2674533"/>
                </a:lnTo>
                <a:lnTo>
                  <a:pt x="0" y="2674533"/>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3317887" y="952500"/>
            <a:ext cx="11922113" cy="1126334"/>
          </a:xfrm>
          <a:prstGeom prst="rect">
            <a:avLst/>
          </a:prstGeom>
        </p:spPr>
        <p:txBody>
          <a:bodyPr lIns="0" tIns="0" rIns="0" bIns="0" rtlCol="0" anchor="t">
            <a:spAutoFit/>
          </a:bodyPr>
          <a:lstStyle/>
          <a:p>
            <a:pPr algn="ctr">
              <a:lnSpc>
                <a:spcPts val="9124"/>
              </a:lnSpc>
            </a:pPr>
            <a:r>
              <a:rPr lang="el-GR" sz="7418" dirty="0">
                <a:solidFill>
                  <a:srgbClr val="000000"/>
                </a:solidFill>
                <a:ea typeface="The Seasons"/>
                <a:cs typeface="The Seasons"/>
                <a:sym typeface="The Seasons"/>
              </a:rPr>
              <a:t>Αρνητικά</a:t>
            </a:r>
            <a:r>
              <a:rPr lang="en-US" sz="7418" dirty="0">
                <a:solidFill>
                  <a:srgbClr val="000000"/>
                </a:solidFill>
                <a:ea typeface="The Seasons"/>
                <a:cs typeface="The Seasons"/>
                <a:sym typeface="The Seasons"/>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543300" y="342900"/>
            <a:ext cx="11201400" cy="1470025"/>
          </a:xfrm>
        </p:spPr>
        <p:txBody>
          <a:bodyPr>
            <a:normAutofit fontScale="90000"/>
          </a:bodyPr>
          <a:lstStyle/>
          <a:p>
            <a:r>
              <a:rPr lang="el-GR" b="1" dirty="0">
                <a:solidFill>
                  <a:srgbClr val="00B0F0"/>
                </a:solidFill>
              </a:rPr>
              <a:t>	</a:t>
            </a:r>
            <a:br>
              <a:rPr lang="el-GR" b="1" dirty="0">
                <a:solidFill>
                  <a:srgbClr val="00B0F0"/>
                </a:solidFill>
              </a:rPr>
            </a:br>
            <a:br>
              <a:rPr lang="el-GR" b="1" dirty="0">
                <a:solidFill>
                  <a:srgbClr val="00B0F0"/>
                </a:solidFill>
              </a:rPr>
            </a:br>
            <a:br>
              <a:rPr lang="el-GR" b="1" dirty="0">
                <a:solidFill>
                  <a:srgbClr val="00B0F0"/>
                </a:solidFill>
              </a:rPr>
            </a:br>
            <a:r>
              <a:rPr lang="el-GR" b="1" dirty="0">
                <a:solidFill>
                  <a:srgbClr val="00B0F0"/>
                </a:solidFill>
              </a:rPr>
              <a:t>	</a:t>
            </a:r>
            <a:r>
              <a:rPr lang="el-GR" sz="5300" b="1" dirty="0"/>
              <a:t>ΤΟ ΠΑΡΑΔΕΙΓΜΑ ΤΟΥ 	ΔΗΜΟΥ ΟΥΤΡΕΧΤΗΣ: </a:t>
            </a:r>
            <a:br>
              <a:rPr lang="en-US" sz="5300" b="1" dirty="0"/>
            </a:br>
            <a:r>
              <a:rPr lang="el-GR" sz="5300" b="1" dirty="0"/>
              <a:t>ΣΤΡΑΤΗΓΙΚΗ &amp; ΚΟΙΝΩΝΙΚΟ ΟΡΑΜΑ</a:t>
            </a:r>
          </a:p>
        </p:txBody>
      </p:sp>
      <p:sp>
        <p:nvSpPr>
          <p:cNvPr id="3" name="2 - Υπότιτλος"/>
          <p:cNvSpPr>
            <a:spLocks noGrp="1"/>
          </p:cNvSpPr>
          <p:nvPr>
            <p:ph type="subTitle" idx="1"/>
          </p:nvPr>
        </p:nvSpPr>
        <p:spPr/>
        <p:txBody>
          <a:bodyPr/>
          <a:lstStyle/>
          <a:p>
            <a:r>
              <a:rPr lang="el-GR" dirty="0"/>
              <a:t>	 </a:t>
            </a:r>
          </a:p>
        </p:txBody>
      </p:sp>
      <p:pic>
        <p:nvPicPr>
          <p:cNvPr id="5" name="Εικόνα 4">
            <a:extLst>
              <a:ext uri="{FF2B5EF4-FFF2-40B4-BE49-F238E27FC236}">
                <a16:creationId xmlns:a16="http://schemas.microsoft.com/office/drawing/2014/main" id="{EA5F7F31-7209-63EF-353D-9D452319E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09418"/>
            <a:ext cx="18745200" cy="648872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12775" y="973138"/>
            <a:ext cx="17062450" cy="8345487"/>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54" name="Picture 6"/>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55" name="Picture 7"/>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56" name="Picture 8"/>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57" name="Picture 9"/>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2" cstate="print"/>
          <a:srcRect/>
          <a:stretch>
            <a:fillRect/>
          </a:stretch>
        </p:blipFill>
        <p:spPr bwMode="auto">
          <a:xfrm>
            <a:off x="9115425" y="5118100"/>
            <a:ext cx="57150" cy="5715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3" cstate="print"/>
          <a:srcRect/>
          <a:stretch>
            <a:fillRect/>
          </a:stretch>
        </p:blipFill>
        <p:spPr bwMode="auto">
          <a:xfrm>
            <a:off x="1546225" y="649288"/>
            <a:ext cx="15193963" cy="8993187"/>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dirty="0"/>
          </a:p>
        </p:txBody>
      </p:sp>
      <p:pic>
        <p:nvPicPr>
          <p:cNvPr id="1027" name="Picture 3"/>
          <p:cNvPicPr>
            <a:picLocks noChangeAspect="1" noChangeArrowheads="1"/>
          </p:cNvPicPr>
          <p:nvPr/>
        </p:nvPicPr>
        <p:blipFill>
          <a:blip r:embed="rId2" cstate="print"/>
          <a:srcRect/>
          <a:stretch>
            <a:fillRect/>
          </a:stretch>
        </p:blipFill>
        <p:spPr bwMode="auto">
          <a:xfrm>
            <a:off x="608013" y="477838"/>
            <a:ext cx="17071975" cy="9336087"/>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24000" y="1860296"/>
            <a:ext cx="9654765" cy="915059"/>
          </a:xfrm>
          <a:prstGeom prst="rect">
            <a:avLst/>
          </a:prstGeom>
        </p:spPr>
        <p:txBody>
          <a:bodyPr lIns="0" tIns="0" rIns="0" bIns="0" rtlCol="0" anchor="t">
            <a:spAutoFit/>
          </a:bodyPr>
          <a:lstStyle/>
          <a:p>
            <a:pPr algn="l">
              <a:lnSpc>
                <a:spcPts val="7389"/>
              </a:lnSpc>
            </a:pPr>
            <a:r>
              <a:rPr lang="en-US" sz="6007" dirty="0" err="1">
                <a:solidFill>
                  <a:srgbClr val="000000"/>
                </a:solidFill>
                <a:ea typeface="The Seasons"/>
                <a:cs typeface="The Seasons"/>
                <a:sym typeface="The Seasons"/>
              </a:rPr>
              <a:t>Συμ</a:t>
            </a:r>
            <a:r>
              <a:rPr lang="en-US" sz="6007" dirty="0">
                <a:solidFill>
                  <a:srgbClr val="000000"/>
                </a:solidFill>
                <a:ea typeface="The Seasons"/>
                <a:cs typeface="The Seasons"/>
                <a:sym typeface="The Seasons"/>
              </a:rPr>
              <a:t>περάσματα</a:t>
            </a:r>
          </a:p>
        </p:txBody>
      </p:sp>
      <p:sp>
        <p:nvSpPr>
          <p:cNvPr id="3" name="TextBox 3"/>
          <p:cNvSpPr txBox="1"/>
          <p:nvPr/>
        </p:nvSpPr>
        <p:spPr>
          <a:xfrm>
            <a:off x="740455" y="3417521"/>
            <a:ext cx="8951812" cy="1374468"/>
          </a:xfrm>
          <a:prstGeom prst="rect">
            <a:avLst/>
          </a:prstGeom>
        </p:spPr>
        <p:txBody>
          <a:bodyPr lIns="0" tIns="0" rIns="0" bIns="0" rtlCol="0" anchor="t">
            <a:spAutoFit/>
          </a:bodyPr>
          <a:lstStyle/>
          <a:p>
            <a:pPr marL="741799" lvl="1" indent="-370900" algn="l">
              <a:lnSpc>
                <a:spcPts val="5600"/>
              </a:lnSpc>
              <a:buFont typeface="Arial"/>
              <a:buChar char="•"/>
            </a:pPr>
            <a:r>
              <a:rPr lang="en-US" sz="3435" u="sng" dirty="0">
                <a:solidFill>
                  <a:srgbClr val="000000"/>
                </a:solidFill>
                <a:ea typeface="Raleway"/>
                <a:cs typeface="Raleway"/>
                <a:sym typeface="Raleway"/>
              </a:rPr>
              <a:t>Η </a:t>
            </a:r>
            <a:r>
              <a:rPr lang="en-US" sz="3435" u="sng" dirty="0" err="1">
                <a:solidFill>
                  <a:srgbClr val="000000"/>
                </a:solidFill>
                <a:ea typeface="Raleway"/>
                <a:cs typeface="Raleway"/>
                <a:sym typeface="Raleway"/>
              </a:rPr>
              <a:t>εμ</a:t>
            </a:r>
            <a:r>
              <a:rPr lang="en-US" sz="3435" u="sng" dirty="0">
                <a:solidFill>
                  <a:srgbClr val="000000"/>
                </a:solidFill>
                <a:ea typeface="Raleway"/>
                <a:cs typeface="Raleway"/>
                <a:sym typeface="Raleway"/>
              </a:rPr>
              <a:t>πειρία του EU-PROMENS ανέδειξε:</a:t>
            </a:r>
          </a:p>
          <a:p>
            <a:pPr algn="l">
              <a:lnSpc>
                <a:spcPts val="5600"/>
              </a:lnSpc>
            </a:pPr>
            <a:r>
              <a:rPr lang="en-US" sz="3435" b="1" u="sng" dirty="0">
                <a:solidFill>
                  <a:srgbClr val="000000"/>
                </a:solidFill>
                <a:ea typeface="Raleway Bold"/>
                <a:cs typeface="Raleway Bold"/>
                <a:sym typeface="Raleway Bold"/>
              </a:rPr>
              <a:t>      </a:t>
            </a:r>
            <a:r>
              <a:rPr lang="en-US" sz="3435" u="sng" dirty="0">
                <a:solidFill>
                  <a:srgbClr val="000000"/>
                </a:solidFill>
                <a:ea typeface="Raleway"/>
                <a:cs typeface="Raleway"/>
                <a:sym typeface="Raleway"/>
              </a:rPr>
              <a:t> </a:t>
            </a:r>
          </a:p>
        </p:txBody>
      </p:sp>
      <p:grpSp>
        <p:nvGrpSpPr>
          <p:cNvPr id="4" name="Group 4"/>
          <p:cNvGrpSpPr/>
          <p:nvPr/>
        </p:nvGrpSpPr>
        <p:grpSpPr>
          <a:xfrm>
            <a:off x="10809751" y="1028700"/>
            <a:ext cx="6219487" cy="7654754"/>
            <a:chOff x="0" y="0"/>
            <a:chExt cx="660400" cy="812800"/>
          </a:xfrm>
        </p:grpSpPr>
        <p:sp>
          <p:nvSpPr>
            <p:cNvPr id="5" name="Freeform 5"/>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blipFill>
              <a:blip r:embed="rId2" cstate="print"/>
              <a:stretch>
                <a:fillRect l="-62273" r="-22457"/>
              </a:stretch>
            </a:blipFill>
          </p:spPr>
        </p:sp>
      </p:grpSp>
      <p:sp>
        <p:nvSpPr>
          <p:cNvPr id="6" name="Freeform 6"/>
          <p:cNvSpPr/>
          <p:nvPr/>
        </p:nvSpPr>
        <p:spPr>
          <a:xfrm>
            <a:off x="14607668" y="7443569"/>
            <a:ext cx="3085559" cy="1654631"/>
          </a:xfrm>
          <a:custGeom>
            <a:avLst/>
            <a:gdLst/>
            <a:ahLst/>
            <a:cxnLst/>
            <a:rect l="l" t="t" r="r" b="b"/>
            <a:pathLst>
              <a:path w="3085559" h="1654631">
                <a:moveTo>
                  <a:pt x="0" y="0"/>
                </a:moveTo>
                <a:lnTo>
                  <a:pt x="3085559" y="0"/>
                </a:lnTo>
                <a:lnTo>
                  <a:pt x="3085559" y="1654631"/>
                </a:lnTo>
                <a:lnTo>
                  <a:pt x="0" y="1654631"/>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7" name="Freeform 7"/>
          <p:cNvSpPr/>
          <p:nvPr/>
        </p:nvSpPr>
        <p:spPr>
          <a:xfrm rot="-1541379">
            <a:off x="9843507" y="2684698"/>
            <a:ext cx="1841925" cy="1647686"/>
          </a:xfrm>
          <a:custGeom>
            <a:avLst/>
            <a:gdLst/>
            <a:ahLst/>
            <a:cxnLst/>
            <a:rect l="l" t="t" r="r" b="b"/>
            <a:pathLst>
              <a:path w="1841925" h="1647686">
                <a:moveTo>
                  <a:pt x="0" y="0"/>
                </a:moveTo>
                <a:lnTo>
                  <a:pt x="1841925" y="0"/>
                </a:lnTo>
                <a:lnTo>
                  <a:pt x="1841925" y="1647686"/>
                </a:lnTo>
                <a:lnTo>
                  <a:pt x="0" y="1647686"/>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8" name="Freeform 8"/>
          <p:cNvSpPr/>
          <p:nvPr/>
        </p:nvSpPr>
        <p:spPr>
          <a:xfrm>
            <a:off x="-577091" y="-1680594"/>
            <a:ext cx="5243571" cy="4706105"/>
          </a:xfrm>
          <a:custGeom>
            <a:avLst/>
            <a:gdLst/>
            <a:ahLst/>
            <a:cxnLst/>
            <a:rect l="l" t="t" r="r" b="b"/>
            <a:pathLst>
              <a:path w="5243571" h="4706105">
                <a:moveTo>
                  <a:pt x="0" y="0"/>
                </a:moveTo>
                <a:lnTo>
                  <a:pt x="5243570" y="0"/>
                </a:lnTo>
                <a:lnTo>
                  <a:pt x="5243570" y="4706105"/>
                </a:lnTo>
                <a:lnTo>
                  <a:pt x="0" y="4706105"/>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9" name="Freeform 9"/>
          <p:cNvSpPr/>
          <p:nvPr/>
        </p:nvSpPr>
        <p:spPr>
          <a:xfrm>
            <a:off x="13371638" y="8489104"/>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9" cstate="print">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1411701" y="4363707"/>
            <a:ext cx="8951812" cy="5465663"/>
          </a:xfrm>
          <a:prstGeom prst="rect">
            <a:avLst/>
          </a:prstGeom>
        </p:spPr>
        <p:txBody>
          <a:bodyPr lIns="0" tIns="0" rIns="0" bIns="0" rtlCol="0" anchor="t">
            <a:spAutoFit/>
          </a:bodyPr>
          <a:lstStyle/>
          <a:p>
            <a:pPr algn="just">
              <a:lnSpc>
                <a:spcPts val="4296"/>
              </a:lnSpc>
            </a:pPr>
            <a:r>
              <a:rPr lang="en-US" sz="2635" dirty="0">
                <a:solidFill>
                  <a:srgbClr val="000000"/>
                </a:solidFill>
                <a:ea typeface="Raleway"/>
                <a:cs typeface="Raleway"/>
                <a:sym typeface="Raleway"/>
              </a:rPr>
              <a:t>-Τη </a:t>
            </a:r>
            <a:r>
              <a:rPr lang="en-US" sz="2635" dirty="0" err="1">
                <a:solidFill>
                  <a:srgbClr val="000000"/>
                </a:solidFill>
                <a:ea typeface="Raleway"/>
                <a:cs typeface="Raleway"/>
                <a:sym typeface="Raleway"/>
              </a:rPr>
              <a:t>σημ</a:t>
            </a:r>
            <a:r>
              <a:rPr lang="en-US" sz="2635" dirty="0">
                <a:solidFill>
                  <a:srgbClr val="000000"/>
                </a:solidFill>
                <a:ea typeface="Raleway"/>
                <a:cs typeface="Raleway"/>
                <a:sym typeface="Raleway"/>
              </a:rPr>
              <a:t>ασία της </a:t>
            </a:r>
            <a:r>
              <a:rPr lang="en-US" sz="2635" b="1" dirty="0">
                <a:solidFill>
                  <a:schemeClr val="accent6">
                    <a:lumMod val="75000"/>
                  </a:schemeClr>
                </a:solidFill>
                <a:ea typeface="Raleway Bold"/>
                <a:cs typeface="Raleway Bold"/>
                <a:sym typeface="Raleway Bold"/>
              </a:rPr>
              <a:t>συνεργατικότητας</a:t>
            </a:r>
            <a:r>
              <a:rPr lang="en-US" sz="2635" dirty="0">
                <a:solidFill>
                  <a:schemeClr val="accent6">
                    <a:lumMod val="75000"/>
                  </a:schemeClr>
                </a:solidFill>
                <a:ea typeface="Raleway"/>
                <a:cs typeface="Raleway"/>
                <a:sym typeface="Raleway"/>
              </a:rPr>
              <a:t> </a:t>
            </a:r>
            <a:r>
              <a:rPr lang="en-US" sz="2635" dirty="0">
                <a:solidFill>
                  <a:srgbClr val="000000"/>
                </a:solidFill>
                <a:ea typeface="Raleway"/>
                <a:cs typeface="Raleway"/>
                <a:sym typeface="Raleway"/>
              </a:rPr>
              <a:t> και της </a:t>
            </a:r>
            <a:r>
              <a:rPr lang="en-US" sz="2635" b="1" dirty="0">
                <a:solidFill>
                  <a:schemeClr val="accent6">
                    <a:lumMod val="75000"/>
                  </a:schemeClr>
                </a:solidFill>
                <a:ea typeface="Raleway Bold"/>
                <a:cs typeface="Raleway Bold"/>
                <a:sym typeface="Raleway Bold"/>
              </a:rPr>
              <a:t>διακλαδικότητας</a:t>
            </a:r>
            <a:r>
              <a:rPr lang="en-US" sz="2635" b="1" dirty="0">
                <a:solidFill>
                  <a:srgbClr val="000000"/>
                </a:solidFill>
                <a:ea typeface="Raleway Bold"/>
                <a:cs typeface="Raleway Bold"/>
                <a:sym typeface="Raleway Bold"/>
              </a:rPr>
              <a:t>.</a:t>
            </a:r>
            <a:endParaRPr lang="el-GR" sz="2635" b="1" dirty="0">
              <a:solidFill>
                <a:srgbClr val="000000"/>
              </a:solidFill>
              <a:ea typeface="Raleway Bold"/>
              <a:cs typeface="Raleway Bold"/>
              <a:sym typeface="Raleway Bold"/>
            </a:endParaRPr>
          </a:p>
          <a:p>
            <a:pPr algn="just">
              <a:lnSpc>
                <a:spcPts val="4296"/>
              </a:lnSpc>
            </a:pPr>
            <a:r>
              <a:rPr lang="el-GR" sz="2635" b="1" dirty="0">
                <a:solidFill>
                  <a:srgbClr val="000000"/>
                </a:solidFill>
                <a:ea typeface="Raleway Bold"/>
                <a:cs typeface="Raleway Bold"/>
                <a:sym typeface="Raleway Bold"/>
              </a:rPr>
              <a:t>-</a:t>
            </a:r>
            <a:r>
              <a:rPr lang="el-GR" sz="2635" dirty="0">
                <a:solidFill>
                  <a:srgbClr val="000000"/>
                </a:solidFill>
                <a:ea typeface="Raleway Bold"/>
                <a:cs typeface="Raleway Bold"/>
                <a:sym typeface="Raleway Bold"/>
              </a:rPr>
              <a:t>Την έμφαση στην </a:t>
            </a:r>
            <a:r>
              <a:rPr lang="el-GR" sz="2635" b="1" dirty="0">
                <a:solidFill>
                  <a:schemeClr val="accent6">
                    <a:lumMod val="75000"/>
                  </a:schemeClr>
                </a:solidFill>
                <a:ea typeface="Raleway Bold"/>
                <a:cs typeface="Raleway Bold"/>
                <a:sym typeface="Raleway Bold"/>
              </a:rPr>
              <a:t>ολιστική προσέγγιση </a:t>
            </a:r>
            <a:r>
              <a:rPr lang="el-GR" sz="2635" dirty="0">
                <a:solidFill>
                  <a:srgbClr val="000000"/>
                </a:solidFill>
                <a:ea typeface="Raleway Bold"/>
                <a:cs typeface="Raleway Bold"/>
                <a:sym typeface="Raleway Bold"/>
              </a:rPr>
              <a:t>της ψυχικής υγείας.</a:t>
            </a:r>
            <a:endParaRPr lang="en-US" sz="2635" dirty="0">
              <a:solidFill>
                <a:srgbClr val="000000"/>
              </a:solidFill>
              <a:ea typeface="Raleway Bold"/>
              <a:cs typeface="Raleway Bold"/>
              <a:sym typeface="Raleway Bold"/>
            </a:endParaRPr>
          </a:p>
          <a:p>
            <a:pPr algn="just">
              <a:lnSpc>
                <a:spcPts val="4296"/>
              </a:lnSpc>
            </a:pPr>
            <a:r>
              <a:rPr lang="en-US" sz="2635" dirty="0">
                <a:solidFill>
                  <a:srgbClr val="000000"/>
                </a:solidFill>
                <a:ea typeface="Raleway"/>
                <a:cs typeface="Raleway"/>
                <a:sym typeface="Raleway"/>
              </a:rPr>
              <a:t>-Τη </a:t>
            </a:r>
            <a:r>
              <a:rPr lang="en-US" sz="2635" b="1" dirty="0" err="1">
                <a:solidFill>
                  <a:schemeClr val="accent6">
                    <a:lumMod val="75000"/>
                  </a:schemeClr>
                </a:solidFill>
                <a:ea typeface="Raleway Bold"/>
                <a:cs typeface="Raleway Bold"/>
                <a:sym typeface="Raleway Bold"/>
              </a:rPr>
              <a:t>δυν</a:t>
            </a:r>
            <a:r>
              <a:rPr lang="en-US" sz="2635" b="1" dirty="0">
                <a:solidFill>
                  <a:schemeClr val="accent6">
                    <a:lumMod val="75000"/>
                  </a:schemeClr>
                </a:solidFill>
                <a:ea typeface="Raleway Bold"/>
                <a:cs typeface="Raleway Bold"/>
                <a:sym typeface="Raleway Bold"/>
              </a:rPr>
              <a:t>αμική </a:t>
            </a:r>
            <a:r>
              <a:rPr lang="en-US" sz="2635" dirty="0">
                <a:solidFill>
                  <a:srgbClr val="000000"/>
                </a:solidFill>
                <a:ea typeface="Raleway Bold"/>
                <a:cs typeface="Raleway Bold"/>
                <a:sym typeface="Raleway Bold"/>
              </a:rPr>
              <a:t>των</a:t>
            </a:r>
            <a:r>
              <a:rPr lang="en-US" sz="2635" b="1" dirty="0">
                <a:solidFill>
                  <a:srgbClr val="000000"/>
                </a:solidFill>
                <a:ea typeface="Raleway Bold"/>
                <a:cs typeface="Raleway Bold"/>
                <a:sym typeface="Raleway Bold"/>
              </a:rPr>
              <a:t> </a:t>
            </a:r>
            <a:r>
              <a:rPr lang="en-US" sz="2635" b="1" dirty="0">
                <a:solidFill>
                  <a:schemeClr val="accent6">
                    <a:lumMod val="75000"/>
                  </a:schemeClr>
                </a:solidFill>
                <a:ea typeface="Raleway Bold"/>
                <a:cs typeface="Raleway Bold"/>
                <a:sym typeface="Raleway Bold"/>
              </a:rPr>
              <a:t>peer support εργαζομένων</a:t>
            </a:r>
            <a:r>
              <a:rPr lang="en-US" sz="2635" b="1" dirty="0">
                <a:solidFill>
                  <a:srgbClr val="000000"/>
                </a:solidFill>
                <a:ea typeface="Raleway Bold"/>
                <a:cs typeface="Raleway Bold"/>
                <a:sym typeface="Raleway Bold"/>
              </a:rPr>
              <a:t>.</a:t>
            </a:r>
            <a:endParaRPr lang="el-GR" sz="2635" b="1" dirty="0">
              <a:solidFill>
                <a:srgbClr val="000000"/>
              </a:solidFill>
              <a:ea typeface="Raleway Bold"/>
              <a:cs typeface="Raleway Bold"/>
              <a:sym typeface="Raleway Bold"/>
            </a:endParaRPr>
          </a:p>
          <a:p>
            <a:pPr algn="just">
              <a:lnSpc>
                <a:spcPts val="4296"/>
              </a:lnSpc>
            </a:pPr>
            <a:r>
              <a:rPr lang="el-GR" sz="2635" dirty="0">
                <a:solidFill>
                  <a:srgbClr val="000000"/>
                </a:solidFill>
                <a:ea typeface="Raleway Bold"/>
                <a:cs typeface="Raleway Bold"/>
                <a:sym typeface="Raleway Bold"/>
              </a:rPr>
              <a:t>-Τον</a:t>
            </a:r>
            <a:r>
              <a:rPr lang="el-GR" sz="2635" b="1" dirty="0">
                <a:solidFill>
                  <a:srgbClr val="000000"/>
                </a:solidFill>
                <a:ea typeface="Raleway Bold"/>
                <a:cs typeface="Raleway Bold"/>
                <a:sym typeface="Raleway Bold"/>
              </a:rPr>
              <a:t> </a:t>
            </a:r>
            <a:r>
              <a:rPr lang="el-GR" sz="2635" b="1" dirty="0">
                <a:solidFill>
                  <a:schemeClr val="accent6">
                    <a:lumMod val="75000"/>
                  </a:schemeClr>
                </a:solidFill>
                <a:ea typeface="Raleway Bold"/>
                <a:cs typeface="Raleway Bold"/>
                <a:sym typeface="Raleway Bold"/>
              </a:rPr>
              <a:t>αναβαθμισμένο ρόλο των νοσηλευτών </a:t>
            </a:r>
            <a:r>
              <a:rPr lang="el-GR" sz="2635" dirty="0">
                <a:solidFill>
                  <a:srgbClr val="000000"/>
                </a:solidFill>
                <a:ea typeface="Raleway Bold"/>
                <a:cs typeface="Raleway Bold"/>
                <a:sym typeface="Raleway Bold"/>
              </a:rPr>
              <a:t>στη φροντίδα και συντονισμό.</a:t>
            </a:r>
            <a:endParaRPr lang="en-US" sz="2635" b="1" dirty="0">
              <a:solidFill>
                <a:srgbClr val="000000"/>
              </a:solidFill>
              <a:ea typeface="Raleway Bold"/>
              <a:cs typeface="Raleway Bold"/>
              <a:sym typeface="Raleway Bold"/>
            </a:endParaRPr>
          </a:p>
          <a:p>
            <a:pPr algn="just">
              <a:lnSpc>
                <a:spcPts val="4296"/>
              </a:lnSpc>
            </a:pPr>
            <a:r>
              <a:rPr lang="en-US" sz="2635" dirty="0">
                <a:solidFill>
                  <a:srgbClr val="000000"/>
                </a:solidFill>
                <a:ea typeface="Raleway"/>
                <a:cs typeface="Raleway"/>
                <a:sym typeface="Raleway"/>
              </a:rPr>
              <a:t>-Την α</a:t>
            </a:r>
            <a:r>
              <a:rPr lang="en-US" sz="2635" dirty="0" err="1">
                <a:solidFill>
                  <a:srgbClr val="000000"/>
                </a:solidFill>
                <a:ea typeface="Raleway"/>
                <a:cs typeface="Raleway"/>
                <a:sym typeface="Raleway"/>
              </a:rPr>
              <a:t>νάγκη</a:t>
            </a:r>
            <a:r>
              <a:rPr lang="en-US" sz="2635" dirty="0">
                <a:solidFill>
                  <a:srgbClr val="000000"/>
                </a:solidFill>
                <a:ea typeface="Raleway"/>
                <a:cs typeface="Raleway"/>
                <a:sym typeface="Raleway"/>
              </a:rPr>
              <a:t> </a:t>
            </a:r>
            <a:r>
              <a:rPr lang="en-US" sz="2635" dirty="0" err="1">
                <a:solidFill>
                  <a:srgbClr val="000000"/>
                </a:solidFill>
                <a:ea typeface="Raleway"/>
                <a:cs typeface="Raleway"/>
                <a:sym typeface="Raleway"/>
              </a:rPr>
              <a:t>γι</a:t>
            </a:r>
            <a:r>
              <a:rPr lang="en-US" sz="2635" dirty="0">
                <a:solidFill>
                  <a:srgbClr val="000000"/>
                </a:solidFill>
                <a:ea typeface="Raleway"/>
                <a:cs typeface="Raleway"/>
                <a:sym typeface="Raleway"/>
              </a:rPr>
              <a:t>α </a:t>
            </a:r>
            <a:r>
              <a:rPr lang="en-US" sz="2635" b="1" dirty="0">
                <a:solidFill>
                  <a:schemeClr val="accent6">
                    <a:lumMod val="75000"/>
                  </a:schemeClr>
                </a:solidFill>
                <a:ea typeface="Raleway Bold"/>
                <a:cs typeface="Raleway Bold"/>
                <a:sym typeface="Raleway Bold"/>
              </a:rPr>
              <a:t>εστίαση στην πρόληψη</a:t>
            </a:r>
            <a:r>
              <a:rPr lang="en-US" sz="2635" dirty="0">
                <a:solidFill>
                  <a:srgbClr val="000000"/>
                </a:solidFill>
                <a:ea typeface="Raleway"/>
                <a:cs typeface="Raleway"/>
                <a:sym typeface="Raleway"/>
              </a:rPr>
              <a:t>, στην </a:t>
            </a:r>
            <a:r>
              <a:rPr lang="en-US" sz="2635" b="1" dirty="0">
                <a:solidFill>
                  <a:schemeClr val="accent6">
                    <a:lumMod val="75000"/>
                  </a:schemeClr>
                </a:solidFill>
                <a:ea typeface="Raleway Bold"/>
                <a:cs typeface="Raleway Bold"/>
                <a:sym typeface="Raleway Bold"/>
              </a:rPr>
              <a:t>ενδυνάμωση των ασθενών</a:t>
            </a:r>
            <a:r>
              <a:rPr lang="en-US" sz="2635" dirty="0">
                <a:solidFill>
                  <a:schemeClr val="accent6">
                    <a:lumMod val="75000"/>
                  </a:schemeClr>
                </a:solidFill>
                <a:ea typeface="Raleway"/>
                <a:cs typeface="Raleway"/>
                <a:sym typeface="Raleway"/>
              </a:rPr>
              <a:t> </a:t>
            </a:r>
            <a:r>
              <a:rPr lang="en-US" sz="2635" dirty="0">
                <a:solidFill>
                  <a:srgbClr val="000000"/>
                </a:solidFill>
                <a:ea typeface="Raleway"/>
                <a:cs typeface="Raleway"/>
                <a:sym typeface="Raleway"/>
              </a:rPr>
              <a:t>και στη </a:t>
            </a:r>
            <a:r>
              <a:rPr lang="en-US" sz="2635" b="1" dirty="0">
                <a:solidFill>
                  <a:schemeClr val="accent6">
                    <a:lumMod val="75000"/>
                  </a:schemeClr>
                </a:solidFill>
                <a:ea typeface="Raleway Bold"/>
                <a:cs typeface="Raleway Bold"/>
                <a:sym typeface="Raleway Bold"/>
              </a:rPr>
              <a:t>συμμετοχή των τοπικών κοινωνιών</a:t>
            </a:r>
            <a:r>
              <a:rPr lang="en-US" sz="2635" b="1" dirty="0">
                <a:solidFill>
                  <a:srgbClr val="000000"/>
                </a:solidFill>
                <a:ea typeface="Raleway Bold"/>
                <a:cs typeface="Raleway Bold"/>
                <a:sym typeface="Raleway Bold"/>
              </a:rPr>
              <a:t>.</a:t>
            </a:r>
            <a:endParaRPr lang="el-GR" sz="2635" b="1" dirty="0">
              <a:solidFill>
                <a:srgbClr val="000000"/>
              </a:solidFill>
              <a:ea typeface="Raleway Bold"/>
              <a:cs typeface="Raleway Bold"/>
              <a:sym typeface="Raleway Bold"/>
            </a:endParaRPr>
          </a:p>
          <a:p>
            <a:pPr algn="just">
              <a:lnSpc>
                <a:spcPts val="4296"/>
              </a:lnSpc>
            </a:pPr>
            <a:r>
              <a:rPr lang="el-GR" sz="2635" dirty="0">
                <a:solidFill>
                  <a:srgbClr val="000000"/>
                </a:solidFill>
                <a:ea typeface="Raleway Bold"/>
                <a:cs typeface="Raleway Bold"/>
                <a:sym typeface="Raleway Bold"/>
              </a:rPr>
              <a:t>-Την ανάγκη καλλιέργειας της </a:t>
            </a:r>
            <a:r>
              <a:rPr lang="el-GR" sz="2635" b="1" dirty="0">
                <a:solidFill>
                  <a:schemeClr val="accent6">
                    <a:lumMod val="75000"/>
                  </a:schemeClr>
                </a:solidFill>
                <a:ea typeface="Raleway Bold"/>
                <a:cs typeface="Raleway Bold"/>
                <a:sym typeface="Raleway Bold"/>
              </a:rPr>
              <a:t>κουλτούρας του εθελοντισμού</a:t>
            </a:r>
            <a:r>
              <a:rPr lang="el-GR" sz="2635" b="1" dirty="0">
                <a:solidFill>
                  <a:srgbClr val="000000"/>
                </a:solidFill>
                <a:ea typeface="Raleway Bold"/>
                <a:cs typeface="Raleway Bold"/>
                <a:sym typeface="Raleway Bold"/>
              </a:rPr>
              <a:t>.</a:t>
            </a:r>
          </a:p>
          <a:p>
            <a:pPr algn="just">
              <a:lnSpc>
                <a:spcPts val="4296"/>
              </a:lnSpc>
            </a:pPr>
            <a:endParaRPr lang="en-US" sz="2635" b="1" dirty="0">
              <a:solidFill>
                <a:srgbClr val="000000"/>
              </a:solidFill>
              <a:ea typeface="Raleway Bold"/>
              <a:cs typeface="Raleway Bold"/>
              <a:sym typeface="Raleway Bold"/>
            </a:endParaRPr>
          </a:p>
          <a:p>
            <a:pPr algn="just">
              <a:lnSpc>
                <a:spcPts val="4296"/>
              </a:lnSpc>
            </a:pPr>
            <a:endParaRPr lang="en-US" sz="2635" b="1" dirty="0">
              <a:solidFill>
                <a:srgbClr val="000000"/>
              </a:solidFill>
              <a:ea typeface="Raleway Bold"/>
              <a:cs typeface="Raleway Bold"/>
              <a:sym typeface="Raleway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2514600" y="114300"/>
            <a:ext cx="13639799" cy="9657376"/>
          </a:xfrm>
          <a:prstGeom prst="rect">
            <a:avLst/>
          </a:prstGeom>
          <a:noFill/>
          <a:ln w="9525">
            <a:noFill/>
            <a:miter lim="800000"/>
            <a:headEnd/>
            <a:tailEnd/>
          </a:ln>
          <a:effectLst/>
        </p:spPr>
      </p:pic>
      <p:sp>
        <p:nvSpPr>
          <p:cNvPr id="2" name="Freeform 2">
            <a:extLst>
              <a:ext uri="{FF2B5EF4-FFF2-40B4-BE49-F238E27FC236}">
                <a16:creationId xmlns:a16="http://schemas.microsoft.com/office/drawing/2014/main" id="{E0AB353B-6E50-17C1-637F-23460ADBFBD7}"/>
              </a:ext>
            </a:extLst>
          </p:cNvPr>
          <p:cNvSpPr/>
          <p:nvPr/>
        </p:nvSpPr>
        <p:spPr>
          <a:xfrm rot="6782035">
            <a:off x="14723659" y="7791812"/>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2403" y="602562"/>
            <a:ext cx="6367935" cy="2674533"/>
          </a:xfrm>
          <a:custGeom>
            <a:avLst/>
            <a:gdLst/>
            <a:ahLst/>
            <a:cxnLst/>
            <a:rect l="l" t="t" r="r" b="b"/>
            <a:pathLst>
              <a:path w="6367935" h="2674533">
                <a:moveTo>
                  <a:pt x="0" y="0"/>
                </a:moveTo>
                <a:lnTo>
                  <a:pt x="6367934" y="0"/>
                </a:lnTo>
                <a:lnTo>
                  <a:pt x="6367934" y="2674533"/>
                </a:lnTo>
                <a:lnTo>
                  <a:pt x="0" y="2674533"/>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320717" y="3403331"/>
            <a:ext cx="11922113" cy="2225033"/>
          </a:xfrm>
          <a:prstGeom prst="rect">
            <a:avLst/>
          </a:prstGeom>
        </p:spPr>
        <p:txBody>
          <a:bodyPr lIns="0" tIns="0" rIns="0" bIns="0" rtlCol="0" anchor="t">
            <a:spAutoFit/>
          </a:bodyPr>
          <a:lstStyle/>
          <a:p>
            <a:pPr algn="ctr">
              <a:lnSpc>
                <a:spcPts val="9124"/>
              </a:lnSpc>
            </a:pPr>
            <a:r>
              <a:rPr lang="en-US" sz="5400" dirty="0" err="1">
                <a:solidFill>
                  <a:srgbClr val="000000"/>
                </a:solidFill>
                <a:ea typeface="The Seasons"/>
                <a:cs typeface="The Seasons"/>
                <a:sym typeface="The Seasons"/>
              </a:rPr>
              <a:t>Ευχ</a:t>
            </a:r>
            <a:r>
              <a:rPr lang="en-US" sz="5400" dirty="0">
                <a:solidFill>
                  <a:srgbClr val="000000"/>
                </a:solidFill>
                <a:ea typeface="The Seasons"/>
                <a:cs typeface="The Seasons"/>
                <a:sym typeface="The Seasons"/>
              </a:rPr>
              <a:t>αριστούμε για </a:t>
            </a:r>
            <a:endParaRPr lang="el-GR" sz="5400" dirty="0">
              <a:solidFill>
                <a:srgbClr val="000000"/>
              </a:solidFill>
              <a:ea typeface="The Seasons"/>
              <a:cs typeface="The Seasons"/>
              <a:sym typeface="The Seasons"/>
            </a:endParaRPr>
          </a:p>
          <a:p>
            <a:pPr algn="ctr">
              <a:lnSpc>
                <a:spcPts val="9124"/>
              </a:lnSpc>
            </a:pPr>
            <a:r>
              <a:rPr lang="el-GR" sz="5400" dirty="0">
                <a:solidFill>
                  <a:srgbClr val="000000"/>
                </a:solidFill>
                <a:ea typeface="The Seasons"/>
                <a:cs typeface="The Seasons"/>
                <a:sym typeface="The Seasons"/>
              </a:rPr>
              <a:t> </a:t>
            </a:r>
            <a:r>
              <a:rPr lang="en-US" sz="5400" dirty="0">
                <a:solidFill>
                  <a:srgbClr val="000000"/>
                </a:solidFill>
                <a:ea typeface="The Seasons"/>
                <a:cs typeface="The Seasons"/>
                <a:sym typeface="The Seasons"/>
              </a:rPr>
              <a:t>την προσοχή σας!</a:t>
            </a:r>
          </a:p>
        </p:txBody>
      </p:sp>
      <p:sp>
        <p:nvSpPr>
          <p:cNvPr id="4" name="Freeform 2">
            <a:extLst>
              <a:ext uri="{FF2B5EF4-FFF2-40B4-BE49-F238E27FC236}">
                <a16:creationId xmlns:a16="http://schemas.microsoft.com/office/drawing/2014/main" id="{B9809833-9CBC-83FD-05B4-43BEBC345922}"/>
              </a:ext>
            </a:extLst>
          </p:cNvPr>
          <p:cNvSpPr/>
          <p:nvPr/>
        </p:nvSpPr>
        <p:spPr>
          <a:xfrm>
            <a:off x="644803" y="754962"/>
            <a:ext cx="6367935" cy="2674533"/>
          </a:xfrm>
          <a:custGeom>
            <a:avLst/>
            <a:gdLst/>
            <a:ahLst/>
            <a:cxnLst/>
            <a:rect l="l" t="t" r="r" b="b"/>
            <a:pathLst>
              <a:path w="6367935" h="2674533">
                <a:moveTo>
                  <a:pt x="0" y="0"/>
                </a:moveTo>
                <a:lnTo>
                  <a:pt x="6367934" y="0"/>
                </a:lnTo>
                <a:lnTo>
                  <a:pt x="6367934" y="2674533"/>
                </a:lnTo>
                <a:lnTo>
                  <a:pt x="0" y="2674533"/>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5" name="Freeform 2">
            <a:extLst>
              <a:ext uri="{FF2B5EF4-FFF2-40B4-BE49-F238E27FC236}">
                <a16:creationId xmlns:a16="http://schemas.microsoft.com/office/drawing/2014/main" id="{217BA186-3C8D-1D05-70DE-ABD9475B543C}"/>
              </a:ext>
            </a:extLst>
          </p:cNvPr>
          <p:cNvSpPr/>
          <p:nvPr/>
        </p:nvSpPr>
        <p:spPr>
          <a:xfrm>
            <a:off x="644803" y="754962"/>
            <a:ext cx="6367935" cy="2674533"/>
          </a:xfrm>
          <a:custGeom>
            <a:avLst/>
            <a:gdLst/>
            <a:ahLst/>
            <a:cxnLst/>
            <a:rect l="l" t="t" r="r" b="b"/>
            <a:pathLst>
              <a:path w="6367935" h="2674533">
                <a:moveTo>
                  <a:pt x="0" y="0"/>
                </a:moveTo>
                <a:lnTo>
                  <a:pt x="6367934" y="0"/>
                </a:lnTo>
                <a:lnTo>
                  <a:pt x="6367934" y="2674533"/>
                </a:lnTo>
                <a:lnTo>
                  <a:pt x="0" y="2674533"/>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6" name="Freeform 2">
            <a:extLst>
              <a:ext uri="{FF2B5EF4-FFF2-40B4-BE49-F238E27FC236}">
                <a16:creationId xmlns:a16="http://schemas.microsoft.com/office/drawing/2014/main" id="{258A7039-1740-6D04-2056-D9133E730B2F}"/>
              </a:ext>
            </a:extLst>
          </p:cNvPr>
          <p:cNvSpPr/>
          <p:nvPr/>
        </p:nvSpPr>
        <p:spPr>
          <a:xfrm>
            <a:off x="10820400" y="6943872"/>
            <a:ext cx="6367935" cy="2674533"/>
          </a:xfrm>
          <a:custGeom>
            <a:avLst/>
            <a:gdLst/>
            <a:ahLst/>
            <a:cxnLst/>
            <a:rect l="l" t="t" r="r" b="b"/>
            <a:pathLst>
              <a:path w="6367935" h="2674533">
                <a:moveTo>
                  <a:pt x="0" y="0"/>
                </a:moveTo>
                <a:lnTo>
                  <a:pt x="6367934" y="0"/>
                </a:lnTo>
                <a:lnTo>
                  <a:pt x="6367934" y="2674533"/>
                </a:lnTo>
                <a:lnTo>
                  <a:pt x="0" y="2674533"/>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7" name="Freeform 2">
            <a:extLst>
              <a:ext uri="{FF2B5EF4-FFF2-40B4-BE49-F238E27FC236}">
                <a16:creationId xmlns:a16="http://schemas.microsoft.com/office/drawing/2014/main" id="{57E4439D-10E7-C036-22E5-A630950F7DB7}"/>
              </a:ext>
            </a:extLst>
          </p:cNvPr>
          <p:cNvSpPr/>
          <p:nvPr/>
        </p:nvSpPr>
        <p:spPr>
          <a:xfrm>
            <a:off x="10972800" y="7096272"/>
            <a:ext cx="6367935" cy="2674533"/>
          </a:xfrm>
          <a:custGeom>
            <a:avLst/>
            <a:gdLst/>
            <a:ahLst/>
            <a:cxnLst/>
            <a:rect l="l" t="t" r="r" b="b"/>
            <a:pathLst>
              <a:path w="6367935" h="2674533">
                <a:moveTo>
                  <a:pt x="0" y="0"/>
                </a:moveTo>
                <a:lnTo>
                  <a:pt x="6367934" y="0"/>
                </a:lnTo>
                <a:lnTo>
                  <a:pt x="6367934" y="2674533"/>
                </a:lnTo>
                <a:lnTo>
                  <a:pt x="0" y="2674533"/>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pic>
        <p:nvPicPr>
          <p:cNvPr id="11" name="Εικόνα 10">
            <a:extLst>
              <a:ext uri="{FF2B5EF4-FFF2-40B4-BE49-F238E27FC236}">
                <a16:creationId xmlns:a16="http://schemas.microsoft.com/office/drawing/2014/main" id="{A53B105E-BB34-F238-4287-503F38CC1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664" y="5491050"/>
            <a:ext cx="4021011" cy="4110037"/>
          </a:xfrm>
          <a:prstGeom prst="rect">
            <a:avLst/>
          </a:prstGeom>
        </p:spPr>
      </p:pic>
      <p:pic>
        <p:nvPicPr>
          <p:cNvPr id="8" name="Picture 2">
            <a:extLst>
              <a:ext uri="{FF2B5EF4-FFF2-40B4-BE49-F238E27FC236}">
                <a16:creationId xmlns:a16="http://schemas.microsoft.com/office/drawing/2014/main" id="{89EFE6B8-2E74-FFA2-775F-8B8583195C1F}"/>
              </a:ext>
            </a:extLst>
          </p:cNvPr>
          <p:cNvPicPr>
            <a:picLocks noChangeAspect="1" noChangeArrowheads="1"/>
          </p:cNvPicPr>
          <p:nvPr/>
        </p:nvPicPr>
        <p:blipFill>
          <a:blip r:embed="rId5" cstate="print"/>
          <a:srcRect/>
          <a:stretch>
            <a:fillRect/>
          </a:stretch>
        </p:blipFill>
        <p:spPr bwMode="auto">
          <a:xfrm>
            <a:off x="12082729" y="348866"/>
            <a:ext cx="5682388" cy="30988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038600" y="1181101"/>
            <a:ext cx="10082213" cy="4876800"/>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cstate="print"/>
          <a:srcRect/>
          <a:stretch>
            <a:fillRect/>
          </a:stretch>
        </p:blipFill>
        <p:spPr bwMode="auto">
          <a:xfrm>
            <a:off x="4051300" y="6057900"/>
            <a:ext cx="10183813" cy="2590800"/>
          </a:xfrm>
          <a:prstGeom prst="rect">
            <a:avLst/>
          </a:prstGeom>
          <a:noFill/>
          <a:ln w="9525">
            <a:noFill/>
            <a:miter lim="800000"/>
            <a:headEnd/>
            <a:tailEnd/>
          </a:ln>
          <a:effectLst/>
        </p:spPr>
      </p:pic>
      <p:sp>
        <p:nvSpPr>
          <p:cNvPr id="2" name="Freeform 2">
            <a:extLst>
              <a:ext uri="{FF2B5EF4-FFF2-40B4-BE49-F238E27FC236}">
                <a16:creationId xmlns:a16="http://schemas.microsoft.com/office/drawing/2014/main" id="{FD7CA2B2-ED04-4D01-D66A-208348E460B8}"/>
              </a:ext>
            </a:extLst>
          </p:cNvPr>
          <p:cNvSpPr/>
          <p:nvPr/>
        </p:nvSpPr>
        <p:spPr>
          <a:xfrm rot="6782035">
            <a:off x="14723659" y="7791812"/>
            <a:ext cx="3699190" cy="2649545"/>
          </a:xfrm>
          <a:custGeom>
            <a:avLst/>
            <a:gdLst/>
            <a:ahLst/>
            <a:cxnLst/>
            <a:rect l="l" t="t" r="r" b="b"/>
            <a:pathLst>
              <a:path w="3699190" h="2649545">
                <a:moveTo>
                  <a:pt x="0" y="0"/>
                </a:moveTo>
                <a:lnTo>
                  <a:pt x="3699190" y="0"/>
                </a:lnTo>
                <a:lnTo>
                  <a:pt x="3699190" y="2649544"/>
                </a:lnTo>
                <a:lnTo>
                  <a:pt x="0" y="2649544"/>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15896-C0A0-6846-BB14-9C6810126A8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6FD4F87-6176-B2D0-02FE-162BDF18B484}"/>
              </a:ext>
            </a:extLst>
          </p:cNvPr>
          <p:cNvGrpSpPr/>
          <p:nvPr/>
        </p:nvGrpSpPr>
        <p:grpSpPr>
          <a:xfrm>
            <a:off x="1347833" y="2014724"/>
            <a:ext cx="6272167" cy="5106001"/>
            <a:chOff x="0" y="0"/>
            <a:chExt cx="812800" cy="711200"/>
          </a:xfrm>
        </p:grpSpPr>
        <p:sp>
          <p:nvSpPr>
            <p:cNvPr id="3" name="Freeform 3">
              <a:extLst>
                <a:ext uri="{FF2B5EF4-FFF2-40B4-BE49-F238E27FC236}">
                  <a16:creationId xmlns:a16="http://schemas.microsoft.com/office/drawing/2014/main" id="{5A3C557E-409B-6389-FDA2-9E2EBFE24143}"/>
                </a:ext>
              </a:extLst>
            </p:cNvPr>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2" cstate="print"/>
              <a:stretch>
                <a:fillRect l="-25670" r="-29884"/>
              </a:stretch>
            </a:blipFill>
          </p:spPr>
        </p:sp>
      </p:grpSp>
      <p:sp>
        <p:nvSpPr>
          <p:cNvPr id="4" name="Freeform 4">
            <a:extLst>
              <a:ext uri="{FF2B5EF4-FFF2-40B4-BE49-F238E27FC236}">
                <a16:creationId xmlns:a16="http://schemas.microsoft.com/office/drawing/2014/main" id="{3828678D-F472-026D-6D7F-5533D74A5493}"/>
              </a:ext>
            </a:extLst>
          </p:cNvPr>
          <p:cNvSpPr/>
          <p:nvPr/>
        </p:nvSpPr>
        <p:spPr>
          <a:xfrm>
            <a:off x="13785810" y="6751239"/>
            <a:ext cx="5243571" cy="4706105"/>
          </a:xfrm>
          <a:custGeom>
            <a:avLst/>
            <a:gdLst/>
            <a:ahLst/>
            <a:cxnLst/>
            <a:rect l="l" t="t" r="r" b="b"/>
            <a:pathLst>
              <a:path w="5243571" h="4706105">
                <a:moveTo>
                  <a:pt x="0" y="0"/>
                </a:moveTo>
                <a:lnTo>
                  <a:pt x="5243571" y="0"/>
                </a:lnTo>
                <a:lnTo>
                  <a:pt x="5243571" y="4706105"/>
                </a:lnTo>
                <a:lnTo>
                  <a:pt x="0" y="4706105"/>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5" name="TextBox 5">
            <a:extLst>
              <a:ext uri="{FF2B5EF4-FFF2-40B4-BE49-F238E27FC236}">
                <a16:creationId xmlns:a16="http://schemas.microsoft.com/office/drawing/2014/main" id="{98AC59B7-A6EB-E560-A365-CDA381FB63E8}"/>
              </a:ext>
            </a:extLst>
          </p:cNvPr>
          <p:cNvSpPr txBox="1"/>
          <p:nvPr/>
        </p:nvSpPr>
        <p:spPr>
          <a:xfrm>
            <a:off x="8619085" y="1184360"/>
            <a:ext cx="8143606" cy="1734272"/>
          </a:xfrm>
          <a:prstGeom prst="rect">
            <a:avLst/>
          </a:prstGeom>
        </p:spPr>
        <p:txBody>
          <a:bodyPr lIns="0" tIns="0" rIns="0" bIns="0" rtlCol="0" anchor="t">
            <a:spAutoFit/>
          </a:bodyPr>
          <a:lstStyle/>
          <a:p>
            <a:pPr algn="l">
              <a:lnSpc>
                <a:spcPts val="6661"/>
              </a:lnSpc>
              <a:spcBef>
                <a:spcPct val="0"/>
              </a:spcBef>
            </a:pPr>
            <a:r>
              <a:rPr lang="en-US" sz="5505" dirty="0" err="1">
                <a:solidFill>
                  <a:srgbClr val="000000"/>
                </a:solidFill>
                <a:ea typeface="The Seasons"/>
                <a:cs typeface="The Seasons"/>
                <a:sym typeface="The Seasons"/>
              </a:rPr>
              <a:t>Κοινωφελείς</a:t>
            </a:r>
            <a:r>
              <a:rPr lang="en-US" sz="5505" dirty="0">
                <a:solidFill>
                  <a:srgbClr val="000000"/>
                </a:solidFill>
                <a:ea typeface="The Seasons"/>
                <a:cs typeface="The Seasons"/>
                <a:sym typeface="The Seasons"/>
              </a:rPr>
              <a:t> Υπ</a:t>
            </a:r>
            <a:r>
              <a:rPr lang="en-US" sz="5505" dirty="0" err="1">
                <a:solidFill>
                  <a:srgbClr val="000000"/>
                </a:solidFill>
                <a:ea typeface="The Seasons"/>
                <a:cs typeface="The Seasons"/>
                <a:sym typeface="The Seasons"/>
              </a:rPr>
              <a:t>ηρεσίες</a:t>
            </a:r>
            <a:r>
              <a:rPr lang="en-US" sz="5505" dirty="0">
                <a:solidFill>
                  <a:srgbClr val="000000"/>
                </a:solidFill>
                <a:ea typeface="The Seasons"/>
                <a:cs typeface="The Seasons"/>
                <a:sym typeface="The Seasons"/>
              </a:rPr>
              <a:t> </a:t>
            </a:r>
          </a:p>
          <a:p>
            <a:pPr algn="l">
              <a:lnSpc>
                <a:spcPts val="6661"/>
              </a:lnSpc>
              <a:spcBef>
                <a:spcPct val="0"/>
              </a:spcBef>
            </a:pPr>
            <a:r>
              <a:rPr lang="en-US" sz="5505" dirty="0">
                <a:solidFill>
                  <a:srgbClr val="000000"/>
                </a:solidFill>
                <a:ea typeface="The Seasons"/>
                <a:cs typeface="The Seasons"/>
                <a:sym typeface="The Seasons"/>
              </a:rPr>
              <a:t>&amp; </a:t>
            </a:r>
            <a:r>
              <a:rPr lang="en-US" sz="5505" dirty="0" err="1">
                <a:solidFill>
                  <a:srgbClr val="000000"/>
                </a:solidFill>
                <a:ea typeface="The Seasons"/>
                <a:cs typeface="The Seasons"/>
                <a:sym typeface="The Seasons"/>
              </a:rPr>
              <a:t>Πρόληψη</a:t>
            </a:r>
            <a:endParaRPr lang="en-US" sz="5505" dirty="0">
              <a:solidFill>
                <a:srgbClr val="000000"/>
              </a:solidFill>
              <a:ea typeface="The Seasons"/>
              <a:cs typeface="The Seasons"/>
              <a:sym typeface="The Seasons"/>
            </a:endParaRPr>
          </a:p>
        </p:txBody>
      </p:sp>
      <p:sp>
        <p:nvSpPr>
          <p:cNvPr id="6" name="TextBox 6">
            <a:extLst>
              <a:ext uri="{FF2B5EF4-FFF2-40B4-BE49-F238E27FC236}">
                <a16:creationId xmlns:a16="http://schemas.microsoft.com/office/drawing/2014/main" id="{22D3F81E-8D53-ADC7-FB03-5131BA424E90}"/>
              </a:ext>
            </a:extLst>
          </p:cNvPr>
          <p:cNvSpPr txBox="1"/>
          <p:nvPr/>
        </p:nvSpPr>
        <p:spPr>
          <a:xfrm>
            <a:off x="8077200" y="4000500"/>
            <a:ext cx="8988227" cy="3563924"/>
          </a:xfrm>
          <a:prstGeom prst="rect">
            <a:avLst/>
          </a:prstGeom>
        </p:spPr>
        <p:txBody>
          <a:bodyPr lIns="0" tIns="0" rIns="0" bIns="0" rtlCol="0" anchor="t">
            <a:spAutoFit/>
          </a:bodyPr>
          <a:lstStyle/>
          <a:p>
            <a:pPr marL="626114" lvl="1" indent="-313057" algn="just">
              <a:lnSpc>
                <a:spcPts val="4727"/>
              </a:lnSpc>
              <a:buFont typeface="Arial"/>
              <a:buChar char="•"/>
            </a:pPr>
            <a:r>
              <a:rPr lang="en-US" sz="2900" dirty="0" err="1">
                <a:solidFill>
                  <a:srgbClr val="000000"/>
                </a:solidFill>
                <a:ea typeface="Raleway"/>
                <a:cs typeface="Raleway"/>
                <a:sym typeface="Raleway"/>
              </a:rPr>
              <a:t>Οι</a:t>
            </a:r>
            <a:r>
              <a:rPr lang="en-US" sz="2900" dirty="0">
                <a:solidFill>
                  <a:srgbClr val="000000"/>
                </a:solidFill>
                <a:ea typeface="Raleway"/>
                <a:cs typeface="Raleway"/>
                <a:sym typeface="Raleway"/>
              </a:rPr>
              <a:t> </a:t>
            </a:r>
            <a:r>
              <a:rPr lang="en-US" sz="2900" dirty="0" err="1">
                <a:solidFill>
                  <a:srgbClr val="000000"/>
                </a:solidFill>
                <a:ea typeface="Raleway"/>
                <a:cs typeface="Raleway"/>
                <a:sym typeface="Raleway"/>
              </a:rPr>
              <a:t>οργ</a:t>
            </a:r>
            <a:r>
              <a:rPr lang="en-US" sz="2900" dirty="0">
                <a:solidFill>
                  <a:srgbClr val="000000"/>
                </a:solidFill>
                <a:ea typeface="Raleway"/>
                <a:cs typeface="Raleway"/>
                <a:sym typeface="Raleway"/>
              </a:rPr>
              <a:t>ανισμοί (π.χ. </a:t>
            </a:r>
            <a:r>
              <a:rPr lang="en-US" sz="2900" b="1" dirty="0">
                <a:solidFill>
                  <a:srgbClr val="000000"/>
                </a:solidFill>
                <a:ea typeface="Raleway Bold"/>
                <a:cs typeface="Raleway Bold"/>
                <a:sym typeface="Raleway Bold"/>
              </a:rPr>
              <a:t>Reinier van Arkel, GGD, GROEN</a:t>
            </a:r>
            <a:r>
              <a:rPr lang="en-US" sz="2900" dirty="0">
                <a:solidFill>
                  <a:srgbClr val="000000"/>
                </a:solidFill>
                <a:ea typeface="Raleway"/>
                <a:cs typeface="Raleway"/>
                <a:sym typeface="Raleway"/>
              </a:rPr>
              <a:t>) </a:t>
            </a:r>
            <a:r>
              <a:rPr lang="en-US" sz="2900" dirty="0" err="1">
                <a:solidFill>
                  <a:srgbClr val="000000"/>
                </a:solidFill>
                <a:ea typeface="Raleway"/>
                <a:cs typeface="Raleway"/>
                <a:sym typeface="Raleway"/>
              </a:rPr>
              <a:t>συνδυάζουν</a:t>
            </a:r>
            <a:r>
              <a:rPr lang="en-US" sz="2900" dirty="0">
                <a:solidFill>
                  <a:srgbClr val="000000"/>
                </a:solidFill>
                <a:ea typeface="Raleway"/>
                <a:cs typeface="Raleway"/>
                <a:sym typeface="Raleway"/>
              </a:rPr>
              <a:t> </a:t>
            </a:r>
            <a:r>
              <a:rPr lang="en-US" sz="2900" b="1" dirty="0">
                <a:solidFill>
                  <a:srgbClr val="000000"/>
                </a:solidFill>
                <a:ea typeface="Raleway Bold"/>
                <a:cs typeface="Raleway Bold"/>
                <a:sym typeface="Raleway Bold"/>
              </a:rPr>
              <a:t>ια</a:t>
            </a:r>
            <a:r>
              <a:rPr lang="en-US" sz="2900" b="1" dirty="0" err="1">
                <a:solidFill>
                  <a:srgbClr val="000000"/>
                </a:solidFill>
                <a:ea typeface="Raleway Bold"/>
                <a:cs typeface="Raleway Bold"/>
                <a:sym typeface="Raleway Bold"/>
              </a:rPr>
              <a:t>τρική</a:t>
            </a:r>
            <a:r>
              <a:rPr lang="en-US" sz="2900" b="1" dirty="0">
                <a:solidFill>
                  <a:srgbClr val="000000"/>
                </a:solidFill>
                <a:ea typeface="Raleway Bold"/>
                <a:cs typeface="Raleway Bold"/>
                <a:sym typeface="Raleway Bold"/>
              </a:rPr>
              <a:t>, </a:t>
            </a:r>
            <a:r>
              <a:rPr lang="en-US" sz="2900" b="1" dirty="0" err="1">
                <a:solidFill>
                  <a:srgbClr val="000000"/>
                </a:solidFill>
                <a:ea typeface="Raleway Bold"/>
                <a:cs typeface="Raleway Bold"/>
                <a:sym typeface="Raleway Bold"/>
              </a:rPr>
              <a:t>κοινωνική</a:t>
            </a:r>
            <a:r>
              <a:rPr lang="en-US" sz="2900" b="1" dirty="0">
                <a:solidFill>
                  <a:srgbClr val="000000"/>
                </a:solidFill>
                <a:ea typeface="Raleway Bold"/>
                <a:cs typeface="Raleway Bold"/>
                <a:sym typeface="Raleway Bold"/>
              </a:rPr>
              <a:t> </a:t>
            </a:r>
            <a:r>
              <a:rPr lang="en-US" sz="2900" dirty="0">
                <a:solidFill>
                  <a:srgbClr val="000000"/>
                </a:solidFill>
                <a:ea typeface="Raleway"/>
                <a:cs typeface="Raleway"/>
                <a:sym typeface="Raleway"/>
              </a:rPr>
              <a:t>και </a:t>
            </a:r>
            <a:r>
              <a:rPr lang="en-US" sz="2900" b="1" dirty="0" err="1">
                <a:solidFill>
                  <a:srgbClr val="000000"/>
                </a:solidFill>
                <a:ea typeface="Raleway Bold"/>
                <a:cs typeface="Raleway Bold"/>
                <a:sym typeface="Raleway Bold"/>
              </a:rPr>
              <a:t>κοινοτική</a:t>
            </a:r>
            <a:r>
              <a:rPr lang="en-US" sz="2900" b="1" dirty="0">
                <a:solidFill>
                  <a:srgbClr val="000000"/>
                </a:solidFill>
                <a:ea typeface="Raleway Bold"/>
                <a:cs typeface="Raleway Bold"/>
                <a:sym typeface="Raleway Bold"/>
              </a:rPr>
              <a:t> </a:t>
            </a:r>
            <a:r>
              <a:rPr lang="en-US" sz="2900" b="1" dirty="0" err="1">
                <a:solidFill>
                  <a:srgbClr val="000000"/>
                </a:solidFill>
                <a:ea typeface="Raleway Bold"/>
                <a:cs typeface="Raleway Bold"/>
                <a:sym typeface="Raleway Bold"/>
              </a:rPr>
              <a:t>στήριξη</a:t>
            </a:r>
            <a:r>
              <a:rPr lang="en-US" sz="2900" dirty="0">
                <a:solidFill>
                  <a:srgbClr val="000000"/>
                </a:solidFill>
                <a:ea typeface="Raleway"/>
                <a:cs typeface="Raleway"/>
                <a:sym typeface="Raleway"/>
              </a:rPr>
              <a:t>.</a:t>
            </a:r>
          </a:p>
          <a:p>
            <a:pPr algn="l">
              <a:lnSpc>
                <a:spcPts val="4727"/>
              </a:lnSpc>
            </a:pPr>
            <a:endParaRPr lang="en-US" sz="2900" dirty="0">
              <a:solidFill>
                <a:srgbClr val="000000"/>
              </a:solidFill>
              <a:ea typeface="Raleway"/>
              <a:cs typeface="Raleway"/>
              <a:sym typeface="Raleway"/>
            </a:endParaRPr>
          </a:p>
          <a:p>
            <a:pPr marL="626114" lvl="1" indent="-313057" algn="just">
              <a:lnSpc>
                <a:spcPts val="4727"/>
              </a:lnSpc>
              <a:buFont typeface="Arial"/>
              <a:buChar char="•"/>
            </a:pPr>
            <a:r>
              <a:rPr lang="en-US" sz="2900" dirty="0">
                <a:solidFill>
                  <a:srgbClr val="000000"/>
                </a:solidFill>
                <a:ea typeface="Raleway"/>
                <a:cs typeface="Raleway"/>
                <a:sym typeface="Raleway"/>
              </a:rPr>
              <a:t>Η </a:t>
            </a:r>
            <a:r>
              <a:rPr lang="en-US" sz="2900" b="1" dirty="0">
                <a:solidFill>
                  <a:srgbClr val="000000"/>
                </a:solidFill>
                <a:ea typeface="Raleway Bold"/>
                <a:cs typeface="Raleway Bold"/>
                <a:sym typeface="Raleway Bold"/>
              </a:rPr>
              <a:t>π</a:t>
            </a:r>
            <a:r>
              <a:rPr lang="en-US" sz="2900" b="1" dirty="0" err="1">
                <a:solidFill>
                  <a:srgbClr val="000000"/>
                </a:solidFill>
                <a:ea typeface="Raleway Bold"/>
                <a:cs typeface="Raleway Bold"/>
                <a:sym typeface="Raleway Bold"/>
              </a:rPr>
              <a:t>ρόληψη</a:t>
            </a:r>
            <a:r>
              <a:rPr lang="en-US" sz="2900" b="1" dirty="0">
                <a:solidFill>
                  <a:srgbClr val="000000"/>
                </a:solidFill>
                <a:ea typeface="Raleway Bold"/>
                <a:cs typeface="Raleway Bold"/>
                <a:sym typeface="Raleway Bold"/>
              </a:rPr>
              <a:t> </a:t>
            </a:r>
            <a:r>
              <a:rPr lang="en-US" sz="2900" dirty="0" err="1">
                <a:solidFill>
                  <a:srgbClr val="000000"/>
                </a:solidFill>
                <a:ea typeface="Raleway"/>
                <a:cs typeface="Raleway"/>
                <a:sym typeface="Raleway"/>
              </a:rPr>
              <a:t>είν</a:t>
            </a:r>
            <a:r>
              <a:rPr lang="en-US" sz="2900" dirty="0">
                <a:solidFill>
                  <a:srgbClr val="000000"/>
                </a:solidFill>
                <a:ea typeface="Raleway"/>
                <a:cs typeface="Raleway"/>
                <a:sym typeface="Raleway"/>
              </a:rPr>
              <a:t>αι βασικός πυλώνας: ενίσχυση δεξιοτήτων, υποστήριξη οικογενειών, παρεμβάσεις σε σχολεία και κοινότητες.</a:t>
            </a:r>
          </a:p>
        </p:txBody>
      </p:sp>
    </p:spTree>
    <p:extLst>
      <p:ext uri="{BB962C8B-B14F-4D97-AF65-F5344CB8AC3E}">
        <p14:creationId xmlns:p14="http://schemas.microsoft.com/office/powerpoint/2010/main" val="167187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7CE34AB9-516C-BE9C-B7DD-AA1252611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355990"/>
            <a:ext cx="3395888" cy="2487566"/>
          </a:xfrm>
          <a:prstGeom prst="rect">
            <a:avLst/>
          </a:prstGeom>
        </p:spPr>
      </p:pic>
      <p:pic>
        <p:nvPicPr>
          <p:cNvPr id="7" name="Εικόνα 6">
            <a:extLst>
              <a:ext uri="{FF2B5EF4-FFF2-40B4-BE49-F238E27FC236}">
                <a16:creationId xmlns:a16="http://schemas.microsoft.com/office/drawing/2014/main" id="{58E14912-5290-9213-8061-A4D353DAA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39600" y="355990"/>
            <a:ext cx="5867400" cy="9310791"/>
          </a:xfrm>
          <a:prstGeom prst="rect">
            <a:avLst/>
          </a:prstGeom>
        </p:spPr>
      </p:pic>
      <p:pic>
        <p:nvPicPr>
          <p:cNvPr id="9" name="Εικόνα 8">
            <a:extLst>
              <a:ext uri="{FF2B5EF4-FFF2-40B4-BE49-F238E27FC236}">
                <a16:creationId xmlns:a16="http://schemas.microsoft.com/office/drawing/2014/main" id="{9F04ECF1-83A5-2AD5-701F-A7F5DFC9B6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699" y="380386"/>
            <a:ext cx="6453921" cy="4153514"/>
          </a:xfrm>
          <a:prstGeom prst="rect">
            <a:avLst/>
          </a:prstGeom>
        </p:spPr>
      </p:pic>
      <p:pic>
        <p:nvPicPr>
          <p:cNvPr id="3" name="Εικόνα 2">
            <a:extLst>
              <a:ext uri="{FF2B5EF4-FFF2-40B4-BE49-F238E27FC236}">
                <a16:creationId xmlns:a16="http://schemas.microsoft.com/office/drawing/2014/main" id="{CB0CDA5A-4A2F-F0D1-FCE7-22B64DAA7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8057" y="3086100"/>
            <a:ext cx="4816308" cy="5025906"/>
          </a:xfrm>
          <a:prstGeom prst="rect">
            <a:avLst/>
          </a:prstGeom>
        </p:spPr>
      </p:pic>
      <p:pic>
        <p:nvPicPr>
          <p:cNvPr id="11" name="Εικόνα 10">
            <a:extLst>
              <a:ext uri="{FF2B5EF4-FFF2-40B4-BE49-F238E27FC236}">
                <a16:creationId xmlns:a16="http://schemas.microsoft.com/office/drawing/2014/main" id="{7290185A-3E29-0B5F-E367-0EFCCE21D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03" y="4762500"/>
            <a:ext cx="6451600" cy="4838700"/>
          </a:xfrm>
          <a:prstGeom prst="rect">
            <a:avLst/>
          </a:prstGeom>
        </p:spPr>
      </p:pic>
    </p:spTree>
    <p:extLst>
      <p:ext uri="{BB962C8B-B14F-4D97-AF65-F5344CB8AC3E}">
        <p14:creationId xmlns:p14="http://schemas.microsoft.com/office/powerpoint/2010/main" val="1372140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1957</TotalTime>
  <Words>3490</Words>
  <Application>Microsoft Office PowerPoint</Application>
  <PresentationFormat>Προσαρμογή</PresentationFormat>
  <Paragraphs>304</Paragraphs>
  <Slides>60</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60</vt:i4>
      </vt:variant>
    </vt:vector>
  </HeadingPairs>
  <TitlesOfParts>
    <vt:vector size="70" baseType="lpstr">
      <vt:lpstr>The Seasons Bold</vt:lpstr>
      <vt:lpstr>The Seasons</vt:lpstr>
      <vt:lpstr>TAN Pearl</vt:lpstr>
      <vt:lpstr>Courier New</vt:lpstr>
      <vt:lpstr>Calibri</vt:lpstr>
      <vt:lpstr>Raleway</vt:lpstr>
      <vt:lpstr>Arial</vt:lpstr>
      <vt:lpstr>Nadira</vt:lpstr>
      <vt:lpstr>Raleway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Trimbos Institute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Υποστήριξη Οικογενειών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Υποστήριξη Ευάλωτων Ομάδων:  Μετανάστες, Πρόσφυγες, Άστεγοι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ΤΟ ΠΑΡΑΔΕΙΓΜΑ ΤΟΥ  ΔΗΜΟΥ ΟΥΤΡΕΧΤΗΣ:  ΣΤΡΑΤΗΓΙΚΗ &amp; ΚΟΙΝΩΝΙΚΟ ΟΡΑΜΑ</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Eu-PROMENS</dc:title>
  <cp:lastModifiedBy>psixiatr18 psixiatr</cp:lastModifiedBy>
  <cp:revision>134</cp:revision>
  <cp:lastPrinted>2026-01-19T13:30:09Z</cp:lastPrinted>
  <dcterms:created xsi:type="dcterms:W3CDTF">2006-08-16T00:00:00Z</dcterms:created>
  <dcterms:modified xsi:type="dcterms:W3CDTF">2026-01-23T08:47:56Z</dcterms:modified>
  <dc:identifier>DAG12VYovuc</dc:identifier>
</cp:coreProperties>
</file>