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2A54C80-263E-416B-A8E0-580EDEADCBDC}" type="datetimeFigureOut">
              <a:rPr lang="en-US" dirty="0"/>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5/25/2026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BB61E7-9851-8EC6-E2FB-4FB04F161E56}"/>
              </a:ext>
            </a:extLst>
          </p:cNvPr>
          <p:cNvSpPr>
            <a:spLocks noGrp="1"/>
          </p:cNvSpPr>
          <p:nvPr>
            <p:ph type="ctrTitle"/>
          </p:nvPr>
        </p:nvSpPr>
        <p:spPr/>
        <p:txBody>
          <a:bodyPr/>
          <a:lstStyle/>
          <a:p>
            <a:pPr algn="l"/>
            <a:r>
              <a:rPr lang="en-US" sz="2800" b="1" dirty="0"/>
              <a:t>European </a:t>
            </a:r>
            <a:r>
              <a:rPr lang="en-US" sz="2800" b="1" dirty="0" err="1"/>
              <a:t>Programme</a:t>
            </a:r>
            <a:r>
              <a:rPr lang="en-US" sz="2800" b="1" dirty="0"/>
              <a:t> for Mental health Exchanges,</a:t>
            </a:r>
            <a:br>
              <a:rPr lang="el-GR" sz="2800" b="1" dirty="0"/>
            </a:br>
            <a:r>
              <a:rPr lang="en-US" sz="2800" dirty="0"/>
              <a:t>Networking and Skills </a:t>
            </a:r>
            <a:endParaRPr lang="el-GR" sz="2800" dirty="0"/>
          </a:p>
        </p:txBody>
      </p:sp>
      <p:sp>
        <p:nvSpPr>
          <p:cNvPr id="3" name="Υπότιτλος 2">
            <a:extLst>
              <a:ext uri="{FF2B5EF4-FFF2-40B4-BE49-F238E27FC236}">
                <a16:creationId xmlns:a16="http://schemas.microsoft.com/office/drawing/2014/main" id="{72F108E4-9DFA-3B00-D23D-2AB68CA77D5D}"/>
              </a:ext>
            </a:extLst>
          </p:cNvPr>
          <p:cNvSpPr>
            <a:spLocks noGrp="1"/>
          </p:cNvSpPr>
          <p:nvPr>
            <p:ph type="subTitle" idx="1"/>
          </p:nvPr>
        </p:nvSpPr>
        <p:spPr/>
        <p:txBody>
          <a:bodyPr/>
          <a:lstStyle/>
          <a:p>
            <a:pPr algn="l"/>
            <a:r>
              <a:rPr lang="en-US" b="1" dirty="0"/>
              <a:t>Comprehensive </a:t>
            </a:r>
            <a:r>
              <a:rPr lang="en-US" b="1" dirty="0" err="1"/>
              <a:t>Approches</a:t>
            </a:r>
            <a:r>
              <a:rPr lang="en-US" b="1" dirty="0"/>
              <a:t> to Mental </a:t>
            </a:r>
            <a:r>
              <a:rPr lang="en-US" b="1" dirty="0" err="1"/>
              <a:t>Heatlh</a:t>
            </a:r>
            <a:r>
              <a:rPr lang="en-US" b="1" dirty="0"/>
              <a:t> Support and Rehabilitation: From Community Integration to Specialized Care</a:t>
            </a:r>
            <a:endParaRPr lang="el-GR" dirty="0"/>
          </a:p>
          <a:p>
            <a:endParaRPr lang="el-GR" dirty="0"/>
          </a:p>
        </p:txBody>
      </p:sp>
      <p:pic>
        <p:nvPicPr>
          <p:cNvPr id="4" name="Image 5" descr="EU-PROMENS Project Page - EU-PROMENS">
            <a:extLst>
              <a:ext uri="{FF2B5EF4-FFF2-40B4-BE49-F238E27FC236}">
                <a16:creationId xmlns:a16="http://schemas.microsoft.com/office/drawing/2014/main" id="{034EB772-3931-4925-7126-28BC6D8A9FB7}"/>
              </a:ext>
            </a:extLst>
          </p:cNvPr>
          <p:cNvPicPr>
            <a:picLocks/>
          </p:cNvPicPr>
          <p:nvPr/>
        </p:nvPicPr>
        <p:blipFill>
          <a:blip r:embed="rId2" cstate="print"/>
          <a:stretch>
            <a:fillRect/>
          </a:stretch>
        </p:blipFill>
        <p:spPr>
          <a:xfrm>
            <a:off x="3230265" y="284409"/>
            <a:ext cx="4320540" cy="1503680"/>
          </a:xfrm>
          <a:prstGeom prst="rect">
            <a:avLst/>
          </a:prstGeom>
        </p:spPr>
      </p:pic>
    </p:spTree>
    <p:extLst>
      <p:ext uri="{BB962C8B-B14F-4D97-AF65-F5344CB8AC3E}">
        <p14:creationId xmlns:p14="http://schemas.microsoft.com/office/powerpoint/2010/main" val="3863679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B75F87-D10F-F722-DC76-5BD036C2933E}"/>
              </a:ext>
            </a:extLst>
          </p:cNvPr>
          <p:cNvSpPr>
            <a:spLocks noGrp="1"/>
          </p:cNvSpPr>
          <p:nvPr>
            <p:ph type="title"/>
          </p:nvPr>
        </p:nvSpPr>
        <p:spPr/>
        <p:txBody>
          <a:bodyPr/>
          <a:lstStyle/>
          <a:p>
            <a:r>
              <a:rPr lang="en-US" dirty="0">
                <a:solidFill>
                  <a:srgbClr val="FF0000"/>
                </a:solidFill>
              </a:rPr>
              <a:t>SATMI</a:t>
            </a:r>
            <a:endParaRPr lang="el-GR" dirty="0">
              <a:solidFill>
                <a:srgbClr val="FF0000"/>
              </a:solidFill>
            </a:endParaRPr>
          </a:p>
        </p:txBody>
      </p:sp>
      <p:sp>
        <p:nvSpPr>
          <p:cNvPr id="3" name="Θέση περιεχομένου 2">
            <a:extLst>
              <a:ext uri="{FF2B5EF4-FFF2-40B4-BE49-F238E27FC236}">
                <a16:creationId xmlns:a16="http://schemas.microsoft.com/office/drawing/2014/main" id="{E79EE492-ACF0-08DE-2D9B-93048C2313EE}"/>
              </a:ext>
            </a:extLst>
          </p:cNvPr>
          <p:cNvSpPr>
            <a:spLocks noGrp="1"/>
          </p:cNvSpPr>
          <p:nvPr>
            <p:ph idx="1"/>
          </p:nvPr>
        </p:nvSpPr>
        <p:spPr/>
        <p:txBody>
          <a:bodyPr/>
          <a:lstStyle/>
          <a:p>
            <a:pPr>
              <a:lnSpc>
                <a:spcPct val="150000"/>
              </a:lnSpc>
            </a:pPr>
            <a:r>
              <a:rPr lang="el-GR" dirty="0"/>
              <a:t>Το πρόγραμμα SATMI παρέχει εξειδικευμένες υπηρεσίες ψυχικής υγείας σε μεταναστευτικούς πληθυσμούς, προσαρμόζοντας την κλινική προσέγγιση στις ιδιαίτερες κοινωνικές και πολιτισμικές ανάγκες τους.</a:t>
            </a:r>
          </a:p>
          <a:p>
            <a:pPr>
              <a:lnSpc>
                <a:spcPct val="150000"/>
              </a:lnSpc>
            </a:pPr>
            <a:r>
              <a:rPr lang="el-GR" dirty="0"/>
              <a:t>Το πρόγραμμα προσφέρει ολοκληρωμένη φροντίδα και συνοδεία των ατόμων σε όλη τη διαδικασία υποστήριξης, δίνοντας έμφαση στην εξατομικευμένη και ποιοτική περίθαλψη.</a:t>
            </a:r>
          </a:p>
          <a:p>
            <a:endParaRPr lang="el-GR" dirty="0"/>
          </a:p>
        </p:txBody>
      </p:sp>
    </p:spTree>
    <p:extLst>
      <p:ext uri="{BB962C8B-B14F-4D97-AF65-F5344CB8AC3E}">
        <p14:creationId xmlns:p14="http://schemas.microsoft.com/office/powerpoint/2010/main" val="1433360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7BF035-7C84-3492-EA5D-9D0EDB88D8C7}"/>
              </a:ext>
            </a:extLst>
          </p:cNvPr>
          <p:cNvSpPr>
            <a:spLocks noGrp="1"/>
          </p:cNvSpPr>
          <p:nvPr>
            <p:ph type="title"/>
          </p:nvPr>
        </p:nvSpPr>
        <p:spPr/>
        <p:txBody>
          <a:bodyPr>
            <a:normAutofit/>
          </a:bodyPr>
          <a:lstStyle/>
          <a:p>
            <a:r>
              <a:rPr lang="el-GR" sz="2800" dirty="0">
                <a:solidFill>
                  <a:srgbClr val="FF0000"/>
                </a:solidFill>
              </a:rPr>
              <a:t>ΚΕΝΤΡΟ ΚΟΙΝΩΝΙΚΗΣ ΕΝΤΑΞΗΣ </a:t>
            </a:r>
            <a:r>
              <a:rPr lang="en-US" sz="2800" dirty="0">
                <a:solidFill>
                  <a:srgbClr val="FF0000"/>
                </a:solidFill>
              </a:rPr>
              <a:t>“HORT DE VILA”</a:t>
            </a:r>
            <a:endParaRPr lang="el-GR" sz="2800" dirty="0">
              <a:solidFill>
                <a:srgbClr val="FF0000"/>
              </a:solidFill>
            </a:endParaRPr>
          </a:p>
        </p:txBody>
      </p:sp>
      <p:sp>
        <p:nvSpPr>
          <p:cNvPr id="3" name="Θέση περιεχομένου 2">
            <a:extLst>
              <a:ext uri="{FF2B5EF4-FFF2-40B4-BE49-F238E27FC236}">
                <a16:creationId xmlns:a16="http://schemas.microsoft.com/office/drawing/2014/main" id="{EB91F9EE-C064-8191-549D-617459C55499}"/>
              </a:ext>
            </a:extLst>
          </p:cNvPr>
          <p:cNvSpPr>
            <a:spLocks noGrp="1"/>
          </p:cNvSpPr>
          <p:nvPr>
            <p:ph idx="1"/>
          </p:nvPr>
        </p:nvSpPr>
        <p:spPr/>
        <p:txBody>
          <a:bodyPr/>
          <a:lstStyle/>
          <a:p>
            <a:pPr>
              <a:lnSpc>
                <a:spcPct val="150000"/>
              </a:lnSpc>
            </a:pPr>
            <a:r>
              <a:rPr lang="el-GR" dirty="0"/>
              <a:t>Το Κέντρο Κοινωνικής Ένταξης </a:t>
            </a:r>
            <a:r>
              <a:rPr lang="en-US" dirty="0"/>
              <a:t>“</a:t>
            </a:r>
            <a:r>
              <a:rPr lang="el-GR" dirty="0" err="1"/>
              <a:t>Hort</a:t>
            </a:r>
            <a:r>
              <a:rPr lang="el-GR" dirty="0"/>
              <a:t> de </a:t>
            </a:r>
            <a:r>
              <a:rPr lang="el-GR" dirty="0" err="1"/>
              <a:t>la</a:t>
            </a:r>
            <a:r>
              <a:rPr lang="el-GR" dirty="0"/>
              <a:t> </a:t>
            </a:r>
            <a:r>
              <a:rPr lang="el-GR" dirty="0" err="1"/>
              <a:t>Vila</a:t>
            </a:r>
            <a:r>
              <a:rPr lang="en-US" dirty="0"/>
              <a:t>”</a:t>
            </a:r>
            <a:r>
              <a:rPr lang="el-GR" dirty="0"/>
              <a:t> στη Βαρκελώνη προσφέρει στέγαση και υποστήριξη σε άστεγους</a:t>
            </a:r>
            <a:r>
              <a:rPr lang="en-US" dirty="0"/>
              <a:t> </a:t>
            </a:r>
            <a:r>
              <a:rPr lang="el-GR" dirty="0"/>
              <a:t>και πρόσφατα αποφυλακισμένους ανθρώπους, ενισχύοντας την κοινωνική και επαγγελματική τους επανένταξη. Παράλληλα, παρέχει βοήθεια σε θέματα σωματικής και ψυχικής υγείας, καθώς και αποκατάστασης οικογενειακών σχέσεων.</a:t>
            </a:r>
          </a:p>
          <a:p>
            <a:pPr>
              <a:lnSpc>
                <a:spcPct val="150000"/>
              </a:lnSpc>
            </a:pPr>
            <a:r>
              <a:rPr lang="el-GR" dirty="0"/>
              <a:t>Η δομή φιλοξενεί άνδρες και γυναίκες και έχει ως βασική αποστολή την ολοκληρωμένη υποστήριξη ατόμων που βιώνουν φτώχεια ή κοινωνικό αποκλεισμό, προωθώντας την προσωπική ανάπτυξη και την κοινωνική ένταξη.</a:t>
            </a:r>
          </a:p>
          <a:p>
            <a:endParaRPr lang="el-GR" dirty="0"/>
          </a:p>
        </p:txBody>
      </p:sp>
    </p:spTree>
    <p:extLst>
      <p:ext uri="{BB962C8B-B14F-4D97-AF65-F5344CB8AC3E}">
        <p14:creationId xmlns:p14="http://schemas.microsoft.com/office/powerpoint/2010/main" val="3210931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3AF247-5424-574A-ED6A-9248000644E9}"/>
              </a:ext>
            </a:extLst>
          </p:cNvPr>
          <p:cNvSpPr>
            <a:spLocks noGrp="1"/>
          </p:cNvSpPr>
          <p:nvPr>
            <p:ph type="title"/>
          </p:nvPr>
        </p:nvSpPr>
        <p:spPr/>
        <p:txBody>
          <a:bodyPr>
            <a:normAutofit/>
          </a:bodyPr>
          <a:lstStyle/>
          <a:p>
            <a:r>
              <a:rPr lang="el-GR" sz="2800" dirty="0">
                <a:solidFill>
                  <a:srgbClr val="FF0000"/>
                </a:solidFill>
              </a:rPr>
              <a:t>Πρόγραμμα </a:t>
            </a:r>
            <a:r>
              <a:rPr lang="el-GR" sz="2800" dirty="0" err="1">
                <a:solidFill>
                  <a:srgbClr val="FF0000"/>
                </a:solidFill>
              </a:rPr>
              <a:t>κατ’οίκον</a:t>
            </a:r>
            <a:r>
              <a:rPr lang="el-GR" sz="2800" dirty="0">
                <a:solidFill>
                  <a:srgbClr val="FF0000"/>
                </a:solidFill>
              </a:rPr>
              <a:t> φροντίδας χαμηλής έντασης</a:t>
            </a:r>
          </a:p>
        </p:txBody>
      </p:sp>
      <p:sp>
        <p:nvSpPr>
          <p:cNvPr id="3" name="Θέση περιεχομένου 2">
            <a:extLst>
              <a:ext uri="{FF2B5EF4-FFF2-40B4-BE49-F238E27FC236}">
                <a16:creationId xmlns:a16="http://schemas.microsoft.com/office/drawing/2014/main" id="{2BD0A31B-5475-1B32-562F-97758C01BFCF}"/>
              </a:ext>
            </a:extLst>
          </p:cNvPr>
          <p:cNvSpPr>
            <a:spLocks noGrp="1"/>
          </p:cNvSpPr>
          <p:nvPr>
            <p:ph idx="1"/>
          </p:nvPr>
        </p:nvSpPr>
        <p:spPr/>
        <p:txBody>
          <a:bodyPr>
            <a:normAutofit fontScale="92500"/>
          </a:bodyPr>
          <a:lstStyle/>
          <a:p>
            <a:pPr>
              <a:lnSpc>
                <a:spcPct val="150000"/>
              </a:lnSpc>
            </a:pPr>
            <a:r>
              <a:rPr lang="el-GR" dirty="0"/>
              <a:t>Το πρόγραμμα κατ’ </a:t>
            </a:r>
            <a:r>
              <a:rPr lang="el-GR" dirty="0" err="1"/>
              <a:t>οίκον</a:t>
            </a:r>
            <a:r>
              <a:rPr lang="el-GR" dirty="0"/>
              <a:t> φροντίδας χαμηλής έντασης απευθύνεται σε άτομα με ψυχικές διαταραχές που χρειάζονται συστηματική παρακολούθηση, αλλά δεν απαιτούν εντατική νοσηλεία. Υποστηρίζει κυρίως ασθενείς που δυσκολεύονται να μετακινηθούν λόγω σωματικών περιορισμών ή ψυχολογικών δυσκολιών, όπως αγοραφοβία, κατάθλιψη ή ψυχωτικά συμπτώματα.</a:t>
            </a:r>
          </a:p>
          <a:p>
            <a:pPr>
              <a:lnSpc>
                <a:spcPct val="150000"/>
              </a:lnSpc>
            </a:pPr>
            <a:r>
              <a:rPr lang="el-GR" dirty="0"/>
              <a:t>Η ομάδα, αποτελούμενη από ψυχίατρο και νοσηλευτή ψυχικής υγείας, πραγματοποιεί επίσης αξιολογήσεις ατόμων που παραμένουν απομονωμένα στο σπίτι και παραπέμπονται από κοινωνικές ή ιατρικές υπηρεσίες, με στόχο τη σύνδεσή τους με τις κατάλληλες θεραπευτικές δομές.</a:t>
            </a:r>
          </a:p>
          <a:p>
            <a:endParaRPr lang="el-GR" dirty="0"/>
          </a:p>
        </p:txBody>
      </p:sp>
    </p:spTree>
    <p:extLst>
      <p:ext uri="{BB962C8B-B14F-4D97-AF65-F5344CB8AC3E}">
        <p14:creationId xmlns:p14="http://schemas.microsoft.com/office/powerpoint/2010/main" val="3715730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1B0676-227C-8952-46F3-3B044424CA25}"/>
              </a:ext>
            </a:extLst>
          </p:cNvPr>
          <p:cNvSpPr>
            <a:spLocks noGrp="1"/>
          </p:cNvSpPr>
          <p:nvPr>
            <p:ph type="title"/>
          </p:nvPr>
        </p:nvSpPr>
        <p:spPr/>
        <p:txBody>
          <a:bodyPr>
            <a:normAutofit/>
          </a:bodyPr>
          <a:lstStyle/>
          <a:p>
            <a:r>
              <a:rPr lang="en-US" sz="2800" dirty="0">
                <a:solidFill>
                  <a:srgbClr val="FF0000"/>
                </a:solidFill>
              </a:rPr>
              <a:t>SAER- </a:t>
            </a:r>
            <a:r>
              <a:rPr lang="el-GR" sz="2800" dirty="0">
                <a:solidFill>
                  <a:srgbClr val="FF0000"/>
                </a:solidFill>
              </a:rPr>
              <a:t>Πνευματική και θρησκευτική υποστήριξη</a:t>
            </a:r>
          </a:p>
        </p:txBody>
      </p:sp>
      <p:sp>
        <p:nvSpPr>
          <p:cNvPr id="3" name="Θέση περιεχομένου 2">
            <a:extLst>
              <a:ext uri="{FF2B5EF4-FFF2-40B4-BE49-F238E27FC236}">
                <a16:creationId xmlns:a16="http://schemas.microsoft.com/office/drawing/2014/main" id="{2D3517F5-9DA7-A223-C41B-71C06793A85E}"/>
              </a:ext>
            </a:extLst>
          </p:cNvPr>
          <p:cNvSpPr>
            <a:spLocks noGrp="1"/>
          </p:cNvSpPr>
          <p:nvPr>
            <p:ph idx="1"/>
          </p:nvPr>
        </p:nvSpPr>
        <p:spPr/>
        <p:txBody>
          <a:bodyPr/>
          <a:lstStyle/>
          <a:p>
            <a:pPr>
              <a:lnSpc>
                <a:spcPct val="150000"/>
              </a:lnSpc>
            </a:pPr>
            <a:r>
              <a:rPr lang="el-GR" dirty="0"/>
              <a:t>Η υπηρεσία SAER παρέχει πνευματική και θρησκευτική υποστήριξη στο πλαίσιο της ολιστικής φροντίδας που εφαρμόζει το </a:t>
            </a:r>
            <a:r>
              <a:rPr lang="el-GR" dirty="0" err="1"/>
              <a:t>Parc</a:t>
            </a:r>
            <a:r>
              <a:rPr lang="el-GR" dirty="0"/>
              <a:t> </a:t>
            </a:r>
            <a:r>
              <a:rPr lang="el-GR" dirty="0" err="1"/>
              <a:t>Sanitari</a:t>
            </a:r>
            <a:r>
              <a:rPr lang="el-GR" dirty="0"/>
              <a:t> </a:t>
            </a:r>
            <a:r>
              <a:rPr lang="el-GR" dirty="0" err="1"/>
              <a:t>Sant</a:t>
            </a:r>
            <a:r>
              <a:rPr lang="el-GR" dirty="0"/>
              <a:t> </a:t>
            </a:r>
            <a:r>
              <a:rPr lang="el-GR" dirty="0" err="1"/>
              <a:t>Joan</a:t>
            </a:r>
            <a:r>
              <a:rPr lang="el-GR" dirty="0"/>
              <a:t> de </a:t>
            </a:r>
            <a:r>
              <a:rPr lang="el-GR" dirty="0" err="1"/>
              <a:t>Déu</a:t>
            </a:r>
            <a:r>
              <a:rPr lang="el-GR" dirty="0"/>
              <a:t>. Το μοντέλο αυτό αντιμετωπίζει τον άνθρωπο ως μια σύνθετη οντότητα με βιολογικές, ψυχολογικές, κοινωνικές και πνευματικές ανάγκες.</a:t>
            </a:r>
          </a:p>
          <a:p>
            <a:pPr>
              <a:lnSpc>
                <a:spcPct val="150000"/>
              </a:lnSpc>
            </a:pPr>
            <a:r>
              <a:rPr lang="el-GR" dirty="0"/>
              <a:t>Η ομάδα SAER στηρίζει ιδιαίτερα άτομα με χρόνιες ή σοβαρές ασθένειες, προσφέροντας συνοδεία και φροντίδα γύρω από ζητήματα νοήματος ζωής, πίστης και προσωπικών αξιών. Η υπηρεσία στελεχώνεται από εξειδικευμένους επαγγελματίες, καθώς και μέλη του Τάγματος </a:t>
            </a:r>
            <a:r>
              <a:rPr lang="el-GR" dirty="0" err="1"/>
              <a:t>Sant</a:t>
            </a:r>
            <a:r>
              <a:rPr lang="el-GR" dirty="0"/>
              <a:t> </a:t>
            </a:r>
            <a:r>
              <a:rPr lang="el-GR" dirty="0" err="1"/>
              <a:t>Joan</a:t>
            </a:r>
            <a:r>
              <a:rPr lang="el-GR" dirty="0"/>
              <a:t> de </a:t>
            </a:r>
            <a:r>
              <a:rPr lang="el-GR" dirty="0" err="1"/>
              <a:t>Déu</a:t>
            </a:r>
            <a:r>
              <a:rPr lang="el-GR" dirty="0"/>
              <a:t>.</a:t>
            </a:r>
          </a:p>
          <a:p>
            <a:endParaRPr lang="el-GR" dirty="0"/>
          </a:p>
        </p:txBody>
      </p:sp>
    </p:spTree>
    <p:extLst>
      <p:ext uri="{BB962C8B-B14F-4D97-AF65-F5344CB8AC3E}">
        <p14:creationId xmlns:p14="http://schemas.microsoft.com/office/powerpoint/2010/main" val="1989638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BA980B-A6F7-A0B2-8BF8-343ECA7A88B6}"/>
              </a:ext>
            </a:extLst>
          </p:cNvPr>
          <p:cNvSpPr>
            <a:spLocks noGrp="1"/>
          </p:cNvSpPr>
          <p:nvPr>
            <p:ph type="title"/>
          </p:nvPr>
        </p:nvSpPr>
        <p:spPr/>
        <p:txBody>
          <a:bodyPr>
            <a:normAutofit/>
          </a:bodyPr>
          <a:lstStyle/>
          <a:p>
            <a:r>
              <a:rPr lang="el-GR" sz="2800" dirty="0">
                <a:solidFill>
                  <a:srgbClr val="FF0000"/>
                </a:solidFill>
              </a:rPr>
              <a:t>Ανάπτυξη κοινότητας και συμπερίληψης- Το πρόγραμμα </a:t>
            </a:r>
            <a:r>
              <a:rPr lang="en-US" sz="2800" dirty="0">
                <a:solidFill>
                  <a:srgbClr val="FF0000"/>
                </a:solidFill>
              </a:rPr>
              <a:t>Torrents </a:t>
            </a:r>
            <a:r>
              <a:rPr lang="en-US" sz="2800" dirty="0" err="1">
                <a:solidFill>
                  <a:srgbClr val="FF0000"/>
                </a:solidFill>
              </a:rPr>
              <a:t>d’Art</a:t>
            </a:r>
            <a:endParaRPr lang="el-GR" sz="2800" dirty="0">
              <a:solidFill>
                <a:srgbClr val="FF0000"/>
              </a:solidFill>
            </a:endParaRPr>
          </a:p>
        </p:txBody>
      </p:sp>
      <p:sp>
        <p:nvSpPr>
          <p:cNvPr id="3" name="Θέση περιεχομένου 2">
            <a:extLst>
              <a:ext uri="{FF2B5EF4-FFF2-40B4-BE49-F238E27FC236}">
                <a16:creationId xmlns:a16="http://schemas.microsoft.com/office/drawing/2014/main" id="{4EC3E55E-B43E-4A8C-3360-2DAAA447CD47}"/>
              </a:ext>
            </a:extLst>
          </p:cNvPr>
          <p:cNvSpPr>
            <a:spLocks noGrp="1"/>
          </p:cNvSpPr>
          <p:nvPr>
            <p:ph idx="1"/>
          </p:nvPr>
        </p:nvSpPr>
        <p:spPr/>
        <p:txBody>
          <a:bodyPr/>
          <a:lstStyle/>
          <a:p>
            <a:pPr>
              <a:lnSpc>
                <a:spcPct val="150000"/>
              </a:lnSpc>
            </a:pPr>
            <a:r>
              <a:rPr lang="el-GR" dirty="0"/>
              <a:t>Το πρόγραμμα </a:t>
            </a:r>
            <a:r>
              <a:rPr lang="el-GR" dirty="0" err="1"/>
              <a:t>Torrents</a:t>
            </a:r>
            <a:r>
              <a:rPr lang="el-GR" dirty="0"/>
              <a:t> </a:t>
            </a:r>
            <a:r>
              <a:rPr lang="el-GR" dirty="0" err="1"/>
              <a:t>d’Art</a:t>
            </a:r>
            <a:r>
              <a:rPr lang="el-GR" dirty="0"/>
              <a:t> δημιουργεί έναν ανοιχτό και συμπεριληπτικό χώρο καλλιτεχνικής έκφρασης για άτομα με ή χωρίς προβλήματα ψυχικής υγείας, με στόχο τη μείωση του κοινωνικού στίγματος και του αποκλεισμού.</a:t>
            </a:r>
          </a:p>
          <a:p>
            <a:pPr>
              <a:lnSpc>
                <a:spcPct val="150000"/>
              </a:lnSpc>
            </a:pPr>
            <a:r>
              <a:rPr lang="el-GR" dirty="0"/>
              <a:t>Μέσα από ατομικές και ομαδικές δημιουργικές δράσεις, ενισχύονται η αυτονομία, η κοινωνική συμμετοχή και η προσωπική έκφραση των συμμετεχόντων. Το πρόγραμμα αναπτύσσεται σε συνεργασία με πολιτιστικούς και κοινωνικούς φορείς, προωθώντας τη συνεργασία και την κοινωνική ένταξη μέσω της τέχνης.</a:t>
            </a:r>
          </a:p>
          <a:p>
            <a:endParaRPr lang="el-GR" dirty="0"/>
          </a:p>
        </p:txBody>
      </p:sp>
    </p:spTree>
    <p:extLst>
      <p:ext uri="{BB962C8B-B14F-4D97-AF65-F5344CB8AC3E}">
        <p14:creationId xmlns:p14="http://schemas.microsoft.com/office/powerpoint/2010/main" val="711896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673D4C-AACE-049A-7ED1-195FA7E0D5A3}"/>
              </a:ext>
            </a:extLst>
          </p:cNvPr>
          <p:cNvSpPr>
            <a:spLocks noGrp="1"/>
          </p:cNvSpPr>
          <p:nvPr>
            <p:ph type="title"/>
          </p:nvPr>
        </p:nvSpPr>
        <p:spPr/>
        <p:txBody>
          <a:bodyPr>
            <a:normAutofit/>
          </a:bodyPr>
          <a:lstStyle/>
          <a:p>
            <a:r>
              <a:rPr lang="el-GR" sz="2800" dirty="0">
                <a:solidFill>
                  <a:srgbClr val="FF0000"/>
                </a:solidFill>
              </a:rPr>
              <a:t>Ψηφιακή ενημέρωση και ευαισθητοποίηση- Η πλατφόρμα </a:t>
            </a:r>
            <a:r>
              <a:rPr lang="en-US" sz="2800" dirty="0">
                <a:solidFill>
                  <a:srgbClr val="FF0000"/>
                </a:solidFill>
              </a:rPr>
              <a:t>SOM Mental Health 360</a:t>
            </a:r>
            <a:endParaRPr lang="el-GR" sz="2800" dirty="0">
              <a:solidFill>
                <a:srgbClr val="FF0000"/>
              </a:solidFill>
            </a:endParaRPr>
          </a:p>
        </p:txBody>
      </p:sp>
      <p:sp>
        <p:nvSpPr>
          <p:cNvPr id="3" name="Θέση περιεχομένου 2">
            <a:extLst>
              <a:ext uri="{FF2B5EF4-FFF2-40B4-BE49-F238E27FC236}">
                <a16:creationId xmlns:a16="http://schemas.microsoft.com/office/drawing/2014/main" id="{4F37B70C-982A-E90E-1408-7DC0FE36054D}"/>
              </a:ext>
            </a:extLst>
          </p:cNvPr>
          <p:cNvSpPr>
            <a:spLocks noGrp="1"/>
          </p:cNvSpPr>
          <p:nvPr>
            <p:ph idx="1"/>
          </p:nvPr>
        </p:nvSpPr>
        <p:spPr/>
        <p:txBody>
          <a:bodyPr/>
          <a:lstStyle/>
          <a:p>
            <a:pPr>
              <a:lnSpc>
                <a:spcPct val="150000"/>
              </a:lnSpc>
            </a:pPr>
            <a:r>
              <a:rPr lang="el-GR" dirty="0"/>
              <a:t>Η πλατφόρμα SOM </a:t>
            </a:r>
            <a:r>
              <a:rPr lang="el-GR" dirty="0" err="1"/>
              <a:t>Mental</a:t>
            </a:r>
            <a:r>
              <a:rPr lang="el-GR" dirty="0"/>
              <a:t> Health 360º αποτελεί μια ψηφιακή πρωτοβουλία ενημέρωσης και συνεργασίας στον τομέα της ψυχικής υγείας, με στόχο να αποτελέσει σημείο αναφοράς σε εθνικό και διεθνές επίπεδο.</a:t>
            </a:r>
          </a:p>
          <a:p>
            <a:pPr>
              <a:lnSpc>
                <a:spcPct val="150000"/>
              </a:lnSpc>
            </a:pPr>
            <a:r>
              <a:rPr lang="el-GR" dirty="0"/>
              <a:t>Η πλατφόρμα συνδέει επαγγελματίες υγείας, εκπαιδευτικούς, κοινωνικές υπηρεσίες, χρήστες υπηρεσιών ψυχικής υγείας και οικογένειες, προωθώντας μια ολιστική και συμπεριληπτική προσέγγιση βασισμένη στον σεβασμό, την αλληλεγγύη και τη συνεργασία.</a:t>
            </a:r>
          </a:p>
          <a:p>
            <a:endParaRPr lang="el-GR" dirty="0"/>
          </a:p>
        </p:txBody>
      </p:sp>
    </p:spTree>
    <p:extLst>
      <p:ext uri="{BB962C8B-B14F-4D97-AF65-F5344CB8AC3E}">
        <p14:creationId xmlns:p14="http://schemas.microsoft.com/office/powerpoint/2010/main" val="2510963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EBA3C4-B477-B564-80BA-02C4588DF340}"/>
              </a:ext>
            </a:extLst>
          </p:cNvPr>
          <p:cNvSpPr>
            <a:spLocks noGrp="1"/>
          </p:cNvSpPr>
          <p:nvPr>
            <p:ph type="title"/>
          </p:nvPr>
        </p:nvSpPr>
        <p:spPr/>
        <p:txBody>
          <a:bodyPr>
            <a:normAutofit/>
          </a:bodyPr>
          <a:lstStyle/>
          <a:p>
            <a:r>
              <a:rPr lang="el-GR" sz="2800" dirty="0">
                <a:solidFill>
                  <a:srgbClr val="FF0000"/>
                </a:solidFill>
              </a:rPr>
              <a:t>Ποινικό Σύστημα- Οι Φυλακές </a:t>
            </a:r>
            <a:r>
              <a:rPr lang="en-US" sz="2800" dirty="0">
                <a:solidFill>
                  <a:srgbClr val="FF0000"/>
                </a:solidFill>
              </a:rPr>
              <a:t>Brians I &amp; II</a:t>
            </a:r>
            <a:endParaRPr lang="el-GR" sz="2800" dirty="0">
              <a:solidFill>
                <a:srgbClr val="FF0000"/>
              </a:solidFill>
            </a:endParaRPr>
          </a:p>
        </p:txBody>
      </p:sp>
      <p:sp>
        <p:nvSpPr>
          <p:cNvPr id="3" name="Θέση περιεχομένου 2">
            <a:extLst>
              <a:ext uri="{FF2B5EF4-FFF2-40B4-BE49-F238E27FC236}">
                <a16:creationId xmlns:a16="http://schemas.microsoft.com/office/drawing/2014/main" id="{9A6AAED7-1C35-932A-4BAB-5D154C4D7D86}"/>
              </a:ext>
            </a:extLst>
          </p:cNvPr>
          <p:cNvSpPr>
            <a:spLocks noGrp="1"/>
          </p:cNvSpPr>
          <p:nvPr>
            <p:ph idx="1"/>
          </p:nvPr>
        </p:nvSpPr>
        <p:spPr/>
        <p:txBody>
          <a:bodyPr>
            <a:normAutofit lnSpcReduction="10000"/>
          </a:bodyPr>
          <a:lstStyle/>
          <a:p>
            <a:pPr>
              <a:lnSpc>
                <a:spcPct val="150000"/>
              </a:lnSpc>
            </a:pPr>
            <a:r>
              <a:rPr lang="el-GR" dirty="0"/>
              <a:t>Το </a:t>
            </a:r>
            <a:r>
              <a:rPr lang="el-GR" dirty="0" err="1"/>
              <a:t>Sant</a:t>
            </a:r>
            <a:r>
              <a:rPr lang="el-GR" dirty="0"/>
              <a:t> </a:t>
            </a:r>
            <a:r>
              <a:rPr lang="el-GR" dirty="0" err="1"/>
              <a:t>Joan</a:t>
            </a:r>
            <a:r>
              <a:rPr lang="el-GR" dirty="0"/>
              <a:t> de </a:t>
            </a:r>
            <a:r>
              <a:rPr lang="el-GR" dirty="0" err="1"/>
              <a:t>Déu</a:t>
            </a:r>
            <a:r>
              <a:rPr lang="el-GR" dirty="0"/>
              <a:t> αποτελεί τον μεγαλύτερο </a:t>
            </a:r>
            <a:r>
              <a:rPr lang="el-GR" dirty="0" err="1"/>
              <a:t>πάροχο</a:t>
            </a:r>
            <a:r>
              <a:rPr lang="el-GR" dirty="0"/>
              <a:t> υπηρεσιών ψυχικής υγείας στο σωφρονιστικό σύστημα της Ισπανίας, λειτουργώντας εξειδικευμένες ψυχιατρικές μονάδες εντός των φυλακών </a:t>
            </a:r>
            <a:r>
              <a:rPr lang="el-GR" dirty="0" err="1"/>
              <a:t>Brians</a:t>
            </a:r>
            <a:r>
              <a:rPr lang="el-GR" dirty="0"/>
              <a:t> I και II στην Καταλονία.</a:t>
            </a:r>
          </a:p>
          <a:p>
            <a:pPr>
              <a:lnSpc>
                <a:spcPct val="150000"/>
              </a:lnSpc>
            </a:pPr>
            <a:r>
              <a:rPr lang="el-GR" dirty="0"/>
              <a:t>Οι μονάδες στελεχώνονται από διεπιστημονικές ομάδες επαγγελματιών που παρέχουν ολοκληρωμένη αξιολόγηση, θεραπεία και ψυχοκοινωνική αποκατάσταση σε κρατούμενους με ψυχικές διαταραχές. Παράλληλα, υπάρχει συνεργασία με τις δικαστικές και κοινωνικές υπηρεσίες για τη συνέχεια της φροντίδας και την ασφαλή επανένταξη των ασθενών.</a:t>
            </a:r>
          </a:p>
          <a:p>
            <a:endParaRPr lang="el-GR" dirty="0"/>
          </a:p>
        </p:txBody>
      </p:sp>
    </p:spTree>
    <p:extLst>
      <p:ext uri="{BB962C8B-B14F-4D97-AF65-F5344CB8AC3E}">
        <p14:creationId xmlns:p14="http://schemas.microsoft.com/office/powerpoint/2010/main" val="2251140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9FE817-6953-9E7F-B3D6-7E78DEC4C493}"/>
              </a:ext>
            </a:extLst>
          </p:cNvPr>
          <p:cNvSpPr>
            <a:spLocks noGrp="1"/>
          </p:cNvSpPr>
          <p:nvPr>
            <p:ph type="title"/>
          </p:nvPr>
        </p:nvSpPr>
        <p:spPr/>
        <p:txBody>
          <a:bodyPr>
            <a:normAutofit/>
          </a:bodyPr>
          <a:lstStyle/>
          <a:p>
            <a:r>
              <a:rPr lang="el-GR" sz="2800" dirty="0">
                <a:solidFill>
                  <a:srgbClr val="FF0000"/>
                </a:solidFill>
              </a:rPr>
              <a:t>Παιδιατρικές και </a:t>
            </a:r>
            <a:r>
              <a:rPr lang="el-GR" sz="2800" dirty="0" err="1">
                <a:solidFill>
                  <a:srgbClr val="FF0000"/>
                </a:solidFill>
              </a:rPr>
              <a:t>Παιδοψυχιατρικές</a:t>
            </a:r>
            <a:r>
              <a:rPr lang="el-GR" sz="2800" dirty="0">
                <a:solidFill>
                  <a:srgbClr val="FF0000"/>
                </a:solidFill>
              </a:rPr>
              <a:t> Υπηρεσίες- Το Νοσοκομείο Μητέρας και Παιδιού </a:t>
            </a:r>
            <a:r>
              <a:rPr lang="en-US" sz="2800" dirty="0">
                <a:solidFill>
                  <a:srgbClr val="FF0000"/>
                </a:solidFill>
              </a:rPr>
              <a:t>Sant Joan de Deu</a:t>
            </a:r>
            <a:endParaRPr lang="el-GR" sz="2800" dirty="0">
              <a:solidFill>
                <a:srgbClr val="FF0000"/>
              </a:solidFill>
            </a:endParaRPr>
          </a:p>
        </p:txBody>
      </p:sp>
      <p:sp>
        <p:nvSpPr>
          <p:cNvPr id="3" name="Θέση περιεχομένου 2">
            <a:extLst>
              <a:ext uri="{FF2B5EF4-FFF2-40B4-BE49-F238E27FC236}">
                <a16:creationId xmlns:a16="http://schemas.microsoft.com/office/drawing/2014/main" id="{42262D59-676F-8331-0CAE-CE9A037F26C0}"/>
              </a:ext>
            </a:extLst>
          </p:cNvPr>
          <p:cNvSpPr>
            <a:spLocks noGrp="1"/>
          </p:cNvSpPr>
          <p:nvPr>
            <p:ph idx="1"/>
          </p:nvPr>
        </p:nvSpPr>
        <p:spPr/>
        <p:txBody>
          <a:bodyPr/>
          <a:lstStyle/>
          <a:p>
            <a:pPr>
              <a:lnSpc>
                <a:spcPct val="150000"/>
              </a:lnSpc>
            </a:pPr>
            <a:r>
              <a:rPr lang="el-GR" dirty="0"/>
              <a:t>Το Νοσοκομείο Μητέρας και Παιδιού </a:t>
            </a:r>
            <a:r>
              <a:rPr lang="el-GR" dirty="0" err="1"/>
              <a:t>Sant</a:t>
            </a:r>
            <a:r>
              <a:rPr lang="el-GR" dirty="0"/>
              <a:t> </a:t>
            </a:r>
            <a:r>
              <a:rPr lang="el-GR" dirty="0" err="1"/>
              <a:t>Joan</a:t>
            </a:r>
            <a:r>
              <a:rPr lang="el-GR" dirty="0"/>
              <a:t> de </a:t>
            </a:r>
            <a:r>
              <a:rPr lang="el-GR" dirty="0" err="1"/>
              <a:t>Déu</a:t>
            </a:r>
            <a:r>
              <a:rPr lang="el-GR" dirty="0"/>
              <a:t> αποτελεί ένα από τα σημαντικότερα εξειδικευμένα παιδιατρικά κέντρα της Ευρώπης, προσφέροντας ολοκληρωμένη φροντίδα σε γυναίκες, παιδιά και εφήβους.</a:t>
            </a:r>
          </a:p>
          <a:p>
            <a:pPr>
              <a:lnSpc>
                <a:spcPct val="150000"/>
              </a:lnSpc>
            </a:pPr>
            <a:r>
              <a:rPr lang="el-GR" dirty="0"/>
              <a:t>Η λειτουργία του βασίζεται στη διεπιστημονική συνεργασία, την έρευνα και την εκπαίδευση επαγγελματιών υγείας, με στόχο τη βελτίωση της παιδιατρικής φροντίδας και την ανάπτυξη νέων θεραπευτικών προσεγγίσεων.</a:t>
            </a:r>
          </a:p>
          <a:p>
            <a:endParaRPr lang="el-GR" dirty="0"/>
          </a:p>
        </p:txBody>
      </p:sp>
    </p:spTree>
    <p:extLst>
      <p:ext uri="{BB962C8B-B14F-4D97-AF65-F5344CB8AC3E}">
        <p14:creationId xmlns:p14="http://schemas.microsoft.com/office/powerpoint/2010/main" val="3300256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FD460F-BAE0-F2C0-9BD9-7D69792D9C36}"/>
              </a:ext>
            </a:extLst>
          </p:cNvPr>
          <p:cNvSpPr>
            <a:spLocks noGrp="1"/>
          </p:cNvSpPr>
          <p:nvPr>
            <p:ph type="title"/>
          </p:nvPr>
        </p:nvSpPr>
        <p:spPr/>
        <p:txBody>
          <a:bodyPr/>
          <a:lstStyle/>
          <a:p>
            <a:r>
              <a:rPr lang="en-US" dirty="0">
                <a:solidFill>
                  <a:srgbClr val="FF0000"/>
                </a:solidFill>
              </a:rPr>
              <a:t>BARNAHAUS</a:t>
            </a:r>
            <a:endParaRPr lang="el-GR" dirty="0">
              <a:solidFill>
                <a:srgbClr val="FF0000"/>
              </a:solidFill>
            </a:endParaRPr>
          </a:p>
        </p:txBody>
      </p:sp>
      <p:sp>
        <p:nvSpPr>
          <p:cNvPr id="3" name="Θέση περιεχομένου 2">
            <a:extLst>
              <a:ext uri="{FF2B5EF4-FFF2-40B4-BE49-F238E27FC236}">
                <a16:creationId xmlns:a16="http://schemas.microsoft.com/office/drawing/2014/main" id="{D3C20372-B39C-EB4C-9D7A-E81EAEB50892}"/>
              </a:ext>
            </a:extLst>
          </p:cNvPr>
          <p:cNvSpPr>
            <a:spLocks noGrp="1"/>
          </p:cNvSpPr>
          <p:nvPr>
            <p:ph idx="1"/>
          </p:nvPr>
        </p:nvSpPr>
        <p:spPr/>
        <p:txBody>
          <a:bodyPr/>
          <a:lstStyle/>
          <a:p>
            <a:pPr>
              <a:lnSpc>
                <a:spcPct val="150000"/>
              </a:lnSpc>
            </a:pPr>
            <a:r>
              <a:rPr lang="el-GR" dirty="0"/>
              <a:t>Το </a:t>
            </a:r>
            <a:r>
              <a:rPr lang="el-GR" dirty="0" err="1"/>
              <a:t>Barnahus</a:t>
            </a:r>
            <a:r>
              <a:rPr lang="el-GR" dirty="0"/>
              <a:t> είναι ένα καινοτόμο, φιλικό προς τα παιδιά μοντέλο υποστήριξης για ανήλικα θύματα σεξουαλικής κακοποίησης. Παρέχει ολοκληρωμένη φροντίδα σε έναν ενιαίο και ασφαλή χώρο, μέσω συνεργασίας επαγγελματιών από διαφορετικούς τομείς, όπως υγεία, δικαιοσύνη και κοινωνικές υπηρεσίες.</a:t>
            </a:r>
          </a:p>
          <a:p>
            <a:pPr>
              <a:lnSpc>
                <a:spcPct val="150000"/>
              </a:lnSpc>
            </a:pPr>
            <a:r>
              <a:rPr lang="el-GR" dirty="0"/>
              <a:t>Στόχος του είναι η προστασία και η ψυχολογική υποστήριξη των παιδιών και εφήβων, αποφεύγοντας την </a:t>
            </a:r>
            <a:r>
              <a:rPr lang="el-GR" dirty="0" err="1"/>
              <a:t>επανατραυματοποίηση</a:t>
            </a:r>
            <a:r>
              <a:rPr lang="el-GR" dirty="0"/>
              <a:t> που μπορεί να προκαλέσει η εμπλοκή πολλών διαφορετικών υπηρεσιών. Το μοντέλο εφαρμόζεται με τη στήριξη ευρωπαϊκών θεσμών και δημόσιων φορέων.</a:t>
            </a:r>
          </a:p>
          <a:p>
            <a:endParaRPr lang="el-GR" dirty="0"/>
          </a:p>
        </p:txBody>
      </p:sp>
    </p:spTree>
    <p:extLst>
      <p:ext uri="{BB962C8B-B14F-4D97-AF65-F5344CB8AC3E}">
        <p14:creationId xmlns:p14="http://schemas.microsoft.com/office/powerpoint/2010/main" val="1770239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79B87B-6F2E-8244-1522-7E3292345A83}"/>
              </a:ext>
            </a:extLst>
          </p:cNvPr>
          <p:cNvSpPr>
            <a:spLocks noGrp="1"/>
          </p:cNvSpPr>
          <p:nvPr>
            <p:ph type="title"/>
          </p:nvPr>
        </p:nvSpPr>
        <p:spPr/>
        <p:txBody>
          <a:bodyPr/>
          <a:lstStyle/>
          <a:p>
            <a:r>
              <a:rPr lang="en-US" dirty="0">
                <a:solidFill>
                  <a:srgbClr val="FF0000"/>
                </a:solidFill>
              </a:rPr>
              <a:t>TEVI</a:t>
            </a:r>
            <a:endParaRPr lang="el-GR" dirty="0">
              <a:solidFill>
                <a:srgbClr val="FF0000"/>
              </a:solidFill>
            </a:endParaRPr>
          </a:p>
        </p:txBody>
      </p:sp>
      <p:sp>
        <p:nvSpPr>
          <p:cNvPr id="3" name="Θέση περιεχομένου 2">
            <a:extLst>
              <a:ext uri="{FF2B5EF4-FFF2-40B4-BE49-F238E27FC236}">
                <a16:creationId xmlns:a16="http://schemas.microsoft.com/office/drawing/2014/main" id="{BE6D0D3F-5F8C-2EFC-9F1A-CFB9A6C88A5E}"/>
              </a:ext>
            </a:extLst>
          </p:cNvPr>
          <p:cNvSpPr>
            <a:spLocks noGrp="1"/>
          </p:cNvSpPr>
          <p:nvPr>
            <p:ph idx="1"/>
          </p:nvPr>
        </p:nvSpPr>
        <p:spPr/>
        <p:txBody>
          <a:bodyPr/>
          <a:lstStyle/>
          <a:p>
            <a:pPr>
              <a:lnSpc>
                <a:spcPct val="150000"/>
              </a:lnSpc>
            </a:pPr>
            <a:r>
              <a:rPr lang="el-GR" dirty="0"/>
              <a:t>Το πρόγραμμα TEVI επικεντρώνεται στην υποστήριξη παιδιών και εφήβων που έχουν εκτεθεί σε ενδοοικογενειακή βία, αναγνωρίζοντας ότι η έμμεση έκθεση στη βία μπορεί να έχει σοβαρές ψυχολογικές και αναπτυξιακές συνέπειες.</a:t>
            </a:r>
          </a:p>
          <a:p>
            <a:pPr>
              <a:lnSpc>
                <a:spcPct val="150000"/>
              </a:lnSpc>
            </a:pPr>
            <a:r>
              <a:rPr lang="el-GR" dirty="0"/>
              <a:t>Το πρόγραμμα στοχεύει στην έγκαιρη ανίχνευση, διάγνωση και θεραπεία των ψυχικών δυσκολιών που σχετίζονται με τη βία, ενώ παράλληλα εκπαιδεύει επαγγελματίες υγείας, αναπτύσσει εργαλεία παρέμβασης και προωθεί τη συνεργασία μεταξύ υπηρεσιών παιδικής προστασίας και ψυχικής υγείας.</a:t>
            </a:r>
          </a:p>
          <a:p>
            <a:endParaRPr lang="el-GR" dirty="0"/>
          </a:p>
        </p:txBody>
      </p:sp>
    </p:spTree>
    <p:extLst>
      <p:ext uri="{BB962C8B-B14F-4D97-AF65-F5344CB8AC3E}">
        <p14:creationId xmlns:p14="http://schemas.microsoft.com/office/powerpoint/2010/main" val="810816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7A3569-9C24-1EB2-24AD-36825318923C}"/>
              </a:ext>
            </a:extLst>
          </p:cNvPr>
          <p:cNvSpPr>
            <a:spLocks noGrp="1"/>
          </p:cNvSpPr>
          <p:nvPr>
            <p:ph type="title"/>
          </p:nvPr>
        </p:nvSpPr>
        <p:spPr/>
        <p:txBody>
          <a:bodyPr>
            <a:normAutofit/>
          </a:bodyPr>
          <a:lstStyle/>
          <a:p>
            <a:r>
              <a:rPr lang="en-US" sz="2400" dirty="0" err="1">
                <a:solidFill>
                  <a:srgbClr val="FF0000"/>
                </a:solidFill>
                <a:latin typeface="Arial Black" panose="020B0A04020102020204" pitchFamily="34" charset="0"/>
              </a:rPr>
              <a:t>Fundació</a:t>
            </a:r>
            <a:r>
              <a:rPr lang="en-US" sz="2400" dirty="0">
                <a:solidFill>
                  <a:srgbClr val="FF0000"/>
                </a:solidFill>
                <a:latin typeface="Arial Black" panose="020B0A04020102020204" pitchFamily="34" charset="0"/>
              </a:rPr>
              <a:t> Sant Joan de </a:t>
            </a:r>
            <a:r>
              <a:rPr lang="en-US" sz="2400" dirty="0" err="1">
                <a:solidFill>
                  <a:srgbClr val="FF0000"/>
                </a:solidFill>
                <a:latin typeface="Arial Black" panose="020B0A04020102020204" pitchFamily="34" charset="0"/>
              </a:rPr>
              <a:t>Déu</a:t>
            </a:r>
            <a:r>
              <a:rPr lang="en-US" sz="2400" dirty="0">
                <a:solidFill>
                  <a:srgbClr val="FF0000"/>
                </a:solidFill>
                <a:latin typeface="Arial Black" panose="020B0A04020102020204" pitchFamily="34" charset="0"/>
              </a:rPr>
              <a:t> </a:t>
            </a:r>
            <a:endParaRPr lang="el-GR" sz="2400" dirty="0">
              <a:solidFill>
                <a:srgbClr val="FF0000"/>
              </a:solidFill>
              <a:latin typeface="Arial Black" panose="020B0A04020102020204" pitchFamily="34" charset="0"/>
            </a:endParaRPr>
          </a:p>
        </p:txBody>
      </p:sp>
      <p:sp>
        <p:nvSpPr>
          <p:cNvPr id="3" name="Θέση περιεχομένου 2">
            <a:extLst>
              <a:ext uri="{FF2B5EF4-FFF2-40B4-BE49-F238E27FC236}">
                <a16:creationId xmlns:a16="http://schemas.microsoft.com/office/drawing/2014/main" id="{1363E516-3117-782F-3132-DFBF545C8AA2}"/>
              </a:ext>
            </a:extLst>
          </p:cNvPr>
          <p:cNvSpPr>
            <a:spLocks noGrp="1"/>
          </p:cNvSpPr>
          <p:nvPr>
            <p:ph idx="1"/>
          </p:nvPr>
        </p:nvSpPr>
        <p:spPr/>
        <p:txBody>
          <a:bodyPr/>
          <a:lstStyle/>
          <a:p>
            <a:r>
              <a:rPr lang="el-GR" dirty="0"/>
              <a:t>Το Ίδρυμα </a:t>
            </a:r>
            <a:r>
              <a:rPr lang="el-GR" dirty="0" err="1"/>
              <a:t>Sant</a:t>
            </a:r>
            <a:r>
              <a:rPr lang="el-GR" dirty="0"/>
              <a:t> </a:t>
            </a:r>
            <a:r>
              <a:rPr lang="el-GR" dirty="0" err="1"/>
              <a:t>Joan</a:t>
            </a:r>
            <a:r>
              <a:rPr lang="el-GR" dirty="0"/>
              <a:t> de </a:t>
            </a:r>
            <a:r>
              <a:rPr lang="el-GR" dirty="0" err="1"/>
              <a:t>Déu</a:t>
            </a:r>
            <a:r>
              <a:rPr lang="el-GR" dirty="0"/>
              <a:t> για Έρευνα και Εκπαίδευση προάγει την υγεία και την ευημερία των ανθρώπων μέσω της υποστήριξης της επιστημονικής έρευνας και της συνεργασίας με νοσοκομεία και κέντρα υγείας. Βασίζεται στις αξίες της φιλοξενίας, του σεβασμού, της ποιότητας, της υπευθυνότητας και της πνευματικότητας.</a:t>
            </a:r>
          </a:p>
          <a:p>
            <a:r>
              <a:rPr lang="el-GR" dirty="0"/>
              <a:t>Στόχος του είναι η ανάπτυξη της επιστημονικής γνώσης και η βελτίωση της φροντίδας ασθενών και των οικογενειών τους, μέσα από μια διεπιστημονική και ανθρωποκεντρική προσέγγιση. Παράλληλα, δίνει ιδιαίτερη έμφαση στην υποστήριξη ευάλωτων κοινωνικών ομάδων και στην έρευνα στους τομείς της ψυχικής υγείας, καθώς και της μητρικής και παιδικής φροντίδας.</a:t>
            </a:r>
          </a:p>
          <a:p>
            <a:endParaRPr lang="el-GR" dirty="0"/>
          </a:p>
        </p:txBody>
      </p:sp>
      <p:pic>
        <p:nvPicPr>
          <p:cNvPr id="4" name="Image 6">
            <a:extLst>
              <a:ext uri="{FF2B5EF4-FFF2-40B4-BE49-F238E27FC236}">
                <a16:creationId xmlns:a16="http://schemas.microsoft.com/office/drawing/2014/main" id="{9934796F-D43B-B23E-2F14-034C90D3F670}"/>
              </a:ext>
            </a:extLst>
          </p:cNvPr>
          <p:cNvPicPr>
            <a:picLocks/>
          </p:cNvPicPr>
          <p:nvPr/>
        </p:nvPicPr>
        <p:blipFill>
          <a:blip r:embed="rId2" cstate="print"/>
          <a:stretch>
            <a:fillRect/>
          </a:stretch>
        </p:blipFill>
        <p:spPr>
          <a:xfrm>
            <a:off x="5777904" y="609600"/>
            <a:ext cx="1595661" cy="810638"/>
          </a:xfrm>
          <a:prstGeom prst="rect">
            <a:avLst/>
          </a:prstGeom>
        </p:spPr>
      </p:pic>
    </p:spTree>
    <p:extLst>
      <p:ext uri="{BB962C8B-B14F-4D97-AF65-F5344CB8AC3E}">
        <p14:creationId xmlns:p14="http://schemas.microsoft.com/office/powerpoint/2010/main" val="1848739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543080-979B-5EAD-FA5E-FAB2B2158C8F}"/>
              </a:ext>
            </a:extLst>
          </p:cNvPr>
          <p:cNvSpPr>
            <a:spLocks noGrp="1"/>
          </p:cNvSpPr>
          <p:nvPr>
            <p:ph type="title"/>
          </p:nvPr>
        </p:nvSpPr>
        <p:spPr/>
        <p:txBody>
          <a:bodyPr/>
          <a:lstStyle/>
          <a:p>
            <a:r>
              <a:rPr lang="pt-PT" dirty="0">
                <a:solidFill>
                  <a:srgbClr val="FF0000"/>
                </a:solidFill>
              </a:rPr>
              <a:t>MINERVA</a:t>
            </a:r>
            <a:endParaRPr lang="el-GR" dirty="0">
              <a:solidFill>
                <a:srgbClr val="FF0000"/>
              </a:solidFill>
            </a:endParaRPr>
          </a:p>
        </p:txBody>
      </p:sp>
      <p:sp>
        <p:nvSpPr>
          <p:cNvPr id="3" name="Θέση περιεχομένου 2">
            <a:extLst>
              <a:ext uri="{FF2B5EF4-FFF2-40B4-BE49-F238E27FC236}">
                <a16:creationId xmlns:a16="http://schemas.microsoft.com/office/drawing/2014/main" id="{66DACCE4-E135-BBB5-2D67-3696E43B06C8}"/>
              </a:ext>
            </a:extLst>
          </p:cNvPr>
          <p:cNvSpPr>
            <a:spLocks noGrp="1"/>
          </p:cNvSpPr>
          <p:nvPr>
            <p:ph idx="1"/>
          </p:nvPr>
        </p:nvSpPr>
        <p:spPr/>
        <p:txBody>
          <a:bodyPr/>
          <a:lstStyle/>
          <a:p>
            <a:pPr>
              <a:lnSpc>
                <a:spcPct val="150000"/>
              </a:lnSpc>
            </a:pPr>
            <a:r>
              <a:rPr lang="el-GR" dirty="0"/>
              <a:t>Το πρόγραμμα MINERVA αποτελεί την πρώτη εξειδικευμένη θεραπευτική μονάδα στην Ισπανία για σοβαρές διατροφικές διαταραχές σε παιδιά και εφήβους, ενσωματώνοντας ενεργά και την οικογένεια στη θεραπευτική διαδικασία.</a:t>
            </a:r>
          </a:p>
          <a:p>
            <a:pPr>
              <a:lnSpc>
                <a:spcPct val="150000"/>
              </a:lnSpc>
            </a:pPr>
            <a:r>
              <a:rPr lang="el-GR" dirty="0"/>
              <a:t>Το πρόγραμμα παρέχει εντατική και ολιστική θεραπεία σε φυσικό περιβάλλον, με στόχο τη μείωση της νοσηλείας και την πρόληψη της χρονιότητας των διατροφικών διαταραχών. Η οικογένεια συμμετέχει ενεργά στη θεραπεία, αποκτώντας υποστήριξη και εργαλεία για τη διαχείριση της νόσου.</a:t>
            </a:r>
          </a:p>
          <a:p>
            <a:endParaRPr lang="el-GR" dirty="0"/>
          </a:p>
        </p:txBody>
      </p:sp>
    </p:spTree>
    <p:extLst>
      <p:ext uri="{BB962C8B-B14F-4D97-AF65-F5344CB8AC3E}">
        <p14:creationId xmlns:p14="http://schemas.microsoft.com/office/powerpoint/2010/main" val="2779651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A7CD05-38E6-B6A0-DB5F-A3CB8C3F10BC}"/>
              </a:ext>
            </a:extLst>
          </p:cNvPr>
          <p:cNvSpPr>
            <a:spLocks noGrp="1"/>
          </p:cNvSpPr>
          <p:nvPr>
            <p:ph type="title"/>
          </p:nvPr>
        </p:nvSpPr>
        <p:spPr/>
        <p:txBody>
          <a:bodyPr>
            <a:normAutofit/>
          </a:bodyPr>
          <a:lstStyle/>
          <a:p>
            <a:r>
              <a:rPr lang="en-US" sz="2800" dirty="0">
                <a:solidFill>
                  <a:srgbClr val="FF0000"/>
                </a:solidFill>
              </a:rPr>
              <a:t>Peer-to-Peer Support</a:t>
            </a:r>
            <a:endParaRPr lang="el-GR" sz="2800" dirty="0">
              <a:solidFill>
                <a:srgbClr val="FF0000"/>
              </a:solidFill>
            </a:endParaRPr>
          </a:p>
        </p:txBody>
      </p:sp>
      <p:sp>
        <p:nvSpPr>
          <p:cNvPr id="3" name="Θέση περιεχομένου 2">
            <a:extLst>
              <a:ext uri="{FF2B5EF4-FFF2-40B4-BE49-F238E27FC236}">
                <a16:creationId xmlns:a16="http://schemas.microsoft.com/office/drawing/2014/main" id="{09A801AD-DE92-3A42-6358-887A24CBF49B}"/>
              </a:ext>
            </a:extLst>
          </p:cNvPr>
          <p:cNvSpPr>
            <a:spLocks noGrp="1"/>
          </p:cNvSpPr>
          <p:nvPr>
            <p:ph idx="1"/>
          </p:nvPr>
        </p:nvSpPr>
        <p:spPr/>
        <p:txBody>
          <a:bodyPr/>
          <a:lstStyle/>
          <a:p>
            <a:pPr>
              <a:lnSpc>
                <a:spcPct val="150000"/>
              </a:lnSpc>
            </a:pPr>
            <a:r>
              <a:rPr lang="el-GR" dirty="0"/>
              <a:t>Το </a:t>
            </a:r>
            <a:r>
              <a:rPr lang="el-GR" dirty="0" err="1"/>
              <a:t>Parc</a:t>
            </a:r>
            <a:r>
              <a:rPr lang="el-GR" dirty="0"/>
              <a:t> </a:t>
            </a:r>
            <a:r>
              <a:rPr lang="el-GR" dirty="0" err="1"/>
              <a:t>Sanitari</a:t>
            </a:r>
            <a:r>
              <a:rPr lang="el-GR" dirty="0"/>
              <a:t> </a:t>
            </a:r>
            <a:r>
              <a:rPr lang="el-GR" dirty="0" err="1"/>
              <a:t>Sant</a:t>
            </a:r>
            <a:r>
              <a:rPr lang="el-GR" dirty="0"/>
              <a:t> </a:t>
            </a:r>
            <a:r>
              <a:rPr lang="el-GR" dirty="0" err="1"/>
              <a:t>Joan</a:t>
            </a:r>
            <a:r>
              <a:rPr lang="el-GR" dirty="0"/>
              <a:t> de </a:t>
            </a:r>
            <a:r>
              <a:rPr lang="el-GR" dirty="0" err="1"/>
              <a:t>Déu</a:t>
            </a:r>
            <a:r>
              <a:rPr lang="el-GR" dirty="0"/>
              <a:t> συμμετέχει στο πρόγραμμα “</a:t>
            </a:r>
            <a:r>
              <a:rPr lang="el-GR" dirty="0" err="1"/>
              <a:t>Support</a:t>
            </a:r>
            <a:r>
              <a:rPr lang="el-GR" dirty="0"/>
              <a:t> </a:t>
            </a:r>
            <a:r>
              <a:rPr lang="el-GR" dirty="0" err="1"/>
              <a:t>Among</a:t>
            </a:r>
            <a:r>
              <a:rPr lang="el-GR" dirty="0"/>
              <a:t> </a:t>
            </a:r>
            <a:r>
              <a:rPr lang="el-GR" dirty="0" err="1"/>
              <a:t>Peers</a:t>
            </a:r>
            <a:r>
              <a:rPr lang="el-GR" dirty="0"/>
              <a:t>”, το οποίο προωθεί την επαγγελματική ένταξη ατόμων με ψυχικές διαταραχές μέσω εκπαίδευσης και πιστοποίησης για συμμετοχή σε ομάδες ψυχικής υγείας.</a:t>
            </a:r>
          </a:p>
          <a:p>
            <a:pPr>
              <a:lnSpc>
                <a:spcPct val="150000"/>
              </a:lnSpc>
            </a:pPr>
            <a:r>
              <a:rPr lang="el-GR" dirty="0"/>
              <a:t>Βασικός στόχος του προγράμματος είναι η κοινωνική ενσωμάτωση, η αλληλοϋποστήριξη μεταξύ ατόμων με παρόμοιες εμπειρίες και η δημιουργία νέων επαγγελματικών ευκαιριών για ανθρώπους που αντιμετωπίζουν δυσκολίες στην εργασία.</a:t>
            </a:r>
          </a:p>
          <a:p>
            <a:endParaRPr lang="el-GR" dirty="0"/>
          </a:p>
        </p:txBody>
      </p:sp>
    </p:spTree>
    <p:extLst>
      <p:ext uri="{BB962C8B-B14F-4D97-AF65-F5344CB8AC3E}">
        <p14:creationId xmlns:p14="http://schemas.microsoft.com/office/powerpoint/2010/main" val="2467146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1924ED-5861-7FEB-9486-12DC0F055DFD}"/>
              </a:ext>
            </a:extLst>
          </p:cNvPr>
          <p:cNvSpPr>
            <a:spLocks noGrp="1"/>
          </p:cNvSpPr>
          <p:nvPr>
            <p:ph type="title"/>
          </p:nvPr>
        </p:nvSpPr>
        <p:spPr/>
        <p:txBody>
          <a:bodyPr/>
          <a:lstStyle/>
          <a:p>
            <a:r>
              <a:rPr lang="en-US" dirty="0">
                <a:solidFill>
                  <a:srgbClr val="FF0000"/>
                </a:solidFill>
              </a:rPr>
              <a:t>Salut Mental Catalunya (SMC)</a:t>
            </a:r>
            <a:endParaRPr lang="el-GR" dirty="0">
              <a:solidFill>
                <a:srgbClr val="FF0000"/>
              </a:solidFill>
            </a:endParaRPr>
          </a:p>
        </p:txBody>
      </p:sp>
      <p:sp>
        <p:nvSpPr>
          <p:cNvPr id="3" name="Θέση περιεχομένου 2">
            <a:extLst>
              <a:ext uri="{FF2B5EF4-FFF2-40B4-BE49-F238E27FC236}">
                <a16:creationId xmlns:a16="http://schemas.microsoft.com/office/drawing/2014/main" id="{A1B75C0E-DE9A-016B-4492-5E6F00ADE654}"/>
              </a:ext>
            </a:extLst>
          </p:cNvPr>
          <p:cNvSpPr>
            <a:spLocks noGrp="1"/>
          </p:cNvSpPr>
          <p:nvPr>
            <p:ph idx="1"/>
          </p:nvPr>
        </p:nvSpPr>
        <p:spPr/>
        <p:txBody>
          <a:bodyPr/>
          <a:lstStyle/>
          <a:p>
            <a:pPr>
              <a:lnSpc>
                <a:spcPct val="150000"/>
              </a:lnSpc>
            </a:pPr>
            <a:r>
              <a:rPr lang="el-GR" dirty="0"/>
              <a:t>Η </a:t>
            </a:r>
            <a:r>
              <a:rPr lang="el-GR" dirty="0" err="1"/>
              <a:t>Salut</a:t>
            </a:r>
            <a:r>
              <a:rPr lang="el-GR" dirty="0"/>
              <a:t> </a:t>
            </a:r>
            <a:r>
              <a:rPr lang="el-GR" dirty="0" err="1"/>
              <a:t>Mental</a:t>
            </a:r>
            <a:r>
              <a:rPr lang="el-GR" dirty="0"/>
              <a:t> </a:t>
            </a:r>
            <a:r>
              <a:rPr lang="el-GR" dirty="0" err="1"/>
              <a:t>Catalunya</a:t>
            </a:r>
            <a:r>
              <a:rPr lang="el-GR" dirty="0"/>
              <a:t> αποτελεί ένα κοινωνικό κίνημα που υποστηρίζει άτομα με προβλήματα ψυχικής υγείας και τις οικογένειές τους, προωθώντας εδώ και περισσότερα από 25 χρόνια το κοινοτικό μοντέλο φροντίδας και την κοινωνική ισότητα.</a:t>
            </a:r>
          </a:p>
          <a:p>
            <a:pPr>
              <a:lnSpc>
                <a:spcPct val="150000"/>
              </a:lnSpc>
            </a:pPr>
            <a:r>
              <a:rPr lang="el-GR" dirty="0"/>
              <a:t>Μέσα από τη δράση της Ομοσπονδίας και του Ιδρύματος </a:t>
            </a:r>
            <a:r>
              <a:rPr lang="el-GR" dirty="0" err="1"/>
              <a:t>Salut</a:t>
            </a:r>
            <a:r>
              <a:rPr lang="el-GR" dirty="0"/>
              <a:t> </a:t>
            </a:r>
            <a:r>
              <a:rPr lang="el-GR" dirty="0" err="1"/>
              <a:t>Mental</a:t>
            </a:r>
            <a:r>
              <a:rPr lang="el-GR" dirty="0"/>
              <a:t> </a:t>
            </a:r>
            <a:r>
              <a:rPr lang="el-GR" dirty="0" err="1"/>
              <a:t>Catalunya</a:t>
            </a:r>
            <a:r>
              <a:rPr lang="el-GR" dirty="0"/>
              <a:t>, ενισχύεται η κοινωνική ένταξη, η αυτονομία και η ποιότητα ζωής των ατόμων με ψυχικές δυσκολίες, ενώ παράλληλα προωθείται η καταπολέμηση των διακρίσεων και η ευαισθητοποίηση της κοινωνίας.</a:t>
            </a:r>
          </a:p>
          <a:p>
            <a:endParaRPr lang="el-GR" dirty="0"/>
          </a:p>
        </p:txBody>
      </p:sp>
    </p:spTree>
    <p:extLst>
      <p:ext uri="{BB962C8B-B14F-4D97-AF65-F5344CB8AC3E}">
        <p14:creationId xmlns:p14="http://schemas.microsoft.com/office/powerpoint/2010/main" val="3133964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ABC275-E9E6-1C85-12E0-19102FFC8530}"/>
              </a:ext>
            </a:extLst>
          </p:cNvPr>
          <p:cNvSpPr>
            <a:spLocks noGrp="1"/>
          </p:cNvSpPr>
          <p:nvPr>
            <p:ph type="title"/>
          </p:nvPr>
        </p:nvSpPr>
        <p:spPr/>
        <p:txBody>
          <a:bodyPr>
            <a:normAutofit/>
          </a:bodyPr>
          <a:lstStyle/>
          <a:p>
            <a:r>
              <a:rPr lang="en-US" sz="2400" dirty="0">
                <a:solidFill>
                  <a:srgbClr val="FF0000"/>
                </a:solidFill>
                <a:latin typeface="Arial Black" panose="020B0A04020102020204" pitchFamily="34" charset="0"/>
              </a:rPr>
              <a:t>Parc </a:t>
            </a:r>
            <a:r>
              <a:rPr lang="en-US" sz="2400" dirty="0" err="1">
                <a:solidFill>
                  <a:srgbClr val="FF0000"/>
                </a:solidFill>
                <a:latin typeface="Arial Black" panose="020B0A04020102020204" pitchFamily="34" charset="0"/>
              </a:rPr>
              <a:t>Sanitari</a:t>
            </a:r>
            <a:r>
              <a:rPr lang="en-US" sz="2400" dirty="0">
                <a:solidFill>
                  <a:srgbClr val="FF0000"/>
                </a:solidFill>
                <a:latin typeface="Arial Black" panose="020B0A04020102020204" pitchFamily="34" charset="0"/>
              </a:rPr>
              <a:t>- Saint J</a:t>
            </a:r>
            <a:r>
              <a:rPr lang="el-GR" sz="2400" dirty="0">
                <a:solidFill>
                  <a:srgbClr val="FF0000"/>
                </a:solidFill>
                <a:latin typeface="Arial Black" panose="020B0A04020102020204" pitchFamily="34" charset="0"/>
              </a:rPr>
              <a:t>ο</a:t>
            </a:r>
            <a:r>
              <a:rPr lang="en-US" sz="2400" dirty="0">
                <a:solidFill>
                  <a:srgbClr val="FF0000"/>
                </a:solidFill>
                <a:latin typeface="Arial Black" panose="020B0A04020102020204" pitchFamily="34" charset="0"/>
              </a:rPr>
              <a:t>an de Deu</a:t>
            </a:r>
            <a:endParaRPr lang="el-GR" sz="2400" dirty="0">
              <a:solidFill>
                <a:srgbClr val="FF0000"/>
              </a:solidFill>
              <a:latin typeface="Arial Black" panose="020B0A04020102020204" pitchFamily="34" charset="0"/>
            </a:endParaRPr>
          </a:p>
        </p:txBody>
      </p:sp>
      <p:sp>
        <p:nvSpPr>
          <p:cNvPr id="3" name="Θέση περιεχομένου 2">
            <a:extLst>
              <a:ext uri="{FF2B5EF4-FFF2-40B4-BE49-F238E27FC236}">
                <a16:creationId xmlns:a16="http://schemas.microsoft.com/office/drawing/2014/main" id="{616989DB-CA66-54F4-5461-E92E6C637577}"/>
              </a:ext>
            </a:extLst>
          </p:cNvPr>
          <p:cNvSpPr>
            <a:spLocks noGrp="1"/>
          </p:cNvSpPr>
          <p:nvPr>
            <p:ph idx="1"/>
          </p:nvPr>
        </p:nvSpPr>
        <p:spPr/>
        <p:txBody>
          <a:bodyPr>
            <a:normAutofit fontScale="92500" lnSpcReduction="10000"/>
          </a:bodyPr>
          <a:lstStyle/>
          <a:p>
            <a:pPr>
              <a:lnSpc>
                <a:spcPct val="150000"/>
              </a:lnSpc>
            </a:pPr>
            <a:r>
              <a:rPr lang="el-GR" dirty="0"/>
              <a:t>Το </a:t>
            </a:r>
            <a:r>
              <a:rPr lang="el-GR" dirty="0" err="1"/>
              <a:t>Parc</a:t>
            </a:r>
            <a:r>
              <a:rPr lang="el-GR" dirty="0"/>
              <a:t> </a:t>
            </a:r>
            <a:r>
              <a:rPr lang="el-GR" dirty="0" err="1"/>
              <a:t>Sanitari</a:t>
            </a:r>
            <a:r>
              <a:rPr lang="el-GR" dirty="0"/>
              <a:t> </a:t>
            </a:r>
            <a:r>
              <a:rPr lang="el-GR" dirty="0" err="1"/>
              <a:t>Sant</a:t>
            </a:r>
            <a:r>
              <a:rPr lang="el-GR" dirty="0"/>
              <a:t> </a:t>
            </a:r>
            <a:r>
              <a:rPr lang="el-GR" dirty="0" err="1"/>
              <a:t>Joan</a:t>
            </a:r>
            <a:r>
              <a:rPr lang="el-GR" dirty="0"/>
              <a:t> de </a:t>
            </a:r>
            <a:r>
              <a:rPr lang="el-GR" dirty="0" err="1"/>
              <a:t>Déu</a:t>
            </a:r>
            <a:r>
              <a:rPr lang="el-GR" dirty="0"/>
              <a:t> αποτελεί ένα δίκτυο μη κερδοσκοπικών υπηρεσιών υγείας και κοινωνικής φροντίδας, το οποίο προσφέρει ολοκληρωμένη και ανθρωποκεντρική περίθαλψη. Η λειτουργία του βασίζεται στην εξατομικευμένη φροντίδα, την προώθηση της αυτονομίας των ασθενών και τη συνεχή βελτίωση της ποιότητας των υπηρεσιών.</a:t>
            </a:r>
          </a:p>
          <a:p>
            <a:pPr>
              <a:lnSpc>
                <a:spcPct val="150000"/>
              </a:lnSpc>
            </a:pPr>
            <a:r>
              <a:rPr lang="el-GR" dirty="0"/>
              <a:t>Ο οργανισμός δίνει ιδιαίτερη έμφαση στην εκπαίδευση, την έρευνα και την καινοτομία, ενώ συνεργάζεται ενεργά με δημόσιους φορείς και υπηρεσίες. Περισσότεροι από 2.000 επαγγελματίες υγείας και κοινωνικής φροντίδας εργάζονται με γνώμονα αξίες όπως ο σεβασμός, η υπευθυνότητα, η αλληλεγγύη και ο ανθρωπισμός.</a:t>
            </a:r>
          </a:p>
          <a:p>
            <a:endParaRPr lang="el-GR" dirty="0"/>
          </a:p>
        </p:txBody>
      </p:sp>
      <p:pic>
        <p:nvPicPr>
          <p:cNvPr id="4" name="Image 21" descr="PARC SANITARI SANT JOAN DE DÉU - XISCAT">
            <a:extLst>
              <a:ext uri="{FF2B5EF4-FFF2-40B4-BE49-F238E27FC236}">
                <a16:creationId xmlns:a16="http://schemas.microsoft.com/office/drawing/2014/main" id="{302A5D2B-B2B4-319B-7B77-ADC897BCF196}"/>
              </a:ext>
            </a:extLst>
          </p:cNvPr>
          <p:cNvPicPr>
            <a:picLocks/>
          </p:cNvPicPr>
          <p:nvPr/>
        </p:nvPicPr>
        <p:blipFill>
          <a:blip r:embed="rId2" cstate="print"/>
          <a:stretch>
            <a:fillRect/>
          </a:stretch>
        </p:blipFill>
        <p:spPr>
          <a:xfrm>
            <a:off x="6348657" y="0"/>
            <a:ext cx="3032350" cy="2003898"/>
          </a:xfrm>
          <a:prstGeom prst="rect">
            <a:avLst/>
          </a:prstGeom>
        </p:spPr>
      </p:pic>
    </p:spTree>
    <p:extLst>
      <p:ext uri="{BB962C8B-B14F-4D97-AF65-F5344CB8AC3E}">
        <p14:creationId xmlns:p14="http://schemas.microsoft.com/office/powerpoint/2010/main" val="1398349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58414B-72BD-C063-6F21-5E72958858BE}"/>
              </a:ext>
            </a:extLst>
          </p:cNvPr>
          <p:cNvSpPr>
            <a:spLocks noGrp="1"/>
          </p:cNvSpPr>
          <p:nvPr>
            <p:ph type="title"/>
          </p:nvPr>
        </p:nvSpPr>
        <p:spPr/>
        <p:txBody>
          <a:bodyPr>
            <a:normAutofit/>
          </a:bodyPr>
          <a:lstStyle/>
          <a:p>
            <a:r>
              <a:rPr lang="el-GR" sz="2800" dirty="0">
                <a:solidFill>
                  <a:srgbClr val="FF0000"/>
                </a:solidFill>
              </a:rPr>
              <a:t>Ψυχική υγεία και Ενήλικη Ζωή</a:t>
            </a:r>
            <a:r>
              <a:rPr lang="en-US" sz="2800" dirty="0">
                <a:solidFill>
                  <a:srgbClr val="FF0000"/>
                </a:solidFill>
              </a:rPr>
              <a:t>: </a:t>
            </a:r>
            <a:r>
              <a:rPr lang="el-GR" sz="2800" dirty="0">
                <a:solidFill>
                  <a:srgbClr val="FF0000"/>
                </a:solidFill>
              </a:rPr>
              <a:t>Μονάδα Οξέων Περιστατικών</a:t>
            </a:r>
          </a:p>
        </p:txBody>
      </p:sp>
      <p:sp>
        <p:nvSpPr>
          <p:cNvPr id="3" name="Θέση περιεχομένου 2">
            <a:extLst>
              <a:ext uri="{FF2B5EF4-FFF2-40B4-BE49-F238E27FC236}">
                <a16:creationId xmlns:a16="http://schemas.microsoft.com/office/drawing/2014/main" id="{51584BAF-D70D-BB7D-2103-A2ACB78332D7}"/>
              </a:ext>
            </a:extLst>
          </p:cNvPr>
          <p:cNvSpPr>
            <a:spLocks noGrp="1"/>
          </p:cNvSpPr>
          <p:nvPr>
            <p:ph idx="1"/>
          </p:nvPr>
        </p:nvSpPr>
        <p:spPr/>
        <p:txBody>
          <a:bodyPr>
            <a:normAutofit lnSpcReduction="10000"/>
          </a:bodyPr>
          <a:lstStyle/>
          <a:p>
            <a:pPr>
              <a:lnSpc>
                <a:spcPct val="150000"/>
              </a:lnSpc>
            </a:pPr>
            <a:r>
              <a:rPr lang="el-GR" dirty="0"/>
              <a:t>Η Μονάδα Οξείας Νοσηλείας παρέχει βραχυχρόνια νοσηλεία σε άτομα με προβλήματα ψυχικής υγείας, καλύπτοντας τις άμεσες θεραπευτικές τους ανάγκες. Η μονάδα λειτουργεί σε στενή συνεργασία με τις κοινοτικές υπηρεσίες ψυχικής υγείας, με στόχο τη συνέχεια της φροντίδας και την καλύτερη υποστήριξη των ασθενών.</a:t>
            </a:r>
          </a:p>
          <a:p>
            <a:pPr>
              <a:lnSpc>
                <a:spcPct val="150000"/>
              </a:lnSpc>
            </a:pPr>
            <a:r>
              <a:rPr lang="el-GR" dirty="0"/>
              <a:t>Το δίκτυο ψυχικής υγείας του </a:t>
            </a:r>
            <a:r>
              <a:rPr lang="el-GR" dirty="0" err="1"/>
              <a:t>Parc</a:t>
            </a:r>
            <a:r>
              <a:rPr lang="el-GR" dirty="0"/>
              <a:t> </a:t>
            </a:r>
            <a:r>
              <a:rPr lang="el-GR" dirty="0" err="1"/>
              <a:t>Sanitari</a:t>
            </a:r>
            <a:r>
              <a:rPr lang="el-GR" dirty="0"/>
              <a:t> </a:t>
            </a:r>
            <a:r>
              <a:rPr lang="el-GR" dirty="0" err="1"/>
              <a:t>Sant</a:t>
            </a:r>
            <a:r>
              <a:rPr lang="el-GR" dirty="0"/>
              <a:t> </a:t>
            </a:r>
            <a:r>
              <a:rPr lang="el-GR" dirty="0" err="1"/>
              <a:t>Joan</a:t>
            </a:r>
            <a:r>
              <a:rPr lang="el-GR" dirty="0"/>
              <a:t> de </a:t>
            </a:r>
            <a:r>
              <a:rPr lang="el-GR" dirty="0" err="1"/>
              <a:t>Déu</a:t>
            </a:r>
            <a:r>
              <a:rPr lang="el-GR" dirty="0"/>
              <a:t> βασίζεται σε ένα κοινοτικό και ανθρωποκεντρικό μοντέλο φροντίδας, το οποίο προάγει την ποιοτική περίθαλψη, την επιστημονική επάρκεια και την ολοκληρωμένη υποστήριξη του ατόμου.</a:t>
            </a:r>
          </a:p>
          <a:p>
            <a:endParaRPr lang="el-GR" dirty="0"/>
          </a:p>
        </p:txBody>
      </p:sp>
    </p:spTree>
    <p:extLst>
      <p:ext uri="{BB962C8B-B14F-4D97-AF65-F5344CB8AC3E}">
        <p14:creationId xmlns:p14="http://schemas.microsoft.com/office/powerpoint/2010/main" val="3656309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562B9D-46A9-AC68-D7D7-3971096C7617}"/>
              </a:ext>
            </a:extLst>
          </p:cNvPr>
          <p:cNvSpPr>
            <a:spLocks noGrp="1"/>
          </p:cNvSpPr>
          <p:nvPr>
            <p:ph type="title"/>
          </p:nvPr>
        </p:nvSpPr>
        <p:spPr/>
        <p:txBody>
          <a:bodyPr>
            <a:normAutofit/>
          </a:bodyPr>
          <a:lstStyle/>
          <a:p>
            <a:r>
              <a:rPr lang="el-GR" sz="2800" dirty="0">
                <a:solidFill>
                  <a:srgbClr val="FF0000"/>
                </a:solidFill>
              </a:rPr>
              <a:t>Ψυχική Υγεία και Ενήλικη Ζωή</a:t>
            </a:r>
            <a:r>
              <a:rPr lang="en-US" sz="2800" dirty="0">
                <a:solidFill>
                  <a:srgbClr val="FF0000"/>
                </a:solidFill>
              </a:rPr>
              <a:t>: </a:t>
            </a:r>
            <a:r>
              <a:rPr lang="el-GR" sz="2800" dirty="0" err="1">
                <a:solidFill>
                  <a:srgbClr val="FF0000"/>
                </a:solidFill>
              </a:rPr>
              <a:t>Υποξεία</a:t>
            </a:r>
            <a:r>
              <a:rPr lang="el-GR" sz="2800" dirty="0">
                <a:solidFill>
                  <a:srgbClr val="FF0000"/>
                </a:solidFill>
              </a:rPr>
              <a:t> Μονάδα Περιστατικών</a:t>
            </a:r>
          </a:p>
        </p:txBody>
      </p:sp>
      <p:sp>
        <p:nvSpPr>
          <p:cNvPr id="3" name="Θέση περιεχομένου 2">
            <a:extLst>
              <a:ext uri="{FF2B5EF4-FFF2-40B4-BE49-F238E27FC236}">
                <a16:creationId xmlns:a16="http://schemas.microsoft.com/office/drawing/2014/main" id="{FB259BCC-BECB-4601-603F-A76F7236E1BD}"/>
              </a:ext>
            </a:extLst>
          </p:cNvPr>
          <p:cNvSpPr>
            <a:spLocks noGrp="1"/>
          </p:cNvSpPr>
          <p:nvPr>
            <p:ph idx="1"/>
          </p:nvPr>
        </p:nvSpPr>
        <p:spPr/>
        <p:txBody>
          <a:bodyPr/>
          <a:lstStyle/>
          <a:p>
            <a:pPr>
              <a:lnSpc>
                <a:spcPct val="150000"/>
              </a:lnSpc>
            </a:pPr>
            <a:r>
              <a:rPr lang="el-GR" dirty="0"/>
              <a:t>Η </a:t>
            </a:r>
            <a:r>
              <a:rPr lang="el-GR" dirty="0" err="1"/>
              <a:t>Υποξεία</a:t>
            </a:r>
            <a:r>
              <a:rPr lang="el-GR" dirty="0"/>
              <a:t> Μονάδα απευθύνεται σε ενήλικες με ψυχιατρικές διαταραχές που χρειάζονται εντατική και συνεχή θεραπευτική υποστήριξη σε περιβάλλον μέσης διάρκειας νοσηλείας. Η φροντίδα παρέχεται από διεπιστημονική ομάδα και βασίζεται σε εξατομικευμένο θεραπευτικό πλάνο.</a:t>
            </a:r>
          </a:p>
          <a:p>
            <a:pPr>
              <a:lnSpc>
                <a:spcPct val="150000"/>
              </a:lnSpc>
            </a:pPr>
            <a:r>
              <a:rPr lang="el-GR" dirty="0"/>
              <a:t>Η μονάδα εφαρμόζει ένα ολοκληρωμένο μοντέλο θεραπείας που λαμβάνει υπόψη βιολογικούς, ψυχοκοινωνικούς και πνευματικούς παράγοντες, προωθώντας την υγεία, την αυτονομία και την ποιότητα ζωής των ασθενών.</a:t>
            </a:r>
          </a:p>
          <a:p>
            <a:endParaRPr lang="el-GR" dirty="0"/>
          </a:p>
        </p:txBody>
      </p:sp>
    </p:spTree>
    <p:extLst>
      <p:ext uri="{BB962C8B-B14F-4D97-AF65-F5344CB8AC3E}">
        <p14:creationId xmlns:p14="http://schemas.microsoft.com/office/powerpoint/2010/main" val="3898772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D3160B-A204-0289-B061-77FFDE5131D8}"/>
              </a:ext>
            </a:extLst>
          </p:cNvPr>
          <p:cNvSpPr>
            <a:spLocks noGrp="1"/>
          </p:cNvSpPr>
          <p:nvPr>
            <p:ph type="title"/>
          </p:nvPr>
        </p:nvSpPr>
        <p:spPr/>
        <p:txBody>
          <a:bodyPr>
            <a:normAutofit/>
          </a:bodyPr>
          <a:lstStyle/>
          <a:p>
            <a:pPr algn="just"/>
            <a:r>
              <a:rPr lang="el-GR" sz="2800" dirty="0">
                <a:solidFill>
                  <a:srgbClr val="FF0000"/>
                </a:solidFill>
              </a:rPr>
              <a:t>Γενικό Νοσοκομείο </a:t>
            </a:r>
            <a:r>
              <a:rPr lang="en-US" sz="2800" dirty="0">
                <a:solidFill>
                  <a:srgbClr val="FF0000"/>
                </a:solidFill>
              </a:rPr>
              <a:t>Sant Boi </a:t>
            </a:r>
            <a:endParaRPr lang="el-GR" sz="2800" dirty="0">
              <a:solidFill>
                <a:srgbClr val="FF0000"/>
              </a:solidFill>
            </a:endParaRPr>
          </a:p>
        </p:txBody>
      </p:sp>
      <p:sp>
        <p:nvSpPr>
          <p:cNvPr id="3" name="Θέση περιεχομένου 2">
            <a:extLst>
              <a:ext uri="{FF2B5EF4-FFF2-40B4-BE49-F238E27FC236}">
                <a16:creationId xmlns:a16="http://schemas.microsoft.com/office/drawing/2014/main" id="{5441E9A5-1412-504E-5C1B-72EE755C93D1}"/>
              </a:ext>
            </a:extLst>
          </p:cNvPr>
          <p:cNvSpPr>
            <a:spLocks noGrp="1"/>
          </p:cNvSpPr>
          <p:nvPr>
            <p:ph idx="1"/>
          </p:nvPr>
        </p:nvSpPr>
        <p:spPr/>
        <p:txBody>
          <a:bodyPr/>
          <a:lstStyle/>
          <a:p>
            <a:pPr>
              <a:lnSpc>
                <a:spcPct val="150000"/>
              </a:lnSpc>
            </a:pPr>
            <a:r>
              <a:rPr lang="el-GR" dirty="0"/>
              <a:t>Το Νοσοκομείο </a:t>
            </a:r>
            <a:r>
              <a:rPr lang="el-GR" dirty="0" err="1"/>
              <a:t>Sant</a:t>
            </a:r>
            <a:r>
              <a:rPr lang="el-GR" dirty="0"/>
              <a:t> </a:t>
            </a:r>
            <a:r>
              <a:rPr lang="el-GR" dirty="0" err="1"/>
              <a:t>Boi</a:t>
            </a:r>
            <a:r>
              <a:rPr lang="el-GR" dirty="0"/>
              <a:t> είναι ένα σύγχρονο κοινοτικό νοσοκομείο που προσφέρει εξατομικευμένες υπηρεσίες υγείας υψηλής ποιότητας. Διαθέτει σύγχρονο τεχνολογικό εξοπλισμό και προηγμένες εγκαταστάσεις, καλύπτοντας ένα ευρύ φάσμα ιατρικών και </a:t>
            </a:r>
            <a:r>
              <a:rPr lang="el-GR" dirty="0" err="1"/>
              <a:t>κοινωνικο</a:t>
            </a:r>
            <a:r>
              <a:rPr lang="el-GR" dirty="0"/>
              <a:t>-υγειονομικών υπηρεσιών.</a:t>
            </a:r>
          </a:p>
          <a:p>
            <a:pPr>
              <a:lnSpc>
                <a:spcPct val="150000"/>
              </a:lnSpc>
            </a:pPr>
            <a:r>
              <a:rPr lang="el-GR" dirty="0"/>
              <a:t>Παρέχει ιατρική, χειρουργική και κλινική υποστήριξη, δίνοντας έμφαση στην καινοτομία, την αποτελεσματικότητα και τη σύνδεση με την τοπική κοινότητα.</a:t>
            </a:r>
          </a:p>
          <a:p>
            <a:endParaRPr lang="el-GR" dirty="0"/>
          </a:p>
        </p:txBody>
      </p:sp>
    </p:spTree>
    <p:extLst>
      <p:ext uri="{BB962C8B-B14F-4D97-AF65-F5344CB8AC3E}">
        <p14:creationId xmlns:p14="http://schemas.microsoft.com/office/powerpoint/2010/main" val="1099059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78DAEE-F9C0-BE0A-2927-A242A6A089B6}"/>
              </a:ext>
            </a:extLst>
          </p:cNvPr>
          <p:cNvSpPr>
            <a:spLocks noGrp="1"/>
          </p:cNvSpPr>
          <p:nvPr>
            <p:ph type="title"/>
          </p:nvPr>
        </p:nvSpPr>
        <p:spPr/>
        <p:txBody>
          <a:bodyPr>
            <a:normAutofit/>
          </a:bodyPr>
          <a:lstStyle/>
          <a:p>
            <a:r>
              <a:rPr lang="el-GR" sz="2800" dirty="0" err="1">
                <a:solidFill>
                  <a:srgbClr val="FF0000"/>
                </a:solidFill>
              </a:rPr>
              <a:t>Περιγεννητική</a:t>
            </a:r>
            <a:r>
              <a:rPr lang="el-GR" sz="2800" dirty="0">
                <a:solidFill>
                  <a:srgbClr val="FF0000"/>
                </a:solidFill>
              </a:rPr>
              <a:t> Ψυχική Υγεία</a:t>
            </a:r>
          </a:p>
        </p:txBody>
      </p:sp>
      <p:sp>
        <p:nvSpPr>
          <p:cNvPr id="3" name="Θέση περιεχομένου 2">
            <a:extLst>
              <a:ext uri="{FF2B5EF4-FFF2-40B4-BE49-F238E27FC236}">
                <a16:creationId xmlns:a16="http://schemas.microsoft.com/office/drawing/2014/main" id="{4252A19F-8164-DF26-3196-1294CBAD7C80}"/>
              </a:ext>
            </a:extLst>
          </p:cNvPr>
          <p:cNvSpPr>
            <a:spLocks noGrp="1"/>
          </p:cNvSpPr>
          <p:nvPr>
            <p:ph idx="1"/>
          </p:nvPr>
        </p:nvSpPr>
        <p:spPr/>
        <p:txBody>
          <a:bodyPr>
            <a:normAutofit fontScale="92500" lnSpcReduction="10000"/>
          </a:bodyPr>
          <a:lstStyle/>
          <a:p>
            <a:pPr>
              <a:lnSpc>
                <a:spcPct val="150000"/>
              </a:lnSpc>
            </a:pPr>
            <a:r>
              <a:rPr lang="el-GR" dirty="0"/>
              <a:t>Το πρόγραμμα </a:t>
            </a:r>
            <a:r>
              <a:rPr lang="el-GR" dirty="0" err="1"/>
              <a:t>Περιγεννητικής</a:t>
            </a:r>
            <a:r>
              <a:rPr lang="el-GR" dirty="0"/>
              <a:t> Ψυχικής Υγείας του </a:t>
            </a:r>
            <a:r>
              <a:rPr lang="el-GR" dirty="0" err="1"/>
              <a:t>Parc</a:t>
            </a:r>
            <a:r>
              <a:rPr lang="el-GR" dirty="0"/>
              <a:t> </a:t>
            </a:r>
            <a:r>
              <a:rPr lang="el-GR" dirty="0" err="1"/>
              <a:t>Sanitari</a:t>
            </a:r>
            <a:r>
              <a:rPr lang="el-GR" dirty="0"/>
              <a:t> </a:t>
            </a:r>
            <a:r>
              <a:rPr lang="el-GR" dirty="0" err="1"/>
              <a:t>Sant</a:t>
            </a:r>
            <a:r>
              <a:rPr lang="el-GR" dirty="0"/>
              <a:t> </a:t>
            </a:r>
            <a:r>
              <a:rPr lang="el-GR" dirty="0" err="1"/>
              <a:t>Joan</a:t>
            </a:r>
            <a:r>
              <a:rPr lang="el-GR" dirty="0"/>
              <a:t> de </a:t>
            </a:r>
            <a:r>
              <a:rPr lang="el-GR" dirty="0" err="1"/>
              <a:t>Déu</a:t>
            </a:r>
            <a:r>
              <a:rPr lang="el-GR" dirty="0"/>
              <a:t> αναπτύχθηκε για την υποστήριξη γυναικών που αντιμετωπίζουν ψυχικές δυσκολίες κατά την εγκυμοσύνη και τη λοχεία. Από το 2021 παρέχεται η δυνατότητα κοινής νοσηλείας μητέρας και βρέφους, προσφέροντας εξειδικευμένη ψυχιατρική φροντίδα σε γυναίκες με οξέα συμπτώματα.</a:t>
            </a:r>
          </a:p>
          <a:p>
            <a:pPr>
              <a:lnSpc>
                <a:spcPct val="150000"/>
              </a:lnSpc>
            </a:pPr>
            <a:r>
              <a:rPr lang="el-GR" dirty="0"/>
              <a:t>Η διεπιστημονική ομάδα του προγράμματος περιλαμβάνει ψυχιάτρους, ψυχολόγους και μαίες, με στόχο την έγκαιρη διάγνωση και ολοκληρωμένη υποστήριξη καταστάσεων όπως η επιλόχεια κατάθλιψη, η επιλόχεια ψύχωση και η απορρύθμιση διπολικών διαταραχών. Το πρόγραμμα αποτελεί σημαντική καινοτομία στο ισπανικό σύστημα υγείας.</a:t>
            </a:r>
          </a:p>
          <a:p>
            <a:endParaRPr lang="el-GR" dirty="0"/>
          </a:p>
        </p:txBody>
      </p:sp>
    </p:spTree>
    <p:extLst>
      <p:ext uri="{BB962C8B-B14F-4D97-AF65-F5344CB8AC3E}">
        <p14:creationId xmlns:p14="http://schemas.microsoft.com/office/powerpoint/2010/main" val="4125620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3AD0EE-800F-64F4-A563-7112DE91C5D2}"/>
              </a:ext>
            </a:extLst>
          </p:cNvPr>
          <p:cNvSpPr>
            <a:spLocks noGrp="1"/>
          </p:cNvSpPr>
          <p:nvPr>
            <p:ph type="title"/>
          </p:nvPr>
        </p:nvSpPr>
        <p:spPr/>
        <p:txBody>
          <a:bodyPr>
            <a:normAutofit/>
          </a:bodyPr>
          <a:lstStyle/>
          <a:p>
            <a:r>
              <a:rPr lang="el-GR" sz="2400" dirty="0">
                <a:solidFill>
                  <a:srgbClr val="FF0000"/>
                </a:solidFill>
              </a:rPr>
              <a:t>Μια ολιστική προσέγγιση για ευάλωτους πληθυσμούς- Πρόσφυγες, Μετανάστες και Άστεγοι. Το Ίδρυμα </a:t>
            </a:r>
            <a:r>
              <a:rPr lang="en-US" sz="2400" dirty="0">
                <a:solidFill>
                  <a:srgbClr val="FF0000"/>
                </a:solidFill>
              </a:rPr>
              <a:t>Germa Tomas Canet</a:t>
            </a:r>
            <a:endParaRPr lang="el-GR" sz="2400" dirty="0">
              <a:solidFill>
                <a:srgbClr val="FF0000"/>
              </a:solidFill>
            </a:endParaRPr>
          </a:p>
        </p:txBody>
      </p:sp>
      <p:sp>
        <p:nvSpPr>
          <p:cNvPr id="3" name="Θέση περιεχομένου 2">
            <a:extLst>
              <a:ext uri="{FF2B5EF4-FFF2-40B4-BE49-F238E27FC236}">
                <a16:creationId xmlns:a16="http://schemas.microsoft.com/office/drawing/2014/main" id="{425307A7-A0BD-A6D1-F7BB-32E236FED06A}"/>
              </a:ext>
            </a:extLst>
          </p:cNvPr>
          <p:cNvSpPr>
            <a:spLocks noGrp="1"/>
          </p:cNvSpPr>
          <p:nvPr>
            <p:ph idx="1"/>
          </p:nvPr>
        </p:nvSpPr>
        <p:spPr/>
        <p:txBody>
          <a:bodyPr/>
          <a:lstStyle/>
          <a:p>
            <a:pPr>
              <a:lnSpc>
                <a:spcPct val="150000"/>
              </a:lnSpc>
            </a:pPr>
            <a:r>
              <a:rPr lang="el-GR" dirty="0"/>
              <a:t>Το Ίδρυμα </a:t>
            </a:r>
            <a:r>
              <a:rPr lang="el-GR" dirty="0" err="1"/>
              <a:t>Germà</a:t>
            </a:r>
            <a:r>
              <a:rPr lang="el-GR" dirty="0"/>
              <a:t> </a:t>
            </a:r>
            <a:r>
              <a:rPr lang="el-GR" dirty="0" err="1"/>
              <a:t>Tomàs</a:t>
            </a:r>
            <a:r>
              <a:rPr lang="el-GR" dirty="0"/>
              <a:t> </a:t>
            </a:r>
            <a:r>
              <a:rPr lang="el-GR" dirty="0" err="1"/>
              <a:t>Canet</a:t>
            </a:r>
            <a:r>
              <a:rPr lang="el-GR" dirty="0"/>
              <a:t> ιδρύθηκε με στόχο την προστασία και υποστήριξη ατόμων με ψυχικές διαταραχές και ευάλωτων κοινωνικών ομάδων. Με την πάροδο των χρόνων, οι δράσεις του επεκτάθηκαν στην υποστήριξη προσφύγων, μεταναστών, ατόμων χωρίς στέγη και κρατουμένων.</a:t>
            </a:r>
          </a:p>
          <a:p>
            <a:pPr>
              <a:lnSpc>
                <a:spcPct val="150000"/>
              </a:lnSpc>
            </a:pPr>
            <a:r>
              <a:rPr lang="el-GR" dirty="0"/>
              <a:t>Σήμερα, το ίδρυμα προωθεί την κοινωνική και εργασιακή επανένταξη, παρέχει βασικές υπηρεσίες φροντίδας και συμβάλλει στην κοινωνική προστασία ανθρώπων που αντιμετωπίζουν κοινωνικό αποκλεισμό και οικονομικές δυσκολίες.</a:t>
            </a:r>
          </a:p>
          <a:p>
            <a:endParaRPr lang="el-GR" dirty="0"/>
          </a:p>
        </p:txBody>
      </p:sp>
    </p:spTree>
    <p:extLst>
      <p:ext uri="{BB962C8B-B14F-4D97-AF65-F5344CB8AC3E}">
        <p14:creationId xmlns:p14="http://schemas.microsoft.com/office/powerpoint/2010/main" val="224238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BDB78B-43DC-5B86-72CF-9967362947CC}"/>
              </a:ext>
            </a:extLst>
          </p:cNvPr>
          <p:cNvSpPr>
            <a:spLocks noGrp="1"/>
          </p:cNvSpPr>
          <p:nvPr>
            <p:ph type="title"/>
          </p:nvPr>
        </p:nvSpPr>
        <p:spPr/>
        <p:txBody>
          <a:bodyPr/>
          <a:lstStyle/>
          <a:p>
            <a:r>
              <a:rPr lang="pt-PT" dirty="0">
                <a:solidFill>
                  <a:srgbClr val="FF0000"/>
                </a:solidFill>
              </a:rPr>
              <a:t>ESMES</a:t>
            </a:r>
            <a:endParaRPr lang="el-GR" dirty="0">
              <a:solidFill>
                <a:srgbClr val="FF0000"/>
              </a:solidFill>
            </a:endParaRPr>
          </a:p>
        </p:txBody>
      </p:sp>
      <p:sp>
        <p:nvSpPr>
          <p:cNvPr id="3" name="Θέση περιεχομένου 2">
            <a:extLst>
              <a:ext uri="{FF2B5EF4-FFF2-40B4-BE49-F238E27FC236}">
                <a16:creationId xmlns:a16="http://schemas.microsoft.com/office/drawing/2014/main" id="{E214CA07-E8A4-3B80-FD3D-3DB663B4B476}"/>
              </a:ext>
            </a:extLst>
          </p:cNvPr>
          <p:cNvSpPr>
            <a:spLocks noGrp="1"/>
          </p:cNvSpPr>
          <p:nvPr>
            <p:ph idx="1"/>
          </p:nvPr>
        </p:nvSpPr>
        <p:spPr/>
        <p:txBody>
          <a:bodyPr/>
          <a:lstStyle/>
          <a:p>
            <a:pPr>
              <a:lnSpc>
                <a:spcPct val="150000"/>
              </a:lnSpc>
            </a:pPr>
            <a:r>
              <a:rPr lang="el-GR" dirty="0"/>
              <a:t>Το πρόγραμμα ESMES απευθύνεται σε άστεγους με σοβαρές ψυχικές διαταραχές στην πόλη της Βαρκελώνης. Στόχος του είναι η παροχή ψυχιατρικής υποστήριξης και η διασύνδεση των ασθενών με το δημόσιο σύστημα υγείας.</a:t>
            </a:r>
          </a:p>
          <a:p>
            <a:pPr>
              <a:lnSpc>
                <a:spcPct val="150000"/>
              </a:lnSpc>
            </a:pPr>
            <a:r>
              <a:rPr lang="el-GR" dirty="0"/>
              <a:t>Η ομάδα συνεργάζεται με κοινωνικές υπηρεσίες, ξενώνες και δομές υγείας, πραγματοποιώντας παρεμβάσεις εντοπισμού, θεραπείας και υποστήριξης ατόμων που ζουν στον δρόμο ή σε προσωρινές δομές φιλοξενίας.</a:t>
            </a:r>
          </a:p>
          <a:p>
            <a:endParaRPr lang="el-GR" dirty="0"/>
          </a:p>
        </p:txBody>
      </p:sp>
    </p:spTree>
    <p:extLst>
      <p:ext uri="{BB962C8B-B14F-4D97-AF65-F5344CB8AC3E}">
        <p14:creationId xmlns:p14="http://schemas.microsoft.com/office/powerpoint/2010/main" val="307118222"/>
      </p:ext>
    </p:extLst>
  </p:cSld>
  <p:clrMapOvr>
    <a:masterClrMapping/>
  </p:clrMapOvr>
</p:sld>
</file>

<file path=ppt/theme/theme1.xml><?xml version="1.0" encoding="utf-8"?>
<a:theme xmlns:a="http://schemas.openxmlformats.org/drawingml/2006/main" name="Όψη">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617</TotalTime>
  <Words>1736</Words>
  <Application>Microsoft Office PowerPoint</Application>
  <PresentationFormat>Ευρεία οθόνη</PresentationFormat>
  <Paragraphs>65</Paragraphs>
  <Slides>22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22</vt:i4>
      </vt:variant>
    </vt:vector>
  </HeadingPairs>
  <TitlesOfParts>
    <vt:vector size="27" baseType="lpstr">
      <vt:lpstr>Arial</vt:lpstr>
      <vt:lpstr>Arial Black</vt:lpstr>
      <vt:lpstr>Trebuchet MS</vt:lpstr>
      <vt:lpstr>Wingdings 3</vt:lpstr>
      <vt:lpstr>Όψη</vt:lpstr>
      <vt:lpstr>European Programme for Mental health Exchanges, Networking and Skills </vt:lpstr>
      <vt:lpstr>Fundació Sant Joan de Déu </vt:lpstr>
      <vt:lpstr>Parc Sanitari- Saint Jοan de Deu</vt:lpstr>
      <vt:lpstr>Ψυχική υγεία και Ενήλικη Ζωή: Μονάδα Οξέων Περιστατικών</vt:lpstr>
      <vt:lpstr>Ψυχική Υγεία και Ενήλικη Ζωή: Υποξεία Μονάδα Περιστατικών</vt:lpstr>
      <vt:lpstr>Γενικό Νοσοκομείο Sant Boi </vt:lpstr>
      <vt:lpstr>Περιγεννητική Ψυχική Υγεία</vt:lpstr>
      <vt:lpstr>Μια ολιστική προσέγγιση για ευάλωτους πληθυσμούς- Πρόσφυγες, Μετανάστες και Άστεγοι. Το Ίδρυμα Germa Tomas Canet</vt:lpstr>
      <vt:lpstr>ESMES</vt:lpstr>
      <vt:lpstr>SATMI</vt:lpstr>
      <vt:lpstr>ΚΕΝΤΡΟ ΚΟΙΝΩΝΙΚΗΣ ΕΝΤΑΞΗΣ “HORT DE VILA”</vt:lpstr>
      <vt:lpstr>Πρόγραμμα κατ’οίκον φροντίδας χαμηλής έντασης</vt:lpstr>
      <vt:lpstr>SAER- Πνευματική και θρησκευτική υποστήριξη</vt:lpstr>
      <vt:lpstr>Ανάπτυξη κοινότητας και συμπερίληψης- Το πρόγραμμα Torrents d’Art</vt:lpstr>
      <vt:lpstr>Ψηφιακή ενημέρωση και ευαισθητοποίηση- Η πλατφόρμα SOM Mental Health 360</vt:lpstr>
      <vt:lpstr>Ποινικό Σύστημα- Οι Φυλακές Brians I &amp; II</vt:lpstr>
      <vt:lpstr>Παιδιατρικές και Παιδοψυχιατρικές Υπηρεσίες- Το Νοσοκομείο Μητέρας και Παιδιού Sant Joan de Deu</vt:lpstr>
      <vt:lpstr>BARNAHAUS</vt:lpstr>
      <vt:lpstr>TEVI</vt:lpstr>
      <vt:lpstr>MINERVA</vt:lpstr>
      <vt:lpstr>Peer-to-Peer Support</vt:lpstr>
      <vt:lpstr>Salut Mental Catalunya (SMC)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a.maragkozakis@shedia.gr</dc:creator>
  <cp:lastModifiedBy>a.maragkozakis@shedia.gr</cp:lastModifiedBy>
  <cp:revision>10</cp:revision>
  <dcterms:created xsi:type="dcterms:W3CDTF">2026-05-23T14:52:06Z</dcterms:created>
  <dcterms:modified xsi:type="dcterms:W3CDTF">2026-05-25T12:18:25Z</dcterms:modified>
</cp:coreProperties>
</file>