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8" r:id="rId3"/>
    <p:sldId id="272" r:id="rId4"/>
    <p:sldId id="274" r:id="rId5"/>
    <p:sldId id="258" r:id="rId6"/>
    <p:sldId id="259" r:id="rId7"/>
    <p:sldId id="260" r:id="rId8"/>
    <p:sldId id="263" r:id="rId9"/>
    <p:sldId id="283" r:id="rId10"/>
    <p:sldId id="266" r:id="rId11"/>
    <p:sldId id="267" r:id="rId12"/>
    <p:sldId id="270" r:id="rId13"/>
    <p:sldId id="271" r:id="rId14"/>
    <p:sldId id="275" r:id="rId15"/>
    <p:sldId id="276" r:id="rId16"/>
    <p:sldId id="277" r:id="rId17"/>
    <p:sldId id="279" r:id="rId18"/>
    <p:sldId id="280" r:id="rId19"/>
    <p:sldId id="281" r:id="rId20"/>
    <p:sldId id="282"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Objects="1">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
        <p:nvSpPr>
          <p:cNvPr id="28" name="Date Placeholder 27"/>
          <p:cNvSpPr>
            <a:spLocks noGrp="1"/>
          </p:cNvSpPr>
          <p:nvPr>
            <p:ph type="dt" sz="half" idx="10"/>
          </p:nvPr>
        </p:nvSpPr>
        <p:spPr/>
        <p:txBody>
          <a:bodyPr/>
          <a:lstStyle/>
          <a:p>
            <a:fld id="{AB650F66-750F-8446-BC45-9CB3A91D474A}" type="datetimeFigureOut">
              <a:rPr lang="en-US" smtClean="0"/>
              <a:pPr/>
              <a:t>1/11/2019</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F955BE3-6CAD-D94F-8973-63C012813089}"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GB"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AB650F66-750F-8446-BC45-9CB3A91D474A}" type="datetimeFigureOut">
              <a:rPr lang="en-US" smtClean="0"/>
              <a:pPr/>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955BE3-6CAD-D94F-8973-63C01281308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F955BE3-6CAD-D94F-8973-63C012813089}"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AB650F66-750F-8446-BC45-9CB3A91D474A}" type="datetimeFigureOut">
              <a:rPr lang="en-US" smtClean="0"/>
              <a:pPr/>
              <a:t>1/11/2019</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GB"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GB" smtClean="0"/>
              <a:t>Click to edit Master title style</a:t>
            </a:r>
            <a:endParaRPr kumimoji="0" lang="en-US"/>
          </a:p>
        </p:txBody>
      </p:sp>
      <p:sp>
        <p:nvSpPr>
          <p:cNvPr id="4" name="Date Placeholder 3"/>
          <p:cNvSpPr>
            <a:spLocks noGrp="1"/>
          </p:cNvSpPr>
          <p:nvPr>
            <p:ph type="dt" sz="half" idx="10"/>
          </p:nvPr>
        </p:nvSpPr>
        <p:spPr/>
        <p:txBody>
          <a:bodyPr/>
          <a:lstStyle/>
          <a:p>
            <a:fld id="{AB650F66-750F-8446-BC45-9CB3A91D474A}" type="datetimeFigureOut">
              <a:rPr lang="en-US" smtClean="0"/>
              <a:pPr/>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0F955BE3-6CAD-D94F-8973-63C012813089}"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B650F66-750F-8446-BC45-9CB3A91D474A}" type="datetimeFigureOut">
              <a:rPr lang="en-US" smtClean="0"/>
              <a:pPr/>
              <a:t>1/11/2019</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F955BE3-6CAD-D94F-8973-63C012813089}"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GB"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GB"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B650F66-750F-8446-BC45-9CB3A91D474A}" type="datetimeFigureOut">
              <a:rPr lang="en-US" smtClean="0"/>
              <a:pPr/>
              <a:t>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955BE3-6CAD-D94F-8973-63C012813089}"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7" name="Date Placeholder 6"/>
          <p:cNvSpPr>
            <a:spLocks noGrp="1"/>
          </p:cNvSpPr>
          <p:nvPr>
            <p:ph type="dt" sz="half" idx="10"/>
          </p:nvPr>
        </p:nvSpPr>
        <p:spPr/>
        <p:txBody>
          <a:bodyPr/>
          <a:lstStyle/>
          <a:p>
            <a:fld id="{AB650F66-750F-8446-BC45-9CB3A91D474A}" type="datetimeFigureOut">
              <a:rPr lang="en-US" smtClean="0"/>
              <a:pPr/>
              <a:t>1/11/2019</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F955BE3-6CAD-D94F-8973-63C012813089}"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GB"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Date Placeholder 2"/>
          <p:cNvSpPr>
            <a:spLocks noGrp="1"/>
          </p:cNvSpPr>
          <p:nvPr>
            <p:ph type="dt" sz="half" idx="10"/>
          </p:nvPr>
        </p:nvSpPr>
        <p:spPr/>
        <p:txBody>
          <a:bodyPr/>
          <a:lstStyle/>
          <a:p>
            <a:fld id="{AB650F66-750F-8446-BC45-9CB3A91D474A}" type="datetimeFigureOut">
              <a:rPr lang="en-US" smtClean="0"/>
              <a:pPr/>
              <a:t>1/11/2019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0F955BE3-6CAD-D94F-8973-63C01281308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B650F66-750F-8446-BC45-9CB3A91D474A}" type="datetimeFigureOut">
              <a:rPr lang="en-US" smtClean="0"/>
              <a:pPr/>
              <a:t>1/11/2019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F955BE3-6CAD-D94F-8973-63C01281308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GB"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F955BE3-6CAD-D94F-8973-63C012813089}"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B650F66-750F-8446-BC45-9CB3A91D474A}" type="datetimeFigureOut">
              <a:rPr lang="en-US" smtClean="0"/>
              <a:pPr/>
              <a:t>1/11/2019</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F955BE3-6CAD-D94F-8973-63C012813089}"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GB"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GB"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GB"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B650F66-750F-8446-BC45-9CB3A91D474A}" type="datetimeFigureOut">
              <a:rPr lang="en-US" smtClean="0"/>
              <a:pPr/>
              <a:t>1/11/2019</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B650F66-750F-8446-BC45-9CB3A91D474A}" type="datetimeFigureOut">
              <a:rPr lang="en-US" smtClean="0"/>
              <a:pPr/>
              <a:t>1/11/2019</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F955BE3-6CAD-D94F-8973-63C012813089}"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GB"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art-hellas.blogspot.com/2013/02/blog-post_7157.htm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19400"/>
            <a:ext cx="6400800" cy="3048000"/>
          </a:xfrm>
        </p:spPr>
        <p:txBody>
          <a:bodyPr/>
          <a:lstStyle/>
          <a:p>
            <a:r>
              <a:rPr lang="el-GR" dirty="0" err="1" smtClean="0"/>
              <a:t>ΧρισΤΙνα</a:t>
            </a:r>
            <a:r>
              <a:rPr lang="el-GR" dirty="0" smtClean="0"/>
              <a:t> </a:t>
            </a:r>
            <a:r>
              <a:rPr lang="el-GR" dirty="0" err="1" smtClean="0"/>
              <a:t>ΜπαξεβΑνη</a:t>
            </a:r>
            <a:endParaRPr lang="el-GR" dirty="0" smtClean="0"/>
          </a:p>
          <a:p>
            <a:r>
              <a:rPr lang="el-GR" dirty="0" smtClean="0"/>
              <a:t>ΑΛΕΦ </a:t>
            </a:r>
            <a:r>
              <a:rPr lang="el-GR" dirty="0" err="1" smtClean="0"/>
              <a:t>ΣιακΗρ</a:t>
            </a:r>
            <a:endParaRPr lang="el-GR" dirty="0" smtClean="0"/>
          </a:p>
          <a:p>
            <a:r>
              <a:rPr lang="el-GR" dirty="0" err="1" smtClean="0"/>
              <a:t>ΜαΝΩληΣ</a:t>
            </a:r>
            <a:r>
              <a:rPr lang="el-GR" dirty="0" smtClean="0"/>
              <a:t> </a:t>
            </a:r>
            <a:r>
              <a:rPr lang="el-GR" dirty="0" err="1" smtClean="0"/>
              <a:t>ΣτεφανουδΑκηΣ</a:t>
            </a:r>
            <a:endParaRPr lang="en-US" dirty="0"/>
          </a:p>
        </p:txBody>
      </p:sp>
      <p:sp>
        <p:nvSpPr>
          <p:cNvPr id="2" name="Title 1"/>
          <p:cNvSpPr>
            <a:spLocks noGrp="1"/>
          </p:cNvSpPr>
          <p:nvPr>
            <p:ph type="ctrTitle"/>
          </p:nvPr>
        </p:nvSpPr>
        <p:spPr/>
        <p:txBody>
          <a:bodyPr/>
          <a:lstStyle/>
          <a:p>
            <a:r>
              <a:rPr lang="el-GR" dirty="0" smtClean="0"/>
              <a:t>Εισαγωγή στο Ναρκισσισμό</a:t>
            </a:r>
            <a:br>
              <a:rPr lang="el-GR" dirty="0" smtClean="0"/>
            </a:br>
            <a:r>
              <a:rPr lang="el-GR" dirty="0" smtClean="0"/>
              <a:t>12/01/2019 </a:t>
            </a:r>
            <a:endParaRPr lang="en-US" dirty="0"/>
          </a:p>
        </p:txBody>
      </p:sp>
      <p:pic>
        <p:nvPicPr>
          <p:cNvPr id="4" name="Picture 3" descr="ποτέλεσμα εικόνας για μυθος του ναρκισσου">
            <a:hlinkClick r:id="rId2"/>
          </p:cNvPr>
          <p:cNvPicPr>
            <a:picLocks noChangeAspect="1" noChangeArrowheads="1"/>
          </p:cNvPicPr>
          <p:nvPr/>
        </p:nvPicPr>
        <p:blipFill>
          <a:blip r:embed="rId3"/>
          <a:srcRect/>
          <a:stretch>
            <a:fillRect/>
          </a:stretch>
        </p:blipFill>
        <p:spPr bwMode="auto">
          <a:xfrm>
            <a:off x="1676400" y="3886200"/>
            <a:ext cx="6096000" cy="2286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10000"/>
          </a:bodyPr>
          <a:lstStyle/>
          <a:p>
            <a:r>
              <a:rPr lang="en-US" dirty="0" smtClean="0"/>
              <a:t>S. </a:t>
            </a:r>
            <a:r>
              <a:rPr lang="en-US" dirty="0" err="1" smtClean="0"/>
              <a:t>Ferenczi</a:t>
            </a:r>
            <a:r>
              <a:rPr lang="en-GB" dirty="0" smtClean="0"/>
              <a:t>: </a:t>
            </a:r>
            <a:r>
              <a:rPr lang="el-GR" dirty="0" smtClean="0"/>
              <a:t>Επιρροή που ασκεί η οργανική ασθένεια στην κατανομή της λίμπιντο. Αυτός που υποφέρει από οργανικό πόνο και δυσάρεστες αισθήσεις αποσύρει το ενδιαφέρον του από τα αντικείμενα του εξωτερικού κόσμου. Αποσύρει το λιμπιντικό του ενδιαφέρον από τα ερωτικά του αντικείμενα, σταματάει να αγαπάει όσο υποφέρει. Η λίμπιντο και το ενδιαφέρον του Εγώ έχουν εδώ το ίδιο πεπρωμένο και για άλλη μια φορά δεν μπορούν να διακριθούν μεταξύ τους.</a:t>
            </a:r>
          </a:p>
          <a:p>
            <a:r>
              <a:rPr lang="el-GR" dirty="0" smtClean="0"/>
              <a:t>Ναρκισσιστική απόσυρση της λίμπιντο στην κατάσταση του ύπνου. </a:t>
            </a:r>
          </a:p>
          <a:p>
            <a:r>
              <a:rPr lang="el-GR" dirty="0" smtClean="0"/>
              <a:t>Ο εγωισμός των ονείρων.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45719"/>
          </a:xfrm>
        </p:spPr>
        <p:txBody>
          <a:bodyPr>
            <a:normAutofit fontScale="90000"/>
          </a:bodyPr>
          <a:lstStyle/>
          <a:p>
            <a:r>
              <a:rPr lang="el-GR" dirty="0" smtClean="0"/>
              <a:t/>
            </a:r>
            <a:br>
              <a:rPr lang="el-GR" dirty="0" smtClean="0"/>
            </a:br>
            <a:endParaRPr lang="en-US" dirty="0"/>
          </a:p>
        </p:txBody>
      </p:sp>
      <p:sp>
        <p:nvSpPr>
          <p:cNvPr id="3" name="Content Placeholder 2"/>
          <p:cNvSpPr>
            <a:spLocks noGrp="1"/>
          </p:cNvSpPr>
          <p:nvPr>
            <p:ph sz="quarter" idx="1"/>
          </p:nvPr>
        </p:nvSpPr>
        <p:spPr/>
        <p:txBody>
          <a:bodyPr>
            <a:normAutofit fontScale="85000" lnSpcReduction="20000"/>
          </a:bodyPr>
          <a:lstStyle/>
          <a:p>
            <a:r>
              <a:rPr lang="el-GR" dirty="0" smtClean="0"/>
              <a:t>Ο υποχονδριακός αποσύρει ενδιαφέρον και λίμπιντο από τα αντικείμενα του εξωτερικού κόσμου και επικεντρώνει και τα δύο στο όργανο που τον απασχολεί. </a:t>
            </a:r>
          </a:p>
          <a:p>
            <a:r>
              <a:rPr lang="el-GR" dirty="0" smtClean="0"/>
              <a:t>Διαφορά υποχονδρίας και οργανικής ασθένειας</a:t>
            </a:r>
            <a:r>
              <a:rPr lang="en-GB" dirty="0" smtClean="0"/>
              <a:t>: </a:t>
            </a:r>
            <a:r>
              <a:rPr lang="el-GR" dirty="0" smtClean="0"/>
              <a:t>Στην οργανική νόσο οι ενοχλητικές και οδυνηρές αισθήσεις αιτιολογούνται από αποδείξιμες μεταβολές ενώ στην υποχονδρία όχι. Το ίδιο ισχύει και στις άλλες νευρώσεις. </a:t>
            </a:r>
          </a:p>
          <a:p>
            <a:r>
              <a:rPr lang="el-GR" dirty="0" smtClean="0"/>
              <a:t>Σεξουαλική θεωρία- ιδέα ότι ορισμένα άλλα </a:t>
            </a:r>
            <a:r>
              <a:rPr lang="el-GR" smtClean="0"/>
              <a:t>σημεία του </a:t>
            </a:r>
            <a:r>
              <a:rPr lang="el-GR" dirty="0" smtClean="0"/>
              <a:t>σώματος (ερωτογενείς ζώνες) θα μπορούσαν να πάρουν τη θέση των γεννητικών οργάνων. </a:t>
            </a:r>
          </a:p>
          <a:p>
            <a:r>
              <a:rPr lang="el-GR" dirty="0" smtClean="0"/>
              <a:t>Μεταβολή της ερωτογένειας στα όργανα- μεταβολή της λιμπιντικής επένδυσης στο Εγώ. </a:t>
            </a:r>
          </a:p>
          <a:p>
            <a:r>
              <a:rPr lang="el-GR" dirty="0" smtClean="0"/>
              <a:t>Η υποχονδρία μπορεί να έχει την ίδια επενέργεια στην κατανομή της λίμπιντο όπως η υλική ασθένεια των οργάνων.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fontScale="77500" lnSpcReduction="20000"/>
          </a:bodyPr>
          <a:lstStyle/>
          <a:p>
            <a:r>
              <a:rPr lang="el-GR" dirty="0" smtClean="0"/>
              <a:t> Όπως η λίμπιντο του αντικειμένου δεν μας άφηνε αρχικά να παρατηρήσουμε τη λίμπιντο του Εγώ, έτσι και κατά την επιλογή αντικειμένου του παιδιού (και του εφήβου)  αυτό λαμβάνει τα σεξουαλικά του αντικείμενα από τα βιώματα ικανοποίησης του. </a:t>
            </a:r>
          </a:p>
          <a:p>
            <a:r>
              <a:rPr lang="el-GR" dirty="0" smtClean="0"/>
              <a:t>Οι σεξουαλικές </a:t>
            </a:r>
            <a:r>
              <a:rPr lang="el-GR" dirty="0" err="1" smtClean="0"/>
              <a:t>ενορμήσεις</a:t>
            </a:r>
            <a:r>
              <a:rPr lang="el-GR" dirty="0" smtClean="0"/>
              <a:t> αρχικά στηρίζονται στην ικανοποίηση των </a:t>
            </a:r>
            <a:r>
              <a:rPr lang="el-GR" dirty="0" err="1" smtClean="0"/>
              <a:t>ενορμήσεων</a:t>
            </a:r>
            <a:r>
              <a:rPr lang="el-GR" dirty="0" smtClean="0"/>
              <a:t> του Εγώ, αργότερα ανεξαρτητοποιούνται. Τα άτομα που ασχολούνται με τη διατροφή, τη φροντίδα, την προστασία του παιδιού γίνονται τα πρώτα σεξουαλικά αντικείμενα, δηλαδή αρχικά η μητέρα ή το υποκατάστατο της (</a:t>
            </a:r>
            <a:r>
              <a:rPr lang="el-GR" b="1" u="sng" dirty="0" err="1" smtClean="0"/>
              <a:t>Ανακλιτικός</a:t>
            </a:r>
            <a:r>
              <a:rPr lang="el-GR" b="1" u="sng" dirty="0" smtClean="0"/>
              <a:t> τύπος </a:t>
            </a:r>
            <a:r>
              <a:rPr lang="el-GR" u="sng" dirty="0" smtClean="0"/>
              <a:t>επιλογής αντικειμένου</a:t>
            </a:r>
            <a:r>
              <a:rPr lang="el-GR" dirty="0" smtClean="0"/>
              <a:t>). </a:t>
            </a:r>
          </a:p>
          <a:p>
            <a:r>
              <a:rPr lang="el-GR" b="1" u="sng" dirty="0" smtClean="0"/>
              <a:t>Ναρκισσιστικός τύπος </a:t>
            </a:r>
            <a:r>
              <a:rPr lang="el-GR" u="sng" dirty="0" smtClean="0"/>
              <a:t>επιλογής αντικειμένου</a:t>
            </a:r>
            <a:r>
              <a:rPr lang="en-US" dirty="0" smtClean="0"/>
              <a:t>: </a:t>
            </a:r>
            <a:r>
              <a:rPr lang="el-GR" dirty="0" smtClean="0"/>
              <a:t>Σε άτομα που η ανάπτυξη της λίμπιντό τους έχει βιώσει κάποια διαταραχή, δεν επιλέγουν το μεταγενέστερο ερωτικό τους αντικείμενο κατά το πρότυπο της μητέρας αλλά κατά το πρότυπο του ίδιου τους του εαυτού. </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fontScale="77500" lnSpcReduction="20000"/>
          </a:bodyPr>
          <a:lstStyle/>
          <a:p>
            <a:r>
              <a:rPr lang="el-GR" dirty="0" smtClean="0"/>
              <a:t>Ο ναρκισσισμός ενός ατόμου αναπτύσσει μια μεγάλη έλξη προς εκείνους που έχουν παραιτηθεί από το δικό τους ναρκισσισμό και βρίσκονται σε ερωτική αναζήτηση του αντικειμένου. Η γοητεία του παιδιού βασίζεται σε μεγάλο βαθμό στο ναρκισσισμό, στην αυτάρκεια και στο απρόσιτο του, το ίδιο και η γοητεία ορισμένων ζώων  που μοιάζουν να αδιαφορούν για εμάς, ακόμη και ο μεγάλος εγκληματίας αποσπούν το ενδιαφέρον μας μέσω του ναρκισσισμού, κρατώντας μακριά κάθε τι που θα μείωνε το Εγώ τους.  </a:t>
            </a:r>
          </a:p>
          <a:p>
            <a:r>
              <a:rPr lang="el-GR" dirty="0" smtClean="0"/>
              <a:t>Το παιδί που πρέπει να πραγματοποιήσει τα ανεκπλήρωτα όνειρα των γονέων, να γίνει σπουδαίος άντρας και ήρωας στη θέση του πατέρα, να παντρευτεί έναν πρίγκιπα για να αποζημιώσει τη μητέρα. </a:t>
            </a:r>
          </a:p>
          <a:p>
            <a:r>
              <a:rPr lang="el-GR" dirty="0" smtClean="0"/>
              <a:t>Το πιο δύσκολο σημείο του ναρκισσιστικού συστήματος, η αθανασία του Εγώ πιέζεται από την πραγματικότητα και εξασφαλίζεται στην καταφυγή στο παιδί. </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fontScale="70000" lnSpcReduction="20000"/>
          </a:bodyPr>
          <a:lstStyle/>
          <a:p>
            <a:r>
              <a:rPr lang="el-GR" dirty="0" smtClean="0"/>
              <a:t>«Σύμπλεγμα ευνουχισμού» (άγχος του πέους στο αγόρι, φθόνος του πέους στο κορίτσι).</a:t>
            </a:r>
          </a:p>
          <a:p>
            <a:r>
              <a:rPr lang="el-GR" b="1" u="sng" dirty="0" smtClean="0"/>
              <a:t>Απώθηση</a:t>
            </a:r>
            <a:r>
              <a:rPr lang="en-US" dirty="0" smtClean="0"/>
              <a:t>:</a:t>
            </a:r>
            <a:r>
              <a:rPr lang="el-GR" dirty="0" smtClean="0"/>
              <a:t> Η απώθηση ξεκινάει από τον αυτοσεβασμό του Εγώ. Ο σχηματισμός του ιδανικού θα ήταν από πλευράς του Εγώ η προϋπόθεση της απώθησης. Σε αυτό το ιδανικό Εγώ απευθύνεται η αγάπη προς τον εαυτό, την οποία κατά την παιδική ηλικία απολάμβανε το πραγματικό Εγώ. Αυτό που προβάλλεται ως ιδανικό είναι το υποκατάστατο του χαμένου ναρκισσισμού της παιδικής ηλικίας, όταν ο ίδιος ήταν το ιδανικό του. </a:t>
            </a:r>
          </a:p>
          <a:p>
            <a:r>
              <a:rPr lang="el-GR" b="1" u="sng" dirty="0" smtClean="0"/>
              <a:t>Μετουσίωση</a:t>
            </a:r>
            <a:r>
              <a:rPr lang="en-US" dirty="0" smtClean="0"/>
              <a:t>:</a:t>
            </a:r>
            <a:r>
              <a:rPr lang="el-GR" dirty="0" smtClean="0"/>
              <a:t> Η διαδικασία της λίμπιντο του αντικειμένου, κατά την οποία η </a:t>
            </a:r>
            <a:r>
              <a:rPr lang="el-GR" dirty="0" err="1" smtClean="0"/>
              <a:t>ενόρμηση</a:t>
            </a:r>
            <a:r>
              <a:rPr lang="el-GR" dirty="0" smtClean="0"/>
              <a:t> αφοσιώνεται σε ένα στόχο που απέχει πολύ από τη σεξουαλική ικανοποίηση, η έμφαση δίνεται στην απόκλιση από το σεξουαλικό. </a:t>
            </a:r>
          </a:p>
          <a:p>
            <a:r>
              <a:rPr lang="el-GR" b="1" u="sng" dirty="0" smtClean="0"/>
              <a:t>Εξιδανίκευση</a:t>
            </a:r>
            <a:r>
              <a:rPr lang="en-US" b="1" u="sng" dirty="0" smtClean="0"/>
              <a:t>: </a:t>
            </a:r>
            <a:r>
              <a:rPr lang="el-GR" dirty="0" smtClean="0"/>
              <a:t>Είναι μια διαδικασία σε σχέση με το αντικείμενο, μέσω της οποίας αυτό χωρίς αλλαγή της φύσης του μεγεθύνεται και ανυψώνεται ψυχικά. Η εξιδανίκευση είναι δυνατή τόσο στο πεδίο της λίμπιντο του Εγώ όσο και σε αυτό της λίμπιντο του αντικειμένου. </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fontScale="92500" lnSpcReduction="10000"/>
          </a:bodyPr>
          <a:lstStyle/>
          <a:p>
            <a:r>
              <a:rPr lang="el-GR" dirty="0" smtClean="0"/>
              <a:t>Συναντά κανείς στους νευρωτικούς τις μεγαλύτερες διαφορές έντασης ανάμεσα στη διαμόρφωση του ιδανικού του Εγώ και το μέγεθος της μετουσίωσης των πρωτόγονων λιμπιντικών τους </a:t>
            </a:r>
            <a:r>
              <a:rPr lang="el-GR" dirty="0" err="1" smtClean="0"/>
              <a:t>ενορμήσεων</a:t>
            </a:r>
            <a:r>
              <a:rPr lang="el-GR" dirty="0" smtClean="0"/>
              <a:t>. </a:t>
            </a:r>
          </a:p>
          <a:p>
            <a:r>
              <a:rPr lang="el-GR" dirty="0" smtClean="0"/>
              <a:t>Στους παρανοϊκούς εντοπίζουμε την εξασφάλιση της ναρκισσιστικής ικανοποίησης από το ιδανικό του Εγώ, παραλήρημα παρατήρησης, παρακολούθησης. </a:t>
            </a:r>
          </a:p>
          <a:p>
            <a:r>
              <a:rPr lang="el-GR" dirty="0" smtClean="0"/>
              <a:t>Ομοφυλόφιλη λίμπιντο χρησιμοποιείται για το σχηματισμό του ναρκισσιστικού ιδανικού του Εγώ. Ενσάρκωση της γονεϊκής κριτικής και στη συνέχεια της κριτικής της κοινωνίας, απώθηση από μια αρχικά εξωτερική απαγόρευση.   </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a:t>
            </a:r>
            <a:endParaRPr lang="el-GR" dirty="0"/>
          </a:p>
        </p:txBody>
      </p:sp>
      <p:sp>
        <p:nvSpPr>
          <p:cNvPr id="3" name="2 - Θέση περιεχομένου"/>
          <p:cNvSpPr>
            <a:spLocks noGrp="1"/>
          </p:cNvSpPr>
          <p:nvPr>
            <p:ph sz="quarter" idx="1"/>
          </p:nvPr>
        </p:nvSpPr>
        <p:spPr/>
        <p:txBody>
          <a:bodyPr/>
          <a:lstStyle/>
          <a:p>
            <a:r>
              <a:rPr lang="el-GR" dirty="0" smtClean="0"/>
              <a:t>Θεωρία του ονείρου- αυτοπαρατήρηση ως παρανοϊκό παραλήρημα παρακολούθησης.</a:t>
            </a:r>
          </a:p>
          <a:p>
            <a:r>
              <a:rPr lang="el-GR" dirty="0" smtClean="0"/>
              <a:t>Κυριαρχία λογοκρισίας, η οποία υποχρεώνει τις ονειρικές σκέψεις σε παραμόρφωση. Στραμμένη στις ονειρικές σκέψεις πλευρά των τάσεων που εξουσιάζουν το Εγώ και εισάγουν τις απωθήσεις. </a:t>
            </a:r>
          </a:p>
          <a:p>
            <a:r>
              <a:rPr lang="el-GR" dirty="0" smtClean="0"/>
              <a:t>Ιδανικό του Εγώ, εκδηλώσεις της ηθικής συνείδησης και το λογοκριτή του ονείρου. </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a:bodyPr>
          <a:lstStyle/>
          <a:p>
            <a:r>
              <a:rPr lang="el-GR" dirty="0" smtClean="0"/>
              <a:t>Στην απωθημένη λίμπιντο, η ερωτική επένδυση βιώνεται σαν μεγάλη μείωση του Εγώ. Η επιστροφή της λίμπιντο του αντικειμένου στο Εγώ, η μετατροπή της σε ναρκισσισμό αντιστοιχεί στην πρωταρχική κατάσταση κατά την οποία η λίμπιντο του αντικειμένου και η λίμπιντο του Εγώ δεν διακρίνονται μεταξύ τους. </a:t>
            </a:r>
          </a:p>
          <a:p>
            <a:r>
              <a:rPr lang="el-GR" dirty="0" smtClean="0"/>
              <a:t>Η ανάπτυξη του Εγώ συνίσταται σε μια απομάκρυνση απο τον πρωτογενή ναρκισσισμό. Αυτή η απομάκρυνση συντελείται μέσω της μετάθεσης της λίμπιντο σε ένα ιδανικό του Εγώ που έχει διώξει τις λιμπιντικές επενδύσεις σε αντικείμενα.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lnSpcReduction="10000"/>
          </a:bodyPr>
          <a:lstStyle/>
          <a:p>
            <a:r>
              <a:rPr lang="el-GR" dirty="0" smtClean="0"/>
              <a:t>Το σεξουαλικό ιδανικό μπαίνει σε μία βοηθητική σχέση με το ιδανικό του Εγώ. Το σεξουαλικό ιδανικό μπορεί να χρησιμοποιηθεί ως υποκατάστατη ικανοποίηση. </a:t>
            </a:r>
          </a:p>
          <a:p>
            <a:r>
              <a:rPr lang="el-GR" dirty="0" smtClean="0"/>
              <a:t>Αγαπάει κανείς τότε, σύμφωνα με τον τύπο της ναρκισσιστικής επιλογής αντικειμένου, αυτό που ήταν κάποτε ο ίδιος και το έχει χάσει ή αυτό που διαθέτει τα πλεονεκτήματα που ο ίδιος δεν έχει σε καμία περίπτωση.</a:t>
            </a:r>
          </a:p>
          <a:p>
            <a:r>
              <a:rPr lang="el-GR" dirty="0" smtClean="0"/>
              <a:t>Αγαπιέται αυτό που διαθέτει το πλεονέκτημα, κατά το οποίο το Εγώ υστερεί του ιδανικού.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20000"/>
          </a:bodyPr>
          <a:lstStyle/>
          <a:p>
            <a:r>
              <a:rPr lang="el-GR" dirty="0" smtClean="0"/>
              <a:t>Αυτή η περίπτωση έχει ιδιαίτερη σημασία για το νευρωτικό, ο οποίος μέσω των υπερβολικά μεγάλων επενδύσεων σε αντικείμενα έχει φτωχύνει το Εγώ του και δεν είναι σε θέση να εκπληρώσει το ιδανικό του Εγώ του. Επιλέγει ένα σεξουαλικό ιδανικό, το οποίο κατέχει τα πλεονεκτήματα που ο ίδιος δεν μπορεί να πετύχει. Αυτή είναι η ίαση μέσω αγάπης.</a:t>
            </a:r>
          </a:p>
          <a:p>
            <a:r>
              <a:rPr lang="el-GR" dirty="0" smtClean="0"/>
              <a:t>Τις περισσότερες φορές συνοδεύτεται από αυτήν τη θεραπευτική προσδοκία και την κατευθύνει προς το πρόσωπο του θεραπευτή του. </a:t>
            </a:r>
          </a:p>
          <a:p>
            <a:r>
              <a:rPr lang="el-GR" dirty="0" smtClean="0"/>
              <a:t>Αυτό το θεραπευτικό πλάνο εμποδίζεται από την ανικανότητα του ασθενούς να αγαπήσει, η οποία οφείλεται στις εκτεταμένες του απωθήσεις.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 μύθος του Νάρκισσου</a:t>
            </a:r>
            <a:endParaRPr lang="en-US" dirty="0"/>
          </a:p>
        </p:txBody>
      </p:sp>
      <p:sp>
        <p:nvSpPr>
          <p:cNvPr id="3" name="Content Placeholder 2"/>
          <p:cNvSpPr>
            <a:spLocks noGrp="1"/>
          </p:cNvSpPr>
          <p:nvPr>
            <p:ph sz="quarter" idx="1"/>
          </p:nvPr>
        </p:nvSpPr>
        <p:spPr/>
        <p:txBody>
          <a:bodyPr>
            <a:normAutofit fontScale="70000" lnSpcReduction="20000"/>
          </a:bodyPr>
          <a:lstStyle/>
          <a:p>
            <a:r>
              <a:rPr lang="el-GR" dirty="0" smtClean="0"/>
              <a:t>Ο Νάρκισσος ήταν ο γιος της νύμφης </a:t>
            </a:r>
            <a:r>
              <a:rPr lang="el-GR" dirty="0" err="1" smtClean="0"/>
              <a:t>Λειριώπης</a:t>
            </a:r>
            <a:r>
              <a:rPr lang="el-GR" dirty="0" smtClean="0"/>
              <a:t> και του ποταμού Κηφισού. Μία νύμφη που ονομαζόταν Ηχώ τον ερωτεύτηκε, αλλά δεν μπορούσε να του εξομολογηθεί τον έρωτα της γιατί η Ηχώ μπορούσε μόνο να επαναλαμβάνει αυτά που της έλεγαν. Μια μέρα ο Νάρκισσος περπάταγε με τους φίλους του στο δάσος, αλλά τους έχασε. Φώναξε «Είναι κανείς εδώ</a:t>
            </a:r>
            <a:r>
              <a:rPr lang="en-US" dirty="0" smtClean="0"/>
              <a:t>;</a:t>
            </a:r>
            <a:r>
              <a:rPr lang="el-GR" dirty="0" smtClean="0"/>
              <a:t>» και η Ηχώ απάντησε «εδώ, εδώ…», Ο Νάρκισσος δεν ανταποκρίθηκε στον </a:t>
            </a:r>
            <a:r>
              <a:rPr lang="el-GR" dirty="0" err="1" smtClean="0"/>
              <a:t>εκδηλούμενο</a:t>
            </a:r>
            <a:r>
              <a:rPr lang="el-GR" dirty="0" smtClean="0"/>
              <a:t> έρωτα της Νύμφης </a:t>
            </a:r>
            <a:r>
              <a:rPr lang="el-GR" dirty="0" err="1" smtClean="0"/>
              <a:t>Ηχούς</a:t>
            </a:r>
            <a:r>
              <a:rPr lang="el-GR" dirty="0" smtClean="0"/>
              <a:t> . Η Ηχώ πληγώθηκε τόσο πολύ που κρύφτηκε σε μια σπηλιά, μέχρι το μόνο που απέμεινε από αυτήν ήταν η φωνή της. </a:t>
            </a:r>
          </a:p>
          <a:p>
            <a:r>
              <a:rPr lang="el-GR" dirty="0" smtClean="0"/>
              <a:t>Οι Θεοί τιμώρησαν τον Νάρκισσο κάνοντάς τον να ερωτευτεί τον ίδιο του τον εαυτό του και τον καταδίκασαν να ζήσει μόνο ωσότου αναγνώριζε τον εαυτό του. </a:t>
            </a:r>
          </a:p>
          <a:p>
            <a:r>
              <a:rPr lang="el-GR" dirty="0" smtClean="0"/>
              <a:t>Αποτέλεσμα ήταν η μεν φωνή της </a:t>
            </a:r>
            <a:r>
              <a:rPr lang="el-GR" dirty="0" err="1" smtClean="0"/>
              <a:t>Ηχούς</a:t>
            </a:r>
            <a:r>
              <a:rPr lang="el-GR" dirty="0" smtClean="0"/>
              <a:t> να εξασθενεί συνέχεια με τρόπο ώστε ν' ακούγονται μόνο οι τελευταίες συλλαβές και να σβήνει, ο δε Νάρκισσος </a:t>
            </a:r>
            <a:r>
              <a:rPr lang="el-GR" dirty="0" err="1" smtClean="0"/>
              <a:t>αυτοθαυμαζόμενος</a:t>
            </a:r>
            <a:r>
              <a:rPr lang="el-GR" dirty="0" smtClean="0"/>
              <a:t> να πνίγεται στο νερό του ποταμού στην προσπάθεια του να αγγίξει το είδωλο του.</a:t>
            </a:r>
          </a:p>
          <a:p>
            <a:r>
              <a:rPr lang="el-GR" dirty="0" smtClean="0"/>
              <a:t>Στη θέση εκείνη φύτρωσε το ομώνυμο άνθος ως σύμβολο της αναγέννησης και της ελπίδας. </a:t>
            </a:r>
          </a:p>
          <a:p>
            <a:endParaRPr lang="el-GR"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77500" lnSpcReduction="20000"/>
          </a:bodyPr>
          <a:lstStyle/>
          <a:p>
            <a:r>
              <a:rPr lang="el-GR" dirty="0" smtClean="0"/>
              <a:t>Από το ιδανικό του Εγώ ξεκινάει ένας σημαντικός δρόμος προς την κατανόηση της ψυολογίας των μαζών. Αυτό το ιδανικό, εκτός από ατομικό, έχει και ένα κοινωνικό μέρος, είναι και το κοινό ιδανικό μιας οικογένειας, μιας τάξης, ενός έθνους. </a:t>
            </a:r>
          </a:p>
          <a:p>
            <a:r>
              <a:rPr lang="el-GR" dirty="0" smtClean="0"/>
              <a:t>Εκτός από τη ναρκισσιστική λίμπιντο, έχει δεσμεύσει και μια μεγάλη ποσότητα ομοφυλόφιλης λίμπιντο ενός ατόμου, η οποία με αυτό τον τρόπο επιστρέφει στο Εγώ. Η δυσαρέσκεια λόγω της μη εκπλήρωσης αυτού του ιδανικού απελευθερώνει ομοφυλόφιλη λίμπιντο, η οποία μετατρέπεται σε συνείδηση ενοχής (κοινωνικό άγχος). Η συνείδηση ενοχής ήταν αρχικά άγχος της απώλειας της αγάπης των γονέων και αργότερα των συντρόφων. </a:t>
            </a:r>
          </a:p>
          <a:p>
            <a:r>
              <a:rPr lang="el-GR" dirty="0" smtClean="0"/>
              <a:t>Γίνεται έτσι κατανοητή η συχνή πρόκληση της παράνοιας μέσω της προσβολής του Εγώ, ο σχηματισμός του ιδανικού και της μετουσίωσης στο ιδανικό του Εγώ.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70000" lnSpcReduction="20000"/>
          </a:bodyPr>
          <a:lstStyle/>
          <a:p>
            <a:r>
              <a:rPr lang="el-GR" dirty="0" smtClean="0"/>
              <a:t>Ο</a:t>
            </a:r>
            <a:r>
              <a:rPr dirty="0" smtClean="0"/>
              <a:t>μύθος του Νάρκισσου «δίδασκε» τι μπορεί να πάθει ένα αγόρι, ματαιόδοξο και φιλάρεσκο, που χρονοτριβεί μπροστά στο είδωλό του, που παγιδεύεται στον παθολογικό αυτοθαυμασμό του. Στην προέκταση αυτής της ρητορικής βρίσκουμε την αδυναμία του Νάρκισσου να αντιληφθεί τη διαφορά ανάμεσα στην πραγματικότητα και την αυταπάτη, την ψευδαίσθηση, τόσο οπ</a:t>
            </a:r>
            <a:r>
              <a:rPr lang="el-GR" dirty="0" err="1" smtClean="0"/>
              <a:t>τική</a:t>
            </a:r>
            <a:r>
              <a:rPr dirty="0" smtClean="0"/>
              <a:t> (η εικόνα του στα νερά της λίμνης) όσο και ακουστικ</a:t>
            </a:r>
            <a:r>
              <a:rPr lang="el-GR" dirty="0" smtClean="0"/>
              <a:t>ή</a:t>
            </a:r>
            <a:r>
              <a:rPr dirty="0" smtClean="0"/>
              <a:t> (το ακουστικό φαινόμενο της ηχ</a:t>
            </a:r>
            <a:r>
              <a:rPr lang="el-GR" dirty="0" smtClean="0"/>
              <a:t>ού</a:t>
            </a:r>
            <a:r>
              <a:rPr dirty="0" smtClean="0"/>
              <a:t>ς που πολλαπλασιάζει τη φωνή και δημιουργεί την ψευδαίσθηση της παρουσίας άλλου ή άλλων).</a:t>
            </a:r>
            <a:endParaRPr lang="el-GR" dirty="0" smtClean="0"/>
          </a:p>
          <a:p>
            <a:r>
              <a:rPr dirty="0" smtClean="0"/>
              <a:t> Στο επόμενο βήμα ο μύθος του Νάρκισσου συναντά την τέχνη -ο μύθος χρησίμευσε από την Αναγέννηση και μετά στον (καθ)ορισμότης ζωγραφικής και της τέχνης γενικότερα, στον προσδιορισμό της σχέσης του καλλιτέχνη με την καλλιτεχνική δημιουργία.</a:t>
            </a:r>
            <a:endParaRPr lang="el-GR" dirty="0" smtClean="0"/>
          </a:p>
          <a:p>
            <a:r>
              <a:rPr dirty="0" smtClean="0"/>
              <a:t>Στον 20ό αιώνα ο μύθος </a:t>
            </a:r>
            <a:r>
              <a:rPr lang="el-GR" dirty="0" smtClean="0"/>
              <a:t>χρησιμοποιήθηκε</a:t>
            </a:r>
            <a:r>
              <a:rPr dirty="0" smtClean="0"/>
              <a:t> από την ψυχανάλυση στην τάση που ονομάστηκε «ναρκισσισμός». Η παρετυμολογία συσχετίζει το όνομα του νέου με τη νάρκη</a:t>
            </a:r>
            <a:r>
              <a:rPr lang="en-GB" dirty="0" smtClean="0"/>
              <a:t>, </a:t>
            </a:r>
            <a:r>
              <a:rPr dirty="0" smtClean="0"/>
              <a:t>εξάλλου, έτσι επιδρά η βαριά μυρωδιά του ομώνυμου φυτού, σαν ναρκωτικό.</a:t>
            </a:r>
          </a:p>
          <a:p>
            <a:pPr>
              <a:buNone/>
            </a:pPr>
            <a:endParaRP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fontScale="92500" lnSpcReduction="20000"/>
          </a:bodyPr>
          <a:lstStyle/>
          <a:p>
            <a:r>
              <a:rPr lang="el-GR" dirty="0" smtClean="0"/>
              <a:t>Ο </a:t>
            </a:r>
            <a:r>
              <a:rPr lang="el-GR" dirty="0" err="1" smtClean="0"/>
              <a:t>Freud</a:t>
            </a:r>
            <a:r>
              <a:rPr lang="el-GR" dirty="0" smtClean="0"/>
              <a:t> χρησιμοποίησε αυτήν την ιστορία για να περιγράψει ένα στάδιο </a:t>
            </a:r>
            <a:r>
              <a:rPr lang="el-GR" dirty="0" err="1" smtClean="0"/>
              <a:t>εσωστρεφόμενης</a:t>
            </a:r>
            <a:r>
              <a:rPr lang="el-GR" dirty="0" smtClean="0"/>
              <a:t> ερωτικής διάθεσης. Βασίστηκε στην υπόθεση ότι δεν υπάρχει λειτουργικό Εγώ στην αρχή της ψυχικής ζωής, επομένως υπάρχει ένα στάδιο αυτοερωτισμού πριν την ύπαρξη σχέσεων με αντικείμενα.</a:t>
            </a:r>
          </a:p>
          <a:p>
            <a:r>
              <a:rPr lang="el-GR" dirty="0" smtClean="0"/>
              <a:t>Ο Νάρκισσος κοίταζε το νερό, βλέπει ένα πρόσωπο αλλά δεν καταλαβαίνει ότι είναι ότι είναι ο ίδιος του ο εαυτός. Έχει δύο επιλογές: Ή να παραμείνει σε κατάσταση άγνοιας, το οποίο συνεπάγεται μηδενική ψυχολογική ωρίμανση, ή να πληγωθεί καταλαβαίνοντας ότι δεν είναι το κέντρο του κόσμου.</a:t>
            </a:r>
          </a:p>
          <a:p>
            <a:r>
              <a:rPr lang="el-GR" dirty="0" smtClean="0"/>
              <a:t>Και στις δύο αυτές εναλλακτικές ο Νάρκισσος αποτραβιέται από τις σχέσεις αντικειμένων. </a:t>
            </a:r>
          </a:p>
          <a:p>
            <a:pPr>
              <a:buNone/>
            </a:pP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Ναρκισσισμός-όρος</a:t>
            </a:r>
            <a:endParaRPr lang="en-US" dirty="0"/>
          </a:p>
        </p:txBody>
      </p:sp>
      <p:sp>
        <p:nvSpPr>
          <p:cNvPr id="3" name="Content Placeholder 2"/>
          <p:cNvSpPr>
            <a:spLocks noGrp="1"/>
          </p:cNvSpPr>
          <p:nvPr>
            <p:ph sz="quarter" idx="1"/>
          </p:nvPr>
        </p:nvSpPr>
        <p:spPr/>
        <p:txBody>
          <a:bodyPr>
            <a:normAutofit lnSpcReduction="10000"/>
          </a:bodyPr>
          <a:lstStyle/>
          <a:p>
            <a:r>
              <a:rPr lang="el-GR" dirty="0" smtClean="0"/>
              <a:t>Ο όρος ναρκισσισμός επιλέχθηκε από τον </a:t>
            </a:r>
            <a:r>
              <a:rPr lang="en-GB" dirty="0" smtClean="0"/>
              <a:t>P. </a:t>
            </a:r>
            <a:r>
              <a:rPr lang="en-GB" dirty="0" err="1" smtClean="0"/>
              <a:t>Näcke</a:t>
            </a:r>
            <a:r>
              <a:rPr lang="el-GR" dirty="0" smtClean="0"/>
              <a:t>το 1899 για να χαρακτηρίσει τη συμπεριφορά κατά την οποία ένα άτομο μεταχειρίζεται το ίδιο του το σώμα όπως εκείνο ενός σεξουαλικού αντικειμένου, το παρατηρεί δηλαδή με σεξουαλική ευχαρίστηση και το χαϊδεύει μέχρι να φτάσει μέσω αυτής της διαδικασίας στην πλήρη ικανοποίηση.</a:t>
            </a:r>
          </a:p>
          <a:p>
            <a:r>
              <a:rPr lang="el-GR" dirty="0" smtClean="0"/>
              <a:t>Με αυτή τη μορφή, ο ναρκισσισμός αποκτά της σημασία μιας διαστροφής, η οποία έχει απορροφήσει ολόκληρη τη σεξουαλική ζωή ενός ατόμου.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20000"/>
          </a:bodyPr>
          <a:lstStyle/>
          <a:p>
            <a:r>
              <a:rPr lang="el-GR" dirty="0" smtClean="0"/>
              <a:t>Η ιδέα ενός πρωτογενούς ναρκισσισμού προέκυψε κατά την προσπάθεια ένταξης της κατανόησης της πρόωρης άνοιας (</a:t>
            </a:r>
            <a:r>
              <a:rPr lang="en-GB" dirty="0" err="1" smtClean="0"/>
              <a:t>Kraepelin</a:t>
            </a:r>
            <a:r>
              <a:rPr lang="en-GB" dirty="0" smtClean="0"/>
              <a:t>) </a:t>
            </a:r>
            <a:r>
              <a:rPr lang="el-GR" dirty="0" smtClean="0"/>
              <a:t>ή της σχιζοφρένειας </a:t>
            </a:r>
            <a:r>
              <a:rPr lang="en-GB" dirty="0" smtClean="0"/>
              <a:t>(</a:t>
            </a:r>
            <a:r>
              <a:rPr lang="en-GB" dirty="0" err="1" smtClean="0"/>
              <a:t>Bleuler</a:t>
            </a:r>
            <a:r>
              <a:rPr lang="en-GB" dirty="0" smtClean="0"/>
              <a:t>)</a:t>
            </a:r>
            <a:r>
              <a:rPr lang="el-GR" dirty="0" smtClean="0"/>
              <a:t>στις προϋποθέσεις της θεωρίας της λίμπιντο (παραφρενικοί ασθενείς). Παρουσιάζουν δυο χαρακτηριστικά γνωρίσματα</a:t>
            </a:r>
            <a:r>
              <a:rPr lang="en-GB" dirty="0" smtClean="0"/>
              <a:t>: </a:t>
            </a:r>
            <a:r>
              <a:rPr lang="el-GR" dirty="0" smtClean="0"/>
              <a:t>το παραλήρημα μεγαλείου και την αποστροφή του ενδιαφέροντός τους από τον εξωτερικό κόσμο. </a:t>
            </a:r>
          </a:p>
          <a:p>
            <a:r>
              <a:rPr lang="el-GR" dirty="0" smtClean="0"/>
              <a:t>Ο υστερικός και ο ψυχαναγκαστικά νευρωτικός, έχουν εγκαταλείψει τη σχέση τους με την πραγματικότητα, όμως δεν αίρουν την ερωτική σχέση με πρόσωπα και πράγματα, τα διατηρούν ακόμα στη φαντασία τους (έχουν αναμείξει ή υποκαταστήσει τα πραγματικά αντικείμενα με φανταστικά και έχουν παραιτηθεί από την προετοιμασία κινητικών ενεργειών προς επίτευξη των στόχων τους σε αυτά τα αντικείμενα).</a:t>
            </a:r>
            <a:r>
              <a:rPr lang="en-GB" dirty="0" smtClean="0"/>
              <a:t>Carl Jung: </a:t>
            </a:r>
            <a:r>
              <a:rPr lang="el-GR" dirty="0" smtClean="0"/>
              <a:t>εσωστρέφεια της λίμπιντο.</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l-GR" dirty="0" smtClean="0"/>
              <a:t>Η λίμπιντο που αποσύρθηκε από τον εξωτερικό κόσμο διοχετεύτηκε στο Εγώ, με αποτέλεσμα να προκύψει μια συμπεριφορά την οποία μπορούμε να ονομάσουμε ναρκισσισμό.</a:t>
            </a:r>
          </a:p>
          <a:p>
            <a:r>
              <a:rPr lang="el-GR" dirty="0" smtClean="0"/>
              <a:t>Το παραλήρημα μεγαλείου δεν αποτελεί κανούργιο δημιούργημα αλλά τη μεγέθυνση και τη διασαφήνιση μιας κατάστασης η οποία υπήρχε από πριν.</a:t>
            </a:r>
          </a:p>
          <a:p>
            <a:r>
              <a:rPr lang="el-GR" dirty="0" smtClean="0"/>
              <a:t>Καταλήγουμε έτσι να εκλάβουμε το ναρκισσισμό, ο οποίος δημιουργείται με τη συμπερίληψη των επενδύσεων του αντικειμένου, ως δευτερογενή, ο οποίος χτίζεται πάνω σε έναν πρωτογενή, συσκοτισμένο από ποικίλες επιρροές.</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272" y="457200"/>
            <a:ext cx="8534400" cy="757222"/>
          </a:xfrm>
        </p:spPr>
        <p:txBody>
          <a:bodyPr>
            <a:normAutofit/>
          </a:bodyPr>
          <a:lstStyle/>
          <a:p>
            <a:endParaRPr lang="en-US" dirty="0"/>
          </a:p>
        </p:txBody>
      </p:sp>
      <p:sp>
        <p:nvSpPr>
          <p:cNvPr id="3" name="Content Placeholder 2"/>
          <p:cNvSpPr>
            <a:spLocks noGrp="1"/>
          </p:cNvSpPr>
          <p:nvPr>
            <p:ph sz="quarter" idx="1"/>
          </p:nvPr>
        </p:nvSpPr>
        <p:spPr/>
        <p:txBody>
          <a:bodyPr>
            <a:normAutofit fontScale="92500"/>
          </a:bodyPr>
          <a:lstStyle/>
          <a:p>
            <a:r>
              <a:rPr lang="el-GR" dirty="0" smtClean="0"/>
              <a:t>Παρατηρείται μια αντίθεση ανάμεσα στη λίμπιντο του Εγώ και τη λίμπιντο του αντικειμένου. Οσο περισσότερο καταναλώνεται η μία, τόσο φτωχαίνει η άλλη.       </a:t>
            </a:r>
            <a:endParaRPr lang="en-US" dirty="0" smtClean="0"/>
          </a:p>
          <a:p>
            <a:r>
              <a:rPr lang="el-GR" dirty="0" smtClean="0"/>
              <a:t>Ερωτοληψία, η οποία εμφανίζεται σαν εγκατάλειψη της ίδιας της προσωπικότητας έναντι της επένδυσης του αντικειμένου, ενώ το αντίθετο της είναι η φαντασίωση (ή η αυτοπαρατήρηση) των παρανοϊκών. </a:t>
            </a:r>
          </a:p>
          <a:p>
            <a:r>
              <a:rPr lang="el-GR" dirty="0" smtClean="0"/>
              <a:t>Μόνο με την επένδυση του αντικειμένου γίνεται εφικτό να διακρίνουμε μια σεξουαλική ενέργεια, τη λίμπιντο, από μια ενέργεια των ενορμήσεων του Εγώ.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r>
              <a:rPr lang="el-GR" dirty="0" smtClean="0"/>
              <a:t>Ο διαχωρισμός της λίμπιντο σε μια λίμπιντο που ανήκει στο Εγώ και σε μια άλλη που προσαρτάται στα αντικείμενα είναι μια απαραίτητη συνέχεια της πρώτης παραδοχής, η οποία διέκρινε τις σεξουαλικές ενορμήσεις από τις ενορμήσεις του Εγώ.</a:t>
            </a:r>
          </a:p>
          <a:p>
            <a:pPr>
              <a:buNone/>
            </a:pPr>
            <a:endParaRPr lang="en-GB" dirty="0" smtClean="0"/>
          </a:p>
          <a:p>
            <a:r>
              <a:rPr lang="el-GR" dirty="0" smtClean="0"/>
              <a:t>Η εσωστρέφεια της </a:t>
            </a:r>
            <a:r>
              <a:rPr lang="en-GB" dirty="0" smtClean="0"/>
              <a:t>Libido </a:t>
            </a:r>
            <a:r>
              <a:rPr lang="el-GR" dirty="0" smtClean="0"/>
              <a:t>οδηγεί σε μια έπενδυση του Εγώ, μέσω της οποίας πιθανόν να προκαλείται εκείνο το φαινόμενο της απώλειας της πραγματικότητας. </a:t>
            </a:r>
            <a:endParaRPr lang="en-US" dirty="0" smtClean="0"/>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549</TotalTime>
  <Words>2079</Words>
  <Application>Microsoft Macintosh PowerPoint</Application>
  <PresentationFormat>Προβολή στην οθόνη (4:3)</PresentationFormat>
  <Paragraphs>66</Paragraphs>
  <Slides>20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Civic</vt:lpstr>
      <vt:lpstr>Εισαγωγή στο Ναρκισσισμό 12/01/2019 </vt:lpstr>
      <vt:lpstr>Ο μύθος του Νάρκισσου</vt:lpstr>
      <vt:lpstr>Διαφάνεια 3</vt:lpstr>
      <vt:lpstr>Διαφάνεια 4</vt:lpstr>
      <vt:lpstr>Ναρκισσισμός-όρος</vt:lpstr>
      <vt:lpstr>Διαφάνεια 6</vt:lpstr>
      <vt:lpstr>Διαφάνεια 7</vt:lpstr>
      <vt:lpstr>Διαφάνεια 8</vt:lpstr>
      <vt:lpstr>Διαφάνεια 9</vt:lpstr>
      <vt:lpstr>Διαφάνεια 10</vt:lpstr>
      <vt:lpstr> </vt:lpstr>
      <vt:lpstr>Διαφάνεια 12</vt:lpstr>
      <vt:lpstr>Διαφάνεια 13</vt:lpstr>
      <vt:lpstr>Διαφάνεια 14</vt:lpstr>
      <vt:lpstr>Διαφάνεια 15</vt:lpstr>
      <vt:lpstr> </vt:lpstr>
      <vt:lpstr>Διαφάνεια 17</vt:lpstr>
      <vt:lpstr>Διαφάνεια 18</vt:lpstr>
      <vt:lpstr>Διαφάνεια 19</vt:lpstr>
      <vt:lpstr>Διαφάνεια 20</vt:lpstr>
    </vt:vector>
  </TitlesOfParts>
  <Company>NONE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Ειασαγωγή στο Ναρκισσισμό 12/01/2019</dc:title>
  <dc:creator>MACHINTOSH</dc:creator>
  <cp:lastModifiedBy>ηπηπ</cp:lastModifiedBy>
  <cp:revision>67</cp:revision>
  <dcterms:created xsi:type="dcterms:W3CDTF">2019-01-05T08:31:12Z</dcterms:created>
  <dcterms:modified xsi:type="dcterms:W3CDTF">2019-01-11T15:13:39Z</dcterms:modified>
</cp:coreProperties>
</file>