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68" r:id="rId2"/>
    <p:sldId id="256" r:id="rId3"/>
    <p:sldId id="257" r:id="rId4"/>
    <p:sldId id="270" r:id="rId5"/>
    <p:sldId id="262" r:id="rId6"/>
    <p:sldId id="263" r:id="rId7"/>
    <p:sldId id="264" r:id="rId8"/>
    <p:sldId id="265" r:id="rId9"/>
    <p:sldId id="266" r:id="rId10"/>
    <p:sldId id="267" r:id="rId11"/>
    <p:sldId id="258" r:id="rId12"/>
    <p:sldId id="259" r:id="rId13"/>
    <p:sldId id="260" r:id="rId14"/>
    <p:sldId id="261" r:id="rId15"/>
    <p:sldId id="269" r:id="rId16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64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RISTINA\Desktop\CHRISTINA%20FOLDERS\&#931;&#933;&#925;&#917;&#916;&#929;&#921;&#913;\12%20&#928;&#913;&#925;.&#931;&#933;&#925;.&#923;&#927;&#915;\teliko%20excel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RISTINA\Desktop\CHRISTINA%20FOLDERS\&#931;&#933;&#925;&#917;&#916;&#929;&#921;&#913;\12%20&#928;&#913;&#925;.&#931;&#933;&#925;.&#923;&#927;&#915;\&#913;&#952;&#945;&#957;&#945;&#963;&#953;&#940;&#948;&#951;%20&#935;&#961;&#953;&#963;&#964;&#943;&#957;&#945;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RISTINA\Desktop\CHRISTINA%20FOLDERS\&#931;&#933;&#925;&#917;&#916;&#929;&#921;&#913;\12%20&#928;&#913;&#925;.&#931;&#933;&#925;.&#923;&#927;&#915;\&#913;&#952;&#945;&#957;&#945;&#963;&#953;&#940;&#948;&#951;%20&#935;&#961;&#953;&#963;&#964;&#943;&#957;&#945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875024159798547"/>
          <c:y val="0.36538510552389214"/>
          <c:w val="0.59583454556181958"/>
          <c:h val="0.54395677363706951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rgbClr val="0000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FF66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00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3.9602898754945708E-2"/>
                  <c:y val="-1.109036084284242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3.8741233201322896E-2"/>
                  <c:y val="3.9954806404101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3.7729397619856025E-2"/>
                  <c:y val="-1.0870345690882804E-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2.2916713290839209E-2"/>
                  <c:y val="0.1397045783816441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3.7232946427148868E-3"/>
                  <c:y val="-3.122362078755549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2.1874414172778692E-2"/>
                  <c:y val="-5.135044595002308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2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l-G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'Αναλύσεις 1'!$A$63:$A$68</c:f>
              <c:strCache>
                <c:ptCount val="6"/>
                <c:pt idx="0">
                  <c:v>Δ/χές του Συναισθήματος</c:v>
                </c:pt>
                <c:pt idx="1">
                  <c:v>Νοητική Υστέρηση</c:v>
                </c:pt>
                <c:pt idx="2">
                  <c:v>Δ/χές Λόγου</c:v>
                </c:pt>
                <c:pt idx="3">
                  <c:v>Μαθησιακές Δυσκολίες</c:v>
                </c:pt>
                <c:pt idx="4">
                  <c:v>Αναπτυξιακές Δ/χές</c:v>
                </c:pt>
                <c:pt idx="5">
                  <c:v>Ψυχοκινητικές Δυσκολίες</c:v>
                </c:pt>
              </c:strCache>
            </c:strRef>
          </c:cat>
          <c:val>
            <c:numRef>
              <c:f>'Αναλύσεις 1'!$B$63:$B$68</c:f>
              <c:numCache>
                <c:formatCode>General</c:formatCode>
                <c:ptCount val="6"/>
                <c:pt idx="0">
                  <c:v>97</c:v>
                </c:pt>
                <c:pt idx="1">
                  <c:v>7</c:v>
                </c:pt>
                <c:pt idx="2">
                  <c:v>108</c:v>
                </c:pt>
                <c:pt idx="3">
                  <c:v>53</c:v>
                </c:pt>
                <c:pt idx="4">
                  <c:v>43</c:v>
                </c:pt>
                <c:pt idx="5">
                  <c:v>30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1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69791808658465038"/>
          <c:y val="1.3736282162552266E-2"/>
          <c:w val="0.28958392249333176"/>
          <c:h val="0.31593448973870397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73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l-GR"/>
        </a:p>
      </c:txPr>
    </c:legend>
    <c:plotVisOnly val="1"/>
    <c:dispBlanksAs val="zero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l-G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'Αναλύσεις 1'!$A$25:$A$29</c:f>
              <c:strCache>
                <c:ptCount val="5"/>
                <c:pt idx="0">
                  <c:v>έως 10</c:v>
                </c:pt>
                <c:pt idx="1">
                  <c:v>από 11-20</c:v>
                </c:pt>
                <c:pt idx="2">
                  <c:v>από 21-30</c:v>
                </c:pt>
                <c:pt idx="3">
                  <c:v>από 31-50</c:v>
                </c:pt>
                <c:pt idx="4">
                  <c:v>άνω των 51</c:v>
                </c:pt>
              </c:strCache>
            </c:strRef>
          </c:cat>
          <c:val>
            <c:numRef>
              <c:f>'Αναλύσεις 1'!$B$25:$B$29</c:f>
              <c:numCache>
                <c:formatCode>General</c:formatCode>
                <c:ptCount val="5"/>
                <c:pt idx="0">
                  <c:v>42</c:v>
                </c:pt>
                <c:pt idx="1">
                  <c:v>44</c:v>
                </c:pt>
                <c:pt idx="2">
                  <c:v>35</c:v>
                </c:pt>
                <c:pt idx="3">
                  <c:v>77</c:v>
                </c:pt>
                <c:pt idx="4">
                  <c:v>140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00786944"/>
        <c:axId val="400788480"/>
        <c:axId val="0"/>
      </c:bar3DChart>
      <c:catAx>
        <c:axId val="400786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00788480"/>
        <c:crosses val="autoZero"/>
        <c:auto val="1"/>
        <c:lblAlgn val="ctr"/>
        <c:lblOffset val="100"/>
        <c:noMultiLvlLbl val="0"/>
      </c:catAx>
      <c:valAx>
        <c:axId val="4007884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007869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4121062992125986"/>
          <c:y val="3.2407407407407621E-2"/>
          <c:w val="0.70711570428696358"/>
          <c:h val="0.83309419655876649"/>
        </c:manualLayout>
      </c:layout>
      <c:bar3DChart>
        <c:barDir val="bar"/>
        <c:grouping val="stack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'Αναλύσεις 1'!$A$42:$A$48</c:f>
              <c:strCache>
                <c:ptCount val="7"/>
                <c:pt idx="0">
                  <c:v>Ίαση</c:v>
                </c:pt>
                <c:pt idx="1">
                  <c:v>Βελτίωση</c:v>
                </c:pt>
                <c:pt idx="2">
                  <c:v>Στασιμότητα</c:v>
                </c:pt>
                <c:pt idx="3">
                  <c:v>Επιδείνωση</c:v>
                </c:pt>
                <c:pt idx="4">
                  <c:v>Πρόωρη Διακοπή</c:v>
                </c:pt>
                <c:pt idx="5">
                  <c:v>Παραπομπή</c:v>
                </c:pt>
                <c:pt idx="6">
                  <c:v>Άλλο</c:v>
                </c:pt>
              </c:strCache>
            </c:strRef>
          </c:cat>
          <c:val>
            <c:numRef>
              <c:f>'Αναλύσεις 1'!$B$42:$B$48</c:f>
              <c:numCache>
                <c:formatCode>General</c:formatCode>
                <c:ptCount val="7"/>
                <c:pt idx="0">
                  <c:v>64</c:v>
                </c:pt>
                <c:pt idx="1">
                  <c:v>85</c:v>
                </c:pt>
                <c:pt idx="2">
                  <c:v>5</c:v>
                </c:pt>
                <c:pt idx="3">
                  <c:v>1</c:v>
                </c:pt>
                <c:pt idx="4">
                  <c:v>162</c:v>
                </c:pt>
                <c:pt idx="5">
                  <c:v>15</c:v>
                </c:pt>
                <c:pt idx="6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00912384"/>
        <c:axId val="400913920"/>
        <c:axId val="0"/>
      </c:bar3DChart>
      <c:catAx>
        <c:axId val="4009123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400913920"/>
        <c:crosses val="autoZero"/>
        <c:auto val="1"/>
        <c:lblAlgn val="ctr"/>
        <c:lblOffset val="100"/>
        <c:noMultiLvlLbl val="0"/>
      </c:catAx>
      <c:valAx>
        <c:axId val="40091392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4009123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 - Ορθογώνιο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8 - Ευθεία γραμμή σύνδεσης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11 - Τίτλος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25" name="24 - Υπότιτλος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6" name="30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0949CAB-8549-4DA4-8744-42B2B4DD547E}" type="datetimeFigureOut">
              <a:rPr lang="el-GR"/>
              <a:pPr>
                <a:defRPr/>
              </a:pPr>
              <a:t>01/06/2017</a:t>
            </a:fld>
            <a:endParaRPr lang="el-GR"/>
          </a:p>
        </p:txBody>
      </p:sp>
      <p:sp>
        <p:nvSpPr>
          <p:cNvPr id="7" name="1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8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C3C2068-FEDD-4A68-B363-5B7FA7AA56A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2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BEB64-D2B5-40E4-BA9F-883664EE7E60}" type="datetimeFigureOut">
              <a:rPr lang="el-GR"/>
              <a:pPr>
                <a:defRPr/>
              </a:pPr>
              <a:t>01/06/2017</a:t>
            </a:fld>
            <a:endParaRPr lang="el-GR"/>
          </a:p>
        </p:txBody>
      </p:sp>
      <p:sp>
        <p:nvSpPr>
          <p:cNvPr id="5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51599-4B69-4BA1-9698-FF9D917565E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CD6D902-A8D4-4F96-9F26-9563C8EA7881}" type="datetimeFigureOut">
              <a:rPr lang="el-GR"/>
              <a:pPr>
                <a:defRPr/>
              </a:pPr>
              <a:t>01/06/2017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C367CA7D-5790-4959-B3FC-7CE5077406C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2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D8EE7-8E31-47E2-9838-074080CA9456}" type="datetimeFigureOut">
              <a:rPr lang="el-GR"/>
              <a:pPr>
                <a:defRPr/>
              </a:pPr>
              <a:t>01/06/2017</a:t>
            </a:fld>
            <a:endParaRPr lang="el-GR"/>
          </a:p>
        </p:txBody>
      </p:sp>
      <p:sp>
        <p:nvSpPr>
          <p:cNvPr id="5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422F5-D232-4CDE-81AB-64B64A1752C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1FDEAC45-6F6F-4955-B7BE-B5306EFF8528}" type="datetimeFigureOut">
              <a:rPr lang="el-GR"/>
              <a:pPr>
                <a:defRPr/>
              </a:pPr>
              <a:t>01/06/2017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09B1B4-372C-41E8-9567-5DCCB7086EC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2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0C5B4-FF09-403D-A040-B1C9B58FAEC8}" type="datetimeFigureOut">
              <a:rPr lang="el-GR"/>
              <a:pPr>
                <a:defRPr/>
              </a:pPr>
              <a:t>01/06/2017</a:t>
            </a:fld>
            <a:endParaRPr lang="el-GR"/>
          </a:p>
        </p:txBody>
      </p:sp>
      <p:sp>
        <p:nvSpPr>
          <p:cNvPr id="6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83949-DF90-4C66-97FA-72A3F3F800D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2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F02CA-8AEB-47D1-8894-6F80721B5775}" type="datetimeFigureOut">
              <a:rPr lang="el-GR"/>
              <a:pPr>
                <a:defRPr/>
              </a:pPr>
              <a:t>01/06/2017</a:t>
            </a:fld>
            <a:endParaRPr lang="el-GR"/>
          </a:p>
        </p:txBody>
      </p:sp>
      <p:sp>
        <p:nvSpPr>
          <p:cNvPr id="8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DF316-3E17-4445-8676-43FE3822A79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D9C25-CF1C-4AC3-8126-30ABC471A379}" type="datetimeFigureOut">
              <a:rPr lang="el-GR"/>
              <a:pPr>
                <a:defRPr/>
              </a:pPr>
              <a:t>01/06/2017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AD4AC-41D9-4791-870E-1D531E3D1CE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B362E-8392-4573-AE6E-2D90A05C3D16}" type="datetimeFigureOut">
              <a:rPr lang="el-GR"/>
              <a:pPr>
                <a:defRPr/>
              </a:pPr>
              <a:t>01/06/2017</a:t>
            </a:fld>
            <a:endParaRPr lang="el-GR"/>
          </a:p>
        </p:txBody>
      </p:sp>
      <p:sp>
        <p:nvSpPr>
          <p:cNvPr id="3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5DF8E-D46D-4982-9035-ADC3D711C76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2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8B77F-4976-432B-BA2B-33D05FE21B13}" type="datetimeFigureOut">
              <a:rPr lang="el-GR"/>
              <a:pPr>
                <a:defRPr/>
              </a:pPr>
              <a:t>01/06/2017</a:t>
            </a:fld>
            <a:endParaRPr lang="el-GR"/>
          </a:p>
        </p:txBody>
      </p:sp>
      <p:sp>
        <p:nvSpPr>
          <p:cNvPr id="6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D092A-4691-48F9-ABBB-CDC08FD2E26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- Ορθογώνιο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8 - Ορθογώνιο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10" name="9 - Θέση εικόνας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7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76B23AA-540E-429B-9E71-07A2C4903875}" type="datetimeFigureOut">
              <a:rPr lang="el-GR"/>
              <a:pPr>
                <a:defRPr/>
              </a:pPr>
              <a:t>01/06/2017</a:t>
            </a:fld>
            <a:endParaRPr lang="el-GR"/>
          </a:p>
        </p:txBody>
      </p:sp>
      <p:sp>
        <p:nvSpPr>
          <p:cNvPr id="8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9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82A82C-992F-410D-B97E-0038756043F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- Θέση τίτλου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030" name="30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27" name="26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B7B7556A-13F1-44D0-8225-60A3A2775CD3}" type="datetimeFigureOut">
              <a:rPr lang="el-GR"/>
              <a:pPr>
                <a:defRPr/>
              </a:pPr>
              <a:t>01/06/2017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3747D70-7222-4818-9E0A-635278A1634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7" r:id="rId2"/>
    <p:sldLayoutId id="2147483829" r:id="rId3"/>
    <p:sldLayoutId id="2147483826" r:id="rId4"/>
    <p:sldLayoutId id="2147483825" r:id="rId5"/>
    <p:sldLayoutId id="2147483824" r:id="rId6"/>
    <p:sldLayoutId id="2147483823" r:id="rId7"/>
    <p:sldLayoutId id="2147483822" r:id="rId8"/>
    <p:sldLayoutId id="2147483830" r:id="rId9"/>
    <p:sldLayoutId id="2147483821" r:id="rId10"/>
    <p:sldLayoutId id="214748383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l-GR" dirty="0" smtClean="0"/>
              <a:t>ΔΙΕΠΙΣΤΗΜΟΝΙΚΗ ΠΡΟΣΕΓΓΙΣΗ ΚΑΙ ΣΤΑΤΙΣΤΙΚΑ ΔΕΔΟΜΕΝΑ 2000-2005 ΣΤΟ ΙΨΥΠΕ</a:t>
            </a:r>
            <a:endParaRPr lang="el-GR" dirty="0"/>
          </a:p>
        </p:txBody>
      </p:sp>
      <p:sp>
        <p:nvSpPr>
          <p:cNvPr id="13314" name="2 - Υπότιτλος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1101725"/>
          </a:xfrm>
        </p:spPr>
        <p:txBody>
          <a:bodyPr/>
          <a:lstStyle/>
          <a:p>
            <a:endParaRPr lang="el-GR" smtClean="0"/>
          </a:p>
          <a:p>
            <a:endParaRPr lang="el-GR" smtClean="0"/>
          </a:p>
          <a:p>
            <a:r>
              <a:rPr lang="el-GR" smtClean="0"/>
              <a:t>ΑΘΑΝΑΣΙΑΔΗ ΧΡΙΣΤΙΝΑ</a:t>
            </a:r>
            <a:endParaRPr lang="en-US" smtClean="0"/>
          </a:p>
          <a:p>
            <a:r>
              <a:rPr lang="el-GR" smtClean="0"/>
              <a:t>ΛΟΓΟΘΕΡΑΠΕΥΤΡΙΑ</a:t>
            </a:r>
          </a:p>
          <a:p>
            <a:r>
              <a:rPr lang="el-GR" smtClean="0"/>
              <a:t>ΕΞΩΤΕΡΙΚΗ ΣΥΝΕΡΓΑΤΗΣ ΙΨΥΠΕ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ΕΙΔΙΚΕΣ ΜΑΘΗΣΙΑΚΕΣ ΔΥΣΚΟΛΙΕΣ</a:t>
            </a:r>
            <a:endParaRPr lang="el-GR" dirty="0"/>
          </a:p>
        </p:txBody>
      </p:sp>
      <p:sp>
        <p:nvSpPr>
          <p:cNvPr id="20482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l-GR" u="sng" smtClean="0"/>
              <a:t>ΠΑΡΕΜΒΑΣΗ/ΥΠΟΣΤΗΡΙΞΗ ΣΤΟ ΣΠΙΤΙ</a:t>
            </a:r>
            <a:endParaRPr lang="el-GR" u="sng" smtClean="0">
              <a:latin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el-GR" u="sng" smtClean="0">
              <a:latin typeface="Arial" charset="0"/>
            </a:endParaRPr>
          </a:p>
          <a:p>
            <a:pPr eaLnBrk="1" hangingPunct="1"/>
            <a:r>
              <a:rPr lang="el-GR" smtClean="0">
                <a:latin typeface="Arial" charset="0"/>
              </a:rPr>
              <a:t>ΟΡΓΑΝΩΣΗ ΔΙΑΒΑΣΜΑΤΟΣ</a:t>
            </a:r>
          </a:p>
          <a:p>
            <a:pPr eaLnBrk="1" hangingPunct="1">
              <a:buFont typeface="Wingdings 2" pitchFamily="18" charset="2"/>
              <a:buNone/>
            </a:pPr>
            <a:endParaRPr lang="el-GR" smtClean="0">
              <a:latin typeface="Arial" charset="0"/>
            </a:endParaRPr>
          </a:p>
          <a:p>
            <a:pPr eaLnBrk="1" hangingPunct="1"/>
            <a:r>
              <a:rPr lang="el-GR" smtClean="0">
                <a:latin typeface="Arial" charset="0"/>
              </a:rPr>
              <a:t>ΑΠΟΦΟΡΤΙΣΗ ΕΝΤΑΣΗΣ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ΣΥΝΕΔΡΙΕΣ</a:t>
            </a:r>
            <a:endParaRPr lang="el-GR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ΕΚΒΑΣΗ ΘΕΡΑΠΕΙΑΣ</a:t>
            </a:r>
            <a:endParaRPr lang="el-GR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ΠΡΟΩΡΗ ΔΙΑΚΟΠΗ</a:t>
            </a:r>
            <a:endParaRPr lang="el-GR" dirty="0"/>
          </a:p>
        </p:txBody>
      </p:sp>
      <p:sp>
        <p:nvSpPr>
          <p:cNvPr id="23554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ΜΕΛΕΤΗ</a:t>
            </a:r>
          </a:p>
          <a:p>
            <a:pPr eaLnBrk="1" hangingPunct="1"/>
            <a:r>
              <a:rPr lang="el-GR" smtClean="0"/>
              <a:t>ΕΡΩΤΗΜΑΤΟΛΟΓΙΑ ΓΟΝΕΩΝ</a:t>
            </a:r>
          </a:p>
          <a:p>
            <a:pPr eaLnBrk="1" hangingPunct="1"/>
            <a:endParaRPr lang="el-GR" smtClean="0"/>
          </a:p>
          <a:p>
            <a:pPr eaLnBrk="1" hangingPunct="1">
              <a:buFont typeface="Wingdings 2" pitchFamily="18" charset="2"/>
              <a:buNone/>
            </a:pPr>
            <a:endParaRPr lang="el-GR" smtClean="0"/>
          </a:p>
          <a:p>
            <a:pPr eaLnBrk="1" hangingPunct="1">
              <a:buFont typeface="Wingdings 2" pitchFamily="18" charset="2"/>
              <a:buNone/>
            </a:pPr>
            <a:r>
              <a:rPr lang="el-GR" smtClean="0"/>
              <a:t>        ΚΡΙΤΗΡΙΑ ΓΟΝΕΩΝ</a:t>
            </a:r>
          </a:p>
          <a:p>
            <a:pPr eaLnBrk="1" hangingPunct="1">
              <a:buFont typeface="Wingdings 2" pitchFamily="18" charset="2"/>
              <a:buNone/>
            </a:pPr>
            <a:endParaRPr lang="el-GR" smtClean="0"/>
          </a:p>
          <a:p>
            <a:pPr eaLnBrk="1" hangingPunct="1">
              <a:buFont typeface="Wingdings 2" pitchFamily="18" charset="2"/>
              <a:buNone/>
            </a:pPr>
            <a:endParaRPr lang="el-GR" smtClean="0"/>
          </a:p>
          <a:p>
            <a:pPr eaLnBrk="1" hangingPunct="1">
              <a:buFont typeface="Wingdings 2" pitchFamily="18" charset="2"/>
              <a:buNone/>
            </a:pPr>
            <a:r>
              <a:rPr lang="el-GR" smtClean="0"/>
              <a:t>       ΦΟΒΟΣ        ΜΟΝΙΜΟΠΟΙΗΣΗ</a:t>
            </a:r>
          </a:p>
          <a:p>
            <a:pPr eaLnBrk="1" hangingPunct="1">
              <a:buFont typeface="Wingdings 2" pitchFamily="18" charset="2"/>
              <a:buNone/>
            </a:pPr>
            <a:r>
              <a:rPr lang="el-GR" smtClean="0"/>
              <a:t>                             "ΝΟΣΟΥ"</a:t>
            </a:r>
          </a:p>
        </p:txBody>
      </p:sp>
      <p:sp>
        <p:nvSpPr>
          <p:cNvPr id="4" name="3 - Καμπύλο δεξιό βέλος"/>
          <p:cNvSpPr/>
          <p:nvPr/>
        </p:nvSpPr>
        <p:spPr>
          <a:xfrm>
            <a:off x="785813" y="3000375"/>
            <a:ext cx="357187" cy="85725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>
              <a:solidFill>
                <a:schemeClr val="tx1"/>
              </a:solidFill>
            </a:endParaRPr>
          </a:p>
        </p:txBody>
      </p:sp>
      <p:cxnSp>
        <p:nvCxnSpPr>
          <p:cNvPr id="6" name="5 - Ευθύγραμμο βέλος σύνδεσης"/>
          <p:cNvCxnSpPr/>
          <p:nvPr/>
        </p:nvCxnSpPr>
        <p:spPr>
          <a:xfrm rot="5400000">
            <a:off x="1607344" y="4179094"/>
            <a:ext cx="714375" cy="357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- Ευθύγραμμο βέλος σύνδεσης"/>
          <p:cNvCxnSpPr/>
          <p:nvPr/>
        </p:nvCxnSpPr>
        <p:spPr>
          <a:xfrm rot="16200000" flipH="1">
            <a:off x="3036094" y="4179094"/>
            <a:ext cx="714375" cy="357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35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ΠΕΡΙΣΤΑΤΙΚΑ</a:t>
            </a:r>
            <a:endParaRPr lang="el-GR" dirty="0"/>
          </a:p>
        </p:txBody>
      </p:sp>
      <p:sp>
        <p:nvSpPr>
          <p:cNvPr id="24578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mtClean="0"/>
              <a:t>             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               </a:t>
            </a:r>
            <a:r>
              <a:rPr lang="el-GR" smtClean="0"/>
              <a:t>ΜΕΛΕΤΗ </a:t>
            </a:r>
            <a:r>
              <a:rPr lang="el-GR" smtClean="0">
                <a:latin typeface="Arial" charset="0"/>
              </a:rPr>
              <a:t>ΚΑΙ </a:t>
            </a:r>
            <a:r>
              <a:rPr lang="el-GR" smtClean="0"/>
              <a:t>ΑΞΙΟΛΟΓΗΣΗ</a:t>
            </a:r>
          </a:p>
          <a:p>
            <a:pPr eaLnBrk="1" hangingPunct="1"/>
            <a:endParaRPr lang="el-GR" smtClean="0"/>
          </a:p>
          <a:p>
            <a:pPr eaLnBrk="1" hangingPunct="1"/>
            <a:endParaRPr lang="el-GR" smtClean="0"/>
          </a:p>
          <a:p>
            <a:pPr eaLnBrk="1" hangingPunct="1"/>
            <a:endParaRPr lang="el-GR" smtClean="0"/>
          </a:p>
          <a:p>
            <a:pPr eaLnBrk="1" hangingPunct="1">
              <a:buFont typeface="Wingdings 2" pitchFamily="18" charset="2"/>
              <a:buNone/>
            </a:pPr>
            <a:r>
              <a:rPr lang="el-GR" smtClean="0"/>
              <a:t>    </a:t>
            </a:r>
            <a:r>
              <a:rPr lang="en-US" smtClean="0"/>
              <a:t>           </a:t>
            </a:r>
            <a:r>
              <a:rPr lang="el-GR" smtClean="0"/>
              <a:t>ΑΠΟΤΕΛΕΣΜΑΤΙΚΟΤΗΤΑ</a:t>
            </a:r>
          </a:p>
          <a:p>
            <a:pPr eaLnBrk="1" hangingPunct="1">
              <a:buFont typeface="Wingdings 2" pitchFamily="18" charset="2"/>
              <a:buNone/>
            </a:pPr>
            <a:r>
              <a:rPr lang="el-GR" smtClean="0"/>
              <a:t>          </a:t>
            </a:r>
            <a:r>
              <a:rPr lang="en-US" smtClean="0"/>
              <a:t>          </a:t>
            </a:r>
            <a:r>
              <a:rPr lang="el-GR" smtClean="0"/>
              <a:t>ΘΕΡΑΠΕΥΤΙΚΟΥ</a:t>
            </a:r>
          </a:p>
          <a:p>
            <a:pPr eaLnBrk="1" hangingPunct="1">
              <a:buFont typeface="Wingdings 2" pitchFamily="18" charset="2"/>
              <a:buNone/>
            </a:pPr>
            <a:r>
              <a:rPr lang="el-GR" smtClean="0"/>
              <a:t>          </a:t>
            </a:r>
            <a:r>
              <a:rPr lang="en-US" smtClean="0"/>
              <a:t>           </a:t>
            </a:r>
            <a:r>
              <a:rPr lang="el-GR" smtClean="0"/>
              <a:t>   ΣΧΗΜΑΤΟΣ</a:t>
            </a: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3429000" y="2928938"/>
            <a:ext cx="785813" cy="9286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dirty="0" smtClean="0"/>
              <a:t>ΕΥΧΑΡΙΣΤΩ ΓΙΑ ΤΗΝ ΠΡΟΣΟΧΗ ΣΑΣ</a:t>
            </a:r>
            <a:endParaRPr lang="el-GR" dirty="0"/>
          </a:p>
        </p:txBody>
      </p:sp>
      <p:sp>
        <p:nvSpPr>
          <p:cNvPr id="27650" name="8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89563" y="3282950"/>
            <a:ext cx="3429000" cy="1920875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pic>
        <p:nvPicPr>
          <p:cNvPr id="11" name="10 - Θέση εικόνας" descr="5003[1]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8380" r="18380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ΣΤΑΤΙΣΤΙΚΑ ΔΕΔΟΜΕΝΑ</a:t>
            </a:r>
            <a:endParaRPr lang="el-GR" dirty="0"/>
          </a:p>
        </p:txBody>
      </p:sp>
      <p:sp>
        <p:nvSpPr>
          <p:cNvPr id="13314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ΜΕΛΕΤΗ 2000-2005:</a:t>
            </a:r>
          </a:p>
          <a:p>
            <a:pPr eaLnBrk="1" hangingPunct="1">
              <a:buFont typeface="Wingdings 2" pitchFamily="18" charset="2"/>
              <a:buNone/>
            </a:pPr>
            <a:endParaRPr lang="el-GR" smtClean="0"/>
          </a:p>
          <a:p>
            <a:pPr eaLnBrk="1" hangingPunct="1">
              <a:buFont typeface="Wingdings 2" pitchFamily="18" charset="2"/>
              <a:buNone/>
            </a:pPr>
            <a:r>
              <a:rPr lang="el-GR" smtClean="0"/>
              <a:t>          ΠΡΟΣΕΛΕΥΣΗ</a:t>
            </a:r>
          </a:p>
          <a:p>
            <a:pPr eaLnBrk="1" hangingPunct="1">
              <a:buFont typeface="Wingdings 2" pitchFamily="18" charset="2"/>
              <a:buNone/>
            </a:pPr>
            <a:endParaRPr lang="el-GR" smtClean="0"/>
          </a:p>
          <a:p>
            <a:pPr eaLnBrk="1" hangingPunct="1">
              <a:buFont typeface="Wingdings 2" pitchFamily="18" charset="2"/>
              <a:buNone/>
            </a:pPr>
            <a:r>
              <a:rPr lang="el-GR" smtClean="0"/>
              <a:t>          ΘΕΡΑΠΕΥΤΙΚΗ ΠΟΡΕΙΑ</a:t>
            </a:r>
          </a:p>
          <a:p>
            <a:pPr eaLnBrk="1" hangingPunct="1">
              <a:buFont typeface="Wingdings 2" pitchFamily="18" charset="2"/>
              <a:buNone/>
            </a:pPr>
            <a:endParaRPr lang="el-GR" smtClean="0"/>
          </a:p>
          <a:p>
            <a:pPr eaLnBrk="1" hangingPunct="1">
              <a:buFont typeface="Wingdings 2" pitchFamily="18" charset="2"/>
              <a:buNone/>
            </a:pPr>
            <a:endParaRPr lang="el-GR" smtClean="0"/>
          </a:p>
          <a:p>
            <a:pPr eaLnBrk="1" hangingPunct="1">
              <a:buFont typeface="Wingdings 2" pitchFamily="18" charset="2"/>
              <a:buNone/>
            </a:pPr>
            <a:r>
              <a:rPr lang="el-GR" u="sng" smtClean="0"/>
              <a:t>ΣΚΟΠΟΣ:</a:t>
            </a:r>
            <a:r>
              <a:rPr lang="el-GR" smtClean="0"/>
              <a:t> ΑΠΟΤΕΛΕΣΜΑΤΙΚΟΤΗΤΑ</a:t>
            </a:r>
          </a:p>
          <a:p>
            <a:pPr eaLnBrk="1" hangingPunct="1">
              <a:buFont typeface="Wingdings 2" pitchFamily="18" charset="2"/>
              <a:buNone/>
            </a:pPr>
            <a:r>
              <a:rPr lang="el-GR" smtClean="0"/>
              <a:t>              ΔΙΕΠΙΣΤΗΜΟΝΙΚΗΣ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l-GR" smtClean="0"/>
              <a:t>              ΠΡΟΣΕΓΓΙΣΗΣ</a:t>
            </a:r>
          </a:p>
          <a:p>
            <a:pPr eaLnBrk="1" hangingPunct="1">
              <a:buFont typeface="Wingdings 2" pitchFamily="18" charset="2"/>
              <a:buNone/>
            </a:pPr>
            <a:endParaRPr lang="el-GR" smtClean="0"/>
          </a:p>
        </p:txBody>
      </p:sp>
      <p:sp>
        <p:nvSpPr>
          <p:cNvPr id="5" name="4 - Δεξιό βέλος"/>
          <p:cNvSpPr/>
          <p:nvPr/>
        </p:nvSpPr>
        <p:spPr>
          <a:xfrm>
            <a:off x="642938" y="2643188"/>
            <a:ext cx="785812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6" name="5 - Δεξιό βέλος"/>
          <p:cNvSpPr/>
          <p:nvPr/>
        </p:nvSpPr>
        <p:spPr>
          <a:xfrm>
            <a:off x="642938" y="3571875"/>
            <a:ext cx="785812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ΠΛΗΘΥΣΜΟΣ ΠΑΙΔΙΩΝ</a:t>
            </a:r>
            <a:endParaRPr lang="el-GR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9 - Εικόν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0011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1143000" y="0"/>
            <a:ext cx="6286500" cy="357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l-GR" sz="1100" b="1">
                <a:latin typeface="Verdana" pitchFamily="34" charset="0"/>
              </a:rPr>
              <a:t>ΕΙΔΙΚΕΣ </a:t>
            </a:r>
            <a:r>
              <a:rPr lang="en-US" sz="1100" b="1">
                <a:latin typeface="Verdana" pitchFamily="34" charset="0"/>
              </a:rPr>
              <a:t>M</a:t>
            </a:r>
            <a:r>
              <a:rPr lang="el-GR" sz="1100" b="1">
                <a:latin typeface="Verdana" pitchFamily="34" charset="0"/>
              </a:rPr>
              <a:t>ΑΘΗΣΙΑΚΕΣ ΔΥΣΚΟΛΙΕΣ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ΕΙΔΙΚΕΣ ΜΑΘΗΣΙΑΚΕΣ ΔΥΣΚΟΛΙΕΣ</a:t>
            </a:r>
            <a:endParaRPr lang="el-GR" dirty="0"/>
          </a:p>
        </p:txBody>
      </p:sp>
      <p:sp>
        <p:nvSpPr>
          <p:cNvPr id="15362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l-GR" u="sng" smtClean="0"/>
              <a:t>ΕΙΔΙΚΟ ΠΑΙΔΑΓΩΓΙΚΟ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ΑΠΟΚΑΤΑΣΤΑΣΗ ΜΑΘΗΣΙΑΚΩΝ ΔΥΣΚΟΛΙΩΝ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ΕΠΙΚΟΙΝΩΝΙΑ ΜΕ ΣΧΟΛΕΙΟ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ΟΡΓΑΝΩΣΗ ΜΕΛΕΤΗΣ ΣΤΟ ΣΠΙΤΙ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ΣΥΜΒΟΥΛΕΥΤΙΚΗ ΓΟΝΕΩΝ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ΕΙΔΙΚΕΣ ΜΑΘΗΣΙΑΚΕΣ ΔΥΣΚΟΛΙΕΣ</a:t>
            </a:r>
            <a:endParaRPr lang="el-GR" dirty="0"/>
          </a:p>
        </p:txBody>
      </p:sp>
      <p:sp>
        <p:nvSpPr>
          <p:cNvPr id="16386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l-GR" u="sng" smtClean="0"/>
              <a:t>ΛΟΓΟΘΕΡΑΠΕΙΑ</a:t>
            </a:r>
            <a:endParaRPr lang="el-GR" u="sng" smtClean="0">
              <a:latin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el-GR" u="sng" smtClean="0">
              <a:latin typeface="Arial" charset="0"/>
            </a:endParaRPr>
          </a:p>
          <a:p>
            <a:pPr eaLnBrk="1" hangingPunct="1"/>
            <a:r>
              <a:rPr lang="el-GR" smtClean="0">
                <a:latin typeface="Arial" charset="0"/>
              </a:rPr>
              <a:t>ΠΡΟΣΧΟΛΙΚΗ ΗΛΙΚΙΑ</a:t>
            </a:r>
          </a:p>
          <a:p>
            <a:pPr eaLnBrk="1" hangingPunct="1">
              <a:buFont typeface="Wingdings 2" pitchFamily="18" charset="2"/>
              <a:buNone/>
            </a:pPr>
            <a:r>
              <a:rPr lang="el-GR" smtClean="0">
                <a:latin typeface="Arial" charset="0"/>
              </a:rPr>
              <a:t>   ΠΡΟΛΗΨΗ ΕΜΦΑΝΙΣΗΣ ΜΑΘΗΣΙΑΚΩΝ ΔΥΣΚΟΛΙΩΝ</a:t>
            </a:r>
          </a:p>
          <a:p>
            <a:pPr eaLnBrk="1" hangingPunct="1"/>
            <a:endParaRPr lang="el-GR" smtClean="0">
              <a:latin typeface="Arial" charset="0"/>
            </a:endParaRPr>
          </a:p>
          <a:p>
            <a:pPr eaLnBrk="1" hangingPunct="1"/>
            <a:endParaRPr lang="el-GR" smtClean="0">
              <a:latin typeface="Arial" charset="0"/>
            </a:endParaRPr>
          </a:p>
          <a:p>
            <a:pPr eaLnBrk="1" hangingPunct="1"/>
            <a:r>
              <a:rPr lang="el-GR" smtClean="0">
                <a:latin typeface="Arial" charset="0"/>
              </a:rPr>
              <a:t>ΣΧΟΛΙΚΗ ΗΛΙΚΙΑ</a:t>
            </a:r>
          </a:p>
          <a:p>
            <a:pPr eaLnBrk="1" hangingPunct="1">
              <a:buFont typeface="Wingdings 2" pitchFamily="18" charset="2"/>
              <a:buNone/>
            </a:pPr>
            <a:r>
              <a:rPr lang="el-GR" smtClean="0">
                <a:latin typeface="Arial" charset="0"/>
              </a:rPr>
              <a:t>   ΑΝΤΙΜΕΤΩΠΙΣΗ ΔΥΣΚΟΛΙΩΝ ΠΡΟΦΟΡΙΚΟΥ</a:t>
            </a:r>
          </a:p>
          <a:p>
            <a:pPr eaLnBrk="1" hangingPunct="1">
              <a:buFont typeface="Wingdings 2" pitchFamily="18" charset="2"/>
              <a:buNone/>
            </a:pPr>
            <a:r>
              <a:rPr lang="el-GR" smtClean="0">
                <a:latin typeface="Arial" charset="0"/>
              </a:rPr>
              <a:t>   ΚΑΙ ΓΡΑΠΤΟΥ ΛΟΓΟΥ</a:t>
            </a:r>
          </a:p>
          <a:p>
            <a:pPr eaLnBrk="1" hangingPunct="1">
              <a:buFont typeface="Wingdings 2" pitchFamily="18" charset="2"/>
              <a:buNone/>
            </a:pPr>
            <a:endParaRPr lang="el-GR" u="sng" smtClean="0"/>
          </a:p>
          <a:p>
            <a:pPr eaLnBrk="1" hangingPunct="1"/>
            <a:endParaRPr lang="el-GR" u="sng" smtClean="0"/>
          </a:p>
          <a:p>
            <a:pPr eaLnBrk="1" hangingPunct="1"/>
            <a:endParaRPr lang="el-GR" u="sng" smtClean="0"/>
          </a:p>
          <a:p>
            <a:pPr eaLnBrk="1" hangingPunct="1"/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ΕΙΔΙΚΕΣ ΜΑΘΗΣΙΑΚΕΣ ΔΥΣΚΟΛΙΕΣ</a:t>
            </a:r>
            <a:endParaRPr lang="el-GR" dirty="0"/>
          </a:p>
        </p:txBody>
      </p:sp>
      <p:sp>
        <p:nvSpPr>
          <p:cNvPr id="17410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l-GR" u="sng" smtClean="0"/>
              <a:t>ΕΡΓΟΘΕΡΑΠΕΙΑ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ΓΡΑΦΟΚΙΝΗΤΙΚΟΤΗΤΑ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ΟΠΤΙΚΟ</a:t>
            </a:r>
            <a:r>
              <a:rPr lang="el-GR" smtClean="0">
                <a:latin typeface="Arial" charset="0"/>
              </a:rPr>
              <a:t>ΚΙΝΗΤΙΚΟΣ</a:t>
            </a:r>
            <a:r>
              <a:rPr lang="el-GR" smtClean="0"/>
              <a:t> ΣΥΝΤΟΝΙΣΜΟΣ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ΣΥΓΚΕΝΤΡΩΣΗ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ΠΡΟΣΟΧΗ</a:t>
            </a:r>
          </a:p>
          <a:p>
            <a:pPr eaLnBrk="1" hangingPunct="1"/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ΕΙΔΙΚΕΣ ΜΑΘΗΣΙΑΚΕΣ ΔΥΣΚΟΛΙΕΣ</a:t>
            </a:r>
            <a:endParaRPr lang="el-GR" dirty="0"/>
          </a:p>
        </p:txBody>
      </p:sp>
      <p:sp>
        <p:nvSpPr>
          <p:cNvPr id="18434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l-GR" u="sng" smtClean="0"/>
              <a:t>ΨΥΧΟΘΕΡΑΠΕΙΑ</a:t>
            </a:r>
          </a:p>
          <a:p>
            <a:pPr eaLnBrk="1" hangingPunct="1">
              <a:buFont typeface="Wingdings 2" pitchFamily="18" charset="2"/>
              <a:buNone/>
            </a:pPr>
            <a:endParaRPr lang="el-GR" u="sng" smtClean="0"/>
          </a:p>
          <a:p>
            <a:pPr eaLnBrk="1" hangingPunct="1"/>
            <a:r>
              <a:rPr lang="el-GR" smtClean="0"/>
              <a:t>ΣΥΝΑΙΣΘΗΜΑΤΙΚΕΣ ΔΥΣΚΟΛΙΕΣ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ΣΥΜΒΟΥΛΕΥΤΙΚΗ ΓΟΝΕΩΝ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" dur="500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ΕΙΔΙΚΕΣ ΜΑΘΗΣΙΑΚΕΣ ΔΥΣΚΟΛΙΕΣ</a:t>
            </a:r>
            <a:endParaRPr lang="el-GR" dirty="0"/>
          </a:p>
        </p:txBody>
      </p:sp>
      <p:sp>
        <p:nvSpPr>
          <p:cNvPr id="19458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l-GR" u="sng" smtClean="0"/>
              <a:t>ΒΙΩΜΑΤΙΚΗ ΠΑΡΕΜΒΑΣΗ ΕΚΠΑΙΔΕΥΣΗΣ -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l-GR" smtClean="0"/>
              <a:t>                   </a:t>
            </a:r>
            <a:r>
              <a:rPr lang="el-GR" u="sng" smtClean="0"/>
              <a:t> ΜΑΘΗΣΗΣ</a:t>
            </a:r>
          </a:p>
          <a:p>
            <a:pPr eaLnBrk="1" hangingPunct="1">
              <a:buFont typeface="Wingdings 2" pitchFamily="18" charset="2"/>
              <a:buNone/>
            </a:pPr>
            <a:endParaRPr lang="el-GR" u="sng" smtClean="0"/>
          </a:p>
          <a:p>
            <a:pPr eaLnBrk="1" hangingPunct="1"/>
            <a:r>
              <a:rPr lang="el-GR" smtClean="0"/>
              <a:t>ΟΡΓΑΝΩΣΗ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>
                <a:latin typeface="Arial" charset="0"/>
              </a:rPr>
              <a:t>ΚΙΝΗΤΟΠΟΙΗΣΗ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ΟΡΓΑΝΩΣΗ ΜΕΛΕΤΗΣ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ΠΡΟΕΤΟΙΜΑΣΙΑ ΕΞΕΤΑΣΕΩΝ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Αφθονία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185</TotalTime>
  <Words>195</Words>
  <Application>Microsoft Office PowerPoint</Application>
  <PresentationFormat>Προβολή στην οθόνη (4:3)</PresentationFormat>
  <Paragraphs>102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Αφθονία</vt:lpstr>
      <vt:lpstr>ΔΙΕΠΙΣΤΗΜΟΝΙΚΗ ΠΡΟΣΕΓΓΙΣΗ ΚΑΙ ΣΤΑΤΙΣΤΙΚΑ ΔΕΔΟΜΕΝΑ 2000-2005 ΣΤΟ ΙΨΥΠΕ</vt:lpstr>
      <vt:lpstr>ΣΤΑΤΙΣΤΙΚΑ ΔΕΔΟΜΕΝΑ</vt:lpstr>
      <vt:lpstr>ΠΛΗΘΥΣΜΟΣ ΠΑΙΔΙΩΝ</vt:lpstr>
      <vt:lpstr>Παρουσίαση του PowerPoint</vt:lpstr>
      <vt:lpstr>ΕΙΔΙΚΕΣ ΜΑΘΗΣΙΑΚΕΣ ΔΥΣΚΟΛΙΕΣ</vt:lpstr>
      <vt:lpstr>ΕΙΔΙΚΕΣ ΜΑΘΗΣΙΑΚΕΣ ΔΥΣΚΟΛΙΕΣ</vt:lpstr>
      <vt:lpstr>ΕΙΔΙΚΕΣ ΜΑΘΗΣΙΑΚΕΣ ΔΥΣΚΟΛΙΕΣ</vt:lpstr>
      <vt:lpstr>ΕΙΔΙΚΕΣ ΜΑΘΗΣΙΑΚΕΣ ΔΥΣΚΟΛΙΕΣ</vt:lpstr>
      <vt:lpstr>ΕΙΔΙΚΕΣ ΜΑΘΗΣΙΑΚΕΣ ΔΥΣΚΟΛΙΕΣ</vt:lpstr>
      <vt:lpstr>ΕΙΔΙΚΕΣ ΜΑΘΗΣΙΑΚΕΣ ΔΥΣΚΟΛΙΕΣ</vt:lpstr>
      <vt:lpstr>ΣΥΝΕΔΡΙΕΣ</vt:lpstr>
      <vt:lpstr>ΕΚΒΑΣΗ ΘΕΡΑΠΕΙΑΣ</vt:lpstr>
      <vt:lpstr>ΠΡΟΩΡΗ ΔΙΑΚΟΠΗ</vt:lpstr>
      <vt:lpstr>ΠΕΡΙΣΤΑΤΙΚΑ</vt:lpstr>
      <vt:lpstr>ΕΥΧΑΡΙΣΤΩ ΓΙΑ ΤΗΝ ΠΡΟΣΟΧΗ ΣΑΣ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ΣΤΑΤΙΣΤΙΚΑ ΔΕΔΟΜΕΝΑ</dc:title>
  <dc:creator>CHRISTINA</dc:creator>
  <cp:lastModifiedBy>NIKI</cp:lastModifiedBy>
  <cp:revision>26</cp:revision>
  <dcterms:created xsi:type="dcterms:W3CDTF">2012-04-13T08:30:30Z</dcterms:created>
  <dcterms:modified xsi:type="dcterms:W3CDTF">2017-06-01T08:29:45Z</dcterms:modified>
</cp:coreProperties>
</file>