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3" r:id="rId4"/>
    <p:sldId id="292" r:id="rId5"/>
    <p:sldId id="258" r:id="rId6"/>
    <p:sldId id="287" r:id="rId7"/>
    <p:sldId id="259" r:id="rId8"/>
    <p:sldId id="289" r:id="rId9"/>
    <p:sldId id="290" r:id="rId10"/>
    <p:sldId id="284" r:id="rId11"/>
    <p:sldId id="285" r:id="rId12"/>
    <p:sldId id="265" r:id="rId13"/>
    <p:sldId id="263" r:id="rId14"/>
    <p:sldId id="264" r:id="rId15"/>
    <p:sldId id="269" r:id="rId16"/>
    <p:sldId id="270" r:id="rId17"/>
    <p:sldId id="295" r:id="rId18"/>
    <p:sldId id="271" r:id="rId19"/>
    <p:sldId id="272" r:id="rId20"/>
    <p:sldId id="294" r:id="rId21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kpsath athens" initials="e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>
        <p:scale>
          <a:sx n="74" d="100"/>
          <a:sy n="74" d="100"/>
        </p:scale>
        <p:origin x="-492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kps\Downloads\&#928;&#943;&#957;&#945;&#954;&#949;&#962;%20York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kps\Downloads\&#928;&#943;&#957;&#945;&#954;&#949;&#962;%20York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kps\Documents\&#923;&#913;&#918;&#927;&#915;&#921;&#937;&#929;&#915;&#927;&#933;\YORK\&#928;&#943;&#957;&#945;&#954;&#949;&#962;%20York.xls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ekps\Documents\&#923;&#913;&#918;&#927;&#915;&#921;&#937;&#929;&#915;&#927;&#933;\YORK\&#928;&#943;&#957;&#945;&#954;&#949;&#962;%20York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Evros</a:t>
            </a:r>
            <a:r>
              <a:rPr lang="en-US" baseline="0" dirty="0"/>
              <a:t> </a:t>
            </a:r>
          </a:p>
        </c:rich>
      </c:tx>
      <c:layout>
        <c:manualLayout>
          <c:xMode val="edge"/>
          <c:yMode val="edge"/>
          <c:x val="3.2729205145653091E-2"/>
          <c:y val="3.2573877905549574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explosion val="1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'4'!$B$4:$B$9</c:f>
              <c:strCache>
                <c:ptCount val="6"/>
                <c:pt idx="0">
                  <c:v>Alexandroupoli</c:v>
                </c:pt>
                <c:pt idx="1">
                  <c:v>Didimotiho</c:v>
                </c:pt>
                <c:pt idx="2">
                  <c:v>Komotini - Iasmos</c:v>
                </c:pt>
                <c:pt idx="3">
                  <c:v>Orestiada</c:v>
                </c:pt>
                <c:pt idx="4">
                  <c:v>Sapon - Filiras</c:v>
                </c:pt>
                <c:pt idx="5">
                  <c:v>Soufli - Tyxero</c:v>
                </c:pt>
              </c:strCache>
            </c:strRef>
          </c:cat>
          <c:val>
            <c:numRef>
              <c:f>'4'!$C$4:$C$9</c:f>
              <c:numCache>
                <c:formatCode>General</c:formatCode>
                <c:ptCount val="6"/>
                <c:pt idx="0">
                  <c:v>152</c:v>
                </c:pt>
                <c:pt idx="1">
                  <c:v>98</c:v>
                </c:pt>
                <c:pt idx="2">
                  <c:v>206</c:v>
                </c:pt>
                <c:pt idx="3">
                  <c:v>3</c:v>
                </c:pt>
                <c:pt idx="4">
                  <c:v>193</c:v>
                </c:pt>
                <c:pt idx="5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Fokida</a:t>
            </a:r>
            <a:r>
              <a:rPr lang="en-US" baseline="0" dirty="0"/>
              <a:t> </a:t>
            </a:r>
            <a:r>
              <a:rPr lang="en-US" baseline="0" dirty="0" smtClean="0"/>
              <a:t>  </a:t>
            </a:r>
            <a:endParaRPr lang="el-GR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3.2100795264567773E-3"/>
          <c:y val="5.9793718412993392E-2"/>
          <c:w val="0.78880089551302246"/>
          <c:h val="0.93666942388848085"/>
        </c:manualLayout>
      </c:layout>
      <c:pieChart>
        <c:varyColors val="1"/>
        <c:ser>
          <c:idx val="0"/>
          <c:order val="0"/>
          <c:dPt>
            <c:idx val="0"/>
            <c:bubble3D val="0"/>
          </c:dPt>
          <c:dPt>
            <c:idx val="1"/>
            <c:bubble3D val="0"/>
            <c:explosion val="2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'4'!$B$15:$B$24</c:f>
              <c:strCache>
                <c:ptCount val="10"/>
                <c:pt idx="0">
                  <c:v>Amfiklia</c:v>
                </c:pt>
                <c:pt idx="1">
                  <c:v>Amfissa</c:v>
                </c:pt>
                <c:pt idx="2">
                  <c:v>Galaxidi</c:v>
                </c:pt>
                <c:pt idx="3">
                  <c:v>Desfina</c:v>
                </c:pt>
                <c:pt idx="4">
                  <c:v>Eratini</c:v>
                </c:pt>
                <c:pt idx="5">
                  <c:v>Efpalio</c:v>
                </c:pt>
                <c:pt idx="6">
                  <c:v>Itea</c:v>
                </c:pt>
                <c:pt idx="7">
                  <c:v>Lidoriki</c:v>
                </c:pt>
                <c:pt idx="8">
                  <c:v>Polidroso</c:v>
                </c:pt>
                <c:pt idx="9">
                  <c:v>Xriso - Delphi</c:v>
                </c:pt>
              </c:strCache>
            </c:strRef>
          </c:cat>
          <c:val>
            <c:numRef>
              <c:f>'4'!$C$15:$C$24</c:f>
              <c:numCache>
                <c:formatCode>General</c:formatCode>
                <c:ptCount val="10"/>
                <c:pt idx="0">
                  <c:v>11</c:v>
                </c:pt>
                <c:pt idx="1">
                  <c:v>304</c:v>
                </c:pt>
                <c:pt idx="2">
                  <c:v>14</c:v>
                </c:pt>
                <c:pt idx="3">
                  <c:v>5</c:v>
                </c:pt>
                <c:pt idx="4">
                  <c:v>6</c:v>
                </c:pt>
                <c:pt idx="5">
                  <c:v>5</c:v>
                </c:pt>
                <c:pt idx="6">
                  <c:v>54</c:v>
                </c:pt>
                <c:pt idx="7">
                  <c:v>18</c:v>
                </c:pt>
                <c:pt idx="8">
                  <c:v>2</c:v>
                </c:pt>
                <c:pt idx="9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Evros</a:t>
            </a:r>
            <a:r>
              <a:rPr lang="en-US" baseline="0" dirty="0"/>
              <a:t> </a:t>
            </a:r>
          </a:p>
          <a:p>
            <a:pPr>
              <a:defRPr/>
            </a:pPr>
            <a:r>
              <a:rPr lang="en-US" baseline="0" dirty="0" smtClean="0"/>
              <a:t>  </a:t>
            </a:r>
            <a:endParaRPr lang="el-GR" dirty="0"/>
          </a:p>
        </c:rich>
      </c:tx>
      <c:layout>
        <c:manualLayout>
          <c:xMode val="edge"/>
          <c:yMode val="edge"/>
          <c:x val="0.28909699264691152"/>
          <c:y val="2.7777603496774082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spPr>
            <a:solidFill>
              <a:srgbClr val="FF0000"/>
            </a:solidFill>
          </c:spPr>
          <c:dPt>
            <c:idx val="1"/>
            <c:bubble3D val="0"/>
            <c:explosion val="9"/>
            <c:spPr>
              <a:solidFill>
                <a:schemeClr val="accent2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'3'!$B$4:$B$5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'3'!$C$4:$C$5</c:f>
              <c:numCache>
                <c:formatCode>\Γ\ε\ν\ι\κ\ό\ς\ \τ\ύ\π\ο\ς</c:formatCode>
                <c:ptCount val="2"/>
                <c:pt idx="0">
                  <c:v>223</c:v>
                </c:pt>
                <c:pt idx="1">
                  <c:v>456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Fokida</a:t>
            </a:r>
            <a:r>
              <a:rPr lang="en-US" baseline="0" dirty="0"/>
              <a:t> </a:t>
            </a:r>
            <a:r>
              <a:rPr lang="en-US" baseline="0" dirty="0" smtClean="0"/>
              <a:t> </a:t>
            </a:r>
            <a:endParaRPr lang="el-GR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explosion val="1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'3'!$B$13:$B$14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'3'!$C$13:$C$14</c:f>
              <c:numCache>
                <c:formatCode>\Γ\ε\ν\ι\κ\ό\ς\ \τ\ύ\π\ο\ς</c:formatCode>
                <c:ptCount val="2"/>
                <c:pt idx="0">
                  <c:v>165</c:v>
                </c:pt>
                <c:pt idx="1">
                  <c:v>256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zero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dirty="0"/>
              <a:t>EVROS</a:t>
            </a:r>
          </a:p>
          <a:p>
            <a:pPr>
              <a:defRPr/>
            </a:pPr>
            <a:r>
              <a:rPr lang="en-US" sz="1600" baseline="0" dirty="0" smtClean="0"/>
              <a:t>  diagnoses </a:t>
            </a:r>
            <a:endParaRPr lang="en-US" sz="1600" dirty="0"/>
          </a:p>
          <a:p>
            <a:pPr>
              <a:defRPr/>
            </a:pPr>
            <a:r>
              <a:rPr lang="en-US" dirty="0" smtClean="0"/>
              <a:t>ICD10</a:t>
            </a:r>
            <a:endParaRPr lang="en-US" dirty="0"/>
          </a:p>
        </c:rich>
      </c:tx>
      <c:layout>
        <c:manualLayout>
          <c:xMode val="edge"/>
          <c:yMode val="edge"/>
          <c:x val="6.3694391941752665E-2"/>
          <c:y val="5.970149253731347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6205466011943393E-2"/>
          <c:y val="0.20165642795329011"/>
          <c:w val="0.51795522292259799"/>
          <c:h val="0.74029637068772103"/>
        </c:manualLayout>
      </c:layout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l-G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'2'!$B$4:$B$15</c:f>
              <c:strCache>
                <c:ptCount val="12"/>
                <c:pt idx="0">
                  <c:v>F00-F09 Organic, including symptomatic, mental disorders</c:v>
                </c:pt>
                <c:pt idx="1">
                  <c:v>F10-F19 Mental and behavioural disorders due to psychoactive substance use</c:v>
                </c:pt>
                <c:pt idx="2">
                  <c:v>F20-F29 Schizophrenia, schizotypal and delusional disorders</c:v>
                </c:pt>
                <c:pt idx="3">
                  <c:v>F30-F39 Mood [affective] disorders</c:v>
                </c:pt>
                <c:pt idx="4">
                  <c:v>F40-F48 Neurotic, stress-related and somatoform disorders</c:v>
                </c:pt>
                <c:pt idx="5">
                  <c:v>F50-F59 Behavioural syndromes associated with physiological disturbances and physical factors</c:v>
                </c:pt>
                <c:pt idx="6">
                  <c:v>F60-F69 Disorders of adult personality and behaviour</c:v>
                </c:pt>
                <c:pt idx="7">
                  <c:v>F70-F79 Mental retardation</c:v>
                </c:pt>
                <c:pt idx="8">
                  <c:v>F80-F89 Disorders of psychological development</c:v>
                </c:pt>
                <c:pt idx="9">
                  <c:v>F90-F98 Behavioural and emotional disorders with onset usually occurring in childhood and adolescence</c:v>
                </c:pt>
                <c:pt idx="10">
                  <c:v>Ζ</c:v>
                </c:pt>
                <c:pt idx="11">
                  <c:v>Missing Data</c:v>
                </c:pt>
              </c:strCache>
            </c:strRef>
          </c:cat>
          <c:val>
            <c:numRef>
              <c:f>'2'!$D$4:$D$15</c:f>
              <c:numCache>
                <c:formatCode>#,000%</c:formatCode>
                <c:ptCount val="12"/>
                <c:pt idx="0">
                  <c:v>2.4000000000000007E-2</c:v>
                </c:pt>
                <c:pt idx="1">
                  <c:v>6.0000000000000036E-3</c:v>
                </c:pt>
                <c:pt idx="2">
                  <c:v>8.8000000000000037E-2</c:v>
                </c:pt>
                <c:pt idx="3">
                  <c:v>0.51700000000000002</c:v>
                </c:pt>
                <c:pt idx="4">
                  <c:v>0.22700000000000006</c:v>
                </c:pt>
                <c:pt idx="5">
                  <c:v>1.0000000000000005E-3</c:v>
                </c:pt>
                <c:pt idx="6">
                  <c:v>4.3000000000000003E-2</c:v>
                </c:pt>
                <c:pt idx="7">
                  <c:v>1.4999999999999998E-2</c:v>
                </c:pt>
                <c:pt idx="8">
                  <c:v>3.0000000000000018E-3</c:v>
                </c:pt>
                <c:pt idx="9">
                  <c:v>1.0000000000000005E-3</c:v>
                </c:pt>
                <c:pt idx="10">
                  <c:v>5.0000000000000017E-2</c:v>
                </c:pt>
                <c:pt idx="11">
                  <c:v>2.5000000000000008E-2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610965352741667"/>
          <c:y val="5.6977674262901658E-2"/>
          <c:w val="0.33891987581637961"/>
          <c:h val="0.88961762411991574"/>
        </c:manualLayout>
      </c:layout>
      <c:overlay val="0"/>
      <c:txPr>
        <a:bodyPr/>
        <a:lstStyle/>
        <a:p>
          <a:pPr rtl="0">
            <a:defRPr/>
          </a:pPr>
          <a:endParaRPr lang="el-G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pPr>
            <a:r>
              <a:rPr lang="en-US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w Cen MT Condensed Extra Bold" pitchFamily="34" charset="0"/>
              </a:rPr>
              <a:t>FOKIDA</a:t>
            </a:r>
            <a:endParaRPr lang="en-US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w Cen MT Condensed Extra Bold" pitchFamily="34" charset="0"/>
            </a:endParaRPr>
          </a:p>
          <a:p>
            <a:pPr>
              <a:defRPr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pPr>
            <a:r>
              <a:rPr lang="en-US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w Cen MT Condensed Extra Bold" pitchFamily="34" charset="0"/>
              </a:rPr>
              <a:t>Diagnoses</a:t>
            </a:r>
            <a:endParaRPr lang="en-US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w Cen MT Condensed Extra Bold" pitchFamily="34" charset="0"/>
            </a:endParaRPr>
          </a:p>
        </c:rich>
      </c:tx>
      <c:layout>
        <c:manualLayout>
          <c:xMode val="edge"/>
          <c:yMode val="edge"/>
          <c:x val="5.3404026600930243E-2"/>
          <c:y val="2.807014115925067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4182008685199352E-2"/>
          <c:y val="0.17595773927642747"/>
          <c:w val="0.52264538533993798"/>
          <c:h val="0.76750127843413263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1.2109313483189129E-2"/>
                  <c:y val="8.722748428513914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9510070871337948E-2"/>
                  <c:y val="7.783946891797448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2262967675465001E-2"/>
                  <c:y val="9.888161255199954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7411131806548913E-2"/>
                  <c:y val="-0.100439647191549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7108728631309587E-3"/>
                  <c:y val="-7.653209048295282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2790879408705824E-2"/>
                  <c:y val="-6.654944102499869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4.4457878054113407E-2"/>
                  <c:y val="-0.1037500880358833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6.9764686981117763E-2"/>
                  <c:y val="-7.399446981546660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7.2602757680872654E-2"/>
                  <c:y val="-2.055789159490983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5.7931713528626881E-2"/>
                  <c:y val="-4.0457865333605328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7.1783965049489987E-2"/>
                  <c:y val="0.1229135495645304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cap="none" spc="5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accent1">
                        <a:tint val="3000"/>
                        <a:alpha val="95000"/>
                      </a:scheme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</a:defRPr>
                </a:pPr>
                <a:endParaRPr lang="el-G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'2'!$B$20:$B$31</c:f>
              <c:strCache>
                <c:ptCount val="12"/>
                <c:pt idx="0">
                  <c:v>F00-F09 Organic, including symptomatic, mental disorders</c:v>
                </c:pt>
                <c:pt idx="1">
                  <c:v>F10-F19 Mental and behavioural disorders due to psychoactive substance use</c:v>
                </c:pt>
                <c:pt idx="2">
                  <c:v>F20-F29 Schizophrenia, schizotypal and delusional disorders</c:v>
                </c:pt>
                <c:pt idx="3">
                  <c:v>F30-F39 Mood [affective] disorders</c:v>
                </c:pt>
                <c:pt idx="4">
                  <c:v>F40-F48 Neurotic, stress-related and somatoform disorders</c:v>
                </c:pt>
                <c:pt idx="5">
                  <c:v>F60-F69 Disorders of adult personality and behaviour</c:v>
                </c:pt>
                <c:pt idx="6">
                  <c:v>F70-F79 Mental retardation</c:v>
                </c:pt>
                <c:pt idx="7">
                  <c:v>F80-F89 Disorders of psychological development</c:v>
                </c:pt>
                <c:pt idx="8">
                  <c:v>F90-F98 Behavioural and emotional disorders with onset usually occurring in childhood and adolescence</c:v>
                </c:pt>
                <c:pt idx="9">
                  <c:v>F99 Unspecified mental disorder</c:v>
                </c:pt>
                <c:pt idx="10">
                  <c:v>Ζ</c:v>
                </c:pt>
                <c:pt idx="11">
                  <c:v>Missing Data</c:v>
                </c:pt>
              </c:strCache>
            </c:strRef>
          </c:cat>
          <c:val>
            <c:numRef>
              <c:f>'2'!$D$20:$D$31</c:f>
              <c:numCache>
                <c:formatCode>#,000%</c:formatCode>
                <c:ptCount val="12"/>
                <c:pt idx="0">
                  <c:v>3.5999999999999997E-2</c:v>
                </c:pt>
                <c:pt idx="1">
                  <c:v>2.0000000000000009E-3</c:v>
                </c:pt>
                <c:pt idx="2">
                  <c:v>7.3999999999999996E-2</c:v>
                </c:pt>
                <c:pt idx="3">
                  <c:v>0.22600000000000001</c:v>
                </c:pt>
                <c:pt idx="4">
                  <c:v>0.15700000000000006</c:v>
                </c:pt>
                <c:pt idx="5">
                  <c:v>2.4E-2</c:v>
                </c:pt>
                <c:pt idx="6">
                  <c:v>1.9000000000000006E-2</c:v>
                </c:pt>
                <c:pt idx="7">
                  <c:v>7.0999999999999994E-2</c:v>
                </c:pt>
                <c:pt idx="8">
                  <c:v>6.7000000000000004E-2</c:v>
                </c:pt>
                <c:pt idx="9">
                  <c:v>5.7000000000000016E-2</c:v>
                </c:pt>
                <c:pt idx="10">
                  <c:v>1.4E-2</c:v>
                </c:pt>
                <c:pt idx="11">
                  <c:v>0.254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pPr>
            <a:endParaRPr lang="el-GR"/>
          </a:p>
        </c:txPr>
      </c:legendEntry>
      <c:legendEntry>
        <c:idx val="1"/>
        <c:txPr>
          <a:bodyPr/>
          <a:lstStyle/>
          <a:p>
            <a:pPr>
              <a:defRPr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pPr>
            <a:endParaRPr lang="el-GR"/>
          </a:p>
        </c:txPr>
      </c:legendEntry>
      <c:legendEntry>
        <c:idx val="2"/>
        <c:txPr>
          <a:bodyPr/>
          <a:lstStyle/>
          <a:p>
            <a:pPr>
              <a:defRPr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pPr>
            <a:endParaRPr lang="el-GR"/>
          </a:p>
        </c:txPr>
      </c:legendEntry>
      <c:legendEntry>
        <c:idx val="3"/>
        <c:txPr>
          <a:bodyPr/>
          <a:lstStyle/>
          <a:p>
            <a:pPr>
              <a:defRPr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pPr>
            <a:endParaRPr lang="el-GR"/>
          </a:p>
        </c:txPr>
      </c:legendEntry>
      <c:legendEntry>
        <c:idx val="4"/>
        <c:txPr>
          <a:bodyPr/>
          <a:lstStyle/>
          <a:p>
            <a:pPr>
              <a:defRPr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pPr>
            <a:endParaRPr lang="el-GR"/>
          </a:p>
        </c:txPr>
      </c:legendEntry>
      <c:legendEntry>
        <c:idx val="5"/>
        <c:txPr>
          <a:bodyPr/>
          <a:lstStyle/>
          <a:p>
            <a:pPr>
              <a:defRPr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pPr>
            <a:endParaRPr lang="el-GR"/>
          </a:p>
        </c:txPr>
      </c:legendEntry>
      <c:legendEntry>
        <c:idx val="6"/>
        <c:txPr>
          <a:bodyPr/>
          <a:lstStyle/>
          <a:p>
            <a:pPr>
              <a:defRPr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pPr>
            <a:endParaRPr lang="el-GR"/>
          </a:p>
        </c:txPr>
      </c:legendEntry>
      <c:legendEntry>
        <c:idx val="7"/>
        <c:txPr>
          <a:bodyPr/>
          <a:lstStyle/>
          <a:p>
            <a:pPr>
              <a:defRPr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pPr>
            <a:endParaRPr lang="el-GR"/>
          </a:p>
        </c:txPr>
      </c:legendEntry>
      <c:legendEntry>
        <c:idx val="8"/>
        <c:txPr>
          <a:bodyPr/>
          <a:lstStyle/>
          <a:p>
            <a:pPr>
              <a:defRPr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pPr>
            <a:endParaRPr lang="el-GR"/>
          </a:p>
        </c:txPr>
      </c:legendEntry>
      <c:legendEntry>
        <c:idx val="9"/>
        <c:txPr>
          <a:bodyPr/>
          <a:lstStyle/>
          <a:p>
            <a:pPr>
              <a:defRPr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pPr>
            <a:endParaRPr lang="el-GR"/>
          </a:p>
        </c:txPr>
      </c:legendEntry>
      <c:legendEntry>
        <c:idx val="10"/>
        <c:txPr>
          <a:bodyPr/>
          <a:lstStyle/>
          <a:p>
            <a:pPr>
              <a:defRPr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pPr>
            <a:endParaRPr lang="el-GR"/>
          </a:p>
        </c:txPr>
      </c:legendEntry>
      <c:legendEntry>
        <c:idx val="11"/>
        <c:txPr>
          <a:bodyPr/>
          <a:lstStyle/>
          <a:p>
            <a:pPr>
              <a:defRPr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pPr>
            <a:endParaRPr lang="el-GR"/>
          </a:p>
        </c:txPr>
      </c:legendEntry>
      <c:layout>
        <c:manualLayout>
          <c:xMode val="edge"/>
          <c:yMode val="edge"/>
          <c:x val="0.64166666666666672"/>
          <c:y val="3.3160381268130937E-2"/>
          <c:w val="0.34166666666666684"/>
          <c:h val="0.91011189390799829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BA51C0-904B-408C-9395-CE720690875A}" type="doc">
      <dgm:prSet loTypeId="urn:microsoft.com/office/officeart/2005/8/layout/gear1" loCatId="relationship" qsTypeId="urn:microsoft.com/office/officeart/2005/8/quickstyle/simple3" qsCatId="simple" csTypeId="urn:microsoft.com/office/officeart/2005/8/colors/accent1_2" csCatId="accent1" phldr="1"/>
      <dgm:spPr/>
    </dgm:pt>
    <dgm:pt modelId="{8E5843E1-06A1-47DD-B98C-1574D901A56D}">
      <dgm:prSet phldrT="[Text]"/>
      <dgm:spPr>
        <a:solidFill>
          <a:srgbClr val="EA7A48"/>
        </a:solidFill>
      </dgm:spPr>
      <dgm:t>
        <a:bodyPr/>
        <a:lstStyle/>
        <a:p>
          <a:r>
            <a:rPr lang="en-US" dirty="0" smtClean="0"/>
            <a:t>CLINICAL SECTOR</a:t>
          </a:r>
          <a:endParaRPr lang="en-US" dirty="0"/>
        </a:p>
      </dgm:t>
    </dgm:pt>
    <dgm:pt modelId="{C9613CC9-A56B-43C7-9A68-4B2745D7490A}" type="parTrans" cxnId="{758A8DDE-EE21-48BC-942C-9A4743443F6C}">
      <dgm:prSet/>
      <dgm:spPr/>
      <dgm:t>
        <a:bodyPr/>
        <a:lstStyle/>
        <a:p>
          <a:endParaRPr lang="en-US"/>
        </a:p>
      </dgm:t>
    </dgm:pt>
    <dgm:pt modelId="{B77269CA-208E-496D-946D-B8A97B3E482D}" type="sibTrans" cxnId="{758A8DDE-EE21-48BC-942C-9A4743443F6C}">
      <dgm:prSet/>
      <dgm:spPr/>
      <dgm:t>
        <a:bodyPr/>
        <a:lstStyle/>
        <a:p>
          <a:endParaRPr lang="en-US"/>
        </a:p>
      </dgm:t>
    </dgm:pt>
    <dgm:pt modelId="{B30BCDDF-0739-4A24-9D06-E018ECE2600E}">
      <dgm:prSet phldrT="[Text]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COMMUNITY SECTOR</a:t>
          </a:r>
          <a:endParaRPr lang="en-US" dirty="0"/>
        </a:p>
      </dgm:t>
    </dgm:pt>
    <dgm:pt modelId="{B1E728D1-6398-4DF5-BB8A-DF9C212E239B}" type="parTrans" cxnId="{E6F298CC-5561-4F78-9B00-219D77B9BC1C}">
      <dgm:prSet/>
      <dgm:spPr/>
      <dgm:t>
        <a:bodyPr/>
        <a:lstStyle/>
        <a:p>
          <a:endParaRPr lang="en-US"/>
        </a:p>
      </dgm:t>
    </dgm:pt>
    <dgm:pt modelId="{AB75EE71-22E1-436E-9D3C-B6D6DFC84AB6}" type="sibTrans" cxnId="{E6F298CC-5561-4F78-9B00-219D77B9BC1C}">
      <dgm:prSet/>
      <dgm:spPr/>
      <dgm:t>
        <a:bodyPr/>
        <a:lstStyle/>
        <a:p>
          <a:endParaRPr lang="en-US"/>
        </a:p>
      </dgm:t>
    </dgm:pt>
    <dgm:pt modelId="{D318A5AD-2EFF-4240-B2F5-6AFDE614C409}">
      <dgm:prSet phldrT="[Text]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</dgm:spPr>
      <dgm:t>
        <a:bodyPr/>
        <a:lstStyle/>
        <a:p>
          <a:r>
            <a:rPr lang="en-US" dirty="0" smtClean="0"/>
            <a:t>ACTION RESEARCH TRAINING SECTOR</a:t>
          </a:r>
          <a:endParaRPr lang="en-US" dirty="0"/>
        </a:p>
      </dgm:t>
    </dgm:pt>
    <dgm:pt modelId="{73FBEA53-E92B-49F8-80B8-4CB31D82CE00}" type="parTrans" cxnId="{E1237A72-B7B6-457B-8658-D5425E101D9A}">
      <dgm:prSet/>
      <dgm:spPr/>
      <dgm:t>
        <a:bodyPr/>
        <a:lstStyle/>
        <a:p>
          <a:endParaRPr lang="en-US"/>
        </a:p>
      </dgm:t>
    </dgm:pt>
    <dgm:pt modelId="{7BD69A25-02CE-4416-930D-1117A176E862}" type="sibTrans" cxnId="{E1237A72-B7B6-457B-8658-D5425E101D9A}">
      <dgm:prSet/>
      <dgm:spPr/>
      <dgm:t>
        <a:bodyPr/>
        <a:lstStyle/>
        <a:p>
          <a:endParaRPr lang="en-US"/>
        </a:p>
      </dgm:t>
    </dgm:pt>
    <dgm:pt modelId="{1A50AE03-6106-47F4-ACD0-AA579C9FE651}" type="pres">
      <dgm:prSet presAssocID="{5ABA51C0-904B-408C-9395-CE720690875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B274F845-DE23-4871-AFF2-1E6C4E0429C2}" type="pres">
      <dgm:prSet presAssocID="{8E5843E1-06A1-47DD-B98C-1574D901A56D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A673C3-F3B7-4E1F-8AC7-E89DA65950DA}" type="pres">
      <dgm:prSet presAssocID="{8E5843E1-06A1-47DD-B98C-1574D901A56D}" presName="gear1srcNode" presStyleLbl="node1" presStyleIdx="0" presStyleCnt="3"/>
      <dgm:spPr/>
      <dgm:t>
        <a:bodyPr/>
        <a:lstStyle/>
        <a:p>
          <a:endParaRPr lang="en-US"/>
        </a:p>
      </dgm:t>
    </dgm:pt>
    <dgm:pt modelId="{B2442D22-2C6F-408D-8FF9-6AB4398FBB4B}" type="pres">
      <dgm:prSet presAssocID="{8E5843E1-06A1-47DD-B98C-1574D901A56D}" presName="gear1dstNode" presStyleLbl="node1" presStyleIdx="0" presStyleCnt="3"/>
      <dgm:spPr/>
      <dgm:t>
        <a:bodyPr/>
        <a:lstStyle/>
        <a:p>
          <a:endParaRPr lang="en-US"/>
        </a:p>
      </dgm:t>
    </dgm:pt>
    <dgm:pt modelId="{5E9D157C-96CA-4AD2-934A-8191A73F4E5B}" type="pres">
      <dgm:prSet presAssocID="{B30BCDDF-0739-4A24-9D06-E018ECE2600E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B4B630-F9B7-4BD0-BC03-D57D0C63F123}" type="pres">
      <dgm:prSet presAssocID="{B30BCDDF-0739-4A24-9D06-E018ECE2600E}" presName="gear2srcNode" presStyleLbl="node1" presStyleIdx="1" presStyleCnt="3"/>
      <dgm:spPr/>
      <dgm:t>
        <a:bodyPr/>
        <a:lstStyle/>
        <a:p>
          <a:endParaRPr lang="en-US"/>
        </a:p>
      </dgm:t>
    </dgm:pt>
    <dgm:pt modelId="{6CE2AF20-595A-4F27-B3EB-9C424A67EF96}" type="pres">
      <dgm:prSet presAssocID="{B30BCDDF-0739-4A24-9D06-E018ECE2600E}" presName="gear2dstNode" presStyleLbl="node1" presStyleIdx="1" presStyleCnt="3"/>
      <dgm:spPr/>
      <dgm:t>
        <a:bodyPr/>
        <a:lstStyle/>
        <a:p>
          <a:endParaRPr lang="en-US"/>
        </a:p>
      </dgm:t>
    </dgm:pt>
    <dgm:pt modelId="{ED1C9186-99D9-4BC2-8662-6F86B17E5833}" type="pres">
      <dgm:prSet presAssocID="{D318A5AD-2EFF-4240-B2F5-6AFDE614C409}" presName="gear3" presStyleLbl="node1" presStyleIdx="2" presStyleCnt="3"/>
      <dgm:spPr/>
      <dgm:t>
        <a:bodyPr/>
        <a:lstStyle/>
        <a:p>
          <a:endParaRPr lang="en-US"/>
        </a:p>
      </dgm:t>
    </dgm:pt>
    <dgm:pt modelId="{49ED1EE9-078F-4D21-8BB4-CC6982390538}" type="pres">
      <dgm:prSet presAssocID="{D318A5AD-2EFF-4240-B2F5-6AFDE614C409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502055-8495-46FE-9BB3-97E5CB26C239}" type="pres">
      <dgm:prSet presAssocID="{D318A5AD-2EFF-4240-B2F5-6AFDE614C409}" presName="gear3srcNode" presStyleLbl="node1" presStyleIdx="2" presStyleCnt="3"/>
      <dgm:spPr/>
      <dgm:t>
        <a:bodyPr/>
        <a:lstStyle/>
        <a:p>
          <a:endParaRPr lang="en-US"/>
        </a:p>
      </dgm:t>
    </dgm:pt>
    <dgm:pt modelId="{3E806D69-6ADC-4AE3-BDE9-5873B4D0DC29}" type="pres">
      <dgm:prSet presAssocID="{D318A5AD-2EFF-4240-B2F5-6AFDE614C409}" presName="gear3dstNode" presStyleLbl="node1" presStyleIdx="2" presStyleCnt="3"/>
      <dgm:spPr/>
      <dgm:t>
        <a:bodyPr/>
        <a:lstStyle/>
        <a:p>
          <a:endParaRPr lang="en-US"/>
        </a:p>
      </dgm:t>
    </dgm:pt>
    <dgm:pt modelId="{C9FACC05-797F-4B59-8048-111F153E7882}" type="pres">
      <dgm:prSet presAssocID="{B77269CA-208E-496D-946D-B8A97B3E482D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4D9CA617-EF25-4029-BAD0-AD2391B96FC1}" type="pres">
      <dgm:prSet presAssocID="{AB75EE71-22E1-436E-9D3C-B6D6DFC84AB6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E0642363-3DBA-410D-82DF-B99D1D785525}" type="pres">
      <dgm:prSet presAssocID="{7BD69A25-02CE-4416-930D-1117A176E862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CD9182F6-EE28-4C1C-BBED-8B5D4D562554}" type="presOf" srcId="{D318A5AD-2EFF-4240-B2F5-6AFDE614C409}" destId="{49ED1EE9-078F-4D21-8BB4-CC6982390538}" srcOrd="1" destOrd="0" presId="urn:microsoft.com/office/officeart/2005/8/layout/gear1"/>
    <dgm:cxn modelId="{B4645892-1FD7-47DB-9DF8-01D9E4895F4B}" type="presOf" srcId="{5ABA51C0-904B-408C-9395-CE720690875A}" destId="{1A50AE03-6106-47F4-ACD0-AA579C9FE651}" srcOrd="0" destOrd="0" presId="urn:microsoft.com/office/officeart/2005/8/layout/gear1"/>
    <dgm:cxn modelId="{0FC2B2B8-2353-4B11-992E-7E49D9441590}" type="presOf" srcId="{B30BCDDF-0739-4A24-9D06-E018ECE2600E}" destId="{6CE2AF20-595A-4F27-B3EB-9C424A67EF96}" srcOrd="2" destOrd="0" presId="urn:microsoft.com/office/officeart/2005/8/layout/gear1"/>
    <dgm:cxn modelId="{87AFC205-1919-46FF-BF11-CF1E6C4B5131}" type="presOf" srcId="{D318A5AD-2EFF-4240-B2F5-6AFDE614C409}" destId="{F1502055-8495-46FE-9BB3-97E5CB26C239}" srcOrd="2" destOrd="0" presId="urn:microsoft.com/office/officeart/2005/8/layout/gear1"/>
    <dgm:cxn modelId="{BE9D1DBC-D693-42B5-B68B-60352BE47224}" type="presOf" srcId="{D318A5AD-2EFF-4240-B2F5-6AFDE614C409}" destId="{ED1C9186-99D9-4BC2-8662-6F86B17E5833}" srcOrd="0" destOrd="0" presId="urn:microsoft.com/office/officeart/2005/8/layout/gear1"/>
    <dgm:cxn modelId="{FE91DA36-6AA8-4283-99CA-6F26E6A1708D}" type="presOf" srcId="{D318A5AD-2EFF-4240-B2F5-6AFDE614C409}" destId="{3E806D69-6ADC-4AE3-BDE9-5873B4D0DC29}" srcOrd="3" destOrd="0" presId="urn:microsoft.com/office/officeart/2005/8/layout/gear1"/>
    <dgm:cxn modelId="{62130A0C-A763-48E8-AA80-A440101524AA}" type="presOf" srcId="{B77269CA-208E-496D-946D-B8A97B3E482D}" destId="{C9FACC05-797F-4B59-8048-111F153E7882}" srcOrd="0" destOrd="0" presId="urn:microsoft.com/office/officeart/2005/8/layout/gear1"/>
    <dgm:cxn modelId="{E1237A72-B7B6-457B-8658-D5425E101D9A}" srcId="{5ABA51C0-904B-408C-9395-CE720690875A}" destId="{D318A5AD-2EFF-4240-B2F5-6AFDE614C409}" srcOrd="2" destOrd="0" parTransId="{73FBEA53-E92B-49F8-80B8-4CB31D82CE00}" sibTransId="{7BD69A25-02CE-4416-930D-1117A176E862}"/>
    <dgm:cxn modelId="{E6F298CC-5561-4F78-9B00-219D77B9BC1C}" srcId="{5ABA51C0-904B-408C-9395-CE720690875A}" destId="{B30BCDDF-0739-4A24-9D06-E018ECE2600E}" srcOrd="1" destOrd="0" parTransId="{B1E728D1-6398-4DF5-BB8A-DF9C212E239B}" sibTransId="{AB75EE71-22E1-436E-9D3C-B6D6DFC84AB6}"/>
    <dgm:cxn modelId="{DF990DE4-5299-4B96-BD8C-125C6DDE091F}" type="presOf" srcId="{B30BCDDF-0739-4A24-9D06-E018ECE2600E}" destId="{92B4B630-F9B7-4BD0-BC03-D57D0C63F123}" srcOrd="1" destOrd="0" presId="urn:microsoft.com/office/officeart/2005/8/layout/gear1"/>
    <dgm:cxn modelId="{BA208BF1-AC9F-4DCC-A702-DA92C61CB0DB}" type="presOf" srcId="{8E5843E1-06A1-47DD-B98C-1574D901A56D}" destId="{B274F845-DE23-4871-AFF2-1E6C4E0429C2}" srcOrd="0" destOrd="0" presId="urn:microsoft.com/office/officeart/2005/8/layout/gear1"/>
    <dgm:cxn modelId="{9333C5BA-64B9-4CEE-BD9A-6D402163B7C7}" type="presOf" srcId="{7BD69A25-02CE-4416-930D-1117A176E862}" destId="{E0642363-3DBA-410D-82DF-B99D1D785525}" srcOrd="0" destOrd="0" presId="urn:microsoft.com/office/officeart/2005/8/layout/gear1"/>
    <dgm:cxn modelId="{65660B11-AF22-405F-8DC0-18450CA8F31F}" type="presOf" srcId="{8E5843E1-06A1-47DD-B98C-1574D901A56D}" destId="{B2442D22-2C6F-408D-8FF9-6AB4398FBB4B}" srcOrd="2" destOrd="0" presId="urn:microsoft.com/office/officeart/2005/8/layout/gear1"/>
    <dgm:cxn modelId="{758A8DDE-EE21-48BC-942C-9A4743443F6C}" srcId="{5ABA51C0-904B-408C-9395-CE720690875A}" destId="{8E5843E1-06A1-47DD-B98C-1574D901A56D}" srcOrd="0" destOrd="0" parTransId="{C9613CC9-A56B-43C7-9A68-4B2745D7490A}" sibTransId="{B77269CA-208E-496D-946D-B8A97B3E482D}"/>
    <dgm:cxn modelId="{7833F5CB-7453-43BE-BCED-96E6782370AD}" type="presOf" srcId="{AB75EE71-22E1-436E-9D3C-B6D6DFC84AB6}" destId="{4D9CA617-EF25-4029-BAD0-AD2391B96FC1}" srcOrd="0" destOrd="0" presId="urn:microsoft.com/office/officeart/2005/8/layout/gear1"/>
    <dgm:cxn modelId="{D9051093-4C17-4DDD-A25A-6FDFF84994BD}" type="presOf" srcId="{8E5843E1-06A1-47DD-B98C-1574D901A56D}" destId="{A2A673C3-F3B7-4E1F-8AC7-E89DA65950DA}" srcOrd="1" destOrd="0" presId="urn:microsoft.com/office/officeart/2005/8/layout/gear1"/>
    <dgm:cxn modelId="{45758300-331C-485A-9C2D-0CEA279CF014}" type="presOf" srcId="{B30BCDDF-0739-4A24-9D06-E018ECE2600E}" destId="{5E9D157C-96CA-4AD2-934A-8191A73F4E5B}" srcOrd="0" destOrd="0" presId="urn:microsoft.com/office/officeart/2005/8/layout/gear1"/>
    <dgm:cxn modelId="{D1E845FE-0D4B-419A-9029-6E773FF18837}" type="presParOf" srcId="{1A50AE03-6106-47F4-ACD0-AA579C9FE651}" destId="{B274F845-DE23-4871-AFF2-1E6C4E0429C2}" srcOrd="0" destOrd="0" presId="urn:microsoft.com/office/officeart/2005/8/layout/gear1"/>
    <dgm:cxn modelId="{583D9ED7-85B6-4615-AD76-24B23C57A16B}" type="presParOf" srcId="{1A50AE03-6106-47F4-ACD0-AA579C9FE651}" destId="{A2A673C3-F3B7-4E1F-8AC7-E89DA65950DA}" srcOrd="1" destOrd="0" presId="urn:microsoft.com/office/officeart/2005/8/layout/gear1"/>
    <dgm:cxn modelId="{4C4D4263-6E61-4A35-9759-41B0FB147564}" type="presParOf" srcId="{1A50AE03-6106-47F4-ACD0-AA579C9FE651}" destId="{B2442D22-2C6F-408D-8FF9-6AB4398FBB4B}" srcOrd="2" destOrd="0" presId="urn:microsoft.com/office/officeart/2005/8/layout/gear1"/>
    <dgm:cxn modelId="{7359806E-0B02-428B-8695-950BC9B97225}" type="presParOf" srcId="{1A50AE03-6106-47F4-ACD0-AA579C9FE651}" destId="{5E9D157C-96CA-4AD2-934A-8191A73F4E5B}" srcOrd="3" destOrd="0" presId="urn:microsoft.com/office/officeart/2005/8/layout/gear1"/>
    <dgm:cxn modelId="{F35A927E-7F63-4E8A-9B9B-99682DFD8D7F}" type="presParOf" srcId="{1A50AE03-6106-47F4-ACD0-AA579C9FE651}" destId="{92B4B630-F9B7-4BD0-BC03-D57D0C63F123}" srcOrd="4" destOrd="0" presId="urn:microsoft.com/office/officeart/2005/8/layout/gear1"/>
    <dgm:cxn modelId="{FE599037-0927-4683-86CB-434115B56079}" type="presParOf" srcId="{1A50AE03-6106-47F4-ACD0-AA579C9FE651}" destId="{6CE2AF20-595A-4F27-B3EB-9C424A67EF96}" srcOrd="5" destOrd="0" presId="urn:microsoft.com/office/officeart/2005/8/layout/gear1"/>
    <dgm:cxn modelId="{6434308F-034E-485B-AF2E-2AA70CC28584}" type="presParOf" srcId="{1A50AE03-6106-47F4-ACD0-AA579C9FE651}" destId="{ED1C9186-99D9-4BC2-8662-6F86B17E5833}" srcOrd="6" destOrd="0" presId="urn:microsoft.com/office/officeart/2005/8/layout/gear1"/>
    <dgm:cxn modelId="{21C16956-751C-42C6-BF5F-3FCF40F62EB6}" type="presParOf" srcId="{1A50AE03-6106-47F4-ACD0-AA579C9FE651}" destId="{49ED1EE9-078F-4D21-8BB4-CC6982390538}" srcOrd="7" destOrd="0" presId="urn:microsoft.com/office/officeart/2005/8/layout/gear1"/>
    <dgm:cxn modelId="{C527B602-69EF-4E49-B7F2-CF5868F12E42}" type="presParOf" srcId="{1A50AE03-6106-47F4-ACD0-AA579C9FE651}" destId="{F1502055-8495-46FE-9BB3-97E5CB26C239}" srcOrd="8" destOrd="0" presId="urn:microsoft.com/office/officeart/2005/8/layout/gear1"/>
    <dgm:cxn modelId="{279AD150-0C36-49D9-8F9E-91099898FDD4}" type="presParOf" srcId="{1A50AE03-6106-47F4-ACD0-AA579C9FE651}" destId="{3E806D69-6ADC-4AE3-BDE9-5873B4D0DC29}" srcOrd="9" destOrd="0" presId="urn:microsoft.com/office/officeart/2005/8/layout/gear1"/>
    <dgm:cxn modelId="{990B0940-8C6A-4625-BE3F-45468620E073}" type="presParOf" srcId="{1A50AE03-6106-47F4-ACD0-AA579C9FE651}" destId="{C9FACC05-797F-4B59-8048-111F153E7882}" srcOrd="10" destOrd="0" presId="urn:microsoft.com/office/officeart/2005/8/layout/gear1"/>
    <dgm:cxn modelId="{195F8835-7D96-4C1A-96B7-D7E4958339C3}" type="presParOf" srcId="{1A50AE03-6106-47F4-ACD0-AA579C9FE651}" destId="{4D9CA617-EF25-4029-BAD0-AD2391B96FC1}" srcOrd="11" destOrd="0" presId="urn:microsoft.com/office/officeart/2005/8/layout/gear1"/>
    <dgm:cxn modelId="{D9CFB40C-E326-4F73-B75E-23D31A3BC33B}" type="presParOf" srcId="{1A50AE03-6106-47F4-ACD0-AA579C9FE651}" destId="{E0642363-3DBA-410D-82DF-B99D1D78552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32EFD5-14C9-4A1F-9149-7EF914FF636F}" type="datetimeFigureOut">
              <a:rPr lang="el-GR" smtClean="0"/>
              <a:pPr/>
              <a:t>02/06/2017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F803F-318A-4B6B-B742-E8F6857FD27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6887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F803F-318A-4B6B-B742-E8F6857FD275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7621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F803F-318A-4B6B-B742-E8F6857FD275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1052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F803F-318A-4B6B-B742-E8F6857FD275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5828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F803F-318A-4B6B-B742-E8F6857FD275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6748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F803F-318A-4B6B-B742-E8F6857FD275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3510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F803F-318A-4B6B-B742-E8F6857FD275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1372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pPr/>
              <a:t>6/2/2017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pPr/>
              <a:t>6/2/2017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pPr/>
              <a:t>6/2/2017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pPr/>
              <a:t>6/2/2017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pPr/>
              <a:t>6/2/2017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pPr/>
              <a:t>6/2/2017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pPr/>
              <a:t>6/2/2017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pPr/>
              <a:t>6/2/2017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pPr/>
              <a:t>6/2/2017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pPr/>
              <a:t>6/2/2017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pPr/>
              <a:t>6/2/2017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6/2/2017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The function of the mobile mental health units, by society of social psychiatry &amp; mental health</a:t>
            </a:r>
            <a:endParaRPr lang="el-GR" dirty="0"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LAZOGIORGOY ILIANA</a:t>
            </a:r>
          </a:p>
          <a:p>
            <a:r>
              <a:rPr lang="en-US" dirty="0" smtClean="0"/>
              <a:t>PSYCHOLOGIST MSC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0962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kps\Documents\ΛΑΖΟΓΙΩΡΓΟΥ\YORK\Χωρίς τίτλ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2545913" y="2545908"/>
            <a:ext cx="6858001" cy="1766170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86550" y="297118"/>
            <a:ext cx="9720072" cy="1055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all" spc="20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Tw Cen MT Condensed" panose="020B0606020104020203" pitchFamily="34" charset="0"/>
                <a:ea typeface="+mj-ea"/>
                <a:cs typeface="+mj-cs"/>
              </a:rPr>
              <a:t>BASIC PRINCIPLES OF WORK</a:t>
            </a:r>
            <a:endParaRPr kumimoji="0" lang="el-GR" sz="2000" b="1" i="0" u="none" strike="noStrike" kern="1200" cap="all" spc="20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800741" y="1164920"/>
            <a:ext cx="9720073" cy="5144439"/>
          </a:xfrm>
          <a:prstGeom prst="rect">
            <a:avLst/>
          </a:prstGeom>
          <a:noFill/>
        </p:spPr>
        <p:txBody>
          <a:bodyPr vert="horz" lIns="457200" tIns="365760" rIns="4572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Prevention-promotion of mental health in the </a:t>
            </a:r>
            <a:r>
              <a:rPr lang="en-US" sz="2000" dirty="0" smtClean="0"/>
              <a:t>general population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psychiatric care of people with mild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severe mental health </a:t>
            </a:r>
            <a:r>
              <a:rPr lang="en-US" sz="2000" dirty="0" smtClean="0"/>
              <a:t>problems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who are at risk   of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homelessness, psychiatric crisis and hospitalization.</a:t>
            </a:r>
          </a:p>
          <a:p>
            <a:pPr marL="91440" marR="0" lvl="1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early diagnosis and treatment, prompt and valid intervention in children adult and families who suffer from mental health </a:t>
            </a:r>
            <a:r>
              <a:rPr lang="en-US" sz="2000" dirty="0" smtClean="0"/>
              <a:t>problems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Prompt intervention in first episode of psychosis, and in psychosis relapses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Stabilization of people with psychosis-continuity of care-  elimination of crisis episodes, exclusion of hospitalization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Psychosocial support and Rehabilitation, Work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Integration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processes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sensitization and education of  people about mental health issues.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401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ekps\Documents\ΛΑΖΟΓΙΩΡΓΟΥ\YORK\Χωρίς τίτλ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2545913" y="2545908"/>
            <a:ext cx="6858001" cy="1766170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024128" y="325677"/>
            <a:ext cx="9720072" cy="80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all" spc="20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services provided</a:t>
            </a:r>
            <a:endParaRPr kumimoji="0" lang="en-GB" sz="2000" b="1" i="0" u="none" strike="noStrike" kern="1200" cap="all" spc="20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725585" y="1177447"/>
            <a:ext cx="9720073" cy="4981601"/>
          </a:xfrm>
          <a:prstGeom prst="rect">
            <a:avLst/>
          </a:prstGeom>
          <a:noFill/>
        </p:spPr>
        <p:txBody>
          <a:bodyPr vert="horz" lIns="457200" tIns="365760" rIns="45720" bIns="45720" rtlCol="0" anchor="t">
            <a:normAutofit fontScale="925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itchFamily="2" charset="2"/>
              <a:buChar char="v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Diagnosis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itchFamily="2" charset="2"/>
              <a:buChar char="v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psychiatric treatment,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itchFamily="2" charset="2"/>
              <a:buChar char="v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medical treatment,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itchFamily="2" charset="2"/>
              <a:buChar char="v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follow-up of chronic psychotic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individuals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,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itchFamily="2" charset="2"/>
              <a:buChar char="v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children and adult psychotherapy,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itchFamily="2" charset="2"/>
              <a:buChar char="v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psychosocial rehabilitation, support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of daily functions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itchFamily="2" charset="2"/>
              <a:buChar char="v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speech evaluation and therapy,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itchFamily="2" charset="2"/>
              <a:buChar char="v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art therapy,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itchFamily="2" charset="2"/>
              <a:buChar char="v"/>
              <a:tabLst/>
              <a:defRPr/>
            </a:pPr>
            <a:r>
              <a:rPr lang="en-US" sz="1600" dirty="0" smtClean="0"/>
              <a:t>Drama therapy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itchFamily="2" charset="2"/>
              <a:buChar char="v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Learning &amp; language disabilities treatment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itchFamily="2" charset="2"/>
              <a:buChar char="v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prompt intervention in psychiatric crisis, in the community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itchFamily="2" charset="2"/>
              <a:buChar char="v"/>
              <a:tabLst/>
              <a:defRPr/>
            </a:pPr>
            <a:r>
              <a:rPr lang="en-US" sz="1600" dirty="0" smtClean="0"/>
              <a:t>Support during individuals psychiatric  hospitalization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itchFamily="2" charset="2"/>
              <a:buChar char="v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Work with community</a:t>
            </a:r>
            <a:r>
              <a:rPr lang="en-US" sz="1600" dirty="0" smtClean="0"/>
              <a:t>- social networks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401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9189" y="585216"/>
            <a:ext cx="7525011" cy="579705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The multidisciplinary teams</a:t>
            </a:r>
            <a:endParaRPr lang="el-GR" sz="2000" dirty="0"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9085" y="1315233"/>
            <a:ext cx="7575116" cy="4994127"/>
          </a:xfrm>
        </p:spPr>
        <p:txBody>
          <a:bodyPr/>
          <a:lstStyle/>
          <a:p>
            <a:endParaRPr lang="en-US" sz="2000" u="sng" dirty="0" smtClean="0">
              <a:latin typeface="Tw Cen MT Condensed" panose="020B0606020104020203" pitchFamily="34" charset="0"/>
            </a:endParaRPr>
          </a:p>
          <a:p>
            <a:r>
              <a:rPr lang="en-US" sz="2000" dirty="0" smtClean="0">
                <a:latin typeface="Tw Cen MT Condensed" panose="020B0606020104020203" pitchFamily="34" charset="0"/>
              </a:rPr>
              <a:t>Adult and Child Psychiatrists</a:t>
            </a:r>
          </a:p>
          <a:p>
            <a:r>
              <a:rPr lang="en-US" sz="2000" dirty="0" smtClean="0">
                <a:latin typeface="Tw Cen MT Condensed" panose="020B0606020104020203" pitchFamily="34" charset="0"/>
              </a:rPr>
              <a:t>Adult and Child Psychologists</a:t>
            </a:r>
          </a:p>
          <a:p>
            <a:r>
              <a:rPr lang="en-US" sz="2000" dirty="0" smtClean="0">
                <a:latin typeface="Tw Cen MT Condensed" panose="020B0606020104020203" pitchFamily="34" charset="0"/>
              </a:rPr>
              <a:t>Social Workers</a:t>
            </a:r>
          </a:p>
          <a:p>
            <a:r>
              <a:rPr lang="en-US" sz="2000" dirty="0" smtClean="0">
                <a:latin typeface="Tw Cen MT Condensed" panose="020B0606020104020203" pitchFamily="34" charset="0"/>
              </a:rPr>
              <a:t>Art therapist</a:t>
            </a:r>
          </a:p>
          <a:p>
            <a:r>
              <a:rPr lang="en-US" sz="2000" dirty="0" smtClean="0">
                <a:latin typeface="Tw Cen MT Condensed" panose="020B0606020104020203" pitchFamily="34" charset="0"/>
              </a:rPr>
              <a:t>Speech &amp; language therapist</a:t>
            </a:r>
          </a:p>
          <a:p>
            <a:r>
              <a:rPr lang="en-US" sz="2000" dirty="0" smtClean="0">
                <a:latin typeface="Tw Cen MT Condensed" panose="020B0606020104020203" pitchFamily="34" charset="0"/>
              </a:rPr>
              <a:t>Drama therapist</a:t>
            </a:r>
          </a:p>
          <a:p>
            <a:r>
              <a:rPr lang="en-US" sz="2000" dirty="0" smtClean="0">
                <a:latin typeface="Tw Cen MT Condensed" panose="020B0606020104020203" pitchFamily="34" charset="0"/>
              </a:rPr>
              <a:t>Nurse</a:t>
            </a:r>
          </a:p>
          <a:p>
            <a:r>
              <a:rPr lang="en-US" sz="2000" dirty="0" smtClean="0">
                <a:latin typeface="Tw Cen MT Condensed" panose="020B0606020104020203" pitchFamily="34" charset="0"/>
              </a:rPr>
              <a:t> </a:t>
            </a:r>
          </a:p>
          <a:p>
            <a:endParaRPr lang="en-US" dirty="0" smtClean="0">
              <a:latin typeface="Tw Cen MT Condensed" panose="020B0606020104020203" pitchFamily="34" charset="0"/>
            </a:endParaRPr>
          </a:p>
          <a:p>
            <a:endParaRPr lang="en-US" dirty="0" smtClean="0">
              <a:latin typeface="Tw Cen MT Condensed" panose="020B0606020104020203" pitchFamily="34" charset="0"/>
            </a:endParaRPr>
          </a:p>
          <a:p>
            <a:endParaRPr lang="en-US" dirty="0" smtClean="0">
              <a:latin typeface="Tw Cen MT Condensed" panose="020B0606020104020203" pitchFamily="34" charset="0"/>
            </a:endParaRPr>
          </a:p>
          <a:p>
            <a:endParaRPr lang="en-US" dirty="0" smtClean="0">
              <a:latin typeface="Tw Cen MT Condensed" panose="020B0606020104020203" pitchFamily="34" charset="0"/>
            </a:endParaRPr>
          </a:p>
          <a:p>
            <a:endParaRPr lang="el-GR" dirty="0"/>
          </a:p>
        </p:txBody>
      </p:sp>
      <p:pic>
        <p:nvPicPr>
          <p:cNvPr id="5122" name="Picture 2" descr="C:\Users\ekps\Documents\ΛΑΖΟΓΙΩΡΓΟΥ\YORK\Χωρίς τίτλο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-2552178" y="2552172"/>
            <a:ext cx="6858001" cy="17536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772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9424" y="585216"/>
            <a:ext cx="9031266" cy="767595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Tw Cen MT Condensed" panose="020B0606020104020203" pitchFamily="34" charset="0"/>
              </a:rPr>
              <a:t>Continuity of care</a:t>
            </a:r>
            <a:endParaRPr lang="el-GR" sz="2800" b="1" dirty="0">
              <a:solidFill>
                <a:schemeClr val="accent5">
                  <a:lumMod val="50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476" y="1114817"/>
            <a:ext cx="9707671" cy="5194544"/>
          </a:xfrm>
        </p:spPr>
        <p:txBody>
          <a:bodyPr>
            <a:normAutofit/>
          </a:bodyPr>
          <a:lstStyle/>
          <a:p>
            <a:pPr algn="just"/>
            <a:endParaRPr lang="en-US" sz="16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algn="just"/>
            <a:r>
              <a:rPr lang="en-US" sz="2000" u="sng" dirty="0" smtClean="0">
                <a:latin typeface="+mj-lt"/>
              </a:rPr>
              <a:t> </a:t>
            </a:r>
            <a:r>
              <a:rPr lang="en-US" sz="1600" u="sng" dirty="0">
                <a:latin typeface="+mj-lt"/>
              </a:rPr>
              <a:t>B</a:t>
            </a:r>
            <a:r>
              <a:rPr lang="en-US" sz="1600" u="sng" dirty="0" smtClean="0">
                <a:latin typeface="+mj-lt"/>
              </a:rPr>
              <a:t>asic </a:t>
            </a:r>
            <a:r>
              <a:rPr lang="en-US" sz="1600" u="sng" dirty="0">
                <a:latin typeface="+mj-lt"/>
              </a:rPr>
              <a:t>elements of </a:t>
            </a:r>
            <a:r>
              <a:rPr lang="en-US" sz="1600" u="sng" dirty="0" smtClean="0">
                <a:latin typeface="+mj-lt"/>
              </a:rPr>
              <a:t>work</a:t>
            </a:r>
            <a:r>
              <a:rPr lang="el-GR" sz="1600" dirty="0" smtClean="0">
                <a:latin typeface="+mj-lt"/>
              </a:rPr>
              <a:t>: </a:t>
            </a:r>
            <a:endParaRPr lang="en-US" sz="1600" dirty="0" smtClean="0">
              <a:latin typeface="+mj-lt"/>
            </a:endParaRPr>
          </a:p>
          <a:p>
            <a:pPr algn="just"/>
            <a:r>
              <a:rPr lang="en-US" sz="1600" dirty="0" smtClean="0">
                <a:latin typeface="+mj-lt"/>
              </a:rPr>
              <a:t>psychiatric </a:t>
            </a:r>
            <a:r>
              <a:rPr lang="en-US" sz="1600" dirty="0">
                <a:latin typeface="+mj-lt"/>
              </a:rPr>
              <a:t>care of people suffering from severe mental health disorders such as </a:t>
            </a:r>
            <a:r>
              <a:rPr lang="en-US" sz="1600" dirty="0" smtClean="0">
                <a:latin typeface="+mj-lt"/>
              </a:rPr>
              <a:t>schizophrenia. </a:t>
            </a:r>
          </a:p>
          <a:p>
            <a:pPr algn="just"/>
            <a:r>
              <a:rPr lang="en-US" sz="1600" dirty="0" smtClean="0">
                <a:latin typeface="+mj-lt"/>
              </a:rPr>
              <a:t> follow up treatment</a:t>
            </a:r>
            <a:r>
              <a:rPr lang="el-GR" sz="1600" dirty="0" smtClean="0">
                <a:latin typeface="+mj-lt"/>
              </a:rPr>
              <a:t>: </a:t>
            </a:r>
            <a:r>
              <a:rPr lang="en-US" sz="1600" dirty="0" smtClean="0">
                <a:latin typeface="+mj-lt"/>
              </a:rPr>
              <a:t>psychological</a:t>
            </a:r>
            <a:r>
              <a:rPr lang="el-GR" sz="1600" dirty="0" smtClean="0">
                <a:latin typeface="+mj-lt"/>
              </a:rPr>
              <a:t> </a:t>
            </a:r>
            <a:r>
              <a:rPr lang="en-US" sz="1600" dirty="0" smtClean="0">
                <a:latin typeface="+mj-lt"/>
              </a:rPr>
              <a:t>support</a:t>
            </a:r>
            <a:r>
              <a:rPr lang="el-GR" sz="1600" dirty="0" smtClean="0">
                <a:latin typeface="+mj-lt"/>
              </a:rPr>
              <a:t>,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psychiatric care, family support, </a:t>
            </a:r>
            <a:r>
              <a:rPr lang="en-US" sz="1600" dirty="0" smtClean="0">
                <a:latin typeface="+mj-lt"/>
              </a:rPr>
              <a:t>psychosocial rehabilitation, </a:t>
            </a:r>
            <a:r>
              <a:rPr lang="en-US" sz="1600" dirty="0">
                <a:latin typeface="+mj-lt"/>
              </a:rPr>
              <a:t>art therapy. </a:t>
            </a:r>
            <a:endParaRPr lang="en-US" sz="1600" dirty="0" smtClean="0">
              <a:latin typeface="+mj-lt"/>
            </a:endParaRPr>
          </a:p>
          <a:p>
            <a:pPr algn="just"/>
            <a:r>
              <a:rPr lang="en-US" sz="1600" dirty="0" smtClean="0">
                <a:latin typeface="+mj-lt"/>
              </a:rPr>
              <a:t> </a:t>
            </a:r>
            <a:r>
              <a:rPr lang="en-US" sz="1600" u="sng" dirty="0" smtClean="0">
                <a:latin typeface="+mj-lt"/>
              </a:rPr>
              <a:t>Basic aims </a:t>
            </a:r>
          </a:p>
          <a:p>
            <a:pPr algn="just"/>
            <a:r>
              <a:rPr lang="en-US" sz="1600" dirty="0" smtClean="0">
                <a:latin typeface="+mj-lt"/>
              </a:rPr>
              <a:t>stable </a:t>
            </a:r>
            <a:r>
              <a:rPr lang="en-US" sz="1600" dirty="0">
                <a:latin typeface="+mj-lt"/>
              </a:rPr>
              <a:t>clinical </a:t>
            </a:r>
            <a:r>
              <a:rPr lang="en-US" sz="1600" dirty="0" smtClean="0">
                <a:latin typeface="+mj-lt"/>
              </a:rPr>
              <a:t>condition</a:t>
            </a:r>
          </a:p>
          <a:p>
            <a:pPr algn="just"/>
            <a:r>
              <a:rPr lang="en-US" sz="1600" dirty="0" smtClean="0">
                <a:latin typeface="+mj-lt"/>
              </a:rPr>
              <a:t>avoidance of relapses</a:t>
            </a:r>
            <a:endParaRPr lang="en-US" sz="1600" dirty="0">
              <a:latin typeface="+mj-lt"/>
            </a:endParaRPr>
          </a:p>
          <a:p>
            <a:pPr algn="just"/>
            <a:r>
              <a:rPr lang="en-US" sz="1600" dirty="0" smtClean="0">
                <a:latin typeface="+mj-lt"/>
              </a:rPr>
              <a:t>good </a:t>
            </a:r>
            <a:r>
              <a:rPr lang="en-US" sz="1600" dirty="0">
                <a:latin typeface="+mj-lt"/>
              </a:rPr>
              <a:t>function in everyday life, and</a:t>
            </a:r>
            <a:r>
              <a:rPr lang="en-US" sz="2000" dirty="0">
                <a:latin typeface="+mj-lt"/>
              </a:rPr>
              <a:t> </a:t>
            </a:r>
            <a:endParaRPr lang="en-US" sz="2000" dirty="0" smtClean="0">
              <a:latin typeface="+mj-lt"/>
            </a:endParaRPr>
          </a:p>
          <a:p>
            <a:pPr algn="just"/>
            <a:r>
              <a:rPr lang="en-US" sz="1600" dirty="0" smtClean="0">
                <a:latin typeface="+mj-lt"/>
              </a:rPr>
              <a:t>to </a:t>
            </a:r>
            <a:r>
              <a:rPr lang="en-US" sz="1600" dirty="0">
                <a:latin typeface="+mj-lt"/>
              </a:rPr>
              <a:t>being able to </a:t>
            </a:r>
            <a:r>
              <a:rPr lang="en-US" sz="1600" dirty="0" smtClean="0">
                <a:latin typeface="+mj-lt"/>
              </a:rPr>
              <a:t>regain work. </a:t>
            </a:r>
          </a:p>
          <a:p>
            <a:pPr marL="0" indent="0" algn="just">
              <a:buNone/>
            </a:pPr>
            <a:r>
              <a:rPr lang="en-US" sz="1600" dirty="0">
                <a:latin typeface="+mj-lt"/>
              </a:rPr>
              <a:t> </a:t>
            </a:r>
            <a:r>
              <a:rPr lang="en-US" sz="1600" dirty="0" smtClean="0">
                <a:latin typeface="+mj-lt"/>
              </a:rPr>
              <a:t>Basic tool</a:t>
            </a:r>
            <a:r>
              <a:rPr lang="el-GR" sz="1600" dirty="0" smtClean="0">
                <a:latin typeface="+mj-lt"/>
              </a:rPr>
              <a:t>: 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>
                <a:latin typeface="+mj-lt"/>
              </a:rPr>
              <a:t>good trusting relationship with the </a:t>
            </a:r>
            <a:r>
              <a:rPr lang="en-US" sz="1600" dirty="0" smtClean="0">
                <a:latin typeface="+mj-lt"/>
              </a:rPr>
              <a:t>patient</a:t>
            </a:r>
            <a:r>
              <a:rPr lang="el-GR" sz="1600" dirty="0" smtClean="0">
                <a:latin typeface="+mj-lt"/>
              </a:rPr>
              <a:t> </a:t>
            </a:r>
            <a:r>
              <a:rPr lang="en-US" sz="1600" dirty="0" smtClean="0">
                <a:latin typeface="+mj-lt"/>
              </a:rPr>
              <a:t>&amp; family</a:t>
            </a:r>
            <a:endParaRPr lang="el-GR" sz="1600" dirty="0" smtClean="0">
              <a:latin typeface="+mj-lt"/>
            </a:endParaRPr>
          </a:p>
          <a:p>
            <a:pPr algn="just"/>
            <a:r>
              <a:rPr lang="en-US" sz="2000" dirty="0" smtClean="0">
                <a:latin typeface="+mj-lt"/>
              </a:rPr>
              <a:t> </a:t>
            </a:r>
            <a:endParaRPr lang="el-GR" sz="2000" dirty="0">
              <a:latin typeface="+mj-lt"/>
            </a:endParaRPr>
          </a:p>
        </p:txBody>
      </p:sp>
      <p:pic>
        <p:nvPicPr>
          <p:cNvPr id="5" name="Picture 2" descr="C:\Users\ekps\Documents\ΛΑΖΟΓΙΩΡΓΟΥ\YORK\Χωρίς τίτλο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-2545913" y="2545908"/>
            <a:ext cx="6858001" cy="17661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413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4476" y="300626"/>
            <a:ext cx="8943583" cy="488514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Prompt intervention in psychosis</a:t>
            </a:r>
            <a:endParaRPr lang="el-GR" sz="2000" b="1" dirty="0">
              <a:solidFill>
                <a:schemeClr val="accent5">
                  <a:lumMod val="50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1950" y="1139869"/>
            <a:ext cx="9695145" cy="55365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1600" dirty="0" smtClean="0"/>
              <a:t> </a:t>
            </a:r>
            <a:r>
              <a:rPr lang="en-GB" sz="1600" dirty="0"/>
              <a:t>P</a:t>
            </a:r>
            <a:r>
              <a:rPr lang="en-GB" sz="1600" dirty="0" smtClean="0"/>
              <a:t>rompt </a:t>
            </a:r>
            <a:r>
              <a:rPr lang="en-GB" sz="1600" dirty="0"/>
              <a:t>and acute </a:t>
            </a:r>
            <a:r>
              <a:rPr lang="en-GB" sz="1600" dirty="0" smtClean="0"/>
              <a:t>intervention in </a:t>
            </a:r>
            <a:r>
              <a:rPr lang="en-GB" sz="1600" dirty="0"/>
              <a:t>psychotic </a:t>
            </a:r>
            <a:r>
              <a:rPr lang="en-GB" sz="1600" dirty="0" smtClean="0"/>
              <a:t>individuals </a:t>
            </a:r>
            <a:r>
              <a:rPr lang="en-GB" sz="1600" dirty="0"/>
              <a:t>relapses either fist episode or repetition of episodes. </a:t>
            </a:r>
            <a:r>
              <a:rPr lang="en-GB" sz="1600" dirty="0" smtClean="0"/>
              <a:t> </a:t>
            </a:r>
            <a:endParaRPr lang="en-GB" sz="1600" dirty="0"/>
          </a:p>
          <a:p>
            <a:pPr marL="0" indent="0" algn="just">
              <a:buNone/>
            </a:pPr>
            <a:r>
              <a:rPr lang="en-GB" sz="1600" dirty="0" smtClean="0"/>
              <a:t> </a:t>
            </a:r>
            <a:r>
              <a:rPr lang="en-GB" sz="1600" u="sng" dirty="0"/>
              <a:t>psychiatric </a:t>
            </a:r>
            <a:r>
              <a:rPr lang="en-US" sz="1600" u="sng" dirty="0"/>
              <a:t>care </a:t>
            </a:r>
            <a:r>
              <a:rPr lang="en-US" sz="1600" dirty="0"/>
              <a:t>in the patients </a:t>
            </a:r>
            <a:r>
              <a:rPr lang="en-US" sz="1600" dirty="0" smtClean="0"/>
              <a:t>home</a:t>
            </a:r>
            <a:r>
              <a:rPr lang="el-GR" sz="1600" dirty="0" smtClean="0"/>
              <a:t>: </a:t>
            </a:r>
            <a:r>
              <a:rPr lang="en-GB" sz="1600" dirty="0" smtClean="0"/>
              <a:t> </a:t>
            </a:r>
            <a:endParaRPr lang="en-GB" sz="1600" dirty="0"/>
          </a:p>
          <a:p>
            <a:pPr marL="0" indent="0" algn="just">
              <a:buNone/>
            </a:pPr>
            <a:r>
              <a:rPr lang="en-GB" sz="1600" dirty="0" smtClean="0"/>
              <a:t> </a:t>
            </a:r>
            <a:r>
              <a:rPr lang="en-US" sz="1600" dirty="0"/>
              <a:t>R</a:t>
            </a:r>
            <a:r>
              <a:rPr lang="en-GB" sz="1600" dirty="0" err="1" smtClean="0"/>
              <a:t>elease</a:t>
            </a:r>
            <a:r>
              <a:rPr lang="en-GB" sz="1600" dirty="0" smtClean="0"/>
              <a:t> of </a:t>
            </a:r>
            <a:r>
              <a:rPr lang="en-GB" sz="1600" dirty="0"/>
              <a:t>psychotic stress </a:t>
            </a:r>
            <a:endParaRPr lang="en-US" sz="1600" dirty="0"/>
          </a:p>
          <a:p>
            <a:pPr marL="0" indent="0" algn="just">
              <a:buNone/>
            </a:pPr>
            <a:r>
              <a:rPr lang="en-US" sz="1600" dirty="0" smtClean="0"/>
              <a:t>Encouragement of  accountability </a:t>
            </a:r>
            <a:r>
              <a:rPr lang="en-GB" sz="1600" dirty="0" smtClean="0"/>
              <a:t>and </a:t>
            </a:r>
            <a:r>
              <a:rPr lang="en-GB" sz="1600" dirty="0"/>
              <a:t>self involvement. </a:t>
            </a:r>
            <a:endParaRPr lang="en-GB" sz="1600" dirty="0" smtClean="0"/>
          </a:p>
          <a:p>
            <a:pPr marL="0" indent="0" algn="just">
              <a:buNone/>
            </a:pPr>
            <a:r>
              <a:rPr lang="en-GB" sz="1600" dirty="0" smtClean="0"/>
              <a:t>Alteration of </a:t>
            </a:r>
            <a:r>
              <a:rPr lang="en-GB" sz="1600" dirty="0"/>
              <a:t>negative feelings and attitudes. </a:t>
            </a:r>
          </a:p>
          <a:p>
            <a:pPr marL="0" indent="0" algn="just">
              <a:buNone/>
            </a:pPr>
            <a:r>
              <a:rPr lang="en-US" sz="1600" dirty="0" smtClean="0"/>
              <a:t>Intervention in cases of psychiatric hospitalization</a:t>
            </a:r>
            <a:endParaRPr lang="en-US" sz="1600" dirty="0"/>
          </a:p>
          <a:p>
            <a:endParaRPr lang="el-GR" sz="1600" dirty="0"/>
          </a:p>
        </p:txBody>
      </p:sp>
      <p:pic>
        <p:nvPicPr>
          <p:cNvPr id="4" name="Picture 2" descr="C:\Users\ekps\Documents\ΛΑΖΟΓΙΩΡΓΟΥ\YORK\Χωρίς τίτλ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2545913" y="2545908"/>
            <a:ext cx="6858001" cy="17661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869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9424" y="271850"/>
            <a:ext cx="8614775" cy="605480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Psychosocial rehabilitation &amp; Vocational training</a:t>
            </a:r>
            <a:endParaRPr lang="en-GB" sz="2000" b="1" dirty="0">
              <a:solidFill>
                <a:schemeClr val="accent5">
                  <a:lumMod val="50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1950" y="1340286"/>
            <a:ext cx="9720197" cy="49690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/>
              <a:t> </a:t>
            </a:r>
            <a:r>
              <a:rPr lang="en-GB" sz="1600" u="sng" dirty="0"/>
              <a:t>programs of vocational  training and psychosocial </a:t>
            </a:r>
            <a:r>
              <a:rPr lang="en-GB" sz="1600" u="sng" dirty="0" smtClean="0"/>
              <a:t>support for users. </a:t>
            </a:r>
            <a:endParaRPr lang="en-GB" sz="1600" u="sng" dirty="0"/>
          </a:p>
          <a:p>
            <a:pPr marL="0" indent="0">
              <a:buNone/>
            </a:pPr>
            <a:r>
              <a:rPr lang="en-US" sz="1600" dirty="0" smtClean="0"/>
              <a:t>. The </a:t>
            </a:r>
            <a:r>
              <a:rPr lang="en-US" sz="1600" dirty="0"/>
              <a:t>procedure involves particular steps</a:t>
            </a:r>
            <a:r>
              <a:rPr lang="el-GR" sz="1600" dirty="0"/>
              <a:t>:</a:t>
            </a:r>
            <a:r>
              <a:rPr lang="en-US" sz="1600" dirty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US" sz="1600" dirty="0"/>
              <a:t> the use of tools </a:t>
            </a:r>
            <a:r>
              <a:rPr lang="en-US" sz="1600" dirty="0" smtClean="0"/>
              <a:t> (structured </a:t>
            </a:r>
            <a:r>
              <a:rPr lang="en-US" sz="1600" dirty="0"/>
              <a:t>interviews or </a:t>
            </a:r>
            <a:r>
              <a:rPr lang="en-US" sz="1600" dirty="0" smtClean="0"/>
              <a:t>questionnaires). </a:t>
            </a:r>
            <a:endParaRPr lang="en-US" sz="1600" dirty="0"/>
          </a:p>
          <a:p>
            <a:pPr>
              <a:buFont typeface="Wingdings" pitchFamily="2" charset="2"/>
              <a:buChar char="v"/>
            </a:pPr>
            <a:r>
              <a:rPr lang="en-US" sz="1600" dirty="0" smtClean="0"/>
              <a:t>selection </a:t>
            </a:r>
            <a:r>
              <a:rPr lang="en-US" sz="1600" dirty="0"/>
              <a:t>of the particular </a:t>
            </a:r>
            <a:r>
              <a:rPr lang="en-US" sz="1600" dirty="0" smtClean="0"/>
              <a:t>vocation</a:t>
            </a:r>
            <a:endParaRPr lang="en-US" sz="1600" dirty="0"/>
          </a:p>
          <a:p>
            <a:pPr>
              <a:buFont typeface="Wingdings" pitchFamily="2" charset="2"/>
              <a:buChar char="v"/>
            </a:pPr>
            <a:r>
              <a:rPr lang="en-US" sz="1600" dirty="0"/>
              <a:t>Visitation program in the selected  </a:t>
            </a:r>
            <a:r>
              <a:rPr lang="en-US" sz="1600" dirty="0" smtClean="0"/>
              <a:t>work.  </a:t>
            </a:r>
          </a:p>
          <a:p>
            <a:pPr>
              <a:buFont typeface="Wingdings" pitchFamily="2" charset="2"/>
              <a:buChar char="v"/>
            </a:pPr>
            <a:r>
              <a:rPr lang="en-US" sz="1600" dirty="0" smtClean="0"/>
              <a:t>Cooperation </a:t>
            </a:r>
            <a:r>
              <a:rPr lang="en-US" sz="1600" dirty="0"/>
              <a:t>with the job instructor .</a:t>
            </a:r>
          </a:p>
          <a:p>
            <a:pPr>
              <a:buFont typeface="Wingdings" pitchFamily="2" charset="2"/>
              <a:buChar char="v"/>
            </a:pPr>
            <a:r>
              <a:rPr lang="en-US" sz="1600" dirty="0"/>
              <a:t>Provision of  individual training </a:t>
            </a:r>
          </a:p>
          <a:p>
            <a:pPr>
              <a:buFont typeface="Wingdings" pitchFamily="2" charset="2"/>
              <a:buChar char="v"/>
            </a:pPr>
            <a:r>
              <a:rPr lang="en-US" sz="1600" dirty="0"/>
              <a:t>Evaluation and assessment of the work  progress </a:t>
            </a:r>
            <a:endParaRPr lang="en-GB" sz="1600" dirty="0"/>
          </a:p>
          <a:p>
            <a:pPr>
              <a:buFont typeface="Wingdings" pitchFamily="2" charset="2"/>
              <a:buChar char="v"/>
            </a:pPr>
            <a:endParaRPr lang="en-GB" sz="1600" dirty="0"/>
          </a:p>
        </p:txBody>
      </p:sp>
      <p:pic>
        <p:nvPicPr>
          <p:cNvPr id="4" name="Picture 2" descr="C:\Users\ekps\Documents\ΛΑΖΟΓΙΩΡΓΟΥ\YORK\Χωρίς τίτλο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-2545913" y="2545908"/>
            <a:ext cx="6858001" cy="17661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717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4476" y="585216"/>
            <a:ext cx="8589723" cy="52960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Psychosocial rehabilitation and vocational training</a:t>
            </a:r>
            <a:endParaRPr lang="en-GB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6898" y="1215025"/>
            <a:ext cx="9006213" cy="5094335"/>
          </a:xfrm>
        </p:spPr>
        <p:txBody>
          <a:bodyPr/>
          <a:lstStyle/>
          <a:p>
            <a:endParaRPr lang="en-US" sz="1800" dirty="0" smtClean="0"/>
          </a:p>
          <a:p>
            <a:endParaRPr lang="en-US" sz="1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GB" sz="1600" dirty="0" smtClean="0"/>
              <a:t> </a:t>
            </a:r>
            <a:r>
              <a:rPr lang="en-GB" sz="1600" dirty="0"/>
              <a:t>social</a:t>
            </a:r>
            <a:r>
              <a:rPr lang="el-GR" sz="1600" dirty="0"/>
              <a:t> </a:t>
            </a:r>
            <a:r>
              <a:rPr lang="en-US" sz="1600" dirty="0" smtClean="0"/>
              <a:t>cooperatives-social firms (KOISPE VOLIKAS)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n-GB" sz="16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GB" sz="1600" dirty="0" smtClean="0"/>
              <a:t>Community </a:t>
            </a:r>
            <a:r>
              <a:rPr lang="en-GB" sz="1600" dirty="0"/>
              <a:t>Sensitisation </a:t>
            </a:r>
            <a:r>
              <a:rPr lang="en-GB" sz="1600" dirty="0" smtClean="0"/>
              <a:t>Programmes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endParaRPr lang="en-US" sz="16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1600" dirty="0" smtClean="0"/>
              <a:t>Groups </a:t>
            </a:r>
            <a:r>
              <a:rPr lang="en-US" sz="1600" dirty="0"/>
              <a:t>of empowerment </a:t>
            </a:r>
          </a:p>
          <a:p>
            <a:endParaRPr lang="en-GB" sz="1600" dirty="0"/>
          </a:p>
          <a:p>
            <a:pPr marL="0" indent="0">
              <a:buNone/>
            </a:pPr>
            <a:endParaRPr lang="en-GB" sz="2400" dirty="0"/>
          </a:p>
          <a:p>
            <a:endParaRPr lang="en-GB" dirty="0"/>
          </a:p>
        </p:txBody>
      </p:sp>
      <p:pic>
        <p:nvPicPr>
          <p:cNvPr id="4" name="Picture 2" descr="C:\Users\ekps\Documents\ΛΑΖΟΓΙΩΡΓΟΥ\YORK\Χωρίς τίτλ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2545913" y="2545908"/>
            <a:ext cx="6858001" cy="17661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576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47495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COMMUNITY FACTOR</a:t>
            </a:r>
            <a:endParaRPr lang="el-GR" sz="2000" dirty="0"/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5518743"/>
              </p:ext>
            </p:extLst>
          </p:nvPr>
        </p:nvGraphicFramePr>
        <p:xfrm>
          <a:off x="1023938" y="1391478"/>
          <a:ext cx="9720262" cy="4917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8380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3852" y="210066"/>
            <a:ext cx="8902874" cy="593123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Working with the community</a:t>
            </a:r>
            <a:endParaRPr lang="en-GB" sz="2000" b="1" dirty="0">
              <a:solidFill>
                <a:schemeClr val="accent5">
                  <a:lumMod val="50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1950" y="827902"/>
            <a:ext cx="9720197" cy="562300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GB" sz="1600" dirty="0" smtClean="0"/>
          </a:p>
          <a:p>
            <a:pPr marL="0" indent="0" algn="just">
              <a:buNone/>
            </a:pPr>
            <a:r>
              <a:rPr lang="en-GB" sz="1400" dirty="0" smtClean="0"/>
              <a:t>Basic aim</a:t>
            </a:r>
            <a:r>
              <a:rPr lang="el-GR" sz="1600" dirty="0" smtClean="0"/>
              <a:t>: </a:t>
            </a:r>
            <a:r>
              <a:rPr lang="en-GB" sz="1400" dirty="0" smtClean="0"/>
              <a:t> sensitization, education of population and</a:t>
            </a:r>
            <a:r>
              <a:rPr lang="el-GR" sz="1400" dirty="0" smtClean="0"/>
              <a:t> </a:t>
            </a:r>
            <a:r>
              <a:rPr lang="en-US" sz="1400" dirty="0" smtClean="0"/>
              <a:t>anti-stigmatizing</a:t>
            </a:r>
            <a:r>
              <a:rPr lang="el-GR" sz="1400" dirty="0" smtClean="0"/>
              <a:t> </a:t>
            </a:r>
            <a:r>
              <a:rPr lang="en-US" sz="1400" dirty="0" smtClean="0"/>
              <a:t>of </a:t>
            </a:r>
            <a:r>
              <a:rPr lang="en-US" sz="1400" dirty="0"/>
              <a:t>mental health </a:t>
            </a:r>
            <a:r>
              <a:rPr lang="en-US" sz="1400" dirty="0" smtClean="0"/>
              <a:t>problems</a:t>
            </a:r>
            <a:r>
              <a:rPr lang="en-US" sz="1400" dirty="0"/>
              <a:t>.</a:t>
            </a:r>
            <a:r>
              <a:rPr lang="en-US" sz="1400" dirty="0" smtClean="0"/>
              <a:t> </a:t>
            </a:r>
          </a:p>
          <a:p>
            <a:pPr marL="0" indent="0" algn="just">
              <a:buNone/>
            </a:pPr>
            <a:r>
              <a:rPr lang="en-US" sz="1400" dirty="0" smtClean="0"/>
              <a:t>wide variety of activities</a:t>
            </a:r>
            <a:r>
              <a:rPr lang="el-GR" sz="1400" dirty="0" smtClean="0"/>
              <a:t>:</a:t>
            </a:r>
            <a:r>
              <a:rPr lang="en-US" sz="1400" dirty="0" smtClean="0"/>
              <a:t> seminars towards specific target groups, public speeches </a:t>
            </a:r>
            <a:r>
              <a:rPr lang="en-US" sz="1400" dirty="0"/>
              <a:t>, tutorials, social forums, articles in public </a:t>
            </a:r>
            <a:r>
              <a:rPr lang="en-US" sz="1400" dirty="0" smtClean="0"/>
              <a:t>press etc. </a:t>
            </a:r>
            <a:endParaRPr lang="en-US" sz="1400" dirty="0"/>
          </a:p>
          <a:p>
            <a:pPr marL="0" indent="0" algn="just">
              <a:buNone/>
            </a:pPr>
            <a:r>
              <a:rPr lang="en-US" sz="1400" dirty="0" smtClean="0"/>
              <a:t>development </a:t>
            </a:r>
            <a:r>
              <a:rPr lang="en-US" sz="1400" dirty="0"/>
              <a:t>of social </a:t>
            </a:r>
            <a:r>
              <a:rPr lang="en-US" sz="1400" dirty="0" smtClean="0"/>
              <a:t>networks</a:t>
            </a:r>
            <a:r>
              <a:rPr lang="el-GR" sz="1400" dirty="0" smtClean="0"/>
              <a:t>:</a:t>
            </a:r>
            <a:r>
              <a:rPr lang="en-US" sz="1400" dirty="0" smtClean="0"/>
              <a:t> </a:t>
            </a:r>
            <a:r>
              <a:rPr lang="en-US" sz="1400" dirty="0"/>
              <a:t>umbrella body of public and private social </a:t>
            </a:r>
            <a:r>
              <a:rPr lang="en-US" sz="1400" dirty="0" smtClean="0"/>
              <a:t>institutions</a:t>
            </a:r>
          </a:p>
          <a:p>
            <a:pPr marL="0" indent="0" algn="just">
              <a:buNone/>
            </a:pPr>
            <a:r>
              <a:rPr lang="en-US" sz="1400" dirty="0" smtClean="0"/>
              <a:t>Continuous focus on training specific target groups in mental health issues.     </a:t>
            </a:r>
            <a:endParaRPr lang="en-US" sz="1400" dirty="0"/>
          </a:p>
          <a:p>
            <a:pPr marL="0" indent="0" algn="just">
              <a:buNone/>
            </a:pPr>
            <a:r>
              <a:rPr lang="en-US" sz="1400" dirty="0" smtClean="0"/>
              <a:t>M.H.U in Fokida</a:t>
            </a:r>
            <a:r>
              <a:rPr lang="el-GR" sz="1400" dirty="0" smtClean="0"/>
              <a:t>:</a:t>
            </a:r>
            <a:r>
              <a:rPr lang="en-US" sz="1400" dirty="0" smtClean="0"/>
              <a:t> </a:t>
            </a:r>
            <a:r>
              <a:rPr lang="en-US" sz="1400" dirty="0"/>
              <a:t>a Network called “AKESO” Network of Coordination and Cooperation of  institutions around public health issues. </a:t>
            </a:r>
            <a:endParaRPr lang="en-GB" sz="1600" dirty="0"/>
          </a:p>
        </p:txBody>
      </p:sp>
      <p:pic>
        <p:nvPicPr>
          <p:cNvPr id="4" name="Picture 2" descr="C:\Users\ekps\Documents\ΛΑΖΟΓΙΩΡΓΟΥ\YORK\Χωρίς τίτλ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2545913" y="2545908"/>
            <a:ext cx="6858001" cy="17661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516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8904" y="585216"/>
            <a:ext cx="8865296" cy="780121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Working with the community</a:t>
            </a:r>
            <a:endParaRPr lang="en-GB" sz="2800" b="1" dirty="0">
              <a:solidFill>
                <a:schemeClr val="accent5">
                  <a:lumMod val="50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476" y="1453019"/>
            <a:ext cx="9244209" cy="484381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3400" dirty="0"/>
          </a:p>
          <a:p>
            <a:pPr marL="0" indent="0">
              <a:spcAft>
                <a:spcPts val="1200"/>
              </a:spcAft>
              <a:buNone/>
            </a:pPr>
            <a:r>
              <a:rPr lang="en-US" sz="1400" dirty="0" smtClean="0"/>
              <a:t>close </a:t>
            </a:r>
            <a:r>
              <a:rPr lang="en-US" sz="1400" dirty="0"/>
              <a:t>collaboration with local authorities, health professionals and social </a:t>
            </a:r>
            <a:r>
              <a:rPr lang="en-US" sz="1400" dirty="0" smtClean="0"/>
              <a:t>services. </a:t>
            </a:r>
            <a:endParaRPr lang="el-GR" sz="1400" dirty="0" smtClean="0"/>
          </a:p>
          <a:p>
            <a:pPr marL="0" indent="0">
              <a:spcAft>
                <a:spcPts val="1200"/>
              </a:spcAft>
              <a:buNone/>
            </a:pPr>
            <a:r>
              <a:rPr lang="en-US" sz="1400" dirty="0" smtClean="0"/>
              <a:t>small communities</a:t>
            </a:r>
            <a:r>
              <a:rPr lang="el-GR" sz="1400" dirty="0"/>
              <a:t>:</a:t>
            </a:r>
            <a:r>
              <a:rPr lang="en-US" sz="1400" dirty="0" smtClean="0"/>
              <a:t>  local key figures</a:t>
            </a:r>
            <a:r>
              <a:rPr lang="el-GR" sz="1400" dirty="0" smtClean="0"/>
              <a:t>:</a:t>
            </a:r>
            <a:r>
              <a:rPr lang="en-US" sz="1400" dirty="0" smtClean="0"/>
              <a:t> mayor, the doctor, the pharmacist, the priest, the police, We are trying to get people to know and connect to the work being done.</a:t>
            </a:r>
          </a:p>
          <a:p>
            <a:pPr>
              <a:spcAft>
                <a:spcPts val="1200"/>
              </a:spcAft>
              <a:buFont typeface="Wingdings" pitchFamily="2" charset="2"/>
              <a:buChar char="v"/>
            </a:pPr>
            <a:r>
              <a:rPr lang="en-US" sz="1400" dirty="0" smtClean="0"/>
              <a:t>We </a:t>
            </a:r>
            <a:r>
              <a:rPr lang="en-US" sz="1400" dirty="0"/>
              <a:t>are gaining the commitment of influential local individuals and groups.</a:t>
            </a:r>
          </a:p>
          <a:p>
            <a:pPr>
              <a:spcAft>
                <a:spcPts val="1200"/>
              </a:spcAft>
              <a:buFont typeface="Wingdings" pitchFamily="2" charset="2"/>
              <a:buChar char="v"/>
            </a:pPr>
            <a:r>
              <a:rPr lang="en-US" sz="1400" dirty="0"/>
              <a:t>We are trying to </a:t>
            </a:r>
            <a:r>
              <a:rPr lang="en-US" sz="1400" dirty="0" smtClean="0"/>
              <a:t>mobilize available human recourses</a:t>
            </a:r>
          </a:p>
          <a:p>
            <a:pPr>
              <a:spcAft>
                <a:spcPts val="1200"/>
              </a:spcAft>
              <a:buFont typeface="Wingdings" pitchFamily="2" charset="2"/>
              <a:buChar char="v"/>
            </a:pPr>
            <a:r>
              <a:rPr lang="en-US" sz="1400" dirty="0" smtClean="0"/>
              <a:t>We are trying to alter peoples negative attitudes towards mental health issues,  by giving  paradigms of positive behaviors, correcting myths and misconceptions </a:t>
            </a:r>
            <a:endParaRPr lang="el-GR" sz="1400" dirty="0" smtClean="0"/>
          </a:p>
          <a:p>
            <a:pPr marL="0" indent="0">
              <a:spcAft>
                <a:spcPts val="1200"/>
              </a:spcAft>
              <a:buNone/>
            </a:pPr>
            <a:r>
              <a:rPr lang="en-US" sz="1400" dirty="0" smtClean="0"/>
              <a:t> working</a:t>
            </a:r>
            <a:r>
              <a:rPr lang="el-GR" sz="1400" dirty="0" smtClean="0"/>
              <a:t> </a:t>
            </a:r>
            <a:r>
              <a:rPr lang="en-US" sz="1400" dirty="0"/>
              <a:t>with primary and secondary schools. </a:t>
            </a:r>
          </a:p>
        </p:txBody>
      </p:sp>
      <p:pic>
        <p:nvPicPr>
          <p:cNvPr id="4" name="Picture 2" descr="C:\Users\ekps\Documents\ΛΑΖΟΓΙΩΡΓΟΥ\YORK\Χωρίς τίτλ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2545913" y="2545908"/>
            <a:ext cx="6858001" cy="17661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126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316658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THE AREAS OF WORK</a:t>
            </a:r>
            <a:r>
              <a:rPr lang="el-GR" sz="2000" b="1" dirty="0" smtClean="0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: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FOKIDA </a:t>
            </a:r>
            <a:r>
              <a:rPr lang="en-US" sz="2000" b="1" dirty="0" err="1" smtClean="0"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m.h.u</a:t>
            </a:r>
            <a:endParaRPr lang="el-GR" sz="2000" b="1" dirty="0">
              <a:solidFill>
                <a:schemeClr val="accent6">
                  <a:lumMod val="5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901875"/>
            <a:ext cx="9720073" cy="5407486"/>
          </a:xfrm>
        </p:spPr>
        <p:txBody>
          <a:bodyPr/>
          <a:lstStyle/>
          <a:p>
            <a:r>
              <a:rPr lang="el-GR" dirty="0"/>
              <a:t> </a:t>
            </a:r>
          </a:p>
        </p:txBody>
      </p:sp>
      <p:pic>
        <p:nvPicPr>
          <p:cNvPr id="1026" name="Picture 2" descr="C:\Users\Λουλουδούλι\Downloads\ΧΑΡΤΗΣ ΦΩΚΙΔΑΣ-κλιμάκια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030" y="989556"/>
            <a:ext cx="9432099" cy="535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39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638103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383957"/>
            <a:ext cx="9720073" cy="492540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Thank you very much for your attention!!!!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885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kps\Documents\ΛΑΖΟΓΙΩΡΓΟΥ\YORK\Χωρίς τίτλο.jpg"/>
          <p:cNvPicPr>
            <a:picLocks noChangeAspect="1" noChangeArrowheads="1"/>
          </p:cNvPicPr>
          <p:nvPr/>
        </p:nvPicPr>
        <p:blipFill>
          <a:blip r:embed="rId3"/>
          <a:srcRect t="-666" r="82474"/>
          <a:stretch>
            <a:fillRect/>
          </a:stretch>
        </p:blipFill>
        <p:spPr bwMode="auto">
          <a:xfrm>
            <a:off x="0" y="0"/>
            <a:ext cx="1951515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338204"/>
            <a:ext cx="9720072" cy="651352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The areas of work</a:t>
            </a:r>
            <a:r>
              <a:rPr lang="el-GR" sz="2800" dirty="0" smtClean="0"/>
              <a:t>: </a:t>
            </a:r>
            <a:r>
              <a:rPr lang="en-US" sz="2800" dirty="0" err="1" smtClean="0"/>
              <a:t>thraki</a:t>
            </a:r>
            <a:endParaRPr lang="en-GB" sz="2800" dirty="0"/>
          </a:p>
        </p:txBody>
      </p:sp>
      <p:pic>
        <p:nvPicPr>
          <p:cNvPr id="8" name="Picture 2" descr="evros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17315" y="887413"/>
            <a:ext cx="8730641" cy="5421312"/>
          </a:xfr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805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265044"/>
            <a:ext cx="9720072" cy="64935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Areas of work</a:t>
            </a:r>
            <a:r>
              <a:rPr lang="el-GR" sz="2000" dirty="0" smtClean="0"/>
              <a:t>: </a:t>
            </a:r>
            <a:r>
              <a:rPr lang="en-US" sz="2000" dirty="0" err="1" smtClean="0"/>
              <a:t>thraki</a:t>
            </a:r>
            <a:r>
              <a:rPr lang="en-US" sz="2000" dirty="0" smtClean="0"/>
              <a:t> &amp; </a:t>
            </a:r>
            <a:r>
              <a:rPr lang="en-US" sz="2000" dirty="0" err="1" smtClean="0"/>
              <a:t>fokida</a:t>
            </a:r>
            <a:endParaRPr lang="el-G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086678"/>
            <a:ext cx="9720073" cy="5222682"/>
          </a:xfrm>
        </p:spPr>
        <p:txBody>
          <a:bodyPr/>
          <a:lstStyle/>
          <a:p>
            <a:endParaRPr lang="el-GR" sz="1800" dirty="0" smtClean="0"/>
          </a:p>
          <a:p>
            <a:r>
              <a:rPr lang="en-US" sz="1600" dirty="0" smtClean="0"/>
              <a:t> </a:t>
            </a:r>
            <a:r>
              <a:rPr lang="el-GR" sz="1600" dirty="0"/>
              <a:t>Τ</a:t>
            </a:r>
            <a:r>
              <a:rPr lang="en-US" sz="1600" dirty="0"/>
              <a:t>he M.H.U of </a:t>
            </a:r>
            <a:r>
              <a:rPr lang="en-US" sz="1600" dirty="0" err="1" smtClean="0"/>
              <a:t>Thraki</a:t>
            </a:r>
            <a:r>
              <a:rPr lang="en-US" sz="1600" dirty="0" smtClean="0"/>
              <a:t> prefecture </a:t>
            </a:r>
            <a:r>
              <a:rPr lang="en-US" sz="1600" dirty="0"/>
              <a:t>covers the </a:t>
            </a:r>
            <a:r>
              <a:rPr lang="en-US" sz="1600" dirty="0" smtClean="0"/>
              <a:t>states </a:t>
            </a:r>
            <a:r>
              <a:rPr lang="en-US" sz="1600" dirty="0"/>
              <a:t>of </a:t>
            </a:r>
            <a:r>
              <a:rPr lang="en-US" sz="1600" dirty="0" smtClean="0"/>
              <a:t>Evros</a:t>
            </a:r>
            <a:r>
              <a:rPr lang="el-GR" sz="1600" dirty="0" smtClean="0"/>
              <a:t> </a:t>
            </a:r>
            <a:r>
              <a:rPr lang="el-GR" sz="1600" dirty="0"/>
              <a:t>(149.354)</a:t>
            </a:r>
            <a:r>
              <a:rPr lang="en-US" sz="1600" dirty="0"/>
              <a:t> </a:t>
            </a:r>
            <a:r>
              <a:rPr lang="en-US" sz="1600" dirty="0" smtClean="0"/>
              <a:t> </a:t>
            </a:r>
            <a:r>
              <a:rPr lang="en-US" sz="1600" dirty="0"/>
              <a:t>&amp; </a:t>
            </a:r>
            <a:r>
              <a:rPr lang="en-US" sz="1600" dirty="0" smtClean="0"/>
              <a:t>Rodopi</a:t>
            </a:r>
            <a:r>
              <a:rPr lang="el-GR" sz="1600" dirty="0"/>
              <a:t> (</a:t>
            </a:r>
            <a:r>
              <a:rPr lang="el-GR" sz="1600" dirty="0" smtClean="0"/>
              <a:t>112.039</a:t>
            </a:r>
            <a:r>
              <a:rPr lang="en-US" sz="1600" dirty="0" smtClean="0"/>
              <a:t>). </a:t>
            </a:r>
            <a:r>
              <a:rPr lang="en-US" sz="1600" dirty="0"/>
              <a:t>Evros is the north most regional </a:t>
            </a:r>
            <a:r>
              <a:rPr lang="en-US" sz="1600" dirty="0" smtClean="0"/>
              <a:t>unit, of Greece. </a:t>
            </a:r>
            <a:r>
              <a:rPr lang="en-US" sz="1600" dirty="0"/>
              <a:t>The total areas visited by the M.H.U </a:t>
            </a:r>
            <a:r>
              <a:rPr lang="en-US" sz="1600" dirty="0" smtClean="0"/>
              <a:t>is 6</a:t>
            </a:r>
            <a:r>
              <a:rPr lang="el-GR" sz="1600" dirty="0" smtClean="0"/>
              <a:t>.</a:t>
            </a:r>
            <a:r>
              <a:rPr lang="en-US" sz="1600" dirty="0" smtClean="0"/>
              <a:t> More </a:t>
            </a:r>
            <a:r>
              <a:rPr lang="en-US" sz="1600" dirty="0" err="1" smtClean="0"/>
              <a:t>precicely</a:t>
            </a:r>
            <a:r>
              <a:rPr lang="en-US" sz="1600" dirty="0" smtClean="0"/>
              <a:t>,</a:t>
            </a:r>
            <a:r>
              <a:rPr lang="en-US" sz="1600" dirty="0"/>
              <a:t> </a:t>
            </a:r>
            <a:r>
              <a:rPr lang="en-US" sz="1600" dirty="0" smtClean="0"/>
              <a:t>in Rodopi state the M.H.U visits (</a:t>
            </a:r>
            <a:r>
              <a:rPr lang="en-US" sz="1600" dirty="0" err="1" smtClean="0"/>
              <a:t>Sapes</a:t>
            </a:r>
            <a:r>
              <a:rPr lang="en-US" sz="1600" dirty="0"/>
              <a:t> </a:t>
            </a:r>
            <a:r>
              <a:rPr lang="en-US" sz="1600" dirty="0" smtClean="0"/>
              <a:t>- </a:t>
            </a:r>
            <a:r>
              <a:rPr lang="en-US" sz="1600" dirty="0" err="1" smtClean="0"/>
              <a:t>Filira</a:t>
            </a:r>
            <a:r>
              <a:rPr lang="en-US" sz="1600" dirty="0" smtClean="0"/>
              <a:t> </a:t>
            </a:r>
            <a:r>
              <a:rPr lang="en-US" sz="1600" dirty="0" err="1" smtClean="0"/>
              <a:t>Comotini</a:t>
            </a:r>
            <a:r>
              <a:rPr lang="en-US" sz="1600" dirty="0"/>
              <a:t>-</a:t>
            </a:r>
            <a:r>
              <a:rPr lang="en-US" sz="1600" dirty="0" smtClean="0"/>
              <a:t> </a:t>
            </a:r>
            <a:r>
              <a:rPr lang="en-US" sz="1600" dirty="0" err="1" smtClean="0"/>
              <a:t>Iasmos</a:t>
            </a:r>
            <a:r>
              <a:rPr lang="en-US" sz="1600" dirty="0" smtClean="0"/>
              <a:t>,), and in Evros state (</a:t>
            </a:r>
            <a:r>
              <a:rPr lang="en-US" sz="1600" dirty="0" err="1" smtClean="0"/>
              <a:t>Soufli-Tihero,Didimotiho</a:t>
            </a:r>
            <a:r>
              <a:rPr lang="en-US" sz="1600" dirty="0" smtClean="0"/>
              <a:t>, </a:t>
            </a:r>
            <a:r>
              <a:rPr lang="en-US" sz="1600" dirty="0" err="1" smtClean="0"/>
              <a:t>Orestiada</a:t>
            </a:r>
            <a:r>
              <a:rPr lang="en-US" sz="1600" dirty="0" smtClean="0"/>
              <a:t> &amp; Alexandroupolis).The main area of work is the city </a:t>
            </a:r>
            <a:r>
              <a:rPr lang="en-US" sz="1600" dirty="0"/>
              <a:t>of Alexandroupolis . Alexandroypolis (72.959) is the capital city of Evros, it consists of an important port, and commercial center of north-east Greece </a:t>
            </a:r>
            <a:r>
              <a:rPr lang="en-US" sz="1600" dirty="0" smtClean="0"/>
              <a:t>which </a:t>
            </a:r>
            <a:r>
              <a:rPr lang="en-US" sz="1600" dirty="0"/>
              <a:t>is considered </a:t>
            </a:r>
            <a:r>
              <a:rPr lang="en-US" sz="1600" dirty="0" err="1" smtClean="0"/>
              <a:t>sectoralised</a:t>
            </a:r>
            <a:r>
              <a:rPr lang="en-US" sz="1600" dirty="0" smtClean="0"/>
              <a:t> </a:t>
            </a:r>
            <a:r>
              <a:rPr lang="en-US" sz="1600" dirty="0"/>
              <a:t>with multiple mental health </a:t>
            </a:r>
            <a:r>
              <a:rPr lang="en-US" sz="1600" dirty="0" smtClean="0"/>
              <a:t>services integrated in the primary health care system.</a:t>
            </a:r>
            <a:endParaRPr lang="el-GR" sz="1600" dirty="0"/>
          </a:p>
          <a:p>
            <a:pPr marL="0" indent="0" algn="just">
              <a:buNone/>
            </a:pPr>
            <a:r>
              <a:rPr lang="en-US" sz="1600" dirty="0" smtClean="0"/>
              <a:t> </a:t>
            </a:r>
          </a:p>
          <a:p>
            <a:pPr algn="just"/>
            <a:r>
              <a:rPr lang="en-US" sz="1600" dirty="0" smtClean="0"/>
              <a:t>The </a:t>
            </a:r>
            <a:r>
              <a:rPr lang="en-US" sz="1600" dirty="0"/>
              <a:t>state of Fokida, is situated in middle-central Greece, is a </a:t>
            </a:r>
            <a:r>
              <a:rPr lang="en-US" sz="1600" dirty="0" smtClean="0"/>
              <a:t>hilly, </a:t>
            </a:r>
            <a:r>
              <a:rPr lang="en-US" sz="1600" dirty="0"/>
              <a:t>rural area, it consists of many small towns or villages, mostly mountainous, with a relatively difficult access to the capital cities or to large urban centers like Athens</a:t>
            </a:r>
            <a:r>
              <a:rPr lang="en-US" sz="1600" dirty="0" smtClean="0"/>
              <a:t>. Fokida has an </a:t>
            </a:r>
            <a:r>
              <a:rPr lang="en-US" sz="1600" dirty="0"/>
              <a:t>estimated </a:t>
            </a:r>
            <a:r>
              <a:rPr lang="en-US" sz="1600" dirty="0" smtClean="0"/>
              <a:t> </a:t>
            </a:r>
            <a:r>
              <a:rPr lang="en-US" sz="1600" dirty="0"/>
              <a:t>population of around </a:t>
            </a:r>
            <a:r>
              <a:rPr lang="en-US" sz="1600" dirty="0" smtClean="0"/>
              <a:t>48.000 </a:t>
            </a:r>
            <a:r>
              <a:rPr lang="en-US" sz="1600" dirty="0"/>
              <a:t>people. The MHU of Fokida visits a total of 11 </a:t>
            </a:r>
            <a:r>
              <a:rPr lang="en-US" sz="1600" dirty="0" smtClean="0"/>
              <a:t>areas (Amfissa, </a:t>
            </a:r>
            <a:r>
              <a:rPr lang="en-US" sz="1600" dirty="0" err="1" smtClean="0"/>
              <a:t>Itea</a:t>
            </a:r>
            <a:r>
              <a:rPr lang="en-US" sz="1600" dirty="0" smtClean="0"/>
              <a:t>, </a:t>
            </a:r>
            <a:r>
              <a:rPr lang="en-US" sz="1600" dirty="0" err="1" smtClean="0"/>
              <a:t>Galaxidi,Eratini</a:t>
            </a:r>
            <a:r>
              <a:rPr lang="en-US" sz="1600" dirty="0" smtClean="0"/>
              <a:t>, </a:t>
            </a:r>
            <a:r>
              <a:rPr lang="en-US" sz="1600" dirty="0" err="1" smtClean="0"/>
              <a:t>Efpalio</a:t>
            </a:r>
            <a:r>
              <a:rPr lang="en-US" sz="1600" dirty="0" smtClean="0"/>
              <a:t>, </a:t>
            </a:r>
            <a:r>
              <a:rPr lang="en-US" sz="1600" dirty="0" err="1" smtClean="0"/>
              <a:t>Delfi-Chrisso</a:t>
            </a:r>
            <a:r>
              <a:rPr lang="en-US" sz="1600" dirty="0" smtClean="0"/>
              <a:t>, </a:t>
            </a:r>
            <a:r>
              <a:rPr lang="en-US" sz="1600" dirty="0" err="1" smtClean="0"/>
              <a:t>Gravia</a:t>
            </a:r>
            <a:r>
              <a:rPr lang="en-US" sz="1600" dirty="0" smtClean="0"/>
              <a:t>- </a:t>
            </a:r>
            <a:r>
              <a:rPr lang="en-US" sz="1600" dirty="0" err="1" smtClean="0"/>
              <a:t>Polydroso</a:t>
            </a:r>
            <a:r>
              <a:rPr lang="en-US" sz="1600" dirty="0" smtClean="0"/>
              <a:t>, </a:t>
            </a:r>
            <a:r>
              <a:rPr lang="en-US" sz="1600" dirty="0" err="1" smtClean="0"/>
              <a:t>Amfiklia</a:t>
            </a:r>
            <a:r>
              <a:rPr lang="en-US" sz="1600" dirty="0" smtClean="0"/>
              <a:t>, </a:t>
            </a:r>
            <a:r>
              <a:rPr lang="en-US" sz="1600" dirty="0" err="1" smtClean="0"/>
              <a:t>Lidoriki</a:t>
            </a:r>
            <a:r>
              <a:rPr lang="en-US" sz="1600" dirty="0" smtClean="0"/>
              <a:t>). The Fokida prefecture has  </a:t>
            </a:r>
            <a:r>
              <a:rPr lang="en-US" sz="1600" dirty="0"/>
              <a:t>the particularity of the </a:t>
            </a:r>
            <a:r>
              <a:rPr lang="en-US" sz="1600" dirty="0" smtClean="0"/>
              <a:t>total absence of any </a:t>
            </a:r>
            <a:r>
              <a:rPr lang="en-US" sz="1600" dirty="0"/>
              <a:t>other mental health services in the private or public </a:t>
            </a:r>
            <a:r>
              <a:rPr lang="en-US" sz="1600" dirty="0" smtClean="0"/>
              <a:t>sector.</a:t>
            </a:r>
            <a:endParaRPr lang="en-GB" sz="1600" dirty="0"/>
          </a:p>
          <a:p>
            <a:pPr algn="just"/>
            <a:endParaRPr lang="el-GR" sz="1600" dirty="0"/>
          </a:p>
          <a:p>
            <a:r>
              <a:rPr lang="en-US" dirty="0"/>
              <a:t> 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3371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300625"/>
            <a:ext cx="9720072" cy="839243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NUMBER OF PEOPLE USING THE SERVICES </a:t>
            </a:r>
            <a:r>
              <a:rPr lang="el-GR" sz="20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0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el-GR" sz="2000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2" descr="C:\Users\ekps\Documents\ΛΑΖΟΓΙΩΡΓΟΥ\YORK\Χωρίς τίτλ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2545913" y="2545908"/>
            <a:ext cx="6858001" cy="1766170"/>
          </a:xfrm>
          <a:prstGeom prst="rect">
            <a:avLst/>
          </a:prstGeom>
          <a:noFill/>
        </p:spPr>
      </p:pic>
      <p:graphicFrame>
        <p:nvGraphicFramePr>
          <p:cNvPr id="6" name="5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235980"/>
              </p:ext>
            </p:extLst>
          </p:nvPr>
        </p:nvGraphicFramePr>
        <p:xfrm>
          <a:off x="2993721" y="1970331"/>
          <a:ext cx="3582443" cy="1574535"/>
        </p:xfrm>
        <a:graphic>
          <a:graphicData uri="http://schemas.openxmlformats.org/drawingml/2006/table">
            <a:tbl>
              <a:tblPr/>
              <a:tblGrid>
                <a:gridCol w="1239496"/>
                <a:gridCol w="1647621"/>
                <a:gridCol w="695326"/>
              </a:tblGrid>
              <a:tr h="31490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 2015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149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M.H</a:t>
                      </a:r>
                      <a:r>
                        <a:rPr lang="en-US" sz="1100" b="0" i="0" u="none" strike="noStrike" baseline="0" dirty="0" smtClean="0">
                          <a:solidFill>
                            <a:schemeClr val="bg1"/>
                          </a:solidFill>
                          <a:latin typeface="Calibri"/>
                        </a:rPr>
                        <a:t>.</a:t>
                      </a:r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U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users</a:t>
                      </a:r>
                      <a:endParaRPr lang="en-US" sz="11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1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9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EVROS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131</a:t>
                      </a:r>
                      <a:r>
                        <a:rPr lang="en-US" sz="1100" b="0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5</a:t>
                      </a:r>
                      <a:endParaRPr lang="el-GR" sz="1100" b="0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l-GR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90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FOKIDA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l-GR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9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l-GR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7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865209"/>
              </p:ext>
            </p:extLst>
          </p:nvPr>
        </p:nvGraphicFramePr>
        <p:xfrm>
          <a:off x="2967712" y="3924489"/>
          <a:ext cx="3558348" cy="1536861"/>
        </p:xfrm>
        <a:graphic>
          <a:graphicData uri="http://schemas.openxmlformats.org/drawingml/2006/table">
            <a:tbl>
              <a:tblPr/>
              <a:tblGrid>
                <a:gridCol w="1231159"/>
                <a:gridCol w="1636540"/>
                <a:gridCol w="690649"/>
              </a:tblGrid>
              <a:tr h="30432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 2015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043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M.H.U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New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Users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3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EVROS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502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l-GR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32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FOKIDA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l-GR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5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786</a:t>
                      </a:r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l-GR" sz="11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001887"/>
              </p:ext>
            </p:extLst>
          </p:nvPr>
        </p:nvGraphicFramePr>
        <p:xfrm>
          <a:off x="7712765" y="1855028"/>
          <a:ext cx="3193773" cy="1829075"/>
        </p:xfrm>
        <a:graphic>
          <a:graphicData uri="http://schemas.openxmlformats.org/drawingml/2006/table">
            <a:tbl>
              <a:tblPr/>
              <a:tblGrid>
                <a:gridCol w="1105019"/>
                <a:gridCol w="1468866"/>
                <a:gridCol w="619888"/>
              </a:tblGrid>
              <a:tr h="36219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2015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3621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MHU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Users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Apointments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1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EVROS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1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FOKIDA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3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l-G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794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24128" y="288099"/>
            <a:ext cx="9720072" cy="52609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Number of users among the areas visited by the </a:t>
            </a:r>
            <a:r>
              <a:rPr lang="en-US" sz="2000" dirty="0" err="1" smtClean="0"/>
              <a:t>m.h.u’S</a:t>
            </a:r>
            <a:endParaRPr lang="el-GR" sz="2000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3277517"/>
              </p:ext>
            </p:extLst>
          </p:nvPr>
        </p:nvGraphicFramePr>
        <p:xfrm>
          <a:off x="7182678" y="814192"/>
          <a:ext cx="4778724" cy="5294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Γράφημα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9841812"/>
              </p:ext>
            </p:extLst>
          </p:nvPr>
        </p:nvGraphicFramePr>
        <p:xfrm>
          <a:off x="966591" y="926926"/>
          <a:ext cx="5672748" cy="4837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3198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250521"/>
            <a:ext cx="9720072" cy="576197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CHARACTERISTICS OF THE PEOPLE USING THE SERVICES</a:t>
            </a:r>
            <a:endParaRPr lang="el-GR" sz="2000" dirty="0">
              <a:solidFill>
                <a:schemeClr val="accent5">
                  <a:lumMod val="5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Picture 2" descr="C:\Users\ekps\Documents\ΛΑΖΟΓΙΩΡΓΟΥ\YORK\Χωρίς τίτλ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2545913" y="2545908"/>
            <a:ext cx="6858001" cy="1766170"/>
          </a:xfrm>
          <a:prstGeom prst="rect">
            <a:avLst/>
          </a:prstGeom>
          <a:noFill/>
        </p:spPr>
      </p:pic>
      <p:graphicFrame>
        <p:nvGraphicFramePr>
          <p:cNvPr id="6" name="5 - Θέση περιεχομένου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0475263"/>
              </p:ext>
            </p:extLst>
          </p:nvPr>
        </p:nvGraphicFramePr>
        <p:xfrm>
          <a:off x="6626268" y="1105414"/>
          <a:ext cx="5423770" cy="5094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6 - Γράφημα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7808176"/>
              </p:ext>
            </p:extLst>
          </p:nvPr>
        </p:nvGraphicFramePr>
        <p:xfrm>
          <a:off x="2254685" y="1027133"/>
          <a:ext cx="4509371" cy="5110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5401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1 - Γράφημα"/>
          <p:cNvGraphicFramePr/>
          <p:nvPr>
            <p:extLst>
              <p:ext uri="{D42A27DB-BD31-4B8C-83A1-F6EECF244321}">
                <p14:modId xmlns:p14="http://schemas.microsoft.com/office/powerpoint/2010/main" val="1026887976"/>
              </p:ext>
            </p:extLst>
          </p:nvPr>
        </p:nvGraphicFramePr>
        <p:xfrm>
          <a:off x="1202499" y="-80962"/>
          <a:ext cx="10033348" cy="7019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5152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6 - Γράφημα"/>
          <p:cNvGraphicFramePr/>
          <p:nvPr>
            <p:extLst>
              <p:ext uri="{D42A27DB-BD31-4B8C-83A1-F6EECF244321}">
                <p14:modId xmlns:p14="http://schemas.microsoft.com/office/powerpoint/2010/main" val="3238639748"/>
              </p:ext>
            </p:extLst>
          </p:nvPr>
        </p:nvGraphicFramePr>
        <p:xfrm>
          <a:off x="1164921" y="0"/>
          <a:ext cx="10070926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0656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29F68FFC-748B-4FC3-BF39-7F84A6D584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2872</TotalTime>
  <Words>1001</Words>
  <Application>Microsoft Office PowerPoint</Application>
  <PresentationFormat>Προσαρμογή</PresentationFormat>
  <Paragraphs>162</Paragraphs>
  <Slides>20</Slides>
  <Notes>6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1" baseType="lpstr">
      <vt:lpstr>Integral</vt:lpstr>
      <vt:lpstr>The function of the mobile mental health units, by society of social psychiatry &amp; mental health</vt:lpstr>
      <vt:lpstr>THE AREAS OF WORK:FOKIDA m.h.u</vt:lpstr>
      <vt:lpstr>The areas of work: thraki</vt:lpstr>
      <vt:lpstr>Areas of work: thraki &amp; fokida</vt:lpstr>
      <vt:lpstr>NUMBER OF PEOPLE USING THE SERVICES   </vt:lpstr>
      <vt:lpstr>Number of users among the areas visited by the m.h.u’S</vt:lpstr>
      <vt:lpstr>CHARACTERISTICS OF THE PEOPLE USING THE SERVICES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The multidisciplinary teams</vt:lpstr>
      <vt:lpstr>Continuity of care</vt:lpstr>
      <vt:lpstr>Prompt intervention in psychosis</vt:lpstr>
      <vt:lpstr>Psychosocial rehabilitation &amp; Vocational training</vt:lpstr>
      <vt:lpstr>Psychosocial rehabilitation and vocational training</vt:lpstr>
      <vt:lpstr>THE COMMUNITY FACTOR</vt:lpstr>
      <vt:lpstr>Working with the community</vt:lpstr>
      <vt:lpstr>Working with the community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function of the mobile mental health units, by</dc:title>
  <dc:creator>ekpsath athens</dc:creator>
  <cp:lastModifiedBy>NIKI</cp:lastModifiedBy>
  <cp:revision>335</cp:revision>
  <cp:lastPrinted>2016-04-19T07:32:06Z</cp:lastPrinted>
  <dcterms:created xsi:type="dcterms:W3CDTF">2016-04-05T08:17:27Z</dcterms:created>
  <dcterms:modified xsi:type="dcterms:W3CDTF">2017-06-02T07:06:44Z</dcterms:modified>
</cp:coreProperties>
</file>