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58" r:id="rId4"/>
    <p:sldId id="259" r:id="rId5"/>
    <p:sldId id="262" r:id="rId6"/>
    <p:sldId id="260" r:id="rId7"/>
    <p:sldId id="263" r:id="rId8"/>
    <p:sldId id="264" r:id="rId9"/>
    <p:sldId id="265" r:id="rId10"/>
    <p:sldId id="266" r:id="rId11"/>
    <p:sldId id="257"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229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l-GR" smtClean="0"/>
              <a:t>Στυλ κύριου τίτλου</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7" name="Date Placeholder 6"/>
          <p:cNvSpPr>
            <a:spLocks noGrp="1"/>
          </p:cNvSpPr>
          <p:nvPr>
            <p:ph type="dt" sz="half" idx="10"/>
          </p:nvPr>
        </p:nvSpPr>
        <p:spPr/>
        <p:txBody>
          <a:bodyPr/>
          <a:lstStyle/>
          <a:p>
            <a:fld id="{F723B806-A240-4B6B-A6DE-1CD10E50A25F}" type="datetimeFigureOut">
              <a:rPr lang="el-GR" smtClean="0"/>
              <a:pPr/>
              <a:t>9/4/2019</a:t>
            </a:fld>
            <a:endParaRPr lang="el-GR"/>
          </a:p>
        </p:txBody>
      </p:sp>
      <p:sp>
        <p:nvSpPr>
          <p:cNvPr id="8" name="Slide Number Placeholder 7"/>
          <p:cNvSpPr>
            <a:spLocks noGrp="1"/>
          </p:cNvSpPr>
          <p:nvPr>
            <p:ph type="sldNum" sz="quarter" idx="11"/>
          </p:nvPr>
        </p:nvSpPr>
        <p:spPr/>
        <p:txBody>
          <a:bodyPr/>
          <a:lstStyle/>
          <a:p>
            <a:fld id="{F6CD7DD4-888A-4264-9CED-63F401C79853}" type="slidenum">
              <a:rPr lang="el-GR" smtClean="0"/>
              <a:pPr/>
              <a:t>‹#›</a:t>
            </a:fld>
            <a:endParaRPr lang="el-GR"/>
          </a:p>
        </p:txBody>
      </p:sp>
      <p:sp>
        <p:nvSpPr>
          <p:cNvPr id="9" name="Footer Placeholder 8"/>
          <p:cNvSpPr>
            <a:spLocks noGrp="1"/>
          </p:cNvSpPr>
          <p:nvPr>
            <p:ph type="ftr" sz="quarter" idx="12"/>
          </p:nvPr>
        </p:nvSpPr>
        <p:spPr/>
        <p:txBody>
          <a:bodyPr/>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723B806-A240-4B6B-A6DE-1CD10E50A25F}" type="datetimeFigureOut">
              <a:rPr lang="el-GR" smtClean="0"/>
              <a:pPr/>
              <a:t>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723B806-A240-4B6B-A6DE-1CD10E50A25F}" type="datetimeFigureOut">
              <a:rPr lang="el-GR" smtClean="0"/>
              <a:pPr/>
              <a:t>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4" name="Date Placeholder 3"/>
          <p:cNvSpPr>
            <a:spLocks noGrp="1"/>
          </p:cNvSpPr>
          <p:nvPr>
            <p:ph type="dt" sz="half" idx="10"/>
          </p:nvPr>
        </p:nvSpPr>
        <p:spPr/>
        <p:txBody>
          <a:bodyPr/>
          <a:lstStyle/>
          <a:p>
            <a:fld id="{F723B806-A240-4B6B-A6DE-1CD10E50A25F}" type="datetimeFigureOut">
              <a:rPr lang="el-GR" smtClean="0"/>
              <a:pPr/>
              <a:t>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723B806-A240-4B6B-A6DE-1CD10E50A25F}" type="datetimeFigureOut">
              <a:rPr lang="el-GR" smtClean="0"/>
              <a:pPr/>
              <a:t>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6CD7DD4-888A-4264-9CED-63F401C79853}" type="slidenum">
              <a:rPr lang="el-GR" smtClean="0"/>
              <a:pPr/>
              <a:t>‹#›</a:t>
            </a:fld>
            <a:endParaRPr lang="el-G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5" name="Date Placeholder 4"/>
          <p:cNvSpPr>
            <a:spLocks noGrp="1"/>
          </p:cNvSpPr>
          <p:nvPr>
            <p:ph type="dt" sz="half" idx="10"/>
          </p:nvPr>
        </p:nvSpPr>
        <p:spPr/>
        <p:txBody>
          <a:bodyPr/>
          <a:lstStyle/>
          <a:p>
            <a:fld id="{F723B806-A240-4B6B-A6DE-1CD10E50A25F}" type="datetimeFigureOut">
              <a:rPr lang="el-GR" smtClean="0"/>
              <a:pPr/>
              <a:t>9/4/2019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6CD7DD4-888A-4264-9CED-63F401C79853}" type="slidenum">
              <a:rPr lang="el-GR" smtClean="0"/>
              <a:pPr/>
              <a:t>‹#›</a:t>
            </a:fld>
            <a:endParaRPr lang="el-GR"/>
          </a:p>
        </p:txBody>
      </p:sp>
      <p:sp>
        <p:nvSpPr>
          <p:cNvPr id="9" name="Content Placeholder 8"/>
          <p:cNvSpPr>
            <a:spLocks noGrp="1"/>
          </p:cNvSpPr>
          <p:nvPr>
            <p:ph sz="quarter" idx="13"/>
          </p:nvPr>
        </p:nvSpPr>
        <p:spPr>
          <a:xfrm>
            <a:off x="365760" y="1600200"/>
            <a:ext cx="4041648" cy="452628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7" name="Date Placeholder 6"/>
          <p:cNvSpPr>
            <a:spLocks noGrp="1"/>
          </p:cNvSpPr>
          <p:nvPr>
            <p:ph type="dt" sz="half" idx="10"/>
          </p:nvPr>
        </p:nvSpPr>
        <p:spPr/>
        <p:txBody>
          <a:bodyPr/>
          <a:lstStyle/>
          <a:p>
            <a:fld id="{F723B806-A240-4B6B-A6DE-1CD10E50A25F}" type="datetimeFigureOut">
              <a:rPr lang="el-GR" smtClean="0"/>
              <a:pPr/>
              <a:t>9/4/2019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6CD7DD4-888A-4264-9CED-63F401C79853}" type="slidenum">
              <a:rPr lang="el-GR" smtClean="0"/>
              <a:pPr/>
              <a:t>‹#›</a:t>
            </a:fld>
            <a:endParaRPr lang="el-GR"/>
          </a:p>
        </p:txBody>
      </p:sp>
      <p:sp>
        <p:nvSpPr>
          <p:cNvPr id="11" name="Content Placeholder 10"/>
          <p:cNvSpPr>
            <a:spLocks noGrp="1"/>
          </p:cNvSpPr>
          <p:nvPr>
            <p:ph sz="quarter" idx="13"/>
          </p:nvPr>
        </p:nvSpPr>
        <p:spPr>
          <a:xfrm>
            <a:off x="457200" y="2212848"/>
            <a:ext cx="4041648" cy="391363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723B806-A240-4B6B-A6DE-1CD10E50A25F}" type="datetimeFigureOut">
              <a:rPr lang="el-GR" smtClean="0"/>
              <a:pPr/>
              <a:t>9/4/2019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23B806-A240-4B6B-A6DE-1CD10E50A25F}" type="datetimeFigureOut">
              <a:rPr lang="el-GR" smtClean="0"/>
              <a:pPr/>
              <a:t>9/4/2019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l-GR" smtClean="0"/>
              <a:t>Στυλ κύριου τίτλου</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723B806-A240-4B6B-A6DE-1CD10E50A25F}" type="datetimeFigureOut">
              <a:rPr lang="el-GR" smtClean="0"/>
              <a:pPr/>
              <a:t>9/4/2019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l-GR" smtClean="0"/>
              <a:t>Στυλ κύριου τίτλου</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723B806-A240-4B6B-A6DE-1CD10E50A25F}" type="datetimeFigureOut">
              <a:rPr lang="el-GR" smtClean="0"/>
              <a:pPr/>
              <a:t>9/4/2019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6CD7DD4-888A-4264-9CED-63F401C79853}"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F723B806-A240-4B6B-A6DE-1CD10E50A25F}" type="datetimeFigureOut">
              <a:rPr lang="el-GR" smtClean="0"/>
              <a:pPr/>
              <a:t>9/4/2019</a:t>
            </a:fld>
            <a:endParaRPr lang="el-G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l-G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6CD7DD4-888A-4264-9CED-63F401C79853}" type="slidenum">
              <a:rPr lang="el-GR" smtClean="0"/>
              <a:pPr/>
              <a:t>‹#›</a:t>
            </a:fld>
            <a:endParaRPr lang="el-G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youtube.com/watch?time_continue=161&amp;v=jL9CSuKfe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tretch>
            <a:fillRect/>
          </a:stretch>
        </p:blipFill>
        <p:spPr bwMode="auto">
          <a:xfrm>
            <a:off x="719138" y="1931907"/>
            <a:ext cx="4510703" cy="228918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6" name="Θέση κειμένου 5"/>
          <p:cNvSpPr>
            <a:spLocks noGrp="1"/>
          </p:cNvSpPr>
          <p:nvPr>
            <p:ph type="body" sz="half" idx="2"/>
          </p:nvPr>
        </p:nvSpPr>
        <p:spPr>
          <a:xfrm>
            <a:off x="4355976" y="5157192"/>
            <a:ext cx="4680520" cy="1023467"/>
          </a:xfrm>
        </p:spPr>
        <p:txBody>
          <a:bodyPr>
            <a:normAutofit lnSpcReduction="10000"/>
          </a:bodyPr>
          <a:lstStyle/>
          <a:p>
            <a:pPr algn="l"/>
            <a:r>
              <a:rPr lang="el-GR" dirty="0" smtClean="0">
                <a:solidFill>
                  <a:srgbClr val="28229E"/>
                </a:solidFill>
              </a:rPr>
              <a:t>ΠΡΕΜΕΤΗ </a:t>
            </a:r>
            <a:r>
              <a:rPr lang="el-GR" dirty="0">
                <a:solidFill>
                  <a:srgbClr val="28229E"/>
                </a:solidFill>
              </a:rPr>
              <a:t>ΒΑΣΙΛΙΚΗ </a:t>
            </a:r>
            <a:r>
              <a:rPr lang="el-GR" dirty="0" err="1">
                <a:solidFill>
                  <a:srgbClr val="28229E"/>
                </a:solidFill>
              </a:rPr>
              <a:t>MSc</a:t>
            </a:r>
            <a:r>
              <a:rPr lang="el-GR" dirty="0">
                <a:solidFill>
                  <a:srgbClr val="28229E"/>
                </a:solidFill>
              </a:rPr>
              <a:t> ΨΥΧΟΛΟΓΟΣ</a:t>
            </a:r>
          </a:p>
          <a:p>
            <a:pPr algn="l"/>
            <a:r>
              <a:rPr lang="el-GR" dirty="0">
                <a:solidFill>
                  <a:srgbClr val="28229E"/>
                </a:solidFill>
              </a:rPr>
              <a:t>ΤΖΑΝΕΤΟΥ ΒΑΣΙΛΙΚΗ </a:t>
            </a:r>
            <a:r>
              <a:rPr lang="el-GR" dirty="0" err="1">
                <a:solidFill>
                  <a:srgbClr val="28229E"/>
                </a:solidFill>
              </a:rPr>
              <a:t>MSc</a:t>
            </a:r>
            <a:r>
              <a:rPr lang="el-GR" dirty="0">
                <a:solidFill>
                  <a:srgbClr val="28229E"/>
                </a:solidFill>
              </a:rPr>
              <a:t> </a:t>
            </a:r>
            <a:r>
              <a:rPr lang="el-GR" dirty="0" smtClean="0">
                <a:solidFill>
                  <a:srgbClr val="28229E"/>
                </a:solidFill>
              </a:rPr>
              <a:t>ΚΟΙΝΩΝΙΚΗ ΑΝΘΡΩΠΟΛΟΓΟΣ</a:t>
            </a:r>
            <a:endParaRPr lang="el-GR" dirty="0">
              <a:solidFill>
                <a:srgbClr val="28229E"/>
              </a:solidFill>
            </a:endParaRPr>
          </a:p>
          <a:p>
            <a:pPr algn="l"/>
            <a:endParaRPr lang="el-GR" sz="2400" dirty="0">
              <a:solidFill>
                <a:srgbClr val="28229E"/>
              </a:solidFill>
            </a:endParaRPr>
          </a:p>
        </p:txBody>
      </p:sp>
    </p:spTree>
    <p:extLst>
      <p:ext uri="{BB962C8B-B14F-4D97-AF65-F5344CB8AC3E}">
        <p14:creationId xmlns="" xmlns:p14="http://schemas.microsoft.com/office/powerpoint/2010/main" val="403146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rmAutofit lnSpcReduction="10000"/>
          </a:bodyPr>
          <a:lstStyle/>
          <a:p>
            <a:endParaRPr lang="el-GR" dirty="0"/>
          </a:p>
          <a:p>
            <a:r>
              <a:rPr lang="el-GR" sz="2800" dirty="0" err="1">
                <a:solidFill>
                  <a:srgbClr val="28229E"/>
                </a:solidFill>
                <a:latin typeface="Calibri" panose="020F0502020204030204" pitchFamily="34" charset="0"/>
                <a:cs typeface="Calibri" panose="020F0502020204030204" pitchFamily="34" charset="0"/>
              </a:rPr>
              <a:t>Κate</a:t>
            </a:r>
            <a:r>
              <a:rPr lang="el-GR" sz="2800" dirty="0">
                <a:solidFill>
                  <a:srgbClr val="28229E"/>
                </a:solidFill>
                <a:latin typeface="Calibri" panose="020F0502020204030204" pitchFamily="34" charset="0"/>
                <a:cs typeface="Calibri" panose="020F0502020204030204" pitchFamily="34" charset="0"/>
              </a:rPr>
              <a:t> </a:t>
            </a:r>
            <a:r>
              <a:rPr lang="el-GR" sz="2800" dirty="0" err="1">
                <a:solidFill>
                  <a:srgbClr val="28229E"/>
                </a:solidFill>
                <a:latin typeface="Calibri" panose="020F0502020204030204" pitchFamily="34" charset="0"/>
                <a:cs typeface="Calibri" panose="020F0502020204030204" pitchFamily="34" charset="0"/>
              </a:rPr>
              <a:t>Winslet</a:t>
            </a:r>
            <a:r>
              <a:rPr lang="el-GR" sz="2800" dirty="0">
                <a:solidFill>
                  <a:srgbClr val="28229E"/>
                </a:solidFill>
                <a:latin typeface="Calibri" panose="020F0502020204030204" pitchFamily="34" charset="0"/>
                <a:cs typeface="Calibri" panose="020F0502020204030204" pitchFamily="34" charset="0"/>
              </a:rPr>
              <a:t>: Όταν η </a:t>
            </a:r>
            <a:r>
              <a:rPr lang="el-GR" sz="2800" dirty="0" err="1">
                <a:solidFill>
                  <a:srgbClr val="28229E"/>
                </a:solidFill>
                <a:latin typeface="Calibri" panose="020F0502020204030204" pitchFamily="34" charset="0"/>
                <a:cs typeface="Calibri" panose="020F0502020204030204" pitchFamily="34" charset="0"/>
              </a:rPr>
              <a:t>Kate</a:t>
            </a:r>
            <a:r>
              <a:rPr lang="el-GR" sz="2800" dirty="0">
                <a:solidFill>
                  <a:srgbClr val="28229E"/>
                </a:solidFill>
                <a:latin typeface="Calibri" panose="020F0502020204030204" pitchFamily="34" charset="0"/>
                <a:cs typeface="Calibri" panose="020F0502020204030204" pitchFamily="34" charset="0"/>
              </a:rPr>
              <a:t> </a:t>
            </a:r>
            <a:r>
              <a:rPr lang="el-GR" sz="2800" dirty="0" err="1">
                <a:solidFill>
                  <a:srgbClr val="28229E"/>
                </a:solidFill>
                <a:latin typeface="Calibri" panose="020F0502020204030204" pitchFamily="34" charset="0"/>
                <a:cs typeface="Calibri" panose="020F0502020204030204" pitchFamily="34" charset="0"/>
              </a:rPr>
              <a:t>Winslet</a:t>
            </a:r>
            <a:r>
              <a:rPr lang="el-GR" sz="2800" dirty="0">
                <a:solidFill>
                  <a:srgbClr val="28229E"/>
                </a:solidFill>
                <a:latin typeface="Calibri" panose="020F0502020204030204" pitchFamily="34" charset="0"/>
                <a:cs typeface="Calibri" panose="020F0502020204030204" pitchFamily="34" charset="0"/>
              </a:rPr>
              <a:t> ήταν 15 ετών ζύγισε πάνω από 80 κιλά και τα παιδιά στο σχολείο της την κορόιδευαν για το μέγεθος της. Όπως έχει τονίσει της μάλιστα της είχαν βγάλει και το παρατσούκλι «</a:t>
            </a:r>
            <a:r>
              <a:rPr lang="el-GR" sz="2800" dirty="0" err="1">
                <a:solidFill>
                  <a:srgbClr val="28229E"/>
                </a:solidFill>
                <a:latin typeface="Calibri" panose="020F0502020204030204" pitchFamily="34" charset="0"/>
                <a:cs typeface="Calibri" panose="020F0502020204030204" pitchFamily="34" charset="0"/>
              </a:rPr>
              <a:t>blubber</a:t>
            </a:r>
            <a:r>
              <a:rPr lang="el-GR" sz="2800" dirty="0">
                <a:solidFill>
                  <a:srgbClr val="28229E"/>
                </a:solidFill>
                <a:latin typeface="Calibri" panose="020F0502020204030204" pitchFamily="34" charset="0"/>
                <a:cs typeface="Calibri" panose="020F0502020204030204" pitchFamily="34" charset="0"/>
              </a:rPr>
              <a:t>» που σημαίνει λίπος φάλαινας</a:t>
            </a:r>
            <a:r>
              <a:rPr lang="el-GR" sz="2800" dirty="0" smtClean="0">
                <a:solidFill>
                  <a:srgbClr val="28229E"/>
                </a:solidFill>
                <a:latin typeface="Calibri" panose="020F0502020204030204" pitchFamily="34" charset="0"/>
                <a:cs typeface="Calibri" panose="020F0502020204030204" pitchFamily="34" charset="0"/>
              </a:rPr>
              <a:t>.</a:t>
            </a:r>
          </a:p>
          <a:p>
            <a:endParaRPr lang="el-GR" sz="2800" dirty="0">
              <a:solidFill>
                <a:srgbClr val="28229E"/>
              </a:solidFill>
              <a:latin typeface="Calibri" panose="020F0502020204030204" pitchFamily="34" charset="0"/>
              <a:cs typeface="Calibri" panose="020F0502020204030204" pitchFamily="34" charset="0"/>
            </a:endParaRPr>
          </a:p>
          <a:p>
            <a:r>
              <a:rPr lang="en-US" sz="2800" dirty="0">
                <a:solidFill>
                  <a:srgbClr val="28229E"/>
                </a:solidFill>
                <a:latin typeface="Calibri" panose="020F0502020204030204" pitchFamily="34" charset="0"/>
                <a:cs typeface="Calibri" panose="020F0502020204030204" pitchFamily="34" charset="0"/>
              </a:rPr>
              <a:t>Rihanna </a:t>
            </a:r>
            <a:r>
              <a:rPr lang="el-GR" sz="2800" dirty="0" smtClean="0">
                <a:solidFill>
                  <a:srgbClr val="28229E"/>
                </a:solidFill>
                <a:latin typeface="Calibri" panose="020F0502020204030204" pitchFamily="34" charset="0"/>
                <a:cs typeface="Calibri" panose="020F0502020204030204" pitchFamily="34" charset="0"/>
              </a:rPr>
              <a:t>: Στο σχολείο δεν πέρασα καλά, τα παιδιά με κορόιδευαν για το χρώμα του δέρματος μου </a:t>
            </a:r>
          </a:p>
          <a:p>
            <a:endParaRPr lang="el-GR" sz="2800" dirty="0">
              <a:solidFill>
                <a:srgbClr val="28229E"/>
              </a:solidFill>
              <a:latin typeface="Calibri" panose="020F0502020204030204" pitchFamily="34" charset="0"/>
              <a:cs typeface="Calibri" panose="020F0502020204030204" pitchFamily="34" charset="0"/>
            </a:endParaRPr>
          </a:p>
          <a:p>
            <a:r>
              <a:rPr lang="en-US" sz="2800" dirty="0">
                <a:solidFill>
                  <a:srgbClr val="28229E"/>
                </a:solidFill>
                <a:latin typeface="Calibri" panose="020F0502020204030204" pitchFamily="34" charset="0"/>
                <a:cs typeface="Calibri" panose="020F0502020204030204" pitchFamily="34" charset="0"/>
              </a:rPr>
              <a:t>David </a:t>
            </a:r>
            <a:r>
              <a:rPr lang="en-US" sz="2800" dirty="0" smtClean="0">
                <a:solidFill>
                  <a:srgbClr val="28229E"/>
                </a:solidFill>
                <a:latin typeface="Calibri" panose="020F0502020204030204" pitchFamily="34" charset="0"/>
                <a:cs typeface="Calibri" panose="020F0502020204030204" pitchFamily="34" charset="0"/>
              </a:rPr>
              <a:t>Beckham</a:t>
            </a:r>
            <a:r>
              <a:rPr lang="el-GR" sz="2800" dirty="0" smtClean="0">
                <a:solidFill>
                  <a:srgbClr val="28229E"/>
                </a:solidFill>
                <a:latin typeface="Calibri" panose="020F0502020204030204" pitchFamily="34" charset="0"/>
                <a:cs typeface="Calibri" panose="020F0502020204030204" pitchFamily="34" charset="0"/>
              </a:rPr>
              <a:t> στο </a:t>
            </a:r>
            <a:r>
              <a:rPr lang="el-GR" sz="2800" dirty="0" smtClean="0">
                <a:solidFill>
                  <a:srgbClr val="28229E"/>
                </a:solidFill>
                <a:latin typeface="Calibri" panose="020F0502020204030204" pitchFamily="34" charset="0"/>
                <a:cs typeface="Calibri" panose="020F0502020204030204" pitchFamily="34" charset="0"/>
              </a:rPr>
              <a:t>σχολείο </a:t>
            </a:r>
            <a:r>
              <a:rPr lang="el-GR" sz="2800" dirty="0" smtClean="0">
                <a:solidFill>
                  <a:srgbClr val="28229E"/>
                </a:solidFill>
                <a:latin typeface="Calibri" panose="020F0502020204030204" pitchFamily="34" charset="0"/>
                <a:cs typeface="Calibri" panose="020F0502020204030204" pitchFamily="34" charset="0"/>
              </a:rPr>
              <a:t>εκφοβιζόμουν συχνά από τους συμμαθητές.</a:t>
            </a:r>
            <a:endParaRPr lang="el-GR" sz="2800" dirty="0">
              <a:solidFill>
                <a:srgbClr val="28229E"/>
              </a:solidFill>
              <a:latin typeface="Calibri" panose="020F0502020204030204" pitchFamily="34" charset="0"/>
              <a:cs typeface="Calibri" panose="020F0502020204030204" pitchFamily="34" charset="0"/>
            </a:endParaRPr>
          </a:p>
        </p:txBody>
      </p:sp>
    </p:spTree>
    <p:extLst>
      <p:ext uri="{BB962C8B-B14F-4D97-AF65-F5344CB8AC3E}">
        <p14:creationId xmlns="" xmlns:p14="http://schemas.microsoft.com/office/powerpoint/2010/main" val="3391048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797152"/>
            <a:ext cx="7772400" cy="1368152"/>
          </a:xfrm>
        </p:spPr>
        <p:txBody>
          <a:bodyPr>
            <a:normAutofit/>
          </a:bodyPr>
          <a:lstStyle/>
          <a:p>
            <a:r>
              <a:rPr lang="en-US" sz="2400" dirty="0" smtClean="0">
                <a:hlinkClick r:id="rId2"/>
              </a:rPr>
              <a:t>https://www.youtube.com/watch?time_continue=161&amp;v=jL9CSuKfeoM</a:t>
            </a:r>
            <a:endParaRPr lang="el-GR" sz="2400" dirty="0"/>
          </a:p>
        </p:txBody>
      </p:sp>
      <p:sp>
        <p:nvSpPr>
          <p:cNvPr id="3" name="Θέση κειμένου 2"/>
          <p:cNvSpPr>
            <a:spLocks noGrp="1"/>
          </p:cNvSpPr>
          <p:nvPr>
            <p:ph type="body" idx="1"/>
          </p:nvPr>
        </p:nvSpPr>
        <p:spPr>
          <a:xfrm>
            <a:off x="722313" y="332656"/>
            <a:ext cx="7772400" cy="4464495"/>
          </a:xfrm>
        </p:spPr>
        <p:txBody>
          <a:bodyPr/>
          <a:lstStyle/>
          <a:p>
            <a:endParaRPr lang="el-GR" dirty="0"/>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619672" y="418487"/>
            <a:ext cx="6246566" cy="432379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4052325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0648"/>
            <a:ext cx="8229600" cy="1339552"/>
          </a:xfrm>
        </p:spPr>
        <p:txBody>
          <a:bodyPr/>
          <a:lstStyle/>
          <a:p>
            <a:r>
              <a:rPr lang="el-GR" sz="4800" dirty="0" smtClean="0">
                <a:latin typeface="Calibri" panose="020F0502020204030204" pitchFamily="34" charset="0"/>
                <a:cs typeface="Calibri" panose="020F0502020204030204" pitchFamily="34" charset="0"/>
              </a:rPr>
              <a:t>Τι είναι ο σχολικός εκφοβισμός</a:t>
            </a:r>
            <a:endParaRPr lang="el-GR" sz="4800"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2636912"/>
            <a:ext cx="8229600" cy="3489251"/>
          </a:xfrm>
        </p:spPr>
        <p:txBody>
          <a:bodyPr>
            <a:normAutofit/>
          </a:bodyPr>
          <a:lstStyle/>
          <a:p>
            <a:pPr algn="just"/>
            <a:r>
              <a:rPr lang="el-GR" sz="2800" dirty="0" smtClean="0">
                <a:solidFill>
                  <a:srgbClr val="28229E"/>
                </a:solidFill>
                <a:latin typeface="Calibri" panose="020F0502020204030204" pitchFamily="34" charset="0"/>
                <a:cs typeface="Calibri" panose="020F0502020204030204" pitchFamily="34" charset="0"/>
              </a:rPr>
              <a:t>Είναι </a:t>
            </a:r>
            <a:r>
              <a:rPr lang="el-GR" sz="2800" dirty="0">
                <a:solidFill>
                  <a:srgbClr val="28229E"/>
                </a:solidFill>
                <a:latin typeface="Calibri" panose="020F0502020204030204" pitchFamily="34" charset="0"/>
                <a:cs typeface="Calibri" panose="020F0502020204030204" pitchFamily="34" charset="0"/>
              </a:rPr>
              <a:t>μια κατάσταση κατά την οποία ασκείται εσκεμμένη, απρόκλητη, συστηματική και επαναλαμβανόμενη βία και επιθετική συμπεριφορά με σκοπό την </a:t>
            </a:r>
            <a:r>
              <a:rPr lang="el-GR" sz="2800" dirty="0" smtClean="0">
                <a:solidFill>
                  <a:srgbClr val="28229E"/>
                </a:solidFill>
                <a:latin typeface="Calibri" panose="020F0502020204030204" pitchFamily="34" charset="0"/>
                <a:cs typeface="Calibri" panose="020F0502020204030204" pitchFamily="34" charset="0"/>
              </a:rPr>
              <a:t>επιβολή και </a:t>
            </a:r>
            <a:r>
              <a:rPr lang="el-GR" sz="2800" dirty="0">
                <a:solidFill>
                  <a:srgbClr val="28229E"/>
                </a:solidFill>
                <a:latin typeface="Calibri" panose="020F0502020204030204" pitchFamily="34" charset="0"/>
                <a:cs typeface="Calibri" panose="020F0502020204030204" pitchFamily="34" charset="0"/>
              </a:rPr>
              <a:t>την πρόκληση σωματικού και ψυχικού πόνου σε μαθητές από συμμαθητές τους, εντός και εκτός σχολείου.</a:t>
            </a:r>
          </a:p>
        </p:txBody>
      </p:sp>
    </p:spTree>
    <p:extLst>
      <p:ext uri="{BB962C8B-B14F-4D97-AF65-F5344CB8AC3E}">
        <p14:creationId xmlns="" xmlns:p14="http://schemas.microsoft.com/office/powerpoint/2010/main" val="1661298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p:cNvSpPr>
            <a:spLocks noGrp="1"/>
          </p:cNvSpPr>
          <p:nvPr>
            <p:ph idx="1"/>
          </p:nvPr>
        </p:nvSpPr>
        <p:spPr>
          <a:xfrm>
            <a:off x="107504" y="692696"/>
            <a:ext cx="8928992" cy="6165304"/>
          </a:xfrm>
        </p:spPr>
        <p:txBody>
          <a:bodyPr>
            <a:noAutofit/>
          </a:bodyPr>
          <a:lstStyle/>
          <a:p>
            <a:r>
              <a:rPr lang="el-GR" sz="2800" dirty="0">
                <a:solidFill>
                  <a:srgbClr val="28229E"/>
                </a:solidFill>
                <a:latin typeface="Calibri" panose="020F0502020204030204" pitchFamily="34" charset="0"/>
                <a:cs typeface="Calibri" panose="020F0502020204030204" pitchFamily="34" charset="0"/>
              </a:rPr>
              <a:t>Σωματική βία: (σπρωξίματα, κλωτσιές, μπουνιές, </a:t>
            </a:r>
            <a:r>
              <a:rPr lang="el-GR" sz="2800" dirty="0" smtClean="0">
                <a:solidFill>
                  <a:srgbClr val="28229E"/>
                </a:solidFill>
                <a:latin typeface="Calibri" panose="020F0502020204030204" pitchFamily="34" charset="0"/>
                <a:cs typeface="Calibri" panose="020F0502020204030204" pitchFamily="34" charset="0"/>
              </a:rPr>
              <a:t>κλπ.) «Στο προαύλιο, </a:t>
            </a:r>
            <a:r>
              <a:rPr lang="el-GR" sz="2800" dirty="0">
                <a:solidFill>
                  <a:srgbClr val="28229E"/>
                </a:solidFill>
                <a:latin typeface="Calibri" panose="020F0502020204030204" pitchFamily="34" charset="0"/>
                <a:cs typeface="Calibri" panose="020F0502020204030204" pitchFamily="34" charset="0"/>
              </a:rPr>
              <a:t>με περίμενε η ίδια </a:t>
            </a:r>
            <a:r>
              <a:rPr lang="el-GR" sz="2800" dirty="0" smtClean="0">
                <a:solidFill>
                  <a:srgbClr val="28229E"/>
                </a:solidFill>
                <a:latin typeface="Calibri" panose="020F0502020204030204" pitchFamily="34" charset="0"/>
                <a:cs typeface="Calibri" panose="020F0502020204030204" pitchFamily="34" charset="0"/>
              </a:rPr>
              <a:t>παρέα </a:t>
            </a:r>
            <a:r>
              <a:rPr lang="el-GR" sz="2800" dirty="0">
                <a:solidFill>
                  <a:srgbClr val="28229E"/>
                </a:solidFill>
                <a:latin typeface="Calibri" panose="020F0502020204030204" pitchFamily="34" charset="0"/>
                <a:cs typeface="Calibri" panose="020F0502020204030204" pitchFamily="34" charset="0"/>
              </a:rPr>
              <a:t>για να </a:t>
            </a:r>
            <a:r>
              <a:rPr lang="el-GR" sz="2800" dirty="0" smtClean="0">
                <a:solidFill>
                  <a:srgbClr val="28229E"/>
                </a:solidFill>
                <a:latin typeface="Calibri" panose="020F0502020204030204" pitchFamily="34" charset="0"/>
                <a:cs typeface="Calibri" panose="020F0502020204030204" pitchFamily="34" charset="0"/>
              </a:rPr>
              <a:t>με χτυπήσει</a:t>
            </a:r>
            <a:r>
              <a:rPr lang="el-GR" sz="2800" dirty="0">
                <a:solidFill>
                  <a:srgbClr val="28229E"/>
                </a:solidFill>
                <a:latin typeface="Calibri" panose="020F0502020204030204" pitchFamily="34" charset="0"/>
                <a:cs typeface="Calibri" panose="020F0502020204030204" pitchFamily="34" charset="0"/>
              </a:rPr>
              <a:t>, </a:t>
            </a:r>
            <a:r>
              <a:rPr lang="el-GR" sz="2800" dirty="0" smtClean="0">
                <a:solidFill>
                  <a:srgbClr val="28229E"/>
                </a:solidFill>
                <a:latin typeface="Calibri" panose="020F0502020204030204" pitchFamily="34" charset="0"/>
                <a:cs typeface="Calibri" panose="020F0502020204030204" pitchFamily="34" charset="0"/>
              </a:rPr>
              <a:t>….»</a:t>
            </a:r>
            <a:endParaRPr lang="el-GR" sz="2800" dirty="0">
              <a:solidFill>
                <a:srgbClr val="28229E"/>
              </a:solidFill>
              <a:latin typeface="Calibri" panose="020F0502020204030204" pitchFamily="34" charset="0"/>
              <a:cs typeface="Calibri" panose="020F0502020204030204" pitchFamily="34" charset="0"/>
            </a:endParaRPr>
          </a:p>
          <a:p>
            <a:r>
              <a:rPr lang="el-GR" sz="2800" dirty="0">
                <a:solidFill>
                  <a:srgbClr val="28229E"/>
                </a:solidFill>
                <a:latin typeface="Calibri" panose="020F0502020204030204" pitchFamily="34" charset="0"/>
                <a:cs typeface="Calibri" panose="020F0502020204030204" pitchFamily="34" charset="0"/>
              </a:rPr>
              <a:t>Συναισθηματική βία: (σκόπιμη απομόνωση του παιδιού, </a:t>
            </a:r>
            <a:r>
              <a:rPr lang="el-GR" sz="2800" dirty="0" smtClean="0">
                <a:solidFill>
                  <a:srgbClr val="28229E"/>
                </a:solidFill>
                <a:latin typeface="Calibri" panose="020F0502020204030204" pitchFamily="34" charset="0"/>
                <a:cs typeface="Calibri" panose="020F0502020204030204" pitchFamily="34" charset="0"/>
              </a:rPr>
              <a:t>απειλές </a:t>
            </a:r>
            <a:r>
              <a:rPr lang="el-GR" sz="2800" dirty="0">
                <a:solidFill>
                  <a:srgbClr val="28229E"/>
                </a:solidFill>
                <a:latin typeface="Calibri" panose="020F0502020204030204" pitchFamily="34" charset="0"/>
                <a:cs typeface="Calibri" panose="020F0502020204030204" pitchFamily="34" charset="0"/>
              </a:rPr>
              <a:t>κλπ</a:t>
            </a:r>
            <a:r>
              <a:rPr lang="el-GR" sz="2800" dirty="0" smtClean="0">
                <a:solidFill>
                  <a:srgbClr val="28229E"/>
                </a:solidFill>
                <a:latin typeface="Calibri" panose="020F0502020204030204" pitchFamily="34" charset="0"/>
                <a:cs typeface="Calibri" panose="020F0502020204030204" pitchFamily="34" charset="0"/>
              </a:rPr>
              <a:t>.) «</a:t>
            </a:r>
            <a:r>
              <a:rPr lang="el-GR" sz="2800" dirty="0">
                <a:solidFill>
                  <a:srgbClr val="28229E"/>
                </a:solidFill>
                <a:latin typeface="Calibri" panose="020F0502020204030204" pitchFamily="34" charset="0"/>
                <a:cs typeface="Calibri" panose="020F0502020204030204" pitchFamily="34" charset="0"/>
              </a:rPr>
              <a:t>Δε φτάνει ότι δεν με έκαναν παρέα, είχαν απειλήσει </a:t>
            </a:r>
            <a:r>
              <a:rPr lang="el-GR" sz="2800" dirty="0" smtClean="0">
                <a:solidFill>
                  <a:srgbClr val="28229E"/>
                </a:solidFill>
                <a:latin typeface="Calibri" panose="020F0502020204030204" pitchFamily="34" charset="0"/>
                <a:cs typeface="Calibri" panose="020F0502020204030204" pitchFamily="34" charset="0"/>
              </a:rPr>
              <a:t>και τη φίλη μου ότι αν μου μιλήσει </a:t>
            </a:r>
            <a:r>
              <a:rPr lang="el-GR" sz="2800" dirty="0">
                <a:solidFill>
                  <a:srgbClr val="28229E"/>
                </a:solidFill>
                <a:latin typeface="Calibri" panose="020F0502020204030204" pitchFamily="34" charset="0"/>
                <a:cs typeface="Calibri" panose="020F0502020204030204" pitchFamily="34" charset="0"/>
              </a:rPr>
              <a:t>θα έβρισκε το μπελά της..»</a:t>
            </a:r>
          </a:p>
          <a:p>
            <a:r>
              <a:rPr lang="el-GR" sz="2800" dirty="0">
                <a:solidFill>
                  <a:srgbClr val="28229E"/>
                </a:solidFill>
                <a:latin typeface="Calibri" panose="020F0502020204030204" pitchFamily="34" charset="0"/>
                <a:cs typeface="Calibri" panose="020F0502020204030204" pitchFamily="34" charset="0"/>
              </a:rPr>
              <a:t>Λεκτική βία: (κοροϊδία, </a:t>
            </a:r>
            <a:r>
              <a:rPr lang="el-GR" sz="2800" dirty="0" smtClean="0">
                <a:solidFill>
                  <a:srgbClr val="28229E"/>
                </a:solidFill>
                <a:latin typeface="Calibri" panose="020F0502020204030204" pitchFamily="34" charset="0"/>
                <a:cs typeface="Calibri" panose="020F0502020204030204" pitchFamily="34" charset="0"/>
              </a:rPr>
              <a:t>βρίσιμο, ειρωνεία</a:t>
            </a:r>
            <a:r>
              <a:rPr lang="el-GR" sz="2800" dirty="0">
                <a:solidFill>
                  <a:srgbClr val="28229E"/>
                </a:solidFill>
                <a:latin typeface="Calibri" panose="020F0502020204030204" pitchFamily="34" charset="0"/>
                <a:cs typeface="Calibri" panose="020F0502020204030204" pitchFamily="34" charset="0"/>
              </a:rPr>
              <a:t>, διάδοση ψευδούς φήμης, κακά σχόλια για </a:t>
            </a:r>
            <a:r>
              <a:rPr lang="el-GR" sz="2800" dirty="0" smtClean="0">
                <a:solidFill>
                  <a:srgbClr val="28229E"/>
                </a:solidFill>
                <a:latin typeface="Calibri" panose="020F0502020204030204" pitchFamily="34" charset="0"/>
                <a:cs typeface="Calibri" panose="020F0502020204030204" pitchFamily="34" charset="0"/>
              </a:rPr>
              <a:t>την εθνική προέλευση, χειρονομίες</a:t>
            </a:r>
            <a:r>
              <a:rPr lang="el-GR" sz="2800" dirty="0">
                <a:solidFill>
                  <a:srgbClr val="28229E"/>
                </a:solidFill>
                <a:latin typeface="Calibri" panose="020F0502020204030204" pitchFamily="34" charset="0"/>
                <a:cs typeface="Calibri" panose="020F0502020204030204" pitchFamily="34" charset="0"/>
              </a:rPr>
              <a:t>, </a:t>
            </a:r>
            <a:r>
              <a:rPr lang="el-GR" sz="2800" dirty="0" smtClean="0">
                <a:solidFill>
                  <a:srgbClr val="28229E"/>
                </a:solidFill>
                <a:latin typeface="Calibri" panose="020F0502020204030204" pitchFamily="34" charset="0"/>
                <a:cs typeface="Calibri" panose="020F0502020204030204" pitchFamily="34" charset="0"/>
              </a:rPr>
              <a:t>κλπ.) «</a:t>
            </a:r>
            <a:r>
              <a:rPr lang="el-GR" sz="2800" dirty="0">
                <a:solidFill>
                  <a:srgbClr val="28229E"/>
                </a:solidFill>
                <a:latin typeface="Calibri" panose="020F0502020204030204" pitchFamily="34" charset="0"/>
                <a:cs typeface="Calibri" panose="020F0502020204030204" pitchFamily="34" charset="0"/>
              </a:rPr>
              <a:t>Με κοροϊδεύανε για το </a:t>
            </a:r>
            <a:r>
              <a:rPr lang="el-GR" sz="2800" dirty="0" smtClean="0">
                <a:solidFill>
                  <a:srgbClr val="28229E"/>
                </a:solidFill>
                <a:latin typeface="Calibri" panose="020F0502020204030204" pitchFamily="34" charset="0"/>
                <a:cs typeface="Calibri" panose="020F0502020204030204" pitchFamily="34" charset="0"/>
              </a:rPr>
              <a:t>χρώμα </a:t>
            </a:r>
            <a:r>
              <a:rPr lang="el-GR" sz="2800" dirty="0">
                <a:solidFill>
                  <a:srgbClr val="28229E"/>
                </a:solidFill>
                <a:latin typeface="Calibri" panose="020F0502020204030204" pitchFamily="34" charset="0"/>
                <a:cs typeface="Calibri" panose="020F0502020204030204" pitchFamily="34" charset="0"/>
              </a:rPr>
              <a:t>μου, με λέγανε βρωμιάρη κι έκαναν ότι μύριζα άσχημα μόλις τους πλησίαζα</a:t>
            </a:r>
            <a:r>
              <a:rPr lang="el-GR" sz="2800" dirty="0" smtClean="0">
                <a:solidFill>
                  <a:srgbClr val="28229E"/>
                </a:solidFill>
                <a:latin typeface="Calibri" panose="020F0502020204030204" pitchFamily="34" charset="0"/>
                <a:cs typeface="Calibri" panose="020F0502020204030204" pitchFamily="34" charset="0"/>
              </a:rPr>
              <a:t>..»</a:t>
            </a:r>
            <a:endParaRPr lang="el-GR" sz="2800" dirty="0">
              <a:solidFill>
                <a:srgbClr val="28229E"/>
              </a:solidFill>
              <a:latin typeface="Calibri" panose="020F0502020204030204" pitchFamily="34" charset="0"/>
              <a:cs typeface="Calibri" panose="020F0502020204030204" pitchFamily="34" charset="0"/>
            </a:endParaRPr>
          </a:p>
        </p:txBody>
      </p:sp>
    </p:spTree>
    <p:extLst>
      <p:ext uri="{BB962C8B-B14F-4D97-AF65-F5344CB8AC3E}">
        <p14:creationId xmlns="" xmlns:p14="http://schemas.microsoft.com/office/powerpoint/2010/main" val="961836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79512" y="404664"/>
            <a:ext cx="8507288" cy="6048672"/>
          </a:xfrm>
        </p:spPr>
        <p:txBody>
          <a:bodyPr>
            <a:normAutofit/>
          </a:bodyPr>
          <a:lstStyle/>
          <a:p>
            <a:r>
              <a:rPr lang="el-GR" sz="2800" dirty="0">
                <a:solidFill>
                  <a:srgbClr val="28229E"/>
                </a:solidFill>
                <a:latin typeface="Calibri" panose="020F0502020204030204" pitchFamily="34" charset="0"/>
                <a:cs typeface="Calibri" panose="020F0502020204030204" pitchFamily="34" charset="0"/>
              </a:rPr>
              <a:t>Σεξουαλική βία: (ανεπιθύμητο άγγιγμα, </a:t>
            </a:r>
            <a:r>
              <a:rPr lang="el-GR" sz="2800" dirty="0" smtClean="0">
                <a:solidFill>
                  <a:srgbClr val="28229E"/>
                </a:solidFill>
                <a:latin typeface="Calibri" panose="020F0502020204030204" pitchFamily="34" charset="0"/>
                <a:cs typeface="Calibri" panose="020F0502020204030204" pitchFamily="34" charset="0"/>
              </a:rPr>
              <a:t> προσβλητικά </a:t>
            </a:r>
            <a:r>
              <a:rPr lang="el-GR" sz="2800" dirty="0">
                <a:solidFill>
                  <a:srgbClr val="28229E"/>
                </a:solidFill>
                <a:latin typeface="Calibri" panose="020F0502020204030204" pitchFamily="34" charset="0"/>
                <a:cs typeface="Calibri" panose="020F0502020204030204" pitchFamily="34" charset="0"/>
              </a:rPr>
              <a:t>μηνύματα, χυδαία γράμματα και εικόνες</a:t>
            </a:r>
            <a:r>
              <a:rPr lang="el-GR" sz="2800" dirty="0" smtClean="0">
                <a:solidFill>
                  <a:srgbClr val="28229E"/>
                </a:solidFill>
                <a:latin typeface="Calibri" panose="020F0502020204030204" pitchFamily="34" charset="0"/>
                <a:cs typeface="Calibri" panose="020F0502020204030204" pitchFamily="34" charset="0"/>
              </a:rPr>
              <a:t>, πειράγματα </a:t>
            </a:r>
            <a:r>
              <a:rPr lang="el-GR" sz="2800" dirty="0">
                <a:solidFill>
                  <a:srgbClr val="28229E"/>
                </a:solidFill>
                <a:latin typeface="Calibri" panose="020F0502020204030204" pitchFamily="34" charset="0"/>
                <a:cs typeface="Calibri" panose="020F0502020204030204" pitchFamily="34" charset="0"/>
              </a:rPr>
              <a:t>κλπ</a:t>
            </a:r>
            <a:r>
              <a:rPr lang="el-GR" sz="2800" dirty="0" smtClean="0">
                <a:solidFill>
                  <a:srgbClr val="28229E"/>
                </a:solidFill>
                <a:latin typeface="Calibri" panose="020F0502020204030204" pitchFamily="34" charset="0"/>
                <a:cs typeface="Calibri" panose="020F0502020204030204" pitchFamily="34" charset="0"/>
              </a:rPr>
              <a:t>.) «</a:t>
            </a:r>
            <a:r>
              <a:rPr lang="el-GR" sz="2800" dirty="0">
                <a:solidFill>
                  <a:srgbClr val="28229E"/>
                </a:solidFill>
                <a:latin typeface="Calibri" panose="020F0502020204030204" pitchFamily="34" charset="0"/>
                <a:cs typeface="Calibri" panose="020F0502020204030204" pitchFamily="34" charset="0"/>
              </a:rPr>
              <a:t>Συνέχεια με στρίμωχνε και προσπαθούσε να </a:t>
            </a:r>
            <a:r>
              <a:rPr lang="el-GR" sz="2800" dirty="0" smtClean="0">
                <a:solidFill>
                  <a:srgbClr val="28229E"/>
                </a:solidFill>
                <a:latin typeface="Calibri" panose="020F0502020204030204" pitchFamily="34" charset="0"/>
                <a:cs typeface="Calibri" panose="020F0502020204030204" pitchFamily="34" charset="0"/>
              </a:rPr>
              <a:t>με αγγίξει. Δεν </a:t>
            </a:r>
            <a:r>
              <a:rPr lang="el-GR" sz="2800" dirty="0">
                <a:solidFill>
                  <a:srgbClr val="28229E"/>
                </a:solidFill>
                <a:latin typeface="Calibri" panose="020F0502020204030204" pitchFamily="34" charset="0"/>
                <a:cs typeface="Calibri" panose="020F0502020204030204" pitchFamily="34" charset="0"/>
              </a:rPr>
              <a:t>μου άρεσε, </a:t>
            </a:r>
            <a:r>
              <a:rPr lang="el-GR" sz="2800" dirty="0" smtClean="0">
                <a:solidFill>
                  <a:srgbClr val="28229E"/>
                </a:solidFill>
                <a:latin typeface="Calibri" panose="020F0502020204030204" pitchFamily="34" charset="0"/>
                <a:cs typeface="Calibri" panose="020F0502020204030204" pitchFamily="34" charset="0"/>
              </a:rPr>
              <a:t>τον </a:t>
            </a:r>
            <a:r>
              <a:rPr lang="el-GR" sz="2800" dirty="0">
                <a:solidFill>
                  <a:srgbClr val="28229E"/>
                </a:solidFill>
                <a:latin typeface="Calibri" panose="020F0502020204030204" pitchFamily="34" charset="0"/>
                <a:cs typeface="Calibri" panose="020F0502020204030204" pitchFamily="34" charset="0"/>
              </a:rPr>
              <a:t>φοβόμουνα, κι αυτός έλεγε σε όλους ότι τα θέλω. Στο τέλος δεν ήθελα να πάω σχολείο..»</a:t>
            </a:r>
          </a:p>
          <a:p>
            <a:r>
              <a:rPr lang="el-GR" sz="2800" dirty="0">
                <a:solidFill>
                  <a:srgbClr val="28229E"/>
                </a:solidFill>
                <a:latin typeface="Calibri" panose="020F0502020204030204" pitchFamily="34" charset="0"/>
                <a:cs typeface="Calibri" panose="020F0502020204030204" pitchFamily="34" charset="0"/>
              </a:rPr>
              <a:t>Ηλεκτρονική βία (χρήση </a:t>
            </a:r>
            <a:r>
              <a:rPr lang="el-GR" sz="2800" dirty="0" err="1">
                <a:solidFill>
                  <a:srgbClr val="28229E"/>
                </a:solidFill>
                <a:latin typeface="Calibri" panose="020F0502020204030204" pitchFamily="34" charset="0"/>
                <a:cs typeface="Calibri" panose="020F0502020204030204" pitchFamily="34" charset="0"/>
              </a:rPr>
              <a:t>Ίντερνετ</a:t>
            </a:r>
            <a:r>
              <a:rPr lang="el-GR" sz="2800" dirty="0">
                <a:solidFill>
                  <a:srgbClr val="28229E"/>
                </a:solidFill>
                <a:latin typeface="Calibri" panose="020F0502020204030204" pitchFamily="34" charset="0"/>
                <a:cs typeface="Calibri" panose="020F0502020204030204" pitchFamily="34" charset="0"/>
              </a:rPr>
              <a:t>, </a:t>
            </a:r>
            <a:r>
              <a:rPr lang="el-GR" sz="2800" dirty="0" err="1">
                <a:solidFill>
                  <a:srgbClr val="28229E"/>
                </a:solidFill>
                <a:latin typeface="Calibri" panose="020F0502020204030204" pitchFamily="34" charset="0"/>
                <a:cs typeface="Calibri" panose="020F0502020204030204" pitchFamily="34" charset="0"/>
              </a:rPr>
              <a:t>email</a:t>
            </a:r>
            <a:r>
              <a:rPr lang="el-GR" sz="2800" dirty="0">
                <a:solidFill>
                  <a:srgbClr val="28229E"/>
                </a:solidFill>
                <a:latin typeface="Calibri" panose="020F0502020204030204" pitchFamily="34" charset="0"/>
                <a:cs typeface="Calibri" panose="020F0502020204030204" pitchFamily="34" charset="0"/>
              </a:rPr>
              <a:t>, </a:t>
            </a:r>
            <a:r>
              <a:rPr lang="el-GR" sz="2800" dirty="0" err="1">
                <a:solidFill>
                  <a:srgbClr val="28229E"/>
                </a:solidFill>
                <a:latin typeface="Calibri" panose="020F0502020204030204" pitchFamily="34" charset="0"/>
                <a:cs typeface="Calibri" panose="020F0502020204030204" pitchFamily="34" charset="0"/>
              </a:rPr>
              <a:t>chat</a:t>
            </a:r>
            <a:r>
              <a:rPr lang="el-GR" sz="2800" dirty="0">
                <a:solidFill>
                  <a:srgbClr val="28229E"/>
                </a:solidFill>
                <a:latin typeface="Calibri" panose="020F0502020204030204" pitchFamily="34" charset="0"/>
                <a:cs typeface="Calibri" panose="020F0502020204030204" pitchFamily="34" charset="0"/>
              </a:rPr>
              <a:t> </a:t>
            </a:r>
            <a:r>
              <a:rPr lang="el-GR" sz="2800" dirty="0" err="1">
                <a:solidFill>
                  <a:srgbClr val="28229E"/>
                </a:solidFill>
                <a:latin typeface="Calibri" panose="020F0502020204030204" pitchFamily="34" charset="0"/>
                <a:cs typeface="Calibri" panose="020F0502020204030204" pitchFamily="34" charset="0"/>
              </a:rPr>
              <a:t>room</a:t>
            </a:r>
            <a:r>
              <a:rPr lang="el-GR" sz="2800" dirty="0">
                <a:solidFill>
                  <a:srgbClr val="28229E"/>
                </a:solidFill>
                <a:latin typeface="Calibri" panose="020F0502020204030204" pitchFamily="34" charset="0"/>
                <a:cs typeface="Calibri" panose="020F0502020204030204" pitchFamily="34" charset="0"/>
              </a:rPr>
              <a:t>, και κινητών με κλήσεις και </a:t>
            </a:r>
            <a:r>
              <a:rPr lang="el-GR" sz="2800" dirty="0" err="1">
                <a:solidFill>
                  <a:srgbClr val="28229E"/>
                </a:solidFill>
                <a:latin typeface="Calibri" panose="020F0502020204030204" pitchFamily="34" charset="0"/>
                <a:cs typeface="Calibri" panose="020F0502020204030204" pitchFamily="34" charset="0"/>
              </a:rPr>
              <a:t>sms</a:t>
            </a:r>
            <a:r>
              <a:rPr lang="el-GR" sz="2800" dirty="0">
                <a:solidFill>
                  <a:srgbClr val="28229E"/>
                </a:solidFill>
                <a:latin typeface="Calibri" panose="020F0502020204030204" pitchFamily="34" charset="0"/>
                <a:cs typeface="Calibri" panose="020F0502020204030204" pitchFamily="34" charset="0"/>
              </a:rPr>
              <a:t> με προσβλητικό και απειλητικό περιεχόμενο, </a:t>
            </a:r>
            <a:r>
              <a:rPr lang="el-GR" sz="2800" dirty="0" smtClean="0">
                <a:solidFill>
                  <a:srgbClr val="28229E"/>
                </a:solidFill>
                <a:latin typeface="Calibri" panose="020F0502020204030204" pitchFamily="34" charset="0"/>
                <a:cs typeface="Calibri" panose="020F0502020204030204" pitchFamily="34" charset="0"/>
              </a:rPr>
              <a:t>λήψη </a:t>
            </a:r>
            <a:r>
              <a:rPr lang="en-US" sz="2800" dirty="0" smtClean="0">
                <a:solidFill>
                  <a:srgbClr val="28229E"/>
                </a:solidFill>
                <a:latin typeface="Calibri" panose="020F0502020204030204" pitchFamily="34" charset="0"/>
                <a:cs typeface="Calibri" panose="020F0502020204030204" pitchFamily="34" charset="0"/>
              </a:rPr>
              <a:t>video</a:t>
            </a:r>
            <a:r>
              <a:rPr lang="el-GR" sz="2800" dirty="0" smtClean="0">
                <a:solidFill>
                  <a:srgbClr val="28229E"/>
                </a:solidFill>
                <a:latin typeface="Calibri" panose="020F0502020204030204" pitchFamily="34" charset="0"/>
                <a:cs typeface="Calibri" panose="020F0502020204030204" pitchFamily="34" charset="0"/>
              </a:rPr>
              <a:t>) «</a:t>
            </a:r>
            <a:r>
              <a:rPr lang="el-GR" sz="2800" dirty="0">
                <a:solidFill>
                  <a:srgbClr val="28229E"/>
                </a:solidFill>
                <a:latin typeface="Calibri" panose="020F0502020204030204" pitchFamily="34" charset="0"/>
                <a:cs typeface="Calibri" panose="020F0502020204030204" pitchFamily="34" charset="0"/>
              </a:rPr>
              <a:t>Άνοιξαν ξαφνικά την τουαλέτα, </a:t>
            </a:r>
            <a:r>
              <a:rPr lang="el-GR" sz="2800" dirty="0" smtClean="0">
                <a:solidFill>
                  <a:srgbClr val="28229E"/>
                </a:solidFill>
                <a:latin typeface="Calibri" panose="020F0502020204030204" pitchFamily="34" charset="0"/>
                <a:cs typeface="Calibri" panose="020F0502020204030204" pitchFamily="34" charset="0"/>
              </a:rPr>
              <a:t>με </a:t>
            </a:r>
            <a:r>
              <a:rPr lang="el-GR" sz="2800" dirty="0">
                <a:solidFill>
                  <a:srgbClr val="28229E"/>
                </a:solidFill>
                <a:latin typeface="Calibri" panose="020F0502020204030204" pitchFamily="34" charset="0"/>
                <a:cs typeface="Calibri" panose="020F0502020204030204" pitchFamily="34" charset="0"/>
              </a:rPr>
              <a:t>έβγαλαν φωτογραφία με το κινητό και μετά την έδειχναν τα άλλα παιδιά..»</a:t>
            </a:r>
          </a:p>
          <a:p>
            <a:endParaRPr lang="el-GR" dirty="0"/>
          </a:p>
        </p:txBody>
      </p:sp>
    </p:spTree>
    <p:extLst>
      <p:ext uri="{BB962C8B-B14F-4D97-AF65-F5344CB8AC3E}">
        <p14:creationId xmlns="" xmlns:p14="http://schemas.microsoft.com/office/powerpoint/2010/main" val="4028675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t>Τι δεν είναι ο σχολικός εκφοβισμός</a:t>
            </a:r>
            <a:r>
              <a:rPr lang="el-GR" dirty="0"/>
              <a:t/>
            </a:r>
            <a:br>
              <a:rPr lang="el-GR" dirty="0"/>
            </a:br>
            <a:endParaRPr lang="el-GR" dirty="0"/>
          </a:p>
        </p:txBody>
      </p:sp>
      <p:sp>
        <p:nvSpPr>
          <p:cNvPr id="3" name="Θέση περιεχομένου 2"/>
          <p:cNvSpPr>
            <a:spLocks noGrp="1"/>
          </p:cNvSpPr>
          <p:nvPr>
            <p:ph idx="1"/>
          </p:nvPr>
        </p:nvSpPr>
        <p:spPr>
          <a:xfrm>
            <a:off x="457200" y="1124744"/>
            <a:ext cx="8229600" cy="5616624"/>
          </a:xfrm>
        </p:spPr>
        <p:txBody>
          <a:bodyPr>
            <a:noAutofit/>
          </a:bodyPr>
          <a:lstStyle/>
          <a:p>
            <a:pPr marL="0" indent="0" algn="just">
              <a:buNone/>
            </a:pPr>
            <a:r>
              <a:rPr lang="el-GR" sz="2800" dirty="0" smtClean="0">
                <a:solidFill>
                  <a:srgbClr val="28229E"/>
                </a:solidFill>
                <a:latin typeface="Calibri" panose="020F0502020204030204" pitchFamily="34" charset="0"/>
                <a:cs typeface="Calibri" panose="020F0502020204030204" pitchFamily="34" charset="0"/>
              </a:rPr>
              <a:t>Ο </a:t>
            </a:r>
            <a:r>
              <a:rPr lang="el-GR" sz="2800" dirty="0">
                <a:solidFill>
                  <a:srgbClr val="28229E"/>
                </a:solidFill>
                <a:latin typeface="Calibri" panose="020F0502020204030204" pitchFamily="34" charset="0"/>
                <a:cs typeface="Calibri" panose="020F0502020204030204" pitchFamily="34" charset="0"/>
              </a:rPr>
              <a:t>σχολικός εκφοβισμός δεν είναι </a:t>
            </a:r>
            <a:r>
              <a:rPr lang="el-GR" sz="2800" dirty="0" smtClean="0">
                <a:solidFill>
                  <a:srgbClr val="28229E"/>
                </a:solidFill>
                <a:latin typeface="Calibri" panose="020F0502020204030204" pitchFamily="34" charset="0"/>
                <a:cs typeface="Calibri" panose="020F0502020204030204" pitchFamily="34" charset="0"/>
              </a:rPr>
              <a:t>μια σύγκρουση </a:t>
            </a:r>
            <a:r>
              <a:rPr lang="el-GR" sz="2800" dirty="0">
                <a:solidFill>
                  <a:srgbClr val="28229E"/>
                </a:solidFill>
                <a:latin typeface="Calibri" panose="020F0502020204030204" pitchFamily="34" charset="0"/>
                <a:cs typeface="Calibri" panose="020F0502020204030204" pitchFamily="34" charset="0"/>
              </a:rPr>
              <a:t>μεταξύ δυο μαθητών ή μαθητριών, δεν είναι το πείραγμα, το αστείο προς κάποιον συμμαθητή που γίνονται σε συγκεκριμένο χρόνο, δεν έχουν συνέχεια και δεν επηρεάζουν  την συναισθηματική κατάσταση των </a:t>
            </a:r>
            <a:r>
              <a:rPr lang="el-GR" sz="2800" dirty="0" smtClean="0">
                <a:solidFill>
                  <a:srgbClr val="28229E"/>
                </a:solidFill>
                <a:latin typeface="Calibri" panose="020F0502020204030204" pitchFamily="34" charset="0"/>
                <a:cs typeface="Calibri" panose="020F0502020204030204" pitchFamily="34" charset="0"/>
              </a:rPr>
              <a:t>παιδιών.</a:t>
            </a:r>
          </a:p>
          <a:p>
            <a:pPr marL="0" indent="0" algn="just">
              <a:buNone/>
            </a:pPr>
            <a:endParaRPr lang="el-GR" sz="2800" dirty="0">
              <a:solidFill>
                <a:srgbClr val="28229E"/>
              </a:solidFill>
              <a:latin typeface="Calibri" panose="020F0502020204030204" pitchFamily="34" charset="0"/>
              <a:cs typeface="Calibri" panose="020F0502020204030204" pitchFamily="34" charset="0"/>
            </a:endParaRPr>
          </a:p>
          <a:p>
            <a:pPr marL="0" indent="0" algn="just">
              <a:buNone/>
            </a:pPr>
            <a:r>
              <a:rPr lang="el-GR" sz="2800" dirty="0" smtClean="0">
                <a:solidFill>
                  <a:srgbClr val="28229E"/>
                </a:solidFill>
                <a:latin typeface="Calibri" panose="020F0502020204030204" pitchFamily="34" charset="0"/>
                <a:cs typeface="Calibri" panose="020F0502020204030204" pitchFamily="34" charset="0"/>
              </a:rPr>
              <a:t>Ο σχολικός εκφοβισμός  διαφέρει από το πείραγμα στην έντασή του, στη διάρκειά του, στην ανισορροπία δύναμης μεταξύ των εμπλεκόμενων μερών και στην συναισθηματική επίδραση που έχει πάνω στα εμπλεκόμενα παιδιά. </a:t>
            </a:r>
            <a:endParaRPr lang="el-GR" sz="2800" dirty="0">
              <a:solidFill>
                <a:srgbClr val="28229E"/>
              </a:solidFill>
              <a:latin typeface="Calibri" panose="020F0502020204030204" pitchFamily="34" charset="0"/>
              <a:cs typeface="Calibri" panose="020F0502020204030204" pitchFamily="34" charset="0"/>
            </a:endParaRPr>
          </a:p>
        </p:txBody>
      </p:sp>
    </p:spTree>
    <p:extLst>
      <p:ext uri="{BB962C8B-B14F-4D97-AF65-F5344CB8AC3E}">
        <p14:creationId xmlns="" xmlns:p14="http://schemas.microsoft.com/office/powerpoint/2010/main" val="51582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331639" y="764704"/>
            <a:ext cx="7032781" cy="527458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874342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1340768"/>
          </a:xfrm>
        </p:spPr>
        <p:txBody>
          <a:bodyPr/>
          <a:lstStyle/>
          <a:p>
            <a:r>
              <a:rPr lang="el-GR" sz="4400" dirty="0" smtClean="0">
                <a:latin typeface="Calibri" panose="020F0502020204030204" pitchFamily="34" charset="0"/>
                <a:cs typeface="Calibri" panose="020F0502020204030204" pitchFamily="34" charset="0"/>
              </a:rPr>
              <a:t>Τι μπορείς να κάνεις;</a:t>
            </a:r>
            <a:endParaRPr lang="el-GR" sz="4400"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p:txBody>
          <a:bodyPr>
            <a:normAutofit lnSpcReduction="10000"/>
          </a:bodyPr>
          <a:lstStyle/>
          <a:p>
            <a:r>
              <a:rPr lang="el-GR" sz="2800" dirty="0">
                <a:solidFill>
                  <a:srgbClr val="28229E"/>
                </a:solidFill>
                <a:latin typeface="Calibri" panose="020F0502020204030204" pitchFamily="34" charset="0"/>
                <a:cs typeface="Calibri" panose="020F0502020204030204" pitchFamily="34" charset="0"/>
              </a:rPr>
              <a:t>Η βία είναι ευθύνη του </a:t>
            </a:r>
            <a:r>
              <a:rPr lang="el-GR" sz="2800" dirty="0" err="1">
                <a:solidFill>
                  <a:srgbClr val="28229E"/>
                </a:solidFill>
                <a:latin typeface="Calibri" panose="020F0502020204030204" pitchFamily="34" charset="0"/>
                <a:cs typeface="Calibri" panose="020F0502020204030204" pitchFamily="34" charset="0"/>
              </a:rPr>
              <a:t>εκφοβιστή</a:t>
            </a:r>
            <a:r>
              <a:rPr lang="el-GR" sz="2800" dirty="0" smtClean="0">
                <a:solidFill>
                  <a:srgbClr val="28229E"/>
                </a:solidFill>
                <a:latin typeface="Calibri" panose="020F0502020204030204" pitchFamily="34" charset="0"/>
                <a:cs typeface="Calibri" panose="020F0502020204030204" pitchFamily="34" charset="0"/>
              </a:rPr>
              <a:t>.</a:t>
            </a:r>
          </a:p>
          <a:p>
            <a:r>
              <a:rPr lang="el-GR" sz="2800" dirty="0" smtClean="0">
                <a:solidFill>
                  <a:srgbClr val="28229E"/>
                </a:solidFill>
                <a:latin typeface="Calibri" panose="020F0502020204030204" pitchFamily="34" charset="0"/>
                <a:cs typeface="Calibri" panose="020F0502020204030204" pitchFamily="34" charset="0"/>
              </a:rPr>
              <a:t>Μπορείς </a:t>
            </a:r>
            <a:r>
              <a:rPr lang="el-GR" sz="2800" dirty="0">
                <a:solidFill>
                  <a:srgbClr val="28229E"/>
                </a:solidFill>
                <a:latin typeface="Calibri" panose="020F0502020204030204" pitchFamily="34" charset="0"/>
                <a:cs typeface="Calibri" panose="020F0502020204030204" pitchFamily="34" charset="0"/>
              </a:rPr>
              <a:t>απλώς να πεις «πίστευε ότι θέλεις» ή «άποψή σου» και να αγνοήσεις οποιαδήποτε άλλη κουβέντα.</a:t>
            </a:r>
          </a:p>
          <a:p>
            <a:r>
              <a:rPr lang="el-GR" sz="2800" dirty="0" smtClean="0">
                <a:solidFill>
                  <a:srgbClr val="28229E"/>
                </a:solidFill>
                <a:latin typeface="Calibri" panose="020F0502020204030204" pitchFamily="34" charset="0"/>
                <a:cs typeface="Calibri" panose="020F0502020204030204" pitchFamily="34" charset="0"/>
              </a:rPr>
              <a:t> Αν </a:t>
            </a:r>
            <a:r>
              <a:rPr lang="el-GR" sz="2800" dirty="0">
                <a:solidFill>
                  <a:srgbClr val="28229E"/>
                </a:solidFill>
                <a:latin typeface="Calibri" panose="020F0502020204030204" pitchFamily="34" charset="0"/>
                <a:cs typeface="Calibri" panose="020F0502020204030204" pitchFamily="34" charset="0"/>
              </a:rPr>
              <a:t>επιμένουν, κοίταξέ τους στα μάτια και πες τους καθαρά και σταθερά </a:t>
            </a:r>
            <a:r>
              <a:rPr lang="el-GR" sz="2800" dirty="0">
                <a:solidFill>
                  <a:srgbClr val="FF0000"/>
                </a:solidFill>
                <a:latin typeface="Calibri" panose="020F0502020204030204" pitchFamily="34" charset="0"/>
                <a:cs typeface="Calibri" panose="020F0502020204030204" pitchFamily="34" charset="0"/>
              </a:rPr>
              <a:t>ΣΤΑΜΑΤΑ </a:t>
            </a:r>
            <a:r>
              <a:rPr lang="el-GR" sz="2800" dirty="0">
                <a:solidFill>
                  <a:srgbClr val="28229E"/>
                </a:solidFill>
                <a:latin typeface="Calibri" panose="020F0502020204030204" pitchFamily="34" charset="0"/>
                <a:cs typeface="Calibri" panose="020F0502020204030204" pitchFamily="34" charset="0"/>
              </a:rPr>
              <a:t>ή</a:t>
            </a:r>
            <a:r>
              <a:rPr lang="el-GR" sz="2800" dirty="0">
                <a:solidFill>
                  <a:srgbClr val="FF0000"/>
                </a:solidFill>
                <a:latin typeface="Calibri" panose="020F0502020204030204" pitchFamily="34" charset="0"/>
                <a:cs typeface="Calibri" panose="020F0502020204030204" pitchFamily="34" charset="0"/>
              </a:rPr>
              <a:t> ΠΑΡΑΤΑ ΜΕ ΗΣΥΧΟ </a:t>
            </a:r>
            <a:r>
              <a:rPr lang="el-GR" sz="2800" dirty="0">
                <a:solidFill>
                  <a:srgbClr val="28229E"/>
                </a:solidFill>
                <a:latin typeface="Calibri" panose="020F0502020204030204" pitchFamily="34" charset="0"/>
                <a:cs typeface="Calibri" panose="020F0502020204030204" pitchFamily="34" charset="0"/>
              </a:rPr>
              <a:t>και φύγε</a:t>
            </a:r>
            <a:r>
              <a:rPr lang="el-GR" sz="2800" dirty="0" smtClean="0">
                <a:solidFill>
                  <a:srgbClr val="28229E"/>
                </a:solidFill>
                <a:latin typeface="Calibri" panose="020F0502020204030204" pitchFamily="34" charset="0"/>
                <a:cs typeface="Calibri" panose="020F0502020204030204" pitchFamily="34" charset="0"/>
              </a:rPr>
              <a:t>.</a:t>
            </a:r>
          </a:p>
          <a:p>
            <a:r>
              <a:rPr lang="el-GR" sz="2800" dirty="0">
                <a:solidFill>
                  <a:srgbClr val="28229E"/>
                </a:solidFill>
                <a:latin typeface="Calibri" panose="020F0502020204030204" pitchFamily="34" charset="0"/>
                <a:cs typeface="Calibri" panose="020F0502020204030204" pitchFamily="34" charset="0"/>
              </a:rPr>
              <a:t>Αν φοβάσαι μη σε χτυπήσουν, φρόντιζε να είσαι πάντα με κάποιο φίλο, είτε μέσα είτε έξω από το σχολείο.</a:t>
            </a:r>
          </a:p>
          <a:p>
            <a:endParaRPr lang="el-GR" dirty="0"/>
          </a:p>
        </p:txBody>
      </p:sp>
    </p:spTree>
    <p:extLst>
      <p:ext uri="{BB962C8B-B14F-4D97-AF65-F5344CB8AC3E}">
        <p14:creationId xmlns="" xmlns:p14="http://schemas.microsoft.com/office/powerpoint/2010/main" val="31810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260648"/>
            <a:ext cx="8686800" cy="5865515"/>
          </a:xfrm>
        </p:spPr>
        <p:txBody>
          <a:bodyPr>
            <a:normAutofit/>
          </a:bodyPr>
          <a:lstStyle/>
          <a:p>
            <a:r>
              <a:rPr lang="el-GR" sz="2800" dirty="0">
                <a:solidFill>
                  <a:srgbClr val="28229E"/>
                </a:solidFill>
                <a:latin typeface="Calibri" panose="020F0502020204030204" pitchFamily="34" charset="0"/>
                <a:cs typeface="Calibri" panose="020F0502020204030204" pitchFamily="34" charset="0"/>
              </a:rPr>
              <a:t>Πες αυτό που συνέβη στο δάσκαλό σου, στην οικογένειά σου, σε κάποιον άλλον ενήλικα που θα σε βοηθήσει. Δεν είναι ντροπή να το πεις και δεν είναι «κάρφωμα</a:t>
            </a:r>
            <a:r>
              <a:rPr lang="el-GR" sz="2800" dirty="0" smtClean="0">
                <a:solidFill>
                  <a:srgbClr val="28229E"/>
                </a:solidFill>
                <a:latin typeface="Calibri" panose="020F0502020204030204" pitchFamily="34" charset="0"/>
                <a:cs typeface="Calibri" panose="020F0502020204030204" pitchFamily="34" charset="0"/>
              </a:rPr>
              <a:t>». Αν </a:t>
            </a:r>
            <a:r>
              <a:rPr lang="el-GR" sz="2800" dirty="0">
                <a:solidFill>
                  <a:srgbClr val="28229E"/>
                </a:solidFill>
                <a:latin typeface="Calibri" panose="020F0502020204030204" pitchFamily="34" charset="0"/>
                <a:cs typeface="Calibri" panose="020F0502020204030204" pitchFamily="34" charset="0"/>
              </a:rPr>
              <a:t>δε μιλάς, εξυπηρετείς τον </a:t>
            </a:r>
            <a:r>
              <a:rPr lang="el-GR" sz="2800" dirty="0" err="1">
                <a:solidFill>
                  <a:srgbClr val="28229E"/>
                </a:solidFill>
                <a:latin typeface="Calibri" panose="020F0502020204030204" pitchFamily="34" charset="0"/>
                <a:cs typeface="Calibri" panose="020F0502020204030204" pitchFamily="34" charset="0"/>
              </a:rPr>
              <a:t>εκφοβιστή</a:t>
            </a:r>
            <a:r>
              <a:rPr lang="el-GR" sz="2800" dirty="0">
                <a:solidFill>
                  <a:srgbClr val="28229E"/>
                </a:solidFill>
                <a:latin typeface="Calibri" panose="020F0502020204030204" pitchFamily="34" charset="0"/>
                <a:cs typeface="Calibri" panose="020F0502020204030204" pitchFamily="34" charset="0"/>
              </a:rPr>
              <a:t>. Να αναφέρεις ξεκάθαρα τι ακριβώς συνέβη, πότε, πού και από ποιους, προσπάθησε να κρατάς αποδείξεις</a:t>
            </a:r>
            <a:r>
              <a:rPr lang="el-GR" sz="2800" dirty="0" smtClean="0">
                <a:solidFill>
                  <a:srgbClr val="28229E"/>
                </a:solidFill>
                <a:latin typeface="Calibri" panose="020F0502020204030204" pitchFamily="34" charset="0"/>
                <a:cs typeface="Calibri" panose="020F0502020204030204" pitchFamily="34" charset="0"/>
              </a:rPr>
              <a:t>.</a:t>
            </a:r>
          </a:p>
          <a:p>
            <a:endParaRPr lang="el-GR" sz="2800" dirty="0" smtClean="0">
              <a:solidFill>
                <a:srgbClr val="28229E"/>
              </a:solidFill>
              <a:latin typeface="Calibri" panose="020F0502020204030204" pitchFamily="34" charset="0"/>
              <a:cs typeface="Calibri" panose="020F0502020204030204" pitchFamily="34" charset="0"/>
            </a:endParaRPr>
          </a:p>
          <a:p>
            <a:r>
              <a:rPr lang="el-GR" sz="2800" dirty="0">
                <a:solidFill>
                  <a:srgbClr val="28229E"/>
                </a:solidFill>
                <a:latin typeface="Calibri" panose="020F0502020204030204" pitchFamily="34" charset="0"/>
                <a:cs typeface="Calibri" panose="020F0502020204030204" pitchFamily="34" charset="0"/>
              </a:rPr>
              <a:t>Έχεις το δικαίωμα να λες όχι, χωρίς να </a:t>
            </a:r>
            <a:r>
              <a:rPr lang="el-GR" sz="2800" dirty="0" smtClean="0">
                <a:solidFill>
                  <a:srgbClr val="28229E"/>
                </a:solidFill>
                <a:latin typeface="Calibri" panose="020F0502020204030204" pitchFamily="34" charset="0"/>
                <a:cs typeface="Calibri" panose="020F0502020204030204" pitchFamily="34" charset="0"/>
              </a:rPr>
              <a:t>απολογείσαι. </a:t>
            </a:r>
            <a:r>
              <a:rPr lang="el-GR" sz="2800" dirty="0">
                <a:solidFill>
                  <a:srgbClr val="28229E"/>
                </a:solidFill>
                <a:latin typeface="Calibri" panose="020F0502020204030204" pitchFamily="34" charset="0"/>
                <a:cs typeface="Calibri" panose="020F0502020204030204" pitchFamily="34" charset="0"/>
              </a:rPr>
              <a:t>Έχεις το δικαίωμα να σου φέρονται με σεβασμό. </a:t>
            </a:r>
            <a:r>
              <a:rPr lang="el-GR" sz="2800" dirty="0" smtClean="0">
                <a:solidFill>
                  <a:srgbClr val="28229E"/>
                </a:solidFill>
                <a:latin typeface="Calibri" panose="020F0502020204030204" pitchFamily="34" charset="0"/>
                <a:cs typeface="Calibri" panose="020F0502020204030204" pitchFamily="34" charset="0"/>
              </a:rPr>
              <a:t>Έχεις </a:t>
            </a:r>
            <a:r>
              <a:rPr lang="el-GR" sz="2800" dirty="0">
                <a:solidFill>
                  <a:srgbClr val="28229E"/>
                </a:solidFill>
                <a:latin typeface="Calibri" panose="020F0502020204030204" pitchFamily="34" charset="0"/>
                <a:cs typeface="Calibri" panose="020F0502020204030204" pitchFamily="34" charset="0"/>
              </a:rPr>
              <a:t>το δικαίωμα να αρνείσαι αυτό που σου ζητούν οι άλλοι, χωρίς να νιώθεις ένοχος ή εγωιστής. Έχεις το δικαίωμα να ζητάς αυτό που θες κι άλλος να σου αρνηθεί. </a:t>
            </a:r>
          </a:p>
        </p:txBody>
      </p:sp>
    </p:spTree>
    <p:extLst>
      <p:ext uri="{BB962C8B-B14F-4D97-AF65-F5344CB8AC3E}">
        <p14:creationId xmlns="" xmlns:p14="http://schemas.microsoft.com/office/powerpoint/2010/main" val="2702908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20688"/>
            <a:ext cx="8229600" cy="5505475"/>
          </a:xfrm>
        </p:spPr>
        <p:txBody>
          <a:bodyPr>
            <a:normAutofit/>
          </a:bodyPr>
          <a:lstStyle/>
          <a:p>
            <a:r>
              <a:rPr lang="el-GR" sz="3200" dirty="0">
                <a:solidFill>
                  <a:srgbClr val="FF0000"/>
                </a:solidFill>
                <a:latin typeface="Calibri" panose="020F0502020204030204" pitchFamily="34" charset="0"/>
                <a:cs typeface="Calibri" panose="020F0502020204030204" pitchFamily="34" charset="0"/>
              </a:rPr>
              <a:t>Δεν φταις εσύ! </a:t>
            </a:r>
            <a:r>
              <a:rPr lang="el-GR" sz="3200" dirty="0">
                <a:solidFill>
                  <a:srgbClr val="28229E"/>
                </a:solidFill>
                <a:latin typeface="Calibri" panose="020F0502020204030204" pitchFamily="34" charset="0"/>
                <a:cs typeface="Calibri" panose="020F0502020204030204" pitchFamily="34" charset="0"/>
              </a:rPr>
              <a:t>Μην πιστεύεις αυτά που λένε. Πολλά αξιόλογα παιδιά πέφτουν θύματα των συμμαθητών τους και όταν μεγαλώνουν πετυχαίνουν στη ζωή </a:t>
            </a:r>
            <a:r>
              <a:rPr lang="el-GR" sz="3200" dirty="0" smtClean="0">
                <a:solidFill>
                  <a:srgbClr val="28229E"/>
                </a:solidFill>
                <a:latin typeface="Calibri" panose="020F0502020204030204" pitchFamily="34" charset="0"/>
                <a:cs typeface="Calibri" panose="020F0502020204030204" pitchFamily="34" charset="0"/>
              </a:rPr>
              <a:t>τους</a:t>
            </a:r>
            <a:r>
              <a:rPr lang="el-GR" sz="3200" dirty="0">
                <a:solidFill>
                  <a:srgbClr val="28229E"/>
                </a:solidFill>
                <a:latin typeface="Calibri" panose="020F0502020204030204" pitchFamily="34" charset="0"/>
                <a:cs typeface="Calibri" panose="020F0502020204030204" pitchFamily="34" charset="0"/>
              </a:rPr>
              <a:t>. Κανένα από αυτά δεν έφταιγε</a:t>
            </a:r>
            <a:r>
              <a:rPr lang="el-GR" sz="3200" dirty="0" smtClean="0">
                <a:solidFill>
                  <a:srgbClr val="28229E"/>
                </a:solidFill>
                <a:latin typeface="Calibri" panose="020F0502020204030204" pitchFamily="34" charset="0"/>
                <a:cs typeface="Calibri" panose="020F0502020204030204" pitchFamily="34" charset="0"/>
              </a:rPr>
              <a:t>.</a:t>
            </a:r>
          </a:p>
          <a:p>
            <a:pPr marL="0" indent="0">
              <a:buNone/>
            </a:pPr>
            <a:endParaRPr lang="el-GR" sz="2800" dirty="0">
              <a:solidFill>
                <a:srgbClr val="28229E"/>
              </a:solidFill>
              <a:latin typeface="Calibri" panose="020F0502020204030204" pitchFamily="34" charset="0"/>
              <a:cs typeface="Calibri" panose="020F0502020204030204" pitchFamily="34" charset="0"/>
            </a:endParaRPr>
          </a:p>
          <a:p>
            <a:r>
              <a:rPr lang="el-GR" sz="2800" dirty="0" err="1">
                <a:solidFill>
                  <a:srgbClr val="28229E"/>
                </a:solidFill>
                <a:latin typeface="Calibri" panose="020F0502020204030204" pitchFamily="34" charset="0"/>
                <a:cs typeface="Calibri" panose="020F0502020204030204" pitchFamily="34" charset="0"/>
              </a:rPr>
              <a:t>Tom</a:t>
            </a:r>
            <a:r>
              <a:rPr lang="el-GR" sz="2800" dirty="0">
                <a:solidFill>
                  <a:srgbClr val="28229E"/>
                </a:solidFill>
                <a:latin typeface="Calibri" panose="020F0502020204030204" pitchFamily="34" charset="0"/>
                <a:cs typeface="Calibri" panose="020F0502020204030204" pitchFamily="34" charset="0"/>
              </a:rPr>
              <a:t> </a:t>
            </a:r>
            <a:r>
              <a:rPr lang="el-GR" sz="2800" dirty="0" err="1">
                <a:solidFill>
                  <a:srgbClr val="28229E"/>
                </a:solidFill>
                <a:latin typeface="Calibri" panose="020F0502020204030204" pitchFamily="34" charset="0"/>
                <a:cs typeface="Calibri" panose="020F0502020204030204" pitchFamily="34" charset="0"/>
              </a:rPr>
              <a:t>Cruise</a:t>
            </a:r>
            <a:r>
              <a:rPr lang="el-GR" sz="2800" dirty="0">
                <a:solidFill>
                  <a:srgbClr val="28229E"/>
                </a:solidFill>
                <a:latin typeface="Calibri" panose="020F0502020204030204" pitchFamily="34" charset="0"/>
                <a:cs typeface="Calibri" panose="020F0502020204030204" pitchFamily="34" charset="0"/>
              </a:rPr>
              <a:t>: Ο γοητευτικός ηθοποιός δεν πέρασε εύκολα παιδικά χρόνια. Λόγω της δυσλεξίας που αντιμετώπιζε και αναγκάστηκε να αλλάξει 15 σχολεία</a:t>
            </a:r>
            <a:r>
              <a:rPr lang="el-GR" sz="2800" dirty="0" smtClean="0">
                <a:solidFill>
                  <a:srgbClr val="28229E"/>
                </a:solidFill>
                <a:latin typeface="Calibri" panose="020F0502020204030204" pitchFamily="34" charset="0"/>
                <a:cs typeface="Calibri" panose="020F0502020204030204" pitchFamily="34" charset="0"/>
              </a:rPr>
              <a:t>.</a:t>
            </a:r>
          </a:p>
          <a:p>
            <a:endParaRPr lang="el-GR" sz="2800" dirty="0">
              <a:solidFill>
                <a:srgbClr val="28229E"/>
              </a:solidFill>
              <a:latin typeface="Calibri" panose="020F0502020204030204" pitchFamily="34" charset="0"/>
              <a:cs typeface="Calibri" panose="020F0502020204030204" pitchFamily="34" charset="0"/>
            </a:endParaRPr>
          </a:p>
        </p:txBody>
      </p:sp>
    </p:spTree>
    <p:extLst>
      <p:ext uri="{BB962C8B-B14F-4D97-AF65-F5344CB8AC3E}">
        <p14:creationId xmlns="" xmlns:p14="http://schemas.microsoft.com/office/powerpoint/2010/main" val="2736123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Επιχειρηματικό">
  <a:themeElements>
    <a:clrScheme name="Προσαρμοσμένο 7">
      <a:dk1>
        <a:sysClr val="windowText" lastClr="000000"/>
      </a:dk1>
      <a:lt1>
        <a:sysClr val="window" lastClr="FFFFFF"/>
      </a:lt1>
      <a:dk2>
        <a:srgbClr val="007AA0"/>
      </a:dk2>
      <a:lt2>
        <a:srgbClr val="C5D1D7"/>
      </a:lt2>
      <a:accent1>
        <a:srgbClr val="D16349"/>
      </a:accent1>
      <a:accent2>
        <a:srgbClr val="A8422A"/>
      </a:accent2>
      <a:accent3>
        <a:srgbClr val="8CADAE"/>
      </a:accent3>
      <a:accent4>
        <a:srgbClr val="8C7B70"/>
      </a:accent4>
      <a:accent5>
        <a:srgbClr val="8FB08C"/>
      </a:accent5>
      <a:accent6>
        <a:srgbClr val="D19049"/>
      </a:accent6>
      <a:hlink>
        <a:srgbClr val="00A3D6"/>
      </a:hlink>
      <a:folHlink>
        <a:srgbClr val="694F07"/>
      </a:folHlink>
    </a:clrScheme>
    <a:fontScheme name="Επιχειρηματικό">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Επιχειρηματικό">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131</TotalTime>
  <Words>665</Words>
  <Application>Microsoft Office PowerPoint</Application>
  <PresentationFormat>Προβολή στην οθόνη (4:3)</PresentationFormat>
  <Paragraphs>31</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Επιχειρηματικό</vt:lpstr>
      <vt:lpstr>Διαφάνεια 1</vt:lpstr>
      <vt:lpstr>Τι είναι ο σχολικός εκφοβισμός</vt:lpstr>
      <vt:lpstr>Διαφάνεια 3</vt:lpstr>
      <vt:lpstr>Διαφάνεια 4</vt:lpstr>
      <vt:lpstr>Τι δεν είναι ο σχολικός εκφοβισμός </vt:lpstr>
      <vt:lpstr>Διαφάνεια 6</vt:lpstr>
      <vt:lpstr>Τι μπορείς να κάνεις;</vt:lpstr>
      <vt:lpstr>Διαφάνεια 8</vt:lpstr>
      <vt:lpstr>Διαφάνεια 9</vt:lpstr>
      <vt:lpstr>Διαφάνεια 10</vt:lpstr>
      <vt:lpstr>https://www.youtube.com/watch?time_continue=161&amp;v=jL9CSuKfeoM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9</cp:revision>
  <dcterms:created xsi:type="dcterms:W3CDTF">2019-03-06T07:00:40Z</dcterms:created>
  <dcterms:modified xsi:type="dcterms:W3CDTF">2019-04-09T15:25:31Z</dcterms:modified>
</cp:coreProperties>
</file>