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8" r:id="rId3"/>
    <p:sldId id="270" r:id="rId4"/>
    <p:sldId id="259" r:id="rId5"/>
    <p:sldId id="271" r:id="rId6"/>
    <p:sldId id="260" r:id="rId7"/>
    <p:sldId id="261" r:id="rId8"/>
    <p:sldId id="263" r:id="rId9"/>
    <p:sldId id="262" r:id="rId10"/>
    <p:sldId id="268" r:id="rId11"/>
    <p:sldId id="264" r:id="rId12"/>
    <p:sldId id="269" r:id="rId13"/>
    <p:sldId id="266"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CC3300"/>
    <a:srgbClr val="FF3300"/>
    <a:srgbClr val="AC5C30"/>
    <a:srgbClr val="333333"/>
    <a:srgbClr val="3333FF"/>
    <a:srgbClr val="FFFFCC"/>
    <a:srgbClr val="F1F5DF"/>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765" autoAdjust="0"/>
    <p:restoredTop sz="94660"/>
  </p:normalViewPr>
  <p:slideViewPr>
    <p:cSldViewPr>
      <p:cViewPr>
        <p:scale>
          <a:sx n="62" d="100"/>
          <a:sy n="62" d="100"/>
        </p:scale>
        <p:origin x="-146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3F1D1C4-C2D9-4231-9FB2-B2D9D97AA41D}"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2CEA3-3058-4D43-AE35-B3DA76CB4003}" type="datetimeFigureOut">
              <a:rPr lang="el-GR" smtClean="0"/>
              <a:pPr/>
              <a:t>27/1/2020</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F1D1C4-C2D9-4231-9FB2-B2D9D97AA41D}"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928670"/>
            <a:ext cx="8458200" cy="1222375"/>
          </a:xfrm>
        </p:spPr>
        <p:txBody>
          <a:bodyPr>
            <a:normAutofit/>
          </a:bodyPr>
          <a:lstStyle/>
          <a:p>
            <a:pPr algn="ctr">
              <a:lnSpc>
                <a:spcPct val="150000"/>
              </a:lnSpc>
            </a:pPr>
            <a:r>
              <a:rPr lang="el-GR" dirty="0" smtClean="0"/>
              <a:t> </a:t>
            </a:r>
            <a:endParaRPr lang="el-GR" dirty="0"/>
          </a:p>
        </p:txBody>
      </p:sp>
      <p:sp>
        <p:nvSpPr>
          <p:cNvPr id="3" name="2 - Υπότιτλος"/>
          <p:cNvSpPr>
            <a:spLocks noGrp="1"/>
          </p:cNvSpPr>
          <p:nvPr>
            <p:ph type="subTitle" idx="1"/>
          </p:nvPr>
        </p:nvSpPr>
        <p:spPr>
          <a:xfrm rot="10800000" flipV="1">
            <a:off x="428596" y="857232"/>
            <a:ext cx="8305800" cy="2786091"/>
          </a:xfrm>
        </p:spPr>
        <p:txBody>
          <a:bodyPr>
            <a:normAutofit/>
          </a:bodyPr>
          <a:lstStyle/>
          <a:p>
            <a:pPr algn="ctr">
              <a:lnSpc>
                <a:spcPct val="150000"/>
              </a:lnSpc>
            </a:pPr>
            <a:r>
              <a:rPr lang="el-GR" sz="2800" b="1" dirty="0" smtClean="0">
                <a:solidFill>
                  <a:schemeClr val="accent1">
                    <a:lumMod val="50000"/>
                  </a:schemeClr>
                </a:solidFill>
                <a:latin typeface="Arial" pitchFamily="34" charset="0"/>
                <a:cs typeface="Arial" pitchFamily="34" charset="0"/>
              </a:rPr>
              <a:t>Η ΣΥΜΒΟΛΗ ΤΗΣ ΕΝΔΥΝΑΜΩΣΗΣ </a:t>
            </a:r>
          </a:p>
          <a:p>
            <a:pPr algn="ctr"/>
            <a:r>
              <a:rPr lang="el-GR" sz="2800" b="1" dirty="0" smtClean="0">
                <a:solidFill>
                  <a:schemeClr val="accent1">
                    <a:lumMod val="50000"/>
                  </a:schemeClr>
                </a:solidFill>
                <a:latin typeface="Arial" pitchFamily="34" charset="0"/>
                <a:cs typeface="Arial" pitchFamily="34" charset="0"/>
              </a:rPr>
              <a:t>ΣΤΗ ΣΥΝΗΓΟΡΙΑ ΚΑΙ ΑΥΤΟΣΥΝΗΓΟΡΙΑ </a:t>
            </a:r>
          </a:p>
          <a:p>
            <a:pPr algn="ctr"/>
            <a:r>
              <a:rPr lang="el-GR" sz="2800" b="1" dirty="0" smtClean="0">
                <a:solidFill>
                  <a:schemeClr val="accent1">
                    <a:lumMod val="50000"/>
                  </a:schemeClr>
                </a:solidFill>
                <a:latin typeface="Arial" pitchFamily="34" charset="0"/>
                <a:cs typeface="Arial" pitchFamily="34" charset="0"/>
              </a:rPr>
              <a:t>ΤΩΝ ΑΤΟΜΩΝ ΜΕ ΨΥΧΙΚΕΣ ΔΙΑΤΑΡΑΧΕΣ</a:t>
            </a:r>
            <a:endParaRPr lang="el-GR" sz="2800"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357166"/>
            <a:ext cx="8358246" cy="2357454"/>
          </a:xfrm>
          <a:solidFill>
            <a:srgbClr val="FFFFCC"/>
          </a:solidFill>
          <a:ln w="25400">
            <a:solidFill>
              <a:schemeClr val="accent1">
                <a:lumMod val="50000"/>
              </a:schemeClr>
            </a:solidFill>
          </a:ln>
        </p:spPr>
        <p:txBody>
          <a:bodyPr>
            <a:noAutofit/>
          </a:bodyPr>
          <a:lstStyle/>
          <a:p>
            <a:pPr marL="0" indent="0" algn="just">
              <a:buNone/>
            </a:pPr>
            <a:r>
              <a:rPr lang="en-US" sz="2000" dirty="0" smtClean="0">
                <a:latin typeface="Arial Narrow" pitchFamily="34" charset="0"/>
              </a:rPr>
              <a:t>Peer support workers are people who have been successful in the recovery process who help others experiencing similar situations. Through shared understanding, respect, and mutual empowerment, peer support workers help people become and stay engaged in the recovery process and reduce the likelihood of relapse. Peer support services can effectively extend the reach of treatment beyond the clinical setting into the everyday environment of those seeking a successful, sustained recovery process.</a:t>
            </a:r>
            <a:endParaRPr lang="el-GR" sz="2000" dirty="0">
              <a:latin typeface="Arial Narrow" pitchFamily="34" charset="0"/>
            </a:endParaRPr>
          </a:p>
        </p:txBody>
      </p:sp>
      <p:sp>
        <p:nvSpPr>
          <p:cNvPr id="4" name="3 - Ορθογώνιο"/>
          <p:cNvSpPr/>
          <p:nvPr/>
        </p:nvSpPr>
        <p:spPr>
          <a:xfrm>
            <a:off x="428596" y="2357430"/>
            <a:ext cx="8358246" cy="769441"/>
          </a:xfrm>
          <a:prstGeom prst="rect">
            <a:avLst/>
          </a:prstGeom>
        </p:spPr>
        <p:txBody>
          <a:bodyPr wrap="square">
            <a:spAutoFit/>
          </a:bodyPr>
          <a:lstStyle/>
          <a:p>
            <a:pPr algn="ctr"/>
            <a:r>
              <a:rPr lang="en-US" sz="1200" b="1" dirty="0" smtClean="0">
                <a:solidFill>
                  <a:schemeClr val="accent1">
                    <a:lumMod val="50000"/>
                  </a:schemeClr>
                </a:solidFill>
                <a:latin typeface="Arial Narrow" pitchFamily="34" charset="0"/>
              </a:rPr>
              <a:t>U.S. Department of Health and Human Services SAMHSA (Substance Abuse and Mental Health Services Administration), 2019</a:t>
            </a:r>
          </a:p>
          <a:p>
            <a:pPr algn="just"/>
            <a:r>
              <a:rPr lang="en-US" sz="1400" b="1" dirty="0" smtClean="0">
                <a:solidFill>
                  <a:schemeClr val="accent1">
                    <a:lumMod val="50000"/>
                  </a:schemeClr>
                </a:solidFill>
                <a:latin typeface="Arial Narrow" pitchFamily="34" charset="0"/>
              </a:rPr>
              <a:t> </a:t>
            </a:r>
            <a:r>
              <a:rPr lang="en-US" dirty="0" smtClean="0">
                <a:solidFill>
                  <a:schemeClr val="accent1">
                    <a:lumMod val="50000"/>
                  </a:schemeClr>
                </a:solidFill>
              </a:rPr>
              <a:t/>
            </a:r>
            <a:br>
              <a:rPr lang="en-US" dirty="0" smtClean="0">
                <a:solidFill>
                  <a:schemeClr val="accent1">
                    <a:lumMod val="50000"/>
                  </a:schemeClr>
                </a:solidFill>
              </a:rPr>
            </a:br>
            <a:endParaRPr lang="el-GR" dirty="0">
              <a:solidFill>
                <a:schemeClr val="accent1">
                  <a:lumMod val="50000"/>
                </a:schemeClr>
              </a:solidFill>
            </a:endParaRPr>
          </a:p>
        </p:txBody>
      </p:sp>
      <p:sp>
        <p:nvSpPr>
          <p:cNvPr id="5" name="2 - Θέση περιεχομένου"/>
          <p:cNvSpPr txBox="1">
            <a:spLocks/>
          </p:cNvSpPr>
          <p:nvPr/>
        </p:nvSpPr>
        <p:spPr>
          <a:xfrm>
            <a:off x="500034" y="-464347"/>
            <a:ext cx="8215370" cy="928694"/>
          </a:xfrm>
          <a:prstGeom prst="rect">
            <a:avLst/>
          </a:prstGeom>
        </p:spPr>
        <p:txBody>
          <a:bodyPr vert="horz">
            <a:normAutofit/>
          </a:bodyPr>
          <a:lstStyle/>
          <a:p>
            <a:pPr marL="0" marR="0" lvl="0" indent="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l-GR" sz="2000" b="1" i="0" u="none" strike="noStrike" kern="1200" cap="none" spc="0" normalizeH="0" baseline="0" noProof="0" dirty="0" smtClean="0">
              <a:ln>
                <a:noFill/>
              </a:ln>
              <a:solidFill>
                <a:schemeClr val="tx2"/>
              </a:solidFill>
              <a:effectLst/>
              <a:uLnTx/>
              <a:uFillTx/>
              <a:latin typeface="Arial Narrow"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l-GR" sz="2000" b="1" i="0" u="none" strike="noStrike" kern="1200" cap="none" spc="0" normalizeH="0" baseline="0" noProof="0" dirty="0">
              <a:ln>
                <a:noFill/>
              </a:ln>
              <a:solidFill>
                <a:schemeClr val="tx2"/>
              </a:solidFill>
              <a:effectLst/>
              <a:uLnTx/>
              <a:uFillTx/>
              <a:latin typeface="Arial Narrow" pitchFamily="34" charset="0"/>
              <a:ea typeface="+mn-ea"/>
              <a:cs typeface="+mn-cs"/>
            </a:endParaRPr>
          </a:p>
        </p:txBody>
      </p:sp>
      <p:pic>
        <p:nvPicPr>
          <p:cNvPr id="6" name="Picture 2" descr="Αποτέλεσμα εικόνας για peer worker&quot;"/>
          <p:cNvPicPr>
            <a:picLocks noChangeAspect="1" noChangeArrowheads="1"/>
          </p:cNvPicPr>
          <p:nvPr/>
        </p:nvPicPr>
        <p:blipFill>
          <a:blip r:embed="rId2"/>
          <a:srcRect/>
          <a:stretch>
            <a:fillRect/>
          </a:stretch>
        </p:blipFill>
        <p:spPr bwMode="auto">
          <a:xfrm>
            <a:off x="0" y="3071810"/>
            <a:ext cx="3714744" cy="3571900"/>
          </a:xfrm>
          <a:prstGeom prst="rect">
            <a:avLst/>
          </a:prstGeom>
          <a:noFill/>
        </p:spPr>
      </p:pic>
      <p:sp>
        <p:nvSpPr>
          <p:cNvPr id="7" name="2 - Θέση περιεχομένου"/>
          <p:cNvSpPr txBox="1">
            <a:spLocks/>
          </p:cNvSpPr>
          <p:nvPr/>
        </p:nvSpPr>
        <p:spPr>
          <a:xfrm>
            <a:off x="3714744" y="3929066"/>
            <a:ext cx="5429256" cy="1643074"/>
          </a:xfrm>
          <a:prstGeom prst="rect">
            <a:avLst/>
          </a:prstGeom>
        </p:spPr>
        <p:txBody>
          <a:bodyPr vert="horz">
            <a:norm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400" b="1" i="1" u="none" strike="noStrike" kern="1200" cap="none" spc="0" normalizeH="0" baseline="0" noProof="0" dirty="0" smtClean="0">
                <a:ln>
                  <a:noFill/>
                </a:ln>
                <a:solidFill>
                  <a:schemeClr val="accent1">
                    <a:lumMod val="50000"/>
                  </a:schemeClr>
                </a:solidFill>
                <a:effectLst/>
                <a:uLnTx/>
                <a:uFillTx/>
                <a:latin typeface="Arial Narrow" pitchFamily="34" charset="0"/>
              </a:rPr>
              <a:t>"Peer support is about social change“</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l-GR" b="1" i="1" u="none" strike="noStrike" kern="1200" cap="none" spc="0" normalizeH="0" baseline="0" noProof="0" dirty="0" smtClean="0">
                <a:ln>
                  <a:noFill/>
                </a:ln>
                <a:solidFill>
                  <a:schemeClr val="accent1">
                    <a:lumMod val="50000"/>
                  </a:schemeClr>
                </a:solidFill>
                <a:effectLst/>
                <a:uLnTx/>
                <a:uFillTx/>
                <a:latin typeface="Arial Narrow" pitchFamily="34" charset="0"/>
                <a:ea typeface="+mn-ea"/>
                <a:cs typeface="+mn-cs"/>
              </a:rPr>
              <a:t>"Η στήριξη από </a:t>
            </a:r>
            <a:r>
              <a:rPr kumimoji="0" lang="el-GR" b="1" i="1" u="none" strike="noStrike" kern="1200" cap="none" spc="0" normalizeH="0" baseline="0" noProof="0" dirty="0" err="1" smtClean="0">
                <a:ln>
                  <a:noFill/>
                </a:ln>
                <a:solidFill>
                  <a:schemeClr val="accent1">
                    <a:lumMod val="50000"/>
                  </a:schemeClr>
                </a:solidFill>
                <a:effectLst/>
                <a:uLnTx/>
                <a:uFillTx/>
                <a:latin typeface="Arial Narrow" pitchFamily="34" charset="0"/>
                <a:ea typeface="+mn-ea"/>
                <a:cs typeface="+mn-cs"/>
              </a:rPr>
              <a:t>ομοτίμους</a:t>
            </a:r>
            <a:r>
              <a:rPr kumimoji="0" lang="el-GR" b="1" i="1" u="none" strike="noStrike" kern="1200" cap="none" spc="0" normalizeH="0" baseline="0" noProof="0" dirty="0" smtClean="0">
                <a:ln>
                  <a:noFill/>
                </a:ln>
                <a:solidFill>
                  <a:schemeClr val="accent1">
                    <a:lumMod val="50000"/>
                  </a:schemeClr>
                </a:solidFill>
                <a:effectLst/>
                <a:uLnTx/>
                <a:uFillTx/>
                <a:latin typeface="Arial Narrow" pitchFamily="34" charset="0"/>
                <a:ea typeface="+mn-ea"/>
                <a:cs typeface="+mn-cs"/>
              </a:rPr>
              <a:t> αφορά στην κοινωνική αλλαγή"</a:t>
            </a:r>
            <a:endParaRPr kumimoji="0" lang="el-GR" b="1" i="1" u="none" strike="noStrike" kern="1200" cap="none" spc="0" normalizeH="0" baseline="0" noProof="0" dirty="0">
              <a:ln>
                <a:noFill/>
              </a:ln>
              <a:solidFill>
                <a:schemeClr val="accent1">
                  <a:lumMod val="50000"/>
                </a:schemeClr>
              </a:solidFill>
              <a:effectLst/>
              <a:uLnTx/>
              <a:uFillTx/>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7200"/>
            <a:ext cx="8553480" cy="838200"/>
          </a:xfrm>
        </p:spPr>
        <p:txBody>
          <a:bodyPr>
            <a:normAutofit fontScale="90000"/>
          </a:bodyPr>
          <a:lstStyle/>
          <a:p>
            <a:pPr algn="ctr"/>
            <a:r>
              <a:rPr lang="el-GR" sz="3100" b="1" dirty="0" smtClean="0">
                <a:solidFill>
                  <a:schemeClr val="accent1">
                    <a:lumMod val="50000"/>
                  </a:schemeClr>
                </a:solidFill>
                <a:latin typeface="Arial Narrow" pitchFamily="34" charset="0"/>
              </a:rPr>
              <a:t>Τι κάνουν οι </a:t>
            </a:r>
            <a:r>
              <a:rPr lang="en-US" sz="3100" b="1" dirty="0" smtClean="0">
                <a:solidFill>
                  <a:schemeClr val="accent1">
                    <a:lumMod val="50000"/>
                  </a:schemeClr>
                </a:solidFill>
                <a:latin typeface="Arial Narrow" pitchFamily="34" charset="0"/>
              </a:rPr>
              <a:t>Peer workers (Peer Specialists)</a:t>
            </a:r>
            <a:r>
              <a:rPr lang="el-GR" sz="3100" b="1" dirty="0" smtClean="0">
                <a:solidFill>
                  <a:schemeClr val="accent1">
                    <a:lumMod val="50000"/>
                  </a:schemeClr>
                </a:solidFill>
                <a:latin typeface="Arial Narrow" pitchFamily="34" charset="0"/>
              </a:rPr>
              <a:t>;</a:t>
            </a:r>
            <a:r>
              <a:rPr lang="en-US" sz="3100" b="1" dirty="0" smtClean="0">
                <a:solidFill>
                  <a:schemeClr val="accent1">
                    <a:lumMod val="50000"/>
                  </a:schemeClr>
                </a:solidFill>
                <a:latin typeface="Arial Narrow" pitchFamily="34" charset="0"/>
              </a:rPr>
              <a:t> </a:t>
            </a:r>
            <a:r>
              <a:rPr lang="en-US" b="1" dirty="0" smtClean="0"/>
              <a:t/>
            </a:r>
            <a:br>
              <a:rPr lang="en-US" b="1" dirty="0" smtClean="0"/>
            </a:br>
            <a:endParaRPr lang="el-GR" dirty="0"/>
          </a:p>
        </p:txBody>
      </p:sp>
      <p:sp>
        <p:nvSpPr>
          <p:cNvPr id="4" name="3 - Ορθογώνιο"/>
          <p:cNvSpPr/>
          <p:nvPr/>
        </p:nvSpPr>
        <p:spPr>
          <a:xfrm>
            <a:off x="214282" y="1142984"/>
            <a:ext cx="8715436" cy="5378395"/>
          </a:xfrm>
          <a:prstGeom prst="rect">
            <a:avLst/>
          </a:prstGeom>
        </p:spPr>
        <p:txBody>
          <a:bodyPr wrap="square">
            <a:spAutoFit/>
          </a:bodyPr>
          <a:lstStyle/>
          <a:p>
            <a:pPr marL="271463" indent="-271463" algn="just">
              <a:spcBef>
                <a:spcPts val="500"/>
              </a:spcBef>
              <a:buFont typeface="Verdana" pitchFamily="34" charset="0"/>
              <a:buChar char="−"/>
            </a:pPr>
            <a:r>
              <a:rPr lang="el-GR" dirty="0" smtClean="0">
                <a:latin typeface="Arial Narrow" pitchFamily="34" charset="0"/>
              </a:rPr>
              <a:t>Ενδυναμώνουν τους </a:t>
            </a:r>
            <a:r>
              <a:rPr lang="el-GR" dirty="0" err="1" smtClean="0">
                <a:latin typeface="Arial Narrow" pitchFamily="34" charset="0"/>
              </a:rPr>
              <a:t>ομοτίμους</a:t>
            </a:r>
            <a:r>
              <a:rPr lang="el-GR" dirty="0" smtClean="0">
                <a:latin typeface="Arial Narrow" pitchFamily="34" charset="0"/>
              </a:rPr>
              <a:t> τους να ασχοληθούν με τη θεραπεία τους, τη φροντίδα της υγείας τους και την ανάρρωσή τους.</a:t>
            </a:r>
          </a:p>
          <a:p>
            <a:pPr marL="271463" indent="-271463" algn="just">
              <a:spcBef>
                <a:spcPts val="500"/>
              </a:spcBef>
              <a:buFont typeface="Verdana" pitchFamily="34" charset="0"/>
              <a:buChar char="−"/>
            </a:pPr>
            <a:r>
              <a:rPr lang="el-GR" dirty="0" smtClean="0">
                <a:latin typeface="Arial Narrow" pitchFamily="34" charset="0"/>
              </a:rPr>
              <a:t>Τους βοηθούν να προσδιορίσουν τις παραμέτρους και τους στόχος της προσωπικής τους ανάρρωσης και να αναπτύξουν ένα σχέδιο δράσης για την ανάκαμψή τους.</a:t>
            </a:r>
          </a:p>
          <a:p>
            <a:pPr marL="271463" indent="-271463" algn="just">
              <a:spcBef>
                <a:spcPts val="500"/>
              </a:spcBef>
              <a:buFont typeface="Verdana" pitchFamily="34" charset="0"/>
              <a:buChar char="−"/>
            </a:pPr>
            <a:r>
              <a:rPr lang="el-GR" dirty="0" smtClean="0">
                <a:latin typeface="Arial Narrow" pitchFamily="34" charset="0"/>
              </a:rPr>
              <a:t>Τους υποστηρίζουν στην επίλυση προβλημάτων και στην αντιμετώπιση εμποδίων που σχετίζονται με την ανάρρωση.</a:t>
            </a:r>
          </a:p>
          <a:p>
            <a:pPr marL="271463" indent="-271463" algn="just">
              <a:spcBef>
                <a:spcPts val="500"/>
              </a:spcBef>
              <a:buFont typeface="Verdana" pitchFamily="34" charset="0"/>
              <a:buChar char="−"/>
            </a:pPr>
            <a:r>
              <a:rPr lang="el-GR" dirty="0" smtClean="0">
                <a:latin typeface="Arial Narrow" pitchFamily="34" charset="0"/>
              </a:rPr>
              <a:t>Ενθαρρύνουν την αυτοδιάθεση, την ελπίδα, της επίγνωση και την ανάπτυξη νέων δεξιοτήτων,</a:t>
            </a:r>
          </a:p>
          <a:p>
            <a:pPr marL="271463" indent="-271463" algn="just">
              <a:spcBef>
                <a:spcPts val="500"/>
              </a:spcBef>
              <a:buFont typeface="Verdana" pitchFamily="34" charset="0"/>
              <a:buChar char="−"/>
            </a:pPr>
            <a:r>
              <a:rPr lang="el-GR" dirty="0" smtClean="0">
                <a:latin typeface="Arial Narrow" pitchFamily="34" charset="0"/>
              </a:rPr>
              <a:t>Τους συνδέουν με πόρους αποκατάστασης στην κοινότητα.</a:t>
            </a:r>
          </a:p>
          <a:p>
            <a:pPr marL="271463" indent="-271463" algn="just">
              <a:spcBef>
                <a:spcPts val="500"/>
              </a:spcBef>
              <a:buFont typeface="Verdana" pitchFamily="34" charset="0"/>
              <a:buChar char="−"/>
            </a:pPr>
            <a:r>
              <a:rPr lang="el-GR" dirty="0" smtClean="0">
                <a:latin typeface="Arial Narrow" pitchFamily="34" charset="0"/>
              </a:rPr>
              <a:t>Τους βοηθούν να αποκτήσουν πρόσβαση σε υπηρεσίες.</a:t>
            </a:r>
          </a:p>
          <a:p>
            <a:pPr marL="271463" indent="-271463" algn="just">
              <a:spcBef>
                <a:spcPts val="500"/>
              </a:spcBef>
              <a:buFont typeface="Verdana" pitchFamily="34" charset="0"/>
              <a:buChar char="−"/>
            </a:pPr>
            <a:r>
              <a:rPr lang="el-GR" dirty="0" smtClean="0">
                <a:latin typeface="Arial Narrow" pitchFamily="34" charset="0"/>
              </a:rPr>
              <a:t>Διευκολύνουν την κινητοποίηση, ενθάρρυνση και </a:t>
            </a:r>
            <a:r>
              <a:rPr lang="el-GR" dirty="0" err="1" smtClean="0">
                <a:latin typeface="Arial Narrow" pitchFamily="34" charset="0"/>
              </a:rPr>
              <a:t>υπευθυνοποίησή</a:t>
            </a:r>
            <a:r>
              <a:rPr lang="el-GR" dirty="0" smtClean="0">
                <a:latin typeface="Arial Narrow" pitchFamily="34" charset="0"/>
              </a:rPr>
              <a:t> τους σχετικά με την ψυχική τους υγεία.</a:t>
            </a:r>
          </a:p>
          <a:p>
            <a:pPr marL="271463" indent="-271463" algn="just">
              <a:spcBef>
                <a:spcPts val="500"/>
              </a:spcBef>
              <a:buFont typeface="Verdana" pitchFamily="34" charset="0"/>
              <a:buChar char="−"/>
            </a:pPr>
            <a:r>
              <a:rPr lang="el-GR" dirty="0" smtClean="0">
                <a:latin typeface="Arial Narrow" pitchFamily="34" charset="0"/>
              </a:rPr>
              <a:t>Τους υποστηρίζουν να μειώσουν την απομόνωση και να δημιουργήσουν ένα υποστηρικτικό δίκτυο στην κοινότητα. </a:t>
            </a:r>
          </a:p>
          <a:p>
            <a:pPr marL="271463" indent="-271463" algn="just">
              <a:spcBef>
                <a:spcPts val="500"/>
              </a:spcBef>
              <a:buFont typeface="Verdana" pitchFamily="34" charset="0"/>
              <a:buChar char="−"/>
            </a:pPr>
            <a:r>
              <a:rPr lang="el-GR" dirty="0" smtClean="0">
                <a:latin typeface="Arial Narrow" pitchFamily="34" charset="0"/>
              </a:rPr>
              <a:t>Τους ενδυναμώνουν στην προσπάθειά τους να κατακτήσουν και να διατηρήσουν τους στόχους που έχουν θέσει για την προσωπική τους ανάρρωση.  </a:t>
            </a:r>
          </a:p>
          <a:p>
            <a:pPr marL="271463" indent="-271463" algn="just">
              <a:spcBef>
                <a:spcPts val="500"/>
              </a:spcBef>
              <a:buFont typeface="Verdana" pitchFamily="34" charset="0"/>
              <a:buChar char="−"/>
            </a:pPr>
            <a:r>
              <a:rPr lang="el-GR" dirty="0" smtClean="0">
                <a:latin typeface="Arial Narrow" pitchFamily="34" charset="0"/>
              </a:rPr>
              <a:t>Αποτελούν ένα παράδειγμα ανάρρωσης (</a:t>
            </a:r>
            <a:r>
              <a:rPr lang="en-US" dirty="0" smtClean="0">
                <a:latin typeface="Arial Narrow" pitchFamily="34" charset="0"/>
              </a:rPr>
              <a:t>role model), </a:t>
            </a:r>
            <a:r>
              <a:rPr lang="el-GR" dirty="0" smtClean="0">
                <a:latin typeface="Arial Narrow" pitchFamily="34" charset="0"/>
              </a:rPr>
              <a:t>μοιράζονται τις προσωπικές ιστορίες τους</a:t>
            </a:r>
            <a:r>
              <a:rPr lang="en-US" dirty="0" smtClean="0">
                <a:latin typeface="Arial Narrow" pitchFamily="34" charset="0"/>
              </a:rPr>
              <a:t> </a:t>
            </a:r>
            <a:r>
              <a:rPr lang="el-GR" dirty="0" smtClean="0">
                <a:latin typeface="Arial Narrow" pitchFamily="34" charset="0"/>
              </a:rPr>
              <a:t>και δείχνουν μέσα από το παράδειγμά τους ότι η ανάρρωση μπορεί να είναι πραγματική.</a:t>
            </a:r>
            <a:endParaRPr lang="en-US" dirty="0" smtClean="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5602" name="Picture 2" descr="https://www.nsun.org.uk/GetImage.aspx?IDMF=7e8efd72-8ebb-4373-ae38-05c9b3f137ed&amp;w=1760&amp;h=2480&amp;src=mc"/>
          <p:cNvPicPr>
            <a:picLocks noChangeAspect="1" noChangeArrowheads="1"/>
          </p:cNvPicPr>
          <p:nvPr/>
        </p:nvPicPr>
        <p:blipFill>
          <a:blip r:embed="rId2"/>
          <a:srcRect/>
          <a:stretch>
            <a:fillRect/>
          </a:stretch>
        </p:blipFill>
        <p:spPr bwMode="auto">
          <a:xfrm>
            <a:off x="1" y="0"/>
            <a:ext cx="5072065" cy="7429528"/>
          </a:xfrm>
          <a:prstGeom prst="rect">
            <a:avLst/>
          </a:prstGeom>
          <a:noFill/>
        </p:spPr>
      </p:pic>
      <p:sp>
        <p:nvSpPr>
          <p:cNvPr id="4" name="3 - Ορθογώνιο"/>
          <p:cNvSpPr/>
          <p:nvPr/>
        </p:nvSpPr>
        <p:spPr>
          <a:xfrm>
            <a:off x="0" y="6488668"/>
            <a:ext cx="5072066" cy="369332"/>
          </a:xfrm>
          <a:prstGeom prst="rect">
            <a:avLst/>
          </a:prstGeom>
          <a:solidFill>
            <a:schemeClr val="bg1"/>
          </a:solidFill>
        </p:spPr>
        <p:txBody>
          <a:bodyPr wrap="square">
            <a:spAutoFit/>
          </a:bodyPr>
          <a:lstStyle/>
          <a:p>
            <a:pPr algn="ctr"/>
            <a:r>
              <a:rPr lang="en-US" sz="1200" b="1" dirty="0" smtClean="0">
                <a:latin typeface="Arial Narrow" pitchFamily="34" charset="0"/>
              </a:rPr>
              <a:t>2018 The National Survivor User Network (NSUN) in England</a:t>
            </a:r>
            <a:r>
              <a:rPr lang="en-US" dirty="0" smtClean="0"/>
              <a:t> </a:t>
            </a:r>
            <a:endParaRPr lang="el-GR" dirty="0"/>
          </a:p>
        </p:txBody>
      </p:sp>
      <p:pic>
        <p:nvPicPr>
          <p:cNvPr id="6" name="Picture 2" descr="http://www.intentionalpeersupport.org/wp-content/uploads/2013/07/IPS-Poster-Website.jpg"/>
          <p:cNvPicPr>
            <a:picLocks noChangeAspect="1" noChangeArrowheads="1"/>
          </p:cNvPicPr>
          <p:nvPr/>
        </p:nvPicPr>
        <p:blipFill>
          <a:blip r:embed="rId3"/>
          <a:srcRect/>
          <a:stretch>
            <a:fillRect/>
          </a:stretch>
        </p:blipFill>
        <p:spPr bwMode="auto">
          <a:xfrm>
            <a:off x="5500694" y="0"/>
            <a:ext cx="3429024" cy="4857760"/>
          </a:xfrm>
          <a:prstGeom prst="rect">
            <a:avLst/>
          </a:prstGeom>
          <a:noFill/>
        </p:spPr>
      </p:pic>
      <p:sp>
        <p:nvSpPr>
          <p:cNvPr id="3" name="2 - Θέση περιεχομένου"/>
          <p:cNvSpPr>
            <a:spLocks noGrp="1"/>
          </p:cNvSpPr>
          <p:nvPr>
            <p:ph idx="1"/>
          </p:nvPr>
        </p:nvSpPr>
        <p:spPr>
          <a:xfrm>
            <a:off x="5143504" y="5072074"/>
            <a:ext cx="4000496" cy="1293803"/>
          </a:xfrm>
        </p:spPr>
        <p:txBody>
          <a:bodyPr>
            <a:normAutofit/>
          </a:bodyPr>
          <a:lstStyle/>
          <a:p>
            <a:pPr>
              <a:buNone/>
            </a:pPr>
            <a:r>
              <a:rPr lang="el-GR" sz="2000" b="1" dirty="0" smtClean="0">
                <a:solidFill>
                  <a:srgbClr val="CC3300"/>
                </a:solidFill>
                <a:latin typeface="Arial Narrow" pitchFamily="34" charset="0"/>
              </a:rPr>
              <a:t>      </a:t>
            </a:r>
            <a:r>
              <a:rPr lang="el-GR" sz="1800" b="1" dirty="0" smtClean="0">
                <a:solidFill>
                  <a:srgbClr val="CC3300"/>
                </a:solidFill>
                <a:latin typeface="Arial Narrow" pitchFamily="34" charset="0"/>
              </a:rPr>
              <a:t>Υπάρχει πολύ μεγάλη πληροφόρηση στο διαδίκτυο για το </a:t>
            </a:r>
            <a:r>
              <a:rPr lang="en-US" sz="1800" b="1" dirty="0" smtClean="0">
                <a:solidFill>
                  <a:srgbClr val="CC3300"/>
                </a:solidFill>
                <a:latin typeface="Arial Narrow" pitchFamily="34" charset="0"/>
              </a:rPr>
              <a:t>peer-support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smtClean="0">
                <a:solidFill>
                  <a:schemeClr val="accent1">
                    <a:lumMod val="50000"/>
                  </a:schemeClr>
                </a:solidFill>
                <a:latin typeface="Arial Narrow" pitchFamily="34" charset="0"/>
              </a:rPr>
              <a:t>Πού βρισκόμαστε στον φορέα </a:t>
            </a:r>
            <a:r>
              <a:rPr lang="el-GR" sz="2800" b="1" dirty="0" err="1" smtClean="0">
                <a:solidFill>
                  <a:schemeClr val="accent1">
                    <a:lumMod val="50000"/>
                  </a:schemeClr>
                </a:solidFill>
                <a:latin typeface="Arial Narrow" pitchFamily="34" charset="0"/>
              </a:rPr>
              <a:t>μασ</a:t>
            </a:r>
            <a:endParaRPr lang="el-GR" sz="2800" b="1" dirty="0">
              <a:solidFill>
                <a:schemeClr val="accent1">
                  <a:lumMod val="50000"/>
                </a:schemeClr>
              </a:solidFill>
              <a:latin typeface="Arial Narrow" pitchFamily="34" charset="0"/>
            </a:endParaRPr>
          </a:p>
        </p:txBody>
      </p:sp>
      <p:sp>
        <p:nvSpPr>
          <p:cNvPr id="4" name="2 - Θέση περιεχομένου"/>
          <p:cNvSpPr txBox="1">
            <a:spLocks/>
          </p:cNvSpPr>
          <p:nvPr/>
        </p:nvSpPr>
        <p:spPr>
          <a:xfrm>
            <a:off x="500034" y="1428736"/>
            <a:ext cx="8186766" cy="1571636"/>
          </a:xfrm>
          <a:prstGeom prst="rect">
            <a:avLst/>
          </a:prstGeom>
        </p:spPr>
        <p:txBody>
          <a:bodyPr vert="horz">
            <a:noAutofit/>
          </a:bodyPr>
          <a:lstStyle/>
          <a:p>
            <a:pPr marR="0" lvl="0" algn="just" defTabSz="914400" rtl="0" eaLnBrk="1" fontAlgn="auto" latinLnBrk="0" hangingPunct="1">
              <a:lnSpc>
                <a:spcPct val="100000"/>
              </a:lnSpc>
              <a:spcBef>
                <a:spcPct val="20000"/>
              </a:spcBef>
              <a:spcAft>
                <a:spcPts val="0"/>
              </a:spcAft>
              <a:buClr>
                <a:schemeClr val="accent1"/>
              </a:buClr>
              <a:buSzPct val="70000"/>
              <a:tabLst/>
              <a:defRPr/>
            </a:pPr>
            <a:r>
              <a:rPr kumimoji="0" lang="el-GR" sz="2000" b="0" i="0" u="none" strike="noStrike" kern="1200" cap="none" spc="0" normalizeH="0" baseline="0" noProof="0" dirty="0" smtClean="0">
                <a:ln>
                  <a:noFill/>
                </a:ln>
                <a:solidFill>
                  <a:schemeClr val="accent1">
                    <a:lumMod val="50000"/>
                  </a:schemeClr>
                </a:solidFill>
                <a:effectLst/>
                <a:uLnTx/>
                <a:uFillTx/>
                <a:latin typeface="Arial Narrow" pitchFamily="34" charset="0"/>
              </a:rPr>
              <a:t>Στην ΕΚΨ </a:t>
            </a:r>
            <a:r>
              <a:rPr kumimoji="0" lang="el-GR" sz="2000" b="0" i="0" u="none" strike="noStrike" kern="1200" cap="none" spc="0" normalizeH="0" baseline="0" noProof="0" dirty="0" err="1" smtClean="0">
                <a:ln>
                  <a:noFill/>
                </a:ln>
                <a:solidFill>
                  <a:schemeClr val="accent1">
                    <a:lumMod val="50000"/>
                  </a:schemeClr>
                </a:solidFill>
                <a:effectLst/>
                <a:uLnTx/>
                <a:uFillTx/>
                <a:latin typeface="Arial Narrow" pitchFamily="34" charset="0"/>
              </a:rPr>
              <a:t>Π.Σακελλαρόπυλος</a:t>
            </a:r>
            <a:r>
              <a:rPr kumimoji="0" lang="el-GR" sz="2000" b="0" i="0" u="none" strike="noStrike" kern="1200" cap="none" spc="0" normalizeH="0" baseline="0" noProof="0" dirty="0" smtClean="0">
                <a:ln>
                  <a:noFill/>
                </a:ln>
                <a:solidFill>
                  <a:schemeClr val="accent1">
                    <a:lumMod val="50000"/>
                  </a:schemeClr>
                </a:solidFill>
                <a:effectLst/>
                <a:uLnTx/>
                <a:uFillTx/>
                <a:latin typeface="Arial Narrow" pitchFamily="34" charset="0"/>
              </a:rPr>
              <a:t> έχουμε αναλάβει</a:t>
            </a:r>
            <a:r>
              <a:rPr kumimoji="0" lang="el-GR" sz="2000" b="0" i="0" u="none" strike="noStrike" kern="1200" cap="none" spc="0" normalizeH="0" noProof="0" dirty="0" smtClean="0">
                <a:ln>
                  <a:noFill/>
                </a:ln>
                <a:solidFill>
                  <a:schemeClr val="accent1">
                    <a:lumMod val="50000"/>
                  </a:schemeClr>
                </a:solidFill>
                <a:effectLst/>
                <a:uLnTx/>
                <a:uFillTx/>
                <a:latin typeface="Arial Narrow" pitchFamily="34" charset="0"/>
              </a:rPr>
              <a:t> </a:t>
            </a:r>
            <a:r>
              <a:rPr kumimoji="0" lang="el-GR" sz="2000" b="0" i="0" u="none" strike="noStrike" kern="1200" cap="none" spc="0" normalizeH="0" baseline="0" noProof="0" dirty="0" smtClean="0">
                <a:ln>
                  <a:noFill/>
                </a:ln>
                <a:solidFill>
                  <a:schemeClr val="accent1">
                    <a:lumMod val="50000"/>
                  </a:schemeClr>
                </a:solidFill>
                <a:effectLst/>
                <a:uLnTx/>
                <a:uFillTx/>
                <a:latin typeface="Arial Narrow" pitchFamily="34" charset="0"/>
              </a:rPr>
              <a:t>ένα ευρωπαϊκό πρόγραμμα για το  «</a:t>
            </a:r>
            <a:r>
              <a:rPr kumimoji="0" lang="en-US" sz="2000" b="0" i="0" u="none" strike="noStrike" kern="1200" cap="none" spc="0" normalizeH="0" baseline="0" noProof="0" dirty="0" smtClean="0">
                <a:ln>
                  <a:noFill/>
                </a:ln>
                <a:solidFill>
                  <a:schemeClr val="accent1">
                    <a:lumMod val="50000"/>
                  </a:schemeClr>
                </a:solidFill>
                <a:effectLst/>
                <a:uLnTx/>
                <a:uFillTx/>
                <a:latin typeface="Arial Narrow" pitchFamily="34" charset="0"/>
              </a:rPr>
              <a:t>Peer-Worker</a:t>
            </a:r>
            <a:r>
              <a:rPr kumimoji="0" lang="el-GR" sz="2000" b="0" i="0" u="none" strike="noStrike" kern="1200" cap="none" spc="0" normalizeH="0" baseline="0" noProof="0" dirty="0" smtClean="0">
                <a:ln>
                  <a:noFill/>
                </a:ln>
                <a:solidFill>
                  <a:schemeClr val="accent1">
                    <a:lumMod val="50000"/>
                  </a:schemeClr>
                </a:solidFill>
                <a:effectLst/>
                <a:uLnTx/>
                <a:uFillTx/>
                <a:latin typeface="Arial Narrow" pitchFamily="34" charset="0"/>
              </a:rPr>
              <a:t> (2019-2021)</a:t>
            </a:r>
            <a:r>
              <a:rPr kumimoji="0" lang="en-US" sz="2000" b="0" i="0" u="none" strike="noStrike" kern="1200" cap="none" spc="0" normalizeH="0" baseline="0" noProof="0" dirty="0" smtClean="0">
                <a:ln>
                  <a:noFill/>
                </a:ln>
                <a:solidFill>
                  <a:schemeClr val="accent1">
                    <a:lumMod val="50000"/>
                  </a:schemeClr>
                </a:solidFill>
                <a:effectLst/>
                <a:uLnTx/>
                <a:uFillTx/>
                <a:latin typeface="Arial Narrow" pitchFamily="34" charset="0"/>
              </a:rPr>
              <a:t>,</a:t>
            </a:r>
            <a:r>
              <a:rPr lang="el-GR" sz="2000" dirty="0" smtClean="0">
                <a:solidFill>
                  <a:schemeClr val="accent1">
                    <a:lumMod val="50000"/>
                  </a:schemeClr>
                </a:solidFill>
                <a:latin typeface="Arial Narrow" pitchFamily="34" charset="0"/>
              </a:rPr>
              <a:t> με στόχο τη δημιουργία του επαγγελματικού προφίλ ενός ομότιμου επαγγελματία. Στο επόμενο χρονικό διάστημα θα έχουμε τη δυνατότητα να μιλήσουμε περισσότερο για αυτό και να ενημερωθούμε για το πρόγραμμα και τη συμβολή όλων μας στην εφαρμογή των αποτελεσμάτων του.</a:t>
            </a:r>
            <a:endParaRPr kumimoji="0" lang="el-GR" sz="2000" b="0" i="0" u="none" strike="noStrike" kern="1200" cap="none" spc="0" normalizeH="0" baseline="0" noProof="0" dirty="0">
              <a:ln>
                <a:noFill/>
              </a:ln>
              <a:solidFill>
                <a:schemeClr val="accent1">
                  <a:lumMod val="50000"/>
                </a:schemeClr>
              </a:solidFill>
              <a:effectLst/>
              <a:uLnTx/>
              <a:uFillTx/>
              <a:latin typeface="Arial Narrow" pitchFamily="34" charset="0"/>
            </a:endParaRPr>
          </a:p>
        </p:txBody>
      </p:sp>
      <p:pic>
        <p:nvPicPr>
          <p:cNvPr id="2050" name="Picture 2" descr="Αποτέλεσμα εικόνας για peer support&quot;"/>
          <p:cNvPicPr>
            <a:picLocks noChangeAspect="1" noChangeArrowheads="1"/>
          </p:cNvPicPr>
          <p:nvPr/>
        </p:nvPicPr>
        <p:blipFill>
          <a:blip r:embed="rId3"/>
          <a:srcRect/>
          <a:stretch>
            <a:fillRect/>
          </a:stretch>
        </p:blipFill>
        <p:spPr bwMode="auto">
          <a:xfrm>
            <a:off x="2000232" y="3571876"/>
            <a:ext cx="5429288" cy="29241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7200"/>
            <a:ext cx="5481646" cy="838200"/>
          </a:xfrm>
        </p:spPr>
        <p:txBody>
          <a:bodyPr>
            <a:normAutofit/>
          </a:bodyPr>
          <a:lstStyle/>
          <a:p>
            <a:pPr algn="ctr"/>
            <a:r>
              <a:rPr lang="el-GR" sz="2400" b="1" dirty="0" smtClean="0">
                <a:solidFill>
                  <a:schemeClr val="accent1">
                    <a:lumMod val="50000"/>
                  </a:schemeClr>
                </a:solidFill>
                <a:latin typeface="Arial" pitchFamily="34" charset="0"/>
                <a:cs typeface="Arial" pitchFamily="34" charset="0"/>
              </a:rPr>
              <a:t>Συνηγορία και ενδυνάμωση</a:t>
            </a:r>
            <a:endParaRPr lang="el-GR" sz="2400" b="1"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142844" y="1214423"/>
            <a:ext cx="5929354" cy="1857388"/>
          </a:xfrm>
          <a:ln>
            <a:solidFill>
              <a:schemeClr val="accent1">
                <a:lumMod val="50000"/>
              </a:schemeClr>
            </a:solidFill>
          </a:ln>
        </p:spPr>
        <p:txBody>
          <a:bodyPr>
            <a:normAutofit/>
          </a:bodyPr>
          <a:lstStyle/>
          <a:p>
            <a:pPr marL="0" indent="0" algn="just">
              <a:spcBef>
                <a:spcPts val="1200"/>
              </a:spcBef>
              <a:buNone/>
            </a:pPr>
            <a:r>
              <a:rPr lang="el-GR" sz="2000" dirty="0" smtClean="0">
                <a:solidFill>
                  <a:schemeClr val="tx1"/>
                </a:solidFill>
                <a:latin typeface="Arial" pitchFamily="34" charset="0"/>
                <a:cs typeface="Arial" pitchFamily="34" charset="0"/>
              </a:rPr>
              <a:t>Δεν υφίσταται άσκηση, διεκδίκηση και προάσπιση των δικαιωμάτων (ως συνηγορία και κυρίως </a:t>
            </a:r>
            <a:r>
              <a:rPr lang="el-GR" sz="2000" dirty="0" err="1" smtClean="0">
                <a:solidFill>
                  <a:schemeClr val="tx1"/>
                </a:solidFill>
                <a:latin typeface="Arial" pitchFamily="34" charset="0"/>
                <a:cs typeface="Arial" pitchFamily="34" charset="0"/>
              </a:rPr>
              <a:t>αυτοσυνηγορία</a:t>
            </a:r>
            <a:r>
              <a:rPr lang="el-GR" sz="2000" dirty="0" smtClean="0">
                <a:solidFill>
                  <a:schemeClr val="tx1"/>
                </a:solidFill>
                <a:latin typeface="Arial" pitchFamily="34" charset="0"/>
                <a:cs typeface="Arial" pitchFamily="34" charset="0"/>
              </a:rPr>
              <a:t>*), εάν δεν συνδέεται με μια διαδικασία ενδυνάμωσης και με το αποτέλεσμα αυτής.</a:t>
            </a:r>
          </a:p>
        </p:txBody>
      </p:sp>
      <p:sp>
        <p:nvSpPr>
          <p:cNvPr id="4" name="3 - Ορθογώνιο"/>
          <p:cNvSpPr/>
          <p:nvPr/>
        </p:nvSpPr>
        <p:spPr>
          <a:xfrm>
            <a:off x="500034" y="3429000"/>
            <a:ext cx="8143932" cy="3016210"/>
          </a:xfrm>
          <a:prstGeom prst="rect">
            <a:avLst/>
          </a:prstGeom>
          <a:ln>
            <a:solidFill>
              <a:schemeClr val="accent1">
                <a:lumMod val="50000"/>
              </a:schemeClr>
            </a:solidFill>
          </a:ln>
        </p:spPr>
        <p:txBody>
          <a:bodyPr wrap="square">
            <a:spAutoFit/>
          </a:bodyPr>
          <a:lstStyle/>
          <a:p>
            <a:pPr algn="just">
              <a:spcBef>
                <a:spcPts val="1200"/>
              </a:spcBef>
            </a:pPr>
            <a:r>
              <a:rPr lang="el-GR" sz="1600" dirty="0" smtClean="0">
                <a:latin typeface="Arial Narrow" pitchFamily="34" charset="0"/>
              </a:rPr>
              <a:t>*  </a:t>
            </a:r>
            <a:r>
              <a:rPr lang="el-GR" dirty="0" smtClean="0">
                <a:latin typeface="Arial Narrow" pitchFamily="34" charset="0"/>
              </a:rPr>
              <a:t>Η δράση της συνηγορίας επικεντρώνεται στη βοήθεια των ανθρώπων, προκειμένου να εκφράσουν αυτό που θέλουν, στην προάσπιση των δικαιωμάτων τους, στην εκπροσώπηση των συμφερόντων τους και στην εξασφάλιση των υπηρεσιών που έχουν ανάγκη (</a:t>
            </a:r>
            <a:r>
              <a:rPr lang="el-GR" dirty="0" err="1" smtClean="0">
                <a:latin typeface="Arial Narrow" pitchFamily="34" charset="0"/>
              </a:rPr>
              <a:t>Henderson</a:t>
            </a:r>
            <a:r>
              <a:rPr lang="el-GR" dirty="0" smtClean="0">
                <a:latin typeface="Arial Narrow" pitchFamily="34" charset="0"/>
              </a:rPr>
              <a:t>, 2004).</a:t>
            </a:r>
          </a:p>
          <a:p>
            <a:pPr algn="just">
              <a:spcBef>
                <a:spcPts val="1200"/>
              </a:spcBef>
            </a:pPr>
            <a:r>
              <a:rPr lang="el-GR" dirty="0" smtClean="0">
                <a:latin typeface="Arial Narrow" pitchFamily="34" charset="0"/>
              </a:rPr>
              <a:t>Η συνηγορία είναι ένα σημαντικό μέσο, προκειμένου να αυξηθεί η συνειδητοποίηση στα θέματα ψυχικής υγείας και να διασφαλιστεί ότι ανήκουν στις προτεραιότητες των κυβερνήσεων. Επιπλέον, προσφέρει βελτιώσεις στην πολιτική, τη νομοθεσία και την ανάπτυξη υπηρεσιών ψυχικής υγείας. Συμβάλλει στην πληροφόρηση, στην εκπαίδευση, στην έρευνα, στην επιμόρφωση, στην ενδυνάμωση, στην αλληλοβοήθεια, στις συμβουλευτικές παρεμβάσεις, στη διαμεσολάβηση, στην υπεράσπιση και στην καταγγελία (ΠΟΥ, 2003).</a:t>
            </a:r>
            <a:endParaRPr lang="el-GR" dirty="0">
              <a:latin typeface="Arial Narrow" pitchFamily="34" charset="0"/>
            </a:endParaRPr>
          </a:p>
        </p:txBody>
      </p:sp>
      <p:pic>
        <p:nvPicPr>
          <p:cNvPr id="11266" name="Picture 2" descr="https://hampshireadvocacy.org.uk/content/uploads/2016/04/self-advocacy-300x205.gif"/>
          <p:cNvPicPr>
            <a:picLocks noChangeAspect="1" noChangeArrowheads="1"/>
          </p:cNvPicPr>
          <p:nvPr/>
        </p:nvPicPr>
        <p:blipFill>
          <a:blip r:embed="rId3"/>
          <a:srcRect/>
          <a:stretch>
            <a:fillRect/>
          </a:stretch>
        </p:blipFill>
        <p:spPr bwMode="auto">
          <a:xfrm>
            <a:off x="6215074" y="857232"/>
            <a:ext cx="2928926" cy="22145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smtClean="0">
                <a:solidFill>
                  <a:schemeClr val="accent1">
                    <a:lumMod val="50000"/>
                  </a:schemeClr>
                </a:solidFill>
                <a:latin typeface="Arial" pitchFamily="34" charset="0"/>
                <a:cs typeface="Arial" pitchFamily="34" charset="0"/>
              </a:rPr>
              <a:t>Ενδυνάμωση και Ανάρρωση</a:t>
            </a:r>
            <a:endParaRPr lang="el-GR" sz="2800" b="1"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214282" y="1357298"/>
            <a:ext cx="8643998" cy="2732093"/>
          </a:xfrm>
        </p:spPr>
        <p:txBody>
          <a:bodyPr>
            <a:normAutofit/>
          </a:bodyPr>
          <a:lstStyle/>
          <a:p>
            <a:pPr algn="just">
              <a:lnSpc>
                <a:spcPct val="120000"/>
              </a:lnSpc>
              <a:spcBef>
                <a:spcPts val="600"/>
              </a:spcBef>
              <a:buNone/>
            </a:pPr>
            <a:r>
              <a:rPr lang="el-GR" sz="2200" dirty="0" smtClean="0">
                <a:solidFill>
                  <a:schemeClr val="tx1"/>
                </a:solidFill>
                <a:latin typeface="Arial" pitchFamily="34" charset="0"/>
                <a:cs typeface="Arial" pitchFamily="34" charset="0"/>
              </a:rPr>
              <a:t>Η ενδυνάμωση αποτελεί:</a:t>
            </a:r>
          </a:p>
          <a:p>
            <a:pPr marL="365125" indent="-365125" algn="just">
              <a:lnSpc>
                <a:spcPct val="120000"/>
              </a:lnSpc>
              <a:spcBef>
                <a:spcPts val="600"/>
              </a:spcBef>
              <a:buClr>
                <a:schemeClr val="accent1">
                  <a:lumMod val="50000"/>
                </a:schemeClr>
              </a:buClr>
              <a:buFont typeface="Wingdings" pitchFamily="2" charset="2"/>
              <a:buChar char="Ø"/>
            </a:pPr>
            <a:r>
              <a:rPr lang="el-GR" sz="2000" dirty="0" smtClean="0">
                <a:solidFill>
                  <a:schemeClr val="tx1"/>
                </a:solidFill>
                <a:latin typeface="Arial" pitchFamily="34" charset="0"/>
                <a:cs typeface="Arial" pitchFamily="34" charset="0"/>
              </a:rPr>
              <a:t>κομβικό πεδίο στην παροχή κοινοτικών υπηρεσιών ψυχικής υγείας </a:t>
            </a:r>
          </a:p>
          <a:p>
            <a:pPr algn="just">
              <a:lnSpc>
                <a:spcPct val="120000"/>
              </a:lnSpc>
              <a:spcBef>
                <a:spcPts val="600"/>
              </a:spcBef>
              <a:buClr>
                <a:schemeClr val="accent1">
                  <a:lumMod val="50000"/>
                </a:schemeClr>
              </a:buClr>
              <a:buFont typeface="Wingdings" pitchFamily="2" charset="2"/>
              <a:buChar char="Ø"/>
            </a:pPr>
            <a:r>
              <a:rPr lang="el-GR" sz="2000" dirty="0" smtClean="0">
                <a:solidFill>
                  <a:schemeClr val="tx1"/>
                </a:solidFill>
                <a:latin typeface="Arial" pitchFamily="34" charset="0"/>
                <a:cs typeface="Arial" pitchFamily="34" charset="0"/>
              </a:rPr>
              <a:t>την πιο σημαντική παράμετρο/ διάσταση της ανάρρωσης </a:t>
            </a:r>
            <a:r>
              <a:rPr lang="el-GR" sz="2000" b="1" dirty="0" smtClean="0">
                <a:solidFill>
                  <a:schemeClr val="accent1">
                    <a:lumMod val="50000"/>
                  </a:schemeClr>
                </a:solidFill>
                <a:latin typeface="Arial" pitchFamily="34" charset="0"/>
                <a:cs typeface="Arial" pitchFamily="34" charset="0"/>
              </a:rPr>
              <a:t>(</a:t>
            </a:r>
            <a:r>
              <a:rPr lang="en-US" sz="2000" b="1" dirty="0" smtClean="0">
                <a:solidFill>
                  <a:schemeClr val="accent1">
                    <a:lumMod val="50000"/>
                  </a:schemeClr>
                </a:solidFill>
                <a:latin typeface="Arial" pitchFamily="34" charset="0"/>
                <a:cs typeface="Arial" pitchFamily="34" charset="0"/>
              </a:rPr>
              <a:t>recovery model) </a:t>
            </a:r>
            <a:r>
              <a:rPr lang="el-GR" sz="2000" dirty="0" smtClean="0">
                <a:solidFill>
                  <a:schemeClr val="tx1"/>
                </a:solidFill>
                <a:latin typeface="Arial" pitchFamily="34" charset="0"/>
                <a:cs typeface="Arial" pitchFamily="34" charset="0"/>
              </a:rPr>
              <a:t>σύμφωνα με τη σχετική βιβλιογραφία </a:t>
            </a:r>
            <a:r>
              <a:rPr lang="en-US" sz="2000" dirty="0" smtClean="0">
                <a:solidFill>
                  <a:schemeClr val="tx1"/>
                </a:solidFill>
                <a:latin typeface="Arial" pitchFamily="34" charset="0"/>
                <a:cs typeface="Arial" pitchFamily="34" charset="0"/>
              </a:rPr>
              <a:t>- </a:t>
            </a:r>
            <a:r>
              <a:rPr lang="el-GR" sz="2000" dirty="0" smtClean="0">
                <a:solidFill>
                  <a:schemeClr val="tx1"/>
                </a:solidFill>
                <a:latin typeface="Arial" pitchFamily="34" charset="0"/>
                <a:cs typeface="Arial" pitchFamily="34" charset="0"/>
              </a:rPr>
              <a:t>χωρίς την ενδυνάμωση δεν υφίσταται ανάρρωση</a:t>
            </a:r>
            <a:r>
              <a:rPr lang="en-US" sz="2000" dirty="0" smtClean="0">
                <a:solidFill>
                  <a:schemeClr val="tx1"/>
                </a:solidFill>
                <a:latin typeface="Arial" pitchFamily="34" charset="0"/>
                <a:cs typeface="Arial" pitchFamily="34" charset="0"/>
              </a:rPr>
              <a:t>. </a:t>
            </a:r>
            <a:endParaRPr lang="el-GR" sz="2000" dirty="0" smtClean="0">
              <a:solidFill>
                <a:schemeClr val="tx1"/>
              </a:solidFill>
            </a:endParaRPr>
          </a:p>
        </p:txBody>
      </p:sp>
      <p:pic>
        <p:nvPicPr>
          <p:cNvPr id="27650" name="Picture 2" descr="Αποτέλεσμα εικόνας για recovery and empowerment in mental health&quot;"/>
          <p:cNvPicPr>
            <a:picLocks noChangeAspect="1" noChangeArrowheads="1"/>
          </p:cNvPicPr>
          <p:nvPr/>
        </p:nvPicPr>
        <p:blipFill>
          <a:blip r:embed="rId3"/>
          <a:srcRect/>
          <a:stretch>
            <a:fillRect/>
          </a:stretch>
        </p:blipFill>
        <p:spPr bwMode="auto">
          <a:xfrm>
            <a:off x="357158" y="4286256"/>
            <a:ext cx="3214710" cy="1714512"/>
          </a:xfrm>
          <a:prstGeom prst="rect">
            <a:avLst/>
          </a:prstGeom>
          <a:noFill/>
        </p:spPr>
      </p:pic>
      <p:pic>
        <p:nvPicPr>
          <p:cNvPr id="27652" name="Picture 4" descr="Αποτέλεσμα εικόνας για recovery in mental health&quot;"/>
          <p:cNvPicPr>
            <a:picLocks noChangeAspect="1" noChangeArrowheads="1"/>
          </p:cNvPicPr>
          <p:nvPr/>
        </p:nvPicPr>
        <p:blipFill>
          <a:blip r:embed="rId4"/>
          <a:srcRect/>
          <a:stretch>
            <a:fillRect/>
          </a:stretch>
        </p:blipFill>
        <p:spPr bwMode="auto">
          <a:xfrm>
            <a:off x="4214810" y="3643314"/>
            <a:ext cx="4572000" cy="25717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chemeClr val="accent1">
                    <a:lumMod val="50000"/>
                  </a:schemeClr>
                </a:solidFill>
              </a:rPr>
              <a:t>Τι είναι η ενδυνάμωση στην πράξη </a:t>
            </a:r>
            <a:endParaRPr lang="el-GR" dirty="0">
              <a:solidFill>
                <a:schemeClr val="accent1">
                  <a:lumMod val="50000"/>
                </a:schemeClr>
              </a:solidFill>
            </a:endParaRPr>
          </a:p>
        </p:txBody>
      </p:sp>
      <p:sp>
        <p:nvSpPr>
          <p:cNvPr id="3" name="2 - Θέση περιεχομένου"/>
          <p:cNvSpPr>
            <a:spLocks noGrp="1"/>
          </p:cNvSpPr>
          <p:nvPr>
            <p:ph idx="1"/>
          </p:nvPr>
        </p:nvSpPr>
        <p:spPr>
          <a:xfrm>
            <a:off x="428596" y="1554162"/>
            <a:ext cx="8215370" cy="4525963"/>
          </a:xfrm>
        </p:spPr>
        <p:txBody>
          <a:bodyPr>
            <a:normAutofit lnSpcReduction="10000"/>
          </a:bodyPr>
          <a:lstStyle/>
          <a:p>
            <a:pPr algn="just">
              <a:buClr>
                <a:schemeClr val="accent1">
                  <a:lumMod val="50000"/>
                </a:schemeClr>
              </a:buClr>
              <a:buFont typeface="Wingdings" pitchFamily="2" charset="2"/>
              <a:buChar char="§"/>
            </a:pPr>
            <a:r>
              <a:rPr lang="el-GR" sz="2000" dirty="0" smtClean="0">
                <a:solidFill>
                  <a:schemeClr val="tx1"/>
                </a:solidFill>
                <a:latin typeface="Arial" pitchFamily="34" charset="0"/>
                <a:cs typeface="Arial" pitchFamily="34" charset="0"/>
              </a:rPr>
              <a:t>Η ενδυνάμωση συχνά εξετάζεται ως αποτέλεσμα, ωστόσο αποτελεί πρωτίστως μια σύνθετη διεργασία - ένα ταξίδι -  το  μέσο για την ανάρρωση του ατόμου και απαιτεί χρόνο και συστηματική προσπάθεια.</a:t>
            </a:r>
          </a:p>
          <a:p>
            <a:pPr algn="just">
              <a:buClr>
                <a:schemeClr val="accent1">
                  <a:lumMod val="50000"/>
                </a:schemeClr>
              </a:buClr>
              <a:buFont typeface="Wingdings" pitchFamily="2" charset="2"/>
              <a:buChar char="§"/>
            </a:pPr>
            <a:endParaRPr lang="el-GR" sz="2000" dirty="0" smtClean="0">
              <a:solidFill>
                <a:schemeClr val="tx1"/>
              </a:solidFill>
              <a:latin typeface="Arial" pitchFamily="34" charset="0"/>
              <a:cs typeface="Arial" pitchFamily="34" charset="0"/>
            </a:endParaRPr>
          </a:p>
          <a:p>
            <a:pPr algn="just">
              <a:buClr>
                <a:schemeClr val="accent1">
                  <a:lumMod val="50000"/>
                </a:schemeClr>
              </a:buClr>
              <a:buFont typeface="Wingdings" pitchFamily="2" charset="2"/>
              <a:buChar char="§"/>
            </a:pPr>
            <a:r>
              <a:rPr lang="el-GR" sz="2000" dirty="0" smtClean="0">
                <a:solidFill>
                  <a:schemeClr val="tx1"/>
                </a:solidFill>
                <a:latin typeface="Arial" pitchFamily="34" charset="0"/>
                <a:cs typeface="Arial" pitchFamily="34" charset="0"/>
              </a:rPr>
              <a:t>Αναφέρεται, λοιπόν, τόσο σε εσωτερικές διεργασίες του ατόμου, όσο και σε αποτέλεσμα διεργασιών, καθώς και σε εξωτερικές διαδικασίες για την υποστήριξη του ατόμου, ώστε να αναλάβει το ίδιο την ευθύνη για τη ζωή του. </a:t>
            </a:r>
          </a:p>
          <a:p>
            <a:pPr algn="just">
              <a:buClr>
                <a:schemeClr val="accent1">
                  <a:lumMod val="50000"/>
                </a:schemeClr>
              </a:buClr>
              <a:buFont typeface="Wingdings" pitchFamily="2" charset="2"/>
              <a:buChar char="§"/>
            </a:pPr>
            <a:endParaRPr lang="el-GR" sz="2000" dirty="0" smtClean="0">
              <a:solidFill>
                <a:schemeClr val="tx1"/>
              </a:solidFill>
              <a:latin typeface="Arial" pitchFamily="34" charset="0"/>
              <a:cs typeface="Arial" pitchFamily="34" charset="0"/>
            </a:endParaRPr>
          </a:p>
          <a:p>
            <a:pPr algn="just">
              <a:buClr>
                <a:schemeClr val="accent1">
                  <a:lumMod val="50000"/>
                </a:schemeClr>
              </a:buClr>
              <a:buFont typeface="Wingdings" pitchFamily="2" charset="2"/>
              <a:buChar char="§"/>
            </a:pPr>
            <a:r>
              <a:rPr lang="el-GR" sz="2000" dirty="0" smtClean="0">
                <a:solidFill>
                  <a:schemeClr val="tx1"/>
                </a:solidFill>
                <a:latin typeface="Arial" pitchFamily="34" charset="0"/>
                <a:cs typeface="Arial" pitchFamily="34" charset="0"/>
              </a:rPr>
              <a:t>Συνδέεται με εφαρμογές (προγράμματα ενδυνάμωσης και ευρύτερα υπηρεσίες προσανατολισμένες στην ανάρρωση), που προσφέρονται μέσα στα συστήματα ψυχικής υγείας ή/ και από οργανώσεις που θέτουν τον εαυτό τους εκτός συστημάτων ψυχικής υγείας.  </a:t>
            </a:r>
            <a:endParaRPr lang="el-GR"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chemeClr val="accent1">
                    <a:lumMod val="50000"/>
                  </a:schemeClr>
                </a:solidFill>
              </a:rPr>
              <a:t>Τι είναι η ενδυνάμωση στην πράξη </a:t>
            </a:r>
            <a:endParaRPr lang="el-GR" dirty="0">
              <a:solidFill>
                <a:schemeClr val="accent1">
                  <a:lumMod val="50000"/>
                </a:schemeClr>
              </a:solidFill>
            </a:endParaRPr>
          </a:p>
        </p:txBody>
      </p:sp>
      <p:sp>
        <p:nvSpPr>
          <p:cNvPr id="3" name="2 - Θέση περιεχομένου"/>
          <p:cNvSpPr>
            <a:spLocks noGrp="1"/>
          </p:cNvSpPr>
          <p:nvPr>
            <p:ph idx="1"/>
          </p:nvPr>
        </p:nvSpPr>
        <p:spPr>
          <a:xfrm>
            <a:off x="428596" y="1357298"/>
            <a:ext cx="8215370" cy="4722827"/>
          </a:xfrm>
        </p:spPr>
        <p:txBody>
          <a:bodyPr>
            <a:normAutofit lnSpcReduction="10000"/>
          </a:bodyPr>
          <a:lstStyle/>
          <a:p>
            <a:pPr marL="0" indent="0" algn="just">
              <a:buClr>
                <a:schemeClr val="accent1">
                  <a:lumMod val="50000"/>
                </a:schemeClr>
              </a:buClr>
              <a:buNone/>
            </a:pPr>
            <a:r>
              <a:rPr lang="el-GR" sz="2000" dirty="0" smtClean="0">
                <a:solidFill>
                  <a:srgbClr val="3F3F3F"/>
                </a:solidFill>
                <a:latin typeface="Arial Narrow" pitchFamily="34" charset="0"/>
              </a:rPr>
              <a:t>Μια σειρά αποτελεσμάτων από προγράμματα ενδυνάμωσης, που υλοποιούνται μέσα από διάφορα σχήματα (χρήστες/</a:t>
            </a:r>
            <a:r>
              <a:rPr lang="el-GR" sz="2000" dirty="0" err="1" smtClean="0">
                <a:solidFill>
                  <a:srgbClr val="3F3F3F"/>
                </a:solidFill>
                <a:latin typeface="Arial Narrow" pitchFamily="34" charset="0"/>
              </a:rPr>
              <a:t>πρώη</a:t>
            </a:r>
            <a:r>
              <a:rPr lang="el-GR" sz="2000" dirty="0" smtClean="0">
                <a:solidFill>
                  <a:srgbClr val="3F3F3F"/>
                </a:solidFill>
                <a:latin typeface="Arial Narrow" pitchFamily="34" charset="0"/>
              </a:rPr>
              <a:t>ν χρήστες, επαγγελματίες και συνέργειες των δύο μερών), υποδεικνύουν τις καλές πρακτικές που συνδέονται με την ενδυνάμωση ως εξής: </a:t>
            </a:r>
          </a:p>
          <a:p>
            <a:pPr marL="266700" indent="-266700" algn="just">
              <a:buClr>
                <a:schemeClr val="accent1">
                  <a:lumMod val="50000"/>
                </a:schemeClr>
              </a:buClr>
              <a:buFont typeface="Wingdings" pitchFamily="2" charset="2"/>
              <a:buChar char="ü"/>
            </a:pPr>
            <a:r>
              <a:rPr lang="el-GR" sz="2000" b="1" dirty="0" smtClean="0">
                <a:solidFill>
                  <a:srgbClr val="3F3F3F"/>
                </a:solidFill>
                <a:latin typeface="Arial Narrow" pitchFamily="34" charset="0"/>
              </a:rPr>
              <a:t>Ένα νέο συνεργατικό μοντέλο λήψης αποφάσεων μεταξύ επαγγελματία και χρήστη της υπηρεσίας, </a:t>
            </a:r>
          </a:p>
          <a:p>
            <a:pPr marL="266700" indent="-266700" algn="just">
              <a:buClr>
                <a:schemeClr val="accent1">
                  <a:lumMod val="50000"/>
                </a:schemeClr>
              </a:buClr>
              <a:buFont typeface="Wingdings" pitchFamily="2" charset="2"/>
              <a:buChar char="ü"/>
            </a:pPr>
            <a:r>
              <a:rPr lang="el-GR" sz="2000" b="1" dirty="0" smtClean="0">
                <a:solidFill>
                  <a:srgbClr val="3F3F3F"/>
                </a:solidFill>
                <a:latin typeface="Arial Narrow" pitchFamily="34" charset="0"/>
              </a:rPr>
              <a:t>η ουσιαστική κοινωνική ενσωμάτωση και η ανάκτηση σημαντικών ρόλων πέρα από την ιδιότητα του ασθενούς, </a:t>
            </a:r>
          </a:p>
          <a:p>
            <a:pPr marL="266700" indent="-266700" algn="just">
              <a:buClr>
                <a:schemeClr val="accent1">
                  <a:lumMod val="50000"/>
                </a:schemeClr>
              </a:buClr>
              <a:buFont typeface="Wingdings" pitchFamily="2" charset="2"/>
              <a:buChar char="ü"/>
            </a:pPr>
            <a:r>
              <a:rPr lang="el-GR" sz="2000" b="1" dirty="0" smtClean="0">
                <a:solidFill>
                  <a:srgbClr val="3F3F3F"/>
                </a:solidFill>
                <a:latin typeface="Arial Narrow" pitchFamily="34" charset="0"/>
              </a:rPr>
              <a:t>η ενεργητική συμπερίληψη του χρήστη στις υπηρεσίες που λαμβάνει</a:t>
            </a:r>
          </a:p>
          <a:p>
            <a:pPr marL="266700" indent="-266700" algn="just">
              <a:buClr>
                <a:schemeClr val="accent1">
                  <a:lumMod val="50000"/>
                </a:schemeClr>
              </a:buClr>
              <a:buFont typeface="Wingdings" pitchFamily="2" charset="2"/>
              <a:buChar char="ü"/>
            </a:pPr>
            <a:r>
              <a:rPr lang="el-GR" sz="2000" b="1" dirty="0" smtClean="0">
                <a:solidFill>
                  <a:srgbClr val="3F3F3F"/>
                </a:solidFill>
                <a:latin typeface="Arial Narrow" pitchFamily="34" charset="0"/>
              </a:rPr>
              <a:t>η εκπαίδευσή του στην αυτοδιαχείριση της διαταραχής του, </a:t>
            </a:r>
          </a:p>
          <a:p>
            <a:pPr marL="266700" indent="-266700" algn="just">
              <a:buClr>
                <a:schemeClr val="accent1">
                  <a:lumMod val="50000"/>
                </a:schemeClr>
              </a:buClr>
              <a:buFont typeface="Wingdings" pitchFamily="2" charset="2"/>
              <a:buChar char="ü"/>
            </a:pPr>
            <a:r>
              <a:rPr lang="el-GR" sz="2000" b="1" dirty="0" smtClean="0">
                <a:solidFill>
                  <a:srgbClr val="3F3F3F"/>
                </a:solidFill>
                <a:latin typeface="Arial Narrow" pitchFamily="34" charset="0"/>
              </a:rPr>
              <a:t>η διάθεση προγραμμάτων αμοιβαίας υποστήριξης (</a:t>
            </a:r>
            <a:r>
              <a:rPr lang="en-US" sz="2000" b="1" dirty="0" smtClean="0">
                <a:solidFill>
                  <a:srgbClr val="3F3F3F"/>
                </a:solidFill>
                <a:latin typeface="Arial Narrow" pitchFamily="34" charset="0"/>
              </a:rPr>
              <a:t>peer support) </a:t>
            </a:r>
            <a:r>
              <a:rPr lang="el-GR" sz="2000" b="1" dirty="0" smtClean="0">
                <a:solidFill>
                  <a:srgbClr val="3F3F3F"/>
                </a:solidFill>
                <a:latin typeface="Arial Narrow" pitchFamily="34" charset="0"/>
              </a:rPr>
              <a:t>και </a:t>
            </a:r>
            <a:r>
              <a:rPr lang="el-GR" sz="2000" b="1" dirty="0" err="1" smtClean="0">
                <a:solidFill>
                  <a:srgbClr val="3F3F3F"/>
                </a:solidFill>
                <a:latin typeface="Arial Narrow" pitchFamily="34" charset="0"/>
              </a:rPr>
              <a:t>αυτοσυνηγορίας</a:t>
            </a:r>
            <a:r>
              <a:rPr lang="el-GR" sz="2000" b="1" dirty="0" smtClean="0">
                <a:solidFill>
                  <a:srgbClr val="3F3F3F"/>
                </a:solidFill>
                <a:latin typeface="Arial Narrow" pitchFamily="34" charset="0"/>
              </a:rPr>
              <a:t> </a:t>
            </a:r>
          </a:p>
          <a:p>
            <a:pPr marL="0" indent="0" algn="just">
              <a:buClr>
                <a:schemeClr val="accent1">
                  <a:lumMod val="50000"/>
                </a:schemeClr>
              </a:buClr>
              <a:buNone/>
            </a:pPr>
            <a:r>
              <a:rPr lang="el-GR" sz="2000" dirty="0" smtClean="0">
                <a:solidFill>
                  <a:srgbClr val="3F3F3F"/>
                </a:solidFill>
                <a:latin typeface="Arial Narrow" pitchFamily="34" charset="0"/>
              </a:rPr>
              <a:t>προάγουν την ενδυνάμωση, αξιοποιούν τα δυνατά στοιχεία του ατόμου και μειώνουν την εξάρτησή του από το οικογενειακό, κοινωνικό περιβάλλον και τα συστήματα ψυχικής υγείας.</a:t>
            </a:r>
          </a:p>
          <a:p>
            <a:pPr algn="just">
              <a:buClr>
                <a:schemeClr val="accent1">
                  <a:lumMod val="50000"/>
                </a:schemeClr>
              </a:buClr>
              <a:buFont typeface="Wingdings" pitchFamily="2" charset="2"/>
              <a:buChar char="§"/>
            </a:pPr>
            <a:endParaRPr lang="el-G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457200"/>
            <a:ext cx="8348690" cy="838200"/>
          </a:xfrm>
        </p:spPr>
        <p:txBody>
          <a:bodyPr/>
          <a:lstStyle/>
          <a:p>
            <a:r>
              <a:rPr lang="el-GR" dirty="0" err="1" smtClean="0"/>
              <a:t>ΕπομένωΣ</a:t>
            </a:r>
            <a:r>
              <a:rPr lang="el-GR" dirty="0" smtClean="0"/>
              <a:t>, τι </a:t>
            </a:r>
            <a:r>
              <a:rPr lang="el-GR" dirty="0" smtClean="0">
                <a:solidFill>
                  <a:schemeClr val="accent1">
                    <a:lumMod val="50000"/>
                  </a:schemeClr>
                </a:solidFill>
              </a:rPr>
              <a:t>δεν</a:t>
            </a:r>
            <a:r>
              <a:rPr lang="el-GR" dirty="0" smtClean="0"/>
              <a:t> είναι Ενδυνάμωση;</a:t>
            </a:r>
            <a:endParaRPr lang="el-GR" dirty="0"/>
          </a:p>
        </p:txBody>
      </p:sp>
      <p:sp>
        <p:nvSpPr>
          <p:cNvPr id="3" name="2 - Θέση περιεχομένου"/>
          <p:cNvSpPr>
            <a:spLocks noGrp="1"/>
          </p:cNvSpPr>
          <p:nvPr>
            <p:ph idx="1"/>
          </p:nvPr>
        </p:nvSpPr>
        <p:spPr>
          <a:xfrm>
            <a:off x="357158" y="1643050"/>
            <a:ext cx="8286808" cy="4525963"/>
          </a:xfrm>
        </p:spPr>
        <p:txBody>
          <a:bodyPr>
            <a:normAutofit/>
          </a:bodyPr>
          <a:lstStyle/>
          <a:p>
            <a:pPr algn="just">
              <a:lnSpc>
                <a:spcPct val="110000"/>
              </a:lnSpc>
              <a:spcBef>
                <a:spcPts val="1800"/>
              </a:spcBef>
              <a:buClr>
                <a:schemeClr val="accent1">
                  <a:lumMod val="50000"/>
                </a:schemeClr>
              </a:buClr>
              <a:buFont typeface="Wingdings" pitchFamily="2" charset="2"/>
              <a:buChar char="§"/>
            </a:pPr>
            <a:r>
              <a:rPr lang="el-GR" sz="2200" dirty="0" smtClean="0">
                <a:solidFill>
                  <a:schemeClr val="tx1"/>
                </a:solidFill>
                <a:latin typeface="Arial Narrow" pitchFamily="34" charset="0"/>
                <a:cs typeface="Arial" pitchFamily="34" charset="0"/>
              </a:rPr>
              <a:t>Η λειτουργία προγραμμάτων ενδυνάμωσης, που δεν συνδέονται λειτουργικά με όλες τις υπηρεσίες/ μονάδες ενός φορέα δεν μπορούν να αποτελούν μια συστηματική, αποτελεσματική προσπάθεια ενδυνάμωσης.</a:t>
            </a:r>
          </a:p>
          <a:p>
            <a:pPr algn="just">
              <a:lnSpc>
                <a:spcPct val="110000"/>
              </a:lnSpc>
              <a:spcBef>
                <a:spcPts val="1800"/>
              </a:spcBef>
              <a:buClr>
                <a:schemeClr val="accent1">
                  <a:lumMod val="50000"/>
                </a:schemeClr>
              </a:buClr>
              <a:buFont typeface="Wingdings" pitchFamily="2" charset="2"/>
              <a:buChar char="§"/>
            </a:pPr>
            <a:r>
              <a:rPr lang="el-GR" sz="2200" dirty="0" smtClean="0">
                <a:solidFill>
                  <a:schemeClr val="tx1"/>
                </a:solidFill>
                <a:latin typeface="Arial Narrow" pitchFamily="34" charset="0"/>
                <a:cs typeface="Arial" pitchFamily="34" charset="0"/>
              </a:rPr>
              <a:t> Η ενδυνάμωση είναι διαρκής διαδικασία σε όλα τα στάδια της πορείας ενός ατόμου προς την ανάρρωση και σε όλες τις δραστηριότητές του.</a:t>
            </a:r>
          </a:p>
          <a:p>
            <a:pPr algn="just">
              <a:lnSpc>
                <a:spcPct val="110000"/>
              </a:lnSpc>
              <a:spcBef>
                <a:spcPts val="1800"/>
              </a:spcBef>
              <a:buClr>
                <a:schemeClr val="accent1">
                  <a:lumMod val="50000"/>
                </a:schemeClr>
              </a:buClr>
              <a:buFont typeface="Wingdings" pitchFamily="2" charset="2"/>
              <a:buChar char="§"/>
            </a:pPr>
            <a:r>
              <a:rPr lang="el-GR" sz="2200" dirty="0" smtClean="0">
                <a:solidFill>
                  <a:schemeClr val="tx1"/>
                </a:solidFill>
                <a:latin typeface="Arial Narrow" pitchFamily="34" charset="0"/>
                <a:cs typeface="Arial" pitchFamily="34" charset="0"/>
              </a:rPr>
              <a:t>Παραδείγματα: σχεδιασμός και αξιολόγηση υπηρεσιών, εκπαίδευση νέου προσωπικού, υποστήριξη άλλων χρηστών, συμμετοχή στα όργανα λήψης αποφάσεων….. Άλλο;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428604"/>
            <a:ext cx="8686800" cy="838200"/>
          </a:xfrm>
        </p:spPr>
        <p:txBody>
          <a:bodyPr>
            <a:normAutofit/>
          </a:bodyPr>
          <a:lstStyle/>
          <a:p>
            <a:pPr algn="ctr"/>
            <a:r>
              <a:rPr lang="el-GR" sz="3200" dirty="0" smtClean="0">
                <a:solidFill>
                  <a:schemeClr val="accent1">
                    <a:lumMod val="50000"/>
                  </a:schemeClr>
                </a:solidFill>
              </a:rPr>
              <a:t>Ενδυνάμωση και </a:t>
            </a:r>
            <a:r>
              <a:rPr lang="el-GR" sz="3200" dirty="0" err="1" smtClean="0">
                <a:solidFill>
                  <a:schemeClr val="accent1">
                    <a:lumMod val="50000"/>
                  </a:schemeClr>
                </a:solidFill>
              </a:rPr>
              <a:t>ΑΥΤΟΒοήΘΕΙΑ</a:t>
            </a:r>
            <a:endParaRPr lang="el-GR" sz="3200" dirty="0">
              <a:solidFill>
                <a:schemeClr val="accent1">
                  <a:lumMod val="50000"/>
                </a:schemeClr>
              </a:solidFill>
            </a:endParaRPr>
          </a:p>
        </p:txBody>
      </p:sp>
      <p:sp>
        <p:nvSpPr>
          <p:cNvPr id="3" name="2 - Θέση περιεχομένου"/>
          <p:cNvSpPr>
            <a:spLocks noGrp="1"/>
          </p:cNvSpPr>
          <p:nvPr>
            <p:ph idx="1"/>
          </p:nvPr>
        </p:nvSpPr>
        <p:spPr>
          <a:xfrm>
            <a:off x="571472" y="1571613"/>
            <a:ext cx="8039128" cy="4071966"/>
          </a:xfrm>
        </p:spPr>
        <p:txBody>
          <a:bodyPr>
            <a:normAutofit/>
          </a:bodyPr>
          <a:lstStyle/>
          <a:p>
            <a:pPr marL="0" indent="0" algn="just">
              <a:spcBef>
                <a:spcPts val="1800"/>
              </a:spcBef>
              <a:buNone/>
            </a:pPr>
            <a:r>
              <a:rPr lang="el-GR" sz="2000" b="1" dirty="0" smtClean="0">
                <a:solidFill>
                  <a:schemeClr val="accent1">
                    <a:lumMod val="50000"/>
                  </a:schemeClr>
                </a:solidFill>
                <a:latin typeface="Arial" pitchFamily="34" charset="0"/>
                <a:cs typeface="Arial" pitchFamily="34" charset="0"/>
              </a:rPr>
              <a:t>Οι δύο έννοιες συνδέονται άρρηκτα ήδη από το πεδίο των εξαρτήσεων, όπου γεννήθηκαν και </a:t>
            </a:r>
            <a:r>
              <a:rPr lang="el-GR" sz="2000" b="1" dirty="0" smtClean="0">
                <a:solidFill>
                  <a:schemeClr val="accent1">
                    <a:lumMod val="50000"/>
                  </a:schemeClr>
                </a:solidFill>
                <a:latin typeface="Arial" pitchFamily="34" charset="0"/>
                <a:cs typeface="Arial" pitchFamily="34" charset="0"/>
              </a:rPr>
              <a:t>διαμορφώθηκαν. </a:t>
            </a:r>
            <a:endParaRPr lang="el-GR" sz="2000" b="1" dirty="0" smtClean="0">
              <a:solidFill>
                <a:schemeClr val="accent1">
                  <a:lumMod val="50000"/>
                </a:schemeClr>
              </a:solidFill>
              <a:latin typeface="Arial" pitchFamily="34" charset="0"/>
              <a:cs typeface="Arial" pitchFamily="34" charset="0"/>
            </a:endParaRPr>
          </a:p>
          <a:p>
            <a:pPr marL="0" indent="0" algn="just">
              <a:spcBef>
                <a:spcPts val="1800"/>
              </a:spcBef>
              <a:buNone/>
            </a:pPr>
            <a:r>
              <a:rPr lang="el-GR" sz="2000" dirty="0" smtClean="0">
                <a:solidFill>
                  <a:srgbClr val="333333"/>
                </a:solidFill>
                <a:latin typeface="Arial" pitchFamily="34" charset="0"/>
                <a:cs typeface="Arial" pitchFamily="34" charset="0"/>
              </a:rPr>
              <a:t>Η σχετική βιβλιογραφία κατακλύζεται από άρθρα που υπογραμμίζουν τα οφέλη της αυτοβοήθειας στον χώρο της ψυχικής υγείας και τα συνδέουν άμεσα ή έμμεσα με την ενδυνάμωση των ατόμων με ψυχικές διαταραχές </a:t>
            </a:r>
            <a:r>
              <a:rPr lang="el-GR" sz="1200" dirty="0" smtClean="0">
                <a:solidFill>
                  <a:srgbClr val="333333"/>
                </a:solidFill>
                <a:latin typeface="Arial" pitchFamily="34" charset="0"/>
                <a:cs typeface="Arial" pitchFamily="34" charset="0"/>
              </a:rPr>
              <a:t>(</a:t>
            </a:r>
            <a:r>
              <a:rPr lang="el-GR" sz="1200" dirty="0" err="1" smtClean="0">
                <a:solidFill>
                  <a:srgbClr val="333333"/>
                </a:solidFill>
                <a:latin typeface="Arial" pitchFamily="34" charset="0"/>
                <a:cs typeface="Arial" pitchFamily="34" charset="0"/>
              </a:rPr>
              <a:t>Εμμανουηλίδου</a:t>
            </a:r>
            <a:r>
              <a:rPr lang="el-GR" sz="1200" dirty="0" smtClean="0">
                <a:solidFill>
                  <a:srgbClr val="333333"/>
                </a:solidFill>
                <a:latin typeface="Arial" pitchFamily="34" charset="0"/>
                <a:cs typeface="Arial" pitchFamily="34" charset="0"/>
              </a:rPr>
              <a:t>, 2006∙ </a:t>
            </a:r>
            <a:r>
              <a:rPr lang="en-US" sz="1200" dirty="0" err="1" smtClean="0">
                <a:solidFill>
                  <a:srgbClr val="333333"/>
                </a:solidFill>
                <a:latin typeface="Arial" pitchFamily="34" charset="0"/>
                <a:cs typeface="Arial" pitchFamily="34" charset="0"/>
              </a:rPr>
              <a:t>Herrman</a:t>
            </a:r>
            <a:r>
              <a:rPr lang="el-GR" sz="1200" dirty="0" smtClean="0">
                <a:solidFill>
                  <a:srgbClr val="333333"/>
                </a:solidFill>
                <a:latin typeface="Arial" pitchFamily="34" charset="0"/>
                <a:cs typeface="Arial" pitchFamily="34" charset="0"/>
              </a:rPr>
              <a:t>, 2010∙ </a:t>
            </a:r>
            <a:r>
              <a:rPr lang="en-US" sz="1200" dirty="0" smtClean="0">
                <a:solidFill>
                  <a:srgbClr val="333333"/>
                </a:solidFill>
                <a:latin typeface="Arial" pitchFamily="34" charset="0"/>
                <a:cs typeface="Arial" pitchFamily="34" charset="0"/>
              </a:rPr>
              <a:t>Mental Health Empowerment Project</a:t>
            </a:r>
            <a:r>
              <a:rPr lang="el-GR" sz="1200" dirty="0" smtClean="0">
                <a:solidFill>
                  <a:srgbClr val="333333"/>
                </a:solidFill>
                <a:latin typeface="Arial" pitchFamily="34" charset="0"/>
                <a:cs typeface="Arial" pitchFamily="34" charset="0"/>
              </a:rPr>
              <a:t> [</a:t>
            </a:r>
            <a:r>
              <a:rPr lang="en-US" sz="1200" dirty="0" smtClean="0">
                <a:solidFill>
                  <a:srgbClr val="333333"/>
                </a:solidFill>
                <a:latin typeface="Arial" pitchFamily="34" charset="0"/>
                <a:cs typeface="Arial" pitchFamily="34" charset="0"/>
              </a:rPr>
              <a:t>MHEP</a:t>
            </a:r>
            <a:r>
              <a:rPr lang="el-GR" sz="1200" dirty="0" smtClean="0">
                <a:solidFill>
                  <a:srgbClr val="333333"/>
                </a:solidFill>
                <a:latin typeface="Arial" pitchFamily="34" charset="0"/>
                <a:cs typeface="Arial" pitchFamily="34" charset="0"/>
              </a:rPr>
              <a:t>], 2012∙ </a:t>
            </a:r>
            <a:r>
              <a:rPr lang="en-GB" sz="1200" dirty="0" smtClean="0">
                <a:solidFill>
                  <a:srgbClr val="333333"/>
                </a:solidFill>
                <a:latin typeface="Arial" pitchFamily="34" charset="0"/>
                <a:cs typeface="Arial" pitchFamily="34" charset="0"/>
              </a:rPr>
              <a:t>Segal</a:t>
            </a:r>
            <a:r>
              <a:rPr lang="el-GR" sz="1200" dirty="0" smtClean="0">
                <a:solidFill>
                  <a:srgbClr val="333333"/>
                </a:solidFill>
                <a:latin typeface="Arial" pitchFamily="34" charset="0"/>
                <a:cs typeface="Arial" pitchFamily="34" charset="0"/>
              </a:rPr>
              <a:t> και συν., 2010∙ </a:t>
            </a:r>
            <a:r>
              <a:rPr lang="el-GR" sz="1200" dirty="0" err="1" smtClean="0">
                <a:solidFill>
                  <a:srgbClr val="333333"/>
                </a:solidFill>
                <a:latin typeface="Arial" pitchFamily="34" charset="0"/>
                <a:cs typeface="Arial" pitchFamily="34" charset="0"/>
              </a:rPr>
              <a:t>Στυλιανίδης</a:t>
            </a:r>
            <a:r>
              <a:rPr lang="el-GR" sz="1200" dirty="0" smtClean="0">
                <a:solidFill>
                  <a:srgbClr val="333333"/>
                </a:solidFill>
                <a:latin typeface="Arial" pitchFamily="34" charset="0"/>
                <a:cs typeface="Arial" pitchFamily="34" charset="0"/>
              </a:rPr>
              <a:t>, 2016∙ </a:t>
            </a:r>
            <a:r>
              <a:rPr lang="en-US" sz="1200" dirty="0" smtClean="0">
                <a:solidFill>
                  <a:srgbClr val="333333"/>
                </a:solidFill>
                <a:latin typeface="Arial" pitchFamily="34" charset="0"/>
                <a:cs typeface="Arial" pitchFamily="34" charset="0"/>
              </a:rPr>
              <a:t>Van Tosh</a:t>
            </a:r>
            <a:r>
              <a:rPr lang="el-GR" sz="1200" dirty="0" smtClean="0">
                <a:solidFill>
                  <a:srgbClr val="333333"/>
                </a:solidFill>
                <a:latin typeface="Arial" pitchFamily="34" charset="0"/>
                <a:cs typeface="Arial" pitchFamily="34" charset="0"/>
              </a:rPr>
              <a:t> &amp; </a:t>
            </a:r>
            <a:r>
              <a:rPr lang="en-US" sz="1200" dirty="0" smtClean="0">
                <a:solidFill>
                  <a:srgbClr val="333333"/>
                </a:solidFill>
                <a:latin typeface="Arial" pitchFamily="34" charset="0"/>
                <a:cs typeface="Arial" pitchFamily="34" charset="0"/>
              </a:rPr>
              <a:t>Del </a:t>
            </a:r>
            <a:r>
              <a:rPr lang="en-US" sz="1200" dirty="0" err="1" smtClean="0">
                <a:solidFill>
                  <a:srgbClr val="333333"/>
                </a:solidFill>
                <a:latin typeface="Arial" pitchFamily="34" charset="0"/>
                <a:cs typeface="Arial" pitchFamily="34" charset="0"/>
              </a:rPr>
              <a:t>Vecchio</a:t>
            </a:r>
            <a:r>
              <a:rPr lang="el-GR" sz="1200" dirty="0" smtClean="0">
                <a:solidFill>
                  <a:srgbClr val="333333"/>
                </a:solidFill>
                <a:latin typeface="Arial" pitchFamily="34" charset="0"/>
                <a:cs typeface="Arial" pitchFamily="34" charset="0"/>
              </a:rPr>
              <a:t>, 2000).</a:t>
            </a:r>
          </a:p>
          <a:p>
            <a:pPr marL="0" indent="0" algn="just">
              <a:spcBef>
                <a:spcPts val="1800"/>
              </a:spcBef>
              <a:buNone/>
            </a:pPr>
            <a:r>
              <a:rPr lang="el-GR" sz="1400" dirty="0" smtClean="0">
                <a:solidFill>
                  <a:srgbClr val="333333"/>
                </a:solidFill>
                <a:latin typeface="Arial" pitchFamily="34" charset="0"/>
                <a:cs typeface="Arial" pitchFamily="34" charset="0"/>
              </a:rPr>
              <a:t>‘</a:t>
            </a:r>
            <a:r>
              <a:rPr lang="el-GR" sz="2000" dirty="0" smtClean="0">
                <a:solidFill>
                  <a:srgbClr val="333333"/>
                </a:solidFill>
                <a:latin typeface="Arial" pitchFamily="34" charset="0"/>
                <a:cs typeface="Arial" pitchFamily="34" charset="0"/>
              </a:rPr>
              <a:t>Ένα βήμα πιο πέρα, ολοένα και περισσότερο συζητείται η έννοια του </a:t>
            </a:r>
            <a:r>
              <a:rPr lang="en-US" sz="2000" b="1" dirty="0" smtClean="0">
                <a:solidFill>
                  <a:schemeClr val="accent1">
                    <a:lumMod val="50000"/>
                  </a:schemeClr>
                </a:solidFill>
                <a:latin typeface="Arial" pitchFamily="34" charset="0"/>
                <a:cs typeface="Arial" pitchFamily="34" charset="0"/>
              </a:rPr>
              <a:t>peer</a:t>
            </a:r>
            <a:r>
              <a:rPr lang="el-GR" sz="2000" b="1" dirty="0" smtClean="0">
                <a:solidFill>
                  <a:schemeClr val="accent1">
                    <a:lumMod val="50000"/>
                  </a:schemeClr>
                </a:solidFill>
                <a:latin typeface="Arial" pitchFamily="34" charset="0"/>
                <a:cs typeface="Arial" pitchFamily="34" charset="0"/>
              </a:rPr>
              <a:t>-</a:t>
            </a:r>
            <a:r>
              <a:rPr lang="en-US" sz="2000" b="1" dirty="0" smtClean="0">
                <a:solidFill>
                  <a:schemeClr val="accent1">
                    <a:lumMod val="50000"/>
                  </a:schemeClr>
                </a:solidFill>
                <a:latin typeface="Arial" pitchFamily="34" charset="0"/>
                <a:cs typeface="Arial" pitchFamily="34" charset="0"/>
              </a:rPr>
              <a:t>support </a:t>
            </a:r>
            <a:r>
              <a:rPr lang="el-GR" sz="2000" dirty="0" smtClean="0">
                <a:solidFill>
                  <a:srgbClr val="333333"/>
                </a:solidFill>
                <a:latin typeface="Arial" pitchFamily="34" charset="0"/>
                <a:cs typeface="Arial" pitchFamily="34" charset="0"/>
              </a:rPr>
              <a:t>στην ψυχοκοινωνική αποκατάσταση  ως τεκμηριωμένα καλή πρακτική, που έχει ήδη υιοθετηθεί και ενσωματωθεί επίσημα σε πολλά συστήματα ψυχικής υγείας </a:t>
            </a:r>
            <a:r>
              <a:rPr lang="el-GR" sz="2000" dirty="0" smtClean="0">
                <a:solidFill>
                  <a:srgbClr val="333333"/>
                </a:solidFill>
                <a:latin typeface="Arial" pitchFamily="34" charset="0"/>
                <a:cs typeface="Arial" pitchFamily="34" charset="0"/>
              </a:rPr>
              <a:t>παγκοσμίως.</a:t>
            </a:r>
            <a:endParaRPr lang="el-GR" sz="2000" dirty="0">
              <a:solidFill>
                <a:srgbClr val="33333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9458" name="Picture 2" descr="Picture"/>
          <p:cNvPicPr>
            <a:picLocks noChangeAspect="1" noChangeArrowheads="1"/>
          </p:cNvPicPr>
          <p:nvPr/>
        </p:nvPicPr>
        <p:blipFill>
          <a:blip r:embed="rId2"/>
          <a:srcRect/>
          <a:stretch>
            <a:fillRect/>
          </a:stretch>
        </p:blipFill>
        <p:spPr bwMode="auto">
          <a:xfrm>
            <a:off x="-4786378" y="0"/>
            <a:ext cx="14144692" cy="7143728"/>
          </a:xfrm>
          <a:prstGeom prst="rect">
            <a:avLst/>
          </a:prstGeom>
          <a:noFill/>
        </p:spPr>
      </p:pic>
      <p:sp>
        <p:nvSpPr>
          <p:cNvPr id="5" name="2 - Θέση περιεχομένου"/>
          <p:cNvSpPr txBox="1">
            <a:spLocks/>
          </p:cNvSpPr>
          <p:nvPr/>
        </p:nvSpPr>
        <p:spPr>
          <a:xfrm>
            <a:off x="4714876" y="4429132"/>
            <a:ext cx="4643470" cy="2428868"/>
          </a:xfrm>
          <a:prstGeom prst="rect">
            <a:avLst/>
          </a:prstGeom>
        </p:spPr>
        <p:txBody>
          <a:bodyPr vert="horz">
            <a:normAutofit/>
          </a:bodyPr>
          <a:lstStyle/>
          <a:p>
            <a:pPr marL="266700" marR="0" lvl="0" indent="-177800"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
              <a:tabLst/>
              <a:defRPr/>
            </a:pPr>
            <a:r>
              <a:rPr kumimoji="0" lang="el-GR" sz="2000" b="1" i="0" u="none" strike="noStrike" kern="1200" cap="none" spc="0" normalizeH="0" baseline="0" noProof="0" dirty="0" smtClean="0">
                <a:ln>
                  <a:noFill/>
                </a:ln>
                <a:solidFill>
                  <a:schemeClr val="bg1">
                    <a:lumMod val="95000"/>
                  </a:schemeClr>
                </a:solidFill>
                <a:effectLst/>
                <a:uLnTx/>
                <a:uFillTx/>
                <a:latin typeface="Arial Narrow" pitchFamily="34" charset="0"/>
              </a:rPr>
              <a:t>Αυτοβοήθεια  </a:t>
            </a:r>
            <a:r>
              <a:rPr kumimoji="0" lang="en-US" sz="2000" b="1" i="0" u="none" strike="noStrike" kern="1200" cap="none" spc="0" normalizeH="0" baseline="0" noProof="0" dirty="0" smtClean="0">
                <a:ln>
                  <a:noFill/>
                </a:ln>
                <a:solidFill>
                  <a:schemeClr val="accent1">
                    <a:lumMod val="50000"/>
                  </a:schemeClr>
                </a:solidFill>
                <a:effectLst/>
                <a:uLnTx/>
                <a:uFillTx/>
                <a:latin typeface="Arial Narrow" pitchFamily="34" charset="0"/>
              </a:rPr>
              <a:t>–</a:t>
            </a:r>
            <a:r>
              <a:rPr kumimoji="0" lang="en-US" sz="2000" b="1" i="0" u="none" strike="noStrike" kern="1200" cap="none" spc="0" normalizeH="0" baseline="0" noProof="0" dirty="0" smtClean="0">
                <a:ln>
                  <a:noFill/>
                </a:ln>
                <a:solidFill>
                  <a:schemeClr val="bg1">
                    <a:lumMod val="95000"/>
                  </a:schemeClr>
                </a:solidFill>
                <a:effectLst/>
                <a:uLnTx/>
                <a:uFillTx/>
                <a:latin typeface="Arial Narrow" pitchFamily="34" charset="0"/>
              </a:rPr>
              <a:t> </a:t>
            </a:r>
            <a:r>
              <a:rPr kumimoji="0" lang="en-US" sz="2000" b="1" i="1" u="none" strike="noStrike" kern="1200" cap="none" spc="0" normalizeH="0" baseline="0" noProof="0" dirty="0" smtClean="0">
                <a:ln>
                  <a:noFill/>
                </a:ln>
                <a:solidFill>
                  <a:schemeClr val="bg1">
                    <a:lumMod val="95000"/>
                  </a:schemeClr>
                </a:solidFill>
                <a:effectLst/>
                <a:uLnTx/>
                <a:uFillTx/>
                <a:latin typeface="Arial Narrow" pitchFamily="34" charset="0"/>
              </a:rPr>
              <a:t>Self-help</a:t>
            </a:r>
            <a:endParaRPr kumimoji="0" lang="el-GR" sz="2000" b="1" i="1" u="none" strike="noStrike" kern="1200" cap="none" spc="0" normalizeH="0" baseline="0" noProof="0" dirty="0" smtClean="0">
              <a:ln>
                <a:noFill/>
              </a:ln>
              <a:solidFill>
                <a:schemeClr val="bg1">
                  <a:lumMod val="95000"/>
                </a:schemeClr>
              </a:solidFill>
              <a:effectLst/>
              <a:uLnTx/>
              <a:uFillTx/>
              <a:latin typeface="Arial Narrow" pitchFamily="34" charset="0"/>
            </a:endParaRPr>
          </a:p>
          <a:p>
            <a:pPr marL="266700" marR="0" lvl="0" indent="-177800"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
              <a:tabLst/>
              <a:defRPr/>
            </a:pPr>
            <a:r>
              <a:rPr kumimoji="0" lang="el-GR" sz="2000" b="1" i="0" u="none" strike="noStrike" kern="1200" cap="none" spc="0" normalizeH="0" baseline="0" noProof="0" dirty="0" smtClean="0">
                <a:ln>
                  <a:noFill/>
                </a:ln>
                <a:solidFill>
                  <a:schemeClr val="bg1">
                    <a:lumMod val="95000"/>
                  </a:schemeClr>
                </a:solidFill>
                <a:effectLst/>
                <a:uLnTx/>
                <a:uFillTx/>
                <a:latin typeface="Arial Narrow" pitchFamily="34" charset="0"/>
              </a:rPr>
              <a:t>Αμοιβαία υποστήριξη </a:t>
            </a:r>
            <a:r>
              <a:rPr kumimoji="0" lang="en-US" sz="2000" b="1" i="0" u="none" strike="noStrike" kern="1200" cap="none" spc="0" normalizeH="0" baseline="0" noProof="0" dirty="0" smtClean="0">
                <a:ln>
                  <a:noFill/>
                </a:ln>
                <a:solidFill>
                  <a:schemeClr val="accent1">
                    <a:lumMod val="50000"/>
                  </a:schemeClr>
                </a:solidFill>
                <a:effectLst/>
                <a:uLnTx/>
                <a:uFillTx/>
                <a:latin typeface="Arial Narrow" pitchFamily="34" charset="0"/>
              </a:rPr>
              <a:t>–</a:t>
            </a:r>
            <a:r>
              <a:rPr kumimoji="0" lang="en-US" sz="2000" b="1" i="0" u="none" strike="noStrike" kern="1200" cap="none" spc="0" normalizeH="0" baseline="0" noProof="0" dirty="0" smtClean="0">
                <a:ln>
                  <a:noFill/>
                </a:ln>
                <a:solidFill>
                  <a:schemeClr val="bg1">
                    <a:lumMod val="95000"/>
                  </a:schemeClr>
                </a:solidFill>
                <a:effectLst/>
                <a:uLnTx/>
                <a:uFillTx/>
                <a:latin typeface="Arial Narrow" pitchFamily="34" charset="0"/>
              </a:rPr>
              <a:t> </a:t>
            </a:r>
            <a:r>
              <a:rPr kumimoji="0" lang="en-US" sz="2000" b="1" i="1" u="none" strike="noStrike" kern="1200" cap="none" spc="0" normalizeH="0" baseline="0" noProof="0" dirty="0" smtClean="0">
                <a:ln>
                  <a:noFill/>
                </a:ln>
                <a:solidFill>
                  <a:schemeClr val="bg1">
                    <a:lumMod val="95000"/>
                  </a:schemeClr>
                </a:solidFill>
                <a:effectLst/>
                <a:uLnTx/>
                <a:uFillTx/>
                <a:latin typeface="Arial Narrow" pitchFamily="34" charset="0"/>
              </a:rPr>
              <a:t>mutual support</a:t>
            </a:r>
            <a:r>
              <a:rPr kumimoji="0" lang="el-GR" sz="2000" b="1" i="1" u="none" strike="noStrike" kern="1200" cap="none" spc="0" normalizeH="0" baseline="0" noProof="0" dirty="0" smtClean="0">
                <a:ln>
                  <a:noFill/>
                </a:ln>
                <a:solidFill>
                  <a:schemeClr val="bg1">
                    <a:lumMod val="95000"/>
                  </a:schemeClr>
                </a:solidFill>
                <a:effectLst/>
                <a:uLnTx/>
                <a:uFillTx/>
                <a:latin typeface="Arial Narrow" pitchFamily="34" charset="0"/>
              </a:rPr>
              <a:t> </a:t>
            </a:r>
          </a:p>
          <a:p>
            <a:pPr marL="266700" marR="0" lvl="0" indent="-177800"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
              <a:tabLst/>
              <a:defRPr/>
            </a:pPr>
            <a:r>
              <a:rPr kumimoji="0" lang="el-GR" sz="2000" b="1" i="0" u="none" strike="noStrike" kern="1200" cap="none" spc="0" normalizeH="0" baseline="0" noProof="0" dirty="0" smtClean="0">
                <a:ln>
                  <a:noFill/>
                </a:ln>
                <a:solidFill>
                  <a:schemeClr val="bg1">
                    <a:lumMod val="95000"/>
                  </a:schemeClr>
                </a:solidFill>
                <a:effectLst/>
                <a:uLnTx/>
                <a:uFillTx/>
                <a:latin typeface="Arial Narrow" pitchFamily="34" charset="0"/>
              </a:rPr>
              <a:t>Υποστήριξη </a:t>
            </a:r>
            <a:r>
              <a:rPr kumimoji="0" lang="el-GR" sz="2000" b="1" i="0" u="none" strike="noStrike" kern="1200" cap="none" spc="0" normalizeH="0" baseline="0" noProof="0" dirty="0" err="1" smtClean="0">
                <a:ln>
                  <a:noFill/>
                </a:ln>
                <a:solidFill>
                  <a:schemeClr val="bg1">
                    <a:lumMod val="95000"/>
                  </a:schemeClr>
                </a:solidFill>
                <a:effectLst/>
                <a:uLnTx/>
                <a:uFillTx/>
                <a:latin typeface="Arial Narrow" pitchFamily="34" charset="0"/>
              </a:rPr>
              <a:t>ομοτίμων</a:t>
            </a:r>
            <a:r>
              <a:rPr kumimoji="0" lang="en-US" sz="2000" b="1" i="0" u="none" strike="noStrike" kern="1200" cap="none" spc="0" normalizeH="0" baseline="0" noProof="0" dirty="0" smtClean="0">
                <a:ln>
                  <a:noFill/>
                </a:ln>
                <a:solidFill>
                  <a:schemeClr val="bg1">
                    <a:lumMod val="95000"/>
                  </a:schemeClr>
                </a:solidFill>
                <a:effectLst/>
                <a:uLnTx/>
                <a:uFillTx/>
                <a:latin typeface="Arial Narrow" pitchFamily="34" charset="0"/>
              </a:rPr>
              <a:t> </a:t>
            </a:r>
            <a:r>
              <a:rPr kumimoji="0" lang="en-US" sz="2000" b="1" i="0" u="none" strike="noStrike" kern="1200" cap="none" spc="0" normalizeH="0" baseline="0" noProof="0" dirty="0" smtClean="0">
                <a:ln>
                  <a:noFill/>
                </a:ln>
                <a:solidFill>
                  <a:schemeClr val="accent1">
                    <a:lumMod val="50000"/>
                  </a:schemeClr>
                </a:solidFill>
                <a:effectLst/>
                <a:uLnTx/>
                <a:uFillTx/>
                <a:latin typeface="Arial Narrow" pitchFamily="34" charset="0"/>
              </a:rPr>
              <a:t>–</a:t>
            </a:r>
            <a:r>
              <a:rPr kumimoji="0" lang="en-US" sz="2000" b="1" i="0" u="none" strike="noStrike" kern="1200" cap="none" spc="0" normalizeH="0" baseline="0" noProof="0" dirty="0" smtClean="0">
                <a:ln>
                  <a:noFill/>
                </a:ln>
                <a:solidFill>
                  <a:schemeClr val="bg1">
                    <a:lumMod val="95000"/>
                  </a:schemeClr>
                </a:solidFill>
                <a:effectLst/>
                <a:uLnTx/>
                <a:uFillTx/>
                <a:latin typeface="Arial Narrow" pitchFamily="34" charset="0"/>
              </a:rPr>
              <a:t> </a:t>
            </a:r>
            <a:r>
              <a:rPr kumimoji="0" lang="en-US" sz="2000" b="1" i="1" strike="noStrike" kern="1200" cap="none" spc="0" normalizeH="0" baseline="0" noProof="0" dirty="0" smtClean="0">
                <a:ln>
                  <a:noFill/>
                </a:ln>
                <a:solidFill>
                  <a:schemeClr val="bg1">
                    <a:lumMod val="95000"/>
                  </a:schemeClr>
                </a:solidFill>
                <a:effectLst/>
                <a:uLnTx/>
                <a:uFillTx/>
                <a:latin typeface="Arial Narrow" pitchFamily="34" charset="0"/>
              </a:rPr>
              <a:t>peer support</a:t>
            </a:r>
            <a:endParaRPr kumimoji="0" lang="el-GR" sz="2000" b="1" i="1" strike="noStrike" kern="1200" cap="none" spc="0" normalizeH="0" baseline="0" noProof="0" dirty="0" smtClean="0">
              <a:ln>
                <a:noFill/>
              </a:ln>
              <a:solidFill>
                <a:schemeClr val="bg1">
                  <a:lumMod val="95000"/>
                </a:schemeClr>
              </a:solidFill>
              <a:effectLst/>
              <a:uLnTx/>
              <a:uFillTx/>
              <a:latin typeface="Arial Narrow" pitchFamily="34" charset="0"/>
            </a:endParaRPr>
          </a:p>
          <a:p>
            <a:pPr marL="266700" marR="0" lvl="0" indent="-177800"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
              <a:tabLst/>
              <a:defRPr/>
            </a:pPr>
            <a:r>
              <a:rPr kumimoji="0" lang="el-GR" sz="2000" b="1" i="0" u="none" strike="noStrike" kern="1200" cap="none" spc="0" normalizeH="0" baseline="0" noProof="0" dirty="0" smtClean="0">
                <a:ln>
                  <a:noFill/>
                </a:ln>
                <a:solidFill>
                  <a:schemeClr val="bg1">
                    <a:lumMod val="95000"/>
                  </a:schemeClr>
                </a:solidFill>
                <a:effectLst/>
                <a:uLnTx/>
                <a:uFillTx/>
                <a:latin typeface="Arial Narrow" pitchFamily="34" charset="0"/>
              </a:rPr>
              <a:t>Εργασία </a:t>
            </a:r>
            <a:r>
              <a:rPr kumimoji="0" lang="el-GR" sz="2000" b="1" i="0" u="none" strike="noStrike" kern="1200" cap="none" spc="0" normalizeH="0" baseline="0" noProof="0" dirty="0" err="1" smtClean="0">
                <a:ln>
                  <a:noFill/>
                </a:ln>
                <a:solidFill>
                  <a:schemeClr val="bg1">
                    <a:lumMod val="95000"/>
                  </a:schemeClr>
                </a:solidFill>
                <a:effectLst/>
                <a:uLnTx/>
                <a:uFillTx/>
                <a:latin typeface="Arial Narrow" pitchFamily="34" charset="0"/>
              </a:rPr>
              <a:t>ομοτίμων</a:t>
            </a:r>
            <a:r>
              <a:rPr kumimoji="0" lang="el-GR" sz="2000" b="1" i="0" u="none" strike="noStrike" kern="1200" cap="none" spc="0" normalizeH="0" baseline="0" noProof="0" dirty="0" smtClean="0">
                <a:ln>
                  <a:noFill/>
                </a:ln>
                <a:solidFill>
                  <a:schemeClr val="bg1">
                    <a:lumMod val="95000"/>
                  </a:schemeClr>
                </a:solidFill>
                <a:effectLst/>
                <a:uLnTx/>
                <a:uFillTx/>
                <a:latin typeface="Arial Narrow" pitchFamily="34" charset="0"/>
              </a:rPr>
              <a:t> </a:t>
            </a:r>
            <a:r>
              <a:rPr kumimoji="0" lang="en-US" sz="2000" b="1" i="0" u="none" strike="noStrike" kern="1200" cap="none" spc="0" normalizeH="0" baseline="0" noProof="0" dirty="0" smtClean="0">
                <a:ln>
                  <a:noFill/>
                </a:ln>
                <a:solidFill>
                  <a:schemeClr val="accent1">
                    <a:lumMod val="50000"/>
                  </a:schemeClr>
                </a:solidFill>
                <a:effectLst/>
                <a:uLnTx/>
                <a:uFillTx/>
                <a:latin typeface="Arial Narrow" pitchFamily="34" charset="0"/>
              </a:rPr>
              <a:t>–</a:t>
            </a:r>
            <a:r>
              <a:rPr kumimoji="0" lang="en-US" sz="2000" b="1" i="0" u="none" strike="noStrike" kern="1200" cap="none" spc="0" normalizeH="0" baseline="0" noProof="0" dirty="0" smtClean="0">
                <a:ln>
                  <a:noFill/>
                </a:ln>
                <a:solidFill>
                  <a:schemeClr val="bg1">
                    <a:lumMod val="95000"/>
                  </a:schemeClr>
                </a:solidFill>
                <a:effectLst/>
                <a:uLnTx/>
                <a:uFillTx/>
                <a:latin typeface="Arial Narrow" pitchFamily="34" charset="0"/>
              </a:rPr>
              <a:t> </a:t>
            </a:r>
            <a:r>
              <a:rPr kumimoji="0" lang="en-US" sz="2000" b="1" i="1" u="none" strike="noStrike" kern="1200" cap="none" spc="0" normalizeH="0" baseline="0" noProof="0" dirty="0" smtClean="0">
                <a:ln>
                  <a:noFill/>
                </a:ln>
                <a:solidFill>
                  <a:schemeClr val="bg1">
                    <a:lumMod val="95000"/>
                  </a:schemeClr>
                </a:solidFill>
                <a:effectLst/>
                <a:uLnTx/>
                <a:uFillTx/>
                <a:latin typeface="Arial Narrow" pitchFamily="34" charset="0"/>
              </a:rPr>
              <a:t>peer work</a:t>
            </a:r>
            <a:endParaRPr kumimoji="0" lang="el-GR" sz="2000" b="1" i="1" u="none" strike="noStrike" kern="1200" cap="none" spc="0" normalizeH="0" baseline="0" noProof="0" dirty="0" smtClean="0">
              <a:ln>
                <a:noFill/>
              </a:ln>
              <a:solidFill>
                <a:schemeClr val="bg1">
                  <a:lumMod val="95000"/>
                </a:schemeClr>
              </a:solidFill>
              <a:effectLst/>
              <a:uLnTx/>
              <a:uFillTx/>
              <a:latin typeface="Arial Narrow" pitchFamily="34" charset="0"/>
            </a:endParaRPr>
          </a:p>
          <a:p>
            <a:pPr marL="266700" marR="0" lvl="0" indent="-177800"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
              <a:tabLst/>
              <a:defRPr/>
            </a:pPr>
            <a:r>
              <a:rPr kumimoji="0" lang="el-GR" sz="2000" b="1" i="0" u="none" strike="noStrike" kern="1200" cap="none" spc="0" normalizeH="0" baseline="0" noProof="0" dirty="0" smtClean="0">
                <a:ln>
                  <a:noFill/>
                </a:ln>
                <a:solidFill>
                  <a:schemeClr val="bg1">
                    <a:lumMod val="95000"/>
                  </a:schemeClr>
                </a:solidFill>
                <a:effectLst/>
                <a:uLnTx/>
                <a:uFillTx/>
                <a:latin typeface="Arial Narrow" pitchFamily="34" charset="0"/>
              </a:rPr>
              <a:t>Ομότιμος </a:t>
            </a:r>
            <a:r>
              <a:rPr lang="el-GR" sz="2000" b="1" noProof="0" dirty="0" smtClean="0">
                <a:solidFill>
                  <a:schemeClr val="bg1">
                    <a:lumMod val="95000"/>
                  </a:schemeClr>
                </a:solidFill>
                <a:latin typeface="Arial Narrow" pitchFamily="34" charset="0"/>
              </a:rPr>
              <a:t>ε</a:t>
            </a:r>
            <a:r>
              <a:rPr kumimoji="0" lang="el-GR" sz="2000" b="1" i="0" u="none" strike="noStrike" kern="1200" cap="none" spc="0" normalizeH="0" baseline="0" noProof="0" dirty="0" smtClean="0">
                <a:ln>
                  <a:noFill/>
                </a:ln>
                <a:solidFill>
                  <a:schemeClr val="bg1">
                    <a:lumMod val="95000"/>
                  </a:schemeClr>
                </a:solidFill>
                <a:effectLst/>
                <a:uLnTx/>
                <a:uFillTx/>
                <a:latin typeface="Arial Narrow" pitchFamily="34" charset="0"/>
              </a:rPr>
              <a:t>ργαζόμενος</a:t>
            </a:r>
            <a:r>
              <a:rPr kumimoji="0" lang="en-US" sz="2000" b="1" i="0" u="none" strike="noStrike" kern="1200" cap="none" spc="0" normalizeH="0" baseline="0" noProof="0" dirty="0" smtClean="0">
                <a:ln>
                  <a:noFill/>
                </a:ln>
                <a:solidFill>
                  <a:schemeClr val="bg1">
                    <a:lumMod val="95000"/>
                  </a:schemeClr>
                </a:solidFill>
                <a:effectLst/>
                <a:uLnTx/>
                <a:uFillTx/>
                <a:latin typeface="Arial Narrow" pitchFamily="34" charset="0"/>
              </a:rPr>
              <a:t> </a:t>
            </a:r>
            <a:r>
              <a:rPr kumimoji="0" lang="en-US" sz="2000" b="1" i="0" u="none" strike="noStrike" kern="1200" cap="none" spc="0" normalizeH="0" baseline="0" noProof="0" dirty="0" smtClean="0">
                <a:ln>
                  <a:noFill/>
                </a:ln>
                <a:solidFill>
                  <a:schemeClr val="accent1">
                    <a:lumMod val="50000"/>
                  </a:schemeClr>
                </a:solidFill>
                <a:effectLst/>
                <a:uLnTx/>
                <a:uFillTx/>
                <a:latin typeface="Arial Narrow" pitchFamily="34" charset="0"/>
              </a:rPr>
              <a:t>–</a:t>
            </a:r>
            <a:r>
              <a:rPr kumimoji="0" lang="el-GR" sz="2000" b="1" i="0" u="none" strike="noStrike" kern="1200" cap="none" spc="0" normalizeH="0" baseline="0" noProof="0" dirty="0" smtClean="0">
                <a:ln>
                  <a:noFill/>
                </a:ln>
                <a:solidFill>
                  <a:schemeClr val="bg1">
                    <a:lumMod val="95000"/>
                  </a:schemeClr>
                </a:solidFill>
                <a:effectLst/>
                <a:uLnTx/>
                <a:uFillTx/>
                <a:latin typeface="Arial Narrow" pitchFamily="34" charset="0"/>
              </a:rPr>
              <a:t> </a:t>
            </a:r>
            <a:r>
              <a:rPr kumimoji="0" lang="en-US" sz="2000" b="1" i="1" u="none" strike="noStrike" kern="1200" cap="none" spc="0" normalizeH="0" baseline="0" noProof="0" dirty="0" smtClean="0">
                <a:ln>
                  <a:noFill/>
                </a:ln>
                <a:solidFill>
                  <a:schemeClr val="bg1">
                    <a:lumMod val="95000"/>
                  </a:schemeClr>
                </a:solidFill>
                <a:effectLst/>
                <a:uLnTx/>
                <a:uFillTx/>
                <a:latin typeface="Arial Narrow" pitchFamily="34" charset="0"/>
              </a:rPr>
              <a:t>peer worker</a:t>
            </a:r>
            <a:endParaRPr kumimoji="0" lang="el-GR" sz="2000" b="1" i="1" u="none" strike="noStrike" kern="1200" cap="none" spc="0" normalizeH="0" baseline="0" noProof="0" dirty="0">
              <a:ln>
                <a:noFill/>
              </a:ln>
              <a:solidFill>
                <a:schemeClr val="bg1">
                  <a:lumMod val="95000"/>
                </a:schemeClr>
              </a:solidFill>
              <a:effectLst/>
              <a:uLnTx/>
              <a:uFillTx/>
              <a:latin typeface="Arial Narrow" pitchFamily="34" charset="0"/>
            </a:endParaRPr>
          </a:p>
        </p:txBody>
      </p:sp>
      <p:sp>
        <p:nvSpPr>
          <p:cNvPr id="6" name="2 - Θέση περιεχομένου"/>
          <p:cNvSpPr txBox="1">
            <a:spLocks/>
          </p:cNvSpPr>
          <p:nvPr/>
        </p:nvSpPr>
        <p:spPr>
          <a:xfrm>
            <a:off x="3714744" y="642918"/>
            <a:ext cx="4643470" cy="2428868"/>
          </a:xfrm>
          <a:prstGeom prst="rect">
            <a:avLst/>
          </a:prstGeom>
        </p:spPr>
        <p:txBody>
          <a:bodyPr vert="horz">
            <a:normAutofit/>
          </a:bodyPr>
          <a:lstStyle/>
          <a:p>
            <a:pPr marL="266700" marR="0" lvl="0" indent="-177800"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
              <a:tabLst/>
              <a:defRPr/>
            </a:pPr>
            <a:endParaRPr kumimoji="0" lang="el-GR" sz="2000" b="1" i="1" u="none" strike="noStrike" kern="1200" cap="none" spc="0" normalizeH="0" baseline="0" noProof="0" dirty="0">
              <a:ln>
                <a:noFill/>
              </a:ln>
              <a:solidFill>
                <a:schemeClr val="bg1">
                  <a:lumMod val="95000"/>
                </a:schemeClr>
              </a:solidFill>
              <a:effectLst/>
              <a:uLnTx/>
              <a:uFillTx/>
              <a:latin typeface="Arial Narrow" pitchFamily="34" charset="0"/>
            </a:endParaRPr>
          </a:p>
        </p:txBody>
      </p:sp>
      <p:sp>
        <p:nvSpPr>
          <p:cNvPr id="7" name="1 - Τίτλος"/>
          <p:cNvSpPr txBox="1">
            <a:spLocks/>
          </p:cNvSpPr>
          <p:nvPr/>
        </p:nvSpPr>
        <p:spPr>
          <a:xfrm>
            <a:off x="214282" y="357166"/>
            <a:ext cx="5072098" cy="8382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200" b="1" i="0" u="none" strike="noStrike" kern="1200" cap="all" spc="0" normalizeH="0" baseline="0" noProof="0" dirty="0" smtClean="0">
                <a:ln>
                  <a:noFill/>
                </a:ln>
                <a:solidFill>
                  <a:schemeClr val="bg1"/>
                </a:solidFill>
                <a:effectLst>
                  <a:reflection blurRad="12700" stA="48000" endA="300" endPos="55000" dir="5400000" sy="-90000" algn="bl" rotWithShape="0"/>
                </a:effectLst>
                <a:uLnTx/>
                <a:uFillTx/>
                <a:latin typeface="Arial" pitchFamily="34" charset="0"/>
                <a:ea typeface="+mj-ea"/>
                <a:cs typeface="Arial" pitchFamily="34" charset="0"/>
              </a:rPr>
              <a:t>Η</a:t>
            </a:r>
            <a:r>
              <a:rPr kumimoji="0" lang="el-GR" sz="2200" b="1" i="0" u="none" strike="noStrike" kern="1200" cap="all" spc="0" normalizeH="0" noProof="0" dirty="0" smtClean="0">
                <a:ln>
                  <a:noFill/>
                </a:ln>
                <a:solidFill>
                  <a:schemeClr val="bg1"/>
                </a:solidFill>
                <a:effectLst>
                  <a:reflection blurRad="12700" stA="48000" endA="300" endPos="55000" dir="5400000" sy="-90000" algn="bl" rotWithShape="0"/>
                </a:effectLst>
                <a:uLnTx/>
                <a:uFillTx/>
                <a:latin typeface="Arial" pitchFamily="34" charset="0"/>
                <a:ea typeface="+mj-ea"/>
                <a:cs typeface="Arial" pitchFamily="34" charset="0"/>
              </a:rPr>
              <a:t> ορολογία στη γλώσσα </a:t>
            </a:r>
            <a:r>
              <a:rPr kumimoji="0" lang="el-GR" sz="2200" b="1" i="0" u="none" strike="noStrike" kern="1200" cap="all" spc="0" normalizeH="0" noProof="0" dirty="0" err="1" smtClean="0">
                <a:ln>
                  <a:noFill/>
                </a:ln>
                <a:solidFill>
                  <a:schemeClr val="bg1"/>
                </a:solidFill>
                <a:effectLst>
                  <a:reflection blurRad="12700" stA="48000" endA="300" endPos="55000" dir="5400000" sy="-90000" algn="bl" rotWithShape="0"/>
                </a:effectLst>
                <a:uLnTx/>
                <a:uFillTx/>
                <a:latin typeface="Arial" pitchFamily="34" charset="0"/>
                <a:ea typeface="+mj-ea"/>
                <a:cs typeface="Arial" pitchFamily="34" charset="0"/>
              </a:rPr>
              <a:t>μαΣ</a:t>
            </a:r>
            <a:r>
              <a:rPr kumimoji="0" lang="el-GR" sz="2200" b="1" i="0" u="none" strike="noStrike" kern="1200" cap="all" spc="0" normalizeH="0" noProof="0" dirty="0" smtClean="0">
                <a:ln>
                  <a:noFill/>
                </a:ln>
                <a:solidFill>
                  <a:schemeClr val="bg1"/>
                </a:solidFill>
                <a:effectLst>
                  <a:reflection blurRad="12700" stA="48000" endA="300" endPos="55000" dir="5400000" sy="-90000" algn="bl" rotWithShape="0"/>
                </a:effectLst>
                <a:uLnTx/>
                <a:uFillTx/>
                <a:latin typeface="Arial" pitchFamily="34" charset="0"/>
                <a:ea typeface="+mj-ea"/>
                <a:cs typeface="Arial" pitchFamily="34" charset="0"/>
              </a:rPr>
              <a:t>…</a:t>
            </a:r>
            <a:endParaRPr kumimoji="0" lang="el-GR" sz="2200" b="1" i="0" u="none" strike="noStrike" kern="1200" cap="all" spc="0" normalizeH="0" baseline="0" noProof="0" dirty="0">
              <a:ln>
                <a:noFill/>
              </a:ln>
              <a:solidFill>
                <a:schemeClr val="bg1"/>
              </a:solidFill>
              <a:effectLst>
                <a:reflection blurRad="12700" stA="48000" endA="300" endPos="55000" dir="5400000" sy="-90000" algn="bl" rotWithShape="0"/>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Αποτέλεσμα εικόνας για peer support&quot;"/>
          <p:cNvPicPr>
            <a:picLocks noChangeAspect="1" noChangeArrowheads="1"/>
          </p:cNvPicPr>
          <p:nvPr/>
        </p:nvPicPr>
        <p:blipFill>
          <a:blip r:embed="rId2"/>
          <a:srcRect/>
          <a:stretch>
            <a:fillRect/>
          </a:stretch>
        </p:blipFill>
        <p:spPr bwMode="auto">
          <a:xfrm>
            <a:off x="0" y="785794"/>
            <a:ext cx="9144000" cy="6572296"/>
          </a:xfrm>
          <a:prstGeom prst="rect">
            <a:avLst/>
          </a:prstGeom>
          <a:solidFill>
            <a:schemeClr val="bg1"/>
          </a:solidFill>
        </p:spPr>
      </p:pic>
      <p:sp>
        <p:nvSpPr>
          <p:cNvPr id="1025" name="Rectangle 1"/>
          <p:cNvSpPr>
            <a:spLocks noChangeArrowheads="1"/>
          </p:cNvSpPr>
          <p:nvPr/>
        </p:nvSpPr>
        <p:spPr bwMode="auto">
          <a:xfrm>
            <a:off x="214282" y="5857892"/>
            <a:ext cx="8715436" cy="784782"/>
          </a:xfrm>
          <a:prstGeom prst="rect">
            <a:avLst/>
          </a:prstGeom>
          <a:solidFill>
            <a:srgbClr val="FFFFFF"/>
          </a:solid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systematic review of influences on implementation of peer support work for adults with mental health problems</a:t>
            </a:r>
            <a:r>
              <a:rPr kumimoji="0" lang="el-GR" sz="12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(2019)</a:t>
            </a:r>
            <a:endParaRPr lang="el-GR" sz="1200" dirty="0" smtClean="0">
              <a:solidFill>
                <a:srgbClr val="000000"/>
              </a:solidFill>
              <a:latin typeface="Arial" pitchFamily="34" charset="0"/>
              <a:ea typeface="Times New Roman" pitchFamily="18" charset="0"/>
              <a:cs typeface="Arial" pitchFamily="34" charset="0"/>
            </a:endParaRPr>
          </a:p>
          <a:p>
            <a:pPr algn="just" fontAlgn="base">
              <a:spcBef>
                <a:spcPts val="600"/>
              </a:spcBef>
              <a:spcAft>
                <a:spcPct val="0"/>
              </a:spcAft>
            </a:pPr>
            <a:r>
              <a:rPr lang="en-US" sz="1200" dirty="0" smtClean="0">
                <a:latin typeface="Arial" pitchFamily="34" charset="0"/>
                <a:cs typeface="Arial" pitchFamily="34" charset="0"/>
              </a:rPr>
              <a:t>Using Peer Support in Developing Empowering Mental Health Services (UPSIDES): Background, Rationale and Methodology</a:t>
            </a:r>
            <a:r>
              <a:rPr lang="el-GR" sz="1200" dirty="0" smtClean="0">
                <a:latin typeface="Arial" pitchFamily="34" charset="0"/>
                <a:cs typeface="Arial" pitchFamily="34" charset="0"/>
              </a:rPr>
              <a:t> (2019)</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2 - Θέση περιεχομένου"/>
          <p:cNvSpPr txBox="1">
            <a:spLocks/>
          </p:cNvSpPr>
          <p:nvPr/>
        </p:nvSpPr>
        <p:spPr>
          <a:xfrm>
            <a:off x="285720" y="214290"/>
            <a:ext cx="8643998" cy="1571636"/>
          </a:xfrm>
          <a:prstGeom prst="rect">
            <a:avLst/>
          </a:prstGeom>
          <a:solidFill>
            <a:schemeClr val="bg1"/>
          </a:solidFill>
          <a:ln>
            <a:solidFill>
              <a:schemeClr val="accent1">
                <a:lumMod val="50000"/>
              </a:schemeClr>
            </a:solidFill>
          </a:ln>
        </p:spPr>
        <p:txBody>
          <a:bodyPr vert="horz">
            <a:normAutofit fontScale="92500" lnSpcReduction="20000"/>
          </a:bodyPr>
          <a:lstStyle/>
          <a:p>
            <a:pPr marL="0" marR="0" lvl="0" indent="0" algn="just" defTabSz="914400" rtl="0" eaLnBrk="1" fontAlgn="auto" latinLnBrk="0" hangingPunct="1">
              <a:lnSpc>
                <a:spcPct val="110000"/>
              </a:lnSpc>
              <a:spcBef>
                <a:spcPts val="600"/>
              </a:spcBef>
              <a:spcAft>
                <a:spcPts val="0"/>
              </a:spcAft>
              <a:buClr>
                <a:schemeClr val="accent1"/>
              </a:buClr>
              <a:buSzPct val="70000"/>
              <a:buFont typeface="Wingdings 2"/>
              <a:buNone/>
              <a:tabLst/>
              <a:defRPr/>
            </a:pPr>
            <a:r>
              <a:rPr kumimoji="0" lang="en-US" sz="2000" b="1" i="0" u="none" strike="noStrike" kern="1200" cap="none" spc="0" normalizeH="0" baseline="0" noProof="0" dirty="0" smtClean="0">
                <a:ln>
                  <a:noFill/>
                </a:ln>
                <a:solidFill>
                  <a:schemeClr val="tx1">
                    <a:lumMod val="65000"/>
                    <a:lumOff val="35000"/>
                  </a:schemeClr>
                </a:solidFill>
                <a:effectLst/>
                <a:uLnTx/>
                <a:uFillTx/>
                <a:latin typeface="Arial Narrow" pitchFamily="34" charset="0"/>
                <a:ea typeface="+mn-ea"/>
                <a:cs typeface="+mn-cs"/>
              </a:rPr>
              <a:t>Peers are people with lived experience of mental illness. Peer support is an established intervention in which peers offer support to others with mental illness.</a:t>
            </a:r>
            <a:endParaRPr kumimoji="0" lang="el-GR" sz="2000" b="1" i="0" u="none" strike="noStrike" kern="1200" cap="none" spc="0" normalizeH="0" baseline="0" noProof="0" dirty="0" smtClean="0">
              <a:ln>
                <a:noFill/>
              </a:ln>
              <a:solidFill>
                <a:schemeClr val="tx1">
                  <a:lumMod val="65000"/>
                  <a:lumOff val="35000"/>
                </a:schemeClr>
              </a:solidFill>
              <a:effectLst/>
              <a:uLnTx/>
              <a:uFillTx/>
              <a:latin typeface="Arial Narrow" pitchFamily="34" charset="0"/>
              <a:ea typeface="+mn-ea"/>
              <a:cs typeface="+mn-cs"/>
            </a:endParaRPr>
          </a:p>
          <a:p>
            <a:pPr marL="0" marR="0" lvl="0" indent="0" algn="just" defTabSz="914400" rtl="0" eaLnBrk="1" fontAlgn="auto" latinLnBrk="0" hangingPunct="1">
              <a:lnSpc>
                <a:spcPct val="110000"/>
              </a:lnSpc>
              <a:spcBef>
                <a:spcPts val="600"/>
              </a:spcBef>
              <a:spcAft>
                <a:spcPts val="0"/>
              </a:spcAft>
              <a:buClr>
                <a:schemeClr val="accent1"/>
              </a:buClr>
              <a:buSzPct val="70000"/>
              <a:buFont typeface="Wingdings 2"/>
              <a:buNone/>
              <a:tabLst/>
              <a:defRPr/>
            </a:pPr>
            <a:r>
              <a:rPr lang="el-GR" sz="2000" b="1" dirty="0" smtClean="0">
                <a:solidFill>
                  <a:schemeClr val="tx1">
                    <a:lumMod val="65000"/>
                    <a:lumOff val="35000"/>
                  </a:schemeClr>
                </a:solidFill>
                <a:latin typeface="Arial Narrow" pitchFamily="34" charset="0"/>
              </a:rPr>
              <a:t>Οι ομότιμοι είναι άτομα με προσωπική εμπειρία ψυχικής διαταραχής. Η υποστήριξη </a:t>
            </a:r>
            <a:r>
              <a:rPr lang="el-GR" sz="2000" b="1" dirty="0" err="1" smtClean="0">
                <a:solidFill>
                  <a:schemeClr val="tx1">
                    <a:lumMod val="65000"/>
                    <a:lumOff val="35000"/>
                  </a:schemeClr>
                </a:solidFill>
                <a:latin typeface="Arial Narrow" pitchFamily="34" charset="0"/>
              </a:rPr>
              <a:t>ομοτίμων</a:t>
            </a:r>
            <a:r>
              <a:rPr lang="el-GR" sz="2000" b="1" dirty="0" smtClean="0">
                <a:solidFill>
                  <a:schemeClr val="tx1">
                    <a:lumMod val="65000"/>
                    <a:lumOff val="35000"/>
                  </a:schemeClr>
                </a:solidFill>
                <a:latin typeface="Arial Narrow" pitchFamily="34" charset="0"/>
              </a:rPr>
              <a:t> είναι μια εγκατεστημένη</a:t>
            </a:r>
            <a:r>
              <a:rPr lang="en-US" sz="2000" b="1" dirty="0" smtClean="0">
                <a:solidFill>
                  <a:schemeClr val="tx1">
                    <a:lumMod val="65000"/>
                    <a:lumOff val="35000"/>
                  </a:schemeClr>
                </a:solidFill>
                <a:latin typeface="Arial Narrow" pitchFamily="34" charset="0"/>
              </a:rPr>
              <a:t> </a:t>
            </a:r>
            <a:r>
              <a:rPr lang="el-GR" sz="2000" b="1" dirty="0" smtClean="0">
                <a:solidFill>
                  <a:schemeClr val="tx1">
                    <a:lumMod val="65000"/>
                    <a:lumOff val="35000"/>
                  </a:schemeClr>
                </a:solidFill>
                <a:latin typeface="Arial Narrow" pitchFamily="34" charset="0"/>
              </a:rPr>
              <a:t>(καθιερωμένη</a:t>
            </a:r>
            <a:r>
              <a:rPr lang="el-GR" sz="2000" b="1" dirty="0" smtClean="0">
                <a:solidFill>
                  <a:schemeClr val="tx1">
                    <a:lumMod val="65000"/>
                    <a:lumOff val="35000"/>
                  </a:schemeClr>
                </a:solidFill>
                <a:latin typeface="Arial Narrow" pitchFamily="34" charset="0"/>
              </a:rPr>
              <a:t>, εδραιωμένη, θεσμική) παρέμβαση κατά την οποία οι ομότιμοι προσφέρουν υποστήριξη σε άλλα άτομα με ψυχική διαταραχή.</a:t>
            </a:r>
            <a:endParaRPr kumimoji="0" lang="el-GR" sz="2000" b="1" i="0" u="none" strike="noStrike" kern="1200" cap="none" spc="0" normalizeH="0" baseline="0" noProof="0" dirty="0">
              <a:ln>
                <a:noFill/>
              </a:ln>
              <a:solidFill>
                <a:schemeClr val="tx1">
                  <a:lumMod val="65000"/>
                  <a:lumOff val="35000"/>
                </a:schemeClr>
              </a:solidFill>
              <a:effectLst/>
              <a:uLnTx/>
              <a:uFillTx/>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495</TotalTime>
  <Words>1164</Words>
  <PresentationFormat>Προβολή στην οθόνη (4:3)</PresentationFormat>
  <Paragraphs>64</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Διαστημικό</vt:lpstr>
      <vt:lpstr> </vt:lpstr>
      <vt:lpstr>Συνηγορία και ενδυνάμωση</vt:lpstr>
      <vt:lpstr>Ενδυνάμωση και Ανάρρωση</vt:lpstr>
      <vt:lpstr>Τι είναι η ενδυνάμωση στην πράξη </vt:lpstr>
      <vt:lpstr>Τι είναι η ενδυνάμωση στην πράξη </vt:lpstr>
      <vt:lpstr>ΕπομένωΣ, τι δεν είναι Ενδυνάμωση;</vt:lpstr>
      <vt:lpstr>Ενδυνάμωση και ΑΥΤΟΒοήΘΕΙΑ</vt:lpstr>
      <vt:lpstr>Διαφάνεια 8</vt:lpstr>
      <vt:lpstr>Διαφάνεια 9</vt:lpstr>
      <vt:lpstr>Διαφάνεια 10</vt:lpstr>
      <vt:lpstr>Τι κάνουν οι Peer workers (Peer Specialists);  </vt:lpstr>
      <vt:lpstr>Διαφάνεια 12</vt:lpstr>
      <vt:lpstr>Πού βρισκόμαστε στον φορέα μασ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ΕΚΨ</dc:creator>
  <cp:lastModifiedBy>User</cp:lastModifiedBy>
  <cp:revision>55</cp:revision>
  <dcterms:created xsi:type="dcterms:W3CDTF">2020-01-25T11:40:34Z</dcterms:created>
  <dcterms:modified xsi:type="dcterms:W3CDTF">2020-01-27T07:33:26Z</dcterms:modified>
</cp:coreProperties>
</file>