
<file path=[Content_Types].xml><?xml version="1.0" encoding="utf-8"?>
<Types xmlns="http://schemas.openxmlformats.org/package/2006/content-types">
  <Default Extension="jpe"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9" r:id="rId1"/>
  </p:sldMasterIdLst>
  <p:sldIdLst>
    <p:sldId id="256" r:id="rId2"/>
    <p:sldId id="257" r:id="rId3"/>
    <p:sldId id="260" r:id="rId4"/>
    <p:sldId id="261" r:id="rId5"/>
    <p:sldId id="272" r:id="rId6"/>
    <p:sldId id="262" r:id="rId7"/>
    <p:sldId id="263" r:id="rId8"/>
    <p:sldId id="264" r:id="rId9"/>
    <p:sldId id="267" r:id="rId10"/>
    <p:sldId id="268" r:id="rId11"/>
    <p:sldId id="269" r:id="rId12"/>
    <p:sldId id="274" r:id="rId13"/>
    <p:sldId id="275" r:id="rId14"/>
    <p:sldId id="276" r:id="rId15"/>
    <p:sldId id="27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pPr/>
              <a:t>6/7/2017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208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pPr/>
              <a:t>6/7/2017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4132605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pPr/>
              <a:t>6/7/2017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93039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pPr/>
              <a:t>6/7/2017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370521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pPr/>
              <a:t>6/7/2017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9759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pPr/>
              <a:t>6/7/2017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3656149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pPr/>
              <a:t>6/7/2017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134602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pPr/>
              <a:t>6/7/2017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1222787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509A250-FF31-4206-8172-F9D3106AACB1}" type="datetimeFigureOut">
              <a:rPr lang="en-US" smtClean="0"/>
              <a:pPr/>
              <a:t>6/7/2017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653172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509A250-FF31-4206-8172-F9D3106AACB1}" type="datetimeFigureOut">
              <a:rPr lang="en-US" smtClean="0"/>
              <a:pPr/>
              <a:t>6/7/2017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610893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pPr/>
              <a:t>6/7/2017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pPr/>
              <a:t>‹#›</a:t>
            </a:fld>
            <a:endParaRPr lang="en-US" dirty="0"/>
          </a:p>
        </p:txBody>
      </p:sp>
    </p:spTree>
    <p:extLst>
      <p:ext uri="{BB962C8B-B14F-4D97-AF65-F5344CB8AC3E}">
        <p14:creationId xmlns:p14="http://schemas.microsoft.com/office/powerpoint/2010/main" val="2089905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AAD347D-5ACD-4C99-B74B-A9C85AD731AF}" type="datetimeFigureOut">
              <a:rPr lang="en-US" smtClean="0"/>
              <a:pPr/>
              <a:t>6/7/2017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02111984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672321"/>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93009" y="1883243"/>
            <a:ext cx="8835861" cy="2217105"/>
          </a:xfrm>
        </p:spPr>
        <p:txBody>
          <a:bodyPr>
            <a:normAutofit/>
          </a:bodyPr>
          <a:lstStyle/>
          <a:p>
            <a:pPr algn="ctr">
              <a:lnSpc>
                <a:spcPct val="100000"/>
              </a:lnSpc>
            </a:pPr>
            <a:r>
              <a:rPr lang="el-GR" sz="4400" b="1" dirty="0" smtClean="0">
                <a:solidFill>
                  <a:schemeClr val="accent2">
                    <a:lumMod val="75000"/>
                  </a:schemeClr>
                </a:solidFill>
              </a:rPr>
              <a:t>ΓΡΑΦΕΙΟ </a:t>
            </a:r>
            <a:r>
              <a:rPr lang="el-GR" sz="4400" b="1" dirty="0" smtClean="0">
                <a:solidFill>
                  <a:schemeClr val="accent2">
                    <a:lumMod val="75000"/>
                  </a:schemeClr>
                </a:solidFill>
              </a:rPr>
              <a:t>ΣΥΝΗΓΟΡΙΑΣ:</a:t>
            </a:r>
            <a:br>
              <a:rPr lang="el-GR" sz="4400" b="1" dirty="0" smtClean="0">
                <a:solidFill>
                  <a:schemeClr val="accent2">
                    <a:lumMod val="75000"/>
                  </a:schemeClr>
                </a:solidFill>
              </a:rPr>
            </a:br>
            <a:r>
              <a:rPr lang="el-GR" sz="4400" b="1" dirty="0" smtClean="0">
                <a:solidFill>
                  <a:schemeClr val="accent2">
                    <a:lumMod val="75000"/>
                  </a:schemeClr>
                </a:solidFill>
              </a:rPr>
              <a:t>ΜΙΑ </a:t>
            </a:r>
            <a:r>
              <a:rPr lang="el-GR" sz="4400" b="1" dirty="0" smtClean="0">
                <a:solidFill>
                  <a:schemeClr val="accent2">
                    <a:lumMod val="75000"/>
                  </a:schemeClr>
                </a:solidFill>
              </a:rPr>
              <a:t>ΠΡΩΤΟΠΟΡΟΣ </a:t>
            </a:r>
            <a:r>
              <a:rPr lang="el-GR" sz="4400" b="1" dirty="0" smtClean="0">
                <a:solidFill>
                  <a:schemeClr val="accent2">
                    <a:lumMod val="75000"/>
                  </a:schemeClr>
                </a:solidFill>
              </a:rPr>
              <a:t>ΔΡΑΣΗ ΠΟΥ ΕΜΕΙΝΕ ΜΕΤΕΩΡΗ ΣΕ ΜΙΑ ΚΟΙΝΩΝΙΑ ΣΕ ΚΡΙΣΗ</a:t>
            </a:r>
            <a:endParaRPr lang="el-GR" sz="4400" b="1" dirty="0">
              <a:solidFill>
                <a:schemeClr val="accent2">
                  <a:lumMod val="75000"/>
                </a:schemeClr>
              </a:solidFill>
            </a:endParaRPr>
          </a:p>
        </p:txBody>
      </p:sp>
      <p:sp>
        <p:nvSpPr>
          <p:cNvPr id="3" name="Subtitle 2"/>
          <p:cNvSpPr>
            <a:spLocks noGrp="1"/>
          </p:cNvSpPr>
          <p:nvPr>
            <p:ph type="subTitle" idx="1"/>
          </p:nvPr>
        </p:nvSpPr>
        <p:spPr>
          <a:xfrm>
            <a:off x="3089190" y="4382530"/>
            <a:ext cx="7409256" cy="2168582"/>
          </a:xfrm>
        </p:spPr>
        <p:txBody>
          <a:bodyPr>
            <a:noAutofit/>
          </a:bodyPr>
          <a:lstStyle/>
          <a:p>
            <a:pPr algn="r">
              <a:lnSpc>
                <a:spcPct val="150000"/>
              </a:lnSpc>
            </a:pPr>
            <a:r>
              <a:rPr lang="el-GR" sz="1400" dirty="0" smtClean="0">
                <a:solidFill>
                  <a:schemeClr val="tx1"/>
                </a:solidFill>
                <a:latin typeface="Verdana" pitchFamily="34" charset="0"/>
                <a:ea typeface="Verdana" pitchFamily="34" charset="0"/>
                <a:cs typeface="Verdana" pitchFamily="34" charset="0"/>
              </a:rPr>
              <a:t>ΝΙΚΗ ΔΑΡΜΟΓΙΑΝΝΗ</a:t>
            </a:r>
            <a:endParaRPr lang="en-US" sz="1400" dirty="0">
              <a:solidFill>
                <a:schemeClr val="tx1"/>
              </a:solidFill>
              <a:latin typeface="Verdana" pitchFamily="34" charset="0"/>
              <a:ea typeface="Verdana" pitchFamily="34" charset="0"/>
              <a:cs typeface="Verdana" pitchFamily="34" charset="0"/>
            </a:endParaRPr>
          </a:p>
          <a:p>
            <a:pPr algn="r">
              <a:lnSpc>
                <a:spcPct val="150000"/>
              </a:lnSpc>
            </a:pPr>
            <a:r>
              <a:rPr lang="el-GR" sz="1400" dirty="0" smtClean="0">
                <a:solidFill>
                  <a:schemeClr val="tx1"/>
                </a:solidFill>
                <a:latin typeface="Verdana" pitchFamily="34" charset="0"/>
                <a:ea typeface="Verdana" pitchFamily="34" charset="0"/>
                <a:cs typeface="Verdana" pitchFamily="34" charset="0"/>
              </a:rPr>
              <a:t>ΨΥΧΟΠΑΙΔΑΓΩΓΟΣ-ΨΥΧΟΘΕΡΑΠΕΥΤΡΙΑ</a:t>
            </a:r>
          </a:p>
          <a:p>
            <a:pPr algn="r">
              <a:lnSpc>
                <a:spcPct val="150000"/>
              </a:lnSpc>
            </a:pPr>
            <a:r>
              <a:rPr lang="el-GR" sz="1400" dirty="0" smtClean="0">
                <a:solidFill>
                  <a:schemeClr val="tx1"/>
                </a:solidFill>
                <a:latin typeface="Verdana" pitchFamily="34" charset="0"/>
                <a:ea typeface="Verdana" pitchFamily="34" charset="0"/>
                <a:cs typeface="Verdana" pitchFamily="34" charset="0"/>
              </a:rPr>
              <a:t>9 ΙΟΥΝΙΟΥ 2017</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87051" y="0"/>
            <a:ext cx="3325409" cy="1415465"/>
          </a:xfrm>
          <a:prstGeom prst="rect">
            <a:avLst/>
          </a:prstGeom>
        </p:spPr>
      </p:pic>
    </p:spTree>
    <p:extLst>
      <p:ext uri="{BB962C8B-B14F-4D97-AF65-F5344CB8AC3E}">
        <p14:creationId xmlns:p14="http://schemas.microsoft.com/office/powerpoint/2010/main" val="159983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lstStyle/>
          <a:p>
            <a:pPr algn="just"/>
            <a:r>
              <a:rPr lang="el-GR" dirty="0"/>
              <a:t>Τα πρώτα αποτελέσματα του τηλεφωνικού </a:t>
            </a:r>
            <a:r>
              <a:rPr lang="en-US" b="1" dirty="0"/>
              <a:t>follow</a:t>
            </a:r>
            <a:r>
              <a:rPr lang="el-GR" b="1" dirty="0"/>
              <a:t>-</a:t>
            </a:r>
            <a:r>
              <a:rPr lang="en-US" b="1" dirty="0"/>
              <a:t>up</a:t>
            </a:r>
            <a:r>
              <a:rPr lang="el-GR" b="1" dirty="0"/>
              <a:t> στο 10%</a:t>
            </a:r>
            <a:r>
              <a:rPr lang="el-GR" dirty="0"/>
              <a:t> των υποθέσεων, κατέδειξαν ότι τα </a:t>
            </a:r>
            <a:r>
              <a:rPr lang="el-GR" b="1" dirty="0"/>
              <a:t>3/5 </a:t>
            </a:r>
            <a:r>
              <a:rPr lang="el-GR" dirty="0"/>
              <a:t>των ωφελούμενων ακολούθησαν τις κατευθύνσεις που έλαβαν και κατά δήλωσή τους, αυτό τους βοήθησε πάρα πολύ. </a:t>
            </a:r>
            <a:endParaRPr lang="el-GR" dirty="0" smtClean="0"/>
          </a:p>
          <a:p>
            <a:pPr algn="just"/>
            <a:r>
              <a:rPr lang="el-GR" dirty="0" smtClean="0"/>
              <a:t>Οι </a:t>
            </a:r>
            <a:r>
              <a:rPr lang="el-GR" dirty="0"/>
              <a:t>υπόλοιποι δεν ακολούθησαν τις κατευθύνσεις εξαιτίας άλλων παραγόντων (</a:t>
            </a:r>
            <a:r>
              <a:rPr lang="el-GR" u="sng" dirty="0"/>
              <a:t>επιδείνωση της υγείας τους, σωματικής ή ψυχικής, αλλαγή </a:t>
            </a:r>
            <a:r>
              <a:rPr lang="el-GR" u="sng" dirty="0" smtClean="0"/>
              <a:t>συνθηκών </a:t>
            </a:r>
            <a:r>
              <a:rPr lang="el-GR" u="sng" dirty="0"/>
              <a:t>στη ζωή </a:t>
            </a:r>
            <a:r>
              <a:rPr lang="el-GR" u="sng" dirty="0" smtClean="0"/>
              <a:t>τους)</a:t>
            </a:r>
            <a:r>
              <a:rPr lang="el-GR" dirty="0" smtClean="0"/>
              <a:t>. Δήλωσαν ωστόσο </a:t>
            </a:r>
            <a:r>
              <a:rPr lang="el-GR" dirty="0" smtClean="0"/>
              <a:t>ότι </a:t>
            </a:r>
            <a:r>
              <a:rPr lang="el-GR" dirty="0"/>
              <a:t>ανακουφίστηκαν από την εξεύρεση λύσης στο πρόβλημά τους. </a:t>
            </a:r>
          </a:p>
          <a:p>
            <a:pPr algn="just"/>
            <a:r>
              <a:rPr lang="el-GR" dirty="0" smtClean="0"/>
              <a:t>Αυτό που όλοι επεσήμαναν είναι </a:t>
            </a:r>
            <a:r>
              <a:rPr lang="el-GR" dirty="0" smtClean="0"/>
              <a:t> ότι ικανοποιήθηκαν πολύ και ανακουφίστηκαν ιδιαίτερα από το </a:t>
            </a:r>
            <a:r>
              <a:rPr lang="el-GR" dirty="0"/>
              <a:t>γεγονός ότι κάποιοι άκουσαν το πρόβλημά τους, τους αφιέρωσαν χρόνο, τους στήριξαν και </a:t>
            </a:r>
            <a:r>
              <a:rPr lang="el-GR" dirty="0" smtClean="0"/>
              <a:t>στο τέλος τους </a:t>
            </a:r>
            <a:r>
              <a:rPr lang="el-GR" dirty="0"/>
              <a:t>ξανατηλεφώνησαν για να </a:t>
            </a:r>
            <a:r>
              <a:rPr lang="el-GR" dirty="0" smtClean="0"/>
              <a:t>μάθουν για την έκβαση της υπόθεσής τους.</a:t>
            </a:r>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4420" y="0"/>
            <a:ext cx="3337372" cy="1420558"/>
          </a:xfrm>
          <a:prstGeom prst="rect">
            <a:avLst/>
          </a:prstGeom>
        </p:spPr>
      </p:pic>
    </p:spTree>
    <p:extLst>
      <p:ext uri="{BB962C8B-B14F-4D97-AF65-F5344CB8AC3E}">
        <p14:creationId xmlns:p14="http://schemas.microsoft.com/office/powerpoint/2010/main" val="30998438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normAutofit/>
          </a:bodyPr>
          <a:lstStyle/>
          <a:p>
            <a:r>
              <a:rPr lang="el-GR" dirty="0">
                <a:solidFill>
                  <a:schemeClr val="tx1"/>
                </a:solidFill>
              </a:rPr>
              <a:t>Τέλος, αξίζει να σημειωθεί ότι:</a:t>
            </a:r>
          </a:p>
          <a:p>
            <a:pPr algn="just"/>
            <a:r>
              <a:rPr lang="el-GR" dirty="0" smtClean="0">
                <a:solidFill>
                  <a:schemeClr val="tx1"/>
                </a:solidFill>
              </a:rPr>
              <a:t>Η </a:t>
            </a:r>
            <a:r>
              <a:rPr lang="el-GR" dirty="0" smtClean="0">
                <a:solidFill>
                  <a:schemeClr val="tx1"/>
                </a:solidFill>
              </a:rPr>
              <a:t>Έκθεση Αξιολόγησης της </a:t>
            </a:r>
            <a:r>
              <a:rPr lang="el-GR" dirty="0">
                <a:solidFill>
                  <a:schemeClr val="tx1"/>
                </a:solidFill>
              </a:rPr>
              <a:t>εφαρμογής του Εθνικού Σχεδίου Δράσης “ΨΥΧΑΡΓΩΣ” από το </a:t>
            </a:r>
            <a:r>
              <a:rPr lang="el-GR" dirty="0" smtClean="0">
                <a:solidFill>
                  <a:schemeClr val="tx1"/>
                </a:solidFill>
              </a:rPr>
              <a:t>2011 μέχρι </a:t>
            </a:r>
            <a:r>
              <a:rPr lang="el-GR" dirty="0">
                <a:solidFill>
                  <a:schemeClr val="tx1"/>
                </a:solidFill>
              </a:rPr>
              <a:t>και το 2015» που παραδόθηκε τον Δεκέμβριο </a:t>
            </a:r>
            <a:r>
              <a:rPr lang="el-GR" dirty="0" smtClean="0">
                <a:solidFill>
                  <a:schemeClr val="tx1"/>
                </a:solidFill>
              </a:rPr>
              <a:t>του 2015, </a:t>
            </a:r>
            <a:r>
              <a:rPr lang="el-GR" dirty="0">
                <a:solidFill>
                  <a:schemeClr val="tx1"/>
                </a:solidFill>
              </a:rPr>
              <a:t>ανέφερε </a:t>
            </a:r>
            <a:r>
              <a:rPr lang="el-GR" dirty="0" smtClean="0">
                <a:solidFill>
                  <a:schemeClr val="tx1"/>
                </a:solidFill>
              </a:rPr>
              <a:t>χαρακτηριστικά ότι το </a:t>
            </a:r>
            <a:r>
              <a:rPr lang="el-GR" dirty="0">
                <a:solidFill>
                  <a:schemeClr val="tx1"/>
                </a:solidFill>
              </a:rPr>
              <a:t>πρόγραμμα “Πλατφόρμα Δράσης για τα δικαιώματα στην ψυχική </a:t>
            </a:r>
            <a:r>
              <a:rPr lang="el-GR" dirty="0" smtClean="0">
                <a:solidFill>
                  <a:schemeClr val="tx1"/>
                </a:solidFill>
              </a:rPr>
              <a:t>υγεία” αποτελεί μια </a:t>
            </a:r>
            <a:r>
              <a:rPr lang="el-GR" dirty="0">
                <a:solidFill>
                  <a:schemeClr val="tx1"/>
                </a:solidFill>
              </a:rPr>
              <a:t>πολύ σημαντική πρωτοβουλία </a:t>
            </a:r>
            <a:r>
              <a:rPr lang="el-GR" dirty="0" smtClean="0">
                <a:solidFill>
                  <a:schemeClr val="tx1"/>
                </a:solidFill>
              </a:rPr>
              <a:t>και κατέγραψε επιγραμματικά όλες τις δράσεις του έργου μας.</a:t>
            </a:r>
            <a:r>
              <a:rPr lang="el-GR" dirty="0">
                <a:solidFill>
                  <a:schemeClr val="tx1"/>
                </a:solidFill>
              </a:rPr>
              <a:t> </a:t>
            </a:r>
          </a:p>
          <a:p>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1894" y="0"/>
            <a:ext cx="3337372" cy="1420558"/>
          </a:xfrm>
          <a:prstGeom prst="rect">
            <a:avLst/>
          </a:prstGeom>
        </p:spPr>
      </p:pic>
    </p:spTree>
    <p:extLst>
      <p:ext uri="{BB962C8B-B14F-4D97-AF65-F5344CB8AC3E}">
        <p14:creationId xmlns:p14="http://schemas.microsoft.com/office/powerpoint/2010/main" val="23731388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normAutofit/>
          </a:bodyPr>
          <a:lstStyle/>
          <a:p>
            <a:pPr lvl="0"/>
            <a:r>
              <a:rPr lang="el-GR" b="1" u="sng" dirty="0"/>
              <a:t>Γιατί είναι αναγκαία η λειτουργία του Γραφείου Συνηγορίας:</a:t>
            </a:r>
            <a:endParaRPr lang="el-GR" dirty="0"/>
          </a:p>
          <a:p>
            <a:pPr lvl="0" algn="just">
              <a:buFont typeface="Wingdings" pitchFamily="2" charset="2"/>
              <a:buChar char="q"/>
            </a:pPr>
            <a:r>
              <a:rPr lang="el-GR" dirty="0"/>
              <a:t>Ήρθε να καλύψει </a:t>
            </a:r>
            <a:r>
              <a:rPr lang="el-GR" dirty="0" smtClean="0"/>
              <a:t>δομικό </a:t>
            </a:r>
            <a:r>
              <a:rPr lang="el-GR" dirty="0"/>
              <a:t>κενό </a:t>
            </a:r>
            <a:r>
              <a:rPr lang="el-GR" dirty="0" smtClean="0"/>
              <a:t>τόσο </a:t>
            </a:r>
            <a:r>
              <a:rPr lang="el-GR" dirty="0"/>
              <a:t>σε επίπεδο δημόσιας υγείας όσο και σε επίπεδο </a:t>
            </a:r>
            <a:r>
              <a:rPr lang="el-GR" dirty="0" smtClean="0"/>
              <a:t>προστασίας </a:t>
            </a:r>
            <a:r>
              <a:rPr lang="el-GR" dirty="0"/>
              <a:t>των θεμελιωδών συνταγματικών και ανθρωπίνων δικαιωμάτων. </a:t>
            </a:r>
          </a:p>
          <a:p>
            <a:pPr lvl="0" algn="just">
              <a:buFont typeface="Wingdings" pitchFamily="2" charset="2"/>
              <a:buChar char="q"/>
            </a:pPr>
            <a:r>
              <a:rPr lang="el-GR" dirty="0"/>
              <a:t>Αποτελεί αξιόπιστη πρωτοβάθμια υπηρεσία αξιολόγησης (φιλτραρίσματος) </a:t>
            </a:r>
            <a:r>
              <a:rPr lang="el-GR" dirty="0" smtClean="0"/>
              <a:t>συνδράμοντας τόσο στην </a:t>
            </a:r>
            <a:r>
              <a:rPr lang="el-GR" dirty="0"/>
              <a:t>εξυπηρέτηση </a:t>
            </a:r>
            <a:r>
              <a:rPr lang="el-GR" dirty="0" smtClean="0"/>
              <a:t>άμεσων αναγκών </a:t>
            </a:r>
            <a:r>
              <a:rPr lang="el-GR" dirty="0"/>
              <a:t>των πολιτών με προβλήματα ψυχικής υγείας όσο και στην </a:t>
            </a:r>
            <a:r>
              <a:rPr lang="el-GR" b="1" dirty="0"/>
              <a:t>αποσυμφόρηση των κοινωνικών υπηρεσιών και του συστήματος απονομής δικαιοσύνης</a:t>
            </a:r>
            <a:r>
              <a:rPr lang="el-GR" dirty="0"/>
              <a:t>.  </a:t>
            </a:r>
          </a:p>
          <a:p>
            <a:pPr lvl="0" algn="just">
              <a:buFont typeface="Wingdings" pitchFamily="2" charset="2"/>
              <a:buChar char="q"/>
            </a:pPr>
            <a:r>
              <a:rPr lang="el-GR" dirty="0" err="1"/>
              <a:t>Διασυνδέει</a:t>
            </a:r>
            <a:r>
              <a:rPr lang="el-GR" dirty="0"/>
              <a:t> υπηρεσίες με συμπληρωματικά καθήκοντα. Για παράδειγμα, </a:t>
            </a:r>
            <a:r>
              <a:rPr lang="el-GR" b="1" dirty="0"/>
              <a:t>η συνεργασία του </a:t>
            </a:r>
            <a:r>
              <a:rPr lang="el-GR" b="1" i="1" dirty="0"/>
              <a:t>Γραφείου Συνηγορίας</a:t>
            </a:r>
            <a:r>
              <a:rPr lang="el-GR" b="1" dirty="0"/>
              <a:t> με τον </a:t>
            </a:r>
            <a:r>
              <a:rPr lang="el-GR" b="1" i="1" dirty="0"/>
              <a:t>Συνήγορο του Πολίτη</a:t>
            </a:r>
            <a:r>
              <a:rPr lang="el-GR" b="1" dirty="0"/>
              <a:t>, επέτρεψε κατ’ επανάληψη τη συνδυαστική παρέμβαση σε συγκεκριμένες περιπτώσεις (το </a:t>
            </a:r>
            <a:r>
              <a:rPr lang="el-GR" b="1" i="1" dirty="0"/>
              <a:t>Γραφείο</a:t>
            </a:r>
            <a:r>
              <a:rPr lang="el-GR" b="1" dirty="0"/>
              <a:t> σε πρώτο βαθμό διερεύνησης και </a:t>
            </a:r>
            <a:r>
              <a:rPr lang="el-GR" b="1" dirty="0" smtClean="0"/>
              <a:t>προεργασίας της υπόθεσης </a:t>
            </a:r>
            <a:r>
              <a:rPr lang="el-GR" b="1" dirty="0"/>
              <a:t>και ο </a:t>
            </a:r>
            <a:r>
              <a:rPr lang="el-GR" b="1" i="1" dirty="0"/>
              <a:t>Συνήγορος</a:t>
            </a:r>
            <a:r>
              <a:rPr lang="el-GR" b="1" dirty="0"/>
              <a:t> σε δεύτερο αποφασιστικό και εκτελεστικό επίπεδο) </a:t>
            </a:r>
            <a:endParaRPr lang="el-GR" b="1" dirty="0" smtClean="0"/>
          </a:p>
          <a:p>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1894" y="0"/>
            <a:ext cx="3337372" cy="1420558"/>
          </a:xfrm>
          <a:prstGeom prst="rect">
            <a:avLst/>
          </a:prstGeom>
        </p:spPr>
      </p:pic>
    </p:spTree>
    <p:extLst>
      <p:ext uri="{BB962C8B-B14F-4D97-AF65-F5344CB8AC3E}">
        <p14:creationId xmlns:p14="http://schemas.microsoft.com/office/powerpoint/2010/main" val="131608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normAutofit/>
          </a:bodyPr>
          <a:lstStyle/>
          <a:p>
            <a:pPr lvl="0" algn="just">
              <a:buFont typeface="Wingdings" pitchFamily="2" charset="2"/>
              <a:buChar char="q"/>
            </a:pPr>
            <a:r>
              <a:rPr lang="el-GR" dirty="0"/>
              <a:t>Η σημασία της λειτουργίας του Γραφείου Συνηγορίας </a:t>
            </a:r>
            <a:r>
              <a:rPr lang="el-GR" dirty="0" smtClean="0"/>
              <a:t>καταδείχτηκε και από το έντονο ενδιαφέρον </a:t>
            </a:r>
            <a:r>
              <a:rPr lang="el-GR" dirty="0"/>
              <a:t>που εκδήλωσαν τόσο εγχώρια όσο και διεθνή Μέσα Μαζικής Ενημέρωσης (</a:t>
            </a:r>
            <a:r>
              <a:rPr lang="en-US" dirty="0"/>
              <a:t>Huffington Post International</a:t>
            </a:r>
            <a:r>
              <a:rPr lang="el-GR" dirty="0"/>
              <a:t>, </a:t>
            </a:r>
            <a:r>
              <a:rPr lang="en-US" dirty="0"/>
              <a:t>CNN Greece</a:t>
            </a:r>
            <a:r>
              <a:rPr lang="el-GR" dirty="0"/>
              <a:t>) γύρω από αυτό. </a:t>
            </a:r>
          </a:p>
          <a:p>
            <a:pPr lvl="0" algn="just">
              <a:buFont typeface="Wingdings" pitchFamily="2" charset="2"/>
              <a:buChar char="q"/>
            </a:pPr>
            <a:r>
              <a:rPr lang="el-GR" dirty="0" smtClean="0"/>
              <a:t>Ήταν μια πρωτοπόρος πρωτοβουλία, με πρωτόγνωρη απήχηση και δυναμική στον έναν χρόνο λειτουργίας του. Αυτό φάνηκε και από τη ραγδαία αύξηση του αριθμού των αιτημάτων που υποδεχτήκαμε, κυρίως μετά το ενημερωτικό σποτ της </a:t>
            </a:r>
            <a:r>
              <a:rPr lang="el-GR" dirty="0"/>
              <a:t>καμπάνιας </a:t>
            </a:r>
            <a:r>
              <a:rPr lang="el-GR" dirty="0" smtClean="0"/>
              <a:t>ενημέρωσης. Η πληθώρα των αιτημάτων καταδεικνύει αδιαμφισβήτητα </a:t>
            </a:r>
            <a:r>
              <a:rPr lang="el-GR" dirty="0"/>
              <a:t>τις αυξημένες ανάγκες </a:t>
            </a:r>
            <a:r>
              <a:rPr lang="el-GR" dirty="0" smtClean="0"/>
              <a:t>που υπάρχουν, αλλά και την έλλειψη υποδομών και υπηρεσιών.</a:t>
            </a:r>
          </a:p>
          <a:p>
            <a:pPr algn="just">
              <a:buFont typeface="Wingdings" pitchFamily="2" charset="2"/>
              <a:buChar char="q"/>
            </a:pPr>
            <a:r>
              <a:rPr lang="el-GR" dirty="0"/>
              <a:t>Ακόμη και τώρα που </a:t>
            </a:r>
            <a:r>
              <a:rPr lang="el-GR" dirty="0" smtClean="0"/>
              <a:t>το Γραφείο Συνηγορίας ολοκλήρωσε </a:t>
            </a:r>
            <a:r>
              <a:rPr lang="el-GR" dirty="0"/>
              <a:t>τον κύκλο του, συνεχίζουμε να λαμβάνουμε αιτήματα. </a:t>
            </a:r>
            <a:r>
              <a:rPr lang="el-GR" b="1" dirty="0"/>
              <a:t>Το πρόγραμμα μπορεί να τελείωσε, οι ανάγκες όμως </a:t>
            </a:r>
            <a:r>
              <a:rPr lang="el-GR" b="1" dirty="0" smtClean="0"/>
              <a:t>παραμένουν!</a:t>
            </a:r>
            <a:endParaRPr lang="el-GR" b="1" dirty="0"/>
          </a:p>
          <a:p>
            <a:pPr lvl="0" algn="just">
              <a:buFont typeface="Wingdings" pitchFamily="2" charset="2"/>
              <a:buChar char="q"/>
            </a:pPr>
            <a:endParaRPr lang="el-GR" dirty="0" smtClean="0"/>
          </a:p>
          <a:p>
            <a:pPr lvl="0">
              <a:buFont typeface="Wingdings" pitchFamily="2" charset="2"/>
              <a:buChar char="q"/>
            </a:pPr>
            <a:endParaRPr lang="el-GR" dirty="0" smtClean="0"/>
          </a:p>
          <a:p>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1894" y="0"/>
            <a:ext cx="3337372" cy="1420558"/>
          </a:xfrm>
          <a:prstGeom prst="rect">
            <a:avLst/>
          </a:prstGeom>
        </p:spPr>
      </p:pic>
    </p:spTree>
    <p:extLst>
      <p:ext uri="{BB962C8B-B14F-4D97-AF65-F5344CB8AC3E}">
        <p14:creationId xmlns:p14="http://schemas.microsoft.com/office/powerpoint/2010/main" val="4203090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normAutofit lnSpcReduction="10000"/>
          </a:bodyPr>
          <a:lstStyle/>
          <a:p>
            <a:pPr algn="just"/>
            <a:r>
              <a:rPr lang="el-GR" b="1" u="sng" dirty="0" smtClean="0"/>
              <a:t>Συμπερασματικά:</a:t>
            </a:r>
          </a:p>
          <a:p>
            <a:pPr lvl="0" algn="just"/>
            <a:r>
              <a:rPr lang="el-GR" dirty="0"/>
              <a:t>Τ</a:t>
            </a:r>
            <a:r>
              <a:rPr lang="el-GR" dirty="0" smtClean="0"/>
              <a:t>ο </a:t>
            </a:r>
            <a:r>
              <a:rPr lang="el-GR" dirty="0"/>
              <a:t>μοντέλο φιλτραρίσματος αιτημάτων και </a:t>
            </a:r>
            <a:r>
              <a:rPr lang="el-GR" dirty="0" smtClean="0"/>
              <a:t>«ωρίμανσης» </a:t>
            </a:r>
            <a:r>
              <a:rPr lang="el-GR" dirty="0"/>
              <a:t>υποθέσεων από το </a:t>
            </a:r>
            <a:r>
              <a:rPr lang="el-GR" i="1" dirty="0"/>
              <a:t>Γραφείο</a:t>
            </a:r>
            <a:r>
              <a:rPr lang="el-GR" dirty="0"/>
              <a:t> Συνηγορίας και παρέμβασης </a:t>
            </a:r>
            <a:r>
              <a:rPr lang="el-GR" dirty="0" smtClean="0"/>
              <a:t>στη συνέχεια από τις διασυνδεόμενες υπηρεσίες</a:t>
            </a:r>
            <a:r>
              <a:rPr lang="el-GR" dirty="0"/>
              <a:t>, μπορεί να αποτελέσει ένα καλό υπόδειγμα για τη θεσμική κατοχύρωση  των υπ</a:t>
            </a:r>
            <a:r>
              <a:rPr lang="el-GR" i="1" dirty="0"/>
              <a:t>ηρεσιών Συνηγορίας.</a:t>
            </a:r>
            <a:endParaRPr lang="el-GR" dirty="0"/>
          </a:p>
          <a:p>
            <a:pPr algn="just"/>
            <a:r>
              <a:rPr lang="el-GR" dirty="0" smtClean="0"/>
              <a:t>Η τεχνογνωσία υπάρχει, το παράδειγμα δόθηκε, μένει τώρα να ακολουθήσουν και άλλες πρωτοβουλίες, ώστε κάποια στιγμή οι υπηρεσίες Συνηγορίας να βρίσκονται σε όλη την επικράτεια και γιατί όχι να έχουν και εκτελεστικό χαρακτήρα.</a:t>
            </a:r>
          </a:p>
          <a:p>
            <a:pPr algn="just"/>
            <a:r>
              <a:rPr lang="el-GR" b="1" dirty="0" smtClean="0"/>
              <a:t>Βαθύτερη επιθυμία μας βέβαια κάποια στιγμή να αντικατασταθούν από υπηρεσίες </a:t>
            </a:r>
            <a:r>
              <a:rPr lang="el-GR" b="1" dirty="0" err="1" smtClean="0"/>
              <a:t>κατ΄αποκλειστικότητα</a:t>
            </a:r>
            <a:r>
              <a:rPr lang="el-GR" b="1" dirty="0" smtClean="0"/>
              <a:t> </a:t>
            </a:r>
            <a:r>
              <a:rPr lang="el-GR" b="1" dirty="0" err="1" smtClean="0"/>
              <a:t>Αυτοσυνηγορίας</a:t>
            </a:r>
            <a:r>
              <a:rPr lang="el-GR" b="1" dirty="0" smtClean="0"/>
              <a:t>!</a:t>
            </a:r>
          </a:p>
          <a:p>
            <a:pPr algn="just"/>
            <a:endParaRPr lang="el-GR" dirty="0" smtClean="0"/>
          </a:p>
          <a:p>
            <a:r>
              <a:rPr lang="el-GR" dirty="0" smtClean="0"/>
              <a:t> </a:t>
            </a:r>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1894" y="0"/>
            <a:ext cx="3337372" cy="1420558"/>
          </a:xfrm>
          <a:prstGeom prst="rect">
            <a:avLst/>
          </a:prstGeom>
        </p:spPr>
      </p:pic>
    </p:spTree>
    <p:extLst>
      <p:ext uri="{BB962C8B-B14F-4D97-AF65-F5344CB8AC3E}">
        <p14:creationId xmlns:p14="http://schemas.microsoft.com/office/powerpoint/2010/main" val="16382621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normAutofit/>
          </a:bodyPr>
          <a:lstStyle/>
          <a:p>
            <a:pPr algn="ctr"/>
            <a:endParaRPr lang="en-GB" sz="2400" b="1" dirty="0" smtClean="0"/>
          </a:p>
          <a:p>
            <a:pPr algn="ctr"/>
            <a:endParaRPr lang="el-GR" sz="2400" b="1" dirty="0" smtClean="0"/>
          </a:p>
          <a:p>
            <a:pPr algn="ctr"/>
            <a:endParaRPr lang="el-GR" sz="2400" b="1" dirty="0"/>
          </a:p>
          <a:p>
            <a:pPr algn="ctr"/>
            <a:r>
              <a:rPr lang="el-GR" sz="2400" b="1" dirty="0" smtClean="0">
                <a:solidFill>
                  <a:schemeClr val="accent1">
                    <a:lumMod val="50000"/>
                  </a:schemeClr>
                </a:solidFill>
              </a:rPr>
              <a:t>Σας ευχαριστώ  </a:t>
            </a:r>
          </a:p>
          <a:p>
            <a:pPr algn="ctr"/>
            <a:r>
              <a:rPr lang="el-GR" sz="2400" b="1" dirty="0" smtClean="0">
                <a:solidFill>
                  <a:schemeClr val="accent1">
                    <a:lumMod val="50000"/>
                  </a:schemeClr>
                </a:solidFill>
              </a:rPr>
              <a:t>για </a:t>
            </a:r>
            <a:r>
              <a:rPr lang="el-GR" sz="2400" b="1" dirty="0" smtClean="0">
                <a:solidFill>
                  <a:schemeClr val="accent1">
                    <a:lumMod val="50000"/>
                  </a:schemeClr>
                </a:solidFill>
              </a:rPr>
              <a:t>την προσοχή σας!</a:t>
            </a:r>
            <a:endParaRPr lang="el-GR" sz="2400" b="1" dirty="0">
              <a:solidFill>
                <a:schemeClr val="accent1">
                  <a:lumMod val="50000"/>
                </a:schemeClr>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1894" y="0"/>
            <a:ext cx="3337372" cy="1420558"/>
          </a:xfrm>
          <a:prstGeom prst="rect">
            <a:avLst/>
          </a:prstGeom>
        </p:spPr>
      </p:pic>
    </p:spTree>
    <p:extLst>
      <p:ext uri="{BB962C8B-B14F-4D97-AF65-F5344CB8AC3E}">
        <p14:creationId xmlns:p14="http://schemas.microsoft.com/office/powerpoint/2010/main" val="22353950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64417" y="2279561"/>
            <a:ext cx="7859111" cy="3566918"/>
          </a:xfrm>
        </p:spPr>
        <p:txBody>
          <a:bodyPr>
            <a:normAutofit/>
          </a:bodyPr>
          <a:lstStyle/>
          <a:p>
            <a:pPr marL="0" indent="0" algn="just">
              <a:buNone/>
            </a:pPr>
            <a:r>
              <a:rPr lang="el-GR" dirty="0" smtClean="0"/>
              <a:t>Το </a:t>
            </a:r>
            <a:r>
              <a:rPr lang="el-GR" b="1" dirty="0"/>
              <a:t>Γραφείο Συνηγορίας,</a:t>
            </a:r>
            <a:r>
              <a:rPr lang="el-GR" dirty="0"/>
              <a:t> το πρώτο που λειτούργησε στην Ελλάδα, ήταν ο βασικός πυλώνας ενός ευρύτερου έργου </a:t>
            </a:r>
            <a:r>
              <a:rPr lang="el-GR" b="1" dirty="0" smtClean="0"/>
              <a:t>10 δράσεων</a:t>
            </a:r>
            <a:r>
              <a:rPr lang="el-GR" dirty="0"/>
              <a:t>, με τίτλο: </a:t>
            </a:r>
            <a:r>
              <a:rPr lang="el-GR" b="1" dirty="0"/>
              <a:t>«Πλατφόρμα Δράσης για τα Δικαιώματα στην Ψυχική Υγεία». </a:t>
            </a:r>
            <a:endParaRPr lang="el-GR" dirty="0"/>
          </a:p>
          <a:p>
            <a:pPr marL="0" indent="0" algn="just">
              <a:buNone/>
            </a:pPr>
            <a:r>
              <a:rPr lang="el-GR" dirty="0"/>
              <a:t>Το πρόγραμμα αυτό </a:t>
            </a:r>
            <a:r>
              <a:rPr lang="el-GR" dirty="0" smtClean="0"/>
              <a:t>υλοποιήθηκε από </a:t>
            </a:r>
            <a:r>
              <a:rPr lang="el-GR" b="1" dirty="0" smtClean="0"/>
              <a:t>Μάιο 2015 </a:t>
            </a:r>
            <a:r>
              <a:rPr lang="el-GR" dirty="0" smtClean="0"/>
              <a:t>ως</a:t>
            </a:r>
            <a:r>
              <a:rPr lang="el-GR" b="1" dirty="0" smtClean="0"/>
              <a:t> Απρίλιο </a:t>
            </a:r>
            <a:r>
              <a:rPr lang="el-GR" b="1" dirty="0"/>
              <a:t>2016 </a:t>
            </a:r>
            <a:r>
              <a:rPr lang="el-GR" dirty="0"/>
              <a:t>με </a:t>
            </a:r>
            <a:r>
              <a:rPr lang="el-GR" dirty="0" smtClean="0"/>
              <a:t>διαχειριστή </a:t>
            </a:r>
            <a:r>
              <a:rPr lang="el-GR" dirty="0"/>
              <a:t>το Ίδρυμα Μποδοσάκη. </a:t>
            </a:r>
          </a:p>
          <a:p>
            <a:pPr marL="0" indent="0" algn="just">
              <a:buNone/>
            </a:pPr>
            <a:r>
              <a:rPr lang="el-GR" dirty="0" smtClean="0"/>
              <a:t>Γενικός σ</a:t>
            </a:r>
            <a:r>
              <a:rPr lang="el-GR" dirty="0" smtClean="0"/>
              <a:t>τόχος του ήταν να </a:t>
            </a:r>
            <a:r>
              <a:rPr lang="el-GR" dirty="0"/>
              <a:t>μετακινήσει το παράδειγμα από την "ανοχή" της κοινωνίας στο αυτονόητο των δικαιωμάτων για τα άτομα με ψυχική </a:t>
            </a:r>
            <a:r>
              <a:rPr lang="el-GR" dirty="0" smtClean="0"/>
              <a:t>διαταραχή.</a:t>
            </a:r>
            <a:endParaRPr lang="en-US" dirty="0"/>
          </a:p>
          <a:p>
            <a:endParaRPr lang="el-GR"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12875" y="87683"/>
            <a:ext cx="3266495" cy="1390389"/>
          </a:xfrm>
          <a:prstGeom prst="rect">
            <a:avLst/>
          </a:prstGeom>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0526" r="25052"/>
          <a:stretch/>
        </p:blipFill>
        <p:spPr>
          <a:xfrm>
            <a:off x="322210" y="2380023"/>
            <a:ext cx="2952881" cy="2578344"/>
          </a:xfrm>
          <a:prstGeom prst="ellipse">
            <a:avLst/>
          </a:prstGeom>
          <a:ln w="63500" cap="rnd">
            <a:solidFill>
              <a:srgbClr val="333333"/>
            </a:solidFill>
          </a:ln>
          <a:effectLst>
            <a:outerShdw blurRad="381000" dist="292100" dir="5400000" sx="-80000" sy="-18000" rotWithShape="0">
              <a:schemeClr val="accent1">
                <a:alpha val="22000"/>
              </a:scheme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9938028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normAutofit/>
          </a:bodyPr>
          <a:lstStyle/>
          <a:p>
            <a:pPr marL="0" indent="0">
              <a:buNone/>
            </a:pPr>
            <a:r>
              <a:rPr lang="el-GR" b="1" u="sng" dirty="0" smtClean="0"/>
              <a:t>Ποιες </a:t>
            </a:r>
            <a:r>
              <a:rPr lang="el-GR" b="1" u="sng" dirty="0"/>
              <a:t>υπηρεσίες παρείχε το Γραφείο Συνηγορίας:</a:t>
            </a:r>
            <a:endParaRPr lang="el-GR" dirty="0"/>
          </a:p>
          <a:p>
            <a:pPr lvl="0">
              <a:buFont typeface="Wingdings" pitchFamily="2" charset="2"/>
              <a:buChar char="§"/>
            </a:pPr>
            <a:r>
              <a:rPr lang="el-GR" b="1" dirty="0"/>
              <a:t>Πληροφόρηση </a:t>
            </a:r>
            <a:endParaRPr lang="el-GR" dirty="0"/>
          </a:p>
          <a:p>
            <a:pPr lvl="0">
              <a:buFont typeface="Wingdings" pitchFamily="2" charset="2"/>
              <a:buChar char="§"/>
            </a:pPr>
            <a:r>
              <a:rPr lang="el-GR" b="1" dirty="0"/>
              <a:t>Κλινική και Νομική Συμβουλευτική </a:t>
            </a:r>
            <a:endParaRPr lang="el-GR" dirty="0"/>
          </a:p>
          <a:p>
            <a:pPr lvl="0">
              <a:buFont typeface="Wingdings" pitchFamily="2" charset="2"/>
              <a:buChar char="§"/>
            </a:pPr>
            <a:r>
              <a:rPr lang="el-GR" b="1" dirty="0"/>
              <a:t>Δικτύωση και Παραπομπή σε Υπηρεσίες </a:t>
            </a:r>
            <a:endParaRPr lang="el-GR" dirty="0"/>
          </a:p>
          <a:p>
            <a:pPr lvl="0">
              <a:buFont typeface="Wingdings" pitchFamily="2" charset="2"/>
              <a:buChar char="§"/>
            </a:pPr>
            <a:r>
              <a:rPr lang="el-GR" b="1" dirty="0"/>
              <a:t>Διαμεσολάβηση </a:t>
            </a:r>
            <a:endParaRPr lang="el-GR" dirty="0"/>
          </a:p>
          <a:p>
            <a:pPr lvl="0">
              <a:buFont typeface="Wingdings" pitchFamily="2" charset="2"/>
              <a:buChar char="§"/>
            </a:pPr>
            <a:r>
              <a:rPr lang="el-GR" b="1" dirty="0" smtClean="0"/>
              <a:t>Ε</a:t>
            </a:r>
            <a:r>
              <a:rPr lang="el-GR" b="1" dirty="0" smtClean="0"/>
              <a:t>νδυνάμωση των ληπτών για διεκδίκηση (ατομικά </a:t>
            </a:r>
            <a:r>
              <a:rPr lang="el-GR" b="1" dirty="0"/>
              <a:t>και </a:t>
            </a:r>
            <a:r>
              <a:rPr lang="el-GR" b="1" dirty="0" smtClean="0"/>
              <a:t>συλλογικά) των </a:t>
            </a:r>
            <a:r>
              <a:rPr lang="el-GR" b="1" dirty="0"/>
              <a:t>δικαιωμάτων τους</a:t>
            </a:r>
            <a:r>
              <a:rPr lang="el-GR" dirty="0"/>
              <a:t>. </a:t>
            </a:r>
            <a:endParaRPr lang="el-GR" dirty="0" smtClean="0"/>
          </a:p>
          <a:p>
            <a:pPr lvl="0">
              <a:buFont typeface="Wingdings" pitchFamily="2" charset="2"/>
              <a:buChar char="§"/>
            </a:pPr>
            <a:r>
              <a:rPr lang="el-GR" b="1" dirty="0" smtClean="0"/>
              <a:t>«Αρνητική</a:t>
            </a:r>
            <a:r>
              <a:rPr lang="el-GR" b="1" dirty="0" smtClean="0"/>
              <a:t>» </a:t>
            </a:r>
            <a:r>
              <a:rPr lang="el-GR" b="1" dirty="0" smtClean="0"/>
              <a:t>Συμβουλευτική</a:t>
            </a:r>
            <a:r>
              <a:rPr lang="el-GR" dirty="0" smtClean="0"/>
              <a:t> (</a:t>
            </a:r>
            <a:r>
              <a:rPr lang="el-GR" dirty="0" smtClean="0"/>
              <a:t>τεκμηριωμένη δηλαδή αποτροπή  για αβάσιμες δικαστικές διεκδικήσεις που δεν θα προσέφεραν </a:t>
            </a:r>
            <a:r>
              <a:rPr lang="el-GR" dirty="0"/>
              <a:t>τίποτα </a:t>
            </a:r>
            <a:r>
              <a:rPr lang="el-GR" dirty="0" smtClean="0"/>
              <a:t>άλλο πέρα από σπατάλη </a:t>
            </a:r>
            <a:r>
              <a:rPr lang="el-GR" dirty="0"/>
              <a:t>χρόνου και </a:t>
            </a:r>
            <a:r>
              <a:rPr lang="el-GR" dirty="0" smtClean="0"/>
              <a:t>χρημάτων, αλλά και ματαίωση).</a:t>
            </a:r>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12770" y="112734"/>
            <a:ext cx="3266495" cy="1390389"/>
          </a:xfrm>
          <a:prstGeom prst="rect">
            <a:avLst/>
          </a:prstGeom>
        </p:spPr>
      </p:pic>
    </p:spTree>
    <p:extLst>
      <p:ext uri="{BB962C8B-B14F-4D97-AF65-F5344CB8AC3E}">
        <p14:creationId xmlns:p14="http://schemas.microsoft.com/office/powerpoint/2010/main" val="1149394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8366" y="2228045"/>
            <a:ext cx="6355921" cy="3592676"/>
          </a:xfrm>
        </p:spPr>
        <p:txBody>
          <a:bodyPr>
            <a:normAutofit/>
          </a:bodyPr>
          <a:lstStyle/>
          <a:p>
            <a:r>
              <a:rPr lang="el-GR" b="1" u="sng" dirty="0"/>
              <a:t>Σε ποιους απευθυνόταν:</a:t>
            </a:r>
            <a:endParaRPr lang="el-GR" dirty="0"/>
          </a:p>
          <a:p>
            <a:pPr lvl="0">
              <a:lnSpc>
                <a:spcPct val="150000"/>
              </a:lnSpc>
              <a:buFont typeface="Wingdings" pitchFamily="2" charset="2"/>
              <a:buChar char="§"/>
            </a:pPr>
            <a:r>
              <a:rPr lang="el-GR" b="1" dirty="0"/>
              <a:t>Σε λήπτες υπηρεσιών ψυχικής υγείας </a:t>
            </a:r>
            <a:endParaRPr lang="el-GR" dirty="0"/>
          </a:p>
          <a:p>
            <a:pPr lvl="0">
              <a:lnSpc>
                <a:spcPct val="150000"/>
              </a:lnSpc>
              <a:buFont typeface="Wingdings" pitchFamily="2" charset="2"/>
              <a:buChar char="§"/>
            </a:pPr>
            <a:r>
              <a:rPr lang="el-GR" b="1" dirty="0"/>
              <a:t>Στους φροντιστές τους και μέλη οικογενειών τους </a:t>
            </a:r>
            <a:endParaRPr lang="el-GR" dirty="0"/>
          </a:p>
          <a:p>
            <a:pPr lvl="0">
              <a:lnSpc>
                <a:spcPct val="150000"/>
              </a:lnSpc>
              <a:buFont typeface="Wingdings" pitchFamily="2" charset="2"/>
              <a:buChar char="§"/>
            </a:pPr>
            <a:r>
              <a:rPr lang="el-GR" b="1" dirty="0"/>
              <a:t>Σε επαγγελματίες που αναζητούσαν πληροφόρηση για να υποστηρίξουν τους εξυπηρετούμενούς τους </a:t>
            </a:r>
            <a:endParaRPr lang="el-GR" dirty="0"/>
          </a:p>
          <a:p>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2771" y="0"/>
            <a:ext cx="3337372" cy="1420558"/>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430054">
            <a:off x="1286879" y="2232827"/>
            <a:ext cx="2886215" cy="288621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193882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normAutofit/>
          </a:bodyPr>
          <a:lstStyle/>
          <a:p>
            <a:pPr marL="457200" indent="-457200" algn="just">
              <a:lnSpc>
                <a:spcPct val="150000"/>
              </a:lnSpc>
              <a:buFont typeface="+mj-lt"/>
              <a:buAutoNum type="arabicPeriod"/>
            </a:pPr>
            <a:r>
              <a:rPr lang="el-GR" dirty="0"/>
              <a:t>Οι </a:t>
            </a:r>
            <a:r>
              <a:rPr lang="el-GR" dirty="0" smtClean="0"/>
              <a:t>συναντήσεις με τους ενδιαφερομένους </a:t>
            </a:r>
            <a:r>
              <a:rPr lang="el-GR" dirty="0"/>
              <a:t>πραγματοποιούνταν </a:t>
            </a:r>
            <a:r>
              <a:rPr lang="el-GR" dirty="0" smtClean="0"/>
              <a:t>κατόπιν ραντεβού.</a:t>
            </a:r>
          </a:p>
          <a:p>
            <a:pPr marL="457200" indent="-457200" algn="just">
              <a:lnSpc>
                <a:spcPct val="150000"/>
              </a:lnSpc>
              <a:buFont typeface="+mj-lt"/>
              <a:buAutoNum type="arabicPeriod"/>
            </a:pPr>
            <a:r>
              <a:rPr lang="el-GR" dirty="0" smtClean="0"/>
              <a:t>Σε αυτές συμμετείχαν από κοινού νομικός επιστήμονας </a:t>
            </a:r>
            <a:r>
              <a:rPr lang="el-GR" dirty="0"/>
              <a:t>και </a:t>
            </a:r>
            <a:r>
              <a:rPr lang="el-GR" dirty="0" smtClean="0"/>
              <a:t>ειδικός ψυχικής υγείας προκειμένου να </a:t>
            </a:r>
            <a:r>
              <a:rPr lang="el-GR" dirty="0"/>
              <a:t>υπάρχει </a:t>
            </a:r>
            <a:r>
              <a:rPr lang="el-GR" dirty="0" smtClean="0"/>
              <a:t>μεγαλύτερη ακρίβεια</a:t>
            </a:r>
            <a:r>
              <a:rPr lang="el-GR" dirty="0"/>
              <a:t>, διασύνδεση και ολοκληρωμένη </a:t>
            </a:r>
            <a:r>
              <a:rPr lang="el-GR" dirty="0" smtClean="0"/>
              <a:t>αντιμετώπιση της κάθε υπόθεσης</a:t>
            </a:r>
            <a:r>
              <a:rPr lang="el-GR" b="1" dirty="0" smtClean="0"/>
              <a:t>.</a:t>
            </a:r>
            <a:r>
              <a:rPr lang="el-GR" dirty="0" smtClean="0"/>
              <a:t> </a:t>
            </a:r>
            <a:endParaRPr lang="el-GR" dirty="0"/>
          </a:p>
          <a:p>
            <a:pPr marL="457200" indent="-457200" algn="just">
              <a:lnSpc>
                <a:spcPct val="150000"/>
              </a:lnSpc>
              <a:buFont typeface="+mj-lt"/>
              <a:buAutoNum type="arabicPeriod"/>
            </a:pPr>
            <a:r>
              <a:rPr lang="el-GR" dirty="0" smtClean="0"/>
              <a:t>Εκπαιδεύσαμε </a:t>
            </a:r>
            <a:r>
              <a:rPr lang="el-GR" dirty="0"/>
              <a:t>και εντάξαμε </a:t>
            </a:r>
            <a:r>
              <a:rPr lang="el-GR" dirty="0" smtClean="0"/>
              <a:t>στη λειτουργία </a:t>
            </a:r>
            <a:r>
              <a:rPr lang="el-GR" dirty="0"/>
              <a:t>του Γραφείου Συνηγορίας </a:t>
            </a:r>
            <a:r>
              <a:rPr lang="el-GR" b="1" dirty="0" smtClean="0"/>
              <a:t>εθελοντές</a:t>
            </a:r>
            <a:r>
              <a:rPr lang="el-GR" dirty="0" smtClean="0"/>
              <a:t> (νομικούς </a:t>
            </a:r>
            <a:r>
              <a:rPr lang="el-GR" dirty="0"/>
              <a:t>και </a:t>
            </a:r>
            <a:r>
              <a:rPr lang="el-GR" dirty="0" smtClean="0"/>
              <a:t>ψυχολόγους) </a:t>
            </a:r>
            <a:r>
              <a:rPr lang="el-GR" dirty="0"/>
              <a:t>με σκοπό την καλλιέργεια νέας </a:t>
            </a:r>
            <a:r>
              <a:rPr lang="el-GR" dirty="0" smtClean="0"/>
              <a:t>νοοτροπίας.</a:t>
            </a:r>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2771" y="0"/>
            <a:ext cx="3337372" cy="1420558"/>
          </a:xfrm>
          <a:prstGeom prst="rect">
            <a:avLst/>
          </a:prstGeom>
        </p:spPr>
      </p:pic>
    </p:spTree>
    <p:extLst>
      <p:ext uri="{BB962C8B-B14F-4D97-AF65-F5344CB8AC3E}">
        <p14:creationId xmlns:p14="http://schemas.microsoft.com/office/powerpoint/2010/main" val="2209929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normAutofit/>
          </a:bodyPr>
          <a:lstStyle/>
          <a:p>
            <a:r>
              <a:rPr lang="el-GR" b="1" u="sng" dirty="0"/>
              <a:t>Ποιο είναι το πρόβλημα που ήρθε να αντιμετωπίσει το Γραφείο Συνηγορίας:</a:t>
            </a:r>
            <a:endParaRPr lang="el-GR" dirty="0"/>
          </a:p>
          <a:p>
            <a:pPr lvl="0" algn="just">
              <a:buFont typeface="Wingdings" pitchFamily="2" charset="2"/>
              <a:buChar char="v"/>
            </a:pPr>
            <a:r>
              <a:rPr lang="el-GR" dirty="0" smtClean="0"/>
              <a:t>Την </a:t>
            </a:r>
            <a:r>
              <a:rPr lang="el-GR" dirty="0"/>
              <a:t>έλλειψη βασικών υπηρεσιών ψυχικής υγείας, </a:t>
            </a:r>
            <a:r>
              <a:rPr lang="el-GR" dirty="0" smtClean="0"/>
              <a:t>καθώς </a:t>
            </a:r>
            <a:r>
              <a:rPr lang="el-GR" dirty="0" smtClean="0"/>
              <a:t>και </a:t>
            </a:r>
            <a:r>
              <a:rPr lang="el-GR" dirty="0"/>
              <a:t>την έλλειψη συντονισμού των υφισταμένων υπηρεσιών</a:t>
            </a:r>
          </a:p>
          <a:p>
            <a:pPr lvl="0" algn="just">
              <a:buFont typeface="Wingdings" pitchFamily="2" charset="2"/>
              <a:buChar char="v"/>
            </a:pPr>
            <a:r>
              <a:rPr lang="el-GR" dirty="0" smtClean="0"/>
              <a:t>Την </a:t>
            </a:r>
            <a:r>
              <a:rPr lang="el-GR" dirty="0"/>
              <a:t>απουσία προσέγγισης της ψυχικής υγείας από </a:t>
            </a:r>
            <a:r>
              <a:rPr lang="el-GR" dirty="0" smtClean="0"/>
              <a:t>τη σκοπιά </a:t>
            </a:r>
            <a:r>
              <a:rPr lang="el-GR" dirty="0"/>
              <a:t>των ανθρωπίνων δικαιωμάτων </a:t>
            </a:r>
          </a:p>
          <a:p>
            <a:pPr lvl="0" algn="just">
              <a:buFont typeface="Wingdings" pitchFamily="2" charset="2"/>
              <a:buChar char="v"/>
            </a:pPr>
            <a:r>
              <a:rPr lang="el-GR" dirty="0"/>
              <a:t>Την απουσία του λόγου των </a:t>
            </a:r>
            <a:r>
              <a:rPr lang="el-GR" dirty="0" smtClean="0"/>
              <a:t>ληπτών </a:t>
            </a:r>
            <a:r>
              <a:rPr lang="el-GR" dirty="0" smtClean="0"/>
              <a:t>και </a:t>
            </a:r>
            <a:r>
              <a:rPr lang="el-GR" dirty="0"/>
              <a:t>των οικογενειών τους από τον σχεδιασμό και την αξιολόγηση</a:t>
            </a:r>
          </a:p>
          <a:p>
            <a:pPr lvl="0" algn="just">
              <a:buFont typeface="Wingdings" pitchFamily="2" charset="2"/>
              <a:buChar char="v"/>
            </a:pPr>
            <a:r>
              <a:rPr lang="el-GR" dirty="0"/>
              <a:t>Τον στιγματισμό που συνεχίζει να υπάρχει </a:t>
            </a:r>
          </a:p>
          <a:p>
            <a:pPr marL="0" indent="0" algn="just">
              <a:buNone/>
            </a:pPr>
            <a:r>
              <a:rPr lang="el-GR" dirty="0" smtClean="0"/>
              <a:t>Όλα </a:t>
            </a:r>
            <a:r>
              <a:rPr lang="el-GR" dirty="0"/>
              <a:t>τα παραπάνω σε συνδυασμό και με τη σημερινή κοινωνική κατάσταση, </a:t>
            </a:r>
            <a:r>
              <a:rPr lang="el-GR" dirty="0" smtClean="0"/>
              <a:t>περιθωριοποιούν </a:t>
            </a:r>
            <a:r>
              <a:rPr lang="el-GR" dirty="0"/>
              <a:t>και πλήττουν τα δικαιώματα των πιο ευάλωτων ομάδων εντείνοντας τις παραβιάσεις. </a:t>
            </a:r>
          </a:p>
          <a:p>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1894" y="0"/>
            <a:ext cx="3337372" cy="1420558"/>
          </a:xfrm>
          <a:prstGeom prst="rect">
            <a:avLst/>
          </a:prstGeom>
        </p:spPr>
      </p:pic>
    </p:spTree>
    <p:extLst>
      <p:ext uri="{BB962C8B-B14F-4D97-AF65-F5344CB8AC3E}">
        <p14:creationId xmlns:p14="http://schemas.microsoft.com/office/powerpoint/2010/main" val="579252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60631" y="2173592"/>
            <a:ext cx="7562897" cy="3788797"/>
          </a:xfrm>
        </p:spPr>
        <p:txBody>
          <a:bodyPr>
            <a:normAutofit lnSpcReduction="10000"/>
          </a:bodyPr>
          <a:lstStyle/>
          <a:p>
            <a:pPr marL="0" indent="0">
              <a:buNone/>
            </a:pPr>
            <a:r>
              <a:rPr lang="el-GR" b="1" u="sng" dirty="0" smtClean="0"/>
              <a:t>Πώς </a:t>
            </a:r>
            <a:r>
              <a:rPr lang="el-GR" b="1" u="sng" dirty="0"/>
              <a:t>αντιμετωπίσαμε τα κενά παρέμβασης και παραπομπής και με ποια μέθοδο εργαστήκαμε:</a:t>
            </a:r>
            <a:endParaRPr lang="el-GR" dirty="0"/>
          </a:p>
          <a:p>
            <a:pPr algn="just">
              <a:buFont typeface="Wingdings" pitchFamily="2" charset="2"/>
              <a:buChar char="§"/>
            </a:pPr>
            <a:r>
              <a:rPr lang="el-GR" b="1" dirty="0"/>
              <a:t>Σ</a:t>
            </a:r>
            <a:r>
              <a:rPr lang="el-GR" b="1" dirty="0" smtClean="0"/>
              <a:t>υνεργασία</a:t>
            </a:r>
            <a:r>
              <a:rPr lang="el-GR" dirty="0" smtClean="0"/>
              <a:t> </a:t>
            </a:r>
            <a:r>
              <a:rPr lang="el-GR" b="1" dirty="0" smtClean="0"/>
              <a:t>με</a:t>
            </a:r>
            <a:r>
              <a:rPr lang="el-GR" dirty="0" smtClean="0"/>
              <a:t> άλλους </a:t>
            </a:r>
            <a:r>
              <a:rPr lang="el-GR" b="1" dirty="0" smtClean="0"/>
              <a:t>φορείς</a:t>
            </a:r>
            <a:r>
              <a:rPr lang="el-GR" dirty="0" smtClean="0"/>
              <a:t> και </a:t>
            </a:r>
            <a:r>
              <a:rPr lang="el-GR" b="1" dirty="0" smtClean="0"/>
              <a:t>οργανισμούς</a:t>
            </a:r>
            <a:r>
              <a:rPr lang="el-GR" dirty="0"/>
              <a:t> </a:t>
            </a:r>
            <a:r>
              <a:rPr lang="el-GR" b="1" dirty="0" smtClean="0"/>
              <a:t>(</a:t>
            </a:r>
            <a:r>
              <a:rPr lang="el-GR" i="1" dirty="0" smtClean="0"/>
              <a:t>Επιτροπή </a:t>
            </a:r>
            <a:r>
              <a:rPr lang="el-GR" i="1" dirty="0"/>
              <a:t>Ελέγχου Προστασίας των Δικαιωμάτων των Ατόμων με Ψυχικές Διαταραχές, </a:t>
            </a:r>
            <a:r>
              <a:rPr lang="el-GR" i="1" dirty="0" smtClean="0"/>
              <a:t>Συνήγορο </a:t>
            </a:r>
            <a:r>
              <a:rPr lang="el-GR" i="1" dirty="0"/>
              <a:t>του Πολίτη, </a:t>
            </a:r>
            <a:r>
              <a:rPr lang="el-GR" i="1" dirty="0" smtClean="0"/>
              <a:t>Δικηγορικό Σύλλογο Αθηνών, Παρατηρητήριο </a:t>
            </a:r>
            <a:r>
              <a:rPr lang="el-GR" i="1" dirty="0"/>
              <a:t>για τα Δικαιώματα </a:t>
            </a:r>
            <a:r>
              <a:rPr lang="el-GR" i="1" dirty="0" smtClean="0"/>
              <a:t>στον </a:t>
            </a:r>
            <a:r>
              <a:rPr lang="el-GR" i="1" dirty="0"/>
              <a:t>Χώρο της Ψυχικής </a:t>
            </a:r>
            <a:r>
              <a:rPr lang="el-GR" i="1" dirty="0" smtClean="0"/>
              <a:t>Υγείας κλπ)</a:t>
            </a:r>
            <a:r>
              <a:rPr lang="el-GR" dirty="0"/>
              <a:t> </a:t>
            </a:r>
            <a:r>
              <a:rPr lang="el-GR" dirty="0" smtClean="0"/>
              <a:t>- δημιουργία </a:t>
            </a:r>
            <a:r>
              <a:rPr lang="el-GR" b="1" dirty="0"/>
              <a:t>δικτύου υπηρεσιών </a:t>
            </a:r>
            <a:r>
              <a:rPr lang="el-GR" i="1" dirty="0" smtClean="0"/>
              <a:t>.</a:t>
            </a:r>
            <a:endParaRPr lang="el-GR" i="1" dirty="0"/>
          </a:p>
          <a:p>
            <a:pPr lvl="0" algn="just">
              <a:buFont typeface="Wingdings" pitchFamily="2" charset="2"/>
              <a:buChar char="§"/>
            </a:pPr>
            <a:r>
              <a:rPr lang="el-GR" b="1" dirty="0"/>
              <a:t>Ε</a:t>
            </a:r>
            <a:r>
              <a:rPr lang="el-GR" b="1" dirty="0" smtClean="0"/>
              <a:t>κπαιδευτικά σεμινάρια</a:t>
            </a:r>
            <a:r>
              <a:rPr lang="el-GR" dirty="0" smtClean="0"/>
              <a:t> για επιμόρφωση </a:t>
            </a:r>
            <a:r>
              <a:rPr lang="el-GR" dirty="0"/>
              <a:t>και </a:t>
            </a:r>
            <a:r>
              <a:rPr lang="el-GR" dirty="0" smtClean="0"/>
              <a:t>ευαισθητοποίηση </a:t>
            </a:r>
            <a:r>
              <a:rPr lang="el-GR" dirty="0"/>
              <a:t>στα δικαιώματα στην ψυχική υγεία. Πραγματοποιήθηκαν συνολικά </a:t>
            </a:r>
            <a:r>
              <a:rPr lang="el-GR" b="1" dirty="0"/>
              <a:t>6 </a:t>
            </a:r>
            <a:r>
              <a:rPr lang="el-GR" b="1" dirty="0" smtClean="0"/>
              <a:t>σεμινάρια </a:t>
            </a:r>
            <a:r>
              <a:rPr lang="el-GR" dirty="0" smtClean="0"/>
              <a:t>για </a:t>
            </a:r>
            <a:r>
              <a:rPr lang="el-GR" b="1" dirty="0"/>
              <a:t>400</a:t>
            </a:r>
            <a:r>
              <a:rPr lang="el-GR" dirty="0"/>
              <a:t> επαγγελματίες </a:t>
            </a:r>
            <a:r>
              <a:rPr lang="el-GR" i="1" dirty="0" smtClean="0"/>
              <a:t>(</a:t>
            </a:r>
            <a:r>
              <a:rPr lang="el-GR" i="1" dirty="0" smtClean="0"/>
              <a:t>αστυνομικούς</a:t>
            </a:r>
            <a:r>
              <a:rPr lang="el-GR" i="1" dirty="0"/>
              <a:t>, </a:t>
            </a:r>
            <a:r>
              <a:rPr lang="el-GR" i="1" dirty="0" smtClean="0"/>
              <a:t>τελειόφοιτους Εθνικής </a:t>
            </a:r>
            <a:r>
              <a:rPr lang="el-GR" i="1" dirty="0"/>
              <a:t>Σχολής </a:t>
            </a:r>
            <a:r>
              <a:rPr lang="el-GR" i="1" dirty="0" smtClean="0"/>
              <a:t>Δικαστών, Δικηγορικό </a:t>
            </a:r>
            <a:r>
              <a:rPr lang="el-GR" i="1" dirty="0"/>
              <a:t>Σύλλογο Αθηνών και σε επαγγελματίες ψυχικής </a:t>
            </a:r>
            <a:r>
              <a:rPr lang="el-GR" i="1" dirty="0" smtClean="0"/>
              <a:t>υγείας)</a:t>
            </a:r>
            <a:r>
              <a:rPr lang="el-GR" dirty="0" smtClean="0"/>
              <a:t>. Έ</a:t>
            </a:r>
            <a:r>
              <a:rPr lang="el-GR" dirty="0" smtClean="0"/>
              <a:t>χουμε αιτήματα και για </a:t>
            </a:r>
            <a:r>
              <a:rPr lang="el-GR" dirty="0"/>
              <a:t>περαιτέρω εκπαίδευση.  </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41894" y="0"/>
            <a:ext cx="3337372" cy="1420558"/>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155" y="2534200"/>
            <a:ext cx="3057526" cy="305752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prst="angle"/>
            <a:contourClr>
              <a:srgbClr val="FFFFFF"/>
            </a:contourClr>
          </a:sp3d>
        </p:spPr>
      </p:pic>
    </p:spTree>
    <p:extLst>
      <p:ext uri="{BB962C8B-B14F-4D97-AF65-F5344CB8AC3E}">
        <p14:creationId xmlns:p14="http://schemas.microsoft.com/office/powerpoint/2010/main" val="543529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41" y="2029216"/>
            <a:ext cx="10196187" cy="3933173"/>
          </a:xfrm>
        </p:spPr>
        <p:txBody>
          <a:bodyPr>
            <a:normAutofit fontScale="92500" lnSpcReduction="20000"/>
          </a:bodyPr>
          <a:lstStyle/>
          <a:p>
            <a:pPr algn="just">
              <a:buFont typeface="Wingdings" pitchFamily="2" charset="2"/>
              <a:buChar char="§"/>
            </a:pPr>
            <a:r>
              <a:rPr lang="el-GR" sz="2400" b="1" dirty="0"/>
              <a:t>Ι</a:t>
            </a:r>
            <a:r>
              <a:rPr lang="el-GR" sz="2400" b="1" dirty="0" smtClean="0"/>
              <a:t>στοσελίδα </a:t>
            </a:r>
            <a:r>
              <a:rPr lang="el-GR" sz="2400" b="1" dirty="0"/>
              <a:t>του </a:t>
            </a:r>
            <a:r>
              <a:rPr lang="el-GR" sz="2400" b="1" dirty="0" smtClean="0"/>
              <a:t>προγράμματος</a:t>
            </a:r>
            <a:r>
              <a:rPr lang="en-US" sz="2400" b="1" dirty="0" smtClean="0">
                <a:solidFill>
                  <a:srgbClr val="002060"/>
                </a:solidFill>
              </a:rPr>
              <a:t> (psy-dikaiomata.gr)</a:t>
            </a:r>
            <a:r>
              <a:rPr lang="el-GR" sz="2400" dirty="0"/>
              <a:t> </a:t>
            </a:r>
            <a:r>
              <a:rPr lang="el-GR" sz="2400" dirty="0" smtClean="0"/>
              <a:t>που έφτασε </a:t>
            </a:r>
            <a:r>
              <a:rPr lang="el-GR" sz="2400" dirty="0"/>
              <a:t>τους 20.000 μοναδικούς επισκέπτες σε έναν </a:t>
            </a:r>
            <a:r>
              <a:rPr lang="el-GR" sz="2400" dirty="0" smtClean="0"/>
              <a:t>χρόνο</a:t>
            </a:r>
            <a:r>
              <a:rPr lang="el-GR" sz="2400" dirty="0" smtClean="0">
                <a:solidFill>
                  <a:srgbClr val="002060"/>
                </a:solidFill>
              </a:rPr>
              <a:t>: </a:t>
            </a:r>
            <a:r>
              <a:rPr lang="el-GR" sz="2400" dirty="0" smtClean="0"/>
              <a:t>φιλοξένησε </a:t>
            </a:r>
            <a:r>
              <a:rPr lang="el-GR" sz="2400" dirty="0"/>
              <a:t>και συνεχίζει να φιλοξενεί το </a:t>
            </a:r>
            <a:r>
              <a:rPr lang="el-GR" sz="2400" b="1" dirty="0"/>
              <a:t>υλικό των εκπαιδεύσεων</a:t>
            </a:r>
            <a:r>
              <a:rPr lang="el-GR" sz="2400" dirty="0"/>
              <a:t>, τις </a:t>
            </a:r>
            <a:r>
              <a:rPr lang="el-GR" sz="2400" b="1" dirty="0"/>
              <a:t>νομικές πληροφορίες</a:t>
            </a:r>
            <a:r>
              <a:rPr lang="el-GR" sz="2400" dirty="0"/>
              <a:t>, </a:t>
            </a:r>
            <a:r>
              <a:rPr lang="el-GR" sz="2400" b="1" dirty="0"/>
              <a:t>τον οδηγό για τα </a:t>
            </a:r>
            <a:r>
              <a:rPr lang="el-GR" sz="2400" b="1" dirty="0" smtClean="0"/>
              <a:t>δικαιώματα</a:t>
            </a:r>
            <a:r>
              <a:rPr lang="el-GR" sz="2400" dirty="0" smtClean="0"/>
              <a:t>. </a:t>
            </a:r>
          </a:p>
          <a:p>
            <a:pPr algn="just">
              <a:buFont typeface="Wingdings" pitchFamily="2" charset="2"/>
              <a:buChar char="§"/>
            </a:pPr>
            <a:r>
              <a:rPr lang="el-GR" sz="2400" b="1" dirty="0" smtClean="0"/>
              <a:t>Πανελλήνια </a:t>
            </a:r>
            <a:r>
              <a:rPr lang="el-GR" sz="2400" b="1" dirty="0"/>
              <a:t>Συνάντηση Δικτύωσης</a:t>
            </a:r>
            <a:r>
              <a:rPr lang="el-GR" sz="2400" dirty="0"/>
              <a:t>, στην οποία συμμετείχαν </a:t>
            </a:r>
            <a:r>
              <a:rPr lang="el-GR" sz="2400" b="1" dirty="0"/>
              <a:t>150 άτομα </a:t>
            </a:r>
            <a:r>
              <a:rPr lang="el-GR" sz="2400" dirty="0"/>
              <a:t>από όλες τις ομάδες εμπλεκόμενων </a:t>
            </a:r>
            <a:r>
              <a:rPr lang="el-GR" sz="2400" dirty="0" smtClean="0"/>
              <a:t>φορέων: </a:t>
            </a:r>
            <a:r>
              <a:rPr lang="el-GR" sz="2400" dirty="0"/>
              <a:t>λήπτες υπηρεσιών και οι οικογένειές τους, κλινικοί και νομικοί επιστήμονες, φορείς και εκπρόσωποι της πολιτικής ηγεσίας. Ο </a:t>
            </a:r>
            <a:r>
              <a:rPr lang="el-GR" sz="2400" dirty="0" err="1"/>
              <a:t>διαδραστικός</a:t>
            </a:r>
            <a:r>
              <a:rPr lang="el-GR" sz="2400" dirty="0"/>
              <a:t> χαρακτήρας της διοργάνωσης οδήγησε σε </a:t>
            </a:r>
            <a:r>
              <a:rPr lang="el-GR" sz="2400" b="1" dirty="0"/>
              <a:t>ουσιαστικά συμπεράσματα και προτάσεις, οι οποίες </a:t>
            </a:r>
            <a:r>
              <a:rPr lang="el-GR" sz="2400" b="1" dirty="0" smtClean="0"/>
              <a:t>προωθήθηκαν στα Υπουργεία </a:t>
            </a:r>
            <a:r>
              <a:rPr lang="el-GR" sz="2400" b="1" dirty="0"/>
              <a:t>Δικαιοσύνης και Υγείας</a:t>
            </a:r>
            <a:r>
              <a:rPr lang="el-GR" sz="2400" dirty="0"/>
              <a:t>, </a:t>
            </a:r>
            <a:r>
              <a:rPr lang="el-GR" sz="2400" dirty="0" smtClean="0"/>
              <a:t>σε</a:t>
            </a:r>
            <a:r>
              <a:rPr lang="en-US" sz="2400" dirty="0" smtClean="0"/>
              <a:t> </a:t>
            </a:r>
            <a:r>
              <a:rPr lang="el-GR" sz="2400" dirty="0" smtClean="0"/>
              <a:t>ειδική </a:t>
            </a:r>
            <a:r>
              <a:rPr lang="el-GR" sz="2400" dirty="0"/>
              <a:t>συνάντηση που είχαμε μαζί τους. </a:t>
            </a:r>
          </a:p>
          <a:p>
            <a:pPr lvl="0" algn="just">
              <a:buFont typeface="Wingdings" pitchFamily="2" charset="2"/>
              <a:buChar char="§"/>
            </a:pPr>
            <a:r>
              <a:rPr lang="el-GR" sz="2400" b="1" dirty="0"/>
              <a:t>Π</a:t>
            </a:r>
            <a:r>
              <a:rPr lang="el-GR" sz="2400" b="1" dirty="0" smtClean="0"/>
              <a:t>ροσπάθειες </a:t>
            </a:r>
            <a:r>
              <a:rPr lang="el-GR" sz="2400" b="1" dirty="0"/>
              <a:t>άσκησης επιρροής στα κέντρα λήψης </a:t>
            </a:r>
            <a:r>
              <a:rPr lang="el-GR" sz="2400" b="1" dirty="0" smtClean="0"/>
              <a:t>αποφάσεων. </a:t>
            </a:r>
            <a:r>
              <a:rPr lang="el-GR" sz="2400" dirty="0" smtClean="0"/>
              <a:t>Καταθέσαμε </a:t>
            </a:r>
            <a:r>
              <a:rPr lang="el-GR" sz="2400" dirty="0"/>
              <a:t>συγκεκριμένες προτάσεις για θεσμικές και νομοθετικές </a:t>
            </a:r>
            <a:r>
              <a:rPr lang="el-GR" sz="2400" dirty="0" smtClean="0"/>
              <a:t>αλλαγές (ακούσια νοσηλεία και άρθρο 69)</a:t>
            </a:r>
            <a:r>
              <a:rPr lang="en-US" sz="2400" dirty="0" smtClean="0"/>
              <a:t>.</a:t>
            </a:r>
            <a:r>
              <a:rPr lang="el-GR" sz="2400" dirty="0" smtClean="0"/>
              <a:t> Αυτή </a:t>
            </a:r>
            <a:r>
              <a:rPr lang="el-GR" sz="2400" dirty="0"/>
              <a:t>η προσπάθεια, μαζί με </a:t>
            </a:r>
            <a:r>
              <a:rPr lang="el-GR" sz="2400" dirty="0" smtClean="0"/>
              <a:t>τις δράσεις </a:t>
            </a:r>
            <a:r>
              <a:rPr lang="el-GR" sz="2400" b="1" dirty="0" smtClean="0"/>
              <a:t>ευαισθητοποίησης </a:t>
            </a:r>
            <a:r>
              <a:rPr lang="el-GR" sz="2400" b="1" dirty="0"/>
              <a:t>της κοινότητας</a:t>
            </a:r>
            <a:r>
              <a:rPr lang="el-GR" sz="2400" dirty="0"/>
              <a:t> είναι </a:t>
            </a:r>
            <a:r>
              <a:rPr lang="el-GR" sz="2400" dirty="0" smtClean="0"/>
              <a:t>θεωρούμε και </a:t>
            </a:r>
            <a:r>
              <a:rPr lang="el-GR" sz="2400" dirty="0"/>
              <a:t>η μεγαλύτερη συνεισφορά </a:t>
            </a:r>
            <a:r>
              <a:rPr lang="el-GR" sz="2400" dirty="0" smtClean="0"/>
              <a:t>μας.</a:t>
            </a:r>
            <a:endParaRPr lang="el-GR" sz="2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4420" y="0"/>
            <a:ext cx="3337372" cy="1420558"/>
          </a:xfrm>
          <a:prstGeom prst="rect">
            <a:avLst/>
          </a:prstGeom>
        </p:spPr>
      </p:pic>
    </p:spTree>
    <p:extLst>
      <p:ext uri="{BB962C8B-B14F-4D97-AF65-F5344CB8AC3E}">
        <p14:creationId xmlns:p14="http://schemas.microsoft.com/office/powerpoint/2010/main" val="21018972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59875" y="1976271"/>
            <a:ext cx="7704565" cy="3798738"/>
          </a:xfrm>
        </p:spPr>
        <p:txBody>
          <a:bodyPr>
            <a:normAutofit/>
          </a:bodyPr>
          <a:lstStyle/>
          <a:p>
            <a:pPr marL="0" lvl="0" indent="0">
              <a:buNone/>
            </a:pPr>
            <a:r>
              <a:rPr lang="el-GR" b="1" u="sng" dirty="0" smtClean="0">
                <a:solidFill>
                  <a:schemeClr val="tx1"/>
                </a:solidFill>
              </a:rPr>
              <a:t>Στατιστικά </a:t>
            </a:r>
            <a:r>
              <a:rPr lang="el-GR" b="1" u="sng" dirty="0">
                <a:solidFill>
                  <a:schemeClr val="tx1"/>
                </a:solidFill>
              </a:rPr>
              <a:t>στοιχεία </a:t>
            </a:r>
            <a:r>
              <a:rPr lang="el-GR" b="1" u="sng" dirty="0" smtClean="0">
                <a:solidFill>
                  <a:schemeClr val="tx1"/>
                </a:solidFill>
              </a:rPr>
              <a:t>λειτουργίας, </a:t>
            </a:r>
            <a:r>
              <a:rPr lang="el-GR" b="1" u="sng" dirty="0">
                <a:solidFill>
                  <a:schemeClr val="tx1"/>
                </a:solidFill>
              </a:rPr>
              <a:t>σ</a:t>
            </a:r>
            <a:r>
              <a:rPr lang="el-GR" b="1" u="sng" dirty="0" smtClean="0">
                <a:solidFill>
                  <a:schemeClr val="tx1"/>
                </a:solidFill>
              </a:rPr>
              <a:t>ε </a:t>
            </a:r>
            <a:r>
              <a:rPr lang="el-GR" b="1" u="sng" dirty="0">
                <a:solidFill>
                  <a:schemeClr val="tx1"/>
                </a:solidFill>
              </a:rPr>
              <a:t>σύνολο </a:t>
            </a:r>
            <a:r>
              <a:rPr lang="el-GR" b="1" u="sng" dirty="0" smtClean="0">
                <a:solidFill>
                  <a:schemeClr val="tx1"/>
                </a:solidFill>
              </a:rPr>
              <a:t>300 </a:t>
            </a:r>
            <a:r>
              <a:rPr lang="el-GR" b="1" u="sng" dirty="0">
                <a:solidFill>
                  <a:schemeClr val="tx1"/>
                </a:solidFill>
              </a:rPr>
              <a:t>υποθέσεων </a:t>
            </a:r>
            <a:r>
              <a:rPr lang="el-GR" b="1" u="sng" dirty="0">
                <a:solidFill>
                  <a:schemeClr val="tx1"/>
                </a:solidFill>
              </a:rPr>
              <a:t>:</a:t>
            </a:r>
            <a:endParaRPr lang="el-GR" b="1" u="sng" dirty="0">
              <a:solidFill>
                <a:schemeClr val="tx1"/>
              </a:solidFill>
            </a:endParaRPr>
          </a:p>
          <a:p>
            <a:pPr marL="0" indent="0">
              <a:buNone/>
            </a:pPr>
            <a:r>
              <a:rPr lang="el-GR" dirty="0" err="1" smtClean="0">
                <a:solidFill>
                  <a:schemeClr val="tx1"/>
                </a:solidFill>
                <a:effectLst>
                  <a:innerShdw blurRad="63500" dist="50800" dir="18900000">
                    <a:prstClr val="black">
                      <a:alpha val="50000"/>
                    </a:prstClr>
                  </a:innerShdw>
                </a:effectLst>
              </a:rPr>
              <a:t>Προνοιακά</a:t>
            </a:r>
            <a:r>
              <a:rPr lang="el-GR" dirty="0" smtClean="0">
                <a:solidFill>
                  <a:schemeClr val="tx1"/>
                </a:solidFill>
                <a:effectLst>
                  <a:innerShdw blurRad="63500" dist="50800" dir="18900000">
                    <a:prstClr val="black">
                      <a:alpha val="50000"/>
                    </a:prstClr>
                  </a:innerShdw>
                </a:effectLst>
              </a:rPr>
              <a:t> </a:t>
            </a:r>
            <a:r>
              <a:rPr lang="el-GR" dirty="0">
                <a:solidFill>
                  <a:schemeClr val="tx1"/>
                </a:solidFill>
                <a:effectLst>
                  <a:innerShdw blurRad="63500" dist="50800" dir="18900000">
                    <a:prstClr val="black">
                      <a:alpha val="50000"/>
                    </a:prstClr>
                  </a:innerShdw>
                </a:effectLst>
              </a:rPr>
              <a:t>– </a:t>
            </a:r>
            <a:r>
              <a:rPr lang="el-GR" dirty="0" smtClean="0">
                <a:solidFill>
                  <a:schemeClr val="tx1"/>
                </a:solidFill>
                <a:effectLst>
                  <a:innerShdw blurRad="63500" dist="50800" dir="18900000">
                    <a:prstClr val="black">
                      <a:alpha val="50000"/>
                    </a:prstClr>
                  </a:innerShdw>
                </a:effectLst>
              </a:rPr>
              <a:t>ασφαλιστικά: </a:t>
            </a:r>
            <a:r>
              <a:rPr lang="el-GR" b="1" dirty="0" smtClean="0">
                <a:solidFill>
                  <a:schemeClr val="tx1"/>
                </a:solidFill>
                <a:effectLst>
                  <a:innerShdw blurRad="63500" dist="50800" dir="18900000">
                    <a:prstClr val="black">
                      <a:alpha val="50000"/>
                    </a:prstClr>
                  </a:innerShdw>
                </a:effectLst>
              </a:rPr>
              <a:t>101</a:t>
            </a:r>
          </a:p>
          <a:p>
            <a:pPr marL="0" indent="0">
              <a:buNone/>
            </a:pPr>
            <a:r>
              <a:rPr lang="el-GR" dirty="0" smtClean="0">
                <a:solidFill>
                  <a:schemeClr val="tx1"/>
                </a:solidFill>
                <a:effectLst>
                  <a:innerShdw blurRad="63500" dist="50800" dir="18900000">
                    <a:prstClr val="black">
                      <a:alpha val="50000"/>
                    </a:prstClr>
                  </a:innerShdw>
                </a:effectLst>
              </a:rPr>
              <a:t>Κλινική Καθοδήγηση: </a:t>
            </a:r>
            <a:r>
              <a:rPr lang="el-GR" b="1" dirty="0" smtClean="0">
                <a:solidFill>
                  <a:schemeClr val="tx1"/>
                </a:solidFill>
                <a:effectLst>
                  <a:innerShdw blurRad="63500" dist="50800" dir="18900000">
                    <a:prstClr val="black">
                      <a:alpha val="50000"/>
                    </a:prstClr>
                  </a:innerShdw>
                </a:effectLst>
              </a:rPr>
              <a:t>73</a:t>
            </a:r>
            <a:r>
              <a:rPr lang="el-GR" dirty="0">
                <a:solidFill>
                  <a:schemeClr val="tx1"/>
                </a:solidFill>
                <a:effectLst>
                  <a:innerShdw blurRad="63500" dist="50800" dir="18900000">
                    <a:prstClr val="black">
                      <a:alpha val="50000"/>
                    </a:prstClr>
                  </a:innerShdw>
                </a:effectLst>
              </a:rPr>
              <a:t/>
            </a:r>
            <a:br>
              <a:rPr lang="el-GR" dirty="0">
                <a:solidFill>
                  <a:schemeClr val="tx1"/>
                </a:solidFill>
                <a:effectLst>
                  <a:innerShdw blurRad="63500" dist="50800" dir="18900000">
                    <a:prstClr val="black">
                      <a:alpha val="50000"/>
                    </a:prstClr>
                  </a:innerShdw>
                </a:effectLst>
              </a:rPr>
            </a:br>
            <a:r>
              <a:rPr lang="el-GR" dirty="0">
                <a:solidFill>
                  <a:schemeClr val="tx1"/>
                </a:solidFill>
                <a:effectLst>
                  <a:innerShdw blurRad="63500" dist="50800" dir="18900000">
                    <a:prstClr val="black">
                      <a:alpha val="50000"/>
                    </a:prstClr>
                  </a:innerShdw>
                </a:effectLst>
              </a:rPr>
              <a:t/>
            </a:r>
            <a:br>
              <a:rPr lang="el-GR" dirty="0">
                <a:solidFill>
                  <a:schemeClr val="tx1"/>
                </a:solidFill>
                <a:effectLst>
                  <a:innerShdw blurRad="63500" dist="50800" dir="18900000">
                    <a:prstClr val="black">
                      <a:alpha val="50000"/>
                    </a:prstClr>
                  </a:innerShdw>
                </a:effectLst>
              </a:rPr>
            </a:br>
            <a:r>
              <a:rPr lang="el-GR" dirty="0" smtClean="0">
                <a:solidFill>
                  <a:schemeClr val="tx1"/>
                </a:solidFill>
                <a:effectLst>
                  <a:innerShdw blurRad="63500" dist="50800" dir="18900000">
                    <a:prstClr val="black">
                      <a:alpha val="50000"/>
                    </a:prstClr>
                  </a:innerShdw>
                </a:effectLst>
              </a:rPr>
              <a:t>Κληρονομικά-περιουσιακά:</a:t>
            </a:r>
            <a:r>
              <a:rPr lang="el-GR" b="1" dirty="0" smtClean="0"/>
              <a:t> </a:t>
            </a:r>
            <a:r>
              <a:rPr lang="el-GR" b="1" dirty="0">
                <a:solidFill>
                  <a:schemeClr val="tx1"/>
                </a:solidFill>
              </a:rPr>
              <a:t>45</a:t>
            </a:r>
            <a:r>
              <a:rPr lang="el-GR" dirty="0">
                <a:solidFill>
                  <a:schemeClr val="tx1"/>
                </a:solidFill>
                <a:effectLst>
                  <a:innerShdw blurRad="63500" dist="50800" dir="18900000">
                    <a:prstClr val="black">
                      <a:alpha val="50000"/>
                    </a:prstClr>
                  </a:innerShdw>
                </a:effectLst>
              </a:rPr>
              <a:t/>
            </a:r>
            <a:br>
              <a:rPr lang="el-GR" dirty="0">
                <a:solidFill>
                  <a:schemeClr val="tx1"/>
                </a:solidFill>
                <a:effectLst>
                  <a:innerShdw blurRad="63500" dist="50800" dir="18900000">
                    <a:prstClr val="black">
                      <a:alpha val="50000"/>
                    </a:prstClr>
                  </a:innerShdw>
                </a:effectLst>
              </a:rPr>
            </a:br>
            <a:r>
              <a:rPr lang="el-GR" dirty="0">
                <a:solidFill>
                  <a:schemeClr val="tx1"/>
                </a:solidFill>
                <a:effectLst>
                  <a:innerShdw blurRad="63500" dist="50800" dir="18900000">
                    <a:prstClr val="black">
                      <a:alpha val="50000"/>
                    </a:prstClr>
                  </a:innerShdw>
                </a:effectLst>
              </a:rPr>
              <a:t> </a:t>
            </a:r>
            <a:br>
              <a:rPr lang="el-GR" dirty="0">
                <a:solidFill>
                  <a:schemeClr val="tx1"/>
                </a:solidFill>
                <a:effectLst>
                  <a:innerShdw blurRad="63500" dist="50800" dir="18900000">
                    <a:prstClr val="black">
                      <a:alpha val="50000"/>
                    </a:prstClr>
                  </a:innerShdw>
                </a:effectLst>
              </a:rPr>
            </a:br>
            <a:r>
              <a:rPr lang="el-GR" dirty="0">
                <a:solidFill>
                  <a:schemeClr val="tx1"/>
                </a:solidFill>
                <a:effectLst>
                  <a:innerShdw blurRad="63500" dist="50800" dir="18900000">
                    <a:prstClr val="black">
                      <a:alpha val="50000"/>
                    </a:prstClr>
                  </a:innerShdw>
                </a:effectLst>
              </a:rPr>
              <a:t>Καταγγελίες διακρίσεων (εργασιακά, διοικητικά, κτλ.), </a:t>
            </a:r>
            <a:r>
              <a:rPr lang="el-GR" dirty="0" smtClean="0">
                <a:solidFill>
                  <a:schemeClr val="tx1"/>
                </a:solidFill>
                <a:effectLst>
                  <a:innerShdw blurRad="63500" dist="50800" dir="18900000">
                    <a:prstClr val="black">
                      <a:alpha val="50000"/>
                    </a:prstClr>
                  </a:innerShdw>
                </a:effectLst>
              </a:rPr>
              <a:t>εκφοβισμός:  </a:t>
            </a:r>
            <a:r>
              <a:rPr lang="el-GR" b="1" dirty="0" smtClean="0">
                <a:solidFill>
                  <a:schemeClr val="tx1"/>
                </a:solidFill>
                <a:effectLst>
                  <a:innerShdw blurRad="63500" dist="50800" dir="18900000">
                    <a:prstClr val="black">
                      <a:alpha val="50000"/>
                    </a:prstClr>
                  </a:innerShdw>
                </a:effectLst>
              </a:rPr>
              <a:t>40</a:t>
            </a:r>
            <a:r>
              <a:rPr lang="el-GR" dirty="0">
                <a:solidFill>
                  <a:schemeClr val="tx1"/>
                </a:solidFill>
                <a:effectLst>
                  <a:innerShdw blurRad="63500" dist="50800" dir="18900000">
                    <a:prstClr val="black">
                      <a:alpha val="50000"/>
                    </a:prstClr>
                  </a:innerShdw>
                </a:effectLst>
              </a:rPr>
              <a:t/>
            </a:r>
            <a:br>
              <a:rPr lang="el-GR" dirty="0">
                <a:solidFill>
                  <a:schemeClr val="tx1"/>
                </a:solidFill>
                <a:effectLst>
                  <a:innerShdw blurRad="63500" dist="50800" dir="18900000">
                    <a:prstClr val="black">
                      <a:alpha val="50000"/>
                    </a:prstClr>
                  </a:innerShdw>
                </a:effectLst>
              </a:rPr>
            </a:br>
            <a:r>
              <a:rPr lang="el-GR" dirty="0">
                <a:solidFill>
                  <a:schemeClr val="tx1"/>
                </a:solidFill>
                <a:effectLst>
                  <a:innerShdw blurRad="63500" dist="50800" dir="18900000">
                    <a:prstClr val="black">
                      <a:alpha val="50000"/>
                    </a:prstClr>
                  </a:innerShdw>
                </a:effectLst>
              </a:rPr>
              <a:t/>
            </a:r>
            <a:br>
              <a:rPr lang="el-GR" dirty="0">
                <a:solidFill>
                  <a:schemeClr val="tx1"/>
                </a:solidFill>
                <a:effectLst>
                  <a:innerShdw blurRad="63500" dist="50800" dir="18900000">
                    <a:prstClr val="black">
                      <a:alpha val="50000"/>
                    </a:prstClr>
                  </a:innerShdw>
                </a:effectLst>
              </a:rPr>
            </a:br>
            <a:r>
              <a:rPr lang="el-GR" dirty="0">
                <a:solidFill>
                  <a:schemeClr val="tx1"/>
                </a:solidFill>
                <a:effectLst>
                  <a:innerShdw blurRad="63500" dist="50800" dir="18900000">
                    <a:prstClr val="black">
                      <a:alpha val="50000"/>
                    </a:prstClr>
                  </a:innerShdw>
                </a:effectLst>
              </a:rPr>
              <a:t>Δικαστική συμπαράσταση-επιμέλεια </a:t>
            </a:r>
            <a:r>
              <a:rPr lang="el-GR" dirty="0" smtClean="0">
                <a:solidFill>
                  <a:schemeClr val="tx1"/>
                </a:solidFill>
                <a:effectLst>
                  <a:innerShdw blurRad="63500" dist="50800" dir="18900000">
                    <a:prstClr val="black">
                      <a:alpha val="50000"/>
                    </a:prstClr>
                  </a:innerShdw>
                </a:effectLst>
              </a:rPr>
              <a:t>ανηλίκων: </a:t>
            </a:r>
            <a:r>
              <a:rPr lang="el-GR" b="1" dirty="0" smtClean="0">
                <a:solidFill>
                  <a:schemeClr val="tx1"/>
                </a:solidFill>
                <a:effectLst>
                  <a:innerShdw blurRad="63500" dist="50800" dir="18900000">
                    <a:prstClr val="black">
                      <a:alpha val="50000"/>
                    </a:prstClr>
                  </a:innerShdw>
                </a:effectLst>
              </a:rPr>
              <a:t>28</a:t>
            </a:r>
            <a:r>
              <a:rPr lang="el-GR" dirty="0">
                <a:solidFill>
                  <a:schemeClr val="tx1"/>
                </a:solidFill>
                <a:effectLst>
                  <a:innerShdw blurRad="63500" dist="50800" dir="18900000">
                    <a:prstClr val="black">
                      <a:alpha val="50000"/>
                    </a:prstClr>
                  </a:innerShdw>
                </a:effectLst>
              </a:rPr>
              <a:t/>
            </a:r>
            <a:br>
              <a:rPr lang="el-GR" dirty="0">
                <a:solidFill>
                  <a:schemeClr val="tx1"/>
                </a:solidFill>
                <a:effectLst>
                  <a:innerShdw blurRad="63500" dist="50800" dir="18900000">
                    <a:prstClr val="black">
                      <a:alpha val="50000"/>
                    </a:prstClr>
                  </a:innerShdw>
                </a:effectLst>
              </a:rPr>
            </a:br>
            <a:r>
              <a:rPr lang="el-GR" dirty="0">
                <a:solidFill>
                  <a:schemeClr val="tx1"/>
                </a:solidFill>
                <a:effectLst>
                  <a:innerShdw blurRad="63500" dist="50800" dir="18900000">
                    <a:prstClr val="black">
                      <a:alpha val="50000"/>
                    </a:prstClr>
                  </a:innerShdw>
                </a:effectLst>
              </a:rPr>
              <a:t/>
            </a:r>
            <a:br>
              <a:rPr lang="el-GR" dirty="0">
                <a:solidFill>
                  <a:schemeClr val="tx1"/>
                </a:solidFill>
                <a:effectLst>
                  <a:innerShdw blurRad="63500" dist="50800" dir="18900000">
                    <a:prstClr val="black">
                      <a:alpha val="50000"/>
                    </a:prstClr>
                  </a:innerShdw>
                </a:effectLst>
              </a:rPr>
            </a:br>
            <a:r>
              <a:rPr lang="el-GR" dirty="0">
                <a:solidFill>
                  <a:schemeClr val="tx1"/>
                </a:solidFill>
                <a:effectLst>
                  <a:innerShdw blurRad="63500" dist="50800" dir="18900000">
                    <a:prstClr val="black">
                      <a:alpha val="50000"/>
                    </a:prstClr>
                  </a:innerShdw>
                </a:effectLst>
              </a:rPr>
              <a:t>Ιατρικό </a:t>
            </a:r>
            <a:r>
              <a:rPr lang="el-GR" dirty="0" smtClean="0">
                <a:solidFill>
                  <a:schemeClr val="tx1"/>
                </a:solidFill>
                <a:effectLst>
                  <a:innerShdw blurRad="63500" dist="50800" dir="18900000">
                    <a:prstClr val="black">
                      <a:alpha val="50000"/>
                    </a:prstClr>
                  </a:innerShdw>
                </a:effectLst>
              </a:rPr>
              <a:t>απόρρητο-δεοντολογία:</a:t>
            </a:r>
            <a:r>
              <a:rPr lang="el-GR" b="1" dirty="0" smtClean="0"/>
              <a:t> </a:t>
            </a:r>
            <a:r>
              <a:rPr lang="el-GR" b="1" dirty="0" smtClean="0">
                <a:solidFill>
                  <a:schemeClr val="tx1"/>
                </a:solidFill>
              </a:rPr>
              <a:t>12</a:t>
            </a:r>
          </a:p>
          <a:p>
            <a:pPr>
              <a:lnSpc>
                <a:spcPct val="150000"/>
              </a:lnSpc>
            </a:pPr>
            <a:endParaRPr lang="el-GR"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4420" y="0"/>
            <a:ext cx="3337372" cy="1420558"/>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1972" y="2633606"/>
            <a:ext cx="3413082" cy="2484068"/>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pic>
    </p:spTree>
    <p:extLst>
      <p:ext uri="{BB962C8B-B14F-4D97-AF65-F5344CB8AC3E}">
        <p14:creationId xmlns:p14="http://schemas.microsoft.com/office/powerpoint/2010/main" val="230935430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703</TotalTime>
  <Words>1087</Words>
  <Application>Microsoft Office PowerPoint</Application>
  <PresentationFormat>Custom</PresentationFormat>
  <Paragraphs>60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Retrospect</vt:lpstr>
      <vt:lpstr>ΓΡΑΦΕΙΟ ΣΥΝΗΓΟΡΙΑΣ: ΜΙΑ ΠΡΩΤΟΠΟΡΟΣ ΔΡΑΣΗ ΠΟΥ ΕΜΕΙΝΕ ΜΕΤΕΩΡΗ ΣΕ ΜΙΑ ΚΟΙΝΩΝΙΑ ΣΕ ΚΡΙΣΗ</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Society of Social Psychiatry  &amp;  Mental Health</dc:title>
  <dc:creator>niki</dc:creator>
  <cp:lastModifiedBy>user</cp:lastModifiedBy>
  <cp:revision>57</cp:revision>
  <dcterms:created xsi:type="dcterms:W3CDTF">2017-03-02T11:49:47Z</dcterms:created>
  <dcterms:modified xsi:type="dcterms:W3CDTF">2017-06-07T17:57:54Z</dcterms:modified>
</cp:coreProperties>
</file>