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1020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178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170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366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3256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702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03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2773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465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4030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693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73154E6-95D4-4FBF-8A95-E1B4737197E0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D631366-0357-4FC8-8D36-7473D6D788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206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fif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4AE0E7-CB91-4DD3-9DBB-1A7F83C463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-ΨΥΧΙΚΗ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ΟΙΚΟΝΟΜΙΑ ΚΑΙ ΔΥΝΑΜΙΚΗ ΣΤΙΣ </a:t>
            </a: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ΟΡΙΑΚΕΣ ΚΑΤΑΣΤΑΣΕΙΣ-</a:t>
            </a:r>
            <a:b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ΑΝΝΑ ΠΟΤΑΜΙΑΝΟΥ</a:t>
            </a:r>
            <a:b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E691F46-49A2-491D-A507-D8931372B9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l-GR" sz="3200" dirty="0"/>
              <a:t>ΚΕΦΑΛΑΙΟ </a:t>
            </a:r>
            <a:r>
              <a:rPr lang="en-US" sz="3200" dirty="0"/>
              <a:t>IV</a:t>
            </a:r>
            <a:endParaRPr lang="el-GR" sz="3200" dirty="0"/>
          </a:p>
          <a:p>
            <a:endParaRPr lang="el-GR" dirty="0">
              <a:solidFill>
                <a:prstClr val="black"/>
              </a:solidFill>
            </a:endParaRPr>
          </a:p>
          <a:p>
            <a:r>
              <a:rPr lang="el-GR" sz="3600" dirty="0">
                <a:solidFill>
                  <a:prstClr val="black"/>
                </a:solidFill>
              </a:rPr>
              <a:t>Η ΜΕ ΕΛΠΙΔΑ ΑΝΑΜΟΝΗ ΤΩΝ ΟΡΙΑΚΩΝ 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2044523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48837B-92E9-45E9-B1B1-806F68C2A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23913"/>
          </a:xfrm>
        </p:spPr>
        <p:txBody>
          <a:bodyPr>
            <a:normAutofit fontScale="90000"/>
          </a:bodyPr>
          <a:lstStyle/>
          <a:p>
            <a:r>
              <a:rPr lang="el-GR" dirty="0"/>
              <a:t>Πηγές της Ελπίδας κατά τη φυσιολογική ανάπτυξη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179DA4F-11CE-4174-ACCB-52879A70C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2978" y="1554480"/>
            <a:ext cx="3737668" cy="640080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Khan…Winnicott</a:t>
            </a:r>
            <a:r>
              <a:rPr lang="el-GR" sz="2800" dirty="0"/>
              <a:t> </a:t>
            </a:r>
          </a:p>
          <a:p>
            <a:r>
              <a:rPr lang="el-GR" sz="2800" dirty="0"/>
              <a:t>φυσιολογική εξέλιξη</a:t>
            </a:r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0F08E4E-4237-4DA5-8B1B-FB0AC0AA3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3351" y="2320852"/>
            <a:ext cx="3957295" cy="3812541"/>
          </a:xfrm>
        </p:spPr>
        <p:txBody>
          <a:bodyPr>
            <a:normAutofit/>
          </a:bodyPr>
          <a:lstStyle/>
          <a:p>
            <a:r>
              <a:rPr lang="el-GR" dirty="0"/>
              <a:t>Ένα υποστηρικτικό περιβάλλον δίνει στο παιδί την </a:t>
            </a:r>
            <a:r>
              <a:rPr lang="el-GR" b="1" dirty="0"/>
              <a:t>εμπειρία της παντοδυναμίας</a:t>
            </a:r>
            <a:r>
              <a:rPr lang="en-US" b="1" dirty="0"/>
              <a:t> </a:t>
            </a:r>
            <a:r>
              <a:rPr lang="el-GR" dirty="0"/>
              <a:t>ώστε να αναπτύξει τη δημιουργική πλευρά των εμπειριών του. Παίζοντας με την αυταπάτη, </a:t>
            </a:r>
            <a:r>
              <a:rPr lang="el-GR" b="1" dirty="0"/>
              <a:t>δημιουργεί το ρόλο του </a:t>
            </a:r>
          </a:p>
          <a:p>
            <a:r>
              <a:rPr lang="el-GR" dirty="0"/>
              <a:t>Αυταπάτη: το μωρό το ίδιο αποτελεί την πηγή της ικανοποιήσεώς των αναγκών του (</a:t>
            </a:r>
            <a:r>
              <a:rPr lang="el-GR" b="1" dirty="0"/>
              <a:t>απαρχές ελπίδας </a:t>
            </a:r>
            <a:r>
              <a:rPr lang="el-GR" dirty="0"/>
              <a:t>στη συνθήκη του μωρού κατά την οποία δε γνωρίζει το αντικείμενο)</a:t>
            </a:r>
          </a:p>
          <a:p>
            <a:endParaRPr lang="el-GR" dirty="0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5DB83ED-7070-40D8-A094-410F77BB8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23627" y="1716111"/>
            <a:ext cx="1781554" cy="513397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Klein</a:t>
            </a:r>
            <a:endParaRPr lang="el-GR" sz="2800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C708729-45FC-4BE0-84AC-AC3C5E83D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29707" y="2348299"/>
            <a:ext cx="3529958" cy="4144576"/>
          </a:xfrm>
        </p:spPr>
        <p:txBody>
          <a:bodyPr>
            <a:normAutofit/>
          </a:bodyPr>
          <a:lstStyle/>
          <a:p>
            <a:r>
              <a:rPr lang="el-GR" dirty="0"/>
              <a:t>Εσωτερίκευση στήθους-τροφοδότη – πρώτες εμπειρίες όπου δεν υπάρχει απουσία στήθους</a:t>
            </a:r>
          </a:p>
          <a:p>
            <a:endParaRPr lang="el-GR" dirty="0"/>
          </a:p>
          <a:p>
            <a:r>
              <a:rPr lang="el-GR" dirty="0"/>
              <a:t>Ιδέα του στήθους </a:t>
            </a:r>
            <a:r>
              <a:rPr lang="en-US" dirty="0"/>
              <a:t>VS </a:t>
            </a:r>
            <a:r>
              <a:rPr lang="el-GR" dirty="0"/>
              <a:t>μη στήθους, ανυπαρξία στήθους, καταστροφή του άλλου και του εαυτού.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                    Περί απληστίας…</a:t>
            </a:r>
          </a:p>
        </p:txBody>
      </p:sp>
      <p:pic>
        <p:nvPicPr>
          <p:cNvPr id="2050" name="Picture 2" descr="False Self: The Life of Masud Khan By Linda Hopkins - Books - Review - The  New York Times">
            <a:extLst>
              <a:ext uri="{FF2B5EF4-FFF2-40B4-BE49-F238E27FC236}">
                <a16:creationId xmlns:a16="http://schemas.microsoft.com/office/drawing/2014/main" id="{5561F7E7-D390-4D42-A0B7-9F7509372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8594" y="2145396"/>
            <a:ext cx="1984774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onald Woods Winnicott | Institute of Psychoanalysis">
            <a:extLst>
              <a:ext uri="{FF2B5EF4-FFF2-40B4-BE49-F238E27FC236}">
                <a16:creationId xmlns:a16="http://schemas.microsoft.com/office/drawing/2014/main" id="{C55E1834-5380-4B98-9947-9A69169B1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819" y="4055745"/>
            <a:ext cx="1838325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Melanie Klein - Wikipedia">
            <a:extLst>
              <a:ext uri="{FF2B5EF4-FFF2-40B4-BE49-F238E27FC236}">
                <a16:creationId xmlns:a16="http://schemas.microsoft.com/office/drawing/2014/main" id="{EF17D954-18CD-4C48-9451-0264B0607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74" y="1087363"/>
            <a:ext cx="1857375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7F70C8F8-3B42-4429-BF0A-D50B3ABA63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228" y="3790243"/>
            <a:ext cx="1838325" cy="2761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401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AF958F8D-4BE5-458B-ACEC-DCA1B6AB3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r>
              <a:rPr lang="el-GR" dirty="0"/>
              <a:t>Απώλεια Α – ΕΛΠΙΔΑ – Ανάκτηση του Α</a:t>
            </a:r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C6BDEBD7-A118-4D5D-B4B6-255F437D85A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υπεκφεύγοντας ή ξεπερνώντας το </a:t>
            </a:r>
            <a:r>
              <a:rPr lang="el-G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άγχος ευνουχισμού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(γιατί έτσι δεν μπαίνει κανείς στην προσπάθεια απόκτησης) ή</a:t>
            </a:r>
          </a:p>
          <a:p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συγκαλύπτοντας την ανυπόφορη  έλλειψη, δηλαδή το </a:t>
            </a:r>
            <a:r>
              <a:rPr lang="el-G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βίωμα του κενού</a:t>
            </a:r>
            <a:endParaRPr lang="el-GR" b="1" dirty="0"/>
          </a:p>
        </p:txBody>
      </p:sp>
      <p:sp>
        <p:nvSpPr>
          <p:cNvPr id="9" name="Θέση περιεχομένου 8">
            <a:extLst>
              <a:ext uri="{FF2B5EF4-FFF2-40B4-BE49-F238E27FC236}">
                <a16:creationId xmlns:a16="http://schemas.microsoft.com/office/drawing/2014/main" id="{780BFD9D-AE0E-4167-B874-7D18832B19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4044462"/>
          </a:xfrm>
        </p:spPr>
        <p:txBody>
          <a:bodyPr>
            <a:noAutofit/>
          </a:bodyPr>
          <a:lstStyle/>
          <a:p>
            <a:r>
              <a:rPr lang="el-GR" sz="2400" dirty="0"/>
              <a:t>τίθεται στην υπηρεσία της </a:t>
            </a:r>
            <a:r>
              <a:rPr lang="el-GR" sz="2400" b="1" dirty="0"/>
              <a:t>εξασφάλισης του μαγικού ελέγχου</a:t>
            </a:r>
            <a:r>
              <a:rPr lang="el-GR" sz="2400" dirty="0"/>
              <a:t> του πεπρωμένου,</a:t>
            </a:r>
          </a:p>
          <a:p>
            <a:r>
              <a:rPr lang="el-GR" sz="2400" dirty="0"/>
              <a:t>στο κέντρο το πεπρωμένου αυτού υπάρχει η ναρκισσιστική μεγαλομανιακή παντοδυναμία («</a:t>
            </a:r>
            <a:r>
              <a:rPr lang="el-GR" sz="2400" i="1" dirty="0"/>
              <a:t>μια μέρα θα έχω…θα είμαι.</a:t>
            </a:r>
            <a:r>
              <a:rPr lang="el-GR" sz="2400" dirty="0"/>
              <a:t>..»)</a:t>
            </a:r>
          </a:p>
          <a:p>
            <a:r>
              <a:rPr lang="el-GR" sz="2400" dirty="0"/>
              <a:t> ισχύει όταν αποδίδεται επίσης και στον αναλυτή. </a:t>
            </a:r>
          </a:p>
        </p:txBody>
      </p:sp>
    </p:spTree>
    <p:extLst>
      <p:ext uri="{BB962C8B-B14F-4D97-AF65-F5344CB8AC3E}">
        <p14:creationId xmlns:p14="http://schemas.microsoft.com/office/powerpoint/2010/main" val="3616304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E2877202-0BD8-4A07-8C0B-EC873F62A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μέσω της ελπίδας…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10AB74E-2B25-4509-BBFC-1BE7CFEE0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 αντικείμενο δε χάνεται, δεν εκμηδενίζεται </a:t>
            </a:r>
          </a:p>
          <a:p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αποφεύγεται το ναρκισσιστικό ναυάγιο</a:t>
            </a:r>
          </a:p>
          <a:p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πένθος και αποχωρισμός δεν προβλέπονται (αφού έτσι κι αλλιώς το αντικείμενο είναι μέρος του εαυτού)</a:t>
            </a:r>
          </a:p>
          <a:p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Κανείς δεν απαρνείται τίποτα.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Ο ψυχικός πόνος λόγω αναμονής, επιβράβευση (μαζοχισμός)</a:t>
            </a:r>
          </a:p>
          <a:p>
            <a:r>
              <a:rPr lang="el-G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Αποφεύγεται η πρόσκρουση στα όρια εσωτ-εξωτ πραγματικότητας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557770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28AF95-EFD4-40F3-BF17-DAC8A77C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Ατέλειωτη αναμονή…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9B02EC-78CE-481C-A71C-57ED4E364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2166425"/>
            <a:ext cx="10515600" cy="41371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3200" dirty="0"/>
              <a:t>« …σε ορισμένα άτομα ολόκληρη η ζωή μπορεί να περάσει καθιστώντας την αναμονή ηδονή, χωρίς να συνειδητοποιείται ότι ο χρόνος που περνά σβήνει τα χαρακτηριστικά του προσώπου τους…ελπίζοντας ότι θα έρθει η στιγμή που θα είναι πραγματικά κάποιος, δε θα είναι πια κανένας…»</a:t>
            </a:r>
          </a:p>
        </p:txBody>
      </p:sp>
    </p:spTree>
    <p:extLst>
      <p:ext uri="{BB962C8B-B14F-4D97-AF65-F5344CB8AC3E}">
        <p14:creationId xmlns:p14="http://schemas.microsoft.com/office/powerpoint/2010/main" val="3874665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9A3B69D8-D53C-4945-89E8-85404796F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041644"/>
          </a:xfrm>
        </p:spPr>
        <p:txBody>
          <a:bodyPr>
            <a:normAutofit fontScale="90000"/>
          </a:bodyPr>
          <a:lstStyle/>
          <a:p>
            <a:r>
              <a:rPr lang="el-GR" dirty="0"/>
              <a:t>Ελπίδα με στόχο…Ελπίδα για την ελπίδα</a:t>
            </a:r>
          </a:p>
        </p:txBody>
      </p:sp>
      <p:sp>
        <p:nvSpPr>
          <p:cNvPr id="8" name="Θέση κειμένου 7">
            <a:extLst>
              <a:ext uri="{FF2B5EF4-FFF2-40B4-BE49-F238E27FC236}">
                <a16:creationId xmlns:a16="http://schemas.microsoft.com/office/drawing/2014/main" id="{3E0867B9-D6C4-4E5A-8FCA-CA3F6883B3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Ελπίδα με αναπαραστάσεις - στόχους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31175287-FB6D-4B06-8176-0B97D1575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01329"/>
            <a:ext cx="5157787" cy="2588333"/>
          </a:xfrm>
        </p:spPr>
        <p:txBody>
          <a:bodyPr>
            <a:normAutofit/>
          </a:bodyPr>
          <a:lstStyle/>
          <a:p>
            <a:r>
              <a:rPr lang="el-GR" sz="2400" dirty="0"/>
              <a:t>Μπορεί κανείς να ελπίζει ότι θα αλλάξει τη μοίρα του και να μη ζει την τραγωδία</a:t>
            </a:r>
          </a:p>
        </p:txBody>
      </p:sp>
      <p:sp>
        <p:nvSpPr>
          <p:cNvPr id="9" name="Θέση κειμένου 8">
            <a:extLst>
              <a:ext uri="{FF2B5EF4-FFF2-40B4-BE49-F238E27FC236}">
                <a16:creationId xmlns:a16="http://schemas.microsoft.com/office/drawing/2014/main" id="{86400AA4-3574-444C-9728-6B09173245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73368" y="1406770"/>
            <a:ext cx="4754880" cy="1307644"/>
          </a:xfrm>
        </p:spPr>
        <p:txBody>
          <a:bodyPr>
            <a:noAutofit/>
          </a:bodyPr>
          <a:lstStyle/>
          <a:p>
            <a:r>
              <a:rPr lang="el-GR" sz="2800" dirty="0"/>
              <a:t>Ελπίδα χωρίς αναπαραστάσεις - αυτοσκοπός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97A5D6B-E50E-41AE-A041-976F921BE3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73368" y="3002908"/>
            <a:ext cx="5292969" cy="3475248"/>
          </a:xfrm>
        </p:spPr>
        <p:txBody>
          <a:bodyPr>
            <a:noAutofit/>
          </a:bodyPr>
          <a:lstStyle/>
          <a:p>
            <a:r>
              <a:rPr lang="el-GR" sz="2000" dirty="0"/>
              <a:t>Μπορεί να </a:t>
            </a:r>
            <a:r>
              <a:rPr lang="el-GR" sz="2000" b="1" dirty="0"/>
              <a:t>περιμένει να υποχωρήσουν τα όρια </a:t>
            </a:r>
            <a:r>
              <a:rPr lang="el-GR" sz="2000" dirty="0"/>
              <a:t>που οριοθετούν τα πράγματα.</a:t>
            </a:r>
          </a:p>
          <a:p>
            <a:r>
              <a:rPr lang="el-GR" sz="2000" dirty="0"/>
              <a:t> Όταν κάνεις περιπλανιέται χωρίς όρια δε συναντά </a:t>
            </a:r>
            <a:r>
              <a:rPr lang="el-GR" sz="2000" b="1" dirty="0"/>
              <a:t>το άγχος της οριοθετήσεως</a:t>
            </a:r>
            <a:r>
              <a:rPr lang="el-GR" sz="2000" dirty="0"/>
              <a:t>, δεν είναι υποχρεωμένος να αντιμετωπίσει την ετερότητα, δεν θα διασχίσει ποτέ το κατώφλι αυτής της ριζικής ετερότητας που αποτελεί ο θάνατος στη ζωή μας. </a:t>
            </a:r>
          </a:p>
          <a:p>
            <a:r>
              <a:rPr lang="el-GR" sz="2000" dirty="0"/>
              <a:t>Κίνδυνος κενού και ψυχικού θανάτου…</a:t>
            </a:r>
          </a:p>
        </p:txBody>
      </p:sp>
    </p:spTree>
    <p:extLst>
      <p:ext uri="{BB962C8B-B14F-4D97-AF65-F5344CB8AC3E}">
        <p14:creationId xmlns:p14="http://schemas.microsoft.com/office/powerpoint/2010/main" val="4016944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DEC63239-0FE1-410C-B8A9-E1E2D4E8D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ΥΨΩΝΟΤΑΣ ΤΙΣ ΑΣΠΙΔΕΣ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BEA12C7F-32F5-47BB-BDA6-DE67D6CC05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Ελπίδα στη νεύρωση υπάρχει για να…</a:t>
            </a:r>
          </a:p>
          <a:p>
            <a:endParaRPr lang="el-GR" dirty="0"/>
          </a:p>
          <a:p>
            <a:r>
              <a:rPr lang="el-GR" dirty="0"/>
              <a:t>Στηρίζει την επιθυμία </a:t>
            </a:r>
          </a:p>
          <a:p>
            <a:r>
              <a:rPr lang="el-GR" dirty="0"/>
              <a:t>Μετριάζει το επώδυνο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EBC9EE3-8D00-46C9-9E75-06C4545BB6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Ελπίδα στους μη νευρωτικούς</a:t>
            </a:r>
          </a:p>
          <a:p>
            <a:endParaRPr lang="el-GR" dirty="0"/>
          </a:p>
          <a:p>
            <a:r>
              <a:rPr lang="el-GR" dirty="0"/>
              <a:t>Υστερικός…ο άλλος γητευτής (ξαναβρίσκεται έξωθεν)</a:t>
            </a:r>
          </a:p>
          <a:p>
            <a:r>
              <a:rPr lang="el-GR" dirty="0"/>
              <a:t>Νάρκισσος… «δε με θέλουν, δε με αναγνωρίζουν» (η μη επιθυμία στον άλλον)</a:t>
            </a:r>
          </a:p>
          <a:p>
            <a:r>
              <a:rPr lang="el-GR" dirty="0"/>
              <a:t>Οριακοί: ταλάντευση επιθυμία – απουσία επιθυμίας, φόβος ή αποκλεισμός κάθε Α επιθυμίας</a:t>
            </a:r>
          </a:p>
        </p:txBody>
      </p:sp>
    </p:spTree>
    <p:extLst>
      <p:ext uri="{BB962C8B-B14F-4D97-AF65-F5344CB8AC3E}">
        <p14:creationId xmlns:p14="http://schemas.microsoft.com/office/powerpoint/2010/main" val="1073745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4A914697-71A2-490D-87FA-3289C4ABA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/>
              <a:t>Οι οριακοί… Από την Επιθυμία για   το αντικείμενο στην απόσυρση των επενδύσεων, </a:t>
            </a:r>
            <a:r>
              <a:rPr lang="el-GR" sz="3200" i="1" dirty="0"/>
              <a:t>ασαφής η γραμμή οριοθέτησης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5CE1C77-C518-47F9-9D9D-862477185E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732606" cy="4351338"/>
          </a:xfrm>
        </p:spPr>
        <p:txBody>
          <a:bodyPr/>
          <a:lstStyle/>
          <a:p>
            <a:endParaRPr lang="el-GR" dirty="0"/>
          </a:p>
          <a:p>
            <a:r>
              <a:rPr lang="el-GR" dirty="0"/>
              <a:t>Αυτοερωτισμός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Ναρκισσισμός ολοκληρώσεως (</a:t>
            </a:r>
            <a:r>
              <a:rPr lang="en-US" dirty="0"/>
              <a:t>Green)</a:t>
            </a:r>
            <a:endParaRPr lang="el-GR" dirty="0"/>
          </a:p>
          <a:p>
            <a:endParaRPr lang="el-GR" dirty="0"/>
          </a:p>
          <a:p>
            <a:r>
              <a:rPr lang="el-GR" dirty="0"/>
              <a:t>Φόβος Ευνουχισμού</a:t>
            </a:r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840965BF-9D81-4D5C-9725-F94EFB55A5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21194" y="1825625"/>
            <a:ext cx="4732606" cy="4351338"/>
          </a:xfrm>
        </p:spPr>
        <p:txBody>
          <a:bodyPr/>
          <a:lstStyle/>
          <a:p>
            <a:endParaRPr lang="el-GR" dirty="0"/>
          </a:p>
          <a:p>
            <a:r>
              <a:rPr lang="el-GR" dirty="0"/>
              <a:t>Αυτοκαταστροφικότητα</a:t>
            </a:r>
            <a:endParaRPr lang="en-US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Ναρκισσιστική αποτροπή της ολοκληρώσεως</a:t>
            </a:r>
          </a:p>
          <a:p>
            <a:endParaRPr lang="el-GR" dirty="0"/>
          </a:p>
          <a:p>
            <a:r>
              <a:rPr lang="el-GR" dirty="0"/>
              <a:t>Αναζήτηση ασυνείδητης ηδονής μέσω ευνουχισμού</a:t>
            </a:r>
          </a:p>
        </p:txBody>
      </p:sp>
    </p:spTree>
    <p:extLst>
      <p:ext uri="{BB962C8B-B14F-4D97-AF65-F5344CB8AC3E}">
        <p14:creationId xmlns:p14="http://schemas.microsoft.com/office/powerpoint/2010/main" val="2546457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85D06709-8212-42F7-A881-5F92A4E9C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975"/>
            <a:ext cx="10515600" cy="755560"/>
          </a:xfrm>
        </p:spPr>
        <p:txBody>
          <a:bodyPr/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Κλινική εικόνα </a:t>
            </a:r>
            <a:endParaRPr lang="el-GR" dirty="0"/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B6BC994B-D77E-46F1-AF3A-63DD7D5B2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2535"/>
            <a:ext cx="10515600" cy="5613010"/>
          </a:xfrm>
          <a:ln>
            <a:solidFill>
              <a:schemeClr val="tx1"/>
            </a:solidFill>
            <a:prstDash val="dash"/>
          </a:ln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ταλάντευση ανάμεσα σε αντιφατικές κινήσεις, ανάλογα με την ανάγκη για μη απόφαση, μη βεβαιότητα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Αναζήτηση του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ευνουχισμού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FREUD</a:t>
            </a:r>
            <a:r>
              <a:rPr lang="el-G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Φυσιολογικά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…το ΕΓΩ αναζητά την τιμωρία του Υπερεγώ. </a:t>
            </a: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επένδυση των Συστημάτων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Εγώ – Υπερεγώ, ρυθμιστικός παράγοντας της ηδονής.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 ΕΓΩ αποκτά εκ νέου τον έλεγχο της καταστάσεως επιδιώκοντας τον έλεγχο από το ΥΠΕΡΕΓΩ (μορφή μαζοχισμού)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Στους οριακούς όμως ο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μαζοχισμός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συνδέεται με το ναρκισσισμό.</a:t>
            </a:r>
          </a:p>
          <a:p>
            <a:pPr marL="0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Όπως επίσης και</a:t>
            </a:r>
          </a:p>
          <a:p>
            <a:pPr marL="0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η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αρνητική θεραπευτική αντίδραση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ενέχει μία καταστροφικότητα που δεν ανήκει μόνο στο Υπερεγώ</a:t>
            </a:r>
            <a:endParaRPr lang="el-GR" dirty="0"/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BD3B69DA-5E57-4192-AE48-A1B971A0A762}"/>
              </a:ext>
            </a:extLst>
          </p:cNvPr>
          <p:cNvSpPr/>
          <p:nvPr/>
        </p:nvSpPr>
        <p:spPr>
          <a:xfrm>
            <a:off x="2171468" y="2690928"/>
            <a:ext cx="1730326" cy="147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ΕΓΩ</a:t>
            </a:r>
          </a:p>
        </p:txBody>
      </p:sp>
      <p:sp>
        <p:nvSpPr>
          <p:cNvPr id="10" name="Βέλος: Δεξιό 9">
            <a:extLst>
              <a:ext uri="{FF2B5EF4-FFF2-40B4-BE49-F238E27FC236}">
                <a16:creationId xmlns:a16="http://schemas.microsoft.com/office/drawing/2014/main" id="{C3AEB0CD-5E7D-4EE5-ACD0-738992F1CB27}"/>
              </a:ext>
            </a:extLst>
          </p:cNvPr>
          <p:cNvSpPr/>
          <p:nvPr/>
        </p:nvSpPr>
        <p:spPr>
          <a:xfrm>
            <a:off x="4153780" y="31866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βάλ 12">
            <a:extLst>
              <a:ext uri="{FF2B5EF4-FFF2-40B4-BE49-F238E27FC236}">
                <a16:creationId xmlns:a16="http://schemas.microsoft.com/office/drawing/2014/main" id="{DB6E5811-57DB-4110-B61E-03AABD658747}"/>
              </a:ext>
            </a:extLst>
          </p:cNvPr>
          <p:cNvSpPr/>
          <p:nvPr/>
        </p:nvSpPr>
        <p:spPr>
          <a:xfrm>
            <a:off x="5384175" y="2404214"/>
            <a:ext cx="1969477" cy="20495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ΥΠΕΡΕΓΩ                                     </a:t>
            </a:r>
            <a:r>
              <a:rPr lang="el-GR" dirty="0"/>
              <a:t>                                                                               ΕΓΩ</a:t>
            </a:r>
          </a:p>
        </p:txBody>
      </p:sp>
      <p:sp>
        <p:nvSpPr>
          <p:cNvPr id="21" name="Διάφορο 20">
            <a:extLst>
              <a:ext uri="{FF2B5EF4-FFF2-40B4-BE49-F238E27FC236}">
                <a16:creationId xmlns:a16="http://schemas.microsoft.com/office/drawing/2014/main" id="{46497FA5-D4FB-4F2B-ACD9-8FD52DC68777}"/>
              </a:ext>
            </a:extLst>
          </p:cNvPr>
          <p:cNvSpPr/>
          <p:nvPr/>
        </p:nvSpPr>
        <p:spPr>
          <a:xfrm>
            <a:off x="1125415" y="5486400"/>
            <a:ext cx="590843" cy="302456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370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400703-AE15-4845-B0AA-37C5D844B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Αρνητική θεραπευτική αντίδραση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FCAB27-1B6D-4489-ABDA-68D67E381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17" y="2818397"/>
            <a:ext cx="3327767" cy="3244777"/>
          </a:xfrm>
        </p:spPr>
        <p:txBody>
          <a:bodyPr>
            <a:normAutofit/>
          </a:bodyPr>
          <a:lstStyle/>
          <a:p>
            <a:r>
              <a:rPr lang="el-GR" dirty="0"/>
              <a:t>Ανάγκη</a:t>
            </a:r>
            <a:r>
              <a:rPr lang="en-US" dirty="0"/>
              <a:t> </a:t>
            </a:r>
            <a:r>
              <a:rPr lang="el-GR" dirty="0"/>
              <a:t>να είναι κανείς άρρωστος ή να υποφέρει</a:t>
            </a:r>
          </a:p>
          <a:p>
            <a:endParaRPr lang="el-GR" dirty="0"/>
          </a:p>
          <a:p>
            <a:r>
              <a:rPr lang="el-GR" dirty="0"/>
              <a:t>Αίσθημα ενοχής</a:t>
            </a:r>
          </a:p>
        </p:txBody>
      </p:sp>
      <p:sp>
        <p:nvSpPr>
          <p:cNvPr id="5" name="Φυσαλίδα ομιλίας: Έλλειψη 4">
            <a:extLst>
              <a:ext uri="{FF2B5EF4-FFF2-40B4-BE49-F238E27FC236}">
                <a16:creationId xmlns:a16="http://schemas.microsoft.com/office/drawing/2014/main" id="{02C405DF-B7A8-4C95-BDB2-20EB55685752}"/>
              </a:ext>
            </a:extLst>
          </p:cNvPr>
          <p:cNvSpPr/>
          <p:nvPr/>
        </p:nvSpPr>
        <p:spPr>
          <a:xfrm>
            <a:off x="5306623" y="471902"/>
            <a:ext cx="3221501" cy="271506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i="1" dirty="0"/>
              <a:t>Οι ασθενείς μοιάζει να μην αποβλέπουν σε τίποτα άλλο παρά στον αυτοτραυματισμό και στην αυτοκαταστροφή</a:t>
            </a:r>
          </a:p>
        </p:txBody>
      </p:sp>
      <p:pic>
        <p:nvPicPr>
          <p:cNvPr id="1026" name="Picture 2" descr="Freud High Res Stock Images | Shutterstock">
            <a:extLst>
              <a:ext uri="{FF2B5EF4-FFF2-40B4-BE49-F238E27FC236}">
                <a16:creationId xmlns:a16="http://schemas.microsoft.com/office/drawing/2014/main" id="{C609D41F-7184-4F7E-A591-5172D197B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044" y="3555538"/>
            <a:ext cx="3098031" cy="2915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212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CA84F077-99EE-4C11-83A6-391107B71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i="1" dirty="0"/>
              <a:t>Όταν η αυτοκαταστροφικότητα υπερισχύει…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AE3E0DE-4A00-4087-A4DE-69F8A0486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6252"/>
            <a:ext cx="10515600" cy="3630711"/>
          </a:xfrm>
        </p:spPr>
        <p:txBody>
          <a:bodyPr/>
          <a:lstStyle/>
          <a:p>
            <a:r>
              <a:rPr lang="el-GR" dirty="0"/>
              <a:t>Πρώτον, δεν είναι συνδεδεμένη λειτουργικά στα συστήματα…(Υπερεγώ)</a:t>
            </a:r>
          </a:p>
          <a:p>
            <a:r>
              <a:rPr lang="el-GR" dirty="0"/>
              <a:t>Δεύτερον, προωθεί αποσυνδέσεις </a:t>
            </a:r>
            <a:r>
              <a:rPr lang="el-GR" dirty="0" err="1"/>
              <a:t>εώς</a:t>
            </a:r>
            <a:r>
              <a:rPr lang="el-GR" dirty="0"/>
              <a:t> αποδιοργανώσεως…</a:t>
            </a:r>
          </a:p>
          <a:p>
            <a:r>
              <a:rPr lang="el-GR" dirty="0"/>
              <a:t>Αποτέλεσμα, όλες οι ψυχικές λειτουργίες να διαταράσσονται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Στους οριακούς, αυτό συμβαίνει όταν γεγονότα, κίνδυνοι, αλλαγές απειλούν την ψυχική ομοιοστασία. (παράδειγμα σελ. 97)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024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B4DB08-C0CC-4145-B053-B1EC5174B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Μπρος γκρεμός και πίσω ρέμα…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C455B67-7EC1-441B-920F-BB7E564F4A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Κίνδυνος επένδυσης του Α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E3C4F098-4C2A-41D4-8F2B-2A986E5F5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304417"/>
            <a:ext cx="5157787" cy="2505539"/>
          </a:xfrm>
        </p:spPr>
        <p:txBody>
          <a:bodyPr>
            <a:normAutofit/>
          </a:bodyPr>
          <a:lstStyle/>
          <a:p>
            <a:r>
              <a:rPr lang="el-GR" sz="2800" dirty="0"/>
              <a:t>Ευχαρίστηση, ικανοποίηση,  επιθυμία αλλά και φόβος απώλειας</a:t>
            </a:r>
          </a:p>
        </p:txBody>
      </p:sp>
      <p:sp>
        <p:nvSpPr>
          <p:cNvPr id="6" name="Θέση κειμένου 5">
            <a:extLst>
              <a:ext uri="{FF2B5EF4-FFF2-40B4-BE49-F238E27FC236}">
                <a16:creationId xmlns:a16="http://schemas.microsoft.com/office/drawing/2014/main" id="{49CB4DA5-17C5-4F7A-AA1A-536521B250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7" y="2173457"/>
            <a:ext cx="5570103" cy="640080"/>
          </a:xfrm>
        </p:spPr>
        <p:txBody>
          <a:bodyPr>
            <a:noAutofit/>
          </a:bodyPr>
          <a:lstStyle/>
          <a:p>
            <a:r>
              <a:rPr lang="el-GR" sz="2800" dirty="0"/>
              <a:t>Κίνδυνος μαζικής αποεπένδυσης</a:t>
            </a:r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F740C657-E655-4311-809E-3B41A0F751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6824" y="3304418"/>
            <a:ext cx="5183188" cy="1539389"/>
          </a:xfrm>
        </p:spPr>
        <p:txBody>
          <a:bodyPr>
            <a:normAutofit/>
          </a:bodyPr>
          <a:lstStyle/>
          <a:p>
            <a:r>
              <a:rPr lang="el-GR" sz="2800" dirty="0"/>
              <a:t>Ψυχικό κενό, αυτοκαταστροφικότητα, αποδιοργάνωση</a:t>
            </a:r>
          </a:p>
        </p:txBody>
      </p:sp>
    </p:spTree>
    <p:extLst>
      <p:ext uri="{BB962C8B-B14F-4D97-AF65-F5344CB8AC3E}">
        <p14:creationId xmlns:p14="http://schemas.microsoft.com/office/powerpoint/2010/main" val="21455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CB583D-7094-457E-B674-9D6C715A4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ΕΛΠΙΔΑ!...</a:t>
            </a:r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51E385DC-9C67-46A6-8028-7BB257E6D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Αντικαθιστά το βίωμα της ευχαρίστησης από  ικανοποίηση (από το Α) και την επιθυμία</a:t>
            </a:r>
          </a:p>
          <a:p>
            <a:r>
              <a:rPr lang="el-GR" dirty="0"/>
              <a:t>Εγκαθίσταται ως Δεσμός με το Α (ενδιάμεσος)</a:t>
            </a:r>
          </a:p>
          <a:p>
            <a:r>
              <a:rPr lang="el-GR" dirty="0"/>
              <a:t>Αναβάλει την πραγματοποίηση της επιθυμίας</a:t>
            </a:r>
          </a:p>
          <a:p>
            <a:r>
              <a:rPr lang="el-GR" dirty="0"/>
              <a:t>Ή παίρνει η ίδια θέση Αντικειμένου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i="1" dirty="0"/>
              <a:t>« …μπορεί κανείς να συνεχίσει να ελπίζει, ενάντια σε κάθε ελπίδα, να ελπίζει για να μη χαθεί η ελπίδα…» </a:t>
            </a:r>
          </a:p>
        </p:txBody>
      </p:sp>
    </p:spTree>
    <p:extLst>
      <p:ext uri="{BB962C8B-B14F-4D97-AF65-F5344CB8AC3E}">
        <p14:creationId xmlns:p14="http://schemas.microsoft.com/office/powerpoint/2010/main" val="3931507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785BE937-AD13-4332-AFCF-384AA7C98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3267978" cy="1013509"/>
          </a:xfrm>
        </p:spPr>
        <p:txBody>
          <a:bodyPr>
            <a:normAutofit fontScale="90000"/>
          </a:bodyPr>
          <a:lstStyle/>
          <a:p>
            <a:r>
              <a:rPr lang="el-GR" dirty="0"/>
              <a:t>Ελπίδα: στο μέλλον…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F5A383E-E289-4AFB-BDDF-807599C07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1729623" cy="415648"/>
          </a:xfrm>
        </p:spPr>
        <p:txBody>
          <a:bodyPr>
            <a:normAutofit fontScale="77500" lnSpcReduction="20000"/>
          </a:bodyPr>
          <a:lstStyle/>
          <a:p>
            <a:r>
              <a:rPr lang="en-US" sz="3200" dirty="0"/>
              <a:t>Pruyser</a:t>
            </a:r>
            <a:endParaRPr lang="el-GR" sz="3200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B6FEDF2-9E77-41A9-B268-162D79138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2957029" cy="3200400"/>
          </a:xfrm>
        </p:spPr>
        <p:txBody>
          <a:bodyPr>
            <a:normAutofit fontScale="77500" lnSpcReduction="20000"/>
          </a:bodyPr>
          <a:lstStyle/>
          <a:p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 Εγώ στερημένο αγάπης και δύναμης, απελπισμένο ελπίζει, δεν επενδύεται, δεν είναι κέντρο πράξεων και συναισθημάτων, οργανώνει την ελπίδα ως άνοιγμα στο μέλλον.</a:t>
            </a:r>
            <a:b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7" name="Θέση κειμένου 6">
            <a:extLst>
              <a:ext uri="{FF2B5EF4-FFF2-40B4-BE49-F238E27FC236}">
                <a16:creationId xmlns:a16="http://schemas.microsoft.com/office/drawing/2014/main" id="{6ECE406E-789D-463A-815E-53BD77B7D9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7161" y="704071"/>
            <a:ext cx="4295282" cy="1870317"/>
          </a:xfrm>
        </p:spPr>
        <p:txBody>
          <a:bodyPr>
            <a:noAutofit/>
          </a:bodyPr>
          <a:lstStyle/>
          <a:p>
            <a:r>
              <a:rPr lang="el-GR" sz="2400" dirty="0"/>
              <a:t>Ελπίδα πέραν του μειωμένου ναρκισσισμού – πλαίσια εμφάνισης ανάλογα με το σημείο «άντλησης»…</a:t>
            </a:r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51D0191E-EC26-4D14-B80F-BF443A5B7B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57161" y="2755898"/>
            <a:ext cx="4138248" cy="3200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/>
              <a:t>α. στηρίζει ναρκισσ. Ιδεώδη</a:t>
            </a:r>
          </a:p>
          <a:p>
            <a:pPr marL="0" indent="0">
              <a:buNone/>
            </a:pPr>
            <a:r>
              <a:rPr lang="el-GR" sz="2400" b="1" dirty="0"/>
              <a:t>β. εναντίον του κινδύνου διάλυσης του Εγώ</a:t>
            </a:r>
          </a:p>
          <a:p>
            <a:pPr marL="0" indent="0">
              <a:buNone/>
            </a:pPr>
            <a:r>
              <a:rPr lang="el-GR" sz="2400" b="1" dirty="0"/>
              <a:t>γ. στη ναρκισσιστική επανοργάνωση</a:t>
            </a:r>
          </a:p>
          <a:p>
            <a:pPr marL="0" indent="0">
              <a:buNone/>
            </a:pPr>
            <a:r>
              <a:rPr lang="el-GR" sz="2400" b="1" dirty="0"/>
              <a:t>δ. ως κράτημα σε σχέση, εν μέσω απόγνωσης πριν την απομόνωση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7880B76-40D0-490D-9B58-DC48E2AB8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877" y="2136303"/>
            <a:ext cx="2655277" cy="370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666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απούνι">
  <a:themeElements>
    <a:clrScheme name="Σαπούνι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Σαπούνι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Σαπούνι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165</TotalTime>
  <Words>851</Words>
  <Application>Microsoft Office PowerPoint</Application>
  <PresentationFormat>Ευρεία οθόνη</PresentationFormat>
  <Paragraphs>108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Garamond</vt:lpstr>
      <vt:lpstr>Wingdings</vt:lpstr>
      <vt:lpstr>Σαπούνι</vt:lpstr>
      <vt:lpstr>  -ΨΥΧΙΚΗ ΟΙΚΟΝΟΜΙΑ ΚΑΙ ΔΥΝΑΜΙΚΗ ΣΤΙΣ ΟΡΙΑΚΕΣ ΚΑΤΑΣΤΑΣΕΙΣ-  ΑΝΝΑ ΠΟΤΑΜΙΑΝΟΥ </vt:lpstr>
      <vt:lpstr>1. ΥΨΩΝΟΤΑΣ ΤΙΣ ΑΣΠΙΔΕΣ</vt:lpstr>
      <vt:lpstr>Οι οριακοί… Από την Επιθυμία για   το αντικείμενο στην απόσυρση των επενδύσεων, ασαφής η γραμμή οριοθέτησης</vt:lpstr>
      <vt:lpstr>Κλινική εικόνα </vt:lpstr>
      <vt:lpstr>Αρνητική θεραπευτική αντίδραση</vt:lpstr>
      <vt:lpstr>Όταν η αυτοκαταστροφικότητα υπερισχύει…</vt:lpstr>
      <vt:lpstr>Μπρος γκρεμός και πίσω ρέμα…</vt:lpstr>
      <vt:lpstr>ΕΛΠΙΔΑ!...</vt:lpstr>
      <vt:lpstr>Ελπίδα: στο μέλλον…</vt:lpstr>
      <vt:lpstr>Πηγές της Ελπίδας κατά τη φυσιολογική ανάπτυξη</vt:lpstr>
      <vt:lpstr>Απώλεια Α – ΕΛΠΙΔΑ – Ανάκτηση του Α</vt:lpstr>
      <vt:lpstr> μέσω της ελπίδας…</vt:lpstr>
      <vt:lpstr>Ατέλειωτη αναμονή…</vt:lpstr>
      <vt:lpstr>Ελπίδα με στόχο…Ελπίδα για την ελπίδα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antonis-laptop</dc:creator>
  <cp:lastModifiedBy>antonis-laptop</cp:lastModifiedBy>
  <cp:revision>30</cp:revision>
  <dcterms:created xsi:type="dcterms:W3CDTF">2021-05-19T19:22:56Z</dcterms:created>
  <dcterms:modified xsi:type="dcterms:W3CDTF">2021-05-20T22:04:56Z</dcterms:modified>
</cp:coreProperties>
</file>