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handoutMasterIdLst>
    <p:handoutMasterId r:id="rId22"/>
  </p:handoutMasterIdLst>
  <p:sldIdLst>
    <p:sldId id="256" r:id="rId3"/>
    <p:sldId id="257" r:id="rId4"/>
    <p:sldId id="267" r:id="rId5"/>
    <p:sldId id="261" r:id="rId6"/>
    <p:sldId id="269" r:id="rId7"/>
    <p:sldId id="268" r:id="rId8"/>
    <p:sldId id="260" r:id="rId9"/>
    <p:sldId id="272" r:id="rId10"/>
    <p:sldId id="262" r:id="rId11"/>
    <p:sldId id="275" r:id="rId12"/>
    <p:sldId id="274" r:id="rId13"/>
    <p:sldId id="273" r:id="rId14"/>
    <p:sldId id="276" r:id="rId15"/>
    <p:sldId id="277" r:id="rId16"/>
    <p:sldId id="264" r:id="rId17"/>
    <p:sldId id="266" r:id="rId18"/>
    <p:sldId id="280" r:id="rId19"/>
    <p:sldId id="279" r:id="rId20"/>
  </p:sldIdLst>
  <p:sldSz cx="9144000" cy="6858000" type="screen4x3"/>
  <p:notesSz cx="6858000" cy="99472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70F"/>
    <a:srgbClr val="FFD302"/>
    <a:srgbClr val="E9B011"/>
    <a:srgbClr val="F6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C1CF6-B405-47E8-96DE-0B6A18AC869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l-GR"/>
        </a:p>
      </dgm:t>
    </dgm:pt>
    <dgm:pt modelId="{7AAB806A-16AE-4A7F-A446-D4359DAF41FD}">
      <dgm:prSet phldrT="[Κείμενο]"/>
      <dgm:spPr>
        <a:solidFill>
          <a:srgbClr val="FFD302"/>
        </a:solidFill>
      </dgm:spPr>
      <dgm:t>
        <a:bodyPr/>
        <a:lstStyle/>
        <a:p>
          <a:r>
            <a:rPr lang="el-GR" b="1" dirty="0" smtClean="0">
              <a:latin typeface="Calibri" pitchFamily="34" charset="0"/>
              <a:cs typeface="Calibri" pitchFamily="34" charset="0"/>
            </a:rPr>
            <a:t>Στρες</a:t>
          </a:r>
          <a:endParaRPr lang="el-GR" b="1" dirty="0">
            <a:latin typeface="Calibri" pitchFamily="34" charset="0"/>
            <a:cs typeface="Calibri" pitchFamily="34" charset="0"/>
          </a:endParaRPr>
        </a:p>
      </dgm:t>
    </dgm:pt>
    <dgm:pt modelId="{50C258FD-2D84-4F5C-B38E-2C69D71F77CF}" type="parTrans" cxnId="{DC3A6E08-DCC1-407D-B96E-C4B4D9DAE467}">
      <dgm:prSet/>
      <dgm:spPr/>
      <dgm:t>
        <a:bodyPr/>
        <a:lstStyle/>
        <a:p>
          <a:endParaRPr lang="el-GR"/>
        </a:p>
      </dgm:t>
    </dgm:pt>
    <dgm:pt modelId="{51294208-4DB9-4578-95B8-E5EBAAC13779}" type="sibTrans" cxnId="{DC3A6E08-DCC1-407D-B96E-C4B4D9DAE467}">
      <dgm:prSet/>
      <dgm:spPr/>
      <dgm:t>
        <a:bodyPr/>
        <a:lstStyle/>
        <a:p>
          <a:endParaRPr lang="el-GR"/>
        </a:p>
      </dgm:t>
    </dgm:pt>
    <dgm:pt modelId="{86EE31D5-C1D6-4A9D-B2B5-26300458FF78}">
      <dgm:prSet phldrT="[Κείμενο]" custT="1"/>
      <dgm:spPr>
        <a:ln>
          <a:solidFill>
            <a:srgbClr val="FFD302"/>
          </a:solidFill>
        </a:ln>
      </dgm:spPr>
      <dgm:t>
        <a:bodyPr/>
        <a:lstStyle/>
        <a:p>
          <a:r>
            <a:rPr lang="el-GR" sz="1600" dirty="0" smtClean="0">
              <a:latin typeface="Calibri" pitchFamily="34" charset="0"/>
              <a:cs typeface="Calibri" pitchFamily="34" charset="0"/>
            </a:rPr>
            <a:t>Πηγή αναγνωρίσιμη</a:t>
          </a:r>
          <a:endParaRPr lang="el-GR" sz="1600" dirty="0">
            <a:latin typeface="Calibri" pitchFamily="34" charset="0"/>
            <a:cs typeface="Calibri" pitchFamily="34" charset="0"/>
          </a:endParaRPr>
        </a:p>
      </dgm:t>
    </dgm:pt>
    <dgm:pt modelId="{F1E2C51D-CF50-41EC-99BB-66BD12815FE7}" type="parTrans" cxnId="{2A69C50A-CCD6-413C-B5FE-E6E788A15853}">
      <dgm:prSet/>
      <dgm:spPr>
        <a:ln>
          <a:solidFill>
            <a:srgbClr val="FFD302"/>
          </a:solidFill>
        </a:ln>
      </dgm:spPr>
      <dgm:t>
        <a:bodyPr/>
        <a:lstStyle/>
        <a:p>
          <a:endParaRPr lang="el-GR"/>
        </a:p>
      </dgm:t>
    </dgm:pt>
    <dgm:pt modelId="{1E7D77A1-3A67-45EE-8443-7B2684D99335}" type="sibTrans" cxnId="{2A69C50A-CCD6-413C-B5FE-E6E788A15853}">
      <dgm:prSet/>
      <dgm:spPr/>
      <dgm:t>
        <a:bodyPr/>
        <a:lstStyle/>
        <a:p>
          <a:endParaRPr lang="el-GR"/>
        </a:p>
      </dgm:t>
    </dgm:pt>
    <dgm:pt modelId="{5BDFD675-C8CE-4391-B1FA-20CEA78ECC69}">
      <dgm:prSet phldrT="[Κείμενο]" custT="1"/>
      <dgm:spPr>
        <a:ln>
          <a:solidFill>
            <a:srgbClr val="FFD302"/>
          </a:solidFill>
        </a:ln>
      </dgm:spPr>
      <dgm:t>
        <a:bodyPr/>
        <a:lstStyle/>
        <a:p>
          <a:r>
            <a:rPr lang="el-GR" sz="1600" b="0" dirty="0" smtClean="0">
              <a:latin typeface="Calibri" pitchFamily="34" charset="0"/>
              <a:cs typeface="Calibri" pitchFamily="34" charset="0"/>
            </a:rPr>
            <a:t>Παρέρχεται με το που εξαφανιστεί ο παράγοντας που το προκαλεί   </a:t>
          </a:r>
          <a:endParaRPr lang="el-GR" sz="1600" b="0" dirty="0">
            <a:latin typeface="Calibri" pitchFamily="34" charset="0"/>
            <a:cs typeface="Calibri" pitchFamily="34" charset="0"/>
          </a:endParaRPr>
        </a:p>
      </dgm:t>
    </dgm:pt>
    <dgm:pt modelId="{9E06B6AE-1E9A-4F52-89DF-D930E5032B23}" type="parTrans" cxnId="{3EE5AEC9-3BA6-4C8E-B789-2366CB3B1D8E}">
      <dgm:prSet/>
      <dgm:spPr>
        <a:ln>
          <a:solidFill>
            <a:srgbClr val="FFD302"/>
          </a:solidFill>
        </a:ln>
      </dgm:spPr>
      <dgm:t>
        <a:bodyPr/>
        <a:lstStyle/>
        <a:p>
          <a:endParaRPr lang="el-GR"/>
        </a:p>
      </dgm:t>
    </dgm:pt>
    <dgm:pt modelId="{8041589E-2387-4DC8-9747-C60D84C9816D}" type="sibTrans" cxnId="{3EE5AEC9-3BA6-4C8E-B789-2366CB3B1D8E}">
      <dgm:prSet/>
      <dgm:spPr/>
      <dgm:t>
        <a:bodyPr/>
        <a:lstStyle/>
        <a:p>
          <a:endParaRPr lang="el-GR"/>
        </a:p>
      </dgm:t>
    </dgm:pt>
    <dgm:pt modelId="{7EDCBF21-9674-4CC6-948A-0B61EE474E2D}">
      <dgm:prSet phldrT="[Κείμενο]"/>
      <dgm:spPr>
        <a:solidFill>
          <a:srgbClr val="F6C100"/>
        </a:solidFill>
      </dgm:spPr>
      <dgm:t>
        <a:bodyPr/>
        <a:lstStyle/>
        <a:p>
          <a:r>
            <a:rPr lang="el-GR" b="1" dirty="0" smtClean="0">
              <a:latin typeface="Calibri" pitchFamily="34" charset="0"/>
              <a:cs typeface="Calibri" pitchFamily="34" charset="0"/>
            </a:rPr>
            <a:t>Άγχος</a:t>
          </a:r>
          <a:endParaRPr lang="el-GR" b="1" dirty="0">
            <a:latin typeface="Calibri" pitchFamily="34" charset="0"/>
            <a:cs typeface="Calibri" pitchFamily="34" charset="0"/>
          </a:endParaRPr>
        </a:p>
      </dgm:t>
    </dgm:pt>
    <dgm:pt modelId="{2EA5A7D0-8E2A-4544-A0FC-C3E0433B8A68}" type="parTrans" cxnId="{30CCBDE3-13BA-4A77-A39D-E5C132259409}">
      <dgm:prSet/>
      <dgm:spPr/>
      <dgm:t>
        <a:bodyPr/>
        <a:lstStyle/>
        <a:p>
          <a:endParaRPr lang="el-GR"/>
        </a:p>
      </dgm:t>
    </dgm:pt>
    <dgm:pt modelId="{DD743B70-ABC7-41C0-BAF6-40FAB58679C0}" type="sibTrans" cxnId="{30CCBDE3-13BA-4A77-A39D-E5C132259409}">
      <dgm:prSet/>
      <dgm:spPr/>
      <dgm:t>
        <a:bodyPr/>
        <a:lstStyle/>
        <a:p>
          <a:endParaRPr lang="el-GR"/>
        </a:p>
      </dgm:t>
    </dgm:pt>
    <dgm:pt modelId="{A48F5329-FFA7-4C0B-9F36-4A091097198C}">
      <dgm:prSet phldrT="[Κείμενο]" custT="1"/>
      <dgm:spPr>
        <a:ln>
          <a:solidFill>
            <a:srgbClr val="F6C100"/>
          </a:solidFill>
        </a:ln>
      </dgm:spPr>
      <dgm:t>
        <a:bodyPr/>
        <a:lstStyle/>
        <a:p>
          <a:r>
            <a:rPr lang="el-GR" sz="1600" dirty="0" smtClean="0">
              <a:latin typeface="Calibri" pitchFamily="34" charset="0"/>
              <a:cs typeface="Calibri" pitchFamily="34" charset="0"/>
            </a:rPr>
            <a:t>Εκδηλώνεται χωρίς να γίνεται αντιληπτός ο λόγος</a:t>
          </a:r>
          <a:endParaRPr lang="el-GR" sz="1600" dirty="0">
            <a:latin typeface="Calibri" pitchFamily="34" charset="0"/>
            <a:cs typeface="Calibri" pitchFamily="34" charset="0"/>
          </a:endParaRPr>
        </a:p>
      </dgm:t>
    </dgm:pt>
    <dgm:pt modelId="{8255169C-1DFF-48D0-84B0-4597B6403721}" type="parTrans" cxnId="{50F8D345-D479-4F67-BBAC-2412B083523C}">
      <dgm:prSet/>
      <dgm:spPr>
        <a:ln>
          <a:solidFill>
            <a:srgbClr val="F6C100"/>
          </a:solidFill>
        </a:ln>
      </dgm:spPr>
      <dgm:t>
        <a:bodyPr/>
        <a:lstStyle/>
        <a:p>
          <a:endParaRPr lang="el-GR"/>
        </a:p>
      </dgm:t>
    </dgm:pt>
    <dgm:pt modelId="{6A522CD6-8A68-4FAD-80CE-D5CDB6C812D2}" type="sibTrans" cxnId="{50F8D345-D479-4F67-BBAC-2412B083523C}">
      <dgm:prSet/>
      <dgm:spPr/>
      <dgm:t>
        <a:bodyPr/>
        <a:lstStyle/>
        <a:p>
          <a:endParaRPr lang="el-GR"/>
        </a:p>
      </dgm:t>
    </dgm:pt>
    <dgm:pt modelId="{508EE026-5523-4F5B-B4E4-8B1447007BF4}">
      <dgm:prSet phldrT="[Κείμενο]" custT="1"/>
      <dgm:spPr>
        <a:ln>
          <a:solidFill>
            <a:srgbClr val="F6C100"/>
          </a:solidFill>
        </a:ln>
      </dgm:spPr>
      <dgm:t>
        <a:bodyPr/>
        <a:lstStyle/>
        <a:p>
          <a:r>
            <a:rPr lang="el-GR" sz="1600" dirty="0" smtClean="0">
              <a:latin typeface="Calibri" pitchFamily="34" charset="0"/>
              <a:cs typeface="Calibri" pitchFamily="34" charset="0"/>
            </a:rPr>
            <a:t>είναι το «στρες» που παραμένει ακόμα και όταν φύγει η κατάσταση από το οποίο προκαλείται</a:t>
          </a:r>
          <a:endParaRPr lang="el-GR" sz="1600" dirty="0">
            <a:latin typeface="Calibri" pitchFamily="34" charset="0"/>
            <a:cs typeface="Calibri" pitchFamily="34" charset="0"/>
          </a:endParaRPr>
        </a:p>
      </dgm:t>
    </dgm:pt>
    <dgm:pt modelId="{8ECFCA8D-5FF7-49D2-A574-27BC6ED7B80C}" type="parTrans" cxnId="{739D9A3D-CAF7-40ED-B309-3D8C7FE891E8}">
      <dgm:prSet/>
      <dgm:spPr>
        <a:ln>
          <a:solidFill>
            <a:srgbClr val="F6C100"/>
          </a:solidFill>
        </a:ln>
      </dgm:spPr>
      <dgm:t>
        <a:bodyPr/>
        <a:lstStyle/>
        <a:p>
          <a:endParaRPr lang="el-GR"/>
        </a:p>
      </dgm:t>
    </dgm:pt>
    <dgm:pt modelId="{19092F3C-487E-43CA-AE14-9B5A964FE162}" type="sibTrans" cxnId="{739D9A3D-CAF7-40ED-B309-3D8C7FE891E8}">
      <dgm:prSet/>
      <dgm:spPr/>
      <dgm:t>
        <a:bodyPr/>
        <a:lstStyle/>
        <a:p>
          <a:endParaRPr lang="el-GR"/>
        </a:p>
      </dgm:t>
    </dgm:pt>
    <dgm:pt modelId="{6F8752AF-2F8B-4E52-9F89-CE3EBF4B4CB3}" type="pres">
      <dgm:prSet presAssocID="{4FAC1CF6-B405-47E8-96DE-0B6A18AC8691}" presName="diagram" presStyleCnt="0">
        <dgm:presLayoutVars>
          <dgm:chPref val="1"/>
          <dgm:dir/>
          <dgm:animOne val="branch"/>
          <dgm:animLvl val="lvl"/>
          <dgm:resizeHandles/>
        </dgm:presLayoutVars>
      </dgm:prSet>
      <dgm:spPr/>
      <dgm:t>
        <a:bodyPr/>
        <a:lstStyle/>
        <a:p>
          <a:endParaRPr lang="el-GR"/>
        </a:p>
      </dgm:t>
    </dgm:pt>
    <dgm:pt modelId="{0F62943B-1014-4D4B-B4AD-0F31C0E555B0}" type="pres">
      <dgm:prSet presAssocID="{7AAB806A-16AE-4A7F-A446-D4359DAF41FD}" presName="root" presStyleCnt="0"/>
      <dgm:spPr/>
    </dgm:pt>
    <dgm:pt modelId="{E3843FFC-2A36-4C24-9A40-DD45AE4B3DCD}" type="pres">
      <dgm:prSet presAssocID="{7AAB806A-16AE-4A7F-A446-D4359DAF41FD}" presName="rootComposite" presStyleCnt="0"/>
      <dgm:spPr/>
    </dgm:pt>
    <dgm:pt modelId="{A15CCA54-F088-4C44-B018-C2C1B06E6DDE}" type="pres">
      <dgm:prSet presAssocID="{7AAB806A-16AE-4A7F-A446-D4359DAF41FD}" presName="rootText" presStyleLbl="node1" presStyleIdx="0" presStyleCnt="2" custScaleX="94881" custScaleY="62942" custLinFactNeighborX="846" custLinFactNeighborY="1316"/>
      <dgm:spPr/>
      <dgm:t>
        <a:bodyPr/>
        <a:lstStyle/>
        <a:p>
          <a:endParaRPr lang="el-GR"/>
        </a:p>
      </dgm:t>
    </dgm:pt>
    <dgm:pt modelId="{2E8269BA-ECA2-4468-9D52-B254ED636ECE}" type="pres">
      <dgm:prSet presAssocID="{7AAB806A-16AE-4A7F-A446-D4359DAF41FD}" presName="rootConnector" presStyleLbl="node1" presStyleIdx="0" presStyleCnt="2"/>
      <dgm:spPr/>
      <dgm:t>
        <a:bodyPr/>
        <a:lstStyle/>
        <a:p>
          <a:endParaRPr lang="el-GR"/>
        </a:p>
      </dgm:t>
    </dgm:pt>
    <dgm:pt modelId="{14FB4E97-41A9-409C-A563-D7D0370E2019}" type="pres">
      <dgm:prSet presAssocID="{7AAB806A-16AE-4A7F-A446-D4359DAF41FD}" presName="childShape" presStyleCnt="0"/>
      <dgm:spPr/>
    </dgm:pt>
    <dgm:pt modelId="{8D2D8CF2-54C0-4AD6-A1B5-03C09AF036B0}" type="pres">
      <dgm:prSet presAssocID="{F1E2C51D-CF50-41EC-99BB-66BD12815FE7}" presName="Name13" presStyleLbl="parChTrans1D2" presStyleIdx="0" presStyleCnt="4"/>
      <dgm:spPr/>
      <dgm:t>
        <a:bodyPr/>
        <a:lstStyle/>
        <a:p>
          <a:endParaRPr lang="el-GR"/>
        </a:p>
      </dgm:t>
    </dgm:pt>
    <dgm:pt modelId="{43C4FDAF-C081-4642-90EA-8536DE75FD75}" type="pres">
      <dgm:prSet presAssocID="{86EE31D5-C1D6-4A9D-B2B5-26300458FF78}" presName="childText" presStyleLbl="bgAcc1" presStyleIdx="0" presStyleCnt="4">
        <dgm:presLayoutVars>
          <dgm:bulletEnabled val="1"/>
        </dgm:presLayoutVars>
      </dgm:prSet>
      <dgm:spPr/>
      <dgm:t>
        <a:bodyPr/>
        <a:lstStyle/>
        <a:p>
          <a:endParaRPr lang="el-GR"/>
        </a:p>
      </dgm:t>
    </dgm:pt>
    <dgm:pt modelId="{A5045397-95E2-4462-BB18-5F2C6A06C75C}" type="pres">
      <dgm:prSet presAssocID="{9E06B6AE-1E9A-4F52-89DF-D930E5032B23}" presName="Name13" presStyleLbl="parChTrans1D2" presStyleIdx="1" presStyleCnt="4"/>
      <dgm:spPr/>
      <dgm:t>
        <a:bodyPr/>
        <a:lstStyle/>
        <a:p>
          <a:endParaRPr lang="el-GR"/>
        </a:p>
      </dgm:t>
    </dgm:pt>
    <dgm:pt modelId="{CFC5933F-5333-4F1F-A3E4-EAF07FC0873E}" type="pres">
      <dgm:prSet presAssocID="{5BDFD675-C8CE-4391-B1FA-20CEA78ECC69}" presName="childText" presStyleLbl="bgAcc1" presStyleIdx="1" presStyleCnt="4" custScaleX="125751">
        <dgm:presLayoutVars>
          <dgm:bulletEnabled val="1"/>
        </dgm:presLayoutVars>
      </dgm:prSet>
      <dgm:spPr/>
      <dgm:t>
        <a:bodyPr/>
        <a:lstStyle/>
        <a:p>
          <a:endParaRPr lang="el-GR"/>
        </a:p>
      </dgm:t>
    </dgm:pt>
    <dgm:pt modelId="{FF6C84F1-AD91-4261-921F-1F148C6D7CF0}" type="pres">
      <dgm:prSet presAssocID="{7EDCBF21-9674-4CC6-948A-0B61EE474E2D}" presName="root" presStyleCnt="0"/>
      <dgm:spPr/>
    </dgm:pt>
    <dgm:pt modelId="{71B22A89-7C2B-43B4-A994-4FBAB688CCF3}" type="pres">
      <dgm:prSet presAssocID="{7EDCBF21-9674-4CC6-948A-0B61EE474E2D}" presName="rootComposite" presStyleCnt="0"/>
      <dgm:spPr/>
    </dgm:pt>
    <dgm:pt modelId="{675C2FF0-AC34-46EF-B304-ACA6D06D404F}" type="pres">
      <dgm:prSet presAssocID="{7EDCBF21-9674-4CC6-948A-0B61EE474E2D}" presName="rootText" presStyleLbl="node1" presStyleIdx="1" presStyleCnt="2" custScaleX="101869" custScaleY="62263"/>
      <dgm:spPr/>
      <dgm:t>
        <a:bodyPr/>
        <a:lstStyle/>
        <a:p>
          <a:endParaRPr lang="el-GR"/>
        </a:p>
      </dgm:t>
    </dgm:pt>
    <dgm:pt modelId="{D5919467-8D2F-4051-BB6C-8FF145E44DF1}" type="pres">
      <dgm:prSet presAssocID="{7EDCBF21-9674-4CC6-948A-0B61EE474E2D}" presName="rootConnector" presStyleLbl="node1" presStyleIdx="1" presStyleCnt="2"/>
      <dgm:spPr/>
      <dgm:t>
        <a:bodyPr/>
        <a:lstStyle/>
        <a:p>
          <a:endParaRPr lang="el-GR"/>
        </a:p>
      </dgm:t>
    </dgm:pt>
    <dgm:pt modelId="{0597B438-C534-4AD5-ACC1-03EFA2D917CD}" type="pres">
      <dgm:prSet presAssocID="{7EDCBF21-9674-4CC6-948A-0B61EE474E2D}" presName="childShape" presStyleCnt="0"/>
      <dgm:spPr/>
    </dgm:pt>
    <dgm:pt modelId="{AB0DB2A7-BC0C-495E-A1E4-D37887696871}" type="pres">
      <dgm:prSet presAssocID="{8255169C-1DFF-48D0-84B0-4597B6403721}" presName="Name13" presStyleLbl="parChTrans1D2" presStyleIdx="2" presStyleCnt="4"/>
      <dgm:spPr/>
      <dgm:t>
        <a:bodyPr/>
        <a:lstStyle/>
        <a:p>
          <a:endParaRPr lang="el-GR"/>
        </a:p>
      </dgm:t>
    </dgm:pt>
    <dgm:pt modelId="{DD1B834E-E431-4FAF-AA1D-F682FC897484}" type="pres">
      <dgm:prSet presAssocID="{A48F5329-FFA7-4C0B-9F36-4A091097198C}" presName="childText" presStyleLbl="bgAcc1" presStyleIdx="2" presStyleCnt="4">
        <dgm:presLayoutVars>
          <dgm:bulletEnabled val="1"/>
        </dgm:presLayoutVars>
      </dgm:prSet>
      <dgm:spPr/>
      <dgm:t>
        <a:bodyPr/>
        <a:lstStyle/>
        <a:p>
          <a:endParaRPr lang="el-GR"/>
        </a:p>
      </dgm:t>
    </dgm:pt>
    <dgm:pt modelId="{E14D49B5-0E6C-4F51-9236-C1BFABC4643A}" type="pres">
      <dgm:prSet presAssocID="{8ECFCA8D-5FF7-49D2-A574-27BC6ED7B80C}" presName="Name13" presStyleLbl="parChTrans1D2" presStyleIdx="3" presStyleCnt="4"/>
      <dgm:spPr/>
      <dgm:t>
        <a:bodyPr/>
        <a:lstStyle/>
        <a:p>
          <a:endParaRPr lang="el-GR"/>
        </a:p>
      </dgm:t>
    </dgm:pt>
    <dgm:pt modelId="{452894E1-1E3C-441B-B4BF-DD5E8F2D26A2}" type="pres">
      <dgm:prSet presAssocID="{508EE026-5523-4F5B-B4E4-8B1447007BF4}" presName="childText" presStyleLbl="bgAcc1" presStyleIdx="3" presStyleCnt="4" custScaleX="144283" custScaleY="101754">
        <dgm:presLayoutVars>
          <dgm:bulletEnabled val="1"/>
        </dgm:presLayoutVars>
      </dgm:prSet>
      <dgm:spPr/>
      <dgm:t>
        <a:bodyPr/>
        <a:lstStyle/>
        <a:p>
          <a:endParaRPr lang="el-GR"/>
        </a:p>
      </dgm:t>
    </dgm:pt>
  </dgm:ptLst>
  <dgm:cxnLst>
    <dgm:cxn modelId="{6E0D3999-C432-46B8-B7FD-663E5358ADE1}" type="presOf" srcId="{8255169C-1DFF-48D0-84B0-4597B6403721}" destId="{AB0DB2A7-BC0C-495E-A1E4-D37887696871}" srcOrd="0" destOrd="0" presId="urn:microsoft.com/office/officeart/2005/8/layout/hierarchy3"/>
    <dgm:cxn modelId="{DC3A6E08-DCC1-407D-B96E-C4B4D9DAE467}" srcId="{4FAC1CF6-B405-47E8-96DE-0B6A18AC8691}" destId="{7AAB806A-16AE-4A7F-A446-D4359DAF41FD}" srcOrd="0" destOrd="0" parTransId="{50C258FD-2D84-4F5C-B38E-2C69D71F77CF}" sibTransId="{51294208-4DB9-4578-95B8-E5EBAAC13779}"/>
    <dgm:cxn modelId="{0CC7FD6A-949A-4BE7-9AFF-086B7872BF68}" type="presOf" srcId="{A48F5329-FFA7-4C0B-9F36-4A091097198C}" destId="{DD1B834E-E431-4FAF-AA1D-F682FC897484}" srcOrd="0" destOrd="0" presId="urn:microsoft.com/office/officeart/2005/8/layout/hierarchy3"/>
    <dgm:cxn modelId="{50F8D345-D479-4F67-BBAC-2412B083523C}" srcId="{7EDCBF21-9674-4CC6-948A-0B61EE474E2D}" destId="{A48F5329-FFA7-4C0B-9F36-4A091097198C}" srcOrd="0" destOrd="0" parTransId="{8255169C-1DFF-48D0-84B0-4597B6403721}" sibTransId="{6A522CD6-8A68-4FAD-80CE-D5CDB6C812D2}"/>
    <dgm:cxn modelId="{739D9A3D-CAF7-40ED-B309-3D8C7FE891E8}" srcId="{7EDCBF21-9674-4CC6-948A-0B61EE474E2D}" destId="{508EE026-5523-4F5B-B4E4-8B1447007BF4}" srcOrd="1" destOrd="0" parTransId="{8ECFCA8D-5FF7-49D2-A574-27BC6ED7B80C}" sibTransId="{19092F3C-487E-43CA-AE14-9B5A964FE162}"/>
    <dgm:cxn modelId="{B478DE4A-0C22-482D-830E-33A595C7AE2E}" type="presOf" srcId="{7AAB806A-16AE-4A7F-A446-D4359DAF41FD}" destId="{A15CCA54-F088-4C44-B018-C2C1B06E6DDE}" srcOrd="0" destOrd="0" presId="urn:microsoft.com/office/officeart/2005/8/layout/hierarchy3"/>
    <dgm:cxn modelId="{1C09EF46-C113-4C3B-A427-A93DDE0CD02A}" type="presOf" srcId="{7AAB806A-16AE-4A7F-A446-D4359DAF41FD}" destId="{2E8269BA-ECA2-4468-9D52-B254ED636ECE}" srcOrd="1" destOrd="0" presId="urn:microsoft.com/office/officeart/2005/8/layout/hierarchy3"/>
    <dgm:cxn modelId="{0F529736-4789-475F-87DD-68CC55C20EFC}" type="presOf" srcId="{508EE026-5523-4F5B-B4E4-8B1447007BF4}" destId="{452894E1-1E3C-441B-B4BF-DD5E8F2D26A2}" srcOrd="0" destOrd="0" presId="urn:microsoft.com/office/officeart/2005/8/layout/hierarchy3"/>
    <dgm:cxn modelId="{9FAB27C4-3446-4547-9C0A-A519566BEF28}" type="presOf" srcId="{86EE31D5-C1D6-4A9D-B2B5-26300458FF78}" destId="{43C4FDAF-C081-4642-90EA-8536DE75FD75}" srcOrd="0" destOrd="0" presId="urn:microsoft.com/office/officeart/2005/8/layout/hierarchy3"/>
    <dgm:cxn modelId="{3EE5AEC9-3BA6-4C8E-B789-2366CB3B1D8E}" srcId="{7AAB806A-16AE-4A7F-A446-D4359DAF41FD}" destId="{5BDFD675-C8CE-4391-B1FA-20CEA78ECC69}" srcOrd="1" destOrd="0" parTransId="{9E06B6AE-1E9A-4F52-89DF-D930E5032B23}" sibTransId="{8041589E-2387-4DC8-9747-C60D84C9816D}"/>
    <dgm:cxn modelId="{2A69C50A-CCD6-413C-B5FE-E6E788A15853}" srcId="{7AAB806A-16AE-4A7F-A446-D4359DAF41FD}" destId="{86EE31D5-C1D6-4A9D-B2B5-26300458FF78}" srcOrd="0" destOrd="0" parTransId="{F1E2C51D-CF50-41EC-99BB-66BD12815FE7}" sibTransId="{1E7D77A1-3A67-45EE-8443-7B2684D99335}"/>
    <dgm:cxn modelId="{02A24DF1-4356-43B9-AC3F-E23386C09FF9}" type="presOf" srcId="{7EDCBF21-9674-4CC6-948A-0B61EE474E2D}" destId="{675C2FF0-AC34-46EF-B304-ACA6D06D404F}" srcOrd="0" destOrd="0" presId="urn:microsoft.com/office/officeart/2005/8/layout/hierarchy3"/>
    <dgm:cxn modelId="{788A5F17-715B-4062-8ABC-FFF038EE3E68}" type="presOf" srcId="{4FAC1CF6-B405-47E8-96DE-0B6A18AC8691}" destId="{6F8752AF-2F8B-4E52-9F89-CE3EBF4B4CB3}" srcOrd="0" destOrd="0" presId="urn:microsoft.com/office/officeart/2005/8/layout/hierarchy3"/>
    <dgm:cxn modelId="{861D89C6-E4E8-465A-8B02-79754FE176F1}" type="presOf" srcId="{8ECFCA8D-5FF7-49D2-A574-27BC6ED7B80C}" destId="{E14D49B5-0E6C-4F51-9236-C1BFABC4643A}" srcOrd="0" destOrd="0" presId="urn:microsoft.com/office/officeart/2005/8/layout/hierarchy3"/>
    <dgm:cxn modelId="{7082644F-FEC1-4732-9FCE-CFAD709D372F}" type="presOf" srcId="{7EDCBF21-9674-4CC6-948A-0B61EE474E2D}" destId="{D5919467-8D2F-4051-BB6C-8FF145E44DF1}" srcOrd="1" destOrd="0" presId="urn:microsoft.com/office/officeart/2005/8/layout/hierarchy3"/>
    <dgm:cxn modelId="{43BFAED1-7E1B-4003-B1DB-E34B7B57B769}" type="presOf" srcId="{9E06B6AE-1E9A-4F52-89DF-D930E5032B23}" destId="{A5045397-95E2-4462-BB18-5F2C6A06C75C}" srcOrd="0" destOrd="0" presId="urn:microsoft.com/office/officeart/2005/8/layout/hierarchy3"/>
    <dgm:cxn modelId="{30CCBDE3-13BA-4A77-A39D-E5C132259409}" srcId="{4FAC1CF6-B405-47E8-96DE-0B6A18AC8691}" destId="{7EDCBF21-9674-4CC6-948A-0B61EE474E2D}" srcOrd="1" destOrd="0" parTransId="{2EA5A7D0-8E2A-4544-A0FC-C3E0433B8A68}" sibTransId="{DD743B70-ABC7-41C0-BAF6-40FAB58679C0}"/>
    <dgm:cxn modelId="{02252502-3547-40B5-AF95-0C044FAAD7D2}" type="presOf" srcId="{F1E2C51D-CF50-41EC-99BB-66BD12815FE7}" destId="{8D2D8CF2-54C0-4AD6-A1B5-03C09AF036B0}" srcOrd="0" destOrd="0" presId="urn:microsoft.com/office/officeart/2005/8/layout/hierarchy3"/>
    <dgm:cxn modelId="{2693ACD8-00EE-4635-A66E-90817BFAE88C}" type="presOf" srcId="{5BDFD675-C8CE-4391-B1FA-20CEA78ECC69}" destId="{CFC5933F-5333-4F1F-A3E4-EAF07FC0873E}" srcOrd="0" destOrd="0" presId="urn:microsoft.com/office/officeart/2005/8/layout/hierarchy3"/>
    <dgm:cxn modelId="{36200BD1-6EE1-4AE3-826C-F7497A9C0142}" type="presParOf" srcId="{6F8752AF-2F8B-4E52-9F89-CE3EBF4B4CB3}" destId="{0F62943B-1014-4D4B-B4AD-0F31C0E555B0}" srcOrd="0" destOrd="0" presId="urn:microsoft.com/office/officeart/2005/8/layout/hierarchy3"/>
    <dgm:cxn modelId="{8505C763-90FD-4CCF-96D9-6BE5EF00D57C}" type="presParOf" srcId="{0F62943B-1014-4D4B-B4AD-0F31C0E555B0}" destId="{E3843FFC-2A36-4C24-9A40-DD45AE4B3DCD}" srcOrd="0" destOrd="0" presId="urn:microsoft.com/office/officeart/2005/8/layout/hierarchy3"/>
    <dgm:cxn modelId="{5227AA89-855C-43A1-AA3B-A6E9678C2FB8}" type="presParOf" srcId="{E3843FFC-2A36-4C24-9A40-DD45AE4B3DCD}" destId="{A15CCA54-F088-4C44-B018-C2C1B06E6DDE}" srcOrd="0" destOrd="0" presId="urn:microsoft.com/office/officeart/2005/8/layout/hierarchy3"/>
    <dgm:cxn modelId="{06FE666A-6282-4CF8-950D-476B92305B1C}" type="presParOf" srcId="{E3843FFC-2A36-4C24-9A40-DD45AE4B3DCD}" destId="{2E8269BA-ECA2-4468-9D52-B254ED636ECE}" srcOrd="1" destOrd="0" presId="urn:microsoft.com/office/officeart/2005/8/layout/hierarchy3"/>
    <dgm:cxn modelId="{BB22A78F-A9D2-4088-B499-CBA2B5E5E676}" type="presParOf" srcId="{0F62943B-1014-4D4B-B4AD-0F31C0E555B0}" destId="{14FB4E97-41A9-409C-A563-D7D0370E2019}" srcOrd="1" destOrd="0" presId="urn:microsoft.com/office/officeart/2005/8/layout/hierarchy3"/>
    <dgm:cxn modelId="{B43CC688-9601-44EB-98F5-42AC9B119EAB}" type="presParOf" srcId="{14FB4E97-41A9-409C-A563-D7D0370E2019}" destId="{8D2D8CF2-54C0-4AD6-A1B5-03C09AF036B0}" srcOrd="0" destOrd="0" presId="urn:microsoft.com/office/officeart/2005/8/layout/hierarchy3"/>
    <dgm:cxn modelId="{8C2854D1-D18D-4A69-8E2C-B7589C9F1EA5}" type="presParOf" srcId="{14FB4E97-41A9-409C-A563-D7D0370E2019}" destId="{43C4FDAF-C081-4642-90EA-8536DE75FD75}" srcOrd="1" destOrd="0" presId="urn:microsoft.com/office/officeart/2005/8/layout/hierarchy3"/>
    <dgm:cxn modelId="{B50580C1-685B-4467-B280-85B3D9029210}" type="presParOf" srcId="{14FB4E97-41A9-409C-A563-D7D0370E2019}" destId="{A5045397-95E2-4462-BB18-5F2C6A06C75C}" srcOrd="2" destOrd="0" presId="urn:microsoft.com/office/officeart/2005/8/layout/hierarchy3"/>
    <dgm:cxn modelId="{48ACA74D-BD18-4B3E-9F31-A478B318D490}" type="presParOf" srcId="{14FB4E97-41A9-409C-A563-D7D0370E2019}" destId="{CFC5933F-5333-4F1F-A3E4-EAF07FC0873E}" srcOrd="3" destOrd="0" presId="urn:microsoft.com/office/officeart/2005/8/layout/hierarchy3"/>
    <dgm:cxn modelId="{B6681569-C47E-4448-8DB6-9623B1F29001}" type="presParOf" srcId="{6F8752AF-2F8B-4E52-9F89-CE3EBF4B4CB3}" destId="{FF6C84F1-AD91-4261-921F-1F148C6D7CF0}" srcOrd="1" destOrd="0" presId="urn:microsoft.com/office/officeart/2005/8/layout/hierarchy3"/>
    <dgm:cxn modelId="{22476F29-793B-43ED-B445-2A5F02084966}" type="presParOf" srcId="{FF6C84F1-AD91-4261-921F-1F148C6D7CF0}" destId="{71B22A89-7C2B-43B4-A994-4FBAB688CCF3}" srcOrd="0" destOrd="0" presId="urn:microsoft.com/office/officeart/2005/8/layout/hierarchy3"/>
    <dgm:cxn modelId="{15F63EBE-ECD2-4A41-8863-AC22D94C1207}" type="presParOf" srcId="{71B22A89-7C2B-43B4-A994-4FBAB688CCF3}" destId="{675C2FF0-AC34-46EF-B304-ACA6D06D404F}" srcOrd="0" destOrd="0" presId="urn:microsoft.com/office/officeart/2005/8/layout/hierarchy3"/>
    <dgm:cxn modelId="{A8004B36-9ABE-4C9D-8FCA-83F70A97BBF5}" type="presParOf" srcId="{71B22A89-7C2B-43B4-A994-4FBAB688CCF3}" destId="{D5919467-8D2F-4051-BB6C-8FF145E44DF1}" srcOrd="1" destOrd="0" presId="urn:microsoft.com/office/officeart/2005/8/layout/hierarchy3"/>
    <dgm:cxn modelId="{EF589FD9-6FCF-4F6A-A61F-B707BF05D545}" type="presParOf" srcId="{FF6C84F1-AD91-4261-921F-1F148C6D7CF0}" destId="{0597B438-C534-4AD5-ACC1-03EFA2D917CD}" srcOrd="1" destOrd="0" presId="urn:microsoft.com/office/officeart/2005/8/layout/hierarchy3"/>
    <dgm:cxn modelId="{1587263E-FC37-4A43-A42A-EB6ECACFC004}" type="presParOf" srcId="{0597B438-C534-4AD5-ACC1-03EFA2D917CD}" destId="{AB0DB2A7-BC0C-495E-A1E4-D37887696871}" srcOrd="0" destOrd="0" presId="urn:microsoft.com/office/officeart/2005/8/layout/hierarchy3"/>
    <dgm:cxn modelId="{2F224B83-2489-4FB4-8334-AD2C7AA3BA9B}" type="presParOf" srcId="{0597B438-C534-4AD5-ACC1-03EFA2D917CD}" destId="{DD1B834E-E431-4FAF-AA1D-F682FC897484}" srcOrd="1" destOrd="0" presId="urn:microsoft.com/office/officeart/2005/8/layout/hierarchy3"/>
    <dgm:cxn modelId="{36C014AF-88CC-4267-99DA-8419F6402C65}" type="presParOf" srcId="{0597B438-C534-4AD5-ACC1-03EFA2D917CD}" destId="{E14D49B5-0E6C-4F51-9236-C1BFABC4643A}" srcOrd="2" destOrd="0" presId="urn:microsoft.com/office/officeart/2005/8/layout/hierarchy3"/>
    <dgm:cxn modelId="{C6CDD82B-4B5D-4A30-AD5D-1749ADB4DF70}" type="presParOf" srcId="{0597B438-C534-4AD5-ACC1-03EFA2D917CD}" destId="{452894E1-1E3C-441B-B4BF-DD5E8F2D26A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CCA54-F088-4C44-B018-C2C1B06E6DDE}">
      <dsp:nvSpPr>
        <dsp:cNvPr id="0" name=""/>
        <dsp:cNvSpPr/>
      </dsp:nvSpPr>
      <dsp:spPr>
        <a:xfrm>
          <a:off x="590507" y="15672"/>
          <a:ext cx="2043380" cy="677767"/>
        </a:xfrm>
        <a:prstGeom prst="roundRect">
          <a:avLst>
            <a:gd name="adj" fmla="val 10000"/>
          </a:avLst>
        </a:prstGeom>
        <a:solidFill>
          <a:srgbClr val="FFD3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l-GR" sz="3800" b="1" kern="1200" dirty="0" smtClean="0">
              <a:latin typeface="Calibri" pitchFamily="34" charset="0"/>
              <a:cs typeface="Calibri" pitchFamily="34" charset="0"/>
            </a:rPr>
            <a:t>Στρες</a:t>
          </a:r>
          <a:endParaRPr lang="el-GR" sz="3800" b="1" kern="1200" dirty="0">
            <a:latin typeface="Calibri" pitchFamily="34" charset="0"/>
            <a:cs typeface="Calibri" pitchFamily="34" charset="0"/>
          </a:endParaRPr>
        </a:p>
      </dsp:txBody>
      <dsp:txXfrm>
        <a:off x="610358" y="35523"/>
        <a:ext cx="2003678" cy="638065"/>
      </dsp:txXfrm>
    </dsp:sp>
    <dsp:sp modelId="{8D2D8CF2-54C0-4AD6-A1B5-03C09AF036B0}">
      <dsp:nvSpPr>
        <dsp:cNvPr id="0" name=""/>
        <dsp:cNvSpPr/>
      </dsp:nvSpPr>
      <dsp:spPr>
        <a:xfrm>
          <a:off x="794845" y="693439"/>
          <a:ext cx="186118" cy="793438"/>
        </a:xfrm>
        <a:custGeom>
          <a:avLst/>
          <a:gdLst/>
          <a:ahLst/>
          <a:cxnLst/>
          <a:rect l="0" t="0" r="0" b="0"/>
          <a:pathLst>
            <a:path>
              <a:moveTo>
                <a:pt x="0" y="0"/>
              </a:moveTo>
              <a:lnTo>
                <a:pt x="0" y="793438"/>
              </a:lnTo>
              <a:lnTo>
                <a:pt x="186118" y="793438"/>
              </a:lnTo>
            </a:path>
          </a:pathLst>
        </a:custGeom>
        <a:noFill/>
        <a:ln w="25400" cap="flat" cmpd="sng" algn="ctr">
          <a:solidFill>
            <a:srgbClr val="FFD302"/>
          </a:solidFill>
          <a:prstDash val="solid"/>
        </a:ln>
        <a:effectLst/>
      </dsp:spPr>
      <dsp:style>
        <a:lnRef idx="2">
          <a:scrgbClr r="0" g="0" b="0"/>
        </a:lnRef>
        <a:fillRef idx="0">
          <a:scrgbClr r="0" g="0" b="0"/>
        </a:fillRef>
        <a:effectRef idx="0">
          <a:scrgbClr r="0" g="0" b="0"/>
        </a:effectRef>
        <a:fontRef idx="minor"/>
      </dsp:style>
    </dsp:sp>
    <dsp:sp modelId="{43C4FDAF-C081-4642-90EA-8536DE75FD75}">
      <dsp:nvSpPr>
        <dsp:cNvPr id="0" name=""/>
        <dsp:cNvSpPr/>
      </dsp:nvSpPr>
      <dsp:spPr>
        <a:xfrm>
          <a:off x="980963" y="948471"/>
          <a:ext cx="1722899" cy="1076812"/>
        </a:xfrm>
        <a:prstGeom prst="roundRect">
          <a:avLst>
            <a:gd name="adj" fmla="val 10000"/>
          </a:avLst>
        </a:prstGeom>
        <a:solidFill>
          <a:schemeClr val="lt1">
            <a:alpha val="90000"/>
            <a:hueOff val="0"/>
            <a:satOff val="0"/>
            <a:lumOff val="0"/>
            <a:alphaOff val="0"/>
          </a:schemeClr>
        </a:solidFill>
        <a:ln w="25400" cap="flat" cmpd="sng" algn="ctr">
          <a:solidFill>
            <a:srgbClr val="FFD30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kern="1200" dirty="0" smtClean="0">
              <a:latin typeface="Calibri" pitchFamily="34" charset="0"/>
              <a:cs typeface="Calibri" pitchFamily="34" charset="0"/>
            </a:rPr>
            <a:t>Πηγή αναγνωρίσιμη</a:t>
          </a:r>
          <a:endParaRPr lang="el-GR" sz="1600" kern="1200" dirty="0">
            <a:latin typeface="Calibri" pitchFamily="34" charset="0"/>
            <a:cs typeface="Calibri" pitchFamily="34" charset="0"/>
          </a:endParaRPr>
        </a:p>
      </dsp:txBody>
      <dsp:txXfrm>
        <a:off x="1012502" y="980010"/>
        <a:ext cx="1659821" cy="1013734"/>
      </dsp:txXfrm>
    </dsp:sp>
    <dsp:sp modelId="{A5045397-95E2-4462-BB18-5F2C6A06C75C}">
      <dsp:nvSpPr>
        <dsp:cNvPr id="0" name=""/>
        <dsp:cNvSpPr/>
      </dsp:nvSpPr>
      <dsp:spPr>
        <a:xfrm>
          <a:off x="794845" y="693439"/>
          <a:ext cx="186118" cy="2139453"/>
        </a:xfrm>
        <a:custGeom>
          <a:avLst/>
          <a:gdLst/>
          <a:ahLst/>
          <a:cxnLst/>
          <a:rect l="0" t="0" r="0" b="0"/>
          <a:pathLst>
            <a:path>
              <a:moveTo>
                <a:pt x="0" y="0"/>
              </a:moveTo>
              <a:lnTo>
                <a:pt x="0" y="2139453"/>
              </a:lnTo>
              <a:lnTo>
                <a:pt x="186118" y="2139453"/>
              </a:lnTo>
            </a:path>
          </a:pathLst>
        </a:custGeom>
        <a:noFill/>
        <a:ln w="25400" cap="flat" cmpd="sng" algn="ctr">
          <a:solidFill>
            <a:srgbClr val="FFD302"/>
          </a:solidFill>
          <a:prstDash val="solid"/>
        </a:ln>
        <a:effectLst/>
      </dsp:spPr>
      <dsp:style>
        <a:lnRef idx="2">
          <a:scrgbClr r="0" g="0" b="0"/>
        </a:lnRef>
        <a:fillRef idx="0">
          <a:scrgbClr r="0" g="0" b="0"/>
        </a:fillRef>
        <a:effectRef idx="0">
          <a:scrgbClr r="0" g="0" b="0"/>
        </a:effectRef>
        <a:fontRef idx="minor"/>
      </dsp:style>
    </dsp:sp>
    <dsp:sp modelId="{CFC5933F-5333-4F1F-A3E4-EAF07FC0873E}">
      <dsp:nvSpPr>
        <dsp:cNvPr id="0" name=""/>
        <dsp:cNvSpPr/>
      </dsp:nvSpPr>
      <dsp:spPr>
        <a:xfrm>
          <a:off x="980963" y="2294486"/>
          <a:ext cx="2166563" cy="1076812"/>
        </a:xfrm>
        <a:prstGeom prst="roundRect">
          <a:avLst>
            <a:gd name="adj" fmla="val 10000"/>
          </a:avLst>
        </a:prstGeom>
        <a:solidFill>
          <a:schemeClr val="lt1">
            <a:alpha val="90000"/>
            <a:hueOff val="0"/>
            <a:satOff val="0"/>
            <a:lumOff val="0"/>
            <a:alphaOff val="0"/>
          </a:schemeClr>
        </a:solidFill>
        <a:ln w="25400" cap="flat" cmpd="sng" algn="ctr">
          <a:solidFill>
            <a:srgbClr val="FFD30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b="0" kern="1200" dirty="0" smtClean="0">
              <a:latin typeface="Calibri" pitchFamily="34" charset="0"/>
              <a:cs typeface="Calibri" pitchFamily="34" charset="0"/>
            </a:rPr>
            <a:t>Παρέρχεται με το που εξαφανιστεί ο παράγοντας που το προκαλεί   </a:t>
          </a:r>
          <a:endParaRPr lang="el-GR" sz="1600" b="0" kern="1200" dirty="0">
            <a:latin typeface="Calibri" pitchFamily="34" charset="0"/>
            <a:cs typeface="Calibri" pitchFamily="34" charset="0"/>
          </a:endParaRPr>
        </a:p>
      </dsp:txBody>
      <dsp:txXfrm>
        <a:off x="1012502" y="2326025"/>
        <a:ext cx="2103485" cy="1013734"/>
      </dsp:txXfrm>
    </dsp:sp>
    <dsp:sp modelId="{675C2FF0-AC34-46EF-B304-ACA6D06D404F}">
      <dsp:nvSpPr>
        <dsp:cNvPr id="0" name=""/>
        <dsp:cNvSpPr/>
      </dsp:nvSpPr>
      <dsp:spPr>
        <a:xfrm>
          <a:off x="3247158" y="1501"/>
          <a:ext cx="2193875" cy="670455"/>
        </a:xfrm>
        <a:prstGeom prst="roundRect">
          <a:avLst>
            <a:gd name="adj" fmla="val 10000"/>
          </a:avLst>
        </a:prstGeom>
        <a:solidFill>
          <a:srgbClr val="F6C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l-GR" sz="3800" b="1" kern="1200" dirty="0" smtClean="0">
              <a:latin typeface="Calibri" pitchFamily="34" charset="0"/>
              <a:cs typeface="Calibri" pitchFamily="34" charset="0"/>
            </a:rPr>
            <a:t>Άγχος</a:t>
          </a:r>
          <a:endParaRPr lang="el-GR" sz="3800" b="1" kern="1200" dirty="0">
            <a:latin typeface="Calibri" pitchFamily="34" charset="0"/>
            <a:cs typeface="Calibri" pitchFamily="34" charset="0"/>
          </a:endParaRPr>
        </a:p>
      </dsp:txBody>
      <dsp:txXfrm>
        <a:off x="3266795" y="21138"/>
        <a:ext cx="2154601" cy="631181"/>
      </dsp:txXfrm>
    </dsp:sp>
    <dsp:sp modelId="{AB0DB2A7-BC0C-495E-A1E4-D37887696871}">
      <dsp:nvSpPr>
        <dsp:cNvPr id="0" name=""/>
        <dsp:cNvSpPr/>
      </dsp:nvSpPr>
      <dsp:spPr>
        <a:xfrm>
          <a:off x="3466545" y="671956"/>
          <a:ext cx="219387" cy="807609"/>
        </a:xfrm>
        <a:custGeom>
          <a:avLst/>
          <a:gdLst/>
          <a:ahLst/>
          <a:cxnLst/>
          <a:rect l="0" t="0" r="0" b="0"/>
          <a:pathLst>
            <a:path>
              <a:moveTo>
                <a:pt x="0" y="0"/>
              </a:moveTo>
              <a:lnTo>
                <a:pt x="0" y="807609"/>
              </a:lnTo>
              <a:lnTo>
                <a:pt x="219387" y="807609"/>
              </a:lnTo>
            </a:path>
          </a:pathLst>
        </a:custGeom>
        <a:noFill/>
        <a:ln w="25400" cap="flat" cmpd="sng" algn="ctr">
          <a:solidFill>
            <a:srgbClr val="F6C100"/>
          </a:solidFill>
          <a:prstDash val="solid"/>
        </a:ln>
        <a:effectLst/>
      </dsp:spPr>
      <dsp:style>
        <a:lnRef idx="2">
          <a:scrgbClr r="0" g="0" b="0"/>
        </a:lnRef>
        <a:fillRef idx="0">
          <a:scrgbClr r="0" g="0" b="0"/>
        </a:fillRef>
        <a:effectRef idx="0">
          <a:scrgbClr r="0" g="0" b="0"/>
        </a:effectRef>
        <a:fontRef idx="minor"/>
      </dsp:style>
    </dsp:sp>
    <dsp:sp modelId="{DD1B834E-E431-4FAF-AA1D-F682FC897484}">
      <dsp:nvSpPr>
        <dsp:cNvPr id="0" name=""/>
        <dsp:cNvSpPr/>
      </dsp:nvSpPr>
      <dsp:spPr>
        <a:xfrm>
          <a:off x="3685933" y="941159"/>
          <a:ext cx="1722899" cy="1076812"/>
        </a:xfrm>
        <a:prstGeom prst="roundRect">
          <a:avLst>
            <a:gd name="adj" fmla="val 10000"/>
          </a:avLst>
        </a:prstGeom>
        <a:solidFill>
          <a:schemeClr val="lt1">
            <a:alpha val="90000"/>
            <a:hueOff val="0"/>
            <a:satOff val="0"/>
            <a:lumOff val="0"/>
            <a:alphaOff val="0"/>
          </a:schemeClr>
        </a:solidFill>
        <a:ln w="25400" cap="flat" cmpd="sng" algn="ctr">
          <a:solidFill>
            <a:srgbClr val="F6C1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kern="1200" dirty="0" smtClean="0">
              <a:latin typeface="Calibri" pitchFamily="34" charset="0"/>
              <a:cs typeface="Calibri" pitchFamily="34" charset="0"/>
            </a:rPr>
            <a:t>Εκδηλώνεται χωρίς να γίνεται αντιληπτός ο λόγος</a:t>
          </a:r>
          <a:endParaRPr lang="el-GR" sz="1600" kern="1200" dirty="0">
            <a:latin typeface="Calibri" pitchFamily="34" charset="0"/>
            <a:cs typeface="Calibri" pitchFamily="34" charset="0"/>
          </a:endParaRPr>
        </a:p>
      </dsp:txBody>
      <dsp:txXfrm>
        <a:off x="3717472" y="972698"/>
        <a:ext cx="1659821" cy="1013734"/>
      </dsp:txXfrm>
    </dsp:sp>
    <dsp:sp modelId="{E14D49B5-0E6C-4F51-9236-C1BFABC4643A}">
      <dsp:nvSpPr>
        <dsp:cNvPr id="0" name=""/>
        <dsp:cNvSpPr/>
      </dsp:nvSpPr>
      <dsp:spPr>
        <a:xfrm>
          <a:off x="3466545" y="671956"/>
          <a:ext cx="219387" cy="2163068"/>
        </a:xfrm>
        <a:custGeom>
          <a:avLst/>
          <a:gdLst/>
          <a:ahLst/>
          <a:cxnLst/>
          <a:rect l="0" t="0" r="0" b="0"/>
          <a:pathLst>
            <a:path>
              <a:moveTo>
                <a:pt x="0" y="0"/>
              </a:moveTo>
              <a:lnTo>
                <a:pt x="0" y="2163068"/>
              </a:lnTo>
              <a:lnTo>
                <a:pt x="219387" y="2163068"/>
              </a:lnTo>
            </a:path>
          </a:pathLst>
        </a:custGeom>
        <a:noFill/>
        <a:ln w="25400" cap="flat" cmpd="sng" algn="ctr">
          <a:solidFill>
            <a:srgbClr val="F6C100"/>
          </a:solidFill>
          <a:prstDash val="solid"/>
        </a:ln>
        <a:effectLst/>
      </dsp:spPr>
      <dsp:style>
        <a:lnRef idx="2">
          <a:scrgbClr r="0" g="0" b="0"/>
        </a:lnRef>
        <a:fillRef idx="0">
          <a:scrgbClr r="0" g="0" b="0"/>
        </a:fillRef>
        <a:effectRef idx="0">
          <a:scrgbClr r="0" g="0" b="0"/>
        </a:effectRef>
        <a:fontRef idx="minor"/>
      </dsp:style>
    </dsp:sp>
    <dsp:sp modelId="{452894E1-1E3C-441B-B4BF-DD5E8F2D26A2}">
      <dsp:nvSpPr>
        <dsp:cNvPr id="0" name=""/>
        <dsp:cNvSpPr/>
      </dsp:nvSpPr>
      <dsp:spPr>
        <a:xfrm>
          <a:off x="3685933" y="2287175"/>
          <a:ext cx="2485851" cy="1095699"/>
        </a:xfrm>
        <a:prstGeom prst="roundRect">
          <a:avLst>
            <a:gd name="adj" fmla="val 10000"/>
          </a:avLst>
        </a:prstGeom>
        <a:solidFill>
          <a:schemeClr val="lt1">
            <a:alpha val="90000"/>
            <a:hueOff val="0"/>
            <a:satOff val="0"/>
            <a:lumOff val="0"/>
            <a:alphaOff val="0"/>
          </a:schemeClr>
        </a:solidFill>
        <a:ln w="25400" cap="flat" cmpd="sng" algn="ctr">
          <a:solidFill>
            <a:srgbClr val="F6C1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kern="1200" dirty="0" smtClean="0">
              <a:latin typeface="Calibri" pitchFamily="34" charset="0"/>
              <a:cs typeface="Calibri" pitchFamily="34" charset="0"/>
            </a:rPr>
            <a:t>είναι το «στρες» που παραμένει ακόμα και όταν φύγει η κατάσταση από το οποίο προκαλείται</a:t>
          </a:r>
          <a:endParaRPr lang="el-GR" sz="1600" kern="1200" dirty="0">
            <a:latin typeface="Calibri" pitchFamily="34" charset="0"/>
            <a:cs typeface="Calibri" pitchFamily="34" charset="0"/>
          </a:endParaRPr>
        </a:p>
      </dsp:txBody>
      <dsp:txXfrm>
        <a:off x="3718025" y="2319267"/>
        <a:ext cx="2421667" cy="10315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7141FEC2-652A-4638-85E6-324335EC74A1}" type="datetimeFigureOut">
              <a:rPr lang="el-GR" smtClean="0"/>
              <a:t>16/11/2016</a:t>
            </a:fld>
            <a:endParaRPr lang="el-GR"/>
          </a:p>
        </p:txBody>
      </p:sp>
      <p:sp>
        <p:nvSpPr>
          <p:cNvPr id="4" name="Θέση υποσέλιδου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9858F3BC-52AB-4E8F-B688-597135126B6E}" type="slidenum">
              <a:rPr lang="el-GR" smtClean="0"/>
              <a:t>‹#›</a:t>
            </a:fld>
            <a:endParaRPr lang="el-GR"/>
          </a:p>
        </p:txBody>
      </p:sp>
    </p:spTree>
    <p:extLst>
      <p:ext uri="{BB962C8B-B14F-4D97-AF65-F5344CB8AC3E}">
        <p14:creationId xmlns:p14="http://schemas.microsoft.com/office/powerpoint/2010/main" val="3860978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75BC398-77B1-49E8-A6D7-B08B77094BC4}" type="datetimeFigureOut">
              <a:rPr lang="el-GR" smtClean="0"/>
              <a:t>16/11/2016</a:t>
            </a:fld>
            <a:endParaRPr lang="el-GR"/>
          </a:p>
        </p:txBody>
      </p:sp>
      <p:sp>
        <p:nvSpPr>
          <p:cNvPr id="4" name="Θέση εικόνας διαφάνειας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1A12AA92-9D82-4A5C-9A4B-9C03278F4992}" type="slidenum">
              <a:rPr lang="el-GR" smtClean="0"/>
              <a:t>‹#›</a:t>
            </a:fld>
            <a:endParaRPr lang="el-GR"/>
          </a:p>
        </p:txBody>
      </p:sp>
    </p:spTree>
    <p:extLst>
      <p:ext uri="{BB962C8B-B14F-4D97-AF65-F5344CB8AC3E}">
        <p14:creationId xmlns:p14="http://schemas.microsoft.com/office/powerpoint/2010/main" val="22899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l-GR" dirty="0" smtClean="0"/>
              <a:t>οι λέξεις στρες και άγχος χρησιμοποιούνται εναλλάξ και αναφέρονται σε καταστάσεις, στιγμές και σκέψεις που μας προκαλούν ανησυχίες και μια δυσφορία, που συνοδεύεται από υπερένταση, τάση για εμετό, σωματική επιβάρυνση και γενικά ψυχική πίεση.</a:t>
            </a:r>
            <a:br>
              <a:rPr lang="el-GR" dirty="0" smtClean="0"/>
            </a:br>
            <a:r>
              <a:rPr kumimoji="0" lang="el-GR" sz="2000" b="0" i="0" u="none" strike="noStrike" kern="1200" cap="none" spc="0" normalizeH="0" baseline="0" noProof="0" dirty="0" smtClean="0">
                <a:ln>
                  <a:noFill/>
                </a:ln>
                <a:solidFill>
                  <a:srgbClr val="000000"/>
                </a:solidFill>
                <a:effectLst/>
                <a:uLnTx/>
                <a:uFillTx/>
                <a:latin typeface="TimesNewRomanPSMT"/>
                <a:ea typeface="+mn-ea"/>
                <a:cs typeface="Arial" pitchFamily="34" charset="0"/>
              </a:rPr>
              <a:t>οι λέξεις στρες και άγχος χρησιμοποιούνται εναλλάξ και αναφέρονται σε καταστάσεις, στιγμές και σκέψεις που μας προκαλούν ανησυχίες και μια δυσφορία, που συνοδεύεται από υπερένταση, τάση για εμετό, σωματική επιβάρυνση και γενικά ψυχική πίεση</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l-GR" dirty="0" smtClean="0"/>
              <a:t>Εντούτοις, η διαφορά μεταξύ των δύο λέξεων συνίσταται στο ότι το στρες υπάρχει και στις καλές και στις κακές στιγμές της ζωής ενός ατόμου, είναι μια αντίδραση σε καταστάσεις από τις οποίες απειλείται και πιέζεται σωματικά και ψυχικά, π.χ. εργασία, εξετάσεις και άλλα καθήκοντα, και στο ότι γνωρίζει ή μπορεί να αναγνωρίσει από πού προέρχεται το στρες. Όταν βρίσκεται ένα άτομο υπό στρες, εκκρίνεται αδρεναλίνη, η οποία ενεργοποιεί τους αμυντικούς μηχανισμούς του σώματος και προκαλεί διαστολή των ματιών, ταχυκαρδία, αύξηση πίεσης του αίματος και ένταση των μυών. Αν η αδρεναλίνη παραμείνει για μεγάλο χρονικό διάστημα (αν δηλ. το στρες είναι χρόνιο) μπορεί να προκαλέσει κατάθλιψη, αύξηση της πίεσης (http://www.healthstatus.com/health_blog/depression-stress-anxiety/how-isanxiety-different-from-stress/) και άλλες αρνητικές αλλαγές και συνέπειες όπως πονοκεφάλους, πόνους στο στήθος, ταχυκαρδίες, εξανθήματα και έλλειψη ύπνου (http://www.adaa.org/understanding-anxiety/related-illnesses/stress).</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l-GR" dirty="0" smtClean="0"/>
              <a:t>Το στρες μπορεί να προέρχεται από οποιαδήποτε κατάσταση ή σκέψη η οποία κάνει τα άτομα να αισθάνονται τσαντισμένοι, θυμωμένοι, νευρικοί η ακόμα</a:t>
            </a:r>
            <a:br>
              <a:rPr lang="el-GR" dirty="0" smtClean="0"/>
            </a:br>
            <a:r>
              <a:rPr lang="el-GR" dirty="0" smtClean="0"/>
              <a:t>και αγχωμένοι. Το άγχος είναι ένα από τα αρνητικά επακόλουθα του στρες. Όταν υπάρχει άγχος, φόβος σκεπάζει τα συναισθήματα και συνοδεύεται από ανησυχίες και ταραχή, το οποίο κάνει τα άτομα να απομονώνονται και να είναι νευρικοί</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l-GR" dirty="0" smtClean="0"/>
              <a:t/>
            </a:r>
            <a:br>
              <a:rPr lang="el-GR" dirty="0" smtClean="0"/>
            </a:br>
            <a:r>
              <a:rPr lang="el-GR" dirty="0" smtClean="0"/>
              <a:t>Σε αντίθεση με το στρες, του οποίου η πηγή είναι αναγνωρίσιμη, το άγχος πολλές φορές εκδηλώνεται χωρίς να γνωρίζουν το λόγο. Ότι η πηγή της ταραχής του άγχους δεν γίνεται πάντα αντιληπτή, επιτείνει την δυσφορία που αισθάνονται.</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l-GR" dirty="0" smtClean="0"/>
              <a:t>Είναι σημαντικό να τονιστεί ότι το στρες παρέρχεται με το που εξαφανιστεί ο παράγοντας που το προκαλεί, ενώ το άγχος είναι το «στρες» που παραμένει ακόμα και όταν φύγει η κατάσταση κλπ. από το οποίο προκαλείται</a:t>
            </a:r>
          </a:p>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lang="el-GR" dirty="0" smtClean="0"/>
              <a:t>Για αυτό τον λόγο το άγχος θεωρείται μια ψυχική διαταραχή, ενώ το στρες όχι. Για να διαγνωσθεί το άγχος, τα συμπτώματα θα πρέπει να παραμείνουν για μια περίοδο έξι μηνών. Αυτή η περίοδος βοηθάει στο να μην συγχυστεί το στρες με το άγχος. Συνήθως το στρες φεύγει όταν εξαφανίζεται ο </a:t>
            </a:r>
            <a:r>
              <a:rPr lang="el-GR" dirty="0" err="1" smtClean="0"/>
              <a:t>στρεσογόνος</a:t>
            </a:r>
            <a:r>
              <a:rPr lang="el-GR" dirty="0" smtClean="0"/>
              <a:t> παράγοντας, ενώ το άγχος, το οποίο δεν έχει αναγνωρίσιμη αιτία, τείνει να παραμένει περισσότερο και είναι πιο δύσκολο να αντιμετωπιστεί/θεραπευτεί (</a:t>
            </a:r>
            <a:r>
              <a:rPr lang="el-GR" dirty="0" err="1" smtClean="0"/>
              <a:t>Groberman</a:t>
            </a:r>
            <a:r>
              <a:rPr lang="el-GR" dirty="0" smtClean="0"/>
              <a:t>, 2012</a:t>
            </a:r>
          </a:p>
          <a:p>
            <a:endParaRPr lang="el-GR" dirty="0"/>
          </a:p>
        </p:txBody>
      </p:sp>
      <p:sp>
        <p:nvSpPr>
          <p:cNvPr id="4" name="Θέση αριθμού διαφάνειας 3"/>
          <p:cNvSpPr>
            <a:spLocks noGrp="1"/>
          </p:cNvSpPr>
          <p:nvPr>
            <p:ph type="sldNum" sz="quarter" idx="10"/>
          </p:nvPr>
        </p:nvSpPr>
        <p:spPr/>
        <p:txBody>
          <a:bodyPr/>
          <a:lstStyle/>
          <a:p>
            <a:fld id="{1A12AA92-9D82-4A5C-9A4B-9C03278F4992}" type="slidenum">
              <a:rPr lang="el-GR" smtClean="0"/>
              <a:t>7</a:t>
            </a:fld>
            <a:endParaRPr lang="el-GR"/>
          </a:p>
        </p:txBody>
      </p:sp>
    </p:spTree>
    <p:extLst>
      <p:ext uri="{BB962C8B-B14F-4D97-AF65-F5344CB8AC3E}">
        <p14:creationId xmlns:p14="http://schemas.microsoft.com/office/powerpoint/2010/main" val="16927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Όταν υπάρχει άγχος, φόβος σκεπάζει τα συναισθήματα και συνοδεύεται από ανησυχίες και ταραχή, το οποίο κάνει τα άτομα να απομονώνονται και να είναι νευρικοί</a:t>
            </a:r>
          </a:p>
          <a:p>
            <a:r>
              <a:rPr lang="el-GR" dirty="0" smtClean="0"/>
              <a:t/>
            </a:r>
            <a:br>
              <a:rPr lang="el-GR" dirty="0" smtClean="0"/>
            </a:br>
            <a:r>
              <a:rPr lang="el-GR" dirty="0" smtClean="0"/>
              <a:t>Σε αντίθεση με το στρες, του οποίου η πηγή είναι αναγνωρίσιμη, το άγχος πολλές φορές εκδηλώνεται χωρίς να γνωρίζουν το λόγο. Ότι η πηγή της ταραχής του άγχους δεν γίνεται πάντα αντιληπτή, επιτείνει την δυσφορία που αισθάνονται.</a:t>
            </a:r>
          </a:p>
          <a:p>
            <a:r>
              <a:rPr lang="el-GR" dirty="0" smtClean="0"/>
              <a:t>Είναι σημαντικό να τονιστεί ότι το στρες παρέρχεται με το που εξαφανιστεί ο παράγοντας που το προκαλεί, ενώ το άγχος είναι το «στρες» που παραμένει ακόμα και όταν φύγει η κατάσταση κλπ. από το οποίο προκαλείται</a:t>
            </a:r>
          </a:p>
          <a:p>
            <a:r>
              <a:rPr lang="el-GR" dirty="0" smtClean="0"/>
              <a:t>Για αυτό τον λόγο το άγχος θεωρείται μια ψυχική διαταραχή, ενώ το στρες όχι. Για να διαγνωσθεί το άγχος, τα συμπτώματα θα πρέπει να παραμείνουν για μια περίοδο έξι μηνών. Αυτή η περίοδος βοηθάει στο να μην συγχυστεί το στρες με το άγχος. Συνήθως το στρες φεύγει όταν εξαφανίζεται ο </a:t>
            </a:r>
            <a:r>
              <a:rPr lang="el-GR" dirty="0" err="1" smtClean="0"/>
              <a:t>στρεσογόνος</a:t>
            </a:r>
            <a:r>
              <a:rPr lang="el-GR" dirty="0" smtClean="0"/>
              <a:t> παράγοντας, ενώ το άγχος, το οποίο δεν έχει αναγνωρίσιμη αιτία, τείνει να παραμένει περισσότερο και είναι πιο δύσκολο να αντιμετωπιστεί/θεραπευτεί (</a:t>
            </a:r>
            <a:r>
              <a:rPr lang="el-GR" dirty="0" err="1" smtClean="0"/>
              <a:t>Groberman</a:t>
            </a:r>
            <a:r>
              <a:rPr lang="el-GR" dirty="0" smtClean="0"/>
              <a:t>, 2012</a:t>
            </a:r>
            <a:endParaRPr lang="el-GR" dirty="0"/>
          </a:p>
        </p:txBody>
      </p:sp>
      <p:sp>
        <p:nvSpPr>
          <p:cNvPr id="4" name="Θέση αριθμού διαφάνειας 3"/>
          <p:cNvSpPr>
            <a:spLocks noGrp="1"/>
          </p:cNvSpPr>
          <p:nvPr>
            <p:ph type="sldNum" sz="quarter" idx="10"/>
          </p:nvPr>
        </p:nvSpPr>
        <p:spPr/>
        <p:txBody>
          <a:bodyPr/>
          <a:lstStyle/>
          <a:p>
            <a:fld id="{1A12AA92-9D82-4A5C-9A4B-9C03278F4992}" type="slidenum">
              <a:rPr lang="el-GR" smtClean="0"/>
              <a:t>8</a:t>
            </a:fld>
            <a:endParaRPr lang="el-GR"/>
          </a:p>
        </p:txBody>
      </p:sp>
    </p:spTree>
    <p:extLst>
      <p:ext uri="{BB962C8B-B14F-4D97-AF65-F5344CB8AC3E}">
        <p14:creationId xmlns:p14="http://schemas.microsoft.com/office/powerpoint/2010/main" val="97196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Οι προσεγγίσεις με βάση το σχετιζόμενο με την εγκυμοσύνη στρες και άγχος διερευνούν το στρες που πηγάζει από ένα εύρος σχετιζομένων με την εγκυμοσύνη θεμάτων, όπως σωματικά συμπτώματα, ανησυχίες για την    επικείμενη μητρότητα, καταπίεση της σχέσης, σωματικές αλλαγές, αγωνία για τις ωδίνες και τον τοκετό,          ανησυχίες για την υγεία του παιδιού (</a:t>
            </a:r>
            <a:r>
              <a:rPr lang="el-GR" dirty="0" err="1" smtClean="0"/>
              <a:t>Lobel</a:t>
            </a:r>
            <a:r>
              <a:rPr lang="el-GR" dirty="0" smtClean="0"/>
              <a:t> και </a:t>
            </a:r>
            <a:r>
              <a:rPr lang="el-GR" dirty="0" err="1" smtClean="0"/>
              <a:t>Yali</a:t>
            </a:r>
            <a:r>
              <a:rPr lang="el-GR" dirty="0" smtClean="0"/>
              <a:t>, 1999; </a:t>
            </a:r>
            <a:r>
              <a:rPr lang="el-GR" dirty="0" err="1" smtClean="0"/>
              <a:t>Misra</a:t>
            </a:r>
            <a:r>
              <a:rPr lang="el-GR" dirty="0" smtClean="0"/>
              <a:t>, </a:t>
            </a:r>
            <a:r>
              <a:rPr lang="el-GR" dirty="0" err="1" smtClean="0"/>
              <a:t>et</a:t>
            </a:r>
            <a:r>
              <a:rPr lang="el-GR" dirty="0" smtClean="0"/>
              <a:t> </a:t>
            </a:r>
            <a:r>
              <a:rPr lang="el-GR" dirty="0" err="1" smtClean="0"/>
              <a:t>Al</a:t>
            </a:r>
            <a:r>
              <a:rPr lang="el-GR" dirty="0" smtClean="0"/>
              <a:t>., 2001).</a:t>
            </a:r>
          </a:p>
          <a:p>
            <a:r>
              <a:rPr lang="el-GR" dirty="0" smtClean="0"/>
              <a:t>Οι </a:t>
            </a:r>
            <a:r>
              <a:rPr lang="el-GR" dirty="0" err="1" smtClean="0"/>
              <a:t>Cannella</a:t>
            </a:r>
            <a:r>
              <a:rPr lang="el-GR" dirty="0" smtClean="0"/>
              <a:t> κ.α. (2008) βρήκαν ότι το σχετιζόμενο με την εγκυμοσύνη στρες μπορεί να επηρεάσει πολύ          περισσότερο την έκβαση της γέννησης από ότι το γενικό στρες ή άλλα συμβάντα στη ζωή των εγκύων. </a:t>
            </a:r>
          </a:p>
          <a:p>
            <a:r>
              <a:rPr lang="el-GR" dirty="0" smtClean="0"/>
              <a:t>Το ειδικό αυτό στρες συσχετίστηκε με το κάπνισμα, με την κατανάλωση καφεΐνης και τη μη υγιεινή διατροφή.  Όταν το άγχος είναι παθολογικό και συνεπώς συντρέχει κάποια αγχώδης διαταραχή, τότε αυξάνεται το            ενδεχόμενο της αρνητικής έκβασης. Πολλές γυναίκες αρχίζουν να έχουν κάποια αγχώδη διαταραχή κατά τη    διάρκεια της εγκυμοσύνης, ενώ έχει παρατηρηθεί ότι γυναίκες με ιστορικό κάποιας αγχώδους διαταραχής       προ της εγκυμοσύνης παρουσιάζουν επιδείνωση στην διαταραχή τους κατά την εγκυμοσύνη. Εκτός από τις    δυσμενείς εκβάσεις για το έμβρυο και για το βρέφος, οι αγχώδεις </a:t>
            </a:r>
            <a:r>
              <a:rPr lang="el-GR" dirty="0" err="1" smtClean="0"/>
              <a:t>διαταραχες</a:t>
            </a:r>
            <a:r>
              <a:rPr lang="el-GR" dirty="0" smtClean="0"/>
              <a:t> στην εγκυμοσύνη συσχετίζονται  και με επιλόχειο κατάθλιψη (</a:t>
            </a:r>
            <a:r>
              <a:rPr lang="el-GR" dirty="0" err="1" smtClean="0"/>
              <a:t>Vythilingum</a:t>
            </a:r>
            <a:r>
              <a:rPr lang="el-GR" dirty="0" smtClean="0"/>
              <a:t>, 2008). </a:t>
            </a:r>
          </a:p>
          <a:p>
            <a:r>
              <a:rPr lang="el-GR" dirty="0" smtClean="0"/>
              <a:t>Παρ’ όλα αυτά, σύμφωνα με μια πρόσφατη συστηματική </a:t>
            </a:r>
            <a:r>
              <a:rPr lang="el-GR" dirty="0" err="1" smtClean="0"/>
              <a:t>ανασκοπική</a:t>
            </a:r>
            <a:r>
              <a:rPr lang="el-GR" dirty="0" smtClean="0"/>
              <a:t> έρευνα, οι εκτιμήσεις σχετικά με τις        αγχώδεις διαταραχές στην εγκυμοσύνη και μετά παρουσιάζουν σημαντικές διακυμάνσεις και τα στοιχεία δεν    είναι αρκετά σαφή ως προς το αν ο </a:t>
            </a:r>
            <a:r>
              <a:rPr lang="el-GR" dirty="0" err="1" smtClean="0"/>
              <a:t>επιπολασμός</a:t>
            </a:r>
            <a:r>
              <a:rPr lang="el-GR" dirty="0" smtClean="0"/>
              <a:t> των διαταραχών αυτών στις έγκυες γυναίκες διαφέρει από    τον </a:t>
            </a:r>
            <a:r>
              <a:rPr lang="el-GR" dirty="0" err="1" smtClean="0"/>
              <a:t>επιπολασμό</a:t>
            </a:r>
            <a:r>
              <a:rPr lang="el-GR" dirty="0" smtClean="0"/>
              <a:t> στις μη-έγκυες μητέρες. </a:t>
            </a:r>
            <a:r>
              <a:rPr lang="el-GR" dirty="0" err="1" smtClean="0"/>
              <a:t>Ωστόσο</a:t>
            </a:r>
            <a:r>
              <a:rPr lang="el-GR" dirty="0" smtClean="0"/>
              <a:t>, είναι αδιαμφισβήτητο το γεγονός ότι ο </a:t>
            </a:r>
            <a:r>
              <a:rPr lang="el-GR" dirty="0" err="1" smtClean="0"/>
              <a:t>επιπολασμός</a:t>
            </a:r>
            <a:r>
              <a:rPr lang="el-GR" dirty="0" smtClean="0"/>
              <a:t> των     αγχωδών διαταραχών είναι υψηλός κατά τη διάρκεια της εγκυμοσύνης (</a:t>
            </a:r>
            <a:r>
              <a:rPr lang="el-GR" dirty="0" err="1" smtClean="0"/>
              <a:t>Chenausky</a:t>
            </a:r>
            <a:r>
              <a:rPr lang="el-GR" dirty="0" smtClean="0"/>
              <a:t> </a:t>
            </a:r>
            <a:r>
              <a:rPr lang="el-GR" dirty="0" err="1" smtClean="0"/>
              <a:t>et</a:t>
            </a:r>
            <a:r>
              <a:rPr lang="el-GR" dirty="0" smtClean="0"/>
              <a:t> </a:t>
            </a:r>
            <a:r>
              <a:rPr lang="el-GR" dirty="0" err="1" smtClean="0"/>
              <a:t>al</a:t>
            </a:r>
            <a:r>
              <a:rPr lang="el-GR" dirty="0" smtClean="0"/>
              <a:t>., 2014).</a:t>
            </a:r>
          </a:p>
          <a:p>
            <a:endParaRPr lang="el-GR" dirty="0"/>
          </a:p>
        </p:txBody>
      </p:sp>
      <p:sp>
        <p:nvSpPr>
          <p:cNvPr id="4" name="Θέση αριθμού διαφάνειας 3"/>
          <p:cNvSpPr>
            <a:spLocks noGrp="1"/>
          </p:cNvSpPr>
          <p:nvPr>
            <p:ph type="sldNum" sz="quarter" idx="10"/>
          </p:nvPr>
        </p:nvSpPr>
        <p:spPr/>
        <p:txBody>
          <a:bodyPr/>
          <a:lstStyle/>
          <a:p>
            <a:fld id="{1A12AA92-9D82-4A5C-9A4B-9C03278F4992}" type="slidenum">
              <a:rPr lang="el-GR" smtClean="0"/>
              <a:t>9</a:t>
            </a:fld>
            <a:endParaRPr lang="el-GR"/>
          </a:p>
        </p:txBody>
      </p:sp>
    </p:spTree>
    <p:extLst>
      <p:ext uri="{BB962C8B-B14F-4D97-AF65-F5344CB8AC3E}">
        <p14:creationId xmlns:p14="http://schemas.microsoft.com/office/powerpoint/2010/main" val="270725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smtClean="0">
                <a:effectLst/>
                <a:latin typeface="Arial"/>
                <a:ea typeface="Times New Roman"/>
              </a:rPr>
              <a:t> </a:t>
            </a:r>
            <a:endParaRPr lang="el-GR" dirty="0"/>
          </a:p>
        </p:txBody>
      </p:sp>
      <p:sp>
        <p:nvSpPr>
          <p:cNvPr id="4" name="Θέση αριθμού διαφάνειας 3"/>
          <p:cNvSpPr>
            <a:spLocks noGrp="1"/>
          </p:cNvSpPr>
          <p:nvPr>
            <p:ph type="sldNum" sz="quarter" idx="10"/>
          </p:nvPr>
        </p:nvSpPr>
        <p:spPr/>
        <p:txBody>
          <a:bodyPr/>
          <a:lstStyle/>
          <a:p>
            <a:fld id="{1285E46D-A1EC-4AF0-8A11-17FAE7688101}"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57699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6778"/>
            <a:ext cx="9036496"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4861587" y="4149080"/>
            <a:ext cx="4283968" cy="1569660"/>
          </a:xfrm>
          <a:prstGeom prst="rect">
            <a:avLst/>
          </a:prstGeom>
          <a:noFill/>
          <a:ln w="9525">
            <a:noFill/>
            <a:miter lim="800000"/>
            <a:headEnd/>
            <a:tailEnd/>
          </a:ln>
        </p:spPr>
        <p:txBody>
          <a:bodyPr wrap="square">
            <a:spAutoFit/>
          </a:bodyPr>
          <a:lstStyle/>
          <a:p>
            <a:r>
              <a:rPr lang="el-GR" altLang="ko-KR" sz="3200" b="1" dirty="0" smtClean="0">
                <a:solidFill>
                  <a:srgbClr val="E9B011"/>
                </a:solidFill>
                <a:latin typeface="Calibri" pitchFamily="34" charset="0"/>
                <a:ea typeface="맑은 고딕" pitchFamily="50" charset="-127"/>
                <a:cs typeface="Calibri" pitchFamily="34" charset="0"/>
              </a:rPr>
              <a:t>«</a:t>
            </a:r>
            <a:r>
              <a:rPr lang="el-GR" altLang="ko-KR" sz="3200" b="1" dirty="0">
                <a:solidFill>
                  <a:srgbClr val="E9B011"/>
                </a:solidFill>
                <a:latin typeface="Calibri" pitchFamily="34" charset="0"/>
                <a:ea typeface="맑은 고딕" pitchFamily="50" charset="-127"/>
                <a:cs typeface="Calibri" pitchFamily="34" charset="0"/>
              </a:rPr>
              <a:t>Ψ</a:t>
            </a:r>
            <a:r>
              <a:rPr lang="el-GR" altLang="ko-KR" sz="3200" b="1" dirty="0" smtClean="0">
                <a:solidFill>
                  <a:srgbClr val="E9B011"/>
                </a:solidFill>
                <a:latin typeface="Calibri" pitchFamily="34" charset="0"/>
                <a:ea typeface="맑은 고딕" pitchFamily="50" charset="-127"/>
                <a:cs typeface="Calibri" pitchFamily="34" charset="0"/>
              </a:rPr>
              <a:t>υχολογικές αλλαγές στην κύηση και τη λοχεία»</a:t>
            </a:r>
            <a:endParaRPr lang="en-US" altLang="ko-KR" sz="3200" b="1" dirty="0" smtClean="0">
              <a:solidFill>
                <a:srgbClr val="E9B011"/>
              </a:solidFill>
              <a:latin typeface="Calibri" pitchFamily="34" charset="0"/>
              <a:ea typeface="맑은 고딕" pitchFamily="50" charset="-127"/>
              <a:cs typeface="Calibri" pitchFamily="34" charset="0"/>
            </a:endParaRPr>
          </a:p>
        </p:txBody>
      </p:sp>
      <p:sp>
        <p:nvSpPr>
          <p:cNvPr id="7" name="TextBox 6">
            <a:hlinkClick r:id="rId2"/>
          </p:cNvPr>
          <p:cNvSpPr txBox="1"/>
          <p:nvPr/>
        </p:nvSpPr>
        <p:spPr>
          <a:xfrm>
            <a:off x="4960076" y="6073170"/>
            <a:ext cx="4083879" cy="523220"/>
          </a:xfrm>
          <a:prstGeom prst="rect">
            <a:avLst/>
          </a:prstGeom>
          <a:noFill/>
        </p:spPr>
        <p:txBody>
          <a:bodyPr wrap="square" rtlCol="0">
            <a:spAutoFit/>
          </a:bodyPr>
          <a:lstStyle/>
          <a:p>
            <a:r>
              <a:rPr lang="el-GR" altLang="ko-KR" sz="1400" b="1" dirty="0" smtClean="0">
                <a:solidFill>
                  <a:srgbClr val="E9B011"/>
                </a:solidFill>
                <a:latin typeface="Calibri" pitchFamily="34" charset="0"/>
                <a:cs typeface="Calibri" pitchFamily="34" charset="0"/>
              </a:rPr>
              <a:t>Δροσερού Χριστίνα, Ψυχολόγος </a:t>
            </a:r>
            <a:r>
              <a:rPr lang="en-US" altLang="ko-KR" sz="1400" b="1" dirty="0" err="1" smtClean="0">
                <a:solidFill>
                  <a:srgbClr val="E9B011"/>
                </a:solidFill>
                <a:latin typeface="Calibri" pitchFamily="34" charset="0"/>
                <a:cs typeface="Calibri" pitchFamily="34" charset="0"/>
              </a:rPr>
              <a:t>Msc</a:t>
            </a:r>
            <a:endParaRPr lang="en-US" altLang="ko-KR" sz="1400" b="1" dirty="0" smtClean="0">
              <a:solidFill>
                <a:srgbClr val="E9B011"/>
              </a:solidFill>
              <a:latin typeface="Calibri" pitchFamily="34" charset="0"/>
              <a:cs typeface="Calibri" pitchFamily="34" charset="0"/>
            </a:endParaRPr>
          </a:p>
          <a:p>
            <a:r>
              <a:rPr lang="el-GR" altLang="ko-KR" sz="1400" b="1" dirty="0" smtClean="0">
                <a:solidFill>
                  <a:srgbClr val="E9B011"/>
                </a:solidFill>
                <a:latin typeface="Calibri" pitchFamily="34" charset="0"/>
                <a:cs typeface="Calibri" pitchFamily="34" charset="0"/>
              </a:rPr>
              <a:t>Καλλία Ιωάννα, Ψυχολόγος</a:t>
            </a:r>
            <a:endParaRPr lang="ko-KR" altLang="en-US" sz="1400" b="1" dirty="0">
              <a:solidFill>
                <a:srgbClr val="E9B011"/>
              </a:solidFill>
              <a:latin typeface="Calibri" pitchFamily="34" charset="0"/>
              <a:cs typeface="Calibri" pitchFamily="34" charset="0"/>
            </a:endParaRP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285" y="2353117"/>
            <a:ext cx="3644268" cy="1263780"/>
          </a:xfrm>
          <a:prstGeom prst="rect">
            <a:avLst/>
          </a:prstGeom>
        </p:spPr>
      </p:pic>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latin typeface="Calibri" pitchFamily="34" charset="0"/>
                <a:cs typeface="Calibri" pitchFamily="34" charset="0"/>
              </a:rPr>
              <a:t>Περιγεννητικό</a:t>
            </a:r>
            <a:r>
              <a:rPr lang="el-GR" dirty="0">
                <a:latin typeface="Calibri" pitchFamily="34" charset="0"/>
                <a:cs typeface="Calibri" pitchFamily="34" charset="0"/>
              </a:rPr>
              <a:t> Στρες και Άγχος</a:t>
            </a:r>
          </a:p>
        </p:txBody>
      </p:sp>
      <p:sp>
        <p:nvSpPr>
          <p:cNvPr id="5" name="Θέση περιεχομένου 3"/>
          <p:cNvSpPr>
            <a:spLocks noGrp="1"/>
          </p:cNvSpPr>
          <p:nvPr>
            <p:ph idx="10"/>
          </p:nvPr>
        </p:nvSpPr>
        <p:spPr>
          <a:xfrm>
            <a:off x="179512" y="1340768"/>
            <a:ext cx="8964488" cy="3600400"/>
          </a:xfrm>
        </p:spPr>
        <p:txBody>
          <a:bodyPr/>
          <a:lstStyle/>
          <a:p>
            <a:pPr algn="just">
              <a:spcBef>
                <a:spcPts val="0"/>
              </a:spcBef>
            </a:pPr>
            <a:r>
              <a:rPr lang="el-GR" sz="1800" dirty="0" smtClean="0">
                <a:latin typeface="Calibri" pitchFamily="34" charset="0"/>
                <a:cs typeface="Calibri" pitchFamily="34" charset="0"/>
              </a:rPr>
              <a:t>Κεντρικό θέμα των προσεγγίσεων: </a:t>
            </a:r>
          </a:p>
          <a:p>
            <a:pPr algn="just">
              <a:spcBef>
                <a:spcPts val="0"/>
              </a:spcBef>
            </a:pPr>
            <a:r>
              <a:rPr lang="el-GR" sz="1800" dirty="0" smtClean="0">
                <a:latin typeface="Calibri" pitchFamily="34" charset="0"/>
                <a:cs typeface="Calibri" pitchFamily="34" charset="0"/>
              </a:rPr>
              <a:t>ο συσχετισμός του </a:t>
            </a:r>
            <a:r>
              <a:rPr lang="el-GR" sz="1800" dirty="0" err="1" smtClean="0">
                <a:latin typeface="Calibri" pitchFamily="34" charset="0"/>
                <a:cs typeface="Calibri" pitchFamily="34" charset="0"/>
              </a:rPr>
              <a:t>περιγεννητικού</a:t>
            </a:r>
            <a:r>
              <a:rPr lang="el-GR" sz="1800" dirty="0" smtClean="0">
                <a:latin typeface="Calibri" pitchFamily="34" charset="0"/>
                <a:cs typeface="Calibri" pitchFamily="34" charset="0"/>
              </a:rPr>
              <a:t> άγχους με </a:t>
            </a:r>
            <a:r>
              <a:rPr lang="el-GR" sz="1800" dirty="0">
                <a:latin typeface="Calibri" pitchFamily="34" charset="0"/>
                <a:cs typeface="Calibri" pitchFamily="34" charset="0"/>
              </a:rPr>
              <a:t>σωματικά συμπτώματα, </a:t>
            </a:r>
            <a:r>
              <a:rPr lang="el-GR" sz="1800" dirty="0" smtClean="0">
                <a:latin typeface="Calibri" pitchFamily="34" charset="0"/>
                <a:cs typeface="Calibri" pitchFamily="34" charset="0"/>
              </a:rPr>
              <a:t>ανησυχίες </a:t>
            </a:r>
            <a:r>
              <a:rPr lang="el-GR" sz="1800" dirty="0">
                <a:latin typeface="Calibri" pitchFamily="34" charset="0"/>
                <a:cs typeface="Calibri" pitchFamily="34" charset="0"/>
              </a:rPr>
              <a:t>για την </a:t>
            </a:r>
            <a:r>
              <a:rPr lang="el-GR" sz="1800" dirty="0" smtClean="0">
                <a:latin typeface="Calibri" pitchFamily="34" charset="0"/>
                <a:cs typeface="Calibri" pitchFamily="34" charset="0"/>
              </a:rPr>
              <a:t>  επικείμενη  μητρότητα, καταπίεση </a:t>
            </a:r>
            <a:r>
              <a:rPr lang="el-GR" sz="1800" dirty="0">
                <a:latin typeface="Calibri" pitchFamily="34" charset="0"/>
                <a:cs typeface="Calibri" pitchFamily="34" charset="0"/>
              </a:rPr>
              <a:t>της σχέσης, σωματικές αλλαγές, αγωνία για </a:t>
            </a:r>
            <a:r>
              <a:rPr lang="el-GR" sz="1800" dirty="0" smtClean="0">
                <a:latin typeface="Calibri" pitchFamily="34" charset="0"/>
                <a:cs typeface="Calibri" pitchFamily="34" charset="0"/>
              </a:rPr>
              <a:t>τις ωδίνες  και τον </a:t>
            </a:r>
            <a:r>
              <a:rPr lang="el-GR" sz="1800" dirty="0">
                <a:latin typeface="Calibri" pitchFamily="34" charset="0"/>
                <a:cs typeface="Calibri" pitchFamily="34" charset="0"/>
              </a:rPr>
              <a:t> </a:t>
            </a:r>
            <a:r>
              <a:rPr lang="el-GR" sz="1800" dirty="0" smtClean="0">
                <a:latin typeface="Calibri" pitchFamily="34" charset="0"/>
                <a:cs typeface="Calibri" pitchFamily="34" charset="0"/>
              </a:rPr>
              <a:t>τοκετό</a:t>
            </a:r>
            <a:r>
              <a:rPr lang="el-GR" sz="1800" dirty="0">
                <a:latin typeface="Calibri" pitchFamily="34" charset="0"/>
                <a:cs typeface="Calibri" pitchFamily="34" charset="0"/>
              </a:rPr>
              <a:t>, </a:t>
            </a:r>
            <a:r>
              <a:rPr lang="el-GR" sz="1800" dirty="0" smtClean="0">
                <a:latin typeface="Calibri" pitchFamily="34" charset="0"/>
                <a:cs typeface="Calibri" pitchFamily="34" charset="0"/>
              </a:rPr>
              <a:t>ανησυχίες </a:t>
            </a:r>
            <a:r>
              <a:rPr lang="el-GR" sz="1800" dirty="0">
                <a:latin typeface="Calibri" pitchFamily="34" charset="0"/>
                <a:cs typeface="Calibri" pitchFamily="34" charset="0"/>
              </a:rPr>
              <a:t>για την </a:t>
            </a:r>
            <a:r>
              <a:rPr lang="el-GR" sz="1800" dirty="0" smtClean="0">
                <a:latin typeface="Calibri" pitchFamily="34" charset="0"/>
                <a:cs typeface="Calibri" pitchFamily="34" charset="0"/>
              </a:rPr>
              <a:t>υγεία </a:t>
            </a:r>
            <a:r>
              <a:rPr lang="el-GR" sz="1800" dirty="0">
                <a:latin typeface="Calibri" pitchFamily="34" charset="0"/>
                <a:cs typeface="Calibri" pitchFamily="34" charset="0"/>
              </a:rPr>
              <a:t>του παιδιού </a:t>
            </a:r>
            <a:r>
              <a:rPr lang="el-GR" sz="1800" dirty="0" smtClean="0">
                <a:latin typeface="Calibri" pitchFamily="34" charset="0"/>
                <a:cs typeface="Calibri" pitchFamily="34" charset="0"/>
              </a:rPr>
              <a:t>.</a:t>
            </a:r>
          </a:p>
          <a:p>
            <a:pPr algn="r">
              <a:spcBef>
                <a:spcPts val="0"/>
              </a:spcBef>
            </a:pPr>
            <a:r>
              <a:rPr lang="el-GR" dirty="0" smtClean="0">
                <a:latin typeface="Calibri" pitchFamily="34" charset="0"/>
                <a:cs typeface="Calibri" pitchFamily="34" charset="0"/>
              </a:rPr>
              <a:t>(</a:t>
            </a:r>
            <a:r>
              <a:rPr lang="el-GR" dirty="0" err="1">
                <a:latin typeface="Calibri" pitchFamily="34" charset="0"/>
                <a:cs typeface="Calibri" pitchFamily="34" charset="0"/>
              </a:rPr>
              <a:t>Lobel</a:t>
            </a:r>
            <a:r>
              <a:rPr lang="el-GR" dirty="0">
                <a:latin typeface="Calibri" pitchFamily="34" charset="0"/>
                <a:cs typeface="Calibri" pitchFamily="34" charset="0"/>
              </a:rPr>
              <a:t> και </a:t>
            </a:r>
            <a:r>
              <a:rPr lang="el-GR" dirty="0" err="1">
                <a:latin typeface="Calibri" pitchFamily="34" charset="0"/>
                <a:cs typeface="Calibri" pitchFamily="34" charset="0"/>
              </a:rPr>
              <a:t>Yali</a:t>
            </a:r>
            <a:r>
              <a:rPr lang="el-GR" dirty="0">
                <a:latin typeface="Calibri" pitchFamily="34" charset="0"/>
                <a:cs typeface="Calibri" pitchFamily="34" charset="0"/>
              </a:rPr>
              <a:t>, 1999; </a:t>
            </a:r>
            <a:r>
              <a:rPr lang="el-GR" dirty="0" err="1">
                <a:latin typeface="Calibri" pitchFamily="34" charset="0"/>
                <a:cs typeface="Calibri" pitchFamily="34" charset="0"/>
              </a:rPr>
              <a:t>Misra</a:t>
            </a:r>
            <a:r>
              <a:rPr lang="el-GR" dirty="0">
                <a:latin typeface="Calibri" pitchFamily="34" charset="0"/>
                <a:cs typeface="Calibri" pitchFamily="34" charset="0"/>
              </a:rPr>
              <a:t>, </a:t>
            </a:r>
            <a:r>
              <a:rPr lang="el-GR" dirty="0" err="1" smtClean="0">
                <a:latin typeface="Calibri" pitchFamily="34" charset="0"/>
                <a:cs typeface="Calibri" pitchFamily="34" charset="0"/>
              </a:rPr>
              <a:t>et</a:t>
            </a:r>
            <a:r>
              <a:rPr lang="el-GR" dirty="0">
                <a:latin typeface="Calibri" pitchFamily="34" charset="0"/>
                <a:cs typeface="Calibri" pitchFamily="34" charset="0"/>
              </a:rPr>
              <a:t> </a:t>
            </a:r>
            <a:r>
              <a:rPr lang="en-US" dirty="0" smtClean="0">
                <a:latin typeface="Calibri" pitchFamily="34" charset="0"/>
                <a:cs typeface="Calibri" pitchFamily="34" charset="0"/>
              </a:rPr>
              <a:t>A</a:t>
            </a:r>
            <a:r>
              <a:rPr lang="el-GR" dirty="0" smtClean="0">
                <a:latin typeface="Calibri" pitchFamily="34" charset="0"/>
                <a:cs typeface="Calibri" pitchFamily="34" charset="0"/>
              </a:rPr>
              <a:t>l., </a:t>
            </a:r>
            <a:r>
              <a:rPr lang="el-GR" dirty="0">
                <a:latin typeface="Calibri" pitchFamily="34" charset="0"/>
                <a:cs typeface="Calibri" pitchFamily="34" charset="0"/>
              </a:rPr>
              <a:t>2001</a:t>
            </a:r>
            <a:r>
              <a:rPr lang="el-GR" dirty="0" smtClean="0">
                <a:latin typeface="Calibri" pitchFamily="34" charset="0"/>
                <a:cs typeface="Calibri" pitchFamily="34" charset="0"/>
              </a:rPr>
              <a:t>)</a:t>
            </a:r>
            <a:endParaRPr lang="el-GR" sz="1800" dirty="0" smtClean="0">
              <a:latin typeface="Calibri" pitchFamily="34" charset="0"/>
              <a:cs typeface="Calibri" pitchFamily="34" charset="0"/>
            </a:endParaRPr>
          </a:p>
          <a:p>
            <a:pPr algn="just">
              <a:spcBef>
                <a:spcPts val="0"/>
              </a:spcBef>
            </a:pPr>
            <a:r>
              <a:rPr lang="el-GR" sz="1800" dirty="0" smtClean="0">
                <a:latin typeface="Calibri" pitchFamily="34" charset="0"/>
                <a:cs typeface="Calibri" pitchFamily="34" charset="0"/>
              </a:rPr>
              <a:t>Το συσχετιζόμενο με την εγκυμοσύνη </a:t>
            </a:r>
          </a:p>
          <a:p>
            <a:pPr algn="just">
              <a:spcBef>
                <a:spcPts val="0"/>
              </a:spcBef>
            </a:pPr>
            <a:r>
              <a:rPr lang="el-GR" sz="1800" dirty="0" smtClean="0">
                <a:latin typeface="Calibri" pitchFamily="34" charset="0"/>
                <a:cs typeface="Calibri" pitchFamily="34" charset="0"/>
              </a:rPr>
              <a:t>στρες φαίνεται ότι συνδέεται με:</a:t>
            </a:r>
          </a:p>
          <a:p>
            <a:pPr algn="just">
              <a:spcBef>
                <a:spcPts val="0"/>
              </a:spcBef>
            </a:pPr>
            <a:r>
              <a:rPr lang="el-GR" sz="1800" dirty="0" smtClean="0">
                <a:latin typeface="Calibri" pitchFamily="34" charset="0"/>
                <a:cs typeface="Calibri" pitchFamily="34" charset="0"/>
              </a:rPr>
              <a:t>κάπνισμα</a:t>
            </a:r>
            <a:r>
              <a:rPr lang="el-GR" sz="1800" dirty="0">
                <a:latin typeface="Calibri" pitchFamily="34" charset="0"/>
                <a:cs typeface="Calibri" pitchFamily="34" charset="0"/>
              </a:rPr>
              <a:t>, </a:t>
            </a:r>
            <a:r>
              <a:rPr lang="el-GR" sz="1800" dirty="0" smtClean="0">
                <a:latin typeface="Calibri" pitchFamily="34" charset="0"/>
                <a:cs typeface="Calibri" pitchFamily="34" charset="0"/>
              </a:rPr>
              <a:t>κατανάλωση καφεΐνης, </a:t>
            </a:r>
          </a:p>
          <a:p>
            <a:pPr algn="just">
              <a:spcBef>
                <a:spcPts val="0"/>
              </a:spcBef>
            </a:pPr>
            <a:r>
              <a:rPr lang="el-GR" sz="1800" dirty="0" smtClean="0">
                <a:latin typeface="Calibri" pitchFamily="34" charset="0"/>
                <a:cs typeface="Calibri" pitchFamily="34" charset="0"/>
              </a:rPr>
              <a:t>μη υγιεινή διατροφή, έκβαση τοκετού </a:t>
            </a:r>
          </a:p>
          <a:p>
            <a:pPr algn="just">
              <a:spcBef>
                <a:spcPts val="0"/>
              </a:spcBef>
            </a:pPr>
            <a:endParaRPr lang="el-GR" sz="1800" dirty="0" smtClean="0">
              <a:latin typeface="Calibri" pitchFamily="34" charset="0"/>
              <a:cs typeface="Calibri" pitchFamily="34" charset="0"/>
            </a:endParaRPr>
          </a:p>
          <a:p>
            <a:pPr algn="just">
              <a:spcBef>
                <a:spcPts val="0"/>
              </a:spcBef>
            </a:pPr>
            <a:endParaRPr lang="el-GR" sz="1800" dirty="0">
              <a:latin typeface="Calibri" pitchFamily="34" charset="0"/>
              <a:cs typeface="Calibri" pitchFamily="34" charset="0"/>
            </a:endParaRPr>
          </a:p>
          <a:p>
            <a:pPr algn="just">
              <a:spcBef>
                <a:spcPts val="0"/>
              </a:spcBef>
            </a:pPr>
            <a:endParaRPr lang="el-GR" sz="1800" dirty="0" smtClean="0">
              <a:latin typeface="Calibri" pitchFamily="34" charset="0"/>
              <a:cs typeface="Calibri" pitchFamily="34" charset="0"/>
            </a:endParaRPr>
          </a:p>
          <a:p>
            <a:pPr algn="just">
              <a:spcBef>
                <a:spcPts val="0"/>
              </a:spcBef>
            </a:pPr>
            <a:r>
              <a:rPr lang="el-GR" sz="1800" dirty="0" smtClean="0">
                <a:latin typeface="Calibri" pitchFamily="34" charset="0"/>
                <a:cs typeface="Calibri" pitchFamily="34" charset="0"/>
              </a:rPr>
              <a:t>Όταν </a:t>
            </a:r>
            <a:r>
              <a:rPr lang="el-GR" sz="1800" dirty="0">
                <a:latin typeface="Calibri" pitchFamily="34" charset="0"/>
                <a:cs typeface="Calibri" pitchFamily="34" charset="0"/>
              </a:rPr>
              <a:t>το άγχος είναι </a:t>
            </a:r>
            <a:r>
              <a:rPr lang="el-GR" sz="1800" dirty="0" smtClean="0">
                <a:latin typeface="Calibri" pitchFamily="34" charset="0"/>
                <a:cs typeface="Calibri" pitchFamily="34" charset="0"/>
              </a:rPr>
              <a:t>παθολογικό :</a:t>
            </a:r>
          </a:p>
          <a:p>
            <a:pPr algn="just">
              <a:spcBef>
                <a:spcPts val="0"/>
              </a:spcBef>
            </a:pPr>
            <a:endParaRPr lang="el-GR" sz="1800" dirty="0">
              <a:latin typeface="Calibri" pitchFamily="34" charset="0"/>
              <a:cs typeface="Calibri" pitchFamily="34" charset="0"/>
            </a:endParaRPr>
          </a:p>
          <a:p>
            <a:pPr marL="285750" indent="-285750" algn="just">
              <a:spcBef>
                <a:spcPts val="0"/>
              </a:spcBef>
              <a:buClr>
                <a:srgbClr val="C7970F"/>
              </a:buClr>
              <a:buFont typeface="Wingdings" pitchFamily="2" charset="2"/>
              <a:buChar char="ü"/>
            </a:pPr>
            <a:r>
              <a:rPr lang="el-GR" sz="1800" dirty="0" smtClean="0">
                <a:latin typeface="Calibri" pitchFamily="34" charset="0"/>
                <a:cs typeface="Calibri" pitchFamily="34" charset="0"/>
              </a:rPr>
              <a:t>αύξηση ενδεχόμενου αρνητικής έκβασης </a:t>
            </a:r>
          </a:p>
          <a:p>
            <a:pPr marL="285750" indent="-285750" algn="just">
              <a:spcBef>
                <a:spcPts val="0"/>
              </a:spcBef>
              <a:buClr>
                <a:srgbClr val="C7970F"/>
              </a:buClr>
              <a:buFont typeface="Wingdings" pitchFamily="2" charset="2"/>
              <a:buChar char="ü"/>
            </a:pPr>
            <a:r>
              <a:rPr lang="el-GR" sz="1800" dirty="0">
                <a:latin typeface="Calibri" pitchFamily="34" charset="0"/>
                <a:cs typeface="Calibri" pitchFamily="34" charset="0"/>
              </a:rPr>
              <a:t>π</a:t>
            </a:r>
            <a:r>
              <a:rPr lang="el-GR" sz="1800" dirty="0" smtClean="0">
                <a:latin typeface="Calibri" pitchFamily="34" charset="0"/>
                <a:cs typeface="Calibri" pitchFamily="34" charset="0"/>
              </a:rPr>
              <a:t>ιθανότητα εμφάνισης αγχώδους διαταραχής </a:t>
            </a:r>
            <a:r>
              <a:rPr lang="el-GR" sz="1800" dirty="0">
                <a:latin typeface="Calibri" pitchFamily="34" charset="0"/>
                <a:cs typeface="Calibri" pitchFamily="34" charset="0"/>
              </a:rPr>
              <a:t>κατά τη </a:t>
            </a:r>
            <a:r>
              <a:rPr lang="el-GR" sz="1800" dirty="0" smtClean="0">
                <a:latin typeface="Calibri" pitchFamily="34" charset="0"/>
                <a:cs typeface="Calibri" pitchFamily="34" charset="0"/>
              </a:rPr>
              <a:t>διάρκεια της εγκυμοσύνης</a:t>
            </a:r>
            <a:r>
              <a:rPr lang="el-GR" sz="1800" dirty="0">
                <a:latin typeface="Calibri" pitchFamily="34" charset="0"/>
                <a:cs typeface="Calibri" pitchFamily="34" charset="0"/>
              </a:rPr>
              <a:t>, </a:t>
            </a:r>
            <a:endParaRPr lang="el-GR" sz="1800" dirty="0" smtClean="0">
              <a:latin typeface="Calibri" pitchFamily="34" charset="0"/>
              <a:cs typeface="Calibri" pitchFamily="34" charset="0"/>
            </a:endParaRPr>
          </a:p>
          <a:p>
            <a:pPr marL="285750" indent="-285750" algn="just">
              <a:spcBef>
                <a:spcPts val="0"/>
              </a:spcBef>
              <a:buClr>
                <a:srgbClr val="C7970F"/>
              </a:buClr>
              <a:buFont typeface="Wingdings" pitchFamily="2" charset="2"/>
              <a:buChar char="ü"/>
            </a:pPr>
            <a:r>
              <a:rPr lang="el-GR" sz="1800" dirty="0" smtClean="0">
                <a:latin typeface="Calibri" pitchFamily="34" charset="0"/>
                <a:cs typeface="Calibri" pitchFamily="34" charset="0"/>
              </a:rPr>
              <a:t>επιδείνωση της διαταραχής αν προϋπάρχει </a:t>
            </a:r>
          </a:p>
          <a:p>
            <a:pPr algn="just">
              <a:spcBef>
                <a:spcPts val="0"/>
              </a:spcBef>
            </a:pPr>
            <a:endParaRPr lang="el-GR" sz="1800" dirty="0" smtClean="0">
              <a:latin typeface="Calibri" pitchFamily="34" charset="0"/>
              <a:cs typeface="Calibri" pitchFamily="34" charset="0"/>
            </a:endParaRPr>
          </a:p>
          <a:p>
            <a:pPr algn="just">
              <a:spcBef>
                <a:spcPts val="0"/>
              </a:spcBef>
            </a:pPr>
            <a:r>
              <a:rPr lang="el-GR" sz="1800" dirty="0" smtClean="0">
                <a:latin typeface="Calibri" pitchFamily="34" charset="0"/>
                <a:cs typeface="Calibri" pitchFamily="34" charset="0"/>
              </a:rPr>
              <a:t>Συσχετισμός αγχωδών διαταραχών στην εγκυμοσύνη με επιλόχειο κατάθλιψη.</a:t>
            </a:r>
          </a:p>
          <a:p>
            <a:pPr algn="r">
              <a:spcBef>
                <a:spcPts val="0"/>
              </a:spcBef>
            </a:pPr>
            <a:r>
              <a:rPr lang="el-GR" dirty="0" smtClean="0">
                <a:latin typeface="Calibri" pitchFamily="34" charset="0"/>
                <a:cs typeface="Calibri" pitchFamily="34" charset="0"/>
              </a:rPr>
              <a:t>(</a:t>
            </a:r>
            <a:r>
              <a:rPr lang="el-GR" dirty="0" err="1">
                <a:latin typeface="Calibri" pitchFamily="34" charset="0"/>
                <a:cs typeface="Calibri" pitchFamily="34" charset="0"/>
              </a:rPr>
              <a:t>Vythilingum</a:t>
            </a:r>
            <a:r>
              <a:rPr lang="el-GR" dirty="0">
                <a:latin typeface="Calibri" pitchFamily="34" charset="0"/>
                <a:cs typeface="Calibri" pitchFamily="34" charset="0"/>
              </a:rPr>
              <a:t>, 2008</a:t>
            </a:r>
            <a:r>
              <a:rPr lang="el-GR" dirty="0" smtClean="0">
                <a:latin typeface="Calibri" pitchFamily="34" charset="0"/>
                <a:cs typeface="Calibri" pitchFamily="34" charset="0"/>
              </a:rPr>
              <a:t>)</a:t>
            </a:r>
          </a:p>
          <a:p>
            <a:pPr algn="just">
              <a:spcBef>
                <a:spcPts val="0"/>
              </a:spcBef>
            </a:pPr>
            <a:endParaRPr lang="el-GR" dirty="0">
              <a:latin typeface="Calibri" pitchFamily="34" charset="0"/>
              <a:cs typeface="Calibri" pitchFamily="34" charset="0"/>
            </a:endParaRPr>
          </a:p>
          <a:p>
            <a:pPr algn="just">
              <a:spcBef>
                <a:spcPts val="0"/>
              </a:spcBef>
            </a:pPr>
            <a:endParaRPr lang="el-GR" sz="1800" dirty="0" smtClean="0">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924943"/>
            <a:ext cx="3154760" cy="246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722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476672"/>
            <a:ext cx="7272808" cy="576064"/>
          </a:xfrm>
        </p:spPr>
        <p:txBody>
          <a:bodyPr/>
          <a:lstStyle/>
          <a:p>
            <a:pPr lvl="0" algn="just">
              <a:lnSpc>
                <a:spcPct val="115000"/>
              </a:lnSpc>
              <a:spcBef>
                <a:spcPts val="0"/>
              </a:spcBef>
              <a:spcAft>
                <a:spcPts val="1000"/>
              </a:spcAft>
            </a:pPr>
            <a:r>
              <a:rPr lang="el-GR" sz="2400" dirty="0" smtClean="0">
                <a:solidFill>
                  <a:prstClr val="black"/>
                </a:solidFill>
                <a:latin typeface="Calibri" pitchFamily="34" charset="0"/>
                <a:ea typeface="Times New Roman"/>
                <a:cs typeface="Calibri" pitchFamily="34" charset="0"/>
              </a:rPr>
              <a:t>Οι ψυχολογικές </a:t>
            </a:r>
            <a:r>
              <a:rPr lang="el-GR" sz="2400" dirty="0">
                <a:solidFill>
                  <a:prstClr val="black"/>
                </a:solidFill>
                <a:latin typeface="Calibri" pitchFamily="34" charset="0"/>
                <a:ea typeface="Times New Roman"/>
                <a:cs typeface="Calibri" pitchFamily="34" charset="0"/>
              </a:rPr>
              <a:t>μεταπτώσεις μιας επιτόκου </a:t>
            </a:r>
            <a:r>
              <a:rPr lang="el-GR" sz="2400" dirty="0" smtClean="0">
                <a:solidFill>
                  <a:prstClr val="black"/>
                </a:solidFill>
                <a:latin typeface="Calibri" pitchFamily="34" charset="0"/>
                <a:ea typeface="Times New Roman"/>
                <a:cs typeface="Calibri" pitchFamily="34" charset="0"/>
              </a:rPr>
              <a:t>σχετίζονται με </a:t>
            </a:r>
            <a:r>
              <a:rPr lang="el-GR" sz="2400" dirty="0">
                <a:solidFill>
                  <a:prstClr val="black"/>
                </a:solidFill>
                <a:latin typeface="Calibri" pitchFamily="34" charset="0"/>
                <a:ea typeface="Times New Roman"/>
                <a:cs typeface="Calibri" pitchFamily="34" charset="0"/>
              </a:rPr>
              <a:t>διάφορους </a:t>
            </a:r>
            <a:r>
              <a:rPr lang="el-GR" sz="2400" dirty="0" smtClean="0">
                <a:solidFill>
                  <a:prstClr val="black"/>
                </a:solidFill>
                <a:latin typeface="Calibri" pitchFamily="34" charset="0"/>
                <a:ea typeface="Times New Roman"/>
                <a:cs typeface="Calibri" pitchFamily="34" charset="0"/>
              </a:rPr>
              <a:t>παράγοντες:</a:t>
            </a:r>
            <a:endParaRPr lang="ko-KR" altLang="en-US" sz="2400" dirty="0">
              <a:latin typeface="Calibri" pitchFamily="34" charset="0"/>
              <a:cs typeface="Calibri" pitchFamily="34" charset="0"/>
            </a:endParaRPr>
          </a:p>
        </p:txBody>
      </p:sp>
      <p:sp>
        <p:nvSpPr>
          <p:cNvPr id="6" name="TextBox 5"/>
          <p:cNvSpPr txBox="1"/>
          <p:nvPr/>
        </p:nvSpPr>
        <p:spPr>
          <a:xfrm>
            <a:off x="2051720" y="1488892"/>
            <a:ext cx="6696744" cy="4761303"/>
          </a:xfrm>
          <a:prstGeom prst="rect">
            <a:avLst/>
          </a:prstGeom>
          <a:noFill/>
        </p:spPr>
        <p:txBody>
          <a:bodyPr wrap="square" rtlCol="0">
            <a:spAutoFit/>
          </a:bodyPr>
          <a:lstStyle/>
          <a:p>
            <a:pPr marL="285750" indent="-285750">
              <a:lnSpc>
                <a:spcPct val="115000"/>
              </a:lnSpc>
              <a:spcAft>
                <a:spcPts val="600"/>
              </a:spcAft>
              <a:buFont typeface="Wingdings" pitchFamily="2" charset="2"/>
              <a:buChar char="ü"/>
              <a:tabLst>
                <a:tab pos="457200" algn="l"/>
              </a:tabLst>
            </a:pPr>
            <a:r>
              <a:rPr lang="el-GR" dirty="0">
                <a:solidFill>
                  <a:prstClr val="black"/>
                </a:solidFill>
                <a:latin typeface="Calibri" pitchFamily="34" charset="0"/>
                <a:ea typeface="Times New Roman"/>
                <a:cs typeface="Calibri" pitchFamily="34" charset="0"/>
              </a:rPr>
              <a:t>η</a:t>
            </a:r>
            <a:r>
              <a:rPr lang="el-GR" dirty="0" smtClean="0">
                <a:solidFill>
                  <a:prstClr val="black"/>
                </a:solidFill>
                <a:latin typeface="Calibri" pitchFamily="34" charset="0"/>
                <a:ea typeface="Times New Roman"/>
                <a:cs typeface="Calibri" pitchFamily="34" charset="0"/>
              </a:rPr>
              <a:t>λικία </a:t>
            </a:r>
            <a:r>
              <a:rPr lang="el-GR" dirty="0">
                <a:solidFill>
                  <a:prstClr val="black"/>
                </a:solidFill>
                <a:latin typeface="Calibri" pitchFamily="34" charset="0"/>
                <a:ea typeface="Times New Roman"/>
                <a:cs typeface="Calibri" pitchFamily="34" charset="0"/>
              </a:rPr>
              <a:t>της γυναίκας </a:t>
            </a:r>
            <a:endParaRPr lang="el-GR" dirty="0" smtClean="0">
              <a:solidFill>
                <a:prstClr val="black"/>
              </a:solidFill>
              <a:latin typeface="Calibri" pitchFamily="34" charset="0"/>
              <a:ea typeface="Times New Roman"/>
              <a:cs typeface="Calibri" pitchFamily="34" charset="0"/>
            </a:endParaRPr>
          </a:p>
          <a:p>
            <a:pPr marL="285750" indent="-285750">
              <a:lnSpc>
                <a:spcPct val="115000"/>
              </a:lnSpc>
              <a:spcAft>
                <a:spcPts val="600"/>
              </a:spcAft>
              <a:buFont typeface="Wingdings" pitchFamily="2" charset="2"/>
              <a:buChar char="ü"/>
              <a:tabLst>
                <a:tab pos="457200" algn="l"/>
              </a:tabLst>
            </a:pPr>
            <a:r>
              <a:rPr lang="el-GR" dirty="0">
                <a:solidFill>
                  <a:prstClr val="black"/>
                </a:solidFill>
                <a:latin typeface="Calibri" pitchFamily="34" charset="0"/>
                <a:ea typeface="Times New Roman"/>
                <a:cs typeface="Calibri" pitchFamily="34" charset="0"/>
              </a:rPr>
              <a:t>φ</a:t>
            </a:r>
            <a:r>
              <a:rPr lang="el-GR" dirty="0" smtClean="0">
                <a:solidFill>
                  <a:prstClr val="black"/>
                </a:solidFill>
                <a:latin typeface="Calibri" pitchFamily="34" charset="0"/>
                <a:ea typeface="Times New Roman"/>
                <a:cs typeface="Calibri" pitchFamily="34" charset="0"/>
              </a:rPr>
              <a:t>υσική κατάσταση συνδεόμενη με προηγούμενες καταχρήσεις</a:t>
            </a:r>
            <a:endParaRPr lang="el-GR" dirty="0">
              <a:solidFill>
                <a:prstClr val="black"/>
              </a:solidFill>
              <a:latin typeface="Calibri" pitchFamily="34" charset="0"/>
              <a:ea typeface="Times New Roman"/>
              <a:cs typeface="Calibri" pitchFamily="34" charset="0"/>
            </a:endParaRPr>
          </a:p>
          <a:p>
            <a:pPr marL="285750" indent="-285750">
              <a:lnSpc>
                <a:spcPct val="115000"/>
              </a:lnSpc>
              <a:spcAft>
                <a:spcPts val="600"/>
              </a:spcAft>
              <a:buFont typeface="Wingdings" pitchFamily="2" charset="2"/>
              <a:buChar char="ü"/>
              <a:tabLst>
                <a:tab pos="457200" algn="l"/>
              </a:tabLst>
            </a:pPr>
            <a:r>
              <a:rPr lang="el-GR" dirty="0" smtClean="0">
                <a:solidFill>
                  <a:prstClr val="black"/>
                </a:solidFill>
                <a:latin typeface="Calibri" pitchFamily="34" charset="0"/>
                <a:ea typeface="Times New Roman"/>
                <a:cs typeface="Calibri" pitchFamily="34" charset="0"/>
              </a:rPr>
              <a:t>προηγούμενη </a:t>
            </a:r>
            <a:r>
              <a:rPr lang="el-GR" dirty="0">
                <a:solidFill>
                  <a:prstClr val="black"/>
                </a:solidFill>
                <a:latin typeface="Calibri" pitchFamily="34" charset="0"/>
                <a:ea typeface="Times New Roman"/>
                <a:cs typeface="Calibri" pitchFamily="34" charset="0"/>
              </a:rPr>
              <a:t>εμπειρία (ιδιαίτερα αν </a:t>
            </a:r>
            <a:r>
              <a:rPr lang="el-GR" dirty="0" smtClean="0">
                <a:solidFill>
                  <a:prstClr val="black"/>
                </a:solidFill>
                <a:latin typeface="Calibri" pitchFamily="34" charset="0"/>
                <a:ea typeface="Times New Roman"/>
                <a:cs typeface="Calibri" pitchFamily="34" charset="0"/>
              </a:rPr>
              <a:t>υπάρχει </a:t>
            </a:r>
            <a:r>
              <a:rPr lang="el-GR" dirty="0">
                <a:solidFill>
                  <a:prstClr val="black"/>
                </a:solidFill>
                <a:latin typeface="Calibri" pitchFamily="34" charset="0"/>
                <a:ea typeface="Times New Roman"/>
                <a:cs typeface="Calibri" pitchFamily="34" charset="0"/>
              </a:rPr>
              <a:t>ιστορικό αποβολών) </a:t>
            </a:r>
          </a:p>
          <a:p>
            <a:pPr marL="285750" indent="-285750">
              <a:lnSpc>
                <a:spcPct val="115000"/>
              </a:lnSpc>
              <a:spcAft>
                <a:spcPts val="600"/>
              </a:spcAft>
              <a:buFont typeface="Wingdings" pitchFamily="2" charset="2"/>
              <a:buChar char="ü"/>
              <a:tabLst>
                <a:tab pos="457200" algn="l"/>
              </a:tabLst>
            </a:pPr>
            <a:r>
              <a:rPr lang="el-GR" dirty="0">
                <a:solidFill>
                  <a:prstClr val="black"/>
                </a:solidFill>
                <a:latin typeface="Calibri" pitchFamily="34" charset="0"/>
                <a:ea typeface="Times New Roman"/>
                <a:cs typeface="Calibri" pitchFamily="34" charset="0"/>
              </a:rPr>
              <a:t>ε</a:t>
            </a:r>
            <a:r>
              <a:rPr lang="el-GR" dirty="0" smtClean="0">
                <a:solidFill>
                  <a:prstClr val="black"/>
                </a:solidFill>
                <a:latin typeface="Calibri" pitchFamily="34" charset="0"/>
                <a:ea typeface="Times New Roman"/>
                <a:cs typeface="Calibri" pitchFamily="34" charset="0"/>
              </a:rPr>
              <a:t>ξέλιξη της εγκυμοσύνης και υγεία </a:t>
            </a:r>
            <a:r>
              <a:rPr lang="el-GR" dirty="0">
                <a:solidFill>
                  <a:prstClr val="black"/>
                </a:solidFill>
                <a:latin typeface="Calibri" pitchFamily="34" charset="0"/>
                <a:ea typeface="Times New Roman"/>
                <a:cs typeface="Calibri" pitchFamily="34" charset="0"/>
              </a:rPr>
              <a:t>του εμβρύου </a:t>
            </a:r>
          </a:p>
          <a:p>
            <a:pPr marL="285750" indent="-285750">
              <a:lnSpc>
                <a:spcPct val="115000"/>
              </a:lnSpc>
              <a:spcAft>
                <a:spcPts val="600"/>
              </a:spcAft>
              <a:buFont typeface="Wingdings" pitchFamily="2" charset="2"/>
              <a:buChar char="ü"/>
              <a:tabLst>
                <a:tab pos="457200" algn="l"/>
              </a:tabLst>
            </a:pPr>
            <a:r>
              <a:rPr lang="el-GR" dirty="0">
                <a:solidFill>
                  <a:prstClr val="black"/>
                </a:solidFill>
                <a:latin typeface="Calibri" pitchFamily="34" charset="0"/>
                <a:ea typeface="Times New Roman"/>
                <a:cs typeface="Calibri" pitchFamily="34" charset="0"/>
              </a:rPr>
              <a:t>εκδήλωση ανησυχίας για τις δεξιότητες που απαιτεί η μητρότητα </a:t>
            </a:r>
          </a:p>
          <a:p>
            <a:pPr marL="285750" indent="-285750">
              <a:lnSpc>
                <a:spcPct val="115000"/>
              </a:lnSpc>
              <a:spcAft>
                <a:spcPts val="600"/>
              </a:spcAft>
              <a:buFont typeface="Wingdings" pitchFamily="2" charset="2"/>
              <a:buChar char="ü"/>
              <a:tabLst>
                <a:tab pos="457200" algn="l"/>
              </a:tabLst>
            </a:pPr>
            <a:r>
              <a:rPr lang="el-GR" dirty="0" smtClean="0">
                <a:solidFill>
                  <a:prstClr val="black"/>
                </a:solidFill>
                <a:latin typeface="Calibri" pitchFamily="34" charset="0"/>
                <a:ea typeface="Times New Roman"/>
                <a:cs typeface="Calibri" pitchFamily="34" charset="0"/>
              </a:rPr>
              <a:t>σωστός </a:t>
            </a:r>
            <a:r>
              <a:rPr lang="el-GR" dirty="0">
                <a:solidFill>
                  <a:prstClr val="black"/>
                </a:solidFill>
                <a:latin typeface="Calibri" pitchFamily="34" charset="0"/>
                <a:ea typeface="Times New Roman"/>
                <a:cs typeface="Calibri" pitchFamily="34" charset="0"/>
              </a:rPr>
              <a:t>προγραμματισμός της </a:t>
            </a:r>
            <a:r>
              <a:rPr lang="el-GR" dirty="0" smtClean="0">
                <a:solidFill>
                  <a:prstClr val="black"/>
                </a:solidFill>
                <a:latin typeface="Calibri" pitchFamily="34" charset="0"/>
                <a:ea typeface="Times New Roman"/>
                <a:cs typeface="Calibri" pitchFamily="34" charset="0"/>
              </a:rPr>
              <a:t>κύησης/ενημέρωση</a:t>
            </a:r>
            <a:endParaRPr lang="el-GR" dirty="0">
              <a:solidFill>
                <a:prstClr val="black"/>
              </a:solidFill>
              <a:latin typeface="Calibri" pitchFamily="34" charset="0"/>
              <a:ea typeface="Times New Roman"/>
              <a:cs typeface="Calibri" pitchFamily="34" charset="0"/>
            </a:endParaRPr>
          </a:p>
          <a:p>
            <a:pPr marL="285750" indent="-285750">
              <a:lnSpc>
                <a:spcPct val="115000"/>
              </a:lnSpc>
              <a:spcAft>
                <a:spcPts val="600"/>
              </a:spcAft>
              <a:buFont typeface="Wingdings" pitchFamily="2" charset="2"/>
              <a:buChar char="ü"/>
              <a:tabLst>
                <a:tab pos="457200" algn="l"/>
              </a:tabLst>
            </a:pPr>
            <a:r>
              <a:rPr lang="el-GR" dirty="0">
                <a:solidFill>
                  <a:prstClr val="black"/>
                </a:solidFill>
                <a:latin typeface="Calibri" pitchFamily="34" charset="0"/>
                <a:ea typeface="Times New Roman"/>
                <a:cs typeface="Calibri" pitchFamily="34" charset="0"/>
              </a:rPr>
              <a:t>κ</a:t>
            </a:r>
            <a:r>
              <a:rPr lang="el-GR" dirty="0" smtClean="0">
                <a:solidFill>
                  <a:prstClr val="black"/>
                </a:solidFill>
                <a:latin typeface="Calibri" pitchFamily="34" charset="0"/>
                <a:ea typeface="Times New Roman"/>
                <a:cs typeface="Calibri" pitchFamily="34" charset="0"/>
              </a:rPr>
              <a:t>οινωνική συναναστροφή</a:t>
            </a:r>
          </a:p>
          <a:p>
            <a:pPr marL="285750" indent="-285750">
              <a:lnSpc>
                <a:spcPct val="115000"/>
              </a:lnSpc>
              <a:spcAft>
                <a:spcPts val="600"/>
              </a:spcAft>
              <a:buFont typeface="Wingdings" pitchFamily="2" charset="2"/>
              <a:buChar char="ü"/>
              <a:tabLst>
                <a:tab pos="457200" algn="l"/>
              </a:tabLst>
            </a:pPr>
            <a:r>
              <a:rPr lang="el-GR" dirty="0" smtClean="0">
                <a:solidFill>
                  <a:prstClr val="black"/>
                </a:solidFill>
                <a:latin typeface="Calibri" pitchFamily="34" charset="0"/>
                <a:ea typeface="Times New Roman"/>
                <a:cs typeface="Calibri" pitchFamily="34" charset="0"/>
              </a:rPr>
              <a:t>οικογενειακή </a:t>
            </a:r>
            <a:r>
              <a:rPr lang="el-GR" dirty="0">
                <a:solidFill>
                  <a:prstClr val="black"/>
                </a:solidFill>
                <a:latin typeface="Calibri" pitchFamily="34" charset="0"/>
                <a:ea typeface="Times New Roman"/>
                <a:cs typeface="Calibri" pitchFamily="34" charset="0"/>
              </a:rPr>
              <a:t>στήριξη και ιδιαίτερα η σχέση με τον σύντροφο </a:t>
            </a:r>
          </a:p>
          <a:p>
            <a:pPr marL="285750" indent="-285750">
              <a:lnSpc>
                <a:spcPct val="115000"/>
              </a:lnSpc>
              <a:spcAft>
                <a:spcPts val="600"/>
              </a:spcAft>
              <a:buFont typeface="Wingdings" pitchFamily="2" charset="2"/>
              <a:buChar char="ü"/>
              <a:tabLst>
                <a:tab pos="457200" algn="l"/>
              </a:tabLst>
            </a:pPr>
            <a:r>
              <a:rPr lang="el-GR" dirty="0" smtClean="0">
                <a:solidFill>
                  <a:prstClr val="black"/>
                </a:solidFill>
                <a:latin typeface="Calibri" pitchFamily="34" charset="0"/>
                <a:ea typeface="Times New Roman"/>
                <a:cs typeface="Calibri" pitchFamily="34" charset="0"/>
              </a:rPr>
              <a:t>εργασία </a:t>
            </a:r>
            <a:endParaRPr lang="el-GR" dirty="0">
              <a:solidFill>
                <a:prstClr val="black"/>
              </a:solidFill>
              <a:latin typeface="Calibri" pitchFamily="34" charset="0"/>
              <a:ea typeface="Times New Roman"/>
              <a:cs typeface="Calibri" pitchFamily="34" charset="0"/>
            </a:endParaRPr>
          </a:p>
          <a:p>
            <a:pPr marL="285750" indent="-285750">
              <a:lnSpc>
                <a:spcPct val="115000"/>
              </a:lnSpc>
              <a:spcAft>
                <a:spcPts val="600"/>
              </a:spcAft>
              <a:buFont typeface="Wingdings" pitchFamily="2" charset="2"/>
              <a:buChar char="ü"/>
              <a:tabLst>
                <a:tab pos="457200" algn="l"/>
              </a:tabLst>
            </a:pPr>
            <a:r>
              <a:rPr lang="el-GR" dirty="0" smtClean="0">
                <a:solidFill>
                  <a:prstClr val="black"/>
                </a:solidFill>
                <a:latin typeface="Calibri" pitchFamily="34" charset="0"/>
                <a:ea typeface="Times New Roman"/>
                <a:cs typeface="Calibri" pitchFamily="34" charset="0"/>
              </a:rPr>
              <a:t>προσωπικός </a:t>
            </a:r>
            <a:r>
              <a:rPr lang="el-GR" dirty="0">
                <a:solidFill>
                  <a:prstClr val="black"/>
                </a:solidFill>
                <a:latin typeface="Calibri" pitchFamily="34" charset="0"/>
                <a:ea typeface="Times New Roman"/>
                <a:cs typeface="Calibri" pitchFamily="34" charset="0"/>
              </a:rPr>
              <a:t>χρόνος μετέπειτα </a:t>
            </a:r>
          </a:p>
          <a:p>
            <a:pPr marL="285750" indent="-285750">
              <a:lnSpc>
                <a:spcPct val="115000"/>
              </a:lnSpc>
              <a:spcAft>
                <a:spcPts val="600"/>
              </a:spcAft>
              <a:buFont typeface="Wingdings" pitchFamily="2" charset="2"/>
              <a:buChar char="ü"/>
              <a:tabLst>
                <a:tab pos="457200" algn="l"/>
              </a:tabLst>
            </a:pPr>
            <a:r>
              <a:rPr lang="el-GR" dirty="0">
                <a:solidFill>
                  <a:prstClr val="black"/>
                </a:solidFill>
                <a:latin typeface="Calibri" pitchFamily="34" charset="0"/>
                <a:ea typeface="Times New Roman"/>
                <a:cs typeface="Calibri" pitchFamily="34" charset="0"/>
              </a:rPr>
              <a:t>αν η εγκυμοσύνη ήταν προγραμματισμένη ή όχι </a:t>
            </a:r>
          </a:p>
          <a:p>
            <a:pPr marL="285750" indent="-285750">
              <a:lnSpc>
                <a:spcPct val="115000"/>
              </a:lnSpc>
              <a:spcAft>
                <a:spcPts val="600"/>
              </a:spcAft>
              <a:buFont typeface="Wingdings" pitchFamily="2" charset="2"/>
              <a:buChar char="ü"/>
              <a:tabLst>
                <a:tab pos="457200" algn="l"/>
              </a:tabLst>
            </a:pPr>
            <a:r>
              <a:rPr lang="el-GR" dirty="0">
                <a:solidFill>
                  <a:prstClr val="black"/>
                </a:solidFill>
                <a:latin typeface="Calibri" pitchFamily="34" charset="0"/>
                <a:ea typeface="Times New Roman"/>
                <a:cs typeface="Calibri" pitchFamily="34" charset="0"/>
              </a:rPr>
              <a:t>σωματικές αλλαγές κατά την διάρκεια της κύησης</a:t>
            </a:r>
          </a:p>
        </p:txBody>
      </p:sp>
    </p:spTree>
    <p:extLst>
      <p:ext uri="{BB962C8B-B14F-4D97-AF65-F5344CB8AC3E}">
        <p14:creationId xmlns:p14="http://schemas.microsoft.com/office/powerpoint/2010/main" val="368692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800" dirty="0" smtClean="0">
                <a:latin typeface="Calibri" pitchFamily="34" charset="0"/>
                <a:cs typeface="Calibri" pitchFamily="34" charset="0"/>
              </a:rPr>
              <a:t>Ψυχολογικές μεταπτώσεις κατά τη λοχεία</a:t>
            </a:r>
            <a:endParaRPr lang="el-GR" sz="3800" dirty="0">
              <a:latin typeface="Calibri" pitchFamily="34" charset="0"/>
              <a:cs typeface="Calibri" pitchFamily="34" charset="0"/>
            </a:endParaRPr>
          </a:p>
        </p:txBody>
      </p:sp>
      <p:sp>
        <p:nvSpPr>
          <p:cNvPr id="3" name="Θέση περιεχομένου 2"/>
          <p:cNvSpPr>
            <a:spLocks noGrp="1"/>
          </p:cNvSpPr>
          <p:nvPr>
            <p:ph idx="1"/>
          </p:nvPr>
        </p:nvSpPr>
        <p:spPr/>
        <p:txBody>
          <a:bodyPr/>
          <a:lstStyle/>
          <a:p>
            <a:r>
              <a:rPr lang="el-GR" dirty="0" smtClean="0"/>
              <a:t>Ορισμός</a:t>
            </a:r>
            <a:endParaRPr lang="el-GR" dirty="0"/>
          </a:p>
        </p:txBody>
      </p:sp>
      <p:sp>
        <p:nvSpPr>
          <p:cNvPr id="4" name="Θέση περιεχομένου 3"/>
          <p:cNvSpPr>
            <a:spLocks noGrp="1"/>
          </p:cNvSpPr>
          <p:nvPr>
            <p:ph idx="10"/>
          </p:nvPr>
        </p:nvSpPr>
        <p:spPr/>
        <p:txBody>
          <a:bodyPr/>
          <a:lstStyle/>
          <a:p>
            <a:pPr algn="just"/>
            <a:r>
              <a:rPr lang="el-GR" sz="2000" dirty="0">
                <a:solidFill>
                  <a:schemeClr val="tx1"/>
                </a:solidFill>
                <a:latin typeface="Calibri" pitchFamily="34" charset="0"/>
                <a:ea typeface="Calibri"/>
                <a:cs typeface="Calibri" pitchFamily="34" charset="0"/>
              </a:rPr>
              <a:t>Η λοχεία χαρακτηρίζεται ως η περίοδος αμέσως μετά τον τοκετό, όπου η </a:t>
            </a:r>
            <a:r>
              <a:rPr lang="el-GR" sz="2000" dirty="0" smtClean="0">
                <a:solidFill>
                  <a:schemeClr val="tx1"/>
                </a:solidFill>
                <a:latin typeface="Calibri" pitchFamily="34" charset="0"/>
                <a:ea typeface="Calibri"/>
                <a:cs typeface="Calibri" pitchFamily="34" charset="0"/>
              </a:rPr>
              <a:t>  γυναίκα </a:t>
            </a:r>
            <a:r>
              <a:rPr lang="el-GR" sz="2000" dirty="0">
                <a:solidFill>
                  <a:schemeClr val="tx1"/>
                </a:solidFill>
                <a:latin typeface="Calibri" pitchFamily="34" charset="0"/>
                <a:ea typeface="Calibri"/>
                <a:cs typeface="Calibri" pitchFamily="34" charset="0"/>
              </a:rPr>
              <a:t>βρίσκεται σε μια ψυχική </a:t>
            </a:r>
            <a:r>
              <a:rPr lang="el-GR" sz="2000" dirty="0" smtClean="0">
                <a:solidFill>
                  <a:schemeClr val="tx1"/>
                </a:solidFill>
                <a:latin typeface="Calibri" pitchFamily="34" charset="0"/>
                <a:ea typeface="Calibri"/>
                <a:cs typeface="Calibri" pitchFamily="34" charset="0"/>
              </a:rPr>
              <a:t>κατάσταση </a:t>
            </a:r>
            <a:r>
              <a:rPr lang="el-GR" sz="2000" dirty="0">
                <a:solidFill>
                  <a:schemeClr val="tx1"/>
                </a:solidFill>
                <a:latin typeface="Calibri" pitchFamily="34" charset="0"/>
                <a:ea typeface="Calibri"/>
                <a:cs typeface="Calibri" pitchFamily="34" charset="0"/>
              </a:rPr>
              <a:t>με συναισθηματική φόρτιση και προσπάθεια προσαρμογής με το βρέφος στη ζωή της</a:t>
            </a:r>
            <a:r>
              <a:rPr lang="el-GR" sz="2000" dirty="0" smtClean="0">
                <a:solidFill>
                  <a:schemeClr val="tx1"/>
                </a:solidFill>
                <a:latin typeface="Calibri" pitchFamily="34" charset="0"/>
                <a:ea typeface="Calibri"/>
                <a:cs typeface="Calibri" pitchFamily="34" charset="0"/>
              </a:rPr>
              <a:t>.</a:t>
            </a:r>
          </a:p>
          <a:p>
            <a:pPr algn="just"/>
            <a:endParaRPr lang="el-GR" sz="2000" dirty="0" smtClean="0">
              <a:solidFill>
                <a:schemeClr val="tx1"/>
              </a:solidFill>
              <a:latin typeface="Calibri" pitchFamily="34" charset="0"/>
              <a:ea typeface="Calibri"/>
              <a:cs typeface="Calibri" pitchFamily="34" charset="0"/>
            </a:endParaRPr>
          </a:p>
          <a:p>
            <a:pPr algn="just"/>
            <a:r>
              <a:rPr lang="el-GR" sz="2000" dirty="0" smtClean="0">
                <a:solidFill>
                  <a:schemeClr val="tx1"/>
                </a:solidFill>
                <a:latin typeface="Calibri" pitchFamily="34" charset="0"/>
                <a:cs typeface="Calibri" pitchFamily="34" charset="0"/>
              </a:rPr>
              <a:t>Παρόλο </a:t>
            </a:r>
            <a:r>
              <a:rPr lang="el-GR" sz="2000" dirty="0">
                <a:solidFill>
                  <a:schemeClr val="tx1"/>
                </a:solidFill>
                <a:latin typeface="Calibri" pitchFamily="34" charset="0"/>
                <a:cs typeface="Calibri" pitchFamily="34" charset="0"/>
              </a:rPr>
              <a:t>που θεωρούμε ότι διαρκεί 40 μέρες συνήθως απαιτείται </a:t>
            </a:r>
            <a:r>
              <a:rPr lang="el-GR" sz="2000" dirty="0" smtClean="0">
                <a:solidFill>
                  <a:schemeClr val="tx1"/>
                </a:solidFill>
                <a:latin typeface="Calibri" pitchFamily="34" charset="0"/>
                <a:cs typeface="Calibri" pitchFamily="34" charset="0"/>
              </a:rPr>
              <a:t>                τουλάχιστον </a:t>
            </a:r>
            <a:r>
              <a:rPr lang="el-GR" sz="2000" dirty="0" smtClean="0">
                <a:solidFill>
                  <a:schemeClr val="tx1"/>
                </a:solidFill>
                <a:latin typeface="Calibri" pitchFamily="34" charset="0"/>
                <a:cs typeface="Calibri" pitchFamily="34" charset="0"/>
              </a:rPr>
              <a:t>εξάμηνο έως και 1 έτος.</a:t>
            </a:r>
            <a:endParaRPr lang="el-GR" sz="2000" dirty="0" smtClean="0">
              <a:solidFill>
                <a:schemeClr val="tx1"/>
              </a:solidFill>
              <a:latin typeface="Calibri" pitchFamily="34" charset="0"/>
              <a:cs typeface="Calibri" pitchFamily="34" charset="0"/>
            </a:endParaRPr>
          </a:p>
          <a:p>
            <a:pPr algn="just"/>
            <a:endParaRPr lang="el-GR" sz="2000" dirty="0" smtClean="0">
              <a:solidFill>
                <a:schemeClr val="tx1"/>
              </a:solidFill>
              <a:latin typeface="Calibri" pitchFamily="34" charset="0"/>
              <a:cs typeface="Calibri" pitchFamily="34" charset="0"/>
            </a:endParaRPr>
          </a:p>
          <a:p>
            <a:pPr marL="342900" lvl="0" indent="-342900" algn="just">
              <a:lnSpc>
                <a:spcPct val="115000"/>
              </a:lnSpc>
              <a:spcAft>
                <a:spcPts val="1000"/>
              </a:spcAft>
              <a:buClr>
                <a:srgbClr val="C7970F"/>
              </a:buClr>
              <a:buFont typeface="Wingdings" pitchFamily="2" charset="2"/>
              <a:buChar char="q"/>
            </a:pPr>
            <a:r>
              <a:rPr lang="el-GR" sz="2000" dirty="0" smtClean="0">
                <a:solidFill>
                  <a:prstClr val="black"/>
                </a:solidFill>
                <a:latin typeface="Calibri"/>
                <a:ea typeface="Calibri"/>
                <a:cs typeface="Times New Roman"/>
              </a:rPr>
              <a:t>Έντονες </a:t>
            </a:r>
            <a:r>
              <a:rPr lang="el-GR" sz="2000" dirty="0">
                <a:solidFill>
                  <a:prstClr val="black"/>
                </a:solidFill>
                <a:latin typeface="Calibri"/>
                <a:ea typeface="Calibri"/>
                <a:cs typeface="Times New Roman"/>
              </a:rPr>
              <a:t>συναισθηματικές διακυμάνσεις</a:t>
            </a:r>
          </a:p>
          <a:p>
            <a:pPr marL="342900" lvl="0" indent="-342900" algn="just">
              <a:lnSpc>
                <a:spcPct val="115000"/>
              </a:lnSpc>
              <a:spcAft>
                <a:spcPts val="1000"/>
              </a:spcAft>
              <a:buClr>
                <a:srgbClr val="C7970F"/>
              </a:buClr>
              <a:buFont typeface="Wingdings" pitchFamily="2" charset="2"/>
              <a:buChar char="q"/>
            </a:pPr>
            <a:r>
              <a:rPr lang="el-GR" sz="2000" dirty="0" smtClean="0">
                <a:solidFill>
                  <a:prstClr val="black"/>
                </a:solidFill>
                <a:latin typeface="Calibri"/>
                <a:ea typeface="Calibri"/>
                <a:cs typeface="Times New Roman"/>
              </a:rPr>
              <a:t>Συμπτώματα </a:t>
            </a:r>
            <a:r>
              <a:rPr lang="el-GR" sz="2000" dirty="0">
                <a:solidFill>
                  <a:prstClr val="black"/>
                </a:solidFill>
                <a:latin typeface="Calibri"/>
                <a:ea typeface="Calibri"/>
                <a:cs typeface="Times New Roman"/>
              </a:rPr>
              <a:t>– μεμονωμένα ή σε </a:t>
            </a:r>
            <a:r>
              <a:rPr lang="el-GR" sz="2000" dirty="0" smtClean="0">
                <a:solidFill>
                  <a:prstClr val="black"/>
                </a:solidFill>
                <a:latin typeface="Calibri"/>
                <a:ea typeface="Calibri"/>
                <a:cs typeface="Times New Roman"/>
              </a:rPr>
              <a:t>συνδυασμό</a:t>
            </a:r>
          </a:p>
          <a:p>
            <a:pPr marL="342900" lvl="0" indent="-342900" algn="just">
              <a:lnSpc>
                <a:spcPct val="115000"/>
              </a:lnSpc>
              <a:spcAft>
                <a:spcPts val="1000"/>
              </a:spcAft>
              <a:buClr>
                <a:srgbClr val="C7970F"/>
              </a:buClr>
              <a:buFont typeface="Wingdings" pitchFamily="2" charset="2"/>
              <a:buChar char="q"/>
            </a:pPr>
            <a:r>
              <a:rPr lang="el-GR" sz="2000" dirty="0" smtClean="0">
                <a:solidFill>
                  <a:prstClr val="black"/>
                </a:solidFill>
                <a:latin typeface="Calibri" pitchFamily="34" charset="0"/>
                <a:cs typeface="Calibri" pitchFamily="34" charset="0"/>
              </a:rPr>
              <a:t>50-70</a:t>
            </a:r>
            <a:r>
              <a:rPr lang="el-GR" sz="2000" dirty="0">
                <a:solidFill>
                  <a:prstClr val="black"/>
                </a:solidFill>
                <a:latin typeface="Calibri" pitchFamily="34" charset="0"/>
                <a:cs typeface="Calibri" pitchFamily="34" charset="0"/>
              </a:rPr>
              <a:t>% των γυναικών παρουσιάζουν κακή διάθεση </a:t>
            </a:r>
          </a:p>
          <a:p>
            <a:pPr marL="342900" lvl="0" indent="-342900" algn="just">
              <a:lnSpc>
                <a:spcPct val="115000"/>
              </a:lnSpc>
              <a:spcAft>
                <a:spcPts val="1000"/>
              </a:spcAft>
              <a:buClr>
                <a:srgbClr val="C7970F"/>
              </a:buClr>
              <a:buFont typeface="Wingdings" pitchFamily="2" charset="2"/>
              <a:buChar char="q"/>
            </a:pPr>
            <a:endParaRPr lang="el-GR" sz="2000" dirty="0">
              <a:solidFill>
                <a:prstClr val="black"/>
              </a:solidFill>
              <a:latin typeface="Calibri"/>
              <a:ea typeface="Calibri"/>
              <a:cs typeface="Times New Roman"/>
            </a:endParaRPr>
          </a:p>
          <a:p>
            <a:pPr algn="just"/>
            <a:endParaRPr lang="el-GR" sz="2000" dirty="0" smtClean="0">
              <a:solidFill>
                <a:schemeClr val="tx1"/>
              </a:solidFill>
              <a:latin typeface="Calibri" pitchFamily="34" charset="0"/>
              <a:cs typeface="Calibri" pitchFamily="34" charset="0"/>
            </a:endParaRPr>
          </a:p>
          <a:p>
            <a:pPr algn="just"/>
            <a:endParaRPr lang="el-GR" sz="2000" dirty="0" smtClean="0">
              <a:solidFill>
                <a:schemeClr val="tx1"/>
              </a:solidFill>
              <a:latin typeface="Calibri" pitchFamily="34" charset="0"/>
              <a:cs typeface="Calibri" pitchFamily="34" charset="0"/>
            </a:endParaRPr>
          </a:p>
          <a:p>
            <a:pPr algn="just"/>
            <a:endParaRPr lang="el-GR" sz="20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10756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800" dirty="0">
                <a:solidFill>
                  <a:prstClr val="black">
                    <a:lumMod val="75000"/>
                    <a:lumOff val="25000"/>
                  </a:prstClr>
                </a:solidFill>
                <a:latin typeface="Calibri" pitchFamily="34" charset="0"/>
                <a:cs typeface="Calibri" pitchFamily="34" charset="0"/>
              </a:rPr>
              <a:t>Ψυχολογικές μεταπτώσεις κατά τη λοχεία</a:t>
            </a:r>
            <a:endParaRPr lang="el-GR" dirty="0"/>
          </a:p>
        </p:txBody>
      </p:sp>
      <p:sp>
        <p:nvSpPr>
          <p:cNvPr id="3" name="Θέση περιεχομένου 2"/>
          <p:cNvSpPr>
            <a:spLocks noGrp="1"/>
          </p:cNvSpPr>
          <p:nvPr>
            <p:ph idx="1"/>
          </p:nvPr>
        </p:nvSpPr>
        <p:spPr>
          <a:xfrm>
            <a:off x="467544" y="1844824"/>
            <a:ext cx="8229600" cy="460648"/>
          </a:xfrm>
        </p:spPr>
        <p:txBody>
          <a:bodyPr/>
          <a:lstStyle/>
          <a:p>
            <a:pPr lvl="0">
              <a:lnSpc>
                <a:spcPct val="115000"/>
              </a:lnSpc>
              <a:spcAft>
                <a:spcPts val="1000"/>
              </a:spcAft>
            </a:pPr>
            <a:r>
              <a:rPr lang="el-GR" sz="1800" b="1" dirty="0">
                <a:solidFill>
                  <a:prstClr val="black">
                    <a:lumMod val="75000"/>
                    <a:lumOff val="25000"/>
                  </a:prstClr>
                </a:solidFill>
                <a:latin typeface="Calibri"/>
                <a:ea typeface="Calibri"/>
                <a:cs typeface="Times New Roman"/>
              </a:rPr>
              <a:t>Έχει αποδειχθεί ότι τις πρώτες μέρες μετά τη γέννα το 60-80% των νέων μαμάδων </a:t>
            </a:r>
            <a:r>
              <a:rPr lang="el-GR" sz="1800" b="1" dirty="0" smtClean="0">
                <a:solidFill>
                  <a:prstClr val="black">
                    <a:lumMod val="75000"/>
                    <a:lumOff val="25000"/>
                  </a:prstClr>
                </a:solidFill>
                <a:latin typeface="Calibri"/>
                <a:ea typeface="Calibri"/>
                <a:cs typeface="Times New Roman"/>
              </a:rPr>
              <a:t> βιώνουν </a:t>
            </a:r>
            <a:r>
              <a:rPr lang="el-GR" sz="1800" b="1" dirty="0">
                <a:solidFill>
                  <a:prstClr val="black">
                    <a:lumMod val="75000"/>
                    <a:lumOff val="25000"/>
                  </a:prstClr>
                </a:solidFill>
                <a:latin typeface="Calibri"/>
                <a:ea typeface="Calibri"/>
                <a:cs typeface="Times New Roman"/>
              </a:rPr>
              <a:t>αρνητικά συναισθήματα που είναι γνωστά ως «επιλόχεια μελαγχολία».</a:t>
            </a:r>
            <a:r>
              <a:rPr lang="el-GR" sz="1800" dirty="0">
                <a:solidFill>
                  <a:prstClr val="black">
                    <a:lumMod val="75000"/>
                    <a:lumOff val="25000"/>
                  </a:prstClr>
                </a:solidFill>
                <a:latin typeface="Calibri"/>
                <a:ea typeface="Calibri"/>
                <a:cs typeface="Times New Roman"/>
              </a:rPr>
              <a:t> </a:t>
            </a:r>
            <a:endParaRPr lang="el-GR" sz="1800" dirty="0" smtClean="0">
              <a:solidFill>
                <a:prstClr val="black">
                  <a:lumMod val="75000"/>
                  <a:lumOff val="25000"/>
                </a:prstClr>
              </a:solidFill>
              <a:latin typeface="Calibri"/>
              <a:ea typeface="Calibri"/>
              <a:cs typeface="Times New Roman"/>
            </a:endParaRPr>
          </a:p>
          <a:p>
            <a:pPr lvl="0">
              <a:lnSpc>
                <a:spcPct val="115000"/>
              </a:lnSpc>
              <a:spcAft>
                <a:spcPts val="1000"/>
              </a:spcAft>
            </a:pPr>
            <a:r>
              <a:rPr lang="el-GR" sz="1800" dirty="0" smtClean="0">
                <a:solidFill>
                  <a:prstClr val="black">
                    <a:lumMod val="75000"/>
                    <a:lumOff val="25000"/>
                  </a:prstClr>
                </a:solidFill>
                <a:latin typeface="Calibri"/>
                <a:ea typeface="Calibri"/>
                <a:cs typeface="Times New Roman"/>
              </a:rPr>
              <a:t>Τα </a:t>
            </a:r>
            <a:r>
              <a:rPr lang="el-GR" sz="1800" dirty="0">
                <a:solidFill>
                  <a:prstClr val="black">
                    <a:lumMod val="75000"/>
                    <a:lumOff val="25000"/>
                  </a:prstClr>
                </a:solidFill>
                <a:latin typeface="Calibri"/>
                <a:ea typeface="Calibri"/>
                <a:cs typeface="Times New Roman"/>
              </a:rPr>
              <a:t>συναισθήματα αυτά είναι:</a:t>
            </a:r>
          </a:p>
          <a:p>
            <a:endParaRPr lang="el-GR" sz="1800" dirty="0"/>
          </a:p>
        </p:txBody>
      </p:sp>
      <p:sp>
        <p:nvSpPr>
          <p:cNvPr id="4" name="Θέση περιεχομένου 3"/>
          <p:cNvSpPr>
            <a:spLocks noGrp="1"/>
          </p:cNvSpPr>
          <p:nvPr>
            <p:ph idx="10"/>
          </p:nvPr>
        </p:nvSpPr>
        <p:spPr>
          <a:xfrm>
            <a:off x="251520" y="2492896"/>
            <a:ext cx="3888432" cy="2736304"/>
          </a:xfrm>
        </p:spPr>
        <p:txBody>
          <a:bodyPr/>
          <a:lstStyle/>
          <a:p>
            <a:pPr marL="342900" lvl="0" indent="-342900" algn="just">
              <a:spcBef>
                <a:spcPts val="0"/>
              </a:spcBef>
              <a:buSzPts val="1000"/>
              <a:buFont typeface="Symbol"/>
              <a:buChar char=""/>
              <a:tabLst>
                <a:tab pos="457200" algn="l"/>
              </a:tabLst>
            </a:pPr>
            <a:r>
              <a:rPr lang="el-GR" sz="1600" dirty="0" smtClean="0">
                <a:latin typeface="Calibri"/>
                <a:ea typeface="Calibri"/>
                <a:cs typeface="Times New Roman"/>
              </a:rPr>
              <a:t>έντονη </a:t>
            </a:r>
            <a:r>
              <a:rPr lang="el-GR" sz="1600" dirty="0">
                <a:latin typeface="Calibri"/>
                <a:ea typeface="Calibri"/>
                <a:cs typeface="Times New Roman"/>
              </a:rPr>
              <a:t>εξάντληση</a:t>
            </a:r>
          </a:p>
          <a:p>
            <a:pPr marL="342900" lvl="0" indent="-342900" algn="just">
              <a:spcBef>
                <a:spcPts val="0"/>
              </a:spcBef>
              <a:buSzPts val="1000"/>
              <a:buFont typeface="Symbol"/>
              <a:buChar char=""/>
              <a:tabLst>
                <a:tab pos="457200" algn="l"/>
              </a:tabLst>
            </a:pPr>
            <a:r>
              <a:rPr lang="el-GR" sz="1600" dirty="0">
                <a:latin typeface="Calibri"/>
                <a:ea typeface="Calibri"/>
                <a:cs typeface="Times New Roman"/>
              </a:rPr>
              <a:t>διαταραχές ύπνου – αϋπνίες ή </a:t>
            </a:r>
            <a:r>
              <a:rPr lang="el-GR" sz="1600" dirty="0" smtClean="0">
                <a:latin typeface="Calibri"/>
                <a:ea typeface="Calibri"/>
                <a:cs typeface="Times New Roman"/>
              </a:rPr>
              <a:t>        αντίθετα</a:t>
            </a:r>
            <a:r>
              <a:rPr lang="el-GR" sz="1600" dirty="0">
                <a:latin typeface="Calibri"/>
                <a:ea typeface="Calibri"/>
                <a:cs typeface="Times New Roman"/>
              </a:rPr>
              <a:t>, έντονη υπνηλία,</a:t>
            </a:r>
          </a:p>
          <a:p>
            <a:pPr marL="342900" lvl="0" indent="-342900" algn="just">
              <a:spcBef>
                <a:spcPts val="0"/>
              </a:spcBef>
              <a:buSzPts val="1000"/>
              <a:buFont typeface="Symbol"/>
              <a:buChar char=""/>
              <a:tabLst>
                <a:tab pos="457200" algn="l"/>
              </a:tabLst>
            </a:pPr>
            <a:r>
              <a:rPr lang="el-GR" sz="1600" dirty="0">
                <a:latin typeface="Calibri"/>
                <a:ea typeface="Calibri"/>
                <a:cs typeface="Times New Roman"/>
              </a:rPr>
              <a:t>άγχος και ευερεθιστότητα</a:t>
            </a:r>
          </a:p>
          <a:p>
            <a:pPr marL="342900" lvl="0" indent="-342900" algn="just">
              <a:spcBef>
                <a:spcPts val="0"/>
              </a:spcBef>
              <a:buSzPts val="1000"/>
              <a:buFont typeface="Symbol"/>
              <a:buChar char=""/>
              <a:tabLst>
                <a:tab pos="457200" algn="l"/>
              </a:tabLst>
            </a:pPr>
            <a:r>
              <a:rPr lang="el-GR" sz="1600" dirty="0">
                <a:latin typeface="Calibri"/>
                <a:ea typeface="Calibri"/>
                <a:cs typeface="Times New Roman"/>
              </a:rPr>
              <a:t>ανησυχία και απαισιοδοξία</a:t>
            </a:r>
          </a:p>
          <a:p>
            <a:pPr marL="342900" lvl="0" indent="-342900" algn="just">
              <a:spcBef>
                <a:spcPts val="0"/>
              </a:spcBef>
              <a:buSzPts val="1000"/>
              <a:buFont typeface="Symbol"/>
              <a:buChar char=""/>
              <a:tabLst>
                <a:tab pos="457200" algn="l"/>
              </a:tabLst>
            </a:pPr>
            <a:r>
              <a:rPr lang="el-GR" sz="1600" dirty="0">
                <a:latin typeface="Calibri"/>
                <a:ea typeface="Calibri"/>
                <a:cs typeface="Times New Roman"/>
              </a:rPr>
              <a:t>αλλαγές στην όρεξη (βουλιμία ή </a:t>
            </a:r>
            <a:r>
              <a:rPr lang="el-GR" sz="1600" dirty="0" smtClean="0">
                <a:latin typeface="Calibri"/>
                <a:ea typeface="Calibri"/>
                <a:cs typeface="Times New Roman"/>
              </a:rPr>
              <a:t>      άρνηση </a:t>
            </a:r>
            <a:r>
              <a:rPr lang="el-GR" sz="1600" dirty="0">
                <a:latin typeface="Calibri"/>
                <a:ea typeface="Calibri"/>
                <a:cs typeface="Times New Roman"/>
              </a:rPr>
              <a:t>φαγητού</a:t>
            </a:r>
            <a:r>
              <a:rPr lang="el-GR" sz="1600" dirty="0" smtClean="0">
                <a:latin typeface="Calibri"/>
                <a:ea typeface="Calibri"/>
                <a:cs typeface="Times New Roman"/>
              </a:rPr>
              <a:t>)</a:t>
            </a:r>
          </a:p>
          <a:p>
            <a:pPr marL="342900" lvl="0" indent="-342900" algn="just">
              <a:spcBef>
                <a:spcPts val="0"/>
              </a:spcBef>
              <a:buSzPts val="1000"/>
              <a:buFont typeface="Symbol"/>
              <a:buChar char=""/>
              <a:tabLst>
                <a:tab pos="457200" algn="l"/>
              </a:tabLst>
            </a:pPr>
            <a:r>
              <a:rPr lang="el-GR" sz="1600" dirty="0" smtClean="0">
                <a:latin typeface="Calibri"/>
                <a:ea typeface="Calibri"/>
                <a:cs typeface="Times New Roman"/>
              </a:rPr>
              <a:t>δυσκολία </a:t>
            </a:r>
            <a:r>
              <a:rPr lang="el-GR" sz="1600" dirty="0">
                <a:latin typeface="Calibri"/>
                <a:ea typeface="Calibri"/>
                <a:cs typeface="Times New Roman"/>
              </a:rPr>
              <a:t>συγκέντρωσης</a:t>
            </a:r>
          </a:p>
          <a:p>
            <a:pPr>
              <a:spcBef>
                <a:spcPts val="0"/>
              </a:spcBef>
              <a:spcAft>
                <a:spcPts val="300"/>
              </a:spcAft>
            </a:pPr>
            <a:endParaRPr lang="el-GR" sz="1600" dirty="0">
              <a:latin typeface="Calibri"/>
              <a:ea typeface="Calibri"/>
              <a:cs typeface="Times New Roman"/>
            </a:endParaRPr>
          </a:p>
          <a:p>
            <a:endParaRPr lang="el-GR" sz="1600" dirty="0"/>
          </a:p>
        </p:txBody>
      </p:sp>
      <p:sp>
        <p:nvSpPr>
          <p:cNvPr id="6" name="TextBox 5"/>
          <p:cNvSpPr txBox="1"/>
          <p:nvPr/>
        </p:nvSpPr>
        <p:spPr>
          <a:xfrm>
            <a:off x="4283968" y="2402274"/>
            <a:ext cx="4176464" cy="2062103"/>
          </a:xfrm>
          <a:prstGeom prst="rect">
            <a:avLst/>
          </a:prstGeom>
          <a:noFill/>
        </p:spPr>
        <p:txBody>
          <a:bodyPr wrap="square" rtlCol="0">
            <a:spAutoFit/>
          </a:bodyPr>
          <a:lstStyle/>
          <a:p>
            <a:pPr marL="342900" lvl="0" indent="-342900" algn="just">
              <a:buSzPts val="1000"/>
              <a:buFont typeface="Symbol"/>
              <a:buChar char=""/>
              <a:tabLst>
                <a:tab pos="457200" algn="l"/>
              </a:tabLst>
            </a:pPr>
            <a:r>
              <a:rPr lang="el-GR" sz="1600" dirty="0">
                <a:solidFill>
                  <a:prstClr val="black">
                    <a:lumMod val="75000"/>
                    <a:lumOff val="25000"/>
                  </a:prstClr>
                </a:solidFill>
                <a:latin typeface="Calibri"/>
                <a:ea typeface="Calibri"/>
                <a:cs typeface="Times New Roman"/>
              </a:rPr>
              <a:t>έντονες φοβίες για τη μητρότητα</a:t>
            </a:r>
          </a:p>
          <a:p>
            <a:pPr marL="342900" lvl="0" indent="-342900" algn="just">
              <a:buSzPts val="1000"/>
              <a:buFont typeface="Symbol"/>
              <a:buChar char=""/>
              <a:tabLst>
                <a:tab pos="457200" algn="l"/>
              </a:tabLst>
            </a:pPr>
            <a:r>
              <a:rPr lang="el-GR" sz="1600" dirty="0">
                <a:solidFill>
                  <a:prstClr val="black">
                    <a:lumMod val="75000"/>
                    <a:lumOff val="25000"/>
                  </a:prstClr>
                </a:solidFill>
                <a:latin typeface="Calibri"/>
                <a:ea typeface="Calibri"/>
                <a:cs typeface="Times New Roman"/>
              </a:rPr>
              <a:t>απότομες συναισθηματικές μεταπτώσεις</a:t>
            </a:r>
          </a:p>
          <a:p>
            <a:pPr marL="342900" lvl="0" indent="-342900" algn="just">
              <a:buSzPts val="1000"/>
              <a:buFont typeface="Symbol"/>
              <a:buChar char=""/>
              <a:tabLst>
                <a:tab pos="457200" algn="l"/>
              </a:tabLst>
            </a:pPr>
            <a:r>
              <a:rPr lang="el-GR" sz="1600" dirty="0">
                <a:solidFill>
                  <a:prstClr val="black">
                    <a:lumMod val="75000"/>
                    <a:lumOff val="25000"/>
                  </a:prstClr>
                </a:solidFill>
                <a:latin typeface="Calibri"/>
                <a:ea typeface="Calibri"/>
                <a:cs typeface="Times New Roman"/>
              </a:rPr>
              <a:t>έντονη θλίψη</a:t>
            </a:r>
          </a:p>
          <a:p>
            <a:pPr marL="342900" lvl="0" indent="-342900" algn="just">
              <a:buSzPts val="1000"/>
              <a:buFont typeface="Symbol"/>
              <a:buChar char=""/>
              <a:tabLst>
                <a:tab pos="457200" algn="l"/>
              </a:tabLst>
            </a:pPr>
            <a:r>
              <a:rPr lang="el-GR" sz="1600" dirty="0">
                <a:solidFill>
                  <a:prstClr val="black">
                    <a:lumMod val="75000"/>
                    <a:lumOff val="25000"/>
                  </a:prstClr>
                </a:solidFill>
                <a:latin typeface="Calibri"/>
                <a:ea typeface="Calibri"/>
                <a:cs typeface="Times New Roman"/>
              </a:rPr>
              <a:t>άρνηση ενασχόλησης με το παιδί ή </a:t>
            </a:r>
            <a:r>
              <a:rPr lang="el-GR" sz="1600" dirty="0" smtClean="0">
                <a:solidFill>
                  <a:prstClr val="black">
                    <a:lumMod val="75000"/>
                    <a:lumOff val="25000"/>
                  </a:prstClr>
                </a:solidFill>
                <a:latin typeface="Calibri"/>
                <a:ea typeface="Calibri"/>
                <a:cs typeface="Times New Roman"/>
              </a:rPr>
              <a:t>              επιθετικότητα </a:t>
            </a:r>
            <a:r>
              <a:rPr lang="el-GR" sz="1600" dirty="0">
                <a:solidFill>
                  <a:prstClr val="black">
                    <a:lumMod val="75000"/>
                    <a:lumOff val="25000"/>
                  </a:prstClr>
                </a:solidFill>
                <a:latin typeface="Calibri"/>
                <a:ea typeface="Calibri"/>
                <a:cs typeface="Times New Roman"/>
              </a:rPr>
              <a:t>προς αυτό</a:t>
            </a:r>
          </a:p>
          <a:p>
            <a:pPr marL="342900" lvl="0" indent="-342900" algn="just">
              <a:buSzPts val="1000"/>
              <a:buFont typeface="Symbol"/>
              <a:buChar char=""/>
              <a:tabLst>
                <a:tab pos="457200" algn="l"/>
              </a:tabLst>
            </a:pPr>
            <a:r>
              <a:rPr lang="el-GR" sz="1600" dirty="0">
                <a:solidFill>
                  <a:prstClr val="black">
                    <a:lumMod val="75000"/>
                    <a:lumOff val="25000"/>
                  </a:prstClr>
                </a:solidFill>
                <a:latin typeface="Calibri"/>
                <a:ea typeface="Calibri"/>
                <a:cs typeface="Times New Roman"/>
              </a:rPr>
              <a:t>απώλεια ευχαρίστησης σε πράγματα που </a:t>
            </a:r>
            <a:r>
              <a:rPr lang="el-GR" sz="1600" dirty="0" smtClean="0">
                <a:solidFill>
                  <a:prstClr val="black">
                    <a:lumMod val="75000"/>
                    <a:lumOff val="25000"/>
                  </a:prstClr>
                </a:solidFill>
                <a:latin typeface="Calibri"/>
                <a:ea typeface="Calibri"/>
                <a:cs typeface="Times New Roman"/>
              </a:rPr>
              <a:t>  πρωτύτερα </a:t>
            </a:r>
            <a:r>
              <a:rPr lang="el-GR" sz="1600" dirty="0">
                <a:solidFill>
                  <a:prstClr val="black">
                    <a:lumMod val="75000"/>
                    <a:lumOff val="25000"/>
                  </a:prstClr>
                </a:solidFill>
                <a:latin typeface="Calibri"/>
                <a:ea typeface="Calibri"/>
                <a:cs typeface="Times New Roman"/>
              </a:rPr>
              <a:t>θα ευχαριστούσαν τη γυναίκα </a:t>
            </a:r>
          </a:p>
          <a:p>
            <a:pPr marL="342900" lvl="0" indent="-342900" algn="just">
              <a:buSzPts val="1000"/>
              <a:buFont typeface="Symbol"/>
              <a:buChar char=""/>
              <a:tabLst>
                <a:tab pos="457200" algn="l"/>
              </a:tabLst>
            </a:pPr>
            <a:r>
              <a:rPr lang="el-GR" sz="1600" dirty="0" err="1">
                <a:solidFill>
                  <a:prstClr val="black">
                    <a:lumMod val="75000"/>
                    <a:lumOff val="25000"/>
                  </a:prstClr>
                </a:solidFill>
                <a:latin typeface="Calibri"/>
                <a:ea typeface="Calibri"/>
                <a:cs typeface="Times New Roman"/>
              </a:rPr>
              <a:t>ευσυγκινησία</a:t>
            </a:r>
            <a:r>
              <a:rPr lang="el-GR" sz="1600" dirty="0">
                <a:solidFill>
                  <a:prstClr val="black">
                    <a:lumMod val="75000"/>
                    <a:lumOff val="25000"/>
                  </a:prstClr>
                </a:solidFill>
                <a:latin typeface="Calibri"/>
                <a:ea typeface="Calibri"/>
                <a:cs typeface="Times New Roman"/>
              </a:rPr>
              <a:t> χωρίς προφανείς λόγους</a:t>
            </a:r>
          </a:p>
        </p:txBody>
      </p:sp>
      <p:sp>
        <p:nvSpPr>
          <p:cNvPr id="7" name="TextBox 6"/>
          <p:cNvSpPr txBox="1"/>
          <p:nvPr/>
        </p:nvSpPr>
        <p:spPr>
          <a:xfrm>
            <a:off x="477888" y="4653136"/>
            <a:ext cx="8280920" cy="1977464"/>
          </a:xfrm>
          <a:prstGeom prst="rect">
            <a:avLst/>
          </a:prstGeom>
          <a:noFill/>
        </p:spPr>
        <p:txBody>
          <a:bodyPr wrap="square" rtlCol="0">
            <a:spAutoFit/>
          </a:bodyPr>
          <a:lstStyle/>
          <a:p>
            <a:pPr lvl="0">
              <a:spcAft>
                <a:spcPts val="300"/>
              </a:spcAft>
            </a:pPr>
            <a:r>
              <a:rPr lang="el-GR" dirty="0">
                <a:solidFill>
                  <a:prstClr val="black">
                    <a:lumMod val="75000"/>
                    <a:lumOff val="25000"/>
                  </a:prstClr>
                </a:solidFill>
                <a:latin typeface="Calibri" pitchFamily="34" charset="0"/>
                <a:ea typeface="Calibri"/>
                <a:cs typeface="Calibri" pitchFamily="34" charset="0"/>
              </a:rPr>
              <a:t>Τα συμπτώματα αυτά είναι συνήθως προσωρινά και μπορούν να αντιμετωπιστούν.</a:t>
            </a:r>
          </a:p>
          <a:p>
            <a:pPr lvl="0" algn="just">
              <a:spcBef>
                <a:spcPct val="20000"/>
              </a:spcBef>
            </a:pPr>
            <a:endParaRPr lang="el-GR" sz="1000" b="1" dirty="0" smtClean="0">
              <a:solidFill>
                <a:prstClr val="black">
                  <a:lumMod val="75000"/>
                  <a:lumOff val="25000"/>
                </a:prstClr>
              </a:solidFill>
              <a:latin typeface="Calibri" pitchFamily="34" charset="0"/>
              <a:ea typeface="Calibri"/>
              <a:cs typeface="Calibri" pitchFamily="34" charset="0"/>
            </a:endParaRPr>
          </a:p>
          <a:p>
            <a:pPr lvl="0" algn="just">
              <a:spcBef>
                <a:spcPct val="20000"/>
              </a:spcBef>
            </a:pPr>
            <a:r>
              <a:rPr lang="el-GR" dirty="0" smtClean="0">
                <a:solidFill>
                  <a:prstClr val="black">
                    <a:lumMod val="75000"/>
                    <a:lumOff val="25000"/>
                  </a:prstClr>
                </a:solidFill>
                <a:latin typeface="Calibri" pitchFamily="34" charset="0"/>
                <a:ea typeface="Calibri"/>
                <a:cs typeface="Calibri" pitchFamily="34" charset="0"/>
              </a:rPr>
              <a:t>Ανησυχητικά </a:t>
            </a:r>
            <a:r>
              <a:rPr lang="el-GR" dirty="0">
                <a:solidFill>
                  <a:prstClr val="black">
                    <a:lumMod val="75000"/>
                    <a:lumOff val="25000"/>
                  </a:prstClr>
                </a:solidFill>
                <a:latin typeface="Calibri" pitchFamily="34" charset="0"/>
                <a:ea typeface="Calibri"/>
                <a:cs typeface="Calibri" pitchFamily="34" charset="0"/>
              </a:rPr>
              <a:t>σημεία των συμπτωμάτων: </a:t>
            </a:r>
          </a:p>
          <a:p>
            <a:pPr lvl="0" algn="just">
              <a:spcBef>
                <a:spcPct val="20000"/>
              </a:spcBef>
            </a:pPr>
            <a:r>
              <a:rPr lang="el-GR" b="1" dirty="0">
                <a:solidFill>
                  <a:prstClr val="black">
                    <a:lumMod val="75000"/>
                    <a:lumOff val="25000"/>
                  </a:prstClr>
                </a:solidFill>
                <a:latin typeface="Calibri" pitchFamily="34" charset="0"/>
                <a:ea typeface="Calibri"/>
                <a:cs typeface="Calibri" pitchFamily="34" charset="0"/>
              </a:rPr>
              <a:t>παρατεταμένη διάρκεια, μεγάλη ένταση, πολύ έντονο άγχος, διαφορετική αντίληψη της πραγματικότητας, ατομικό και οικογενειακό ιστορικό</a:t>
            </a:r>
            <a:r>
              <a:rPr lang="el-GR" b="1" dirty="0" smtClean="0">
                <a:solidFill>
                  <a:prstClr val="black">
                    <a:lumMod val="75000"/>
                    <a:lumOff val="25000"/>
                  </a:prstClr>
                </a:solidFill>
                <a:latin typeface="Calibri" pitchFamily="34" charset="0"/>
                <a:ea typeface="Calibri"/>
                <a:cs typeface="Calibri" pitchFamily="34" charset="0"/>
              </a:rPr>
              <a:t>.</a:t>
            </a:r>
          </a:p>
          <a:p>
            <a:pPr lvl="0" algn="just">
              <a:spcBef>
                <a:spcPct val="20000"/>
              </a:spcBef>
            </a:pPr>
            <a:endParaRPr lang="el-GR" sz="800" b="1" dirty="0">
              <a:solidFill>
                <a:prstClr val="black">
                  <a:lumMod val="75000"/>
                  <a:lumOff val="25000"/>
                </a:prstClr>
              </a:solidFill>
              <a:latin typeface="Calibri" pitchFamily="34" charset="0"/>
              <a:ea typeface="Calibri"/>
              <a:cs typeface="Calibri" pitchFamily="34" charset="0"/>
            </a:endParaRPr>
          </a:p>
          <a:p>
            <a:pPr marL="285750" lvl="0" indent="-285750" algn="just">
              <a:spcBef>
                <a:spcPct val="20000"/>
              </a:spcBef>
              <a:buClr>
                <a:srgbClr val="C7970F"/>
              </a:buClr>
              <a:buSzPct val="110000"/>
              <a:buFont typeface="Symbol" pitchFamily="18" charset="2"/>
              <a:buChar char=""/>
            </a:pPr>
            <a:r>
              <a:rPr lang="el-GR" sz="1600" dirty="0">
                <a:solidFill>
                  <a:prstClr val="black">
                    <a:lumMod val="75000"/>
                    <a:lumOff val="25000"/>
                  </a:prstClr>
                </a:solidFill>
                <a:latin typeface="Calibri" pitchFamily="34" charset="0"/>
                <a:ea typeface="Calibri"/>
                <a:cs typeface="Calibri" pitchFamily="34" charset="0"/>
              </a:rPr>
              <a:t> κατάθλιψη λοχείας, χρήζει τη βοήθεια ειδικού. </a:t>
            </a:r>
          </a:p>
        </p:txBody>
      </p:sp>
    </p:spTree>
    <p:extLst>
      <p:ext uri="{BB962C8B-B14F-4D97-AF65-F5344CB8AC3E}">
        <p14:creationId xmlns:p14="http://schemas.microsoft.com/office/powerpoint/2010/main" val="1689368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800" dirty="0">
                <a:solidFill>
                  <a:prstClr val="black">
                    <a:lumMod val="75000"/>
                    <a:lumOff val="25000"/>
                  </a:prstClr>
                </a:solidFill>
                <a:latin typeface="Calibri" pitchFamily="34" charset="0"/>
                <a:cs typeface="Calibri" pitchFamily="34" charset="0"/>
              </a:rPr>
              <a:t>Ψυχολογικές μεταπτώσεις κατά τη λοχεία</a:t>
            </a:r>
            <a:endParaRPr lang="el-GR" dirty="0"/>
          </a:p>
        </p:txBody>
      </p:sp>
      <p:sp>
        <p:nvSpPr>
          <p:cNvPr id="3" name="Θέση περιεχομένου 2"/>
          <p:cNvSpPr>
            <a:spLocks noGrp="1"/>
          </p:cNvSpPr>
          <p:nvPr>
            <p:ph idx="1"/>
          </p:nvPr>
        </p:nvSpPr>
        <p:spPr>
          <a:xfrm>
            <a:off x="467544" y="1412776"/>
            <a:ext cx="8229600" cy="460648"/>
          </a:xfrm>
        </p:spPr>
        <p:txBody>
          <a:bodyPr/>
          <a:lstStyle/>
          <a:p>
            <a:r>
              <a:rPr lang="el-GR" dirty="0" smtClean="0">
                <a:latin typeface="Calibri" pitchFamily="34" charset="0"/>
                <a:cs typeface="Calibri" pitchFamily="34" charset="0"/>
              </a:rPr>
              <a:t>Γιατί συμβαίνει αυτό…</a:t>
            </a:r>
            <a:endParaRPr lang="el-GR" dirty="0">
              <a:latin typeface="Calibri" pitchFamily="34" charset="0"/>
              <a:cs typeface="Calibri" pitchFamily="34" charset="0"/>
            </a:endParaRPr>
          </a:p>
        </p:txBody>
      </p:sp>
      <p:sp>
        <p:nvSpPr>
          <p:cNvPr id="4" name="Θέση περιεχομένου 3"/>
          <p:cNvSpPr>
            <a:spLocks noGrp="1"/>
          </p:cNvSpPr>
          <p:nvPr>
            <p:ph idx="10"/>
          </p:nvPr>
        </p:nvSpPr>
        <p:spPr>
          <a:xfrm>
            <a:off x="467544" y="1988840"/>
            <a:ext cx="8229600" cy="3600400"/>
          </a:xfrm>
        </p:spPr>
        <p:txBody>
          <a:bodyPr/>
          <a:lstStyle/>
          <a:p>
            <a:pPr marL="285750" indent="-285750" algn="just">
              <a:lnSpc>
                <a:spcPct val="115000"/>
              </a:lnSpc>
              <a:spcBef>
                <a:spcPts val="0"/>
              </a:spcBef>
              <a:spcAft>
                <a:spcPts val="300"/>
              </a:spcAft>
              <a:buClr>
                <a:srgbClr val="C7970F"/>
              </a:buClr>
              <a:buFont typeface="Wingdings" pitchFamily="2" charset="2"/>
              <a:buChar char="q"/>
            </a:pPr>
            <a:r>
              <a:rPr lang="el-GR" sz="1800" dirty="0" smtClean="0">
                <a:latin typeface="Calibri"/>
                <a:ea typeface="Calibri"/>
                <a:cs typeface="Times New Roman"/>
              </a:rPr>
              <a:t>Οι δραματικές </a:t>
            </a:r>
            <a:r>
              <a:rPr lang="el-GR" sz="1800" dirty="0">
                <a:latin typeface="Calibri"/>
                <a:ea typeface="Calibri"/>
                <a:cs typeface="Times New Roman"/>
              </a:rPr>
              <a:t>αλλαγές στα επίπεδα των ορμονών του οργανισμού τους, </a:t>
            </a:r>
            <a:r>
              <a:rPr lang="el-GR" sz="1800" dirty="0" smtClean="0">
                <a:latin typeface="Calibri"/>
                <a:ea typeface="Calibri"/>
                <a:cs typeface="Times New Roman"/>
              </a:rPr>
              <a:t>           γεγονός </a:t>
            </a:r>
            <a:r>
              <a:rPr lang="el-GR" sz="1800" dirty="0">
                <a:latin typeface="Calibri"/>
                <a:ea typeface="Calibri"/>
                <a:cs typeface="Times New Roman"/>
              </a:rPr>
              <a:t>που </a:t>
            </a:r>
            <a:r>
              <a:rPr lang="el-GR" sz="1800" dirty="0" smtClean="0">
                <a:latin typeface="Calibri"/>
                <a:ea typeface="Calibri"/>
                <a:cs typeface="Times New Roman"/>
              </a:rPr>
              <a:t>επιδρά </a:t>
            </a:r>
            <a:r>
              <a:rPr lang="el-GR" sz="1800" dirty="0">
                <a:latin typeface="Calibri"/>
                <a:ea typeface="Calibri"/>
                <a:cs typeface="Times New Roman"/>
              </a:rPr>
              <a:t>στο </a:t>
            </a:r>
            <a:r>
              <a:rPr lang="el-GR" sz="1800" dirty="0" smtClean="0">
                <a:latin typeface="Calibri"/>
                <a:ea typeface="Calibri"/>
                <a:cs typeface="Times New Roman"/>
              </a:rPr>
              <a:t>συναισθηματικό </a:t>
            </a:r>
            <a:r>
              <a:rPr lang="el-GR" sz="1800" dirty="0">
                <a:latin typeface="Calibri"/>
                <a:ea typeface="Calibri"/>
                <a:cs typeface="Times New Roman"/>
              </a:rPr>
              <a:t>κόσμο τους. </a:t>
            </a:r>
            <a:r>
              <a:rPr lang="el-GR" sz="1800" dirty="0" smtClean="0">
                <a:latin typeface="Calibri"/>
                <a:ea typeface="Calibri"/>
                <a:cs typeface="Times New Roman"/>
              </a:rPr>
              <a:t>Μέχρι </a:t>
            </a:r>
            <a:r>
              <a:rPr lang="el-GR" sz="1800" dirty="0">
                <a:latin typeface="Calibri"/>
                <a:ea typeface="Calibri"/>
                <a:cs typeface="Times New Roman"/>
              </a:rPr>
              <a:t>να ισορροπήσουν τα επίπεδα των </a:t>
            </a:r>
            <a:r>
              <a:rPr lang="el-GR" sz="1800" dirty="0" smtClean="0">
                <a:latin typeface="Calibri"/>
                <a:ea typeface="Calibri"/>
                <a:cs typeface="Times New Roman"/>
              </a:rPr>
              <a:t>ορμονών</a:t>
            </a:r>
            <a:r>
              <a:rPr lang="el-GR" sz="1800" dirty="0">
                <a:latin typeface="Calibri"/>
                <a:ea typeface="Calibri"/>
                <a:cs typeface="Times New Roman"/>
              </a:rPr>
              <a:t>, οι νέες μητέρες νιώθουν «πεσμένες», </a:t>
            </a:r>
            <a:r>
              <a:rPr lang="el-GR" sz="1800" dirty="0" smtClean="0">
                <a:latin typeface="Calibri"/>
                <a:ea typeface="Calibri"/>
                <a:cs typeface="Times New Roman"/>
              </a:rPr>
              <a:t>αίσθημα που  χαρακτηρίζει </a:t>
            </a:r>
            <a:r>
              <a:rPr lang="el-GR" sz="1800" dirty="0">
                <a:latin typeface="Calibri"/>
                <a:ea typeface="Calibri"/>
                <a:cs typeface="Times New Roman"/>
              </a:rPr>
              <a:t>συχνότερα τις γυναίκες που γίνονται πρώτη φορά </a:t>
            </a:r>
            <a:r>
              <a:rPr lang="el-GR" sz="1800" dirty="0" smtClean="0">
                <a:latin typeface="Calibri"/>
                <a:ea typeface="Calibri"/>
                <a:cs typeface="Times New Roman"/>
              </a:rPr>
              <a:t>μητέρες.</a:t>
            </a:r>
          </a:p>
          <a:p>
            <a:pPr marL="285750" indent="-285750" algn="just">
              <a:lnSpc>
                <a:spcPct val="115000"/>
              </a:lnSpc>
              <a:spcBef>
                <a:spcPts val="0"/>
              </a:spcBef>
              <a:spcAft>
                <a:spcPts val="300"/>
              </a:spcAft>
              <a:buClr>
                <a:srgbClr val="C7970F"/>
              </a:buClr>
              <a:buFont typeface="Wingdings" pitchFamily="2" charset="2"/>
              <a:buChar char="q"/>
            </a:pPr>
            <a:r>
              <a:rPr lang="el-GR" sz="1800" dirty="0" smtClean="0">
                <a:latin typeface="Calibri"/>
                <a:ea typeface="Calibri"/>
                <a:cs typeface="Times New Roman"/>
              </a:rPr>
              <a:t>Η εξάντληση </a:t>
            </a:r>
            <a:r>
              <a:rPr lang="el-GR" sz="1800" dirty="0">
                <a:latin typeface="Calibri"/>
                <a:ea typeface="Calibri"/>
                <a:cs typeface="Times New Roman"/>
              </a:rPr>
              <a:t>από τη φροντίδα του μωρού</a:t>
            </a:r>
          </a:p>
          <a:p>
            <a:pPr marL="285750" indent="-285750" algn="just">
              <a:lnSpc>
                <a:spcPct val="115000"/>
              </a:lnSpc>
              <a:spcBef>
                <a:spcPts val="0"/>
              </a:spcBef>
              <a:spcAft>
                <a:spcPts val="300"/>
              </a:spcAft>
              <a:buClr>
                <a:srgbClr val="C7970F"/>
              </a:buClr>
              <a:buFont typeface="Wingdings" pitchFamily="2" charset="2"/>
              <a:buChar char="q"/>
            </a:pPr>
            <a:r>
              <a:rPr lang="el-GR" sz="1800" dirty="0" smtClean="0">
                <a:latin typeface="Calibri"/>
                <a:ea typeface="Calibri"/>
                <a:cs typeface="Times New Roman"/>
              </a:rPr>
              <a:t>Η </a:t>
            </a:r>
            <a:r>
              <a:rPr lang="el-GR" sz="1800" dirty="0">
                <a:latin typeface="Calibri"/>
                <a:ea typeface="Calibri"/>
                <a:cs typeface="Times New Roman"/>
              </a:rPr>
              <a:t>πρωτόγνωρη αίσθηση ευθύνης που βιώνει η νέα μητέρα</a:t>
            </a:r>
          </a:p>
          <a:p>
            <a:pPr marL="285750" indent="-285750" algn="just">
              <a:lnSpc>
                <a:spcPct val="115000"/>
              </a:lnSpc>
              <a:spcBef>
                <a:spcPts val="0"/>
              </a:spcBef>
              <a:spcAft>
                <a:spcPts val="300"/>
              </a:spcAft>
              <a:buClr>
                <a:srgbClr val="C7970F"/>
              </a:buClr>
              <a:buFont typeface="Wingdings" pitchFamily="2" charset="2"/>
              <a:buChar char="q"/>
            </a:pPr>
            <a:r>
              <a:rPr lang="el-GR" sz="1800" dirty="0" smtClean="0">
                <a:latin typeface="Calibri"/>
                <a:ea typeface="Calibri"/>
                <a:cs typeface="Times New Roman"/>
              </a:rPr>
              <a:t>Η Συναισθηματική Εξέλιξη (το </a:t>
            </a:r>
            <a:r>
              <a:rPr lang="el-GR" sz="1800" dirty="0">
                <a:latin typeface="Calibri"/>
                <a:ea typeface="Calibri"/>
                <a:cs typeface="Times New Roman"/>
              </a:rPr>
              <a:t>πώς έχει γαλουχηθεί η </a:t>
            </a:r>
            <a:r>
              <a:rPr lang="el-GR" sz="1800" dirty="0" smtClean="0">
                <a:latin typeface="Calibri"/>
                <a:ea typeface="Calibri"/>
                <a:cs typeface="Times New Roman"/>
              </a:rPr>
              <a:t>μητέρα)</a:t>
            </a:r>
            <a:endParaRPr lang="el-GR" sz="1800" dirty="0">
              <a:latin typeface="Calibri"/>
              <a:ea typeface="Calibri"/>
              <a:cs typeface="Times New Roman"/>
            </a:endParaRPr>
          </a:p>
          <a:p>
            <a:pPr marL="285750" indent="-285750" algn="just">
              <a:lnSpc>
                <a:spcPct val="115000"/>
              </a:lnSpc>
              <a:spcBef>
                <a:spcPts val="0"/>
              </a:spcBef>
              <a:spcAft>
                <a:spcPts val="300"/>
              </a:spcAft>
              <a:buClr>
                <a:srgbClr val="C7970F"/>
              </a:buClr>
              <a:buFont typeface="Wingdings" pitchFamily="2" charset="2"/>
              <a:buChar char="q"/>
            </a:pPr>
            <a:r>
              <a:rPr lang="el-GR" sz="1800" dirty="0" smtClean="0">
                <a:latin typeface="Calibri"/>
                <a:ea typeface="Calibri"/>
                <a:cs typeface="Times New Roman"/>
              </a:rPr>
              <a:t>Ο τρόπος χειρισμού των αλλαγών </a:t>
            </a:r>
            <a:r>
              <a:rPr lang="el-GR" sz="1800" dirty="0">
                <a:latin typeface="Calibri"/>
                <a:ea typeface="Calibri"/>
                <a:cs typeface="Times New Roman"/>
              </a:rPr>
              <a:t>που συμβαίνουν στην ζωή της όπως:</a:t>
            </a:r>
          </a:p>
          <a:p>
            <a:pPr marL="1085850" lvl="1" indent="-342900" algn="just">
              <a:lnSpc>
                <a:spcPct val="115000"/>
              </a:lnSpc>
              <a:spcBef>
                <a:spcPts val="0"/>
              </a:spcBef>
              <a:spcAft>
                <a:spcPts val="300"/>
              </a:spcAft>
              <a:buClr>
                <a:srgbClr val="C7970F"/>
              </a:buClr>
              <a:buSzPts val="1000"/>
              <a:buFont typeface="Wingdings" pitchFamily="2" charset="2"/>
              <a:buChar char="ü"/>
              <a:tabLst>
                <a:tab pos="457200" algn="l"/>
              </a:tabLst>
            </a:pPr>
            <a:r>
              <a:rPr lang="el-GR" sz="1600" dirty="0">
                <a:latin typeface="Calibri"/>
                <a:ea typeface="Calibri"/>
                <a:cs typeface="Times New Roman"/>
              </a:rPr>
              <a:t>Ο αποχωρισμός από το βρέφος που </a:t>
            </a:r>
            <a:r>
              <a:rPr lang="el-GR" sz="1600" dirty="0" smtClean="0">
                <a:latin typeface="Calibri"/>
                <a:ea typeface="Calibri"/>
                <a:cs typeface="Times New Roman"/>
              </a:rPr>
              <a:t>κυοφορούσε και αντιλαμβανόταν </a:t>
            </a:r>
            <a:r>
              <a:rPr lang="el-GR" sz="1600" dirty="0">
                <a:latin typeface="Calibri"/>
                <a:ea typeface="Calibri"/>
                <a:cs typeface="Times New Roman"/>
              </a:rPr>
              <a:t>ως </a:t>
            </a:r>
            <a:r>
              <a:rPr lang="el-GR" sz="1600" dirty="0" smtClean="0">
                <a:latin typeface="Calibri"/>
                <a:ea typeface="Calibri"/>
                <a:cs typeface="Times New Roman"/>
              </a:rPr>
              <a:t>          κομμάτι </a:t>
            </a:r>
            <a:r>
              <a:rPr lang="el-GR" sz="1600" dirty="0">
                <a:latin typeface="Calibri"/>
                <a:ea typeface="Calibri"/>
                <a:cs typeface="Times New Roman"/>
              </a:rPr>
              <a:t>της και </a:t>
            </a:r>
            <a:r>
              <a:rPr lang="el-GR" sz="1600" dirty="0" smtClean="0">
                <a:latin typeface="Calibri"/>
                <a:ea typeface="Calibri"/>
                <a:cs typeface="Times New Roman"/>
              </a:rPr>
              <a:t>από </a:t>
            </a:r>
            <a:r>
              <a:rPr lang="el-GR" sz="1600" dirty="0" smtClean="0">
                <a:latin typeface="Calibri"/>
                <a:ea typeface="Calibri"/>
                <a:cs typeface="Times New Roman"/>
              </a:rPr>
              <a:t>το οποίο  καλείται </a:t>
            </a:r>
            <a:r>
              <a:rPr lang="el-GR" sz="1600" dirty="0">
                <a:latin typeface="Calibri"/>
                <a:ea typeface="Calibri"/>
                <a:cs typeface="Times New Roman"/>
              </a:rPr>
              <a:t>να διαφοροποιηθεί </a:t>
            </a:r>
            <a:r>
              <a:rPr lang="el-GR" sz="1600" dirty="0" smtClean="0">
                <a:latin typeface="Calibri"/>
                <a:ea typeface="Calibri"/>
                <a:cs typeface="Times New Roman"/>
              </a:rPr>
              <a:t>με </a:t>
            </a:r>
            <a:r>
              <a:rPr lang="el-GR" sz="1600" dirty="0">
                <a:latin typeface="Calibri"/>
                <a:ea typeface="Calibri"/>
                <a:cs typeface="Times New Roman"/>
              </a:rPr>
              <a:t>τη γέννησή του.</a:t>
            </a:r>
          </a:p>
          <a:p>
            <a:pPr marL="1085850" lvl="1" indent="-342900" algn="just">
              <a:lnSpc>
                <a:spcPct val="115000"/>
              </a:lnSpc>
              <a:spcBef>
                <a:spcPts val="0"/>
              </a:spcBef>
              <a:spcAft>
                <a:spcPts val="300"/>
              </a:spcAft>
              <a:buClr>
                <a:srgbClr val="C7970F"/>
              </a:buClr>
              <a:buSzPts val="1000"/>
              <a:buFont typeface="Wingdings" pitchFamily="2" charset="2"/>
              <a:buChar char="ü"/>
              <a:tabLst>
                <a:tab pos="457200" algn="l"/>
              </a:tabLst>
            </a:pPr>
            <a:r>
              <a:rPr lang="el-GR" sz="1600" dirty="0">
                <a:latin typeface="Calibri"/>
                <a:ea typeface="Calibri"/>
                <a:cs typeface="Times New Roman"/>
              </a:rPr>
              <a:t>Ο αποχωρισμός από τον σύντροφο ως την πρωταρχική πηγή ευχαρίστησης και </a:t>
            </a:r>
            <a:r>
              <a:rPr lang="el-GR" sz="1600" dirty="0" smtClean="0">
                <a:latin typeface="Calibri"/>
                <a:ea typeface="Calibri"/>
                <a:cs typeface="Times New Roman"/>
              </a:rPr>
              <a:t> το </a:t>
            </a:r>
            <a:r>
              <a:rPr lang="el-GR" sz="1600" dirty="0">
                <a:latin typeface="Calibri"/>
                <a:ea typeface="Calibri"/>
                <a:cs typeface="Times New Roman"/>
              </a:rPr>
              <a:t>μοναδικό στόχο </a:t>
            </a:r>
            <a:r>
              <a:rPr lang="el-GR" sz="1600" dirty="0" smtClean="0">
                <a:latin typeface="Calibri"/>
                <a:ea typeface="Calibri"/>
                <a:cs typeface="Times New Roman"/>
              </a:rPr>
              <a:t>εκτόνωσης </a:t>
            </a:r>
            <a:r>
              <a:rPr lang="el-GR" sz="1600" dirty="0">
                <a:latin typeface="Calibri"/>
                <a:ea typeface="Calibri"/>
                <a:cs typeface="Times New Roman"/>
              </a:rPr>
              <a:t>ενέργειας μέσα στην </a:t>
            </a:r>
            <a:r>
              <a:rPr lang="el-GR" sz="1600" dirty="0" smtClean="0">
                <a:latin typeface="Calibri"/>
                <a:ea typeface="Calibri"/>
                <a:cs typeface="Times New Roman"/>
              </a:rPr>
              <a:t>οικογένεια.</a:t>
            </a:r>
            <a:endParaRPr lang="el-GR" sz="1600" dirty="0">
              <a:latin typeface="Calibri"/>
              <a:ea typeface="Calibri"/>
              <a:cs typeface="Times New Roman"/>
            </a:endParaRPr>
          </a:p>
          <a:p>
            <a:pPr marL="1085850" lvl="1" indent="-342900" algn="just">
              <a:lnSpc>
                <a:spcPct val="115000"/>
              </a:lnSpc>
              <a:spcBef>
                <a:spcPts val="0"/>
              </a:spcBef>
              <a:spcAft>
                <a:spcPts val="300"/>
              </a:spcAft>
              <a:buClr>
                <a:srgbClr val="C7970F"/>
              </a:buClr>
              <a:buSzPts val="1000"/>
              <a:buFont typeface="Wingdings" pitchFamily="2" charset="2"/>
              <a:buChar char="ü"/>
              <a:tabLst>
                <a:tab pos="457200" algn="l"/>
              </a:tabLst>
            </a:pPr>
            <a:r>
              <a:rPr lang="el-GR" sz="1600" dirty="0">
                <a:latin typeface="Calibri"/>
                <a:ea typeface="Calibri"/>
                <a:cs typeface="Times New Roman"/>
              </a:rPr>
              <a:t>Ο αποχωρισμός από έναν πιο εγωκεντρικό και ναρκισσιστικό τρόπο ύπαρξης.</a:t>
            </a:r>
          </a:p>
          <a:p>
            <a:pPr marL="1085850" lvl="1" indent="-342900" algn="just">
              <a:lnSpc>
                <a:spcPct val="115000"/>
              </a:lnSpc>
              <a:spcBef>
                <a:spcPts val="0"/>
              </a:spcBef>
              <a:spcAft>
                <a:spcPts val="300"/>
              </a:spcAft>
              <a:buClr>
                <a:srgbClr val="C7970F"/>
              </a:buClr>
              <a:buSzPts val="1000"/>
              <a:buFont typeface="Wingdings" pitchFamily="2" charset="2"/>
              <a:buChar char="ü"/>
              <a:tabLst>
                <a:tab pos="457200" algn="l"/>
              </a:tabLst>
            </a:pPr>
            <a:r>
              <a:rPr lang="el-GR" sz="1600" dirty="0" smtClean="0">
                <a:latin typeface="Calibri"/>
                <a:ea typeface="Calibri"/>
                <a:cs typeface="Times New Roman"/>
              </a:rPr>
              <a:t>Σωματικές αλλαγές - </a:t>
            </a:r>
            <a:r>
              <a:rPr lang="el-GR" sz="1600" dirty="0">
                <a:latin typeface="Calibri"/>
                <a:ea typeface="Calibri"/>
                <a:cs typeface="Times New Roman"/>
              </a:rPr>
              <a:t>σωματικά τραύματα </a:t>
            </a:r>
            <a:r>
              <a:rPr lang="el-GR" sz="1600" dirty="0" smtClean="0">
                <a:latin typeface="Calibri"/>
                <a:ea typeface="Calibri"/>
                <a:cs typeface="Times New Roman"/>
              </a:rPr>
              <a:t>της εγκυμοσύνης.</a:t>
            </a:r>
            <a:endParaRPr lang="el-GR" sz="1600" dirty="0">
              <a:latin typeface="Calibri"/>
              <a:ea typeface="Calibri"/>
              <a:cs typeface="Times New Roman"/>
            </a:endParaRPr>
          </a:p>
          <a:p>
            <a:pPr marL="285750" indent="-285750" algn="just">
              <a:spcBef>
                <a:spcPts val="0"/>
              </a:spcBef>
              <a:spcAft>
                <a:spcPts val="300"/>
              </a:spcAft>
              <a:buClr>
                <a:srgbClr val="C7970F"/>
              </a:buClr>
              <a:buFont typeface="Wingdings" pitchFamily="2" charset="2"/>
              <a:buChar char="ü"/>
            </a:pPr>
            <a:endParaRPr lang="el-GR" sz="1800" dirty="0"/>
          </a:p>
        </p:txBody>
      </p:sp>
    </p:spTree>
    <p:extLst>
      <p:ext uri="{BB962C8B-B14F-4D97-AF65-F5344CB8AC3E}">
        <p14:creationId xmlns:p14="http://schemas.microsoft.com/office/powerpoint/2010/main" val="146843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0"/>
            <a:ext cx="7596336" cy="1069514"/>
          </a:xfrm>
        </p:spPr>
        <p:txBody>
          <a:bodyPr/>
          <a:lstStyle/>
          <a:p>
            <a:r>
              <a:rPr lang="el-GR" dirty="0" smtClean="0">
                <a:latin typeface="Calibri" pitchFamily="34" charset="0"/>
                <a:cs typeface="Calibri" pitchFamily="34" charset="0"/>
              </a:rPr>
              <a:t>Συναισθηματικό δίχτυ προστασίας</a:t>
            </a:r>
            <a:endParaRPr lang="el-GR" dirty="0">
              <a:latin typeface="Calibri" pitchFamily="34" charset="0"/>
              <a:cs typeface="Calibri" pitchFamily="34" charset="0"/>
            </a:endParaRPr>
          </a:p>
        </p:txBody>
      </p:sp>
      <p:sp>
        <p:nvSpPr>
          <p:cNvPr id="4" name="Θέση περιεχομένου 3"/>
          <p:cNvSpPr>
            <a:spLocks noGrp="1"/>
          </p:cNvSpPr>
          <p:nvPr>
            <p:ph idx="10"/>
          </p:nvPr>
        </p:nvSpPr>
        <p:spPr>
          <a:xfrm>
            <a:off x="2123728" y="1700808"/>
            <a:ext cx="6686400" cy="4147865"/>
          </a:xfrm>
        </p:spPr>
        <p:txBody>
          <a:bodyPr/>
          <a:lstStyle/>
          <a:p>
            <a:pPr marL="285750" indent="-285750">
              <a:buClr>
                <a:srgbClr val="AF850D"/>
              </a:buClr>
              <a:buFont typeface="Wingdings" pitchFamily="2" charset="2"/>
              <a:buChar char="q"/>
            </a:pPr>
            <a:r>
              <a:rPr lang="el-GR" sz="2000" dirty="0" smtClean="0">
                <a:latin typeface="Calibri" pitchFamily="34" charset="0"/>
                <a:cs typeface="Calibri" pitchFamily="34" charset="0"/>
              </a:rPr>
              <a:t>Υποστηρικτικό οικογενειακό περιβάλλον</a:t>
            </a:r>
          </a:p>
          <a:p>
            <a:pPr marL="285750" indent="-285750">
              <a:buClr>
                <a:srgbClr val="AF850D"/>
              </a:buClr>
              <a:buFont typeface="Wingdings" pitchFamily="2" charset="2"/>
              <a:buChar char="q"/>
            </a:pPr>
            <a:r>
              <a:rPr lang="el-GR" sz="2000" dirty="0" smtClean="0">
                <a:latin typeface="Calibri" pitchFamily="34" charset="0"/>
                <a:cs typeface="Calibri" pitchFamily="34" charset="0"/>
              </a:rPr>
              <a:t>Επικοινωνία </a:t>
            </a:r>
            <a:r>
              <a:rPr lang="el-GR" sz="2000" dirty="0">
                <a:latin typeface="Calibri" pitchFamily="34" charset="0"/>
                <a:cs typeface="Calibri" pitchFamily="34" charset="0"/>
              </a:rPr>
              <a:t>ζ</a:t>
            </a:r>
            <a:r>
              <a:rPr lang="el-GR" sz="2000" dirty="0" smtClean="0">
                <a:latin typeface="Calibri" pitchFamily="34" charset="0"/>
                <a:cs typeface="Calibri" pitchFamily="34" charset="0"/>
              </a:rPr>
              <a:t>ευγαριού</a:t>
            </a:r>
          </a:p>
          <a:p>
            <a:pPr marL="1028700" lvl="1">
              <a:buClr>
                <a:srgbClr val="C7970F"/>
              </a:buClr>
              <a:buFont typeface="Wingdings" pitchFamily="2" charset="2"/>
              <a:buChar char="ü"/>
            </a:pPr>
            <a:r>
              <a:rPr lang="el-GR" sz="1600" dirty="0" smtClean="0">
                <a:latin typeface="Calibri" pitchFamily="34" charset="0"/>
                <a:cs typeface="Calibri" pitchFamily="34" charset="0"/>
              </a:rPr>
              <a:t>ενθάρρυνση για συζήτηση</a:t>
            </a:r>
          </a:p>
          <a:p>
            <a:pPr marL="1028700" lvl="1">
              <a:buClr>
                <a:srgbClr val="C7970F"/>
              </a:buClr>
              <a:buFont typeface="Wingdings" pitchFamily="2" charset="2"/>
              <a:buChar char="ü"/>
            </a:pPr>
            <a:r>
              <a:rPr lang="el-GR" sz="1600" dirty="0">
                <a:latin typeface="Calibri" pitchFamily="34" charset="0"/>
                <a:cs typeface="Calibri" pitchFamily="34" charset="0"/>
              </a:rPr>
              <a:t>κ</a:t>
            </a:r>
            <a:r>
              <a:rPr lang="el-GR" sz="1600" dirty="0" smtClean="0">
                <a:latin typeface="Calibri" pitchFamily="34" charset="0"/>
                <a:cs typeface="Calibri" pitchFamily="34" charset="0"/>
              </a:rPr>
              <a:t>ατανόηση των συναισθημάτων</a:t>
            </a:r>
          </a:p>
          <a:p>
            <a:pPr marL="1028700" lvl="1">
              <a:buClr>
                <a:srgbClr val="C7970F"/>
              </a:buClr>
              <a:buFont typeface="Wingdings" pitchFamily="2" charset="2"/>
              <a:buChar char="ü"/>
            </a:pPr>
            <a:r>
              <a:rPr lang="el-GR" sz="1600" dirty="0">
                <a:latin typeface="Calibri" pitchFamily="34" charset="0"/>
                <a:cs typeface="Calibri" pitchFamily="34" charset="0"/>
              </a:rPr>
              <a:t>α</a:t>
            </a:r>
            <a:r>
              <a:rPr lang="el-GR" sz="1600" dirty="0" smtClean="0">
                <a:latin typeface="Calibri" pitchFamily="34" charset="0"/>
                <a:cs typeface="Calibri" pitchFamily="34" charset="0"/>
              </a:rPr>
              <a:t>ποδοχή</a:t>
            </a:r>
          </a:p>
          <a:p>
            <a:pPr marL="1028700" lvl="1">
              <a:buClr>
                <a:srgbClr val="C7970F"/>
              </a:buClr>
              <a:buFont typeface="Wingdings" pitchFamily="2" charset="2"/>
              <a:buChar char="ü"/>
            </a:pPr>
            <a:r>
              <a:rPr lang="el-GR" sz="1600" dirty="0">
                <a:latin typeface="Calibri" pitchFamily="34" charset="0"/>
                <a:cs typeface="Calibri" pitchFamily="34" charset="0"/>
              </a:rPr>
              <a:t>π</a:t>
            </a:r>
            <a:r>
              <a:rPr lang="el-GR" sz="1600" dirty="0" smtClean="0">
                <a:latin typeface="Calibri" pitchFamily="34" charset="0"/>
                <a:cs typeface="Calibri" pitchFamily="34" charset="0"/>
              </a:rPr>
              <a:t>ρακτική βοήθεια</a:t>
            </a:r>
          </a:p>
          <a:p>
            <a:pPr marL="285750" indent="-285750">
              <a:buFont typeface="Wingdings" pitchFamily="2" charset="2"/>
              <a:buChar char="ü"/>
            </a:pPr>
            <a:endParaRPr lang="el-GR" sz="2000" dirty="0">
              <a:latin typeface="Calibri" pitchFamily="34" charset="0"/>
              <a:cs typeface="Calibri" pitchFamily="34" charset="0"/>
            </a:endParaRPr>
          </a:p>
          <a:p>
            <a:pPr marL="285750" indent="-285750">
              <a:buClr>
                <a:srgbClr val="C7970F"/>
              </a:buClr>
              <a:buFont typeface="Wingdings" pitchFamily="2" charset="2"/>
              <a:buChar char="q"/>
            </a:pPr>
            <a:r>
              <a:rPr lang="el-GR" sz="2000" dirty="0" smtClean="0">
                <a:latin typeface="Calibri" pitchFamily="34" charset="0"/>
                <a:cs typeface="Calibri" pitchFamily="34" charset="0"/>
              </a:rPr>
              <a:t>Προετοιμασία για την αλλαγή</a:t>
            </a:r>
          </a:p>
          <a:p>
            <a:pPr marL="1085850" lvl="1" indent="-342900">
              <a:buClr>
                <a:srgbClr val="C7970F"/>
              </a:buClr>
              <a:buFont typeface="Wingdings" pitchFamily="2" charset="2"/>
              <a:buChar char="ü"/>
            </a:pPr>
            <a:r>
              <a:rPr lang="el-GR" sz="1600" dirty="0" smtClean="0">
                <a:latin typeface="Calibri" pitchFamily="34" charset="0"/>
                <a:cs typeface="Calibri" pitchFamily="34" charset="0"/>
              </a:rPr>
              <a:t>Πρακτικά (ασκήσεις ανώδυνου τοκετού, μελέτη, επικοινωνία με γιατρό – μαία, οργάνωση χώρου/ρουχισμού)</a:t>
            </a:r>
          </a:p>
          <a:p>
            <a:pPr marL="1085850" lvl="1" indent="-342900">
              <a:buClr>
                <a:srgbClr val="C7970F"/>
              </a:buClr>
              <a:buFont typeface="Wingdings" pitchFamily="2" charset="2"/>
              <a:buChar char="ü"/>
            </a:pPr>
            <a:r>
              <a:rPr lang="el-GR" sz="1600" dirty="0" smtClean="0">
                <a:latin typeface="Calibri" pitchFamily="34" charset="0"/>
                <a:cs typeface="Calibri" pitchFamily="34" charset="0"/>
              </a:rPr>
              <a:t>Συναισθηματικά (ονειροπόληση, νοερή απεικόνιση)</a:t>
            </a:r>
          </a:p>
          <a:p>
            <a:pPr lvl="1" indent="0">
              <a:buClr>
                <a:srgbClr val="C7970F"/>
              </a:buClr>
              <a:buNone/>
            </a:pPr>
            <a:endParaRPr lang="el-GR" sz="2000" dirty="0" smtClean="0">
              <a:latin typeface="Calibri" pitchFamily="34" charset="0"/>
              <a:cs typeface="Calibri" pitchFamily="34" charset="0"/>
            </a:endParaRPr>
          </a:p>
          <a:p>
            <a:pPr marL="285750" indent="-285750">
              <a:buClr>
                <a:srgbClr val="C7970F"/>
              </a:buClr>
              <a:buFont typeface="Wingdings" pitchFamily="2" charset="2"/>
              <a:buChar char="q"/>
            </a:pPr>
            <a:r>
              <a:rPr lang="el-GR" sz="2000" dirty="0" smtClean="0">
                <a:latin typeface="Calibri" pitchFamily="34" charset="0"/>
                <a:cs typeface="Calibri" pitchFamily="34" charset="0"/>
              </a:rPr>
              <a:t>Πρόληψη, Ενημέρωση, Ευαισθητοποίηση</a:t>
            </a:r>
            <a:endParaRPr lang="el-GR" sz="2000" dirty="0">
              <a:latin typeface="Calibri" pitchFamily="34" charset="0"/>
              <a:cs typeface="Calibri" pitchFamily="34" charset="0"/>
            </a:endParaRPr>
          </a:p>
        </p:txBody>
      </p:sp>
    </p:spTree>
    <p:extLst>
      <p:ext uri="{BB962C8B-B14F-4D97-AF65-F5344CB8AC3E}">
        <p14:creationId xmlns:p14="http://schemas.microsoft.com/office/powerpoint/2010/main" val="3930193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Πρόληψη</a:t>
            </a:r>
            <a:endParaRPr lang="el-GR" dirty="0"/>
          </a:p>
        </p:txBody>
      </p:sp>
      <p:sp>
        <p:nvSpPr>
          <p:cNvPr id="3" name="Θέση περιεχομένου 2"/>
          <p:cNvSpPr>
            <a:spLocks noGrp="1"/>
          </p:cNvSpPr>
          <p:nvPr>
            <p:ph idx="1"/>
          </p:nvPr>
        </p:nvSpPr>
        <p:spPr>
          <a:xfrm>
            <a:off x="395536" y="1268760"/>
            <a:ext cx="8496944" cy="460648"/>
          </a:xfrm>
        </p:spPr>
        <p:txBody>
          <a:bodyPr/>
          <a:lstStyle/>
          <a:p>
            <a:pPr algn="ctr"/>
            <a:r>
              <a:rPr lang="el-GR" sz="1800" dirty="0" smtClean="0">
                <a:latin typeface="Calibri" pitchFamily="34" charset="0"/>
                <a:cs typeface="Calibri" pitchFamily="34" charset="0"/>
              </a:rPr>
              <a:t>Όπως στα περισσότερα ζητήματα υγείας έτσι και στις σημαντικές περιόδους </a:t>
            </a:r>
            <a:r>
              <a:rPr lang="el-GR" sz="1800" dirty="0" smtClean="0">
                <a:latin typeface="Calibri" pitchFamily="34" charset="0"/>
                <a:cs typeface="Calibri" pitchFamily="34" charset="0"/>
              </a:rPr>
              <a:t>της </a:t>
            </a:r>
            <a:r>
              <a:rPr lang="el-GR" sz="1800" dirty="0" smtClean="0">
                <a:latin typeface="Calibri" pitchFamily="34" charset="0"/>
                <a:cs typeface="Calibri" pitchFamily="34" charset="0"/>
              </a:rPr>
              <a:t>κύησης και της λοχείας, η πρόληψη, η ενημέρωση και η ευαισθητοποίηση </a:t>
            </a:r>
            <a:r>
              <a:rPr lang="el-GR" sz="1800" dirty="0" smtClean="0">
                <a:latin typeface="Calibri" pitchFamily="34" charset="0"/>
                <a:cs typeface="Calibri" pitchFamily="34" charset="0"/>
              </a:rPr>
              <a:t> έχουν </a:t>
            </a:r>
            <a:r>
              <a:rPr lang="el-GR" sz="1800" dirty="0" smtClean="0">
                <a:latin typeface="Calibri" pitchFamily="34" charset="0"/>
                <a:cs typeface="Calibri" pitchFamily="34" charset="0"/>
              </a:rPr>
              <a:t>εξέχοντα </a:t>
            </a:r>
            <a:r>
              <a:rPr lang="el-GR" sz="1800" dirty="0" smtClean="0">
                <a:latin typeface="Calibri" pitchFamily="34" charset="0"/>
                <a:cs typeface="Calibri" pitchFamily="34" charset="0"/>
              </a:rPr>
              <a:t>ρόλο.</a:t>
            </a:r>
            <a:endParaRPr lang="el-GR" sz="1800" dirty="0">
              <a:latin typeface="Calibri" pitchFamily="34" charset="0"/>
              <a:cs typeface="Calibri" pitchFamily="34" charset="0"/>
            </a:endParaRPr>
          </a:p>
        </p:txBody>
      </p:sp>
      <p:sp>
        <p:nvSpPr>
          <p:cNvPr id="4" name="Θέση περιεχομένου 3"/>
          <p:cNvSpPr>
            <a:spLocks noGrp="1"/>
          </p:cNvSpPr>
          <p:nvPr>
            <p:ph idx="10"/>
          </p:nvPr>
        </p:nvSpPr>
        <p:spPr>
          <a:xfrm>
            <a:off x="107504" y="2060848"/>
            <a:ext cx="8640960" cy="3600400"/>
          </a:xfrm>
        </p:spPr>
        <p:txBody>
          <a:bodyPr/>
          <a:lstStyle/>
          <a:p>
            <a:pPr marL="285750" indent="-285750" algn="just">
              <a:buClr>
                <a:srgbClr val="C7970F"/>
              </a:buClr>
              <a:buFont typeface="Wingdings" pitchFamily="2" charset="2"/>
              <a:buChar char="q"/>
            </a:pPr>
            <a:r>
              <a:rPr lang="el-GR" sz="1600" b="1" dirty="0" smtClean="0">
                <a:latin typeface="Calibri" pitchFamily="34" charset="0"/>
                <a:cs typeface="Calibri" pitchFamily="34" charset="0"/>
              </a:rPr>
              <a:t>Πρωτοβάθμια </a:t>
            </a:r>
            <a:r>
              <a:rPr lang="el-GR" sz="1600" b="1" dirty="0">
                <a:latin typeface="Calibri" pitchFamily="34" charset="0"/>
                <a:cs typeface="Calibri" pitchFamily="34" charset="0"/>
              </a:rPr>
              <a:t>Φ</a:t>
            </a:r>
            <a:r>
              <a:rPr lang="el-GR" sz="1600" b="1" dirty="0" smtClean="0">
                <a:latin typeface="Calibri" pitchFamily="34" charset="0"/>
                <a:cs typeface="Calibri" pitchFamily="34" charset="0"/>
              </a:rPr>
              <a:t>ροντίδα Υγείας </a:t>
            </a:r>
          </a:p>
          <a:p>
            <a:pPr algn="just"/>
            <a:r>
              <a:rPr lang="el-GR" sz="1600" dirty="0" smtClean="0">
                <a:latin typeface="Calibri" pitchFamily="34" charset="0"/>
                <a:cs typeface="Calibri" pitchFamily="34" charset="0"/>
              </a:rPr>
              <a:t>Κέντρο Υγείας Ιτέας (αναζητάμε γιατρό, μαία)</a:t>
            </a:r>
          </a:p>
          <a:p>
            <a:pPr algn="just">
              <a:spcBef>
                <a:spcPts val="0"/>
              </a:spcBef>
              <a:spcAft>
                <a:spcPts val="600"/>
              </a:spcAft>
            </a:pPr>
            <a:r>
              <a:rPr lang="el-GR" sz="1600" dirty="0" smtClean="0">
                <a:latin typeface="Calibri" pitchFamily="34" charset="0"/>
                <a:cs typeface="Calibri" pitchFamily="34" charset="0"/>
              </a:rPr>
              <a:t>Τηλέφωνο: </a:t>
            </a:r>
            <a:r>
              <a:rPr lang="el-GR" sz="1600" dirty="0" smtClean="0">
                <a:latin typeface="Calibri" pitchFamily="34" charset="0"/>
                <a:cs typeface="Calibri" pitchFamily="34" charset="0"/>
              </a:rPr>
              <a:t>2265032224</a:t>
            </a:r>
            <a:endParaRPr lang="el-GR" sz="800" dirty="0">
              <a:latin typeface="Calibri" pitchFamily="34" charset="0"/>
              <a:cs typeface="Calibri" pitchFamily="34" charset="0"/>
            </a:endParaRPr>
          </a:p>
          <a:p>
            <a:pPr marL="285750" indent="-285750" algn="just">
              <a:buClr>
                <a:srgbClr val="C7970F"/>
              </a:buClr>
              <a:buFont typeface="Wingdings" pitchFamily="2" charset="2"/>
              <a:buChar char="q"/>
            </a:pPr>
            <a:r>
              <a:rPr lang="el-GR" sz="1600" b="1" dirty="0" smtClean="0">
                <a:latin typeface="Calibri" pitchFamily="34" charset="0"/>
                <a:cs typeface="Calibri" pitchFamily="34" charset="0"/>
              </a:rPr>
              <a:t>Φορείς Ψυχικής Υγείας</a:t>
            </a:r>
          </a:p>
          <a:p>
            <a:pPr algn="just"/>
            <a:r>
              <a:rPr lang="el-GR" sz="1600" dirty="0" smtClean="0">
                <a:latin typeface="Calibri" pitchFamily="34" charset="0"/>
                <a:cs typeface="Calibri" pitchFamily="34" charset="0"/>
              </a:rPr>
              <a:t>Εταιρία Κοινωνικής Ψυχιατρικής και Ψυχικής Υγείας</a:t>
            </a:r>
          </a:p>
          <a:p>
            <a:pPr algn="just"/>
            <a:r>
              <a:rPr lang="el-GR" sz="1600" dirty="0" smtClean="0">
                <a:latin typeface="Calibri" pitchFamily="34" charset="0"/>
                <a:cs typeface="Calibri" pitchFamily="34" charset="0"/>
              </a:rPr>
              <a:t>Εθνικής Αντιστάσεως 13, Άμφισσα</a:t>
            </a:r>
          </a:p>
          <a:p>
            <a:pPr algn="just">
              <a:spcBef>
                <a:spcPts val="0"/>
              </a:spcBef>
              <a:spcAft>
                <a:spcPts val="600"/>
              </a:spcAft>
            </a:pPr>
            <a:r>
              <a:rPr lang="el-GR" sz="1600" dirty="0" smtClean="0">
                <a:latin typeface="Calibri" pitchFamily="34" charset="0"/>
                <a:cs typeface="Calibri" pitchFamily="34" charset="0"/>
              </a:rPr>
              <a:t>Γραμματεία: </a:t>
            </a:r>
            <a:r>
              <a:rPr lang="el-GR" sz="1600" dirty="0" smtClean="0">
                <a:latin typeface="Calibri" pitchFamily="34" charset="0"/>
                <a:cs typeface="Calibri" pitchFamily="34" charset="0"/>
              </a:rPr>
              <a:t>2265022924</a:t>
            </a:r>
            <a:endParaRPr lang="el-GR" sz="800" dirty="0">
              <a:latin typeface="Calibri" pitchFamily="34" charset="0"/>
              <a:cs typeface="Calibri" pitchFamily="34" charset="0"/>
            </a:endParaRPr>
          </a:p>
          <a:p>
            <a:pPr marL="285750" indent="-285750" algn="just">
              <a:buClr>
                <a:srgbClr val="C7970F"/>
              </a:buClr>
              <a:buFont typeface="Wingdings" pitchFamily="2" charset="2"/>
              <a:buChar char="q"/>
            </a:pPr>
            <a:r>
              <a:rPr lang="el-GR" sz="1600" b="1" dirty="0" smtClean="0">
                <a:latin typeface="Calibri" pitchFamily="34" charset="0"/>
                <a:cs typeface="Calibri" pitchFamily="34" charset="0"/>
              </a:rPr>
              <a:t>Δίκτυο Συνεργαζόμενων Φορέων για την Υγεία «</a:t>
            </a:r>
            <a:r>
              <a:rPr lang="el-GR" sz="1600" b="1" dirty="0" err="1" smtClean="0">
                <a:latin typeface="Calibri" pitchFamily="34" charset="0"/>
                <a:cs typeface="Calibri" pitchFamily="34" charset="0"/>
              </a:rPr>
              <a:t>Ακεσώ</a:t>
            </a:r>
            <a:r>
              <a:rPr lang="el-GR" sz="1600" b="1" dirty="0" smtClean="0">
                <a:latin typeface="Calibri" pitchFamily="34" charset="0"/>
                <a:cs typeface="Calibri" pitchFamily="34" charset="0"/>
              </a:rPr>
              <a:t>» στο νομό Φωκίδας</a:t>
            </a:r>
          </a:p>
          <a:p>
            <a:pPr algn="just">
              <a:buClr>
                <a:srgbClr val="C7970F"/>
              </a:buClr>
            </a:pPr>
            <a:r>
              <a:rPr lang="el-GR" sz="1600" dirty="0" smtClean="0">
                <a:latin typeface="Calibri" pitchFamily="34" charset="0"/>
                <a:cs typeface="Calibri" pitchFamily="34" charset="0"/>
              </a:rPr>
              <a:t>Τηλεφωνική γραμμή υποδοχής, καταγραφής, παραπομπής και παρακολούθησης ψυχοκοινωνικών και </a:t>
            </a:r>
            <a:r>
              <a:rPr lang="el-GR" sz="1600" dirty="0" err="1" smtClean="0">
                <a:latin typeface="Calibri" pitchFamily="34" charset="0"/>
                <a:cs typeface="Calibri" pitchFamily="34" charset="0"/>
              </a:rPr>
              <a:t>προνοιακών</a:t>
            </a:r>
            <a:r>
              <a:rPr lang="el-GR" sz="1600" dirty="0" smtClean="0">
                <a:latin typeface="Calibri" pitchFamily="34" charset="0"/>
                <a:cs typeface="Calibri" pitchFamily="34" charset="0"/>
              </a:rPr>
              <a:t> αιτημάτων </a:t>
            </a:r>
          </a:p>
          <a:p>
            <a:pPr algn="just">
              <a:buClr>
                <a:srgbClr val="C7970F"/>
              </a:buClr>
            </a:pPr>
            <a:r>
              <a:rPr lang="el-GR" sz="1600" dirty="0" smtClean="0">
                <a:latin typeface="Calibri" pitchFamily="34" charset="0"/>
                <a:cs typeface="Calibri" pitchFamily="34" charset="0"/>
              </a:rPr>
              <a:t>Δευτέρα έως Παρασκευή, 9:00 – 16:00</a:t>
            </a:r>
            <a:endParaRPr lang="el-GR" sz="1600" dirty="0" smtClean="0">
              <a:latin typeface="Calibri" pitchFamily="34" charset="0"/>
              <a:cs typeface="Calibri" pitchFamily="34" charset="0"/>
            </a:endParaRPr>
          </a:p>
          <a:p>
            <a:pPr algn="just">
              <a:spcBef>
                <a:spcPts val="0"/>
              </a:spcBef>
              <a:spcAft>
                <a:spcPts val="600"/>
              </a:spcAft>
            </a:pPr>
            <a:r>
              <a:rPr lang="el-GR" sz="1600" dirty="0" smtClean="0">
                <a:latin typeface="Calibri" pitchFamily="34" charset="0"/>
                <a:cs typeface="Calibri" pitchFamily="34" charset="0"/>
              </a:rPr>
              <a:t>Τηλέφωνο: </a:t>
            </a:r>
            <a:r>
              <a:rPr lang="el-GR" sz="1600" dirty="0" smtClean="0">
                <a:latin typeface="Calibri" pitchFamily="34" charset="0"/>
                <a:cs typeface="Calibri" pitchFamily="34" charset="0"/>
              </a:rPr>
              <a:t>2265023222</a:t>
            </a:r>
            <a:endParaRPr lang="el-GR" sz="800" dirty="0">
              <a:latin typeface="Calibri" pitchFamily="34" charset="0"/>
              <a:cs typeface="Calibri" pitchFamily="34" charset="0"/>
            </a:endParaRPr>
          </a:p>
          <a:p>
            <a:pPr marL="285750" indent="-285750" algn="just">
              <a:buClr>
                <a:srgbClr val="C7970F"/>
              </a:buClr>
              <a:buFont typeface="Wingdings" pitchFamily="2" charset="2"/>
              <a:buChar char="q"/>
            </a:pPr>
            <a:r>
              <a:rPr lang="el-GR" sz="1600" b="1" dirty="0">
                <a:latin typeface="Calibri" pitchFamily="34" charset="0"/>
                <a:cs typeface="Calibri" pitchFamily="34" charset="0"/>
              </a:rPr>
              <a:t>Τηλεφωνική Γραμμή Υποστήριξης της Ψυχικής Υγείας της Εγκύου και της Νέας </a:t>
            </a:r>
            <a:r>
              <a:rPr lang="el-GR" sz="1600" b="1" dirty="0" smtClean="0">
                <a:latin typeface="Calibri" pitchFamily="34" charset="0"/>
                <a:cs typeface="Calibri" pitchFamily="34" charset="0"/>
              </a:rPr>
              <a:t>Μητέρας </a:t>
            </a:r>
          </a:p>
          <a:p>
            <a:pPr algn="just">
              <a:buClr>
                <a:srgbClr val="C7970F"/>
              </a:buClr>
            </a:pPr>
            <a:r>
              <a:rPr lang="el-GR" sz="1600" dirty="0" smtClean="0">
                <a:latin typeface="Calibri" pitchFamily="34" charset="0"/>
                <a:cs typeface="Calibri" pitchFamily="34" charset="0"/>
              </a:rPr>
              <a:t>(</a:t>
            </a:r>
            <a:r>
              <a:rPr lang="el-GR" sz="1600" dirty="0">
                <a:latin typeface="Calibri" pitchFamily="34" charset="0"/>
                <a:cs typeface="Calibri" pitchFamily="34" charset="0"/>
              </a:rPr>
              <a:t>Αστική μη Κερδοσκοπική Εταιρεία </a:t>
            </a:r>
            <a:r>
              <a:rPr lang="el-GR" sz="1600" dirty="0" smtClean="0">
                <a:latin typeface="Calibri" pitchFamily="34" charset="0"/>
                <a:cs typeface="Calibri" pitchFamily="34" charset="0"/>
              </a:rPr>
              <a:t>ΦΑΙΝΑΡΕΤΗ)</a:t>
            </a:r>
          </a:p>
          <a:p>
            <a:pPr algn="just"/>
            <a:r>
              <a:rPr lang="el-GR" sz="1600" dirty="0">
                <a:latin typeface="Calibri" pitchFamily="34" charset="0"/>
                <a:cs typeface="Calibri" pitchFamily="34" charset="0"/>
              </a:rPr>
              <a:t>Δευτέρα έως Παρασκευή, 9:00 - 21:00</a:t>
            </a:r>
            <a:endParaRPr lang="el-GR" sz="1600" dirty="0" smtClean="0">
              <a:latin typeface="Calibri" pitchFamily="34" charset="0"/>
              <a:cs typeface="Calibri" pitchFamily="34" charset="0"/>
            </a:endParaRPr>
          </a:p>
          <a:p>
            <a:pPr algn="just"/>
            <a:r>
              <a:rPr lang="el-GR" sz="1600" dirty="0" smtClean="0">
                <a:latin typeface="Calibri" pitchFamily="34" charset="0"/>
                <a:cs typeface="Calibri" pitchFamily="34" charset="0"/>
              </a:rPr>
              <a:t>Τηλέφωνο: 2109319054</a:t>
            </a:r>
            <a:endParaRPr lang="el-GR" sz="1600" dirty="0" smtClean="0">
              <a:latin typeface="Calibri" pitchFamily="34" charset="0"/>
              <a:cs typeface="Calibri" pitchFamily="34" charset="0"/>
            </a:endParaRPr>
          </a:p>
          <a:p>
            <a:pPr marL="285750" indent="-285750" algn="just">
              <a:buFontTx/>
              <a:buChar char="-"/>
            </a:pPr>
            <a:endParaRPr lang="el-GR" sz="1600" dirty="0">
              <a:latin typeface="Calibri" pitchFamily="34" charset="0"/>
              <a:cs typeface="Calibri" pitchFamily="34" charset="0"/>
            </a:endParaRPr>
          </a:p>
        </p:txBody>
      </p:sp>
    </p:spTree>
    <p:extLst>
      <p:ext uri="{BB962C8B-B14F-4D97-AF65-F5344CB8AC3E}">
        <p14:creationId xmlns:p14="http://schemas.microsoft.com/office/powerpoint/2010/main" val="83817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5" name="Θέση περιεχομένου 3"/>
          <p:cNvSpPr>
            <a:spLocks noGrp="1"/>
          </p:cNvSpPr>
          <p:nvPr>
            <p:ph idx="10"/>
          </p:nvPr>
        </p:nvSpPr>
        <p:spPr>
          <a:xfrm>
            <a:off x="1331640" y="1196752"/>
            <a:ext cx="7704856" cy="4680520"/>
          </a:xfrm>
        </p:spPr>
        <p:txBody>
          <a:bodyPr/>
          <a:lstStyle/>
          <a:p>
            <a:pPr marL="285750" indent="-285750" algn="just">
              <a:spcBef>
                <a:spcPts val="0"/>
              </a:spcBef>
              <a:spcAft>
                <a:spcPts val="1200"/>
              </a:spcAft>
              <a:buClr>
                <a:srgbClr val="C7970F"/>
              </a:buClr>
              <a:buFont typeface="Courier New" pitchFamily="49" charset="0"/>
              <a:buChar char="o"/>
            </a:pPr>
            <a:r>
              <a:rPr lang="en-US" kern="0" dirty="0">
                <a:solidFill>
                  <a:schemeClr val="tx1">
                    <a:lumMod val="65000"/>
                    <a:lumOff val="35000"/>
                  </a:schemeClr>
                </a:solidFill>
                <a:latin typeface="Calibri" pitchFamily="34" charset="0"/>
                <a:ea typeface="Times New Roman"/>
                <a:cs typeface="Calibri" pitchFamily="34" charset="0"/>
              </a:rPr>
              <a:t>Bailey, C.J., Gross J.L., </a:t>
            </a:r>
            <a:r>
              <a:rPr lang="en-US" kern="0" dirty="0" err="1">
                <a:solidFill>
                  <a:schemeClr val="tx1">
                    <a:lumMod val="65000"/>
                    <a:lumOff val="35000"/>
                  </a:schemeClr>
                </a:solidFill>
                <a:latin typeface="Calibri" pitchFamily="34" charset="0"/>
                <a:ea typeface="Times New Roman"/>
                <a:cs typeface="Calibri" pitchFamily="34" charset="0"/>
              </a:rPr>
              <a:t>Hennicken</a:t>
            </a:r>
            <a:r>
              <a:rPr lang="en-US" kern="0" dirty="0">
                <a:solidFill>
                  <a:schemeClr val="tx1">
                    <a:lumMod val="65000"/>
                    <a:lumOff val="35000"/>
                  </a:schemeClr>
                </a:solidFill>
                <a:latin typeface="Calibri" pitchFamily="34" charset="0"/>
                <a:ea typeface="Times New Roman"/>
                <a:cs typeface="Calibri" pitchFamily="34" charset="0"/>
              </a:rPr>
              <a:t> D., </a:t>
            </a:r>
            <a:r>
              <a:rPr lang="en-US" kern="0" dirty="0" err="1">
                <a:solidFill>
                  <a:schemeClr val="tx1">
                    <a:lumMod val="65000"/>
                    <a:lumOff val="35000"/>
                  </a:schemeClr>
                </a:solidFill>
                <a:latin typeface="Calibri" pitchFamily="34" charset="0"/>
                <a:ea typeface="Times New Roman"/>
                <a:cs typeface="Calibri" pitchFamily="34" charset="0"/>
              </a:rPr>
              <a:t>Iqbal</a:t>
            </a:r>
            <a:r>
              <a:rPr lang="en-US" kern="0" dirty="0">
                <a:solidFill>
                  <a:schemeClr val="tx1">
                    <a:lumMod val="65000"/>
                    <a:lumOff val="35000"/>
                  </a:schemeClr>
                </a:solidFill>
                <a:latin typeface="Calibri" pitchFamily="34" charset="0"/>
                <a:ea typeface="Times New Roman"/>
                <a:cs typeface="Calibri" pitchFamily="34" charset="0"/>
              </a:rPr>
              <a:t> N., Mansfield A.T., List J.F. (2013). </a:t>
            </a:r>
            <a:r>
              <a:rPr lang="el-GR" kern="1800" dirty="0" err="1">
                <a:solidFill>
                  <a:schemeClr val="tx1">
                    <a:lumMod val="65000"/>
                    <a:lumOff val="35000"/>
                  </a:schemeClr>
                </a:solidFill>
                <a:latin typeface="Calibri" pitchFamily="34" charset="0"/>
                <a:ea typeface="Times New Roman"/>
                <a:cs typeface="Calibri" pitchFamily="34" charset="0"/>
              </a:rPr>
              <a:t>Dapagliflozin</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smtClean="0">
                <a:solidFill>
                  <a:schemeClr val="tx1">
                    <a:lumMod val="65000"/>
                    <a:lumOff val="35000"/>
                  </a:schemeClr>
                </a:solidFill>
                <a:latin typeface="Calibri" pitchFamily="34" charset="0"/>
                <a:ea typeface="Times New Roman"/>
                <a:cs typeface="Calibri" pitchFamily="34" charset="0"/>
              </a:rPr>
              <a:t>          </a:t>
            </a:r>
            <a:r>
              <a:rPr lang="el-GR" kern="1800" dirty="0" err="1" smtClean="0">
                <a:solidFill>
                  <a:schemeClr val="tx1">
                    <a:lumMod val="65000"/>
                    <a:lumOff val="35000"/>
                  </a:schemeClr>
                </a:solidFill>
                <a:latin typeface="Calibri" pitchFamily="34" charset="0"/>
                <a:ea typeface="Times New Roman"/>
                <a:cs typeface="Calibri" pitchFamily="34" charset="0"/>
              </a:rPr>
              <a:t>add</a:t>
            </a:r>
            <a:r>
              <a:rPr lang="el-GR" kern="1800" dirty="0" smtClean="0">
                <a:solidFill>
                  <a:schemeClr val="tx1">
                    <a:lumMod val="65000"/>
                    <a:lumOff val="35000"/>
                  </a:schemeClr>
                </a:solidFill>
                <a:latin typeface="Calibri" pitchFamily="34" charset="0"/>
                <a:ea typeface="Times New Roman"/>
                <a:cs typeface="Calibri" pitchFamily="34" charset="0"/>
              </a:rPr>
              <a:t>-</a:t>
            </a:r>
            <a:r>
              <a:rPr lang="el-GR" kern="1800" dirty="0" err="1" smtClean="0">
                <a:solidFill>
                  <a:schemeClr val="tx1">
                    <a:lumMod val="65000"/>
                    <a:lumOff val="35000"/>
                  </a:schemeClr>
                </a:solidFill>
                <a:latin typeface="Calibri" pitchFamily="34" charset="0"/>
                <a:ea typeface="Times New Roman"/>
                <a:cs typeface="Calibri" pitchFamily="34" charset="0"/>
              </a:rPr>
              <a:t>on</a:t>
            </a:r>
            <a:r>
              <a:rPr lang="el-GR" kern="1800" dirty="0" smtClean="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to</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metformin</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in</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type</a:t>
            </a:r>
            <a:r>
              <a:rPr lang="el-GR" kern="1800" dirty="0">
                <a:solidFill>
                  <a:schemeClr val="tx1">
                    <a:lumMod val="65000"/>
                    <a:lumOff val="35000"/>
                  </a:schemeClr>
                </a:solidFill>
                <a:latin typeface="Calibri" pitchFamily="34" charset="0"/>
                <a:ea typeface="Times New Roman"/>
                <a:cs typeface="Calibri" pitchFamily="34" charset="0"/>
              </a:rPr>
              <a:t> 2 </a:t>
            </a:r>
            <a:r>
              <a:rPr lang="el-GR" kern="1800" dirty="0" err="1">
                <a:solidFill>
                  <a:schemeClr val="tx1">
                    <a:lumMod val="65000"/>
                    <a:lumOff val="35000"/>
                  </a:schemeClr>
                </a:solidFill>
                <a:latin typeface="Calibri" pitchFamily="34" charset="0"/>
                <a:ea typeface="Times New Roman"/>
                <a:cs typeface="Calibri" pitchFamily="34" charset="0"/>
              </a:rPr>
              <a:t>diabetes</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inadequately</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controlled</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with</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metformin</a:t>
            </a:r>
            <a:r>
              <a:rPr lang="el-GR" kern="1800" dirty="0">
                <a:solidFill>
                  <a:schemeClr val="tx1">
                    <a:lumMod val="65000"/>
                    <a:lumOff val="35000"/>
                  </a:schemeClr>
                </a:solidFill>
                <a:latin typeface="Calibri" pitchFamily="34" charset="0"/>
                <a:ea typeface="Times New Roman"/>
                <a:cs typeface="Calibri" pitchFamily="34" charset="0"/>
              </a:rPr>
              <a:t>: a </a:t>
            </a:r>
            <a:r>
              <a:rPr lang="el-GR" kern="1800" dirty="0" err="1">
                <a:solidFill>
                  <a:schemeClr val="tx1">
                    <a:lumMod val="65000"/>
                    <a:lumOff val="35000"/>
                  </a:schemeClr>
                </a:solidFill>
                <a:latin typeface="Calibri" pitchFamily="34" charset="0"/>
                <a:ea typeface="Times New Roman"/>
                <a:cs typeface="Calibri" pitchFamily="34" charset="0"/>
              </a:rPr>
              <a:t>randomized</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double</a:t>
            </a:r>
            <a:r>
              <a:rPr lang="el-GR" kern="1800" dirty="0">
                <a:solidFill>
                  <a:schemeClr val="tx1">
                    <a:lumMod val="65000"/>
                    <a:lumOff val="35000"/>
                  </a:schemeClr>
                </a:solidFill>
                <a:latin typeface="Calibri" pitchFamily="34" charset="0"/>
                <a:ea typeface="Times New Roman"/>
                <a:cs typeface="Calibri" pitchFamily="34" charset="0"/>
              </a:rPr>
              <a:t>-</a:t>
            </a:r>
            <a:r>
              <a:rPr lang="el-GR" kern="1800" dirty="0" err="1">
                <a:solidFill>
                  <a:schemeClr val="tx1">
                    <a:lumMod val="65000"/>
                    <a:lumOff val="35000"/>
                  </a:schemeClr>
                </a:solidFill>
                <a:latin typeface="Calibri" pitchFamily="34" charset="0"/>
                <a:ea typeface="Times New Roman"/>
                <a:cs typeface="Calibri" pitchFamily="34" charset="0"/>
              </a:rPr>
              <a:t>blind</a:t>
            </a:r>
            <a:r>
              <a:rPr lang="el-GR" kern="1800" dirty="0">
                <a:solidFill>
                  <a:schemeClr val="tx1">
                    <a:lumMod val="65000"/>
                    <a:lumOff val="35000"/>
                  </a:schemeClr>
                </a:solidFill>
                <a:latin typeface="Calibri" pitchFamily="34" charset="0"/>
                <a:ea typeface="Times New Roman"/>
                <a:cs typeface="Calibri" pitchFamily="34" charset="0"/>
              </a:rPr>
              <a:t>, </a:t>
            </a:r>
            <a:r>
              <a:rPr lang="el-GR" kern="1800" dirty="0" err="1">
                <a:solidFill>
                  <a:schemeClr val="tx1">
                    <a:lumMod val="65000"/>
                    <a:lumOff val="35000"/>
                  </a:schemeClr>
                </a:solidFill>
                <a:latin typeface="Calibri" pitchFamily="34" charset="0"/>
                <a:ea typeface="Times New Roman"/>
                <a:cs typeface="Calibri" pitchFamily="34" charset="0"/>
              </a:rPr>
              <a:t>placebo</a:t>
            </a:r>
            <a:r>
              <a:rPr lang="el-GR" kern="1800" dirty="0">
                <a:solidFill>
                  <a:schemeClr val="tx1">
                    <a:lumMod val="65000"/>
                    <a:lumOff val="35000"/>
                  </a:schemeClr>
                </a:solidFill>
                <a:latin typeface="Calibri" pitchFamily="34" charset="0"/>
                <a:ea typeface="Times New Roman"/>
                <a:cs typeface="Calibri" pitchFamily="34" charset="0"/>
              </a:rPr>
              <a:t>-</a:t>
            </a:r>
            <a:r>
              <a:rPr lang="el-GR" kern="1800" dirty="0" err="1">
                <a:solidFill>
                  <a:schemeClr val="tx1">
                    <a:lumMod val="65000"/>
                    <a:lumOff val="35000"/>
                  </a:schemeClr>
                </a:solidFill>
                <a:latin typeface="Calibri" pitchFamily="34" charset="0"/>
                <a:ea typeface="Times New Roman"/>
                <a:cs typeface="Calibri" pitchFamily="34" charset="0"/>
              </a:rPr>
              <a:t>controlled</a:t>
            </a:r>
            <a:r>
              <a:rPr lang="el-GR" kern="1800" dirty="0">
                <a:solidFill>
                  <a:schemeClr val="tx1">
                    <a:lumMod val="65000"/>
                    <a:lumOff val="35000"/>
                  </a:schemeClr>
                </a:solidFill>
                <a:latin typeface="Calibri" pitchFamily="34" charset="0"/>
                <a:ea typeface="Times New Roman"/>
                <a:cs typeface="Calibri" pitchFamily="34" charset="0"/>
              </a:rPr>
              <a:t> 102-week </a:t>
            </a:r>
            <a:r>
              <a:rPr lang="el-GR" kern="1800" dirty="0" err="1">
                <a:solidFill>
                  <a:schemeClr val="tx1">
                    <a:lumMod val="65000"/>
                    <a:lumOff val="35000"/>
                  </a:schemeClr>
                </a:solidFill>
                <a:latin typeface="Calibri" pitchFamily="34" charset="0"/>
                <a:ea typeface="Times New Roman"/>
                <a:cs typeface="Calibri" pitchFamily="34" charset="0"/>
              </a:rPr>
              <a:t>trial</a:t>
            </a:r>
            <a:r>
              <a:rPr lang="el-GR" kern="1800" dirty="0">
                <a:solidFill>
                  <a:schemeClr val="tx1">
                    <a:lumMod val="65000"/>
                    <a:lumOff val="35000"/>
                  </a:schemeClr>
                </a:solidFill>
                <a:latin typeface="Calibri" pitchFamily="34" charset="0"/>
                <a:ea typeface="Times New Roman"/>
                <a:cs typeface="Calibri" pitchFamily="34" charset="0"/>
              </a:rPr>
              <a:t>, </a:t>
            </a:r>
            <a:r>
              <a:rPr lang="en-US" i="1" kern="0" dirty="0">
                <a:solidFill>
                  <a:schemeClr val="tx1">
                    <a:lumMod val="65000"/>
                    <a:lumOff val="35000"/>
                  </a:schemeClr>
                </a:solidFill>
                <a:latin typeface="Calibri" pitchFamily="34" charset="0"/>
                <a:ea typeface="Times New Roman"/>
                <a:cs typeface="Calibri" pitchFamily="34" charset="0"/>
              </a:rPr>
              <a:t>BMC Medicine</a:t>
            </a:r>
            <a:r>
              <a:rPr lang="en-US" kern="0" dirty="0">
                <a:solidFill>
                  <a:schemeClr val="tx1">
                    <a:lumMod val="65000"/>
                    <a:lumOff val="35000"/>
                  </a:schemeClr>
                </a:solidFill>
                <a:latin typeface="Calibri" pitchFamily="34" charset="0"/>
                <a:ea typeface="Times New Roman"/>
                <a:cs typeface="Calibri" pitchFamily="34" charset="0"/>
              </a:rPr>
              <a:t>, 11:193</a:t>
            </a:r>
            <a:r>
              <a:rPr lang="el-GR" b="1" kern="0" dirty="0">
                <a:solidFill>
                  <a:schemeClr val="tx1">
                    <a:lumMod val="65000"/>
                    <a:lumOff val="35000"/>
                  </a:schemeClr>
                </a:solidFill>
                <a:latin typeface="Calibri" pitchFamily="34" charset="0"/>
                <a:ea typeface="Times New Roman"/>
                <a:cs typeface="Calibri" pitchFamily="34" charset="0"/>
              </a:rPr>
              <a:t>  </a:t>
            </a:r>
            <a:endParaRPr lang="el-GR" b="1" kern="0" dirty="0">
              <a:solidFill>
                <a:schemeClr val="tx1">
                  <a:lumMod val="65000"/>
                  <a:lumOff val="35000"/>
                </a:schemeClr>
              </a:solidFill>
              <a:latin typeface="Calibri" pitchFamily="34" charset="0"/>
              <a:ea typeface="Calibri"/>
              <a:cs typeface="Calibri" pitchFamily="34" charset="0"/>
            </a:endParaRPr>
          </a:p>
          <a:p>
            <a:pPr marL="285750" indent="-285750" algn="just">
              <a:spcBef>
                <a:spcPts val="0"/>
              </a:spcBef>
              <a:spcAft>
                <a:spcPts val="1200"/>
              </a:spcAft>
              <a:buClr>
                <a:srgbClr val="C7970F"/>
              </a:buClr>
              <a:buFont typeface="Courier New" pitchFamily="49" charset="0"/>
              <a:buChar char="o"/>
            </a:pPr>
            <a:r>
              <a:rPr lang="en-US" dirty="0">
                <a:solidFill>
                  <a:schemeClr val="tx1">
                    <a:lumMod val="65000"/>
                    <a:lumOff val="35000"/>
                  </a:schemeClr>
                </a:solidFill>
                <a:latin typeface="Calibri" pitchFamily="34" charset="0"/>
                <a:cs typeface="Calibri" pitchFamily="34" charset="0"/>
              </a:rPr>
              <a:t>DeLuca, R.S., </a:t>
            </a:r>
            <a:r>
              <a:rPr lang="en-US" dirty="0" err="1">
                <a:solidFill>
                  <a:schemeClr val="tx1">
                    <a:lumMod val="65000"/>
                    <a:lumOff val="35000"/>
                  </a:schemeClr>
                </a:solidFill>
                <a:latin typeface="Calibri" pitchFamily="34" charset="0"/>
                <a:cs typeface="Calibri" pitchFamily="34" charset="0"/>
              </a:rPr>
              <a:t>Lobel</a:t>
            </a:r>
            <a:r>
              <a:rPr lang="en-US" dirty="0">
                <a:solidFill>
                  <a:schemeClr val="tx1">
                    <a:lumMod val="65000"/>
                    <a:lumOff val="35000"/>
                  </a:schemeClr>
                </a:solidFill>
                <a:latin typeface="Calibri" pitchFamily="34" charset="0"/>
                <a:cs typeface="Calibri" pitchFamily="34" charset="0"/>
              </a:rPr>
              <a:t>, M., Sears, S., και Stanton, A.L. (2002). Psychosocial aspects of selected </a:t>
            </a:r>
            <a:r>
              <a:rPr lang="el-GR" dirty="0" smtClean="0">
                <a:solidFill>
                  <a:schemeClr val="tx1">
                    <a:lumMod val="65000"/>
                    <a:lumOff val="35000"/>
                  </a:schemeClr>
                </a:solidFill>
                <a:latin typeface="Calibri" pitchFamily="34" charset="0"/>
                <a:cs typeface="Calibri" pitchFamily="34" charset="0"/>
              </a:rPr>
              <a:t>          </a:t>
            </a:r>
            <a:r>
              <a:rPr lang="en-US" dirty="0" smtClean="0">
                <a:solidFill>
                  <a:schemeClr val="tx1">
                    <a:lumMod val="65000"/>
                    <a:lumOff val="35000"/>
                  </a:schemeClr>
                </a:solidFill>
                <a:latin typeface="Calibri" pitchFamily="34" charset="0"/>
                <a:cs typeface="Calibri" pitchFamily="34" charset="0"/>
              </a:rPr>
              <a:t>issues </a:t>
            </a:r>
            <a:r>
              <a:rPr lang="en-US" dirty="0">
                <a:solidFill>
                  <a:schemeClr val="tx1">
                    <a:lumMod val="65000"/>
                    <a:lumOff val="35000"/>
                  </a:schemeClr>
                </a:solidFill>
                <a:latin typeface="Calibri" pitchFamily="34" charset="0"/>
                <a:cs typeface="Calibri" pitchFamily="34" charset="0"/>
              </a:rPr>
              <a:t>in women's reproductive health: current status 87 and future directions. </a:t>
            </a:r>
            <a:r>
              <a:rPr lang="en-US" i="1" dirty="0">
                <a:solidFill>
                  <a:schemeClr val="tx1">
                    <a:lumMod val="65000"/>
                    <a:lumOff val="35000"/>
                  </a:schemeClr>
                </a:solidFill>
                <a:latin typeface="Calibri" pitchFamily="34" charset="0"/>
                <a:cs typeface="Calibri" pitchFamily="34" charset="0"/>
              </a:rPr>
              <a:t>Journal of </a:t>
            </a:r>
            <a:r>
              <a:rPr lang="el-GR" i="1" dirty="0" smtClean="0">
                <a:solidFill>
                  <a:schemeClr val="tx1">
                    <a:lumMod val="65000"/>
                    <a:lumOff val="35000"/>
                  </a:schemeClr>
                </a:solidFill>
                <a:latin typeface="Calibri" pitchFamily="34" charset="0"/>
                <a:cs typeface="Calibri" pitchFamily="34" charset="0"/>
              </a:rPr>
              <a:t>          </a:t>
            </a:r>
            <a:r>
              <a:rPr lang="en-US" i="1" dirty="0" smtClean="0">
                <a:solidFill>
                  <a:schemeClr val="tx1">
                    <a:lumMod val="65000"/>
                    <a:lumOff val="35000"/>
                  </a:schemeClr>
                </a:solidFill>
                <a:latin typeface="Calibri" pitchFamily="34" charset="0"/>
                <a:cs typeface="Calibri" pitchFamily="34" charset="0"/>
              </a:rPr>
              <a:t>Consulting </a:t>
            </a:r>
            <a:r>
              <a:rPr lang="en-US" i="1" dirty="0">
                <a:solidFill>
                  <a:schemeClr val="tx1">
                    <a:lumMod val="65000"/>
                    <a:lumOff val="35000"/>
                  </a:schemeClr>
                </a:solidFill>
                <a:latin typeface="Calibri" pitchFamily="34" charset="0"/>
                <a:cs typeface="Calibri" pitchFamily="34" charset="0"/>
              </a:rPr>
              <a:t>and Clinical Psychology</a:t>
            </a:r>
            <a:r>
              <a:rPr lang="en-US" dirty="0">
                <a:solidFill>
                  <a:schemeClr val="tx1">
                    <a:lumMod val="65000"/>
                    <a:lumOff val="35000"/>
                  </a:schemeClr>
                </a:solidFill>
                <a:latin typeface="Calibri" pitchFamily="34" charset="0"/>
                <a:cs typeface="Calibri" pitchFamily="34" charset="0"/>
              </a:rPr>
              <a:t>, 78(1). σελ.44-54 </a:t>
            </a:r>
            <a:endParaRPr lang="el-GR" b="1" kern="0" dirty="0">
              <a:solidFill>
                <a:schemeClr val="tx1">
                  <a:lumMod val="65000"/>
                  <a:lumOff val="35000"/>
                </a:schemeClr>
              </a:solidFill>
              <a:latin typeface="Calibri" pitchFamily="34" charset="0"/>
              <a:ea typeface="Calibri"/>
              <a:cs typeface="Calibri" pitchFamily="34" charset="0"/>
            </a:endParaRPr>
          </a:p>
          <a:p>
            <a:pPr marL="285750" indent="-285750" algn="just">
              <a:spcBef>
                <a:spcPts val="0"/>
              </a:spcBef>
              <a:spcAft>
                <a:spcPts val="1200"/>
              </a:spcAft>
              <a:buClr>
                <a:srgbClr val="C7970F"/>
              </a:buClr>
              <a:buFont typeface="Courier New" pitchFamily="49" charset="0"/>
              <a:buChar char="o"/>
            </a:pPr>
            <a:r>
              <a:rPr lang="en-US" dirty="0" err="1">
                <a:solidFill>
                  <a:schemeClr val="tx1">
                    <a:lumMod val="65000"/>
                    <a:lumOff val="35000"/>
                  </a:schemeClr>
                </a:solidFill>
                <a:latin typeface="Calibri" pitchFamily="34" charset="0"/>
                <a:cs typeface="Calibri" pitchFamily="34" charset="0"/>
              </a:rPr>
              <a:t>Lobel</a:t>
            </a:r>
            <a:r>
              <a:rPr lang="en-US" dirty="0">
                <a:solidFill>
                  <a:schemeClr val="tx1">
                    <a:lumMod val="65000"/>
                    <a:lumOff val="35000"/>
                  </a:schemeClr>
                </a:solidFill>
                <a:latin typeface="Calibri" pitchFamily="34" charset="0"/>
                <a:cs typeface="Calibri" pitchFamily="34" charset="0"/>
              </a:rPr>
              <a:t>, M. </a:t>
            </a:r>
            <a:r>
              <a:rPr lang="el-GR" dirty="0">
                <a:solidFill>
                  <a:schemeClr val="tx1">
                    <a:lumMod val="65000"/>
                    <a:lumOff val="35000"/>
                  </a:schemeClr>
                </a:solidFill>
                <a:latin typeface="Calibri" pitchFamily="34" charset="0"/>
                <a:cs typeface="Calibri" pitchFamily="34" charset="0"/>
              </a:rPr>
              <a:t>και </a:t>
            </a:r>
            <a:r>
              <a:rPr lang="en-US" dirty="0" err="1">
                <a:solidFill>
                  <a:schemeClr val="tx1">
                    <a:lumMod val="65000"/>
                    <a:lumOff val="35000"/>
                  </a:schemeClr>
                </a:solidFill>
                <a:latin typeface="Calibri" pitchFamily="34" charset="0"/>
                <a:cs typeface="Calibri" pitchFamily="34" charset="0"/>
              </a:rPr>
              <a:t>Yali</a:t>
            </a:r>
            <a:r>
              <a:rPr lang="en-US" dirty="0">
                <a:solidFill>
                  <a:schemeClr val="tx1">
                    <a:lumMod val="65000"/>
                    <a:lumOff val="35000"/>
                  </a:schemeClr>
                </a:solidFill>
                <a:latin typeface="Calibri" pitchFamily="34" charset="0"/>
                <a:cs typeface="Calibri" pitchFamily="34" charset="0"/>
              </a:rPr>
              <a:t>, A.M (1999). Coping and distress in pregnancy: an investigation of medically </a:t>
            </a:r>
            <a:r>
              <a:rPr lang="el-GR" dirty="0" smtClean="0">
                <a:solidFill>
                  <a:schemeClr val="tx1">
                    <a:lumMod val="65000"/>
                    <a:lumOff val="35000"/>
                  </a:schemeClr>
                </a:solidFill>
                <a:latin typeface="Calibri" pitchFamily="34" charset="0"/>
                <a:cs typeface="Calibri" pitchFamily="34" charset="0"/>
              </a:rPr>
              <a:t>    </a:t>
            </a:r>
            <a:r>
              <a:rPr lang="en-US" dirty="0" smtClean="0">
                <a:solidFill>
                  <a:schemeClr val="tx1">
                    <a:lumMod val="65000"/>
                    <a:lumOff val="35000"/>
                  </a:schemeClr>
                </a:solidFill>
                <a:latin typeface="Calibri" pitchFamily="34" charset="0"/>
                <a:cs typeface="Calibri" pitchFamily="34" charset="0"/>
              </a:rPr>
              <a:t>high </a:t>
            </a:r>
            <a:r>
              <a:rPr lang="en-US" dirty="0">
                <a:solidFill>
                  <a:schemeClr val="tx1">
                    <a:lumMod val="65000"/>
                    <a:lumOff val="35000"/>
                  </a:schemeClr>
                </a:solidFill>
                <a:latin typeface="Calibri" pitchFamily="34" charset="0"/>
                <a:cs typeface="Calibri" pitchFamily="34" charset="0"/>
              </a:rPr>
              <a:t>risk women. </a:t>
            </a:r>
            <a:r>
              <a:rPr lang="en-US" i="1" dirty="0">
                <a:solidFill>
                  <a:schemeClr val="tx1">
                    <a:lumMod val="65000"/>
                    <a:lumOff val="35000"/>
                  </a:schemeClr>
                </a:solidFill>
                <a:latin typeface="Calibri" pitchFamily="34" charset="0"/>
                <a:cs typeface="Calibri" pitchFamily="34" charset="0"/>
              </a:rPr>
              <a:t>Journal of Psychosomatic Obstetrics &amp; Gynecology</a:t>
            </a:r>
            <a:r>
              <a:rPr lang="en-US" dirty="0">
                <a:solidFill>
                  <a:schemeClr val="tx1">
                    <a:lumMod val="65000"/>
                    <a:lumOff val="35000"/>
                  </a:schemeClr>
                </a:solidFill>
                <a:latin typeface="Calibri" pitchFamily="34" charset="0"/>
                <a:cs typeface="Calibri" pitchFamily="34" charset="0"/>
              </a:rPr>
              <a:t>, [</a:t>
            </a:r>
            <a:r>
              <a:rPr lang="el-GR" dirty="0" err="1">
                <a:solidFill>
                  <a:schemeClr val="tx1">
                    <a:lumMod val="65000"/>
                    <a:lumOff val="35000"/>
                  </a:schemeClr>
                </a:solidFill>
                <a:latin typeface="Calibri" pitchFamily="34" charset="0"/>
                <a:cs typeface="Calibri" pitchFamily="34" charset="0"/>
              </a:rPr>
              <a:t>ηλ</a:t>
            </a:r>
            <a:r>
              <a:rPr lang="el-GR" dirty="0">
                <a:solidFill>
                  <a:schemeClr val="tx1">
                    <a:lumMod val="65000"/>
                    <a:lumOff val="35000"/>
                  </a:schemeClr>
                </a:solidFill>
                <a:latin typeface="Calibri" pitchFamily="34" charset="0"/>
                <a:cs typeface="Calibri" pitchFamily="34" charset="0"/>
              </a:rPr>
              <a:t>. περιοδικό] 20(1), </a:t>
            </a:r>
            <a:r>
              <a:rPr lang="el-GR" dirty="0" smtClean="0">
                <a:solidFill>
                  <a:schemeClr val="tx1">
                    <a:lumMod val="65000"/>
                    <a:lumOff val="35000"/>
                  </a:schemeClr>
                </a:solidFill>
                <a:latin typeface="Calibri" pitchFamily="34" charset="0"/>
                <a:cs typeface="Calibri" pitchFamily="34" charset="0"/>
              </a:rPr>
              <a:t>       σελ</a:t>
            </a:r>
            <a:r>
              <a:rPr lang="el-GR" dirty="0">
                <a:solidFill>
                  <a:schemeClr val="tx1">
                    <a:lumMod val="65000"/>
                    <a:lumOff val="35000"/>
                  </a:schemeClr>
                </a:solidFill>
                <a:latin typeface="Calibri" pitchFamily="34" charset="0"/>
                <a:cs typeface="Calibri" pitchFamily="34" charset="0"/>
              </a:rPr>
              <a:t>. 39-52</a:t>
            </a:r>
            <a:endParaRPr lang="en-US" dirty="0">
              <a:solidFill>
                <a:schemeClr val="tx1">
                  <a:lumMod val="65000"/>
                  <a:lumOff val="35000"/>
                </a:schemeClr>
              </a:solidFill>
              <a:latin typeface="Calibri" pitchFamily="34" charset="0"/>
              <a:cs typeface="Calibri" pitchFamily="34" charset="0"/>
            </a:endParaRPr>
          </a:p>
          <a:p>
            <a:pPr marL="285750" indent="-285750" algn="just">
              <a:spcBef>
                <a:spcPts val="0"/>
              </a:spcBef>
              <a:spcAft>
                <a:spcPts val="1200"/>
              </a:spcAft>
              <a:buClr>
                <a:srgbClr val="C7970F"/>
              </a:buClr>
              <a:buFont typeface="Courier New" pitchFamily="49" charset="0"/>
              <a:buChar char="o"/>
            </a:pPr>
            <a:r>
              <a:rPr lang="en-US" dirty="0" err="1">
                <a:solidFill>
                  <a:schemeClr val="tx1">
                    <a:lumMod val="65000"/>
                    <a:lumOff val="35000"/>
                  </a:schemeClr>
                </a:solidFill>
                <a:latin typeface="Calibri" pitchFamily="34" charset="0"/>
                <a:cs typeface="Calibri" pitchFamily="34" charset="0"/>
              </a:rPr>
              <a:t>Misra</a:t>
            </a:r>
            <a:r>
              <a:rPr lang="en-US" dirty="0">
                <a:solidFill>
                  <a:schemeClr val="tx1">
                    <a:lumMod val="65000"/>
                    <a:lumOff val="35000"/>
                  </a:schemeClr>
                </a:solidFill>
                <a:latin typeface="Calibri" pitchFamily="34" charset="0"/>
                <a:cs typeface="Calibri" pitchFamily="34" charset="0"/>
              </a:rPr>
              <a:t>, D.P., </a:t>
            </a:r>
            <a:r>
              <a:rPr lang="en-US" dirty="0" err="1">
                <a:solidFill>
                  <a:schemeClr val="tx1">
                    <a:lumMod val="65000"/>
                    <a:lumOff val="35000"/>
                  </a:schemeClr>
                </a:solidFill>
                <a:latin typeface="Calibri" pitchFamily="34" charset="0"/>
                <a:cs typeface="Calibri" pitchFamily="34" charset="0"/>
              </a:rPr>
              <a:t>O'Campo</a:t>
            </a:r>
            <a:r>
              <a:rPr lang="en-US" dirty="0">
                <a:solidFill>
                  <a:schemeClr val="tx1">
                    <a:lumMod val="65000"/>
                    <a:lumOff val="35000"/>
                  </a:schemeClr>
                </a:solidFill>
                <a:latin typeface="Calibri" pitchFamily="34" charset="0"/>
                <a:cs typeface="Calibri" pitchFamily="34" charset="0"/>
              </a:rPr>
              <a:t>, P. </a:t>
            </a:r>
            <a:r>
              <a:rPr lang="el-GR" dirty="0">
                <a:solidFill>
                  <a:schemeClr val="tx1">
                    <a:lumMod val="65000"/>
                    <a:lumOff val="35000"/>
                  </a:schemeClr>
                </a:solidFill>
                <a:latin typeface="Calibri" pitchFamily="34" charset="0"/>
                <a:cs typeface="Calibri" pitchFamily="34" charset="0"/>
              </a:rPr>
              <a:t>και </a:t>
            </a:r>
            <a:r>
              <a:rPr lang="en-US" dirty="0" err="1">
                <a:solidFill>
                  <a:schemeClr val="tx1">
                    <a:lumMod val="65000"/>
                    <a:lumOff val="35000"/>
                  </a:schemeClr>
                </a:solidFill>
                <a:latin typeface="Calibri" pitchFamily="34" charset="0"/>
                <a:cs typeface="Calibri" pitchFamily="34" charset="0"/>
              </a:rPr>
              <a:t>Strobino</a:t>
            </a:r>
            <a:r>
              <a:rPr lang="en-US" dirty="0">
                <a:solidFill>
                  <a:schemeClr val="tx1">
                    <a:lumMod val="65000"/>
                    <a:lumOff val="35000"/>
                  </a:schemeClr>
                </a:solidFill>
                <a:latin typeface="Calibri" pitchFamily="34" charset="0"/>
                <a:cs typeface="Calibri" pitchFamily="34" charset="0"/>
              </a:rPr>
              <a:t>, </a:t>
            </a:r>
            <a:r>
              <a:rPr lang="en-US" dirty="0" smtClean="0">
                <a:solidFill>
                  <a:schemeClr val="tx1">
                    <a:lumMod val="65000"/>
                    <a:lumOff val="35000"/>
                  </a:schemeClr>
                </a:solidFill>
                <a:latin typeface="Calibri" pitchFamily="34" charset="0"/>
                <a:cs typeface="Calibri" pitchFamily="34" charset="0"/>
              </a:rPr>
              <a:t>D. (2001). </a:t>
            </a:r>
            <a:r>
              <a:rPr lang="en-US" dirty="0">
                <a:solidFill>
                  <a:schemeClr val="tx1">
                    <a:lumMod val="65000"/>
                    <a:lumOff val="35000"/>
                  </a:schemeClr>
                </a:solidFill>
                <a:latin typeface="Calibri" pitchFamily="34" charset="0"/>
                <a:cs typeface="Calibri" pitchFamily="34" charset="0"/>
              </a:rPr>
              <a:t>Testing a </a:t>
            </a:r>
            <a:r>
              <a:rPr lang="en-US" dirty="0" err="1">
                <a:solidFill>
                  <a:schemeClr val="tx1">
                    <a:lumMod val="65000"/>
                    <a:lumOff val="35000"/>
                  </a:schemeClr>
                </a:solidFill>
                <a:latin typeface="Calibri" pitchFamily="34" charset="0"/>
                <a:cs typeface="Calibri" pitchFamily="34" charset="0"/>
              </a:rPr>
              <a:t>sociomedical</a:t>
            </a:r>
            <a:r>
              <a:rPr lang="en-US" dirty="0">
                <a:solidFill>
                  <a:schemeClr val="tx1">
                    <a:lumMod val="65000"/>
                    <a:lumOff val="35000"/>
                  </a:schemeClr>
                </a:solidFill>
                <a:latin typeface="Calibri" pitchFamily="34" charset="0"/>
                <a:cs typeface="Calibri" pitchFamily="34" charset="0"/>
              </a:rPr>
              <a:t> model for preterm </a:t>
            </a:r>
            <a:r>
              <a:rPr lang="el-GR" dirty="0" smtClean="0">
                <a:solidFill>
                  <a:schemeClr val="tx1">
                    <a:lumMod val="65000"/>
                    <a:lumOff val="35000"/>
                  </a:schemeClr>
                </a:solidFill>
                <a:latin typeface="Calibri" pitchFamily="34" charset="0"/>
                <a:cs typeface="Calibri" pitchFamily="34" charset="0"/>
              </a:rPr>
              <a:t>          </a:t>
            </a:r>
            <a:r>
              <a:rPr lang="en-US" dirty="0" smtClean="0">
                <a:solidFill>
                  <a:schemeClr val="tx1">
                    <a:lumMod val="65000"/>
                    <a:lumOff val="35000"/>
                  </a:schemeClr>
                </a:solidFill>
                <a:latin typeface="Calibri" pitchFamily="34" charset="0"/>
                <a:cs typeface="Calibri" pitchFamily="34" charset="0"/>
              </a:rPr>
              <a:t>delivery</a:t>
            </a:r>
            <a:r>
              <a:rPr lang="en-US" dirty="0">
                <a:solidFill>
                  <a:schemeClr val="tx1">
                    <a:lumMod val="65000"/>
                    <a:lumOff val="35000"/>
                  </a:schemeClr>
                </a:solidFill>
                <a:latin typeface="Calibri" pitchFamily="34" charset="0"/>
                <a:cs typeface="Calibri" pitchFamily="34" charset="0"/>
              </a:rPr>
              <a:t>. </a:t>
            </a:r>
            <a:r>
              <a:rPr lang="en-US" i="1" dirty="0" err="1">
                <a:solidFill>
                  <a:schemeClr val="tx1">
                    <a:lumMod val="65000"/>
                    <a:lumOff val="35000"/>
                  </a:schemeClr>
                </a:solidFill>
                <a:latin typeface="Calibri" pitchFamily="34" charset="0"/>
                <a:cs typeface="Calibri" pitchFamily="34" charset="0"/>
              </a:rPr>
              <a:t>Paediatric</a:t>
            </a:r>
            <a:r>
              <a:rPr lang="en-US" i="1" dirty="0">
                <a:solidFill>
                  <a:schemeClr val="tx1">
                    <a:lumMod val="65000"/>
                    <a:lumOff val="35000"/>
                  </a:schemeClr>
                </a:solidFill>
                <a:latin typeface="Calibri" pitchFamily="34" charset="0"/>
                <a:cs typeface="Calibri" pitchFamily="34" charset="0"/>
              </a:rPr>
              <a:t> and Perinatal Epidemiology</a:t>
            </a:r>
            <a:r>
              <a:rPr lang="en-US" dirty="0">
                <a:solidFill>
                  <a:schemeClr val="tx1">
                    <a:lumMod val="65000"/>
                    <a:lumOff val="35000"/>
                  </a:schemeClr>
                </a:solidFill>
                <a:latin typeface="Calibri" pitchFamily="34" charset="0"/>
                <a:cs typeface="Calibri" pitchFamily="34" charset="0"/>
              </a:rPr>
              <a:t>, [</a:t>
            </a:r>
            <a:r>
              <a:rPr lang="el-GR" dirty="0" err="1">
                <a:solidFill>
                  <a:schemeClr val="tx1">
                    <a:lumMod val="65000"/>
                    <a:lumOff val="35000"/>
                  </a:schemeClr>
                </a:solidFill>
                <a:latin typeface="Calibri" pitchFamily="34" charset="0"/>
                <a:cs typeface="Calibri" pitchFamily="34" charset="0"/>
              </a:rPr>
              <a:t>ηλ</a:t>
            </a:r>
            <a:r>
              <a:rPr lang="el-GR" dirty="0">
                <a:solidFill>
                  <a:schemeClr val="tx1">
                    <a:lumMod val="65000"/>
                    <a:lumOff val="35000"/>
                  </a:schemeClr>
                </a:solidFill>
                <a:latin typeface="Calibri" pitchFamily="34" charset="0"/>
                <a:cs typeface="Calibri" pitchFamily="34" charset="0"/>
              </a:rPr>
              <a:t>. περιοδικό] 15(2), σελ. </a:t>
            </a:r>
            <a:r>
              <a:rPr lang="el-GR" dirty="0" smtClean="0">
                <a:solidFill>
                  <a:schemeClr val="tx1">
                    <a:lumMod val="65000"/>
                    <a:lumOff val="35000"/>
                  </a:schemeClr>
                </a:solidFill>
                <a:latin typeface="Calibri" pitchFamily="34" charset="0"/>
                <a:cs typeface="Calibri" pitchFamily="34" charset="0"/>
              </a:rPr>
              <a:t>110-22</a:t>
            </a:r>
            <a:endParaRPr lang="en-US" dirty="0">
              <a:solidFill>
                <a:schemeClr val="tx1">
                  <a:lumMod val="65000"/>
                  <a:lumOff val="35000"/>
                </a:schemeClr>
              </a:solidFill>
              <a:latin typeface="Calibri" pitchFamily="34" charset="0"/>
              <a:ea typeface="Calibri"/>
              <a:cs typeface="Calibri" pitchFamily="34" charset="0"/>
            </a:endParaRPr>
          </a:p>
          <a:p>
            <a:pPr marL="285750" indent="-285750" algn="just">
              <a:spcBef>
                <a:spcPts val="0"/>
              </a:spcBef>
              <a:spcAft>
                <a:spcPts val="1200"/>
              </a:spcAft>
              <a:buClr>
                <a:srgbClr val="C7970F"/>
              </a:buClr>
              <a:buFont typeface="Courier New" pitchFamily="49" charset="0"/>
              <a:buChar char="o"/>
            </a:pPr>
            <a:r>
              <a:rPr lang="en-US" dirty="0" smtClean="0">
                <a:solidFill>
                  <a:schemeClr val="tx1">
                    <a:lumMod val="65000"/>
                    <a:lumOff val="35000"/>
                  </a:schemeClr>
                </a:solidFill>
                <a:latin typeface="Calibri" pitchFamily="34" charset="0"/>
                <a:ea typeface="Calibri"/>
                <a:cs typeface="Calibri" pitchFamily="34" charset="0"/>
              </a:rPr>
              <a:t>Raphael </a:t>
            </a:r>
            <a:r>
              <a:rPr lang="en-US" dirty="0">
                <a:solidFill>
                  <a:schemeClr val="tx1">
                    <a:lumMod val="65000"/>
                    <a:lumOff val="35000"/>
                  </a:schemeClr>
                </a:solidFill>
                <a:latin typeface="Calibri" pitchFamily="34" charset="0"/>
                <a:ea typeface="Calibri"/>
                <a:cs typeface="Calibri" pitchFamily="34" charset="0"/>
              </a:rPr>
              <a:t>- </a:t>
            </a:r>
            <a:r>
              <a:rPr lang="en-US" dirty="0" err="1">
                <a:solidFill>
                  <a:schemeClr val="tx1">
                    <a:lumMod val="65000"/>
                    <a:lumOff val="35000"/>
                  </a:schemeClr>
                </a:solidFill>
                <a:latin typeface="Calibri" pitchFamily="34" charset="0"/>
                <a:ea typeface="Calibri"/>
                <a:cs typeface="Calibri" pitchFamily="34" charset="0"/>
              </a:rPr>
              <a:t>Leff</a:t>
            </a:r>
            <a:r>
              <a:rPr lang="en-US" dirty="0">
                <a:solidFill>
                  <a:schemeClr val="tx1">
                    <a:lumMod val="65000"/>
                    <a:lumOff val="35000"/>
                  </a:schemeClr>
                </a:solidFill>
                <a:latin typeface="Calibri" pitchFamily="34" charset="0"/>
                <a:ea typeface="Calibri"/>
                <a:cs typeface="Calibri" pitchFamily="34" charset="0"/>
              </a:rPr>
              <a:t>, J. ( 1991). </a:t>
            </a:r>
            <a:r>
              <a:rPr lang="en-US" i="1" dirty="0">
                <a:solidFill>
                  <a:schemeClr val="tx1">
                    <a:lumMod val="65000"/>
                    <a:lumOff val="35000"/>
                  </a:schemeClr>
                </a:solidFill>
                <a:latin typeface="Calibri" pitchFamily="34" charset="0"/>
                <a:ea typeface="Calibri"/>
                <a:cs typeface="Calibri" pitchFamily="34" charset="0"/>
              </a:rPr>
              <a:t>Psychological processes of childbearing</a:t>
            </a:r>
            <a:r>
              <a:rPr lang="en-US" dirty="0">
                <a:solidFill>
                  <a:schemeClr val="tx1">
                    <a:lumMod val="65000"/>
                    <a:lumOff val="35000"/>
                  </a:schemeClr>
                </a:solidFill>
                <a:latin typeface="Calibri" pitchFamily="34" charset="0"/>
                <a:ea typeface="Calibri"/>
                <a:cs typeface="Calibri" pitchFamily="34" charset="0"/>
              </a:rPr>
              <a:t>. </a:t>
            </a:r>
            <a:r>
              <a:rPr lang="el-GR" dirty="0" err="1">
                <a:solidFill>
                  <a:schemeClr val="tx1">
                    <a:lumMod val="65000"/>
                    <a:lumOff val="35000"/>
                  </a:schemeClr>
                </a:solidFill>
                <a:latin typeface="Calibri" pitchFamily="34" charset="0"/>
                <a:ea typeface="Calibri"/>
                <a:cs typeface="Calibri" pitchFamily="34" charset="0"/>
              </a:rPr>
              <a:t>London</a:t>
            </a:r>
            <a:r>
              <a:rPr lang="el-GR" dirty="0">
                <a:solidFill>
                  <a:schemeClr val="tx1">
                    <a:lumMod val="65000"/>
                    <a:lumOff val="35000"/>
                  </a:schemeClr>
                </a:solidFill>
                <a:latin typeface="Calibri" pitchFamily="34" charset="0"/>
                <a:ea typeface="Calibri"/>
                <a:cs typeface="Calibri" pitchFamily="34" charset="0"/>
              </a:rPr>
              <a:t>: </a:t>
            </a:r>
            <a:r>
              <a:rPr lang="el-GR" dirty="0" err="1">
                <a:solidFill>
                  <a:schemeClr val="tx1">
                    <a:lumMod val="65000"/>
                    <a:lumOff val="35000"/>
                  </a:schemeClr>
                </a:solidFill>
                <a:latin typeface="Calibri" pitchFamily="34" charset="0"/>
                <a:ea typeface="Calibri"/>
                <a:cs typeface="Calibri" pitchFamily="34" charset="0"/>
              </a:rPr>
              <a:t>Chapman</a:t>
            </a:r>
            <a:r>
              <a:rPr lang="el-GR" dirty="0">
                <a:solidFill>
                  <a:schemeClr val="tx1">
                    <a:lumMod val="65000"/>
                    <a:lumOff val="35000"/>
                  </a:schemeClr>
                </a:solidFill>
                <a:latin typeface="Calibri" pitchFamily="34" charset="0"/>
                <a:ea typeface="Calibri"/>
                <a:cs typeface="Calibri" pitchFamily="34" charset="0"/>
              </a:rPr>
              <a:t> &amp; </a:t>
            </a:r>
            <a:r>
              <a:rPr lang="el-GR" dirty="0" err="1">
                <a:solidFill>
                  <a:schemeClr val="tx1">
                    <a:lumMod val="65000"/>
                    <a:lumOff val="35000"/>
                  </a:schemeClr>
                </a:solidFill>
                <a:latin typeface="Calibri" pitchFamily="34" charset="0"/>
                <a:ea typeface="Calibri"/>
                <a:cs typeface="Calibri" pitchFamily="34" charset="0"/>
              </a:rPr>
              <a:t>Hall</a:t>
            </a:r>
            <a:r>
              <a:rPr lang="el-GR" dirty="0">
                <a:solidFill>
                  <a:schemeClr val="tx1">
                    <a:lumMod val="65000"/>
                    <a:lumOff val="35000"/>
                  </a:schemeClr>
                </a:solidFill>
                <a:latin typeface="Calibri" pitchFamily="34" charset="0"/>
                <a:ea typeface="Calibri"/>
                <a:cs typeface="Calibri" pitchFamily="34" charset="0"/>
              </a:rPr>
              <a:t>, </a:t>
            </a:r>
            <a:r>
              <a:rPr lang="el-GR" dirty="0" smtClean="0">
                <a:solidFill>
                  <a:schemeClr val="tx1">
                    <a:lumMod val="65000"/>
                    <a:lumOff val="35000"/>
                  </a:schemeClr>
                </a:solidFill>
                <a:latin typeface="Calibri" pitchFamily="34" charset="0"/>
                <a:ea typeface="Calibri"/>
                <a:cs typeface="Calibri" pitchFamily="34" charset="0"/>
              </a:rPr>
              <a:t>        </a:t>
            </a:r>
            <a:r>
              <a:rPr lang="el-GR" dirty="0" err="1" smtClean="0">
                <a:solidFill>
                  <a:schemeClr val="tx1">
                    <a:lumMod val="65000"/>
                    <a:lumOff val="35000"/>
                  </a:schemeClr>
                </a:solidFill>
                <a:latin typeface="Calibri" pitchFamily="34" charset="0"/>
                <a:ea typeface="Calibri"/>
                <a:cs typeface="Calibri" pitchFamily="34" charset="0"/>
              </a:rPr>
              <a:t>fourth</a:t>
            </a:r>
            <a:r>
              <a:rPr lang="el-GR" dirty="0" smtClean="0">
                <a:solidFill>
                  <a:schemeClr val="tx1">
                    <a:lumMod val="65000"/>
                    <a:lumOff val="35000"/>
                  </a:schemeClr>
                </a:solidFill>
                <a:latin typeface="Calibri" pitchFamily="34" charset="0"/>
                <a:ea typeface="Calibri"/>
                <a:cs typeface="Calibri" pitchFamily="34" charset="0"/>
              </a:rPr>
              <a:t> </a:t>
            </a:r>
            <a:r>
              <a:rPr lang="el-GR" dirty="0" err="1">
                <a:solidFill>
                  <a:schemeClr val="tx1">
                    <a:lumMod val="65000"/>
                    <a:lumOff val="35000"/>
                  </a:schemeClr>
                </a:solidFill>
                <a:latin typeface="Calibri" pitchFamily="34" charset="0"/>
                <a:ea typeface="Calibri"/>
                <a:cs typeface="Calibri" pitchFamily="34" charset="0"/>
              </a:rPr>
              <a:t>edition</a:t>
            </a:r>
            <a:endParaRPr lang="el-GR" dirty="0">
              <a:solidFill>
                <a:schemeClr val="tx1">
                  <a:lumMod val="65000"/>
                  <a:lumOff val="35000"/>
                </a:schemeClr>
              </a:solidFill>
              <a:latin typeface="Calibri" pitchFamily="34" charset="0"/>
              <a:ea typeface="Calibri"/>
              <a:cs typeface="Calibri" pitchFamily="34" charset="0"/>
            </a:endParaRPr>
          </a:p>
          <a:p>
            <a:pPr marL="285750" indent="-285750" algn="just">
              <a:spcBef>
                <a:spcPts val="0"/>
              </a:spcBef>
              <a:spcAft>
                <a:spcPts val="1200"/>
              </a:spcAft>
              <a:buClr>
                <a:srgbClr val="C7970F"/>
              </a:buClr>
              <a:buFont typeface="Courier New" pitchFamily="49" charset="0"/>
              <a:buChar char="o"/>
            </a:pPr>
            <a:r>
              <a:rPr lang="en-US" dirty="0" err="1">
                <a:solidFill>
                  <a:schemeClr val="tx1">
                    <a:lumMod val="65000"/>
                    <a:lumOff val="35000"/>
                  </a:schemeClr>
                </a:solidFill>
                <a:latin typeface="Calibri" pitchFamily="34" charset="0"/>
                <a:ea typeface="Times New Roman"/>
                <a:cs typeface="Calibri" pitchFamily="34" charset="0"/>
              </a:rPr>
              <a:t>Rosack</a:t>
            </a:r>
            <a:r>
              <a:rPr lang="en-US" dirty="0">
                <a:solidFill>
                  <a:schemeClr val="tx1">
                    <a:lumMod val="65000"/>
                    <a:lumOff val="35000"/>
                  </a:schemeClr>
                </a:solidFill>
                <a:latin typeface="Calibri" pitchFamily="34" charset="0"/>
                <a:ea typeface="Times New Roman"/>
                <a:cs typeface="Calibri" pitchFamily="34" charset="0"/>
              </a:rPr>
              <a:t> J. (2002). Study finds no limit Between Antidepressants and Birth Defects. </a:t>
            </a:r>
            <a:r>
              <a:rPr lang="en-US" i="1" dirty="0">
                <a:solidFill>
                  <a:schemeClr val="tx1">
                    <a:lumMod val="65000"/>
                    <a:lumOff val="35000"/>
                  </a:schemeClr>
                </a:solidFill>
                <a:latin typeface="Calibri" pitchFamily="34" charset="0"/>
                <a:ea typeface="Times New Roman"/>
                <a:cs typeface="Calibri" pitchFamily="34" charset="0"/>
              </a:rPr>
              <a:t>Psychiatric </a:t>
            </a:r>
            <a:r>
              <a:rPr lang="el-GR" i="1" dirty="0" smtClean="0">
                <a:solidFill>
                  <a:schemeClr val="tx1">
                    <a:lumMod val="65000"/>
                    <a:lumOff val="35000"/>
                  </a:schemeClr>
                </a:solidFill>
                <a:latin typeface="Calibri" pitchFamily="34" charset="0"/>
                <a:ea typeface="Times New Roman"/>
                <a:cs typeface="Calibri" pitchFamily="34" charset="0"/>
              </a:rPr>
              <a:t>    </a:t>
            </a:r>
            <a:r>
              <a:rPr lang="en-US" i="1" dirty="0" smtClean="0">
                <a:solidFill>
                  <a:schemeClr val="tx1">
                    <a:lumMod val="65000"/>
                    <a:lumOff val="35000"/>
                  </a:schemeClr>
                </a:solidFill>
                <a:latin typeface="Calibri" pitchFamily="34" charset="0"/>
                <a:ea typeface="Times New Roman"/>
                <a:cs typeface="Calibri" pitchFamily="34" charset="0"/>
              </a:rPr>
              <a:t>news</a:t>
            </a:r>
            <a:endParaRPr lang="en-US" dirty="0" smtClean="0">
              <a:solidFill>
                <a:schemeClr val="tx1">
                  <a:lumMod val="65000"/>
                  <a:lumOff val="35000"/>
                </a:schemeClr>
              </a:solidFill>
              <a:latin typeface="Calibri" pitchFamily="34" charset="0"/>
              <a:cs typeface="Calibri" pitchFamily="34" charset="0"/>
            </a:endParaRPr>
          </a:p>
          <a:p>
            <a:pPr marL="285750" indent="-285750" algn="just">
              <a:spcBef>
                <a:spcPts val="0"/>
              </a:spcBef>
              <a:spcAft>
                <a:spcPts val="1200"/>
              </a:spcAft>
              <a:buClr>
                <a:srgbClr val="C7970F"/>
              </a:buClr>
              <a:buFont typeface="Courier New" pitchFamily="49" charset="0"/>
              <a:buChar char="o"/>
            </a:pPr>
            <a:r>
              <a:rPr lang="en-US" dirty="0" err="1">
                <a:solidFill>
                  <a:schemeClr val="tx1">
                    <a:lumMod val="65000"/>
                    <a:lumOff val="35000"/>
                  </a:schemeClr>
                </a:solidFill>
                <a:latin typeface="Calibri" pitchFamily="34" charset="0"/>
                <a:cs typeface="Calibri" pitchFamily="34" charset="0"/>
              </a:rPr>
              <a:t>Vythilingum</a:t>
            </a:r>
            <a:r>
              <a:rPr lang="en-US" dirty="0">
                <a:solidFill>
                  <a:schemeClr val="tx1">
                    <a:lumMod val="65000"/>
                    <a:lumOff val="35000"/>
                  </a:schemeClr>
                </a:solidFill>
                <a:latin typeface="Calibri" pitchFamily="34" charset="0"/>
                <a:cs typeface="Calibri" pitchFamily="34" charset="0"/>
              </a:rPr>
              <a:t>, B., 2008. Anxiety disorders in pregnancy. </a:t>
            </a:r>
            <a:r>
              <a:rPr lang="en-US" i="1" dirty="0">
                <a:solidFill>
                  <a:schemeClr val="tx1">
                    <a:lumMod val="65000"/>
                    <a:lumOff val="35000"/>
                  </a:schemeClr>
                </a:solidFill>
                <a:latin typeface="Calibri" pitchFamily="34" charset="0"/>
                <a:cs typeface="Calibri" pitchFamily="34" charset="0"/>
              </a:rPr>
              <a:t>Current Psychiatry Reports</a:t>
            </a:r>
            <a:r>
              <a:rPr lang="en-US" dirty="0">
                <a:solidFill>
                  <a:schemeClr val="tx1">
                    <a:lumMod val="65000"/>
                    <a:lumOff val="35000"/>
                  </a:schemeClr>
                </a:solidFill>
                <a:latin typeface="Calibri" pitchFamily="34" charset="0"/>
                <a:cs typeface="Calibri" pitchFamily="34" charset="0"/>
              </a:rPr>
              <a:t>, </a:t>
            </a:r>
            <a:r>
              <a:rPr lang="el-GR" dirty="0" smtClean="0">
                <a:solidFill>
                  <a:schemeClr val="tx1">
                    <a:lumMod val="65000"/>
                    <a:lumOff val="35000"/>
                  </a:schemeClr>
                </a:solidFill>
                <a:latin typeface="Calibri" pitchFamily="34" charset="0"/>
                <a:cs typeface="Calibri" pitchFamily="34" charset="0"/>
              </a:rPr>
              <a:t>                         </a:t>
            </a:r>
            <a:r>
              <a:rPr lang="en-US" dirty="0" smtClean="0">
                <a:solidFill>
                  <a:schemeClr val="tx1">
                    <a:lumMod val="65000"/>
                    <a:lumOff val="35000"/>
                  </a:schemeClr>
                </a:solidFill>
                <a:latin typeface="Calibri" pitchFamily="34" charset="0"/>
                <a:cs typeface="Calibri" pitchFamily="34" charset="0"/>
              </a:rPr>
              <a:t>[</a:t>
            </a:r>
            <a:r>
              <a:rPr lang="el-GR" dirty="0" err="1">
                <a:solidFill>
                  <a:schemeClr val="tx1">
                    <a:lumMod val="65000"/>
                    <a:lumOff val="35000"/>
                  </a:schemeClr>
                </a:solidFill>
                <a:latin typeface="Calibri" pitchFamily="34" charset="0"/>
                <a:cs typeface="Calibri" pitchFamily="34" charset="0"/>
              </a:rPr>
              <a:t>ηλ</a:t>
            </a:r>
            <a:r>
              <a:rPr lang="el-GR" dirty="0">
                <a:solidFill>
                  <a:schemeClr val="tx1">
                    <a:lumMod val="65000"/>
                    <a:lumOff val="35000"/>
                  </a:schemeClr>
                </a:solidFill>
                <a:latin typeface="Calibri" pitchFamily="34" charset="0"/>
                <a:cs typeface="Calibri" pitchFamily="34" charset="0"/>
              </a:rPr>
              <a:t>. περιοδικό] 10(4), σελ. </a:t>
            </a:r>
            <a:r>
              <a:rPr lang="el-GR" dirty="0" smtClean="0">
                <a:solidFill>
                  <a:schemeClr val="tx1">
                    <a:lumMod val="65000"/>
                    <a:lumOff val="35000"/>
                  </a:schemeClr>
                </a:solidFill>
                <a:latin typeface="Calibri" pitchFamily="34" charset="0"/>
                <a:cs typeface="Calibri" pitchFamily="34" charset="0"/>
              </a:rPr>
              <a:t>331-5</a:t>
            </a:r>
            <a:r>
              <a:rPr lang="en-US" dirty="0" smtClean="0">
                <a:solidFill>
                  <a:schemeClr val="tx1">
                    <a:lumMod val="65000"/>
                    <a:lumOff val="35000"/>
                  </a:schemeClr>
                </a:solidFill>
                <a:latin typeface="Calibri" pitchFamily="34" charset="0"/>
                <a:cs typeface="Calibri" pitchFamily="34" charset="0"/>
              </a:rPr>
              <a:t> </a:t>
            </a:r>
            <a:endParaRPr lang="el-GR" dirty="0">
              <a:solidFill>
                <a:schemeClr val="tx1">
                  <a:lumMod val="65000"/>
                  <a:lumOff val="35000"/>
                </a:schemeClr>
              </a:solidFill>
              <a:latin typeface="Calibri" pitchFamily="34" charset="0"/>
              <a:cs typeface="Calibri" pitchFamily="34" charset="0"/>
            </a:endParaRPr>
          </a:p>
        </p:txBody>
      </p:sp>
    </p:spTree>
    <p:extLst>
      <p:ext uri="{BB962C8B-B14F-4D97-AF65-F5344CB8AC3E}">
        <p14:creationId xmlns:p14="http://schemas.microsoft.com/office/powerpoint/2010/main" val="365752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0"/>
          </p:nvPr>
        </p:nvSpPr>
        <p:spPr>
          <a:xfrm>
            <a:off x="457200" y="1772816"/>
            <a:ext cx="8229600" cy="3600400"/>
          </a:xfrm>
        </p:spPr>
        <p:txBody>
          <a:bodyPr/>
          <a:lstStyle/>
          <a:p>
            <a:pPr algn="ctr"/>
            <a:r>
              <a:rPr lang="el-GR" sz="3200" b="1" dirty="0" smtClean="0">
                <a:effectLst>
                  <a:outerShdw blurRad="38100" dist="38100" dir="2700000" algn="tl">
                    <a:srgbClr val="000000">
                      <a:alpha val="43137"/>
                    </a:srgbClr>
                  </a:outerShdw>
                </a:effectLst>
                <a:latin typeface="Calibri" pitchFamily="34" charset="0"/>
                <a:cs typeface="Calibri" pitchFamily="34" charset="0"/>
              </a:rPr>
              <a:t>Ευχαριστώ πολύ!</a:t>
            </a:r>
            <a:endParaRPr lang="el-GR" sz="32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068961"/>
            <a:ext cx="4170040" cy="3336032"/>
          </a:xfrm>
          <a:prstGeom prst="rect">
            <a:avLst/>
          </a:prstGeom>
        </p:spPr>
      </p:pic>
    </p:spTree>
    <p:extLst>
      <p:ext uri="{BB962C8B-B14F-4D97-AF65-F5344CB8AC3E}">
        <p14:creationId xmlns:p14="http://schemas.microsoft.com/office/powerpoint/2010/main" val="116955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altLang="ko-KR" dirty="0" smtClean="0">
                <a:latin typeface="Calibri" pitchFamily="34" charset="0"/>
                <a:cs typeface="Calibri" pitchFamily="34" charset="0"/>
              </a:rPr>
              <a:t>Συνοπτικά</a:t>
            </a:r>
            <a:endParaRPr lang="ko-KR" altLang="en-US" dirty="0">
              <a:latin typeface="Calibri" pitchFamily="34" charset="0"/>
              <a:cs typeface="Calibri" pitchFamily="34" charset="0"/>
            </a:endParaRPr>
          </a:p>
        </p:txBody>
      </p:sp>
      <p:sp>
        <p:nvSpPr>
          <p:cNvPr id="7" name="Content Placeholder 6"/>
          <p:cNvSpPr>
            <a:spLocks noGrp="1"/>
          </p:cNvSpPr>
          <p:nvPr>
            <p:ph idx="10"/>
          </p:nvPr>
        </p:nvSpPr>
        <p:spPr>
          <a:xfrm>
            <a:off x="467544" y="1844824"/>
            <a:ext cx="8229600" cy="3600400"/>
          </a:xfrm>
        </p:spPr>
        <p:txBody>
          <a:bodyPr/>
          <a:lstStyle/>
          <a:p>
            <a:pPr marL="285750" indent="-285750">
              <a:buFont typeface="Wingdings" pitchFamily="2" charset="2"/>
              <a:buChar char="v"/>
            </a:pPr>
            <a:r>
              <a:rPr lang="el-GR" altLang="ko-KR" sz="2400" b="1" dirty="0" smtClean="0">
                <a:latin typeface="Calibri" pitchFamily="34" charset="0"/>
                <a:cs typeface="Calibri" pitchFamily="34" charset="0"/>
              </a:rPr>
              <a:t>Εισαγωγή</a:t>
            </a:r>
          </a:p>
          <a:p>
            <a:pPr marL="285750" indent="-285750">
              <a:buFont typeface="Wingdings" pitchFamily="2" charset="2"/>
              <a:buChar char="v"/>
            </a:pPr>
            <a:r>
              <a:rPr lang="el-GR" altLang="ko-KR" sz="2400" b="1" dirty="0" smtClean="0">
                <a:latin typeface="Calibri" pitchFamily="34" charset="0"/>
                <a:cs typeface="Calibri" pitchFamily="34" charset="0"/>
              </a:rPr>
              <a:t>Η Ψυχολογία της εγκύου</a:t>
            </a:r>
          </a:p>
          <a:p>
            <a:pPr marL="1028700" lvl="1">
              <a:buFont typeface="Wingdings" pitchFamily="2" charset="2"/>
              <a:buChar char="Ø"/>
            </a:pPr>
            <a:r>
              <a:rPr lang="el-GR" altLang="ko-KR" sz="2000" b="1" dirty="0">
                <a:solidFill>
                  <a:schemeClr val="tx1">
                    <a:lumMod val="75000"/>
                    <a:lumOff val="25000"/>
                  </a:schemeClr>
                </a:solidFill>
                <a:latin typeface="Calibri" pitchFamily="34" charset="0"/>
                <a:cs typeface="Calibri" pitchFamily="34" charset="0"/>
              </a:rPr>
              <a:t>1ο </a:t>
            </a:r>
            <a:r>
              <a:rPr lang="el-GR" altLang="ko-KR" sz="2000" b="1" dirty="0" smtClean="0">
                <a:solidFill>
                  <a:schemeClr val="tx1">
                    <a:lumMod val="75000"/>
                    <a:lumOff val="25000"/>
                  </a:schemeClr>
                </a:solidFill>
                <a:latin typeface="Calibri" pitchFamily="34" charset="0"/>
                <a:cs typeface="Calibri" pitchFamily="34" charset="0"/>
              </a:rPr>
              <a:t>τρίμηνο</a:t>
            </a:r>
            <a:endParaRPr lang="el-GR" altLang="ko-KR" sz="2000" b="1" dirty="0">
              <a:solidFill>
                <a:schemeClr val="tx1">
                  <a:lumMod val="75000"/>
                  <a:lumOff val="25000"/>
                </a:schemeClr>
              </a:solidFill>
              <a:latin typeface="Calibri" pitchFamily="34" charset="0"/>
              <a:cs typeface="Calibri" pitchFamily="34" charset="0"/>
            </a:endParaRPr>
          </a:p>
          <a:p>
            <a:pPr marL="1028700" lvl="1">
              <a:buFont typeface="Wingdings" pitchFamily="2" charset="2"/>
              <a:buChar char="Ø"/>
            </a:pPr>
            <a:r>
              <a:rPr lang="el-GR" altLang="ko-KR" sz="2000" b="1" dirty="0">
                <a:solidFill>
                  <a:schemeClr val="tx1">
                    <a:lumMod val="75000"/>
                    <a:lumOff val="25000"/>
                  </a:schemeClr>
                </a:solidFill>
                <a:latin typeface="Calibri" pitchFamily="34" charset="0"/>
                <a:cs typeface="Calibri" pitchFamily="34" charset="0"/>
              </a:rPr>
              <a:t>2ο τρίμηνο</a:t>
            </a:r>
          </a:p>
          <a:p>
            <a:pPr marL="1028700" lvl="1">
              <a:buFont typeface="Wingdings" pitchFamily="2" charset="2"/>
              <a:buChar char="Ø"/>
            </a:pPr>
            <a:r>
              <a:rPr lang="el-GR" altLang="ko-KR" sz="2000" b="1" dirty="0">
                <a:solidFill>
                  <a:schemeClr val="tx1">
                    <a:lumMod val="75000"/>
                    <a:lumOff val="25000"/>
                  </a:schemeClr>
                </a:solidFill>
                <a:latin typeface="Calibri" pitchFamily="34" charset="0"/>
                <a:cs typeface="Calibri" pitchFamily="34" charset="0"/>
              </a:rPr>
              <a:t>3ο τρίμηνο</a:t>
            </a:r>
          </a:p>
          <a:p>
            <a:pPr marL="285750" indent="-285750">
              <a:buFont typeface="Wingdings" pitchFamily="2" charset="2"/>
              <a:buChar char="v"/>
            </a:pPr>
            <a:r>
              <a:rPr lang="el-GR" altLang="ko-KR" sz="2400" b="1" dirty="0" err="1" smtClean="0">
                <a:latin typeface="Calibri" pitchFamily="34" charset="0"/>
                <a:cs typeface="Calibri" pitchFamily="34" charset="0"/>
              </a:rPr>
              <a:t>Περιγεννητικό</a:t>
            </a:r>
            <a:r>
              <a:rPr lang="el-GR" altLang="ko-KR" sz="2400" b="1" dirty="0" smtClean="0">
                <a:latin typeface="Calibri" pitchFamily="34" charset="0"/>
                <a:cs typeface="Calibri" pitchFamily="34" charset="0"/>
              </a:rPr>
              <a:t> Στρες και Άγχος</a:t>
            </a:r>
          </a:p>
          <a:p>
            <a:pPr marL="285750" indent="-285750">
              <a:buFont typeface="Wingdings" pitchFamily="2" charset="2"/>
              <a:buChar char="v"/>
            </a:pPr>
            <a:r>
              <a:rPr lang="el-GR" altLang="ko-KR" sz="2400" b="1" dirty="0" smtClean="0">
                <a:latin typeface="Calibri" pitchFamily="34" charset="0"/>
                <a:cs typeface="Calibri" pitchFamily="34" charset="0"/>
              </a:rPr>
              <a:t>Ψυχοκοινωνικοί παράγοντες</a:t>
            </a:r>
          </a:p>
          <a:p>
            <a:pPr marL="285750" indent="-285750">
              <a:buFont typeface="Wingdings" pitchFamily="2" charset="2"/>
              <a:buChar char="v"/>
            </a:pPr>
            <a:r>
              <a:rPr lang="el-GR" altLang="ko-KR" sz="2400" b="1" dirty="0">
                <a:latin typeface="Calibri" pitchFamily="34" charset="0"/>
                <a:cs typeface="Calibri" pitchFamily="34" charset="0"/>
              </a:rPr>
              <a:t>Ψυχολογικές μεταπτώσεις κατά τη </a:t>
            </a:r>
            <a:r>
              <a:rPr lang="el-GR" altLang="ko-KR" sz="2400" b="1" dirty="0" smtClean="0">
                <a:latin typeface="Calibri" pitchFamily="34" charset="0"/>
                <a:cs typeface="Calibri" pitchFamily="34" charset="0"/>
              </a:rPr>
              <a:t>Λοχεία</a:t>
            </a:r>
          </a:p>
          <a:p>
            <a:pPr marL="285750" indent="-285750">
              <a:buFont typeface="Wingdings" pitchFamily="2" charset="2"/>
              <a:buChar char="v"/>
            </a:pPr>
            <a:r>
              <a:rPr lang="el-GR" altLang="ko-KR" sz="2400" b="1" dirty="0" smtClean="0">
                <a:latin typeface="Calibri" pitchFamily="34" charset="0"/>
                <a:cs typeface="Calibri" pitchFamily="34" charset="0"/>
              </a:rPr>
              <a:t>Πρόληψη</a:t>
            </a: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itchFamily="34" charset="0"/>
                <a:cs typeface="Calibri" pitchFamily="34" charset="0"/>
              </a:rPr>
              <a:t>Εισαγωγή</a:t>
            </a:r>
            <a:endParaRPr lang="el-GR" dirty="0">
              <a:latin typeface="Calibri" pitchFamily="34" charset="0"/>
              <a:cs typeface="Calibri" pitchFamily="34" charset="0"/>
            </a:endParaRPr>
          </a:p>
        </p:txBody>
      </p:sp>
      <p:sp>
        <p:nvSpPr>
          <p:cNvPr id="4" name="Θέση περιεχομένου 3"/>
          <p:cNvSpPr>
            <a:spLocks noGrp="1"/>
          </p:cNvSpPr>
          <p:nvPr>
            <p:ph idx="10"/>
          </p:nvPr>
        </p:nvSpPr>
        <p:spPr>
          <a:xfrm>
            <a:off x="107504" y="1628800"/>
            <a:ext cx="8928992" cy="3600400"/>
          </a:xfrm>
        </p:spPr>
        <p:txBody>
          <a:bodyPr/>
          <a:lstStyle/>
          <a:p>
            <a:pPr algn="just"/>
            <a:r>
              <a:rPr lang="el-GR" sz="1800" dirty="0" smtClean="0">
                <a:latin typeface="Calibri" pitchFamily="34" charset="0"/>
                <a:cs typeface="Calibri" pitchFamily="34" charset="0"/>
              </a:rPr>
              <a:t>H </a:t>
            </a:r>
            <a:r>
              <a:rPr lang="el-GR" sz="1800" dirty="0">
                <a:latin typeface="Calibri" pitchFamily="34" charset="0"/>
                <a:cs typeface="Calibri" pitchFamily="34" charset="0"/>
              </a:rPr>
              <a:t>περίοδος της εγκυμοσύνης αποτελεί </a:t>
            </a:r>
          </a:p>
          <a:p>
            <a:pPr algn="just"/>
            <a:endParaRPr lang="el-GR" sz="1800" dirty="0">
              <a:latin typeface="Calibri" pitchFamily="34" charset="0"/>
              <a:cs typeface="Calibri" pitchFamily="34" charset="0"/>
            </a:endParaRPr>
          </a:p>
          <a:p>
            <a:pPr marL="285750" indent="-285750" algn="just">
              <a:buClr>
                <a:srgbClr val="C7970F"/>
              </a:buClr>
              <a:buFont typeface="Wingdings" pitchFamily="2" charset="2"/>
              <a:buChar char="ü"/>
            </a:pPr>
            <a:r>
              <a:rPr lang="el-GR" sz="1800" dirty="0">
                <a:latin typeface="Calibri" pitchFamily="34" charset="0"/>
                <a:cs typeface="Calibri" pitchFamily="34" charset="0"/>
              </a:rPr>
              <a:t>περίοδο χαράς, ενθουσιασμού και προσδοκίας για την νέα ζωή</a:t>
            </a:r>
          </a:p>
          <a:p>
            <a:pPr marL="285750" indent="-285750" algn="just">
              <a:buClr>
                <a:srgbClr val="C7970F"/>
              </a:buClr>
              <a:buFont typeface="Wingdings" pitchFamily="2" charset="2"/>
              <a:buChar char="ü"/>
            </a:pPr>
            <a:r>
              <a:rPr lang="el-GR" sz="1800" dirty="0">
                <a:latin typeface="Calibri" pitchFamily="34" charset="0"/>
                <a:cs typeface="Calibri" pitchFamily="34" charset="0"/>
              </a:rPr>
              <a:t>περίοδος κοινωνικών, οικονομικών αλλαγών</a:t>
            </a:r>
          </a:p>
          <a:p>
            <a:pPr marL="285750" indent="-285750" algn="just">
              <a:buClr>
                <a:srgbClr val="C7970F"/>
              </a:buClr>
              <a:buFont typeface="Wingdings" pitchFamily="2" charset="2"/>
              <a:buChar char="ü"/>
            </a:pPr>
            <a:r>
              <a:rPr lang="el-GR" sz="1800" dirty="0">
                <a:latin typeface="Calibri" pitchFamily="34" charset="0"/>
                <a:cs typeface="Calibri" pitchFamily="34" charset="0"/>
              </a:rPr>
              <a:t>περίοδος συναισθηματικών και φυσικών αλλαγών</a:t>
            </a:r>
          </a:p>
          <a:p>
            <a:pPr algn="just"/>
            <a:endParaRPr lang="el-GR" sz="1800" dirty="0" smtClean="0">
              <a:latin typeface="Calibri" pitchFamily="34" charset="0"/>
              <a:cs typeface="Calibri" pitchFamily="34" charset="0"/>
            </a:endParaRPr>
          </a:p>
          <a:p>
            <a:pPr algn="just"/>
            <a:r>
              <a:rPr lang="el-GR" sz="1800" dirty="0">
                <a:latin typeface="Calibri" pitchFamily="34" charset="0"/>
                <a:cs typeface="Calibri" pitchFamily="34" charset="0"/>
              </a:rPr>
              <a:t>Η κύηση ανάλογα με την στιγμή της έλευσής της, το πώς εντάσσεται στην προσωπική </a:t>
            </a:r>
            <a:r>
              <a:rPr lang="el-GR" sz="1800" dirty="0" smtClean="0">
                <a:latin typeface="Calibri" pitchFamily="34" charset="0"/>
                <a:cs typeface="Calibri" pitchFamily="34" charset="0"/>
              </a:rPr>
              <a:t>      πορεία </a:t>
            </a:r>
            <a:r>
              <a:rPr lang="el-GR" sz="1800" dirty="0">
                <a:latin typeface="Calibri" pitchFamily="34" charset="0"/>
                <a:cs typeface="Calibri" pitchFamily="34" charset="0"/>
              </a:rPr>
              <a:t>των δύο γονιών, τη συμμετοχή ή όχι του ευρύτερου περιβάλλοντος, μπορεί να </a:t>
            </a:r>
            <a:r>
              <a:rPr lang="el-GR" sz="1800" dirty="0" smtClean="0">
                <a:latin typeface="Calibri" pitchFamily="34" charset="0"/>
                <a:cs typeface="Calibri" pitchFamily="34" charset="0"/>
              </a:rPr>
              <a:t>     βιωθεί </a:t>
            </a:r>
            <a:r>
              <a:rPr lang="el-GR" sz="1800" dirty="0">
                <a:latin typeface="Calibri" pitchFamily="34" charset="0"/>
                <a:cs typeface="Calibri" pitchFamily="34" charset="0"/>
              </a:rPr>
              <a:t>με </a:t>
            </a:r>
            <a:r>
              <a:rPr lang="el-GR" sz="1800" dirty="0" smtClean="0">
                <a:latin typeface="Calibri" pitchFamily="34" charset="0"/>
                <a:cs typeface="Calibri" pitchFamily="34" charset="0"/>
              </a:rPr>
              <a:t>ακραία </a:t>
            </a:r>
            <a:r>
              <a:rPr lang="el-GR" sz="1800" dirty="0">
                <a:latin typeface="Calibri" pitchFamily="34" charset="0"/>
                <a:cs typeface="Calibri" pitchFamily="34" charset="0"/>
              </a:rPr>
              <a:t>έντονα αρνητικά ή θετικά </a:t>
            </a:r>
            <a:r>
              <a:rPr lang="el-GR" sz="1800" dirty="0" smtClean="0">
                <a:latin typeface="Calibri" pitchFamily="34" charset="0"/>
                <a:cs typeface="Calibri" pitchFamily="34" charset="0"/>
              </a:rPr>
              <a:t>συναισθήματα.</a:t>
            </a:r>
            <a:endParaRPr lang="el-GR" sz="1800" dirty="0">
              <a:latin typeface="Calibri" pitchFamily="34" charset="0"/>
              <a:cs typeface="Calibri" pitchFamily="34" charset="0"/>
            </a:endParaRPr>
          </a:p>
          <a:p>
            <a:pPr algn="just"/>
            <a:endParaRPr lang="el-GR" sz="1800" dirty="0" smtClean="0">
              <a:latin typeface="Calibri" pitchFamily="34" charset="0"/>
              <a:cs typeface="Calibri" pitchFamily="34" charset="0"/>
            </a:endParaRPr>
          </a:p>
          <a:p>
            <a:pPr algn="just"/>
            <a:r>
              <a:rPr lang="el-GR" sz="1800" dirty="0">
                <a:latin typeface="Calibri" pitchFamily="34" charset="0"/>
                <a:cs typeface="Calibri" pitchFamily="34" charset="0"/>
              </a:rPr>
              <a:t>Προσαρμογή στο ρόλο της μητέρας:</a:t>
            </a:r>
          </a:p>
          <a:p>
            <a:pPr marL="285750" indent="-285750" algn="just">
              <a:buClr>
                <a:srgbClr val="C7970F"/>
              </a:buClr>
              <a:buFont typeface="Wingdings" pitchFamily="2" charset="2"/>
              <a:buChar char="ü"/>
            </a:pPr>
            <a:r>
              <a:rPr lang="el-GR" sz="1800" dirty="0">
                <a:latin typeface="Calibri" pitchFamily="34" charset="0"/>
                <a:cs typeface="Calibri" pitchFamily="34" charset="0"/>
              </a:rPr>
              <a:t>αποδοχή της εγκυμοσύνης ενσωμάτωσή της στον </a:t>
            </a:r>
            <a:r>
              <a:rPr lang="el-GR" sz="1800" dirty="0" smtClean="0">
                <a:latin typeface="Calibri" pitchFamily="34" charset="0"/>
                <a:cs typeface="Calibri" pitchFamily="34" charset="0"/>
              </a:rPr>
              <a:t>νέο τρόπο </a:t>
            </a:r>
            <a:r>
              <a:rPr lang="el-GR" sz="1800" dirty="0">
                <a:latin typeface="Calibri" pitchFamily="34" charset="0"/>
                <a:cs typeface="Calibri" pitchFamily="34" charset="0"/>
              </a:rPr>
              <a:t>ζωής του </a:t>
            </a:r>
            <a:r>
              <a:rPr lang="el-GR" sz="1800" dirty="0" smtClean="0">
                <a:latin typeface="Calibri" pitchFamily="34" charset="0"/>
                <a:cs typeface="Calibri" pitchFamily="34" charset="0"/>
              </a:rPr>
              <a:t>ζευγαριού </a:t>
            </a:r>
            <a:endParaRPr lang="el-GR" sz="1800" dirty="0">
              <a:latin typeface="Calibri" pitchFamily="34" charset="0"/>
              <a:cs typeface="Calibri" pitchFamily="34" charset="0"/>
            </a:endParaRPr>
          </a:p>
          <a:p>
            <a:pPr marL="285750" indent="-285750" algn="just">
              <a:buClr>
                <a:srgbClr val="C7970F"/>
              </a:buClr>
              <a:buFont typeface="Wingdings" pitchFamily="2" charset="2"/>
              <a:buChar char="ü"/>
            </a:pPr>
            <a:r>
              <a:rPr lang="el-GR" sz="1800" dirty="0">
                <a:latin typeface="Calibri" pitchFamily="34" charset="0"/>
                <a:cs typeface="Calibri" pitchFamily="34" charset="0"/>
              </a:rPr>
              <a:t>ετοιμότητα της γυναίκας να μείνει έγκυος και συναισθηματική της </a:t>
            </a:r>
            <a:r>
              <a:rPr lang="el-GR" sz="1800" dirty="0" smtClean="0">
                <a:latin typeface="Calibri" pitchFamily="34" charset="0"/>
                <a:cs typeface="Calibri" pitchFamily="34" charset="0"/>
              </a:rPr>
              <a:t>αντίδραση </a:t>
            </a:r>
            <a:endParaRPr lang="el-GR" sz="1800" dirty="0">
              <a:latin typeface="Calibri" pitchFamily="34" charset="0"/>
              <a:cs typeface="Calibri" pitchFamily="34" charset="0"/>
            </a:endParaRPr>
          </a:p>
          <a:p>
            <a:pPr marL="285750" indent="-285750" algn="just">
              <a:buClr>
                <a:srgbClr val="C7970F"/>
              </a:buClr>
              <a:buFont typeface="Wingdings" pitchFamily="2" charset="2"/>
              <a:buChar char="ü"/>
            </a:pPr>
            <a:r>
              <a:rPr lang="el-GR" sz="1800" dirty="0">
                <a:latin typeface="Calibri" pitchFamily="34" charset="0"/>
                <a:cs typeface="Calibri" pitchFamily="34" charset="0"/>
              </a:rPr>
              <a:t>προετοιμασία για τη μητρότητα μέσω της φαντασίας και της </a:t>
            </a:r>
            <a:r>
              <a:rPr lang="el-GR" sz="1800" dirty="0" smtClean="0">
                <a:latin typeface="Calibri" pitchFamily="34" charset="0"/>
                <a:cs typeface="Calibri" pitchFamily="34" charset="0"/>
              </a:rPr>
              <a:t>ονειροπόλησης</a:t>
            </a:r>
            <a:endParaRPr lang="el-GR" sz="1800" dirty="0">
              <a:latin typeface="Calibri" pitchFamily="34" charset="0"/>
              <a:cs typeface="Calibri" pitchFamily="34" charset="0"/>
            </a:endParaRPr>
          </a:p>
          <a:p>
            <a:pPr algn="just"/>
            <a:endParaRPr lang="el-GR" sz="1800" dirty="0">
              <a:latin typeface="Calibri" pitchFamily="34" charset="0"/>
              <a:cs typeface="Calibri" pitchFamily="34" charset="0"/>
            </a:endParaRPr>
          </a:p>
        </p:txBody>
      </p:sp>
    </p:spTree>
    <p:extLst>
      <p:ext uri="{BB962C8B-B14F-4D97-AF65-F5344CB8AC3E}">
        <p14:creationId xmlns:p14="http://schemas.microsoft.com/office/powerpoint/2010/main" val="2097172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itchFamily="34" charset="0"/>
                <a:cs typeface="Calibri" pitchFamily="34" charset="0"/>
              </a:rPr>
              <a:t>Η Ψυχολογία της εγκύου</a:t>
            </a:r>
            <a:endParaRPr lang="el-GR" dirty="0">
              <a:latin typeface="Calibri" pitchFamily="34" charset="0"/>
              <a:cs typeface="Calibri" pitchFamily="34" charset="0"/>
            </a:endParaRPr>
          </a:p>
        </p:txBody>
      </p:sp>
      <p:sp>
        <p:nvSpPr>
          <p:cNvPr id="3" name="Θέση περιεχομένου 2"/>
          <p:cNvSpPr>
            <a:spLocks noGrp="1"/>
          </p:cNvSpPr>
          <p:nvPr>
            <p:ph idx="1"/>
          </p:nvPr>
        </p:nvSpPr>
        <p:spPr>
          <a:xfrm>
            <a:off x="1763688" y="980728"/>
            <a:ext cx="6563072" cy="460648"/>
          </a:xfrm>
        </p:spPr>
        <p:txBody>
          <a:bodyPr/>
          <a:lstStyle/>
          <a:p>
            <a:r>
              <a:rPr lang="el-GR" sz="2400" dirty="0" smtClean="0">
                <a:latin typeface="Calibri" pitchFamily="34" charset="0"/>
                <a:cs typeface="Calibri" pitchFamily="34" charset="0"/>
              </a:rPr>
              <a:t>1</a:t>
            </a:r>
            <a:r>
              <a:rPr lang="el-GR" sz="2400" baseline="30000" dirty="0" smtClean="0">
                <a:latin typeface="Calibri" pitchFamily="34" charset="0"/>
                <a:cs typeface="Calibri" pitchFamily="34" charset="0"/>
              </a:rPr>
              <a:t>ο</a:t>
            </a:r>
            <a:r>
              <a:rPr lang="el-GR" sz="2400" dirty="0" smtClean="0">
                <a:latin typeface="Calibri" pitchFamily="34" charset="0"/>
                <a:cs typeface="Calibri" pitchFamily="34" charset="0"/>
              </a:rPr>
              <a:t> Τρίμηνο</a:t>
            </a:r>
            <a:endParaRPr lang="el-GR" sz="2400" dirty="0">
              <a:latin typeface="Calibri" pitchFamily="34" charset="0"/>
              <a:cs typeface="Calibri" pitchFamily="34" charset="0"/>
            </a:endParaRPr>
          </a:p>
        </p:txBody>
      </p:sp>
      <p:sp>
        <p:nvSpPr>
          <p:cNvPr id="5" name="Content Placeholder 12"/>
          <p:cNvSpPr>
            <a:spLocks noGrp="1"/>
          </p:cNvSpPr>
          <p:nvPr>
            <p:ph idx="10"/>
          </p:nvPr>
        </p:nvSpPr>
        <p:spPr>
          <a:xfrm>
            <a:off x="1547664" y="1556792"/>
            <a:ext cx="7056784" cy="4608512"/>
          </a:xfrm>
        </p:spPr>
        <p:txBody>
          <a:bodyPr/>
          <a:lstStyle/>
          <a:p>
            <a:pPr marL="285750" indent="-285750" algn="just">
              <a:spcBef>
                <a:spcPts val="0"/>
              </a:spcBef>
              <a:buFont typeface="Wingdings" pitchFamily="2" charset="2"/>
              <a:buChar char="ü"/>
            </a:pPr>
            <a:r>
              <a:rPr lang="el-GR" sz="1600" b="1" dirty="0" smtClean="0">
                <a:solidFill>
                  <a:schemeClr val="tx1">
                    <a:lumMod val="85000"/>
                    <a:lumOff val="15000"/>
                  </a:schemeClr>
                </a:solidFill>
                <a:latin typeface="Calibri" pitchFamily="34" charset="0"/>
                <a:ea typeface="Calibri"/>
                <a:cs typeface="Calibri" pitchFamily="34" charset="0"/>
              </a:rPr>
              <a:t>Αμφιθυμία</a:t>
            </a:r>
            <a:r>
              <a:rPr lang="el-GR" sz="1600" dirty="0" smtClean="0">
                <a:solidFill>
                  <a:schemeClr val="tx1">
                    <a:lumMod val="85000"/>
                    <a:lumOff val="15000"/>
                  </a:schemeClr>
                </a:solidFill>
                <a:latin typeface="Calibri" pitchFamily="34" charset="0"/>
                <a:ea typeface="Calibri"/>
                <a:cs typeface="Calibri" pitchFamily="34" charset="0"/>
              </a:rPr>
              <a:t> (Δισταγμοί και έκφραση αρνητικών συναισθημάτων μπορεί να</a:t>
            </a:r>
            <a:br>
              <a:rPr lang="el-GR" sz="1600" dirty="0" smtClean="0">
                <a:solidFill>
                  <a:schemeClr val="tx1">
                    <a:lumMod val="85000"/>
                    <a:lumOff val="15000"/>
                  </a:schemeClr>
                </a:solidFill>
                <a:latin typeface="Calibri" pitchFamily="34" charset="0"/>
                <a:ea typeface="Calibri"/>
                <a:cs typeface="Calibri" pitchFamily="34" charset="0"/>
              </a:rPr>
            </a:br>
            <a:r>
              <a:rPr lang="el-GR" sz="1600" dirty="0" smtClean="0">
                <a:solidFill>
                  <a:schemeClr val="tx1">
                    <a:lumMod val="85000"/>
                    <a:lumOff val="15000"/>
                  </a:schemeClr>
                </a:solidFill>
                <a:latin typeface="Calibri" pitchFamily="34" charset="0"/>
                <a:ea typeface="Calibri"/>
                <a:cs typeface="Calibri" pitchFamily="34" charset="0"/>
              </a:rPr>
              <a:t>συνυπάρχουν με την ευχαρίστηση και την ικανοποίηση)</a:t>
            </a:r>
          </a:p>
          <a:p>
            <a:pPr algn="just">
              <a:spcBef>
                <a:spcPts val="0"/>
              </a:spcBef>
            </a:pPr>
            <a:endParaRPr lang="el-GR" sz="800" dirty="0" smtClean="0">
              <a:solidFill>
                <a:schemeClr val="tx1">
                  <a:lumMod val="85000"/>
                  <a:lumOff val="15000"/>
                </a:schemeClr>
              </a:solidFill>
              <a:latin typeface="Calibri" pitchFamily="34" charset="0"/>
              <a:ea typeface="Calibri"/>
              <a:cs typeface="Calibri" pitchFamily="34" charset="0"/>
            </a:endParaRPr>
          </a:p>
          <a:p>
            <a:pPr marL="1028700" lvl="1" algn="just">
              <a:spcBef>
                <a:spcPts val="0"/>
              </a:spcBef>
              <a:spcAft>
                <a:spcPts val="1000"/>
              </a:spcAft>
              <a:buFont typeface="Symbol"/>
              <a:buChar char="·"/>
            </a:pPr>
            <a:r>
              <a:rPr lang="el-GR" sz="1600" dirty="0">
                <a:solidFill>
                  <a:schemeClr val="tx1">
                    <a:lumMod val="85000"/>
                    <a:lumOff val="15000"/>
                  </a:schemeClr>
                </a:solidFill>
                <a:latin typeface="Calibri" pitchFamily="34" charset="0"/>
                <a:ea typeface="Calibri"/>
                <a:cs typeface="Calibri" pitchFamily="34" charset="0"/>
              </a:rPr>
              <a:t>με την επιθυμία της να μείνει </a:t>
            </a:r>
            <a:r>
              <a:rPr lang="el-GR" sz="1600" dirty="0" smtClean="0">
                <a:solidFill>
                  <a:schemeClr val="tx1">
                    <a:lumMod val="85000"/>
                    <a:lumOff val="15000"/>
                  </a:schemeClr>
                </a:solidFill>
                <a:latin typeface="Calibri" pitchFamily="34" charset="0"/>
                <a:ea typeface="Calibri"/>
                <a:cs typeface="Calibri" pitchFamily="34" charset="0"/>
              </a:rPr>
              <a:t>έγκυος</a:t>
            </a:r>
            <a:endParaRPr lang="el-GR" sz="1600" dirty="0">
              <a:solidFill>
                <a:schemeClr val="tx1">
                  <a:lumMod val="85000"/>
                  <a:lumOff val="15000"/>
                </a:schemeClr>
              </a:solidFill>
              <a:latin typeface="Calibri" pitchFamily="34" charset="0"/>
              <a:ea typeface="Calibri"/>
              <a:cs typeface="Calibri" pitchFamily="34" charset="0"/>
            </a:endParaRPr>
          </a:p>
          <a:p>
            <a:pPr marL="1028700" lvl="1" algn="just">
              <a:spcBef>
                <a:spcPts val="0"/>
              </a:spcBef>
              <a:spcAft>
                <a:spcPts val="1000"/>
              </a:spcAft>
              <a:buFont typeface="Symbol"/>
              <a:buChar char="·"/>
            </a:pPr>
            <a:r>
              <a:rPr lang="el-GR" sz="1600" dirty="0">
                <a:solidFill>
                  <a:schemeClr val="tx1">
                    <a:lumMod val="85000"/>
                    <a:lumOff val="15000"/>
                  </a:schemeClr>
                </a:solidFill>
                <a:latin typeface="Calibri" pitchFamily="34" charset="0"/>
                <a:ea typeface="Calibri"/>
                <a:cs typeface="Calibri" pitchFamily="34" charset="0"/>
              </a:rPr>
              <a:t>μ</a:t>
            </a:r>
            <a:r>
              <a:rPr lang="el-GR" sz="1600" dirty="0" smtClean="0">
                <a:solidFill>
                  <a:schemeClr val="tx1">
                    <a:lumMod val="85000"/>
                    <a:lumOff val="15000"/>
                  </a:schemeClr>
                </a:solidFill>
                <a:latin typeface="Calibri" pitchFamily="34" charset="0"/>
                <a:ea typeface="Calibri"/>
                <a:cs typeface="Calibri" pitchFamily="34" charset="0"/>
              </a:rPr>
              <a:t>ε σκέψεις </a:t>
            </a:r>
            <a:r>
              <a:rPr lang="el-GR" sz="1600" dirty="0">
                <a:solidFill>
                  <a:schemeClr val="tx1">
                    <a:lumMod val="85000"/>
                    <a:lumOff val="15000"/>
                  </a:schemeClr>
                </a:solidFill>
                <a:latin typeface="Calibri" pitchFamily="34" charset="0"/>
                <a:ea typeface="Calibri"/>
                <a:cs typeface="Calibri" pitchFamily="34" charset="0"/>
              </a:rPr>
              <a:t>αναφορικά με την υγεία και την ακεραιότητα του </a:t>
            </a:r>
            <a:r>
              <a:rPr lang="el-GR" sz="1600" dirty="0" smtClean="0">
                <a:solidFill>
                  <a:schemeClr val="tx1">
                    <a:lumMod val="85000"/>
                    <a:lumOff val="15000"/>
                  </a:schemeClr>
                </a:solidFill>
                <a:latin typeface="Calibri" pitchFamily="34" charset="0"/>
                <a:ea typeface="Calibri"/>
                <a:cs typeface="Calibri" pitchFamily="34" charset="0"/>
              </a:rPr>
              <a:t>         εμβρύου</a:t>
            </a:r>
            <a:endParaRPr lang="el-GR" sz="1600" dirty="0">
              <a:solidFill>
                <a:schemeClr val="tx1">
                  <a:lumMod val="85000"/>
                  <a:lumOff val="15000"/>
                </a:schemeClr>
              </a:solidFill>
              <a:latin typeface="Calibri" pitchFamily="34" charset="0"/>
              <a:ea typeface="Calibri"/>
              <a:cs typeface="Calibri" pitchFamily="34" charset="0"/>
            </a:endParaRPr>
          </a:p>
          <a:p>
            <a:pPr marL="1028700" lvl="1" algn="just">
              <a:spcBef>
                <a:spcPts val="0"/>
              </a:spcBef>
              <a:spcAft>
                <a:spcPts val="1000"/>
              </a:spcAft>
              <a:buFont typeface="Symbol"/>
              <a:buChar char="·"/>
            </a:pPr>
            <a:r>
              <a:rPr lang="el-GR" sz="1600" dirty="0">
                <a:solidFill>
                  <a:schemeClr val="tx1">
                    <a:lumMod val="85000"/>
                    <a:lumOff val="15000"/>
                  </a:schemeClr>
                </a:solidFill>
                <a:latin typeface="Calibri" pitchFamily="34" charset="0"/>
                <a:ea typeface="Calibri"/>
                <a:cs typeface="Calibri" pitchFamily="34" charset="0"/>
              </a:rPr>
              <a:t>με την αγωνία της για την εξέλιξη του </a:t>
            </a:r>
            <a:r>
              <a:rPr lang="el-GR" sz="1600" dirty="0" smtClean="0">
                <a:solidFill>
                  <a:schemeClr val="tx1">
                    <a:lumMod val="85000"/>
                    <a:lumOff val="15000"/>
                  </a:schemeClr>
                </a:solidFill>
                <a:latin typeface="Calibri" pitchFamily="34" charset="0"/>
                <a:ea typeface="Calibri"/>
                <a:cs typeface="Calibri" pitchFamily="34" charset="0"/>
              </a:rPr>
              <a:t>τοκετού</a:t>
            </a:r>
            <a:endParaRPr lang="el-GR" sz="1600" dirty="0">
              <a:solidFill>
                <a:schemeClr val="tx1">
                  <a:lumMod val="85000"/>
                  <a:lumOff val="15000"/>
                </a:schemeClr>
              </a:solidFill>
              <a:latin typeface="Calibri" pitchFamily="34" charset="0"/>
              <a:ea typeface="Calibri"/>
              <a:cs typeface="Calibri" pitchFamily="34" charset="0"/>
            </a:endParaRPr>
          </a:p>
          <a:p>
            <a:pPr marL="1028700" lvl="1" algn="just">
              <a:spcBef>
                <a:spcPts val="0"/>
              </a:spcBef>
              <a:spcAft>
                <a:spcPts val="1000"/>
              </a:spcAft>
              <a:buFont typeface="Symbol"/>
              <a:buChar char="·"/>
            </a:pPr>
            <a:r>
              <a:rPr lang="el-GR" sz="1600" dirty="0">
                <a:solidFill>
                  <a:schemeClr val="tx1">
                    <a:lumMod val="85000"/>
                    <a:lumOff val="15000"/>
                  </a:schemeClr>
                </a:solidFill>
                <a:latin typeface="Calibri" pitchFamily="34" charset="0"/>
                <a:ea typeface="Calibri"/>
                <a:cs typeface="Calibri" pitchFamily="34" charset="0"/>
              </a:rPr>
              <a:t>με την αμφιβολία της για την ικανότητα της να ανταποκριθεί στις ανάγκες της κύησης και αργότερα της μητρότητας, πράγμα που </a:t>
            </a:r>
            <a:r>
              <a:rPr lang="el-GR" sz="1600" dirty="0" smtClean="0">
                <a:solidFill>
                  <a:schemeClr val="tx1">
                    <a:lumMod val="85000"/>
                    <a:lumOff val="15000"/>
                  </a:schemeClr>
                </a:solidFill>
                <a:latin typeface="Calibri" pitchFamily="34" charset="0"/>
                <a:ea typeface="Calibri"/>
                <a:cs typeface="Calibri" pitchFamily="34" charset="0"/>
              </a:rPr>
              <a:t>   φαίνεται </a:t>
            </a:r>
            <a:r>
              <a:rPr lang="el-GR" sz="1600" dirty="0">
                <a:solidFill>
                  <a:schemeClr val="tx1">
                    <a:lumMod val="85000"/>
                    <a:lumOff val="15000"/>
                  </a:schemeClr>
                </a:solidFill>
                <a:latin typeface="Calibri" pitchFamily="34" charset="0"/>
                <a:ea typeface="Calibri"/>
                <a:cs typeface="Calibri" pitchFamily="34" charset="0"/>
              </a:rPr>
              <a:t>δυσκολότερο όταν έχει και αλλά </a:t>
            </a:r>
            <a:r>
              <a:rPr lang="el-GR" sz="1600" dirty="0" smtClean="0">
                <a:solidFill>
                  <a:schemeClr val="tx1">
                    <a:lumMod val="85000"/>
                    <a:lumOff val="15000"/>
                  </a:schemeClr>
                </a:solidFill>
                <a:latin typeface="Calibri" pitchFamily="34" charset="0"/>
                <a:ea typeface="Calibri"/>
                <a:cs typeface="Calibri" pitchFamily="34" charset="0"/>
              </a:rPr>
              <a:t>παιδιά</a:t>
            </a:r>
            <a:endParaRPr lang="el-GR" sz="1600" dirty="0">
              <a:solidFill>
                <a:schemeClr val="tx1">
                  <a:lumMod val="85000"/>
                  <a:lumOff val="15000"/>
                </a:schemeClr>
              </a:solidFill>
              <a:latin typeface="Calibri" pitchFamily="34" charset="0"/>
              <a:ea typeface="Calibri"/>
              <a:cs typeface="Calibri" pitchFamily="34" charset="0"/>
            </a:endParaRPr>
          </a:p>
          <a:p>
            <a:pPr marL="1028700" lvl="1" algn="just">
              <a:spcBef>
                <a:spcPts val="0"/>
              </a:spcBef>
              <a:spcAft>
                <a:spcPts val="1000"/>
              </a:spcAft>
              <a:buFont typeface="Symbol"/>
              <a:buChar char="·"/>
            </a:pPr>
            <a:r>
              <a:rPr lang="el-GR" sz="1600" dirty="0">
                <a:solidFill>
                  <a:schemeClr val="tx1">
                    <a:lumMod val="85000"/>
                    <a:lumOff val="15000"/>
                  </a:schemeClr>
                </a:solidFill>
                <a:latin typeface="Calibri" pitchFamily="34" charset="0"/>
                <a:ea typeface="Calibri"/>
                <a:cs typeface="Calibri" pitchFamily="34" charset="0"/>
              </a:rPr>
              <a:t>με την αλλαγή στη σχέση της με τον σύντροφό της </a:t>
            </a:r>
            <a:r>
              <a:rPr lang="el-GR" sz="1600" dirty="0" smtClean="0">
                <a:solidFill>
                  <a:schemeClr val="tx1">
                    <a:lumMod val="85000"/>
                    <a:lumOff val="15000"/>
                  </a:schemeClr>
                </a:solidFill>
                <a:latin typeface="Calibri" pitchFamily="34" charset="0"/>
                <a:ea typeface="Calibri"/>
                <a:cs typeface="Calibri" pitchFamily="34" charset="0"/>
              </a:rPr>
              <a:t>.</a:t>
            </a:r>
          </a:p>
          <a:p>
            <a:pPr marL="285750" indent="-285750" algn="just">
              <a:spcBef>
                <a:spcPts val="0"/>
              </a:spcBef>
              <a:buFont typeface="Wingdings" pitchFamily="2" charset="2"/>
              <a:buChar char="ü"/>
            </a:pPr>
            <a:r>
              <a:rPr lang="el-GR" sz="1600" b="1" dirty="0" smtClean="0">
                <a:solidFill>
                  <a:schemeClr val="tx1">
                    <a:lumMod val="85000"/>
                    <a:lumOff val="15000"/>
                  </a:schemeClr>
                </a:solidFill>
                <a:latin typeface="Calibri" pitchFamily="34" charset="0"/>
                <a:ea typeface="Calibri"/>
                <a:cs typeface="Calibri" pitchFamily="34" charset="0"/>
              </a:rPr>
              <a:t>Συχνές αλλαγές διάθεσης </a:t>
            </a:r>
            <a:r>
              <a:rPr lang="el-GR" sz="1600" dirty="0" smtClean="0">
                <a:solidFill>
                  <a:schemeClr val="tx1">
                    <a:lumMod val="85000"/>
                    <a:lumOff val="15000"/>
                  </a:schemeClr>
                </a:solidFill>
                <a:latin typeface="Calibri" pitchFamily="34" charset="0"/>
                <a:ea typeface="Calibri"/>
                <a:cs typeface="Calibri" pitchFamily="34" charset="0"/>
              </a:rPr>
              <a:t>(ενθουσιασμός / προσμονή       άγχος / κούραση)</a:t>
            </a:r>
          </a:p>
          <a:p>
            <a:pPr algn="just">
              <a:spcBef>
                <a:spcPts val="0"/>
              </a:spcBef>
            </a:pPr>
            <a:endParaRPr lang="el-GR" sz="800" dirty="0" smtClean="0">
              <a:solidFill>
                <a:schemeClr val="tx1">
                  <a:lumMod val="85000"/>
                  <a:lumOff val="15000"/>
                </a:schemeClr>
              </a:solidFill>
              <a:latin typeface="Calibri" pitchFamily="34" charset="0"/>
              <a:ea typeface="Calibri"/>
              <a:cs typeface="Calibri" pitchFamily="34" charset="0"/>
            </a:endParaRPr>
          </a:p>
          <a:p>
            <a:pPr marL="914400" lvl="1" indent="-171450" algn="just">
              <a:spcBef>
                <a:spcPts val="0"/>
              </a:spcBef>
              <a:buFont typeface="Arial" pitchFamily="34" charset="0"/>
              <a:buChar char="•"/>
              <a:defRPr/>
            </a:pPr>
            <a:r>
              <a:rPr lang="el-GR" sz="1600" dirty="0">
                <a:solidFill>
                  <a:schemeClr val="tx1">
                    <a:lumMod val="85000"/>
                    <a:lumOff val="15000"/>
                  </a:schemeClr>
                </a:solidFill>
                <a:latin typeface="Calibri" pitchFamily="34" charset="0"/>
                <a:ea typeface="Times New Roman"/>
                <a:cs typeface="Calibri" pitchFamily="34" charset="0"/>
              </a:rPr>
              <a:t>Έρευνες έδειξαν υψηλά επίπεδα ανησυχίας</a:t>
            </a:r>
            <a:r>
              <a:rPr lang="en-US" sz="1600" dirty="0">
                <a:solidFill>
                  <a:schemeClr val="tx1">
                    <a:lumMod val="85000"/>
                    <a:lumOff val="15000"/>
                  </a:schemeClr>
                </a:solidFill>
                <a:latin typeface="Calibri" pitchFamily="34" charset="0"/>
                <a:ea typeface="Times New Roman"/>
                <a:cs typeface="Calibri" pitchFamily="34" charset="0"/>
              </a:rPr>
              <a:t> </a:t>
            </a:r>
            <a:r>
              <a:rPr lang="el-GR" sz="1600" dirty="0">
                <a:solidFill>
                  <a:schemeClr val="tx1">
                    <a:lumMod val="85000"/>
                    <a:lumOff val="15000"/>
                  </a:schemeClr>
                </a:solidFill>
                <a:latin typeface="Calibri" pitchFamily="34" charset="0"/>
                <a:ea typeface="Times New Roman"/>
                <a:cs typeface="Calibri" pitchFamily="34" charset="0"/>
              </a:rPr>
              <a:t>και εναλλαγής  </a:t>
            </a:r>
            <a:r>
              <a:rPr lang="el-GR" sz="1600" dirty="0" smtClean="0">
                <a:solidFill>
                  <a:schemeClr val="tx1">
                    <a:lumMod val="85000"/>
                    <a:lumOff val="15000"/>
                  </a:schemeClr>
                </a:solidFill>
                <a:latin typeface="Calibri" pitchFamily="34" charset="0"/>
                <a:ea typeface="Times New Roman"/>
                <a:cs typeface="Calibri" pitchFamily="34" charset="0"/>
              </a:rPr>
              <a:t>              συναισθημάτων </a:t>
            </a:r>
            <a:r>
              <a:rPr lang="el-GR" sz="1600" dirty="0">
                <a:solidFill>
                  <a:schemeClr val="tx1">
                    <a:lumMod val="85000"/>
                    <a:lumOff val="15000"/>
                  </a:schemeClr>
                </a:solidFill>
                <a:latin typeface="Calibri" pitchFamily="34" charset="0"/>
                <a:ea typeface="Times New Roman"/>
                <a:cs typeface="Calibri" pitchFamily="34" charset="0"/>
              </a:rPr>
              <a:t>(</a:t>
            </a:r>
            <a:r>
              <a:rPr lang="en-US" sz="1600" dirty="0">
                <a:solidFill>
                  <a:schemeClr val="tx1">
                    <a:lumMod val="85000"/>
                    <a:lumOff val="15000"/>
                  </a:schemeClr>
                </a:solidFill>
                <a:latin typeface="Calibri" pitchFamily="34" charset="0"/>
                <a:ea typeface="Times New Roman"/>
                <a:cs typeface="Calibri" pitchFamily="34" charset="0"/>
              </a:rPr>
              <a:t>Raphael</a:t>
            </a:r>
            <a:r>
              <a:rPr lang="el-GR" sz="1600" dirty="0">
                <a:solidFill>
                  <a:schemeClr val="tx1">
                    <a:lumMod val="85000"/>
                    <a:lumOff val="15000"/>
                  </a:schemeClr>
                </a:solidFill>
                <a:latin typeface="Calibri" pitchFamily="34" charset="0"/>
                <a:ea typeface="Times New Roman"/>
                <a:cs typeface="Calibri" pitchFamily="34" charset="0"/>
              </a:rPr>
              <a:t> - </a:t>
            </a:r>
            <a:r>
              <a:rPr lang="en-US" sz="1600" dirty="0" err="1">
                <a:solidFill>
                  <a:schemeClr val="tx1">
                    <a:lumMod val="85000"/>
                    <a:lumOff val="15000"/>
                  </a:schemeClr>
                </a:solidFill>
                <a:latin typeface="Calibri" pitchFamily="34" charset="0"/>
                <a:ea typeface="Times New Roman"/>
                <a:cs typeface="Calibri" pitchFamily="34" charset="0"/>
              </a:rPr>
              <a:t>Leff</a:t>
            </a:r>
            <a:r>
              <a:rPr lang="el-GR" sz="1600" dirty="0">
                <a:solidFill>
                  <a:schemeClr val="tx1">
                    <a:lumMod val="85000"/>
                    <a:lumOff val="15000"/>
                  </a:schemeClr>
                </a:solidFill>
                <a:latin typeface="Calibri" pitchFamily="34" charset="0"/>
                <a:ea typeface="Times New Roman"/>
                <a:cs typeface="Calibri" pitchFamily="34" charset="0"/>
              </a:rPr>
              <a:t>, 1991. </a:t>
            </a:r>
            <a:r>
              <a:rPr lang="en-US" sz="1600" dirty="0" err="1">
                <a:solidFill>
                  <a:schemeClr val="tx1">
                    <a:lumMod val="85000"/>
                    <a:lumOff val="15000"/>
                  </a:schemeClr>
                </a:solidFill>
                <a:latin typeface="Calibri" pitchFamily="34" charset="0"/>
                <a:ea typeface="Times New Roman"/>
                <a:cs typeface="Calibri" pitchFamily="34" charset="0"/>
              </a:rPr>
              <a:t>Rosak</a:t>
            </a:r>
            <a:r>
              <a:rPr lang="en-US" sz="1600" dirty="0">
                <a:solidFill>
                  <a:schemeClr val="tx1">
                    <a:lumMod val="85000"/>
                    <a:lumOff val="15000"/>
                  </a:schemeClr>
                </a:solidFill>
                <a:latin typeface="Calibri" pitchFamily="34" charset="0"/>
                <a:ea typeface="Times New Roman"/>
                <a:cs typeface="Calibri" pitchFamily="34" charset="0"/>
              </a:rPr>
              <a:t>, </a:t>
            </a:r>
            <a:r>
              <a:rPr lang="el-GR" sz="1600" dirty="0">
                <a:solidFill>
                  <a:schemeClr val="tx1">
                    <a:lumMod val="85000"/>
                    <a:lumOff val="15000"/>
                  </a:schemeClr>
                </a:solidFill>
                <a:latin typeface="Calibri" pitchFamily="34" charset="0"/>
                <a:ea typeface="Times New Roman"/>
                <a:cs typeface="Calibri" pitchFamily="34" charset="0"/>
              </a:rPr>
              <a:t>2002</a:t>
            </a:r>
            <a:r>
              <a:rPr lang="el-GR" sz="1600" dirty="0" smtClean="0">
                <a:solidFill>
                  <a:schemeClr val="tx1">
                    <a:lumMod val="85000"/>
                    <a:lumOff val="15000"/>
                  </a:schemeClr>
                </a:solidFill>
                <a:latin typeface="Calibri" pitchFamily="34" charset="0"/>
                <a:ea typeface="Times New Roman"/>
                <a:cs typeface="Calibri" pitchFamily="34" charset="0"/>
              </a:rPr>
              <a:t>)</a:t>
            </a:r>
          </a:p>
          <a:p>
            <a:pPr lvl="1" indent="0" algn="just">
              <a:spcBef>
                <a:spcPts val="0"/>
              </a:spcBef>
              <a:buNone/>
              <a:defRPr/>
            </a:pPr>
            <a:endParaRPr lang="el-GR" sz="1000" dirty="0" smtClean="0">
              <a:solidFill>
                <a:schemeClr val="tx1">
                  <a:lumMod val="85000"/>
                  <a:lumOff val="15000"/>
                </a:schemeClr>
              </a:solidFill>
              <a:latin typeface="Calibri" pitchFamily="34" charset="0"/>
              <a:ea typeface="Calibri"/>
              <a:cs typeface="Calibri" pitchFamily="34" charset="0"/>
            </a:endParaRPr>
          </a:p>
          <a:p>
            <a:pPr marL="285750" indent="-285750" algn="just">
              <a:spcBef>
                <a:spcPts val="0"/>
              </a:spcBef>
              <a:buFont typeface="Wingdings" pitchFamily="2" charset="2"/>
              <a:buChar char="ü"/>
            </a:pPr>
            <a:r>
              <a:rPr lang="el-GR" sz="1600" b="1" dirty="0" smtClean="0">
                <a:solidFill>
                  <a:schemeClr val="tx1">
                    <a:lumMod val="85000"/>
                    <a:lumOff val="15000"/>
                  </a:schemeClr>
                </a:solidFill>
                <a:latin typeface="Calibri" pitchFamily="34" charset="0"/>
                <a:cs typeface="Calibri" pitchFamily="34" charset="0"/>
              </a:rPr>
              <a:t>Τα </a:t>
            </a:r>
            <a:r>
              <a:rPr lang="el-GR" sz="1600" b="1" dirty="0">
                <a:solidFill>
                  <a:schemeClr val="tx1">
                    <a:lumMod val="85000"/>
                    <a:lumOff val="15000"/>
                  </a:schemeClr>
                </a:solidFill>
                <a:latin typeface="Calibri" pitchFamily="34" charset="0"/>
                <a:cs typeface="Calibri" pitchFamily="34" charset="0"/>
              </a:rPr>
              <a:t>συναισθήματα της </a:t>
            </a:r>
            <a:r>
              <a:rPr lang="el-GR" sz="1600" b="1" dirty="0" smtClean="0">
                <a:solidFill>
                  <a:schemeClr val="tx1">
                    <a:lumMod val="85000"/>
                    <a:lumOff val="15000"/>
                  </a:schemeClr>
                </a:solidFill>
                <a:latin typeface="Calibri" pitchFamily="34" charset="0"/>
                <a:cs typeface="Calibri" pitchFamily="34" charset="0"/>
              </a:rPr>
              <a:t>γυναίκας καθορίζονται </a:t>
            </a:r>
            <a:r>
              <a:rPr lang="el-GR" sz="1600" b="1" dirty="0">
                <a:solidFill>
                  <a:schemeClr val="tx1">
                    <a:lumMod val="85000"/>
                    <a:lumOff val="15000"/>
                  </a:schemeClr>
                </a:solidFill>
                <a:latin typeface="Calibri" pitchFamily="34" charset="0"/>
                <a:cs typeface="Calibri" pitchFamily="34" charset="0"/>
              </a:rPr>
              <a:t>από τις σωματικές </a:t>
            </a:r>
            <a:r>
              <a:rPr lang="el-GR" sz="1600" b="1" dirty="0" smtClean="0">
                <a:solidFill>
                  <a:schemeClr val="tx1">
                    <a:lumMod val="85000"/>
                    <a:lumOff val="15000"/>
                  </a:schemeClr>
                </a:solidFill>
                <a:latin typeface="Calibri" pitchFamily="34" charset="0"/>
                <a:cs typeface="Calibri" pitchFamily="34" charset="0"/>
              </a:rPr>
              <a:t>αλλαγές που αντιμετωπίζει</a:t>
            </a:r>
            <a:r>
              <a:rPr lang="el-GR" sz="1600" b="1" dirty="0">
                <a:solidFill>
                  <a:schemeClr val="tx1">
                    <a:lumMod val="85000"/>
                    <a:lumOff val="15000"/>
                  </a:schemeClr>
                </a:solidFill>
                <a:latin typeface="Calibri" pitchFamily="34" charset="0"/>
                <a:cs typeface="Calibri" pitchFamily="34" charset="0"/>
              </a:rPr>
              <a:t>. </a:t>
            </a:r>
            <a:endParaRPr lang="el-GR" sz="1600" b="1" dirty="0" smtClean="0">
              <a:solidFill>
                <a:schemeClr val="tx1">
                  <a:lumMod val="85000"/>
                  <a:lumOff val="15000"/>
                </a:schemeClr>
              </a:solidFill>
              <a:latin typeface="Calibri" pitchFamily="34" charset="0"/>
              <a:cs typeface="Calibri" pitchFamily="34" charset="0"/>
            </a:endParaRPr>
          </a:p>
          <a:p>
            <a:pPr algn="just">
              <a:spcBef>
                <a:spcPts val="0"/>
              </a:spcBef>
            </a:pPr>
            <a:r>
              <a:rPr lang="el-GR" sz="1600" dirty="0">
                <a:solidFill>
                  <a:schemeClr val="tx1">
                    <a:lumMod val="85000"/>
                    <a:lumOff val="15000"/>
                  </a:schemeClr>
                </a:solidFill>
                <a:latin typeface="Calibri" pitchFamily="34" charset="0"/>
                <a:cs typeface="Calibri" pitchFamily="34" charset="0"/>
              </a:rPr>
              <a:t/>
            </a:r>
            <a:br>
              <a:rPr lang="el-GR" sz="1600" dirty="0">
                <a:solidFill>
                  <a:schemeClr val="tx1">
                    <a:lumMod val="85000"/>
                    <a:lumOff val="15000"/>
                  </a:schemeClr>
                </a:solidFill>
                <a:latin typeface="Calibri" pitchFamily="34" charset="0"/>
                <a:cs typeface="Calibri" pitchFamily="34" charset="0"/>
              </a:rPr>
            </a:br>
            <a:endParaRPr lang="el-GR" sz="1600" dirty="0" smtClean="0">
              <a:solidFill>
                <a:schemeClr val="tx1">
                  <a:lumMod val="85000"/>
                  <a:lumOff val="15000"/>
                </a:schemeClr>
              </a:solidFill>
              <a:latin typeface="Calibri" pitchFamily="34" charset="0"/>
              <a:cs typeface="Calibri" pitchFamily="34" charset="0"/>
            </a:endParaRPr>
          </a:p>
          <a:p>
            <a:pPr algn="just">
              <a:spcBef>
                <a:spcPts val="0"/>
              </a:spcBef>
            </a:pPr>
            <a:endParaRPr lang="el-GR" sz="1600" dirty="0" smtClean="0">
              <a:solidFill>
                <a:schemeClr val="tx1">
                  <a:lumMod val="85000"/>
                  <a:lumOff val="15000"/>
                </a:schemeClr>
              </a:solidFill>
              <a:latin typeface="Calibri" pitchFamily="34" charset="0"/>
              <a:ea typeface="Calibri"/>
              <a:cs typeface="Calibri" pitchFamily="34" charset="0"/>
            </a:endParaRPr>
          </a:p>
          <a:p>
            <a:pPr algn="just">
              <a:spcBef>
                <a:spcPts val="0"/>
              </a:spcBef>
            </a:pPr>
            <a:r>
              <a:rPr lang="el-GR" altLang="ko-KR" sz="1600" dirty="0" smtClean="0">
                <a:solidFill>
                  <a:schemeClr val="tx1">
                    <a:lumMod val="85000"/>
                    <a:lumOff val="15000"/>
                  </a:schemeClr>
                </a:solidFill>
                <a:latin typeface="Calibri" pitchFamily="34" charset="0"/>
                <a:cs typeface="Calibri" pitchFamily="34" charset="0"/>
              </a:rPr>
              <a:t> </a:t>
            </a:r>
            <a:endParaRPr lang="en-US" altLang="ko-KR" sz="1600" dirty="0">
              <a:solidFill>
                <a:schemeClr val="tx1">
                  <a:lumMod val="85000"/>
                  <a:lumOff val="15000"/>
                </a:schemeClr>
              </a:solidFill>
              <a:latin typeface="Calibri" pitchFamily="34" charset="0"/>
              <a:cs typeface="Calibri" pitchFamily="34" charset="0"/>
            </a:endParaRPr>
          </a:p>
        </p:txBody>
      </p:sp>
      <p:cxnSp>
        <p:nvCxnSpPr>
          <p:cNvPr id="6" name="Ευθύγραμμο βέλος σύνδεσης 5"/>
          <p:cNvCxnSpPr/>
          <p:nvPr/>
        </p:nvCxnSpPr>
        <p:spPr>
          <a:xfrm>
            <a:off x="6794795" y="4941168"/>
            <a:ext cx="216024" cy="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70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itchFamily="34" charset="0"/>
                <a:cs typeface="Calibri" pitchFamily="34" charset="0"/>
              </a:rPr>
              <a:t>Η Ψυχολογία της εγκύου</a:t>
            </a:r>
            <a:endParaRPr lang="el-GR" dirty="0">
              <a:latin typeface="Calibri" pitchFamily="34" charset="0"/>
              <a:cs typeface="Calibri" pitchFamily="34" charset="0"/>
            </a:endParaRPr>
          </a:p>
        </p:txBody>
      </p:sp>
      <p:sp>
        <p:nvSpPr>
          <p:cNvPr id="3" name="Θέση περιεχομένου 2"/>
          <p:cNvSpPr>
            <a:spLocks noGrp="1"/>
          </p:cNvSpPr>
          <p:nvPr>
            <p:ph idx="1"/>
          </p:nvPr>
        </p:nvSpPr>
        <p:spPr>
          <a:xfrm>
            <a:off x="1691680" y="980728"/>
            <a:ext cx="6563072" cy="460648"/>
          </a:xfrm>
        </p:spPr>
        <p:txBody>
          <a:bodyPr/>
          <a:lstStyle/>
          <a:p>
            <a:r>
              <a:rPr lang="el-GR" sz="2400" dirty="0" smtClean="0">
                <a:latin typeface="Calibri" pitchFamily="34" charset="0"/>
                <a:cs typeface="Calibri" pitchFamily="34" charset="0"/>
              </a:rPr>
              <a:t>2</a:t>
            </a:r>
            <a:r>
              <a:rPr lang="el-GR" sz="2400" baseline="30000" dirty="0" smtClean="0">
                <a:latin typeface="Calibri" pitchFamily="34" charset="0"/>
                <a:cs typeface="Calibri" pitchFamily="34" charset="0"/>
              </a:rPr>
              <a:t>ο</a:t>
            </a:r>
            <a:r>
              <a:rPr lang="el-GR" sz="2400" dirty="0" smtClean="0">
                <a:latin typeface="Calibri" pitchFamily="34" charset="0"/>
                <a:cs typeface="Calibri" pitchFamily="34" charset="0"/>
              </a:rPr>
              <a:t> Τρίμηνο</a:t>
            </a:r>
            <a:endParaRPr lang="el-GR" sz="2400" dirty="0">
              <a:latin typeface="Calibri" pitchFamily="34" charset="0"/>
              <a:cs typeface="Calibri" pitchFamily="34" charset="0"/>
            </a:endParaRPr>
          </a:p>
        </p:txBody>
      </p:sp>
      <p:sp>
        <p:nvSpPr>
          <p:cNvPr id="5" name="TextBox 4"/>
          <p:cNvSpPr txBox="1"/>
          <p:nvPr/>
        </p:nvSpPr>
        <p:spPr>
          <a:xfrm>
            <a:off x="1763688" y="1628800"/>
            <a:ext cx="6912768" cy="5232202"/>
          </a:xfrm>
          <a:prstGeom prst="rect">
            <a:avLst/>
          </a:prstGeom>
          <a:noFill/>
        </p:spPr>
        <p:txBody>
          <a:bodyPr wrap="square" rtlCol="0">
            <a:spAutoFit/>
          </a:bodyPr>
          <a:lstStyle/>
          <a:p>
            <a:pPr marL="285750" indent="-285750" algn="just">
              <a:spcAft>
                <a:spcPts val="1200"/>
              </a:spcAft>
              <a:buFont typeface="Wingdings" pitchFamily="2" charset="2"/>
              <a:buChar char="ü"/>
            </a:pPr>
            <a:r>
              <a:rPr lang="el-GR" sz="1600" dirty="0" smtClean="0">
                <a:solidFill>
                  <a:srgbClr val="000000"/>
                </a:solidFill>
                <a:latin typeface="Calibri" pitchFamily="34" charset="0"/>
                <a:cs typeface="Calibri" pitchFamily="34" charset="0"/>
              </a:rPr>
              <a:t>Το άγχος του 1</a:t>
            </a:r>
            <a:r>
              <a:rPr lang="el-GR" sz="1600" baseline="30000" dirty="0" smtClean="0">
                <a:solidFill>
                  <a:srgbClr val="000000"/>
                </a:solidFill>
                <a:latin typeface="Calibri" pitchFamily="34" charset="0"/>
                <a:cs typeface="Calibri" pitchFamily="34" charset="0"/>
              </a:rPr>
              <a:t>ου</a:t>
            </a:r>
            <a:r>
              <a:rPr lang="el-GR" sz="1600" dirty="0" smtClean="0">
                <a:solidFill>
                  <a:srgbClr val="000000"/>
                </a:solidFill>
                <a:latin typeface="Calibri" pitchFamily="34" charset="0"/>
                <a:cs typeface="Calibri" pitchFamily="34" charset="0"/>
              </a:rPr>
              <a:t> τριμήνου μειώνεται                Άγχος για τον τοκετό</a:t>
            </a:r>
          </a:p>
          <a:p>
            <a:pPr marL="285750" indent="-285750" algn="just">
              <a:spcAft>
                <a:spcPts val="1200"/>
              </a:spcAft>
              <a:buFont typeface="Wingdings" pitchFamily="2" charset="2"/>
              <a:buChar char="ü"/>
            </a:pPr>
            <a:r>
              <a:rPr lang="el-GR" sz="1600" dirty="0">
                <a:solidFill>
                  <a:srgbClr val="000000"/>
                </a:solidFill>
                <a:latin typeface="Calibri" pitchFamily="34" charset="0"/>
                <a:cs typeface="Calibri" pitchFamily="34" charset="0"/>
              </a:rPr>
              <a:t>Περαιτέρω σωματικές </a:t>
            </a:r>
            <a:r>
              <a:rPr lang="el-GR" sz="1600" dirty="0" smtClean="0">
                <a:solidFill>
                  <a:srgbClr val="000000"/>
                </a:solidFill>
                <a:latin typeface="Calibri" pitchFamily="34" charset="0"/>
                <a:cs typeface="Calibri" pitchFamily="34" charset="0"/>
              </a:rPr>
              <a:t>αλλαγές / Ανησυχία για </a:t>
            </a:r>
            <a:r>
              <a:rPr lang="el-GR" sz="1600" dirty="0" smtClean="0">
                <a:latin typeface="Calibri" pitchFamily="34" charset="0"/>
                <a:ea typeface="Times New Roman"/>
                <a:cs typeface="Calibri" pitchFamily="34" charset="0"/>
              </a:rPr>
              <a:t>την </a:t>
            </a:r>
            <a:r>
              <a:rPr lang="el-GR" sz="1600" dirty="0">
                <a:latin typeface="Calibri" pitchFamily="34" charset="0"/>
                <a:ea typeface="Times New Roman"/>
                <a:cs typeface="Calibri" pitchFamily="34" charset="0"/>
              </a:rPr>
              <a:t>εξωτερική </a:t>
            </a:r>
            <a:r>
              <a:rPr lang="el-GR" sz="1600" dirty="0" smtClean="0">
                <a:latin typeface="Calibri" pitchFamily="34" charset="0"/>
                <a:ea typeface="Times New Roman"/>
                <a:cs typeface="Calibri" pitchFamily="34" charset="0"/>
              </a:rPr>
              <a:t>εμφάνιση και   αμηχανία </a:t>
            </a:r>
            <a:r>
              <a:rPr lang="el-GR" sz="1600" dirty="0">
                <a:latin typeface="Calibri" pitchFamily="34" charset="0"/>
                <a:ea typeface="Times New Roman"/>
                <a:cs typeface="Calibri" pitchFamily="34" charset="0"/>
              </a:rPr>
              <a:t>για </a:t>
            </a:r>
            <a:r>
              <a:rPr lang="el-GR" sz="1600" dirty="0" smtClean="0">
                <a:latin typeface="Calibri" pitchFamily="34" charset="0"/>
                <a:ea typeface="Times New Roman"/>
                <a:cs typeface="Calibri" pitchFamily="34" charset="0"/>
              </a:rPr>
              <a:t>την αύξηση του βάρους</a:t>
            </a:r>
          </a:p>
          <a:p>
            <a:pPr marL="1657350" lvl="3" indent="-285750" algn="just">
              <a:spcAft>
                <a:spcPts val="1200"/>
              </a:spcAft>
              <a:buClr>
                <a:srgbClr val="C7970F"/>
              </a:buClr>
              <a:buFont typeface="Arial" pitchFamily="34" charset="0"/>
              <a:buChar char="•"/>
            </a:pPr>
            <a:r>
              <a:rPr lang="el-GR" sz="1400" dirty="0">
                <a:latin typeface="Calibri" pitchFamily="34" charset="0"/>
                <a:cs typeface="Calibri" pitchFamily="34" charset="0"/>
              </a:rPr>
              <a:t>Ανησυχίες γυναικών σχετικά με την εικόνα του σώματός τους </a:t>
            </a:r>
            <a:r>
              <a:rPr lang="el-GR" sz="1400" dirty="0" smtClean="0">
                <a:latin typeface="Calibri" pitchFamily="34" charset="0"/>
                <a:cs typeface="Calibri" pitchFamily="34" charset="0"/>
              </a:rPr>
              <a:t>              σχετίζονται </a:t>
            </a:r>
            <a:r>
              <a:rPr lang="el-GR" sz="1400" dirty="0">
                <a:latin typeface="Calibri" pitchFamily="34" charset="0"/>
                <a:cs typeface="Calibri" pitchFamily="34" charset="0"/>
              </a:rPr>
              <a:t>με τη συνέχιση του καπνίσματος, καθώς πιστεύουν ότι η νικοτίνη διαθέτει ιδιότητες   ελέγχου του βάρους του σώματος </a:t>
            </a:r>
            <a:r>
              <a:rPr lang="el-GR" sz="1400" dirty="0" smtClean="0">
                <a:latin typeface="Calibri" pitchFamily="34" charset="0"/>
                <a:cs typeface="Calibri" pitchFamily="34" charset="0"/>
              </a:rPr>
              <a:t>            (</a:t>
            </a:r>
            <a:r>
              <a:rPr lang="el-GR" sz="1400" dirty="0" err="1">
                <a:latin typeface="Calibri" pitchFamily="34" charset="0"/>
                <a:cs typeface="Calibri" pitchFamily="34" charset="0"/>
              </a:rPr>
              <a:t>Bailey</a:t>
            </a:r>
            <a:r>
              <a:rPr lang="el-GR" sz="1400" dirty="0">
                <a:latin typeface="Calibri" pitchFamily="34" charset="0"/>
                <a:cs typeface="Calibri" pitchFamily="34" charset="0"/>
              </a:rPr>
              <a:t> </a:t>
            </a:r>
            <a:r>
              <a:rPr lang="el-GR" sz="1400" dirty="0" err="1">
                <a:latin typeface="Calibri" pitchFamily="34" charset="0"/>
                <a:cs typeface="Calibri" pitchFamily="34" charset="0"/>
              </a:rPr>
              <a:t>et</a:t>
            </a:r>
            <a:r>
              <a:rPr lang="el-GR" sz="1400" dirty="0">
                <a:latin typeface="Calibri" pitchFamily="34" charset="0"/>
                <a:cs typeface="Calibri" pitchFamily="34" charset="0"/>
              </a:rPr>
              <a:t> </a:t>
            </a:r>
            <a:r>
              <a:rPr lang="el-GR" sz="1400" dirty="0" err="1">
                <a:latin typeface="Calibri" pitchFamily="34" charset="0"/>
                <a:cs typeface="Calibri" pitchFamily="34" charset="0"/>
              </a:rPr>
              <a:t>al</a:t>
            </a:r>
            <a:r>
              <a:rPr lang="el-GR" sz="1400" dirty="0">
                <a:latin typeface="Calibri" pitchFamily="34" charset="0"/>
                <a:cs typeface="Calibri" pitchFamily="34" charset="0"/>
              </a:rPr>
              <a:t>., 2013</a:t>
            </a:r>
            <a:r>
              <a:rPr lang="el-GR" sz="1400" dirty="0" smtClean="0">
                <a:latin typeface="Calibri" pitchFamily="34" charset="0"/>
                <a:cs typeface="Calibri" pitchFamily="34" charset="0"/>
              </a:rPr>
              <a:t>)</a:t>
            </a:r>
            <a:endParaRPr lang="el-GR" sz="1400" dirty="0" smtClean="0">
              <a:latin typeface="Calibri" pitchFamily="34" charset="0"/>
              <a:ea typeface="Times New Roman"/>
              <a:cs typeface="Calibri" pitchFamily="34" charset="0"/>
            </a:endParaRPr>
          </a:p>
          <a:p>
            <a:pPr marL="285750" indent="-285750" algn="just">
              <a:spcAft>
                <a:spcPts val="1200"/>
              </a:spcAft>
              <a:buFont typeface="Wingdings" pitchFamily="2" charset="2"/>
              <a:buChar char="ü"/>
            </a:pPr>
            <a:r>
              <a:rPr lang="el-GR" sz="1600" dirty="0" smtClean="0">
                <a:latin typeface="Calibri" pitchFamily="34" charset="0"/>
                <a:ea typeface="Times New Roman"/>
                <a:cs typeface="Calibri" pitchFamily="34" charset="0"/>
              </a:rPr>
              <a:t>Αυξημένη </a:t>
            </a:r>
            <a:r>
              <a:rPr lang="el-GR" sz="1600" dirty="0">
                <a:latin typeface="Calibri" pitchFamily="34" charset="0"/>
                <a:ea typeface="Times New Roman"/>
                <a:cs typeface="Calibri" pitchFamily="34" charset="0"/>
              </a:rPr>
              <a:t>εξάρτηση από το σύντροφό </a:t>
            </a:r>
            <a:r>
              <a:rPr lang="el-GR" sz="1600" dirty="0" smtClean="0">
                <a:latin typeface="Calibri" pitchFamily="34" charset="0"/>
                <a:ea typeface="Times New Roman"/>
                <a:cs typeface="Calibri" pitchFamily="34" charset="0"/>
              </a:rPr>
              <a:t>τους</a:t>
            </a:r>
            <a:endParaRPr lang="el-GR" sz="1600" dirty="0" smtClean="0">
              <a:solidFill>
                <a:srgbClr val="000000"/>
              </a:solidFill>
              <a:latin typeface="Calibri" pitchFamily="34" charset="0"/>
              <a:cs typeface="Calibri" pitchFamily="34" charset="0"/>
            </a:endParaRPr>
          </a:p>
          <a:p>
            <a:pPr marL="285750" indent="-285750" algn="just">
              <a:spcAft>
                <a:spcPts val="1200"/>
              </a:spcAft>
              <a:buFont typeface="Wingdings" pitchFamily="2" charset="2"/>
              <a:buChar char="ü"/>
            </a:pPr>
            <a:r>
              <a:rPr lang="el-GR" sz="1600" dirty="0" smtClean="0">
                <a:solidFill>
                  <a:srgbClr val="000000"/>
                </a:solidFill>
                <a:latin typeface="Calibri" pitchFamily="34" charset="0"/>
                <a:cs typeface="Calibri" pitchFamily="34" charset="0"/>
              </a:rPr>
              <a:t>Διαφοροποιήσεις </a:t>
            </a:r>
            <a:r>
              <a:rPr lang="el-GR" sz="1600" dirty="0">
                <a:solidFill>
                  <a:srgbClr val="000000"/>
                </a:solidFill>
                <a:latin typeface="Calibri" pitchFamily="34" charset="0"/>
                <a:cs typeface="Calibri" pitchFamily="34" charset="0"/>
              </a:rPr>
              <a:t>στην ερωτική διάθεση </a:t>
            </a:r>
            <a:r>
              <a:rPr lang="el-GR" sz="1600" dirty="0" smtClean="0">
                <a:solidFill>
                  <a:srgbClr val="000000"/>
                </a:solidFill>
                <a:latin typeface="Calibri" pitchFamily="34" charset="0"/>
                <a:cs typeface="Calibri" pitchFamily="34" charset="0"/>
              </a:rPr>
              <a:t>(η </a:t>
            </a:r>
            <a:r>
              <a:rPr lang="el-GR" sz="1600" dirty="0" smtClean="0">
                <a:latin typeface="Calibri" pitchFamily="34" charset="0"/>
                <a:ea typeface="Times New Roman"/>
                <a:cs typeface="Calibri" pitchFamily="34" charset="0"/>
              </a:rPr>
              <a:t>μείωση </a:t>
            </a:r>
            <a:r>
              <a:rPr lang="el-GR" sz="1600" dirty="0">
                <a:latin typeface="Calibri" pitchFamily="34" charset="0"/>
                <a:ea typeface="Times New Roman"/>
                <a:cs typeface="Calibri" pitchFamily="34" charset="0"/>
              </a:rPr>
              <a:t>της ναυτίας και της </a:t>
            </a:r>
            <a:r>
              <a:rPr lang="el-GR" sz="1600" dirty="0" smtClean="0">
                <a:latin typeface="Calibri" pitchFamily="34" charset="0"/>
                <a:ea typeface="Times New Roman"/>
                <a:cs typeface="Calibri" pitchFamily="34" charset="0"/>
              </a:rPr>
              <a:t>                   ευαισθησίας </a:t>
            </a:r>
            <a:r>
              <a:rPr lang="el-GR" sz="1600" dirty="0">
                <a:latin typeface="Calibri" pitchFamily="34" charset="0"/>
                <a:ea typeface="Times New Roman"/>
                <a:cs typeface="Calibri" pitchFamily="34" charset="0"/>
              </a:rPr>
              <a:t>του στήθους του </a:t>
            </a:r>
            <a:r>
              <a:rPr lang="el-GR" sz="1600" dirty="0" smtClean="0">
                <a:latin typeface="Calibri" pitchFamily="34" charset="0"/>
                <a:ea typeface="Times New Roman"/>
                <a:cs typeface="Calibri" pitchFamily="34" charset="0"/>
              </a:rPr>
              <a:t>1</a:t>
            </a:r>
            <a:r>
              <a:rPr lang="el-GR" sz="1600" baseline="30000" dirty="0" smtClean="0">
                <a:latin typeface="Calibri" pitchFamily="34" charset="0"/>
                <a:ea typeface="Times New Roman"/>
                <a:cs typeface="Calibri" pitchFamily="34" charset="0"/>
              </a:rPr>
              <a:t>ου</a:t>
            </a:r>
            <a:r>
              <a:rPr lang="el-GR" sz="1600" dirty="0" smtClean="0">
                <a:latin typeface="Calibri" pitchFamily="34" charset="0"/>
                <a:ea typeface="Times New Roman"/>
                <a:cs typeface="Calibri" pitchFamily="34" charset="0"/>
              </a:rPr>
              <a:t> τριμήνου αυξάνουν </a:t>
            </a:r>
            <a:r>
              <a:rPr lang="el-GR" sz="1600" dirty="0">
                <a:latin typeface="Calibri" pitchFamily="34" charset="0"/>
                <a:ea typeface="Times New Roman"/>
                <a:cs typeface="Calibri" pitchFamily="34" charset="0"/>
              </a:rPr>
              <a:t>την επιθυμία για  </a:t>
            </a:r>
            <a:r>
              <a:rPr lang="el-GR" sz="1600" dirty="0" smtClean="0">
                <a:latin typeface="Calibri" pitchFamily="34" charset="0"/>
                <a:ea typeface="Times New Roman"/>
                <a:cs typeface="Calibri" pitchFamily="34" charset="0"/>
              </a:rPr>
              <a:t>        σεξουαλική  επαφή)</a:t>
            </a:r>
          </a:p>
          <a:p>
            <a:pPr marL="285750" indent="-285750" algn="just">
              <a:spcAft>
                <a:spcPts val="1200"/>
              </a:spcAft>
              <a:buFont typeface="Wingdings" pitchFamily="2" charset="2"/>
              <a:buChar char="ü"/>
            </a:pPr>
            <a:r>
              <a:rPr lang="el-GR" sz="1600" dirty="0" smtClean="0">
                <a:solidFill>
                  <a:srgbClr val="000000"/>
                </a:solidFill>
                <a:latin typeface="Calibri" pitchFamily="34" charset="0"/>
                <a:cs typeface="Calibri" pitchFamily="34" charset="0"/>
              </a:rPr>
              <a:t>Ανησυχία </a:t>
            </a:r>
            <a:r>
              <a:rPr lang="el-GR" sz="1600" dirty="0" smtClean="0">
                <a:latin typeface="Calibri" pitchFamily="34" charset="0"/>
                <a:ea typeface="Times New Roman"/>
                <a:cs typeface="Calibri" pitchFamily="34" charset="0"/>
              </a:rPr>
              <a:t>για </a:t>
            </a:r>
            <a:r>
              <a:rPr lang="el-GR" sz="1600" dirty="0">
                <a:latin typeface="Calibri" pitchFamily="34" charset="0"/>
                <a:ea typeface="Times New Roman"/>
                <a:cs typeface="Calibri" pitchFamily="34" charset="0"/>
              </a:rPr>
              <a:t>το αν ο </a:t>
            </a:r>
            <a:r>
              <a:rPr lang="el-GR" sz="1600" dirty="0" smtClean="0">
                <a:latin typeface="Calibri" pitchFamily="34" charset="0"/>
                <a:ea typeface="Times New Roman"/>
                <a:cs typeface="Calibri" pitchFamily="34" charset="0"/>
              </a:rPr>
              <a:t>σύντροφος εξακολουθεί </a:t>
            </a:r>
            <a:r>
              <a:rPr lang="el-GR" sz="1600" dirty="0">
                <a:latin typeface="Calibri" pitchFamily="34" charset="0"/>
                <a:ea typeface="Times New Roman"/>
                <a:cs typeface="Calibri" pitchFamily="34" charset="0"/>
              </a:rPr>
              <a:t>να έχει το ίδιο ενδιαφέρον </a:t>
            </a:r>
            <a:r>
              <a:rPr lang="el-GR" sz="1600" dirty="0" smtClean="0">
                <a:latin typeface="Calibri" pitchFamily="34" charset="0"/>
                <a:ea typeface="Times New Roman"/>
                <a:cs typeface="Calibri" pitchFamily="34" charset="0"/>
              </a:rPr>
              <a:t>      για εκείνες</a:t>
            </a:r>
            <a:endParaRPr lang="el-GR" sz="800" dirty="0" smtClean="0">
              <a:latin typeface="Calibri" pitchFamily="34" charset="0"/>
              <a:ea typeface="Times New Roman"/>
              <a:cs typeface="Calibri" pitchFamily="34" charset="0"/>
            </a:endParaRPr>
          </a:p>
          <a:p>
            <a:pPr marL="742950" lvl="1" indent="-285750" algn="just">
              <a:spcAft>
                <a:spcPts val="1200"/>
              </a:spcAft>
              <a:buFont typeface="Wingdings" pitchFamily="2" charset="2"/>
              <a:buChar char="v"/>
            </a:pPr>
            <a:r>
              <a:rPr lang="el-GR" sz="1600" b="1" dirty="0">
                <a:solidFill>
                  <a:prstClr val="black"/>
                </a:solidFill>
                <a:latin typeface="Calibri" pitchFamily="34" charset="0"/>
                <a:ea typeface="Times New Roman"/>
                <a:cs typeface="Calibri" pitchFamily="34" charset="0"/>
              </a:rPr>
              <a:t>Η συζήτηση μεταξύ του ζευγαριού λειτουργεί καταλυτικά στην μείωση </a:t>
            </a:r>
            <a:r>
              <a:rPr lang="el-GR" sz="1600" b="1" dirty="0" smtClean="0">
                <a:solidFill>
                  <a:prstClr val="black"/>
                </a:solidFill>
                <a:latin typeface="Calibri" pitchFamily="34" charset="0"/>
                <a:ea typeface="Times New Roman"/>
                <a:cs typeface="Calibri" pitchFamily="34" charset="0"/>
              </a:rPr>
              <a:t>        των </a:t>
            </a:r>
            <a:r>
              <a:rPr lang="el-GR" sz="1600" b="1" dirty="0">
                <a:solidFill>
                  <a:prstClr val="black"/>
                </a:solidFill>
                <a:latin typeface="Calibri" pitchFamily="34" charset="0"/>
                <a:ea typeface="Times New Roman"/>
                <a:cs typeface="Calibri" pitchFamily="34" charset="0"/>
              </a:rPr>
              <a:t>φόβων και των ανησυχιών,  έτσι ώστε το ζευγάρι να μπορεί να </a:t>
            </a:r>
            <a:r>
              <a:rPr lang="el-GR" sz="1600" b="1" dirty="0" smtClean="0">
                <a:solidFill>
                  <a:prstClr val="black"/>
                </a:solidFill>
                <a:latin typeface="Calibri" pitchFamily="34" charset="0"/>
                <a:ea typeface="Times New Roman"/>
                <a:cs typeface="Calibri" pitchFamily="34" charset="0"/>
              </a:rPr>
              <a:t>             απολαύσει </a:t>
            </a:r>
            <a:r>
              <a:rPr lang="el-GR" sz="1600" b="1" dirty="0">
                <a:solidFill>
                  <a:prstClr val="black"/>
                </a:solidFill>
                <a:latin typeface="Calibri" pitchFamily="34" charset="0"/>
                <a:ea typeface="Times New Roman"/>
                <a:cs typeface="Calibri" pitchFamily="34" charset="0"/>
              </a:rPr>
              <a:t>μια υγιή σεξουαλική </a:t>
            </a:r>
            <a:r>
              <a:rPr lang="el-GR" sz="1600" b="1" dirty="0" smtClean="0">
                <a:solidFill>
                  <a:prstClr val="black"/>
                </a:solidFill>
                <a:latin typeface="Calibri" pitchFamily="34" charset="0"/>
                <a:ea typeface="Times New Roman"/>
                <a:cs typeface="Calibri" pitchFamily="34" charset="0"/>
              </a:rPr>
              <a:t>ζωή.</a:t>
            </a:r>
            <a:endParaRPr lang="el-GR" sz="1600" b="1" dirty="0">
              <a:solidFill>
                <a:prstClr val="black"/>
              </a:solidFill>
              <a:latin typeface="Calibri" pitchFamily="34" charset="0"/>
              <a:cs typeface="Calibri" pitchFamily="34" charset="0"/>
            </a:endParaRPr>
          </a:p>
          <a:p>
            <a:pPr algn="just">
              <a:spcAft>
                <a:spcPts val="1200"/>
              </a:spcAft>
            </a:pPr>
            <a:endParaRPr lang="el-GR" sz="1600" dirty="0">
              <a:solidFill>
                <a:srgbClr val="000000"/>
              </a:solidFill>
              <a:latin typeface="Calibri" pitchFamily="34" charset="0"/>
              <a:cs typeface="Calibri" pitchFamily="34" charset="0"/>
            </a:endParaRPr>
          </a:p>
        </p:txBody>
      </p:sp>
      <p:pic>
        <p:nvPicPr>
          <p:cNvPr id="1026" name="Picture 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99915" y="1793703"/>
            <a:ext cx="390525" cy="1285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968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itchFamily="34" charset="0"/>
                <a:cs typeface="Calibri" pitchFamily="34" charset="0"/>
              </a:rPr>
              <a:t>Η Ψυχολογία της εγκύου</a:t>
            </a:r>
            <a:endParaRPr lang="el-GR" dirty="0">
              <a:latin typeface="Calibri" pitchFamily="34" charset="0"/>
              <a:cs typeface="Calibri" pitchFamily="34" charset="0"/>
            </a:endParaRPr>
          </a:p>
        </p:txBody>
      </p:sp>
      <p:sp>
        <p:nvSpPr>
          <p:cNvPr id="3" name="Θέση περιεχομένου 2"/>
          <p:cNvSpPr>
            <a:spLocks noGrp="1"/>
          </p:cNvSpPr>
          <p:nvPr>
            <p:ph idx="1"/>
          </p:nvPr>
        </p:nvSpPr>
        <p:spPr>
          <a:xfrm>
            <a:off x="1691680" y="980728"/>
            <a:ext cx="6563072" cy="460648"/>
          </a:xfrm>
        </p:spPr>
        <p:txBody>
          <a:bodyPr/>
          <a:lstStyle/>
          <a:p>
            <a:r>
              <a:rPr lang="el-GR" dirty="0" smtClean="0">
                <a:latin typeface="Calibri" pitchFamily="34" charset="0"/>
                <a:cs typeface="Calibri" pitchFamily="34" charset="0"/>
              </a:rPr>
              <a:t>3</a:t>
            </a:r>
            <a:r>
              <a:rPr lang="el-GR" baseline="30000" dirty="0" smtClean="0">
                <a:latin typeface="Calibri" pitchFamily="34" charset="0"/>
                <a:cs typeface="Calibri" pitchFamily="34" charset="0"/>
              </a:rPr>
              <a:t>ο</a:t>
            </a:r>
            <a:r>
              <a:rPr lang="el-GR" dirty="0" smtClean="0">
                <a:latin typeface="Calibri" pitchFamily="34" charset="0"/>
                <a:cs typeface="Calibri" pitchFamily="34" charset="0"/>
              </a:rPr>
              <a:t> Τρίμηνο</a:t>
            </a:r>
            <a:endParaRPr lang="el-GR" dirty="0">
              <a:latin typeface="Calibri" pitchFamily="34" charset="0"/>
              <a:cs typeface="Calibri" pitchFamily="34" charset="0"/>
            </a:endParaRPr>
          </a:p>
        </p:txBody>
      </p:sp>
      <p:sp>
        <p:nvSpPr>
          <p:cNvPr id="5" name="TextBox 4"/>
          <p:cNvSpPr txBox="1"/>
          <p:nvPr/>
        </p:nvSpPr>
        <p:spPr>
          <a:xfrm>
            <a:off x="1763688" y="1603439"/>
            <a:ext cx="6912768" cy="5509200"/>
          </a:xfrm>
          <a:prstGeom prst="rect">
            <a:avLst/>
          </a:prstGeom>
          <a:noFill/>
        </p:spPr>
        <p:txBody>
          <a:bodyPr wrap="square" rtlCol="0">
            <a:spAutoFit/>
          </a:bodyPr>
          <a:lstStyle/>
          <a:p>
            <a:pPr marL="171450" lvl="0" indent="-171450" algn="just">
              <a:spcAft>
                <a:spcPts val="1200"/>
              </a:spcAft>
              <a:buFont typeface="Wingdings" pitchFamily="2" charset="2"/>
              <a:buChar char="ü"/>
            </a:pPr>
            <a:r>
              <a:rPr lang="el-GR" sz="1600" dirty="0" smtClean="0">
                <a:solidFill>
                  <a:srgbClr val="000000"/>
                </a:solidFill>
                <a:latin typeface="Calibri" pitchFamily="34" charset="0"/>
                <a:cs typeface="Calibri" pitchFamily="34" charset="0"/>
              </a:rPr>
              <a:t> </a:t>
            </a:r>
            <a:r>
              <a:rPr lang="el-GR" sz="1600" b="1" dirty="0" smtClean="0">
                <a:solidFill>
                  <a:srgbClr val="000000"/>
                </a:solidFill>
                <a:latin typeface="Calibri" pitchFamily="34" charset="0"/>
                <a:cs typeface="Calibri" pitchFamily="34" charset="0"/>
              </a:rPr>
              <a:t>Αναμονή</a:t>
            </a:r>
            <a:r>
              <a:rPr lang="el-GR" sz="1600" dirty="0" smtClean="0">
                <a:solidFill>
                  <a:srgbClr val="000000"/>
                </a:solidFill>
                <a:latin typeface="Calibri" pitchFamily="34" charset="0"/>
                <a:cs typeface="Calibri" pitchFamily="34" charset="0"/>
              </a:rPr>
              <a:t> για τον τοκετό</a:t>
            </a:r>
          </a:p>
          <a:p>
            <a:pPr marL="171450" lvl="0" indent="-171450" algn="just">
              <a:spcAft>
                <a:spcPts val="1200"/>
              </a:spcAft>
              <a:buFont typeface="Wingdings" pitchFamily="2" charset="2"/>
              <a:buChar char="ü"/>
            </a:pPr>
            <a:r>
              <a:rPr lang="el-GR" sz="1600" dirty="0" smtClean="0">
                <a:solidFill>
                  <a:srgbClr val="000000"/>
                </a:solidFill>
                <a:latin typeface="Calibri" pitchFamily="34" charset="0"/>
                <a:cs typeface="Calibri" pitchFamily="34" charset="0"/>
              </a:rPr>
              <a:t> Φόβοι για ενδεχόμενη αποβολή αντικαθίστανται από </a:t>
            </a:r>
            <a:r>
              <a:rPr lang="el-GR" sz="1600" b="1" dirty="0" smtClean="0">
                <a:solidFill>
                  <a:srgbClr val="000000"/>
                </a:solidFill>
                <a:latin typeface="Calibri" pitchFamily="34" charset="0"/>
                <a:cs typeface="Calibri" pitchFamily="34" charset="0"/>
              </a:rPr>
              <a:t>φόβους άφιξης του       μωρού</a:t>
            </a:r>
          </a:p>
          <a:p>
            <a:pPr marL="171450" lvl="0" indent="-171450" algn="just">
              <a:spcAft>
                <a:spcPts val="1200"/>
              </a:spcAft>
              <a:buFont typeface="Wingdings" pitchFamily="2" charset="2"/>
              <a:buChar char="ü"/>
            </a:pPr>
            <a:r>
              <a:rPr lang="el-GR" sz="1600" dirty="0" smtClean="0">
                <a:solidFill>
                  <a:srgbClr val="000000"/>
                </a:solidFill>
                <a:latin typeface="Calibri" pitchFamily="34" charset="0"/>
                <a:cs typeface="Calibri" pitchFamily="34" charset="0"/>
              </a:rPr>
              <a:t> Παρατηρείται </a:t>
            </a:r>
            <a:r>
              <a:rPr lang="el-GR" sz="1600" dirty="0">
                <a:solidFill>
                  <a:srgbClr val="000000"/>
                </a:solidFill>
                <a:latin typeface="Calibri" pitchFamily="34" charset="0"/>
                <a:cs typeface="Calibri" pitchFamily="34" charset="0"/>
              </a:rPr>
              <a:t>μείωση των </a:t>
            </a:r>
            <a:r>
              <a:rPr lang="el-GR" sz="1600" dirty="0" smtClean="0">
                <a:solidFill>
                  <a:srgbClr val="000000"/>
                </a:solidFill>
                <a:latin typeface="Calibri" pitchFamily="34" charset="0"/>
                <a:cs typeface="Calibri" pitchFamily="34" charset="0"/>
              </a:rPr>
              <a:t>κοινωνικών συναναστροφών </a:t>
            </a:r>
            <a:r>
              <a:rPr lang="el-GR" sz="1600" dirty="0">
                <a:solidFill>
                  <a:srgbClr val="000000"/>
                </a:solidFill>
                <a:latin typeface="Calibri" pitchFamily="34" charset="0"/>
                <a:cs typeface="Calibri" pitchFamily="34" charset="0"/>
              </a:rPr>
              <a:t>και απορρόφηση με </a:t>
            </a:r>
            <a:r>
              <a:rPr lang="el-GR" sz="1600" dirty="0" smtClean="0">
                <a:solidFill>
                  <a:srgbClr val="000000"/>
                </a:solidFill>
                <a:latin typeface="Calibri" pitchFamily="34" charset="0"/>
                <a:cs typeface="Calibri" pitchFamily="34" charset="0"/>
              </a:rPr>
              <a:t>   τις ετοιμασίες </a:t>
            </a:r>
            <a:r>
              <a:rPr lang="el-GR" sz="1600" dirty="0">
                <a:solidFill>
                  <a:srgbClr val="000000"/>
                </a:solidFill>
                <a:latin typeface="Calibri" pitchFamily="34" charset="0"/>
                <a:cs typeface="Calibri" pitchFamily="34" charset="0"/>
              </a:rPr>
              <a:t>για τον τοκετό και τη φροντίδα </a:t>
            </a:r>
            <a:r>
              <a:rPr lang="el-GR" sz="1600" dirty="0" smtClean="0">
                <a:solidFill>
                  <a:srgbClr val="000000"/>
                </a:solidFill>
                <a:latin typeface="Calibri" pitchFamily="34" charset="0"/>
                <a:cs typeface="Calibri" pitchFamily="34" charset="0"/>
              </a:rPr>
              <a:t>του μωρού</a:t>
            </a:r>
          </a:p>
          <a:p>
            <a:pPr marL="171450" lvl="0" indent="-171450" algn="just">
              <a:spcAft>
                <a:spcPts val="1200"/>
              </a:spcAft>
              <a:buFont typeface="Wingdings" pitchFamily="2" charset="2"/>
              <a:buChar char="ü"/>
            </a:pPr>
            <a:r>
              <a:rPr lang="el-GR" sz="1600" dirty="0" smtClean="0">
                <a:solidFill>
                  <a:srgbClr val="000000"/>
                </a:solidFill>
                <a:latin typeface="Calibri" pitchFamily="34" charset="0"/>
                <a:cs typeface="Calibri" pitchFamily="34" charset="0"/>
              </a:rPr>
              <a:t> Οι </a:t>
            </a:r>
            <a:r>
              <a:rPr lang="el-GR" sz="1600" b="1" dirty="0">
                <a:solidFill>
                  <a:srgbClr val="000000"/>
                </a:solidFill>
                <a:latin typeface="Calibri" pitchFamily="34" charset="0"/>
                <a:cs typeface="Calibri" pitchFamily="34" charset="0"/>
              </a:rPr>
              <a:t>διαταραχές ύπνου</a:t>
            </a:r>
            <a:r>
              <a:rPr lang="el-GR" sz="1600" dirty="0">
                <a:solidFill>
                  <a:srgbClr val="000000"/>
                </a:solidFill>
                <a:latin typeface="Calibri" pitchFamily="34" charset="0"/>
                <a:cs typeface="Calibri" pitchFamily="34" charset="0"/>
              </a:rPr>
              <a:t> που λαμβάνουν χώρα στο τελευταίο τρίμηνο, φαίνεται </a:t>
            </a:r>
            <a:r>
              <a:rPr lang="el-GR" sz="1600" dirty="0" smtClean="0">
                <a:solidFill>
                  <a:srgbClr val="000000"/>
                </a:solidFill>
                <a:latin typeface="Calibri" pitchFamily="34" charset="0"/>
                <a:cs typeface="Calibri" pitchFamily="34" charset="0"/>
              </a:rPr>
              <a:t> να συνδέονται </a:t>
            </a:r>
            <a:r>
              <a:rPr lang="el-GR" sz="1600" dirty="0">
                <a:solidFill>
                  <a:srgbClr val="000000"/>
                </a:solidFill>
                <a:latin typeface="Calibri" pitchFamily="34" charset="0"/>
                <a:cs typeface="Calibri" pitchFamily="34" charset="0"/>
              </a:rPr>
              <a:t>με τη σωματική κατάσταση της γυναίκας (τη δυσκολία να </a:t>
            </a:r>
            <a:r>
              <a:rPr lang="el-GR" sz="1600" dirty="0" smtClean="0">
                <a:solidFill>
                  <a:srgbClr val="000000"/>
                </a:solidFill>
                <a:latin typeface="Calibri" pitchFamily="34" charset="0"/>
                <a:cs typeface="Calibri" pitchFamily="34" charset="0"/>
              </a:rPr>
              <a:t>                  βρει </a:t>
            </a:r>
            <a:r>
              <a:rPr lang="el-GR" sz="1600" dirty="0">
                <a:solidFill>
                  <a:srgbClr val="000000"/>
                </a:solidFill>
                <a:latin typeface="Calibri" pitchFamily="34" charset="0"/>
                <a:cs typeface="Calibri" pitchFamily="34" charset="0"/>
              </a:rPr>
              <a:t>μια </a:t>
            </a:r>
            <a:r>
              <a:rPr lang="el-GR" sz="1600" dirty="0" smtClean="0">
                <a:solidFill>
                  <a:srgbClr val="000000"/>
                </a:solidFill>
                <a:latin typeface="Calibri" pitchFamily="34" charset="0"/>
                <a:cs typeface="Calibri" pitchFamily="34" charset="0"/>
              </a:rPr>
              <a:t>βολική και </a:t>
            </a:r>
            <a:r>
              <a:rPr lang="el-GR" sz="1600" dirty="0">
                <a:solidFill>
                  <a:srgbClr val="000000"/>
                </a:solidFill>
                <a:latin typeface="Calibri" pitchFamily="34" charset="0"/>
                <a:cs typeface="Calibri" pitchFamily="34" charset="0"/>
              </a:rPr>
              <a:t>αναπαυτική θέση ύπνου, λόγω της μεγάλης κοιλιάς που </a:t>
            </a:r>
            <a:r>
              <a:rPr lang="el-GR" sz="1600" dirty="0" smtClean="0">
                <a:solidFill>
                  <a:srgbClr val="000000"/>
                </a:solidFill>
                <a:latin typeface="Calibri" pitchFamily="34" charset="0"/>
                <a:cs typeface="Calibri" pitchFamily="34" charset="0"/>
              </a:rPr>
              <a:t>         έχει </a:t>
            </a:r>
            <a:r>
              <a:rPr lang="el-GR" sz="1600" dirty="0">
                <a:solidFill>
                  <a:srgbClr val="000000"/>
                </a:solidFill>
                <a:latin typeface="Calibri" pitchFamily="34" charset="0"/>
                <a:cs typeface="Calibri" pitchFamily="34" charset="0"/>
              </a:rPr>
              <a:t>ή της </a:t>
            </a:r>
            <a:r>
              <a:rPr lang="el-GR" sz="1600" dirty="0" smtClean="0">
                <a:solidFill>
                  <a:srgbClr val="000000"/>
                </a:solidFill>
                <a:latin typeface="Calibri" pitchFamily="34" charset="0"/>
                <a:cs typeface="Calibri" pitchFamily="34" charset="0"/>
              </a:rPr>
              <a:t>αυξημένης ανάγκης </a:t>
            </a:r>
            <a:r>
              <a:rPr lang="el-GR" sz="1600" dirty="0">
                <a:solidFill>
                  <a:srgbClr val="000000"/>
                </a:solidFill>
                <a:latin typeface="Calibri" pitchFamily="34" charset="0"/>
                <a:cs typeface="Calibri" pitchFamily="34" charset="0"/>
              </a:rPr>
              <a:t>για ούρηση</a:t>
            </a:r>
            <a:r>
              <a:rPr lang="el-GR" sz="1600" dirty="0" smtClean="0">
                <a:solidFill>
                  <a:srgbClr val="000000"/>
                </a:solidFill>
                <a:latin typeface="Calibri" pitchFamily="34" charset="0"/>
                <a:cs typeface="Calibri" pitchFamily="34" charset="0"/>
              </a:rPr>
              <a:t>)</a:t>
            </a:r>
          </a:p>
          <a:p>
            <a:pPr marL="171450" lvl="0" indent="-171450" algn="just">
              <a:spcAft>
                <a:spcPts val="1200"/>
              </a:spcAft>
              <a:buFont typeface="Wingdings" pitchFamily="2" charset="2"/>
              <a:buChar char="ü"/>
            </a:pPr>
            <a:r>
              <a:rPr lang="el-GR" sz="1600" dirty="0" smtClean="0">
                <a:latin typeface="Calibri" pitchFamily="34" charset="0"/>
                <a:ea typeface="Times New Roman"/>
                <a:cs typeface="Calibri" pitchFamily="34" charset="0"/>
              </a:rPr>
              <a:t>Η </a:t>
            </a:r>
            <a:r>
              <a:rPr lang="el-GR" sz="1600" b="1" dirty="0">
                <a:latin typeface="Calibri" pitchFamily="34" charset="0"/>
                <a:ea typeface="Times New Roman"/>
                <a:cs typeface="Calibri" pitchFamily="34" charset="0"/>
              </a:rPr>
              <a:t>κούραση</a:t>
            </a:r>
            <a:r>
              <a:rPr lang="el-GR" sz="1600" dirty="0">
                <a:latin typeface="Calibri" pitchFamily="34" charset="0"/>
                <a:ea typeface="Times New Roman"/>
                <a:cs typeface="Calibri" pitchFamily="34" charset="0"/>
              </a:rPr>
              <a:t> μεγαλώνει λόγω του βάρους της </a:t>
            </a:r>
            <a:r>
              <a:rPr lang="el-GR" sz="1600" dirty="0" smtClean="0">
                <a:latin typeface="Calibri" pitchFamily="34" charset="0"/>
                <a:ea typeface="Times New Roman"/>
                <a:cs typeface="Calibri" pitchFamily="34" charset="0"/>
              </a:rPr>
              <a:t>κοιλιάς και η </a:t>
            </a:r>
            <a:r>
              <a:rPr lang="el-GR" sz="1600" dirty="0">
                <a:latin typeface="Calibri" pitchFamily="34" charset="0"/>
                <a:ea typeface="Times New Roman"/>
                <a:cs typeface="Calibri" pitchFamily="34" charset="0"/>
              </a:rPr>
              <a:t>υπερένταση </a:t>
            </a:r>
            <a:r>
              <a:rPr lang="el-GR" sz="1600" dirty="0" smtClean="0">
                <a:latin typeface="Calibri" pitchFamily="34" charset="0"/>
                <a:ea typeface="Times New Roman"/>
                <a:cs typeface="Calibri" pitchFamily="34" charset="0"/>
              </a:rPr>
              <a:t>             συναντά </a:t>
            </a:r>
            <a:r>
              <a:rPr lang="el-GR" sz="1600" dirty="0">
                <a:latin typeface="Calibri" pitchFamily="34" charset="0"/>
                <a:ea typeface="Times New Roman"/>
                <a:cs typeface="Calibri" pitchFamily="34" charset="0"/>
              </a:rPr>
              <a:t>την υπερκόπωση κατά τη </a:t>
            </a:r>
            <a:r>
              <a:rPr lang="el-GR" sz="1600" dirty="0" smtClean="0">
                <a:latin typeface="Calibri" pitchFamily="34" charset="0"/>
                <a:ea typeface="Times New Roman"/>
                <a:cs typeface="Calibri" pitchFamily="34" charset="0"/>
              </a:rPr>
              <a:t> διάρκεια </a:t>
            </a:r>
            <a:r>
              <a:rPr lang="el-GR" sz="1600" dirty="0">
                <a:latin typeface="Calibri" pitchFamily="34" charset="0"/>
                <a:ea typeface="Times New Roman"/>
                <a:cs typeface="Calibri" pitchFamily="34" charset="0"/>
              </a:rPr>
              <a:t>της </a:t>
            </a:r>
            <a:r>
              <a:rPr lang="el-GR" sz="1600" dirty="0" smtClean="0">
                <a:latin typeface="Calibri" pitchFamily="34" charset="0"/>
                <a:ea typeface="Times New Roman"/>
                <a:cs typeface="Calibri" pitchFamily="34" charset="0"/>
              </a:rPr>
              <a:t>ημέρας</a:t>
            </a:r>
          </a:p>
          <a:p>
            <a:pPr marL="171450" lvl="0" indent="-171450" algn="just">
              <a:spcAft>
                <a:spcPts val="1200"/>
              </a:spcAft>
              <a:buFont typeface="Wingdings" pitchFamily="2" charset="2"/>
              <a:buChar char="ü"/>
            </a:pPr>
            <a:r>
              <a:rPr lang="el-GR" sz="1600" dirty="0">
                <a:solidFill>
                  <a:srgbClr val="000000"/>
                </a:solidFill>
                <a:latin typeface="Calibri" pitchFamily="34" charset="0"/>
                <a:cs typeface="Calibri" pitchFamily="34" charset="0"/>
              </a:rPr>
              <a:t> </a:t>
            </a:r>
            <a:r>
              <a:rPr lang="el-GR" sz="1600" b="1" dirty="0">
                <a:solidFill>
                  <a:srgbClr val="000000"/>
                </a:solidFill>
                <a:latin typeface="Calibri" pitchFamily="34" charset="0"/>
                <a:cs typeface="Calibri" pitchFamily="34" charset="0"/>
              </a:rPr>
              <a:t>Μείωση ξανά της σεξουαλικής επιθυμίας της γυναίκας </a:t>
            </a:r>
          </a:p>
          <a:p>
            <a:pPr marL="742950" lvl="1" indent="-285750" algn="just">
              <a:spcAft>
                <a:spcPts val="1200"/>
              </a:spcAft>
              <a:buFont typeface="Arial" pitchFamily="34" charset="0"/>
              <a:buChar char="•"/>
            </a:pPr>
            <a:r>
              <a:rPr lang="el-GR" sz="1600" dirty="0">
                <a:solidFill>
                  <a:prstClr val="black"/>
                </a:solidFill>
                <a:latin typeface="Calibri" pitchFamily="34" charset="0"/>
                <a:cs typeface="Calibri" pitchFamily="34" charset="0"/>
              </a:rPr>
              <a:t>Χρειάζεται </a:t>
            </a:r>
            <a:r>
              <a:rPr lang="el-GR" sz="1600" dirty="0">
                <a:solidFill>
                  <a:prstClr val="black"/>
                </a:solidFill>
                <a:latin typeface="Calibri" pitchFamily="34" charset="0"/>
                <a:ea typeface="Times New Roman"/>
                <a:cs typeface="Calibri" pitchFamily="34" charset="0"/>
              </a:rPr>
              <a:t>διαβεβαίωση σχετικά με τη φυσική της εμφάνιση καθώς και διαβεβαίωση σχετικά με την ικανότητά της ως  γονέας</a:t>
            </a:r>
            <a:endParaRPr lang="el-GR" sz="1600" dirty="0">
              <a:solidFill>
                <a:srgbClr val="000000"/>
              </a:solidFill>
              <a:latin typeface="Calibri" pitchFamily="34" charset="0"/>
              <a:cs typeface="Calibri" pitchFamily="34" charset="0"/>
            </a:endParaRPr>
          </a:p>
          <a:p>
            <a:pPr marL="171450" lvl="0" indent="-171450" algn="just">
              <a:spcAft>
                <a:spcPts val="1200"/>
              </a:spcAft>
              <a:buFont typeface="Wingdings" pitchFamily="2" charset="2"/>
              <a:buChar char="ü"/>
            </a:pPr>
            <a:endParaRPr lang="el-GR" sz="1600" dirty="0" smtClean="0">
              <a:solidFill>
                <a:srgbClr val="000000"/>
              </a:solidFill>
              <a:latin typeface="Calibri" pitchFamily="34" charset="0"/>
              <a:cs typeface="Calibri" pitchFamily="34" charset="0"/>
            </a:endParaRPr>
          </a:p>
          <a:p>
            <a:pPr lvl="0" algn="just">
              <a:spcAft>
                <a:spcPts val="1200"/>
              </a:spcAft>
            </a:pPr>
            <a:r>
              <a:rPr lang="el-GR" sz="1600" dirty="0">
                <a:latin typeface="Calibri" pitchFamily="34" charset="0"/>
                <a:cs typeface="Calibri" pitchFamily="34" charset="0"/>
              </a:rPr>
              <a:t/>
            </a:r>
            <a:br>
              <a:rPr lang="el-GR" sz="1600" dirty="0">
                <a:latin typeface="Calibri" pitchFamily="34" charset="0"/>
                <a:cs typeface="Calibri" pitchFamily="34" charset="0"/>
              </a:rPr>
            </a:br>
            <a:endParaRPr lang="el-GR" sz="1600" dirty="0">
              <a:latin typeface="Calibri" pitchFamily="34" charset="0"/>
              <a:cs typeface="Calibri" pitchFamily="34" charset="0"/>
            </a:endParaRPr>
          </a:p>
        </p:txBody>
      </p:sp>
    </p:spTree>
    <p:extLst>
      <p:ext uri="{BB962C8B-B14F-4D97-AF65-F5344CB8AC3E}">
        <p14:creationId xmlns:p14="http://schemas.microsoft.com/office/powerpoint/2010/main" val="2475182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latin typeface="Calibri" pitchFamily="34" charset="0"/>
                <a:cs typeface="Calibri" pitchFamily="34" charset="0"/>
              </a:rPr>
              <a:t>Περιγεννητικό</a:t>
            </a:r>
            <a:r>
              <a:rPr lang="el-GR" dirty="0" smtClean="0">
                <a:latin typeface="Calibri" pitchFamily="34" charset="0"/>
                <a:cs typeface="Calibri" pitchFamily="34" charset="0"/>
              </a:rPr>
              <a:t> Στρες και Άγχος</a:t>
            </a:r>
            <a:endParaRPr lang="el-GR" dirty="0">
              <a:latin typeface="Calibri" pitchFamily="34" charset="0"/>
              <a:cs typeface="Calibri" pitchFamily="34" charset="0"/>
            </a:endParaRPr>
          </a:p>
        </p:txBody>
      </p:sp>
      <p:sp>
        <p:nvSpPr>
          <p:cNvPr id="4" name="Θέση περιεχομένου 3"/>
          <p:cNvSpPr>
            <a:spLocks noGrp="1"/>
          </p:cNvSpPr>
          <p:nvPr>
            <p:ph idx="10"/>
          </p:nvPr>
        </p:nvSpPr>
        <p:spPr>
          <a:xfrm>
            <a:off x="377788" y="2492896"/>
            <a:ext cx="8388424" cy="3356992"/>
          </a:xfrm>
        </p:spPr>
        <p:txBody>
          <a:bodyPr/>
          <a:lstStyle/>
          <a:p>
            <a:pPr lvl="0">
              <a:spcBef>
                <a:spcPts val="200"/>
              </a:spcBef>
            </a:pPr>
            <a:r>
              <a:rPr lang="el-GR" sz="2000" dirty="0">
                <a:solidFill>
                  <a:srgbClr val="000000"/>
                </a:solidFill>
                <a:latin typeface="Calibri" pitchFamily="34" charset="0"/>
                <a:cs typeface="Calibri" pitchFamily="34" charset="0"/>
              </a:rPr>
              <a:t>Και τα δύο αναφέρονται σε καταστάσεις, στιγμές και σκέψεις</a:t>
            </a:r>
            <a:r>
              <a:rPr lang="el-GR" sz="2000" dirty="0" smtClean="0">
                <a:solidFill>
                  <a:srgbClr val="000000"/>
                </a:solidFill>
                <a:latin typeface="Calibri" pitchFamily="34" charset="0"/>
                <a:cs typeface="Calibri" pitchFamily="34" charset="0"/>
              </a:rPr>
              <a:t>.</a:t>
            </a:r>
          </a:p>
          <a:p>
            <a:pPr lvl="0">
              <a:spcBef>
                <a:spcPts val="200"/>
              </a:spcBef>
            </a:pPr>
            <a:endParaRPr lang="el-GR" sz="2000" dirty="0">
              <a:solidFill>
                <a:srgbClr val="000000"/>
              </a:solidFill>
              <a:latin typeface="Calibri" pitchFamily="34" charset="0"/>
              <a:cs typeface="Calibri" pitchFamily="34" charset="0"/>
            </a:endParaRPr>
          </a:p>
          <a:p>
            <a:pPr lvl="0">
              <a:spcBef>
                <a:spcPts val="200"/>
              </a:spcBef>
            </a:pPr>
            <a:r>
              <a:rPr lang="el-GR" sz="2000" dirty="0">
                <a:solidFill>
                  <a:srgbClr val="000000"/>
                </a:solidFill>
                <a:latin typeface="Calibri" pitchFamily="34" charset="0"/>
                <a:cs typeface="Calibri" pitchFamily="34" charset="0"/>
              </a:rPr>
              <a:t>Προκαλούν</a:t>
            </a:r>
          </a:p>
          <a:p>
            <a:pPr marL="1028700" lvl="1">
              <a:spcBef>
                <a:spcPts val="200"/>
              </a:spcBef>
              <a:buClr>
                <a:srgbClr val="C7970F"/>
              </a:buClr>
              <a:buFont typeface="Wingdings" pitchFamily="2" charset="2"/>
              <a:buChar char="Ø"/>
            </a:pPr>
            <a:r>
              <a:rPr lang="el-GR" sz="2000" dirty="0">
                <a:solidFill>
                  <a:srgbClr val="000000"/>
                </a:solidFill>
                <a:latin typeface="Calibri" pitchFamily="34" charset="0"/>
                <a:cs typeface="Calibri" pitchFamily="34" charset="0"/>
              </a:rPr>
              <a:t>ανησυχίες </a:t>
            </a:r>
          </a:p>
          <a:p>
            <a:pPr marL="1028700" lvl="1">
              <a:spcBef>
                <a:spcPts val="200"/>
              </a:spcBef>
              <a:buClr>
                <a:srgbClr val="C7970F"/>
              </a:buClr>
              <a:buFont typeface="Wingdings" pitchFamily="2" charset="2"/>
              <a:buChar char="Ø"/>
            </a:pPr>
            <a:r>
              <a:rPr lang="el-GR" sz="2000" dirty="0">
                <a:solidFill>
                  <a:srgbClr val="000000"/>
                </a:solidFill>
                <a:latin typeface="Calibri" pitchFamily="34" charset="0"/>
                <a:cs typeface="Calibri" pitchFamily="34" charset="0"/>
              </a:rPr>
              <a:t>δυσφορία, </a:t>
            </a:r>
          </a:p>
          <a:p>
            <a:pPr marL="1028700" lvl="1">
              <a:spcBef>
                <a:spcPts val="200"/>
              </a:spcBef>
              <a:buClr>
                <a:srgbClr val="C7970F"/>
              </a:buClr>
              <a:buFont typeface="Wingdings" pitchFamily="2" charset="2"/>
              <a:buChar char="Ø"/>
            </a:pPr>
            <a:r>
              <a:rPr lang="el-GR" sz="2000" dirty="0">
                <a:solidFill>
                  <a:srgbClr val="000000"/>
                </a:solidFill>
                <a:latin typeface="Calibri" pitchFamily="34" charset="0"/>
                <a:cs typeface="Calibri" pitchFamily="34" charset="0"/>
              </a:rPr>
              <a:t>υπερένταση, </a:t>
            </a:r>
          </a:p>
          <a:p>
            <a:pPr marL="1028700" lvl="1">
              <a:spcBef>
                <a:spcPts val="200"/>
              </a:spcBef>
              <a:buClr>
                <a:srgbClr val="C7970F"/>
              </a:buClr>
              <a:buFont typeface="Wingdings" pitchFamily="2" charset="2"/>
              <a:buChar char="Ø"/>
            </a:pPr>
            <a:r>
              <a:rPr lang="el-GR" sz="2000" dirty="0">
                <a:solidFill>
                  <a:srgbClr val="000000"/>
                </a:solidFill>
                <a:latin typeface="Calibri" pitchFamily="34" charset="0"/>
                <a:cs typeface="Calibri" pitchFamily="34" charset="0"/>
              </a:rPr>
              <a:t>σωματική </a:t>
            </a:r>
            <a:r>
              <a:rPr lang="el-GR" sz="2000" dirty="0" smtClean="0">
                <a:solidFill>
                  <a:srgbClr val="000000"/>
                </a:solidFill>
                <a:latin typeface="Calibri" pitchFamily="34" charset="0"/>
                <a:cs typeface="Calibri" pitchFamily="34" charset="0"/>
              </a:rPr>
              <a:t>επιβάρυνση,</a:t>
            </a:r>
            <a:endParaRPr lang="el-GR" sz="2000" dirty="0">
              <a:solidFill>
                <a:srgbClr val="000000"/>
              </a:solidFill>
              <a:latin typeface="Calibri" pitchFamily="34" charset="0"/>
              <a:cs typeface="Calibri" pitchFamily="34" charset="0"/>
            </a:endParaRPr>
          </a:p>
          <a:p>
            <a:pPr marL="1028700" lvl="1">
              <a:spcBef>
                <a:spcPts val="200"/>
              </a:spcBef>
              <a:buClr>
                <a:srgbClr val="C7970F"/>
              </a:buClr>
              <a:buFont typeface="Wingdings" pitchFamily="2" charset="2"/>
              <a:buChar char="Ø"/>
            </a:pPr>
            <a:r>
              <a:rPr lang="el-GR" sz="2000" dirty="0">
                <a:solidFill>
                  <a:srgbClr val="000000"/>
                </a:solidFill>
                <a:latin typeface="Calibri" pitchFamily="34" charset="0"/>
                <a:cs typeface="Calibri" pitchFamily="34" charset="0"/>
              </a:rPr>
              <a:t>γενικά ψυχική </a:t>
            </a:r>
            <a:r>
              <a:rPr lang="el-GR" sz="2000" dirty="0" smtClean="0">
                <a:solidFill>
                  <a:srgbClr val="000000"/>
                </a:solidFill>
                <a:latin typeface="Calibri" pitchFamily="34" charset="0"/>
                <a:cs typeface="Calibri" pitchFamily="34" charset="0"/>
              </a:rPr>
              <a:t>πίεση.</a:t>
            </a:r>
            <a:r>
              <a:rPr lang="el-GR" sz="2000" dirty="0">
                <a:solidFill>
                  <a:srgbClr val="000000"/>
                </a:solidFill>
                <a:latin typeface="Calibri" pitchFamily="34" charset="0"/>
                <a:cs typeface="Calibri" pitchFamily="34" charset="0"/>
              </a:rPr>
              <a:t/>
            </a:r>
            <a:br>
              <a:rPr lang="el-GR" sz="2000" dirty="0">
                <a:solidFill>
                  <a:srgbClr val="000000"/>
                </a:solidFill>
                <a:latin typeface="Calibri" pitchFamily="34" charset="0"/>
                <a:cs typeface="Calibri" pitchFamily="34" charset="0"/>
              </a:rPr>
            </a:br>
            <a:endParaRPr lang="el-GR" sz="2000" dirty="0">
              <a:solidFill>
                <a:prstClr val="black"/>
              </a:solidFill>
              <a:latin typeface="Calibri" pitchFamily="34" charset="0"/>
              <a:cs typeface="Calibri" pitchFamily="34" charset="0"/>
            </a:endParaRPr>
          </a:p>
          <a:p>
            <a:pPr>
              <a:spcBef>
                <a:spcPts val="200"/>
              </a:spcBef>
            </a:pPr>
            <a:endParaRPr lang="el-GR" sz="2000" dirty="0" smtClean="0">
              <a:solidFill>
                <a:srgbClr val="000000"/>
              </a:solidFill>
              <a:latin typeface="Calibri" pitchFamily="34" charset="0"/>
              <a:cs typeface="Calibri" pitchFamily="34" charset="0"/>
            </a:endParaRPr>
          </a:p>
          <a:p>
            <a:pPr>
              <a:spcBef>
                <a:spcPts val="200"/>
              </a:spcBef>
            </a:pPr>
            <a:r>
              <a:rPr lang="en-US" sz="2000" dirty="0">
                <a:solidFill>
                  <a:srgbClr val="000000"/>
                </a:solidFill>
                <a:latin typeface="Calibri" pitchFamily="34" charset="0"/>
                <a:cs typeface="Calibri" pitchFamily="34" charset="0"/>
              </a:rPr>
              <a:t/>
            </a:r>
            <a:br>
              <a:rPr lang="en-US" sz="2000" dirty="0">
                <a:solidFill>
                  <a:srgbClr val="000000"/>
                </a:solidFill>
                <a:latin typeface="Calibri" pitchFamily="34" charset="0"/>
                <a:cs typeface="Calibri" pitchFamily="34" charset="0"/>
              </a:rPr>
            </a:br>
            <a:r>
              <a:rPr lang="en-US" sz="2000" dirty="0">
                <a:solidFill>
                  <a:srgbClr val="000000"/>
                </a:solidFill>
                <a:latin typeface="Calibri" pitchFamily="34" charset="0"/>
                <a:cs typeface="Calibri" pitchFamily="34" charset="0"/>
              </a:rPr>
              <a:t/>
            </a:r>
            <a:br>
              <a:rPr lang="en-US" sz="2000" dirty="0">
                <a:solidFill>
                  <a:srgbClr val="000000"/>
                </a:solidFill>
                <a:latin typeface="Calibri" pitchFamily="34" charset="0"/>
                <a:cs typeface="Calibri" pitchFamily="34" charset="0"/>
              </a:rPr>
            </a:br>
            <a:r>
              <a:rPr lang="el-GR" sz="2000" dirty="0">
                <a:solidFill>
                  <a:srgbClr val="000000"/>
                </a:solidFill>
                <a:latin typeface="Calibri" pitchFamily="34" charset="0"/>
                <a:cs typeface="Calibri" pitchFamily="34" charset="0"/>
              </a:rPr>
              <a:t/>
            </a:r>
            <a:br>
              <a:rPr lang="el-GR" sz="2000" dirty="0">
                <a:solidFill>
                  <a:srgbClr val="000000"/>
                </a:solidFill>
                <a:latin typeface="Calibri" pitchFamily="34" charset="0"/>
                <a:cs typeface="Calibri" pitchFamily="34" charset="0"/>
              </a:rPr>
            </a:br>
            <a:r>
              <a:rPr lang="el-GR" sz="2000" dirty="0">
                <a:solidFill>
                  <a:srgbClr val="000000"/>
                </a:solidFill>
                <a:latin typeface="Calibri" pitchFamily="34" charset="0"/>
                <a:cs typeface="Calibri" pitchFamily="34" charset="0"/>
              </a:rPr>
              <a:t/>
            </a:r>
            <a:br>
              <a:rPr lang="el-GR" sz="2000" dirty="0">
                <a:solidFill>
                  <a:srgbClr val="000000"/>
                </a:solidFill>
                <a:latin typeface="Calibri" pitchFamily="34" charset="0"/>
                <a:cs typeface="Calibri" pitchFamily="34" charset="0"/>
              </a:rPr>
            </a:br>
            <a:endParaRPr lang="el-GR" sz="2000" dirty="0">
              <a:latin typeface="Calibri" pitchFamily="34" charset="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800" y="4352018"/>
            <a:ext cx="2841034" cy="202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17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latin typeface="Calibri" pitchFamily="34" charset="0"/>
                <a:cs typeface="Calibri" pitchFamily="34" charset="0"/>
              </a:rPr>
              <a:t>Περιγεννητικό</a:t>
            </a:r>
            <a:r>
              <a:rPr lang="el-GR" dirty="0" smtClean="0">
                <a:latin typeface="Calibri" pitchFamily="34" charset="0"/>
                <a:cs typeface="Calibri" pitchFamily="34" charset="0"/>
              </a:rPr>
              <a:t> Στρες και Άγχος</a:t>
            </a:r>
            <a:endParaRPr lang="el-GR" dirty="0">
              <a:latin typeface="Calibri" pitchFamily="34" charset="0"/>
              <a:cs typeface="Calibri" pitchFamily="34" charset="0"/>
            </a:endParaRPr>
          </a:p>
        </p:txBody>
      </p:sp>
      <p:sp>
        <p:nvSpPr>
          <p:cNvPr id="3" name="Θέση περιεχομένου 2"/>
          <p:cNvSpPr>
            <a:spLocks noGrp="1"/>
          </p:cNvSpPr>
          <p:nvPr>
            <p:ph idx="1"/>
          </p:nvPr>
        </p:nvSpPr>
        <p:spPr>
          <a:xfrm>
            <a:off x="216469" y="1196752"/>
            <a:ext cx="8229600" cy="460648"/>
          </a:xfrm>
        </p:spPr>
        <p:txBody>
          <a:bodyPr/>
          <a:lstStyle/>
          <a:p>
            <a:r>
              <a:rPr lang="el-GR" sz="2800" b="1" dirty="0" smtClean="0">
                <a:latin typeface="Calibri" pitchFamily="34" charset="0"/>
                <a:cs typeface="Calibri" pitchFamily="34" charset="0"/>
              </a:rPr>
              <a:t>Διαχωρισμός Εννοιών</a:t>
            </a:r>
            <a:endParaRPr lang="el-GR" sz="2800" b="1" dirty="0">
              <a:latin typeface="Calibri" pitchFamily="34" charset="0"/>
              <a:cs typeface="Calibri" pitchFamily="34" charset="0"/>
            </a:endParaRPr>
          </a:p>
        </p:txBody>
      </p:sp>
      <p:sp>
        <p:nvSpPr>
          <p:cNvPr id="4" name="Θέση περιεχομένου 3"/>
          <p:cNvSpPr>
            <a:spLocks noGrp="1"/>
          </p:cNvSpPr>
          <p:nvPr>
            <p:ph idx="10"/>
          </p:nvPr>
        </p:nvSpPr>
        <p:spPr>
          <a:xfrm>
            <a:off x="125760" y="1916832"/>
            <a:ext cx="8892480" cy="3600400"/>
          </a:xfrm>
        </p:spPr>
        <p:txBody>
          <a:bodyPr/>
          <a:lstStyle/>
          <a:p>
            <a:pPr algn="just"/>
            <a:endParaRPr lang="el-GR" sz="1600" dirty="0" smtClean="0"/>
          </a:p>
          <a:p>
            <a:pPr algn="just"/>
            <a:endParaRPr lang="el-GR" sz="1600" dirty="0"/>
          </a:p>
          <a:p>
            <a:pPr algn="just"/>
            <a:endParaRPr lang="el-GR" sz="1600" dirty="0" smtClean="0"/>
          </a:p>
          <a:p>
            <a:pPr algn="just"/>
            <a:endParaRPr lang="el-GR" sz="1600" dirty="0" smtClean="0"/>
          </a:p>
          <a:p>
            <a:pPr algn="just"/>
            <a:endParaRPr lang="el-GR" sz="1600" dirty="0"/>
          </a:p>
          <a:p>
            <a:pPr algn="just"/>
            <a:endParaRPr lang="el-GR" sz="1600" dirty="0" smtClean="0"/>
          </a:p>
          <a:p>
            <a:pPr algn="just"/>
            <a:endParaRPr lang="el-GR" sz="1600" dirty="0"/>
          </a:p>
          <a:p>
            <a:pPr algn="just"/>
            <a:endParaRPr lang="el-GR" sz="1600" dirty="0" smtClean="0"/>
          </a:p>
          <a:p>
            <a:pPr algn="just"/>
            <a:endParaRPr lang="el-GR" sz="1600" dirty="0"/>
          </a:p>
          <a:p>
            <a:pPr algn="just"/>
            <a:endParaRPr lang="el-GR" sz="1600" dirty="0" smtClean="0"/>
          </a:p>
          <a:p>
            <a:pPr algn="just"/>
            <a:endParaRPr lang="el-GR" sz="1600" dirty="0"/>
          </a:p>
          <a:p>
            <a:pPr algn="just">
              <a:spcBef>
                <a:spcPts val="0"/>
              </a:spcBef>
            </a:pPr>
            <a:endParaRPr lang="el-GR" sz="1800" dirty="0" smtClean="0">
              <a:latin typeface="Calibri" pitchFamily="34" charset="0"/>
              <a:cs typeface="Calibri" pitchFamily="34" charset="0"/>
            </a:endParaRPr>
          </a:p>
          <a:p>
            <a:pPr algn="just">
              <a:spcBef>
                <a:spcPts val="0"/>
              </a:spcBef>
            </a:pPr>
            <a:r>
              <a:rPr lang="el-GR" sz="2000" dirty="0" smtClean="0">
                <a:latin typeface="Calibri" pitchFamily="34" charset="0"/>
                <a:cs typeface="Calibri" pitchFamily="34" charset="0"/>
              </a:rPr>
              <a:t>Το </a:t>
            </a:r>
            <a:r>
              <a:rPr lang="el-GR" sz="2000" dirty="0">
                <a:latin typeface="Calibri" pitchFamily="34" charset="0"/>
                <a:cs typeface="Calibri" pitchFamily="34" charset="0"/>
              </a:rPr>
              <a:t>άγχος θεωρείται μια ψυχική διαταραχή, ενώ το στρες όχι</a:t>
            </a:r>
            <a:r>
              <a:rPr lang="el-GR" sz="2000" dirty="0" smtClean="0">
                <a:latin typeface="Calibri" pitchFamily="34" charset="0"/>
                <a:cs typeface="Calibri" pitchFamily="34" charset="0"/>
              </a:rPr>
              <a:t>. </a:t>
            </a:r>
          </a:p>
          <a:p>
            <a:pPr algn="just">
              <a:spcBef>
                <a:spcPts val="0"/>
              </a:spcBef>
            </a:pPr>
            <a:r>
              <a:rPr lang="el-GR" sz="2000" dirty="0" smtClean="0">
                <a:latin typeface="Calibri" pitchFamily="34" charset="0"/>
                <a:cs typeface="Calibri" pitchFamily="34" charset="0"/>
              </a:rPr>
              <a:t>Για </a:t>
            </a:r>
            <a:r>
              <a:rPr lang="el-GR" sz="2000" dirty="0">
                <a:latin typeface="Calibri" pitchFamily="34" charset="0"/>
                <a:cs typeface="Calibri" pitchFamily="34" charset="0"/>
              </a:rPr>
              <a:t>να διαγνωσθεί το άγχος, </a:t>
            </a:r>
            <a:r>
              <a:rPr lang="el-GR" sz="2000" dirty="0" smtClean="0">
                <a:latin typeface="Calibri" pitchFamily="34" charset="0"/>
                <a:cs typeface="Calibri" pitchFamily="34" charset="0"/>
              </a:rPr>
              <a:t>τα </a:t>
            </a:r>
            <a:r>
              <a:rPr lang="el-GR" sz="2000" dirty="0">
                <a:latin typeface="Calibri" pitchFamily="34" charset="0"/>
                <a:cs typeface="Calibri" pitchFamily="34" charset="0"/>
              </a:rPr>
              <a:t>συμπτώματα θα πρέπει να παραμείνουν για μια περίοδο </a:t>
            </a:r>
            <a:r>
              <a:rPr lang="el-GR" sz="2000" b="1" dirty="0" smtClean="0">
                <a:latin typeface="Calibri" pitchFamily="34" charset="0"/>
                <a:cs typeface="Calibri" pitchFamily="34" charset="0"/>
              </a:rPr>
              <a:t>έξι </a:t>
            </a:r>
            <a:r>
              <a:rPr lang="el-GR" sz="2000" b="1" dirty="0">
                <a:latin typeface="Calibri" pitchFamily="34" charset="0"/>
                <a:cs typeface="Calibri" pitchFamily="34" charset="0"/>
              </a:rPr>
              <a:t>μηνών. </a:t>
            </a:r>
            <a:endParaRPr lang="el-GR" sz="2000" b="1" dirty="0" smtClean="0">
              <a:latin typeface="Calibri" pitchFamily="34" charset="0"/>
              <a:cs typeface="Calibri" pitchFamily="34" charset="0"/>
            </a:endParaRPr>
          </a:p>
          <a:p>
            <a:pPr algn="just">
              <a:spcBef>
                <a:spcPts val="0"/>
              </a:spcBef>
            </a:pPr>
            <a:r>
              <a:rPr lang="el-GR" sz="2000" dirty="0" smtClean="0">
                <a:latin typeface="Calibri" pitchFamily="34" charset="0"/>
                <a:cs typeface="Calibri" pitchFamily="34" charset="0"/>
              </a:rPr>
              <a:t>Αυτή </a:t>
            </a:r>
            <a:r>
              <a:rPr lang="el-GR" sz="2000" dirty="0">
                <a:latin typeface="Calibri" pitchFamily="34" charset="0"/>
                <a:cs typeface="Calibri" pitchFamily="34" charset="0"/>
              </a:rPr>
              <a:t>η περίοδος </a:t>
            </a:r>
            <a:r>
              <a:rPr lang="el-GR" sz="2000" dirty="0" smtClean="0">
                <a:latin typeface="Calibri" pitchFamily="34" charset="0"/>
                <a:cs typeface="Calibri" pitchFamily="34" charset="0"/>
              </a:rPr>
              <a:t>βοηθάει στο </a:t>
            </a:r>
            <a:r>
              <a:rPr lang="el-GR" sz="2000" dirty="0">
                <a:latin typeface="Calibri" pitchFamily="34" charset="0"/>
                <a:cs typeface="Calibri" pitchFamily="34" charset="0"/>
              </a:rPr>
              <a:t>να μην συγχυστεί το στρες με το άγχος. </a:t>
            </a:r>
            <a:endParaRPr lang="el-GR" sz="2000" dirty="0" smtClean="0">
              <a:latin typeface="Calibri" pitchFamily="34" charset="0"/>
              <a:cs typeface="Calibri" pitchFamily="34" charset="0"/>
            </a:endParaRPr>
          </a:p>
        </p:txBody>
      </p:sp>
      <p:graphicFrame>
        <p:nvGraphicFramePr>
          <p:cNvPr id="5" name="Διάγραμμα 4"/>
          <p:cNvGraphicFramePr/>
          <p:nvPr>
            <p:extLst>
              <p:ext uri="{D42A27DB-BD31-4B8C-83A1-F6EECF244321}">
                <p14:modId xmlns:p14="http://schemas.microsoft.com/office/powerpoint/2010/main" val="679239937"/>
              </p:ext>
            </p:extLst>
          </p:nvPr>
        </p:nvGraphicFramePr>
        <p:xfrm>
          <a:off x="1199964" y="1772816"/>
          <a:ext cx="67440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989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latin typeface="Calibri" pitchFamily="34" charset="0"/>
                <a:cs typeface="Calibri" pitchFamily="34" charset="0"/>
              </a:rPr>
              <a:t>Περιγεννητικό</a:t>
            </a:r>
            <a:r>
              <a:rPr lang="el-GR" dirty="0" smtClean="0">
                <a:latin typeface="Calibri" pitchFamily="34" charset="0"/>
                <a:cs typeface="Calibri" pitchFamily="34" charset="0"/>
              </a:rPr>
              <a:t> Στρες και Άγχος</a:t>
            </a:r>
            <a:endParaRPr lang="el-GR" dirty="0">
              <a:latin typeface="Calibri" pitchFamily="34" charset="0"/>
              <a:cs typeface="Calibri" pitchFamily="34" charset="0"/>
            </a:endParaRPr>
          </a:p>
        </p:txBody>
      </p:sp>
      <p:sp>
        <p:nvSpPr>
          <p:cNvPr id="3" name="Θέση περιεχομένου 2"/>
          <p:cNvSpPr>
            <a:spLocks noGrp="1"/>
          </p:cNvSpPr>
          <p:nvPr>
            <p:ph idx="1"/>
          </p:nvPr>
        </p:nvSpPr>
        <p:spPr>
          <a:xfrm>
            <a:off x="395536" y="2996952"/>
            <a:ext cx="8352928" cy="460648"/>
          </a:xfrm>
        </p:spPr>
        <p:txBody>
          <a:bodyPr/>
          <a:lstStyle/>
          <a:p>
            <a:pPr algn="just"/>
            <a:endParaRPr lang="el-GR" dirty="0" smtClean="0">
              <a:solidFill>
                <a:schemeClr val="tx1">
                  <a:lumMod val="85000"/>
                  <a:lumOff val="15000"/>
                </a:schemeClr>
              </a:solidFill>
              <a:latin typeface="Calibri" pitchFamily="34" charset="0"/>
              <a:cs typeface="Calibri" pitchFamily="34" charset="0"/>
            </a:endParaRPr>
          </a:p>
          <a:p>
            <a:pPr algn="just"/>
            <a:endParaRPr lang="el-GR" dirty="0">
              <a:solidFill>
                <a:schemeClr val="tx1">
                  <a:lumMod val="85000"/>
                  <a:lumOff val="15000"/>
                </a:schemeClr>
              </a:solidFill>
              <a:latin typeface="Calibri" pitchFamily="34" charset="0"/>
              <a:cs typeface="Calibri" pitchFamily="34" charset="0"/>
            </a:endParaRPr>
          </a:p>
          <a:p>
            <a:pPr algn="just"/>
            <a:r>
              <a:rPr lang="el-GR" b="1" dirty="0" smtClean="0">
                <a:solidFill>
                  <a:schemeClr val="tx1">
                    <a:lumMod val="85000"/>
                    <a:lumOff val="15000"/>
                  </a:schemeClr>
                </a:solidFill>
                <a:latin typeface="Calibri" pitchFamily="34" charset="0"/>
                <a:cs typeface="Calibri" pitchFamily="34" charset="0"/>
              </a:rPr>
              <a:t>Παλιότερες έρευνες:</a:t>
            </a:r>
          </a:p>
          <a:p>
            <a:pPr marL="342900" indent="-342900" algn="just">
              <a:buClr>
                <a:srgbClr val="C7970F"/>
              </a:buClr>
              <a:buFont typeface="Courier New" pitchFamily="49" charset="0"/>
              <a:buChar char="o"/>
            </a:pPr>
            <a:r>
              <a:rPr lang="el-GR" dirty="0" smtClean="0">
                <a:solidFill>
                  <a:schemeClr val="tx1">
                    <a:lumMod val="85000"/>
                    <a:lumOff val="15000"/>
                  </a:schemeClr>
                </a:solidFill>
                <a:latin typeface="Calibri" pitchFamily="34" charset="0"/>
                <a:cs typeface="Calibri" pitchFamily="34" charset="0"/>
              </a:rPr>
              <a:t>Γενικευμένο </a:t>
            </a:r>
            <a:r>
              <a:rPr lang="el-GR" dirty="0" err="1" smtClean="0">
                <a:solidFill>
                  <a:schemeClr val="tx1">
                    <a:lumMod val="85000"/>
                    <a:lumOff val="15000"/>
                  </a:schemeClr>
                </a:solidFill>
                <a:latin typeface="Calibri" pitchFamily="34" charset="0"/>
                <a:cs typeface="Calibri" pitchFamily="34" charset="0"/>
              </a:rPr>
              <a:t>περιγεννητικό</a:t>
            </a:r>
            <a:r>
              <a:rPr lang="el-GR" dirty="0" smtClean="0">
                <a:solidFill>
                  <a:schemeClr val="tx1">
                    <a:lumMod val="85000"/>
                    <a:lumOff val="15000"/>
                  </a:schemeClr>
                </a:solidFill>
                <a:latin typeface="Calibri" pitchFamily="34" charset="0"/>
                <a:cs typeface="Calibri" pitchFamily="34" charset="0"/>
              </a:rPr>
              <a:t> </a:t>
            </a:r>
            <a:r>
              <a:rPr lang="el-GR" dirty="0">
                <a:solidFill>
                  <a:schemeClr val="tx1">
                    <a:lumMod val="85000"/>
                    <a:lumOff val="15000"/>
                  </a:schemeClr>
                </a:solidFill>
                <a:latin typeface="Calibri" pitchFamily="34" charset="0"/>
                <a:cs typeface="Calibri" pitchFamily="34" charset="0"/>
              </a:rPr>
              <a:t>άγχος </a:t>
            </a:r>
            <a:r>
              <a:rPr lang="el-GR" dirty="0" smtClean="0">
                <a:solidFill>
                  <a:schemeClr val="tx1">
                    <a:lumMod val="85000"/>
                    <a:lumOff val="15000"/>
                  </a:schemeClr>
                </a:solidFill>
                <a:latin typeface="Calibri" pitchFamily="34" charset="0"/>
                <a:cs typeface="Calibri" pitchFamily="34" charset="0"/>
              </a:rPr>
              <a:t>ή που δεν </a:t>
            </a:r>
            <a:r>
              <a:rPr lang="el-GR" dirty="0">
                <a:solidFill>
                  <a:schemeClr val="tx1">
                    <a:lumMod val="85000"/>
                    <a:lumOff val="15000"/>
                  </a:schemeClr>
                </a:solidFill>
                <a:latin typeface="Calibri" pitchFamily="34" charset="0"/>
                <a:cs typeface="Calibri" pitchFamily="34" charset="0"/>
              </a:rPr>
              <a:t>σχετίζεται με την </a:t>
            </a:r>
            <a:r>
              <a:rPr lang="el-GR" dirty="0" smtClean="0">
                <a:solidFill>
                  <a:schemeClr val="tx1">
                    <a:lumMod val="85000"/>
                    <a:lumOff val="15000"/>
                  </a:schemeClr>
                </a:solidFill>
                <a:latin typeface="Calibri" pitchFamily="34" charset="0"/>
                <a:cs typeface="Calibri" pitchFamily="34" charset="0"/>
              </a:rPr>
              <a:t>εγκυμοσύνη</a:t>
            </a:r>
          </a:p>
          <a:p>
            <a:pPr marL="342900" indent="-342900" algn="just">
              <a:buClr>
                <a:srgbClr val="C7970F"/>
              </a:buClr>
              <a:buFont typeface="Courier New" pitchFamily="49" charset="0"/>
              <a:buChar char="o"/>
            </a:pPr>
            <a:r>
              <a:rPr lang="el-GR" dirty="0" smtClean="0">
                <a:solidFill>
                  <a:schemeClr val="tx1">
                    <a:lumMod val="85000"/>
                    <a:lumOff val="15000"/>
                  </a:schemeClr>
                </a:solidFill>
                <a:latin typeface="Calibri" pitchFamily="34" charset="0"/>
                <a:cs typeface="Calibri" pitchFamily="34" charset="0"/>
              </a:rPr>
              <a:t>Μη προσδιοριζόμενο </a:t>
            </a:r>
            <a:r>
              <a:rPr lang="el-GR" dirty="0" err="1" smtClean="0">
                <a:solidFill>
                  <a:schemeClr val="tx1">
                    <a:lumMod val="85000"/>
                    <a:lumOff val="15000"/>
                  </a:schemeClr>
                </a:solidFill>
                <a:latin typeface="Calibri" pitchFamily="34" charset="0"/>
                <a:cs typeface="Calibri" pitchFamily="34" charset="0"/>
              </a:rPr>
              <a:t>περιγεννητικό</a:t>
            </a:r>
            <a:r>
              <a:rPr lang="el-GR" dirty="0" smtClean="0">
                <a:solidFill>
                  <a:schemeClr val="tx1">
                    <a:lumMod val="85000"/>
                    <a:lumOff val="15000"/>
                  </a:schemeClr>
                </a:solidFill>
                <a:latin typeface="Calibri" pitchFamily="34" charset="0"/>
                <a:cs typeface="Calibri" pitchFamily="34" charset="0"/>
              </a:rPr>
              <a:t> </a:t>
            </a:r>
            <a:r>
              <a:rPr lang="el-GR" dirty="0">
                <a:solidFill>
                  <a:schemeClr val="tx1">
                    <a:lumMod val="85000"/>
                    <a:lumOff val="15000"/>
                  </a:schemeClr>
                </a:solidFill>
                <a:latin typeface="Calibri" pitchFamily="34" charset="0"/>
                <a:cs typeface="Calibri" pitchFamily="34" charset="0"/>
              </a:rPr>
              <a:t>στρες της </a:t>
            </a:r>
            <a:r>
              <a:rPr lang="el-GR" dirty="0" smtClean="0">
                <a:solidFill>
                  <a:schemeClr val="tx1">
                    <a:lumMod val="85000"/>
                    <a:lumOff val="15000"/>
                  </a:schemeClr>
                </a:solidFill>
                <a:latin typeface="Calibri" pitchFamily="34" charset="0"/>
                <a:cs typeface="Calibri" pitchFamily="34" charset="0"/>
              </a:rPr>
              <a:t>μητέρας. </a:t>
            </a:r>
          </a:p>
          <a:p>
            <a:pPr marL="342900" indent="-342900" algn="just">
              <a:buClr>
                <a:srgbClr val="C7970F"/>
              </a:buClr>
              <a:buFont typeface="Courier New" pitchFamily="49" charset="0"/>
              <a:buChar char="o"/>
            </a:pPr>
            <a:r>
              <a:rPr lang="el-GR" dirty="0" smtClean="0">
                <a:solidFill>
                  <a:schemeClr val="tx1">
                    <a:lumMod val="85000"/>
                    <a:lumOff val="15000"/>
                  </a:schemeClr>
                </a:solidFill>
                <a:latin typeface="Calibri" pitchFamily="34" charset="0"/>
                <a:cs typeface="Calibri" pitchFamily="34" charset="0"/>
              </a:rPr>
              <a:t>Μη διερεύνηση της πηγής </a:t>
            </a:r>
            <a:r>
              <a:rPr lang="el-GR" dirty="0">
                <a:solidFill>
                  <a:schemeClr val="tx1">
                    <a:lumMod val="85000"/>
                    <a:lumOff val="15000"/>
                  </a:schemeClr>
                </a:solidFill>
                <a:latin typeface="Calibri" pitchFamily="34" charset="0"/>
                <a:cs typeface="Calibri" pitchFamily="34" charset="0"/>
              </a:rPr>
              <a:t>του στρες </a:t>
            </a:r>
            <a:r>
              <a:rPr lang="el-GR" dirty="0" smtClean="0">
                <a:solidFill>
                  <a:schemeClr val="tx1">
                    <a:lumMod val="85000"/>
                    <a:lumOff val="15000"/>
                  </a:schemeClr>
                </a:solidFill>
                <a:latin typeface="Calibri" pitchFamily="34" charset="0"/>
                <a:cs typeface="Calibri" pitchFamily="34" charset="0"/>
              </a:rPr>
              <a:t>της </a:t>
            </a:r>
            <a:r>
              <a:rPr lang="el-GR" dirty="0">
                <a:solidFill>
                  <a:schemeClr val="tx1">
                    <a:lumMod val="85000"/>
                    <a:lumOff val="15000"/>
                  </a:schemeClr>
                </a:solidFill>
                <a:latin typeface="Calibri" pitchFamily="34" charset="0"/>
                <a:cs typeface="Calibri" pitchFamily="34" charset="0"/>
              </a:rPr>
              <a:t>μητέρας ουσιαστικά </a:t>
            </a:r>
            <a:endParaRPr lang="el-GR" dirty="0" smtClean="0">
              <a:solidFill>
                <a:schemeClr val="tx1">
                  <a:lumMod val="85000"/>
                  <a:lumOff val="15000"/>
                </a:schemeClr>
              </a:solidFill>
              <a:latin typeface="Calibri" pitchFamily="34" charset="0"/>
              <a:cs typeface="Calibri" pitchFamily="34" charset="0"/>
            </a:endParaRPr>
          </a:p>
          <a:p>
            <a:pPr marL="342900" indent="-342900" algn="just">
              <a:buClr>
                <a:srgbClr val="C7970F"/>
              </a:buClr>
              <a:buFont typeface="Courier New" pitchFamily="49" charset="0"/>
              <a:buChar char="o"/>
            </a:pPr>
            <a:r>
              <a:rPr lang="el-GR" dirty="0">
                <a:solidFill>
                  <a:schemeClr val="tx1">
                    <a:lumMod val="85000"/>
                    <a:lumOff val="15000"/>
                  </a:schemeClr>
                </a:solidFill>
                <a:latin typeface="Calibri" pitchFamily="34" charset="0"/>
                <a:cs typeface="Calibri" pitchFamily="34" charset="0"/>
              </a:rPr>
              <a:t>Γ</a:t>
            </a:r>
            <a:r>
              <a:rPr lang="el-GR" dirty="0" smtClean="0">
                <a:solidFill>
                  <a:schemeClr val="tx1">
                    <a:lumMod val="85000"/>
                    <a:lumOff val="15000"/>
                  </a:schemeClr>
                </a:solidFill>
                <a:latin typeface="Calibri" pitchFamily="34" charset="0"/>
                <a:cs typeface="Calibri" pitchFamily="34" charset="0"/>
              </a:rPr>
              <a:t>ενικευμένη </a:t>
            </a:r>
            <a:r>
              <a:rPr lang="el-GR" dirty="0">
                <a:solidFill>
                  <a:schemeClr val="tx1">
                    <a:lumMod val="85000"/>
                    <a:lumOff val="15000"/>
                  </a:schemeClr>
                </a:solidFill>
                <a:latin typeface="Calibri" pitchFamily="34" charset="0"/>
                <a:cs typeface="Calibri" pitchFamily="34" charset="0"/>
              </a:rPr>
              <a:t>κατάσταση άγχους </a:t>
            </a:r>
          </a:p>
          <a:p>
            <a:pPr algn="r">
              <a:buClr>
                <a:srgbClr val="C7970F"/>
              </a:buClr>
            </a:pPr>
            <a:r>
              <a:rPr lang="el-GR" sz="1600" dirty="0" smtClean="0">
                <a:solidFill>
                  <a:schemeClr val="tx1">
                    <a:lumMod val="85000"/>
                    <a:lumOff val="15000"/>
                  </a:schemeClr>
                </a:solidFill>
                <a:latin typeface="Calibri" pitchFamily="34" charset="0"/>
                <a:cs typeface="Calibri" pitchFamily="34" charset="0"/>
              </a:rPr>
              <a:t>(</a:t>
            </a:r>
            <a:r>
              <a:rPr lang="el-GR" sz="1600" dirty="0" err="1">
                <a:solidFill>
                  <a:schemeClr val="tx1">
                    <a:lumMod val="85000"/>
                    <a:lumOff val="15000"/>
                  </a:schemeClr>
                </a:solidFill>
                <a:latin typeface="Calibri" pitchFamily="34" charset="0"/>
                <a:cs typeface="Calibri" pitchFamily="34" charset="0"/>
              </a:rPr>
              <a:t>DeLuca</a:t>
            </a:r>
            <a:r>
              <a:rPr lang="el-GR" sz="1600" dirty="0">
                <a:solidFill>
                  <a:schemeClr val="tx1">
                    <a:lumMod val="85000"/>
                    <a:lumOff val="15000"/>
                  </a:schemeClr>
                </a:solidFill>
                <a:latin typeface="Calibri" pitchFamily="34" charset="0"/>
                <a:cs typeface="Calibri" pitchFamily="34" charset="0"/>
              </a:rPr>
              <a:t> </a:t>
            </a:r>
            <a:r>
              <a:rPr lang="el-GR" sz="1600" dirty="0" err="1">
                <a:solidFill>
                  <a:schemeClr val="tx1">
                    <a:lumMod val="85000"/>
                    <a:lumOff val="15000"/>
                  </a:schemeClr>
                </a:solidFill>
                <a:latin typeface="Calibri" pitchFamily="34" charset="0"/>
                <a:cs typeface="Calibri" pitchFamily="34" charset="0"/>
              </a:rPr>
              <a:t>et</a:t>
            </a:r>
            <a:r>
              <a:rPr lang="el-GR" sz="1600" dirty="0">
                <a:solidFill>
                  <a:schemeClr val="tx1">
                    <a:lumMod val="85000"/>
                    <a:lumOff val="15000"/>
                  </a:schemeClr>
                </a:solidFill>
                <a:latin typeface="Calibri" pitchFamily="34" charset="0"/>
                <a:cs typeface="Calibri" pitchFamily="34" charset="0"/>
              </a:rPr>
              <a:t> </a:t>
            </a:r>
            <a:r>
              <a:rPr lang="el-GR" sz="1600" dirty="0" err="1">
                <a:solidFill>
                  <a:schemeClr val="tx1">
                    <a:lumMod val="85000"/>
                    <a:lumOff val="15000"/>
                  </a:schemeClr>
                </a:solidFill>
                <a:latin typeface="Calibri" pitchFamily="34" charset="0"/>
                <a:cs typeface="Calibri" pitchFamily="34" charset="0"/>
              </a:rPr>
              <a:t>al</a:t>
            </a:r>
            <a:r>
              <a:rPr lang="el-GR" sz="1600" dirty="0">
                <a:solidFill>
                  <a:schemeClr val="tx1">
                    <a:lumMod val="85000"/>
                    <a:lumOff val="15000"/>
                  </a:schemeClr>
                </a:solidFill>
                <a:latin typeface="Calibri" pitchFamily="34" charset="0"/>
                <a:cs typeface="Calibri" pitchFamily="34" charset="0"/>
              </a:rPr>
              <a:t>., 2002</a:t>
            </a:r>
            <a:r>
              <a:rPr lang="el-GR" sz="1600" dirty="0" smtClean="0">
                <a:solidFill>
                  <a:schemeClr val="tx1">
                    <a:lumMod val="85000"/>
                    <a:lumOff val="15000"/>
                  </a:schemeClr>
                </a:solidFill>
                <a:latin typeface="Calibri" pitchFamily="34" charset="0"/>
                <a:cs typeface="Calibri" pitchFamily="34" charset="0"/>
              </a:rPr>
              <a:t>)</a:t>
            </a:r>
          </a:p>
          <a:p>
            <a:pPr algn="just"/>
            <a:endParaRPr lang="el-GR" dirty="0">
              <a:solidFill>
                <a:schemeClr val="tx1">
                  <a:lumMod val="85000"/>
                  <a:lumOff val="15000"/>
                </a:schemeClr>
              </a:solidFill>
              <a:latin typeface="Calibri" pitchFamily="34" charset="0"/>
              <a:cs typeface="Calibri" pitchFamily="34" charset="0"/>
            </a:endParaRPr>
          </a:p>
          <a:p>
            <a:pPr algn="just"/>
            <a:r>
              <a:rPr lang="el-GR" b="1" dirty="0">
                <a:solidFill>
                  <a:schemeClr val="tx1">
                    <a:lumMod val="85000"/>
                    <a:lumOff val="15000"/>
                  </a:schemeClr>
                </a:solidFill>
                <a:latin typeface="Calibri" pitchFamily="34" charset="0"/>
                <a:cs typeface="Calibri" pitchFamily="34" charset="0"/>
              </a:rPr>
              <a:t>Π</a:t>
            </a:r>
            <a:r>
              <a:rPr lang="el-GR" b="1" dirty="0" smtClean="0">
                <a:solidFill>
                  <a:schemeClr val="tx1">
                    <a:lumMod val="85000"/>
                    <a:lumOff val="15000"/>
                  </a:schemeClr>
                </a:solidFill>
                <a:latin typeface="Calibri" pitchFamily="34" charset="0"/>
                <a:cs typeface="Calibri" pitchFamily="34" charset="0"/>
              </a:rPr>
              <a:t>ρόσφατες έρευνες:</a:t>
            </a:r>
          </a:p>
          <a:p>
            <a:pPr marL="342900" indent="-342900" algn="just">
              <a:buClr>
                <a:srgbClr val="C7970F"/>
              </a:buClr>
              <a:buFont typeface="Courier New" pitchFamily="49" charset="0"/>
              <a:buChar char="o"/>
            </a:pPr>
            <a:r>
              <a:rPr lang="el-GR" dirty="0" smtClean="0">
                <a:solidFill>
                  <a:schemeClr val="tx1">
                    <a:lumMod val="85000"/>
                    <a:lumOff val="15000"/>
                  </a:schemeClr>
                </a:solidFill>
                <a:latin typeface="Calibri" pitchFamily="34" charset="0"/>
                <a:cs typeface="Calibri" pitchFamily="34" charset="0"/>
              </a:rPr>
              <a:t>Μετατόπιση κέντρου </a:t>
            </a:r>
            <a:r>
              <a:rPr lang="el-GR" dirty="0">
                <a:solidFill>
                  <a:schemeClr val="tx1">
                    <a:lumMod val="85000"/>
                    <a:lumOff val="15000"/>
                  </a:schemeClr>
                </a:solidFill>
                <a:latin typeface="Calibri" pitchFamily="34" charset="0"/>
                <a:cs typeface="Calibri" pitchFamily="34" charset="0"/>
              </a:rPr>
              <a:t>εστίασης </a:t>
            </a:r>
            <a:r>
              <a:rPr lang="el-GR" dirty="0" smtClean="0">
                <a:solidFill>
                  <a:schemeClr val="tx1">
                    <a:lumMod val="85000"/>
                    <a:lumOff val="15000"/>
                  </a:schemeClr>
                </a:solidFill>
                <a:latin typeface="Calibri" pitchFamily="34" charset="0"/>
                <a:cs typeface="Calibri" pitchFamily="34" charset="0"/>
              </a:rPr>
              <a:t>στο </a:t>
            </a:r>
            <a:r>
              <a:rPr lang="el-GR" dirty="0">
                <a:solidFill>
                  <a:schemeClr val="tx1">
                    <a:lumMod val="85000"/>
                    <a:lumOff val="15000"/>
                  </a:schemeClr>
                </a:solidFill>
                <a:latin typeface="Calibri" pitchFamily="34" charset="0"/>
                <a:cs typeface="Calibri" pitchFamily="34" charset="0"/>
              </a:rPr>
              <a:t>στρες και στο </a:t>
            </a:r>
            <a:r>
              <a:rPr lang="el-GR" dirty="0" smtClean="0">
                <a:solidFill>
                  <a:schemeClr val="tx1">
                    <a:lumMod val="85000"/>
                    <a:lumOff val="15000"/>
                  </a:schemeClr>
                </a:solidFill>
                <a:latin typeface="Calibri" pitchFamily="34" charset="0"/>
                <a:cs typeface="Calibri" pitchFamily="34" charset="0"/>
              </a:rPr>
              <a:t>άγχος</a:t>
            </a:r>
          </a:p>
          <a:p>
            <a:pPr marL="342900" indent="-342900" algn="just">
              <a:buClr>
                <a:srgbClr val="C7970F"/>
              </a:buClr>
              <a:buFont typeface="Courier New" pitchFamily="49" charset="0"/>
              <a:buChar char="o"/>
            </a:pPr>
            <a:r>
              <a:rPr lang="el-GR" dirty="0" smtClean="0">
                <a:solidFill>
                  <a:schemeClr val="tx1">
                    <a:lumMod val="85000"/>
                    <a:lumOff val="15000"/>
                  </a:schemeClr>
                </a:solidFill>
                <a:latin typeface="Calibri" pitchFamily="34" charset="0"/>
                <a:cs typeface="Calibri" pitchFamily="34" charset="0"/>
              </a:rPr>
              <a:t>Σύνδεση με </a:t>
            </a:r>
            <a:r>
              <a:rPr lang="el-GR" dirty="0">
                <a:solidFill>
                  <a:schemeClr val="tx1">
                    <a:lumMod val="85000"/>
                    <a:lumOff val="15000"/>
                  </a:schemeClr>
                </a:solidFill>
                <a:latin typeface="Calibri" pitchFamily="34" charset="0"/>
                <a:cs typeface="Calibri" pitchFamily="34" charset="0"/>
              </a:rPr>
              <a:t>την εγκυμοσύνη. </a:t>
            </a:r>
          </a:p>
        </p:txBody>
      </p:sp>
    </p:spTree>
    <p:extLst>
      <p:ext uri="{BB962C8B-B14F-4D97-AF65-F5344CB8AC3E}">
        <p14:creationId xmlns:p14="http://schemas.microsoft.com/office/powerpoint/2010/main" val="2995438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TotalTime>
  <Words>1727</Words>
  <Application>Microsoft Office PowerPoint</Application>
  <PresentationFormat>Προβολή στην οθόνη (4:3)</PresentationFormat>
  <Paragraphs>243</Paragraphs>
  <Slides>18</Slides>
  <Notes>4</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Office Theme</vt:lpstr>
      <vt:lpstr>Custom Design</vt:lpstr>
      <vt:lpstr>Παρουσίαση του PowerPoint</vt:lpstr>
      <vt:lpstr>Συνοπτικά</vt:lpstr>
      <vt:lpstr>Εισαγωγή</vt:lpstr>
      <vt:lpstr>Η Ψυχολογία της εγκύου</vt:lpstr>
      <vt:lpstr>Η Ψυχολογία της εγκύου</vt:lpstr>
      <vt:lpstr>Η Ψυχολογία της εγκύου</vt:lpstr>
      <vt:lpstr>Περιγεννητικό Στρες και Άγχος</vt:lpstr>
      <vt:lpstr>Περιγεννητικό Στρες και Άγχος</vt:lpstr>
      <vt:lpstr>Περιγεννητικό Στρες και Άγχος</vt:lpstr>
      <vt:lpstr>Περιγεννητικό Στρες και Άγχος</vt:lpstr>
      <vt:lpstr>Οι ψυχολογικές μεταπτώσεις μιας επιτόκου σχετίζονται με διάφορους παράγοντες:</vt:lpstr>
      <vt:lpstr>Ψυχολογικές μεταπτώσεις κατά τη λοχεία</vt:lpstr>
      <vt:lpstr>Ψυχολογικές μεταπτώσεις κατά τη λοχεία</vt:lpstr>
      <vt:lpstr>Ψυχολογικές μεταπτώσεις κατά τη λοχεία</vt:lpstr>
      <vt:lpstr>Συναισθηματικό δίχτυ προστασίας</vt:lpstr>
      <vt:lpstr>Πρόληψη</vt:lpstr>
      <vt:lpstr>Βιβλιογραφία</vt:lpstr>
      <vt:lpstr>Παρουσίαση του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ekps4</cp:lastModifiedBy>
  <cp:revision>89</cp:revision>
  <cp:lastPrinted>2016-11-16T09:37:32Z</cp:lastPrinted>
  <dcterms:created xsi:type="dcterms:W3CDTF">2014-04-01T16:35:38Z</dcterms:created>
  <dcterms:modified xsi:type="dcterms:W3CDTF">2016-11-16T10:24:56Z</dcterms:modified>
</cp:coreProperties>
</file>