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6" r:id="rId6"/>
    <p:sldId id="267" r:id="rId7"/>
    <p:sldId id="269" r:id="rId8"/>
    <p:sldId id="270" r:id="rId9"/>
    <p:sldId id="271" r:id="rId10"/>
    <p:sldId id="272" r:id="rId11"/>
    <p:sldId id="273" r:id="rId12"/>
    <p:sldId id="274" r:id="rId13"/>
    <p:sldId id="276" r:id="rId14"/>
    <p:sldId id="277" r:id="rId15"/>
    <p:sldId id="281" r:id="rId16"/>
    <p:sldId id="282" r:id="rId17"/>
    <p:sldId id="283" r:id="rId18"/>
    <p:sldId id="284" r:id="rId19"/>
    <p:sldId id="278" r:id="rId20"/>
    <p:sldId id="279" r:id="rId21"/>
    <p:sldId id="280" r:id="rId22"/>
    <p:sldId id="285" r:id="rId23"/>
    <p:sldId id="286" r:id="rId24"/>
    <p:sldId id="287" r:id="rId25"/>
    <p:sldId id="289" r:id="rId26"/>
    <p:sldId id="290" r:id="rId27"/>
    <p:sldId id="291" r:id="rId28"/>
    <p:sldId id="292" r:id="rId29"/>
    <p:sldId id="288" r:id="rId30"/>
    <p:sldId id="293" r:id="rId31"/>
    <p:sldId id="294" r:id="rId32"/>
    <p:sldId id="296" r:id="rId33"/>
    <p:sldId id="297" r:id="rId34"/>
    <p:sldId id="298" r:id="rId35"/>
    <p:sldId id="299" r:id="rId36"/>
    <p:sldId id="300"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CCE2F45-C24A-489A-A095-DA0086548A00}" type="datetimeFigureOut">
              <a:rPr lang="el-GR" smtClean="0"/>
              <a:pPr/>
              <a:t>11/12/2020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62F271-3DC8-4D46-9EE4-BE3E4B2B6D8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E2F45-C24A-489A-A095-DA0086548A00}" type="datetimeFigureOut">
              <a:rPr lang="el-GR" smtClean="0"/>
              <a:pPr/>
              <a:t>11/12/2020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2F271-3DC8-4D46-9EE4-BE3E4B2B6D8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51520" y="1916832"/>
            <a:ext cx="8892480" cy="4680520"/>
          </a:xfrm>
        </p:spPr>
        <p:txBody>
          <a:bodyPr>
            <a:normAutofit/>
          </a:bodyPr>
          <a:lstStyle/>
          <a:p>
            <a:r>
              <a:rPr lang="el-GR" sz="2400" dirty="0" smtClean="0"/>
              <a:t> </a:t>
            </a:r>
          </a:p>
          <a:p>
            <a:endParaRPr lang="el-GR" sz="2400" dirty="0"/>
          </a:p>
          <a:p>
            <a:endParaRPr lang="el-GR" sz="2400" dirty="0" smtClean="0"/>
          </a:p>
          <a:p>
            <a:endParaRPr lang="el-GR" sz="2400" dirty="0"/>
          </a:p>
          <a:p>
            <a:r>
              <a:rPr lang="el-GR" sz="2400" dirty="0" smtClean="0"/>
              <a:t> Η </a:t>
            </a:r>
            <a:r>
              <a:rPr lang="en-US" sz="2400" dirty="0"/>
              <a:t>Melanie Klein </a:t>
            </a:r>
            <a:r>
              <a:rPr lang="el-GR" sz="2400" dirty="0"/>
              <a:t>ενδιαφερόταν  για τις πιο πρώιμες πηγές των δυο στάσεων που πάντα υπήρξαν οικείες του φθόνου και της ευγνωμοσύνης. Κατέληξε στο συμπέρασμα ότι ο φθόνος είναι ένας ισχυρότατος παράγοντας για την υπονόμευση αισθημάτων αγάπης και ευγνωμοσύνης στη ρίζα τους , αφού επηρεάζει την προγενέστερη από όλες τις σχέσεις , </a:t>
            </a:r>
            <a:r>
              <a:rPr lang="el-GR" sz="2400" b="1" dirty="0"/>
              <a:t>την σχέση με τη μητέρα</a:t>
            </a:r>
          </a:p>
        </p:txBody>
      </p:sp>
      <p:pic>
        <p:nvPicPr>
          <p:cNvPr id="5" name="Picture 4" descr="C:\Users\user\Desktop\αρχείο λήψης (2).jpg"/>
          <p:cNvPicPr>
            <a:picLocks noChangeAspect="1" noChangeArrowheads="1"/>
          </p:cNvPicPr>
          <p:nvPr/>
        </p:nvPicPr>
        <p:blipFill>
          <a:blip r:embed="rId2" cstate="print"/>
          <a:srcRect/>
          <a:stretch>
            <a:fillRect/>
          </a:stretch>
        </p:blipFill>
        <p:spPr bwMode="auto">
          <a:xfrm>
            <a:off x="3059832" y="692696"/>
            <a:ext cx="3312368" cy="280831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Επιπλέον το κατά πόσον ή όχι το παιδί ταΐζεται  επαρκώς και τυγχάνει μητρικής μέριμνας , κατά πόσον η μητέρα απολαμβάνει πλήρως τη φροντίδα του παιδιού ή είναι αγχώδης και έχει ψυχολογικές δυσκολίες  στο τάισμα – όλοι αυτοί οι παράγοντες επηρεάζουν  την ικανότητα του βρέφους να αποδέχεται με ευχαρίστηση το γάλα και να εσωτερικεύει τον καλό μαστό.</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073427"/>
          </a:xfrm>
        </p:spPr>
        <p:txBody>
          <a:bodyPr>
            <a:normAutofit fontScale="92500" lnSpcReduction="20000"/>
          </a:bodyPr>
          <a:lstStyle/>
          <a:p>
            <a:r>
              <a:rPr lang="el-GR" dirty="0"/>
              <a:t>Ένα στοιχείο ματαίωσης από τον μαστό υπεισέρχεται αναγκαστικά στην πιο πρώιμη σχέση του βρέφους με αυτόν , επειδή ακόμα και μια ευτυχής κατάσταση  ταΐσματος δεν μπορεί να αντικαταστήσει συνολικά την ενότητα με την πριν από την γέννηση μητέρα. Επίσης η λαχτάρα του βρέφους για ένα ανεξάντλητο και πανταχού παρόντα μαστό </a:t>
            </a:r>
            <a:r>
              <a:rPr lang="el-GR" dirty="0" err="1"/>
              <a:t>επ΄ουδενί</a:t>
            </a:r>
            <a:r>
              <a:rPr lang="el-GR" dirty="0"/>
              <a:t> απορρέει μόνο από έναν πόθο για τροφή και από </a:t>
            </a:r>
            <a:r>
              <a:rPr lang="el-GR" dirty="0" err="1"/>
              <a:t>λιβιδινικές</a:t>
            </a:r>
            <a:r>
              <a:rPr lang="el-GR" dirty="0"/>
              <a:t> επιθυμίες. Διότι η ώθηση ακόμα και στα πιο πρώιμα στάδια να αποκομίσει σταθερές αποδείξεις για την αγάπη της μητέρας είναι θεμελιακά ριζωμένη στο άγχος.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a:t>Η πάλη ανάμεσα στο ένστικτο ζωής και στο ένστικτο θανάτου και η επακόλουθη απειλή εκμηδένισης του εαυτού και του αντικειμένου από καταστροφικές ορμές   είναι  θεμελιώδεις  παράγοντες της αρχικής σχέσης του βρέφους  με τη μητέρα του. Διότι οι επιθυμίες του υποδηλώνουν ότι ο μαστός και σύντομα και η μητέρα θα πρέπει να απαλείψει αυτές τις καταστροφικές ορμές και τον πόνο του διωκτικού άγχους.</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060848"/>
            <a:ext cx="8229600" cy="4065315"/>
          </a:xfrm>
        </p:spPr>
        <p:txBody>
          <a:bodyPr>
            <a:normAutofit/>
          </a:bodyPr>
          <a:lstStyle/>
          <a:p>
            <a:r>
              <a:rPr lang="el-GR" dirty="0" smtClean="0"/>
              <a:t>Κάνοντας </a:t>
            </a:r>
            <a:r>
              <a:rPr lang="el-GR" dirty="0"/>
              <a:t>λόγο για εγγενή σύγκρουση ανάμεσα σε αγάπη και μίσος , υπονοεί ότι η ικανότητα για αγάπη  αλλά και η ικανότητα για καταστροφικές ορμές είναι σε κάποιο βαθμό καταστατική , παρόλο που κατά περίπτωση ποικίλει σε ισχύ και εξαρχής αλληλεπιδρά με τις εξωτερικές συνθήκες. </a:t>
            </a:r>
          </a:p>
        </p:txBody>
      </p:sp>
      <p:pic>
        <p:nvPicPr>
          <p:cNvPr id="26625" name="Picture 1" descr="C:\Users\user\Desktop\αρχείο λήψης (1).jpg"/>
          <p:cNvPicPr>
            <a:picLocks noChangeAspect="1" noChangeArrowheads="1"/>
          </p:cNvPicPr>
          <p:nvPr/>
        </p:nvPicPr>
        <p:blipFill>
          <a:blip r:embed="rId2" cstate="print"/>
          <a:srcRect/>
          <a:stretch>
            <a:fillRect/>
          </a:stretch>
        </p:blipFill>
        <p:spPr bwMode="auto">
          <a:xfrm>
            <a:off x="5148064" y="188640"/>
            <a:ext cx="3240360" cy="187220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4032447"/>
          </a:xfrm>
        </p:spPr>
        <p:txBody>
          <a:bodyPr>
            <a:normAutofit fontScale="92500" lnSpcReduction="20000"/>
          </a:bodyPr>
          <a:lstStyle/>
          <a:p>
            <a:r>
              <a:rPr lang="el-GR" dirty="0"/>
              <a:t>Δεν θεωρεί ότι ο μαστός είναι για το βρέφος απλώς ένα σωματικό αντικείμενο. Το σύνολο των ενστικτωδών επιθυμιών του και των ασυνείδητων φαντασιώσεων του εμποδίζουν τον μαστό με ιδιότητες που πάνε πολύ πιο πέρα από την πραγματική θρέψη που παρέχει</a:t>
            </a:r>
            <a:r>
              <a:rPr lang="el-GR" dirty="0" smtClean="0"/>
              <a:t>. </a:t>
            </a:r>
            <a:r>
              <a:rPr lang="el-GR" i="1" dirty="0" smtClean="0"/>
              <a:t>Όταν </a:t>
            </a:r>
            <a:r>
              <a:rPr lang="el-GR" i="1" dirty="0"/>
              <a:t>αυτά τα </a:t>
            </a:r>
            <a:r>
              <a:rPr lang="el-GR" i="1" dirty="0" err="1"/>
              <a:t>προλεκτικά</a:t>
            </a:r>
            <a:r>
              <a:rPr lang="el-GR" i="1" dirty="0"/>
              <a:t> συναισθήματα και οι </a:t>
            </a:r>
            <a:r>
              <a:rPr lang="el-GR" i="1" dirty="0" err="1"/>
              <a:t>προλεκτικές</a:t>
            </a:r>
            <a:r>
              <a:rPr lang="el-GR" i="1" dirty="0"/>
              <a:t> φαντασιώσεις αναβιώνουν στην κατάσταση μεταβίβασης , εμφανίζονται </a:t>
            </a:r>
            <a:r>
              <a:rPr lang="el-GR" b="1" i="1" dirty="0"/>
              <a:t>ως αναμνήσεις σε </a:t>
            </a:r>
            <a:r>
              <a:rPr lang="el-GR" b="1" i="1" dirty="0" smtClean="0"/>
              <a:t>αισθήματα</a:t>
            </a:r>
            <a:endParaRPr lang="el-GR" dirty="0"/>
          </a:p>
        </p:txBody>
      </p:sp>
      <p:pic>
        <p:nvPicPr>
          <p:cNvPr id="4" name="Picture 10" descr="C:\Users\user\Desktop\images (1).jpg"/>
          <p:cNvPicPr>
            <a:picLocks noChangeAspect="1" noChangeArrowheads="1"/>
          </p:cNvPicPr>
          <p:nvPr/>
        </p:nvPicPr>
        <p:blipFill>
          <a:blip r:embed="rId2" cstate="print"/>
          <a:srcRect/>
          <a:stretch>
            <a:fillRect/>
          </a:stretch>
        </p:blipFill>
        <p:spPr bwMode="auto">
          <a:xfrm>
            <a:off x="3275856" y="4221088"/>
            <a:ext cx="5544616" cy="2376263"/>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3"/>
            <a:ext cx="8229600" cy="5040560"/>
          </a:xfrm>
        </p:spPr>
        <p:txBody>
          <a:bodyPr>
            <a:normAutofit lnSpcReduction="10000"/>
          </a:bodyPr>
          <a:lstStyle/>
          <a:p>
            <a:r>
              <a:rPr lang="el-GR" dirty="0"/>
              <a:t>Αναφέρει η </a:t>
            </a:r>
            <a:r>
              <a:rPr lang="en-US" dirty="0" err="1"/>
              <a:t>Melane</a:t>
            </a:r>
            <a:r>
              <a:rPr lang="en-US" dirty="0"/>
              <a:t> </a:t>
            </a:r>
            <a:r>
              <a:rPr lang="en-US" dirty="0" err="1"/>
              <a:t>Klen</a:t>
            </a:r>
            <a:r>
              <a:rPr lang="el-GR" dirty="0"/>
              <a:t> πως στην ανάλυση των ασθενών μας διαπιστώνουμε ότι η καλή πλευρά του μαστού είναι το πρότυπο της μητρικής καλοσύνης , της ανεξάντλητης υπομονής και γενναιοδωρίας, καθώς και δημιουργικότητας. Σε  αυτές ακριβώς  τις φαντασιώσεις και τις </a:t>
            </a:r>
            <a:r>
              <a:rPr lang="el-GR" dirty="0" err="1"/>
              <a:t>ενστικτικές</a:t>
            </a:r>
            <a:r>
              <a:rPr lang="el-GR" dirty="0"/>
              <a:t>  ανάγκες που τόσο εμπλουτίζουν το πρωταρχικό αντικείμενο, εξακολουθεί να βρίσκεται το θεμέλιο για την ελπίδα </a:t>
            </a:r>
            <a:r>
              <a:rPr lang="el-GR" dirty="0" smtClean="0"/>
              <a:t>,</a:t>
            </a:r>
            <a:r>
              <a:rPr lang="el-GR" dirty="0" smtClean="0"/>
              <a:t>την </a:t>
            </a:r>
            <a:r>
              <a:rPr lang="el-GR" dirty="0"/>
              <a:t>εμπιστοσύνη και την πίστη στη καλοσύνη. </a:t>
            </a:r>
          </a:p>
        </p:txBody>
      </p:sp>
      <p:pic>
        <p:nvPicPr>
          <p:cNvPr id="4" name="Picture 2" descr="C:\Users\user\Desktop\αρχείο λήψης.jpg"/>
          <p:cNvPicPr>
            <a:picLocks noChangeAspect="1" noChangeArrowheads="1"/>
          </p:cNvPicPr>
          <p:nvPr/>
        </p:nvPicPr>
        <p:blipFill>
          <a:blip r:embed="rId2" cstate="print"/>
          <a:srcRect/>
          <a:stretch>
            <a:fillRect/>
          </a:stretch>
        </p:blipFill>
        <p:spPr bwMode="auto">
          <a:xfrm>
            <a:off x="5508104" y="4941168"/>
            <a:ext cx="3024336" cy="1448703"/>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36712"/>
            <a:ext cx="8229600" cy="5472608"/>
          </a:xfrm>
        </p:spPr>
        <p:txBody>
          <a:bodyPr/>
          <a:lstStyle/>
          <a:p>
            <a:r>
              <a:rPr lang="el-GR" dirty="0"/>
              <a:t>Αναφέρεται στις συνέπειες του φθόνου στην ανάπτυξη της ικανότητας για ευγνωμοσύνη και ευτυχία. Ο φθόνος συμβάλει στις δυσκολίες του βρέφους για την οικοδόμηση του καλού του αντικειμένου, διότι αισθάνεται ότι η ικανοποίηση την οποία στερήθηκε έχει κατακρατηθεί από τον μαστό που το ματαίωσε για τον ίδιο. </a:t>
            </a:r>
            <a:endParaRPr lang="el-GR" dirty="0" smtClean="0"/>
          </a:p>
          <a:p>
            <a:endParaRPr lang="el-GR" dirty="0" smtClean="0"/>
          </a:p>
          <a:p>
            <a:endParaRPr lang="el-GR" dirty="0"/>
          </a:p>
          <a:p>
            <a:endParaRPr lang="el-GR" dirty="0"/>
          </a:p>
        </p:txBody>
      </p:sp>
      <p:pic>
        <p:nvPicPr>
          <p:cNvPr id="6" name="Picture 4" descr="C:\Users\user\Desktop\images (2).jpg"/>
          <p:cNvPicPr>
            <a:picLocks noChangeAspect="1" noChangeArrowheads="1"/>
          </p:cNvPicPr>
          <p:nvPr/>
        </p:nvPicPr>
        <p:blipFill>
          <a:blip r:embed="rId2" cstate="print"/>
          <a:srcRect/>
          <a:stretch>
            <a:fillRect/>
          </a:stretch>
        </p:blipFill>
        <p:spPr bwMode="auto">
          <a:xfrm>
            <a:off x="5652120" y="4509120"/>
            <a:ext cx="2808734" cy="187220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793507"/>
          </a:xfrm>
        </p:spPr>
        <p:txBody>
          <a:bodyPr/>
          <a:lstStyle/>
          <a:p>
            <a:r>
              <a:rPr lang="el-GR" dirty="0"/>
              <a:t>Θα πρέπει να γίνει μια διάκριση ανάμεσα σε φθόνο , ζήλεια και απληστία . </a:t>
            </a:r>
            <a:r>
              <a:rPr lang="el-GR" dirty="0" smtClean="0"/>
              <a:t>Ο </a:t>
            </a:r>
            <a:r>
              <a:rPr lang="el-GR" dirty="0"/>
              <a:t>φθόνος είναι το οργισμένο αίσθημα ότι ένα άλλο πρόσωπο κατέχει και απολαμβάνει κάτι επιθυμητό – η φθονερή ορμή αφαίρεσης ή λαφυραγώγησης του. </a:t>
            </a:r>
            <a:r>
              <a:rPr lang="el-GR" dirty="0" smtClean="0"/>
              <a:t>Επιπλέον </a:t>
            </a:r>
            <a:r>
              <a:rPr lang="el-GR" dirty="0"/>
              <a:t>ο φθόνος υποδηλώνει τη σχέση  του υποκειμένου μόνο με ένα πρόσωπο και ανατρέχει στην πιο πρώιμη αποκλειστική σχέση με τη μητέρα.</a:t>
            </a:r>
          </a:p>
          <a:p>
            <a:endParaRPr lang="el-GR" dirty="0"/>
          </a:p>
        </p:txBody>
      </p:sp>
      <p:pic>
        <p:nvPicPr>
          <p:cNvPr id="5" name="Picture 8" descr="C:\Users\user\Desktop\images (2).jpg"/>
          <p:cNvPicPr>
            <a:picLocks noChangeAspect="1" noChangeArrowheads="1"/>
          </p:cNvPicPr>
          <p:nvPr/>
        </p:nvPicPr>
        <p:blipFill>
          <a:blip r:embed="rId2" cstate="print"/>
          <a:srcRect/>
          <a:stretch>
            <a:fillRect/>
          </a:stretch>
        </p:blipFill>
        <p:spPr bwMode="auto">
          <a:xfrm>
            <a:off x="4644008" y="4365104"/>
            <a:ext cx="3960440" cy="216024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6192688"/>
          </a:xfrm>
        </p:spPr>
        <p:txBody>
          <a:bodyPr>
            <a:normAutofit fontScale="85000" lnSpcReduction="20000"/>
          </a:bodyPr>
          <a:lstStyle/>
          <a:p>
            <a:r>
              <a:rPr lang="el-GR" dirty="0"/>
              <a:t>Η ζήλεια βασίζεται στο φθόνο , αλλά συνεπάγεται μια σχέση με τουλάχιστον δύο πρόσωπα , κατά κύριο λόγο αφορά την αγάπη που το υποκείμενο νιώθει ότι του οφείλεται και του έχει αφαιρεθεί ή ότι διατρέχει τον κίνδυνο να του αφαιρεθεί από τον αντίπαλο του. Η  απληστία είναι ένας σφοδρός και ακόρεστος πόθος ο οποίος υπερβαίνει ότι χρειάζεται το υποκείμενο και ότι μπορεί και προτίθεται να δώσει το αντικείμενο. Σε ασυνείδητο επίπεδο , η απληστία στοχεύει πρωταρχικά στην πλήρη εκκένωση , στην απομύζηση ως την τελευταία σταγόνα  και καταβρόχθιση του μαστού: δηλαδή στόχος της  είναι  η καταστροφική </a:t>
            </a:r>
            <a:r>
              <a:rPr lang="el-GR" dirty="0" err="1"/>
              <a:t>ενδοβολή</a:t>
            </a:r>
            <a:r>
              <a:rPr lang="el-GR" dirty="0"/>
              <a:t> , ενώ ο φθόνος όχι μόνο επιδιώκει να κλέψει καταυτόν τον τρόπο , αλλά και να τοποθετήσει  κακία πρωταρχικά τα κακά περιττώματα και τα κακά τμήματα του εαυτού  μέσα στη μητέρα  και πρώτα από όλα μέσα στο στήθος της , προκειμένου να τη φθείρει και να την καταστρέψει.</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721499"/>
          </a:xfrm>
        </p:spPr>
        <p:txBody>
          <a:bodyPr>
            <a:normAutofit fontScale="85000" lnSpcReduction="20000"/>
          </a:bodyPr>
          <a:lstStyle/>
          <a:p>
            <a:r>
              <a:rPr lang="el-GR" dirty="0"/>
              <a:t>Με την βαθύτερη έννοια , αυτό σημαίνει ότι καταστρέφει την δημιουργικότητα της. Μια ουσιώδης διαφορά ανάμεσα στην απληστία και τον φθόνο – παρόλο που επειδή ακριβώς συνδέονται τόσο στενά δεν μπορεί να χαραχτεί καμία διαχωριστική  γραμμή –θα μπορούσε αναλόγως να είναι ότι η απληστία συνδέεται κυρίως με την </a:t>
            </a:r>
            <a:r>
              <a:rPr lang="el-GR" dirty="0" err="1"/>
              <a:t>ενδοβολή</a:t>
            </a:r>
            <a:r>
              <a:rPr lang="el-GR" dirty="0"/>
              <a:t> και ο φθόνος με την προβολή. Ερμηνεύοντας τα  συμφραζόμενα λοιπόν το καλό κατά κύριο λόγο ως τον καλό μαστό , την μητέρα ένα αγαπημένο πρόσωπο που κάποιος άλλος έχει πάρει </a:t>
            </a:r>
            <a:r>
              <a:rPr lang="el-GR" i="1" dirty="0"/>
              <a:t>, </a:t>
            </a:r>
            <a:r>
              <a:rPr lang="el-GR" sz="2400" i="1" dirty="0"/>
              <a:t>η ζήλεια φοβάται μήπως χάσει ότι έχει , ο φθόνος πονάει βλέποντας έναν άλλο να έχει ότι θέλει για τον εαυτό του , ο φθονερός άνθρωπος αρρωσταίνει με το θέαμα της απόλαυσης , είναι άνετος μόνο με την δυστυχία των άλλων</a:t>
            </a:r>
            <a:r>
              <a:rPr lang="el-GR" i="1" dirty="0"/>
              <a:t>.</a:t>
            </a:r>
            <a:r>
              <a:rPr lang="el-GR" dirty="0"/>
              <a:t> Επομένως όλες οι προσπάθειες για να ικανοποιηθεί ένας φθονερός άνθρωπος αποβαίνουν άκαρπες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229600" cy="4925144"/>
          </a:xfrm>
        </p:spPr>
        <p:txBody>
          <a:bodyPr>
            <a:normAutofit lnSpcReduction="10000"/>
          </a:bodyPr>
          <a:lstStyle/>
          <a:p>
            <a:endParaRPr lang="el-GR" sz="2800" dirty="0" smtClean="0"/>
          </a:p>
          <a:p>
            <a:endParaRPr lang="el-GR" sz="2800" dirty="0"/>
          </a:p>
          <a:p>
            <a:r>
              <a:rPr lang="el-GR" sz="2800" dirty="0" smtClean="0"/>
              <a:t>Θεωρεί </a:t>
            </a:r>
            <a:r>
              <a:rPr lang="el-GR" sz="2800" dirty="0"/>
              <a:t>ότι ο φθόνος είναι μια σαδομαζοχιστική –σαδιστική και πρωκτική –σαδιστική έκφραση των καταστροφικών ορμών , που λειτουργεί από την αρχή της ζωής  και ότι έχει μια </a:t>
            </a:r>
            <a:r>
              <a:rPr lang="el-GR" sz="2800" dirty="0" smtClean="0"/>
              <a:t> </a:t>
            </a:r>
            <a:r>
              <a:rPr lang="el-GR" sz="2800" dirty="0"/>
              <a:t>ιδιαίτερη ψυχολογική σύσταση που καθορίζει τον χαρακτήρα του </a:t>
            </a:r>
            <a:r>
              <a:rPr lang="el-GR" sz="2800" dirty="0" smtClean="0"/>
              <a:t>ατόμου </a:t>
            </a:r>
            <a:r>
              <a:rPr lang="el-GR" sz="2800" dirty="0" smtClean="0"/>
              <a:t>.</a:t>
            </a:r>
            <a:r>
              <a:rPr lang="el-GR" sz="2800" dirty="0"/>
              <a:t> Τα συμπεράσματα αυτά  όπως αναφέρει έχουν κοινά ορισμένα </a:t>
            </a:r>
            <a:r>
              <a:rPr lang="el-GR" sz="2800" dirty="0" smtClean="0"/>
              <a:t>σημαντικά </a:t>
            </a:r>
            <a:r>
              <a:rPr lang="el-GR" sz="2800" dirty="0"/>
              <a:t>στοιχεία με το έργο του </a:t>
            </a:r>
            <a:r>
              <a:rPr lang="en-US" sz="2800" dirty="0" err="1"/>
              <a:t>karl</a:t>
            </a:r>
            <a:r>
              <a:rPr lang="en-US" sz="2800" dirty="0"/>
              <a:t> </a:t>
            </a:r>
            <a:r>
              <a:rPr lang="en-US" sz="2800" dirty="0" smtClean="0"/>
              <a:t>Abraham </a:t>
            </a:r>
            <a:r>
              <a:rPr lang="el-GR" sz="2800" dirty="0" smtClean="0"/>
              <a:t>.</a:t>
            </a:r>
          </a:p>
          <a:p>
            <a:r>
              <a:rPr lang="el-GR" sz="2800" dirty="0" smtClean="0"/>
              <a:t> </a:t>
            </a:r>
            <a:r>
              <a:rPr lang="el-GR" sz="2800" dirty="0" smtClean="0"/>
              <a:t>Υ</a:t>
            </a:r>
            <a:r>
              <a:rPr lang="el-GR" sz="2800" dirty="0" smtClean="0"/>
              <a:t>ποδηλώνουν </a:t>
            </a:r>
            <a:r>
              <a:rPr lang="el-GR" sz="2800" dirty="0"/>
              <a:t>ωστόσο κάποιες διάφορες από αυτό. </a:t>
            </a:r>
          </a:p>
        </p:txBody>
      </p:sp>
      <p:pic>
        <p:nvPicPr>
          <p:cNvPr id="4" name="Picture 3" descr="C:\Users\user\Desktop\αρχείο λήψης (1).jpg"/>
          <p:cNvPicPr>
            <a:picLocks noChangeAspect="1" noChangeArrowheads="1"/>
          </p:cNvPicPr>
          <p:nvPr/>
        </p:nvPicPr>
        <p:blipFill>
          <a:blip r:embed="rId2" cstate="print"/>
          <a:srcRect/>
          <a:stretch>
            <a:fillRect/>
          </a:stretch>
        </p:blipFill>
        <p:spPr bwMode="auto">
          <a:xfrm>
            <a:off x="1979712" y="332656"/>
            <a:ext cx="5328592" cy="1728192"/>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721499"/>
          </a:xfrm>
        </p:spPr>
        <p:txBody>
          <a:bodyPr>
            <a:normAutofit fontScale="85000" lnSpcReduction="20000"/>
          </a:bodyPr>
          <a:lstStyle/>
          <a:p>
            <a:r>
              <a:rPr lang="el-GR" dirty="0" smtClean="0"/>
              <a:t> </a:t>
            </a:r>
            <a:r>
              <a:rPr lang="el-GR" dirty="0"/>
              <a:t>Η  ζήλεια σύμφωνα με τον </a:t>
            </a:r>
            <a:r>
              <a:rPr lang="en-US" dirty="0" err="1"/>
              <a:t>crabb</a:t>
            </a:r>
            <a:r>
              <a:rPr lang="en-US" dirty="0"/>
              <a:t> </a:t>
            </a:r>
            <a:r>
              <a:rPr lang="el-GR" dirty="0"/>
              <a:t>είναι ένα ευγενές ή ποταπό πάθος , ανάλογα με το αντικείμενο. Στην πρώτη περίπτωση είναι άμιλλα που οξύνεται από  τον φόβο. Στην δεύτερη περίπτωση είναι απληστία που κεντρίζεται από φόβο. Ο φθόνος είναι πάντα ένα χυδαίο πάθος που συμπαρασύρει τα χειρότερα πάθη.  Μια σημαντική αναφορά στη ζήλεια ως εγγενή ιδιότητα του ψυχισμού απαντάται στο θεατρικό έργο </a:t>
            </a:r>
            <a:r>
              <a:rPr lang="el-GR" sz="2400" dirty="0" err="1"/>
              <a:t>Οθέλλος</a:t>
            </a:r>
            <a:r>
              <a:rPr lang="el-GR" sz="2400" dirty="0"/>
              <a:t> του Σαίξπηρ </a:t>
            </a:r>
            <a:r>
              <a:rPr lang="el-GR" sz="2400" i="1" dirty="0"/>
              <a:t>όποιος ζηλεύει δεν καταλαβαίνει από τέτοια </a:t>
            </a:r>
            <a:r>
              <a:rPr lang="el-GR" i="1" dirty="0"/>
              <a:t>, </a:t>
            </a:r>
            <a:r>
              <a:rPr lang="el-GR" sz="2300" i="1" dirty="0"/>
              <a:t>όποιος ζηλεύει δεν έχει πάντα αιτία ή αφορμή, ζηλεύει για να ζηλέψει, η ζήλεια είναι τέρας που μόνο του γεννιέται κι από τον εαυτό του συντηρείται.</a:t>
            </a:r>
            <a:r>
              <a:rPr lang="el-GR" i="1" dirty="0"/>
              <a:t> Θα μπορούσε να λεχθεί ότι το ίδιο το φθονερό πρόσωπο είναι ακόρεστο , ποτέ δεν μπορεί να ικανοποιηθεί επειδή ο φθόνος του βλασταίνει από μέσα , επομένως πάντα βρίσκει ένα αντικείμενο για να εστιάσει </a:t>
            </a:r>
            <a:r>
              <a:rPr lang="el-GR" i="1" dirty="0" smtClean="0"/>
              <a:t>,</a:t>
            </a:r>
            <a:r>
              <a:rPr lang="el-GR" i="1" dirty="0" smtClean="0"/>
              <a:t>αυτό </a:t>
            </a:r>
            <a:r>
              <a:rPr lang="el-GR" i="1" dirty="0"/>
              <a:t>δείχνει επίσης τη στενή σχέση ανάμεσα σε ζήλεια , απληστία και φθόνο.</a:t>
            </a:r>
            <a:endParaRPr lang="el-GR"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a:t>Το πρώτο αντικείμενο που φθονείται είναι ο τροφοδοτικός μαστός , διότι το βρέφος νιώθει ότι κατέχει καθετί που θέλει και ότι έχει μια απεριόριστη ροή γάλακτος και αγάπης που ο μαστός κατακρατάει για δική του ικανοποίηση. Αυτό το αίσθημα επαυξάνει το αίσθημα παραπόνων και μίσους του  και το αποτέλεσμα είναι μια διαταραγμένη σχέση με την μητέρα. Αν ο φθόνος είναι υπερβολικός αυτό υποδεικνύει ότι τα παρανοειδή και σχιζοειδή χαρακτηριστικά είναι αφύσικα ισχυρά και ότι ένα τέτοιο βρέφος μπορεί να θεωρηθεί άρρωστο.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Σε όλη αυτή την ενότητα γίνεται λόγος για τον πρωταρχικό φθόνο του μαστού της μητέρας , αυτό θα πρέπει να διαφοροποιηθεί από τις μεταγενέστερες μορφές του , στις οποίες ο φθόνος δεν επικεντρώνεται πλέον στο μαστό , αλλά στην μητέρα που δέχεται το πέος του πατέρα , που έχει μωρά μέσα της , τα οποία γεννά και είναι ικανή να τα ταΐσει. </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8229600" cy="5577483"/>
          </a:xfrm>
        </p:spPr>
        <p:txBody>
          <a:bodyPr>
            <a:normAutofit fontScale="85000" lnSpcReduction="10000"/>
          </a:bodyPr>
          <a:lstStyle/>
          <a:p>
            <a:r>
              <a:rPr lang="el-GR" dirty="0"/>
              <a:t>Οι σαδιστικές επιθέσεις στον μαστό της μητέρας καθορίζονται από καταστροφικές ορμές , ο φθόνος δίνει ιδιαίτερη ώθηση στις επιθέσεις αυτές .Αν λάβουμε υπόψη ότι η στέρηση αυξάνει την απληστία και το διωκτικό άγχος , καθώς και ότι μέσα στον ψυχισμό του βρέφους υπάρχει μια φαντασίωση για έναν ανεξάντλητο μαστό που είναι η μεγαλύτερη επιθυμία του , μπορεί να γίνει κατανοητό πως εμφανίζεται ο φθόνος ακόμα κι αν το μωρό ταΐζεται  ανεπαρκώς. Τα αισθήματα του βρέφους φαίνεται να είναι πως όταν ο μαστός το αποστερεί , γίνεται κακός επειδή κρατάει μόνο για τον εαυτό του το γάλα , την αγάπη και την φροντίδα που συνδέονται με τον καλό μαστό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normAutofit fontScale="92500" lnSpcReduction="20000"/>
          </a:bodyPr>
          <a:lstStyle/>
          <a:p>
            <a:r>
              <a:rPr lang="el-GR" dirty="0"/>
              <a:t>Το βρέφος μισεί και φθονεί ότι νιώθει σαν τσιγκούνη και απρόθυμο μαστό. Ίσως είναι πιο εύλογο να φθονείται και ο ικανοποιητικός μαστός  . Αυτή ακριβώς η ευχέρεια με την οποία έρχεται το γάλα – παρότι το βρέφος νιώθει ικανοποιημένο από αυτό- προκαλεί επίσης φθόνο επειδή αυτό το δώρο φαίνεται να είναι κάτι τόσο ανέφικτο. Διαπιστώνουμε την αναβίωση αυτού του αρχέγονου φθόνου στην κατάσταση μεταβίβασης. Πχ: ο αναλυτής έχει μόλις δώσει μια ερμηνεία που έφερε ανακούφιση στον ασθενή και δημιούργησε μια αλλαγή διάθεσης από την απόγνωση στην ελπίδα και την εμπιστοσύνη.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a:t>Σε διαφορετικές στιγμές αυτή η χρήσιμη ερμηνεία μπορεί αμέσως να γίνει το αντικείμενο καταστροφικών επικρίσεων. Τότε δεν γίνεται πλέον αισθητή ως κάτι καλό που έχει δεχθεί και βιώσει  ως εμπλουτισμό. Οι επικρίσεις που μπορεί να συνδέονται με ελάσσονα ζητήματα , η ερμηνεία θα έπρεπε να έχει δοθεί νωρίτερα, ήταν πάρα πολύ εκτενής  και διατάραξε τους συνειρμούς του ασθενούς ή ήταν πάρα πολύ σύντομη κι αυτό υποδηλώνει ότι δεν κατανοήθηκε επαρκώς.</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404663"/>
            <a:ext cx="8229600" cy="4464497"/>
          </a:xfrm>
        </p:spPr>
        <p:txBody>
          <a:bodyPr>
            <a:normAutofit fontScale="85000" lnSpcReduction="20000"/>
          </a:bodyPr>
          <a:lstStyle/>
          <a:p>
            <a:r>
              <a:rPr lang="el-GR" dirty="0"/>
              <a:t>Ο φθονερός  ασθενής εχθρεύεται τον αναλυτή για την επιτυχία της εργασίας του αν αισθάνεται ότι ο αναλυτής και η βοήθεια που του προσφέρει έχουν βλαφτεί και υποτιμηθεί από την φθονερή κριτική του, δεν μπορεί να τον </a:t>
            </a:r>
            <a:r>
              <a:rPr lang="el-GR" dirty="0" err="1"/>
              <a:t>ενδοβάλει</a:t>
            </a:r>
            <a:r>
              <a:rPr lang="el-GR" dirty="0"/>
              <a:t>  επαρκώς ως καλό αντικείμενο , ούτε να δεχθεί τις ερμηνείες του με αληθινή πίστη και να τις αφομοιώσει. Η αληθινή πίστη όπως συχνά αντιλαμβανόμαστε σε λιγότερο φθονερούς ασθενείς συνεπάγεται  ευγνωμοσύνη για ένα ληφθέν δώρο . </a:t>
            </a:r>
            <a:r>
              <a:rPr lang="el-GR" dirty="0" smtClean="0"/>
              <a:t>Ο </a:t>
            </a:r>
            <a:r>
              <a:rPr lang="el-GR" dirty="0"/>
              <a:t>φθονερός ασθενής μπορεί επίσης να νιώσει λόγω ενοχής για την υποτίμηση της βοήθειας που του δόθηκε , ότι είναι ανάξιος να ωφεληθεί από την ανάλυση. </a:t>
            </a:r>
          </a:p>
        </p:txBody>
      </p:sp>
      <p:pic>
        <p:nvPicPr>
          <p:cNvPr id="4" name="Picture 2" descr="C:\Users\user\Desktop\images.jpg"/>
          <p:cNvPicPr>
            <a:picLocks noChangeAspect="1" noChangeArrowheads="1"/>
          </p:cNvPicPr>
          <p:nvPr/>
        </p:nvPicPr>
        <p:blipFill>
          <a:blip r:embed="rId2" cstate="print"/>
          <a:srcRect/>
          <a:stretch>
            <a:fillRect/>
          </a:stretch>
        </p:blipFill>
        <p:spPr bwMode="auto">
          <a:xfrm>
            <a:off x="5436096" y="4797152"/>
            <a:ext cx="3456384" cy="1857375"/>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916832"/>
            <a:ext cx="8229600" cy="4392488"/>
          </a:xfrm>
        </p:spPr>
        <p:txBody>
          <a:bodyPr>
            <a:normAutofit fontScale="77500" lnSpcReduction="20000"/>
          </a:bodyPr>
          <a:lstStyle/>
          <a:p>
            <a:r>
              <a:rPr lang="el-GR" dirty="0" smtClean="0"/>
              <a:t> </a:t>
            </a:r>
            <a:r>
              <a:rPr lang="el-GR" dirty="0"/>
              <a:t>Όμως η ανάγκη ενός ασθενούς να υποτιμήσει το αναλυτικό έργο που βίωσε ως χρήσιμο είναι έκφραση φθόνου. Κατά την μεταβίβαση ανακαλύπτουμε τη ρίζα του φθόνου , ανάγοντας τις συναισθηματικές καταστάσεις που συναντάμε σε πιο πρώιμα στάδια μέχρι το πρωταρχικό στάδιο. Οι καταστροφικές επικρίσεις είναι ιδιαίτερα εμφανείς  σε παρανοϊκούς ασθενείς ,που εντρυφούν στη σαδιστική ευχαρίστηση  της δυσφήμισης του έργου του αναλυτή ακόμα και αν τους πρόσφερε κάποια ανακούφιση. Στους ασθενείς αυτούς οι φθονερές επικρίσεις είναι εντελώς απροκάλυπτες , σε άλλους ασθενείς μπορεί να παίζουν έναν εξίσου σημαντικό ρόλο , αλλά παραμένουν ανέκφραστες , ακόμη και ασυνείδητες . </a:t>
            </a:r>
          </a:p>
        </p:txBody>
      </p:sp>
      <p:pic>
        <p:nvPicPr>
          <p:cNvPr id="2050" name="Picture 2" descr="C:\Users\user\Desktop\αρχείο λήψης.png"/>
          <p:cNvPicPr>
            <a:picLocks noChangeAspect="1" noChangeArrowheads="1"/>
          </p:cNvPicPr>
          <p:nvPr/>
        </p:nvPicPr>
        <p:blipFill>
          <a:blip r:embed="rId2" cstate="print"/>
          <a:srcRect/>
          <a:stretch>
            <a:fillRect/>
          </a:stretch>
        </p:blipFill>
        <p:spPr bwMode="auto">
          <a:xfrm>
            <a:off x="5292080" y="188640"/>
            <a:ext cx="2619375" cy="1743075"/>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916832"/>
            <a:ext cx="8229600" cy="4752528"/>
          </a:xfrm>
        </p:spPr>
        <p:txBody>
          <a:bodyPr>
            <a:normAutofit fontScale="85000" lnSpcReduction="10000"/>
          </a:bodyPr>
          <a:lstStyle/>
          <a:p>
            <a:r>
              <a:rPr lang="el-GR" dirty="0" smtClean="0"/>
              <a:t>Η</a:t>
            </a:r>
            <a:r>
              <a:rPr lang="el-GR" dirty="0" smtClean="0"/>
              <a:t> </a:t>
            </a:r>
            <a:r>
              <a:rPr lang="el-GR" dirty="0" err="1" smtClean="0"/>
              <a:t>Μελαν</a:t>
            </a:r>
            <a:r>
              <a:rPr lang="el-GR" dirty="0" err="1" smtClean="0"/>
              <a:t>ι</a:t>
            </a:r>
            <a:r>
              <a:rPr lang="el-GR" dirty="0" smtClean="0"/>
              <a:t> Κλαιν  </a:t>
            </a:r>
            <a:r>
              <a:rPr lang="el-GR" dirty="0"/>
              <a:t>σημειώνει πως η αργή πρόοδος σε τέτοιες περιπτώσεις συνδέεται επίσης με φθόνο. Διαπιστώνει ότι οι δισταγμοί και οι αμφιβολίες τους ως προς την αξία της ανάλυσης επιμένουν. Αυτό που συμβαίνει είναι ότι ο ασθενής έχει διχάσει το φθονερό και εχθρικό μέρος του εαυτού του και συνεχώς παρουσιάζει στον αναλυτή άλλες πλευρές που τις αισθάνεται περισσότερο αποδεκτές. Εντούτοις τα διχασμένα μέρη ουσιαστικά επηρεάζουν την πορεία της ανάλυσης , που τελικά μπορεί να είναι αποτελεσματική μόνο αν επιτυγχάνει την απαρτίωση και αντιμετωπίζει ολόκληρη την προσωπικότητα.</a:t>
            </a:r>
          </a:p>
          <a:p>
            <a:endParaRPr lang="el-GR" dirty="0"/>
          </a:p>
        </p:txBody>
      </p:sp>
      <p:pic>
        <p:nvPicPr>
          <p:cNvPr id="4" name="Picture 5" descr="C:\Users\user\Desktop\αρχείο λήψης (3).jpg"/>
          <p:cNvPicPr>
            <a:picLocks noChangeAspect="1" noChangeArrowheads="1"/>
          </p:cNvPicPr>
          <p:nvPr/>
        </p:nvPicPr>
        <p:blipFill>
          <a:blip r:embed="rId2" cstate="print"/>
          <a:srcRect/>
          <a:stretch>
            <a:fillRect/>
          </a:stretch>
        </p:blipFill>
        <p:spPr bwMode="auto">
          <a:xfrm>
            <a:off x="5148064" y="0"/>
            <a:ext cx="3024336" cy="1916832"/>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88640"/>
            <a:ext cx="8229600" cy="6480720"/>
          </a:xfrm>
        </p:spPr>
        <p:txBody>
          <a:bodyPr>
            <a:normAutofit fontScale="85000" lnSpcReduction="10000"/>
          </a:bodyPr>
          <a:lstStyle/>
          <a:p>
            <a:r>
              <a:rPr lang="el-GR" dirty="0"/>
              <a:t>Άλλοι ασθενείς προσπαθούν να αποφύγουν τις επικρίσεις με την σύγχυση. Η σύγχυση αυτή όχι μόνο είναι μια άμυνα αλλά εκφράζει επίσης την αβεβαιότητα κατά πόσον ο αναλυτής είναι ακόμα μια καλή μορφή ή κατά πόσον αυτός και η βοήθεια που προσφέρει έχουν γίνει κακοί εξαιτίας των εχθρικών επικρίσεων του ασθενούς . Αυτήν την αβεβαιότητα  η </a:t>
            </a:r>
            <a:r>
              <a:rPr lang="en-US" dirty="0" err="1"/>
              <a:t>Melane</a:t>
            </a:r>
            <a:r>
              <a:rPr lang="en-US" dirty="0"/>
              <a:t> </a:t>
            </a:r>
            <a:r>
              <a:rPr lang="en-US" dirty="0" err="1"/>
              <a:t>Klen</a:t>
            </a:r>
            <a:r>
              <a:rPr lang="el-GR" dirty="0"/>
              <a:t> την αναγάγει στα αισθήματα σύγχυσης  που είναι ένα από τα αποτελέσματα της διαταραγμένης πρώιμης σχέσης με τον μαστό της μητέρας. Το βρέφος που λόγω της ισχύος των παρανοειδών και σχιζοειδών μηχανισμών και της ώθησης του φθόνου , δεν μπορεί να διαχωρίσει και να κρατήσει με επιτυχία την αγάπη και το μίσος  και επομένως το καλό και το κακό αντικείμενο έχει την τάση να νιώθει σύγχυση ανάμεσα σε ότι είναι καλό και κακό σε άλλες σχέσεις. </a:t>
            </a:r>
          </a:p>
        </p:txBody>
      </p:sp>
      <p:pic>
        <p:nvPicPr>
          <p:cNvPr id="4" name="Picture 3" descr="C:\Users\user\Desktop\images (1).jpg"/>
          <p:cNvPicPr>
            <a:picLocks noChangeAspect="1" noChangeArrowheads="1"/>
          </p:cNvPicPr>
          <p:nvPr/>
        </p:nvPicPr>
        <p:blipFill>
          <a:blip r:embed="rId2" cstate="print"/>
          <a:srcRect/>
          <a:stretch>
            <a:fillRect/>
          </a:stretch>
        </p:blipFill>
        <p:spPr bwMode="auto">
          <a:xfrm>
            <a:off x="7596336" y="188640"/>
            <a:ext cx="1051967" cy="72008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Τίτλος"/>
          <p:cNvSpPr>
            <a:spLocks noGrp="1"/>
          </p:cNvSpPr>
          <p:nvPr>
            <p:ph idx="1"/>
          </p:nvPr>
        </p:nvSpPr>
        <p:spPr>
          <a:xfrm>
            <a:off x="457200" y="260350"/>
            <a:ext cx="8229600" cy="5865813"/>
          </a:xfrm>
        </p:spPr>
        <p:txBody>
          <a:bodyPr>
            <a:normAutofit fontScale="92500"/>
          </a:bodyPr>
          <a:lstStyle/>
          <a:p>
            <a:r>
              <a:rPr lang="el-GR" dirty="0"/>
              <a:t>Ο  </a:t>
            </a:r>
            <a:r>
              <a:rPr lang="en-US" dirty="0"/>
              <a:t>Abraham</a:t>
            </a:r>
            <a:r>
              <a:rPr lang="el-GR" dirty="0"/>
              <a:t> διαπίστωσε ότι ο φθόνος είναι ένα στοματικό γνώρισμα αλλά και εδώ διαφέρουν οι απόψεις της από τις δικές του ( υπέθεσε ότι ο φθόνος και η εχθρότητα λειτουργούν σε μια μεταγενέστερη περίοδο που σύμφωνα με την υπόθεση του συνιστούσε ένα δεύτερο στάδιο το στοματικό –σαδιστικό στάδιο. </a:t>
            </a:r>
            <a:r>
              <a:rPr lang="en-US" dirty="0"/>
              <a:t>O</a:t>
            </a:r>
            <a:r>
              <a:rPr lang="el-GR" dirty="0"/>
              <a:t>  </a:t>
            </a:r>
            <a:r>
              <a:rPr lang="en-US" dirty="0"/>
              <a:t>Abraham</a:t>
            </a:r>
            <a:r>
              <a:rPr lang="el-GR" dirty="0"/>
              <a:t> δεν έκανε λόγο για ευγνωμοσύνη , αλλά περιέγραψε την γενναιοδωρία ως στοματικό χαρακτηριστικό . θεώρησε τα πρωκτικά στοιχεία ένα σημαντικό συστατικό του φθόνου και τόνισε την προέλευση τους από τις στοματικές –σαδιστικές ορμές .</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8229600" cy="5433467"/>
          </a:xfrm>
        </p:spPr>
        <p:txBody>
          <a:bodyPr>
            <a:normAutofit fontScale="92500" lnSpcReduction="20000"/>
          </a:bodyPr>
          <a:lstStyle/>
          <a:p>
            <a:r>
              <a:rPr lang="el-GR" dirty="0"/>
              <a:t>Κατά αυτόν τον τρόπο ο φθόνος και οι άμυνες  εναντίον του παίζουν έναν σημαντικό ρόλο στην αρνητική θεραπευτική αντίδραση πέρα από τους παράγοντες που ανακάλυψε ο </a:t>
            </a:r>
            <a:r>
              <a:rPr lang="en-US" dirty="0" err="1"/>
              <a:t>freud</a:t>
            </a:r>
            <a:r>
              <a:rPr lang="en-US" dirty="0"/>
              <a:t> </a:t>
            </a:r>
            <a:r>
              <a:rPr lang="el-GR" dirty="0"/>
              <a:t> και ανέπτυξε περαιτέρω η </a:t>
            </a:r>
            <a:r>
              <a:rPr lang="en-US" dirty="0"/>
              <a:t>Joan </a:t>
            </a:r>
            <a:r>
              <a:rPr lang="en-US" dirty="0" err="1"/>
              <a:t>riviere</a:t>
            </a:r>
            <a:r>
              <a:rPr lang="el-GR" dirty="0"/>
              <a:t> . Διότι ο φθόνος , καθώς και οι συμπεριφορές που προκαλεί , παρεμβαίνουν στη βαθμιαία οικοδόμηση ενός καλού αντικειμένου στην κατάσταση μεταβίβασης. Αν στο πιο πρώιμο στάδιο η καλή τροφή και το πρωταρχικό καλό αντικείμενο δεν μπορούσαν να γίνουν αποδεκτά και να αφομοιωθούν , τότε αυτό επαναλαμβάνεται στη μεταβίβαση και η πορεία της ανάλυσης χαλάει.</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721499"/>
          </a:xfrm>
        </p:spPr>
        <p:txBody>
          <a:bodyPr>
            <a:normAutofit fontScale="77500" lnSpcReduction="20000"/>
          </a:bodyPr>
          <a:lstStyle/>
          <a:p>
            <a:r>
              <a:rPr lang="el-GR" dirty="0"/>
              <a:t>Στο πλαίσιο του αναλυτικού υλικού είναι δυνατόν , με την επεξεργασία προγενέστερων καταστάσεων , να αναδομήσουμε τα αισθήματα που είχε ο ασθενής ως μωρό για το μαστό της μητέρας ή ότι δεν του δόθηκε  ο μαστός όταν τον ποθούσε περισσότερο επομένως  όταν πια του προσφέρεται δεν τον θέλει πλέον. Πχ: το βρέφος μπορεί να έχει το παράπονο ότι το γάλα έρχεται πολύ γρήγορα ή πολύ αργά </a:t>
            </a:r>
            <a:r>
              <a:rPr lang="el-GR" b="1" dirty="0"/>
              <a:t>(</a:t>
            </a:r>
            <a:r>
              <a:rPr lang="el-GR" b="1" i="1" dirty="0"/>
              <a:t>στην πραγματικότητα το μωρό μπορεί να πήρε πολύ λίγο γάλα , να μην το πήρε τον καιρό που το ήθελε περισσότερο ή να μην το πήρε με τον σωστό τρόπο  πχ: το γάλα να ήρθε πολύ γρήγορα ή πολύ αργά. Ο τρόπος που κρατήθηκε το βρέφος , το κατά πόσον αυτός ήταν άνετος ή όχι  η στάση της μητέρας απέναντι στο τάισμα , η ευχαρίστηση της  σε αυτό ,ή το άγχος της για αυτό , το κατά πόσο δόθηκε το μπιμπερό ή ο μαστός – όλοι </a:t>
            </a:r>
            <a:r>
              <a:rPr lang="el-GR" b="1" i="1" dirty="0" err="1" smtClean="0"/>
              <a:t>αυτοι</a:t>
            </a:r>
            <a:r>
              <a:rPr lang="el-GR" b="1" i="1" dirty="0" smtClean="0"/>
              <a:t> οι </a:t>
            </a:r>
            <a:r>
              <a:rPr lang="el-GR" b="1" i="1" dirty="0"/>
              <a:t>παράγοντες έχουν μεγάλη σημασία σε κάθε περίπτωση.)</a:t>
            </a:r>
            <a:r>
              <a:rPr lang="el-GR" dirty="0"/>
              <a:t>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normAutofit fontScale="85000" lnSpcReduction="20000"/>
          </a:bodyPr>
          <a:lstStyle/>
          <a:p>
            <a:r>
              <a:rPr lang="el-GR" dirty="0" err="1"/>
              <a:t>Αντ΄</a:t>
            </a:r>
            <a:r>
              <a:rPr lang="el-GR" dirty="0"/>
              <a:t> αυτού  , στρέφεται αλλού και βυζαίνει  τα δάχτυλα του .Όταν αποδέχεται τον μαστό μπορεί να μην πιεί αρκετά , ή το τάισμα να διαταράσσεται.  Κάποια άλλα βρέφη αντιμετωπίζουν προφανώς  μεγάλη δυσκολία στην υπερνίκηση τέτοιων παραπόνων. Κάποια άλλα σύντομα ξεπερνούν τα αισθήματα αυτά , παρόλο που βασίζονται σε πραγματικές ματαιώσεις –δέχονται τον μαστό και απολαμβάνουν πλήρως το τάισμα. Στην ανάλυση βρίσκουμε ότι οι ασθενείς σύμφωνα με ότι τους έχει ειπωθεί, πήραν ικανοποιητικά την τροφή τους  και δεν παρουσίασαν εμφανώς σημεία των συμπεριφορών που μόλις περιέγραψε είχαν διχάσει  τα παράπονα , τον φθόνο και το μίσος τους που παρόλο αυτά αποτελούν μέρος της ανάπτυξης του χαρακτήρα τους.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a:t>Οι διαδικασίες αυτές γίνονται απολύτως σαφείς  στην κατάσταση μεταβίβασης. Η αρχική επιθυμία να ευχαριστήσουν την μητέρα , η λαχτάρα να αγαπηθούν , καθώς και η επιτακτική ανάγκη να προστατευθούν από τις συνέπειες των δικών τους καταστροφικών ορμών , μπορεί να βρεθεί ότι αποτελούν στην ανάλυση της βάσης της συνεργασίας εκείνων  των ασθενών  που ο φθόνος  και το μίσος τους έχουν διχαστεί , αλλά συνιστούν μέρος της αρνητικής θεραπευτικής αντίδρασης. </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6632"/>
            <a:ext cx="8229600" cy="6624736"/>
          </a:xfrm>
        </p:spPr>
        <p:txBody>
          <a:bodyPr>
            <a:normAutofit fontScale="70000" lnSpcReduction="20000"/>
          </a:bodyPr>
          <a:lstStyle/>
          <a:p>
            <a:endParaRPr lang="el-GR" dirty="0" smtClean="0"/>
          </a:p>
          <a:p>
            <a:endParaRPr lang="el-GR" dirty="0" smtClean="0"/>
          </a:p>
          <a:p>
            <a:r>
              <a:rPr lang="el-GR" dirty="0" smtClean="0"/>
              <a:t>Όπως όμως προτάθηκε στην προηγούμενη ενότητα , δεν επιθυμεί μόνο τροφή , θέλει επίσης να ελευθερωθεί από τις καταστροφικές  ορμές και το διωκτικό άγχος</a:t>
            </a:r>
            <a:r>
              <a:rPr lang="el-GR" dirty="0" smtClean="0"/>
              <a:t>.</a:t>
            </a:r>
          </a:p>
          <a:p>
            <a:r>
              <a:rPr lang="el-GR" dirty="0" smtClean="0"/>
              <a:t>μια λίαν αγχώδης στάση από μέρους της μητέρας , η οποία κάθε φορά που κλαίει το βρέφος του προσφέρει αμέσως τροφή , είναι άχρηστη για το βρέφος. Αισθάνεται το άγχος της μητέρας και αυτό αυξάνει το δικό του άγχος.  </a:t>
            </a:r>
            <a:r>
              <a:rPr lang="el-GR" dirty="0" smtClean="0"/>
              <a:t>Αναφέρει  πως σε ενήλικες έχει συναντήσει </a:t>
            </a:r>
            <a:r>
              <a:rPr lang="el-GR" dirty="0" smtClean="0"/>
              <a:t>επίσης το παράπονο ότι δεν τους επιτράπηκε να κλάψουν αρκετά  , και ως εκ τούτου έχασαν την δυνατότητα να εκφράσουν άγχος και θλίψη (κι έτσι να βρουν ανακούφιση),έτσι ώστε  ούτε οι επιθετικές  ορμές ούτε τα καταθλιπτικά άγχη μπόρεσαν να βρουν επαρκή διέξοδο. Είναι ενδιαφέρον ότι  ο  </a:t>
            </a:r>
            <a:r>
              <a:rPr lang="en-US" dirty="0" smtClean="0"/>
              <a:t>Abraham</a:t>
            </a:r>
            <a:r>
              <a:rPr lang="el-GR" dirty="0" smtClean="0"/>
              <a:t> μεταξύ των παραγόντων που βρίσκονται πίσω από την μανιοκαταθλιπτική νόσο , αναφέρει τόσο την υπερβολική ματαίωση , όσο και την πολύ μεγάλη   επιείκεια  . Διότι η ματαίωση , αν δεν είναι υπερβολική , είναι επίσης ένα ερέθισμα για προσαρμογή στον εξωτερικό κόσμο και για την ανάπτυξη της αίσθησης της πραγματικότητας. </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764704"/>
            <a:ext cx="8229600" cy="5328592"/>
          </a:xfrm>
        </p:spPr>
        <p:txBody>
          <a:bodyPr>
            <a:normAutofit lnSpcReduction="10000"/>
          </a:bodyPr>
          <a:lstStyle/>
          <a:p>
            <a:r>
              <a:rPr lang="el-GR" dirty="0"/>
              <a:t>Στην πραγματικότητα  κάποιο ποσοστό ματαίωσης  που ακολουθείται από ικανοποίηση θα μπορούσε να προσφέρει στο βρέφος το αίσθημα ότι υπήρξε ικανό να αντεπεξέλθει  στο άγχος του. </a:t>
            </a:r>
            <a:r>
              <a:rPr lang="el-GR" dirty="0" smtClean="0"/>
              <a:t>Έχει </a:t>
            </a:r>
            <a:r>
              <a:rPr lang="el-GR" dirty="0"/>
              <a:t>επίσης διαπιστώσει ότι οι ανεκπλήρωτες επιθυμίες του βρέφους – που σε κάποιο βαθμό είναι αδύνατον να εκπληρωθούν – είναι ένας σημαντικός παράγοντας που συντέλεσε στις  μετουσιώσεις και στις δημιουργικές δραστηριότητες του .</a:t>
            </a:r>
          </a:p>
        </p:txBody>
      </p:sp>
      <p:pic>
        <p:nvPicPr>
          <p:cNvPr id="4" name="Picture 7" descr="C:\Users\user\Desktop\αρχείο λήψης (5).jpg"/>
          <p:cNvPicPr>
            <a:picLocks noChangeAspect="1" noChangeArrowheads="1"/>
          </p:cNvPicPr>
          <p:nvPr/>
        </p:nvPicPr>
        <p:blipFill>
          <a:blip r:embed="rId2" cstate="print"/>
          <a:srcRect/>
          <a:stretch>
            <a:fillRect/>
          </a:stretch>
        </p:blipFill>
        <p:spPr bwMode="auto">
          <a:xfrm>
            <a:off x="6948264" y="4797152"/>
            <a:ext cx="1656184" cy="1728192"/>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284984"/>
            <a:ext cx="8229600" cy="2841179"/>
          </a:xfrm>
        </p:spPr>
        <p:txBody>
          <a:bodyPr>
            <a:normAutofit fontScale="85000" lnSpcReduction="10000"/>
          </a:bodyPr>
          <a:lstStyle/>
          <a:p>
            <a:r>
              <a:rPr lang="el-GR" dirty="0"/>
              <a:t>Η απουσία σύγκρουσης στο βρέφος , αν ήταν εφικτό να φανταστούμε μια τέτοια υποθετική κατάσταση , θα του στερούσε τον εμπλουτισμό της προσωπικότητας  του  και έναν σημαντικό παράγοντα για την ισχυροποίηση του εγώ του . Διότι  η σύγκρουση και η ανάγκη να υπερνικηθεί , είναι ένα θεμελιακό στοιχείο στη δημιουργικότητα</a:t>
            </a:r>
            <a:r>
              <a:rPr lang="el-GR" dirty="0" smtClean="0"/>
              <a:t>.</a:t>
            </a:r>
            <a:endParaRPr lang="el-GR" dirty="0"/>
          </a:p>
          <a:p>
            <a:endParaRPr lang="el-GR" dirty="0"/>
          </a:p>
        </p:txBody>
      </p:sp>
      <p:sp>
        <p:nvSpPr>
          <p:cNvPr id="3074" name="AutoShape 2" descr="10 τρόποι για να επανεκκινήσεις την δημιουργικότητα σου | Presspo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3076" name="Picture 4" descr="C:\Users\user\Desktop\αρχείο λήψης.jpg"/>
          <p:cNvPicPr>
            <a:picLocks noChangeAspect="1" noChangeArrowheads="1"/>
          </p:cNvPicPr>
          <p:nvPr/>
        </p:nvPicPr>
        <p:blipFill>
          <a:blip r:embed="rId2" cstate="print"/>
          <a:srcRect/>
          <a:stretch>
            <a:fillRect/>
          </a:stretch>
        </p:blipFill>
        <p:spPr bwMode="auto">
          <a:xfrm>
            <a:off x="4499992" y="692696"/>
            <a:ext cx="3511277" cy="21431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32856"/>
            <a:ext cx="8229600" cy="4536504"/>
          </a:xfrm>
        </p:spPr>
        <p:txBody>
          <a:bodyPr>
            <a:normAutofit lnSpcReduction="10000"/>
          </a:bodyPr>
          <a:lstStyle/>
          <a:p>
            <a:r>
              <a:rPr lang="el-GR" dirty="0"/>
              <a:t>Ένα περαιτέρω θεμελιακό σημείο συμφωνίας της η  </a:t>
            </a:r>
            <a:r>
              <a:rPr lang="en-US" dirty="0"/>
              <a:t>Melanie Klein </a:t>
            </a:r>
            <a:r>
              <a:rPr lang="el-GR" dirty="0"/>
              <a:t>είναι η υπόθεση του  </a:t>
            </a:r>
            <a:r>
              <a:rPr lang="en-US" dirty="0"/>
              <a:t>Abraham</a:t>
            </a:r>
            <a:r>
              <a:rPr lang="el-GR" dirty="0"/>
              <a:t> για ένα ιδιοσυστατικό στοιχείο στη δύναμη των στοματικών ορμών , που το συνέδεσε με την αιτιολογία της μανιοκαταθλιπτικής νόσου. Πάνω από όλα τόσο το έργο του </a:t>
            </a:r>
            <a:r>
              <a:rPr lang="en-US" dirty="0"/>
              <a:t>Abraham</a:t>
            </a:r>
            <a:r>
              <a:rPr lang="el-GR" dirty="0"/>
              <a:t> όσο και </a:t>
            </a:r>
            <a:r>
              <a:rPr lang="el-GR" dirty="0" smtClean="0"/>
              <a:t>της </a:t>
            </a:r>
            <a:r>
              <a:rPr lang="en-US" dirty="0" err="1" smtClean="0"/>
              <a:t>Melane</a:t>
            </a:r>
            <a:r>
              <a:rPr lang="en-US" dirty="0" smtClean="0"/>
              <a:t> </a:t>
            </a:r>
            <a:r>
              <a:rPr lang="en-US" dirty="0" err="1" smtClean="0"/>
              <a:t>Klen</a:t>
            </a:r>
            <a:r>
              <a:rPr lang="el-GR" dirty="0" smtClean="0"/>
              <a:t> </a:t>
            </a:r>
            <a:r>
              <a:rPr lang="el-GR" dirty="0"/>
              <a:t>πρόβαλαν πληρέστερα και βαθύτερα τη σπουδαιότητα των καταστροφικών ορμών.</a:t>
            </a:r>
          </a:p>
          <a:p>
            <a:endParaRPr lang="el-GR" dirty="0"/>
          </a:p>
        </p:txBody>
      </p:sp>
      <p:pic>
        <p:nvPicPr>
          <p:cNvPr id="4098" name="Picture 2" descr="Μανιοκατάθλιψη: Ανάλυση της διπολικής διαταραχής | Ψυχικά Μοτίβα"/>
          <p:cNvPicPr>
            <a:picLocks noChangeAspect="1" noChangeArrowheads="1"/>
          </p:cNvPicPr>
          <p:nvPr/>
        </p:nvPicPr>
        <p:blipFill>
          <a:blip r:embed="rId2" cstate="print"/>
          <a:srcRect/>
          <a:stretch>
            <a:fillRect/>
          </a:stretch>
        </p:blipFill>
        <p:spPr bwMode="auto">
          <a:xfrm>
            <a:off x="5148064" y="0"/>
            <a:ext cx="3709020" cy="206084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88640"/>
            <a:ext cx="8229600" cy="5937523"/>
          </a:xfrm>
        </p:spPr>
        <p:txBody>
          <a:bodyPr/>
          <a:lstStyle/>
          <a:p>
            <a:r>
              <a:rPr lang="el-GR" dirty="0"/>
              <a:t>Σε ολόκληρο το έργο της η </a:t>
            </a:r>
            <a:r>
              <a:rPr lang="el-GR" dirty="0" smtClean="0"/>
              <a:t> </a:t>
            </a:r>
            <a:r>
              <a:rPr lang="en-US" dirty="0"/>
              <a:t>Melanie Klein</a:t>
            </a:r>
            <a:r>
              <a:rPr lang="el-GR" dirty="0"/>
              <a:t> απέδωσε θεμελιακή σημασία στην πρώιμη σχέση αντικειμένου του βρέφους – στη σχέση με τον μαστό της μητέρας και τη μητέρα – κατέληξε στο συμπέρασμα ότι  αν αυτό  το πρωταρχικό αντικείμενο , το οποίο  </a:t>
            </a:r>
            <a:r>
              <a:rPr lang="el-GR" dirty="0" err="1"/>
              <a:t>ενδοβάλλεται</a:t>
            </a:r>
            <a:r>
              <a:rPr lang="el-GR" dirty="0"/>
              <a:t> , ριζώσει με σχετική ασφάλεια στο εγώ , έχει τεθεί η βάση για ικανοποιητική ανάπτυξη. </a:t>
            </a:r>
          </a:p>
        </p:txBody>
      </p:sp>
      <p:pic>
        <p:nvPicPr>
          <p:cNvPr id="4" name="Picture 6" descr="C:\Users\user\Desktop\αρχείο λήψης (4).jpg"/>
          <p:cNvPicPr>
            <a:picLocks noChangeAspect="1" noChangeArrowheads="1"/>
          </p:cNvPicPr>
          <p:nvPr/>
        </p:nvPicPr>
        <p:blipFill>
          <a:blip r:embed="rId2" cstate="print"/>
          <a:srcRect/>
          <a:stretch>
            <a:fillRect/>
          </a:stretch>
        </p:blipFill>
        <p:spPr bwMode="auto">
          <a:xfrm>
            <a:off x="4139952" y="4293096"/>
            <a:ext cx="3960440" cy="216024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Τίτλος"/>
          <p:cNvSpPr>
            <a:spLocks noGrp="1"/>
          </p:cNvSpPr>
          <p:nvPr>
            <p:ph idx="1"/>
          </p:nvPr>
        </p:nvSpPr>
        <p:spPr>
          <a:xfrm>
            <a:off x="457200" y="188913"/>
            <a:ext cx="8229600" cy="5937250"/>
          </a:xfrm>
        </p:spPr>
        <p:txBody>
          <a:bodyPr>
            <a:normAutofit/>
          </a:bodyPr>
          <a:lstStyle/>
          <a:p>
            <a:endParaRPr lang="en-US" sz="2800" dirty="0" smtClean="0"/>
          </a:p>
          <a:p>
            <a:endParaRPr lang="en-US" sz="2800" dirty="0"/>
          </a:p>
          <a:p>
            <a:r>
              <a:rPr lang="el-GR" sz="2800" dirty="0" smtClean="0"/>
              <a:t>Υπό </a:t>
            </a:r>
            <a:r>
              <a:rPr lang="el-GR" sz="2800" dirty="0"/>
              <a:t>την κυριαρχία στοματικών ορμών ο μαστός ενστικτωδώς  γίνεται αισθητός ως η πηγή της τροφής  και επομένως με μια βαθύτερη έννοια  της ζωής αυτής καθαυτής. Αυτή η ψυχική και σωματική εγγύτητα προς τον ικανοποιητικό μαστό αποκαθιστά  σε κάποιο βαθμό , αν τα πράγματα πάνε καλά , την χαμένη ενότητα με την μητέρα πριν από την γέννηση και το αίσθημα ασφάλειας που τη συνοδεύει.</a:t>
            </a:r>
          </a:p>
          <a:p>
            <a:endParaRPr lang="el-G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a:t>Ενώ η πριν από την γέννηση κατάσταση συνεπάγεται αναμφίβολα ένα αίσθημα ενότητας και ασφάλειας , ο βαθμός στον οποίο αυτή η κατάσταση παραμένει αδιατάρακτη πρέπει να εξαρτάται από την ψυχολογική και σωματική κατάσταση  της μητέρας  και πιθανόν και από ορισμένους ακόμα ανεξερεύνητους παράγοντες στο αγέννητο βρέφος. Επομένως θα μπορούσαμε να θεωρήσουμε ότι η καθολική λαχτάρα για την πριν από την γέννηση κατάσταση είναι επίσης εν μέρει έκφραση της παρόρμησης για εξιδανίκευση.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 </a:t>
            </a:r>
            <a:r>
              <a:rPr lang="el-GR" dirty="0"/>
              <a:t>Αν διερευνήσουμε αυτήν την λαχτάρα στο φως της εξιδανίκευσης , διαπιστώνουμε ότι μια από τις πηγές της είναι το έντονο διωκτικό άγχος που εγείρεται από την γέννηση. Θα μπορούσαμε να εικάσουμε ότι αυτή η πρώτη μορφή  άγχους πιθανότατα εκτείνεται στις δυσάρεστες εμπειρίες του αγέννητου βρέφους που μαζί με το αίσθημα ασφάλειας  μέσα στη μήτρα προδιαγράφουν τη διπλή σχέση με τη μητέρα : τον καλό και τον κακό μαστό.</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a:t>Οι εξωτερικές συνθήκες παίζουν ζωτικό ρόλο στην αρχική σχέση με τον μαστό . Αν η γέννα υπήρξε δύσκολη και ιδιαίτερα αν καταλήγει σε επιπλοκές , όπως η έλλειψη οξυγόνου , συμβαίνει μια διαταραχή στην προσαρμογή στον εξωτερικό κόσμο , και η σχέση με τον μαστό αρχίζει υπό πολύ δυσμενείς συνθήκες . Σε τέτοιες περιπτώσεις  η ικανότητα του μωρού να βιώνει νέες πηγές ικανοποίησης κλονίζεται και κατά συνέπεια δεν μπορεί να εσωτερικεύσει επαρκώς ένα πραγματικά καλό πρωταρχικό  αντικείμενο.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TotalTime>
  <Words>3129</Words>
  <Application>Microsoft Office PowerPoint</Application>
  <PresentationFormat>Προβολή στην οθόνη (4:3)</PresentationFormat>
  <Paragraphs>49</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Φθόνος κα ευγνωμοσυνη</dc:title>
  <dc:creator>user</dc:creator>
  <cp:lastModifiedBy>user</cp:lastModifiedBy>
  <cp:revision>44</cp:revision>
  <dcterms:created xsi:type="dcterms:W3CDTF">2020-12-09T13:06:47Z</dcterms:created>
  <dcterms:modified xsi:type="dcterms:W3CDTF">2020-12-11T16:20:22Z</dcterms:modified>
</cp:coreProperties>
</file>