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10" r:id="rId54"/>
    <p:sldId id="309"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66" y="7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AB4288D4-C7C3-4AF4-A8E7-75D79D68CEF3}" type="datetimeFigureOut">
              <a:rPr lang="el-GR" smtClean="0"/>
              <a:pPr/>
              <a:t>27/6/2022</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FDA0B2A3-ECBF-4B44-B6D7-229F90B2AA92}"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AB4288D4-C7C3-4AF4-A8E7-75D79D68CEF3}" type="datetimeFigureOut">
              <a:rPr lang="el-GR" smtClean="0"/>
              <a:pPr/>
              <a:t>27/6/2022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DA0B2A3-ECBF-4B44-B6D7-229F90B2AA9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AB4288D4-C7C3-4AF4-A8E7-75D79D68CEF3}" type="datetimeFigureOut">
              <a:rPr lang="el-GR" smtClean="0"/>
              <a:pPr/>
              <a:t>27/6/2022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DA0B2A3-ECBF-4B44-B6D7-229F90B2AA9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4"/>
          </p:nvPr>
        </p:nvSpPr>
        <p:spPr/>
        <p:txBody>
          <a:bodyPr rtlCol="0"/>
          <a:lstStyle/>
          <a:p>
            <a:fld id="{AB4288D4-C7C3-4AF4-A8E7-75D79D68CEF3}" type="datetimeFigureOut">
              <a:rPr lang="el-GR" smtClean="0"/>
              <a:pPr/>
              <a:t>27/6/2022</a:t>
            </a:fld>
            <a:endParaRPr lang="el-GR"/>
          </a:p>
        </p:txBody>
      </p:sp>
      <p:sp>
        <p:nvSpPr>
          <p:cNvPr id="9" name="8 - Θέση αριθμού διαφάνειας"/>
          <p:cNvSpPr>
            <a:spLocks noGrp="1"/>
          </p:cNvSpPr>
          <p:nvPr>
            <p:ph type="sldNum" sz="quarter" idx="15"/>
          </p:nvPr>
        </p:nvSpPr>
        <p:spPr/>
        <p:txBody>
          <a:bodyPr rtlCol="0"/>
          <a:lstStyle/>
          <a:p>
            <a:fld id="{FDA0B2A3-ECBF-4B44-B6D7-229F90B2AA92}"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AB4288D4-C7C3-4AF4-A8E7-75D79D68CEF3}" type="datetimeFigureOut">
              <a:rPr lang="el-GR" smtClean="0"/>
              <a:pPr/>
              <a:t>27/6/2022</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FDA0B2A3-ECBF-4B44-B6D7-229F90B2AA92}"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AB4288D4-C7C3-4AF4-A8E7-75D79D68CEF3}" type="datetimeFigureOut">
              <a:rPr lang="el-GR" smtClean="0"/>
              <a:pPr/>
              <a:t>27/6/2022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DA0B2A3-ECBF-4B44-B6D7-229F90B2AA92}"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AB4288D4-C7C3-4AF4-A8E7-75D79D68CEF3}" type="datetimeFigureOut">
              <a:rPr lang="el-GR" smtClean="0"/>
              <a:pPr/>
              <a:t>27/6/2022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DA0B2A3-ECBF-4B44-B6D7-229F90B2AA92}"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AB4288D4-C7C3-4AF4-A8E7-75D79D68CEF3}" type="datetimeFigureOut">
              <a:rPr lang="el-GR" smtClean="0"/>
              <a:pPr/>
              <a:t>27/6/2022</a:t>
            </a:fld>
            <a:endParaRPr lang="el-GR"/>
          </a:p>
        </p:txBody>
      </p:sp>
      <p:sp>
        <p:nvSpPr>
          <p:cNvPr id="7" name="6 - Θέση αριθμού διαφάνειας"/>
          <p:cNvSpPr>
            <a:spLocks noGrp="1"/>
          </p:cNvSpPr>
          <p:nvPr>
            <p:ph type="sldNum" sz="quarter" idx="11"/>
          </p:nvPr>
        </p:nvSpPr>
        <p:spPr/>
        <p:txBody>
          <a:bodyPr rtlCol="0"/>
          <a:lstStyle/>
          <a:p>
            <a:fld id="{FDA0B2A3-ECBF-4B44-B6D7-229F90B2AA92}"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B4288D4-C7C3-4AF4-A8E7-75D79D68CEF3}" type="datetimeFigureOut">
              <a:rPr lang="el-GR" smtClean="0"/>
              <a:pPr/>
              <a:t>27/6/2022</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DA0B2A3-ECBF-4B44-B6D7-229F90B2AA9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1" name="20 - Θέση ημερομηνίας"/>
          <p:cNvSpPr>
            <a:spLocks noGrp="1"/>
          </p:cNvSpPr>
          <p:nvPr>
            <p:ph type="dt" sz="half" idx="14"/>
          </p:nvPr>
        </p:nvSpPr>
        <p:spPr/>
        <p:txBody>
          <a:bodyPr rtlCol="0"/>
          <a:lstStyle/>
          <a:p>
            <a:fld id="{AB4288D4-C7C3-4AF4-A8E7-75D79D68CEF3}" type="datetimeFigureOut">
              <a:rPr lang="el-GR" smtClean="0"/>
              <a:pPr/>
              <a:t>27/6/2022</a:t>
            </a:fld>
            <a:endParaRPr lang="el-GR"/>
          </a:p>
        </p:txBody>
      </p:sp>
      <p:sp>
        <p:nvSpPr>
          <p:cNvPr id="22" name="21 - Θέση αριθμού διαφάνειας"/>
          <p:cNvSpPr>
            <a:spLocks noGrp="1"/>
          </p:cNvSpPr>
          <p:nvPr>
            <p:ph type="sldNum" sz="quarter" idx="15"/>
          </p:nvPr>
        </p:nvSpPr>
        <p:spPr/>
        <p:txBody>
          <a:bodyPr rtlCol="0"/>
          <a:lstStyle/>
          <a:p>
            <a:fld id="{FDA0B2A3-ECBF-4B44-B6D7-229F90B2AA92}"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AB4288D4-C7C3-4AF4-A8E7-75D79D68CEF3}" type="datetimeFigureOut">
              <a:rPr lang="el-GR" smtClean="0"/>
              <a:pPr/>
              <a:t>27/6/2022</a:t>
            </a:fld>
            <a:endParaRPr lang="el-GR"/>
          </a:p>
        </p:txBody>
      </p:sp>
      <p:sp>
        <p:nvSpPr>
          <p:cNvPr id="18" name="17 - Θέση αριθμού διαφάνειας"/>
          <p:cNvSpPr>
            <a:spLocks noGrp="1"/>
          </p:cNvSpPr>
          <p:nvPr>
            <p:ph type="sldNum" sz="quarter" idx="11"/>
          </p:nvPr>
        </p:nvSpPr>
        <p:spPr/>
        <p:txBody>
          <a:bodyPr rtlCol="0"/>
          <a:lstStyle/>
          <a:p>
            <a:fld id="{FDA0B2A3-ECBF-4B44-B6D7-229F90B2AA92}"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B4288D4-C7C3-4AF4-A8E7-75D79D68CEF3}" type="datetimeFigureOut">
              <a:rPr lang="el-GR" smtClean="0"/>
              <a:pPr/>
              <a:t>27/6/2022</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DA0B2A3-ECBF-4B44-B6D7-229F90B2AA92}"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267744" y="2492896"/>
            <a:ext cx="6190456" cy="2525666"/>
          </a:xfrm>
        </p:spPr>
        <p:txBody>
          <a:bodyPr>
            <a:normAutofit/>
          </a:bodyPr>
          <a:lstStyle/>
          <a:p>
            <a:pPr algn="ctr"/>
            <a:r>
              <a:rPr lang="el-GR" sz="2900" dirty="0">
                <a:latin typeface="Segoe Print" pitchFamily="2" charset="0"/>
              </a:rPr>
              <a:t>Κατάθλιψη – Πένθος - Μανία</a:t>
            </a:r>
          </a:p>
        </p:txBody>
      </p:sp>
      <p:sp>
        <p:nvSpPr>
          <p:cNvPr id="3" name="2 - Υπότιτλος"/>
          <p:cNvSpPr>
            <a:spLocks noGrp="1"/>
          </p:cNvSpPr>
          <p:nvPr>
            <p:ph type="subTitle" idx="1"/>
          </p:nvPr>
        </p:nvSpPr>
        <p:spPr/>
        <p:txBody>
          <a:bodyPr>
            <a:normAutofit/>
          </a:bodyPr>
          <a:lstStyle/>
          <a:p>
            <a:pPr algn="r"/>
            <a:r>
              <a:rPr lang="el-GR" sz="1600" dirty="0">
                <a:latin typeface="Segoe Print" pitchFamily="2" charset="0"/>
              </a:rPr>
              <a:t>Κορίνα Γκουτσίδου, </a:t>
            </a:r>
          </a:p>
          <a:p>
            <a:pPr algn="r"/>
            <a:r>
              <a:rPr lang="el-GR" sz="1600" dirty="0">
                <a:latin typeface="Segoe Print" pitchFamily="2" charset="0"/>
              </a:rPr>
              <a:t>εθελόντρια – κοινωνική λειτουργός</a:t>
            </a:r>
          </a:p>
        </p:txBody>
      </p:sp>
      <p:pic>
        <p:nvPicPr>
          <p:cNvPr id="4" name="3 - Εικόνα" descr="αρχείο λήψης.png"/>
          <p:cNvPicPr>
            <a:picLocks noChangeAspect="1"/>
          </p:cNvPicPr>
          <p:nvPr/>
        </p:nvPicPr>
        <p:blipFill>
          <a:blip r:embed="rId2" cstate="print"/>
          <a:stretch>
            <a:fillRect/>
          </a:stretch>
        </p:blipFill>
        <p:spPr>
          <a:xfrm>
            <a:off x="5076056" y="548680"/>
            <a:ext cx="3495675" cy="13049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a:t>
            </a:r>
            <a:r>
              <a:rPr lang="el-GR" dirty="0"/>
              <a:t>&amp; </a:t>
            </a:r>
            <a:r>
              <a:rPr lang="en-US" dirty="0"/>
              <a:t>Torok (1975) –</a:t>
            </a:r>
            <a:r>
              <a:rPr lang="el-GR" dirty="0"/>
              <a:t> </a:t>
            </a:r>
            <a:r>
              <a:rPr lang="el-GR" dirty="0" err="1"/>
              <a:t>καταθλιψη</a:t>
            </a:r>
            <a:r>
              <a:rPr lang="el-GR" dirty="0"/>
              <a:t> </a:t>
            </a:r>
          </a:p>
        </p:txBody>
      </p:sp>
      <p:sp>
        <p:nvSpPr>
          <p:cNvPr id="3" name="2 - Θέση περιεχομένου"/>
          <p:cNvSpPr>
            <a:spLocks noGrp="1"/>
          </p:cNvSpPr>
          <p:nvPr>
            <p:ph sz="quarter" idx="1"/>
          </p:nvPr>
        </p:nvSpPr>
        <p:spPr/>
        <p:txBody>
          <a:bodyPr/>
          <a:lstStyle/>
          <a:p>
            <a:pPr algn="ctr">
              <a:buNone/>
            </a:pPr>
            <a:r>
              <a:rPr lang="el-GR" dirty="0"/>
              <a:t>Παρατηρείται λοιπόν, μία αντίθετη μεταψυχολογική θεώρηση από τη φροϋδική, καθώς εδώ το αντικείμενο φέρει το εγώ ως μάσκα και κρύβεται πίσω από το εγώ (απόκρυφη/ φαντασιακή ταύτιση).</a:t>
            </a:r>
          </a:p>
          <a:p>
            <a:pPr algn="ctr">
              <a:buNone/>
            </a:pPr>
            <a:endParaRPr lang="el-GR" dirty="0"/>
          </a:p>
          <a:p>
            <a:pPr algn="ctr">
              <a:buNone/>
            </a:pPr>
            <a:r>
              <a:rPr lang="el-GR" dirty="0"/>
              <a:t>Γονείς με μυστικά, ώστε τα λόγια τους να μην είναι συμπληρωματικά με την απωθημένη αποσιώπηση, θα προκαλέσουν ένα κενό στο ασυνείδητο. Μία τέτοια συγκυρία οδηγεί στην έγκλειση, η οποία είναι μία μορφή αντί-ενδοβολής.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a:t>
            </a:r>
            <a:r>
              <a:rPr lang="el-GR" dirty="0"/>
              <a:t>&amp; </a:t>
            </a:r>
            <a:r>
              <a:rPr lang="en-US" dirty="0"/>
              <a:t>Torok (1975) –</a:t>
            </a:r>
            <a:r>
              <a:rPr lang="el-GR" dirty="0"/>
              <a:t> </a:t>
            </a:r>
            <a:r>
              <a:rPr lang="el-GR" dirty="0" err="1"/>
              <a:t>καταθλιψη</a:t>
            </a:r>
            <a:r>
              <a:rPr lang="el-GR" dirty="0"/>
              <a:t> </a:t>
            </a:r>
          </a:p>
        </p:txBody>
      </p:sp>
      <p:sp>
        <p:nvSpPr>
          <p:cNvPr id="3" name="2 - Θέση περιεχομένου"/>
          <p:cNvSpPr>
            <a:spLocks noGrp="1"/>
          </p:cNvSpPr>
          <p:nvPr>
            <p:ph sz="quarter" idx="1"/>
          </p:nvPr>
        </p:nvSpPr>
        <p:spPr/>
        <p:txBody>
          <a:bodyPr/>
          <a:lstStyle/>
          <a:p>
            <a:pPr algn="ctr">
              <a:buNone/>
            </a:pPr>
            <a:r>
              <a:rPr lang="el-GR" dirty="0"/>
              <a:t>Τα παράπονα του μελαγχολικού εκφράζουν μία φαντασίωση, η οποία καλύπτει την πραγματική ανομολόγητη οδύνης μιας πληγής, την οποία το άτομο δεν γνωρίζει με τι τρόπο να </a:t>
            </a:r>
            <a:r>
              <a:rPr lang="el-GR" dirty="0" err="1"/>
              <a:t>επουλώση</a:t>
            </a:r>
            <a:r>
              <a:rPr lang="el-GR" dirty="0"/>
              <a:t> (μελαγχολική ταύτιση). </a:t>
            </a:r>
          </a:p>
          <a:p>
            <a:pPr algn="ctr">
              <a:buNone/>
            </a:pPr>
            <a:endParaRPr lang="el-GR" dirty="0"/>
          </a:p>
          <a:p>
            <a:pPr algn="ctr">
              <a:buNone/>
            </a:pPr>
            <a:endParaRPr lang="el-GR" dirty="0"/>
          </a:p>
          <a:p>
            <a:pPr algn="ctr">
              <a:buNone/>
            </a:pPr>
            <a:r>
              <a:rPr lang="el-GR" dirty="0"/>
              <a:t>Η μελαγχολική ταύτιση σχετίζεται με τη μανιοκατάθλιψη, καθώς επίσης με τον φετιχισμό και τη νεύρωση αποτυχίας.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Roussillon (2013) - </a:t>
            </a:r>
            <a:r>
              <a:rPr lang="el-GR" dirty="0" err="1"/>
              <a:t>Μελαγχολια</a:t>
            </a:r>
            <a:endParaRPr lang="el-GR" dirty="0"/>
          </a:p>
        </p:txBody>
      </p:sp>
      <p:sp>
        <p:nvSpPr>
          <p:cNvPr id="3" name="2 - Θέση περιεχομένου"/>
          <p:cNvSpPr>
            <a:spLocks noGrp="1"/>
          </p:cNvSpPr>
          <p:nvPr>
            <p:ph sz="quarter" idx="1"/>
          </p:nvPr>
        </p:nvSpPr>
        <p:spPr/>
        <p:txBody>
          <a:bodyPr/>
          <a:lstStyle/>
          <a:p>
            <a:pPr algn="ctr">
              <a:buNone/>
            </a:pPr>
            <a:r>
              <a:rPr lang="el-GR" dirty="0"/>
              <a:t>Επισημαίνει την απώλεια και τον εγκλωβισμό της λιβιδινικής επένδυσης που από λιβιδινική έχει μετασχηματισθεί σε ναρκισσιστική (ναρκισσιστική διάσταση της μελαγχολίας). </a:t>
            </a:r>
          </a:p>
          <a:p>
            <a:pPr algn="ctr">
              <a:buNone/>
            </a:pPr>
            <a:endParaRPr lang="el-GR" dirty="0"/>
          </a:p>
          <a:p>
            <a:pPr algn="ctr">
              <a:buNone/>
            </a:pPr>
            <a:r>
              <a:rPr lang="el-GR" dirty="0"/>
              <a:t>Η μελαγχολία αφορά τη ναρκισσιστική απώλεια και την απογοήτευση. Είναι απογοήτευση γι αυτό που δεν έχει ζήσει κάποιος με το αντικείμενο, η σχέση που δεν αναπτύχθηκε. </a:t>
            </a:r>
          </a:p>
          <a:p>
            <a:pPr algn="ctr">
              <a:buNone/>
            </a:pPr>
            <a:endParaRPr lang="el-GR" dirty="0"/>
          </a:p>
          <a:p>
            <a:pPr algn="ctr">
              <a:buNone/>
            </a:pPr>
            <a:r>
              <a:rPr lang="el-GR" dirty="0"/>
              <a:t>Ο </a:t>
            </a:r>
            <a:r>
              <a:rPr lang="en-US" dirty="0"/>
              <a:t>Roussillon </a:t>
            </a:r>
            <a:r>
              <a:rPr lang="el-GR" dirty="0"/>
              <a:t>ονομάζει αυτή την απογοήτευση πρωτογενή ναρκισσιστική απογοήτευση.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Roussillon (2013) - </a:t>
            </a:r>
            <a:r>
              <a:rPr lang="el-GR" dirty="0" err="1"/>
              <a:t>Μελαγχολια</a:t>
            </a:r>
            <a:endParaRPr lang="el-GR" dirty="0"/>
          </a:p>
        </p:txBody>
      </p:sp>
      <p:sp>
        <p:nvSpPr>
          <p:cNvPr id="3" name="2 - Θέση περιεχομένου"/>
          <p:cNvSpPr>
            <a:spLocks noGrp="1"/>
          </p:cNvSpPr>
          <p:nvPr>
            <p:ph sz="quarter" idx="1"/>
          </p:nvPr>
        </p:nvSpPr>
        <p:spPr/>
        <p:txBody>
          <a:bodyPr/>
          <a:lstStyle/>
          <a:p>
            <a:pPr algn="ctr">
              <a:buNone/>
            </a:pPr>
            <a:r>
              <a:rPr lang="el-GR" dirty="0"/>
              <a:t>Αναπτύσσει τη θεωρία του γύρω από την έλλειψη της πρωταρχικής συμβολοποίησης, ως απόρροια της απουσίας του διευκολυντικού πρωταρχικού αντικειμένου και την έλλειψη που οδηγεί στη διατήρηση του ναρκισσιστικού αντικειμένου εντός του εγώ και στη δημιουργία σύγχυσης υποκειμένου – αντικειμένου. Έτσι, αυτό που έχει αποτύχει στη ψυχογένεση της μελαγχολίας είναι η λειτουργία του καθρέφτη. </a:t>
            </a:r>
          </a:p>
          <a:p>
            <a:pPr algn="ctr">
              <a:buNone/>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Roussillon (2013) - </a:t>
            </a:r>
            <a:r>
              <a:rPr lang="el-GR" dirty="0" err="1"/>
              <a:t>Μελαγχολια</a:t>
            </a:r>
            <a:endParaRPr lang="el-GR" dirty="0"/>
          </a:p>
        </p:txBody>
      </p:sp>
      <p:sp>
        <p:nvSpPr>
          <p:cNvPr id="3" name="2 - Θέση περιεχομένου"/>
          <p:cNvSpPr>
            <a:spLocks noGrp="1"/>
          </p:cNvSpPr>
          <p:nvPr>
            <p:ph sz="quarter" idx="1"/>
          </p:nvPr>
        </p:nvSpPr>
        <p:spPr/>
        <p:txBody>
          <a:bodyPr/>
          <a:lstStyle/>
          <a:p>
            <a:pPr algn="ctr">
              <a:buNone/>
            </a:pPr>
            <a:r>
              <a:rPr lang="el-GR" dirty="0"/>
              <a:t>Η λειτουργία καθρέφτη της μητέρας είναι η βάση της πρωτογενούς συμβολοποίησης.  </a:t>
            </a:r>
          </a:p>
          <a:p>
            <a:pPr algn="ctr"/>
            <a:endParaRPr lang="el-GR" dirty="0"/>
          </a:p>
          <a:p>
            <a:pPr algn="ctr">
              <a:buNone/>
            </a:pPr>
            <a:r>
              <a:rPr lang="el-GR" dirty="0"/>
              <a:t>Το έλλειμμα της πρωταρχικής συμβολοποίησης οδηγεί στην αδυναμία συγκρότησης της αρχικής σκέψης του παιδιού γύρω από τον εαυτού του, στην αδυναμία δόμησης των αναπαραστάσεων εαυτού ως </a:t>
            </a:r>
            <a:r>
              <a:rPr lang="el-GR" dirty="0" err="1"/>
              <a:t>διακριτόύ</a:t>
            </a:r>
            <a:r>
              <a:rPr lang="el-GR" dirty="0"/>
              <a:t> από τον άλλον (σύγχυση υποκειμένου – αντικειμένου), ζήτημα θεμελιακό για την αδυναμία διεργασίας του πένθους.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Roussillon (2013) - </a:t>
            </a:r>
            <a:r>
              <a:rPr lang="el-GR" dirty="0" err="1"/>
              <a:t>Μελαγχολια</a:t>
            </a:r>
            <a:endParaRPr lang="el-GR" dirty="0"/>
          </a:p>
        </p:txBody>
      </p:sp>
      <p:sp>
        <p:nvSpPr>
          <p:cNvPr id="3" name="2 - Θέση περιεχομένου"/>
          <p:cNvSpPr>
            <a:spLocks noGrp="1"/>
          </p:cNvSpPr>
          <p:nvPr>
            <p:ph sz="quarter" idx="1"/>
          </p:nvPr>
        </p:nvSpPr>
        <p:spPr/>
        <p:txBody>
          <a:bodyPr/>
          <a:lstStyle/>
          <a:p>
            <a:pPr algn="ctr">
              <a:buNone/>
            </a:pPr>
            <a:endParaRPr lang="el-GR" dirty="0"/>
          </a:p>
          <a:p>
            <a:pPr algn="ctr">
              <a:buNone/>
            </a:pPr>
            <a:endParaRPr lang="el-GR" dirty="0"/>
          </a:p>
          <a:p>
            <a:pPr algn="ctr">
              <a:buNone/>
            </a:pPr>
            <a:r>
              <a:rPr lang="el-GR" dirty="0"/>
              <a:t>Το αντικείμενο – μητέρα πέφτει σαν σκιά στο μελαγχολικό εγώ. Η πρωτογενής ναρκισσιστική ματαίωση είναι το αποτέλεσμα της ματαιωμένης προσμονής του βρέφους να μπορέσει να βρει ή να δημιουργήσει ένα αντικείμενο που να αντανακλά αρκετά. </a:t>
            </a:r>
          </a:p>
          <a:p>
            <a:pPr>
              <a:buNone/>
            </a:pP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Roussillon (2013) - </a:t>
            </a:r>
            <a:r>
              <a:rPr lang="el-GR" dirty="0" err="1"/>
              <a:t>Πένθοσ</a:t>
            </a:r>
            <a:endParaRPr lang="el-GR" dirty="0"/>
          </a:p>
        </p:txBody>
      </p:sp>
      <p:sp>
        <p:nvSpPr>
          <p:cNvPr id="3" name="2 - Θέση περιεχομένου"/>
          <p:cNvSpPr>
            <a:spLocks noGrp="1"/>
          </p:cNvSpPr>
          <p:nvPr>
            <p:ph sz="quarter" idx="1"/>
          </p:nvPr>
        </p:nvSpPr>
        <p:spPr/>
        <p:txBody>
          <a:bodyPr>
            <a:normAutofit lnSpcReduction="10000"/>
          </a:bodyPr>
          <a:lstStyle/>
          <a:p>
            <a:pPr algn="ctr">
              <a:buNone/>
            </a:pPr>
            <a:r>
              <a:rPr lang="el-GR" dirty="0"/>
              <a:t>Ενώ το αντικείμενο παραμένει ναρκισσιστικό, το υποκείμενο δεν μπορεί να απαγκιστρωθεί από τη σύγχυση. Το αντικείμενο δεν μπορεί να θεωρηθεί χαμένο, εκείνο που χάθηκε είναι το ίδιο το υποκείμενο. Έτσι, το υποκείμενο δεν μπορεί να πενθήσει το αντικείμενο. </a:t>
            </a:r>
          </a:p>
          <a:p>
            <a:pPr algn="ctr">
              <a:buNone/>
            </a:pPr>
            <a:r>
              <a:rPr lang="el-GR" dirty="0"/>
              <a:t>Το να πενθήσεις θα σήμαινε να πενθήσεις τον εαυτό σου, με μοναδικό ορίζοντα τον θάνατο ή κάποια μορφή του. </a:t>
            </a:r>
          </a:p>
          <a:p>
            <a:pPr algn="ctr">
              <a:buNone/>
            </a:pPr>
            <a:r>
              <a:rPr lang="el-GR" dirty="0"/>
              <a:t>Θα χρειαστεί μέσα στη θεραπεία να υπάρξει η «από – ενσωμάτωση» και να δημιουργηθούν όροι της ενδοβολής του αντικειμένου για να ξεκινήσει η διεργασία του πένθους. </a:t>
            </a:r>
          </a:p>
          <a:p>
            <a:pPr>
              <a:buNone/>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a:t>
            </a:r>
            <a:r>
              <a:rPr lang="el-GR" dirty="0"/>
              <a:t>&amp; </a:t>
            </a:r>
            <a:r>
              <a:rPr lang="en-US" dirty="0"/>
              <a:t>Torok (1975) –</a:t>
            </a:r>
            <a:r>
              <a:rPr lang="el-GR" dirty="0"/>
              <a:t> </a:t>
            </a:r>
            <a:r>
              <a:rPr lang="el-GR" dirty="0" err="1"/>
              <a:t>καταθλιψη</a:t>
            </a:r>
            <a:r>
              <a:rPr lang="el-GR" dirty="0"/>
              <a:t> </a:t>
            </a:r>
          </a:p>
        </p:txBody>
      </p:sp>
      <p:sp>
        <p:nvSpPr>
          <p:cNvPr id="3" name="2 - Θέση περιεχομένου"/>
          <p:cNvSpPr>
            <a:spLocks noGrp="1"/>
          </p:cNvSpPr>
          <p:nvPr>
            <p:ph sz="quarter" idx="1"/>
          </p:nvPr>
        </p:nvSpPr>
        <p:spPr/>
        <p:txBody>
          <a:bodyPr>
            <a:normAutofit fontScale="92500" lnSpcReduction="20000"/>
          </a:bodyPr>
          <a:lstStyle/>
          <a:p>
            <a:pPr>
              <a:buNone/>
            </a:pPr>
            <a:r>
              <a:rPr lang="el-GR" dirty="0"/>
              <a:t>Τρεις κινήσεις στην ανάλυση της ενδοκρυπτικής ταύτισης</a:t>
            </a:r>
            <a:r>
              <a:rPr lang="en-US" dirty="0"/>
              <a:t>: </a:t>
            </a:r>
            <a:endParaRPr lang="el-GR" dirty="0"/>
          </a:p>
          <a:p>
            <a:r>
              <a:rPr lang="el-GR" dirty="0"/>
              <a:t>Χωρίς να παρατηθεί από την ενδοκρυπτική ταύτιση, το άτομο προβάλλει κρυφά στον αναλυτή τον σύντροφο της κρύπτης</a:t>
            </a:r>
          </a:p>
          <a:p>
            <a:r>
              <a:rPr lang="el-GR" dirty="0"/>
              <a:t>Η μυστική προβολή του παιδιού στο πρόσωπο του αναλυτή, παραχωρώντας τη θέση της στην από-ενσωμάτωση, που είναι επίσης μυστική. Εδώ θα πραγματοποιηθεί η διεργασία του πένθους του αντικειμένου και θα επανακτηθεί η λιβιδινική ενέργεια που δέσμευε το αντικείμενο</a:t>
            </a:r>
          </a:p>
          <a:p>
            <a:r>
              <a:rPr lang="el-GR" dirty="0"/>
              <a:t>Όταν γίνει αποδεκτή η ναρκισσιστική αξία της έγκρυπτης εμπειρίας, τότε ανοίγει η κρύπτη &amp; αποκαλύπτεται το περιεχόμενο. Το υποκείμενο εδώ μπορεί να αποκαταστήσει τη θέση του ως προς τον οιδιπόδειο τρίτο όρο</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a:t>
            </a:r>
          </a:p>
        </p:txBody>
      </p:sp>
      <p:sp>
        <p:nvSpPr>
          <p:cNvPr id="3" name="2 - Θέση περιεχομένου"/>
          <p:cNvSpPr>
            <a:spLocks noGrp="1"/>
          </p:cNvSpPr>
          <p:nvPr>
            <p:ph sz="quarter" idx="1"/>
          </p:nvPr>
        </p:nvSpPr>
        <p:spPr/>
        <p:txBody>
          <a:bodyPr/>
          <a:lstStyle/>
          <a:p>
            <a:pPr algn="ctr"/>
            <a:r>
              <a:rPr lang="el-GR" dirty="0"/>
              <a:t>Τραυματικός χαρακτήρας της απώλειας</a:t>
            </a:r>
          </a:p>
          <a:p>
            <a:pPr algn="ctr"/>
            <a:r>
              <a:rPr lang="el-GR" dirty="0"/>
              <a:t>Δομικά θέματα του ψυχισμού, που προηγούνται της απώλειας </a:t>
            </a:r>
          </a:p>
          <a:p>
            <a:pPr algn="ctr">
              <a:buNone/>
            </a:pPr>
            <a:endParaRPr lang="el-GR" dirty="0"/>
          </a:p>
          <a:p>
            <a:pPr algn="ctr">
              <a:buNone/>
            </a:pPr>
            <a:r>
              <a:rPr lang="el-GR" dirty="0"/>
              <a:t>Η απώλεια δεν μπορεί να κινητοποιήσει τη διεργασία του πένθους. Υπάρχει αδυναμία του πένθους, όσο διατηρείται η σύγχυση ναρκισσιστικού αντικειμένου – υποκειμένου και τα πράγματα βρίσκονται ακόμη στην περιοχή της ενσωμάτωσης του αντικειμένου. </a:t>
            </a:r>
          </a:p>
          <a:p>
            <a:pPr>
              <a:buNone/>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a:t>
            </a:r>
          </a:p>
        </p:txBody>
      </p:sp>
      <p:sp>
        <p:nvSpPr>
          <p:cNvPr id="3" name="2 - Θέση περιεχομένου"/>
          <p:cNvSpPr>
            <a:spLocks noGrp="1"/>
          </p:cNvSpPr>
          <p:nvPr>
            <p:ph sz="quarter" idx="1"/>
          </p:nvPr>
        </p:nvSpPr>
        <p:spPr/>
        <p:txBody>
          <a:bodyPr/>
          <a:lstStyle/>
          <a:p>
            <a:pPr algn="ctr">
              <a:buNone/>
            </a:pPr>
            <a:endParaRPr lang="el-GR" dirty="0"/>
          </a:p>
          <a:p>
            <a:pPr algn="ctr">
              <a:buNone/>
            </a:pPr>
            <a:r>
              <a:rPr lang="el-GR" dirty="0"/>
              <a:t>Ο τραυματικός χαρακτήρας της απώλειας δεν φαίνεται να σχετίζεται τόσο με την επίκαιρη συγκυρία της απώλειας όσο με τον τραυματικό χαρακτήρα κάποιον πρώιμων εμπειριών απώλειας &amp; απογοήτευσης, οι οποίες ενεργοποιούνται ξανά  στην εκάστοτε επίκαιρη απώλεια.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sz="2800" dirty="0">
                <a:latin typeface="Segoe Print" pitchFamily="2" charset="0"/>
              </a:rPr>
              <a:t>Κατάθλιψη – Πένθος - Μανία</a:t>
            </a:r>
            <a:endParaRPr lang="el-GR" sz="2800" dirty="0"/>
          </a:p>
        </p:txBody>
      </p:sp>
      <p:sp>
        <p:nvSpPr>
          <p:cNvPr id="3" name="2 - Υπότιτλος"/>
          <p:cNvSpPr>
            <a:spLocks noGrp="1"/>
          </p:cNvSpPr>
          <p:nvPr>
            <p:ph type="subTitle" idx="1"/>
          </p:nvPr>
        </p:nvSpPr>
        <p:spPr/>
        <p:txBody>
          <a:bodyPr/>
          <a:lstStyle/>
          <a:p>
            <a:pPr algn="r"/>
            <a:r>
              <a:rPr lang="el-GR" sz="1600" dirty="0">
                <a:latin typeface="Segoe Print" pitchFamily="2" charset="0"/>
              </a:rPr>
              <a:t>από το άρθρο της Μαρίας Χατζηανδρέου</a:t>
            </a:r>
          </a:p>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a:t>
            </a:r>
          </a:p>
        </p:txBody>
      </p:sp>
      <p:sp>
        <p:nvSpPr>
          <p:cNvPr id="3" name="2 - Θέση περιεχομένου"/>
          <p:cNvSpPr>
            <a:spLocks noGrp="1"/>
          </p:cNvSpPr>
          <p:nvPr>
            <p:ph sz="quarter" idx="1"/>
          </p:nvPr>
        </p:nvSpPr>
        <p:spPr/>
        <p:txBody>
          <a:bodyPr/>
          <a:lstStyle/>
          <a:p>
            <a:pPr algn="ctr">
              <a:buNone/>
            </a:pPr>
            <a:r>
              <a:rPr lang="el-GR" dirty="0"/>
              <a:t>Για να πενθήσει κάποιος το αντικείμενο πρέπει πρώτα να το έχει συμβολοποιήσει και η λειτουργία του καθρέφτη της μητέρας είναι η βάση της πρωτογενούς συμβολοποίησης, αλλά για να το συμβολοποιήσει πρέπει να έχει δεχθεί την απουσία του. </a:t>
            </a:r>
          </a:p>
          <a:p>
            <a:pPr algn="ctr">
              <a:buNone/>
            </a:pPr>
            <a:endParaRPr lang="el-GR" dirty="0"/>
          </a:p>
          <a:p>
            <a:pPr algn="ctr">
              <a:buNone/>
            </a:pPr>
            <a:r>
              <a:rPr lang="el-GR" dirty="0"/>
              <a:t>Η έννοια της απουσίας του αντικειμένου είναι κεντρικής σημασίας για την κατανόηση της ψυχογένεσης της μελαγχολίας.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a:t>
            </a:r>
            <a:r>
              <a:rPr lang="el-GR" dirty="0" err="1"/>
              <a:t>ερωτηματα</a:t>
            </a:r>
            <a:endParaRPr lang="el-GR" dirty="0"/>
          </a:p>
        </p:txBody>
      </p:sp>
      <p:sp>
        <p:nvSpPr>
          <p:cNvPr id="3" name="2 - Θέση περιεχομένου"/>
          <p:cNvSpPr>
            <a:spLocks noGrp="1"/>
          </p:cNvSpPr>
          <p:nvPr>
            <p:ph sz="quarter" idx="1"/>
          </p:nvPr>
        </p:nvSpPr>
        <p:spPr/>
        <p:txBody>
          <a:bodyPr/>
          <a:lstStyle/>
          <a:p>
            <a:pPr algn="ctr">
              <a:buNone/>
            </a:pPr>
            <a:r>
              <a:rPr lang="el-GR" dirty="0"/>
              <a:t>Η απώλεια ακολουθείται στις περιπτώσεις μη διεργασμένου πένθους απαραιτήτως από κατάθλιψη ή το εγώ μπορεί να ακολουθήσει εναλλακτικούς ή και συμπληρωματικούς δρόμους, με προεξάρχοντα τον δρόμο της παντοδυναμίας και της διαστροφής ή τον δρόμο της οριακής λύσης; Και πως μπορούμε να εντοπίσουμε την απώλεια μέσα στη θεραπεία;</a:t>
            </a:r>
          </a:p>
          <a:p>
            <a:pPr algn="ctr">
              <a:buNone/>
            </a:pPr>
            <a:r>
              <a:rPr lang="el-GR" dirty="0"/>
              <a:t>Όταν οι απώλειες απουσιάζουν από τη θεραπευτική σκηνή ή παραμένουν κάπου στην άκρη μεταμφιεσμένες, τότε το θεραπευτικό εγχείρημα φαίνεται αρκετά δύσκολο.</a:t>
            </a:r>
          </a:p>
          <a:p>
            <a:pPr algn="ctr">
              <a:buNone/>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a:t>
            </a:r>
            <a:r>
              <a:rPr lang="el-GR" dirty="0" err="1"/>
              <a:t>Απαντήσεισ</a:t>
            </a:r>
            <a:endParaRPr lang="el-GR" dirty="0"/>
          </a:p>
        </p:txBody>
      </p:sp>
      <p:sp>
        <p:nvSpPr>
          <p:cNvPr id="3" name="2 - Θέση περιεχομένου"/>
          <p:cNvSpPr>
            <a:spLocks noGrp="1"/>
          </p:cNvSpPr>
          <p:nvPr>
            <p:ph sz="quarter" idx="1"/>
          </p:nvPr>
        </p:nvSpPr>
        <p:spPr/>
        <p:txBody>
          <a:bodyPr/>
          <a:lstStyle/>
          <a:p>
            <a:pPr algn="ctr">
              <a:buNone/>
            </a:pPr>
            <a:r>
              <a:rPr lang="el-GR" dirty="0"/>
              <a:t>Τα μη </a:t>
            </a:r>
            <a:r>
              <a:rPr lang="el-GR" dirty="0" err="1"/>
              <a:t>διεργασμένα</a:t>
            </a:r>
            <a:r>
              <a:rPr lang="el-GR" dirty="0"/>
              <a:t> παιδικά πένθη, δημιουργούν αναπόφευκτα μελαγχολικούς πυρήνες, με την έννοια της απώλειας κομματιών του εαυτού και των συνακόλουθων ψυχοσεξουαλικών καθηλώσεων, οι οποίες με τη σειρά τους οδηγούν σε αποστερήσεις &amp; συσσώρευση μεταγενέστερων χρονικά &amp; αναπτυξιακά απογοητεύσεων στη δημιουργία νέων σχέσεων. Ο εαυτός, δηλαδή, συνεχίζει να παραμένει σε λιβιδινική στέρηση &amp; ναρκισσιστική έλλειψη.</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a:t>
            </a:r>
            <a:r>
              <a:rPr lang="el-GR" dirty="0" err="1"/>
              <a:t>Ευοίωνεσ</a:t>
            </a:r>
            <a:r>
              <a:rPr lang="el-GR" dirty="0"/>
              <a:t> </a:t>
            </a:r>
            <a:r>
              <a:rPr lang="el-GR" dirty="0" err="1"/>
              <a:t>περιπτώσεισ</a:t>
            </a:r>
            <a:endParaRPr lang="el-GR" dirty="0"/>
          </a:p>
        </p:txBody>
      </p:sp>
      <p:sp>
        <p:nvSpPr>
          <p:cNvPr id="3" name="2 - Θέση περιεχομένου"/>
          <p:cNvSpPr>
            <a:spLocks noGrp="1"/>
          </p:cNvSpPr>
          <p:nvPr>
            <p:ph sz="quarter" idx="1"/>
          </p:nvPr>
        </p:nvSpPr>
        <p:spPr/>
        <p:txBody>
          <a:bodyPr>
            <a:normAutofit lnSpcReduction="10000"/>
          </a:bodyPr>
          <a:lstStyle/>
          <a:p>
            <a:pPr algn="ctr">
              <a:buNone/>
            </a:pPr>
            <a:r>
              <a:rPr lang="el-GR" dirty="0"/>
              <a:t>Είναι αυτές όπου τα μη </a:t>
            </a:r>
            <a:r>
              <a:rPr lang="el-GR" dirty="0" err="1"/>
              <a:t>διεργασμένα</a:t>
            </a:r>
            <a:r>
              <a:rPr lang="el-GR" dirty="0"/>
              <a:t> πένθη αφορούν ναρκισσιστικές απογοητεύσεις </a:t>
            </a:r>
            <a:r>
              <a:rPr lang="el-GR" dirty="0" err="1"/>
              <a:t>οιδιποδειακής</a:t>
            </a:r>
            <a:r>
              <a:rPr lang="el-GR" dirty="0"/>
              <a:t> τάξης και στις οποίες μία πραγματική πρόωρη απώλεια του ενός από τα δύο γονεϊκά αντικείμενα δεν έδωσε την ευκαιρία για μία αποκατάσταση αυτών των ελλειμμάτων στην περίοδο της εφηβείας, όπου το υποκείμενο είναι πιθανώς, σε ισχυρότερη ή λιγότερο ευάλωτη ναρκισσιστική θέση. </a:t>
            </a:r>
          </a:p>
          <a:p>
            <a:pPr algn="ctr">
              <a:buNone/>
            </a:pPr>
            <a:r>
              <a:rPr lang="el-GR" dirty="0"/>
              <a:t>Σε αυτές τις περιπτώσεις και αν υπάρξει θεραπευτικό αίτημα, υπάρχουν πολλές πιθανότητες ο ασθενής να διαφύγει την ενεργοποίηση ενός μελαγχολικού πυρήνα.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κλινικά</a:t>
            </a:r>
          </a:p>
        </p:txBody>
      </p:sp>
      <p:sp>
        <p:nvSpPr>
          <p:cNvPr id="3" name="2 - Θέση περιεχομένου"/>
          <p:cNvSpPr>
            <a:spLocks noGrp="1"/>
          </p:cNvSpPr>
          <p:nvPr>
            <p:ph sz="quarter" idx="1"/>
          </p:nvPr>
        </p:nvSpPr>
        <p:spPr/>
        <p:txBody>
          <a:bodyPr/>
          <a:lstStyle/>
          <a:p>
            <a:pPr algn="ctr">
              <a:buNone/>
            </a:pPr>
            <a:endParaRPr lang="el-GR" dirty="0"/>
          </a:p>
          <a:p>
            <a:pPr algn="ctr">
              <a:buNone/>
            </a:pPr>
            <a:r>
              <a:rPr lang="el-GR" dirty="0"/>
              <a:t>Στις κλινικές περιπτώσεις συναντάμε συνήθως υποκείμενα όπου τα ναρκισσιστικά ελλείμματα και οι μελαγχολικοί πυρήνες που τα συνοδεύουν είναι πρωιμότερης τάξης (αποτύπωση ελλειμμάτων στη στοματική πρώτη φάση της σχέσης με το πρωταρχικό αντικείμενο). </a:t>
            </a:r>
          </a:p>
          <a:p>
            <a:pPr>
              <a:buNone/>
            </a:pP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a:t>
            </a:r>
            <a:r>
              <a:rPr lang="el-GR" dirty="0" err="1"/>
              <a:t>μελαγχολια</a:t>
            </a:r>
            <a:endParaRPr lang="el-GR" dirty="0"/>
          </a:p>
        </p:txBody>
      </p:sp>
      <p:sp>
        <p:nvSpPr>
          <p:cNvPr id="3" name="2 - Θέση περιεχομένου"/>
          <p:cNvSpPr>
            <a:spLocks noGrp="1"/>
          </p:cNvSpPr>
          <p:nvPr>
            <p:ph sz="quarter" idx="1"/>
          </p:nvPr>
        </p:nvSpPr>
        <p:spPr/>
        <p:txBody>
          <a:bodyPr>
            <a:normAutofit/>
          </a:bodyPr>
          <a:lstStyle/>
          <a:p>
            <a:pPr algn="ctr">
              <a:buNone/>
            </a:pPr>
            <a:r>
              <a:rPr lang="el-GR" dirty="0"/>
              <a:t>Ο </a:t>
            </a:r>
            <a:r>
              <a:rPr lang="en-US" dirty="0"/>
              <a:t>Abraham </a:t>
            </a:r>
            <a:r>
              <a:rPr lang="el-GR" dirty="0"/>
              <a:t>συνδέει τη μελαγχολία με κάποιες διαστροφές λόγω της έντασης των στοματικών καθηλώσεων, ενώ μαζί με την </a:t>
            </a:r>
            <a:r>
              <a:rPr lang="en-US" dirty="0"/>
              <a:t>Torok </a:t>
            </a:r>
            <a:r>
              <a:rPr lang="el-GR" dirty="0"/>
              <a:t>συνδέουν τη μελαγχολία με τον φετιχισμό και τη νεύρωση αποτυχίας. </a:t>
            </a:r>
          </a:p>
          <a:p>
            <a:pPr algn="ctr">
              <a:buNone/>
            </a:pPr>
            <a:r>
              <a:rPr lang="el-GR" dirty="0"/>
              <a:t>Συναντάμε δηλαδή, ασθενείς με μηχανισμούς της σχάσης &amp; της διάψευσης (αμυντικοί μηχανισμοί), όπως η τοξικομανία, σε μία προσπάθεια απόκρυψης από το ίδιο το εγώ των τραυματικών ναρκισσιστικών ελλειμμάτων που αντιστοιχούν σε καταθλιπτικούς πυρήνες.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a:t>
            </a:r>
            <a:r>
              <a:rPr lang="el-GR" dirty="0" err="1"/>
              <a:t>μελαγχολια</a:t>
            </a:r>
            <a:endParaRPr lang="el-GR" dirty="0"/>
          </a:p>
        </p:txBody>
      </p:sp>
      <p:sp>
        <p:nvSpPr>
          <p:cNvPr id="3" name="2 - Θέση περιεχομένου"/>
          <p:cNvSpPr>
            <a:spLocks noGrp="1"/>
          </p:cNvSpPr>
          <p:nvPr>
            <p:ph sz="quarter" idx="1"/>
          </p:nvPr>
        </p:nvSpPr>
        <p:spPr/>
        <p:txBody>
          <a:bodyPr/>
          <a:lstStyle/>
          <a:p>
            <a:pPr algn="ctr"/>
            <a:r>
              <a:rPr lang="el-GR" dirty="0"/>
              <a:t>Ενίοτε εκείνο που διαφεύγει από το υποκείμενο και παραμένει μασκαρεμένο, να διαφεύγει και από τον θεραπευτή.</a:t>
            </a:r>
          </a:p>
          <a:p>
            <a:pPr algn="ctr"/>
            <a:endParaRPr lang="el-GR" dirty="0"/>
          </a:p>
          <a:p>
            <a:pPr algn="ctr"/>
            <a:r>
              <a:rPr lang="el-GR" dirty="0"/>
              <a:t>Ενίοτε έρχεται ένα γεγονός, κάποιες φορές ψυχοσωματικής τάξης (πχ. τροχαίο), κάποιες φορές ένα μελαγχολικό παραληρητικό επεισόδιο για να φωτίσει τα βάθη του ψυχικού πόνου στα οποία ζει ο ασθενής, χωρίς ο ίδιος να μπορεί να λεκτικοποιήσει.</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a:t>
            </a:r>
            <a:r>
              <a:rPr lang="el-GR" dirty="0" err="1"/>
              <a:t>μελαγχολια</a:t>
            </a:r>
            <a:endParaRPr lang="el-GR" dirty="0"/>
          </a:p>
        </p:txBody>
      </p:sp>
      <p:sp>
        <p:nvSpPr>
          <p:cNvPr id="3" name="2 - Θέση περιεχομένου"/>
          <p:cNvSpPr>
            <a:spLocks noGrp="1"/>
          </p:cNvSpPr>
          <p:nvPr>
            <p:ph sz="quarter" idx="1"/>
          </p:nvPr>
        </p:nvSpPr>
        <p:spPr/>
        <p:txBody>
          <a:bodyPr/>
          <a:lstStyle/>
          <a:p>
            <a:pPr algn="ctr">
              <a:buNone/>
            </a:pPr>
            <a:r>
              <a:rPr lang="el-GR" dirty="0"/>
              <a:t>Πολλές φορές τη ρήξη προκαλεί ένα γεγονός που μπορεί να είναι θετικό, επιτυχία ή να έχει να κάνει με την κατάκτηση στόχων. </a:t>
            </a:r>
          </a:p>
          <a:p>
            <a:pPr algn="ctr">
              <a:buNone/>
            </a:pPr>
            <a:r>
              <a:rPr lang="el-GR" dirty="0"/>
              <a:t>Το ιδεώδες εγώ, όντας μεγαλομανιακό &amp; αδυσώπητο, απαιτεί την τελειότητα και ως εκ τούτου, χτυπά ανελέητα, θυμίζοντας ότι ούτε στο ελάχιστο δεν έχει αγγίξει το υποκείμενο το απόλυτο ιδανικό. </a:t>
            </a:r>
          </a:p>
          <a:p>
            <a:pPr algn="ctr">
              <a:buNone/>
            </a:pPr>
            <a:r>
              <a:rPr lang="el-GR" dirty="0"/>
              <a:t>Το εισάγει σε έναν κύκλο σισύφειων προσπαθειών κατάκτησης του απόλυτου στόχου, ο οποίος συνεχώς ξεφεύγει. </a:t>
            </a:r>
            <a:br>
              <a:rPr lang="el-GR" dirty="0"/>
            </a:br>
            <a:r>
              <a:rPr lang="el-GR" dirty="0"/>
              <a:t>Και έτσι κάθε προσπάθεια συνεπάγεται μία νέα απώλεια ενέργειας.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Περαιτέρω </a:t>
            </a:r>
            <a:r>
              <a:rPr lang="el-GR" dirty="0" err="1"/>
              <a:t>σκέψεισ</a:t>
            </a:r>
            <a:r>
              <a:rPr lang="el-GR" dirty="0"/>
              <a:t> γύρω από την αδυναμία του </a:t>
            </a:r>
            <a:r>
              <a:rPr lang="el-GR" dirty="0" err="1"/>
              <a:t>πένθουσ</a:t>
            </a:r>
            <a:r>
              <a:rPr lang="el-GR" dirty="0"/>
              <a:t> – </a:t>
            </a:r>
            <a:r>
              <a:rPr lang="el-GR" dirty="0" err="1"/>
              <a:t>μελαγχολια</a:t>
            </a:r>
            <a:endParaRPr lang="el-GR" dirty="0"/>
          </a:p>
        </p:txBody>
      </p:sp>
      <p:sp>
        <p:nvSpPr>
          <p:cNvPr id="3" name="2 - Θέση περιεχομένου"/>
          <p:cNvSpPr>
            <a:spLocks noGrp="1"/>
          </p:cNvSpPr>
          <p:nvPr>
            <p:ph sz="quarter" idx="1"/>
          </p:nvPr>
        </p:nvSpPr>
        <p:spPr/>
        <p:txBody>
          <a:bodyPr/>
          <a:lstStyle/>
          <a:p>
            <a:pPr algn="ctr">
              <a:buNone/>
            </a:pPr>
            <a:endParaRPr lang="el-GR" dirty="0"/>
          </a:p>
          <a:p>
            <a:pPr algn="ctr">
              <a:buNone/>
            </a:pPr>
            <a:endParaRPr lang="el-GR" dirty="0"/>
          </a:p>
          <a:p>
            <a:pPr algn="ctr">
              <a:buNone/>
            </a:pPr>
            <a:endParaRPr lang="el-GR" dirty="0"/>
          </a:p>
          <a:p>
            <a:pPr algn="ctr">
              <a:buNone/>
            </a:pPr>
            <a:r>
              <a:rPr lang="el-GR" dirty="0"/>
              <a:t>Ορισμένοι ασθενείς που ανήκουν σε αυτό το φάσμα, επέλεξαν συνειδητά ή και συνειδητά (κυρίως) να φύγουν από τη ζωή για να διακόψουν τον ανυπόφορο πόνο ή το ανούσιο της ύπαρξης που βίωναν.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 </a:t>
            </a:r>
          </a:p>
        </p:txBody>
      </p:sp>
      <p:sp>
        <p:nvSpPr>
          <p:cNvPr id="3" name="2 - Θέση περιεχομένου"/>
          <p:cNvSpPr>
            <a:spLocks noGrp="1"/>
          </p:cNvSpPr>
          <p:nvPr>
            <p:ph sz="quarter" idx="1"/>
          </p:nvPr>
        </p:nvSpPr>
        <p:spPr/>
        <p:txBody>
          <a:bodyPr/>
          <a:lstStyle/>
          <a:p>
            <a:pPr algn="ctr">
              <a:buNone/>
            </a:pPr>
            <a:r>
              <a:rPr lang="el-GR" dirty="0"/>
              <a:t>Η Κατερίνα – μία νέα κοπέλα με σοβαρές δυσκολίες στις διαπροσωπικές σχέσεις &amp; έντονα αισθήματα αμηχανίας όταν βρίσκεται με συνομηλίκους. </a:t>
            </a:r>
          </a:p>
          <a:p>
            <a:pPr algn="ctr">
              <a:buNone/>
            </a:pPr>
            <a:endParaRPr lang="el-GR" dirty="0"/>
          </a:p>
          <a:p>
            <a:pPr algn="ctr">
              <a:buNone/>
            </a:pPr>
            <a:r>
              <a:rPr lang="el-GR" dirty="0"/>
              <a:t>Αμέσως, αναφέρθηκε η ανάγκη της να ξεχωρίζει, κάτι που την οδηγεί να επιβάλλεται. Αργότερα, αποκάλυψε την περιφρόνηση &amp; το μίσος που νιώθει για τους ευτυχείς άλλους, «τα ανθρωπάκια», ενώ στις ονειροπολήσεις της σκότωνε τυχαίους αγνώστους για να ικανοποιήσει το μίσος της.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Freud (1915) – </a:t>
            </a:r>
            <a:r>
              <a:rPr lang="el-GR" dirty="0"/>
              <a:t>μελαγχολία </a:t>
            </a:r>
            <a:r>
              <a:rPr lang="en-US" dirty="0"/>
              <a:t>vs. </a:t>
            </a:r>
            <a:r>
              <a:rPr lang="el-GR" dirty="0" err="1"/>
              <a:t>πένθοσ</a:t>
            </a:r>
            <a:endParaRPr lang="el-GR" dirty="0"/>
          </a:p>
        </p:txBody>
      </p:sp>
      <p:sp>
        <p:nvSpPr>
          <p:cNvPr id="3" name="2 - Θέση περιεχομένου"/>
          <p:cNvSpPr>
            <a:spLocks noGrp="1"/>
          </p:cNvSpPr>
          <p:nvPr>
            <p:ph sz="quarter" idx="1"/>
          </p:nvPr>
        </p:nvSpPr>
        <p:spPr/>
        <p:txBody>
          <a:bodyPr/>
          <a:lstStyle/>
          <a:p>
            <a:pPr algn="ctr">
              <a:buNone/>
            </a:pPr>
            <a:endParaRPr lang="el-GR" dirty="0"/>
          </a:p>
          <a:p>
            <a:pPr algn="ctr">
              <a:buNone/>
            </a:pPr>
            <a:r>
              <a:rPr lang="el-GR" dirty="0"/>
              <a:t>Στη </a:t>
            </a:r>
            <a:r>
              <a:rPr lang="el-GR" b="1" dirty="0"/>
              <a:t>μελαγχολία</a:t>
            </a:r>
            <a:r>
              <a:rPr lang="el-GR" dirty="0"/>
              <a:t>, η απώλεια είναι εσωτερική, διότι αφορά την εσωτερικευμένη σχέση με το αντικείμενο (σκιά του αντικειμένου στο εγώ).</a:t>
            </a:r>
          </a:p>
          <a:p>
            <a:pPr algn="ctr">
              <a:buNone/>
            </a:pPr>
            <a:endParaRPr lang="el-GR" dirty="0"/>
          </a:p>
          <a:p>
            <a:pPr algn="ctr">
              <a:buNone/>
            </a:pPr>
            <a:endParaRPr lang="el-GR" dirty="0"/>
          </a:p>
          <a:p>
            <a:pPr algn="ctr">
              <a:buNone/>
            </a:pPr>
            <a:r>
              <a:rPr lang="el-GR" dirty="0"/>
              <a:t>Στο </a:t>
            </a:r>
            <a:r>
              <a:rPr lang="el-GR" b="1" dirty="0"/>
              <a:t>πένθος</a:t>
            </a:r>
            <a:r>
              <a:rPr lang="el-GR" dirty="0"/>
              <a:t>, η απώλεια τοποθετείται στο επίπεδο της εξωτερικής πραγματικότητας.</a:t>
            </a:r>
          </a:p>
          <a:p>
            <a:pPr algn="ctr">
              <a:buNone/>
            </a:pP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Διακατέχεται από μεγάλη ανάγκη επιβεβαίωσης για οποιεσδήποτε κινήσεις &amp; επιλογές της. Αισθάνεται, επίσης, ότι έχει περάσει τη μέχρι τώρα ζωή της πολύ μόνη, «ένιωθα πολύ διαφορετική από τους άλλους και έπρεπε να το κρύβω, γι αυτό τους απέφευγα». </a:t>
            </a:r>
          </a:p>
          <a:p>
            <a:pPr algn="ctr">
              <a:buNone/>
            </a:pPr>
            <a:endParaRPr lang="el-GR" dirty="0"/>
          </a:p>
          <a:p>
            <a:pPr algn="ctr">
              <a:buNone/>
            </a:pPr>
            <a:r>
              <a:rPr lang="el-GR" dirty="0"/>
              <a:t>Η σχέση με τους γονείς της ήταν πάντα μία σχέση </a:t>
            </a:r>
            <a:r>
              <a:rPr lang="el-GR" b="1" dirty="0"/>
              <a:t>ερημιάς</a:t>
            </a:r>
            <a:r>
              <a:rPr lang="el-GR" dirty="0"/>
              <a:t>. Από όσο θυμάται τον εαυτό της ένιωθε στερημένη από τη μητέρα της, μία μητέρα καλή, αλλά αδύναμη &amp; ακυρωμένη από τον πατέρα. Ο πατέρας τη σχολίαζε &amp; την υποτιμούσε.</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Για τον πατέρα</a:t>
            </a:r>
            <a:r>
              <a:rPr lang="en-US" dirty="0"/>
              <a:t>:</a:t>
            </a:r>
            <a:r>
              <a:rPr lang="el-GR" dirty="0"/>
              <a:t> «μέσα μου τον μισούσα για την αλαζονεία του, όμως με είχε επιλέξει ως το εκλεκτό του παιδί που θα εκπλήρωνε τις ανεκπλήρωτες προσδοκίες του».</a:t>
            </a:r>
          </a:p>
          <a:p>
            <a:pPr algn="ctr">
              <a:buNone/>
            </a:pPr>
            <a:endParaRPr lang="el-GR" dirty="0"/>
          </a:p>
          <a:p>
            <a:pPr algn="ctr">
              <a:buNone/>
            </a:pPr>
            <a:r>
              <a:rPr lang="el-GR" dirty="0"/>
              <a:t>Μέσα στη θεραπεία, το μίσος εμφανίζεται όταν υποχωρεί &amp; καταρρέει η υπερβολική εξιδανίκευση, που χαρακτηρίζει τις παντοδυναμικές φάσεις του πατέρα «όλα μπορείς να τα καταφέρεις» (γονεϊκή ρήση). Έτσι, δεν δοκιμάζει η ίδια να ανακαλύψει τι επιθυμεί από τη ζωή της.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normAutofit lnSpcReduction="10000"/>
          </a:bodyPr>
          <a:lstStyle/>
          <a:p>
            <a:pPr algn="ctr">
              <a:buNone/>
            </a:pPr>
            <a:r>
              <a:rPr lang="el-GR" dirty="0"/>
              <a:t>Εξαρχής,  γίνεται εμφανής η σοβαρή ναρκισσιστική παθολογία στην κατεύθυνση της οριακής προβληματικής</a:t>
            </a:r>
            <a:r>
              <a:rPr lang="en-US" dirty="0"/>
              <a:t>: </a:t>
            </a:r>
            <a:r>
              <a:rPr lang="el-GR" dirty="0"/>
              <a:t>«μου είναι δύσκολο να είμαι διαφορετική από τους άλλους. Καλύτερα να μην με βλέπουν καθόλου. Προτιμώ τους όμοιους γιατί εγώ είμαι τέλεια, επομένως γιατί να επιδιώξω τη διαφορά;… Τα θέλω όλα ή τίποτα. Ή περιφρονώ ή εξαρτώμαι», λέει η ίδια. </a:t>
            </a:r>
          </a:p>
          <a:p>
            <a:pPr algn="ctr">
              <a:buNone/>
            </a:pPr>
            <a:endParaRPr lang="el-GR" dirty="0"/>
          </a:p>
          <a:p>
            <a:pPr algn="ctr">
              <a:buNone/>
            </a:pPr>
            <a:r>
              <a:rPr lang="el-GR" dirty="0"/>
              <a:t>Παρατηρείται επίσης, η ακραία μορφή της ναρκισσιστικής επιλογής αντικειμένου</a:t>
            </a:r>
            <a:r>
              <a:rPr lang="en-US" dirty="0"/>
              <a:t>: </a:t>
            </a:r>
            <a:r>
              <a:rPr lang="el-GR" dirty="0"/>
              <a:t>«με διεγείρει να με επιθυμεί ο άλλος, όποιος και να είναι».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Για τις σεξουαλικές της σχέσεις, αναφέρει πως είναι στιγμές κατοχής του άλλου. Αρχικά υπάρχει η ευχαρίστηση ότι ο άλλος τη θέλει &amp; την χρειάζεται και μετά, όταν τελειώνει αυτό, δεν υπάρχει καμία ικανοποίηση, καμία πληρότητα, σα να μην υπήρξε ο άλλος, σα να ήταν φάντασμα. Η ίδια αισθάνεται εξαιρετικά αποξενωμένη από το σώμα της. </a:t>
            </a:r>
          </a:p>
          <a:p>
            <a:pPr algn="ctr">
              <a:buNone/>
            </a:pPr>
            <a:endParaRPr lang="el-GR" dirty="0"/>
          </a:p>
          <a:p>
            <a:pPr algn="ctr">
              <a:buNone/>
            </a:pPr>
            <a:r>
              <a:rPr lang="el-GR" dirty="0"/>
              <a:t>Διαισθάνεται ότι η αποξένωση από τους άλλους σχετίζεται με την αποξένωση που νιώθει και από το σώμα της.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normAutofit fontScale="92500" lnSpcReduction="10000"/>
          </a:bodyPr>
          <a:lstStyle/>
          <a:p>
            <a:pPr algn="ctr">
              <a:buNone/>
            </a:pPr>
            <a:r>
              <a:rPr lang="el-GR" dirty="0"/>
              <a:t>Καθώς η θεραπεία προχωρά και χτίζει νέο περιβάλλον με νέες διαπροσωπικές σχέσεις, αναφέρει ότι αρχίζει να νιώθει δυνατή και ότι ετοιμάζεται να φύγει για κάποιες σπουδές στο εξωτερικό και ότι θέλει να κλείσει τη θεραπεία. Σημάδια είχε δείξει πολύ νωρίς μέσα στη θεραπεία, καθώς απουσίαζε συχνά, γεγονός που κινητοποιούσε αντιμεταβιβαστικά συναισθήματα ματαίωσης του θεραπευτικού έργου.</a:t>
            </a:r>
          </a:p>
          <a:p>
            <a:pPr algn="ctr">
              <a:buNone/>
            </a:pPr>
            <a:r>
              <a:rPr lang="el-GR" dirty="0"/>
              <a:t>  </a:t>
            </a:r>
          </a:p>
          <a:p>
            <a:pPr algn="ctr">
              <a:buNone/>
            </a:pPr>
            <a:r>
              <a:rPr lang="el-GR" dirty="0"/>
              <a:t>Η αναλύτρια τονίζει ότι κατά καιρούς αισθάνεται ότι την βάζει στη θέση της τόσο απαραίτητης, αλλά κατά βάση ακυρωμένης μητέρας. Σκέφτεται επίσης, ότι ο λόγος που σταματά είναι ότι θυμώνει πολύ με την εξάρτησή της από την αναλύτρια και θέλει να αποδείξει ότι τα καταφέρνει χωρίς την παρουσία της.</a:t>
            </a:r>
          </a:p>
          <a:p>
            <a:pPr algn="ctr">
              <a:buNone/>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normAutofit fontScale="92500" lnSpcReduction="10000"/>
          </a:bodyPr>
          <a:lstStyle/>
          <a:p>
            <a:pPr algn="ctr">
              <a:buNone/>
            </a:pPr>
            <a:r>
              <a:rPr lang="el-GR" dirty="0"/>
              <a:t>Πολλά χρόνια αργότερα, η Κατερίνα επιστρέφει, μεσήλικη &amp; ψυχικά κουρασμένη. Έχουν μεσολαβήσει μελαγχολικά επεισόδια &amp; σχέσεις με γιατρούς που βιώθηκαν διωκτικά. Όλα τα μελαγχολικά επεισόδια είχαν ως αφετηρία το αίσθημα του ηθικού εκμηδενισμού σε σχέση με ένα εξωτερικό αντικείμενο. Η ίδια εγκλωβίστηκε σε ένα σχήμα επαναλήψεων που δεν μπορούσε να διαφύγει.</a:t>
            </a:r>
          </a:p>
          <a:p>
            <a:pPr algn="ctr">
              <a:buNone/>
            </a:pPr>
            <a:endParaRPr lang="el-GR" dirty="0"/>
          </a:p>
          <a:p>
            <a:pPr algn="ctr">
              <a:buNone/>
            </a:pPr>
            <a:r>
              <a:rPr lang="el-GR" dirty="0"/>
              <a:t>Θεωρούσε ότι έβρισκε το απόλυτο αντικείμενο &amp; στη συνέχεια βίωνε τον πόνο της απόλυτης απογοήτευσης &amp; όντας αδύναμη να δομήσει την ύπαρξή της με μικρές απώλειες και μικρά πένθη, είχε ζήσει με το συνεχές αίσθημα του αφανισμού του εαυτού της.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Προέχει το αίσθημα του τεράστιου ψυχικού πόνου &amp; του ναρκισσιστικού κατακερματισμού. Η ίδια αναφέρει «έχω πολλούς εαυτούς, που είναι άσχετοι και δεν συνδέονται μεταξύ τους».  </a:t>
            </a:r>
          </a:p>
          <a:p>
            <a:pPr algn="ctr">
              <a:buNone/>
            </a:pPr>
            <a:endParaRPr lang="el-GR" dirty="0"/>
          </a:p>
          <a:p>
            <a:pPr algn="ctr">
              <a:buNone/>
            </a:pPr>
            <a:r>
              <a:rPr lang="el-GR" dirty="0"/>
              <a:t>Έχει αποπειραθεί να βάλει τέλος στη ζωή της και αναπτύσσει την άποψη ότι η αυτοκτονία, εκτός από την κατάργηση του πόνου, δίνει την ευκαιρία στο άτομο να πάρει ρεβάνς από τη βιολογία, καθώς έχει τον πλήρη έλεγχο πάνω στο σώμα του.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normAutofit lnSpcReduction="10000"/>
          </a:bodyPr>
          <a:lstStyle/>
          <a:p>
            <a:pPr algn="ctr">
              <a:buNone/>
            </a:pPr>
            <a:r>
              <a:rPr lang="el-GR" dirty="0"/>
              <a:t>Η εργασία επικεντρώνεται στον μελαγχολικό πυρήνα και στοχεύει στην ύφεση των μελαγχολικών επεισοδίων, τα οποία έχουν να κάνουν με τραυματικές ελλείψεις, κενά &amp; αποστερήσεις. Η αποστέρηση του πρωτογενούς αντικειμένου έρχεται στην επιφάνεια. </a:t>
            </a:r>
          </a:p>
          <a:p>
            <a:pPr algn="ctr">
              <a:buNone/>
            </a:pPr>
            <a:endParaRPr lang="el-GR" dirty="0"/>
          </a:p>
          <a:p>
            <a:pPr algn="ctr">
              <a:buNone/>
            </a:pPr>
            <a:r>
              <a:rPr lang="el-GR" dirty="0"/>
              <a:t>Βλέπει όνειρο όπου ο εαυτό της συρρικνώνεται σε ένα έμβρυο φυλακισμένο μέσα σε ένα αυγό με άθραυστο κέλυφος &amp; οι συνειρμοί της οδηγούν σε μία σχέση με μία νεκρή μήτρα και μητέρα. Θα μπορέσει να σπάσει το κέλυφος για να απελευθερωθεί;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Σε άλλο όνειρο, βλέπει ότι βρίσκεται πίσω από ένα κλειστό τζάμι που την απομονώνει από όλο τον κόσμο, ενώ πασχίζει να την δουν οι διαβάτες που περνούν απ έξω. Οι συνειρμοί της αυτή τη φορά οδηγούν στην απέραντη μοναξιά που ένιωθε όταν ήταν παιδί και γύριζε μόνη από το σχολείο. Παρόμοια συναισθήματα ένιωθε ότι έπρεπε να έρθει στο γραφείο της αναλύτριας. Και εκεί θα αποκαλύψει πόσο τη θύμωνε ο περιορισμός του χρόνου και ότι έπρεπε να μοιράζεται την ψυχαναλύτρια με άλλα «ενοχλητικά &amp; αντιπαθή» πρόσωπα. Αυτός ήταν και ο λόγος που δεν επέστρεφε τόσα χρόνια στη θεραπεία.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Ο πυρήνας της μελαγχολίας της Κατερίνας</a:t>
            </a:r>
            <a:r>
              <a:rPr lang="en-US" dirty="0"/>
              <a:t>: </a:t>
            </a:r>
            <a:r>
              <a:rPr lang="el-GR" dirty="0"/>
              <a:t>η αδυναμία πρόσβασης σε ένα πρωτογενές αντικείμενο με το οποίο να μπορεί να υπάρξει μία αδιατάρακτη συμβιωτική αρχικά σχέση χωρίς αρπακτικές επεμβάσεις. Το τρίτο πρόσωπο βιώνεται από την ίδια ως σφετεριστής και εκεί ξεκινούν τα αισθήματα του μίσους</a:t>
            </a:r>
            <a:r>
              <a:rPr lang="en-US" dirty="0"/>
              <a:t>:</a:t>
            </a:r>
            <a:r>
              <a:rPr lang="el-GR" dirty="0"/>
              <a:t> να σε καταστρέψω, γιατί με εγκαταλείπεις και συνεργείς με τον σφετεριστή, θα καταστρέψω τη σχέση μας και ας κλειστώ έξω από τον κόσμο.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(1927) – </a:t>
            </a:r>
            <a:r>
              <a:rPr lang="el-GR" dirty="0"/>
              <a:t>Μελαγχολία </a:t>
            </a:r>
          </a:p>
        </p:txBody>
      </p:sp>
      <p:sp>
        <p:nvSpPr>
          <p:cNvPr id="3" name="2 - Θέση περιεχομένου"/>
          <p:cNvSpPr>
            <a:spLocks noGrp="1"/>
          </p:cNvSpPr>
          <p:nvPr>
            <p:ph sz="quarter" idx="1"/>
          </p:nvPr>
        </p:nvSpPr>
        <p:spPr/>
        <p:txBody>
          <a:bodyPr/>
          <a:lstStyle/>
          <a:p>
            <a:pPr algn="ctr">
              <a:buNone/>
            </a:pPr>
            <a:r>
              <a:rPr lang="el-GR" b="1" dirty="0"/>
              <a:t>Αμφιθυμία</a:t>
            </a:r>
            <a:r>
              <a:rPr lang="en-US" dirty="0"/>
              <a:t>: </a:t>
            </a:r>
            <a:r>
              <a:rPr lang="el-GR" dirty="0"/>
              <a:t>σύνδεση με την ύπαρξη ενός «θετικού» και ενός «αρνητικού» ναρκισσισμού. Όπως στη μελαγχολία παρατηρείται η αγάπη εαυτού και το μίσος εαυτού. </a:t>
            </a:r>
          </a:p>
          <a:p>
            <a:pPr algn="ctr">
              <a:buNone/>
            </a:pPr>
            <a:endParaRPr lang="el-GR" dirty="0"/>
          </a:p>
          <a:p>
            <a:pPr algn="ctr">
              <a:buNone/>
            </a:pPr>
            <a:r>
              <a:rPr lang="el-GR" dirty="0"/>
              <a:t>Πίσω από κάθε επεισόδιο μελαγχολικής κατάθλιψης βρίσκεται μία απογοήτευση στην αγάπη. Μέσω της ανάλυσης αποκαλύπτεται πως η απογοήτευση είχε παθογόνο συνέπεια, διότι ο ασθενής είδε στο ασυνείδητό του την απογοήτευση ως επανάληψη μιας αρχικής βρεφικής τραυματικής εμπειρίας και ο ίδιος την αντιμετώπισε ως τέτοια.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Η μελαγχολία έρχεται όταν μη διεργασμένα πένθη που αφορούν τη σχέση με τα πρωτογενή αντικείμενα ενεργοποιούνται μετά από απογοητεύσεις που απορρέουν από σχέσεις με εξωτερικά αντικείμενα, με προεξάρχουσα την απογοήτευση από τη θεραπεύτριά της. Κι έτσι η Κατερίνα παραδίδεται όλο και περισσότερο στο ιδεώδες του εγώ της, ως προϊόν προβολής του παιδικού ναρκισσισμού στα πρωτογενή αντικείμενα. Καταφέρνει αδυσώπητα πλήγματα που οδηγούν στην αποσταθεροποίηση του εγώ και στην παλινδρόμησή του.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normAutofit lnSpcReduction="10000"/>
          </a:bodyPr>
          <a:lstStyle/>
          <a:p>
            <a:pPr algn="ctr">
              <a:buNone/>
            </a:pPr>
            <a:r>
              <a:rPr lang="el-GR" dirty="0"/>
              <a:t>Φαίνεται πως η θεραπευτική εργασία έχει παραμείνει στο επίπεδο των σχέσεων με τα εξωτερικά αντικείμενα και δεν έχει καταφέρει να τροποποιήσει τη σχέση με τα εσωτερικά, επομένως δεν έχει αμβλύνει τις ναρκισσιστικές της πληγές.</a:t>
            </a:r>
          </a:p>
          <a:p>
            <a:pPr algn="ctr">
              <a:buNone/>
            </a:pPr>
            <a:r>
              <a:rPr lang="el-GR" dirty="0"/>
              <a:t> </a:t>
            </a:r>
          </a:p>
          <a:p>
            <a:pPr algn="ctr">
              <a:buNone/>
            </a:pPr>
            <a:r>
              <a:rPr lang="el-GR" dirty="0"/>
              <a:t>Ίσως λόγω της πρόωρης διακοπής, η θεραπευτική σχέση έχει οδηγήσει σε νέες ενσωματώσεις, ενώ οι ενδοβολές έχουν παραμείνει σταθερές. Κι έτσι η Κατερίνα θα καταφύγει πάλι στο απόλυτο ιδανικό, που πρέπει να κατακτήσει, και έχοντας πάντα ως αναφορά το πατρικό μορφοειδώλου ιδεώδες του εγώ της.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normAutofit fontScale="92500"/>
          </a:bodyPr>
          <a:lstStyle/>
          <a:p>
            <a:pPr algn="ctr">
              <a:buNone/>
            </a:pPr>
            <a:r>
              <a:rPr lang="el-GR" dirty="0"/>
              <a:t>Η κατάκτηση του απόλυτου πραγματοποιείται με τον στοματικό τρόπο</a:t>
            </a:r>
            <a:r>
              <a:rPr lang="en-US" dirty="0"/>
              <a:t>: </a:t>
            </a:r>
            <a:r>
              <a:rPr lang="el-GR" dirty="0"/>
              <a:t>δεν μπορεί να υπάρχει συμβιβασμός, καθυστέρηση στην κατάκτηση. Η λογική της απόκτησης του όλου ή καθόλου δεν πρόκειται μόνο για έναν λιβιδινικό στόχο ή στόχο ευχαρίστησης, αλλά για έναν στόχο ναρκισσιστικό. </a:t>
            </a:r>
          </a:p>
          <a:p>
            <a:pPr algn="ctr">
              <a:buNone/>
            </a:pPr>
            <a:r>
              <a:rPr lang="el-GR" dirty="0"/>
              <a:t>Το εξωτερικό αντικείμενο στη συσχέτισή του με το εσωτερικό ναρκισσιστικό αντικείμενο, όταν θα πρέπει να αποβληθεί με έναν πρωκτικό τρόπο, παίρνει μαζί του ένα μέρος από τον εαυτό του και δημιουργεί την αίσθηση της ναρκισσιστικής απώλειας. </a:t>
            </a:r>
          </a:p>
          <a:p>
            <a:pPr algn="ctr">
              <a:buNone/>
            </a:pPr>
            <a:r>
              <a:rPr lang="el-GR" dirty="0"/>
              <a:t>Όταν δηλαδή έρχεται η απογοήτευση, ενεργοποιείται κάθε φορά η πρωτογενής ναρκισσιστική απογοήτευση.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Το εγώ γεμίζει από σκιές &amp; σε κάθε μελαγχολικό επεισόδιο εκείνο το οποίο χάνεται είναι μέρος του εαυτού και οδηγεί την Κατερίνα στην εκμηδένιση. </a:t>
            </a:r>
          </a:p>
          <a:p>
            <a:pPr algn="ctr">
              <a:buNone/>
            </a:pPr>
            <a:r>
              <a:rPr lang="el-GR" dirty="0"/>
              <a:t>Η διεργασία του πένθους είναι αδύνατη, διότι λόγω της σύγχυσης του υποκειμένου – αντικειμένου, το πένθος θα αφορά τον ίδιο τον εαυτό και όχι το αντικείμενο. </a:t>
            </a:r>
          </a:p>
          <a:p>
            <a:pPr algn="ctr">
              <a:buNone/>
            </a:pPr>
            <a:r>
              <a:rPr lang="el-GR" dirty="0"/>
              <a:t>Η αδυναμία του πένθους θα οδηγήσει στη συνεχή παλινδρόμηση . </a:t>
            </a:r>
          </a:p>
          <a:p>
            <a:pPr algn="ctr">
              <a:buNone/>
            </a:pPr>
            <a:r>
              <a:rPr lang="el-GR" dirty="0"/>
              <a:t>Επανέρχονται, λοιπόν, όλα τα πρώιμα αισθήματα μίσους, οργής &amp; παρανοειδούς θέασης των άλλων.</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Έτσι, το πόσο «σπουδαία είμαι» δίνει τη θέση του στο «είμαι ένα σκουπίδι». </a:t>
            </a:r>
          </a:p>
          <a:p>
            <a:pPr algn="ctr">
              <a:buNone/>
            </a:pPr>
            <a:r>
              <a:rPr lang="el-GR" dirty="0"/>
              <a:t>Δηλαδή, ο θετικός ναρκισσισμός είναι σε πλήρη κάμψη με τον αρνητικό ναρκισσισμό, ο οποίος δεσπόζει. </a:t>
            </a:r>
          </a:p>
          <a:p>
            <a:pPr algn="ctr">
              <a:buNone/>
            </a:pPr>
            <a:endParaRPr lang="el-GR" dirty="0"/>
          </a:p>
          <a:p>
            <a:pPr algn="ctr">
              <a:buNone/>
            </a:pPr>
            <a:r>
              <a:rPr lang="el-GR" dirty="0"/>
              <a:t>Μετά την επιστροφή της Κατερίνας και ενώ τα συναισθήματα ψυχικού πόνου και απογοήτευσης εκφράζονται στις συνεδρίες, επανέρχονται στις αφηγήσεις της τραυματικά γεγονότα που χάραξαν τη ζωή της στα χρόνια που μεσολάβησαν.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«Δεν αντιλαμβάνεστε τι ήταν για μένα αυτό που ζούσα γιατί με βλέπετε σαν τον μέσο κοινό άνθρωπο. Δεν είμαι όμως ο μέσος κοινός άνθρωπος και με ενοχλεί πολύ που δεν το καταλαβαίνετε. Με προσβάλλει». </a:t>
            </a:r>
          </a:p>
          <a:p>
            <a:pPr algn="ctr">
              <a:buNone/>
            </a:pPr>
            <a:r>
              <a:rPr lang="el-GR" dirty="0"/>
              <a:t>Η αναλύτρια απαντά</a:t>
            </a:r>
            <a:r>
              <a:rPr lang="en-US" dirty="0"/>
              <a:t>: </a:t>
            </a:r>
            <a:r>
              <a:rPr lang="el-GR" dirty="0"/>
              <a:t>«Με βλέπετε να σας βλέπω σαν τον μέσο κοινό άνθρωπο … Μήπως γιατί δυσκολεύεστε να εντοπίσετε, να ανακαλύψετε τον εαυτό σας μέσα σ αυτό που συμβαίνει;»</a:t>
            </a:r>
          </a:p>
          <a:p>
            <a:pPr algn="ctr">
              <a:buNone/>
            </a:pPr>
            <a:endParaRPr lang="el-GR" dirty="0"/>
          </a:p>
          <a:p>
            <a:pPr algn="ctr">
              <a:buNone/>
            </a:pPr>
            <a:r>
              <a:rPr lang="el-GR" dirty="0"/>
              <a:t>Μένει σιωπηλή &amp; εμφανώς θυμωμένη.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normAutofit/>
          </a:bodyPr>
          <a:lstStyle/>
          <a:p>
            <a:pPr algn="ctr">
              <a:buNone/>
            </a:pPr>
            <a:endParaRPr lang="el-GR" dirty="0"/>
          </a:p>
          <a:p>
            <a:pPr algn="ctr">
              <a:buNone/>
            </a:pPr>
            <a:r>
              <a:rPr lang="el-GR" dirty="0"/>
              <a:t>Η Κατερίνα αρχίζει να διαπιστώνει ότι έχει ζήσει τη ζωή της εξαρτημένη από τον θαυμασμό των άλλων. Κι ότι όλα αυτά τα χρόνια τελικά δεν είχε πραγματικά επενδύσει στον εαυτό της. </a:t>
            </a:r>
          </a:p>
          <a:p>
            <a:pPr algn="ctr">
              <a:buNone/>
            </a:pPr>
            <a:endParaRPr lang="el-GR" dirty="0"/>
          </a:p>
          <a:p>
            <a:pPr algn="ctr">
              <a:buNone/>
            </a:pPr>
            <a:r>
              <a:rPr lang="el-GR" dirty="0"/>
              <a:t>Αυτή η συνειδητοποίηση έχει πολύ πόνο, γιατί ο χρόνος δεν γυρίζει πίσω. </a:t>
            </a:r>
          </a:p>
          <a:p>
            <a:pPr>
              <a:buNone/>
            </a:pP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Αναφέρει ένα νέο όνειρο, στο οποίο μπαίνει στο σπίτι της και κλειδώνει την πόρτα της. Ένας άγνωστος κάθεται δίπλα στο τζάκι της και την υποδέχεται με ένα ποτήρι κόκκινο κρασί και γρήγορα αναγνωρίζει στο πρόσωπό του έναν αγαπητό φίλο. </a:t>
            </a:r>
          </a:p>
          <a:p>
            <a:pPr algn="ctr">
              <a:buNone/>
            </a:pPr>
            <a:endParaRPr lang="el-GR" dirty="0"/>
          </a:p>
          <a:p>
            <a:pPr algn="ctr">
              <a:buNone/>
            </a:pPr>
            <a:r>
              <a:rPr lang="el-GR" dirty="0"/>
              <a:t>Κι η αναλύτρια της απαντά «αυτός ο άγνωστος, αλλά και τόσο οικείος ξένος είναι άραγε η εργασία που έχουμε ξεκινήσει και σας φέρνει σε επαφή με τον δικό σας εαυτό;»</a:t>
            </a:r>
          </a:p>
          <a:p>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Η έξοδος από τη μελαγχολία οδηγεί στην από – ενσωμάτωση πλευρών του πρώιμου γονεϊκού ειδώλου και στη σταδιακή άρση της διχοτόμησης καλού αλλά αδύναμου αντικειμένου μητέρας και κακού αλλά παντοδύναμου &amp; δαιμονοποιημένου αντικειμένου πατέρα. </a:t>
            </a:r>
          </a:p>
          <a:p>
            <a:pPr algn="ctr">
              <a:buNone/>
            </a:pPr>
            <a:endParaRPr lang="el-GR" dirty="0"/>
          </a:p>
          <a:p>
            <a:pPr algn="ctr">
              <a:buNone/>
            </a:pPr>
            <a:r>
              <a:rPr lang="el-GR" dirty="0"/>
              <a:t>Και σταδιακά, μέσω αυτής της εργασίας πάνω στο ιδεώδες του εγώ, η διεργασία του πένθους γίνεται πια δυνατή. Η Κατερίνα μπορεί να βιώνει μικρά πένθη και να κρατά πλευρές της σχέσης με άλλους, που πριν θα έχανε.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r>
              <a:rPr lang="el-GR" dirty="0"/>
              <a:t>Το ιδεώδες έχει εγκαταλείψει σε σημαντικό βαθμό το παντοδυναμικό σχήμα του και φαίνεται να υποχωρεί το μίσος και να αναπτύσσεται μια ορισμένη φροντίδα. </a:t>
            </a:r>
          </a:p>
          <a:p>
            <a:pPr algn="ctr">
              <a:buNone/>
            </a:pPr>
            <a:r>
              <a:rPr lang="el-GR" dirty="0"/>
              <a:t>Η αργή αλλά σταθερή απαρτίωση του ιδεώδους του εγώ σχετίζεται με την από- ενσωμάτωση, η οποία διακρίνεται καθαρά από την εγκατάλειψη της προσφυγής στα λόγια του πατέρα. </a:t>
            </a:r>
          </a:p>
          <a:p>
            <a:pPr algn="ctr">
              <a:buNone/>
            </a:pPr>
            <a:endParaRPr lang="el-GR" dirty="0"/>
          </a:p>
          <a:p>
            <a:pPr algn="ctr">
              <a:buNone/>
            </a:pPr>
            <a:r>
              <a:rPr lang="el-GR" dirty="0"/>
              <a:t>Η Κατερίνα σταδιακά μιλά με τα δικά της λόγια για τον εαυτό της και εκ μέρους του εαυτού της.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(1927) – </a:t>
            </a:r>
            <a:r>
              <a:rPr lang="el-GR" dirty="0"/>
              <a:t>Μελαγχολία </a:t>
            </a:r>
          </a:p>
        </p:txBody>
      </p:sp>
      <p:sp>
        <p:nvSpPr>
          <p:cNvPr id="3" name="2 - Θέση περιεχομένου"/>
          <p:cNvSpPr>
            <a:spLocks noGrp="1"/>
          </p:cNvSpPr>
          <p:nvPr>
            <p:ph sz="quarter" idx="1"/>
          </p:nvPr>
        </p:nvSpPr>
        <p:spPr/>
        <p:txBody>
          <a:bodyPr/>
          <a:lstStyle/>
          <a:p>
            <a:pPr algn="ctr">
              <a:buNone/>
            </a:pPr>
            <a:r>
              <a:rPr lang="el-GR" dirty="0"/>
              <a:t>Τοποθετεί τη μελαγχολία στο ναρκισσιστικό στάδιο της σχέσης με το αντικείμενο, όπου η απώλεια του αντικειμένου αντιμετωπίζεται από το υποκείμενο με ενσωμάτωση (έναν μηχανισμό ενδοβολής που αντικατοπτρίζει τη φυσική ενσωμάτωση μέσω του στόματος). </a:t>
            </a:r>
          </a:p>
          <a:p>
            <a:pPr algn="ctr">
              <a:buNone/>
            </a:pPr>
            <a:endParaRPr lang="el-GR" dirty="0"/>
          </a:p>
          <a:p>
            <a:pPr algn="ctr">
              <a:buNone/>
            </a:pPr>
            <a:r>
              <a:rPr lang="el-GR" dirty="0"/>
              <a:t>Στο μελαγχολικό άτομο </a:t>
            </a:r>
            <a:r>
              <a:rPr lang="el-GR" dirty="0" err="1"/>
              <a:t>παρατειρείται</a:t>
            </a:r>
            <a:r>
              <a:rPr lang="el-GR" dirty="0"/>
              <a:t> μία ριζική διαταραχή των λιβιδικών του σχέσεων με το αντικείμενο λόγω σοβαρής σύγκρουσης των αμφιθυμικών του συναισθημάτων.</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a:t>
            </a:r>
          </a:p>
        </p:txBody>
      </p:sp>
      <p:sp>
        <p:nvSpPr>
          <p:cNvPr id="3" name="2 - Θέση περιεχομένου"/>
          <p:cNvSpPr>
            <a:spLocks noGrp="1"/>
          </p:cNvSpPr>
          <p:nvPr>
            <p:ph sz="quarter" idx="1"/>
          </p:nvPr>
        </p:nvSpPr>
        <p:spPr/>
        <p:txBody>
          <a:bodyPr/>
          <a:lstStyle/>
          <a:p>
            <a:pPr algn="ctr">
              <a:buNone/>
            </a:pPr>
            <a:endParaRPr lang="el-GR" dirty="0"/>
          </a:p>
          <a:p>
            <a:pPr algn="ctr">
              <a:buNone/>
            </a:pPr>
            <a:r>
              <a:rPr lang="el-GR" dirty="0"/>
              <a:t>Μέσω της θεραπείας έχει αντιμετωπιστεί επίσης, η απέραντη σωματική κόπωση και τα σχετικά θέματα σωματικής υγείας που ανέκυπταν. </a:t>
            </a:r>
          </a:p>
          <a:p>
            <a:pPr algn="ctr">
              <a:buNone/>
            </a:pPr>
            <a:endParaRPr lang="el-GR" dirty="0"/>
          </a:p>
          <a:p>
            <a:pPr algn="ctr">
              <a:buNone/>
            </a:pPr>
            <a:r>
              <a:rPr lang="el-GR" dirty="0"/>
              <a:t>Η αναλύτρια διαπιστώνει πως το μεγαλύτερο μέρος της πολύ μεγάλης σωματικής κόπωσης αφορά τις διεργασίες του πένθους.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 - </a:t>
            </a:r>
            <a:r>
              <a:rPr lang="el-GR" dirty="0" err="1"/>
              <a:t>Επίλογοσ</a:t>
            </a:r>
            <a:endParaRPr lang="el-GR" dirty="0"/>
          </a:p>
        </p:txBody>
      </p:sp>
      <p:sp>
        <p:nvSpPr>
          <p:cNvPr id="3" name="2 - Θέση περιεχομένου"/>
          <p:cNvSpPr>
            <a:spLocks noGrp="1"/>
          </p:cNvSpPr>
          <p:nvPr>
            <p:ph sz="quarter" idx="1"/>
          </p:nvPr>
        </p:nvSpPr>
        <p:spPr/>
        <p:txBody>
          <a:bodyPr>
            <a:normAutofit lnSpcReduction="10000"/>
          </a:bodyPr>
          <a:lstStyle/>
          <a:p>
            <a:pPr algn="ctr">
              <a:buNone/>
            </a:pPr>
            <a:r>
              <a:rPr lang="el-GR" dirty="0"/>
              <a:t>Φαίνεται πως πρώιμες μείζονες απογοητεύσεις δεν επέτρεψαν στη λειτουργία της ενδοβολής την εγκατάσταση εσωτερικών αντικειμένων διαφοροποιημένων από τον εαυτό. Τα αντικείμενα παρέμεναν ναρκισσιστικά, δημιουργώντας έτσι μελαγχολικούς πυρήνες. Έτσι, το ιδεώδες εγώ, παρέμενε σε μία πρώιμη μορφή, μη τροποποιημένη από την αρχή της πραγματικότητας. </a:t>
            </a:r>
          </a:p>
          <a:p>
            <a:pPr algn="ctr">
              <a:buNone/>
            </a:pPr>
            <a:r>
              <a:rPr lang="el-GR" dirty="0"/>
              <a:t>Αυτό οδηγούσε σε αλλεπάλληλες απογοητεύσεις και όλη η οργή που αναπτυσσόταν, στρέφονταν εναντίον των ναρκισσιστικών εσωτερικών αντικειμένων και στο βίωμα του αφανισμού (μελαγχολία).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 - </a:t>
            </a:r>
            <a:r>
              <a:rPr lang="el-GR" dirty="0" err="1"/>
              <a:t>Επίλογοσ</a:t>
            </a:r>
            <a:endParaRPr lang="el-GR" dirty="0"/>
          </a:p>
        </p:txBody>
      </p:sp>
      <p:sp>
        <p:nvSpPr>
          <p:cNvPr id="3" name="2 - Θέση περιεχομένου"/>
          <p:cNvSpPr>
            <a:spLocks noGrp="1"/>
          </p:cNvSpPr>
          <p:nvPr>
            <p:ph sz="quarter" idx="1"/>
          </p:nvPr>
        </p:nvSpPr>
        <p:spPr/>
        <p:txBody>
          <a:bodyPr>
            <a:normAutofit/>
          </a:bodyPr>
          <a:lstStyle/>
          <a:p>
            <a:pPr algn="ctr">
              <a:buNone/>
            </a:pPr>
            <a:r>
              <a:rPr lang="el-GR" dirty="0"/>
              <a:t>Η θεραπεία επέτρεψε τη λειτουργία της ενδοβολής, αφού πρώτα από – ενσωματώθηκαν τα πρώιμα φαντασιακά θραύσματα των σχέσεων με τα ναρκισσιστικά αντικείμενα. </a:t>
            </a:r>
          </a:p>
          <a:p>
            <a:pPr algn="ctr">
              <a:buNone/>
            </a:pPr>
            <a:r>
              <a:rPr lang="el-GR" dirty="0"/>
              <a:t> </a:t>
            </a:r>
          </a:p>
          <a:p>
            <a:pPr algn="ctr">
              <a:buNone/>
            </a:pPr>
            <a:r>
              <a:rPr lang="el-GR" dirty="0"/>
              <a:t>Ο θεραπευτής θα χρειαστεί να περιμένει τη στιγμή που ο ίδιος ως αντικείμενο θα συναντηθεί με το καλά φυλαγμένο ναρκισσιστικό αντικείμενο και σταδιακά, μέσω ταυτίσεων, να δημιουργήσει ένα εσωτερικό καλοήθες αντικείμενο διαφοροποιημένο και με προστατευτικό χαρακτήρα. </a:t>
            </a:r>
          </a:p>
          <a:p>
            <a:pPr algn="ctr">
              <a:buNone/>
            </a:pPr>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Περίπτωση - </a:t>
            </a:r>
            <a:r>
              <a:rPr lang="el-GR" dirty="0" err="1"/>
              <a:t>Επίλογοσ</a:t>
            </a:r>
            <a:endParaRPr lang="el-GR" dirty="0"/>
          </a:p>
        </p:txBody>
      </p:sp>
      <p:sp>
        <p:nvSpPr>
          <p:cNvPr id="3" name="2 - Θέση περιεχομένου"/>
          <p:cNvSpPr>
            <a:spLocks noGrp="1"/>
          </p:cNvSpPr>
          <p:nvPr>
            <p:ph sz="quarter" idx="1"/>
          </p:nvPr>
        </p:nvSpPr>
        <p:spPr/>
        <p:txBody>
          <a:bodyPr/>
          <a:lstStyle/>
          <a:p>
            <a:pPr algn="ctr">
              <a:buNone/>
            </a:pPr>
            <a:endParaRPr lang="el-GR" dirty="0"/>
          </a:p>
          <a:p>
            <a:pPr algn="ctr">
              <a:buNone/>
            </a:pPr>
            <a:endParaRPr lang="el-GR" dirty="0"/>
          </a:p>
          <a:p>
            <a:pPr algn="ctr">
              <a:buNone/>
            </a:pPr>
            <a:endParaRPr lang="el-GR" dirty="0"/>
          </a:p>
          <a:p>
            <a:pPr algn="ctr">
              <a:buNone/>
            </a:pPr>
            <a:r>
              <a:rPr lang="el-GR" dirty="0"/>
              <a:t>Η Κατερίνα βγαίνει από τη μελαγχολία με το διαρκές αίσθημα της απώλειας σχέσεων &amp; σχεδίων, αλλά και με ένα αίσθημα ανάκτησης ενός εαυτού,</a:t>
            </a:r>
            <a:r>
              <a:rPr lang="en-US"/>
              <a:t> o</a:t>
            </a:r>
            <a:r>
              <a:rPr lang="el-GR"/>
              <a:t> </a:t>
            </a:r>
            <a:r>
              <a:rPr lang="el-GR" dirty="0"/>
              <a:t>οποίος είναι σε μεγάλο βαθμό διαφοροποιημένος από τον προηγούμενο. </a:t>
            </a:r>
          </a:p>
          <a:p>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a:bodyPr>
          <a:lstStyle/>
          <a:p>
            <a:pPr algn="ctr">
              <a:buNone/>
            </a:pPr>
            <a:endParaRPr lang="el-GR" sz="2800" dirty="0">
              <a:latin typeface="Comic Sans MS" pitchFamily="66" charset="0"/>
            </a:endParaRPr>
          </a:p>
          <a:p>
            <a:pPr algn="ctr">
              <a:buNone/>
            </a:pPr>
            <a:endParaRPr lang="el-GR" sz="2800" dirty="0">
              <a:latin typeface="Comic Sans MS" pitchFamily="66" charset="0"/>
            </a:endParaRPr>
          </a:p>
          <a:p>
            <a:pPr algn="ctr">
              <a:buNone/>
            </a:pPr>
            <a:endParaRPr lang="el-GR" sz="2800" dirty="0">
              <a:latin typeface="Comic Sans MS" pitchFamily="66" charset="0"/>
            </a:endParaRPr>
          </a:p>
          <a:p>
            <a:pPr algn="ctr">
              <a:buNone/>
            </a:pPr>
            <a:endParaRPr lang="el-GR" sz="2800" dirty="0">
              <a:latin typeface="Comic Sans MS" pitchFamily="66" charset="0"/>
            </a:endParaRPr>
          </a:p>
          <a:p>
            <a:pPr algn="ctr">
              <a:buNone/>
            </a:pPr>
            <a:r>
              <a:rPr lang="el-GR" sz="2800" dirty="0">
                <a:latin typeface="Comic Sans MS" pitchFamily="66" charset="0"/>
              </a:rPr>
              <a:t>Ευχαριστώ πολύ για την προσοχή σας!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(1927) – </a:t>
            </a:r>
            <a:r>
              <a:rPr lang="el-GR" dirty="0"/>
              <a:t>Μελαγχολία </a:t>
            </a:r>
          </a:p>
        </p:txBody>
      </p:sp>
      <p:sp>
        <p:nvSpPr>
          <p:cNvPr id="3" name="2 - Θέση περιεχομένου"/>
          <p:cNvSpPr>
            <a:spLocks noGrp="1"/>
          </p:cNvSpPr>
          <p:nvPr>
            <p:ph sz="quarter" idx="1"/>
          </p:nvPr>
        </p:nvSpPr>
        <p:spPr/>
        <p:txBody>
          <a:bodyPr/>
          <a:lstStyle/>
          <a:p>
            <a:pPr algn="ctr">
              <a:buNone/>
            </a:pPr>
            <a:r>
              <a:rPr lang="el-GR" dirty="0"/>
              <a:t>«Όταν τα μελαγχολικά άτομα υποστούν μία αβάσταχτη απογοήτευση από το αντικείμενο αγάπης τους, τείνουν να αποβάλλουν αυτό το αντικείμενο σα να ήταν κόπρανα και να το καταστρέψουν» (πράξη ενδοβολής &amp; καταβρόχθισης – μία ειδικά μελαγχολική μορφή ναρκισσιστικής ταύτισης).</a:t>
            </a:r>
          </a:p>
          <a:p>
            <a:pPr algn="ctr">
              <a:buNone/>
            </a:pPr>
            <a:endParaRPr lang="el-GR" dirty="0"/>
          </a:p>
          <a:p>
            <a:pPr algn="ctr">
              <a:buNone/>
            </a:pPr>
            <a:r>
              <a:rPr lang="el-GR" dirty="0"/>
              <a:t>«Η σαδιστική τους δίψα για εκδίκηση βρίσκει την ικανοποίησή της στον βασανισμό του εγώ – μία δραστηριότητα που είναι εν μέρει ευχάριστη».</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(1927) – </a:t>
            </a:r>
            <a:r>
              <a:rPr lang="el-GR" dirty="0"/>
              <a:t>Μελαγχολία </a:t>
            </a:r>
          </a:p>
        </p:txBody>
      </p:sp>
      <p:sp>
        <p:nvSpPr>
          <p:cNvPr id="3" name="2 - Θέση περιεχομένου"/>
          <p:cNvSpPr>
            <a:spLocks noGrp="1"/>
          </p:cNvSpPr>
          <p:nvPr>
            <p:ph sz="quarter" idx="1"/>
          </p:nvPr>
        </p:nvSpPr>
        <p:spPr/>
        <p:txBody>
          <a:bodyPr/>
          <a:lstStyle/>
          <a:p>
            <a:pPr algn="ctr">
              <a:buNone/>
            </a:pPr>
            <a:endParaRPr lang="el-GR" dirty="0"/>
          </a:p>
          <a:p>
            <a:pPr algn="ctr">
              <a:buNone/>
            </a:pPr>
            <a:r>
              <a:rPr lang="el-GR" dirty="0"/>
              <a:t>«Αυτή η περίοδος αυτοβασανισμού διαρκεί μέχρι ένα χρονικό διάστημα κατά το οποίο η σταδιακή καθησύχαση των σαδιστικών επιθυμιών έχει απομακρύνει το αντικείμενο αγάπης από τον κίνδυνο να καταστραφεί. Όταν αυτό συμβεί, το αντικείμενο μπορεί να βγει έξω από την κρυψώνα του στο εγώ. Ο μελαγχολικός μπορεί να αποκαταστήσει το αντικείμενο στη θέση του στον εξωτερικό κόσμο».</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a:t>
            </a:r>
            <a:r>
              <a:rPr lang="el-GR" dirty="0"/>
              <a:t>&amp; </a:t>
            </a:r>
            <a:r>
              <a:rPr lang="en-US" dirty="0"/>
              <a:t>Torok (1975) –</a:t>
            </a:r>
            <a:r>
              <a:rPr lang="el-GR" dirty="0"/>
              <a:t> </a:t>
            </a:r>
            <a:r>
              <a:rPr lang="el-GR" dirty="0" err="1"/>
              <a:t>καταθλιψη</a:t>
            </a:r>
            <a:r>
              <a:rPr lang="el-GR" dirty="0"/>
              <a:t> </a:t>
            </a:r>
          </a:p>
        </p:txBody>
      </p:sp>
      <p:sp>
        <p:nvSpPr>
          <p:cNvPr id="3" name="2 - Θέση περιεχομένου"/>
          <p:cNvSpPr>
            <a:spLocks noGrp="1"/>
          </p:cNvSpPr>
          <p:nvPr>
            <p:ph sz="quarter" idx="1"/>
          </p:nvPr>
        </p:nvSpPr>
        <p:spPr/>
        <p:txBody>
          <a:bodyPr>
            <a:normAutofit fontScale="92500" lnSpcReduction="10000"/>
          </a:bodyPr>
          <a:lstStyle/>
          <a:p>
            <a:pPr algn="ctr"/>
            <a:r>
              <a:rPr lang="el-GR" dirty="0"/>
              <a:t>Η </a:t>
            </a:r>
            <a:r>
              <a:rPr lang="el-GR" b="1" dirty="0"/>
              <a:t>ενσωμάτωση</a:t>
            </a:r>
            <a:r>
              <a:rPr lang="el-GR" dirty="0"/>
              <a:t> συμβαίνει όταν υπάρχει ξαφνική απώλεια ενός απαραίτητου ναρκισσιστικά αντικειμένου και δεν έχει συντελεστεί η ενδοβολή. </a:t>
            </a:r>
          </a:p>
          <a:p>
            <a:pPr algn="ctr"/>
            <a:endParaRPr lang="el-GR" dirty="0"/>
          </a:p>
          <a:p>
            <a:pPr algn="ctr"/>
            <a:r>
              <a:rPr lang="el-GR" dirty="0"/>
              <a:t>Εάν έχει συμβεί η ενδοβολή, τότε θα υπάρξει εργασία πένθους. </a:t>
            </a:r>
          </a:p>
          <a:p>
            <a:pPr algn="ctr"/>
            <a:endParaRPr lang="el-GR" dirty="0"/>
          </a:p>
          <a:p>
            <a:pPr algn="ctr"/>
            <a:r>
              <a:rPr lang="el-GR" dirty="0"/>
              <a:t>Η ενσωμάτωση στοχεύει στη διατήρηση του απολεσθέντος αντικειμένου μέσω της πρόσληψής του από το υποκείμενο με τρόπο κανιβαλικό. </a:t>
            </a:r>
          </a:p>
          <a:p>
            <a:pPr algn="ctr"/>
            <a:endParaRPr lang="el-GR" dirty="0"/>
          </a:p>
          <a:p>
            <a:pPr algn="ctr"/>
            <a:r>
              <a:rPr lang="el-GR" dirty="0"/>
              <a:t>Η ενσωμάτωση λειτουργεί με όρους που πλησιάζουν την ψευδαίσθηση.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t>Abraham </a:t>
            </a:r>
            <a:r>
              <a:rPr lang="el-GR" dirty="0"/>
              <a:t>&amp; </a:t>
            </a:r>
            <a:r>
              <a:rPr lang="en-US" dirty="0"/>
              <a:t>Torok (1975) –</a:t>
            </a:r>
            <a:r>
              <a:rPr lang="el-GR" dirty="0"/>
              <a:t> </a:t>
            </a:r>
            <a:r>
              <a:rPr lang="el-GR" dirty="0" err="1"/>
              <a:t>καταθλιψη</a:t>
            </a:r>
            <a:r>
              <a:rPr lang="el-GR" dirty="0"/>
              <a:t> </a:t>
            </a:r>
          </a:p>
        </p:txBody>
      </p:sp>
      <p:sp>
        <p:nvSpPr>
          <p:cNvPr id="3" name="2 - Θέση περιεχομένου"/>
          <p:cNvSpPr>
            <a:spLocks noGrp="1"/>
          </p:cNvSpPr>
          <p:nvPr>
            <p:ph sz="quarter" idx="1"/>
          </p:nvPr>
        </p:nvSpPr>
        <p:spPr/>
        <p:txBody>
          <a:bodyPr/>
          <a:lstStyle/>
          <a:p>
            <a:pPr algn="ctr">
              <a:buNone/>
            </a:pPr>
            <a:endParaRPr lang="el-GR" dirty="0"/>
          </a:p>
          <a:p>
            <a:pPr algn="ctr">
              <a:buNone/>
            </a:pPr>
            <a:r>
              <a:rPr lang="el-GR" dirty="0"/>
              <a:t>Και οι δύο υποστηρίζουν πως η ενσωμάτωση ενισχύει έναν φανταστικό δεσμό με το αντικείμενο. Όταν δεν έχει συμβεί η ενδοβολή, το Εγώ πρέπει να διατηρήσει πάση θυσία τη φανταστική σχέση με το αντικείμενο, ενσωματώνοντάς το υπό τη μορφή ενός ειδώλου το οποίο λειτουργεί απαγορευτικά ως προς οποιαδήποτε λιβιδινική ολοκλήρωση.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337</TotalTime>
  <Words>3772</Words>
  <Application>Microsoft Office PowerPoint</Application>
  <PresentationFormat>Προβολή στην οθόνη (4:3)</PresentationFormat>
  <Paragraphs>215</Paragraphs>
  <Slides>54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54</vt:i4>
      </vt:variant>
    </vt:vector>
  </HeadingPairs>
  <TitlesOfParts>
    <vt:vector size="60" baseType="lpstr">
      <vt:lpstr>Century Schoolbook</vt:lpstr>
      <vt:lpstr>Comic Sans MS</vt:lpstr>
      <vt:lpstr>Segoe Print</vt:lpstr>
      <vt:lpstr>Wingdings</vt:lpstr>
      <vt:lpstr>Wingdings 2</vt:lpstr>
      <vt:lpstr>Προεξοχή</vt:lpstr>
      <vt:lpstr>Κατάθλιψη – Πένθος - Μανία</vt:lpstr>
      <vt:lpstr>Κατάθλιψη – Πένθος - Μανία</vt:lpstr>
      <vt:lpstr>Freud (1915) – μελαγχολία vs. πένθοσ</vt:lpstr>
      <vt:lpstr>Abraham (1927) – Μελαγχολία </vt:lpstr>
      <vt:lpstr>Abraham (1927) – Μελαγχολία </vt:lpstr>
      <vt:lpstr>Abraham (1927) – Μελαγχολία </vt:lpstr>
      <vt:lpstr>Abraham (1927) – Μελαγχολία </vt:lpstr>
      <vt:lpstr>Abraham &amp; Torok (1975) – καταθλιψη </vt:lpstr>
      <vt:lpstr>Abraham &amp; Torok (1975) – καταθλιψη </vt:lpstr>
      <vt:lpstr>Abraham &amp; Torok (1975) – καταθλιψη </vt:lpstr>
      <vt:lpstr>Abraham &amp; Torok (1975) – καταθλιψη </vt:lpstr>
      <vt:lpstr>Roussillon (2013) - Μελαγχολια</vt:lpstr>
      <vt:lpstr>Roussillon (2013) - Μελαγχολια</vt:lpstr>
      <vt:lpstr>Roussillon (2013) - Μελαγχολια</vt:lpstr>
      <vt:lpstr>Roussillon (2013) - Μελαγχολια</vt:lpstr>
      <vt:lpstr>Roussillon (2013) - Πένθοσ</vt:lpstr>
      <vt:lpstr>Abraham &amp; Torok (1975) – καταθλιψη </vt:lpstr>
      <vt:lpstr>Περαιτέρω σκέψεισ γύρω από την αδυναμία του πένθουσ </vt:lpstr>
      <vt:lpstr>Περαιτέρω σκέψεισ γύρω από την αδυναμία του πένθουσ </vt:lpstr>
      <vt:lpstr>Περαιτέρω σκέψεισ γύρω από την αδυναμία του πένθουσ </vt:lpstr>
      <vt:lpstr>Περαιτέρω σκέψεισ γύρω από την αδυναμία του πένθουσ - ερωτηματα</vt:lpstr>
      <vt:lpstr>Περαιτέρω σκέψεισ γύρω από την αδυναμία του πένθουσ - Απαντήσεισ</vt:lpstr>
      <vt:lpstr>Περαιτέρω σκέψεισ γύρω από την αδυναμία του πένθουσ – Ευοίωνεσ περιπτώσεισ</vt:lpstr>
      <vt:lpstr>Περαιτέρω σκέψεισ γύρω από την αδυναμία του πένθουσ – κλινικά</vt:lpstr>
      <vt:lpstr>Περαιτέρω σκέψεισ γύρω από την αδυναμία του πένθουσ – μελαγχολια</vt:lpstr>
      <vt:lpstr>Περαιτέρω σκέψεισ γύρω από την αδυναμία του πένθουσ – μελαγχολια</vt:lpstr>
      <vt:lpstr>Περαιτέρω σκέψεισ γύρω από την αδυναμία του πένθουσ – μελαγχολια</vt:lpstr>
      <vt:lpstr>Περαιτέρω σκέψεισ γύρω από την αδυναμία του πένθουσ – μελαγχολια</vt:lpstr>
      <vt:lpstr>Περίπτωση </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vt:lpstr>
      <vt:lpstr>Περίπτωση - Επίλογοσ</vt:lpstr>
      <vt:lpstr>Περίπτωση - Επίλογοσ</vt:lpstr>
      <vt:lpstr>Περίπτωση - Επίλογοσ</vt:lpstr>
      <vt:lpstr>Παρουσίαση του PowerPoint</vt:lpstr>
    </vt:vector>
  </TitlesOfParts>
  <Company>_</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Κατάθλιψη – Πένθος - Μανία</dc:title>
  <dc:creator>Κορίνα Γκουτσίδου</dc:creator>
  <cp:lastModifiedBy>user</cp:lastModifiedBy>
  <cp:revision>56</cp:revision>
  <dcterms:created xsi:type="dcterms:W3CDTF">2022-05-31T11:05:26Z</dcterms:created>
  <dcterms:modified xsi:type="dcterms:W3CDTF">2022-06-27T09:47:52Z</dcterms:modified>
</cp:coreProperties>
</file>