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76" r:id="rId7"/>
    <p:sldId id="261" r:id="rId8"/>
    <p:sldId id="277" r:id="rId9"/>
    <p:sldId id="278" r:id="rId10"/>
    <p:sldId id="279" r:id="rId11"/>
    <p:sldId id="280" r:id="rId12"/>
    <p:sldId id="281" r:id="rId13"/>
    <p:sldId id="282" r:id="rId14"/>
    <p:sldId id="283" r:id="rId15"/>
    <p:sldId id="284" r:id="rId16"/>
    <p:sldId id="285" r:id="rId17"/>
    <p:sldId id="262" r:id="rId18"/>
    <p:sldId id="263" r:id="rId19"/>
    <p:sldId id="286" r:id="rId20"/>
    <p:sldId id="264" r:id="rId21"/>
    <p:sldId id="265" r:id="rId22"/>
    <p:sldId id="266" r:id="rId23"/>
    <p:sldId id="287" r:id="rId24"/>
    <p:sldId id="288" r:id="rId25"/>
    <p:sldId id="267" r:id="rId26"/>
    <p:sldId id="289" r:id="rId27"/>
    <p:sldId id="290" r:id="rId28"/>
    <p:sldId id="291" r:id="rId29"/>
    <p:sldId id="268" r:id="rId30"/>
    <p:sldId id="292" r:id="rId31"/>
    <p:sldId id="293" r:id="rId32"/>
    <p:sldId id="269" r:id="rId33"/>
    <p:sldId id="270" r:id="rId34"/>
    <p:sldId id="271" r:id="rId35"/>
    <p:sldId id="294" r:id="rId36"/>
    <p:sldId id="272" r:id="rId37"/>
    <p:sldId id="273" r:id="rId38"/>
    <p:sldId id="295" r:id="rId39"/>
    <p:sldId id="296" r:id="rId40"/>
    <p:sldId id="297" r:id="rId41"/>
    <p:sldId id="298" r:id="rId42"/>
    <p:sldId id="299" r:id="rId43"/>
    <p:sldId id="274" r:id="rId44"/>
    <p:sldId id="300" r:id="rId45"/>
    <p:sldId id="301" r:id="rId46"/>
    <p:sldId id="302" r:id="rId47"/>
    <p:sldId id="303" r:id="rId48"/>
    <p:sldId id="304" r:id="rId49"/>
    <p:sldId id="275" r:id="rId50"/>
    <p:sldId id="305" r:id="rId51"/>
    <p:sldId id="306" r:id="rId52"/>
    <p:sldId id="307" r:id="rId53"/>
    <p:sldId id="308" r:id="rId54"/>
    <p:sldId id="309" r:id="rId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66" y="7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Στρογγυλεμένο ορθογώνιο"/>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 Τίτλος"/>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l-GR"/>
              <a:t>Kλικ για επεξεργασία του τίτλου</a:t>
            </a:r>
            <a:endParaRPr kumimoji="0" lang="en-US"/>
          </a:p>
        </p:txBody>
      </p:sp>
      <p:sp>
        <p:nvSpPr>
          <p:cNvPr id="20" name="19 - Υπότιτλος"/>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a:t>Κάντε κλικ για να επεξεργαστείτε τον υπότιτλο του υποδείγματος</a:t>
            </a:r>
            <a:endParaRPr kumimoji="0" lang="en-US"/>
          </a:p>
        </p:txBody>
      </p:sp>
      <p:sp>
        <p:nvSpPr>
          <p:cNvPr id="19" name="18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11" name="10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02920" y="530352"/>
            <a:ext cx="8183880" cy="4187952"/>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533404"/>
            <a:ext cx="1981200" cy="5257799"/>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33400" y="533402"/>
            <a:ext cx="5943600" cy="5257801"/>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a:xfrm>
            <a:off x="502920" y="530352"/>
            <a:ext cx="8183880" cy="4187952"/>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4" name="13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Στρογγυλεμένο ορθογώνιο"/>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nchor="b"/>
          <a:lstStyle>
            <a:lvl1pPr>
              <a:defRPr b="1"/>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5" name="14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Στρογγύλεμα μίας γωνίας ορθογωνίου"/>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l-GR"/>
              <a:t>Kλικ για επεξεργασία του τίτλου</a:t>
            </a:r>
            <a:endParaRPr kumimoji="0" lang="en-US"/>
          </a:p>
        </p:txBody>
      </p:sp>
      <p:sp>
        <p:nvSpPr>
          <p:cNvPr id="4" name="3 - Θέση κειμένου"/>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B1DE94B9-610E-4462-B8C5-FB40321B1F72}" type="datetimeFigureOut">
              <a:rPr lang="el-GR" smtClean="0"/>
              <a:pPr/>
              <a:t>27/6/2022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68947E-AF50-4EB2-9816-420C27973456}" type="slidenum">
              <a:rPr lang="el-GR" smtClean="0"/>
              <a:pPr/>
              <a:t>‹#›</a:t>
            </a:fld>
            <a:endParaRPr lang="el-GR"/>
          </a:p>
        </p:txBody>
      </p:sp>
      <p:sp>
        <p:nvSpPr>
          <p:cNvPr id="3" name="2 - Θέση εικόνας"/>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l-GR"/>
              <a:t>Κάντε κλικ στο εικονίδιο για να προσθέσετε μια εικόνα</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Στρογγυλεμένο ορθογώνιο"/>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Θέση τίτλου"/>
          <p:cNvSpPr>
            <a:spLocks noGrp="1"/>
          </p:cNvSpPr>
          <p:nvPr>
            <p:ph type="title"/>
          </p:nvPr>
        </p:nvSpPr>
        <p:spPr>
          <a:xfrm>
            <a:off x="502920" y="4985590"/>
            <a:ext cx="8183880" cy="1051560"/>
          </a:xfrm>
          <a:prstGeom prst="rect">
            <a:avLst/>
          </a:prstGeom>
        </p:spPr>
        <p:txBody>
          <a:bodyPr vert="horz" anchor="b">
            <a:normAutofit/>
          </a:bodyPr>
          <a:lstStyle/>
          <a:p>
            <a:r>
              <a:rPr kumimoji="0" lang="el-GR"/>
              <a:t>Kλικ για επεξεργασία του τίτλου</a:t>
            </a:r>
            <a:endParaRPr kumimoji="0" lang="en-US"/>
          </a:p>
        </p:txBody>
      </p:sp>
      <p:sp>
        <p:nvSpPr>
          <p:cNvPr id="4" name="3 - Θέση κειμένου"/>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25" name="24 - Θέση ημερομηνίας"/>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DE94B9-610E-4462-B8C5-FB40321B1F72}" type="datetimeFigureOut">
              <a:rPr lang="el-GR" smtClean="0"/>
              <a:pPr/>
              <a:t>27/6/2022</a:t>
            </a:fld>
            <a:endParaRPr lang="el-GR"/>
          </a:p>
        </p:txBody>
      </p:sp>
      <p:sp>
        <p:nvSpPr>
          <p:cNvPr id="18" name="17 - Θέση υποσέλιδου"/>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l-GR"/>
          </a:p>
        </p:txBody>
      </p:sp>
      <p:sp>
        <p:nvSpPr>
          <p:cNvPr id="5" name="4 - Θέση αριθμού διαφάνειας"/>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868947E-AF50-4EB2-9816-420C2797345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sz="3600" b="1" dirty="0">
                <a:latin typeface="Segoe Print" pitchFamily="2" charset="0"/>
              </a:rPr>
              <a:t>Κατάθλιψη – Πένθος - Μανία</a:t>
            </a:r>
          </a:p>
        </p:txBody>
      </p:sp>
      <p:sp>
        <p:nvSpPr>
          <p:cNvPr id="3" name="2 - Υπότιτλος"/>
          <p:cNvSpPr>
            <a:spLocks noGrp="1"/>
          </p:cNvSpPr>
          <p:nvPr>
            <p:ph type="subTitle" idx="1"/>
          </p:nvPr>
        </p:nvSpPr>
        <p:spPr/>
        <p:txBody>
          <a:bodyPr>
            <a:normAutofit/>
          </a:bodyPr>
          <a:lstStyle/>
          <a:p>
            <a:pPr algn="r"/>
            <a:r>
              <a:rPr lang="el-GR" sz="2000" dirty="0">
                <a:latin typeface="Segoe Print" pitchFamily="2" charset="0"/>
              </a:rPr>
              <a:t>Κορίνα Γκουτσίδου, </a:t>
            </a:r>
          </a:p>
          <a:p>
            <a:pPr algn="r"/>
            <a:r>
              <a:rPr lang="el-GR" sz="2000" dirty="0">
                <a:latin typeface="Segoe Print" pitchFamily="2" charset="0"/>
              </a:rPr>
              <a:t>εθελόντρια – κοινωνική λειτουργός</a:t>
            </a:r>
          </a:p>
        </p:txBody>
      </p:sp>
      <p:pic>
        <p:nvPicPr>
          <p:cNvPr id="4" name="3 - Εικόνα" descr="αρχείο λήψης.png"/>
          <p:cNvPicPr>
            <a:picLocks noChangeAspect="1"/>
          </p:cNvPicPr>
          <p:nvPr/>
        </p:nvPicPr>
        <p:blipFill>
          <a:blip r:embed="rId2" cstate="print"/>
          <a:stretch>
            <a:fillRect/>
          </a:stretch>
        </p:blipFill>
        <p:spPr>
          <a:xfrm>
            <a:off x="5076056" y="548680"/>
            <a:ext cx="3495675" cy="1304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(1911)</a:t>
            </a:r>
            <a:r>
              <a:rPr lang="el-GR" dirty="0"/>
              <a:t> - Κατάθλιψη</a:t>
            </a:r>
          </a:p>
        </p:txBody>
      </p:sp>
      <p:sp>
        <p:nvSpPr>
          <p:cNvPr id="3" name="2 - Θέση περιεχομένου"/>
          <p:cNvSpPr>
            <a:spLocks noGrp="1"/>
          </p:cNvSpPr>
          <p:nvPr>
            <p:ph idx="1"/>
          </p:nvPr>
        </p:nvSpPr>
        <p:spPr/>
        <p:txBody>
          <a:bodyPr>
            <a:noAutofit/>
          </a:bodyPr>
          <a:lstStyle/>
          <a:p>
            <a:pPr algn="ctr">
              <a:buNone/>
            </a:pPr>
            <a:r>
              <a:rPr lang="el-GR" sz="2000" dirty="0"/>
              <a:t>Κατάθλιψη και σχέση με τη στοματικότητα &amp; την καθήλωση στο στοματικό στάδιο.</a:t>
            </a:r>
          </a:p>
          <a:p>
            <a:pPr algn="ctr">
              <a:buNone/>
            </a:pPr>
            <a:endParaRPr lang="el-GR" sz="2000" dirty="0"/>
          </a:p>
          <a:p>
            <a:pPr algn="ctr">
              <a:buNone/>
            </a:pPr>
            <a:r>
              <a:rPr lang="el-GR" sz="2000" dirty="0"/>
              <a:t>Πιο συγκεκριμένα, εδώ βλέπουμε και τη σύνδεση της κατάθλιψης με τον πρωκτικό σαδισμό (λόγω της έντονης επιθετικότητας που παρατηρείται). </a:t>
            </a:r>
          </a:p>
          <a:p>
            <a:pPr algn="ctr">
              <a:buNone/>
            </a:pPr>
            <a:endParaRPr lang="el-GR" sz="2000" dirty="0"/>
          </a:p>
          <a:p>
            <a:pPr algn="ctr">
              <a:buNone/>
            </a:pPr>
            <a:r>
              <a:rPr lang="el-GR" sz="2000" dirty="0"/>
              <a:t>Καταλήγει λοιπόν, στη δημιουργία ενός νέου σταδίου, του στοματικού σαδιστικού με κανιβαλιστικά χαρακτηριστικά (η λίμπιντο παλινδρομεί στο στοματικό κανιβαλιστικό στάδιο σε βαριές καταθλίψεις – το άτομο επιθυμεί να καταβροχθίσει το αντικείμενο και ταυτόχρονα να καταβροχθισθεί από αυτό) πχ. επιθυμία για γλυκά, ενδιαφέρον για τη λειτουργία των εντέρων.</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(1911)</a:t>
            </a:r>
            <a:r>
              <a:rPr lang="el-GR" dirty="0"/>
              <a:t> - Κατάθλιψη</a:t>
            </a:r>
          </a:p>
        </p:txBody>
      </p:sp>
      <p:sp>
        <p:nvSpPr>
          <p:cNvPr id="3" name="2 - Θέση περιεχομένου"/>
          <p:cNvSpPr>
            <a:spLocks noGrp="1"/>
          </p:cNvSpPr>
          <p:nvPr>
            <p:ph idx="1"/>
          </p:nvPr>
        </p:nvSpPr>
        <p:spPr/>
        <p:txBody>
          <a:bodyPr>
            <a:normAutofit lnSpcReduction="10000"/>
          </a:bodyPr>
          <a:lstStyle/>
          <a:p>
            <a:pPr algn="ctr">
              <a:buNone/>
            </a:pPr>
            <a:r>
              <a:rPr lang="el-GR" dirty="0"/>
              <a:t>Η αποχή από τη λήψη τροφής στην κατάθλιψη είναι ο τρόπος με τον οποίον το άτομο αποφεύγει την πραγματοποίηση των κανιβαλιστικών επιθυμιών και παράλληλα αυτοτιμωρείται γι’ αυτές με το να πεθαίνει φαντασιωτικά από ασιτία. </a:t>
            </a:r>
          </a:p>
          <a:p>
            <a:pPr algn="ctr">
              <a:buNone/>
            </a:pPr>
            <a:endParaRPr lang="el-GR" dirty="0"/>
          </a:p>
          <a:p>
            <a:pPr algn="ctr">
              <a:buNone/>
            </a:pPr>
            <a:r>
              <a:rPr lang="el-GR" dirty="0"/>
              <a:t>Άτομα που εμφανίζουν κατάθλιψη είναι άτομα εξαρτητικά με ελλείμματα στη ρύθμιση της αυτοεκτίμησης.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Freud (1917)</a:t>
            </a:r>
            <a:r>
              <a:rPr lang="el-GR" dirty="0"/>
              <a:t> - Κατάθλιψη</a:t>
            </a:r>
          </a:p>
        </p:txBody>
      </p:sp>
      <p:sp>
        <p:nvSpPr>
          <p:cNvPr id="3" name="2 - Θέση περιεχομένου"/>
          <p:cNvSpPr>
            <a:spLocks noGrp="1"/>
          </p:cNvSpPr>
          <p:nvPr>
            <p:ph idx="1"/>
          </p:nvPr>
        </p:nvSpPr>
        <p:spPr/>
        <p:txBody>
          <a:bodyPr>
            <a:normAutofit fontScale="85000" lnSpcReduction="10000"/>
          </a:bodyPr>
          <a:lstStyle/>
          <a:p>
            <a:pPr algn="ctr">
              <a:buNone/>
            </a:pPr>
            <a:r>
              <a:rPr lang="el-GR" dirty="0"/>
              <a:t>Στην μελαγχολία η απώλεια του αντικειμένου μπορεί να είναι πραγματική ή φανταστική. Κατά τη διάρκεια του πένθους διάφορες μνήμες συνδεδεμένες με το αντικείμενο εμφανίζονται </a:t>
            </a:r>
            <a:r>
              <a:rPr lang="el-GR" dirty="0" err="1"/>
              <a:t>υπερεπενδεδυμένες</a:t>
            </a:r>
            <a:r>
              <a:rPr lang="el-GR" dirty="0"/>
              <a:t> &amp; η </a:t>
            </a:r>
            <a:r>
              <a:rPr lang="el-GR" dirty="0" err="1"/>
              <a:t>αποεπένδυση</a:t>
            </a:r>
            <a:r>
              <a:rPr lang="el-GR" dirty="0"/>
              <a:t> γίνεται σταδιακά. Μπορεί να είναι επώδυνη διαδικασία, αλλά όταν επιτευχθεί το εγώ είναι και πάλι ελεύθερο και σε θέση να επενδύσει σε καινούρια αντικείμενα. Στη μελαγχολία, η </a:t>
            </a:r>
            <a:r>
              <a:rPr lang="el-GR" dirty="0" err="1"/>
              <a:t>αποεπένδυση</a:t>
            </a:r>
            <a:r>
              <a:rPr lang="el-GR" dirty="0"/>
              <a:t> παρουσιάζει εμπόδια, εξ αιτίας της μεγάλης αμφιθυμίας &amp; της διατήρησης της ενόρμησης καταστροφής.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Freud (1917)</a:t>
            </a:r>
            <a:r>
              <a:rPr lang="el-GR" dirty="0"/>
              <a:t> - Κατάθλιψη</a:t>
            </a:r>
          </a:p>
        </p:txBody>
      </p:sp>
      <p:sp>
        <p:nvSpPr>
          <p:cNvPr id="3" name="2 - Θέση περιεχομένου"/>
          <p:cNvSpPr>
            <a:spLocks noGrp="1"/>
          </p:cNvSpPr>
          <p:nvPr>
            <p:ph idx="1"/>
          </p:nvPr>
        </p:nvSpPr>
        <p:spPr/>
        <p:txBody>
          <a:bodyPr/>
          <a:lstStyle/>
          <a:p>
            <a:pPr algn="ctr">
              <a:buNone/>
            </a:pPr>
            <a:r>
              <a:rPr lang="el-GR" dirty="0"/>
              <a:t>Παρατηρείται λοιπόν, η ενέργεια να αποσύρεται από άλλες περιοχές &amp; λειτουργίες του ψυχισμού και να επενδύεται ναρκισσιστικά στο μέρος που βρίσκεται σε οδύνη. Αυτό δικαιολογεί την εμμονή &amp; την υπεραπασχόληση του ατόμου με το τραύμα &amp; την απώλεια, σε βάρος άλλων δραστηριοτήτων.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800" dirty="0"/>
              <a:t>Freud (1917)</a:t>
            </a:r>
            <a:r>
              <a:rPr lang="el-GR" sz="2800" dirty="0"/>
              <a:t> – Πένθος &amp; Μελαγχολία</a:t>
            </a:r>
          </a:p>
        </p:txBody>
      </p:sp>
      <p:sp>
        <p:nvSpPr>
          <p:cNvPr id="3" name="2 - Θέση περιεχομένου"/>
          <p:cNvSpPr>
            <a:spLocks noGrp="1"/>
          </p:cNvSpPr>
          <p:nvPr>
            <p:ph idx="1"/>
          </p:nvPr>
        </p:nvSpPr>
        <p:spPr/>
        <p:txBody>
          <a:bodyPr>
            <a:normAutofit fontScale="92500"/>
          </a:bodyPr>
          <a:lstStyle/>
          <a:p>
            <a:pPr algn="ctr">
              <a:buNone/>
            </a:pPr>
            <a:r>
              <a:rPr lang="el-GR" b="1" dirty="0"/>
              <a:t>Μελαγχολία</a:t>
            </a:r>
            <a:r>
              <a:rPr lang="en-US" dirty="0"/>
              <a:t>: </a:t>
            </a:r>
            <a:r>
              <a:rPr lang="el-GR" dirty="0"/>
              <a:t>υπάρχει σημαντική υποτίμηση του αντικειμένου στο ασυνείδητο, αλλά και μείωση της αυτοεκτίμησης. Υπάρχει επίσης, ασυνείδητη ενοχή ή και ανάγκη για τιμωρία (το εγώ σε μαζοχιστική θέση έναντι του υπερεγώ – παίρνοντας ευχαρίστηση από την τιμωρία).</a:t>
            </a:r>
          </a:p>
          <a:p>
            <a:pPr algn="ctr">
              <a:buNone/>
            </a:pPr>
            <a:endParaRPr lang="el-GR" dirty="0"/>
          </a:p>
          <a:p>
            <a:pPr algn="ctr">
              <a:buNone/>
            </a:pPr>
            <a:r>
              <a:rPr lang="el-GR" i="1" dirty="0"/>
              <a:t>Ενώ στο πένθος φτωχαίνει ο κόσμος, στη μελαγχολία φτωχαίνει το εγώ.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800" dirty="0"/>
              <a:t>Freud (1917)</a:t>
            </a:r>
            <a:r>
              <a:rPr lang="el-GR" sz="2800" dirty="0"/>
              <a:t> – Πένθος &amp; Μελαγχολία</a:t>
            </a:r>
          </a:p>
        </p:txBody>
      </p:sp>
      <p:sp>
        <p:nvSpPr>
          <p:cNvPr id="3" name="2 - Θέση περιεχομένου"/>
          <p:cNvSpPr>
            <a:spLocks noGrp="1"/>
          </p:cNvSpPr>
          <p:nvPr>
            <p:ph idx="1"/>
          </p:nvPr>
        </p:nvSpPr>
        <p:spPr/>
        <p:txBody>
          <a:bodyPr>
            <a:normAutofit fontScale="92500" lnSpcReduction="20000"/>
          </a:bodyPr>
          <a:lstStyle/>
          <a:p>
            <a:pPr algn="ctr">
              <a:buNone/>
            </a:pPr>
            <a:r>
              <a:rPr lang="el-GR" dirty="0"/>
              <a:t>Εάν το υπερεγώ ξέρει περισσότερα από το εγώ για το ασυνείδητο </a:t>
            </a:r>
            <a:r>
              <a:rPr lang="en-US" dirty="0"/>
              <a:t>id</a:t>
            </a:r>
            <a:r>
              <a:rPr lang="el-GR" dirty="0"/>
              <a:t>, το τιμωρεί. </a:t>
            </a:r>
          </a:p>
          <a:p>
            <a:pPr algn="ctr">
              <a:buNone/>
            </a:pPr>
            <a:endParaRPr lang="el-GR" dirty="0"/>
          </a:p>
          <a:p>
            <a:pPr algn="ctr">
              <a:buNone/>
            </a:pPr>
            <a:r>
              <a:rPr lang="el-GR" dirty="0"/>
              <a:t>Η ένταση της ενοχής μεταξύ του εγώ &amp; υπερεγώ είναι βασική ένδειξη δυσκολίας για την επεξεργασία &amp; τη διαχείριση. </a:t>
            </a:r>
          </a:p>
          <a:p>
            <a:pPr algn="ctr">
              <a:buNone/>
            </a:pPr>
            <a:endParaRPr lang="el-GR" dirty="0"/>
          </a:p>
          <a:p>
            <a:pPr algn="ctr">
              <a:buNone/>
            </a:pPr>
            <a:r>
              <a:rPr lang="el-GR" dirty="0"/>
              <a:t>Η προσπάθεια λύσης των συγκρούσεων μεταξύ διατήρησης &amp; καταστροφής του αντικειμένου, οδηγεί το εγώ σε παλινδρόμηση στο στοματικό σαδιστικό στάδιο.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800" dirty="0"/>
              <a:t>Freud (1917)</a:t>
            </a:r>
            <a:r>
              <a:rPr lang="el-GR" sz="2800" dirty="0"/>
              <a:t> – Πένθος &amp; Μελαγχολία</a:t>
            </a:r>
          </a:p>
        </p:txBody>
      </p:sp>
      <p:sp>
        <p:nvSpPr>
          <p:cNvPr id="3" name="2 - Θέση περιεχομένου"/>
          <p:cNvSpPr>
            <a:spLocks noGrp="1"/>
          </p:cNvSpPr>
          <p:nvPr>
            <p:ph idx="1"/>
          </p:nvPr>
        </p:nvSpPr>
        <p:spPr/>
        <p:txBody>
          <a:bodyPr/>
          <a:lstStyle/>
          <a:p>
            <a:pPr algn="ctr">
              <a:buNone/>
            </a:pPr>
            <a:r>
              <a:rPr lang="el-GR" dirty="0"/>
              <a:t>Η μελέτη της αμφιθυμίας, της ασυνείδητης ανάγκης για τιμωρία, η μαζοχιστική σχέση του εγώ έναντι του υπερεγώ &amp; οι μηχανισμοί της ενσωμάτωσης, της ενδοβολής &amp; της ταύτισης, απέκτησαν από τότε ιδιαίτερη βαρύτητα στην ψυχαναλυτική θεωρία όσον αφορά την απαρτίωση του ψυχισμού.</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Ogden (2002)</a:t>
            </a:r>
            <a:r>
              <a:rPr lang="el-GR" dirty="0"/>
              <a:t> για τον </a:t>
            </a:r>
            <a:r>
              <a:rPr lang="en-US" dirty="0"/>
              <a:t>Freud </a:t>
            </a:r>
            <a:endParaRPr lang="el-GR" dirty="0"/>
          </a:p>
        </p:txBody>
      </p:sp>
      <p:sp>
        <p:nvSpPr>
          <p:cNvPr id="3" name="2 - Θέση περιεχομένου"/>
          <p:cNvSpPr>
            <a:spLocks noGrp="1"/>
          </p:cNvSpPr>
          <p:nvPr>
            <p:ph idx="1"/>
          </p:nvPr>
        </p:nvSpPr>
        <p:spPr/>
        <p:txBody>
          <a:bodyPr/>
          <a:lstStyle/>
          <a:p>
            <a:pPr algn="ctr">
              <a:buNone/>
            </a:pPr>
            <a:r>
              <a:rPr lang="el-GR" dirty="0"/>
              <a:t>Θεωρεί πως ο </a:t>
            </a:r>
            <a:r>
              <a:rPr lang="en-US" dirty="0"/>
              <a:t>Freud </a:t>
            </a:r>
            <a:r>
              <a:rPr lang="el-GR" dirty="0"/>
              <a:t>κατασκεύασε ένα νέο μοντέλο για το ψυχικό όργανο με ποικίλα τμήματα του εγώ, που στρέφονται το ένα εναντίων του άλλου στο ασυνείδητο και μέσω ταυτίσεων περιλαμβάνουν και τη σχέση με το αντικείμενο, ώστε να αποφευχθεί ο πόνος της απώλειας (θεωρία αντικειμενότροπων σχέσεων).</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Steiner (2005)</a:t>
            </a:r>
            <a:r>
              <a:rPr lang="el-GR" dirty="0"/>
              <a:t> - Μελαγχολία</a:t>
            </a:r>
          </a:p>
        </p:txBody>
      </p:sp>
      <p:sp>
        <p:nvSpPr>
          <p:cNvPr id="3" name="2 - Θέση περιεχομένου"/>
          <p:cNvSpPr>
            <a:spLocks noGrp="1"/>
          </p:cNvSpPr>
          <p:nvPr>
            <p:ph idx="1"/>
          </p:nvPr>
        </p:nvSpPr>
        <p:spPr/>
        <p:txBody>
          <a:bodyPr>
            <a:normAutofit fontScale="92500"/>
          </a:bodyPr>
          <a:lstStyle/>
          <a:p>
            <a:pPr algn="ctr">
              <a:buNone/>
            </a:pPr>
            <a:r>
              <a:rPr lang="el-GR" dirty="0"/>
              <a:t>Στη μελαγχολία το άτομο διατηρεί το αντικείμενο, όχι στον εξωτερικό, αλλά στον εσωτερικό ψυχικό του κόσμο, πότε κατεστραμμένο, πότε εξιδανικευμένο, σε στάση ακινησίας, αυστηρότητας &amp; επίπληξης προς το υποκείμενο. Στη συνέχεια, το αντικείμενο προβάλλεται σε νέα αντικείμενα, τα οποία παίρνουν τη σημαντικότητα που είχε το αρχικό αντικείμενο χωρίς καμία επεξεργασία της απώλειας.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Steiner (2005)</a:t>
            </a:r>
            <a:r>
              <a:rPr lang="el-GR" dirty="0"/>
              <a:t> - Μελαγχολία</a:t>
            </a:r>
          </a:p>
        </p:txBody>
      </p:sp>
      <p:sp>
        <p:nvSpPr>
          <p:cNvPr id="3" name="2 - Θέση περιεχομένου"/>
          <p:cNvSpPr>
            <a:spLocks noGrp="1"/>
          </p:cNvSpPr>
          <p:nvPr>
            <p:ph idx="1"/>
          </p:nvPr>
        </p:nvSpPr>
        <p:spPr/>
        <p:txBody>
          <a:bodyPr>
            <a:normAutofit fontScale="85000" lnSpcReduction="20000"/>
          </a:bodyPr>
          <a:lstStyle/>
          <a:p>
            <a:pPr algn="ctr">
              <a:buNone/>
            </a:pPr>
            <a:r>
              <a:rPr lang="el-GR" dirty="0"/>
              <a:t>Δίνει σημασία στη διαδικασία του πένθους   (το αντικείμενο δεν υπάρχει πια – επιβάλλεται να το πενθήσουμε – και να κινηθούμε προς την κατεύθυνση της ζωής).</a:t>
            </a:r>
          </a:p>
          <a:p>
            <a:pPr algn="ctr">
              <a:buNone/>
            </a:pPr>
            <a:r>
              <a:rPr lang="el-GR" dirty="0"/>
              <a:t>Σε αυτή τη διαδικασία η κινητήριος δύναμη είναι η αρχή της πραγματικότητας. </a:t>
            </a:r>
          </a:p>
          <a:p>
            <a:pPr algn="ctr">
              <a:buNone/>
            </a:pPr>
            <a:r>
              <a:rPr lang="el-GR" dirty="0"/>
              <a:t>Στη μελαγχολία υπάρχει η άρνηση της απώλειας του αντικειμένου.</a:t>
            </a:r>
          </a:p>
          <a:p>
            <a:pPr algn="ctr">
              <a:buNone/>
            </a:pPr>
            <a:endParaRPr lang="el-GR" dirty="0"/>
          </a:p>
          <a:p>
            <a:pPr algn="ctr">
              <a:buNone/>
            </a:pPr>
            <a:r>
              <a:rPr lang="el-GR" dirty="0"/>
              <a:t>Η διαφορά λοιπόν μεταξύ πένθους &amp; μελαγχολίας είναι ότι το πρώτο γίνεται από το εγώ &amp; αφορά την πραγματικότητα, ενώ η μελαγχολία γίνεται από το υπερεγώ &amp; αφορά την ηθική.</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a:latin typeface="Segoe Print" pitchFamily="2" charset="0"/>
              </a:rPr>
              <a:t>Κατάθλιψη – Πένθος - Μανία</a:t>
            </a:r>
          </a:p>
        </p:txBody>
      </p:sp>
      <p:sp>
        <p:nvSpPr>
          <p:cNvPr id="3" name="2 - Θέση περιεχομένου"/>
          <p:cNvSpPr>
            <a:spLocks noGrp="1"/>
          </p:cNvSpPr>
          <p:nvPr>
            <p:ph idx="1"/>
          </p:nvPr>
        </p:nvSpPr>
        <p:spPr/>
        <p:txBody>
          <a:bodyPr>
            <a:normAutofit/>
          </a:bodyPr>
          <a:lstStyle/>
          <a:p>
            <a:pPr algn="r">
              <a:buNone/>
            </a:pPr>
            <a:endParaRPr lang="el-GR" sz="2400" dirty="0">
              <a:latin typeface="Segoe Print" pitchFamily="2" charset="0"/>
            </a:endParaRPr>
          </a:p>
          <a:p>
            <a:pPr algn="r">
              <a:buNone/>
            </a:pPr>
            <a:endParaRPr lang="el-GR" sz="2400" dirty="0">
              <a:latin typeface="Segoe Print" pitchFamily="2" charset="0"/>
            </a:endParaRPr>
          </a:p>
          <a:p>
            <a:pPr algn="r">
              <a:buNone/>
            </a:pPr>
            <a:endParaRPr lang="el-GR" sz="2400" dirty="0">
              <a:latin typeface="Segoe Print" pitchFamily="2" charset="0"/>
            </a:endParaRPr>
          </a:p>
          <a:p>
            <a:pPr algn="r">
              <a:buNone/>
            </a:pPr>
            <a:endParaRPr lang="el-GR" sz="2400" dirty="0">
              <a:latin typeface="Segoe Print" pitchFamily="2" charset="0"/>
            </a:endParaRPr>
          </a:p>
          <a:p>
            <a:pPr algn="r">
              <a:buNone/>
            </a:pPr>
            <a:endParaRPr lang="el-GR" sz="2400" dirty="0">
              <a:latin typeface="Segoe Print" pitchFamily="2" charset="0"/>
            </a:endParaRPr>
          </a:p>
          <a:p>
            <a:pPr algn="r">
              <a:buNone/>
            </a:pPr>
            <a:endParaRPr lang="el-GR" sz="2400" dirty="0">
              <a:latin typeface="Segoe Print" pitchFamily="2" charset="0"/>
            </a:endParaRPr>
          </a:p>
          <a:p>
            <a:pPr algn="r">
              <a:buNone/>
            </a:pPr>
            <a:endParaRPr lang="el-GR" sz="2400" dirty="0">
              <a:latin typeface="Segoe Print" pitchFamily="2" charset="0"/>
            </a:endParaRPr>
          </a:p>
          <a:p>
            <a:pPr algn="r">
              <a:buNone/>
            </a:pPr>
            <a:endParaRPr lang="el-GR" sz="2400" dirty="0">
              <a:latin typeface="Segoe Print" pitchFamily="2" charset="0"/>
            </a:endParaRPr>
          </a:p>
          <a:p>
            <a:pPr algn="r">
              <a:buNone/>
            </a:pPr>
            <a:endParaRPr lang="el-GR" sz="2400" dirty="0">
              <a:latin typeface="Segoe Print" pitchFamily="2" charset="0"/>
            </a:endParaRPr>
          </a:p>
          <a:p>
            <a:pPr algn="r">
              <a:buNone/>
            </a:pPr>
            <a:r>
              <a:rPr lang="el-GR" sz="2400" dirty="0">
                <a:latin typeface="Segoe Print" pitchFamily="2" charset="0"/>
              </a:rPr>
              <a:t>από το άρθρο της Σταυρούλας </a:t>
            </a:r>
            <a:r>
              <a:rPr lang="el-GR" sz="2400" dirty="0" err="1">
                <a:latin typeface="Segoe Print" pitchFamily="2" charset="0"/>
              </a:rPr>
              <a:t>Μπεράτη</a:t>
            </a:r>
            <a:endParaRPr lang="el-GR" sz="2400" dirty="0">
              <a:latin typeface="Segoe Print" pitchFamily="2"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Rado</a:t>
            </a:r>
            <a:r>
              <a:rPr lang="en-US" dirty="0"/>
              <a:t> (1928)</a:t>
            </a:r>
            <a:r>
              <a:rPr lang="el-GR" dirty="0"/>
              <a:t> - Κατάθλιψη</a:t>
            </a:r>
          </a:p>
        </p:txBody>
      </p:sp>
      <p:sp>
        <p:nvSpPr>
          <p:cNvPr id="3" name="2 - Θέση περιεχομένου"/>
          <p:cNvSpPr>
            <a:spLocks noGrp="1"/>
          </p:cNvSpPr>
          <p:nvPr>
            <p:ph idx="1"/>
          </p:nvPr>
        </p:nvSpPr>
        <p:spPr/>
        <p:txBody>
          <a:bodyPr>
            <a:normAutofit fontScale="77500" lnSpcReduction="20000"/>
          </a:bodyPr>
          <a:lstStyle/>
          <a:p>
            <a:pPr algn="ctr">
              <a:buNone/>
            </a:pPr>
            <a:r>
              <a:rPr lang="el-GR" dirty="0"/>
              <a:t>Έμφαση στο ναρκισσιστικό στοιχείο της προσωπικότητας, στο λυσσώδη θυμό &amp; την ενοχή, στην παλινδρόμηση στη θέση του εξαρτημένου από τη μητέρα μωρού. </a:t>
            </a:r>
          </a:p>
          <a:p>
            <a:pPr algn="ctr">
              <a:buNone/>
            </a:pPr>
            <a:r>
              <a:rPr lang="el-GR" dirty="0"/>
              <a:t>Θεωρεί ότι η αυτοτιμωρία έχει στόχο την εξιλέωση. </a:t>
            </a:r>
          </a:p>
          <a:p>
            <a:pPr algn="ctr">
              <a:buNone/>
            </a:pPr>
            <a:r>
              <a:rPr lang="el-GR" dirty="0"/>
              <a:t>Επιθυμία του είναι να επαναφέρει τη μητέρα για πάντα (εξάρτηση που έχει το μωρό για την κάλυψη των αναγκών του από το μητρικό αντικείμενο) &amp; πιστεύει πως η κατάθλιψη είναι αποτυχημένη ασυνείδητη κραυγή για αγάπη.</a:t>
            </a:r>
          </a:p>
          <a:p>
            <a:pPr algn="ctr">
              <a:buNone/>
            </a:pPr>
            <a:endParaRPr lang="el-GR" dirty="0"/>
          </a:p>
          <a:p>
            <a:pPr algn="ctr">
              <a:buNone/>
            </a:pPr>
            <a:r>
              <a:rPr lang="el-GR" dirty="0"/>
              <a:t>Ο καταθλιπτικός είναι σα να εκλιπαρεί να ξαναβρεί τη συναισθηματική &amp; διατροφική ασφάλεια που είχε ως βρέφος στο μαστό της μητέρας!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Fenichel</a:t>
            </a:r>
            <a:r>
              <a:rPr lang="en-US" dirty="0"/>
              <a:t> (1968)</a:t>
            </a:r>
            <a:r>
              <a:rPr lang="el-GR" dirty="0"/>
              <a:t> - Κατάθλιψη</a:t>
            </a:r>
          </a:p>
        </p:txBody>
      </p:sp>
      <p:sp>
        <p:nvSpPr>
          <p:cNvPr id="3" name="2 - Θέση περιεχομένου"/>
          <p:cNvSpPr>
            <a:spLocks noGrp="1"/>
          </p:cNvSpPr>
          <p:nvPr>
            <p:ph idx="1"/>
          </p:nvPr>
        </p:nvSpPr>
        <p:spPr/>
        <p:txBody>
          <a:bodyPr>
            <a:normAutofit fontScale="85000" lnSpcReduction="10000"/>
          </a:bodyPr>
          <a:lstStyle/>
          <a:p>
            <a:pPr algn="ctr">
              <a:buNone/>
            </a:pPr>
            <a:r>
              <a:rPr lang="el-GR" dirty="0"/>
              <a:t>Όσοι αντιδρούν με κατάθλιψη στην απογοήτευση από την απουσία αγάπης είναι άνθρωποι που η εμπειρία της αγάπης δεν σήμαινε μόνο ικανοποίηση λιβιδικών επιθυμιών, αλλά και έντονων ναρκισσιστικών αναγκών (πχ. ικανοποίηση επιθυμιών μέσω δερματικού ερωτισμού). </a:t>
            </a:r>
          </a:p>
          <a:p>
            <a:pPr algn="ctr">
              <a:buNone/>
            </a:pPr>
            <a:r>
              <a:rPr lang="el-GR" dirty="0"/>
              <a:t>Φέρνει στην επιφάνεια την κατηγορία των «</a:t>
            </a:r>
            <a:r>
              <a:rPr lang="en-US" dirty="0"/>
              <a:t>love addicts</a:t>
            </a:r>
            <a:r>
              <a:rPr lang="el-GR" dirty="0"/>
              <a:t>», αυτών που έχουν συνεχή επιθυμία για αγάπη &amp; τροφοδότηση, που είναι εξαρτημένοι από αγάπη, καθώς και από φόβο αφανισμού, όταν το φροντίζον αντικείμενο απουσιάζει.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Bibring</a:t>
            </a:r>
            <a:r>
              <a:rPr lang="en-US" dirty="0"/>
              <a:t> (1953)</a:t>
            </a:r>
            <a:r>
              <a:rPr lang="el-GR" dirty="0"/>
              <a:t> - Κατάθλιψη</a:t>
            </a:r>
          </a:p>
        </p:txBody>
      </p:sp>
      <p:sp>
        <p:nvSpPr>
          <p:cNvPr id="3" name="2 - Θέση περιεχομένου"/>
          <p:cNvSpPr>
            <a:spLocks noGrp="1"/>
          </p:cNvSpPr>
          <p:nvPr>
            <p:ph idx="1"/>
          </p:nvPr>
        </p:nvSpPr>
        <p:spPr/>
        <p:txBody>
          <a:bodyPr>
            <a:normAutofit fontScale="85000" lnSpcReduction="10000"/>
          </a:bodyPr>
          <a:lstStyle/>
          <a:p>
            <a:pPr algn="ctr">
              <a:buNone/>
            </a:pPr>
            <a:r>
              <a:rPr lang="el-GR" dirty="0"/>
              <a:t>Ορίζει την κατάθλιψη ως συναισθηματική έκφραση κατάστασης αβοηθησίας &amp; αδυναμίας του εγώ, ανεξάρτητα από το αίτιο που προκάλεσε την κατάρρευση της αυτοεκτίμησης. </a:t>
            </a:r>
          </a:p>
          <a:p>
            <a:pPr algn="ctr">
              <a:buNone/>
            </a:pPr>
            <a:endParaRPr lang="el-GR" dirty="0"/>
          </a:p>
          <a:p>
            <a:pPr algn="ctr">
              <a:buNone/>
            </a:pPr>
            <a:r>
              <a:rPr lang="el-GR" dirty="0"/>
              <a:t>Η μη δυνατότητα του εγώ να επιτύχει τους παρακάτω στόχους του προκαλεί κατάθλιψη. </a:t>
            </a:r>
          </a:p>
          <a:p>
            <a:pPr algn="ctr">
              <a:buNone/>
            </a:pPr>
            <a:endParaRPr lang="el-GR" dirty="0"/>
          </a:p>
          <a:p>
            <a:pPr algn="ctr">
              <a:buNone/>
            </a:pPr>
            <a:r>
              <a:rPr lang="el-GR" dirty="0"/>
              <a:t>Στόχοι</a:t>
            </a:r>
            <a:r>
              <a:rPr lang="en-US" dirty="0"/>
              <a:t>: </a:t>
            </a:r>
            <a:r>
              <a:rPr lang="el-GR" dirty="0"/>
              <a:t>η επιθυμία να έχεις αξία &amp; να σε αγαπούν, η επιθυμία να είσαι δυνατός &amp; ανώτερος και η επιθυμία να είσαι καλός &amp; να αγαπάς.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Bibring</a:t>
            </a:r>
            <a:r>
              <a:rPr lang="en-US" dirty="0"/>
              <a:t> (1953)</a:t>
            </a:r>
            <a:r>
              <a:rPr lang="el-GR" dirty="0"/>
              <a:t> - Κατάθλιψη</a:t>
            </a:r>
          </a:p>
        </p:txBody>
      </p:sp>
      <p:sp>
        <p:nvSpPr>
          <p:cNvPr id="3" name="2 - Θέση περιεχομένου"/>
          <p:cNvSpPr>
            <a:spLocks noGrp="1"/>
          </p:cNvSpPr>
          <p:nvPr>
            <p:ph idx="1"/>
          </p:nvPr>
        </p:nvSpPr>
        <p:spPr/>
        <p:txBody>
          <a:bodyPr>
            <a:normAutofit fontScale="92500"/>
          </a:bodyPr>
          <a:lstStyle/>
          <a:p>
            <a:pPr algn="ctr">
              <a:buNone/>
            </a:pPr>
            <a:r>
              <a:rPr lang="el-GR" dirty="0"/>
              <a:t>Τέσσερις βασικές καταστάσεις του εγώ</a:t>
            </a:r>
            <a:r>
              <a:rPr lang="en-US" dirty="0"/>
              <a:t>: </a:t>
            </a:r>
            <a:endParaRPr lang="el-GR" dirty="0"/>
          </a:p>
          <a:p>
            <a:r>
              <a:rPr lang="el-GR" dirty="0"/>
              <a:t>Κατάσταση ισορροπίας στον ναρκισσισμό με φυσιολογική &amp; ισορροπημένη αυτοεκτίμηση</a:t>
            </a:r>
          </a:p>
          <a:p>
            <a:r>
              <a:rPr lang="el-GR" dirty="0"/>
              <a:t>Κατάσταση ανεβασμένης αυτοεκτίμησης με το εγώ σε κατάσταση θριάμβου</a:t>
            </a:r>
          </a:p>
          <a:p>
            <a:r>
              <a:rPr lang="el-GR" dirty="0"/>
              <a:t>Κατάσταση άγχους λόγω απειλούμενης ναρκισσιστικής ισορροπίας</a:t>
            </a:r>
          </a:p>
          <a:p>
            <a:r>
              <a:rPr lang="el-GR" dirty="0"/>
              <a:t>Κατάσταση καταρρακωμένης αυτοεκτίμησης με αποτέλεσμα το καταθλιπτικό εγώ.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800" dirty="0" err="1"/>
              <a:t>Bibring</a:t>
            </a:r>
            <a:r>
              <a:rPr lang="en-US" sz="2800" dirty="0"/>
              <a:t> (1953)</a:t>
            </a:r>
            <a:r>
              <a:rPr lang="el-GR" sz="2800" dirty="0"/>
              <a:t> – Άγχος &amp; Κατάθλιψη</a:t>
            </a:r>
          </a:p>
        </p:txBody>
      </p:sp>
      <p:sp>
        <p:nvSpPr>
          <p:cNvPr id="3" name="2 - Θέση περιεχομένου"/>
          <p:cNvSpPr>
            <a:spLocks noGrp="1"/>
          </p:cNvSpPr>
          <p:nvPr>
            <p:ph idx="1"/>
          </p:nvPr>
        </p:nvSpPr>
        <p:spPr/>
        <p:txBody>
          <a:bodyPr/>
          <a:lstStyle/>
          <a:p>
            <a:pPr algn="ctr">
              <a:buNone/>
            </a:pPr>
            <a:r>
              <a:rPr lang="el-GR" b="1" dirty="0"/>
              <a:t>Άγχος</a:t>
            </a:r>
            <a:r>
              <a:rPr lang="en-US" dirty="0"/>
              <a:t>: </a:t>
            </a:r>
            <a:r>
              <a:rPr lang="el-GR" dirty="0"/>
              <a:t>συναίσθημα που δηλώνει αντίδραση στον κίνδυνο &amp; ετοιμότητα του εγώ για μάχη ή για φυγή. </a:t>
            </a:r>
          </a:p>
          <a:p>
            <a:pPr algn="ctr">
              <a:buNone/>
            </a:pPr>
            <a:r>
              <a:rPr lang="el-GR" b="1" dirty="0"/>
              <a:t>Κατάθλιψη</a:t>
            </a:r>
            <a:r>
              <a:rPr lang="en-US" dirty="0"/>
              <a:t>: </a:t>
            </a:r>
            <a:r>
              <a:rPr lang="el-GR" dirty="0"/>
              <a:t>το εγώ παραλύσει και είναι ανίκανο να αντιμετωπίσει τον κίνδυνο. Επίσης, δεν σχετίζεται με τη σύγκρουση των στόχων (βλ. ανία), αλλά το εγώ είναι βυθισμένο σε παθητικότητα, ανίκανο να ανταποκριθεί σε οτιδήποτε.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Klein (1940)</a:t>
            </a:r>
            <a:r>
              <a:rPr lang="el-GR" dirty="0"/>
              <a:t> - Κατάθλιψη</a:t>
            </a:r>
          </a:p>
        </p:txBody>
      </p:sp>
      <p:sp>
        <p:nvSpPr>
          <p:cNvPr id="3" name="2 - Θέση περιεχομένου"/>
          <p:cNvSpPr>
            <a:spLocks noGrp="1"/>
          </p:cNvSpPr>
          <p:nvPr>
            <p:ph idx="1"/>
          </p:nvPr>
        </p:nvSpPr>
        <p:spPr/>
        <p:txBody>
          <a:bodyPr>
            <a:normAutofit/>
          </a:bodyPr>
          <a:lstStyle/>
          <a:p>
            <a:pPr algn="ctr">
              <a:buNone/>
            </a:pPr>
            <a:endParaRPr lang="el-GR" dirty="0"/>
          </a:p>
          <a:p>
            <a:pPr algn="ctr">
              <a:buNone/>
            </a:pPr>
            <a:endParaRPr lang="el-GR" dirty="0"/>
          </a:p>
          <a:p>
            <a:pPr algn="ctr">
              <a:buNone/>
            </a:pPr>
            <a:endParaRPr lang="el-GR" dirty="0"/>
          </a:p>
          <a:p>
            <a:pPr algn="ctr">
              <a:buNone/>
            </a:pPr>
            <a:r>
              <a:rPr lang="el-GR" dirty="0"/>
              <a:t>Ο καταθλιπτικός ασθενής είναι κάποιος που έχει παλινδρομήσει στην καταθλιπτική θέση της παιδικής ηλικίας. Ποια είναι αυτή;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Klein (1940)</a:t>
            </a:r>
            <a:r>
              <a:rPr lang="el-GR" dirty="0"/>
              <a:t> - Κατάθλιψη</a:t>
            </a:r>
          </a:p>
        </p:txBody>
      </p:sp>
      <p:sp>
        <p:nvSpPr>
          <p:cNvPr id="3" name="2 - Θέση περιεχομένου"/>
          <p:cNvSpPr>
            <a:spLocks noGrp="1"/>
          </p:cNvSpPr>
          <p:nvPr>
            <p:ph idx="1"/>
          </p:nvPr>
        </p:nvSpPr>
        <p:spPr/>
        <p:txBody>
          <a:bodyPr>
            <a:noAutofit/>
          </a:bodyPr>
          <a:lstStyle/>
          <a:p>
            <a:pPr algn="ctr">
              <a:buNone/>
            </a:pPr>
            <a:r>
              <a:rPr lang="el-GR" sz="2000" dirty="0"/>
              <a:t>Το βρέφος βιώνει καταθλιπτικά συναισθήματα, τα οποία φθάνουν στη μεγαλύτερη ένταση λίγο πριν, κατά τη διάρκεια &amp; μετά τον απογαλακτισμό. Η θέση αυτή είναι η μελαγχολία στην πρώτη της διαμόρφωση (</a:t>
            </a:r>
            <a:r>
              <a:rPr lang="en-US" sz="2000" i="1" dirty="0" err="1"/>
              <a:t>statu</a:t>
            </a:r>
            <a:r>
              <a:rPr lang="en-US" sz="2000" i="1" dirty="0"/>
              <a:t> </a:t>
            </a:r>
            <a:r>
              <a:rPr lang="en-US" sz="2000" i="1" dirty="0" err="1"/>
              <a:t>nascendi</a:t>
            </a:r>
            <a:r>
              <a:rPr lang="en-US" sz="2000" dirty="0"/>
              <a:t>). </a:t>
            </a:r>
            <a:r>
              <a:rPr lang="el-GR" sz="2000" dirty="0"/>
              <a:t>Το παιδί πενθεί για την απώλεια του μαστού, που σημαίνει αγάπη, καλοσύνη &amp; ασφάλεια και θεωρεί πως όλα αυτά τα χάνει εξαιτίας των δικών του άπληστων καταστροφικών φαντασιώσεων &amp; ενορμήσεων προς τον μαστό της μητέρας. Αργότερα, απειλείται να χάσει και τους δύο γονείς λόγω του οιδιπόδειου και μέσα στις επιθετικές φαντασιώσεις του προστίθενται και τα αδέρφια. </a:t>
            </a:r>
          </a:p>
          <a:p>
            <a:pPr algn="ctr">
              <a:buNone/>
            </a:pPr>
            <a:endParaRPr lang="el-GR" sz="2000" dirty="0"/>
          </a:p>
          <a:p>
            <a:pPr algn="ctr">
              <a:buNone/>
            </a:pPr>
            <a:r>
              <a:rPr lang="el-GR" sz="2000" dirty="0"/>
              <a:t>*Η επιθετικότητα του βρέφους εκδηλώνεται κυρίως στοματικά.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Klein (1940)</a:t>
            </a:r>
            <a:r>
              <a:rPr lang="el-GR" dirty="0"/>
              <a:t> - Κατάθλιψη</a:t>
            </a:r>
          </a:p>
        </p:txBody>
      </p:sp>
      <p:sp>
        <p:nvSpPr>
          <p:cNvPr id="3" name="2 - Θέση περιεχομένου"/>
          <p:cNvSpPr>
            <a:spLocks noGrp="1"/>
          </p:cNvSpPr>
          <p:nvPr>
            <p:ph idx="1"/>
          </p:nvPr>
        </p:nvSpPr>
        <p:spPr/>
        <p:txBody>
          <a:bodyPr/>
          <a:lstStyle/>
          <a:p>
            <a:pPr algn="ctr">
              <a:buNone/>
            </a:pPr>
            <a:r>
              <a:rPr lang="el-GR" dirty="0"/>
              <a:t>Τα συναισθήματα κατάθλιψης του βρέφους ξεπερνιούνται όταν η εξωτερική πραγματικότητα μέσω της μητέρας ή άλλων γύρω του αρχίζει να του δίνει χαρά. Τότε αισθάνεται ότι τα καλά αντικείμενα και το δικό του εγώ μπορούν να διασωθούν &amp; προσπαθεί να ταυτισθεί με τα καλά αντικείμενα για να επανορθώσει όλες τις επιθετικές του φαντασιώσεις.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Klein (1940)</a:t>
            </a:r>
            <a:r>
              <a:rPr lang="el-GR" dirty="0"/>
              <a:t> - Κατάθλιψη</a:t>
            </a:r>
          </a:p>
        </p:txBody>
      </p:sp>
      <p:sp>
        <p:nvSpPr>
          <p:cNvPr id="3" name="2 - Θέση περιεχομένου"/>
          <p:cNvSpPr>
            <a:spLocks noGrp="1"/>
          </p:cNvSpPr>
          <p:nvPr>
            <p:ph idx="1"/>
          </p:nvPr>
        </p:nvSpPr>
        <p:spPr/>
        <p:txBody>
          <a:bodyPr/>
          <a:lstStyle/>
          <a:p>
            <a:pPr algn="ctr">
              <a:buNone/>
            </a:pPr>
            <a:r>
              <a:rPr lang="el-GR" dirty="0"/>
              <a:t>Θεωρεί πως στο φυσιολογικό και στο μη φυσιολογικό πένθος &amp; σε μανιοκαταθλιπτικές καταστάσεις το άτομο επιστρέφει στην παιδική καταθλιπτική θέση. Στις δύο τελευταίες περιπτώσεις το άτομο στην παιδική ηλικία έχει αποτύχει να εγκαταστήσει εσωτερικά καλά αντικείμενα και να αισθανθεί ασφαλές.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Jacobson (1971)</a:t>
            </a:r>
            <a:r>
              <a:rPr lang="el-GR" dirty="0"/>
              <a:t> - Κατάθλιψη</a:t>
            </a:r>
          </a:p>
        </p:txBody>
      </p:sp>
      <p:sp>
        <p:nvSpPr>
          <p:cNvPr id="3" name="2 - Θέση περιεχομένου"/>
          <p:cNvSpPr>
            <a:spLocks noGrp="1"/>
          </p:cNvSpPr>
          <p:nvPr>
            <p:ph idx="1"/>
          </p:nvPr>
        </p:nvSpPr>
        <p:spPr/>
        <p:txBody>
          <a:bodyPr>
            <a:normAutofit lnSpcReduction="10000"/>
          </a:bodyPr>
          <a:lstStyle/>
          <a:p>
            <a:pPr algn="ctr">
              <a:buNone/>
            </a:pPr>
            <a:r>
              <a:rPr lang="el-GR" dirty="0"/>
              <a:t>Σύνδεση κατάθλιψης με πρόβλημα στη ναρκισσιστική ισορροπία. </a:t>
            </a:r>
          </a:p>
          <a:p>
            <a:pPr algn="ctr">
              <a:buNone/>
            </a:pPr>
            <a:r>
              <a:rPr lang="el-GR" dirty="0"/>
              <a:t>Η βασική σύγκρουση είναι ότι αντί της επιθυμητής ευχαρίστησης υπάρχει ματαίωση που ακολουθείται από θυμό, ο οποίος στη συνέχεια στρέφεται εναντίον του εαυτού. Παρουσιάζεται μείωση αυτοεκτίμησης (επιθυμία ατόμου για το πώς θα ήθελε να είναι </a:t>
            </a:r>
            <a:r>
              <a:rPr lang="en-US" dirty="0"/>
              <a:t>vs. </a:t>
            </a:r>
            <a:r>
              <a:rPr lang="el-GR" dirty="0"/>
              <a:t>αποτυχημένου εαυτού) – γκρεμίζεται το ιδεώδες εγώ.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Ιστορικά</a:t>
            </a:r>
          </a:p>
        </p:txBody>
      </p:sp>
      <p:sp>
        <p:nvSpPr>
          <p:cNvPr id="3" name="2 - Θέση περιεχομένου"/>
          <p:cNvSpPr>
            <a:spLocks noGrp="1"/>
          </p:cNvSpPr>
          <p:nvPr>
            <p:ph idx="1"/>
          </p:nvPr>
        </p:nvSpPr>
        <p:spPr/>
        <p:txBody>
          <a:bodyPr>
            <a:normAutofit lnSpcReduction="10000"/>
          </a:bodyPr>
          <a:lstStyle/>
          <a:p>
            <a:r>
              <a:rPr lang="el-GR" dirty="0"/>
              <a:t>Θλίβω = σπάζω, πιέζω</a:t>
            </a:r>
          </a:p>
          <a:p>
            <a:endParaRPr lang="el-GR" dirty="0"/>
          </a:p>
          <a:p>
            <a:r>
              <a:rPr lang="el-GR" dirty="0"/>
              <a:t>Ο Ιπποκράτης για τη μελαγχολία</a:t>
            </a:r>
            <a:r>
              <a:rPr lang="en-US" dirty="0"/>
              <a:t>: </a:t>
            </a:r>
            <a:r>
              <a:rPr lang="el-GR" dirty="0"/>
              <a:t>έλλειψη διάθεσης για τροφή, απελπισία, αθυμία, αϋπνία, ευερεθιστότητα, ανησυχία, φόβο </a:t>
            </a:r>
            <a:r>
              <a:rPr lang="en-US" dirty="0"/>
              <a:t>&amp; </a:t>
            </a:r>
            <a:r>
              <a:rPr lang="el-GR" dirty="0"/>
              <a:t>θλίψη</a:t>
            </a:r>
          </a:p>
          <a:p>
            <a:endParaRPr lang="el-GR" dirty="0"/>
          </a:p>
          <a:p>
            <a:r>
              <a:rPr lang="el-GR" dirty="0"/>
              <a:t>Ο Αριστοτέλης θεωρούσε ότι η μελαγχολική διάθεση αποτελούσε κινητήριο δύναμη για τη δημιουργικότητα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Jacobson (1971)</a:t>
            </a:r>
            <a:r>
              <a:rPr lang="el-GR" dirty="0"/>
              <a:t> - Κατάθλιψη</a:t>
            </a:r>
          </a:p>
        </p:txBody>
      </p:sp>
      <p:sp>
        <p:nvSpPr>
          <p:cNvPr id="3" name="2 - Θέση περιεχομένου"/>
          <p:cNvSpPr>
            <a:spLocks noGrp="1"/>
          </p:cNvSpPr>
          <p:nvPr>
            <p:ph idx="1"/>
          </p:nvPr>
        </p:nvSpPr>
        <p:spPr/>
        <p:txBody>
          <a:bodyPr/>
          <a:lstStyle/>
          <a:p>
            <a:pPr algn="ctr">
              <a:buNone/>
            </a:pPr>
            <a:r>
              <a:rPr lang="el-GR" dirty="0"/>
              <a:t>Το άτομο παλινδρομεί και καθηλώνεται σε διάφορα σημεία, λόγω των πολύπλοκων ενδοψυχικών διεργασιών &amp; των αλλαγών. </a:t>
            </a:r>
          </a:p>
          <a:p>
            <a:pPr algn="ctr">
              <a:buNone/>
            </a:pPr>
            <a:r>
              <a:rPr lang="el-GR" dirty="0"/>
              <a:t>Και λόγω της παλινδρόμησης, υπάρχει συγχώνευση αναπαραστάσεων του εαυτού &amp; του αντικειμένου, ενώ το σαδιστικό υπερεγώ κατευθύνεται και στα δύο.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Jacobson (1971)</a:t>
            </a:r>
            <a:r>
              <a:rPr lang="el-GR" dirty="0"/>
              <a:t> - Κατάθλιψη</a:t>
            </a:r>
          </a:p>
        </p:txBody>
      </p:sp>
      <p:sp>
        <p:nvSpPr>
          <p:cNvPr id="3" name="2 - Θέση περιεχομένου"/>
          <p:cNvSpPr>
            <a:spLocks noGrp="1"/>
          </p:cNvSpPr>
          <p:nvPr>
            <p:ph idx="1"/>
          </p:nvPr>
        </p:nvSpPr>
        <p:spPr/>
        <p:txBody>
          <a:bodyPr>
            <a:normAutofit fontScale="85000" lnSpcReduction="20000"/>
          </a:bodyPr>
          <a:lstStyle/>
          <a:p>
            <a:pPr>
              <a:buNone/>
            </a:pPr>
            <a:r>
              <a:rPr lang="el-GR" b="1" dirty="0"/>
              <a:t>Διάθεση </a:t>
            </a:r>
            <a:r>
              <a:rPr lang="en-US" b="1" dirty="0"/>
              <a:t>vs. </a:t>
            </a:r>
            <a:r>
              <a:rPr lang="el-GR" b="1" dirty="0"/>
              <a:t>Συναίσθημα</a:t>
            </a:r>
            <a:r>
              <a:rPr lang="en-US" b="1" dirty="0"/>
              <a:t>: </a:t>
            </a:r>
            <a:endParaRPr lang="el-GR" b="1" dirty="0"/>
          </a:p>
          <a:p>
            <a:pPr>
              <a:buNone/>
            </a:pPr>
            <a:endParaRPr lang="el-GR" b="1" dirty="0"/>
          </a:p>
          <a:p>
            <a:pPr algn="ctr">
              <a:buNone/>
            </a:pPr>
            <a:r>
              <a:rPr lang="el-GR" dirty="0"/>
              <a:t>Θεωρεί πως η διάθεση είναι ένας γενικευμένος τρόπος εκφόρτισης, που επηρεάζει πολλές λειτουργίες και που όλες οι δομές της προσωπικότητας συμβάλλουν στη δημιουργία της. </a:t>
            </a:r>
          </a:p>
          <a:p>
            <a:pPr algn="ctr">
              <a:buNone/>
            </a:pPr>
            <a:endParaRPr lang="el-GR" dirty="0"/>
          </a:p>
          <a:p>
            <a:pPr algn="ctr">
              <a:buNone/>
            </a:pPr>
            <a:r>
              <a:rPr lang="el-GR" dirty="0"/>
              <a:t>Τα συναισθήματα είναι πιο πολύπλοκα &amp; διαφοροποιημένα ποιοτικά στον τρόπο που εκδηλώνονται &amp; εκφράζονται, αλλά και που καθορίζουν και συνδέονται με συγκεκριμένα αντικείμενα &amp; αναπαραστάσεις.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800" dirty="0" err="1"/>
              <a:t>Kernberg</a:t>
            </a:r>
            <a:r>
              <a:rPr lang="en-US" sz="2800" dirty="0"/>
              <a:t> (2000,2009) – </a:t>
            </a:r>
            <a:r>
              <a:rPr lang="el-GR" sz="2800" dirty="0" err="1"/>
              <a:t>Κατάλθιψη</a:t>
            </a:r>
            <a:r>
              <a:rPr lang="el-GR" sz="2800" dirty="0"/>
              <a:t> </a:t>
            </a:r>
          </a:p>
        </p:txBody>
      </p:sp>
      <p:sp>
        <p:nvSpPr>
          <p:cNvPr id="3" name="2 - Θέση περιεχομένου"/>
          <p:cNvSpPr>
            <a:spLocks noGrp="1"/>
          </p:cNvSpPr>
          <p:nvPr>
            <p:ph idx="1"/>
          </p:nvPr>
        </p:nvSpPr>
        <p:spPr/>
        <p:txBody>
          <a:bodyPr>
            <a:normAutofit fontScale="77500" lnSpcReduction="20000"/>
          </a:bodyPr>
          <a:lstStyle/>
          <a:p>
            <a:pPr algn="ctr">
              <a:buNone/>
            </a:pPr>
            <a:r>
              <a:rPr lang="el-GR" dirty="0"/>
              <a:t>Θεωρεί ότι υπάρχει παθολογική ενεργοποίηση επιθετικών συναισθημάτων, λόγω προδιάθεσης ιδιοσυστασιακής ή/και οφειλόμενης σε μη ευνοϊκές συνθήκες κατά την ανάπτυξης της σχέσης μητέρας-βρέφους. </a:t>
            </a:r>
          </a:p>
          <a:p>
            <a:pPr algn="ctr">
              <a:buNone/>
            </a:pPr>
            <a:endParaRPr lang="el-GR" dirty="0"/>
          </a:p>
          <a:p>
            <a:pPr algn="ctr">
              <a:buNone/>
            </a:pPr>
            <a:r>
              <a:rPr lang="el-GR" dirty="0"/>
              <a:t>Η απώλεια αντικειμένου &amp; η ισχυρή ματαίωση οδηγούν σε συναισθήματα θυμού, άγχους &amp; απόγνωσης.</a:t>
            </a:r>
          </a:p>
          <a:p>
            <a:pPr algn="ctr">
              <a:buNone/>
            </a:pPr>
            <a:endParaRPr lang="el-GR" dirty="0"/>
          </a:p>
          <a:p>
            <a:pPr>
              <a:buNone/>
            </a:pPr>
            <a:r>
              <a:rPr lang="el-GR" dirty="0"/>
              <a:t> Αιτιολογικοί παράγοντες</a:t>
            </a:r>
            <a:r>
              <a:rPr lang="en-US" dirty="0"/>
              <a:t>:</a:t>
            </a:r>
            <a:endParaRPr lang="el-GR" dirty="0"/>
          </a:p>
          <a:p>
            <a:r>
              <a:rPr lang="el-GR" dirty="0"/>
              <a:t>Ένταση του καταθλιπτικού συναισθήματος </a:t>
            </a:r>
          </a:p>
          <a:p>
            <a:r>
              <a:rPr lang="el-GR" dirty="0"/>
              <a:t>Παθολογία των εσωτερικευμένων αντικειμενότροπων σχέσεων </a:t>
            </a:r>
          </a:p>
          <a:p>
            <a:pPr algn="ctr">
              <a:buNone/>
            </a:pP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Green (1986)</a:t>
            </a:r>
            <a:r>
              <a:rPr lang="el-GR" dirty="0"/>
              <a:t> - Κατάθλιψη</a:t>
            </a:r>
          </a:p>
        </p:txBody>
      </p:sp>
      <p:sp>
        <p:nvSpPr>
          <p:cNvPr id="3" name="2 - Θέση περιεχομένου"/>
          <p:cNvSpPr>
            <a:spLocks noGrp="1"/>
          </p:cNvSpPr>
          <p:nvPr>
            <p:ph idx="1"/>
          </p:nvPr>
        </p:nvSpPr>
        <p:spPr/>
        <p:txBody>
          <a:bodyPr>
            <a:normAutofit fontScale="55000" lnSpcReduction="20000"/>
          </a:bodyPr>
          <a:lstStyle/>
          <a:p>
            <a:pPr>
              <a:buNone/>
            </a:pPr>
            <a:r>
              <a:rPr lang="el-GR" b="1" dirty="0"/>
              <a:t>Σύμπλεγμα της νεκρής μητέρας</a:t>
            </a:r>
            <a:r>
              <a:rPr lang="en-US" b="1" dirty="0"/>
              <a:t>: </a:t>
            </a:r>
            <a:endParaRPr lang="el-GR" b="1" dirty="0"/>
          </a:p>
          <a:p>
            <a:pPr>
              <a:buNone/>
            </a:pPr>
            <a:endParaRPr lang="el-GR" b="1" dirty="0"/>
          </a:p>
          <a:p>
            <a:pPr algn="ctr">
              <a:buNone/>
            </a:pPr>
            <a:r>
              <a:rPr lang="el-GR" sz="3400" dirty="0"/>
              <a:t>Η μητέρα είναι παρούσα μεν, αλλά βυθισμένη στη δική της κατάθλιψη και το παιδί εσωτερικεύει ένα άτονο &amp; άψυχο μητρικό αντικείμενο. Το αντικείμενο έχει σταματήσει να είναι πηγή ζωής και τροφοδοσίας, ενώ το εγώ του παιδιού, προκειμένου να διατηρήσει τη σχέση μαζί του, παραμένει συγχωνευμένο με αυτό, νεκρώνοντας και τα δικά του κομμάτια. Στόχος του παιδιού είναι να θρέψει τη νεκρή μητέρα, να τη διατηρήσει αιώνια βαλσαμωμένη, ενώ και το ίδιο βρίσκεται σε μία κατάσταση ακινησίας.</a:t>
            </a:r>
          </a:p>
          <a:p>
            <a:pPr algn="ctr">
              <a:buNone/>
            </a:pPr>
            <a:r>
              <a:rPr lang="el-GR" sz="3400" dirty="0"/>
              <a:t>Αποτέλεσμα, το κενό στην αναπαράσταση σχέσης μητέρας-παιδιού «τρύπα» και πραγματοποίηση πρωτογενούς ταύτισης.</a:t>
            </a:r>
          </a:p>
          <a:p>
            <a:pPr algn="ctr">
              <a:buNone/>
            </a:pPr>
            <a:r>
              <a:rPr lang="el-GR" sz="3400" dirty="0"/>
              <a:t> </a:t>
            </a:r>
          </a:p>
          <a:p>
            <a:pPr algn="ctr">
              <a:buNone/>
            </a:pPr>
            <a:r>
              <a:rPr lang="el-GR" sz="2900" dirty="0"/>
              <a:t>*όλοι σχεδόν οι συγγραφείς τονίζουν την προβληματική σχέση με το μητρικό αντικείμενο στα πρώτα χρόνια της ζωής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Rosenfeld (1959)</a:t>
            </a:r>
            <a:r>
              <a:rPr lang="el-GR" dirty="0"/>
              <a:t> – </a:t>
            </a:r>
            <a:r>
              <a:rPr lang="el-GR" dirty="0" err="1"/>
              <a:t>Κατάλθιψη</a:t>
            </a:r>
            <a:r>
              <a:rPr lang="el-GR" dirty="0"/>
              <a:t> </a:t>
            </a:r>
          </a:p>
        </p:txBody>
      </p:sp>
      <p:sp>
        <p:nvSpPr>
          <p:cNvPr id="3" name="2 - Θέση περιεχομένου"/>
          <p:cNvSpPr>
            <a:spLocks noGrp="1"/>
          </p:cNvSpPr>
          <p:nvPr>
            <p:ph idx="1"/>
          </p:nvPr>
        </p:nvSpPr>
        <p:spPr/>
        <p:txBody>
          <a:bodyPr>
            <a:normAutofit fontScale="92500" lnSpcReduction="10000"/>
          </a:bodyPr>
          <a:lstStyle/>
          <a:p>
            <a:r>
              <a:rPr lang="el-GR" dirty="0"/>
              <a:t>Όλοι σχεδόν οι συγγραφείς τονίζουν τη σημασία της επιθετικότητας.</a:t>
            </a:r>
          </a:p>
          <a:p>
            <a:r>
              <a:rPr lang="el-GR" dirty="0"/>
              <a:t>Ο </a:t>
            </a:r>
            <a:r>
              <a:rPr lang="en-US" dirty="0"/>
              <a:t>Freud &amp; </a:t>
            </a:r>
            <a:r>
              <a:rPr lang="el-GR" dirty="0"/>
              <a:t>η </a:t>
            </a:r>
            <a:r>
              <a:rPr lang="en-US" dirty="0"/>
              <a:t>Klein </a:t>
            </a:r>
            <a:r>
              <a:rPr lang="el-GR" dirty="0"/>
              <a:t>τονίζουν την </a:t>
            </a:r>
            <a:r>
              <a:rPr lang="el-GR" dirty="0" err="1"/>
              <a:t>ενόρμηση</a:t>
            </a:r>
            <a:r>
              <a:rPr lang="el-GR" dirty="0"/>
              <a:t> θανάτου.</a:t>
            </a:r>
          </a:p>
          <a:p>
            <a:r>
              <a:rPr lang="el-GR" dirty="0"/>
              <a:t>Άλλοι επισημαίνουν ζητήματα που σχετίζονται με τη στοματική φάση της ψυχοσεξουαλικής ανάπτυξης &amp; της ναρκισσιστικής ψυχοπαθολογίας .</a:t>
            </a:r>
          </a:p>
          <a:p>
            <a:r>
              <a:rPr lang="el-GR" dirty="0"/>
              <a:t>Έμφαση δίνεται στη χρονική περίοδο κατά την οποία συμβαίνει η τραυματική εμπειρία.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Rosenfeld (1959)</a:t>
            </a:r>
            <a:r>
              <a:rPr lang="el-GR" dirty="0"/>
              <a:t> – </a:t>
            </a:r>
            <a:r>
              <a:rPr lang="el-GR" dirty="0" err="1"/>
              <a:t>Κατάλθιψη</a:t>
            </a:r>
            <a:r>
              <a:rPr lang="el-GR" dirty="0"/>
              <a:t> </a:t>
            </a:r>
          </a:p>
        </p:txBody>
      </p:sp>
      <p:sp>
        <p:nvSpPr>
          <p:cNvPr id="3" name="2 - Θέση περιεχομένου"/>
          <p:cNvSpPr>
            <a:spLocks noGrp="1"/>
          </p:cNvSpPr>
          <p:nvPr>
            <p:ph idx="1"/>
          </p:nvPr>
        </p:nvSpPr>
        <p:spPr/>
        <p:txBody>
          <a:bodyPr>
            <a:normAutofit fontScale="92500" lnSpcReduction="10000"/>
          </a:bodyPr>
          <a:lstStyle/>
          <a:p>
            <a:r>
              <a:rPr lang="el-GR" dirty="0"/>
              <a:t>Όσον αφορά το υπερεγώ, οι περισσότεροι συμφωνούν ότι οι έντονες επιθετικές ενορμήσεις συμβάλλουν στη διαμόρφωση ενός αυστηρού υπερεγώ (διαφορές υπάρχουν στον χρόνο κατά τον οποία αρχίζει να δημιουργείται το υπερεγώ). </a:t>
            </a:r>
          </a:p>
          <a:p>
            <a:r>
              <a:rPr lang="el-GR" dirty="0"/>
              <a:t>Αναφορές γίνονται και στην ύπαρξη παρανοϊκού διωκτικού στοιχείου, το οποίο εμφανίζεται όταν οι μηχανισμοί προβολής &amp; παλινδρόμησης παίζουν σημαντικό ρόλο στον συγκεκριμένο ψυχισμό.</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Όσον αφορά τη «μανία»</a:t>
            </a:r>
          </a:p>
        </p:txBody>
      </p:sp>
      <p:sp>
        <p:nvSpPr>
          <p:cNvPr id="3" name="2 - Θέση περιεχομένου"/>
          <p:cNvSpPr>
            <a:spLocks noGrp="1"/>
          </p:cNvSpPr>
          <p:nvPr>
            <p:ph idx="1"/>
          </p:nvPr>
        </p:nvSpPr>
        <p:spPr/>
        <p:txBody>
          <a:bodyPr>
            <a:normAutofit fontScale="85000" lnSpcReduction="20000"/>
          </a:bodyPr>
          <a:lstStyle/>
          <a:p>
            <a:pPr algn="ctr">
              <a:buNone/>
            </a:pPr>
            <a:endParaRPr lang="el-GR" dirty="0"/>
          </a:p>
          <a:p>
            <a:pPr algn="ctr">
              <a:buNone/>
            </a:pPr>
            <a:r>
              <a:rPr lang="el-GR" dirty="0"/>
              <a:t>Η </a:t>
            </a:r>
            <a:r>
              <a:rPr lang="el-GR" b="1" dirty="0"/>
              <a:t>μανία</a:t>
            </a:r>
            <a:r>
              <a:rPr lang="el-GR" dirty="0"/>
              <a:t> συνδέεται απόλυτα με την κατάθλιψη &amp; αποτελεί κατοπτρική της εικόνα, με τις ίδιες συγκρούσεις &amp; καταστροφικές φαντασιώσεις, με τις προβληματικές σχέσεις με το αντικείμενο και με την παθολογία στον ναρκισσιστικό άξονα. </a:t>
            </a:r>
          </a:p>
          <a:p>
            <a:pPr algn="ctr">
              <a:buNone/>
            </a:pPr>
            <a:endParaRPr lang="el-GR" dirty="0"/>
          </a:p>
          <a:p>
            <a:pPr algn="ctr">
              <a:buNone/>
            </a:pPr>
            <a:r>
              <a:rPr lang="el-GR" dirty="0"/>
              <a:t>Η </a:t>
            </a:r>
            <a:r>
              <a:rPr lang="el-GR" b="1" dirty="0"/>
              <a:t>διαφορά</a:t>
            </a:r>
            <a:r>
              <a:rPr lang="el-GR" dirty="0"/>
              <a:t> έγκειται στο συναίσθημα θριάμβου έναντι της κατήφειας, στην ενεργητική στάση του εγώ προς το αντικείμενο, το υπερεγώ και το ιδεώδες του εγώ </a:t>
            </a:r>
            <a:r>
              <a:rPr lang="en-US" dirty="0"/>
              <a:t>vs. </a:t>
            </a:r>
            <a:r>
              <a:rPr lang="el-GR" dirty="0"/>
              <a:t>της παθητικής στην κατάθλιψη και τέλος, στον τρόπο ρύθμισης της ενεργειακής οικονομίας του ψυχισμού. </a:t>
            </a:r>
          </a:p>
          <a:p>
            <a:pPr algn="ctr">
              <a:buNone/>
            </a:pPr>
            <a:endParaRPr lang="el-GR" dirty="0"/>
          </a:p>
          <a:p>
            <a:pPr algn="ctr">
              <a:buNone/>
            </a:pP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(1911)</a:t>
            </a:r>
            <a:r>
              <a:rPr lang="el-GR" dirty="0"/>
              <a:t> - Μανία</a:t>
            </a:r>
          </a:p>
        </p:txBody>
      </p:sp>
      <p:sp>
        <p:nvSpPr>
          <p:cNvPr id="3" name="2 - Θέση περιεχομένου"/>
          <p:cNvSpPr>
            <a:spLocks noGrp="1"/>
          </p:cNvSpPr>
          <p:nvPr>
            <p:ph idx="1"/>
          </p:nvPr>
        </p:nvSpPr>
        <p:spPr/>
        <p:txBody>
          <a:bodyPr/>
          <a:lstStyle/>
          <a:p>
            <a:pPr algn="ctr">
              <a:buNone/>
            </a:pPr>
            <a:endParaRPr lang="el-GR" dirty="0"/>
          </a:p>
          <a:p>
            <a:pPr algn="ctr">
              <a:buNone/>
            </a:pPr>
            <a:endParaRPr lang="el-GR" dirty="0"/>
          </a:p>
          <a:p>
            <a:pPr algn="ctr">
              <a:buNone/>
            </a:pPr>
            <a:endParaRPr lang="el-GR" dirty="0"/>
          </a:p>
          <a:p>
            <a:pPr algn="ctr">
              <a:buNone/>
            </a:pPr>
            <a:r>
              <a:rPr lang="el-GR" dirty="0"/>
              <a:t>Το άτομο κατακλύζεται από το ενορμητικό φορτίο και αισθάνεται ως εάν να ξαναγεννιέται.</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Freud (1921)</a:t>
            </a:r>
            <a:r>
              <a:rPr lang="el-GR" dirty="0"/>
              <a:t> - Μανία</a:t>
            </a:r>
          </a:p>
        </p:txBody>
      </p:sp>
      <p:sp>
        <p:nvSpPr>
          <p:cNvPr id="3" name="2 - Θέση περιεχομένου"/>
          <p:cNvSpPr>
            <a:spLocks noGrp="1"/>
          </p:cNvSpPr>
          <p:nvPr>
            <p:ph idx="1"/>
          </p:nvPr>
        </p:nvSpPr>
        <p:spPr/>
        <p:txBody>
          <a:bodyPr/>
          <a:lstStyle/>
          <a:p>
            <a:pPr algn="ctr">
              <a:buNone/>
            </a:pPr>
            <a:endParaRPr lang="el-GR" dirty="0"/>
          </a:p>
          <a:p>
            <a:pPr algn="ctr">
              <a:buNone/>
            </a:pPr>
            <a:endParaRPr lang="el-GR" dirty="0"/>
          </a:p>
          <a:p>
            <a:pPr algn="ctr">
              <a:buNone/>
            </a:pPr>
            <a:r>
              <a:rPr lang="el-GR" dirty="0"/>
              <a:t>Το εγώ γίνεται ένα με το ιδεώδες του εγώ και του υπερεγώ και, σε κατάσταση θριάμβου, χαίρεται την ικανοποίηση των επιθυμιών του.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Rado</a:t>
            </a:r>
            <a:r>
              <a:rPr lang="en-US" dirty="0"/>
              <a:t> (1928) –</a:t>
            </a:r>
            <a:r>
              <a:rPr lang="el-GR" dirty="0"/>
              <a:t> Μανία</a:t>
            </a:r>
          </a:p>
        </p:txBody>
      </p:sp>
      <p:sp>
        <p:nvSpPr>
          <p:cNvPr id="3" name="2 - Θέση περιεχομένου"/>
          <p:cNvSpPr>
            <a:spLocks noGrp="1"/>
          </p:cNvSpPr>
          <p:nvPr>
            <p:ph idx="1"/>
          </p:nvPr>
        </p:nvSpPr>
        <p:spPr/>
        <p:txBody>
          <a:bodyPr/>
          <a:lstStyle/>
          <a:p>
            <a:pPr algn="ctr">
              <a:buNone/>
            </a:pPr>
            <a:endParaRPr lang="el-GR" dirty="0"/>
          </a:p>
          <a:p>
            <a:pPr algn="ctr">
              <a:buNone/>
            </a:pPr>
            <a:endParaRPr lang="el-GR" dirty="0"/>
          </a:p>
          <a:p>
            <a:pPr algn="ctr">
              <a:buNone/>
            </a:pPr>
            <a:r>
              <a:rPr lang="el-GR" dirty="0"/>
              <a:t>Εκτός από την ένωση με το υπερεγώ, ο </a:t>
            </a:r>
            <a:r>
              <a:rPr lang="en-US" dirty="0" err="1"/>
              <a:t>Rado</a:t>
            </a:r>
            <a:r>
              <a:rPr lang="el-GR" dirty="0"/>
              <a:t> προσθέτει τον θρίαμβο</a:t>
            </a:r>
            <a:endParaRPr lang="el-GR" b="1" dirty="0"/>
          </a:p>
          <a:p>
            <a:pPr algn="ctr">
              <a:buNone/>
            </a:pPr>
            <a:r>
              <a:rPr lang="el-GR" dirty="0"/>
              <a:t> από την ένωση με το μητρικό αντικείμενο στην ιδιαίτερη σχέση του θηλασμού.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Ιστορικά</a:t>
            </a:r>
          </a:p>
        </p:txBody>
      </p:sp>
      <p:sp>
        <p:nvSpPr>
          <p:cNvPr id="3" name="2 - Θέση περιεχομένου"/>
          <p:cNvSpPr>
            <a:spLocks noGrp="1"/>
          </p:cNvSpPr>
          <p:nvPr>
            <p:ph idx="1"/>
          </p:nvPr>
        </p:nvSpPr>
        <p:spPr/>
        <p:txBody>
          <a:bodyPr/>
          <a:lstStyle/>
          <a:p>
            <a:pPr algn="ctr">
              <a:buNone/>
            </a:pPr>
            <a:r>
              <a:rPr lang="el-GR" dirty="0"/>
              <a:t>	Από την αρχαιότητα μέχρι και σήμερα, η μελαγχολία/κατάθλιψη, αποτελεί μία ψυχοπαθολογική κατάσταση με σταθερά κλινικά χαρακτηριστικά. </a:t>
            </a:r>
          </a:p>
          <a:p>
            <a:pPr algn="ctr">
              <a:buNone/>
            </a:pPr>
            <a:endParaRPr lang="el-GR" dirty="0"/>
          </a:p>
          <a:p>
            <a:pPr algn="ctr">
              <a:buNone/>
            </a:pPr>
            <a:endParaRPr lang="el-GR" dirty="0"/>
          </a:p>
          <a:p>
            <a:pPr algn="ctr">
              <a:buNone/>
            </a:pPr>
            <a:r>
              <a:rPr lang="el-GR" dirty="0"/>
              <a:t>	Το ίδιο παρατηρείται και για τη μανία.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Fenichel</a:t>
            </a:r>
            <a:r>
              <a:rPr lang="en-US" dirty="0"/>
              <a:t> (1968) – </a:t>
            </a:r>
            <a:r>
              <a:rPr lang="el-GR" dirty="0"/>
              <a:t>Μανία </a:t>
            </a:r>
          </a:p>
        </p:txBody>
      </p:sp>
      <p:sp>
        <p:nvSpPr>
          <p:cNvPr id="3" name="2 - Θέση περιεχομένου"/>
          <p:cNvSpPr>
            <a:spLocks noGrp="1"/>
          </p:cNvSpPr>
          <p:nvPr>
            <p:ph idx="1"/>
          </p:nvPr>
        </p:nvSpPr>
        <p:spPr/>
        <p:txBody>
          <a:bodyPr/>
          <a:lstStyle/>
          <a:p>
            <a:pPr algn="ctr">
              <a:buNone/>
            </a:pPr>
            <a:endParaRPr lang="el-GR" dirty="0"/>
          </a:p>
          <a:p>
            <a:pPr algn="ctr">
              <a:buNone/>
            </a:pPr>
            <a:endParaRPr lang="el-GR" dirty="0"/>
          </a:p>
          <a:p>
            <a:pPr algn="ctr">
              <a:buNone/>
            </a:pPr>
            <a:endParaRPr lang="el-GR" dirty="0"/>
          </a:p>
          <a:p>
            <a:pPr algn="ctr">
              <a:buNone/>
            </a:pPr>
            <a:r>
              <a:rPr lang="el-GR" dirty="0"/>
              <a:t>Αναφέρει τον θρίαμβο του εγώ από την κυριαρχία του πάνω στο αντικείμενο, την παντοδυναμία του και την ελευθερία από το υπερεγώ.</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Klein (1940) - </a:t>
            </a:r>
            <a:r>
              <a:rPr lang="el-GR" dirty="0"/>
              <a:t>Μανία</a:t>
            </a:r>
          </a:p>
        </p:txBody>
      </p:sp>
      <p:sp>
        <p:nvSpPr>
          <p:cNvPr id="3" name="2 - Θέση περιεχομένου"/>
          <p:cNvSpPr>
            <a:spLocks noGrp="1"/>
          </p:cNvSpPr>
          <p:nvPr>
            <p:ph idx="1"/>
          </p:nvPr>
        </p:nvSpPr>
        <p:spPr/>
        <p:txBody>
          <a:bodyPr/>
          <a:lstStyle/>
          <a:p>
            <a:pPr algn="ctr">
              <a:buNone/>
            </a:pPr>
            <a:endParaRPr lang="el-GR" dirty="0"/>
          </a:p>
          <a:p>
            <a:pPr algn="ctr">
              <a:buNone/>
            </a:pPr>
            <a:endParaRPr lang="el-GR" dirty="0"/>
          </a:p>
          <a:p>
            <a:pPr algn="ctr">
              <a:buNone/>
            </a:pPr>
            <a:r>
              <a:rPr lang="el-GR" dirty="0"/>
              <a:t>Επισημαίνει την παντοδυναμία του εγώ και την ανάγκη ελέγχου, την οποία συνδέει με άρνηση του τρόμου και του άγχους, που του προκαλεί ο κίνδυνος από τους εσωτερικούς διώκτες και κυρίως, από το εκείνο.</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Jacobson (1971) - </a:t>
            </a:r>
            <a:r>
              <a:rPr lang="el-GR" dirty="0"/>
              <a:t>Μανία</a:t>
            </a:r>
          </a:p>
        </p:txBody>
      </p:sp>
      <p:sp>
        <p:nvSpPr>
          <p:cNvPr id="3" name="2 - Θέση περιεχομένου"/>
          <p:cNvSpPr>
            <a:spLocks noGrp="1"/>
          </p:cNvSpPr>
          <p:nvPr>
            <p:ph idx="1"/>
          </p:nvPr>
        </p:nvSpPr>
        <p:spPr/>
        <p:txBody>
          <a:bodyPr/>
          <a:lstStyle/>
          <a:p>
            <a:pPr algn="ctr">
              <a:buNone/>
            </a:pPr>
            <a:endParaRPr lang="el-GR" dirty="0"/>
          </a:p>
          <a:p>
            <a:pPr algn="ctr">
              <a:buNone/>
            </a:pPr>
            <a:endParaRPr lang="el-GR" dirty="0"/>
          </a:p>
          <a:p>
            <a:pPr algn="ctr">
              <a:buNone/>
            </a:pPr>
            <a:r>
              <a:rPr lang="el-GR" dirty="0"/>
              <a:t>Αναφέρεται στην παντοδυναμία του εγώ ενωμένου με το αντικείμενο ή/και το υπερεγώ, αρνούμενο την καταστροφικότατα προς το αντικείμενο και τον εαυτό, βρίσκεται σε κατάσταση ατέρμονης ευχαρίστησης.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Lewin</a:t>
            </a:r>
            <a:r>
              <a:rPr lang="en-US" dirty="0"/>
              <a:t> (1950)</a:t>
            </a:r>
            <a:r>
              <a:rPr lang="el-GR" dirty="0"/>
              <a:t> - Μανία</a:t>
            </a:r>
          </a:p>
        </p:txBody>
      </p:sp>
      <p:sp>
        <p:nvSpPr>
          <p:cNvPr id="3" name="2 - Θέση περιεχομένου"/>
          <p:cNvSpPr>
            <a:spLocks noGrp="1"/>
          </p:cNvSpPr>
          <p:nvPr>
            <p:ph idx="1"/>
          </p:nvPr>
        </p:nvSpPr>
        <p:spPr/>
        <p:txBody>
          <a:bodyPr>
            <a:normAutofit fontScale="77500" lnSpcReduction="20000"/>
          </a:bodyPr>
          <a:lstStyle/>
          <a:p>
            <a:pPr algn="ctr">
              <a:buNone/>
            </a:pPr>
            <a:r>
              <a:rPr lang="el-GR" dirty="0"/>
              <a:t>Εξετάζει την μανία, όχι μόνο ως άμυνα έναντι της κατάθλιψης, αλλά ως αυτόνομη επιλογή έναντι των κοινών συγκρούσεων με την κατάθλιψη.</a:t>
            </a:r>
          </a:p>
          <a:p>
            <a:pPr algn="ctr">
              <a:buNone/>
            </a:pPr>
            <a:r>
              <a:rPr lang="el-GR" dirty="0"/>
              <a:t> </a:t>
            </a:r>
          </a:p>
          <a:p>
            <a:pPr algn="ctr">
              <a:buNone/>
            </a:pPr>
            <a:r>
              <a:rPr lang="el-GR" dirty="0"/>
              <a:t>Το μωρό που θηλάζει, βρίσκεται σε κατάσταση συγχώνευσης με τη μητέρα και έχει την επιθυμία</a:t>
            </a:r>
          </a:p>
          <a:p>
            <a:r>
              <a:rPr lang="el-GR" dirty="0"/>
              <a:t>να φάει</a:t>
            </a:r>
          </a:p>
          <a:p>
            <a:r>
              <a:rPr lang="el-GR" dirty="0"/>
              <a:t>Να φαγωθεί από το μητρικό αντικείμενο </a:t>
            </a:r>
          </a:p>
          <a:p>
            <a:r>
              <a:rPr lang="el-GR" dirty="0"/>
              <a:t>Να κοιμηθεί στον μαστό</a:t>
            </a:r>
          </a:p>
          <a:p>
            <a:endParaRPr lang="el-GR" dirty="0"/>
          </a:p>
          <a:p>
            <a:pPr algn="ctr">
              <a:buNone/>
            </a:pPr>
            <a:r>
              <a:rPr lang="el-GR" dirty="0"/>
              <a:t>Ορισμένα στοιχεία από αυτά τα εντοπίζουμε και στη μανία (χωρίς την κατάσταση του ύπνου, η οποία αντικαθιστάται με την ανεβασμένη διάθεση &amp; υπερδραστηριότητα).</a:t>
            </a:r>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Lewin</a:t>
            </a:r>
            <a:r>
              <a:rPr lang="en-US" dirty="0"/>
              <a:t> (1950)</a:t>
            </a:r>
            <a:r>
              <a:rPr lang="el-GR" dirty="0"/>
              <a:t> - Μανία</a:t>
            </a:r>
          </a:p>
        </p:txBody>
      </p:sp>
      <p:sp>
        <p:nvSpPr>
          <p:cNvPr id="3" name="2 - Θέση περιεχομένου"/>
          <p:cNvSpPr>
            <a:spLocks noGrp="1"/>
          </p:cNvSpPr>
          <p:nvPr>
            <p:ph idx="1"/>
          </p:nvPr>
        </p:nvSpPr>
        <p:spPr/>
        <p:txBody>
          <a:bodyPr>
            <a:normAutofit/>
          </a:bodyPr>
          <a:lstStyle/>
          <a:p>
            <a:pPr algn="ctr">
              <a:buNone/>
            </a:pPr>
            <a:r>
              <a:rPr lang="el-GR" dirty="0"/>
              <a:t>Στο βρέφος ο ύπνος συνδέεται &amp; ακολουθεί την στοματική ικανοποίηση του θηλασμού και υπάρχει η θεωρία πως το μωρό κοιμάται με εικόνα λευκού ονείρου (</a:t>
            </a:r>
            <a:r>
              <a:rPr lang="en-US" dirty="0"/>
              <a:t>blank dream)</a:t>
            </a:r>
            <a:r>
              <a:rPr lang="el-GR" dirty="0"/>
              <a:t>, μεταεικόνα του στήθους ή αργότερα με όνειρο οθόνη (</a:t>
            </a:r>
            <a:r>
              <a:rPr lang="en-US" dirty="0"/>
              <a:t>dream screen) </a:t>
            </a:r>
            <a:r>
              <a:rPr lang="el-GR" dirty="0"/>
              <a:t>που είναι η πρώτη αναπαράσταση του προβάλλοντος, δηλαδή του μητρικού στήθους.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Lewin</a:t>
            </a:r>
            <a:r>
              <a:rPr lang="en-US" dirty="0"/>
              <a:t> (1950)</a:t>
            </a:r>
            <a:r>
              <a:rPr lang="el-GR" dirty="0"/>
              <a:t> - Μανία</a:t>
            </a:r>
          </a:p>
        </p:txBody>
      </p:sp>
      <p:sp>
        <p:nvSpPr>
          <p:cNvPr id="3" name="2 - Θέση περιεχομένου"/>
          <p:cNvSpPr>
            <a:spLocks noGrp="1"/>
          </p:cNvSpPr>
          <p:nvPr>
            <p:ph idx="1"/>
          </p:nvPr>
        </p:nvSpPr>
        <p:spPr/>
        <p:txBody>
          <a:bodyPr/>
          <a:lstStyle/>
          <a:p>
            <a:pPr algn="ctr">
              <a:buNone/>
            </a:pPr>
            <a:endParaRPr lang="el-GR" dirty="0"/>
          </a:p>
          <a:p>
            <a:pPr algn="ctr">
              <a:buNone/>
            </a:pPr>
            <a:endParaRPr lang="el-GR" dirty="0"/>
          </a:p>
          <a:p>
            <a:pPr algn="ctr">
              <a:buNone/>
            </a:pPr>
            <a:r>
              <a:rPr lang="el-GR" dirty="0"/>
              <a:t>Ο ύπνος του βρέφους στο στήθος συνδέεται με την ευχαρίστηση &amp; την ικανοποίηση επιθυμιών, με κατάσταση ατέρμονης ευτυχίας. Αργότερα, ο ύπνος γίνεται άμυνα και τρόπος άρνησης διάφορων ερεθισμάτων και σταματάει να είναι το λευκό όνειρο.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Lewin</a:t>
            </a:r>
            <a:r>
              <a:rPr lang="en-US" dirty="0"/>
              <a:t> (1950)</a:t>
            </a:r>
            <a:r>
              <a:rPr lang="el-GR" dirty="0"/>
              <a:t> - Μανία</a:t>
            </a:r>
          </a:p>
        </p:txBody>
      </p:sp>
      <p:sp>
        <p:nvSpPr>
          <p:cNvPr id="3" name="2 - Θέση περιεχομένου"/>
          <p:cNvSpPr>
            <a:spLocks noGrp="1"/>
          </p:cNvSpPr>
          <p:nvPr>
            <p:ph idx="1"/>
          </p:nvPr>
        </p:nvSpPr>
        <p:spPr/>
        <p:txBody>
          <a:bodyPr>
            <a:normAutofit lnSpcReduction="10000"/>
          </a:bodyPr>
          <a:lstStyle/>
          <a:p>
            <a:pPr algn="ctr">
              <a:buNone/>
            </a:pPr>
            <a:endParaRPr lang="el-GR" dirty="0"/>
          </a:p>
          <a:p>
            <a:pPr algn="ctr">
              <a:buNone/>
            </a:pPr>
            <a:r>
              <a:rPr lang="el-GR" dirty="0"/>
              <a:t>Η επιθυμία του ατόμου να φαγωθεί από το αντικείμενο και η επιθυμία να κοιμηθεί δημιουργούν σύγκρουση &amp; αμφιθυμία στον άνθρωπο με μανία, καθώς εμφανίζονται και επιθυμίες παθητικές, μαζοχιστικές, ακόμη και επιθυμίες θανάτου. Η ευτυχής απόδοση αυτών των επιθυμιών οδηγεί σε έκσταση, ενώ η άρνηση αποδοχής τους σε μανία.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Lewin</a:t>
            </a:r>
            <a:r>
              <a:rPr lang="en-US" dirty="0"/>
              <a:t> (1950)</a:t>
            </a:r>
            <a:r>
              <a:rPr lang="el-GR" dirty="0"/>
              <a:t> - Μανία</a:t>
            </a:r>
          </a:p>
        </p:txBody>
      </p:sp>
      <p:sp>
        <p:nvSpPr>
          <p:cNvPr id="3" name="2 - Θέση περιεχομένου"/>
          <p:cNvSpPr>
            <a:spLocks noGrp="1"/>
          </p:cNvSpPr>
          <p:nvPr>
            <p:ph idx="1"/>
          </p:nvPr>
        </p:nvSpPr>
        <p:spPr/>
        <p:txBody>
          <a:bodyPr>
            <a:normAutofit fontScale="85000" lnSpcReduction="20000"/>
          </a:bodyPr>
          <a:lstStyle/>
          <a:p>
            <a:pPr algn="ctr">
              <a:buNone/>
            </a:pPr>
            <a:r>
              <a:rPr lang="el-GR" dirty="0"/>
              <a:t>Οι επιθυμίες του ατόμου να φαγωθεί και να κοιμηθεί ή να πεθάνει μπορεί να εκδηλωθούν ως εμβροντησία ή ως αυτοκτονία.</a:t>
            </a:r>
          </a:p>
          <a:p>
            <a:pPr algn="ctr">
              <a:buNone/>
            </a:pPr>
            <a:endParaRPr lang="el-GR" dirty="0"/>
          </a:p>
          <a:p>
            <a:pPr algn="ctr">
              <a:buNone/>
            </a:pPr>
            <a:r>
              <a:rPr lang="el-GR" dirty="0"/>
              <a:t>Το στήθος ψυχικά συνενώνεται με το υπερεγώ, ένα υπερεγώ που παραμένει αθάνατο και έτσι το εγώ, ταυτιζόμενο μαζί του, συμμετέχει στην αθανασία του και το άχρονο της πρώτης παιδικής ηλικίας.</a:t>
            </a:r>
          </a:p>
          <a:p>
            <a:pPr algn="ctr">
              <a:buNone/>
            </a:pPr>
            <a:r>
              <a:rPr lang="el-GR" dirty="0"/>
              <a:t> </a:t>
            </a:r>
          </a:p>
          <a:p>
            <a:pPr algn="ctr">
              <a:buNone/>
            </a:pPr>
            <a:r>
              <a:rPr lang="el-GR" dirty="0"/>
              <a:t>Στη μανία η επιθυμία να φαγωθεί και να κοιμηθεί έρχεται σε αντίθεση με την επιθυμία του εγώ να ζήσει.</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t>Lewin</a:t>
            </a:r>
            <a:r>
              <a:rPr lang="en-US" dirty="0"/>
              <a:t> (1950)</a:t>
            </a:r>
            <a:r>
              <a:rPr lang="el-GR" dirty="0"/>
              <a:t> - Μανία</a:t>
            </a:r>
          </a:p>
        </p:txBody>
      </p:sp>
      <p:sp>
        <p:nvSpPr>
          <p:cNvPr id="3" name="2 - Θέση περιεχομένου"/>
          <p:cNvSpPr>
            <a:spLocks noGrp="1"/>
          </p:cNvSpPr>
          <p:nvPr>
            <p:ph idx="1"/>
          </p:nvPr>
        </p:nvSpPr>
        <p:spPr/>
        <p:txBody>
          <a:bodyPr>
            <a:normAutofit fontScale="85000" lnSpcReduction="20000"/>
          </a:bodyPr>
          <a:lstStyle/>
          <a:p>
            <a:pPr algn="ctr">
              <a:buNone/>
            </a:pPr>
            <a:r>
              <a:rPr lang="el-GR" dirty="0"/>
              <a:t>Η υπερδραστηριότητα και η αϋπνία της μανίας προστατεύουν το άτομο από το να έρθει σε επαφή με ασυνείδητες επιθυμίες, κυρίως μέσω των ονείρων, επιθυμίες προοιδιποδειακές και οιδιποδειακές. </a:t>
            </a:r>
          </a:p>
          <a:p>
            <a:pPr algn="ctr">
              <a:buNone/>
            </a:pPr>
            <a:endParaRPr lang="el-GR" dirty="0"/>
          </a:p>
          <a:p>
            <a:pPr algn="ctr">
              <a:buNone/>
            </a:pPr>
            <a:r>
              <a:rPr lang="el-GR" dirty="0"/>
              <a:t>Η μανία αποτελεί τροποποίηση του βρεφικού ύπνου στον μαστό και δηλώνει τη μάχη του εγώ να αρνηθεί τις δύο επιθυμίες (να φαγωθεί &amp; να κοιμηθεί).</a:t>
            </a:r>
          </a:p>
          <a:p>
            <a:pPr algn="ctr">
              <a:buNone/>
            </a:pPr>
            <a:endParaRPr lang="el-GR" dirty="0"/>
          </a:p>
          <a:p>
            <a:pPr algn="ctr">
              <a:buNone/>
            </a:pPr>
            <a:r>
              <a:rPr lang="el-GR" dirty="0"/>
              <a:t>Το εγώ βρίσκεται σε ενεργητική θέση, ταυτιζόμενο με παντοδύναμα γονεϊκά αντικείμενα.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a:t>Κατάθλιψη &amp; Μανία ως διαταραχές του συναισθήματος </a:t>
            </a:r>
          </a:p>
        </p:txBody>
      </p:sp>
      <p:sp>
        <p:nvSpPr>
          <p:cNvPr id="3" name="2 - Θέση περιεχομένου"/>
          <p:cNvSpPr>
            <a:spLocks noGrp="1"/>
          </p:cNvSpPr>
          <p:nvPr>
            <p:ph idx="1"/>
          </p:nvPr>
        </p:nvSpPr>
        <p:spPr/>
        <p:txBody>
          <a:bodyPr>
            <a:normAutofit fontScale="77500" lnSpcReduction="20000"/>
          </a:bodyPr>
          <a:lstStyle/>
          <a:p>
            <a:pPr algn="ctr">
              <a:buNone/>
            </a:pPr>
            <a:r>
              <a:rPr lang="el-GR" dirty="0"/>
              <a:t>Οι περισσότερες θεωρίες αναφέρθηκαν σε προβλήματα στον ναρκισσιστικό άξονα κατά την πορεία απαρτίωσης της προσωπικότητας. </a:t>
            </a:r>
          </a:p>
          <a:p>
            <a:pPr>
              <a:buNone/>
            </a:pPr>
            <a:endParaRPr lang="el-GR" dirty="0"/>
          </a:p>
          <a:p>
            <a:pPr algn="ctr">
              <a:buNone/>
            </a:pPr>
            <a:r>
              <a:rPr lang="el-GR" dirty="0"/>
              <a:t>Σημαντικοί παράγοντες για να εμφανισθεί μανία &amp; κατάθλιψη είναι</a:t>
            </a:r>
            <a:r>
              <a:rPr lang="en-US" dirty="0"/>
              <a:t>:</a:t>
            </a:r>
            <a:endParaRPr lang="el-GR" dirty="0"/>
          </a:p>
          <a:p>
            <a:r>
              <a:rPr lang="el-GR" dirty="0"/>
              <a:t>Απώλεια του αντικειμένου (πραγματική ή φανταστική) </a:t>
            </a:r>
          </a:p>
          <a:p>
            <a:r>
              <a:rPr lang="el-GR" dirty="0"/>
              <a:t>Καθήλωση στο στοματικό στάδιο (στοματικό – σαδιστικό) </a:t>
            </a:r>
          </a:p>
          <a:p>
            <a:r>
              <a:rPr lang="el-GR" dirty="0"/>
              <a:t>Ο μη καλός έλεγχος της επιθετικότητας με </a:t>
            </a:r>
            <a:r>
              <a:rPr lang="el-GR" dirty="0" err="1"/>
              <a:t>απόμειξη</a:t>
            </a:r>
            <a:r>
              <a:rPr lang="el-GR" dirty="0"/>
              <a:t> των ενορμήσεων </a:t>
            </a:r>
          </a:p>
          <a:p>
            <a:r>
              <a:rPr lang="el-GR" dirty="0"/>
              <a:t>Η έντονη αμφιθυμία </a:t>
            </a:r>
          </a:p>
          <a:p>
            <a:r>
              <a:rPr lang="el-GR" dirty="0"/>
              <a:t>Η προβληματική σχέση με το αντικείμενο στα πρώτα χρόνια της ζωής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Freud (1917)</a:t>
            </a:r>
            <a:r>
              <a:rPr lang="el-GR" dirty="0"/>
              <a:t> - Κατάθλιψη</a:t>
            </a:r>
          </a:p>
        </p:txBody>
      </p:sp>
      <p:sp>
        <p:nvSpPr>
          <p:cNvPr id="3" name="2 - Θέση περιεχομένου"/>
          <p:cNvSpPr>
            <a:spLocks noGrp="1"/>
          </p:cNvSpPr>
          <p:nvPr>
            <p:ph idx="1"/>
          </p:nvPr>
        </p:nvSpPr>
        <p:spPr/>
        <p:txBody>
          <a:bodyPr/>
          <a:lstStyle/>
          <a:p>
            <a:pPr algn="ctr">
              <a:buNone/>
            </a:pPr>
            <a:endParaRPr lang="el-GR" dirty="0"/>
          </a:p>
          <a:p>
            <a:pPr algn="ctr">
              <a:buNone/>
            </a:pPr>
            <a:r>
              <a:rPr lang="el-GR" dirty="0"/>
              <a:t>Κλινική εικόνα</a:t>
            </a:r>
            <a:r>
              <a:rPr lang="en-US" dirty="0"/>
              <a:t>: </a:t>
            </a:r>
            <a:r>
              <a:rPr lang="el-GR" dirty="0"/>
              <a:t>βαθιά επώδυνη κατήφεια, μελαγχολία, έλλειψη ενδιαφέροντος για τον έξω κόσμο, απώλεια ικανότητας να αγαπάς, αναβλητικότητα σε όλες τις δραστηριότητες, μείωση αυτοεκτίμησης (έως και έκφραση αυτομομφής – έως και παραλήρημα αυτοτιμωρίας)</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a:t>Κατάθλιψη &amp; Μανία ως διαταραχές του συναισθήματος </a:t>
            </a:r>
          </a:p>
        </p:txBody>
      </p:sp>
      <p:sp>
        <p:nvSpPr>
          <p:cNvPr id="3" name="2 - Θέση περιεχομένου"/>
          <p:cNvSpPr>
            <a:spLocks noGrp="1"/>
          </p:cNvSpPr>
          <p:nvPr>
            <p:ph idx="1"/>
          </p:nvPr>
        </p:nvSpPr>
        <p:spPr/>
        <p:txBody>
          <a:bodyPr>
            <a:normAutofit/>
          </a:bodyPr>
          <a:lstStyle/>
          <a:p>
            <a:pPr algn="ctr">
              <a:buNone/>
            </a:pPr>
            <a:r>
              <a:rPr lang="el-GR" dirty="0"/>
              <a:t>Άλλες θεωρίες δίνουν βαρύτητα σε δυσκολίες στη ρύθμιση της αυτοεκτίμησης για οποιονδήποτε λόγο, εκδηλώνοντας αισθήματα αβοηθησίας &amp; αδυναμίας του εγώ ή καταστάσεις αντιδραστικής παντοδυναμία &amp; θριάμβου. </a:t>
            </a:r>
          </a:p>
          <a:p>
            <a:pPr algn="ctr">
              <a:buNone/>
            </a:pPr>
            <a:endParaRPr lang="el-GR" dirty="0"/>
          </a:p>
          <a:p>
            <a:pPr algn="ctr">
              <a:buNone/>
            </a:pPr>
            <a:r>
              <a:rPr lang="el-GR" sz="2400" dirty="0"/>
              <a:t>*τις θεωρίας πρέπει να της αντιμετωπίζουμε όχι ως αντίθετες, αλλά ως αλληλοσυμπληρούμενες.</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a:t>Κατάθλιψη &amp; Μανία ως διαταραχές του συναισθήματος </a:t>
            </a:r>
          </a:p>
        </p:txBody>
      </p:sp>
      <p:sp>
        <p:nvSpPr>
          <p:cNvPr id="3" name="2 - Θέση περιεχομένου"/>
          <p:cNvSpPr>
            <a:spLocks noGrp="1"/>
          </p:cNvSpPr>
          <p:nvPr>
            <p:ph idx="1"/>
          </p:nvPr>
        </p:nvSpPr>
        <p:spPr/>
        <p:txBody>
          <a:bodyPr>
            <a:normAutofit fontScale="92500" lnSpcReduction="20000"/>
          </a:bodyPr>
          <a:lstStyle/>
          <a:p>
            <a:pPr algn="ctr">
              <a:buNone/>
            </a:pPr>
            <a:r>
              <a:rPr lang="el-GR" dirty="0"/>
              <a:t>Ο ψυχισμός είναι σε συνεχή κινητικότητα με εναλλαγές τάσεων παλινδρόμησης και αναδιοργάνωσης, με συγκρούσεις που αναδύονται ή απωθούνται και με άμυνες που συνδυάζονται ή εναλλάσσονται προκειμένου να διατηρήσουν την ψυχική ισορροπία. </a:t>
            </a:r>
          </a:p>
          <a:p>
            <a:pPr>
              <a:buNone/>
            </a:pPr>
            <a:endParaRPr lang="el-GR" dirty="0"/>
          </a:p>
          <a:p>
            <a:pPr algn="ctr">
              <a:buNone/>
            </a:pPr>
            <a:r>
              <a:rPr lang="el-GR" sz="2400" dirty="0"/>
              <a:t>*στην παλινδρόμηση, το άτομο δεν γίνεται το βρέφος που ήταν κάποτε, αλλά παλινδρομεί με βάσει τα στάδια που έχει περάσει, τις συγκρούσεις &amp; τις άμυνες, αλλά και τα εφόδια που έχει αποκτήσει στην αναπτυξιακή του πορεία.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a:t>Κατάθλιψη &amp; Μανία ως διαταραχές του συναισθήματος </a:t>
            </a:r>
          </a:p>
        </p:txBody>
      </p:sp>
      <p:sp>
        <p:nvSpPr>
          <p:cNvPr id="3" name="2 - Θέση περιεχομένου"/>
          <p:cNvSpPr>
            <a:spLocks noGrp="1"/>
          </p:cNvSpPr>
          <p:nvPr>
            <p:ph idx="1"/>
          </p:nvPr>
        </p:nvSpPr>
        <p:spPr/>
        <p:txBody>
          <a:bodyPr/>
          <a:lstStyle/>
          <a:p>
            <a:pPr algn="ctr">
              <a:buNone/>
            </a:pPr>
            <a:endParaRPr lang="el-GR" dirty="0"/>
          </a:p>
          <a:p>
            <a:pPr algn="ctr">
              <a:buNone/>
            </a:pPr>
            <a:endParaRPr lang="el-GR" dirty="0"/>
          </a:p>
          <a:p>
            <a:pPr algn="ctr">
              <a:buNone/>
            </a:pPr>
            <a:endParaRPr lang="el-GR" dirty="0"/>
          </a:p>
          <a:p>
            <a:pPr algn="ctr">
              <a:buNone/>
            </a:pPr>
            <a:r>
              <a:rPr lang="el-GR" dirty="0"/>
              <a:t>Ό,τι συμβαίνει νωρίς θα επηρεάσει τη μετέπειτα πορεία, αλλά και ό,τι συμβαίνει αργότερα θα τροποποιήσει εκ των υστέρων προηγούμενες καταστάσεις.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Ψυχαναλυτική εργασία</a:t>
            </a:r>
          </a:p>
        </p:txBody>
      </p:sp>
      <p:sp>
        <p:nvSpPr>
          <p:cNvPr id="3" name="2 - Θέση περιεχομένου"/>
          <p:cNvSpPr>
            <a:spLocks noGrp="1"/>
          </p:cNvSpPr>
          <p:nvPr>
            <p:ph idx="1"/>
          </p:nvPr>
        </p:nvSpPr>
        <p:spPr/>
        <p:txBody>
          <a:bodyPr/>
          <a:lstStyle/>
          <a:p>
            <a:pPr algn="ctr">
              <a:buNone/>
            </a:pPr>
            <a:endParaRPr lang="el-GR" dirty="0"/>
          </a:p>
          <a:p>
            <a:pPr algn="ctr">
              <a:buNone/>
            </a:pPr>
            <a:r>
              <a:rPr lang="el-GR" dirty="0"/>
              <a:t>Ο αναλυτής πρέπει να είναι σε θέση να ακολουθεί τον αναλυόμενο, να ακούει το υλικό και βάσει αυτού να καταλήγει με ποιο θεωρητικό πλαίσιο θα εργασθεί τη συγκεκριμένη περίοδο χωρίς προκατασκευασμένες ερμηνείες και θεωρητικές τοποθετήσεις.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ctr">
              <a:buNone/>
            </a:pPr>
            <a:endParaRPr lang="el-GR" b="1" i="1" dirty="0">
              <a:latin typeface="Comic Sans MS" pitchFamily="66" charset="0"/>
            </a:endParaRPr>
          </a:p>
          <a:p>
            <a:pPr algn="ctr">
              <a:buNone/>
            </a:pPr>
            <a:endParaRPr lang="el-GR" b="1" i="1" dirty="0">
              <a:latin typeface="Comic Sans MS" pitchFamily="66" charset="0"/>
            </a:endParaRPr>
          </a:p>
          <a:p>
            <a:pPr algn="ctr">
              <a:buNone/>
            </a:pPr>
            <a:endParaRPr lang="el-GR" b="1" i="1" dirty="0">
              <a:latin typeface="Comic Sans MS" pitchFamily="66" charset="0"/>
            </a:endParaRPr>
          </a:p>
          <a:p>
            <a:pPr algn="ctr">
              <a:buNone/>
            </a:pPr>
            <a:endParaRPr lang="el-GR" b="1" i="1" dirty="0">
              <a:latin typeface="Comic Sans MS" pitchFamily="66" charset="0"/>
            </a:endParaRPr>
          </a:p>
          <a:p>
            <a:pPr algn="ctr">
              <a:buNone/>
            </a:pPr>
            <a:endParaRPr lang="el-GR" b="1" i="1">
              <a:latin typeface="Comic Sans MS" pitchFamily="66" charset="0"/>
            </a:endParaRPr>
          </a:p>
          <a:p>
            <a:pPr algn="ctr">
              <a:buNone/>
            </a:pPr>
            <a:r>
              <a:rPr lang="el-GR" b="1" i="1">
                <a:latin typeface="Comic Sans MS" pitchFamily="66" charset="0"/>
              </a:rPr>
              <a:t>Σας </a:t>
            </a:r>
            <a:r>
              <a:rPr lang="el-GR" b="1" i="1" dirty="0">
                <a:latin typeface="Comic Sans MS" pitchFamily="66" charset="0"/>
              </a:rPr>
              <a:t>ευχαριστώ πολύ για την προσοχή!</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2800" dirty="0"/>
              <a:t>Freud (1917)</a:t>
            </a:r>
            <a:r>
              <a:rPr lang="el-GR" sz="2800" dirty="0"/>
              <a:t> – Πένθος/Ενορμήσεις</a:t>
            </a:r>
          </a:p>
        </p:txBody>
      </p:sp>
      <p:sp>
        <p:nvSpPr>
          <p:cNvPr id="3" name="2 - Θέση περιεχομένου"/>
          <p:cNvSpPr>
            <a:spLocks noGrp="1"/>
          </p:cNvSpPr>
          <p:nvPr>
            <p:ph idx="1"/>
          </p:nvPr>
        </p:nvSpPr>
        <p:spPr/>
        <p:txBody>
          <a:bodyPr/>
          <a:lstStyle/>
          <a:p>
            <a:pPr algn="ctr">
              <a:buNone/>
            </a:pPr>
            <a:r>
              <a:rPr lang="el-GR" dirty="0"/>
              <a:t>Σε περιπτώσεις πένθους, ορισμένα άτομα κατηγορούν τον εαυτό τους για τον θάνατο του γονιού, λόγω δικών τους επιθετικών φαντασιώσεων προς εκείνους (εχθρικές ενορμήσεις εναντίον των γονιών, οι οποίες είναι συχνές στις νευρώσεις, απωθούνται όταν οι γονείς βρεθούν σε θέση αδυναμίας πχ. ασθένεια)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(1911)</a:t>
            </a:r>
            <a:r>
              <a:rPr lang="el-GR" dirty="0"/>
              <a:t> - Κατάθλιψη</a:t>
            </a:r>
          </a:p>
        </p:txBody>
      </p:sp>
      <p:sp>
        <p:nvSpPr>
          <p:cNvPr id="3" name="2 - Θέση περιεχομένου"/>
          <p:cNvSpPr>
            <a:spLocks noGrp="1"/>
          </p:cNvSpPr>
          <p:nvPr>
            <p:ph idx="1"/>
          </p:nvPr>
        </p:nvSpPr>
        <p:spPr/>
        <p:txBody>
          <a:bodyPr>
            <a:normAutofit/>
          </a:bodyPr>
          <a:lstStyle/>
          <a:p>
            <a:pPr>
              <a:buNone/>
            </a:pPr>
            <a:endParaRPr lang="el-GR" dirty="0"/>
          </a:p>
          <a:p>
            <a:pPr algn="ctr">
              <a:buNone/>
            </a:pPr>
            <a:r>
              <a:rPr lang="el-GR" b="1" dirty="0"/>
              <a:t>Πένθος</a:t>
            </a:r>
            <a:r>
              <a:rPr lang="en-US" b="1" dirty="0"/>
              <a:t>:</a:t>
            </a:r>
            <a:r>
              <a:rPr lang="en-US" dirty="0"/>
              <a:t> </a:t>
            </a:r>
            <a:r>
              <a:rPr lang="el-GR" dirty="0"/>
              <a:t>είναι κατά βάση φυσιολογικό φαινόμενο </a:t>
            </a:r>
          </a:p>
          <a:p>
            <a:pPr algn="ctr">
              <a:buNone/>
            </a:pPr>
            <a:endParaRPr lang="el-GR" dirty="0"/>
          </a:p>
          <a:p>
            <a:pPr algn="ctr">
              <a:buNone/>
            </a:pPr>
            <a:r>
              <a:rPr lang="el-GR" b="1" dirty="0"/>
              <a:t>Μελαγχολία/Κατάθλιψη</a:t>
            </a:r>
            <a:r>
              <a:rPr lang="en-US" b="1" dirty="0"/>
              <a:t>:</a:t>
            </a:r>
            <a:r>
              <a:rPr lang="en-US" dirty="0"/>
              <a:t> </a:t>
            </a:r>
            <a:r>
              <a:rPr lang="el-GR" dirty="0"/>
              <a:t>η εικόνα ενδοψυχικά και φαινομενολογικά έχει υπερβεί τα όρια του αναμενόμενου και του φυσιολογικού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(1911)</a:t>
            </a:r>
            <a:r>
              <a:rPr lang="el-GR" dirty="0"/>
              <a:t> - Κατάθλιψη</a:t>
            </a:r>
          </a:p>
        </p:txBody>
      </p:sp>
      <p:sp>
        <p:nvSpPr>
          <p:cNvPr id="3" name="2 - Θέση περιεχομένου"/>
          <p:cNvSpPr>
            <a:spLocks noGrp="1"/>
          </p:cNvSpPr>
          <p:nvPr>
            <p:ph idx="1"/>
          </p:nvPr>
        </p:nvSpPr>
        <p:spPr/>
        <p:txBody>
          <a:bodyPr>
            <a:normAutofit fontScale="92500" lnSpcReduction="20000"/>
          </a:bodyPr>
          <a:lstStyle/>
          <a:p>
            <a:pPr algn="ctr">
              <a:buNone/>
            </a:pPr>
            <a:r>
              <a:rPr lang="el-GR" dirty="0"/>
              <a:t>Ενώ και τα δύο σχετίζονται με την απώλεια, στη μελαγχολία υπάρχει στο ασυνείδητο έντονη εχθρικότητα προς το αντικείμενο (έκφραση αμφιθυμικών συναισθημάτων). Όταν επικρατεί το εχθρικό αυτό στοιχείο, τότε είναι πολύ πιθανό το πένθος να εξελιχθεί σε μελαγχολία.</a:t>
            </a:r>
          </a:p>
          <a:p>
            <a:pPr algn="ctr">
              <a:buNone/>
            </a:pPr>
            <a:endParaRPr lang="el-GR" dirty="0"/>
          </a:p>
          <a:p>
            <a:pPr algn="ctr">
              <a:buNone/>
            </a:pPr>
            <a:r>
              <a:rPr lang="el-GR" dirty="0"/>
              <a:t>Η κατάθλιψη εμπεριέχει και ένα μαζοχιστικό στοιχείο</a:t>
            </a:r>
            <a:r>
              <a:rPr lang="en-US" dirty="0"/>
              <a:t>: </a:t>
            </a:r>
            <a:r>
              <a:rPr lang="el-GR" dirty="0"/>
              <a:t>και η πιο βαθιά μελαγχολία διακατέχεται από ένα βαθμό ευχαρίστησης στο να υποφέρει κάποιος.</a:t>
            </a:r>
          </a:p>
          <a:p>
            <a:pPr algn="ctr">
              <a:buNone/>
            </a:pP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a:t>Abraham (1911)</a:t>
            </a:r>
            <a:r>
              <a:rPr lang="el-GR" dirty="0"/>
              <a:t> – Κατάθλιψη &amp; Ιδεοψυχαναγκαστική νεύρωση </a:t>
            </a:r>
          </a:p>
        </p:txBody>
      </p:sp>
      <p:sp>
        <p:nvSpPr>
          <p:cNvPr id="3" name="2 - Θέση περιεχομένου"/>
          <p:cNvSpPr>
            <a:spLocks noGrp="1"/>
          </p:cNvSpPr>
          <p:nvPr>
            <p:ph idx="1"/>
          </p:nvPr>
        </p:nvSpPr>
        <p:spPr/>
        <p:txBody>
          <a:bodyPr/>
          <a:lstStyle/>
          <a:p>
            <a:pPr algn="ctr">
              <a:buNone/>
            </a:pPr>
            <a:r>
              <a:rPr lang="el-GR" dirty="0"/>
              <a:t>Η ιδεοψυχαναγκαστική νεύρωση &amp; η κατάθλιψη έχουν ως κοινό την έντονη αμφιθυμία, αλλά και τη διαφορά στο βαθμό απώθησης του σαδιστικού παραγώγου της ενόρμησης. Επίσης, ο ιδεοψυχαναγκαστικός φαίνεται περισσότερο ενεργητικός στο να κρατάει σχέση με το αντικείμενο, ενώ ο μελαγχολικός παραιτείται.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Άποψη">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Άποψη">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Άποψη">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443</TotalTime>
  <Words>3111</Words>
  <Application>Microsoft Office PowerPoint</Application>
  <PresentationFormat>Προβολή στην οθόνη (4:3)</PresentationFormat>
  <Paragraphs>242</Paragraphs>
  <Slides>54</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54</vt:i4>
      </vt:variant>
    </vt:vector>
  </HeadingPairs>
  <TitlesOfParts>
    <vt:vector size="59" baseType="lpstr">
      <vt:lpstr>Comic Sans MS</vt:lpstr>
      <vt:lpstr>Segoe Print</vt:lpstr>
      <vt:lpstr>Verdana</vt:lpstr>
      <vt:lpstr>Wingdings 2</vt:lpstr>
      <vt:lpstr>Άποψη</vt:lpstr>
      <vt:lpstr>Κατάθλιψη – Πένθος - Μανία</vt:lpstr>
      <vt:lpstr>Κατάθλιψη – Πένθος - Μανία</vt:lpstr>
      <vt:lpstr>Ιστορικά</vt:lpstr>
      <vt:lpstr>Ιστορικά</vt:lpstr>
      <vt:lpstr>Freud (1917) - Κατάθλιψη</vt:lpstr>
      <vt:lpstr>Freud (1917) – Πένθος/Ενορμήσεις</vt:lpstr>
      <vt:lpstr>Abraham (1911) - Κατάθλιψη</vt:lpstr>
      <vt:lpstr>Abraham (1911) - Κατάθλιψη</vt:lpstr>
      <vt:lpstr>Abraham (1911) – Κατάθλιψη &amp; Ιδεοψυχαναγκαστική νεύρωση </vt:lpstr>
      <vt:lpstr>Abraham (1911) - Κατάθλιψη</vt:lpstr>
      <vt:lpstr>Abraham (1911) - Κατάθλιψη</vt:lpstr>
      <vt:lpstr>Freud (1917) - Κατάθλιψη</vt:lpstr>
      <vt:lpstr>Freud (1917) - Κατάθλιψη</vt:lpstr>
      <vt:lpstr>Freud (1917) – Πένθος &amp; Μελαγχολία</vt:lpstr>
      <vt:lpstr>Freud (1917) – Πένθος &amp; Μελαγχολία</vt:lpstr>
      <vt:lpstr>Freud (1917) – Πένθος &amp; Μελαγχολία</vt:lpstr>
      <vt:lpstr>Ogden (2002) για τον Freud </vt:lpstr>
      <vt:lpstr>Steiner (2005) - Μελαγχολία</vt:lpstr>
      <vt:lpstr>Steiner (2005) - Μελαγχολία</vt:lpstr>
      <vt:lpstr>Rado (1928) - Κατάθλιψη</vt:lpstr>
      <vt:lpstr>Fenichel (1968) - Κατάθλιψη</vt:lpstr>
      <vt:lpstr>Bibring (1953) - Κατάθλιψη</vt:lpstr>
      <vt:lpstr>Bibring (1953) - Κατάθλιψη</vt:lpstr>
      <vt:lpstr>Bibring (1953) – Άγχος &amp; Κατάθλιψη</vt:lpstr>
      <vt:lpstr>Klein (1940) - Κατάθλιψη</vt:lpstr>
      <vt:lpstr>Klein (1940) - Κατάθλιψη</vt:lpstr>
      <vt:lpstr>Klein (1940) - Κατάθλιψη</vt:lpstr>
      <vt:lpstr>Klein (1940) - Κατάθλιψη</vt:lpstr>
      <vt:lpstr>Jacobson (1971) - Κατάθλιψη</vt:lpstr>
      <vt:lpstr>Jacobson (1971) - Κατάθλιψη</vt:lpstr>
      <vt:lpstr>Jacobson (1971) - Κατάθλιψη</vt:lpstr>
      <vt:lpstr>Kernberg (2000,2009) – Κατάλθιψη </vt:lpstr>
      <vt:lpstr>Green (1986) - Κατάθλιψη</vt:lpstr>
      <vt:lpstr>Rosenfeld (1959) – Κατάλθιψη </vt:lpstr>
      <vt:lpstr>Rosenfeld (1959) – Κατάλθιψη </vt:lpstr>
      <vt:lpstr>Όσον αφορά τη «μανία»</vt:lpstr>
      <vt:lpstr>Abraham (1911) - Μανία</vt:lpstr>
      <vt:lpstr>Freud (1921) - Μανία</vt:lpstr>
      <vt:lpstr>Rado (1928) – Μανία</vt:lpstr>
      <vt:lpstr>Fenichel (1968) – Μανία </vt:lpstr>
      <vt:lpstr>Klein (1940) - Μανία</vt:lpstr>
      <vt:lpstr>Jacobson (1971) - Μανία</vt:lpstr>
      <vt:lpstr>Lewin (1950) - Μανία</vt:lpstr>
      <vt:lpstr>Lewin (1950) - Μανία</vt:lpstr>
      <vt:lpstr>Lewin (1950) - Μανία</vt:lpstr>
      <vt:lpstr>Lewin (1950) - Μανία</vt:lpstr>
      <vt:lpstr>Lewin (1950) - Μανία</vt:lpstr>
      <vt:lpstr>Lewin (1950) - Μανία</vt:lpstr>
      <vt:lpstr>Κατάθλιψη &amp; Μανία ως διαταραχές του συναισθήματος </vt:lpstr>
      <vt:lpstr>Κατάθλιψη &amp; Μανία ως διαταραχές του συναισθήματος </vt:lpstr>
      <vt:lpstr>Κατάθλιψη &amp; Μανία ως διαταραχές του συναισθήματος </vt:lpstr>
      <vt:lpstr>Κατάθλιψη &amp; Μανία ως διαταραχές του συναισθήματος </vt:lpstr>
      <vt:lpstr>Ψυχαναλυτική εργασία</vt:lpstr>
      <vt:lpstr>Παρουσίαση του PowerPoint</vt:lpstr>
    </vt:vector>
  </TitlesOfParts>
  <Company>_</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Κατάθλιψη – Πένθος - Μανία</dc:title>
  <dc:creator>Κορίνα Γκουτσίδου</dc:creator>
  <cp:lastModifiedBy>user</cp:lastModifiedBy>
  <cp:revision>72</cp:revision>
  <dcterms:created xsi:type="dcterms:W3CDTF">2022-05-17T22:56:18Z</dcterms:created>
  <dcterms:modified xsi:type="dcterms:W3CDTF">2022-06-27T09:47:12Z</dcterms:modified>
</cp:coreProperties>
</file>