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7" r:id="rId1"/>
  </p:sldMasterIdLst>
  <p:notesMasterIdLst>
    <p:notesMasterId r:id="rId16"/>
  </p:notesMasterIdLst>
  <p:sldIdLst>
    <p:sldId id="256" r:id="rId2"/>
    <p:sldId id="257" r:id="rId3"/>
    <p:sldId id="258" r:id="rId4"/>
    <p:sldId id="259" r:id="rId5"/>
    <p:sldId id="261" r:id="rId6"/>
    <p:sldId id="262" r:id="rId7"/>
    <p:sldId id="263" r:id="rId8"/>
    <p:sldId id="264" r:id="rId9"/>
    <p:sldId id="265" r:id="rId10"/>
    <p:sldId id="266" r:id="rId11"/>
    <p:sldId id="267" r:id="rId12"/>
    <p:sldId id="268" r:id="rId13"/>
    <p:sldId id="269" r:id="rId14"/>
    <p:sldId id="270"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71089" autoAdjust="0"/>
  </p:normalViewPr>
  <p:slideViewPr>
    <p:cSldViewPr snapToGrid="0">
      <p:cViewPr varScale="1">
        <p:scale>
          <a:sx n="76" d="100"/>
          <a:sy n="76" d="100"/>
        </p:scale>
        <p:origin x="126" y="84"/>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1" d="100"/>
          <a:sy n="81" d="100"/>
        </p:scale>
        <p:origin x="2058"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D3BBB4-5CD2-45F1-B145-41A3E5B4C510}" type="datetimeFigureOut">
              <a:rPr lang="el-GR" smtClean="0"/>
              <a:t>21/1/2022</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906A5E6-C626-488E-8A51-7EBCBD956FCE}" type="slidenum">
              <a:rPr lang="el-GR" smtClean="0"/>
              <a:t>‹#›</a:t>
            </a:fld>
            <a:endParaRPr lang="el-GR"/>
          </a:p>
        </p:txBody>
      </p:sp>
    </p:spTree>
    <p:extLst>
      <p:ext uri="{BB962C8B-B14F-4D97-AF65-F5344CB8AC3E}">
        <p14:creationId xmlns:p14="http://schemas.microsoft.com/office/powerpoint/2010/main" val="38084123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l-GR"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Η Ελλάδα ως γεωγραφική περιοχή και ιστορική ενότητα, διαπεράστηκε από ισχυρότατες στον καιρό τους ιδεολογίες τόσο σε εθνικό επίπεδο ( ο στρατιωτικός εθνικισμός που εκτείνεται από το τέλος του 19</a:t>
            </a:r>
            <a:r>
              <a:rPr lang="el-GR" sz="1200" baseline="30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ου</a:t>
            </a:r>
            <a:r>
              <a:rPr lang="el-GR"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μέχρι τις αρχές του 20</a:t>
            </a:r>
            <a:r>
              <a:rPr lang="el-GR" sz="1200" baseline="300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ου</a:t>
            </a:r>
            <a:r>
              <a:rPr lang="el-GR"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αιώνα), όσο και σε πολιτικό επίπεδο (διαμάχη ανάμεσα σε διαφορετικές ιδεολογίες για το είδος της πολιτικής διακυβέρνησης που θα έπρεπε να εγκαθιδρυθεί μετά τον Β’ Παγκόσμιο Πόλεμο). Αυτές οι ιδεολογίες, με τις πρακτικές στις οποίες οδήγησαν τα άτομα σε επίπεδο συλλογικό αλλά και ατομικό, βρίσκονται πίσω από δύο από τα σημαντικότερα ιστορικά τραύματα της νεότερης ελληνικής ιστορίας που είναι η υλική, ηθική και κοινωνικοοικονομική καταστροφή του ελληνισμού στη Μικρά Ασία και κάποια χρόνια αργότερα η καταστροφή ενός σημαντικού κομματιού του ελληνισμού, εντός ελληνικού εδάφους αυτήν τη φορά, στο εμφύλιο. Και οι δύο αυτές ιστορικές στιγμές λειτούργησαν ως οξύτατοι τραυματογόνοι παράγοντες: απώλεια της ζωής, φυσική και κοινωνική εξαθλίωση, καταρράκωση της αξιοπρέπειας, φυσικοί και κοινωνικοί περιορισμοί, απώλεια των κοινωνικών δεσμών. Και βέβαια σε ψυχικό επίπεδο οι εποχές εκείνες σήμαιναν για πολλούς ανθρώπους την παρατεταμένη βίωση του τρόμου της τελικής και οριστικής καταστροφής, με την έννοια ότι μεγάλες ομάδες ανθρώπων ζούσαν καθημερινά με την αναμονή της οριστικής εξόντωσης τους</a:t>
            </a:r>
            <a:r>
              <a:rPr lang="el-GR" sz="12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dirty="0">
                <a:solidFill>
                  <a:srgbClr val="7030A0"/>
                </a:solidFill>
                <a:effectLst/>
                <a:latin typeface="Calibri" panose="020F0502020204030204" pitchFamily="34" charset="0"/>
                <a:ea typeface="Calibri" panose="020F0502020204030204" pitchFamily="34" charset="0"/>
                <a:cs typeface="Times New Roman" panose="02020603050405020304" pitchFamily="18" charset="0"/>
              </a:rPr>
              <a:t>Παραθέτω ένα απόσπασμα από την προσωπική μαρτυρία του Κυριάκου Αθανασίου (2003). </a:t>
            </a:r>
            <a:endParaRPr lang="el-GR" dirty="0">
              <a:solidFill>
                <a:srgbClr val="7030A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l-GR" sz="12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Βρισκόμαστε στο τέλος Β’ ανταρτικού, αρχές του 1949, συνεχίζονται οι εκκαθαριστικές επιχειρήσεις του τακτικού στρατού με στόχο την ανεύρεση και τη σύλληψη των ανταρτών που έχουν απομείνει μέχρι εκείνη την στιγμή κρυμμένη στα βουνά. Η αφήγηση που ακολουθεί αφορά την τύχη ενός από αυτούς, του πατέρα του αφηγητή, ο οποίος με κάποιους άλλους συντρόφους του παραδίδεται στον τακτικό στρατό και βρίσκεται, στο πλαίσιο της ανακριτικής διαδικασίας, κρατούμενος σε ένα πρόχειρο κατάλυμα στην Αλίαρτο. Όμως, οι πολιτικοί αντίπαλοι του, προερχόμενοι από ακραίες πολιτικές ομάδες της περιοχής, «παίρνουν τον νόμο στα χέρια τους». Μαθαίνουν ποιο βράδυ θα λείπει ο ταγματάρχης σε εκκαθαριστικές επιχειρήσεις και τότε επιτίθενται. Γράφει ο Αθανασίου: «Αυτήν τη σκηνή της φρίκης έχω προσπαθήσει να την αναπαραστήσω άπειρες φορές μέσα μου. Η φαντασία μου όμως θα πρέπει να ωχριά μπροστά σε οποιαδήποτε πραγματικότητα…Η φαντασία του αναγνώστη μπορεί να βοηθηθεί από το γεγονός ότι το θύμα είχε την ατυχία να μην πεθάνει επιτόπου.. έζησε για δύο ακόμα μήνες μετά από εκείνο το μοιραίο βράδυ… Δεν ξέρω αν το τηλεγράφημα για την μητέρα μου έφτασε την ίδια ή την επόμενη μέρα. Την ειδοποιούσαν να πάει επειγόντως στην Αλίαρτο για να επισκεφθεί τον άνδρα της… Όταν έπαιρνε τον μικρό Πέτρο( τον μεγαλύτερο αδερφό του αφηγητή) μαζί της, παρόλο που την έζωναν τα μαύρα φίδια, μάλλον δεν μπορούσε να προβλέψει τον εφιάλτη που θα αντίκριζε. Την οδήγησαν σε ένα πρόχειρο οίκημα που έπαιζε τον ρόλο στρατιωτικού νοσοκομείου ή κάτι τέτοιο. Και εκεί σε κάποιο κρεβάτι κείτονταν ένα ανθρώπινο ον που κάποτε ήταν ο άνθρωπος που αγάπησε. Στα τριάντα δύο χρόνια, χωρίς δόντια, κατάμαυρος, μελανιασμένος με τα κρέατα σχεδόν να κρέμονται σε μια άμορφη μάζα, ανακατεμένα με ξεραμένα μαύρα υπολείμματα από σάρκες και αίμα. Η μάνα μου έμεινε άφωνη να κοιτάζει το θέαμα, χωρίς να μπορεί να αναγνωρίσει την ανθρώπινη μορφή. Δεν ξέρω αν δεν αναγνώριζε ή δεν ήθελε να αναγνωρίσει αυτό που έβλεπε. Ο μικρός δίπλα της την έβγαλε για λίγο από την αφασική της κατάσταση. “ Ο μπαμπάς… ο μπαμπάς.. “ Ήταν τα τελευταία λόγια που άκουσε πριν πέσει κάτω λιπόθυμη…» </a:t>
            </a:r>
            <a:endParaRPr lang="el-GR"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l-GR"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
        <p:nvSpPr>
          <p:cNvPr id="4" name="Θέση αριθμού διαφάνειας 3"/>
          <p:cNvSpPr>
            <a:spLocks noGrp="1"/>
          </p:cNvSpPr>
          <p:nvPr>
            <p:ph type="sldNum" sz="quarter" idx="5"/>
          </p:nvPr>
        </p:nvSpPr>
        <p:spPr/>
        <p:txBody>
          <a:bodyPr/>
          <a:lstStyle/>
          <a:p>
            <a:fld id="{C906A5E6-C626-488E-8A51-7EBCBD956FCE}" type="slidenum">
              <a:rPr lang="el-GR" smtClean="0"/>
              <a:t>4</a:t>
            </a:fld>
            <a:endParaRPr lang="el-GR"/>
          </a:p>
        </p:txBody>
      </p:sp>
    </p:spTree>
    <p:extLst>
      <p:ext uri="{BB962C8B-B14F-4D97-AF65-F5344CB8AC3E}">
        <p14:creationId xmlns:p14="http://schemas.microsoft.com/office/powerpoint/2010/main" val="28469543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44FA79B1-A9C7-4F32-B74D-5122AF1F001E}" type="datetimeFigureOut">
              <a:rPr lang="el-GR" smtClean="0"/>
              <a:t>21/1/2022</a:t>
            </a:fld>
            <a:endParaRPr lang="el-G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el-G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01F80946-42F3-45B5-BAFB-657E438D560F}" type="slidenum">
              <a:rPr lang="el-GR" smtClean="0"/>
              <a:t>‹#›</a:t>
            </a:fld>
            <a:endParaRPr lang="el-GR"/>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161695247"/>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4FA79B1-A9C7-4F32-B74D-5122AF1F001E}" type="datetimeFigureOut">
              <a:rPr lang="el-GR" smtClean="0"/>
              <a:t>21/1/2022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1F80946-42F3-45B5-BAFB-657E438D560F}" type="slidenum">
              <a:rPr lang="el-GR" smtClean="0"/>
              <a:t>‹#›</a:t>
            </a:fld>
            <a:endParaRPr lang="el-GR"/>
          </a:p>
        </p:txBody>
      </p:sp>
    </p:spTree>
    <p:extLst>
      <p:ext uri="{BB962C8B-B14F-4D97-AF65-F5344CB8AC3E}">
        <p14:creationId xmlns:p14="http://schemas.microsoft.com/office/powerpoint/2010/main" val="1775669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4FA79B1-A9C7-4F32-B74D-5122AF1F001E}" type="datetimeFigureOut">
              <a:rPr lang="el-GR" smtClean="0"/>
              <a:t>21/1/2022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1F80946-42F3-45B5-BAFB-657E438D560F}" type="slidenum">
              <a:rPr lang="el-GR" smtClean="0"/>
              <a:t>‹#›</a:t>
            </a:fld>
            <a:endParaRPr lang="el-GR"/>
          </a:p>
        </p:txBody>
      </p:sp>
    </p:spTree>
    <p:extLst>
      <p:ext uri="{BB962C8B-B14F-4D97-AF65-F5344CB8AC3E}">
        <p14:creationId xmlns:p14="http://schemas.microsoft.com/office/powerpoint/2010/main" val="39833400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44FA79B1-A9C7-4F32-B74D-5122AF1F001E}" type="datetimeFigureOut">
              <a:rPr lang="el-GR" smtClean="0"/>
              <a:t>21/1/2022</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01F80946-42F3-45B5-BAFB-657E438D560F}" type="slidenum">
              <a:rPr lang="el-GR" smtClean="0"/>
              <a:t>‹#›</a:t>
            </a:fld>
            <a:endParaRPr lang="el-GR"/>
          </a:p>
        </p:txBody>
      </p:sp>
    </p:spTree>
    <p:extLst>
      <p:ext uri="{BB962C8B-B14F-4D97-AF65-F5344CB8AC3E}">
        <p14:creationId xmlns:p14="http://schemas.microsoft.com/office/powerpoint/2010/main" val="35588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44FA79B1-A9C7-4F32-B74D-5122AF1F001E}" type="datetimeFigureOut">
              <a:rPr lang="el-GR" smtClean="0"/>
              <a:t>21/1/2022</a:t>
            </a:fld>
            <a:endParaRPr lang="el-G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el-G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01F80946-42F3-45B5-BAFB-657E438D560F}" type="slidenum">
              <a:rPr lang="el-GR" smtClean="0"/>
              <a:t>‹#›</a:t>
            </a:fld>
            <a:endParaRPr lang="el-G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755770143"/>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44FA79B1-A9C7-4F32-B74D-5122AF1F001E}" type="datetimeFigureOut">
              <a:rPr lang="el-GR" smtClean="0"/>
              <a:t>21/1/2022</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01F80946-42F3-45B5-BAFB-657E438D560F}" type="slidenum">
              <a:rPr lang="el-GR" smtClean="0"/>
              <a:t>‹#›</a:t>
            </a:fld>
            <a:endParaRPr lang="el-GR"/>
          </a:p>
        </p:txBody>
      </p:sp>
    </p:spTree>
    <p:extLst>
      <p:ext uri="{BB962C8B-B14F-4D97-AF65-F5344CB8AC3E}">
        <p14:creationId xmlns:p14="http://schemas.microsoft.com/office/powerpoint/2010/main" val="3535749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44FA79B1-A9C7-4F32-B74D-5122AF1F001E}" type="datetimeFigureOut">
              <a:rPr lang="el-GR" smtClean="0"/>
              <a:t>21/1/2022</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01F80946-42F3-45B5-BAFB-657E438D560F}" type="slidenum">
              <a:rPr lang="el-GR" smtClean="0"/>
              <a:t>‹#›</a:t>
            </a:fld>
            <a:endParaRPr lang="el-GR"/>
          </a:p>
        </p:txBody>
      </p:sp>
    </p:spTree>
    <p:extLst>
      <p:ext uri="{BB962C8B-B14F-4D97-AF65-F5344CB8AC3E}">
        <p14:creationId xmlns:p14="http://schemas.microsoft.com/office/powerpoint/2010/main" val="3890547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Date Placeholder 2"/>
          <p:cNvSpPr>
            <a:spLocks noGrp="1"/>
          </p:cNvSpPr>
          <p:nvPr>
            <p:ph type="dt" sz="half" idx="10"/>
          </p:nvPr>
        </p:nvSpPr>
        <p:spPr/>
        <p:txBody>
          <a:bodyPr/>
          <a:lstStyle/>
          <a:p>
            <a:fld id="{44FA79B1-A9C7-4F32-B74D-5122AF1F001E}" type="datetimeFigureOut">
              <a:rPr lang="el-GR" smtClean="0"/>
              <a:t>21/1/2022</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01F80946-42F3-45B5-BAFB-657E438D560F}" type="slidenum">
              <a:rPr lang="el-GR" smtClean="0"/>
              <a:t>‹#›</a:t>
            </a:fld>
            <a:endParaRPr lang="el-GR"/>
          </a:p>
        </p:txBody>
      </p:sp>
    </p:spTree>
    <p:extLst>
      <p:ext uri="{BB962C8B-B14F-4D97-AF65-F5344CB8AC3E}">
        <p14:creationId xmlns:p14="http://schemas.microsoft.com/office/powerpoint/2010/main" val="25926923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FA79B1-A9C7-4F32-B74D-5122AF1F001E}" type="datetimeFigureOut">
              <a:rPr lang="el-GR" smtClean="0"/>
              <a:t>21/1/2022</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01F80946-42F3-45B5-BAFB-657E438D560F}" type="slidenum">
              <a:rPr lang="el-GR" smtClean="0"/>
              <a:t>‹#›</a:t>
            </a:fld>
            <a:endParaRPr lang="el-GR"/>
          </a:p>
        </p:txBody>
      </p:sp>
    </p:spTree>
    <p:extLst>
      <p:ext uri="{BB962C8B-B14F-4D97-AF65-F5344CB8AC3E}">
        <p14:creationId xmlns:p14="http://schemas.microsoft.com/office/powerpoint/2010/main" val="3963265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Περιεχόμενο με λεζάντα">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44FA79B1-A9C7-4F32-B74D-5122AF1F001E}" type="datetimeFigureOut">
              <a:rPr lang="el-GR" smtClean="0"/>
              <a:t>21/1/2022</a:t>
            </a:fld>
            <a:endParaRPr lang="el-G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l-G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01F80946-42F3-45B5-BAFB-657E438D560F}" type="slidenum">
              <a:rPr lang="el-GR" smtClean="0"/>
              <a:t>‹#›</a:t>
            </a:fld>
            <a:endParaRPr lang="el-G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519678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44FA79B1-A9C7-4F32-B74D-5122AF1F001E}" type="datetimeFigureOut">
              <a:rPr lang="el-GR" smtClean="0"/>
              <a:t>21/1/2022</a:t>
            </a:fld>
            <a:endParaRPr lang="el-G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l-G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01F80946-42F3-45B5-BAFB-657E438D560F}" type="slidenum">
              <a:rPr lang="el-GR" smtClean="0"/>
              <a:t>‹#›</a:t>
            </a:fld>
            <a:endParaRPr lang="el-G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3933955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44FA79B1-A9C7-4F32-B74D-5122AF1F001E}" type="datetimeFigureOut">
              <a:rPr lang="el-GR" smtClean="0"/>
              <a:t>21/1/2022</a:t>
            </a:fld>
            <a:endParaRPr lang="el-G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el-G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01F80946-42F3-45B5-BAFB-657E438D560F}" type="slidenum">
              <a:rPr lang="el-GR" smtClean="0"/>
              <a:t>‹#›</a:t>
            </a:fld>
            <a:endParaRPr lang="el-G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896621764"/>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3545587-D7D2-483B-9325-74925E7AB6C2}"/>
              </a:ext>
            </a:extLst>
          </p:cNvPr>
          <p:cNvSpPr>
            <a:spLocks noGrp="1"/>
          </p:cNvSpPr>
          <p:nvPr>
            <p:ph type="ctrTitle"/>
          </p:nvPr>
        </p:nvSpPr>
        <p:spPr/>
        <p:txBody>
          <a:bodyPr/>
          <a:lstStyle/>
          <a:p>
            <a:r>
              <a:rPr lang="el-GR" sz="3200" b="1" dirty="0">
                <a:effectLst/>
                <a:latin typeface="Calibri" panose="020F0502020204030204" pitchFamily="34" charset="0"/>
                <a:ea typeface="Calibri" panose="020F0502020204030204" pitchFamily="34" charset="0"/>
                <a:cs typeface="Calibri" panose="020F0502020204030204" pitchFamily="34" charset="0"/>
              </a:rPr>
              <a:t>Ιδεολογιες και Τραυμα</a:t>
            </a:r>
            <a:br>
              <a:rPr lang="el-GR" sz="1800" dirty="0">
                <a:effectLst/>
                <a:latin typeface="Calibri" panose="020F0502020204030204" pitchFamily="34" charset="0"/>
                <a:ea typeface="Calibri" panose="020F0502020204030204" pitchFamily="34" charset="0"/>
                <a:cs typeface="Times New Roman" panose="02020603050405020304" pitchFamily="18" charset="0"/>
              </a:rPr>
            </a:br>
            <a:endParaRPr lang="el-GR" dirty="0"/>
          </a:p>
        </p:txBody>
      </p:sp>
    </p:spTree>
    <p:extLst>
      <p:ext uri="{BB962C8B-B14F-4D97-AF65-F5344CB8AC3E}">
        <p14:creationId xmlns:p14="http://schemas.microsoft.com/office/powerpoint/2010/main" val="20444529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894CD6A-B3C7-4BF9-A61B-2C75BBEEF7C0}"/>
              </a:ext>
            </a:extLst>
          </p:cNvPr>
          <p:cNvSpPr>
            <a:spLocks noGrp="1"/>
          </p:cNvSpPr>
          <p:nvPr>
            <p:ph type="ctrTitle"/>
          </p:nvPr>
        </p:nvSpPr>
        <p:spPr/>
        <p:txBody>
          <a:bodyPr anchor="ctr"/>
          <a:lstStyle/>
          <a:p>
            <a:r>
              <a:rPr lang="el-GR" sz="3200" b="1" dirty="0">
                <a:effectLst/>
                <a:latin typeface="Calibri" panose="020F0502020204030204" pitchFamily="34" charset="0"/>
                <a:ea typeface="Calibri" panose="020F0502020204030204" pitchFamily="34" charset="0"/>
                <a:cs typeface="Calibri" panose="020F0502020204030204" pitchFamily="34" charset="0"/>
              </a:rPr>
              <a:t> ΚΛΙΝΙΚΗ ΠΕΡΙΠΤΩΣΗ</a:t>
            </a:r>
            <a:endParaRPr lang="el-GR" sz="11500" dirty="0"/>
          </a:p>
        </p:txBody>
      </p:sp>
    </p:spTree>
    <p:extLst>
      <p:ext uri="{BB962C8B-B14F-4D97-AF65-F5344CB8AC3E}">
        <p14:creationId xmlns:p14="http://schemas.microsoft.com/office/powerpoint/2010/main" val="38536068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7D4E3FE1-F74B-4DAD-9101-B7BC137B9D74}"/>
              </a:ext>
            </a:extLst>
          </p:cNvPr>
          <p:cNvSpPr>
            <a:spLocks noGrp="1"/>
          </p:cNvSpPr>
          <p:nvPr>
            <p:ph idx="1"/>
          </p:nvPr>
        </p:nvSpPr>
        <p:spPr>
          <a:xfrm>
            <a:off x="876300" y="444500"/>
            <a:ext cx="10896600" cy="6159500"/>
          </a:xfrm>
        </p:spPr>
        <p:txBody>
          <a:bodyPr>
            <a:normAutofit fontScale="92500"/>
          </a:bodyPr>
          <a:lstStyle/>
          <a:p>
            <a:pPr algn="just"/>
            <a:r>
              <a:rPr lang="el-GR" sz="1800" dirty="0">
                <a:effectLst/>
                <a:latin typeface="Calibri" panose="020F0502020204030204" pitchFamily="34" charset="0"/>
                <a:ea typeface="Calibri" panose="020F0502020204030204" pitchFamily="34" charset="0"/>
                <a:cs typeface="Calibri" panose="020F0502020204030204" pitchFamily="34" charset="0"/>
              </a:rPr>
              <a:t>Η Ανδριάνα μια νέα γυναίκα, 32 ετών, έχει νοσηλευθεί στα 25 της χρόνια για σοβαρή </a:t>
            </a:r>
            <a:r>
              <a:rPr lang="el-GR" sz="1800" dirty="0" err="1">
                <a:effectLst/>
                <a:latin typeface="Calibri" panose="020F0502020204030204" pitchFamily="34" charset="0"/>
                <a:ea typeface="Calibri" panose="020F0502020204030204" pitchFamily="34" charset="0"/>
                <a:cs typeface="Calibri" panose="020F0502020204030204" pitchFamily="34" charset="0"/>
              </a:rPr>
              <a:t>νευρογενή</a:t>
            </a:r>
            <a:r>
              <a:rPr lang="el-GR" sz="1800" dirty="0">
                <a:effectLst/>
                <a:latin typeface="Calibri" panose="020F0502020204030204" pitchFamily="34" charset="0"/>
                <a:ea typeface="Calibri" panose="020F0502020204030204" pitchFamily="34" charset="0"/>
                <a:cs typeface="Calibri" panose="020F0502020204030204" pitchFamily="34" charset="0"/>
              </a:rPr>
              <a:t> ανορεξία. Τρία χρόνια αργότερα, έρχεται αναζητώντας ψυχική βοήθεια. Μου λέει ότι είναι σε κατάθλιψη, αλλά αυτήν τη φορά θέλει να την προλάβει, πριν η κατάθλιψη γίνει και πάλι καταστροφική για το σώμα της. Η Ανδριάνα κατατρύχεται από ένα πλέγμα ενοχών και ντροπής που επανέρχεται με ευκαιρία διάφορα περιστατικά στις διαπροσωπικές  σχέσεις της, περιστατικά που φαινομενικά δεν δικαιολογούν την οξύτητα των συναισθηματικών αντιδράσεων της. Αργότερα, θα μιλήσει για την βαριά της αίσθηση ότι στο παρελθόν και κατά επανάληψη αφηνόταν να χρησιμοποιηθεί από ερωτικούς συντρόφους της νιώθοντας η ίδια υποτιμημένη από αυτό ή και εξευτελισμένη. Υπάρχει μια σημαντική διαφορά σε σχέση με το πρώτο σοβαρότατο επεισόδιο κατάθλιψης. </a:t>
            </a:r>
            <a:r>
              <a:rPr lang="el-GR" sz="1800" dirty="0">
                <a:solidFill>
                  <a:srgbClr val="7030A0"/>
                </a:solidFill>
                <a:effectLst/>
                <a:latin typeface="Calibri" panose="020F0502020204030204" pitchFamily="34" charset="0"/>
                <a:ea typeface="Calibri" panose="020F0502020204030204" pitchFamily="34" charset="0"/>
                <a:cs typeface="Calibri" panose="020F0502020204030204" pitchFamily="34" charset="0"/>
              </a:rPr>
              <a:t>Το πρώτο επεισόδιο </a:t>
            </a:r>
            <a:r>
              <a:rPr lang="el-GR" sz="1800" dirty="0">
                <a:effectLst/>
                <a:latin typeface="Calibri" panose="020F0502020204030204" pitchFamily="34" charset="0"/>
                <a:ea typeface="Calibri" panose="020F0502020204030204" pitchFamily="34" charset="0"/>
                <a:cs typeface="Calibri" panose="020F0502020204030204" pitchFamily="34" charset="0"/>
              </a:rPr>
              <a:t>συνέπεσε με μια περίοδο που η Ανδριάνα έχασε το στήριγμα που της παρείχε η αδερφή της, όταν αυτή παντρεύτηκε και πήγε να ζήσει μακριά. </a:t>
            </a:r>
            <a:r>
              <a:rPr lang="el-GR" sz="1800" dirty="0">
                <a:solidFill>
                  <a:srgbClr val="7030A0"/>
                </a:solidFill>
                <a:effectLst/>
                <a:latin typeface="Calibri" panose="020F0502020204030204" pitchFamily="34" charset="0"/>
                <a:ea typeface="Calibri" panose="020F0502020204030204" pitchFamily="34" charset="0"/>
                <a:cs typeface="Calibri" panose="020F0502020204030204" pitchFamily="34" charset="0"/>
              </a:rPr>
              <a:t>Το δεύτερο επεισόδιο </a:t>
            </a:r>
            <a:r>
              <a:rPr lang="el-GR" sz="1800" dirty="0">
                <a:effectLst/>
                <a:latin typeface="Calibri" panose="020F0502020204030204" pitchFamily="34" charset="0"/>
                <a:ea typeface="Calibri" panose="020F0502020204030204" pitchFamily="34" charset="0"/>
                <a:cs typeface="Calibri" panose="020F0502020204030204" pitchFamily="34" charset="0"/>
              </a:rPr>
              <a:t>τη βρίσκει σε μια περίοδο που η ίδια έχει μια σχετικά πρόσφατη σχέση με κάποιον άνδρα, που φαίνεται ότι λειτουργεί για αυτήν ως </a:t>
            </a:r>
            <a:r>
              <a:rPr lang="el-GR" sz="1800" dirty="0" err="1">
                <a:effectLst/>
                <a:latin typeface="Calibri" panose="020F0502020204030204" pitchFamily="34" charset="0"/>
                <a:ea typeface="Calibri" panose="020F0502020204030204" pitchFamily="34" charset="0"/>
                <a:cs typeface="Calibri" panose="020F0502020204030204" pitchFamily="34" charset="0"/>
              </a:rPr>
              <a:t>φροντίζον</a:t>
            </a:r>
            <a:r>
              <a:rPr lang="el-GR" sz="1800" dirty="0">
                <a:effectLst/>
                <a:latin typeface="Calibri" panose="020F0502020204030204" pitchFamily="34" charset="0"/>
                <a:ea typeface="Calibri" panose="020F0502020204030204" pitchFamily="34" charset="0"/>
                <a:cs typeface="Calibri" panose="020F0502020204030204" pitchFamily="34" charset="0"/>
              </a:rPr>
              <a:t> πρόσωπο.</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l-GR" sz="1800" dirty="0">
                <a:effectLst/>
                <a:latin typeface="Calibri" panose="020F0502020204030204" pitchFamily="34" charset="0"/>
                <a:ea typeface="Calibri" panose="020F0502020204030204" pitchFamily="34" charset="0"/>
                <a:cs typeface="Calibri" panose="020F0502020204030204" pitchFamily="34" charset="0"/>
              </a:rPr>
              <a:t>Και κάποια στιγμή, όταν έχει αναλάβει πλέον από την κατάθλιψη και ενώ η θεραπεία της έχει προχωρήσει, η Ανδριάνα αρχίζει να εξιστορεί τη βαριά ιστορία της γέννησης της. Μου λέει δηλαδή ότι η μητέρα της τη γέννησε μέσα σε ένα διπλό πένθος. Ένα χρόνο πριν από την γέννηση της, σκοτώνεται σε τροχαίο με την μηχανή του ο μεγάλος αδελφός του πατέρα της Ανδριάνας και καμάρι της οικογένειας. Είναι νέος, 26 χρονών, ωραίος και ο μόνος που σπουδάζει από τα αδέλφια του πατέρα της. Η μητέρα της εγκυμονεί σε προχωρημένο μήνα ένα αγόρι, που στην κηδεία αποφασίζεται να του δώσουν το όνομα του χαμένου αδελφού. Όμως αυτό το αγόρι δεν θα γεννηθεί ζωντανό. Η μητέρα συλλαμβάνει αμέσως, στην επιθυμία του πατέρα να αντικαταστήσει με μια νέα άφιξη τις απώλειες. Η Ανδριάνα θα γεννηθεί και θα πάρει το όνομα του σκοτωμένου θείου, αλλά και του θνησιγενούς αδελφού. Στη συνέχεια, η Ανδριάνα θα προσθέσει άλλη μια ιστορία σε αυτήν την αλυσίδα οδυνηρών οικογενειακών συμβάντων. Ο σκοτωμένος θείος Ανδρέας δεν έχει το όνομα κάποιου παππού, αλλά το όνομα του δικού του θείου, που έχει σκοτωθεί περίπου στην ίδια ηλικία στον εμφύλιο και τον οποίο η οικογένεια όχι μόνον δεν είχε μπορέσει να κηδεύσει, αλλά χρειάστηκε να τον αρνηθεί, προκειμένου να διασωθούν τα υπόλοιπα μέλη της, όταν της ζητήθηκε η αναγνώριση του πτώματος από τις αρχές.</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23824635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a:extLst>
              <a:ext uri="{FF2B5EF4-FFF2-40B4-BE49-F238E27FC236}">
                <a16:creationId xmlns:a16="http://schemas.microsoft.com/office/drawing/2014/main" id="{79ADD836-34FF-422F-A3E1-1D12C9E4BF94}"/>
              </a:ext>
            </a:extLst>
          </p:cNvPr>
          <p:cNvSpPr>
            <a:spLocks noGrp="1"/>
          </p:cNvSpPr>
          <p:nvPr>
            <p:ph idx="1"/>
          </p:nvPr>
        </p:nvSpPr>
        <p:spPr>
          <a:xfrm>
            <a:off x="1295400" y="698500"/>
            <a:ext cx="9601200" cy="4572000"/>
          </a:xfrm>
        </p:spPr>
        <p:txBody>
          <a:bodyPr>
            <a:normAutofit/>
          </a:bodyPr>
          <a:lstStyle/>
          <a:p>
            <a:pPr algn="just"/>
            <a:r>
              <a:rPr lang="el-GR" sz="1800" dirty="0">
                <a:effectLst/>
                <a:latin typeface="Calibri" panose="020F0502020204030204" pitchFamily="34" charset="0"/>
                <a:ea typeface="Calibri" panose="020F0502020204030204" pitchFamily="34" charset="0"/>
                <a:cs typeface="Calibri" panose="020F0502020204030204" pitchFamily="34" charset="0"/>
              </a:rPr>
              <a:t>Η Ανδριάνα θα μεγαλώσει μέσα σε αυτό το κλίμα άλυτου πένθους και κατάθλιψης, όχι μόνον του πατέρα της αλλά και της μητέρας της η οποία, έχοντας αποκοπεί και ουσιαστικά αποκληρωμένη από την δική της οικογένεια, έχει αφοσιωθεί απόλυτα στην οικογένεια του άνδρα της. Η Ανδριάνα θα εγκαταστήσει μια έντονα </a:t>
            </a:r>
            <a:r>
              <a:rPr lang="el-GR" sz="1800" dirty="0" err="1">
                <a:effectLst/>
                <a:latin typeface="Calibri" panose="020F0502020204030204" pitchFamily="34" charset="0"/>
                <a:ea typeface="Calibri" panose="020F0502020204030204" pitchFamily="34" charset="0"/>
                <a:cs typeface="Calibri" panose="020F0502020204030204" pitchFamily="34" charset="0"/>
              </a:rPr>
              <a:t>εξαρτητική</a:t>
            </a:r>
            <a:r>
              <a:rPr lang="el-GR" sz="1800" dirty="0">
                <a:effectLst/>
                <a:latin typeface="Calibri" panose="020F0502020204030204" pitchFamily="34" charset="0"/>
                <a:ea typeface="Calibri" panose="020F0502020204030204" pitchFamily="34" charset="0"/>
                <a:cs typeface="Calibri" panose="020F0502020204030204" pitchFamily="34" charset="0"/>
              </a:rPr>
              <a:t> σχέση με την μητέρα της: θα γίνει σκιά της, δεν θα τη αποχωρίζεται ποτέ, και η παραμικρή απομάκρυνση από τη μητέρα θα της δημιουργεί διαταραχές στους βιολογικούς ρυθμούς, θα αρνείται δηλαδή να φάει και να κοιμηθεί.</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l-GR" sz="1800" dirty="0">
                <a:effectLst/>
                <a:latin typeface="Calibri" panose="020F0502020204030204" pitchFamily="34" charset="0"/>
                <a:ea typeface="Calibri" panose="020F0502020204030204" pitchFamily="34" charset="0"/>
                <a:cs typeface="Calibri" panose="020F0502020204030204" pitchFamily="34" charset="0"/>
              </a:rPr>
              <a:t>Η Ανδριάνα κατασκευάζει, ενώ μεγαλώνει ένα βαρύ σενάριο για τη ζωή της: Έχοντας το όνομα τριών χαμένων παιδιών της οικογένειας, θα έχει και την τύχη τους. Κάτι κακό θα της συμβεί στην ηλικία που οι δύο «</a:t>
            </a:r>
            <a:r>
              <a:rPr lang="el-GR" sz="1800" dirty="0" err="1">
                <a:effectLst/>
                <a:latin typeface="Calibri" panose="020F0502020204030204" pitchFamily="34" charset="0"/>
                <a:ea typeface="Calibri" panose="020F0502020204030204" pitchFamily="34" charset="0"/>
                <a:cs typeface="Calibri" panose="020F0502020204030204" pitchFamily="34" charset="0"/>
              </a:rPr>
              <a:t>Ανδρέες</a:t>
            </a:r>
            <a:r>
              <a:rPr lang="el-GR" sz="1800" dirty="0">
                <a:effectLst/>
                <a:latin typeface="Calibri" panose="020F0502020204030204" pitchFamily="34" charset="0"/>
                <a:ea typeface="Calibri" panose="020F0502020204030204" pitchFamily="34" charset="0"/>
                <a:cs typeface="Calibri" panose="020F0502020204030204" pitchFamily="34" charset="0"/>
              </a:rPr>
              <a:t>» (ο τρίτος είναι το θνησιγενές έμβρυο) έχασαν την ζωή τους. Δημιουργεί έναν βαθύ, ενδόμυχο και ανέκφραστο φόβο ότι η ζωή της θα καταστραφεί πριν προλάβει να τη χαρεί. Και όταν, λίγο πριν από την ηλικία που οι δύο θείοι έχουν φύγει από τη ζωή, το στήριγμα της ζωής της και υποκατάστατο της μητέρας, η αδελφή της, φεύγει μακριά της, η Ανδριάνα αισθάνεται να σταματά η ζωή της. Νιώθει το ίδιο αίσθημα ανημποριάς και τρόμου που ένιωθε όταν απομακρυνόταν η μητέρα της όταν ήταν παιδί: μια απέραντη μοναξιά και μαυρίλα. Και έρχεται η πρώτη ψυχική και βιολογική κατάρρευση.</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733268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C140DDA7-0E1C-4319-A903-06A8E96F5A9C}"/>
              </a:ext>
            </a:extLst>
          </p:cNvPr>
          <p:cNvSpPr>
            <a:spLocks noGrp="1"/>
          </p:cNvSpPr>
          <p:nvPr>
            <p:ph idx="1"/>
          </p:nvPr>
        </p:nvSpPr>
        <p:spPr>
          <a:xfrm>
            <a:off x="1295400" y="1003300"/>
            <a:ext cx="9893300" cy="4813300"/>
          </a:xfrm>
        </p:spPr>
        <p:txBody>
          <a:bodyPr>
            <a:normAutofit/>
          </a:bodyPr>
          <a:lstStyle/>
          <a:p>
            <a:pPr marL="0" indent="0" algn="just">
              <a:buNone/>
            </a:pPr>
            <a:r>
              <a:rPr lang="el-GR" sz="1800" dirty="0">
                <a:effectLst/>
                <a:latin typeface="Calibri" panose="020F0502020204030204" pitchFamily="34" charset="0"/>
                <a:ea typeface="Calibri" panose="020F0502020204030204" pitchFamily="34" charset="0"/>
                <a:cs typeface="Calibri" panose="020F0502020204030204" pitchFamily="34" charset="0"/>
              </a:rPr>
              <a:t>«Είναι, μέσα από αυτήν την εξιστόρηση με τα πολλά μπρος-πίσω, που η Ανδριάνα αισθάνεται για πρώτη φορά την ψυχική δύναμη, κοιτάζοντας την οικογενειακή ιστορία της, να διαφοροποιηθεί από αυτήν, να επεξεργαστεί το οικογενειακό, άλυτο πένθος, και μέσω αυτής της διεργασίας και ανασυνθέσει και το νόημα ου προσωπικού της πεπρωμένου. Και μόνον σε αυτήν τη φάση της θεραπείας θα μπορέσω να αντιληφθώ τι την οδήγησε στη μεγάλη δεύτερη καταθλιπτική φάση της, όταν θα μου αποκαλύψει τη σκοτεινή περίοδο που έχει προηγηθεί της αναζήτησης της θεραπείας και της σχέσης της με τον τωρινό της σύντροφο. Η Ανδριάνα, έχοντας γνωρίσει κάποιον Ανδρέα που τη συγκίνησε βαθιά, έχει αφεθεί να χρησιμοποιηθεί ως μέσο στην απόπειρα του να κάνει μια ληστεία. Η ίδια θα πει:« Καταλάβαινα ότι κάτι δεν πάει καλά στη σχέση του Ανδρέα με τον νόμο, όμως πίστευα πως θα τον βοηθήσω να αλλάξει, να ενταχθεί κοινωνικά» αντί </a:t>
            </a:r>
            <a:r>
              <a:rPr lang="el-GR" sz="1800" dirty="0" err="1">
                <a:effectLst/>
                <a:latin typeface="Calibri" panose="020F0502020204030204" pitchFamily="34" charset="0"/>
                <a:ea typeface="Calibri" panose="020F0502020204030204" pitchFamily="34" charset="0"/>
                <a:cs typeface="Calibri" panose="020F0502020204030204" pitchFamily="34" charset="0"/>
              </a:rPr>
              <a:t>γι</a:t>
            </a:r>
            <a:r>
              <a:rPr lang="el-GR" sz="1800" dirty="0">
                <a:effectLst/>
                <a:latin typeface="Calibri" panose="020F0502020204030204" pitchFamily="34" charset="0"/>
                <a:ea typeface="Calibri" panose="020F0502020204030204" pitchFamily="34" charset="0"/>
                <a:cs typeface="Calibri" panose="020F0502020204030204" pitchFamily="34" charset="0"/>
              </a:rPr>
              <a:t> αυτό, όμως, θα χρειαστεί να καταθέσει στο δικαστήριο εναντίον του Ανδρέα για να προστατέψει την αδελφή της στην οποία ανήκε το αυτοκίνητο που χρησιμοποίησε η σπείρα, και την οποία η αστυνομία θα αναζητήσει μετά την ληστεία. Αποχωρίζεται λοιπόν τον Ανδρέα, ο οποίος μπαίνει στην φυλακή, έχοντας δημόσια αρνηθεί και αποκηρύξει τη σχέση της μαζί του. Οι έρευνες θα την ακολουθούν για καιρό. Φοβάται ότι ο Ανδρέας θα βγει από την φυλακή και θα καταστρέψει αυτήν και την οικογένεια της. Το τραύμα του άταφου, </a:t>
            </a:r>
            <a:r>
              <a:rPr lang="el-GR" sz="1800" dirty="0" err="1">
                <a:effectLst/>
                <a:latin typeface="Calibri" panose="020F0502020204030204" pitchFamily="34" charset="0"/>
                <a:ea typeface="Calibri" panose="020F0502020204030204" pitchFamily="34" charset="0"/>
                <a:cs typeface="Calibri" panose="020F0502020204030204" pitchFamily="34" charset="0"/>
              </a:rPr>
              <a:t>απαρνημένου</a:t>
            </a:r>
            <a:r>
              <a:rPr lang="el-GR" sz="1800" dirty="0">
                <a:effectLst/>
                <a:latin typeface="Calibri" panose="020F0502020204030204" pitchFamily="34" charset="0"/>
                <a:ea typeface="Calibri" panose="020F0502020204030204" pitchFamily="34" charset="0"/>
                <a:cs typeface="Calibri" panose="020F0502020204030204" pitchFamily="34" charset="0"/>
              </a:rPr>
              <a:t> θείου επανέρχεται και μαζί με αυτό οι βαρύτατες </a:t>
            </a:r>
            <a:r>
              <a:rPr lang="el-GR" sz="1800" dirty="0" err="1">
                <a:effectLst/>
                <a:latin typeface="Calibri" panose="020F0502020204030204" pitchFamily="34" charset="0"/>
                <a:ea typeface="Calibri" panose="020F0502020204030204" pitchFamily="34" charset="0"/>
                <a:cs typeface="Calibri" panose="020F0502020204030204" pitchFamily="34" charset="0"/>
              </a:rPr>
              <a:t>αυτομομφές</a:t>
            </a:r>
            <a:r>
              <a:rPr lang="el-GR" sz="1800" dirty="0">
                <a:effectLst/>
                <a:latin typeface="Calibri" panose="020F0502020204030204" pitchFamily="34" charset="0"/>
                <a:ea typeface="Calibri" panose="020F0502020204030204" pitchFamily="34" charset="0"/>
                <a:cs typeface="Calibri" panose="020F0502020204030204" pitchFamily="34" charset="0"/>
              </a:rPr>
              <a:t>, το οξύτατο αίσθημα αναξιότητας και η συντριπτική ντροπή και μειονεξία».</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9230835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a:extLst>
              <a:ext uri="{FF2B5EF4-FFF2-40B4-BE49-F238E27FC236}">
                <a16:creationId xmlns:a16="http://schemas.microsoft.com/office/drawing/2014/main" id="{08C5AA07-4931-4921-AA1F-2CCA9A524ACD}"/>
              </a:ext>
            </a:extLst>
          </p:cNvPr>
          <p:cNvSpPr>
            <a:spLocks noGrp="1"/>
          </p:cNvSpPr>
          <p:nvPr>
            <p:ph idx="1"/>
          </p:nvPr>
        </p:nvSpPr>
        <p:spPr>
          <a:xfrm>
            <a:off x="1384300" y="1104900"/>
            <a:ext cx="10210800" cy="3556000"/>
          </a:xfrm>
        </p:spPr>
        <p:txBody>
          <a:bodyPr>
            <a:normAutofit fontScale="92500" lnSpcReduction="20000"/>
          </a:bodyPr>
          <a:lstStyle/>
          <a:p>
            <a:pPr marL="0" indent="0" algn="just">
              <a:lnSpc>
                <a:spcPct val="150000"/>
              </a:lnSpc>
              <a:spcAft>
                <a:spcPts val="800"/>
              </a:spcAft>
              <a:buNone/>
            </a:pPr>
            <a:r>
              <a:rPr lang="el-GR"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«Στην περίπτωση της Ανδριάνας θεωρώ ότι στην παθολογία και στην ιστορία της, που διαμορφώνεται από τις ασυνείδητες επιλογές που η ίδια κάνει, συμπυκνώνονται και εκφράζονται τραυματικά ίχνη της βαριάς οικογενειακής ιστορίας, που φέρονται από τον ψυχισμό της Ανδριάνας και επανεμφανίζονται με αδρές, υλικές μη επαρκώς </a:t>
            </a:r>
            <a:r>
              <a:rPr lang="el-GR" sz="18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ψυχικοποιημένες</a:t>
            </a:r>
            <a:r>
              <a:rPr lang="el-GR"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μορφές σε διάφορες κρίσιμες στιγμές  της ζωής της. Η ασυνείδητη προσπάθεια της Ανδριάνας να επανορθώσει, να επουλώσει το </a:t>
            </a:r>
            <a:r>
              <a:rPr lang="el-GR" sz="18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διαγενεαλογικό</a:t>
            </a:r>
            <a:r>
              <a:rPr lang="el-GR"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τραύμα αναλαμβάνοντας και αποκαθιστώντας τον δικό της Ανδρέα αποτυγχάνει, κυρίως γιατί τα τραυματικά ίχνη παραμένουν ανεπεξέργαστα και το τραύμα αναζωπυρώνεται. Η θεραπεία της δίνει το πλαίσιο να ξεκινήσει μια διεργασία από-ταύτισης, και συμπορεύεται με την δυνατότητα να αφηγηθεί την ιστορία της και να ανακαλύψει την ξεχωριστή της ταυτότητα, διαφοροποιούμενη σταδιακά από την τραυματική, φέρουσα το πεπρωμένο του θανάτου, γραμμή των «Ανδρέων» της οικογενειακής ιστορίας».. </a:t>
            </a:r>
            <a:endParaRPr lang="el-G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6532179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0E5009E9-34FA-4A9C-ABBC-93A005BD37E0}"/>
              </a:ext>
            </a:extLst>
          </p:cNvPr>
          <p:cNvSpPr>
            <a:spLocks noGrp="1"/>
          </p:cNvSpPr>
          <p:nvPr>
            <p:ph idx="1"/>
          </p:nvPr>
        </p:nvSpPr>
        <p:spPr>
          <a:xfrm>
            <a:off x="952500" y="469900"/>
            <a:ext cx="10795000" cy="5956300"/>
          </a:xfrm>
        </p:spPr>
        <p:txBody>
          <a:bodyPr>
            <a:normAutofit fontScale="92500" lnSpcReduction="10000"/>
          </a:bodyPr>
          <a:lstStyle/>
          <a:p>
            <a:pPr marL="0" indent="0" algn="just">
              <a:buNone/>
            </a:pPr>
            <a:r>
              <a:rPr lang="el-GR" sz="1900" b="1" dirty="0">
                <a:latin typeface="Calibri" panose="020F0502020204030204" pitchFamily="34" charset="0"/>
                <a:ea typeface="Calibri" panose="020F0502020204030204" pitchFamily="34" charset="0"/>
                <a:cs typeface="Times New Roman" panose="02020603050405020304" pitchFamily="18" charset="0"/>
              </a:rPr>
              <a:t>Ιστορικό πλαίσιο</a:t>
            </a:r>
          </a:p>
          <a:p>
            <a:pPr algn="just"/>
            <a:r>
              <a:rPr lang="el-GR" sz="1800" dirty="0">
                <a:effectLst/>
                <a:latin typeface="Calibri" panose="020F0502020204030204" pitchFamily="34" charset="0"/>
                <a:ea typeface="Calibri" panose="020F0502020204030204" pitchFamily="34" charset="0"/>
                <a:cs typeface="Times New Roman" panose="02020603050405020304" pitchFamily="18" charset="0"/>
              </a:rPr>
              <a:t>Η έννοια της ιδεολογίας αναπτύχθηκε με αντιφατικό τρόπο, καταρχάς, τρόπο από πολιτικούς και κοινωνικούς επιστήμονες από τις αρχές του 19</a:t>
            </a:r>
            <a:r>
              <a:rPr lang="el-GR" sz="1800" baseline="30000" dirty="0">
                <a:effectLst/>
                <a:latin typeface="Calibri" panose="020F0502020204030204" pitchFamily="34" charset="0"/>
                <a:ea typeface="Calibri" panose="020F0502020204030204" pitchFamily="34" charset="0"/>
                <a:cs typeface="Times New Roman" panose="02020603050405020304" pitchFamily="18" charset="0"/>
              </a:rPr>
              <a:t>ου</a:t>
            </a:r>
            <a:r>
              <a:rPr lang="el-GR" sz="1800" dirty="0">
                <a:effectLst/>
                <a:latin typeface="Calibri" panose="020F0502020204030204" pitchFamily="34" charset="0"/>
                <a:ea typeface="Calibri" panose="020F0502020204030204" pitchFamily="34" charset="0"/>
                <a:cs typeface="Times New Roman" panose="02020603050405020304" pitchFamily="18" charset="0"/>
              </a:rPr>
              <a:t> αιώνα. Πρόκειται για όρο που αρχικά επινοήθηκε από τον Γάλλο στοχαστή του Διαφωτισμού </a:t>
            </a:r>
            <a:r>
              <a:rPr lang="en-US" sz="1800" dirty="0">
                <a:effectLst/>
                <a:latin typeface="Calibri" panose="020F0502020204030204" pitchFamily="34" charset="0"/>
                <a:ea typeface="Calibri" panose="020F0502020204030204" pitchFamily="34" charset="0"/>
                <a:cs typeface="Times New Roman" panose="02020603050405020304" pitchFamily="18" charset="0"/>
              </a:rPr>
              <a:t>Antoie</a:t>
            </a:r>
            <a:r>
              <a:rPr lang="el-GR" sz="1800" dirty="0">
                <a:effectLst/>
                <a:latin typeface="Calibri" panose="020F0502020204030204" pitchFamily="34" charset="0"/>
                <a:ea typeface="Calibri" panose="020F0502020204030204" pitchFamily="34" charset="0"/>
                <a:cs typeface="Times New Roman" panose="02020603050405020304" pitchFamily="18" charset="0"/>
              </a:rPr>
              <a:t>-</a:t>
            </a:r>
            <a:r>
              <a:rPr lang="en-US" sz="1800" dirty="0">
                <a:effectLst/>
                <a:latin typeface="Calibri" panose="020F0502020204030204" pitchFamily="34" charset="0"/>
                <a:ea typeface="Calibri" panose="020F0502020204030204" pitchFamily="34" charset="0"/>
                <a:cs typeface="Times New Roman" panose="02020603050405020304" pitchFamily="18" charset="0"/>
              </a:rPr>
              <a:t>Louis</a:t>
            </a:r>
            <a:r>
              <a:rPr lang="el-GR" sz="1800" dirty="0">
                <a:effectLst/>
                <a:latin typeface="Calibri" panose="020F0502020204030204" pitchFamily="34" charset="0"/>
                <a:ea typeface="Calibri" panose="020F0502020204030204" pitchFamily="34" charset="0"/>
                <a:cs typeface="Times New Roman" panose="02020603050405020304" pitchFamily="18" charset="0"/>
              </a:rPr>
              <a:t>-</a:t>
            </a:r>
            <a:r>
              <a:rPr lang="en-US" sz="1800" dirty="0">
                <a:effectLst/>
                <a:latin typeface="Calibri" panose="020F0502020204030204" pitchFamily="34" charset="0"/>
                <a:ea typeface="Calibri" panose="020F0502020204030204" pitchFamily="34" charset="0"/>
                <a:cs typeface="Times New Roman" panose="02020603050405020304" pitchFamily="18" charset="0"/>
              </a:rPr>
              <a:t>Claude de Tracy</a:t>
            </a:r>
            <a:r>
              <a:rPr lang="el-GR" sz="1800" dirty="0">
                <a:effectLst/>
                <a:latin typeface="Calibri" panose="020F0502020204030204" pitchFamily="34" charset="0"/>
                <a:ea typeface="Calibri" panose="020F0502020204030204" pitchFamily="34" charset="0"/>
                <a:cs typeface="Times New Roman" panose="02020603050405020304" pitchFamily="18" charset="0"/>
              </a:rPr>
              <a:t>, ο οποίος χρησιμοποίησε τον όρο σε μια σύνθεση των δύο ελληνικών λέξεων «ιδέα» και «λόγος» για να περιγράψει την επιστήμη των ιδεών. Αργότερα, ο όρος χρησιμοποιήθηκε, με εντελώς διαφορετικό νόημα, από τον </a:t>
            </a:r>
            <a:r>
              <a:rPr lang="en-US" sz="1800" dirty="0">
                <a:effectLst/>
                <a:latin typeface="Calibri" panose="020F0502020204030204" pitchFamily="34" charset="0"/>
                <a:ea typeface="Calibri" panose="020F0502020204030204" pitchFamily="34" charset="0"/>
                <a:cs typeface="Times New Roman" panose="02020603050405020304" pitchFamily="18" charset="0"/>
              </a:rPr>
              <a:t>Karl Marx</a:t>
            </a:r>
            <a:r>
              <a:rPr lang="el-GR" sz="1800" dirty="0">
                <a:effectLst/>
                <a:latin typeface="Calibri" panose="020F0502020204030204" pitchFamily="34" charset="0"/>
                <a:ea typeface="Calibri" panose="020F0502020204030204" pitchFamily="34" charset="0"/>
                <a:cs typeface="Times New Roman" panose="02020603050405020304" pitchFamily="18" charset="0"/>
              </a:rPr>
              <a:t> στην κριτική που άσκησε στους Γερμανούς φιλόσοφους, όπου ο όρος «ιδεολογία» έχει τη σημασία της ψευδούς συνείδησης.</a:t>
            </a:r>
          </a:p>
          <a:p>
            <a:pPr algn="just"/>
            <a:r>
              <a:rPr lang="el-GR" sz="1800" dirty="0">
                <a:effectLst/>
                <a:latin typeface="Calibri" panose="020F0502020204030204" pitchFamily="34" charset="0"/>
                <a:ea typeface="Calibri" panose="020F0502020204030204" pitchFamily="34" charset="0"/>
                <a:cs typeface="Times New Roman" panose="02020603050405020304" pitchFamily="18" charset="0"/>
              </a:rPr>
              <a:t>Στη συνέχεια πολλοί Ψυχαναλυτές(</a:t>
            </a:r>
            <a:r>
              <a:rPr lang="en-US" sz="1800" dirty="0">
                <a:effectLst/>
                <a:latin typeface="Calibri" panose="020F0502020204030204" pitchFamily="34" charset="0"/>
                <a:ea typeface="Calibri" panose="020F0502020204030204" pitchFamily="34" charset="0"/>
                <a:cs typeface="Times New Roman" panose="02020603050405020304" pitchFamily="18" charset="0"/>
              </a:rPr>
              <a:t>Chasseguet</a:t>
            </a:r>
            <a:r>
              <a:rPr lang="el-GR" sz="1800" dirty="0">
                <a:effectLst/>
                <a:latin typeface="Calibri" panose="020F0502020204030204" pitchFamily="34" charset="0"/>
                <a:ea typeface="Calibri" panose="020F0502020204030204" pitchFamily="34" charset="0"/>
                <a:cs typeface="Times New Roman" panose="02020603050405020304" pitchFamily="18" charset="0"/>
              </a:rPr>
              <a:t>-</a:t>
            </a:r>
            <a:r>
              <a:rPr lang="en-US" sz="1800" dirty="0">
                <a:effectLst/>
                <a:latin typeface="Calibri" panose="020F0502020204030204" pitchFamily="34" charset="0"/>
                <a:ea typeface="Calibri" panose="020F0502020204030204" pitchFamily="34" charset="0"/>
                <a:cs typeface="Times New Roman" panose="02020603050405020304" pitchFamily="18" charset="0"/>
              </a:rPr>
              <a:t>Smirgel</a:t>
            </a:r>
            <a:r>
              <a:rPr lang="el-GR" sz="1800" dirty="0">
                <a:effectLst/>
                <a:latin typeface="Calibri" panose="020F0502020204030204" pitchFamily="34" charset="0"/>
                <a:ea typeface="Calibri" panose="020F0502020204030204" pitchFamily="34" charset="0"/>
                <a:cs typeface="Times New Roman" panose="02020603050405020304" pitchFamily="18" charset="0"/>
              </a:rPr>
              <a:t>, 1985 </a:t>
            </a:r>
            <a:r>
              <a:rPr lang="en-US" sz="1800" dirty="0">
                <a:effectLst/>
                <a:latin typeface="Calibri" panose="020F0502020204030204" pitchFamily="34" charset="0"/>
                <a:ea typeface="Calibri" panose="020F0502020204030204" pitchFamily="34" charset="0"/>
                <a:cs typeface="Times New Roman" panose="02020603050405020304" pitchFamily="18" charset="0"/>
              </a:rPr>
              <a:t>Etchegoyen</a:t>
            </a:r>
            <a:r>
              <a:rPr lang="el-GR" sz="1800" dirty="0">
                <a:effectLst/>
                <a:latin typeface="Calibri" panose="020F0502020204030204" pitchFamily="34" charset="0"/>
                <a:ea typeface="Calibri" panose="020F0502020204030204" pitchFamily="34" charset="0"/>
                <a:cs typeface="Times New Roman" panose="02020603050405020304" pitchFamily="18" charset="0"/>
              </a:rPr>
              <a:t>, 1973 </a:t>
            </a:r>
            <a:r>
              <a:rPr lang="en-US" sz="1800" dirty="0">
                <a:effectLst/>
                <a:latin typeface="Calibri" panose="020F0502020204030204" pitchFamily="34" charset="0"/>
                <a:ea typeface="Calibri" panose="020F0502020204030204" pitchFamily="34" charset="0"/>
                <a:cs typeface="Times New Roman" panose="02020603050405020304" pitchFamily="18" charset="0"/>
              </a:rPr>
              <a:t>Fenichel</a:t>
            </a:r>
            <a:r>
              <a:rPr lang="el-GR" sz="1800" dirty="0">
                <a:effectLst/>
                <a:latin typeface="Calibri" panose="020F0502020204030204" pitchFamily="34" charset="0"/>
                <a:ea typeface="Calibri" panose="020F0502020204030204" pitchFamily="34" charset="0"/>
                <a:cs typeface="Times New Roman" panose="02020603050405020304" pitchFamily="18" charset="0"/>
              </a:rPr>
              <a:t>, 1938 </a:t>
            </a:r>
            <a:r>
              <a:rPr lang="en-US" sz="1800" dirty="0">
                <a:effectLst/>
                <a:latin typeface="Calibri" panose="020F0502020204030204" pitchFamily="34" charset="0"/>
                <a:ea typeface="Calibri" panose="020F0502020204030204" pitchFamily="34" charset="0"/>
                <a:cs typeface="Times New Roman" panose="02020603050405020304" pitchFamily="18" charset="0"/>
              </a:rPr>
              <a:t>Hernandez</a:t>
            </a:r>
            <a:r>
              <a:rPr lang="el-GR" sz="1800" dirty="0">
                <a:effectLst/>
                <a:latin typeface="Calibri" panose="020F0502020204030204" pitchFamily="34" charset="0"/>
                <a:ea typeface="Calibri" panose="020F0502020204030204" pitchFamily="34" charset="0"/>
                <a:cs typeface="Times New Roman" panose="02020603050405020304" pitchFamily="18" charset="0"/>
              </a:rPr>
              <a:t>, 1988 </a:t>
            </a:r>
            <a:r>
              <a:rPr lang="en-US" sz="1800" dirty="0">
                <a:effectLst/>
                <a:latin typeface="Calibri" panose="020F0502020204030204" pitchFamily="34" charset="0"/>
                <a:ea typeface="Calibri" panose="020F0502020204030204" pitchFamily="34" charset="0"/>
                <a:cs typeface="Times New Roman" panose="02020603050405020304" pitchFamily="18" charset="0"/>
              </a:rPr>
              <a:t>Kernberg</a:t>
            </a:r>
            <a:r>
              <a:rPr lang="el-GR" sz="1800" dirty="0">
                <a:effectLst/>
                <a:latin typeface="Calibri" panose="020F0502020204030204" pitchFamily="34" charset="0"/>
                <a:ea typeface="Calibri" panose="020F0502020204030204" pitchFamily="34" charset="0"/>
                <a:cs typeface="Times New Roman" panose="02020603050405020304" pitchFamily="18" charset="0"/>
              </a:rPr>
              <a:t>, 1989) χρησιμοποιούν την έννοια της ιδεολογίας κυρίως όταν επιχειρούν να κατανοήσουν φαινόμενα της ψυχοπαθολογίας των κοινωνικών ομάδων. Σύμφωνα με τους παραπάνω συγγραφείς, οι οποίοι με την σειρά τους ανατρέχουν σε κοινωνικούς επιστήμονες και φιλοσόφους, η ιδεολογία μπορεί να οριστεί ως ένα πλέγμα ιδεών, οι οποίες συνδέονται μεταξύ τους με συνδετική ύλη το αυτονόητο και την ομοιογένεια, με σκοπό να υπηρετηθεί ένας κοινός στόχος ανάμεσα στα άτομα μια ομάδας(οικογενειακής, κοινωνικής ή και εθνικής). </a:t>
            </a:r>
          </a:p>
          <a:p>
            <a:pPr marL="0" indent="0" algn="just">
              <a:buNone/>
            </a:pPr>
            <a:r>
              <a:rPr lang="el-GR" sz="1900" b="1" dirty="0">
                <a:effectLst/>
                <a:latin typeface="Calibri" panose="020F0502020204030204" pitchFamily="34" charset="0"/>
                <a:ea typeface="Calibri" panose="020F0502020204030204" pitchFamily="34" charset="0"/>
                <a:cs typeface="Times New Roman" panose="02020603050405020304" pitchFamily="18" charset="0"/>
              </a:rPr>
              <a:t>Ορισμός</a:t>
            </a:r>
          </a:p>
          <a:p>
            <a:pPr algn="just"/>
            <a:r>
              <a:rPr lang="el-GR" sz="1800" dirty="0">
                <a:effectLst/>
                <a:latin typeface="Calibri" panose="020F0502020204030204" pitchFamily="34" charset="0"/>
                <a:ea typeface="Calibri" panose="020F0502020204030204" pitchFamily="34" charset="0"/>
                <a:cs typeface="Times New Roman" panose="02020603050405020304" pitchFamily="18" charset="0"/>
              </a:rPr>
              <a:t>η ιδεολογία είναι μια φανταστική κατασκευή, την οποία μοιράζονται τα μέλη μια ομάδας ατόμων και η οποία επηρεάζει δραστικά τις πρακτικές των ατόμων αυτών εξυπηρετώντας και τον στόχο της απάλειψης των αντιφάσεων και των αντιθετικών κινήτρων εντός της ομάδας. Η ιδεολογία επηρεάζεται από την εξωτερική πραγματικότητα της ζωής των ανθρώπων χωρίς να το δηλώνει ποτέ, δηλαδή εμφανίζεται ως αποκομμένη από άλλα κίνητρα, εμφανίζοντας ως μοναδικά της στηρίγματα τα ιδεώδη της (ηθικά, κοινωνικά, θρησκευτικά) και συνυπάρχει αρμονικά με τους προσωπικούς μύθους. Μερικές ιδεολογίες διαρκούν, ενώ άλλες εξαφανίζονται με τρόπους ανεπαίσθητους. Τελικά, θα πρότεινα να θεωρήσουμε τις σύγχρονες ιδεολογίες ως κοσμοαντιλήψεις, ανάλογες των μυθολογιών των «πρωτόγονων κοινωνιών» που ενώ ως κοσμοαντιλήψεις είναι πλασματικές, μας δίνουν εν τούτοις σημαντικές πληροφορίες για την κοινωνική οργάνωση μιας κοινωνίας.</a:t>
            </a:r>
          </a:p>
          <a:p>
            <a:pPr algn="just"/>
            <a:endParaRPr lang="el-GR" dirty="0">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4794294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DE7AEB96-6FB5-4CC5-9328-28FD830378AA}"/>
              </a:ext>
            </a:extLst>
          </p:cNvPr>
          <p:cNvSpPr>
            <a:spLocks noGrp="1"/>
          </p:cNvSpPr>
          <p:nvPr>
            <p:ph idx="1"/>
          </p:nvPr>
        </p:nvSpPr>
        <p:spPr>
          <a:xfrm>
            <a:off x="1346200" y="2997200"/>
            <a:ext cx="9601200" cy="3581400"/>
          </a:xfrm>
        </p:spPr>
        <p:txBody>
          <a:bodyPr/>
          <a:lstStyle/>
          <a:p>
            <a:pPr marL="0" indent="0" algn="just">
              <a:buNone/>
            </a:pPr>
            <a:r>
              <a:rPr lang="el-GR" sz="1800" dirty="0">
                <a:effectLst/>
                <a:latin typeface="Calibri" panose="020F0502020204030204" pitchFamily="34" charset="0"/>
                <a:ea typeface="Calibri" panose="020F0502020204030204" pitchFamily="34" charset="0"/>
                <a:cs typeface="Times New Roman" panose="02020603050405020304" pitchFamily="18" charset="0"/>
              </a:rPr>
              <a:t>Άραγε δεν θα μπορούσαμε να ισχυριστούμε ότι η ύπαρξη των ακραίων ιδεολογιών, που καθορίζουν σε μεγάλο βαθμό την πορεία του υποκειμένου(ιδιαίτερα σε ακραίες ιστορικά συνθήκες, όπως είναι ένας εμφύλιος), συνιστά μια διχοτόμηση ανάμεσα στις ενορμήσεις της ζωής και τις ενορμήσεις του θανάτου και μέσω αυτής της θέσης να συνδεθούμε με την άποψη του  </a:t>
            </a:r>
            <a:r>
              <a:rPr lang="en-US" sz="1800" dirty="0">
                <a:effectLst/>
                <a:latin typeface="Calibri" panose="020F0502020204030204" pitchFamily="34" charset="0"/>
                <a:ea typeface="Calibri" panose="020F0502020204030204" pitchFamily="34" charset="0"/>
                <a:cs typeface="Times New Roman" panose="02020603050405020304" pitchFamily="18" charset="0"/>
              </a:rPr>
              <a:t>Andre Green</a:t>
            </a:r>
            <a:r>
              <a:rPr lang="el-GR" sz="1800" dirty="0">
                <a:effectLst/>
                <a:latin typeface="Calibri" panose="020F0502020204030204" pitchFamily="34" charset="0"/>
                <a:ea typeface="Calibri" panose="020F0502020204030204" pitchFamily="34" charset="0"/>
                <a:cs typeface="Times New Roman" panose="02020603050405020304" pitchFamily="18" charset="0"/>
              </a:rPr>
              <a:t> (1999), ο οποίος θεωρεί όχι μόνο την εξιδανίκευση αλλά και την ίδια τη μετουσίωση ως εκπορευόμενη από τις αρνητικές δυνάμεις της ζωής, αυτό που αποκαλεί «ναρκισσισμό θανάτου» ;</a:t>
            </a:r>
          </a:p>
          <a:p>
            <a:pPr algn="just"/>
            <a:endParaRPr lang="el-GR" dirty="0"/>
          </a:p>
        </p:txBody>
      </p:sp>
      <p:sp>
        <p:nvSpPr>
          <p:cNvPr id="4" name="TextBox 3">
            <a:extLst>
              <a:ext uri="{FF2B5EF4-FFF2-40B4-BE49-F238E27FC236}">
                <a16:creationId xmlns:a16="http://schemas.microsoft.com/office/drawing/2014/main" id="{DFE34751-6227-4D28-8AE4-3F17C95316DB}"/>
              </a:ext>
            </a:extLst>
          </p:cNvPr>
          <p:cNvSpPr txBox="1"/>
          <p:nvPr/>
        </p:nvSpPr>
        <p:spPr>
          <a:xfrm>
            <a:off x="1346200" y="1054100"/>
            <a:ext cx="9753600" cy="1477328"/>
          </a:xfrm>
          <a:prstGeom prst="rect">
            <a:avLst/>
          </a:prstGeom>
          <a:noFill/>
        </p:spPr>
        <p:txBody>
          <a:bodyPr wrap="square" rtlCol="0">
            <a:spAutoFit/>
          </a:bodyPr>
          <a:lstStyle/>
          <a:p>
            <a:pPr algn="just"/>
            <a:r>
              <a:rPr lang="el-GR" sz="1800" dirty="0">
                <a:effectLst/>
                <a:latin typeface="Calibri" panose="020F0502020204030204" pitchFamily="34" charset="0"/>
                <a:ea typeface="Calibri" panose="020F0502020204030204" pitchFamily="34" charset="0"/>
                <a:cs typeface="Times New Roman" panose="02020603050405020304" pitchFamily="18" charset="0"/>
              </a:rPr>
              <a:t>Οι ιδεολογίες ως φανταστικές κατασκευές σε επίπεδο ομάδας φαίνονται να χρησιμοποιούν ως συνεκτικούς μηχανισμούς τους ίδιους εκείνους που σε επίπεδο ατόμου διαμορφώνουν τον προσωπικό μύθο και οι οποίοι είναι αποκρυσταλλωμένοι συνδυασμοί αμυντικών μηχανισμών. Ανάμεσα τους ως πιο σημαντικούς θα ανέφερα τη </a:t>
            </a:r>
            <a:r>
              <a:rPr lang="el-GR" sz="1800" b="1" dirty="0">
                <a:effectLst/>
                <a:latin typeface="Calibri" panose="020F0502020204030204" pitchFamily="34" charset="0"/>
                <a:ea typeface="Calibri" panose="020F0502020204030204" pitchFamily="34" charset="0"/>
                <a:cs typeface="Times New Roman" panose="02020603050405020304" pitchFamily="18" charset="0"/>
              </a:rPr>
              <a:t>διχοτόμηση(</a:t>
            </a:r>
            <a:r>
              <a:rPr lang="en-US" sz="1800" b="1" dirty="0">
                <a:effectLst/>
                <a:latin typeface="Calibri" panose="020F0502020204030204" pitchFamily="34" charset="0"/>
                <a:ea typeface="Calibri" panose="020F0502020204030204" pitchFamily="34" charset="0"/>
                <a:cs typeface="Times New Roman" panose="02020603050405020304" pitchFamily="18" charset="0"/>
              </a:rPr>
              <a:t>splitting</a:t>
            </a:r>
            <a:r>
              <a:rPr lang="el-GR" sz="1800" b="1" dirty="0">
                <a:effectLst/>
                <a:latin typeface="Calibri" panose="020F0502020204030204" pitchFamily="34" charset="0"/>
                <a:ea typeface="Calibri" panose="020F0502020204030204" pitchFamily="34" charset="0"/>
                <a:cs typeface="Times New Roman" panose="02020603050405020304" pitchFamily="18" charset="0"/>
              </a:rPr>
              <a:t>), </a:t>
            </a:r>
            <a:r>
              <a:rPr lang="el-GR" sz="1800" dirty="0">
                <a:effectLst/>
                <a:latin typeface="Calibri" panose="020F0502020204030204" pitchFamily="34" charset="0"/>
                <a:ea typeface="Calibri" panose="020F0502020204030204" pitchFamily="34" charset="0"/>
                <a:cs typeface="Times New Roman" panose="02020603050405020304" pitchFamily="18" charset="0"/>
              </a:rPr>
              <a:t>τη </a:t>
            </a:r>
            <a:r>
              <a:rPr lang="el-GR" sz="1800" b="1" dirty="0">
                <a:effectLst/>
                <a:latin typeface="Calibri" panose="020F0502020204030204" pitchFamily="34" charset="0"/>
                <a:ea typeface="Calibri" panose="020F0502020204030204" pitchFamily="34" charset="0"/>
                <a:cs typeface="Times New Roman" panose="02020603050405020304" pitchFamily="18" charset="0"/>
              </a:rPr>
              <a:t>διάψευση(</a:t>
            </a:r>
            <a:r>
              <a:rPr lang="en-US" sz="1800" b="1" dirty="0">
                <a:effectLst/>
                <a:latin typeface="Calibri" panose="020F0502020204030204" pitchFamily="34" charset="0"/>
                <a:ea typeface="Calibri" panose="020F0502020204030204" pitchFamily="34" charset="0"/>
                <a:cs typeface="Times New Roman" panose="02020603050405020304" pitchFamily="18" charset="0"/>
              </a:rPr>
              <a:t>denial</a:t>
            </a:r>
            <a:r>
              <a:rPr lang="el-GR" sz="1800" b="1" dirty="0">
                <a:effectLst/>
                <a:latin typeface="Calibri" panose="020F0502020204030204" pitchFamily="34" charset="0"/>
                <a:ea typeface="Calibri" panose="020F0502020204030204" pitchFamily="34" charset="0"/>
                <a:cs typeface="Times New Roman" panose="02020603050405020304" pitchFamily="18" charset="0"/>
              </a:rPr>
              <a:t>) </a:t>
            </a:r>
            <a:r>
              <a:rPr lang="el-GR" sz="1800" dirty="0">
                <a:effectLst/>
                <a:latin typeface="Calibri" panose="020F0502020204030204" pitchFamily="34" charset="0"/>
                <a:ea typeface="Calibri" panose="020F0502020204030204" pitchFamily="34" charset="0"/>
                <a:cs typeface="Times New Roman" panose="02020603050405020304" pitchFamily="18" charset="0"/>
              </a:rPr>
              <a:t>και την </a:t>
            </a:r>
            <a:r>
              <a:rPr lang="el-GR" sz="1800" b="1" dirty="0">
                <a:effectLst/>
                <a:latin typeface="Calibri" panose="020F0502020204030204" pitchFamily="34" charset="0"/>
                <a:ea typeface="Calibri" panose="020F0502020204030204" pitchFamily="34" charset="0"/>
                <a:cs typeface="Times New Roman" panose="02020603050405020304" pitchFamily="18" charset="0"/>
              </a:rPr>
              <a:t>εξιδανίκευση(</a:t>
            </a:r>
            <a:r>
              <a:rPr lang="en-US" sz="1800" b="1" dirty="0">
                <a:effectLst/>
                <a:latin typeface="Calibri" panose="020F0502020204030204" pitchFamily="34" charset="0"/>
                <a:ea typeface="Calibri" panose="020F0502020204030204" pitchFamily="34" charset="0"/>
                <a:cs typeface="Times New Roman" panose="02020603050405020304" pitchFamily="18" charset="0"/>
              </a:rPr>
              <a:t>idealization</a:t>
            </a:r>
            <a:r>
              <a:rPr lang="el-GR" sz="1800" b="1" dirty="0">
                <a:effectLst/>
                <a:latin typeface="Calibri" panose="020F0502020204030204" pitchFamily="34" charset="0"/>
                <a:ea typeface="Calibri" panose="020F0502020204030204" pitchFamily="34" charset="0"/>
                <a:cs typeface="Times New Roman" panose="02020603050405020304" pitchFamily="18" charset="0"/>
              </a:rPr>
              <a:t>). </a:t>
            </a:r>
            <a:endParaRPr lang="el-GR" b="1" dirty="0"/>
          </a:p>
        </p:txBody>
      </p:sp>
    </p:spTree>
    <p:extLst>
      <p:ext uri="{BB962C8B-B14F-4D97-AF65-F5344CB8AC3E}">
        <p14:creationId xmlns:p14="http://schemas.microsoft.com/office/powerpoint/2010/main" val="14332887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1">
            <a:extLst>
              <a:ext uri="{FF2B5EF4-FFF2-40B4-BE49-F238E27FC236}">
                <a16:creationId xmlns:a16="http://schemas.microsoft.com/office/drawing/2014/main" id="{9F0440C7-F08B-49F0-B5E2-0ED7B72D7C1A}"/>
              </a:ext>
            </a:extLst>
          </p:cNvPr>
          <p:cNvSpPr>
            <a:spLocks noGrp="1"/>
          </p:cNvSpPr>
          <p:nvPr>
            <p:ph idx="1"/>
          </p:nvPr>
        </p:nvSpPr>
        <p:spPr>
          <a:xfrm>
            <a:off x="1016000" y="850900"/>
            <a:ext cx="10414000" cy="5041900"/>
          </a:xfrm>
        </p:spPr>
        <p:txBody>
          <a:bodyPr>
            <a:normAutofit/>
          </a:bodyPr>
          <a:lstStyle/>
          <a:p>
            <a:pPr algn="just"/>
            <a:r>
              <a:rPr lang="el-G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Παράδειγμα αυτών των ιδεολογιών σε επίπεδο ομάδας, αποτελούν τα ιστορικά τραύματα της νεότερης ελληνικής ιστορίας που είναι η υλική, ηθική και κοινωνικοοικονομική καταστροφή του ελληνισμού στη Μικρά Ασία και κάποια χρόνια αργότερα η καταστροφή ενός σημαντικού κομματιού του ελληνισμού, εντός ελληνικού εδάφους αυτήν τη φορά, στο εμφύλιο. Και οι δύο αυτές ιστορικές στιγμές λειτούργησαν ως οξύτατοι τραυματογόνοι παράγοντες: απώλεια της ζωής, φυσική και κοινωνική εξαθλίωση, καταρράκωση της αξιοπρέπειας, φυσικοί και κοινωνικοί περιορισμοί, απώλεια των κοινωνικών δεσμών. Και βέβαια σε ψυχικό επίπεδο οι εποχές εκείνες σήμαιναν για πολλούς ανθρώπους την παρατεταμένη βίωση του τρόμου της τελικής και οριστικής καταστροφής, με την έννοια ότι μεγάλες ομάδες ανθρώπων ζούσαν καθημερινά με την αναμονή της οριστικής εξόντωσης τους</a:t>
            </a:r>
            <a:r>
              <a:rPr lang="el-GR"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l-GR" dirty="0"/>
          </a:p>
        </p:txBody>
      </p:sp>
    </p:spTree>
    <p:extLst>
      <p:ext uri="{BB962C8B-B14F-4D97-AF65-F5344CB8AC3E}">
        <p14:creationId xmlns:p14="http://schemas.microsoft.com/office/powerpoint/2010/main" val="35569691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360AACA-E3DC-4950-8118-D1C6D44FA483}"/>
              </a:ext>
            </a:extLst>
          </p:cNvPr>
          <p:cNvSpPr>
            <a:spLocks noGrp="1"/>
          </p:cNvSpPr>
          <p:nvPr>
            <p:ph type="ctrTitle"/>
          </p:nvPr>
        </p:nvSpPr>
        <p:spPr>
          <a:xfrm>
            <a:off x="1915385" y="2486954"/>
            <a:ext cx="8361229" cy="2098226"/>
          </a:xfrm>
        </p:spPr>
        <p:txBody>
          <a:bodyPr/>
          <a:lstStyle/>
          <a:p>
            <a:r>
              <a:rPr lang="el-GR" sz="3200" b="1" dirty="0">
                <a:effectLst/>
                <a:latin typeface="Calibri" panose="020F0502020204030204" pitchFamily="34" charset="0"/>
                <a:ea typeface="Calibri" panose="020F0502020204030204" pitchFamily="34" charset="0"/>
                <a:cs typeface="Calibri" panose="020F0502020204030204" pitchFamily="34" charset="0"/>
              </a:rPr>
              <a:t>ΤραΥμα και διαγενεαλογιΚΗ μεταφοΡΑ</a:t>
            </a:r>
            <a:br>
              <a:rPr lang="el-GR" sz="2800" dirty="0">
                <a:effectLst/>
                <a:latin typeface="Calibri" panose="020F0502020204030204" pitchFamily="34" charset="0"/>
                <a:ea typeface="Calibri" panose="020F0502020204030204" pitchFamily="34" charset="0"/>
                <a:cs typeface="Times New Roman" panose="02020603050405020304" pitchFamily="18" charset="0"/>
              </a:rPr>
            </a:br>
            <a:endParaRPr lang="el-GR" sz="9600" dirty="0"/>
          </a:p>
        </p:txBody>
      </p:sp>
    </p:spTree>
    <p:extLst>
      <p:ext uri="{BB962C8B-B14F-4D97-AF65-F5344CB8AC3E}">
        <p14:creationId xmlns:p14="http://schemas.microsoft.com/office/powerpoint/2010/main" val="2684421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5AC456A-79C8-40C7-A978-73D57BA40B80}"/>
              </a:ext>
            </a:extLst>
          </p:cNvPr>
          <p:cNvSpPr>
            <a:spLocks noGrp="1"/>
          </p:cNvSpPr>
          <p:nvPr>
            <p:ph idx="1"/>
          </p:nvPr>
        </p:nvSpPr>
        <p:spPr>
          <a:xfrm>
            <a:off x="1371600" y="2966322"/>
            <a:ext cx="9601200" cy="2031999"/>
          </a:xfrm>
        </p:spPr>
        <p:txBody>
          <a:bodyPr>
            <a:normAutofit/>
          </a:bodyPr>
          <a:lstStyle/>
          <a:p>
            <a:pPr marL="0" indent="0" algn="just">
              <a:buNone/>
            </a:pPr>
            <a:r>
              <a:rPr lang="el-GR" sz="1800" dirty="0">
                <a:effectLst/>
                <a:latin typeface="Calibri" panose="020F0502020204030204" pitchFamily="34" charset="0"/>
                <a:ea typeface="Calibri" panose="020F0502020204030204" pitchFamily="34" charset="0"/>
              </a:rPr>
              <a:t>Οι καταστροφές ανθρώπου από άνθρωπο, όπως ο πόλεμος και οι πολιτικές και εθνικές διώξεις, χρησιμοποιούνται σαν μέσα από-</a:t>
            </a:r>
            <a:r>
              <a:rPr lang="el-GR" sz="1800" dirty="0" err="1">
                <a:effectLst/>
                <a:latin typeface="Calibri" panose="020F0502020204030204" pitchFamily="34" charset="0"/>
                <a:ea typeface="Calibri" panose="020F0502020204030204" pitchFamily="34" charset="0"/>
              </a:rPr>
              <a:t>ανθρωποίησης</a:t>
            </a:r>
            <a:r>
              <a:rPr lang="el-GR" sz="1800" dirty="0">
                <a:effectLst/>
                <a:latin typeface="Calibri" panose="020F0502020204030204" pitchFamily="34" charset="0"/>
                <a:ea typeface="Calibri" panose="020F0502020204030204" pitchFamily="34" charset="0"/>
              </a:rPr>
              <a:t> και καταστροφής της προσωπικότητας ώστε να εκμηδενίσουν την ιστορική και κοινωνική ύπαρξη του εκάστοτε αντιπάλου. Και είναι πέρα από τις ψυχικές ικανότητες του ατόμου η απαρτίωση τέτοιων τραυματικών εμπειριών σε ένα αφηγηματικό πλαίσιο. </a:t>
            </a:r>
            <a:r>
              <a:rPr lang="el-GR" sz="1800" dirty="0">
                <a:solidFill>
                  <a:schemeClr val="tx1"/>
                </a:solidFill>
                <a:effectLst/>
                <a:latin typeface="Calibri" panose="020F0502020204030204" pitchFamily="34" charset="0"/>
                <a:ea typeface="Calibri" panose="020F0502020204030204" pitchFamily="34" charset="0"/>
              </a:rPr>
              <a:t>Οι </a:t>
            </a:r>
            <a:r>
              <a:rPr lang="en-US" sz="1800" dirty="0" err="1">
                <a:solidFill>
                  <a:schemeClr val="tx1"/>
                </a:solidFill>
                <a:effectLst/>
                <a:latin typeface="Calibri" panose="020F0502020204030204" pitchFamily="34" charset="0"/>
                <a:ea typeface="Calibri" panose="020F0502020204030204" pitchFamily="34" charset="0"/>
              </a:rPr>
              <a:t>Zepf</a:t>
            </a:r>
            <a:r>
              <a:rPr lang="en-US" sz="1800" dirty="0">
                <a:solidFill>
                  <a:schemeClr val="tx1"/>
                </a:solidFill>
                <a:effectLst/>
                <a:latin typeface="Calibri" panose="020F0502020204030204" pitchFamily="34" charset="0"/>
                <a:ea typeface="Calibri" panose="020F0502020204030204" pitchFamily="34" charset="0"/>
              </a:rPr>
              <a:t> and </a:t>
            </a:r>
            <a:r>
              <a:rPr lang="en-US" sz="1800" dirty="0" err="1">
                <a:solidFill>
                  <a:schemeClr val="tx1"/>
                </a:solidFill>
                <a:effectLst/>
                <a:latin typeface="Calibri" panose="020F0502020204030204" pitchFamily="34" charset="0"/>
                <a:ea typeface="Calibri" panose="020F0502020204030204" pitchFamily="34" charset="0"/>
              </a:rPr>
              <a:t>Zepf</a:t>
            </a:r>
            <a:r>
              <a:rPr lang="el-GR" sz="1800" dirty="0">
                <a:solidFill>
                  <a:schemeClr val="tx1"/>
                </a:solidFill>
                <a:effectLst/>
                <a:latin typeface="Calibri" panose="020F0502020204030204" pitchFamily="34" charset="0"/>
                <a:ea typeface="Calibri" panose="020F0502020204030204" pitchFamily="34" charset="0"/>
              </a:rPr>
              <a:t> (2008), σε μια ανασκόπηση των απόψεων του </a:t>
            </a:r>
            <a:r>
              <a:rPr lang="en-US" sz="1800" dirty="0">
                <a:solidFill>
                  <a:schemeClr val="tx1"/>
                </a:solidFill>
                <a:effectLst/>
                <a:latin typeface="Calibri" panose="020F0502020204030204" pitchFamily="34" charset="0"/>
                <a:ea typeface="Calibri" panose="020F0502020204030204" pitchFamily="34" charset="0"/>
              </a:rPr>
              <a:t>Freud</a:t>
            </a:r>
            <a:r>
              <a:rPr lang="el-GR" sz="1800" dirty="0">
                <a:solidFill>
                  <a:schemeClr val="tx1"/>
                </a:solidFill>
                <a:effectLst/>
                <a:latin typeface="Calibri" panose="020F0502020204030204" pitchFamily="34" charset="0"/>
                <a:ea typeface="Calibri" panose="020F0502020204030204" pitchFamily="34" charset="0"/>
              </a:rPr>
              <a:t> σχετικά με το τραύμα και την τραυματική νεύρωση, κάνουν την διάκριση μεταξύ </a:t>
            </a:r>
            <a:r>
              <a:rPr lang="el-GR" sz="1800" b="1" dirty="0">
                <a:solidFill>
                  <a:schemeClr val="tx1"/>
                </a:solidFill>
                <a:effectLst/>
                <a:latin typeface="Calibri" panose="020F0502020204030204" pitchFamily="34" charset="0"/>
                <a:ea typeface="Calibri" panose="020F0502020204030204" pitchFamily="34" charset="0"/>
              </a:rPr>
              <a:t>συναισθηματικού τραύματος </a:t>
            </a:r>
            <a:r>
              <a:rPr lang="el-GR" sz="1800" dirty="0">
                <a:solidFill>
                  <a:schemeClr val="tx1"/>
                </a:solidFill>
                <a:effectLst/>
                <a:latin typeface="Calibri" panose="020F0502020204030204" pitchFamily="34" charset="0"/>
                <a:ea typeface="Calibri" panose="020F0502020204030204" pitchFamily="34" charset="0"/>
              </a:rPr>
              <a:t>και ψυχικά </a:t>
            </a:r>
            <a:r>
              <a:rPr lang="el-GR" sz="1800" b="1" dirty="0">
                <a:solidFill>
                  <a:schemeClr val="tx1"/>
                </a:solidFill>
                <a:effectLst/>
                <a:latin typeface="Calibri" panose="020F0502020204030204" pitchFamily="34" charset="0"/>
                <a:ea typeface="Calibri" panose="020F0502020204030204" pitchFamily="34" charset="0"/>
              </a:rPr>
              <a:t>καταστροφικού τραύματος</a:t>
            </a:r>
            <a:endParaRPr lang="el-GR" b="1" dirty="0">
              <a:solidFill>
                <a:schemeClr val="tx1"/>
              </a:solidFill>
            </a:endParaRPr>
          </a:p>
        </p:txBody>
      </p:sp>
      <p:sp>
        <p:nvSpPr>
          <p:cNvPr id="6" name="TextBox 5">
            <a:extLst>
              <a:ext uri="{FF2B5EF4-FFF2-40B4-BE49-F238E27FC236}">
                <a16:creationId xmlns:a16="http://schemas.microsoft.com/office/drawing/2014/main" id="{0122C307-7495-457D-82D3-E458962F7EDF}"/>
              </a:ext>
            </a:extLst>
          </p:cNvPr>
          <p:cNvSpPr txBox="1"/>
          <p:nvPr/>
        </p:nvSpPr>
        <p:spPr>
          <a:xfrm>
            <a:off x="1371600" y="330199"/>
            <a:ext cx="9601200" cy="2585323"/>
          </a:xfrm>
          <a:prstGeom prst="rect">
            <a:avLst/>
          </a:prstGeom>
          <a:noFill/>
        </p:spPr>
        <p:txBody>
          <a:bodyPr wrap="square" rtlCol="0">
            <a:spAutoFit/>
          </a:bodyPr>
          <a:lstStyle/>
          <a:p>
            <a:pPr algn="just"/>
            <a:r>
              <a:rPr lang="el-GR" sz="1800" dirty="0">
                <a:effectLst/>
                <a:latin typeface="Calibri" panose="020F0502020204030204" pitchFamily="34" charset="0"/>
                <a:ea typeface="Calibri" panose="020F0502020204030204" pitchFamily="34" charset="0"/>
                <a:cs typeface="Calibri" panose="020F0502020204030204" pitchFamily="34" charset="0"/>
              </a:rPr>
              <a:t>Τέτοιας τάξεως τραύματα έζησαν χιλιάδες άνθρωποι σε εκείνους τους δύσκολους και ακραίους καιρούς. Τι περνά από αυτά στις προσωπικές τους διαδρομές και στις ασυνείδητες επιλογές ζωής που κάνουν, αν έχουν βέβαια κατά αρχάς επιβιώσει; Αυτή η άμεση, ωμή εικόνα του κατακρεουργημένου πατέρα και όχι απλώς η απώλεια του τι ίχνη αφήνουν στον ψυχισμό του μικρού Πέτρου και πως ανιχνεύονται στη συνάντηση μας ως ψυχαναλυτών με τους ανθρώπους που τα έχουν υποστεί και τα παιδιά τους; Πως μεταφέρεται </a:t>
            </a:r>
            <a:r>
              <a:rPr lang="el-GR" sz="1800" dirty="0" err="1">
                <a:effectLst/>
                <a:latin typeface="Calibri" panose="020F0502020204030204" pitchFamily="34" charset="0"/>
                <a:ea typeface="Calibri" panose="020F0502020204030204" pitchFamily="34" charset="0"/>
                <a:cs typeface="Calibri" panose="020F0502020204030204" pitchFamily="34" charset="0"/>
              </a:rPr>
              <a:t>διαγενεαλογικά</a:t>
            </a:r>
            <a:r>
              <a:rPr lang="el-GR" sz="1800" dirty="0">
                <a:effectLst/>
                <a:latin typeface="Calibri" panose="020F0502020204030204" pitchFamily="34" charset="0"/>
                <a:ea typeface="Calibri" panose="020F0502020204030204" pitchFamily="34" charset="0"/>
                <a:cs typeface="Calibri" panose="020F0502020204030204" pitchFamily="34" charset="0"/>
              </a:rPr>
              <a:t> το τραύμα? Ξέρουμε από την εμπειρία μας ως ειδικών ότι πολλοί άνθρωποι που υπέστησαν ακραίες διώξεις, φυσικές και κοινωνικές, έχασαν την ψυχική τους ισορροπία, παραφρόνησαν, κάποιοι αυτοκτόνησαν.</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
        <p:nvSpPr>
          <p:cNvPr id="8" name="TextBox 7">
            <a:extLst>
              <a:ext uri="{FF2B5EF4-FFF2-40B4-BE49-F238E27FC236}">
                <a16:creationId xmlns:a16="http://schemas.microsoft.com/office/drawing/2014/main" id="{C9DF616E-6FC5-40A2-99BB-E52DDC07B9EA}"/>
              </a:ext>
            </a:extLst>
          </p:cNvPr>
          <p:cNvSpPr txBox="1"/>
          <p:nvPr/>
        </p:nvSpPr>
        <p:spPr>
          <a:xfrm>
            <a:off x="1371600" y="4998321"/>
            <a:ext cx="9436100" cy="1231900"/>
          </a:xfrm>
          <a:prstGeom prst="rect">
            <a:avLst/>
          </a:prstGeom>
          <a:noFill/>
        </p:spPr>
        <p:txBody>
          <a:bodyPr wrap="square" rtlCol="0">
            <a:spAutoFit/>
          </a:bodyPr>
          <a:lstStyle/>
          <a:p>
            <a:pPr marL="0" indent="0" algn="just">
              <a:buNone/>
            </a:pPr>
            <a:r>
              <a:rPr lang="el-GR"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Το συναισθηματικό τραύμα </a:t>
            </a:r>
            <a:r>
              <a:rPr lang="el-GR"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αποκρούεται υπό το πρίσμα της αρχής ευχαρίστησης-δυσαρέσκειας και οδηγεί σε ψυχονεύρωση. Αντίθετα, </a:t>
            </a:r>
            <a:r>
              <a:rPr lang="el-GR" sz="1800" b="1" dirty="0">
                <a:solidFill>
                  <a:schemeClr val="tx1"/>
                </a:solidFill>
                <a:effectLst/>
                <a:latin typeface="Calibri" panose="020F0502020204030204" pitchFamily="34" charset="0"/>
                <a:ea typeface="Calibri" panose="020F0502020204030204" pitchFamily="34" charset="0"/>
                <a:cs typeface="Calibri" panose="020F0502020204030204" pitchFamily="34" charset="0"/>
              </a:rPr>
              <a:t>το καταστροφικό τραύμα </a:t>
            </a:r>
            <a:r>
              <a:rPr lang="el-GR" sz="18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προκαλεί ρήγμα της αρχής ευχαρίστησης-δυσαρέσκειας και οδηγεί σε τραυματική νεύρωση. Ένα καταστροφικό τραύμα αδρανοποιεί τις λειτουργίες του εγώ ενός ατόμου.</a:t>
            </a:r>
            <a:endParaRPr lang="el-GR"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521217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73D5058A-25EB-4C4B-8DD2-49B2AB3DD3B4}"/>
              </a:ext>
            </a:extLst>
          </p:cNvPr>
          <p:cNvSpPr>
            <a:spLocks noGrp="1"/>
          </p:cNvSpPr>
          <p:nvPr>
            <p:ph idx="1"/>
          </p:nvPr>
        </p:nvSpPr>
        <p:spPr>
          <a:xfrm>
            <a:off x="1295400" y="889000"/>
            <a:ext cx="10299700" cy="4279900"/>
          </a:xfrm>
        </p:spPr>
        <p:txBody>
          <a:bodyPr>
            <a:normAutofit/>
          </a:bodyPr>
          <a:lstStyle/>
          <a:p>
            <a:pPr algn="just"/>
            <a:r>
              <a:rPr lang="el-GR" sz="1800" dirty="0">
                <a:effectLst/>
                <a:latin typeface="Calibri" panose="020F0502020204030204" pitchFamily="34" charset="0"/>
                <a:ea typeface="Calibri" panose="020F0502020204030204" pitchFamily="34" charset="0"/>
                <a:cs typeface="Calibri" panose="020F0502020204030204" pitchFamily="34" charset="0"/>
              </a:rPr>
              <a:t>Για να μπορέσουμε να καταλάβουμε πως ένα άτομο προσπαθεί να ελέγξει </a:t>
            </a:r>
            <a:r>
              <a:rPr lang="el-GR" sz="1800" b="1" dirty="0">
                <a:effectLst/>
                <a:latin typeface="Calibri" panose="020F0502020204030204" pitchFamily="34" charset="0"/>
                <a:ea typeface="Calibri" panose="020F0502020204030204" pitchFamily="34" charset="0"/>
                <a:cs typeface="Calibri" panose="020F0502020204030204" pitchFamily="34" charset="0"/>
              </a:rPr>
              <a:t>το καταστροφικό τραύμα </a:t>
            </a:r>
            <a:r>
              <a:rPr lang="el-GR" sz="1800" dirty="0">
                <a:effectLst/>
                <a:latin typeface="Calibri" panose="020F0502020204030204" pitchFamily="34" charset="0"/>
                <a:ea typeface="Calibri" panose="020F0502020204030204" pitchFamily="34" charset="0"/>
                <a:cs typeface="Calibri" panose="020F0502020204030204" pitchFamily="34" charset="0"/>
              </a:rPr>
              <a:t>και να ανακτήσει την ψυχική λειτουργία του θα πρέπει να μπορέσουμε να ξανασκεφτούμε το τραύμα της γέννησης, όπως το εννοεί ο </a:t>
            </a:r>
            <a:r>
              <a:rPr lang="en-US" sz="1800" dirty="0">
                <a:effectLst/>
                <a:latin typeface="Calibri" panose="020F0502020204030204" pitchFamily="34" charset="0"/>
                <a:ea typeface="Calibri" panose="020F0502020204030204" pitchFamily="34" charset="0"/>
                <a:cs typeface="Calibri" panose="020F0502020204030204" pitchFamily="34" charset="0"/>
              </a:rPr>
              <a:t>Freud</a:t>
            </a:r>
            <a:r>
              <a:rPr lang="el-GR" sz="1800" dirty="0">
                <a:effectLst/>
                <a:latin typeface="Calibri" panose="020F0502020204030204" pitchFamily="34" charset="0"/>
                <a:ea typeface="Calibri" panose="020F0502020204030204" pitchFamily="34" charset="0"/>
                <a:cs typeface="Calibri" panose="020F0502020204030204" pitchFamily="34" charset="0"/>
              </a:rPr>
              <a:t> (1926) όχι σαν ένα ψυχικό γεγονός, αλλά σαν μια συγκυρία όπου εγγράφονται μόνο γυμνά ερεθίσματα. </a:t>
            </a:r>
            <a:r>
              <a:rPr lang="el-GR" sz="1800" b="1" dirty="0">
                <a:effectLst/>
                <a:latin typeface="Calibri" panose="020F0502020204030204" pitchFamily="34" charset="0"/>
                <a:ea typeface="Calibri" panose="020F0502020204030204" pitchFamily="34" charset="0"/>
                <a:cs typeface="Calibri" panose="020F0502020204030204" pitchFamily="34" charset="0"/>
              </a:rPr>
              <a:t>Σε ένα καταστροφικό τραύμα </a:t>
            </a:r>
            <a:r>
              <a:rPr lang="el-GR" sz="1800" dirty="0">
                <a:effectLst/>
                <a:latin typeface="Calibri" panose="020F0502020204030204" pitchFamily="34" charset="0"/>
                <a:ea typeface="Calibri" panose="020F0502020204030204" pitchFamily="34" charset="0"/>
                <a:cs typeface="Calibri" panose="020F0502020204030204" pitchFamily="34" charset="0"/>
              </a:rPr>
              <a:t>οι λειτουργίες του εγώ ενός ατόμου αδρανοποιούνται και έτσι οι τραυματικές εμπειρίες δεν προκαλούν την εμφάνιση του άγχους-σήματος, που είναι συναίσθημα, αλλά προκαλούν καθαρή διέγερση. Αυτή η διεγερτική κατάσταση μπορεί να κατανοηθεί εν μέρει ως ο τρόπος με τον οποίον η ανεξέλεγκτη ένταση γίνεται αισθητή και εν μέρει ως μια έκφραση επειγουσών </a:t>
            </a:r>
            <a:r>
              <a:rPr lang="el-GR" sz="1800">
                <a:effectLst/>
                <a:latin typeface="Calibri" panose="020F0502020204030204" pitchFamily="34" charset="0"/>
                <a:ea typeface="Calibri" panose="020F0502020204030204" pitchFamily="34" charset="0"/>
                <a:cs typeface="Calibri" panose="020F0502020204030204" pitchFamily="34" charset="0"/>
              </a:rPr>
              <a:t>νευροφυτικών εκφορτίσεων.</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r>
              <a:rPr lang="el-GR" sz="1800" dirty="0">
                <a:effectLst/>
                <a:latin typeface="Calibri" panose="020F0502020204030204" pitchFamily="34" charset="0"/>
                <a:ea typeface="Calibri" panose="020F0502020204030204" pitchFamily="34" charset="0"/>
                <a:cs typeface="Calibri" panose="020F0502020204030204" pitchFamily="34" charset="0"/>
              </a:rPr>
              <a:t>Η αποκατάσταση της εκμηδενισμένης ψυχικής ζωής ξεκινά με την ελαχιστοποίηση της διέγερσης ανάλογα με τη βιολογική ικανότητα του υποκειμένου για διατήρηση της ομοιοστατικής ισορροπίας. Οι σωματικές αισθήσεις μετασχηματίζονται σε δυσφορία και έτσι δευτερογενώς </a:t>
            </a:r>
            <a:r>
              <a:rPr lang="el-GR" sz="1800" b="1" dirty="0">
                <a:effectLst/>
                <a:latin typeface="Calibri" panose="020F0502020204030204" pitchFamily="34" charset="0"/>
                <a:ea typeface="Calibri" panose="020F0502020204030204" pitchFamily="34" charset="0"/>
                <a:cs typeface="Calibri" panose="020F0502020204030204" pitchFamily="34" charset="0"/>
              </a:rPr>
              <a:t>τα καταστροφικά τραύματα </a:t>
            </a:r>
            <a:r>
              <a:rPr lang="el-GR" sz="1800" dirty="0">
                <a:effectLst/>
                <a:latin typeface="Calibri" panose="020F0502020204030204" pitchFamily="34" charset="0"/>
                <a:ea typeface="Calibri" panose="020F0502020204030204" pitchFamily="34" charset="0"/>
                <a:cs typeface="Calibri" panose="020F0502020204030204" pitchFamily="34" charset="0"/>
              </a:rPr>
              <a:t>μετασχηματίζονται σε συναισθηματικές εμπειρίες. Αυτό που ακολουθεί είναι μια κατάσταση στην οποία οι αναπαραστάσεις δεν μπορούν ακόμη να διαφοροποιηθούν από τις αντιλήψεις.</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980242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D0F985A2-3934-49F0-9B17-4D15A3C32686}"/>
              </a:ext>
            </a:extLst>
          </p:cNvPr>
          <p:cNvSpPr>
            <a:spLocks noGrp="1"/>
          </p:cNvSpPr>
          <p:nvPr>
            <p:ph idx="1"/>
          </p:nvPr>
        </p:nvSpPr>
        <p:spPr>
          <a:xfrm>
            <a:off x="990600" y="584200"/>
            <a:ext cx="10820400" cy="6070600"/>
          </a:xfrm>
        </p:spPr>
        <p:txBody>
          <a:bodyPr>
            <a:normAutofit/>
          </a:bodyPr>
          <a:lstStyle/>
          <a:p>
            <a:pPr algn="just"/>
            <a:r>
              <a:rPr lang="el-GR" sz="1800" dirty="0">
                <a:solidFill>
                  <a:srgbClr val="7030A0"/>
                </a:solidFill>
                <a:effectLst/>
                <a:latin typeface="Calibri" panose="020F0502020204030204" pitchFamily="34" charset="0"/>
                <a:ea typeface="Calibri" panose="020F0502020204030204" pitchFamily="34" charset="0"/>
                <a:cs typeface="Calibri" panose="020F0502020204030204" pitchFamily="34" charset="0"/>
              </a:rPr>
              <a:t>Η </a:t>
            </a:r>
            <a:r>
              <a:rPr lang="el-GR" sz="1800" dirty="0" err="1">
                <a:solidFill>
                  <a:srgbClr val="7030A0"/>
                </a:solidFill>
                <a:effectLst/>
                <a:latin typeface="Calibri" panose="020F0502020204030204" pitchFamily="34" charset="0"/>
                <a:ea typeface="Calibri" panose="020F0502020204030204" pitchFamily="34" charset="0"/>
                <a:cs typeface="Calibri" panose="020F0502020204030204" pitchFamily="34" charset="0"/>
              </a:rPr>
              <a:t>υπνοειδής</a:t>
            </a:r>
            <a:r>
              <a:rPr lang="el-GR" sz="1800" dirty="0">
                <a:solidFill>
                  <a:srgbClr val="7030A0"/>
                </a:solidFill>
                <a:effectLst/>
                <a:latin typeface="Calibri" panose="020F0502020204030204" pitchFamily="34" charset="0"/>
                <a:ea typeface="Calibri" panose="020F0502020204030204" pitchFamily="34" charset="0"/>
                <a:cs typeface="Calibri" panose="020F0502020204030204" pitchFamily="34" charset="0"/>
              </a:rPr>
              <a:t> ονειρική κατάσταση της συνείδησης, που οι </a:t>
            </a:r>
            <a:r>
              <a:rPr lang="en-US" sz="1800" dirty="0">
                <a:solidFill>
                  <a:srgbClr val="7030A0"/>
                </a:solidFill>
                <a:effectLst/>
                <a:latin typeface="Calibri" panose="020F0502020204030204" pitchFamily="34" charset="0"/>
                <a:ea typeface="Calibri" panose="020F0502020204030204" pitchFamily="34" charset="0"/>
                <a:cs typeface="Calibri" panose="020F0502020204030204" pitchFamily="34" charset="0"/>
              </a:rPr>
              <a:t>Breuer</a:t>
            </a:r>
            <a:r>
              <a:rPr lang="el-GR" sz="1800" dirty="0">
                <a:solidFill>
                  <a:srgbClr val="7030A0"/>
                </a:solidFill>
                <a:effectLst/>
                <a:latin typeface="Calibri" panose="020F0502020204030204" pitchFamily="34" charset="0"/>
                <a:ea typeface="Calibri" panose="020F0502020204030204" pitchFamily="34" charset="0"/>
                <a:cs typeface="Calibri" panose="020F0502020204030204" pitchFamily="34" charset="0"/>
              </a:rPr>
              <a:t> και </a:t>
            </a:r>
            <a:r>
              <a:rPr lang="en-US" sz="1800" dirty="0">
                <a:solidFill>
                  <a:srgbClr val="7030A0"/>
                </a:solidFill>
                <a:effectLst/>
                <a:latin typeface="Calibri" panose="020F0502020204030204" pitchFamily="34" charset="0"/>
                <a:ea typeface="Calibri" panose="020F0502020204030204" pitchFamily="34" charset="0"/>
                <a:cs typeface="Calibri" panose="020F0502020204030204" pitchFamily="34" charset="0"/>
              </a:rPr>
              <a:t>Freud </a:t>
            </a:r>
            <a:r>
              <a:rPr lang="el-GR" sz="1800" dirty="0">
                <a:effectLst/>
                <a:latin typeface="Calibri" panose="020F0502020204030204" pitchFamily="34" charset="0"/>
                <a:ea typeface="Calibri" panose="020F0502020204030204" pitchFamily="34" charset="0"/>
                <a:cs typeface="Calibri" panose="020F0502020204030204" pitchFamily="34" charset="0"/>
              </a:rPr>
              <a:t>περιγράφουν σε σύνδεση με τα σεξουαλικά τραύματα της παιδικής ηλικίας, αντιστοιχεί με αυτήν τη </a:t>
            </a:r>
            <a:r>
              <a:rPr lang="el-GR" sz="1800" dirty="0" err="1">
                <a:effectLst/>
                <a:latin typeface="Calibri" panose="020F0502020204030204" pitchFamily="34" charset="0"/>
                <a:ea typeface="Calibri" panose="020F0502020204030204" pitchFamily="34" charset="0"/>
                <a:cs typeface="Calibri" panose="020F0502020204030204" pitchFamily="34" charset="0"/>
              </a:rPr>
              <a:t>μετα</a:t>
            </a:r>
            <a:r>
              <a:rPr lang="el-GR" sz="1800" dirty="0">
                <a:effectLst/>
                <a:latin typeface="Calibri" panose="020F0502020204030204" pitchFamily="34" charset="0"/>
                <a:ea typeface="Calibri" panose="020F0502020204030204" pitchFamily="34" charset="0"/>
                <a:cs typeface="Calibri" panose="020F0502020204030204" pitchFamily="34" charset="0"/>
              </a:rPr>
              <a:t>-τραυματική αναπτυξιακή φάση. Αυτή ακριβώς η σαν-σε-όνειρο κατάσταση, που κυριαρχείται από την πρωτογενή διεργασία, όπου φαντασία και πραγματικότητα δεν διακρίνονται αξιόπιστα, συμβαίνει όταν η ψυχική ζωή επανεμφανίζεται μετά από τραυματικά γεγονότα. Αυτό που φαίνεται σταδιακά να συμβαίνει είναι ότι το θύμα, προκειμένου να αναλάβει την ψυχική ζωή του σταδιακά «… εγκαταλείπει τις τραυματικές εμπειρίες του σε ένα επίπεδο </a:t>
            </a:r>
            <a:r>
              <a:rPr lang="el-GR" sz="1800" dirty="0" err="1">
                <a:effectLst/>
                <a:latin typeface="Calibri" panose="020F0502020204030204" pitchFamily="34" charset="0"/>
                <a:ea typeface="Calibri" panose="020F0502020204030204" pitchFamily="34" charset="0"/>
                <a:cs typeface="Calibri" panose="020F0502020204030204" pitchFamily="34" charset="0"/>
              </a:rPr>
              <a:t>ψευδαισθησιακής</a:t>
            </a:r>
            <a:r>
              <a:rPr lang="el-GR" sz="1800" dirty="0">
                <a:effectLst/>
                <a:latin typeface="Calibri" panose="020F0502020204030204" pitchFamily="34" charset="0"/>
                <a:ea typeface="Calibri" panose="020F0502020204030204" pitchFamily="34" charset="0"/>
                <a:cs typeface="Calibri" panose="020F0502020204030204" pitchFamily="34" charset="0"/>
              </a:rPr>
              <a:t> εκπλήρωσης της επιθυμίας όπου αυτές οι εμπειρίες χάνουν την πραγματική αξία τους… ». Έτσι, το τραυματικό γεγονός παραμένει μερικά ή και ολοκληρωτικά εκτός συνείδησης όταν η ψυχική ζωή ξαναχτίζεται στο μετά-το-τραύμα.</a:t>
            </a:r>
          </a:p>
          <a:p>
            <a:pPr algn="just"/>
            <a:r>
              <a:rPr lang="el-GR" sz="1800" dirty="0">
                <a:solidFill>
                  <a:srgbClr val="7030A0"/>
                </a:solidFill>
                <a:effectLst/>
                <a:latin typeface="Calibri" panose="020F0502020204030204" pitchFamily="34" charset="0"/>
                <a:ea typeface="Calibri" panose="020F0502020204030204" pitchFamily="34" charset="0"/>
                <a:cs typeface="Calibri" panose="020F0502020204030204" pitchFamily="34" charset="0"/>
              </a:rPr>
              <a:t>Σύμφωνα με την </a:t>
            </a:r>
            <a:r>
              <a:rPr lang="el-GR" sz="1800" dirty="0" err="1">
                <a:solidFill>
                  <a:srgbClr val="7030A0"/>
                </a:solidFill>
                <a:effectLst/>
                <a:latin typeface="Calibri" panose="020F0502020204030204" pitchFamily="34" charset="0"/>
                <a:ea typeface="Calibri" panose="020F0502020204030204" pitchFamily="34" charset="0"/>
                <a:cs typeface="Calibri" panose="020F0502020204030204" pitchFamily="34" charset="0"/>
              </a:rPr>
              <a:t>νευροφυσιολογική</a:t>
            </a:r>
            <a:r>
              <a:rPr lang="el-GR" sz="1800" dirty="0">
                <a:solidFill>
                  <a:srgbClr val="7030A0"/>
                </a:solidFill>
                <a:effectLst/>
                <a:latin typeface="Calibri" panose="020F0502020204030204" pitchFamily="34" charset="0"/>
                <a:ea typeface="Calibri" panose="020F0502020204030204" pitchFamily="34" charset="0"/>
                <a:cs typeface="Calibri" panose="020F0502020204030204" pitchFamily="34" charset="0"/>
              </a:rPr>
              <a:t> έρευνα των </a:t>
            </a:r>
            <a:r>
              <a:rPr lang="en-US" sz="1800" dirty="0">
                <a:solidFill>
                  <a:srgbClr val="7030A0"/>
                </a:solidFill>
                <a:effectLst/>
                <a:latin typeface="Calibri" panose="020F0502020204030204" pitchFamily="34" charset="0"/>
                <a:ea typeface="Calibri" panose="020F0502020204030204" pitchFamily="34" charset="0"/>
                <a:cs typeface="Calibri" panose="020F0502020204030204" pitchFamily="34" charset="0"/>
              </a:rPr>
              <a:t>Van der Kolk et al</a:t>
            </a:r>
            <a:r>
              <a:rPr lang="el-GR" sz="1800" dirty="0">
                <a:solidFill>
                  <a:srgbClr val="7030A0"/>
                </a:solidFill>
                <a:effectLst/>
                <a:latin typeface="Calibri" panose="020F0502020204030204" pitchFamily="34" charset="0"/>
                <a:ea typeface="Calibri" panose="020F0502020204030204" pitchFamily="34" charset="0"/>
                <a:cs typeface="Calibri" panose="020F0502020204030204" pitchFamily="34" charset="0"/>
              </a:rPr>
              <a:t>, </a:t>
            </a:r>
            <a:r>
              <a:rPr lang="el-GR" sz="1800" dirty="0">
                <a:effectLst/>
                <a:latin typeface="Calibri" panose="020F0502020204030204" pitchFamily="34" charset="0"/>
                <a:ea typeface="Calibri" panose="020F0502020204030204" pitchFamily="34" charset="0"/>
                <a:cs typeface="Calibri" panose="020F0502020204030204" pitchFamily="34" charset="0"/>
              </a:rPr>
              <a:t>(</a:t>
            </a:r>
            <a:r>
              <a:rPr lang="en-US" sz="1800" dirty="0" err="1">
                <a:effectLst/>
                <a:latin typeface="Calibri" panose="020F0502020204030204" pitchFamily="34" charset="0"/>
                <a:ea typeface="Calibri" panose="020F0502020204030204" pitchFamily="34" charset="0"/>
                <a:cs typeface="Calibri" panose="020F0502020204030204" pitchFamily="34" charset="0"/>
              </a:rPr>
              <a:t>Bohleber</a:t>
            </a:r>
            <a:r>
              <a:rPr lang="el-GR" sz="1800" dirty="0">
                <a:effectLst/>
                <a:latin typeface="Calibri" panose="020F0502020204030204" pitchFamily="34" charset="0"/>
                <a:ea typeface="Calibri" panose="020F0502020204030204" pitchFamily="34" charset="0"/>
                <a:cs typeface="Calibri" panose="020F0502020204030204" pitchFamily="34" charset="0"/>
              </a:rPr>
              <a:t>, 2007), υπάρχει μια ειδική μνήμη του τραύματος στην οποία οι τραυματικές αναμνήσεις διατηρούνται διαφορετικά από ότι συμβαίνει στη ρητή ( </a:t>
            </a:r>
            <a:r>
              <a:rPr lang="en-US" sz="1800" dirty="0">
                <a:effectLst/>
                <a:latin typeface="Calibri" panose="020F0502020204030204" pitchFamily="34" charset="0"/>
                <a:ea typeface="Calibri" panose="020F0502020204030204" pitchFamily="34" charset="0"/>
                <a:cs typeface="Calibri" panose="020F0502020204030204" pitchFamily="34" charset="0"/>
              </a:rPr>
              <a:t>explicit</a:t>
            </a:r>
            <a:r>
              <a:rPr lang="el-GR" sz="1800" dirty="0">
                <a:effectLst/>
                <a:latin typeface="Calibri" panose="020F0502020204030204" pitchFamily="34" charset="0"/>
                <a:ea typeface="Calibri" panose="020F0502020204030204" pitchFamily="34" charset="0"/>
                <a:cs typeface="Calibri" panose="020F0502020204030204" pitchFamily="34" charset="0"/>
              </a:rPr>
              <a:t>) αυτοβιογραφική μνήμη. Η ισχυρή διέγερση διασπά την μνήμη σε διάφορα μεμονωμένα, </a:t>
            </a:r>
            <a:r>
              <a:rPr lang="el-GR" sz="1800" dirty="0" err="1">
                <a:effectLst/>
                <a:latin typeface="Calibri" panose="020F0502020204030204" pitchFamily="34" charset="0"/>
                <a:ea typeface="Calibri" panose="020F0502020204030204" pitchFamily="34" charset="0"/>
                <a:cs typeface="Calibri" panose="020F0502020204030204" pitchFamily="34" charset="0"/>
              </a:rPr>
              <a:t>σωματο</a:t>
            </a:r>
            <a:r>
              <a:rPr lang="el-GR" sz="1800" dirty="0">
                <a:effectLst/>
                <a:latin typeface="Calibri" panose="020F0502020204030204" pitchFamily="34" charset="0"/>
                <a:ea typeface="Calibri" panose="020F0502020204030204" pitchFamily="34" charset="0"/>
                <a:cs typeface="Calibri" panose="020F0502020204030204" pitchFamily="34" charset="0"/>
              </a:rPr>
              <a:t>-αισθητηριακά στοιχεία, σε εικόνες, συναισθηματικές καταστάσεις και σωματικές αισθήσεις, όπως επίσης μυρωδιές και ήχους. Οι </a:t>
            </a:r>
            <a:r>
              <a:rPr lang="en-US" sz="1800" dirty="0">
                <a:effectLst/>
                <a:latin typeface="Calibri" panose="020F0502020204030204" pitchFamily="34" charset="0"/>
                <a:ea typeface="Calibri" panose="020F0502020204030204" pitchFamily="34" charset="0"/>
                <a:cs typeface="Calibri" panose="020F0502020204030204" pitchFamily="34" charset="0"/>
              </a:rPr>
              <a:t>Van der Kolk et al</a:t>
            </a:r>
            <a:r>
              <a:rPr lang="el-GR" sz="1800" dirty="0">
                <a:effectLst/>
                <a:latin typeface="Calibri" panose="020F0502020204030204" pitchFamily="34" charset="0"/>
                <a:ea typeface="Calibri" panose="020F0502020204030204" pitchFamily="34" charset="0"/>
                <a:cs typeface="Calibri" panose="020F0502020204030204" pitchFamily="34" charset="0"/>
              </a:rPr>
              <a:t> θεωρούν ότι «.. αυτές οι άρρητες μνήμες συμφωνούν με την τρέχουσα εμπειρία, αλλά δεν μπορούν να απαρτιωθούν σε μια αφηγηματική μνήμη. Αυτό συνεπάγεται ένα μη συμβολικό, άκαμπτο και αναλλοίωτο περιεχόμενο τραυματικών μνημών..». Ως απομονωμένες, </a:t>
            </a:r>
            <a:r>
              <a:rPr lang="el-GR" sz="1800" dirty="0" err="1">
                <a:effectLst/>
                <a:latin typeface="Calibri" panose="020F0502020204030204" pitchFamily="34" charset="0"/>
                <a:ea typeface="Calibri" panose="020F0502020204030204" pitchFamily="34" charset="0"/>
                <a:cs typeface="Calibri" panose="020F0502020204030204" pitchFamily="34" charset="0"/>
              </a:rPr>
              <a:t>εκγυστωμένες</a:t>
            </a:r>
            <a:r>
              <a:rPr lang="el-GR" sz="1800" dirty="0">
                <a:effectLst/>
                <a:latin typeface="Calibri" panose="020F0502020204030204" pitchFamily="34" charset="0"/>
                <a:ea typeface="Calibri" panose="020F0502020204030204" pitchFamily="34" charset="0"/>
                <a:cs typeface="Calibri" panose="020F0502020204030204" pitchFamily="34" charset="0"/>
              </a:rPr>
              <a:t> «μέσα», οι τραυματικές μνήμες διαφεύγουν όποιας προσαρμογής μέσω συνειρμικών συνδέσεων ως αποτέλεσμα των νέων εμπειριών ή μέσω της απώθησης. Αυτές οι </a:t>
            </a:r>
            <a:r>
              <a:rPr lang="el-GR" sz="1800" dirty="0" err="1">
                <a:effectLst/>
                <a:latin typeface="Calibri" panose="020F0502020204030204" pitchFamily="34" charset="0"/>
                <a:ea typeface="Calibri" panose="020F0502020204030204" pitchFamily="34" charset="0"/>
                <a:cs typeface="Calibri" panose="020F0502020204030204" pitchFamily="34" charset="0"/>
              </a:rPr>
              <a:t>εγκυστωμένες</a:t>
            </a:r>
            <a:r>
              <a:rPr lang="el-GR" sz="1800" dirty="0">
                <a:effectLst/>
                <a:latin typeface="Calibri" panose="020F0502020204030204" pitchFamily="34" charset="0"/>
                <a:ea typeface="Calibri" panose="020F0502020204030204" pitchFamily="34" charset="0"/>
                <a:cs typeface="Calibri" panose="020F0502020204030204" pitchFamily="34" charset="0"/>
              </a:rPr>
              <a:t> τραυματικές μνήμες διατηρούνται σαν ξένα σώματα, μη επιδεχόμενα κανέναν μετασχηματισμό.</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583052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B2415404-0079-4E57-80EF-16F58D5367DE}"/>
              </a:ext>
            </a:extLst>
          </p:cNvPr>
          <p:cNvSpPr>
            <a:spLocks noGrp="1"/>
          </p:cNvSpPr>
          <p:nvPr>
            <p:ph idx="1"/>
          </p:nvPr>
        </p:nvSpPr>
        <p:spPr>
          <a:xfrm>
            <a:off x="1181100" y="736600"/>
            <a:ext cx="10185400" cy="5422900"/>
          </a:xfrm>
        </p:spPr>
        <p:txBody>
          <a:bodyPr>
            <a:normAutofit/>
          </a:bodyPr>
          <a:lstStyle/>
          <a:p>
            <a:pPr algn="just"/>
            <a:r>
              <a:rPr lang="el-GR" sz="1800" dirty="0">
                <a:solidFill>
                  <a:srgbClr val="7030A0"/>
                </a:solidFill>
                <a:effectLst/>
                <a:latin typeface="Calibri" panose="020F0502020204030204" pitchFamily="34" charset="0"/>
                <a:ea typeface="Calibri" panose="020F0502020204030204" pitchFamily="34" charset="0"/>
                <a:cs typeface="Calibri" panose="020F0502020204030204" pitchFamily="34" charset="0"/>
              </a:rPr>
              <a:t>Σύμφωνα με τον </a:t>
            </a:r>
            <a:r>
              <a:rPr lang="en-US" sz="1800" dirty="0">
                <a:solidFill>
                  <a:srgbClr val="7030A0"/>
                </a:solidFill>
                <a:effectLst/>
                <a:latin typeface="Calibri" panose="020F0502020204030204" pitchFamily="34" charset="0"/>
                <a:ea typeface="Calibri" panose="020F0502020204030204" pitchFamily="34" charset="0"/>
                <a:cs typeface="Calibri" panose="020F0502020204030204" pitchFamily="34" charset="0"/>
              </a:rPr>
              <a:t>Freud</a:t>
            </a:r>
            <a:r>
              <a:rPr lang="el-GR" sz="1800" dirty="0">
                <a:solidFill>
                  <a:srgbClr val="7030A0"/>
                </a:solidFill>
                <a:effectLst/>
                <a:latin typeface="Calibri" panose="020F0502020204030204" pitchFamily="34" charset="0"/>
                <a:ea typeface="Calibri" panose="020F0502020204030204" pitchFamily="34" charset="0"/>
                <a:cs typeface="Calibri" panose="020F0502020204030204" pitchFamily="34" charset="0"/>
              </a:rPr>
              <a:t> (1913), </a:t>
            </a:r>
            <a:r>
              <a:rPr lang="el-GR" sz="1800" dirty="0">
                <a:effectLst/>
                <a:latin typeface="Calibri" panose="020F0502020204030204" pitchFamily="34" charset="0"/>
                <a:ea typeface="Calibri" panose="020F0502020204030204" pitchFamily="34" charset="0"/>
                <a:cs typeface="Calibri" panose="020F0502020204030204" pitchFamily="34" charset="0"/>
              </a:rPr>
              <a:t>η μεταφορά ψυχικών περιεχομένων, είτε πρόκειται για συναισθήματα είτε για ιδέες, τελείται σχεδόν αυτόματα από γενιά σε γενιά. «Δεν υπάρχουν ψυχικές διαδικασίες περισσότερο ή λιγότερο σημαντικές που να είναι ικανή μια γενιά να στερήσει από αυτήν που ακολουθεί. Η ψυχανάλυση μας έδειξε ότι ο άνθρωπος κατέχει στην ασυνείδητη ψυχική του δραστηριότητα μια συσκευή που του επιτρέπει να ερμηνεύει τις αντιδράσεις άλλων ανθρώπων..» Η </a:t>
            </a:r>
            <a:r>
              <a:rPr lang="en-US" sz="1800" dirty="0">
                <a:effectLst/>
                <a:latin typeface="Calibri" panose="020F0502020204030204" pitchFamily="34" charset="0"/>
                <a:ea typeface="Calibri" panose="020F0502020204030204" pitchFamily="34" charset="0"/>
                <a:cs typeface="Calibri" panose="020F0502020204030204" pitchFamily="34" charset="0"/>
              </a:rPr>
              <a:t>Amati</a:t>
            </a:r>
            <a:r>
              <a:rPr lang="el-GR" sz="1800" dirty="0">
                <a:effectLst/>
                <a:latin typeface="Calibri" panose="020F0502020204030204" pitchFamily="34" charset="0"/>
                <a:ea typeface="Calibri" panose="020F0502020204030204" pitchFamily="34" charset="0"/>
                <a:cs typeface="Calibri" panose="020F0502020204030204" pitchFamily="34" charset="0"/>
              </a:rPr>
              <a:t> – </a:t>
            </a:r>
            <a:r>
              <a:rPr lang="en-US" sz="1800" dirty="0" err="1">
                <a:effectLst/>
                <a:latin typeface="Calibri" panose="020F0502020204030204" pitchFamily="34" charset="0"/>
                <a:ea typeface="Calibri" panose="020F0502020204030204" pitchFamily="34" charset="0"/>
                <a:cs typeface="Calibri" panose="020F0502020204030204" pitchFamily="34" charset="0"/>
              </a:rPr>
              <a:t>Mehler</a:t>
            </a:r>
            <a:r>
              <a:rPr lang="el-GR" sz="1800" dirty="0">
                <a:effectLst/>
                <a:latin typeface="Calibri" panose="020F0502020204030204" pitchFamily="34" charset="0"/>
                <a:ea typeface="Calibri" panose="020F0502020204030204" pitchFamily="34" charset="0"/>
                <a:cs typeface="Calibri" panose="020F0502020204030204" pitchFamily="34" charset="0"/>
              </a:rPr>
              <a:t> (2008) αναφερόμενη σε αυτήν τη άποψη του </a:t>
            </a:r>
            <a:r>
              <a:rPr lang="en-US" sz="1800" dirty="0">
                <a:effectLst/>
                <a:latin typeface="Calibri" panose="020F0502020204030204" pitchFamily="34" charset="0"/>
                <a:ea typeface="Calibri" panose="020F0502020204030204" pitchFamily="34" charset="0"/>
                <a:cs typeface="Calibri" panose="020F0502020204030204" pitchFamily="34" charset="0"/>
              </a:rPr>
              <a:t>Freud</a:t>
            </a:r>
            <a:r>
              <a:rPr lang="el-GR" sz="1800" dirty="0">
                <a:effectLst/>
                <a:latin typeface="Calibri" panose="020F0502020204030204" pitchFamily="34" charset="0"/>
                <a:ea typeface="Calibri" panose="020F0502020204030204" pitchFamily="34" charset="0"/>
                <a:cs typeface="Calibri" panose="020F0502020204030204" pitchFamily="34" charset="0"/>
              </a:rPr>
              <a:t> περί </a:t>
            </a:r>
            <a:r>
              <a:rPr lang="el-GR" sz="1800" dirty="0" err="1">
                <a:effectLst/>
                <a:latin typeface="Calibri" panose="020F0502020204030204" pitchFamily="34" charset="0"/>
                <a:ea typeface="Calibri" panose="020F0502020204030204" pitchFamily="34" charset="0"/>
                <a:cs typeface="Calibri" panose="020F0502020204030204" pitchFamily="34" charset="0"/>
              </a:rPr>
              <a:t>διαγενεαλογικής</a:t>
            </a:r>
            <a:r>
              <a:rPr lang="el-GR" sz="1800" dirty="0">
                <a:effectLst/>
                <a:latin typeface="Calibri" panose="020F0502020204030204" pitchFamily="34" charset="0"/>
                <a:ea typeface="Calibri" panose="020F0502020204030204" pitchFamily="34" charset="0"/>
                <a:cs typeface="Calibri" panose="020F0502020204030204" pitchFamily="34" charset="0"/>
              </a:rPr>
              <a:t> μεταφοράς (</a:t>
            </a:r>
            <a:r>
              <a:rPr lang="en-US" sz="1800" dirty="0">
                <a:effectLst/>
                <a:latin typeface="Calibri" panose="020F0502020204030204" pitchFamily="34" charset="0"/>
                <a:ea typeface="Calibri" panose="020F0502020204030204" pitchFamily="34" charset="0"/>
                <a:cs typeface="Calibri" panose="020F0502020204030204" pitchFamily="34" charset="0"/>
              </a:rPr>
              <a:t>transmission</a:t>
            </a:r>
            <a:r>
              <a:rPr lang="el-GR" sz="1800" dirty="0">
                <a:effectLst/>
                <a:latin typeface="Calibri" panose="020F0502020204030204" pitchFamily="34" charset="0"/>
                <a:ea typeface="Calibri" panose="020F0502020204030204" pitchFamily="34" charset="0"/>
                <a:cs typeface="Calibri" panose="020F0502020204030204" pitchFamily="34" charset="0"/>
              </a:rPr>
              <a:t>) επισημαίνει ότι αφορά όχι μόνον τις τραυματικές εμπειρίες, αλλά εξίσου και άλλες πρώιμες εμπειρίες που δεν βρίσκουν πρόσβαση στον συμβολισμό και παρατηρεί ότι ο </a:t>
            </a:r>
            <a:r>
              <a:rPr lang="en-US" sz="1800" dirty="0">
                <a:effectLst/>
                <a:latin typeface="Calibri" panose="020F0502020204030204" pitchFamily="34" charset="0"/>
                <a:ea typeface="Calibri" panose="020F0502020204030204" pitchFamily="34" charset="0"/>
                <a:cs typeface="Calibri" panose="020F0502020204030204" pitchFamily="34" charset="0"/>
              </a:rPr>
              <a:t>Freud</a:t>
            </a:r>
            <a:r>
              <a:rPr lang="el-GR" sz="1800" dirty="0">
                <a:effectLst/>
                <a:latin typeface="Calibri" panose="020F0502020204030204" pitchFamily="34" charset="0"/>
                <a:ea typeface="Calibri" panose="020F0502020204030204" pitchFamily="34" charset="0"/>
                <a:cs typeface="Calibri" panose="020F0502020204030204" pitchFamily="34" charset="0"/>
              </a:rPr>
              <a:t> αποδεχόταν την ύπαρξη ενός συλλογικού ψυχισμού.</a:t>
            </a:r>
          </a:p>
          <a:p>
            <a:pPr algn="just"/>
            <a:r>
              <a:rPr lang="el-GR" sz="1800" dirty="0">
                <a:effectLst/>
                <a:latin typeface="Calibri" panose="020F0502020204030204" pitchFamily="34" charset="0"/>
                <a:ea typeface="Calibri" panose="020F0502020204030204" pitchFamily="34" charset="0"/>
                <a:cs typeface="Calibri" panose="020F0502020204030204" pitchFamily="34" charset="0"/>
              </a:rPr>
              <a:t>Συνεπώς η ιστορία του υποκειμένου δεν καθορίζεται μόνον άμεσα, από την εσωτερίκευση των σχέσεων του με τα πρωταρχικά αντικείμενα αλλά και έμμεσα, από την εσωτερίκευση των σχέσεων των πρωταρχικών του αντικειμένων με τα δικά τους αντικείμενα, και αυτό επιτελεί διαγενεαλογική μεταφορά. </a:t>
            </a:r>
            <a:r>
              <a:rPr lang="el-GR" sz="1800" dirty="0">
                <a:solidFill>
                  <a:srgbClr val="7030A0"/>
                </a:solidFill>
                <a:effectLst/>
                <a:latin typeface="Calibri" panose="020F0502020204030204" pitchFamily="34" charset="0"/>
                <a:ea typeface="Calibri" panose="020F0502020204030204" pitchFamily="34" charset="0"/>
                <a:cs typeface="Calibri" panose="020F0502020204030204" pitchFamily="34" charset="0"/>
              </a:rPr>
              <a:t>Η </a:t>
            </a:r>
            <a:r>
              <a:rPr lang="en-US" sz="1800" dirty="0" err="1">
                <a:solidFill>
                  <a:srgbClr val="7030A0"/>
                </a:solidFill>
                <a:effectLst/>
                <a:latin typeface="Calibri" panose="020F0502020204030204" pitchFamily="34" charset="0"/>
                <a:ea typeface="Calibri" panose="020F0502020204030204" pitchFamily="34" charset="0"/>
                <a:cs typeface="Calibri" panose="020F0502020204030204" pitchFamily="34" charset="0"/>
              </a:rPr>
              <a:t>Faimberg</a:t>
            </a:r>
            <a:r>
              <a:rPr lang="el-GR" sz="1800" dirty="0">
                <a:solidFill>
                  <a:srgbClr val="7030A0"/>
                </a:solidFill>
                <a:effectLst/>
                <a:latin typeface="Calibri" panose="020F0502020204030204" pitchFamily="34" charset="0"/>
                <a:ea typeface="Calibri" panose="020F0502020204030204" pitchFamily="34" charset="0"/>
                <a:cs typeface="Calibri" panose="020F0502020204030204" pitchFamily="34" charset="0"/>
              </a:rPr>
              <a:t> (2005) </a:t>
            </a:r>
            <a:r>
              <a:rPr lang="el-GR" sz="1800" dirty="0">
                <a:effectLst/>
                <a:latin typeface="Calibri" panose="020F0502020204030204" pitchFamily="34" charset="0"/>
                <a:ea typeface="Calibri" panose="020F0502020204030204" pitchFamily="34" charset="0"/>
                <a:cs typeface="Calibri" panose="020F0502020204030204" pitchFamily="34" charset="0"/>
              </a:rPr>
              <a:t>μιλά για το </a:t>
            </a:r>
            <a:r>
              <a:rPr lang="el-GR" sz="1800" dirty="0" err="1">
                <a:effectLst/>
                <a:latin typeface="Calibri" panose="020F0502020204030204" pitchFamily="34" charset="0"/>
                <a:ea typeface="Calibri" panose="020F0502020204030204" pitchFamily="34" charset="0"/>
                <a:cs typeface="Calibri" panose="020F0502020204030204" pitchFamily="34" charset="0"/>
              </a:rPr>
              <a:t>διαγενεαλογικό</a:t>
            </a:r>
            <a:r>
              <a:rPr lang="el-GR" sz="1800" dirty="0">
                <a:effectLst/>
                <a:latin typeface="Calibri" panose="020F0502020204030204" pitchFamily="34" charset="0"/>
                <a:ea typeface="Calibri" panose="020F0502020204030204" pitchFamily="34" charset="0"/>
                <a:cs typeface="Calibri" panose="020F0502020204030204" pitchFamily="34" charset="0"/>
              </a:rPr>
              <a:t> </a:t>
            </a:r>
            <a:r>
              <a:rPr lang="en-US" sz="1800" dirty="0">
                <a:effectLst/>
                <a:latin typeface="Calibri" panose="020F0502020204030204" pitchFamily="34" charset="0"/>
                <a:ea typeface="Calibri" panose="020F0502020204030204" pitchFamily="34" charset="0"/>
                <a:cs typeface="Calibri" panose="020F0502020204030204" pitchFamily="34" charset="0"/>
              </a:rPr>
              <a:t>telescoping</a:t>
            </a:r>
            <a:r>
              <a:rPr lang="el-GR" sz="1800" dirty="0">
                <a:effectLst/>
                <a:latin typeface="Calibri" panose="020F0502020204030204" pitchFamily="34" charset="0"/>
                <a:ea typeface="Calibri" panose="020F0502020204030204" pitchFamily="34" charset="0"/>
                <a:cs typeface="Calibri" panose="020F0502020204030204" pitchFamily="34" charset="0"/>
              </a:rPr>
              <a:t>, το οποίο θεωρεί ως μια ασυνείδητη </a:t>
            </a:r>
            <a:r>
              <a:rPr lang="el-GR" sz="1800" dirty="0" err="1">
                <a:effectLst/>
                <a:latin typeface="Calibri" panose="020F0502020204030204" pitchFamily="34" charset="0"/>
                <a:ea typeface="Calibri" panose="020F0502020204030204" pitchFamily="34" charset="0"/>
                <a:cs typeface="Calibri" panose="020F0502020204030204" pitchFamily="34" charset="0"/>
              </a:rPr>
              <a:t>ταυτισιακή</a:t>
            </a:r>
            <a:r>
              <a:rPr lang="el-GR" sz="1800" dirty="0">
                <a:effectLst/>
                <a:latin typeface="Calibri" panose="020F0502020204030204" pitchFamily="34" charset="0"/>
                <a:ea typeface="Calibri" panose="020F0502020204030204" pitchFamily="34" charset="0"/>
                <a:cs typeface="Calibri" panose="020F0502020204030204" pitchFamily="34" charset="0"/>
              </a:rPr>
              <a:t> διεργασία που συμβαίνει μέσα σε τρεις γενιές και συμπυκνώνει μια ιστορία που τουλάχιστον εν μέρει δεν ανήκει στη γενιά του ασθενούς και επισημαίνει ότι όλοι είμαστε μέρος μια ασυνείδητης οικογενειακής δομής και όποιοι έχουν αποξενωθεί από τον εαυτό τους στη διεργασία της ταύτισης μπορούν να αρχίσουν να κατασκευάζουν τις ιστορίες τους μόνο μέσω μιας διεργασίας από-</a:t>
            </a:r>
            <a:r>
              <a:rPr lang="el-GR" sz="1800" dirty="0" err="1">
                <a:effectLst/>
                <a:latin typeface="Calibri" panose="020F0502020204030204" pitchFamily="34" charset="0"/>
                <a:ea typeface="Calibri" panose="020F0502020204030204" pitchFamily="34" charset="0"/>
                <a:cs typeface="Calibri" panose="020F0502020204030204" pitchFamily="34" charset="0"/>
              </a:rPr>
              <a:t>ταυτίσης</a:t>
            </a:r>
            <a:r>
              <a:rPr lang="el-GR" sz="1800" dirty="0">
                <a:effectLst/>
                <a:latin typeface="Calibri" panose="020F0502020204030204" pitchFamily="34" charset="0"/>
                <a:ea typeface="Calibri" panose="020F0502020204030204" pitchFamily="34" charset="0"/>
                <a:cs typeface="Calibri" panose="020F0502020204030204" pitchFamily="34" charset="0"/>
              </a:rPr>
              <a:t>.</a:t>
            </a:r>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endParaRPr lang="el-G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l-GR" dirty="0"/>
          </a:p>
        </p:txBody>
      </p:sp>
    </p:spTree>
    <p:extLst>
      <p:ext uri="{BB962C8B-B14F-4D97-AF65-F5344CB8AC3E}">
        <p14:creationId xmlns:p14="http://schemas.microsoft.com/office/powerpoint/2010/main" val="183011171"/>
      </p:ext>
    </p:extLst>
  </p:cSld>
  <p:clrMapOvr>
    <a:masterClrMapping/>
  </p:clrMapOvr>
</p:sld>
</file>

<file path=ppt/theme/theme1.xml><?xml version="1.0" encoding="utf-8"?>
<a:theme xmlns:a="http://schemas.openxmlformats.org/drawingml/2006/main" name="Περικοπή">
  <a:themeElements>
    <a:clrScheme name="Περικοπή">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Περικοπή">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Περικοπή">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Περικοπή</Template>
  <TotalTime>109</TotalTime>
  <Words>3309</Words>
  <Application>Microsoft Office PowerPoint</Application>
  <PresentationFormat>Ευρεία οθόνη</PresentationFormat>
  <Paragraphs>30</Paragraphs>
  <Slides>14</Slides>
  <Notes>1</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14</vt:i4>
      </vt:variant>
    </vt:vector>
  </HeadingPairs>
  <TitlesOfParts>
    <vt:vector size="18" baseType="lpstr">
      <vt:lpstr>Calibri</vt:lpstr>
      <vt:lpstr>Calibri Light</vt:lpstr>
      <vt:lpstr>Franklin Gothic Book</vt:lpstr>
      <vt:lpstr>Περικοπή</vt:lpstr>
      <vt:lpstr>Ιδεολογιες και Τραυμα </vt:lpstr>
      <vt:lpstr>Παρουσίαση του PowerPoint</vt:lpstr>
      <vt:lpstr>Παρουσίαση του PowerPoint</vt:lpstr>
      <vt:lpstr>Παρουσίαση του PowerPoint</vt:lpstr>
      <vt:lpstr>ΤραΥμα και διαγενεαλογιΚΗ μεταφοΡΑ </vt:lpstr>
      <vt:lpstr>Παρουσίαση του PowerPoint</vt:lpstr>
      <vt:lpstr>Παρουσίαση του PowerPoint</vt:lpstr>
      <vt:lpstr>Παρουσίαση του PowerPoint</vt:lpstr>
      <vt:lpstr>Παρουσίαση του PowerPoint</vt:lpstr>
      <vt:lpstr> ΚΛΙΝΙΚΗ ΠΕΡΙΠΤΩΣΗ</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Ιδεολογιες και Τραυμα</dc:title>
  <dc:creator>Ελένη Κονδύλη</dc:creator>
  <cp:lastModifiedBy>Ελένη Κονδύλη</cp:lastModifiedBy>
  <cp:revision>12</cp:revision>
  <dcterms:created xsi:type="dcterms:W3CDTF">2022-01-21T09:34:22Z</dcterms:created>
  <dcterms:modified xsi:type="dcterms:W3CDTF">2022-01-21T11:54:50Z</dcterms:modified>
</cp:coreProperties>
</file>