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23"/>
  </p:notesMasterIdLst>
  <p:sldIdLst>
    <p:sldId id="256" r:id="rId2"/>
    <p:sldId id="257" r:id="rId3"/>
    <p:sldId id="259" r:id="rId4"/>
    <p:sldId id="258" r:id="rId5"/>
    <p:sldId id="267" r:id="rId6"/>
    <p:sldId id="268" r:id="rId7"/>
    <p:sldId id="269" r:id="rId8"/>
    <p:sldId id="270" r:id="rId9"/>
    <p:sldId id="271" r:id="rId10"/>
    <p:sldId id="272" r:id="rId11"/>
    <p:sldId id="273" r:id="rId12"/>
    <p:sldId id="274" r:id="rId13"/>
    <p:sldId id="276" r:id="rId14"/>
    <p:sldId id="277" r:id="rId15"/>
    <p:sldId id="278" r:id="rId16"/>
    <p:sldId id="261" r:id="rId17"/>
    <p:sldId id="265" r:id="rId18"/>
    <p:sldId id="266" r:id="rId19"/>
    <p:sldId id="281" r:id="rId20"/>
    <p:sldId id="279" r:id="rId21"/>
    <p:sldId id="280"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8" autoAdjust="0"/>
    <p:restoredTop sz="94660" autoAdjust="0"/>
  </p:normalViewPr>
  <p:slideViewPr>
    <p:cSldViewPr snapToGrid="0">
      <p:cViewPr varScale="1">
        <p:scale>
          <a:sx n="87" d="100"/>
          <a:sy n="87" d="100"/>
        </p:scale>
        <p:origin x="612" y="78"/>
      </p:cViewPr>
      <p:guideLst>
        <p:guide orient="horz" pos="2160"/>
        <p:guide pos="3840"/>
      </p:guideLst>
    </p:cSldViewPr>
  </p:slideViewPr>
  <p:outlineViewPr>
    <p:cViewPr>
      <p:scale>
        <a:sx n="33" d="100"/>
        <a:sy n="33" d="100"/>
      </p:scale>
      <p:origin x="48" y="7932"/>
    </p:cViewPr>
  </p:outlineViewPr>
  <p:notesTextViewPr>
    <p:cViewPr>
      <p:scale>
        <a:sx n="1" d="1"/>
        <a:sy n="1" d="1"/>
      </p:scale>
      <p:origin x="0" y="0"/>
    </p:cViewPr>
  </p:notesTextViewPr>
  <p:notesViewPr>
    <p:cSldViewPr snapToGrid="0">
      <p:cViewPr varScale="1">
        <p:scale>
          <a:sx n="66" d="100"/>
          <a:sy n="66" d="100"/>
        </p:scale>
        <p:origin x="325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dirty="0"/>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2E2C4D-A4CE-4EDF-9B7A-6E8FC56309B2}" type="datetimeFigureOut">
              <a:rPr lang="el-GR" smtClean="0"/>
              <a:pPr/>
              <a:t>22/3/2021</a:t>
            </a:fld>
            <a:endParaRPr lang="el-GR" dirty="0"/>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dirty="0"/>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dirty="0"/>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E4CA9B-8185-48D7-9D5D-96B5C7146627}" type="slidenum">
              <a:rPr lang="el-GR" smtClean="0"/>
              <a:pPr/>
              <a:t>‹#›</a:t>
            </a:fld>
            <a:endParaRPr lang="el-GR" dirty="0"/>
          </a:p>
        </p:txBody>
      </p:sp>
    </p:spTree>
    <p:extLst>
      <p:ext uri="{BB962C8B-B14F-4D97-AF65-F5344CB8AC3E}">
        <p14:creationId xmlns:p14="http://schemas.microsoft.com/office/powerpoint/2010/main" val="1118598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68E4CA9B-8185-48D7-9D5D-96B5C7146627}" type="slidenum">
              <a:rPr lang="el-GR" smtClean="0"/>
              <a:pPr/>
              <a:t>1</a:t>
            </a:fld>
            <a:endParaRPr lang="el-GR" dirty="0"/>
          </a:p>
        </p:txBody>
      </p:sp>
    </p:spTree>
    <p:extLst>
      <p:ext uri="{BB962C8B-B14F-4D97-AF65-F5344CB8AC3E}">
        <p14:creationId xmlns:p14="http://schemas.microsoft.com/office/powerpoint/2010/main" val="2623606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98264D3B-C856-481F-A285-A767A7E283E4}" type="datetimeFigureOut">
              <a:rPr lang="el-GR" smtClean="0"/>
              <a:pPr/>
              <a:t>22/3/2021</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C5275EA-E531-4766-B71F-C7C62E7D6CB8}" type="slidenum">
              <a:rPr lang="el-GR" smtClean="0"/>
              <a:pPr/>
              <a:t>‹#›</a:t>
            </a:fld>
            <a:endParaRPr lang="el-GR" dirty="0"/>
          </a:p>
        </p:txBody>
      </p:sp>
    </p:spTree>
    <p:extLst>
      <p:ext uri="{BB962C8B-B14F-4D97-AF65-F5344CB8AC3E}">
        <p14:creationId xmlns:p14="http://schemas.microsoft.com/office/powerpoint/2010/main" val="2725701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98264D3B-C856-481F-A285-A767A7E283E4}" type="datetimeFigureOut">
              <a:rPr lang="el-GR" smtClean="0"/>
              <a:pPr/>
              <a:t>22/3/2021</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C5275EA-E531-4766-B71F-C7C62E7D6CB8}" type="slidenum">
              <a:rPr lang="el-GR" smtClean="0"/>
              <a:pPr/>
              <a:t>‹#›</a:t>
            </a:fld>
            <a:endParaRPr lang="el-GR" dirty="0"/>
          </a:p>
        </p:txBody>
      </p:sp>
    </p:spTree>
    <p:extLst>
      <p:ext uri="{BB962C8B-B14F-4D97-AF65-F5344CB8AC3E}">
        <p14:creationId xmlns:p14="http://schemas.microsoft.com/office/powerpoint/2010/main" val="1342302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98264D3B-C856-481F-A285-A767A7E283E4}" type="datetimeFigureOut">
              <a:rPr lang="el-GR" smtClean="0"/>
              <a:pPr/>
              <a:t>22/3/2021</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C5275EA-E531-4766-B71F-C7C62E7D6CB8}" type="slidenum">
              <a:rPr lang="el-GR" smtClean="0"/>
              <a:pPr/>
              <a:t>‹#›</a:t>
            </a:fld>
            <a:endParaRPr lang="el-GR"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01163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98264D3B-C856-481F-A285-A767A7E283E4}" type="datetimeFigureOut">
              <a:rPr lang="el-GR" smtClean="0"/>
              <a:pPr/>
              <a:t>22/3/2021</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C5275EA-E531-4766-B71F-C7C62E7D6CB8}" type="slidenum">
              <a:rPr lang="el-GR" smtClean="0"/>
              <a:pPr/>
              <a:t>‹#›</a:t>
            </a:fld>
            <a:endParaRPr lang="el-GR" dirty="0"/>
          </a:p>
        </p:txBody>
      </p:sp>
    </p:spTree>
    <p:extLst>
      <p:ext uri="{BB962C8B-B14F-4D97-AF65-F5344CB8AC3E}">
        <p14:creationId xmlns:p14="http://schemas.microsoft.com/office/powerpoint/2010/main" val="2113188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98264D3B-C856-481F-A285-A767A7E283E4}" type="datetimeFigureOut">
              <a:rPr lang="el-GR" smtClean="0"/>
              <a:pPr/>
              <a:t>22/3/2021</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C5275EA-E531-4766-B71F-C7C62E7D6CB8}" type="slidenum">
              <a:rPr lang="el-GR" smtClean="0"/>
              <a:pPr/>
              <a:t>‹#›</a:t>
            </a:fld>
            <a:endParaRPr lang="el-GR"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782227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98264D3B-C856-481F-A285-A767A7E283E4}" type="datetimeFigureOut">
              <a:rPr lang="el-GR" smtClean="0"/>
              <a:pPr/>
              <a:t>22/3/2021</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C5275EA-E531-4766-B71F-C7C62E7D6CB8}" type="slidenum">
              <a:rPr lang="el-GR" smtClean="0"/>
              <a:pPr/>
              <a:t>‹#›</a:t>
            </a:fld>
            <a:endParaRPr lang="el-GR" dirty="0"/>
          </a:p>
        </p:txBody>
      </p:sp>
    </p:spTree>
    <p:extLst>
      <p:ext uri="{BB962C8B-B14F-4D97-AF65-F5344CB8AC3E}">
        <p14:creationId xmlns:p14="http://schemas.microsoft.com/office/powerpoint/2010/main" val="42434879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8264D3B-C856-481F-A285-A767A7E283E4}" type="datetimeFigureOut">
              <a:rPr lang="el-GR" smtClean="0"/>
              <a:pPr/>
              <a:t>22/3/2021</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C5275EA-E531-4766-B71F-C7C62E7D6CB8}" type="slidenum">
              <a:rPr lang="el-GR" smtClean="0"/>
              <a:pPr/>
              <a:t>‹#›</a:t>
            </a:fld>
            <a:endParaRPr lang="el-GR" dirty="0"/>
          </a:p>
        </p:txBody>
      </p:sp>
    </p:spTree>
    <p:extLst>
      <p:ext uri="{BB962C8B-B14F-4D97-AF65-F5344CB8AC3E}">
        <p14:creationId xmlns:p14="http://schemas.microsoft.com/office/powerpoint/2010/main" val="15576298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8264D3B-C856-481F-A285-A767A7E283E4}" type="datetimeFigureOut">
              <a:rPr lang="el-GR" smtClean="0"/>
              <a:pPr/>
              <a:t>22/3/2021</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C5275EA-E531-4766-B71F-C7C62E7D6CB8}" type="slidenum">
              <a:rPr lang="el-GR" smtClean="0"/>
              <a:pPr/>
              <a:t>‹#›</a:t>
            </a:fld>
            <a:endParaRPr lang="el-GR" dirty="0"/>
          </a:p>
        </p:txBody>
      </p:sp>
    </p:spTree>
    <p:extLst>
      <p:ext uri="{BB962C8B-B14F-4D97-AF65-F5344CB8AC3E}">
        <p14:creationId xmlns:p14="http://schemas.microsoft.com/office/powerpoint/2010/main" val="434817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8264D3B-C856-481F-A285-A767A7E283E4}" type="datetimeFigureOut">
              <a:rPr lang="el-GR" smtClean="0"/>
              <a:pPr/>
              <a:t>22/3/2021</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C5275EA-E531-4766-B71F-C7C62E7D6CB8}" type="slidenum">
              <a:rPr lang="el-GR" smtClean="0"/>
              <a:pPr/>
              <a:t>‹#›</a:t>
            </a:fld>
            <a:endParaRPr lang="el-GR" dirty="0"/>
          </a:p>
        </p:txBody>
      </p:sp>
    </p:spTree>
    <p:extLst>
      <p:ext uri="{BB962C8B-B14F-4D97-AF65-F5344CB8AC3E}">
        <p14:creationId xmlns:p14="http://schemas.microsoft.com/office/powerpoint/2010/main" val="2020749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98264D3B-C856-481F-A285-A767A7E283E4}" type="datetimeFigureOut">
              <a:rPr lang="el-GR" smtClean="0"/>
              <a:pPr/>
              <a:t>22/3/2021</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C5275EA-E531-4766-B71F-C7C62E7D6CB8}" type="slidenum">
              <a:rPr lang="el-GR" smtClean="0"/>
              <a:pPr/>
              <a:t>‹#›</a:t>
            </a:fld>
            <a:endParaRPr lang="el-GR" dirty="0"/>
          </a:p>
        </p:txBody>
      </p:sp>
    </p:spTree>
    <p:extLst>
      <p:ext uri="{BB962C8B-B14F-4D97-AF65-F5344CB8AC3E}">
        <p14:creationId xmlns:p14="http://schemas.microsoft.com/office/powerpoint/2010/main" val="217965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98264D3B-C856-481F-A285-A767A7E283E4}" type="datetimeFigureOut">
              <a:rPr lang="el-GR" smtClean="0"/>
              <a:pPr/>
              <a:t>22/3/2021</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C5275EA-E531-4766-B71F-C7C62E7D6CB8}" type="slidenum">
              <a:rPr lang="el-GR" smtClean="0"/>
              <a:pPr/>
              <a:t>‹#›</a:t>
            </a:fld>
            <a:endParaRPr lang="el-GR" dirty="0"/>
          </a:p>
        </p:txBody>
      </p:sp>
    </p:spTree>
    <p:extLst>
      <p:ext uri="{BB962C8B-B14F-4D97-AF65-F5344CB8AC3E}">
        <p14:creationId xmlns:p14="http://schemas.microsoft.com/office/powerpoint/2010/main" val="2337992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98264D3B-C856-481F-A285-A767A7E283E4}" type="datetimeFigureOut">
              <a:rPr lang="el-GR" smtClean="0"/>
              <a:pPr/>
              <a:t>22/3/2021</a:t>
            </a:fld>
            <a:endParaRPr lang="el-GR" dirty="0"/>
          </a:p>
        </p:txBody>
      </p:sp>
      <p:sp>
        <p:nvSpPr>
          <p:cNvPr id="8" name="Footer Placeholder 7"/>
          <p:cNvSpPr>
            <a:spLocks noGrp="1"/>
          </p:cNvSpPr>
          <p:nvPr>
            <p:ph type="ftr" sz="quarter" idx="11"/>
          </p:nvPr>
        </p:nvSpPr>
        <p:spPr/>
        <p:txBody>
          <a:bodyPr/>
          <a:lstStyle/>
          <a:p>
            <a:endParaRPr lang="el-GR"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C5275EA-E531-4766-B71F-C7C62E7D6CB8}" type="slidenum">
              <a:rPr lang="el-GR" smtClean="0"/>
              <a:pPr/>
              <a:t>‹#›</a:t>
            </a:fld>
            <a:endParaRPr lang="el-GR" dirty="0"/>
          </a:p>
        </p:txBody>
      </p:sp>
    </p:spTree>
    <p:extLst>
      <p:ext uri="{BB962C8B-B14F-4D97-AF65-F5344CB8AC3E}">
        <p14:creationId xmlns:p14="http://schemas.microsoft.com/office/powerpoint/2010/main" val="2696492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98264D3B-C856-481F-A285-A767A7E283E4}" type="datetimeFigureOut">
              <a:rPr lang="el-GR" smtClean="0"/>
              <a:pPr/>
              <a:t>22/3/2021</a:t>
            </a:fld>
            <a:endParaRPr lang="el-GR" dirty="0"/>
          </a:p>
        </p:txBody>
      </p:sp>
      <p:sp>
        <p:nvSpPr>
          <p:cNvPr id="4" name="Footer Placeholder 3"/>
          <p:cNvSpPr>
            <a:spLocks noGrp="1"/>
          </p:cNvSpPr>
          <p:nvPr>
            <p:ph type="ftr" sz="quarter" idx="11"/>
          </p:nvPr>
        </p:nvSpPr>
        <p:spPr/>
        <p:txBody>
          <a:bodyPr/>
          <a:lstStyle/>
          <a:p>
            <a:endParaRPr lang="el-GR"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C5275EA-E531-4766-B71F-C7C62E7D6CB8}" type="slidenum">
              <a:rPr lang="el-GR" smtClean="0"/>
              <a:pPr/>
              <a:t>‹#›</a:t>
            </a:fld>
            <a:endParaRPr lang="el-GR" dirty="0"/>
          </a:p>
        </p:txBody>
      </p:sp>
    </p:spTree>
    <p:extLst>
      <p:ext uri="{BB962C8B-B14F-4D97-AF65-F5344CB8AC3E}">
        <p14:creationId xmlns:p14="http://schemas.microsoft.com/office/powerpoint/2010/main" val="2687760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264D3B-C856-481F-A285-A767A7E283E4}" type="datetimeFigureOut">
              <a:rPr lang="el-GR" smtClean="0"/>
              <a:pPr/>
              <a:t>22/3/2021</a:t>
            </a:fld>
            <a:endParaRPr lang="el-GR" dirty="0"/>
          </a:p>
        </p:txBody>
      </p:sp>
      <p:sp>
        <p:nvSpPr>
          <p:cNvPr id="3" name="Footer Placeholder 2"/>
          <p:cNvSpPr>
            <a:spLocks noGrp="1"/>
          </p:cNvSpPr>
          <p:nvPr>
            <p:ph type="ftr" sz="quarter" idx="11"/>
          </p:nvPr>
        </p:nvSpPr>
        <p:spPr/>
        <p:txBody>
          <a:bodyPr/>
          <a:lstStyle/>
          <a:p>
            <a:endParaRPr lang="el-GR"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C5275EA-E531-4766-B71F-C7C62E7D6CB8}" type="slidenum">
              <a:rPr lang="el-GR" smtClean="0"/>
              <a:pPr/>
              <a:t>‹#›</a:t>
            </a:fld>
            <a:endParaRPr lang="el-GR" dirty="0"/>
          </a:p>
        </p:txBody>
      </p:sp>
    </p:spTree>
    <p:extLst>
      <p:ext uri="{BB962C8B-B14F-4D97-AF65-F5344CB8AC3E}">
        <p14:creationId xmlns:p14="http://schemas.microsoft.com/office/powerpoint/2010/main" val="3327666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98264D3B-C856-481F-A285-A767A7E283E4}" type="datetimeFigureOut">
              <a:rPr lang="el-GR" smtClean="0"/>
              <a:pPr/>
              <a:t>22/3/2021</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C5275EA-E531-4766-B71F-C7C62E7D6CB8}" type="slidenum">
              <a:rPr lang="el-GR" smtClean="0"/>
              <a:pPr/>
              <a:t>‹#›</a:t>
            </a:fld>
            <a:endParaRPr lang="el-GR" dirty="0"/>
          </a:p>
        </p:txBody>
      </p:sp>
    </p:spTree>
    <p:extLst>
      <p:ext uri="{BB962C8B-B14F-4D97-AF65-F5344CB8AC3E}">
        <p14:creationId xmlns:p14="http://schemas.microsoft.com/office/powerpoint/2010/main" val="3592070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dirty="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98264D3B-C856-481F-A285-A767A7E283E4}" type="datetimeFigureOut">
              <a:rPr lang="el-GR" smtClean="0"/>
              <a:pPr/>
              <a:t>22/3/2021</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C5275EA-E531-4766-B71F-C7C62E7D6CB8}" type="slidenum">
              <a:rPr lang="el-GR" smtClean="0"/>
              <a:pPr/>
              <a:t>‹#›</a:t>
            </a:fld>
            <a:endParaRPr lang="el-GR" dirty="0"/>
          </a:p>
        </p:txBody>
      </p:sp>
    </p:spTree>
    <p:extLst>
      <p:ext uri="{BB962C8B-B14F-4D97-AF65-F5344CB8AC3E}">
        <p14:creationId xmlns:p14="http://schemas.microsoft.com/office/powerpoint/2010/main" val="2513518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8264D3B-C856-481F-A285-A767A7E283E4}" type="datetimeFigureOut">
              <a:rPr lang="el-GR" smtClean="0"/>
              <a:pPr/>
              <a:t>22/3/2021</a:t>
            </a:fld>
            <a:endParaRPr lang="el-GR"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C5275EA-E531-4766-B71F-C7C62E7D6CB8}" type="slidenum">
              <a:rPr lang="el-GR" smtClean="0"/>
              <a:pPr/>
              <a:t>‹#›</a:t>
            </a:fld>
            <a:endParaRPr lang="el-GR" dirty="0"/>
          </a:p>
        </p:txBody>
      </p:sp>
    </p:spTree>
    <p:extLst>
      <p:ext uri="{BB962C8B-B14F-4D97-AF65-F5344CB8AC3E}">
        <p14:creationId xmlns:p14="http://schemas.microsoft.com/office/powerpoint/2010/main" val="138956712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9B5620-64CD-48C8-A542-54DA54A68B29}"/>
              </a:ext>
            </a:extLst>
          </p:cNvPr>
          <p:cNvSpPr>
            <a:spLocks noGrp="1"/>
          </p:cNvSpPr>
          <p:nvPr>
            <p:ph type="ctrTitle"/>
          </p:nvPr>
        </p:nvSpPr>
        <p:spPr/>
        <p:txBody>
          <a:bodyPr>
            <a:normAutofit fontScale="90000"/>
          </a:bodyPr>
          <a:lstStyle/>
          <a:p>
            <a:br>
              <a:rPr lang="el-GR" dirty="0"/>
            </a:br>
            <a:br>
              <a:rPr lang="el-GR" dirty="0"/>
            </a:br>
            <a:br>
              <a:rPr lang="el-GR" dirty="0"/>
            </a:br>
            <a:r>
              <a:rPr lang="el-GR" sz="4400" i="1" dirty="0"/>
              <a:t>Δέκα κείμενα γύρω από τον ναρκισσισμό, Χρήστος </a:t>
            </a:r>
            <a:r>
              <a:rPr lang="el-GR" sz="4400" i="1" dirty="0" err="1"/>
              <a:t>Χομπάς</a:t>
            </a:r>
            <a:r>
              <a:rPr lang="el-GR" sz="4400" i="1" dirty="0"/>
              <a:t>.</a:t>
            </a:r>
            <a:br>
              <a:rPr lang="el-GR" dirty="0"/>
            </a:br>
            <a:endParaRPr lang="el-GR" dirty="0"/>
          </a:p>
        </p:txBody>
      </p:sp>
      <p:sp>
        <p:nvSpPr>
          <p:cNvPr id="3" name="Υπότιτλος 2">
            <a:extLst>
              <a:ext uri="{FF2B5EF4-FFF2-40B4-BE49-F238E27FC236}">
                <a16:creationId xmlns:a16="http://schemas.microsoft.com/office/drawing/2014/main" id="{16DA877D-BC68-44F4-97B2-62D6A8ECE823}"/>
              </a:ext>
            </a:extLst>
          </p:cNvPr>
          <p:cNvSpPr>
            <a:spLocks noGrp="1"/>
          </p:cNvSpPr>
          <p:nvPr>
            <p:ph type="subTitle" idx="1"/>
          </p:nvPr>
        </p:nvSpPr>
        <p:spPr/>
        <p:txBody>
          <a:bodyPr>
            <a:normAutofit/>
          </a:bodyPr>
          <a:lstStyle/>
          <a:p>
            <a:r>
              <a:rPr lang="el-GR" dirty="0"/>
              <a:t>Ξεκινώντας από την εργασία του </a:t>
            </a:r>
            <a:r>
              <a:rPr lang="en-GB" dirty="0"/>
              <a:t>Freud,</a:t>
            </a:r>
            <a:r>
              <a:rPr lang="el-GR" dirty="0"/>
              <a:t>παρουσιάζονται δέκα βασικά κείμενα τα οποία είναι αντιπροσωπευτικά των θεωρητικών κατευθύνσεων που διαμορφώνουν το τοπίο της σύγχρονης ψυχανάλυσης.</a:t>
            </a:r>
          </a:p>
        </p:txBody>
      </p:sp>
      <p:pic>
        <p:nvPicPr>
          <p:cNvPr id="5" name="Εικόνα 4">
            <a:extLst>
              <a:ext uri="{FF2B5EF4-FFF2-40B4-BE49-F238E27FC236}">
                <a16:creationId xmlns:a16="http://schemas.microsoft.com/office/drawing/2014/main" id="{436A2D87-60CA-4D84-B263-266A3A1A4AC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81550" y="250825"/>
            <a:ext cx="2628900" cy="1743075"/>
          </a:xfrm>
          <a:prstGeom prst="rect">
            <a:avLst/>
          </a:prstGeom>
        </p:spPr>
      </p:pic>
    </p:spTree>
    <p:extLst>
      <p:ext uri="{BB962C8B-B14F-4D97-AF65-F5344CB8AC3E}">
        <p14:creationId xmlns:p14="http://schemas.microsoft.com/office/powerpoint/2010/main" val="30238267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a:t>Herbert</a:t>
            </a:r>
            <a:r>
              <a:rPr lang="el-GR" dirty="0"/>
              <a:t> </a:t>
            </a:r>
            <a:r>
              <a:rPr lang="en-US" dirty="0"/>
              <a:t>R</a:t>
            </a:r>
            <a:r>
              <a:rPr lang="el-GR" dirty="0" err="1"/>
              <a:t>osenfeld</a:t>
            </a:r>
            <a:endParaRPr lang="el-GR" dirty="0"/>
          </a:p>
        </p:txBody>
      </p:sp>
      <p:sp>
        <p:nvSpPr>
          <p:cNvPr id="3" name="2 - Θέση περιεχομένου"/>
          <p:cNvSpPr>
            <a:spLocks noGrp="1"/>
          </p:cNvSpPr>
          <p:nvPr>
            <p:ph idx="1"/>
          </p:nvPr>
        </p:nvSpPr>
        <p:spPr/>
        <p:txBody>
          <a:bodyPr/>
          <a:lstStyle/>
          <a:p>
            <a:r>
              <a:rPr lang="el-GR" dirty="0"/>
              <a:t>Για τους ναρκισσιστικούς ασθενείς  ο φθόνος είναι αφόρητος και για αυτό διχοτομείται και διαψεύδεται η εκκενώνεται στον ψυχαναλυτή .Φαίνεται ότι  η επιμονή των ναρκισσιστικών σχέσεων αντικειμένου εξαρτάται από την ένταση του φθόνου του ασθενούς και συχνά ο αναλυτής  χρησιμοποιείται ως αποχωρητήριο για το άδειασμα ανεπιθύμητων πλευρών η συναισθημάτων. </a:t>
            </a:r>
          </a:p>
          <a:p>
            <a:r>
              <a:rPr lang="el-GR" dirty="0"/>
              <a:t> Όταν ο ασθενής κατέχει την ανάλυση όπως ένα στήθος που τρέφει συγχαίρει τον εαυτό του για όλες τις ικανοποιητικές ερμηνείες του αναλυτή και αισθάνεται καλός και σημαντικός άλλες φορές αισθάνεται μέλος μιας ιδανικής και αμοιβαία ικανοποιητική σχέσεις</a:t>
            </a:r>
            <a:r>
              <a:rPr lang="en-US" dirty="0"/>
              <a:t>.</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H</a:t>
            </a:r>
            <a:r>
              <a:rPr lang="en-US" dirty="0" err="1"/>
              <a:t>einz</a:t>
            </a:r>
            <a:r>
              <a:rPr lang="en-US" dirty="0"/>
              <a:t> </a:t>
            </a:r>
            <a:r>
              <a:rPr lang="en-US" dirty="0" err="1"/>
              <a:t>Kohut</a:t>
            </a:r>
            <a:r>
              <a:rPr lang="en-US" dirty="0"/>
              <a:t> </a:t>
            </a:r>
            <a:r>
              <a:rPr lang="el-GR" dirty="0"/>
              <a:t>1966 μορφές και μεταμορφώσεις του ναρκισσισμού.</a:t>
            </a:r>
          </a:p>
        </p:txBody>
      </p:sp>
      <p:sp>
        <p:nvSpPr>
          <p:cNvPr id="3" name="2 - Θέση περιεχομένου"/>
          <p:cNvSpPr>
            <a:spLocks noGrp="1"/>
          </p:cNvSpPr>
          <p:nvPr>
            <p:ph idx="1"/>
          </p:nvPr>
        </p:nvSpPr>
        <p:spPr/>
        <p:txBody>
          <a:bodyPr/>
          <a:lstStyle/>
          <a:p>
            <a:r>
              <a:rPr lang="el-GR" dirty="0"/>
              <a:t>Ο H</a:t>
            </a:r>
            <a:r>
              <a:rPr lang="en-US" dirty="0" err="1"/>
              <a:t>einz</a:t>
            </a:r>
            <a:r>
              <a:rPr lang="en-US" dirty="0"/>
              <a:t> </a:t>
            </a:r>
            <a:r>
              <a:rPr lang="en-US" dirty="0" err="1"/>
              <a:t>Kohut</a:t>
            </a:r>
            <a:r>
              <a:rPr lang="el-GR" dirty="0"/>
              <a:t> παρατηρεί ότι οι ψυχαναλυτές τείνουν να παραβλέπουν τη συμβολή του ναρκισσισμού και ιδιαίτερα των μεταμορφώσεων του στην απαρτίωση των αρχαϊκών ψυχικών δομών στην υγεία στην προσαρμοστικότητα και στη δημιουργικότητα. </a:t>
            </a:r>
          </a:p>
          <a:p>
            <a:r>
              <a:rPr lang="el-GR" dirty="0"/>
              <a:t>Αντίθετα εστιάζουν στον αρνητικό ρόλο του ναρκισσισμού και προσπαθούν να τον αντικαταστήσουν με την αγάπη προς το αντικείμενο διότι μεταξύ άλλων οι ναρκισσιστικές εκδηλώσεις είναι συνήθως σιωπηλές και τα συνακόλουθα αισθήματα ντροπής, κατωτερότητας και πληγωμένης υπερηφάνειας εμφανίζονται σε καταστάσεις κρίσεων.</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H</a:t>
            </a:r>
            <a:r>
              <a:rPr lang="en-US" dirty="0" err="1"/>
              <a:t>einz</a:t>
            </a:r>
            <a:r>
              <a:rPr lang="en-US" dirty="0"/>
              <a:t> </a:t>
            </a:r>
            <a:r>
              <a:rPr lang="en-US" dirty="0" err="1"/>
              <a:t>Kohut</a:t>
            </a:r>
            <a:endParaRPr lang="el-GR" dirty="0"/>
          </a:p>
        </p:txBody>
      </p:sp>
      <p:sp>
        <p:nvSpPr>
          <p:cNvPr id="3" name="2 - Θέση περιεχομένου"/>
          <p:cNvSpPr>
            <a:spLocks noGrp="1"/>
          </p:cNvSpPr>
          <p:nvPr>
            <p:ph idx="1"/>
          </p:nvPr>
        </p:nvSpPr>
        <p:spPr/>
        <p:txBody>
          <a:bodyPr>
            <a:normAutofit lnSpcReduction="10000"/>
          </a:bodyPr>
          <a:lstStyle/>
          <a:p>
            <a:r>
              <a:rPr lang="el-GR" dirty="0"/>
              <a:t>Το εξιδανικευμένο γονικό μορφοείδωλο αποτελεί μία συνέχεια του παιδικού ναρκισσισμού που όμως εμπεριέχει και την αγάπη για το αντικείμενο .Η ναρκισσιστική λίμπιντο μεταμορφώνεται και εξελίσσεται παράλληλα με </a:t>
            </a:r>
            <a:r>
              <a:rPr lang="el-GR" dirty="0" err="1"/>
              <a:t>αντικείμενοτρόπο</a:t>
            </a:r>
            <a:r>
              <a:rPr lang="el-GR" dirty="0"/>
              <a:t> αγάπη ενώ στη δημιουργία της εικόνας του εξιδανικευμένο γονιού συμβάλλουν και οι </a:t>
            </a:r>
            <a:r>
              <a:rPr lang="el-GR" dirty="0" err="1"/>
              <a:t>ώριμαζούσες</a:t>
            </a:r>
            <a:r>
              <a:rPr lang="el-GR" dirty="0"/>
              <a:t> γνωστικές ικανότητες. Για το παιδί οι εξιδανικευμένες ιδιότητες του αντικειμένου είναι πηγή </a:t>
            </a:r>
            <a:r>
              <a:rPr lang="el-GR" dirty="0" err="1"/>
              <a:t>ενορμητικών</a:t>
            </a:r>
            <a:r>
              <a:rPr lang="el-GR" dirty="0"/>
              <a:t> </a:t>
            </a:r>
            <a:r>
              <a:rPr lang="el-GR" dirty="0" err="1"/>
              <a:t>ικανοποίησεων</a:t>
            </a:r>
            <a:r>
              <a:rPr lang="el-GR" dirty="0"/>
              <a:t> και ως εκ τούτου δύσκολα θα δεχθεί την απώλεια τους.</a:t>
            </a:r>
          </a:p>
          <a:p>
            <a:r>
              <a:rPr lang="el-GR" dirty="0"/>
              <a:t> Η μοναδική συναισθηματική σημασία που έχουν στον ενήλικα οι αξίες οι αρχές και τα ιδανικά του σχετίζεται με το γεγονός ότι ο πρωτογενής ναρκισσισμός έχει μεταμορφωθεί  υπό την επιρροή ενός αγαπημένου και αναγκαίου εξωτερικού αντικειμένου. Στη συνέχεια ο συγγραφέας σχολιάζει δύο άλλες μορφές του παιδικού ναρκισσισμού την επιδειξιμανία και τη μεγαλειώδη φαντασίωση. Η επιδειξιμανία του παιδιού πρέπει σταδιακά να </a:t>
            </a:r>
            <a:r>
              <a:rPr lang="el-GR" dirty="0" err="1"/>
              <a:t>αποσεξουαλικοποιηθεί</a:t>
            </a:r>
            <a:r>
              <a:rPr lang="el-GR" dirty="0"/>
              <a:t>  και να υποταχθεί και αυτή στους στόχους του Εγώ.</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H</a:t>
            </a:r>
            <a:r>
              <a:rPr lang="en-US" dirty="0" err="1"/>
              <a:t>einz</a:t>
            </a:r>
            <a:r>
              <a:rPr lang="en-US" dirty="0"/>
              <a:t> </a:t>
            </a:r>
            <a:r>
              <a:rPr lang="en-US" dirty="0" err="1"/>
              <a:t>Kohut</a:t>
            </a:r>
            <a:endParaRPr lang="el-GR" dirty="0"/>
          </a:p>
        </p:txBody>
      </p:sp>
      <p:sp>
        <p:nvSpPr>
          <p:cNvPr id="3" name="2 - Θέση περιεχομένου"/>
          <p:cNvSpPr>
            <a:spLocks noGrp="1"/>
          </p:cNvSpPr>
          <p:nvPr>
            <p:ph idx="1"/>
          </p:nvPr>
        </p:nvSpPr>
        <p:spPr/>
        <p:txBody>
          <a:bodyPr/>
          <a:lstStyle/>
          <a:p>
            <a:r>
              <a:rPr lang="el-GR" dirty="0"/>
              <a:t>Συνοψίζοντας σχετικά με τις μορφές που μπορεί να λάβει ο παιδικός ναρκισσισμός η αλληλεπίδραση του ναρκισσιστικού εαυτού με το Εγώ και το υπερεγώ προσδίδει στην προσωπικότητα τη χαρακτηριστική της «</a:t>
            </a:r>
            <a:r>
              <a:rPr lang="el-GR" dirty="0" err="1"/>
              <a:t>γεύση»και</a:t>
            </a:r>
            <a:r>
              <a:rPr lang="el-GR" dirty="0"/>
              <a:t>  σε  ιδανικές συνθήκες αποτελεί την καλύτερη προστασία ενάντια στην  </a:t>
            </a:r>
            <a:r>
              <a:rPr lang="el-GR" dirty="0" err="1"/>
              <a:t>ευαλωτότητα</a:t>
            </a:r>
            <a:r>
              <a:rPr lang="el-GR" dirty="0"/>
              <a:t> και την προδιάθεση για ντροπή .Αντίθετα ο συνδυασμός φιλοδοξιών και δίψας για επιτυχία με έναν όχι καλά αρτιωμένο  μεγαλειώδη εαυτό και ισχυρές τάσεις </a:t>
            </a:r>
            <a:r>
              <a:rPr lang="el-GR" dirty="0" err="1"/>
              <a:t>επιδειξιμανιάς</a:t>
            </a:r>
            <a:r>
              <a:rPr lang="el-GR" dirty="0"/>
              <a:t> αφήνει το άτομο ευάλωτο στο ναρκισσιστικό τραύμα και στο αίσθημα της ντροπής.</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H</a:t>
            </a:r>
            <a:r>
              <a:rPr lang="en-US" dirty="0" err="1"/>
              <a:t>einz</a:t>
            </a:r>
            <a:r>
              <a:rPr lang="en-US" dirty="0"/>
              <a:t> </a:t>
            </a:r>
            <a:r>
              <a:rPr lang="en-US" dirty="0" err="1"/>
              <a:t>Kohut</a:t>
            </a:r>
            <a:endParaRPr lang="el-GR" dirty="0"/>
          </a:p>
        </p:txBody>
      </p:sp>
      <p:sp>
        <p:nvSpPr>
          <p:cNvPr id="3" name="2 - Θέση περιεχομένου"/>
          <p:cNvSpPr>
            <a:spLocks noGrp="1"/>
          </p:cNvSpPr>
          <p:nvPr>
            <p:ph idx="1"/>
          </p:nvPr>
        </p:nvSpPr>
        <p:spPr/>
        <p:txBody>
          <a:bodyPr/>
          <a:lstStyle/>
          <a:p>
            <a:r>
              <a:rPr lang="el-GR" dirty="0"/>
              <a:t>Στο δεύτερο μέρος H</a:t>
            </a:r>
            <a:r>
              <a:rPr lang="en-US" dirty="0" err="1"/>
              <a:t>einz</a:t>
            </a:r>
            <a:r>
              <a:rPr lang="en-US" dirty="0"/>
              <a:t> </a:t>
            </a:r>
            <a:r>
              <a:rPr lang="en-US" dirty="0" err="1"/>
              <a:t>Kohut</a:t>
            </a:r>
            <a:r>
              <a:rPr lang="el-GR" dirty="0"/>
              <a:t> της εργασίας του ασχολείται με τις μεταμορφώσεις του ναρκισσισμού οι οποίες πραγματοποιούνται από το Εγώ και συνεισφέρουν στα επιτεύγματα της προσωπικότητας. Αυτές είναι η δημιουργικότητά του ατόμου, η ικανότητα για </a:t>
            </a:r>
            <a:r>
              <a:rPr lang="el-GR" dirty="0" err="1"/>
              <a:t>συμμερισμό</a:t>
            </a:r>
            <a:r>
              <a:rPr lang="el-GR" dirty="0"/>
              <a:t> , η αποδοχή της προσωρινότητας της  ύπαρξης του, η αίσθηση του χιούμορ και τέλος  η σοφία.</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solidFill>
                  <a:srgbClr val="000000"/>
                </a:solidFill>
                <a:latin typeface="Cambria" panose="02040503050406030204" pitchFamily="18" charset="0"/>
                <a:ea typeface="Times New Roman" panose="02020603050405020304" pitchFamily="18" charset="0"/>
                <a:cs typeface="Times New Roman" panose="02020603050405020304" pitchFamily="18" charset="0"/>
              </a:rPr>
              <a:t> </a:t>
            </a:r>
            <a:r>
              <a:rPr lang="el-GR" sz="22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Όσκαρ </a:t>
            </a:r>
            <a:r>
              <a:rPr lang="el-GR" sz="22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Ουάιλντ</a:t>
            </a:r>
            <a:r>
              <a:rPr lang="el-GR" sz="22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“Το πορτρέτο του </a:t>
            </a:r>
            <a:r>
              <a:rPr lang="el-GR" sz="22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Ντόριαν</a:t>
            </a:r>
            <a:r>
              <a:rPr lang="el-GR" sz="22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a:t>
            </a:r>
            <a:r>
              <a:rPr lang="el-GR" sz="22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Γκρέι</a:t>
            </a:r>
            <a:r>
              <a:rPr lang="el-GR" sz="22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δημοσιεύθηκε το 1891 και αναφέρεται στη λαχτάρα του ανθρώπου να διατηρήσει άφθαρτη, από τον αμείλικτο χρόνο, τη νιότη του και την ομορφιά του.</a:t>
            </a:r>
            <a:endParaRPr lang="el-GR" sz="2200" dirty="0">
              <a:solidFill>
                <a:srgbClr val="FF0000"/>
              </a:solidFill>
            </a:endParaRPr>
          </a:p>
        </p:txBody>
      </p:sp>
      <p:sp>
        <p:nvSpPr>
          <p:cNvPr id="3" name="2 - Θέση περιεχομένου"/>
          <p:cNvSpPr>
            <a:spLocks noGrp="1"/>
          </p:cNvSpPr>
          <p:nvPr>
            <p:ph idx="1"/>
          </p:nvPr>
        </p:nvSpPr>
        <p:spPr>
          <a:xfrm>
            <a:off x="2589212" y="1894114"/>
            <a:ext cx="8915400" cy="4781006"/>
          </a:xfrm>
        </p:spPr>
        <p:txBody>
          <a:bodyPr>
            <a:noAutofit/>
          </a:bodyPr>
          <a:lstStyle/>
          <a:p>
            <a:pPr algn="just">
              <a:lnSpc>
                <a:spcPct val="150000"/>
              </a:lnSpc>
              <a:spcBef>
                <a:spcPts val="600"/>
              </a:spcBef>
              <a:spcAft>
                <a:spcPts val="600"/>
              </a:spcAft>
            </a:pPr>
            <a:r>
              <a:rPr lang="el-GR" sz="1600" dirty="0">
                <a:solidFill>
                  <a:srgbClr val="000000"/>
                </a:solidFill>
                <a:latin typeface="Arial" pitchFamily="34" charset="0"/>
                <a:ea typeface="Times New Roman" panose="02020603050405020304" pitchFamily="18" charset="0"/>
                <a:cs typeface="Arial" pitchFamily="34" charset="0"/>
              </a:rPr>
              <a:t>Ο αλαζονικός, όμορφος νέος, </a:t>
            </a:r>
            <a:r>
              <a:rPr lang="el-GR" sz="1600" dirty="0" err="1">
                <a:solidFill>
                  <a:srgbClr val="000000"/>
                </a:solidFill>
                <a:latin typeface="Arial" pitchFamily="34" charset="0"/>
                <a:ea typeface="Times New Roman" panose="02020603050405020304" pitchFamily="18" charset="0"/>
                <a:cs typeface="Arial" pitchFamily="34" charset="0"/>
              </a:rPr>
              <a:t>Ντόριαν</a:t>
            </a:r>
            <a:r>
              <a:rPr lang="el-GR" sz="1600" dirty="0">
                <a:solidFill>
                  <a:srgbClr val="000000"/>
                </a:solidFill>
                <a:latin typeface="Arial" pitchFamily="34" charset="0"/>
                <a:ea typeface="Times New Roman" panose="02020603050405020304" pitchFamily="18" charset="0"/>
                <a:cs typeface="Arial" pitchFamily="34" charset="0"/>
              </a:rPr>
              <a:t> </a:t>
            </a:r>
            <a:r>
              <a:rPr lang="el-GR" sz="1600" dirty="0" err="1">
                <a:solidFill>
                  <a:srgbClr val="000000"/>
                </a:solidFill>
                <a:latin typeface="Arial" pitchFamily="34" charset="0"/>
                <a:ea typeface="Times New Roman" panose="02020603050405020304" pitchFamily="18" charset="0"/>
                <a:cs typeface="Arial" pitchFamily="34" charset="0"/>
              </a:rPr>
              <a:t>Γκρέι</a:t>
            </a:r>
            <a:r>
              <a:rPr lang="el-GR" sz="1600" dirty="0">
                <a:solidFill>
                  <a:srgbClr val="000000"/>
                </a:solidFill>
                <a:latin typeface="Arial" pitchFamily="34" charset="0"/>
                <a:ea typeface="Times New Roman" panose="02020603050405020304" pitchFamily="18" charset="0"/>
                <a:cs typeface="Arial" pitchFamily="34" charset="0"/>
              </a:rPr>
              <a:t>, εντυπωσιασμένος από το πορτρέτο που του φιλοτέχνησε ο ζωγράφος </a:t>
            </a:r>
            <a:r>
              <a:rPr lang="el-GR" sz="1600" dirty="0" err="1">
                <a:solidFill>
                  <a:srgbClr val="000000"/>
                </a:solidFill>
                <a:latin typeface="Arial" pitchFamily="34" charset="0"/>
                <a:ea typeface="Times New Roman" panose="02020603050405020304" pitchFamily="18" charset="0"/>
                <a:cs typeface="Arial" pitchFamily="34" charset="0"/>
              </a:rPr>
              <a:t>Μπαζίλ</a:t>
            </a:r>
            <a:r>
              <a:rPr lang="el-GR" sz="1600" dirty="0">
                <a:solidFill>
                  <a:srgbClr val="000000"/>
                </a:solidFill>
                <a:latin typeface="Arial" pitchFamily="34" charset="0"/>
                <a:ea typeface="Times New Roman" panose="02020603050405020304" pitchFamily="18" charset="0"/>
                <a:cs typeface="Arial" pitchFamily="34" charset="0"/>
              </a:rPr>
              <a:t> </a:t>
            </a:r>
            <a:r>
              <a:rPr lang="el-GR" sz="1600" dirty="0" err="1">
                <a:solidFill>
                  <a:srgbClr val="000000"/>
                </a:solidFill>
                <a:latin typeface="Arial" pitchFamily="34" charset="0"/>
                <a:ea typeface="Times New Roman" panose="02020603050405020304" pitchFamily="18" charset="0"/>
                <a:cs typeface="Arial" pitchFamily="34" charset="0"/>
              </a:rPr>
              <a:t>Χάλγουορντ</a:t>
            </a:r>
            <a:r>
              <a:rPr lang="el-GR" sz="1600" dirty="0">
                <a:solidFill>
                  <a:srgbClr val="000000"/>
                </a:solidFill>
                <a:latin typeface="Arial" pitchFamily="34" charset="0"/>
                <a:ea typeface="Times New Roman" panose="02020603050405020304" pitchFamily="18" charset="0"/>
                <a:cs typeface="Arial" pitchFamily="34" charset="0"/>
              </a:rPr>
              <a:t> και συνειδητοποιώντας πως η ομορφιά και η νεότητα θα χαθούν κάποια στιγμή, εύχεται –δίνοντας την ψυχή του ως αντάλλαγμα– να μείνει για πάντα νέος και στη θέση του να γερνάει το πορτρέτο του.</a:t>
            </a:r>
            <a:br>
              <a:rPr lang="el-GR" sz="1600" dirty="0">
                <a:solidFill>
                  <a:prstClr val="black">
                    <a:lumMod val="75000"/>
                    <a:lumOff val="25000"/>
                  </a:prstClr>
                </a:solidFill>
                <a:latin typeface="Arial" pitchFamily="34" charset="0"/>
                <a:ea typeface="Calibri" panose="020F0502020204030204" pitchFamily="34" charset="0"/>
                <a:cs typeface="Arial" pitchFamily="34" charset="0"/>
              </a:rPr>
            </a:br>
            <a:r>
              <a:rPr lang="el-GR" sz="1600" dirty="0">
                <a:solidFill>
                  <a:srgbClr val="000000"/>
                </a:solidFill>
                <a:latin typeface="Arial" pitchFamily="34" charset="0"/>
                <a:ea typeface="Times New Roman" panose="02020603050405020304" pitchFamily="18" charset="0"/>
                <a:cs typeface="Arial" pitchFamily="34" charset="0"/>
              </a:rPr>
              <a:t>Ύστερα  </a:t>
            </a:r>
            <a:r>
              <a:rPr lang="el-GR" sz="1600" dirty="0" err="1">
                <a:solidFill>
                  <a:srgbClr val="000000"/>
                </a:solidFill>
                <a:latin typeface="Arial" pitchFamily="34" charset="0"/>
                <a:ea typeface="Times New Roman" panose="02020603050405020304" pitchFamily="18" charset="0"/>
                <a:cs typeface="Arial" pitchFamily="34" charset="0"/>
              </a:rPr>
              <a:t>εμφανιζεται</a:t>
            </a:r>
            <a:r>
              <a:rPr lang="el-GR" sz="1600" dirty="0">
                <a:solidFill>
                  <a:srgbClr val="000000"/>
                </a:solidFill>
                <a:latin typeface="Arial" pitchFamily="34" charset="0"/>
                <a:ea typeface="Times New Roman" panose="02020603050405020304" pitchFamily="18" charset="0"/>
                <a:cs typeface="Arial" pitchFamily="34" charset="0"/>
              </a:rPr>
              <a:t> ο λόρδος Χένρι με την αλλόκοτη εξύμνηση από την πλευρά του της νεότητας, την τρομερή προειδοποίησή του για το πόσο γρήγορα εκείνη χάνεται. Αυτό τον είχε αναστατώσει όταν το άκουσε, και τώρα, καθώς στεκόταν, κοιτάζοντας τη σκιά της ίδιας του της ομορφιάς, το πλήρες νόημα εκείνης της περιγραφής πέρασε αστραπιαία από το μυαλό του. Ναι: θα ερχόταν μια μέρα που το πρόσωπό του θα εμφανίζεται, θα φθειρόταν, τα μάτια του θα γίνονταν θολά και άχρωμα, το γεμάτο χάρη ανάστημά του θα λύγιζε και θα παραμορφωνόταν. Η πορφύρα θα εγκατέλειπε τα χείλη του και το χρυσάφι τα μαλλιά του. Η ζωή που θα στήριζε την ψυχή του θα παραμόρφωνε το σώμα του. Θα γινόταν φρικιαστικός, απεχθής, αγροίκος. </a:t>
            </a:r>
            <a:endParaRPr lang="el-GR" sz="1600" dirty="0">
              <a:latin typeface="Arial" pitchFamily="34" charset="0"/>
              <a:ea typeface="Calibri" panose="020F0502020204030204" pitchFamily="34" charset="0"/>
              <a:cs typeface="Arial" pitchFamily="34" charset="0"/>
            </a:endParaRPr>
          </a:p>
          <a:p>
            <a:pPr marL="0" indent="0">
              <a:lnSpc>
                <a:spcPct val="150000"/>
              </a:lnSpc>
              <a:spcBef>
                <a:spcPts val="600"/>
              </a:spcBef>
              <a:spcAft>
                <a:spcPts val="600"/>
              </a:spcAft>
              <a:buNone/>
            </a:pPr>
            <a:r>
              <a:rPr lang="el-GR" sz="1600" dirty="0">
                <a:solidFill>
                  <a:srgbClr val="000000"/>
                </a:solidFill>
                <a:latin typeface="Arial" pitchFamily="34" charset="0"/>
                <a:ea typeface="Times New Roman" panose="02020603050405020304" pitchFamily="18" charset="0"/>
                <a:cs typeface="Arial" pitchFamily="34" charset="0"/>
              </a:rPr>
              <a:t> </a:t>
            </a:r>
            <a:endParaRPr lang="el-GR" sz="1600" dirty="0">
              <a:latin typeface="Arial" pitchFamily="34" charset="0"/>
              <a:ea typeface="Calibri" panose="020F0502020204030204" pitchFamily="34" charset="0"/>
              <a:cs typeface="Arial" pitchFamily="34" charset="0"/>
            </a:endParaRPr>
          </a:p>
          <a:p>
            <a:endParaRPr lang="el-GR" sz="1600" dirty="0">
              <a:latin typeface="Arial" pitchFamily="34" charset="0"/>
              <a:cs typeface="Arial" pitchFamily="34" charset="0"/>
            </a:endParaRPr>
          </a:p>
          <a:p>
            <a:endParaRPr lang="el-GR" sz="1600" dirty="0">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6B3846-2BC0-477B-9AA3-3C1D7ABC7A66}"/>
              </a:ext>
            </a:extLst>
          </p:cNvPr>
          <p:cNvSpPr>
            <a:spLocks noGrp="1"/>
          </p:cNvSpPr>
          <p:nvPr>
            <p:ph type="title"/>
          </p:nvPr>
        </p:nvSpPr>
        <p:spPr/>
        <p:txBody>
          <a:bodyPr/>
          <a:lstStyle/>
          <a:p>
            <a:r>
              <a:rPr lang="el-GR" sz="3600" dirty="0" err="1">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Ντόριαν</a:t>
            </a:r>
            <a:r>
              <a:rPr lang="el-GR" sz="36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l-GR" sz="3600" dirty="0" err="1">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Γκρέι</a:t>
            </a:r>
            <a:r>
              <a:rPr lang="el-GR" sz="36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a:t>
            </a:r>
            <a:endParaRPr lang="el-GR" dirty="0"/>
          </a:p>
        </p:txBody>
      </p:sp>
      <p:sp>
        <p:nvSpPr>
          <p:cNvPr id="3" name="Θέση περιεχομένου 2">
            <a:extLst>
              <a:ext uri="{FF2B5EF4-FFF2-40B4-BE49-F238E27FC236}">
                <a16:creationId xmlns:a16="http://schemas.microsoft.com/office/drawing/2014/main" id="{5C88EBE3-E35C-477C-A1BD-8231B818D17D}"/>
              </a:ext>
            </a:extLst>
          </p:cNvPr>
          <p:cNvSpPr>
            <a:spLocks noGrp="1"/>
          </p:cNvSpPr>
          <p:nvPr>
            <p:ph idx="1"/>
          </p:nvPr>
        </p:nvSpPr>
        <p:spPr>
          <a:xfrm>
            <a:off x="2589212" y="1815738"/>
            <a:ext cx="8915400" cy="4428308"/>
          </a:xfrm>
        </p:spPr>
        <p:txBody>
          <a:bodyPr>
            <a:noAutofit/>
          </a:bodyPr>
          <a:lstStyle/>
          <a:p>
            <a:r>
              <a:rPr lang="el-GR" dirty="0">
                <a:solidFill>
                  <a:srgbClr val="000000"/>
                </a:solidFill>
                <a:effectLst/>
                <a:latin typeface="Arial" pitchFamily="34" charset="0"/>
                <a:ea typeface="Times New Roman" panose="02020603050405020304" pitchFamily="18" charset="0"/>
                <a:cs typeface="Arial" pitchFamily="34" charset="0"/>
              </a:rPr>
              <a:t>Καθώς τα συλλογιζόταν αυτά, ένας κοφτερός πόνος τον διαπέρασε σαν μαχαιριά και έκανε κάθε λεπτή ίνα του σώματός του να ριγήσει. Τα μάτια του πήραν το βαθύ χρώμα του αμέθυστου</a:t>
            </a:r>
            <a:r>
              <a:rPr lang="en-US" dirty="0">
                <a:solidFill>
                  <a:srgbClr val="000000"/>
                </a:solidFill>
                <a:effectLst/>
                <a:latin typeface="Arial" pitchFamily="34" charset="0"/>
                <a:ea typeface="Times New Roman" panose="02020603050405020304" pitchFamily="18" charset="0"/>
                <a:cs typeface="Arial" pitchFamily="34" charset="0"/>
              </a:rPr>
              <a:t> </a:t>
            </a:r>
            <a:r>
              <a:rPr lang="el-GR" dirty="0">
                <a:solidFill>
                  <a:srgbClr val="000000"/>
                </a:solidFill>
                <a:effectLst/>
                <a:latin typeface="Arial" pitchFamily="34" charset="0"/>
                <a:ea typeface="Times New Roman" panose="02020603050405020304" pitchFamily="18" charset="0"/>
                <a:cs typeface="Arial" pitchFamily="34" charset="0"/>
              </a:rPr>
              <a:t>και μια ομίχλη από δάκρυα τα θόλωσε. Μακάρι να έμενα εγώ πάντα νέος και να γερνούσε το πορτραίτο. Γι’ αυτό, γι’ αυτό, θα έδινα τα πάντα! Ναι, δεν υπάρχει τίποτα στον κόσμο ολόκληρο που δε θα έδινα».</a:t>
            </a:r>
            <a:endParaRPr lang="el-GR" dirty="0">
              <a:latin typeface="Arial" pitchFamily="34" charset="0"/>
              <a:cs typeface="Arial" pitchFamily="34" charset="0"/>
            </a:endParaRPr>
          </a:p>
        </p:txBody>
      </p:sp>
    </p:spTree>
    <p:extLst>
      <p:ext uri="{BB962C8B-B14F-4D97-AF65-F5344CB8AC3E}">
        <p14:creationId xmlns:p14="http://schemas.microsoft.com/office/powerpoint/2010/main" val="16156632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77F63A-802B-474C-8BFF-7594D2C905B5}"/>
              </a:ext>
            </a:extLst>
          </p:cNvPr>
          <p:cNvSpPr>
            <a:spLocks noGrp="1"/>
          </p:cNvSpPr>
          <p:nvPr>
            <p:ph type="title"/>
          </p:nvPr>
        </p:nvSpPr>
        <p:spPr/>
        <p:txBody>
          <a:bodyPr/>
          <a:lstStyle/>
          <a:p>
            <a:r>
              <a:rPr lang="el-GR" dirty="0" err="1">
                <a:solidFill>
                  <a:srgbClr val="000000"/>
                </a:solidFill>
                <a:latin typeface="Cambria" panose="02040503050406030204" pitchFamily="18" charset="0"/>
                <a:ea typeface="Times New Roman" panose="02020603050405020304" pitchFamily="18" charset="0"/>
                <a:cs typeface="Times New Roman" panose="02020603050405020304" pitchFamily="18" charset="0"/>
              </a:rPr>
              <a:t>Ντόριαν</a:t>
            </a:r>
            <a:r>
              <a:rPr lang="el-GR" dirty="0">
                <a:solidFill>
                  <a:srgbClr val="000000"/>
                </a:solidFill>
                <a:latin typeface="Cambria" panose="02040503050406030204" pitchFamily="18" charset="0"/>
                <a:ea typeface="Times New Roman" panose="02020603050405020304" pitchFamily="18" charset="0"/>
                <a:cs typeface="Times New Roman" panose="02020603050405020304" pitchFamily="18" charset="0"/>
              </a:rPr>
              <a:t> </a:t>
            </a:r>
            <a:r>
              <a:rPr lang="el-GR" dirty="0" err="1">
                <a:solidFill>
                  <a:srgbClr val="000000"/>
                </a:solidFill>
                <a:latin typeface="Cambria" panose="02040503050406030204" pitchFamily="18" charset="0"/>
                <a:ea typeface="Times New Roman" panose="02020603050405020304" pitchFamily="18" charset="0"/>
                <a:cs typeface="Times New Roman" panose="02020603050405020304" pitchFamily="18" charset="0"/>
              </a:rPr>
              <a:t>Γκρέι</a:t>
            </a:r>
            <a:r>
              <a:rPr lang="el-GR" dirty="0">
                <a:solidFill>
                  <a:srgbClr val="000000"/>
                </a:solidFill>
                <a:latin typeface="Cambria" panose="02040503050406030204" pitchFamily="18" charset="0"/>
                <a:ea typeface="Times New Roman" panose="02020603050405020304" pitchFamily="18" charset="0"/>
                <a:cs typeface="Times New Roman" panose="02020603050405020304" pitchFamily="18" charset="0"/>
              </a:rPr>
              <a:t> </a:t>
            </a:r>
            <a:endParaRPr lang="el-GR" dirty="0"/>
          </a:p>
        </p:txBody>
      </p:sp>
      <p:sp>
        <p:nvSpPr>
          <p:cNvPr id="3" name="Θέση περιεχομένου 2">
            <a:extLst>
              <a:ext uri="{FF2B5EF4-FFF2-40B4-BE49-F238E27FC236}">
                <a16:creationId xmlns:a16="http://schemas.microsoft.com/office/drawing/2014/main" id="{E08F1991-BDAC-41D7-8818-34B116D1A526}"/>
              </a:ext>
            </a:extLst>
          </p:cNvPr>
          <p:cNvSpPr>
            <a:spLocks noGrp="1"/>
          </p:cNvSpPr>
          <p:nvPr>
            <p:ph idx="1"/>
          </p:nvPr>
        </p:nvSpPr>
        <p:spPr>
          <a:xfrm>
            <a:off x="2589212" y="1567543"/>
            <a:ext cx="8915400" cy="4343679"/>
          </a:xfrm>
        </p:spPr>
        <p:txBody>
          <a:bodyPr>
            <a:normAutofit fontScale="32500" lnSpcReduction="20000"/>
          </a:bodyPr>
          <a:lstStyle/>
          <a:p>
            <a:pPr marL="228600" marR="0" lvl="0" indent="-228600" algn="l" defTabSz="914400" rtl="0" eaLnBrk="1" fontAlgn="auto" latinLnBrk="0" hangingPunct="1">
              <a:lnSpc>
                <a:spcPts val="1800"/>
              </a:lnSpc>
              <a:spcBef>
                <a:spcPts val="1000"/>
              </a:spcBef>
              <a:spcAft>
                <a:spcPts val="1500"/>
              </a:spcAft>
              <a:buClrTx/>
              <a:buSzTx/>
              <a:buFont typeface="Wingdings" pitchFamily="2" charset="2"/>
              <a:buChar char="Ø"/>
              <a:tabLst/>
              <a:defRPr/>
            </a:pPr>
            <a:r>
              <a:rPr kumimoji="0" lang="el-GR" sz="6000" b="0" i="0" u="none" strike="noStrike" kern="1200" cap="none" spc="0" normalizeH="0" baseline="0" noProof="0" dirty="0">
                <a:ln>
                  <a:noFill/>
                </a:ln>
                <a:solidFill>
                  <a:srgbClr val="191919"/>
                </a:solidFill>
                <a:effectLst/>
                <a:uLnTx/>
                <a:uFillTx/>
                <a:latin typeface="Arial" pitchFamily="34" charset="0"/>
                <a:ea typeface="Times New Roman" panose="02020603050405020304" pitchFamily="18" charset="0"/>
                <a:cs typeface="Arial" pitchFamily="34" charset="0"/>
              </a:rPr>
              <a:t>Ο </a:t>
            </a:r>
            <a:r>
              <a:rPr kumimoji="0" lang="el-GR" sz="6000" b="1" i="0" u="none" strike="noStrike" kern="1200" cap="none" spc="0" normalizeH="0" baseline="0" noProof="0" dirty="0" err="1">
                <a:ln>
                  <a:noFill/>
                </a:ln>
                <a:solidFill>
                  <a:srgbClr val="191919"/>
                </a:solidFill>
                <a:effectLst/>
                <a:uLnTx/>
                <a:uFillTx/>
                <a:latin typeface="Arial" pitchFamily="34" charset="0"/>
                <a:ea typeface="Times New Roman" panose="02020603050405020304" pitchFamily="18" charset="0"/>
                <a:cs typeface="Arial" pitchFamily="34" charset="0"/>
              </a:rPr>
              <a:t>Ντόριαν</a:t>
            </a:r>
            <a:r>
              <a:rPr kumimoji="0" lang="el-GR" sz="6000" b="0" i="0" u="none" strike="noStrike" kern="1200" cap="none" spc="0" normalizeH="0" baseline="0" noProof="0" dirty="0">
                <a:ln>
                  <a:noFill/>
                </a:ln>
                <a:solidFill>
                  <a:srgbClr val="191919"/>
                </a:solidFill>
                <a:effectLst/>
                <a:uLnTx/>
                <a:uFillTx/>
                <a:latin typeface="Arial" pitchFamily="34" charset="0"/>
                <a:ea typeface="Times New Roman" panose="02020603050405020304" pitchFamily="18" charset="0"/>
                <a:cs typeface="Arial" pitchFamily="34" charset="0"/>
              </a:rPr>
              <a:t> αποτελεί αρχικά το αψεγάδιαστο δείγμα του νέου ανθρώπου με προοπτικές τόσο μεγάλες που είναι ικανές να φέρουν ολόκληρο τον κόσμο στα πόδια του. Δεν έχει μόνο ένα όμορφο και γοητευτικό παρουσιαστικό αλλά και μια καθαρή ψυχή. Μια ψυχή όμως που επιλέγει να θυσιάσει, ορμώμενος από φαιδρά συναισθήματα και ανίερες σκέψεις, από έναν </a:t>
            </a:r>
            <a:r>
              <a:rPr kumimoji="0" lang="el-GR" sz="6000" b="0" i="0" u="none" strike="noStrike" kern="1200" cap="none" spc="0" normalizeH="0" baseline="0" noProof="0" dirty="0" err="1">
                <a:ln>
                  <a:noFill/>
                </a:ln>
                <a:solidFill>
                  <a:srgbClr val="191919"/>
                </a:solidFill>
                <a:effectLst/>
                <a:uLnTx/>
                <a:uFillTx/>
                <a:latin typeface="Arial" pitchFamily="34" charset="0"/>
                <a:ea typeface="Times New Roman" panose="02020603050405020304" pitchFamily="18" charset="0"/>
                <a:cs typeface="Arial" pitchFamily="34" charset="0"/>
              </a:rPr>
              <a:t>παρορμητισμό</a:t>
            </a:r>
            <a:r>
              <a:rPr kumimoji="0" lang="el-GR" sz="6000" b="0" i="0" u="none" strike="noStrike" kern="1200" cap="none" spc="0" normalizeH="0" baseline="0" noProof="0" dirty="0">
                <a:ln>
                  <a:noFill/>
                </a:ln>
                <a:solidFill>
                  <a:srgbClr val="191919"/>
                </a:solidFill>
                <a:effectLst/>
                <a:uLnTx/>
                <a:uFillTx/>
                <a:latin typeface="Arial" pitchFamily="34" charset="0"/>
                <a:ea typeface="Times New Roman" panose="02020603050405020304" pitchFamily="18" charset="0"/>
                <a:cs typeface="Arial" pitchFamily="34" charset="0"/>
              </a:rPr>
              <a:t> που ναι μεν χαρακτηρίζει την νιότη, αλλά που μπορεί την ίδια στιγμή να την παρασύρει και να την ρουφήξει η άβυσσος.</a:t>
            </a:r>
            <a:endParaRPr kumimoji="0" lang="en-US" sz="6000" b="0" i="0" u="none" strike="noStrike" kern="1200" cap="none" spc="0" normalizeH="0" baseline="0" noProof="0" dirty="0">
              <a:ln>
                <a:noFill/>
              </a:ln>
              <a:solidFill>
                <a:srgbClr val="191919"/>
              </a:solidFill>
              <a:effectLst/>
              <a:uLnTx/>
              <a:uFillTx/>
              <a:latin typeface="Arial" pitchFamily="34" charset="0"/>
              <a:ea typeface="Times New Roman" panose="02020603050405020304" pitchFamily="18" charset="0"/>
              <a:cs typeface="Arial" pitchFamily="34" charset="0"/>
            </a:endParaRPr>
          </a:p>
          <a:p>
            <a:pPr marL="228600" marR="0" lvl="0" indent="-228600" algn="l" defTabSz="914400" rtl="0" eaLnBrk="1" fontAlgn="auto" latinLnBrk="0" hangingPunct="1">
              <a:lnSpc>
                <a:spcPts val="1800"/>
              </a:lnSpc>
              <a:spcBef>
                <a:spcPts val="1000"/>
              </a:spcBef>
              <a:spcAft>
                <a:spcPts val="1500"/>
              </a:spcAft>
              <a:buClrTx/>
              <a:buSzTx/>
              <a:buFont typeface="Arial" panose="020B0604020202020204" pitchFamily="34" charset="0"/>
              <a:buChar char="•"/>
              <a:tabLst/>
              <a:defRPr/>
            </a:pPr>
            <a:r>
              <a:rPr kumimoji="0" lang="el-GR" sz="6000" b="0" i="0" u="none" strike="noStrike" kern="1200" cap="none" spc="0" normalizeH="0" baseline="0" noProof="0" dirty="0">
                <a:ln>
                  <a:noFill/>
                </a:ln>
                <a:solidFill>
                  <a:srgbClr val="191919"/>
                </a:solidFill>
                <a:effectLst/>
                <a:uLnTx/>
                <a:uFillTx/>
                <a:latin typeface="Arial" pitchFamily="34" charset="0"/>
                <a:ea typeface="Times New Roman" panose="02020603050405020304" pitchFamily="18" charset="0"/>
                <a:cs typeface="Arial" pitchFamily="34" charset="0"/>
              </a:rPr>
              <a:t>Πουλάει την ψυχή του χωρίς να αναλογίζεται ότι η επιλογή του αυτή θα φέρει μαζί της δυσβάσταχτες συνέπειες. Γι’ αυτόν, άλλωστε, σύμφωνα με τα όσα τον δασκαλέψανε, δεν έχει σημασία τίποτα άλλο παρά το </a:t>
            </a:r>
            <a:r>
              <a:rPr kumimoji="0" lang="el-GR" sz="6000" b="0" i="0" u="none" strike="noStrike" kern="1200" cap="none" spc="0" normalizeH="0" baseline="0" noProof="0" dirty="0" err="1">
                <a:ln>
                  <a:noFill/>
                </a:ln>
                <a:solidFill>
                  <a:srgbClr val="191919"/>
                </a:solidFill>
                <a:effectLst/>
                <a:uLnTx/>
                <a:uFillTx/>
                <a:latin typeface="Arial" pitchFamily="34" charset="0"/>
                <a:ea typeface="Times New Roman" panose="02020603050405020304" pitchFamily="18" charset="0"/>
                <a:cs typeface="Arial" pitchFamily="34" charset="0"/>
              </a:rPr>
              <a:t>φαίνεσθαι</a:t>
            </a:r>
            <a:r>
              <a:rPr kumimoji="0" lang="el-GR" sz="6000" b="0" i="0" u="none" strike="noStrike" kern="1200" cap="none" spc="0" normalizeH="0" baseline="0" noProof="0" dirty="0">
                <a:ln>
                  <a:noFill/>
                </a:ln>
                <a:solidFill>
                  <a:srgbClr val="191919"/>
                </a:solidFill>
                <a:effectLst/>
                <a:uLnTx/>
                <a:uFillTx/>
                <a:latin typeface="Arial" pitchFamily="34" charset="0"/>
                <a:ea typeface="Times New Roman" panose="02020603050405020304" pitchFamily="18" charset="0"/>
                <a:cs typeface="Arial" pitchFamily="34" charset="0"/>
              </a:rPr>
              <a:t>, η εικόνα, ακόμα κι αν είναι απλά η αντανάκλαση ενός εικονικού καθρέπτη. Με την ομορφιά του κι έναν τίτλο ευγενείας μπορεί να έχει όλο τον κόσμο δικό του, όργανό του, κλεισμένο στην παλάμη του, να τον ελέγχει και να χειραγωγεί ανθρώπους κατά πως εκείνον τον ικανοποιεί.</a:t>
            </a:r>
            <a:endParaRPr kumimoji="0" lang="el-GR" sz="6000" b="0" i="0" u="none" strike="noStrike" kern="1200" cap="none" spc="0" normalizeH="0" baseline="0" noProof="0" dirty="0">
              <a:ln>
                <a:noFill/>
              </a:ln>
              <a:solidFill>
                <a:prstClr val="black"/>
              </a:solidFill>
              <a:effectLst/>
              <a:uLnTx/>
              <a:uFillTx/>
              <a:latin typeface="Arial" pitchFamily="34" charset="0"/>
              <a:ea typeface="Calibri" panose="020F0502020204030204" pitchFamily="34" charset="0"/>
              <a:cs typeface="Arial" pitchFamily="34" charset="0"/>
            </a:endParaRPr>
          </a:p>
          <a:p>
            <a:pPr marL="228600" marR="0" lvl="0" indent="-228600" algn="ctr" defTabSz="914400" rtl="0" eaLnBrk="1" fontAlgn="auto" latinLnBrk="0" hangingPunct="1">
              <a:lnSpc>
                <a:spcPct val="107000"/>
              </a:lnSpc>
              <a:spcBef>
                <a:spcPts val="1000"/>
              </a:spcBef>
              <a:spcAft>
                <a:spcPts val="800"/>
              </a:spcAft>
              <a:buClrTx/>
              <a:buSzTx/>
              <a:buFont typeface="Arial" panose="020B0604020202020204" pitchFamily="34" charset="0"/>
              <a:buChar char="•"/>
              <a:tabLst/>
              <a:defRPr/>
            </a:pPr>
            <a:r>
              <a:rPr kumimoji="0" lang="el-GR" sz="2400" b="0" i="0" u="none" strike="noStrike" kern="1200" cap="none" spc="0" normalizeH="0" baseline="0" noProof="0" dirty="0">
                <a:ln>
                  <a:noFill/>
                </a:ln>
                <a:solidFill>
                  <a:srgbClr val="191919"/>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endParaRPr kumimoji="0" lang="el-GR"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0769288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a:solidFill>
                  <a:srgbClr val="000000"/>
                </a:solidFill>
                <a:latin typeface="Cambria" panose="02040503050406030204" pitchFamily="18" charset="0"/>
                <a:ea typeface="Times New Roman" panose="02020603050405020304" pitchFamily="18" charset="0"/>
                <a:cs typeface="Times New Roman" panose="02020603050405020304" pitchFamily="18" charset="0"/>
              </a:rPr>
              <a:t>Ντόριαν</a:t>
            </a:r>
            <a:r>
              <a:rPr lang="el-GR" dirty="0">
                <a:solidFill>
                  <a:srgbClr val="000000"/>
                </a:solidFill>
                <a:latin typeface="Cambria" panose="02040503050406030204" pitchFamily="18" charset="0"/>
                <a:ea typeface="Times New Roman" panose="02020603050405020304" pitchFamily="18" charset="0"/>
                <a:cs typeface="Times New Roman" panose="02020603050405020304" pitchFamily="18" charset="0"/>
              </a:rPr>
              <a:t> </a:t>
            </a:r>
            <a:r>
              <a:rPr lang="el-GR" dirty="0" err="1">
                <a:solidFill>
                  <a:srgbClr val="000000"/>
                </a:solidFill>
                <a:latin typeface="Cambria" panose="02040503050406030204" pitchFamily="18" charset="0"/>
                <a:ea typeface="Times New Roman" panose="02020603050405020304" pitchFamily="18" charset="0"/>
                <a:cs typeface="Times New Roman" panose="02020603050405020304" pitchFamily="18" charset="0"/>
              </a:rPr>
              <a:t>Γκρέι</a:t>
            </a:r>
            <a:r>
              <a:rPr lang="el-GR" dirty="0">
                <a:solidFill>
                  <a:srgbClr val="000000"/>
                </a:solidFill>
                <a:latin typeface="Cambria" panose="02040503050406030204" pitchFamily="18" charset="0"/>
                <a:ea typeface="Times New Roman" panose="02020603050405020304" pitchFamily="18" charset="0"/>
                <a:cs typeface="Times New Roman" panose="02020603050405020304" pitchFamily="18" charset="0"/>
              </a:rPr>
              <a:t> </a:t>
            </a:r>
            <a:endParaRPr lang="el-GR" dirty="0"/>
          </a:p>
        </p:txBody>
      </p:sp>
      <p:sp>
        <p:nvSpPr>
          <p:cNvPr id="3" name="2 - Θέση περιεχομένου"/>
          <p:cNvSpPr>
            <a:spLocks noGrp="1"/>
          </p:cNvSpPr>
          <p:nvPr>
            <p:ph idx="1"/>
          </p:nvPr>
        </p:nvSpPr>
        <p:spPr/>
        <p:txBody>
          <a:bodyPr>
            <a:normAutofit fontScale="92500" lnSpcReduction="10000"/>
          </a:bodyPr>
          <a:lstStyle/>
          <a:p>
            <a:pPr lvl="0"/>
            <a:r>
              <a:rPr lang="el-GR" dirty="0">
                <a:solidFill>
                  <a:srgbClr val="191919"/>
                </a:solidFill>
                <a:latin typeface="Arial" panose="020B0604020202020204" pitchFamily="34" charset="0"/>
                <a:ea typeface="Times New Roman" panose="02020603050405020304" pitchFamily="18" charset="0"/>
                <a:cs typeface="Times New Roman" panose="02020603050405020304" pitchFamily="18" charset="0"/>
              </a:rPr>
              <a:t>Όμως ο </a:t>
            </a:r>
            <a:r>
              <a:rPr lang="el-GR" b="1" dirty="0" err="1">
                <a:solidFill>
                  <a:srgbClr val="191919"/>
                </a:solidFill>
                <a:latin typeface="Arial" panose="020B0604020202020204" pitchFamily="34" charset="0"/>
                <a:ea typeface="Times New Roman" panose="02020603050405020304" pitchFamily="18" charset="0"/>
                <a:cs typeface="Times New Roman" panose="02020603050405020304" pitchFamily="18" charset="0"/>
              </a:rPr>
              <a:t>Ντόριαν</a:t>
            </a:r>
            <a:r>
              <a:rPr lang="el-GR" dirty="0">
                <a:solidFill>
                  <a:srgbClr val="191919"/>
                </a:solidFill>
                <a:latin typeface="Arial" panose="020B0604020202020204" pitchFamily="34" charset="0"/>
                <a:ea typeface="Times New Roman" panose="02020603050405020304" pitchFamily="18" charset="0"/>
                <a:cs typeface="Times New Roman" panose="02020603050405020304" pitchFamily="18" charset="0"/>
              </a:rPr>
              <a:t> παρασύρεται όλο και πιο βαθιά στα σκοτεινά άδυτα της ακολασίας. Το </a:t>
            </a:r>
            <a:r>
              <a:rPr lang="el-GR" dirty="0" err="1">
                <a:solidFill>
                  <a:srgbClr val="191919"/>
                </a:solidFill>
                <a:latin typeface="Arial" panose="020B0604020202020204" pitchFamily="34" charset="0"/>
                <a:ea typeface="Times New Roman" panose="02020603050405020304" pitchFamily="18" charset="0"/>
                <a:cs typeface="Times New Roman" panose="02020603050405020304" pitchFamily="18" charset="0"/>
              </a:rPr>
              <a:t>φαίνεσθαι</a:t>
            </a:r>
            <a:r>
              <a:rPr lang="el-GR" dirty="0">
                <a:solidFill>
                  <a:srgbClr val="191919"/>
                </a:solidFill>
                <a:latin typeface="Arial" panose="020B0604020202020204" pitchFamily="34" charset="0"/>
                <a:ea typeface="Times New Roman" panose="02020603050405020304" pitchFamily="18" charset="0"/>
                <a:cs typeface="Times New Roman" panose="02020603050405020304" pitchFamily="18" charset="0"/>
              </a:rPr>
              <a:t> στον κύκλο του είναι πολύ διαφορετικό από αυτό που πίστευε, και η αλήθεια που κρύβεται κάτω από το αριστοκρατικό, εκλεπτυσμένο και ευγενικό προσωπείο του, πολύ πιο αδυσώπητη και διεφθαρμένη. Και όσο το πρόσωπό του δεν αλλοιώνεται, τόσο αλλοιώνεται η ψυχή του και παραδίδεται όλο και πιο πολύ στα σκοτάδια της ανυπαρξίας. Και τα σημάδια της εσωτερικής αυτής αλλοίωσης μπορεί να μην φαίνονται πάνω στο πρόσωπο και το σώμα του, αλλά μεταφέρονται στο πορτρέτο του εκείνο που αποτελεί αντανάκλαση του παλιού του εαυτού που άξιζε να αγαπηθεί, στο πορτρέτο εκείνο που του έδωσε έναυσμα να πουληθεί με όφελος την αιώνια νιότη, πριν να γίνει αυτός  που έμελλε να γίνει. </a:t>
            </a:r>
            <a:endParaRPr lang="en-US" dirty="0">
              <a:solidFill>
                <a:srgbClr val="191919"/>
              </a:solidFill>
              <a:latin typeface="Arial" panose="020B0604020202020204" pitchFamily="34" charset="0"/>
              <a:ea typeface="Times New Roman" panose="02020603050405020304" pitchFamily="18" charset="0"/>
              <a:cs typeface="Times New Roman" panose="02020603050405020304" pitchFamily="18" charset="0"/>
            </a:endParaRPr>
          </a:p>
          <a:p>
            <a:pPr lvl="0"/>
            <a:r>
              <a:rPr lang="el-GR" dirty="0">
                <a:solidFill>
                  <a:srgbClr val="191919"/>
                </a:solidFill>
                <a:latin typeface="Arial" panose="020B0604020202020204" pitchFamily="34" charset="0"/>
                <a:ea typeface="Times New Roman" panose="02020603050405020304" pitchFamily="18" charset="0"/>
                <a:cs typeface="Times New Roman" panose="02020603050405020304" pitchFamily="18" charset="0"/>
              </a:rPr>
              <a:t>Πόσο βάρος, όμως, μπορεί να αντέξει η ψυχή ενός ανθρώπου; Πόσο μπορεί να αντέξει ο ίδιος ο άνθρωπος συνειδητοποιώντας το δράμα και την φθορά που εκείνος την καταδίκασε; Πόση τραγικότητα μπορείς να συγχωρήσεις στον εαυτό σου όταν καλείσαι να πληρώσεις για τις αμαρτίες σου που πολλές φορές στοίχισαν σε άλλους;</a:t>
            </a:r>
            <a:endParaRPr lang="el-GR"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a:solidFill>
                  <a:srgbClr val="000000"/>
                </a:solidFill>
                <a:latin typeface="Cambria" panose="02040503050406030204" pitchFamily="18" charset="0"/>
                <a:ea typeface="Times New Roman" panose="02020603050405020304" pitchFamily="18" charset="0"/>
                <a:cs typeface="Times New Roman" panose="02020603050405020304" pitchFamily="18" charset="0"/>
              </a:rPr>
              <a:t>Ντόριαν</a:t>
            </a:r>
            <a:r>
              <a:rPr lang="el-GR" dirty="0">
                <a:solidFill>
                  <a:srgbClr val="000000"/>
                </a:solidFill>
                <a:latin typeface="Cambria" panose="02040503050406030204" pitchFamily="18" charset="0"/>
                <a:ea typeface="Times New Roman" panose="02020603050405020304" pitchFamily="18" charset="0"/>
                <a:cs typeface="Times New Roman" panose="02020603050405020304" pitchFamily="18" charset="0"/>
              </a:rPr>
              <a:t> </a:t>
            </a:r>
            <a:r>
              <a:rPr lang="el-GR" dirty="0" err="1">
                <a:solidFill>
                  <a:srgbClr val="000000"/>
                </a:solidFill>
                <a:latin typeface="Cambria" panose="02040503050406030204" pitchFamily="18" charset="0"/>
                <a:ea typeface="Times New Roman" panose="02020603050405020304" pitchFamily="18" charset="0"/>
                <a:cs typeface="Times New Roman" panose="02020603050405020304" pitchFamily="18" charset="0"/>
              </a:rPr>
              <a:t>Γκρέι</a:t>
            </a:r>
            <a:r>
              <a:rPr lang="el-GR" dirty="0">
                <a:solidFill>
                  <a:srgbClr val="000000"/>
                </a:solidFill>
                <a:latin typeface="Cambria" panose="02040503050406030204" pitchFamily="18" charset="0"/>
                <a:ea typeface="Times New Roman" panose="02020603050405020304" pitchFamily="18" charset="0"/>
                <a:cs typeface="Times New Roman" panose="02020603050405020304" pitchFamily="18" charset="0"/>
              </a:rPr>
              <a:t> </a:t>
            </a:r>
            <a:endParaRPr lang="el-GR" dirty="0"/>
          </a:p>
        </p:txBody>
      </p:sp>
      <p:sp>
        <p:nvSpPr>
          <p:cNvPr id="3" name="2 - Θέση περιεχομένου"/>
          <p:cNvSpPr>
            <a:spLocks noGrp="1"/>
          </p:cNvSpPr>
          <p:nvPr>
            <p:ph idx="1"/>
          </p:nvPr>
        </p:nvSpPr>
        <p:spPr/>
        <p:txBody>
          <a:bodyPr>
            <a:normAutofit/>
          </a:bodyPr>
          <a:lstStyle/>
          <a:p>
            <a:r>
              <a:rPr lang="el-GR" dirty="0"/>
              <a:t> Στο τέλος του μυθιστορήματος και μιας ζωής που ζούσε χωρίς ηθικό, αποφάσισε να σπάσει το σύμφωνο καταστρέφοντας το αγαπημένο του πορτρέτο με μια μαχαιριά. Όταν όμως καταστρέφει τον πίνακα, όχι μόνο σπάει την ανταλλαγή, αλλά και το ξόρκι: ο </a:t>
            </a:r>
            <a:r>
              <a:rPr lang="el-GR" dirty="0" err="1"/>
              <a:t>Ντόριαν</a:t>
            </a:r>
            <a:r>
              <a:rPr lang="el-GR" dirty="0"/>
              <a:t> αποκτά την εμφάνιση ενός γέρου, όπως στην πραγματικότητα είναι, και ξαναβρίσκει την ψυχή του . Οι υπηρέτες βρίσκουν το νεκρό και  παραμορφωμένο σώμα του γέρου και το πορτρέτο του με έναν όμορφο και νεαρό άνδρα που δεν υπόκειται στον χρόνο.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4331A0-DBF9-4A7E-9BEF-2A6596B81E70}"/>
              </a:ext>
            </a:extLst>
          </p:cNvPr>
          <p:cNvSpPr>
            <a:spLocks noGrp="1"/>
          </p:cNvSpPr>
          <p:nvPr>
            <p:ph type="ctrTitle"/>
          </p:nvPr>
        </p:nvSpPr>
        <p:spPr>
          <a:xfrm>
            <a:off x="2589213" y="2514601"/>
            <a:ext cx="8915399" cy="713341"/>
          </a:xfrm>
        </p:spPr>
        <p:txBody>
          <a:bodyPr>
            <a:normAutofit fontScale="90000"/>
          </a:bodyPr>
          <a:lstStyle/>
          <a:p>
            <a:r>
              <a:rPr lang="el-GR" sz="4800" dirty="0">
                <a:latin typeface="Arial" panose="020B0604020202020204" pitchFamily="34" charset="0"/>
                <a:cs typeface="Arial" panose="020B0604020202020204" pitchFamily="34" charset="0"/>
              </a:rPr>
              <a:t>Εισαγωγή στον ναρκισσισμό.</a:t>
            </a:r>
            <a:br>
              <a:rPr lang="el-GR" sz="4800" dirty="0">
                <a:latin typeface="Arial" panose="020B0604020202020204" pitchFamily="34" charset="0"/>
                <a:cs typeface="Arial" panose="020B0604020202020204" pitchFamily="34" charset="0"/>
              </a:rPr>
            </a:br>
            <a:br>
              <a:rPr lang="el-GR" sz="4800" dirty="0">
                <a:latin typeface="Arial" panose="020B0604020202020204" pitchFamily="34" charset="0"/>
                <a:cs typeface="Arial" panose="020B0604020202020204" pitchFamily="34" charset="0"/>
              </a:rPr>
            </a:br>
            <a:br>
              <a:rPr lang="el-GR" sz="4800" dirty="0">
                <a:latin typeface="Arial" panose="020B0604020202020204" pitchFamily="34" charset="0"/>
                <a:cs typeface="Arial" panose="020B0604020202020204" pitchFamily="34" charset="0"/>
              </a:rPr>
            </a:br>
            <a:endParaRPr lang="el-GR" sz="4800" dirty="0">
              <a:latin typeface="Arial" panose="020B0604020202020204" pitchFamily="34" charset="0"/>
              <a:cs typeface="Arial" panose="020B0604020202020204" pitchFamily="34" charset="0"/>
            </a:endParaRPr>
          </a:p>
        </p:txBody>
      </p:sp>
      <p:sp>
        <p:nvSpPr>
          <p:cNvPr id="3" name="Υπότιτλος 2">
            <a:extLst>
              <a:ext uri="{FF2B5EF4-FFF2-40B4-BE49-F238E27FC236}">
                <a16:creationId xmlns:a16="http://schemas.microsoft.com/office/drawing/2014/main" id="{7D6C4A2B-D1AC-42E8-AC40-34823E823545}"/>
              </a:ext>
            </a:extLst>
          </p:cNvPr>
          <p:cNvSpPr>
            <a:spLocks noGrp="1"/>
          </p:cNvSpPr>
          <p:nvPr>
            <p:ph type="subTitle" idx="1"/>
          </p:nvPr>
        </p:nvSpPr>
        <p:spPr>
          <a:xfrm>
            <a:off x="2589213" y="3227942"/>
            <a:ext cx="8915399" cy="3398325"/>
          </a:xfrm>
        </p:spPr>
        <p:txBody>
          <a:bodyPr>
            <a:noAutofit/>
          </a:bodyPr>
          <a:lstStyle/>
          <a:p>
            <a:pPr marL="285750" indent="-285750">
              <a:buFont typeface="Wingdings" panose="05000000000000000000" pitchFamily="2" charset="2"/>
              <a:buChar char="Ø"/>
            </a:pPr>
            <a:r>
              <a:rPr lang="el-GR" sz="1600" dirty="0">
                <a:latin typeface="Arial" panose="020B0604020202020204" pitchFamily="34" charset="0"/>
                <a:cs typeface="Arial" panose="020B0604020202020204" pitchFamily="34" charset="0"/>
              </a:rPr>
              <a:t>Ο </a:t>
            </a:r>
            <a:r>
              <a:rPr lang="en-GB" sz="1600" dirty="0">
                <a:latin typeface="Arial" panose="020B0604020202020204" pitchFamily="34" charset="0"/>
                <a:cs typeface="Arial" panose="020B0604020202020204" pitchFamily="34" charset="0"/>
              </a:rPr>
              <a:t>Freud </a:t>
            </a:r>
            <a:r>
              <a:rPr lang="el-GR" sz="1600" dirty="0">
                <a:latin typeface="Arial" panose="020B0604020202020204" pitchFamily="34" charset="0"/>
                <a:cs typeface="Arial" panose="020B0604020202020204" pitchFamily="34" charset="0"/>
              </a:rPr>
              <a:t>μας πληροφορεί ότι στην αρχή της εργασίας δανείστηκε τον όρο από τον </a:t>
            </a:r>
            <a:r>
              <a:rPr lang="en-GB" sz="1600" dirty="0">
                <a:latin typeface="Arial" panose="020B0604020202020204" pitchFamily="34" charset="0"/>
                <a:cs typeface="Arial" panose="020B0604020202020204" pitchFamily="34" charset="0"/>
              </a:rPr>
              <a:t>Paul Nacke,</a:t>
            </a:r>
            <a:r>
              <a:rPr lang="el-GR" sz="1600" dirty="0">
                <a:latin typeface="Arial" panose="020B0604020202020204" pitchFamily="34" charset="0"/>
                <a:cs typeface="Arial" panose="020B0604020202020204" pitchFamily="34" charset="0"/>
              </a:rPr>
              <a:t> ο οποίος τον είχε χρησιμοποιήσει το 1899 για να περιγράψει τη συμπεριφορά ενός ατόμου που μεταχειρίζεται το σώμα του ως σεξουαλικό αντικείμενο μέχρι να πετύχει πλήρη ερωτική ικανοποίηση από αυτό.</a:t>
            </a:r>
            <a:endParaRPr lang="en-GB" sz="16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l-GR" sz="1600" dirty="0">
                <a:latin typeface="Arial" panose="020B0604020202020204" pitchFamily="34" charset="0"/>
                <a:cs typeface="Arial" panose="020B0604020202020204" pitchFamily="34" charset="0"/>
              </a:rPr>
              <a:t>Στο συμπέρασμα  στο οποίο οδηγήθηκε ο  </a:t>
            </a:r>
            <a:r>
              <a:rPr lang="en-GB" sz="1600" dirty="0">
                <a:latin typeface="Arial" panose="020B0604020202020204" pitchFamily="34" charset="0"/>
                <a:cs typeface="Arial" panose="020B0604020202020204" pitchFamily="34" charset="0"/>
              </a:rPr>
              <a:t>Freud </a:t>
            </a:r>
            <a:r>
              <a:rPr lang="el-GR" sz="1600" dirty="0">
                <a:latin typeface="Arial" panose="020B0604020202020204" pitchFamily="34" charset="0"/>
                <a:cs typeface="Arial" panose="020B0604020202020204" pitchFamily="34" charset="0"/>
              </a:rPr>
              <a:t> είναι ότι το φαινόμενο αφορά όχι μόνο τις διαστροφές και την ομοφυλοφιλία  αλλά  το γενικό πληθυσμό. Ο φυσιολογικός ναρκισσισμός διαπιστώνεται από την μελέτη της σχιζοφρένειας .Οι ασθενείς αυτοί χαρακτηρίζονται από μεγαλομανία και από την απόσυρση των επενδύσεων από το εξωτερικό περιβάλλον ενώ αντίθετα οι υστερικοί αν και έχουν διακόψει τη σχέση τους με την πραγματικότητα</a:t>
            </a:r>
            <a:r>
              <a:rPr lang="en-US" sz="1600" dirty="0">
                <a:latin typeface="Arial" panose="020B0604020202020204" pitchFamily="34" charset="0"/>
                <a:cs typeface="Arial" panose="020B0604020202020204" pitchFamily="34" charset="0"/>
              </a:rPr>
              <a:t> </a:t>
            </a:r>
            <a:r>
              <a:rPr lang="el-GR" sz="1600" dirty="0">
                <a:latin typeface="Arial" panose="020B0604020202020204" pitchFamily="34" charset="0"/>
                <a:cs typeface="Arial" panose="020B0604020202020204" pitchFamily="34" charset="0"/>
              </a:rPr>
              <a:t>στην περιοχή του συμπτώματος ,δεν έχουν διακόψει την ερωτική τους σχέση με τα πρόσωπα και τα πράγματα διατηρώντας τα στη φαντασία τους, ενώ οι ψυχωτικοί αποσύρουν τη λίμπιντο από τα αντικείμενα του  εξωτερικού κόσμου χωρίς να τα έχουν υποκαταστήσει στις φαντασιώσεις τους με αλλά.</a:t>
            </a:r>
          </a:p>
        </p:txBody>
      </p:sp>
    </p:spTree>
    <p:extLst>
      <p:ext uri="{BB962C8B-B14F-4D97-AF65-F5344CB8AC3E}">
        <p14:creationId xmlns:p14="http://schemas.microsoft.com/office/powerpoint/2010/main" val="29199167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a:xfrm>
            <a:off x="2589212" y="2795450"/>
            <a:ext cx="8915400" cy="3115771"/>
          </a:xfrm>
        </p:spPr>
        <p:txBody>
          <a:bodyPr>
            <a:normAutofit/>
          </a:bodyPr>
          <a:lstStyle/>
          <a:p>
            <a:pPr marL="0" lvl="0" indent="0" algn="ctr" defTabSz="914400">
              <a:lnSpc>
                <a:spcPct val="90000"/>
              </a:lnSpc>
              <a:spcAft>
                <a:spcPts val="750"/>
              </a:spcAft>
              <a:buClrTx/>
              <a:buNone/>
              <a:defRPr/>
            </a:pPr>
            <a:r>
              <a:rPr lang="el-GR" dirty="0">
                <a:solidFill>
                  <a:srgbClr val="000000"/>
                </a:solidFill>
                <a:latin typeface="Arial" panose="020B0604020202020204" pitchFamily="34" charset="0"/>
                <a:ea typeface="Times New Roman" panose="02020603050405020304" pitchFamily="18" charset="0"/>
              </a:rPr>
              <a:t>Το πορτρέτο γερνά, αλλά ο </a:t>
            </a:r>
            <a:r>
              <a:rPr lang="el-GR" dirty="0" err="1">
                <a:solidFill>
                  <a:srgbClr val="000000"/>
                </a:solidFill>
                <a:latin typeface="Arial" panose="020B0604020202020204" pitchFamily="34" charset="0"/>
                <a:ea typeface="Times New Roman" panose="02020603050405020304" pitchFamily="18" charset="0"/>
              </a:rPr>
              <a:t>Ντόριαν</a:t>
            </a:r>
            <a:r>
              <a:rPr lang="el-GR" dirty="0">
                <a:solidFill>
                  <a:srgbClr val="000000"/>
                </a:solidFill>
                <a:latin typeface="Arial" panose="020B0604020202020204" pitchFamily="34" charset="0"/>
                <a:ea typeface="Times New Roman" panose="02020603050405020304" pitchFamily="18" charset="0"/>
              </a:rPr>
              <a:t> παραμένει νέος.</a:t>
            </a:r>
            <a:endParaRPr lang="el-GR" dirty="0">
              <a:solidFill>
                <a:prstClr val="black"/>
              </a:solidFill>
              <a:latin typeface="Times New Roman" panose="02020603050405020304" pitchFamily="18" charset="0"/>
              <a:ea typeface="Times New Roman" panose="02020603050405020304" pitchFamily="18" charset="0"/>
            </a:endParaRPr>
          </a:p>
          <a:p>
            <a:pPr marL="0" lvl="0" indent="0" algn="ctr" defTabSz="914400">
              <a:lnSpc>
                <a:spcPct val="90000"/>
              </a:lnSpc>
              <a:spcAft>
                <a:spcPts val="750"/>
              </a:spcAft>
              <a:buClrTx/>
              <a:buNone/>
              <a:defRPr/>
            </a:pPr>
            <a:r>
              <a:rPr lang="el-GR" dirty="0">
                <a:solidFill>
                  <a:srgbClr val="000000"/>
                </a:solidFill>
                <a:latin typeface="Arial" panose="020B0604020202020204" pitchFamily="34" charset="0"/>
                <a:ea typeface="Times New Roman" panose="02020603050405020304" pitchFamily="18" charset="0"/>
              </a:rPr>
              <a:t>Ο </a:t>
            </a:r>
            <a:r>
              <a:rPr lang="el-GR" dirty="0" err="1">
                <a:solidFill>
                  <a:srgbClr val="000000"/>
                </a:solidFill>
                <a:latin typeface="Arial" panose="020B0604020202020204" pitchFamily="34" charset="0"/>
                <a:ea typeface="Times New Roman" panose="02020603050405020304" pitchFamily="18" charset="0"/>
              </a:rPr>
              <a:t>Ντόριαν</a:t>
            </a:r>
            <a:r>
              <a:rPr lang="el-GR" dirty="0">
                <a:solidFill>
                  <a:srgbClr val="000000"/>
                </a:solidFill>
                <a:latin typeface="Arial" panose="020B0604020202020204" pitchFamily="34" charset="0"/>
                <a:ea typeface="Times New Roman" panose="02020603050405020304" pitchFamily="18" charset="0"/>
              </a:rPr>
              <a:t> –η όψη της τελειότητας χωρίς συναίσθημα– αντανακλά ολόκληρη την κοινωνία. Ηδονισμός, εμμονή με την όψη, λατρεία του ειδώλου, καταστροφική φύση του ναρκισσισμού.</a:t>
            </a:r>
            <a:endParaRPr lang="el-GR" dirty="0">
              <a:solidFill>
                <a:prstClr val="black"/>
              </a:solidFill>
              <a:latin typeface="Times New Roman" panose="02020603050405020304" pitchFamily="18" charset="0"/>
              <a:ea typeface="Times New Roman" panose="02020603050405020304" pitchFamily="18" charset="0"/>
            </a:endParaRPr>
          </a:p>
          <a:p>
            <a:pPr marL="0" lvl="0" indent="0" algn="ctr" defTabSz="914400">
              <a:lnSpc>
                <a:spcPct val="90000"/>
              </a:lnSpc>
              <a:spcAft>
                <a:spcPts val="750"/>
              </a:spcAft>
              <a:buClrTx/>
              <a:buNone/>
              <a:defRPr/>
            </a:pPr>
            <a:r>
              <a:rPr lang="el-GR" dirty="0">
                <a:solidFill>
                  <a:srgbClr val="000000"/>
                </a:solidFill>
                <a:latin typeface="Arial" panose="020B0604020202020204" pitchFamily="34" charset="0"/>
                <a:ea typeface="Times New Roman" panose="02020603050405020304" pitchFamily="18" charset="0"/>
              </a:rPr>
              <a:t>Ένας ολόκληρος κόσμος με ένα κινητό στο χέρι </a:t>
            </a:r>
            <a:r>
              <a:rPr lang="el-GR" dirty="0" err="1">
                <a:solidFill>
                  <a:srgbClr val="000000"/>
                </a:solidFill>
                <a:latin typeface="Arial" panose="020B0604020202020204" pitchFamily="34" charset="0"/>
                <a:ea typeface="Times New Roman" panose="02020603050405020304" pitchFamily="18" charset="0"/>
              </a:rPr>
              <a:t>αυτοφωτογραφίζεται</a:t>
            </a:r>
            <a:r>
              <a:rPr lang="el-GR" dirty="0">
                <a:solidFill>
                  <a:srgbClr val="000000"/>
                </a:solidFill>
                <a:latin typeface="Arial" panose="020B0604020202020204" pitchFamily="34" charset="0"/>
                <a:ea typeface="Times New Roman" panose="02020603050405020304" pitchFamily="18" charset="0"/>
              </a:rPr>
              <a:t>. Η γενιά των </a:t>
            </a:r>
            <a:r>
              <a:rPr lang="el-GR" dirty="0" err="1">
                <a:solidFill>
                  <a:srgbClr val="000000"/>
                </a:solidFill>
                <a:latin typeface="Arial" panose="020B0604020202020204" pitchFamily="34" charset="0"/>
                <a:ea typeface="Times New Roman" panose="02020603050405020304" pitchFamily="18" charset="0"/>
              </a:rPr>
              <a:t>selfies</a:t>
            </a:r>
            <a:r>
              <a:rPr lang="el-GR" dirty="0">
                <a:solidFill>
                  <a:srgbClr val="000000"/>
                </a:solidFill>
                <a:latin typeface="Arial" panose="020B0604020202020204" pitchFamily="34" charset="0"/>
                <a:ea typeface="Times New Roman" panose="02020603050405020304" pitchFamily="18" charset="0"/>
              </a:rPr>
              <a:t>, της ανάγκης αποδοχής μέσα από τα μέσα κοινωνικής δικτύωσης, της συχνής </a:t>
            </a:r>
            <a:r>
              <a:rPr lang="el-GR" dirty="0" err="1">
                <a:solidFill>
                  <a:srgbClr val="000000"/>
                </a:solidFill>
                <a:latin typeface="Arial" panose="020B0604020202020204" pitchFamily="34" charset="0"/>
                <a:ea typeface="Times New Roman" panose="02020603050405020304" pitchFamily="18" charset="0"/>
              </a:rPr>
              <a:t>αυτοέκθεσης</a:t>
            </a:r>
            <a:r>
              <a:rPr lang="el-GR" dirty="0">
                <a:solidFill>
                  <a:srgbClr val="000000"/>
                </a:solidFill>
                <a:latin typeface="Arial" panose="020B0604020202020204" pitchFamily="34" charset="0"/>
                <a:ea typeface="Times New Roman" panose="02020603050405020304" pitchFamily="18" charset="0"/>
              </a:rPr>
              <a:t>, κοιτάζει με αμηχανία το πορτρέτο του </a:t>
            </a:r>
            <a:r>
              <a:rPr lang="el-GR" dirty="0" err="1">
                <a:solidFill>
                  <a:srgbClr val="000000"/>
                </a:solidFill>
                <a:latin typeface="Arial" panose="020B0604020202020204" pitchFamily="34" charset="0"/>
                <a:ea typeface="Times New Roman" panose="02020603050405020304" pitchFamily="18" charset="0"/>
              </a:rPr>
              <a:t>Ντόριαν</a:t>
            </a:r>
            <a:r>
              <a:rPr lang="el-GR" dirty="0">
                <a:solidFill>
                  <a:srgbClr val="000000"/>
                </a:solidFill>
                <a:latin typeface="Arial" panose="020B0604020202020204" pitchFamily="34" charset="0"/>
                <a:ea typeface="Times New Roman" panose="02020603050405020304" pitchFamily="18" charset="0"/>
              </a:rPr>
              <a:t>. Μήπως όμως είναι αντανάκλαση; </a:t>
            </a:r>
            <a:endParaRPr lang="el-GR" dirty="0">
              <a:solidFill>
                <a:prstClr val="black"/>
              </a:solidFill>
              <a:latin typeface="Times New Roman" panose="02020603050405020304" pitchFamily="18" charset="0"/>
              <a:ea typeface="Times New Roman" panose="02020603050405020304" pitchFamily="18" charset="0"/>
            </a:endParaRPr>
          </a:p>
          <a:p>
            <a:endParaRPr lang="el-GR" dirty="0"/>
          </a:p>
        </p:txBody>
      </p:sp>
      <p:pic>
        <p:nvPicPr>
          <p:cNvPr id="1027" name="Picture 3" descr="C:\Users\ΓΙΑΝΝΗΣ\Desktop\selfie_example.jpg"/>
          <p:cNvPicPr>
            <a:picLocks noChangeAspect="1" noChangeArrowheads="1"/>
          </p:cNvPicPr>
          <p:nvPr/>
        </p:nvPicPr>
        <p:blipFill>
          <a:blip r:embed="rId2" cstate="print"/>
          <a:srcRect/>
          <a:stretch>
            <a:fillRect/>
          </a:stretch>
        </p:blipFill>
        <p:spPr bwMode="auto">
          <a:xfrm>
            <a:off x="2259874" y="512173"/>
            <a:ext cx="6032355" cy="2231027"/>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ΕΥΧΑΡΙΣΤΟΥΜΕ ΠΟΛΎ ΓΙΑ ΤΗΝ ΠΡΟΣΟΧΗ ΣΑΣ ΔΗΜΗΤΡΑ ,ΧΡΙΣΤΙΝΑ, ΜΑΡΙΑ.</a:t>
            </a:r>
          </a:p>
        </p:txBody>
      </p:sp>
      <p:pic>
        <p:nvPicPr>
          <p:cNvPr id="4" name="3 - Θέση περιεχομένου" descr="thank-you_311382010-696x470.jpg"/>
          <p:cNvPicPr>
            <a:picLocks noGrp="1" noChangeAspect="1"/>
          </p:cNvPicPr>
          <p:nvPr>
            <p:ph idx="1"/>
          </p:nvPr>
        </p:nvPicPr>
        <p:blipFill>
          <a:blip r:embed="rId2" cstate="print"/>
          <a:stretch>
            <a:fillRect/>
          </a:stretch>
        </p:blipFill>
        <p:spPr>
          <a:xfrm>
            <a:off x="4249400" y="2133600"/>
            <a:ext cx="5595026" cy="377825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AD9B245-375D-4499-8D9B-009281011543}"/>
              </a:ext>
            </a:extLst>
          </p:cNvPr>
          <p:cNvSpPr>
            <a:spLocks noGrp="1"/>
          </p:cNvSpPr>
          <p:nvPr>
            <p:ph type="title"/>
          </p:nvPr>
        </p:nvSpPr>
        <p:spPr/>
        <p:txBody>
          <a:bodyPr>
            <a:noAutofit/>
          </a:bodyPr>
          <a:lstStyle/>
          <a:p>
            <a:pPr marL="342900" marR="0" lvl="0" indent="-342900" defTabSz="457200" rtl="0" eaLnBrk="1" fontAlgn="auto" latinLnBrk="0" hangingPunct="1">
              <a:lnSpc>
                <a:spcPct val="107000"/>
              </a:lnSpc>
              <a:spcBef>
                <a:spcPts val="1000"/>
              </a:spcBef>
              <a:spcAft>
                <a:spcPts val="800"/>
              </a:spcAft>
              <a:tabLst/>
              <a:defRPr/>
            </a:pPr>
            <a:r>
              <a:rPr kumimoji="0" lang="el-GR" sz="20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Calibri" panose="020F0502020204030204" pitchFamily="34" charset="0"/>
                <a:cs typeface="Times New Roman" panose="02020603050405020304" pitchFamily="18" charset="0"/>
              </a:rPr>
              <a:t>Στο τέλος του πρώτου άρθρου ο</a:t>
            </a:r>
            <a:r>
              <a:rPr kumimoji="0" lang="en-US" sz="20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Calibri" panose="020F0502020204030204" pitchFamily="34" charset="0"/>
                <a:cs typeface="Times New Roman" panose="02020603050405020304" pitchFamily="18" charset="0"/>
              </a:rPr>
              <a:t> Freud</a:t>
            </a:r>
            <a:r>
              <a:rPr kumimoji="0" lang="el-GR" sz="20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Calibri" panose="020F0502020204030204" pitchFamily="34" charset="0"/>
                <a:cs typeface="Times New Roman" panose="02020603050405020304" pitchFamily="18" charset="0"/>
              </a:rPr>
              <a:t>  θέτει δύο καίρια ερωτήματα.</a:t>
            </a:r>
            <a:br>
              <a:rPr kumimoji="0" lang="el-GR" sz="20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Calibri" panose="020F0502020204030204" pitchFamily="34" charset="0"/>
                <a:cs typeface="Times New Roman" panose="02020603050405020304" pitchFamily="18" charset="0"/>
              </a:rPr>
            </a:br>
            <a:r>
              <a:rPr kumimoji="0" lang="el-GR" sz="20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Calibri" panose="020F0502020204030204" pitchFamily="34" charset="0"/>
                <a:cs typeface="Times New Roman" panose="02020603050405020304" pitchFamily="18" charset="0"/>
              </a:rPr>
              <a:t>α) Πώς σχετίζεται ο ναρκισσισμός με τον </a:t>
            </a:r>
            <a:r>
              <a:rPr kumimoji="0" lang="el-GR" sz="2000" b="0" i="0" u="none" strike="noStrike" kern="1200" cap="none" spc="0" normalizeH="0" baseline="0" noProof="0" dirty="0" err="1">
                <a:ln>
                  <a:noFill/>
                </a:ln>
                <a:solidFill>
                  <a:prstClr val="black">
                    <a:lumMod val="75000"/>
                    <a:lumOff val="25000"/>
                  </a:prstClr>
                </a:solidFill>
                <a:effectLst/>
                <a:uLnTx/>
                <a:uFillTx/>
                <a:latin typeface="Calibri" panose="020F0502020204030204" pitchFamily="34" charset="0"/>
                <a:ea typeface="Calibri" panose="020F0502020204030204" pitchFamily="34" charset="0"/>
                <a:cs typeface="Times New Roman" panose="02020603050405020304" pitchFamily="18" charset="0"/>
              </a:rPr>
              <a:t>αυτόερωτισμό</a:t>
            </a:r>
            <a:r>
              <a:rPr kumimoji="0" lang="el-GR" sz="20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Calibri" panose="020F0502020204030204" pitchFamily="34" charset="0"/>
                <a:cs typeface="Times New Roman" panose="02020603050405020304" pitchFamily="18" charset="0"/>
              </a:rPr>
              <a:t>? </a:t>
            </a:r>
            <a:br>
              <a:rPr lang="el-GR" sz="2000" dirty="0">
                <a:solidFill>
                  <a:prstClr val="black">
                    <a:lumMod val="75000"/>
                    <a:lumOff val="25000"/>
                  </a:prstClr>
                </a:solidFill>
                <a:latin typeface="Calibri" panose="020F0502020204030204" pitchFamily="34" charset="0"/>
                <a:ea typeface="Calibri" panose="020F0502020204030204" pitchFamily="34" charset="0"/>
                <a:cs typeface="Times New Roman" panose="02020603050405020304" pitchFamily="18" charset="0"/>
              </a:rPr>
            </a:br>
            <a:r>
              <a:rPr kumimoji="0" lang="el-GR" sz="20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Calibri" panose="020F0502020204030204" pitchFamily="34" charset="0"/>
                <a:cs typeface="Times New Roman" panose="02020603050405020304" pitchFamily="18" charset="0"/>
              </a:rPr>
              <a:t> β) Γιατί είναι διαφορετικές οι ενορμήσεις του Εγώ από τις σεξουαλικές ενορμήσεις? </a:t>
            </a:r>
            <a:br>
              <a:rPr kumimoji="0" lang="el-GR" sz="20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Calibri" panose="020F0502020204030204" pitchFamily="34" charset="0"/>
                <a:cs typeface="Times New Roman" panose="02020603050405020304" pitchFamily="18" charset="0"/>
              </a:rPr>
            </a:br>
            <a:endParaRPr lang="el-GR" sz="2000" dirty="0"/>
          </a:p>
        </p:txBody>
      </p:sp>
      <p:sp>
        <p:nvSpPr>
          <p:cNvPr id="3" name="Θέση περιεχομένου 2">
            <a:extLst>
              <a:ext uri="{FF2B5EF4-FFF2-40B4-BE49-F238E27FC236}">
                <a16:creationId xmlns:a16="http://schemas.microsoft.com/office/drawing/2014/main" id="{630DB745-9484-44F7-9023-0A77A9A99698}"/>
              </a:ext>
            </a:extLst>
          </p:cNvPr>
          <p:cNvSpPr>
            <a:spLocks noGrp="1"/>
          </p:cNvSpPr>
          <p:nvPr>
            <p:ph idx="1"/>
          </p:nvPr>
        </p:nvSpPr>
        <p:spPr/>
        <p:txBody>
          <a:bodyPr>
            <a:normAutofit/>
          </a:bodyPr>
          <a:lstStyle/>
          <a:p>
            <a:pPr>
              <a:lnSpc>
                <a:spcPct val="107000"/>
              </a:lnSpc>
              <a:spcAft>
                <a:spcPts val="80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Σε σχέση με το πρώτο ερώτημα</a:t>
            </a:r>
            <a:r>
              <a:rPr lang="en-US" dirty="0">
                <a:solidFill>
                  <a:prstClr val="black">
                    <a:lumMod val="75000"/>
                    <a:lumOff val="25000"/>
                  </a:prstClr>
                </a:solidFill>
                <a:latin typeface="Calibri" panose="020F0502020204030204" pitchFamily="34" charset="0"/>
                <a:ea typeface="Calibri" panose="020F0502020204030204" pitchFamily="34" charset="0"/>
                <a:cs typeface="Times New Roman" panose="02020603050405020304" pitchFamily="18" charset="0"/>
              </a:rPr>
              <a:t> </a:t>
            </a:r>
            <a:r>
              <a:rPr lang="el-GR" dirty="0">
                <a:solidFill>
                  <a:prstClr val="black">
                    <a:lumMod val="75000"/>
                    <a:lumOff val="25000"/>
                  </a:prstClr>
                </a:solidFill>
                <a:latin typeface="Calibri" panose="020F0502020204030204" pitchFamily="34" charset="0"/>
                <a:ea typeface="Calibri" panose="020F0502020204030204" pitchFamily="34" charset="0"/>
                <a:cs typeface="Times New Roman" panose="02020603050405020304" pitchFamily="18" charset="0"/>
              </a:rPr>
              <a:t> ο </a:t>
            </a:r>
            <a:r>
              <a:rPr lang="en-US" dirty="0">
                <a:solidFill>
                  <a:prstClr val="black">
                    <a:lumMod val="75000"/>
                    <a:lumOff val="25000"/>
                  </a:prstClr>
                </a:solidFill>
                <a:latin typeface="Calibri" panose="020F0502020204030204" pitchFamily="34" charset="0"/>
                <a:ea typeface="Calibri" panose="020F0502020204030204" pitchFamily="34" charset="0"/>
                <a:cs typeface="Times New Roman" panose="02020603050405020304" pitchFamily="18" charset="0"/>
              </a:rPr>
              <a:t>Freud</a:t>
            </a:r>
            <a:r>
              <a:rPr lang="el-GR" sz="1800" dirty="0">
                <a:effectLst/>
                <a:latin typeface="Calibri" panose="020F0502020204030204" pitchFamily="34" charset="0"/>
                <a:ea typeface="Calibri" panose="020F0502020204030204" pitchFamily="34" charset="0"/>
                <a:cs typeface="Times New Roman" panose="02020603050405020304" pitchFamily="18" charset="0"/>
              </a:rPr>
              <a:t> απαντάει ότι το </a:t>
            </a:r>
            <a:r>
              <a:rPr lang="el-GR" dirty="0">
                <a:latin typeface="Calibri" panose="020F0502020204030204" pitchFamily="34" charset="0"/>
                <a:ea typeface="Calibri" panose="020F0502020204030204" pitchFamily="34" charset="0"/>
                <a:cs typeface="Times New Roman" panose="02020603050405020304" pitchFamily="18" charset="0"/>
              </a:rPr>
              <a:t>Ε</a:t>
            </a:r>
            <a:r>
              <a:rPr lang="el-GR" sz="1800" dirty="0">
                <a:effectLst/>
                <a:latin typeface="Calibri" panose="020F0502020204030204" pitchFamily="34" charset="0"/>
                <a:ea typeface="Calibri" panose="020F0502020204030204" pitchFamily="34" charset="0"/>
                <a:cs typeface="Times New Roman" panose="02020603050405020304" pitchFamily="18" charset="0"/>
              </a:rPr>
              <a:t>γώ δεν υπάρχει από την αρχή της ζωής αλλά αναπτύσσεται σταδιακά ενώ αντίθετα τα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αυτοερωτικά</a:t>
            </a:r>
            <a:r>
              <a:rPr lang="el-GR" sz="1800" dirty="0">
                <a:effectLst/>
                <a:latin typeface="Calibri" panose="020F0502020204030204" pitchFamily="34" charset="0"/>
                <a:ea typeface="Calibri" panose="020F0502020204030204" pitchFamily="34" charset="0"/>
                <a:cs typeface="Times New Roman" panose="02020603050405020304" pitchFamily="18" charset="0"/>
              </a:rPr>
              <a:t> ένστικτα υπάρχουν από την αρχή. Συνεπώς κάτι πρέπει να προστεθεί στον αυτοερωτισμό για να διαμορφωθεί ο ναρκισσισμός. </a:t>
            </a:r>
          </a:p>
          <a:p>
            <a:pPr>
              <a:lnSpc>
                <a:spcPct val="107000"/>
              </a:lnSpc>
              <a:spcAft>
                <a:spcPts val="80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Σε σχέση με το δεύτερο ερώτημα ο </a:t>
            </a:r>
            <a:r>
              <a:rPr lang="en-US" dirty="0">
                <a:solidFill>
                  <a:prstClr val="black">
                    <a:lumMod val="75000"/>
                    <a:lumOff val="25000"/>
                  </a:prstClr>
                </a:solidFill>
                <a:latin typeface="Calibri" panose="020F0502020204030204" pitchFamily="34" charset="0"/>
                <a:ea typeface="Calibri" panose="020F0502020204030204" pitchFamily="34" charset="0"/>
                <a:cs typeface="Times New Roman" panose="02020603050405020304" pitchFamily="18" charset="0"/>
              </a:rPr>
              <a:t>Freud  </a:t>
            </a:r>
            <a:r>
              <a:rPr lang="el-GR" sz="1800" dirty="0">
                <a:effectLst/>
                <a:latin typeface="Calibri" panose="020F0502020204030204" pitchFamily="34" charset="0"/>
                <a:ea typeface="Calibri" panose="020F0502020204030204" pitchFamily="34" charset="0"/>
                <a:cs typeface="Times New Roman" panose="02020603050405020304" pitchFamily="18" charset="0"/>
              </a:rPr>
              <a:t>λέει ότι υπάρχει αναγκαιότητα να διατηρηθεί η διάκριση μεταξύ σεξουαλικών και άλλων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ενορμήσεων</a:t>
            </a:r>
            <a:r>
              <a:rPr lang="el-GR" sz="1800" dirty="0">
                <a:effectLst/>
                <a:latin typeface="Calibri" panose="020F0502020204030204" pitchFamily="34" charset="0"/>
                <a:ea typeface="Calibri" panose="020F0502020204030204" pitchFamily="34" charset="0"/>
                <a:cs typeface="Times New Roman" panose="02020603050405020304" pitchFamily="18" charset="0"/>
              </a:rPr>
              <a:t>  του Εγώ αφενός γιατί αυτή προκύπτει  από την ανάλυση των νευρώσεων και αφετέρου γιατί υποδηλώνεται από τα εξής φαινόμενα από τη δημοφιλή διάκριση μεταξύ πείνας και αγάπης, από την </a:t>
            </a:r>
            <a:r>
              <a:rPr lang="el-GR" dirty="0">
                <a:latin typeface="Calibri" panose="020F0502020204030204" pitchFamily="34" charset="0"/>
                <a:ea typeface="Calibri" panose="020F0502020204030204" pitchFamily="34" charset="0"/>
                <a:cs typeface="Times New Roman" panose="02020603050405020304" pitchFamily="18" charset="0"/>
              </a:rPr>
              <a:t>διττή(διπλή) </a:t>
            </a:r>
            <a:r>
              <a:rPr lang="el-GR" sz="1800" dirty="0">
                <a:effectLst/>
                <a:latin typeface="Calibri" panose="020F0502020204030204" pitchFamily="34" charset="0"/>
                <a:ea typeface="Calibri" panose="020F0502020204030204" pitchFamily="34" charset="0"/>
                <a:cs typeface="Times New Roman" panose="02020603050405020304" pitchFamily="18" charset="0"/>
              </a:rPr>
              <a:t>φύση της αποστολής του ατόμου στη ζωή, δηλαδή την αναπαραγωγή και την επιβίωση, και τέλος από τη χημική βάση των </a:t>
            </a:r>
            <a:r>
              <a:rPr lang="el-GR" dirty="0">
                <a:latin typeface="Calibri" panose="020F0502020204030204" pitchFamily="34" charset="0"/>
                <a:ea typeface="Calibri" panose="020F0502020204030204" pitchFamily="34" charset="0"/>
                <a:cs typeface="Times New Roman" panose="02020603050405020304" pitchFamily="18" charset="0"/>
              </a:rPr>
              <a:t>ψυχικών</a:t>
            </a:r>
            <a:r>
              <a:rPr lang="el-GR" sz="1800" dirty="0">
                <a:effectLst/>
                <a:latin typeface="Calibri" panose="020F0502020204030204" pitchFamily="34" charset="0"/>
                <a:ea typeface="Calibri" panose="020F0502020204030204" pitchFamily="34" charset="0"/>
                <a:cs typeface="Times New Roman" panose="02020603050405020304" pitchFamily="18" charset="0"/>
              </a:rPr>
              <a:t> φαινομένων και ιδιαίτερα της σεξουαλικής ζωής.</a:t>
            </a:r>
          </a:p>
          <a:p>
            <a:endParaRPr lang="el-GR" dirty="0"/>
          </a:p>
        </p:txBody>
      </p:sp>
    </p:spTree>
    <p:extLst>
      <p:ext uri="{BB962C8B-B14F-4D97-AF65-F5344CB8AC3E}">
        <p14:creationId xmlns:p14="http://schemas.microsoft.com/office/powerpoint/2010/main" val="1975038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7923FEC-5C00-4AC9-832A-A24FFE785E6F}"/>
              </a:ext>
            </a:extLst>
          </p:cNvPr>
          <p:cNvSpPr>
            <a:spLocks noGrp="1"/>
          </p:cNvSpPr>
          <p:nvPr>
            <p:ph type="title"/>
          </p:nvPr>
        </p:nvSpPr>
        <p:spPr/>
        <p:txBody>
          <a:bodyPr>
            <a:normAutofit/>
          </a:bodyPr>
          <a:lstStyle/>
          <a:p>
            <a:r>
              <a:rPr lang="el-GR" sz="2000" dirty="0"/>
              <a:t>Μία πρόβλεψη του </a:t>
            </a:r>
            <a:r>
              <a:rPr lang="en-GB" sz="2000" dirty="0"/>
              <a:t>Freud…</a:t>
            </a:r>
            <a:r>
              <a:rPr lang="el-GR" sz="2000" dirty="0"/>
              <a:t>Όπως οι νευρώσεις μεταβίβασης μας επέτρεψαν να παρακολουθήσουμε τις λιβιδινικές ενορμήσεις έτσι η  σχιζοφρένεια και η παράνοια θα ρίξουν φως στην ψυχολογία του Εγώ.</a:t>
            </a:r>
          </a:p>
        </p:txBody>
      </p:sp>
      <p:sp>
        <p:nvSpPr>
          <p:cNvPr id="3" name="Θέση περιεχομένου 2">
            <a:extLst>
              <a:ext uri="{FF2B5EF4-FFF2-40B4-BE49-F238E27FC236}">
                <a16:creationId xmlns:a16="http://schemas.microsoft.com/office/drawing/2014/main" id="{0FE023ED-D88E-4D73-9A9A-98B9B40E3689}"/>
              </a:ext>
            </a:extLst>
          </p:cNvPr>
          <p:cNvSpPr>
            <a:spLocks noGrp="1"/>
          </p:cNvSpPr>
          <p:nvPr>
            <p:ph idx="1"/>
          </p:nvPr>
        </p:nvSpPr>
        <p:spPr>
          <a:xfrm>
            <a:off x="2589212" y="2133600"/>
            <a:ext cx="8915400" cy="4404986"/>
          </a:xfrm>
        </p:spPr>
        <p:txBody>
          <a:bodyPr>
            <a:normAutofit fontScale="47500" lnSpcReduction="20000"/>
          </a:bodyPr>
          <a:lstStyle/>
          <a:p>
            <a:r>
              <a:rPr lang="en-US" sz="3800" dirty="0">
                <a:solidFill>
                  <a:prstClr val="black">
                    <a:lumMod val="75000"/>
                    <a:lumOff val="25000"/>
                  </a:prstClr>
                </a:solidFill>
                <a:latin typeface="Arial" pitchFamily="34" charset="0"/>
                <a:ea typeface="Calibri" panose="020F0502020204030204" pitchFamily="34" charset="0"/>
                <a:cs typeface="Arial" pitchFamily="34" charset="0"/>
              </a:rPr>
              <a:t> O Freud</a:t>
            </a:r>
            <a:r>
              <a:rPr lang="el-GR" sz="3800" i="0" dirty="0">
                <a:solidFill>
                  <a:srgbClr val="1C1E21"/>
                </a:solidFill>
                <a:effectLst/>
                <a:latin typeface="Arial" panose="020B0604020202020204" pitchFamily="34" charset="0"/>
                <a:cs typeface="Arial" pitchFamily="34" charset="0"/>
              </a:rPr>
              <a:t> προκειμένου να ρίξει φως στην προβληματική του ναρκισσισμού στρέφει το ενδιαφέρον του εκτός από τη μελέτη των ψυχώσεων στις οργανικές παθήσεις στην υποχονδρία και στην ερωτική ζωή των δύο φίλων. </a:t>
            </a:r>
            <a:r>
              <a:rPr lang="el-GR" sz="3800" dirty="0">
                <a:solidFill>
                  <a:srgbClr val="1C1E21"/>
                </a:solidFill>
                <a:latin typeface="Arial" panose="020B0604020202020204" pitchFamily="34" charset="0"/>
                <a:cs typeface="Arial" pitchFamily="34" charset="0"/>
              </a:rPr>
              <a:t>Περιγράφει πως το άτομο που πάσχει από μια </a:t>
            </a:r>
            <a:r>
              <a:rPr lang="el-GR" sz="3800" i="1" dirty="0">
                <a:solidFill>
                  <a:srgbClr val="1C1E21"/>
                </a:solidFill>
                <a:latin typeface="Arial" panose="020B0604020202020204" pitchFamily="34" charset="0"/>
                <a:cs typeface="Arial" pitchFamily="34" charset="0"/>
              </a:rPr>
              <a:t>οργανική ασθένεια </a:t>
            </a:r>
            <a:r>
              <a:rPr lang="el-GR" sz="3800" dirty="0">
                <a:solidFill>
                  <a:srgbClr val="1C1E21"/>
                </a:solidFill>
                <a:latin typeface="Arial" panose="020B0604020202020204" pitchFamily="34" charset="0"/>
                <a:cs typeface="Arial" pitchFamily="34" charset="0"/>
              </a:rPr>
              <a:t>αποσύρει το ενδιαφέρον του από τον εξωτερικό κόσμο ,στο βαθμό που δεν αφορά την ασθένειά του .Σ</a:t>
            </a:r>
            <a:r>
              <a:rPr lang="el-GR" sz="3800" i="0" dirty="0">
                <a:solidFill>
                  <a:srgbClr val="1C1E21"/>
                </a:solidFill>
                <a:effectLst/>
                <a:latin typeface="Arial" panose="020B0604020202020204" pitchFamily="34" charset="0"/>
                <a:cs typeface="Arial" pitchFamily="34" charset="0"/>
              </a:rPr>
              <a:t>την αρρώστια όπως και στον ύπνο η λίμπιντο επιστρέφει στο Εγώ και ο άρρωστος ,όπως αυτός που προσπαθεί να κοιμηθεί , αποσύρει τη λίμπιντο ακόμα και από τα πιο ερωτικά του αντικείμενα.</a:t>
            </a:r>
          </a:p>
          <a:p>
            <a:pPr algn="l"/>
            <a:r>
              <a:rPr lang="el-GR" sz="3800" i="0" dirty="0">
                <a:solidFill>
                  <a:srgbClr val="1C1E21"/>
                </a:solidFill>
                <a:effectLst/>
                <a:latin typeface="Arial" pitchFamily="34" charset="0"/>
                <a:cs typeface="Arial" pitchFamily="34" charset="0"/>
              </a:rPr>
              <a:t>Κλείνοντας την εργασία του κάνει μία αναφορά στη μεταβίβαση που απορρέει από τα ναρκισσιστικά ελλείμματα του ασθενούς και εφιστά την προσοχή σε αυτό που αποκαλεί θεραπεία μέσω του έρωτα, ο ασθενής έχοντας άρει μερικώς τις απωθήσεις του στη θεραπεία διακόπτει την ανάλυση του για να ερωτευτεί και να εξαρτηθεί από κάποιον που εκπληρώνει το ιδεώδες του Εγώ. Σχολιάζει τη σημασία του ιδεώδους του Εγώ στην κατανόηση της ψυχολογίας των μαζών, όταν το ιδεώδες του ατόμου συναντά εκείνο του κοινωνικού συνόλου .Στην περίπτωση αποτυχίας αυτής της συνάντηση</a:t>
            </a:r>
            <a:r>
              <a:rPr lang="el-GR" sz="3800" dirty="0">
                <a:solidFill>
                  <a:srgbClr val="1C1E21"/>
                </a:solidFill>
                <a:latin typeface="Arial" panose="020B0604020202020204" pitchFamily="34" charset="0"/>
                <a:cs typeface="Arial" pitchFamily="34" charset="0"/>
              </a:rPr>
              <a:t>ς α</a:t>
            </a:r>
            <a:r>
              <a:rPr lang="el-GR" sz="3800" i="0" dirty="0">
                <a:solidFill>
                  <a:srgbClr val="1C1E21"/>
                </a:solidFill>
                <a:effectLst/>
                <a:latin typeface="Arial" panose="020B0604020202020204" pitchFamily="34" charset="0"/>
                <a:cs typeface="Arial" pitchFamily="34" charset="0"/>
              </a:rPr>
              <a:t>πελευθερώνεται μεγάλη ποσότητα ομοφυλοφιλικής λίμπιντο που μετατρέπεται σε αίσθημα ενοχής και κοινωνικό άγχος.</a:t>
            </a:r>
          </a:p>
          <a:p>
            <a:endParaRPr lang="el-GR" dirty="0"/>
          </a:p>
        </p:txBody>
      </p:sp>
    </p:spTree>
    <p:extLst>
      <p:ext uri="{BB962C8B-B14F-4D97-AF65-F5344CB8AC3E}">
        <p14:creationId xmlns:p14="http://schemas.microsoft.com/office/powerpoint/2010/main" val="3520854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 </a:t>
            </a:r>
            <a:r>
              <a:rPr lang="en-US" dirty="0"/>
              <a:t>Michael </a:t>
            </a:r>
            <a:r>
              <a:rPr lang="en-US" dirty="0" err="1"/>
              <a:t>Balint</a:t>
            </a:r>
            <a:r>
              <a:rPr lang="en-US" dirty="0"/>
              <a:t> (1960)</a:t>
            </a:r>
            <a:r>
              <a:rPr lang="el-GR" dirty="0"/>
              <a:t>κλινικά δεδομένα για το ναρκισσισμό.</a:t>
            </a:r>
          </a:p>
        </p:txBody>
      </p:sp>
      <p:sp>
        <p:nvSpPr>
          <p:cNvPr id="3" name="2 - Θέση περιεχομένου"/>
          <p:cNvSpPr>
            <a:spLocks noGrp="1"/>
          </p:cNvSpPr>
          <p:nvPr>
            <p:ph idx="1"/>
          </p:nvPr>
        </p:nvSpPr>
        <p:spPr/>
        <p:txBody>
          <a:bodyPr>
            <a:normAutofit fontScale="92500"/>
          </a:bodyPr>
          <a:lstStyle/>
          <a:p>
            <a:r>
              <a:rPr lang="el-GR" sz="2400" dirty="0"/>
              <a:t>Σκοπός τού</a:t>
            </a:r>
            <a:r>
              <a:rPr lang="en-US" sz="2400" dirty="0"/>
              <a:t> </a:t>
            </a:r>
            <a:r>
              <a:rPr lang="el-GR" sz="2400" dirty="0"/>
              <a:t>Β</a:t>
            </a:r>
            <a:r>
              <a:rPr lang="en-US" sz="2400" dirty="0" err="1"/>
              <a:t>alint</a:t>
            </a:r>
            <a:r>
              <a:rPr lang="el-GR" sz="2400" dirty="0"/>
              <a:t> είναι να δείξει ότι οι παρατηρήσεις πάνω στις οποίες στηρίχθηκε ο </a:t>
            </a:r>
            <a:r>
              <a:rPr lang="en-US" sz="2400" dirty="0">
                <a:solidFill>
                  <a:prstClr val="black">
                    <a:lumMod val="75000"/>
                    <a:lumOff val="25000"/>
                  </a:prstClr>
                </a:solidFill>
                <a:latin typeface="Calibri" panose="020F0502020204030204" pitchFamily="34" charset="0"/>
                <a:ea typeface="Calibri" panose="020F0502020204030204" pitchFamily="34" charset="0"/>
                <a:cs typeface="Times New Roman" panose="02020603050405020304" pitchFamily="18" charset="0"/>
              </a:rPr>
              <a:t>Freud</a:t>
            </a:r>
            <a:r>
              <a:rPr lang="el-GR" sz="2400" dirty="0"/>
              <a:t> και η επόμενη θεωρητικοί για την υπόθεση του πρωτογενούς ναρκισσισμού αποτελούν ενδείξεις για την ύπαρξη μόνο δευτερογενούς ναρκισσισμό </a:t>
            </a:r>
            <a:r>
              <a:rPr lang="en-US" sz="2400" dirty="0"/>
              <a:t>.</a:t>
            </a:r>
            <a:endParaRPr lang="el-GR" sz="2400" dirty="0"/>
          </a:p>
          <a:p>
            <a:r>
              <a:rPr lang="el-GR" sz="2400" dirty="0"/>
              <a:t>Θεωρεί για παράδειγμα ότι η ταύτιση με τον γονέα του αντίθετου φύλου, στην ομοφυλοφιλία, προηγείται της ναρκισσιστικής επιλογής αντικειμένου.Επισης η εξιδανίκευση και η σεξουαλική υπερτίμηση καθώς και η παντοδυναμία των  παιδιών και αυτή των πρωτόγονων φυλών θεωρούνται δευτερογενή φαινόμενα.</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Σχιζοφρένεια και σχετικές διαταραχές</a:t>
            </a:r>
          </a:p>
        </p:txBody>
      </p:sp>
      <p:sp>
        <p:nvSpPr>
          <p:cNvPr id="3" name="2 - Θέση περιεχομένου"/>
          <p:cNvSpPr>
            <a:spLocks noGrp="1"/>
          </p:cNvSpPr>
          <p:nvPr>
            <p:ph idx="1"/>
          </p:nvPr>
        </p:nvSpPr>
        <p:spPr>
          <a:xfrm>
            <a:off x="2589212" y="2133600"/>
            <a:ext cx="8915400" cy="4455090"/>
          </a:xfrm>
        </p:spPr>
        <p:txBody>
          <a:bodyPr>
            <a:noAutofit/>
          </a:bodyPr>
          <a:lstStyle/>
          <a:p>
            <a:r>
              <a:rPr lang="el-GR" dirty="0">
                <a:latin typeface="Arial" pitchFamily="34" charset="0"/>
                <a:cs typeface="Arial" pitchFamily="34" charset="0"/>
              </a:rPr>
              <a:t>Για τον </a:t>
            </a:r>
            <a:r>
              <a:rPr lang="en-US" dirty="0" err="1">
                <a:latin typeface="Arial" pitchFamily="34" charset="0"/>
                <a:cs typeface="Arial" pitchFamily="34" charset="0"/>
              </a:rPr>
              <a:t>B</a:t>
            </a:r>
            <a:r>
              <a:rPr lang="el-GR" dirty="0" err="1">
                <a:latin typeface="Arial" pitchFamily="34" charset="0"/>
                <a:cs typeface="Arial" pitchFamily="34" charset="0"/>
              </a:rPr>
              <a:t>alint</a:t>
            </a:r>
            <a:r>
              <a:rPr lang="el-GR" dirty="0">
                <a:latin typeface="Arial" pitchFamily="34" charset="0"/>
                <a:cs typeface="Arial" pitchFamily="34" charset="0"/>
              </a:rPr>
              <a:t> η απόσυρση στην ψύχωση είναι φαινομενική</a:t>
            </a:r>
            <a:r>
              <a:rPr lang="en-US" dirty="0">
                <a:latin typeface="Arial" pitchFamily="34" charset="0"/>
                <a:cs typeface="Arial" pitchFamily="34" charset="0"/>
              </a:rPr>
              <a:t>.</a:t>
            </a:r>
            <a:r>
              <a:rPr lang="el-GR" dirty="0">
                <a:latin typeface="Arial" pitchFamily="34" charset="0"/>
                <a:cs typeface="Arial" pitchFamily="34" charset="0"/>
              </a:rPr>
              <a:t> Οι </a:t>
            </a:r>
            <a:r>
              <a:rPr lang="en-US" dirty="0">
                <a:latin typeface="Arial" pitchFamily="34" charset="0"/>
                <a:cs typeface="Arial" pitchFamily="34" charset="0"/>
              </a:rPr>
              <a:t> </a:t>
            </a:r>
            <a:r>
              <a:rPr lang="el-GR" dirty="0">
                <a:latin typeface="Arial" pitchFamily="34" charset="0"/>
                <a:cs typeface="Arial" pitchFamily="34" charset="0"/>
              </a:rPr>
              <a:t>σχιζοφρενείς αποσύρονται από τις φυσιολογικές σχέσεις αντικειμένου, είναι όμως ικανοί  για άλλου τύπου σχέσεις και σε αυτό αποσκοπεί η μετατροπή της ψυχαναλυτικής τεχνικής και του πλαισίου . Όσο πιο </a:t>
            </a:r>
            <a:r>
              <a:rPr lang="el-GR" dirty="0" err="1">
                <a:latin typeface="Arial" pitchFamily="34" charset="0"/>
                <a:cs typeface="Arial" pitchFamily="34" charset="0"/>
              </a:rPr>
              <a:t>παλινδρομημένος</a:t>
            </a:r>
            <a:r>
              <a:rPr lang="el-GR" dirty="0">
                <a:latin typeface="Arial" pitchFamily="34" charset="0"/>
                <a:cs typeface="Arial" pitchFamily="34" charset="0"/>
              </a:rPr>
              <a:t> είναι ο ασθενής τόσο πιο ευαίσθητος γίνεται στις αλλαγές του περιβάλλοντος .</a:t>
            </a:r>
          </a:p>
          <a:p>
            <a:r>
              <a:rPr lang="el-GR" dirty="0">
                <a:latin typeface="Arial" pitchFamily="34" charset="0"/>
                <a:cs typeface="Arial" pitchFamily="34" charset="0"/>
              </a:rPr>
              <a:t>Παρομοίως οι άνθρωποι με ναρκισσιστικές προσωπικότητες είναι πολύ ευαίσθητοι σε κάθε αποτυχία του περιβάλλοντος όσον αφορά τη μεταχείριση τους, πληγώνονται εύκολα και είναι μόνο φαινομενικά ασφαλείς και ανεξάρτητοι. Ζουν μαζί με το διχοτομημένο  διπλό τους αντικείμενο το οποίο κατά κανόνα είναι ικανό για φυσιολογικές σχέσεις αντικειμένου και απαραίτητο για να τους στηρίζει. </a:t>
            </a:r>
          </a:p>
          <a:p>
            <a:r>
              <a:rPr lang="el-GR" dirty="0">
                <a:latin typeface="Arial" pitchFamily="34" charset="0"/>
                <a:cs typeface="Arial" pitchFamily="34" charset="0"/>
              </a:rPr>
              <a:t> Στην πραγματική ζωή αυτό το αντικείμενο είναι συνήθως η μητέρα τους ενώ στην τέχνη έχει αποδοθεί με διάσημα λογοτεχνικά ζευγάρια όπως Δον Κιχώτης και </a:t>
            </a:r>
            <a:r>
              <a:rPr lang="en-US" dirty="0">
                <a:latin typeface="Arial" pitchFamily="34" charset="0"/>
                <a:cs typeface="Arial" pitchFamily="34" charset="0"/>
              </a:rPr>
              <a:t>o </a:t>
            </a:r>
            <a:r>
              <a:rPr lang="el-GR" dirty="0" err="1">
                <a:latin typeface="Arial" pitchFamily="34" charset="0"/>
                <a:cs typeface="Arial" pitchFamily="34" charset="0"/>
              </a:rPr>
              <a:t>Σάντσο</a:t>
            </a:r>
            <a:r>
              <a:rPr lang="el-GR" dirty="0">
                <a:latin typeface="Arial" pitchFamily="34" charset="0"/>
                <a:cs typeface="Arial" pitchFamily="34" charset="0"/>
              </a:rPr>
              <a:t> </a:t>
            </a:r>
            <a:r>
              <a:rPr lang="el-GR" dirty="0" err="1">
                <a:latin typeface="Arial" pitchFamily="34" charset="0"/>
                <a:cs typeface="Arial" pitchFamily="34" charset="0"/>
              </a:rPr>
              <a:t>Πάντσο</a:t>
            </a:r>
            <a:r>
              <a:rPr lang="el-GR" dirty="0">
                <a:latin typeface="Arial" pitchFamily="34" charset="0"/>
                <a:cs typeface="Arial" pitchFamily="34" charset="0"/>
              </a:rPr>
              <a:t>. Την ίδια εικόνα παρουσιάζουν και οι αλκοολικοί ειδικά οι περιστασιακοί χρήστες για τους οποίους το αλκοόλ είναι απαραίτητο προκειμένου να βρεθούν σε κατάσταση απόλυτης αρμονίας με το περιβάλλον τους</a:t>
            </a:r>
            <a:r>
              <a:rPr lang="en-US" dirty="0">
                <a:latin typeface="Arial" pitchFamily="34" charset="0"/>
                <a:cs typeface="Arial" pitchFamily="34" charset="0"/>
              </a:rPr>
              <a:t>.</a:t>
            </a:r>
            <a:endParaRPr lang="el-GR" dirty="0">
              <a:latin typeface="Arial" pitchFamily="34" charset="0"/>
              <a:cs typeface="Arial" pitchFamily="34" charset="0"/>
            </a:endParaRPr>
          </a:p>
          <a:p>
            <a:pPr>
              <a:buNone/>
            </a:pPr>
            <a:br>
              <a:rPr lang="el-GR" dirty="0">
                <a:latin typeface="Arial" pitchFamily="34" charset="0"/>
                <a:cs typeface="Arial" pitchFamily="34" charset="0"/>
              </a:rPr>
            </a:br>
            <a:endParaRPr lang="el-GR"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Ενήλικη αγάπη</a:t>
            </a:r>
          </a:p>
        </p:txBody>
      </p:sp>
      <p:sp>
        <p:nvSpPr>
          <p:cNvPr id="3" name="2 - Θέση περιεχομένου"/>
          <p:cNvSpPr>
            <a:spLocks noGrp="1"/>
          </p:cNvSpPr>
          <p:nvPr>
            <p:ph idx="1"/>
          </p:nvPr>
        </p:nvSpPr>
        <p:spPr/>
        <p:txBody>
          <a:bodyPr/>
          <a:lstStyle/>
          <a:p>
            <a:r>
              <a:rPr lang="el-GR" dirty="0"/>
              <a:t>Στην ενήλικη ζωή ο πιο συνήθης τρόπος για να ανακτήσει  κάνεις την αρχέγονη αρμονία με το περιβάλλον είναι να μετατρέψει ένα αδιάφορο η και εχθρικό αντικείμενο μέσω της κατάκτησης σε ένα πρόθυμο συνεργάτη ο οποίος προσωρινά τουλάχιστον θα δεχθεί τον κοινό στόχο και σκοπό .</a:t>
            </a:r>
          </a:p>
          <a:p>
            <a:r>
              <a:rPr lang="el-GR" dirty="0"/>
              <a:t>Άλλοι τρόποι επιστροφής στην πρωταρχική αγάπη αποτελούν η θρησκευτική έξαρση ,οι στιγμές καλλιτεχνικής δημιουργίας και στην ανάλυση ορισμένες φάσεις έντονης παλινδρόμησης.</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592925" y="624110"/>
            <a:ext cx="8911687" cy="1559532"/>
          </a:xfrm>
        </p:spPr>
        <p:txBody>
          <a:bodyPr>
            <a:normAutofit fontScale="90000"/>
          </a:bodyPr>
          <a:lstStyle/>
          <a:p>
            <a:r>
              <a:rPr lang="el-GR" dirty="0" err="1"/>
              <a:t>Herbert</a:t>
            </a:r>
            <a:r>
              <a:rPr lang="el-GR" dirty="0"/>
              <a:t> </a:t>
            </a:r>
            <a:r>
              <a:rPr lang="en-US" dirty="0" err="1"/>
              <a:t>R</a:t>
            </a:r>
            <a:r>
              <a:rPr lang="el-GR" dirty="0" err="1"/>
              <a:t>osenfeld</a:t>
            </a:r>
            <a:r>
              <a:rPr lang="el-GR" dirty="0"/>
              <a:t> </a:t>
            </a:r>
            <a:r>
              <a:rPr lang="en-US" dirty="0"/>
              <a:t>(</a:t>
            </a:r>
            <a:r>
              <a:rPr lang="el-GR" dirty="0"/>
              <a:t>1964</a:t>
            </a:r>
            <a:r>
              <a:rPr lang="en-US" dirty="0"/>
              <a:t>)</a:t>
            </a:r>
            <a:r>
              <a:rPr lang="el-GR" dirty="0"/>
              <a:t> μία κλινική προσέγγιση στην ψυχοπαθολογία του ναρκισσισμού.</a:t>
            </a:r>
          </a:p>
        </p:txBody>
      </p:sp>
      <p:sp>
        <p:nvSpPr>
          <p:cNvPr id="3" name="2 - Θέση περιεχομένου"/>
          <p:cNvSpPr>
            <a:spLocks noGrp="1"/>
          </p:cNvSpPr>
          <p:nvPr>
            <p:ph idx="1"/>
          </p:nvPr>
        </p:nvSpPr>
        <p:spPr/>
        <p:txBody>
          <a:bodyPr/>
          <a:lstStyle/>
          <a:p>
            <a:r>
              <a:rPr lang="en-US" dirty="0"/>
              <a:t> O </a:t>
            </a:r>
            <a:r>
              <a:rPr lang="el-GR" dirty="0" err="1"/>
              <a:t>Herbert</a:t>
            </a:r>
            <a:r>
              <a:rPr lang="el-GR" dirty="0"/>
              <a:t> </a:t>
            </a:r>
            <a:r>
              <a:rPr lang="en-US" dirty="0"/>
              <a:t>R</a:t>
            </a:r>
            <a:r>
              <a:rPr lang="el-GR" dirty="0" err="1"/>
              <a:t>osenfeld</a:t>
            </a:r>
            <a:r>
              <a:rPr lang="el-GR" dirty="0"/>
              <a:t> μας υπενθυμίζει ότι οι περισσότεροι ψυχαναλυτές μετά τον  </a:t>
            </a:r>
            <a:r>
              <a:rPr lang="en-US" dirty="0"/>
              <a:t>F</a:t>
            </a:r>
            <a:r>
              <a:rPr lang="el-GR" dirty="0" err="1"/>
              <a:t>reud</a:t>
            </a:r>
            <a:r>
              <a:rPr lang="el-GR" dirty="0"/>
              <a:t> οι οποίοι ασχολήθηκαν με ναρκισσιστικές ψυχολογίες διαφώνησαν με την άποψη ότι οι συγκεκριμένοι ασθενείς δεν έχουν ικανότητα για μεταβίβαση .ο  </a:t>
            </a:r>
            <a:r>
              <a:rPr lang="en-US" dirty="0"/>
              <a:t>R</a:t>
            </a:r>
            <a:r>
              <a:rPr lang="el-GR" dirty="0" err="1"/>
              <a:t>osenfeld</a:t>
            </a:r>
            <a:r>
              <a:rPr lang="el-GR" dirty="0"/>
              <a:t> υποστηρίζει ότι οι όροι πρωτογενής και δευτερογενής ναρκισσισμός δεν είναι πολύ χρήσιμοι για να περιγράψουν κλινικά φαινόμενα και ισχυρίζεται ότι πολλές κλινικές καταστάσεις οι οποίες προσομοιάζουν με αυτό που ο </a:t>
            </a:r>
            <a:r>
              <a:rPr lang="en-US" dirty="0" err="1"/>
              <a:t>F</a:t>
            </a:r>
            <a:r>
              <a:rPr lang="el-GR" dirty="0" err="1"/>
              <a:t>reud</a:t>
            </a:r>
            <a:r>
              <a:rPr lang="el-GR" dirty="0"/>
              <a:t> περιέγραψε ως πρωτογενή ναρκισσισμό είναι στην πραγματικότητα πρωτόγονες σχέσεις αντικειμένου.</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a:t>Herbert</a:t>
            </a:r>
            <a:r>
              <a:rPr lang="el-GR" dirty="0"/>
              <a:t> </a:t>
            </a:r>
            <a:r>
              <a:rPr lang="en-US" dirty="0"/>
              <a:t>R</a:t>
            </a:r>
            <a:r>
              <a:rPr lang="el-GR" dirty="0" err="1"/>
              <a:t>osenfeld</a:t>
            </a:r>
            <a:r>
              <a:rPr lang="el-GR" dirty="0"/>
              <a:t>.</a:t>
            </a:r>
          </a:p>
        </p:txBody>
      </p:sp>
      <p:sp>
        <p:nvSpPr>
          <p:cNvPr id="3" name="2 - Θέση περιεχομένου"/>
          <p:cNvSpPr>
            <a:spLocks noGrp="1"/>
          </p:cNvSpPr>
          <p:nvPr>
            <p:ph idx="1"/>
          </p:nvPr>
        </p:nvSpPr>
        <p:spPr/>
        <p:txBody>
          <a:bodyPr/>
          <a:lstStyle/>
          <a:p>
            <a:r>
              <a:rPr lang="el-GR" dirty="0"/>
              <a:t>Σε όλες τις πρωτόγονες ναρκισσιστικές σχέσεις η παντοδυναμία η </a:t>
            </a:r>
            <a:r>
              <a:rPr lang="el-GR" dirty="0" err="1"/>
              <a:t>ενδοβολή</a:t>
            </a:r>
            <a:r>
              <a:rPr lang="el-GR" dirty="0"/>
              <a:t> και η προβολή παίζουν καθοριστικό ρόλο. Στην </a:t>
            </a:r>
            <a:r>
              <a:rPr lang="el-GR" dirty="0" err="1"/>
              <a:t>ενδοβολή</a:t>
            </a:r>
            <a:r>
              <a:rPr lang="el-GR" dirty="0"/>
              <a:t> όταν ένα αντικείμενο συνήθως μερικό, ενσωματώνεται παντοδύναμα ,ότι χωρίζει το υποκείμενο από το αντικείμενο διαψεύδεται και τα όρια μεταξύ εαυτού και αντικειμένου παύουν να υπάρχουν. Στις </a:t>
            </a:r>
            <a:r>
              <a:rPr lang="el-GR" dirty="0" err="1"/>
              <a:t>προβλητικές</a:t>
            </a:r>
            <a:r>
              <a:rPr lang="el-GR" dirty="0"/>
              <a:t> ταυτίσεις μέρη του εαυτού εισέρχονται παντοδύναμα στο αντικείμενο είτε γιατί είναι ανεπιθύμητα για το υποκείμενο είτε για να καταλάβουν κομμάτια του αντικειμένου και κατά αυτόν τον τρόπο πάλι να εξαλείψουν τις διαφορές και να διαψεύσουν τους αποχωρισμούς</a:t>
            </a:r>
            <a:r>
              <a:rPr lang="en-US" dirty="0"/>
              <a:t>.</a:t>
            </a:r>
            <a:r>
              <a:rPr lang="el-GR" dirty="0"/>
              <a:t> </a:t>
            </a:r>
          </a:p>
        </p:txBody>
      </p:sp>
    </p:spTree>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655</TotalTime>
  <Words>2459</Words>
  <Application>Microsoft Office PowerPoint</Application>
  <PresentationFormat>Ευρεία οθόνη</PresentationFormat>
  <Paragraphs>58</Paragraphs>
  <Slides>21</Slides>
  <Notes>1</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21</vt:i4>
      </vt:variant>
    </vt:vector>
  </HeadingPairs>
  <TitlesOfParts>
    <vt:vector size="29" baseType="lpstr">
      <vt:lpstr>Arial</vt:lpstr>
      <vt:lpstr>Calibri</vt:lpstr>
      <vt:lpstr>Cambria</vt:lpstr>
      <vt:lpstr>Century Gothic</vt:lpstr>
      <vt:lpstr>Times New Roman</vt:lpstr>
      <vt:lpstr>Wingdings</vt:lpstr>
      <vt:lpstr>Wingdings 3</vt:lpstr>
      <vt:lpstr>Θρόισμα</vt:lpstr>
      <vt:lpstr>   Δέκα κείμενα γύρω από τον ναρκισσισμό, Χρήστος Χομπάς. </vt:lpstr>
      <vt:lpstr>Εισαγωγή στον ναρκισσισμό.   </vt:lpstr>
      <vt:lpstr>Στο τέλος του πρώτου άρθρου ο Freud  θέτει δύο καίρια ερωτήματα. α) Πώς σχετίζεται ο ναρκισσισμός με τον αυτόερωτισμό?   β) Γιατί είναι διαφορετικές οι ενορμήσεις του Εγώ από τις σεξουαλικές ενορμήσεις?  </vt:lpstr>
      <vt:lpstr>Μία πρόβλεψη του Freud…Όπως οι νευρώσεις μεταβίβασης μας επέτρεψαν να παρακολουθήσουμε τις λιβιδινικές ενορμήσεις έτσι η  σχιζοφρένεια και η παράνοια θα ρίξουν φως στην ψυχολογία του Εγώ.</vt:lpstr>
      <vt:lpstr> Michael Balint (1960)κλινικά δεδομένα για το ναρκισσισμό.</vt:lpstr>
      <vt:lpstr>Σχιζοφρένεια και σχετικές διαταραχές</vt:lpstr>
      <vt:lpstr>Ενήλικη αγάπη</vt:lpstr>
      <vt:lpstr>Herbert Rosenfeld (1964) μία κλινική προσέγγιση στην ψυχοπαθολογία του ναρκισσισμού.</vt:lpstr>
      <vt:lpstr>Herbert Rosenfeld.</vt:lpstr>
      <vt:lpstr>Herbert Rosenfeld</vt:lpstr>
      <vt:lpstr>Heinz Kohut 1966 μορφές και μεταμορφώσεις του ναρκισσισμού.</vt:lpstr>
      <vt:lpstr>Heinz Kohut</vt:lpstr>
      <vt:lpstr>Heinz Kohut</vt:lpstr>
      <vt:lpstr>Heinz Kohut</vt:lpstr>
      <vt:lpstr> Όσκαρ Ουάιλντ “Το πορτρέτο του Ντόριαν” Γκρέι δημοσιεύθηκε το 1891 και αναφέρεται στη λαχτάρα του ανθρώπου να διατηρήσει άφθαρτη, από τον αμείλικτο χρόνο, τη νιότη του και την ομορφιά του.</vt:lpstr>
      <vt:lpstr>Ντόριαν Γκρέι </vt:lpstr>
      <vt:lpstr>Ντόριαν Γκρέι </vt:lpstr>
      <vt:lpstr>Ντόριαν Γκρέι </vt:lpstr>
      <vt:lpstr>Ντόριαν Γκρέι </vt:lpstr>
      <vt:lpstr>Παρουσίαση του PowerPoint</vt:lpstr>
      <vt:lpstr>ΕΥΧΑΡΙΣΤΟΥΜΕ ΠΟΛΎ ΓΙΑ ΤΗΝ ΠΡΟΣΟΧΗ ΣΑΣ ΔΗΜΗΤΡΑ ,ΧΡΙΣΤΙΝΑ, ΜΑΡΙΑ.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Δέκα κείμενα γύρω από τον ναρκισσισμό</dc:title>
  <dc:creator>psixiatr14 psixiatr</dc:creator>
  <cp:lastModifiedBy>psixiatr14 psixiatr</cp:lastModifiedBy>
  <cp:revision>84</cp:revision>
  <dcterms:created xsi:type="dcterms:W3CDTF">2021-03-10T18:35:01Z</dcterms:created>
  <dcterms:modified xsi:type="dcterms:W3CDTF">2021-03-22T19:16:49Z</dcterms:modified>
</cp:coreProperties>
</file>