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0"/>
  </p:notesMasterIdLst>
  <p:sldIdLst>
    <p:sldId id="256" r:id="rId2"/>
    <p:sldId id="259" r:id="rId3"/>
    <p:sldId id="260" r:id="rId4"/>
    <p:sldId id="262" r:id="rId5"/>
    <p:sldId id="271" r:id="rId6"/>
    <p:sldId id="263" r:id="rId7"/>
    <p:sldId id="264" r:id="rId8"/>
    <p:sldId id="265" r:id="rId9"/>
    <p:sldId id="266" r:id="rId10"/>
    <p:sldId id="267" r:id="rId11"/>
    <p:sldId id="268" r:id="rId12"/>
    <p:sldId id="269" r:id="rId13"/>
    <p:sldId id="270" r:id="rId14"/>
    <p:sldId id="272" r:id="rId15"/>
    <p:sldId id="277" r:id="rId16"/>
    <p:sldId id="278" r:id="rId17"/>
    <p:sldId id="274" r:id="rId18"/>
    <p:sldId id="276"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FF9C3C-0671-4451-9503-5F9851352763}" type="datetimeFigureOut">
              <a:rPr lang="el-GR" smtClean="0"/>
              <a:pPr/>
              <a:t>26/3/2021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977CDD-172C-428B-B7F4-61560AF7D73E}"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Ιάκωβος </a:t>
            </a:r>
            <a:r>
              <a:rPr lang="el-GR" dirty="0" err="1" smtClean="0"/>
              <a:t>Κλεώπας</a:t>
            </a:r>
            <a:r>
              <a:rPr lang="en-US" dirty="0" smtClean="0"/>
              <a:t>:</a:t>
            </a:r>
            <a:r>
              <a:rPr lang="en-US" baseline="0" dirty="0" smtClean="0"/>
              <a:t> </a:t>
            </a:r>
            <a:r>
              <a:rPr lang="el-GR" baseline="0" dirty="0" err="1" smtClean="0"/>
              <a:t>ψυχοπαθολόγος</a:t>
            </a:r>
            <a:r>
              <a:rPr lang="el-GR" baseline="0" dirty="0" smtClean="0"/>
              <a:t> και </a:t>
            </a:r>
            <a:r>
              <a:rPr lang="el-GR" baseline="0" dirty="0" err="1" smtClean="0"/>
              <a:t>νευροψυχολόγος</a:t>
            </a:r>
            <a:r>
              <a:rPr lang="el-GR" baseline="0" dirty="0" smtClean="0"/>
              <a:t>, διδάκτωρ ψυχολογίας, είναι μέλος της Ελληνικής Ψυχαναλυτικής  Εταιρείας, της Διεθνούς Ψυχαναλυτικής  Ένωσης (</a:t>
            </a:r>
            <a:r>
              <a:rPr lang="en-US" baseline="0" dirty="0" smtClean="0"/>
              <a:t>IPA) </a:t>
            </a:r>
            <a:r>
              <a:rPr lang="el-GR" baseline="0" dirty="0" smtClean="0"/>
              <a:t>και της Ελληνικής Ψυχοσωματικής Εταιρείας. </a:t>
            </a:r>
            <a:endParaRPr lang="el-GR" dirty="0"/>
          </a:p>
        </p:txBody>
      </p:sp>
      <p:sp>
        <p:nvSpPr>
          <p:cNvPr id="4" name="3 - Θέση αριθμού διαφάνειας"/>
          <p:cNvSpPr>
            <a:spLocks noGrp="1"/>
          </p:cNvSpPr>
          <p:nvPr>
            <p:ph type="sldNum" sz="quarter" idx="10"/>
          </p:nvPr>
        </p:nvSpPr>
        <p:spPr/>
        <p:txBody>
          <a:bodyPr/>
          <a:lstStyle/>
          <a:p>
            <a:fld id="{64977CDD-172C-428B-B7F4-61560AF7D73E}" type="slidenum">
              <a:rPr lang="el-GR" smtClean="0"/>
              <a:pPr/>
              <a:t>2</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64977CDD-172C-428B-B7F4-61560AF7D73E}" type="slidenum">
              <a:rPr lang="el-GR" smtClean="0"/>
              <a:pPr/>
              <a:t>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4373A11D-25F2-45DC-8A77-8DB495590378}" type="datetimeFigureOut">
              <a:rPr lang="el-GR" smtClean="0"/>
              <a:pPr/>
              <a:t>26/3/2021</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C7A44CF-9B62-42F3-BEC8-A9BC27173F8B}"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373A11D-25F2-45DC-8A77-8DB495590378}" type="datetimeFigureOut">
              <a:rPr lang="el-GR" smtClean="0"/>
              <a:pPr/>
              <a:t>26/3/2021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C7A44CF-9B62-42F3-BEC8-A9BC27173F8B}"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6C7A44CF-9B62-42F3-BEC8-A9BC27173F8B}"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373A11D-25F2-45DC-8A77-8DB495590378}" type="datetimeFigureOut">
              <a:rPr lang="el-GR" smtClean="0"/>
              <a:pPr/>
              <a:t>26/3/2021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4373A11D-25F2-45DC-8A77-8DB495590378}" type="datetimeFigureOut">
              <a:rPr lang="el-GR" smtClean="0"/>
              <a:pPr/>
              <a:t>26/3/2021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6C7A44CF-9B62-42F3-BEC8-A9BC27173F8B}"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4373A11D-25F2-45DC-8A77-8DB495590378}" type="datetimeFigureOut">
              <a:rPr lang="el-GR" smtClean="0"/>
              <a:pPr/>
              <a:t>26/3/2021</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C7A44CF-9B62-42F3-BEC8-A9BC27173F8B}"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4373A11D-25F2-45DC-8A77-8DB495590378}" type="datetimeFigureOut">
              <a:rPr lang="el-GR" smtClean="0"/>
              <a:pPr/>
              <a:t>26/3/2021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C7A44CF-9B62-42F3-BEC8-A9BC27173F8B}"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4373A11D-25F2-45DC-8A77-8DB495590378}" type="datetimeFigureOut">
              <a:rPr lang="el-GR" smtClean="0"/>
              <a:pPr/>
              <a:t>26/3/2021</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6C7A44CF-9B62-42F3-BEC8-A9BC27173F8B}"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4373A11D-25F2-45DC-8A77-8DB495590378}" type="datetimeFigureOut">
              <a:rPr lang="el-GR" smtClean="0"/>
              <a:pPr/>
              <a:t>26/3/2021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6C7A44CF-9B62-42F3-BEC8-A9BC27173F8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4373A11D-25F2-45DC-8A77-8DB495590378}" type="datetimeFigureOut">
              <a:rPr lang="el-GR" smtClean="0"/>
              <a:pPr/>
              <a:t>26/3/2021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6C7A44CF-9B62-42F3-BEC8-A9BC27173F8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C7A44CF-9B62-42F3-BEC8-A9BC27173F8B}"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4373A11D-25F2-45DC-8A77-8DB495590378}" type="datetimeFigureOut">
              <a:rPr lang="el-GR" smtClean="0"/>
              <a:pPr/>
              <a:t>26/3/2021</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6C7A44CF-9B62-42F3-BEC8-A9BC27173F8B}"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4373A11D-25F2-45DC-8A77-8DB495590378}" type="datetimeFigureOut">
              <a:rPr lang="el-GR" smtClean="0"/>
              <a:pPr/>
              <a:t>26/3/2021</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373A11D-25F2-45DC-8A77-8DB495590378}" type="datetimeFigureOut">
              <a:rPr lang="el-GR" smtClean="0"/>
              <a:pPr/>
              <a:t>26/3/2021</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C7A44CF-9B62-42F3-BEC8-A9BC27173F8B}"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art-hellas.blogspot.com/2013/02/blog-post_7157.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571604" y="3643314"/>
            <a:ext cx="6200796" cy="2571768"/>
          </a:xfrm>
        </p:spPr>
        <p:txBody>
          <a:bodyPr/>
          <a:lstStyle/>
          <a:p>
            <a:endParaRPr lang="el-GR" dirty="0"/>
          </a:p>
        </p:txBody>
      </p:sp>
      <p:sp>
        <p:nvSpPr>
          <p:cNvPr id="2" name="1 - Τίτλος"/>
          <p:cNvSpPr>
            <a:spLocks noGrp="1"/>
          </p:cNvSpPr>
          <p:nvPr>
            <p:ph type="ctrTitle"/>
          </p:nvPr>
        </p:nvSpPr>
        <p:spPr/>
        <p:txBody>
          <a:bodyPr>
            <a:normAutofit fontScale="90000"/>
          </a:bodyPr>
          <a:lstStyle/>
          <a:p>
            <a:r>
              <a:rPr lang="el-GR" sz="3200" dirty="0" smtClean="0"/>
              <a:t>Μορφές και Διεργασίες του Ναρκισσισμού (Οιδίπους 03, Ιάκωβος </a:t>
            </a:r>
            <a:r>
              <a:rPr lang="el-GR" sz="3200" dirty="0" err="1" smtClean="0"/>
              <a:t>Κλεώπας</a:t>
            </a:r>
            <a:r>
              <a:rPr lang="el-GR" sz="3200" dirty="0" smtClean="0"/>
              <a:t>).</a:t>
            </a:r>
            <a:br>
              <a:rPr lang="el-GR" sz="3200" dirty="0" smtClean="0"/>
            </a:br>
            <a:endParaRPr lang="el-GR" sz="3200" dirty="0"/>
          </a:p>
        </p:txBody>
      </p:sp>
      <p:pic>
        <p:nvPicPr>
          <p:cNvPr id="4" name="Picture 3" descr="ποτέλεσμα εικόνας για μυθος του ναρκισσου">
            <a:hlinkClick r:id="rId2"/>
          </p:cNvPr>
          <p:cNvPicPr>
            <a:picLocks noChangeAspect="1" noChangeArrowheads="1"/>
          </p:cNvPicPr>
          <p:nvPr/>
        </p:nvPicPr>
        <p:blipFill>
          <a:blip r:embed="rId3"/>
          <a:srcRect/>
          <a:stretch>
            <a:fillRect/>
          </a:stretch>
        </p:blipFill>
        <p:spPr bwMode="auto">
          <a:xfrm>
            <a:off x="1676400" y="3714752"/>
            <a:ext cx="6096000" cy="24574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Σχετικά με τον ορισμό του ναρκισσισμού ως </a:t>
            </a:r>
            <a:r>
              <a:rPr lang="el-GR" dirty="0" err="1" smtClean="0"/>
              <a:t>λιβιδινικό</a:t>
            </a:r>
            <a:r>
              <a:rPr lang="el-GR" dirty="0" smtClean="0"/>
              <a:t> συμπλήρωμα στο συμφέρον και στην </a:t>
            </a:r>
            <a:r>
              <a:rPr lang="el-GR" dirty="0" err="1" smtClean="0"/>
              <a:t>ενόρμηση</a:t>
            </a:r>
            <a:r>
              <a:rPr lang="el-GR" dirty="0" smtClean="0"/>
              <a:t> αυτοσυντήρησης (</a:t>
            </a:r>
            <a:r>
              <a:rPr lang="en-US" dirty="0" smtClean="0"/>
              <a:t>Freud, 1914</a:t>
            </a:r>
            <a:r>
              <a:rPr lang="el-GR" dirty="0" smtClean="0"/>
              <a:t>), ο </a:t>
            </a:r>
            <a:r>
              <a:rPr lang="en-US" dirty="0" err="1" smtClean="0"/>
              <a:t>Grunberger</a:t>
            </a:r>
            <a:r>
              <a:rPr lang="en-US" dirty="0" smtClean="0"/>
              <a:t>, </a:t>
            </a:r>
            <a:r>
              <a:rPr lang="el-GR" dirty="0" smtClean="0"/>
              <a:t>αναφέρεται σε κλινικά παραδείγματα όπου ο ναρκισσισμός δεν λειτουργεί ως ένα τέτοιο συμπλήρωμα. </a:t>
            </a:r>
          </a:p>
          <a:p>
            <a:r>
              <a:rPr lang="el-GR" dirty="0" smtClean="0"/>
              <a:t>Δίνει το παράδειγμα της χρήσης ναρκωτικών ουσιών στην εφηβική ηλικία. Ο έφηβος μέσα από τη χρήση θέλει να απαλλαγεί από το σωματικό του Εγώ που απεχθάνεται. Σε αυτές τις περιπτώσεις, ο ναρκισσισμός φαίνεται να αφαιρεί παρά να συμπληρώνει το συμφέρον. ‘Η αντιστρόφως , η αυτοσυντήρηση μοιάζει να μειώνει τον ναρκισσισμό. Αυτή η κλινική παρατήρηση, χαρακτηριστική των </a:t>
            </a:r>
            <a:r>
              <a:rPr lang="el-GR" dirty="0" err="1" smtClean="0"/>
              <a:t>μεταιχμιακών</a:t>
            </a:r>
            <a:r>
              <a:rPr lang="el-GR" dirty="0" smtClean="0"/>
              <a:t> διαταραχών, μας επαναφέρει στο ερώτημα της σχέσης μεταξύ των </a:t>
            </a:r>
            <a:r>
              <a:rPr lang="el-GR" dirty="0" err="1" smtClean="0"/>
              <a:t>ενορμήσεων</a:t>
            </a:r>
            <a:r>
              <a:rPr lang="el-GR" dirty="0" smtClean="0"/>
              <a:t> αυτοσυντήρησης και (</a:t>
            </a:r>
            <a:r>
              <a:rPr lang="el-GR" dirty="0" err="1" smtClean="0"/>
              <a:t>ενορμήσεων</a:t>
            </a:r>
            <a:r>
              <a:rPr lang="el-GR" dirty="0" smtClean="0"/>
              <a:t>) του ναρκισσισμού.   </a:t>
            </a:r>
          </a:p>
          <a:p>
            <a:pPr>
              <a:buNone/>
            </a:pP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a:bodyPr>
          <a:lstStyle/>
          <a:p>
            <a:r>
              <a:rPr lang="el-GR" dirty="0" smtClean="0"/>
              <a:t>Η </a:t>
            </a:r>
            <a:r>
              <a:rPr lang="el-GR" dirty="0" smtClean="0"/>
              <a:t>προσέγγιση που προτείνεται από τον </a:t>
            </a:r>
            <a:r>
              <a:rPr lang="en-US" dirty="0" err="1" smtClean="0"/>
              <a:t>Grunberger</a:t>
            </a:r>
            <a:r>
              <a:rPr lang="en-US" dirty="0" smtClean="0"/>
              <a:t> </a:t>
            </a:r>
            <a:r>
              <a:rPr lang="el-GR" dirty="0" smtClean="0"/>
              <a:t>τονίζει την κεντρική σημασία μιας πρωταρχικής κατάστασης. Την κατάσταση μιας βασικής αγάπης προς τον εαυτό, της οποίας παρακολουθούμε την εξέλιξη και τις μεταλλάξεις στη διάρκεια της ανάπτυξης, ή τη </a:t>
            </a:r>
            <a:r>
              <a:rPr lang="el-GR" dirty="0" err="1" smtClean="0"/>
              <a:t>συνδιαμορφώνουμε</a:t>
            </a:r>
            <a:r>
              <a:rPr lang="el-GR" dirty="0" smtClean="0"/>
              <a:t> στο αναλυτικό θεραπευτικό πλαίσιο. </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i="1" dirty="0" smtClean="0"/>
              <a:t>Η προσέγγιση του </a:t>
            </a:r>
            <a:r>
              <a:rPr lang="en-US" sz="3200" i="1" dirty="0" smtClean="0"/>
              <a:t>Francis </a:t>
            </a:r>
            <a:r>
              <a:rPr lang="en-US" sz="3200" i="1" dirty="0" err="1" smtClean="0"/>
              <a:t>Pasche</a:t>
            </a:r>
            <a:r>
              <a:rPr lang="en-US" sz="3200" i="1" dirty="0" smtClean="0"/>
              <a:t>: </a:t>
            </a:r>
            <a:r>
              <a:rPr lang="el-GR" sz="3200" i="1" dirty="0" smtClean="0"/>
              <a:t>Η έννοια του </a:t>
            </a:r>
            <a:r>
              <a:rPr lang="el-GR" sz="3200" i="1" dirty="0" err="1" smtClean="0"/>
              <a:t>αντι</a:t>
            </a:r>
            <a:r>
              <a:rPr lang="el-GR" sz="3200" i="1" dirty="0" smtClean="0"/>
              <a:t>-ναρκισσισμού</a:t>
            </a:r>
            <a:endParaRPr lang="el-GR" sz="3200" i="1" dirty="0"/>
          </a:p>
        </p:txBody>
      </p:sp>
      <p:sp>
        <p:nvSpPr>
          <p:cNvPr id="3" name="2 - Θέση περιεχομένου"/>
          <p:cNvSpPr>
            <a:spLocks noGrp="1"/>
          </p:cNvSpPr>
          <p:nvPr>
            <p:ph sz="quarter" idx="1"/>
          </p:nvPr>
        </p:nvSpPr>
        <p:spPr/>
        <p:txBody>
          <a:bodyPr>
            <a:normAutofit fontScale="70000" lnSpcReduction="20000"/>
          </a:bodyPr>
          <a:lstStyle/>
          <a:p>
            <a:r>
              <a:rPr lang="el-GR" dirty="0" smtClean="0"/>
              <a:t>Το άρθρο στο οποίο εισάγει την έννοια του </a:t>
            </a:r>
            <a:r>
              <a:rPr lang="el-GR" dirty="0" err="1" smtClean="0"/>
              <a:t>αντι</a:t>
            </a:r>
            <a:r>
              <a:rPr lang="el-GR" dirty="0" smtClean="0"/>
              <a:t>-ναρκισσισμού (1969,σ.227), δημοσιεύτηκε για πρώτη φορά το 1964, λίγο καιρό μετά τις πρώτες αναφορές των απόψεων του </a:t>
            </a:r>
            <a:r>
              <a:rPr lang="en-US" dirty="0" err="1" smtClean="0"/>
              <a:t>Grunberger</a:t>
            </a:r>
            <a:r>
              <a:rPr lang="en-US" dirty="0" smtClean="0"/>
              <a:t>. </a:t>
            </a:r>
            <a:r>
              <a:rPr lang="el-GR" dirty="0" smtClean="0"/>
              <a:t>Η προσέγγιση του ναρκισσισμού στον </a:t>
            </a:r>
            <a:r>
              <a:rPr lang="en-US" dirty="0" err="1" smtClean="0"/>
              <a:t>Pasche</a:t>
            </a:r>
            <a:r>
              <a:rPr lang="en-US" dirty="0" smtClean="0"/>
              <a:t> </a:t>
            </a:r>
            <a:r>
              <a:rPr lang="el-GR" dirty="0" smtClean="0"/>
              <a:t>είναι το δίπολο των </a:t>
            </a:r>
            <a:r>
              <a:rPr lang="el-GR" dirty="0" err="1" smtClean="0"/>
              <a:t>ενορμήσεων</a:t>
            </a:r>
            <a:r>
              <a:rPr lang="el-GR" dirty="0" smtClean="0"/>
              <a:t> ζωής και θανάτου, οι κινήσεις των οποίων-συνδέσεων και οργάνωσης, αποσυνδέσεων και αποδιοργάνωσης-επιτρέπουν τη σταδιακή συγκρότηση της </a:t>
            </a:r>
            <a:r>
              <a:rPr lang="el-GR" dirty="0" err="1" smtClean="0"/>
              <a:t>σωματοψυχικής</a:t>
            </a:r>
            <a:r>
              <a:rPr lang="el-GR" dirty="0" smtClean="0"/>
              <a:t> οντότητας και των λειτουργιών της. </a:t>
            </a:r>
          </a:p>
          <a:p>
            <a:r>
              <a:rPr lang="el-GR" dirty="0" smtClean="0"/>
              <a:t>Κεντρική επίσης έννοια στο έργο του </a:t>
            </a:r>
            <a:r>
              <a:rPr lang="en-US" dirty="0" err="1" smtClean="0"/>
              <a:t>Pasche</a:t>
            </a:r>
            <a:r>
              <a:rPr lang="en-US" dirty="0" smtClean="0"/>
              <a:t> </a:t>
            </a:r>
            <a:r>
              <a:rPr lang="el-GR" dirty="0" smtClean="0"/>
              <a:t>είναι η αρχή της επανάληψης, την οποία ονομάζει </a:t>
            </a:r>
            <a:r>
              <a:rPr lang="el-GR" i="1" dirty="0" smtClean="0"/>
              <a:t>«ένστικτο των ενστίκτων, </a:t>
            </a:r>
            <a:r>
              <a:rPr lang="el-GR" dirty="0" smtClean="0"/>
              <a:t>καθώς όλη η </a:t>
            </a:r>
            <a:r>
              <a:rPr lang="el-GR" dirty="0" err="1" smtClean="0"/>
              <a:t>ενορμητική</a:t>
            </a:r>
            <a:r>
              <a:rPr lang="el-GR" dirty="0" smtClean="0"/>
              <a:t> ζωή κυβερνάται από αυτήν…»</a:t>
            </a:r>
            <a:r>
              <a:rPr lang="el-GR" i="1" dirty="0" smtClean="0"/>
              <a:t> </a:t>
            </a:r>
            <a:r>
              <a:rPr lang="el-GR" dirty="0" smtClean="0"/>
              <a:t>(1999,σ.130).</a:t>
            </a:r>
          </a:p>
          <a:p>
            <a:r>
              <a:rPr lang="el-GR" dirty="0" smtClean="0"/>
              <a:t>Αντίθετα με τον </a:t>
            </a:r>
            <a:r>
              <a:rPr lang="en-US" dirty="0" smtClean="0"/>
              <a:t>Freud, </a:t>
            </a:r>
            <a:r>
              <a:rPr lang="el-GR" dirty="0" smtClean="0"/>
              <a:t>θεωρεί ότι ο καταναγκασμός της επανάληψης εκφράζει τόσο την </a:t>
            </a:r>
            <a:r>
              <a:rPr lang="el-GR" dirty="0" err="1" smtClean="0"/>
              <a:t>ενόρμηση</a:t>
            </a:r>
            <a:r>
              <a:rPr lang="el-GR" dirty="0" smtClean="0"/>
              <a:t> θανάτου όσο και την </a:t>
            </a:r>
            <a:r>
              <a:rPr lang="el-GR" dirty="0" err="1" smtClean="0"/>
              <a:t>ενόρμηση</a:t>
            </a:r>
            <a:r>
              <a:rPr lang="el-GR" dirty="0" smtClean="0"/>
              <a:t> ζωής. </a:t>
            </a:r>
          </a:p>
          <a:p>
            <a:r>
              <a:rPr lang="el-GR" dirty="0" smtClean="0"/>
              <a:t>Ένα άλλο σημείο αφετηρίας και άξονας της σκέψης του </a:t>
            </a:r>
            <a:r>
              <a:rPr lang="en-US" dirty="0" err="1" smtClean="0"/>
              <a:t>Pasche</a:t>
            </a:r>
            <a:r>
              <a:rPr lang="el-GR" dirty="0" smtClean="0"/>
              <a:t> είναι η θεώρηση του αντικειμένου και των </a:t>
            </a:r>
            <a:r>
              <a:rPr lang="el-GR" dirty="0" err="1" smtClean="0"/>
              <a:t>αντικειμενοτρόπων</a:t>
            </a:r>
            <a:r>
              <a:rPr lang="el-GR" dirty="0" smtClean="0"/>
              <a:t> επενδύσεων. Διαφωνεί με την υπόθεση ενός αμιγώς άνευ αντικειμένου ναρκισσισμού (</a:t>
            </a:r>
            <a:r>
              <a:rPr lang="en-US" dirty="0" err="1" smtClean="0"/>
              <a:t>Grunberger</a:t>
            </a:r>
            <a:r>
              <a:rPr lang="en-US" dirty="0" smtClean="0"/>
              <a:t>) </a:t>
            </a:r>
            <a:r>
              <a:rPr lang="el-GR" dirty="0" smtClean="0"/>
              <a:t>καθώς και με την απολυτότητα της εξαρχής αποκλειστικής τροπής και προσκόλλησης στο αντικείμενο </a:t>
            </a:r>
            <a:r>
              <a:rPr lang="en-US" dirty="0" smtClean="0"/>
              <a:t>(</a:t>
            </a:r>
            <a:r>
              <a:rPr lang="en-US" dirty="0" err="1" smtClean="0"/>
              <a:t>Bowlby</a:t>
            </a:r>
            <a:r>
              <a:rPr lang="en-US" dirty="0" smtClean="0"/>
              <a:t>). </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14290"/>
            <a:ext cx="8229600" cy="1143000"/>
          </a:xfrm>
        </p:spPr>
        <p:txBody>
          <a:bodyPr>
            <a:normAutofit fontScale="90000"/>
          </a:bodyPr>
          <a:lstStyle/>
          <a:p>
            <a:r>
              <a:rPr lang="el-GR" sz="3600" i="1" dirty="0" smtClean="0"/>
              <a:t>Η</a:t>
            </a:r>
            <a:r>
              <a:rPr lang="el-GR" dirty="0" smtClean="0"/>
              <a:t> </a:t>
            </a:r>
            <a:r>
              <a:rPr lang="el-GR" sz="3600" i="1" dirty="0" smtClean="0"/>
              <a:t>προσέγγιση του </a:t>
            </a:r>
            <a:r>
              <a:rPr lang="en-US" sz="3600" i="1" dirty="0" smtClean="0"/>
              <a:t>Andre Green- </a:t>
            </a:r>
            <a:r>
              <a:rPr lang="el-GR" sz="3600" i="1" dirty="0" smtClean="0"/>
              <a:t>ναρκισσισμός ζωής, ναρκισσισμός θανάτου </a:t>
            </a:r>
            <a:endParaRPr lang="el-GR" sz="3600" i="1" dirty="0"/>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Βασικό πεδίο του έργου του </a:t>
            </a:r>
            <a:r>
              <a:rPr lang="en-US" dirty="0" smtClean="0"/>
              <a:t>Green </a:t>
            </a:r>
            <a:r>
              <a:rPr lang="el-GR" dirty="0" smtClean="0"/>
              <a:t>αφορά το ναρκισσισμό και τις </a:t>
            </a:r>
            <a:r>
              <a:rPr lang="el-GR" dirty="0" err="1" smtClean="0"/>
              <a:t>μεταιχμιακές</a:t>
            </a:r>
            <a:r>
              <a:rPr lang="el-GR" dirty="0" smtClean="0"/>
              <a:t> διαταραχές. </a:t>
            </a:r>
          </a:p>
          <a:p>
            <a:r>
              <a:rPr lang="el-GR" dirty="0" smtClean="0"/>
              <a:t>Διακρίνει και αντιθέτει δυο τύπους ναρκισσισμού. Αυτόν του ονείρου, που αφορά στην κατάσταση του υποκειμένου που ονειρεύεται και που χαρακτηρίζεται από την εργασία του ονείρου, δηλαδή την </a:t>
            </a:r>
            <a:r>
              <a:rPr lang="el-GR" dirty="0" err="1" smtClean="0"/>
              <a:t>εικονοπλασία</a:t>
            </a:r>
            <a:r>
              <a:rPr lang="el-GR" dirty="0" smtClean="0"/>
              <a:t>, τις αναπαραστατικές διεργασίες, τη </a:t>
            </a:r>
            <a:r>
              <a:rPr lang="el-GR" dirty="0" err="1" smtClean="0"/>
              <a:t>λιβιδινική</a:t>
            </a:r>
            <a:r>
              <a:rPr lang="el-GR" dirty="0" smtClean="0"/>
              <a:t> επένδυση και τη συγκρότηση του ψυχικού συστήματος του Εγώ.</a:t>
            </a:r>
          </a:p>
          <a:p>
            <a:r>
              <a:rPr lang="el-GR" dirty="0" smtClean="0"/>
              <a:t>Ο δεύτερος τύπος αφορά έναν «απόλυτο πρωτογενή ναρκισσισμό» που αναλογεί σε αυτό που ονομάζει </a:t>
            </a:r>
            <a:r>
              <a:rPr lang="el-GR" i="1" dirty="0" smtClean="0"/>
              <a:t>ναρκισσισμό θανάτου ή αρνητικό ναρκισσισμό. </a:t>
            </a:r>
            <a:r>
              <a:rPr lang="el-GR" dirty="0" smtClean="0"/>
              <a:t>Χαρακτηρίζεται από την μείωση έως το μηδενισμό των εντάσεων, σύμφωνα με το φροϋδικό σκεπτικό της αρχής της Νιρβάνα και επομένως είναι απόρροια της λειτουργίας των </a:t>
            </a:r>
            <a:r>
              <a:rPr lang="el-GR" dirty="0" err="1" smtClean="0"/>
              <a:t>ενορμήσεων</a:t>
            </a:r>
            <a:r>
              <a:rPr lang="el-GR" smtClean="0"/>
              <a:t> θανάτου.  </a:t>
            </a:r>
            <a:endParaRPr lang="el-GR"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Το ζητούμενο για τον ψυχισμό, όπως άλλωστε για την ψυχαναλυτική διεργασία, είναι η δυνατότητα σύνδεσης της </a:t>
            </a:r>
            <a:r>
              <a:rPr lang="el-GR" dirty="0" err="1" smtClean="0"/>
              <a:t>ενόρμησης</a:t>
            </a:r>
            <a:r>
              <a:rPr lang="el-GR" dirty="0" smtClean="0"/>
              <a:t> του θανάτου, της τάσης προς το </a:t>
            </a:r>
            <a:r>
              <a:rPr lang="el-GR" i="1" dirty="0" smtClean="0"/>
              <a:t>ουδέτερο</a:t>
            </a:r>
            <a:r>
              <a:rPr lang="el-GR" dirty="0" smtClean="0"/>
              <a:t> ή το </a:t>
            </a:r>
            <a:r>
              <a:rPr lang="el-GR" i="1" dirty="0" smtClean="0"/>
              <a:t>λευκό</a:t>
            </a:r>
            <a:r>
              <a:rPr lang="el-GR" dirty="0" smtClean="0"/>
              <a:t> (σύμφωνα με την ορολογία που προτείνει).</a:t>
            </a:r>
          </a:p>
          <a:p>
            <a:r>
              <a:rPr lang="el-GR" dirty="0" smtClean="0"/>
              <a:t>Έννοια της </a:t>
            </a:r>
            <a:r>
              <a:rPr lang="el-GR" i="1" dirty="0" err="1" smtClean="0"/>
              <a:t>πλαισιώνουσας</a:t>
            </a:r>
            <a:r>
              <a:rPr lang="el-GR" i="1" dirty="0" smtClean="0"/>
              <a:t> δομής</a:t>
            </a:r>
            <a:r>
              <a:rPr lang="en-US" i="1" dirty="0" smtClean="0"/>
              <a:t>: </a:t>
            </a:r>
            <a:r>
              <a:rPr lang="el-GR" dirty="0" smtClean="0"/>
              <a:t>έχει να κάνει με την ποιότητα και την παρουσία του περιβάλλοντος, αλλά αυτά τα θετικά στοιχεία , δεν αρκούν για την εξασφάλιση του προστατευτικού πλαισίου. Απαιτείται η αντίθετη κίνηση που εκφράζεται μέσα από την έννοια της </a:t>
            </a:r>
            <a:r>
              <a:rPr lang="el-GR" i="1" dirty="0" smtClean="0"/>
              <a:t>αρνητικής ψευδαίσθησης.</a:t>
            </a:r>
            <a:r>
              <a:rPr lang="el-GR" dirty="0" smtClean="0"/>
              <a:t> Πρόκειται για ένα απαραίτητο στάδιο της διεργασίας συγκρότησης της ψυχικής οντότητας, κατά το οποίο το υποκείμενο, το παιδί, </a:t>
            </a:r>
            <a:r>
              <a:rPr lang="el-GR" dirty="0" err="1" smtClean="0"/>
              <a:t>αρνητικοποιεί</a:t>
            </a:r>
            <a:r>
              <a:rPr lang="el-GR" dirty="0" smtClean="0"/>
              <a:t> την παρουσία του αντικειμένου, της μητέρας. Η αρνητική ψευδαίσθηση είναι η δημιουργία μιας μνήμης ελεύθερης περιεχομένου. </a:t>
            </a:r>
          </a:p>
          <a:p>
            <a:pPr>
              <a:buNone/>
            </a:pPr>
            <a:endParaRPr lang="el-GR"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92500"/>
          </a:bodyPr>
          <a:lstStyle/>
          <a:p>
            <a:r>
              <a:rPr lang="el-GR" dirty="0" smtClean="0"/>
              <a:t>Έννοια του </a:t>
            </a:r>
            <a:r>
              <a:rPr lang="el-GR" i="1" dirty="0" smtClean="0"/>
              <a:t>πρωτογενή χιασμού</a:t>
            </a:r>
            <a:r>
              <a:rPr lang="en-US" dirty="0" smtClean="0"/>
              <a:t>: </a:t>
            </a:r>
            <a:r>
              <a:rPr lang="el-GR" dirty="0" smtClean="0"/>
              <a:t>διασταύρωση δύο διαφορετικών τμημάτων ή δομών, δημιουργώντας έτσι μιαν άλλη νέα μορφή. Η διπλή αντιστροφή (πρώτα της ενεργητικότητας σε παθητικότητα, της αγάπης σε μίσος και ύστερα της στροφής προς εαυτόν) επιτρέπει τη διαχείριση αυτού που είναι εσωτερικό, την </a:t>
            </a:r>
            <a:r>
              <a:rPr lang="el-GR" dirty="0" err="1" smtClean="0"/>
              <a:t>ενόρμηση</a:t>
            </a:r>
            <a:r>
              <a:rPr lang="el-GR" dirty="0" smtClean="0"/>
              <a:t> και την πηγή της, ως ένα εξωτερικό αντικείμενο.</a:t>
            </a:r>
          </a:p>
          <a:p>
            <a:r>
              <a:rPr lang="el-GR" dirty="0" smtClean="0"/>
              <a:t>Παράδειγμα είναι η ανταλλαγή βλεμμάτων μεταξύ μητέρας και παιδιού. Το μεταξύ τους βλέμμα διασταυρώνεται με το βλέμμα του παιδιού προς τον ίδιο του τον εαυτό μέσα από το βλέμμα της μητέρας.    </a:t>
            </a:r>
            <a:endParaRPr lang="el-GR"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lnSpcReduction="10000"/>
          </a:bodyPr>
          <a:lstStyle/>
          <a:p>
            <a:r>
              <a:rPr lang="el-GR" dirty="0" smtClean="0"/>
              <a:t>Η σημασία αυτών των μηχανισμών γίνεται αντιληπτή στην κατανόηση της ψυχοπαθολογίας των ναρκισσιστικών και οριακών διαταραχών, στη θεραπευτική τους αντιμετώπιση καθώς θέτουν στο επίκεντρο τη λειτουργία του θεραπευτικού πλαισίου και της θεραπευτικής σχέσης, στην κατανόηση της φυσιολογικής πορείας της οργάνωσης της </a:t>
            </a:r>
            <a:r>
              <a:rPr lang="el-GR" dirty="0" err="1" smtClean="0"/>
              <a:t>σωματοψυχικής</a:t>
            </a:r>
            <a:r>
              <a:rPr lang="el-GR" dirty="0" smtClean="0"/>
              <a:t> οντότητας, καθώς και στην κατανόηση δύσκολων περασμάτων κάθε αναλυτικής διαδικασίας, στις στιγμές ιδίως αρνητικών θεραπευτικών αντιδράσεων. </a:t>
            </a: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Στις περιπτώσεις οριακών ασθενών , θα συναντήσουμε ισχυρές μορφές αντιστάσεων και μορφολογικών παλινδρομήσεων που συχνά οδηγούν τη θεραπεία σε αποτυχία μέσα από δυσεπίλυτες καταστάσεις αρνητικής θεραπευτικής αντίδρασης. Εδώ έγκειται η δυσκολία του κλινικού ζητήματος της θεραπευτικής τεχνικής και ερωτήματος εάν, πώς και πότε ερμηνεύεται ο ναρκισσισμός. </a:t>
            </a:r>
          </a:p>
          <a:p>
            <a:r>
              <a:rPr lang="el-GR" dirty="0" smtClean="0"/>
              <a:t>Καθώς η προβληματική του ναρκισσισμού αποτελεί το αίτιο αποτυχίας μιας θεραπείας δείχνοντας τα «απόλυτα» όρια του «ψυχικά ανεκτού» και συγχρόνως αποτελεί ένα εν δυνάμει πεδίο ανάπτυξης της ικανότητας αυτό-οργάνωσης του ψυχισμού.</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i="1" dirty="0"/>
          </a:p>
        </p:txBody>
      </p:sp>
      <p:sp>
        <p:nvSpPr>
          <p:cNvPr id="3" name="2 - Θέση περιεχομένου"/>
          <p:cNvSpPr>
            <a:spLocks noGrp="1"/>
          </p:cNvSpPr>
          <p:nvPr>
            <p:ph sz="quarter" idx="1"/>
          </p:nvPr>
        </p:nvSpPr>
        <p:spPr/>
        <p:txBody>
          <a:bodyPr>
            <a:normAutofit/>
          </a:bodyPr>
          <a:lstStyle/>
          <a:p>
            <a:r>
              <a:rPr lang="el-GR" dirty="0" smtClean="0"/>
              <a:t>Ο </a:t>
            </a:r>
            <a:r>
              <a:rPr lang="en-US" dirty="0" smtClean="0"/>
              <a:t>Green </a:t>
            </a:r>
            <a:r>
              <a:rPr lang="el-GR" dirty="0" smtClean="0"/>
              <a:t>λέει ότι </a:t>
            </a:r>
            <a:r>
              <a:rPr lang="el-GR" i="1" dirty="0" smtClean="0"/>
              <a:t>«το αντικείμενο της ανάλυσης, εντός του πλαισίου, δεν πρέπει να είναι ούτε μέσα στον αναλυόμενο, ούτε μέσα στον αναλυτή, αλλά μέσα στον μεταβατικό χώρο ανάμεσα τους, μέσα σε μία νέα ένωση που επιτρέπει την πρόσβαση στη μεταφορά του αντικειμένου, το οποίο δεν είναι παρά το αντικείμενο της σύνδεσης, ούτε δικό μου, ούτε δικό σου</a:t>
            </a:r>
            <a:r>
              <a:rPr lang="en-US" i="1" dirty="0" smtClean="0"/>
              <a:t>:</a:t>
            </a:r>
            <a:r>
              <a:rPr lang="el-GR" i="1" dirty="0" smtClean="0"/>
              <a:t> </a:t>
            </a:r>
            <a:r>
              <a:rPr lang="el-GR" i="1" smtClean="0"/>
              <a:t>σύνδεση».</a:t>
            </a:r>
            <a:endParaRPr lang="el-GR"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Μορφές και διεργασίες του ναρκισσισμού</a:t>
            </a: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Σε αυτό το άρθρο, μετά την παράθεση των αρχικών απόψεων του </a:t>
            </a:r>
            <a:r>
              <a:rPr lang="en-US" dirty="0" smtClean="0"/>
              <a:t>Freud </a:t>
            </a:r>
            <a:r>
              <a:rPr lang="el-GR" dirty="0" smtClean="0"/>
              <a:t>για τον ναρκισσισμό, προτείνεται η ανασκόπηση των θεωρητικών και κλινικών προσεγγίσεων του </a:t>
            </a:r>
            <a:r>
              <a:rPr lang="en-US" dirty="0" err="1" smtClean="0"/>
              <a:t>Bela</a:t>
            </a:r>
            <a:r>
              <a:rPr lang="en-US" dirty="0" smtClean="0"/>
              <a:t> </a:t>
            </a:r>
            <a:r>
              <a:rPr lang="en-US" dirty="0" err="1" smtClean="0"/>
              <a:t>Grunberger</a:t>
            </a:r>
            <a:r>
              <a:rPr lang="en-US" dirty="0" smtClean="0"/>
              <a:t>, </a:t>
            </a:r>
            <a:r>
              <a:rPr lang="el-GR" dirty="0" smtClean="0"/>
              <a:t>του </a:t>
            </a:r>
            <a:r>
              <a:rPr lang="en-US" dirty="0" smtClean="0"/>
              <a:t>Francis </a:t>
            </a:r>
            <a:r>
              <a:rPr lang="en-US" dirty="0" err="1" smtClean="0"/>
              <a:t>Pasche</a:t>
            </a:r>
            <a:r>
              <a:rPr lang="en-US" dirty="0" smtClean="0"/>
              <a:t> </a:t>
            </a:r>
            <a:r>
              <a:rPr lang="el-GR" dirty="0" smtClean="0"/>
              <a:t>και του </a:t>
            </a:r>
            <a:r>
              <a:rPr lang="en-US" dirty="0" smtClean="0"/>
              <a:t>Andre Green, </a:t>
            </a:r>
            <a:r>
              <a:rPr lang="el-GR" dirty="0" smtClean="0"/>
              <a:t>οι οποίες επέτρεψαν την εμβάθυνση της κατανόησης των ναρκισσιστικών διαταραχών. </a:t>
            </a:r>
          </a:p>
          <a:p>
            <a:r>
              <a:rPr lang="el-GR" dirty="0" smtClean="0"/>
              <a:t>Η επιλογή αυτών των συγγραφέων έχει να κάνει με το γεγονός ότι η προσέγγιση του ναρκισσισμού, μετά τον </a:t>
            </a:r>
            <a:r>
              <a:rPr lang="en-US" dirty="0" err="1" smtClean="0"/>
              <a:t>Lacan</a:t>
            </a:r>
            <a:r>
              <a:rPr lang="en-US" dirty="0"/>
              <a:t> </a:t>
            </a:r>
            <a:r>
              <a:rPr lang="el-GR" dirty="0" smtClean="0"/>
              <a:t>και από τα τέλη της δεκαετίας του 60, αναπτύχθηκε ιδιαίτερα στη Γαλλία.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ναρκισσισμός στον </a:t>
            </a:r>
            <a:r>
              <a:rPr lang="en-US" dirty="0" smtClean="0"/>
              <a:t>Freud</a:t>
            </a:r>
            <a:endParaRPr lang="el-GR" dirty="0"/>
          </a:p>
        </p:txBody>
      </p:sp>
      <p:sp>
        <p:nvSpPr>
          <p:cNvPr id="3" name="2 - Θέση περιεχομένου"/>
          <p:cNvSpPr>
            <a:spLocks noGrp="1"/>
          </p:cNvSpPr>
          <p:nvPr>
            <p:ph sz="quarter" idx="1"/>
          </p:nvPr>
        </p:nvSpPr>
        <p:spPr/>
        <p:txBody>
          <a:bodyPr>
            <a:normAutofit fontScale="77500" lnSpcReduction="20000"/>
          </a:bodyPr>
          <a:lstStyle/>
          <a:p>
            <a:r>
              <a:rPr lang="el-GR" dirty="0" smtClean="0"/>
              <a:t>Οι πρώτες αναφορές του </a:t>
            </a:r>
            <a:r>
              <a:rPr lang="en-US" dirty="0" smtClean="0"/>
              <a:t>Freud </a:t>
            </a:r>
            <a:r>
              <a:rPr lang="el-GR" dirty="0" smtClean="0"/>
              <a:t>στρέφονται γύρω από τη σχέση μεταξύ ναρκισσισμού, αυτοερωτισμού, ψυχώσεων και ομοφυλοφιλίας και χρονολογούνται ήδη απ</a:t>
            </a:r>
            <a:r>
              <a:rPr lang="el-GR" dirty="0"/>
              <a:t>ό</a:t>
            </a:r>
            <a:r>
              <a:rPr lang="el-GR" dirty="0" smtClean="0"/>
              <a:t> το 1899 στην αλληλογραφία με τον </a:t>
            </a:r>
            <a:r>
              <a:rPr lang="en-US" dirty="0" err="1" smtClean="0"/>
              <a:t>Fliess</a:t>
            </a:r>
            <a:r>
              <a:rPr lang="en-US" dirty="0" smtClean="0"/>
              <a:t>. </a:t>
            </a:r>
            <a:r>
              <a:rPr lang="el-GR" dirty="0" smtClean="0"/>
              <a:t>Εκεί καταγράφεται για πρώτη φορά η σκέψη του </a:t>
            </a:r>
            <a:r>
              <a:rPr lang="en-US" dirty="0" smtClean="0"/>
              <a:t>Freud </a:t>
            </a:r>
            <a:r>
              <a:rPr lang="el-GR" dirty="0" smtClean="0"/>
              <a:t>ότι η σύνδεση μεταξύ του πρωταρχικού Εγώ και του αυτοερωτισμού μπορεί να βοηθήσει στην κατανόηση της παράνοιας. </a:t>
            </a:r>
          </a:p>
          <a:p>
            <a:r>
              <a:rPr lang="el-GR" dirty="0" smtClean="0"/>
              <a:t>Το 1909, στο πλαίσιο των συνεδριάσεων της Ψυχαναλυτικής Εταιρείας της Βιέννης, προτείνεται από τον </a:t>
            </a:r>
            <a:r>
              <a:rPr lang="en-US" dirty="0" smtClean="0"/>
              <a:t>Freud, </a:t>
            </a:r>
            <a:r>
              <a:rPr lang="el-GR" dirty="0" smtClean="0"/>
              <a:t>ένας πρώτος ορισμός. </a:t>
            </a:r>
            <a:r>
              <a:rPr lang="el-GR" i="1" dirty="0" smtClean="0"/>
              <a:t>«Ο ναρκισσισμός δεν είναι ένα μεμονωμένο φαινόμενο, αλλά ένα αναγκαίο αναπτυξιακό στάδιο του περάσματος από τον αυτοερωτισμό στην αγάπη προς το αντικείμενο… Γενικά ο άνθρωπος έχει δύο πρωτογενή αντικείμενα, και η μετέπειτα ζωή του εξαρτάται από αυτό το οποίο παραμένει καθηλωμένο. Αυτά τα δύο ερωτικά αντικείμενα είναι, για τον καθέναν, η γυναίκα (η μητέρα, η τροφός κτλ) και ο εαυτός, και είναι σημαντικό να ελευθερωθεί και από τα δύο και να μη χρονοτριβεί επί μακρόν κοντά σε αυτά».</a:t>
            </a:r>
            <a:endParaRPr lang="el-GR" i="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285728"/>
            <a:ext cx="8534400" cy="758952"/>
          </a:xfrm>
        </p:spPr>
        <p:txBody>
          <a:bodyPr>
            <a:normAutofit fontScale="90000"/>
          </a:bodyPr>
          <a:lstStyle/>
          <a:p>
            <a:r>
              <a:rPr lang="en-US" dirty="0" smtClean="0"/>
              <a:t/>
            </a:r>
            <a:br>
              <a:rPr lang="en-US" dirty="0" smtClean="0"/>
            </a:br>
            <a:r>
              <a:rPr lang="en-US" dirty="0" smtClean="0"/>
              <a:t/>
            </a:r>
            <a:br>
              <a:rPr lang="en-US" dirty="0" smtClean="0"/>
            </a:br>
            <a:r>
              <a:rPr lang="el-GR" dirty="0" smtClean="0"/>
              <a:t/>
            </a:r>
            <a:br>
              <a:rPr lang="el-GR" dirty="0" smtClean="0"/>
            </a:br>
            <a:r>
              <a:rPr lang="el-GR" dirty="0" smtClean="0"/>
              <a:t> Πρωτογενής ναρκισσισμός </a:t>
            </a:r>
            <a:endParaRPr lang="el-GR" dirty="0"/>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Στο κείμενο του 1914 ο </a:t>
            </a:r>
            <a:r>
              <a:rPr lang="en-US" dirty="0" smtClean="0"/>
              <a:t>Freud </a:t>
            </a:r>
            <a:r>
              <a:rPr lang="el-GR" dirty="0" smtClean="0"/>
              <a:t>επεκτείνει τις σκέψεις του γύρω από τον πρωτογενή ναρκισσισμό ενώ επίσης εισάγει την έννοια του δευτερογενούς ναρκισσισμού. </a:t>
            </a:r>
          </a:p>
          <a:p>
            <a:r>
              <a:rPr lang="el-GR" dirty="0" smtClean="0"/>
              <a:t>Ο πρωτογενής ναρκισσισμός χαρακτηρίζεται από την αποκλειστική και πλήρη επένδυση της λίμπιντο στον εαυτό, κατά την πρώιμη παιδική ηλικία. Αρχικά τοποθετείται από τον </a:t>
            </a:r>
            <a:r>
              <a:rPr lang="en-US" dirty="0" smtClean="0"/>
              <a:t>Freud </a:t>
            </a:r>
            <a:r>
              <a:rPr lang="el-GR" dirty="0" smtClean="0"/>
              <a:t>ανάμεσα στον αυτοερωτισμό και θα θεωρηθεί ως ένα στάδιο πριν από τη συγκρότηση του Εγώ και ως πρωταρχική κατάσταση της ζωής. Ως παράδειγμα αυτής της κατάστασης «άνευ αντικειμένου» προτείνει το βίωμα της περιόδου της κύησης. </a:t>
            </a:r>
          </a:p>
          <a:p>
            <a:r>
              <a:rPr lang="el-GR" dirty="0" smtClean="0"/>
              <a:t>Το ζήτημα του ρόλου, της παρουσίας και της απουσίας του αντικειμένου στον ναρκισσισμό απασχόλησε ιδιαίτερα την ψυχαναλυτική σκέψη. </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Δευτερογενής ναρκισσισμός</a:t>
            </a:r>
            <a:endParaRPr lang="el-GR" dirty="0"/>
          </a:p>
        </p:txBody>
      </p:sp>
      <p:sp>
        <p:nvSpPr>
          <p:cNvPr id="3" name="2 - Θέση περιεχομένου"/>
          <p:cNvSpPr>
            <a:spLocks noGrp="1"/>
          </p:cNvSpPr>
          <p:nvPr>
            <p:ph sz="quarter" idx="1"/>
          </p:nvPr>
        </p:nvSpPr>
        <p:spPr/>
        <p:txBody>
          <a:bodyPr>
            <a:normAutofit fontScale="77500" lnSpcReduction="20000"/>
          </a:bodyPr>
          <a:lstStyle/>
          <a:p>
            <a:r>
              <a:rPr lang="el-GR" dirty="0" smtClean="0"/>
              <a:t>Σηματοδοτείται από τη δυνατότητα διάκρισης και </a:t>
            </a:r>
            <a:r>
              <a:rPr lang="el-GR" dirty="0" err="1" smtClean="0"/>
              <a:t>λιβιδινικής</a:t>
            </a:r>
            <a:r>
              <a:rPr lang="el-GR" dirty="0" smtClean="0"/>
              <a:t> επένδυσης του αντικειμένου, ή θα λέγαμε από τη σταδιακή περαιτέρω </a:t>
            </a:r>
            <a:r>
              <a:rPr lang="el-GR" dirty="0" err="1" smtClean="0"/>
              <a:t>νοηματοδότηση</a:t>
            </a:r>
            <a:r>
              <a:rPr lang="el-GR" dirty="0" smtClean="0"/>
              <a:t> της ύπαρξης του αντικειμένου και της σχέσης μαζί του. </a:t>
            </a:r>
          </a:p>
          <a:p>
            <a:r>
              <a:rPr lang="el-GR" dirty="0" smtClean="0"/>
              <a:t>Η εκ νέου στροφή της λίμπιντο του αντικειμένου προς το Εγώ μορφοποιεί μια νέα κατάσταση, έναν νέο τρόπο </a:t>
            </a:r>
            <a:r>
              <a:rPr lang="el-GR" dirty="0" err="1" smtClean="0"/>
              <a:t>ενδοϋποκειμενικής</a:t>
            </a:r>
            <a:r>
              <a:rPr lang="el-GR" dirty="0" smtClean="0"/>
              <a:t> οργάνωσης και αίσθησης του εαυτού που ορίζεται ως δευτερογενής ναρκισσισμός. </a:t>
            </a:r>
          </a:p>
          <a:p>
            <a:r>
              <a:rPr lang="el-GR" dirty="0" smtClean="0"/>
              <a:t>Η εξέταση του πρωτογενούς και του δευτερογενούς ναρκισσισμού οδηγεί τον </a:t>
            </a:r>
            <a:r>
              <a:rPr lang="en-US" dirty="0" smtClean="0"/>
              <a:t>Freud </a:t>
            </a:r>
            <a:r>
              <a:rPr lang="el-GR" dirty="0" smtClean="0"/>
              <a:t>στην υπόθεση της ύπαρξης μιας διαρκούς </a:t>
            </a:r>
            <a:r>
              <a:rPr lang="el-GR" dirty="0" err="1" smtClean="0"/>
              <a:t>λιβιδινικής</a:t>
            </a:r>
            <a:r>
              <a:rPr lang="el-GR" dirty="0" smtClean="0"/>
              <a:t> παρακαταθήκης εντός του Εγώ. Πρόκειται για μια δύναμη κατακράτησης μέσα στο Εγώ, αποτέλεσμα της σύνδεσης μεταξύ (ναρκισσιστικής) λίμπιντο και </a:t>
            </a:r>
            <a:r>
              <a:rPr lang="el-GR" dirty="0" err="1" smtClean="0"/>
              <a:t>ενορμήσεων</a:t>
            </a:r>
            <a:r>
              <a:rPr lang="el-GR" dirty="0" smtClean="0"/>
              <a:t> αυτοσυντήρησης. Η υπερβάλλουσα κατακράτηση, η </a:t>
            </a:r>
            <a:r>
              <a:rPr lang="el-GR" dirty="0" err="1" smtClean="0"/>
              <a:t>λίμναση</a:t>
            </a:r>
            <a:r>
              <a:rPr lang="el-GR" dirty="0" smtClean="0"/>
              <a:t> της λίμπιντο εντός του Εγώ προκαλεί τη δυσφορία και τη μη ανάπτυξη του Εγώ και των λειτουργιών του.  </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4000" i="1" dirty="0" smtClean="0"/>
              <a:t/>
            </a:r>
            <a:br>
              <a:rPr lang="en-US" sz="4000" i="1" dirty="0" smtClean="0"/>
            </a:br>
            <a:r>
              <a:rPr lang="el-GR" sz="3100" dirty="0" smtClean="0"/>
              <a:t>Η προσέγγιση του </a:t>
            </a:r>
            <a:r>
              <a:rPr lang="en-US" sz="3100" dirty="0" err="1" smtClean="0"/>
              <a:t>Bela</a:t>
            </a:r>
            <a:r>
              <a:rPr lang="en-US" sz="3100" dirty="0" smtClean="0"/>
              <a:t> </a:t>
            </a:r>
            <a:r>
              <a:rPr lang="en-US" sz="3100" dirty="0" err="1" smtClean="0"/>
              <a:t>Grunberger</a:t>
            </a:r>
            <a:r>
              <a:rPr lang="en-US" sz="3100" dirty="0" smtClean="0"/>
              <a:t/>
            </a:r>
            <a:br>
              <a:rPr lang="en-US" sz="3100" dirty="0" smtClean="0"/>
            </a:br>
            <a:r>
              <a:rPr lang="el-GR" sz="3100" i="1" dirty="0" smtClean="0"/>
              <a:t>Ο ναρκισσισμός ως ψυχικό σύστημα</a:t>
            </a:r>
            <a:endParaRPr lang="el-GR" sz="3100" i="1" dirty="0"/>
          </a:p>
        </p:txBody>
      </p:sp>
      <p:sp>
        <p:nvSpPr>
          <p:cNvPr id="3" name="2 - Θέση περιεχομένου"/>
          <p:cNvSpPr>
            <a:spLocks noGrp="1"/>
          </p:cNvSpPr>
          <p:nvPr>
            <p:ph sz="quarter" idx="1"/>
          </p:nvPr>
        </p:nvSpPr>
        <p:spPr/>
        <p:txBody>
          <a:bodyPr>
            <a:normAutofit fontScale="77500" lnSpcReduction="20000"/>
          </a:bodyPr>
          <a:lstStyle/>
          <a:p>
            <a:r>
              <a:rPr lang="el-GR" dirty="0" smtClean="0"/>
              <a:t>Ο ναρκισσισμός στη θεωρία του </a:t>
            </a:r>
            <a:r>
              <a:rPr lang="en-US" dirty="0" err="1" smtClean="0"/>
              <a:t>Grunberger</a:t>
            </a:r>
            <a:r>
              <a:rPr lang="en-US" dirty="0" smtClean="0"/>
              <a:t> </a:t>
            </a:r>
            <a:r>
              <a:rPr lang="el-GR" dirty="0" smtClean="0"/>
              <a:t>νοείται ως ένας διαρκής πόλος οργάνωσης, προγενέστερος του Εγώ. «Είναι απόλυτος και ισχυρός στις απαιτήσεις του όπως ένα ένστικτο» και οργανώνεται όπως ένα ένστικτο (</a:t>
            </a:r>
            <a:r>
              <a:rPr lang="en-US" dirty="0" err="1" smtClean="0"/>
              <a:t>Grunberger</a:t>
            </a:r>
            <a:r>
              <a:rPr lang="en-US" dirty="0" smtClean="0"/>
              <a:t>, 1971,</a:t>
            </a:r>
            <a:r>
              <a:rPr lang="el-GR" dirty="0" smtClean="0"/>
              <a:t>σ.198). Συμμετέχει στη διαμόρφωση όλων των εξελικτικών σταδίων, από την ενδομήτρια ζωή, την πρώιμη βρεφική ηλικία έως την επίλυση του </a:t>
            </a:r>
            <a:r>
              <a:rPr lang="el-GR" dirty="0" err="1" smtClean="0"/>
              <a:t>οιδιποδείου</a:t>
            </a:r>
            <a:r>
              <a:rPr lang="el-GR" dirty="0" smtClean="0"/>
              <a:t>. </a:t>
            </a:r>
          </a:p>
          <a:p>
            <a:r>
              <a:rPr lang="el-GR" dirty="0" smtClean="0"/>
              <a:t>Στο αναλυτικό πλαίσιο ο ναρκισσισμός αποτελεί την «κινητήριο δύναμη της θεραπείας». Σύμφωνα με τον </a:t>
            </a:r>
            <a:r>
              <a:rPr lang="en-US" dirty="0" err="1" smtClean="0"/>
              <a:t>Grunberger</a:t>
            </a:r>
            <a:r>
              <a:rPr lang="en-US" dirty="0" smtClean="0"/>
              <a:t>, </a:t>
            </a:r>
            <a:r>
              <a:rPr lang="el-GR" dirty="0" smtClean="0"/>
              <a:t>στην αρχή της θεραπείας, ο αναλυόμενος βιώνει μια ναρκισσιστική παλινδρόμηση προ και πέραν της μεταβιβαστικής σχέσης και των </a:t>
            </a:r>
            <a:r>
              <a:rPr lang="el-GR" dirty="0" err="1" smtClean="0"/>
              <a:t>ενορμητικών</a:t>
            </a:r>
            <a:r>
              <a:rPr lang="el-GR" dirty="0" smtClean="0"/>
              <a:t>  κινήσεων ή επενδύσεων. </a:t>
            </a:r>
          </a:p>
          <a:p>
            <a:r>
              <a:rPr lang="el-GR" dirty="0" smtClean="0"/>
              <a:t>Το ψυχαναλυτικό πλαίσιο, η θέση στο ντιβάνι, η δυνατότητα ανακίνησης  και αναβίωσης του εσωτερικού υποκειμενικού ασυνείδητου κόσμου δημιουργούν μια </a:t>
            </a:r>
            <a:r>
              <a:rPr lang="el-GR" dirty="0" err="1" smtClean="0"/>
              <a:t>ασυγκρουσιακή</a:t>
            </a:r>
            <a:r>
              <a:rPr lang="el-GR" dirty="0" smtClean="0"/>
              <a:t> παλινδρομική κατάσταση.  Χάρις σε αυτήν θα αρθούν η λογοκρισία και οι αναστολές του αναλυόμενου.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77500" lnSpcReduction="20000"/>
          </a:bodyPr>
          <a:lstStyle/>
          <a:p>
            <a:r>
              <a:rPr lang="el-GR" dirty="0" smtClean="0"/>
              <a:t>Στις αρχές της ψυχαναλυτικής θεραπείας κινητοποιούνται δύο διαφορετικές διαστάσεις της ψυχικής λειτουργίας. Η μία αφορά το «περιεχόμενο» του κλινικού υλικού, ενώ η άλλη διάσταση, που αφορά τον «τρόπο» ανάδυσης του περιεχομένου και της εκτόνωσης του συναισθήματος, είναι κατ’ αυτόν ναρκισσιστική. </a:t>
            </a:r>
          </a:p>
          <a:p>
            <a:r>
              <a:rPr lang="el-GR" dirty="0" smtClean="0"/>
              <a:t>Ο </a:t>
            </a:r>
            <a:r>
              <a:rPr lang="en-US" dirty="0" err="1" smtClean="0"/>
              <a:t>Grunberger</a:t>
            </a:r>
            <a:r>
              <a:rPr lang="en-US" dirty="0" smtClean="0"/>
              <a:t> </a:t>
            </a:r>
            <a:r>
              <a:rPr lang="el-GR" dirty="0" smtClean="0"/>
              <a:t>περιγράφει την κατάσταση συναισθηματικής έντασης ή και ευφορίας που μπορεί να βιώνει ένας αναλυόμενος στην  αρχή της αναλυτικής διαδικασίας. Αυτή, όπως λέει, δεν έχει να κάνει με τις </a:t>
            </a:r>
            <a:r>
              <a:rPr lang="el-GR" dirty="0" err="1" smtClean="0"/>
              <a:t>λιβιδινικές</a:t>
            </a:r>
            <a:r>
              <a:rPr lang="el-GR" dirty="0" smtClean="0"/>
              <a:t> επενδύσεις ούτε με τη μεταβιβαστική νεύρωση. «Αφορά την ίδια την ψυχαναλυτική διεργασία, βασιζόμενη σε κάποια ναρκισσιστική συγχώνευση μεταξύ του αναλυόμενου από τη μία μεριά, του αναλυτή και της αναλυτικής κατάστασης από την άλλη». Ονομάζει τη συγχώνευση αυτών των τριών στοιχείων </a:t>
            </a:r>
            <a:r>
              <a:rPr lang="el-GR" i="1" dirty="0" smtClean="0"/>
              <a:t>ναρκισσιστική τριάδα</a:t>
            </a:r>
            <a:r>
              <a:rPr lang="el-GR" dirty="0" smtClean="0"/>
              <a:t>.  </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Ο </a:t>
            </a:r>
            <a:r>
              <a:rPr lang="en-US" dirty="0" err="1" smtClean="0"/>
              <a:t>Grunberger</a:t>
            </a:r>
            <a:r>
              <a:rPr lang="en-US" dirty="0" smtClean="0"/>
              <a:t> </a:t>
            </a:r>
            <a:r>
              <a:rPr lang="el-GR" dirty="0" smtClean="0"/>
              <a:t>θεωρεί τον ναρκισσισμό αυτόνομο ως προς τις </a:t>
            </a:r>
            <a:r>
              <a:rPr lang="el-GR" dirty="0" err="1" smtClean="0"/>
              <a:t>ενορμήσεις</a:t>
            </a:r>
            <a:r>
              <a:rPr lang="el-GR" dirty="0" smtClean="0"/>
              <a:t> και ως προς το αντικείμενο. Ορίζει τον ναρκισσισμό ως μια κατάσταση άνευ αντικειμένου, προ και πέραν κάθε αντίληψης ή επένδυσης του περιβάλλοντος. </a:t>
            </a:r>
          </a:p>
          <a:p>
            <a:r>
              <a:rPr lang="el-GR" dirty="0" smtClean="0"/>
              <a:t>Από τα πρώτα στάδια της ζωής και κατά την κύηση, η αντίληψη των ερεθισμάτων και η μνημονική εγγραφή τους είναι δυνατή, ακολουθούμενη από μία δυναμική, υποκειμενική. </a:t>
            </a:r>
          </a:p>
          <a:p>
            <a:r>
              <a:rPr lang="el-GR" dirty="0" smtClean="0"/>
              <a:t>Εάν ο πρωτογενής ναρκισσισμός είναι άνευ αντικειμένου, είναι ωστόσο σε σχέση με τα αντικείμενα.   </a:t>
            </a:r>
          </a:p>
          <a:p>
            <a:r>
              <a:rPr lang="el-GR" dirty="0" smtClean="0"/>
              <a:t>Το έργο των </a:t>
            </a:r>
            <a:r>
              <a:rPr lang="en-US" dirty="0" smtClean="0"/>
              <a:t>Cesar </a:t>
            </a:r>
            <a:r>
              <a:rPr lang="el-GR" dirty="0" smtClean="0"/>
              <a:t>και </a:t>
            </a:r>
            <a:r>
              <a:rPr lang="en-US" dirty="0" smtClean="0"/>
              <a:t>Sara </a:t>
            </a:r>
            <a:r>
              <a:rPr lang="en-US" dirty="0" err="1" smtClean="0"/>
              <a:t>Botella</a:t>
            </a:r>
            <a:r>
              <a:rPr lang="en-US" dirty="0" smtClean="0"/>
              <a:t> (2007)</a:t>
            </a:r>
            <a:r>
              <a:rPr lang="el-GR" dirty="0" smtClean="0"/>
              <a:t>, γύρω από την </a:t>
            </a:r>
            <a:r>
              <a:rPr lang="el-GR" dirty="0" err="1" smtClean="0"/>
              <a:t>εικονοπλασία</a:t>
            </a:r>
            <a:r>
              <a:rPr lang="el-GR" dirty="0" smtClean="0"/>
              <a:t> και τη μορφολογική παλινδρόμηση στο πλαίσιο της θεραπευτικής σχέσης, αναδεικνύει τη σημασία του αντικειμένου ως προς την επεξεργασία των πρώιμων  και αναπαριστάμενων τραυματικών βιωμάτων. </a:t>
            </a:r>
          </a:p>
          <a:p>
            <a:pPr>
              <a:buNone/>
            </a:pP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Διαφορετική είναι επίσης η τοποθέτηση του </a:t>
            </a:r>
            <a:r>
              <a:rPr lang="en-US" dirty="0" err="1" smtClean="0"/>
              <a:t>Grunberger</a:t>
            </a:r>
            <a:r>
              <a:rPr lang="en-US" dirty="0" smtClean="0"/>
              <a:t> </a:t>
            </a:r>
            <a:r>
              <a:rPr lang="el-GR" dirty="0" smtClean="0"/>
              <a:t>ως προς την </a:t>
            </a:r>
            <a:r>
              <a:rPr lang="el-GR" dirty="0" err="1" smtClean="0"/>
              <a:t>ενόρμηση</a:t>
            </a:r>
            <a:r>
              <a:rPr lang="el-GR" dirty="0" smtClean="0"/>
              <a:t> του θανάτου την οποία δεν αποδέχεται. Προτείνει μια διαφορετική εξήγηση, την επιστροφή σε μια ανόργανη κατάσταση, την αναζήτηση ενός ζωτικού στοιχείου και μιας βιωμένης κατάστασης της ενδομήτριας ζωής, δηλαδή την επιστροφή στον πρωτογενή ναρκισσισμό. </a:t>
            </a:r>
          </a:p>
          <a:p>
            <a:r>
              <a:rPr lang="el-GR" dirty="0" smtClean="0"/>
              <a:t>Η αντίθεση του </a:t>
            </a:r>
            <a:r>
              <a:rPr lang="en-US" dirty="0" err="1" smtClean="0"/>
              <a:t>Grunberger</a:t>
            </a:r>
            <a:r>
              <a:rPr lang="en-US" dirty="0" smtClean="0"/>
              <a:t> </a:t>
            </a:r>
            <a:r>
              <a:rPr lang="el-GR" dirty="0" smtClean="0"/>
              <a:t>προς την </a:t>
            </a:r>
            <a:r>
              <a:rPr lang="el-GR" dirty="0" err="1" smtClean="0"/>
              <a:t>ενόρμηση</a:t>
            </a:r>
            <a:r>
              <a:rPr lang="el-GR" dirty="0" smtClean="0"/>
              <a:t> του θανάτου δεν σημαίνει ότι δεν αναγνωρίζει μια αρνητική, καταστροφική πλευρά του ναρκισσισμού. Το ζητούμενο είναι να προσδώσει μια ξεχωριστή  και πρωταρχική οντότητα στο ναρκισσισμό. Θα θεωρήσει τον ναρκισσισμό ένα σύστημα ανάλογο με το Εγώ, το Υπερεγώ και το Εκείνο. Αυτή η θεώρηση του ναρκισσισμού λειτουργεί ως μια απάντηση στο θεμελιώδες ερώτημα της ύπαρξης, ως ένας βασικός πυρήνας του ζην.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460</TotalTime>
  <Words>1968</Words>
  <Application>Microsoft Office PowerPoint</Application>
  <PresentationFormat>Προβολή στην οθόνη (4:3)</PresentationFormat>
  <Paragraphs>50</Paragraphs>
  <Slides>18</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Δημοτικός</vt:lpstr>
      <vt:lpstr>Μορφές και Διεργασίες του Ναρκισσισμού (Οιδίπους 03, Ιάκωβος Κλεώπας). </vt:lpstr>
      <vt:lpstr>Μορφές και διεργασίες του ναρκισσισμού</vt:lpstr>
      <vt:lpstr>Ο ναρκισσισμός στον Freud</vt:lpstr>
      <vt:lpstr>    Πρωτογενής ναρκισσισμός </vt:lpstr>
      <vt:lpstr>Δευτερογενής ναρκισσισμός</vt:lpstr>
      <vt:lpstr> Η προσέγγιση του Bela Grunberger Ο ναρκισσισμός ως ψυχικό σύστημα</vt:lpstr>
      <vt:lpstr>Διαφάνεια 7</vt:lpstr>
      <vt:lpstr>Διαφάνεια 8</vt:lpstr>
      <vt:lpstr>Διαφάνεια 9</vt:lpstr>
      <vt:lpstr>Διαφάνεια 10</vt:lpstr>
      <vt:lpstr>Διαφάνεια 11</vt:lpstr>
      <vt:lpstr>Η προσέγγιση του Francis Pasche: Η έννοια του αντι-ναρκισσισμού</vt:lpstr>
      <vt:lpstr>Η προσέγγιση του Andre Green- ναρκισσισμός ζωής, ναρκισσισμός θανάτου </vt:lpstr>
      <vt:lpstr>Διαφάνεια 14</vt:lpstr>
      <vt:lpstr>Διαφάνεια 15</vt:lpstr>
      <vt:lpstr>Διαφάνεια 16</vt:lpstr>
      <vt:lpstr>Διαφάνεια 17</vt:lpstr>
      <vt:lpstr>Διαφάνεια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Μορφές και Διεργασίες του Ναρκισσισμού (Οιδίπους 03, Ιάκωβος Κλεώπας).</dc:title>
  <dc:creator>user</dc:creator>
  <cp:lastModifiedBy>user</cp:lastModifiedBy>
  <cp:revision>57</cp:revision>
  <dcterms:created xsi:type="dcterms:W3CDTF">2021-02-15T08:24:47Z</dcterms:created>
  <dcterms:modified xsi:type="dcterms:W3CDTF">2021-03-26T07:27:54Z</dcterms:modified>
</cp:coreProperties>
</file>