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74" r:id="rId8"/>
    <p:sldId id="261"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2A54C80-263E-416B-A8E0-580EDEADCBDC}"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5/25/2022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8EF7A6-5FA3-4299-B538-EC45277B7887}"/>
              </a:ext>
            </a:extLst>
          </p:cNvPr>
          <p:cNvSpPr>
            <a:spLocks noGrp="1"/>
          </p:cNvSpPr>
          <p:nvPr>
            <p:ph type="ctrTitle"/>
          </p:nvPr>
        </p:nvSpPr>
        <p:spPr>
          <a:xfrm>
            <a:off x="1135107" y="1474635"/>
            <a:ext cx="7766936" cy="1646302"/>
          </a:xfrm>
        </p:spPr>
        <p:txBody>
          <a:bodyPr/>
          <a:lstStyle/>
          <a:p>
            <a:pPr algn="ctr"/>
            <a:r>
              <a:rPr lang="el-GR" sz="5000" b="1" dirty="0">
                <a:effectLst/>
                <a:latin typeface="Calibri" panose="020F0502020204030204" pitchFamily="34" charset="0"/>
                <a:ea typeface="Calibri" panose="020F0502020204030204" pitchFamily="34" charset="0"/>
                <a:cs typeface="Calibri" panose="020F0502020204030204" pitchFamily="34" charset="0"/>
              </a:rPr>
              <a:t>Το Διπλό Πένθος του ΕΓΩ</a:t>
            </a:r>
            <a:endParaRPr lang="el-GR" sz="5000" b="1" dirty="0"/>
          </a:p>
        </p:txBody>
      </p:sp>
    </p:spTree>
    <p:extLst>
      <p:ext uri="{BB962C8B-B14F-4D97-AF65-F5344CB8AC3E}">
        <p14:creationId xmlns:p14="http://schemas.microsoft.com/office/powerpoint/2010/main" val="3194138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EACCDE-92B2-4BDC-BD98-7A9163300B7F}"/>
              </a:ext>
            </a:extLst>
          </p:cNvPr>
          <p:cNvSpPr>
            <a:spLocks noGrp="1"/>
          </p:cNvSpPr>
          <p:nvPr>
            <p:ph type="title"/>
          </p:nvPr>
        </p:nvSpPr>
        <p:spPr/>
        <p:txBody>
          <a:bodyPr>
            <a:normAutofit fontScale="90000"/>
          </a:bodyPr>
          <a:lstStyle/>
          <a:p>
            <a:br>
              <a:rPr lang="el-GR" dirty="0"/>
            </a:br>
            <a:br>
              <a:rPr lang="el-GR" dirty="0"/>
            </a:br>
            <a:endParaRPr lang="el-GR" dirty="0"/>
          </a:p>
        </p:txBody>
      </p:sp>
      <p:sp>
        <p:nvSpPr>
          <p:cNvPr id="4" name="Θέση περιεχομένου 3">
            <a:extLst>
              <a:ext uri="{FF2B5EF4-FFF2-40B4-BE49-F238E27FC236}">
                <a16:creationId xmlns:a16="http://schemas.microsoft.com/office/drawing/2014/main" id="{1C69968F-5B7E-49AD-8D60-2391E5C2AD97}"/>
              </a:ext>
            </a:extLst>
          </p:cNvPr>
          <p:cNvSpPr>
            <a:spLocks noGrp="1"/>
          </p:cNvSpPr>
          <p:nvPr>
            <p:ph sz="half" idx="2"/>
          </p:nvPr>
        </p:nvSpPr>
        <p:spPr>
          <a:xfrm>
            <a:off x="474268" y="178132"/>
            <a:ext cx="8142790" cy="1185718"/>
          </a:xfrm>
        </p:spPr>
        <p:txBody>
          <a:bodyPr>
            <a:normAutofit fontScale="47500" lnSpcReduction="20000"/>
          </a:bodyPr>
          <a:lstStyle/>
          <a:p>
            <a:pPr marL="0" indent="0" algn="ctr" fontAlgn="base">
              <a:lnSpc>
                <a:spcPct val="107000"/>
              </a:lnSpc>
              <a:spcAft>
                <a:spcPts val="800"/>
              </a:spcAft>
              <a:buNone/>
            </a:pPr>
            <a:r>
              <a:rPr lang="el-GR" sz="5100" b="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Ξαναρχίζω το αρχικό ερώτημα. Γιατί τόσος πόνος όταν χάνουμε κάτι;  </a:t>
            </a:r>
            <a:r>
              <a:rPr lang="el-GR" sz="5100" b="1" dirty="0">
                <a:solidFill>
                  <a:srgbClr val="201F1E"/>
                </a:solidFill>
                <a:latin typeface="Calibri" panose="020F0502020204030204" pitchFamily="34" charset="0"/>
                <a:ea typeface="Times New Roman" panose="02020603050405020304" pitchFamily="18" charset="0"/>
                <a:cs typeface="Calibri" panose="020F0502020204030204" pitchFamily="34" charset="0"/>
              </a:rPr>
              <a:t>Κ</a:t>
            </a:r>
            <a:r>
              <a:rPr lang="el-GR" sz="5100" b="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αι τι ακριβώς χάνουμε;</a:t>
            </a:r>
            <a:endParaRPr lang="el-GR" sz="5100" b="1" dirty="0">
              <a:effectLst/>
              <a:latin typeface="Calibri" panose="020F0502020204030204" pitchFamily="34" charset="0"/>
              <a:ea typeface="Calibri" panose="020F0502020204030204" pitchFamily="34" charset="0"/>
              <a:cs typeface="Arial" panose="020B0604020202020204" pitchFamily="34" charset="0"/>
            </a:endParaRPr>
          </a:p>
          <a:p>
            <a:pPr marL="0" indent="0" algn="ctr" fontAlgn="base">
              <a:lnSpc>
                <a:spcPct val="107000"/>
              </a:lnSpc>
              <a:spcAft>
                <a:spcPts val="800"/>
              </a:spcAft>
              <a:buNone/>
            </a:pPr>
            <a:r>
              <a:rPr lang="el-GR" sz="18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a:t>
            </a:r>
            <a:endParaRPr lang="el-GR" sz="1800" dirty="0">
              <a:effectLst/>
              <a:latin typeface="Calibri" panose="020F0502020204030204" pitchFamily="34" charset="0"/>
              <a:ea typeface="Calibri" panose="020F0502020204030204" pitchFamily="34" charset="0"/>
              <a:cs typeface="Arial" panose="020B0604020202020204" pitchFamily="34" charset="0"/>
            </a:endParaRPr>
          </a:p>
          <a:p>
            <a:pPr algn="ctr"/>
            <a:endParaRPr lang="el-GR" dirty="0"/>
          </a:p>
        </p:txBody>
      </p:sp>
      <p:sp>
        <p:nvSpPr>
          <p:cNvPr id="6" name="Θέση περιεχομένου 5">
            <a:extLst>
              <a:ext uri="{FF2B5EF4-FFF2-40B4-BE49-F238E27FC236}">
                <a16:creationId xmlns:a16="http://schemas.microsoft.com/office/drawing/2014/main" id="{2F256741-1477-410B-8322-F3690A98D989}"/>
              </a:ext>
            </a:extLst>
          </p:cNvPr>
          <p:cNvSpPr>
            <a:spLocks noGrp="1"/>
          </p:cNvSpPr>
          <p:nvPr>
            <p:ph sz="quarter" idx="4"/>
          </p:nvPr>
        </p:nvSpPr>
        <p:spPr>
          <a:xfrm>
            <a:off x="774915" y="1114662"/>
            <a:ext cx="8276095" cy="5593127"/>
          </a:xfrm>
        </p:spPr>
        <p:txBody>
          <a:bodyPr>
            <a:normAutofit fontScale="92500" lnSpcReduction="10000"/>
          </a:bodyPr>
          <a:lstStyle/>
          <a:p>
            <a:pPr marL="0" indent="0" algn="just" fontAlgn="base">
              <a:lnSpc>
                <a:spcPct val="107000"/>
              </a:lnSpc>
              <a:spcAft>
                <a:spcPts val="800"/>
              </a:spcAft>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Η Α. Ποταμιάνου δίνει τη δική της απάντηση, η  καταθλιπτική τροχιά χαράζεται όταν αποτυγχάνει ο διάλογος του υποκειμένου με το εξωτερικό αντικείμενο, και όχι γιατί του είναι αδύνατο να ξαναβρεί την αγάπη  ή να ανασυστήσει το </a:t>
            </a:r>
            <a:r>
              <a:rPr lang="el-GR" sz="2400" dirty="0">
                <a:solidFill>
                  <a:srgbClr val="201F1E"/>
                </a:solidFill>
                <a:latin typeface="Calibri" panose="020F0502020204030204" pitchFamily="34" charset="0"/>
                <a:ea typeface="Times New Roman" panose="02020603050405020304" pitchFamily="18" charset="0"/>
                <a:cs typeface="Calibri" panose="020F0502020204030204" pitchFamily="34" charset="0"/>
              </a:rPr>
              <a:t>εσωτερικό</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αντικείμενο. Η απώλεια βιώνεται ως αποτυχία ελέγχου του εξωτερικού κόσμου και ταυτόχρονα ενός μέρος του εαυτού.</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pPr marL="0" indent="0" algn="just" fontAlgn="base">
              <a:lnSpc>
                <a:spcPct val="107000"/>
              </a:lnSpc>
              <a:spcAft>
                <a:spcPts val="800"/>
              </a:spcAft>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Εφόσον το αντικείμενο δεν είναι τίποτα άλλο παρά ο υποδοχέας των προβολών παντοδυναμίας του υποκείμενου, η απώλεια  του σημαίνει απώλεια της ικανότητας του να το συγκρατεί, εφόσον δεν κρατιέται πλέον το ίδιο από το αντικείμενο-προέκταση του εαυτού.</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pPr marL="0" indent="0" algn="just" fontAlgn="base">
              <a:lnSpc>
                <a:spcPct val="107000"/>
              </a:lnSpc>
              <a:spcAft>
                <a:spcPts val="800"/>
              </a:spcAft>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Παρόλα αυτά το ερώτημα παραμένει εκτός κι αν θεωρούσαμε ότι κάθε απώλεια  είναι απώλεια ναρκισσιστικού αντικειμένου, κάτι που φυσικά δεν ισχύει. Πιστεύω ότι κάτι περισσότερο από τον έλεγχο πάνω στην πραγματικότητα, πρέπει να υποθέσουμε.</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pPr algn="just" fontAlgn="base">
              <a:lnSpc>
                <a:spcPct val="107000"/>
              </a:lnSpc>
              <a:spcAft>
                <a:spcPts val="800"/>
              </a:spcAft>
            </a:pPr>
            <a:endParaRPr lang="el-GR" sz="1800" dirty="0">
              <a:effectLst/>
              <a:latin typeface="Calibri" panose="020F0502020204030204" pitchFamily="34" charset="0"/>
              <a:ea typeface="Calibri" panose="020F050202020403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641802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478E4C-8818-4CEE-8A9F-2CDEB42E866F}"/>
              </a:ext>
            </a:extLst>
          </p:cNvPr>
          <p:cNvSpPr>
            <a:spLocks noGrp="1"/>
          </p:cNvSpPr>
          <p:nvPr>
            <p:ph type="title"/>
          </p:nvPr>
        </p:nvSpPr>
        <p:spPr/>
        <p:txBody>
          <a:bodyPr/>
          <a:lstStyle/>
          <a:p>
            <a:pPr algn="ctr"/>
            <a:br>
              <a:rPr lang="el-GR" sz="1800" b="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br>
            <a:r>
              <a:rPr lang="el-GR" sz="2400" b="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Πένθος του εγώ 2</a:t>
            </a:r>
            <a:br>
              <a:rPr lang="el-GR" sz="2400" dirty="0">
                <a:effectLst/>
                <a:latin typeface="Calibri" panose="020F0502020204030204" pitchFamily="34" charset="0"/>
                <a:ea typeface="Calibri" panose="020F0502020204030204" pitchFamily="34" charset="0"/>
                <a:cs typeface="Arial" panose="020B0604020202020204" pitchFamily="34" charset="0"/>
              </a:rPr>
            </a:br>
            <a:endParaRPr lang="el-GR" sz="2400" dirty="0"/>
          </a:p>
        </p:txBody>
      </p:sp>
      <p:sp>
        <p:nvSpPr>
          <p:cNvPr id="3" name="Θέση περιεχομένου 2">
            <a:extLst>
              <a:ext uri="{FF2B5EF4-FFF2-40B4-BE49-F238E27FC236}">
                <a16:creationId xmlns:a16="http://schemas.microsoft.com/office/drawing/2014/main" id="{3638A788-9368-4DE6-B14C-70B8EC241A04}"/>
              </a:ext>
            </a:extLst>
          </p:cNvPr>
          <p:cNvSpPr>
            <a:spLocks noGrp="1"/>
          </p:cNvSpPr>
          <p:nvPr>
            <p:ph idx="1"/>
          </p:nvPr>
        </p:nvSpPr>
        <p:spPr>
          <a:xfrm>
            <a:off x="677334" y="2160590"/>
            <a:ext cx="8596668" cy="3697770"/>
          </a:xfrm>
        </p:spPr>
        <p:txBody>
          <a:bodyPr>
            <a:normAutofit/>
          </a:bodyPr>
          <a:lstStyle/>
          <a:p>
            <a:pPr marL="0" indent="0" algn="just">
              <a:buNone/>
            </a:pPr>
            <a:r>
              <a:rPr lang="el-GR" sz="2400" dirty="0">
                <a:solidFill>
                  <a:srgbClr val="201F1E"/>
                </a:solidFill>
                <a:effectLst/>
                <a:latin typeface="Calibri" panose="020F0502020204030204" pitchFamily="34" charset="0"/>
                <a:ea typeface="Times New Roman" panose="02020603050405020304" pitchFamily="18" charset="0"/>
              </a:rPr>
              <a:t>Η υπόθεση που προτείνω αφορά σε ένα δεύτερο πένθος του Εγώ, αυτό της μη  σαφούς διάκρισης μεταξύ εγώ/μη- εγώ. Τα δεδομένα που αντλώ προέρχονται αφ’ ενός από την κλινική και την </a:t>
            </a:r>
            <a:r>
              <a:rPr lang="el-GR" sz="2400" dirty="0" err="1">
                <a:solidFill>
                  <a:srgbClr val="201F1E"/>
                </a:solidFill>
                <a:effectLst/>
                <a:latin typeface="Calibri" panose="020F0502020204030204" pitchFamily="34" charset="0"/>
                <a:ea typeface="Times New Roman" panose="02020603050405020304" pitchFamily="18" charset="0"/>
              </a:rPr>
              <a:t>μεταψυχολογία</a:t>
            </a:r>
            <a:r>
              <a:rPr lang="el-GR" sz="2400" dirty="0">
                <a:solidFill>
                  <a:srgbClr val="201F1E"/>
                </a:solidFill>
                <a:effectLst/>
                <a:latin typeface="Calibri" panose="020F0502020204030204" pitchFamily="34" charset="0"/>
                <a:ea typeface="Times New Roman" panose="02020603050405020304" pitchFamily="18" charset="0"/>
              </a:rPr>
              <a:t> και αφ’ ετέρου από την σύγχρονη Ανθρωπολογία. Ψυχανάλυση και Ανθρωπολογία συγκλίνουν,  αναδεικνύοντας  την </a:t>
            </a:r>
            <a:r>
              <a:rPr lang="el-GR" sz="2400" dirty="0" err="1">
                <a:solidFill>
                  <a:srgbClr val="201F1E"/>
                </a:solidFill>
                <a:effectLst/>
                <a:latin typeface="Calibri" panose="020F0502020204030204" pitchFamily="34" charset="0"/>
                <a:ea typeface="Times New Roman" panose="02020603050405020304" pitchFamily="18" charset="0"/>
              </a:rPr>
              <a:t>ευριστική</a:t>
            </a:r>
            <a:r>
              <a:rPr lang="el-GR" sz="2400" dirty="0">
                <a:solidFill>
                  <a:srgbClr val="201F1E"/>
                </a:solidFill>
                <a:effectLst/>
                <a:latin typeface="Calibri" panose="020F0502020204030204" pitchFamily="34" charset="0"/>
                <a:ea typeface="Times New Roman" panose="02020603050405020304" pitchFamily="18" charset="0"/>
              </a:rPr>
              <a:t> αξία της προβληματικής  του ενδιάμεσου χώρου, δηλαδή της εγγενούς ασάφειες μεταξύ υποκειμένου και  αντικειμένου, του μέσα και του έξω, του εύρους του ορίου.</a:t>
            </a:r>
            <a:endParaRPr lang="el-GR" sz="2400" dirty="0"/>
          </a:p>
        </p:txBody>
      </p:sp>
    </p:spTree>
    <p:extLst>
      <p:ext uri="{BB962C8B-B14F-4D97-AF65-F5344CB8AC3E}">
        <p14:creationId xmlns:p14="http://schemas.microsoft.com/office/powerpoint/2010/main" val="2053586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66B9839-9D0B-44D3-8339-F4B7A9ED425B}"/>
              </a:ext>
            </a:extLst>
          </p:cNvPr>
          <p:cNvSpPr>
            <a:spLocks noGrp="1"/>
          </p:cNvSpPr>
          <p:nvPr>
            <p:ph idx="1"/>
          </p:nvPr>
        </p:nvSpPr>
        <p:spPr>
          <a:xfrm>
            <a:off x="599842" y="626256"/>
            <a:ext cx="8596668" cy="5666055"/>
          </a:xfrm>
        </p:spPr>
        <p:txBody>
          <a:bodyPr>
            <a:normAutofit/>
          </a:bodyPr>
          <a:lstStyle/>
          <a:p>
            <a:pPr marL="0" indent="0" algn="just">
              <a:buNone/>
            </a:pPr>
            <a:r>
              <a:rPr lang="el-GR" sz="26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Στο τέλος μιας αναλυτικής εργασίας σε ομαδική συνθήκη που διήρκησε μερικά χρόνια ένα μέλος ο Γιάννης θα αφηγηθεί το εξής όνειρο:</a:t>
            </a:r>
          </a:p>
          <a:p>
            <a:pPr marL="0" indent="0" algn="just">
              <a:buNone/>
            </a:pPr>
            <a:r>
              <a:rPr lang="el-GR" sz="26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Όλα τα σπλάχνα του, είναι ακουμπισμένα στο κρεβάτι ενός δίκλινου ξενοδοχείου-νοσοκομείου, κάτω από το άγρυπνο βλέμμα γιατρών  και νοσοκόμων, μια μάσκα παροχής οξυγόνου ένα πιεσόμετρο, ένα μόνιτορ………. </a:t>
            </a:r>
            <a:r>
              <a:rPr lang="el-GR" sz="2600" dirty="0" err="1">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ό,τι</a:t>
            </a:r>
            <a:r>
              <a:rPr lang="el-GR" sz="26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θα χρειαζόταν για την επιτήρηση της λειτουργίας ενός κανονικού ασθενή.  </a:t>
            </a:r>
          </a:p>
          <a:p>
            <a:pPr marL="0" indent="0" algn="just">
              <a:buNone/>
            </a:pPr>
            <a:r>
              <a:rPr lang="el-GR" sz="26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Ο ίδιος όμως περιπλανάται  χαμένος μέσα στην άγνωστη πόλη, φοβούμενος ότι δεν θα επιζήσει για πολύ χωρίς όργανα και πως αν ζητήσει βοήθεια λέγοντας πως δεν έχει σπλάχνα θα θεωρηθεί ψυχιατρικός ασθενής.</a:t>
            </a:r>
            <a:endParaRPr lang="el-GR" dirty="0"/>
          </a:p>
        </p:txBody>
      </p:sp>
    </p:spTree>
    <p:extLst>
      <p:ext uri="{BB962C8B-B14F-4D97-AF65-F5344CB8AC3E}">
        <p14:creationId xmlns:p14="http://schemas.microsoft.com/office/powerpoint/2010/main" val="3186405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782EFA4-0731-43E2-A16F-4F9B6743FFA4}"/>
              </a:ext>
            </a:extLst>
          </p:cNvPr>
          <p:cNvSpPr>
            <a:spLocks noGrp="1"/>
          </p:cNvSpPr>
          <p:nvPr>
            <p:ph idx="1"/>
          </p:nvPr>
        </p:nvSpPr>
        <p:spPr>
          <a:xfrm>
            <a:off x="630839" y="443467"/>
            <a:ext cx="8596668" cy="4717469"/>
          </a:xfrm>
        </p:spPr>
        <p:txBody>
          <a:bodyPr>
            <a:normAutofit/>
          </a:bodyPr>
          <a:lstStyle/>
          <a:p>
            <a:pPr marL="0" indent="0">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Ανάμεσα στους συνειρμούς του αναφέρει πως νέος,  μετά από ένα χωρισμό που συνέπεσε χρονικά με το πέρας της ανάλυσης του αισθανόταν σαν η κοιλιά του να ήταν ανοιχτή, ενόσω τα χέρια του (πάντα στη φαντασία του) έτειναν να συγκρατήσουν την αγαπημένη του που μόλις τον άφησε. </a:t>
            </a:r>
          </a:p>
          <a:p>
            <a:pPr marL="0" indent="0">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Ένα άλλο μέλος θα πει πως η σκηνή θυμίζει μαιευτήριο, ενώ ένα τρίτο θα θυμηθεί το </a:t>
            </a:r>
            <a:r>
              <a:rPr lang="el-GR" sz="2400" dirty="0">
                <a:solidFill>
                  <a:srgbClr val="201F1E"/>
                </a:solidFill>
                <a:latin typeface="Calibri" panose="020F0502020204030204" pitchFamily="34" charset="0"/>
                <a:ea typeface="Times New Roman" panose="02020603050405020304" pitchFamily="18" charset="0"/>
                <a:cs typeface="Calibri" panose="020F0502020204030204" pitchFamily="34" charset="0"/>
              </a:rPr>
              <a:t>βιβλικό</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a:t>
            </a:r>
            <a:r>
              <a:rPr lang="el-GR" sz="2400" i="1"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καρπός της κοιλιάς σου</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a:t>
            </a:r>
          </a:p>
          <a:p>
            <a:pPr marL="0" indent="0">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Μέσα σε αυτήν την ομαδική συνειρμική αλυσίδα   το περιεχόμενο των τραυματικών απωλειών στην παιδική του ηλικία του Γιάννη, αφήνεται στα ασφαλή χέρια των άλλων μελών, γιατρών και νοσοκόμων στο όνειρο…..</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157161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89748C1-A4D7-4DC4-9DC1-2724F19C0082}"/>
              </a:ext>
            </a:extLst>
          </p:cNvPr>
          <p:cNvSpPr>
            <a:spLocks noGrp="1"/>
          </p:cNvSpPr>
          <p:nvPr>
            <p:ph idx="1"/>
          </p:nvPr>
        </p:nvSpPr>
        <p:spPr>
          <a:xfrm>
            <a:off x="661836" y="207802"/>
            <a:ext cx="8596668" cy="5216605"/>
          </a:xfrm>
        </p:spPr>
        <p:txBody>
          <a:bodyPr>
            <a:normAutofit lnSpcReduction="10000"/>
          </a:bodyPr>
          <a:lstStyle/>
          <a:p>
            <a:pPr marL="0" indent="0" algn="just">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Η ομάδα προσφέρεται ως μεταβατικός χώρος, ως περιέχον και ως </a:t>
            </a:r>
            <a:r>
              <a:rPr lang="el-GR" sz="2400" dirty="0" err="1">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περιεκτής</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που επιτρέπει την παραγωγή μιας πρωτότυπης ψυχικής πραγματικότητας, δηλαδή της ομάδας, που δεν ανάγεται στην ψυχική πραγματικότητα ενός εκάστου των μελών της. </a:t>
            </a:r>
          </a:p>
          <a:p>
            <a:pPr marL="0" indent="0" algn="just">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Βασικό χαρακτηριστικό του μεταβολικού φαινομένου είναι η ποιότητα της επένδυσης που διασφαλίζει την παράδοξη σχέση μεταξύ εγώ/μη-εγώ, όπως έδειξε ο </a:t>
            </a:r>
            <a:r>
              <a:rPr lang="en-US" sz="2400" dirty="0" err="1">
                <a:solidFill>
                  <a:srgbClr val="201F1E"/>
                </a:solidFill>
                <a:latin typeface="Calibri" panose="020F0502020204030204" pitchFamily="34" charset="0"/>
                <a:ea typeface="Times New Roman" panose="02020603050405020304" pitchFamily="18" charset="0"/>
                <a:cs typeface="Calibri" panose="020F0502020204030204" pitchFamily="34" charset="0"/>
              </a:rPr>
              <a:t>Winnicott</a:t>
            </a:r>
            <a:r>
              <a:rPr lang="en-US" sz="2400" dirty="0">
                <a:solidFill>
                  <a:srgbClr val="201F1E"/>
                </a:solidFill>
                <a:latin typeface="Calibri" panose="020F0502020204030204" pitchFamily="34" charset="0"/>
                <a:ea typeface="Times New Roman" panose="02020603050405020304" pitchFamily="18" charset="0"/>
                <a:cs typeface="Calibri" panose="020F0502020204030204" pitchFamily="34" charset="0"/>
              </a:rPr>
              <a:t> </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a:t>
            </a:r>
          </a:p>
          <a:p>
            <a:pPr marL="0" indent="0" algn="just">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Ο εαυτός αντλεί την καταγωγή του μέσα στην αμοιβαιότητα της σχέσης βρέφους-μητέρα</a:t>
            </a:r>
            <a:r>
              <a:rPr lang="el-GR" sz="2400" dirty="0">
                <a:solidFill>
                  <a:srgbClr val="201F1E"/>
                </a:solidFill>
                <a:latin typeface="Calibri" panose="020F0502020204030204" pitchFamily="34" charset="0"/>
                <a:ea typeface="Times New Roman" panose="02020603050405020304" pitchFamily="18" charset="0"/>
                <a:cs typeface="Calibri" panose="020F0502020204030204" pitchFamily="34" charset="0"/>
              </a:rPr>
              <a:t>ς.</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a:t>
            </a:r>
          </a:p>
          <a:p>
            <a:pPr marL="0" indent="0" algn="just">
              <a:buNone/>
            </a:pPr>
            <a:r>
              <a:rPr lang="el-GR" sz="2400" dirty="0">
                <a:solidFill>
                  <a:srgbClr val="201F1E"/>
                </a:solidFill>
                <a:effectLst/>
                <a:latin typeface="Calibri" panose="020F0502020204030204" pitchFamily="34" charset="0"/>
                <a:ea typeface="Times New Roman" panose="02020603050405020304" pitchFamily="18" charset="0"/>
              </a:rPr>
              <a:t>Στα πλαίσια μιας τέτοιας ομάδας απολεσθέν αντικείμενο και υποκείμενο έτυχαν υποδοχής, διαμεσολάβησης μετασχηματισμών και επανόρθωσης, ώστε να ανακτηθούν, να </a:t>
            </a:r>
            <a:r>
              <a:rPr lang="el-GR" sz="2400" dirty="0" err="1">
                <a:solidFill>
                  <a:srgbClr val="201F1E"/>
                </a:solidFill>
                <a:effectLst/>
                <a:latin typeface="Calibri" panose="020F0502020204030204" pitchFamily="34" charset="0"/>
                <a:ea typeface="Times New Roman" panose="02020603050405020304" pitchFamily="18" charset="0"/>
              </a:rPr>
              <a:t>απαρτιωθούν</a:t>
            </a:r>
            <a:r>
              <a:rPr lang="el-GR" sz="2400" dirty="0">
                <a:solidFill>
                  <a:srgbClr val="201F1E"/>
                </a:solidFill>
                <a:effectLst/>
                <a:latin typeface="Calibri" panose="020F0502020204030204" pitchFamily="34" charset="0"/>
                <a:ea typeface="Times New Roman" panose="02020603050405020304" pitchFamily="18" charset="0"/>
              </a:rPr>
              <a:t> και να ενταχθούν στον ψυχισμό του Γιάννη. </a:t>
            </a:r>
            <a:endParaRPr lang="el-GR" sz="2400" dirty="0"/>
          </a:p>
        </p:txBody>
      </p:sp>
    </p:spTree>
    <p:extLst>
      <p:ext uri="{BB962C8B-B14F-4D97-AF65-F5344CB8AC3E}">
        <p14:creationId xmlns:p14="http://schemas.microsoft.com/office/powerpoint/2010/main" val="1248772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D0D2E62-F747-4EFA-B1D6-00782D31C3A2}"/>
              </a:ext>
            </a:extLst>
          </p:cNvPr>
          <p:cNvSpPr>
            <a:spLocks noGrp="1"/>
          </p:cNvSpPr>
          <p:nvPr>
            <p:ph idx="1"/>
          </p:nvPr>
        </p:nvSpPr>
        <p:spPr>
          <a:xfrm>
            <a:off x="677334" y="998217"/>
            <a:ext cx="8596668" cy="3880773"/>
          </a:xfrm>
        </p:spPr>
        <p:txBody>
          <a:bodyPr/>
          <a:lstStyle/>
          <a:p>
            <a:pPr marL="0" indent="0" algn="just">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Ειδικά ο </a:t>
            </a:r>
            <a:r>
              <a:rPr lang="en-US" sz="2400" dirty="0" err="1">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Winnicott</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ανέδειξε τον τρόπο με τον οποίο οι δημιουργικές εμπειρίες του βρέφους </a:t>
            </a:r>
            <a:r>
              <a:rPr lang="el-GR" sz="2400" dirty="0" err="1">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μετεξελίσσουν</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σταδιακά την πρωταρχική </a:t>
            </a:r>
            <a:r>
              <a:rPr lang="el-GR" sz="2400" dirty="0" err="1">
                <a:solidFill>
                  <a:srgbClr val="201F1E"/>
                </a:solidFill>
                <a:latin typeface="Calibri" panose="020F0502020204030204" pitchFamily="34" charset="0"/>
                <a:ea typeface="Times New Roman" panose="02020603050405020304" pitchFamily="18" charset="0"/>
                <a:cs typeface="Calibri" panose="020F0502020204030204" pitchFamily="34" charset="0"/>
              </a:rPr>
              <a:t>ν</a:t>
            </a:r>
            <a:r>
              <a:rPr lang="el-GR" sz="2400" dirty="0" err="1">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αρκισσική</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ένωση σε </a:t>
            </a:r>
            <a:r>
              <a:rPr lang="el-GR" sz="2400" dirty="0" err="1">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αντικειμενότροπη</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σχέση. </a:t>
            </a:r>
          </a:p>
          <a:p>
            <a:pPr marL="0" indent="0" algn="just">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Αναζήτησε την καταγωγή της δημιουργικότητας μέσα στην απόλυτη εξάρτηση του βρέφους από τη μητέρα του, μέσα στην αποδοχή της για την ανηλεή του αγάπη, στην ευόδωση της πρώτης λειτουργίας του θηλυκού στοιχείου του βρέφους, την εμπειρία της παντοδυναμίας που είναι η ουσιώδης βάση της εμπειρίας του είμαι. </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pPr algn="just"/>
            <a:endParaRPr lang="el-GR" dirty="0"/>
          </a:p>
        </p:txBody>
      </p:sp>
      <p:sp>
        <p:nvSpPr>
          <p:cNvPr id="4" name="Θέση περιεχομένου 2">
            <a:extLst>
              <a:ext uri="{FF2B5EF4-FFF2-40B4-BE49-F238E27FC236}">
                <a16:creationId xmlns:a16="http://schemas.microsoft.com/office/drawing/2014/main" id="{EA0AAB8E-C3BF-4313-8C14-D3B2130E73D9}"/>
              </a:ext>
            </a:extLst>
          </p:cNvPr>
          <p:cNvSpPr txBox="1">
            <a:spLocks/>
          </p:cNvSpPr>
          <p:nvPr/>
        </p:nvSpPr>
        <p:spPr>
          <a:xfrm>
            <a:off x="677334" y="2196448"/>
            <a:ext cx="8596668"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l-GR"/>
          </a:p>
        </p:txBody>
      </p:sp>
    </p:spTree>
    <p:extLst>
      <p:ext uri="{BB962C8B-B14F-4D97-AF65-F5344CB8AC3E}">
        <p14:creationId xmlns:p14="http://schemas.microsoft.com/office/powerpoint/2010/main" val="2899799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824D0B2-08EA-487E-90A2-6A64C4723519}"/>
              </a:ext>
            </a:extLst>
          </p:cNvPr>
          <p:cNvSpPr>
            <a:spLocks noGrp="1"/>
          </p:cNvSpPr>
          <p:nvPr>
            <p:ph idx="1"/>
          </p:nvPr>
        </p:nvSpPr>
        <p:spPr>
          <a:xfrm>
            <a:off x="677333" y="796355"/>
            <a:ext cx="8596668" cy="5477481"/>
          </a:xfrm>
        </p:spPr>
        <p:txBody>
          <a:bodyPr>
            <a:normAutofit/>
          </a:bodyPr>
          <a:lstStyle/>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Δυο μόλις χρόνια χωρίζουν την </a:t>
            </a:r>
            <a:r>
              <a:rPr lang="el-GR" sz="2400" i="1" dirty="0">
                <a:effectLst/>
                <a:latin typeface="Calibri" panose="020F0502020204030204" pitchFamily="34" charset="0"/>
                <a:ea typeface="Calibri" panose="020F0502020204030204" pitchFamily="34" charset="0"/>
                <a:cs typeface="Calibri" panose="020F0502020204030204" pitchFamily="34" charset="0"/>
              </a:rPr>
              <a:t>Ψυχολογία των μαζών και ανάλυση του εγώ</a:t>
            </a:r>
            <a:r>
              <a:rPr lang="el-GR" sz="2400" dirty="0">
                <a:effectLst/>
                <a:latin typeface="Calibri" panose="020F0502020204030204" pitchFamily="34" charset="0"/>
                <a:ea typeface="Calibri" panose="020F0502020204030204" pitchFamily="34" charset="0"/>
                <a:cs typeface="Calibri" panose="020F0502020204030204" pitchFamily="34" charset="0"/>
              </a:rPr>
              <a:t>, που την κληρονομιά της αναγνωρίζουμε εδώ, από το ΕΓΩ και το ΕΚΕΙΝΟ. </a:t>
            </a:r>
          </a:p>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Ένα μέρος του ατομικού ψυχισμού, το Ιδεώδες του ΕΓΩ, προβάλλεται και υποκαθίσταται από ένα εξωτερικό αντικείμενο.</a:t>
            </a:r>
          </a:p>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Θα πρέπει ίσως να διευκρινίσω ότι το υποκείμενο δεν υπάρχει. Μέσα σε αυτό το χώρο τα υποκείμενα - ως υποκείμενα του ασυνειδήτου και ως υποκείμενα της ομάδας - μοιράζονται διαδικασίες, εμπειρίες και μορφώματα, τα οποία άλλα μεν τα συγκροτούν άλλα δε τα αλλοτριώνουν.</a:t>
            </a:r>
            <a:endParaRPr lang="el-GR" dirty="0"/>
          </a:p>
        </p:txBody>
      </p:sp>
    </p:spTree>
    <p:extLst>
      <p:ext uri="{BB962C8B-B14F-4D97-AF65-F5344CB8AC3E}">
        <p14:creationId xmlns:p14="http://schemas.microsoft.com/office/powerpoint/2010/main" val="2721516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B17E2C6-0584-496B-A49D-2A87AB866B49}"/>
              </a:ext>
            </a:extLst>
          </p:cNvPr>
          <p:cNvSpPr>
            <a:spLocks noGrp="1"/>
          </p:cNvSpPr>
          <p:nvPr>
            <p:ph idx="1"/>
          </p:nvPr>
        </p:nvSpPr>
        <p:spPr>
          <a:xfrm>
            <a:off x="1018296" y="657253"/>
            <a:ext cx="7319792" cy="4767154"/>
          </a:xfrm>
        </p:spPr>
        <p:txBody>
          <a:bodyPr>
            <a:normAutofit/>
          </a:bodyPr>
          <a:lstStyle/>
          <a:p>
            <a:pPr marL="0" indent="0" algn="just">
              <a:buNone/>
            </a:pPr>
            <a:r>
              <a:rPr lang="el-GR" sz="2400" dirty="0">
                <a:effectLst/>
                <a:latin typeface="Calibri" panose="020F0502020204030204" pitchFamily="34" charset="0"/>
                <a:ea typeface="Calibri" panose="020F0502020204030204" pitchFamily="34" charset="0"/>
              </a:rPr>
              <a:t>Τον δρόμο αυτό χάραξε ο </a:t>
            </a:r>
            <a:r>
              <a:rPr lang="en-US" sz="2400" dirty="0">
                <a:effectLst/>
                <a:latin typeface="Calibri" panose="020F0502020204030204" pitchFamily="34" charset="0"/>
                <a:ea typeface="Calibri" panose="020F0502020204030204" pitchFamily="34" charset="0"/>
              </a:rPr>
              <a:t>Freud</a:t>
            </a:r>
            <a:r>
              <a:rPr lang="el-GR" sz="2400" dirty="0">
                <a:effectLst/>
                <a:latin typeface="Calibri" panose="020F0502020204030204" pitchFamily="34" charset="0"/>
                <a:ea typeface="Calibri" panose="020F0502020204030204" pitchFamily="34" charset="0"/>
              </a:rPr>
              <a:t> πριν το 1921, όταν στην Εισαγωγή του ναρκισσισμού μιλά για τη διπλή ζωή του ανθρώπου: ως αυτοσκοπός και ως κρίκος μιας αλυσίδας, στην οποία υπόκειται. Το 1923 , ο  </a:t>
            </a:r>
            <a:r>
              <a:rPr lang="en-US" sz="2400" dirty="0">
                <a:effectLst/>
                <a:latin typeface="Calibri" panose="020F0502020204030204" pitchFamily="34" charset="0"/>
                <a:ea typeface="Calibri" panose="020F0502020204030204" pitchFamily="34" charset="0"/>
              </a:rPr>
              <a:t>Freud</a:t>
            </a:r>
            <a:r>
              <a:rPr lang="el-GR" sz="2400" dirty="0">
                <a:effectLst/>
                <a:latin typeface="Calibri" panose="020F0502020204030204" pitchFamily="34" charset="0"/>
                <a:ea typeface="Calibri" panose="020F0502020204030204" pitchFamily="34" charset="0"/>
              </a:rPr>
              <a:t> επανέρχεται στην εσωτερίκευση του αντικειμένου, θεωρώντας το σύνολό τους ως συστατικό στοιχείο του ΕΓΩ.</a:t>
            </a:r>
          </a:p>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 Ωστόσο, όπως πολύ σωστά παρατηρεί ο Χ. Ιωαννίδης, όταν ο </a:t>
            </a:r>
            <a:r>
              <a:rPr lang="en-US" sz="2400" dirty="0">
                <a:effectLst/>
                <a:latin typeface="Calibri" panose="020F0502020204030204" pitchFamily="34" charset="0"/>
                <a:ea typeface="Calibri" panose="020F0502020204030204" pitchFamily="34" charset="0"/>
                <a:cs typeface="Calibri" panose="020F0502020204030204" pitchFamily="34" charset="0"/>
              </a:rPr>
              <a:t>Freud</a:t>
            </a:r>
            <a:r>
              <a:rPr lang="el-GR" sz="2400" dirty="0">
                <a:effectLst/>
                <a:latin typeface="Calibri" panose="020F0502020204030204" pitchFamily="34" charset="0"/>
                <a:ea typeface="Calibri" panose="020F0502020204030204" pitchFamily="34" charset="0"/>
                <a:cs typeface="Calibri" panose="020F0502020204030204" pitchFamily="34" charset="0"/>
              </a:rPr>
              <a:t> γράφει αντικείμενο εννοεί την αναπαράστασή του, όπως κι η </a:t>
            </a:r>
            <a:r>
              <a:rPr lang="en-US" sz="2400" dirty="0">
                <a:effectLst/>
                <a:latin typeface="Calibri" panose="020F0502020204030204" pitchFamily="34" charset="0"/>
                <a:ea typeface="Calibri" panose="020F0502020204030204" pitchFamily="34" charset="0"/>
                <a:cs typeface="Calibri" panose="020F0502020204030204" pitchFamily="34" charset="0"/>
              </a:rPr>
              <a:t>Klein</a:t>
            </a:r>
            <a:r>
              <a:rPr lang="el-GR" sz="2400" dirty="0">
                <a:effectLst/>
                <a:latin typeface="Calibri" panose="020F0502020204030204" pitchFamily="34" charset="0"/>
                <a:ea typeface="Calibri" panose="020F0502020204030204" pitchFamily="34" charset="0"/>
                <a:cs typeface="Calibri" panose="020F0502020204030204" pitchFamily="34" charset="0"/>
              </a:rPr>
              <a:t> μιλώντας για εσωτερικά αντικείμενα δεν αναφέρεται ακριβώς στους «χαρακτήρες του δράματος της ασυνείδητης φαντασίωσης…(αλλά) σε μη εμπειρικές δομές του εγώ».</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005839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7567267-B0D2-45CB-A43C-129746BA9104}"/>
              </a:ext>
            </a:extLst>
          </p:cNvPr>
          <p:cNvSpPr>
            <a:spLocks noGrp="1"/>
          </p:cNvSpPr>
          <p:nvPr>
            <p:ph idx="1"/>
          </p:nvPr>
        </p:nvSpPr>
        <p:spPr>
          <a:xfrm>
            <a:off x="677334" y="1084729"/>
            <a:ext cx="8596668" cy="4956633"/>
          </a:xfrm>
        </p:spPr>
        <p:txBody>
          <a:bodyPr>
            <a:normAutofit/>
          </a:bodyPr>
          <a:lstStyle/>
          <a:p>
            <a:pPr marL="0" indent="0" algn="just" fontAlgn="base">
              <a:lnSpc>
                <a:spcPct val="107000"/>
              </a:lnSpc>
              <a:spcAft>
                <a:spcPts val="800"/>
              </a:spcAft>
              <a:buNone/>
            </a:pP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Συνεπώς η ακολουθία των απωλειών καλεί σε μια αέναη εργασία πένθους. Οι μετατοπίσεις των επενδύσεων και οι διαχωρισμοί, ότι αποκαλούμε εργασία του πένθους,  είναι μία διαρκής διεργασία απαρτίωσης και σύνθεσης του ψυχισμού. Γι’ αυτό τα μεταβατικά αντικείμενα και φαινόμενα δε χαρακτηρίζουν μόνο την παιδική ηλικία, αλλά χαρακτηρίζουν την ανθρώπινη φύση. </a:t>
            </a:r>
          </a:p>
          <a:p>
            <a:pPr marL="0" indent="0" algn="just" fontAlgn="base">
              <a:lnSpc>
                <a:spcPct val="107000"/>
              </a:lnSpc>
              <a:spcAft>
                <a:spcPts val="800"/>
              </a:spcAft>
              <a:buNone/>
            </a:pP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Αν η ψευδαισθητική ικανοποίηση της επιθυμίας είναι το πρότυπο της ψυχικής λειτουργίας, του ονείρου και της υστερίας, σκέφτομαι ότι η εργασία του πένθους είναι το μοντέλο της ψυχικής εργασίας. </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3613240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53347" y="843233"/>
            <a:ext cx="8596668" cy="3880773"/>
          </a:xfrm>
        </p:spPr>
        <p:txBody>
          <a:bodyPr/>
          <a:lstStyle/>
          <a:p>
            <a:endParaRPr lang="el-GR" dirty="0"/>
          </a:p>
          <a:p>
            <a:pPr marL="0" indent="0" algn="ctr">
              <a:buNone/>
            </a:pPr>
            <a:r>
              <a:rPr lang="el-GR" sz="3000" dirty="0"/>
              <a:t>Σας ευχαριστώ για την προσοχή σας!!!</a:t>
            </a:r>
          </a:p>
          <a:p>
            <a:pPr marL="0" indent="0" algn="ctr">
              <a:buNone/>
            </a:pPr>
            <a:r>
              <a:rPr lang="el-GR" sz="3000" dirty="0"/>
              <a:t>Νίκος </a:t>
            </a:r>
            <a:r>
              <a:rPr lang="el-GR" sz="3000" dirty="0" err="1"/>
              <a:t>Νικόλαρος</a:t>
            </a:r>
            <a:endParaRPr lang="el-GR" sz="3000" dirty="0"/>
          </a:p>
          <a:p>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2519" y="2479272"/>
            <a:ext cx="4924425" cy="311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3630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E123783-E7A4-407F-ACD7-65AE8A562B37}"/>
              </a:ext>
            </a:extLst>
          </p:cNvPr>
          <p:cNvSpPr txBox="1"/>
          <p:nvPr/>
        </p:nvSpPr>
        <p:spPr>
          <a:xfrm>
            <a:off x="833717" y="380912"/>
            <a:ext cx="8317005" cy="6001643"/>
          </a:xfrm>
          <a:prstGeom prst="rect">
            <a:avLst/>
          </a:prstGeom>
          <a:noFill/>
        </p:spPr>
        <p:txBody>
          <a:bodyPr wrap="square">
            <a:spAutoFit/>
          </a:bodyPr>
          <a:lstStyle/>
          <a:p>
            <a:pPr algn="just"/>
            <a:r>
              <a:rPr lang="el-GR" sz="2400" dirty="0">
                <a:effectLst/>
                <a:latin typeface="Calibri" panose="020F0502020204030204" pitchFamily="34" charset="0"/>
                <a:ea typeface="Calibri" panose="020F0502020204030204" pitchFamily="34" charset="0"/>
              </a:rPr>
              <a:t>Οι απώλειες στίζουν και χωρίζουν τη ζωή μας σε περιόδους. Ο ψυχισμός καλείται μέσα από την οδύνη να τις διαχειριστεί. Αλλά και το ίδιο το ΕΓΩ ως προϊόν διαφοροποιήσεων, βρίσκεται σε μια εργασία πένθους</a:t>
            </a:r>
            <a:r>
              <a:rPr lang="en-US" sz="2400" dirty="0">
                <a:effectLst/>
                <a:latin typeface="Calibri" panose="020F0502020204030204" pitchFamily="34" charset="0"/>
                <a:ea typeface="Calibri" panose="020F0502020204030204" pitchFamily="34" charset="0"/>
              </a:rPr>
              <a:t>:</a:t>
            </a:r>
            <a:r>
              <a:rPr lang="el-GR" sz="2400" dirty="0">
                <a:effectLst/>
                <a:latin typeface="Calibri" panose="020F0502020204030204" pitchFamily="34" charset="0"/>
                <a:ea typeface="Calibri" panose="020F0502020204030204" pitchFamily="34" charset="0"/>
              </a:rPr>
              <a:t> το εγώ είναι πένθος. Αυτή είναι η πρώτη υπόθεση που εξετάζεται. </a:t>
            </a:r>
            <a:endParaRPr lang="en-US" sz="2400" dirty="0">
              <a:effectLst/>
              <a:latin typeface="Calibri" panose="020F0502020204030204" pitchFamily="34" charset="0"/>
              <a:ea typeface="Calibri" panose="020F0502020204030204" pitchFamily="34" charset="0"/>
            </a:endParaRPr>
          </a:p>
          <a:p>
            <a:pPr algn="just"/>
            <a:endParaRPr lang="el-GR" sz="2400" dirty="0">
              <a:effectLst/>
              <a:latin typeface="Calibri" panose="020F0502020204030204" pitchFamily="34" charset="0"/>
              <a:ea typeface="Calibri" panose="020F0502020204030204" pitchFamily="34" charset="0"/>
            </a:endParaRPr>
          </a:p>
          <a:p>
            <a:pPr algn="just"/>
            <a:r>
              <a:rPr lang="el-GR" sz="2400" dirty="0">
                <a:effectLst/>
                <a:latin typeface="Calibri" panose="020F0502020204030204" pitchFamily="34" charset="0"/>
                <a:ea typeface="Calibri" panose="020F0502020204030204" pitchFamily="34" charset="0"/>
              </a:rPr>
              <a:t>Η δεύτερη προτείνει το πένθος της σα</a:t>
            </a:r>
            <a:r>
              <a:rPr lang="el-GR" sz="2400" dirty="0">
                <a:latin typeface="Calibri" panose="020F0502020204030204" pitchFamily="34" charset="0"/>
                <a:ea typeface="Calibri" panose="020F0502020204030204" pitchFamily="34" charset="0"/>
              </a:rPr>
              <a:t>φ</a:t>
            </a:r>
            <a:r>
              <a:rPr lang="el-GR" sz="2400" dirty="0">
                <a:effectLst/>
                <a:latin typeface="Calibri" panose="020F0502020204030204" pitchFamily="34" charset="0"/>
                <a:ea typeface="Calibri" panose="020F0502020204030204" pitchFamily="34" charset="0"/>
              </a:rPr>
              <a:t>ούς διαφοροποίησης του εγώ/μη-εγώ, του μέσα/έξω. </a:t>
            </a:r>
          </a:p>
          <a:p>
            <a:pPr algn="just"/>
            <a:endParaRPr lang="en-US" sz="2400" dirty="0">
              <a:latin typeface="Calibri" panose="020F0502020204030204" pitchFamily="34" charset="0"/>
              <a:ea typeface="Calibri" panose="020F0502020204030204" pitchFamily="34" charset="0"/>
            </a:endParaRPr>
          </a:p>
          <a:p>
            <a:pPr algn="just"/>
            <a:r>
              <a:rPr lang="el-GR" sz="2400" dirty="0">
                <a:latin typeface="Calibri" panose="020F0502020204030204" pitchFamily="34" charset="0"/>
                <a:ea typeface="Calibri" panose="020F0502020204030204" pitchFamily="34" charset="0"/>
              </a:rPr>
              <a:t>Ο</a:t>
            </a:r>
            <a:r>
              <a:rPr lang="el-GR" sz="2400" dirty="0">
                <a:effectLst/>
                <a:latin typeface="Calibri" panose="020F0502020204030204" pitchFamily="34" charset="0"/>
                <a:ea typeface="Calibri" panose="020F0502020204030204" pitchFamily="34" charset="0"/>
              </a:rPr>
              <a:t> ίδιος ο </a:t>
            </a:r>
            <a:r>
              <a:rPr lang="en-US" sz="2400" dirty="0">
                <a:effectLst/>
                <a:latin typeface="Calibri" panose="020F0502020204030204" pitchFamily="34" charset="0"/>
                <a:ea typeface="Calibri" panose="020F0502020204030204" pitchFamily="34" charset="0"/>
              </a:rPr>
              <a:t>Freud</a:t>
            </a:r>
            <a:r>
              <a:rPr lang="el-GR" sz="2400" dirty="0">
                <a:effectLst/>
                <a:latin typeface="Calibri" panose="020F0502020204030204" pitchFamily="34" charset="0"/>
                <a:ea typeface="Calibri" panose="020F0502020204030204" pitchFamily="34" charset="0"/>
              </a:rPr>
              <a:t>, εισάγοντας έννοιες όπως :</a:t>
            </a:r>
          </a:p>
          <a:p>
            <a:pPr marL="342900" indent="-342900" algn="just">
              <a:buFont typeface="Arial" panose="020B0604020202020204" pitchFamily="34" charset="0"/>
              <a:buChar char="•"/>
            </a:pPr>
            <a:r>
              <a:rPr lang="el-GR" sz="2400" dirty="0">
                <a:latin typeface="Calibri" panose="020F0502020204030204" pitchFamily="34" charset="0"/>
                <a:ea typeface="Calibri" panose="020F0502020204030204" pitchFamily="34" charset="0"/>
              </a:rPr>
              <a:t>Η</a:t>
            </a:r>
            <a:r>
              <a:rPr lang="el-GR" sz="2400" dirty="0">
                <a:effectLst/>
                <a:latin typeface="Calibri" panose="020F0502020204030204" pitchFamily="34" charset="0"/>
                <a:ea typeface="Calibri" panose="020F0502020204030204" pitchFamily="34" charset="0"/>
              </a:rPr>
              <a:t> </a:t>
            </a:r>
            <a:r>
              <a:rPr lang="el-GR" sz="2400" dirty="0" err="1">
                <a:effectLst/>
                <a:latin typeface="Calibri" panose="020F0502020204030204" pitchFamily="34" charset="0"/>
                <a:ea typeface="Calibri" panose="020F0502020204030204" pitchFamily="34" charset="0"/>
              </a:rPr>
              <a:t>ενόρμηση</a:t>
            </a:r>
            <a:r>
              <a:rPr lang="el-GR" sz="2400" dirty="0">
                <a:latin typeface="Calibri" panose="020F0502020204030204" pitchFamily="34" charset="0"/>
                <a:ea typeface="Calibri" panose="020F0502020204030204" pitchFamily="34" charset="0"/>
              </a:rPr>
              <a:t>, </a:t>
            </a:r>
          </a:p>
          <a:p>
            <a:pPr marL="342900" indent="-342900" algn="just">
              <a:buFont typeface="Arial" panose="020B0604020202020204" pitchFamily="34" charset="0"/>
              <a:buChar char="•"/>
            </a:pPr>
            <a:r>
              <a:rPr lang="el-GR" sz="2400" dirty="0">
                <a:latin typeface="Calibri" panose="020F0502020204030204" pitchFamily="34" charset="0"/>
                <a:ea typeface="Calibri" panose="020F0502020204030204" pitchFamily="34" charset="0"/>
              </a:rPr>
              <a:t>Τ</a:t>
            </a:r>
            <a:r>
              <a:rPr lang="el-GR" sz="2400" dirty="0">
                <a:effectLst/>
                <a:latin typeface="Calibri" panose="020F0502020204030204" pitchFamily="34" charset="0"/>
                <a:ea typeface="Calibri" panose="020F0502020204030204" pitchFamily="34" charset="0"/>
              </a:rPr>
              <a:t>α μεταβατικά φαινόμενα, </a:t>
            </a:r>
            <a:endParaRPr lang="el-GR" sz="2400" dirty="0">
              <a:latin typeface="Calibri" panose="020F0502020204030204" pitchFamily="34" charset="0"/>
              <a:ea typeface="Calibri" panose="020F0502020204030204" pitchFamily="34" charset="0"/>
            </a:endParaRPr>
          </a:p>
          <a:p>
            <a:pPr marL="342900" indent="-342900" algn="just">
              <a:buFont typeface="Arial" panose="020B0604020202020204" pitchFamily="34" charset="0"/>
              <a:buChar char="•"/>
            </a:pPr>
            <a:r>
              <a:rPr lang="el-GR" sz="2400" dirty="0">
                <a:latin typeface="Calibri" panose="020F0502020204030204" pitchFamily="34" charset="0"/>
                <a:ea typeface="Calibri" panose="020F0502020204030204" pitchFamily="34" charset="0"/>
              </a:rPr>
              <a:t>Η</a:t>
            </a:r>
            <a:r>
              <a:rPr lang="el-GR" sz="2400" dirty="0">
                <a:effectLst/>
                <a:latin typeface="Calibri" panose="020F0502020204030204" pitchFamily="34" charset="0"/>
                <a:ea typeface="Calibri" panose="020F0502020204030204" pitchFamily="34" charset="0"/>
              </a:rPr>
              <a:t> σύγχρονη Ψυχανάλυση, </a:t>
            </a:r>
          </a:p>
          <a:p>
            <a:pPr marL="342900" indent="-342900" algn="just">
              <a:buFont typeface="Arial" panose="020B0604020202020204" pitchFamily="34" charset="0"/>
              <a:buChar char="•"/>
            </a:pPr>
            <a:r>
              <a:rPr lang="el-GR" sz="2400" dirty="0">
                <a:latin typeface="Calibri" panose="020F0502020204030204" pitchFamily="34" charset="0"/>
                <a:ea typeface="Calibri" panose="020F0502020204030204" pitchFamily="34" charset="0"/>
              </a:rPr>
              <a:t>Η</a:t>
            </a:r>
            <a:r>
              <a:rPr lang="el-GR" sz="2400" dirty="0">
                <a:effectLst/>
                <a:latin typeface="Calibri" panose="020F0502020204030204" pitchFamily="34" charset="0"/>
                <a:ea typeface="Calibri" panose="020F0502020204030204" pitchFamily="34" charset="0"/>
              </a:rPr>
              <a:t> αυτοπάθεια, κ.λπ. </a:t>
            </a:r>
          </a:p>
          <a:p>
            <a:pPr algn="just"/>
            <a:r>
              <a:rPr lang="el-GR" sz="2400" dirty="0">
                <a:latin typeface="Calibri" panose="020F0502020204030204" pitchFamily="34" charset="0"/>
                <a:ea typeface="Calibri" panose="020F0502020204030204" pitchFamily="34" charset="0"/>
              </a:rPr>
              <a:t>μ</a:t>
            </a:r>
            <a:r>
              <a:rPr lang="el-GR" sz="2400" dirty="0">
                <a:effectLst/>
                <a:latin typeface="Calibri" panose="020F0502020204030204" pitchFamily="34" charset="0"/>
                <a:ea typeface="Calibri" panose="020F0502020204030204" pitchFamily="34" charset="0"/>
              </a:rPr>
              <a:t>ας καλούν να ξανασκεφτούμε την κεντρική θέση που κατέχει το εγώ έναντι του μη</a:t>
            </a:r>
            <a:r>
              <a:rPr lang="en-US" sz="2400" dirty="0">
                <a:effectLst/>
                <a:latin typeface="Calibri" panose="020F0502020204030204" pitchFamily="34" charset="0"/>
                <a:ea typeface="Calibri" panose="020F0502020204030204" pitchFamily="34" charset="0"/>
              </a:rPr>
              <a:t> </a:t>
            </a:r>
            <a:r>
              <a:rPr lang="el-GR" sz="2400" dirty="0">
                <a:effectLst/>
                <a:latin typeface="Calibri" panose="020F0502020204030204" pitchFamily="34" charset="0"/>
                <a:ea typeface="Calibri" panose="020F0502020204030204" pitchFamily="34" charset="0"/>
              </a:rPr>
              <a:t>εγώ και του υποκειμένου έναντι της σχέσης.</a:t>
            </a:r>
            <a:endParaRPr lang="el-GR" sz="2400" dirty="0"/>
          </a:p>
        </p:txBody>
      </p:sp>
    </p:spTree>
    <p:extLst>
      <p:ext uri="{BB962C8B-B14F-4D97-AF65-F5344CB8AC3E}">
        <p14:creationId xmlns:p14="http://schemas.microsoft.com/office/powerpoint/2010/main" val="2141339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33612C8-5FEA-4BFB-BD54-73C5BE897FB7}"/>
              </a:ext>
            </a:extLst>
          </p:cNvPr>
          <p:cNvSpPr>
            <a:spLocks noGrp="1"/>
          </p:cNvSpPr>
          <p:nvPr>
            <p:ph idx="1"/>
          </p:nvPr>
        </p:nvSpPr>
        <p:spPr>
          <a:xfrm>
            <a:off x="491354" y="831741"/>
            <a:ext cx="8596668" cy="3916727"/>
          </a:xfrm>
        </p:spPr>
        <p:txBody>
          <a:bodyPr>
            <a:noAutofit/>
          </a:bodyPr>
          <a:lstStyle/>
          <a:p>
            <a:pPr marL="0" indent="0" algn="ctr">
              <a:buNone/>
            </a:pPr>
            <a:r>
              <a:rPr lang="el-GR" sz="2400" b="1" dirty="0">
                <a:effectLst/>
                <a:latin typeface="Calibri" panose="020F0502020204030204" pitchFamily="34" charset="0"/>
                <a:ea typeface="Calibri" panose="020F0502020204030204" pitchFamily="34" charset="0"/>
                <a:cs typeface="Calibri" panose="020F0502020204030204" pitchFamily="34" charset="0"/>
              </a:rPr>
              <a:t>Το πένθος του ΕΓΩ 1 </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pPr marL="0" indent="0" algn="just">
              <a:buNone/>
            </a:pPr>
            <a:r>
              <a:rPr lang="en-US" sz="2400" dirty="0">
                <a:effectLst/>
                <a:latin typeface="Calibri" panose="020F0502020204030204" pitchFamily="34" charset="0"/>
                <a:ea typeface="Calibri" panose="020F0502020204030204" pitchFamily="34" charset="0"/>
              </a:rPr>
              <a:t>O Freud</a:t>
            </a:r>
            <a:r>
              <a:rPr lang="el-GR" sz="2400" dirty="0">
                <a:effectLst/>
                <a:latin typeface="Calibri" panose="020F0502020204030204" pitchFamily="34" charset="0"/>
                <a:ea typeface="Calibri" panose="020F0502020204030204" pitchFamily="34" charset="0"/>
              </a:rPr>
              <a:t> αναφέρεται στην απώλεια ήδη από το 1892 με την εξής σιβυλλική διατύπωση:</a:t>
            </a:r>
          </a:p>
          <a:p>
            <a:pPr marL="0" indent="0" algn="just">
              <a:buNone/>
            </a:pPr>
            <a:r>
              <a:rPr lang="el-GR" sz="2400" dirty="0">
                <a:effectLst/>
                <a:latin typeface="Calibri" panose="020F0502020204030204" pitchFamily="34" charset="0"/>
                <a:ea typeface="Calibri" panose="020F0502020204030204" pitchFamily="34" charset="0"/>
              </a:rPr>
              <a:t> «</a:t>
            </a:r>
            <a:r>
              <a:rPr lang="el-GR" sz="2400" i="1" dirty="0">
                <a:latin typeface="Calibri" panose="020F0502020204030204" pitchFamily="34" charset="0"/>
                <a:ea typeface="Calibri" panose="020F0502020204030204" pitchFamily="34" charset="0"/>
              </a:rPr>
              <a:t>Η</a:t>
            </a:r>
            <a:r>
              <a:rPr lang="el-GR" sz="2400" i="1" dirty="0">
                <a:effectLst/>
                <a:latin typeface="Calibri" panose="020F0502020204030204" pitchFamily="34" charset="0"/>
                <a:ea typeface="Calibri" panose="020F0502020204030204" pitchFamily="34" charset="0"/>
              </a:rPr>
              <a:t> μελαγχολία συνίσταται το πένθος για την απώλεια της λίμπιντο</a:t>
            </a:r>
            <a:r>
              <a:rPr lang="el-GR" sz="2400" dirty="0">
                <a:effectLst/>
                <a:latin typeface="Calibri" panose="020F0502020204030204" pitchFamily="34" charset="0"/>
                <a:ea typeface="Calibri" panose="020F0502020204030204" pitchFamily="34" charset="0"/>
              </a:rPr>
              <a:t>». </a:t>
            </a:r>
          </a:p>
          <a:p>
            <a:pPr marL="0" indent="0" algn="just">
              <a:buNone/>
            </a:pPr>
            <a:r>
              <a:rPr lang="el-GR" sz="2400" dirty="0">
                <a:effectLst/>
                <a:latin typeface="Calibri" panose="020F0502020204030204" pitchFamily="34" charset="0"/>
                <a:ea typeface="Calibri" panose="020F0502020204030204" pitchFamily="34" charset="0"/>
              </a:rPr>
              <a:t>Αφού σημειώσει τις απωθημένες ευχές θανάτου για τους γονείς γράφει: </a:t>
            </a:r>
          </a:p>
          <a:p>
            <a:pPr marL="0" indent="0" algn="just">
              <a:buNone/>
            </a:pPr>
            <a:r>
              <a:rPr lang="el-GR" sz="2400" dirty="0">
                <a:effectLst/>
                <a:latin typeface="Calibri" panose="020F0502020204030204" pitchFamily="34" charset="0"/>
                <a:ea typeface="Calibri" panose="020F0502020204030204" pitchFamily="34" charset="0"/>
              </a:rPr>
              <a:t>Το να κατηγορούμε τον εαυτό μας για το θάνατό τους ή το να τον τιμωρούμε με υστερικό τρόπο  είναι μια εκδήλωση πένθους. </a:t>
            </a:r>
          </a:p>
          <a:p>
            <a:pPr marL="0" indent="0" algn="just">
              <a:buNone/>
            </a:pPr>
            <a:r>
              <a:rPr lang="el-GR" sz="2400" dirty="0">
                <a:effectLst/>
                <a:latin typeface="Calibri" panose="020F0502020204030204" pitchFamily="34" charset="0"/>
                <a:ea typeface="Calibri" panose="020F0502020204030204" pitchFamily="34" charset="0"/>
              </a:rPr>
              <a:t>Και συμπληρώνει: </a:t>
            </a:r>
          </a:p>
          <a:p>
            <a:pPr marL="0" indent="0" algn="just">
              <a:buNone/>
            </a:pPr>
            <a:r>
              <a:rPr lang="el-GR" sz="2400" dirty="0">
                <a:effectLst/>
                <a:latin typeface="Calibri" panose="020F0502020204030204" pitchFamily="34" charset="0"/>
                <a:ea typeface="Calibri" panose="020F0502020204030204" pitchFamily="34" charset="0"/>
              </a:rPr>
              <a:t>Η ταύτιση που προκύπτει δεν μας απαλλάσσει από την ανάγκη αναζήτησης του κινήτρου</a:t>
            </a:r>
            <a:endParaRPr lang="el-GR" sz="2400" dirty="0"/>
          </a:p>
        </p:txBody>
      </p:sp>
    </p:spTree>
    <p:extLst>
      <p:ext uri="{BB962C8B-B14F-4D97-AF65-F5344CB8AC3E}">
        <p14:creationId xmlns:p14="http://schemas.microsoft.com/office/powerpoint/2010/main" val="2847367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DBD2FC2-9A4C-4743-B22C-91A9050B6F09}"/>
              </a:ext>
            </a:extLst>
          </p:cNvPr>
          <p:cNvSpPr>
            <a:spLocks noGrp="1"/>
          </p:cNvSpPr>
          <p:nvPr>
            <p:ph idx="1"/>
          </p:nvPr>
        </p:nvSpPr>
        <p:spPr>
          <a:xfrm>
            <a:off x="661835" y="1230692"/>
            <a:ext cx="8596668" cy="3880773"/>
          </a:xfrm>
        </p:spPr>
        <p:txBody>
          <a:bodyPr>
            <a:normAutofit/>
          </a:bodyPr>
          <a:lstStyle/>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Ωστόσο η ερμηνεία που προτείνει </a:t>
            </a:r>
            <a:r>
              <a:rPr lang="el-GR" sz="2400" i="1" dirty="0">
                <a:effectLst/>
                <a:latin typeface="Calibri" panose="020F0502020204030204" pitchFamily="34" charset="0"/>
                <a:ea typeface="Calibri" panose="020F0502020204030204" pitchFamily="34" charset="0"/>
                <a:cs typeface="Calibri" panose="020F0502020204030204" pitchFamily="34" charset="0"/>
              </a:rPr>
              <a:t>στο Πένθος και μελαγχολία </a:t>
            </a:r>
            <a:r>
              <a:rPr lang="el-GR" sz="2400" dirty="0">
                <a:effectLst/>
                <a:latin typeface="Calibri" panose="020F0502020204030204" pitchFamily="34" charset="0"/>
                <a:ea typeface="Calibri" panose="020F0502020204030204" pitchFamily="34" charset="0"/>
                <a:cs typeface="Calibri" panose="020F0502020204030204" pitchFamily="34" charset="0"/>
              </a:rPr>
              <a:t>για το μέγεθος του πόνου είναι μερική, εφόσον εξετάζει αποκλειστικά την περίπτωση κατά την οποία το απολεσθέν αντικείμενο είναι </a:t>
            </a:r>
            <a:r>
              <a:rPr lang="el-GR" sz="2400" dirty="0" err="1">
                <a:effectLst/>
                <a:latin typeface="Calibri" panose="020F0502020204030204" pitchFamily="34" charset="0"/>
                <a:ea typeface="Calibri" panose="020F0502020204030204" pitchFamily="34" charset="0"/>
                <a:cs typeface="Calibri" panose="020F0502020204030204" pitchFamily="34" charset="0"/>
              </a:rPr>
              <a:t>ναρκισσικό</a:t>
            </a:r>
            <a:r>
              <a:rPr lang="el-GR" sz="2400" dirty="0">
                <a:effectLst/>
                <a:latin typeface="Calibri" panose="020F0502020204030204" pitchFamily="34" charset="0"/>
                <a:ea typeface="Calibri" panose="020F0502020204030204" pitchFamily="34" charset="0"/>
                <a:cs typeface="Calibri" panose="020F0502020204030204" pitchFamily="34" charset="0"/>
              </a:rPr>
              <a:t>. </a:t>
            </a:r>
          </a:p>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Η </a:t>
            </a:r>
            <a:r>
              <a:rPr lang="el-GR" sz="2400" dirty="0" err="1">
                <a:effectLst/>
                <a:latin typeface="Calibri" panose="020F0502020204030204" pitchFamily="34" charset="0"/>
                <a:ea typeface="Calibri" panose="020F0502020204030204" pitchFamily="34" charset="0"/>
                <a:cs typeface="Calibri" panose="020F0502020204030204" pitchFamily="34" charset="0"/>
              </a:rPr>
              <a:t>ναρκισσική</a:t>
            </a:r>
            <a:r>
              <a:rPr lang="el-GR" sz="2400" dirty="0">
                <a:effectLst/>
                <a:latin typeface="Calibri" panose="020F0502020204030204" pitchFamily="34" charset="0"/>
                <a:ea typeface="Calibri" panose="020F0502020204030204" pitchFamily="34" charset="0"/>
                <a:cs typeface="Calibri" panose="020F0502020204030204" pitchFamily="34" charset="0"/>
              </a:rPr>
              <a:t> ταύτιση με το αντικείμενο επιτρέπει τη διατήρηση, σε πείσμα της απώλειας της σχέσης μαζί του, χαρακτηριστικό των </a:t>
            </a:r>
            <a:r>
              <a:rPr lang="el-GR" sz="2400" dirty="0" err="1">
                <a:effectLst/>
                <a:latin typeface="Calibri" panose="020F0502020204030204" pitchFamily="34" charset="0"/>
                <a:ea typeface="Calibri" panose="020F0502020204030204" pitchFamily="34" charset="0"/>
                <a:cs typeface="Calibri" panose="020F0502020204030204" pitchFamily="34" charset="0"/>
              </a:rPr>
              <a:t>ναρκισσικών</a:t>
            </a:r>
            <a:r>
              <a:rPr lang="el-GR" sz="2400" dirty="0">
                <a:effectLst/>
                <a:latin typeface="Calibri" panose="020F0502020204030204" pitchFamily="34" charset="0"/>
                <a:ea typeface="Calibri" panose="020F0502020204030204" pitchFamily="34" charset="0"/>
                <a:cs typeface="Calibri" panose="020F0502020204030204" pitchFamily="34" charset="0"/>
              </a:rPr>
              <a:t> διαταραχών. </a:t>
            </a:r>
          </a:p>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Ο μελαγχολικός δεν απώλεσε μόνο το αντικείμενο, απώλεσε και το ΕΓΩ, καταλήγει </a:t>
            </a:r>
            <a:r>
              <a:rPr lang="en-US" sz="2400" dirty="0">
                <a:effectLst/>
                <a:latin typeface="Calibri" panose="020F0502020204030204" pitchFamily="34" charset="0"/>
                <a:ea typeface="Calibri" panose="020F0502020204030204" pitchFamily="34" charset="0"/>
                <a:cs typeface="Calibri" panose="020F0502020204030204" pitchFamily="34" charset="0"/>
              </a:rPr>
              <a:t>Freud</a:t>
            </a:r>
            <a:r>
              <a:rPr lang="el-GR" sz="2400" dirty="0">
                <a:effectLst/>
                <a:latin typeface="Calibri" panose="020F0502020204030204" pitchFamily="34" charset="0"/>
                <a:ea typeface="Calibri" panose="020F0502020204030204" pitchFamily="34" charset="0"/>
                <a:cs typeface="Calibri" panose="020F0502020204030204" pitchFamily="34" charset="0"/>
              </a:rPr>
              <a:t>. </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pPr algn="just"/>
            <a:endParaRPr lang="el-GR" dirty="0"/>
          </a:p>
        </p:txBody>
      </p:sp>
    </p:spTree>
    <p:extLst>
      <p:ext uri="{BB962C8B-B14F-4D97-AF65-F5344CB8AC3E}">
        <p14:creationId xmlns:p14="http://schemas.microsoft.com/office/powerpoint/2010/main" val="3900850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3723128-D0B2-4FF6-88A0-F4CDBBFC8ACC}"/>
              </a:ext>
            </a:extLst>
          </p:cNvPr>
          <p:cNvSpPr>
            <a:spLocks noGrp="1"/>
          </p:cNvSpPr>
          <p:nvPr>
            <p:ph idx="1"/>
          </p:nvPr>
        </p:nvSpPr>
        <p:spPr>
          <a:xfrm>
            <a:off x="553348" y="1153199"/>
            <a:ext cx="8596668" cy="3880773"/>
          </a:xfrm>
        </p:spPr>
        <p:txBody>
          <a:bodyPr>
            <a:normAutofit lnSpcReduction="10000"/>
          </a:bodyPr>
          <a:lstStyle/>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Συνεπώς, η απώλεια του αντικειμένου είναι και απώλεια του ΕΓΩ. Ταυτόχρονα, η σύγκρουση μεταξύ του ΕΓΩ και του αγαπημένου προσώπου μετατρέπεται σε μια διάσπαση μεταξύ του </a:t>
            </a:r>
            <a:r>
              <a:rPr lang="el-GR" sz="2400" dirty="0" err="1">
                <a:effectLst/>
                <a:latin typeface="Calibri" panose="020F0502020204030204" pitchFamily="34" charset="0"/>
                <a:ea typeface="Calibri" panose="020F0502020204030204" pitchFamily="34" charset="0"/>
                <a:cs typeface="Calibri" panose="020F0502020204030204" pitchFamily="34" charset="0"/>
              </a:rPr>
              <a:t>επικρίνοντος</a:t>
            </a:r>
            <a:r>
              <a:rPr lang="el-GR" sz="2400" dirty="0">
                <a:effectLst/>
                <a:latin typeface="Calibri" panose="020F0502020204030204" pitchFamily="34" charset="0"/>
                <a:ea typeface="Calibri" panose="020F0502020204030204" pitchFamily="34" charset="0"/>
                <a:cs typeface="Calibri" panose="020F0502020204030204" pitchFamily="34" charset="0"/>
              </a:rPr>
              <a:t> ΕΓΩ και του τροποποιηθέντος μέσω της ταύτισης Εγώ. </a:t>
            </a:r>
          </a:p>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Αποτέλεσμα το ΕΓΩ αφενός φτωχαίνει και αφετέρου μεταχειρίζεται τον εαυτό του όπως το αντικείμενο.</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el-GR" sz="2400" dirty="0">
                <a:latin typeface="Calibri" panose="020F0502020204030204" pitchFamily="34" charset="0"/>
                <a:ea typeface="Calibri" panose="020F0502020204030204" pitchFamily="34" charset="0"/>
                <a:cs typeface="Calibri" panose="020F0502020204030204" pitchFamily="34" charset="0"/>
              </a:rPr>
              <a:t>Το αντικείμενο, παρότι χάθηκε, αναδεικνύεται ισχυρότερο του εγώ. </a:t>
            </a:r>
            <a:r>
              <a:rPr lang="el-GR" sz="2400" dirty="0">
                <a:effectLst/>
                <a:latin typeface="Calibri" panose="020F0502020204030204" pitchFamily="34" charset="0"/>
                <a:ea typeface="Calibri" panose="020F0502020204030204" pitchFamily="34" charset="0"/>
                <a:cs typeface="Calibri" panose="020F0502020204030204" pitchFamily="34" charset="0"/>
              </a:rPr>
              <a:t> </a:t>
            </a:r>
          </a:p>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Στον παράφορο έρωτα, όπως και στην αυτοκτονία, το ΕΓΩ, με εντελώς βέβαια διαφορετικούς τρόπους, συνθλίβεται από το αντικείμενο. </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3348012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46F9FBDA-3268-4CC0-A23E-D3118B4C34C8}"/>
              </a:ext>
            </a:extLst>
          </p:cNvPr>
          <p:cNvSpPr>
            <a:spLocks noGrp="1"/>
          </p:cNvSpPr>
          <p:nvPr>
            <p:ph sz="half" idx="2"/>
          </p:nvPr>
        </p:nvSpPr>
        <p:spPr>
          <a:xfrm>
            <a:off x="412273" y="584985"/>
            <a:ext cx="8344269" cy="5270397"/>
          </a:xfrm>
        </p:spPr>
        <p:txBody>
          <a:bodyPr>
            <a:normAutofit fontScale="92500" lnSpcReduction="20000"/>
          </a:bodyPr>
          <a:lstStyle/>
          <a:p>
            <a:pPr marL="0" indent="0" algn="ctr">
              <a:buNone/>
            </a:pPr>
            <a:r>
              <a:rPr lang="el-GR" sz="2400" dirty="0">
                <a:latin typeface="Calibri" panose="020F0502020204030204" pitchFamily="34" charset="0"/>
                <a:ea typeface="Calibri" panose="020F0502020204030204" pitchFamily="34" charset="0"/>
                <a:cs typeface="Calibri" panose="020F0502020204030204" pitchFamily="34" charset="0"/>
              </a:rPr>
              <a:t>ΠΑΡΑΔΕΙΓΜΑ</a:t>
            </a:r>
            <a:r>
              <a:rPr lang="el-GR" sz="2400" dirty="0">
                <a:effectLst/>
                <a:latin typeface="Calibri" panose="020F0502020204030204" pitchFamily="34" charset="0"/>
                <a:ea typeface="Calibri" panose="020F0502020204030204" pitchFamily="34" charset="0"/>
                <a:cs typeface="Calibri" panose="020F0502020204030204" pitchFamily="34" charset="0"/>
              </a:rPr>
              <a:t>	</a:t>
            </a:r>
          </a:p>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Ένας νεαρός υπάλληλος, ο </a:t>
            </a:r>
            <a:r>
              <a:rPr lang="en-US" sz="2400" dirty="0">
                <a:effectLst/>
                <a:latin typeface="Calibri" panose="020F0502020204030204" pitchFamily="34" charset="0"/>
                <a:ea typeface="Calibri" panose="020F0502020204030204" pitchFamily="34" charset="0"/>
                <a:cs typeface="Calibri" panose="020F0502020204030204" pitchFamily="34" charset="0"/>
              </a:rPr>
              <a:t>Fabian</a:t>
            </a:r>
            <a:r>
              <a:rPr lang="el-GR" sz="2400" dirty="0">
                <a:effectLst/>
                <a:latin typeface="Calibri" panose="020F0502020204030204" pitchFamily="34" charset="0"/>
                <a:ea typeface="Calibri" panose="020F0502020204030204" pitchFamily="34" charset="0"/>
                <a:cs typeface="Calibri" panose="020F0502020204030204" pitchFamily="34" charset="0"/>
              </a:rPr>
              <a:t>, θέλοντας να ξεφύγει από την ταπεινή του μοίρα, θα μπορέσει να παίρνει ως άλλος </a:t>
            </a:r>
            <a:r>
              <a:rPr lang="el-GR" sz="2400" dirty="0" err="1">
                <a:effectLst/>
                <a:latin typeface="Calibri" panose="020F0502020204030204" pitchFamily="34" charset="0"/>
                <a:ea typeface="Calibri" panose="020F0502020204030204" pitchFamily="34" charset="0"/>
                <a:cs typeface="Calibri" panose="020F0502020204030204" pitchFamily="34" charset="0"/>
              </a:rPr>
              <a:t>Πρωτέας</a:t>
            </a:r>
            <a:r>
              <a:rPr lang="el-GR" sz="2400" dirty="0">
                <a:effectLst/>
                <a:latin typeface="Calibri" panose="020F0502020204030204" pitchFamily="34" charset="0"/>
                <a:ea typeface="Calibri" panose="020F0502020204030204" pitchFamily="34" charset="0"/>
                <a:cs typeface="Calibri" panose="020F0502020204030204" pitchFamily="34" charset="0"/>
              </a:rPr>
              <a:t> τη μορφή και την ψυχή όποιου θελήσει, χάρις σε μία συμφωνία με το διάβολο, υπό την προϋπόθεση να ξεχάσει το όνομά του. Στο ταξίδι της ζωής θα ανακαλύψει  την ομορφιά, τον πλούτο, την ευφυία. Μπορεί να γίνει ιεραρχικά ανώτερος, ένας επιτυχημένος εραστής, ένας σκεπτόμενος, ένας ήρωας, αλλά και στυγερός δολοφόνος των προτύπων του.</a:t>
            </a:r>
          </a:p>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Το μόνο που του απαγορεύεται είναι η αθωότητα. Θα περίμενε κανείς, πως ένας φθονερός άνθρωπος θα πέθαινε μέσα στην οδύνη ή τη δυστυχία.</a:t>
            </a:r>
          </a:p>
          <a:p>
            <a:pPr marL="0" indent="0" algn="just">
              <a:buNone/>
            </a:pPr>
            <a:r>
              <a:rPr lang="el-GR" sz="2400" dirty="0">
                <a:effectLst/>
                <a:latin typeface="Calibri" panose="020F0502020204030204" pitchFamily="34" charset="0"/>
                <a:ea typeface="Calibri" panose="020F0502020204030204" pitchFamily="34" charset="0"/>
                <a:cs typeface="Calibri" panose="020F0502020204030204" pitchFamily="34" charset="0"/>
              </a:rPr>
              <a:t> Όμως, μέσα από τις μεταμορφώσεις του ο </a:t>
            </a:r>
            <a:r>
              <a:rPr lang="en-US" sz="2400" dirty="0">
                <a:effectLst/>
                <a:latin typeface="Calibri" panose="020F0502020204030204" pitchFamily="34" charset="0"/>
                <a:ea typeface="Calibri" panose="020F0502020204030204" pitchFamily="34" charset="0"/>
                <a:cs typeface="Calibri" panose="020F0502020204030204" pitchFamily="34" charset="0"/>
              </a:rPr>
              <a:t>Fabian</a:t>
            </a:r>
            <a:r>
              <a:rPr lang="el-GR" sz="2400" dirty="0">
                <a:effectLst/>
                <a:latin typeface="Calibri" panose="020F0502020204030204" pitchFamily="34" charset="0"/>
                <a:ea typeface="Calibri" panose="020F0502020204030204" pitchFamily="34" charset="0"/>
                <a:cs typeface="Calibri" panose="020F0502020204030204" pitchFamily="34" charset="0"/>
              </a:rPr>
              <a:t> θα διασχίσει με επιτυχία τον κόσμο των συναισθηματικών εμπειριών, οι οποίες απαιτούν τη διεργασία της καταθλιπτικής θέσης, και θα ολοκληρώσει την απαρτίωση του δημιουργώντας σχέσεις με τα καλά αντικείμενα και επανορθώνοντας ότι δεν είχε πάει καλά στη ζωή του. </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425631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Ορθογώνιο 9"/>
          <p:cNvSpPr/>
          <p:nvPr/>
        </p:nvSpPr>
        <p:spPr>
          <a:xfrm>
            <a:off x="847240" y="1203645"/>
            <a:ext cx="8002292" cy="3751476"/>
          </a:xfrm>
          <a:prstGeom prst="rect">
            <a:avLst/>
          </a:prstGeom>
        </p:spPr>
        <p:txBody>
          <a:bodyPr wrap="square">
            <a:spAutoFit/>
          </a:bodyPr>
          <a:lstStyle/>
          <a:p>
            <a:pPr algn="just">
              <a:lnSpc>
                <a:spcPct val="107000"/>
              </a:lnSpc>
              <a:spcAft>
                <a:spcPts val="800"/>
              </a:spcAft>
            </a:pPr>
            <a:r>
              <a:rPr lang="el-GR" sz="2400" dirty="0">
                <a:latin typeface="Calibri" panose="020F0502020204030204" pitchFamily="34" charset="0"/>
                <a:ea typeface="Calibri" panose="020F0502020204030204" pitchFamily="34" charset="0"/>
                <a:cs typeface="Calibri" panose="020F0502020204030204" pitchFamily="34" charset="0"/>
              </a:rPr>
              <a:t>Η επιμονή να ξαναβρεί το όνομα του αναδεικνύει τη σχέση που έχει η ταυτότητα με τα μέρη εκείνα του εαυτού που άφησε πίσω του. </a:t>
            </a:r>
          </a:p>
          <a:p>
            <a:pPr algn="just">
              <a:lnSpc>
                <a:spcPct val="107000"/>
              </a:lnSpc>
              <a:spcAft>
                <a:spcPts val="800"/>
              </a:spcAft>
            </a:pPr>
            <a:r>
              <a:rPr lang="el-GR" sz="2400" dirty="0">
                <a:latin typeface="Calibri" panose="020F0502020204030204" pitchFamily="34" charset="0"/>
                <a:ea typeface="Calibri" panose="020F0502020204030204" pitchFamily="34" charset="0"/>
                <a:cs typeface="Calibri" panose="020F0502020204030204" pitchFamily="34" charset="0"/>
              </a:rPr>
              <a:t>«</a:t>
            </a:r>
            <a:r>
              <a:rPr lang="el-GR" sz="2400" i="1" dirty="0">
                <a:latin typeface="Calibri" panose="020F0502020204030204" pitchFamily="34" charset="0"/>
                <a:ea typeface="Calibri" panose="020F0502020204030204" pitchFamily="34" charset="0"/>
                <a:cs typeface="Calibri" panose="020F0502020204030204" pitchFamily="34" charset="0"/>
              </a:rPr>
              <a:t>Πιστεύω, γράφει η </a:t>
            </a:r>
            <a:r>
              <a:rPr lang="en-US" sz="2400" i="1" dirty="0">
                <a:latin typeface="Calibri" panose="020F0502020204030204" pitchFamily="34" charset="0"/>
                <a:ea typeface="Calibri" panose="020F0502020204030204" pitchFamily="34" charset="0"/>
                <a:cs typeface="Calibri" panose="020F0502020204030204" pitchFamily="34" charset="0"/>
              </a:rPr>
              <a:t>Klein</a:t>
            </a:r>
            <a:r>
              <a:rPr lang="el-GR" sz="2400" i="1" dirty="0">
                <a:latin typeface="Calibri" panose="020F0502020204030204" pitchFamily="34" charset="0"/>
                <a:ea typeface="Calibri" panose="020F0502020204030204" pitchFamily="34" charset="0"/>
                <a:cs typeface="Calibri" panose="020F0502020204030204" pitchFamily="34" charset="0"/>
              </a:rPr>
              <a:t>, ότι τα αισθήματα ενοχής για την παραμέληση και εγκατάλειψη πολύτιμων συστατικών της προσωπικότητας του συνέβαλαν στη λαχτάρα του  </a:t>
            </a:r>
            <a:r>
              <a:rPr lang="en-US" sz="2400" i="1" dirty="0">
                <a:latin typeface="Calibri" panose="020F0502020204030204" pitchFamily="34" charset="0"/>
                <a:ea typeface="Calibri" panose="020F0502020204030204" pitchFamily="34" charset="0"/>
                <a:cs typeface="Calibri" panose="020F0502020204030204" pitchFamily="34" charset="0"/>
              </a:rPr>
              <a:t>Fabian</a:t>
            </a:r>
            <a:r>
              <a:rPr lang="el-GR" sz="2400" i="1" dirty="0">
                <a:latin typeface="Calibri" panose="020F0502020204030204" pitchFamily="34" charset="0"/>
                <a:ea typeface="Calibri" panose="020F0502020204030204" pitchFamily="34" charset="0"/>
                <a:cs typeface="Calibri" panose="020F0502020204030204" pitchFamily="34" charset="0"/>
              </a:rPr>
              <a:t> να ξαναγίνει ο εαυτός του - μια ακαταμάχητη λαχτάρα που τον οδήγησε πίσω στο σπίτι του</a:t>
            </a:r>
            <a:r>
              <a:rPr lang="el-GR" sz="2400" dirty="0">
                <a:latin typeface="Calibri" panose="020F0502020204030204" pitchFamily="34" charset="0"/>
                <a:ea typeface="Calibri" panose="020F0502020204030204" pitchFamily="34" charset="0"/>
                <a:cs typeface="Calibri" panose="020F0502020204030204" pitchFamily="34" charset="0"/>
              </a:rPr>
              <a:t>», όπου πεθαίνει ήρεμος και ευτυχής. </a:t>
            </a:r>
            <a:endParaRPr lang="el-GR"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77668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D35DE21-C3D3-46C8-947C-4DF3A30A71DB}"/>
              </a:ext>
            </a:extLst>
          </p:cNvPr>
          <p:cNvSpPr>
            <a:spLocks noGrp="1"/>
          </p:cNvSpPr>
          <p:nvPr>
            <p:ph idx="1"/>
          </p:nvPr>
        </p:nvSpPr>
        <p:spPr>
          <a:xfrm>
            <a:off x="677334" y="836909"/>
            <a:ext cx="8596668" cy="5204454"/>
          </a:xfrm>
        </p:spPr>
        <p:txBody>
          <a:bodyPr>
            <a:normAutofit lnSpcReduction="10000"/>
          </a:bodyPr>
          <a:lstStyle/>
          <a:p>
            <a:pPr marL="0" indent="0" algn="just">
              <a:buNone/>
            </a:pPr>
            <a:r>
              <a:rPr lang="el-G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Μια διαφορετική θέση από αυτήν της </a:t>
            </a: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t>
            </a:r>
            <a:r>
              <a:rPr lang="el-G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Klein</a:t>
            </a:r>
            <a:r>
              <a:rPr lang="el-G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υποστηρίζει ο </a:t>
            </a: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Winnicott</a:t>
            </a:r>
            <a:r>
              <a:rPr lang="el-G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p>
          <a:p>
            <a:pPr marL="0" indent="0" algn="just">
              <a:buNone/>
            </a:pPr>
            <a:r>
              <a:rPr lang="el-GR" sz="2400" dirty="0">
                <a:solidFill>
                  <a:srgbClr val="201F1E"/>
                </a:solidFill>
                <a:latin typeface="Calibri" panose="020F0502020204030204" pitchFamily="34" charset="0"/>
                <a:ea typeface="Times New Roman" panose="02020603050405020304" pitchFamily="18" charset="0"/>
                <a:cs typeface="Calibri" panose="020F0502020204030204" pitchFamily="34" charset="0"/>
              </a:rPr>
              <a:t>Η</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ενοχή  αφορά στην ασυνείδητη πρόθεση σε βάρος του άλλου και προϋποθέτει ένα ορισμένο βαθμό συναισθηματικής ωριμότητας, ελπίδας και δύναμης  από την πλευρά ενός Εγώ που συνεργάζεται με το Υπερεγώ.</a:t>
            </a:r>
          </a:p>
          <a:p>
            <a:pPr marL="0" indent="0" algn="just">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Δηλαδή, ενός Υπερεγώ που επιδεικνύει ανοχή απέναντι στην αμφιθυμία και είναι ικανό να αναλάβει την ευθύνη της καταστροφικής </a:t>
            </a:r>
            <a:r>
              <a:rPr lang="el-GR" sz="2400" dirty="0" err="1">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ενόρμησης</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ακριβώς</a:t>
            </a:r>
            <a:r>
              <a:rPr lang="el-GR" sz="2400" dirty="0">
                <a:solidFill>
                  <a:srgbClr val="201F1E"/>
                </a:solidFill>
                <a:latin typeface="Calibri" panose="020F0502020204030204" pitchFamily="34" charset="0"/>
                <a:ea typeface="Times New Roman" panose="02020603050405020304" pitchFamily="18" charset="0"/>
                <a:cs typeface="Calibri" panose="020F0502020204030204" pitchFamily="34" charset="0"/>
              </a:rPr>
              <a:t> </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γιατί αντιλαμβάνεται το πρωταρχικό του αντικείμενο, την μητέρα, να επιβιώνει των καταστροφικών του φαντασιώσεων. </a:t>
            </a:r>
          </a:p>
          <a:p>
            <a:pPr marL="0" indent="0" algn="just">
              <a:buNone/>
            </a:pP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Συνεπώς το </a:t>
            </a:r>
            <a:r>
              <a:rPr lang="el-GR" sz="2400" dirty="0" err="1">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νοιάξιμο</a:t>
            </a:r>
            <a:r>
              <a:rPr lang="el-GR" sz="24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η ενοχή και η επανόρθωση θα ακολουθήσουν την ανηλεή αγάπη που προηγήθηκε. </a:t>
            </a:r>
            <a:endParaRPr lang="el-GR" sz="24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l-GR" dirty="0"/>
          </a:p>
        </p:txBody>
      </p:sp>
    </p:spTree>
    <p:extLst>
      <p:ext uri="{BB962C8B-B14F-4D97-AF65-F5344CB8AC3E}">
        <p14:creationId xmlns:p14="http://schemas.microsoft.com/office/powerpoint/2010/main" val="2934763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AAF7489-9210-4E3C-88CB-AFC51EA42608}"/>
              </a:ext>
            </a:extLst>
          </p:cNvPr>
          <p:cNvSpPr>
            <a:spLocks noGrp="1"/>
          </p:cNvSpPr>
          <p:nvPr>
            <p:ph idx="1"/>
          </p:nvPr>
        </p:nvSpPr>
        <p:spPr>
          <a:xfrm>
            <a:off x="351870" y="656096"/>
            <a:ext cx="8596668" cy="3915904"/>
          </a:xfrm>
        </p:spPr>
        <p:txBody>
          <a:bodyPr>
            <a:noAutofit/>
          </a:bodyPr>
          <a:lstStyle/>
          <a:p>
            <a:pPr marL="0" indent="0" algn="just" fontAlgn="base">
              <a:lnSpc>
                <a:spcPct val="107000"/>
              </a:lnSpc>
              <a:spcAft>
                <a:spcPts val="800"/>
              </a:spcAft>
              <a:buNone/>
            </a:pPr>
            <a:r>
              <a:rPr lang="el-GR" sz="22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Η συμβολή των </a:t>
            </a:r>
            <a:r>
              <a:rPr lang="en-US" sz="22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Nicolas Abraham</a:t>
            </a:r>
            <a:r>
              <a:rPr lang="el-GR" sz="22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και </a:t>
            </a:r>
            <a:r>
              <a:rPr lang="en-US" sz="22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Maria </a:t>
            </a:r>
            <a:r>
              <a:rPr lang="en-US" sz="2200" dirty="0" err="1">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Torok</a:t>
            </a:r>
            <a:r>
              <a:rPr lang="en-US" sz="22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a:t>
            </a:r>
            <a:r>
              <a:rPr lang="el-GR" sz="2200" dirty="0">
                <a:solidFill>
                  <a:srgbClr val="201F1E"/>
                </a:solidFill>
                <a:effectLst/>
                <a:latin typeface="Calibri" panose="020F0502020204030204" pitchFamily="34" charset="0"/>
                <a:ea typeface="Times New Roman" panose="02020603050405020304" pitchFamily="18" charset="0"/>
                <a:cs typeface="Calibri" panose="020F0502020204030204" pitchFamily="34" charset="0"/>
              </a:rPr>
              <a:t> στην προβληματική της απώλειας είναι πολύ σημαντική, αφ ΄ ενός γιατί αναδεικνύουν τη σημασία της διαμεσολάβησης του αντικειμένου στη διεργασία της και  αφ’ ετέρου γιατί </a:t>
            </a:r>
            <a:r>
              <a:rPr lang="el-GR" sz="2200" dirty="0">
                <a:solidFill>
                  <a:srgbClr val="201F1E"/>
                </a:solidFill>
                <a:effectLst/>
                <a:latin typeface="Calibri" panose="020F0502020204030204" pitchFamily="34" charset="0"/>
                <a:ea typeface="Times New Roman" panose="02020603050405020304" pitchFamily="18" charset="0"/>
              </a:rPr>
              <a:t>διακρίνουν με όρους </a:t>
            </a:r>
            <a:r>
              <a:rPr lang="el-GR" sz="2200" dirty="0" err="1">
                <a:solidFill>
                  <a:srgbClr val="201F1E"/>
                </a:solidFill>
                <a:effectLst/>
                <a:latin typeface="Calibri" panose="020F0502020204030204" pitchFamily="34" charset="0"/>
                <a:ea typeface="Times New Roman" panose="02020603050405020304" pitchFamily="18" charset="0"/>
              </a:rPr>
              <a:t>μεταψυχολογίας</a:t>
            </a:r>
            <a:r>
              <a:rPr lang="el-GR" sz="2200" dirty="0">
                <a:solidFill>
                  <a:srgbClr val="201F1E"/>
                </a:solidFill>
                <a:effectLst/>
                <a:latin typeface="Calibri" panose="020F0502020204030204" pitchFamily="34" charset="0"/>
                <a:ea typeface="Times New Roman" panose="02020603050405020304" pitchFamily="18" charset="0"/>
              </a:rPr>
              <a:t> τη διαφορά μεταξύ ενσωμάτωσης και </a:t>
            </a:r>
            <a:r>
              <a:rPr lang="el-GR" sz="2200" dirty="0" err="1">
                <a:solidFill>
                  <a:srgbClr val="201F1E"/>
                </a:solidFill>
                <a:effectLst/>
                <a:latin typeface="Calibri" panose="020F0502020204030204" pitchFamily="34" charset="0"/>
                <a:ea typeface="Times New Roman" panose="02020603050405020304" pitchFamily="18" charset="0"/>
              </a:rPr>
              <a:t>ενδοβολής</a:t>
            </a:r>
            <a:r>
              <a:rPr lang="el-GR" sz="2200" dirty="0">
                <a:solidFill>
                  <a:srgbClr val="201F1E"/>
                </a:solidFill>
                <a:effectLst/>
                <a:latin typeface="Calibri" panose="020F0502020204030204" pitchFamily="34" charset="0"/>
                <a:ea typeface="Times New Roman" panose="02020603050405020304" pitchFamily="18" charset="0"/>
              </a:rPr>
              <a:t> του αντικειμένου που χάθηκε:</a:t>
            </a:r>
          </a:p>
          <a:p>
            <a:pPr marL="0" indent="0" algn="just" fontAlgn="base">
              <a:lnSpc>
                <a:spcPct val="107000"/>
              </a:lnSpc>
              <a:spcAft>
                <a:spcPts val="800"/>
              </a:spcAft>
              <a:buNone/>
            </a:pPr>
            <a:r>
              <a:rPr lang="el-GR" sz="2200" dirty="0">
                <a:solidFill>
                  <a:srgbClr val="201F1E"/>
                </a:solidFill>
                <a:effectLst/>
                <a:latin typeface="Calibri" panose="020F0502020204030204" pitchFamily="34" charset="0"/>
                <a:ea typeface="Times New Roman" panose="02020603050405020304" pitchFamily="18" charset="0"/>
              </a:rPr>
              <a:t>Το Εγώ αναζητεί τη συνδρομή του αντικειμένου χρησιμοποιεί  στη μεταβίβαση το αντικείμενο-αναλυτή για να πραγματοποιήσει τον </a:t>
            </a:r>
            <a:r>
              <a:rPr lang="el-GR" sz="2200" dirty="0" err="1">
                <a:solidFill>
                  <a:srgbClr val="201F1E"/>
                </a:solidFill>
                <a:effectLst/>
                <a:latin typeface="Calibri" panose="020F0502020204030204" pitchFamily="34" charset="0"/>
                <a:ea typeface="Times New Roman" panose="02020603050405020304" pitchFamily="18" charset="0"/>
              </a:rPr>
              <a:t>λιβιδινικό</a:t>
            </a:r>
            <a:r>
              <a:rPr lang="el-GR" sz="2200" dirty="0">
                <a:solidFill>
                  <a:srgbClr val="201F1E"/>
                </a:solidFill>
                <a:effectLst/>
                <a:latin typeface="Calibri" panose="020F0502020204030204" pitchFamily="34" charset="0"/>
                <a:ea typeface="Times New Roman" panose="02020603050405020304" pitchFamily="18" charset="0"/>
              </a:rPr>
              <a:t> εμπλουτισμό του. </a:t>
            </a:r>
            <a:endParaRPr lang="el-GR" sz="2200" dirty="0"/>
          </a:p>
        </p:txBody>
      </p:sp>
    </p:spTree>
    <p:extLst>
      <p:ext uri="{BB962C8B-B14F-4D97-AF65-F5344CB8AC3E}">
        <p14:creationId xmlns:p14="http://schemas.microsoft.com/office/powerpoint/2010/main" val="3990135381"/>
      </p:ext>
    </p:extLst>
  </p:cSld>
  <p:clrMapOvr>
    <a:masterClrMapping/>
  </p:clrMapOvr>
</p:sld>
</file>

<file path=ppt/theme/theme1.xml><?xml version="1.0" encoding="utf-8"?>
<a:theme xmlns:a="http://schemas.openxmlformats.org/drawingml/2006/main" name="Όψη">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211</TotalTime>
  <Words>1710</Words>
  <Application>Microsoft Office PowerPoint</Application>
  <PresentationFormat>Ευρεία οθόνη</PresentationFormat>
  <Paragraphs>67</Paragraphs>
  <Slides>19</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19</vt:i4>
      </vt:variant>
    </vt:vector>
  </HeadingPairs>
  <TitlesOfParts>
    <vt:vector size="24" baseType="lpstr">
      <vt:lpstr>Arial</vt:lpstr>
      <vt:lpstr>Calibri</vt:lpstr>
      <vt:lpstr>Trebuchet MS</vt:lpstr>
      <vt:lpstr>Wingdings 3</vt:lpstr>
      <vt:lpstr>Όψη</vt:lpstr>
      <vt:lpstr>Το Διπλό Πένθος του ΕΓΩ</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vt:lpstr>
      <vt:lpstr> Πένθος του εγώ 2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Διπλό Πένθος του ΕΓΩ</dc:title>
  <dc:creator>psixiatr5 psixiatr</dc:creator>
  <cp:lastModifiedBy>user</cp:lastModifiedBy>
  <cp:revision>25</cp:revision>
  <dcterms:created xsi:type="dcterms:W3CDTF">2022-05-17T06:38:04Z</dcterms:created>
  <dcterms:modified xsi:type="dcterms:W3CDTF">2022-05-25T09:52:55Z</dcterms:modified>
</cp:coreProperties>
</file>