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6" r:id="rId2"/>
  </p:sldMasterIdLst>
  <p:notesMasterIdLst>
    <p:notesMasterId r:id="rId16"/>
  </p:notesMasterIdLst>
  <p:sldIdLst>
    <p:sldId id="258" r:id="rId3"/>
    <p:sldId id="382" r:id="rId4"/>
    <p:sldId id="385" r:id="rId5"/>
    <p:sldId id="383" r:id="rId6"/>
    <p:sldId id="386" r:id="rId7"/>
    <p:sldId id="387" r:id="rId8"/>
    <p:sldId id="388" r:id="rId9"/>
    <p:sldId id="394" r:id="rId10"/>
    <p:sldId id="389" r:id="rId11"/>
    <p:sldId id="391" r:id="rId12"/>
    <p:sldId id="392" r:id="rId13"/>
    <p:sldId id="395" r:id="rId14"/>
    <p:sldId id="396" r:id="rId15"/>
  </p:sldIdLst>
  <p:sldSz cx="9144000" cy="6858000" type="screen4x3"/>
  <p:notesSz cx="6858000" cy="9144000"/>
  <p:defaultTextStyle>
    <a:defPPr>
      <a:defRPr lang="el-GR"/>
    </a:defPPr>
    <a:lvl1pPr marL="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58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39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70" d="100"/>
          <a:sy n="70" d="100"/>
        </p:scale>
        <p:origin x="-129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B2A56-858C-4737-B5A8-546720BB8F72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F6007-A736-4CF7-9882-7CD06E687A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03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7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849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21691"/>
            <a:ext cx="8229600" cy="452596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pic>
        <p:nvPicPr>
          <p:cNvPr id="7" name="logo HIGGS.png"/>
          <p:cNvPicPr/>
          <p:nvPr userDrawn="1"/>
        </p:nvPicPr>
        <p:blipFill rotWithShape="1">
          <a:blip r:embed="rId2">
            <a:extLst/>
          </a:blip>
          <a:srcRect l="2300" t="3017" r="4821" b="11680"/>
          <a:stretch/>
        </p:blipFill>
        <p:spPr>
          <a:xfrm>
            <a:off x="7121600" y="5933600"/>
            <a:ext cx="1872000" cy="756000"/>
          </a:xfrm>
          <a:prstGeom prst="rect">
            <a:avLst/>
          </a:prstGeom>
          <a:solidFill>
            <a:schemeClr val="accent1">
              <a:alpha val="54000"/>
            </a:schemeClr>
          </a:solidFill>
          <a:ln w="12700">
            <a:miter lim="400000"/>
          </a:ln>
          <a:effectLst>
            <a:reflection endPos="0" dist="50800" dir="5400000" sy="-100000" algn="bl" rotWithShape="0"/>
          </a:effec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70" y="5949280"/>
            <a:ext cx="556406" cy="7416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3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6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1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2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360" rtl="0" eaLnBrk="1" latinLnBrk="0" hangingPunct="1">
              <a:spcBef>
                <a:spcPct val="0"/>
              </a:spcBef>
              <a:buNone/>
              <a:tabLst>
                <a:tab pos="3830470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180" indent="0">
              <a:buNone/>
              <a:defRPr sz="2800"/>
            </a:lvl2pPr>
            <a:lvl3pPr marL="914360" indent="0">
              <a:buNone/>
              <a:defRPr sz="2400"/>
            </a:lvl3pPr>
            <a:lvl4pPr marL="1371540" indent="0">
              <a:buNone/>
              <a:defRPr sz="2000"/>
            </a:lvl4pPr>
            <a:lvl5pPr marL="1828720" indent="0">
              <a:buNone/>
              <a:defRPr sz="2000"/>
            </a:lvl5pPr>
            <a:lvl6pPr marL="2285900" indent="0">
              <a:buNone/>
              <a:defRPr sz="2000"/>
            </a:lvl6pPr>
            <a:lvl7pPr marL="2743080" indent="0">
              <a:buNone/>
              <a:defRPr sz="2000"/>
            </a:lvl7pPr>
            <a:lvl8pPr marL="3200258" indent="0">
              <a:buNone/>
              <a:defRPr sz="2000"/>
            </a:lvl8pPr>
            <a:lvl9pPr marL="3657439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6" tIns="45718" rIns="91436" bIns="45718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10"/>
            <a:ext cx="3481754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l" defTabSz="914360" rtl="0" eaLnBrk="1" latinLnBrk="0" hangingPunct="1">
        <a:spcBef>
          <a:spcPct val="0"/>
        </a:spcBef>
        <a:buNone/>
        <a:tabLst>
          <a:tab pos="3830470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08" indent="-274308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16" indent="-182872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indent="-228590" algn="l" defTabSz="91436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668" indent="-228590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76" indent="-228590" algn="l" defTabSz="91436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566" indent="-182872" algn="l" defTabSz="91436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5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746" indent="-182872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33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8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9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8"/>
          <p:cNvSpPr/>
          <p:nvPr userDrawn="1"/>
        </p:nvSpPr>
        <p:spPr>
          <a:xfrm>
            <a:off x="0" y="593"/>
            <a:ext cx="9209716" cy="6889750"/>
          </a:xfrm>
          <a:prstGeom prst="rect">
            <a:avLst/>
          </a:prstGeom>
          <a:solidFill>
            <a:srgbClr val="EC9B31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algn="ctr" defTabSz="245354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4000" kern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sym typeface="Gill Sans"/>
            </a:endParaRPr>
          </a:p>
        </p:txBody>
      </p:sp>
      <p:sp>
        <p:nvSpPr>
          <p:cNvPr id="8" name="Shape 39"/>
          <p:cNvSpPr/>
          <p:nvPr userDrawn="1"/>
        </p:nvSpPr>
        <p:spPr>
          <a:xfrm>
            <a:off x="2242813" y="4834869"/>
            <a:ext cx="4678973" cy="273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 sz="3600">
                <a:solidFill>
                  <a:srgbClr val="23232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algn="ctr" defTabSz="346694">
              <a:defRPr sz="1800">
                <a:solidFill>
                  <a:srgbClr val="000000"/>
                </a:solidFill>
              </a:defRPr>
            </a:pPr>
            <a:r>
              <a:rPr sz="1500" kern="0" dirty="0"/>
              <a:t>Higher Incubator Giving Growth and Sustainability</a:t>
            </a:r>
          </a:p>
        </p:txBody>
      </p:sp>
      <p:sp>
        <p:nvSpPr>
          <p:cNvPr id="9" name="Shape 40"/>
          <p:cNvSpPr/>
          <p:nvPr userDrawn="1"/>
        </p:nvSpPr>
        <p:spPr>
          <a:xfrm flipV="1">
            <a:off x="2433640" y="4730545"/>
            <a:ext cx="4298519" cy="206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" name="Shape 41"/>
          <p:cNvSpPr/>
          <p:nvPr userDrawn="1"/>
        </p:nvSpPr>
        <p:spPr>
          <a:xfrm flipV="1">
            <a:off x="2419352" y="5187952"/>
            <a:ext cx="4298519" cy="205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1" name="Shape 42"/>
          <p:cNvSpPr/>
          <p:nvPr userDrawn="1"/>
        </p:nvSpPr>
        <p:spPr>
          <a:xfrm>
            <a:off x="4225852" y="5405617"/>
            <a:ext cx="758029" cy="212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 sz="2700">
                <a:solidFill>
                  <a:srgbClr val="23232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algn="ctr" defTabSz="346694">
              <a:defRPr sz="1800">
                <a:solidFill>
                  <a:srgbClr val="000000"/>
                </a:solidFill>
              </a:defRPr>
            </a:pPr>
            <a:r>
              <a:rPr lang="el-GR" sz="1100" kern="0" dirty="0" smtClean="0"/>
              <a:t>ΙΔΡΥΜΑΤΑ</a:t>
            </a:r>
            <a:endParaRPr sz="1100" kern="0" dirty="0"/>
          </a:p>
        </p:txBody>
      </p:sp>
      <p:pic>
        <p:nvPicPr>
          <p:cNvPr id="12" name="logo HIGGS.png"/>
          <p:cNvPicPr/>
          <p:nvPr userDrawn="1"/>
        </p:nvPicPr>
        <p:blipFill>
          <a:blip r:embed="rId3">
            <a:extLst/>
          </a:blip>
          <a:stretch>
            <a:fillRect/>
          </a:stretch>
        </p:blipFill>
        <p:spPr>
          <a:xfrm>
            <a:off x="2771800" y="2060848"/>
            <a:ext cx="3311664" cy="165455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48" y="6356821"/>
            <a:ext cx="2126816" cy="280569"/>
          </a:xfrm>
          <a:prstGeom prst="rect">
            <a:avLst/>
          </a:prstGeom>
        </p:spPr>
      </p:pic>
      <p:sp>
        <p:nvSpPr>
          <p:cNvPr id="14" name="Shape 864"/>
          <p:cNvSpPr/>
          <p:nvPr userDrawn="1"/>
        </p:nvSpPr>
        <p:spPr>
          <a:xfrm>
            <a:off x="1241851" y="6165304"/>
            <a:ext cx="2270832" cy="181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1336" tIns="21336" rIns="21336" bIns="21336" anchor="ctr">
            <a:spAutoFit/>
          </a:bodyPr>
          <a:lstStyle>
            <a:lvl1pPr>
              <a:defRPr sz="3600">
                <a:solidFill>
                  <a:srgbClr val="FFFFFF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defTabSz="346694">
              <a:defRPr sz="1800">
                <a:solidFill>
                  <a:srgbClr val="000000"/>
                </a:solidFill>
              </a:defRPr>
            </a:pPr>
            <a:r>
              <a:rPr lang="en-US" sz="900" kern="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Founding Donor</a:t>
            </a:r>
            <a:r>
              <a:rPr lang="el-GR" sz="900" kern="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 / Ιδρυτικός Δωρητής</a:t>
            </a:r>
          </a:p>
        </p:txBody>
      </p:sp>
    </p:spTree>
    <p:extLst>
      <p:ext uri="{BB962C8B-B14F-4D97-AF65-F5344CB8AC3E}">
        <p14:creationId xmlns:p14="http://schemas.microsoft.com/office/powerpoint/2010/main" val="306190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</p:sldLayoutIdLst>
  <p:timing>
    <p:tnLst>
      <p:par>
        <p:cTn id="1" dur="indefinite" restart="never" nodeType="tmRoot"/>
      </p:par>
    </p:tnLst>
  </p:timing>
  <p:txStyles>
    <p:titleStyle>
      <a:lvl1pPr algn="ctr" defTabSz="192016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12" indent="-144012" algn="l" defTabSz="192016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12025" indent="-120010" algn="l" defTabSz="192016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39" indent="-96008" algn="l" defTabSz="192016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54" indent="-96008" algn="l" defTabSz="192016" rtl="0" eaLnBrk="1" latinLnBrk="0" hangingPunct="1">
        <a:spcBef>
          <a:spcPct val="20000"/>
        </a:spcBef>
        <a:buFont typeface="Arial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70" indent="-96008" algn="l" defTabSz="192016" rtl="0" eaLnBrk="1" latinLnBrk="0" hangingPunct="1">
        <a:spcBef>
          <a:spcPct val="20000"/>
        </a:spcBef>
        <a:buFont typeface="Arial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086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01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17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132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1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3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4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6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078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09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1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2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1.xlsx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thehellenicinitiative.org/wp-content/uploads/2017/01/THI-white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225684"/>
            <a:ext cx="1354975" cy="49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34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  <a:p>
            <a:pPr algn="ctr"/>
            <a:r>
              <a:rPr lang="el-GR" sz="2600" b="1" dirty="0" smtClean="0"/>
              <a:t>Αίτηση</a:t>
            </a:r>
            <a:endParaRPr lang="el-GR" sz="2600" b="1" dirty="0"/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Χρήση λέξεων που τους αρέσουν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Αλληλουχία δράσεων, ποσοτικά στοιχεία, δείκτες, </a:t>
            </a:r>
            <a:r>
              <a:rPr lang="en-US" sz="2600" dirty="0" err="1" smtClean="0">
                <a:solidFill>
                  <a:srgbClr val="FFC000"/>
                </a:solidFill>
              </a:rPr>
              <a:t>VfM</a:t>
            </a: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l-GR" sz="2600" dirty="0" smtClean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Ξεκάθαρη στόχευση, ανάγκη, λύση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Σωστό </a:t>
            </a:r>
            <a:r>
              <a:rPr lang="en-US" sz="2600" dirty="0" smtClean="0">
                <a:solidFill>
                  <a:srgbClr val="FFC000"/>
                </a:solidFill>
              </a:rPr>
              <a:t>budgeting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sz="26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l-GR" sz="2600" dirty="0" smtClean="0">
                <a:solidFill>
                  <a:srgbClr val="FFC000"/>
                </a:solidFill>
              </a:rPr>
              <a:t>Δεν είναι η σχέση τόσο ασύμμετρη όσο τη φαντάζεστε…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31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 smtClean="0"/>
              <a:t>Νέες τάσεις</a:t>
            </a:r>
            <a:endParaRPr lang="el-GR" sz="2600" b="1" dirty="0"/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/>
          </a:bodyPr>
          <a:lstStyle/>
          <a:p>
            <a:r>
              <a:rPr lang="el-GR" sz="2600" dirty="0" smtClean="0">
                <a:solidFill>
                  <a:srgbClr val="FFC000"/>
                </a:solidFill>
              </a:rPr>
              <a:t>Βιωσιμότητα</a:t>
            </a:r>
          </a:p>
          <a:p>
            <a:endParaRPr lang="el-GR" sz="2600" dirty="0">
              <a:solidFill>
                <a:srgbClr val="FFC000"/>
              </a:solidFill>
            </a:endParaRPr>
          </a:p>
          <a:p>
            <a:r>
              <a:rPr lang="el-GR" sz="2600" dirty="0" smtClean="0">
                <a:solidFill>
                  <a:srgbClr val="FFC000"/>
                </a:solidFill>
              </a:rPr>
              <a:t>Συνεργασίες</a:t>
            </a:r>
            <a:endParaRPr lang="en-US" sz="2600" dirty="0">
              <a:solidFill>
                <a:srgbClr val="FFC000"/>
              </a:solidFill>
            </a:endParaRPr>
          </a:p>
          <a:p>
            <a:pPr lvl="1"/>
            <a:endParaRPr lang="el-GR" sz="2200" dirty="0">
              <a:solidFill>
                <a:srgbClr val="FFC000"/>
              </a:solidFill>
            </a:endParaRPr>
          </a:p>
          <a:p>
            <a:r>
              <a:rPr lang="el-GR" sz="2600" dirty="0" smtClean="0">
                <a:solidFill>
                  <a:srgbClr val="FFC000"/>
                </a:solidFill>
              </a:rPr>
              <a:t>Συγχρηματοδοτήσεις</a:t>
            </a:r>
          </a:p>
          <a:p>
            <a:endParaRPr lang="el-GR" sz="2600" dirty="0">
              <a:solidFill>
                <a:srgbClr val="FFC000"/>
              </a:solidFill>
            </a:endParaRPr>
          </a:p>
          <a:p>
            <a:r>
              <a:rPr lang="el-GR" sz="2600" dirty="0" smtClean="0">
                <a:solidFill>
                  <a:srgbClr val="FFC000"/>
                </a:solidFill>
              </a:rPr>
              <a:t>Δημιουργία θέσεων εργασίας</a:t>
            </a:r>
          </a:p>
          <a:p>
            <a:endParaRPr lang="el-GR" sz="2600" dirty="0"/>
          </a:p>
          <a:p>
            <a:pPr marL="0" indent="0">
              <a:buNone/>
            </a:pPr>
            <a:endParaRPr lang="el-GR" sz="2600" dirty="0" smtClean="0"/>
          </a:p>
          <a:p>
            <a:endParaRPr lang="el-GR" sz="2600" dirty="0"/>
          </a:p>
          <a:p>
            <a:endParaRPr lang="el-GR" sz="2200" dirty="0"/>
          </a:p>
          <a:p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412373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637933"/>
              </p:ext>
            </p:extLst>
          </p:nvPr>
        </p:nvGraphicFramePr>
        <p:xfrm>
          <a:off x="1339155" y="548680"/>
          <a:ext cx="7553325" cy="620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4" imgW="7553275" imgH="6200952" progId="Excel.Sheet.12">
                  <p:embed/>
                </p:oleObj>
              </mc:Choice>
              <mc:Fallback>
                <p:oleObj name="Worksheet" r:id="rId4" imgW="7553275" imgH="620095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9155" y="548680"/>
                        <a:ext cx="7553325" cy="6200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Στρογγυλεμένο ορθογώνιο 5"/>
          <p:cNvSpPr/>
          <p:nvPr/>
        </p:nvSpPr>
        <p:spPr>
          <a:xfrm>
            <a:off x="179512" y="116632"/>
            <a:ext cx="2160240" cy="79208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  <a:p>
            <a:pPr algn="ctr"/>
            <a:r>
              <a:rPr lang="el-GR" sz="2600" b="1" dirty="0"/>
              <a:t>Μια εικόνα</a:t>
            </a:r>
          </a:p>
        </p:txBody>
      </p:sp>
    </p:spTree>
    <p:extLst>
      <p:ext uri="{BB962C8B-B14F-4D97-AF65-F5344CB8AC3E}">
        <p14:creationId xmlns:p14="http://schemas.microsoft.com/office/powerpoint/2010/main" val="308600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20"/>
          <a:stretch/>
        </p:blipFill>
        <p:spPr>
          <a:xfrm>
            <a:off x="3059832" y="2420888"/>
            <a:ext cx="2486025" cy="169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6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el-GR" sz="3200" dirty="0">
                <a:solidFill>
                  <a:srgbClr val="FFC000"/>
                </a:solidFill>
              </a:rPr>
              <a:t>Τα ιδρύματα αποτελούν σχετικά νέους παίχτες στον τομέα των χορηγιών</a:t>
            </a:r>
          </a:p>
          <a:p>
            <a:endParaRPr lang="el-GR" sz="3200" dirty="0">
              <a:solidFill>
                <a:srgbClr val="FFC000"/>
              </a:solidFill>
            </a:endParaRPr>
          </a:p>
          <a:p>
            <a:r>
              <a:rPr lang="el-GR" sz="3200" dirty="0">
                <a:solidFill>
                  <a:srgbClr val="FFC000"/>
                </a:solidFill>
              </a:rPr>
              <a:t>Ιδιαίτερη δυναμική παγκοσμίως</a:t>
            </a:r>
          </a:p>
          <a:p>
            <a:endParaRPr lang="el-GR" sz="3200" dirty="0">
              <a:solidFill>
                <a:srgbClr val="FFC000"/>
              </a:solidFill>
            </a:endParaRPr>
          </a:p>
          <a:p>
            <a:r>
              <a:rPr lang="el-GR" sz="3200" dirty="0">
                <a:solidFill>
                  <a:srgbClr val="FFC000"/>
                </a:solidFill>
              </a:rPr>
              <a:t>Στην Ελλάδα ειδικά μετά το 2008-9 έντονη δραστηριοποίηση</a:t>
            </a:r>
          </a:p>
          <a:p>
            <a:pPr marL="0" indent="0">
              <a:buNone/>
            </a:pPr>
            <a:endParaRPr lang="el-GR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</p:txBody>
      </p:sp>
    </p:spTree>
    <p:extLst>
      <p:ext uri="{BB962C8B-B14F-4D97-AF65-F5344CB8AC3E}">
        <p14:creationId xmlns:p14="http://schemas.microsoft.com/office/powerpoint/2010/main" val="168134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rgbClr val="FFC000"/>
                </a:solidFill>
              </a:rPr>
              <a:t>Μεικτό σχήμα:</a:t>
            </a:r>
          </a:p>
          <a:p>
            <a:endParaRPr lang="el-GR" sz="3200" dirty="0">
              <a:solidFill>
                <a:srgbClr val="FFC000"/>
              </a:solidFill>
            </a:endParaRPr>
          </a:p>
          <a:p>
            <a:pPr lvl="1"/>
            <a:r>
              <a:rPr lang="el-GR" sz="2800" dirty="0"/>
              <a:t>Διαδικασίες, φόρμες, </a:t>
            </a:r>
            <a:r>
              <a:rPr lang="en-US" sz="2800" dirty="0"/>
              <a:t>calls</a:t>
            </a:r>
            <a:endParaRPr lang="el-GR" sz="2800" dirty="0"/>
          </a:p>
          <a:p>
            <a:pPr lvl="1"/>
            <a:endParaRPr lang="el-GR" sz="2800" dirty="0" smtClean="0">
              <a:solidFill>
                <a:srgbClr val="FFC000"/>
              </a:solidFill>
            </a:endParaRPr>
          </a:p>
          <a:p>
            <a:pPr lvl="1"/>
            <a:r>
              <a:rPr lang="el-GR" sz="2800" dirty="0" smtClean="0"/>
              <a:t>Άνθρωποι </a:t>
            </a:r>
            <a:endParaRPr lang="el-GR" sz="2800" dirty="0"/>
          </a:p>
          <a:p>
            <a:pPr marL="365744" lvl="1" indent="0">
              <a:buNone/>
            </a:pPr>
            <a:endParaRPr lang="el-GR" sz="2800" dirty="0">
              <a:solidFill>
                <a:srgbClr val="FFC000"/>
              </a:solidFill>
            </a:endParaRPr>
          </a:p>
          <a:p>
            <a:endParaRPr lang="el-GR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</p:txBody>
      </p:sp>
    </p:spTree>
    <p:extLst>
      <p:ext uri="{BB962C8B-B14F-4D97-AF65-F5344CB8AC3E}">
        <p14:creationId xmlns:p14="http://schemas.microsoft.com/office/powerpoint/2010/main" val="411015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  <a:p>
            <a:pPr algn="ctr"/>
            <a:r>
              <a:rPr lang="el-GR" sz="2600" b="1" dirty="0"/>
              <a:t>Βασικά Στοιχεία</a:t>
            </a:r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/>
          </a:bodyPr>
          <a:lstStyle/>
          <a:p>
            <a:r>
              <a:rPr lang="el-GR" sz="2600" dirty="0">
                <a:solidFill>
                  <a:srgbClr val="FFC000"/>
                </a:solidFill>
              </a:rPr>
              <a:t>Σκοπός Ιδρυμάτων</a:t>
            </a:r>
          </a:p>
          <a:p>
            <a:endParaRPr lang="el-GR" sz="2600" dirty="0">
              <a:solidFill>
                <a:srgbClr val="FFC000"/>
              </a:solidFill>
            </a:endParaRPr>
          </a:p>
          <a:p>
            <a:r>
              <a:rPr lang="en-US" sz="2600" dirty="0">
                <a:solidFill>
                  <a:srgbClr val="FFC000"/>
                </a:solidFill>
              </a:rPr>
              <a:t>Desk research </a:t>
            </a:r>
            <a:endParaRPr lang="el-GR" sz="2600" dirty="0">
              <a:solidFill>
                <a:srgbClr val="FFC000"/>
              </a:solidFill>
            </a:endParaRPr>
          </a:p>
          <a:p>
            <a:endParaRPr lang="el-GR" sz="2600" dirty="0">
              <a:solidFill>
                <a:srgbClr val="FFC000"/>
              </a:solidFill>
            </a:endParaRPr>
          </a:p>
          <a:p>
            <a:r>
              <a:rPr lang="el-GR" sz="2600" dirty="0">
                <a:solidFill>
                  <a:srgbClr val="FFC000"/>
                </a:solidFill>
              </a:rPr>
              <a:t>Προσέγγιση σε κάποιο </a:t>
            </a:r>
            <a:r>
              <a:rPr lang="en-US" sz="2600" dirty="0">
                <a:solidFill>
                  <a:srgbClr val="FFC000"/>
                </a:solidFill>
              </a:rPr>
              <a:t>event</a:t>
            </a:r>
          </a:p>
          <a:p>
            <a:endParaRPr lang="en-US" sz="2600" dirty="0">
              <a:solidFill>
                <a:srgbClr val="FFC000"/>
              </a:solidFill>
            </a:endParaRPr>
          </a:p>
          <a:p>
            <a:r>
              <a:rPr lang="el-GR" sz="2600" dirty="0">
                <a:solidFill>
                  <a:srgbClr val="FFC000"/>
                </a:solidFill>
              </a:rPr>
              <a:t>Προαναγγελία αιτήματος</a:t>
            </a:r>
          </a:p>
          <a:p>
            <a:endParaRPr lang="el-GR" sz="2600" dirty="0">
              <a:solidFill>
                <a:srgbClr val="FFC000"/>
              </a:solidFill>
            </a:endParaRPr>
          </a:p>
          <a:p>
            <a:r>
              <a:rPr lang="el-GR" sz="2600" dirty="0">
                <a:solidFill>
                  <a:srgbClr val="FFC000"/>
                </a:solidFill>
              </a:rPr>
              <a:t>Φόρμες</a:t>
            </a:r>
          </a:p>
        </p:txBody>
      </p:sp>
    </p:spTree>
    <p:extLst>
      <p:ext uri="{BB962C8B-B14F-4D97-AF65-F5344CB8AC3E}">
        <p14:creationId xmlns:p14="http://schemas.microsoft.com/office/powerpoint/2010/main" val="47735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  <a:p>
            <a:pPr algn="ctr"/>
            <a:r>
              <a:rPr lang="en-US" sz="2600" b="1" dirty="0" smtClean="0"/>
              <a:t>Snapshot</a:t>
            </a:r>
            <a:endParaRPr lang="el-GR" sz="2600" b="1" dirty="0"/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ΙΣΝ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 smtClean="0">
              <a:solidFill>
                <a:schemeClr val="tx1"/>
              </a:solidFill>
            </a:endParaRPr>
          </a:p>
          <a:p>
            <a:pPr marL="788658" lvl="1" indent="-514350"/>
            <a:r>
              <a:rPr lang="el-GR" sz="2300" dirty="0" smtClean="0"/>
              <a:t>Γενικού σκοπού, δυνατότητα για αρκετές μεγάλες χρηματοδοτήσης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Λάτσης, ΤΙΜΑ, Λασκαρίδη, Κωνσταντακόπουλου, Λεβέντη, </a:t>
            </a:r>
            <a:r>
              <a:rPr lang="en-US" sz="2600" dirty="0" smtClean="0">
                <a:solidFill>
                  <a:srgbClr val="FFC000"/>
                </a:solidFill>
              </a:rPr>
              <a:t>THI,</a:t>
            </a:r>
            <a:r>
              <a:rPr lang="el-GR" sz="2600" dirty="0">
                <a:solidFill>
                  <a:srgbClr val="FFC000"/>
                </a:solidFill>
              </a:rPr>
              <a:t> </a:t>
            </a:r>
            <a:r>
              <a:rPr lang="el-GR" sz="2600" dirty="0" smtClean="0">
                <a:solidFill>
                  <a:srgbClr val="FFC000"/>
                </a:solidFill>
              </a:rPr>
              <a:t>Μποδοσάκη, </a:t>
            </a:r>
            <a:r>
              <a:rPr lang="en-US" sz="2600" dirty="0" smtClean="0">
                <a:solidFill>
                  <a:srgbClr val="FFC000"/>
                </a:solidFill>
              </a:rPr>
              <a:t>Hellenic Hope</a:t>
            </a:r>
            <a:r>
              <a:rPr lang="el-GR" sz="2600" dirty="0" smtClean="0">
                <a:solidFill>
                  <a:srgbClr val="FFC000"/>
                </a:solidFill>
              </a:rPr>
              <a:t>, κτλ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788658" lvl="1" indent="-514350"/>
            <a:r>
              <a:rPr lang="el-GR" sz="2300" dirty="0"/>
              <a:t>Γενικού </a:t>
            </a:r>
            <a:r>
              <a:rPr lang="el-GR" sz="2300" dirty="0" smtClean="0"/>
              <a:t>ή και ειδικού σκοπού</a:t>
            </a:r>
            <a:r>
              <a:rPr lang="el-GR" sz="2300" dirty="0"/>
              <a:t>, δυνατότητα για </a:t>
            </a:r>
            <a:r>
              <a:rPr lang="el-GR" sz="2300" dirty="0" smtClean="0"/>
              <a:t>λίγες </a:t>
            </a:r>
            <a:r>
              <a:rPr lang="el-GR" sz="2300" dirty="0"/>
              <a:t>μεγάλες </a:t>
            </a:r>
            <a:r>
              <a:rPr lang="el-GR" sz="2300" dirty="0" smtClean="0"/>
              <a:t>χρηματοδοτήσεις</a:t>
            </a:r>
            <a:endParaRPr lang="el-GR" sz="2300" dirty="0"/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Μικρότερα ή λιγότερα ενεργά ιδρύματα 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788658" lvl="1" indent="-514350"/>
            <a:r>
              <a:rPr lang="el-GR" sz="2300" dirty="0"/>
              <a:t>Γενικού ή και ειδικού </a:t>
            </a:r>
            <a:r>
              <a:rPr lang="el-GR" sz="2300" dirty="0" smtClean="0"/>
              <a:t>σκοπού (ακόμα για βάσει γεωγραφίας), </a:t>
            </a:r>
            <a:r>
              <a:rPr lang="el-GR" sz="2300" dirty="0"/>
              <a:t>δυνατότητα για </a:t>
            </a:r>
            <a:r>
              <a:rPr lang="el-GR" sz="2300" dirty="0" smtClean="0"/>
              <a:t>μικρές χρηματοδοτήσεις</a:t>
            </a:r>
            <a:endParaRPr lang="en-US" sz="2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04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  <a:p>
            <a:pPr algn="ctr"/>
            <a:r>
              <a:rPr lang="en-US" sz="2600" b="1" dirty="0" smtClean="0"/>
              <a:t>Snapshot</a:t>
            </a:r>
            <a:endParaRPr lang="el-GR" sz="2600" b="1" dirty="0"/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3 – 4 φορές το χρόνο διοικητικά συμβούλια για αποφάσεις χρηματοδοτήσεων (Νιάρχος, ΤΙΜΑ, Λάτσης)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1 φορά το</a:t>
            </a:r>
            <a:r>
              <a:rPr lang="el-GR" sz="2600" dirty="0">
                <a:solidFill>
                  <a:srgbClr val="FFC000"/>
                </a:solidFill>
              </a:rPr>
              <a:t>ν</a:t>
            </a:r>
            <a:r>
              <a:rPr lang="el-GR" sz="2600" dirty="0" smtClean="0">
                <a:solidFill>
                  <a:srgbClr val="FFC000"/>
                </a:solidFill>
              </a:rPr>
              <a:t> χρόνο διοικητικό συμβούλιο (Λεβέντη, Ωνάση, </a:t>
            </a:r>
            <a:r>
              <a:rPr lang="en-US" sz="2600" dirty="0" smtClean="0">
                <a:solidFill>
                  <a:srgbClr val="FFC000"/>
                </a:solidFill>
              </a:rPr>
              <a:t>THI, Hellenic Hope,</a:t>
            </a:r>
            <a:r>
              <a:rPr lang="el-GR" sz="2600" dirty="0" smtClean="0">
                <a:solidFill>
                  <a:srgbClr val="FFC000"/>
                </a:solidFill>
              </a:rPr>
              <a:t> κτλ)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Πιο χαλαρές διαδικασίες (προς το παρόν!)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72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  <a:p>
            <a:pPr algn="ctr"/>
            <a:r>
              <a:rPr lang="el-GR" sz="2600" b="1" dirty="0" smtClean="0"/>
              <a:t>Προσέγγιση</a:t>
            </a:r>
            <a:endParaRPr lang="el-GR" sz="2600" b="1" dirty="0"/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FFC000"/>
                </a:solidFill>
              </a:rPr>
              <a:t>Conference on Philanthropy (2</a:t>
            </a:r>
            <a:r>
              <a:rPr lang="el-GR" sz="2600" dirty="0" smtClean="0">
                <a:solidFill>
                  <a:srgbClr val="FFC000"/>
                </a:solidFill>
              </a:rPr>
              <a:t>4</a:t>
            </a:r>
            <a:r>
              <a:rPr lang="en-US" sz="2600" dirty="0" smtClean="0">
                <a:solidFill>
                  <a:srgbClr val="FFC000"/>
                </a:solidFill>
              </a:rPr>
              <a:t>-2</a:t>
            </a:r>
            <a:r>
              <a:rPr lang="el-GR" sz="2600" dirty="0" smtClean="0">
                <a:solidFill>
                  <a:srgbClr val="FFC000"/>
                </a:solidFill>
              </a:rPr>
              <a:t>6</a:t>
            </a:r>
            <a:r>
              <a:rPr lang="en-US" sz="2600" dirty="0" smtClean="0">
                <a:solidFill>
                  <a:srgbClr val="FFC000"/>
                </a:solidFill>
              </a:rPr>
              <a:t> </a:t>
            </a:r>
            <a:r>
              <a:rPr lang="el-GR" sz="2600" dirty="0" smtClean="0">
                <a:solidFill>
                  <a:srgbClr val="FFC000"/>
                </a:solidFill>
              </a:rPr>
              <a:t>Ιουνίου 2019)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FFC000"/>
                </a:solidFill>
              </a:rPr>
              <a:t>Public Events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Εκδηλώσεις κλεισίματος/εκκίνησης έργων άλλων φορέων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Τηλεφωνικά / </a:t>
            </a:r>
            <a:r>
              <a:rPr lang="en-US" sz="2600" dirty="0" smtClean="0">
                <a:solidFill>
                  <a:srgbClr val="FFC000"/>
                </a:solidFill>
              </a:rPr>
              <a:t>emails – </a:t>
            </a:r>
            <a:r>
              <a:rPr lang="el-GR" sz="2600" dirty="0" smtClean="0">
                <a:solidFill>
                  <a:srgbClr val="FFC000"/>
                </a:solidFill>
              </a:rPr>
              <a:t>δύσκολα αλλά όχι απίθανο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FFC000"/>
                </a:solidFill>
              </a:rPr>
              <a:t>HIGGS Speed Dating Events!</a:t>
            </a:r>
            <a:endParaRPr lang="el-GR" sz="2600" dirty="0" smtClean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07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  <a:p>
            <a:pPr algn="ctr"/>
            <a:r>
              <a:rPr lang="en-US" sz="2600" b="1" dirty="0" smtClean="0"/>
              <a:t>Case Study</a:t>
            </a:r>
            <a:endParaRPr lang="el-GR" sz="2600" b="1" dirty="0"/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600" dirty="0" smtClean="0">
                <a:solidFill>
                  <a:srgbClr val="FFC000"/>
                </a:solidFill>
              </a:rPr>
              <a:t>Σημεία Στήριξης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 smtClean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5+1 Ιδρύματα</a:t>
            </a: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Μικρά, πιλοτικά έργα – έως 12 μήνες, έως 5.000 ευρώ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Προκρίνονται οι συνεργασίες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Καλή αρχή γνωριμίας με κάποια ιδρύματα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Προεγκριμένη χρηματοδότηση, σημαντικό αν έχει χάσει κανείς το ετήσιο ΔΣ</a:t>
            </a:r>
            <a:endParaRPr lang="el-GR" sz="2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51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600" dirty="0"/>
              <a:t>Ιδρύματα</a:t>
            </a:r>
          </a:p>
          <a:p>
            <a:pPr algn="ctr"/>
            <a:r>
              <a:rPr lang="el-GR" sz="2600" b="1" dirty="0" smtClean="0"/>
              <a:t>Αίτηση</a:t>
            </a:r>
            <a:endParaRPr lang="el-GR" sz="2600" b="1" dirty="0"/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Στις μικρές φόρμες σε δεύτερο στάδιο και άλλα στοιχεία!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Στις μεγάλες φόρμες προσοχή στη συνέπεια</a:t>
            </a:r>
            <a:endParaRPr lang="en-US" sz="2600" dirty="0" smtClean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Καταστατικό, ισολογισμοί 2 ετών, </a:t>
            </a:r>
            <a:r>
              <a:rPr lang="en-US" sz="2600" dirty="0" smtClean="0">
                <a:solidFill>
                  <a:srgbClr val="FFC000"/>
                </a:solidFill>
              </a:rPr>
              <a:t>business plan, </a:t>
            </a:r>
            <a:r>
              <a:rPr lang="el-GR" sz="2600" dirty="0" smtClean="0">
                <a:solidFill>
                  <a:srgbClr val="FFC000"/>
                </a:solidFill>
              </a:rPr>
              <a:t>πλάνο βιωσιμότητας οργανισμού ή/και έργου έτοιμα…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 smtClean="0">
              <a:solidFill>
                <a:srgbClr val="FFC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>
                <a:solidFill>
                  <a:srgbClr val="FFC000"/>
                </a:solidFill>
              </a:rPr>
              <a:t>Νέα τάση: χρονικός περιορισμός για την αποστολή πρόσθετων στοιχείων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48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Πλεκτό">
  <a:themeElements>
    <a:clrScheme name="Πλεκτό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λεκτό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1987</TotalTime>
  <Words>313</Words>
  <Application>Microsoft Office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Πλεκτό</vt:lpstr>
      <vt:lpstr>1_Custom Design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Sot</dc:creator>
  <cp:lastModifiedBy>HIGGS</cp:lastModifiedBy>
  <cp:revision>76</cp:revision>
  <dcterms:created xsi:type="dcterms:W3CDTF">2016-03-21T20:19:51Z</dcterms:created>
  <dcterms:modified xsi:type="dcterms:W3CDTF">2018-11-07T14:02:53Z</dcterms:modified>
</cp:coreProperties>
</file>