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64" r:id="rId3"/>
    <p:sldId id="258" r:id="rId4"/>
    <p:sldId id="267" r:id="rId5"/>
    <p:sldId id="266" r:id="rId6"/>
    <p:sldId id="265" r:id="rId7"/>
    <p:sldId id="268" r:id="rId8"/>
    <p:sldId id="269" r:id="rId9"/>
    <p:sldId id="270" r:id="rId10"/>
    <p:sldId id="271" r:id="rId11"/>
    <p:sldId id="272" r:id="rId12"/>
    <p:sldId id="273" r:id="rId13"/>
    <p:sldId id="274" r:id="rId14"/>
    <p:sldId id="275" r:id="rId15"/>
    <p:sldId id="276" r:id="rId16"/>
    <p:sldId id="277" r:id="rId17"/>
    <p:sldId id="278" r:id="rId18"/>
    <p:sldId id="294" r:id="rId19"/>
    <p:sldId id="295" r:id="rId20"/>
    <p:sldId id="297" r:id="rId21"/>
    <p:sldId id="298" r:id="rId22"/>
    <p:sldId id="279" r:id="rId23"/>
    <p:sldId id="280" r:id="rId24"/>
    <p:sldId id="299" r:id="rId25"/>
    <p:sldId id="281" r:id="rId26"/>
    <p:sldId id="282" r:id="rId27"/>
    <p:sldId id="283" r:id="rId28"/>
    <p:sldId id="284" r:id="rId29"/>
    <p:sldId id="285" r:id="rId30"/>
    <p:sldId id="286" r:id="rId31"/>
    <p:sldId id="287" r:id="rId32"/>
    <p:sldId id="289" r:id="rId33"/>
    <p:sldId id="288" r:id="rId34"/>
    <p:sldId id="300" r:id="rId35"/>
    <p:sldId id="301" r:id="rId36"/>
    <p:sldId id="302" r:id="rId37"/>
    <p:sldId id="303" r:id="rId38"/>
    <p:sldId id="304" r:id="rId39"/>
    <p:sldId id="290" r:id="rId40"/>
    <p:sldId id="291" r:id="rId41"/>
    <p:sldId id="292" r:id="rId42"/>
    <p:sldId id="293" r:id="rId43"/>
    <p:sldId id="307" r:id="rId44"/>
    <p:sldId id="305" r:id="rId45"/>
    <p:sldId id="306"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16A"/>
    <a:srgbClr val="E9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04735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48042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79512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73786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8274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2853615-BFDE-46DE-814C-47EC6EF6D371}" type="datetimeFigureOut">
              <a:rPr lang="el-GR" smtClean="0"/>
              <a:t>09/06/2017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03484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2853615-BFDE-46DE-814C-47EC6EF6D371}" type="datetimeFigureOut">
              <a:rPr lang="el-GR" smtClean="0"/>
              <a:t>09/06/2017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79936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2853615-BFDE-46DE-814C-47EC6EF6D371}" type="datetimeFigureOut">
              <a:rPr lang="el-GR" smtClean="0"/>
              <a:t>09/06/2017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12991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t>09/06/2017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487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09/06/2017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586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09/06/2017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62515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853615-BFDE-46DE-814C-47EC6EF6D371}" type="datetimeFigureOut">
              <a:rPr lang="el-GR" smtClean="0"/>
              <a:t>09/06/2017</a:t>
            </a:fld>
            <a:endParaRPr lang="el-G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368354632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xanitouxronou.gr/" TargetMode="External"/><Relationship Id="rId2" Type="http://schemas.openxmlformats.org/officeDocument/2006/relationships/hyperlink" Target="http://habilisii-habilis.blogspot.gr/2016/02/edvard-munch.html"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banquedelimage.co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useBgFill="1">
        <p:nvSpPr>
          <p:cNvPr id="2" name="Τίτλος 1"/>
          <p:cNvSpPr>
            <a:spLocks noGrp="1"/>
          </p:cNvSpPr>
          <p:nvPr>
            <p:ph type="ctrTitle"/>
          </p:nvPr>
        </p:nvSpPr>
        <p:spPr>
          <a:xfrm>
            <a:off x="1331640" y="2492896"/>
            <a:ext cx="6858000" cy="1152128"/>
          </a:xfrm>
          <a:ln>
            <a:gradFill flip="none" rotWithShape="1">
              <a:gsLst>
                <a:gs pos="5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a:normAutofit fontScale="90000"/>
          </a:bodyPr>
          <a:lstStyle/>
          <a:p>
            <a:r>
              <a:rPr lang="el-GR" sz="4000" dirty="0">
                <a:solidFill>
                  <a:srgbClr val="002060"/>
                </a:solidFill>
                <a:effectLst>
                  <a:outerShdw blurRad="38100" dist="38100" dir="2700000" algn="tl">
                    <a:srgbClr val="000000">
                      <a:alpha val="43137"/>
                    </a:srgbClr>
                  </a:outerShdw>
                </a:effectLst>
              </a:rPr>
              <a:t>«</a:t>
            </a:r>
            <a:r>
              <a:rPr lang="el-GR" sz="4000" dirty="0" smtClean="0">
                <a:solidFill>
                  <a:srgbClr val="002060"/>
                </a:solidFill>
                <a:effectLst>
                  <a:outerShdw blurRad="38100" dist="38100" dir="2700000" algn="tl">
                    <a:srgbClr val="000000">
                      <a:alpha val="43137"/>
                    </a:srgbClr>
                  </a:outerShdw>
                </a:effectLst>
              </a:rPr>
              <a:t>Κραυγή»: Φθορά και θάνατος στο έργο του </a:t>
            </a:r>
            <a:r>
              <a:rPr lang="el-GR" sz="4000" dirty="0" err="1" smtClean="0">
                <a:solidFill>
                  <a:srgbClr val="002060"/>
                </a:solidFill>
                <a:effectLst>
                  <a:outerShdw blurRad="38100" dist="38100" dir="2700000" algn="tl">
                    <a:srgbClr val="000000">
                      <a:alpha val="43137"/>
                    </a:srgbClr>
                  </a:outerShdw>
                </a:effectLst>
              </a:rPr>
              <a:t>Έντβαρντ</a:t>
            </a:r>
            <a:r>
              <a:rPr lang="el-GR" sz="4000" dirty="0" smtClean="0">
                <a:solidFill>
                  <a:srgbClr val="002060"/>
                </a:solidFill>
                <a:effectLst>
                  <a:outerShdw blurRad="38100" dist="38100" dir="2700000" algn="tl">
                    <a:srgbClr val="000000">
                      <a:alpha val="43137"/>
                    </a:srgbClr>
                  </a:outerShdw>
                </a:effectLst>
              </a:rPr>
              <a:t> Μουνκ </a:t>
            </a:r>
            <a:endParaRPr lang="el-GR" sz="4000" dirty="0">
              <a:solidFill>
                <a:srgbClr val="00206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143000" y="4293094"/>
            <a:ext cx="6858000" cy="2376265"/>
          </a:xfrm>
        </p:spPr>
        <p:txBody>
          <a:bodyPr>
            <a:normAutofit lnSpcReduction="10000"/>
          </a:bodyPr>
          <a:lstStyle/>
          <a:p>
            <a:r>
              <a:rPr lang="el-GR" sz="2000" dirty="0" smtClean="0"/>
              <a:t>Δέσποινα Παπαϊωάννου</a:t>
            </a:r>
          </a:p>
          <a:p>
            <a:r>
              <a:rPr lang="el-GR" sz="2000" dirty="0" smtClean="0"/>
              <a:t>Εικαστική ψυχοθεραπεύτρια</a:t>
            </a:r>
          </a:p>
          <a:p>
            <a:r>
              <a:rPr lang="el-GR" dirty="0" smtClean="0">
                <a:solidFill>
                  <a:srgbClr val="002060"/>
                </a:solidFill>
              </a:rPr>
              <a:t>Εταιρία Κοινωνικής Ψυχιατρικής και </a:t>
            </a:r>
          </a:p>
          <a:p>
            <a:r>
              <a:rPr lang="el-GR" dirty="0" smtClean="0">
                <a:solidFill>
                  <a:srgbClr val="002060"/>
                </a:solidFill>
              </a:rPr>
              <a:t>Ψυχικής Υγείας Φωκίδας </a:t>
            </a:r>
          </a:p>
          <a:p>
            <a:endParaRPr lang="el-GR" dirty="0" smtClean="0">
              <a:solidFill>
                <a:srgbClr val="002060"/>
              </a:solidFill>
            </a:endParaRPr>
          </a:p>
          <a:p>
            <a:r>
              <a:rPr lang="el-GR" i="1" dirty="0" smtClean="0"/>
              <a:t>Ελληνική Εταιρεία </a:t>
            </a:r>
            <a:r>
              <a:rPr lang="el-GR" i="1" dirty="0"/>
              <a:t>Μελέτης της Ετερότητας </a:t>
            </a:r>
            <a:r>
              <a:rPr lang="el-GR" i="1" dirty="0" smtClean="0"/>
              <a:t>«</a:t>
            </a:r>
            <a:r>
              <a:rPr lang="el-GR" i="1" dirty="0"/>
              <a:t>Κόλαση εντός, εκτός» </a:t>
            </a:r>
            <a:r>
              <a:rPr lang="el-GR" i="1" dirty="0" smtClean="0"/>
              <a:t> Πολιτιστικός χώρος </a:t>
            </a:r>
            <a:r>
              <a:rPr lang="el-GR" i="1" dirty="0"/>
              <a:t>Μελίνα Μερκούρη</a:t>
            </a:r>
            <a:r>
              <a:rPr lang="el-GR" i="1" dirty="0" smtClean="0"/>
              <a:t>, Αθήνα, 10 Ιουνίου 2017</a:t>
            </a:r>
            <a:endParaRPr lang="el-GR" i="1" dirty="0"/>
          </a:p>
          <a:p>
            <a:endParaRPr lang="el-GR" dirty="0">
              <a:solidFill>
                <a:srgbClr val="002060"/>
              </a:solidFill>
            </a:endParaRPr>
          </a:p>
        </p:txBody>
      </p:sp>
      <p:pic>
        <p:nvPicPr>
          <p:cNvPr id="4" name="Εικόνα 3"/>
          <p:cNvPicPr>
            <a:picLocks noChangeAspect="1"/>
          </p:cNvPicPr>
          <p:nvPr/>
        </p:nvPicPr>
        <p:blipFill>
          <a:blip r:embed="rId2"/>
          <a:stretch>
            <a:fillRect/>
          </a:stretch>
        </p:blipFill>
        <p:spPr>
          <a:xfrm>
            <a:off x="5748234" y="0"/>
            <a:ext cx="3395766" cy="1621677"/>
          </a:xfrm>
          <a:prstGeom prst="rect">
            <a:avLst/>
          </a:prstGeom>
        </p:spPr>
      </p:pic>
    </p:spTree>
    <p:extLst>
      <p:ext uri="{BB962C8B-B14F-4D97-AF65-F5344CB8AC3E}">
        <p14:creationId xmlns:p14="http://schemas.microsoft.com/office/powerpoint/2010/main" val="337220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5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638166" y="450376"/>
            <a:ext cx="2949178" cy="674368"/>
          </a:xfrm>
        </p:spPr>
        <p:txBody>
          <a:bodyPr>
            <a:normAutofit fontScale="90000"/>
          </a:bodyPr>
          <a:lstStyle/>
          <a:p>
            <a:r>
              <a:rPr lang="el-GR" dirty="0">
                <a:effectLst>
                  <a:outerShdw blurRad="38100" dist="38100" dir="2700000" algn="tl">
                    <a:srgbClr val="000000">
                      <a:alpha val="43137"/>
                    </a:srgbClr>
                  </a:outerShdw>
                </a:effectLst>
              </a:rPr>
              <a:t>Τ</a:t>
            </a:r>
            <a:r>
              <a:rPr lang="el-GR" dirty="0" smtClean="0">
                <a:effectLst>
                  <a:outerShdw blurRad="38100" dist="38100" dir="2700000" algn="tl">
                    <a:srgbClr val="000000">
                      <a:alpha val="43137"/>
                    </a:srgbClr>
                  </a:outerShdw>
                </a:effectLst>
              </a:rPr>
              <a:t>ο </a:t>
            </a:r>
            <a:r>
              <a:rPr lang="el-GR" dirty="0">
                <a:effectLst>
                  <a:outerShdw blurRad="38100" dist="38100" dir="2700000" algn="tl">
                    <a:srgbClr val="000000">
                      <a:alpha val="43137"/>
                    </a:srgbClr>
                  </a:outerShdw>
                </a:effectLst>
              </a:rPr>
              <a:t>«Άρρωστο </a:t>
            </a:r>
            <a:r>
              <a:rPr lang="el-GR" dirty="0" smtClean="0">
                <a:effectLst>
                  <a:outerShdw blurRad="38100" dist="38100" dir="2700000" algn="tl">
                    <a:srgbClr val="000000">
                      <a:alpha val="43137"/>
                    </a:srgbClr>
                  </a:outerShdw>
                </a:effectLst>
              </a:rPr>
              <a:t>παιδί» </a:t>
            </a:r>
            <a:r>
              <a:rPr lang="el-GR" dirty="0" smtClean="0"/>
              <a:t>(1907)</a:t>
            </a:r>
            <a:endParaRPr lang="el-GR" dirty="0"/>
          </a:p>
        </p:txBody>
      </p:sp>
      <p:pic>
        <p:nvPicPr>
          <p:cNvPr id="7" name="Θέση εικόνας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587344" y="548680"/>
            <a:ext cx="5503307" cy="6129498"/>
          </a:xfrm>
        </p:spPr>
      </p:pic>
      <p:sp>
        <p:nvSpPr>
          <p:cNvPr id="6" name="Θέση κειμένου 5"/>
          <p:cNvSpPr>
            <a:spLocks noGrp="1"/>
          </p:cNvSpPr>
          <p:nvPr>
            <p:ph type="body" sz="half" idx="2"/>
          </p:nvPr>
        </p:nvSpPr>
        <p:spPr>
          <a:xfrm>
            <a:off x="629841" y="1124744"/>
            <a:ext cx="2790031" cy="5976664"/>
          </a:xfrm>
        </p:spPr>
        <p:txBody>
          <a:bodyPr>
            <a:noAutofit/>
          </a:bodyPr>
          <a:lstStyle/>
          <a:p>
            <a:r>
              <a:rPr lang="el-GR" sz="2000" dirty="0"/>
              <a:t>Απεικονίζει ένα νέο κορίτσι να κάθεται σε μια αναπηρική καρέκλα με ένα μεγάλο μαξιλάρι πίσω από το κεφάλι του και μια κουβέρτα να το σκεπάζει. Γράφει, συγκρίνοντας τον εαυτό του με άλλους που ασχολήθηκαν με το ίδιο θέμα: </a:t>
            </a:r>
            <a:r>
              <a:rPr lang="el-GR" sz="2000" dirty="0" smtClean="0"/>
              <a:t>«Σχεδόν </a:t>
            </a:r>
            <a:r>
              <a:rPr lang="el-GR" sz="2000" dirty="0"/>
              <a:t>κανένας δεν είχε προσωπική εμπειρία του θέματος και σε τέτοιο βαθμό όπως εγώ στο άρρωστο παιδί. Αυτό το ξαπλωμένο παιδί δεν ήμουν μόνο εγώ, αλλά συγχρόνως και όλοι οι αγαπημένοι μου</a:t>
            </a:r>
            <a:r>
              <a:rPr lang="el-GR" sz="2000" dirty="0" smtClean="0"/>
              <a:t>» </a:t>
            </a:r>
            <a:r>
              <a:rPr lang="el-GR" sz="1600" i="1" dirty="0" smtClean="0"/>
              <a:t>(</a:t>
            </a:r>
            <a:r>
              <a:rPr lang="el-GR" sz="1600" i="1" dirty="0"/>
              <a:t>Ζόγκαρη, 1990).</a:t>
            </a:r>
          </a:p>
          <a:p>
            <a:endParaRPr lang="el-GR" sz="2000" dirty="0"/>
          </a:p>
        </p:txBody>
      </p:sp>
    </p:spTree>
    <p:extLst>
      <p:ext uri="{BB962C8B-B14F-4D97-AF65-F5344CB8AC3E}">
        <p14:creationId xmlns:p14="http://schemas.microsoft.com/office/powerpoint/2010/main" val="359899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29841" y="457200"/>
            <a:ext cx="2949178" cy="1243608"/>
          </a:xfrm>
        </p:spPr>
        <p:txBody>
          <a:bodyPr/>
          <a:lstStyle/>
          <a:p>
            <a:r>
              <a:rPr lang="el-GR" dirty="0" smtClean="0"/>
              <a:t> </a:t>
            </a:r>
            <a:r>
              <a:rPr lang="el-GR" dirty="0"/>
              <a:t>«Απόγευμα» (1888), λάδι, 75Χ10 εκ</a:t>
            </a:r>
          </a:p>
        </p:txBody>
      </p:sp>
      <p:pic>
        <p:nvPicPr>
          <p:cNvPr id="8" name="Θέση εικόνας 7"/>
          <p:cNvPicPr>
            <a:picLocks noGrp="1" noChangeAspect="1"/>
          </p:cNvPicPr>
          <p:nvPr>
            <p:ph type="pic" idx="1"/>
          </p:nvPr>
        </p:nvPicPr>
        <p:blipFill>
          <a:blip r:embed="rId2">
            <a:extLst>
              <a:ext uri="{28A0092B-C50C-407E-A947-70E740481C1C}">
                <a14:useLocalDpi xmlns:a14="http://schemas.microsoft.com/office/drawing/2010/main" val="0"/>
              </a:ext>
            </a:extLst>
          </a:blip>
          <a:srcRect l="14604" r="14604"/>
          <a:stretch>
            <a:fillRect/>
          </a:stretch>
        </p:blipFill>
        <p:spPr>
          <a:xfrm>
            <a:off x="3707904" y="987426"/>
            <a:ext cx="4808637" cy="5105870"/>
          </a:xfrm>
        </p:spPr>
      </p:pic>
      <p:sp>
        <p:nvSpPr>
          <p:cNvPr id="7" name="Θέση κειμένου 6"/>
          <p:cNvSpPr>
            <a:spLocks noGrp="1"/>
          </p:cNvSpPr>
          <p:nvPr>
            <p:ph type="body" sz="half" idx="2"/>
          </p:nvPr>
        </p:nvSpPr>
        <p:spPr>
          <a:xfrm>
            <a:off x="648045" y="1700808"/>
            <a:ext cx="2949178" cy="4392488"/>
          </a:xfrm>
        </p:spPr>
        <p:txBody>
          <a:bodyPr/>
          <a:lstStyle/>
          <a:p>
            <a:r>
              <a:rPr lang="el-GR" sz="2000" dirty="0"/>
              <a:t>Ένα άλλο θέμα της οικογενειακής ζωής ήταν η σχιζοφρένεια της αδελφής του </a:t>
            </a:r>
            <a:r>
              <a:rPr lang="el-GR" sz="2000" dirty="0" err="1" smtClean="0"/>
              <a:t>Λόρα</a:t>
            </a:r>
            <a:r>
              <a:rPr lang="el-GR" sz="2000" dirty="0" smtClean="0"/>
              <a:t>.</a:t>
            </a:r>
          </a:p>
          <a:p>
            <a:endParaRPr lang="el-GR" sz="2000" dirty="0" smtClean="0"/>
          </a:p>
          <a:p>
            <a:r>
              <a:rPr lang="el-GR" sz="2000" dirty="0" smtClean="0"/>
              <a:t>Στο έργο, απεικονίζεται </a:t>
            </a:r>
            <a:r>
              <a:rPr lang="el-GR" sz="2000" dirty="0"/>
              <a:t>η </a:t>
            </a:r>
            <a:r>
              <a:rPr lang="el-GR" sz="2000" dirty="0" err="1" smtClean="0"/>
              <a:t>Λόρα</a:t>
            </a:r>
            <a:r>
              <a:rPr lang="el-GR" sz="2000" dirty="0" smtClean="0"/>
              <a:t> </a:t>
            </a:r>
            <a:r>
              <a:rPr lang="el-GR" sz="2000" dirty="0"/>
              <a:t>στην αριστερή πλευρά του </a:t>
            </a:r>
            <a:r>
              <a:rPr lang="el-GR" sz="2000" dirty="0" smtClean="0"/>
              <a:t>πίνακα, </a:t>
            </a:r>
            <a:r>
              <a:rPr lang="el-GR" sz="2000" dirty="0"/>
              <a:t>απομονωμένη και αποτραβηγμένη να κοιτάζει με κενό </a:t>
            </a:r>
            <a:r>
              <a:rPr lang="el-GR" sz="2000" dirty="0" smtClean="0"/>
              <a:t>βλέμμα, </a:t>
            </a:r>
            <a:r>
              <a:rPr lang="el-GR" sz="2000" dirty="0"/>
              <a:t>στο βάθος τον ορίζοντα. </a:t>
            </a:r>
            <a:r>
              <a:rPr lang="el-GR" sz="2000" dirty="0" smtClean="0"/>
              <a:t>Δεξιά, </a:t>
            </a:r>
            <a:r>
              <a:rPr lang="el-GR" sz="2000" dirty="0"/>
              <a:t>στο </a:t>
            </a:r>
            <a:r>
              <a:rPr lang="el-GR" sz="2000" dirty="0" smtClean="0"/>
              <a:t>βάθος, </a:t>
            </a:r>
            <a:r>
              <a:rPr lang="el-GR" sz="2000" dirty="0"/>
              <a:t>ένα ζευγάρι.</a:t>
            </a:r>
          </a:p>
          <a:p>
            <a:endParaRPr lang="el-GR" dirty="0"/>
          </a:p>
        </p:txBody>
      </p:sp>
    </p:spTree>
    <p:extLst>
      <p:ext uri="{BB962C8B-B14F-4D97-AF65-F5344CB8AC3E}">
        <p14:creationId xmlns:p14="http://schemas.microsoft.com/office/powerpoint/2010/main" val="107104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28650" y="365127"/>
            <a:ext cx="7886700" cy="615601"/>
          </a:xfrm>
        </p:spPr>
        <p:txBody>
          <a:bodyPr>
            <a:normAutofit/>
          </a:bodyPr>
          <a:lstStyle/>
          <a:p>
            <a:r>
              <a:rPr lang="el-GR" sz="2800" dirty="0" smtClean="0">
                <a:solidFill>
                  <a:srgbClr val="C00000"/>
                </a:solidFill>
                <a:effectLst>
                  <a:outerShdw blurRad="38100" dist="38100" dir="2700000" algn="tl">
                    <a:srgbClr val="000000">
                      <a:alpha val="43137"/>
                    </a:srgbClr>
                  </a:outerShdw>
                </a:effectLst>
              </a:rPr>
              <a:t>Η γνωριμία του με την </a:t>
            </a:r>
            <a:r>
              <a:rPr lang="el-GR" sz="2800" dirty="0" err="1" smtClean="0">
                <a:solidFill>
                  <a:srgbClr val="C00000"/>
                </a:solidFill>
                <a:effectLst>
                  <a:outerShdw blurRad="38100" dist="38100" dir="2700000" algn="tl">
                    <a:srgbClr val="000000">
                      <a:alpha val="43137"/>
                    </a:srgbClr>
                  </a:outerShdw>
                </a:effectLst>
              </a:rPr>
              <a:t>Τούλα</a:t>
            </a:r>
            <a:r>
              <a:rPr lang="el-GR" sz="2800" dirty="0" smtClean="0">
                <a:solidFill>
                  <a:srgbClr val="C00000"/>
                </a:solidFill>
                <a:effectLst>
                  <a:outerShdw blurRad="38100" dist="38100" dir="2700000" algn="tl">
                    <a:srgbClr val="000000">
                      <a:alpha val="43137"/>
                    </a:srgbClr>
                  </a:outerShdw>
                </a:effectLst>
              </a:rPr>
              <a:t> </a:t>
            </a:r>
            <a:r>
              <a:rPr lang="el-GR" sz="2800" dirty="0" err="1" smtClean="0">
                <a:solidFill>
                  <a:srgbClr val="C00000"/>
                </a:solidFill>
                <a:effectLst>
                  <a:outerShdw blurRad="38100" dist="38100" dir="2700000" algn="tl">
                    <a:srgbClr val="000000">
                      <a:alpha val="43137"/>
                    </a:srgbClr>
                  </a:outerShdw>
                </a:effectLst>
              </a:rPr>
              <a:t>Λάρσεν</a:t>
            </a:r>
            <a:endParaRPr lang="el-GR" sz="2800" dirty="0">
              <a:solidFill>
                <a:srgbClr val="C00000"/>
              </a:solidFill>
              <a:effectLst>
                <a:outerShdw blurRad="38100" dist="38100" dir="2700000" algn="tl">
                  <a:srgbClr val="000000">
                    <a:alpha val="43137"/>
                  </a:srgbClr>
                </a:outerShdw>
              </a:effectLst>
            </a:endParaRPr>
          </a:p>
        </p:txBody>
      </p:sp>
      <p:sp>
        <p:nvSpPr>
          <p:cNvPr id="6" name="Θέση περιεχομένου 5"/>
          <p:cNvSpPr>
            <a:spLocks noGrp="1"/>
          </p:cNvSpPr>
          <p:nvPr>
            <p:ph idx="1"/>
          </p:nvPr>
        </p:nvSpPr>
        <p:spPr>
          <a:xfrm>
            <a:off x="628650" y="980728"/>
            <a:ext cx="7886700" cy="5196235"/>
          </a:xfrm>
        </p:spPr>
        <p:txBody>
          <a:bodyPr>
            <a:normAutofit lnSpcReduction="10000"/>
          </a:bodyPr>
          <a:lstStyle/>
          <a:p>
            <a:r>
              <a:rPr lang="el-GR" dirty="0" smtClean="0">
                <a:solidFill>
                  <a:schemeClr val="accent5">
                    <a:lumMod val="75000"/>
                  </a:schemeClr>
                </a:solidFill>
              </a:rPr>
              <a:t>Εντυπωσιακή </a:t>
            </a:r>
            <a:r>
              <a:rPr lang="el-GR" dirty="0">
                <a:solidFill>
                  <a:schemeClr val="accent5">
                    <a:lumMod val="75000"/>
                  </a:schemeClr>
                </a:solidFill>
              </a:rPr>
              <a:t>τριαντάχρονη γυναίκα, κόρη μεγάλου εμπόρου κρασιών, γνωστή στους κοσμικούς κύκλους του </a:t>
            </a:r>
            <a:r>
              <a:rPr lang="el-GR" dirty="0" err="1">
                <a:solidFill>
                  <a:schemeClr val="accent5">
                    <a:lumMod val="75000"/>
                  </a:schemeClr>
                </a:solidFill>
              </a:rPr>
              <a:t>Όσλο</a:t>
            </a:r>
            <a:r>
              <a:rPr lang="el-GR" dirty="0">
                <a:solidFill>
                  <a:schemeClr val="accent5">
                    <a:lumMod val="75000"/>
                  </a:schemeClr>
                </a:solidFill>
              </a:rPr>
              <a:t>. </a:t>
            </a:r>
            <a:r>
              <a:rPr lang="el-GR" dirty="0" smtClean="0">
                <a:solidFill>
                  <a:schemeClr val="accent5">
                    <a:lumMod val="75000"/>
                  </a:schemeClr>
                </a:solidFill>
              </a:rPr>
              <a:t>Μετά </a:t>
            </a:r>
            <a:r>
              <a:rPr lang="el-GR" dirty="0">
                <a:solidFill>
                  <a:schemeClr val="accent5">
                    <a:lumMod val="75000"/>
                  </a:schemeClr>
                </a:solidFill>
              </a:rPr>
              <a:t>από μια περίοδο ηρεμίας, ταξιδεύουν στην Ιταλία, επιστρέφουν </a:t>
            </a:r>
            <a:r>
              <a:rPr lang="el-GR" dirty="0" smtClean="0">
                <a:solidFill>
                  <a:schemeClr val="accent5">
                    <a:lumMod val="75000"/>
                  </a:schemeClr>
                </a:solidFill>
              </a:rPr>
              <a:t>στη Νορβηγία και </a:t>
            </a:r>
            <a:r>
              <a:rPr lang="el-GR" dirty="0">
                <a:solidFill>
                  <a:schemeClr val="accent5">
                    <a:lumMod val="75000"/>
                  </a:schemeClr>
                </a:solidFill>
              </a:rPr>
              <a:t>ξανά στο Βερολίνο και στην </a:t>
            </a:r>
            <a:r>
              <a:rPr lang="el-GR" dirty="0" smtClean="0">
                <a:solidFill>
                  <a:schemeClr val="accent5">
                    <a:lumMod val="75000"/>
                  </a:schemeClr>
                </a:solidFill>
              </a:rPr>
              <a:t>Ιταλία, </a:t>
            </a:r>
            <a:r>
              <a:rPr lang="el-GR" dirty="0">
                <a:solidFill>
                  <a:schemeClr val="accent5">
                    <a:lumMod val="75000"/>
                  </a:schemeClr>
                </a:solidFill>
              </a:rPr>
              <a:t>ζώντας μια ξέφρενη κοσμική ζωή, με ατελείωτα ξενύχτια, έρωτα και αλκοόλ</a:t>
            </a:r>
            <a:r>
              <a:rPr lang="el-GR" dirty="0" smtClean="0">
                <a:solidFill>
                  <a:schemeClr val="accent5">
                    <a:lumMod val="75000"/>
                  </a:schemeClr>
                </a:solidFill>
              </a:rPr>
              <a:t>.</a:t>
            </a:r>
          </a:p>
          <a:p>
            <a:r>
              <a:rPr lang="el-GR" dirty="0" smtClean="0">
                <a:solidFill>
                  <a:schemeClr val="accent5">
                    <a:lumMod val="75000"/>
                  </a:schemeClr>
                </a:solidFill>
              </a:rPr>
              <a:t> </a:t>
            </a:r>
            <a:r>
              <a:rPr lang="el-GR" dirty="0">
                <a:solidFill>
                  <a:schemeClr val="accent5">
                    <a:lumMod val="75000"/>
                  </a:schemeClr>
                </a:solidFill>
              </a:rPr>
              <a:t>Η υγεία του κλονίζεται, η βρογχίτιδα εμφανίζεται ξανά και το νευρικό του σύστημα είναι σε άθλια κατάσταση. </a:t>
            </a:r>
          </a:p>
          <a:p>
            <a:r>
              <a:rPr lang="el-GR" dirty="0">
                <a:solidFill>
                  <a:schemeClr val="accent5">
                    <a:lumMod val="75000"/>
                  </a:schemeClr>
                </a:solidFill>
              </a:rPr>
              <a:t>Η </a:t>
            </a:r>
            <a:r>
              <a:rPr lang="el-GR" dirty="0" err="1">
                <a:solidFill>
                  <a:schemeClr val="accent5">
                    <a:lumMod val="75000"/>
                  </a:schemeClr>
                </a:solidFill>
              </a:rPr>
              <a:t>Τούλα</a:t>
            </a:r>
            <a:r>
              <a:rPr lang="el-GR" dirty="0">
                <a:solidFill>
                  <a:schemeClr val="accent5">
                    <a:lumMod val="75000"/>
                  </a:schemeClr>
                </a:solidFill>
              </a:rPr>
              <a:t> τον πιέζει να παντρευτούν.  Ο ίδιος δεν θέλει, γράφοντας σε τρίτο πρόσωπο: «Από μικρός μισούσε τον γάμο. Το αρρωστημένο και νευρωτικό περιβάλλον του σπιτιού του </a:t>
            </a:r>
            <a:r>
              <a:rPr lang="el-GR" dirty="0" smtClean="0">
                <a:solidFill>
                  <a:schemeClr val="accent5">
                    <a:lumMod val="75000"/>
                  </a:schemeClr>
                </a:solidFill>
              </a:rPr>
              <a:t>τού </a:t>
            </a:r>
            <a:r>
              <a:rPr lang="el-GR" dirty="0">
                <a:solidFill>
                  <a:schemeClr val="accent5">
                    <a:lumMod val="75000"/>
                  </a:schemeClr>
                </a:solidFill>
              </a:rPr>
              <a:t>είχε δημιουργήσει το συναίσθημα ότι δεν είχε το δικαίωμα να παντρευτεί</a:t>
            </a:r>
            <a:r>
              <a:rPr lang="el-GR" dirty="0" smtClean="0">
                <a:solidFill>
                  <a:schemeClr val="accent5">
                    <a:lumMod val="75000"/>
                  </a:schemeClr>
                </a:solidFill>
              </a:rPr>
              <a:t>».</a:t>
            </a:r>
          </a:p>
          <a:p>
            <a:r>
              <a:rPr lang="el-GR" dirty="0" smtClean="0">
                <a:solidFill>
                  <a:schemeClr val="accent5">
                    <a:lumMod val="75000"/>
                  </a:schemeClr>
                </a:solidFill>
              </a:rPr>
              <a:t> </a:t>
            </a:r>
            <a:r>
              <a:rPr lang="el-GR" dirty="0">
                <a:solidFill>
                  <a:schemeClr val="accent5">
                    <a:lumMod val="75000"/>
                  </a:schemeClr>
                </a:solidFill>
              </a:rPr>
              <a:t>Η </a:t>
            </a:r>
            <a:r>
              <a:rPr lang="el-GR" dirty="0" err="1">
                <a:solidFill>
                  <a:schemeClr val="accent5">
                    <a:lumMod val="75000"/>
                  </a:schemeClr>
                </a:solidFill>
              </a:rPr>
              <a:t>Τούλα</a:t>
            </a:r>
            <a:r>
              <a:rPr lang="el-GR" dirty="0">
                <a:solidFill>
                  <a:schemeClr val="accent5">
                    <a:lumMod val="75000"/>
                  </a:schemeClr>
                </a:solidFill>
              </a:rPr>
              <a:t> τον πιέζει, συμφωνεί, για να αρνηθεί ξανά. Χωρίζουν το 1900 και ξανασυναντιούνται το 1902. Στη διαμάχη του χωρισμού η </a:t>
            </a:r>
            <a:r>
              <a:rPr lang="el-GR" dirty="0" err="1">
                <a:solidFill>
                  <a:schemeClr val="accent5">
                    <a:lumMod val="75000"/>
                  </a:schemeClr>
                </a:solidFill>
              </a:rPr>
              <a:t>Τούλα</a:t>
            </a:r>
            <a:r>
              <a:rPr lang="el-GR" dirty="0">
                <a:solidFill>
                  <a:schemeClr val="accent5">
                    <a:lumMod val="75000"/>
                  </a:schemeClr>
                </a:solidFill>
              </a:rPr>
              <a:t> βγάζει ένα περίστροφο απειλώντας ότι θα αυτοκτονήσει. Προσπαθώντας ο </a:t>
            </a:r>
            <a:r>
              <a:rPr lang="el-GR" dirty="0" smtClean="0">
                <a:solidFill>
                  <a:schemeClr val="accent5">
                    <a:lumMod val="75000"/>
                  </a:schemeClr>
                </a:solidFill>
              </a:rPr>
              <a:t>Μουνκ </a:t>
            </a:r>
            <a:r>
              <a:rPr lang="el-GR" dirty="0">
                <a:solidFill>
                  <a:schemeClr val="accent5">
                    <a:lumMod val="75000"/>
                  </a:schemeClr>
                </a:solidFill>
              </a:rPr>
              <a:t>να το πάρει από τα χέρια της, το όπλο εκπυρσοκροτεί και του κόβει μέρος από το δάκτυλο του. Το γεγονός δημοσιοποιείται και ο ίδιος ασχολείται επίμονα με το θέμα του χωρισμού και τον τραυματισμό του (Ζόγκαρη, 1985).</a:t>
            </a:r>
          </a:p>
          <a:p>
            <a:endParaRPr lang="el-GR" dirty="0"/>
          </a:p>
        </p:txBody>
      </p:sp>
    </p:spTree>
    <p:extLst>
      <p:ext uri="{BB962C8B-B14F-4D97-AF65-F5344CB8AC3E}">
        <p14:creationId xmlns:p14="http://schemas.microsoft.com/office/powerpoint/2010/main" val="397082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0648"/>
            <a:ext cx="3111475" cy="1080120"/>
          </a:xfrm>
        </p:spPr>
        <p:txBody>
          <a:bodyPr/>
          <a:lstStyle/>
          <a:p>
            <a:r>
              <a:rPr lang="el-GR" dirty="0">
                <a:effectLst>
                  <a:outerShdw blurRad="38100" dist="38100" dir="2700000" algn="tl">
                    <a:srgbClr val="000000">
                      <a:alpha val="43137"/>
                    </a:srgbClr>
                  </a:outerShdw>
                </a:effectLst>
              </a:rPr>
              <a:t>«Θάνατος  του </a:t>
            </a:r>
            <a:r>
              <a:rPr lang="el-GR" dirty="0" err="1">
                <a:effectLst>
                  <a:outerShdw blurRad="38100" dist="38100" dir="2700000" algn="tl">
                    <a:srgbClr val="000000">
                      <a:alpha val="43137"/>
                    </a:srgbClr>
                  </a:outerShdw>
                </a:effectLst>
              </a:rPr>
              <a:t>Μαρά</a:t>
            </a:r>
            <a:r>
              <a:rPr lang="el-GR" dirty="0">
                <a:effectLst>
                  <a:outerShdw blurRad="38100" dist="38100" dir="2700000" algn="tl">
                    <a:srgbClr val="000000">
                      <a:alpha val="43137"/>
                    </a:srgbClr>
                  </a:outerShdw>
                </a:effectLst>
              </a:rPr>
              <a:t> ΙΙ ή </a:t>
            </a:r>
            <a:r>
              <a:rPr lang="el-GR" dirty="0" smtClean="0">
                <a:effectLst>
                  <a:outerShdw blurRad="38100" dist="38100" dir="2700000" algn="tl">
                    <a:srgbClr val="000000">
                      <a:alpha val="43137"/>
                    </a:srgbClr>
                  </a:outerShdw>
                </a:effectLst>
              </a:rPr>
              <a:t>Φόνισσα» </a:t>
            </a:r>
            <a:r>
              <a:rPr lang="el-GR" dirty="0" smtClean="0"/>
              <a:t>(1907</a:t>
            </a:r>
            <a:r>
              <a:rPr lang="el-GR" dirty="0"/>
              <a:t>), λάδι, 152Χ149 εκ.</a:t>
            </a:r>
          </a:p>
        </p:txBody>
      </p:sp>
      <p:pic>
        <p:nvPicPr>
          <p:cNvPr id="2" name="Θέση εικόνας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40022" y="548680"/>
            <a:ext cx="5380576" cy="5566113"/>
          </a:xfrm>
        </p:spPr>
      </p:pic>
      <p:sp>
        <p:nvSpPr>
          <p:cNvPr id="6" name="Θέση κειμένου 5"/>
          <p:cNvSpPr>
            <a:spLocks noGrp="1"/>
          </p:cNvSpPr>
          <p:nvPr>
            <p:ph type="body" sz="half" idx="2"/>
          </p:nvPr>
        </p:nvSpPr>
        <p:spPr>
          <a:xfrm>
            <a:off x="406541" y="1315973"/>
            <a:ext cx="3172478" cy="5112568"/>
          </a:xfrm>
        </p:spPr>
        <p:txBody>
          <a:bodyPr>
            <a:noAutofit/>
          </a:bodyPr>
          <a:lstStyle/>
          <a:p>
            <a:r>
              <a:rPr lang="el-GR" sz="1600" dirty="0" smtClean="0"/>
              <a:t>Ο </a:t>
            </a:r>
            <a:r>
              <a:rPr lang="el-GR" sz="1600" dirty="0"/>
              <a:t>ίδιος </a:t>
            </a:r>
            <a:r>
              <a:rPr lang="el-GR" sz="1600" dirty="0" smtClean="0"/>
              <a:t>ο </a:t>
            </a:r>
            <a:r>
              <a:rPr lang="en-US" sz="1600" dirty="0" smtClean="0"/>
              <a:t>Munch</a:t>
            </a:r>
            <a:r>
              <a:rPr lang="el-GR" sz="1600" dirty="0" smtClean="0"/>
              <a:t> κείτεται </a:t>
            </a:r>
            <a:r>
              <a:rPr lang="el-GR" sz="1600" dirty="0"/>
              <a:t>αναίσθητος </a:t>
            </a:r>
            <a:r>
              <a:rPr lang="el-GR" sz="1600" dirty="0" smtClean="0"/>
              <a:t>- </a:t>
            </a:r>
            <a:r>
              <a:rPr lang="el-GR" sz="1600" dirty="0"/>
              <a:t>νεκρός πάνω στο κρεβάτι με το τραυματισμένο χέρι να πέφτει στο πλάι. </a:t>
            </a:r>
            <a:endParaRPr lang="el-GR" sz="1600" dirty="0" smtClean="0"/>
          </a:p>
          <a:p>
            <a:r>
              <a:rPr lang="el-GR" sz="1600" dirty="0" smtClean="0"/>
              <a:t>Η </a:t>
            </a:r>
            <a:r>
              <a:rPr lang="el-GR" sz="1600" dirty="0"/>
              <a:t>Φόνισσα, </a:t>
            </a:r>
            <a:r>
              <a:rPr lang="el-GR" sz="1600" dirty="0" err="1"/>
              <a:t>Τούλα</a:t>
            </a:r>
            <a:r>
              <a:rPr lang="el-GR" sz="1600" dirty="0"/>
              <a:t> </a:t>
            </a:r>
            <a:r>
              <a:rPr lang="el-GR" sz="1600" dirty="0" err="1"/>
              <a:t>Λάρσεν</a:t>
            </a:r>
            <a:r>
              <a:rPr lang="el-GR" sz="1600" dirty="0"/>
              <a:t>, γυμνή, στέκεται μπροστά στον θεατή με την πλάτη γυρισμένη στον ζωγράφο, αποφασισμένη, ακίνητη και ψυχρή. Στο έργο υπάρχει μια ισορροπία στις οριζόντιες και κάθετες γραμμές που διακόπτεται με την διαγώνια γραμμή του χεριού του άντρα </a:t>
            </a:r>
            <a:r>
              <a:rPr lang="el-GR" sz="1600" i="1" dirty="0"/>
              <a:t>(</a:t>
            </a:r>
            <a:r>
              <a:rPr lang="el-GR" sz="1600" i="1" dirty="0" smtClean="0"/>
              <a:t>Ζόγκαρη,1985).</a:t>
            </a:r>
          </a:p>
          <a:p>
            <a:r>
              <a:rPr lang="el-GR" sz="1600" i="1" dirty="0" smtClean="0"/>
              <a:t> </a:t>
            </a:r>
            <a:r>
              <a:rPr lang="el-GR" sz="1600" dirty="0" smtClean="0"/>
              <a:t>Εδώ, </a:t>
            </a:r>
            <a:r>
              <a:rPr lang="el-GR" sz="1600" dirty="0"/>
              <a:t>σαν θύτης εμφανίζεται η γυναίκα, αυτή οδηγεί στον θάνατο τον άντρα. Κυρίαρχη, ποθητή και σκληρή. Και ο άντρας εξουθενωμένος </a:t>
            </a:r>
            <a:r>
              <a:rPr lang="el-GR" sz="1600" dirty="0" smtClean="0"/>
              <a:t>- </a:t>
            </a:r>
            <a:r>
              <a:rPr lang="el-GR" sz="1600" dirty="0"/>
              <a:t>νεκρός. Το έργο αντανακλά την εμπειρία του ζωγράφου, αλλά και </a:t>
            </a:r>
            <a:r>
              <a:rPr lang="el-GR" sz="1600" dirty="0" smtClean="0"/>
              <a:t>τη </a:t>
            </a:r>
            <a:r>
              <a:rPr lang="el-GR" sz="1600" dirty="0"/>
              <a:t>θέση του για τις σχέσεις και τον ρόλο της γυναίκας.</a:t>
            </a:r>
          </a:p>
          <a:p>
            <a:endParaRPr lang="el-GR" sz="1600" dirty="0"/>
          </a:p>
        </p:txBody>
      </p:sp>
    </p:spTree>
    <p:extLst>
      <p:ext uri="{BB962C8B-B14F-4D97-AF65-F5344CB8AC3E}">
        <p14:creationId xmlns:p14="http://schemas.microsoft.com/office/powerpoint/2010/main" val="384093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199"/>
            <a:ext cx="2949178" cy="577331"/>
          </a:xfrm>
        </p:spPr>
        <p:txBody>
          <a:bodyPr>
            <a:noAutofit/>
          </a:bodyPr>
          <a:lstStyle/>
          <a:p>
            <a:r>
              <a:rPr lang="el-GR" sz="2000" dirty="0" smtClean="0">
                <a:effectLst>
                  <a:outerShdw blurRad="38100" dist="38100" dir="2700000" algn="tl">
                    <a:srgbClr val="000000">
                      <a:alpha val="43137"/>
                    </a:srgbClr>
                  </a:outerShdw>
                </a:effectLst>
              </a:rPr>
              <a:t>Αυτοπροσωπογραφία στην κλινική (1909)</a:t>
            </a:r>
            <a:endParaRPr lang="el-GR" sz="2000" dirty="0">
              <a:effectLst>
                <a:outerShdw blurRad="38100" dist="38100" dir="2700000" algn="tl">
                  <a:srgbClr val="000000">
                    <a:alpha val="43137"/>
                  </a:srgbClr>
                </a:outerShdw>
              </a:effectLst>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067944" y="836712"/>
            <a:ext cx="4629150" cy="5184575"/>
          </a:xfrm>
        </p:spPr>
      </p:pic>
      <p:sp>
        <p:nvSpPr>
          <p:cNvPr id="4" name="Θέση κειμένου 3"/>
          <p:cNvSpPr>
            <a:spLocks noGrp="1"/>
          </p:cNvSpPr>
          <p:nvPr>
            <p:ph type="body" sz="half" idx="2"/>
          </p:nvPr>
        </p:nvSpPr>
        <p:spPr>
          <a:xfrm>
            <a:off x="629841" y="1057575"/>
            <a:ext cx="2949178" cy="5346797"/>
          </a:xfrm>
        </p:spPr>
        <p:txBody>
          <a:bodyPr>
            <a:normAutofit fontScale="92500" lnSpcReduction="10000"/>
          </a:bodyPr>
          <a:lstStyle/>
          <a:p>
            <a:r>
              <a:rPr lang="el-GR" sz="1700" dirty="0"/>
              <a:t>Η κατάσταση της υγείας του είναι άσχημη. Το καλοκαίρι του 1908 έχει παραισθήσεις και μανία καταδίωξης</a:t>
            </a:r>
            <a:r>
              <a:rPr lang="el-GR" sz="1700" dirty="0" smtClean="0"/>
              <a:t>.</a:t>
            </a:r>
          </a:p>
          <a:p>
            <a:r>
              <a:rPr lang="el-GR" sz="1700" dirty="0" smtClean="0"/>
              <a:t> </a:t>
            </a:r>
            <a:r>
              <a:rPr lang="el-GR" sz="1700" dirty="0"/>
              <a:t>Γράφει ο ίδιος: </a:t>
            </a:r>
            <a:r>
              <a:rPr lang="el-GR" sz="1700" dirty="0" smtClean="0"/>
              <a:t>«…Ξέρω </a:t>
            </a:r>
            <a:r>
              <a:rPr lang="el-GR" sz="1700" dirty="0"/>
              <a:t>ότι συχνά δεν είχα συνείδηση του τι έκανα. Η </a:t>
            </a:r>
            <a:r>
              <a:rPr lang="el-GR" sz="1700" dirty="0" smtClean="0"/>
              <a:t>κατάστασή </a:t>
            </a:r>
            <a:r>
              <a:rPr lang="el-GR" sz="1700" dirty="0"/>
              <a:t>μου άγγιξε τα όρια της τρέλας». </a:t>
            </a:r>
            <a:endParaRPr lang="el-GR" sz="1700" dirty="0" smtClean="0"/>
          </a:p>
          <a:p>
            <a:r>
              <a:rPr lang="el-GR" sz="1700" dirty="0" smtClean="0"/>
              <a:t>Το </a:t>
            </a:r>
            <a:r>
              <a:rPr lang="el-GR" sz="1700" dirty="0"/>
              <a:t>πόδι του παραλύει και αποφασίζει να νοσηλευτεί στην νευρολογική κλινική του γιατρού </a:t>
            </a:r>
            <a:r>
              <a:rPr lang="el-GR" sz="1700" dirty="0" err="1"/>
              <a:t>Γιάκομπσεν</a:t>
            </a:r>
            <a:r>
              <a:rPr lang="el-GR" sz="1700" dirty="0"/>
              <a:t>, που είχε ειδικευτεί στις παθήσεις Σκανδιναβών καλλιτεχνών</a:t>
            </a:r>
            <a:r>
              <a:rPr lang="el-GR" sz="1700" dirty="0" smtClean="0"/>
              <a:t>.</a:t>
            </a:r>
          </a:p>
          <a:p>
            <a:r>
              <a:rPr lang="el-GR" sz="1700" dirty="0" smtClean="0"/>
              <a:t> </a:t>
            </a:r>
            <a:r>
              <a:rPr lang="el-GR" sz="1700" dirty="0"/>
              <a:t>Ανάμεσα στα </a:t>
            </a:r>
            <a:r>
              <a:rPr lang="el-GR" sz="1700" dirty="0" smtClean="0"/>
              <a:t>άλλα, </a:t>
            </a:r>
            <a:r>
              <a:rPr lang="el-GR" sz="1700" dirty="0"/>
              <a:t>ο γιατρός </a:t>
            </a:r>
            <a:r>
              <a:rPr lang="el-GR" sz="1700" dirty="0" err="1"/>
              <a:t>Γιάκομπσεν</a:t>
            </a:r>
            <a:r>
              <a:rPr lang="el-GR" sz="1700" dirty="0"/>
              <a:t> του συνιστά, σαν ένα τρόπο θεραπείας και αντιμετώπισης των συναισθημάτων του, να ασχοληθεί με μια σειρά έργων που θα αναφέρονται σε παλιές καταστάσεις. Έτσι, γράφει ένα σατιρικό </a:t>
            </a:r>
            <a:r>
              <a:rPr lang="el-GR" sz="1700" dirty="0" smtClean="0"/>
              <a:t>ποίημα, </a:t>
            </a:r>
            <a:r>
              <a:rPr lang="el-GR" sz="1700" dirty="0"/>
              <a:t>« Άλφα </a:t>
            </a:r>
            <a:r>
              <a:rPr lang="el-GR" sz="1700" dirty="0" smtClean="0"/>
              <a:t>και </a:t>
            </a:r>
            <a:r>
              <a:rPr lang="el-GR" sz="1700" dirty="0"/>
              <a:t>Ωμέγα» και το εικονογραφεί με 48 λιθογραφίες </a:t>
            </a:r>
            <a:r>
              <a:rPr lang="el-GR" sz="1700" i="1" dirty="0"/>
              <a:t>(Ζόγκαρη, 1985</a:t>
            </a:r>
            <a:r>
              <a:rPr lang="el-GR" sz="1700" dirty="0"/>
              <a:t>).</a:t>
            </a:r>
          </a:p>
          <a:p>
            <a:endParaRPr lang="el-GR" dirty="0"/>
          </a:p>
        </p:txBody>
      </p:sp>
    </p:spTree>
    <p:extLst>
      <p:ext uri="{BB962C8B-B14F-4D97-AF65-F5344CB8AC3E}">
        <p14:creationId xmlns:p14="http://schemas.microsoft.com/office/powerpoint/2010/main" val="11182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sz="2400" dirty="0" smtClean="0"/>
              <a:t>Στο ίδιο </a:t>
            </a:r>
            <a:r>
              <a:rPr lang="el-GR" sz="2400" dirty="0"/>
              <a:t>θέμα αναφέρεται στην ενότητα «Εικόνες της Ζωής, του Έρωτα και του Θανάτου</a:t>
            </a:r>
            <a:r>
              <a:rPr lang="el-GR" sz="2400" dirty="0" smtClean="0"/>
              <a:t>», </a:t>
            </a:r>
            <a:r>
              <a:rPr lang="el-GR" sz="2400" dirty="0"/>
              <a:t>θεωρώντας την ζωή, τον έρωτα και τον θάνατο μέρη του κύκλου της ζωής</a:t>
            </a:r>
          </a:p>
        </p:txBody>
      </p:sp>
      <p:sp>
        <p:nvSpPr>
          <p:cNvPr id="6" name="Θέση περιεχομένου 5"/>
          <p:cNvSpPr>
            <a:spLocks noGrp="1"/>
          </p:cNvSpPr>
          <p:nvPr>
            <p:ph sz="half" idx="1"/>
          </p:nvPr>
        </p:nvSpPr>
        <p:spPr/>
        <p:txBody>
          <a:bodyPr/>
          <a:lstStyle/>
          <a:p>
            <a:pPr marL="0" indent="0">
              <a:buNone/>
            </a:pPr>
            <a:r>
              <a:rPr lang="el-GR" dirty="0"/>
              <a:t>«Μαντόνα» (1895</a:t>
            </a:r>
            <a:r>
              <a:rPr lang="el-GR" dirty="0" smtClean="0"/>
              <a:t>), λιθογραφία </a:t>
            </a:r>
            <a:r>
              <a:rPr lang="el-GR" dirty="0"/>
              <a:t>60Χ44 εκ. </a:t>
            </a:r>
            <a:endParaRPr lang="el-GR" dirty="0" smtClean="0"/>
          </a:p>
          <a:p>
            <a:pPr marL="0" indent="0">
              <a:buNone/>
            </a:pPr>
            <a:r>
              <a:rPr lang="el-GR" dirty="0"/>
              <a:t>Η</a:t>
            </a:r>
            <a:r>
              <a:rPr lang="el-GR" dirty="0" smtClean="0"/>
              <a:t> </a:t>
            </a:r>
            <a:r>
              <a:rPr lang="el-GR" dirty="0"/>
              <a:t>γυναίκα απεικονίζεται σαν κύρια πηγή ζωής την στιγμή της σύλληψης, τεντώνοντας τα χέρια πίσω από το κεφάλι κλείνει τα μάτια. Γύρω </a:t>
            </a:r>
            <a:r>
              <a:rPr lang="el-GR" dirty="0" smtClean="0"/>
              <a:t>- </a:t>
            </a:r>
            <a:r>
              <a:rPr lang="el-GR" dirty="0"/>
              <a:t>γύρω κύματα</a:t>
            </a:r>
            <a:r>
              <a:rPr lang="el-GR" dirty="0" smtClean="0"/>
              <a:t>.</a:t>
            </a:r>
          </a:p>
          <a:p>
            <a:pPr marL="0" indent="0">
              <a:buNone/>
            </a:pPr>
            <a:r>
              <a:rPr lang="el-GR" dirty="0" smtClean="0"/>
              <a:t> </a:t>
            </a:r>
            <a:r>
              <a:rPr lang="el-GR" dirty="0"/>
              <a:t>Γύρω </a:t>
            </a:r>
            <a:r>
              <a:rPr lang="el-GR" dirty="0" smtClean="0"/>
              <a:t>- </a:t>
            </a:r>
            <a:r>
              <a:rPr lang="el-GR" dirty="0"/>
              <a:t>γύρω στην εικόνα σπερματοζωάρια και αριστερά ένα έμβρυο που μοιάζει με το κεφάλι ενός νεκρού.</a:t>
            </a:r>
          </a:p>
          <a:p>
            <a:endParaRPr lang="el-GR" dirty="0"/>
          </a:p>
        </p:txBody>
      </p:sp>
      <p:pic>
        <p:nvPicPr>
          <p:cNvPr id="2" name="Θέση περιεχομένου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825624"/>
            <a:ext cx="3240360" cy="4771727"/>
          </a:xfrm>
        </p:spPr>
      </p:pic>
    </p:spTree>
    <p:extLst>
      <p:ext uri="{BB962C8B-B14F-4D97-AF65-F5344CB8AC3E}">
        <p14:creationId xmlns:p14="http://schemas.microsoft.com/office/powerpoint/2010/main" val="97869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95536" y="457200"/>
            <a:ext cx="3183483" cy="667544"/>
          </a:xfrm>
        </p:spPr>
        <p:txBody>
          <a:bodyPr>
            <a:normAutofit fontScale="90000"/>
          </a:bodyPr>
          <a:lstStyle/>
          <a:p>
            <a:r>
              <a:rPr lang="el-GR" dirty="0" smtClean="0"/>
              <a:t>«Μαντόνα» (1894-1895)</a:t>
            </a:r>
            <a:endParaRPr lang="el-GR" dirty="0"/>
          </a:p>
        </p:txBody>
      </p:sp>
      <p:pic>
        <p:nvPicPr>
          <p:cNvPr id="8" name="Θέση εικόνας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308360" y="620688"/>
            <a:ext cx="3787212" cy="5240363"/>
          </a:xfrm>
        </p:spPr>
      </p:pic>
      <p:sp>
        <p:nvSpPr>
          <p:cNvPr id="7" name="Θέση κειμένου 6"/>
          <p:cNvSpPr>
            <a:spLocks noGrp="1"/>
          </p:cNvSpPr>
          <p:nvPr>
            <p:ph type="body" sz="half" idx="2"/>
          </p:nvPr>
        </p:nvSpPr>
        <p:spPr>
          <a:xfrm>
            <a:off x="395536" y="1155327"/>
            <a:ext cx="2949178" cy="4960268"/>
          </a:xfrm>
        </p:spPr>
        <p:txBody>
          <a:bodyPr>
            <a:normAutofit lnSpcReduction="10000"/>
          </a:bodyPr>
          <a:lstStyle/>
          <a:p>
            <a:endParaRPr lang="el-GR" sz="2000" dirty="0" smtClean="0"/>
          </a:p>
          <a:p>
            <a:r>
              <a:rPr lang="el-GR" sz="2000" dirty="0" smtClean="0"/>
              <a:t>«</a:t>
            </a:r>
            <a:r>
              <a:rPr lang="el-GR" sz="2000" dirty="0"/>
              <a:t>Το σημείο όπου ολόκληρο το σύμπαν σταματά. Το </a:t>
            </a:r>
            <a:r>
              <a:rPr lang="el-GR" sz="2000" dirty="0" smtClean="0"/>
              <a:t>πρόσωπ</a:t>
            </a:r>
            <a:r>
              <a:rPr lang="el-GR" sz="2000" dirty="0"/>
              <a:t>ό</a:t>
            </a:r>
            <a:r>
              <a:rPr lang="el-GR" sz="2000" dirty="0" smtClean="0"/>
              <a:t> </a:t>
            </a:r>
            <a:r>
              <a:rPr lang="el-GR" sz="2000" dirty="0"/>
              <a:t>σου κρατεί όλη την ομορφιά του βασιλείου της γης. Τα χείλη σου χρώμα βυσσινί όπως τα ώριμα </a:t>
            </a:r>
            <a:r>
              <a:rPr lang="el-GR" sz="2000" dirty="0" smtClean="0"/>
              <a:t>φρούτα, ή </a:t>
            </a:r>
            <a:r>
              <a:rPr lang="el-GR" sz="2000" dirty="0"/>
              <a:t>όπως στον πόνο. Το </a:t>
            </a:r>
            <a:r>
              <a:rPr lang="el-GR" sz="2000" dirty="0" smtClean="0"/>
              <a:t>χαμόγελό </a:t>
            </a:r>
            <a:r>
              <a:rPr lang="el-GR" sz="2000" dirty="0"/>
              <a:t>σου, ενός πεθαμένου. </a:t>
            </a:r>
            <a:r>
              <a:rPr lang="el-GR" sz="2000" dirty="0" smtClean="0"/>
              <a:t>Τώρα, </a:t>
            </a:r>
            <a:r>
              <a:rPr lang="el-GR" sz="2000" dirty="0"/>
              <a:t>η ζωή σφίγγει το χέρι του θανάτου. Η αλυσίδα που ενώνει χιλιάδες γενιές που χάθηκαν και χιλιάδες που θα ακολουθήσουν, </a:t>
            </a:r>
            <a:r>
              <a:rPr lang="el-GR" sz="2000" dirty="0" err="1"/>
              <a:t>σφυρηλατείται</a:t>
            </a:r>
            <a:r>
              <a:rPr lang="el-GR" sz="2000" i="1" dirty="0"/>
              <a:t>» </a:t>
            </a:r>
            <a:r>
              <a:rPr lang="el-GR" sz="1600" i="1" dirty="0"/>
              <a:t>(Ζόγκαρη, 1985).    </a:t>
            </a:r>
          </a:p>
          <a:p>
            <a:endParaRPr lang="el-GR" dirty="0"/>
          </a:p>
        </p:txBody>
      </p:sp>
    </p:spTree>
    <p:extLst>
      <p:ext uri="{BB962C8B-B14F-4D97-AF65-F5344CB8AC3E}">
        <p14:creationId xmlns:p14="http://schemas.microsoft.com/office/powerpoint/2010/main" val="235917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027584"/>
          </a:xfrm>
        </p:spPr>
        <p:txBody>
          <a:bodyPr/>
          <a:lstStyle/>
          <a:p>
            <a:r>
              <a:rPr lang="el-GR" dirty="0"/>
              <a:t>Το 1893 δημιούργησε την </a:t>
            </a:r>
            <a:r>
              <a:rPr lang="el-GR" dirty="0" smtClean="0">
                <a:effectLst>
                  <a:outerShdw blurRad="38100" dist="38100" dir="2700000" algn="tl">
                    <a:srgbClr val="000000">
                      <a:alpha val="43137"/>
                    </a:srgbClr>
                  </a:outerShdw>
                </a:effectLst>
              </a:rPr>
              <a:t>«Κραυγή»</a:t>
            </a:r>
            <a:endParaRPr lang="el-GR" dirty="0">
              <a:effectLst>
                <a:outerShdw blurRad="38100" dist="38100" dir="2700000" algn="tl">
                  <a:srgbClr val="000000">
                    <a:alpha val="43137"/>
                  </a:srgbClr>
                </a:outerShdw>
              </a:effectLst>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9797" b="9797"/>
          <a:stretch>
            <a:fillRect/>
          </a:stretch>
        </p:blipFill>
        <p:spPr>
          <a:xfrm>
            <a:off x="3887391" y="692696"/>
            <a:ext cx="4629150" cy="5544616"/>
          </a:xfrm>
        </p:spPr>
      </p:pic>
      <p:sp>
        <p:nvSpPr>
          <p:cNvPr id="4" name="Θέση κειμένου 3"/>
          <p:cNvSpPr>
            <a:spLocks noGrp="1"/>
          </p:cNvSpPr>
          <p:nvPr>
            <p:ph type="body" sz="half" idx="2"/>
          </p:nvPr>
        </p:nvSpPr>
        <p:spPr>
          <a:xfrm>
            <a:off x="629841" y="1556792"/>
            <a:ext cx="2949178" cy="4680520"/>
          </a:xfrm>
        </p:spPr>
        <p:txBody>
          <a:bodyPr>
            <a:normAutofit lnSpcReduction="10000"/>
          </a:bodyPr>
          <a:lstStyle/>
          <a:p>
            <a:r>
              <a:rPr lang="el-GR" sz="2000" dirty="0"/>
              <a:t>Ο ίδιος γράφει: </a:t>
            </a:r>
            <a:r>
              <a:rPr lang="el-GR" sz="2000" dirty="0" smtClean="0"/>
              <a:t>«Περπατούσα </a:t>
            </a:r>
            <a:r>
              <a:rPr lang="el-GR" sz="2000" dirty="0"/>
              <a:t>κατά μήκος του δρόμου με δυο </a:t>
            </a:r>
            <a:r>
              <a:rPr lang="el-GR" sz="2000" dirty="0" smtClean="0"/>
              <a:t>φίλους. Ο </a:t>
            </a:r>
            <a:r>
              <a:rPr lang="el-GR" sz="2000" dirty="0"/>
              <a:t>Ήλιος </a:t>
            </a:r>
            <a:r>
              <a:rPr lang="el-GR" sz="2000" dirty="0" smtClean="0"/>
              <a:t>έδυε - Ο </a:t>
            </a:r>
            <a:r>
              <a:rPr lang="el-GR" sz="2000" dirty="0"/>
              <a:t>Ουρανός γύρισε σ’ ένα αιματηρό </a:t>
            </a:r>
            <a:r>
              <a:rPr lang="el-GR" sz="2000" dirty="0" smtClean="0"/>
              <a:t>κόκκινο / Και </a:t>
            </a:r>
            <a:r>
              <a:rPr lang="el-GR" sz="2000" dirty="0"/>
              <a:t>ένιωσα μια πνοή </a:t>
            </a:r>
            <a:r>
              <a:rPr lang="el-GR" sz="2000" dirty="0" smtClean="0"/>
              <a:t>Μελαγχολίας – Κάθισα / Ακόμα </a:t>
            </a:r>
            <a:r>
              <a:rPr lang="el-GR" sz="2000" dirty="0"/>
              <a:t>θανατηφόρα κουρασμένος από το </a:t>
            </a:r>
            <a:r>
              <a:rPr lang="el-GR" sz="2000" dirty="0" smtClean="0"/>
              <a:t>μπλε-μαύρο / Τα </a:t>
            </a:r>
            <a:r>
              <a:rPr lang="el-GR" sz="2000" dirty="0" err="1"/>
              <a:t>φιορδ</a:t>
            </a:r>
            <a:r>
              <a:rPr lang="el-GR" sz="2000" dirty="0"/>
              <a:t> και η πόλη κρέμαγαν Αίμα και Γλώσσες </a:t>
            </a:r>
            <a:r>
              <a:rPr lang="el-GR" sz="2000" dirty="0" smtClean="0"/>
              <a:t>Φωτιάς / Οι </a:t>
            </a:r>
            <a:r>
              <a:rPr lang="el-GR" sz="2000" dirty="0"/>
              <a:t>φίλοι μου </a:t>
            </a:r>
            <a:r>
              <a:rPr lang="el-GR" sz="2000" dirty="0" smtClean="0"/>
              <a:t>συνέχισαν -</a:t>
            </a:r>
            <a:r>
              <a:rPr lang="el-GR" sz="2000" dirty="0"/>
              <a:t>έμεινα </a:t>
            </a:r>
            <a:r>
              <a:rPr lang="el-GR" sz="2000" dirty="0" smtClean="0"/>
              <a:t>πίσω / έτρεμα </a:t>
            </a:r>
            <a:r>
              <a:rPr lang="el-GR" sz="2000" dirty="0"/>
              <a:t>με </a:t>
            </a:r>
            <a:r>
              <a:rPr lang="el-GR" sz="2000" dirty="0" smtClean="0"/>
              <a:t>Ανησυχία - </a:t>
            </a:r>
            <a:r>
              <a:rPr lang="el-GR" sz="2000" dirty="0"/>
              <a:t>Ένιωσα τη μεγάλη Κραυγή στη </a:t>
            </a:r>
            <a:r>
              <a:rPr lang="el-GR" sz="2000" dirty="0" smtClean="0"/>
              <a:t>Φύση».</a:t>
            </a:r>
            <a:endParaRPr lang="el-GR" sz="2000" dirty="0"/>
          </a:p>
          <a:p>
            <a:endParaRPr lang="el-GR" dirty="0"/>
          </a:p>
        </p:txBody>
      </p:sp>
    </p:spTree>
    <p:extLst>
      <p:ext uri="{BB962C8B-B14F-4D97-AF65-F5344CB8AC3E}">
        <p14:creationId xmlns:p14="http://schemas.microsoft.com/office/powerpoint/2010/main" val="68069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Μουνκ δημιούργησε διάφορες εκδοχές της "Κραυγής με διάφορα </a:t>
            </a:r>
            <a:r>
              <a:rPr lang="el-GR" dirty="0" smtClean="0"/>
              <a:t>υλικά. </a:t>
            </a:r>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30" y="2057400"/>
            <a:ext cx="2661965" cy="3963888"/>
          </a:xfrm>
          <a:prstGeom prst="rect">
            <a:avLst/>
          </a:prstGeom>
        </p:spPr>
      </p:pic>
    </p:spTree>
    <p:extLst>
      <p:ext uri="{BB962C8B-B14F-4D97-AF65-F5344CB8AC3E}">
        <p14:creationId xmlns:p14="http://schemas.microsoft.com/office/powerpoint/2010/main" val="412953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955576"/>
          </a:xfrm>
        </p:spPr>
        <p:txBody>
          <a:bodyPr/>
          <a:lstStyle/>
          <a:p>
            <a:r>
              <a:rPr lang="el-GR" dirty="0"/>
              <a:t>ο </a:t>
            </a:r>
            <a:r>
              <a:rPr lang="el-GR" dirty="0" err="1"/>
              <a:t>Gombrich</a:t>
            </a:r>
            <a:r>
              <a:rPr lang="el-GR" dirty="0" smtClean="0"/>
              <a:t>, 1994 αναφέρει</a:t>
            </a:r>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8326" b="8326"/>
          <a:stretch>
            <a:fillRect/>
          </a:stretch>
        </p:blipFill>
        <p:spPr/>
      </p:pic>
      <p:sp>
        <p:nvSpPr>
          <p:cNvPr id="4" name="Θέση κειμένου 3"/>
          <p:cNvSpPr>
            <a:spLocks noGrp="1"/>
          </p:cNvSpPr>
          <p:nvPr>
            <p:ph type="body" sz="half" idx="2"/>
          </p:nvPr>
        </p:nvSpPr>
        <p:spPr>
          <a:xfrm>
            <a:off x="629841" y="1412776"/>
            <a:ext cx="2949178" cy="4456212"/>
          </a:xfrm>
        </p:spPr>
        <p:txBody>
          <a:bodyPr>
            <a:normAutofit lnSpcReduction="10000"/>
          </a:bodyPr>
          <a:lstStyle/>
          <a:p>
            <a:r>
              <a:rPr lang="el-GR" sz="1800" dirty="0" smtClean="0"/>
              <a:t> </a:t>
            </a:r>
            <a:r>
              <a:rPr lang="el-GR" sz="1800" dirty="0"/>
              <a:t>Σ</a:t>
            </a:r>
            <a:r>
              <a:rPr lang="el-GR" sz="1800" dirty="0" smtClean="0"/>
              <a:t>τόχος </a:t>
            </a:r>
            <a:r>
              <a:rPr lang="el-GR" sz="1800" dirty="0"/>
              <a:t>του </a:t>
            </a:r>
            <a:r>
              <a:rPr lang="el-GR" sz="1800" dirty="0" smtClean="0"/>
              <a:t>καλλιτέχνη ήταν </a:t>
            </a:r>
            <a:r>
              <a:rPr lang="el-GR" sz="1800" dirty="0"/>
              <a:t>να εκφράσει πως μία ξαφνική συγκίνηση μεταβάλλει όλες τις εντυπώσεις της αίσθησης. </a:t>
            </a:r>
            <a:endParaRPr lang="el-GR" sz="1800" dirty="0" smtClean="0"/>
          </a:p>
          <a:p>
            <a:r>
              <a:rPr lang="el-GR" sz="1800" dirty="0" smtClean="0"/>
              <a:t>Όλες </a:t>
            </a:r>
            <a:r>
              <a:rPr lang="el-GR" sz="1800" dirty="0"/>
              <a:t>οι γραμμές μοιάζουν να οδηγούν προς τη μοναδική οπτική εστία –το κεφάλι που φωνάζει. Όλο το τοπίο μοιάζει να συμμερίζεται την αγωνία και τη συγκίνηση αυτής της κραυγής. Το πρόσωπο που φωνάζει είναι πράγματι παραμορφωμένο, όπως το πρόσωπο μιας γελοιογραφίας. Τα γουρλωμένα μάτια και τα σκαμμένα μάγουλα θυμίζουν το πρόσωπο του θανάτου.</a:t>
            </a:r>
          </a:p>
          <a:p>
            <a:endParaRPr lang="el-GR" dirty="0"/>
          </a:p>
        </p:txBody>
      </p:sp>
    </p:spTree>
    <p:extLst>
      <p:ext uri="{BB962C8B-B14F-4D97-AF65-F5344CB8AC3E}">
        <p14:creationId xmlns:p14="http://schemas.microsoft.com/office/powerpoint/2010/main" val="25695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2207" y="443070"/>
            <a:ext cx="2949178" cy="1600200"/>
          </a:xfrm>
        </p:spPr>
        <p:txBody>
          <a:bodyPr>
            <a:normAutofit/>
          </a:bodyPr>
          <a:lstStyle/>
          <a:p>
            <a:r>
              <a:rPr lang="el-GR" dirty="0">
                <a:solidFill>
                  <a:srgbClr val="002060"/>
                </a:solidFill>
                <a:effectLst>
                  <a:outerShdw blurRad="38100" dist="38100" dir="2700000" algn="tl">
                    <a:srgbClr val="000000">
                      <a:alpha val="43137"/>
                    </a:srgbClr>
                  </a:outerShdw>
                </a:effectLst>
                <a:latin typeface="+mn-lt"/>
              </a:rPr>
              <a:t>Ο καλλιτέχνης και η ζωή του μέσα από το έργο του </a:t>
            </a:r>
            <a:r>
              <a:rPr lang="el-GR" dirty="0" smtClean="0">
                <a:solidFill>
                  <a:srgbClr val="002060"/>
                </a:solidFill>
                <a:effectLst>
                  <a:outerShdw blurRad="38100" dist="38100" dir="2700000" algn="tl">
                    <a:srgbClr val="000000">
                      <a:alpha val="43137"/>
                    </a:srgbClr>
                  </a:outerShdw>
                </a:effectLst>
                <a:latin typeface="+mn-lt"/>
              </a:rPr>
              <a:t>(1863-1944)</a:t>
            </a:r>
            <a:r>
              <a:rPr lang="el-GR" dirty="0">
                <a:solidFill>
                  <a:srgbClr val="002060"/>
                </a:solidFill>
                <a:effectLst>
                  <a:outerShdw blurRad="38100" dist="38100" dir="2700000" algn="tl">
                    <a:srgbClr val="000000">
                      <a:alpha val="43137"/>
                    </a:srgbClr>
                  </a:outerShdw>
                </a:effectLst>
                <a:latin typeface="+mn-lt"/>
              </a:rPr>
              <a:t/>
            </a:r>
            <a:br>
              <a:rPr lang="el-GR" dirty="0">
                <a:solidFill>
                  <a:srgbClr val="002060"/>
                </a:solidFill>
                <a:effectLst>
                  <a:outerShdw blurRad="38100" dist="38100" dir="2700000" algn="tl">
                    <a:srgbClr val="000000">
                      <a:alpha val="43137"/>
                    </a:srgbClr>
                  </a:outerShdw>
                </a:effectLst>
                <a:latin typeface="+mn-lt"/>
              </a:rPr>
            </a:br>
            <a:endParaRPr lang="el-GR" dirty="0">
              <a:solidFill>
                <a:srgbClr val="002060"/>
              </a:solidFill>
              <a:effectLst>
                <a:outerShdw blurRad="38100" dist="38100" dir="2700000" algn="tl">
                  <a:srgbClr val="000000">
                    <a:alpha val="43137"/>
                  </a:srgbClr>
                </a:outerShdw>
              </a:effectLst>
              <a:latin typeface="+mn-lt"/>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516741"/>
            <a:ext cx="2880320" cy="3814993"/>
          </a:xfrm>
        </p:spPr>
      </p:pic>
      <p:sp>
        <p:nvSpPr>
          <p:cNvPr id="5" name="Θέση κειμένου 4"/>
          <p:cNvSpPr>
            <a:spLocks noGrp="1"/>
          </p:cNvSpPr>
          <p:nvPr>
            <p:ph type="body" sz="half" idx="2"/>
          </p:nvPr>
        </p:nvSpPr>
        <p:spPr/>
        <p:txBody>
          <a:bodyPr>
            <a:normAutofit/>
          </a:bodyPr>
          <a:lstStyle/>
          <a:p>
            <a:r>
              <a:rPr lang="el-GR" sz="2400" dirty="0"/>
              <a:t>Ο </a:t>
            </a:r>
            <a:r>
              <a:rPr lang="el-GR" sz="2400" dirty="0" err="1" smtClean="0"/>
              <a:t>Έντβαρντ</a:t>
            </a:r>
            <a:r>
              <a:rPr lang="el-GR" sz="2400" dirty="0" smtClean="0"/>
              <a:t> Μουνκ </a:t>
            </a:r>
            <a:r>
              <a:rPr lang="el-GR" sz="2400" dirty="0"/>
              <a:t>γεννήθηκε στο </a:t>
            </a:r>
            <a:r>
              <a:rPr lang="el-GR" sz="2400" dirty="0" err="1"/>
              <a:t>Λέτεν</a:t>
            </a:r>
            <a:r>
              <a:rPr lang="el-GR" sz="2400" dirty="0"/>
              <a:t> της Νορβηγίας το 1863. Ο πατέρας </a:t>
            </a:r>
            <a:r>
              <a:rPr lang="el-GR" sz="2400" dirty="0" smtClean="0"/>
              <a:t>του, Κρίστιαν, </a:t>
            </a:r>
            <a:r>
              <a:rPr lang="el-GR" sz="2400" dirty="0"/>
              <a:t>ήταν στρατιωτικός </a:t>
            </a:r>
            <a:r>
              <a:rPr lang="el-GR" sz="2400" dirty="0" smtClean="0"/>
              <a:t>γιατρός. Η </a:t>
            </a:r>
            <a:r>
              <a:rPr lang="el-GR" sz="2400" dirty="0"/>
              <a:t>μητέρα </a:t>
            </a:r>
            <a:r>
              <a:rPr lang="el-GR" sz="2400" dirty="0" smtClean="0"/>
              <a:t>του, </a:t>
            </a:r>
            <a:r>
              <a:rPr lang="el-GR" sz="2400" dirty="0" err="1"/>
              <a:t>Λόρα</a:t>
            </a:r>
            <a:r>
              <a:rPr lang="el-GR" sz="2400" dirty="0"/>
              <a:t> </a:t>
            </a:r>
            <a:r>
              <a:rPr lang="el-GR" sz="2400" dirty="0" smtClean="0"/>
              <a:t>Κάθριν, </a:t>
            </a:r>
            <a:r>
              <a:rPr lang="el-GR" sz="2400" dirty="0"/>
              <a:t>ήταν είκοσι χρόνια νεότερη από τον άντρα της. Απέκτησαν 5 παιδιά. </a:t>
            </a:r>
          </a:p>
          <a:p>
            <a:endParaRPr lang="el-GR" dirty="0"/>
          </a:p>
        </p:txBody>
      </p:sp>
    </p:spTree>
    <p:extLst>
      <p:ext uri="{BB962C8B-B14F-4D97-AF65-F5344CB8AC3E}">
        <p14:creationId xmlns:p14="http://schemas.microsoft.com/office/powerpoint/2010/main" val="14806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8" name="Τίτλος 7"/>
          <p:cNvSpPr>
            <a:spLocks noGrp="1"/>
          </p:cNvSpPr>
          <p:nvPr>
            <p:ph type="title"/>
          </p:nvPr>
        </p:nvSpPr>
        <p:spPr>
          <a:xfrm>
            <a:off x="628650" y="365127"/>
            <a:ext cx="7886700" cy="615602"/>
          </a:xfrm>
        </p:spPr>
        <p:txBody>
          <a:bodyPr>
            <a:normAutofit fontScale="90000"/>
          </a:bodyPr>
          <a:lstStyle/>
          <a:p>
            <a:r>
              <a:rPr lang="el-GR" sz="2700" dirty="0">
                <a:solidFill>
                  <a:srgbClr val="002060"/>
                </a:solidFill>
                <a:effectLst>
                  <a:outerShdw blurRad="38100" dist="38100" dir="2700000" algn="tl">
                    <a:srgbClr val="000000">
                      <a:alpha val="43137"/>
                    </a:srgbClr>
                  </a:outerShdw>
                </a:effectLst>
              </a:rPr>
              <a:t>Η ίδια η τέχνη </a:t>
            </a:r>
            <a:r>
              <a:rPr lang="el-GR" sz="2700" dirty="0" smtClean="0">
                <a:solidFill>
                  <a:srgbClr val="002060"/>
                </a:solidFill>
                <a:effectLst>
                  <a:outerShdw blurRad="38100" dist="38100" dir="2700000" algn="tl">
                    <a:srgbClr val="000000">
                      <a:alpha val="43137"/>
                    </a:srgbClr>
                  </a:outerShdw>
                </a:effectLst>
              </a:rPr>
              <a:t>λειτούργησε θεραπευτικά στον </a:t>
            </a:r>
            <a:r>
              <a:rPr lang="el-GR" sz="2700" dirty="0">
                <a:solidFill>
                  <a:srgbClr val="002060"/>
                </a:solidFill>
                <a:effectLst>
                  <a:outerShdw blurRad="38100" dist="38100" dir="2700000" algn="tl">
                    <a:srgbClr val="000000">
                      <a:alpha val="43137"/>
                    </a:srgbClr>
                  </a:outerShdw>
                </a:effectLst>
              </a:rPr>
              <a:t>καλλιτέχνη</a:t>
            </a:r>
            <a:r>
              <a:rPr lang="el-GR" dirty="0">
                <a:solidFill>
                  <a:srgbClr val="002060"/>
                </a:solidFill>
                <a:effectLst>
                  <a:outerShdw blurRad="38100" dist="38100" dir="2700000" algn="tl">
                    <a:srgbClr val="000000">
                      <a:alpha val="43137"/>
                    </a:srgbClr>
                  </a:outerShdw>
                </a:effectLst>
              </a:rPr>
              <a:t>.</a:t>
            </a:r>
            <a:r>
              <a:rPr lang="el-GR" dirty="0">
                <a:solidFill>
                  <a:schemeClr val="accent2">
                    <a:lumMod val="50000"/>
                  </a:schemeClr>
                </a:solidFill>
                <a:effectLst>
                  <a:outerShdw blurRad="38100" dist="38100" dir="2700000" algn="tl">
                    <a:srgbClr val="000000">
                      <a:alpha val="43137"/>
                    </a:srgbClr>
                  </a:outerShdw>
                </a:effectLst>
              </a:rPr>
              <a:t/>
            </a:r>
            <a:br>
              <a:rPr lang="el-GR" dirty="0">
                <a:solidFill>
                  <a:schemeClr val="accent2">
                    <a:lumMod val="50000"/>
                  </a:schemeClr>
                </a:solidFill>
                <a:effectLst>
                  <a:outerShdw blurRad="38100" dist="38100" dir="2700000" algn="tl">
                    <a:srgbClr val="000000">
                      <a:alpha val="43137"/>
                    </a:srgbClr>
                  </a:outerShdw>
                </a:effectLst>
              </a:rPr>
            </a:br>
            <a:endParaRPr lang="el-GR" dirty="0">
              <a:solidFill>
                <a:schemeClr val="accent2">
                  <a:lumMod val="50000"/>
                </a:schemeClr>
              </a:solidFill>
              <a:effectLst>
                <a:outerShdw blurRad="38100" dist="38100" dir="2700000" algn="tl">
                  <a:srgbClr val="000000">
                    <a:alpha val="43137"/>
                  </a:srgbClr>
                </a:outerShdw>
              </a:effectLst>
            </a:endParaRPr>
          </a:p>
        </p:txBody>
      </p:sp>
      <p:sp>
        <p:nvSpPr>
          <p:cNvPr id="6" name="Θέση περιεχομένου 5"/>
          <p:cNvSpPr>
            <a:spLocks noGrp="1"/>
          </p:cNvSpPr>
          <p:nvPr>
            <p:ph idx="1"/>
          </p:nvPr>
        </p:nvSpPr>
        <p:spPr>
          <a:xfrm>
            <a:off x="539552" y="764704"/>
            <a:ext cx="7886700" cy="5688631"/>
          </a:xfrm>
        </p:spPr>
        <p:txBody>
          <a:bodyPr>
            <a:normAutofit fontScale="92500" lnSpcReduction="10000"/>
          </a:bodyPr>
          <a:lstStyle/>
          <a:p>
            <a:r>
              <a:rPr lang="el-GR" dirty="0" smtClean="0"/>
              <a:t>Απεικονίζοντας τα τραυματικά γεγονότα αρχίζει ένα διάλογο μαζί τους, τα ξαναζεί και δημιουργεί το έργο. Το ίδιο το έργο έχει μια αυτόνομη ύπαρξη και λειτουργεί σαν τρίτος στο γεγονός και στον τρόπο που το βιώνει ο καλλιτέχνης. Αυτή η τρίτη διάσταση δημιουργεί μια απόσταση, προσφέροντας μια άλλη οπτική στο γεγονός, μια άλλη διάσταση που είναι στην ουσία του ίδιου του καλλιτέχνη.</a:t>
            </a:r>
          </a:p>
          <a:p>
            <a:r>
              <a:rPr lang="el-GR" dirty="0" smtClean="0"/>
              <a:t>Η διαδικασία της αναπαράστασης εσωτερικών στοιχείων με εξωτερική μορφή και το πέρασμα ξανά της μορφής προς τα μέσα οδηγεί σε ολοκλήρωση. </a:t>
            </a:r>
            <a:endParaRPr lang="el-GR" dirty="0"/>
          </a:p>
          <a:p>
            <a:r>
              <a:rPr lang="el-GR" dirty="0" smtClean="0"/>
              <a:t>Το έργο γίνεται ένα μέσο «συμβολικής εκδραμάτισης», έκφρασης φαντασιώσεων</a:t>
            </a:r>
          </a:p>
          <a:p>
            <a:r>
              <a:rPr lang="el-GR" dirty="0" smtClean="0"/>
              <a:t>Συχνά ο Μουνκ δημιούργησε πολλά έργα με το ίδιο θέμα, λάδια, παστέλ, λιθογραφίες με αυτόν τον τρόπο επέτρεπε να συμβεί η ψυχική διεργασία.</a:t>
            </a:r>
          </a:p>
          <a:p>
            <a:r>
              <a:rPr lang="el-GR" dirty="0" smtClean="0"/>
              <a:t>Το έργο είναι ένα μέσο επικοινωνίας. Πρωταρχική η σχέση ανάμεσα στη δημιουργία και τον δημιουργό.</a:t>
            </a:r>
          </a:p>
          <a:p>
            <a:r>
              <a:rPr lang="el-GR" dirty="0" smtClean="0"/>
              <a:t>Το έργο είναι μέσο ενσυναίσθησης. </a:t>
            </a:r>
            <a:r>
              <a:rPr lang="el-GR" dirty="0"/>
              <a:t>Π</a:t>
            </a:r>
            <a:r>
              <a:rPr lang="el-GR" dirty="0" smtClean="0"/>
              <a:t>αρουσιάζει άγνωστες πτυχές του εαυτού.</a:t>
            </a:r>
          </a:p>
          <a:p>
            <a:r>
              <a:rPr lang="el-GR" dirty="0" smtClean="0"/>
              <a:t>Το έργο μπορεί να συμφιλιώσει τα ασυμφιλίωτα και να ενώσει αυτά που δεν ενώνονται. Οδηγεί στη μετουσίωση, λύνοντας συγκρούσεις και τραύματα και απαντά στα μεταφυσικά ερωτήματα της ζωής και του θανάτου </a:t>
            </a:r>
            <a:r>
              <a:rPr lang="en-US" i="1" dirty="0" smtClean="0"/>
              <a:t>(Dalley,1987).</a:t>
            </a:r>
            <a:endParaRPr lang="el-GR" i="1" dirty="0"/>
          </a:p>
        </p:txBody>
      </p:sp>
    </p:spTree>
    <p:extLst>
      <p:ext uri="{BB962C8B-B14F-4D97-AF65-F5344CB8AC3E}">
        <p14:creationId xmlns:p14="http://schemas.microsoft.com/office/powerpoint/2010/main" val="57280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759618"/>
          </a:xfrm>
        </p:spPr>
        <p:txBody>
          <a:bodyPr>
            <a:normAutofit/>
          </a:bodyPr>
          <a:lstStyle/>
          <a:p>
            <a:r>
              <a:rPr lang="el-GR" sz="2400" dirty="0">
                <a:solidFill>
                  <a:schemeClr val="accent2">
                    <a:lumMod val="50000"/>
                  </a:schemeClr>
                </a:solidFill>
                <a:effectLst>
                  <a:outerShdw blurRad="38100" dist="38100" dir="2700000" algn="tl">
                    <a:srgbClr val="000000">
                      <a:alpha val="43137"/>
                    </a:srgbClr>
                  </a:outerShdw>
                </a:effectLst>
              </a:rPr>
              <a:t>Η εικαστική </a:t>
            </a:r>
            <a:r>
              <a:rPr lang="el-GR" sz="2400" dirty="0" smtClean="0">
                <a:solidFill>
                  <a:schemeClr val="accent2">
                    <a:lumMod val="50000"/>
                  </a:schemeClr>
                </a:solidFill>
                <a:effectLst>
                  <a:outerShdw blurRad="38100" dist="38100" dir="2700000" algn="tl">
                    <a:srgbClr val="000000">
                      <a:alpha val="43137"/>
                    </a:srgbClr>
                  </a:outerShdw>
                </a:effectLst>
              </a:rPr>
              <a:t>θεραπεία</a:t>
            </a:r>
            <a:r>
              <a:rPr lang="el-GR" sz="2400" dirty="0">
                <a:solidFill>
                  <a:schemeClr val="accent2">
                    <a:lumMod val="50000"/>
                  </a:schemeClr>
                </a:solidFill>
                <a:effectLst>
                  <a:outerShdw blurRad="38100" dist="38100" dir="2700000" algn="tl">
                    <a:srgbClr val="000000">
                      <a:alpha val="43137"/>
                    </a:srgbClr>
                  </a:outerShdw>
                </a:effectLst>
              </a:rPr>
              <a:t>:</a:t>
            </a:r>
            <a:r>
              <a:rPr lang="el-GR" sz="2400" dirty="0" smtClean="0">
                <a:solidFill>
                  <a:schemeClr val="accent2">
                    <a:lumMod val="50000"/>
                  </a:schemeClr>
                </a:solidFill>
                <a:effectLst>
                  <a:outerShdw blurRad="38100" dist="38100" dir="2700000" algn="tl">
                    <a:srgbClr val="000000">
                      <a:alpha val="43137"/>
                    </a:srgbClr>
                  </a:outerShdw>
                </a:effectLst>
              </a:rPr>
              <a:t> </a:t>
            </a:r>
            <a:br>
              <a:rPr lang="el-GR" sz="2400" dirty="0" smtClean="0">
                <a:solidFill>
                  <a:schemeClr val="accent2">
                    <a:lumMod val="50000"/>
                  </a:schemeClr>
                </a:solidFill>
                <a:effectLst>
                  <a:outerShdw blurRad="38100" dist="38100" dir="2700000" algn="tl">
                    <a:srgbClr val="000000">
                      <a:alpha val="43137"/>
                    </a:srgbClr>
                  </a:outerShdw>
                </a:effectLst>
              </a:rPr>
            </a:br>
            <a:r>
              <a:rPr lang="el-GR" sz="2400" dirty="0" smtClean="0">
                <a:solidFill>
                  <a:schemeClr val="accent2">
                    <a:lumMod val="50000"/>
                  </a:schemeClr>
                </a:solidFill>
                <a:effectLst>
                  <a:outerShdw blurRad="38100" dist="38100" dir="2700000" algn="tl">
                    <a:srgbClr val="000000">
                      <a:alpha val="43137"/>
                    </a:srgbClr>
                  </a:outerShdw>
                </a:effectLst>
              </a:rPr>
              <a:t>Συνδυασμός ψυχοθεραπείας και τέχνης</a:t>
            </a:r>
            <a:r>
              <a:rPr lang="el-GR" sz="2400" dirty="0" smtClean="0">
                <a:solidFill>
                  <a:schemeClr val="accent1">
                    <a:lumMod val="75000"/>
                  </a:schemeClr>
                </a:solidFill>
                <a:effectLst>
                  <a:outerShdw blurRad="38100" dist="38100" dir="2700000" algn="tl">
                    <a:srgbClr val="000000">
                      <a:alpha val="43137"/>
                    </a:srgbClr>
                  </a:outerShdw>
                </a:effectLst>
              </a:rPr>
              <a:t>. </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28650" y="1124745"/>
            <a:ext cx="7886700" cy="5052218"/>
          </a:xfrm>
        </p:spPr>
        <p:txBody>
          <a:bodyPr>
            <a:normAutofit fontScale="92500" lnSpcReduction="10000"/>
          </a:bodyPr>
          <a:lstStyle/>
          <a:p>
            <a:r>
              <a:rPr lang="el-GR" dirty="0" smtClean="0">
                <a:solidFill>
                  <a:schemeClr val="accent5">
                    <a:lumMod val="50000"/>
                  </a:schemeClr>
                </a:solidFill>
              </a:rPr>
              <a:t>Τι είναι η εικαστική ψυχοθεραπεία;</a:t>
            </a:r>
          </a:p>
          <a:p>
            <a:pPr marL="0" indent="0">
              <a:buNone/>
            </a:pPr>
            <a:r>
              <a:rPr lang="el-GR" dirty="0" smtClean="0"/>
              <a:t>Είναι </a:t>
            </a:r>
            <a:r>
              <a:rPr lang="el-GR" dirty="0"/>
              <a:t>μια μορφή ψυχοθεραπείας που αξιοποιεί την καλλιτεχνική δημιουργία του ατόμου  με σκοπό θεραπευτικό. Η εικαστική θεραπεία βασίζεται στην αρχή ότι μέσα από την  τέχνη ο άνθρωπος έχει την ικανότητα να προβάλει τις εσωτερικές του καταστάσεις, την προσωπικότητα, τα ενδιαφέροντά του σε απεικονιστική (εικαστική ) μορφή. Καθώς απεικονίζει αυτές τις εσωτερικές εμπειρίες αναπτύσσεται και η δυνατότητά του να τις συνειδητοποιεί, να τις επεξεργάζεται και να τις εκφράζει </a:t>
            </a:r>
            <a:r>
              <a:rPr lang="el-GR" dirty="0" smtClean="0"/>
              <a:t>λεκτικά.</a:t>
            </a:r>
          </a:p>
          <a:p>
            <a:r>
              <a:rPr lang="el-GR" dirty="0"/>
              <a:t>Υπάρχει μεγάλη παράδοση εφαρμογής  της εικαστικής θεραπείας  σε ανθρώπους με ψυχιατρική εμπειρία.</a:t>
            </a:r>
          </a:p>
          <a:p>
            <a:r>
              <a:rPr lang="el-GR" dirty="0">
                <a:solidFill>
                  <a:schemeClr val="accent1">
                    <a:lumMod val="50000"/>
                  </a:schemeClr>
                </a:solidFill>
              </a:rPr>
              <a:t>Τι προσφέρει η Εικαστική θεραπεία στον </a:t>
            </a:r>
            <a:r>
              <a:rPr lang="el-GR" dirty="0" smtClean="0">
                <a:solidFill>
                  <a:schemeClr val="accent1">
                    <a:lumMod val="50000"/>
                  </a:schemeClr>
                </a:solidFill>
              </a:rPr>
              <a:t>λήπτη </a:t>
            </a:r>
            <a:r>
              <a:rPr lang="el-GR" dirty="0">
                <a:solidFill>
                  <a:schemeClr val="accent1">
                    <a:lumMod val="50000"/>
                  </a:schemeClr>
                </a:solidFill>
              </a:rPr>
              <a:t>υπηρεσιών ψυχικής υγείας </a:t>
            </a:r>
          </a:p>
          <a:p>
            <a:pPr marL="0" indent="0">
              <a:buNone/>
            </a:pPr>
            <a:r>
              <a:rPr lang="el-GR" dirty="0"/>
              <a:t>Χειρισμό του άγχους, εμπιστοσύνη στον εαυτό, αύξηση της ανεξαρτησίας και της αυτοεκτίμησης,  έκφραση, έκφραση της εμπειρίας της ψυχικής αρρώστιας,  εμπιστοσύνη στον εαυτό και στους άλλους, επικοινωνιακές δεξιότητες, χαρά, σύνδεση με την εσωτερική πηγή δημιουργικότητας. </a:t>
            </a:r>
          </a:p>
          <a:p>
            <a:pPr marL="0" indent="0">
              <a:buNone/>
            </a:pPr>
            <a:r>
              <a:rPr lang="el-GR" dirty="0"/>
              <a:t>Με την καλλιτεχνική δημιουργία, ο ψυχικά πάσχων ανακτά ένα βασικό μέσο </a:t>
            </a:r>
            <a:r>
              <a:rPr lang="el-GR" dirty="0" err="1"/>
              <a:t>αυτοέκφρασης</a:t>
            </a:r>
            <a:r>
              <a:rPr lang="el-GR" dirty="0"/>
              <a:t> και διαλόγου. Αποκτά πρόσβαση στη συμβολική αναπαράσταση της καθημερινότητας, δυνατότητα επεξεργασίας των συγκινήσεών του και πιθανότητα κατανόησης στο τι του έχει συμβεί.  </a:t>
            </a:r>
          </a:p>
          <a:p>
            <a:pPr marL="0" indent="0">
              <a:buNone/>
            </a:pPr>
            <a:endParaRPr lang="el-GR" dirty="0"/>
          </a:p>
        </p:txBody>
      </p:sp>
    </p:spTree>
    <p:extLst>
      <p:ext uri="{BB962C8B-B14F-4D97-AF65-F5344CB8AC3E}">
        <p14:creationId xmlns:p14="http://schemas.microsoft.com/office/powerpoint/2010/main" val="3417277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a:bodyPr>
          <a:lstStyle/>
          <a:p>
            <a:r>
              <a:rPr lang="el-GR" sz="3200" dirty="0">
                <a:solidFill>
                  <a:schemeClr val="accent2">
                    <a:lumMod val="50000"/>
                  </a:schemeClr>
                </a:solidFill>
                <a:effectLst>
                  <a:outerShdw blurRad="38100" dist="38100" dir="2700000" algn="tl">
                    <a:srgbClr val="000000">
                      <a:alpha val="43137"/>
                    </a:srgbClr>
                  </a:outerShdw>
                </a:effectLst>
              </a:rPr>
              <a:t>Η ζωή, </a:t>
            </a:r>
            <a:r>
              <a:rPr lang="el-GR" sz="3200" dirty="0" smtClean="0">
                <a:solidFill>
                  <a:schemeClr val="accent2">
                    <a:lumMod val="50000"/>
                  </a:schemeClr>
                </a:solidFill>
                <a:effectLst>
                  <a:outerShdw blurRad="38100" dist="38100" dir="2700000" algn="tl">
                    <a:srgbClr val="000000">
                      <a:alpha val="43137"/>
                    </a:srgbClr>
                  </a:outerShdw>
                </a:effectLst>
              </a:rPr>
              <a:t>και το </a:t>
            </a:r>
            <a:r>
              <a:rPr lang="el-GR" sz="3200" dirty="0">
                <a:solidFill>
                  <a:schemeClr val="accent2">
                    <a:lumMod val="50000"/>
                  </a:schemeClr>
                </a:solidFill>
                <a:effectLst>
                  <a:outerShdw blurRad="38100" dist="38100" dir="2700000" algn="tl">
                    <a:srgbClr val="000000">
                      <a:alpha val="43137"/>
                    </a:srgbClr>
                  </a:outerShdw>
                </a:effectLst>
              </a:rPr>
              <a:t>έργο </a:t>
            </a:r>
            <a:r>
              <a:rPr lang="el-GR" sz="3200" dirty="0" smtClean="0">
                <a:solidFill>
                  <a:schemeClr val="accent2">
                    <a:lumMod val="50000"/>
                  </a:schemeClr>
                </a:solidFill>
                <a:effectLst>
                  <a:outerShdw blurRad="38100" dist="38100" dir="2700000" algn="tl">
                    <a:srgbClr val="000000">
                      <a:alpha val="43137"/>
                    </a:srgbClr>
                  </a:outerShdw>
                </a:effectLst>
              </a:rPr>
              <a:t>του Μουνκ </a:t>
            </a:r>
            <a:br>
              <a:rPr lang="el-GR" sz="3200" dirty="0" smtClean="0">
                <a:solidFill>
                  <a:schemeClr val="accent2">
                    <a:lumMod val="50000"/>
                  </a:schemeClr>
                </a:solidFill>
                <a:effectLst>
                  <a:outerShdw blurRad="38100" dist="38100" dir="2700000" algn="tl">
                    <a:srgbClr val="000000">
                      <a:alpha val="43137"/>
                    </a:srgbClr>
                  </a:outerShdw>
                </a:effectLst>
              </a:rPr>
            </a:br>
            <a:r>
              <a:rPr lang="el-GR" sz="3200" dirty="0" smtClean="0">
                <a:solidFill>
                  <a:schemeClr val="accent2">
                    <a:lumMod val="50000"/>
                  </a:schemeClr>
                </a:solidFill>
                <a:effectLst>
                  <a:outerShdw blurRad="38100" dist="38100" dir="2700000" algn="tl">
                    <a:srgbClr val="000000">
                      <a:alpha val="43137"/>
                    </a:srgbClr>
                  </a:outerShdw>
                </a:effectLst>
              </a:rPr>
              <a:t>στη Λέσχη Ψυχαγωγίας Άμφισσας</a:t>
            </a:r>
            <a:endParaRPr lang="el-GR" sz="3200" dirty="0">
              <a:solidFill>
                <a:schemeClr val="accent2">
                  <a:lumMod val="50000"/>
                </a:schemeClr>
              </a:solidFill>
              <a:effectLst>
                <a:outerShdw blurRad="38100" dist="38100" dir="2700000" algn="tl">
                  <a:srgbClr val="000000">
                    <a:alpha val="43137"/>
                  </a:srgbClr>
                </a:outerShdw>
              </a:effectLst>
            </a:endParaRPr>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9153" y="1825625"/>
            <a:ext cx="2005694" cy="4351338"/>
          </a:xfrm>
        </p:spPr>
      </p:pic>
    </p:spTree>
    <p:extLst>
      <p:ext uri="{BB962C8B-B14F-4D97-AF65-F5344CB8AC3E}">
        <p14:creationId xmlns:p14="http://schemas.microsoft.com/office/powerpoint/2010/main" val="3978992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3" name="Τίτλος 2"/>
          <p:cNvSpPr>
            <a:spLocks noGrp="1"/>
          </p:cNvSpPr>
          <p:nvPr>
            <p:ph type="title"/>
          </p:nvPr>
        </p:nvSpPr>
        <p:spPr>
          <a:solidFill>
            <a:srgbClr val="F2A16A"/>
          </a:solidFill>
        </p:spPr>
        <p:txBody>
          <a:bodyPr/>
          <a:lstStyle/>
          <a:p>
            <a:r>
              <a:rPr lang="el-GR" sz="3200" dirty="0" smtClean="0">
                <a:solidFill>
                  <a:schemeClr val="accent5">
                    <a:lumMod val="50000"/>
                  </a:schemeClr>
                </a:solidFill>
                <a:effectLst>
                  <a:outerShdw blurRad="38100" dist="38100" dir="2700000" algn="tl">
                    <a:srgbClr val="000000">
                      <a:alpha val="43137"/>
                    </a:srgbClr>
                  </a:outerShdw>
                </a:effectLst>
              </a:rPr>
              <a:t>Τι είναι η Λέσχη</a:t>
            </a:r>
            <a:r>
              <a:rPr lang="el-GR" dirty="0" smtClean="0"/>
              <a:t/>
            </a:r>
            <a:br>
              <a:rPr lang="el-GR" dirty="0" smtClean="0"/>
            </a:br>
            <a:endParaRPr lang="el-GR" dirty="0"/>
          </a:p>
        </p:txBody>
      </p:sp>
      <p:sp>
        <p:nvSpPr>
          <p:cNvPr id="4" name="Θέση περιεχομένου 3"/>
          <p:cNvSpPr>
            <a:spLocks noGrp="1"/>
          </p:cNvSpPr>
          <p:nvPr>
            <p:ph idx="1"/>
          </p:nvPr>
        </p:nvSpPr>
        <p:spPr>
          <a:xfrm>
            <a:off x="628650" y="1690689"/>
            <a:ext cx="7886700" cy="4351338"/>
          </a:xfrm>
        </p:spPr>
        <p:txBody>
          <a:bodyPr>
            <a:normAutofit/>
          </a:bodyPr>
          <a:lstStyle/>
          <a:p>
            <a:r>
              <a:rPr lang="el-GR" sz="2400" dirty="0" smtClean="0"/>
              <a:t>Η </a:t>
            </a:r>
            <a:r>
              <a:rPr lang="el-GR" sz="2400" dirty="0"/>
              <a:t>Λέσχη Ψυχαγωγίας Άμφισσας, </a:t>
            </a:r>
            <a:r>
              <a:rPr lang="el-GR" sz="2400" dirty="0" smtClean="0"/>
              <a:t>είναι ένας μεταβατικός </a:t>
            </a:r>
            <a:r>
              <a:rPr lang="el-GR" sz="2400" dirty="0"/>
              <a:t>χώρο από το σπίτι στην κοινότητα που προσφέρει θεραπεία μέσα από δημιουργικούς δρόμους, κυρίως μέσω της εικαστικής θεραπείας. </a:t>
            </a:r>
            <a:endParaRPr lang="el-GR" sz="2400" dirty="0" smtClean="0"/>
          </a:p>
          <a:p>
            <a:r>
              <a:rPr lang="el-GR" sz="2400" dirty="0" smtClean="0"/>
              <a:t>Συμμετέχουν </a:t>
            </a:r>
            <a:r>
              <a:rPr lang="el-GR" sz="2400" dirty="0"/>
              <a:t>λήπτες υπηρεσιών ψυχικής υγείας που μένουν στα προστατευμένα διαμερίσματα των Μονάδων Ψυχοκοινωνικής Αποκατάστασης της Εταιρίας Κοινωνικής Ψυχιατρικής και Ψυχικής Υγείας στη Φωκίδα.</a:t>
            </a:r>
          </a:p>
          <a:p>
            <a:endParaRPr lang="el-GR" sz="2400" dirty="0"/>
          </a:p>
        </p:txBody>
      </p:sp>
    </p:spTree>
    <p:extLst>
      <p:ext uri="{BB962C8B-B14F-4D97-AF65-F5344CB8AC3E}">
        <p14:creationId xmlns:p14="http://schemas.microsoft.com/office/powerpoint/2010/main" val="2200244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solidFill>
                  <a:schemeClr val="accent5">
                    <a:lumMod val="50000"/>
                  </a:schemeClr>
                </a:solidFill>
                <a:effectLst>
                  <a:outerShdw blurRad="38100" dist="38100" dir="2700000" algn="tl">
                    <a:srgbClr val="000000">
                      <a:alpha val="43137"/>
                    </a:srgbClr>
                  </a:outerShdw>
                </a:effectLst>
              </a:rPr>
              <a:t>Έργα τέχνης στη Λέσχη</a:t>
            </a:r>
            <a:r>
              <a:rPr lang="el-GR" sz="2400" dirty="0" smtClean="0"/>
              <a:t>…</a:t>
            </a:r>
            <a:br>
              <a:rPr lang="el-GR" sz="2400" dirty="0" smtClean="0"/>
            </a:br>
            <a:r>
              <a:rPr lang="el-GR" sz="2400" dirty="0" smtClean="0"/>
              <a:t/>
            </a:r>
            <a:br>
              <a:rPr lang="el-GR" sz="2400" dirty="0" smtClean="0"/>
            </a:br>
            <a:r>
              <a:rPr lang="el-GR" sz="2400" b="1" dirty="0" smtClean="0">
                <a:solidFill>
                  <a:srgbClr val="002060"/>
                </a:solidFill>
              </a:rPr>
              <a:t>Στόχος</a:t>
            </a:r>
            <a:endParaRPr lang="el-GR" sz="2400" b="1" dirty="0">
              <a:solidFill>
                <a:srgbClr val="002060"/>
              </a:solidFill>
            </a:endParaRPr>
          </a:p>
        </p:txBody>
      </p:sp>
      <p:sp>
        <p:nvSpPr>
          <p:cNvPr id="3" name="Θέση περιεχομένου 2"/>
          <p:cNvSpPr>
            <a:spLocks noGrp="1"/>
          </p:cNvSpPr>
          <p:nvPr>
            <p:ph idx="1"/>
          </p:nvPr>
        </p:nvSpPr>
        <p:spPr/>
        <p:txBody>
          <a:bodyPr/>
          <a:lstStyle/>
          <a:p>
            <a:r>
              <a:rPr lang="el-GR" dirty="0" smtClean="0"/>
              <a:t>Να </a:t>
            </a:r>
            <a:r>
              <a:rPr lang="el-GR" dirty="0"/>
              <a:t>γνωρίσουν τα μέλη διάσημα έργα τέχνης, να εκτιμήσουν την τέχνη, </a:t>
            </a:r>
            <a:r>
              <a:rPr lang="el-GR" dirty="0" smtClean="0"/>
              <a:t>να έρθουν σε επαφή με νέες τεχνοτροπίες, να αναδημιουργήσουν έργα τέχνης.</a:t>
            </a:r>
          </a:p>
          <a:p>
            <a:r>
              <a:rPr lang="el-GR" dirty="0"/>
              <a:t>Ν</a:t>
            </a:r>
            <a:r>
              <a:rPr lang="el-GR" dirty="0" smtClean="0"/>
              <a:t>α </a:t>
            </a:r>
            <a:r>
              <a:rPr lang="el-GR" dirty="0"/>
              <a:t>εκφραστούν </a:t>
            </a:r>
            <a:r>
              <a:rPr lang="el-GR" dirty="0" smtClean="0"/>
              <a:t>δημιουργικά και καλλιτεχνικά</a:t>
            </a:r>
          </a:p>
          <a:p>
            <a:r>
              <a:rPr lang="el-GR" dirty="0" smtClean="0"/>
              <a:t>Να παρατηρούν, να συγκρίνουν, να διακρίνουν διαφορές</a:t>
            </a:r>
          </a:p>
          <a:p>
            <a:r>
              <a:rPr lang="el-GR" dirty="0" smtClean="0"/>
              <a:t>Να πειραματιστούν , να αναζητήσουν λύσεις, να αποκτήσουν εμπειρίες, να αυτοσχεδιάσουν, να εμπνευστούν.</a:t>
            </a:r>
          </a:p>
          <a:p>
            <a:r>
              <a:rPr lang="el-GR" dirty="0" smtClean="0"/>
              <a:t>Να δημιουργηθεί ένας διάλογος ανάμεσα στο έργο και στο μέλος προσωπικά και συλλογικά.</a:t>
            </a:r>
          </a:p>
          <a:p>
            <a:r>
              <a:rPr lang="el-GR" dirty="0" smtClean="0"/>
              <a:t>Να εκφράσουν συναισθήματα, σκέψεις, εμπειρίες.</a:t>
            </a:r>
          </a:p>
          <a:p>
            <a:r>
              <a:rPr lang="el-GR" dirty="0" smtClean="0"/>
              <a:t>Να </a:t>
            </a:r>
            <a:r>
              <a:rPr lang="el-GR" dirty="0"/>
              <a:t>δημιουργηθεί κλίμα συνεργασίας και ομαδικότητα</a:t>
            </a:r>
          </a:p>
          <a:p>
            <a:endParaRPr lang="el-GR" dirty="0"/>
          </a:p>
        </p:txBody>
      </p:sp>
    </p:spTree>
    <p:extLst>
      <p:ext uri="{BB962C8B-B14F-4D97-AF65-F5344CB8AC3E}">
        <p14:creationId xmlns:p14="http://schemas.microsoft.com/office/powerpoint/2010/main" val="188846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z="3200" dirty="0" smtClean="0">
                <a:solidFill>
                  <a:srgbClr val="002060"/>
                </a:solidFill>
                <a:effectLst>
                  <a:outerShdw blurRad="38100" dist="38100" dir="2700000" algn="tl">
                    <a:srgbClr val="000000">
                      <a:alpha val="43137"/>
                    </a:srgbClr>
                  </a:outerShdw>
                </a:effectLst>
              </a:rPr>
              <a:t>Η διαδικασία</a:t>
            </a:r>
            <a:r>
              <a:rPr lang="el-GR" dirty="0" smtClean="0"/>
              <a:t/>
            </a:r>
            <a:br>
              <a:rPr lang="el-GR" dirty="0" smtClean="0"/>
            </a:br>
            <a:endParaRPr lang="el-GR" dirty="0"/>
          </a:p>
        </p:txBody>
      </p:sp>
      <p:sp>
        <p:nvSpPr>
          <p:cNvPr id="5" name="Θέση περιεχομένου 4"/>
          <p:cNvSpPr>
            <a:spLocks noGrp="1"/>
          </p:cNvSpPr>
          <p:nvPr>
            <p:ph idx="1"/>
          </p:nvPr>
        </p:nvSpPr>
        <p:spPr/>
        <p:txBody>
          <a:bodyPr/>
          <a:lstStyle/>
          <a:p>
            <a:r>
              <a:rPr lang="el-GR" sz="2400" dirty="0" smtClean="0"/>
              <a:t>Με τη </a:t>
            </a:r>
            <a:r>
              <a:rPr lang="el-GR" sz="2400" dirty="0"/>
              <a:t>βοήθεια βιβλίων και του διαδικτύου παρουσίασα στα μέλη της Λέσχης </a:t>
            </a:r>
            <a:r>
              <a:rPr lang="el-GR" sz="2400" dirty="0" smtClean="0"/>
              <a:t>τη </a:t>
            </a:r>
            <a:r>
              <a:rPr lang="el-GR" sz="2400" dirty="0"/>
              <a:t>ζωή και το έργο του καλλιτέχνη</a:t>
            </a:r>
            <a:r>
              <a:rPr lang="el-GR" sz="2400" dirty="0" smtClean="0"/>
              <a:t>.</a:t>
            </a:r>
          </a:p>
          <a:p>
            <a:pPr marL="0" indent="0">
              <a:buNone/>
            </a:pPr>
            <a:endParaRPr lang="el-GR" sz="2400" dirty="0" smtClean="0"/>
          </a:p>
          <a:p>
            <a:r>
              <a:rPr lang="el-GR" sz="2400" dirty="0" smtClean="0"/>
              <a:t>Στη συνέχεια, </a:t>
            </a:r>
            <a:r>
              <a:rPr lang="el-GR" sz="2400" dirty="0"/>
              <a:t>εστιάσαμε στο έργο «Κραυγή» και όλοι οι συμμετέχοντες καλέστηκαν να απαντήσουν στα ερωτήματα: </a:t>
            </a:r>
            <a:endParaRPr lang="el-GR" sz="2400" dirty="0" smtClean="0"/>
          </a:p>
          <a:p>
            <a:pPr marL="0" indent="0">
              <a:buNone/>
            </a:pPr>
            <a:endParaRPr lang="el-GR" sz="2400" dirty="0" smtClean="0"/>
          </a:p>
          <a:p>
            <a:pPr>
              <a:buFont typeface="Wingdings" panose="05000000000000000000" pitchFamily="2" charset="2"/>
              <a:buChar char="ü"/>
            </a:pPr>
            <a:r>
              <a:rPr lang="el-GR" sz="2400" u="sng" dirty="0" smtClean="0"/>
              <a:t>«Ποια συναισθήματα </a:t>
            </a:r>
            <a:r>
              <a:rPr lang="el-GR" sz="2400" u="sng" dirty="0"/>
              <a:t>εκφράζει το </a:t>
            </a:r>
            <a:r>
              <a:rPr lang="el-GR" sz="2400" u="sng" dirty="0" smtClean="0"/>
              <a:t>έργο;»</a:t>
            </a:r>
          </a:p>
          <a:p>
            <a:pPr>
              <a:buFont typeface="Wingdings" panose="05000000000000000000" pitchFamily="2" charset="2"/>
              <a:buChar char="ü"/>
            </a:pPr>
            <a:r>
              <a:rPr lang="el-GR" sz="2400" u="sng" dirty="0" smtClean="0"/>
              <a:t> «Τι </a:t>
            </a:r>
            <a:r>
              <a:rPr lang="el-GR" sz="2400" u="sng" dirty="0"/>
              <a:t>μας κάνει να νιώθουμε </a:t>
            </a:r>
            <a:r>
              <a:rPr lang="el-GR" sz="2400" u="sng" dirty="0" smtClean="0"/>
              <a:t>έτσι;».</a:t>
            </a:r>
            <a:endParaRPr lang="el-GR" sz="2400" u="sng" dirty="0"/>
          </a:p>
          <a:p>
            <a:pPr marL="0" indent="0">
              <a:buNone/>
            </a:pPr>
            <a:endParaRPr lang="el-GR" dirty="0"/>
          </a:p>
        </p:txBody>
      </p:sp>
    </p:spTree>
    <p:extLst>
      <p:ext uri="{BB962C8B-B14F-4D97-AF65-F5344CB8AC3E}">
        <p14:creationId xmlns:p14="http://schemas.microsoft.com/office/powerpoint/2010/main" val="159846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z="3200" dirty="0" smtClean="0">
                <a:solidFill>
                  <a:schemeClr val="accent1">
                    <a:lumMod val="50000"/>
                  </a:schemeClr>
                </a:solidFill>
                <a:effectLst>
                  <a:outerShdw blurRad="38100" dist="38100" dir="2700000" algn="tl">
                    <a:srgbClr val="000000">
                      <a:alpha val="43137"/>
                    </a:srgbClr>
                  </a:outerShdw>
                </a:effectLst>
              </a:rPr>
              <a:t>Απάντησαν λοιπόν ότι το έργο εκφράζει: </a:t>
            </a:r>
            <a:r>
              <a:rPr lang="el-GR" dirty="0" smtClean="0"/>
              <a:t/>
            </a:r>
            <a:br>
              <a:rPr lang="el-GR" dirty="0" smtClean="0"/>
            </a:br>
            <a:endParaRPr lang="el-GR" dirty="0"/>
          </a:p>
        </p:txBody>
      </p:sp>
      <p:sp>
        <p:nvSpPr>
          <p:cNvPr id="5" name="Θέση περιεχομένου 4"/>
          <p:cNvSpPr>
            <a:spLocks noGrp="1"/>
          </p:cNvSpPr>
          <p:nvPr>
            <p:ph sz="half" idx="1"/>
          </p:nvPr>
        </p:nvSpPr>
        <p:spPr/>
        <p:txBody>
          <a:bodyPr>
            <a:normAutofit fontScale="92500"/>
          </a:bodyPr>
          <a:lstStyle/>
          <a:p>
            <a:r>
              <a:rPr lang="el-GR" sz="3000" dirty="0" smtClean="0"/>
              <a:t>Τρόμο</a:t>
            </a:r>
          </a:p>
          <a:p>
            <a:r>
              <a:rPr lang="el-GR" sz="3000" dirty="0" smtClean="0"/>
              <a:t>Απόγνωση</a:t>
            </a:r>
          </a:p>
          <a:p>
            <a:r>
              <a:rPr lang="el-GR" sz="3000" dirty="0" smtClean="0"/>
              <a:t>Φόβο</a:t>
            </a:r>
          </a:p>
          <a:p>
            <a:r>
              <a:rPr lang="el-GR" sz="3000" dirty="0" smtClean="0"/>
              <a:t>Αγωνία</a:t>
            </a:r>
          </a:p>
          <a:p>
            <a:r>
              <a:rPr lang="el-GR" sz="3000" dirty="0" smtClean="0"/>
              <a:t>Άγχος</a:t>
            </a:r>
          </a:p>
          <a:p>
            <a:r>
              <a:rPr lang="el-GR" sz="3000" dirty="0" smtClean="0"/>
              <a:t>Ανημποριά</a:t>
            </a:r>
          </a:p>
          <a:p>
            <a:r>
              <a:rPr lang="el-GR" sz="3000" dirty="0"/>
              <a:t>Κ</a:t>
            </a:r>
            <a:r>
              <a:rPr lang="el-GR" sz="3000" dirty="0" smtClean="0"/>
              <a:t>αταστροφή </a:t>
            </a:r>
            <a:endParaRPr lang="el-GR" sz="3000" dirty="0"/>
          </a:p>
          <a:p>
            <a:endParaRPr lang="el-GR" dirty="0"/>
          </a:p>
        </p:txBody>
      </p:sp>
      <p:sp>
        <p:nvSpPr>
          <p:cNvPr id="6" name="Θέση περιεχομένου 5"/>
          <p:cNvSpPr>
            <a:spLocks noGrp="1"/>
          </p:cNvSpPr>
          <p:nvPr>
            <p:ph sz="half" idx="2"/>
          </p:nvPr>
        </p:nvSpPr>
        <p:spPr/>
        <p:txBody>
          <a:bodyPr>
            <a:normAutofit fontScale="92500"/>
          </a:bodyPr>
          <a:lstStyle/>
          <a:p>
            <a:r>
              <a:rPr lang="el-GR" dirty="0"/>
              <a:t>Ο Φίλιπ </a:t>
            </a:r>
            <a:r>
              <a:rPr lang="el-GR" dirty="0" err="1"/>
              <a:t>Χουκ</a:t>
            </a:r>
            <a:r>
              <a:rPr lang="el-GR" dirty="0"/>
              <a:t>, μέλος του </a:t>
            </a:r>
            <a:r>
              <a:rPr lang="el-GR" dirty="0" err="1"/>
              <a:t>δ.σ</a:t>
            </a:r>
            <a:r>
              <a:rPr lang="el-GR" dirty="0"/>
              <a:t> και ανώτερο στέλεχος στο τμήμα Ιμπρεσιονισμού και Μοντέρνας Τέχνης του </a:t>
            </a:r>
            <a:r>
              <a:rPr lang="el-GR" dirty="0" err="1"/>
              <a:t>Sotheby’s</a:t>
            </a:r>
            <a:r>
              <a:rPr lang="el-GR" dirty="0"/>
              <a:t>, σε άρθρο του για τον πολυτελή κατάλογο της </a:t>
            </a:r>
            <a:r>
              <a:rPr lang="el-GR" dirty="0" smtClean="0"/>
              <a:t>δημοπρασίας το 2012 ισχυρίζεται </a:t>
            </a:r>
            <a:r>
              <a:rPr lang="el-GR" dirty="0"/>
              <a:t>ότι είναι </a:t>
            </a:r>
            <a:r>
              <a:rPr lang="el-GR" dirty="0" smtClean="0"/>
              <a:t> </a:t>
            </a:r>
            <a:r>
              <a:rPr lang="el-GR" dirty="0"/>
              <a:t>το δεύτερο πιο άμεσα αναγνωρίσιμο έργο τέχνης μετά τη </a:t>
            </a:r>
            <a:r>
              <a:rPr lang="el-GR" dirty="0" smtClean="0"/>
              <a:t>«Μόνα Λίζα</a:t>
            </a:r>
            <a:r>
              <a:rPr lang="el-GR" u="sng" dirty="0" smtClean="0"/>
              <a:t>»: «Η Κραυγή </a:t>
            </a:r>
            <a:r>
              <a:rPr lang="el-GR" u="sng" dirty="0"/>
              <a:t>είναι η εικόνα που προκάλεσε χιλιάδες ερμηνείες. Είναι η απόλυτη ενσάρκωση του φόβου, της αγωνίας και της αποξένωσης. Έχει καταλήξει να συμβολίζει την αρνητική συναισθηματική αντίδραση σχεδόν στα </a:t>
            </a:r>
            <a:r>
              <a:rPr lang="el-GR" u="sng" dirty="0" smtClean="0"/>
              <a:t>πάντα».</a:t>
            </a:r>
            <a:endParaRPr lang="el-GR" u="sng" dirty="0"/>
          </a:p>
          <a:p>
            <a:endParaRPr lang="el-GR" u="sng" dirty="0"/>
          </a:p>
        </p:txBody>
      </p:sp>
    </p:spTree>
    <p:extLst>
      <p:ext uri="{BB962C8B-B14F-4D97-AF65-F5344CB8AC3E}">
        <p14:creationId xmlns:p14="http://schemas.microsoft.com/office/powerpoint/2010/main" val="368811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 Τι μας κάνει να νιώθουμε </a:t>
            </a:r>
            <a:r>
              <a:rPr lang="el-GR" dirty="0" smtClean="0"/>
              <a:t>έτσι;» </a:t>
            </a:r>
            <a:r>
              <a:rPr lang="el-GR" dirty="0"/>
              <a:t/>
            </a:r>
            <a:br>
              <a:rPr lang="el-GR" dirty="0"/>
            </a:br>
            <a:endParaRPr lang="el-GR" dirty="0"/>
          </a:p>
        </p:txBody>
      </p:sp>
      <p:sp>
        <p:nvSpPr>
          <p:cNvPr id="6" name="Θέση περιεχομένου 5"/>
          <p:cNvSpPr>
            <a:spLocks noGrp="1"/>
          </p:cNvSpPr>
          <p:nvPr>
            <p:ph idx="1"/>
          </p:nvPr>
        </p:nvSpPr>
        <p:spPr>
          <a:xfrm>
            <a:off x="827584" y="1196752"/>
            <a:ext cx="7886700" cy="5328592"/>
          </a:xfrm>
        </p:spPr>
        <p:txBody>
          <a:bodyPr>
            <a:normAutofit lnSpcReduction="10000"/>
          </a:bodyPr>
          <a:lstStyle/>
          <a:p>
            <a:r>
              <a:rPr lang="el-GR" dirty="0" smtClean="0"/>
              <a:t>όταν </a:t>
            </a:r>
            <a:r>
              <a:rPr lang="el-GR" dirty="0"/>
              <a:t>με </a:t>
            </a:r>
            <a:r>
              <a:rPr lang="el-GR" dirty="0" smtClean="0"/>
              <a:t>αδικούν</a:t>
            </a:r>
          </a:p>
          <a:p>
            <a:r>
              <a:rPr lang="el-GR" dirty="0" smtClean="0"/>
              <a:t>όταν </a:t>
            </a:r>
            <a:r>
              <a:rPr lang="el-GR" dirty="0"/>
              <a:t>βλέπω τρομακτικές ταινίες στο σινεμά ή στην </a:t>
            </a:r>
            <a:r>
              <a:rPr lang="el-GR" dirty="0" smtClean="0"/>
              <a:t>τηλεόραση</a:t>
            </a:r>
          </a:p>
          <a:p>
            <a:r>
              <a:rPr lang="el-GR" dirty="0" smtClean="0"/>
              <a:t>όταν </a:t>
            </a:r>
            <a:r>
              <a:rPr lang="el-GR" dirty="0"/>
              <a:t>με πειράζει ο κόσμος </a:t>
            </a:r>
            <a:r>
              <a:rPr lang="el-GR" dirty="0" smtClean="0"/>
              <a:t>εδώ</a:t>
            </a:r>
          </a:p>
          <a:p>
            <a:r>
              <a:rPr lang="el-GR" dirty="0" smtClean="0"/>
              <a:t>όταν </a:t>
            </a:r>
            <a:r>
              <a:rPr lang="el-GR" dirty="0"/>
              <a:t>φωνάζει ο κος Θανάσης στο </a:t>
            </a:r>
            <a:r>
              <a:rPr lang="el-GR" dirty="0" smtClean="0"/>
              <a:t>σπίτι</a:t>
            </a:r>
          </a:p>
          <a:p>
            <a:r>
              <a:rPr lang="el-GR" dirty="0" smtClean="0"/>
              <a:t>όταν </a:t>
            </a:r>
            <a:r>
              <a:rPr lang="el-GR" dirty="0"/>
              <a:t>δεν με </a:t>
            </a:r>
            <a:r>
              <a:rPr lang="el-GR" dirty="0" smtClean="0"/>
              <a:t>σέβονται</a:t>
            </a:r>
          </a:p>
          <a:p>
            <a:r>
              <a:rPr lang="el-GR" dirty="0" smtClean="0"/>
              <a:t>όταν πονάω</a:t>
            </a:r>
          </a:p>
          <a:p>
            <a:r>
              <a:rPr lang="el-GR" dirty="0" smtClean="0"/>
              <a:t>όταν φοβάμαι</a:t>
            </a:r>
          </a:p>
          <a:p>
            <a:r>
              <a:rPr lang="el-GR" dirty="0" smtClean="0"/>
              <a:t> </a:t>
            </a:r>
            <a:r>
              <a:rPr lang="el-GR" dirty="0"/>
              <a:t>όταν </a:t>
            </a:r>
            <a:r>
              <a:rPr lang="el-GR" dirty="0" smtClean="0"/>
              <a:t>τρομάζω</a:t>
            </a:r>
            <a:endParaRPr lang="el-GR" dirty="0"/>
          </a:p>
          <a:p>
            <a:r>
              <a:rPr lang="el-GR" dirty="0" smtClean="0"/>
              <a:t> όταν </a:t>
            </a:r>
            <a:r>
              <a:rPr lang="el-GR" dirty="0"/>
              <a:t>μου σπάνε τα </a:t>
            </a:r>
            <a:r>
              <a:rPr lang="el-GR" dirty="0" smtClean="0"/>
              <a:t>δόντια</a:t>
            </a:r>
          </a:p>
          <a:p>
            <a:r>
              <a:rPr lang="el-GR" dirty="0" smtClean="0"/>
              <a:t> όταν </a:t>
            </a:r>
            <a:r>
              <a:rPr lang="el-GR" dirty="0"/>
              <a:t>με γαβγίζουν τα </a:t>
            </a:r>
            <a:r>
              <a:rPr lang="el-GR" dirty="0" smtClean="0"/>
              <a:t>σκυλιά</a:t>
            </a:r>
          </a:p>
          <a:p>
            <a:r>
              <a:rPr lang="el-GR" dirty="0" smtClean="0"/>
              <a:t> </a:t>
            </a:r>
            <a:r>
              <a:rPr lang="el-GR" dirty="0"/>
              <a:t>όταν ανησυχώ για νέα </a:t>
            </a:r>
            <a:r>
              <a:rPr lang="el-GR" dirty="0" smtClean="0"/>
              <a:t>πράγματα</a:t>
            </a:r>
          </a:p>
          <a:p>
            <a:r>
              <a:rPr lang="el-GR" dirty="0" smtClean="0"/>
              <a:t>όταν </a:t>
            </a:r>
            <a:r>
              <a:rPr lang="el-GR" dirty="0"/>
              <a:t>έχω αγωνία να έρθουν οι </a:t>
            </a:r>
            <a:r>
              <a:rPr lang="el-GR" dirty="0" smtClean="0"/>
              <a:t>νοσηλευτές</a:t>
            </a:r>
          </a:p>
          <a:p>
            <a:r>
              <a:rPr lang="el-GR" dirty="0" smtClean="0"/>
              <a:t>όταν </a:t>
            </a:r>
            <a:r>
              <a:rPr lang="el-GR" dirty="0"/>
              <a:t>έχω σοβαρό πρόβλημα </a:t>
            </a:r>
            <a:r>
              <a:rPr lang="el-GR" dirty="0" smtClean="0"/>
              <a:t>υγείας</a:t>
            </a:r>
          </a:p>
          <a:p>
            <a:r>
              <a:rPr lang="el-GR" dirty="0" smtClean="0"/>
              <a:t> </a:t>
            </a:r>
            <a:r>
              <a:rPr lang="el-GR" dirty="0"/>
              <a:t>όταν πηγαίνω στο </a:t>
            </a:r>
            <a:r>
              <a:rPr lang="el-GR" dirty="0" smtClean="0"/>
              <a:t>νοσοκομείο</a:t>
            </a:r>
            <a:endParaRPr lang="el-GR" dirty="0"/>
          </a:p>
        </p:txBody>
      </p:sp>
    </p:spTree>
    <p:extLst>
      <p:ext uri="{BB962C8B-B14F-4D97-AF65-F5344CB8AC3E}">
        <p14:creationId xmlns:p14="http://schemas.microsoft.com/office/powerpoint/2010/main" val="235133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243408"/>
            <a:ext cx="7886700" cy="1325563"/>
          </a:xfrm>
        </p:spPr>
        <p:txBody>
          <a:bodyPr/>
          <a:lstStyle/>
          <a:p>
            <a:r>
              <a:rPr lang="el-GR" dirty="0" smtClean="0"/>
              <a:t>Και ακόμη…</a:t>
            </a:r>
            <a:endParaRPr lang="el-GR" dirty="0"/>
          </a:p>
        </p:txBody>
      </p:sp>
      <p:sp>
        <p:nvSpPr>
          <p:cNvPr id="3" name="Θέση περιεχομένου 2"/>
          <p:cNvSpPr>
            <a:spLocks noGrp="1"/>
          </p:cNvSpPr>
          <p:nvPr>
            <p:ph idx="1"/>
          </p:nvPr>
        </p:nvSpPr>
        <p:spPr>
          <a:xfrm>
            <a:off x="628650" y="764704"/>
            <a:ext cx="7886700" cy="5328592"/>
          </a:xfrm>
        </p:spPr>
        <p:txBody>
          <a:bodyPr>
            <a:normAutofit lnSpcReduction="10000"/>
          </a:bodyPr>
          <a:lstStyle/>
          <a:p>
            <a:r>
              <a:rPr lang="el-GR" dirty="0" smtClean="0"/>
              <a:t>όταν πενθώ, </a:t>
            </a:r>
          </a:p>
          <a:p>
            <a:r>
              <a:rPr lang="el-GR" dirty="0" smtClean="0"/>
              <a:t>όταν πέθαναν οι γονείς μου και ο ανιψιός μου</a:t>
            </a:r>
          </a:p>
          <a:p>
            <a:r>
              <a:rPr lang="el-GR" dirty="0" smtClean="0"/>
              <a:t>όταν λυπάμαι</a:t>
            </a:r>
          </a:p>
          <a:p>
            <a:r>
              <a:rPr lang="el-GR" dirty="0" smtClean="0"/>
              <a:t>όταν έχω μανία διώξεως</a:t>
            </a:r>
          </a:p>
          <a:p>
            <a:r>
              <a:rPr lang="el-GR" dirty="0" smtClean="0"/>
              <a:t>όταν ακούω φωνές</a:t>
            </a:r>
          </a:p>
          <a:p>
            <a:r>
              <a:rPr lang="el-GR" dirty="0" smtClean="0"/>
              <a:t>όταν σκέπτομαι αριθμούς</a:t>
            </a:r>
          </a:p>
          <a:p>
            <a:r>
              <a:rPr lang="el-GR" dirty="0" smtClean="0"/>
              <a:t>όταν σκέπτομαι περίεργα πράγματα</a:t>
            </a:r>
          </a:p>
          <a:p>
            <a:r>
              <a:rPr lang="el-GR" dirty="0" smtClean="0"/>
              <a:t>όταν θυμώνω</a:t>
            </a:r>
          </a:p>
          <a:p>
            <a:r>
              <a:rPr lang="el-GR" dirty="0" smtClean="0"/>
              <a:t> όταν έχω τύψεις</a:t>
            </a:r>
          </a:p>
          <a:p>
            <a:r>
              <a:rPr lang="el-GR" dirty="0" smtClean="0"/>
              <a:t>όταν βγαίνουν πράγματα από το παρελθόν, όπως να έχω πολλά μαθήματα, να με κυνηγάν τα παιδιά στο διάλλειμα, να με βρίζουν, οι γονείς να μην μου φέρονται καλά</a:t>
            </a:r>
          </a:p>
          <a:p>
            <a:r>
              <a:rPr lang="el-GR" dirty="0" smtClean="0"/>
              <a:t> όταν  έχω ακεφιά</a:t>
            </a:r>
          </a:p>
          <a:p>
            <a:r>
              <a:rPr lang="el-GR" dirty="0" smtClean="0"/>
              <a:t> όταν έχω στενοχώρια</a:t>
            </a:r>
          </a:p>
          <a:p>
            <a:r>
              <a:rPr lang="el-GR" dirty="0" smtClean="0"/>
              <a:t>όταν έχω άγχος. </a:t>
            </a:r>
          </a:p>
          <a:p>
            <a:endParaRPr lang="el-GR" dirty="0"/>
          </a:p>
        </p:txBody>
      </p:sp>
    </p:spTree>
    <p:extLst>
      <p:ext uri="{BB962C8B-B14F-4D97-AF65-F5344CB8AC3E}">
        <p14:creationId xmlns:p14="http://schemas.microsoft.com/office/powerpoint/2010/main" val="11037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5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2400" dirty="0"/>
              <a:t>Αφού επεξεργαστήκαμε το έργο, ζωγράφισε ο καθένας το δικό του έργο, </a:t>
            </a:r>
            <a:r>
              <a:rPr lang="el-GR" sz="2400" dirty="0" smtClean="0"/>
              <a:t>τη </a:t>
            </a:r>
            <a:r>
              <a:rPr lang="el-GR" sz="2400" dirty="0"/>
              <a:t>δική του «Κραυγή</a:t>
            </a:r>
            <a:r>
              <a:rPr lang="el-GR" sz="2400" dirty="0" smtClean="0"/>
              <a:t>», </a:t>
            </a:r>
            <a:r>
              <a:rPr lang="el-GR" sz="2400" dirty="0"/>
              <a:t>εμπνευσμένη από το έργο του καλλιτέχνη. Με όλα τα έργα δημιουργήσαμε ένα </a:t>
            </a:r>
            <a:r>
              <a:rPr lang="el-GR" sz="2400" dirty="0" err="1"/>
              <a:t>κολάζ</a:t>
            </a:r>
            <a:r>
              <a:rPr lang="el-GR" sz="2400" dirty="0"/>
              <a:t>. </a:t>
            </a:r>
            <a:br>
              <a:rPr lang="el-GR" sz="2400" dirty="0"/>
            </a:b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556792"/>
            <a:ext cx="4536504" cy="5112568"/>
          </a:xfrm>
        </p:spPr>
      </p:pic>
    </p:spTree>
    <p:extLst>
      <p:ext uri="{BB962C8B-B14F-4D97-AF65-F5344CB8AC3E}">
        <p14:creationId xmlns:p14="http://schemas.microsoft.com/office/powerpoint/2010/main" val="12479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lnSpc>
                <a:spcPct val="107000"/>
              </a:lnSpc>
              <a:spcAft>
                <a:spcPts val="800"/>
              </a:spcAft>
            </a:pPr>
            <a:r>
              <a:rPr lang="el-GR"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«Νεκρή μάνα και παιδί» </a:t>
            </a:r>
            <a:r>
              <a:rPr lang="el-GR" dirty="0" smtClean="0">
                <a:effectLst/>
                <a:latin typeface="Calibri" panose="020F0502020204030204" pitchFamily="34" charset="0"/>
                <a:ea typeface="Calibri" panose="020F0502020204030204" pitchFamily="34" charset="0"/>
                <a:cs typeface="Times New Roman" panose="02020603050405020304" pitchFamily="18" charset="0"/>
              </a:rPr>
              <a:t>(1899-1900) λάδι, 100Χ90 εκ.</a:t>
            </a:r>
            <a:br>
              <a:rPr lang="el-GR" dirty="0" smtClean="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6" name="Θέση κειμένου 5"/>
          <p:cNvSpPr>
            <a:spLocks noGrp="1"/>
          </p:cNvSpPr>
          <p:nvPr>
            <p:ph type="body" sz="half" idx="2"/>
          </p:nvPr>
        </p:nvSpPr>
        <p:spPr>
          <a:xfrm>
            <a:off x="629841" y="1844824"/>
            <a:ext cx="2949178" cy="4323928"/>
          </a:xfrm>
        </p:spPr>
        <p:txBody>
          <a:bodyPr>
            <a:normAutofit/>
          </a:bodyPr>
          <a:lstStyle/>
          <a:p>
            <a:pPr>
              <a:lnSpc>
                <a:spcPct val="107000"/>
              </a:lnSpc>
              <a:spcAft>
                <a:spcPts val="800"/>
              </a:spcAft>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 μητέρα του πολύ νέα προσβλήθηκε από φυματίωση και πέθανε σε ηλικία 30 χρονών, λίγο μετά τη γέννηση του πέμπτου παιδιού της. Ο ίδιος ο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Munch</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ήταν τότε πέντε χρονών. Όπως έγραψε αργότερα στο ημερολόγιο του, ποτέ δεν ξέχασε την ατμόσφαιρα που δημιουργήθηκε στην οικογένεια στα χρόνια που ακολούθησαν τον θάνατό της.</a:t>
            </a:r>
          </a:p>
          <a:p>
            <a:endParaRPr lang="el-GR" dirty="0"/>
          </a:p>
        </p:txBody>
      </p:sp>
      <p:pic>
        <p:nvPicPr>
          <p:cNvPr id="7" name="Θέση εικόνας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02" r="22502"/>
          <a:stretch>
            <a:fillRect/>
          </a:stretch>
        </p:blipFill>
        <p:spPr/>
      </p:pic>
    </p:spTree>
    <p:extLst>
      <p:ext uri="{BB962C8B-B14F-4D97-AF65-F5344CB8AC3E}">
        <p14:creationId xmlns:p14="http://schemas.microsoft.com/office/powerpoint/2010/main" val="8555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1196752"/>
            <a:ext cx="3263503" cy="4980211"/>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0498" y="1196752"/>
            <a:ext cx="3263503" cy="4980211"/>
          </a:xfrm>
        </p:spPr>
      </p:pic>
    </p:spTree>
    <p:extLst>
      <p:ext uri="{BB962C8B-B14F-4D97-AF65-F5344CB8AC3E}">
        <p14:creationId xmlns:p14="http://schemas.microsoft.com/office/powerpoint/2010/main" val="361941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1124743"/>
            <a:ext cx="3263503" cy="5052219"/>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0498" y="1124744"/>
            <a:ext cx="3263503" cy="5052219"/>
          </a:xfrm>
        </p:spPr>
      </p:pic>
    </p:spTree>
    <p:extLst>
      <p:ext uri="{BB962C8B-B14F-4D97-AF65-F5344CB8AC3E}">
        <p14:creationId xmlns:p14="http://schemas.microsoft.com/office/powerpoint/2010/main" val="399108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600" y="1340767"/>
            <a:ext cx="3263503" cy="4676071"/>
          </a:xfrm>
        </p:spPr>
      </p:pic>
      <p:pic>
        <p:nvPicPr>
          <p:cNvPr id="11" name="Θέση περιεχομένου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1665501"/>
            <a:ext cx="3302750" cy="4351338"/>
          </a:xfrm>
          <a:scene3d>
            <a:camera prst="orthographicFront">
              <a:rot lat="0" lon="0" rev="5400000"/>
            </a:camera>
            <a:lightRig rig="threePt" dir="t"/>
          </a:scene3d>
        </p:spPr>
      </p:pic>
    </p:spTree>
    <p:extLst>
      <p:ext uri="{BB962C8B-B14F-4D97-AF65-F5344CB8AC3E}">
        <p14:creationId xmlns:p14="http://schemas.microsoft.com/office/powerpoint/2010/main" val="1777673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1825625"/>
            <a:ext cx="3263503" cy="4351338"/>
          </a:xfrm>
        </p:spPr>
      </p:pic>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0498" y="1825625"/>
            <a:ext cx="3263503" cy="4351338"/>
          </a:xfrm>
        </p:spPr>
      </p:pic>
    </p:spTree>
    <p:extLst>
      <p:ext uri="{BB962C8B-B14F-4D97-AF65-F5344CB8AC3E}">
        <p14:creationId xmlns:p14="http://schemas.microsoft.com/office/powerpoint/2010/main" val="292689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2400" dirty="0" smtClean="0">
                <a:solidFill>
                  <a:srgbClr val="002060"/>
                </a:solidFill>
                <a:effectLst>
                  <a:outerShdw blurRad="38100" dist="38100" dir="2700000" algn="tl">
                    <a:srgbClr val="000000">
                      <a:alpha val="43137"/>
                    </a:srgbClr>
                  </a:outerShdw>
                </a:effectLst>
              </a:rPr>
              <a:t>Στη επόμενη συνάντηση δημιουργήσαμε ομαδικά την «Κραυγή»</a:t>
            </a:r>
            <a:endParaRPr lang="el-GR" sz="2400" dirty="0">
              <a:solidFill>
                <a:srgbClr val="002060"/>
              </a:solidFill>
              <a:effectLst>
                <a:outerShdw blurRad="38100" dist="38100" dir="2700000" algn="tl">
                  <a:srgbClr val="000000">
                    <a:alpha val="43137"/>
                  </a:srgbClr>
                </a:outerShdw>
              </a:effectLst>
            </a:endParaRPr>
          </a:p>
        </p:txBody>
      </p:sp>
      <p:pic>
        <p:nvPicPr>
          <p:cNvPr id="8" name="Θέση περιεχομένου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1825625"/>
            <a:ext cx="3263503" cy="4351338"/>
          </a:xfrm>
        </p:spPr>
      </p:pic>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543969"/>
            <a:ext cx="3886200" cy="2914650"/>
          </a:xfrm>
        </p:spPr>
      </p:pic>
    </p:spTree>
    <p:extLst>
      <p:ext uri="{BB962C8B-B14F-4D97-AF65-F5344CB8AC3E}">
        <p14:creationId xmlns:p14="http://schemas.microsoft.com/office/powerpoint/2010/main" val="57535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124744"/>
            <a:ext cx="6480720" cy="5052219"/>
          </a:xfrm>
        </p:spPr>
      </p:pic>
    </p:spTree>
    <p:extLst>
      <p:ext uri="{BB962C8B-B14F-4D97-AF65-F5344CB8AC3E}">
        <p14:creationId xmlns:p14="http://schemas.microsoft.com/office/powerpoint/2010/main" val="213363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1268760"/>
            <a:ext cx="3263503" cy="4908203"/>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1547192"/>
            <a:ext cx="3263503" cy="4351338"/>
          </a:xfrm>
        </p:spPr>
      </p:pic>
    </p:spTree>
    <p:extLst>
      <p:ext uri="{BB962C8B-B14F-4D97-AF65-F5344CB8AC3E}">
        <p14:creationId xmlns:p14="http://schemas.microsoft.com/office/powerpoint/2010/main" val="199566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3"/>
          <p:cNvSpPr>
            <a:spLocks noGrp="1"/>
          </p:cNvSpPr>
          <p:nvPr>
            <p:ph type="title"/>
          </p:nvPr>
        </p:nvSpPr>
        <p:spPr/>
        <p:txBody>
          <a:bodyPr>
            <a:normAutofit/>
          </a:bodyPr>
          <a:lstStyle/>
          <a:p>
            <a:r>
              <a:rPr lang="el-GR" sz="2400" dirty="0" smtClean="0">
                <a:solidFill>
                  <a:srgbClr val="002060"/>
                </a:solidFill>
                <a:effectLst>
                  <a:outerShdw blurRad="38100" dist="38100" dir="2700000" algn="tl">
                    <a:srgbClr val="000000">
                      <a:alpha val="43137"/>
                    </a:srgbClr>
                  </a:outerShdw>
                </a:effectLst>
              </a:rPr>
              <a:t>Η δικιά μας «Κραυγή», </a:t>
            </a:r>
            <a:r>
              <a:rPr lang="el-GR" sz="2400" dirty="0" smtClean="0">
                <a:solidFill>
                  <a:srgbClr val="002060"/>
                </a:solidFill>
              </a:rPr>
              <a:t>τέμπερα, 50Χ70 εκ.</a:t>
            </a:r>
            <a:endParaRPr lang="el-GR" sz="2400" dirty="0">
              <a:solidFill>
                <a:srgbClr val="002060"/>
              </a:solidFill>
            </a:endParaRPr>
          </a:p>
        </p:txBody>
      </p:sp>
      <p:pic>
        <p:nvPicPr>
          <p:cNvPr id="9" name="Θέση περιεχομένου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2950" y="2338672"/>
            <a:ext cx="3886200" cy="3325242"/>
          </a:xfrm>
        </p:spPr>
      </p:pic>
      <p:pic>
        <p:nvPicPr>
          <p:cNvPr id="12" name="Θέση περιεχομένου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910324"/>
            <a:ext cx="3886200" cy="2181939"/>
          </a:xfrm>
          <a:scene3d>
            <a:camera prst="orthographicFront">
              <a:rot lat="0" lon="0" rev="16200000"/>
            </a:camera>
            <a:lightRig rig="threePt" dir="t"/>
          </a:scene3d>
        </p:spPr>
      </p:pic>
    </p:spTree>
    <p:extLst>
      <p:ext uri="{BB962C8B-B14F-4D97-AF65-F5344CB8AC3E}">
        <p14:creationId xmlns:p14="http://schemas.microsoft.com/office/powerpoint/2010/main" val="3868093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2400" b="1" dirty="0" smtClean="0">
                <a:solidFill>
                  <a:schemeClr val="accent1">
                    <a:lumMod val="50000"/>
                  </a:schemeClr>
                </a:solidFill>
                <a:effectLst>
                  <a:outerShdw blurRad="38100" dist="38100" dir="2700000" algn="tl">
                    <a:srgbClr val="000000">
                      <a:alpha val="43137"/>
                    </a:srgbClr>
                  </a:outerShdw>
                </a:effectLst>
              </a:rPr>
              <a:t>Η ομάδα της Λέσχης</a:t>
            </a:r>
            <a:endParaRPr lang="el-GR" sz="2400" b="1" dirty="0">
              <a:solidFill>
                <a:schemeClr val="accent1">
                  <a:lumMod val="50000"/>
                </a:schemeClr>
              </a:solidFill>
              <a:effectLst>
                <a:outerShdw blurRad="38100" dist="38100" dir="2700000" algn="tl">
                  <a:srgbClr val="000000">
                    <a:alpha val="43137"/>
                  </a:srgbClr>
                </a:outerShdw>
              </a:effectLst>
            </a:endParaRPr>
          </a:p>
        </p:txBody>
      </p:sp>
      <p:pic>
        <p:nvPicPr>
          <p:cNvPr id="7"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825625"/>
            <a:ext cx="6141252" cy="4351338"/>
          </a:xfrm>
        </p:spPr>
      </p:pic>
    </p:spTree>
    <p:extLst>
      <p:ext uri="{BB962C8B-B14F-4D97-AF65-F5344CB8AC3E}">
        <p14:creationId xmlns:p14="http://schemas.microsoft.com/office/powerpoint/2010/main" val="4079617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2400" b="1" dirty="0" smtClean="0">
                <a:solidFill>
                  <a:schemeClr val="accent1">
                    <a:lumMod val="50000"/>
                  </a:schemeClr>
                </a:solidFill>
                <a:effectLst>
                  <a:outerShdw blurRad="38100" dist="38100" dir="2700000" algn="tl">
                    <a:srgbClr val="000000">
                      <a:alpha val="43137"/>
                    </a:srgbClr>
                  </a:outerShdw>
                </a:effectLst>
              </a:rPr>
              <a:t>Αποτελέσματα</a:t>
            </a:r>
            <a:r>
              <a:rPr lang="el-GR" sz="2400" dirty="0" smtClean="0"/>
              <a:t> </a:t>
            </a:r>
            <a:endParaRPr lang="el-GR" sz="2400" dirty="0"/>
          </a:p>
        </p:txBody>
      </p:sp>
      <p:sp>
        <p:nvSpPr>
          <p:cNvPr id="6" name="Θέση περιεχομένου 5"/>
          <p:cNvSpPr>
            <a:spLocks noGrp="1"/>
          </p:cNvSpPr>
          <p:nvPr>
            <p:ph idx="1"/>
          </p:nvPr>
        </p:nvSpPr>
        <p:spPr/>
        <p:txBody>
          <a:bodyPr/>
          <a:lstStyle/>
          <a:p>
            <a:r>
              <a:rPr lang="el-GR" dirty="0"/>
              <a:t>Τα μέλη της Λέσχης </a:t>
            </a:r>
            <a:r>
              <a:rPr lang="el-GR" dirty="0" smtClean="0"/>
              <a:t>ήρθαν </a:t>
            </a:r>
            <a:r>
              <a:rPr lang="el-GR" dirty="0"/>
              <a:t>σε επαφή με τα έργα και </a:t>
            </a:r>
            <a:r>
              <a:rPr lang="el-GR" dirty="0" smtClean="0"/>
              <a:t>τη </a:t>
            </a:r>
            <a:r>
              <a:rPr lang="el-GR" dirty="0"/>
              <a:t>ζωή μεγάλων καλλιτεχνών.</a:t>
            </a:r>
          </a:p>
          <a:p>
            <a:r>
              <a:rPr lang="el-GR" dirty="0" smtClean="0"/>
              <a:t>Διαπίστωσαν </a:t>
            </a:r>
            <a:r>
              <a:rPr lang="el-GR" dirty="0"/>
              <a:t>ότι και άλλοι άνθρωποι είχαν δυσκολίες οικογενειακές ή προσωπικές.</a:t>
            </a:r>
          </a:p>
          <a:p>
            <a:r>
              <a:rPr lang="el-GR" dirty="0"/>
              <a:t>Το έργο τέχνης και η ζωή του καλλιτέχνη </a:t>
            </a:r>
            <a:r>
              <a:rPr lang="el-GR" dirty="0" smtClean="0"/>
              <a:t>γίνεται </a:t>
            </a:r>
            <a:r>
              <a:rPr lang="el-GR" dirty="0"/>
              <a:t>έναυσμα για να μιλήσουν τα μέλη της </a:t>
            </a:r>
            <a:r>
              <a:rPr lang="el-GR" dirty="0" smtClean="0"/>
              <a:t>Λέσχης - </a:t>
            </a:r>
            <a:r>
              <a:rPr lang="el-GR" dirty="0"/>
              <a:t>λήπτες των υπηρεσιών ψυχικής υγείας για </a:t>
            </a:r>
            <a:r>
              <a:rPr lang="el-GR" dirty="0" smtClean="0"/>
              <a:t>τη </a:t>
            </a:r>
            <a:r>
              <a:rPr lang="el-GR" dirty="0"/>
              <a:t>ζωή τους, για θέματα που τους απασχολούν και τους προβληματίζουν και είναι δύσκολο να μιλήσουν </a:t>
            </a:r>
            <a:r>
              <a:rPr lang="el-GR" dirty="0" smtClean="0"/>
              <a:t>γι’ </a:t>
            </a:r>
            <a:r>
              <a:rPr lang="el-GR" dirty="0"/>
              <a:t>αυτά</a:t>
            </a:r>
            <a:r>
              <a:rPr lang="el-GR" dirty="0" smtClean="0"/>
              <a:t>.</a:t>
            </a:r>
          </a:p>
          <a:p>
            <a:r>
              <a:rPr lang="el-GR" dirty="0" smtClean="0"/>
              <a:t> </a:t>
            </a:r>
            <a:r>
              <a:rPr lang="el-GR" dirty="0"/>
              <a:t>Να συνειδητοποιήσουν ότι τα θέματα που τους απασχολούν και τους «τρομάζουν» ή τους «αγχώνουν</a:t>
            </a:r>
            <a:r>
              <a:rPr lang="el-GR" dirty="0" smtClean="0"/>
              <a:t>», </a:t>
            </a:r>
            <a:r>
              <a:rPr lang="el-GR" dirty="0"/>
              <a:t>τρομάζουν και αγχώνουν και άλλους.</a:t>
            </a:r>
          </a:p>
          <a:p>
            <a:endParaRPr lang="el-GR" dirty="0"/>
          </a:p>
        </p:txBody>
      </p:sp>
    </p:spTree>
    <p:extLst>
      <p:ext uri="{BB962C8B-B14F-4D97-AF65-F5344CB8AC3E}">
        <p14:creationId xmlns:p14="http://schemas.microsoft.com/office/powerpoint/2010/main" val="135661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130675" y="987426"/>
            <a:ext cx="4142581" cy="4873625"/>
          </a:xfrm>
        </p:spPr>
      </p:pic>
      <p:sp>
        <p:nvSpPr>
          <p:cNvPr id="3" name="Θέση περιεχομένου 2"/>
          <p:cNvSpPr>
            <a:spLocks noGrp="1"/>
          </p:cNvSpPr>
          <p:nvPr>
            <p:ph type="body" sz="half" idx="2"/>
          </p:nvPr>
        </p:nvSpPr>
        <p:spPr>
          <a:xfrm>
            <a:off x="629840" y="987426"/>
            <a:ext cx="3006055" cy="5537918"/>
          </a:xfrm>
        </p:spPr>
        <p:txBody>
          <a:bodyPr>
            <a:noAutofit/>
          </a:bodyPr>
          <a:lstStyle/>
          <a:p>
            <a:r>
              <a:rPr lang="el-GR" sz="1400" dirty="0"/>
              <a:t>Το έργο απεικονίζει το δωμάτιο με την νεκρή στο κρεβάτι. Πίσω από το κρεβάτι, στο βάθος του πίνακα, αναγνωρίζουμε τα 4 μέλη της οικογένειας που εκδηλώνουν την αδυναμία τους μπροστά στο θάνατο, με κινήσεις νευρικές και σπασμωδικές και γυρτούς ώμους. Το μόνο παιδί είναι η μικρή Σοφία, η μεγαλύτερη κατά </a:t>
            </a:r>
            <a:r>
              <a:rPr lang="el-GR" sz="1400" dirty="0" smtClean="0"/>
              <a:t>ένα χρόνο </a:t>
            </a:r>
            <a:r>
              <a:rPr lang="el-GR" sz="1400" dirty="0"/>
              <a:t>αδελφή του, δηλαδή 6 χρονών, που βρίσκεται σε πρώτο πλάνο με τον τρόμο και την απόγνωση στο βλέμμα, να κλείνει με τα δυο χέρια της τα αυτιά της για να μην ακούει την κραυγή του θανάτου. Αυτό το μικρό κορίτσι έχει κάτι μνημειακό. Μερικές πινελιές στο πρόσωπο του κοριτσιού και της μητέρας είναι με πράσινο. Τα πόδια στέκονται </a:t>
            </a:r>
            <a:r>
              <a:rPr lang="el-GR" sz="1400" dirty="0" smtClean="0"/>
              <a:t>στο πάτωμα </a:t>
            </a:r>
            <a:r>
              <a:rPr lang="el-GR" sz="1400" dirty="0"/>
              <a:t>με </a:t>
            </a:r>
            <a:r>
              <a:rPr lang="el-GR" sz="1400" dirty="0" err="1"/>
              <a:t>καφεκόκκινο</a:t>
            </a:r>
            <a:r>
              <a:rPr lang="el-GR" sz="1400" dirty="0"/>
              <a:t> χρώμα, αυτό της ζωής, το υπόλοιπο σώμα πλέει σε χρώματα </a:t>
            </a:r>
            <a:r>
              <a:rPr lang="el-GR" sz="1400" dirty="0" smtClean="0"/>
              <a:t>μπλε - </a:t>
            </a:r>
            <a:r>
              <a:rPr lang="el-GR" sz="1400" dirty="0"/>
              <a:t>πράσινα και σκούρα μιας ζώνης που αντιστοιχεί </a:t>
            </a:r>
            <a:r>
              <a:rPr lang="el-GR" sz="1400" dirty="0" smtClean="0"/>
              <a:t>στον </a:t>
            </a:r>
            <a:r>
              <a:rPr lang="el-GR" sz="1400" dirty="0"/>
              <a:t>θάνατο. Η ζωή και ο θάνατος είναι εδώ μαζί, ίσως περισσότερο από κάθε άλλο πίνακα.</a:t>
            </a:r>
          </a:p>
          <a:p>
            <a:endParaRPr lang="el-GR" sz="1400" dirty="0"/>
          </a:p>
        </p:txBody>
      </p:sp>
    </p:spTree>
    <p:extLst>
      <p:ext uri="{BB962C8B-B14F-4D97-AF65-F5344CB8AC3E}">
        <p14:creationId xmlns:p14="http://schemas.microsoft.com/office/powerpoint/2010/main" val="263509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2400" b="1" dirty="0" smtClean="0">
                <a:solidFill>
                  <a:schemeClr val="accent1">
                    <a:lumMod val="50000"/>
                  </a:schemeClr>
                </a:solidFill>
                <a:effectLst>
                  <a:outerShdw blurRad="38100" dist="38100" dir="2700000" algn="tl">
                    <a:srgbClr val="000000">
                      <a:alpha val="43137"/>
                    </a:srgbClr>
                  </a:outerShdw>
                </a:effectLst>
              </a:rPr>
              <a:t>Η εικαστική θεραπεία</a:t>
            </a:r>
            <a:endParaRPr lang="el-GR" sz="2400" b="1" dirty="0">
              <a:solidFill>
                <a:schemeClr val="accent1">
                  <a:lumMod val="50000"/>
                </a:schemeClr>
              </a:solidFill>
              <a:effectLst>
                <a:outerShdw blurRad="38100" dist="38100" dir="2700000" algn="tl">
                  <a:srgbClr val="000000">
                    <a:alpha val="43137"/>
                  </a:srgbClr>
                </a:outerShdw>
              </a:effectLst>
            </a:endParaRPr>
          </a:p>
        </p:txBody>
      </p:sp>
      <p:sp>
        <p:nvSpPr>
          <p:cNvPr id="5" name="Θέση περιεχομένου 4"/>
          <p:cNvSpPr>
            <a:spLocks noGrp="1"/>
          </p:cNvSpPr>
          <p:nvPr>
            <p:ph idx="1"/>
          </p:nvPr>
        </p:nvSpPr>
        <p:spPr/>
        <p:txBody>
          <a:bodyPr>
            <a:normAutofit lnSpcReduction="10000"/>
          </a:bodyPr>
          <a:lstStyle/>
          <a:p>
            <a:r>
              <a:rPr lang="el-GR" dirty="0"/>
              <a:t>Π</a:t>
            </a:r>
            <a:r>
              <a:rPr lang="el-GR" dirty="0" smtClean="0"/>
              <a:t>ροσφέρει </a:t>
            </a:r>
            <a:r>
              <a:rPr lang="el-GR" dirty="0"/>
              <a:t>ισορροπία </a:t>
            </a:r>
            <a:r>
              <a:rPr lang="el-GR" dirty="0" smtClean="0"/>
              <a:t>ανάμεσα </a:t>
            </a:r>
            <a:r>
              <a:rPr lang="el-GR" dirty="0"/>
              <a:t>στην </a:t>
            </a:r>
            <a:r>
              <a:rPr lang="el-GR" dirty="0" smtClean="0"/>
              <a:t>απομόνωση </a:t>
            </a:r>
            <a:r>
              <a:rPr lang="el-GR" dirty="0"/>
              <a:t>και την επικοινωνία µε τους άλλους. Μπορείς στην αρχή να αποσυρθείς, να στοχαστείς, να εξερευνήσεις  µέσω των υλικών, µόνος, </a:t>
            </a:r>
            <a:r>
              <a:rPr lang="el-GR" dirty="0" smtClean="0"/>
              <a:t>στην </a:t>
            </a:r>
            <a:r>
              <a:rPr lang="el-GR" dirty="0"/>
              <a:t>ψυχή </a:t>
            </a:r>
            <a:r>
              <a:rPr lang="el-GR" dirty="0" smtClean="0"/>
              <a:t>σου, </a:t>
            </a:r>
            <a:r>
              <a:rPr lang="el-GR" dirty="0"/>
              <a:t>σιωπηλά. </a:t>
            </a:r>
            <a:endParaRPr lang="el-GR" dirty="0" smtClean="0"/>
          </a:p>
          <a:p>
            <a:r>
              <a:rPr lang="el-GR" dirty="0" smtClean="0"/>
              <a:t>Μετά µ</a:t>
            </a:r>
            <a:r>
              <a:rPr lang="el-GR" dirty="0" err="1" smtClean="0"/>
              <a:t>πορείς</a:t>
            </a:r>
            <a:r>
              <a:rPr lang="el-GR" dirty="0" smtClean="0"/>
              <a:t> </a:t>
            </a:r>
            <a:r>
              <a:rPr lang="el-GR" dirty="0"/>
              <a:t>να βγεις και να έρθεις σε επαφή µε τους άλλους, να τους δείξεις τι έφτιαξες και να </a:t>
            </a:r>
            <a:r>
              <a:rPr lang="el-GR" dirty="0" smtClean="0"/>
              <a:t>µ</a:t>
            </a:r>
            <a:r>
              <a:rPr lang="el-GR" dirty="0" err="1" smtClean="0"/>
              <a:t>ιλήσεις</a:t>
            </a:r>
            <a:r>
              <a:rPr lang="el-GR" dirty="0" smtClean="0"/>
              <a:t> γι’ </a:t>
            </a:r>
            <a:r>
              <a:rPr lang="el-GR" dirty="0"/>
              <a:t>αυτό. </a:t>
            </a:r>
            <a:r>
              <a:rPr lang="el-GR" dirty="0" smtClean="0"/>
              <a:t>∆</a:t>
            </a:r>
            <a:r>
              <a:rPr lang="el-GR" dirty="0" err="1" smtClean="0"/>
              <a:t>ιατηρεί</a:t>
            </a:r>
            <a:r>
              <a:rPr lang="el-GR" dirty="0" smtClean="0"/>
              <a:t> </a:t>
            </a:r>
            <a:r>
              <a:rPr lang="el-GR" dirty="0"/>
              <a:t>την επικοινωνία όταν τα </a:t>
            </a:r>
            <a:r>
              <a:rPr lang="el-GR" dirty="0" smtClean="0"/>
              <a:t>άλλα µ</a:t>
            </a:r>
            <a:r>
              <a:rPr lang="el-GR" dirty="0" err="1" smtClean="0"/>
              <a:t>έσα</a:t>
            </a:r>
            <a:r>
              <a:rPr lang="el-GR" dirty="0" smtClean="0"/>
              <a:t>  αποτυγχάνουν, </a:t>
            </a:r>
            <a:r>
              <a:rPr lang="el-GR" dirty="0"/>
              <a:t>ή υποκαθιστά </a:t>
            </a:r>
            <a:r>
              <a:rPr lang="el-GR" dirty="0" smtClean="0"/>
              <a:t>µ</a:t>
            </a:r>
            <a:r>
              <a:rPr lang="el-GR" dirty="0" err="1" smtClean="0"/>
              <a:t>έσα</a:t>
            </a:r>
            <a:r>
              <a:rPr lang="el-GR" dirty="0" smtClean="0"/>
              <a:t>  </a:t>
            </a:r>
            <a:r>
              <a:rPr lang="el-GR" dirty="0"/>
              <a:t>έκφρασης των οποίων η χρήση δυνητικά θα </a:t>
            </a:r>
            <a:r>
              <a:rPr lang="el-GR" dirty="0" smtClean="0"/>
              <a:t>µ</a:t>
            </a:r>
            <a:r>
              <a:rPr lang="el-GR" dirty="0" err="1" smtClean="0"/>
              <a:t>πορούσε</a:t>
            </a:r>
            <a:r>
              <a:rPr lang="el-GR" dirty="0" smtClean="0"/>
              <a:t> </a:t>
            </a:r>
            <a:r>
              <a:rPr lang="el-GR" dirty="0"/>
              <a:t>να προκαλέσει καταστρεπτικές συνέπειες (</a:t>
            </a:r>
            <a:r>
              <a:rPr lang="en-US" dirty="0"/>
              <a:t>Waller</a:t>
            </a:r>
            <a:r>
              <a:rPr lang="el-GR" dirty="0"/>
              <a:t>, 1995</a:t>
            </a:r>
            <a:r>
              <a:rPr lang="el-GR" dirty="0" smtClean="0"/>
              <a:t>).</a:t>
            </a:r>
          </a:p>
          <a:p>
            <a:r>
              <a:rPr lang="el-GR" dirty="0"/>
              <a:t> </a:t>
            </a:r>
            <a:r>
              <a:rPr lang="el-GR" dirty="0" smtClean="0"/>
              <a:t>Προσφέρει ένα </a:t>
            </a:r>
            <a:r>
              <a:rPr lang="el-GR" dirty="0"/>
              <a:t>καθρέφτη στα </a:t>
            </a:r>
            <a:r>
              <a:rPr lang="el-GR" dirty="0" smtClean="0"/>
              <a:t>συναισθήματα </a:t>
            </a:r>
            <a:r>
              <a:rPr lang="el-GR" dirty="0"/>
              <a:t>και στις σκέψεις. </a:t>
            </a:r>
            <a:endParaRPr lang="el-GR" dirty="0" smtClean="0"/>
          </a:p>
          <a:p>
            <a:r>
              <a:rPr lang="el-GR" dirty="0"/>
              <a:t>Εκφραζόµενος κάποιος </a:t>
            </a:r>
            <a:r>
              <a:rPr lang="el-GR" dirty="0" smtClean="0"/>
              <a:t>από </a:t>
            </a:r>
            <a:r>
              <a:rPr lang="el-GR" dirty="0"/>
              <a:t>τα </a:t>
            </a:r>
            <a:r>
              <a:rPr lang="el-GR" dirty="0" smtClean="0"/>
              <a:t>δημιουργήματά </a:t>
            </a:r>
            <a:r>
              <a:rPr lang="el-GR" dirty="0"/>
              <a:t>του αποκτά έναν απόλυτα προσωπικό και ιδιαίτερο τρόπο για να επικοινωνήσει αυτά που γνωρίζει ή αυτά που δεν γνωρίζει. </a:t>
            </a:r>
            <a:r>
              <a:rPr lang="el-GR" dirty="0" smtClean="0"/>
              <a:t>Έτσι, λοιπόν, </a:t>
            </a:r>
            <a:r>
              <a:rPr lang="el-GR" dirty="0"/>
              <a:t>τονώνεται η </a:t>
            </a:r>
            <a:r>
              <a:rPr lang="el-GR" dirty="0" smtClean="0"/>
              <a:t>µ</a:t>
            </a:r>
            <a:r>
              <a:rPr lang="el-GR" dirty="0" err="1" smtClean="0"/>
              <a:t>οναδικότητά</a:t>
            </a:r>
            <a:r>
              <a:rPr lang="el-GR" dirty="0" smtClean="0"/>
              <a:t> του θεραπευόµενου </a:t>
            </a:r>
            <a:r>
              <a:rPr lang="el-GR" dirty="0"/>
              <a:t>και καλλιεργείται η αυτοπεποίθησή του.</a:t>
            </a:r>
          </a:p>
        </p:txBody>
      </p:sp>
    </p:spTree>
    <p:extLst>
      <p:ext uri="{BB962C8B-B14F-4D97-AF65-F5344CB8AC3E}">
        <p14:creationId xmlns:p14="http://schemas.microsoft.com/office/powerpoint/2010/main" val="87746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solidFill>
                  <a:schemeClr val="accent2">
                    <a:lumMod val="50000"/>
                  </a:schemeClr>
                </a:solidFill>
                <a:effectLst>
                  <a:outerShdw blurRad="38100" dist="38100" dir="2700000" algn="tl">
                    <a:srgbClr val="000000">
                      <a:alpha val="43137"/>
                    </a:srgbClr>
                  </a:outerShdw>
                </a:effectLst>
              </a:rPr>
              <a:t>Ακόμη…</a:t>
            </a:r>
            <a:endParaRPr lang="el-GR" sz="2400" dirty="0">
              <a:solidFill>
                <a:schemeClr val="accent2">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r>
              <a:rPr lang="el-GR" dirty="0" smtClean="0"/>
              <a:t>Διευρύνει </a:t>
            </a:r>
            <a:r>
              <a:rPr lang="el-GR" dirty="0"/>
              <a:t>τον </a:t>
            </a:r>
            <a:r>
              <a:rPr lang="el-GR" dirty="0" smtClean="0"/>
              <a:t>εσωτερικό κόσμο.  </a:t>
            </a:r>
          </a:p>
          <a:p>
            <a:r>
              <a:rPr lang="el-GR" dirty="0" smtClean="0"/>
              <a:t> Ωριμάζει ψυχολογικά.  </a:t>
            </a:r>
          </a:p>
          <a:p>
            <a:r>
              <a:rPr lang="el-GR" dirty="0" smtClean="0"/>
              <a:t>Βελτιώνει </a:t>
            </a:r>
            <a:r>
              <a:rPr lang="el-GR" dirty="0"/>
              <a:t>τις </a:t>
            </a:r>
            <a:r>
              <a:rPr lang="el-GR" dirty="0" smtClean="0"/>
              <a:t>διαπροσωπικές σχέσεις.   </a:t>
            </a:r>
          </a:p>
          <a:p>
            <a:r>
              <a:rPr lang="el-GR" dirty="0" smtClean="0"/>
              <a:t>Βοηθά στην ανακάλυψη των εσωτερικών αναπαραστάσεων και συμβόλων. </a:t>
            </a:r>
          </a:p>
          <a:p>
            <a:r>
              <a:rPr lang="el-GR" dirty="0" smtClean="0"/>
              <a:t>Βοηθά στη μείωση της συναισθηματικής πίεσης.</a:t>
            </a:r>
          </a:p>
          <a:p>
            <a:r>
              <a:rPr lang="el-GR" dirty="0" smtClean="0"/>
              <a:t>Βοηθά στην ανάπτυξη  εμπιστοσύνης </a:t>
            </a:r>
            <a:r>
              <a:rPr lang="el-GR" dirty="0"/>
              <a:t>στους ανθρώπους και </a:t>
            </a:r>
            <a:r>
              <a:rPr lang="el-GR" dirty="0" smtClean="0"/>
              <a:t>στα αντικείμενα </a:t>
            </a:r>
            <a:r>
              <a:rPr lang="el-GR" dirty="0"/>
              <a:t>γύρω </a:t>
            </a:r>
            <a:r>
              <a:rPr lang="el-GR" dirty="0" smtClean="0"/>
              <a:t>μας. </a:t>
            </a:r>
            <a:endParaRPr lang="el-GR" dirty="0"/>
          </a:p>
        </p:txBody>
      </p:sp>
    </p:spTree>
    <p:extLst>
      <p:ext uri="{BB962C8B-B14F-4D97-AF65-F5344CB8AC3E}">
        <p14:creationId xmlns:p14="http://schemas.microsoft.com/office/powerpoint/2010/main" val="2935204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903634"/>
          </a:xfrm>
        </p:spPr>
        <p:txBody>
          <a:bodyPr>
            <a:normAutofit fontScale="90000"/>
          </a:bodyPr>
          <a:lstStyle/>
          <a:p>
            <a:r>
              <a:rPr lang="el-GR" i="1" dirty="0" smtClean="0">
                <a:solidFill>
                  <a:schemeClr val="accent2">
                    <a:lumMod val="50000"/>
                  </a:schemeClr>
                </a:solidFill>
                <a:effectLst>
                  <a:outerShdw blurRad="38100" dist="38100" dir="2700000" algn="tl">
                    <a:srgbClr val="000000">
                      <a:alpha val="43137"/>
                    </a:srgbClr>
                  </a:outerShdw>
                </a:effectLst>
              </a:rPr>
              <a:t>Βιβλιογραφία</a:t>
            </a:r>
            <a:r>
              <a:rPr lang="el-GR" dirty="0" smtClean="0"/>
              <a:t/>
            </a:r>
            <a:br>
              <a:rPr lang="el-GR" dirty="0" smtClean="0"/>
            </a:br>
            <a:endParaRPr lang="el-GR" dirty="0"/>
          </a:p>
        </p:txBody>
      </p:sp>
      <p:sp>
        <p:nvSpPr>
          <p:cNvPr id="3" name="Θέση περιεχομένου 2"/>
          <p:cNvSpPr>
            <a:spLocks noGrp="1"/>
          </p:cNvSpPr>
          <p:nvPr>
            <p:ph idx="1"/>
          </p:nvPr>
        </p:nvSpPr>
        <p:spPr>
          <a:xfrm>
            <a:off x="628650" y="1052736"/>
            <a:ext cx="7886700" cy="5805264"/>
          </a:xfrm>
        </p:spPr>
        <p:txBody>
          <a:bodyPr>
            <a:normAutofit fontScale="92500" lnSpcReduction="10000"/>
          </a:bodyPr>
          <a:lstStyle/>
          <a:p>
            <a:r>
              <a:rPr lang="el-GR" dirty="0" smtClean="0"/>
              <a:t>Βλασσά</a:t>
            </a:r>
            <a:r>
              <a:rPr lang="el-GR" dirty="0"/>
              <a:t>, Μ. κ.ά. (1990). «Παιδιά αντιμέτωπα με το θάνατο του γονέα τους». Πτυχιακή εργασία στο Τμήμα Κοινωνικής Εργασίας Τ.Ε.Ι. Πάτρας, Πάτρα.</a:t>
            </a:r>
          </a:p>
          <a:p>
            <a:r>
              <a:rPr lang="en-US" dirty="0" err="1"/>
              <a:t>Gombrich</a:t>
            </a:r>
            <a:r>
              <a:rPr lang="el-GR" dirty="0"/>
              <a:t>, </a:t>
            </a:r>
            <a:r>
              <a:rPr lang="en-US" dirty="0"/>
              <a:t>E</a:t>
            </a:r>
            <a:r>
              <a:rPr lang="el-GR" dirty="0"/>
              <a:t>.</a:t>
            </a:r>
            <a:r>
              <a:rPr lang="en-US" dirty="0"/>
              <a:t>H</a:t>
            </a:r>
            <a:r>
              <a:rPr lang="el-GR" dirty="0"/>
              <a:t>. (1994). «Ιστορία της τέχνης». Μορφωτικό Ίδρυμα Εθνικής Τραπέζης, Αθήνα.</a:t>
            </a:r>
          </a:p>
          <a:p>
            <a:r>
              <a:rPr lang="en-US" dirty="0" err="1"/>
              <a:t>Dalley</a:t>
            </a:r>
            <a:r>
              <a:rPr lang="el-GR" dirty="0"/>
              <a:t>, </a:t>
            </a:r>
            <a:r>
              <a:rPr lang="en-US" dirty="0"/>
              <a:t>T</a:t>
            </a:r>
            <a:r>
              <a:rPr lang="el-GR" dirty="0"/>
              <a:t>. (1987). «Θεραπεία μέσω τέχνης». Ελληνικά Γράμματα, Αθήνα.</a:t>
            </a:r>
          </a:p>
          <a:p>
            <a:r>
              <a:rPr lang="el-GR" dirty="0"/>
              <a:t>Ζόγκαρη, Ε. (1985). «Ο ζωγράφος </a:t>
            </a:r>
            <a:r>
              <a:rPr lang="el-GR" dirty="0" err="1"/>
              <a:t>Έντβαρντ</a:t>
            </a:r>
            <a:r>
              <a:rPr lang="el-GR" dirty="0"/>
              <a:t> Μουνκ». Νεφέλη, Αθήνα.</a:t>
            </a:r>
          </a:p>
          <a:p>
            <a:r>
              <a:rPr lang="el-GR" dirty="0"/>
              <a:t>Μαλλιαρού Μ., Σαράφης Π. «Τέχνη και Ψύχωση» στο Διεπιστημονική Φροντίδα Υγείας (2010), Τόμος 3, τεύχος 1, 10 - 17).</a:t>
            </a:r>
          </a:p>
          <a:p>
            <a:r>
              <a:rPr lang="el-GR" dirty="0" err="1"/>
              <a:t>Μουρελή</a:t>
            </a:r>
            <a:r>
              <a:rPr lang="el-GR" dirty="0"/>
              <a:t>, Ε. κ.ά. (2005). «Ο ψυχωτικός και οι άλλοι», στο </a:t>
            </a:r>
            <a:r>
              <a:rPr lang="el-GR" dirty="0" err="1"/>
              <a:t>Καλαρρύτη</a:t>
            </a:r>
            <a:r>
              <a:rPr lang="el-GR" dirty="0"/>
              <a:t> Γ., </a:t>
            </a:r>
            <a:r>
              <a:rPr lang="el-GR" dirty="0" err="1"/>
              <a:t>Μπαφίτη</a:t>
            </a:r>
            <a:r>
              <a:rPr lang="el-GR" dirty="0"/>
              <a:t> Τ. «Σώμα υγιές σε νου υγιή». Ελληνικά Γράμματα. Αθήνα.</a:t>
            </a:r>
          </a:p>
          <a:p>
            <a:r>
              <a:rPr lang="el-GR" dirty="0" err="1"/>
              <a:t>Ρήντ</a:t>
            </a:r>
            <a:r>
              <a:rPr lang="el-GR" dirty="0"/>
              <a:t>, Χ. (1978). «Ιστορία της μοντέρνας ζωγραφικής». Υποδομή. Αθήνα.</a:t>
            </a:r>
          </a:p>
          <a:p>
            <a:r>
              <a:rPr lang="el-GR" dirty="0" err="1"/>
              <a:t>Σακελαρόπουλος</a:t>
            </a:r>
            <a:r>
              <a:rPr lang="el-GR" dirty="0"/>
              <a:t>, Π. κ.ά. (2010). «Θεμέλιο της Ψυχιατρικής ο συναισθηματικός δεσμός θεραπευτή - </a:t>
            </a:r>
            <a:r>
              <a:rPr lang="el-GR" dirty="0" err="1"/>
              <a:t>θεραπευόμενου</a:t>
            </a:r>
            <a:r>
              <a:rPr lang="el-GR" dirty="0"/>
              <a:t>».  </a:t>
            </a:r>
            <a:r>
              <a:rPr lang="el-GR" dirty="0" err="1"/>
              <a:t>Παπαζήσης</a:t>
            </a:r>
            <a:r>
              <a:rPr lang="el-GR" dirty="0"/>
              <a:t>.  Αθήνα.</a:t>
            </a:r>
          </a:p>
          <a:p>
            <a:r>
              <a:rPr lang="el-GR" dirty="0"/>
              <a:t>Τσιάντης, Ι. (1980). «Θρήνος – Ψυχολογία – Αντιμετώπιση». </a:t>
            </a:r>
            <a:r>
              <a:rPr lang="en-US" dirty="0" err="1"/>
              <a:t>Materia</a:t>
            </a:r>
            <a:r>
              <a:rPr lang="en-US" dirty="0"/>
              <a:t> </a:t>
            </a:r>
            <a:r>
              <a:rPr lang="en-US" dirty="0" err="1"/>
              <a:t>Medica</a:t>
            </a:r>
            <a:r>
              <a:rPr lang="en-US" dirty="0"/>
              <a:t> </a:t>
            </a:r>
            <a:r>
              <a:rPr lang="en-US" dirty="0" err="1"/>
              <a:t>Greca</a:t>
            </a:r>
            <a:r>
              <a:rPr lang="el-GR" dirty="0"/>
              <a:t>, τεύχος 4</a:t>
            </a:r>
          </a:p>
          <a:p>
            <a:r>
              <a:rPr lang="el-GR" dirty="0"/>
              <a:t>Φραγκούλη, Α. (2008). «Κινητή ψυχιατρική μονάδα Νομού Φωκίδας». </a:t>
            </a:r>
            <a:r>
              <a:rPr lang="el-GR" dirty="0" err="1"/>
              <a:t>Παπαζήσης</a:t>
            </a:r>
            <a:r>
              <a:rPr lang="el-GR" dirty="0"/>
              <a:t>. Αθήνα.</a:t>
            </a:r>
          </a:p>
          <a:p>
            <a:pPr marL="0" indent="0">
              <a:buNone/>
            </a:pPr>
            <a:r>
              <a:rPr lang="el-GR" dirty="0"/>
              <a:t> </a:t>
            </a:r>
          </a:p>
          <a:p>
            <a:endParaRPr lang="el-GR" dirty="0"/>
          </a:p>
        </p:txBody>
      </p:sp>
    </p:spTree>
    <p:extLst>
      <p:ext uri="{BB962C8B-B14F-4D97-AF65-F5344CB8AC3E}">
        <p14:creationId xmlns:p14="http://schemas.microsoft.com/office/powerpoint/2010/main" val="23983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u="sng" dirty="0">
                <a:hlinkClick r:id="rId2"/>
              </a:rPr>
              <a:t>http://habilisii-habilis.blogspot.gr/2016/02/edvard-munch.html</a:t>
            </a:r>
            <a:endParaRPr lang="el-GR" dirty="0"/>
          </a:p>
          <a:p>
            <a:pPr marL="0" indent="0">
              <a:buNone/>
            </a:pPr>
            <a:r>
              <a:rPr lang="el-GR" u="sng" dirty="0">
                <a:hlinkClick r:id="rId3"/>
              </a:rPr>
              <a:t>http://www.mixanitouxronou.gr</a:t>
            </a:r>
            <a:endParaRPr lang="el-GR" dirty="0"/>
          </a:p>
          <a:p>
            <a:pPr marL="0" indent="0">
              <a:buNone/>
            </a:pPr>
            <a:r>
              <a:rPr lang="el-GR" u="sng" dirty="0">
                <a:hlinkClick r:id="rId4"/>
              </a:rPr>
              <a:t>http://www.banquedelimage.com</a:t>
            </a:r>
            <a:endParaRPr lang="el-GR" dirty="0"/>
          </a:p>
          <a:p>
            <a:pPr marL="0" indent="0">
              <a:buNone/>
            </a:pPr>
            <a:r>
              <a:rPr lang="el-GR" dirty="0">
                <a:solidFill>
                  <a:srgbClr val="0070C0"/>
                </a:solidFill>
              </a:rPr>
              <a:t>https://el.wikipedia.org/wiki/Κατάλογος_έργων_του_Έντβαρτ_Μουνκ</a:t>
            </a:r>
          </a:p>
          <a:p>
            <a:pPr marL="0" indent="0">
              <a:buNone/>
            </a:pPr>
            <a:r>
              <a:rPr lang="en-US" dirty="0" smtClean="0">
                <a:solidFill>
                  <a:schemeClr val="accent1">
                    <a:lumMod val="75000"/>
                  </a:schemeClr>
                </a:solidFill>
              </a:rPr>
              <a:t>http: www.toperiodiko.gr</a:t>
            </a:r>
            <a:endParaRPr lang="el-GR" dirty="0">
              <a:solidFill>
                <a:schemeClr val="accent1">
                  <a:lumMod val="75000"/>
                </a:schemeClr>
              </a:solidFill>
            </a:endParaRPr>
          </a:p>
        </p:txBody>
      </p:sp>
      <p:pic>
        <p:nvPicPr>
          <p:cNvPr id="4" name="Εικόνα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653136"/>
            <a:ext cx="2592288" cy="1811858"/>
          </a:xfrm>
          <a:prstGeom prst="rect">
            <a:avLst/>
          </a:prstGeom>
        </p:spPr>
      </p:pic>
    </p:spTree>
    <p:extLst>
      <p:ext uri="{BB962C8B-B14F-4D97-AF65-F5344CB8AC3E}">
        <p14:creationId xmlns:p14="http://schemas.microsoft.com/office/powerpoint/2010/main" val="191254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solidFill>
                  <a:schemeClr val="accent1">
                    <a:lumMod val="75000"/>
                  </a:schemeClr>
                </a:solidFill>
              </a:rPr>
              <a:t>Στην ομάδα της Λέσχης συμμετείχαν..</a:t>
            </a:r>
            <a:endParaRPr lang="el-GR" sz="2400" b="1" dirty="0">
              <a:solidFill>
                <a:schemeClr val="accent1">
                  <a:lumMod val="75000"/>
                </a:schemeClr>
              </a:solidFill>
            </a:endParaRPr>
          </a:p>
        </p:txBody>
      </p:sp>
      <p:sp>
        <p:nvSpPr>
          <p:cNvPr id="3" name="Θέση περιεχομένου 2"/>
          <p:cNvSpPr>
            <a:spLocks noGrp="1"/>
          </p:cNvSpPr>
          <p:nvPr>
            <p:ph sz="half" idx="1"/>
          </p:nvPr>
        </p:nvSpPr>
        <p:spPr>
          <a:xfrm>
            <a:off x="628650" y="1268760"/>
            <a:ext cx="3886200" cy="5589240"/>
          </a:xfrm>
        </p:spPr>
        <p:txBody>
          <a:bodyPr>
            <a:noAutofit/>
          </a:bodyPr>
          <a:lstStyle/>
          <a:p>
            <a:pPr marL="0" indent="0">
              <a:buNone/>
            </a:pPr>
            <a:r>
              <a:rPr lang="el-GR" sz="1800" dirty="0" smtClean="0">
                <a:solidFill>
                  <a:schemeClr val="accent2">
                    <a:lumMod val="50000"/>
                  </a:schemeClr>
                </a:solidFill>
              </a:rPr>
              <a:t>  Τα μέλη</a:t>
            </a:r>
          </a:p>
          <a:p>
            <a:r>
              <a:rPr lang="el-GR" sz="1800" dirty="0" smtClean="0">
                <a:solidFill>
                  <a:schemeClr val="accent2">
                    <a:lumMod val="50000"/>
                  </a:schemeClr>
                </a:solidFill>
              </a:rPr>
              <a:t>Ασημάκης </a:t>
            </a:r>
            <a:r>
              <a:rPr lang="el-GR" sz="1800" dirty="0" err="1" smtClean="0">
                <a:solidFill>
                  <a:schemeClr val="accent2">
                    <a:lumMod val="50000"/>
                  </a:schemeClr>
                </a:solidFill>
              </a:rPr>
              <a:t>Δουλάμης</a:t>
            </a:r>
            <a:endParaRPr lang="el-GR" sz="1800" dirty="0" smtClean="0">
              <a:solidFill>
                <a:schemeClr val="accent2">
                  <a:lumMod val="50000"/>
                </a:schemeClr>
              </a:solidFill>
            </a:endParaRPr>
          </a:p>
          <a:p>
            <a:r>
              <a:rPr lang="el-GR" sz="1800" dirty="0" smtClean="0">
                <a:solidFill>
                  <a:schemeClr val="accent2">
                    <a:lumMod val="50000"/>
                  </a:schemeClr>
                </a:solidFill>
              </a:rPr>
              <a:t>Αλέξης Βλάχος</a:t>
            </a:r>
          </a:p>
          <a:p>
            <a:r>
              <a:rPr lang="el-GR" sz="1800" dirty="0" smtClean="0">
                <a:solidFill>
                  <a:schemeClr val="accent2">
                    <a:lumMod val="50000"/>
                  </a:schemeClr>
                </a:solidFill>
              </a:rPr>
              <a:t>Αλέξης Ρούλιας</a:t>
            </a:r>
          </a:p>
          <a:p>
            <a:r>
              <a:rPr lang="el-GR" sz="1800" dirty="0" smtClean="0">
                <a:solidFill>
                  <a:schemeClr val="accent2">
                    <a:lumMod val="50000"/>
                  </a:schemeClr>
                </a:solidFill>
              </a:rPr>
              <a:t>Γιάννης </a:t>
            </a:r>
            <a:r>
              <a:rPr lang="el-GR" sz="1800" dirty="0" err="1" smtClean="0">
                <a:solidFill>
                  <a:schemeClr val="accent2">
                    <a:lumMod val="50000"/>
                  </a:schemeClr>
                </a:solidFill>
              </a:rPr>
              <a:t>Μανταλάς</a:t>
            </a:r>
            <a:endParaRPr lang="el-GR" sz="1800" dirty="0" smtClean="0">
              <a:solidFill>
                <a:schemeClr val="accent2">
                  <a:lumMod val="50000"/>
                </a:schemeClr>
              </a:solidFill>
            </a:endParaRPr>
          </a:p>
          <a:p>
            <a:r>
              <a:rPr lang="el-GR" sz="1800" dirty="0" smtClean="0">
                <a:solidFill>
                  <a:schemeClr val="accent2">
                    <a:lumMod val="50000"/>
                  </a:schemeClr>
                </a:solidFill>
              </a:rPr>
              <a:t>Παναγιώτης </a:t>
            </a:r>
            <a:r>
              <a:rPr lang="el-GR" sz="1800" dirty="0" err="1" smtClean="0">
                <a:solidFill>
                  <a:schemeClr val="accent2">
                    <a:lumMod val="50000"/>
                  </a:schemeClr>
                </a:solidFill>
              </a:rPr>
              <a:t>Παλέτσος</a:t>
            </a:r>
            <a:endParaRPr lang="el-GR" sz="1800" dirty="0" smtClean="0">
              <a:solidFill>
                <a:schemeClr val="accent2">
                  <a:lumMod val="50000"/>
                </a:schemeClr>
              </a:solidFill>
            </a:endParaRPr>
          </a:p>
          <a:p>
            <a:r>
              <a:rPr lang="el-GR" sz="1800" dirty="0" smtClean="0">
                <a:solidFill>
                  <a:schemeClr val="accent2">
                    <a:lumMod val="50000"/>
                  </a:schemeClr>
                </a:solidFill>
              </a:rPr>
              <a:t>Νίκος Ζωγράφος</a:t>
            </a:r>
          </a:p>
          <a:p>
            <a:r>
              <a:rPr lang="el-GR" sz="1800" dirty="0" smtClean="0">
                <a:solidFill>
                  <a:schemeClr val="accent2">
                    <a:lumMod val="50000"/>
                  </a:schemeClr>
                </a:solidFill>
              </a:rPr>
              <a:t>Λουκάς Κόντος</a:t>
            </a:r>
          </a:p>
          <a:p>
            <a:r>
              <a:rPr lang="el-GR" sz="1800" dirty="0" smtClean="0">
                <a:solidFill>
                  <a:schemeClr val="accent2">
                    <a:lumMod val="50000"/>
                  </a:schemeClr>
                </a:solidFill>
              </a:rPr>
              <a:t>Χρήστος Υψηλάντης                                      </a:t>
            </a:r>
          </a:p>
          <a:p>
            <a:pPr marL="0" indent="0">
              <a:buNone/>
            </a:pPr>
            <a:endParaRPr lang="el-GR" sz="1800" dirty="0" smtClean="0">
              <a:solidFill>
                <a:schemeClr val="accent2">
                  <a:lumMod val="50000"/>
                </a:schemeClr>
              </a:solidFill>
            </a:endParaRPr>
          </a:p>
          <a:p>
            <a:pPr marL="0" indent="0">
              <a:buNone/>
            </a:pPr>
            <a:r>
              <a:rPr lang="el-GR" sz="1800" dirty="0" smtClean="0">
                <a:solidFill>
                  <a:schemeClr val="accent2">
                    <a:lumMod val="50000"/>
                  </a:schemeClr>
                </a:solidFill>
              </a:rPr>
              <a:t>Η σπουδάστρια </a:t>
            </a:r>
            <a:r>
              <a:rPr lang="el-GR" sz="1800" dirty="0" err="1" smtClean="0">
                <a:solidFill>
                  <a:schemeClr val="accent2">
                    <a:lumMod val="50000"/>
                  </a:schemeClr>
                </a:solidFill>
              </a:rPr>
              <a:t>Λογοθεραπείας</a:t>
            </a:r>
            <a:endParaRPr lang="el-GR" sz="1800" dirty="0" smtClean="0">
              <a:solidFill>
                <a:schemeClr val="accent2">
                  <a:lumMod val="50000"/>
                </a:schemeClr>
              </a:solidFill>
            </a:endParaRPr>
          </a:p>
          <a:p>
            <a:pPr marL="0" indent="0">
              <a:buNone/>
            </a:pPr>
            <a:r>
              <a:rPr lang="el-GR" sz="1800" dirty="0" smtClean="0">
                <a:solidFill>
                  <a:schemeClr val="accent2">
                    <a:lumMod val="50000"/>
                  </a:schemeClr>
                </a:solidFill>
              </a:rPr>
              <a:t>Γεωργία </a:t>
            </a:r>
            <a:r>
              <a:rPr lang="el-GR" sz="1800" dirty="0" err="1" smtClean="0">
                <a:solidFill>
                  <a:schemeClr val="accent2">
                    <a:lumMod val="50000"/>
                  </a:schemeClr>
                </a:solidFill>
              </a:rPr>
              <a:t>Καράμπελα</a:t>
            </a:r>
            <a:endParaRPr lang="el-GR" sz="1800" dirty="0" smtClean="0">
              <a:solidFill>
                <a:schemeClr val="accent2">
                  <a:lumMod val="50000"/>
                </a:schemeClr>
              </a:solidFill>
            </a:endParaRPr>
          </a:p>
          <a:p>
            <a:pPr marL="0" indent="0">
              <a:buNone/>
            </a:pPr>
            <a:endParaRPr lang="el-GR" sz="1800" dirty="0" smtClean="0">
              <a:solidFill>
                <a:schemeClr val="accent2">
                  <a:lumMod val="50000"/>
                </a:schemeClr>
              </a:solidFill>
            </a:endParaRPr>
          </a:p>
          <a:p>
            <a:pPr marL="0" indent="0">
              <a:buNone/>
            </a:pPr>
            <a:r>
              <a:rPr lang="el-GR" sz="1800" dirty="0" smtClean="0">
                <a:solidFill>
                  <a:schemeClr val="accent2">
                    <a:lumMod val="50000"/>
                  </a:schemeClr>
                </a:solidFill>
              </a:rPr>
              <a:t>Η εικαστική θεραπεύτρια</a:t>
            </a:r>
          </a:p>
          <a:p>
            <a:pPr marL="0" indent="0">
              <a:buNone/>
            </a:pPr>
            <a:r>
              <a:rPr lang="el-GR" sz="1800" dirty="0" smtClean="0">
                <a:solidFill>
                  <a:schemeClr val="accent2">
                    <a:lumMod val="50000"/>
                  </a:schemeClr>
                </a:solidFill>
              </a:rPr>
              <a:t>Δέσποινα Παπαϊωάννου  </a:t>
            </a:r>
          </a:p>
        </p:txBody>
      </p:sp>
      <p:pic>
        <p:nvPicPr>
          <p:cNvPr id="9" name="Θέση περιεχομένου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348832"/>
            <a:ext cx="3886200" cy="3528440"/>
          </a:xfrm>
        </p:spPr>
      </p:pic>
    </p:spTree>
    <p:extLst>
      <p:ext uri="{BB962C8B-B14F-4D97-AF65-F5344CB8AC3E}">
        <p14:creationId xmlns:p14="http://schemas.microsoft.com/office/powerpoint/2010/main" val="203580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2771800" y="5169695"/>
            <a:ext cx="5455518" cy="792087"/>
          </a:xfrm>
        </p:spPr>
        <p:txBody>
          <a:bodyPr>
            <a:normAutofit/>
          </a:bodyPr>
          <a:lstStyle/>
          <a:p>
            <a:r>
              <a:rPr lang="en-US" dirty="0" smtClean="0"/>
              <a:t>     </a:t>
            </a:r>
            <a:r>
              <a:rPr lang="el-GR" dirty="0" smtClean="0">
                <a:solidFill>
                  <a:schemeClr val="accent5">
                    <a:lumMod val="75000"/>
                  </a:schemeClr>
                </a:solidFill>
              </a:rPr>
              <a:t>Ευχαριστούμε!</a:t>
            </a:r>
            <a:endParaRPr lang="el-GR" dirty="0">
              <a:solidFill>
                <a:schemeClr val="accent5">
                  <a:lumMod val="75000"/>
                </a:schemeClr>
              </a:solidFill>
            </a:endParaRPr>
          </a:p>
        </p:txBody>
      </p:sp>
      <p:pic>
        <p:nvPicPr>
          <p:cNvPr id="10" name="Θέση περιεχομένου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412776"/>
            <a:ext cx="5184576" cy="3744415"/>
          </a:xfrm>
        </p:spPr>
      </p:pic>
    </p:spTree>
    <p:extLst>
      <p:ext uri="{BB962C8B-B14F-4D97-AF65-F5344CB8AC3E}">
        <p14:creationId xmlns:p14="http://schemas.microsoft.com/office/powerpoint/2010/main" val="17278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629841" y="457200"/>
            <a:ext cx="2949178" cy="1099592"/>
          </a:xfrm>
        </p:spPr>
        <p:txBody>
          <a:bodyPr>
            <a:normAutofit fontScale="90000"/>
          </a:bodyPr>
          <a:lstStyle/>
          <a:p>
            <a:r>
              <a:rPr lang="el-GR" dirty="0">
                <a:effectLst>
                  <a:outerShdw blurRad="38100" dist="38100" dir="2700000" algn="tl">
                    <a:srgbClr val="000000">
                      <a:alpha val="43137"/>
                    </a:srgbClr>
                  </a:outerShdw>
                </a:effectLst>
              </a:rPr>
              <a:t>«Κοντά στο κρεβάτι της πεθαμένης»</a:t>
            </a:r>
            <a:r>
              <a:rPr lang="el-GR" dirty="0"/>
              <a:t> (1895), λάδι, 90Χ120.5 εκ. </a:t>
            </a:r>
          </a:p>
        </p:txBody>
      </p:sp>
      <p:pic>
        <p:nvPicPr>
          <p:cNvPr id="7" name="Θέση εικόνας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707904" y="764704"/>
            <a:ext cx="4937522" cy="5472608"/>
          </a:xfrm>
        </p:spPr>
      </p:pic>
      <p:sp>
        <p:nvSpPr>
          <p:cNvPr id="6" name="Θέση κειμένου 5"/>
          <p:cNvSpPr>
            <a:spLocks noGrp="1"/>
          </p:cNvSpPr>
          <p:nvPr>
            <p:ph type="body" sz="half" idx="2"/>
          </p:nvPr>
        </p:nvSpPr>
        <p:spPr>
          <a:xfrm>
            <a:off x="629841" y="1556792"/>
            <a:ext cx="2949178" cy="4680520"/>
          </a:xfrm>
        </p:spPr>
        <p:txBody>
          <a:bodyPr>
            <a:noAutofit/>
          </a:bodyPr>
          <a:lstStyle/>
          <a:p>
            <a:r>
              <a:rPr lang="el-GR" sz="1800" dirty="0" smtClean="0"/>
              <a:t> Το </a:t>
            </a:r>
            <a:r>
              <a:rPr lang="el-GR" sz="1800" dirty="0"/>
              <a:t>κύριο θέμα του έργου</a:t>
            </a:r>
            <a:r>
              <a:rPr lang="el-GR" sz="1800" dirty="0" smtClean="0"/>
              <a:t>, είναι τα  </a:t>
            </a:r>
            <a:r>
              <a:rPr lang="el-GR" sz="1800" dirty="0"/>
              <a:t>μέλη της οικογένειας </a:t>
            </a:r>
            <a:r>
              <a:rPr lang="el-GR" sz="1800" dirty="0" smtClean="0"/>
              <a:t>της νεκρής. Απεικονίζεται το </a:t>
            </a:r>
            <a:r>
              <a:rPr lang="el-GR" sz="1800" dirty="0"/>
              <a:t>κρεβάτι της άρρωστης </a:t>
            </a:r>
            <a:r>
              <a:rPr lang="el-GR" sz="1800" dirty="0" smtClean="0"/>
              <a:t> μ</a:t>
            </a:r>
            <a:r>
              <a:rPr lang="el-GR" sz="1800" dirty="0"/>
              <a:t>΄</a:t>
            </a:r>
            <a:r>
              <a:rPr lang="el-GR" sz="1800" dirty="0" smtClean="0"/>
              <a:t> έναν </a:t>
            </a:r>
            <a:r>
              <a:rPr lang="el-GR" sz="1800" dirty="0"/>
              <a:t>τρόπο που κάνει τον θεατή του έργου σαν να είναι </a:t>
            </a:r>
            <a:r>
              <a:rPr lang="el-GR" sz="1800" dirty="0" smtClean="0"/>
              <a:t> </a:t>
            </a:r>
            <a:r>
              <a:rPr lang="el-GR" sz="1800" dirty="0"/>
              <a:t>μέσα στο δωμάτιο. Το κρεβάτι είναι λευκό, σε αντίθεση με τον </a:t>
            </a:r>
            <a:r>
              <a:rPr lang="el-GR" sz="1800" dirty="0" err="1"/>
              <a:t>καφεκόκκινο</a:t>
            </a:r>
            <a:r>
              <a:rPr lang="el-GR" sz="1800" dirty="0"/>
              <a:t> τοίχο. Τα μέλη της οικογένειας ακίνητα και παραμορφωμένα στέκουν στα δεξιά μέσα σε μαύρο </a:t>
            </a:r>
            <a:r>
              <a:rPr lang="el-GR" sz="1800" dirty="0" smtClean="0"/>
              <a:t>χρώμα. </a:t>
            </a:r>
            <a:r>
              <a:rPr lang="el-GR" sz="1800" dirty="0"/>
              <a:t>Τα πρόσωπα είναι λευκά, πράσινα ή κόκκινα – σιωπηλά και παγωμένα. Μόνη κίνηση τα χέρια σε στάση προσευχής του πατέρα που ψιθυρίζει τις τελευταίες προσευχές στη νεκρή. </a:t>
            </a:r>
          </a:p>
          <a:p>
            <a:endParaRPr lang="el-GR" sz="1800" dirty="0"/>
          </a:p>
        </p:txBody>
      </p:sp>
    </p:spTree>
    <p:extLst>
      <p:ext uri="{BB962C8B-B14F-4D97-AF65-F5344CB8AC3E}">
        <p14:creationId xmlns:p14="http://schemas.microsoft.com/office/powerpoint/2010/main" val="18936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effectLst>
                  <a:outerShdw blurRad="38100" dist="38100" dir="2700000" algn="tl">
                    <a:srgbClr val="000000">
                      <a:alpha val="43137"/>
                    </a:srgbClr>
                  </a:outerShdw>
                </a:effectLst>
              </a:rPr>
              <a:t>«Θάνατος στο δωμάτιο της άρρωστης» </a:t>
            </a:r>
            <a:r>
              <a:rPr lang="el-GR" dirty="0"/>
              <a:t>(1895), λάδι, 150Χ167,5 εκ. </a:t>
            </a:r>
          </a:p>
        </p:txBody>
      </p:sp>
      <p:sp>
        <p:nvSpPr>
          <p:cNvPr id="6" name="Θέση κειμένου 5"/>
          <p:cNvSpPr>
            <a:spLocks noGrp="1"/>
          </p:cNvSpPr>
          <p:nvPr>
            <p:ph type="body" sz="half" idx="2"/>
          </p:nvPr>
        </p:nvSpPr>
        <p:spPr>
          <a:xfrm>
            <a:off x="629841" y="2057400"/>
            <a:ext cx="2949178" cy="4467944"/>
          </a:xfrm>
        </p:spPr>
        <p:txBody>
          <a:bodyPr>
            <a:noAutofit/>
          </a:bodyPr>
          <a:lstStyle/>
          <a:p>
            <a:r>
              <a:rPr lang="el-GR" sz="1600" dirty="0" smtClean="0"/>
              <a:t>Το </a:t>
            </a:r>
            <a:r>
              <a:rPr lang="el-GR" sz="1600" dirty="0"/>
              <a:t>έργο δείχνει </a:t>
            </a:r>
            <a:r>
              <a:rPr lang="el-GR" sz="1600" dirty="0" smtClean="0"/>
              <a:t>τη </a:t>
            </a:r>
            <a:r>
              <a:rPr lang="el-GR" sz="1600" dirty="0"/>
              <a:t>στιγμή του θανάτου, όλοι είναι παγωμένοι και υπάρχει μια φοβερή ακινησία, σιωπή και απομόνωση.  Τα πρόσωπα της οικογένειας απεικονίζονται όπως ήταν την στιγμή που έγινε το έργο. Η αδελφή του </a:t>
            </a:r>
            <a:r>
              <a:rPr lang="el-GR" sz="1600" dirty="0" err="1" smtClean="0"/>
              <a:t>Ίγκερ</a:t>
            </a:r>
            <a:r>
              <a:rPr lang="el-GR" sz="1600" dirty="0" smtClean="0"/>
              <a:t> </a:t>
            </a:r>
            <a:r>
              <a:rPr lang="el-GR" sz="1600" dirty="0"/>
              <a:t>όρθια αριστερά και η αδελφή του </a:t>
            </a:r>
            <a:r>
              <a:rPr lang="el-GR" sz="1600" dirty="0" err="1" smtClean="0"/>
              <a:t>Λόρα</a:t>
            </a:r>
            <a:r>
              <a:rPr lang="el-GR" sz="1600" dirty="0" smtClean="0"/>
              <a:t>, </a:t>
            </a:r>
            <a:r>
              <a:rPr lang="el-GR" sz="1600" dirty="0"/>
              <a:t>καθισμένη. Ο ίδιος ο </a:t>
            </a:r>
            <a:r>
              <a:rPr lang="el-GR" sz="1600" dirty="0" smtClean="0"/>
              <a:t>Μουνκ </a:t>
            </a:r>
            <a:r>
              <a:rPr lang="el-GR" sz="1600" dirty="0"/>
              <a:t>στην αριστερή πλευρά του έργου με την πλάτη γυρισμένη στη σκηνή, ο πατέρας του στο βάθος κοντά στην καρέκλα με τα χέρια σε προσευχή και η θεία του, επίσης κοντά </a:t>
            </a:r>
            <a:r>
              <a:rPr lang="el-GR" sz="1600" dirty="0" smtClean="0"/>
              <a:t>στη νεκρή </a:t>
            </a:r>
            <a:r>
              <a:rPr lang="el-GR" sz="1600" dirty="0"/>
              <a:t>και πιθανόν ο αδελφός </a:t>
            </a:r>
            <a:r>
              <a:rPr lang="el-GR" sz="1600" dirty="0" smtClean="0"/>
              <a:t>του, </a:t>
            </a:r>
            <a:r>
              <a:rPr lang="el-GR" sz="1600" dirty="0"/>
              <a:t>Ανδρέας, αριστερά στο </a:t>
            </a:r>
            <a:r>
              <a:rPr lang="el-GR" sz="1600" dirty="0" smtClean="0"/>
              <a:t>κέντρο, </a:t>
            </a:r>
            <a:r>
              <a:rPr lang="el-GR" sz="1600" dirty="0"/>
              <a:t>με την πλάτη γυρισμένη. </a:t>
            </a:r>
          </a:p>
        </p:txBody>
      </p:sp>
      <p:pic>
        <p:nvPicPr>
          <p:cNvPr id="9" name="Θέση εικόνας 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579018" y="692696"/>
            <a:ext cx="5097437" cy="5832648"/>
          </a:xfrm>
        </p:spPr>
      </p:pic>
    </p:spTree>
    <p:extLst>
      <p:ext uri="{BB962C8B-B14F-4D97-AF65-F5344CB8AC3E}">
        <p14:creationId xmlns:p14="http://schemas.microsoft.com/office/powerpoint/2010/main" val="37487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a:xfrm>
            <a:off x="606304" y="188641"/>
            <a:ext cx="7886700" cy="1224136"/>
          </a:xfrm>
        </p:spPr>
        <p:txBody>
          <a:bodyPr>
            <a:normAutofit/>
          </a:bodyPr>
          <a:lstStyle/>
          <a:p>
            <a:pPr algn="ctr"/>
            <a:r>
              <a:rPr lang="el-GR" sz="2400" dirty="0" smtClean="0">
                <a:effectLst>
                  <a:outerShdw blurRad="38100" dist="38100" dir="2700000" algn="tl">
                    <a:srgbClr val="000000">
                      <a:alpha val="43137"/>
                    </a:srgbClr>
                  </a:outerShdw>
                </a:effectLst>
              </a:rPr>
              <a:t>Μετά τον θάνατο της μητέρας του, την ανατροφή των παιδιών την ανέλαβε ο πατέρας που πάθαινε νευρικές κρίσεις θρησκευτικής μανίας και η θεία του, αδελφή της μητέρας του.</a:t>
            </a:r>
            <a:endParaRPr lang="el-GR" sz="2400" dirty="0">
              <a:effectLst>
                <a:outerShdw blurRad="38100" dist="38100" dir="2700000" algn="tl">
                  <a:srgbClr val="000000">
                    <a:alpha val="43137"/>
                  </a:srgbClr>
                </a:outerShdw>
              </a:effectLst>
            </a:endParaRPr>
          </a:p>
        </p:txBody>
      </p:sp>
      <p:sp>
        <p:nvSpPr>
          <p:cNvPr id="6" name="Θέση περιεχομένου 5"/>
          <p:cNvSpPr>
            <a:spLocks noGrp="1"/>
          </p:cNvSpPr>
          <p:nvPr>
            <p:ph idx="1"/>
          </p:nvPr>
        </p:nvSpPr>
        <p:spPr>
          <a:xfrm>
            <a:off x="628650" y="1412776"/>
            <a:ext cx="7886700" cy="4764187"/>
          </a:xfrm>
        </p:spPr>
        <p:txBody>
          <a:bodyPr>
            <a:normAutofit fontScale="85000" lnSpcReduction="20000"/>
          </a:bodyPr>
          <a:lstStyle/>
          <a:p>
            <a:pPr marL="0" indent="0">
              <a:buNone/>
            </a:pPr>
            <a:r>
              <a:rPr lang="el-GR" sz="2400" dirty="0">
                <a:solidFill>
                  <a:srgbClr val="002060"/>
                </a:solidFill>
              </a:rPr>
              <a:t>Σ</a:t>
            </a:r>
            <a:r>
              <a:rPr lang="el-GR" sz="2400" dirty="0" smtClean="0">
                <a:solidFill>
                  <a:srgbClr val="002060"/>
                </a:solidFill>
              </a:rPr>
              <a:t>υνέπειες </a:t>
            </a:r>
            <a:r>
              <a:rPr lang="el-GR" sz="2400" dirty="0">
                <a:solidFill>
                  <a:srgbClr val="002060"/>
                </a:solidFill>
              </a:rPr>
              <a:t>στο παιδί από τον θάνατο ενός γονέα</a:t>
            </a:r>
            <a:r>
              <a:rPr lang="el-GR" sz="2400" dirty="0" smtClean="0">
                <a:solidFill>
                  <a:srgbClr val="002060"/>
                </a:solidFill>
              </a:rPr>
              <a:t>.</a:t>
            </a:r>
          </a:p>
          <a:p>
            <a:r>
              <a:rPr lang="el-GR" dirty="0" smtClean="0">
                <a:solidFill>
                  <a:srgbClr val="002060"/>
                </a:solidFill>
              </a:rPr>
              <a:t> </a:t>
            </a:r>
            <a:r>
              <a:rPr lang="el-GR" dirty="0">
                <a:solidFill>
                  <a:srgbClr val="002060"/>
                </a:solidFill>
              </a:rPr>
              <a:t>«Το παιδί καλείται να καταλάβει τον οριστικό και αμετάκλητο χαρακτήρα του θανάτου και τα συναισθήματα που προκαλεί το γεγονός. Έχει επίσης να αντιμετωπίσει την απώλεια που είναι διπλή: απώλεια για το πρόσωπο που </a:t>
            </a:r>
            <a:r>
              <a:rPr lang="el-GR" dirty="0" smtClean="0">
                <a:solidFill>
                  <a:srgbClr val="002060"/>
                </a:solidFill>
              </a:rPr>
              <a:t>χάθηκε, </a:t>
            </a:r>
            <a:r>
              <a:rPr lang="el-GR" dirty="0">
                <a:solidFill>
                  <a:srgbClr val="002060"/>
                </a:solidFill>
              </a:rPr>
              <a:t>που συνοδεύεται από θλίψη για τον αποχωρισμό από το αγαπημένο πρόσωπο, και απώλεια για </a:t>
            </a:r>
            <a:r>
              <a:rPr lang="el-GR" dirty="0" smtClean="0">
                <a:solidFill>
                  <a:srgbClr val="002060"/>
                </a:solidFill>
              </a:rPr>
              <a:t>τη μορφή </a:t>
            </a:r>
            <a:r>
              <a:rPr lang="el-GR" dirty="0">
                <a:solidFill>
                  <a:srgbClr val="002060"/>
                </a:solidFill>
              </a:rPr>
              <a:t>της οικογένειας, όπως του ήταν γνωστή και αγωνία για το μέλλον (Βλασσά Μ. </a:t>
            </a:r>
            <a:r>
              <a:rPr lang="el-GR" dirty="0" smtClean="0">
                <a:solidFill>
                  <a:srgbClr val="002060"/>
                </a:solidFill>
              </a:rPr>
              <a:t>κ.ά. </a:t>
            </a:r>
            <a:r>
              <a:rPr lang="el-GR" dirty="0">
                <a:solidFill>
                  <a:srgbClr val="002060"/>
                </a:solidFill>
              </a:rPr>
              <a:t>1990</a:t>
            </a:r>
            <a:r>
              <a:rPr lang="el-GR" dirty="0" smtClean="0">
                <a:solidFill>
                  <a:srgbClr val="002060"/>
                </a:solidFill>
              </a:rPr>
              <a:t>).</a:t>
            </a:r>
          </a:p>
          <a:p>
            <a:r>
              <a:rPr lang="el-GR" dirty="0" smtClean="0">
                <a:solidFill>
                  <a:srgbClr val="002060"/>
                </a:solidFill>
              </a:rPr>
              <a:t> </a:t>
            </a:r>
            <a:r>
              <a:rPr lang="el-GR" dirty="0">
                <a:solidFill>
                  <a:srgbClr val="002060"/>
                </a:solidFill>
              </a:rPr>
              <a:t>Παράγοντες που βοηθούν το παιδί </a:t>
            </a:r>
            <a:r>
              <a:rPr lang="el-GR" dirty="0" smtClean="0">
                <a:solidFill>
                  <a:srgbClr val="002060"/>
                </a:solidFill>
              </a:rPr>
              <a:t>στη </a:t>
            </a:r>
            <a:r>
              <a:rPr lang="el-GR" dirty="0">
                <a:solidFill>
                  <a:srgbClr val="002060"/>
                </a:solidFill>
              </a:rPr>
              <a:t>διεργασία του πένθους είναι: η χρονολογική ηλικία, το στάδιο ψυχοσυναισθηματικής εξέλιξης, το φύλο του παιδιού, το φύλο του γονιού που </a:t>
            </a:r>
            <a:r>
              <a:rPr lang="el-GR" dirty="0" smtClean="0">
                <a:solidFill>
                  <a:srgbClr val="002060"/>
                </a:solidFill>
              </a:rPr>
              <a:t>χάθηκε, </a:t>
            </a:r>
            <a:r>
              <a:rPr lang="el-GR" dirty="0">
                <a:solidFill>
                  <a:srgbClr val="002060"/>
                </a:solidFill>
              </a:rPr>
              <a:t>καθώς και η </a:t>
            </a:r>
            <a:r>
              <a:rPr lang="el-GR" dirty="0" smtClean="0">
                <a:solidFill>
                  <a:srgbClr val="002060"/>
                </a:solidFill>
              </a:rPr>
              <a:t>προϋπάρχουσα </a:t>
            </a:r>
            <a:r>
              <a:rPr lang="el-GR" dirty="0">
                <a:solidFill>
                  <a:srgbClr val="002060"/>
                </a:solidFill>
              </a:rPr>
              <a:t>σχέση με τον γονιό που χάθηκε (Τσιάντης, 1980</a:t>
            </a:r>
            <a:r>
              <a:rPr lang="el-GR" dirty="0" smtClean="0">
                <a:solidFill>
                  <a:srgbClr val="002060"/>
                </a:solidFill>
              </a:rPr>
              <a:t>).</a:t>
            </a:r>
          </a:p>
          <a:p>
            <a:r>
              <a:rPr lang="el-GR" dirty="0" smtClean="0">
                <a:solidFill>
                  <a:srgbClr val="002060"/>
                </a:solidFill>
              </a:rPr>
              <a:t>  Ακόμη, </a:t>
            </a:r>
            <a:r>
              <a:rPr lang="el-GR" dirty="0">
                <a:solidFill>
                  <a:srgbClr val="002060"/>
                </a:solidFill>
              </a:rPr>
              <a:t>σημαντική η φύση του δεσμού με το πρόσωπο που πέθανε, καθώς και η επικοινωνία ανάμεσα στα πρόσωπα της οικογένειας. Αν η επικοινωνία είναι ανοιχτή, τότε το παιδί ενθαρρύνεται να εκφράσει τα </a:t>
            </a:r>
            <a:r>
              <a:rPr lang="el-GR" dirty="0" smtClean="0">
                <a:solidFill>
                  <a:srgbClr val="002060"/>
                </a:solidFill>
              </a:rPr>
              <a:t>συναισθήματά </a:t>
            </a:r>
            <a:r>
              <a:rPr lang="el-GR" dirty="0">
                <a:solidFill>
                  <a:srgbClr val="002060"/>
                </a:solidFill>
              </a:rPr>
              <a:t>του, αν όμως όχι, τότε το παιδί απομονώνεται και εμφανίζονται παθολογικά συμπτώματα. Για να γίνει αυτό, θα πρέπει ο γονιός που έχει απομείνει, να μην «κατακλυσθεί» από </a:t>
            </a:r>
            <a:r>
              <a:rPr lang="el-GR" dirty="0" smtClean="0">
                <a:solidFill>
                  <a:srgbClr val="002060"/>
                </a:solidFill>
              </a:rPr>
              <a:t>τη </a:t>
            </a:r>
            <a:r>
              <a:rPr lang="el-GR" dirty="0">
                <a:solidFill>
                  <a:srgbClr val="002060"/>
                </a:solidFill>
              </a:rPr>
              <a:t>θλίψη του, να μην απομονωθεί και κρατήσει απόσταση από το παιδί, να δείχνει την αγάπη του και την πραγματική παρουσία του και να μοιράζεται μαζί του συναισθήματα που το κυριεύουν (Βλασσά Μ</a:t>
            </a:r>
            <a:r>
              <a:rPr lang="el-GR" dirty="0" smtClean="0">
                <a:solidFill>
                  <a:srgbClr val="002060"/>
                </a:solidFill>
              </a:rPr>
              <a:t>. κ.ά. </a:t>
            </a:r>
            <a:r>
              <a:rPr lang="el-GR" dirty="0">
                <a:solidFill>
                  <a:srgbClr val="002060"/>
                </a:solidFill>
              </a:rPr>
              <a:t>1990</a:t>
            </a:r>
            <a:r>
              <a:rPr lang="el-GR" dirty="0" smtClean="0">
                <a:solidFill>
                  <a:srgbClr val="002060"/>
                </a:solidFill>
              </a:rPr>
              <a:t>).</a:t>
            </a:r>
          </a:p>
          <a:p>
            <a:r>
              <a:rPr lang="el-GR" dirty="0" smtClean="0">
                <a:solidFill>
                  <a:srgbClr val="002060"/>
                </a:solidFill>
              </a:rPr>
              <a:t> </a:t>
            </a:r>
            <a:r>
              <a:rPr lang="el-GR" dirty="0">
                <a:solidFill>
                  <a:srgbClr val="002060"/>
                </a:solidFill>
              </a:rPr>
              <a:t>Μερικές φορές «άσχημα» αποτελέσματα διεργασίας του πένθους οφείλονται περισσότερο στις συναισθηματικές αντιδράσεις του επιζώντος γονιού, παρά στην επίδραση που έχει ο θάνατος για </a:t>
            </a:r>
            <a:r>
              <a:rPr lang="el-GR" dirty="0" smtClean="0">
                <a:solidFill>
                  <a:srgbClr val="002060"/>
                </a:solidFill>
              </a:rPr>
              <a:t>το </a:t>
            </a:r>
            <a:r>
              <a:rPr lang="el-GR" dirty="0">
                <a:solidFill>
                  <a:srgbClr val="002060"/>
                </a:solidFill>
              </a:rPr>
              <a:t>παιδί. </a:t>
            </a:r>
          </a:p>
          <a:p>
            <a:endParaRPr lang="el-GR" dirty="0"/>
          </a:p>
        </p:txBody>
      </p:sp>
    </p:spTree>
    <p:extLst>
      <p:ext uri="{BB962C8B-B14F-4D97-AF65-F5344CB8AC3E}">
        <p14:creationId xmlns:p14="http://schemas.microsoft.com/office/powerpoint/2010/main" val="358580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A16A"/>
        </a:solidFill>
        <a:effectLst/>
      </p:bgPr>
    </p:bg>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611560" y="1340768"/>
            <a:ext cx="7886700" cy="4351338"/>
          </a:xfrm>
        </p:spPr>
        <p:txBody>
          <a:bodyPr/>
          <a:lstStyle/>
          <a:p>
            <a:pPr marL="0" indent="0">
              <a:buNone/>
            </a:pPr>
            <a:r>
              <a:rPr lang="el-GR" dirty="0"/>
              <a:t>Ο</a:t>
            </a:r>
            <a:r>
              <a:rPr lang="el-GR" dirty="0" smtClean="0"/>
              <a:t> </a:t>
            </a:r>
            <a:r>
              <a:rPr lang="el-GR" dirty="0"/>
              <a:t>πατέρας του </a:t>
            </a:r>
            <a:r>
              <a:rPr lang="el-GR" dirty="0" smtClean="0"/>
              <a:t>Μουνκ επηρεάστηκε </a:t>
            </a:r>
            <a:r>
              <a:rPr lang="el-GR" dirty="0"/>
              <a:t>από τον θάνατο της γυναίκας του και βυθίστηκε σε μια παράλογη θρησκευτικότητα</a:t>
            </a:r>
            <a:r>
              <a:rPr lang="el-GR" dirty="0" smtClean="0"/>
              <a:t>.</a:t>
            </a:r>
          </a:p>
          <a:p>
            <a:pPr marL="0" indent="0">
              <a:buNone/>
            </a:pPr>
            <a:endParaRPr lang="el-GR" dirty="0" smtClean="0"/>
          </a:p>
          <a:p>
            <a:pPr marL="0" indent="0">
              <a:buNone/>
            </a:pPr>
            <a:r>
              <a:rPr lang="el-GR" dirty="0" smtClean="0"/>
              <a:t>Ο </a:t>
            </a:r>
            <a:r>
              <a:rPr lang="el-GR" dirty="0"/>
              <a:t>ίδιος γράφει</a:t>
            </a:r>
            <a:r>
              <a:rPr lang="el-GR" dirty="0" smtClean="0"/>
              <a:t>:</a:t>
            </a:r>
          </a:p>
          <a:p>
            <a:pPr marL="0" indent="0">
              <a:buNone/>
            </a:pPr>
            <a:r>
              <a:rPr lang="el-GR" dirty="0" smtClean="0"/>
              <a:t> «Ο </a:t>
            </a:r>
            <a:r>
              <a:rPr lang="el-GR" dirty="0"/>
              <a:t>πατέρας μου προσπαθούσε να είναι πατέρας και μάνα, είχε όμως δύσκολο χαρακτήρα και έχοντας κληρονομήσει μια άσχημη νευρική κατάσταση σε περιόδους θρησκευτικής μανίας μπορούσε να φθάσει μέχρι την τρέλα. Συνέβαινε να περνά τις μέρες του περπατώντας στο δωμάτιο προσευχόμενος στον θεό. Σε πολύ μικρή ηλικία μου μίλησε για τη μιζέρια της επίγειας ζωής, για τη μετά θάνατο ζωή και για την αιώνια δυστυχία που περίμενε στην κόλαση τα παιδιά της αμαρτίας» </a:t>
            </a:r>
            <a:r>
              <a:rPr lang="el-GR" i="1" dirty="0"/>
              <a:t>(Ζόγκαρη, 1985).</a:t>
            </a:r>
          </a:p>
          <a:p>
            <a:endParaRPr lang="el-GR" dirty="0"/>
          </a:p>
        </p:txBody>
      </p:sp>
    </p:spTree>
    <p:extLst>
      <p:ext uri="{BB962C8B-B14F-4D97-AF65-F5344CB8AC3E}">
        <p14:creationId xmlns:p14="http://schemas.microsoft.com/office/powerpoint/2010/main" val="417825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980728"/>
            <a:ext cx="7886700" cy="4351338"/>
          </a:xfrm>
        </p:spPr>
        <p:txBody>
          <a:bodyPr/>
          <a:lstStyle/>
          <a:p>
            <a:endParaRPr lang="el-GR" dirty="0" smtClean="0"/>
          </a:p>
          <a:p>
            <a:r>
              <a:rPr lang="el-GR" sz="2000" dirty="0"/>
              <a:t>Εκτός από την φυματίωση που οδήγησε στον θάνατο την μητέρα του, η ίδια αρρώστια ξαναχτύπησε την οικογένεια και οδήγησε αυτή τη φορά στον θάνατο τη δεκαπεντάχρονη αδελφή του Σοφία και αργότερα τον αδελφό του.</a:t>
            </a:r>
            <a:br>
              <a:rPr lang="el-GR" sz="2000" dirty="0"/>
            </a:br>
            <a:endParaRPr lang="el-GR" sz="2000" dirty="0"/>
          </a:p>
          <a:p>
            <a:r>
              <a:rPr lang="el-GR" sz="2000" dirty="0" smtClean="0"/>
              <a:t>Ο </a:t>
            </a:r>
            <a:r>
              <a:rPr lang="el-GR" sz="2000" dirty="0"/>
              <a:t>ίδιος, είχε ασθενική κράση. Σαν παιδί πάθαινε συχνά ασθένειες, βρογχίτιδα και αιμοπτύσεις. Δεν πήγαινε σχολείο, αλλά μορφωνόταν από τον πατέρα του και διάφορους καθηγητές στο σπίτι</a:t>
            </a:r>
            <a:r>
              <a:rPr lang="el-GR" sz="2000" dirty="0" smtClean="0"/>
              <a:t>.</a:t>
            </a:r>
          </a:p>
          <a:p>
            <a:endParaRPr lang="el-GR" sz="2000" dirty="0"/>
          </a:p>
          <a:p>
            <a:r>
              <a:rPr lang="el-GR" sz="2000" dirty="0"/>
              <a:t>Το καλοκαίρι του 1900 το περνά σε σανατόριο και το 1906 στα λουτρά για θεραπεία.</a:t>
            </a:r>
          </a:p>
          <a:p>
            <a:endParaRPr lang="el-GR" dirty="0"/>
          </a:p>
        </p:txBody>
      </p:sp>
    </p:spTree>
    <p:extLst>
      <p:ext uri="{BB962C8B-B14F-4D97-AF65-F5344CB8AC3E}">
        <p14:creationId xmlns:p14="http://schemas.microsoft.com/office/powerpoint/2010/main" val="19631907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TotalTime>
  <Words>3451</Words>
  <Application>Microsoft Office PowerPoint</Application>
  <PresentationFormat>Προβολή στην οθόνη (4:3)</PresentationFormat>
  <Paragraphs>191</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«Κραυγή»: Φθορά και θάνατος στο έργο του Έντβαρντ Μουνκ </vt:lpstr>
      <vt:lpstr>Ο καλλιτέχνης και η ζωή του μέσα από το έργο του (1863-1944) </vt:lpstr>
      <vt:lpstr>«Νεκρή μάνα και παιδί» (1899-1900) λάδι, 100Χ90 εκ. </vt:lpstr>
      <vt:lpstr>Παρουσίαση του PowerPoint</vt:lpstr>
      <vt:lpstr>«Κοντά στο κρεβάτι της πεθαμένης» (1895), λάδι, 90Χ120.5 εκ. </vt:lpstr>
      <vt:lpstr>«Θάνατος στο δωμάτιο της άρρωστης» (1895), λάδι, 150Χ167,5 εκ. </vt:lpstr>
      <vt:lpstr>Μετά τον θάνατο της μητέρας του, την ανατροφή των παιδιών την ανέλαβε ο πατέρας που πάθαινε νευρικές κρίσεις θρησκευτικής μανίας και η θεία του, αδελφή της μητέρας του.</vt:lpstr>
      <vt:lpstr>Παρουσίαση του PowerPoint</vt:lpstr>
      <vt:lpstr>Παρουσίαση του PowerPoint</vt:lpstr>
      <vt:lpstr>Το «Άρρωστο παιδί» (1907)</vt:lpstr>
      <vt:lpstr> «Απόγευμα» (1888), λάδι, 75Χ10 εκ</vt:lpstr>
      <vt:lpstr>Η γνωριμία του με την Τούλα Λάρσεν</vt:lpstr>
      <vt:lpstr>«Θάνατος  του Μαρά ΙΙ ή Φόνισσα» (1907), λάδι, 152Χ149 εκ.</vt:lpstr>
      <vt:lpstr>Αυτοπροσωπογραφία στην κλινική (1909)</vt:lpstr>
      <vt:lpstr>Στο ίδιο θέμα αναφέρεται στην ενότητα «Εικόνες της Ζωής, του Έρωτα και του Θανάτου», θεωρώντας την ζωή, τον έρωτα και τον θάνατο μέρη του κύκλου της ζωής</vt:lpstr>
      <vt:lpstr>«Μαντόνα» (1894-1895)</vt:lpstr>
      <vt:lpstr>Το 1893 δημιούργησε την «Κραυγή»</vt:lpstr>
      <vt:lpstr>Ο Μουνκ δημιούργησε διάφορες εκδοχές της "Κραυγής με διάφορα υλικά. </vt:lpstr>
      <vt:lpstr>ο Gombrich, 1994 αναφέρει</vt:lpstr>
      <vt:lpstr>Η ίδια η τέχνη λειτούργησε θεραπευτικά στον καλλιτέχνη. </vt:lpstr>
      <vt:lpstr>Η εικαστική θεραπεία:  Συνδυασμός ψυχοθεραπείας και τέχνης. </vt:lpstr>
      <vt:lpstr>Η ζωή, και το έργο του Μουνκ  στη Λέσχη Ψυχαγωγίας Άμφισσας</vt:lpstr>
      <vt:lpstr>Τι είναι η Λέσχη </vt:lpstr>
      <vt:lpstr>Έργα τέχνης στη Λέσχη…  Στόχος</vt:lpstr>
      <vt:lpstr>Η διαδικασία </vt:lpstr>
      <vt:lpstr>Απάντησαν λοιπόν ότι το έργο εκφράζει:  </vt:lpstr>
      <vt:lpstr>« Τι μας κάνει να νιώθουμε έτσι;»  </vt:lpstr>
      <vt:lpstr>Και ακόμη…</vt:lpstr>
      <vt:lpstr>Αφού επεξεργαστήκαμε το έργο, ζωγράφισε ο καθένας το δικό του έργο, τη δική του «Κραυγή», εμπνευσμένη από το έργο του καλλιτέχνη. Με όλα τα έργα δημιουργήσαμε ένα κολάζ.  </vt:lpstr>
      <vt:lpstr>Παρουσίαση του PowerPoint</vt:lpstr>
      <vt:lpstr>Παρουσίαση του PowerPoint</vt:lpstr>
      <vt:lpstr>Παρουσίαση του PowerPoint</vt:lpstr>
      <vt:lpstr>Παρουσίαση του PowerPoint</vt:lpstr>
      <vt:lpstr>Στη επόμενη συνάντηση δημιουργήσαμε ομαδικά την «Κραυγή»</vt:lpstr>
      <vt:lpstr>Παρουσίαση του PowerPoint</vt:lpstr>
      <vt:lpstr>Παρουσίαση του PowerPoint</vt:lpstr>
      <vt:lpstr>Η δικιά μας «Κραυγή», τέμπερα, 50Χ70 εκ.</vt:lpstr>
      <vt:lpstr>Η ομάδα της Λέσχης</vt:lpstr>
      <vt:lpstr>Αποτελέσματα </vt:lpstr>
      <vt:lpstr>Η εικαστική θεραπεία</vt:lpstr>
      <vt:lpstr>Ακόμη…</vt:lpstr>
      <vt:lpstr>Βιβλιογραφία </vt:lpstr>
      <vt:lpstr>Παρουσίαση του PowerPoint</vt:lpstr>
      <vt:lpstr>Στην ομάδα της Λέσχης συμμετείχαν..</vt:lpstr>
      <vt:lpstr>     Ευχαριστούμε!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ΟΡΙΑ ΚΑΙ ΕΠΙΚΟΙΝΩΝΙΑ ΜΕ ΤΑ ΠΑΙΔΙΑ</dc:title>
  <dc:creator>Δέσποινα</dc:creator>
  <cp:lastModifiedBy>NIKI</cp:lastModifiedBy>
  <cp:revision>156</cp:revision>
  <dcterms:created xsi:type="dcterms:W3CDTF">2016-02-06T17:14:46Z</dcterms:created>
  <dcterms:modified xsi:type="dcterms:W3CDTF">2017-06-09T10:14:50Z</dcterms:modified>
</cp:coreProperties>
</file>