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68" r:id="rId6"/>
    <p:sldId id="259" r:id="rId7"/>
    <p:sldId id="260" r:id="rId8"/>
    <p:sldId id="261" r:id="rId9"/>
    <p:sldId id="262" r:id="rId10"/>
    <p:sldId id="264" r:id="rId11"/>
    <p:sldId id="265" r:id="rId12"/>
    <p:sldId id="266" r:id="rId13"/>
    <p:sldId id="267" r:id="rId14"/>
    <p:sldId id="269" r:id="rId15"/>
    <p:sldId id="270" r:id="rId16"/>
    <p:sldId id="271" r:id="rId17"/>
    <p:sldId id="272"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p:cViewPr varScale="1">
        <p:scale>
          <a:sx n="108" d="100"/>
          <a:sy n="108" d="100"/>
        </p:scale>
        <p:origin x="17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D3F1D1C4-C2D9-4231-9FB2-B2D9D97AA41D}"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D3F1D1C4-C2D9-4231-9FB2-B2D9D97AA41D}"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2342CEA3-3058-4D43-AE35-B3DA76CB4003}" type="datetimeFigureOut">
              <a:rPr lang="el-GR" smtClean="0"/>
              <a:pPr/>
              <a:t>29/11/2021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D3F1D1C4-C2D9-4231-9FB2-B2D9D97AA41D}"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29/11/2021</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D3F1D1C4-C2D9-4231-9FB2-B2D9D97AA41D}"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2342CEA3-3058-4D43-AE35-B3DA76CB4003}" type="datetimeFigureOut">
              <a:rPr lang="el-GR" smtClean="0"/>
              <a:pPr/>
              <a:t>29/11/2021</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342CEA3-3058-4D43-AE35-B3DA76CB4003}" type="datetimeFigureOut">
              <a:rPr lang="el-GR" smtClean="0"/>
              <a:pPr/>
              <a:t>29/11/2021</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3F1D1C4-C2D9-4231-9FB2-B2D9D97AA41D}"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lstStyle/>
          <a:p>
            <a:r>
              <a:rPr lang="el-GR" dirty="0" err="1"/>
              <a:t>Αρσενια</a:t>
            </a:r>
            <a:r>
              <a:rPr lang="el-GR" dirty="0"/>
              <a:t> </a:t>
            </a:r>
            <a:r>
              <a:rPr lang="el-GR" dirty="0" err="1"/>
              <a:t>μαλακοζη</a:t>
            </a:r>
            <a:r>
              <a:rPr lang="el-GR" dirty="0"/>
              <a:t> </a:t>
            </a:r>
          </a:p>
          <a:p>
            <a:r>
              <a:rPr lang="el-GR" dirty="0" err="1"/>
              <a:t>χριστινα</a:t>
            </a:r>
            <a:r>
              <a:rPr lang="el-GR" dirty="0"/>
              <a:t> </a:t>
            </a:r>
            <a:r>
              <a:rPr lang="el-GR" dirty="0" err="1"/>
              <a:t>μπαξεβανη</a:t>
            </a:r>
            <a:endParaRPr lang="el-GR" dirty="0"/>
          </a:p>
          <a:p>
            <a:r>
              <a:rPr lang="el-GR" dirty="0"/>
              <a:t>ΜΑΡΙΑ ΠΑΠΑΣΙΔΕΡΗ</a:t>
            </a:r>
          </a:p>
          <a:p>
            <a:r>
              <a:rPr lang="el-GR" dirty="0"/>
              <a:t>ΜΑΝΩΛΗΣ </a:t>
            </a:r>
            <a:r>
              <a:rPr lang="el-GR" dirty="0" err="1"/>
              <a:t>ΣΤΕΦΑΝΟΥΔΑΚΗσ</a:t>
            </a:r>
            <a:endParaRPr lang="el-GR" dirty="0"/>
          </a:p>
          <a:p>
            <a:r>
              <a:rPr lang="el-GR"/>
              <a:t>20.11.21</a:t>
            </a:r>
            <a:endParaRPr lang="el-GR" dirty="0"/>
          </a:p>
          <a:p>
            <a:endParaRPr lang="el-GR" dirty="0"/>
          </a:p>
          <a:p>
            <a:endParaRPr lang="el-GR" dirty="0"/>
          </a:p>
        </p:txBody>
      </p:sp>
      <p:sp>
        <p:nvSpPr>
          <p:cNvPr id="2" name="1 - Τίτλος"/>
          <p:cNvSpPr>
            <a:spLocks noGrp="1"/>
          </p:cNvSpPr>
          <p:nvPr>
            <p:ph type="ctrTitle"/>
          </p:nvPr>
        </p:nvSpPr>
        <p:spPr/>
        <p:txBody>
          <a:bodyPr/>
          <a:lstStyle/>
          <a:p>
            <a:r>
              <a:rPr lang="en-US" dirty="0" err="1"/>
              <a:t>Sandor</a:t>
            </a:r>
            <a:r>
              <a:rPr lang="en-US" dirty="0"/>
              <a:t> </a:t>
            </a:r>
            <a:r>
              <a:rPr lang="en-US"/>
              <a:t>Ferenczi</a:t>
            </a:r>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0000" lnSpcReduction="20000"/>
          </a:bodyPr>
          <a:lstStyle/>
          <a:p>
            <a:r>
              <a:rPr lang="el-GR" i="1" dirty="0"/>
              <a:t>Η εμπιστοσύνη αυτή είναι αυτό το κάτι που εγκαθιστά την αντίθεση ανάμεσα στον παρόν και σε ένα ανυπόφορο και </a:t>
            </a:r>
            <a:r>
              <a:rPr lang="el-GR" i="1" dirty="0" err="1"/>
              <a:t>τραυματογόνο</a:t>
            </a:r>
            <a:r>
              <a:rPr lang="el-GR" i="1" dirty="0"/>
              <a:t> παρελθόν</a:t>
            </a:r>
            <a:r>
              <a:rPr lang="el-GR" dirty="0"/>
              <a:t>. Αντίθεση απαραίτητη για να </a:t>
            </a:r>
            <a:r>
              <a:rPr lang="el-GR" dirty="0" err="1"/>
              <a:t>αναβιωθεί</a:t>
            </a:r>
            <a:r>
              <a:rPr lang="el-GR" dirty="0"/>
              <a:t> το παρελθόν, όχι σαν ψευδαισθητική αναπαραγωγή αλλά αντικειμενική ανάμνηση. </a:t>
            </a:r>
          </a:p>
          <a:p>
            <a:r>
              <a:rPr lang="el-GR" i="1" dirty="0"/>
              <a:t>Η λανθάνουσα κριτική που εκφραζόταν από τους ασθενείς αποκάλυπτε τα επιθετικά χαρακτηριστικά της ενεργής θεραπευτικής δραστηριότητας, την επαγγελματική υποκρισία για την επιβολή της χαλάρωσης στον ασθενή. </a:t>
            </a:r>
          </a:p>
          <a:p>
            <a:r>
              <a:rPr lang="el-GR" i="1" dirty="0"/>
              <a:t>«Δεν είμαι λιγότερο ευγνώμων προς αυτούς τους ασθενείς που μου έμαθαν ότι έχουμε την τάση να επιμένουμε υπερβολικά σε κάποιες θεωρητικές κατασκευές και να αφήνουμε συχνά στην άκρη γεγονότα που θα κλόνιζαν την ασφάλεια μας και το κύρος μας». </a:t>
            </a:r>
          </a:p>
          <a:p>
            <a:r>
              <a:rPr lang="el-GR" dirty="0"/>
              <a:t>Ο ασθενής με απώλεια συνείδησης είναι χαμένος στο δικό του κόσμο, είναι πραγματικά σαν ένα παιδί που δεν αντιδρά πια στη λογική. Το πολύ να αντιδράσει στη μητρική στοργή. Χωρίς τη μητρική στοργή, αισθάνεται μόνος και εγκαταλειμμένος στην πιο βαθιά απόγνωση, δηλαδή στην ίδια ακριβώς ανυπόφορη κατάσταση που κάποτε τον οδήγησε στην ψυχική σχάση και τελικά στην ασθένεια. </a:t>
            </a:r>
          </a:p>
          <a:p>
            <a:endParaRPr lang="el-GR" dirty="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r>
              <a:rPr lang="el-GR" sz="2400" dirty="0"/>
              <a:t>Σπουδαιότητα του τραύματος, ιδιαιτέρως του σεξουαλικού, ως παθογόνου παράγοντα. </a:t>
            </a:r>
          </a:p>
          <a:p>
            <a:pPr>
              <a:buNone/>
            </a:pPr>
            <a:endParaRPr lang="el-GR" sz="2400" dirty="0"/>
          </a:p>
          <a:p>
            <a:r>
              <a:rPr lang="el-GR" sz="2400" dirty="0"/>
              <a:t>Η αντίρρηση ότι πρόκειται για σεξουαλικές φαντασιώσεις του παιδιού, δηλαδή για υστερικά ψεύδη, χάνει δυστυχώς τη δύναμη της, λόγω του σημαντικού αριθμού ασθενών σε ανάλυση, που ομολογούν οι ίδιοι βιαιοπραγίες σε παιδιά. </a:t>
            </a:r>
          </a:p>
          <a:p>
            <a:pPr>
              <a:buNone/>
            </a:pPr>
            <a:endParaRPr lang="el-GR" sz="2400" dirty="0"/>
          </a:p>
          <a:p>
            <a:r>
              <a:rPr lang="el-GR" sz="2400" dirty="0"/>
              <a:t>Ενήλικες με ψυχοπαθολογική προδιάθεση, κυρίως εάν ο αυτοέλεγχός τους έχουν διαταραχτεί από κάποια δυστυχία, ή από τη χρήση διεγερτικών ή τοξικών ουσιών.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l-GR" dirty="0"/>
              <a:t>Είναι δύσκολο να μαντέψουμε τη συμπεριφορά και τα συναισθήματα των παιδιών ύστερα από αυτές τις βιαιοπραγίες. Η πρώτη τους αντίδραση θα ήταν η άρνηση, το μίσος, η αηδία, κάποια βίαιη αντίσταση. Αυτό ή κάτι παραπλήσιο θα ήταν η άμεση αντίδραση, εάν αυτή δεν είχε ανασταλεί από έναν έντονο φόβο. </a:t>
            </a:r>
          </a:p>
          <a:p>
            <a:r>
              <a:rPr lang="el-GR" dirty="0"/>
              <a:t>Τα παιδιά αισθάνονται σωματικά και ηθικά ανυπεράσπιστα, η προσωπικότητα τους είναι ακόμη πολύ αδύναμη για να μπορέσει να διαμαρτυρηθεί, έστω και με τη σκέψη. Μπροστά στη δύναμη και τη συντριπτική αυταρχικότητα των ενηλίκων μένουν άναυδα, μπορεί ακόμα και να χάσουν τις αισθήσεις τους. </a:t>
            </a:r>
          </a:p>
          <a:p>
            <a:r>
              <a:rPr lang="el-GR" i="1" dirty="0"/>
              <a:t>Μέσω της ταύτισης του επιτιθέμενου, αυτός εξαφανίζεται ως εξωτερική πραγματικότητα και γίνεται </a:t>
            </a:r>
            <a:r>
              <a:rPr lang="el-GR" i="1" dirty="0" err="1"/>
              <a:t>ενδοψυχική</a:t>
            </a:r>
            <a:r>
              <a:rPr lang="el-GR" i="1" dirty="0"/>
              <a:t>. Το </a:t>
            </a:r>
            <a:r>
              <a:rPr lang="el-GR" i="1" dirty="0" err="1"/>
              <a:t>ενδοψυχικό</a:t>
            </a:r>
            <a:r>
              <a:rPr lang="el-GR" i="1" dirty="0"/>
              <a:t> υποτάσσεται σε μια κατάσταση ονειρική. Δηλαδή ,το </a:t>
            </a:r>
            <a:r>
              <a:rPr lang="el-GR" i="1" dirty="0" err="1"/>
              <a:t>ενδοψυχικό</a:t>
            </a:r>
            <a:r>
              <a:rPr lang="el-GR" i="1" dirty="0"/>
              <a:t> μπορεί, ακολουθώντας  την αρχή της ευχαρίστησης, να διαμορφωθεί και να μετατραπεί με τρόπο ψευδαισθητικό, θετικό ή αρνητικό.  </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l-GR" dirty="0"/>
              <a:t>Η ουσιαστική αλλαγή που προκλήθηκε στο μυαλό του παιδιού μέσω της αγχώδους ταύτισης με τον ενήλικο σύντροφο είναι </a:t>
            </a:r>
            <a:r>
              <a:rPr lang="el-GR" i="1" dirty="0"/>
              <a:t>η </a:t>
            </a:r>
            <a:r>
              <a:rPr lang="el-GR" i="1" dirty="0" err="1"/>
              <a:t>ενδοβολή</a:t>
            </a:r>
            <a:r>
              <a:rPr lang="el-GR" i="1" dirty="0"/>
              <a:t> του αισθήματος ενοχής του ενηλίκου</a:t>
            </a:r>
            <a:r>
              <a:rPr lang="en-US" dirty="0"/>
              <a:t>: </a:t>
            </a:r>
            <a:r>
              <a:rPr lang="el-GR" dirty="0"/>
              <a:t>το μέχρι τώρα ανώδυνο παιχνίδι εμφανίζεται πλέον ως πράξη που αξίζει τιμωρίας. </a:t>
            </a:r>
          </a:p>
          <a:p>
            <a:r>
              <a:rPr lang="el-GR" dirty="0"/>
              <a:t>Εάν το παιδί συνέλθει από μια τέτοια επιθετική πράξη, αισθάνεται τεράστια σύγχυση. Είναι ήδη διχασμένο, αθώο και ένοχο συγχρόνως, και η εμπιστοσύνη του στη μαρτυρία των προσωπικών του αισθήσεων έχει κατακερματιστεί. </a:t>
            </a:r>
          </a:p>
          <a:p>
            <a:r>
              <a:rPr lang="el-GR" dirty="0"/>
              <a:t>Συνήθως οι σχέσεις με ένα δεύτερο πρόσωπο εμπιστοσύνης-στο επιλεγμένο παράδειγμα η μητέρα-δεν είναι αρκετά στενές ώστε το παιδί να μπορέσει να βρει βοήθεια κοντά του. </a:t>
            </a:r>
          </a:p>
          <a:p>
            <a:r>
              <a:rPr lang="el-GR" dirty="0"/>
              <a:t>Το κακοποιημένο παιδί γίνεται ένα ον που υπακούει μηχανικά ή πεισμώνει, αλλά χωρίς να καταλαβαίνει πια τις αιτίες αυτής της συμπεριφοράς. Η σεξουαλική του ζωή δεν εξελίσσεται ή παίρνει </a:t>
            </a:r>
            <a:r>
              <a:rPr lang="el-GR" dirty="0" err="1"/>
              <a:t>διαστροφικές</a:t>
            </a:r>
            <a:r>
              <a:rPr lang="el-GR" dirty="0"/>
              <a:t> μορφές.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0000" lnSpcReduction="20000"/>
          </a:bodyPr>
          <a:lstStyle/>
          <a:p>
            <a:r>
              <a:rPr lang="el-GR" i="1" dirty="0"/>
              <a:t>Η έως τώρα ασθενώς ανεπτυγμένη προσωπικότητα αντιδρά στην απότομη δυσαρέσκεια όχι δια της άμυνας, αλλά μέσω της αγχώδους ταύτισης και της </a:t>
            </a:r>
            <a:r>
              <a:rPr lang="el-GR" i="1" dirty="0" err="1"/>
              <a:t>ενδοβολής</a:t>
            </a:r>
            <a:r>
              <a:rPr lang="el-GR" i="1" dirty="0"/>
              <a:t> εκείνου που την απειλεί και της επιτίθεται.</a:t>
            </a:r>
          </a:p>
          <a:p>
            <a:r>
              <a:rPr lang="el-GR" dirty="0"/>
              <a:t>«Μόνο τώρα καταλαβαίνω γιατί οι ασθενείς μου αρνούνται τόσο επίμονα να με ακολουθήσουν, όταν τους συνιστώ να αντιδράσουν-όπως θα περίμενα- με δυσαρέσκεια, μίσος ή άμυνα στην αδικία που υπέστησαν». </a:t>
            </a:r>
          </a:p>
          <a:p>
            <a:r>
              <a:rPr lang="el-GR" dirty="0"/>
              <a:t>Ένα μέρος της προσωπικότητας τους, ο ίδιος ο πυρήνας της, καθηλώθηκε, με αποτέλεσμα να αντιδρούν με έναν τρόπο σαν από μιμητισμό. Έτσι καταλήγουν σε μια μορφή προσωπικότητας  που συγκροτείται μόνο από το Αυτό και το Υπερεγώ, και η οποία αδυνατεί να </a:t>
            </a:r>
            <a:r>
              <a:rPr lang="el-GR" dirty="0" err="1"/>
              <a:t>αυτοεπιβεβαιωθεί</a:t>
            </a:r>
            <a:r>
              <a:rPr lang="el-GR" dirty="0"/>
              <a:t> σε περίπτωση δυσαρέσκειας, όπως ένα παιδί που δεν έχει φτάσει στην πλήρη ανάπτυξη του, είναι ανίκανο να ανεχτεί τη μοναξιά, εάν του λείπουν η μητρική προστασία . </a:t>
            </a:r>
          </a:p>
          <a:p>
            <a:r>
              <a:rPr lang="el-GR" i="1" u="sng" dirty="0"/>
              <a:t>Ιδέα Φρόυντ</a:t>
            </a:r>
            <a:r>
              <a:rPr lang="en-US" i="1" u="sng" dirty="0"/>
              <a:t>: </a:t>
            </a:r>
            <a:r>
              <a:rPr lang="el-GR" i="1" u="sng" dirty="0"/>
              <a:t>Υπογράμμιζε το γεγονός ότι της ικανότητας να νιώσουμε αγάπη προς το αντικείμενο προηγείται ένα στάδιο ταύτισης.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0000" lnSpcReduction="20000"/>
          </a:bodyPr>
          <a:lstStyle/>
          <a:p>
            <a:r>
              <a:rPr lang="el-GR" dirty="0"/>
              <a:t>Ο </a:t>
            </a:r>
            <a:r>
              <a:rPr lang="el-GR" dirty="0" err="1"/>
              <a:t>Φερέντζι</a:t>
            </a:r>
            <a:r>
              <a:rPr lang="el-GR" dirty="0"/>
              <a:t> χαρακτηρίζει αυτό το στάδιο σαν στάδιο παθητικής αγάπης προς το αντικείμενο ή στάδιο τρυφερότητας. Ίχνη αγάπης προς το αντικείμενο μπορούν να εκδηλωθούν ήδη, αλλά μόνο σαν φαντασίωση, με παιγνιώδη τρόπο. Με αυτό τον τρόπο σχεδόν ανεξαιρέτως όλα τα παιδιά παίζουν με την ιδέα να πάρουν τη θέση του γονέα του ίδιου φύλου, για να γίνουν ο/η σύζυγος του αντίθετου φύλου, κι αυτό- </a:t>
            </a:r>
            <a:r>
              <a:rPr lang="el-GR" dirty="0" err="1"/>
              <a:t>φαντασιωσικά</a:t>
            </a:r>
            <a:r>
              <a:rPr lang="el-GR" dirty="0"/>
              <a:t>. </a:t>
            </a:r>
          </a:p>
          <a:p>
            <a:r>
              <a:rPr lang="el-GR" dirty="0"/>
              <a:t>Εάν κατά τη διάρκεια αυτής της φάσης, επιβάλουμε στα παιδιά περισσότερη ή μια διαφορετική αγάπη από εκείνην που επιθυμούν, αυτό μπορεί να αποφέρει τις ίδιες </a:t>
            </a:r>
            <a:r>
              <a:rPr lang="el-GR" dirty="0" err="1"/>
              <a:t>παθογόνες</a:t>
            </a:r>
            <a:r>
              <a:rPr lang="el-GR" dirty="0"/>
              <a:t> συνέπειες με τη στέρηση της αγάπης. </a:t>
            </a:r>
          </a:p>
          <a:p>
            <a:r>
              <a:rPr lang="el-GR" dirty="0"/>
              <a:t>Οι γονείς και οι ενήλικοι θα πρέπει να μάθουν να αναγνωρίζουν όπως εμείς οι αναλυτές πίσω από την αγάπη της μεταβίβασης υποταγή ή θαυμασμό των παιδιών, των ασθενών, τη νοσταλγική επιθυμία να απελευθερωθούν από αυτή την τυραννική αγάπη. </a:t>
            </a:r>
          </a:p>
          <a:p>
            <a:r>
              <a:rPr lang="el-GR" dirty="0"/>
              <a:t>Εάν βοηθήσουμε το παιδί, τον ασθενή να εγκαταλείψει αυτή την ταύτιση και να αμύνεται στη μεταβίβαση, μπορούμε να πούμε ότι καταφέραμε να αναβαθμίσουμε την προσωπικότητα του σε πιο υψηλό επίπεδο.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a:t>Το παιδί που έχει υποστεί σεξουαλική παρενόχληση μπορεί ξαφνικά, υπό την πίεση του τραυματικού επείγοντος, να ξεδιπλώσει όλες τις συγκινήσεις ενός ώριμου ενηλίκου, τις πιθανές ικανότητες για γάμο, πατρότητα, μητρότητα, ικανότητες δυνητικά προσχηματισμένες μέσα του. </a:t>
            </a:r>
          </a:p>
          <a:p>
            <a:r>
              <a:rPr lang="el-GR" dirty="0"/>
              <a:t>Μπορούμε για να την παραβάλουμε με την παλινδρόμηση στην οποία αναφερόμαστε συνήθως για </a:t>
            </a:r>
            <a:r>
              <a:rPr lang="el-GR" i="1" dirty="0"/>
              <a:t>τραυματική πρόοδο </a:t>
            </a:r>
            <a:r>
              <a:rPr lang="el-GR" dirty="0"/>
              <a:t>(παθολογική) ή </a:t>
            </a:r>
            <a:r>
              <a:rPr lang="el-GR" i="1" dirty="0"/>
              <a:t>πρόωρη ωριμότητα </a:t>
            </a:r>
            <a:r>
              <a:rPr lang="el-GR" dirty="0"/>
              <a:t>(παθολογική). Θυμίζει τα φρούτα, που ωριμάζουν πολύ γρήγορα και γίνονται γευστικά, όταν το ράμφος ενός πουλιού τα έχει σημαδέψει, και την πρώιμη ωριμότητα ενός σκουληκιασμένου φρούτου.</a:t>
            </a:r>
          </a:p>
          <a:p>
            <a:r>
              <a:rPr lang="el-GR" dirty="0"/>
              <a:t>Το πλήγμα μπορεί να επιστρέψει σε ένα μέρος της προσωπικότητας να ωριμάσει ξαφνικά, όχι μόνο συναισθηματικά αλλά και νοητικά.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lnSpcReduction="10000"/>
          </a:bodyPr>
          <a:lstStyle/>
          <a:p>
            <a:r>
              <a:rPr lang="el-GR" dirty="0"/>
              <a:t>Εκτός από την παθιασμένη αγάπη και τις υπερβολικές τιμωρίες, υπάρχει και ένας τρίτος τρόπος να προσκολληθεί πάνω μας ένα παιδί</a:t>
            </a:r>
            <a:r>
              <a:rPr lang="en-US" dirty="0"/>
              <a:t>: </a:t>
            </a:r>
            <a:r>
              <a:rPr lang="el-GR" dirty="0"/>
              <a:t>είναι η </a:t>
            </a:r>
            <a:r>
              <a:rPr lang="el-GR" i="1" dirty="0"/>
              <a:t>τρομοκρατία της οδύνης</a:t>
            </a:r>
            <a:r>
              <a:rPr lang="el-GR" dirty="0"/>
              <a:t>. </a:t>
            </a:r>
          </a:p>
          <a:p>
            <a:r>
              <a:rPr lang="el-GR" dirty="0"/>
              <a:t>Τα παιδιά αισθάνονται υποχρεωμένα να εξομαλύνουν όλα τα είδη των οικογενειακών συγκρούσεων και φέρουν στους ευθραύστους ώμους τους το βάρος όλων των μελών της οικογένειας. Δεν το κάνουν από ανιδιοτέλεια, αλλά για να μπορούν να απολαύσουν ξανά τη χαμένη γαλήνη και την τρυφερότητα που απορρέει από αυτήν.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Εισαγωγή</a:t>
            </a:r>
          </a:p>
        </p:txBody>
      </p:sp>
      <p:sp>
        <p:nvSpPr>
          <p:cNvPr id="3" name="2 - Θέση περιεχομένου"/>
          <p:cNvSpPr>
            <a:spLocks noGrp="1"/>
          </p:cNvSpPr>
          <p:nvPr>
            <p:ph sz="quarter" idx="1"/>
          </p:nvPr>
        </p:nvSpPr>
        <p:spPr/>
        <p:txBody>
          <a:bodyPr>
            <a:normAutofit fontScale="77500" lnSpcReduction="20000"/>
          </a:bodyPr>
          <a:lstStyle/>
          <a:p>
            <a:r>
              <a:rPr lang="el-GR" dirty="0"/>
              <a:t>Ο </a:t>
            </a:r>
            <a:r>
              <a:rPr lang="el-GR" dirty="0" err="1"/>
              <a:t>Σάντορ</a:t>
            </a:r>
            <a:r>
              <a:rPr lang="el-GR" dirty="0"/>
              <a:t> </a:t>
            </a:r>
            <a:r>
              <a:rPr lang="el-GR" dirty="0" err="1"/>
              <a:t>Φερέντζι</a:t>
            </a:r>
            <a:r>
              <a:rPr lang="el-GR" dirty="0"/>
              <a:t> (</a:t>
            </a:r>
            <a:r>
              <a:rPr lang="en-US" dirty="0" err="1"/>
              <a:t>Sandor</a:t>
            </a:r>
            <a:r>
              <a:rPr lang="en-US" dirty="0"/>
              <a:t> </a:t>
            </a:r>
            <a:r>
              <a:rPr lang="en-US" dirty="0" err="1"/>
              <a:t>Ferenczi</a:t>
            </a:r>
            <a:r>
              <a:rPr lang="en-US" dirty="0"/>
              <a:t>) </a:t>
            </a:r>
            <a:r>
              <a:rPr lang="el-GR" dirty="0"/>
              <a:t>γεννήθηκε το 1873 στο Μίσκολτς, μια μικρή πόλη στη βόρεια Ουγγαρία. Απεβίωσε στη Βουδαπέστη σε ηλικία 60 ετών. Ο πατέρας του, Πολωνός της Κρακοβίας, σε ηλικία 14 ετών μετανάστευσε στην Ουγγαρία, εκεί άνοιξε βιβλιοπωλείο και δημιούργησε εκδοτικό οίκο, ο οποίος γνώρισε σύντομα μεγάλη επιτυχία με την έκδοση ποιητών της ουγγρικής επανάστασης. Το 1879 «</a:t>
            </a:r>
            <a:r>
              <a:rPr lang="el-GR" dirty="0" err="1"/>
              <a:t>ουγγαροποίησε</a:t>
            </a:r>
            <a:r>
              <a:rPr lang="el-GR" dirty="0"/>
              <a:t>» το όνομά του μετατρέποντάς το από </a:t>
            </a:r>
            <a:r>
              <a:rPr lang="el-GR" dirty="0" err="1"/>
              <a:t>Φράενκελ</a:t>
            </a:r>
            <a:r>
              <a:rPr lang="el-GR" dirty="0"/>
              <a:t> σε </a:t>
            </a:r>
            <a:r>
              <a:rPr lang="el-GR" dirty="0" err="1"/>
              <a:t>Φερέντζι</a:t>
            </a:r>
            <a:r>
              <a:rPr lang="el-GR" dirty="0"/>
              <a:t>. Απέκτησε δώδεκα παιδιά. </a:t>
            </a:r>
          </a:p>
          <a:p>
            <a:r>
              <a:rPr lang="el-GR" dirty="0"/>
              <a:t>Ο </a:t>
            </a:r>
            <a:r>
              <a:rPr lang="el-GR" dirty="0" err="1"/>
              <a:t>Σάντορ</a:t>
            </a:r>
            <a:r>
              <a:rPr lang="el-GR" dirty="0"/>
              <a:t>, που ήταν το όγδοο παιδί –και το πέμπτο αγόρι-, ολοκληρώνοντας τις σπουδές ιατρικής στη Βιέννη, επέστρεψε και εγκαταστάθηκε στη Βουδαπέστη , όπου εργάστηκε αρχικά ως γενικός παθολόγος και </a:t>
            </a:r>
            <a:r>
              <a:rPr lang="el-GR" dirty="0" err="1"/>
              <a:t>νευροψυχίατρος</a:t>
            </a:r>
            <a:r>
              <a:rPr lang="el-GR" dirty="0"/>
              <a:t>, προτού αναλάβει τη θέση του ψυχιατρικού εμπειρογνώμονα στα δικαστήρια. Θα εργαστεί ως ψυχαναλυτής μετά τη –με τα τότε δεδομένα- ψυχαναλυτική του εκπαίδευση.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Ferenczi</a:t>
            </a:r>
            <a:r>
              <a:rPr lang="en-US" dirty="0"/>
              <a:t>- Freud</a:t>
            </a:r>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dirty="0"/>
              <a:t>Το 1908 επισκέπτεται τον Φρόιντ και ξεκινά η στενότερη και πολυσυζητημένη σχέση </a:t>
            </a:r>
            <a:r>
              <a:rPr lang="el-GR" dirty="0" err="1"/>
              <a:t>Φερέντζι</a:t>
            </a:r>
            <a:r>
              <a:rPr lang="el-GR" dirty="0"/>
              <a:t>- Φρόιντ</a:t>
            </a:r>
            <a:r>
              <a:rPr lang="en-US" dirty="0"/>
              <a:t>:</a:t>
            </a:r>
            <a:r>
              <a:rPr lang="el-GR" dirty="0"/>
              <a:t> σχέση δασκάλου και μαθητή, αναλυτή και αναλυόμενου, σχέση φιλική που αδυνατεί να λειτουργήσει ισότιμα, σχέση που τη χαρακτηρίζουν διαφωνίες, θεωρητικές και τεχνικές. </a:t>
            </a:r>
          </a:p>
          <a:p>
            <a:r>
              <a:rPr lang="el-GR" dirty="0"/>
              <a:t>Η ανοιχτόκαρδη και παιδική φύση του </a:t>
            </a:r>
            <a:r>
              <a:rPr lang="el-GR" dirty="0" err="1"/>
              <a:t>Φερέντζι</a:t>
            </a:r>
            <a:r>
              <a:rPr lang="el-GR" dirty="0"/>
              <a:t>, οι εσωτερικές του δυσκολίες και η τολμηρή και ασυγκράτητη φαντασία του προσελκύουν και ξεσηκώνουν τον Φρόιντ και η στάση του προς τον </a:t>
            </a:r>
            <a:r>
              <a:rPr lang="el-GR" dirty="0" err="1"/>
              <a:t>Φερέντζι</a:t>
            </a:r>
            <a:r>
              <a:rPr lang="el-GR" dirty="0"/>
              <a:t> είναι πατρική και ενθαρρυντική. </a:t>
            </a:r>
          </a:p>
          <a:p>
            <a:r>
              <a:rPr lang="el-GR" dirty="0"/>
              <a:t>Το ανήσυχο πνεύμα του </a:t>
            </a:r>
            <a:r>
              <a:rPr lang="el-GR" dirty="0" err="1"/>
              <a:t>Φερέντζι</a:t>
            </a:r>
            <a:r>
              <a:rPr lang="el-GR" dirty="0"/>
              <a:t>, η συνεχής δημιουργικότητα του και τα προσωπικά του βιώματα στρέφουν το ενδιαφέρον του προς τους δύσκολους και οριακούς ασθενείς. Θεωρείται ικανότατος κλινικός αναλυτής, στον οποίο οι συνάδελφοι του παραπέμπουν τις δύσκολες για </a:t>
            </a:r>
            <a:r>
              <a:rPr lang="el-GR"/>
              <a:t>αυτούς περιπτώσεις.</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1128698"/>
          </a:xfrm>
        </p:spPr>
        <p:txBody>
          <a:bodyPr>
            <a:normAutofit/>
          </a:bodyPr>
          <a:lstStyle/>
          <a:p>
            <a:r>
              <a:rPr lang="el-GR" sz="3200" dirty="0"/>
              <a:t>ΣΥΓΧΥΣΗ ΓΛΩΣΣΩΝ ΑΝΑΜΕΣΑ ΣΤΟΥΣ ΕΝΗΛΙΚΟΥΣ ΚΑΙ ΣΤΟ ΠΑΙΔΙ- 1932</a:t>
            </a:r>
          </a:p>
        </p:txBody>
      </p:sp>
      <p:sp>
        <p:nvSpPr>
          <p:cNvPr id="3" name="2 - Θέση περιεχομένου"/>
          <p:cNvSpPr>
            <a:spLocks noGrp="1"/>
          </p:cNvSpPr>
          <p:nvPr>
            <p:ph sz="quarter" idx="1"/>
          </p:nvPr>
        </p:nvSpPr>
        <p:spPr/>
        <p:txBody>
          <a:bodyPr>
            <a:normAutofit fontScale="62500" lnSpcReduction="20000"/>
          </a:bodyPr>
          <a:lstStyle/>
          <a:p>
            <a:r>
              <a:rPr lang="el-GR" dirty="0"/>
              <a:t>Σε διάλεξη στην Ψυχαναλυτική Εταιρία της Βιέννης, Ο </a:t>
            </a:r>
            <a:r>
              <a:rPr lang="el-GR" dirty="0" err="1"/>
              <a:t>Φερέντζι</a:t>
            </a:r>
            <a:r>
              <a:rPr lang="el-GR" dirty="0"/>
              <a:t> μίλησε για τη σπουδαιότητα που δόθηκε στον τραυματικό παράγοντα σχετικά με την παθογένεια των νευρώσεων. </a:t>
            </a:r>
            <a:endParaRPr lang="el-GR" i="1" dirty="0"/>
          </a:p>
          <a:p>
            <a:r>
              <a:rPr lang="el-GR" dirty="0"/>
              <a:t>Στην πρακτική του, άρχισαν να συσσωρεύονται επαναλήψεις τραυματικών βιωμάτων, που τις χαρακτηρίζει σχεδόν ψευδαισθητικές. Αρχικά ήλπιζε ότι χάρη σε μια τέτοια εκτόνωση, σημαντικές ποσότητες απωθημένων συναισθημάτων επιβάλλονται στη συνειδητή συναισθηματική ζωή και θα μπορούσαν σύντομα να θέσουν τέλος στην εμφάνιση των συμπτωμάτων</a:t>
            </a:r>
            <a:r>
              <a:rPr lang="en-US" dirty="0"/>
              <a:t>, </a:t>
            </a:r>
            <a:r>
              <a:rPr lang="el-GR" dirty="0"/>
              <a:t>ιδίως όταν το συναισθηματικό εποικοδόμημα έχει γίνει αρκετά ευέλικτο από την αναλυτική δουλειά. </a:t>
            </a:r>
          </a:p>
          <a:p>
            <a:r>
              <a:rPr lang="el-GR" dirty="0"/>
              <a:t>Αυτή η ελπίδα εκπληρώθηκε μόνο εν μέρει. Διαπιστώθηκε βελτίωση σε ορισμένα συμπτώματα, ενώ αντιθέτως οι ασθενείς άρχιζαν να παραπονιούνται για καταστάσεις νυχτερινού άγχους και οδυνηρούς εφιάλτες. Η αναλυτική συνεδρία εκφυλιζόταν κάθε φορά σε μια κρίση υστερικού άγχους. Αν και η συμπτωματολογία, που φαινόταν ιδιαίτερα ανησυχητική, είχε αναλυθεί με πολλή ευσυνειδησία, κάτι που έπειθε και ηρεμούσε τον ασθενή, το αναμενόμενο αποτέλεσμα που προέκυπτε δεν ήταν μόνιμο και ο ασθενής παραπονιόταν και πάλι για μια τρομακτική νύχτα, έτσι ώστε η αναλυτική συνεδρία γινόταν μια νέα επανάληψη του τραύματος.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l-GR" dirty="0"/>
              <a:t>Για ένα μεγάλο διάστημα πίστευε πως ο ασθενής είχε πολύ έντονες αντιστάσεις ή ότι υπέφερε από μια απώλεια που δεν μπορούσε να συνειδητοποιήσει και η οποία μπορούσε να αποφορτιστεί μόνο σταδιακά. </a:t>
            </a:r>
          </a:p>
          <a:p>
            <a:r>
              <a:rPr lang="el-GR" dirty="0"/>
              <a:t>Αυτοκριτική</a:t>
            </a:r>
            <a:r>
              <a:rPr lang="en-US" dirty="0"/>
              <a:t>: </a:t>
            </a:r>
            <a:r>
              <a:rPr lang="el-GR" dirty="0"/>
              <a:t>όταν οι ασθενείς τον κατηγορούσαν ότι ήταν ψυχρός και σκληρός απέναντι τους, έλεγχε τη συνείδηση του για να δει αν υπήρχε κάποια αλήθεια σε αυτές τις κατηγορίες. Αυτές οι εκρήξεις θυμού γινόταν κατ’ εξαίρεση. Πολύ συχνά στο τέλος της συνεδρίας οι ασθενείς δεχόταν τις ερμηνείες και με εντυπωσιακή προθυμία.</a:t>
            </a:r>
          </a:p>
          <a:p>
            <a:r>
              <a:rPr lang="el-GR" dirty="0"/>
              <a:t>Όσο στιγμιαία και να ήταν αυτή η εντύπωση, τον έκανε να υποψιαστεί ότι ακόμη και αυτοί οι υπάκουοι ασθενείς αισθανόταν μυστικά ορμές μίσους και θυμού, και τους ενθάρρυνε να σταματήσουν να είναι επιφυλακτικοί μαζί του. Η παρότρυνση αυτή δεν είχε μεγάλη επιτυχία, οι περισσότεροι αρνούνταν να δεχτούν αυτό το υπερβολικό αίτημα αν και στηριζόταν από αναλυτικό υλικό.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ΣΥΓΧΥΣΗ ΓΛΩΣΣΩΝ ΑΝΑΜΕΣΑ ΣΤΟΥΣ ΕΝΗΛΙΚΟΥΣ ΚΑΙ ΣΤΟ ΠΑΙΔΙ- 1932</a:t>
            </a:r>
          </a:p>
        </p:txBody>
      </p:sp>
      <p:sp>
        <p:nvSpPr>
          <p:cNvPr id="3" name="2 - Θέση περιεχομένου"/>
          <p:cNvSpPr>
            <a:spLocks noGrp="1"/>
          </p:cNvSpPr>
          <p:nvPr>
            <p:ph sz="quarter" idx="1"/>
          </p:nvPr>
        </p:nvSpPr>
        <p:spPr/>
        <p:txBody>
          <a:bodyPr>
            <a:normAutofit fontScale="77500" lnSpcReduction="20000"/>
          </a:bodyPr>
          <a:lstStyle/>
          <a:p>
            <a:r>
              <a:rPr lang="el-GR" dirty="0"/>
              <a:t>Πεποίθηση ότι οι ασθενείς αντιλαμβάνονται με πολλή λεπτότητα τις επιθυμίες, τις τάσεις, τις διαθέσεις, τις συμπάθειες και τις αντιπάθειες του αναλυτή, ακόμη και όταν όλα αυτά του είναι εντελώς ασυνείδητα.</a:t>
            </a:r>
          </a:p>
          <a:p>
            <a:r>
              <a:rPr lang="el-GR" dirty="0"/>
              <a:t> Αντί να φέρουν αντίρρηση στον αναλυτή, να τον κατηγορήσουν για ανακρίβεια ή ότι κάνει λάθη, οι ασθενείς ταυτίζονται μαζί του. </a:t>
            </a:r>
          </a:p>
          <a:p>
            <a:r>
              <a:rPr lang="el-GR" dirty="0"/>
              <a:t>Μόνο σε πολύ εξαιρετικές στιγμές, σε ασυνείδητη σχεδόν κατάσταση, μπορούν να βρουν το κουράγιο να διαμαρτυρηθούν. Συνήθως δεν επιτρέπουν στον εαυτό τους καμία κριτική προς τον αναλυτή. Τέτοια κριτική τους περνάει από το μυαλό μόνο αν έχουν εισπράξει από τον αναλυτή την άδεια ή την άμεση ενθάρρυνση. </a:t>
            </a:r>
          </a:p>
          <a:p>
            <a:r>
              <a:rPr lang="el-GR" i="1" dirty="0"/>
              <a:t>«Από τους συνειρμούς των ασθενών πρέπει όχι μόνο να μάθουμε να μαντεύουμε τα δυσάρεστα πράγματα του παρελθόντος, αλλά να υποχρεώσουμε περισσότερο από πριν τον εαυτό μας να εικάσει τις απωθημένες ή καταπιεσμένες κριτικές που μας έχουν απευθύνει».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l-GR" dirty="0"/>
              <a:t>Εδώ ακριβώς σκοντάφτουμε σε μη αμελητέες αντιστάσεις, αυτή τη φορά όχι του ασθενούς, αλλά στις δικές μας. Πρέπει να είμαστε πολύ καλά αναλυμένοι και να γνωρίζουμε σε βάθος όλα τα δυσάρεστα στοιχεία του χαρακτήρα μας, εσωτερικά ή εξωτερικά, ώστε να ακούσουμε το συγκαλυμμένο μίσος και την περιφρόνηση, που μπορεί να κρύβουν οι συνειρμοί των ασθενών μας. </a:t>
            </a:r>
          </a:p>
          <a:p>
            <a:r>
              <a:rPr lang="el-GR" dirty="0"/>
              <a:t>Ένα μεγάλο μέρος της απωθημένης κριτικής αφορά αυτό που θα λέγαμε </a:t>
            </a:r>
            <a:r>
              <a:rPr lang="el-GR" b="1" i="1" dirty="0"/>
              <a:t>επαγγελματική υποκρισία</a:t>
            </a:r>
            <a:r>
              <a:rPr lang="el-GR" i="1" dirty="0"/>
              <a:t>. </a:t>
            </a:r>
            <a:r>
              <a:rPr lang="el-GR" dirty="0"/>
              <a:t>Υποδεχόμαστε ευγενικά τον ασθενή όταν μπαίνει, του ζητάμε να μοιραστεί μαζί μας τους συνειρμούς του, του υποσχόμαστε έτσι ότι θα τον ακούμε προσεκτικά και ότι θα αφιερώσουμε όλο μας το ενδιαφέρον στην καλή του κατάσταση και στο έργο της αποσαφήνισης της δουλειάς. Στην πραγματικότητα, μπορεί κάποια εσωτερικά ή εξωτερικά χαρακτηριστικά του ασθενούς να μας είναι δύσκολα ανεκτά. Ή, ακόμα, ίσως αισθανόμαστε ότι η αναλυτική συνεδρία φέρνει μια δυσάρεστη αναστάτωση σε μια πιο σημαντική επαγγελματική ή προσωπική εσωτερική ενασχόληση μας.   </a:t>
            </a:r>
            <a:endParaRPr lang="el-GR" i="1" dirty="0"/>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normAutofit fontScale="85000" lnSpcReduction="20000"/>
          </a:bodyPr>
          <a:lstStyle/>
          <a:p>
            <a:r>
              <a:rPr lang="el-GR" dirty="0"/>
              <a:t>Να συνειδητοποιήσουμε την αιτία της ενόχλησης, να μιλήσουμε για αυτήν στον ασθενή, να τη δεχτούμε όχι μόνο σαν πιθανότητα, αλλά και σαν πραγματικό γεγονός. </a:t>
            </a:r>
          </a:p>
          <a:p>
            <a:r>
              <a:rPr lang="el-GR" dirty="0"/>
              <a:t>Όταν απαρνιόμαστε την </a:t>
            </a:r>
            <a:r>
              <a:rPr lang="el-GR" b="1" i="1" dirty="0"/>
              <a:t>«επαγγελματική υποκρισία»</a:t>
            </a:r>
            <a:r>
              <a:rPr lang="el-GR" dirty="0"/>
              <a:t>, αντί να πληγώνουμε τον ασθενή του προσφέρουμε, αντιθέτως, αξιοσημείωτη ανακούφιση. Η τραυματική υστερική κρίση, ακόμα και όταν ξεσπούσε πάλι, ήταν πολύ πιο ήπια, γινόταν εφικτή η αναπαραγωγή παρελθόντων τραγικών γεγονότων με τη σκέψη, χωρίς η αναπαραγωγή να οδηγεί σε νέα απώλεια της ψυχικής ισορροπίας. </a:t>
            </a:r>
          </a:p>
          <a:p>
            <a:r>
              <a:rPr lang="el-GR" dirty="0"/>
              <a:t>Τι είχε προκαλέσει αυτή την κατάσταση</a:t>
            </a:r>
            <a:r>
              <a:rPr lang="en-US" dirty="0"/>
              <a:t>;</a:t>
            </a:r>
            <a:r>
              <a:rPr lang="el-GR" dirty="0"/>
              <a:t> </a:t>
            </a:r>
            <a:r>
              <a:rPr lang="el-GR" i="1" dirty="0"/>
              <a:t>Στη σχέση ανάμεσα στον γιατρό και τον ασθενή υπήρχε ένα έλλειμμα ειλικρίνειας, κάτι που δεν είχε διατυπωθεί, και το γεγονός ότι δόθηκαν εξηγήσεις έλυσε, κατά κάποιον τρόπο, τη γλώσσα του ασθενούς.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normAutofit fontScale="70000" lnSpcReduction="20000"/>
          </a:bodyPr>
          <a:lstStyle/>
          <a:p>
            <a:r>
              <a:rPr lang="el-GR" dirty="0"/>
              <a:t>Με την παραδοχή ενός λάθους του, ο αναλυτής κερδίζει την εμπιστοσύνη του ασθενούς. Υπάρχει σχεδόν η εντύπωση ότι περιστασιακά θα ήταν χρήσιμο να κάνουμε λάθη και να τα ομολογήσουμε κατόπιν στον ασθενή. Ούτως ή άλλως, κάνουμε αρκετά λάθη, και μια πολύ ευφυής ασθενής αγανακτούσε δικαίως με το θέμα, λέγοντας</a:t>
            </a:r>
            <a:r>
              <a:rPr lang="en-US" dirty="0"/>
              <a:t>: </a:t>
            </a:r>
            <a:r>
              <a:rPr lang="el-GR" i="1" dirty="0"/>
              <a:t>«Θα ήταν καλύτερα να αποφεύγατε κάθε λάθος. Η ματαιοδοξία σας, γιατρέ, θα ήθελε να επωφεληθεί ακόμη και από τα σφάλματα σας..»</a:t>
            </a:r>
          </a:p>
          <a:p>
            <a:r>
              <a:rPr lang="el-GR" dirty="0"/>
              <a:t>Η εύρεση και η λύση αυτού του προβλήματος άνοιξε δρόμο προς ένα κρυμμένο υλικό. </a:t>
            </a:r>
            <a:r>
              <a:rPr lang="el-GR" u="sng" dirty="0"/>
              <a:t>Η αναλυτική κατάσταση, αυτή η ψυχρή επιφύλαξη, η επαγγελματική υποκρισία και η συγκαλυμμένη πίσω της αντιπάθεια απέναντι στον ασθενή, την οποία ο ασθενής διαισθάνεται με όλο του το «είναι», δεν διαφέρει ουσιαστικά από την κατάσταση των πραγμάτων που άλλοτε, δηλαδή στην παιδική ηλικία, τον είχαν αρρωστήσει. </a:t>
            </a:r>
            <a:r>
              <a:rPr lang="el-GR" dirty="0"/>
              <a:t>Εάν αυτή τη στιγμή της αναλυτικής συνθήκης , ωθούσαμε περισσότερο τον ασθενή στην αναπαραγωγή του τραύματος, η κατάσταση θα γινόταν πράγματι ανυπόφορη. Αλλά η ικανότητα να δεχτούμε τα λάθη μας, το δικαίωμα της κριτικής, μας κάνουν να κερδίσουμε την εμπιστοσύνη του ασθενούς.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442</TotalTime>
  <Words>2345</Words>
  <Application>Microsoft Office PowerPoint</Application>
  <PresentationFormat>Προβολή στην οθόνη (4:3)</PresentationFormat>
  <Paragraphs>61</Paragraphs>
  <Slides>17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Georgia</vt:lpstr>
      <vt:lpstr>Wingdings</vt:lpstr>
      <vt:lpstr>Wingdings 2</vt:lpstr>
      <vt:lpstr>Δημοτικός</vt:lpstr>
      <vt:lpstr>Sandor Ferenczi</vt:lpstr>
      <vt:lpstr>Εισαγωγή</vt:lpstr>
      <vt:lpstr>Ferenczi- Freud</vt:lpstr>
      <vt:lpstr>ΣΥΓΧΥΣΗ ΓΛΩΣΣΩΝ ΑΝΑΜΕΣΑ ΣΤΟΥΣ ΕΝΗΛΙΚΟΥΣ ΚΑΙ ΣΤΟ ΠΑΙΔΙ- 1932</vt:lpstr>
      <vt:lpstr>Παρουσίαση του PowerPoint</vt:lpstr>
      <vt:lpstr>ΣΥΓΧΥΣΗ ΓΛΩΣΣΩΝ ΑΝΑΜΕΣΑ ΣΤΟΥΣ ΕΝΗΛΙΚΟΥΣ ΚΑΙ ΣΤΟ ΠΑΙΔΙ- 1932</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Sandor Ferenczi</dc:title>
  <dc:creator>user</dc:creator>
  <cp:lastModifiedBy>user</cp:lastModifiedBy>
  <cp:revision>52</cp:revision>
  <dcterms:created xsi:type="dcterms:W3CDTF">2021-10-13T11:55:03Z</dcterms:created>
  <dcterms:modified xsi:type="dcterms:W3CDTF">2021-11-29T12:56:11Z</dcterms:modified>
</cp:coreProperties>
</file>