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6" r:id="rId2"/>
  </p:sldMasterIdLst>
  <p:sldIdLst>
    <p:sldId id="258" r:id="rId3"/>
    <p:sldId id="259" r:id="rId4"/>
    <p:sldId id="260" r:id="rId5"/>
    <p:sldId id="261" r:id="rId6"/>
    <p:sldId id="262" r:id="rId7"/>
    <p:sldId id="284" r:id="rId8"/>
    <p:sldId id="288" r:id="rId9"/>
    <p:sldId id="285" r:id="rId10"/>
    <p:sldId id="289" r:id="rId11"/>
    <p:sldId id="263" r:id="rId12"/>
    <p:sldId id="264" r:id="rId13"/>
    <p:sldId id="265" r:id="rId14"/>
    <p:sldId id="266" r:id="rId15"/>
    <p:sldId id="280" r:id="rId16"/>
    <p:sldId id="267" r:id="rId17"/>
    <p:sldId id="270" r:id="rId18"/>
    <p:sldId id="273" r:id="rId19"/>
    <p:sldId id="274" r:id="rId20"/>
    <p:sldId id="275" r:id="rId21"/>
    <p:sldId id="290" r:id="rId22"/>
  </p:sldIdLst>
  <p:sldSz cx="9144000" cy="6858000" type="screen4x3"/>
  <p:notesSz cx="6858000" cy="9144000"/>
  <p:defaultTextStyle>
    <a:defPPr>
      <a:defRPr lang="el-GR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8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29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7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84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logo HIGGS.png"/>
          <p:cNvPicPr/>
          <p:nvPr userDrawn="1"/>
        </p:nvPicPr>
        <p:blipFill rotWithShape="1">
          <a:blip r:embed="rId2">
            <a:extLst/>
          </a:blip>
          <a:srcRect l="2300" t="3017" r="4821" b="11680"/>
          <a:stretch/>
        </p:blipFill>
        <p:spPr>
          <a:xfrm>
            <a:off x="7121600" y="5933600"/>
            <a:ext cx="1872000" cy="756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12700">
            <a:miter lim="400000"/>
          </a:ln>
          <a:effectLst>
            <a:reflection endPos="0" dist="50800" dir="5400000" sy="-100000" algn="bl" rotWithShape="0"/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70" y="5949280"/>
            <a:ext cx="556406" cy="74162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6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2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360" rtl="0" eaLnBrk="1" latinLnBrk="0" hangingPunct="1">
              <a:spcBef>
                <a:spcPct val="0"/>
              </a:spcBef>
              <a:buNone/>
              <a:tabLst>
                <a:tab pos="3830470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4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58" indent="0">
              <a:buNone/>
              <a:defRPr sz="2000"/>
            </a:lvl8pPr>
            <a:lvl9pPr marL="3657439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15A11F-A35D-44AA-9C76-B5985469D3A4}" type="datetimeFigureOut">
              <a:rPr lang="el-GR" smtClean="0"/>
              <a:t>29/10/2018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10"/>
            <a:ext cx="3481754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360" rtl="0" eaLnBrk="1" latinLnBrk="0" hangingPunct="1">
        <a:spcBef>
          <a:spcPct val="0"/>
        </a:spcBef>
        <a:buNone/>
        <a:tabLst>
          <a:tab pos="3830470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08" indent="-274308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16" indent="-182872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indent="-228590" algn="l" defTabSz="91436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668" indent="-228590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76" indent="-228590" algn="l" defTabSz="91436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566" indent="-182872" algn="l" defTabSz="91436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5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746" indent="-182872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3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8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8"/>
          <p:cNvSpPr/>
          <p:nvPr userDrawn="1"/>
        </p:nvSpPr>
        <p:spPr>
          <a:xfrm>
            <a:off x="0" y="593"/>
            <a:ext cx="9209716" cy="6889750"/>
          </a:xfrm>
          <a:prstGeom prst="rect">
            <a:avLst/>
          </a:prstGeom>
          <a:solidFill>
            <a:srgbClr val="EC9B31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algn="ctr" defTabSz="245354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4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sym typeface="Gill Sans"/>
            </a:endParaRPr>
          </a:p>
        </p:txBody>
      </p:sp>
      <p:sp>
        <p:nvSpPr>
          <p:cNvPr id="8" name="Shape 39"/>
          <p:cNvSpPr/>
          <p:nvPr userDrawn="1"/>
        </p:nvSpPr>
        <p:spPr>
          <a:xfrm>
            <a:off x="2242813" y="4834869"/>
            <a:ext cx="4678973" cy="273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36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sz="1500" kern="0" dirty="0"/>
              <a:t>Higher Incubator Giving Growth and Sustainability</a:t>
            </a:r>
          </a:p>
        </p:txBody>
      </p:sp>
      <p:sp>
        <p:nvSpPr>
          <p:cNvPr id="9" name="Shape 40"/>
          <p:cNvSpPr/>
          <p:nvPr userDrawn="1"/>
        </p:nvSpPr>
        <p:spPr>
          <a:xfrm flipV="1">
            <a:off x="2433640" y="4730545"/>
            <a:ext cx="4298519" cy="206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41"/>
          <p:cNvSpPr/>
          <p:nvPr userDrawn="1"/>
        </p:nvSpPr>
        <p:spPr>
          <a:xfrm flipV="1">
            <a:off x="2419352" y="5187952"/>
            <a:ext cx="4298519" cy="205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" name="Shape 42"/>
          <p:cNvSpPr/>
          <p:nvPr userDrawn="1"/>
        </p:nvSpPr>
        <p:spPr>
          <a:xfrm>
            <a:off x="4092329" y="5405617"/>
            <a:ext cx="953595" cy="212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27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lang="en-US" sz="1100" kern="0" dirty="0" smtClean="0"/>
              <a:t>Crowdfunding</a:t>
            </a:r>
            <a:r>
              <a:rPr lang="en-US" sz="1100" kern="0" baseline="0" dirty="0" smtClean="0"/>
              <a:t> </a:t>
            </a:r>
            <a:endParaRPr sz="1100" kern="0" dirty="0"/>
          </a:p>
        </p:txBody>
      </p:sp>
      <p:pic>
        <p:nvPicPr>
          <p:cNvPr id="12" name="logo HIGGS.pn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2771800" y="2060848"/>
            <a:ext cx="3311664" cy="16545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48" y="6356821"/>
            <a:ext cx="2126816" cy="280569"/>
          </a:xfrm>
          <a:prstGeom prst="rect">
            <a:avLst/>
          </a:prstGeom>
        </p:spPr>
      </p:pic>
      <p:sp>
        <p:nvSpPr>
          <p:cNvPr id="14" name="Shape 864"/>
          <p:cNvSpPr/>
          <p:nvPr userDrawn="1"/>
        </p:nvSpPr>
        <p:spPr>
          <a:xfrm>
            <a:off x="1241851" y="6165304"/>
            <a:ext cx="2270832" cy="18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defTabSz="346694">
              <a:defRPr sz="1800">
                <a:solidFill>
                  <a:srgbClr val="000000"/>
                </a:solidFill>
              </a:defRPr>
            </a:pPr>
            <a:r>
              <a:rPr lang="en-US" sz="900" kern="0" dirty="0">
                <a:solidFill>
                  <a:prstClr val="black">
                    <a:lumMod val="85000"/>
                    <a:lumOff val="15000"/>
                  </a:prstClr>
                </a:solidFill>
              </a:rPr>
              <a:t>Founding Donor</a:t>
            </a:r>
            <a:r>
              <a:rPr lang="el-GR" sz="900" kern="0" dirty="0">
                <a:solidFill>
                  <a:prstClr val="black">
                    <a:lumMod val="85000"/>
                    <a:lumOff val="15000"/>
                  </a:prstClr>
                </a:solidFill>
              </a:rPr>
              <a:t> / Ιδρυτικός Δωρητής</a:t>
            </a:r>
          </a:p>
        </p:txBody>
      </p:sp>
    </p:spTree>
    <p:extLst>
      <p:ext uri="{BB962C8B-B14F-4D97-AF65-F5344CB8AC3E}">
        <p14:creationId xmlns:p14="http://schemas.microsoft.com/office/powerpoint/2010/main" val="30619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</p:sldLayoutIdLst>
  <p:txStyles>
    <p:titleStyle>
      <a:lvl1pPr algn="ctr" defTabSz="192016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2" indent="-144012" algn="l" defTabSz="192016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025" indent="-120010" algn="l" defTabSz="192016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39" indent="-96008" algn="l" defTabSz="192016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54" indent="-96008" algn="l" defTabSz="192016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70" indent="-96008" algn="l" defTabSz="192016" rtl="0" eaLnBrk="1" latinLnBrk="0" hangingPunct="1">
        <a:spcBef>
          <a:spcPct val="20000"/>
        </a:spcBef>
        <a:buFont typeface="Arial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86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01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17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32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1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3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4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6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078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09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1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2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veandfund.com/" TargetMode="External"/><Relationship Id="rId2" Type="http://schemas.openxmlformats.org/officeDocument/2006/relationships/hyperlink" Target="http://www.groupio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fundme.com/" TargetMode="External"/><Relationship Id="rId5" Type="http://schemas.openxmlformats.org/officeDocument/2006/relationships/hyperlink" Target="http://www.globalgiving.org/" TargetMode="External"/><Relationship Id="rId4" Type="http://schemas.openxmlformats.org/officeDocument/2006/relationships/hyperlink" Target="https://www.nbg.gr/act4greece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giveandfund.com/giveandfund/project/zo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://www.giveandfund.com/giveandfund/project/vj6u5q598b" TargetMode="Externa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thehellenicinitiative.org/wp-content/uploads/2017/01/THI-whit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225684"/>
            <a:ext cx="1354975" cy="49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4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Θετικά Στοιχεία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54152" y="1679448"/>
            <a:ext cx="850392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l-GR" dirty="0"/>
              <a:t>Βελτιώνει το προφίλ του οργανισμού</a:t>
            </a:r>
          </a:p>
          <a:p>
            <a:endParaRPr lang="el-GR" dirty="0"/>
          </a:p>
          <a:p>
            <a:r>
              <a:rPr lang="el-GR" dirty="0"/>
              <a:t>«Αναγκάζεσαι» να μάθεις να προωθείς τις ιδέες και τις δράσεις σου</a:t>
            </a:r>
          </a:p>
          <a:p>
            <a:endParaRPr lang="el-GR" dirty="0"/>
          </a:p>
          <a:p>
            <a:r>
              <a:rPr lang="el-GR" dirty="0"/>
              <a:t>Καλύτερη σχέση με τους δωρητές</a:t>
            </a:r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162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Προσοχή</a:t>
            </a:r>
          </a:p>
        </p:txBody>
      </p:sp>
      <p:sp>
        <p:nvSpPr>
          <p:cNvPr id="4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95536" y="1628800"/>
            <a:ext cx="8568952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800" dirty="0"/>
          </a:p>
          <a:p>
            <a:r>
              <a:rPr lang="el-GR" sz="2800" dirty="0"/>
              <a:t>Κίνδυνος για την φήμη/εικόνα του οργανισμού</a:t>
            </a:r>
          </a:p>
          <a:p>
            <a:endParaRPr lang="el-GR" sz="2800" dirty="0"/>
          </a:p>
          <a:p>
            <a:r>
              <a:rPr lang="el-GR" sz="2800" dirty="0"/>
              <a:t>Εξάντληση δωρητών </a:t>
            </a:r>
          </a:p>
          <a:p>
            <a:endParaRPr lang="en-US" sz="2800" dirty="0"/>
          </a:p>
          <a:p>
            <a:r>
              <a:rPr lang="el-GR" sz="2800" dirty="0">
                <a:solidFill>
                  <a:srgbClr val="C00000"/>
                </a:solidFill>
              </a:rPr>
              <a:t>Δημόσιος φόβος περί «κόλπου»</a:t>
            </a:r>
          </a:p>
        </p:txBody>
      </p:sp>
    </p:spTree>
    <p:extLst>
      <p:ext uri="{BB962C8B-B14F-4D97-AF65-F5344CB8AC3E}">
        <p14:creationId xmlns:p14="http://schemas.microsoft.com/office/powerpoint/2010/main" val="16146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1143000" y="731520"/>
            <a:ext cx="6400800" cy="3474720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12968" cy="675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77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Πλατφόρμες</a:t>
            </a:r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01752" y="1527048"/>
            <a:ext cx="8503920" cy="442223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l-GR" sz="2600" dirty="0"/>
              <a:t>Προβολή</a:t>
            </a:r>
          </a:p>
          <a:p>
            <a:endParaRPr lang="el-GR" sz="2600" dirty="0"/>
          </a:p>
          <a:p>
            <a:r>
              <a:rPr lang="el-GR" sz="2600" dirty="0"/>
              <a:t>Ενδιάμεσος</a:t>
            </a:r>
            <a:r>
              <a:rPr lang="en-US" sz="2600" dirty="0"/>
              <a:t>  - </a:t>
            </a:r>
            <a:r>
              <a:rPr lang="el-GR" sz="2600" dirty="0"/>
              <a:t>αξιοπιστία</a:t>
            </a:r>
          </a:p>
          <a:p>
            <a:endParaRPr lang="el-GR" sz="2600" dirty="0"/>
          </a:p>
          <a:p>
            <a:r>
              <a:rPr lang="el-GR" sz="2600" dirty="0"/>
              <a:t>Παρακράτηση ποσοστού επί των δωρεών</a:t>
            </a:r>
          </a:p>
          <a:p>
            <a:endParaRPr lang="el-GR" sz="2600" dirty="0"/>
          </a:p>
          <a:p>
            <a:r>
              <a:rPr lang="el-GR" sz="2600" dirty="0"/>
              <a:t>Παρακράτηση λόγω χρήσης </a:t>
            </a:r>
            <a:r>
              <a:rPr lang="en-US" sz="2600" dirty="0" err="1"/>
              <a:t>Paypal</a:t>
            </a:r>
            <a:endParaRPr lang="en-US" sz="2600" dirty="0"/>
          </a:p>
          <a:p>
            <a:endParaRPr lang="en-US" sz="2600" dirty="0"/>
          </a:p>
          <a:p>
            <a:endParaRPr lang="el-GR" sz="2600" dirty="0"/>
          </a:p>
          <a:p>
            <a:endParaRPr lang="el-GR" sz="2600" dirty="0"/>
          </a:p>
          <a:p>
            <a:endParaRPr lang="el-GR" sz="2600" dirty="0"/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407886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Πλατφόρμες</a:t>
            </a:r>
          </a:p>
        </p:txBody>
      </p:sp>
      <p:sp>
        <p:nvSpPr>
          <p:cNvPr id="7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301752" y="1527048"/>
            <a:ext cx="8503920" cy="442223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  <a:hlinkClick r:id="rId2"/>
              </a:rPr>
              <a:t>www.groupio.com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  <a:hlinkClick r:id="rId3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hlinkClick r:id="rId3"/>
              </a:rPr>
              <a:t>http</a:t>
            </a:r>
            <a:r>
              <a:rPr lang="en-US" dirty="0">
                <a:latin typeface="Calibri" pitchFamily="34" charset="0"/>
                <a:cs typeface="Calibri" pitchFamily="34" charset="0"/>
                <a:hlinkClick r:id="rId3"/>
              </a:rPr>
              <a:t>://www.giveandfund.com/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en-US" dirty="0" smtClean="0">
              <a:latin typeface="Calibri" pitchFamily="34" charset="0"/>
              <a:cs typeface="Calibri" pitchFamily="34" charset="0"/>
              <a:hlinkClick r:id="rId4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hlinkClick r:id="rId4"/>
              </a:rPr>
              <a:t>https</a:t>
            </a:r>
            <a:r>
              <a:rPr lang="en-US" dirty="0">
                <a:latin typeface="Calibri" pitchFamily="34" charset="0"/>
                <a:cs typeface="Calibri" pitchFamily="34" charset="0"/>
                <a:hlinkClick r:id="rId4"/>
              </a:rPr>
              <a:t>://www.nbg.gr/act4greece/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  <a:hlinkClick r:id="rId5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hlinkClick r:id="rId5"/>
              </a:rPr>
              <a:t>http</a:t>
            </a:r>
            <a:r>
              <a:rPr lang="en-US" dirty="0">
                <a:latin typeface="Calibri" pitchFamily="34" charset="0"/>
                <a:cs typeface="Calibri" pitchFamily="34" charset="0"/>
                <a:hlinkClick r:id="rId5"/>
              </a:rPr>
              <a:t>://www.globalgiving.org/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en-US" dirty="0" smtClean="0">
              <a:latin typeface="Calibri" pitchFamily="34" charset="0"/>
              <a:cs typeface="Calibri" pitchFamily="34" charset="0"/>
              <a:hlinkClick r:id="rId6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  <a:hlinkClick r:id="rId6"/>
              </a:rPr>
              <a:t>https</a:t>
            </a:r>
            <a:r>
              <a:rPr lang="en-US" dirty="0">
                <a:latin typeface="Calibri" pitchFamily="34" charset="0"/>
                <a:cs typeface="Calibri" pitchFamily="34" charset="0"/>
                <a:hlinkClick r:id="rId6"/>
              </a:rPr>
              <a:t>://www.gofundme.com/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endParaRPr lang="el-GR" sz="2600" dirty="0"/>
          </a:p>
          <a:p>
            <a:endParaRPr lang="el-GR" sz="2600" dirty="0"/>
          </a:p>
          <a:p>
            <a:endParaRPr lang="el-GR" sz="2600" dirty="0"/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55979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Τα βασικά</a:t>
            </a:r>
          </a:p>
        </p:txBody>
      </p:sp>
      <p:sp>
        <p:nvSpPr>
          <p:cNvPr id="4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467544" y="1484784"/>
            <a:ext cx="8424936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2600" dirty="0"/>
              <a:t>Δημιουργείς μια καμπάνια ζητώντας την (οικονομική) υποστήριξη του κόσμου</a:t>
            </a:r>
          </a:p>
          <a:p>
            <a:endParaRPr lang="el-GR" sz="2600" dirty="0"/>
          </a:p>
          <a:p>
            <a:r>
              <a:rPr lang="el-GR" sz="2600" dirty="0"/>
              <a:t>Προωθείς την καμπάνια σε όσους μπορείς</a:t>
            </a:r>
          </a:p>
          <a:p>
            <a:endParaRPr lang="el-GR" sz="2600" dirty="0"/>
          </a:p>
          <a:p>
            <a:r>
              <a:rPr lang="el-GR" sz="2600" dirty="0"/>
              <a:t>Ο κάθε δωρητής προωθεί την καμπάνια περαιτέρω</a:t>
            </a:r>
          </a:p>
          <a:p>
            <a:pPr lvl="1"/>
            <a:r>
              <a:rPr lang="el-GR" sz="2600" b="1" dirty="0">
                <a:solidFill>
                  <a:srgbClr val="FFC000"/>
                </a:solidFill>
              </a:rPr>
              <a:t>Νιώθει συμμέτοχος στην προσπάθεια</a:t>
            </a:r>
          </a:p>
          <a:p>
            <a:pPr lvl="1"/>
            <a:r>
              <a:rPr lang="el-GR" sz="2600" dirty="0"/>
              <a:t>Προσέλκυση μέσω δώρου</a:t>
            </a:r>
          </a:p>
        </p:txBody>
      </p:sp>
    </p:spTree>
    <p:extLst>
      <p:ext uri="{BB962C8B-B14F-4D97-AF65-F5344CB8AC3E}">
        <p14:creationId xmlns:p14="http://schemas.microsoft.com/office/powerpoint/2010/main" val="286824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Στρογγυλεμένο ορθογώνιο 8"/>
          <p:cNvSpPr/>
          <p:nvPr/>
        </p:nvSpPr>
        <p:spPr>
          <a:xfrm>
            <a:off x="180000" y="187200"/>
            <a:ext cx="2448272" cy="86409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Crowd-funding</a:t>
            </a:r>
            <a:endParaRPr lang="el-GR" sz="2400" b="1" dirty="0"/>
          </a:p>
          <a:p>
            <a:pPr algn="ctr"/>
            <a:r>
              <a:rPr lang="el-GR" sz="2400" dirty="0"/>
              <a:t>Παραδείγματα</a:t>
            </a:r>
          </a:p>
        </p:txBody>
      </p:sp>
      <p:pic>
        <p:nvPicPr>
          <p:cNvPr id="1027" name="Picture 3">
            <a:hlinkClick r:id="rId2"/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1124744"/>
            <a:ext cx="302433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3"/>
            <a:ext cx="3168352" cy="5404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hlinkClick r:id="rId5"/>
          </p:cNvPr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552" y="1124743"/>
            <a:ext cx="2951968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12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Τι κάνω;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54152" y="1679448"/>
            <a:ext cx="850392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Περιγραφή του φορέα </a:t>
            </a:r>
          </a:p>
          <a:p>
            <a:endParaRPr lang="el-GR" dirty="0"/>
          </a:p>
          <a:p>
            <a:r>
              <a:rPr lang="el-GR" dirty="0"/>
              <a:t>Σύντομη περιγραφή της ιδέας / </a:t>
            </a:r>
            <a:r>
              <a:rPr lang="en-US" dirty="0"/>
              <a:t>project</a:t>
            </a:r>
          </a:p>
          <a:p>
            <a:pPr lvl="1"/>
            <a:r>
              <a:rPr lang="el-GR" dirty="0"/>
              <a:t>Πως θα υλοποιηθεί;</a:t>
            </a:r>
          </a:p>
          <a:p>
            <a:pPr lvl="1"/>
            <a:r>
              <a:rPr lang="el-GR" dirty="0"/>
              <a:t>Χρονοδιάγραμμα;</a:t>
            </a:r>
          </a:p>
          <a:p>
            <a:pPr lvl="1"/>
            <a:r>
              <a:rPr lang="el-GR" dirty="0"/>
              <a:t>Ανάγκες που καλύπτονται από τη χρηματοδότηση;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l-GR" sz="2700" dirty="0">
              <a:solidFill>
                <a:schemeClr val="tx1"/>
              </a:solidFill>
            </a:endParaRPr>
          </a:p>
          <a:p>
            <a:r>
              <a:rPr lang="el-GR" dirty="0"/>
              <a:t>Συγκεκριμένο χρονικό ορίζοντα ολοκλήρωσης της διαδικασίας </a:t>
            </a:r>
            <a:r>
              <a:rPr lang="el-GR" dirty="0" err="1"/>
              <a:t>crowdfunding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1066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Τι κάνω;</a:t>
            </a:r>
          </a:p>
        </p:txBody>
      </p:sp>
      <p:sp>
        <p:nvSpPr>
          <p:cNvPr id="4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899592" y="1196752"/>
            <a:ext cx="8424936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2600" b="1" dirty="0"/>
              <a:t>Σύντομο βίντεο</a:t>
            </a:r>
          </a:p>
          <a:p>
            <a:endParaRPr lang="el-GR" sz="2600" dirty="0"/>
          </a:p>
          <a:p>
            <a:r>
              <a:rPr lang="el-GR" sz="2600" dirty="0"/>
              <a:t>Σκεφτείτε σαν υποψήφιος δωρητής – τι θα θέλατε να ξέρετε; Τι θα σας κάνει να θέλετε να προωθήσετε τη συγκεκριμένη καμπάνια; </a:t>
            </a:r>
          </a:p>
          <a:p>
            <a:endParaRPr lang="el-GR" sz="2600" dirty="0"/>
          </a:p>
          <a:p>
            <a:r>
              <a:rPr lang="el-GR" sz="2600" b="1" dirty="0"/>
              <a:t>Ανανεώσεις!</a:t>
            </a:r>
            <a:r>
              <a:rPr lang="el-GR" sz="2600" dirty="0"/>
              <a:t/>
            </a:r>
            <a:br>
              <a:rPr lang="el-GR" sz="2600" dirty="0"/>
            </a:br>
            <a:endParaRPr lang="el-GR" sz="2600" dirty="0"/>
          </a:p>
          <a:p>
            <a:r>
              <a:rPr lang="el-GR" sz="2600" b="1" dirty="0"/>
              <a:t>Ανταμοιβή / Δωράκια</a:t>
            </a:r>
            <a:r>
              <a:rPr lang="el-GR" sz="2600" dirty="0"/>
              <a:t/>
            </a:r>
            <a:br>
              <a:rPr lang="el-GR" sz="2600" dirty="0"/>
            </a:br>
            <a:endParaRPr lang="el-GR" sz="2600" dirty="0"/>
          </a:p>
          <a:p>
            <a:r>
              <a:rPr lang="el-GR" sz="2600" dirty="0"/>
              <a:t>Ευχαριστήρια επιστολή / τηλέφωνο </a:t>
            </a:r>
          </a:p>
          <a:p>
            <a:pPr marL="0" indent="0">
              <a:buNone/>
            </a:pPr>
            <a:r>
              <a:rPr lang="en-US" sz="2600" dirty="0" smtClean="0"/>
              <a:t>    </a:t>
            </a:r>
            <a:r>
              <a:rPr lang="el-GR" sz="2600" dirty="0" smtClean="0"/>
              <a:t>στους </a:t>
            </a:r>
            <a:r>
              <a:rPr lang="el-GR" sz="2600" dirty="0"/>
              <a:t>δωρητές</a:t>
            </a:r>
          </a:p>
          <a:p>
            <a:endParaRPr lang="el-GR" sz="2600" dirty="0"/>
          </a:p>
          <a:p>
            <a:pPr marL="0" indent="0">
              <a:buNone/>
            </a:pP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149490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n-US" sz="2200" b="1" dirty="0"/>
              <a:t>Tips</a:t>
            </a:r>
            <a:endParaRPr lang="el-GR" sz="2200" b="1" dirty="0"/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611560" y="1108460"/>
            <a:ext cx="8964488" cy="4572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/>
              <a:t>Δημιουργείστε λίστες με στοιχεία επικοινωνίας</a:t>
            </a:r>
          </a:p>
          <a:p>
            <a:endParaRPr lang="el-GR" sz="2400" dirty="0"/>
          </a:p>
          <a:p>
            <a:r>
              <a:rPr lang="el-GR" sz="2400" dirty="0"/>
              <a:t>Πολύ σημαντικά τα </a:t>
            </a:r>
            <a:r>
              <a:rPr lang="en-US" sz="2400" dirty="0"/>
              <a:t>social media </a:t>
            </a:r>
            <a:endParaRPr lang="el-GR" sz="2400" dirty="0"/>
          </a:p>
          <a:p>
            <a:endParaRPr lang="en-US" sz="2400" dirty="0"/>
          </a:p>
          <a:p>
            <a:r>
              <a:rPr lang="el-GR" sz="2400" dirty="0"/>
              <a:t>Συγκέντρωση στοιχείων δημοσιογράφων, ιστοσελίδων, </a:t>
            </a:r>
            <a:r>
              <a:rPr lang="el-GR" sz="2400" dirty="0" smtClean="0"/>
              <a:t>κτλ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l-GR" sz="2400" dirty="0" smtClean="0"/>
              <a:t> </a:t>
            </a:r>
            <a:r>
              <a:rPr lang="el-GR" sz="2400" dirty="0"/>
              <a:t>– </a:t>
            </a:r>
            <a:r>
              <a:rPr lang="el-GR" sz="2400" b="1" dirty="0"/>
              <a:t>Όχι μόνο στην Ελλάδα!</a:t>
            </a:r>
            <a:endParaRPr lang="el-GR" sz="2400" dirty="0"/>
          </a:p>
          <a:p>
            <a:endParaRPr lang="el-GR" sz="2400" dirty="0"/>
          </a:p>
          <a:p>
            <a:r>
              <a:rPr lang="el-GR" sz="2400" dirty="0"/>
              <a:t>Δελτίο Τύπου με αναφορά στο </a:t>
            </a:r>
            <a:r>
              <a:rPr lang="en-US" sz="2400" dirty="0"/>
              <a:t>link </a:t>
            </a:r>
            <a:r>
              <a:rPr lang="el-GR" sz="2400" dirty="0"/>
              <a:t>της καμπάνιας</a:t>
            </a:r>
          </a:p>
          <a:p>
            <a:endParaRPr lang="en-US" sz="2400" dirty="0"/>
          </a:p>
          <a:p>
            <a:r>
              <a:rPr lang="el-GR" sz="2400" dirty="0"/>
              <a:t>Ξεκινήστε μερικές μέρες πριν την επίσημη έναρξη με ενημέρωση στους πιο κοντινούς κύκλους </a:t>
            </a:r>
          </a:p>
          <a:p>
            <a:endParaRPr lang="el-GR" sz="2400" dirty="0"/>
          </a:p>
          <a:p>
            <a:r>
              <a:rPr lang="el-GR" sz="2400" dirty="0"/>
              <a:t>Συνεχής εγρήγορση, ανανεώσεις, επικοινωνία</a:t>
            </a:r>
          </a:p>
        </p:txBody>
      </p:sp>
    </p:spTree>
    <p:extLst>
      <p:ext uri="{BB962C8B-B14F-4D97-AF65-F5344CB8AC3E}">
        <p14:creationId xmlns:p14="http://schemas.microsoft.com/office/powerpoint/2010/main" val="390266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/>
              <a:t>Crowd-funding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1115616" y="1844824"/>
            <a:ext cx="640080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3200" dirty="0">
                <a:solidFill>
                  <a:srgbClr val="FFC000"/>
                </a:solidFill>
              </a:rPr>
              <a:t>Τι είναι το </a:t>
            </a:r>
            <a:r>
              <a:rPr lang="en-US" sz="3200" dirty="0">
                <a:solidFill>
                  <a:srgbClr val="FFC000"/>
                </a:solidFill>
              </a:rPr>
              <a:t>crowd-funding</a:t>
            </a:r>
            <a:r>
              <a:rPr lang="el-GR" sz="3200" dirty="0">
                <a:solidFill>
                  <a:srgbClr val="FFC000"/>
                </a:solidFill>
              </a:rPr>
              <a:t>;</a:t>
            </a:r>
            <a:endParaRPr lang="en-US" sz="3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r>
              <a:rPr lang="el-GR" sz="3200" dirty="0">
                <a:solidFill>
                  <a:srgbClr val="FFC000"/>
                </a:solidFill>
              </a:rPr>
              <a:t>Τι χρήματα να ζητήσω;</a:t>
            </a:r>
          </a:p>
          <a:p>
            <a:endParaRPr lang="el-GR" sz="3200" dirty="0">
              <a:solidFill>
                <a:srgbClr val="FFC000"/>
              </a:solidFill>
            </a:endParaRPr>
          </a:p>
          <a:p>
            <a:r>
              <a:rPr lang="el-GR" sz="3200" dirty="0">
                <a:solidFill>
                  <a:srgbClr val="FFC000"/>
                </a:solidFill>
              </a:rPr>
              <a:t>Τι πρέπει να κάνω;</a:t>
            </a:r>
          </a:p>
        </p:txBody>
      </p:sp>
    </p:spTree>
    <p:extLst>
      <p:ext uri="{BB962C8B-B14F-4D97-AF65-F5344CB8AC3E}">
        <p14:creationId xmlns:p14="http://schemas.microsoft.com/office/powerpoint/2010/main" val="165164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0"/>
          <a:stretch/>
        </p:blipFill>
        <p:spPr>
          <a:xfrm>
            <a:off x="3059832" y="2420888"/>
            <a:ext cx="2486025" cy="169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6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/>
              <a:t>Crowd-funding</a:t>
            </a:r>
            <a:endParaRPr lang="el-GR" sz="2600" dirty="0"/>
          </a:p>
        </p:txBody>
      </p:sp>
      <p:sp>
        <p:nvSpPr>
          <p:cNvPr id="6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1115616" y="1484784"/>
            <a:ext cx="640080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2600" dirty="0">
                <a:solidFill>
                  <a:srgbClr val="FFC000"/>
                </a:solidFill>
              </a:rPr>
              <a:t>Τι είναι το </a:t>
            </a:r>
            <a:r>
              <a:rPr lang="en-US" sz="2600" dirty="0">
                <a:solidFill>
                  <a:srgbClr val="FFC000"/>
                </a:solidFill>
              </a:rPr>
              <a:t>crowd-funding</a:t>
            </a:r>
            <a:r>
              <a:rPr lang="el-GR" sz="2600" dirty="0">
                <a:solidFill>
                  <a:srgbClr val="FFC000"/>
                </a:solidFill>
              </a:rPr>
              <a:t>;</a:t>
            </a:r>
          </a:p>
          <a:p>
            <a:endParaRPr lang="en-US" sz="2600" dirty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dirty="0">
                <a:solidFill>
                  <a:srgbClr val="FFC000"/>
                </a:solidFill>
              </a:rPr>
              <a:t>   Χρηματοδότηση από το πλήθος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2600" dirty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dirty="0">
                <a:solidFill>
                  <a:srgbClr val="FFC000"/>
                </a:solidFill>
              </a:rPr>
              <a:t>   Χρήση νέων τεχνολογιών και κυρίως των </a:t>
            </a:r>
            <a:r>
              <a:rPr lang="en-US" sz="2600" dirty="0">
                <a:solidFill>
                  <a:srgbClr val="FFC000"/>
                </a:solidFill>
              </a:rPr>
              <a:t>social media </a:t>
            </a:r>
            <a:r>
              <a:rPr lang="el-GR" sz="2600" dirty="0">
                <a:solidFill>
                  <a:srgbClr val="FFC000"/>
                </a:solidFill>
              </a:rPr>
              <a:t>για τη λήψη μικρών χορηγιών από μεγάλο πλήθος ανθρώπων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2600" dirty="0">
              <a:solidFill>
                <a:srgbClr val="FFC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600" dirty="0">
                <a:solidFill>
                  <a:srgbClr val="FFC000"/>
                </a:solidFill>
              </a:rPr>
              <a:t>   Έτοιμες πλατφόρμες</a:t>
            </a:r>
          </a:p>
          <a:p>
            <a:pPr marL="0" indent="0">
              <a:buNone/>
            </a:pPr>
            <a:endParaRPr lang="el-GR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03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864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Μερικοί Αριθμοί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454152" y="1484784"/>
            <a:ext cx="8503920" cy="4572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600" dirty="0">
                <a:solidFill>
                  <a:srgbClr val="FFC000"/>
                </a:solidFill>
              </a:rPr>
              <a:t>Ποσά που έχουν συγκεντρωθεί?</a:t>
            </a:r>
          </a:p>
          <a:p>
            <a:pPr lvl="1"/>
            <a:r>
              <a:rPr lang="en-US" sz="2600" dirty="0">
                <a:solidFill>
                  <a:srgbClr val="FFC000"/>
                </a:solidFill>
              </a:rPr>
              <a:t>Star Citizen</a:t>
            </a:r>
            <a:r>
              <a:rPr lang="el-GR" sz="2600" dirty="0">
                <a:solidFill>
                  <a:srgbClr val="FFC000"/>
                </a:solidFill>
              </a:rPr>
              <a:t> </a:t>
            </a:r>
            <a:r>
              <a:rPr lang="el-GR" sz="2600" dirty="0" err="1">
                <a:solidFill>
                  <a:srgbClr val="FFC000"/>
                </a:solidFill>
              </a:rPr>
              <a:t>διαδυκτυακό</a:t>
            </a:r>
            <a:r>
              <a:rPr lang="el-GR" sz="2600" dirty="0">
                <a:solidFill>
                  <a:srgbClr val="FFC000"/>
                </a:solidFill>
              </a:rPr>
              <a:t> παιχνίδι, συγκέντρωσε $</a:t>
            </a:r>
            <a:r>
              <a:rPr lang="en-US" sz="2600" dirty="0">
                <a:solidFill>
                  <a:srgbClr val="FFC000"/>
                </a:solidFill>
              </a:rPr>
              <a:t>39</a:t>
            </a:r>
            <a:r>
              <a:rPr lang="el-GR" sz="2600" dirty="0">
                <a:solidFill>
                  <a:srgbClr val="FFC000"/>
                </a:solidFill>
              </a:rPr>
              <a:t>.</a:t>
            </a:r>
            <a:r>
              <a:rPr lang="en-US" sz="2600" dirty="0">
                <a:solidFill>
                  <a:srgbClr val="FFC000"/>
                </a:solidFill>
              </a:rPr>
              <a:t>680</a:t>
            </a:r>
            <a:r>
              <a:rPr lang="el-GR" sz="2600" dirty="0">
                <a:solidFill>
                  <a:srgbClr val="FFC000"/>
                </a:solidFill>
              </a:rPr>
              <a:t>.</a:t>
            </a:r>
            <a:r>
              <a:rPr lang="en-US" sz="2600" dirty="0">
                <a:solidFill>
                  <a:srgbClr val="FFC000"/>
                </a:solidFill>
              </a:rPr>
              <a:t>576</a:t>
            </a:r>
            <a:r>
              <a:rPr lang="el-GR" sz="2600" dirty="0">
                <a:solidFill>
                  <a:srgbClr val="FFC000"/>
                </a:solidFill>
              </a:rPr>
              <a:t> (Μάρτιος 2014)</a:t>
            </a:r>
          </a:p>
          <a:p>
            <a:r>
              <a:rPr lang="el-GR" sz="2600" dirty="0">
                <a:solidFill>
                  <a:srgbClr val="FFC000"/>
                </a:solidFill>
              </a:rPr>
              <a:t>Πόσες καμπάνιες τρέχουν;</a:t>
            </a:r>
          </a:p>
          <a:p>
            <a:pPr lvl="1"/>
            <a:r>
              <a:rPr lang="el-GR" sz="2100" dirty="0">
                <a:solidFill>
                  <a:srgbClr val="FFC000"/>
                </a:solidFill>
              </a:rPr>
              <a:t>Πάνω από 1 εκατ. Καμπάνιες.</a:t>
            </a:r>
            <a:endParaRPr lang="en-US" sz="2100" dirty="0">
              <a:solidFill>
                <a:srgbClr val="FFC000"/>
              </a:solidFill>
            </a:endParaRPr>
          </a:p>
          <a:p>
            <a:r>
              <a:rPr lang="el-GR" sz="2600" dirty="0">
                <a:solidFill>
                  <a:srgbClr val="FFC000"/>
                </a:solidFill>
              </a:rPr>
              <a:t>Έρευνα της Παγκόσμιας Τράπεζας προβλέπει η σχετική αγορά να φτάσει τα $90-96 δις έως το 2025.</a:t>
            </a:r>
          </a:p>
        </p:txBody>
      </p:sp>
    </p:spTree>
    <p:extLst>
      <p:ext uri="{BB962C8B-B14F-4D97-AF65-F5344CB8AC3E}">
        <p14:creationId xmlns:p14="http://schemas.microsoft.com/office/powerpoint/2010/main" val="12027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Μερικά Στοιχεία</a:t>
            </a:r>
          </a:p>
        </p:txBody>
      </p:sp>
      <p:sp>
        <p:nvSpPr>
          <p:cNvPr id="4" name="Θέση περιεχομένου 2"/>
          <p:cNvSpPr>
            <a:spLocks noGrp="1"/>
          </p:cNvSpPr>
          <p:nvPr>
            <p:ph sz="quarter" idx="4294967295"/>
          </p:nvPr>
        </p:nvSpPr>
        <p:spPr>
          <a:xfrm>
            <a:off x="755576" y="1106408"/>
            <a:ext cx="6840760" cy="3474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l-GR" sz="2600" dirty="0"/>
              <a:t>Μέση δωρεά: ;;;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400" dirty="0"/>
              <a:t>   </a:t>
            </a:r>
            <a:r>
              <a:rPr lang="en-US" sz="2400" dirty="0"/>
              <a:t>$88 </a:t>
            </a:r>
            <a:endParaRPr lang="el-GR" sz="2400" dirty="0"/>
          </a:p>
          <a:p>
            <a:endParaRPr lang="el-GR" sz="2600" dirty="0"/>
          </a:p>
          <a:p>
            <a:r>
              <a:rPr lang="el-GR" sz="2600" dirty="0"/>
              <a:t>Ύψος δωρεών προς ομάδες: ;;;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400" dirty="0"/>
              <a:t>   </a:t>
            </a:r>
            <a:r>
              <a:rPr lang="en-US" sz="2400" dirty="0"/>
              <a:t>$9237</a:t>
            </a:r>
          </a:p>
          <a:p>
            <a:endParaRPr lang="el-GR" sz="2600" dirty="0"/>
          </a:p>
          <a:p>
            <a:r>
              <a:rPr lang="en-US" sz="2600" dirty="0"/>
              <a:t>28% </a:t>
            </a:r>
            <a:r>
              <a:rPr lang="el-GR" sz="2600" dirty="0"/>
              <a:t>των δωρητών θα ξαναδώσουν</a:t>
            </a:r>
          </a:p>
          <a:p>
            <a:endParaRPr lang="el-GR" sz="2600" dirty="0"/>
          </a:p>
          <a:p>
            <a:r>
              <a:rPr lang="el-GR" sz="2600" dirty="0"/>
              <a:t>Οι πρώτες 48 ώρες είναι κρίσιμες</a:t>
            </a:r>
          </a:p>
          <a:p>
            <a:endParaRPr lang="el-GR" sz="2600" dirty="0"/>
          </a:p>
          <a:p>
            <a:r>
              <a:rPr lang="el-GR" sz="2600" dirty="0"/>
              <a:t>Η χρήση </a:t>
            </a:r>
            <a:r>
              <a:rPr lang="en-US" sz="2600" dirty="0"/>
              <a:t>Facebook </a:t>
            </a:r>
            <a:r>
              <a:rPr lang="el-GR" sz="2600" dirty="0"/>
              <a:t>αυξάνει τις δωρεές κατά </a:t>
            </a:r>
            <a:r>
              <a:rPr lang="el-GR" sz="2600" b="1" dirty="0"/>
              <a:t>350%</a:t>
            </a:r>
          </a:p>
          <a:p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341522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Μερικά Στοιχεία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r>
              <a:rPr lang="el-GR" dirty="0"/>
              <a:t>Εντοπίσαμε 59 καμπάνιες</a:t>
            </a:r>
          </a:p>
          <a:p>
            <a:endParaRPr lang="el-GR" dirty="0"/>
          </a:p>
          <a:p>
            <a:r>
              <a:rPr lang="el-GR" dirty="0"/>
              <a:t>Ζήτησαν </a:t>
            </a:r>
            <a:r>
              <a:rPr lang="el-GR" b="1" dirty="0">
                <a:ea typeface="SimSun" panose="02010600030101010101" pitchFamily="2" charset="-122"/>
                <a:cs typeface="Times New Roman" panose="02020603050405020304" pitchFamily="18" charset="0"/>
              </a:rPr>
              <a:t>795.673 </a:t>
            </a:r>
            <a:endParaRPr lang="el-GR" b="1" dirty="0"/>
          </a:p>
          <a:p>
            <a:pPr lvl="2"/>
            <a:r>
              <a:rPr lang="el-GR" sz="3000" dirty="0"/>
              <a:t>Συγκέντρωσαν </a:t>
            </a:r>
            <a:r>
              <a:rPr lang="el-GR" sz="3000" b="1" dirty="0">
                <a:solidFill>
                  <a:srgbClr val="FFC000"/>
                </a:solidFill>
              </a:rPr>
              <a:t>280.815</a:t>
            </a:r>
            <a:r>
              <a:rPr lang="el-GR" sz="3000" dirty="0"/>
              <a:t> </a:t>
            </a:r>
            <a:r>
              <a:rPr lang="el-GR" sz="3000" b="1" dirty="0">
                <a:solidFill>
                  <a:srgbClr val="FFC000"/>
                </a:solidFill>
              </a:rPr>
              <a:t> – 4.759 </a:t>
            </a:r>
            <a:r>
              <a:rPr lang="el-GR" sz="3000" b="1" dirty="0" err="1">
                <a:solidFill>
                  <a:srgbClr val="FFC000"/>
                </a:solidFill>
              </a:rPr>
              <a:t>μ.ο</a:t>
            </a:r>
            <a:r>
              <a:rPr lang="el-GR" sz="3000" b="1" dirty="0">
                <a:solidFill>
                  <a:srgbClr val="FFC000"/>
                </a:solidFill>
              </a:rPr>
              <a:t>.</a:t>
            </a:r>
          </a:p>
          <a:p>
            <a:endParaRPr lang="el-GR" dirty="0"/>
          </a:p>
          <a:p>
            <a:r>
              <a:rPr lang="el-GR" dirty="0"/>
              <a:t>Μέσος όρος αιτούμενου ποσού: </a:t>
            </a:r>
          </a:p>
          <a:p>
            <a:pPr lvl="1"/>
            <a:r>
              <a:rPr lang="el-GR" sz="2400" dirty="0"/>
              <a:t>13.485 </a:t>
            </a:r>
            <a:endParaRPr lang="en-US" sz="2400" dirty="0"/>
          </a:p>
          <a:p>
            <a:endParaRPr lang="en-US" dirty="0"/>
          </a:p>
          <a:p>
            <a:r>
              <a:rPr lang="el-GR" dirty="0"/>
              <a:t>Μέσος όρος δωρεάς: </a:t>
            </a:r>
          </a:p>
          <a:p>
            <a:pPr lvl="1"/>
            <a:r>
              <a:rPr lang="el-GR" sz="2400" b="1" dirty="0">
                <a:solidFill>
                  <a:srgbClr val="FFC000"/>
                </a:solidFill>
              </a:rPr>
              <a:t>50 ευρώ</a:t>
            </a:r>
          </a:p>
        </p:txBody>
      </p:sp>
    </p:spTree>
    <p:extLst>
      <p:ext uri="{BB962C8B-B14F-4D97-AF65-F5344CB8AC3E}">
        <p14:creationId xmlns:p14="http://schemas.microsoft.com/office/powerpoint/2010/main" val="175306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Μερικά Στοιχεία</a:t>
            </a:r>
          </a:p>
        </p:txBody>
      </p:sp>
      <p:pic>
        <p:nvPicPr>
          <p:cNvPr id="4" name="Εικόνα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568952" cy="27363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5770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Μερικά Στοιχεία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806896" y="1421691"/>
            <a:ext cx="8229600" cy="510365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56% είχε αγγλικό κείμενο</a:t>
            </a:r>
          </a:p>
          <a:p>
            <a:pPr lvl="1"/>
            <a:r>
              <a:rPr lang="el-GR" dirty="0"/>
              <a:t>60% των πετυχημένων - +10% ποσοστό επιτυχίας</a:t>
            </a:r>
          </a:p>
          <a:p>
            <a:endParaRPr lang="el-GR" dirty="0"/>
          </a:p>
          <a:p>
            <a:r>
              <a:rPr lang="el-GR" dirty="0"/>
              <a:t>76% είχε βίντεο</a:t>
            </a:r>
            <a:endParaRPr lang="en-US" dirty="0"/>
          </a:p>
          <a:p>
            <a:pPr lvl="1"/>
            <a:r>
              <a:rPr lang="el-GR" dirty="0"/>
              <a:t>65% των πετυχημένων – διπλασιασμός ποσού που συγκεντρώθηκε</a:t>
            </a:r>
          </a:p>
          <a:p>
            <a:pPr lvl="1"/>
            <a:endParaRPr lang="en-US" dirty="0"/>
          </a:p>
          <a:p>
            <a:r>
              <a:rPr lang="el-GR" dirty="0"/>
              <a:t>Μέσος όρος βίντεο 2:27 </a:t>
            </a:r>
          </a:p>
          <a:p>
            <a:pPr lvl="1"/>
            <a:r>
              <a:rPr lang="el-GR" dirty="0"/>
              <a:t>1:27 </a:t>
            </a:r>
          </a:p>
          <a:p>
            <a:endParaRPr lang="el-GR" dirty="0"/>
          </a:p>
          <a:p>
            <a:r>
              <a:rPr lang="el-GR" dirty="0"/>
              <a:t>Περιγραφή ΜΚΟ: 51%</a:t>
            </a:r>
          </a:p>
          <a:p>
            <a:pPr marL="365744" lvl="1" indent="0">
              <a:buNone/>
            </a:pPr>
            <a:endParaRPr lang="el-GR" dirty="0"/>
          </a:p>
          <a:p>
            <a:pPr lvl="1"/>
            <a:endParaRPr lang="en-US" dirty="0"/>
          </a:p>
          <a:p>
            <a:r>
              <a:rPr lang="el-GR" u="sng" dirty="0"/>
              <a:t>93</a:t>
            </a:r>
            <a:r>
              <a:rPr lang="en-US" u="sng" dirty="0"/>
              <a:t>% </a:t>
            </a:r>
            <a:r>
              <a:rPr lang="el-GR" u="sng" dirty="0"/>
              <a:t>των πετυχημένων είχαν φωτογραφίες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+300% σε δωρητές, </a:t>
            </a:r>
            <a:r>
              <a:rPr lang="el-GR" u="sng" dirty="0"/>
              <a:t>+240% σε ποσό</a:t>
            </a:r>
          </a:p>
          <a:p>
            <a:endParaRPr lang="el-GR" u="sng" dirty="0"/>
          </a:p>
          <a:p>
            <a:r>
              <a:rPr lang="el-GR" u="sng" dirty="0"/>
              <a:t>Διάρκεια;   30-45 ημέρες</a:t>
            </a:r>
          </a:p>
        </p:txBody>
      </p:sp>
    </p:spTree>
    <p:extLst>
      <p:ext uri="{BB962C8B-B14F-4D97-AF65-F5344CB8AC3E}">
        <p14:creationId xmlns:p14="http://schemas.microsoft.com/office/powerpoint/2010/main" val="175306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Στρογγυλεμένο ορθογώνιο 7"/>
          <p:cNvSpPr/>
          <p:nvPr/>
        </p:nvSpPr>
        <p:spPr>
          <a:xfrm>
            <a:off x="179512" y="187200"/>
            <a:ext cx="2511348" cy="9361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Crowd-funding</a:t>
            </a:r>
            <a:endParaRPr lang="el-GR" sz="2200" dirty="0"/>
          </a:p>
          <a:p>
            <a:pPr algn="ctr"/>
            <a:r>
              <a:rPr lang="el-GR" sz="2200" b="1" dirty="0"/>
              <a:t>Μερικά Στοιχεία</a:t>
            </a:r>
          </a:p>
        </p:txBody>
      </p:sp>
      <p:pic>
        <p:nvPicPr>
          <p:cNvPr id="6" name="Εικόνα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7704856" cy="2304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28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161</TotalTime>
  <Words>464</Words>
  <Application>Microsoft Office PowerPoint</Application>
  <PresentationFormat>On-screen Show (4:3)</PresentationFormat>
  <Paragraphs>157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Πλεκτό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</dc:creator>
  <cp:lastModifiedBy>HIGGS</cp:lastModifiedBy>
  <cp:revision>18</cp:revision>
  <dcterms:created xsi:type="dcterms:W3CDTF">2016-03-21T20:19:51Z</dcterms:created>
  <dcterms:modified xsi:type="dcterms:W3CDTF">2018-10-29T11:00:06Z</dcterms:modified>
</cp:coreProperties>
</file>