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5" r:id="rId1"/>
  </p:sldMasterIdLst>
  <p:notesMasterIdLst>
    <p:notesMasterId r:id="rId27"/>
  </p:notesMasterIdLst>
  <p:sldIdLst>
    <p:sldId id="256" r:id="rId2"/>
    <p:sldId id="257" r:id="rId3"/>
    <p:sldId id="259" r:id="rId4"/>
    <p:sldId id="260" r:id="rId5"/>
    <p:sldId id="261" r:id="rId6"/>
    <p:sldId id="262" r:id="rId7"/>
    <p:sldId id="263" r:id="rId8"/>
    <p:sldId id="281"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ΔΗΜΗΤΡΗΣ" initials="Δ" lastIdx="1" clrIdx="0">
    <p:extLst>
      <p:ext uri="{19B8F6BF-5375-455C-9EA6-DF929625EA0E}">
        <p15:presenceInfo xmlns:p15="http://schemas.microsoft.com/office/powerpoint/2012/main" xmlns="" userId="ΔΗΜΗΤΡΗΣ"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snapToGrid="0">
      <p:cViewPr varScale="1">
        <p:scale>
          <a:sx n="82" d="100"/>
          <a:sy n="82" d="100"/>
        </p:scale>
        <p:origin x="-756"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E62A6B-325D-4EA5-99AC-306EB2227524}" type="datetimeFigureOut">
              <a:rPr lang="el-GR" smtClean="0"/>
              <a:pPr/>
              <a:t>16/12/2020</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31FE77-CA0C-4FDB-9C61-1A83485FA96D}" type="slidenum">
              <a:rPr lang="el-GR" smtClean="0"/>
              <a:pPr/>
              <a:t>‹#›</a:t>
            </a:fld>
            <a:endParaRPr lang="el-GR"/>
          </a:p>
        </p:txBody>
      </p:sp>
    </p:spTree>
    <p:extLst>
      <p:ext uri="{BB962C8B-B14F-4D97-AF65-F5344CB8AC3E}">
        <p14:creationId xmlns:p14="http://schemas.microsoft.com/office/powerpoint/2010/main" xmlns="" val="31834573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5331FE77-CA0C-4FDB-9C61-1A83485FA96D}" type="slidenum">
              <a:rPr lang="el-GR" smtClean="0"/>
              <a:pPr/>
              <a:t>7</a:t>
            </a:fld>
            <a:endParaRPr lang="el-GR"/>
          </a:p>
        </p:txBody>
      </p:sp>
    </p:spTree>
    <p:extLst>
      <p:ext uri="{BB962C8B-B14F-4D97-AF65-F5344CB8AC3E}">
        <p14:creationId xmlns:p14="http://schemas.microsoft.com/office/powerpoint/2010/main" xmlns="" val="2325234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5" name="Footer Placeholder 4"/>
          <p:cNvSpPr>
            <a:spLocks noGrp="1"/>
          </p:cNvSpPr>
          <p:nvPr>
            <p:ph type="ftr" sz="quarter" idx="11"/>
          </p:nvPr>
        </p:nvSpPr>
        <p:spPr/>
        <p:txBody>
          <a:bodyPr/>
          <a:lstStyle/>
          <a:p>
            <a:endParaRPr lang="el-G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1626962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39635996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5" name="Footer Placeholder 4"/>
          <p:cNvSpPr>
            <a:spLocks noGrp="1"/>
          </p:cNvSpPr>
          <p:nvPr>
            <p:ph type="ftr" sz="quarter" idx="11"/>
          </p:nvPr>
        </p:nvSpPr>
        <p:spPr/>
        <p:txBody>
          <a:bodyPr/>
          <a:lstStyle/>
          <a:p>
            <a:endParaRPr lang="el-G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3C13B2-F560-4A9B-AFB6-B3A18E549E7E}" type="slidenum">
              <a:rPr lang="el-GR" smtClean="0"/>
              <a:pPr/>
              <a:t>‹#›</a:t>
            </a:fld>
            <a:endParaRPr lang="el-G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17993193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20289220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6" name="Footer Placeholder 5"/>
          <p:cNvSpPr>
            <a:spLocks noGrp="1"/>
          </p:cNvSpPr>
          <p:nvPr>
            <p:ph type="ftr" sz="quarter" idx="11"/>
          </p:nvPr>
        </p:nvSpPr>
        <p:spPr/>
        <p:txBody>
          <a:bodyPr/>
          <a:lstStyle/>
          <a:p>
            <a:endParaRPr lang="el-G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C13B2-F560-4A9B-AFB6-B3A18E549E7E}" type="slidenum">
              <a:rPr lang="el-GR" smtClean="0"/>
              <a:pPr/>
              <a:t>‹#›</a:t>
            </a:fld>
            <a:endParaRPr lang="el-G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xmlns="" val="8226939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1476686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6044392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2355376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5" name="Footer Placeholder 4"/>
          <p:cNvSpPr>
            <a:spLocks noGrp="1"/>
          </p:cNvSpPr>
          <p:nvPr>
            <p:ph type="ftr" sz="quarter" idx="11"/>
          </p:nvPr>
        </p:nvSpPr>
        <p:spPr/>
        <p:txBody>
          <a:bodyPr/>
          <a:lstStyle/>
          <a:p>
            <a:endParaRPr lang="el-G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3947981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5" name="Footer Placeholder 4"/>
          <p:cNvSpPr>
            <a:spLocks noGrp="1"/>
          </p:cNvSpPr>
          <p:nvPr>
            <p:ph type="ftr" sz="quarter" idx="11"/>
          </p:nvPr>
        </p:nvSpPr>
        <p:spPr/>
        <p:txBody>
          <a:bodyPr/>
          <a:lstStyle/>
          <a:p>
            <a:endParaRPr lang="el-G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2765726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6" name="Footer Placeholder 5"/>
          <p:cNvSpPr>
            <a:spLocks noGrp="1"/>
          </p:cNvSpPr>
          <p:nvPr>
            <p:ph type="ftr" sz="quarter" idx="11"/>
          </p:nvPr>
        </p:nvSpPr>
        <p:spPr/>
        <p:txBody>
          <a:bodyPr/>
          <a:lstStyle/>
          <a:p>
            <a:endParaRPr lang="el-G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59752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8" name="Footer Placeholder 7"/>
          <p:cNvSpPr>
            <a:spLocks noGrp="1"/>
          </p:cNvSpPr>
          <p:nvPr>
            <p:ph type="ftr" sz="quarter" idx="11"/>
          </p:nvPr>
        </p:nvSpPr>
        <p:spPr/>
        <p:txBody>
          <a:bodyPr/>
          <a:lstStyle/>
          <a:p>
            <a:endParaRPr lang="el-G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188859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4" name="Footer Placeholder 3"/>
          <p:cNvSpPr>
            <a:spLocks noGrp="1"/>
          </p:cNvSpPr>
          <p:nvPr>
            <p:ph type="ftr" sz="quarter" idx="11"/>
          </p:nvPr>
        </p:nvSpPr>
        <p:spPr/>
        <p:txBody>
          <a:bodyPr/>
          <a:lstStyle/>
          <a:p>
            <a:endParaRPr lang="el-G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6947401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3" name="Footer Placeholder 2"/>
          <p:cNvSpPr>
            <a:spLocks noGrp="1"/>
          </p:cNvSpPr>
          <p:nvPr>
            <p:ph type="ftr" sz="quarter" idx="11"/>
          </p:nvPr>
        </p:nvSpPr>
        <p:spPr/>
        <p:txBody>
          <a:bodyPr/>
          <a:lstStyle/>
          <a:p>
            <a:endParaRPr lang="el-G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2959514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87326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EB5D7A7E-FD09-471F-A7E9-E62A6AA23862}" type="datetimeFigureOut">
              <a:rPr lang="el-GR" smtClean="0"/>
              <a:pPr/>
              <a:t>16/12/2020</a:t>
            </a:fld>
            <a:endParaRPr lang="el-GR"/>
          </a:p>
        </p:txBody>
      </p:sp>
      <p:sp>
        <p:nvSpPr>
          <p:cNvPr id="6" name="Footer Placeholder 5"/>
          <p:cNvSpPr>
            <a:spLocks noGrp="1"/>
          </p:cNvSpPr>
          <p:nvPr>
            <p:ph type="ftr" sz="quarter" idx="11"/>
          </p:nvPr>
        </p:nvSpPr>
        <p:spPr/>
        <p:txBody>
          <a:bodyPr/>
          <a:lstStyle/>
          <a:p>
            <a:endParaRPr lang="el-G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1523372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B5D7A7E-FD09-471F-A7E9-E62A6AA23862}" type="datetimeFigureOut">
              <a:rPr lang="el-GR" smtClean="0"/>
              <a:pPr/>
              <a:t>16/12/2020</a:t>
            </a:fld>
            <a:endParaRPr lang="el-G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l-G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C3C13B2-F560-4A9B-AFB6-B3A18E549E7E}" type="slidenum">
              <a:rPr lang="el-GR" smtClean="0"/>
              <a:pPr/>
              <a:t>‹#›</a:t>
            </a:fld>
            <a:endParaRPr lang="el-GR"/>
          </a:p>
        </p:txBody>
      </p:sp>
    </p:spTree>
    <p:extLst>
      <p:ext uri="{BB962C8B-B14F-4D97-AF65-F5344CB8AC3E}">
        <p14:creationId xmlns:p14="http://schemas.microsoft.com/office/powerpoint/2010/main" xmlns="" val="1011332311"/>
      </p:ext>
    </p:extLst>
  </p:cSld>
  <p:clrMap bg1="dk1" tx1="lt1" bg2="dk2" tx2="lt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 id="2147483767" r:id="rId12"/>
    <p:sldLayoutId id="2147483768" r:id="rId13"/>
    <p:sldLayoutId id="2147483769" r:id="rId14"/>
    <p:sldLayoutId id="2147483770" r:id="rId15"/>
    <p:sldLayoutId id="2147483771"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4DD02B1-FC42-43B8-B0BD-D3EB92EBBFAB}"/>
              </a:ext>
            </a:extLst>
          </p:cNvPr>
          <p:cNvSpPr>
            <a:spLocks noGrp="1"/>
          </p:cNvSpPr>
          <p:nvPr>
            <p:ph type="ctrTitle"/>
          </p:nvPr>
        </p:nvSpPr>
        <p:spPr/>
        <p:txBody>
          <a:bodyPr/>
          <a:lstStyle/>
          <a:p>
            <a:r>
              <a:rPr lang="el-GR" dirty="0"/>
              <a:t>Μ.ΚΛΑΙΝ (1948)</a:t>
            </a:r>
          </a:p>
        </p:txBody>
      </p:sp>
      <p:sp>
        <p:nvSpPr>
          <p:cNvPr id="3" name="Υπότιτλος 2">
            <a:extLst>
              <a:ext uri="{FF2B5EF4-FFF2-40B4-BE49-F238E27FC236}">
                <a16:creationId xmlns:a16="http://schemas.microsoft.com/office/drawing/2014/main" xmlns="" id="{331F5CDA-5490-43EE-9F20-32F22F445998}"/>
              </a:ext>
            </a:extLst>
          </p:cNvPr>
          <p:cNvSpPr>
            <a:spLocks noGrp="1"/>
          </p:cNvSpPr>
          <p:nvPr>
            <p:ph type="subTitle" idx="1"/>
          </p:nvPr>
        </p:nvSpPr>
        <p:spPr/>
        <p:txBody>
          <a:bodyPr/>
          <a:lstStyle/>
          <a:p>
            <a:r>
              <a:rPr lang="el-GR" dirty="0"/>
              <a:t>ΓΙΑ ΤΗ ΘΕΩΡΙΑ ΤΟΥ ΑΓΧΟΥΣ ΚΑΙ ΤΗΣ ΕΝΟΧΗΣ</a:t>
            </a:r>
          </a:p>
          <a:p>
            <a:endParaRPr lang="el-GR" dirty="0"/>
          </a:p>
        </p:txBody>
      </p:sp>
    </p:spTree>
    <p:extLst>
      <p:ext uri="{BB962C8B-B14F-4D97-AF65-F5344CB8AC3E}">
        <p14:creationId xmlns:p14="http://schemas.microsoft.com/office/powerpoint/2010/main" xmlns="" val="2636754052"/>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C28AC5E-1074-4B09-8A91-C1F25B7BBB8E}"/>
              </a:ext>
            </a:extLst>
          </p:cNvPr>
          <p:cNvSpPr>
            <a:spLocks noGrp="1"/>
          </p:cNvSpPr>
          <p:nvPr>
            <p:ph type="title"/>
          </p:nvPr>
        </p:nvSpPr>
        <p:spPr>
          <a:xfrm>
            <a:off x="2201333" y="434622"/>
            <a:ext cx="9303279" cy="1470378"/>
          </a:xfrm>
        </p:spPr>
        <p:txBody>
          <a:bodyPr>
            <a:noAutofit/>
          </a:bodyPr>
          <a:lstStyle/>
          <a:p>
            <a:r>
              <a:rPr lang="el-GR" sz="1800" dirty="0">
                <a:effectLst/>
                <a:latin typeface="Calibri" panose="020F0502020204030204" pitchFamily="34" charset="0"/>
                <a:ea typeface="Calibri" panose="020F0502020204030204" pitchFamily="34" charset="0"/>
                <a:cs typeface="Times New Roman" panose="02020603050405020304" pitchFamily="18" charset="0"/>
              </a:rPr>
              <a:t>Η </a:t>
            </a:r>
            <a:r>
              <a:rPr lang="el-GR" sz="1800" b="1" dirty="0">
                <a:effectLst/>
                <a:latin typeface="Calibri" panose="020F0502020204030204" pitchFamily="34" charset="0"/>
                <a:ea typeface="Calibri" panose="020F0502020204030204" pitchFamily="34" charset="0"/>
                <a:cs typeface="Times New Roman" panose="02020603050405020304" pitchFamily="18" charset="0"/>
              </a:rPr>
              <a:t>Μ. Κλάιν </a:t>
            </a:r>
            <a:r>
              <a:rPr lang="el-GR" sz="1800" dirty="0">
                <a:effectLst/>
                <a:latin typeface="Calibri" panose="020F0502020204030204" pitchFamily="34" charset="0"/>
                <a:ea typeface="Calibri" panose="020F0502020204030204" pitchFamily="34" charset="0"/>
                <a:cs typeface="Times New Roman" panose="02020603050405020304" pitchFamily="18" charset="0"/>
              </a:rPr>
              <a:t>δεν συμμερίστηκε αυτήν την άποψη γιατί οι αναλυτικές παρατηρήσεις της έδειχναν ότι στο ασυνείδητο υπάρχει ένας φόβος αφανισμού της ζωής. Εφόσον η πάλη ανάμεσα στο ένστικτο ζωής και στο ένστικτο θανάτου διαρκεί σε όλη την διάρκεια της ζωής, αυτή η πηγή άγχους δεν εξαλείφεται ποτέ και υπεισέρχεται ως αέναος παράγοντας σε όλες τις καταστάσεις άγχους. Λαμβάνει υπόψη και τον ρόλο που παίζει η ματαίωσή εσωτερική και εξωτερική, στις μεταστροφές των καταστροφικών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ορμών</a:t>
            </a:r>
            <a:r>
              <a:rPr lang="el-GR" sz="1800" dirty="0" smtClean="0">
                <a:latin typeface="Calibri" panose="020F0502020204030204" pitchFamily="34" charset="0"/>
                <a:ea typeface="Calibri" panose="020F0502020204030204" pitchFamily="34" charset="0"/>
                <a:cs typeface="Times New Roman" panose="02020603050405020304" pitchFamily="18" charset="0"/>
              </a:rPr>
              <a:t>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a:t>
            </a:r>
            <a:r>
              <a:rPr lang="el-GR" sz="1800" b="1" dirty="0" err="1"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Παραδ.1</a:t>
            </a:r>
            <a:r>
              <a:rPr lang="el-GR" sz="1800" b="1"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r>
              <a:rPr lang="el-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r>
            <a:br>
              <a:rPr lang="el-GR" sz="18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endParaRPr lang="el-GR" sz="1800" dirty="0"/>
          </a:p>
        </p:txBody>
      </p:sp>
      <p:sp>
        <p:nvSpPr>
          <p:cNvPr id="3" name="Θέση περιεχομένου 2">
            <a:extLst>
              <a:ext uri="{FF2B5EF4-FFF2-40B4-BE49-F238E27FC236}">
                <a16:creationId xmlns:a16="http://schemas.microsoft.com/office/drawing/2014/main" xmlns="" id="{D271B4D7-4678-4626-BD9C-F23BD6D66124}"/>
              </a:ext>
            </a:extLst>
          </p:cNvPr>
          <p:cNvSpPr>
            <a:spLocks noGrp="1"/>
          </p:cNvSpPr>
          <p:nvPr>
            <p:ph idx="1"/>
          </p:nvPr>
        </p:nvSpPr>
        <p:spPr>
          <a:xfrm>
            <a:off x="1828800" y="2476982"/>
            <a:ext cx="9675812" cy="4213185"/>
          </a:xfrm>
        </p:spPr>
        <p:txBody>
          <a:bodyPr>
            <a:normAutofit fontScale="92500" lnSpcReduction="10000"/>
          </a:bodyPr>
          <a:lstStyle/>
          <a:p>
            <a:pPr algn="just"/>
            <a:r>
              <a:rPr lang="el-GR" sz="2200" dirty="0">
                <a:effectLst/>
                <a:latin typeface="Calibri" panose="020F0502020204030204" pitchFamily="34" charset="0"/>
                <a:ea typeface="Calibri" panose="020F0502020204030204" pitchFamily="34" charset="0"/>
                <a:cs typeface="Times New Roman" panose="02020603050405020304" pitchFamily="18" charset="0"/>
              </a:rPr>
              <a:t>Η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πρώτη κατάσταση </a:t>
            </a:r>
            <a:r>
              <a:rPr lang="el-GR" sz="2200" b="1" dirty="0" smtClean="0">
                <a:effectLst/>
                <a:latin typeface="Calibri" panose="020F0502020204030204" pitchFamily="34" charset="0"/>
                <a:ea typeface="Calibri" panose="020F0502020204030204" pitchFamily="34" charset="0"/>
                <a:cs typeface="Times New Roman" panose="02020603050405020304" pitchFamily="18" charset="0"/>
              </a:rPr>
              <a:t>άγχους,</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200" dirty="0">
                <a:effectLst/>
                <a:latin typeface="Calibri" panose="020F0502020204030204" pitchFamily="34" charset="0"/>
                <a:ea typeface="Calibri" panose="020F0502020204030204" pitchFamily="34" charset="0"/>
                <a:cs typeface="Times New Roman" panose="02020603050405020304" pitchFamily="18" charset="0"/>
              </a:rPr>
              <a:t>είναι «ο φόβος του ανθρώπου μήπως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καταβροχθισθεί </a:t>
            </a:r>
            <a:r>
              <a:rPr lang="el-GR" sz="2200" dirty="0">
                <a:effectLst/>
                <a:latin typeface="Calibri" panose="020F0502020204030204" pitchFamily="34" charset="0"/>
                <a:ea typeface="Calibri" panose="020F0502020204030204" pitchFamily="34" charset="0"/>
                <a:cs typeface="Times New Roman" panose="02020603050405020304" pitchFamily="18" charset="0"/>
              </a:rPr>
              <a:t>από το τοτεμικό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ζώο (</a:t>
            </a:r>
            <a:r>
              <a:rPr lang="el-GR" sz="2200" dirty="0">
                <a:effectLst/>
                <a:latin typeface="Calibri" panose="020F0502020204030204" pitchFamily="34" charset="0"/>
                <a:ea typeface="Calibri" panose="020F0502020204030204" pitchFamily="34" charset="0"/>
                <a:cs typeface="Times New Roman" panose="02020603050405020304" pitchFamily="18" charset="0"/>
              </a:rPr>
              <a:t>πατέρα). </a:t>
            </a:r>
            <a:endParaRPr lang="el-G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Ο </a:t>
            </a:r>
            <a:r>
              <a:rPr lang="el-GR" sz="2200" dirty="0">
                <a:effectLst/>
                <a:latin typeface="Calibri" panose="020F0502020204030204" pitchFamily="34" charset="0"/>
                <a:ea typeface="Calibri" panose="020F0502020204030204" pitchFamily="34" charset="0"/>
                <a:cs typeface="Times New Roman" panose="02020603050405020304" pitchFamily="18" charset="0"/>
              </a:rPr>
              <a:t>μαστός της μητέρας γίνεται μέσα στον ψυχισμό του βρέφους ένα </a:t>
            </a:r>
            <a:r>
              <a:rPr lang="el-GR" sz="2200" dirty="0" err="1" smtClean="0">
                <a:effectLst/>
                <a:latin typeface="Calibri" panose="020F0502020204030204" pitchFamily="34" charset="0"/>
                <a:ea typeface="Calibri" panose="020F0502020204030204" pitchFamily="34" charset="0"/>
                <a:cs typeface="Times New Roman" panose="02020603050405020304" pitchFamily="18" charset="0"/>
              </a:rPr>
              <a:t>καταβροχθιστικό</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 αντικείμενο και σύντομα </a:t>
            </a:r>
            <a:r>
              <a:rPr lang="el-GR" sz="2200" dirty="0">
                <a:effectLst/>
                <a:latin typeface="Calibri" panose="020F0502020204030204" pitchFamily="34" charset="0"/>
                <a:ea typeface="Calibri" panose="020F0502020204030204" pitchFamily="34" charset="0"/>
                <a:cs typeface="Times New Roman" panose="02020603050405020304" pitchFamily="18" charset="0"/>
              </a:rPr>
              <a:t>οι φόβοι αυτοί εκτείνονται στο πέος του πατέρα. </a:t>
            </a:r>
            <a:endParaRPr lang="el-G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Το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εγώ </a:t>
            </a:r>
            <a:r>
              <a:rPr lang="el-GR" sz="2200" dirty="0">
                <a:effectLst/>
                <a:latin typeface="Calibri" panose="020F0502020204030204" pitchFamily="34" charset="0"/>
                <a:ea typeface="Calibri" panose="020F0502020204030204" pitchFamily="34" charset="0"/>
                <a:cs typeface="Times New Roman" panose="02020603050405020304" pitchFamily="18" charset="0"/>
              </a:rPr>
              <a:t>γίνεται αισθητό ως περιέχον καταβροχθισμένο ή </a:t>
            </a:r>
            <a:r>
              <a:rPr lang="el-GR" sz="2200" dirty="0" err="1">
                <a:effectLst/>
                <a:latin typeface="Calibri" panose="020F0502020204030204" pitchFamily="34" charset="0"/>
                <a:ea typeface="Calibri" panose="020F0502020204030204" pitchFamily="34" charset="0"/>
                <a:cs typeface="Times New Roman" panose="02020603050405020304" pitchFamily="18" charset="0"/>
              </a:rPr>
              <a:t>καταβροχθιστικό</a:t>
            </a:r>
            <a:r>
              <a:rPr lang="el-GR" sz="2200" dirty="0">
                <a:effectLst/>
                <a:latin typeface="Calibri" panose="020F0502020204030204" pitchFamily="34" charset="0"/>
                <a:ea typeface="Calibri" panose="020F0502020204030204" pitchFamily="34" charset="0"/>
                <a:cs typeface="Times New Roman" panose="02020603050405020304" pitchFamily="18" charset="0"/>
              </a:rPr>
              <a:t> αντικείμενο και το</a:t>
            </a:r>
            <a:r>
              <a:rPr lang="el-GR" sz="2200" b="1" dirty="0">
                <a:effectLst/>
                <a:latin typeface="Calibri" panose="020F0502020204030204" pitchFamily="34" charset="0"/>
                <a:ea typeface="Calibri" panose="020F0502020204030204" pitchFamily="34" charset="0"/>
                <a:cs typeface="Times New Roman" panose="02020603050405020304" pitchFamily="18" charset="0"/>
              </a:rPr>
              <a:t> υπερεγώ</a:t>
            </a:r>
            <a:r>
              <a:rPr lang="el-GR" sz="2200" dirty="0">
                <a:effectLst/>
                <a:latin typeface="Calibri" panose="020F0502020204030204" pitchFamily="34" charset="0"/>
                <a:ea typeface="Calibri" panose="020F0502020204030204" pitchFamily="34" charset="0"/>
                <a:cs typeface="Times New Roman" panose="02020603050405020304" pitchFamily="18" charset="0"/>
              </a:rPr>
              <a:t> δημιουργείται από τον </a:t>
            </a:r>
            <a:r>
              <a:rPr lang="el-GR" sz="2200" dirty="0" err="1">
                <a:effectLst/>
                <a:latin typeface="Calibri" panose="020F0502020204030204" pitchFamily="34" charset="0"/>
                <a:ea typeface="Calibri" panose="020F0502020204030204" pitchFamily="34" charset="0"/>
                <a:cs typeface="Times New Roman" panose="02020603050405020304" pitchFamily="18" charset="0"/>
              </a:rPr>
              <a:t>καταβροχθιστικό</a:t>
            </a:r>
            <a:r>
              <a:rPr lang="el-GR" sz="2200" dirty="0">
                <a:effectLst/>
                <a:latin typeface="Calibri" panose="020F0502020204030204" pitchFamily="34" charset="0"/>
                <a:ea typeface="Calibri" panose="020F0502020204030204" pitchFamily="34" charset="0"/>
                <a:cs typeface="Times New Roman" panose="02020603050405020304" pitchFamily="18" charset="0"/>
              </a:rPr>
              <a:t> μαστό  στο οποίο προστίθεται και το </a:t>
            </a:r>
            <a:r>
              <a:rPr lang="el-GR" sz="2200" dirty="0" err="1" smtClean="0">
                <a:effectLst/>
                <a:latin typeface="Calibri" panose="020F0502020204030204" pitchFamily="34" charset="0"/>
                <a:ea typeface="Calibri" panose="020F0502020204030204" pitchFamily="34" charset="0"/>
                <a:cs typeface="Times New Roman" panose="02020603050405020304" pitchFamily="18" charset="0"/>
              </a:rPr>
              <a:t>καταβροχθιστικό</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 πέος, </a:t>
            </a:r>
            <a:r>
              <a:rPr lang="el-GR" sz="2200" dirty="0">
                <a:effectLst/>
                <a:latin typeface="Calibri" panose="020F0502020204030204" pitchFamily="34" charset="0"/>
                <a:ea typeface="Calibri" panose="020F0502020204030204" pitchFamily="34" charset="0"/>
                <a:cs typeface="Times New Roman" panose="02020603050405020304" pitchFamily="18" charset="0"/>
              </a:rPr>
              <a:t>ως αντιπρόσωποι του ενστίκτου θανάτου. </a:t>
            </a:r>
            <a:endParaRPr lang="el-G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Το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υπερεγώ </a:t>
            </a:r>
            <a:r>
              <a:rPr lang="el-GR" sz="2200" dirty="0">
                <a:effectLst/>
                <a:latin typeface="Calibri" panose="020F0502020204030204" pitchFamily="34" charset="0"/>
                <a:ea typeface="Calibri" panose="020F0502020204030204" pitchFamily="34" charset="0"/>
                <a:cs typeface="Times New Roman" panose="02020603050405020304" pitchFamily="18" charset="0"/>
              </a:rPr>
              <a:t>διαμορφώνεται πρώτα από τον </a:t>
            </a:r>
            <a:r>
              <a:rPr lang="el-GR" sz="2200" dirty="0" err="1">
                <a:effectLst/>
                <a:latin typeface="Calibri" panose="020F0502020204030204" pitchFamily="34" charset="0"/>
                <a:ea typeface="Calibri" panose="020F0502020204030204" pitchFamily="34" charset="0"/>
                <a:cs typeface="Times New Roman" panose="02020603050405020304" pitchFamily="18" charset="0"/>
              </a:rPr>
              <a:t>εσωτερικευμένο</a:t>
            </a:r>
            <a:r>
              <a:rPr lang="el-GR" sz="2200" dirty="0">
                <a:effectLst/>
                <a:latin typeface="Calibri" panose="020F0502020204030204" pitchFamily="34" charset="0"/>
                <a:ea typeface="Calibri" panose="020F0502020204030204" pitchFamily="34" charset="0"/>
                <a:cs typeface="Times New Roman" panose="02020603050405020304" pitchFamily="18" charset="0"/>
              </a:rPr>
              <a:t> καλό μαστό και μετά από το καλό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πέος, που λειτουργούν </a:t>
            </a:r>
            <a:r>
              <a:rPr lang="el-GR" sz="2200" dirty="0">
                <a:effectLst/>
                <a:latin typeface="Calibri" panose="020F0502020204030204" pitchFamily="34" charset="0"/>
                <a:ea typeface="Calibri" panose="020F0502020204030204" pitchFamily="34" charset="0"/>
                <a:cs typeface="Times New Roman" panose="02020603050405020304" pitchFamily="18" charset="0"/>
              </a:rPr>
              <a:t>ως ένα τροφοδοτικό βοηθητικό αντικείμενο του ενστίκτου ζωής. </a:t>
            </a:r>
            <a:endParaRPr lang="el-G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Ο</a:t>
            </a:r>
            <a:r>
              <a:rPr lang="el-GR" sz="22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φόβος του αφανισμού</a:t>
            </a:r>
            <a:r>
              <a:rPr lang="el-GR" sz="2200" dirty="0">
                <a:effectLst/>
                <a:latin typeface="Calibri" panose="020F0502020204030204" pitchFamily="34" charset="0"/>
                <a:ea typeface="Calibri" panose="020F0502020204030204" pitchFamily="34" charset="0"/>
                <a:cs typeface="Times New Roman" panose="02020603050405020304" pitchFamily="18" charset="0"/>
              </a:rPr>
              <a:t> του καλού μαστού και η απειλεί προς τον εαυτό που ισοδυναμεί με τον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φόβο του θανάτου,</a:t>
            </a:r>
            <a:r>
              <a:rPr lang="el-GR" sz="2200" dirty="0">
                <a:effectLst/>
                <a:latin typeface="Calibri" panose="020F0502020204030204" pitchFamily="34" charset="0"/>
                <a:ea typeface="Calibri" panose="020F0502020204030204" pitchFamily="34" charset="0"/>
                <a:cs typeface="Times New Roman" panose="02020603050405020304" pitchFamily="18" charset="0"/>
              </a:rPr>
              <a:t> δημιουργούν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άγχος</a:t>
            </a:r>
            <a:r>
              <a:rPr lang="el-GR" sz="2200" dirty="0">
                <a:effectLst/>
                <a:latin typeface="Calibri" panose="020F0502020204030204" pitchFamily="34" charset="0"/>
                <a:ea typeface="Calibri" panose="020F0502020204030204" pitchFamily="34" charset="0"/>
                <a:cs typeface="Times New Roman" panose="02020603050405020304" pitchFamily="18" charset="0"/>
              </a:rPr>
              <a:t>. </a:t>
            </a:r>
          </a:p>
          <a:p>
            <a:endParaRPr lang="el-GR" dirty="0"/>
          </a:p>
        </p:txBody>
      </p:sp>
    </p:spTree>
    <p:extLst>
      <p:ext uri="{BB962C8B-B14F-4D97-AF65-F5344CB8AC3E}">
        <p14:creationId xmlns:p14="http://schemas.microsoft.com/office/powerpoint/2010/main" xmlns="" val="3914398467"/>
      </p:ext>
    </p:extLst>
  </p:cSld>
  <p:clrMapOvr>
    <a:masterClrMapping/>
  </p:clrMapOvr>
  <mc:AlternateContent xmlns:mc="http://schemas.openxmlformats.org/markup-compatibility/2006">
    <mc:Choice xmlns:p14="http://schemas.microsoft.com/office/powerpoint/2010/main" xmlns="" Requires="p14">
      <p:transition spd="slow" p14:dur="1200">
        <p14:prism/>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CF0FA6D-F458-46ED-A37F-4AE020EFC124}"/>
              </a:ext>
            </a:extLst>
          </p:cNvPr>
          <p:cNvSpPr>
            <a:spLocks noGrp="1"/>
          </p:cNvSpPr>
          <p:nvPr>
            <p:ph type="title"/>
          </p:nvPr>
        </p:nvSpPr>
        <p:spPr/>
        <p:txBody>
          <a:bodyPr>
            <a:noAutofit/>
          </a:bodyPr>
          <a:lstStyle/>
          <a:p>
            <a:r>
              <a:rPr lang="el-GR" sz="2400" dirty="0">
                <a:effectLst/>
                <a:latin typeface="Calibri" panose="020F0502020204030204" pitchFamily="34" charset="0"/>
                <a:ea typeface="Calibri" panose="020F0502020204030204" pitchFamily="34" charset="0"/>
                <a:cs typeface="Times New Roman" panose="02020603050405020304" pitchFamily="18" charset="0"/>
              </a:rPr>
              <a:t>Σχετικά με τον  φόβο του </a:t>
            </a:r>
            <a:r>
              <a:rPr lang="el-GR" sz="2400" b="1" dirty="0" smtClean="0">
                <a:effectLst/>
                <a:latin typeface="Calibri" panose="020F0502020204030204" pitchFamily="34" charset="0"/>
                <a:ea typeface="Calibri" panose="020F0502020204030204" pitchFamily="34" charset="0"/>
                <a:cs typeface="Times New Roman" panose="02020603050405020304" pitchFamily="18" charset="0"/>
              </a:rPr>
              <a:t>ευνουχισμό, </a:t>
            </a:r>
            <a:r>
              <a:rPr lang="el-GR" sz="2400" dirty="0">
                <a:effectLst/>
                <a:latin typeface="Calibri" panose="020F0502020204030204" pitchFamily="34" charset="0"/>
                <a:ea typeface="Calibri" panose="020F0502020204030204" pitchFamily="34" charset="0"/>
                <a:cs typeface="Times New Roman" panose="02020603050405020304" pitchFamily="18" charset="0"/>
              </a:rPr>
              <a:t>προτείνει ότι ο φόβος θανάτου υπεισέρχεται στο φόβο του ευνουχισμού και αλληλοεπιδρούν.</a:t>
            </a:r>
            <a:br>
              <a:rPr lang="el-GR" sz="2400" dirty="0">
                <a:effectLst/>
                <a:latin typeface="Calibri" panose="020F0502020204030204" pitchFamily="34" charset="0"/>
                <a:ea typeface="Calibri" panose="020F0502020204030204" pitchFamily="34" charset="0"/>
                <a:cs typeface="Times New Roman" panose="02020603050405020304" pitchFamily="18" charset="0"/>
              </a:rPr>
            </a:br>
            <a:endParaRPr lang="el-GR" sz="2400" dirty="0"/>
          </a:p>
        </p:txBody>
      </p:sp>
      <p:sp>
        <p:nvSpPr>
          <p:cNvPr id="3" name="Θέση περιεχομένου 2">
            <a:extLst>
              <a:ext uri="{FF2B5EF4-FFF2-40B4-BE49-F238E27FC236}">
                <a16:creationId xmlns:a16="http://schemas.microsoft.com/office/drawing/2014/main" xmlns="" id="{0C5D00B5-5A8C-4DCF-9705-8C1A2DEB818E}"/>
              </a:ext>
            </a:extLst>
          </p:cNvPr>
          <p:cNvSpPr>
            <a:spLocks noGrp="1"/>
          </p:cNvSpPr>
          <p:nvPr>
            <p:ph idx="1"/>
          </p:nvPr>
        </p:nvSpPr>
        <p:spPr>
          <a:xfrm>
            <a:off x="2201333" y="1905000"/>
            <a:ext cx="9303279" cy="4574822"/>
          </a:xfrm>
        </p:spPr>
        <p:txBody>
          <a:bodyPr>
            <a:normAutofit fontScale="92500" lnSpcReduction="20000"/>
          </a:bodyPr>
          <a:lstStyle/>
          <a:p>
            <a:pPr marL="0" indent="0" algn="just">
              <a:lnSpc>
                <a:spcPct val="107000"/>
              </a:lnSpc>
              <a:spcAft>
                <a:spcPts val="800"/>
              </a:spcAft>
              <a:buNone/>
            </a:pPr>
            <a:endParaRPr lang="el-GR"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800" b="1" dirty="0">
                <a:effectLst/>
                <a:latin typeface="Calibri" panose="020F0502020204030204" pitchFamily="34" charset="0"/>
                <a:ea typeface="Calibri" panose="020F0502020204030204" pitchFamily="34" charset="0"/>
                <a:cs typeface="Times New Roman" panose="02020603050405020304" pitchFamily="18" charset="0"/>
              </a:rPr>
              <a:t>Πρωταρχικό άγχος </a:t>
            </a:r>
            <a:r>
              <a:rPr lang="el-GR" sz="2800" b="1" dirty="0" smtClean="0">
                <a:effectLst/>
                <a:latin typeface="Calibri" panose="020F0502020204030204" pitchFamily="34" charset="0"/>
                <a:ea typeface="Calibri" panose="020F0502020204030204" pitchFamily="34" charset="0"/>
                <a:cs typeface="Times New Roman" panose="02020603050405020304" pitchFamily="18" charset="0"/>
              </a:rPr>
              <a:t>- φόβος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αφανισμού</a:t>
            </a:r>
            <a:r>
              <a:rPr lang="el-GR" sz="2800" dirty="0">
                <a:effectLst/>
                <a:latin typeface="Calibri" panose="020F0502020204030204" pitchFamily="34" charset="0"/>
                <a:ea typeface="Calibri" panose="020F0502020204030204" pitchFamily="34" charset="0"/>
                <a:cs typeface="Times New Roman" panose="02020603050405020304" pitchFamily="18" charset="0"/>
              </a:rPr>
              <a:t>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(καταστροφής </a:t>
            </a:r>
            <a:r>
              <a:rPr lang="el-GR" sz="2800" dirty="0">
                <a:effectLst/>
                <a:latin typeface="Calibri" panose="020F0502020204030204" pitchFamily="34" charset="0"/>
                <a:ea typeface="Calibri" panose="020F0502020204030204" pitchFamily="34" charset="0"/>
                <a:cs typeface="Times New Roman" panose="02020603050405020304" pitchFamily="18" charset="0"/>
              </a:rPr>
              <a:t>του εσωτερικού καλού μαστού που είναι απαραίτητο αντικείμενο για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τη </a:t>
            </a:r>
            <a:r>
              <a:rPr lang="el-GR" sz="2800" dirty="0">
                <a:effectLst/>
                <a:latin typeface="Calibri" panose="020F0502020204030204" pitchFamily="34" charset="0"/>
                <a:ea typeface="Calibri" panose="020F0502020204030204" pitchFamily="34" charset="0"/>
                <a:cs typeface="Times New Roman" panose="02020603050405020304" pitchFamily="18" charset="0"/>
              </a:rPr>
              <a:t>διατήρηση της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ζωής): απορρέει </a:t>
            </a:r>
            <a:r>
              <a:rPr lang="el-GR" sz="2800" dirty="0">
                <a:effectLst/>
                <a:latin typeface="Calibri" panose="020F0502020204030204" pitchFamily="34" charset="0"/>
                <a:ea typeface="Calibri" panose="020F0502020204030204" pitchFamily="34" charset="0"/>
                <a:cs typeface="Times New Roman" panose="02020603050405020304" pitchFamily="18" charset="0"/>
              </a:rPr>
              <a:t>από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τη δραστηριότητα </a:t>
            </a:r>
            <a:r>
              <a:rPr lang="el-GR" sz="2800" dirty="0">
                <a:effectLst/>
                <a:latin typeface="Calibri" panose="020F0502020204030204" pitchFamily="34" charset="0"/>
                <a:ea typeface="Calibri" panose="020F0502020204030204" pitchFamily="34" charset="0"/>
                <a:cs typeface="Times New Roman" panose="02020603050405020304" pitchFamily="18" charset="0"/>
              </a:rPr>
              <a:t>του ενστίκτου θανάτου, γίνεται αισθητή από το βρέφος ως μια κατακλυσμιαία επίθεση- δίωξη. </a:t>
            </a:r>
            <a:endParaRPr lang="el-G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Ο </a:t>
            </a:r>
            <a:r>
              <a:rPr lang="el-GR" sz="2800" dirty="0" err="1">
                <a:effectLst/>
                <a:latin typeface="Calibri" panose="020F0502020204030204" pitchFamily="34" charset="0"/>
                <a:ea typeface="Calibri" panose="020F0502020204030204" pitchFamily="34" charset="0"/>
                <a:cs typeface="Times New Roman" panose="02020603050405020304" pitchFamily="18" charset="0"/>
              </a:rPr>
              <a:t>ματαιωτικός</a:t>
            </a:r>
            <a:r>
              <a:rPr lang="el-GR" sz="2800" dirty="0">
                <a:effectLst/>
                <a:latin typeface="Calibri" panose="020F0502020204030204" pitchFamily="34" charset="0"/>
                <a:ea typeface="Calibri" panose="020F0502020204030204" pitchFamily="34" charset="0"/>
                <a:cs typeface="Times New Roman" panose="02020603050405020304" pitchFamily="18" charset="0"/>
              </a:rPr>
              <a:t>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κακός) εξωτερικός </a:t>
            </a:r>
            <a:r>
              <a:rPr lang="el-GR" sz="2800" dirty="0">
                <a:effectLst/>
                <a:latin typeface="Calibri" panose="020F0502020204030204" pitchFamily="34" charset="0"/>
                <a:ea typeface="Calibri" panose="020F0502020204030204" pitchFamily="34" charset="0"/>
                <a:cs typeface="Times New Roman" panose="02020603050405020304" pitchFamily="18" charset="0"/>
              </a:rPr>
              <a:t>μαστός γίνεται, λόγω της προβολής, ο εξωτερικός αντιπρόσωπος του ενστίκτου θανάτου και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μέσω </a:t>
            </a:r>
            <a:r>
              <a:rPr lang="el-GR" sz="2800" b="1" dirty="0" err="1">
                <a:effectLst/>
                <a:latin typeface="Calibri" panose="020F0502020204030204" pitchFamily="34" charset="0"/>
                <a:ea typeface="Calibri" panose="020F0502020204030204" pitchFamily="34" charset="0"/>
                <a:cs typeface="Times New Roman" panose="02020603050405020304" pitchFamily="18" charset="0"/>
              </a:rPr>
              <a:t>ενδοβολής</a:t>
            </a:r>
            <a:r>
              <a:rPr lang="el-GR" sz="2800" dirty="0">
                <a:effectLst/>
                <a:latin typeface="Calibri" panose="020F0502020204030204" pitchFamily="34" charset="0"/>
                <a:ea typeface="Calibri" panose="020F0502020204030204" pitchFamily="34" charset="0"/>
                <a:cs typeface="Times New Roman" panose="02020603050405020304" pitchFamily="18" charset="0"/>
              </a:rPr>
              <a:t> ενισχύει την πρωταρχική κατάσταση κινδύνου. Αυτό οδηγεί σε μια αυξημένη ώθηση από μέρους του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εγώ</a:t>
            </a:r>
            <a:r>
              <a:rPr lang="el-GR" sz="2800" dirty="0">
                <a:effectLst/>
                <a:latin typeface="Calibri" panose="020F0502020204030204" pitchFamily="34" charset="0"/>
                <a:ea typeface="Calibri" panose="020F0502020204030204" pitchFamily="34" charset="0"/>
                <a:cs typeface="Times New Roman" panose="02020603050405020304" pitchFamily="18" charset="0"/>
              </a:rPr>
              <a:t> να προβάλει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εσωτερικούς κινδύνους στον </a:t>
            </a:r>
            <a:r>
              <a:rPr lang="el-GR" sz="2800" dirty="0">
                <a:effectLst/>
                <a:latin typeface="Calibri" panose="020F0502020204030204" pitchFamily="34" charset="0"/>
                <a:ea typeface="Calibri" panose="020F0502020204030204" pitchFamily="34" charset="0"/>
                <a:cs typeface="Times New Roman" panose="02020603050405020304" pitchFamily="18" charset="0"/>
              </a:rPr>
              <a:t>εξωτερικό κόσμο.</a:t>
            </a:r>
          </a:p>
          <a:p>
            <a:endParaRPr lang="el-GR" dirty="0"/>
          </a:p>
        </p:txBody>
      </p:sp>
    </p:spTree>
    <p:extLst>
      <p:ext uri="{BB962C8B-B14F-4D97-AF65-F5344CB8AC3E}">
        <p14:creationId xmlns:p14="http://schemas.microsoft.com/office/powerpoint/2010/main" xmlns="" val="4739092"/>
      </p:ext>
    </p:extLst>
  </p:cSld>
  <p:clrMapOvr>
    <a:masterClrMapping/>
  </p:clrMapOvr>
  <p:transition spd="slow">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F308201C-886C-46EA-A11E-AF150BE77BEE}"/>
              </a:ext>
            </a:extLst>
          </p:cNvPr>
          <p:cNvSpPr>
            <a:spLocks noGrp="1"/>
          </p:cNvSpPr>
          <p:nvPr>
            <p:ph idx="4294967295"/>
          </p:nvPr>
        </p:nvSpPr>
        <p:spPr>
          <a:xfrm>
            <a:off x="2055411" y="776107"/>
            <a:ext cx="9291637" cy="5624693"/>
          </a:xfrm>
        </p:spPr>
        <p:txBody>
          <a:bodyPr>
            <a:normAutofit fontScale="92500"/>
          </a:bodyPr>
          <a:lstStyle/>
          <a:p>
            <a:pPr algn="just"/>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2400" dirty="0">
                <a:effectLst/>
                <a:latin typeface="Calibri" panose="020F0502020204030204" pitchFamily="34" charset="0"/>
                <a:ea typeface="Calibri" panose="020F0502020204030204" pitchFamily="34" charset="0"/>
                <a:cs typeface="Times New Roman" panose="02020603050405020304" pitchFamily="18" charset="0"/>
              </a:rPr>
              <a:t>Υπάρχει μια συνεχής διακύμανση ανάμεσα στο φόβο των εσωτερικών και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των εξωτερικών </a:t>
            </a:r>
            <a:r>
              <a:rPr lang="el-GR" sz="2400" dirty="0">
                <a:effectLst/>
                <a:latin typeface="Calibri" panose="020F0502020204030204" pitchFamily="34" charset="0"/>
                <a:ea typeface="Calibri" panose="020F0502020204030204" pitchFamily="34" charset="0"/>
                <a:cs typeface="Times New Roman" panose="02020603050405020304" pitchFamily="18" charset="0"/>
              </a:rPr>
              <a:t>κακών αντικειμένων του ενστίκτου θανάτου που δρα μέσα και εκτρέπεται προς τα έξω </a:t>
            </a:r>
            <a:r>
              <a:rPr lang="el-GR" sz="2400" dirty="0" err="1">
                <a:effectLst/>
                <a:latin typeface="Calibri" panose="020F0502020204030204" pitchFamily="34" charset="0"/>
                <a:ea typeface="Calibri" panose="020F0502020204030204" pitchFamily="34" charset="0"/>
                <a:cs typeface="Times New Roman" panose="02020603050405020304" pitchFamily="18" charset="0"/>
              </a:rPr>
              <a:t>καθόλη</a:t>
            </a:r>
            <a:r>
              <a:rPr lang="el-GR" sz="2400" dirty="0">
                <a:effectLst/>
                <a:latin typeface="Calibri" panose="020F0502020204030204" pitchFamily="34" charset="0"/>
                <a:ea typeface="Calibri" panose="020F0502020204030204" pitchFamily="34" charset="0"/>
                <a:cs typeface="Times New Roman" panose="02020603050405020304" pitchFamily="18" charset="0"/>
              </a:rPr>
              <a:t> την διάρκεια της ζωής (αλληλεπίδραση από την αρχή της ζωής ανάμεσα στην</a:t>
            </a:r>
            <a:r>
              <a:rPr lang="el-GR" sz="2400" b="1" dirty="0">
                <a:effectLst/>
                <a:latin typeface="Calibri" panose="020F0502020204030204" pitchFamily="34" charset="0"/>
                <a:ea typeface="Calibri" panose="020F0502020204030204" pitchFamily="34" charset="0"/>
                <a:cs typeface="Times New Roman" panose="02020603050405020304" pitchFamily="18" charset="0"/>
              </a:rPr>
              <a:t> προβολή</a:t>
            </a:r>
            <a:r>
              <a:rPr lang="el-GR" sz="2400" dirty="0">
                <a:effectLst/>
                <a:latin typeface="Calibri" panose="020F0502020204030204" pitchFamily="34" charset="0"/>
                <a:ea typeface="Calibri" panose="020F0502020204030204" pitchFamily="34" charset="0"/>
                <a:cs typeface="Times New Roman" panose="02020603050405020304" pitchFamily="18" charset="0"/>
              </a:rPr>
              <a:t> και στην </a:t>
            </a:r>
            <a:r>
              <a:rPr lang="el-GR" sz="2400" b="1" dirty="0" err="1">
                <a:effectLst/>
                <a:latin typeface="Calibri" panose="020F0502020204030204" pitchFamily="34" charset="0"/>
                <a:ea typeface="Calibri" panose="020F0502020204030204" pitchFamily="34" charset="0"/>
                <a:cs typeface="Times New Roman" panose="02020603050405020304" pitchFamily="18" charset="0"/>
              </a:rPr>
              <a:t>ενδοβολή</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a:t>
            </a:r>
          </a:p>
          <a:p>
            <a:pPr algn="just"/>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400" dirty="0">
                <a:effectLst/>
                <a:latin typeface="Calibri" panose="020F0502020204030204" pitchFamily="34" charset="0"/>
                <a:ea typeface="Calibri" panose="020F0502020204030204" pitchFamily="34" charset="0"/>
                <a:cs typeface="Times New Roman" panose="02020603050405020304" pitchFamily="18" charset="0"/>
              </a:rPr>
              <a:t>Όταν αυτή η πάλη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εξωτερικευθεί </a:t>
            </a:r>
            <a:r>
              <a:rPr lang="el-GR" sz="2400" dirty="0">
                <a:effectLst/>
                <a:latin typeface="Calibri" panose="020F0502020204030204" pitchFamily="34" charset="0"/>
                <a:ea typeface="Calibri" panose="020F0502020204030204" pitchFamily="34" charset="0"/>
                <a:cs typeface="Times New Roman" panose="02020603050405020304" pitchFamily="18" charset="0"/>
              </a:rPr>
              <a:t>ανακουφίζει το άγχος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και </a:t>
            </a:r>
            <a:r>
              <a:rPr lang="el-GR" sz="2400" dirty="0">
                <a:effectLst/>
                <a:latin typeface="Calibri" panose="020F0502020204030204" pitchFamily="34" charset="0"/>
                <a:ea typeface="Calibri" panose="020F0502020204030204" pitchFamily="34" charset="0"/>
                <a:cs typeface="Times New Roman" panose="02020603050405020304" pitchFamily="18" charset="0"/>
              </a:rPr>
              <a:t>είναι μια από τις πιο πρώιμες μεθόδους άμυνας του εγώ κατά του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άγχους </a:t>
            </a:r>
            <a:r>
              <a:rPr lang="el-GR" sz="2400" dirty="0">
                <a:effectLst/>
                <a:latin typeface="Calibri" panose="020F0502020204030204" pitchFamily="34" charset="0"/>
                <a:ea typeface="Calibri" panose="020F0502020204030204" pitchFamily="34" charset="0"/>
                <a:cs typeface="Times New Roman" panose="02020603050405020304" pitchFamily="18" charset="0"/>
              </a:rPr>
              <a:t>και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ταυτόχρονα θεμελιώδης </a:t>
            </a:r>
            <a:r>
              <a:rPr lang="el-GR" sz="2400" dirty="0">
                <a:effectLst/>
                <a:latin typeface="Calibri" panose="020F0502020204030204" pitchFamily="34" charset="0"/>
                <a:ea typeface="Calibri" panose="020F0502020204030204" pitchFamily="34" charset="0"/>
                <a:cs typeface="Times New Roman" panose="02020603050405020304" pitchFamily="18" charset="0"/>
              </a:rPr>
              <a:t>για την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ανάπτυξη του βρέφους. </a:t>
            </a:r>
          </a:p>
          <a:p>
            <a:pPr algn="just"/>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Αυτή </a:t>
            </a:r>
            <a:r>
              <a:rPr lang="el-GR" sz="2400" dirty="0">
                <a:effectLst/>
                <a:latin typeface="Calibri" panose="020F0502020204030204" pitchFamily="34" charset="0"/>
                <a:ea typeface="Calibri" panose="020F0502020204030204" pitchFamily="34" charset="0"/>
                <a:cs typeface="Times New Roman" panose="02020603050405020304" pitchFamily="18" charset="0"/>
              </a:rPr>
              <a:t>η εκτροπή  του ενστίκτου θανάτου προς τα έξω και το ένστικτο ζωής μέσω της λίμπιντο προσκολλάται στο εξωτερικό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αντικείμενο (</a:t>
            </a:r>
            <a:r>
              <a:rPr lang="el-GR" sz="2400" dirty="0">
                <a:effectLst/>
                <a:latin typeface="Calibri" panose="020F0502020204030204" pitchFamily="34" charset="0"/>
                <a:ea typeface="Calibri" panose="020F0502020204030204" pitchFamily="34" charset="0"/>
                <a:cs typeface="Times New Roman" panose="02020603050405020304" pitchFamily="18" charset="0"/>
              </a:rPr>
              <a:t>καλό)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μαστό</a:t>
            </a:r>
            <a:r>
              <a:rPr lang="el-GR" sz="2400" dirty="0">
                <a:effectLst/>
                <a:latin typeface="Calibri" panose="020F0502020204030204" pitchFamily="34" charset="0"/>
                <a:ea typeface="Calibri" panose="020F0502020204030204" pitchFamily="34" charset="0"/>
                <a:cs typeface="Times New Roman" panose="02020603050405020304" pitchFamily="18" charset="0"/>
              </a:rPr>
              <a:t> και γίνεται ο εξωτερικός αντιπρόσωπος του ενστίκτου ζωής. </a:t>
            </a:r>
            <a:endParaRPr lang="el-GR"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Η </a:t>
            </a:r>
            <a:r>
              <a:rPr lang="el-GR" sz="2400" b="1" dirty="0" err="1">
                <a:effectLst/>
                <a:latin typeface="Calibri" panose="020F0502020204030204" pitchFamily="34" charset="0"/>
                <a:ea typeface="Calibri" panose="020F0502020204030204" pitchFamily="34" charset="0"/>
                <a:cs typeface="Times New Roman" panose="02020603050405020304" pitchFamily="18" charset="0"/>
              </a:rPr>
              <a:t>ενδοβολή</a:t>
            </a:r>
            <a:r>
              <a:rPr lang="el-GR" sz="2400" b="1" dirty="0">
                <a:effectLst/>
                <a:latin typeface="Calibri" panose="020F0502020204030204" pitchFamily="34" charset="0"/>
                <a:ea typeface="Calibri" panose="020F0502020204030204" pitchFamily="34" charset="0"/>
                <a:cs typeface="Times New Roman" panose="02020603050405020304" pitchFamily="18" charset="0"/>
              </a:rPr>
              <a:t> </a:t>
            </a:r>
            <a:r>
              <a:rPr lang="el-GR" sz="2400" dirty="0">
                <a:effectLst/>
                <a:latin typeface="Calibri" panose="020F0502020204030204" pitchFamily="34" charset="0"/>
                <a:ea typeface="Calibri" panose="020F0502020204030204" pitchFamily="34" charset="0"/>
                <a:cs typeface="Times New Roman" panose="02020603050405020304" pitchFamily="18" charset="0"/>
              </a:rPr>
              <a:t>αυτού του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πρώτου αντικειμένου</a:t>
            </a:r>
            <a:r>
              <a:rPr lang="el-GR" sz="2400" dirty="0">
                <a:effectLst/>
                <a:latin typeface="Calibri" panose="020F0502020204030204" pitchFamily="34" charset="0"/>
                <a:ea typeface="Calibri" panose="020F0502020204030204" pitchFamily="34" charset="0"/>
                <a:cs typeface="Times New Roman" panose="02020603050405020304" pitchFamily="18" charset="0"/>
              </a:rPr>
              <a:t> είναι αναπόσπαστα συνδεδεμένη με όλες τις διαδικασίες που παράγει το ένστικτο ζωής και έτσι ο καλός εξωτερικευμένος μαστός και ο καταβρωχθιστικός μαστός διαμορφώνουν τον πυρήνα του υπερεγώ με τις καλές και τις κακές πλευρές του.</a:t>
            </a:r>
          </a:p>
          <a:p>
            <a:endParaRPr lang="el-GR" dirty="0"/>
          </a:p>
        </p:txBody>
      </p:sp>
    </p:spTree>
    <p:extLst>
      <p:ext uri="{BB962C8B-B14F-4D97-AF65-F5344CB8AC3E}">
        <p14:creationId xmlns:p14="http://schemas.microsoft.com/office/powerpoint/2010/main" xmlns="" val="2876244944"/>
      </p:ext>
    </p:extLst>
  </p:cSld>
  <p:clrMapOvr>
    <a:masterClrMapping/>
  </p:clrMapOvr>
  <mc:AlternateContent xmlns:mc="http://schemas.openxmlformats.org/markup-compatibility/2006">
    <mc:Choice xmlns:p14="http://schemas.microsoft.com/office/powerpoint/2010/main" xmlns="" Requires="p14">
      <p:transition spd="slow" p14:dur="900">
        <p14:warp dir="in"/>
      </p:transition>
    </mc:Choice>
    <mc:Fallback>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3F6742F-1103-4130-ACFD-FF0561E217B9}"/>
              </a:ext>
            </a:extLst>
          </p:cNvPr>
          <p:cNvSpPr>
            <a:spLocks noGrp="1"/>
          </p:cNvSpPr>
          <p:nvPr>
            <p:ph type="title"/>
          </p:nvPr>
        </p:nvSpPr>
        <p:spPr/>
        <p:txBody>
          <a:bodyPr>
            <a:noAutofit/>
          </a:bodyPr>
          <a:lstStyle/>
          <a:p>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Σχετικά </a:t>
            </a:r>
            <a:r>
              <a:rPr lang="el-GR" sz="2000" dirty="0">
                <a:effectLst/>
                <a:latin typeface="Calibri" panose="020F0502020204030204" pitchFamily="34" charset="0"/>
                <a:ea typeface="Calibri" panose="020F0502020204030204" pitchFamily="34" charset="0"/>
                <a:cs typeface="Times New Roman" panose="02020603050405020304" pitchFamily="18" charset="0"/>
              </a:rPr>
              <a:t>με το </a:t>
            </a:r>
            <a:r>
              <a:rPr lang="el-GR" sz="2000" b="1" dirty="0">
                <a:effectLst/>
                <a:latin typeface="Calibri" panose="020F0502020204030204" pitchFamily="34" charset="0"/>
                <a:ea typeface="Calibri" panose="020F0502020204030204" pitchFamily="34" charset="0"/>
                <a:cs typeface="Times New Roman" panose="02020603050405020304" pitchFamily="18" charset="0"/>
              </a:rPr>
              <a:t>δεύτερου αντικείμενο</a:t>
            </a:r>
            <a:r>
              <a:rPr lang="el-GR" sz="2000" dirty="0">
                <a:effectLst/>
                <a:latin typeface="Calibri" panose="020F0502020204030204" pitchFamily="34" charset="0"/>
                <a:ea typeface="Calibri" panose="020F0502020204030204" pitchFamily="34" charset="0"/>
                <a:cs typeface="Times New Roman" panose="02020603050405020304" pitchFamily="18" charset="0"/>
              </a:rPr>
              <a:t> προς </a:t>
            </a:r>
            <a:r>
              <a:rPr lang="el-GR" sz="2000" b="1" dirty="0" err="1" smtClean="0">
                <a:effectLst/>
                <a:latin typeface="Calibri" panose="020F0502020204030204" pitchFamily="34" charset="0"/>
                <a:ea typeface="Calibri" panose="020F0502020204030204" pitchFamily="34" charset="0"/>
                <a:cs typeface="Times New Roman" panose="02020603050405020304" pitchFamily="18" charset="0"/>
              </a:rPr>
              <a:t>ενδοβολή</a:t>
            </a:r>
            <a:r>
              <a:rPr lang="el-GR" sz="2000" b="1" dirty="0" smtClean="0">
                <a:latin typeface="Calibri" panose="020F0502020204030204" pitchFamily="34" charset="0"/>
                <a:ea typeface="Calibri" panose="020F0502020204030204" pitchFamily="34" charset="0"/>
                <a:cs typeface="Times New Roman" panose="02020603050405020304" pitchFamily="18" charset="0"/>
              </a:rPr>
              <a:t>:</a:t>
            </a:r>
            <a:br>
              <a:rPr lang="el-GR" sz="2000" b="1" dirty="0" smtClean="0">
                <a:latin typeface="Calibri" panose="020F0502020204030204" pitchFamily="34" charset="0"/>
                <a:ea typeface="Calibri" panose="020F0502020204030204" pitchFamily="34" charset="0"/>
                <a:cs typeface="Times New Roman" panose="02020603050405020304" pitchFamily="18" charset="0"/>
              </a:rPr>
            </a:b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το </a:t>
            </a:r>
            <a:r>
              <a:rPr lang="el-GR" sz="2000" b="1" dirty="0">
                <a:effectLst/>
                <a:latin typeface="Calibri" panose="020F0502020204030204" pitchFamily="34" charset="0"/>
                <a:ea typeface="Calibri" panose="020F0502020204030204" pitchFamily="34" charset="0"/>
                <a:cs typeface="Times New Roman" panose="02020603050405020304" pitchFamily="18" charset="0"/>
              </a:rPr>
              <a:t>πέος</a:t>
            </a:r>
            <a:r>
              <a:rPr lang="el-GR" sz="2000" dirty="0">
                <a:effectLst/>
                <a:latin typeface="Calibri" panose="020F0502020204030204" pitchFamily="34" charset="0"/>
                <a:ea typeface="Calibri" panose="020F0502020204030204" pitchFamily="34" charset="0"/>
                <a:cs typeface="Times New Roman" panose="02020603050405020304" pitchFamily="18" charset="0"/>
              </a:rPr>
              <a:t> του πατέρα, με τις καλές και τις κακές ιδιότητες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 που περικλείει αποτελεί το πρότυπο </a:t>
            </a:r>
            <a:r>
              <a:rPr lang="el-GR" sz="2000" dirty="0">
                <a:effectLst/>
                <a:latin typeface="Calibri" panose="020F0502020204030204" pitchFamily="34" charset="0"/>
                <a:ea typeface="Calibri" panose="020F0502020204030204" pitchFamily="34" charset="0"/>
                <a:cs typeface="Times New Roman" panose="02020603050405020304" pitchFamily="18" charset="0"/>
              </a:rPr>
              <a:t>των εσωτερικών κ εξωτερικών διωκτών. Σε όλα αυτά τα βιώματα το διωκτικό άγχος και η επιθετικότητα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αλληλοενισχύονται</a:t>
            </a:r>
            <a:r>
              <a:rPr lang="el-GR" sz="2000" dirty="0">
                <a:effectLst/>
                <a:latin typeface="Calibri" panose="020F0502020204030204" pitchFamily="34" charset="0"/>
                <a:ea typeface="Calibri" panose="020F0502020204030204" pitchFamily="34" charset="0"/>
                <a:cs typeface="Times New Roman" panose="02020603050405020304" pitchFamily="18" charset="0"/>
              </a:rPr>
              <a:t>.  Η επιθετική ορμή του βρέφους μέσω της προβολής παίζει έναν θεμελιώδη ρόλο για την οικοδόμηση διωκτικών μορφών. Το διωκτικό του άγχος αυξάνεται και ενισχύονται οι επιθετικές ορμές και φαντασιώσεις προς το εσωτερικό- εξωτερικό αντικείμενο, τα οποία γίνονται αισθητά επικίνδυνα. </a:t>
            </a:r>
            <a:br>
              <a:rPr lang="el-GR" sz="2000" dirty="0">
                <a:effectLst/>
                <a:latin typeface="Calibri" panose="020F0502020204030204" pitchFamily="34" charset="0"/>
                <a:ea typeface="Calibri" panose="020F0502020204030204" pitchFamily="34" charset="0"/>
                <a:cs typeface="Times New Roman" panose="02020603050405020304" pitchFamily="18" charset="0"/>
              </a:rPr>
            </a:br>
            <a:endParaRPr lang="el-GR" sz="2000" dirty="0"/>
          </a:p>
        </p:txBody>
      </p:sp>
      <p:pic>
        <p:nvPicPr>
          <p:cNvPr id="9" name="Θέση περιεχομένου 8">
            <a:extLst>
              <a:ext uri="{FF2B5EF4-FFF2-40B4-BE49-F238E27FC236}">
                <a16:creationId xmlns:a16="http://schemas.microsoft.com/office/drawing/2014/main" xmlns="" id="{FAD8C458-D091-4BFD-BFDF-D25D77223074}"/>
              </a:ext>
            </a:extLst>
          </p:cNvPr>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3081865" y="3125165"/>
            <a:ext cx="7563557" cy="3264347"/>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xmlns="" val="2236755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CFB946C8-EF66-4D3C-BC35-C7D6562DC8F0}"/>
              </a:ext>
            </a:extLst>
          </p:cNvPr>
          <p:cNvSpPr>
            <a:spLocks noGrp="1"/>
          </p:cNvSpPr>
          <p:nvPr>
            <p:ph idx="4294967295"/>
          </p:nvPr>
        </p:nvSpPr>
        <p:spPr>
          <a:xfrm>
            <a:off x="2133661" y="519716"/>
            <a:ext cx="9224962" cy="6059487"/>
          </a:xfrm>
        </p:spPr>
        <p:txBody>
          <a:bodyPr>
            <a:normAutofit fontScale="92500"/>
          </a:bodyPr>
          <a:lstStyle/>
          <a:p>
            <a:pPr algn="just">
              <a:lnSpc>
                <a:spcPct val="107000"/>
              </a:lnSpc>
              <a:spcAft>
                <a:spcPts val="800"/>
              </a:spcAft>
              <a:buNone/>
            </a:pPr>
            <a:r>
              <a:rPr lang="el-GR" sz="2200" b="1" u="sng" dirty="0">
                <a:effectLst/>
                <a:latin typeface="Calibri" panose="020F0502020204030204" pitchFamily="34" charset="0"/>
                <a:ea typeface="Calibri" panose="020F0502020204030204" pitchFamily="34" charset="0"/>
                <a:cs typeface="Times New Roman" panose="02020603050405020304" pitchFamily="18" charset="0"/>
              </a:rPr>
              <a:t>Παρανοειδής διαταραχές στους ενήλικες </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200" dirty="0">
                <a:effectLst/>
                <a:latin typeface="Calibri" panose="020F0502020204030204" pitchFamily="34" charset="0"/>
                <a:ea typeface="Calibri" panose="020F0502020204030204" pitchFamily="34" charset="0"/>
                <a:cs typeface="Times New Roman" panose="02020603050405020304" pitchFamily="18" charset="0"/>
              </a:rPr>
              <a:t>Βασίζονται στο παρανοειδές άγχος</a:t>
            </a:r>
            <a:r>
              <a:rPr lang="el-GR" sz="2200" b="1" dirty="0">
                <a:effectLst/>
                <a:latin typeface="Calibri" panose="020F0502020204030204" pitchFamily="34" charset="0"/>
                <a:ea typeface="Calibri" panose="020F0502020204030204" pitchFamily="34" charset="0"/>
                <a:cs typeface="Times New Roman" panose="02020603050405020304" pitchFamily="18" charset="0"/>
              </a:rPr>
              <a:t> </a:t>
            </a:r>
            <a:r>
              <a:rPr lang="el-GR" sz="2200" dirty="0">
                <a:effectLst/>
                <a:latin typeface="Calibri" panose="020F0502020204030204" pitchFamily="34" charset="0"/>
                <a:ea typeface="Calibri" panose="020F0502020204030204" pitchFamily="34" charset="0"/>
                <a:cs typeface="Times New Roman" panose="02020603050405020304" pitchFamily="18" charset="0"/>
              </a:rPr>
              <a:t>που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βιώνεται </a:t>
            </a:r>
            <a:r>
              <a:rPr lang="el-GR" sz="2200" dirty="0">
                <a:effectLst/>
                <a:latin typeface="Calibri" panose="020F0502020204030204" pitchFamily="34" charset="0"/>
                <a:ea typeface="Calibri" panose="020F0502020204030204" pitchFamily="34" charset="0"/>
                <a:cs typeface="Times New Roman" panose="02020603050405020304" pitchFamily="18" charset="0"/>
              </a:rPr>
              <a:t>στους πρώτους λίγους μήνες ζωής.  Η ουσία των φόβων δίωξης είναι το αίσθημα ότι υπάρχει ένας διωκτικός παράγοντας ο οποίος είναι αποφασισμένος να του επιφέρει πόνο, βλάβη και τελικά αφανισμό. Αντιπροσωπεύεται από έναν ή πολλούς ανθρώπους ή ακόμη και από φυσικές δυνάμεις- μορφές και καταλήγει ότι η ρίζα του διωκτικού φόβου,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είναι ο φόβος του αφανισμού του εγώ από το ένστικτο του θανάτου.</a:t>
            </a:r>
          </a:p>
          <a:p>
            <a:pPr algn="just">
              <a:lnSpc>
                <a:spcPct val="107000"/>
              </a:lnSpc>
              <a:spcAft>
                <a:spcPts val="800"/>
              </a:spcAft>
              <a:buNone/>
            </a:pPr>
            <a:r>
              <a:rPr lang="el-GR" sz="2200" b="1" u="heavy" dirty="0">
                <a:effectLst/>
                <a:latin typeface="Calibri" panose="020F0502020204030204" pitchFamily="34" charset="0"/>
                <a:ea typeface="Calibri" panose="020F0502020204030204" pitchFamily="34" charset="0"/>
                <a:cs typeface="Times New Roman" panose="02020603050405020304" pitchFamily="18" charset="0"/>
              </a:rPr>
              <a:t>Σχέση ανάμεσα στην ενοχή και στο άγχος</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200" dirty="0">
                <a:effectLst/>
                <a:latin typeface="Calibri" panose="020F0502020204030204" pitchFamily="34" charset="0"/>
                <a:ea typeface="Calibri" panose="020F0502020204030204" pitchFamily="34" charset="0"/>
                <a:cs typeface="Times New Roman" panose="02020603050405020304" pitchFamily="18" charset="0"/>
              </a:rPr>
              <a:t>Ο </a:t>
            </a:r>
            <a:r>
              <a:rPr lang="en-US" sz="2200" b="1" dirty="0">
                <a:effectLst/>
                <a:latin typeface="Calibri" panose="020F0502020204030204" pitchFamily="34" charset="0"/>
                <a:ea typeface="Calibri" panose="020F0502020204030204" pitchFamily="34" charset="0"/>
                <a:cs typeface="Times New Roman" panose="02020603050405020304" pitchFamily="18" charset="0"/>
              </a:rPr>
              <a:t>Freud</a:t>
            </a:r>
            <a:r>
              <a:rPr lang="en-US" sz="2200" dirty="0">
                <a:effectLst/>
                <a:latin typeface="Calibri" panose="020F0502020204030204" pitchFamily="34" charset="0"/>
                <a:ea typeface="Calibri" panose="020F0502020204030204" pitchFamily="34" charset="0"/>
                <a:cs typeface="Times New Roman" panose="02020603050405020304" pitchFamily="18" charset="0"/>
              </a:rPr>
              <a:t> </a:t>
            </a:r>
            <a:r>
              <a:rPr lang="el-GR" sz="2200" dirty="0">
                <a:effectLst/>
                <a:latin typeface="Calibri" panose="020F0502020204030204" pitchFamily="34" charset="0"/>
                <a:ea typeface="Calibri" panose="020F0502020204030204" pitchFamily="34" charset="0"/>
                <a:cs typeface="Times New Roman" panose="02020603050405020304" pitchFamily="18" charset="0"/>
              </a:rPr>
              <a:t>προσέγγισε το πρόβλημα της ενοχής από δύο οπτικές γωνίες: άγχος και ενοχή συνδέονται στενά μεταξύ τους και ο όρος ενοχή είναι κατάλληλος μόνο για </a:t>
            </a:r>
            <a:r>
              <a:rPr lang="el-GR" sz="2200" dirty="0" smtClean="0">
                <a:latin typeface="Calibri" panose="020F0502020204030204" pitchFamily="34" charset="0"/>
                <a:ea typeface="Calibri" panose="020F0502020204030204" pitchFamily="34" charset="0"/>
                <a:cs typeface="Times New Roman" panose="02020603050405020304" pitchFamily="18" charset="0"/>
              </a:rPr>
              <a:t>τις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εκδηλώσεις </a:t>
            </a:r>
            <a:r>
              <a:rPr lang="el-GR" sz="2200" dirty="0">
                <a:effectLst/>
                <a:latin typeface="Calibri" panose="020F0502020204030204" pitchFamily="34" charset="0"/>
                <a:ea typeface="Calibri" panose="020F0502020204030204" pitchFamily="34" charset="0"/>
                <a:cs typeface="Times New Roman" panose="02020603050405020304" pitchFamily="18" charset="0"/>
              </a:rPr>
              <a:t>της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συνείδησης, </a:t>
            </a:r>
            <a:r>
              <a:rPr lang="el-GR" sz="2200" dirty="0">
                <a:effectLst/>
                <a:latin typeface="Calibri" panose="020F0502020204030204" pitchFamily="34" charset="0"/>
                <a:ea typeface="Calibri" panose="020F0502020204030204" pitchFamily="34" charset="0"/>
                <a:cs typeface="Times New Roman" panose="02020603050405020304" pitchFamily="18" charset="0"/>
              </a:rPr>
              <a:t>που είναι το αποτέλεσμα της ανάπτυξης του υπερεγώ και υπάρχει ως επακόλουθο του οιδιπόδειου συμπλέγματος. </a:t>
            </a:r>
            <a:endParaRPr lang="el-G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Οι </a:t>
            </a:r>
            <a:r>
              <a:rPr lang="el-GR" sz="2200" dirty="0">
                <a:effectLst/>
                <a:latin typeface="Calibri" panose="020F0502020204030204" pitchFamily="34" charset="0"/>
                <a:ea typeface="Calibri" panose="020F0502020204030204" pitchFamily="34" charset="0"/>
                <a:cs typeface="Times New Roman" panose="02020603050405020304" pitchFamily="18" charset="0"/>
              </a:rPr>
              <a:t>όροι συνείδηση και ενοχή δεν είναι ακόμη κατάλληλοι για παιδιά κάτω των 4-5 ετών, και το άγχος στα πρώτα λίγα χρόνια ζωής, διακρίνεται από την ενοχή.</a:t>
            </a:r>
            <a:r>
              <a:rPr lang="el-GR" sz="2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l-GR"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l-GR" dirty="0"/>
          </a:p>
        </p:txBody>
      </p:sp>
    </p:spTree>
    <p:extLst>
      <p:ext uri="{BB962C8B-B14F-4D97-AF65-F5344CB8AC3E}">
        <p14:creationId xmlns:p14="http://schemas.microsoft.com/office/powerpoint/2010/main" xmlns="" val="893020687"/>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A1476E51-B1B6-4CA0-9A40-251AEA14E4D3}"/>
              </a:ext>
            </a:extLst>
          </p:cNvPr>
          <p:cNvSpPr>
            <a:spLocks noGrp="1"/>
          </p:cNvSpPr>
          <p:nvPr>
            <p:ph idx="4294967295"/>
          </p:nvPr>
        </p:nvSpPr>
        <p:spPr>
          <a:xfrm>
            <a:off x="1979894" y="496567"/>
            <a:ext cx="9066212" cy="5946775"/>
          </a:xfrm>
        </p:spPr>
        <p:txBody>
          <a:bodyPr>
            <a:normAutofit lnSpcReduction="10000"/>
          </a:bodyPr>
          <a:lstStyle/>
          <a:p>
            <a:pPr algn="just">
              <a:lnSpc>
                <a:spcPct val="107000"/>
              </a:lnSpc>
              <a:spcAft>
                <a:spcPts val="800"/>
              </a:spcAft>
              <a:buNone/>
            </a:pPr>
            <a:r>
              <a:rPr lang="en-US" sz="2000" b="1" dirty="0">
                <a:effectLst/>
                <a:latin typeface="Calibri" panose="020F0502020204030204" pitchFamily="34" charset="0"/>
                <a:ea typeface="Calibri" panose="020F0502020204030204" pitchFamily="34" charset="0"/>
                <a:cs typeface="Times New Roman" panose="02020603050405020304" pitchFamily="18" charset="0"/>
              </a:rPr>
              <a:t>Abraham</a:t>
            </a:r>
            <a:r>
              <a:rPr lang="el-GR" sz="2000" b="1" dirty="0">
                <a:effectLst/>
                <a:latin typeface="Calibri" panose="020F0502020204030204" pitchFamily="34" charset="0"/>
                <a:ea typeface="Calibri" panose="020F0502020204030204" pitchFamily="34" charset="0"/>
                <a:cs typeface="Times New Roman" panose="02020603050405020304" pitchFamily="18" charset="0"/>
              </a:rPr>
              <a:t>(1924)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Η ενοχή εμφανίζεται με την υπέρβαση των κανιβαλικών- επιθετικών ορμών κατά την διάρκεια του πιο πρώιμου πρωκτικού- σαδιστικού σταδίου σε ένα πολύ πιο πρώιμο στάδιο σε ότι αντίθεση με τον</a:t>
            </a:r>
            <a:r>
              <a:rPr lang="el-GR" sz="2000" b="1"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Freud</a:t>
            </a:r>
            <a:r>
              <a:rPr lang="el-GR" sz="2000" b="1" dirty="0">
                <a:effectLst/>
                <a:latin typeface="Calibri" panose="020F0502020204030204" pitchFamily="34" charset="0"/>
                <a:ea typeface="Calibri" panose="020F0502020204030204" pitchFamily="34" charset="0"/>
                <a:cs typeface="Times New Roman" panose="02020603050405020304" pitchFamily="18" charset="0"/>
              </a:rPr>
              <a:t>.</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n-US" sz="2000" b="1" dirty="0" err="1" smtClean="0">
                <a:effectLst/>
                <a:latin typeface="Calibri" panose="020F0502020204030204" pitchFamily="34" charset="0"/>
                <a:ea typeface="Calibri" panose="020F0502020204030204" pitchFamily="34" charset="0"/>
                <a:cs typeface="Times New Roman" panose="02020603050405020304" pitchFamily="18" charset="0"/>
              </a:rPr>
              <a:t>Ferenczi</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 Σχετικά με την διάκριση άγχους και ενοχής προσδιορίζει  την </a:t>
            </a:r>
            <a:r>
              <a:rPr lang="el-GR" sz="2000" dirty="0" err="1">
                <a:effectLst/>
                <a:latin typeface="Calibri" panose="020F0502020204030204" pitchFamily="34" charset="0"/>
                <a:ea typeface="Calibri" panose="020F0502020204030204" pitchFamily="34" charset="0"/>
                <a:cs typeface="Times New Roman" panose="02020603050405020304" pitchFamily="18" charset="0"/>
              </a:rPr>
              <a:t>ενοχή,κατά</a:t>
            </a:r>
            <a:r>
              <a:rPr lang="el-GR" sz="2000" dirty="0">
                <a:effectLst/>
                <a:latin typeface="Calibri" panose="020F0502020204030204" pitchFamily="34" charset="0"/>
                <a:ea typeface="Calibri" panose="020F0502020204030204" pitchFamily="34" charset="0"/>
                <a:cs typeface="Times New Roman" panose="02020603050405020304" pitchFamily="18" charset="0"/>
              </a:rPr>
              <a:t> την διάρκεια του πρωκτικού σταδίου και με ένα είδος φυσιολογικού προδρόμου του υπερεγώ, το οποίο ονομάζει ηθική του σφιγκτήρα.</a:t>
            </a:r>
          </a:p>
          <a:p>
            <a:pPr algn="just">
              <a:lnSpc>
                <a:spcPct val="107000"/>
              </a:lnSpc>
              <a:spcAft>
                <a:spcPts val="800"/>
              </a:spcAft>
              <a:buNone/>
            </a:pP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n-US" sz="2000" b="1" dirty="0">
                <a:effectLst/>
                <a:latin typeface="Calibri" panose="020F0502020204030204" pitchFamily="34" charset="0"/>
                <a:ea typeface="Calibri" panose="020F0502020204030204" pitchFamily="34" charset="0"/>
                <a:cs typeface="Times New Roman" panose="02020603050405020304" pitchFamily="18" charset="0"/>
              </a:rPr>
              <a:t>Ernest Jones</a:t>
            </a:r>
            <a:r>
              <a:rPr lang="el-GR" sz="2000" b="1" dirty="0">
                <a:effectLst/>
                <a:latin typeface="Calibri" panose="020F0502020204030204" pitchFamily="34" charset="0"/>
                <a:ea typeface="Calibri" panose="020F0502020204030204" pitchFamily="34" charset="0"/>
                <a:cs typeface="Times New Roman" panose="02020603050405020304" pitchFamily="18" charset="0"/>
              </a:rPr>
              <a:t>(1929)</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Πραγματεύτηκε την αλληλεπίδραση ανάμεσα στο μίσος, το φόβο και την ενοχή. Διάκρινε δυο φάσεις  εξέλιξης της ενοχής:</a:t>
            </a:r>
            <a:r>
              <a:rPr lang="el-GR" sz="2000" b="1" dirty="0">
                <a:effectLst/>
                <a:latin typeface="Calibri" panose="020F0502020204030204" pitchFamily="34" charset="0"/>
                <a:ea typeface="Calibri" panose="020F0502020204030204" pitchFamily="34" charset="0"/>
                <a:cs typeface="Times New Roman" panose="02020603050405020304" pitchFamily="18" charset="0"/>
              </a:rPr>
              <a:t> α)</a:t>
            </a:r>
            <a:r>
              <a:rPr lang="el-GR" sz="2000" dirty="0">
                <a:effectLst/>
                <a:latin typeface="Calibri" panose="020F0502020204030204" pitchFamily="34" charset="0"/>
                <a:ea typeface="Calibri" panose="020F0502020204030204" pitchFamily="34" charset="0"/>
                <a:cs typeface="Times New Roman" panose="02020603050405020304" pitchFamily="18" charset="0"/>
              </a:rPr>
              <a:t> τον όρο </a:t>
            </a:r>
            <a:r>
              <a:rPr lang="el-GR" sz="2000" b="1" dirty="0">
                <a:effectLst/>
                <a:latin typeface="Calibri" panose="020F0502020204030204" pitchFamily="34" charset="0"/>
                <a:ea typeface="Calibri" panose="020F0502020204030204" pitchFamily="34" charset="0"/>
                <a:cs typeface="Times New Roman" panose="02020603050405020304" pitchFamily="18" charset="0"/>
              </a:rPr>
              <a:t>προ ανόσιο</a:t>
            </a:r>
            <a:r>
              <a:rPr lang="el-GR" sz="2000" dirty="0">
                <a:effectLst/>
                <a:latin typeface="Calibri" panose="020F0502020204030204" pitchFamily="34" charset="0"/>
                <a:ea typeface="Calibri" panose="020F0502020204030204" pitchFamily="34" charset="0"/>
                <a:cs typeface="Times New Roman" panose="02020603050405020304" pitchFamily="18" charset="0"/>
              </a:rPr>
              <a:t> στάδιο της ενοχής και το συνέδεσε με τα σαδιστικά προγεννητικά στάδια ανάπτυξης του υπερεγώ με την  </a:t>
            </a:r>
            <a:r>
              <a:rPr lang="el-GR" sz="2000" b="1" dirty="0">
                <a:effectLst/>
                <a:latin typeface="Calibri" panose="020F0502020204030204" pitchFamily="34" charset="0"/>
                <a:ea typeface="Calibri" panose="020F0502020204030204" pitchFamily="34" charset="0"/>
                <a:cs typeface="Times New Roman" panose="02020603050405020304" pitchFamily="18" charset="0"/>
              </a:rPr>
              <a:t>ενοχή </a:t>
            </a:r>
            <a:r>
              <a:rPr lang="el-GR" sz="2000" dirty="0">
                <a:effectLst/>
                <a:latin typeface="Calibri" panose="020F0502020204030204" pitchFamily="34" charset="0"/>
                <a:ea typeface="Calibri" panose="020F0502020204030204" pitchFamily="34" charset="0"/>
                <a:cs typeface="Times New Roman" panose="02020603050405020304" pitchFamily="18" charset="0"/>
              </a:rPr>
              <a:t>να</a:t>
            </a:r>
            <a:r>
              <a:rPr lang="el-GR" sz="2000" b="1" dirty="0">
                <a:effectLst/>
                <a:latin typeface="Calibri" panose="020F0502020204030204" pitchFamily="34" charset="0"/>
                <a:ea typeface="Calibri" panose="020F0502020204030204" pitchFamily="34" charset="0"/>
                <a:cs typeface="Times New Roman" panose="02020603050405020304" pitchFamily="18" charset="0"/>
              </a:rPr>
              <a:t> </a:t>
            </a:r>
            <a:r>
              <a:rPr lang="el-GR" sz="2000" dirty="0">
                <a:effectLst/>
                <a:latin typeface="Calibri" panose="020F0502020204030204" pitchFamily="34" charset="0"/>
                <a:ea typeface="Calibri" panose="020F0502020204030204" pitchFamily="34" charset="0"/>
                <a:cs typeface="Times New Roman" panose="02020603050405020304" pitchFamily="18" charset="0"/>
              </a:rPr>
              <a:t>σχετίζεται πάντα και αναπόφευκτα με την ορμή μίσους. </a:t>
            </a:r>
            <a:r>
              <a:rPr lang="el-GR" sz="2000" b="1" dirty="0">
                <a:effectLst/>
                <a:latin typeface="Calibri" panose="020F0502020204030204" pitchFamily="34" charset="0"/>
                <a:ea typeface="Calibri" panose="020F0502020204030204" pitchFamily="34" charset="0"/>
                <a:cs typeface="Times New Roman" panose="02020603050405020304" pitchFamily="18" charset="0"/>
              </a:rPr>
              <a:t>β)</a:t>
            </a:r>
            <a:r>
              <a:rPr lang="el-GR" sz="2000" dirty="0">
                <a:effectLst/>
                <a:latin typeface="Calibri" panose="020F0502020204030204" pitchFamily="34" charset="0"/>
                <a:ea typeface="Calibri" panose="020F0502020204030204" pitchFamily="34" charset="0"/>
                <a:cs typeface="Times New Roman" panose="02020603050405020304" pitchFamily="18" charset="0"/>
              </a:rPr>
              <a:t> το στάδιο της καθαρής ενοχής που λειτουργεί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ως </a:t>
            </a:r>
            <a:r>
              <a:rPr lang="el-GR" sz="2000" dirty="0">
                <a:effectLst/>
                <a:latin typeface="Calibri" panose="020F0502020204030204" pitchFamily="34" charset="0"/>
                <a:ea typeface="Calibri" panose="020F0502020204030204" pitchFamily="34" charset="0"/>
                <a:cs typeface="Times New Roman" panose="02020603050405020304" pitchFamily="18" charset="0"/>
              </a:rPr>
              <a:t>προστασία από τους εξωτερικούς κινδύνους.</a:t>
            </a:r>
          </a:p>
          <a:p>
            <a:endParaRPr lang="el-GR" dirty="0"/>
          </a:p>
        </p:txBody>
      </p:sp>
    </p:spTree>
    <p:extLst>
      <p:ext uri="{BB962C8B-B14F-4D97-AF65-F5344CB8AC3E}">
        <p14:creationId xmlns:p14="http://schemas.microsoft.com/office/powerpoint/2010/main" xmlns="" val="4035043045"/>
      </p:ext>
    </p:extLst>
  </p:cSld>
  <p:clrMapOvr>
    <a:masterClrMapping/>
  </p:clrMapOvr>
  <mc:AlternateContent xmlns:mc="http://schemas.openxmlformats.org/markup-compatibility/2006">
    <mc:Choice xmlns:p14="http://schemas.microsoft.com/office/powerpoint/2010/main" xmlns="" Requires="p14">
      <p:transition spd="slow" p14:dur="1600">
        <p:blinds dir="vert"/>
      </p:transition>
    </mc:Choice>
    <mc:Fallback>
      <p:transition spd="slow">
        <p:blinds dir="ver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9636B4C2-DA5E-4732-8074-B4A11DA0EF96}"/>
              </a:ext>
            </a:extLst>
          </p:cNvPr>
          <p:cNvSpPr>
            <a:spLocks noGrp="1"/>
          </p:cNvSpPr>
          <p:nvPr>
            <p:ph idx="4294967295"/>
          </p:nvPr>
        </p:nvSpPr>
        <p:spPr>
          <a:xfrm>
            <a:off x="1890813" y="450268"/>
            <a:ext cx="8912225" cy="6552416"/>
          </a:xfrm>
        </p:spPr>
        <p:txBody>
          <a:bodyPr>
            <a:normAutofit fontScale="85000" lnSpcReduction="20000"/>
          </a:bodyPr>
          <a:lstStyle/>
          <a:p>
            <a:pPr marL="0" indent="0" algn="ctr">
              <a:lnSpc>
                <a:spcPct val="107000"/>
              </a:lnSpc>
              <a:spcAft>
                <a:spcPts val="800"/>
              </a:spcAft>
              <a:buNone/>
            </a:pP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a:t>
            </a:r>
            <a:r>
              <a:rPr lang="el-GR" sz="2800" b="1" dirty="0" smtClean="0">
                <a:effectLst/>
                <a:latin typeface="Calibri" panose="020F0502020204030204" pitchFamily="34" charset="0"/>
                <a:ea typeface="Calibri" panose="020F0502020204030204" pitchFamily="34" charset="0"/>
                <a:cs typeface="Times New Roman" panose="02020603050405020304" pitchFamily="18" charset="0"/>
              </a:rPr>
              <a:t>Μια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συμβολή στην ψυχογένεση των </a:t>
            </a:r>
            <a:r>
              <a:rPr lang="el-GR" sz="2800" b="1" dirty="0" smtClean="0">
                <a:effectLst/>
                <a:latin typeface="Calibri" panose="020F0502020204030204" pitchFamily="34" charset="0"/>
                <a:ea typeface="Calibri" panose="020F0502020204030204" pitchFamily="34" charset="0"/>
                <a:cs typeface="Times New Roman" panose="02020603050405020304" pitchFamily="18" charset="0"/>
              </a:rPr>
              <a:t>μανιοκαταθλιπτικών</a:t>
            </a:r>
            <a:r>
              <a:rPr lang="el-GR" sz="2800" dirty="0">
                <a:latin typeface="Calibri" panose="020F0502020204030204" pitchFamily="34" charset="0"/>
                <a:ea typeface="Calibri" panose="020F0502020204030204" pitchFamily="34" charset="0"/>
                <a:cs typeface="Times New Roman" panose="02020603050405020304" pitchFamily="18" charset="0"/>
              </a:rPr>
              <a:t> </a:t>
            </a:r>
            <a:r>
              <a:rPr lang="el-GR" sz="2800" b="1" dirty="0" smtClean="0">
                <a:effectLst/>
                <a:latin typeface="Calibri" panose="020F0502020204030204" pitchFamily="34" charset="0"/>
                <a:ea typeface="Calibri" panose="020F0502020204030204" pitchFamily="34" charset="0"/>
                <a:cs typeface="Times New Roman" panose="02020603050405020304" pitchFamily="18" charset="0"/>
              </a:rPr>
              <a:t>καταστάσεων</a:t>
            </a:r>
            <a:r>
              <a:rPr lang="el-GR" sz="2800" b="1" dirty="0">
                <a:effectLst/>
                <a:latin typeface="Calibri" panose="020F0502020204030204" pitchFamily="34" charset="0"/>
                <a:ea typeface="Calibri" panose="020F0502020204030204" pitchFamily="34" charset="0"/>
                <a:cs typeface="Times New Roman" panose="02020603050405020304" pitchFamily="18" charset="0"/>
              </a:rPr>
              <a:t>» </a:t>
            </a:r>
            <a:r>
              <a:rPr lang="en-GB" sz="2800" b="1" dirty="0" smtClean="0">
                <a:latin typeface="Calibri" panose="020F0502020204030204" pitchFamily="34" charset="0"/>
                <a:ea typeface="Calibri" panose="020F0502020204030204" pitchFamily="34" charset="0"/>
                <a:cs typeface="Times New Roman" panose="02020603050405020304" pitchFamily="18" charset="0"/>
              </a:rPr>
              <a:t>M. Klein</a:t>
            </a:r>
            <a:endParaRPr lang="el-GR" sz="2800" b="1"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διαφοροποίησε </a:t>
            </a:r>
            <a:r>
              <a:rPr lang="el-GR" sz="2400" dirty="0">
                <a:effectLst/>
                <a:latin typeface="Calibri" panose="020F0502020204030204" pitchFamily="34" charset="0"/>
                <a:ea typeface="Calibri" panose="020F0502020204030204" pitchFamily="34" charset="0"/>
                <a:cs typeface="Times New Roman" panose="02020603050405020304" pitchFamily="18" charset="0"/>
              </a:rPr>
              <a:t>το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καταθλιπτικό</a:t>
            </a:r>
            <a:r>
              <a:rPr lang="el-GR" sz="2400" dirty="0">
                <a:effectLst/>
                <a:latin typeface="Calibri" panose="020F0502020204030204" pitchFamily="34" charset="0"/>
                <a:ea typeface="Calibri" panose="020F0502020204030204" pitchFamily="34" charset="0"/>
                <a:cs typeface="Times New Roman" panose="02020603050405020304" pitchFamily="18" charset="0"/>
              </a:rPr>
              <a:t> και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διωκτικό </a:t>
            </a:r>
            <a:r>
              <a:rPr lang="el-GR" sz="2400" b="1" dirty="0" smtClean="0">
                <a:effectLst/>
                <a:latin typeface="Calibri" panose="020F0502020204030204" pitchFamily="34" charset="0"/>
                <a:ea typeface="Calibri" panose="020F0502020204030204" pitchFamily="34" charset="0"/>
                <a:cs typeface="Times New Roman" panose="02020603050405020304" pitchFamily="18" charset="0"/>
              </a:rPr>
              <a:t>άγχος </a:t>
            </a:r>
          </a:p>
          <a:p>
            <a:pPr algn="just">
              <a:lnSpc>
                <a:spcPct val="107000"/>
              </a:lnSpc>
              <a:spcAft>
                <a:spcPts val="800"/>
              </a:spcAft>
            </a:pPr>
            <a:r>
              <a:rPr lang="el-GR" sz="2400" dirty="0" smtClean="0">
                <a:latin typeface="Calibri" panose="020F0502020204030204" pitchFamily="34" charset="0"/>
                <a:ea typeface="Calibri" panose="020F0502020204030204" pitchFamily="34" charset="0"/>
                <a:cs typeface="Times New Roman" panose="02020603050405020304" pitchFamily="18" charset="0"/>
              </a:rPr>
              <a:t>ε</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πισήμανε </a:t>
            </a:r>
            <a:r>
              <a:rPr lang="el-GR" sz="2400" dirty="0">
                <a:effectLst/>
                <a:latin typeface="Calibri" panose="020F0502020204030204" pitchFamily="34" charset="0"/>
                <a:ea typeface="Calibri" panose="020F0502020204030204" pitchFamily="34" charset="0"/>
                <a:cs typeface="Times New Roman" panose="02020603050405020304" pitchFamily="18" charset="0"/>
              </a:rPr>
              <a:t>ότι η διάκριση ανάμεσα τους δεν είναι και πολύ ξεκάθαρη, καταλήγοντας στο συμπέρασμα ότι το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διωκτικό άγχος</a:t>
            </a:r>
            <a:r>
              <a:rPr lang="el-GR" sz="2400" dirty="0">
                <a:effectLst/>
                <a:latin typeface="Calibri" panose="020F0502020204030204" pitchFamily="34" charset="0"/>
                <a:ea typeface="Calibri" panose="020F0502020204030204" pitchFamily="34" charset="0"/>
                <a:cs typeface="Times New Roman" panose="02020603050405020304" pitchFamily="18" charset="0"/>
              </a:rPr>
              <a:t> σχετίζεται κυρίως με τον αφανισμό του εγώ, ενώ το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καταθλιπτικό άγχος</a:t>
            </a:r>
            <a:r>
              <a:rPr lang="el-GR" sz="2400" dirty="0">
                <a:effectLst/>
                <a:latin typeface="Calibri" panose="020F0502020204030204" pitchFamily="34" charset="0"/>
                <a:ea typeface="Calibri" panose="020F0502020204030204" pitchFamily="34" charset="0"/>
                <a:cs typeface="Times New Roman" panose="02020603050405020304" pitchFamily="18" charset="0"/>
              </a:rPr>
              <a:t> με την βλάβη που έχει προκληθεί στα εσωτερικά και τα εξωτερικά αγαπημένα αντικείμενα από τις καταστροφικές ορμές του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υποκειμένου </a:t>
            </a:r>
          </a:p>
          <a:p>
            <a:pPr algn="just">
              <a:lnSpc>
                <a:spcPct val="107000"/>
              </a:lnSpc>
              <a:spcAft>
                <a:spcPts val="800"/>
              </a:spcAft>
            </a:pPr>
            <a:r>
              <a:rPr lang="el-GR" sz="2400" dirty="0" smtClean="0">
                <a:latin typeface="Calibri" panose="020F0502020204030204" pitchFamily="34" charset="0"/>
                <a:ea typeface="Calibri" panose="020F0502020204030204" pitchFamily="34" charset="0"/>
                <a:cs typeface="Times New Roman" panose="02020603050405020304" pitchFamily="18" charset="0"/>
              </a:rPr>
              <a:t>κ</a:t>
            </a:r>
            <a:r>
              <a:rPr lang="el-GR" sz="2400" dirty="0" smtClean="0">
                <a:latin typeface="Calibri" panose="020F0502020204030204" pitchFamily="34" charset="0"/>
                <a:ea typeface="Calibri" panose="020F0502020204030204" pitchFamily="34" charset="0"/>
                <a:cs typeface="Times New Roman" panose="02020603050405020304" pitchFamily="18" charset="0"/>
              </a:rPr>
              <a:t>ατέληξε ότι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το </a:t>
            </a:r>
            <a:r>
              <a:rPr lang="el-GR" sz="2400" dirty="0">
                <a:effectLst/>
                <a:latin typeface="Calibri" panose="020F0502020204030204" pitchFamily="34" charset="0"/>
                <a:ea typeface="Calibri" panose="020F0502020204030204" pitchFamily="34" charset="0"/>
                <a:cs typeface="Times New Roman" panose="02020603050405020304" pitchFamily="18" charset="0"/>
              </a:rPr>
              <a:t>καταθλιπτικό άγχος συνδέεται στενά με την ενοχή και με την τάση για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επανόρθωση</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πρότεινε </a:t>
            </a:r>
            <a:r>
              <a:rPr lang="el-GR" sz="2400" dirty="0">
                <a:effectLst/>
                <a:latin typeface="Calibri" panose="020F0502020204030204" pitchFamily="34" charset="0"/>
                <a:ea typeface="Calibri" panose="020F0502020204030204" pitchFamily="34" charset="0"/>
                <a:cs typeface="Times New Roman" panose="02020603050405020304" pitchFamily="18" charset="0"/>
              </a:rPr>
              <a:t>ότι το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καταθλιπτικό άγχος</a:t>
            </a:r>
            <a:r>
              <a:rPr lang="el-GR" sz="2400" dirty="0">
                <a:effectLst/>
                <a:latin typeface="Calibri" panose="020F0502020204030204" pitchFamily="34" charset="0"/>
                <a:ea typeface="Calibri" panose="020F0502020204030204" pitchFamily="34" charset="0"/>
                <a:cs typeface="Times New Roman" panose="02020603050405020304" pitchFamily="18" charset="0"/>
              </a:rPr>
              <a:t> και η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ενοχή </a:t>
            </a:r>
            <a:r>
              <a:rPr lang="el-GR" sz="2400" dirty="0">
                <a:effectLst/>
                <a:latin typeface="Calibri" panose="020F0502020204030204" pitchFamily="34" charset="0"/>
                <a:ea typeface="Calibri" panose="020F0502020204030204" pitchFamily="34" charset="0"/>
                <a:cs typeface="Times New Roman" panose="02020603050405020304" pitchFamily="18" charset="0"/>
              </a:rPr>
              <a:t>εμφανίζονται με την </a:t>
            </a:r>
            <a:r>
              <a:rPr lang="el-GR" sz="2400" b="1" dirty="0" err="1">
                <a:effectLst/>
                <a:latin typeface="Calibri" panose="020F0502020204030204" pitchFamily="34" charset="0"/>
                <a:ea typeface="Calibri" panose="020F0502020204030204" pitchFamily="34" charset="0"/>
                <a:cs typeface="Times New Roman" panose="02020603050405020304" pitchFamily="18" charset="0"/>
              </a:rPr>
              <a:t>ενδοβολή</a:t>
            </a:r>
            <a:r>
              <a:rPr lang="el-GR" sz="2400" b="1" dirty="0">
                <a:effectLst/>
                <a:latin typeface="Calibri" panose="020F0502020204030204" pitchFamily="34" charset="0"/>
                <a:ea typeface="Calibri" panose="020F0502020204030204" pitchFamily="34" charset="0"/>
                <a:cs typeface="Times New Roman" panose="02020603050405020304" pitchFamily="18" charset="0"/>
              </a:rPr>
              <a:t> </a:t>
            </a:r>
            <a:r>
              <a:rPr lang="el-GR" sz="2400" dirty="0">
                <a:effectLst/>
                <a:latin typeface="Calibri" panose="020F0502020204030204" pitchFamily="34" charset="0"/>
                <a:ea typeface="Calibri" panose="020F0502020204030204" pitchFamily="34" charset="0"/>
                <a:cs typeface="Times New Roman" panose="02020603050405020304" pitchFamily="18" charset="0"/>
              </a:rPr>
              <a:t>του αντικειμένου στο σύνολο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του</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Calibri" panose="020F0502020204030204" pitchFamily="34" charset="0"/>
                <a:ea typeface="Calibri" panose="020F0502020204030204" pitchFamily="34" charset="0"/>
                <a:cs typeface="Times New Roman" panose="02020603050405020304" pitchFamily="18" charset="0"/>
              </a:rPr>
              <a:t>και</a:t>
            </a:r>
          </a:p>
          <a:p>
            <a:pPr algn="just">
              <a:lnSpc>
                <a:spcPct val="107000"/>
              </a:lnSpc>
              <a:spcAft>
                <a:spcPts val="800"/>
              </a:spcAft>
            </a:pP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οδηγήθηκε  </a:t>
            </a:r>
            <a:r>
              <a:rPr lang="el-GR" sz="2400" dirty="0">
                <a:effectLst/>
                <a:latin typeface="Calibri" panose="020F0502020204030204" pitchFamily="34" charset="0"/>
                <a:ea typeface="Calibri" panose="020F0502020204030204" pitchFamily="34" charset="0"/>
                <a:cs typeface="Times New Roman" panose="02020603050405020304" pitchFamily="18" charset="0"/>
              </a:rPr>
              <a:t>στο συμπέρασμα ότι, το καταθλιπτικό άγχος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(που έπεται</a:t>
            </a:r>
            <a:r>
              <a:rPr lang="el-GR" sz="2400" dirty="0" smtClean="0">
                <a:latin typeface="Calibri" panose="020F0502020204030204" pitchFamily="34" charset="0"/>
                <a:ea typeface="Calibri" panose="020F0502020204030204" pitchFamily="34" charset="0"/>
                <a:cs typeface="Times New Roman" panose="02020603050405020304" pitchFamily="18" charset="0"/>
              </a:rPr>
              <a:t> της παρανοειδούς-σχιζοειδής θέσης των </a:t>
            </a:r>
            <a:r>
              <a:rPr lang="el-GR" sz="2400" dirty="0" smtClean="0">
                <a:latin typeface="Calibri" panose="020F0502020204030204" pitchFamily="34" charset="0"/>
                <a:ea typeface="Calibri" panose="020F0502020204030204" pitchFamily="34" charset="0"/>
                <a:cs typeface="Times New Roman" panose="02020603050405020304" pitchFamily="18" charset="0"/>
              </a:rPr>
              <a:t>πρώτων 3-4μηνών ζωής)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και </a:t>
            </a:r>
            <a:r>
              <a:rPr lang="el-GR" sz="2400" dirty="0">
                <a:effectLst/>
                <a:latin typeface="Calibri" panose="020F0502020204030204" pitchFamily="34" charset="0"/>
                <a:ea typeface="Calibri" panose="020F0502020204030204" pitchFamily="34" charset="0"/>
                <a:cs typeface="Times New Roman" panose="02020603050405020304" pitchFamily="18" charset="0"/>
              </a:rPr>
              <a:t>η ενοχή παίζουν κάποιο ρόλο στη πιο πρώιμη σχέση αντικειμένου του βρέφους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δηλ</a:t>
            </a:r>
            <a:r>
              <a:rPr lang="el-GR" sz="2400" dirty="0">
                <a:effectLst/>
                <a:latin typeface="Calibri" panose="020F0502020204030204" pitchFamily="34" charset="0"/>
                <a:ea typeface="Calibri" panose="020F0502020204030204" pitchFamily="34" charset="0"/>
                <a:cs typeface="Times New Roman" panose="02020603050405020304" pitchFamily="18" charset="0"/>
              </a:rPr>
              <a:t>. στην σχέση  με τον μαστό της μητέρας του. Οι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διαδικασίες διχασμού</a:t>
            </a:r>
            <a:r>
              <a:rPr lang="el-GR" sz="2400" dirty="0">
                <a:effectLst/>
                <a:latin typeface="Calibri" panose="020F0502020204030204" pitchFamily="34" charset="0"/>
                <a:ea typeface="Calibri" panose="020F0502020204030204" pitchFamily="34" charset="0"/>
                <a:cs typeface="Times New Roman" panose="02020603050405020304" pitchFamily="18" charset="0"/>
              </a:rPr>
              <a:t> οι οποίες συνεπάγονται τον διχασμό του πρώτου αντικειμένου και των αισθημάτων προς αυτό, βρίσκονται στο αποκορύφωμα τους. </a:t>
            </a:r>
          </a:p>
          <a:p>
            <a:endParaRPr lang="el-GR" dirty="0"/>
          </a:p>
        </p:txBody>
      </p:sp>
    </p:spTree>
    <p:extLst>
      <p:ext uri="{BB962C8B-B14F-4D97-AF65-F5344CB8AC3E}">
        <p14:creationId xmlns:p14="http://schemas.microsoft.com/office/powerpoint/2010/main" xmlns="" val="2811528340"/>
      </p:ext>
    </p:extLst>
  </p:cSld>
  <p:clrMapOvr>
    <a:masterClrMapping/>
  </p:clrMapOvr>
  <p:transition spd="med">
    <p:pull/>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D2E04B46-A3F3-4553-BDBA-96D9A6D123B1}"/>
              </a:ext>
            </a:extLst>
          </p:cNvPr>
          <p:cNvSpPr>
            <a:spLocks noGrp="1"/>
          </p:cNvSpPr>
          <p:nvPr>
            <p:ph idx="4294967295"/>
          </p:nvPr>
        </p:nvSpPr>
        <p:spPr>
          <a:xfrm>
            <a:off x="1751696" y="600739"/>
            <a:ext cx="9224962" cy="6043129"/>
          </a:xfrm>
        </p:spPr>
        <p:txBody>
          <a:bodyPr>
            <a:normAutofit fontScale="92500" lnSpcReduction="10000"/>
          </a:bodyPr>
          <a:lstStyle/>
          <a:p>
            <a:r>
              <a:rPr lang="el-GR" sz="2800" b="1" dirty="0">
                <a:effectLst/>
                <a:latin typeface="Calibri" panose="020F0502020204030204" pitchFamily="34" charset="0"/>
                <a:ea typeface="Calibri" panose="020F0502020204030204" pitchFamily="34" charset="0"/>
                <a:cs typeface="Times New Roman" panose="02020603050405020304" pitchFamily="18" charset="0"/>
              </a:rPr>
              <a:t>Μίσος και διωκτικό άγχος</a:t>
            </a:r>
            <a:r>
              <a:rPr lang="el-GR" sz="2800" dirty="0">
                <a:effectLst/>
                <a:latin typeface="Calibri" panose="020F0502020204030204" pitchFamily="34" charset="0"/>
                <a:ea typeface="Calibri" panose="020F0502020204030204" pitchFamily="34" charset="0"/>
                <a:cs typeface="Times New Roman" panose="02020603050405020304" pitchFamily="18" charset="0"/>
              </a:rPr>
              <a:t> αποδίδονται στο </a:t>
            </a:r>
            <a:r>
              <a:rPr lang="el-GR" sz="2800" dirty="0" err="1">
                <a:effectLst/>
                <a:latin typeface="Calibri" panose="020F0502020204030204" pitchFamily="34" charset="0"/>
                <a:ea typeface="Calibri" panose="020F0502020204030204" pitchFamily="34" charset="0"/>
                <a:cs typeface="Times New Roman" panose="02020603050405020304" pitchFamily="18" charset="0"/>
              </a:rPr>
              <a:t>ματαιωτικό</a:t>
            </a:r>
            <a:r>
              <a:rPr lang="el-GR" sz="2800" dirty="0">
                <a:effectLst/>
                <a:latin typeface="Calibri" panose="020F0502020204030204" pitchFamily="34" charset="0"/>
                <a:ea typeface="Calibri" panose="020F0502020204030204" pitchFamily="34" charset="0"/>
                <a:cs typeface="Times New Roman" panose="02020603050405020304" pitchFamily="18" charset="0"/>
              </a:rPr>
              <a:t> (κακό)μαστό και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αγάπη και καθησυχασμός</a:t>
            </a:r>
            <a:r>
              <a:rPr lang="el-GR" sz="2800" dirty="0">
                <a:effectLst/>
                <a:latin typeface="Calibri" panose="020F0502020204030204" pitchFamily="34" charset="0"/>
                <a:ea typeface="Calibri" panose="020F0502020204030204" pitchFamily="34" charset="0"/>
                <a:cs typeface="Times New Roman" panose="02020603050405020304" pitchFamily="18" charset="0"/>
              </a:rPr>
              <a:t> στον ικανοποιητικό (καλό)μαστό. </a:t>
            </a:r>
            <a:endParaRPr lang="el-GR" sz="28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Από </a:t>
            </a:r>
            <a:r>
              <a:rPr lang="el-GR" sz="2800" dirty="0">
                <a:effectLst/>
                <a:latin typeface="Calibri" panose="020F0502020204030204" pitchFamily="34" charset="0"/>
                <a:ea typeface="Calibri" panose="020F0502020204030204" pitchFamily="34" charset="0"/>
                <a:cs typeface="Times New Roman" panose="02020603050405020304" pitchFamily="18" charset="0"/>
              </a:rPr>
              <a:t>την αρχή της ζωής το εγώ τείνει προς την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απαρτίωση</a:t>
            </a:r>
            <a:r>
              <a:rPr lang="el-GR" sz="2800" dirty="0">
                <a:effectLst/>
                <a:latin typeface="Calibri" panose="020F0502020204030204" pitchFamily="34" charset="0"/>
                <a:ea typeface="Calibri" panose="020F0502020204030204" pitchFamily="34" charset="0"/>
                <a:cs typeface="Times New Roman" panose="02020603050405020304" pitchFamily="18" charset="0"/>
              </a:rPr>
              <a:t> του και προς τη σύνθεση των διαφορετικών πλευρών του αντικειμένου. </a:t>
            </a:r>
            <a:endParaRPr lang="el-GR" sz="28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Παροδικές </a:t>
            </a:r>
            <a:r>
              <a:rPr lang="el-GR" sz="2800" dirty="0">
                <a:effectLst/>
                <a:latin typeface="Calibri" panose="020F0502020204030204" pitchFamily="34" charset="0"/>
                <a:ea typeface="Calibri" panose="020F0502020204030204" pitchFamily="34" charset="0"/>
                <a:cs typeface="Times New Roman" panose="02020603050405020304" pitchFamily="18" charset="0"/>
              </a:rPr>
              <a:t>καταστάσεις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απαρτίωσης </a:t>
            </a:r>
            <a:r>
              <a:rPr lang="el-GR" sz="2800" dirty="0">
                <a:effectLst/>
                <a:latin typeface="Calibri" panose="020F0502020204030204" pitchFamily="34" charset="0"/>
                <a:ea typeface="Calibri" panose="020F0502020204030204" pitchFamily="34" charset="0"/>
                <a:cs typeface="Times New Roman" panose="02020603050405020304" pitchFamily="18" charset="0"/>
              </a:rPr>
              <a:t>υπάρχουν ακόμα και στα πολύ μικρά βρέφη, που γίνονται συχνότερες και μεγαλύτερες όσο συνεχίζεται η ανάπτυξη και η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σχάση </a:t>
            </a:r>
            <a:r>
              <a:rPr lang="el-GR" sz="2800" dirty="0">
                <a:effectLst/>
                <a:latin typeface="Calibri" panose="020F0502020204030204" pitchFamily="34" charset="0"/>
                <a:ea typeface="Calibri" panose="020F0502020204030204" pitchFamily="34" charset="0"/>
                <a:cs typeface="Times New Roman" panose="02020603050405020304" pitchFamily="18" charset="0"/>
              </a:rPr>
              <a:t>ανάμεσα στο καλό και τον κακό μαστό είναι λιγότερο έντονη. </a:t>
            </a:r>
            <a:endParaRPr lang="el-GR" sz="28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Συνδέει </a:t>
            </a:r>
            <a:r>
              <a:rPr lang="el-GR" sz="2800" dirty="0">
                <a:effectLst/>
                <a:latin typeface="Calibri" panose="020F0502020204030204" pitchFamily="34" charset="0"/>
                <a:ea typeface="Calibri" panose="020F0502020204030204" pitchFamily="34" charset="0"/>
                <a:cs typeface="Times New Roman" panose="02020603050405020304" pitchFamily="18" charset="0"/>
              </a:rPr>
              <a:t>την ανάδυση του καταθλιπτικού άγχους με την σχέση του με τα αντικείμενα και καταλήγει ότι δεν υπάρχει καμία αλλαγή ως προς το ότι η βάση του είναι η σύνθεση ανάμεσα σε καταστροφικές ορμές και σε αισθήματα αγάπης προ το αντικείμενο. </a:t>
            </a:r>
          </a:p>
          <a:p>
            <a:endParaRPr lang="el-GR" dirty="0"/>
          </a:p>
        </p:txBody>
      </p:sp>
    </p:spTree>
    <p:extLst>
      <p:ext uri="{BB962C8B-B14F-4D97-AF65-F5344CB8AC3E}">
        <p14:creationId xmlns:p14="http://schemas.microsoft.com/office/powerpoint/2010/main" xmlns="" val="2918251392"/>
      </p:ext>
    </p:extLst>
  </p:cSld>
  <p:clrMapOvr>
    <a:masterClrMapping/>
  </p:clrMapOvr>
  <mc:AlternateContent xmlns:mc="http://schemas.openxmlformats.org/markup-compatibility/2006">
    <mc:Choice xmlns:p14="http://schemas.microsoft.com/office/powerpoint/2010/main" xmlns="" Requires="p14">
      <p:transition spd="slow" p14:dur="1500">
        <p:split orient="vert"/>
      </p:transition>
    </mc:Choice>
    <mc:Fallback>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B2E5507-8A31-45E5-B541-8D280D4E2AB2}"/>
              </a:ext>
            </a:extLst>
          </p:cNvPr>
          <p:cNvSpPr>
            <a:spLocks noGrp="1"/>
          </p:cNvSpPr>
          <p:nvPr>
            <p:ph type="title"/>
          </p:nvPr>
        </p:nvSpPr>
        <p:spPr>
          <a:xfrm>
            <a:off x="2750969" y="306333"/>
            <a:ext cx="8911687" cy="1280890"/>
          </a:xfrm>
        </p:spPr>
        <p:txBody>
          <a:bodyPr>
            <a:normAutofit/>
          </a:bodyPr>
          <a:lstStyle/>
          <a:p>
            <a:r>
              <a:rPr lang="el-GR" sz="2000" b="1" dirty="0">
                <a:effectLst/>
                <a:latin typeface="Calibri" panose="020F0502020204030204" pitchFamily="34" charset="0"/>
                <a:ea typeface="Calibri" panose="020F0502020204030204" pitchFamily="34" charset="0"/>
                <a:cs typeface="Times New Roman" panose="02020603050405020304" pitchFamily="18" charset="0"/>
              </a:rPr>
              <a:t>Σχετικά με τις διαδικασίες που λαμβάνουν χώρα το καταθλιπτικό </a:t>
            </a:r>
            <a:r>
              <a:rPr lang="el-GR" sz="2000" b="1" dirty="0" smtClean="0">
                <a:effectLst/>
                <a:latin typeface="Calibri" panose="020F0502020204030204" pitchFamily="34" charset="0"/>
                <a:ea typeface="Calibri" panose="020F0502020204030204" pitchFamily="34" charset="0"/>
                <a:cs typeface="Times New Roman" panose="02020603050405020304" pitchFamily="18" charset="0"/>
              </a:rPr>
              <a:t>άγχος,</a:t>
            </a:r>
            <a:r>
              <a:rPr lang="en-GB" sz="20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000" b="1" dirty="0" smtClean="0">
                <a:effectLst/>
                <a:latin typeface="Calibri" panose="020F0502020204030204" pitchFamily="34" charset="0"/>
                <a:ea typeface="Calibri" panose="020F0502020204030204" pitchFamily="34" charset="0"/>
                <a:cs typeface="Times New Roman" panose="02020603050405020304" pitchFamily="18" charset="0"/>
              </a:rPr>
              <a:t>η </a:t>
            </a:r>
            <a:r>
              <a:rPr lang="el-GR" sz="2000" b="1" dirty="0">
                <a:effectLst/>
                <a:latin typeface="Calibri" panose="020F0502020204030204" pitchFamily="34" charset="0"/>
                <a:ea typeface="Calibri" panose="020F0502020204030204" pitchFamily="34" charset="0"/>
                <a:cs typeface="Times New Roman" panose="02020603050405020304" pitchFamily="18" charset="0"/>
              </a:rPr>
              <a:t>ενοχή και η ώθηση για </a:t>
            </a:r>
            <a:r>
              <a:rPr lang="el-GR" sz="2000" b="1" dirty="0" smtClean="0">
                <a:effectLst/>
                <a:latin typeface="Calibri" panose="020F0502020204030204" pitchFamily="34" charset="0"/>
                <a:ea typeface="Calibri" panose="020F0502020204030204" pitchFamily="34" charset="0"/>
                <a:cs typeface="Times New Roman" panose="02020603050405020304" pitchFamily="18" charset="0"/>
              </a:rPr>
              <a:t>επανόρθωση</a:t>
            </a:r>
            <a:r>
              <a:rPr lang="en-GB" sz="2000" b="1"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000" b="1" dirty="0" smtClean="0">
                <a:effectLst/>
                <a:latin typeface="Calibri" panose="020F0502020204030204" pitchFamily="34" charset="0"/>
                <a:ea typeface="Calibri" panose="020F0502020204030204" pitchFamily="34" charset="0"/>
                <a:cs typeface="Times New Roman" panose="02020603050405020304" pitchFamily="18" charset="0"/>
              </a:rPr>
              <a:t>(</a:t>
            </a:r>
            <a:r>
              <a:rPr lang="el-GR" sz="2000" b="1" dirty="0">
                <a:effectLst/>
                <a:latin typeface="Calibri" panose="020F0502020204030204" pitchFamily="34" charset="0"/>
                <a:ea typeface="Calibri" panose="020F0502020204030204" pitchFamily="34" charset="0"/>
                <a:cs typeface="Times New Roman" panose="02020603050405020304" pitchFamily="18" charset="0"/>
              </a:rPr>
              <a:t>Μ. </a:t>
            </a:r>
            <a:r>
              <a:rPr lang="el-GR" sz="2000" b="1" dirty="0" smtClean="0">
                <a:effectLst/>
                <a:latin typeface="Calibri" panose="020F0502020204030204" pitchFamily="34" charset="0"/>
                <a:ea typeface="Calibri" panose="020F0502020204030204" pitchFamily="34" charset="0"/>
                <a:cs typeface="Times New Roman" panose="02020603050405020304" pitchFamily="18" charset="0"/>
              </a:rPr>
              <a:t>Κ</a:t>
            </a:r>
            <a:r>
              <a:rPr lang="en-GB" sz="2000" b="1" dirty="0" smtClean="0">
                <a:effectLst/>
                <a:latin typeface="Calibri" panose="020F0502020204030204" pitchFamily="34" charset="0"/>
                <a:ea typeface="Calibri" panose="020F0502020204030204" pitchFamily="34" charset="0"/>
                <a:cs typeface="Times New Roman" panose="02020603050405020304" pitchFamily="18" charset="0"/>
              </a:rPr>
              <a:t>LEIN</a:t>
            </a:r>
            <a:r>
              <a:rPr lang="el-GR" sz="2000" b="1" dirty="0" smtClean="0">
                <a:effectLst/>
                <a:latin typeface="Calibri" panose="020F0502020204030204" pitchFamily="34" charset="0"/>
                <a:ea typeface="Calibri" panose="020F0502020204030204" pitchFamily="34" charset="0"/>
                <a:cs typeface="Times New Roman" panose="02020603050405020304" pitchFamily="18" charset="0"/>
              </a:rPr>
              <a:t>):</a:t>
            </a:r>
            <a:r>
              <a:rPr lang="el-GR" sz="2000" dirty="0">
                <a:effectLst/>
                <a:latin typeface="Calibri" panose="020F0502020204030204" pitchFamily="34" charset="0"/>
                <a:ea typeface="Calibri" panose="020F0502020204030204" pitchFamily="34" charset="0"/>
                <a:cs typeface="Times New Roman" panose="02020603050405020304" pitchFamily="18" charset="0"/>
              </a:rPr>
              <a:t/>
            </a:r>
            <a:br>
              <a:rPr lang="el-GR" sz="2000" dirty="0">
                <a:effectLst/>
                <a:latin typeface="Calibri" panose="020F0502020204030204" pitchFamily="34" charset="0"/>
                <a:ea typeface="Calibri" panose="020F0502020204030204" pitchFamily="34" charset="0"/>
                <a:cs typeface="Times New Roman" panose="02020603050405020304" pitchFamily="18" charset="0"/>
              </a:rPr>
            </a:br>
            <a:endParaRPr lang="el-GR" sz="2000" dirty="0"/>
          </a:p>
        </p:txBody>
      </p:sp>
      <p:sp>
        <p:nvSpPr>
          <p:cNvPr id="3" name="Θέση περιεχομένου 2">
            <a:extLst>
              <a:ext uri="{FF2B5EF4-FFF2-40B4-BE49-F238E27FC236}">
                <a16:creationId xmlns:a16="http://schemas.microsoft.com/office/drawing/2014/main" xmlns="" id="{DF2D6B74-FF93-40B6-AC14-F5E5AF650CCE}"/>
              </a:ext>
            </a:extLst>
          </p:cNvPr>
          <p:cNvSpPr>
            <a:spLocks noGrp="1"/>
          </p:cNvSpPr>
          <p:nvPr>
            <p:ph idx="1"/>
          </p:nvPr>
        </p:nvSpPr>
        <p:spPr>
          <a:xfrm>
            <a:off x="2393244" y="1253067"/>
            <a:ext cx="9111368" cy="5298600"/>
          </a:xfrm>
        </p:spPr>
        <p:txBody>
          <a:bodyPr>
            <a:normAutofit fontScale="85000" lnSpcReduction="10000"/>
          </a:bodyPr>
          <a:lstStyle/>
          <a:p>
            <a:pPr algn="just">
              <a:lnSpc>
                <a:spcPct val="107000"/>
              </a:lnSpc>
              <a:spcAft>
                <a:spcPts val="800"/>
              </a:spcAft>
            </a:pPr>
            <a:r>
              <a:rPr lang="en-US" sz="2100" b="1" dirty="0">
                <a:effectLst/>
                <a:latin typeface="Calibri" panose="020F0502020204030204" pitchFamily="34" charset="0"/>
                <a:ea typeface="Calibri" panose="020F0502020204030204" pitchFamily="34" charset="0"/>
                <a:cs typeface="Times New Roman" panose="02020603050405020304" pitchFamily="18" charset="0"/>
              </a:rPr>
              <a:t>H</a:t>
            </a:r>
            <a:r>
              <a:rPr lang="el-GR" sz="2100" dirty="0">
                <a:effectLst/>
                <a:latin typeface="Calibri" panose="020F0502020204030204" pitchFamily="34" charset="0"/>
                <a:ea typeface="Calibri" panose="020F0502020204030204" pitchFamily="34" charset="0"/>
                <a:cs typeface="Times New Roman" panose="02020603050405020304" pitchFamily="18" charset="0"/>
              </a:rPr>
              <a:t> βάση του καταθλιπτικού άγχους, είναι η διαδικασία με την οποία το εγώ συνθέτει καταστροφικές ορμές και αισθήματα αγάπης προς ένα αντικείμενο.  </a:t>
            </a:r>
            <a:r>
              <a:rPr lang="en-US" sz="2100" dirty="0">
                <a:effectLst/>
                <a:latin typeface="Calibri" panose="020F0502020204030204" pitchFamily="34" charset="0"/>
                <a:ea typeface="Calibri" panose="020F0502020204030204" pitchFamily="34" charset="0"/>
                <a:cs typeface="Times New Roman" panose="02020603050405020304" pitchFamily="18" charset="0"/>
              </a:rPr>
              <a:t>H</a:t>
            </a:r>
            <a:r>
              <a:rPr lang="el-GR" sz="2100" dirty="0">
                <a:effectLst/>
                <a:latin typeface="Calibri" panose="020F0502020204030204" pitchFamily="34" charset="0"/>
                <a:ea typeface="Calibri" panose="020F0502020204030204" pitchFamily="34" charset="0"/>
                <a:cs typeface="Times New Roman" panose="02020603050405020304" pitchFamily="18" charset="0"/>
              </a:rPr>
              <a:t> ουσία της ενοχής είναι το αίσθημα πως η βλάβη που έχει υποστεί το αγαπημένο αντικείμενο προκαλείται από τις επιθετικές ορμές του υποκειμένου. </a:t>
            </a:r>
            <a:r>
              <a:rPr lang="en-US" sz="2100" dirty="0">
                <a:effectLst/>
                <a:latin typeface="Calibri" panose="020F0502020204030204" pitchFamily="34" charset="0"/>
                <a:ea typeface="Calibri" panose="020F0502020204030204" pitchFamily="34" charset="0"/>
                <a:cs typeface="Times New Roman" panose="02020603050405020304" pitchFamily="18" charset="0"/>
              </a:rPr>
              <a:t>H</a:t>
            </a:r>
            <a:r>
              <a:rPr lang="el-GR" sz="2100" dirty="0">
                <a:effectLst/>
                <a:latin typeface="Calibri" panose="020F0502020204030204" pitchFamily="34" charset="0"/>
                <a:ea typeface="Calibri" panose="020F0502020204030204" pitchFamily="34" charset="0"/>
                <a:cs typeface="Times New Roman" panose="02020603050405020304" pitchFamily="18" charset="0"/>
              </a:rPr>
              <a:t> ώθηση για αναίρεση ή η επανόρθωση αυτής της βλάβης προέρχεται από το αίσθημα ενοχής που προκάλεσε το υποκείμενο και μπορεί να θεωρηθεί ως συνέπεια του αισθήματος ενοχής. Στο ερώτημα εάν η </a:t>
            </a:r>
            <a:r>
              <a:rPr lang="el-GR" sz="2100" b="1" dirty="0">
                <a:effectLst/>
                <a:latin typeface="Calibri" panose="020F0502020204030204" pitchFamily="34" charset="0"/>
                <a:ea typeface="Calibri" panose="020F0502020204030204" pitchFamily="34" charset="0"/>
                <a:cs typeface="Times New Roman" panose="02020603050405020304" pitchFamily="18" charset="0"/>
              </a:rPr>
              <a:t>ενοχή</a:t>
            </a:r>
            <a:r>
              <a:rPr lang="el-GR" sz="2100" dirty="0">
                <a:effectLst/>
                <a:latin typeface="Calibri" panose="020F0502020204030204" pitchFamily="34" charset="0"/>
                <a:ea typeface="Calibri" panose="020F0502020204030204" pitchFamily="34" charset="0"/>
                <a:cs typeface="Times New Roman" panose="02020603050405020304" pitchFamily="18" charset="0"/>
              </a:rPr>
              <a:t> είναι ένα στοιχείο του </a:t>
            </a:r>
            <a:r>
              <a:rPr lang="el-GR" sz="2100" b="1" dirty="0">
                <a:effectLst/>
                <a:latin typeface="Calibri" panose="020F0502020204030204" pitchFamily="34" charset="0"/>
                <a:ea typeface="Calibri" panose="020F0502020204030204" pitchFamily="34" charset="0"/>
                <a:cs typeface="Times New Roman" panose="02020603050405020304" pitchFamily="18" charset="0"/>
              </a:rPr>
              <a:t>καταθλιπτικού άγχους,</a:t>
            </a:r>
            <a:r>
              <a:rPr lang="el-GR" sz="2100" dirty="0">
                <a:effectLst/>
                <a:latin typeface="Calibri" panose="020F0502020204030204" pitchFamily="34" charset="0"/>
                <a:ea typeface="Calibri" panose="020F0502020204030204" pitchFamily="34" charset="0"/>
                <a:cs typeface="Times New Roman" panose="02020603050405020304" pitchFamily="18" charset="0"/>
              </a:rPr>
              <a:t> απαντά ότι </a:t>
            </a:r>
            <a:r>
              <a:rPr lang="el-GR" sz="2100" dirty="0" smtClean="0">
                <a:effectLst/>
                <a:latin typeface="Calibri" panose="020F0502020204030204" pitchFamily="34" charset="0"/>
                <a:ea typeface="Calibri" panose="020F0502020204030204" pitchFamily="34" charset="0"/>
                <a:cs typeface="Times New Roman" panose="02020603050405020304" pitchFamily="18" charset="0"/>
              </a:rPr>
              <a:t>το </a:t>
            </a:r>
            <a:r>
              <a:rPr lang="el-GR" sz="2100" dirty="0">
                <a:effectLst/>
                <a:latin typeface="Calibri" panose="020F0502020204030204" pitchFamily="34" charset="0"/>
                <a:ea typeface="Calibri" panose="020F0502020204030204" pitchFamily="34" charset="0"/>
                <a:cs typeface="Times New Roman" panose="02020603050405020304" pitchFamily="18" charset="0"/>
              </a:rPr>
              <a:t>καταθλιπτικό </a:t>
            </a:r>
            <a:r>
              <a:rPr lang="el-GR" sz="2100" dirty="0" smtClean="0">
                <a:effectLst/>
                <a:latin typeface="Calibri" panose="020F0502020204030204" pitchFamily="34" charset="0"/>
                <a:ea typeface="Calibri" panose="020F0502020204030204" pitchFamily="34" charset="0"/>
                <a:cs typeface="Times New Roman" panose="02020603050405020304" pitchFamily="18" charset="0"/>
              </a:rPr>
              <a:t>άγχος, </a:t>
            </a:r>
            <a:r>
              <a:rPr lang="el-GR" sz="2100" dirty="0">
                <a:effectLst/>
                <a:latin typeface="Calibri" panose="020F0502020204030204" pitchFamily="34" charset="0"/>
                <a:ea typeface="Calibri" panose="020F0502020204030204" pitchFamily="34" charset="0"/>
                <a:cs typeface="Times New Roman" panose="02020603050405020304" pitchFamily="18" charset="0"/>
              </a:rPr>
              <a:t>η ενοχή και η επανορθωτική τάση, </a:t>
            </a:r>
            <a:r>
              <a:rPr lang="en-GB" sz="2100"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100" dirty="0" smtClean="0">
                <a:effectLst/>
                <a:latin typeface="Calibri" panose="020F0502020204030204" pitchFamily="34" charset="0"/>
                <a:ea typeface="Calibri" panose="020F0502020204030204" pitchFamily="34" charset="0"/>
                <a:cs typeface="Times New Roman" panose="02020603050405020304" pitchFamily="18" charset="0"/>
              </a:rPr>
              <a:t>που συχνά </a:t>
            </a:r>
            <a:r>
              <a:rPr lang="el-GR" sz="2100" dirty="0">
                <a:effectLst/>
                <a:latin typeface="Calibri" panose="020F0502020204030204" pitchFamily="34" charset="0"/>
                <a:ea typeface="Calibri" panose="020F0502020204030204" pitchFamily="34" charset="0"/>
                <a:cs typeface="Times New Roman" panose="02020603050405020304" pitchFamily="18" charset="0"/>
              </a:rPr>
              <a:t>βιώνονται ταυτόχρονα. </a:t>
            </a:r>
          </a:p>
          <a:p>
            <a:pPr algn="just">
              <a:lnSpc>
                <a:spcPct val="107000"/>
              </a:lnSpc>
              <a:spcAft>
                <a:spcPts val="800"/>
              </a:spcAft>
            </a:pPr>
            <a:r>
              <a:rPr lang="el-GR" sz="2100" dirty="0">
                <a:effectLst/>
                <a:latin typeface="Calibri" panose="020F0502020204030204" pitchFamily="34" charset="0"/>
                <a:ea typeface="Calibri" panose="020F0502020204030204" pitchFamily="34" charset="0"/>
                <a:cs typeface="Times New Roman" panose="02020603050405020304" pitchFamily="18" charset="0"/>
              </a:rPr>
              <a:t>Στα πρώτα στάδια της ζωής το καταθλιπτικό άγχος, η ενοχή, οι διαδικασίες διχασμού και το διωκτικό άγχος βρίσκονται στο αποκορύφωμα τους. Το διωκτικό άγχος παρεμβαίνει κατά την πρόοδο προς την απαρτίωση και τα βιώματα αυτών και είναι μόνο παρωδικής φάσης. Το αγαπημένο τραυματικό αντικείμενο μετατρέπεται σε διώκτη και η ώθηση για επανόρθωση ή η αναβίωση του αγαπημένου αντικειμένου ενδέχεται να μεταβληθεί στην ανάγκη </a:t>
            </a:r>
            <a:r>
              <a:rPr lang="el-GR" sz="2100" dirty="0" err="1">
                <a:effectLst/>
                <a:latin typeface="Calibri" panose="020F0502020204030204" pitchFamily="34" charset="0"/>
                <a:ea typeface="Calibri" panose="020F0502020204030204" pitchFamily="34" charset="0"/>
                <a:cs typeface="Times New Roman" panose="02020603050405020304" pitchFamily="18" charset="0"/>
              </a:rPr>
              <a:t>κατευθυντισμού</a:t>
            </a:r>
            <a:r>
              <a:rPr lang="el-GR" sz="2100" dirty="0">
                <a:effectLst/>
                <a:latin typeface="Calibri" panose="020F0502020204030204" pitchFamily="34" charset="0"/>
                <a:ea typeface="Calibri" panose="020F0502020204030204" pitchFamily="34" charset="0"/>
                <a:cs typeface="Times New Roman" panose="02020603050405020304" pitchFamily="18" charset="0"/>
              </a:rPr>
              <a:t> και </a:t>
            </a:r>
            <a:r>
              <a:rPr lang="el-GR" sz="2100" dirty="0" smtClean="0">
                <a:effectLst/>
                <a:latin typeface="Calibri" panose="020F0502020204030204" pitchFamily="34" charset="0"/>
                <a:ea typeface="Calibri" panose="020F0502020204030204" pitchFamily="34" charset="0"/>
                <a:cs typeface="Times New Roman" panose="02020603050405020304" pitchFamily="18" charset="0"/>
              </a:rPr>
              <a:t>εξευμενισμού </a:t>
            </a:r>
            <a:r>
              <a:rPr lang="el-GR" sz="2100" dirty="0">
                <a:effectLst/>
                <a:latin typeface="Calibri" panose="020F0502020204030204" pitchFamily="34" charset="0"/>
                <a:ea typeface="Calibri" panose="020F0502020204030204" pitchFamily="34" charset="0"/>
                <a:cs typeface="Times New Roman" panose="02020603050405020304" pitchFamily="18" charset="0"/>
              </a:rPr>
              <a:t>ενός διώκτη. Και στο </a:t>
            </a:r>
            <a:r>
              <a:rPr lang="el-GR" sz="2100" dirty="0" smtClean="0">
                <a:effectLst/>
                <a:latin typeface="Calibri" panose="020F0502020204030204" pitchFamily="34" charset="0"/>
                <a:ea typeface="Calibri" panose="020F0502020204030204" pitchFamily="34" charset="0"/>
                <a:cs typeface="Times New Roman" panose="02020603050405020304" pitchFamily="18" charset="0"/>
              </a:rPr>
              <a:t>επόμενο  </a:t>
            </a:r>
            <a:r>
              <a:rPr lang="el-GR" sz="2100" dirty="0" err="1">
                <a:effectLst/>
                <a:latin typeface="Calibri" panose="020F0502020204030204" pitchFamily="34" charset="0"/>
                <a:ea typeface="Calibri" panose="020F0502020204030204" pitchFamily="34" charset="0"/>
                <a:cs typeface="Times New Roman" panose="02020603050405020304" pitchFamily="18" charset="0"/>
              </a:rPr>
              <a:t>σταδίο</a:t>
            </a:r>
            <a:r>
              <a:rPr lang="el-GR" sz="2100" dirty="0">
                <a:effectLst/>
                <a:latin typeface="Calibri" panose="020F0502020204030204" pitchFamily="34" charset="0"/>
                <a:ea typeface="Calibri" panose="020F0502020204030204" pitchFamily="34" charset="0"/>
                <a:cs typeface="Times New Roman" panose="02020603050405020304" pitchFamily="18" charset="0"/>
              </a:rPr>
              <a:t> της καταθλιπτικής θέσης, όπου το πιο </a:t>
            </a:r>
            <a:r>
              <a:rPr lang="el-GR" sz="2100" dirty="0" err="1">
                <a:effectLst/>
                <a:latin typeface="Calibri" panose="020F0502020204030204" pitchFamily="34" charset="0"/>
                <a:ea typeface="Calibri" panose="020F0502020204030204" pitchFamily="34" charset="0"/>
                <a:cs typeface="Times New Roman" panose="02020603050405020304" pitchFamily="18" charset="0"/>
              </a:rPr>
              <a:t>απαρτιωμένο</a:t>
            </a:r>
            <a:r>
              <a:rPr lang="el-GR" sz="2100" dirty="0">
                <a:effectLst/>
                <a:latin typeface="Calibri" panose="020F0502020204030204" pitchFamily="34" charset="0"/>
                <a:ea typeface="Calibri" panose="020F0502020204030204" pitchFamily="34" charset="0"/>
                <a:cs typeface="Times New Roman" panose="02020603050405020304" pitchFamily="18" charset="0"/>
              </a:rPr>
              <a:t> εγώ, </a:t>
            </a:r>
            <a:r>
              <a:rPr lang="el-GR" sz="2100" dirty="0" err="1">
                <a:effectLst/>
                <a:latin typeface="Calibri" panose="020F0502020204030204" pitchFamily="34" charset="0"/>
                <a:ea typeface="Calibri" panose="020F0502020204030204" pitchFamily="34" charset="0"/>
                <a:cs typeface="Times New Roman" panose="02020603050405020304" pitchFamily="18" charset="0"/>
              </a:rPr>
              <a:t>ενδοβάλλει</a:t>
            </a:r>
            <a:r>
              <a:rPr lang="el-GR" sz="2100" dirty="0">
                <a:effectLst/>
                <a:latin typeface="Calibri" panose="020F0502020204030204" pitchFamily="34" charset="0"/>
                <a:ea typeface="Calibri" panose="020F0502020204030204" pitchFamily="34" charset="0"/>
                <a:cs typeface="Times New Roman" panose="02020603050405020304" pitchFamily="18" charset="0"/>
              </a:rPr>
              <a:t> και εγκαθιστά ένα ενιαίο πρόσωπο, το διωκτικό άγχος επιμένει. Το βρέφος βιώνει </a:t>
            </a:r>
            <a:r>
              <a:rPr lang="el-GR" sz="2100" dirty="0" smtClean="0">
                <a:effectLst/>
                <a:latin typeface="Calibri" panose="020F0502020204030204" pitchFamily="34" charset="0"/>
                <a:ea typeface="Calibri" panose="020F0502020204030204" pitchFamily="34" charset="0"/>
                <a:cs typeface="Times New Roman" panose="02020603050405020304" pitchFamily="18" charset="0"/>
              </a:rPr>
              <a:t>θλίψη, </a:t>
            </a:r>
            <a:r>
              <a:rPr lang="el-GR" sz="2100" dirty="0">
                <a:effectLst/>
                <a:latin typeface="Calibri" panose="020F0502020204030204" pitchFamily="34" charset="0"/>
                <a:ea typeface="Calibri" panose="020F0502020204030204" pitchFamily="34" charset="0"/>
                <a:cs typeface="Times New Roman" panose="02020603050405020304" pitchFamily="18" charset="0"/>
              </a:rPr>
              <a:t>κατάθλιψη, ενοχή και διωκτικό </a:t>
            </a:r>
            <a:r>
              <a:rPr lang="el-GR" sz="2100" dirty="0" smtClean="0">
                <a:effectLst/>
                <a:latin typeface="Calibri" panose="020F0502020204030204" pitchFamily="34" charset="0"/>
                <a:ea typeface="Calibri" panose="020F0502020204030204" pitchFamily="34" charset="0"/>
                <a:cs typeface="Times New Roman" panose="02020603050405020304" pitchFamily="18" charset="0"/>
              </a:rPr>
              <a:t>άγχος, </a:t>
            </a:r>
            <a:r>
              <a:rPr lang="el-GR" sz="2100" dirty="0">
                <a:effectLst/>
                <a:latin typeface="Calibri" panose="020F0502020204030204" pitchFamily="34" charset="0"/>
                <a:ea typeface="Calibri" panose="020F0502020204030204" pitchFamily="34" charset="0"/>
                <a:cs typeface="Times New Roman" panose="02020603050405020304" pitchFamily="18" charset="0"/>
              </a:rPr>
              <a:t>που σχετίζεται με την κακή πλευρά του υπερεγώ,  όπου οι άμυνες του διωκτικού και του καταθλιπτικό άγχους συνυπάρχουν.</a:t>
            </a:r>
          </a:p>
          <a:p>
            <a:endParaRPr lang="el-GR" dirty="0"/>
          </a:p>
        </p:txBody>
      </p:sp>
    </p:spTree>
    <p:extLst>
      <p:ext uri="{BB962C8B-B14F-4D97-AF65-F5344CB8AC3E}">
        <p14:creationId xmlns:p14="http://schemas.microsoft.com/office/powerpoint/2010/main" xmlns="" val="2926084100"/>
      </p:ext>
    </p:extLst>
  </p:cSld>
  <p:clrMapOvr>
    <a:masterClrMapping/>
  </p:clrMapOvr>
  <mc:AlternateContent xmlns:mc="http://schemas.openxmlformats.org/markup-compatibility/2006">
    <mc:Choice xmlns:p14="http://schemas.microsoft.com/office/powerpoint/2010/main" xmlns="" Requires="p14">
      <p:transition spd="slow" p14:dur="2500">
        <p:checker/>
      </p:transition>
    </mc:Choice>
    <mc:Fallback>
      <p:transition spd="slow">
        <p:checker/>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90833084-1B3A-4B1E-9EB6-E55652B99A79}"/>
              </a:ext>
            </a:extLst>
          </p:cNvPr>
          <p:cNvSpPr>
            <a:spLocks noGrp="1"/>
          </p:cNvSpPr>
          <p:nvPr>
            <p:ph idx="4294967295"/>
          </p:nvPr>
        </p:nvSpPr>
        <p:spPr>
          <a:xfrm>
            <a:off x="2141477" y="706055"/>
            <a:ext cx="9055100" cy="5231757"/>
          </a:xfrm>
        </p:spPr>
        <p:txBody>
          <a:bodyPr>
            <a:normAutofit/>
          </a:bodyPr>
          <a:lstStyle/>
          <a:p>
            <a:pPr algn="just">
              <a:lnSpc>
                <a:spcPct val="107000"/>
              </a:lnSpc>
              <a:spcAft>
                <a:spcPts val="800"/>
              </a:spcAft>
            </a:pPr>
            <a:r>
              <a:rPr lang="el-GR" sz="2400" dirty="0">
                <a:effectLst/>
                <a:latin typeface="Calibri" panose="020F0502020204030204" pitchFamily="34" charset="0"/>
                <a:ea typeface="Calibri" panose="020F0502020204030204" pitchFamily="34" charset="0"/>
                <a:cs typeface="Times New Roman" panose="02020603050405020304" pitchFamily="18" charset="0"/>
              </a:rPr>
              <a:t>Η διαφοροποίηση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καταθλιπτικού και διωκτικού άγχους</a:t>
            </a:r>
            <a:r>
              <a:rPr lang="el-GR" sz="2400" dirty="0">
                <a:effectLst/>
                <a:latin typeface="Calibri" panose="020F0502020204030204" pitchFamily="34" charset="0"/>
                <a:ea typeface="Calibri" panose="020F0502020204030204" pitchFamily="34" charset="0"/>
                <a:cs typeface="Times New Roman" panose="02020603050405020304" pitchFamily="18" charset="0"/>
              </a:rPr>
              <a:t> είναι χρήσιμη για το ξεμπέρδεμα συναισθηματικών καταστάσεων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και μπορεί να φανεί χρήσιμο στην </a:t>
            </a:r>
            <a:r>
              <a:rPr lang="el-GR" sz="2400" dirty="0">
                <a:effectLst/>
                <a:latin typeface="Calibri" panose="020F0502020204030204" pitchFamily="34" charset="0"/>
                <a:ea typeface="Calibri" panose="020F0502020204030204" pitchFamily="34" charset="0"/>
                <a:cs typeface="Times New Roman" panose="02020603050405020304" pitchFamily="18" charset="0"/>
              </a:rPr>
              <a:t>ανάλυση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των καταθλιπτικών </a:t>
            </a:r>
            <a:r>
              <a:rPr lang="el-GR" sz="2400" dirty="0">
                <a:effectLst/>
                <a:latin typeface="Calibri" panose="020F0502020204030204" pitchFamily="34" charset="0"/>
                <a:ea typeface="Calibri" panose="020F0502020204030204" pitchFamily="34" charset="0"/>
                <a:cs typeface="Times New Roman" panose="02020603050405020304" pitchFamily="18" charset="0"/>
              </a:rPr>
              <a:t>ασθενών(</a:t>
            </a:r>
            <a:r>
              <a:rPr lang="el-GR" sz="24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2).</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sz="2400" dirty="0">
                <a:effectLst/>
                <a:latin typeface="Calibri" panose="020F0502020204030204" pitchFamily="34" charset="0"/>
                <a:ea typeface="Calibri" panose="020F0502020204030204" pitchFamily="34" charset="0"/>
                <a:cs typeface="Times New Roman" panose="02020603050405020304" pitchFamily="18" charset="0"/>
              </a:rPr>
              <a:t>Η αλληλένδετη σχέση ανάμεσα στον πρωταρχικό εσωτερικό κίνδυνο και </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στον </a:t>
            </a:r>
            <a:r>
              <a:rPr lang="el-GR" sz="2400" dirty="0">
                <a:effectLst/>
                <a:latin typeface="Calibri" panose="020F0502020204030204" pitchFamily="34" charset="0"/>
                <a:ea typeface="Calibri" panose="020F0502020204030204" pitchFamily="34" charset="0"/>
                <a:cs typeface="Times New Roman" panose="02020603050405020304" pitchFamily="18" charset="0"/>
              </a:rPr>
              <a:t>κίνδυνο που απειλεί </a:t>
            </a:r>
            <a:r>
              <a:rPr lang="el-GR" sz="2400" dirty="0" err="1">
                <a:effectLst/>
                <a:latin typeface="Calibri" panose="020F0502020204030204" pitchFamily="34" charset="0"/>
                <a:ea typeface="Calibri" panose="020F0502020204030204" pitchFamily="34" charset="0"/>
                <a:cs typeface="Times New Roman" panose="02020603050405020304" pitchFamily="18" charset="0"/>
              </a:rPr>
              <a:t>εξώθεν</a:t>
            </a:r>
            <a:r>
              <a:rPr lang="el-GR" sz="2400" dirty="0">
                <a:effectLst/>
                <a:latin typeface="Calibri" panose="020F0502020204030204" pitchFamily="34" charset="0"/>
                <a:ea typeface="Calibri" panose="020F0502020204030204" pitchFamily="34" charset="0"/>
                <a:cs typeface="Times New Roman" panose="02020603050405020304" pitchFamily="18" charset="0"/>
              </a:rPr>
              <a:t>, φωτίζει το πρόβλημα του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αντικειμενικού άγχους</a:t>
            </a:r>
            <a:r>
              <a:rPr lang="el-GR" sz="2400" dirty="0">
                <a:effectLst/>
                <a:latin typeface="Calibri" panose="020F0502020204030204" pitchFamily="34" charset="0"/>
                <a:ea typeface="Calibri" panose="020F0502020204030204" pitchFamily="34" charset="0"/>
                <a:cs typeface="Times New Roman" panose="02020603050405020304" pitchFamily="18" charset="0"/>
              </a:rPr>
              <a:t> σε αντιδιαστολή προς το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νευρωτικό άγχος</a:t>
            </a: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a:t>
            </a:r>
          </a:p>
          <a:p>
            <a:pPr algn="just">
              <a:lnSpc>
                <a:spcPct val="107000"/>
              </a:lnSpc>
              <a:spcAft>
                <a:spcPts val="800"/>
              </a:spcAft>
            </a:pPr>
            <a:r>
              <a:rPr lang="el-GR" sz="2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400" dirty="0">
                <a:effectLst/>
                <a:latin typeface="Calibri" panose="020F0502020204030204" pitchFamily="34" charset="0"/>
                <a:ea typeface="Calibri" panose="020F0502020204030204" pitchFamily="34" charset="0"/>
                <a:cs typeface="Times New Roman" panose="02020603050405020304" pitchFamily="18" charset="0"/>
              </a:rPr>
              <a:t>Το άγχος </a:t>
            </a:r>
            <a:r>
              <a:rPr lang="el-GR" sz="2400" dirty="0" err="1">
                <a:effectLst/>
                <a:latin typeface="Calibri" panose="020F0502020204030204" pitchFamily="34" charset="0"/>
                <a:ea typeface="Calibri" panose="020F0502020204030204" pitchFamily="34" charset="0"/>
                <a:cs typeface="Times New Roman" panose="02020603050405020304" pitchFamily="18" charset="0"/>
              </a:rPr>
              <a:t>επι</a:t>
            </a:r>
            <a:r>
              <a:rPr lang="el-GR" sz="2400" dirty="0">
                <a:effectLst/>
                <a:latin typeface="Calibri" panose="020F0502020204030204" pitchFamily="34" charset="0"/>
                <a:ea typeface="Calibri" panose="020F0502020204030204" pitchFamily="34" charset="0"/>
                <a:cs typeface="Times New Roman" panose="02020603050405020304" pitchFamily="18" charset="0"/>
              </a:rPr>
              <a:t>  πραγματικού απειλεί με αφετηρία ένα εξωτερικό αντικείμενο και το νευρωτικό άγχος με αφετηρία μια </a:t>
            </a:r>
            <a:r>
              <a:rPr lang="el-GR" sz="2400" dirty="0" err="1">
                <a:effectLst/>
                <a:latin typeface="Calibri" panose="020F0502020204030204" pitchFamily="34" charset="0"/>
                <a:ea typeface="Calibri" panose="020F0502020204030204" pitchFamily="34" charset="0"/>
                <a:cs typeface="Times New Roman" panose="02020603050405020304" pitchFamily="18" charset="0"/>
              </a:rPr>
              <a:t>ορμική</a:t>
            </a:r>
            <a:r>
              <a:rPr lang="el-GR" sz="2400" dirty="0">
                <a:effectLst/>
                <a:latin typeface="Calibri" panose="020F0502020204030204" pitchFamily="34" charset="0"/>
                <a:ea typeface="Calibri" panose="020F0502020204030204" pitchFamily="34" charset="0"/>
                <a:cs typeface="Times New Roman" panose="02020603050405020304" pitchFamily="18" charset="0"/>
              </a:rPr>
              <a:t> απαίτηση. Δεν μπορεί να γίνει όμως αυστηρή διάκριση ανάμεσα σε αντικειμενικό και νευρωτικό άγχος.</a:t>
            </a:r>
          </a:p>
          <a:p>
            <a:endParaRPr lang="el-GR" dirty="0"/>
          </a:p>
        </p:txBody>
      </p:sp>
    </p:spTree>
    <p:extLst>
      <p:ext uri="{BB962C8B-B14F-4D97-AF65-F5344CB8AC3E}">
        <p14:creationId xmlns:p14="http://schemas.microsoft.com/office/powerpoint/2010/main" xmlns="" val="33567578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592924" y="624109"/>
            <a:ext cx="8911687" cy="1626721"/>
          </a:xfrm>
        </p:spPr>
        <p:txBody>
          <a:bodyPr>
            <a:normAutofit fontScale="90000"/>
          </a:bodyPr>
          <a:lstStyle/>
          <a:p>
            <a:r>
              <a:rPr lang="el-GR" dirty="0"/>
              <a:t>Τα συμπεράσματά της εξελίχθηκαν βαθμιαία επί σειρά ετών με επιρροές από τους </a:t>
            </a:r>
            <a:r>
              <a:rPr lang="en-US" b="1" dirty="0"/>
              <a:t>Freud</a:t>
            </a:r>
            <a:r>
              <a:rPr lang="el-GR" b="1" dirty="0"/>
              <a:t>, </a:t>
            </a:r>
            <a:r>
              <a:rPr lang="en-US" b="1" dirty="0"/>
              <a:t>Abraham</a:t>
            </a:r>
            <a:r>
              <a:rPr lang="el-GR" b="1" dirty="0"/>
              <a:t>, </a:t>
            </a:r>
            <a:r>
              <a:rPr lang="en-US" b="1" dirty="0" err="1"/>
              <a:t>Ferenczi</a:t>
            </a:r>
            <a:r>
              <a:rPr lang="el-GR" dirty="0"/>
              <a:t>ο και από τον </a:t>
            </a:r>
            <a:r>
              <a:rPr lang="en-US" b="1" dirty="0"/>
              <a:t>Ernest</a:t>
            </a:r>
            <a:r>
              <a:rPr lang="el-GR" b="1" dirty="0"/>
              <a:t> </a:t>
            </a:r>
            <a:r>
              <a:rPr lang="en-US" b="1" dirty="0"/>
              <a:t>Jones</a:t>
            </a:r>
            <a:r>
              <a:rPr lang="el-GR" b="1" dirty="0"/>
              <a:t>.</a:t>
            </a:r>
            <a:r>
              <a:rPr lang="el-GR" dirty="0"/>
              <a:t/>
            </a:r>
            <a:br>
              <a:rPr lang="el-GR" dirty="0"/>
            </a:br>
            <a:r>
              <a:rPr lang="el-GR" dirty="0"/>
              <a:t> </a:t>
            </a:r>
          </a:p>
        </p:txBody>
      </p:sp>
      <p:pic>
        <p:nvPicPr>
          <p:cNvPr id="5" name="4 - Θέση περιεχομένου" descr="AVT_Melanie-Klein_6247.jpeg"/>
          <p:cNvPicPr>
            <a:picLocks noGrp="1" noChangeAspect="1"/>
          </p:cNvPicPr>
          <p:nvPr>
            <p:ph sz="half" idx="1"/>
          </p:nvPr>
        </p:nvPicPr>
        <p:blipFill>
          <a:blip r:embed="rId2" cstate="print"/>
          <a:stretch>
            <a:fillRect/>
          </a:stretch>
        </p:blipFill>
        <p:spPr>
          <a:xfrm>
            <a:off x="2822391" y="2644726"/>
            <a:ext cx="3128242" cy="369980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5 - Θέση περιεχομένου" descr="images.jpg"/>
          <p:cNvPicPr>
            <a:picLocks noGrp="1" noChangeAspect="1"/>
          </p:cNvPicPr>
          <p:nvPr>
            <p:ph sz="half" idx="2"/>
          </p:nvPr>
        </p:nvPicPr>
        <p:blipFill>
          <a:blip r:embed="rId3" cstate="print"/>
          <a:stretch>
            <a:fillRect/>
          </a:stretch>
        </p:blipFill>
        <p:spPr>
          <a:xfrm>
            <a:off x="7205527" y="2785403"/>
            <a:ext cx="3499986" cy="320743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ransition>
    <p:wheel spokes="3"/>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FEB23F0-EF1A-429C-B40E-253E99D463D3}"/>
              </a:ext>
            </a:extLst>
          </p:cNvPr>
          <p:cNvSpPr>
            <a:spLocks noGrp="1"/>
          </p:cNvSpPr>
          <p:nvPr>
            <p:ph type="title"/>
          </p:nvPr>
        </p:nvSpPr>
        <p:spPr/>
        <p:txBody>
          <a:bodyPr/>
          <a:lstStyle/>
          <a:p>
            <a:r>
              <a:rPr lang="en-US" sz="2800" b="1" dirty="0">
                <a:effectLst/>
                <a:latin typeface="Calibri" panose="020F0502020204030204" pitchFamily="34" charset="0"/>
                <a:ea typeface="Calibri" panose="020F0502020204030204" pitchFamily="34" charset="0"/>
                <a:cs typeface="Times New Roman" panose="02020603050405020304" pitchFamily="18" charset="0"/>
              </a:rPr>
              <a:t>FREUD</a:t>
            </a:r>
            <a:r>
              <a:rPr lang="el-GR" sz="1800" dirty="0">
                <a:effectLst/>
                <a:latin typeface="Calibri" panose="020F0502020204030204" pitchFamily="34" charset="0"/>
                <a:ea typeface="Calibri" panose="020F0502020204030204" pitchFamily="34" charset="0"/>
                <a:cs typeface="Times New Roman" panose="02020603050405020304" pitchFamily="18" charset="0"/>
              </a:rPr>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 id="{24A6D4B5-ED79-4B64-9DD2-F8C78A6EBDCF}"/>
              </a:ext>
            </a:extLst>
          </p:cNvPr>
          <p:cNvSpPr>
            <a:spLocks noGrp="1"/>
          </p:cNvSpPr>
          <p:nvPr>
            <p:ph idx="1"/>
          </p:nvPr>
        </p:nvSpPr>
        <p:spPr>
          <a:xfrm>
            <a:off x="2589212" y="1286933"/>
            <a:ext cx="8915400" cy="4778201"/>
          </a:xfrm>
        </p:spPr>
        <p:txBody>
          <a:bodyPr>
            <a:normAutofit/>
          </a:bodyPr>
          <a:lstStyle/>
          <a:p>
            <a:pPr algn="just">
              <a:lnSpc>
                <a:spcPct val="107000"/>
              </a:lnSpc>
              <a:spcAft>
                <a:spcPts val="800"/>
              </a:spcAft>
            </a:pPr>
            <a:r>
              <a:rPr lang="en-US" sz="2000" dirty="0">
                <a:effectLst/>
                <a:latin typeface="Calibri" panose="020F0502020204030204" pitchFamily="34" charset="0"/>
                <a:ea typeface="Calibri" panose="020F0502020204030204" pitchFamily="34" charset="0"/>
                <a:cs typeface="Times New Roman" panose="02020603050405020304" pitchFamily="18" charset="0"/>
              </a:rPr>
              <a:t>T</a:t>
            </a:r>
            <a:r>
              <a:rPr lang="el-GR" sz="2000" dirty="0">
                <a:effectLst/>
                <a:latin typeface="Calibri" panose="020F0502020204030204" pitchFamily="34" charset="0"/>
                <a:ea typeface="Calibri" panose="020F0502020204030204" pitchFamily="34" charset="0"/>
                <a:cs typeface="Times New Roman" panose="02020603050405020304" pitchFamily="18" charset="0"/>
              </a:rPr>
              <a:t>ο άγχος προκαλείται στο παιδί από την απουσία του προσώπου για</a:t>
            </a:r>
            <a:r>
              <a:rPr lang="el-GR" sz="2000" b="1" dirty="0">
                <a:effectLst/>
                <a:latin typeface="Calibri" panose="020F0502020204030204" pitchFamily="34" charset="0"/>
                <a:ea typeface="Calibri" panose="020F0502020204030204" pitchFamily="34" charset="0"/>
                <a:cs typeface="Times New Roman" panose="02020603050405020304" pitchFamily="18" charset="0"/>
              </a:rPr>
              <a:t> το </a:t>
            </a:r>
            <a:r>
              <a:rPr lang="el-GR" sz="2000" dirty="0">
                <a:effectLst/>
                <a:latin typeface="Calibri" panose="020F0502020204030204" pitchFamily="34" charset="0"/>
                <a:ea typeface="Calibri" panose="020F0502020204030204" pitchFamily="34" charset="0"/>
                <a:cs typeface="Times New Roman" panose="02020603050405020304" pitchFamily="18" charset="0"/>
              </a:rPr>
              <a:t>οποίο νιώθει αγάπη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 λαχτάρα</a:t>
            </a:r>
            <a:r>
              <a:rPr lang="el-GR" sz="2000" dirty="0">
                <a:effectLst/>
                <a:latin typeface="Calibri" panose="020F0502020204030204" pitchFamily="34" charset="0"/>
                <a:ea typeface="Calibri" panose="020F0502020204030204" pitchFamily="34" charset="0"/>
                <a:cs typeface="Times New Roman" panose="02020603050405020304" pitchFamily="18" charset="0"/>
              </a:rPr>
              <a:t>. Περιγράφοντας τον θεμελιώδη φόβο απώλειας του βρέφους, αναφέρει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ότι </a:t>
            </a:r>
            <a:r>
              <a:rPr lang="el-GR" sz="2000" dirty="0">
                <a:effectLst/>
                <a:latin typeface="Calibri" panose="020F0502020204030204" pitchFamily="34" charset="0"/>
                <a:ea typeface="Calibri" panose="020F0502020204030204" pitchFamily="34" charset="0"/>
                <a:cs typeface="Times New Roman" panose="02020603050405020304" pitchFamily="18" charset="0"/>
              </a:rPr>
              <a:t>το βρέφος δεν μπορεί ακόμη να διακρίνει ανάμεσα σε προσωρινή απουσία και μόνιμη απώλεια. Μόλις αισθανθεί την απουσία της μητέρας του συμπεριφέρεται σαν να μην επρόκειτο να την ξαναδεί ποτέ. Τα επαναλαμβανόμενα παρηγορητικά βιώματα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περί </a:t>
            </a:r>
            <a:r>
              <a:rPr lang="el-GR" sz="2000" dirty="0">
                <a:effectLst/>
                <a:latin typeface="Calibri" panose="020F0502020204030204" pitchFamily="34" charset="0"/>
                <a:ea typeface="Calibri" panose="020F0502020204030204" pitchFamily="34" charset="0"/>
                <a:cs typeface="Times New Roman" panose="02020603050405020304" pitchFamily="18" charset="0"/>
              </a:rPr>
              <a:t>του αντιθέτου είναι αναγκαία προτού μάθει ότι η εξαφάνιση της συνήθως ακολουθείται από την επανεμφάνιση της. </a:t>
            </a:r>
          </a:p>
          <a:p>
            <a:pPr algn="just">
              <a:lnSpc>
                <a:spcPct val="107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Για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τον </a:t>
            </a:r>
            <a:r>
              <a:rPr lang="el-GR" sz="2000" dirty="0">
                <a:effectLst/>
                <a:latin typeface="Calibri" panose="020F0502020204030204" pitchFamily="34" charset="0"/>
                <a:ea typeface="Calibri" panose="020F0502020204030204" pitchFamily="34" charset="0"/>
                <a:cs typeface="Times New Roman" panose="02020603050405020304" pitchFamily="18" charset="0"/>
              </a:rPr>
              <a:t>φόβο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της </a:t>
            </a:r>
            <a:r>
              <a:rPr lang="el-GR" sz="2000" dirty="0">
                <a:effectLst/>
                <a:latin typeface="Calibri" panose="020F0502020204030204" pitchFamily="34" charset="0"/>
                <a:ea typeface="Calibri" panose="020F0502020204030204" pitchFamily="34" charset="0"/>
                <a:cs typeface="Times New Roman" panose="02020603050405020304" pitchFamily="18" charset="0"/>
              </a:rPr>
              <a:t>απώλειας της αγάπης αναφέρει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ότι είναι </a:t>
            </a:r>
            <a:r>
              <a:rPr lang="el-GR" sz="2000" dirty="0">
                <a:effectLst/>
                <a:latin typeface="Calibri" panose="020F0502020204030204" pitchFamily="34" charset="0"/>
                <a:ea typeface="Calibri" panose="020F0502020204030204" pitchFamily="34" charset="0"/>
                <a:cs typeface="Times New Roman" panose="02020603050405020304" pitchFamily="18" charset="0"/>
              </a:rPr>
              <a:t>μια μεταγενέστερη προέκταση </a:t>
            </a:r>
            <a:r>
              <a:rPr lang="el-GR" sz="2000" b="1" dirty="0">
                <a:effectLst/>
                <a:latin typeface="Calibri" panose="020F0502020204030204" pitchFamily="34" charset="0"/>
                <a:ea typeface="Calibri" panose="020F0502020204030204" pitchFamily="34" charset="0"/>
                <a:cs typeface="Times New Roman" panose="02020603050405020304" pitchFamily="18" charset="0"/>
              </a:rPr>
              <a:t>του άγχους του βρέφους,</a:t>
            </a:r>
            <a:r>
              <a:rPr lang="el-GR" sz="2000" dirty="0">
                <a:effectLst/>
                <a:latin typeface="Calibri" panose="020F0502020204030204" pitchFamily="34" charset="0"/>
                <a:ea typeface="Calibri" panose="020F0502020204030204" pitchFamily="34" charset="0"/>
                <a:cs typeface="Times New Roman" panose="02020603050405020304" pitchFamily="18" charset="0"/>
              </a:rPr>
              <a:t> αν το βρέφος  διαπιστώσει ότι η μητέρα του είναι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απούσα (</a:t>
            </a:r>
            <a:r>
              <a:rPr lang="el-GR" sz="2000" dirty="0" err="1" smtClean="0">
                <a:effectLst/>
                <a:latin typeface="Calibri" panose="020F0502020204030204" pitchFamily="34" charset="0"/>
                <a:ea typeface="Calibri" panose="020F0502020204030204" pitchFamily="34" charset="0"/>
                <a:cs typeface="Times New Roman" panose="02020603050405020304" pitchFamily="18" charset="0"/>
              </a:rPr>
              <a:t>δλδ</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 μια πραγματική </a:t>
            </a:r>
            <a:r>
              <a:rPr lang="el-GR" sz="2000" dirty="0">
                <a:effectLst/>
                <a:latin typeface="Calibri" panose="020F0502020204030204" pitchFamily="34" charset="0"/>
                <a:ea typeface="Calibri" panose="020F0502020204030204" pitchFamily="34" charset="0"/>
                <a:cs typeface="Times New Roman" panose="02020603050405020304" pitchFamily="18" charset="0"/>
              </a:rPr>
              <a:t>κατάσταση κινδύνου που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υποδηλώνεται το </a:t>
            </a:r>
            <a:r>
              <a:rPr lang="el-GR" sz="2000" dirty="0">
                <a:effectLst/>
                <a:latin typeface="Calibri" panose="020F0502020204030204" pitchFamily="34" charset="0"/>
                <a:ea typeface="Calibri" panose="020F0502020204030204" pitchFamily="34" charset="0"/>
                <a:cs typeface="Times New Roman" panose="02020603050405020304" pitchFamily="18" charset="0"/>
              </a:rPr>
              <a:t>άγχος</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 Αυτό </a:t>
            </a:r>
            <a:r>
              <a:rPr lang="el-GR" sz="2000" dirty="0">
                <a:effectLst/>
                <a:latin typeface="Calibri" panose="020F0502020204030204" pitchFamily="34" charset="0"/>
                <a:ea typeface="Calibri" panose="020F0502020204030204" pitchFamily="34" charset="0"/>
                <a:cs typeface="Times New Roman" panose="02020603050405020304" pitchFamily="18" charset="0"/>
              </a:rPr>
              <a:t>σημαίνει ότι δεν είναι πλέον σίγουρο για την ικανοποίηση των αναγκών του και εκτίθεται στα πιο βασανιστικά αισθήματα έντασης. </a:t>
            </a:r>
          </a:p>
          <a:p>
            <a:endParaRPr lang="el-GR" dirty="0"/>
          </a:p>
        </p:txBody>
      </p:sp>
    </p:spTree>
    <p:extLst>
      <p:ext uri="{BB962C8B-B14F-4D97-AF65-F5344CB8AC3E}">
        <p14:creationId xmlns:p14="http://schemas.microsoft.com/office/powerpoint/2010/main" xmlns="" val="105885661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4CC465C9-AD46-4217-A210-0837D82BED85}"/>
              </a:ext>
            </a:extLst>
          </p:cNvPr>
          <p:cNvSpPr>
            <a:spLocks noGrp="1"/>
          </p:cNvSpPr>
          <p:nvPr>
            <p:ph idx="4294967295"/>
          </p:nvPr>
        </p:nvSpPr>
        <p:spPr>
          <a:xfrm>
            <a:off x="1902669" y="716063"/>
            <a:ext cx="9594850" cy="5667375"/>
          </a:xfrm>
        </p:spPr>
        <p:txBody>
          <a:bodyPr>
            <a:normAutofit/>
          </a:bodyPr>
          <a:lstStyle/>
          <a:p>
            <a:r>
              <a:rPr lang="el-GR" sz="2000" dirty="0">
                <a:effectLst/>
                <a:latin typeface="Calibri" panose="020F0502020204030204" pitchFamily="34" charset="0"/>
                <a:ea typeface="Calibri" panose="020F0502020204030204" pitchFamily="34" charset="0"/>
                <a:cs typeface="Times New Roman" panose="02020603050405020304" pitchFamily="18" charset="0"/>
              </a:rPr>
              <a:t>Για το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νευρωτικό </a:t>
            </a:r>
            <a:r>
              <a:rPr lang="el-GR" sz="2000" dirty="0">
                <a:effectLst/>
                <a:latin typeface="Calibri" panose="020F0502020204030204" pitchFamily="34" charset="0"/>
                <a:ea typeface="Calibri" panose="020F0502020204030204" pitchFamily="34" charset="0"/>
                <a:cs typeface="Times New Roman" panose="02020603050405020304" pitchFamily="18" charset="0"/>
              </a:rPr>
              <a:t>άγχος </a:t>
            </a:r>
            <a:r>
              <a:rPr lang="el-GR" sz="2000" dirty="0" smtClean="0">
                <a:effectLst/>
                <a:latin typeface="Calibri" panose="020F0502020204030204" pitchFamily="34" charset="0"/>
                <a:ea typeface="Calibri" panose="020F0502020204030204" pitchFamily="34" charset="0"/>
                <a:cs typeface="Times New Roman" panose="02020603050405020304" pitchFamily="18" charset="0"/>
              </a:rPr>
              <a:t>της νηπιακής ηλικίας, </a:t>
            </a:r>
            <a:r>
              <a:rPr lang="el-GR" sz="2000" dirty="0">
                <a:effectLst/>
                <a:latin typeface="Calibri" panose="020F0502020204030204" pitchFamily="34" charset="0"/>
                <a:ea typeface="Calibri" panose="020F0502020204030204" pitchFamily="34" charset="0"/>
                <a:cs typeface="Times New Roman" panose="02020603050405020304" pitchFamily="18" charset="0"/>
              </a:rPr>
              <a:t>αναφέρει δυο κύριες πηγές φόβου απώλειας του βρέφους: </a:t>
            </a: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buNone/>
            </a:pPr>
            <a:r>
              <a:rPr lang="el-GR" sz="2000" b="1" dirty="0" smtClean="0">
                <a:latin typeface="Calibri" panose="020F0502020204030204" pitchFamily="34" charset="0"/>
                <a:ea typeface="Calibri" panose="020F0502020204030204" pitchFamily="34" charset="0"/>
                <a:cs typeface="Times New Roman" panose="02020603050405020304" pitchFamily="18" charset="0"/>
              </a:rPr>
              <a:t>      α</a:t>
            </a:r>
            <a:r>
              <a:rPr lang="el-GR" sz="2000" b="1" dirty="0" smtClean="0">
                <a:latin typeface="Calibri" panose="020F0502020204030204" pitchFamily="34" charset="0"/>
                <a:ea typeface="Calibri" panose="020F0502020204030204" pitchFamily="34" charset="0"/>
                <a:cs typeface="Times New Roman" panose="02020603050405020304" pitchFamily="18" charset="0"/>
              </a:rPr>
              <a:t>) </a:t>
            </a:r>
            <a:r>
              <a:rPr lang="el-GR" sz="2000" dirty="0" smtClean="0">
                <a:latin typeface="Calibri" panose="020F0502020204030204" pitchFamily="34" charset="0"/>
                <a:ea typeface="Calibri" panose="020F0502020204030204" pitchFamily="34" charset="0"/>
                <a:cs typeface="Times New Roman" panose="02020603050405020304" pitchFamily="18" charset="0"/>
              </a:rPr>
              <a:t>την πλήρη εξάρτηση του παιδιού από την μητέρα για την ικανοποίηση των αναγκών και την ανακούφιση της έντασης </a:t>
            </a:r>
            <a:r>
              <a:rPr lang="el-GR" sz="2000" b="1" dirty="0" smtClean="0">
                <a:latin typeface="Calibri" panose="020F0502020204030204" pitchFamily="34" charset="0"/>
                <a:ea typeface="Calibri" panose="020F0502020204030204" pitchFamily="34" charset="0"/>
                <a:cs typeface="Times New Roman" panose="02020603050405020304" pitchFamily="18" charset="0"/>
              </a:rPr>
              <a:t>(αντικειμενικό</a:t>
            </a:r>
            <a:r>
              <a:rPr lang="el-GR" sz="2000" dirty="0" smtClean="0">
                <a:latin typeface="Calibri" panose="020F0502020204030204" pitchFamily="34" charset="0"/>
                <a:ea typeface="Calibri" panose="020F0502020204030204" pitchFamily="34" charset="0"/>
                <a:cs typeface="Times New Roman" panose="02020603050405020304" pitchFamily="18" charset="0"/>
              </a:rPr>
              <a:t> </a:t>
            </a:r>
            <a:r>
              <a:rPr lang="el-GR" sz="2000" b="1" dirty="0" smtClean="0">
                <a:latin typeface="Calibri" panose="020F0502020204030204" pitchFamily="34" charset="0"/>
                <a:ea typeface="Calibri" panose="020F0502020204030204" pitchFamily="34" charset="0"/>
                <a:cs typeface="Times New Roman" panose="02020603050405020304" pitchFamily="18" charset="0"/>
              </a:rPr>
              <a:t>άγχος)</a:t>
            </a:r>
            <a:r>
              <a:rPr lang="el-GR" sz="2000" dirty="0" smtClean="0">
                <a:latin typeface="Calibri" panose="020F0502020204030204" pitchFamily="34" charset="0"/>
                <a:ea typeface="Calibri" panose="020F0502020204030204" pitchFamily="34" charset="0"/>
                <a:cs typeface="Times New Roman" panose="02020603050405020304" pitchFamily="18" charset="0"/>
              </a:rPr>
              <a:t> και </a:t>
            </a:r>
          </a:p>
          <a:p>
            <a:pPr>
              <a:buNone/>
            </a:pPr>
            <a:r>
              <a:rPr lang="el-GR" sz="2000" b="1" dirty="0" smtClean="0">
                <a:latin typeface="Calibri" panose="020F0502020204030204" pitchFamily="34" charset="0"/>
                <a:ea typeface="Calibri" panose="020F0502020204030204" pitchFamily="34" charset="0"/>
                <a:cs typeface="Times New Roman" panose="02020603050405020304" pitchFamily="18" charset="0"/>
              </a:rPr>
              <a:t>      β) </a:t>
            </a:r>
            <a:r>
              <a:rPr lang="el-GR" sz="2000" dirty="0" smtClean="0">
                <a:latin typeface="Calibri" panose="020F0502020204030204" pitchFamily="34" charset="0"/>
                <a:ea typeface="Calibri" panose="020F0502020204030204" pitchFamily="34" charset="0"/>
                <a:cs typeface="Times New Roman" panose="02020603050405020304" pitchFamily="18" charset="0"/>
              </a:rPr>
              <a:t>το άγχος που </a:t>
            </a:r>
            <a:r>
              <a:rPr lang="el-GR" sz="2000" dirty="0" err="1" smtClean="0">
                <a:latin typeface="Calibri" panose="020F0502020204030204" pitchFamily="34" charset="0"/>
                <a:ea typeface="Calibri" panose="020F0502020204030204" pitchFamily="34" charset="0"/>
                <a:cs typeface="Times New Roman" panose="02020603050405020304" pitchFamily="18" charset="0"/>
              </a:rPr>
              <a:t>προέχεται</a:t>
            </a:r>
            <a:r>
              <a:rPr lang="el-GR" sz="2000" dirty="0" smtClean="0">
                <a:latin typeface="Calibri" panose="020F0502020204030204" pitchFamily="34" charset="0"/>
                <a:ea typeface="Calibri" panose="020F0502020204030204" pitchFamily="34" charset="0"/>
                <a:cs typeface="Times New Roman" panose="02020603050405020304" pitchFamily="18" charset="0"/>
              </a:rPr>
              <a:t> από την ανησυχία του βρέφους ότι η αγαπημένη</a:t>
            </a:r>
            <a:r>
              <a:rPr lang="el-GR" sz="2000" b="1" dirty="0" smtClean="0">
                <a:latin typeface="Calibri" panose="020F0502020204030204" pitchFamily="34" charset="0"/>
                <a:ea typeface="Calibri" panose="020F0502020204030204" pitchFamily="34" charset="0"/>
                <a:cs typeface="Times New Roman" panose="02020603050405020304" pitchFamily="18" charset="0"/>
              </a:rPr>
              <a:t> </a:t>
            </a:r>
            <a:r>
              <a:rPr lang="el-GR" sz="2000" dirty="0" smtClean="0">
                <a:latin typeface="Calibri" panose="020F0502020204030204" pitchFamily="34" charset="0"/>
                <a:ea typeface="Calibri" panose="020F0502020204030204" pitchFamily="34" charset="0"/>
                <a:cs typeface="Times New Roman" panose="02020603050405020304" pitchFamily="18" charset="0"/>
              </a:rPr>
              <a:t>του μητέρα</a:t>
            </a:r>
            <a:r>
              <a:rPr lang="el-GR" sz="2000" b="1" dirty="0" smtClean="0">
                <a:latin typeface="Calibri" panose="020F0502020204030204" pitchFamily="34" charset="0"/>
                <a:ea typeface="Calibri" panose="020F0502020204030204" pitchFamily="34" charset="0"/>
                <a:cs typeface="Times New Roman" panose="02020603050405020304" pitchFamily="18" charset="0"/>
              </a:rPr>
              <a:t> </a:t>
            </a:r>
            <a:r>
              <a:rPr lang="el-GR" sz="2000" dirty="0" smtClean="0">
                <a:latin typeface="Calibri" panose="020F0502020204030204" pitchFamily="34" charset="0"/>
                <a:ea typeface="Calibri" panose="020F0502020204030204" pitchFamily="34" charset="0"/>
                <a:cs typeface="Times New Roman" panose="02020603050405020304" pitchFamily="18" charset="0"/>
              </a:rPr>
              <a:t>έχει καταστραφεί από τις σαδιστικές ορμές του ή διατρέχει τον κίνδυνο να καταστραφεί </a:t>
            </a:r>
            <a:r>
              <a:rPr lang="el-GR" sz="2000" b="1" dirty="0" smtClean="0">
                <a:latin typeface="Calibri" panose="020F0502020204030204" pitchFamily="34" charset="0"/>
                <a:ea typeface="Calibri" panose="020F0502020204030204" pitchFamily="34" charset="0"/>
                <a:cs typeface="Times New Roman" panose="02020603050405020304" pitchFamily="18" charset="0"/>
              </a:rPr>
              <a:t>(νευρωτικό άγχος).</a:t>
            </a:r>
            <a:r>
              <a:rPr lang="el-GR" sz="2000" dirty="0" smtClean="0">
                <a:latin typeface="Calibri" panose="020F0502020204030204" pitchFamily="34" charset="0"/>
                <a:ea typeface="Calibri" panose="020F0502020204030204" pitchFamily="34" charset="0"/>
                <a:cs typeface="Times New Roman" panose="02020603050405020304" pitchFamily="18" charset="0"/>
              </a:rPr>
              <a:t> </a:t>
            </a:r>
          </a:p>
          <a:p>
            <a:pPr>
              <a:buNone/>
            </a:pP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000" dirty="0" smtClean="0">
                <a:latin typeface="Calibri" panose="020F0502020204030204" pitchFamily="34" charset="0"/>
                <a:ea typeface="Calibri" panose="020F0502020204030204" pitchFamily="34" charset="0"/>
                <a:cs typeface="Times New Roman" panose="02020603050405020304" pitchFamily="18" charset="0"/>
              </a:rPr>
              <a:t>Μεταξύ </a:t>
            </a:r>
            <a:r>
              <a:rPr lang="el-GR" sz="2000" dirty="0" smtClean="0">
                <a:latin typeface="Calibri" panose="020F0502020204030204" pitchFamily="34" charset="0"/>
                <a:ea typeface="Calibri" panose="020F0502020204030204" pitchFamily="34" charset="0"/>
                <a:cs typeface="Times New Roman" panose="02020603050405020304" pitchFamily="18" charset="0"/>
              </a:rPr>
              <a:t>του αντικειμενικού και του νευρωτικού άγχους υπάρχει μια συνεχή αλληλεπίδραση. Αν η σύνδεση του εξωτερικού κινδύνου με τον  εσωτερικό συνδέεται εξαρχής, από το ένστικτο θανάτου, καμιά κατάσταση κινδύνου που εμφανίζεται από εξωτερικές πηγές δεν θα μπορούσε ποτέ να βιωθεί από το μικρό παιδί ως καθαρά εξωτερικός και γνωστός κίνδυνος. Το βρέφος και όχι μόνο δεν μπορεί να κάνει μια σαφή διαφοροποίηση, γιατί αυτή η αλληλεπίδραση εξωτερικών και εσωτερικών καταστάσεων κινδύνου επιμένουν σε όλη τη διάρκεια της ζωής.</a:t>
            </a:r>
          </a:p>
          <a:p>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el-GR" sz="2000"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xmlns="" val="3710457947"/>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C4B3F814-5665-48D4-90E3-2355C3C61CDB}"/>
              </a:ext>
            </a:extLst>
          </p:cNvPr>
          <p:cNvSpPr>
            <a:spLocks noGrp="1"/>
          </p:cNvSpPr>
          <p:nvPr>
            <p:ph type="title"/>
          </p:nvPr>
        </p:nvSpPr>
        <p:spPr/>
        <p:txBody>
          <a:bodyPr/>
          <a:lstStyle/>
          <a:p>
            <a:r>
              <a:rPr lang="el-GR" sz="3200" b="1" dirty="0">
                <a:effectLst/>
                <a:latin typeface="Calibri" panose="020F0502020204030204" pitchFamily="34" charset="0"/>
                <a:ea typeface="Calibri" panose="020F0502020204030204" pitchFamily="34" charset="0"/>
                <a:cs typeface="Times New Roman" panose="02020603050405020304" pitchFamily="18" charset="0"/>
              </a:rPr>
              <a:t>Μ. </a:t>
            </a:r>
            <a:r>
              <a:rPr lang="el-GR" sz="3200" b="1" dirty="0" smtClean="0">
                <a:effectLst/>
                <a:latin typeface="Calibri" panose="020F0502020204030204" pitchFamily="34" charset="0"/>
                <a:ea typeface="Calibri" panose="020F0502020204030204" pitchFamily="34" charset="0"/>
                <a:cs typeface="Times New Roman" panose="02020603050405020304" pitchFamily="18" charset="0"/>
              </a:rPr>
              <a:t>ΚΛΑΙΝ </a:t>
            </a:r>
            <a:r>
              <a:rPr lang="el-GR" sz="1800" dirty="0" smtClean="0">
                <a:latin typeface="Calibri" panose="020F0502020204030204" pitchFamily="34" charset="0"/>
                <a:ea typeface="Calibri" panose="020F0502020204030204" pitchFamily="34" charset="0"/>
                <a:cs typeface="Times New Roman" panose="02020603050405020304" pitchFamily="18" charset="0"/>
              </a:rPr>
              <a:t>(</a:t>
            </a:r>
            <a:r>
              <a:rPr lang="el-GR" sz="1800" b="1" dirty="0" smtClean="0">
                <a:solidFill>
                  <a:srgbClr val="FF0000"/>
                </a:solidFill>
                <a:latin typeface="Calibri" panose="020F0502020204030204" pitchFamily="34" charset="0"/>
                <a:ea typeface="Calibri" panose="020F0502020204030204" pitchFamily="34" charset="0"/>
                <a:cs typeface="Times New Roman" panose="02020603050405020304" pitchFamily="18" charset="0"/>
              </a:rPr>
              <a:t>3</a:t>
            </a:r>
            <a:r>
              <a:rPr lang="el-GR" sz="1800" dirty="0" smtClean="0">
                <a:latin typeface="Calibri" panose="020F0502020204030204" pitchFamily="34" charset="0"/>
                <a:ea typeface="Calibri" panose="020F0502020204030204" pitchFamily="34" charset="0"/>
                <a:cs typeface="Times New Roman" panose="02020603050405020304" pitchFamily="18" charset="0"/>
              </a:rPr>
              <a:t>)</a:t>
            </a:r>
            <a:r>
              <a:rPr lang="el-GR" sz="1800" dirty="0">
                <a:effectLst/>
                <a:latin typeface="Calibri" panose="020F0502020204030204" pitchFamily="34" charset="0"/>
                <a:ea typeface="Calibri" panose="020F0502020204030204" pitchFamily="34" charset="0"/>
                <a:cs typeface="Times New Roman" panose="02020603050405020304" pitchFamily="18" charset="0"/>
              </a:rPr>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 id="{DD99A325-10EE-4181-85AF-3C19247571BB}"/>
              </a:ext>
            </a:extLst>
          </p:cNvPr>
          <p:cNvSpPr>
            <a:spLocks noGrp="1"/>
          </p:cNvSpPr>
          <p:nvPr>
            <p:ph idx="1"/>
          </p:nvPr>
        </p:nvSpPr>
        <p:spPr>
          <a:xfrm>
            <a:off x="2223911" y="1219200"/>
            <a:ext cx="9280701" cy="5328356"/>
          </a:xfrm>
        </p:spPr>
        <p:txBody>
          <a:bodyPr>
            <a:normAutofit lnSpcReduction="10000"/>
          </a:bodyPr>
          <a:lstStyle/>
          <a:p>
            <a:pPr algn="just">
              <a:lnSpc>
                <a:spcPct val="107000"/>
              </a:lnSpc>
              <a:spcAft>
                <a:spcPts val="800"/>
              </a:spcAft>
            </a:pP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Η </a:t>
            </a:r>
            <a:r>
              <a:rPr lang="el-GR" sz="1800" dirty="0">
                <a:effectLst/>
                <a:latin typeface="Calibri" panose="020F0502020204030204" pitchFamily="34" charset="0"/>
                <a:ea typeface="Calibri" panose="020F0502020204030204" pitchFamily="34" charset="0"/>
                <a:cs typeface="Times New Roman" panose="02020603050405020304" pitchFamily="18" charset="0"/>
              </a:rPr>
              <a:t>αντίληψη της εξωτερική πραγματικότητας και των εξωτερικών αντικειμένων από τα μικρά παιδιά συνεχώς επηρεάζεται και χρωματίζεται από τις φαντασιώσεις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τους </a:t>
            </a:r>
            <a:r>
              <a:rPr lang="el-GR" sz="1800" dirty="0">
                <a:effectLst/>
                <a:latin typeface="Calibri" panose="020F0502020204030204" pitchFamily="34" charset="0"/>
                <a:ea typeface="Calibri" panose="020F0502020204030204" pitchFamily="34" charset="0"/>
                <a:cs typeface="Times New Roman" panose="02020603050405020304" pitchFamily="18" charset="0"/>
              </a:rPr>
              <a:t>και σε κάποιο βαθμό συνεχίζεται σε όλη τη διάρκεια της ζωής. Οι εξωτερικές εμπειρίες που εγείρουν άγχος ενεργοποιούν άμεσα ακόμα και σε φυσιολογικούς ανθρώπους </a:t>
            </a:r>
            <a:r>
              <a:rPr lang="el-GR" sz="1800" b="1" dirty="0">
                <a:effectLst/>
                <a:latin typeface="Calibri" panose="020F0502020204030204" pitchFamily="34" charset="0"/>
                <a:ea typeface="Calibri" panose="020F0502020204030204" pitchFamily="34" charset="0"/>
                <a:cs typeface="Times New Roman" panose="02020603050405020304" pitchFamily="18" charset="0"/>
              </a:rPr>
              <a:t>άγχος,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που προέρχεται από </a:t>
            </a:r>
            <a:r>
              <a:rPr lang="el-GR" sz="1800" dirty="0" err="1">
                <a:effectLst/>
                <a:latin typeface="Calibri" panose="020F0502020204030204" pitchFamily="34" charset="0"/>
                <a:ea typeface="Calibri" panose="020F0502020204030204" pitchFamily="34" charset="0"/>
                <a:cs typeface="Times New Roman" panose="02020603050405020304" pitchFamily="18" charset="0"/>
              </a:rPr>
              <a:t>ενδοψυχικές</a:t>
            </a:r>
            <a:r>
              <a:rPr lang="el-GR" sz="1800" dirty="0">
                <a:effectLst/>
                <a:latin typeface="Calibri" panose="020F0502020204030204" pitchFamily="34" charset="0"/>
                <a:ea typeface="Calibri" panose="020F0502020204030204" pitchFamily="34" charset="0"/>
                <a:cs typeface="Times New Roman" panose="02020603050405020304" pitchFamily="18" charset="0"/>
              </a:rPr>
              <a:t> πηγές. Το </a:t>
            </a:r>
            <a:r>
              <a:rPr lang="el-GR" sz="1800" b="1" dirty="0">
                <a:effectLst/>
                <a:latin typeface="Calibri" panose="020F0502020204030204" pitchFamily="34" charset="0"/>
                <a:ea typeface="Calibri" panose="020F0502020204030204" pitchFamily="34" charset="0"/>
                <a:cs typeface="Times New Roman" panose="02020603050405020304" pitchFamily="18" charset="0"/>
              </a:rPr>
              <a:t>άγχος </a:t>
            </a:r>
            <a:r>
              <a:rPr lang="el-GR" sz="1800" dirty="0">
                <a:effectLst/>
                <a:latin typeface="Calibri" panose="020F0502020204030204" pitchFamily="34" charset="0"/>
                <a:ea typeface="Calibri" panose="020F0502020204030204" pitchFamily="34" charset="0"/>
                <a:cs typeface="Times New Roman" panose="02020603050405020304" pitchFamily="18" charset="0"/>
              </a:rPr>
              <a:t>που εγείρεται από την αλληλεπίδραση εξωτερικών και εσωτερικών πηγών, αντιστοιχεί στην αλληλεπίδραση ανάμεσα στην εξωτερική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και στην εσωτερική ψυχική </a:t>
            </a:r>
            <a:r>
              <a:rPr lang="el-GR" sz="1800" dirty="0">
                <a:effectLst/>
                <a:latin typeface="Calibri" panose="020F0502020204030204" pitchFamily="34" charset="0"/>
                <a:ea typeface="Calibri" panose="020F0502020204030204" pitchFamily="34" charset="0"/>
                <a:cs typeface="Times New Roman" panose="02020603050405020304" pitchFamily="18" charset="0"/>
              </a:rPr>
              <a:t>πραγματικότητα. </a:t>
            </a:r>
          </a:p>
          <a:p>
            <a:pPr algn="just">
              <a:lnSpc>
                <a:spcPct val="107000"/>
              </a:lnSpc>
              <a:spcAft>
                <a:spcPts val="80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Αν το </a:t>
            </a:r>
            <a:r>
              <a:rPr lang="el-GR" sz="1800" b="1" dirty="0">
                <a:effectLst/>
                <a:latin typeface="Calibri" panose="020F0502020204030204" pitchFamily="34" charset="0"/>
                <a:ea typeface="Calibri" panose="020F0502020204030204" pitchFamily="34" charset="0"/>
                <a:cs typeface="Times New Roman" panose="02020603050405020304" pitchFamily="18" charset="0"/>
              </a:rPr>
              <a:t>άγχος</a:t>
            </a:r>
            <a:r>
              <a:rPr lang="el-GR" sz="1800" dirty="0">
                <a:effectLst/>
                <a:latin typeface="Calibri" panose="020F0502020204030204" pitchFamily="34" charset="0"/>
                <a:ea typeface="Calibri" panose="020F0502020204030204" pitchFamily="34" charset="0"/>
                <a:cs typeface="Times New Roman" panose="02020603050405020304" pitchFamily="18" charset="0"/>
              </a:rPr>
              <a:t> είναι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νευρωτικό, πρέπει </a:t>
            </a:r>
            <a:r>
              <a:rPr lang="el-GR" sz="1800" dirty="0">
                <a:effectLst/>
                <a:latin typeface="Calibri" panose="020F0502020204030204" pitchFamily="34" charset="0"/>
                <a:ea typeface="Calibri" panose="020F0502020204030204" pitchFamily="34" charset="0"/>
                <a:cs typeface="Times New Roman" panose="02020603050405020304" pitchFamily="18" charset="0"/>
              </a:rPr>
              <a:t>να εξεταστεί η </a:t>
            </a:r>
            <a:r>
              <a:rPr lang="el-GR" dirty="0" smtClean="0">
                <a:latin typeface="Calibri" panose="020F0502020204030204" pitchFamily="34" charset="0"/>
                <a:ea typeface="Calibri" panose="020F0502020204030204" pitchFamily="34" charset="0"/>
                <a:cs typeface="Times New Roman" panose="02020603050405020304" pitchFamily="18" charset="0"/>
              </a:rPr>
              <a:t>ποσότητα του άγχους που προέρχεται από </a:t>
            </a:r>
            <a:r>
              <a:rPr lang="el-GR" sz="1800" dirty="0">
                <a:effectLst/>
                <a:latin typeface="Calibri" panose="020F0502020204030204" pitchFamily="34" charset="0"/>
                <a:ea typeface="Calibri" panose="020F0502020204030204" pitchFamily="34" charset="0"/>
                <a:cs typeface="Times New Roman" panose="02020603050405020304" pitchFamily="18" charset="0"/>
              </a:rPr>
              <a:t>εσωτερικές πηγές. Ο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παράγοντας </a:t>
            </a:r>
            <a:r>
              <a:rPr lang="el-GR" sz="1800" dirty="0">
                <a:effectLst/>
                <a:latin typeface="Calibri" panose="020F0502020204030204" pitchFamily="34" charset="0"/>
                <a:ea typeface="Calibri" panose="020F0502020204030204" pitchFamily="34" charset="0"/>
                <a:cs typeface="Times New Roman" panose="02020603050405020304" pitchFamily="18" charset="0"/>
              </a:rPr>
              <a:t>αυτός συνδέεται με την ικανότητα του εγώ να αναπτύξει επαρκείς άμυνες κατά του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άγχους, </a:t>
            </a:r>
            <a:r>
              <a:rPr lang="el-GR" sz="1800" dirty="0">
                <a:effectLst/>
                <a:latin typeface="Calibri" panose="020F0502020204030204" pitchFamily="34" charset="0"/>
                <a:ea typeface="Calibri" panose="020F0502020204030204" pitchFamily="34" charset="0"/>
                <a:cs typeface="Times New Roman" panose="02020603050405020304" pitchFamily="18" charset="0"/>
              </a:rPr>
              <a:t>με την αναλογία της ισχύος του άγχους προς την ισχύ του εγώ. </a:t>
            </a:r>
          </a:p>
          <a:p>
            <a:pPr algn="just">
              <a:lnSpc>
                <a:spcPct val="107000"/>
              </a:lnSpc>
              <a:spcAft>
                <a:spcPts val="80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Επικεντρώθηκε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στην </a:t>
            </a:r>
            <a:r>
              <a:rPr lang="el-GR" sz="1800" dirty="0">
                <a:effectLst/>
                <a:latin typeface="Calibri" panose="020F0502020204030204" pitchFamily="34" charset="0"/>
                <a:ea typeface="Calibri" panose="020F0502020204030204" pitchFamily="34" charset="0"/>
                <a:cs typeface="Times New Roman" panose="02020603050405020304" pitchFamily="18" charset="0"/>
              </a:rPr>
              <a:t>αιτιότητα του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άγχους και οδηγήθηκε στην </a:t>
            </a:r>
            <a:r>
              <a:rPr lang="el-GR" sz="1800" dirty="0">
                <a:effectLst/>
                <a:latin typeface="Calibri" panose="020F0502020204030204" pitchFamily="34" charset="0"/>
                <a:ea typeface="Calibri" panose="020F0502020204030204" pitchFamily="34" charset="0"/>
                <a:cs typeface="Times New Roman" panose="02020603050405020304" pitchFamily="18" charset="0"/>
              </a:rPr>
              <a:t>κατανόηση της </a:t>
            </a:r>
            <a:r>
              <a:rPr lang="el-GR" sz="1800" b="1" dirty="0">
                <a:effectLst/>
                <a:latin typeface="Calibri" panose="020F0502020204030204" pitchFamily="34" charset="0"/>
                <a:ea typeface="Calibri" panose="020F0502020204030204" pitchFamily="34" charset="0"/>
                <a:cs typeface="Times New Roman" panose="02020603050405020304" pitchFamily="18" charset="0"/>
              </a:rPr>
              <a:t>σχέσης ανάμεσα</a:t>
            </a: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1800" b="1" dirty="0">
                <a:effectLst/>
                <a:latin typeface="Calibri" panose="020F0502020204030204" pitchFamily="34" charset="0"/>
                <a:ea typeface="Calibri" panose="020F0502020204030204" pitchFamily="34" charset="0"/>
                <a:cs typeface="Times New Roman" panose="02020603050405020304" pitchFamily="18" charset="0"/>
              </a:rPr>
              <a:t>στην επιθετικότητα και το </a:t>
            </a:r>
            <a:r>
              <a:rPr lang="el-GR" sz="1800" b="1" dirty="0" smtClean="0">
                <a:effectLst/>
                <a:latin typeface="Calibri" panose="020F0502020204030204" pitchFamily="34" charset="0"/>
                <a:ea typeface="Calibri" panose="020F0502020204030204" pitchFamily="34" charset="0"/>
                <a:cs typeface="Times New Roman" panose="02020603050405020304" pitchFamily="18" charset="0"/>
              </a:rPr>
              <a:t>άγχος που βιώνει κανείς</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1800" dirty="0">
                <a:effectLst/>
                <a:latin typeface="Calibri" panose="020F0502020204030204" pitchFamily="34" charset="0"/>
                <a:ea typeface="Calibri" panose="020F0502020204030204" pitchFamily="34" charset="0"/>
                <a:cs typeface="Times New Roman" panose="02020603050405020304" pitchFamily="18" charset="0"/>
              </a:rPr>
              <a:t>Οι αναλύσεις μικρών παιδιών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(με την τεχνική </a:t>
            </a:r>
            <a:r>
              <a:rPr lang="el-GR" sz="1800" dirty="0">
                <a:effectLst/>
                <a:latin typeface="Calibri" panose="020F0502020204030204" pitchFamily="34" charset="0"/>
                <a:ea typeface="Calibri" panose="020F0502020204030204" pitchFamily="34" charset="0"/>
                <a:cs typeface="Times New Roman" panose="02020603050405020304" pitchFamily="18" charset="0"/>
              </a:rPr>
              <a:t>του παιχνιδιού</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 αποκάλυψαν </a:t>
            </a:r>
            <a:r>
              <a:rPr lang="el-GR" sz="1800" dirty="0">
                <a:effectLst/>
                <a:latin typeface="Calibri" panose="020F0502020204030204" pitchFamily="34" charset="0"/>
                <a:ea typeface="Calibri" panose="020F0502020204030204" pitchFamily="34" charset="0"/>
                <a:cs typeface="Times New Roman" panose="02020603050405020304" pitchFamily="18" charset="0"/>
              </a:rPr>
              <a:t>ότι το άγχος στα μικρά παιδιά μπορεί να ανακουφιστεί μόνο με την ανάλυση των σαδιστικών φαντασιώσεων και των σαδιστικών ορμών </a:t>
            </a:r>
            <a:r>
              <a:rPr lang="el-GR" sz="1800" dirty="0" smtClean="0">
                <a:effectLst/>
                <a:latin typeface="Calibri" panose="020F0502020204030204" pitchFamily="34" charset="0"/>
                <a:ea typeface="Calibri" panose="020F0502020204030204" pitchFamily="34" charset="0"/>
                <a:cs typeface="Times New Roman" panose="02020603050405020304" pitchFamily="18" charset="0"/>
              </a:rPr>
              <a:t>τους, </a:t>
            </a:r>
            <a:r>
              <a:rPr lang="el-GR" sz="1800" dirty="0">
                <a:effectLst/>
                <a:latin typeface="Calibri" panose="020F0502020204030204" pitchFamily="34" charset="0"/>
                <a:ea typeface="Calibri" panose="020F0502020204030204" pitchFamily="34" charset="0"/>
                <a:cs typeface="Times New Roman" panose="02020603050405020304" pitchFamily="18" charset="0"/>
              </a:rPr>
              <a:t>με μια μεγαλύτερη αξιολόγηση του μεριδίου που έχει η επιθετικότητα στο σαδισμό και στην αιτιότητα του άγχους.</a:t>
            </a:r>
          </a:p>
          <a:p>
            <a:endParaRPr lang="el-GR" dirty="0"/>
          </a:p>
        </p:txBody>
      </p:sp>
    </p:spTree>
    <p:extLst>
      <p:ext uri="{BB962C8B-B14F-4D97-AF65-F5344CB8AC3E}">
        <p14:creationId xmlns:p14="http://schemas.microsoft.com/office/powerpoint/2010/main" xmlns="" val="1649327124"/>
      </p:ext>
    </p:extLst>
  </p:cSld>
  <p:clrMapOvr>
    <a:masterClrMapping/>
  </p:clrMapOvr>
  <p:transition spd="slow">
    <p:push dir="u"/>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816AFDC-5B0E-435F-85B0-667A82B4A856}"/>
              </a:ext>
            </a:extLst>
          </p:cNvPr>
          <p:cNvSpPr>
            <a:spLocks noGrp="1"/>
          </p:cNvSpPr>
          <p:nvPr>
            <p:ph type="title"/>
          </p:nvPr>
        </p:nvSpPr>
        <p:spPr>
          <a:xfrm>
            <a:off x="2589212" y="545088"/>
            <a:ext cx="8911687" cy="1280890"/>
          </a:xfrm>
        </p:spPr>
        <p:txBody>
          <a:bodyPr>
            <a:normAutofit fontScale="90000"/>
          </a:bodyPr>
          <a:lstStyle/>
          <a:p>
            <a:r>
              <a:rPr lang="el-GR" sz="1800" dirty="0">
                <a:effectLst/>
                <a:latin typeface="Calibri" panose="020F0502020204030204" pitchFamily="34" charset="0"/>
                <a:ea typeface="Calibri" panose="020F0502020204030204" pitchFamily="34" charset="0"/>
                <a:cs typeface="Times New Roman" panose="02020603050405020304" pitchFamily="18" charset="0"/>
              </a:rPr>
              <a:t> </a:t>
            </a:r>
            <a:r>
              <a:rPr lang="el-GR" sz="3200" b="1" dirty="0">
                <a:effectLst/>
                <a:latin typeface="Calibri" panose="020F0502020204030204" pitchFamily="34" charset="0"/>
                <a:ea typeface="Calibri" panose="020F0502020204030204" pitchFamily="34" charset="0"/>
                <a:cs typeface="Times New Roman" panose="02020603050405020304" pitchFamily="18" charset="0"/>
              </a:rPr>
              <a:t>Συμπεράσματα </a:t>
            </a:r>
            <a:r>
              <a:rPr lang="el-GR" sz="3200" b="1" dirty="0" smtClean="0">
                <a:effectLst/>
                <a:latin typeface="Calibri" panose="020F0502020204030204" pitchFamily="34" charset="0"/>
                <a:ea typeface="Calibri" panose="020F0502020204030204" pitchFamily="34" charset="0"/>
                <a:cs typeface="Times New Roman" panose="02020603050405020304" pitchFamily="18" charset="0"/>
              </a:rPr>
              <a:t/>
            </a:r>
            <a:br>
              <a:rPr lang="el-GR" sz="3200" b="1" dirty="0" smtClean="0">
                <a:effectLst/>
                <a:latin typeface="Calibri" panose="020F0502020204030204" pitchFamily="34" charset="0"/>
                <a:ea typeface="Calibri" panose="020F0502020204030204" pitchFamily="34" charset="0"/>
                <a:cs typeface="Times New Roman" panose="02020603050405020304" pitchFamily="18" charset="0"/>
              </a:rPr>
            </a:br>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a:t>
            </a:r>
            <a:r>
              <a:rPr lang="el-GR" sz="3200" b="1" dirty="0">
                <a:effectLst/>
                <a:latin typeface="Calibri" panose="020F0502020204030204" pitchFamily="34" charset="0"/>
                <a:ea typeface="Calibri" panose="020F0502020204030204" pitchFamily="34" charset="0"/>
                <a:cs typeface="Times New Roman" panose="02020603050405020304" pitchFamily="18" charset="0"/>
              </a:rPr>
              <a:t>Τα Πρώιμα στάδια της οιδιπόδειας σύγκρουσης»</a:t>
            </a:r>
            <a:r>
              <a:rPr lang="el-GR" sz="3200" dirty="0">
                <a:effectLst/>
                <a:latin typeface="Calibri" panose="020F0502020204030204" pitchFamily="34" charset="0"/>
                <a:ea typeface="Calibri" panose="020F0502020204030204" pitchFamily="34" charset="0"/>
                <a:cs typeface="Times New Roman" panose="02020603050405020304" pitchFamily="18" charset="0"/>
              </a:rPr>
              <a:t/>
            </a:r>
            <a:br>
              <a:rPr lang="el-GR" sz="3200" dirty="0">
                <a:effectLst/>
                <a:latin typeface="Calibri" panose="020F0502020204030204" pitchFamily="34" charset="0"/>
                <a:ea typeface="Calibri" panose="020F0502020204030204" pitchFamily="34" charset="0"/>
                <a:cs typeface="Times New Roman" panose="02020603050405020304" pitchFamily="18" charset="0"/>
              </a:rPr>
            </a:br>
            <a:endParaRPr lang="el-GR" sz="3200" dirty="0"/>
          </a:p>
        </p:txBody>
      </p:sp>
      <p:sp>
        <p:nvSpPr>
          <p:cNvPr id="3" name="Θέση περιεχομένου 2">
            <a:extLst>
              <a:ext uri="{FF2B5EF4-FFF2-40B4-BE49-F238E27FC236}">
                <a16:creationId xmlns:a16="http://schemas.microsoft.com/office/drawing/2014/main" xmlns="" id="{F7DDADFB-17BE-4AF7-AF04-6295D9B362CD}"/>
              </a:ext>
            </a:extLst>
          </p:cNvPr>
          <p:cNvSpPr>
            <a:spLocks noGrp="1"/>
          </p:cNvSpPr>
          <p:nvPr>
            <p:ph idx="1"/>
          </p:nvPr>
        </p:nvSpPr>
        <p:spPr>
          <a:xfrm>
            <a:off x="2291787" y="2534856"/>
            <a:ext cx="7836061" cy="3599726"/>
          </a:xfrm>
        </p:spPr>
        <p:txBody>
          <a:bodyPr>
            <a:normAutofit fontScale="70000" lnSpcReduction="20000"/>
          </a:bodyPr>
          <a:lstStyle/>
          <a:p>
            <a:pPr algn="just">
              <a:lnSpc>
                <a:spcPct val="107000"/>
              </a:lnSpc>
              <a:spcAft>
                <a:spcPts val="800"/>
              </a:spcAft>
            </a:pPr>
            <a:r>
              <a:rPr lang="el-GR" sz="2800" dirty="0">
                <a:effectLst/>
                <a:latin typeface="Calibri" panose="020F0502020204030204" pitchFamily="34" charset="0"/>
                <a:ea typeface="Calibri" panose="020F0502020204030204" pitchFamily="34" charset="0"/>
                <a:cs typeface="Times New Roman" panose="02020603050405020304" pitchFamily="18" charset="0"/>
              </a:rPr>
              <a:t>Τόσο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στη φυσιολογική </a:t>
            </a:r>
            <a:r>
              <a:rPr lang="el-GR" sz="2800" dirty="0">
                <a:effectLst/>
                <a:latin typeface="Calibri" panose="020F0502020204030204" pitchFamily="34" charset="0"/>
                <a:ea typeface="Calibri" panose="020F0502020204030204" pitchFamily="34" charset="0"/>
                <a:cs typeface="Times New Roman" panose="02020603050405020304" pitchFamily="18" charset="0"/>
              </a:rPr>
              <a:t>όσο και στην παθολογική ανάπτυξη του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παιδιού, </a:t>
            </a:r>
            <a:r>
              <a:rPr lang="el-GR" sz="2800" dirty="0">
                <a:effectLst/>
                <a:latin typeface="Calibri" panose="020F0502020204030204" pitchFamily="34" charset="0"/>
                <a:ea typeface="Calibri" panose="020F0502020204030204" pitchFamily="34" charset="0"/>
                <a:cs typeface="Times New Roman" panose="02020603050405020304" pitchFamily="18" charset="0"/>
              </a:rPr>
              <a:t>το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άγχος και η ενοχή</a:t>
            </a:r>
            <a:r>
              <a:rPr lang="el-GR" sz="2800" dirty="0">
                <a:effectLst/>
                <a:latin typeface="Calibri" panose="020F0502020204030204" pitchFamily="34" charset="0"/>
                <a:ea typeface="Calibri" panose="020F0502020204030204" pitchFamily="34" charset="0"/>
                <a:cs typeface="Times New Roman" panose="02020603050405020304" pitchFamily="18" charset="0"/>
              </a:rPr>
              <a:t>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που εμφανίζονται </a:t>
            </a:r>
            <a:r>
              <a:rPr lang="el-GR" sz="2800" dirty="0">
                <a:effectLst/>
                <a:latin typeface="Calibri" panose="020F0502020204030204" pitchFamily="34" charset="0"/>
                <a:ea typeface="Calibri" panose="020F0502020204030204" pitchFamily="34" charset="0"/>
                <a:cs typeface="Times New Roman" panose="02020603050405020304" pitchFamily="18" charset="0"/>
              </a:rPr>
              <a:t>κατά τη διάρκεια του πρώτου χρόνου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ζωής, </a:t>
            </a:r>
            <a:r>
              <a:rPr lang="el-GR" sz="2800" dirty="0">
                <a:effectLst/>
                <a:latin typeface="Calibri" panose="020F0502020204030204" pitchFamily="34" charset="0"/>
                <a:ea typeface="Calibri" panose="020F0502020204030204" pitchFamily="34" charset="0"/>
                <a:cs typeface="Times New Roman" panose="02020603050405020304" pitchFamily="18" charset="0"/>
              </a:rPr>
              <a:t>συνδέονται στενά με τις διαδικασίες </a:t>
            </a:r>
            <a:r>
              <a:rPr lang="el-GR" sz="2800" dirty="0" err="1">
                <a:effectLst/>
                <a:latin typeface="Calibri" panose="020F0502020204030204" pitchFamily="34" charset="0"/>
                <a:ea typeface="Calibri" panose="020F0502020204030204" pitchFamily="34" charset="0"/>
                <a:cs typeface="Times New Roman" panose="02020603050405020304" pitchFamily="18" charset="0"/>
              </a:rPr>
              <a:t>ενδοβολής</a:t>
            </a:r>
            <a:r>
              <a:rPr lang="el-GR" sz="2800" dirty="0">
                <a:effectLst/>
                <a:latin typeface="Calibri" panose="020F0502020204030204" pitchFamily="34" charset="0"/>
                <a:ea typeface="Calibri" panose="020F0502020204030204" pitchFamily="34" charset="0"/>
                <a:cs typeface="Times New Roman" panose="02020603050405020304" pitchFamily="18" charset="0"/>
              </a:rPr>
              <a:t> και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προβολής, </a:t>
            </a:r>
            <a:r>
              <a:rPr lang="el-GR" sz="2800" dirty="0">
                <a:effectLst/>
                <a:latin typeface="Calibri" panose="020F0502020204030204" pitchFamily="34" charset="0"/>
                <a:ea typeface="Calibri" panose="020F0502020204030204" pitchFamily="34" charset="0"/>
                <a:cs typeface="Times New Roman" panose="02020603050405020304" pitchFamily="18" charset="0"/>
              </a:rPr>
              <a:t>με τα πρώτα στάδια ανάπτυξης του υπερεγώ και του οιδιπόδειου συμπλέγματος. Σε αυτά τα άγχη η επιθετικότητα και οι άμυνες εναντίον της είναι υψίστης σημασίας .</a:t>
            </a:r>
          </a:p>
          <a:p>
            <a:pPr algn="just">
              <a:lnSpc>
                <a:spcPct val="107000"/>
              </a:lnSpc>
              <a:spcAft>
                <a:spcPts val="800"/>
              </a:spcAft>
            </a:pPr>
            <a:r>
              <a:rPr lang="el-GR" sz="2800" dirty="0">
                <a:effectLst/>
                <a:latin typeface="Calibri" panose="020F0502020204030204" pitchFamily="34" charset="0"/>
                <a:ea typeface="Calibri" panose="020F0502020204030204" pitchFamily="34" charset="0"/>
                <a:cs typeface="Times New Roman" panose="02020603050405020304" pitchFamily="18" charset="0"/>
              </a:rPr>
              <a:t>Το 1927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οι ψυχαναλυτές </a:t>
            </a:r>
            <a:r>
              <a:rPr lang="el-GR" sz="2800" dirty="0">
                <a:effectLst/>
                <a:latin typeface="Calibri" panose="020F0502020204030204" pitchFamily="34" charset="0"/>
                <a:ea typeface="Calibri" panose="020F0502020204030204" pitchFamily="34" charset="0"/>
                <a:cs typeface="Times New Roman" panose="02020603050405020304" pitchFamily="18" charset="0"/>
              </a:rPr>
              <a:t>από την </a:t>
            </a:r>
            <a:r>
              <a:rPr lang="el-GR" sz="2800" b="1" dirty="0">
                <a:effectLst/>
                <a:latin typeface="Calibri" panose="020F0502020204030204" pitchFamily="34" charset="0"/>
                <a:ea typeface="Calibri" panose="020F0502020204030204" pitchFamily="34" charset="0"/>
                <a:cs typeface="Times New Roman" panose="02020603050405020304" pitchFamily="18" charset="0"/>
              </a:rPr>
              <a:t>Βρετανική Ψυχαναλυτική Εταιρεία</a:t>
            </a:r>
            <a:r>
              <a:rPr lang="el-GR" sz="2800" dirty="0">
                <a:effectLst/>
                <a:latin typeface="Calibri" panose="020F0502020204030204" pitchFamily="34" charset="0"/>
                <a:ea typeface="Calibri" panose="020F0502020204030204" pitchFamily="34" charset="0"/>
                <a:cs typeface="Times New Roman" panose="02020603050405020304" pitchFamily="18" charset="0"/>
              </a:rPr>
              <a:t> συνέβαλαν στην κατανόηση και φώτισαν πληρέστερα την αλληλεπίδραση του ενστίκτου ζωής και θανάτου, καθώς και το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ρόλο </a:t>
            </a:r>
            <a:r>
              <a:rPr lang="el-GR" sz="2800" dirty="0">
                <a:effectLst/>
                <a:latin typeface="Calibri" panose="020F0502020204030204" pitchFamily="34" charset="0"/>
                <a:ea typeface="Calibri" panose="020F0502020204030204" pitchFamily="34" charset="0"/>
                <a:cs typeface="Times New Roman" panose="02020603050405020304" pitchFamily="18" charset="0"/>
              </a:rPr>
              <a:t>της λίμπιντο σε όλες τις ψυχικές και συναισθηματικές διαδικασίες.</a:t>
            </a:r>
          </a:p>
          <a:p>
            <a:endParaRPr lang="el-GR" dirty="0"/>
          </a:p>
        </p:txBody>
      </p:sp>
    </p:spTree>
    <p:extLst>
      <p:ext uri="{BB962C8B-B14F-4D97-AF65-F5344CB8AC3E}">
        <p14:creationId xmlns:p14="http://schemas.microsoft.com/office/powerpoint/2010/main" xmlns="" val="1608699187"/>
      </p:ext>
    </p:extLst>
  </p:cSld>
  <p:clrMapOvr>
    <a:masterClrMapping/>
  </p:clrMapOvr>
  <mc:AlternateContent xmlns:mc="http://schemas.openxmlformats.org/markup-compatibility/2006">
    <mc:Choice xmlns:p14="http://schemas.microsoft.com/office/powerpoint/2010/main" xmlns="" Requires="p14">
      <p:transition spd="slow" p14:dur="800">
        <p14:flythrough/>
      </p:transition>
    </mc:Choice>
    <mc:Fallback>
      <p:transition spd="slow">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xmlns="" id="{50A49C8B-A262-45F9-ADAD-1ABDB1AF195A}"/>
              </a:ext>
            </a:extLst>
          </p:cNvPr>
          <p:cNvSpPr>
            <a:spLocks noGrp="1"/>
          </p:cNvSpPr>
          <p:nvPr>
            <p:ph idx="4294967295"/>
          </p:nvPr>
        </p:nvSpPr>
        <p:spPr>
          <a:xfrm>
            <a:off x="2488557" y="1296365"/>
            <a:ext cx="7373073" cy="4595149"/>
          </a:xfrm>
        </p:spPr>
        <p:txBody>
          <a:bodyPr>
            <a:normAutofit fontScale="70000" lnSpcReduction="20000"/>
          </a:bodyPr>
          <a:lstStyle/>
          <a:p>
            <a:r>
              <a:rPr lang="el-GR" sz="3200" dirty="0">
                <a:effectLst/>
                <a:latin typeface="Calibri" panose="020F0502020204030204" pitchFamily="34" charset="0"/>
                <a:ea typeface="Calibri" panose="020F0502020204030204" pitchFamily="34" charset="0"/>
                <a:cs typeface="Times New Roman" panose="02020603050405020304" pitchFamily="18" charset="0"/>
              </a:rPr>
              <a:t>Κατέστησε </a:t>
            </a:r>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σαφές </a:t>
            </a:r>
            <a:r>
              <a:rPr lang="el-GR" sz="3200" dirty="0">
                <a:effectLst/>
                <a:latin typeface="Calibri" panose="020F0502020204030204" pitchFamily="34" charset="0"/>
                <a:ea typeface="Calibri" panose="020F0502020204030204" pitchFamily="34" charset="0"/>
                <a:cs typeface="Times New Roman" panose="02020603050405020304" pitchFamily="18" charset="0"/>
              </a:rPr>
              <a:t>ότι το </a:t>
            </a:r>
            <a:r>
              <a:rPr lang="el-GR" sz="3200" b="1" dirty="0">
                <a:effectLst/>
                <a:latin typeface="Calibri" panose="020F0502020204030204" pitchFamily="34" charset="0"/>
                <a:ea typeface="Calibri" panose="020F0502020204030204" pitchFamily="34" charset="0"/>
                <a:cs typeface="Times New Roman" panose="02020603050405020304" pitchFamily="18" charset="0"/>
              </a:rPr>
              <a:t>ένστικτο </a:t>
            </a:r>
            <a:r>
              <a:rPr lang="el-GR" sz="3200" b="1" dirty="0" smtClean="0">
                <a:effectLst/>
                <a:latin typeface="Calibri" panose="020F0502020204030204" pitchFamily="34" charset="0"/>
                <a:ea typeface="Calibri" panose="020F0502020204030204" pitchFamily="34" charset="0"/>
                <a:cs typeface="Times New Roman" panose="02020603050405020304" pitchFamily="18" charset="0"/>
              </a:rPr>
              <a:t>θανάτου </a:t>
            </a:r>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είναι </a:t>
            </a:r>
            <a:r>
              <a:rPr lang="el-GR" sz="3200" dirty="0">
                <a:effectLst/>
                <a:latin typeface="Calibri" panose="020F0502020204030204" pitchFamily="34" charset="0"/>
                <a:ea typeface="Calibri" panose="020F0502020204030204" pitchFamily="34" charset="0"/>
                <a:cs typeface="Times New Roman" panose="02020603050405020304" pitchFamily="18" charset="0"/>
              </a:rPr>
              <a:t>ο πρωταρχικός παράγοντας για την αιτιότητα </a:t>
            </a:r>
            <a:r>
              <a:rPr lang="el-GR" sz="3200" b="1" dirty="0">
                <a:effectLst/>
                <a:latin typeface="Calibri" panose="020F0502020204030204" pitchFamily="34" charset="0"/>
                <a:ea typeface="Calibri" panose="020F0502020204030204" pitchFamily="34" charset="0"/>
                <a:cs typeface="Times New Roman" panose="02020603050405020304" pitchFamily="18" charset="0"/>
              </a:rPr>
              <a:t>του άγχους</a:t>
            </a:r>
            <a:r>
              <a:rPr lang="el-GR" sz="3200" dirty="0">
                <a:effectLst/>
                <a:latin typeface="Calibri" panose="020F0502020204030204" pitchFamily="34" charset="0"/>
                <a:ea typeface="Calibri" panose="020F0502020204030204" pitchFamily="34" charset="0"/>
                <a:cs typeface="Times New Roman" panose="02020603050405020304" pitchFamily="18" charset="0"/>
              </a:rPr>
              <a:t>. </a:t>
            </a:r>
            <a:endParaRPr lang="el-GR" sz="32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l-GR" sz="3200" b="1" dirty="0" smtClean="0">
                <a:effectLst/>
                <a:latin typeface="Calibri" panose="020F0502020204030204" pitchFamily="34" charset="0"/>
                <a:ea typeface="Calibri" panose="020F0502020204030204" pitchFamily="34" charset="0"/>
                <a:cs typeface="Times New Roman" panose="02020603050405020304" pitchFamily="18" charset="0"/>
              </a:rPr>
              <a:t>Άγχος</a:t>
            </a:r>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3200" dirty="0">
                <a:effectLst/>
                <a:latin typeface="Calibri" panose="020F0502020204030204" pitchFamily="34" charset="0"/>
                <a:ea typeface="Calibri" panose="020F0502020204030204" pitchFamily="34" charset="0"/>
                <a:cs typeface="Times New Roman" panose="02020603050405020304" pitchFamily="18" charset="0"/>
              </a:rPr>
              <a:t>και </a:t>
            </a:r>
            <a:r>
              <a:rPr lang="el-GR" sz="3200" b="1" dirty="0" smtClean="0">
                <a:effectLst/>
                <a:latin typeface="Calibri" panose="020F0502020204030204" pitchFamily="34" charset="0"/>
                <a:ea typeface="Calibri" panose="020F0502020204030204" pitchFamily="34" charset="0"/>
                <a:cs typeface="Times New Roman" panose="02020603050405020304" pitchFamily="18" charset="0"/>
              </a:rPr>
              <a:t>ενοχή </a:t>
            </a:r>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αφήνουν </a:t>
            </a:r>
            <a:r>
              <a:rPr lang="el-GR" sz="3200" dirty="0">
                <a:effectLst/>
                <a:latin typeface="Calibri" panose="020F0502020204030204" pitchFamily="34" charset="0"/>
                <a:ea typeface="Calibri" panose="020F0502020204030204" pitchFamily="34" charset="0"/>
                <a:cs typeface="Times New Roman" panose="02020603050405020304" pitchFamily="18" charset="0"/>
              </a:rPr>
              <a:t>να </a:t>
            </a:r>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εννοηθεί </a:t>
            </a:r>
            <a:r>
              <a:rPr lang="el-GR" sz="3200" dirty="0">
                <a:effectLst/>
                <a:latin typeface="Calibri" panose="020F0502020204030204" pitchFamily="34" charset="0"/>
                <a:ea typeface="Calibri" panose="020F0502020204030204" pitchFamily="34" charset="0"/>
                <a:cs typeface="Times New Roman" panose="02020603050405020304" pitchFamily="18" charset="0"/>
              </a:rPr>
              <a:t>ότι το πρωταρχικό αντικείμενο εναντίον του οποίου στρέφονται οι καταστροφικές ορμές είναι το αντικείμενο της λίμπιντο. </a:t>
            </a:r>
            <a:endParaRPr lang="el-GR" sz="32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Η  </a:t>
            </a:r>
            <a:r>
              <a:rPr lang="el-GR" sz="3200" dirty="0">
                <a:effectLst/>
                <a:latin typeface="Calibri" panose="020F0502020204030204" pitchFamily="34" charset="0"/>
                <a:ea typeface="Calibri" panose="020F0502020204030204" pitchFamily="34" charset="0"/>
                <a:cs typeface="Times New Roman" panose="02020603050405020304" pitchFamily="18" charset="0"/>
              </a:rPr>
              <a:t>συγχώνευση καθώς και η πόλωση των δυο ενστίκτων προκαλεί </a:t>
            </a:r>
            <a:r>
              <a:rPr lang="el-GR" sz="3200" b="1" dirty="0">
                <a:effectLst/>
                <a:latin typeface="Calibri" panose="020F0502020204030204" pitchFamily="34" charset="0"/>
                <a:ea typeface="Calibri" panose="020F0502020204030204" pitchFamily="34" charset="0"/>
                <a:cs typeface="Times New Roman" panose="02020603050405020304" pitchFamily="18" charset="0"/>
              </a:rPr>
              <a:t>άγχος και ενοχή</a:t>
            </a:r>
            <a:r>
              <a:rPr lang="el-GR" sz="3200" dirty="0">
                <a:effectLst/>
                <a:latin typeface="Calibri" panose="020F0502020204030204" pitchFamily="34" charset="0"/>
                <a:ea typeface="Calibri" panose="020F0502020204030204" pitchFamily="34" charset="0"/>
                <a:cs typeface="Times New Roman" panose="02020603050405020304" pitchFamily="18" charset="0"/>
              </a:rPr>
              <a:t>, όπως και ο μετριασμός των καταστροφικών ορμών από τη λίμπιντο. </a:t>
            </a:r>
            <a:endParaRPr lang="el-GR" sz="32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Στην </a:t>
            </a:r>
            <a:r>
              <a:rPr lang="el-GR" sz="3200" dirty="0">
                <a:effectLst/>
                <a:latin typeface="Calibri" panose="020F0502020204030204" pitchFamily="34" charset="0"/>
                <a:ea typeface="Calibri" panose="020F0502020204030204" pitchFamily="34" charset="0"/>
                <a:cs typeface="Times New Roman" panose="02020603050405020304" pitchFamily="18" charset="0"/>
              </a:rPr>
              <a:t>αλληλεπίδραση λίμπιντο και επιθετικότητας  το άγχος που εγείρεται από την αέναη δραστηριότητα του ενστίκτου θανάτου, μολονότι ποτέ δεν εξαλείφεται, εξουδετερώνεται και διατηρείται σε απόσταση από </a:t>
            </a:r>
            <a:r>
              <a:rPr lang="el-GR" sz="3200" dirty="0" smtClean="0">
                <a:effectLst/>
                <a:latin typeface="Calibri" panose="020F0502020204030204" pitchFamily="34" charset="0"/>
                <a:ea typeface="Calibri" panose="020F0502020204030204" pitchFamily="34" charset="0"/>
                <a:cs typeface="Times New Roman" panose="02020603050405020304" pitchFamily="18" charset="0"/>
              </a:rPr>
              <a:t>τη </a:t>
            </a:r>
            <a:r>
              <a:rPr lang="el-GR" sz="3200" dirty="0">
                <a:effectLst/>
                <a:latin typeface="Calibri" panose="020F0502020204030204" pitchFamily="34" charset="0"/>
                <a:ea typeface="Calibri" panose="020F0502020204030204" pitchFamily="34" charset="0"/>
                <a:cs typeface="Times New Roman" panose="02020603050405020304" pitchFamily="18" charset="0"/>
              </a:rPr>
              <a:t>δύναμη του ενστίκτου ζωής.   </a:t>
            </a:r>
          </a:p>
          <a:p>
            <a:endParaRPr lang="el-GR" dirty="0"/>
          </a:p>
        </p:txBody>
      </p:sp>
    </p:spTree>
    <p:extLst>
      <p:ext uri="{BB962C8B-B14F-4D97-AF65-F5344CB8AC3E}">
        <p14:creationId xmlns:p14="http://schemas.microsoft.com/office/powerpoint/2010/main" xmlns="" val="2300111850"/>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F20F1135-48BC-4B8B-91BA-3BA9D9A52FDF}"/>
              </a:ext>
            </a:extLst>
          </p:cNvPr>
          <p:cNvSpPr>
            <a:spLocks noGrp="1"/>
          </p:cNvSpPr>
          <p:nvPr>
            <p:ph type="title"/>
          </p:nvPr>
        </p:nvSpPr>
        <p:spPr>
          <a:xfrm>
            <a:off x="2442457" y="2630311"/>
            <a:ext cx="8915400" cy="2724845"/>
          </a:xfrm>
        </p:spPr>
        <p:txBody>
          <a:bodyPr/>
          <a:lstStyle/>
          <a:p>
            <a:r>
              <a:rPr lang="el-GR" dirty="0"/>
              <a:t>Ευχαριστώ πολύ</a:t>
            </a:r>
          </a:p>
        </p:txBody>
      </p:sp>
      <p:sp>
        <p:nvSpPr>
          <p:cNvPr id="3" name="Θέση κειμένου 2">
            <a:extLst>
              <a:ext uri="{FF2B5EF4-FFF2-40B4-BE49-F238E27FC236}">
                <a16:creationId xmlns:a16="http://schemas.microsoft.com/office/drawing/2014/main" xmlns="" id="{933EDA80-E9D1-4A66-ADC9-5E38DFC50447}"/>
              </a:ext>
            </a:extLst>
          </p:cNvPr>
          <p:cNvSpPr>
            <a:spLocks noGrp="1"/>
          </p:cNvSpPr>
          <p:nvPr>
            <p:ph type="body" sz="half" idx="2"/>
          </p:nvPr>
        </p:nvSpPr>
        <p:spPr>
          <a:xfrm>
            <a:off x="2589213" y="5644444"/>
            <a:ext cx="8915400" cy="266778"/>
          </a:xfrm>
        </p:spPr>
        <p:txBody>
          <a:bodyPr>
            <a:normAutofit fontScale="77500" lnSpcReduction="20000"/>
          </a:bodyPr>
          <a:lstStyle/>
          <a:p>
            <a:endParaRPr lang="el-GR" dirty="0"/>
          </a:p>
        </p:txBody>
      </p:sp>
      <p:pic>
        <p:nvPicPr>
          <p:cNvPr id="7" name="Εικόνα 6">
            <a:extLst>
              <a:ext uri="{FF2B5EF4-FFF2-40B4-BE49-F238E27FC236}">
                <a16:creationId xmlns:a16="http://schemas.microsoft.com/office/drawing/2014/main" xmlns="" id="{A576E1CB-1E6C-4EE7-9015-ADC79A0E374B}"/>
              </a:ext>
            </a:extLst>
          </p:cNvPr>
          <p:cNvPicPr>
            <a:picLocks noChangeAspect="1"/>
          </p:cNvPicPr>
          <p:nvPr/>
        </p:nvPicPr>
        <p:blipFill>
          <a:blip r:embed="rId2" cstate="print">
            <a:extLst>
              <a:ext uri="{28A0092B-C50C-407E-A947-70E740481C1C}">
                <a14:useLocalDpi xmlns:a14="http://schemas.microsoft.com/office/drawing/2010/main" xmlns="" val="0"/>
              </a:ext>
            </a:extLst>
          </a:blip>
          <a:stretch>
            <a:fillRect/>
          </a:stretch>
        </p:blipFill>
        <p:spPr>
          <a:xfrm>
            <a:off x="3218920" y="701405"/>
            <a:ext cx="5977467" cy="3568524"/>
          </a:xfrm>
          <a:prstGeom prst="rect">
            <a:avLst/>
          </a:prstGeom>
          <a:ln w="228600" cap="sq" cmpd="thickThin">
            <a:solidFill>
              <a:srgbClr val="000000"/>
            </a:solidFill>
            <a:prstDash val="solid"/>
            <a:miter lim="800000"/>
          </a:ln>
          <a:effectLst>
            <a:innerShdw blurRad="76200">
              <a:srgbClr val="000000"/>
            </a:innerShdw>
          </a:effectLst>
        </p:spPr>
      </p:pic>
    </p:spTree>
    <p:extLst>
      <p:ext uri="{BB962C8B-B14F-4D97-AF65-F5344CB8AC3E}">
        <p14:creationId xmlns:p14="http://schemas.microsoft.com/office/powerpoint/2010/main" xmlns="" val="4132156396"/>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2986819" y="478301"/>
            <a:ext cx="8911687" cy="1561514"/>
          </a:xfrm>
        </p:spPr>
        <p:txBody>
          <a:bodyPr>
            <a:normAutofit fontScale="90000"/>
          </a:bodyPr>
          <a:lstStyle/>
          <a:p>
            <a:r>
              <a:rPr lang="en-US" b="1" dirty="0"/>
              <a:t>Freud</a:t>
            </a:r>
            <a:r>
              <a:rPr lang="el-GR" b="1" dirty="0"/>
              <a:t> </a:t>
            </a:r>
            <a:r>
              <a:rPr lang="el-GR" sz="3100" dirty="0" smtClean="0">
                <a:effectLst/>
                <a:latin typeface="Calibri" panose="020F0502020204030204" pitchFamily="34" charset="0"/>
                <a:ea typeface="Calibri" panose="020F0502020204030204" pitchFamily="34" charset="0"/>
                <a:cs typeface="Times New Roman" panose="02020603050405020304" pitchFamily="18" charset="0"/>
              </a:rPr>
              <a:t>Για τις απαρχές του άγχους διατύπωσε την υπόθεση ότι το </a:t>
            </a:r>
            <a:r>
              <a:rPr lang="el-GR" sz="3100" dirty="0">
                <a:effectLst/>
                <a:latin typeface="Calibri" panose="020F0502020204030204" pitchFamily="34" charset="0"/>
                <a:ea typeface="Calibri" panose="020F0502020204030204" pitchFamily="34" charset="0"/>
                <a:cs typeface="Times New Roman" panose="02020603050405020304" pitchFamily="18" charset="0"/>
              </a:rPr>
              <a:t>άγχος απορρέει από μια άμεση μετατροπή της </a:t>
            </a:r>
            <a:r>
              <a:rPr lang="el-GR" sz="3100" dirty="0" smtClean="0">
                <a:effectLst/>
                <a:latin typeface="Calibri" panose="020F0502020204030204" pitchFamily="34" charset="0"/>
                <a:ea typeface="Calibri" panose="020F0502020204030204" pitchFamily="34" charset="0"/>
                <a:cs typeface="Times New Roman" panose="02020603050405020304" pitchFamily="18" charset="0"/>
              </a:rPr>
              <a:t>λίμπιντο.</a:t>
            </a:r>
            <a:r>
              <a:rPr lang="el-GR" sz="3100" dirty="0">
                <a:effectLst/>
                <a:latin typeface="Calibri" panose="020F0502020204030204" pitchFamily="34" charset="0"/>
                <a:ea typeface="Calibri" panose="020F0502020204030204" pitchFamily="34" charset="0"/>
                <a:cs typeface="Times New Roman" panose="02020603050405020304" pitchFamily="18" charset="0"/>
              </a:rPr>
              <a:t/>
            </a:r>
            <a:br>
              <a:rPr lang="el-GR" sz="3100" dirty="0">
                <a:effectLst/>
                <a:latin typeface="Calibri" panose="020F0502020204030204" pitchFamily="34" charset="0"/>
                <a:ea typeface="Calibri" panose="020F0502020204030204" pitchFamily="34" charset="0"/>
                <a:cs typeface="Times New Roman" panose="02020603050405020304" pitchFamily="18" charset="0"/>
              </a:rPr>
            </a:br>
            <a:endParaRPr lang="el-GR" sz="3100" dirty="0"/>
          </a:p>
        </p:txBody>
      </p:sp>
      <p:sp>
        <p:nvSpPr>
          <p:cNvPr id="3" name="2 - Θέση περιεχομένου"/>
          <p:cNvSpPr>
            <a:spLocks noGrp="1"/>
          </p:cNvSpPr>
          <p:nvPr>
            <p:ph sz="half" idx="1"/>
          </p:nvPr>
        </p:nvSpPr>
        <p:spPr>
          <a:xfrm>
            <a:off x="2738290" y="1702627"/>
            <a:ext cx="5130066" cy="5025551"/>
          </a:xfrm>
        </p:spPr>
        <p:txBody>
          <a:bodyPr>
            <a:normAutofit fontScale="85000" lnSpcReduction="20000"/>
          </a:bodyPr>
          <a:lstStyle/>
          <a:p>
            <a:endParaRPr lang="el-GR" dirty="0"/>
          </a:p>
          <a:p>
            <a:r>
              <a:rPr lang="el-GR" sz="2600" b="1" dirty="0">
                <a:effectLst/>
                <a:latin typeface="Calibri" panose="020F0502020204030204" pitchFamily="34" charset="0"/>
                <a:ea typeface="Calibri" panose="020F0502020204030204" pitchFamily="34" charset="0"/>
                <a:cs typeface="Times New Roman" panose="02020603050405020304" pitchFamily="18" charset="0"/>
              </a:rPr>
              <a:t>Αναστολή(σύμπτωμα και άγχος)</a:t>
            </a:r>
            <a:endParaRPr lang="el-GR" sz="2600" dirty="0">
              <a:effectLst/>
              <a:latin typeface="Calibri" panose="020F0502020204030204" pitchFamily="34" charset="0"/>
              <a:ea typeface="Calibri" panose="020F0502020204030204" pitchFamily="34" charset="0"/>
              <a:cs typeface="Times New Roman" panose="02020603050405020304" pitchFamily="18" charset="0"/>
            </a:endParaRPr>
          </a:p>
          <a:p>
            <a:r>
              <a:rPr lang="el-GR" sz="2600" dirty="0">
                <a:effectLst/>
                <a:latin typeface="Calibri" panose="020F0502020204030204" pitchFamily="34" charset="0"/>
                <a:ea typeface="Calibri" panose="020F0502020204030204" pitchFamily="34" charset="0"/>
                <a:cs typeface="Times New Roman" panose="02020603050405020304" pitchFamily="18" charset="0"/>
              </a:rPr>
              <a:t>Το άγχος απορρέει από άμεση μετατροπή της λίμπιντο αποδίδοντας όμως,  λιγότερη σημασία στην «οικονομική» πλευρά των απαρχών του άγχους. Η </a:t>
            </a:r>
            <a:r>
              <a:rPr lang="el-GR" sz="2600" dirty="0" err="1">
                <a:effectLst/>
                <a:latin typeface="Calibri" panose="020F0502020204030204" pitchFamily="34" charset="0"/>
                <a:ea typeface="Calibri" panose="020F0502020204030204" pitchFamily="34" charset="0"/>
                <a:cs typeface="Times New Roman" panose="02020603050405020304" pitchFamily="18" charset="0"/>
              </a:rPr>
              <a:t>αποσκοπούμενη</a:t>
            </a:r>
            <a:r>
              <a:rPr lang="el-GR" sz="2600" dirty="0">
                <a:effectLst/>
                <a:latin typeface="Calibri" panose="020F0502020204030204" pitchFamily="34" charset="0"/>
                <a:ea typeface="Calibri" panose="020F0502020204030204" pitchFamily="34" charset="0"/>
                <a:cs typeface="Times New Roman" panose="02020603050405020304" pitchFamily="18" charset="0"/>
              </a:rPr>
              <a:t> πορεία της διέγερσης στο αυτό δεν συμβαίνει καθόλου ως επακόλουθο της απώθησης, το εγώ κατορθώνει να την αναστείλει ή να την εκτρέψει. Τότε αίρεται το αίνιγμα της μετατροπής του συναισθήματος. Το  εγώ είναι ο κύριος τόπος του άγχους, απορρίπτοντας ότι η επενδυτική ενέργεια της </a:t>
            </a:r>
            <a:r>
              <a:rPr lang="el-GR" sz="2600" dirty="0" err="1">
                <a:effectLst/>
                <a:latin typeface="Calibri" panose="020F0502020204030204" pitchFamily="34" charset="0"/>
                <a:ea typeface="Calibri" panose="020F0502020204030204" pitchFamily="34" charset="0"/>
                <a:cs typeface="Times New Roman" panose="02020603050405020304" pitchFamily="18" charset="0"/>
              </a:rPr>
              <a:t>απωθημένης</a:t>
            </a:r>
            <a:r>
              <a:rPr lang="el-GR" sz="2600" dirty="0">
                <a:effectLst/>
                <a:latin typeface="Calibri" panose="020F0502020204030204" pitchFamily="34" charset="0"/>
                <a:ea typeface="Calibri" panose="020F0502020204030204" pitchFamily="34" charset="0"/>
                <a:cs typeface="Times New Roman" panose="02020603050405020304" pitchFamily="18" charset="0"/>
              </a:rPr>
              <a:t> ώσης μετατρέπεται αυτόματα σε άγχος.</a:t>
            </a:r>
          </a:p>
          <a:p>
            <a:endParaRPr lang="el-GR" dirty="0"/>
          </a:p>
        </p:txBody>
      </p:sp>
      <p:pic>
        <p:nvPicPr>
          <p:cNvPr id="7" name="6 - Εικόνα" descr="αρχείο λήψης.jpg"/>
          <p:cNvPicPr>
            <a:picLocks noChangeAspect="1"/>
          </p:cNvPicPr>
          <p:nvPr/>
        </p:nvPicPr>
        <p:blipFill>
          <a:blip r:embed="rId2" cstate="print"/>
          <a:stretch>
            <a:fillRect/>
          </a:stretch>
        </p:blipFill>
        <p:spPr>
          <a:xfrm>
            <a:off x="497059" y="2392241"/>
            <a:ext cx="1828800" cy="2495550"/>
          </a:xfrm>
          <a:prstGeom prst="rect">
            <a:avLst/>
          </a:prstGeom>
        </p:spPr>
      </p:pic>
      <p:sp>
        <p:nvSpPr>
          <p:cNvPr id="8" name="7 - Θέση περιεχομένου"/>
          <p:cNvSpPr>
            <a:spLocks noGrp="1"/>
          </p:cNvSpPr>
          <p:nvPr>
            <p:ph sz="half" idx="2"/>
          </p:nvPr>
        </p:nvSpPr>
        <p:spPr>
          <a:xfrm>
            <a:off x="7766757" y="2039814"/>
            <a:ext cx="3928184" cy="4541607"/>
          </a:xfrm>
        </p:spPr>
        <p:txBody>
          <a:bodyPr>
            <a:normAutofit fontScale="85000" lnSpcReduction="20000"/>
          </a:bodyPr>
          <a:lstStyle/>
          <a:p>
            <a:r>
              <a:rPr lang="el-GR" sz="2400" dirty="0">
                <a:effectLst/>
                <a:latin typeface="Calibri" panose="020F0502020204030204" pitchFamily="34" charset="0"/>
                <a:ea typeface="Calibri" panose="020F0502020204030204" pitchFamily="34" charset="0"/>
                <a:cs typeface="Times New Roman" panose="02020603050405020304" pitchFamily="18" charset="0"/>
              </a:rPr>
              <a:t>Στις εκδηλώσεις  άγχους στα μικρά παιδιά, το άγχος προκαλείται από την απουσία του προσώπου για το οποίο νιώθει αγάπη (λαχτάρα).Σε σχέση με το θεμελιώδης άγχος- αν μια μητέρα απουσιάζει ή έχει αποσύρει την αγάπη της από το παιδί της ,δεν είναι βέβαιο για την ικανοποίηση των αναγκών του και πιθανόν εκτίθεται στα πλέον βασανιστικά αισθήματα έντασης.</a:t>
            </a:r>
          </a:p>
          <a:p>
            <a:endParaRPr lang="el-GR" dirty="0"/>
          </a:p>
        </p:txBody>
      </p:sp>
    </p:spTree>
  </p:cSld>
  <p:clrMapOvr>
    <a:masterClrMapping/>
  </p:clrMapOvr>
  <p:transition>
    <p:push/>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749779" y="270933"/>
            <a:ext cx="9348434" cy="3984978"/>
          </a:xfrm>
        </p:spPr>
        <p:txBody>
          <a:bodyPr>
            <a:noAutofit/>
          </a:bodyPr>
          <a:lstStyle/>
          <a:p>
            <a:pPr marL="285750" indent="-285750">
              <a:buFont typeface="Wingdings" pitchFamily="2" charset="2"/>
              <a:buChar char="§"/>
            </a:pPr>
            <a:r>
              <a:rPr lang="el-GR" sz="2800" b="1" dirty="0" smtClean="0">
                <a:effectLst/>
                <a:latin typeface="Calibri" panose="020F0502020204030204" pitchFamily="34" charset="0"/>
                <a:ea typeface="Calibri" panose="020F0502020204030204" pitchFamily="34" charset="0"/>
                <a:cs typeface="Times New Roman" panose="02020603050405020304" pitchFamily="18" charset="0"/>
              </a:rPr>
              <a:t>Εισαγωγή στην Ψυχανάλυση-άρθρο-</a:t>
            </a:r>
            <a:br>
              <a:rPr lang="el-GR" sz="2800" b="1" dirty="0" smtClean="0">
                <a:effectLst/>
                <a:latin typeface="Calibri" panose="020F0502020204030204" pitchFamily="34" charset="0"/>
                <a:ea typeface="Calibri" panose="020F0502020204030204" pitchFamily="34" charset="0"/>
                <a:cs typeface="Times New Roman" panose="02020603050405020304" pitchFamily="18" charset="0"/>
              </a:rPr>
            </a:br>
            <a:r>
              <a:rPr lang="el-GR" sz="2800" b="1" dirty="0">
                <a:effectLst/>
                <a:latin typeface="Calibri" panose="020F0502020204030204" pitchFamily="34" charset="0"/>
                <a:ea typeface="Calibri" panose="020F0502020204030204" pitchFamily="34" charset="0"/>
                <a:cs typeface="Times New Roman" panose="02020603050405020304" pitchFamily="18" charset="0"/>
              </a:rPr>
              <a:t/>
            </a:r>
            <a:br>
              <a:rPr lang="el-GR" sz="2800" b="1" dirty="0">
                <a:effectLst/>
                <a:latin typeface="Calibri" panose="020F0502020204030204" pitchFamily="34" charset="0"/>
                <a:ea typeface="Calibri" panose="020F0502020204030204" pitchFamily="34" charset="0"/>
                <a:cs typeface="Times New Roman" panose="02020603050405020304" pitchFamily="18" charset="0"/>
              </a:rPr>
            </a:b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Το </a:t>
            </a:r>
            <a:r>
              <a:rPr lang="el-GR" sz="2800" dirty="0">
                <a:effectLst/>
                <a:latin typeface="Calibri" panose="020F0502020204030204" pitchFamily="34" charset="0"/>
                <a:ea typeface="Calibri" panose="020F0502020204030204" pitchFamily="34" charset="0"/>
                <a:cs typeface="Times New Roman" panose="02020603050405020304" pitchFamily="18" charset="0"/>
              </a:rPr>
              <a:t>άγχος απορρέει από μια μετατροπή της ανικανοποίητης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λίμπιντο- φοβίες </a:t>
            </a:r>
            <a:r>
              <a:rPr lang="el-GR" sz="2800" dirty="0">
                <a:effectLst/>
                <a:latin typeface="Calibri" panose="020F0502020204030204" pitchFamily="34" charset="0"/>
                <a:ea typeface="Calibri" panose="020F0502020204030204" pitchFamily="34" charset="0"/>
                <a:cs typeface="Times New Roman" panose="02020603050405020304" pitchFamily="18" charset="0"/>
              </a:rPr>
              <a:t>στα μικρά  </a:t>
            </a: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παιδιά</a:t>
            </a:r>
            <a:r>
              <a:rPr lang="el-GR" sz="2800" b="1" dirty="0" smtClean="0">
                <a:latin typeface="Calibri" panose="020F0502020204030204" pitchFamily="34" charset="0"/>
                <a:ea typeface="Calibri" panose="020F0502020204030204" pitchFamily="34" charset="0"/>
                <a:cs typeface="Times New Roman" panose="02020603050405020304" pitchFamily="18" charset="0"/>
              </a:rPr>
              <a:t/>
            </a:r>
            <a:br>
              <a:rPr lang="el-GR" sz="2800" b="1" dirty="0" smtClean="0">
                <a:latin typeface="Calibri" panose="020F0502020204030204" pitchFamily="34" charset="0"/>
                <a:ea typeface="Calibri" panose="020F0502020204030204" pitchFamily="34" charset="0"/>
                <a:cs typeface="Times New Roman" panose="02020603050405020304" pitchFamily="18" charset="0"/>
              </a:rPr>
            </a:b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
            </a:r>
            <a:br>
              <a:rPr lang="el-GR" sz="2800" dirty="0" smtClean="0">
                <a:effectLst/>
                <a:latin typeface="Calibri" panose="020F0502020204030204" pitchFamily="34" charset="0"/>
                <a:ea typeface="Calibri" panose="020F0502020204030204" pitchFamily="34" charset="0"/>
                <a:cs typeface="Times New Roman" panose="02020603050405020304" pitchFamily="18" charset="0"/>
              </a:rPr>
            </a:br>
            <a:r>
              <a:rPr lang="el-GR" sz="2800" dirty="0" smtClean="0">
                <a:effectLst/>
                <a:latin typeface="Calibri" panose="020F0502020204030204" pitchFamily="34" charset="0"/>
                <a:ea typeface="Calibri" panose="020F0502020204030204" pitchFamily="34" charset="0"/>
                <a:cs typeface="Times New Roman" panose="02020603050405020304" pitchFamily="18" charset="0"/>
              </a:rPr>
              <a:t>Σε </a:t>
            </a:r>
            <a:r>
              <a:rPr lang="el-GR" sz="2800" dirty="0">
                <a:effectLst/>
                <a:latin typeface="Calibri" panose="020F0502020204030204" pitchFamily="34" charset="0"/>
                <a:ea typeface="Calibri" panose="020F0502020204030204" pitchFamily="34" charset="0"/>
                <a:cs typeface="Times New Roman" panose="02020603050405020304" pitchFamily="18" charset="0"/>
              </a:rPr>
              <a:t>άγχος μετατρέπεται η ανικανοποίητη </a:t>
            </a:r>
            <a:r>
              <a:rPr lang="el-GR" sz="2800" dirty="0" err="1">
                <a:effectLst/>
                <a:latin typeface="Calibri" panose="020F0502020204030204" pitchFamily="34" charset="0"/>
                <a:ea typeface="Calibri" panose="020F0502020204030204" pitchFamily="34" charset="0"/>
                <a:cs typeface="Times New Roman" panose="02020603050405020304" pitchFamily="18" charset="0"/>
              </a:rPr>
              <a:t>λιβιδινική</a:t>
            </a:r>
            <a:r>
              <a:rPr lang="el-GR" sz="2800" dirty="0">
                <a:effectLst/>
                <a:latin typeface="Calibri" panose="020F0502020204030204" pitchFamily="34" charset="0"/>
                <a:ea typeface="Calibri" panose="020F0502020204030204" pitchFamily="34" charset="0"/>
                <a:cs typeface="Times New Roman" panose="02020603050405020304" pitchFamily="18" charset="0"/>
              </a:rPr>
              <a:t> διέγερση με</a:t>
            </a:r>
            <a:r>
              <a:rPr lang="el-GR" sz="2800" b="1" dirty="0">
                <a:effectLst/>
                <a:latin typeface="Calibri" panose="020F0502020204030204" pitchFamily="34" charset="0"/>
                <a:ea typeface="Calibri" panose="020F0502020204030204" pitchFamily="34" charset="0"/>
                <a:cs typeface="Times New Roman" panose="02020603050405020304" pitchFamily="18" charset="0"/>
              </a:rPr>
              <a:t> </a:t>
            </a:r>
            <a:r>
              <a:rPr lang="el-GR" sz="2800" dirty="0">
                <a:effectLst/>
                <a:latin typeface="Calibri" panose="020F0502020204030204" pitchFamily="34" charset="0"/>
                <a:ea typeface="Calibri" panose="020F0502020204030204" pitchFamily="34" charset="0"/>
                <a:cs typeface="Times New Roman" panose="02020603050405020304" pitchFamily="18" charset="0"/>
              </a:rPr>
              <a:t>το πιο πρώιμο περιεχόμενο του άγχους που είναι το αίσθημα κινδύνου του βρέφους μήπως δεν ικανοποιηθεί η ανάγκη του επειδή η μητέρα του είναι «απούσα».</a:t>
            </a:r>
            <a:br>
              <a:rPr lang="el-GR" sz="2800" dirty="0">
                <a:effectLst/>
                <a:latin typeface="Calibri" panose="020F0502020204030204" pitchFamily="34" charset="0"/>
                <a:ea typeface="Calibri" panose="020F0502020204030204" pitchFamily="34" charset="0"/>
                <a:cs typeface="Times New Roman" panose="02020603050405020304" pitchFamily="18" charset="0"/>
              </a:rPr>
            </a:br>
            <a:r>
              <a:rPr lang="el-GR" sz="2400" dirty="0">
                <a:effectLst/>
                <a:latin typeface="Calibri" panose="020F0502020204030204" pitchFamily="34" charset="0"/>
                <a:ea typeface="Calibri" panose="020F0502020204030204" pitchFamily="34" charset="0"/>
                <a:cs typeface="Times New Roman" panose="02020603050405020304" pitchFamily="18" charset="0"/>
              </a:rPr>
              <a:t/>
            </a:r>
            <a:br>
              <a:rPr lang="el-GR" sz="2400" dirty="0">
                <a:effectLst/>
                <a:latin typeface="Calibri" panose="020F0502020204030204" pitchFamily="34" charset="0"/>
                <a:ea typeface="Calibri" panose="020F0502020204030204" pitchFamily="34" charset="0"/>
                <a:cs typeface="Times New Roman" panose="02020603050405020304" pitchFamily="18" charset="0"/>
              </a:rPr>
            </a:br>
            <a:endParaRPr lang="el-GR" sz="2400" dirty="0"/>
          </a:p>
        </p:txBody>
      </p:sp>
      <p:pic>
        <p:nvPicPr>
          <p:cNvPr id="4" name="3 - Θέση περιεχομένου" descr="mythsdrugs.jpg"/>
          <p:cNvPicPr>
            <a:picLocks noGrp="1" noChangeAspect="1"/>
          </p:cNvPicPr>
          <p:nvPr>
            <p:ph idx="1"/>
          </p:nvPr>
        </p:nvPicPr>
        <p:blipFill>
          <a:blip r:embed="rId2" cstate="print"/>
          <a:stretch>
            <a:fillRect/>
          </a:stretch>
        </p:blipFill>
        <p:spPr>
          <a:xfrm>
            <a:off x="3137299" y="4259484"/>
            <a:ext cx="6354244" cy="2237272"/>
          </a:xfrm>
          <a:prstGeom prst="roundRect">
            <a:avLst>
              <a:gd name="adj" fmla="val 4167"/>
            </a:avLst>
          </a:prstGeom>
          <a:solidFill>
            <a:srgbClr val="FFFFFF"/>
          </a:solidFill>
          <a:ln w="76200" cap="sq">
            <a:solidFill>
              <a:srgbClr val="292929"/>
            </a:solidFill>
            <a:miter lim="800000"/>
          </a:ln>
          <a:effectLst>
            <a:outerShdw blurRad="76200" dir="18900000" sy="23000" kx="-1200000" algn="bl" rotWithShape="0">
              <a:prstClr val="black">
                <a:alpha val="20000"/>
              </a:prstClr>
            </a:outerShdw>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cSld>
  <p:clrMapOvr>
    <a:masterClrMapping/>
  </p:clrMapOvr>
  <p:transition>
    <p:cover dir="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B12BF367-FDF7-4EDA-8138-05285A37D402}"/>
              </a:ext>
            </a:extLst>
          </p:cNvPr>
          <p:cNvSpPr>
            <a:spLocks noGrp="1"/>
          </p:cNvSpPr>
          <p:nvPr>
            <p:ph type="title"/>
          </p:nvPr>
        </p:nvSpPr>
        <p:spPr>
          <a:xfrm>
            <a:off x="2592926" y="624110"/>
            <a:ext cx="7250986" cy="832157"/>
          </a:xfrm>
        </p:spPr>
        <p:txBody>
          <a:bodyPr>
            <a:noAutofit/>
          </a:bodyPr>
          <a:lstStyle/>
          <a:p>
            <a:r>
              <a:rPr lang="en-US" sz="3200" b="1" u="sng" dirty="0" smtClean="0">
                <a:effectLst/>
                <a:latin typeface="Calibri" panose="020F0502020204030204" pitchFamily="34" charset="0"/>
                <a:ea typeface="Calibri" panose="020F0502020204030204" pitchFamily="34" charset="0"/>
                <a:cs typeface="Times New Roman" panose="02020603050405020304" pitchFamily="18" charset="0"/>
              </a:rPr>
              <a:t>FREUD</a:t>
            </a:r>
            <a:r>
              <a:rPr lang="el-GR" sz="3200" b="1" u="sng"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3200" b="1" u="sng" dirty="0">
                <a:effectLst/>
                <a:latin typeface="Calibri" panose="020F0502020204030204" pitchFamily="34" charset="0"/>
                <a:ea typeface="Calibri" panose="020F0502020204030204" pitchFamily="34" charset="0"/>
                <a:cs typeface="Times New Roman" panose="02020603050405020304" pitchFamily="18" charset="0"/>
              </a:rPr>
              <a:t>ΕΝΟΧΗ)</a:t>
            </a:r>
            <a:r>
              <a:rPr lang="el-GR" sz="3200" b="1" dirty="0">
                <a:effectLst/>
                <a:latin typeface="Calibri" panose="020F0502020204030204" pitchFamily="34" charset="0"/>
                <a:ea typeface="Calibri" panose="020F0502020204030204" pitchFamily="34" charset="0"/>
                <a:cs typeface="Times New Roman" panose="02020603050405020304" pitchFamily="18" charset="0"/>
              </a:rPr>
              <a:t/>
            </a:r>
            <a:br>
              <a:rPr lang="el-GR" sz="3200" b="1" dirty="0">
                <a:effectLst/>
                <a:latin typeface="Calibri" panose="020F0502020204030204" pitchFamily="34" charset="0"/>
                <a:ea typeface="Calibri" panose="020F0502020204030204" pitchFamily="34" charset="0"/>
                <a:cs typeface="Times New Roman" panose="02020603050405020304" pitchFamily="18" charset="0"/>
              </a:rPr>
            </a:br>
            <a:endParaRPr lang="el-GR" sz="3200" b="1" dirty="0"/>
          </a:p>
        </p:txBody>
      </p:sp>
      <p:sp>
        <p:nvSpPr>
          <p:cNvPr id="3" name="Θέση περιεχομένου 2">
            <a:extLst>
              <a:ext uri="{FF2B5EF4-FFF2-40B4-BE49-F238E27FC236}">
                <a16:creationId xmlns:a16="http://schemas.microsoft.com/office/drawing/2014/main" xmlns="" id="{A219E1D3-C2E4-4E5B-A41D-F291A32D1DC8}"/>
              </a:ext>
            </a:extLst>
          </p:cNvPr>
          <p:cNvSpPr>
            <a:spLocks noGrp="1"/>
          </p:cNvSpPr>
          <p:nvPr>
            <p:ph idx="1"/>
          </p:nvPr>
        </p:nvSpPr>
        <p:spPr>
          <a:xfrm>
            <a:off x="2589212" y="1456267"/>
            <a:ext cx="8915400" cy="5091289"/>
          </a:xfrm>
        </p:spPr>
        <p:txBody>
          <a:bodyPr>
            <a:normAutofit fontScale="92500" lnSpcReduction="10000"/>
          </a:bodyPr>
          <a:lstStyle/>
          <a:p>
            <a:pPr algn="just">
              <a:lnSpc>
                <a:spcPct val="107000"/>
              </a:lnSpc>
              <a:spcAft>
                <a:spcPts val="800"/>
              </a:spcAft>
            </a:pPr>
            <a:r>
              <a:rPr lang="el-GR" sz="2000" dirty="0">
                <a:effectLst/>
                <a:latin typeface="Calibri" panose="020F0502020204030204" pitchFamily="34" charset="0"/>
                <a:ea typeface="Calibri" panose="020F0502020204030204" pitchFamily="34" charset="0"/>
                <a:cs typeface="Times New Roman" panose="02020603050405020304" pitchFamily="18" charset="0"/>
              </a:rPr>
              <a:t> </a:t>
            </a:r>
            <a:r>
              <a:rPr lang="el-GR" sz="2600" dirty="0">
                <a:effectLst/>
                <a:latin typeface="Calibri" panose="020F0502020204030204" pitchFamily="34" charset="0"/>
                <a:ea typeface="Calibri" panose="020F0502020204030204" pitchFamily="34" charset="0"/>
                <a:cs typeface="Times New Roman" panose="02020603050405020304" pitchFamily="18" charset="0"/>
              </a:rPr>
              <a:t>Έχει τις απαρχές της στο οιδιπόδειο σύμπλεγμα και απορρέει ως επακόλουθο του. </a:t>
            </a:r>
            <a:r>
              <a:rPr lang="el-GR" sz="2600" b="1" dirty="0">
                <a:effectLst/>
                <a:latin typeface="Calibri" panose="020F0502020204030204" pitchFamily="34" charset="0"/>
                <a:ea typeface="Calibri" panose="020F0502020204030204" pitchFamily="34" charset="0"/>
                <a:cs typeface="Times New Roman" panose="02020603050405020304" pitchFamily="18" charset="0"/>
              </a:rPr>
              <a:t>Σύγκρουση και  ενοχή</a:t>
            </a:r>
            <a:r>
              <a:rPr lang="el-GR" sz="2600" dirty="0">
                <a:effectLst/>
                <a:latin typeface="Calibri" panose="020F0502020204030204" pitchFamily="34" charset="0"/>
                <a:ea typeface="Calibri" panose="020F0502020204030204" pitchFamily="34" charset="0"/>
                <a:cs typeface="Times New Roman" panose="02020603050405020304" pitchFamily="18" charset="0"/>
              </a:rPr>
              <a:t> εμφανίζονται σε ένα πολύ πιο πρώιμο στάδιο της ζωής. Το αίσθημα ενοχής είναι μια έκφραση της οφειλόμενης σε </a:t>
            </a:r>
            <a:r>
              <a:rPr lang="el-GR" sz="2600" b="1" dirty="0">
                <a:effectLst/>
                <a:latin typeface="Calibri" panose="020F0502020204030204" pitchFamily="34" charset="0"/>
                <a:ea typeface="Calibri" panose="020F0502020204030204" pitchFamily="34" charset="0"/>
                <a:cs typeface="Times New Roman" panose="02020603050405020304" pitchFamily="18" charset="0"/>
              </a:rPr>
              <a:t>αμφιθυμία</a:t>
            </a:r>
            <a:r>
              <a:rPr lang="el-GR" sz="2600" dirty="0">
                <a:effectLst/>
                <a:latin typeface="Calibri" panose="020F0502020204030204" pitchFamily="34" charset="0"/>
                <a:ea typeface="Calibri" panose="020F0502020204030204" pitchFamily="34" charset="0"/>
                <a:cs typeface="Times New Roman" panose="02020603050405020304" pitchFamily="18" charset="0"/>
              </a:rPr>
              <a:t> </a:t>
            </a:r>
            <a:r>
              <a:rPr lang="el-GR" sz="2600" dirty="0" smtClean="0">
                <a:effectLst/>
                <a:latin typeface="Calibri" panose="020F0502020204030204" pitchFamily="34" charset="0"/>
                <a:ea typeface="Calibri" panose="020F0502020204030204" pitchFamily="34" charset="0"/>
                <a:cs typeface="Times New Roman" panose="02020603050405020304" pitchFamily="18" charset="0"/>
              </a:rPr>
              <a:t>σύγκρουσης, </a:t>
            </a:r>
            <a:r>
              <a:rPr lang="el-GR" sz="2600" dirty="0">
                <a:effectLst/>
                <a:latin typeface="Calibri" panose="020F0502020204030204" pitchFamily="34" charset="0"/>
                <a:ea typeface="Calibri" panose="020F0502020204030204" pitchFamily="34" charset="0"/>
                <a:cs typeface="Times New Roman" panose="02020603050405020304" pitchFamily="18" charset="0"/>
              </a:rPr>
              <a:t>της αιώνιας πάλης ανάμεσα στον έρωτα και στο ένστικτο καταστροφής ή θανάτου, ως συνέπεια, της έμφυτης σύγκρουσης που προέρχεται από </a:t>
            </a:r>
            <a:r>
              <a:rPr lang="el-GR" sz="2600" b="1" dirty="0">
                <a:effectLst/>
                <a:latin typeface="Calibri" panose="020F0502020204030204" pitchFamily="34" charset="0"/>
                <a:ea typeface="Calibri" panose="020F0502020204030204" pitchFamily="34" charset="0"/>
                <a:cs typeface="Times New Roman" panose="02020603050405020304" pitchFamily="18" charset="0"/>
              </a:rPr>
              <a:t>αμφιθυμία </a:t>
            </a:r>
            <a:r>
              <a:rPr lang="el-GR" sz="2600" dirty="0">
                <a:effectLst/>
                <a:latin typeface="Calibri" panose="020F0502020204030204" pitchFamily="34" charset="0"/>
                <a:ea typeface="Calibri" panose="020F0502020204030204" pitchFamily="34" charset="0"/>
                <a:cs typeface="Times New Roman" panose="02020603050405020304" pitchFamily="18" charset="0"/>
              </a:rPr>
              <a:t>με επακόλουθο την αύξηση του αισθήματος ένοχής.</a:t>
            </a:r>
          </a:p>
          <a:p>
            <a:pPr algn="just">
              <a:lnSpc>
                <a:spcPct val="107000"/>
              </a:lnSpc>
              <a:spcAft>
                <a:spcPts val="800"/>
              </a:spcAft>
            </a:pPr>
            <a:r>
              <a:rPr lang="el-GR" sz="2600" dirty="0">
                <a:effectLst/>
                <a:latin typeface="Calibri" panose="020F0502020204030204" pitchFamily="34" charset="0"/>
                <a:ea typeface="Calibri" panose="020F0502020204030204" pitchFamily="34" charset="0"/>
                <a:cs typeface="Times New Roman" panose="02020603050405020304" pitchFamily="18" charset="0"/>
              </a:rPr>
              <a:t>Η </a:t>
            </a:r>
            <a:r>
              <a:rPr lang="el-GR" sz="2600" b="1" dirty="0">
                <a:effectLst/>
                <a:latin typeface="Calibri" panose="020F0502020204030204" pitchFamily="34" charset="0"/>
                <a:ea typeface="Calibri" panose="020F0502020204030204" pitchFamily="34" charset="0"/>
                <a:cs typeface="Times New Roman" panose="02020603050405020304" pitchFamily="18" charset="0"/>
              </a:rPr>
              <a:t>ματαίωση </a:t>
            </a:r>
            <a:r>
              <a:rPr lang="el-GR" sz="2600" dirty="0">
                <a:effectLst/>
                <a:latin typeface="Calibri" panose="020F0502020204030204" pitchFamily="34" charset="0"/>
                <a:ea typeface="Calibri" panose="020F0502020204030204" pitchFamily="34" charset="0"/>
                <a:cs typeface="Times New Roman" panose="02020603050405020304" pitchFamily="18" charset="0"/>
              </a:rPr>
              <a:t>επιτείνει το αίσθημα </a:t>
            </a:r>
            <a:r>
              <a:rPr lang="el-GR" sz="2600" b="1" dirty="0">
                <a:effectLst/>
                <a:latin typeface="Calibri" panose="020F0502020204030204" pitchFamily="34" charset="0"/>
                <a:ea typeface="Calibri" panose="020F0502020204030204" pitchFamily="34" charset="0"/>
                <a:cs typeface="Times New Roman" panose="02020603050405020304" pitchFamily="18" charset="0"/>
              </a:rPr>
              <a:t>ενοχής </a:t>
            </a:r>
            <a:r>
              <a:rPr lang="el-GR" sz="2600" dirty="0">
                <a:effectLst/>
                <a:latin typeface="Calibri" panose="020F0502020204030204" pitchFamily="34" charset="0"/>
                <a:ea typeface="Calibri" panose="020F0502020204030204" pitchFamily="34" charset="0"/>
                <a:cs typeface="Times New Roman" panose="02020603050405020304" pitchFamily="18" charset="0"/>
              </a:rPr>
              <a:t> και αυτό φαίνεται μόνο με</a:t>
            </a:r>
            <a:r>
              <a:rPr lang="el-GR" sz="2600" b="1" dirty="0">
                <a:effectLst/>
                <a:latin typeface="Calibri" panose="020F0502020204030204" pitchFamily="34" charset="0"/>
                <a:ea typeface="Calibri" panose="020F0502020204030204" pitchFamily="34" charset="0"/>
                <a:cs typeface="Times New Roman" panose="02020603050405020304" pitchFamily="18" charset="0"/>
              </a:rPr>
              <a:t> παράκαμψη. </a:t>
            </a:r>
            <a:r>
              <a:rPr lang="el-GR" sz="2600" dirty="0">
                <a:effectLst/>
                <a:latin typeface="Calibri" panose="020F0502020204030204" pitchFamily="34" charset="0"/>
                <a:ea typeface="Calibri" panose="020F0502020204030204" pitchFamily="34" charset="0"/>
                <a:cs typeface="Times New Roman" panose="02020603050405020304" pitchFamily="18" charset="0"/>
              </a:rPr>
              <a:t>Ανακαλώντας ένα μέρος επιθετικής τάσης έναντι στο πρόσωπο που εμποδίζει την ικανοποίηση, σε αίσθημα ενοχής μετατρέπεται η επιθετικότητα αυτή </a:t>
            </a:r>
            <a:r>
              <a:rPr lang="el-GR" sz="2600" dirty="0" err="1">
                <a:effectLst/>
                <a:latin typeface="Calibri" panose="020F0502020204030204" pitchFamily="34" charset="0"/>
                <a:ea typeface="Calibri" panose="020F0502020204030204" pitchFamily="34" charset="0"/>
                <a:cs typeface="Times New Roman" panose="02020603050405020304" pitchFamily="18" charset="0"/>
              </a:rPr>
              <a:t>καταπιεζόμενη</a:t>
            </a:r>
            <a:r>
              <a:rPr lang="el-GR" sz="2600" dirty="0">
                <a:effectLst/>
                <a:latin typeface="Calibri" panose="020F0502020204030204" pitchFamily="34" charset="0"/>
                <a:ea typeface="Calibri" panose="020F0502020204030204" pitchFamily="34" charset="0"/>
                <a:cs typeface="Times New Roman" panose="02020603050405020304" pitchFamily="18" charset="0"/>
              </a:rPr>
              <a:t> και μεταβιβαζόμενη στο υπερεγώ καταλήγοντας ότι η </a:t>
            </a:r>
            <a:r>
              <a:rPr lang="el-GR" sz="2600" b="1" dirty="0">
                <a:effectLst/>
                <a:latin typeface="Calibri" panose="020F0502020204030204" pitchFamily="34" charset="0"/>
                <a:ea typeface="Calibri" panose="020F0502020204030204" pitchFamily="34" charset="0"/>
                <a:cs typeface="Times New Roman" panose="02020603050405020304" pitchFamily="18" charset="0"/>
              </a:rPr>
              <a:t>ενοχή</a:t>
            </a:r>
            <a:r>
              <a:rPr lang="el-GR" sz="2600" dirty="0">
                <a:effectLst/>
                <a:latin typeface="Calibri" panose="020F0502020204030204" pitchFamily="34" charset="0"/>
                <a:ea typeface="Calibri" panose="020F0502020204030204" pitchFamily="34" charset="0"/>
                <a:cs typeface="Times New Roman" panose="02020603050405020304" pitchFamily="18" charset="0"/>
              </a:rPr>
              <a:t> απορρέει από την </a:t>
            </a:r>
            <a:r>
              <a:rPr lang="el-GR" sz="2600" b="1" dirty="0">
                <a:effectLst/>
                <a:latin typeface="Calibri" panose="020F0502020204030204" pitchFamily="34" charset="0"/>
                <a:ea typeface="Calibri" panose="020F0502020204030204" pitchFamily="34" charset="0"/>
                <a:cs typeface="Times New Roman" panose="02020603050405020304" pitchFamily="18" charset="0"/>
              </a:rPr>
              <a:t>επιθετικότητα</a:t>
            </a:r>
            <a:r>
              <a:rPr lang="el-GR" sz="2600" dirty="0">
                <a:effectLst/>
                <a:latin typeface="Calibri" panose="020F0502020204030204" pitchFamily="34" charset="0"/>
                <a:ea typeface="Calibri" panose="020F0502020204030204" pitchFamily="34" charset="0"/>
                <a:cs typeface="Times New Roman" panose="02020603050405020304" pitchFamily="18" charset="0"/>
              </a:rPr>
              <a:t>.</a:t>
            </a:r>
          </a:p>
          <a:p>
            <a:endParaRPr lang="el-GR" dirty="0"/>
          </a:p>
        </p:txBody>
      </p:sp>
    </p:spTree>
    <p:extLst>
      <p:ext uri="{BB962C8B-B14F-4D97-AF65-F5344CB8AC3E}">
        <p14:creationId xmlns:p14="http://schemas.microsoft.com/office/powerpoint/2010/main" xmlns="" val="3397122334"/>
      </p:ext>
    </p:extLst>
  </p:cSld>
  <p:clrMapOvr>
    <a:masterClrMapping/>
  </p:clrMapOvr>
  <mc:AlternateContent xmlns:mc="http://schemas.openxmlformats.org/markup-compatibility/2006">
    <mc:Choice xmlns:p14="http://schemas.microsoft.com/office/powerpoint/2010/main" xmlns="" Requires="p14">
      <p:transition spd="slow" p14:dur="800">
        <p:circle/>
      </p:transition>
    </mc:Choice>
    <mc:Fallback>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8D98F8E-95F6-4B45-89DB-A7D629C898C5}"/>
              </a:ext>
            </a:extLst>
          </p:cNvPr>
          <p:cNvSpPr>
            <a:spLocks noGrp="1"/>
          </p:cNvSpPr>
          <p:nvPr>
            <p:ph type="title"/>
          </p:nvPr>
        </p:nvSpPr>
        <p:spPr>
          <a:xfrm>
            <a:off x="2592925" y="624110"/>
            <a:ext cx="8911687" cy="888601"/>
          </a:xfrm>
        </p:spPr>
        <p:txBody>
          <a:bodyPr>
            <a:normAutofit fontScale="90000"/>
          </a:bodyPr>
          <a:lstStyle/>
          <a:p>
            <a:r>
              <a:rPr lang="en-US" b="1" u="sng" dirty="0">
                <a:effectLst/>
                <a:latin typeface="Calibri" panose="020F0502020204030204" pitchFamily="34" charset="0"/>
                <a:ea typeface="Calibri" panose="020F0502020204030204" pitchFamily="34" charset="0"/>
                <a:cs typeface="Times New Roman" panose="02020603050405020304" pitchFamily="18" charset="0"/>
              </a:rPr>
              <a:t>ABRAHAM</a:t>
            </a:r>
            <a:r>
              <a:rPr lang="el-GR" sz="1800" dirty="0">
                <a:effectLst/>
                <a:latin typeface="Calibri" panose="020F0502020204030204" pitchFamily="34" charset="0"/>
                <a:ea typeface="Calibri" panose="020F0502020204030204" pitchFamily="34" charset="0"/>
                <a:cs typeface="Times New Roman" panose="02020603050405020304" pitchFamily="18" charset="0"/>
              </a:rPr>
              <a:t/>
            </a:r>
            <a:br>
              <a:rPr lang="el-GR" sz="1800" dirty="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xmlns="" id="{16A537AA-0772-4C48-94E4-436E58448B5A}"/>
              </a:ext>
            </a:extLst>
          </p:cNvPr>
          <p:cNvSpPr>
            <a:spLocks noGrp="1"/>
          </p:cNvSpPr>
          <p:nvPr>
            <p:ph idx="1"/>
          </p:nvPr>
        </p:nvSpPr>
        <p:spPr>
          <a:xfrm>
            <a:off x="2032000" y="1365956"/>
            <a:ext cx="9472612" cy="4978400"/>
          </a:xfrm>
        </p:spPr>
        <p:txBody>
          <a:bodyPr>
            <a:normAutofit fontScale="62500" lnSpcReduction="20000"/>
          </a:bodyPr>
          <a:lstStyle/>
          <a:p>
            <a:pPr algn="just"/>
            <a:r>
              <a:rPr lang="el-GR" sz="3800" dirty="0">
                <a:effectLst/>
                <a:latin typeface="Calibri" panose="020F0502020204030204" pitchFamily="34" charset="0"/>
                <a:ea typeface="Calibri" panose="020F0502020204030204" pitchFamily="34" charset="0"/>
                <a:cs typeface="Times New Roman" panose="02020603050405020304" pitchFamily="18" charset="0"/>
              </a:rPr>
              <a:t>Στη μελέτη του για </a:t>
            </a:r>
            <a:r>
              <a:rPr lang="el-GR" sz="3800" dirty="0" smtClean="0">
                <a:effectLst/>
                <a:latin typeface="Calibri" panose="020F0502020204030204" pitchFamily="34" charset="0"/>
                <a:ea typeface="Calibri" panose="020F0502020204030204" pitchFamily="34" charset="0"/>
                <a:cs typeface="Times New Roman" panose="02020603050405020304" pitchFamily="18" charset="0"/>
              </a:rPr>
              <a:t>τη </a:t>
            </a:r>
            <a:r>
              <a:rPr lang="el-GR" sz="3800" dirty="0" err="1">
                <a:effectLst/>
                <a:latin typeface="Calibri" panose="020F0502020204030204" pitchFamily="34" charset="0"/>
                <a:ea typeface="Calibri" panose="020F0502020204030204" pitchFamily="34" charset="0"/>
                <a:cs typeface="Times New Roman" panose="02020603050405020304" pitchFamily="18" charset="0"/>
              </a:rPr>
              <a:t>λιβιδινική</a:t>
            </a:r>
            <a:r>
              <a:rPr lang="el-GR" sz="3800" dirty="0">
                <a:effectLst/>
                <a:latin typeface="Calibri" panose="020F0502020204030204" pitchFamily="34" charset="0"/>
                <a:ea typeface="Calibri" panose="020F0502020204030204" pitchFamily="34" charset="0"/>
                <a:cs typeface="Times New Roman" panose="02020603050405020304" pitchFamily="18" charset="0"/>
              </a:rPr>
              <a:t> οργάνωση και στις ανακαλύψεις του στο πεδίο της νηπιακής σεξουαλικότητας  δίνει μια νέα προσέγγιση των απαρχών του </a:t>
            </a:r>
            <a:r>
              <a:rPr lang="el-GR" sz="3800" b="1" dirty="0">
                <a:effectLst/>
                <a:latin typeface="Calibri" panose="020F0502020204030204" pitchFamily="34" charset="0"/>
                <a:ea typeface="Calibri" panose="020F0502020204030204" pitchFamily="34" charset="0"/>
                <a:cs typeface="Times New Roman" panose="02020603050405020304" pitchFamily="18" charset="0"/>
              </a:rPr>
              <a:t>άγχους και της ενοχής,</a:t>
            </a:r>
            <a:r>
              <a:rPr lang="el-GR" sz="3800" dirty="0">
                <a:effectLst/>
                <a:latin typeface="Calibri" panose="020F0502020204030204" pitchFamily="34" charset="0"/>
                <a:ea typeface="Calibri" panose="020F0502020204030204" pitchFamily="34" charset="0"/>
                <a:cs typeface="Times New Roman" panose="02020603050405020304" pitchFamily="18" charset="0"/>
              </a:rPr>
              <a:t> επισημαίνοντας την σύνδεση τους με τις κανιβαλικές επιθυμίες. </a:t>
            </a:r>
            <a:endParaRPr lang="el-GR"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3800" dirty="0" smtClean="0">
                <a:effectLst/>
                <a:latin typeface="Calibri" panose="020F0502020204030204" pitchFamily="34" charset="0"/>
                <a:ea typeface="Calibri" panose="020F0502020204030204" pitchFamily="34" charset="0"/>
                <a:cs typeface="Times New Roman" panose="02020603050405020304" pitchFamily="18" charset="0"/>
              </a:rPr>
              <a:t>Στο </a:t>
            </a:r>
            <a:r>
              <a:rPr lang="el-GR" sz="3800" dirty="0">
                <a:effectLst/>
                <a:latin typeface="Calibri" panose="020F0502020204030204" pitchFamily="34" charset="0"/>
                <a:ea typeface="Calibri" panose="020F0502020204030204" pitchFamily="34" charset="0"/>
                <a:cs typeface="Times New Roman" panose="02020603050405020304" pitchFamily="18" charset="0"/>
              </a:rPr>
              <a:t>στάδιο του ναρκισσισμού έχοντας </a:t>
            </a:r>
            <a:r>
              <a:rPr lang="el-GR" sz="3800" dirty="0" smtClean="0">
                <a:effectLst/>
                <a:latin typeface="Calibri" panose="020F0502020204030204" pitchFamily="34" charset="0"/>
                <a:ea typeface="Calibri" panose="020F0502020204030204" pitchFamily="34" charset="0"/>
                <a:cs typeface="Times New Roman" panose="02020603050405020304" pitchFamily="18" charset="0"/>
              </a:rPr>
              <a:t>έναν </a:t>
            </a:r>
            <a:r>
              <a:rPr lang="el-GR" sz="3800" dirty="0">
                <a:effectLst/>
                <a:latin typeface="Calibri" panose="020F0502020204030204" pitchFamily="34" charset="0"/>
                <a:ea typeface="Calibri" panose="020F0502020204030204" pitchFamily="34" charset="0"/>
                <a:cs typeface="Times New Roman" panose="02020603050405020304" pitchFamily="18" charset="0"/>
              </a:rPr>
              <a:t>κανιβαλικό σεξουαλικό στόχο, η εστιακή αναστολή εμφανίζεται με </a:t>
            </a:r>
            <a:r>
              <a:rPr lang="el-GR" sz="3800" dirty="0" smtClean="0">
                <a:effectLst/>
                <a:latin typeface="Calibri" panose="020F0502020204030204" pitchFamily="34" charset="0"/>
                <a:ea typeface="Calibri" panose="020F0502020204030204" pitchFamily="34" charset="0"/>
                <a:cs typeface="Times New Roman" panose="02020603050405020304" pitchFamily="18" charset="0"/>
              </a:rPr>
              <a:t>τη </a:t>
            </a:r>
            <a:r>
              <a:rPr lang="el-GR" sz="3800" dirty="0">
                <a:effectLst/>
                <a:latin typeface="Calibri" panose="020F0502020204030204" pitchFamily="34" charset="0"/>
                <a:ea typeface="Calibri" panose="020F0502020204030204" pitchFamily="34" charset="0"/>
                <a:cs typeface="Times New Roman" panose="02020603050405020304" pitchFamily="18" charset="0"/>
              </a:rPr>
              <a:t>μορφή </a:t>
            </a:r>
            <a:r>
              <a:rPr lang="el-GR" sz="3800" b="1" dirty="0">
                <a:effectLst/>
                <a:latin typeface="Calibri" panose="020F0502020204030204" pitchFamily="34" charset="0"/>
                <a:ea typeface="Calibri" panose="020F0502020204030204" pitchFamily="34" charset="0"/>
                <a:cs typeface="Times New Roman" panose="02020603050405020304" pitchFamily="18" charset="0"/>
              </a:rPr>
              <a:t>νοσηρού άγχους.</a:t>
            </a:r>
            <a:r>
              <a:rPr lang="el-GR" sz="3800" dirty="0">
                <a:effectLst/>
                <a:latin typeface="Calibri" panose="020F0502020204030204" pitchFamily="34" charset="0"/>
                <a:ea typeface="Calibri" panose="020F0502020204030204" pitchFamily="34" charset="0"/>
                <a:cs typeface="Times New Roman" panose="02020603050405020304" pitchFamily="18" charset="0"/>
              </a:rPr>
              <a:t> Η διαδικασία υπέρβασης των </a:t>
            </a:r>
            <a:r>
              <a:rPr lang="el-GR" sz="3800" dirty="0" smtClean="0">
                <a:effectLst/>
                <a:latin typeface="Calibri" panose="020F0502020204030204" pitchFamily="34" charset="0"/>
                <a:ea typeface="Calibri" panose="020F0502020204030204" pitchFamily="34" charset="0"/>
                <a:cs typeface="Times New Roman" panose="02020603050405020304" pitchFamily="18" charset="0"/>
              </a:rPr>
              <a:t>κανιβαλικών </a:t>
            </a:r>
            <a:r>
              <a:rPr lang="el-GR" sz="3800" dirty="0">
                <a:effectLst/>
                <a:latin typeface="Calibri" panose="020F0502020204030204" pitchFamily="34" charset="0"/>
                <a:ea typeface="Calibri" panose="020F0502020204030204" pitchFamily="34" charset="0"/>
                <a:cs typeface="Times New Roman" panose="02020603050405020304" pitchFamily="18" charset="0"/>
              </a:rPr>
              <a:t>ορμών συνδέεται στενά με ένα αίσθημα </a:t>
            </a:r>
            <a:r>
              <a:rPr lang="el-GR" sz="3800" b="1" dirty="0">
                <a:effectLst/>
                <a:latin typeface="Calibri" panose="020F0502020204030204" pitchFamily="34" charset="0"/>
                <a:ea typeface="Calibri" panose="020F0502020204030204" pitchFamily="34" charset="0"/>
                <a:cs typeface="Times New Roman" panose="02020603050405020304" pitchFamily="18" charset="0"/>
              </a:rPr>
              <a:t>ενοχής</a:t>
            </a:r>
            <a:r>
              <a:rPr lang="el-GR" sz="3800" dirty="0">
                <a:effectLst/>
                <a:latin typeface="Calibri" panose="020F0502020204030204" pitchFamily="34" charset="0"/>
                <a:ea typeface="Calibri" panose="020F0502020204030204" pitchFamily="34" charset="0"/>
                <a:cs typeface="Times New Roman" panose="02020603050405020304" pitchFamily="18" charset="0"/>
              </a:rPr>
              <a:t> ,το οποίο έρχεται στο παρασκήνιο ως χαρακτηριστικό αντανακλαστικό φαινόμενο που ανήκει στο 3</a:t>
            </a:r>
            <a:r>
              <a:rPr lang="el-GR" sz="3800" baseline="30000" dirty="0">
                <a:effectLst/>
                <a:latin typeface="Calibri" panose="020F0502020204030204" pitchFamily="34" charset="0"/>
                <a:ea typeface="Calibri" panose="020F0502020204030204" pitchFamily="34" charset="0"/>
                <a:cs typeface="Times New Roman" panose="02020603050405020304" pitchFamily="18" charset="0"/>
              </a:rPr>
              <a:t>ο</a:t>
            </a:r>
            <a:r>
              <a:rPr lang="el-GR" sz="3800" dirty="0">
                <a:effectLst/>
                <a:latin typeface="Calibri" panose="020F0502020204030204" pitchFamily="34" charset="0"/>
                <a:ea typeface="Calibri" panose="020F0502020204030204" pitchFamily="34" charset="0"/>
                <a:cs typeface="Times New Roman" panose="02020603050405020304" pitchFamily="18" charset="0"/>
              </a:rPr>
              <a:t> </a:t>
            </a:r>
            <a:r>
              <a:rPr lang="el-GR" sz="3800" dirty="0" smtClean="0">
                <a:effectLst/>
                <a:latin typeface="Calibri" panose="020F0502020204030204" pitchFamily="34" charset="0"/>
                <a:ea typeface="Calibri" panose="020F0502020204030204" pitchFamily="34" charset="0"/>
                <a:cs typeface="Times New Roman" panose="02020603050405020304" pitchFamily="18" charset="0"/>
              </a:rPr>
              <a:t>στάδιο (</a:t>
            </a:r>
            <a:r>
              <a:rPr lang="el-GR" sz="3800" dirty="0">
                <a:effectLst/>
                <a:latin typeface="Calibri" panose="020F0502020204030204" pitchFamily="34" charset="0"/>
                <a:ea typeface="Calibri" panose="020F0502020204030204" pitchFamily="34" charset="0"/>
                <a:cs typeface="Times New Roman" panose="02020603050405020304" pitchFamily="18" charset="0"/>
              </a:rPr>
              <a:t>το πιο πρώιμο πρωκτικό-σαδιστικό). </a:t>
            </a:r>
            <a:endParaRPr lang="el-GR" sz="3800" dirty="0" smtClean="0">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el-GR" sz="3400" dirty="0" smtClean="0">
              <a:latin typeface="Calibri" panose="020F0502020204030204" pitchFamily="34" charset="0"/>
              <a:ea typeface="Calibri" panose="020F0502020204030204" pitchFamily="34" charset="0"/>
              <a:cs typeface="Times New Roman" panose="02020603050405020304" pitchFamily="18" charset="0"/>
            </a:endParaRPr>
          </a:p>
          <a:p>
            <a:pPr>
              <a:buNone/>
            </a:pPr>
            <a:endParaRPr lang="el-GR" sz="3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el-GR" sz="2900" dirty="0" smtClean="0">
                <a:latin typeface="Calibri" panose="020F0502020204030204" pitchFamily="34" charset="0"/>
                <a:ea typeface="Calibri" panose="020F0502020204030204" pitchFamily="34" charset="0"/>
                <a:cs typeface="Times New Roman" panose="02020603050405020304" pitchFamily="18" charset="0"/>
              </a:rPr>
              <a:t>*</a:t>
            </a:r>
            <a:r>
              <a:rPr lang="el-GR" sz="2900" dirty="0" smtClean="0">
                <a:effectLst/>
                <a:latin typeface="Calibri" panose="020F0502020204030204" pitchFamily="34" charset="0"/>
                <a:ea typeface="Calibri" panose="020F0502020204030204" pitchFamily="34" charset="0"/>
                <a:cs typeface="Times New Roman" panose="02020603050405020304" pitchFamily="18" charset="0"/>
              </a:rPr>
              <a:t>Συνέκρινε </a:t>
            </a:r>
            <a:r>
              <a:rPr lang="el-GR" sz="2900" dirty="0">
                <a:effectLst/>
                <a:latin typeface="Calibri" panose="020F0502020204030204" pitchFamily="34" charset="0"/>
                <a:ea typeface="Calibri" panose="020F0502020204030204" pitchFamily="34" charset="0"/>
                <a:cs typeface="Times New Roman" panose="02020603050405020304" pitchFamily="18" charset="0"/>
              </a:rPr>
              <a:t>την συνοπτική επισκόπηση της ψυχοσεξουαλικής ανάπτυξης με ένα πίνακα δρομολογίων μιας ταχείας όπου αναγράφονται μόνο οι μεγαλύτεροι σταθμοί στους οποίους γίνεται στάση και οι μικρότεροι ενδιάμεσοι σταθμοί δεν μπορούν να σημειωθούν στη σύνοψη αυτού του </a:t>
            </a:r>
            <a:r>
              <a:rPr lang="el-GR" sz="2900" dirty="0" smtClean="0">
                <a:effectLst/>
                <a:latin typeface="Calibri" panose="020F0502020204030204" pitchFamily="34" charset="0"/>
                <a:ea typeface="Calibri" panose="020F0502020204030204" pitchFamily="34" charset="0"/>
                <a:cs typeface="Times New Roman" panose="02020603050405020304" pitchFamily="18" charset="0"/>
              </a:rPr>
              <a:t>είδους. </a:t>
            </a:r>
            <a:endParaRPr lang="el-GR" sz="2900" dirty="0">
              <a:effectLst/>
              <a:latin typeface="Calibri" panose="020F0502020204030204" pitchFamily="34" charset="0"/>
              <a:ea typeface="Calibri" panose="020F0502020204030204" pitchFamily="34" charset="0"/>
              <a:cs typeface="Times New Roman" panose="02020603050405020304" pitchFamily="18" charset="0"/>
            </a:endParaRPr>
          </a:p>
          <a:p>
            <a:pPr>
              <a:buNone/>
            </a:pPr>
            <a:endParaRPr lang="el-GR" dirty="0"/>
          </a:p>
        </p:txBody>
      </p:sp>
    </p:spTree>
    <p:extLst>
      <p:ext uri="{BB962C8B-B14F-4D97-AF65-F5344CB8AC3E}">
        <p14:creationId xmlns:p14="http://schemas.microsoft.com/office/powerpoint/2010/main" xmlns="" val="240067768"/>
      </p:ext>
    </p:extLst>
  </p:cSld>
  <p:clrMapOvr>
    <a:masterClrMapping/>
  </p:clrMapOvr>
  <p:transition spd="slow">
    <p:randomBar dir="ver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2C471280-9DB4-4244-BC62-697C225107AB}"/>
              </a:ext>
            </a:extLst>
          </p:cNvPr>
          <p:cNvSpPr>
            <a:spLocks noGrp="1"/>
          </p:cNvSpPr>
          <p:nvPr>
            <p:ph type="title"/>
          </p:nvPr>
        </p:nvSpPr>
        <p:spPr>
          <a:xfrm>
            <a:off x="2453573" y="306334"/>
            <a:ext cx="8911687" cy="1280890"/>
          </a:xfrm>
        </p:spPr>
        <p:txBody>
          <a:bodyPr>
            <a:noAutofit/>
          </a:bodyPr>
          <a:lstStyle/>
          <a:p>
            <a:pPr>
              <a:lnSpc>
                <a:spcPct val="107000"/>
              </a:lnSpc>
              <a:spcAft>
                <a:spcPts val="800"/>
              </a:spcAft>
            </a:pPr>
            <a:r>
              <a:rPr lang="el-GR" sz="2800" b="1" u="sng" dirty="0" smtClean="0">
                <a:effectLst/>
                <a:latin typeface="Calibri" panose="020F0502020204030204" pitchFamily="34" charset="0"/>
                <a:ea typeface="Calibri" panose="020F0502020204030204" pitchFamily="34" charset="0"/>
                <a:cs typeface="Times New Roman" panose="02020603050405020304" pitchFamily="18" charset="0"/>
              </a:rPr>
              <a:t/>
            </a:r>
            <a:br>
              <a:rPr lang="el-GR" sz="2800" b="1" u="sng" dirty="0" smtClean="0">
                <a:effectLst/>
                <a:latin typeface="Calibri" panose="020F0502020204030204" pitchFamily="34" charset="0"/>
                <a:ea typeface="Calibri" panose="020F0502020204030204" pitchFamily="34" charset="0"/>
                <a:cs typeface="Times New Roman" panose="02020603050405020304" pitchFamily="18" charset="0"/>
              </a:rPr>
            </a:br>
            <a:r>
              <a:rPr lang="el-GR" sz="2800" b="1" u="sng" dirty="0" smtClean="0">
                <a:effectLst/>
                <a:latin typeface="Calibri" panose="020F0502020204030204" pitchFamily="34" charset="0"/>
                <a:ea typeface="Calibri" panose="020F0502020204030204" pitchFamily="34" charset="0"/>
                <a:cs typeface="Times New Roman" panose="02020603050405020304" pitchFamily="18" charset="0"/>
              </a:rPr>
              <a:t>Μ</a:t>
            </a:r>
            <a:r>
              <a:rPr lang="el-GR" sz="2800" b="1" u="sng" dirty="0">
                <a:effectLst/>
                <a:latin typeface="Calibri" panose="020F0502020204030204" pitchFamily="34" charset="0"/>
                <a:ea typeface="Calibri" panose="020F0502020204030204" pitchFamily="34" charset="0"/>
                <a:cs typeface="Times New Roman" panose="02020603050405020304" pitchFamily="18" charset="0"/>
              </a:rPr>
              <a:t>. </a:t>
            </a:r>
            <a:r>
              <a:rPr lang="el-GR" sz="2800" b="1" u="sng" dirty="0" smtClean="0">
                <a:effectLst/>
                <a:latin typeface="Calibri" panose="020F0502020204030204" pitchFamily="34" charset="0"/>
                <a:ea typeface="Calibri" panose="020F0502020204030204" pitchFamily="34" charset="0"/>
                <a:cs typeface="Times New Roman" panose="02020603050405020304" pitchFamily="18" charset="0"/>
              </a:rPr>
              <a:t>Κ</a:t>
            </a:r>
            <a:r>
              <a:rPr lang="en-GB" sz="2800" b="1" u="sng" dirty="0" err="1" smtClean="0">
                <a:effectLst/>
                <a:latin typeface="Calibri" panose="020F0502020204030204" pitchFamily="34" charset="0"/>
                <a:ea typeface="Calibri" panose="020F0502020204030204" pitchFamily="34" charset="0"/>
                <a:cs typeface="Times New Roman" panose="02020603050405020304" pitchFamily="18" charset="0"/>
              </a:rPr>
              <a:t>lei</a:t>
            </a:r>
            <a:r>
              <a:rPr lang="en-GB" sz="2800" b="1" u="sng" dirty="0" err="1" smtClean="0">
                <a:latin typeface="Calibri" panose="020F0502020204030204" pitchFamily="34" charset="0"/>
                <a:ea typeface="Calibri" panose="020F0502020204030204" pitchFamily="34" charset="0"/>
                <a:cs typeface="Times New Roman" panose="02020603050405020304" pitchFamily="18" charset="0"/>
              </a:rPr>
              <a:t>n</a:t>
            </a:r>
            <a:r>
              <a:rPr lang="el-GR" sz="2800" dirty="0">
                <a:effectLst/>
                <a:latin typeface="Calibri" panose="020F0502020204030204" pitchFamily="34" charset="0"/>
                <a:ea typeface="Calibri" panose="020F0502020204030204" pitchFamily="34" charset="0"/>
                <a:cs typeface="Times New Roman" panose="02020603050405020304" pitchFamily="18" charset="0"/>
              </a:rPr>
              <a:t/>
            </a:r>
            <a:br>
              <a:rPr lang="el-GR" sz="2800" dirty="0">
                <a:effectLst/>
                <a:latin typeface="Calibri" panose="020F0502020204030204" pitchFamily="34" charset="0"/>
                <a:ea typeface="Calibri" panose="020F0502020204030204" pitchFamily="34" charset="0"/>
                <a:cs typeface="Times New Roman" panose="02020603050405020304" pitchFamily="18" charset="0"/>
              </a:rPr>
            </a:br>
            <a:endParaRPr lang="el-GR" sz="2800" dirty="0"/>
          </a:p>
        </p:txBody>
      </p:sp>
      <p:sp>
        <p:nvSpPr>
          <p:cNvPr id="3" name="Θέση περιεχομένου 2">
            <a:extLst>
              <a:ext uri="{FF2B5EF4-FFF2-40B4-BE49-F238E27FC236}">
                <a16:creationId xmlns:a16="http://schemas.microsoft.com/office/drawing/2014/main" xmlns="" id="{52068884-F0E2-4B41-B551-833C72E1A5CB}"/>
              </a:ext>
            </a:extLst>
          </p:cNvPr>
          <p:cNvSpPr>
            <a:spLocks noGrp="1"/>
          </p:cNvSpPr>
          <p:nvPr>
            <p:ph idx="1"/>
          </p:nvPr>
        </p:nvSpPr>
        <p:spPr>
          <a:xfrm>
            <a:off x="2314222" y="1122744"/>
            <a:ext cx="8911687" cy="5185459"/>
          </a:xfrm>
        </p:spPr>
        <p:txBody>
          <a:bodyPr>
            <a:noAutofit/>
          </a:bodyPr>
          <a:lstStyle/>
          <a:p>
            <a:pPr algn="just">
              <a:lnSpc>
                <a:spcPct val="107000"/>
              </a:lnSpc>
              <a:spcAft>
                <a:spcPts val="800"/>
              </a:spcAft>
              <a:buNone/>
            </a:pPr>
            <a:endParaRPr lang="el-GR"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None/>
            </a:pPr>
            <a:r>
              <a:rPr lang="el-GR" sz="2400" b="1" dirty="0" smtClean="0">
                <a:effectLst/>
                <a:latin typeface="Calibri" panose="020F0502020204030204" pitchFamily="34" charset="0"/>
                <a:ea typeface="Calibri" panose="020F0502020204030204" pitchFamily="34" charset="0"/>
                <a:cs typeface="Times New Roman" panose="02020603050405020304" pitchFamily="18" charset="0"/>
              </a:rPr>
              <a:t>Νηπιακές </a:t>
            </a:r>
            <a:r>
              <a:rPr lang="el-GR" sz="2400" b="1" dirty="0">
                <a:effectLst/>
                <a:latin typeface="Calibri" panose="020F0502020204030204" pitchFamily="34" charset="0"/>
                <a:ea typeface="Calibri" panose="020F0502020204030204" pitchFamily="34" charset="0"/>
                <a:cs typeface="Times New Roman" panose="02020603050405020304" pitchFamily="18" charset="0"/>
              </a:rPr>
              <a:t>καταστάσεις άγχους</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dirty="0">
                <a:effectLst/>
                <a:latin typeface="Calibri" panose="020F0502020204030204" pitchFamily="34" charset="0"/>
                <a:ea typeface="Calibri" panose="020F0502020204030204" pitchFamily="34" charset="0"/>
                <a:cs typeface="Times New Roman" panose="02020603050405020304" pitchFamily="18" charset="0"/>
              </a:rPr>
              <a:t>Αναγνώρισε τη θεμελιώδη σημασία των σαδιστικών ορμών και φαντασιώσεων οι οποίες συγκλίνουν και κορυφώνονται στα πιο πρώιμα στάδια ανάπτυξης.</a:t>
            </a:r>
          </a:p>
          <a:p>
            <a:pPr algn="just">
              <a:lnSpc>
                <a:spcPct val="107000"/>
              </a:lnSpc>
              <a:spcAft>
                <a:spcPts val="800"/>
              </a:spcAft>
            </a:pPr>
            <a:r>
              <a:rPr lang="el-GR" dirty="0">
                <a:effectLst/>
                <a:latin typeface="Calibri" panose="020F0502020204030204" pitchFamily="34" charset="0"/>
                <a:ea typeface="Calibri" panose="020F0502020204030204" pitchFamily="34" charset="0"/>
                <a:cs typeface="Times New Roman" panose="02020603050405020304" pitchFamily="18" charset="0"/>
              </a:rPr>
              <a:t>Αντιλήφθηκε ότι οι πρώιμες διαδικασίες </a:t>
            </a:r>
            <a:r>
              <a:rPr lang="el-GR" b="1" dirty="0" err="1">
                <a:effectLst/>
                <a:latin typeface="Calibri" panose="020F0502020204030204" pitchFamily="34" charset="0"/>
                <a:ea typeface="Calibri" panose="020F0502020204030204" pitchFamily="34" charset="0"/>
                <a:cs typeface="Times New Roman" panose="02020603050405020304" pitchFamily="18" charset="0"/>
              </a:rPr>
              <a:t>ενδοβολής</a:t>
            </a:r>
            <a:r>
              <a:rPr lang="el-GR" b="1" dirty="0">
                <a:effectLst/>
                <a:latin typeface="Calibri" panose="020F0502020204030204" pitchFamily="34" charset="0"/>
                <a:ea typeface="Calibri" panose="020F0502020204030204" pitchFamily="34" charset="0"/>
                <a:cs typeface="Times New Roman" panose="02020603050405020304" pitchFamily="18" charset="0"/>
              </a:rPr>
              <a:t> και προβολής</a:t>
            </a:r>
            <a:r>
              <a:rPr lang="el-GR" dirty="0">
                <a:effectLst/>
                <a:latin typeface="Calibri" panose="020F0502020204030204" pitchFamily="34" charset="0"/>
                <a:ea typeface="Calibri" panose="020F0502020204030204" pitchFamily="34" charset="0"/>
                <a:cs typeface="Times New Roman" panose="02020603050405020304" pitchFamily="18" charset="0"/>
              </a:rPr>
              <a:t> οδηγούν στην εδραίωση μέσα στο εγώ πλάι με εξαιρετικά καλά αντικείμενα εξαιρετικά τρομακτικών και διωκτικών αντικειμένων. Αυτές οι μορφές γίνονται αντιληπτές στο φως επιθετικών ορμών και φαντασιώσεων του ίδιου του βρέφους δηλ. το βρέφος προβάλλει τη δική του επιθετικότητα στις εσωτερικές μορφές που αποτελούν μέρος του δικού του πρώιμου υπερεγώ. Το άγχος από αυτές τις πηγές προστίθεται από τις επιθετικές ορμές του βρέφους εναντίον του πρώτου αγαπημένου αντικειμένου του, τόσο του εξωτερικού όσο και του </a:t>
            </a:r>
            <a:r>
              <a:rPr lang="el-GR" dirty="0" err="1">
                <a:effectLst/>
                <a:latin typeface="Calibri" panose="020F0502020204030204" pitchFamily="34" charset="0"/>
                <a:ea typeface="Calibri" panose="020F0502020204030204" pitchFamily="34" charset="0"/>
                <a:cs typeface="Times New Roman" panose="02020603050405020304" pitchFamily="18" charset="0"/>
              </a:rPr>
              <a:t>εσωτερικευμένου</a:t>
            </a:r>
            <a:r>
              <a:rPr lang="el-GR" dirty="0">
                <a:effectLst/>
                <a:latin typeface="Calibri" panose="020F0502020204030204" pitchFamily="34" charset="0"/>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xmlns="" val="3921905193"/>
      </p:ext>
    </p:extLst>
  </p:cSld>
  <p:clrMapOvr>
    <a:masterClrMapping/>
  </p:clrMapOvr>
  <mc:AlternateContent xmlns:mc="http://schemas.openxmlformats.org/markup-compatibility/2006">
    <mc:Choice xmlns:p14="http://schemas.microsoft.com/office/powerpoint/2010/main" xmlns="" Requires="p14">
      <p:transition spd="slow" p14:dur="4000">
        <p14:vortex dir="r"/>
      </p:transition>
    </mc:Choice>
    <mc:Fallback>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2453833" y="1377387"/>
            <a:ext cx="7627716" cy="5449697"/>
          </a:xfrm>
          <a:prstGeom prst="rect">
            <a:avLst/>
          </a:prstGeom>
        </p:spPr>
        <p:txBody>
          <a:bodyPr wrap="square">
            <a:spAutoFit/>
          </a:bodyPr>
          <a:lstStyle/>
          <a:p>
            <a:pPr algn="just">
              <a:lnSpc>
                <a:spcPct val="107000"/>
              </a:lnSpc>
              <a:spcAft>
                <a:spcPts val="800"/>
              </a:spcAft>
            </a:pP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dirty="0" smtClean="0">
                <a:latin typeface="Calibri" panose="020F0502020204030204" pitchFamily="34" charset="0"/>
                <a:ea typeface="Calibri" panose="020F0502020204030204" pitchFamily="34" charset="0"/>
                <a:cs typeface="Times New Roman" panose="02020603050405020304" pitchFamily="18" charset="0"/>
              </a:rPr>
              <a:t>Μερικά </a:t>
            </a:r>
            <a:r>
              <a:rPr lang="el-GR" dirty="0" smtClean="0">
                <a:latin typeface="Calibri" panose="020F0502020204030204" pitchFamily="34" charset="0"/>
                <a:ea typeface="Calibri" panose="020F0502020204030204" pitchFamily="34" charset="0"/>
                <a:cs typeface="Times New Roman" panose="02020603050405020304" pitchFamily="18" charset="0"/>
              </a:rPr>
              <a:t>χρόνια αργότερα επιχειρώντας να κατανοήσει τις </a:t>
            </a:r>
            <a:r>
              <a:rPr lang="el-GR" b="1" dirty="0" smtClean="0">
                <a:latin typeface="Calibri" panose="020F0502020204030204" pitchFamily="34" charset="0"/>
                <a:ea typeface="Calibri" panose="020F0502020204030204" pitchFamily="34" charset="0"/>
                <a:cs typeface="Times New Roman" panose="02020603050405020304" pitchFamily="18" charset="0"/>
              </a:rPr>
              <a:t>νηπιακές σαδιστικές φαντασιώσεις</a:t>
            </a:r>
            <a:r>
              <a:rPr lang="el-GR" dirty="0" smtClean="0">
                <a:latin typeface="Calibri" panose="020F0502020204030204" pitchFamily="34" charset="0"/>
                <a:ea typeface="Calibri" panose="020F0502020204030204" pitchFamily="34" charset="0"/>
                <a:cs typeface="Times New Roman" panose="02020603050405020304" pitchFamily="18" charset="0"/>
              </a:rPr>
              <a:t> και τις απαρχές τους, οδηγήθηκε στην υπόθεση του </a:t>
            </a:r>
            <a:r>
              <a:rPr lang="en-US" b="1" dirty="0" smtClean="0">
                <a:latin typeface="Calibri" panose="020F0502020204030204" pitchFamily="34" charset="0"/>
                <a:ea typeface="Calibri" panose="020F0502020204030204" pitchFamily="34" charset="0"/>
                <a:cs typeface="Times New Roman" panose="02020603050405020304" pitchFamily="18" charset="0"/>
              </a:rPr>
              <a:t>Freud</a:t>
            </a:r>
            <a:r>
              <a:rPr lang="en-US" dirty="0" smtClean="0">
                <a:latin typeface="Calibri" panose="020F0502020204030204" pitchFamily="34" charset="0"/>
                <a:ea typeface="Calibri" panose="020F0502020204030204" pitchFamily="34" charset="0"/>
                <a:cs typeface="Times New Roman" panose="02020603050405020304" pitchFamily="18" charset="0"/>
              </a:rPr>
              <a:t> </a:t>
            </a:r>
            <a:r>
              <a:rPr lang="el-GR" dirty="0" smtClean="0">
                <a:latin typeface="Calibri" panose="020F0502020204030204" pitchFamily="34" charset="0"/>
                <a:ea typeface="Calibri" panose="020F0502020204030204" pitchFamily="34" charset="0"/>
                <a:cs typeface="Times New Roman" panose="02020603050405020304" pitchFamily="18" charset="0"/>
              </a:rPr>
              <a:t>για την πάλη ανάμεσα στο ένστικτο της ζωής και του θανάτου και στο κλινικό υλικό που αποκτήθηκε από την  ανάλυση μικρών παιδιών . Διατύπωσε ότι το άγχος αφυπνίζεται από τον κίνδυνο που απειλεί τον οργανισμό από το ένστικτο θανάτου, ως </a:t>
            </a:r>
            <a:r>
              <a:rPr lang="el-GR" b="1" dirty="0" smtClean="0">
                <a:latin typeface="Calibri" panose="020F0502020204030204" pitchFamily="34" charset="0"/>
                <a:ea typeface="Calibri" panose="020F0502020204030204" pitchFamily="34" charset="0"/>
                <a:cs typeface="Times New Roman" panose="02020603050405020304" pitchFamily="18" charset="0"/>
              </a:rPr>
              <a:t>πρωταρχικό αίτιο άγχους</a:t>
            </a:r>
            <a:r>
              <a:rPr lang="el-GR" dirty="0" smtClean="0">
                <a:latin typeface="Calibri" panose="020F0502020204030204" pitchFamily="34" charset="0"/>
                <a:ea typeface="Calibri" panose="020F0502020204030204" pitchFamily="34" charset="0"/>
                <a:cs typeface="Times New Roman" panose="02020603050405020304" pitchFamily="18" charset="0"/>
              </a:rPr>
              <a:t>.</a:t>
            </a:r>
            <a:r>
              <a:rPr lang="el-GR" b="1" dirty="0" smtClean="0">
                <a:latin typeface="Calibri" panose="020F0502020204030204" pitchFamily="34" charset="0"/>
                <a:ea typeface="Calibri" panose="020F0502020204030204" pitchFamily="34" charset="0"/>
                <a:cs typeface="Times New Roman" panose="02020603050405020304" pitchFamily="18" charset="0"/>
              </a:rPr>
              <a:t> </a:t>
            </a:r>
            <a:endParaRPr lang="en-GB"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b="1" dirty="0" smtClean="0">
                <a:latin typeface="Calibri" panose="020F0502020204030204" pitchFamily="34" charset="0"/>
                <a:ea typeface="Calibri" panose="020F0502020204030204" pitchFamily="34" charset="0"/>
                <a:cs typeface="Times New Roman" panose="02020603050405020304" pitchFamily="18" charset="0"/>
              </a:rPr>
              <a:t>Παθολογικές </a:t>
            </a:r>
            <a:r>
              <a:rPr lang="el-GR" b="1" dirty="0" smtClean="0">
                <a:latin typeface="Calibri" panose="020F0502020204030204" pitchFamily="34" charset="0"/>
                <a:ea typeface="Calibri" panose="020F0502020204030204" pitchFamily="34" charset="0"/>
                <a:cs typeface="Times New Roman" panose="02020603050405020304" pitchFamily="18" charset="0"/>
              </a:rPr>
              <a:t>επιπτώσεις του </a:t>
            </a:r>
            <a:r>
              <a:rPr lang="el-GR" b="1" dirty="0" smtClean="0">
                <a:latin typeface="Calibri" panose="020F0502020204030204" pitchFamily="34" charset="0"/>
                <a:ea typeface="Calibri" panose="020F0502020204030204" pitchFamily="34" charset="0"/>
                <a:cs typeface="Times New Roman" panose="02020603050405020304" pitchFamily="18" charset="0"/>
              </a:rPr>
              <a:t>άγχους</a:t>
            </a:r>
            <a:endParaRPr lang="en-GB" b="1"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l-GR" dirty="0" smtClean="0">
                <a:latin typeface="Calibri" panose="020F0502020204030204" pitchFamily="34" charset="0"/>
                <a:ea typeface="Calibri" panose="020F0502020204030204" pitchFamily="34" charset="0"/>
                <a:cs typeface="Times New Roman" panose="02020603050405020304" pitchFamily="18" charset="0"/>
              </a:rPr>
              <a:t/>
            </a:r>
            <a:br>
              <a:rPr lang="el-GR" dirty="0" smtClean="0">
                <a:latin typeface="Calibri" panose="020F0502020204030204" pitchFamily="34" charset="0"/>
                <a:ea typeface="Calibri" panose="020F0502020204030204" pitchFamily="34" charset="0"/>
                <a:cs typeface="Times New Roman" panose="02020603050405020304" pitchFamily="18" charset="0"/>
              </a:rPr>
            </a:br>
            <a:r>
              <a:rPr lang="el-GR" dirty="0" smtClean="0">
                <a:latin typeface="Calibri" panose="020F0502020204030204" pitchFamily="34" charset="0"/>
                <a:ea typeface="Calibri" panose="020F0502020204030204" pitchFamily="34" charset="0"/>
                <a:cs typeface="Times New Roman" panose="02020603050405020304" pitchFamily="18" charset="0"/>
              </a:rPr>
              <a:t>Αφυπνίζεται στα βρέφη από τις καταστροφικές ορμές τους και </a:t>
            </a:r>
            <a:r>
              <a:rPr lang="el-GR" b="1" dirty="0" smtClean="0">
                <a:latin typeface="Calibri" panose="020F0502020204030204" pitchFamily="34" charset="0"/>
                <a:ea typeface="Calibri" panose="020F0502020204030204" pitchFamily="34" charset="0"/>
                <a:cs typeface="Times New Roman" panose="02020603050405020304" pitchFamily="18" charset="0"/>
              </a:rPr>
              <a:t>συμπέρανε</a:t>
            </a:r>
            <a:r>
              <a:rPr lang="el-GR" dirty="0" smtClean="0">
                <a:latin typeface="Calibri" panose="020F0502020204030204" pitchFamily="34" charset="0"/>
                <a:ea typeface="Calibri" panose="020F0502020204030204" pitchFamily="34" charset="0"/>
                <a:cs typeface="Times New Roman" panose="02020603050405020304" pitchFamily="18" charset="0"/>
              </a:rPr>
              <a:t> ότι οι πιο πρώιμες άμυνες του εγώ(στη φυσιολογική και στην μη φυσιολογική ανάπτυξη) στρέφεται εναντίον του άγχους που αφυπνίζεται από επιθετικές ορμές και φαντασιώσεις. </a:t>
            </a: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n-GB" dirty="0" smtClean="0">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l-GR"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4 - Ορθογώνιο"/>
          <p:cNvSpPr/>
          <p:nvPr/>
        </p:nvSpPr>
        <p:spPr>
          <a:xfrm>
            <a:off x="2511706" y="686726"/>
            <a:ext cx="6400800" cy="1815882"/>
          </a:xfrm>
          <a:prstGeom prst="rect">
            <a:avLst/>
          </a:prstGeom>
        </p:spPr>
        <p:txBody>
          <a:bodyPr wrap="square">
            <a:spAutoFit/>
          </a:bodyPr>
          <a:lstStyle/>
          <a:p>
            <a:r>
              <a:rPr lang="el-GR" sz="2800" b="1" u="sng" dirty="0" smtClean="0">
                <a:latin typeface="Calibri" panose="020F0502020204030204" pitchFamily="34" charset="0"/>
                <a:ea typeface="Calibri" panose="020F0502020204030204" pitchFamily="34" charset="0"/>
                <a:cs typeface="Times New Roman" panose="02020603050405020304" pitchFamily="18" charset="0"/>
              </a:rPr>
              <a:t>Μ. Κ</a:t>
            </a:r>
            <a:r>
              <a:rPr lang="en-GB" sz="2800" b="1" u="sng" dirty="0" err="1" smtClean="0">
                <a:latin typeface="Calibri" panose="020F0502020204030204" pitchFamily="34" charset="0"/>
                <a:ea typeface="Calibri" panose="020F0502020204030204" pitchFamily="34" charset="0"/>
                <a:cs typeface="Times New Roman" panose="02020603050405020304" pitchFamily="18" charset="0"/>
              </a:rPr>
              <a:t>lein</a:t>
            </a:r>
            <a:endParaRPr lang="en-GB" sz="2800" b="1" u="sng" dirty="0" smtClean="0">
              <a:latin typeface="Calibri" panose="020F0502020204030204" pitchFamily="34" charset="0"/>
              <a:ea typeface="Calibri" panose="020F0502020204030204" pitchFamily="34" charset="0"/>
              <a:cs typeface="Times New Roman" panose="02020603050405020304" pitchFamily="18" charset="0"/>
            </a:endParaRPr>
          </a:p>
          <a:p>
            <a:endParaRPr lang="en-GB" sz="2800" b="1" u="sng" dirty="0" smtClean="0">
              <a:latin typeface="Calibri" panose="020F0502020204030204" pitchFamily="34" charset="0"/>
              <a:ea typeface="Calibri" panose="020F0502020204030204" pitchFamily="34" charset="0"/>
              <a:cs typeface="Times New Roman" panose="02020603050405020304" pitchFamily="18" charset="0"/>
            </a:endParaRPr>
          </a:p>
          <a:p>
            <a:r>
              <a:rPr lang="el-GR" sz="2800" dirty="0" smtClean="0">
                <a:latin typeface="Calibri" panose="020F0502020204030204" pitchFamily="34" charset="0"/>
                <a:ea typeface="Calibri" panose="020F0502020204030204" pitchFamily="34" charset="0"/>
                <a:cs typeface="Times New Roman" panose="02020603050405020304" pitchFamily="18" charset="0"/>
              </a:rPr>
              <a:t/>
            </a:r>
            <a:br>
              <a:rPr lang="el-GR" sz="2800" dirty="0" smtClean="0">
                <a:latin typeface="Calibri" panose="020F0502020204030204" pitchFamily="34" charset="0"/>
                <a:ea typeface="Calibri" panose="020F0502020204030204" pitchFamily="34" charset="0"/>
                <a:cs typeface="Times New Roman" panose="02020603050405020304" pitchFamily="18" charset="0"/>
              </a:rPr>
            </a:br>
            <a:endParaRPr lang="el-G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102945A5-CA90-438E-8C43-15AB9C5720DE}"/>
              </a:ext>
            </a:extLst>
          </p:cNvPr>
          <p:cNvSpPr>
            <a:spLocks noGrp="1"/>
          </p:cNvSpPr>
          <p:nvPr>
            <p:ph type="title"/>
          </p:nvPr>
        </p:nvSpPr>
        <p:spPr>
          <a:xfrm>
            <a:off x="2901244" y="220134"/>
            <a:ext cx="8603368" cy="1684866"/>
          </a:xfrm>
        </p:spPr>
        <p:txBody>
          <a:bodyPr>
            <a:noAutofit/>
          </a:bodyPr>
          <a:lstStyle/>
          <a:p>
            <a:pPr>
              <a:lnSpc>
                <a:spcPct val="107000"/>
              </a:lnSpc>
              <a:spcAft>
                <a:spcPts val="800"/>
              </a:spcAft>
            </a:pPr>
            <a:r>
              <a:rPr lang="el-GR" sz="1900" dirty="0">
                <a:effectLst/>
                <a:latin typeface="Calibri" panose="020F0502020204030204" pitchFamily="34" charset="0"/>
                <a:ea typeface="Calibri" panose="020F0502020204030204" pitchFamily="34" charset="0"/>
                <a:cs typeface="Times New Roman" panose="02020603050405020304" pitchFamily="18" charset="0"/>
              </a:rPr>
              <a:t/>
            </a:r>
            <a:br>
              <a:rPr lang="el-GR" sz="1900" dirty="0">
                <a:effectLst/>
                <a:latin typeface="Calibri" panose="020F0502020204030204" pitchFamily="34" charset="0"/>
                <a:ea typeface="Calibri" panose="020F0502020204030204" pitchFamily="34" charset="0"/>
                <a:cs typeface="Times New Roman" panose="02020603050405020304" pitchFamily="18" charset="0"/>
              </a:rPr>
            </a:br>
            <a:r>
              <a:rPr lang="el-GR" sz="1900" dirty="0">
                <a:effectLst/>
                <a:latin typeface="Calibri" panose="020F0502020204030204" pitchFamily="34" charset="0"/>
                <a:ea typeface="Calibri" panose="020F0502020204030204" pitchFamily="34" charset="0"/>
                <a:cs typeface="Times New Roman" panose="02020603050405020304" pitchFamily="18" charset="0"/>
              </a:rPr>
              <a:t> </a:t>
            </a:r>
            <a:br>
              <a:rPr lang="el-GR" sz="1900" dirty="0">
                <a:effectLst/>
                <a:latin typeface="Calibri" panose="020F0502020204030204" pitchFamily="34" charset="0"/>
                <a:ea typeface="Calibri" panose="020F0502020204030204" pitchFamily="34" charset="0"/>
                <a:cs typeface="Times New Roman" panose="02020603050405020304" pitchFamily="18" charset="0"/>
              </a:rPr>
            </a:br>
            <a:endParaRPr lang="el-GR" sz="1900" dirty="0"/>
          </a:p>
        </p:txBody>
      </p:sp>
      <p:sp>
        <p:nvSpPr>
          <p:cNvPr id="3" name="Θέση περιεχομένου 2">
            <a:extLst>
              <a:ext uri="{FF2B5EF4-FFF2-40B4-BE49-F238E27FC236}">
                <a16:creationId xmlns:a16="http://schemas.microsoft.com/office/drawing/2014/main" xmlns="" id="{F57E107B-5B28-435F-A6EF-078F5B352CF2}"/>
              </a:ext>
            </a:extLst>
          </p:cNvPr>
          <p:cNvSpPr>
            <a:spLocks noGrp="1"/>
          </p:cNvSpPr>
          <p:nvPr>
            <p:ph idx="1"/>
          </p:nvPr>
        </p:nvSpPr>
        <p:spPr>
          <a:xfrm>
            <a:off x="2404017" y="1242350"/>
            <a:ext cx="8915400" cy="4232476"/>
          </a:xfrm>
        </p:spPr>
        <p:txBody>
          <a:bodyPr>
            <a:normAutofit lnSpcReduction="10000"/>
          </a:bodyPr>
          <a:lstStyle/>
          <a:p>
            <a:pPr algn="just"/>
            <a:r>
              <a:rPr lang="el-GR" sz="2200" dirty="0">
                <a:effectLst/>
                <a:latin typeface="Calibri" panose="020F0502020204030204" pitchFamily="34" charset="0"/>
                <a:ea typeface="Calibri" panose="020F0502020204030204" pitchFamily="34" charset="0"/>
                <a:cs typeface="Times New Roman" panose="02020603050405020304" pitchFamily="18" charset="0"/>
              </a:rPr>
              <a:t>Ο </a:t>
            </a:r>
            <a:r>
              <a:rPr lang="en-US" sz="2200" b="1" dirty="0" smtClean="0">
                <a:effectLst/>
                <a:latin typeface="Calibri" panose="020F0502020204030204" pitchFamily="34" charset="0"/>
                <a:ea typeface="Calibri" panose="020F0502020204030204" pitchFamily="34" charset="0"/>
                <a:cs typeface="Times New Roman" panose="02020603050405020304" pitchFamily="18" charset="0"/>
              </a:rPr>
              <a:t>Freud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στο άρθρο του για το</a:t>
            </a:r>
            <a:r>
              <a:rPr lang="el-GR" sz="2200" b="1" dirty="0" smtClean="0">
                <a:effectLst/>
                <a:latin typeface="Calibri" panose="020F0502020204030204" pitchFamily="34" charset="0"/>
                <a:ea typeface="Calibri" panose="020F0502020204030204" pitchFamily="34" charset="0"/>
                <a:cs typeface="Times New Roman" panose="02020603050405020304" pitchFamily="18" charset="0"/>
              </a:rPr>
              <a:t> «μαζοχισμό»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εξέτασε </a:t>
            </a:r>
            <a:r>
              <a:rPr lang="el-GR" sz="2200" dirty="0">
                <a:effectLst/>
                <a:latin typeface="Calibri" panose="020F0502020204030204" pitchFamily="34" charset="0"/>
                <a:ea typeface="Calibri" panose="020F0502020204030204" pitchFamily="34" charset="0"/>
                <a:cs typeface="Times New Roman" panose="02020603050405020304" pitchFamily="18" charset="0"/>
              </a:rPr>
              <a:t>τα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διάφορα άγχη</a:t>
            </a:r>
            <a:r>
              <a:rPr lang="el-GR" sz="2200" dirty="0">
                <a:effectLst/>
                <a:latin typeface="Calibri" panose="020F0502020204030204" pitchFamily="34" charset="0"/>
                <a:ea typeface="Calibri" panose="020F0502020204030204" pitchFamily="34" charset="0"/>
                <a:cs typeface="Times New Roman" panose="02020603050405020304" pitchFamily="18" charset="0"/>
              </a:rPr>
              <a:t> που εμφανίζονται από τη δραστηριότητα του ενστίκτου θανάτου  και που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στρέφονται </a:t>
            </a:r>
            <a:r>
              <a:rPr lang="el-GR" sz="2200" dirty="0">
                <a:effectLst/>
                <a:latin typeface="Calibri" panose="020F0502020204030204" pitchFamily="34" charset="0"/>
                <a:ea typeface="Calibri" panose="020F0502020204030204" pitchFamily="34" charset="0"/>
                <a:cs typeface="Times New Roman" panose="02020603050405020304" pitchFamily="18" charset="0"/>
              </a:rPr>
              <a:t>προς τα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μέσα, </a:t>
            </a:r>
            <a:r>
              <a:rPr lang="el-GR" sz="2200" dirty="0">
                <a:effectLst/>
                <a:latin typeface="Calibri" panose="020F0502020204030204" pitchFamily="34" charset="0"/>
                <a:ea typeface="Calibri" panose="020F0502020204030204" pitchFamily="34" charset="0"/>
                <a:cs typeface="Times New Roman" panose="02020603050405020304" pitchFamily="18" charset="0"/>
              </a:rPr>
              <a:t>χωρίς όμως να αναφέρει μεταξύ αυτών των αγχών, το φόβο του θανάτου. </a:t>
            </a:r>
            <a:endParaRPr lang="el-GR" sz="22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Στο </a:t>
            </a:r>
            <a:r>
              <a:rPr lang="el-GR" sz="2200" dirty="0">
                <a:effectLst/>
                <a:latin typeface="Calibri" panose="020F0502020204030204" pitchFamily="34" charset="0"/>
                <a:ea typeface="Calibri" panose="020F0502020204030204" pitchFamily="34" charset="0"/>
                <a:cs typeface="Times New Roman" panose="02020603050405020304" pitchFamily="18" charset="0"/>
              </a:rPr>
              <a:t>βιβλίο του «</a:t>
            </a:r>
            <a:r>
              <a:rPr lang="el-GR" sz="2200" b="1" dirty="0">
                <a:effectLst/>
                <a:latin typeface="Calibri" panose="020F0502020204030204" pitchFamily="34" charset="0"/>
                <a:ea typeface="Calibri" panose="020F0502020204030204" pitchFamily="34" charset="0"/>
                <a:cs typeface="Times New Roman" panose="02020603050405020304" pitchFamily="18" charset="0"/>
              </a:rPr>
              <a:t>Αναστολή- σύμπτωμα και άγχος</a:t>
            </a:r>
            <a:r>
              <a:rPr lang="el-GR" sz="2200" b="1" dirty="0" smtClean="0">
                <a:effectLst/>
                <a:latin typeface="Calibri" panose="020F0502020204030204" pitchFamily="34" charset="0"/>
                <a:ea typeface="Calibri" panose="020F0502020204030204" pitchFamily="34" charset="0"/>
                <a:cs typeface="Times New Roman" panose="02020603050405020304" pitchFamily="18" charset="0"/>
              </a:rPr>
              <a:t>»</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 </a:t>
            </a:r>
            <a:r>
              <a:rPr lang="el-GR" sz="2200" dirty="0">
                <a:effectLst/>
                <a:latin typeface="Calibri" panose="020F0502020204030204" pitchFamily="34" charset="0"/>
                <a:ea typeface="Calibri" panose="020F0502020204030204" pitchFamily="34" charset="0"/>
                <a:cs typeface="Times New Roman" panose="02020603050405020304" pitchFamily="18" charset="0"/>
              </a:rPr>
              <a:t>συζήτησε τους λόγους για τους οποίους δεν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θεώρησε το </a:t>
            </a:r>
            <a:r>
              <a:rPr lang="el-GR" sz="2200" dirty="0">
                <a:effectLst/>
                <a:latin typeface="Calibri" panose="020F0502020204030204" pitchFamily="34" charset="0"/>
                <a:ea typeface="Calibri" panose="020F0502020204030204" pitchFamily="34" charset="0"/>
                <a:cs typeface="Times New Roman" panose="02020603050405020304" pitchFamily="18" charset="0"/>
              </a:rPr>
              <a:t>φόβο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του </a:t>
            </a:r>
            <a:r>
              <a:rPr lang="el-GR" sz="2200" dirty="0">
                <a:effectLst/>
                <a:latin typeface="Calibri" panose="020F0502020204030204" pitchFamily="34" charset="0"/>
                <a:ea typeface="Calibri" panose="020F0502020204030204" pitchFamily="34" charset="0"/>
                <a:cs typeface="Times New Roman" panose="02020603050405020304" pitchFamily="18" charset="0"/>
              </a:rPr>
              <a:t>θανάτου πρωταρχικό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άγχος, </a:t>
            </a:r>
            <a:r>
              <a:rPr lang="el-GR" sz="2200" dirty="0">
                <a:effectLst/>
                <a:latin typeface="Calibri" panose="020F0502020204030204" pitchFamily="34" charset="0"/>
                <a:ea typeface="Calibri" panose="020F0502020204030204" pitchFamily="34" charset="0"/>
                <a:cs typeface="Times New Roman" panose="02020603050405020304" pitchFamily="18" charset="0"/>
              </a:rPr>
              <a:t>βασιζόμενος στην παρατήρησή του ότι το ασυνείδητο φαίνεται να μην περιέχει τίποτα που θα προσέφερε οποιοδήποτε περιεχόμενο στην έννοια μας για τον αφανισμό της ζωής. Επισήμανε ότι δεν μπορεί κανείς να έχει ποτέ βιώσει τίποτα που να μοιάζει με θάνατο εκτός </a:t>
            </a:r>
            <a:r>
              <a:rPr lang="el-GR" sz="2200" dirty="0" smtClean="0">
                <a:effectLst/>
                <a:latin typeface="Calibri" panose="020F0502020204030204" pitchFamily="34" charset="0"/>
                <a:ea typeface="Calibri" panose="020F0502020204030204" pitchFamily="34" charset="0"/>
                <a:cs typeface="Times New Roman" panose="02020603050405020304" pitchFamily="18" charset="0"/>
              </a:rPr>
              <a:t>από τη </a:t>
            </a:r>
            <a:r>
              <a:rPr lang="el-GR" sz="2200" dirty="0">
                <a:effectLst/>
                <a:latin typeface="Calibri" panose="020F0502020204030204" pitchFamily="34" charset="0"/>
                <a:ea typeface="Calibri" panose="020F0502020204030204" pitchFamily="34" charset="0"/>
                <a:cs typeface="Times New Roman" panose="02020603050405020304" pitchFamily="18" charset="0"/>
              </a:rPr>
              <a:t>λιποθυμία και συμπέρανε ότι ο φόβος του θανάτου θα έπρεπε να θεωρηθεί ανάλογος του φόβου του ευνουχισμού.</a:t>
            </a:r>
          </a:p>
          <a:p>
            <a:endParaRPr lang="el-GR" dirty="0"/>
          </a:p>
        </p:txBody>
      </p:sp>
    </p:spTree>
    <p:extLst>
      <p:ext uri="{BB962C8B-B14F-4D97-AF65-F5344CB8AC3E}">
        <p14:creationId xmlns:p14="http://schemas.microsoft.com/office/powerpoint/2010/main" xmlns="" val="1816201418"/>
      </p:ext>
    </p:extLst>
  </p:cSld>
  <p:clrMapOvr>
    <a:masterClrMapping/>
  </p:clrMapOvr>
  <mc:AlternateContent xmlns:mc="http://schemas.openxmlformats.org/markup-compatibility/2006">
    <mc:Choice xmlns:p14="http://schemas.microsoft.com/office/powerpoint/2010/main" xmlns="" Requires="p14">
      <p:transition spd="med" p14:dur="700">
        <p:fade/>
      </p:transition>
    </mc:Choice>
    <mc:Fallback>
      <p:transition spd="med">
        <p:fade/>
      </p:transition>
    </mc:Fallback>
  </mc:AlternateContent>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2C333A"/>
      </a:dk2>
      <a:lt2>
        <a:srgbClr val="D6ECED"/>
      </a:lt2>
      <a:accent1>
        <a:srgbClr val="DE32DE"/>
      </a:accent1>
      <a:accent2>
        <a:srgbClr val="F42B8A"/>
      </a:accent2>
      <a:accent3>
        <a:srgbClr val="349FE7"/>
      </a:accent3>
      <a:accent4>
        <a:srgbClr val="565FF8"/>
      </a:accent4>
      <a:accent5>
        <a:srgbClr val="876BE7"/>
      </a:accent5>
      <a:accent6>
        <a:srgbClr val="F268C2"/>
      </a:accent6>
      <a:hlink>
        <a:srgbClr val="F55CF9"/>
      </a:hlink>
      <a:folHlink>
        <a:srgbClr val="E8A0EE"/>
      </a:folHlink>
    </a:clrScheme>
    <a:fontScheme name="Θρόισμα">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Wisp" id="{7CB32D59-10C0-40DD-B7BD-2E94284A981C}" vid="{F20B7C8E-B819-43F3-AAF9-EE50B1A83630}"/>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305</TotalTime>
  <Words>2896</Words>
  <Application>Microsoft Office PowerPoint</Application>
  <PresentationFormat>Προσαρμογή</PresentationFormat>
  <Paragraphs>97</Paragraphs>
  <Slides>25</Slides>
  <Notes>1</Notes>
  <HiddenSlides>0</HiddenSlides>
  <MMClips>0</MMClips>
  <ScaleCrop>false</ScaleCrop>
  <HeadingPairs>
    <vt:vector size="4" baseType="variant">
      <vt:variant>
        <vt:lpstr>Θέμα</vt:lpstr>
      </vt:variant>
      <vt:variant>
        <vt:i4>1</vt:i4>
      </vt:variant>
      <vt:variant>
        <vt:lpstr>Τίτλοι διαφανειών</vt:lpstr>
      </vt:variant>
      <vt:variant>
        <vt:i4>25</vt:i4>
      </vt:variant>
    </vt:vector>
  </HeadingPairs>
  <TitlesOfParts>
    <vt:vector size="26" baseType="lpstr">
      <vt:lpstr>Θρόισμα</vt:lpstr>
      <vt:lpstr>Μ.ΚΛΑΙΝ (1948)</vt:lpstr>
      <vt:lpstr>Τα συμπεράσματά της εξελίχθηκαν βαθμιαία επί σειρά ετών με επιρροές από τους Freud, Abraham, Ferencziο και από τον Ernest Jones.  </vt:lpstr>
      <vt:lpstr>Freud Για τις απαρχές του άγχους διατύπωσε την υπόθεση ότι το άγχος απορρέει από μια άμεση μετατροπή της λίμπιντο. </vt:lpstr>
      <vt:lpstr>Εισαγωγή στην Ψυχανάλυση-άρθρο-  Το άγχος απορρέει από μια μετατροπή της ανικανοποίητης λίμπιντο- φοβίες στα μικρά  παιδιά  Σε άγχος μετατρέπεται η ανικανοποίητη λιβιδινική διέγερση με το πιο πρώιμο περιεχόμενο του άγχους που είναι το αίσθημα κινδύνου του βρέφους μήπως δεν ικανοποιηθεί η ανάγκη του επειδή η μητέρα του είναι «απούσα».  </vt:lpstr>
      <vt:lpstr>FREUD (ΕΝΟΧΗ) </vt:lpstr>
      <vt:lpstr>ABRAHAM </vt:lpstr>
      <vt:lpstr> Μ. Κlein </vt:lpstr>
      <vt:lpstr>Διαφάνεια 8</vt:lpstr>
      <vt:lpstr>   </vt:lpstr>
      <vt:lpstr>Η Μ. Κλάιν δεν συμμερίστηκε αυτήν την άποψη γιατί οι αναλυτικές παρατηρήσεις της έδειχναν ότι στο ασυνείδητο υπάρχει ένας φόβος αφανισμού της ζωής. Εφόσον η πάλη ανάμεσα στο ένστικτο ζωής και στο ένστικτο θανάτου διαρκεί σε όλη την διάρκεια της ζωής, αυτή η πηγή άγχους δεν εξαλείφεται ποτέ και υπεισέρχεται ως αέναος παράγοντας σε όλες τις καταστάσεις άγχους. Λαμβάνει υπόψη και τον ρόλο που παίζει η ματαίωσή εσωτερική και εξωτερική, στις μεταστροφές των καταστροφικών ορμών (Παραδ.1). </vt:lpstr>
      <vt:lpstr>Σχετικά με τον  φόβο του ευνουχισμό, προτείνει ότι ο φόβος θανάτου υπεισέρχεται στο φόβο του ευνουχισμού και αλληλοεπιδρούν. </vt:lpstr>
      <vt:lpstr>Διαφάνεια 12</vt:lpstr>
      <vt:lpstr>Σχετικά με το δεύτερου αντικείμενο προς ενδοβολή: το πέος του πατέρα, με τις καλές και τις κακές ιδιότητες  που περικλείει αποτελεί το πρότυπο των εσωτερικών κ εξωτερικών διωκτών. Σε όλα αυτά τα βιώματα το διωκτικό άγχος και η επιθετικότητα αλληλοενισχύονται.  Η επιθετική ορμή του βρέφους μέσω της προβολής παίζει έναν θεμελιώδη ρόλο για την οικοδόμηση διωκτικών μορφών. Το διωκτικό του άγχος αυξάνεται και ενισχύονται οι επιθετικές ορμές και φαντασιώσεις προς το εσωτερικό- εξωτερικό αντικείμενο, τα οποία γίνονται αισθητά επικίνδυνα.  </vt:lpstr>
      <vt:lpstr>Διαφάνεια 14</vt:lpstr>
      <vt:lpstr>Διαφάνεια 15</vt:lpstr>
      <vt:lpstr>Διαφάνεια 16</vt:lpstr>
      <vt:lpstr>Διαφάνεια 17</vt:lpstr>
      <vt:lpstr>Σχετικά με τις διαδικασίες που λαμβάνουν χώρα το καταθλιπτικό άγχος, η ενοχή και η ώθηση για επανόρθωση (Μ. ΚLEIN): </vt:lpstr>
      <vt:lpstr>Διαφάνεια 19</vt:lpstr>
      <vt:lpstr>FREUD </vt:lpstr>
      <vt:lpstr>Διαφάνεια 21</vt:lpstr>
      <vt:lpstr>Μ. ΚΛΑΙΝ (3) </vt:lpstr>
      <vt:lpstr> Συμπεράσματα  «Τα Πρώιμα στάδια της οιδιπόδειας σύγκρουσης» </vt:lpstr>
      <vt:lpstr>Διαφάνεια 24</vt:lpstr>
      <vt:lpstr>Ευχαριστώ πολύ</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Μ.ΚΛΑΙΝ (1948)</dc:title>
  <dc:creator>ΔΗΜΗΤΡΗΣ</dc:creator>
  <cp:lastModifiedBy>User-PC</cp:lastModifiedBy>
  <cp:revision>38</cp:revision>
  <dcterms:created xsi:type="dcterms:W3CDTF">2020-11-19T18:30:52Z</dcterms:created>
  <dcterms:modified xsi:type="dcterms:W3CDTF">2020-12-16T13:17:04Z</dcterms:modified>
</cp:coreProperties>
</file>