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41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44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31622D-2722-4B34-8605-3AE001ACFBDA}" type="datetimeFigureOut">
              <a:rPr lang="el-GR" smtClean="0"/>
              <a:t>01/06/2017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D1B3B2-5275-4CB8-8941-FAB64E64BE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3084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2 - Θέση σημειώσεων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l-GR" altLang="el-GR" smtClean="0">
                <a:cs typeface="Arial" charset="0"/>
              </a:rPr>
              <a:t>Διαβαθμίσεις της συμπαράστασης: στερητική, </a:t>
            </a:r>
            <a:r>
              <a:rPr lang="el-GR" altLang="el-GR" smtClean="0"/>
              <a:t>Πλήρης στερητική, πλήρης επικουρική, </a:t>
            </a:r>
            <a:r>
              <a:rPr lang="el-GR" altLang="el-GR" smtClean="0">
                <a:cs typeface="Arial" charset="0"/>
              </a:rPr>
              <a:t>Μερική επικουρική, </a:t>
            </a:r>
            <a:r>
              <a:rPr lang="el-GR" altLang="el-GR" smtClean="0"/>
              <a:t>συνδυασμός στερητικής και επικουρικής δικαστικής συμπαράστασης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mtClean="0"/>
              <a:t>το </a:t>
            </a:r>
            <a:r>
              <a:rPr lang="el-GR" altLang="el-GR" b="1" smtClean="0"/>
              <a:t>ΣΥΜΦΕΡΟΝ</a:t>
            </a:r>
            <a:r>
              <a:rPr lang="el-GR" altLang="el-GR" smtClean="0"/>
              <a:t> του συμπαραστατούμενου είναι πρωτεύον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mtClean="0"/>
              <a:t>Εγγυήσεις για το δικαστικό συμπαραστάτη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b="1" smtClean="0"/>
              <a:t>Άρση δικαστικής συμπαράστασης ό</a:t>
            </a:r>
            <a:r>
              <a:rPr lang="el-GR" altLang="el-GR" smtClean="0"/>
              <a:t>ταν εκλείψουν οι λόγοι που την προκάλεσαν, ύστερα από αίτηση ή αυτεπάγγελτα.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b="1" smtClean="0"/>
              <a:t>Ειδικές εγγυήσεις</a:t>
            </a:r>
            <a:r>
              <a:rPr lang="el-GR" altLang="el-GR" smtClean="0"/>
              <a:t> για στερητική δικαστική συμπαράσταση</a:t>
            </a:r>
          </a:p>
          <a:p>
            <a:pPr eaLnBrk="1" hangingPunct="1"/>
            <a:endParaRPr lang="el-GR" altLang="el-GR" smtClean="0">
              <a:cs typeface="Arial" charset="0"/>
            </a:endParaRPr>
          </a:p>
          <a:p>
            <a:pPr eaLnBrk="1" hangingPunct="1"/>
            <a:r>
              <a:rPr lang="el-GR" altLang="el-GR" smtClean="0"/>
              <a:t>Στη δικαστική απόφαση ορίζονται ρητά οι δικαιοπραξίες που η δικαστική συμπαράσταση αφορά.</a:t>
            </a:r>
          </a:p>
          <a:p>
            <a:endParaRPr lang="el-GR" altLang="el-GR" smtClean="0"/>
          </a:p>
        </p:txBody>
      </p:sp>
      <p:sp>
        <p:nvSpPr>
          <p:cNvPr id="68612" name="3 - Θέση αριθμού διαφάνειας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F3944BC7-9B24-4F92-A96A-A34184AC2CF4}" type="slidenum">
              <a:rPr lang="el-GR" altLang="el-GR" smtClean="0">
                <a:latin typeface="Arial" charset="0"/>
              </a:rPr>
              <a:pPr/>
              <a:t>31</a:t>
            </a:fld>
            <a:endParaRPr lang="el-GR" altLang="el-G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01/06/2017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01/06/2017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01/06/2017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01/06/2017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01/06/2017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01/06/2017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01/06/2017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01/06/2017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01/06/2017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01/06/2017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01/06/2017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01/06/2017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2880320"/>
          </a:xfrm>
        </p:spPr>
        <p:txBody>
          <a:bodyPr>
            <a:normAutofit/>
          </a:bodyPr>
          <a:lstStyle/>
          <a:p>
            <a:r>
              <a:rPr lang="el-GR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Η Διεθνής Σύμβαση </a:t>
            </a:r>
            <a:br>
              <a:rPr lang="el-GR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</a:br>
            <a:r>
              <a:rPr lang="el-GR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για τα Άτομα με Αναπηρίες </a:t>
            </a:r>
            <a:br>
              <a:rPr lang="el-GR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</a:br>
            <a:r>
              <a:rPr lang="el-GR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συναντά την ελληνική πραγματικότητα. </a:t>
            </a:r>
            <a:br>
              <a:rPr lang="el-GR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</a:br>
            <a:r>
              <a:rPr lang="el-GR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Προβληματισμοί και προκλήσεις</a:t>
            </a:r>
            <a:endParaRPr lang="el-GR" sz="3600" dirty="0">
              <a:solidFill>
                <a:schemeClr val="accent1">
                  <a:lumMod val="20000"/>
                  <a:lumOff val="8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755576" y="3789040"/>
            <a:ext cx="8064896" cy="2664296"/>
          </a:xfrm>
        </p:spPr>
        <p:txBody>
          <a:bodyPr>
            <a:noAutofit/>
          </a:bodyPr>
          <a:lstStyle/>
          <a:p>
            <a:pPr algn="l"/>
            <a:r>
              <a:rPr lang="el-GR" sz="20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Η εποχή της αυτονομίας και </a:t>
            </a:r>
          </a:p>
          <a:p>
            <a:pPr algn="l"/>
            <a:r>
              <a:rPr lang="el-GR" sz="20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οι </a:t>
            </a:r>
            <a:r>
              <a:rPr lang="el-GR" sz="2000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προ(σ)κλήσεις</a:t>
            </a:r>
            <a:r>
              <a:rPr lang="el-GR" sz="20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 της </a:t>
            </a:r>
          </a:p>
          <a:p>
            <a:pPr algn="l"/>
            <a:r>
              <a:rPr lang="el-GR" sz="20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για τα άτομα με ψυχικές διαταραχές και </a:t>
            </a:r>
          </a:p>
          <a:p>
            <a:pPr algn="l"/>
            <a:r>
              <a:rPr lang="el-GR" sz="20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τους επαγγελματίες ψυχικής υγείας</a:t>
            </a:r>
            <a:endParaRPr lang="el-GR" sz="2000" dirty="0">
              <a:solidFill>
                <a:schemeClr val="accent1">
                  <a:lumMod val="20000"/>
                  <a:lumOff val="80000"/>
                </a:schemeClr>
              </a:solidFill>
              <a:latin typeface="Comic Sans MS" panose="030F0702030302020204" pitchFamily="66" charset="0"/>
            </a:endParaRPr>
          </a:p>
          <a:p>
            <a:pPr algn="r"/>
            <a:r>
              <a:rPr lang="el-GR" sz="20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Αρσενία</a:t>
            </a:r>
            <a:r>
              <a:rPr lang="el-GR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 Μαλακόζη</a:t>
            </a:r>
          </a:p>
          <a:p>
            <a:pPr algn="r"/>
            <a:r>
              <a:rPr lang="el-GR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Μαρία </a:t>
            </a:r>
            <a:r>
              <a:rPr lang="el-GR" sz="20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Λαζαρίδου</a:t>
            </a:r>
            <a:endParaRPr lang="el-GR" sz="2000" dirty="0" smtClean="0">
              <a:solidFill>
                <a:schemeClr val="accent1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pPr algn="r"/>
            <a:r>
              <a:rPr lang="el-GR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Αλεξανδρούπολη, 14/4/2016</a:t>
            </a:r>
            <a:endParaRPr lang="el-GR" sz="2000" dirty="0">
              <a:solidFill>
                <a:schemeClr val="accent1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37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latin typeface="Comic Sans MS" panose="030F0702030302020204" pitchFamily="66" charset="0"/>
              </a:rPr>
              <a:t>Δεν δίνεται σαφής ορισμός</a:t>
            </a:r>
          </a:p>
          <a:p>
            <a:r>
              <a:rPr lang="el-GR" dirty="0" smtClean="0">
                <a:latin typeface="Comic Sans MS" panose="030F0702030302020204" pitchFamily="66" charset="0"/>
              </a:rPr>
              <a:t>Αλλά η </a:t>
            </a:r>
            <a:r>
              <a:rPr lang="el-GR" dirty="0">
                <a:latin typeface="Comic Sans MS" panose="030F0702030302020204" pitchFamily="66" charset="0"/>
              </a:rPr>
              <a:t>αναπηρία </a:t>
            </a:r>
            <a:r>
              <a:rPr lang="el-GR" dirty="0" smtClean="0">
                <a:latin typeface="Comic Sans MS" panose="030F0702030302020204" pitchFamily="66" charset="0"/>
              </a:rPr>
              <a:t>είναι </a:t>
            </a:r>
          </a:p>
          <a:p>
            <a:endParaRPr lang="el-GR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l-GR" b="1" dirty="0" smtClean="0">
                <a:latin typeface="Comic Sans MS" panose="030F0702030302020204" pitchFamily="66" charset="0"/>
              </a:rPr>
              <a:t>«</a:t>
            </a:r>
            <a:r>
              <a:rPr lang="el-GR" b="1" i="1" dirty="0" smtClean="0">
                <a:latin typeface="Comic Sans MS" panose="030F0702030302020204" pitchFamily="66" charset="0"/>
              </a:rPr>
              <a:t>μια </a:t>
            </a:r>
            <a:r>
              <a:rPr lang="el-GR" b="1" i="1" dirty="0">
                <a:latin typeface="Comic Sans MS" panose="030F0702030302020204" pitchFamily="66" charset="0"/>
              </a:rPr>
              <a:t>εξελισσόμενη έννοια </a:t>
            </a:r>
            <a:r>
              <a:rPr lang="el-GR" b="1" i="1" dirty="0" smtClean="0">
                <a:latin typeface="Comic Sans MS" panose="030F0702030302020204" pitchFamily="66" charset="0"/>
              </a:rPr>
              <a:t>και </a:t>
            </a:r>
            <a:r>
              <a:rPr lang="el-GR" b="1" i="1" dirty="0">
                <a:latin typeface="Comic Sans MS" panose="030F0702030302020204" pitchFamily="66" charset="0"/>
              </a:rPr>
              <a:t>… προκύπτει από την </a:t>
            </a:r>
            <a:r>
              <a:rPr lang="el-GR" b="1" i="1" dirty="0">
                <a:solidFill>
                  <a:srgbClr val="A50021"/>
                </a:solidFill>
                <a:latin typeface="Comic Sans MS" panose="030F0702030302020204" pitchFamily="66" charset="0"/>
              </a:rPr>
              <a:t>αλληλεπίδραση</a:t>
            </a:r>
            <a:r>
              <a:rPr lang="el-GR" b="1" i="1" dirty="0">
                <a:latin typeface="Comic Sans MS" panose="030F0702030302020204" pitchFamily="66" charset="0"/>
              </a:rPr>
              <a:t> μεταξύ των εμποδιζόμενων προσώπων και των περιβαλλοντικών εμποδίων και των εμποδίων συμπεριφοράς που </a:t>
            </a:r>
            <a:r>
              <a:rPr lang="el-GR" b="1" i="1" dirty="0">
                <a:solidFill>
                  <a:srgbClr val="A50021"/>
                </a:solidFill>
                <a:latin typeface="Comic Sans MS" panose="030F0702030302020204" pitchFamily="66" charset="0"/>
              </a:rPr>
              <a:t>παρεμποδίζει την πλήρη</a:t>
            </a:r>
            <a:r>
              <a:rPr lang="el-GR" b="1" i="1" dirty="0">
                <a:latin typeface="Comic Sans MS" panose="030F0702030302020204" pitchFamily="66" charset="0"/>
              </a:rPr>
              <a:t> και </a:t>
            </a:r>
            <a:r>
              <a:rPr lang="el-GR" b="1" i="1" dirty="0">
                <a:solidFill>
                  <a:srgbClr val="A50021"/>
                </a:solidFill>
                <a:latin typeface="Comic Sans MS" panose="030F0702030302020204" pitchFamily="66" charset="0"/>
              </a:rPr>
              <a:t>αποτελεσματική</a:t>
            </a:r>
            <a:r>
              <a:rPr lang="el-GR" b="1" i="1" dirty="0">
                <a:latin typeface="Comic Sans MS" panose="030F0702030302020204" pitchFamily="66" charset="0"/>
              </a:rPr>
              <a:t> συμμετοχή τους στην κοινωνία, </a:t>
            </a:r>
            <a:r>
              <a:rPr lang="el-GR" b="1" i="1" dirty="0">
                <a:solidFill>
                  <a:srgbClr val="A50021"/>
                </a:solidFill>
                <a:latin typeface="Comic Sans MS" panose="030F0702030302020204" pitchFamily="66" charset="0"/>
              </a:rPr>
              <a:t>σε ίση βάση με τους άλλους</a:t>
            </a:r>
            <a:r>
              <a:rPr lang="el-GR" b="1" i="1" dirty="0">
                <a:latin typeface="Comic Sans MS" panose="030F0702030302020204" pitchFamily="66" charset="0"/>
              </a:rPr>
              <a:t>» </a:t>
            </a:r>
            <a:endParaRPr lang="el-GR" dirty="0">
              <a:latin typeface="Comic Sans MS" panose="030F0702030302020204" pitchFamily="66" charset="0"/>
            </a:endParaRPr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sz="4400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Ορισμός αναπηρίας</a:t>
            </a:r>
            <a:endParaRPr lang="el-GR" sz="4400" dirty="0">
              <a:solidFill>
                <a:srgbClr val="A5002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77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2060849"/>
            <a:ext cx="8121225" cy="44644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Νομικά δεσμευτική για τα κράτη μέλη </a:t>
            </a:r>
          </a:p>
          <a:p>
            <a:pPr marL="0" indent="0">
              <a:buNone/>
            </a:pPr>
            <a:endParaRPr lang="el-GR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l-GR" dirty="0" smtClean="0">
              <a:latin typeface="Comic Sans MS" panose="030F0702030302020204" pitchFamily="66" charset="0"/>
            </a:endParaRPr>
          </a:p>
          <a:p>
            <a:r>
              <a:rPr lang="el-GR" dirty="0" smtClean="0">
                <a:latin typeface="Comic Sans MS" panose="030F0702030302020204" pitchFamily="66" charset="0"/>
              </a:rPr>
              <a:t>Ευρωπαϊκή Σύμβαση για τα Ανθρώπινα Δικαιώματα ή </a:t>
            </a:r>
          </a:p>
          <a:p>
            <a:r>
              <a:rPr lang="el-GR" dirty="0" smtClean="0">
                <a:latin typeface="Comic Sans MS" panose="030F0702030302020204" pitchFamily="66" charset="0"/>
              </a:rPr>
              <a:t>Σύμβαση του Οβιέδο για τα Ανθρώπινα Δικαιώματα και τη </a:t>
            </a:r>
            <a:r>
              <a:rPr lang="el-GR" dirty="0" err="1" smtClean="0">
                <a:latin typeface="Comic Sans MS" panose="030F0702030302020204" pitchFamily="66" charset="0"/>
              </a:rPr>
              <a:t>Βιοϊατρική</a:t>
            </a:r>
            <a:r>
              <a:rPr lang="el-GR" dirty="0" smtClean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l-GR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l-GR" dirty="0" smtClean="0">
                <a:latin typeface="Comic Sans MS" panose="030F0702030302020204" pitchFamily="66" charset="0"/>
              </a:rPr>
              <a:t>Νόμος του κράτους </a:t>
            </a:r>
          </a:p>
          <a:p>
            <a:pPr marL="0" indent="0">
              <a:buNone/>
            </a:pPr>
            <a:r>
              <a:rPr lang="el-GR" dirty="0" smtClean="0">
                <a:latin typeface="Comic Sans MS" panose="030F0702030302020204" pitchFamily="66" charset="0"/>
              </a:rPr>
              <a:t>Υπερισχύει του εκάστοτε εθνικού νομοθετικού πλαισίου </a:t>
            </a:r>
            <a:endParaRPr lang="el-GR" dirty="0">
              <a:latin typeface="Comic Sans MS" panose="030F0702030302020204" pitchFamily="66" charset="0"/>
            </a:endParaRP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sz="4400" dirty="0">
                <a:latin typeface="Comic Sans MS" panose="030F0702030302020204" pitchFamily="66" charset="0"/>
              </a:rPr>
              <a:t>Βασικά στοιχεία </a:t>
            </a:r>
            <a:endParaRPr lang="el-GR" sz="4400" dirty="0"/>
          </a:p>
        </p:txBody>
      </p:sp>
      <p:sp>
        <p:nvSpPr>
          <p:cNvPr id="4" name="Διάφορο 3"/>
          <p:cNvSpPr/>
          <p:nvPr/>
        </p:nvSpPr>
        <p:spPr>
          <a:xfrm>
            <a:off x="3699663" y="2713663"/>
            <a:ext cx="1800200" cy="353523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69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 smtClean="0">
                <a:latin typeface="Comic Sans MS" panose="030F0702030302020204" pitchFamily="66" charset="0"/>
              </a:rPr>
              <a:t>Εκφράζει: </a:t>
            </a:r>
          </a:p>
          <a:p>
            <a:r>
              <a:rPr lang="el-GR" dirty="0">
                <a:latin typeface="Comic Sans MS" panose="030F0702030302020204" pitchFamily="66" charset="0"/>
              </a:rPr>
              <a:t>τ</a:t>
            </a:r>
            <a:r>
              <a:rPr lang="el-GR" dirty="0" smtClean="0">
                <a:latin typeface="Comic Sans MS" panose="030F0702030302020204" pitchFamily="66" charset="0"/>
              </a:rPr>
              <a:t>ην «αλλαγή </a:t>
            </a:r>
            <a:r>
              <a:rPr lang="el-GR" dirty="0">
                <a:latin typeface="Comic Sans MS" panose="030F0702030302020204" pitchFamily="66" charset="0"/>
              </a:rPr>
              <a:t>παραδείγματος» </a:t>
            </a:r>
            <a:endParaRPr lang="el-GR" dirty="0" smtClean="0">
              <a:latin typeface="Comic Sans MS" panose="030F0702030302020204" pitchFamily="66" charset="0"/>
            </a:endParaRPr>
          </a:p>
          <a:p>
            <a:r>
              <a:rPr lang="el-GR" dirty="0" smtClean="0">
                <a:latin typeface="Comic Sans MS" panose="030F0702030302020204" pitchFamily="66" charset="0"/>
              </a:rPr>
              <a:t>τη </a:t>
            </a:r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μετάβαση</a:t>
            </a:r>
            <a:r>
              <a:rPr lang="el-GR" dirty="0">
                <a:latin typeface="Comic Sans MS" panose="030F0702030302020204" pitchFamily="66" charset="0"/>
              </a:rPr>
              <a:t> από το </a:t>
            </a:r>
            <a:r>
              <a:rPr lang="el-GR" dirty="0">
                <a:solidFill>
                  <a:srgbClr val="A50021"/>
                </a:solidFill>
                <a:latin typeface="Comic Sans MS" panose="030F0702030302020204" pitchFamily="66" charset="0"/>
              </a:rPr>
              <a:t>ιατρικό μοντέλο </a:t>
            </a:r>
            <a:r>
              <a:rPr lang="el-GR" dirty="0">
                <a:latin typeface="Comic Sans MS" panose="030F0702030302020204" pitchFamily="66" charset="0"/>
              </a:rPr>
              <a:t>προσέγγισης της αναπηρίας στο </a:t>
            </a:r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κοινωνικό</a:t>
            </a:r>
            <a:r>
              <a:rPr lang="el-GR" dirty="0">
                <a:solidFill>
                  <a:srgbClr val="A50021"/>
                </a:solidFill>
                <a:latin typeface="Comic Sans MS" panose="030F0702030302020204" pitchFamily="66" charset="0"/>
              </a:rPr>
              <a:t> </a:t>
            </a:r>
            <a:r>
              <a:rPr lang="el-GR" dirty="0">
                <a:latin typeface="Comic Sans MS" panose="030F0702030302020204" pitchFamily="66" charset="0"/>
              </a:rPr>
              <a:t>μοντέλο και τη </a:t>
            </a:r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δικαιωματική</a:t>
            </a:r>
            <a:r>
              <a:rPr lang="el-GR" dirty="0">
                <a:latin typeface="Comic Sans MS" panose="030F0702030302020204" pitchFamily="66" charset="0"/>
              </a:rPr>
              <a:t> προσέγγιση της </a:t>
            </a:r>
            <a:r>
              <a:rPr lang="el-GR" dirty="0" smtClean="0">
                <a:latin typeface="Comic Sans MS" panose="030F0702030302020204" pitchFamily="66" charset="0"/>
              </a:rPr>
              <a:t>αναπηρίας</a:t>
            </a:r>
          </a:p>
          <a:p>
            <a:pPr marL="0" indent="0">
              <a:buNone/>
            </a:pPr>
            <a:endParaRPr lang="el-GR" dirty="0" smtClean="0">
              <a:latin typeface="Comic Sans MS" panose="030F0702030302020204" pitchFamily="66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l-GR" dirty="0" smtClean="0">
                <a:latin typeface="Comic Sans MS" panose="030F0702030302020204" pitchFamily="66" charset="0"/>
              </a:rPr>
              <a:t>Επιφέρει ριζοσπαστικές </a:t>
            </a:r>
            <a:r>
              <a:rPr lang="el-GR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αλλαγές</a:t>
            </a:r>
            <a:r>
              <a:rPr lang="el-GR" dirty="0" smtClean="0">
                <a:latin typeface="Comic Sans MS" panose="030F0702030302020204" pitchFamily="66" charset="0"/>
              </a:rPr>
              <a:t>:</a:t>
            </a:r>
          </a:p>
          <a:p>
            <a:pPr algn="just">
              <a:spcBef>
                <a:spcPts val="600"/>
              </a:spcBef>
            </a:pPr>
            <a:r>
              <a:rPr lang="el-GR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στις </a:t>
            </a:r>
            <a:r>
              <a:rPr lang="el-GR" dirty="0">
                <a:solidFill>
                  <a:srgbClr val="A50021"/>
                </a:solidFill>
                <a:latin typeface="Comic Sans MS" panose="030F0702030302020204" pitchFamily="66" charset="0"/>
              </a:rPr>
              <a:t>έννομες τάξεις </a:t>
            </a:r>
            <a:endParaRPr lang="el-GR" dirty="0" smtClean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pPr algn="just">
              <a:spcBef>
                <a:spcPts val="600"/>
              </a:spcBef>
            </a:pPr>
            <a:r>
              <a:rPr lang="el-GR" dirty="0">
                <a:solidFill>
                  <a:srgbClr val="A50021"/>
                </a:solidFill>
                <a:latin typeface="Comic Sans MS" panose="030F0702030302020204" pitchFamily="66" charset="0"/>
              </a:rPr>
              <a:t>σ</a:t>
            </a:r>
            <a:r>
              <a:rPr lang="el-GR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τον τρόπο </a:t>
            </a:r>
            <a:r>
              <a:rPr lang="el-GR" dirty="0">
                <a:solidFill>
                  <a:srgbClr val="A50021"/>
                </a:solidFill>
                <a:latin typeface="Comic Sans MS" panose="030F0702030302020204" pitchFamily="66" charset="0"/>
              </a:rPr>
              <a:t>αντίληψης και λειτουργίας των δημόσιων </a:t>
            </a:r>
            <a:r>
              <a:rPr lang="el-GR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πολιτικών</a:t>
            </a:r>
            <a:endParaRPr lang="el-GR" dirty="0">
              <a:latin typeface="Comic Sans MS" panose="030F0702030302020204" pitchFamily="66" charset="0"/>
            </a:endParaRP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sz="4400" dirty="0">
                <a:solidFill>
                  <a:srgbClr val="676A55"/>
                </a:solidFill>
                <a:latin typeface="Comic Sans MS" panose="030F0702030302020204" pitchFamily="66" charset="0"/>
              </a:rPr>
              <a:t>Βασικά στοιχεία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9354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67545" y="2248347"/>
            <a:ext cx="8208912" cy="434900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l-GR" dirty="0" smtClean="0">
              <a:latin typeface="Comic Sans MS" panose="030F0702030302020204" pitchFamily="66" charset="0"/>
              <a:ea typeface="Calibri"/>
              <a:cs typeface="Calibri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l-GR" dirty="0" smtClean="0">
                <a:latin typeface="Comic Sans MS" panose="030F0702030302020204" pitchFamily="66" charset="0"/>
                <a:ea typeface="Calibri"/>
                <a:cs typeface="Calibri"/>
              </a:rPr>
              <a:t>συντάχθηκε </a:t>
            </a:r>
            <a:r>
              <a:rPr lang="el-GR" dirty="0">
                <a:latin typeface="Comic Sans MS" panose="030F0702030302020204" pitchFamily="66" charset="0"/>
                <a:ea typeface="Calibri"/>
                <a:cs typeface="Calibri"/>
              </a:rPr>
              <a:t>με την </a:t>
            </a:r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  <a:ea typeface="Calibri"/>
                <a:cs typeface="Calibri"/>
              </a:rPr>
              <a:t>ενεργή </a:t>
            </a:r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  <a:ea typeface="Calibri"/>
                <a:cs typeface="Calibri"/>
              </a:rPr>
              <a:t>συμμετοχή</a:t>
            </a:r>
            <a:r>
              <a:rPr lang="el-GR" dirty="0" smtClean="0">
                <a:latin typeface="Comic Sans MS" panose="030F0702030302020204" pitchFamily="66" charset="0"/>
                <a:ea typeface="Calibri"/>
                <a:cs typeface="Calibri"/>
              </a:rPr>
              <a:t>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l-GR" dirty="0" smtClean="0">
                <a:latin typeface="Comic Sans MS" panose="030F0702030302020204" pitchFamily="66" charset="0"/>
                <a:ea typeface="Calibri"/>
                <a:cs typeface="Calibri"/>
              </a:rPr>
              <a:t>οργανώσεων </a:t>
            </a:r>
            <a:r>
              <a:rPr lang="el-GR" dirty="0">
                <a:latin typeface="Comic Sans MS" panose="030F0702030302020204" pitchFamily="66" charset="0"/>
                <a:ea typeface="Calibri"/>
                <a:cs typeface="Calibri"/>
              </a:rPr>
              <a:t>για την </a:t>
            </a:r>
            <a:r>
              <a:rPr lang="el-GR" dirty="0" smtClean="0">
                <a:latin typeface="Comic Sans MS" panose="030F0702030302020204" pitchFamily="66" charset="0"/>
                <a:ea typeface="Calibri"/>
                <a:cs typeface="Calibri"/>
              </a:rPr>
              <a:t>αναπηρία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l-GR" dirty="0" smtClean="0">
                <a:latin typeface="Comic Sans MS" panose="030F0702030302020204" pitchFamily="66" charset="0"/>
                <a:ea typeface="Calibri"/>
                <a:cs typeface="Calibri"/>
              </a:rPr>
              <a:t>συλλόγων οικογενειών </a:t>
            </a:r>
            <a:r>
              <a:rPr lang="el-GR" dirty="0">
                <a:latin typeface="Comic Sans MS" panose="030F0702030302020204" pitchFamily="66" charset="0"/>
                <a:ea typeface="Calibri"/>
                <a:cs typeface="Calibri"/>
              </a:rPr>
              <a:t>και φίλων ψυχικής </a:t>
            </a:r>
            <a:r>
              <a:rPr lang="el-GR" dirty="0" smtClean="0">
                <a:latin typeface="Comic Sans MS" panose="030F0702030302020204" pitchFamily="66" charset="0"/>
                <a:ea typeface="Calibri"/>
                <a:cs typeface="Calibri"/>
              </a:rPr>
              <a:t>υγείας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omic Sans MS" panose="030F0702030302020204" pitchFamily="66" charset="0"/>
                <a:ea typeface="Calibri"/>
                <a:cs typeface="Calibri"/>
              </a:rPr>
              <a:t>σ</a:t>
            </a:r>
            <a:r>
              <a:rPr lang="el-GR" dirty="0" smtClean="0">
                <a:latin typeface="Comic Sans MS" panose="030F0702030302020204" pitchFamily="66" charset="0"/>
                <a:ea typeface="Calibri"/>
                <a:cs typeface="Calibri"/>
              </a:rPr>
              <a:t>υλλόγων χρηστών υπηρεσιών ψυχικής υγείας </a:t>
            </a:r>
          </a:p>
          <a:p>
            <a:pPr marL="0" indent="0">
              <a:buNone/>
            </a:pPr>
            <a:endParaRPr lang="el-GR" dirty="0">
              <a:latin typeface="Comic Sans MS" panose="030F0702030302020204" pitchFamily="66" charset="0"/>
            </a:endParaRP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sz="4400" dirty="0">
                <a:solidFill>
                  <a:srgbClr val="A50021"/>
                </a:solidFill>
                <a:latin typeface="Comic Sans MS" panose="030F0702030302020204" pitchFamily="66" charset="0"/>
                <a:ea typeface="Calibri"/>
                <a:cs typeface="Calibri"/>
              </a:rPr>
              <a:t>η πρώτη Σύμβαση </a:t>
            </a:r>
            <a:endParaRPr lang="el-GR" sz="4400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91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l-GR" dirty="0" smtClean="0">
                <a:latin typeface="Comic Sans MS" panose="030F0702030302020204" pitchFamily="66" charset="0"/>
                <a:ea typeface="Calibri"/>
                <a:cs typeface="Calibri"/>
              </a:rPr>
              <a:t>αποτυπώνεται </a:t>
            </a:r>
            <a:r>
              <a:rPr lang="el-GR" dirty="0">
                <a:latin typeface="Comic Sans MS" panose="030F0702030302020204" pitchFamily="66" charset="0"/>
                <a:ea typeface="Calibri"/>
                <a:cs typeface="Calibri"/>
              </a:rPr>
              <a:t>στη φιλοσοφία, στις κατευθυντήριες αρχές, στη «γλώσσα» που χρησιμοποιείται </a:t>
            </a: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l-GR" sz="4800" b="1" dirty="0" smtClean="0">
                <a:solidFill>
                  <a:srgbClr val="A50021"/>
                </a:solidFill>
                <a:latin typeface="Comic Sans MS" panose="030F0702030302020204" pitchFamily="66" charset="0"/>
                <a:ea typeface="Calibri"/>
                <a:cs typeface="Calibri"/>
              </a:rPr>
              <a:t>&amp;</a:t>
            </a:r>
            <a:endParaRPr lang="el-GR" dirty="0">
              <a:latin typeface="Comic Sans MS" panose="030F0702030302020204" pitchFamily="66" charset="0"/>
              <a:ea typeface="Calibri"/>
              <a:cs typeface="Calibri"/>
            </a:endParaRP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lang="el-GR" dirty="0" smtClean="0">
                <a:latin typeface="Comic Sans MS" panose="030F0702030302020204" pitchFamily="66" charset="0"/>
                <a:ea typeface="Calibri"/>
                <a:cs typeface="Calibri"/>
              </a:rPr>
              <a:t>έχει </a:t>
            </a:r>
            <a:r>
              <a:rPr lang="el-GR" dirty="0">
                <a:latin typeface="Comic Sans MS" panose="030F0702030302020204" pitchFamily="66" charset="0"/>
                <a:ea typeface="Calibri"/>
                <a:cs typeface="Calibri"/>
              </a:rPr>
              <a:t>θεωρηθεί ως μεγάλο ιστορικό γεγονός </a:t>
            </a:r>
            <a:endParaRPr lang="el-GR" dirty="0" smtClean="0">
              <a:latin typeface="Comic Sans MS" panose="030F0702030302020204" pitchFamily="66" charset="0"/>
              <a:ea typeface="Calibri"/>
              <a:cs typeface="Calibri"/>
            </a:endParaRP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lang="el-GR" dirty="0" smtClean="0">
                <a:latin typeface="Comic Sans MS" panose="030F0702030302020204" pitchFamily="66" charset="0"/>
                <a:ea typeface="Calibri"/>
                <a:cs typeface="Calibri"/>
              </a:rPr>
              <a:t>έχει </a:t>
            </a:r>
            <a:r>
              <a:rPr lang="el-GR" dirty="0">
                <a:latin typeface="Comic Sans MS" panose="030F0702030302020204" pitchFamily="66" charset="0"/>
                <a:ea typeface="Calibri"/>
                <a:cs typeface="Calibri"/>
              </a:rPr>
              <a:t>γίνει δεκτή ως το παγκόσμιο πρότυπο για τα ανθρώπινα δικαιώματα </a:t>
            </a:r>
            <a:endParaRPr lang="el-GR" dirty="0" smtClean="0">
              <a:latin typeface="Comic Sans MS" panose="030F0702030302020204" pitchFamily="66" charset="0"/>
              <a:ea typeface="Calibri"/>
              <a:cs typeface="Calibri"/>
            </a:endParaRP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lang="el-GR" dirty="0" smtClean="0">
                <a:latin typeface="Comic Sans MS" panose="030F0702030302020204" pitchFamily="66" charset="0"/>
                <a:ea typeface="Calibri"/>
                <a:cs typeface="Calibri"/>
              </a:rPr>
              <a:t>όλων </a:t>
            </a:r>
            <a:r>
              <a:rPr lang="el-GR" dirty="0">
                <a:latin typeface="Comic Sans MS" panose="030F0702030302020204" pitchFamily="66" charset="0"/>
                <a:ea typeface="Calibri"/>
                <a:cs typeface="Calibri"/>
              </a:rPr>
              <a:t>των ατόμων με </a:t>
            </a:r>
            <a:r>
              <a:rPr lang="el-GR" dirty="0" smtClean="0">
                <a:latin typeface="Comic Sans MS" panose="030F0702030302020204" pitchFamily="66" charset="0"/>
                <a:ea typeface="Calibri"/>
                <a:cs typeface="Calibri"/>
              </a:rPr>
              <a:t>αναπηρίες</a:t>
            </a:r>
            <a:endParaRPr lang="el-GR" dirty="0">
              <a:latin typeface="Comic Sans MS" panose="030F0702030302020204" pitchFamily="66" charset="0"/>
              <a:ea typeface="Calibri"/>
              <a:cs typeface="Times New Roman"/>
            </a:endParaRPr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>
                <a:latin typeface="Comic Sans MS" panose="030F0702030302020204" pitchFamily="66" charset="0"/>
                <a:ea typeface="Calibri"/>
                <a:cs typeface="Calibri"/>
              </a:rPr>
              <a:t>Η συμπερίληψη των κινημάτων </a:t>
            </a:r>
            <a:endParaRPr lang="el-GR" sz="3600" dirty="0"/>
          </a:p>
        </p:txBody>
      </p:sp>
    </p:spTree>
    <p:extLst>
      <p:ext uri="{BB962C8B-B14F-4D97-AF65-F5344CB8AC3E}">
        <p14:creationId xmlns:p14="http://schemas.microsoft.com/office/powerpoint/2010/main" val="173260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2420888"/>
            <a:ext cx="7745505" cy="3456384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600"/>
              </a:spcBef>
              <a:buNone/>
            </a:pPr>
            <a:r>
              <a:rPr lang="el-GR" dirty="0" smtClean="0">
                <a:latin typeface="Comic Sans MS" panose="030F0702030302020204" pitchFamily="66" charset="0"/>
              </a:rPr>
              <a:t>Είναι </a:t>
            </a:r>
            <a:r>
              <a:rPr lang="el-GR" dirty="0">
                <a:latin typeface="Comic Sans MS" panose="030F0702030302020204" pitchFamily="66" charset="0"/>
              </a:rPr>
              <a:t>η </a:t>
            </a:r>
            <a:r>
              <a:rPr lang="el-GR" u="sng" dirty="0">
                <a:latin typeface="Comic Sans MS" panose="030F0702030302020204" pitchFamily="66" charset="0"/>
              </a:rPr>
              <a:t>πρώτη</a:t>
            </a:r>
            <a:r>
              <a:rPr lang="el-GR" dirty="0">
                <a:latin typeface="Comic Sans MS" panose="030F0702030302020204" pitchFamily="66" charset="0"/>
              </a:rPr>
              <a:t> Σύμβαση που </a:t>
            </a:r>
            <a:r>
              <a:rPr lang="el-GR" dirty="0" smtClean="0">
                <a:latin typeface="Comic Sans MS" panose="030F0702030302020204" pitchFamily="66" charset="0"/>
              </a:rPr>
              <a:t>ορίζει:</a:t>
            </a:r>
          </a:p>
          <a:p>
            <a:pPr algn="just"/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μηχανισμούς </a:t>
            </a:r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υποστήριξης</a:t>
            </a:r>
            <a:r>
              <a:rPr lang="el-GR" dirty="0">
                <a:latin typeface="Comic Sans MS" panose="030F0702030302020204" pitchFamily="66" charset="0"/>
              </a:rPr>
              <a:t> για την παρακολούθηση της εφαρμογής </a:t>
            </a:r>
            <a:r>
              <a:rPr lang="el-GR" dirty="0" smtClean="0">
                <a:latin typeface="Comic Sans MS" panose="030F0702030302020204" pitchFamily="66" charset="0"/>
              </a:rPr>
              <a:t>της </a:t>
            </a:r>
            <a:r>
              <a:rPr lang="el-GR" dirty="0">
                <a:latin typeface="Comic Sans MS" panose="030F0702030302020204" pitchFamily="66" charset="0"/>
              </a:rPr>
              <a:t>στα κράτη </a:t>
            </a:r>
            <a:r>
              <a:rPr lang="el-GR" dirty="0" smtClean="0">
                <a:latin typeface="Comic Sans MS" panose="030F0702030302020204" pitchFamily="66" charset="0"/>
              </a:rPr>
              <a:t>μέλη</a:t>
            </a:r>
          </a:p>
          <a:p>
            <a:pPr algn="just"/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διαδικασίες</a:t>
            </a:r>
            <a:r>
              <a:rPr lang="el-GR" dirty="0" smtClean="0">
                <a:latin typeface="Comic Sans MS" panose="030F0702030302020204" pitchFamily="66" charset="0"/>
              </a:rPr>
              <a:t> </a:t>
            </a:r>
            <a:r>
              <a:rPr lang="el-GR" dirty="0">
                <a:latin typeface="Comic Sans MS" panose="030F0702030302020204" pitchFamily="66" charset="0"/>
              </a:rPr>
              <a:t>σύμφωνα με τις οποίες οι ίδιοι οι πολίτες μπορούν να εκφράσουν τα παράπονα και τις δυσκολίες τους ή να καταγγείλουν σχετικές παραβιάσεις </a:t>
            </a:r>
            <a:endParaRPr lang="el-GR" dirty="0" smtClean="0">
              <a:latin typeface="Comic Sans MS" panose="030F0702030302020204" pitchFamily="66" charset="0"/>
            </a:endParaRPr>
          </a:p>
          <a:p>
            <a:pPr algn="just"/>
            <a:r>
              <a:rPr lang="el-GR" dirty="0">
                <a:latin typeface="Comic Sans MS" panose="030F0702030302020204" pitchFamily="66" charset="0"/>
              </a:rPr>
              <a:t>τ</a:t>
            </a:r>
            <a:r>
              <a:rPr lang="el-GR" dirty="0" smtClean="0">
                <a:latin typeface="Comic Sans MS" panose="030F0702030302020204" pitchFamily="66" charset="0"/>
              </a:rPr>
              <a:t>η </a:t>
            </a:r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διάσκεψη</a:t>
            </a:r>
            <a:r>
              <a:rPr lang="el-GR" b="1" dirty="0" smtClean="0">
                <a:latin typeface="Comic Sans MS" panose="030F0702030302020204" pitchFamily="66" charset="0"/>
              </a:rPr>
              <a:t> </a:t>
            </a:r>
            <a:r>
              <a:rPr lang="el-GR" dirty="0">
                <a:latin typeface="Comic Sans MS" panose="030F0702030302020204" pitchFamily="66" charset="0"/>
              </a:rPr>
              <a:t>των κρατών μελών, με αρμοδιότητα τη μελέτη ζητημάτων σχετικά με την εφαρμογή </a:t>
            </a:r>
            <a:r>
              <a:rPr lang="el-GR" dirty="0" smtClean="0">
                <a:latin typeface="Comic Sans MS" panose="030F0702030302020204" pitchFamily="66" charset="0"/>
              </a:rPr>
              <a:t>της</a:t>
            </a:r>
            <a:endParaRPr lang="el-GR" dirty="0">
              <a:latin typeface="Comic Sans MS" panose="030F0702030302020204" pitchFamily="66" charset="0"/>
            </a:endParaRP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 smtClean="0">
                <a:latin typeface="Comic Sans MS" panose="030F0702030302020204" pitchFamily="66" charset="0"/>
              </a:rPr>
              <a:t>μηχανισμοί </a:t>
            </a:r>
            <a:r>
              <a:rPr lang="el-GR" sz="4400" dirty="0">
                <a:latin typeface="Comic Sans MS" panose="030F0702030302020204" pitchFamily="66" charset="0"/>
              </a:rPr>
              <a:t>υποστήριξης </a:t>
            </a:r>
          </a:p>
        </p:txBody>
      </p:sp>
    </p:spTree>
    <p:extLst>
      <p:ext uri="{BB962C8B-B14F-4D97-AF65-F5344CB8AC3E}">
        <p14:creationId xmlns:p14="http://schemas.microsoft.com/office/powerpoint/2010/main" val="189858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600"/>
              </a:spcBef>
            </a:pPr>
            <a:r>
              <a:rPr lang="el-GR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Σημείο αναφοράς</a:t>
            </a:r>
            <a:r>
              <a:rPr lang="el-GR" dirty="0">
                <a:latin typeface="Comic Sans MS" panose="030F0702030302020204" pitchFamily="66" charset="0"/>
              </a:rPr>
              <a:t>, για την εφαρμογή της Σύμβασης, το οποίο μπορεί να βρίσκεται εντός του διοικητικού μηχανισμού αλλά σε υψηλό </a:t>
            </a:r>
            <a:r>
              <a:rPr lang="el-GR" dirty="0" smtClean="0">
                <a:latin typeface="Comic Sans MS" panose="030F0702030302020204" pitchFamily="66" charset="0"/>
              </a:rPr>
              <a:t>επίπεδο</a:t>
            </a:r>
            <a:endParaRPr lang="el-GR" dirty="0">
              <a:latin typeface="Comic Sans MS" panose="030F0702030302020204" pitchFamily="66" charset="0"/>
            </a:endParaRPr>
          </a:p>
          <a:p>
            <a:pPr algn="just">
              <a:spcBef>
                <a:spcPts val="600"/>
              </a:spcBef>
            </a:pPr>
            <a:r>
              <a:rPr lang="el-GR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Μηχανισμός Συντονισμού </a:t>
            </a:r>
            <a:r>
              <a:rPr lang="el-GR" dirty="0">
                <a:latin typeface="Comic Sans MS" panose="030F0702030302020204" pitchFamily="66" charset="0"/>
              </a:rPr>
              <a:t>για τη διευκόλυνση των δράσεων σε διαφορετικούς τομείς και διαφορετικά </a:t>
            </a:r>
            <a:r>
              <a:rPr lang="el-GR" dirty="0" smtClean="0">
                <a:latin typeface="Comic Sans MS" panose="030F0702030302020204" pitchFamily="66" charset="0"/>
              </a:rPr>
              <a:t>επίπεδα</a:t>
            </a:r>
            <a:endParaRPr lang="el-GR" dirty="0">
              <a:latin typeface="Comic Sans MS" panose="030F0702030302020204" pitchFamily="66" charset="0"/>
            </a:endParaRPr>
          </a:p>
          <a:p>
            <a:pPr algn="just">
              <a:spcBef>
                <a:spcPts val="600"/>
              </a:spcBef>
            </a:pPr>
            <a:r>
              <a:rPr lang="el-GR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Μηχανισμός </a:t>
            </a:r>
            <a:r>
              <a:rPr lang="el-GR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παρακολούθησης</a:t>
            </a:r>
            <a:r>
              <a:rPr lang="el-GR" dirty="0">
                <a:latin typeface="Comic Sans MS" panose="030F0702030302020204" pitchFamily="66" charset="0"/>
              </a:rPr>
              <a:t>, με ανεξαρτησία, για την τήρηση των υποχρεώσεων που προκύπτουν από τη </a:t>
            </a:r>
            <a:r>
              <a:rPr lang="el-GR" dirty="0" smtClean="0">
                <a:latin typeface="Comic Sans MS" panose="030F0702030302020204" pitchFamily="66" charset="0"/>
              </a:rPr>
              <a:t>Σύμβαση</a:t>
            </a:r>
            <a:endParaRPr lang="el-GR" dirty="0">
              <a:latin typeface="Comic Sans MS" panose="030F0702030302020204" pitchFamily="66" charset="0"/>
            </a:endParaRPr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>
                <a:latin typeface="Comic Sans MS" panose="030F0702030302020204" pitchFamily="66" charset="0"/>
              </a:rPr>
              <a:t>Σε </a:t>
            </a:r>
            <a:r>
              <a:rPr lang="el-GR" sz="3600" dirty="0">
                <a:solidFill>
                  <a:srgbClr val="A50021"/>
                </a:solidFill>
                <a:latin typeface="Comic Sans MS" panose="030F0702030302020204" pitchFamily="66" charset="0"/>
              </a:rPr>
              <a:t>κάθε χώρα </a:t>
            </a:r>
            <a:r>
              <a:rPr lang="el-GR" sz="3600" dirty="0">
                <a:latin typeface="Comic Sans MS" panose="030F0702030302020204" pitchFamily="66" charset="0"/>
              </a:rPr>
              <a:t>χρειάζεται </a:t>
            </a:r>
            <a:r>
              <a:rPr lang="el-GR" sz="3600" dirty="0" smtClean="0">
                <a:latin typeface="Comic Sans MS" panose="030F0702030302020204" pitchFamily="66" charset="0"/>
              </a:rPr>
              <a:t>να </a:t>
            </a:r>
            <a:r>
              <a:rPr lang="el-GR" sz="3600" dirty="0">
                <a:latin typeface="Comic Sans MS" panose="030F0702030302020204" pitchFamily="66" charset="0"/>
              </a:rPr>
              <a:t>οριστούν οι παρακάτω μηχανισμοί: </a:t>
            </a:r>
            <a:br>
              <a:rPr lang="el-GR" sz="3600" dirty="0">
                <a:latin typeface="Comic Sans MS" panose="030F0702030302020204" pitchFamily="66" charset="0"/>
              </a:rPr>
            </a:br>
            <a:endParaRPr lang="el-GR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65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2132856"/>
            <a:ext cx="7745505" cy="4248471"/>
          </a:xfr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</a:pPr>
            <a:r>
              <a:rPr lang="el-GR" sz="2200" dirty="0">
                <a:latin typeface="Comic Sans MS" panose="030F0702030302020204" pitchFamily="66" charset="0"/>
              </a:rPr>
              <a:t>Ε</a:t>
            </a:r>
            <a:r>
              <a:rPr lang="el-GR" sz="2200" dirty="0" smtClean="0">
                <a:latin typeface="Comic Sans MS" panose="030F0702030302020204" pitchFamily="66" charset="0"/>
              </a:rPr>
              <a:t>στιάζει </a:t>
            </a:r>
            <a:r>
              <a:rPr lang="el-GR" sz="2200" dirty="0">
                <a:latin typeface="Comic Sans MS" panose="030F0702030302020204" pitchFamily="66" charset="0"/>
              </a:rPr>
              <a:t>στην </a:t>
            </a:r>
            <a:r>
              <a:rPr lang="el-GR" sz="2200" i="1" dirty="0">
                <a:latin typeface="Comic Sans MS" panose="030F0702030302020204" pitchFamily="66" charset="0"/>
              </a:rPr>
              <a:t>άμεση</a:t>
            </a:r>
            <a:r>
              <a:rPr lang="el-GR" sz="2200" dirty="0">
                <a:latin typeface="Comic Sans MS" panose="030F0702030302020204" pitchFamily="66" charset="0"/>
              </a:rPr>
              <a:t> και </a:t>
            </a:r>
            <a:r>
              <a:rPr lang="el-GR" sz="2200" dirty="0" smtClean="0">
                <a:latin typeface="Comic Sans MS" panose="030F0702030302020204" pitchFamily="66" charset="0"/>
              </a:rPr>
              <a:t>ε</a:t>
            </a:r>
            <a:r>
              <a:rPr lang="el-GR" sz="2200" i="1" dirty="0" smtClean="0">
                <a:latin typeface="Comic Sans MS" panose="030F0702030302020204" pitchFamily="66" charset="0"/>
              </a:rPr>
              <a:t>νεργητικό συμμετοχή</a:t>
            </a:r>
            <a:r>
              <a:rPr lang="el-GR" sz="2200" dirty="0" smtClean="0">
                <a:latin typeface="Comic Sans MS" panose="030F0702030302020204" pitchFamily="66" charset="0"/>
              </a:rPr>
              <a:t> </a:t>
            </a:r>
            <a:r>
              <a:rPr lang="el-GR" sz="2200" dirty="0">
                <a:latin typeface="Comic Sans MS" panose="030F0702030302020204" pitchFamily="66" charset="0"/>
              </a:rPr>
              <a:t>των ατόμων με αναπηρία σε όλα τα θέματα  </a:t>
            </a:r>
            <a:r>
              <a:rPr lang="el-GR" sz="2200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«</a:t>
            </a:r>
            <a:r>
              <a:rPr lang="el-GR" sz="2200" dirty="0">
                <a:solidFill>
                  <a:srgbClr val="A50021"/>
                </a:solidFill>
                <a:latin typeface="Comic Sans MS" panose="030F0702030302020204" pitchFamily="66" charset="0"/>
              </a:rPr>
              <a:t>τίποτα για εμάς, χωρίς εμάς</a:t>
            </a:r>
            <a:r>
              <a:rPr lang="el-GR" sz="2200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»</a:t>
            </a:r>
          </a:p>
          <a:p>
            <a:pPr algn="just">
              <a:spcBef>
                <a:spcPts val="1200"/>
              </a:spcBef>
            </a:pPr>
            <a:r>
              <a:rPr lang="el-GR" sz="2200" dirty="0">
                <a:latin typeface="Comic Sans MS" panose="030F0702030302020204" pitchFamily="66" charset="0"/>
              </a:rPr>
              <a:t>Α</a:t>
            </a:r>
            <a:r>
              <a:rPr lang="el-GR" sz="2200" dirty="0" smtClean="0">
                <a:latin typeface="Comic Sans MS" panose="030F0702030302020204" pitchFamily="66" charset="0"/>
              </a:rPr>
              <a:t>πορρίπτει </a:t>
            </a:r>
            <a:r>
              <a:rPr lang="el-GR" sz="2200" dirty="0">
                <a:latin typeface="Comic Sans MS" panose="030F0702030302020204" pitchFamily="66" charset="0"/>
              </a:rPr>
              <a:t>το μοντέλο της </a:t>
            </a:r>
            <a:r>
              <a:rPr lang="el-GR" sz="2200" i="1" dirty="0">
                <a:latin typeface="Comic Sans MS" panose="030F0702030302020204" pitchFamily="66" charset="0"/>
              </a:rPr>
              <a:t>κοινωνικής πρόνοιας </a:t>
            </a:r>
            <a:r>
              <a:rPr lang="el-GR" sz="2200" dirty="0">
                <a:latin typeface="Comic Sans MS" panose="030F0702030302020204" pitchFamily="66" charset="0"/>
              </a:rPr>
              <a:t>και το </a:t>
            </a:r>
            <a:r>
              <a:rPr lang="el-GR" sz="2200" i="1" dirty="0">
                <a:latin typeface="Comic Sans MS" panose="030F0702030302020204" pitchFamily="66" charset="0"/>
              </a:rPr>
              <a:t>ιατρικό μοντέλο </a:t>
            </a:r>
            <a:r>
              <a:rPr lang="el-GR" sz="2200" i="1" dirty="0" smtClean="0">
                <a:latin typeface="Comic Sans MS" panose="030F0702030302020204" pitchFamily="66" charset="0"/>
              </a:rPr>
              <a:t>-</a:t>
            </a:r>
            <a:r>
              <a:rPr lang="el-GR" sz="2200" i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τα </a:t>
            </a:r>
            <a:r>
              <a:rPr lang="el-GR" sz="2200" i="1" dirty="0">
                <a:solidFill>
                  <a:srgbClr val="A50021"/>
                </a:solidFill>
                <a:latin typeface="Comic Sans MS" panose="030F0702030302020204" pitchFamily="66" charset="0"/>
              </a:rPr>
              <a:t>άτομα με ειδικές ανάγκες είναι αντικείμενα φιλανθρωπίας ή ιατρικής </a:t>
            </a:r>
            <a:r>
              <a:rPr lang="el-GR" sz="2200" i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περίθαλψη</a:t>
            </a:r>
            <a:r>
              <a:rPr lang="el-GR" sz="2200" i="1" dirty="0" smtClean="0">
                <a:latin typeface="Comic Sans MS" panose="030F0702030302020204" pitchFamily="66" charset="0"/>
              </a:rPr>
              <a:t>-</a:t>
            </a:r>
          </a:p>
          <a:p>
            <a:pPr algn="just">
              <a:spcBef>
                <a:spcPts val="1200"/>
              </a:spcBef>
            </a:pPr>
            <a:r>
              <a:rPr lang="el-GR" sz="2200" dirty="0">
                <a:latin typeface="Comic Sans MS" panose="030F0702030302020204" pitchFamily="66" charset="0"/>
              </a:rPr>
              <a:t>Υ</a:t>
            </a:r>
            <a:r>
              <a:rPr lang="el-GR" sz="2200" dirty="0" smtClean="0">
                <a:latin typeface="Comic Sans MS" panose="030F0702030302020204" pitchFamily="66" charset="0"/>
              </a:rPr>
              <a:t>ιοθετεί </a:t>
            </a:r>
            <a:r>
              <a:rPr lang="el-GR" sz="2200" dirty="0">
                <a:latin typeface="Comic Sans MS" panose="030F0702030302020204" pitchFamily="66" charset="0"/>
              </a:rPr>
              <a:t>το </a:t>
            </a:r>
            <a:r>
              <a:rPr lang="el-GR" sz="2200" i="1" dirty="0">
                <a:solidFill>
                  <a:srgbClr val="A50021"/>
                </a:solidFill>
                <a:latin typeface="Comic Sans MS" panose="030F0702030302020204" pitchFamily="66" charset="0"/>
              </a:rPr>
              <a:t>κοινωνικό μοντέλο</a:t>
            </a:r>
            <a:r>
              <a:rPr lang="el-GR" sz="2200" dirty="0">
                <a:latin typeface="Comic Sans MS" panose="030F0702030302020204" pitchFamily="66" charset="0"/>
              </a:rPr>
              <a:t>, υποστηρίζοντας ότι οι </a:t>
            </a:r>
            <a:r>
              <a:rPr lang="el-GR" sz="2200" u="sng" dirty="0">
                <a:latin typeface="Comic Sans MS" panose="030F0702030302020204" pitchFamily="66" charset="0"/>
              </a:rPr>
              <a:t>διαφορές</a:t>
            </a:r>
            <a:r>
              <a:rPr lang="el-GR" sz="2200" dirty="0">
                <a:latin typeface="Comic Sans MS" panose="030F0702030302020204" pitchFamily="66" charset="0"/>
              </a:rPr>
              <a:t> που απορρέουν από την </a:t>
            </a:r>
            <a:r>
              <a:rPr lang="el-GR" sz="2200" dirty="0" smtClean="0">
                <a:latin typeface="Comic Sans MS" panose="030F0702030302020204" pitchFamily="66" charset="0"/>
              </a:rPr>
              <a:t>αναπηρία, </a:t>
            </a:r>
            <a:r>
              <a:rPr lang="el-GR" sz="2200" u="sng" dirty="0" smtClean="0">
                <a:latin typeface="Comic Sans MS" panose="030F0702030302020204" pitchFamily="66" charset="0"/>
              </a:rPr>
              <a:t>πρέπει </a:t>
            </a:r>
            <a:r>
              <a:rPr lang="el-GR" sz="2200" u="sng" dirty="0">
                <a:latin typeface="Comic Sans MS" panose="030F0702030302020204" pitchFamily="66" charset="0"/>
              </a:rPr>
              <a:t>να αναπληρώνονται</a:t>
            </a:r>
            <a:r>
              <a:rPr lang="el-GR" sz="2200" dirty="0">
                <a:latin typeface="Comic Sans MS" panose="030F0702030302020204" pitchFamily="66" charset="0"/>
              </a:rPr>
              <a:t> με την παροχή κατάλληλων υποστηρικτικών συστημάτων, ώστε τα άτομα να μπορούν να απολαύσουν κάθε </a:t>
            </a:r>
            <a:r>
              <a:rPr lang="el-GR" sz="2200" dirty="0" smtClean="0">
                <a:latin typeface="Comic Sans MS" panose="030F0702030302020204" pitchFamily="66" charset="0"/>
              </a:rPr>
              <a:t>δικαίωμα </a:t>
            </a:r>
            <a:endParaRPr lang="el-GR" sz="2200" dirty="0">
              <a:latin typeface="Comic Sans MS" panose="030F0702030302020204" pitchFamily="66" charset="0"/>
            </a:endParaRP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sz="4400" dirty="0" smtClean="0">
                <a:latin typeface="Comic Sans MS" panose="030F0702030302020204" pitchFamily="66" charset="0"/>
              </a:rPr>
              <a:t>Κοινωνικό Μοντέλο</a:t>
            </a:r>
            <a:endParaRPr lang="el-GR" sz="4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2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2132857"/>
            <a:ext cx="7745505" cy="4392488"/>
          </a:xfrm>
        </p:spPr>
        <p:txBody>
          <a:bodyPr>
            <a:normAutofit fontScale="3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endParaRPr lang="el-GR" sz="7400" dirty="0" smtClean="0">
              <a:latin typeface="Comic Sans MS" panose="030F0702030302020204" pitchFamily="66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l-GR" sz="7400" dirty="0" smtClean="0">
                <a:latin typeface="Comic Sans MS" panose="030F0702030302020204" pitchFamily="66" charset="0"/>
              </a:rPr>
              <a:t>Το </a:t>
            </a:r>
            <a:r>
              <a:rPr lang="el-GR" sz="7400" dirty="0">
                <a:latin typeface="Comic Sans MS" panose="030F0702030302020204" pitchFamily="66" charset="0"/>
              </a:rPr>
              <a:t>άτομο δεν χρειάζεται να «θεραπευτεί» </a:t>
            </a:r>
            <a:r>
              <a:rPr lang="el-GR" sz="7400" dirty="0" smtClean="0">
                <a:latin typeface="Comic Sans MS" panose="030F0702030302020204" pitchFamily="66" charset="0"/>
              </a:rPr>
              <a:t>από την αναπηρία του αντίθετα η κοινωνία χρειάζεται  να προσαρμοστεί </a:t>
            </a:r>
            <a:r>
              <a:rPr lang="el-GR" sz="7400" dirty="0">
                <a:latin typeface="Comic Sans MS" panose="030F0702030302020204" pitchFamily="66" charset="0"/>
              </a:rPr>
              <a:t>στις ανάγκες των </a:t>
            </a:r>
            <a:r>
              <a:rPr lang="el-GR" sz="7400" dirty="0" smtClean="0">
                <a:latin typeface="Comic Sans MS" panose="030F0702030302020204" pitchFamily="66" charset="0"/>
              </a:rPr>
              <a:t>ατόμων</a:t>
            </a:r>
            <a:endParaRPr lang="el-GR" sz="7400" dirty="0">
              <a:latin typeface="Comic Sans MS" panose="030F0702030302020204" pitchFamily="66" charset="0"/>
            </a:endParaRPr>
          </a:p>
          <a:p>
            <a:pPr marL="0" indent="0" algn="ctr">
              <a:spcBef>
                <a:spcPts val="1200"/>
              </a:spcBef>
              <a:buNone/>
            </a:pPr>
            <a:endParaRPr lang="el-GR" sz="7400" dirty="0" smtClean="0">
              <a:latin typeface="Comic Sans MS" panose="030F0702030302020204" pitchFamily="66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l-GR" sz="13500" b="1" dirty="0">
                <a:solidFill>
                  <a:srgbClr val="A50021"/>
                </a:solidFill>
                <a:latin typeface="Comic Sans MS" panose="030F0702030302020204" pitchFamily="66" charset="0"/>
              </a:rPr>
              <a:t>&amp;</a:t>
            </a:r>
          </a:p>
          <a:p>
            <a:pPr marL="0" indent="0" algn="ctr">
              <a:spcBef>
                <a:spcPts val="600"/>
              </a:spcBef>
              <a:buNone/>
            </a:pPr>
            <a:endParaRPr lang="el-GR" sz="7400" dirty="0" smtClean="0">
              <a:latin typeface="Comic Sans MS" panose="030F0702030302020204" pitchFamily="66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l-GR" sz="7400" dirty="0" smtClean="0">
                <a:latin typeface="Comic Sans MS" panose="030F0702030302020204" pitchFamily="66" charset="0"/>
              </a:rPr>
              <a:t>Οι </a:t>
            </a:r>
            <a:r>
              <a:rPr lang="el-GR" sz="7400" dirty="0">
                <a:latin typeface="Comic Sans MS" panose="030F0702030302020204" pitchFamily="66" charset="0"/>
              </a:rPr>
              <a:t>κοινωνικές αδικίες προέρχονται από τις κοινωνικές δομές και </a:t>
            </a:r>
            <a:r>
              <a:rPr lang="el-GR" sz="7400" dirty="0" smtClean="0">
                <a:latin typeface="Comic Sans MS" panose="030F0702030302020204" pitchFamily="66" charset="0"/>
              </a:rPr>
              <a:t>οι </a:t>
            </a:r>
            <a:r>
              <a:rPr lang="el-GR" sz="7400" dirty="0">
                <a:latin typeface="Comic Sans MS" panose="030F0702030302020204" pitchFamily="66" charset="0"/>
              </a:rPr>
              <a:t>άνθρωποι είναι «</a:t>
            </a:r>
            <a:r>
              <a:rPr lang="el-GR" sz="7400" dirty="0" smtClean="0">
                <a:latin typeface="Comic Sans MS" panose="030F0702030302020204" pitchFamily="66" charset="0"/>
              </a:rPr>
              <a:t>ανάπηροι»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l-GR" sz="7400" dirty="0" smtClean="0">
                <a:latin typeface="Comic Sans MS" panose="030F0702030302020204" pitchFamily="66" charset="0"/>
              </a:rPr>
              <a:t>επειδή </a:t>
            </a:r>
            <a:r>
              <a:rPr lang="el-GR" sz="7400" dirty="0">
                <a:latin typeface="Comic Sans MS" panose="030F0702030302020204" pitchFamily="66" charset="0"/>
              </a:rPr>
              <a:t>το κοινωνικό περιβάλλον δεν κατάφερε να προσαρμοστεί στις ανάγκες τους </a:t>
            </a:r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sz="3600" dirty="0">
                <a:solidFill>
                  <a:srgbClr val="A50021"/>
                </a:solidFill>
                <a:latin typeface="Comic Sans MS" panose="030F0702030302020204" pitchFamily="66" charset="0"/>
              </a:rPr>
              <a:t>Κοινωνικό Μοντέλο</a:t>
            </a:r>
            <a:endParaRPr lang="el-GR" sz="3600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01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l-GR" dirty="0" smtClean="0">
                <a:latin typeface="Comic Sans MS" panose="030F0702030302020204" pitchFamily="66" charset="0"/>
              </a:rPr>
              <a:t>Η Σύμβαση </a:t>
            </a:r>
            <a:r>
              <a:rPr lang="el-GR" dirty="0">
                <a:latin typeface="Comic Sans MS" panose="030F0702030302020204" pitchFamily="66" charset="0"/>
              </a:rPr>
              <a:t>είναι </a:t>
            </a:r>
            <a:r>
              <a:rPr lang="el-GR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συμβατική</a:t>
            </a:r>
            <a:r>
              <a:rPr lang="el-GR" dirty="0">
                <a:solidFill>
                  <a:srgbClr val="A50021"/>
                </a:solidFill>
                <a:latin typeface="Comic Sans MS" panose="030F0702030302020204" pitchFamily="66" charset="0"/>
              </a:rPr>
              <a:t> </a:t>
            </a:r>
            <a:r>
              <a:rPr lang="el-GR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και </a:t>
            </a:r>
            <a:r>
              <a:rPr lang="el-GR" dirty="0" err="1" smtClean="0">
                <a:solidFill>
                  <a:srgbClr val="A50021"/>
                </a:solidFill>
                <a:latin typeface="Comic Sans MS" panose="030F0702030302020204" pitchFamily="66" charset="0"/>
              </a:rPr>
              <a:t>στιγματιστική</a:t>
            </a:r>
            <a:r>
              <a:rPr lang="el-GR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l-GR" dirty="0" smtClean="0">
                <a:latin typeface="Comic Sans MS" panose="030F0702030302020204" pitchFamily="66" charset="0"/>
              </a:rPr>
              <a:t>Οι </a:t>
            </a:r>
            <a:r>
              <a:rPr lang="el-GR" dirty="0">
                <a:latin typeface="Comic Sans MS" panose="030F0702030302020204" pitchFamily="66" charset="0"/>
              </a:rPr>
              <a:t>ψυχικές διαταραχές </a:t>
            </a:r>
            <a:r>
              <a:rPr lang="el-GR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δεν μπορούν </a:t>
            </a:r>
            <a:r>
              <a:rPr lang="el-GR" dirty="0">
                <a:solidFill>
                  <a:srgbClr val="A50021"/>
                </a:solidFill>
                <a:latin typeface="Comic Sans MS" panose="030F0702030302020204" pitchFamily="66" charset="0"/>
              </a:rPr>
              <a:t>να συγκριθούν </a:t>
            </a:r>
            <a:r>
              <a:rPr lang="el-GR" dirty="0">
                <a:latin typeface="Comic Sans MS" panose="030F0702030302020204" pitchFamily="66" charset="0"/>
              </a:rPr>
              <a:t>με τις σωματικές </a:t>
            </a:r>
            <a:r>
              <a:rPr lang="el-GR" dirty="0" smtClean="0">
                <a:latin typeface="Comic Sans MS" panose="030F0702030302020204" pitchFamily="66" charset="0"/>
              </a:rPr>
              <a:t>(κινήματα χρηστών)</a:t>
            </a:r>
          </a:p>
          <a:p>
            <a:r>
              <a:rPr lang="el-GR" dirty="0">
                <a:latin typeface="Comic Sans MS" panose="030F0702030302020204" pitchFamily="66" charset="0"/>
              </a:rPr>
              <a:t>Τ</a:t>
            </a:r>
            <a:r>
              <a:rPr lang="el-GR" dirty="0" smtClean="0">
                <a:latin typeface="Comic Sans MS" panose="030F0702030302020204" pitchFamily="66" charset="0"/>
              </a:rPr>
              <a:t>ο </a:t>
            </a:r>
            <a:r>
              <a:rPr lang="el-GR" dirty="0">
                <a:latin typeface="Comic Sans MS" panose="030F0702030302020204" pitchFamily="66" charset="0"/>
              </a:rPr>
              <a:t>κοινωνικό μοντέλο της αναπηρίας </a:t>
            </a:r>
            <a:r>
              <a:rPr lang="el-GR" dirty="0" smtClean="0">
                <a:latin typeface="Comic Sans MS" panose="030F0702030302020204" pitchFamily="66" charset="0"/>
              </a:rPr>
              <a:t>δεν είναι το </a:t>
            </a:r>
            <a:r>
              <a:rPr lang="el-GR" dirty="0">
                <a:latin typeface="Comic Sans MS" panose="030F0702030302020204" pitchFamily="66" charset="0"/>
              </a:rPr>
              <a:t>ίδιο για την ψυχική </a:t>
            </a:r>
            <a:r>
              <a:rPr lang="el-GR" dirty="0" smtClean="0">
                <a:latin typeface="Comic Sans MS" panose="030F0702030302020204" pitchFamily="66" charset="0"/>
              </a:rPr>
              <a:t>υγεία καθώς </a:t>
            </a:r>
            <a:r>
              <a:rPr lang="el-GR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αποτυγχάνει</a:t>
            </a:r>
            <a:r>
              <a:rPr lang="el-GR" dirty="0" smtClean="0">
                <a:latin typeface="Comic Sans MS" panose="030F0702030302020204" pitchFamily="66" charset="0"/>
              </a:rPr>
              <a:t>:</a:t>
            </a:r>
          </a:p>
          <a:p>
            <a:pPr algn="just"/>
            <a:endParaRPr lang="el-GR" dirty="0" smtClean="0">
              <a:latin typeface="Comic Sans MS" panose="030F0702030302020204" pitchFamily="66" charset="0"/>
            </a:endParaRPr>
          </a:p>
          <a:p>
            <a:pPr marL="530225" indent="-176213" algn="just">
              <a:buFont typeface="Wingdings" panose="05000000000000000000" pitchFamily="2" charset="2"/>
              <a:buChar char="ü"/>
            </a:pPr>
            <a:r>
              <a:rPr lang="el-GR" sz="2200" dirty="0" smtClean="0">
                <a:latin typeface="Comic Sans MS" panose="030F0702030302020204" pitchFamily="66" charset="0"/>
              </a:rPr>
              <a:t>να </a:t>
            </a:r>
            <a:r>
              <a:rPr lang="el-GR" sz="2200" dirty="0">
                <a:latin typeface="Comic Sans MS" panose="030F0702030302020204" pitchFamily="66" charset="0"/>
              </a:rPr>
              <a:t>λάβει υπόψη του θέματα που αφορούν την </a:t>
            </a:r>
            <a:r>
              <a:rPr lang="el-GR" sz="2200" dirty="0">
                <a:solidFill>
                  <a:srgbClr val="A50021"/>
                </a:solidFill>
                <a:latin typeface="Comic Sans MS" panose="030F0702030302020204" pitchFamily="66" charset="0"/>
              </a:rPr>
              <a:t>προσωπικότητα ή τα συναισθήματα</a:t>
            </a:r>
            <a:r>
              <a:rPr lang="el-GR" sz="2200" dirty="0">
                <a:latin typeface="Comic Sans MS" panose="030F0702030302020204" pitchFamily="66" charset="0"/>
              </a:rPr>
              <a:t> </a:t>
            </a:r>
            <a:r>
              <a:rPr lang="el-GR" sz="2200" dirty="0" smtClean="0">
                <a:latin typeface="Comic Sans MS" panose="030F0702030302020204" pitchFamily="66" charset="0"/>
              </a:rPr>
              <a:t>και </a:t>
            </a:r>
          </a:p>
          <a:p>
            <a:pPr marL="530225" indent="-176213" algn="just">
              <a:buFont typeface="Wingdings" panose="05000000000000000000" pitchFamily="2" charset="2"/>
              <a:buChar char="ü"/>
            </a:pPr>
            <a:r>
              <a:rPr lang="el-GR" sz="2200" dirty="0" smtClean="0">
                <a:latin typeface="Comic Sans MS" panose="030F0702030302020204" pitchFamily="66" charset="0"/>
              </a:rPr>
              <a:t>να </a:t>
            </a:r>
            <a:r>
              <a:rPr lang="el-GR" sz="2200" dirty="0">
                <a:latin typeface="Comic Sans MS" panose="030F0702030302020204" pitchFamily="66" charset="0"/>
              </a:rPr>
              <a:t>ενισχύσει τον ασθενή ώστε να καταφέρει να διεκδικήσει </a:t>
            </a:r>
            <a:r>
              <a:rPr lang="el-GR" sz="2200" dirty="0">
                <a:solidFill>
                  <a:srgbClr val="A50021"/>
                </a:solidFill>
                <a:latin typeface="Comic Sans MS" panose="030F0702030302020204" pitchFamily="66" charset="0"/>
              </a:rPr>
              <a:t>«τη μοναδικότητα της  εμπειρίας τους», </a:t>
            </a:r>
            <a:r>
              <a:rPr lang="el-GR" sz="2200" dirty="0">
                <a:latin typeface="Comic Sans MS" panose="030F0702030302020204" pitchFamily="66" charset="0"/>
              </a:rPr>
              <a:t>που, όπως υποστηρίζεται, έχει μεγάλο νόημα για τον ίδιο </a:t>
            </a:r>
          </a:p>
          <a:p>
            <a:endParaRPr lang="el-GR" dirty="0">
              <a:latin typeface="Comic Sans MS" panose="030F0702030302020204" pitchFamily="66" charset="0"/>
            </a:endParaRP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sz="4400" dirty="0" smtClean="0">
                <a:latin typeface="Comic Sans MS" panose="030F0702030302020204" pitchFamily="66" charset="0"/>
              </a:rPr>
              <a:t>Οι πρώτες </a:t>
            </a:r>
            <a:r>
              <a:rPr lang="el-GR" sz="4400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αντιρρήσεις….</a:t>
            </a:r>
            <a:endParaRPr lang="el-GR" sz="4400" dirty="0">
              <a:solidFill>
                <a:srgbClr val="A5002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24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2420888"/>
            <a:ext cx="7745505" cy="3705274"/>
          </a:xfrm>
        </p:spPr>
        <p:txBody>
          <a:bodyPr>
            <a:normAutofit/>
          </a:bodyPr>
          <a:lstStyle/>
          <a:p>
            <a:r>
              <a:rPr lang="el-GR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Πρώτη</a:t>
            </a:r>
            <a:r>
              <a:rPr lang="el-GR" dirty="0" smtClean="0">
                <a:latin typeface="Comic Sans MS" panose="030F0702030302020204" pitchFamily="66" charset="0"/>
              </a:rPr>
              <a:t> </a:t>
            </a:r>
            <a:r>
              <a:rPr lang="el-GR" dirty="0">
                <a:latin typeface="Comic Sans MS" panose="030F0702030302020204" pitchFamily="66" charset="0"/>
              </a:rPr>
              <a:t>Συνθήκη </a:t>
            </a:r>
            <a:r>
              <a:rPr lang="el-GR" dirty="0" smtClean="0">
                <a:latin typeface="Comic Sans MS" panose="030F0702030302020204" pitchFamily="66" charset="0"/>
              </a:rPr>
              <a:t>και πλέον </a:t>
            </a:r>
            <a:r>
              <a:rPr lang="el-GR" dirty="0">
                <a:solidFill>
                  <a:srgbClr val="A50021"/>
                </a:solidFill>
                <a:latin typeface="Comic Sans MS" panose="030F0702030302020204" pitchFamily="66" charset="0"/>
              </a:rPr>
              <a:t>σύγχρονη </a:t>
            </a:r>
            <a:r>
              <a:rPr lang="el-GR" dirty="0">
                <a:latin typeface="Comic Sans MS" panose="030F0702030302020204" pitchFamily="66" charset="0"/>
              </a:rPr>
              <a:t>συνθήκη για τα Ανθρώπινα </a:t>
            </a:r>
            <a:r>
              <a:rPr lang="el-GR" dirty="0" smtClean="0">
                <a:latin typeface="Comic Sans MS" panose="030F0702030302020204" pitchFamily="66" charset="0"/>
              </a:rPr>
              <a:t>Δικαιώματα του </a:t>
            </a:r>
            <a:r>
              <a:rPr lang="el-GR" dirty="0">
                <a:latin typeface="Comic Sans MS" panose="030F0702030302020204" pitchFamily="66" charset="0"/>
              </a:rPr>
              <a:t>21ου αιώνα </a:t>
            </a:r>
            <a:endParaRPr lang="el-GR" dirty="0" smtClean="0">
              <a:latin typeface="Comic Sans MS" panose="030F0702030302020204" pitchFamily="66" charset="0"/>
            </a:endParaRPr>
          </a:p>
          <a:p>
            <a:r>
              <a:rPr lang="el-GR" dirty="0">
                <a:latin typeface="Comic Sans MS" panose="030F0702030302020204" pitchFamily="66" charset="0"/>
              </a:rPr>
              <a:t>Τ</a:t>
            </a:r>
            <a:r>
              <a:rPr lang="el-GR" dirty="0" smtClean="0">
                <a:latin typeface="Comic Sans MS" panose="030F0702030302020204" pitchFamily="66" charset="0"/>
              </a:rPr>
              <a:t>έθηκε </a:t>
            </a:r>
            <a:r>
              <a:rPr lang="el-GR" dirty="0">
                <a:latin typeface="Comic Sans MS" panose="030F0702030302020204" pitchFamily="66" charset="0"/>
              </a:rPr>
              <a:t>σε ισχύ το </a:t>
            </a:r>
            <a:r>
              <a:rPr lang="el-GR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2006</a:t>
            </a:r>
            <a:r>
              <a:rPr lang="el-GR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el-GR" dirty="0" smtClean="0">
                <a:latin typeface="Comic Sans MS" panose="030F0702030302020204" pitchFamily="66" charset="0"/>
              </a:rPr>
              <a:t>Μέχρι </a:t>
            </a:r>
            <a:r>
              <a:rPr lang="el-GR" dirty="0">
                <a:latin typeface="Comic Sans MS" panose="030F0702030302020204" pitchFamily="66" charset="0"/>
              </a:rPr>
              <a:t>το 2013, όπου έληγε το δικαίωμα υπογραφής των χωρών, την είχαν υπογράψει </a:t>
            </a:r>
            <a:r>
              <a:rPr lang="el-GR" dirty="0">
                <a:solidFill>
                  <a:srgbClr val="A50021"/>
                </a:solidFill>
                <a:latin typeface="Comic Sans MS" panose="030F0702030302020204" pitchFamily="66" charset="0"/>
              </a:rPr>
              <a:t>155 χώρες</a:t>
            </a:r>
            <a:r>
              <a:rPr lang="el-GR" dirty="0">
                <a:latin typeface="Comic Sans MS" panose="030F0702030302020204" pitchFamily="66" charset="0"/>
              </a:rPr>
              <a:t>. </a:t>
            </a:r>
            <a:endParaRPr lang="el-GR" dirty="0" smtClean="0">
              <a:latin typeface="Comic Sans MS" panose="030F0702030302020204" pitchFamily="66" charset="0"/>
            </a:endParaRPr>
          </a:p>
          <a:p>
            <a:r>
              <a:rPr lang="el-GR" dirty="0" smtClean="0">
                <a:latin typeface="Comic Sans MS" panose="030F0702030302020204" pitchFamily="66" charset="0"/>
              </a:rPr>
              <a:t>Η </a:t>
            </a:r>
            <a:r>
              <a:rPr lang="el-GR" dirty="0">
                <a:latin typeface="Comic Sans MS" panose="030F0702030302020204" pitchFamily="66" charset="0"/>
              </a:rPr>
              <a:t>Ελλάδα υπέγραψε </a:t>
            </a:r>
            <a:r>
              <a:rPr lang="el-GR" dirty="0" smtClean="0">
                <a:latin typeface="Comic Sans MS" panose="030F0702030302020204" pitchFamily="66" charset="0"/>
              </a:rPr>
              <a:t>2007 και έγινε νόμος το </a:t>
            </a:r>
            <a:r>
              <a:rPr lang="el-GR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2012</a:t>
            </a:r>
          </a:p>
          <a:p>
            <a:r>
              <a:rPr lang="el-GR" dirty="0" smtClean="0">
                <a:latin typeface="Comic Sans MS" panose="030F0702030302020204" pitchFamily="66" charset="0"/>
              </a:rPr>
              <a:t>Υπογραφή προαιρετικού πρωτοκόλλου </a:t>
            </a:r>
            <a:r>
              <a:rPr lang="el-GR" dirty="0">
                <a:latin typeface="Comic Sans MS" panose="030F0702030302020204" pitchFamily="66" charset="0"/>
              </a:rPr>
              <a:t>της Σύμβασης. </a:t>
            </a: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8644"/>
          </a:xfrm>
        </p:spPr>
        <p:txBody>
          <a:bodyPr/>
          <a:lstStyle/>
          <a:p>
            <a:r>
              <a:rPr lang="el-GR" sz="4000" dirty="0" smtClean="0">
                <a:latin typeface="Comic Sans MS" panose="030F0702030302020204" pitchFamily="66" charset="0"/>
              </a:rPr>
              <a:t>Η Σύμβαση για τα Δικαιώματα των Ατόμων με Αναπηρία</a:t>
            </a:r>
            <a:endParaRPr lang="el-GR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1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l-GR" dirty="0">
                <a:latin typeface="Comic Sans MS" panose="030F0702030302020204" pitchFamily="66" charset="0"/>
              </a:rPr>
              <a:t>π</a:t>
            </a:r>
            <a:r>
              <a:rPr lang="el-GR" dirty="0" smtClean="0">
                <a:latin typeface="Comic Sans MS" panose="030F0702030302020204" pitchFamily="66" charset="0"/>
              </a:rPr>
              <a:t>ροχωρώντας </a:t>
            </a:r>
            <a:r>
              <a:rPr lang="el-GR" dirty="0">
                <a:latin typeface="Comic Sans MS" panose="030F0702030302020204" pitchFamily="66" charset="0"/>
              </a:rPr>
              <a:t>στους </a:t>
            </a:r>
            <a:r>
              <a:rPr lang="el-GR" u="sng" dirty="0">
                <a:latin typeface="Comic Sans MS" panose="030F0702030302020204" pitchFamily="66" charset="0"/>
              </a:rPr>
              <a:t>προβληματισμούς</a:t>
            </a:r>
            <a:r>
              <a:rPr lang="el-GR" dirty="0">
                <a:latin typeface="Comic Sans MS" panose="030F0702030302020204" pitchFamily="66" charset="0"/>
              </a:rPr>
              <a:t> που εγείρει </a:t>
            </a:r>
            <a:r>
              <a:rPr lang="el-GR" dirty="0" smtClean="0">
                <a:latin typeface="Comic Sans MS" panose="030F0702030302020204" pitchFamily="66" charset="0"/>
              </a:rPr>
              <a:t>η Σύμβαση, </a:t>
            </a:r>
          </a:p>
          <a:p>
            <a:pPr algn="just">
              <a:lnSpc>
                <a:spcPct val="150000"/>
              </a:lnSpc>
            </a:pPr>
            <a:r>
              <a:rPr lang="el-GR" dirty="0">
                <a:latin typeface="Comic Sans MS" panose="030F0702030302020204" pitchFamily="66" charset="0"/>
              </a:rPr>
              <a:t>σ</a:t>
            </a:r>
            <a:r>
              <a:rPr lang="el-GR" dirty="0" smtClean="0">
                <a:latin typeface="Comic Sans MS" panose="030F0702030302020204" pitchFamily="66" charset="0"/>
              </a:rPr>
              <a:t>κεπτόμενοι </a:t>
            </a:r>
            <a:r>
              <a:rPr lang="el-GR" dirty="0">
                <a:latin typeface="Comic Sans MS" panose="030F0702030302020204" pitchFamily="66" charset="0"/>
              </a:rPr>
              <a:t>την </a:t>
            </a:r>
            <a:r>
              <a:rPr lang="el-GR" u="sng" dirty="0">
                <a:latin typeface="Comic Sans MS" panose="030F0702030302020204" pitchFamily="66" charset="0"/>
              </a:rPr>
              <a:t>ελληνική πραγματικότητα </a:t>
            </a:r>
            <a:r>
              <a:rPr lang="el-GR" dirty="0">
                <a:latin typeface="Comic Sans MS" panose="030F0702030302020204" pitchFamily="66" charset="0"/>
              </a:rPr>
              <a:t>και όλο το </a:t>
            </a:r>
            <a:r>
              <a:rPr lang="el-GR" u="sng" dirty="0">
                <a:latin typeface="Comic Sans MS" panose="030F0702030302020204" pitchFamily="66" charset="0"/>
              </a:rPr>
              <a:t>διάλογο</a:t>
            </a:r>
            <a:r>
              <a:rPr lang="el-GR" dirty="0">
                <a:latin typeface="Comic Sans MS" panose="030F0702030302020204" pitchFamily="66" charset="0"/>
              </a:rPr>
              <a:t> που </a:t>
            </a:r>
            <a:r>
              <a:rPr lang="el-GR" dirty="0" smtClean="0">
                <a:latin typeface="Comic Sans MS" panose="030F0702030302020204" pitchFamily="66" charset="0"/>
              </a:rPr>
              <a:t>γίνεται γύρω από αυτή και </a:t>
            </a:r>
          </a:p>
          <a:p>
            <a:pPr algn="just">
              <a:lnSpc>
                <a:spcPct val="150000"/>
              </a:lnSpc>
            </a:pPr>
            <a:endParaRPr lang="el-GR" dirty="0" smtClean="0">
              <a:latin typeface="Comic Sans MS" panose="030F0702030302020204" pitchFamily="66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l-GR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εστιάζοντας </a:t>
            </a:r>
            <a:r>
              <a:rPr lang="el-GR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στα άτομα με ψυχικές </a:t>
            </a:r>
            <a:r>
              <a:rPr lang="el-GR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διαταραχές</a:t>
            </a:r>
            <a:endParaRPr lang="el-GR" b="1" dirty="0">
              <a:solidFill>
                <a:srgbClr val="A5002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dirty="0" smtClean="0">
                <a:latin typeface="Comic Sans MS" panose="030F0702030302020204" pitchFamily="66" charset="0"/>
              </a:rPr>
              <a:t>ΣΔΑΑ- εισαγωγή </a:t>
            </a:r>
            <a:br>
              <a:rPr lang="el-GR" sz="3200" dirty="0" smtClean="0">
                <a:latin typeface="Comic Sans MS" panose="030F0702030302020204" pitchFamily="66" charset="0"/>
              </a:rPr>
            </a:br>
            <a:r>
              <a:rPr lang="el-GR" sz="3200" dirty="0" smtClean="0">
                <a:latin typeface="Comic Sans MS" panose="030F0702030302020204" pitchFamily="66" charset="0"/>
              </a:rPr>
              <a:t>στην ελληνική πραγματικότητα</a:t>
            </a:r>
            <a:endParaRPr lang="el-GR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70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Θέση περιεχομένου 6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276997"/>
          </a:xfrm>
        </p:spPr>
        <p:txBody>
          <a:bodyPr>
            <a:normAutofit lnSpcReduction="10000"/>
          </a:bodyPr>
          <a:lstStyle/>
          <a:p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5 ισότητα και μη διάκριση </a:t>
            </a:r>
          </a:p>
          <a:p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12 </a:t>
            </a:r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ισότητα απέναντι στο </a:t>
            </a:r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νόμο</a:t>
            </a:r>
          </a:p>
          <a:p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13 </a:t>
            </a:r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πρόσβαση στη </a:t>
            </a:r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δικαιοσύνη </a:t>
            </a:r>
          </a:p>
          <a:p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10 δικαίωμα </a:t>
            </a:r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στη </a:t>
            </a:r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ζωή </a:t>
            </a:r>
          </a:p>
          <a:p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14 δικαίωμα </a:t>
            </a:r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στην ε</a:t>
            </a:r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λευθερία </a:t>
            </a:r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και την ασφάλεια του </a:t>
            </a:r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ατόμου</a:t>
            </a:r>
          </a:p>
          <a:p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15 απαλλαγή </a:t>
            </a:r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από βασανιστήρια ή σκληρή, απάνθρωπη ή ταπεινωτική μεταχείριση ή τιμωρία</a:t>
            </a:r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, </a:t>
            </a:r>
          </a:p>
          <a:p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16 απαλλαγή </a:t>
            </a:r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από την εκμετάλλευση, τη βία και την κακομεταχείριση</a:t>
            </a:r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 </a:t>
            </a:r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και </a:t>
            </a:r>
            <a:endParaRPr lang="el-GR" b="1" dirty="0" smtClean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17προστασία </a:t>
            </a:r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της ακεραιότητας του </a:t>
            </a:r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ατόμου</a:t>
            </a:r>
            <a:endParaRPr lang="el-GR" b="1" dirty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endParaRPr lang="el-GR" dirty="0"/>
          </a:p>
        </p:txBody>
      </p:sp>
      <p:sp>
        <p:nvSpPr>
          <p:cNvPr id="6" name="Τίτλος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>
                <a:latin typeface="Comic Sans MS" panose="030F0702030302020204" pitchFamily="66" charset="0"/>
              </a:rPr>
              <a:t>η προβληματική γύρω από τη </a:t>
            </a:r>
            <a:r>
              <a:rPr lang="el-GR" sz="3600" dirty="0" smtClean="0">
                <a:latin typeface="Comic Sans MS" panose="030F0702030302020204" pitchFamily="66" charset="0"/>
              </a:rPr>
              <a:t>Σύμβαση </a:t>
            </a:r>
            <a:r>
              <a:rPr lang="el-GR" sz="3600" dirty="0">
                <a:latin typeface="Comic Sans MS" panose="030F0702030302020204" pitchFamily="66" charset="0"/>
              </a:rPr>
              <a:t>αφορά κυρίως στα άρθρα: </a:t>
            </a:r>
            <a:br>
              <a:rPr lang="el-GR" sz="3600" dirty="0">
                <a:latin typeface="Comic Sans MS" panose="030F0702030302020204" pitchFamily="66" charset="0"/>
              </a:rPr>
            </a:br>
            <a:endParaRPr lang="el-GR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96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2348880"/>
            <a:ext cx="7745505" cy="4104456"/>
          </a:xfrm>
        </p:spPr>
        <p:txBody>
          <a:bodyPr/>
          <a:lstStyle/>
          <a:p>
            <a:r>
              <a:rPr lang="el-GR" sz="2800" b="1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l-GR" sz="2800" b="1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δικαιοπρακτική </a:t>
            </a:r>
            <a:r>
              <a:rPr lang="el-GR" sz="28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ικανότητα </a:t>
            </a:r>
          </a:p>
          <a:p>
            <a:r>
              <a:rPr lang="el-GR" sz="2800" b="1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 δικαστική συμπαράσταση</a:t>
            </a:r>
          </a:p>
          <a:p>
            <a:r>
              <a:rPr lang="el-GR" sz="2800" b="1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 ακούσια </a:t>
            </a:r>
            <a:r>
              <a:rPr lang="el-GR" sz="28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νοσηλεία </a:t>
            </a:r>
          </a:p>
          <a:p>
            <a:r>
              <a:rPr lang="el-GR" sz="2800" b="1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 περιοριστικά </a:t>
            </a:r>
            <a:r>
              <a:rPr lang="el-GR" sz="28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μέτρα κατά τη </a:t>
            </a:r>
            <a:r>
              <a:rPr lang="el-GR" sz="2800" b="1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νοσηλεία</a:t>
            </a:r>
          </a:p>
          <a:p>
            <a:r>
              <a:rPr lang="el-GR" sz="2800" b="1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 φύλαξη </a:t>
            </a:r>
            <a:r>
              <a:rPr lang="el-GR" sz="28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των ποινικά ακαταλόγιστων </a:t>
            </a:r>
            <a:r>
              <a:rPr lang="el-GR" sz="2800" b="1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   </a:t>
            </a:r>
          </a:p>
          <a:p>
            <a:pPr marL="0" indent="0">
              <a:buNone/>
            </a:pPr>
            <a:r>
              <a:rPr lang="el-GR" sz="28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l-GR" sz="2800" b="1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  παραβατών</a:t>
            </a:r>
          </a:p>
          <a:p>
            <a:r>
              <a:rPr lang="el-GR" sz="2800" b="1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 πρόσβαση </a:t>
            </a:r>
            <a:r>
              <a:rPr lang="el-GR" sz="28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του ασθενή </a:t>
            </a:r>
            <a:r>
              <a:rPr lang="el-GR" sz="2800" b="1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στον ιατρικό του   </a:t>
            </a:r>
          </a:p>
          <a:p>
            <a:pPr marL="0" indent="0">
              <a:buNone/>
            </a:pPr>
            <a:r>
              <a:rPr lang="el-GR" sz="2800" b="1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   φάκελο </a:t>
            </a:r>
            <a:endParaRPr lang="el-GR" sz="28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l-GR" sz="2600" dirty="0">
                <a:latin typeface="Comic Sans MS" panose="030F0702030302020204" pitchFamily="66" charset="0"/>
              </a:rPr>
              <a:t>Συνάφεια με καίρια θέματα που άπτονται των </a:t>
            </a:r>
            <a:r>
              <a:rPr lang="el-GR" sz="2800" dirty="0">
                <a:latin typeface="Comic Sans MS" panose="030F0702030302020204" pitchFamily="66" charset="0"/>
              </a:rPr>
              <a:t>δικαιωμάτων</a:t>
            </a:r>
            <a:r>
              <a:rPr lang="el-GR" sz="2600" dirty="0">
                <a:latin typeface="Comic Sans MS" panose="030F0702030302020204" pitchFamily="66" charset="0"/>
              </a:rPr>
              <a:t> των ατόμων με ψυχικές διαταραχές </a:t>
            </a:r>
          </a:p>
        </p:txBody>
      </p:sp>
    </p:spTree>
    <p:extLst>
      <p:ext uri="{BB962C8B-B14F-4D97-AF65-F5344CB8AC3E}">
        <p14:creationId xmlns:p14="http://schemas.microsoft.com/office/powerpoint/2010/main" val="351705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>
                <a:latin typeface="Comic Sans MS" panose="030F0702030302020204" pitchFamily="66" charset="0"/>
              </a:rPr>
              <a:t>αποτελεί </a:t>
            </a:r>
            <a:r>
              <a:rPr lang="el-GR" dirty="0">
                <a:latin typeface="Comic Sans MS" panose="030F0702030302020204" pitchFamily="66" charset="0"/>
              </a:rPr>
              <a:t>τον «πυρήνα» της </a:t>
            </a:r>
            <a:r>
              <a:rPr lang="el-GR" dirty="0" smtClean="0">
                <a:latin typeface="Comic Sans MS" panose="030F0702030302020204" pitchFamily="66" charset="0"/>
              </a:rPr>
              <a:t>Σύμβασης</a:t>
            </a:r>
          </a:p>
          <a:p>
            <a:r>
              <a:rPr lang="el-GR" dirty="0">
                <a:latin typeface="Comic Sans MS" panose="030F0702030302020204" pitchFamily="66" charset="0"/>
              </a:rPr>
              <a:t>α</a:t>
            </a:r>
            <a:r>
              <a:rPr lang="el-GR" dirty="0" smtClean="0">
                <a:latin typeface="Comic Sans MS" panose="030F0702030302020204" pitchFamily="66" charset="0"/>
              </a:rPr>
              <a:t>πορρίπτει </a:t>
            </a:r>
            <a:r>
              <a:rPr lang="el-GR" dirty="0">
                <a:latin typeface="Comic Sans MS" panose="030F0702030302020204" pitchFamily="66" charset="0"/>
              </a:rPr>
              <a:t>την αντίληψη πως τα Άτομα με Αναπηρία μπορούν να στερούνται του δικαιώματος να ενεργούν και να </a:t>
            </a:r>
            <a:r>
              <a:rPr lang="el-GR" dirty="0" smtClean="0">
                <a:latin typeface="Comic Sans MS" panose="030F0702030302020204" pitchFamily="66" charset="0"/>
              </a:rPr>
              <a:t>αποφασίζουν</a:t>
            </a:r>
            <a:endParaRPr lang="el-GR" dirty="0">
              <a:latin typeface="Comic Sans MS" panose="030F0702030302020204" pitchFamily="66" charset="0"/>
            </a:endParaRPr>
          </a:p>
          <a:p>
            <a:r>
              <a:rPr lang="el-GR" dirty="0" smtClean="0">
                <a:latin typeface="Comic Sans MS" panose="030F0702030302020204" pitchFamily="66" charset="0"/>
              </a:rPr>
              <a:t>Αναγνωρίζει δύο συνιστώσες:</a:t>
            </a:r>
          </a:p>
          <a:p>
            <a:pPr marL="785812" indent="-342900">
              <a:buFont typeface="Wingdings" panose="05000000000000000000" pitchFamily="2" charset="2"/>
              <a:buChar char="§"/>
            </a:pPr>
            <a:r>
              <a:rPr lang="el-GR" dirty="0">
                <a:latin typeface="Comic Sans MS" panose="030F0702030302020204" pitchFamily="66" charset="0"/>
              </a:rPr>
              <a:t>τ</a:t>
            </a:r>
            <a:r>
              <a:rPr lang="el-GR" dirty="0" smtClean="0">
                <a:latin typeface="Comic Sans MS" panose="030F0702030302020204" pitchFamily="66" charset="0"/>
              </a:rPr>
              <a:t>η </a:t>
            </a:r>
            <a:r>
              <a:rPr lang="el-GR" b="1" i="1" dirty="0">
                <a:solidFill>
                  <a:srgbClr val="A50021"/>
                </a:solidFill>
                <a:latin typeface="Comic Sans MS" panose="030F0702030302020204" pitchFamily="66" charset="0"/>
              </a:rPr>
              <a:t>νομική προσωπικότητα</a:t>
            </a:r>
            <a:r>
              <a:rPr lang="el-GR" dirty="0">
                <a:latin typeface="Comic Sans MS" panose="030F0702030302020204" pitchFamily="66" charset="0"/>
              </a:rPr>
              <a:t>, δηλαδή ικανότητα να είναι υποκείμενο δικαιωμάτων και υποχρεώσεων και </a:t>
            </a:r>
            <a:endParaRPr lang="el-GR" dirty="0" smtClean="0">
              <a:latin typeface="Comic Sans MS" panose="030F0702030302020204" pitchFamily="66" charset="0"/>
            </a:endParaRPr>
          </a:p>
          <a:p>
            <a:pPr marL="785812" indent="-342900">
              <a:buFont typeface="Wingdings" panose="05000000000000000000" pitchFamily="2" charset="2"/>
              <a:buChar char="§"/>
            </a:pPr>
            <a:r>
              <a:rPr lang="el-GR" dirty="0">
                <a:latin typeface="Comic Sans MS" panose="030F0702030302020204" pitchFamily="66" charset="0"/>
              </a:rPr>
              <a:t>τ</a:t>
            </a:r>
            <a:r>
              <a:rPr lang="el-GR" dirty="0" smtClean="0">
                <a:latin typeface="Comic Sans MS" panose="030F0702030302020204" pitchFamily="66" charset="0"/>
              </a:rPr>
              <a:t>η </a:t>
            </a:r>
            <a:r>
              <a:rPr lang="el-GR" b="1" i="1" dirty="0">
                <a:solidFill>
                  <a:srgbClr val="A50021"/>
                </a:solidFill>
                <a:latin typeface="Comic Sans MS" panose="030F0702030302020204" pitchFamily="66" charset="0"/>
              </a:rPr>
              <a:t>δικαιοπρακτική ικανότητα</a:t>
            </a:r>
            <a:r>
              <a:rPr lang="el-GR" dirty="0">
                <a:latin typeface="Comic Sans MS" panose="030F0702030302020204" pitchFamily="66" charset="0"/>
              </a:rPr>
              <a:t>, δηλαδή ικανότητα άσκησης των δικαιωμάτων και </a:t>
            </a:r>
            <a:r>
              <a:rPr lang="el-GR" dirty="0" smtClean="0">
                <a:latin typeface="Comic Sans MS" panose="030F0702030302020204" pitchFamily="66" charset="0"/>
              </a:rPr>
              <a:t>υποχρεώσεων</a:t>
            </a:r>
            <a:endParaRPr lang="el-GR" dirty="0">
              <a:latin typeface="Comic Sans MS" panose="030F0702030302020204" pitchFamily="66" charset="0"/>
            </a:endParaRP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 smtClean="0">
                <a:latin typeface="Comic Sans MS" panose="030F0702030302020204" pitchFamily="66" charset="0"/>
              </a:rPr>
              <a:t>Το άρθρο 12 </a:t>
            </a:r>
            <a:br>
              <a:rPr lang="el-GR" sz="4400" dirty="0" smtClean="0">
                <a:latin typeface="Comic Sans MS" panose="030F0702030302020204" pitchFamily="66" charset="0"/>
              </a:rPr>
            </a:br>
            <a:r>
              <a:rPr lang="el-GR" sz="4400" dirty="0" smtClean="0">
                <a:latin typeface="Comic Sans MS" panose="030F0702030302020204" pitchFamily="66" charset="0"/>
              </a:rPr>
              <a:t>ισότητα απέναντι στο νόμο</a:t>
            </a:r>
            <a:endParaRPr lang="el-GR" sz="4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99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endParaRPr lang="el-GR" dirty="0" smtClean="0">
              <a:latin typeface="Comic Sans MS" panose="030F0702030302020204" pitchFamily="66" charset="0"/>
            </a:endParaRPr>
          </a:p>
          <a:p>
            <a:pPr>
              <a:spcBef>
                <a:spcPts val="1200"/>
              </a:spcBef>
            </a:pPr>
            <a:r>
              <a:rPr lang="el-GR" dirty="0" smtClean="0">
                <a:latin typeface="Comic Sans MS" panose="030F0702030302020204" pitchFamily="66" charset="0"/>
              </a:rPr>
              <a:t>Ισότητα ενώπιον </a:t>
            </a:r>
            <a:r>
              <a:rPr lang="el-GR" dirty="0">
                <a:latin typeface="Comic Sans MS" panose="030F0702030302020204" pitchFamily="66" charset="0"/>
              </a:rPr>
              <a:t>του νόμου (παρ. 1)</a:t>
            </a:r>
          </a:p>
          <a:p>
            <a:pPr lvl="0">
              <a:spcBef>
                <a:spcPts val="1200"/>
              </a:spcBef>
            </a:pPr>
            <a:r>
              <a:rPr lang="el-GR" dirty="0">
                <a:latin typeface="Comic Sans MS" panose="030F0702030302020204" pitchFamily="66" charset="0"/>
              </a:rPr>
              <a:t>Ίση ικανότητα για δικαιοπραξία (παρ. 2)</a:t>
            </a:r>
          </a:p>
          <a:p>
            <a:pPr lvl="0">
              <a:spcBef>
                <a:spcPts val="1200"/>
              </a:spcBef>
            </a:pPr>
            <a:r>
              <a:rPr lang="el-GR" dirty="0">
                <a:latin typeface="Comic Sans MS" panose="030F0702030302020204" pitchFamily="66" charset="0"/>
              </a:rPr>
              <a:t>Πρόσβαση σε υποστήριξη για την άσκηση της ικανότητας για δικαιοπραξία (παρ. 3) </a:t>
            </a:r>
          </a:p>
          <a:p>
            <a:pPr lvl="0">
              <a:spcBef>
                <a:spcPts val="1200"/>
              </a:spcBef>
            </a:pPr>
            <a:r>
              <a:rPr lang="el-GR" dirty="0">
                <a:latin typeface="Comic Sans MS" panose="030F0702030302020204" pitchFamily="66" charset="0"/>
              </a:rPr>
              <a:t>Εγγυήσεις (παρ. 4) </a:t>
            </a:r>
          </a:p>
          <a:p>
            <a:pPr lvl="0">
              <a:spcBef>
                <a:spcPts val="1200"/>
              </a:spcBef>
            </a:pPr>
            <a:r>
              <a:rPr lang="el-GR" dirty="0">
                <a:latin typeface="Comic Sans MS" panose="030F0702030302020204" pitchFamily="66" charset="0"/>
              </a:rPr>
              <a:t>Ίσα περιουσιακά δικαιώματα (παρ. 5) </a:t>
            </a:r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sz="4400" dirty="0">
                <a:latin typeface="Comic Sans MS" panose="030F0702030302020204" pitchFamily="66" charset="0"/>
              </a:rPr>
              <a:t>Η δομή του άρθρου </a:t>
            </a:r>
          </a:p>
        </p:txBody>
      </p:sp>
    </p:spTree>
    <p:extLst>
      <p:ext uri="{BB962C8B-B14F-4D97-AF65-F5344CB8AC3E}">
        <p14:creationId xmlns:p14="http://schemas.microsoft.com/office/powerpoint/2010/main" val="90375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204989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Comic Sans MS" panose="030F0702030302020204" pitchFamily="66" charset="0"/>
              </a:rPr>
              <a:t>εισαγωγή </a:t>
            </a:r>
            <a:r>
              <a:rPr lang="el-GR" dirty="0">
                <a:latin typeface="Comic Sans MS" panose="030F0702030302020204" pitchFamily="66" charset="0"/>
              </a:rPr>
              <a:t>της </a:t>
            </a:r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υποστηριζόμενης λήψης αποφάσεων </a:t>
            </a:r>
            <a:r>
              <a:rPr lang="el-GR" dirty="0">
                <a:latin typeface="Comic Sans MS" panose="030F0702030302020204" pitchFamily="66" charset="0"/>
              </a:rPr>
              <a:t>αντί για την υποκατάστατη </a:t>
            </a:r>
            <a:r>
              <a:rPr lang="el-GR" dirty="0" smtClean="0">
                <a:latin typeface="Comic Sans MS" panose="030F0702030302020204" pitchFamily="66" charset="0"/>
              </a:rPr>
              <a:t>στη λήψη </a:t>
            </a:r>
            <a:r>
              <a:rPr lang="el-GR" dirty="0">
                <a:latin typeface="Comic Sans MS" panose="030F0702030302020204" pitchFamily="66" charset="0"/>
              </a:rPr>
              <a:t>αποφάσεων και </a:t>
            </a:r>
            <a:endParaRPr lang="el-GR" dirty="0" smtClean="0">
              <a:latin typeface="Comic Sans MS" panose="030F0702030302020204" pitchFamily="66" charset="0"/>
            </a:endParaRPr>
          </a:p>
          <a:p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συνηγορία</a:t>
            </a:r>
            <a:r>
              <a:rPr lang="el-GR" dirty="0" smtClean="0">
                <a:latin typeface="Comic Sans MS" panose="030F0702030302020204" pitchFamily="66" charset="0"/>
              </a:rPr>
              <a:t> </a:t>
            </a:r>
            <a:r>
              <a:rPr lang="el-GR" dirty="0">
                <a:latin typeface="Comic Sans MS" panose="030F0702030302020204" pitchFamily="66" charset="0"/>
              </a:rPr>
              <a:t>για τη διεκδίκηση των </a:t>
            </a:r>
            <a:r>
              <a:rPr lang="el-GR" dirty="0" smtClean="0">
                <a:latin typeface="Comic Sans MS" panose="030F0702030302020204" pitchFamily="66" charset="0"/>
              </a:rPr>
              <a:t>δικαιωμάτων</a:t>
            </a:r>
          </a:p>
          <a:p>
            <a:pPr marL="0" indent="0">
              <a:buNone/>
            </a:pPr>
            <a:endParaRPr lang="el-GR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l-GR" dirty="0">
                <a:latin typeface="Comic Sans MS" panose="030F0702030302020204" pitchFamily="66" charset="0"/>
              </a:rPr>
              <a:t>Τ</a:t>
            </a:r>
            <a:r>
              <a:rPr lang="el-GR" dirty="0" smtClean="0">
                <a:latin typeface="Comic Sans MS" panose="030F0702030302020204" pitchFamily="66" charset="0"/>
              </a:rPr>
              <a:t>ο άτομο: </a:t>
            </a:r>
          </a:p>
          <a:p>
            <a:r>
              <a:rPr lang="el-GR" dirty="0" smtClean="0">
                <a:latin typeface="Comic Sans MS" panose="030F0702030302020204" pitchFamily="66" charset="0"/>
              </a:rPr>
              <a:t>από </a:t>
            </a:r>
            <a:r>
              <a:rPr lang="el-GR" dirty="0">
                <a:latin typeface="Comic Sans MS" panose="030F0702030302020204" pitchFamily="66" charset="0"/>
              </a:rPr>
              <a:t>αποδέκτης της φροντίδας γίνεται </a:t>
            </a:r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κάτοχος </a:t>
            </a:r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δικαιωμάτων</a:t>
            </a:r>
          </a:p>
          <a:p>
            <a:r>
              <a:rPr lang="el-GR" dirty="0" smtClean="0">
                <a:latin typeface="Comic Sans MS" panose="030F0702030302020204" pitchFamily="66" charset="0"/>
              </a:rPr>
              <a:t>βρίσκεται </a:t>
            </a:r>
            <a:r>
              <a:rPr lang="el-GR" dirty="0">
                <a:latin typeface="Comic Sans MS" panose="030F0702030302020204" pitchFamily="66" charset="0"/>
              </a:rPr>
              <a:t>στο </a:t>
            </a:r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επίκεντρο</a:t>
            </a:r>
            <a:r>
              <a:rPr lang="el-GR" dirty="0">
                <a:latin typeface="Comic Sans MS" panose="030F0702030302020204" pitchFamily="66" charset="0"/>
              </a:rPr>
              <a:t> της λήψης αποφάσεων </a:t>
            </a:r>
            <a:endParaRPr lang="el-GR" dirty="0" smtClean="0">
              <a:latin typeface="Comic Sans MS" panose="030F0702030302020204" pitchFamily="66" charset="0"/>
            </a:endParaRPr>
          </a:p>
          <a:p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αποφασίζει</a:t>
            </a:r>
            <a:r>
              <a:rPr lang="el-GR" dirty="0" smtClean="0">
                <a:latin typeface="Comic Sans MS" panose="030F0702030302020204" pitchFamily="66" charset="0"/>
              </a:rPr>
              <a:t> </a:t>
            </a:r>
            <a:r>
              <a:rPr lang="el-GR" dirty="0">
                <a:latin typeface="Comic Sans MS" panose="030F0702030302020204" pitchFamily="66" charset="0"/>
              </a:rPr>
              <a:t>για θέματα που το αφορούν στο μέγιστο δυνατό </a:t>
            </a:r>
            <a:r>
              <a:rPr lang="el-GR" dirty="0" smtClean="0">
                <a:latin typeface="Comic Sans MS" panose="030F0702030302020204" pitchFamily="66" charset="0"/>
              </a:rPr>
              <a:t>βαθμό </a:t>
            </a:r>
            <a:endParaRPr lang="el-GR" dirty="0">
              <a:latin typeface="Comic Sans MS" panose="030F0702030302020204" pitchFamily="66" charset="0"/>
            </a:endParaRP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000" dirty="0" smtClean="0">
                <a:latin typeface="Comic Sans MS" panose="030F0702030302020204" pitchFamily="66" charset="0"/>
              </a:rPr>
              <a:t>Η καινοτομία της Σύμβασης</a:t>
            </a:r>
            <a:endParaRPr lang="el-GR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32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l-GR" sz="3200" i="1" dirty="0">
                <a:solidFill>
                  <a:srgbClr val="A50021"/>
                </a:solidFill>
                <a:latin typeface="Comic Sans MS" panose="030F0702030302020204" pitchFamily="66" charset="0"/>
              </a:rPr>
              <a:t>Η λήψη αποφάσεων είναι μια διαδικασία </a:t>
            </a:r>
            <a:endParaRPr lang="el-GR" sz="3200" i="1" dirty="0" smtClean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l-GR" sz="3200" i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και </a:t>
            </a:r>
            <a:r>
              <a:rPr lang="el-GR" sz="3200" i="1" dirty="0">
                <a:solidFill>
                  <a:srgbClr val="A50021"/>
                </a:solidFill>
                <a:latin typeface="Comic Sans MS" panose="030F0702030302020204" pitchFamily="66" charset="0"/>
              </a:rPr>
              <a:t>συνεπώς </a:t>
            </a:r>
            <a:endParaRPr lang="el-GR" sz="3200" i="1" dirty="0" smtClean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l-GR" sz="3200" i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και </a:t>
            </a:r>
            <a:r>
              <a:rPr lang="el-GR" sz="3200" i="1" dirty="0">
                <a:solidFill>
                  <a:srgbClr val="A50021"/>
                </a:solidFill>
                <a:latin typeface="Comic Sans MS" panose="030F0702030302020204" pitchFamily="66" charset="0"/>
              </a:rPr>
              <a:t>η παροχή υποστήριξης είναι μια διαδικασία </a:t>
            </a:r>
            <a:endParaRPr lang="el-GR" sz="3200" i="1" dirty="0" smtClean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l-GR" sz="3200" i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και </a:t>
            </a:r>
            <a:r>
              <a:rPr lang="el-GR" sz="3200" i="1" dirty="0">
                <a:solidFill>
                  <a:srgbClr val="A50021"/>
                </a:solidFill>
                <a:latin typeface="Comic Sans MS" panose="030F0702030302020204" pitchFamily="66" charset="0"/>
              </a:rPr>
              <a:t>όχι μεμονωμένη </a:t>
            </a:r>
            <a:r>
              <a:rPr lang="el-GR" sz="3200" i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πράξη </a:t>
            </a:r>
          </a:p>
          <a:p>
            <a:pPr marL="0" indent="0" algn="ctr">
              <a:buNone/>
            </a:pPr>
            <a:endParaRPr lang="el-GR" sz="3200" i="1" dirty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l-GR" sz="3200" i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Χρειάζεται να </a:t>
            </a:r>
            <a:r>
              <a:rPr lang="el-GR" sz="3200" i="1" dirty="0">
                <a:solidFill>
                  <a:srgbClr val="A50021"/>
                </a:solidFill>
                <a:latin typeface="Comic Sans MS" panose="030F0702030302020204" pitchFamily="66" charset="0"/>
              </a:rPr>
              <a:t>είναι προσαρμοσμένη στις ανάγκες του </a:t>
            </a:r>
            <a:r>
              <a:rPr lang="el-GR" sz="3200" i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ατόμου</a:t>
            </a:r>
            <a:endParaRPr lang="el-GR" sz="3200" i="1" dirty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2967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2708920"/>
            <a:ext cx="7745505" cy="3312368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</a:pPr>
            <a:r>
              <a:rPr lang="el-GR" dirty="0" smtClean="0">
                <a:latin typeface="Comic Sans MS" panose="030F0702030302020204" pitchFamily="66" charset="0"/>
              </a:rPr>
              <a:t>Μηχανισμοί </a:t>
            </a:r>
            <a:r>
              <a:rPr lang="el-GR" dirty="0">
                <a:latin typeface="Comic Sans MS" panose="030F0702030302020204" pitchFamily="66" charset="0"/>
              </a:rPr>
              <a:t>που αποσκοπούν στην </a:t>
            </a:r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παροχή ατομικής υποστήριξης</a:t>
            </a:r>
            <a:r>
              <a:rPr lang="el-GR" dirty="0">
                <a:latin typeface="Comic Sans MS" panose="030F0702030302020204" pitchFamily="66" charset="0"/>
              </a:rPr>
              <a:t> στο άτομο στη διαδικασία λήψης αποφάσεων </a:t>
            </a:r>
            <a:endParaRPr lang="en-US" b="1" i="1" dirty="0" smtClean="0">
              <a:latin typeface="Comic Sans MS" panose="030F0702030302020204" pitchFamily="66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en-US" b="1" i="1" dirty="0" smtClean="0">
              <a:latin typeface="Comic Sans MS" panose="030F0702030302020204" pitchFamily="66" charset="0"/>
            </a:endParaRPr>
          </a:p>
          <a:p>
            <a:r>
              <a:rPr lang="el-GR" dirty="0">
                <a:latin typeface="Comic Sans MS" panose="030F0702030302020204" pitchFamily="66" charset="0"/>
              </a:rPr>
              <a:t>Ν</a:t>
            </a:r>
            <a:r>
              <a:rPr lang="el-GR" dirty="0" smtClean="0">
                <a:latin typeface="Comic Sans MS" panose="030F0702030302020204" pitchFamily="66" charset="0"/>
              </a:rPr>
              <a:t>ομικά </a:t>
            </a:r>
            <a:r>
              <a:rPr lang="el-GR" dirty="0">
                <a:latin typeface="Comic Sans MS" panose="030F0702030302020204" pitchFamily="66" charset="0"/>
              </a:rPr>
              <a:t>εργαλεία που αποσκοπούν να διασφαλίσουν το σεβασμό της βούλησης του ατόμου μέσω </a:t>
            </a:r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εκ των προτέρων σχεδιασμού ή συμφωνιών υποστήριξης</a:t>
            </a:r>
          </a:p>
          <a:p>
            <a:endParaRPr lang="el-GR" b="1" dirty="0">
              <a:solidFill>
                <a:srgbClr val="A50021"/>
              </a:solidFill>
            </a:endParaRP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000" dirty="0">
                <a:latin typeface="Comic Sans MS" panose="030F0702030302020204" pitchFamily="66" charset="0"/>
              </a:rPr>
              <a:t>Υπάρχουν δύο κατηγορίες παρεμβάσεων: </a:t>
            </a:r>
            <a:br>
              <a:rPr lang="el-GR" sz="4000" dirty="0">
                <a:latin typeface="Comic Sans MS" panose="030F0702030302020204" pitchFamily="66" charset="0"/>
              </a:rPr>
            </a:br>
            <a:endParaRPr lang="el-GR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00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2060849"/>
            <a:ext cx="7745505" cy="40653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b="1" dirty="0">
                <a:solidFill>
                  <a:srgbClr val="A50021"/>
                </a:solidFill>
                <a:latin typeface="Comic Sans MS" panose="030F0702030302020204" pitchFamily="66" charset="0"/>
              </a:rPr>
              <a:t>Α. Υποστήριξη από ομολόγους (</a:t>
            </a:r>
            <a:r>
              <a:rPr lang="en-GB" sz="2000" b="1" dirty="0">
                <a:solidFill>
                  <a:srgbClr val="A50021"/>
                </a:solidFill>
                <a:latin typeface="Comic Sans MS" panose="030F0702030302020204" pitchFamily="66" charset="0"/>
              </a:rPr>
              <a:t>Peer support</a:t>
            </a:r>
            <a:r>
              <a:rPr lang="el-GR" sz="2000" b="1" dirty="0">
                <a:solidFill>
                  <a:srgbClr val="A50021"/>
                </a:solidFill>
                <a:latin typeface="Comic Sans MS" panose="030F0702030302020204" pitchFamily="66" charset="0"/>
              </a:rPr>
              <a:t>) </a:t>
            </a:r>
            <a:endParaRPr lang="el-GR" sz="2000" dirty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pPr>
              <a:buFontTx/>
              <a:buChar char="-"/>
            </a:pPr>
            <a:r>
              <a:rPr lang="el-GR" sz="2000" dirty="0" smtClean="0">
                <a:latin typeface="Comic Sans MS" panose="030F0702030302020204" pitchFamily="66" charset="0"/>
              </a:rPr>
              <a:t>Πιστοποιημένοι  υποστηρικτές, Μινεσότα, ΗΠΑ </a:t>
            </a:r>
            <a:endParaRPr lang="el-GR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l-GR" sz="2000" b="1" dirty="0">
                <a:solidFill>
                  <a:srgbClr val="A50021"/>
                </a:solidFill>
                <a:latin typeface="Comic Sans MS" panose="030F0702030302020204" pitchFamily="66" charset="0"/>
              </a:rPr>
              <a:t>Β. Υποστήριξη </a:t>
            </a:r>
            <a:r>
              <a:rPr lang="el-GR" sz="2000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από </a:t>
            </a:r>
            <a:r>
              <a:rPr lang="el-GR" sz="2000" b="1" dirty="0">
                <a:solidFill>
                  <a:srgbClr val="A50021"/>
                </a:solidFill>
                <a:latin typeface="Comic Sans MS" panose="030F0702030302020204" pitchFamily="66" charset="0"/>
              </a:rPr>
              <a:t>άτομα </a:t>
            </a:r>
            <a:r>
              <a:rPr lang="el-GR" sz="2000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του περιβάλλοντος</a:t>
            </a:r>
            <a:endParaRPr lang="el-GR" sz="2000" dirty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pPr marL="0" indent="265113">
              <a:buNone/>
            </a:pPr>
            <a:r>
              <a:rPr lang="el-GR" sz="2000" dirty="0">
                <a:latin typeface="Comic Sans MS" panose="030F0702030302020204" pitchFamily="66" charset="0"/>
              </a:rPr>
              <a:t>- Ο θεσμός του επιμελητή </a:t>
            </a:r>
            <a:r>
              <a:rPr lang="el-GR" sz="2000" dirty="0" smtClean="0">
                <a:latin typeface="Comic Sans MS" panose="030F0702030302020204" pitchFamily="66" charset="0"/>
              </a:rPr>
              <a:t>– </a:t>
            </a:r>
            <a:r>
              <a:rPr lang="el-GR" sz="2000" dirty="0">
                <a:latin typeface="Comic Sans MS" panose="030F0702030302020204" pitchFamily="66" charset="0"/>
              </a:rPr>
              <a:t>Γερμανία</a:t>
            </a:r>
          </a:p>
          <a:p>
            <a:pPr marL="0" indent="265113">
              <a:buNone/>
            </a:pPr>
            <a:r>
              <a:rPr lang="el-GR" sz="2000" dirty="0">
                <a:latin typeface="Comic Sans MS" panose="030F0702030302020204" pitchFamily="66" charset="0"/>
              </a:rPr>
              <a:t>- Ο θεσμός του φροντιστή  - Σουηδία</a:t>
            </a:r>
          </a:p>
          <a:p>
            <a:pPr marL="0" indent="0">
              <a:buNone/>
            </a:pPr>
            <a:r>
              <a:rPr lang="el-GR" sz="2000" b="1" dirty="0">
                <a:solidFill>
                  <a:srgbClr val="A50021"/>
                </a:solidFill>
                <a:latin typeface="Comic Sans MS" panose="030F0702030302020204" pitchFamily="66" charset="0"/>
              </a:rPr>
              <a:t>Γ. Υποστήριξη από ανεξάρτητους </a:t>
            </a:r>
            <a:r>
              <a:rPr lang="el-GR" sz="2000" b="1" dirty="0" err="1">
                <a:solidFill>
                  <a:srgbClr val="A50021"/>
                </a:solidFill>
                <a:latin typeface="Comic Sans MS" panose="030F0702030302020204" pitchFamily="66" charset="0"/>
              </a:rPr>
              <a:t>παρόχους</a:t>
            </a:r>
            <a:r>
              <a:rPr lang="el-GR" sz="2000" b="1" dirty="0">
                <a:solidFill>
                  <a:srgbClr val="A50021"/>
                </a:solidFill>
                <a:latin typeface="Comic Sans MS" panose="030F0702030302020204" pitchFamily="66" charset="0"/>
              </a:rPr>
              <a:t> υπηρεσιών </a:t>
            </a:r>
            <a:endParaRPr lang="el-GR" sz="2000" dirty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pPr marL="0" indent="265113">
              <a:buNone/>
            </a:pPr>
            <a:r>
              <a:rPr lang="en-US" sz="2000" dirty="0">
                <a:latin typeface="Comic Sans MS" panose="030F0702030302020204" pitchFamily="66" charset="0"/>
              </a:rPr>
              <a:t>- The Support- and Contact Person scheme  - </a:t>
            </a:r>
            <a:r>
              <a:rPr lang="el-GR" sz="2000" dirty="0">
                <a:latin typeface="Comic Sans MS" panose="030F0702030302020204" pitchFamily="66" charset="0"/>
              </a:rPr>
              <a:t>Δανία</a:t>
            </a:r>
          </a:p>
          <a:p>
            <a:pPr marL="0" indent="265113">
              <a:buNone/>
            </a:pPr>
            <a:r>
              <a:rPr lang="el-GR" sz="2000" dirty="0">
                <a:latin typeface="Comic Sans MS" panose="030F0702030302020204" pitchFamily="66" charset="0"/>
              </a:rPr>
              <a:t>- Σύλλογοι </a:t>
            </a:r>
            <a:r>
              <a:rPr lang="el-GR" sz="2000" dirty="0" smtClean="0">
                <a:latin typeface="Comic Sans MS" panose="030F0702030302020204" pitchFamily="66" charset="0"/>
              </a:rPr>
              <a:t>παροχής </a:t>
            </a:r>
            <a:r>
              <a:rPr lang="el-GR" sz="2000" dirty="0">
                <a:latin typeface="Comic Sans MS" panose="030F0702030302020204" pitchFamily="66" charset="0"/>
              </a:rPr>
              <a:t>υποστήριξης/φροντίδας – Γερμανία</a:t>
            </a:r>
          </a:p>
          <a:p>
            <a:pPr marL="0" indent="265113">
              <a:buNone/>
            </a:pPr>
            <a:r>
              <a:rPr lang="el-GR" sz="2000" dirty="0">
                <a:latin typeface="Comic Sans MS" panose="030F0702030302020204" pitchFamily="66" charset="0"/>
              </a:rPr>
              <a:t>- Ο θεσμός του προσωπικού διαμεσολαβητή </a:t>
            </a:r>
            <a:r>
              <a:rPr lang="el-GR" sz="2000" dirty="0" smtClean="0">
                <a:latin typeface="Comic Sans MS" panose="030F0702030302020204" pitchFamily="66" charset="0"/>
              </a:rPr>
              <a:t>– </a:t>
            </a:r>
            <a:r>
              <a:rPr lang="el-GR" sz="2000" dirty="0">
                <a:latin typeface="Comic Sans MS" panose="030F0702030302020204" pitchFamily="66" charset="0"/>
              </a:rPr>
              <a:t>Σουηδία</a:t>
            </a:r>
          </a:p>
          <a:p>
            <a:pPr marL="0" indent="0">
              <a:buNone/>
            </a:pPr>
            <a:r>
              <a:rPr lang="el-GR" sz="2000" b="1" dirty="0">
                <a:solidFill>
                  <a:srgbClr val="A50021"/>
                </a:solidFill>
                <a:latin typeface="Comic Sans MS" panose="030F0702030302020204" pitchFamily="66" charset="0"/>
              </a:rPr>
              <a:t>Δ. Υποστήριξη στην επικοινωνία με τις αστυνομικές αρχές</a:t>
            </a:r>
            <a:endParaRPr lang="el-GR" sz="2000" dirty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pPr marL="0" indent="265113">
              <a:buNone/>
            </a:pPr>
            <a:r>
              <a:rPr lang="el-GR" sz="2000" dirty="0">
                <a:latin typeface="Comic Sans MS" panose="030F0702030302020204" pitchFamily="66" charset="0"/>
              </a:rPr>
              <a:t>- Ανεξάρτητα τρίτα πρόσωπα </a:t>
            </a:r>
            <a:r>
              <a:rPr lang="el-GR" sz="2000" dirty="0" smtClean="0">
                <a:latin typeface="Comic Sans MS" panose="030F0702030302020204" pitchFamily="66" charset="0"/>
              </a:rPr>
              <a:t>-  </a:t>
            </a:r>
            <a:r>
              <a:rPr lang="el-GR" sz="2000" dirty="0">
                <a:latin typeface="Comic Sans MS" panose="030F0702030302020204" pitchFamily="66" charset="0"/>
              </a:rPr>
              <a:t>Αυστραλία</a:t>
            </a:r>
          </a:p>
          <a:p>
            <a:endParaRPr lang="el-GR" sz="1800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688490" y="476672"/>
            <a:ext cx="7756263" cy="1147734"/>
          </a:xfrm>
        </p:spPr>
        <p:txBody>
          <a:bodyPr/>
          <a:lstStyle/>
          <a:p>
            <a:r>
              <a:rPr lang="el-GR" sz="3200" dirty="0" smtClean="0">
                <a:latin typeface="Comic Sans MS" panose="030F0702030302020204" pitchFamily="66" charset="0"/>
              </a:rPr>
              <a:t/>
            </a:r>
            <a:br>
              <a:rPr lang="el-GR" sz="3200" dirty="0" smtClean="0">
                <a:latin typeface="Comic Sans MS" panose="030F0702030302020204" pitchFamily="66" charset="0"/>
              </a:rPr>
            </a:br>
            <a:r>
              <a:rPr lang="el-GR" sz="2800" dirty="0" smtClean="0">
                <a:latin typeface="Comic Sans MS" panose="030F0702030302020204" pitchFamily="66" charset="0"/>
              </a:rPr>
              <a:t>Μηχανισμοί </a:t>
            </a:r>
            <a:r>
              <a:rPr lang="el-GR" sz="2800" dirty="0">
                <a:latin typeface="Comic Sans MS" panose="030F0702030302020204" pitchFamily="66" charset="0"/>
              </a:rPr>
              <a:t>που αποσκοπούν στην παροχή ατομικής υποστήριξης στο άτομο στη διαδικασία λήψης αποφάσεων </a:t>
            </a:r>
            <a:r>
              <a:rPr lang="en-US" sz="2800" b="1" i="1" dirty="0">
                <a:latin typeface="Comic Sans MS" panose="030F0702030302020204" pitchFamily="66" charset="0"/>
              </a:rPr>
              <a:t/>
            </a:r>
            <a:br>
              <a:rPr lang="en-US" sz="2800" b="1" i="1" dirty="0">
                <a:latin typeface="Comic Sans MS" panose="030F0702030302020204" pitchFamily="66" charset="0"/>
              </a:rPr>
            </a:b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41513322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2492896"/>
            <a:ext cx="7745505" cy="3888432"/>
          </a:xfrm>
        </p:spPr>
        <p:txBody>
          <a:bodyPr>
            <a:normAutofit fontScale="92500"/>
          </a:bodyPr>
          <a:lstStyle/>
          <a:p>
            <a:r>
              <a:rPr lang="el-GR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Οδηγίες </a:t>
            </a:r>
            <a:r>
              <a:rPr lang="el-GR" dirty="0">
                <a:solidFill>
                  <a:srgbClr val="A50021"/>
                </a:solidFill>
                <a:latin typeface="Comic Sans MS" panose="030F0702030302020204" pitchFamily="66" charset="0"/>
              </a:rPr>
              <a:t>εκ των προτέρων </a:t>
            </a:r>
            <a:r>
              <a:rPr lang="el-GR" dirty="0">
                <a:latin typeface="Comic Sans MS" panose="030F0702030302020204" pitchFamily="66" charset="0"/>
              </a:rPr>
              <a:t>(</a:t>
            </a:r>
            <a:r>
              <a:rPr lang="el-GR" dirty="0" err="1">
                <a:latin typeface="Comic Sans MS" panose="030F0702030302020204" pitchFamily="66" charset="0"/>
              </a:rPr>
              <a:t>advance</a:t>
            </a:r>
            <a:r>
              <a:rPr lang="el-GR" dirty="0">
                <a:latin typeface="Comic Sans MS" panose="030F0702030302020204" pitchFamily="66" charset="0"/>
              </a:rPr>
              <a:t> </a:t>
            </a:r>
            <a:r>
              <a:rPr lang="el-GR" dirty="0" err="1">
                <a:latin typeface="Comic Sans MS" panose="030F0702030302020204" pitchFamily="66" charset="0"/>
              </a:rPr>
              <a:t>directives</a:t>
            </a:r>
            <a:r>
              <a:rPr lang="el-GR" dirty="0" smtClean="0">
                <a:latin typeface="Comic Sans MS" panose="030F0702030302020204" pitchFamily="66" charset="0"/>
              </a:rPr>
              <a:t>), </a:t>
            </a:r>
            <a:r>
              <a:rPr lang="el-GR" dirty="0">
                <a:latin typeface="Comic Sans MS" panose="030F0702030302020204" pitchFamily="66" charset="0"/>
              </a:rPr>
              <a:t>Μ. </a:t>
            </a:r>
            <a:r>
              <a:rPr lang="el-GR" dirty="0" smtClean="0">
                <a:latin typeface="Comic Sans MS" panose="030F0702030302020204" pitchFamily="66" charset="0"/>
              </a:rPr>
              <a:t>Βρετανία</a:t>
            </a:r>
            <a:endParaRPr lang="el-GR" dirty="0">
              <a:latin typeface="Comic Sans MS" panose="030F0702030302020204" pitchFamily="66" charset="0"/>
            </a:endParaRPr>
          </a:p>
          <a:p>
            <a:r>
              <a:rPr lang="el-GR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Προσωπικές </a:t>
            </a:r>
            <a:r>
              <a:rPr lang="el-GR" dirty="0">
                <a:solidFill>
                  <a:srgbClr val="A50021"/>
                </a:solidFill>
                <a:latin typeface="Comic Sans MS" panose="030F0702030302020204" pitchFamily="66" charset="0"/>
              </a:rPr>
              <a:t>οδηγίες </a:t>
            </a:r>
            <a:r>
              <a:rPr lang="el-GR" dirty="0">
                <a:latin typeface="Comic Sans MS" panose="030F0702030302020204" pitchFamily="66" charset="0"/>
              </a:rPr>
              <a:t>(</a:t>
            </a:r>
            <a:r>
              <a:rPr lang="el-GR" dirty="0" err="1">
                <a:latin typeface="Comic Sans MS" panose="030F0702030302020204" pitchFamily="66" charset="0"/>
              </a:rPr>
              <a:t>Personal</a:t>
            </a:r>
            <a:r>
              <a:rPr lang="el-GR" dirty="0">
                <a:latin typeface="Comic Sans MS" panose="030F0702030302020204" pitchFamily="66" charset="0"/>
              </a:rPr>
              <a:t> </a:t>
            </a:r>
            <a:r>
              <a:rPr lang="el-GR" dirty="0" err="1" smtClean="0">
                <a:latin typeface="Comic Sans MS" panose="030F0702030302020204" pitchFamily="66" charset="0"/>
              </a:rPr>
              <a:t>Directives</a:t>
            </a:r>
            <a:r>
              <a:rPr lang="el-GR" dirty="0" smtClean="0">
                <a:latin typeface="Comic Sans MS" panose="030F0702030302020204" pitchFamily="66" charset="0"/>
              </a:rPr>
              <a:t>), Καναδάς</a:t>
            </a:r>
            <a:endParaRPr lang="el-GR" dirty="0">
              <a:latin typeface="Comic Sans MS" panose="030F0702030302020204" pitchFamily="66" charset="0"/>
            </a:endParaRPr>
          </a:p>
          <a:p>
            <a:r>
              <a:rPr lang="el-GR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Ψυχιατρική Διαθήκη</a:t>
            </a:r>
            <a:r>
              <a:rPr lang="el-GR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, </a:t>
            </a:r>
            <a:r>
              <a:rPr lang="el-GR" dirty="0" smtClean="0">
                <a:latin typeface="Comic Sans MS" panose="030F0702030302020204" pitchFamily="66" charset="0"/>
              </a:rPr>
              <a:t>Γερμανία</a:t>
            </a:r>
            <a:endParaRPr lang="el-GR" dirty="0">
              <a:latin typeface="Comic Sans MS" panose="030F0702030302020204" pitchFamily="66" charset="0"/>
            </a:endParaRPr>
          </a:p>
          <a:p>
            <a:r>
              <a:rPr lang="el-GR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Διαρκεί πληρεξούσια</a:t>
            </a:r>
            <a:r>
              <a:rPr lang="el-GR" dirty="0" smtClean="0">
                <a:latin typeface="Comic Sans MS" panose="030F0702030302020204" pitchFamily="66" charset="0"/>
              </a:rPr>
              <a:t>, Μ</a:t>
            </a:r>
            <a:r>
              <a:rPr lang="el-GR" dirty="0">
                <a:latin typeface="Comic Sans MS" panose="030F0702030302020204" pitchFamily="66" charset="0"/>
              </a:rPr>
              <a:t>. Βρετανία</a:t>
            </a:r>
          </a:p>
          <a:p>
            <a:pPr marL="365125" indent="77788">
              <a:buFont typeface="Wingdings" panose="05000000000000000000" pitchFamily="2" charset="2"/>
              <a:buChar char="§"/>
            </a:pPr>
            <a:r>
              <a:rPr lang="el-GR" dirty="0">
                <a:latin typeface="Comic Sans MS" panose="030F0702030302020204" pitchFamily="66" charset="0"/>
              </a:rPr>
              <a:t>για περιουσιακά και οικονομικά θέματα</a:t>
            </a:r>
          </a:p>
          <a:p>
            <a:pPr marL="365125" indent="77788">
              <a:buFont typeface="Wingdings" panose="05000000000000000000" pitchFamily="2" charset="2"/>
              <a:buChar char="§"/>
            </a:pPr>
            <a:r>
              <a:rPr lang="el-GR" dirty="0" smtClean="0">
                <a:latin typeface="Comic Sans MS" panose="030F0702030302020204" pitchFamily="66" charset="0"/>
              </a:rPr>
              <a:t>για </a:t>
            </a:r>
            <a:r>
              <a:rPr lang="el-GR" dirty="0">
                <a:latin typeface="Comic Sans MS" panose="030F0702030302020204" pitchFamily="66" charset="0"/>
              </a:rPr>
              <a:t>την ευημερία του ατόμου. </a:t>
            </a:r>
          </a:p>
          <a:p>
            <a:r>
              <a:rPr lang="el-GR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Συμφωνία </a:t>
            </a:r>
            <a:r>
              <a:rPr lang="el-GR" dirty="0">
                <a:solidFill>
                  <a:srgbClr val="A50021"/>
                </a:solidFill>
                <a:latin typeface="Comic Sans MS" panose="030F0702030302020204" pitchFamily="66" charset="0"/>
              </a:rPr>
              <a:t>υποστηριζόμενης λήψης αποφάσεων</a:t>
            </a:r>
          </a:p>
          <a:p>
            <a:r>
              <a:rPr lang="el-GR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Διαταγές </a:t>
            </a:r>
            <a:r>
              <a:rPr lang="el-GR" dirty="0" err="1" smtClean="0">
                <a:solidFill>
                  <a:srgbClr val="A50021"/>
                </a:solidFill>
                <a:latin typeface="Comic Sans MS" panose="030F0702030302020204" pitchFamily="66" charset="0"/>
              </a:rPr>
              <a:t>Συναπόφασης</a:t>
            </a:r>
            <a:r>
              <a:rPr lang="el-GR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, Καναδάς</a:t>
            </a:r>
            <a:endParaRPr lang="el-GR" dirty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65760" lvl="0" indent="-365760">
              <a:spcBef>
                <a:spcPct val="20000"/>
              </a:spcBef>
            </a:pPr>
            <a:r>
              <a:rPr lang="el-GR" sz="2400" dirty="0" smtClean="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rPr>
              <a:t/>
            </a:r>
            <a:br>
              <a:rPr lang="el-GR" sz="2400" dirty="0" smtClean="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rPr>
            </a:br>
            <a:r>
              <a:rPr lang="el-GR" sz="2400" dirty="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rPr>
              <a:t/>
            </a:r>
            <a:br>
              <a:rPr lang="el-GR" sz="2400" dirty="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rPr>
            </a:br>
            <a:r>
              <a:rPr lang="el-GR" sz="2400" dirty="0" smtClean="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rPr>
              <a:t>Νομικά </a:t>
            </a:r>
            <a:r>
              <a:rPr lang="el-GR" sz="2400" dirty="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rPr>
              <a:t>εργαλεία που αποσκοπούν να διασφαλίσουν το σεβασμό της βούλησης του ατόμου μέσω εκ των προτέρων σχεδιασμού ή συμφωνιών υποστήριξης</a:t>
            </a:r>
            <a:r>
              <a:rPr lang="el-GR" sz="2400" b="1" dirty="0">
                <a:solidFill>
                  <a:srgbClr val="A50021"/>
                </a:solidFill>
                <a:latin typeface="Comic Sans MS" panose="030F0702030302020204" pitchFamily="66" charset="0"/>
                <a:ea typeface="+mn-ea"/>
                <a:cs typeface="+mn-cs"/>
              </a:rPr>
              <a:t/>
            </a:r>
            <a:br>
              <a:rPr lang="el-GR" sz="2400" b="1" dirty="0">
                <a:solidFill>
                  <a:srgbClr val="A50021"/>
                </a:solidFill>
                <a:latin typeface="Comic Sans MS" panose="030F0702030302020204" pitchFamily="66" charset="0"/>
                <a:ea typeface="+mn-ea"/>
                <a:cs typeface="+mn-cs"/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55490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>
                <a:latin typeface="Comic Sans MS" panose="030F0702030302020204" pitchFamily="66" charset="0"/>
              </a:rPr>
              <a:t>Α</a:t>
            </a:r>
            <a:r>
              <a:rPr lang="el-GR" dirty="0" smtClean="0">
                <a:latin typeface="Comic Sans MS" panose="030F0702030302020204" pitchFamily="66" charset="0"/>
              </a:rPr>
              <a:t>ποτελείται </a:t>
            </a:r>
            <a:r>
              <a:rPr lang="el-GR" dirty="0">
                <a:latin typeface="Comic Sans MS" panose="030F0702030302020204" pitchFamily="66" charset="0"/>
              </a:rPr>
              <a:t>από </a:t>
            </a:r>
            <a:r>
              <a:rPr lang="el-GR" dirty="0">
                <a:solidFill>
                  <a:srgbClr val="A50021"/>
                </a:solidFill>
                <a:latin typeface="Comic Sans MS" panose="030F0702030302020204" pitchFamily="66" charset="0"/>
              </a:rPr>
              <a:t>50 </a:t>
            </a:r>
            <a:r>
              <a:rPr lang="el-GR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άρθρα</a:t>
            </a:r>
          </a:p>
          <a:p>
            <a:r>
              <a:rPr lang="el-GR" dirty="0" smtClean="0">
                <a:latin typeface="Comic Sans MS" panose="030F0702030302020204" pitchFamily="66" charset="0"/>
              </a:rPr>
              <a:t>Δεσμεύει τις χώρες:</a:t>
            </a:r>
          </a:p>
          <a:p>
            <a:endParaRPr lang="el-GR" i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l-GR" i="1" dirty="0" smtClean="0">
                <a:latin typeface="Comic Sans MS" panose="030F0702030302020204" pitchFamily="66" charset="0"/>
              </a:rPr>
              <a:t>«</a:t>
            </a:r>
            <a:r>
              <a:rPr lang="el-GR" i="1" dirty="0">
                <a:latin typeface="Comic Sans MS" panose="030F0702030302020204" pitchFamily="66" charset="0"/>
              </a:rPr>
              <a:t>για την προώθηση, την προστασία και τη μέριμνα, </a:t>
            </a:r>
            <a:endParaRPr lang="el-GR" i="1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l-GR" i="1" dirty="0" smtClean="0">
                <a:latin typeface="Comic Sans MS" panose="030F0702030302020204" pitchFamily="66" charset="0"/>
              </a:rPr>
              <a:t>με </a:t>
            </a:r>
            <a:r>
              <a:rPr lang="el-GR" i="1" dirty="0">
                <a:latin typeface="Comic Sans MS" panose="030F0702030302020204" pitchFamily="66" charset="0"/>
              </a:rPr>
              <a:t>στόχο την πλήρη</a:t>
            </a:r>
            <a:r>
              <a:rPr lang="en-US" i="1" dirty="0">
                <a:latin typeface="Comic Sans MS" panose="030F0702030302020204" pitchFamily="66" charset="0"/>
              </a:rPr>
              <a:t> </a:t>
            </a:r>
            <a:r>
              <a:rPr lang="el-GR" i="1" dirty="0">
                <a:latin typeface="Comic Sans MS" panose="030F0702030302020204" pitchFamily="66" charset="0"/>
              </a:rPr>
              <a:t>και ίση απόλαυση </a:t>
            </a:r>
            <a:endParaRPr lang="el-GR" i="1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l-GR" i="1" dirty="0" smtClean="0">
                <a:latin typeface="Comic Sans MS" panose="030F0702030302020204" pitchFamily="66" charset="0"/>
              </a:rPr>
              <a:t>όλων </a:t>
            </a:r>
            <a:r>
              <a:rPr lang="el-GR" i="1" dirty="0">
                <a:latin typeface="Comic Sans MS" panose="030F0702030302020204" pitchFamily="66" charset="0"/>
              </a:rPr>
              <a:t>των δικαιωμάτων και </a:t>
            </a:r>
            <a:endParaRPr lang="el-GR" i="1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l-GR" i="1" dirty="0" smtClean="0">
                <a:latin typeface="Comic Sans MS" panose="030F0702030302020204" pitchFamily="66" charset="0"/>
              </a:rPr>
              <a:t>των </a:t>
            </a:r>
            <a:r>
              <a:rPr lang="el-GR" i="1" dirty="0">
                <a:latin typeface="Comic Sans MS" panose="030F0702030302020204" pitchFamily="66" charset="0"/>
              </a:rPr>
              <a:t>θεμελιωδών ελευθεριών</a:t>
            </a:r>
            <a:r>
              <a:rPr lang="en-US" i="1" dirty="0">
                <a:latin typeface="Comic Sans MS" panose="030F0702030302020204" pitchFamily="66" charset="0"/>
              </a:rPr>
              <a:t> </a:t>
            </a:r>
            <a:endParaRPr lang="el-GR" i="1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l-GR" i="1" dirty="0" smtClean="0">
                <a:latin typeface="Comic Sans MS" panose="030F0702030302020204" pitchFamily="66" charset="0"/>
              </a:rPr>
              <a:t>για </a:t>
            </a:r>
            <a:r>
              <a:rPr lang="el-GR" i="1" dirty="0">
                <a:latin typeface="Comic Sans MS" panose="030F0702030302020204" pitchFamily="66" charset="0"/>
              </a:rPr>
              <a:t>όλα τα άτομα με ειδικές ανάγκες και </a:t>
            </a:r>
            <a:endParaRPr lang="el-GR" i="1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l-GR" i="1" dirty="0" smtClean="0">
                <a:latin typeface="Comic Sans MS" panose="030F0702030302020204" pitchFamily="66" charset="0"/>
              </a:rPr>
              <a:t>για </a:t>
            </a:r>
            <a:r>
              <a:rPr lang="el-GR" i="1" dirty="0">
                <a:latin typeface="Comic Sans MS" panose="030F0702030302020204" pitchFamily="66" charset="0"/>
              </a:rPr>
              <a:t>τον σεβασμό στην εγγενή αξιοπρέπεια </a:t>
            </a:r>
            <a:r>
              <a:rPr lang="el-GR" i="1" dirty="0" smtClean="0">
                <a:latin typeface="Comic Sans MS" panose="030F0702030302020204" pitchFamily="66" charset="0"/>
              </a:rPr>
              <a:t>του</a:t>
            </a:r>
            <a:r>
              <a:rPr lang="el-GR" i="1" dirty="0">
                <a:latin typeface="Comic Sans MS" panose="030F0702030302020204" pitchFamily="66" charset="0"/>
              </a:rPr>
              <a:t>ς</a:t>
            </a:r>
            <a:r>
              <a:rPr lang="el-GR" i="1" dirty="0" smtClean="0">
                <a:latin typeface="Comic Sans MS" panose="030F0702030302020204" pitchFamily="66" charset="0"/>
              </a:rPr>
              <a:t>.</a:t>
            </a:r>
            <a:endParaRPr lang="el-GR" dirty="0">
              <a:latin typeface="Comic Sans MS" panose="030F0702030302020204" pitchFamily="66" charset="0"/>
            </a:endParaRPr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sz="3600" dirty="0" smtClean="0">
                <a:latin typeface="Comic Sans MS" panose="030F0702030302020204" pitchFamily="66" charset="0"/>
              </a:rPr>
              <a:t>Λίγα λόγια για τη Σύμβαση</a:t>
            </a:r>
            <a:endParaRPr lang="el-GR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92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l-GR" sz="36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l-GR" sz="3600" dirty="0" smtClean="0">
                <a:latin typeface="Comic Sans MS" panose="030F0702030302020204" pitchFamily="66" charset="0"/>
              </a:rPr>
              <a:t>Στην </a:t>
            </a:r>
            <a:r>
              <a:rPr lang="el-GR" sz="3600" dirty="0">
                <a:latin typeface="Comic Sans MS" panose="030F0702030302020204" pitchFamily="66" charset="0"/>
              </a:rPr>
              <a:t>ελληνική νομοθεσία </a:t>
            </a:r>
            <a:endParaRPr lang="el-GR" sz="36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l-GR" sz="3600" dirty="0" smtClean="0">
                <a:latin typeface="Comic Sans MS" panose="030F0702030302020204" pitchFamily="66" charset="0"/>
              </a:rPr>
              <a:t>υπάρχει </a:t>
            </a:r>
            <a:r>
              <a:rPr lang="el-GR" sz="3600" dirty="0">
                <a:latin typeface="Comic Sans MS" panose="030F0702030302020204" pitchFamily="66" charset="0"/>
              </a:rPr>
              <a:t>ο θεσμός της δικαστικής </a:t>
            </a:r>
            <a:r>
              <a:rPr lang="el-GR" sz="3600" dirty="0" smtClean="0">
                <a:latin typeface="Comic Sans MS" panose="030F0702030302020204" pitchFamily="66" charset="0"/>
              </a:rPr>
              <a:t>συμπαράστασης</a:t>
            </a:r>
          </a:p>
          <a:p>
            <a:pPr marL="0" indent="0" algn="ctr">
              <a:buNone/>
            </a:pPr>
            <a:r>
              <a:rPr lang="el-GR" sz="3600" dirty="0" smtClean="0">
                <a:latin typeface="Comic Sans MS" panose="030F0702030302020204" pitchFamily="66" charset="0"/>
              </a:rPr>
              <a:t>με </a:t>
            </a:r>
            <a:r>
              <a:rPr lang="el-GR" sz="3600" dirty="0">
                <a:latin typeface="Comic Sans MS" panose="030F0702030302020204" pitchFamily="66" charset="0"/>
              </a:rPr>
              <a:t>τις διαβαθμίσεις </a:t>
            </a:r>
            <a:r>
              <a:rPr lang="el-GR" sz="3600" dirty="0" smtClean="0">
                <a:latin typeface="Comic Sans MS" panose="030F0702030302020204" pitchFamily="66" charset="0"/>
              </a:rPr>
              <a:t>του </a:t>
            </a:r>
            <a:endParaRPr lang="el-GR" sz="3600" dirty="0">
              <a:latin typeface="Comic Sans MS" panose="030F0702030302020204" pitchFamily="66" charset="0"/>
            </a:endParaRP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 smtClean="0">
                <a:latin typeface="Comic Sans MS" panose="030F0702030302020204" pitchFamily="66" charset="0"/>
              </a:rPr>
              <a:t>Η δικαστική συμπαράσταση στην Ελλάδα</a:t>
            </a:r>
            <a:endParaRPr lang="el-GR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9443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3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¡"/>
              <a:defRPr sz="29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¡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itchFamily="2" charset="2"/>
              <a:buChar char="¡"/>
              <a:defRPr sz="19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¡"/>
              <a:defRPr sz="19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¡"/>
              <a:defRPr sz="19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¡"/>
              <a:defRPr sz="19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¡"/>
              <a:defRPr sz="19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/>
          </a:p>
        </p:txBody>
      </p:sp>
      <p:grpSp>
        <p:nvGrpSpPr>
          <p:cNvPr id="55299" name="Group 4"/>
          <p:cNvGrpSpPr>
            <a:grpSpLocks noChangeAspect="1"/>
          </p:cNvGrpSpPr>
          <p:nvPr/>
        </p:nvGrpSpPr>
        <p:grpSpPr bwMode="auto">
          <a:xfrm>
            <a:off x="0" y="0"/>
            <a:ext cx="9121775" cy="6858000"/>
            <a:chOff x="1800" y="1440"/>
            <a:chExt cx="8280" cy="8183"/>
          </a:xfrm>
        </p:grpSpPr>
        <p:sp>
          <p:nvSpPr>
            <p:cNvPr id="55301" name="AutoShape 12"/>
            <p:cNvSpPr>
              <a:spLocks noChangeAspect="1" noChangeArrowheads="1" noTextEdit="1"/>
            </p:cNvSpPr>
            <p:nvPr/>
          </p:nvSpPr>
          <p:spPr bwMode="auto">
            <a:xfrm>
              <a:off x="1800" y="1440"/>
              <a:ext cx="8280" cy="8183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38100">
              <a:solidFill>
                <a:schemeClr val="accent2">
                  <a:lumMod val="50000"/>
                </a:schemeClr>
              </a:solidFill>
              <a:prstDash val="lgDash"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grpSp>
          <p:nvGrpSpPr>
            <p:cNvPr id="55302" name="Group 5"/>
            <p:cNvGrpSpPr>
              <a:grpSpLocks/>
            </p:cNvGrpSpPr>
            <p:nvPr/>
          </p:nvGrpSpPr>
          <p:grpSpPr bwMode="auto">
            <a:xfrm>
              <a:off x="2254" y="1620"/>
              <a:ext cx="7392" cy="7634"/>
              <a:chOff x="2254" y="1620"/>
              <a:chExt cx="7392" cy="7634"/>
            </a:xfrm>
          </p:grpSpPr>
          <p:sp>
            <p:nvSpPr>
              <p:cNvPr id="55303" name="AutoShape 11"/>
              <p:cNvSpPr>
                <a:spLocks noChangeArrowheads="1"/>
              </p:cNvSpPr>
              <p:nvPr/>
            </p:nvSpPr>
            <p:spPr bwMode="auto">
              <a:xfrm>
                <a:off x="2513" y="8174"/>
                <a:ext cx="6840" cy="1080"/>
              </a:xfrm>
              <a:prstGeom prst="roundRect">
                <a:avLst>
                  <a:gd name="adj" fmla="val 16667"/>
                </a:avLst>
              </a:prstGeom>
              <a:solidFill>
                <a:schemeClr val="tx2">
                  <a:lumMod val="20000"/>
                  <a:lumOff val="80000"/>
                </a:scheme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itchFamily="2" charset="2"/>
                  <a:buChar char="¡"/>
                  <a:defRPr sz="29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l"/>
                  <a:defRPr sz="25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2"/>
                  </a:buClr>
                  <a:buSzPct val="65000"/>
                  <a:buFont typeface="Wingdings" pitchFamily="2" charset="2"/>
                  <a:buChar char="¡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l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l-GR" altLang="el-GR" sz="2000" b="1" dirty="0">
                    <a:solidFill>
                      <a:schemeClr val="tx2">
                        <a:lumMod val="50000"/>
                      </a:schemeClr>
                    </a:solidFill>
                    <a:latin typeface="Arial Narrow" pitchFamily="34" charset="0"/>
                    <a:cs typeface="Times New Roman" pitchFamily="18" charset="0"/>
                  </a:rPr>
                  <a:t>Πλήρης στερητική δικαστική συμπαράσταση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l-GR" altLang="el-GR" sz="2000" b="1" dirty="0">
                    <a:solidFill>
                      <a:schemeClr val="tx2">
                        <a:lumMod val="50000"/>
                      </a:schemeClr>
                    </a:solidFill>
                    <a:latin typeface="Arial Narrow" pitchFamily="34" charset="0"/>
                    <a:cs typeface="Times New Roman" pitchFamily="18" charset="0"/>
                  </a:rPr>
                  <a:t>Το άτομο δεν μπορεί να λάβει αποφάσεις, υποκαθίσταται από τρίτο</a:t>
                </a:r>
              </a:p>
            </p:txBody>
          </p:sp>
          <p:sp>
            <p:nvSpPr>
              <p:cNvPr id="55304" name="AutoShape 10"/>
              <p:cNvSpPr>
                <a:spLocks noChangeArrowheads="1"/>
              </p:cNvSpPr>
              <p:nvPr/>
            </p:nvSpPr>
            <p:spPr bwMode="auto">
              <a:xfrm>
                <a:off x="2700" y="6555"/>
                <a:ext cx="6492" cy="1363"/>
              </a:xfrm>
              <a:prstGeom prst="roundRect">
                <a:avLst>
                  <a:gd name="adj" fmla="val 16667"/>
                </a:avLst>
              </a:prstGeom>
              <a:solidFill>
                <a:srgbClr val="CCCC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itchFamily="2" charset="2"/>
                  <a:buChar char="¡"/>
                  <a:defRPr sz="29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l"/>
                  <a:defRPr sz="25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2"/>
                  </a:buClr>
                  <a:buSzPct val="65000"/>
                  <a:buFont typeface="Wingdings" pitchFamily="2" charset="2"/>
                  <a:buChar char="¡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l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l-GR" altLang="el-GR" sz="2000" b="1" dirty="0">
                    <a:solidFill>
                      <a:schemeClr val="tx2">
                        <a:lumMod val="50000"/>
                      </a:schemeClr>
                    </a:solidFill>
                    <a:latin typeface="Arial Narrow" pitchFamily="34" charset="0"/>
                    <a:cs typeface="Times New Roman" pitchFamily="18" charset="0"/>
                  </a:rPr>
                  <a:t>Μερική στερητική δικαστική συμπαράσταση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l-GR" altLang="el-GR" sz="2000" b="1" dirty="0">
                    <a:solidFill>
                      <a:schemeClr val="tx2">
                        <a:lumMod val="50000"/>
                      </a:schemeClr>
                    </a:solidFill>
                    <a:latin typeface="Arial Narrow" pitchFamily="34" charset="0"/>
                    <a:cs typeface="Times New Roman" pitchFamily="18" charset="0"/>
                  </a:rPr>
                  <a:t>Το άτομο δεν λαμβάνει αποφάσεις για συγκεκριμένα θέματα, αποφασίζει αυτόνομα για τα υπόλοιπα </a:t>
                </a:r>
              </a:p>
            </p:txBody>
          </p:sp>
          <p:sp>
            <p:nvSpPr>
              <p:cNvPr id="55305" name="AutoShape 9"/>
              <p:cNvSpPr>
                <a:spLocks noChangeArrowheads="1"/>
              </p:cNvSpPr>
              <p:nvPr/>
            </p:nvSpPr>
            <p:spPr bwMode="auto">
              <a:xfrm>
                <a:off x="2902" y="5190"/>
                <a:ext cx="5836" cy="1201"/>
              </a:xfrm>
              <a:prstGeom prst="roundRect">
                <a:avLst>
                  <a:gd name="adj" fmla="val 16667"/>
                </a:avLst>
              </a:prstGeom>
              <a:solidFill>
                <a:schemeClr val="tx2">
                  <a:lumMod val="20000"/>
                  <a:lumOff val="80000"/>
                </a:scheme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itchFamily="2" charset="2"/>
                  <a:buChar char="¡"/>
                  <a:defRPr sz="29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l"/>
                  <a:defRPr sz="25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2"/>
                  </a:buClr>
                  <a:buSzPct val="65000"/>
                  <a:buFont typeface="Wingdings" pitchFamily="2" charset="2"/>
                  <a:buChar char="¡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l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l-GR" altLang="el-GR" sz="2000" b="1" dirty="0">
                    <a:solidFill>
                      <a:schemeClr val="tx2">
                        <a:lumMod val="50000"/>
                      </a:schemeClr>
                    </a:solidFill>
                    <a:latin typeface="Arial Narrow" pitchFamily="34" charset="0"/>
                    <a:cs typeface="Times New Roman" pitchFamily="18" charset="0"/>
                  </a:rPr>
                  <a:t>Πλήρης επικουρική δικαστική συμπαράσταση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l-GR" altLang="el-GR" sz="2000" b="1" dirty="0">
                    <a:solidFill>
                      <a:schemeClr val="tx2">
                        <a:lumMod val="50000"/>
                      </a:schemeClr>
                    </a:solidFill>
                    <a:latin typeface="Arial Narrow" pitchFamily="34" charset="0"/>
                    <a:cs typeface="Times New Roman" pitchFamily="18" charset="0"/>
                  </a:rPr>
                  <a:t>Το άτομο συναποφασίζει (όλα τα θέματα) με το συμπαραστάτη  </a:t>
                </a:r>
              </a:p>
            </p:txBody>
          </p:sp>
          <p:sp>
            <p:nvSpPr>
              <p:cNvPr id="55306" name="AutoShape 8"/>
              <p:cNvSpPr>
                <a:spLocks noChangeArrowheads="1"/>
              </p:cNvSpPr>
              <p:nvPr/>
            </p:nvSpPr>
            <p:spPr bwMode="auto">
              <a:xfrm>
                <a:off x="3315" y="3741"/>
                <a:ext cx="4969" cy="1279"/>
              </a:xfrm>
              <a:prstGeom prst="roundRect">
                <a:avLst>
                  <a:gd name="adj" fmla="val 16667"/>
                </a:avLst>
              </a:prstGeom>
              <a:solidFill>
                <a:schemeClr val="tx2">
                  <a:lumMod val="60000"/>
                  <a:lumOff val="40000"/>
                </a:scheme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itchFamily="2" charset="2"/>
                  <a:buChar char="¡"/>
                  <a:defRPr sz="29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l"/>
                  <a:defRPr sz="25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2"/>
                  </a:buClr>
                  <a:buSzPct val="65000"/>
                  <a:buFont typeface="Wingdings" pitchFamily="2" charset="2"/>
                  <a:buChar char="¡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l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l-GR" altLang="el-GR" sz="2000" b="1" dirty="0">
                    <a:solidFill>
                      <a:schemeClr val="tx2">
                        <a:lumMod val="50000"/>
                      </a:schemeClr>
                    </a:solidFill>
                    <a:latin typeface="Arial Narrow" pitchFamily="34" charset="0"/>
                    <a:cs typeface="Times New Roman" pitchFamily="18" charset="0"/>
                  </a:rPr>
                  <a:t>Μερική επικουρική δικαστική συμπαράσταση 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l-GR" altLang="el-GR" sz="2000" b="1" dirty="0">
                    <a:solidFill>
                      <a:schemeClr val="tx2">
                        <a:lumMod val="50000"/>
                      </a:schemeClr>
                    </a:solidFill>
                    <a:latin typeface="Arial Narrow" pitchFamily="34" charset="0"/>
                    <a:cs typeface="Times New Roman" pitchFamily="18" charset="0"/>
                  </a:rPr>
                  <a:t>Το άτομο συναποφασίζει με το συμπαραστάτη (συγκεκριμένα θέματα) 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2000" b="1" dirty="0">
                  <a:solidFill>
                    <a:schemeClr val="tx2">
                      <a:lumMod val="50000"/>
                    </a:schemeClr>
                  </a:solidFill>
                  <a:latin typeface="Arial Narrow" pitchFamily="34" charset="0"/>
                  <a:cs typeface="Times New Roman" pitchFamily="18" charset="0"/>
                </a:endParaRPr>
              </a:p>
            </p:txBody>
          </p:sp>
          <p:sp>
            <p:nvSpPr>
              <p:cNvPr id="55307" name="Text Box 7"/>
              <p:cNvSpPr txBox="1">
                <a:spLocks noChangeArrowheads="1"/>
              </p:cNvSpPr>
              <p:nvPr/>
            </p:nvSpPr>
            <p:spPr bwMode="auto">
              <a:xfrm>
                <a:off x="2254" y="1620"/>
                <a:ext cx="7392" cy="758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9525">
                <a:solidFill>
                  <a:srgbClr val="808000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itchFamily="2" charset="2"/>
                  <a:buChar char="¡"/>
                  <a:defRPr sz="29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l"/>
                  <a:defRPr sz="25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2"/>
                  </a:buClr>
                  <a:buSzPct val="65000"/>
                  <a:buFont typeface="Wingdings" pitchFamily="2" charset="2"/>
                  <a:buChar char="¡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l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l-GR" altLang="el-GR" sz="2500" b="1" dirty="0">
                    <a:solidFill>
                      <a:schemeClr val="tx2">
                        <a:lumMod val="50000"/>
                      </a:schemeClr>
                    </a:solidFill>
                    <a:latin typeface="Arial Narrow" pitchFamily="34" charset="0"/>
                    <a:cs typeface="Times New Roman" pitchFamily="18" charset="0"/>
                  </a:rPr>
                  <a:t>Η πυραμίδα της λήψης αποφάσεων στην ελληνική έννομη τάξη </a:t>
                </a:r>
                <a:endParaRPr lang="el-GR" altLang="el-GR" sz="2500" dirty="0">
                  <a:solidFill>
                    <a:schemeClr val="tx2">
                      <a:lumMod val="50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55308" name="AutoShape 6"/>
              <p:cNvSpPr>
                <a:spLocks noChangeArrowheads="1"/>
              </p:cNvSpPr>
              <p:nvPr/>
            </p:nvSpPr>
            <p:spPr bwMode="auto">
              <a:xfrm>
                <a:off x="3600" y="2520"/>
                <a:ext cx="4500" cy="1080"/>
              </a:xfrm>
              <a:prstGeom prst="roundRect">
                <a:avLst>
                  <a:gd name="adj" fmla="val 16667"/>
                </a:avLst>
              </a:prstGeom>
              <a:solidFill>
                <a:schemeClr val="bg2">
                  <a:lumMod val="75000"/>
                </a:scheme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itchFamily="2" charset="2"/>
                  <a:buChar char="¡"/>
                  <a:defRPr sz="29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l"/>
                  <a:defRPr sz="25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2"/>
                  </a:buClr>
                  <a:buSzPct val="65000"/>
                  <a:buFont typeface="Wingdings" pitchFamily="2" charset="2"/>
                  <a:buChar char="¡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l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l-GR" altLang="el-GR" sz="2200" b="1" dirty="0">
                    <a:solidFill>
                      <a:schemeClr val="tx2">
                        <a:lumMod val="50000"/>
                      </a:schemeClr>
                    </a:solidFill>
                    <a:latin typeface="Arial Narrow" pitchFamily="34" charset="0"/>
                    <a:cs typeface="Times New Roman" pitchFamily="18" charset="0"/>
                  </a:rPr>
                  <a:t>Συνδυασμός στερητικής και επικουρικής δικαστικής συμπαράστασης</a:t>
                </a:r>
                <a:endParaRPr lang="el-GR" altLang="el-GR" sz="2200" dirty="0">
                  <a:solidFill>
                    <a:schemeClr val="tx2">
                      <a:lumMod val="50000"/>
                    </a:schemeClr>
                  </a:solidFill>
                  <a:latin typeface="Arial" charset="0"/>
                </a:endParaRPr>
              </a:p>
            </p:txBody>
          </p:sp>
        </p:grpSp>
      </p:grpSp>
      <p:sp>
        <p:nvSpPr>
          <p:cNvPr id="55300" name="Rectangle 20"/>
          <p:cNvSpPr>
            <a:spLocks noChangeArrowheads="1"/>
          </p:cNvSpPr>
          <p:nvPr/>
        </p:nvSpPr>
        <p:spPr bwMode="auto">
          <a:xfrm>
            <a:off x="0" y="5981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¡"/>
              <a:defRPr sz="29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¡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itchFamily="2" charset="2"/>
              <a:buChar char="¡"/>
              <a:defRPr sz="19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¡"/>
              <a:defRPr sz="19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¡"/>
              <a:defRPr sz="19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¡"/>
              <a:defRPr sz="19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¡"/>
              <a:defRPr sz="19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1664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>
                <a:latin typeface="Comic Sans MS" panose="030F0702030302020204" pitchFamily="66" charset="0"/>
              </a:rPr>
              <a:t>Η ικανότητα </a:t>
            </a:r>
            <a:r>
              <a:rPr lang="el-GR" dirty="0">
                <a:latin typeface="Comic Sans MS" panose="030F0702030302020204" pitchFamily="66" charset="0"/>
              </a:rPr>
              <a:t>για δικαιοπραξία σχετίζεται άμεσα με σωματική ή διανοητική </a:t>
            </a:r>
            <a:r>
              <a:rPr lang="el-GR" dirty="0" smtClean="0">
                <a:latin typeface="Comic Sans MS" panose="030F0702030302020204" pitchFamily="66" charset="0"/>
              </a:rPr>
              <a:t>διαταραχή </a:t>
            </a:r>
          </a:p>
          <a:p>
            <a:r>
              <a:rPr lang="el-GR" dirty="0" smtClean="0">
                <a:latin typeface="Comic Sans MS" panose="030F0702030302020204" pitchFamily="66" charset="0"/>
              </a:rPr>
              <a:t>άμεση </a:t>
            </a:r>
            <a:r>
              <a:rPr lang="el-GR" dirty="0">
                <a:latin typeface="Comic Sans MS" panose="030F0702030302020204" pitchFamily="66" charset="0"/>
              </a:rPr>
              <a:t>διάκριση </a:t>
            </a:r>
            <a:endParaRPr lang="el-GR" dirty="0" smtClean="0">
              <a:latin typeface="Comic Sans MS" panose="030F0702030302020204" pitchFamily="66" charset="0"/>
            </a:endParaRPr>
          </a:p>
          <a:p>
            <a:r>
              <a:rPr lang="el-GR" dirty="0" smtClean="0">
                <a:latin typeface="Comic Sans MS" panose="030F0702030302020204" pitchFamily="66" charset="0"/>
              </a:rPr>
              <a:t>συνδέεται </a:t>
            </a:r>
            <a:r>
              <a:rPr lang="el-GR" dirty="0">
                <a:latin typeface="Comic Sans MS" panose="030F0702030302020204" pitchFamily="66" charset="0"/>
              </a:rPr>
              <a:t>αποκλειστικά με το γεγονός της </a:t>
            </a:r>
            <a:r>
              <a:rPr lang="el-GR" dirty="0" smtClean="0">
                <a:latin typeface="Comic Sans MS" panose="030F0702030302020204" pitchFamily="66" charset="0"/>
              </a:rPr>
              <a:t>αναπηρίας </a:t>
            </a:r>
            <a:r>
              <a:rPr lang="el-GR" dirty="0">
                <a:latin typeface="Comic Sans MS" panose="030F0702030302020204" pitchFamily="66" charset="0"/>
              </a:rPr>
              <a:t>και όχι με την πραγματική ικανότητα λήψης </a:t>
            </a:r>
            <a:r>
              <a:rPr lang="el-GR" dirty="0" smtClean="0">
                <a:latin typeface="Comic Sans MS" panose="030F0702030302020204" pitchFamily="66" charset="0"/>
              </a:rPr>
              <a:t>αποφάσεων</a:t>
            </a:r>
          </a:p>
          <a:p>
            <a:pPr marL="0" indent="0">
              <a:buNone/>
            </a:pPr>
            <a:endParaRPr lang="el-GR" dirty="0" smtClean="0"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>
                <a:latin typeface="Comic Sans MS" panose="030F0702030302020204" pitchFamily="66" charset="0"/>
              </a:rPr>
              <a:t>Ερευνητικά </a:t>
            </a:r>
            <a:r>
              <a:rPr lang="el-GR" dirty="0">
                <a:latin typeface="Comic Sans MS" panose="030F0702030302020204" pitchFamily="66" charset="0"/>
              </a:rPr>
              <a:t>δεδομένα </a:t>
            </a:r>
            <a:r>
              <a:rPr lang="el-GR" dirty="0" smtClean="0">
                <a:latin typeface="Comic Sans MS" panose="030F0702030302020204" pitchFamily="66" charset="0"/>
              </a:rPr>
              <a:t>(2007-2011)-Πρωτοδικείο Αθήνας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>
                <a:latin typeface="Comic Sans MS" panose="030F0702030302020204" pitchFamily="66" charset="0"/>
              </a:rPr>
              <a:t>97,15</a:t>
            </a:r>
            <a:r>
              <a:rPr lang="el-GR" dirty="0">
                <a:latin typeface="Comic Sans MS" panose="030F0702030302020204" pitchFamily="66" charset="0"/>
              </a:rPr>
              <a:t>% των αποφάσεων του </a:t>
            </a:r>
            <a:r>
              <a:rPr lang="el-GR" dirty="0" smtClean="0">
                <a:latin typeface="Comic Sans MS" panose="030F0702030302020204" pitchFamily="66" charset="0"/>
              </a:rPr>
              <a:t>αφορούσε </a:t>
            </a:r>
            <a:r>
              <a:rPr lang="el-GR" dirty="0">
                <a:latin typeface="Comic Sans MS" panose="030F0702030302020204" pitchFamily="66" charset="0"/>
              </a:rPr>
              <a:t>την υπαγωγή σε πλήρη στερητική </a:t>
            </a:r>
            <a:r>
              <a:rPr lang="el-GR" dirty="0" smtClean="0">
                <a:latin typeface="Comic Sans MS" panose="030F0702030302020204" pitchFamily="66" charset="0"/>
              </a:rPr>
              <a:t>δικαστική συμπαράσταση</a:t>
            </a:r>
            <a:endParaRPr lang="el-GR" dirty="0">
              <a:latin typeface="Comic Sans MS" panose="030F0702030302020204" pitchFamily="66" charset="0"/>
            </a:endParaRP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sz="3600" dirty="0" smtClean="0">
                <a:latin typeface="Comic Sans MS" panose="030F0702030302020204" pitchFamily="66" charset="0"/>
              </a:rPr>
              <a:t>Το πρόβλημα….. </a:t>
            </a:r>
            <a:endParaRPr lang="el-GR" sz="3600" dirty="0">
              <a:latin typeface="Comic Sans MS" panose="030F0702030302020204" pitchFamily="66" charset="0"/>
            </a:endParaRPr>
          </a:p>
        </p:txBody>
      </p:sp>
      <p:sp>
        <p:nvSpPr>
          <p:cNvPr id="4" name="Δεξιό βέλος 3"/>
          <p:cNvSpPr/>
          <p:nvPr/>
        </p:nvSpPr>
        <p:spPr>
          <a:xfrm>
            <a:off x="5652120" y="2720358"/>
            <a:ext cx="1512168" cy="189735"/>
          </a:xfrm>
          <a:prstGeom prst="rightArrow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22948000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el-GR" dirty="0" smtClean="0">
                <a:latin typeface="Comic Sans MS" panose="030F0702030302020204" pitchFamily="66" charset="0"/>
              </a:rPr>
              <a:t>ο </a:t>
            </a:r>
            <a:r>
              <a:rPr lang="el-GR" dirty="0">
                <a:latin typeface="Comic Sans MS" panose="030F0702030302020204" pitchFamily="66" charset="0"/>
              </a:rPr>
              <a:t>θεσμός της επικουρικής δικαστικής συμπαράστασης μπορεί να αποτελέσει την αφετηρία </a:t>
            </a:r>
            <a:endParaRPr lang="el-GR" dirty="0" smtClean="0">
              <a:latin typeface="Comic Sans MS" panose="030F0702030302020204" pitchFamily="66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lang="el-GR" dirty="0" smtClean="0">
                <a:latin typeface="Comic Sans MS" panose="030F0702030302020204" pitchFamily="66" charset="0"/>
              </a:rPr>
              <a:t>για </a:t>
            </a:r>
            <a:r>
              <a:rPr lang="el-GR" dirty="0">
                <a:latin typeface="Comic Sans MS" panose="030F0702030302020204" pitchFamily="66" charset="0"/>
              </a:rPr>
              <a:t>τη μετάβαση </a:t>
            </a:r>
            <a:endParaRPr lang="el-GR" dirty="0" smtClean="0">
              <a:latin typeface="Comic Sans MS" panose="030F0702030302020204" pitchFamily="66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lang="el-GR" dirty="0" smtClean="0">
                <a:latin typeface="Comic Sans MS" panose="030F0702030302020204" pitchFamily="66" charset="0"/>
              </a:rPr>
              <a:t>σε </a:t>
            </a:r>
            <a:r>
              <a:rPr lang="el-GR" dirty="0">
                <a:latin typeface="Comic Sans MS" panose="030F0702030302020204" pitchFamily="66" charset="0"/>
              </a:rPr>
              <a:t>ένα σύστημα υποστηριζόμενης λήψης </a:t>
            </a:r>
            <a:r>
              <a:rPr lang="el-GR" dirty="0" smtClean="0">
                <a:latin typeface="Comic Sans MS" panose="030F0702030302020204" pitchFamily="66" charset="0"/>
              </a:rPr>
              <a:t>αποφάσεων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sz="4000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Η λύση……</a:t>
            </a:r>
            <a:endParaRPr lang="el-GR" sz="4000" b="1" dirty="0">
              <a:solidFill>
                <a:srgbClr val="A5002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6531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dirty="0">
                <a:latin typeface="Comic Sans MS" panose="030F0702030302020204" pitchFamily="66" charset="0"/>
              </a:rPr>
              <a:t>Η Σύμβαση </a:t>
            </a:r>
            <a:r>
              <a:rPr lang="el-GR" dirty="0" smtClean="0">
                <a:latin typeface="Comic Sans MS" panose="030F0702030302020204" pitchFamily="66" charset="0"/>
              </a:rPr>
              <a:t>θίγει ευρύτερα θέματα</a:t>
            </a:r>
          </a:p>
          <a:p>
            <a:pPr marL="0" indent="0" algn="ctr">
              <a:buNone/>
            </a:pPr>
            <a:endParaRPr lang="el-GR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l-GR" dirty="0" smtClean="0">
                <a:latin typeface="Comic Sans MS" panose="030F0702030302020204" pitchFamily="66" charset="0"/>
              </a:rPr>
              <a:t>καθημερινή </a:t>
            </a:r>
            <a:r>
              <a:rPr lang="el-GR" dirty="0">
                <a:latin typeface="Comic Sans MS" panose="030F0702030302020204" pitchFamily="66" charset="0"/>
              </a:rPr>
              <a:t>πρακτική</a:t>
            </a:r>
            <a:endParaRPr lang="el-GR" dirty="0" smtClean="0">
              <a:latin typeface="Comic Sans MS" panose="030F0702030302020204" pitchFamily="66" charset="0"/>
            </a:endParaRPr>
          </a:p>
          <a:p>
            <a:endParaRPr lang="el-GR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l-GR" dirty="0" smtClean="0">
                <a:latin typeface="Comic Sans MS" panose="030F0702030302020204" pitchFamily="66" charset="0"/>
              </a:rPr>
              <a:t>Η ελληνική </a:t>
            </a:r>
            <a:r>
              <a:rPr lang="el-GR" dirty="0">
                <a:latin typeface="Comic Sans MS" panose="030F0702030302020204" pitchFamily="66" charset="0"/>
              </a:rPr>
              <a:t>νομοθεσία </a:t>
            </a:r>
            <a:r>
              <a:rPr lang="el-GR" dirty="0" smtClean="0">
                <a:latin typeface="Comic Sans MS" panose="030F0702030302020204" pitchFamily="66" charset="0"/>
              </a:rPr>
              <a:t>δίνει </a:t>
            </a:r>
            <a:r>
              <a:rPr lang="el-GR" dirty="0">
                <a:latin typeface="Comic Sans MS" panose="030F0702030302020204" pitchFamily="66" charset="0"/>
              </a:rPr>
              <a:t>το πλαίσιο για την υποστηριζόμενη λήψη αποφάσεων </a:t>
            </a:r>
            <a:endParaRPr lang="el-GR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l-GR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l-GR" dirty="0" smtClean="0">
                <a:latin typeface="Comic Sans MS" panose="030F0702030302020204" pitchFamily="66" charset="0"/>
              </a:rPr>
              <a:t>στην </a:t>
            </a:r>
            <a:r>
              <a:rPr lang="el-GR" dirty="0">
                <a:latin typeface="Comic Sans MS" panose="030F0702030302020204" pitchFamily="66" charset="0"/>
              </a:rPr>
              <a:t>καθημερινή </a:t>
            </a:r>
            <a:r>
              <a:rPr lang="el-GR" dirty="0" smtClean="0">
                <a:latin typeface="Comic Sans MS" panose="030F0702030302020204" pitchFamily="66" charset="0"/>
              </a:rPr>
              <a:t>πρακτική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sz="3600" dirty="0" smtClean="0">
                <a:latin typeface="Comic Sans MS" panose="030F0702030302020204" pitchFamily="66" charset="0"/>
              </a:rPr>
              <a:t>Οι πρώτοι προβληματισμοί…</a:t>
            </a:r>
            <a:endParaRPr lang="el-GR" sz="3600" dirty="0">
              <a:latin typeface="Comic Sans MS" panose="030F0702030302020204" pitchFamily="66" charset="0"/>
            </a:endParaRPr>
          </a:p>
        </p:txBody>
      </p:sp>
      <p:sp>
        <p:nvSpPr>
          <p:cNvPr id="4" name="Διάφορο 3"/>
          <p:cNvSpPr/>
          <p:nvPr/>
        </p:nvSpPr>
        <p:spPr>
          <a:xfrm>
            <a:off x="3819485" y="2772658"/>
            <a:ext cx="1584176" cy="288032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0229" y="4867870"/>
            <a:ext cx="1182687" cy="31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51745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l-GR" dirty="0">
                <a:latin typeface="Comic Sans MS" panose="030F0702030302020204" pitchFamily="66" charset="0"/>
              </a:rPr>
              <a:t>Η στάση των κλινικών, των </a:t>
            </a:r>
            <a:r>
              <a:rPr lang="el-GR" dirty="0" smtClean="0">
                <a:latin typeface="Comic Sans MS" panose="030F0702030302020204" pitchFamily="66" charset="0"/>
              </a:rPr>
              <a:t>δικαστικών, </a:t>
            </a:r>
            <a:r>
              <a:rPr lang="el-GR" dirty="0">
                <a:latin typeface="Comic Sans MS" panose="030F0702030302020204" pitchFamily="66" charset="0"/>
              </a:rPr>
              <a:t>των συγγενών </a:t>
            </a:r>
            <a:endParaRPr lang="el-GR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l-GR" dirty="0" smtClean="0">
                <a:latin typeface="Comic Sans MS" panose="030F0702030302020204" pitchFamily="66" charset="0"/>
              </a:rPr>
              <a:t>διαφορετική </a:t>
            </a:r>
            <a:r>
              <a:rPr lang="el-GR" dirty="0">
                <a:latin typeface="Comic Sans MS" panose="030F0702030302020204" pitchFamily="66" charset="0"/>
              </a:rPr>
              <a:t>από αυτή που εισάγει η </a:t>
            </a:r>
            <a:r>
              <a:rPr lang="el-GR" dirty="0" smtClean="0">
                <a:latin typeface="Comic Sans MS" panose="030F0702030302020204" pitchFamily="66" charset="0"/>
              </a:rPr>
              <a:t>Σύμβαση</a:t>
            </a:r>
          </a:p>
          <a:p>
            <a:pPr marL="0" indent="0">
              <a:buNone/>
            </a:pPr>
            <a:endParaRPr lang="el-GR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l-GR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l-GR" dirty="0" smtClean="0">
                <a:latin typeface="Comic Sans MS" panose="030F0702030302020204" pitchFamily="66" charset="0"/>
              </a:rPr>
              <a:t>προωθημένη </a:t>
            </a:r>
            <a:r>
              <a:rPr lang="el-GR" dirty="0">
                <a:latin typeface="Comic Sans MS" panose="030F0702030302020204" pitchFamily="66" charset="0"/>
              </a:rPr>
              <a:t>από την </a:t>
            </a:r>
            <a:r>
              <a:rPr lang="el-GR" dirty="0" smtClean="0">
                <a:latin typeface="Comic Sans MS" panose="030F0702030302020204" pitchFamily="66" charset="0"/>
              </a:rPr>
              <a:t>κοινωνία  </a:t>
            </a:r>
          </a:p>
          <a:p>
            <a:pPr marL="0" indent="0">
              <a:buNone/>
            </a:pPr>
            <a:endParaRPr lang="el-GR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l-GR" dirty="0" smtClean="0">
                <a:latin typeface="Comic Sans MS" panose="030F0702030302020204" pitchFamily="66" charset="0"/>
              </a:rPr>
              <a:t>Αν </a:t>
            </a:r>
            <a:r>
              <a:rPr lang="el-GR" dirty="0">
                <a:latin typeface="Comic Sans MS" panose="030F0702030302020204" pitchFamily="66" charset="0"/>
              </a:rPr>
              <a:t>καταφέρναμε να ξεφύγουμε </a:t>
            </a:r>
            <a:r>
              <a:rPr lang="el-GR" dirty="0" smtClean="0">
                <a:latin typeface="Comic Sans MS" panose="030F0702030302020204" pitchFamily="66" charset="0"/>
              </a:rPr>
              <a:t>από το δίπολό</a:t>
            </a:r>
          </a:p>
          <a:p>
            <a:pPr marL="0" indent="0" algn="ctr">
              <a:buNone/>
            </a:pPr>
            <a:r>
              <a:rPr lang="el-GR" dirty="0" smtClean="0">
                <a:latin typeface="Comic Sans MS" panose="030F0702030302020204" pitchFamily="66" charset="0"/>
              </a:rPr>
              <a:t>απόλυτη ικανότητα              απόλυτη </a:t>
            </a:r>
            <a:r>
              <a:rPr lang="el-GR" dirty="0">
                <a:latin typeface="Comic Sans MS" panose="030F0702030302020204" pitchFamily="66" charset="0"/>
              </a:rPr>
              <a:t>ανικανότητα, </a:t>
            </a:r>
            <a:endParaRPr lang="el-GR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l-GR" dirty="0" smtClean="0">
                <a:latin typeface="Comic Sans MS" panose="030F0702030302020204" pitchFamily="66" charset="0"/>
              </a:rPr>
              <a:t>ίσως </a:t>
            </a:r>
            <a:r>
              <a:rPr lang="el-GR" dirty="0">
                <a:latin typeface="Comic Sans MS" panose="030F0702030302020204" pitchFamily="66" charset="0"/>
              </a:rPr>
              <a:t>να ήμασταν πιο κοντά στο πνεύμα </a:t>
            </a:r>
            <a:r>
              <a:rPr lang="el-GR" dirty="0" smtClean="0">
                <a:latin typeface="Comic Sans MS" panose="030F0702030302020204" pitchFamily="66" charset="0"/>
              </a:rPr>
              <a:t>της</a:t>
            </a:r>
            <a:endParaRPr lang="el-GR" dirty="0">
              <a:latin typeface="Comic Sans MS" panose="030F0702030302020204" pitchFamily="66" charset="0"/>
            </a:endParaRPr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sz="3600" dirty="0">
                <a:latin typeface="Comic Sans MS" panose="030F0702030302020204" pitchFamily="66" charset="0"/>
              </a:rPr>
              <a:t>Οι πρώτοι προβληματισμοί</a:t>
            </a:r>
            <a:r>
              <a:rPr lang="el-GR" sz="3600" dirty="0" smtClean="0">
                <a:latin typeface="Comic Sans MS" panose="030F0702030302020204" pitchFamily="66" charset="0"/>
              </a:rPr>
              <a:t>…</a:t>
            </a:r>
            <a:endParaRPr lang="el-GR" sz="3600" dirty="0"/>
          </a:p>
        </p:txBody>
      </p:sp>
      <p:sp>
        <p:nvSpPr>
          <p:cNvPr id="6" name="Διάφορο 5"/>
          <p:cNvSpPr/>
          <p:nvPr/>
        </p:nvSpPr>
        <p:spPr>
          <a:xfrm>
            <a:off x="3936474" y="5097859"/>
            <a:ext cx="792088" cy="36004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7" name="Βέλος προς τα κάτω 6"/>
          <p:cNvSpPr/>
          <p:nvPr/>
        </p:nvSpPr>
        <p:spPr>
          <a:xfrm>
            <a:off x="4224507" y="3140968"/>
            <a:ext cx="504055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41616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l-GR" dirty="0">
                <a:latin typeface="Comic Sans MS" panose="030F0702030302020204" pitchFamily="66" charset="0"/>
              </a:rPr>
              <a:t>Π</a:t>
            </a:r>
            <a:r>
              <a:rPr lang="el-GR" dirty="0" smtClean="0">
                <a:latin typeface="Comic Sans MS" panose="030F0702030302020204" pitchFamily="66" charset="0"/>
              </a:rPr>
              <a:t>ροωθημένη αντίληψη</a:t>
            </a:r>
          </a:p>
          <a:p>
            <a:pPr marL="0" indent="0">
              <a:buNone/>
            </a:pPr>
            <a:r>
              <a:rPr lang="el-GR" dirty="0" smtClean="0">
                <a:latin typeface="Comic Sans MS" panose="030F0702030302020204" pitchFamily="66" charset="0"/>
              </a:rPr>
              <a:t>της Σύμβασης</a:t>
            </a:r>
          </a:p>
          <a:p>
            <a:pPr marL="0" indent="0">
              <a:buNone/>
            </a:pPr>
            <a:endParaRPr lang="el-GR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l-GR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l-GR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l-GR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l-GR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l-GR" dirty="0">
              <a:latin typeface="Comic Sans MS" panose="030F0702030302020204" pitchFamily="66" charset="0"/>
            </a:endParaRPr>
          </a:p>
          <a:p>
            <a:r>
              <a:rPr lang="el-GR" dirty="0">
                <a:latin typeface="Comic Sans MS" panose="030F0702030302020204" pitchFamily="66" charset="0"/>
              </a:rPr>
              <a:t>Ο</a:t>
            </a:r>
            <a:r>
              <a:rPr lang="el-GR" dirty="0" smtClean="0">
                <a:latin typeface="Comic Sans MS" panose="030F0702030302020204" pitchFamily="66" charset="0"/>
              </a:rPr>
              <a:t>ι ασθενείς μας βρίσκονται σε άλλο επίπεδο σε σχέση με τα δικαιώματα, </a:t>
            </a:r>
          </a:p>
          <a:p>
            <a:r>
              <a:rPr lang="el-GR" dirty="0" smtClean="0">
                <a:latin typeface="Comic Sans MS" panose="030F0702030302020204" pitchFamily="66" charset="0"/>
              </a:rPr>
              <a:t>δεν είναι ακτιβιστές, </a:t>
            </a:r>
          </a:p>
          <a:p>
            <a:r>
              <a:rPr lang="el-GR" dirty="0" smtClean="0">
                <a:latin typeface="Comic Sans MS" panose="030F0702030302020204" pitchFamily="66" charset="0"/>
              </a:rPr>
              <a:t>δεν έχουν καταφέρει ακόμη να έχουν λόγο στην κυρίαρχη ψυχιατρική</a:t>
            </a:r>
            <a:endParaRPr lang="el-GR" dirty="0">
              <a:latin typeface="Comic Sans MS" panose="030F0702030302020204" pitchFamily="66" charset="0"/>
            </a:endParaRP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dirty="0" smtClean="0">
                <a:latin typeface="Comic Sans MS" panose="030F0702030302020204" pitchFamily="66" charset="0"/>
              </a:rPr>
              <a:t>Η </a:t>
            </a:r>
            <a:r>
              <a:rPr lang="el-GR" sz="3200" dirty="0">
                <a:latin typeface="Comic Sans MS" panose="030F0702030302020204" pitchFamily="66" charset="0"/>
              </a:rPr>
              <a:t>Σύμβαση διευρύνει τις διαστάσεις της πολυπλοκότητας για την ενδυνάμωση και την αυτονόμηση των μελών </a:t>
            </a:r>
            <a:br>
              <a:rPr lang="el-GR" sz="3200" dirty="0">
                <a:latin typeface="Comic Sans MS" panose="030F0702030302020204" pitchFamily="66" charset="0"/>
              </a:rPr>
            </a:br>
            <a:endParaRPr lang="el-GR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24641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l-GR" dirty="0" smtClean="0">
                <a:latin typeface="Comic Sans MS" panose="030F0702030302020204" pitchFamily="66" charset="0"/>
              </a:rPr>
              <a:t>Η προβληματική </a:t>
            </a:r>
            <a:r>
              <a:rPr lang="el-GR" dirty="0">
                <a:latin typeface="Comic Sans MS" panose="030F0702030302020204" pitchFamily="66" charset="0"/>
              </a:rPr>
              <a:t>γύρω από τη Σύμβαση δείχνει </a:t>
            </a:r>
          </a:p>
          <a:p>
            <a:pPr marL="0" indent="0" algn="just">
              <a:buNone/>
            </a:pPr>
            <a:r>
              <a:rPr lang="el-GR" dirty="0" smtClean="0">
                <a:latin typeface="Comic Sans MS" panose="030F0702030302020204" pitchFamily="66" charset="0"/>
              </a:rPr>
              <a:t>την </a:t>
            </a:r>
            <a:r>
              <a:rPr lang="el-GR" dirty="0">
                <a:latin typeface="Comic Sans MS" panose="030F0702030302020204" pitchFamily="66" charset="0"/>
              </a:rPr>
              <a:t>πολυπλοκότητα που διακατέχει </a:t>
            </a:r>
            <a:endParaRPr lang="el-GR" dirty="0" smtClean="0">
              <a:latin typeface="Comic Sans MS" panose="030F0702030302020204" pitchFamily="66" charset="0"/>
            </a:endParaRPr>
          </a:p>
          <a:p>
            <a:r>
              <a:rPr lang="el-GR" dirty="0" smtClean="0">
                <a:latin typeface="Comic Sans MS" panose="030F0702030302020204" pitchFamily="66" charset="0"/>
              </a:rPr>
              <a:t>την </a:t>
            </a:r>
            <a:r>
              <a:rPr lang="el-GR" dirty="0">
                <a:latin typeface="Comic Sans MS" panose="030F0702030302020204" pitchFamily="66" charset="0"/>
              </a:rPr>
              <a:t>ψυχιατρική </a:t>
            </a:r>
            <a:r>
              <a:rPr lang="el-GR" dirty="0" smtClean="0">
                <a:latin typeface="Comic Sans MS" panose="030F0702030302020204" pitchFamily="66" charset="0"/>
              </a:rPr>
              <a:t>κοινότητα </a:t>
            </a:r>
          </a:p>
          <a:p>
            <a:r>
              <a:rPr lang="el-GR" dirty="0" smtClean="0">
                <a:latin typeface="Comic Sans MS" panose="030F0702030302020204" pitchFamily="66" charset="0"/>
              </a:rPr>
              <a:t>την </a:t>
            </a:r>
            <a:r>
              <a:rPr lang="el-GR" dirty="0">
                <a:latin typeface="Comic Sans MS" panose="030F0702030302020204" pitchFamily="66" charset="0"/>
              </a:rPr>
              <a:t>κοινωνία στο σύνολό </a:t>
            </a:r>
            <a:r>
              <a:rPr lang="el-GR" dirty="0" smtClean="0">
                <a:latin typeface="Comic Sans MS" panose="030F0702030302020204" pitchFamily="66" charset="0"/>
              </a:rPr>
              <a:t>της</a:t>
            </a:r>
          </a:p>
          <a:p>
            <a:endParaRPr lang="el-GR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Η αναπηρία </a:t>
            </a:r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ως γεγονός για ένα άτομο </a:t>
            </a:r>
            <a:endParaRPr lang="el-GR" b="1" dirty="0" smtClean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δεν </a:t>
            </a:r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μπορεί να χρησιμοποιηθεί </a:t>
            </a:r>
            <a:endParaRPr lang="el-GR" b="1" dirty="0" smtClean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ως </a:t>
            </a:r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παράγοντας επιβολής εξαναγκασμού ή </a:t>
            </a:r>
            <a:endParaRPr lang="el-GR" b="1" dirty="0" smtClean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άρσης </a:t>
            </a:r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της νομικής ικανότητας του </a:t>
            </a:r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ατόμου</a:t>
            </a:r>
            <a:endParaRPr lang="el-GR" b="1" dirty="0">
              <a:solidFill>
                <a:srgbClr val="A50021"/>
              </a:solidFill>
            </a:endParaRP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sz="4400" dirty="0" smtClean="0">
                <a:latin typeface="Comic Sans MS" panose="030F0702030302020204" pitchFamily="66" charset="0"/>
              </a:rPr>
              <a:t>Αντί επιλόγου……..</a:t>
            </a:r>
            <a:endParaRPr lang="el-GR" sz="4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28493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276997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el-GR" b="1" i="1" dirty="0">
                <a:solidFill>
                  <a:srgbClr val="A50021"/>
                </a:solidFill>
                <a:latin typeface="Comic Sans MS" panose="030F0702030302020204" pitchFamily="66" charset="0"/>
              </a:rPr>
              <a:t>Η αντίληψη ότι η αναπηρία </a:t>
            </a:r>
            <a:endParaRPr lang="el-GR" b="1" i="1" dirty="0" smtClean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lang="el-GR" b="1" i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αποτελεί </a:t>
            </a:r>
            <a:r>
              <a:rPr lang="el-GR" b="1" i="1" dirty="0">
                <a:solidFill>
                  <a:srgbClr val="A50021"/>
                </a:solidFill>
                <a:latin typeface="Comic Sans MS" panose="030F0702030302020204" pitchFamily="66" charset="0"/>
              </a:rPr>
              <a:t>βάση </a:t>
            </a:r>
            <a:endParaRPr lang="el-GR" b="1" i="1" dirty="0" smtClean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lang="el-GR" b="1" i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για </a:t>
            </a:r>
            <a:r>
              <a:rPr lang="el-GR" b="1" i="1" dirty="0">
                <a:solidFill>
                  <a:srgbClr val="A50021"/>
                </a:solidFill>
                <a:latin typeface="Comic Sans MS" panose="030F0702030302020204" pitchFamily="66" charset="0"/>
              </a:rPr>
              <a:t>την άρση της νομικής ικανότητας ή </a:t>
            </a:r>
            <a:endParaRPr lang="el-GR" b="1" i="1" dirty="0" smtClean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lang="el-GR" b="1" i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για </a:t>
            </a:r>
            <a:r>
              <a:rPr lang="el-GR" b="1" i="1" dirty="0">
                <a:solidFill>
                  <a:srgbClr val="A50021"/>
                </a:solidFill>
                <a:latin typeface="Comic Sans MS" panose="030F0702030302020204" pitchFamily="66" charset="0"/>
              </a:rPr>
              <a:t>την επιβολή νοσηλείας, </a:t>
            </a:r>
            <a:endParaRPr lang="el-GR" b="1" i="1" dirty="0" smtClean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lang="el-GR" b="1" i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αποτελεί </a:t>
            </a:r>
            <a:r>
              <a:rPr lang="el-GR" b="1" i="1" dirty="0">
                <a:solidFill>
                  <a:srgbClr val="A50021"/>
                </a:solidFill>
                <a:latin typeface="Comic Sans MS" panose="030F0702030302020204" pitchFamily="66" charset="0"/>
              </a:rPr>
              <a:t>παραβίαση των ανθρωπίνων δικαιωμάτων και </a:t>
            </a:r>
            <a:endParaRPr lang="el-GR" b="1" i="1" dirty="0" smtClean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lang="el-GR" b="1" i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δεν </a:t>
            </a:r>
            <a:r>
              <a:rPr lang="el-GR" b="1" i="1" dirty="0">
                <a:solidFill>
                  <a:srgbClr val="A50021"/>
                </a:solidFill>
                <a:latin typeface="Comic Sans MS" panose="030F0702030302020204" pitchFamily="66" charset="0"/>
              </a:rPr>
              <a:t>μπορεί να γίνει </a:t>
            </a:r>
            <a:r>
              <a:rPr lang="el-GR" b="1" i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δεκτή</a:t>
            </a:r>
            <a:endParaRPr lang="el-GR" dirty="0">
              <a:solidFill>
                <a:srgbClr val="A5002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>
                <a:latin typeface="Comic Sans MS" panose="030F0702030302020204" pitchFamily="66" charset="0"/>
              </a:rPr>
              <a:t>Όπως αναφέρει και ύπατος αρμοστής του ΟΗΕ</a:t>
            </a:r>
            <a:br>
              <a:rPr lang="el-GR" sz="3600" dirty="0">
                <a:latin typeface="Comic Sans MS" panose="030F0702030302020204" pitchFamily="66" charset="0"/>
              </a:rPr>
            </a:br>
            <a:endParaRPr lang="el-GR" sz="3600" dirty="0"/>
          </a:p>
        </p:txBody>
      </p:sp>
    </p:spTree>
    <p:extLst>
      <p:ext uri="{BB962C8B-B14F-4D97-AF65-F5344CB8AC3E}">
        <p14:creationId xmlns:p14="http://schemas.microsoft.com/office/powerpoint/2010/main" val="3257672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>
          <a:xfrm>
            <a:off x="755576" y="5301208"/>
            <a:ext cx="7560840" cy="1152128"/>
          </a:xfrm>
        </p:spPr>
        <p:txBody>
          <a:bodyPr>
            <a:normAutofit fontScale="92500" lnSpcReduction="10000"/>
          </a:bodyPr>
          <a:lstStyle/>
          <a:p>
            <a:r>
              <a:rPr lang="el-GR" sz="4000" dirty="0" smtClean="0">
                <a:latin typeface="Comic Sans MS" panose="030F0702030302020204" pitchFamily="66" charset="0"/>
              </a:rPr>
              <a:t>Σας </a:t>
            </a:r>
            <a:r>
              <a:rPr lang="el-GR" sz="4000" dirty="0">
                <a:latin typeface="Comic Sans MS" panose="030F0702030302020204" pitchFamily="66" charset="0"/>
              </a:rPr>
              <a:t>ευχαριστώ</a:t>
            </a:r>
            <a:br>
              <a:rPr lang="el-GR" sz="4000" dirty="0">
                <a:latin typeface="Comic Sans MS" panose="030F0702030302020204" pitchFamily="66" charset="0"/>
              </a:rPr>
            </a:br>
            <a:r>
              <a:rPr lang="el-GR" sz="4000" dirty="0">
                <a:latin typeface="Comic Sans MS" panose="030F0702030302020204" pitchFamily="66" charset="0"/>
              </a:rPr>
              <a:t>πολύ</a:t>
            </a:r>
          </a:p>
          <a:p>
            <a:endParaRPr lang="el-GR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17000" contrast="7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496943" cy="4879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0938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421013"/>
          </a:xfrm>
        </p:spPr>
        <p:txBody>
          <a:bodyPr numCol="1">
            <a:noAutofit/>
          </a:bodyPr>
          <a:lstStyle/>
          <a:p>
            <a:r>
              <a:rPr lang="el-GR" sz="2200" dirty="0" smtClean="0">
                <a:latin typeface="Comic Sans MS" panose="030F0702030302020204" pitchFamily="66" charset="0"/>
              </a:rPr>
              <a:t>Άρθρο </a:t>
            </a:r>
            <a:r>
              <a:rPr lang="el-GR" sz="2200" dirty="0">
                <a:latin typeface="Comic Sans MS" panose="030F0702030302020204" pitchFamily="66" charset="0"/>
              </a:rPr>
              <a:t>1 Σκοπός</a:t>
            </a:r>
            <a:r>
              <a:rPr lang="en-GB" sz="2200" dirty="0">
                <a:latin typeface="Comic Sans MS" panose="030F0702030302020204" pitchFamily="66" charset="0"/>
              </a:rPr>
              <a:t>	</a:t>
            </a:r>
            <a:endParaRPr lang="el-GR" sz="2200" dirty="0">
              <a:latin typeface="Comic Sans MS" panose="030F0702030302020204" pitchFamily="66" charset="0"/>
            </a:endParaRPr>
          </a:p>
          <a:p>
            <a:r>
              <a:rPr lang="el-GR" sz="2200" dirty="0">
                <a:latin typeface="Comic Sans MS" panose="030F0702030302020204" pitchFamily="66" charset="0"/>
              </a:rPr>
              <a:t>Άρθρο 2 </a:t>
            </a:r>
            <a:r>
              <a:rPr lang="el-GR" sz="2200" dirty="0" smtClean="0">
                <a:latin typeface="Comic Sans MS" panose="030F0702030302020204" pitchFamily="66" charset="0"/>
              </a:rPr>
              <a:t>Ορισμοί</a:t>
            </a:r>
            <a:endParaRPr lang="el-GR" sz="2200" dirty="0">
              <a:latin typeface="Comic Sans MS" panose="030F0702030302020204" pitchFamily="66" charset="0"/>
            </a:endParaRPr>
          </a:p>
          <a:p>
            <a:r>
              <a:rPr lang="el-GR" sz="2200" dirty="0">
                <a:latin typeface="Comic Sans MS" panose="030F0702030302020204" pitchFamily="66" charset="0"/>
              </a:rPr>
              <a:t>Άρθρο 3 Γενικές Αρχές</a:t>
            </a:r>
            <a:r>
              <a:rPr lang="en-GB" sz="2200" dirty="0">
                <a:latin typeface="Comic Sans MS" panose="030F0702030302020204" pitchFamily="66" charset="0"/>
              </a:rPr>
              <a:t>	</a:t>
            </a:r>
            <a:endParaRPr lang="el-GR" sz="2200" dirty="0">
              <a:latin typeface="Comic Sans MS" panose="030F0702030302020204" pitchFamily="66" charset="0"/>
            </a:endParaRPr>
          </a:p>
          <a:p>
            <a:r>
              <a:rPr lang="el-GR" sz="2200" dirty="0">
                <a:latin typeface="Comic Sans MS" panose="030F0702030302020204" pitchFamily="66" charset="0"/>
              </a:rPr>
              <a:t>Άρθρο 4 Γενικές Υποχρεώσεις</a:t>
            </a:r>
            <a:r>
              <a:rPr lang="en-GB" sz="2200" dirty="0">
                <a:latin typeface="Comic Sans MS" panose="030F0702030302020204" pitchFamily="66" charset="0"/>
              </a:rPr>
              <a:t>	</a:t>
            </a:r>
            <a:endParaRPr lang="el-GR" sz="2200" dirty="0">
              <a:latin typeface="Comic Sans MS" panose="030F0702030302020204" pitchFamily="66" charset="0"/>
            </a:endParaRPr>
          </a:p>
          <a:p>
            <a:r>
              <a:rPr lang="el-GR" sz="2200" b="1" dirty="0">
                <a:solidFill>
                  <a:srgbClr val="A50021"/>
                </a:solidFill>
                <a:latin typeface="Comic Sans MS" panose="030F0702030302020204" pitchFamily="66" charset="0"/>
              </a:rPr>
              <a:t>Άρθρο 5 </a:t>
            </a:r>
            <a:r>
              <a:rPr lang="el-GR" sz="2200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Ισότητα</a:t>
            </a:r>
            <a:r>
              <a:rPr lang="en-US" sz="2200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- </a:t>
            </a:r>
            <a:r>
              <a:rPr lang="el-GR" sz="2200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Μη-Διάκριση</a:t>
            </a:r>
            <a:endParaRPr lang="el-GR" sz="2200" b="1" dirty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r>
              <a:rPr lang="el-GR" sz="2200" dirty="0">
                <a:latin typeface="Comic Sans MS" panose="030F0702030302020204" pitchFamily="66" charset="0"/>
              </a:rPr>
              <a:t>Άρθρο 6 Γυναίκες με </a:t>
            </a:r>
            <a:r>
              <a:rPr lang="el-GR" sz="2200" dirty="0" smtClean="0">
                <a:latin typeface="Comic Sans MS" panose="030F0702030302020204" pitchFamily="66" charset="0"/>
              </a:rPr>
              <a:t>Αναπηρί</a:t>
            </a:r>
            <a:r>
              <a:rPr lang="el-GR" sz="2200" dirty="0">
                <a:latin typeface="Comic Sans MS" panose="030F0702030302020204" pitchFamily="66" charset="0"/>
              </a:rPr>
              <a:t>α</a:t>
            </a:r>
          </a:p>
          <a:p>
            <a:r>
              <a:rPr lang="el-GR" sz="2200" dirty="0">
                <a:latin typeface="Comic Sans MS" panose="030F0702030302020204" pitchFamily="66" charset="0"/>
              </a:rPr>
              <a:t>Άρθρο 7 Παιδιά με Αναπηρία</a:t>
            </a:r>
            <a:r>
              <a:rPr lang="en-GB" sz="2200" dirty="0">
                <a:latin typeface="Comic Sans MS" panose="030F0702030302020204" pitchFamily="66" charset="0"/>
              </a:rPr>
              <a:t>	</a:t>
            </a:r>
            <a:endParaRPr lang="el-GR" sz="2200" dirty="0">
              <a:latin typeface="Comic Sans MS" panose="030F0702030302020204" pitchFamily="66" charset="0"/>
            </a:endParaRPr>
          </a:p>
          <a:p>
            <a:r>
              <a:rPr lang="el-GR" sz="2200" dirty="0">
                <a:latin typeface="Comic Sans MS" panose="030F0702030302020204" pitchFamily="66" charset="0"/>
              </a:rPr>
              <a:t>Άρθρο 8 Ευαισθητοποίηση</a:t>
            </a:r>
            <a:r>
              <a:rPr lang="en-GB" sz="2200" dirty="0">
                <a:latin typeface="Comic Sans MS" panose="030F0702030302020204" pitchFamily="66" charset="0"/>
              </a:rPr>
              <a:t>	</a:t>
            </a:r>
            <a:endParaRPr lang="el-GR" sz="2200" dirty="0">
              <a:latin typeface="Comic Sans MS" panose="030F0702030302020204" pitchFamily="66" charset="0"/>
            </a:endParaRPr>
          </a:p>
          <a:p>
            <a:r>
              <a:rPr lang="el-GR" sz="2200" dirty="0">
                <a:latin typeface="Comic Sans MS" panose="030F0702030302020204" pitchFamily="66" charset="0"/>
              </a:rPr>
              <a:t>Άρθρο 9 Προσβασιμότητα</a:t>
            </a:r>
            <a:r>
              <a:rPr lang="en-GB" sz="2200" dirty="0">
                <a:latin typeface="Comic Sans MS" panose="030F0702030302020204" pitchFamily="66" charset="0"/>
              </a:rPr>
              <a:t>	</a:t>
            </a:r>
            <a:endParaRPr lang="el-GR" sz="2200" dirty="0">
              <a:latin typeface="Comic Sans MS" panose="030F0702030302020204" pitchFamily="66" charset="0"/>
            </a:endParaRPr>
          </a:p>
          <a:p>
            <a:r>
              <a:rPr lang="el-GR" sz="2200" b="1" dirty="0">
                <a:solidFill>
                  <a:srgbClr val="A50021"/>
                </a:solidFill>
                <a:latin typeface="Comic Sans MS" panose="030F0702030302020204" pitchFamily="66" charset="0"/>
              </a:rPr>
              <a:t>Άρθρο 10 Δικαίωμα στη ζωή</a:t>
            </a:r>
            <a:r>
              <a:rPr lang="en-GB" sz="2200" dirty="0">
                <a:latin typeface="Comic Sans MS" panose="030F0702030302020204" pitchFamily="66" charset="0"/>
              </a:rPr>
              <a:t>	</a:t>
            </a:r>
            <a:endParaRPr lang="el-GR" sz="2200" dirty="0">
              <a:latin typeface="Comic Sans MS" panose="030F0702030302020204" pitchFamily="66" charset="0"/>
            </a:endParaRP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 smtClean="0">
                <a:latin typeface="Comic Sans MS" panose="030F0702030302020204" pitchFamily="66" charset="0"/>
              </a:rPr>
              <a:t>Τα άρθρα</a:t>
            </a:r>
            <a:endParaRPr lang="el-GR" sz="4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10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2060848"/>
            <a:ext cx="7745505" cy="4536503"/>
          </a:xfrm>
        </p:spPr>
        <p:txBody>
          <a:bodyPr numCol="1">
            <a:noAutofit/>
          </a:bodyPr>
          <a:lstStyle/>
          <a:p>
            <a:r>
              <a:rPr lang="el-GR" sz="2000" dirty="0" smtClean="0">
                <a:latin typeface="Comic Sans MS" panose="030F0702030302020204" pitchFamily="66" charset="0"/>
              </a:rPr>
              <a:t>Άρθρο 11 Καταστάσεις κινδύνου και ανθρωπιστικών κρίσεων</a:t>
            </a:r>
          </a:p>
          <a:p>
            <a:r>
              <a:rPr lang="el-GR" sz="2000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Άρθρο 12 Ισότητα  ενώπιον του νόμου</a:t>
            </a:r>
            <a:r>
              <a:rPr lang="en-GB" sz="2000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	</a:t>
            </a:r>
            <a:endParaRPr lang="el-GR" sz="2000" b="1" dirty="0" smtClean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r>
              <a:rPr lang="el-GR" sz="2000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Άρθρο 13 Πρόσβαση στη δικαιοσύνη</a:t>
            </a:r>
            <a:r>
              <a:rPr lang="en-GB" sz="2000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	</a:t>
            </a:r>
            <a:endParaRPr lang="el-GR" sz="2000" b="1" dirty="0" smtClean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r>
              <a:rPr lang="el-GR" sz="2000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Άρθρο 14 Ελευθερία και ασφάλεια του ατόμου</a:t>
            </a:r>
            <a:r>
              <a:rPr lang="en-GB" sz="2000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	</a:t>
            </a:r>
            <a:endParaRPr lang="el-GR" sz="2000" b="1" dirty="0" smtClean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r>
              <a:rPr lang="el-GR" sz="2000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Άρθρο 15 Απαλλαγή από βασανιστήρια ή σκληρή, απάνθρωπη ή ταπεινωτική μεταχείριση ή τιμωρία</a:t>
            </a:r>
            <a:r>
              <a:rPr lang="en-GB" sz="2000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	</a:t>
            </a:r>
            <a:endParaRPr lang="el-GR" sz="2000" b="1" dirty="0" smtClean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r>
              <a:rPr lang="el-GR" sz="2000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Άρθρο 16 Απαλλαγή από την εκμετάλλευση, τη βία και την κακομεταχείριση</a:t>
            </a:r>
          </a:p>
          <a:p>
            <a:r>
              <a:rPr lang="el-GR" sz="2000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Άρθρο 17 Προστασία της ακεραιότητας του ατόμου</a:t>
            </a:r>
            <a:r>
              <a:rPr lang="en-GB" sz="2000" b="1" dirty="0" smtClean="0">
                <a:latin typeface="Comic Sans MS" panose="030F0702030302020204" pitchFamily="66" charset="0"/>
              </a:rPr>
              <a:t>	</a:t>
            </a:r>
            <a:endParaRPr lang="el-GR" sz="2000" b="1" dirty="0" smtClean="0">
              <a:latin typeface="Comic Sans MS" panose="030F0702030302020204" pitchFamily="66" charset="0"/>
            </a:endParaRPr>
          </a:p>
          <a:p>
            <a:r>
              <a:rPr lang="el-GR" sz="2000" dirty="0" smtClean="0">
                <a:latin typeface="Comic Sans MS" panose="030F0702030302020204" pitchFamily="66" charset="0"/>
              </a:rPr>
              <a:t>Άρθρο 18 Ελευθερία μετακίνησης και ιθαγένειας</a:t>
            </a:r>
          </a:p>
          <a:p>
            <a:r>
              <a:rPr lang="el-GR" sz="2000" dirty="0" smtClean="0">
                <a:latin typeface="Comic Sans MS" panose="030F0702030302020204" pitchFamily="66" charset="0"/>
              </a:rPr>
              <a:t>Άρθρο 19 Ανεξάρτητη διαβίωση και ένταξη στην κοινωνία</a:t>
            </a:r>
            <a:r>
              <a:rPr lang="en-GB" sz="2000" dirty="0" smtClean="0">
                <a:latin typeface="Comic Sans MS" panose="030F0702030302020204" pitchFamily="66" charset="0"/>
              </a:rPr>
              <a:t>	</a:t>
            </a:r>
            <a:endParaRPr lang="el-GR" sz="2000" dirty="0" smtClean="0">
              <a:latin typeface="Comic Sans MS" panose="030F0702030302020204" pitchFamily="66" charset="0"/>
            </a:endParaRPr>
          </a:p>
          <a:p>
            <a:r>
              <a:rPr lang="el-GR" sz="2000" dirty="0" smtClean="0">
                <a:latin typeface="Comic Sans MS" panose="030F0702030302020204" pitchFamily="66" charset="0"/>
              </a:rPr>
              <a:t>Άρθρο 20 Κινητικότητα του ατόμου </a:t>
            </a:r>
          </a:p>
          <a:p>
            <a:pPr marL="0" indent="0">
              <a:buNone/>
            </a:pPr>
            <a:r>
              <a:rPr lang="en-GB" sz="1800" b="1" dirty="0">
                <a:latin typeface="Comic Sans MS" panose="030F0702030302020204" pitchFamily="66" charset="0"/>
              </a:rPr>
              <a:t>	</a:t>
            </a:r>
            <a:endParaRPr lang="el-GR" sz="1800" b="1" dirty="0">
              <a:latin typeface="Comic Sans MS" panose="030F0702030302020204" pitchFamily="66" charset="0"/>
            </a:endParaRPr>
          </a:p>
          <a:p>
            <a:endParaRPr lang="el-GR" sz="1800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latin typeface="Comic Sans MS" panose="030F0702030302020204" pitchFamily="66" charset="0"/>
              </a:rPr>
              <a:t>Τα άρθρα</a:t>
            </a:r>
          </a:p>
        </p:txBody>
      </p:sp>
    </p:spTree>
    <p:extLst>
      <p:ext uri="{BB962C8B-B14F-4D97-AF65-F5344CB8AC3E}">
        <p14:creationId xmlns:p14="http://schemas.microsoft.com/office/powerpoint/2010/main" val="172462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421013"/>
          </a:xfrm>
        </p:spPr>
        <p:txBody>
          <a:bodyPr>
            <a:normAutofit fontScale="92500" lnSpcReduction="10000"/>
          </a:bodyPr>
          <a:lstStyle/>
          <a:p>
            <a:r>
              <a:rPr lang="el-GR" dirty="0">
                <a:latin typeface="Comic Sans MS" panose="030F0702030302020204" pitchFamily="66" charset="0"/>
              </a:rPr>
              <a:t>Άρθρο 21 Ελευθερία της έκφρασης και της γνώμης και πρόσβαση στην πληροφορία</a:t>
            </a:r>
            <a:r>
              <a:rPr lang="en-GB" b="1" dirty="0">
                <a:latin typeface="Comic Sans MS" panose="030F0702030302020204" pitchFamily="66" charset="0"/>
              </a:rPr>
              <a:t>	</a:t>
            </a:r>
            <a:endParaRPr lang="el-GR" b="1" dirty="0">
              <a:latin typeface="Comic Sans MS" panose="030F0702030302020204" pitchFamily="66" charset="0"/>
            </a:endParaRPr>
          </a:p>
          <a:p>
            <a:r>
              <a:rPr lang="el-GR" b="1" dirty="0">
                <a:latin typeface="Comic Sans MS" panose="030F0702030302020204" pitchFamily="66" charset="0"/>
              </a:rPr>
              <a:t>Άρθρο 22 Σεβασμός της ιδιωτικής ζωής</a:t>
            </a:r>
            <a:r>
              <a:rPr lang="en-GB" b="1" dirty="0">
                <a:latin typeface="Comic Sans MS" panose="030F0702030302020204" pitchFamily="66" charset="0"/>
              </a:rPr>
              <a:t>	</a:t>
            </a:r>
            <a:endParaRPr lang="el-GR" b="1" dirty="0">
              <a:latin typeface="Comic Sans MS" panose="030F0702030302020204" pitchFamily="66" charset="0"/>
            </a:endParaRPr>
          </a:p>
          <a:p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Άρθρο 23 Σεβασμός της κατοικίας και της </a:t>
            </a:r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οικογένειας</a:t>
            </a:r>
            <a:endParaRPr lang="el-GR" b="1" dirty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Άρθρο 24 Εκπαίδευση</a:t>
            </a:r>
            <a:r>
              <a:rPr lang="en-GB" b="1" dirty="0">
                <a:solidFill>
                  <a:srgbClr val="A50021"/>
                </a:solidFill>
                <a:latin typeface="Comic Sans MS" panose="030F0702030302020204" pitchFamily="66" charset="0"/>
              </a:rPr>
              <a:t>	</a:t>
            </a:r>
            <a:endParaRPr lang="el-GR" b="1" dirty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Άρθρο 26 Αποκατάσταση και επανάκτηση</a:t>
            </a:r>
            <a:r>
              <a:rPr lang="en-GB" b="1" dirty="0">
                <a:solidFill>
                  <a:srgbClr val="A50021"/>
                </a:solidFill>
                <a:latin typeface="Comic Sans MS" panose="030F0702030302020204" pitchFamily="66" charset="0"/>
              </a:rPr>
              <a:t>	</a:t>
            </a:r>
            <a:endParaRPr lang="el-GR" b="1" dirty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Άρθρο 27 Εργασία και Απασχόληση</a:t>
            </a:r>
            <a:r>
              <a:rPr lang="en-GB" b="1" dirty="0">
                <a:solidFill>
                  <a:srgbClr val="A50021"/>
                </a:solidFill>
                <a:latin typeface="Comic Sans MS" panose="030F0702030302020204" pitchFamily="66" charset="0"/>
              </a:rPr>
              <a:t>	</a:t>
            </a:r>
            <a:endParaRPr lang="el-GR" b="1" dirty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Άρθρο 28 Ανεκτό βιοτικό επίπεδο και κοινωνική προστασία</a:t>
            </a:r>
          </a:p>
          <a:p>
            <a:r>
              <a:rPr lang="el-GR" dirty="0">
                <a:latin typeface="Comic Sans MS" panose="030F0702030302020204" pitchFamily="66" charset="0"/>
              </a:rPr>
              <a:t>Άρθρο 29 Συμμετοχή στην πολιτική και δημόσια ζωή</a:t>
            </a:r>
            <a:r>
              <a:rPr lang="en-GB" dirty="0">
                <a:latin typeface="Comic Sans MS" panose="030F0702030302020204" pitchFamily="66" charset="0"/>
              </a:rPr>
              <a:t>	</a:t>
            </a:r>
            <a:endParaRPr lang="el-GR" dirty="0">
              <a:latin typeface="Comic Sans MS" panose="030F0702030302020204" pitchFamily="66" charset="0"/>
            </a:endParaRPr>
          </a:p>
          <a:p>
            <a:r>
              <a:rPr lang="el-GR" dirty="0">
                <a:latin typeface="Comic Sans MS" panose="030F0702030302020204" pitchFamily="66" charset="0"/>
              </a:rPr>
              <a:t>Άρθρο 30 Συμμετοχή στην πολιτιστική ζωή, την αναψυχή, τον ελεύθερο χρόνο και τον αθλητισμό</a:t>
            </a:r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latin typeface="Comic Sans MS" panose="030F0702030302020204" pitchFamily="66" charset="0"/>
              </a:rPr>
              <a:t>Τα άρθρα</a:t>
            </a:r>
          </a:p>
        </p:txBody>
      </p:sp>
    </p:spTree>
    <p:extLst>
      <p:ext uri="{BB962C8B-B14F-4D97-AF65-F5344CB8AC3E}">
        <p14:creationId xmlns:p14="http://schemas.microsoft.com/office/powerpoint/2010/main" val="274558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349005"/>
          </a:xfrm>
        </p:spPr>
        <p:txBody>
          <a:bodyPr numCol="1">
            <a:normAutofit lnSpcReduction="10000"/>
          </a:bodyPr>
          <a:lstStyle/>
          <a:p>
            <a:r>
              <a:rPr lang="el-GR" sz="2200" dirty="0">
                <a:latin typeface="Comic Sans MS" panose="030F0702030302020204" pitchFamily="66" charset="0"/>
              </a:rPr>
              <a:t>Άρθρο 31 Στατιστικές και συγκέντρωση δεδομένων</a:t>
            </a:r>
          </a:p>
          <a:p>
            <a:r>
              <a:rPr lang="el-GR" sz="2200" dirty="0">
                <a:latin typeface="Comic Sans MS" panose="030F0702030302020204" pitchFamily="66" charset="0"/>
              </a:rPr>
              <a:t>Άρθρο 32 Διεθνής Συνεργασία</a:t>
            </a:r>
          </a:p>
          <a:p>
            <a:r>
              <a:rPr lang="el-GR" sz="2200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Άρθρο </a:t>
            </a:r>
            <a:r>
              <a:rPr lang="el-GR" sz="2200" b="1" dirty="0">
                <a:solidFill>
                  <a:srgbClr val="A50021"/>
                </a:solidFill>
                <a:latin typeface="Comic Sans MS" panose="030F0702030302020204" pitchFamily="66" charset="0"/>
              </a:rPr>
              <a:t>33 Εθνική εφαρμογή και παρακολούθηση</a:t>
            </a:r>
            <a:r>
              <a:rPr lang="en-GB" sz="2200" dirty="0">
                <a:solidFill>
                  <a:srgbClr val="A50021"/>
                </a:solidFill>
                <a:latin typeface="Comic Sans MS" panose="030F0702030302020204" pitchFamily="66" charset="0"/>
              </a:rPr>
              <a:t>	</a:t>
            </a:r>
            <a:endParaRPr lang="el-GR" sz="2200" dirty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r>
              <a:rPr lang="el-GR" sz="2200" b="1" dirty="0">
                <a:solidFill>
                  <a:srgbClr val="A50021"/>
                </a:solidFill>
                <a:latin typeface="Comic Sans MS" panose="030F0702030302020204" pitchFamily="66" charset="0"/>
              </a:rPr>
              <a:t>Άρθρο 34 Επιτροπή για τα δικαιώματα των Ατόμων με Αναπηρίες</a:t>
            </a:r>
            <a:endParaRPr lang="el-GR" sz="2200" dirty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r>
              <a:rPr lang="el-GR" sz="2200" b="1" dirty="0">
                <a:solidFill>
                  <a:srgbClr val="A50021"/>
                </a:solidFill>
                <a:latin typeface="Comic Sans MS" panose="030F0702030302020204" pitchFamily="66" charset="0"/>
              </a:rPr>
              <a:t>Άρθρο 35 Εκθέσεις από τα Συμβαλλόμενα Κράτη</a:t>
            </a:r>
            <a:r>
              <a:rPr lang="en-GB" sz="2200" dirty="0">
                <a:solidFill>
                  <a:srgbClr val="A50021"/>
                </a:solidFill>
                <a:latin typeface="Comic Sans MS" panose="030F0702030302020204" pitchFamily="66" charset="0"/>
              </a:rPr>
              <a:t>	</a:t>
            </a:r>
            <a:endParaRPr lang="el-GR" sz="2200" dirty="0">
              <a:solidFill>
                <a:srgbClr val="A50021"/>
              </a:solidFill>
              <a:latin typeface="Comic Sans MS" panose="030F0702030302020204" pitchFamily="66" charset="0"/>
            </a:endParaRPr>
          </a:p>
          <a:p>
            <a:r>
              <a:rPr lang="el-GR" sz="2200" dirty="0">
                <a:latin typeface="Comic Sans MS" panose="030F0702030302020204" pitchFamily="66" charset="0"/>
              </a:rPr>
              <a:t>Άρθρο 36 Εξέταση των εκθέσεων</a:t>
            </a:r>
            <a:r>
              <a:rPr lang="en-GB" sz="2200" dirty="0">
                <a:latin typeface="Comic Sans MS" panose="030F0702030302020204" pitchFamily="66" charset="0"/>
              </a:rPr>
              <a:t>	</a:t>
            </a:r>
            <a:endParaRPr lang="el-GR" sz="2200" dirty="0">
              <a:latin typeface="Comic Sans MS" panose="030F0702030302020204" pitchFamily="66" charset="0"/>
            </a:endParaRPr>
          </a:p>
          <a:p>
            <a:r>
              <a:rPr lang="el-GR" sz="2200" dirty="0">
                <a:latin typeface="Comic Sans MS" panose="030F0702030302020204" pitchFamily="66" charset="0"/>
              </a:rPr>
              <a:t>Άρθρο 37 Συνεργασία μεταξύ των Συμβαλλόμενων Κρατών και της Επιτροπής</a:t>
            </a:r>
            <a:r>
              <a:rPr lang="en-GB" sz="2200" dirty="0">
                <a:latin typeface="Comic Sans MS" panose="030F0702030302020204" pitchFamily="66" charset="0"/>
              </a:rPr>
              <a:t>	</a:t>
            </a:r>
            <a:endParaRPr lang="el-GR" sz="2200" dirty="0">
              <a:latin typeface="Comic Sans MS" panose="030F0702030302020204" pitchFamily="66" charset="0"/>
            </a:endParaRPr>
          </a:p>
          <a:p>
            <a:r>
              <a:rPr lang="el-GR" sz="2200" dirty="0">
                <a:latin typeface="Comic Sans MS" panose="030F0702030302020204" pitchFamily="66" charset="0"/>
              </a:rPr>
              <a:t>Άρθρο 38 Σχέση της Επιτροπής με άλλους </a:t>
            </a:r>
            <a:r>
              <a:rPr lang="el-GR" sz="2200" dirty="0" smtClean="0">
                <a:latin typeface="Comic Sans MS" panose="030F0702030302020204" pitchFamily="66" charset="0"/>
              </a:rPr>
              <a:t>φορείς</a:t>
            </a:r>
          </a:p>
          <a:p>
            <a:r>
              <a:rPr lang="el-GR" sz="2000" dirty="0">
                <a:latin typeface="Comic Sans MS" panose="030F0702030302020204" pitchFamily="66" charset="0"/>
              </a:rPr>
              <a:t>Άρθρο 39  Έκθεση της Επιτροπής</a:t>
            </a:r>
            <a:r>
              <a:rPr lang="en-GB" sz="2000" dirty="0">
                <a:latin typeface="Comic Sans MS" panose="030F0702030302020204" pitchFamily="66" charset="0"/>
              </a:rPr>
              <a:t>	</a:t>
            </a:r>
            <a:endParaRPr lang="el-GR" sz="2000" dirty="0">
              <a:latin typeface="Comic Sans MS" panose="030F0702030302020204" pitchFamily="66" charset="0"/>
            </a:endParaRPr>
          </a:p>
          <a:p>
            <a:r>
              <a:rPr lang="el-GR" sz="2000" dirty="0">
                <a:latin typeface="Comic Sans MS" panose="030F0702030302020204" pitchFamily="66" charset="0"/>
              </a:rPr>
              <a:t>Άρθρο 40 Διάσκεψη των Συμβαλλόμενων Κρατών</a:t>
            </a:r>
            <a:r>
              <a:rPr lang="en-GB" sz="2000" dirty="0">
                <a:latin typeface="Comic Sans MS" panose="030F0702030302020204" pitchFamily="66" charset="0"/>
              </a:rPr>
              <a:t>	</a:t>
            </a:r>
            <a:endParaRPr lang="el-GR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l-GR" sz="2200" dirty="0">
              <a:latin typeface="Comic Sans MS" panose="030F0702030302020204" pitchFamily="66" charset="0"/>
            </a:endParaRPr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latin typeface="Comic Sans MS" panose="030F0702030302020204" pitchFamily="66" charset="0"/>
              </a:rPr>
              <a:t>Τα άρθρα</a:t>
            </a:r>
          </a:p>
        </p:txBody>
      </p:sp>
    </p:spTree>
    <p:extLst>
      <p:ext uri="{BB962C8B-B14F-4D97-AF65-F5344CB8AC3E}">
        <p14:creationId xmlns:p14="http://schemas.microsoft.com/office/powerpoint/2010/main" val="348837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>
                <a:latin typeface="Comic Sans MS" panose="030F0702030302020204" pitchFamily="66" charset="0"/>
              </a:rPr>
              <a:t>Άρθρο </a:t>
            </a:r>
            <a:r>
              <a:rPr lang="el-GR" dirty="0">
                <a:latin typeface="Comic Sans MS" panose="030F0702030302020204" pitchFamily="66" charset="0"/>
              </a:rPr>
              <a:t>41 Θεματοφύλακας</a:t>
            </a:r>
            <a:r>
              <a:rPr lang="en-GB" dirty="0">
                <a:latin typeface="Comic Sans MS" panose="030F0702030302020204" pitchFamily="66" charset="0"/>
              </a:rPr>
              <a:t>	</a:t>
            </a:r>
            <a:endParaRPr lang="el-GR" dirty="0" smtClean="0">
              <a:latin typeface="Comic Sans MS" panose="030F0702030302020204" pitchFamily="66" charset="0"/>
            </a:endParaRPr>
          </a:p>
          <a:p>
            <a:r>
              <a:rPr lang="el-GR" dirty="0" smtClean="0">
                <a:latin typeface="Comic Sans MS" panose="030F0702030302020204" pitchFamily="66" charset="0"/>
              </a:rPr>
              <a:t>Άρθρο </a:t>
            </a:r>
            <a:r>
              <a:rPr lang="el-GR" dirty="0">
                <a:latin typeface="Comic Sans MS" panose="030F0702030302020204" pitchFamily="66" charset="0"/>
              </a:rPr>
              <a:t>42 Υπογραφή</a:t>
            </a:r>
            <a:r>
              <a:rPr lang="en-GB" dirty="0">
                <a:latin typeface="Comic Sans MS" panose="030F0702030302020204" pitchFamily="66" charset="0"/>
              </a:rPr>
              <a:t>	</a:t>
            </a:r>
            <a:endParaRPr lang="el-GR" dirty="0">
              <a:latin typeface="Comic Sans MS" panose="030F0702030302020204" pitchFamily="66" charset="0"/>
            </a:endParaRPr>
          </a:p>
          <a:p>
            <a:r>
              <a:rPr lang="el-GR" dirty="0">
                <a:latin typeface="Comic Sans MS" panose="030F0702030302020204" pitchFamily="66" charset="0"/>
              </a:rPr>
              <a:t>Άρθρο 43 Συγκατάθεση για δέσμευση</a:t>
            </a:r>
            <a:r>
              <a:rPr lang="en-GB" dirty="0">
                <a:latin typeface="Comic Sans MS" panose="030F0702030302020204" pitchFamily="66" charset="0"/>
              </a:rPr>
              <a:t>	</a:t>
            </a:r>
            <a:endParaRPr lang="el-GR" dirty="0">
              <a:latin typeface="Comic Sans MS" panose="030F0702030302020204" pitchFamily="66" charset="0"/>
            </a:endParaRPr>
          </a:p>
          <a:p>
            <a:r>
              <a:rPr lang="el-GR" dirty="0">
                <a:latin typeface="Comic Sans MS" panose="030F0702030302020204" pitchFamily="66" charset="0"/>
              </a:rPr>
              <a:t>Άρθρο 44 Περιφερειακοί οργανισμοί ενοποίησης</a:t>
            </a:r>
            <a:r>
              <a:rPr lang="en-GB" dirty="0">
                <a:latin typeface="Comic Sans MS" panose="030F0702030302020204" pitchFamily="66" charset="0"/>
              </a:rPr>
              <a:t>	</a:t>
            </a:r>
            <a:endParaRPr lang="el-GR" dirty="0">
              <a:latin typeface="Comic Sans MS" panose="030F0702030302020204" pitchFamily="66" charset="0"/>
            </a:endParaRPr>
          </a:p>
          <a:p>
            <a:r>
              <a:rPr lang="el-GR" dirty="0">
                <a:latin typeface="Comic Sans MS" panose="030F0702030302020204" pitchFamily="66" charset="0"/>
              </a:rPr>
              <a:t>Άρθρο 45 Έναρξη ισχύος</a:t>
            </a:r>
            <a:r>
              <a:rPr lang="en-GB" dirty="0">
                <a:latin typeface="Comic Sans MS" panose="030F0702030302020204" pitchFamily="66" charset="0"/>
              </a:rPr>
              <a:t>	</a:t>
            </a:r>
            <a:endParaRPr lang="el-GR" dirty="0">
              <a:latin typeface="Comic Sans MS" panose="030F0702030302020204" pitchFamily="66" charset="0"/>
            </a:endParaRPr>
          </a:p>
          <a:p>
            <a:r>
              <a:rPr lang="el-GR" dirty="0">
                <a:latin typeface="Comic Sans MS" panose="030F0702030302020204" pitchFamily="66" charset="0"/>
              </a:rPr>
              <a:t>Άρθρο 46 Επιφυλάξεις</a:t>
            </a:r>
            <a:r>
              <a:rPr lang="en-GB" dirty="0">
                <a:latin typeface="Comic Sans MS" panose="030F0702030302020204" pitchFamily="66" charset="0"/>
              </a:rPr>
              <a:t>	</a:t>
            </a:r>
            <a:endParaRPr lang="el-GR" dirty="0">
              <a:latin typeface="Comic Sans MS" panose="030F0702030302020204" pitchFamily="66" charset="0"/>
            </a:endParaRPr>
          </a:p>
          <a:p>
            <a:r>
              <a:rPr lang="el-GR" dirty="0">
                <a:latin typeface="Comic Sans MS" panose="030F0702030302020204" pitchFamily="66" charset="0"/>
              </a:rPr>
              <a:t>Άρθρο 47 Τροποποιήσεις</a:t>
            </a:r>
            <a:r>
              <a:rPr lang="en-GB" dirty="0">
                <a:latin typeface="Comic Sans MS" panose="030F0702030302020204" pitchFamily="66" charset="0"/>
              </a:rPr>
              <a:t>	</a:t>
            </a:r>
            <a:endParaRPr lang="el-GR" dirty="0">
              <a:latin typeface="Comic Sans MS" panose="030F0702030302020204" pitchFamily="66" charset="0"/>
            </a:endParaRPr>
          </a:p>
          <a:p>
            <a:r>
              <a:rPr lang="el-GR" dirty="0">
                <a:latin typeface="Comic Sans MS" panose="030F0702030302020204" pitchFamily="66" charset="0"/>
              </a:rPr>
              <a:t>Άρθρο 48 Καταγγελία</a:t>
            </a:r>
            <a:r>
              <a:rPr lang="en-GB" dirty="0">
                <a:latin typeface="Comic Sans MS" panose="030F0702030302020204" pitchFamily="66" charset="0"/>
              </a:rPr>
              <a:t>	</a:t>
            </a:r>
            <a:endParaRPr lang="el-GR" dirty="0">
              <a:latin typeface="Comic Sans MS" panose="030F0702030302020204" pitchFamily="66" charset="0"/>
            </a:endParaRPr>
          </a:p>
          <a:p>
            <a:r>
              <a:rPr lang="el-GR" dirty="0">
                <a:latin typeface="Comic Sans MS" panose="030F0702030302020204" pitchFamily="66" charset="0"/>
              </a:rPr>
              <a:t>Άρθρο 49 Προσιτή μορφή</a:t>
            </a:r>
            <a:r>
              <a:rPr lang="en-GB" dirty="0">
                <a:latin typeface="Comic Sans MS" panose="030F0702030302020204" pitchFamily="66" charset="0"/>
              </a:rPr>
              <a:t>	</a:t>
            </a:r>
            <a:endParaRPr lang="el-GR" dirty="0">
              <a:latin typeface="Comic Sans MS" panose="030F0702030302020204" pitchFamily="66" charset="0"/>
            </a:endParaRPr>
          </a:p>
          <a:p>
            <a:r>
              <a:rPr lang="el-GR" dirty="0">
                <a:latin typeface="Comic Sans MS" panose="030F0702030302020204" pitchFamily="66" charset="0"/>
              </a:rPr>
              <a:t>Άρθρο 50 Αυθεντικά κείμενα</a:t>
            </a:r>
            <a:r>
              <a:rPr lang="en-GB" dirty="0">
                <a:latin typeface="Comic Sans MS" panose="030F0702030302020204" pitchFamily="66" charset="0"/>
              </a:rPr>
              <a:t>	</a:t>
            </a:r>
            <a:endParaRPr lang="el-GR" dirty="0">
              <a:latin typeface="Comic Sans MS" panose="030F0702030302020204" pitchFamily="66" charset="0"/>
            </a:endParaRPr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>
                <a:solidFill>
                  <a:srgbClr val="A50021"/>
                </a:solidFill>
                <a:latin typeface="Comic Sans MS" panose="030F0702030302020204" pitchFamily="66" charset="0"/>
              </a:rPr>
              <a:t>Τα άρθρα</a:t>
            </a:r>
          </a:p>
        </p:txBody>
      </p:sp>
    </p:spTree>
    <p:extLst>
      <p:ext uri="{BB962C8B-B14F-4D97-AF65-F5344CB8AC3E}">
        <p14:creationId xmlns:p14="http://schemas.microsoft.com/office/powerpoint/2010/main" val="4273403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l-GR" dirty="0">
                <a:latin typeface="Comic Sans MS" panose="030F0702030302020204" pitchFamily="66" charset="0"/>
              </a:rPr>
              <a:t>Η </a:t>
            </a:r>
            <a:r>
              <a:rPr lang="en-US" dirty="0">
                <a:latin typeface="Comic Sans MS" panose="030F0702030302020204" pitchFamily="66" charset="0"/>
              </a:rPr>
              <a:t>CRPD </a:t>
            </a:r>
            <a:endParaRPr lang="el-GR" dirty="0" smtClean="0">
              <a:latin typeface="Comic Sans MS" panose="030F0702030302020204" pitchFamily="66" charset="0"/>
            </a:endParaRPr>
          </a:p>
          <a:p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δεν </a:t>
            </a:r>
            <a:r>
              <a:rPr lang="el-GR" b="1" dirty="0">
                <a:solidFill>
                  <a:srgbClr val="A50021"/>
                </a:solidFill>
                <a:latin typeface="Comic Sans MS" panose="030F0702030302020204" pitchFamily="66" charset="0"/>
              </a:rPr>
              <a:t>κατοχυρώνει </a:t>
            </a:r>
            <a:r>
              <a:rPr lang="el-GR" dirty="0">
                <a:latin typeface="Comic Sans MS" panose="030F0702030302020204" pitchFamily="66" charset="0"/>
              </a:rPr>
              <a:t>νέα </a:t>
            </a:r>
            <a:r>
              <a:rPr lang="el-GR" dirty="0" smtClean="0">
                <a:latin typeface="Comic Sans MS" panose="030F0702030302020204" pitchFamily="66" charset="0"/>
              </a:rPr>
              <a:t>δικαιώματα</a:t>
            </a:r>
          </a:p>
          <a:p>
            <a:r>
              <a:rPr lang="el-GR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α</a:t>
            </a:r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ναδιατυπώνει</a:t>
            </a:r>
            <a:r>
              <a:rPr lang="el-GR" dirty="0" smtClean="0">
                <a:latin typeface="Comic Sans MS" panose="030F0702030302020204" pitchFamily="66" charset="0"/>
              </a:rPr>
              <a:t> </a:t>
            </a:r>
            <a:r>
              <a:rPr lang="el-GR" dirty="0">
                <a:latin typeface="Comic Sans MS" panose="030F0702030302020204" pitchFamily="66" charset="0"/>
              </a:rPr>
              <a:t>θεμελιώδη δικαιώματα υπό την ιδιαίτερη οπτική της αναπηρίας </a:t>
            </a:r>
            <a:r>
              <a:rPr lang="el-GR" dirty="0" smtClean="0">
                <a:latin typeface="Comic Sans MS" panose="030F0702030302020204" pitchFamily="66" charset="0"/>
              </a:rPr>
              <a:t>και </a:t>
            </a:r>
          </a:p>
          <a:p>
            <a:r>
              <a:rPr lang="el-GR" b="1" dirty="0" smtClean="0">
                <a:solidFill>
                  <a:srgbClr val="A50021"/>
                </a:solidFill>
                <a:latin typeface="Comic Sans MS" panose="030F0702030302020204" pitchFamily="66" charset="0"/>
              </a:rPr>
              <a:t>οριοθετεί </a:t>
            </a:r>
            <a:r>
              <a:rPr lang="el-GR" dirty="0">
                <a:latin typeface="Comic Sans MS" panose="030F0702030302020204" pitchFamily="66" charset="0"/>
              </a:rPr>
              <a:t>τη μετάβαση από</a:t>
            </a:r>
            <a:r>
              <a:rPr lang="el-GR" b="1" dirty="0">
                <a:latin typeface="Comic Sans MS" panose="030F0702030302020204" pitchFamily="66" charset="0"/>
              </a:rPr>
              <a:t> </a:t>
            </a:r>
            <a:r>
              <a:rPr lang="el-GR" dirty="0">
                <a:latin typeface="Comic Sans MS" panose="030F0702030302020204" pitchFamily="66" charset="0"/>
              </a:rPr>
              <a:t>κοινωνίες οργανωμένες στη βάση των αναγκών συγκεκριμένων ομάδων σε κοινωνίες ανοιχτές σε όλους τους </a:t>
            </a:r>
            <a:r>
              <a:rPr lang="el-GR" dirty="0" smtClean="0">
                <a:latin typeface="Comic Sans MS" panose="030F0702030302020204" pitchFamily="66" charset="0"/>
              </a:rPr>
              <a:t>πολίτες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sz="4400" dirty="0">
                <a:latin typeface="Comic Sans MS" panose="030F0702030302020204" pitchFamily="66" charset="0"/>
              </a:rPr>
              <a:t>Βασικά στοιχεία </a:t>
            </a:r>
          </a:p>
        </p:txBody>
      </p:sp>
    </p:spTree>
    <p:extLst>
      <p:ext uri="{BB962C8B-B14F-4D97-AF65-F5344CB8AC3E}">
        <p14:creationId xmlns:p14="http://schemas.microsoft.com/office/powerpoint/2010/main" val="50068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Εξώφυλλο">
  <a:themeElements>
    <a:clrScheme name="Τήξη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Εξώφυλλο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Εξώφυλλο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Τήξη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453</TotalTime>
  <Words>1662</Words>
  <Application>Microsoft Office PowerPoint</Application>
  <PresentationFormat>Προβολή στην οθόνη (4:3)</PresentationFormat>
  <Paragraphs>303</Paragraphs>
  <Slides>39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39</vt:i4>
      </vt:variant>
    </vt:vector>
  </HeadingPairs>
  <TitlesOfParts>
    <vt:vector size="40" baseType="lpstr">
      <vt:lpstr>Εξώφυλλο</vt:lpstr>
      <vt:lpstr>Η Διεθνής Σύμβαση  για τα Άτομα με Αναπηρίες  συναντά την ελληνική πραγματικότητα.  Προβληματισμοί και προκλήσεις</vt:lpstr>
      <vt:lpstr>Η Σύμβαση για τα Δικαιώματα των Ατόμων με Αναπηρία</vt:lpstr>
      <vt:lpstr>Λίγα λόγια για τη Σύμβαση</vt:lpstr>
      <vt:lpstr>Τα άρθρα</vt:lpstr>
      <vt:lpstr>Τα άρθρα</vt:lpstr>
      <vt:lpstr>Τα άρθρα</vt:lpstr>
      <vt:lpstr>Τα άρθρα</vt:lpstr>
      <vt:lpstr>Τα άρθρα</vt:lpstr>
      <vt:lpstr>Βασικά στοιχεία </vt:lpstr>
      <vt:lpstr>Ορισμός αναπηρίας</vt:lpstr>
      <vt:lpstr>Βασικά στοιχεία </vt:lpstr>
      <vt:lpstr>Βασικά στοιχεία </vt:lpstr>
      <vt:lpstr>η πρώτη Σύμβαση </vt:lpstr>
      <vt:lpstr>Η συμπερίληψη των κινημάτων </vt:lpstr>
      <vt:lpstr>μηχανισμοί υποστήριξης </vt:lpstr>
      <vt:lpstr>Σε κάθε χώρα χρειάζεται να οριστούν οι παρακάτω μηχανισμοί:  </vt:lpstr>
      <vt:lpstr>Κοινωνικό Μοντέλο</vt:lpstr>
      <vt:lpstr>Κοινωνικό Μοντέλο</vt:lpstr>
      <vt:lpstr>Οι πρώτες αντιρρήσεις….</vt:lpstr>
      <vt:lpstr>ΣΔΑΑ- εισαγωγή  στην ελληνική πραγματικότητα</vt:lpstr>
      <vt:lpstr>η προβληματική γύρω από τη Σύμβαση αφορά κυρίως στα άρθρα:  </vt:lpstr>
      <vt:lpstr>Συνάφεια με καίρια θέματα που άπτονται των δικαιωμάτων των ατόμων με ψυχικές διαταραχές </vt:lpstr>
      <vt:lpstr>Το άρθρο 12  ισότητα απέναντι στο νόμο</vt:lpstr>
      <vt:lpstr>Η δομή του άρθρου </vt:lpstr>
      <vt:lpstr>Η καινοτομία της Σύμβασης</vt:lpstr>
      <vt:lpstr>Παρουσίαση του PowerPoint</vt:lpstr>
      <vt:lpstr>Υπάρχουν δύο κατηγορίες παρεμβάσεων:  </vt:lpstr>
      <vt:lpstr> Μηχανισμοί που αποσκοπούν στην παροχή ατομικής υποστήριξης στο άτομο στη διαδικασία λήψης αποφάσεων  </vt:lpstr>
      <vt:lpstr>  Νομικά εργαλεία που αποσκοπούν να διασφαλίσουν το σεβασμό της βούλησης του ατόμου μέσω εκ των προτέρων σχεδιασμού ή συμφωνιών υποστήριξης </vt:lpstr>
      <vt:lpstr>Η δικαστική συμπαράσταση στην Ελλάδα</vt:lpstr>
      <vt:lpstr>Παρουσίαση του PowerPoint</vt:lpstr>
      <vt:lpstr>Το πρόβλημα….. </vt:lpstr>
      <vt:lpstr>Η λύση……</vt:lpstr>
      <vt:lpstr>Οι πρώτοι προβληματισμοί…</vt:lpstr>
      <vt:lpstr>Οι πρώτοι προβληματισμοί…</vt:lpstr>
      <vt:lpstr>Η Σύμβαση διευρύνει τις διαστάσεις της πολυπλοκότητας για την ενδυνάμωση και την αυτονόμηση των μελών  </vt:lpstr>
      <vt:lpstr>Αντί επιλόγου……..</vt:lpstr>
      <vt:lpstr>Όπως αναφέρει και ύπατος αρμοστής του ΟΗΕ 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Διεθνής Σύμβαση για τα Άτομα με Αναπηρίες συναντά την ελληνική πραγματικότητα. Προβληματισμοί και προκλήσεις</dc:title>
  <dc:creator>Αρσενια-Φιλιππος</dc:creator>
  <cp:lastModifiedBy>NIKI</cp:lastModifiedBy>
  <cp:revision>38</cp:revision>
  <dcterms:created xsi:type="dcterms:W3CDTF">2016-04-10T10:12:05Z</dcterms:created>
  <dcterms:modified xsi:type="dcterms:W3CDTF">2017-06-01T06:29:12Z</dcterms:modified>
</cp:coreProperties>
</file>