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DA56363E-8976-48C9-9920-9DBF3FAE3D90}" type="datetimeFigureOut">
              <a:rPr lang="el-GR" smtClean="0"/>
              <a:t>8/3/2019</a:t>
            </a:fld>
            <a:endParaRPr lang="el-GR" dirty="0"/>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dirty="0"/>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97347E3-53D3-464C-9E40-9B8A7C61B934}" type="slidenum">
              <a:rPr lang="el-GR" smtClean="0"/>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A56363E-8976-48C9-9920-9DBF3FAE3D90}" type="datetimeFigureOut">
              <a:rPr lang="el-GR" smtClean="0"/>
              <a:t>8/3/2019</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097347E3-53D3-464C-9E40-9B8A7C61B934}"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A56363E-8976-48C9-9920-9DBF3FAE3D90}" type="datetimeFigureOut">
              <a:rPr lang="el-GR" smtClean="0"/>
              <a:t>8/3/2019</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097347E3-53D3-464C-9E40-9B8A7C61B934}" type="slidenum">
              <a:rPr lang="el-GR" smtClean="0"/>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DA56363E-8976-48C9-9920-9DBF3FAE3D90}" type="datetimeFigureOut">
              <a:rPr lang="el-GR" smtClean="0"/>
              <a:t>8/3/2019</a:t>
            </a:fld>
            <a:endParaRPr lang="el-GR" dirty="0"/>
          </a:p>
        </p:txBody>
      </p:sp>
      <p:sp>
        <p:nvSpPr>
          <p:cNvPr id="5" name="4 - Θέση υποσέλιδου"/>
          <p:cNvSpPr>
            <a:spLocks noGrp="1"/>
          </p:cNvSpPr>
          <p:nvPr>
            <p:ph type="ftr" sz="quarter" idx="11"/>
          </p:nvPr>
        </p:nvSpPr>
        <p:spPr>
          <a:xfrm>
            <a:off x="457200" y="6480969"/>
            <a:ext cx="4260056" cy="300831"/>
          </a:xfrm>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097347E3-53D3-464C-9E40-9B8A7C61B934}"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ημερομηνίας"/>
          <p:cNvSpPr>
            <a:spLocks noGrp="1"/>
          </p:cNvSpPr>
          <p:nvPr>
            <p:ph type="dt" sz="half" idx="10"/>
          </p:nvPr>
        </p:nvSpPr>
        <p:spPr>
          <a:xfrm>
            <a:off x="6955632" y="6477000"/>
            <a:ext cx="2133600" cy="304800"/>
          </a:xfrm>
        </p:spPr>
        <p:txBody>
          <a:bodyPr/>
          <a:lstStyle/>
          <a:p>
            <a:fld id="{DA56363E-8976-48C9-9920-9DBF3FAE3D90}" type="datetimeFigureOut">
              <a:rPr lang="el-GR" smtClean="0"/>
              <a:t>8/3/2019</a:t>
            </a:fld>
            <a:endParaRPr lang="el-GR" dirty="0"/>
          </a:p>
        </p:txBody>
      </p:sp>
      <p:sp>
        <p:nvSpPr>
          <p:cNvPr id="5" name="4 - Θέση υποσέλιδου"/>
          <p:cNvSpPr>
            <a:spLocks noGrp="1"/>
          </p:cNvSpPr>
          <p:nvPr>
            <p:ph type="ftr" sz="quarter" idx="11"/>
          </p:nvPr>
        </p:nvSpPr>
        <p:spPr>
          <a:xfrm>
            <a:off x="2619376" y="6480969"/>
            <a:ext cx="4260056" cy="300831"/>
          </a:xfrm>
        </p:spPr>
        <p:txBody>
          <a:bodyPr/>
          <a:lstStyle/>
          <a:p>
            <a:endParaRPr lang="el-GR" dirty="0"/>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097347E3-53D3-464C-9E40-9B8A7C61B934}" type="slidenum">
              <a:rPr lang="el-GR" smtClean="0"/>
              <a:t>‹#›</a:t>
            </a:fld>
            <a:endParaRPr lang="el-GR" dirty="0"/>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DA56363E-8976-48C9-9920-9DBF3FAE3D90}" type="datetimeFigureOut">
              <a:rPr lang="el-GR" smtClean="0"/>
              <a:t>8/3/2019</a:t>
            </a:fld>
            <a:endParaRPr lang="el-GR" dirty="0"/>
          </a:p>
        </p:txBody>
      </p:sp>
      <p:sp>
        <p:nvSpPr>
          <p:cNvPr id="6" name="5 - Θέση υποσέλιδου"/>
          <p:cNvSpPr>
            <a:spLocks noGrp="1"/>
          </p:cNvSpPr>
          <p:nvPr>
            <p:ph type="ftr" sz="quarter" idx="11"/>
          </p:nvPr>
        </p:nvSpPr>
        <p:spPr>
          <a:xfrm>
            <a:off x="457200" y="6480969"/>
            <a:ext cx="4260056" cy="301752"/>
          </a:xfrm>
        </p:spPr>
        <p:txBody>
          <a:bodyPr/>
          <a:lstStyle/>
          <a:p>
            <a:endParaRPr lang="el-GR" dirty="0"/>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097347E3-53D3-464C-9E40-9B8A7C61B934}" type="slidenum">
              <a:rPr lang="el-GR" smtClean="0"/>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DA56363E-8976-48C9-9920-9DBF3FAE3D90}" type="datetimeFigureOut">
              <a:rPr lang="el-GR" smtClean="0"/>
              <a:t>8/3/2019</a:t>
            </a:fld>
            <a:endParaRPr lang="el-GR" dirty="0"/>
          </a:p>
        </p:txBody>
      </p:sp>
      <p:sp>
        <p:nvSpPr>
          <p:cNvPr id="8" name="7 - Θέση υποσέλιδου"/>
          <p:cNvSpPr>
            <a:spLocks noGrp="1"/>
          </p:cNvSpPr>
          <p:nvPr>
            <p:ph type="ftr" sz="quarter" idx="11"/>
          </p:nvPr>
        </p:nvSpPr>
        <p:spPr>
          <a:xfrm>
            <a:off x="457200" y="6480969"/>
            <a:ext cx="4261104" cy="301752"/>
          </a:xfrm>
        </p:spPr>
        <p:txBody>
          <a:bodyPr/>
          <a:lstStyle/>
          <a:p>
            <a:endParaRPr lang="el-GR" dirty="0"/>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097347E3-53D3-464C-9E40-9B8A7C61B934}"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DA56363E-8976-48C9-9920-9DBF3FAE3D90}" type="datetimeFigureOut">
              <a:rPr lang="el-GR" smtClean="0"/>
              <a:t>8/3/2019</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097347E3-53D3-464C-9E40-9B8A7C61B934}"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DA56363E-8976-48C9-9920-9DBF3FAE3D90}" type="datetimeFigureOut">
              <a:rPr lang="el-GR" smtClean="0"/>
              <a:t>8/3/2019</a:t>
            </a:fld>
            <a:endParaRPr lang="el-GR" dirty="0"/>
          </a:p>
        </p:txBody>
      </p:sp>
      <p:sp>
        <p:nvSpPr>
          <p:cNvPr id="3" name="2 - Θέση υποσέλιδου"/>
          <p:cNvSpPr>
            <a:spLocks noGrp="1"/>
          </p:cNvSpPr>
          <p:nvPr>
            <p:ph type="ftr" sz="quarter" idx="11"/>
          </p:nvPr>
        </p:nvSpPr>
        <p:spPr>
          <a:xfrm>
            <a:off x="457200" y="6481890"/>
            <a:ext cx="4260056" cy="300831"/>
          </a:xfrm>
        </p:spPr>
        <p:txBody>
          <a:bodyPr/>
          <a:lstStyle/>
          <a:p>
            <a:endParaRPr lang="el-GR" dirty="0"/>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097347E3-53D3-464C-9E40-9B8A7C61B934}"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DA56363E-8976-48C9-9920-9DBF3FAE3D90}" type="datetimeFigureOut">
              <a:rPr lang="el-GR" smtClean="0"/>
              <a:t>8/3/2019</a:t>
            </a:fld>
            <a:endParaRPr lang="el-GR" dirty="0"/>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dirty="0"/>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097347E3-53D3-464C-9E40-9B8A7C61B934}"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DA56363E-8976-48C9-9920-9DBF3FAE3D90}" type="datetimeFigureOut">
              <a:rPr lang="el-GR" smtClean="0"/>
              <a:t>8/3/2019</a:t>
            </a:fld>
            <a:endParaRPr lang="el-GR" dirty="0"/>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dirty="0"/>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097347E3-53D3-464C-9E40-9B8A7C61B934}" type="slidenum">
              <a:rPr lang="el-GR" smtClean="0"/>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A56363E-8976-48C9-9920-9DBF3FAE3D90}" type="datetimeFigureOut">
              <a:rPr lang="el-GR" smtClean="0"/>
              <a:t>8/3/2019</a:t>
            </a:fld>
            <a:endParaRPr lang="el-GR" dirty="0"/>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dirty="0"/>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97347E3-53D3-464C-9E40-9B8A7C61B934}" type="slidenum">
              <a:rPr lang="el-GR" smtClean="0"/>
              <a:t>‹#›</a:t>
            </a:fld>
            <a:endParaRPr lang="el-GR"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izospastis.gr/moreLikeThis.do?storyId=3475106" TargetMode="External"/><Relationship Id="rId2" Type="http://schemas.openxmlformats.org/officeDocument/2006/relationships/hyperlink" Target="https://www.rizospastis.gr/story.do?id=347510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endParaRPr lang="el-GR" dirty="0"/>
          </a:p>
        </p:txBody>
      </p:sp>
      <p:sp>
        <p:nvSpPr>
          <p:cNvPr id="3" name="2 - Υπότιτλος"/>
          <p:cNvSpPr>
            <a:spLocks noGrp="1"/>
          </p:cNvSpPr>
          <p:nvPr>
            <p:ph type="subTitle" idx="1"/>
          </p:nvPr>
        </p:nvSpPr>
        <p:spPr/>
        <p:txBody>
          <a:bodyPr/>
          <a:lstStyle/>
          <a:p>
            <a:endParaRPr lang="el-GR" dirty="0"/>
          </a:p>
        </p:txBody>
      </p:sp>
      <p:pic>
        <p:nvPicPr>
          <p:cNvPr id="4" name="3 - Εικόνα" descr="59397c696e292.jpg"/>
          <p:cNvPicPr>
            <a:picLocks noChangeAspect="1"/>
          </p:cNvPicPr>
          <p:nvPr/>
        </p:nvPicPr>
        <p:blipFill>
          <a:blip r:embed="rId2" cstate="print"/>
          <a:stretch>
            <a:fillRect/>
          </a:stretch>
        </p:blipFill>
        <p:spPr>
          <a:xfrm>
            <a:off x="2857488" y="857232"/>
            <a:ext cx="3857652" cy="447676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40000" lnSpcReduction="20000"/>
          </a:bodyPr>
          <a:lstStyle/>
          <a:p>
            <a:r>
              <a:rPr lang="el-GR" sz="4200" dirty="0" smtClean="0"/>
              <a:t>Πέρα πάντως από το ιδιαίτερο νόημα που λαμβάνει η προίκα για την ίδια τη φόνισσα, ο θεσμός αυτός διατρέχει την ιστορία και ως ένα βασικό κοινωνικό ζήτημα. Σε μια περιοχή της περιφέρειας, όπου η πλειονότητα των κατοίκων είναι φτωχοί και με δυσκολία επιβιώνουν, η υποχρέωση να προικίσουν τα κορίτσια τους είναι δυσβάσταχτη. Όταν σε μια οικογένεια υπάρχουν 3-4 κορίτσια είναι εξαιρετικά δύσκολο για τους γονείς να εξασφαλίσουν μια αξιοπρεπή προίκα για όλα τους τα παιδιά. Αυτή τη δυσκολία λοιπόν στηλιτεύει η φόνισσα κάθε φορά που μαθαίνει για οικογένειες που έχουν αποκτήσει πολλά κορίτσια, λέγοντας πως θα ήταν προτιμότερο να μη γεννιούνται θηλυκά παιδιά ή τουλάχιστον να τα πνίγουν με το που γεννιούνται.</a:t>
            </a:r>
          </a:p>
          <a:p>
            <a:r>
              <a:rPr lang="el-GR" sz="4200" dirty="0" smtClean="0"/>
              <a:t>Ο θεσμός της προίκας αποτελεί ένα από τα πλέον χαρακτηριστικά στοιχεία της κοινωνικής διάκρισης εις βάρος των γυναικών, δημιουργεί μια ιδιαίτερα επιβαρυντική υποχρέωση για τις οικογένειες και τελικά ωθεί τους φτωχούς ανθρώπους να θεωρούν τα κορίτσια ανεπιθύμητα. Ενώ θα έπρεπε να λειτουργεί ως μια κίνηση ενίσχυσης για το νέο ξεκίνημα του κοριτσιού, λόγω των εξαιρετικά δύσκολων οικονομικών συνθηκών, κατέληξε να αποτελεί ένα ανεπιθύμητο βάρος για τους γονείς.</a:t>
            </a:r>
          </a:p>
          <a:p>
            <a:endParaRPr lang="el-GR" sz="4200" dirty="0" smtClean="0"/>
          </a:p>
          <a:p>
            <a:endParaRPr lang="el-GR" sz="4200" dirty="0" smtClean="0"/>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 κατακλείδι</a:t>
            </a:r>
            <a:endParaRPr lang="el-GR" dirty="0"/>
          </a:p>
        </p:txBody>
      </p:sp>
      <p:sp>
        <p:nvSpPr>
          <p:cNvPr id="3" name="2 - Θέση περιεχομένου"/>
          <p:cNvSpPr>
            <a:spLocks noGrp="1"/>
          </p:cNvSpPr>
          <p:nvPr>
            <p:ph idx="1"/>
          </p:nvPr>
        </p:nvSpPr>
        <p:spPr/>
        <p:txBody>
          <a:bodyPr/>
          <a:lstStyle/>
          <a:p>
            <a:r>
              <a:rPr lang="el-GR" dirty="0" smtClean="0"/>
              <a:t>Η Φόνισσα είναι ένα </a:t>
            </a:r>
            <a:r>
              <a:rPr lang="el-GR" dirty="0" smtClean="0"/>
              <a:t>έ</a:t>
            </a:r>
            <a:r>
              <a:rPr lang="el-GR" dirty="0" smtClean="0"/>
              <a:t>ργο για μελέτη και όχι για διάβασμα .Είναι από τα κορυφαία </a:t>
            </a:r>
            <a:r>
              <a:rPr lang="el-GR" dirty="0" smtClean="0"/>
              <a:t>έ</a:t>
            </a:r>
            <a:r>
              <a:rPr lang="el-GR" dirty="0" smtClean="0"/>
              <a:t>ργα της νεοελληνικής πεζογραφίας. Η </a:t>
            </a:r>
            <a:r>
              <a:rPr lang="el-GR" dirty="0" err="1" smtClean="0"/>
              <a:t>Φραγκογιαννού</a:t>
            </a:r>
            <a:r>
              <a:rPr lang="el-GR" dirty="0" smtClean="0"/>
              <a:t> είναι αυτό που έλεγε ο Αριστοτέλης </a:t>
            </a:r>
          </a:p>
          <a:p>
            <a:pPr>
              <a:buNone/>
            </a:pPr>
            <a:r>
              <a:rPr lang="el-GR" dirty="0" smtClean="0"/>
              <a:t>   {Να ζει και να λειτουργεί κανείς μέσα στην φύση της ύπαρξης}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ΤΕΛΟΣ</a:t>
            </a:r>
            <a:endParaRPr lang="el-GR" dirty="0"/>
          </a:p>
        </p:txBody>
      </p:sp>
      <p:sp>
        <p:nvSpPr>
          <p:cNvPr id="3" name="2 - Θέση περιεχομένου"/>
          <p:cNvSpPr>
            <a:spLocks noGrp="1"/>
          </p:cNvSpPr>
          <p:nvPr>
            <p:ph idx="1"/>
          </p:nvPr>
        </p:nvSpPr>
        <p:spPr/>
        <p:txBody>
          <a:bodyPr/>
          <a:lstStyle/>
          <a:p>
            <a:r>
              <a:rPr lang="el-GR" dirty="0" smtClean="0"/>
              <a:t>ΕΥΧΑΡΙΣΤΟΥΜΕ ΓΙΑ ΤΗΝ ΠΡΟΣΟΧΗ ΣΑΣ</a:t>
            </a:r>
          </a:p>
          <a:p>
            <a:pPr algn="ctr">
              <a:buNone/>
            </a:pPr>
            <a:r>
              <a:rPr lang="el-GR" dirty="0" smtClean="0"/>
              <a:t>ΕΛΕΝΗ ΚΟΥΡΚΟΥΤΑ.</a:t>
            </a:r>
          </a:p>
          <a:p>
            <a:pPr algn="ctr">
              <a:buNone/>
            </a:pPr>
            <a:r>
              <a:rPr lang="el-GR" dirty="0" smtClean="0"/>
              <a:t>ΜΑΡΙΑ ΣΕΜΠΕΚΟΥ.</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ΑΛΕΞΑΝΔΡΟΣ </a:t>
            </a:r>
            <a:r>
              <a:rPr lang="el-GR" dirty="0" smtClean="0">
                <a:latin typeface="Arial" pitchFamily="34" charset="0"/>
                <a:cs typeface="Arial" pitchFamily="34" charset="0"/>
              </a:rPr>
              <a:t>ΠΑΠΑΔΙΑΜΑΝΤΗΣ</a:t>
            </a:r>
            <a:endParaRPr lang="el-GR" dirty="0">
              <a:latin typeface="Arial" pitchFamily="34" charset="0"/>
              <a:cs typeface="Arial" pitchFamily="34" charset="0"/>
            </a:endParaRPr>
          </a:p>
        </p:txBody>
      </p:sp>
      <p:sp>
        <p:nvSpPr>
          <p:cNvPr id="3" name="2 - Θέση περιεχομένου"/>
          <p:cNvSpPr>
            <a:spLocks noGrp="1"/>
          </p:cNvSpPr>
          <p:nvPr>
            <p:ph idx="1"/>
          </p:nvPr>
        </p:nvSpPr>
        <p:spPr/>
        <p:txBody>
          <a:bodyPr>
            <a:normAutofit fontScale="40000" lnSpcReduction="20000"/>
          </a:bodyPr>
          <a:lstStyle/>
          <a:p>
            <a:pPr fontAlgn="t">
              <a:buNone/>
            </a:pPr>
            <a:r>
              <a:rPr lang="el-GR" sz="3800" b="1" dirty="0" smtClean="0">
                <a:latin typeface="Arial" pitchFamily="34" charset="0"/>
                <a:cs typeface="Arial" pitchFamily="34" charset="0"/>
              </a:rPr>
              <a:t>Λίγα λόγια για τον Αλέξανδρο Παπαδιαμάντη</a:t>
            </a:r>
            <a:endParaRPr lang="en-US" sz="3800" b="1" dirty="0" smtClean="0">
              <a:latin typeface="Arial" pitchFamily="34" charset="0"/>
              <a:cs typeface="Arial" pitchFamily="34" charset="0"/>
            </a:endParaRPr>
          </a:p>
          <a:p>
            <a:pPr fontAlgn="t">
              <a:buNone/>
            </a:pPr>
            <a:endParaRPr lang="el-GR" sz="3800" b="1" dirty="0" smtClean="0">
              <a:latin typeface="Arial" pitchFamily="34" charset="0"/>
              <a:cs typeface="Arial" pitchFamily="34" charset="0"/>
            </a:endParaRPr>
          </a:p>
          <a:p>
            <a:pPr fontAlgn="t"/>
            <a:r>
              <a:rPr lang="el-GR" sz="3800" dirty="0" smtClean="0">
                <a:latin typeface="Arial" pitchFamily="34" charset="0"/>
                <a:cs typeface="Arial" pitchFamily="34" charset="0"/>
              </a:rPr>
              <a:t>O Αλέξανδρος Παπαδιαμάντης γεννήθηκε το 1851 στη Σκιάθο. Τέλειωσε εκεί το Δημοτικό και τις δυο πρώτες τάξεις του Σχολαρχείου και με αρκετές διακοπές, που οφείλονταν σε οικονομικούς κυρίως λόγους. Φοίτησε στο Σχολαρχείο Σκοπέλου, στα Γυμνάσια Χαλκίδας και Πειραιά και στο Βαρβάκειο της Αθήνας, από όπου πήρε το απολυτήριό του (1874). Την ίδια χρονιά γράφτηκε στη Φιλοσοφική Σχολή, αλλά δεν πήρε ποτέ πτυχίο</a:t>
            </a:r>
            <a:r>
              <a:rPr lang="en-US" sz="3800" dirty="0" smtClean="0">
                <a:latin typeface="Arial" pitchFamily="34" charset="0"/>
                <a:cs typeface="Arial" pitchFamily="34" charset="0"/>
              </a:rPr>
              <a:t> </a:t>
            </a:r>
            <a:r>
              <a:rPr lang="el-GR" sz="3800" dirty="0" smtClean="0">
                <a:latin typeface="Arial" pitchFamily="34" charset="0"/>
                <a:cs typeface="Arial" pitchFamily="34" charset="0"/>
              </a:rPr>
              <a:t>. Έμαθε μόνος του γαλλικά και αγγλικά και μελέτησε ξένη λογοτεχνία.</a:t>
            </a:r>
            <a:endParaRPr lang="en-US" sz="3800" dirty="0" smtClean="0">
              <a:latin typeface="Arial" pitchFamily="34" charset="0"/>
              <a:cs typeface="Arial" pitchFamily="34" charset="0"/>
            </a:endParaRPr>
          </a:p>
          <a:p>
            <a:pPr fontAlgn="t"/>
            <a:endParaRPr lang="el-GR" sz="3800" dirty="0" smtClean="0">
              <a:latin typeface="Arial" pitchFamily="34" charset="0"/>
              <a:cs typeface="Arial" pitchFamily="34" charset="0"/>
            </a:endParaRPr>
          </a:p>
          <a:p>
            <a:pPr fontAlgn="t"/>
            <a:r>
              <a:rPr lang="el-GR" sz="3800" dirty="0" smtClean="0">
                <a:latin typeface="Arial" pitchFamily="34" charset="0"/>
                <a:cs typeface="Arial" pitchFamily="34" charset="0"/>
              </a:rPr>
              <a:t>Πέθανε στη Σκιάθο πάμφτωχος, το 1911 από πνευμονία. Ο Παπαδιαμάντης ποτέ δεν είδε τυπωμένα τα διηγήματά του σε βιβλίο, παρά τις σχετικές προσπάθειες που έγιναν. Σήμερα, ο Παπαδιαμάντης είναι γνωστός κυρίως ως διηγηματογράφος</a:t>
            </a:r>
            <a:r>
              <a:rPr lang="en-US" sz="3800" dirty="0" smtClean="0">
                <a:latin typeface="Arial" pitchFamily="34" charset="0"/>
                <a:cs typeface="Arial" pitchFamily="34" charset="0"/>
              </a:rPr>
              <a:t>  .</a:t>
            </a:r>
          </a:p>
          <a:p>
            <a:pPr fontAlgn="t"/>
            <a:endParaRPr lang="el-GR" sz="3800" dirty="0" smtClean="0">
              <a:latin typeface="Arial" pitchFamily="34" charset="0"/>
              <a:cs typeface="Arial" pitchFamily="34" charset="0"/>
            </a:endParaRPr>
          </a:p>
          <a:p>
            <a:pPr fontAlgn="t"/>
            <a:r>
              <a:rPr lang="el-GR" sz="3800" dirty="0" smtClean="0">
                <a:latin typeface="Arial" pitchFamily="34" charset="0"/>
                <a:cs typeface="Arial" pitchFamily="34" charset="0"/>
              </a:rPr>
              <a:t>Ο Παπαδιαμάντης κατόρθωσε να συνδυάσει τον εμπειρικό ρεαλισμό με την ποίηση και την καθημερινότητα μιας περιορισμένης ζωής με την αιωνιότητα της φύσης. Έτσι, κατέληξε να συλλάβει με συμβολικό τρόπο τα μόνιμα ανθρώπινα χαρακτηριστικά μέσω ενός ελάχιστου κοινότοπων πράξεων. Αυτός είναι ίσως ο λόγος της μοναδικότητας, της γοητείας και της «διαρκούς» επικαιρότητάς του.</a:t>
            </a:r>
          </a:p>
          <a:p>
            <a:pPr fontAlgn="t">
              <a:buNone/>
            </a:pPr>
            <a:r>
              <a:rPr lang="el-GR" sz="3800" dirty="0" smtClean="0">
                <a:latin typeface="Arial" pitchFamily="34" charset="0"/>
                <a:cs typeface="Arial" pitchFamily="34" charset="0"/>
                <a:hlinkClick r:id="rId2"/>
              </a:rPr>
              <a:t> </a:t>
            </a:r>
            <a:r>
              <a:rPr lang="el-GR" sz="3800" dirty="0" smtClean="0">
                <a:latin typeface="Arial" pitchFamily="34" charset="0"/>
                <a:cs typeface="Arial" pitchFamily="34" charset="0"/>
                <a:hlinkClick r:id="rId3"/>
              </a:rPr>
              <a:t> </a:t>
            </a:r>
            <a:endParaRPr lang="el-GR" sz="3800" dirty="0" smtClean="0">
              <a:latin typeface="Arial" pitchFamily="34" charset="0"/>
              <a:cs typeface="Arial" pitchFamily="34" charset="0"/>
            </a:endParaRPr>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Λίγα λόγια για το έργο…</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Ένα από τα σημαντικότερα βιβλία του Παπαδιαμάντη είναι η </a:t>
            </a:r>
            <a:r>
              <a:rPr lang="el-GR" dirty="0" err="1" smtClean="0"/>
              <a:t>Φόνισσα.Το</a:t>
            </a:r>
            <a:r>
              <a:rPr lang="el-GR" dirty="0" smtClean="0"/>
              <a:t> έργο φαίνεται να χρονολογείται κατά τα τέλη του 19ου αιώνα στην περιοχή της Σκιάθου θίγοντας την θέση των γυναικών την εποχή εκείνη.</a:t>
            </a:r>
          </a:p>
          <a:p>
            <a:r>
              <a:rPr lang="el-GR" dirty="0" smtClean="0"/>
              <a:t>Αναφέρεται σε μία ηλικιωμένη γυναίκα, την </a:t>
            </a:r>
            <a:r>
              <a:rPr lang="el-GR" dirty="0" err="1" smtClean="0"/>
              <a:t>Φραγκογιαννού</a:t>
            </a:r>
            <a:r>
              <a:rPr lang="el-GR" dirty="0" smtClean="0"/>
              <a:t>, η οποία λόγω της δυσάρεστης παιδικής ηλικίας είχε αποκτήσει ψυχολογικά προβλήματα και διέπραττε απάνθρωπες πράξεις σε μικρά κορίτσια. Η </a:t>
            </a:r>
            <a:r>
              <a:rPr lang="el-GR" dirty="0" err="1" smtClean="0"/>
              <a:t>Φραγκογιαννού</a:t>
            </a:r>
            <a:r>
              <a:rPr lang="el-GR" dirty="0" smtClean="0"/>
              <a:t> σε όλη την διάρκεια της ζωής της ήταν δούλα και ασχολούνταν με την ύφανση και την φροντίδα μικρών </a:t>
            </a:r>
            <a:r>
              <a:rPr lang="el-GR" dirty="0" err="1" smtClean="0"/>
              <a:t>παιδιών.Την</a:t>
            </a:r>
            <a:r>
              <a:rPr lang="el-GR" dirty="0" smtClean="0"/>
              <a:t> πάντρεψαν με τον Γιάννη και απέκτησε επτά παιδιά και ένα εγγόνι το οποίο ήταν η αφορμή να ξεκινήσει η περιπέτεια της </a:t>
            </a:r>
            <a:r>
              <a:rPr lang="el-GR" dirty="0" err="1" smtClean="0"/>
              <a:t>Φραγκογιαννούς</a:t>
            </a:r>
            <a:r>
              <a:rPr lang="el-GR" dirty="0" smtClean="0"/>
              <a:t>.</a:t>
            </a:r>
          </a:p>
          <a:p>
            <a:endParaRPr lang="el-GR" dirty="0" smtClean="0"/>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ιστορία της </a:t>
            </a:r>
            <a:r>
              <a:rPr lang="el-GR" dirty="0" err="1" smtClean="0"/>
              <a:t>Φραγκογιαννούς</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dirty="0" smtClean="0"/>
              <a:t>Κεντρικό </a:t>
            </a:r>
            <a:r>
              <a:rPr lang="el-GR" dirty="0" smtClean="0"/>
              <a:t>πρόσωπο της ιστορίας είναι η </a:t>
            </a:r>
            <a:r>
              <a:rPr lang="el-GR" dirty="0" err="1" smtClean="0"/>
              <a:t>Φραγκογιαννού</a:t>
            </a:r>
            <a:r>
              <a:rPr lang="el-GR" dirty="0" smtClean="0"/>
              <a:t>, μία ηλικιωμένη χήρα, με βασανισμένη ζωή που υπηρετεί συνεχώς τους άλλους. Η θεωρία της είναι ότι η γέννηση ενός κοριτσιού δεν φέρνει τίποτε άλλο παρά </a:t>
            </a:r>
            <a:r>
              <a:rPr lang="el-GR" dirty="0" smtClean="0"/>
              <a:t>δυστυχία  .Ένα </a:t>
            </a:r>
            <a:r>
              <a:rPr lang="el-GR" dirty="0" smtClean="0"/>
              <a:t>βράδυ καθώς ξενυχτάει στην κούνια της άρρωστης νεογέννητης εγγονής της, σκοτώνει το βρέφος προκαλώντας του ασφυξία, ενώ ο θάνατος θεωρείται από τον γιατρό φυσιολογικός. Στην συνέχεια, </a:t>
            </a:r>
            <a:r>
              <a:rPr lang="el-GR" dirty="0" smtClean="0"/>
              <a:t>της </a:t>
            </a:r>
            <a:r>
              <a:rPr lang="el-GR" dirty="0" smtClean="0"/>
              <a:t>γίνεται έμμονη ιδέα ότι η μοίρα την έχει τάξει να σώσει τον κόσμο </a:t>
            </a:r>
            <a:r>
              <a:rPr lang="el-GR" dirty="0" err="1" smtClean="0"/>
              <a:t>απαλάσσοντάς</a:t>
            </a:r>
            <a:r>
              <a:rPr lang="el-GR" dirty="0" smtClean="0"/>
              <a:t> τον από μικρά κορίτσια. </a:t>
            </a:r>
            <a:r>
              <a:rPr lang="el-GR" dirty="0" smtClean="0"/>
              <a:t> </a:t>
            </a:r>
            <a:r>
              <a:rPr lang="el-GR" dirty="0" smtClean="0"/>
              <a:t>Τα επόμενα εγκλήματά της έχουν για θύματα τρία μικρά αθώα κοριτσάκια Τα επόμενα εγκλήματά της έχουν για θύματα τρία μικρά αθώα κοριτσάκια. Η χωροφυλακή την υποψιάζεται και αποφασίζει να τη συλλάβει</a:t>
            </a:r>
            <a:r>
              <a:rPr lang="el-GR" dirty="0" smtClean="0"/>
              <a:t>. Στην </a:t>
            </a:r>
            <a:r>
              <a:rPr lang="el-GR" dirty="0" smtClean="0"/>
              <a:t>προσπάθειά της να ξεφύγει από τους χωροφύλακες, η </a:t>
            </a:r>
            <a:r>
              <a:rPr lang="el-GR" dirty="0" err="1" smtClean="0"/>
              <a:t>Φραγκογιαννού</a:t>
            </a:r>
            <a:r>
              <a:rPr lang="el-GR" dirty="0" smtClean="0"/>
              <a:t> αποφασίζει να καταφύγει στο </a:t>
            </a:r>
            <a:r>
              <a:rPr lang="el-GR" dirty="0" err="1" smtClean="0"/>
              <a:t>ερμητήριο</a:t>
            </a:r>
            <a:r>
              <a:rPr lang="el-GR" dirty="0" smtClean="0"/>
              <a:t> ενός ασκητή και να του εξομολογηθεί τα αμαρτήματά της. Τη στιγμή όμως που προσπαθεί να ξεπεράσει ένα στενό πέρασμα, η παλίρροια την προλαβαίνει και η γερόντισσα πεθαίνει, ανάμεσα στην ανθρώπινη και τη θεία δίκη. </a:t>
            </a:r>
          </a:p>
          <a:p>
            <a:r>
              <a:rPr lang="el-GR" dirty="0" smtClean="0"/>
              <a:t>Η ηρωίδα </a:t>
            </a:r>
            <a:r>
              <a:rPr lang="el-GR" dirty="0" smtClean="0"/>
              <a:t> </a:t>
            </a:r>
            <a:r>
              <a:rPr lang="el-GR" dirty="0" smtClean="0"/>
              <a:t>η </a:t>
            </a:r>
            <a:r>
              <a:rPr lang="el-GR" dirty="0" err="1" smtClean="0"/>
              <a:t>Χαδούλα</a:t>
            </a:r>
            <a:r>
              <a:rPr lang="el-GR" dirty="0" smtClean="0"/>
              <a:t>  </a:t>
            </a:r>
            <a:r>
              <a:rPr lang="el-GR" dirty="0" err="1" smtClean="0"/>
              <a:t>Φραγκογιαννού</a:t>
            </a:r>
            <a:r>
              <a:rPr lang="el-GR" dirty="0" smtClean="0"/>
              <a:t>, ή Φόνισσα, είναι αναμφισβήτητα μια από τις πιο ολοκληρωμένες ηρωίδες της πεζογραφίας μας</a:t>
            </a:r>
            <a:r>
              <a:rPr lang="el-GR" dirty="0" smtClean="0"/>
              <a:t>. Ο </a:t>
            </a:r>
            <a:r>
              <a:rPr lang="el-GR" dirty="0" smtClean="0"/>
              <a:t>τρόπος που ο συγγραφέας προσπάθησε να διεισδύσει στην ψυχή της ηρωίδας θεωρήθηκε μοναδικός, τη στιγμή που παράλληλα μεταφέρεται στον αναγνώστη ο ευρύτερος περίγυρος του νησιού, η θέση της γυναίκας στη </a:t>
            </a:r>
            <a:r>
              <a:rPr lang="el-GR" dirty="0" smtClean="0"/>
              <a:t>μικρή </a:t>
            </a:r>
            <a:r>
              <a:rPr lang="el-GR" dirty="0" smtClean="0"/>
              <a:t>κοινωνία και οι αντιθέσεις μεταξύ των φτωχών χωρικών και των αρχόντων της </a:t>
            </a:r>
            <a:r>
              <a:rPr lang="el-GR" dirty="0" smtClean="0"/>
              <a:t>εποχής .</a:t>
            </a:r>
            <a:r>
              <a:rPr lang="el-GR" dirty="0" smtClean="0"/>
              <a:t>Ή πρέπει να σκύψει κανείς το κεφάλι στην ανθρώπινη μοίρα και να αγωνιστεί με ταπεινοσύνη να καταλάβει τι νόημα μπορεί να κρύβεται πέρα από τα μάταια και ακατανόητα βάσανα του ανθρώπου που τελειωμό δεν έχουν, ή καθώς ψηλώνει ο νους του επαναστατεί. Και η </a:t>
            </a:r>
            <a:r>
              <a:rPr lang="el-GR" dirty="0" err="1" smtClean="0"/>
              <a:t>Φραγκογιαννού</a:t>
            </a:r>
            <a:r>
              <a:rPr lang="el-GR" dirty="0" smtClean="0"/>
              <a:t> επαναστάτησε με τον τρόπο της. </a:t>
            </a:r>
            <a:r>
              <a:rPr lang="el-GR" dirty="0" smtClean="0"/>
              <a:t>Συνειδητοποιώντας </a:t>
            </a:r>
            <a:r>
              <a:rPr lang="el-GR" dirty="0" smtClean="0"/>
              <a:t>τη σκλαβιά της απομονώνεται από όλους τους άλλους που ούτε βλέπουν ούτε </a:t>
            </a:r>
            <a:r>
              <a:rPr lang="el-GR" dirty="0" smtClean="0"/>
              <a:t>καταλαβαίνουν.</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Γίνεται κριτής, γίνεται θεός</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dirty="0" smtClean="0"/>
              <a:t>Με </a:t>
            </a:r>
            <a:r>
              <a:rPr lang="el-GR" dirty="0" smtClean="0"/>
              <a:t>δική της ευθύνη οι λέξεις και οι πράξεις δεν έχουν πια το ίδιο νόημα</a:t>
            </a:r>
            <a:r>
              <a:rPr lang="el-GR" dirty="0" smtClean="0"/>
              <a:t>. Οι </a:t>
            </a:r>
            <a:r>
              <a:rPr lang="el-GR" dirty="0" smtClean="0"/>
              <a:t>απλοϊκοί μόνον διαχωρίζουν το κακό από το καλό. Όταν πρόκειται να βοηθήσεις τους φτωχούς και τους βασανισμένους από το βάρος ενός θηλυκού, και το φονικό παύει να είναι </a:t>
            </a:r>
            <a:r>
              <a:rPr lang="el-GR" dirty="0" smtClean="0"/>
              <a:t>κακό Μεθυσμένη </a:t>
            </a:r>
            <a:r>
              <a:rPr lang="el-GR" dirty="0" smtClean="0"/>
              <a:t>από το όνειρο μιας λύτρωσης χάνει το δρόμο της, επεμβαίνει στη ζωή των άλλων, ασεβώντας στην ίδια τη ζωή</a:t>
            </a:r>
            <a:r>
              <a:rPr lang="el-GR" dirty="0" smtClean="0"/>
              <a:t>. </a:t>
            </a:r>
            <a:r>
              <a:rPr lang="el-GR" dirty="0" smtClean="0"/>
              <a:t>Αν πάλι ο συγγραφέας προβληματίζεται για τη θέση της γυναίκας στην παραδοσιακή ελληνική κοινωνία τότε η τραγική </a:t>
            </a:r>
            <a:r>
              <a:rPr lang="el-GR" dirty="0" err="1" smtClean="0"/>
              <a:t>Φραγκογιαννού</a:t>
            </a:r>
            <a:r>
              <a:rPr lang="el-GR" dirty="0" smtClean="0"/>
              <a:t> ενεργεί ως σκοτεινό ασυνείδητο της κοινωνίας και της οικογένειας που, ως γνωστόν, δεν ήθελε κορίτσια, για λόγους όχι βιολογικούς αλλά κοινωνικούς (γάμος-</a:t>
            </a:r>
            <a:r>
              <a:rPr lang="el-GR" dirty="0" err="1" smtClean="0"/>
              <a:t>προίκ</a:t>
            </a:r>
            <a:r>
              <a:rPr lang="el-GR" dirty="0" smtClean="0"/>
              <a:t>α).Επομένως, η </a:t>
            </a:r>
            <a:r>
              <a:rPr lang="el-GR" dirty="0" err="1" smtClean="0"/>
              <a:t>Φραγκογιαννού</a:t>
            </a:r>
            <a:r>
              <a:rPr lang="el-GR" dirty="0" smtClean="0"/>
              <a:t> αίρει τις αμαρτίες, τολμώντας να κάνει αυτό που πολλοί άλλοι βιώνουν </a:t>
            </a:r>
            <a:r>
              <a:rPr lang="el-GR" dirty="0" smtClean="0"/>
              <a:t>ενδόμυχα .</a:t>
            </a:r>
            <a:r>
              <a:rPr lang="el-GR" dirty="0" smtClean="0"/>
              <a:t>Όλες λοιπόν αυτές οι διάχυτες την εποχή του ιδέες καθώς και τα βιώματά του είναι φυσικό να διαποτίζουν το δικό του κείμενο, αλλά δεν είναι αυτά που κινούν την έμπνευση και καθορίζουν τη συγγραφική του </a:t>
            </a:r>
            <a:r>
              <a:rPr lang="el-GR" dirty="0" smtClean="0"/>
              <a:t>βούληση.</a:t>
            </a:r>
          </a:p>
          <a:p>
            <a:pPr>
              <a:buNone/>
            </a:pPr>
            <a:r>
              <a:rPr lang="el-GR" dirty="0" smtClean="0"/>
              <a:t> </a:t>
            </a:r>
            <a:r>
              <a:rPr lang="el-GR" dirty="0" smtClean="0"/>
              <a:t>       </a:t>
            </a:r>
            <a:r>
              <a:rPr lang="el-GR" dirty="0" smtClean="0"/>
              <a:t>Βασική έγνοια του αφηγητή στη Φόνισσα δεν είναι τόσο η δράση της </a:t>
            </a:r>
            <a:r>
              <a:rPr lang="el-GR" dirty="0" err="1" smtClean="0"/>
              <a:t>Φραγκογιαννούς</a:t>
            </a:r>
            <a:r>
              <a:rPr lang="el-GR" dirty="0" smtClean="0"/>
              <a:t> ούτε οι λόγοι που την προκαλούν όσο η παρακολούθηση και η ανίχνευση της ψυχικής της </a:t>
            </a:r>
            <a:r>
              <a:rPr lang="el-GR" dirty="0" smtClean="0"/>
              <a:t>πορείας . Ο </a:t>
            </a:r>
            <a:r>
              <a:rPr lang="el-GR" dirty="0" smtClean="0"/>
              <a:t>αφηγητής του Παπαδιαμάντη παρουσιάζει το ψυχικό δράμα της ηρωίδας αμέτοχος, υιοθετώντας τη δική της προοπτική “από μέσα”, χωρίς να σχολιάζει υπέρ ή </a:t>
            </a:r>
            <a:r>
              <a:rPr lang="el-GR" dirty="0" err="1" smtClean="0"/>
              <a:t>κατά.Ωστόσο</a:t>
            </a:r>
            <a:r>
              <a:rPr lang="el-GR" dirty="0" smtClean="0"/>
              <a:t>, η περιγραφή των βασάνων της γίνεται σε τόνο που την καθιστά συμπαθή στον αναγνώστη </a:t>
            </a:r>
            <a:r>
              <a:rPr lang="el-GR" dirty="0" err="1" smtClean="0"/>
              <a:t>δι</a:t>
            </a:r>
            <a:r>
              <a:rPr lang="el-GR" dirty="0" smtClean="0"/>
              <a:t>’ </a:t>
            </a:r>
            <a:r>
              <a:rPr lang="el-GR" dirty="0" err="1" smtClean="0"/>
              <a:t>ελέου</a:t>
            </a:r>
            <a:r>
              <a:rPr lang="el-GR" dirty="0" smtClean="0"/>
              <a:t> και φόβου.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Πλοκή</a:t>
            </a:r>
            <a:endParaRPr lang="el-GR" dirty="0"/>
          </a:p>
        </p:txBody>
      </p:sp>
      <p:sp>
        <p:nvSpPr>
          <p:cNvPr id="3" name="2 - Θέση περιεχομένου"/>
          <p:cNvSpPr>
            <a:spLocks noGrp="1"/>
          </p:cNvSpPr>
          <p:nvPr>
            <p:ph idx="1"/>
          </p:nvPr>
        </p:nvSpPr>
        <p:spPr>
          <a:xfrm>
            <a:off x="457200" y="1214422"/>
            <a:ext cx="8229600" cy="5240386"/>
          </a:xfrm>
        </p:spPr>
        <p:txBody>
          <a:bodyPr>
            <a:normAutofit fontScale="25000" lnSpcReduction="20000"/>
          </a:bodyPr>
          <a:lstStyle/>
          <a:p>
            <a:r>
              <a:rPr lang="el-GR" sz="5600" dirty="0" smtClean="0"/>
              <a:t>Στο διήγημα του Παπαδιαμάντη, «η Φόνισσα», το κεντρικό πρόσωπο, η γριά </a:t>
            </a:r>
            <a:r>
              <a:rPr lang="el-GR" sz="5600" dirty="0" err="1" smtClean="0"/>
              <a:t>Χαδούλα</a:t>
            </a:r>
            <a:r>
              <a:rPr lang="el-GR" sz="5600" dirty="0" smtClean="0"/>
              <a:t> ή </a:t>
            </a:r>
            <a:r>
              <a:rPr lang="el-GR" sz="5600" dirty="0" err="1" smtClean="0"/>
              <a:t>Φραγκογιαννού</a:t>
            </a:r>
            <a:r>
              <a:rPr lang="el-GR" sz="5600" dirty="0" smtClean="0"/>
              <a:t> σκοτώνει τέσσερα μικρά κορίτσια, θέλοντας έτσι να τα απαλλάξει απ’ τις δυσκολίες και τα πάθη που θα τους έφερνε η ζωή όπως σε όλες τις γυναίκες της εποχής της. Το πρώτο της έγκλημα, διαπράττει ένα βράδυ του Ιανουαρίου, μέσα στο φτωχικό της σπίτι, όντας παραλογισμένη, καθώς συλλογίζεται τον «ανώφελο, μάταιο και βαρύ» βίο της, με θύμα τη νεογέννητη εγγονή της, που ήταν άρρωστη, κι έτσι δεν ενοχοποιείται για το θάνατο της μικρής. Λίγο καιρό αργότερα, για να ξεφύγει απ’ τις τύψεις που τη βαραίνουν πηγαίνει σ’ ένα ερημοκκλήσι. Στην επιστροφή, περνά απ’ το περιβόλι του Γιάννη του </a:t>
            </a:r>
            <a:r>
              <a:rPr lang="el-GR" sz="5600" dirty="0" err="1" smtClean="0"/>
              <a:t>Περιβολά</a:t>
            </a:r>
            <a:r>
              <a:rPr lang="el-GR" sz="5600" dirty="0" smtClean="0"/>
              <a:t> που η γυναίκα του ήταν άρρωστη, κλεισμένη μες στο σπίτι και βρίσκει μόνα τους τα δύο μικρά κορίτσια τους να παίζουν δίπλα στη στέρνα. Εκεί, σπρώχνοντάς τα μέσα στο νερό, τα πνίγει και όταν οι γονείς τους εμφανίζονται προσποιείται ότι προσπαθεί να τα σώσει ενώ είναι ήδη νεκρά. Επομένως, γλιτώνει από τις κατηγορίες για το θάνατο των δύο κοριτσιών αλλά λίγο καιρό αργότερα, όταν τυχαία πνίγεται ένα κορίτσι σε ένα πηγάδι και η ίδια συμπτωματικά είναι κοντά κατηγορείται και ξεκινά η καταδίωξή της απ' τις Αρχές. Η φονική δράση της, όμως, δε σταματά εκεί και πνίγει ακόμα το νεογέννητο ενός βοσκού, στη στάνη του οποίου κρυβόταν απ’ τους χωροφύλακες, ενώ την τελευταία στιγμή σώζονται τα δύο κορίτσια ενός άλλου βοσκού λόγω της έγκαιρης προσέλευσης των χωροφυλάκων. </a:t>
            </a:r>
            <a:endParaRPr lang="el-GR" sz="5600" dirty="0" smtClean="0"/>
          </a:p>
          <a:p>
            <a:endParaRPr lang="el-GR" sz="5600" dirty="0" smtClean="0"/>
          </a:p>
          <a:p>
            <a:r>
              <a:rPr lang="el-GR" sz="5600" dirty="0" smtClean="0"/>
              <a:t>Τέλος</a:t>
            </a:r>
            <a:r>
              <a:rPr lang="el-GR" sz="5600" dirty="0" smtClean="0"/>
              <a:t>, η </a:t>
            </a:r>
            <a:r>
              <a:rPr lang="el-GR" sz="5600" dirty="0" err="1" smtClean="0"/>
              <a:t>Φραγκογιαννού</a:t>
            </a:r>
            <a:r>
              <a:rPr lang="el-GR" sz="5600" dirty="0" smtClean="0"/>
              <a:t>, καταδιωκόμενη από τους χωροφύλακες, αποφασίζει να πάει στο ερημητήριο </a:t>
            </a:r>
            <a:r>
              <a:rPr lang="el-GR" sz="5600" dirty="0" smtClean="0"/>
              <a:t>του </a:t>
            </a:r>
            <a:r>
              <a:rPr lang="el-GR" sz="5600" dirty="0" smtClean="0"/>
              <a:t>Αγίου </a:t>
            </a:r>
            <a:r>
              <a:rPr lang="el-GR" sz="5600" dirty="0" err="1" smtClean="0"/>
              <a:t>Σώστη</a:t>
            </a:r>
            <a:r>
              <a:rPr lang="el-GR" sz="5600" dirty="0" smtClean="0"/>
              <a:t>, που βρισκόταν σε ένα μικρό τμήμα ξηράς μέσα στη θάλασσα με γέφυρα ένα στενό πέρασμα στεριάς που κάθε τόσο το κάλυπτε η θάλασσα, με σκοπό να εξομολογηθεί τα πάθη της στον πνευματικό γέροντα </a:t>
            </a:r>
            <a:r>
              <a:rPr lang="el-GR" sz="5600" dirty="0" err="1" smtClean="0"/>
              <a:t>παπ</a:t>
            </a:r>
            <a:r>
              <a:rPr lang="el-GR" sz="5600" dirty="0" smtClean="0"/>
              <a:t>’ Ακάκιο και μετανοώντας, με την βοήθεια του, να ξενιτευτεί μέσω κάποιου διερχόμενου πλοίου. Ωστόσο, η βρεφοκτόνος, δεν προφταίνει να περάσει το πέρασμα και πνίγεται απ` τα ορμητικά, πικρά και αλμυρά νερά της </a:t>
            </a:r>
            <a:r>
              <a:rPr lang="el-GR" sz="5600" dirty="0" smtClean="0"/>
              <a:t>παλίρροιας βρίσκεται </a:t>
            </a:r>
            <a:r>
              <a:rPr lang="el-GR" sz="5600" dirty="0" smtClean="0"/>
              <a:t>αντιμέτωπη με την ανθρώπινη δικαιοσύνη, προσπαθεί να γλυτώσει, να ελευθερωθεί όχι μόνο από τους διώκτες της αλλά από την ίδια της την μοίρα, εκείνη του ανθρώπου που παραλογίστηκε και έχασε τον δρόμο του</a:t>
            </a:r>
            <a:r>
              <a:rPr lang="el-GR" sz="5600" dirty="0" smtClean="0"/>
              <a:t>. </a:t>
            </a:r>
            <a:r>
              <a:rPr lang="el-GR" sz="5600" dirty="0" err="1" smtClean="0"/>
              <a:t>Γι’αυτό</a:t>
            </a:r>
            <a:r>
              <a:rPr lang="el-GR" sz="5600" dirty="0" smtClean="0"/>
              <a:t> και ο θάνατός της δεν έρχεται ούτε σαν τιμωρία, ούτε σαν εξιλέωση, μιας και ούτε η θεία, ούτε η ανθρώπινη δικαιοσύνη δεν θέλησαν να αγγίξουν αυτήν την επαναστατημένη ψυχή.</a:t>
            </a:r>
          </a:p>
          <a:p>
            <a:endParaRPr lang="el-GR" dirty="0" smtClean="0"/>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ψυχογράφημα της Φόνισσας.</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dirty="0" smtClean="0"/>
              <a:t>Η Φόνισσα χαρακτηρίζεται ως ψυχογραφικό έργο, μιας και ο Παπαδιαμάντης παρακολουθεί στενά τις ψυχολογικές διακυμάνσεις της ηρωίδας του, δίνοντάς μας με ιδιαίτερα παραστατικό τρόπο τις σκέψεις και τα συναισθήματά της καθώς περνά από την πίκρα για τη δική της ζωή, στη μοιραία διαπίστωση πως τα κορίτσια δεν θα έπρεπε καν να γεννιούνται και πως όσα γεννήθηκαν είναι προτιμότερο να πεθάνουν. «Επί </a:t>
            </a:r>
            <a:r>
              <a:rPr lang="el-GR" dirty="0" err="1" smtClean="0"/>
              <a:t>πολλάς</a:t>
            </a:r>
            <a:r>
              <a:rPr lang="el-GR" dirty="0" smtClean="0"/>
              <a:t> νύκτας, η </a:t>
            </a:r>
            <a:r>
              <a:rPr lang="el-GR" dirty="0" err="1" smtClean="0"/>
              <a:t>Φραγκογιαννού</a:t>
            </a:r>
            <a:r>
              <a:rPr lang="el-GR" dirty="0" smtClean="0"/>
              <a:t> δεν είχε δώσει </a:t>
            </a:r>
            <a:r>
              <a:rPr lang="el-GR" dirty="0" err="1" smtClean="0"/>
              <a:t>ύπνον</a:t>
            </a:r>
            <a:r>
              <a:rPr lang="el-GR" dirty="0" smtClean="0"/>
              <a:t> εις του οφθαλμούς της, ουδέ εις τα βλέφαρά της </a:t>
            </a:r>
            <a:r>
              <a:rPr lang="el-GR" dirty="0" err="1" smtClean="0"/>
              <a:t>νυσταγμόν</a:t>
            </a:r>
            <a:r>
              <a:rPr lang="el-GR" dirty="0" smtClean="0"/>
              <a:t>, αγρυπνούσα πλησίον του μικρού πλάσματος, το οποίον </a:t>
            </a:r>
            <a:r>
              <a:rPr lang="el-GR" dirty="0" err="1" smtClean="0"/>
              <a:t>ουδ</a:t>
            </a:r>
            <a:r>
              <a:rPr lang="el-GR" dirty="0" smtClean="0"/>
              <a:t>' </a:t>
            </a:r>
            <a:r>
              <a:rPr lang="el-GR" dirty="0" err="1" smtClean="0"/>
              <a:t>εφαντάζετο</a:t>
            </a:r>
            <a:r>
              <a:rPr lang="el-GR" dirty="0" smtClean="0"/>
              <a:t> ποίους κόπους </a:t>
            </a:r>
            <a:r>
              <a:rPr lang="el-GR" dirty="0" err="1" smtClean="0"/>
              <a:t>επροξένει</a:t>
            </a:r>
            <a:r>
              <a:rPr lang="el-GR" dirty="0" smtClean="0"/>
              <a:t> εις τους άλλους, ουδέ πόσα βάσανα έμελλε να </a:t>
            </a:r>
            <a:r>
              <a:rPr lang="el-GR" dirty="0" err="1" smtClean="0"/>
              <a:t>υποφέρη</a:t>
            </a:r>
            <a:r>
              <a:rPr lang="el-GR" dirty="0" smtClean="0"/>
              <a:t>, εάν </a:t>
            </a:r>
            <a:r>
              <a:rPr lang="el-GR" dirty="0" err="1" smtClean="0"/>
              <a:t>επέζη</a:t>
            </a:r>
            <a:r>
              <a:rPr lang="el-GR" dirty="0" smtClean="0"/>
              <a:t>, και αυτό. Και δεν ήτο </a:t>
            </a:r>
            <a:r>
              <a:rPr lang="el-GR" dirty="0" err="1" smtClean="0"/>
              <a:t>ικανόν</a:t>
            </a:r>
            <a:r>
              <a:rPr lang="el-GR" dirty="0" smtClean="0"/>
              <a:t> να </a:t>
            </a:r>
            <a:r>
              <a:rPr lang="el-GR" dirty="0" err="1" smtClean="0"/>
              <a:t>αισθανθή</a:t>
            </a:r>
            <a:r>
              <a:rPr lang="el-GR" dirty="0" smtClean="0"/>
              <a:t> καν την </a:t>
            </a:r>
            <a:r>
              <a:rPr lang="el-GR" dirty="0" err="1" smtClean="0"/>
              <a:t>απορίαν</a:t>
            </a:r>
            <a:r>
              <a:rPr lang="el-GR" dirty="0" smtClean="0"/>
              <a:t>, την οποίαν μόνη η μάμμη διετύπωνε κρυφίως μέσα της: «</a:t>
            </a:r>
            <a:r>
              <a:rPr lang="el-GR" dirty="0" err="1" smtClean="0"/>
              <a:t>Θε</a:t>
            </a:r>
            <a:r>
              <a:rPr lang="el-GR" dirty="0" smtClean="0"/>
              <a:t> μου, γιατί να </a:t>
            </a:r>
            <a:r>
              <a:rPr lang="el-GR" dirty="0" err="1" smtClean="0"/>
              <a:t>έλθη</a:t>
            </a:r>
            <a:r>
              <a:rPr lang="el-GR" dirty="0" smtClean="0"/>
              <a:t> στον κόσμο κι αυτό;» Η </a:t>
            </a:r>
            <a:r>
              <a:rPr lang="el-GR" dirty="0" err="1" smtClean="0"/>
              <a:t>Φραγκογιαννού</a:t>
            </a:r>
            <a:r>
              <a:rPr lang="el-GR" dirty="0" smtClean="0"/>
              <a:t> για πολλές νύχτες δεν κοιμάται καθόλου, μένοντας δίπλα στο άρρωστο εγγόνι της, όπως όφειλε και όπως ήταν αναμενόμενο από αυτή. Η κούραση επιτείνει τις καταθλιπτικές της τάσεις, εντείνει την απέχθεια που έχει για την ίδια της τη ζωή και αρχίζει να θρέφει την ιδέα της πως το άρρωστο αυτό κορίτσι δε θα έπρεπε να έχει γεννηθεί. Ο συγγραφέας μας αποκαλύπτει πως οι σκέψεις αυτές της ηρωίδας προϋπήρχαν βέβαια και συχνά οι γύρω της την είχαν ακούσει να διατυπώνει ιδιαιτέρως σκληρές απόψεις για τα θηλυκά παιδιά: «Τι να σας πω!... Έτσι του 'ρχεται τ' ανθρώπου, την ώρα που </a:t>
            </a:r>
            <a:r>
              <a:rPr lang="el-GR" dirty="0" err="1" smtClean="0"/>
              <a:t>γεννιώνται</a:t>
            </a:r>
            <a:r>
              <a:rPr lang="el-GR" dirty="0" smtClean="0"/>
              <a:t>, να τα </a:t>
            </a:r>
            <a:r>
              <a:rPr lang="el-GR" dirty="0" err="1" smtClean="0"/>
              <a:t>καρυδοπνίγη</a:t>
            </a:r>
            <a:r>
              <a:rPr lang="el-GR" dirty="0" smtClean="0"/>
              <a:t>!... Ναι μεν το </a:t>
            </a:r>
            <a:r>
              <a:rPr lang="el-GR" dirty="0" err="1" smtClean="0"/>
              <a:t>είπεν</a:t>
            </a:r>
            <a:r>
              <a:rPr lang="el-GR" dirty="0" smtClean="0"/>
              <a:t>, αλλά βεβαίως δεν θα ήτο ικανή να το </a:t>
            </a:r>
            <a:r>
              <a:rPr lang="el-GR" dirty="0" err="1" smtClean="0"/>
              <a:t>κάμη</a:t>
            </a:r>
            <a:r>
              <a:rPr lang="el-GR" dirty="0" smtClean="0"/>
              <a:t> ποτέ... Και η ιδία δεν το </a:t>
            </a:r>
            <a:r>
              <a:rPr lang="el-GR" dirty="0" err="1" smtClean="0"/>
              <a:t>επίστευε</a:t>
            </a:r>
            <a:r>
              <a:rPr lang="el-GR" dirty="0" smtClean="0"/>
              <a:t>.». Καθώς όμως συνεχίζει να ξενυχτά δίπλα στο εγγόνι της, οι σκέψεις αυτές αποκτούν όλο και μεγαλύτερη βαρύτητα μέσα της, μέχρι τη στιγμή που η </a:t>
            </a:r>
            <a:r>
              <a:rPr lang="el-GR" dirty="0" err="1" smtClean="0"/>
              <a:t>Φραγκογιαννού</a:t>
            </a:r>
            <a:r>
              <a:rPr lang="el-GR" dirty="0" smtClean="0"/>
              <a:t> περνά από τα λόγια στις πράξεις και πνίγει το άρρωστο μωρό</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740452"/>
          </a:xfrm>
        </p:spPr>
        <p:txBody>
          <a:bodyPr>
            <a:noAutofit/>
          </a:bodyPr>
          <a:lstStyle/>
          <a:p>
            <a:pPr>
              <a:buNone/>
            </a:pPr>
            <a:r>
              <a:rPr lang="el-GR" sz="1800" dirty="0" smtClean="0"/>
              <a:t>       </a:t>
            </a:r>
            <a:r>
              <a:rPr lang="el-GR" sz="1600" dirty="0" smtClean="0"/>
              <a:t>Ο Παπαδιαμάντης θα παρακολουθήσει το ξέσπασμα των τύψεων για την πράξη αυτή, καθώς και την εκλογίκευσή της, με τη </a:t>
            </a:r>
            <a:r>
              <a:rPr lang="el-GR" sz="1600" dirty="0" err="1" smtClean="0"/>
              <a:t>Φραγκογιαννού</a:t>
            </a:r>
            <a:r>
              <a:rPr lang="el-GR" sz="1600" dirty="0" smtClean="0"/>
              <a:t> να πιστεύει πια πως η πράξη της όχι μόνο δεν είναι εγκληματική, αλλά αποτελεί κιόλας θεάρεστο έργο, εφόσον απαλλάσσει τους φτωχούς γονείς από τα κορίτσια. Με παρόμοιο τρόπο ο συγγραφέας μας παρέχει πληροφορίες για κάθε συναισθηματική εναλλαγή της ηρωίδας του, δημιουργώντας έτσι ένα από τα καλύτερα ψυχογραφικά του έργα. Τα στοιχεία ρεαλισμού που βρίσκουμε στη Φόνισσα είναι</a:t>
            </a:r>
            <a:r>
              <a:rPr lang="el-GR" sz="1600" dirty="0" smtClean="0">
                <a:solidFill>
                  <a:srgbClr val="FF0000"/>
                </a:solidFill>
              </a:rPr>
              <a:t>: </a:t>
            </a:r>
            <a:r>
              <a:rPr lang="el-GR" sz="1600" b="1" dirty="0" smtClean="0">
                <a:solidFill>
                  <a:srgbClr val="FF0000"/>
                </a:solidFill>
              </a:rPr>
              <a:t>α</a:t>
            </a:r>
            <a:r>
              <a:rPr lang="el-GR" sz="1600" dirty="0" smtClean="0">
                <a:solidFill>
                  <a:srgbClr val="FF0000"/>
                </a:solidFill>
              </a:rPr>
              <a:t>) </a:t>
            </a:r>
            <a:r>
              <a:rPr lang="el-GR" sz="1600" dirty="0" smtClean="0"/>
              <a:t>η προσπάθεια του συγγραφέα να αποτυπώσει με αληθοφανή τρόπο τα γεγονότα που έχει επιλέξει, καθιστώντας την ιστορία του όσο το δυνατό πιο πιστευτή,</a:t>
            </a:r>
            <a:r>
              <a:rPr lang="el-GR" sz="1600" b="1" dirty="0" smtClean="0">
                <a:solidFill>
                  <a:srgbClr val="FF0000"/>
                </a:solidFill>
              </a:rPr>
              <a:t> β</a:t>
            </a:r>
            <a:r>
              <a:rPr lang="el-GR" sz="1600" dirty="0" smtClean="0">
                <a:solidFill>
                  <a:srgbClr val="FF0000"/>
                </a:solidFill>
              </a:rPr>
              <a:t>) </a:t>
            </a:r>
            <a:r>
              <a:rPr lang="el-GR" sz="1600" dirty="0" smtClean="0"/>
              <a:t>η καταγραφή των γεγονότων χωρίς τη δική του συναισθηματική εμπλοκή. Παρατηρούμε, δηλαδή, πως ο Παπαδιαμάντης παρουσιάζει τη δράση της Φόνισσας χωρίς να κρίνει ή να επικρίνει τις πράξεις. Μας παρουσιάζει τα γεγονότα όπως συνέβησαν, με αντικειμενικότητα, επιτρέποντας στα ίδια τα γεγονότα να επηρεάσουν τον αναγνώστη και να του δημιουργήσουν εντυπώσεις, </a:t>
            </a:r>
            <a:r>
              <a:rPr lang="el-GR" sz="1600" b="1" dirty="0" smtClean="0">
                <a:solidFill>
                  <a:srgbClr val="FF0000"/>
                </a:solidFill>
              </a:rPr>
              <a:t>γ) </a:t>
            </a:r>
            <a:r>
              <a:rPr lang="el-GR" sz="1600" dirty="0" smtClean="0"/>
              <a:t>στο κείμενο διαπιστώνουμε την κριτική στάση του συγγραφέα απέναντι στις κοινωνικές συνθήκες, όπως αυτές είχαν διαμορφωθεί στα χρόνια </a:t>
            </a:r>
            <a:r>
              <a:rPr lang="el-GR" sz="1600" dirty="0" smtClean="0"/>
              <a:t>του, </a:t>
            </a:r>
            <a:r>
              <a:rPr lang="el-GR" sz="1600" b="1" dirty="0" smtClean="0">
                <a:solidFill>
                  <a:srgbClr val="FF0000"/>
                </a:solidFill>
              </a:rPr>
              <a:t> </a:t>
            </a:r>
            <a:r>
              <a:rPr lang="el-GR" sz="1600" b="1" dirty="0" smtClean="0">
                <a:solidFill>
                  <a:srgbClr val="FF0000"/>
                </a:solidFill>
              </a:rPr>
              <a:t>δ</a:t>
            </a:r>
            <a:r>
              <a:rPr lang="el-GR" sz="1600" dirty="0" smtClean="0">
                <a:solidFill>
                  <a:srgbClr val="FF0000"/>
                </a:solidFill>
              </a:rPr>
              <a:t>) </a:t>
            </a:r>
            <a:r>
              <a:rPr lang="el-GR" sz="1600" dirty="0" smtClean="0"/>
              <a:t>η ηρωίδα της ιστορίας αποτελεί ένα χαρακτηριστικό τύπο της εποχής της, υπό την έννοια πως είναι μια γυναίκα βασανισμένη που έχει περάσει όλη της τη ζωή στη φτώχεια και έχει διαμορφωθεί ουσιαστικά μέσα στα πλαίσια της τότε κοινωνίας. Ο θεσμός της προίκας στη Φόνισσα του Παπαδιαμάντη Η προίκα αποτελούσε έναν από τους σημαντικότερους θεσμούς της ελληνικής κοινωνίας. </a:t>
            </a:r>
            <a:endParaRPr lang="el-GR"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42910" y="428604"/>
            <a:ext cx="8229600" cy="6240518"/>
          </a:xfrm>
        </p:spPr>
        <p:txBody>
          <a:bodyPr>
            <a:noAutofit/>
          </a:bodyPr>
          <a:lstStyle/>
          <a:p>
            <a:r>
              <a:rPr lang="el-GR" sz="1400" dirty="0" smtClean="0"/>
              <a:t>Στην πορεία μάλιστα προβλεπόταν και από το νόμο, ως μία βοήθεια προς τη γυναίκα ώστε </a:t>
            </a:r>
            <a:r>
              <a:rPr lang="el-GR" sz="1400" dirty="0" smtClean="0"/>
              <a:t>να μην </a:t>
            </a:r>
            <a:r>
              <a:rPr lang="el-GR" sz="1400" dirty="0" smtClean="0"/>
              <a:t>εξαρτάται πλήρως από τον άντρα της, αλλά και ως μέσο ενίσχυσης του άντρα για να αντιμετωπίσει τα οικονομικά βάρη του γάμου, νόμος που καταργήθηκε το 1983, χωρίς να θέσει τέρμα στο θεσμό αυτό, καθώς οι γονείς συνηθίζουν ακόμη και σήμερα να ενισχύουν οικονομικά το νέο ζευγάρι.</a:t>
            </a:r>
          </a:p>
          <a:p>
            <a:r>
              <a:rPr lang="el-GR" sz="1400" dirty="0" smtClean="0"/>
              <a:t>Στα πλαίσια της Φόνισσας η προίκα έχει ιδιαίτερη σημασία τόσο για την ίδια την ηρωίδα, όσο και για τα γενικότερα κοινωνικά μηνύματα της νουβέλας. Η ηρωίδα θα λάβει από τους γονείς της μια ασήμαντη προίκα, σε αντίθεση με τα αδέρφια της που θα πάρουν τα καλύτερα χτήματα και νεόχτιστα σπίτια. Το γεγονός αυτό θα πικράνει βαθύτατα τη </a:t>
            </a:r>
            <a:r>
              <a:rPr lang="el-GR" sz="1400" dirty="0" err="1" smtClean="0"/>
              <a:t>Φραγκογιαννού</a:t>
            </a:r>
            <a:r>
              <a:rPr lang="el-GR" sz="1400" dirty="0" smtClean="0"/>
              <a:t>, αφενός γιατί καθιστούσε σαφή την προτίμηση των γονιών της για τα αγόρια της οικογένειας και αφετέρου γιατί σήμανε έναν υποδεέστερο γαμπρό για τη </a:t>
            </a:r>
            <a:r>
              <a:rPr lang="el-GR" sz="1400" dirty="0" err="1" smtClean="0"/>
              <a:t>Χαδούλα</a:t>
            </a:r>
            <a:r>
              <a:rPr lang="el-GR" sz="1400" dirty="0" smtClean="0"/>
              <a:t>. Θα πρέπει, άλλωστε, να έχουμε υπόψη μας πως για να διεκδικήσει μια γυναίκα έναν «καλό» γαμπρό, όφειλε να προσφέρει και μια αντίστοιχα πλούσια προίκα. Όσο μικρότερη ήταν η προίκα της νύφης, τόσο φτωχότερος και ο σύζυγος που της αναλογούσε.</a:t>
            </a:r>
          </a:p>
          <a:p>
            <a:r>
              <a:rPr lang="el-GR" sz="1400" dirty="0" smtClean="0"/>
              <a:t>Η σημασία της προίκας, σε προσωπικό επίπεδο για την ηρωίδα, θα επανέλθει στο κλείσιμο της ιστορίας, καθώς τα τελευταία λόγια της φόνισσας και η τελευταία εικόνα που αντίκρισε αφορούσαν το προικιό της, τον αγρό δηλαδή που της είχαν δώσει οι γονείς της, όταν την πάντρεψαν. Στο σημείο αυτό υπάρχει μια εξαιρετικά πικρή ειρωνεία, υπό την έννοια πως «το προικιό» της φόνισσας, αυτό το ελάχιστο από την πατρική περιουσία που της αναλογούσε, ήταν αυτό που την οδήγησε σ’ ένα φτωχό γάμο και την καθήλωσε σε μια ζωή δυστυχίας και βασανισμού, φτάνοντάς τη στα τελευταία της χρόνια μέχρι τον παραλογισμό. Είναι πολύ πιθανό πως η ζωή της </a:t>
            </a:r>
            <a:r>
              <a:rPr lang="el-GR" sz="1400" dirty="0" err="1" smtClean="0"/>
              <a:t>Χαδούλας</a:t>
            </a:r>
            <a:r>
              <a:rPr lang="el-GR" sz="1400" dirty="0" smtClean="0"/>
              <a:t> θα μπορούσε να ήταν πολύ διαφορετική αν οι γονείς της, της είχαν κανονίσει έναν καλύτερο γάμο και της είχαν δώσει μεγαλύτερο μερίδιο από την περιουσία τους. Ας μην παραβλέπουμε, άλλωστε, πως η φονική δραστηριότητα της </a:t>
            </a:r>
            <a:r>
              <a:rPr lang="el-GR" sz="1400" dirty="0" err="1" smtClean="0"/>
              <a:t>Χαδούλας</a:t>
            </a:r>
            <a:r>
              <a:rPr lang="el-GR" sz="1400" dirty="0" smtClean="0"/>
              <a:t> αποτέλεσε ένα ξέσπασμα μετά από μια ζωή μέσα στην οικονομική εξαθλίωση, τη μιζέρια και τους συνεχείς </a:t>
            </a:r>
            <a:r>
              <a:rPr lang="el-GR" sz="1400" dirty="0" smtClean="0"/>
              <a:t>κόπους</a:t>
            </a:r>
            <a:endParaRPr lang="el-GR" sz="1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73</TotalTime>
  <Words>2535</Words>
  <Application>Microsoft Office PowerPoint</Application>
  <PresentationFormat>Προβολή στην οθόνη (4:3)</PresentationFormat>
  <Paragraphs>38</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Ζωντάνια</vt:lpstr>
      <vt:lpstr>Διαφάνεια 1</vt:lpstr>
      <vt:lpstr>ΑΛΕΞΑΝΔΡΟΣ ΠΑΠΑΔΙΑΜΑΝΤΗΣ</vt:lpstr>
      <vt:lpstr>Λίγα λόγια για το έργο…</vt:lpstr>
      <vt:lpstr>Η ιστορία της Φραγκογιαννούς</vt:lpstr>
      <vt:lpstr>Γίνεται κριτής, γίνεται θεός</vt:lpstr>
      <vt:lpstr>Πλοκή</vt:lpstr>
      <vt:lpstr>Το ψυχογράφημα της Φόνισσας.</vt:lpstr>
      <vt:lpstr>Διαφάνεια 8</vt:lpstr>
      <vt:lpstr>Διαφάνεια 9</vt:lpstr>
      <vt:lpstr>Διαφάνεια 10</vt:lpstr>
      <vt:lpstr>Εν κατακλείδι</vt:lpstr>
      <vt:lpstr>ΤΕΛΟΣ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user1</dc:creator>
  <cp:lastModifiedBy>user1</cp:lastModifiedBy>
  <cp:revision>9</cp:revision>
  <dcterms:created xsi:type="dcterms:W3CDTF">2019-03-08T09:14:28Z</dcterms:created>
  <dcterms:modified xsi:type="dcterms:W3CDTF">2019-03-08T10:27:53Z</dcterms:modified>
</cp:coreProperties>
</file>