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6" r:id="rId5"/>
    <p:sldId id="267" r:id="rId6"/>
    <p:sldId id="268" r:id="rId7"/>
    <p:sldId id="259" r:id="rId8"/>
    <p:sldId id="269" r:id="rId9"/>
    <p:sldId id="260" r:id="rId10"/>
    <p:sldId id="262" r:id="rId11"/>
    <p:sldId id="270" r:id="rId12"/>
    <p:sldId id="271" r:id="rId13"/>
    <p:sldId id="272" r:id="rId14"/>
    <p:sldId id="273" r:id="rId15"/>
    <p:sldId id="274" r:id="rId16"/>
    <p:sldId id="275" r:id="rId17"/>
    <p:sldId id="263" r:id="rId18"/>
    <p:sldId id="276" r:id="rId19"/>
    <p:sldId id="278" r:id="rId20"/>
    <p:sldId id="277" r:id="rId21"/>
    <p:sldId id="264" r:id="rId22"/>
    <p:sldId id="279" r:id="rId23"/>
    <p:sldId id="280" r:id="rId24"/>
    <p:sldId id="281" r:id="rId25"/>
    <p:sldId id="265" r:id="rId26"/>
    <p:sldId id="282" r:id="rId27"/>
    <p:sldId id="283" r:id="rId2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Υπότιτλος"/>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2342CEA3-3058-4D43-AE35-B3DA76CB4003}" type="datetimeFigureOut">
              <a:rPr lang="el-GR" smtClean="0"/>
              <a:pPr/>
              <a:t>30/11/2021</a:t>
            </a:fld>
            <a:endParaRPr lang="el-GR" dirty="0"/>
          </a:p>
        </p:txBody>
      </p:sp>
      <p:sp>
        <p:nvSpPr>
          <p:cNvPr id="17" name="16 - Θέση υποσέλιδου"/>
          <p:cNvSpPr>
            <a:spLocks noGrp="1"/>
          </p:cNvSpPr>
          <p:nvPr>
            <p:ph type="ftr" sz="quarter" idx="11"/>
          </p:nvPr>
        </p:nvSpPr>
        <p:spPr/>
        <p:txBody>
          <a:bodyPr/>
          <a:lstStyle/>
          <a:p>
            <a:endParaRPr lang="el-GR" dirty="0"/>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3F1D1C4-C2D9-4231-9FB2-B2D9D97AA41D}" type="slidenum">
              <a:rPr lang="el-GR" smtClean="0"/>
              <a:pPr/>
              <a:t>‹#›</a:t>
            </a:fld>
            <a:endParaRPr lang="el-GR" dirty="0"/>
          </a:p>
        </p:txBody>
      </p:sp>
      <p:sp>
        <p:nvSpPr>
          <p:cNvPr id="8" name="7 - Τίτλος"/>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30/11/2021</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2"/>
      </p:bgRef>
    </p:bg>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D3F1D1C4-C2D9-4231-9FB2-B2D9D97AA41D}" type="slidenum">
              <a:rPr lang="el-GR" smtClean="0"/>
              <a:pPr/>
              <a:t>‹#›</a:t>
            </a:fld>
            <a:endParaRPr lang="el-GR" dirty="0"/>
          </a:p>
        </p:txBody>
      </p:sp>
      <p:sp>
        <p:nvSpPr>
          <p:cNvPr id="3" name="2 - Θέση κατακόρυφου κειμένου"/>
          <p:cNvSpPr>
            <a:spLocks noGrp="1"/>
          </p:cNvSpPr>
          <p:nvPr>
            <p:ph type="body" orient="vert" idx="1"/>
          </p:nvPr>
        </p:nvSpPr>
        <p:spPr>
          <a:xfrm>
            <a:off x="304800" y="304800"/>
            <a:ext cx="6553200" cy="5821366"/>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30/11/2021</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2" name="1 - Κατακόρυφος τίτλος"/>
          <p:cNvSpPr>
            <a:spLocks noGrp="1"/>
          </p:cNvSpPr>
          <p:nvPr>
            <p:ph type="title" orient="vert"/>
          </p:nvPr>
        </p:nvSpPr>
        <p:spPr>
          <a:xfrm>
            <a:off x="7391400" y="304801"/>
            <a:ext cx="1447800" cy="5851525"/>
          </a:xfrm>
        </p:spPr>
        <p:txBody>
          <a:bodyPr vert="eaVert"/>
          <a:lstStyle/>
          <a:p>
            <a:r>
              <a:rPr kumimoji="0" lang="el-GR"/>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solidFill>
                  <a:schemeClr val="accent3">
                    <a:shade val="75000"/>
                  </a:schemeClr>
                </a:solidFill>
              </a:defRPr>
            </a:lvl1pPr>
          </a:lstStyle>
          <a:p>
            <a:r>
              <a:rPr kumimoji="0" lang="el-GR"/>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30/11/2021</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D3F1D1C4-C2D9-4231-9FB2-B2D9D97AA41D}" type="slidenum">
              <a:rPr lang="el-GR" smtClean="0"/>
              <a:pPr/>
              <a:t>‹#›</a:t>
            </a:fld>
            <a:endParaRPr lang="el-GR" dirty="0"/>
          </a:p>
        </p:txBody>
      </p:sp>
      <p:sp>
        <p:nvSpPr>
          <p:cNvPr id="8" name="7 - Θέση περιεχομένου"/>
          <p:cNvSpPr>
            <a:spLocks noGrp="1"/>
          </p:cNvSpPr>
          <p:nvPr>
            <p:ph sz="quarter" idx="1"/>
          </p:nvPr>
        </p:nvSpPr>
        <p:spPr>
          <a:xfrm>
            <a:off x="301752" y="1527048"/>
            <a:ext cx="8503920" cy="45720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13" name="12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dirty="0"/>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30/11/2021</a:t>
            </a:fld>
            <a:endParaRPr lang="el-GR" dirty="0"/>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3F1D1C4-C2D9-4231-9FB2-B2D9D97AA41D}" type="slidenum">
              <a:rPr lang="el-GR" smtClean="0"/>
              <a:pPr/>
              <a:t>‹#›</a:t>
            </a:fld>
            <a:endParaRPr lang="el-GR" dirty="0"/>
          </a:p>
        </p:txBody>
      </p:sp>
      <p:sp>
        <p:nvSpPr>
          <p:cNvPr id="2" name="1 - Τίτλος"/>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8952"/>
          </a:xfrm>
        </p:spPr>
        <p:txBody>
          <a:bodyPr/>
          <a:lstStyle/>
          <a:p>
            <a:r>
              <a:rPr kumimoji="0" lang="el-GR"/>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fld id="{2342CEA3-3058-4D43-AE35-B3DA76CB4003}" type="datetimeFigureOut">
              <a:rPr lang="el-GR" smtClean="0"/>
              <a:pPr/>
              <a:t>30/11/2021</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
        <p:nvSpPr>
          <p:cNvPr id="8" name="7 - Ευθεία γραμμή σύνδεσης"/>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Θέση περιεχομένου"/>
          <p:cNvSpPr>
            <a:spLocks noGrp="1"/>
          </p:cNvSpPr>
          <p:nvPr>
            <p:ph sz="half" idx="1"/>
          </p:nvPr>
        </p:nvSpPr>
        <p:spPr>
          <a:xfrm>
            <a:off x="301752" y="1371600"/>
            <a:ext cx="4038600" cy="4681728"/>
          </a:xfrm>
        </p:spPr>
        <p:txBody>
          <a:bodyPr/>
          <a:lstStyle>
            <a:lvl1pPr>
              <a:defRPr sz="2500"/>
            </a:lvl1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2" name="11 - Θέση περιεχομένου"/>
          <p:cNvSpPr>
            <a:spLocks noGrp="1"/>
          </p:cNvSpPr>
          <p:nvPr>
            <p:ph sz="half" idx="2"/>
          </p:nvPr>
        </p:nvSpPr>
        <p:spPr>
          <a:xfrm>
            <a:off x="4800600" y="1371600"/>
            <a:ext cx="4038600" cy="4681728"/>
          </a:xfrm>
        </p:spPr>
        <p:txBody>
          <a:bodyPr/>
          <a:lstStyle>
            <a:lvl1pPr>
              <a:defRPr sz="2500"/>
            </a:lvl1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1">
        <a:schemeClr val="bg2"/>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30/11/2021</a:t>
            </a:fld>
            <a:endParaRPr lang="el-GR" dirty="0"/>
          </a:p>
        </p:txBody>
      </p:sp>
      <p:sp>
        <p:nvSpPr>
          <p:cNvPr id="8" name="7 - Θέση υποσέλιδου"/>
          <p:cNvSpPr>
            <a:spLocks noGrp="1"/>
          </p:cNvSpPr>
          <p:nvPr>
            <p:ph type="ftr" sz="quarter" idx="11"/>
          </p:nvPr>
        </p:nvSpPr>
        <p:spPr>
          <a:xfrm>
            <a:off x="304800" y="6409944"/>
            <a:ext cx="3581400" cy="365760"/>
          </a:xfrm>
        </p:spPr>
        <p:txBody>
          <a:bodyPr/>
          <a:lstStyle/>
          <a:p>
            <a:endParaRPr lang="el-GR" dirty="0"/>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 Θέση περιεχομένου"/>
          <p:cNvSpPr>
            <a:spLocks noGrp="1"/>
          </p:cNvSpPr>
          <p:nvPr>
            <p:ph sz="quarter" idx="2"/>
          </p:nvPr>
        </p:nvSpPr>
        <p:spPr>
          <a:xfrm>
            <a:off x="301752" y="2471383"/>
            <a:ext cx="4041648" cy="3818404"/>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6" name="25 - Θέση περιεχομένου"/>
          <p:cNvSpPr>
            <a:spLocks noGrp="1"/>
          </p:cNvSpPr>
          <p:nvPr>
            <p:ph sz="quarter" idx="4"/>
          </p:nvPr>
        </p:nvSpPr>
        <p:spPr>
          <a:xfrm>
            <a:off x="4800600" y="2471383"/>
            <a:ext cx="4038600" cy="3822192"/>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6"/>
            <a:ext cx="457200" cy="441325"/>
          </a:xfrm>
        </p:spPr>
        <p:txBody>
          <a:bodyPr/>
          <a:lstStyle>
            <a:lvl1pPr algn="ctr">
              <a:defRPr/>
            </a:lvl1pPr>
          </a:lstStyle>
          <a:p>
            <a:fld id="{D3F1D1C4-C2D9-4231-9FB2-B2D9D97AA41D}" type="slidenum">
              <a:rPr lang="el-GR" smtClean="0"/>
              <a:pPr/>
              <a:t>‹#›</a:t>
            </a:fld>
            <a:endParaRPr lang="el-GR" dirty="0"/>
          </a:p>
        </p:txBody>
      </p:sp>
      <p:sp>
        <p:nvSpPr>
          <p:cNvPr id="23" name="22 - Τίτλος"/>
          <p:cNvSpPr>
            <a:spLocks noGrp="1"/>
          </p:cNvSpPr>
          <p:nvPr>
            <p:ph type="title"/>
          </p:nvPr>
        </p:nvSpPr>
        <p:spPr/>
        <p:txBody>
          <a:bodyPr rtlCol="0" anchor="b" anchorCtr="0"/>
          <a:lstStyle/>
          <a:p>
            <a:r>
              <a:rPr kumimoji="0" lang="el-GR"/>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30/11/2021</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a:xfrm>
            <a:off x="4343400" y="1036020"/>
            <a:ext cx="457200" cy="441325"/>
          </a:xfrm>
        </p:spPr>
        <p:txBody>
          <a:bodyPr/>
          <a:lstStyle/>
          <a:p>
            <a:fld id="{D3F1D1C4-C2D9-4231-9FB2-B2D9D97AA41D}"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 Θέση ημερομηνίας"/>
          <p:cNvSpPr>
            <a:spLocks noGrp="1"/>
          </p:cNvSpPr>
          <p:nvPr>
            <p:ph type="dt" sz="half" idx="10"/>
          </p:nvPr>
        </p:nvSpPr>
        <p:spPr/>
        <p:txBody>
          <a:bodyPr/>
          <a:lstStyle/>
          <a:p>
            <a:fld id="{2342CEA3-3058-4D43-AE35-B3DA76CB4003}" type="datetimeFigureOut">
              <a:rPr lang="el-GR" smtClean="0"/>
              <a:pPr/>
              <a:t>30/11/2021</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D3F1D1C4-C2D9-4231-9FB2-B2D9D97AA41D}"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Θέση περιεχομένου"/>
          <p:cNvSpPr>
            <a:spLocks noGrp="1"/>
          </p:cNvSpPr>
          <p:nvPr>
            <p:ph sz="quarter" idx="1"/>
          </p:nvPr>
        </p:nvSpPr>
        <p:spPr>
          <a:xfrm>
            <a:off x="3124200" y="685800"/>
            <a:ext cx="5638800" cy="54102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D3F1D1C4-C2D9-4231-9FB2-B2D9D97AA41D}" type="slidenum">
              <a:rPr lang="el-GR" smtClean="0"/>
              <a:pPr/>
              <a:t>‹#›</a:t>
            </a:fld>
            <a:endParaRPr lang="el-GR" dirty="0"/>
          </a:p>
        </p:txBody>
      </p:sp>
      <p:sp>
        <p:nvSpPr>
          <p:cNvPr id="21" name="20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30/11/2021</a:t>
            </a:fld>
            <a:endParaRPr lang="el-GR" dirty="0"/>
          </a:p>
        </p:txBody>
      </p:sp>
      <p:sp>
        <p:nvSpPr>
          <p:cNvPr id="6" name="5 - Θέση υποσέλιδου"/>
          <p:cNvSpPr>
            <a:spLocks noGrp="1"/>
          </p:cNvSpPr>
          <p:nvPr>
            <p:ph type="ftr" sz="quarter" idx="11"/>
          </p:nvPr>
        </p:nvSpPr>
        <p:spPr>
          <a:xfrm>
            <a:off x="301752" y="6410848"/>
            <a:ext cx="3383280" cy="365760"/>
          </a:xfrm>
        </p:spPr>
        <p:txBody>
          <a:bodyPr/>
          <a:lstStyle/>
          <a:p>
            <a:endParaRPr lang="el-GR"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D3F1D1C4-C2D9-4231-9FB2-B2D9D97AA41D}" type="slidenum">
              <a:rPr lang="el-GR" smtClean="0"/>
              <a:pPr/>
              <a:t>‹#›</a:t>
            </a:fld>
            <a:endParaRPr lang="el-GR" dirty="0"/>
          </a:p>
        </p:txBody>
      </p:sp>
      <p:sp>
        <p:nvSpPr>
          <p:cNvPr id="2" name="1 - Τίτλος"/>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3000375" y="609600"/>
            <a:ext cx="5867400" cy="4267200"/>
          </a:xfrm>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a:t>Kλικ για επεξεργασία των στυλ του υποδείγματος</a:t>
            </a:r>
          </a:p>
        </p:txBody>
      </p:sp>
      <p:sp>
        <p:nvSpPr>
          <p:cNvPr id="22" name="21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fld id="{2342CEA3-3058-4D43-AE35-B3DA76CB4003}" type="datetimeFigureOut">
              <a:rPr lang="el-GR" smtClean="0"/>
              <a:pPr/>
              <a:t>30/11/2021</a:t>
            </a:fld>
            <a:endParaRPr lang="el-GR" dirty="0"/>
          </a:p>
        </p:txBody>
      </p:sp>
      <p:sp>
        <p:nvSpPr>
          <p:cNvPr id="6" name="5 - Θέση υποσέλιδου"/>
          <p:cNvSpPr>
            <a:spLocks noGrp="1"/>
          </p:cNvSpPr>
          <p:nvPr>
            <p:ph type="ftr" sz="quarter" idx="11"/>
          </p:nvPr>
        </p:nvSpPr>
        <p:spPr>
          <a:xfrm>
            <a:off x="301752" y="6410848"/>
            <a:ext cx="3584448" cy="365760"/>
          </a:xfrm>
        </p:spPr>
        <p:txBody>
          <a:bodyPr/>
          <a:lstStyle/>
          <a:p>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2342CEA3-3058-4D43-AE35-B3DA76CB4003}" type="datetimeFigureOut">
              <a:rPr lang="el-GR" smtClean="0"/>
              <a:pPr/>
              <a:t>30/11/2021</a:t>
            </a:fld>
            <a:endParaRPr lang="el-GR" dirty="0"/>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dirty="0"/>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D3F1D1C4-C2D9-4231-9FB2-B2D9D97AA41D}" type="slidenum">
              <a:rPr lang="el-GR" smtClean="0"/>
              <a:pPr/>
              <a:t>‹#›</a:t>
            </a:fld>
            <a:endParaRPr lang="el-GR" dirty="0"/>
          </a:p>
        </p:txBody>
      </p:sp>
      <p:sp>
        <p:nvSpPr>
          <p:cNvPr id="22" name="21 - Θέση τίτλου"/>
          <p:cNvSpPr>
            <a:spLocks noGrp="1"/>
          </p:cNvSpPr>
          <p:nvPr>
            <p:ph type="title"/>
          </p:nvPr>
        </p:nvSpPr>
        <p:spPr>
          <a:xfrm>
            <a:off x="301752" y="228600"/>
            <a:ext cx="8534400" cy="758952"/>
          </a:xfrm>
          <a:prstGeom prst="rect">
            <a:avLst/>
          </a:prstGeom>
        </p:spPr>
        <p:txBody>
          <a:bodyPr vert="horz" anchor="b">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371600" y="3886200"/>
            <a:ext cx="6400800" cy="2543196"/>
          </a:xfrm>
        </p:spPr>
        <p:txBody>
          <a:bodyPr>
            <a:normAutofit/>
          </a:bodyPr>
          <a:lstStyle/>
          <a:p>
            <a:r>
              <a:rPr lang="el-GR" dirty="0"/>
              <a:t>ΟΡΙΑΚΕΣ ΚΑΤΑΣΤΑΣΕΙΣ ΚΑΙ ΠΑΘΟΛΟΓΙΚΟΣ ΝΑΡΚΙΣΣΙΣΜΟΣ – ΠΡΟΓΝΩΣΗ</a:t>
            </a:r>
          </a:p>
          <a:p>
            <a:endParaRPr lang="el-GR" dirty="0"/>
          </a:p>
          <a:p>
            <a:pPr algn="r"/>
            <a:r>
              <a:rPr lang="en-US" i="1" dirty="0">
                <a:latin typeface="Bell MT" pitchFamily="18" charset="0"/>
              </a:rPr>
              <a:t>Otto Kernberg</a:t>
            </a:r>
            <a:endParaRPr lang="el-GR" i="1" dirty="0"/>
          </a:p>
          <a:p>
            <a:endParaRPr lang="el-GR" dirty="0"/>
          </a:p>
        </p:txBody>
      </p:sp>
      <p:sp>
        <p:nvSpPr>
          <p:cNvPr id="2" name="1 - Τίτλος"/>
          <p:cNvSpPr>
            <a:spLocks noGrp="1"/>
          </p:cNvSpPr>
          <p:nvPr>
            <p:ph type="ctrTitle"/>
          </p:nvPr>
        </p:nvSpPr>
        <p:spPr/>
        <p:txBody>
          <a:bodyPr/>
          <a:lstStyle/>
          <a:p>
            <a:r>
              <a:rPr lang="el-GR" dirty="0"/>
              <a:t>ΕΤΑΙΡΙΑ ΚΟΙΝΩΝΙΚΗΣ ΨΥΧΙΑΤΡΙΚΗΣ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κειμένου"/>
          <p:cNvSpPr>
            <a:spLocks noGrp="1"/>
          </p:cNvSpPr>
          <p:nvPr>
            <p:ph type="body" idx="1"/>
          </p:nvPr>
        </p:nvSpPr>
        <p:spPr/>
        <p:txBody>
          <a:bodyPr>
            <a:noAutofit/>
          </a:bodyPr>
          <a:lstStyle/>
          <a:p>
            <a:r>
              <a:rPr lang="el-GR" dirty="0"/>
              <a:t>Ειδικές εκφάνσεις Αδυν. Εγώ</a:t>
            </a:r>
          </a:p>
        </p:txBody>
      </p:sp>
      <p:sp>
        <p:nvSpPr>
          <p:cNvPr id="6" name="5 - Θέση κειμένου"/>
          <p:cNvSpPr>
            <a:spLocks noGrp="1"/>
          </p:cNvSpPr>
          <p:nvPr>
            <p:ph type="body" sz="half" idx="3"/>
          </p:nvPr>
        </p:nvSpPr>
        <p:spPr/>
        <p:txBody>
          <a:bodyPr>
            <a:normAutofit/>
          </a:bodyPr>
          <a:lstStyle/>
          <a:p>
            <a:r>
              <a:rPr lang="el-GR" sz="2800" dirty="0"/>
              <a:t>Μη ειδικές</a:t>
            </a:r>
          </a:p>
        </p:txBody>
      </p:sp>
      <p:sp>
        <p:nvSpPr>
          <p:cNvPr id="5" name="4 - Θέση περιεχομένου"/>
          <p:cNvSpPr>
            <a:spLocks noGrp="1"/>
          </p:cNvSpPr>
          <p:nvPr>
            <p:ph sz="quarter" idx="2"/>
          </p:nvPr>
        </p:nvSpPr>
        <p:spPr/>
        <p:txBody>
          <a:bodyPr>
            <a:normAutofit fontScale="77500" lnSpcReduction="20000"/>
          </a:bodyPr>
          <a:lstStyle/>
          <a:p>
            <a:pPr>
              <a:buFont typeface="Wingdings" pitchFamily="2" charset="2"/>
              <a:buChar char="Ø"/>
            </a:pPr>
            <a:r>
              <a:rPr lang="el-GR" dirty="0"/>
              <a:t>Πρωτόγονες αμυντικές λειτ.</a:t>
            </a:r>
          </a:p>
          <a:p>
            <a:pPr>
              <a:buFont typeface="Wingdings" pitchFamily="2" charset="2"/>
              <a:buChar char="§"/>
            </a:pPr>
            <a:r>
              <a:rPr lang="el-GR" dirty="0"/>
              <a:t>Διχοτόμηση</a:t>
            </a:r>
          </a:p>
          <a:p>
            <a:pPr>
              <a:buFont typeface="Wingdings" pitchFamily="2" charset="2"/>
              <a:buChar char="§"/>
            </a:pPr>
            <a:r>
              <a:rPr lang="el-GR" dirty="0"/>
              <a:t>Πρωτόγονη εξιδανίκευση</a:t>
            </a:r>
          </a:p>
          <a:p>
            <a:pPr>
              <a:buFont typeface="Wingdings" pitchFamily="2" charset="2"/>
              <a:buChar char="§"/>
            </a:pPr>
            <a:r>
              <a:rPr lang="el-GR" dirty="0"/>
              <a:t>Προβολική ταύτιση</a:t>
            </a:r>
          </a:p>
          <a:p>
            <a:pPr>
              <a:buFont typeface="Wingdings" pitchFamily="2" charset="2"/>
              <a:buChar char="§"/>
            </a:pPr>
            <a:r>
              <a:rPr lang="el-GR" dirty="0"/>
              <a:t>Διάψευση</a:t>
            </a:r>
          </a:p>
          <a:p>
            <a:pPr>
              <a:buFont typeface="Wingdings" pitchFamily="2" charset="2"/>
              <a:buChar char="§"/>
            </a:pPr>
            <a:r>
              <a:rPr lang="el-GR" dirty="0"/>
              <a:t>Παντοδυναμία</a:t>
            </a:r>
          </a:p>
          <a:p>
            <a:pPr>
              <a:buFont typeface="Wingdings" pitchFamily="2" charset="2"/>
              <a:buChar char="§"/>
            </a:pPr>
            <a:r>
              <a:rPr lang="el-GR" dirty="0"/>
              <a:t>Απαξίωση</a:t>
            </a:r>
          </a:p>
          <a:p>
            <a:pPr>
              <a:buNone/>
            </a:pPr>
            <a:r>
              <a:rPr lang="el-GR" dirty="0"/>
              <a:t>Για αναλυσιμότητα: βαθμός απώθηση και υψηλότερων αμυνών &amp; χαρακτ. στοιχείων</a:t>
            </a:r>
          </a:p>
        </p:txBody>
      </p:sp>
      <p:sp>
        <p:nvSpPr>
          <p:cNvPr id="7" name="6 - Θέση περιεχομένου"/>
          <p:cNvSpPr>
            <a:spLocks noGrp="1"/>
          </p:cNvSpPr>
          <p:nvPr>
            <p:ph sz="quarter" idx="4"/>
          </p:nvPr>
        </p:nvSpPr>
        <p:spPr/>
        <p:txBody>
          <a:bodyPr>
            <a:normAutofit fontScale="85000" lnSpcReduction="10000"/>
          </a:bodyPr>
          <a:lstStyle/>
          <a:p>
            <a:pPr>
              <a:buNone/>
            </a:pPr>
            <a:r>
              <a:rPr lang="el-GR" dirty="0"/>
              <a:t>Έλλειψη</a:t>
            </a:r>
          </a:p>
          <a:p>
            <a:pPr>
              <a:buFont typeface="Wingdings" pitchFamily="2" charset="2"/>
              <a:buChar char="Ø"/>
            </a:pPr>
            <a:r>
              <a:rPr lang="el-GR" dirty="0"/>
              <a:t>Ελέγχου των παρορμήσεων</a:t>
            </a:r>
          </a:p>
          <a:p>
            <a:pPr>
              <a:buFont typeface="Wingdings" pitchFamily="2" charset="2"/>
              <a:buChar char="Ø"/>
            </a:pPr>
            <a:r>
              <a:rPr lang="el-GR" dirty="0"/>
              <a:t>Ανοχής στο άγχος</a:t>
            </a:r>
          </a:p>
          <a:p>
            <a:pPr>
              <a:buFont typeface="Wingdings" pitchFamily="2" charset="2"/>
              <a:buChar char="Ø"/>
            </a:pPr>
            <a:r>
              <a:rPr lang="el-GR" dirty="0"/>
              <a:t>Ανεπτυγμένων μετουσιωτικών διαύλων</a:t>
            </a:r>
          </a:p>
          <a:p>
            <a:pPr>
              <a:buFont typeface="Wingdings" pitchFamily="2" charset="2"/>
              <a:buChar char="v"/>
            </a:pPr>
            <a:r>
              <a:rPr lang="el-GR" dirty="0"/>
              <a:t>Τάση για πρωτογενή διεργασία σκέψης</a:t>
            </a:r>
          </a:p>
          <a:p>
            <a:pPr>
              <a:buFont typeface="Wingdings" pitchFamily="2" charset="2"/>
              <a:buChar char="v"/>
            </a:pPr>
            <a:r>
              <a:rPr lang="el-GR" dirty="0"/>
              <a:t>Αποδυνάμωση του ελέγχου της Πραγματικότητας</a:t>
            </a:r>
          </a:p>
        </p:txBody>
      </p:sp>
      <p:sp>
        <p:nvSpPr>
          <p:cNvPr id="2" name="1 - Τίτλος"/>
          <p:cNvSpPr>
            <a:spLocks noGrp="1"/>
          </p:cNvSpPr>
          <p:nvPr>
            <p:ph type="title"/>
          </p:nvPr>
        </p:nvSpPr>
        <p:spPr/>
        <p:txBody>
          <a:bodyPr>
            <a:normAutofit/>
          </a:bodyPr>
          <a:lstStyle/>
          <a:p>
            <a:r>
              <a:rPr lang="el-GR" dirty="0"/>
              <a:t>Βαθμός και Ποιότητα αδυναμίας του Εγώ</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lstStyle/>
          <a:p>
            <a:r>
              <a:rPr lang="el-GR" dirty="0"/>
              <a:t>Μη ειδικές εκφάνσεις αναλυτικά</a:t>
            </a:r>
          </a:p>
        </p:txBody>
      </p:sp>
      <p:sp>
        <p:nvSpPr>
          <p:cNvPr id="8" name="7 - Θέση περιεχομένου"/>
          <p:cNvSpPr>
            <a:spLocks noGrp="1"/>
          </p:cNvSpPr>
          <p:nvPr>
            <p:ph sz="quarter" idx="1"/>
          </p:nvPr>
        </p:nvSpPr>
        <p:spPr/>
        <p:txBody>
          <a:bodyPr>
            <a:normAutofit/>
          </a:bodyPr>
          <a:lstStyle/>
          <a:p>
            <a:pPr>
              <a:buNone/>
            </a:pPr>
            <a:r>
              <a:rPr lang="el-GR" b="1" dirty="0"/>
              <a:t>α. έλλειψη ελέγχου  των παρορμήσεων</a:t>
            </a:r>
          </a:p>
          <a:p>
            <a:pPr>
              <a:buNone/>
            </a:pPr>
            <a:r>
              <a:rPr lang="el-GR" dirty="0"/>
              <a:t>Σημαντικός προγνωστικός δείκτης: μερική – γενικευμένη απώλεια: εκδραμάτιση εντός και εκτός θεραπείας</a:t>
            </a:r>
          </a:p>
          <a:p>
            <a:pPr>
              <a:buNone/>
            </a:pPr>
            <a:r>
              <a:rPr lang="el-GR" dirty="0"/>
              <a:t>Εκδραμάτιση – ενστικτικές επιθετικές ανάγκες – αντίσταση στην ερμηνεία</a:t>
            </a:r>
          </a:p>
          <a:p>
            <a:pPr>
              <a:buNone/>
            </a:pPr>
            <a:r>
              <a:rPr lang="el-GR" dirty="0"/>
              <a:t>Ανάγκη η εγκατάσταση ορίων</a:t>
            </a:r>
          </a:p>
          <a:p>
            <a:pPr>
              <a:buNone/>
            </a:pPr>
            <a:r>
              <a:rPr lang="el-GR" dirty="0"/>
              <a:t>Κίνδυνος μετατόπισης προς υποστηρικτική θεραπεία </a:t>
            </a:r>
            <a:r>
              <a:rPr lang="en-US" dirty="0"/>
              <a:t>vs</a:t>
            </a:r>
            <a:r>
              <a:rPr lang="el-GR" dirty="0"/>
              <a:t> επίλυσης της παθολογικής αμυντικής δομής.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a:t>Β. έλλειψη ανοχής στο άγχος</a:t>
            </a:r>
          </a:p>
        </p:txBody>
      </p:sp>
      <p:sp>
        <p:nvSpPr>
          <p:cNvPr id="3" name="2 - Θέση περιεχομένου"/>
          <p:cNvSpPr>
            <a:spLocks noGrp="1"/>
          </p:cNvSpPr>
          <p:nvPr>
            <p:ph sz="quarter" idx="1"/>
          </p:nvPr>
        </p:nvSpPr>
        <p:spPr/>
        <p:txBody>
          <a:bodyPr>
            <a:normAutofit fontScale="92500" lnSpcReduction="20000"/>
          </a:bodyPr>
          <a:lstStyle/>
          <a:p>
            <a:r>
              <a:rPr lang="el-GR" dirty="0"/>
              <a:t>Δυσμενής δείκτης</a:t>
            </a:r>
          </a:p>
          <a:p>
            <a:r>
              <a:rPr lang="el-GR" dirty="0"/>
              <a:t>Η σημασία του άγχους έγκειται στη σύνδεσή του με σχηματισμό νέων συμπτωμάτων, παθολογικών συμπεριφορών και παλινδρόμησης.</a:t>
            </a:r>
          </a:p>
          <a:p>
            <a:r>
              <a:rPr lang="el-GR" b="1" dirty="0"/>
              <a:t>Το ερώτημα της Φ.Α.</a:t>
            </a:r>
            <a:r>
              <a:rPr lang="el-GR" dirty="0"/>
              <a:t>- χρήση ηρεμιστικών (όταν εμποδίζεται η επικοινωνία θερ-θερ/νου)</a:t>
            </a:r>
          </a:p>
          <a:p>
            <a:r>
              <a:rPr lang="el-GR" dirty="0"/>
              <a:t>Ενδείκνυται σε περιπτώσεις ψυχωτικού άγχους (προϋποθέσεις χορήγησης, σελ 180, παρ.3, 181): επάρκεια , όχι </a:t>
            </a:r>
            <a:r>
              <a:rPr lang="en-US" dirty="0"/>
              <a:t>placebo – </a:t>
            </a:r>
            <a:r>
              <a:rPr lang="el-GR" dirty="0"/>
              <a:t>μεγάλη διάρκεια – ασυνείδητες σημασίες, λόγω πρωτόγονων αμυντ. Λειτουργιών και συγκάλυψής τους, π.χ. έλεγχος θεραπευτή</a:t>
            </a:r>
          </a:p>
          <a:p>
            <a:r>
              <a:rPr lang="el-GR" dirty="0"/>
              <a:t>Προϋπόθεση: Τα φάρμακα ως μέρος μακρόχρονης ψυχοθεραπείας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Γ. έλλειψη μετουσιωτικών διαύλων</a:t>
            </a:r>
          </a:p>
        </p:txBody>
      </p:sp>
      <p:sp>
        <p:nvSpPr>
          <p:cNvPr id="3" name="2 - Θέση περιεχομένου"/>
          <p:cNvSpPr>
            <a:spLocks noGrp="1"/>
          </p:cNvSpPr>
          <p:nvPr>
            <p:ph sz="quarter" idx="1"/>
          </p:nvPr>
        </p:nvSpPr>
        <p:spPr/>
        <p:txBody>
          <a:bodyPr>
            <a:normAutofit fontScale="92500" lnSpcReduction="10000"/>
          </a:bodyPr>
          <a:lstStyle/>
          <a:p>
            <a:r>
              <a:rPr lang="el-GR" dirty="0"/>
              <a:t>Δύσκολος και καθοριστικός παράγοντας</a:t>
            </a:r>
          </a:p>
          <a:p>
            <a:r>
              <a:rPr lang="el-GR" dirty="0"/>
              <a:t>Δείκτες: απόλαυση της ζωής, της εργασίας, ικανότητα δημιουργίας διάφορο της αμυντ. αποτελεσματικότητας ή του ταλέντου, βλ παράδ. σελ 182</a:t>
            </a:r>
          </a:p>
          <a:p>
            <a:r>
              <a:rPr lang="el-GR" b="1" dirty="0"/>
              <a:t>Μετουσιωτικό δυναμικό</a:t>
            </a:r>
            <a:r>
              <a:rPr lang="el-GR" dirty="0"/>
              <a:t>: αφιέρωση εκτός ενασχόλησης με τον εαυτό, φροντίδα για τους άλλους. Σύνδεση με ικανότητα για ενοχή και επανόρθωση (</a:t>
            </a:r>
            <a:r>
              <a:rPr lang="en-US" dirty="0"/>
              <a:t>Klein)</a:t>
            </a:r>
            <a:r>
              <a:rPr lang="el-GR" dirty="0"/>
              <a:t>. Καταθλιπτική θέση, έγνοια (</a:t>
            </a:r>
            <a:r>
              <a:rPr lang="en-US" dirty="0"/>
              <a:t>Winnicott). </a:t>
            </a:r>
          </a:p>
          <a:p>
            <a:r>
              <a:rPr lang="el-GR" dirty="0"/>
              <a:t>Όχι μόνο ενορμητική διέξοδος, αλλά αποτέλεσμα των μεταστροφών των εσωτερ. σχέσεων αντικειμένου</a:t>
            </a:r>
          </a:p>
          <a:p>
            <a:r>
              <a:rPr lang="el-GR" dirty="0"/>
              <a:t>Σημαντικό προγν. στοιχείο η πίστη σε κάτι καλό στις σχέσεις με τους άλλους.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Δ. τάση για πρωτογενή διεργασία σκέψης</a:t>
            </a:r>
          </a:p>
        </p:txBody>
      </p:sp>
      <p:sp>
        <p:nvSpPr>
          <p:cNvPr id="3" name="2 - Θέση περιεχομένου"/>
          <p:cNvSpPr>
            <a:spLocks noGrp="1"/>
          </p:cNvSpPr>
          <p:nvPr>
            <p:ph sz="quarter" idx="1"/>
          </p:nvPr>
        </p:nvSpPr>
        <p:spPr/>
        <p:txBody>
          <a:bodyPr>
            <a:normAutofit/>
          </a:bodyPr>
          <a:lstStyle/>
          <a:p>
            <a:r>
              <a:rPr lang="el-GR" dirty="0"/>
              <a:t>Συνήθως δεν παρατηρούνται, ωστόσο στα προβολικά τεστ, πρωτόγονες φαντασιώσεις.</a:t>
            </a:r>
          </a:p>
          <a:p>
            <a:r>
              <a:rPr lang="en-US" dirty="0"/>
              <a:t>S</a:t>
            </a:r>
            <a:r>
              <a:rPr lang="el-GR" dirty="0"/>
              <a:t>ευρημάτων εξαρχής: ψυχωτική αντίδραση</a:t>
            </a:r>
          </a:p>
          <a:p>
            <a:r>
              <a:rPr lang="en-US" dirty="0"/>
              <a:t>S</a:t>
            </a:r>
            <a:r>
              <a:rPr lang="el-GR" dirty="0"/>
              <a:t>εντατικής ψ/θ: αποδιοργάνωση για άμυνα </a:t>
            </a:r>
            <a:r>
              <a:rPr lang="en-US" dirty="0"/>
              <a:t>(Bion), </a:t>
            </a:r>
            <a:r>
              <a:rPr lang="el-GR" dirty="0"/>
              <a:t>εστιασμός στις αμυντικές λειτουργίες ως διαστρέβλωση της θεραπευτικής κατάστασης. </a:t>
            </a:r>
          </a:p>
          <a:p>
            <a:r>
              <a:rPr lang="el-GR" dirty="0"/>
              <a:t>Αξιολόγηση ικανότητας για μη τροποποιημένη ψυχαναλ. Θεραπεία.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00070"/>
          </a:xfrm>
        </p:spPr>
        <p:txBody>
          <a:bodyPr>
            <a:normAutofit/>
          </a:bodyPr>
          <a:lstStyle/>
          <a:p>
            <a:r>
              <a:rPr lang="el-GR" sz="2800" dirty="0"/>
              <a:t>Ε. Αποδυνάμωση του Ελέγχου της Πραγματικότητας</a:t>
            </a:r>
          </a:p>
        </p:txBody>
      </p:sp>
      <p:sp>
        <p:nvSpPr>
          <p:cNvPr id="3" name="2 - Θέση περιεχομένου"/>
          <p:cNvSpPr>
            <a:spLocks noGrp="1"/>
          </p:cNvSpPr>
          <p:nvPr>
            <p:ph sz="quarter" idx="1"/>
          </p:nvPr>
        </p:nvSpPr>
        <p:spPr>
          <a:xfrm>
            <a:off x="301752" y="1527048"/>
            <a:ext cx="8503920" cy="5116662"/>
          </a:xfrm>
        </p:spPr>
        <p:txBody>
          <a:bodyPr>
            <a:normAutofit fontScale="85000" lnSpcReduction="10000"/>
          </a:bodyPr>
          <a:lstStyle/>
          <a:p>
            <a:r>
              <a:rPr lang="el-GR" dirty="0"/>
              <a:t>Παρόν ο έλεγχος στους οριακούς. Διαφορική διάγνωση με ψυχώσεις. Στους οριακούς, δεν εκτείνεται σε συμπεριφορά, σκέψη, δεν υπάρχουν παραγωγικά στοιχεία. Αναγνώριση από ασθενή, διατήρηση του ελέγχου. </a:t>
            </a:r>
          </a:p>
          <a:p>
            <a:r>
              <a:rPr lang="el-GR" dirty="0"/>
              <a:t>Ωστόσο: σοβαρή συναισθ. αναστάτωση, χρήση ουσιών, αλκοόλ, φαρμάκων και στο πλαίσιο μεταβιβαστικής ψύχωσης, πιθανότητα απώλειας. </a:t>
            </a:r>
          </a:p>
          <a:p>
            <a:r>
              <a:rPr lang="el-GR" dirty="0"/>
              <a:t>Από μόνος του </a:t>
            </a:r>
            <a:r>
              <a:rPr lang="el-GR" b="1" dirty="0"/>
              <a:t>δεν είναι σημαντικός δείκτης</a:t>
            </a:r>
            <a:r>
              <a:rPr lang="el-GR" dirty="0"/>
              <a:t>, ωστόσο </a:t>
            </a:r>
            <a:r>
              <a:rPr lang="el-GR" b="1" dirty="0"/>
              <a:t>χρήσιμος για τη διάγνωση</a:t>
            </a:r>
            <a:r>
              <a:rPr lang="el-GR" dirty="0"/>
              <a:t>. Σύνδεση με επιλογή κλασσικής ψυχαναλυτικής θεραπείας ή όχι. </a:t>
            </a:r>
          </a:p>
          <a:p>
            <a:r>
              <a:rPr lang="el-GR" dirty="0"/>
              <a:t>Νέα έννοια: </a:t>
            </a:r>
            <a:r>
              <a:rPr lang="el-GR" b="1" dirty="0"/>
              <a:t>βαθμός επίγνωσης διαπροσωπικής ή κοινωνικής πραγματικότητας και των ηθικών αξιών των άλλων</a:t>
            </a:r>
            <a:r>
              <a:rPr lang="el-GR" dirty="0"/>
              <a:t>. Πιθανή απώλεια της ικανότητας για λεπτές διακρίσεις. Σύνδεση με ποιότητα των σχέσεων αντικειμένου, όχι προγνωστική αξία. </a:t>
            </a:r>
          </a:p>
          <a:p>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κειμένου"/>
          <p:cNvSpPr>
            <a:spLocks noGrp="1"/>
          </p:cNvSpPr>
          <p:nvPr>
            <p:ph type="body" idx="1"/>
          </p:nvPr>
        </p:nvSpPr>
        <p:spPr/>
        <p:txBody>
          <a:bodyPr>
            <a:normAutofit lnSpcReduction="10000"/>
          </a:bodyPr>
          <a:lstStyle/>
          <a:p>
            <a:r>
              <a:rPr lang="el-GR" dirty="0"/>
              <a:t>Σημαντικοί παράγοντες πρόγνωσης</a:t>
            </a:r>
          </a:p>
        </p:txBody>
      </p:sp>
      <p:sp>
        <p:nvSpPr>
          <p:cNvPr id="6" name="5 - Θέση κειμένου"/>
          <p:cNvSpPr>
            <a:spLocks noGrp="1"/>
          </p:cNvSpPr>
          <p:nvPr>
            <p:ph type="body" sz="half" idx="3"/>
          </p:nvPr>
        </p:nvSpPr>
        <p:spPr/>
        <p:txBody>
          <a:bodyPr/>
          <a:lstStyle/>
          <a:p>
            <a:r>
              <a:rPr lang="el-GR" dirty="0"/>
              <a:t>Σημαντικοί για διάγνωση</a:t>
            </a:r>
          </a:p>
        </p:txBody>
      </p:sp>
      <p:sp>
        <p:nvSpPr>
          <p:cNvPr id="5" name="4 - Θέση περιεχομένου"/>
          <p:cNvSpPr>
            <a:spLocks noGrp="1"/>
          </p:cNvSpPr>
          <p:nvPr>
            <p:ph sz="quarter" idx="2"/>
          </p:nvPr>
        </p:nvSpPr>
        <p:spPr/>
        <p:txBody>
          <a:bodyPr/>
          <a:lstStyle/>
          <a:p>
            <a:r>
              <a:rPr lang="el-GR" dirty="0"/>
              <a:t>Μη ειδικές εκδηλώσεις του Εγώ</a:t>
            </a:r>
          </a:p>
          <a:p>
            <a:r>
              <a:rPr lang="el-GR" dirty="0"/>
              <a:t>Έλεγχος παρορμήσεων</a:t>
            </a:r>
          </a:p>
          <a:p>
            <a:r>
              <a:rPr lang="el-GR" dirty="0"/>
              <a:t>Ανοχή στο άγχος</a:t>
            </a:r>
          </a:p>
          <a:p>
            <a:r>
              <a:rPr lang="el-GR" dirty="0"/>
              <a:t>Μετουσιωτικό δυναμικό</a:t>
            </a:r>
          </a:p>
          <a:p>
            <a:endParaRPr lang="el-GR" dirty="0"/>
          </a:p>
        </p:txBody>
      </p:sp>
      <p:sp>
        <p:nvSpPr>
          <p:cNvPr id="7" name="6 - Θέση περιεχομένου"/>
          <p:cNvSpPr>
            <a:spLocks noGrp="1"/>
          </p:cNvSpPr>
          <p:nvPr>
            <p:ph sz="quarter" idx="4"/>
          </p:nvPr>
        </p:nvSpPr>
        <p:spPr/>
        <p:txBody>
          <a:bodyPr/>
          <a:lstStyle/>
          <a:p>
            <a:r>
              <a:rPr lang="el-GR" dirty="0"/>
              <a:t>Έλεγχος της πραγματικότητας</a:t>
            </a:r>
          </a:p>
          <a:p>
            <a:r>
              <a:rPr lang="el-GR" dirty="0"/>
              <a:t>Υπερίσχυση πρωτογενών διεργασιών της σκέψης</a:t>
            </a:r>
          </a:p>
          <a:p>
            <a:r>
              <a:rPr lang="el-GR" dirty="0"/>
              <a:t>Κυριαρχία τύπου αμυντικών λειτουργιών </a:t>
            </a:r>
          </a:p>
        </p:txBody>
      </p:sp>
      <p:sp>
        <p:nvSpPr>
          <p:cNvPr id="2" name="1 - Τίτλος"/>
          <p:cNvSpPr>
            <a:spLocks noGrp="1"/>
          </p:cNvSpPr>
          <p:nvPr>
            <p:ph type="title"/>
          </p:nvPr>
        </p:nvSpPr>
        <p:spPr/>
        <p:txBody>
          <a:bodyPr>
            <a:normAutofit/>
          </a:bodyPr>
          <a:lstStyle/>
          <a:p>
            <a:r>
              <a:rPr lang="el-GR" sz="2800" dirty="0"/>
              <a:t>Συμπερασματικά σε σχέση με την αδυναμία του Εγώ</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Βαθμός και Ποιότητα αδυναμίας του Υπερεγώ</a:t>
            </a:r>
          </a:p>
        </p:txBody>
      </p:sp>
      <p:sp>
        <p:nvSpPr>
          <p:cNvPr id="3" name="2 - Θέση περιεχομένου"/>
          <p:cNvSpPr>
            <a:spLocks noGrp="1"/>
          </p:cNvSpPr>
          <p:nvPr>
            <p:ph sz="quarter" idx="1"/>
          </p:nvPr>
        </p:nvSpPr>
        <p:spPr/>
        <p:txBody>
          <a:bodyPr>
            <a:normAutofit lnSpcReduction="10000"/>
          </a:bodyPr>
          <a:lstStyle/>
          <a:p>
            <a:r>
              <a:rPr lang="el-GR" sz="2400" dirty="0"/>
              <a:t>Θεμελιώδεις προγνωστικοί δείκτες της ΟρΟΠ. </a:t>
            </a:r>
          </a:p>
          <a:p>
            <a:r>
              <a:rPr lang="el-GR" sz="2400" dirty="0"/>
              <a:t>Συχνές οι </a:t>
            </a:r>
            <a:r>
              <a:rPr lang="el-GR" sz="2400" b="1" dirty="0"/>
              <a:t>ανωμαλίες στην ανάπτυξη του Υπερεγώ</a:t>
            </a:r>
            <a:r>
              <a:rPr lang="el-GR" sz="2400" dirty="0"/>
              <a:t>. Επηρεάζεται ο βαθμός αρτίωσης ή μη, ετερονομίας ή αυτονομίας του Υπερεγώ. Μεγάλη ποικιλομορφία στους οριακούς στο βαθμό επίτευξης της αρτίωσης. </a:t>
            </a:r>
          </a:p>
          <a:p>
            <a:r>
              <a:rPr lang="el-GR" sz="2400" dirty="0"/>
              <a:t>Ναρκισσιστικής δομής ασθενείς παρουσιάζουν σοβαρότερη παθολογία σε σχέση με τη λειτουργία του Εγώ τους. </a:t>
            </a:r>
          </a:p>
          <a:p>
            <a:pPr>
              <a:buNone/>
            </a:pPr>
            <a:r>
              <a:rPr lang="el-GR" sz="2400" dirty="0"/>
              <a:t>(+)  όσο περισσότερη επίγνωση των αξιακών συστημάτων τόσο καλύτερη η πρόγνωση </a:t>
            </a:r>
          </a:p>
          <a:p>
            <a:pPr>
              <a:buNone/>
            </a:pPr>
            <a:r>
              <a:rPr lang="el-GR" sz="2400" dirty="0"/>
              <a:t>(-) όσο περισσότερο αντικοινωνικές τάσεις είναι σύντονες προς το Εγώ και ενσωματωμένες στο χαρακτήρα τόσο δυσμενέστερη η πρόγνωση.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357166"/>
            <a:ext cx="8534400" cy="1000132"/>
          </a:xfrm>
        </p:spPr>
        <p:txBody>
          <a:bodyPr>
            <a:noAutofit/>
          </a:bodyPr>
          <a:lstStyle/>
          <a:p>
            <a:pPr algn="l"/>
            <a:r>
              <a:rPr lang="el-GR" sz="2800" dirty="0"/>
              <a:t>Συχνές αντικοινωνικές συμπεριφορές σε ασθενείς με ΟρΟΠ</a:t>
            </a:r>
          </a:p>
        </p:txBody>
      </p:sp>
      <p:sp>
        <p:nvSpPr>
          <p:cNvPr id="3" name="2 - Θέση περιεχομένου"/>
          <p:cNvSpPr>
            <a:spLocks noGrp="1"/>
          </p:cNvSpPr>
          <p:nvPr>
            <p:ph sz="quarter" idx="1"/>
          </p:nvPr>
        </p:nvSpPr>
        <p:spPr/>
        <p:txBody>
          <a:bodyPr>
            <a:normAutofit fontScale="85000" lnSpcReduction="20000"/>
          </a:bodyPr>
          <a:lstStyle/>
          <a:p>
            <a:r>
              <a:rPr lang="el-GR" dirty="0"/>
              <a:t>Μικροκλοπές, </a:t>
            </a:r>
          </a:p>
          <a:p>
            <a:r>
              <a:rPr lang="el-GR" dirty="0"/>
              <a:t>Ψευδολογία, (παιδικόμορφες, </a:t>
            </a:r>
            <a:r>
              <a:rPr lang="en-US" dirty="0"/>
              <a:t>as if)</a:t>
            </a:r>
            <a:endParaRPr lang="el-GR" dirty="0"/>
          </a:p>
          <a:p>
            <a:r>
              <a:rPr lang="el-GR" dirty="0"/>
              <a:t>Παρασιτισμός, </a:t>
            </a:r>
          </a:p>
          <a:p>
            <a:r>
              <a:rPr lang="el-GR" dirty="0"/>
              <a:t>σχέσεις εκμετάλλευσης</a:t>
            </a:r>
            <a:endParaRPr lang="en-US" dirty="0"/>
          </a:p>
          <a:p>
            <a:endParaRPr lang="en-US" dirty="0"/>
          </a:p>
          <a:p>
            <a:pPr>
              <a:buNone/>
            </a:pPr>
            <a:r>
              <a:rPr lang="el-GR" b="1" dirty="0"/>
              <a:t>Δυσοίωνη πρόγνωση για τις αντικοινωνικές προσωπικότητες </a:t>
            </a:r>
            <a:r>
              <a:rPr lang="el-GR" dirty="0"/>
              <a:t>ανεξαρτήτου θεραπείας. </a:t>
            </a:r>
          </a:p>
          <a:p>
            <a:pPr>
              <a:buNone/>
            </a:pPr>
            <a:r>
              <a:rPr lang="el-GR" dirty="0"/>
              <a:t>Η αντικ. συμπεριφορά θα πρέπει να αναλυθεί σε σχέση με την </a:t>
            </a:r>
            <a:r>
              <a:rPr lang="el-GR" b="1" dirty="0"/>
              <a:t>υποκείμενη χαρακτηρολογική παθολογία </a:t>
            </a:r>
            <a:r>
              <a:rPr lang="el-GR" dirty="0"/>
              <a:t>και τη </a:t>
            </a:r>
            <a:r>
              <a:rPr lang="el-GR" b="1" dirty="0"/>
              <a:t>δομή του Υπερεγώ</a:t>
            </a:r>
            <a:r>
              <a:rPr lang="el-GR" dirty="0"/>
              <a:t>. (παραδ. (1) Σελ 189, (2) σελ 190), (3) σελ. 191 – </a:t>
            </a:r>
          </a:p>
          <a:p>
            <a:pPr>
              <a:buNone/>
            </a:pPr>
            <a:r>
              <a:rPr lang="el-GR" dirty="0"/>
              <a:t>Η </a:t>
            </a:r>
            <a:r>
              <a:rPr lang="el-GR" b="1" dirty="0"/>
              <a:t>απουσία υπερεγωτικών δομών</a:t>
            </a:r>
            <a:r>
              <a:rPr lang="el-GR" dirty="0"/>
              <a:t>, κακό προγνωστικό σημείο.</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sz="quarter" idx="1"/>
          </p:nvPr>
        </p:nvSpPr>
        <p:spPr/>
        <p:txBody>
          <a:bodyPr/>
          <a:lstStyle/>
          <a:p>
            <a:pPr>
              <a:buNone/>
            </a:pPr>
            <a:endParaRPr lang="el-GR" dirty="0"/>
          </a:p>
          <a:p>
            <a:pPr>
              <a:buNone/>
            </a:pPr>
            <a:endParaRPr lang="el-GR" dirty="0"/>
          </a:p>
          <a:p>
            <a:pPr algn="ctr">
              <a:buNone/>
            </a:pPr>
            <a:r>
              <a:rPr lang="el-GR" dirty="0"/>
              <a:t>ένα </a:t>
            </a:r>
            <a:r>
              <a:rPr lang="el-GR" b="1" dirty="0"/>
              <a:t>σχετικά αυτόνομο Υπερεγώ </a:t>
            </a:r>
            <a:r>
              <a:rPr lang="el-GR" dirty="0"/>
              <a:t>ενισχύει την ανάπτυξη μιας </a:t>
            </a:r>
            <a:r>
              <a:rPr lang="el-GR" b="1" dirty="0"/>
              <a:t>σταθερής αίσθησης εαυτού</a:t>
            </a:r>
            <a:r>
              <a:rPr lang="el-GR" dirty="0"/>
              <a:t>, ενώ ένα </a:t>
            </a:r>
            <a:r>
              <a:rPr lang="el-GR" b="1" dirty="0"/>
              <a:t>παθολογικό Υπερεγώ ανέχεται τις αντιφάσεις </a:t>
            </a:r>
            <a:r>
              <a:rPr lang="el-GR" dirty="0"/>
              <a:t>μεταξύ αμοιβαία διχοτομημένων, αποσυνδεδεμένων </a:t>
            </a:r>
            <a:r>
              <a:rPr lang="el-GR" b="1" dirty="0"/>
              <a:t>καταστάσεων του Εγώ</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ΠΡΟΓΝΩΣΗ</a:t>
            </a:r>
          </a:p>
        </p:txBody>
      </p:sp>
      <p:sp>
        <p:nvSpPr>
          <p:cNvPr id="3" name="2 - Θέση περιεχομένου"/>
          <p:cNvSpPr>
            <a:spLocks noGrp="1"/>
          </p:cNvSpPr>
          <p:nvPr>
            <p:ph sz="quarter" idx="1"/>
          </p:nvPr>
        </p:nvSpPr>
        <p:spPr/>
        <p:txBody>
          <a:bodyPr>
            <a:normAutofit fontScale="92500" lnSpcReduction="20000"/>
          </a:bodyPr>
          <a:lstStyle/>
          <a:p>
            <a:pPr>
              <a:buNone/>
            </a:pPr>
            <a:r>
              <a:rPr lang="el-GR" dirty="0"/>
              <a:t>Εξαρτάται από:</a:t>
            </a:r>
          </a:p>
          <a:p>
            <a:pPr marL="514350" indent="-514350">
              <a:buAutoNum type="arabicPeriod"/>
            </a:pPr>
            <a:r>
              <a:rPr lang="el-GR" dirty="0"/>
              <a:t>Διάγνωση του </a:t>
            </a:r>
            <a:r>
              <a:rPr lang="el-GR" b="1" dirty="0"/>
              <a:t>προεξάρχοντος τύπου παθολογίας </a:t>
            </a:r>
            <a:r>
              <a:rPr lang="el-GR" dirty="0"/>
              <a:t>&amp; του βαθμού παθολογίας Εγώ και Υπερεγώ.</a:t>
            </a:r>
          </a:p>
          <a:p>
            <a:pPr marL="514350" indent="-514350">
              <a:buAutoNum type="arabicPeriod"/>
            </a:pPr>
            <a:r>
              <a:rPr lang="el-GR" dirty="0"/>
              <a:t>Τις υπάρχουσες </a:t>
            </a:r>
            <a:r>
              <a:rPr lang="el-GR" b="1" dirty="0"/>
              <a:t>μη ειδικές εκδηλώσεις αδυναμίας του Εγώ </a:t>
            </a:r>
            <a:r>
              <a:rPr lang="el-GR" dirty="0"/>
              <a:t>(βαθμός ελέγχου των παρορμήσεων, ανοχή στο άγχος, μετουσιωτικό δυναμικό)</a:t>
            </a:r>
          </a:p>
          <a:p>
            <a:pPr marL="514350" indent="-514350">
              <a:buAutoNum type="arabicPeriod"/>
            </a:pPr>
            <a:r>
              <a:rPr lang="el-GR" dirty="0"/>
              <a:t>Τον </a:t>
            </a:r>
            <a:r>
              <a:rPr lang="el-GR" b="1" dirty="0"/>
              <a:t>βαθμό ύπαρξης στο Υπερεγώ δομών </a:t>
            </a:r>
            <a:r>
              <a:rPr lang="el-GR" dirty="0"/>
              <a:t>αφαίρεσης, αρτίωσης, αποπροσωποίησης (ικανότητα για έγνοια, ενοχή, κατάθλιψη, εναισθησία), και έκτασης των αντικοινωνικών τάσεων.</a:t>
            </a:r>
          </a:p>
          <a:p>
            <a:pPr marL="514350" indent="-514350">
              <a:buAutoNum type="arabicPeriod"/>
            </a:pPr>
            <a:r>
              <a:rPr lang="el-GR" dirty="0"/>
              <a:t>Την </a:t>
            </a:r>
            <a:r>
              <a:rPr lang="el-GR" b="1" dirty="0"/>
              <a:t>ποιότητα των Σχέσεων Αντικειμένου</a:t>
            </a:r>
            <a:r>
              <a:rPr lang="el-GR" dirty="0"/>
              <a:t>.</a:t>
            </a:r>
            <a:endParaRPr lang="en-US" dirty="0"/>
          </a:p>
          <a:p>
            <a:pPr marL="514350" indent="-514350">
              <a:buAutoNum type="arabicPeriod"/>
            </a:pPr>
            <a:r>
              <a:rPr lang="el-GR" dirty="0"/>
              <a:t>Την </a:t>
            </a:r>
            <a:r>
              <a:rPr lang="el-GR" b="1" dirty="0"/>
              <a:t>επιδεξιότητα και την προσωπικότητα του θεραπευτή</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Παθολογία Υπερεγώ (συνέχεια)</a:t>
            </a:r>
          </a:p>
        </p:txBody>
      </p:sp>
      <p:sp>
        <p:nvSpPr>
          <p:cNvPr id="3" name="2 - Θέση περιεχομένου"/>
          <p:cNvSpPr>
            <a:spLocks noGrp="1"/>
          </p:cNvSpPr>
          <p:nvPr>
            <p:ph sz="quarter" idx="1"/>
          </p:nvPr>
        </p:nvSpPr>
        <p:spPr>
          <a:xfrm>
            <a:off x="301752" y="1527048"/>
            <a:ext cx="8503920" cy="5116662"/>
          </a:xfrm>
        </p:spPr>
        <p:txBody>
          <a:bodyPr>
            <a:normAutofit fontScale="85000" lnSpcReduction="20000"/>
          </a:bodyPr>
          <a:lstStyle/>
          <a:p>
            <a:r>
              <a:rPr lang="el-GR" sz="2400" dirty="0"/>
              <a:t>Επίσης εντοπίζεται στην </a:t>
            </a:r>
          </a:p>
          <a:p>
            <a:pPr>
              <a:buNone/>
            </a:pPr>
            <a:r>
              <a:rPr lang="el-GR" sz="2400" dirty="0"/>
              <a:t>Α</a:t>
            </a:r>
            <a:r>
              <a:rPr lang="el-GR" sz="2400" b="1" dirty="0"/>
              <a:t>. μείωση του ελέγχου της πραγματικότητας </a:t>
            </a:r>
            <a:r>
              <a:rPr lang="el-GR" sz="2400" dirty="0"/>
              <a:t>στις διαπροσωπικές σχέσεις</a:t>
            </a:r>
          </a:p>
          <a:p>
            <a:pPr>
              <a:buNone/>
            </a:pPr>
            <a:r>
              <a:rPr lang="el-GR" sz="2400" dirty="0"/>
              <a:t>Β. </a:t>
            </a:r>
            <a:r>
              <a:rPr lang="el-GR" sz="2400" b="1" dirty="0"/>
              <a:t>μείωση της ικανότητας για σημαίνουσα εναισθησία</a:t>
            </a:r>
            <a:r>
              <a:rPr lang="el-GR" sz="2400" dirty="0"/>
              <a:t>: συνδυασμός διανοητικής και συναισθηματικής κατανόησης της ψυχ. εμπειρίας του ατόμου, σε μια έγνοια και ανάγκη για τροποποίηση των παθολογικών πλευρών της εμπειρίας.</a:t>
            </a:r>
          </a:p>
          <a:p>
            <a:r>
              <a:rPr lang="el-GR" sz="2400" dirty="0"/>
              <a:t>Η </a:t>
            </a:r>
            <a:r>
              <a:rPr lang="el-GR" sz="2400" b="1" dirty="0"/>
              <a:t>απουσία ηθικής αξιολόγησης </a:t>
            </a:r>
            <a:r>
              <a:rPr lang="el-GR" sz="2400" dirty="0"/>
              <a:t>έχει δυσμενείς επιπτώσεις </a:t>
            </a:r>
          </a:p>
          <a:p>
            <a:r>
              <a:rPr lang="el-GR" sz="2400" dirty="0"/>
              <a:t>Η </a:t>
            </a:r>
            <a:r>
              <a:rPr lang="el-GR" sz="2400" b="1" dirty="0"/>
              <a:t>ικανότητα για ενοχή και κατάθλιψη </a:t>
            </a:r>
            <a:r>
              <a:rPr lang="el-GR" sz="2400" dirty="0"/>
              <a:t>συνδέεται με την </a:t>
            </a:r>
            <a:r>
              <a:rPr lang="el-GR" sz="2400" b="1" dirty="0"/>
              <a:t>έγνοια</a:t>
            </a:r>
          </a:p>
          <a:p>
            <a:r>
              <a:rPr lang="el-GR" sz="2400" dirty="0"/>
              <a:t>Περιπτώσεις </a:t>
            </a:r>
            <a:r>
              <a:rPr lang="el-GR" sz="2400" b="1" dirty="0"/>
              <a:t>αντίφασης</a:t>
            </a:r>
            <a:r>
              <a:rPr lang="el-GR" sz="2400" dirty="0"/>
              <a:t>: δέσμευση σε αυστηρό ηθικό σύστημα με συμπεριφορές που αντιβαίνουν σε αυτό Βλ παραδ σελ 193</a:t>
            </a:r>
          </a:p>
          <a:p>
            <a:r>
              <a:rPr lang="el-GR" sz="2400" dirty="0"/>
              <a:t>Περίπτωση </a:t>
            </a:r>
            <a:r>
              <a:rPr lang="el-GR" sz="2400" b="1" dirty="0"/>
              <a:t>ψευδών</a:t>
            </a:r>
            <a:r>
              <a:rPr lang="el-GR" sz="2400" dirty="0"/>
              <a:t> στο θεραπευτή: είδος παθολογίας του Υπερεγώ, δυσοίωνο στοιχείο. Ο θερ/της οφείλει να καταδείξει τα ψεύδη και να εκτιμηθούν οι συνειδητές και ασυνείδητες πλευρές. </a:t>
            </a:r>
            <a:endParaRPr lang="en-US" sz="2400" dirty="0"/>
          </a:p>
          <a:p>
            <a:r>
              <a:rPr lang="el-GR" sz="2400" b="1" dirty="0"/>
              <a:t>Απουσία «σήματος ενοχής», </a:t>
            </a:r>
            <a:r>
              <a:rPr lang="el-GR" sz="2400" dirty="0"/>
              <a:t>ως προβλεπτική λειτουργία του φυσιολογικού  Υπερεγώ για αυτοπαρατήρηση, επανόρθωση ή επανόρθωση και προετοιμασία για αβέβαιες καταστάσεις.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Ποιότητα των Σχέσεων Αντικειμένου</a:t>
            </a:r>
          </a:p>
        </p:txBody>
      </p:sp>
      <p:sp>
        <p:nvSpPr>
          <p:cNvPr id="3" name="2 - Θέση περιεχομένου"/>
          <p:cNvSpPr>
            <a:spLocks noGrp="1"/>
          </p:cNvSpPr>
          <p:nvPr>
            <p:ph sz="quarter" idx="1"/>
          </p:nvPr>
        </p:nvSpPr>
        <p:spPr/>
        <p:txBody>
          <a:bodyPr>
            <a:normAutofit/>
          </a:bodyPr>
          <a:lstStyle/>
          <a:p>
            <a:r>
              <a:rPr lang="el-GR" dirty="0"/>
              <a:t>Διαπροσωπική συμπεριφορά διερεύνηση και σύνδεση με την ποιότητα των τωρινών σχέσεων με τους σημαντικούς άλλους. </a:t>
            </a:r>
          </a:p>
          <a:p>
            <a:r>
              <a:rPr lang="el-GR" dirty="0"/>
              <a:t>Παραλλαγές στο βαθμό και την ποιότητα στην αλληλεπίδραση των ασθενών με ΟΟΠ </a:t>
            </a:r>
          </a:p>
          <a:p>
            <a:r>
              <a:rPr lang="el-GR" dirty="0"/>
              <a:t>Σταθερότητα σχέσεων, καλός προγνωστικός δείκτης</a:t>
            </a:r>
          </a:p>
          <a:p>
            <a:r>
              <a:rPr lang="el-GR" dirty="0"/>
              <a:t>Εξατομίκευση σε σχέση με το Α (ρεαλιστική διάκριση των διαφορών στους ανθρώπους), ευνοϊκή πρόγνωση. Ικανότητα διάκρισης θεραπευτή με άλλα  μεταβιβαστικά  Α</a:t>
            </a:r>
          </a:p>
          <a:p>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14290"/>
            <a:ext cx="8534400" cy="1559080"/>
          </a:xfrm>
        </p:spPr>
        <p:txBody>
          <a:bodyPr>
            <a:normAutofit/>
          </a:bodyPr>
          <a:lstStyle/>
          <a:p>
            <a:pPr algn="l"/>
            <a:r>
              <a:rPr lang="el-GR" sz="3100" dirty="0"/>
              <a:t>Τι συνιστά σοβαρή παθολογία των εσωτερ. σχέσεων αντικειμένου;</a:t>
            </a:r>
            <a:br>
              <a:rPr lang="el-GR" dirty="0"/>
            </a:br>
            <a:endParaRPr lang="el-GR" dirty="0"/>
          </a:p>
        </p:txBody>
      </p:sp>
      <p:sp>
        <p:nvSpPr>
          <p:cNvPr id="3" name="2 - Θέση περιεχομένου"/>
          <p:cNvSpPr>
            <a:spLocks noGrp="1"/>
          </p:cNvSpPr>
          <p:nvPr>
            <p:ph sz="quarter" idx="1"/>
          </p:nvPr>
        </p:nvSpPr>
        <p:spPr/>
        <p:txBody>
          <a:bodyPr/>
          <a:lstStyle/>
          <a:p>
            <a:r>
              <a:rPr lang="el-GR" dirty="0"/>
              <a:t>Γενικευμένη διχοτόμηση εικόνων εαυτού και Α σε «καλές» και «κακές»</a:t>
            </a:r>
          </a:p>
          <a:p>
            <a:r>
              <a:rPr lang="el-GR" dirty="0"/>
              <a:t>Διατήρηση της πρωτόγονης κατάστασης</a:t>
            </a:r>
          </a:p>
          <a:p>
            <a:r>
              <a:rPr lang="el-GR" dirty="0"/>
              <a:t>Επιθετική διήθηση των διαπροσωπικών σχέσεων </a:t>
            </a:r>
          </a:p>
          <a:p>
            <a:r>
              <a:rPr lang="el-GR" dirty="0"/>
              <a:t>Μεγάλη συναισθηματική αναστάτωση, υπερεμπλοκή</a:t>
            </a:r>
          </a:p>
          <a:p>
            <a:r>
              <a:rPr lang="el-GR" dirty="0"/>
              <a:t>Απόσυρση, προστατευτική ρηχότητα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ελλειματικές</a:t>
            </a:r>
          </a:p>
        </p:txBody>
      </p:sp>
      <p:sp>
        <p:nvSpPr>
          <p:cNvPr id="3" name="2 - Θέση περιεχομένου"/>
          <p:cNvSpPr>
            <a:spLocks noGrp="1"/>
          </p:cNvSpPr>
          <p:nvPr>
            <p:ph sz="quarter" idx="1"/>
          </p:nvPr>
        </p:nvSpPr>
        <p:spPr/>
        <p:txBody>
          <a:bodyPr>
            <a:normAutofit fontScale="92500" lnSpcReduction="10000"/>
          </a:bodyPr>
          <a:lstStyle/>
          <a:p>
            <a:r>
              <a:rPr lang="el-GR" dirty="0"/>
              <a:t>η σταθερότητα Α</a:t>
            </a:r>
          </a:p>
          <a:p>
            <a:r>
              <a:rPr lang="el-GR" dirty="0"/>
              <a:t>Η ικανότητα εγκατάστασης ολικής σχέσης με το Α</a:t>
            </a:r>
          </a:p>
          <a:p>
            <a:r>
              <a:rPr lang="el-GR" dirty="0"/>
              <a:t>Η ανοχή αμφιθυμικών αντιδράσεων</a:t>
            </a:r>
          </a:p>
          <a:p>
            <a:pPr>
              <a:buNone/>
            </a:pPr>
            <a:r>
              <a:rPr lang="el-GR" dirty="0"/>
              <a:t>Εξάρτηση ως θετικός δείκτης</a:t>
            </a:r>
          </a:p>
          <a:p>
            <a:pPr>
              <a:buNone/>
            </a:pPr>
            <a:r>
              <a:rPr lang="el-GR" dirty="0"/>
              <a:t>Εξάρτηση ως αρνητικός: </a:t>
            </a:r>
            <a:r>
              <a:rPr lang="en-US" sz="2200" b="1" dirty="0"/>
              <a:t>S</a:t>
            </a:r>
            <a:r>
              <a:rPr lang="el-GR" sz="2200" b="1" dirty="0"/>
              <a:t>παθολογική υποταγή σε εξωτερικό αντικείμενο </a:t>
            </a:r>
            <a:r>
              <a:rPr lang="el-GR" sz="2200" dirty="0"/>
              <a:t>( πρωτόγονη σαδιστική υπερεγωτική εικόνα). Η χρόνια υποταγή σε εχθρικό και βλαπτικό πρόσωπο. Αξιολογείται από ικανότητα σύναψης σχέσεων με διάρκεια και με την ικανότητα διαφυγής από την αυτοεπιθετικότητα που ενέχει. </a:t>
            </a:r>
          </a:p>
          <a:p>
            <a:pPr>
              <a:buNone/>
            </a:pPr>
            <a:r>
              <a:rPr lang="el-GR" dirty="0"/>
              <a:t>Ναρκισσιστικές προσωπικότητες: φτωχές σχέσεις Α, οι οποίες πρέπει να αξιολογούνται εσωτερικά και όχι μόνο διαπροσωπικά (επιφανειακή λειτουργικότητα)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Με το θεραπευτή;</a:t>
            </a:r>
          </a:p>
        </p:txBody>
      </p:sp>
      <p:sp>
        <p:nvSpPr>
          <p:cNvPr id="3" name="2 - Θέση περιεχομένου"/>
          <p:cNvSpPr>
            <a:spLocks noGrp="1"/>
          </p:cNvSpPr>
          <p:nvPr>
            <p:ph sz="quarter" idx="1"/>
          </p:nvPr>
        </p:nvSpPr>
        <p:spPr/>
        <p:txBody>
          <a:bodyPr>
            <a:normAutofit/>
          </a:bodyPr>
          <a:lstStyle/>
          <a:p>
            <a:r>
              <a:rPr lang="el-GR" dirty="0"/>
              <a:t>Η ποιότητα των σχέσεων Α εντός ατόμου απεικονίζεται στη σχέση με το θεραπευτή (διαδραστική μεταβλητή ιδιαίτερης προγνωστικής σημασίας)</a:t>
            </a:r>
          </a:p>
          <a:p>
            <a:r>
              <a:rPr lang="el-GR" dirty="0"/>
              <a:t>Επίσης, δείχει την ποιότητα του Υπερεγώ (κατανόηση και νοιάξιμο για το θεραπευτή ως πρόσωπο, ικανότητα διαφυγής από τη χρόνια υποταγή στις απατήσεις του Υπερεγώ)</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1128698"/>
          </a:xfrm>
        </p:spPr>
        <p:txBody>
          <a:bodyPr>
            <a:normAutofit/>
          </a:bodyPr>
          <a:lstStyle/>
          <a:p>
            <a:pPr algn="l"/>
            <a:r>
              <a:rPr lang="el-GR" dirty="0"/>
              <a:t>Η ικανότητα και η προσωπικότητα του θεραπευτή</a:t>
            </a:r>
          </a:p>
        </p:txBody>
      </p:sp>
      <p:sp>
        <p:nvSpPr>
          <p:cNvPr id="3" name="2 - Θέση περιεχομένου"/>
          <p:cNvSpPr>
            <a:spLocks noGrp="1"/>
          </p:cNvSpPr>
          <p:nvPr>
            <p:ph sz="quarter" idx="1"/>
          </p:nvPr>
        </p:nvSpPr>
        <p:spPr>
          <a:xfrm>
            <a:off x="301752" y="1527048"/>
            <a:ext cx="8503920" cy="5116662"/>
          </a:xfrm>
        </p:spPr>
        <p:txBody>
          <a:bodyPr>
            <a:normAutofit fontScale="92500" lnSpcReduction="10000"/>
          </a:bodyPr>
          <a:lstStyle/>
          <a:p>
            <a:r>
              <a:rPr lang="el-GR" dirty="0"/>
              <a:t>Σύνδεση </a:t>
            </a:r>
            <a:r>
              <a:rPr lang="el-GR" b="1" dirty="0"/>
              <a:t>τεχνικής και ικανότητας </a:t>
            </a:r>
            <a:r>
              <a:rPr lang="el-GR" dirty="0"/>
              <a:t>της προσωπικότητας του θερ/τη. </a:t>
            </a:r>
          </a:p>
          <a:p>
            <a:r>
              <a:rPr lang="el-GR" b="1" dirty="0"/>
              <a:t>Ταίριασμα</a:t>
            </a:r>
            <a:r>
              <a:rPr lang="el-GR" dirty="0"/>
              <a:t> θεραπευόμενου – θεραπευτή</a:t>
            </a:r>
          </a:p>
          <a:p>
            <a:r>
              <a:rPr lang="el-GR" dirty="0"/>
              <a:t>Ικανότητα του θερ/τη </a:t>
            </a:r>
            <a:r>
              <a:rPr lang="el-GR" b="1" dirty="0"/>
              <a:t>να ενσωματώνει δημιουργικά </a:t>
            </a:r>
            <a:r>
              <a:rPr lang="el-GR" dirty="0"/>
              <a:t>τα χαρακτηριστικά της προσωπικότητας και της αντιμεταβίβασής του (σημαντικός παράγοντας σε συνθήκες αδυναμίας Εγώ του θεραπευόμενου)</a:t>
            </a:r>
          </a:p>
          <a:p>
            <a:r>
              <a:rPr lang="el-GR" dirty="0"/>
              <a:t>Ασθενείς με ισχυρό </a:t>
            </a:r>
            <a:r>
              <a:rPr lang="el-GR" b="1" dirty="0"/>
              <a:t>Εγώ</a:t>
            </a:r>
            <a:r>
              <a:rPr lang="el-GR" dirty="0"/>
              <a:t> επηρεάζονται λιγότερο από το θερ/τη – ασθενείς με ανίσχυρο χρειάζονται ικανό θεραπευτή είτε υποστηρικτικά είτε για εκφραστική θεραπεία, όπου η εργασία θα γίνεται πάνω στη </a:t>
            </a:r>
            <a:r>
              <a:rPr lang="el-GR" b="1" dirty="0"/>
              <a:t>μεταβιβαστικές εκδηλώσεις στη θεραπευτική σχέση.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Τροποποιημένη θεραπευτική τεχνική</a:t>
            </a:r>
          </a:p>
        </p:txBody>
      </p:sp>
      <p:sp>
        <p:nvSpPr>
          <p:cNvPr id="3" name="2 - Θέση περιεχομένου"/>
          <p:cNvSpPr>
            <a:spLocks noGrp="1"/>
          </p:cNvSpPr>
          <p:nvPr>
            <p:ph sz="quarter" idx="1"/>
          </p:nvPr>
        </p:nvSpPr>
        <p:spPr/>
        <p:txBody>
          <a:bodyPr>
            <a:normAutofit fontScale="92500" lnSpcReduction="10000"/>
          </a:bodyPr>
          <a:lstStyle/>
          <a:p>
            <a:pPr>
              <a:buNone/>
            </a:pPr>
            <a:r>
              <a:rPr lang="el-GR" dirty="0"/>
              <a:t>ΘΕΣΗ: τροποποιημένη ψυχαναλυτική ψ/θ ως θεραπεία εκλογής για ασθενείς με ΟΟΠ. </a:t>
            </a:r>
          </a:p>
          <a:p>
            <a:pPr marL="514350" indent="-514350">
              <a:buAutoNum type="arabicPeriod"/>
            </a:pPr>
            <a:r>
              <a:rPr lang="el-GR" dirty="0"/>
              <a:t>Υψηλό επίπεδο ψυχαναλυτικής εκπαίδευσης</a:t>
            </a:r>
          </a:p>
          <a:p>
            <a:pPr marL="514350" indent="-514350">
              <a:buAutoNum type="arabicPeriod"/>
            </a:pPr>
            <a:r>
              <a:rPr lang="el-GR" dirty="0"/>
              <a:t>Εμπειρία στη θεραπεία</a:t>
            </a:r>
          </a:p>
          <a:p>
            <a:pPr marL="514350" indent="-514350">
              <a:buAutoNum type="arabicPeriod"/>
            </a:pPr>
            <a:r>
              <a:rPr lang="el-GR" dirty="0"/>
              <a:t>Ικανότητα στη συστηματική ερμηνευτική διαδικασία της αρνητικής μεταβίβασης</a:t>
            </a:r>
          </a:p>
          <a:p>
            <a:pPr marL="514350" indent="-514350">
              <a:buAutoNum type="arabicPeriod"/>
            </a:pPr>
            <a:r>
              <a:rPr lang="el-GR" dirty="0"/>
              <a:t>Εισαγωγή τεχνικών παραμέτρων</a:t>
            </a:r>
          </a:p>
          <a:p>
            <a:pPr marL="514350" indent="-514350">
              <a:buAutoNum type="arabicPeriod"/>
            </a:pPr>
            <a:r>
              <a:rPr lang="el-GR" dirty="0"/>
              <a:t>Δόμηση θεραπείας και ουδετερότητα</a:t>
            </a:r>
          </a:p>
          <a:p>
            <a:pPr marL="514350" indent="-514350">
              <a:buAutoNum type="arabicPeriod"/>
            </a:pPr>
            <a:r>
              <a:rPr lang="el-GR" dirty="0"/>
              <a:t>Εισαγωγή συμπληρωματικών δομών σε συνθήκες εκδραμάτισης (δυσκολίες υποστήριξης – οφέλη αναλυτικής κατάστασης)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Η προσωπικότητα του θεραπευτή</a:t>
            </a:r>
          </a:p>
        </p:txBody>
      </p:sp>
      <p:sp>
        <p:nvSpPr>
          <p:cNvPr id="3" name="2 - Θέση περιεχομένου"/>
          <p:cNvSpPr>
            <a:spLocks noGrp="1"/>
          </p:cNvSpPr>
          <p:nvPr>
            <p:ph sz="quarter" idx="1"/>
          </p:nvPr>
        </p:nvSpPr>
        <p:spPr>
          <a:xfrm>
            <a:off x="301752" y="1527048"/>
            <a:ext cx="8503920" cy="5116662"/>
          </a:xfrm>
        </p:spPr>
        <p:txBody>
          <a:bodyPr>
            <a:normAutofit fontScale="70000" lnSpcReduction="20000"/>
          </a:bodyPr>
          <a:lstStyle/>
          <a:p>
            <a:r>
              <a:rPr lang="el-GR" dirty="0"/>
              <a:t>Στην κλινική πράξη, η </a:t>
            </a:r>
            <a:r>
              <a:rPr lang="el-GR" b="1" dirty="0"/>
              <a:t>προσωπικότητα</a:t>
            </a:r>
            <a:r>
              <a:rPr lang="el-GR" dirty="0"/>
              <a:t>, το </a:t>
            </a:r>
            <a:r>
              <a:rPr lang="el-GR" b="1" dirty="0"/>
              <a:t>επίπεδο τεχνικής </a:t>
            </a:r>
            <a:r>
              <a:rPr lang="el-GR" dirty="0"/>
              <a:t>και οι </a:t>
            </a:r>
            <a:r>
              <a:rPr lang="el-GR" b="1" dirty="0"/>
              <a:t>αντιμεταβιβαστικές αντιδράσεις</a:t>
            </a:r>
            <a:r>
              <a:rPr lang="el-GR" dirty="0"/>
              <a:t> του, συνδέονται στενά.</a:t>
            </a:r>
          </a:p>
          <a:p>
            <a:endParaRPr lang="el-GR" dirty="0"/>
          </a:p>
          <a:p>
            <a:pPr>
              <a:buNone/>
            </a:pPr>
            <a:r>
              <a:rPr lang="el-GR" dirty="0"/>
              <a:t>Ποια τα χαρακτηριστικά ενός θερ/τη;</a:t>
            </a:r>
          </a:p>
          <a:p>
            <a:r>
              <a:rPr lang="el-GR" dirty="0"/>
              <a:t>Αληθινές σχέσεις Α</a:t>
            </a:r>
          </a:p>
          <a:p>
            <a:r>
              <a:rPr lang="el-GR" dirty="0"/>
              <a:t>Να αισθάνεται ασφαλής (να ελέγχει την εχθρική του αντίδραση)</a:t>
            </a:r>
          </a:p>
          <a:p>
            <a:r>
              <a:rPr lang="el-GR" dirty="0"/>
              <a:t>Προσεκτική στάση στην εκδραμάτιση: ούτε αδιαφορία ούτε έντονο ενδιαφέρον</a:t>
            </a:r>
          </a:p>
          <a:p>
            <a:r>
              <a:rPr lang="el-GR" dirty="0"/>
              <a:t>Σαφής αντίληψη των ηθικών αξιών, ωστόσο όχι ηθικίστικη στάση</a:t>
            </a:r>
          </a:p>
          <a:p>
            <a:r>
              <a:rPr lang="el-GR" dirty="0"/>
              <a:t>Διακριτικότητα, ανυποκρισία, αυτοαποδοχή, απουσία εγωκεντρισμού.</a:t>
            </a:r>
          </a:p>
          <a:p>
            <a:r>
              <a:rPr lang="el-GR" dirty="0"/>
              <a:t>Να καταφέρει να υπερνικήσει το δικό του ναρκισσισμό. Η ύπαρξη ναρκισσιστικών  προβλημάτων στο θεραπευτή μείζον δυσμενές προγνωστικό στοιχείο. Λόγω παλινδρόμησης, έντονων αρνητικών μεταβιβάσεων, αντιμεταβιβαστικών επιπλοκών, ασκείται πολύ μεγάλη πίεση στο θεραπευτή. Εμπόδιο οι σοβαρές ναρκισσιστικές τάσεις του θεραπευτή, σε συνθήκες ματαίωσης από ναρκισσιτικές προσωπικότητες.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400" dirty="0"/>
              <a:t>ΔΙΑΓΝΩΣΗΒΑΣΕΙ ΠΕΡΙΓΡΑΦΗΣ ΤΩΝ ΧΑΡΑΞΤΗΡΟΛΟΓΙΚΩΝ ΓΝΩΡΙΣΜΑΤΩΝ</a:t>
            </a:r>
          </a:p>
        </p:txBody>
      </p:sp>
      <p:sp>
        <p:nvSpPr>
          <p:cNvPr id="3" name="2 - Θέση περιεχομένου"/>
          <p:cNvSpPr>
            <a:spLocks noGrp="1"/>
          </p:cNvSpPr>
          <p:nvPr>
            <p:ph sz="quarter" idx="1"/>
          </p:nvPr>
        </p:nvSpPr>
        <p:spPr>
          <a:xfrm>
            <a:off x="285720" y="1600200"/>
            <a:ext cx="8572560" cy="4525963"/>
          </a:xfrm>
        </p:spPr>
        <p:txBody>
          <a:bodyPr>
            <a:normAutofit fontScale="92500" lnSpcReduction="10000"/>
          </a:bodyPr>
          <a:lstStyle/>
          <a:p>
            <a:pPr>
              <a:buNone/>
            </a:pPr>
            <a:r>
              <a:rPr lang="el-GR" sz="2400" dirty="0"/>
              <a:t>Έμφαση στα </a:t>
            </a:r>
            <a:r>
              <a:rPr lang="el-GR" sz="2400" b="1" dirty="0"/>
              <a:t>χαρακτηρολογικά γνωρίσματα </a:t>
            </a:r>
            <a:r>
              <a:rPr lang="el-GR" sz="2400" dirty="0"/>
              <a:t>αντί των νευρωτικών</a:t>
            </a:r>
            <a:r>
              <a:rPr lang="el-GR" dirty="0"/>
              <a:t>.</a:t>
            </a:r>
          </a:p>
          <a:p>
            <a:pPr>
              <a:buNone/>
            </a:pPr>
            <a:r>
              <a:rPr lang="el-GR" sz="2400" dirty="0"/>
              <a:t>Βαθμός </a:t>
            </a:r>
            <a:r>
              <a:rPr lang="el-GR" sz="2400" b="1" dirty="0"/>
              <a:t>συντονικότητας - δυστονικότητας </a:t>
            </a:r>
            <a:r>
              <a:rPr lang="el-GR" sz="2400" dirty="0"/>
              <a:t>&gt; βαθμός άγχους (</a:t>
            </a:r>
            <a:r>
              <a:rPr lang="en-US" sz="2400" dirty="0"/>
              <a:t>S </a:t>
            </a:r>
            <a:r>
              <a:rPr lang="el-GR" sz="2400" dirty="0"/>
              <a:t>«απειλής» από τη θεραπεία</a:t>
            </a:r>
            <a:r>
              <a:rPr lang="el-GR" dirty="0"/>
              <a:t>)</a:t>
            </a:r>
          </a:p>
          <a:p>
            <a:pPr>
              <a:buNone/>
            </a:pPr>
            <a:r>
              <a:rPr lang="el-GR" sz="2400" dirty="0"/>
              <a:t>Τα </a:t>
            </a:r>
            <a:r>
              <a:rPr lang="el-GR" sz="2400" b="1" dirty="0"/>
              <a:t>συμπτώματα</a:t>
            </a:r>
            <a:r>
              <a:rPr lang="el-GR" sz="2400" dirty="0"/>
              <a:t> σημαντικά ωστόσο για τη διάγνωση οριακότητας</a:t>
            </a:r>
          </a:p>
          <a:p>
            <a:pPr>
              <a:buNone/>
            </a:pPr>
            <a:endParaRPr lang="el-GR" dirty="0"/>
          </a:p>
          <a:p>
            <a:pPr>
              <a:buFontTx/>
              <a:buChar char="-"/>
            </a:pPr>
            <a:r>
              <a:rPr lang="el-GR" sz="2400" b="1" u="sng" dirty="0">
                <a:solidFill>
                  <a:prstClr val="black"/>
                </a:solidFill>
                <a:ea typeface="+mj-ea"/>
                <a:cs typeface="+mj-cs"/>
              </a:rPr>
              <a:t>ΕΠΙΚΡΑΤΕΣΤΕΡΟΣ ΤΥΠΟΣ</a:t>
            </a:r>
          </a:p>
          <a:p>
            <a:pPr>
              <a:buNone/>
            </a:pPr>
            <a:r>
              <a:rPr lang="el-GR" sz="2400" b="1" dirty="0">
                <a:solidFill>
                  <a:prstClr val="black"/>
                </a:solidFill>
                <a:ea typeface="+mj-ea"/>
                <a:cs typeface="+mj-cs"/>
              </a:rPr>
              <a:t>Θέση:</a:t>
            </a:r>
            <a:r>
              <a:rPr lang="el-GR" sz="2400" dirty="0">
                <a:solidFill>
                  <a:prstClr val="black"/>
                </a:solidFill>
                <a:ea typeface="+mj-ea"/>
                <a:cs typeface="+mj-cs"/>
              </a:rPr>
              <a:t> </a:t>
            </a:r>
            <a:r>
              <a:rPr lang="el-GR" sz="2400" i="1" dirty="0">
                <a:solidFill>
                  <a:prstClr val="black"/>
                </a:solidFill>
                <a:ea typeface="+mj-ea"/>
                <a:cs typeface="+mj-cs"/>
              </a:rPr>
              <a:t>Διαφορετικοί τύποι χαρακτ. παθολογίας αφορούν σε διαφορετικά επίπεδα ενστικτικής ανάπτυξης, ανάπτυξης Υπερεγώ, αμυντικών λειτουργικών του Εγώ και μεταστροφών των εσωτερικευμένων σχέσεων Α. </a:t>
            </a:r>
          </a:p>
          <a:p>
            <a:pPr>
              <a:buNone/>
            </a:pPr>
            <a:r>
              <a:rPr lang="el-GR" sz="2400" dirty="0">
                <a:solidFill>
                  <a:prstClr val="black"/>
                </a:solidFill>
                <a:ea typeface="+mj-ea"/>
                <a:cs typeface="+mj-cs"/>
              </a:rPr>
              <a:t>Διάγνωση – Πρόγνωση – Θεραπεία συνδέονται στενά.</a:t>
            </a:r>
          </a:p>
          <a:p>
            <a:pPr>
              <a:buNone/>
            </a:pP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142852"/>
            <a:ext cx="8229600" cy="714380"/>
          </a:xfrm>
        </p:spPr>
        <p:txBody>
          <a:bodyPr>
            <a:noAutofit/>
          </a:bodyPr>
          <a:lstStyle/>
          <a:p>
            <a:r>
              <a:rPr lang="el-GR" sz="2400" dirty="0"/>
              <a:t>Προγνωστικές συνεπαγωγές για τους χαρακτηρολογικούς τύπους στην ΟΟΠ</a:t>
            </a:r>
          </a:p>
        </p:txBody>
      </p:sp>
      <p:graphicFrame>
        <p:nvGraphicFramePr>
          <p:cNvPr id="5" name="4 - Θέση περιεχομένου"/>
          <p:cNvGraphicFramePr>
            <a:graphicFrameLocks noGrp="1"/>
          </p:cNvGraphicFramePr>
          <p:nvPr>
            <p:ph sz="quarter" idx="1"/>
          </p:nvPr>
        </p:nvGraphicFramePr>
        <p:xfrm>
          <a:off x="214282" y="1071546"/>
          <a:ext cx="8715436" cy="7132320"/>
        </p:xfrm>
        <a:graphic>
          <a:graphicData uri="http://schemas.openxmlformats.org/drawingml/2006/table">
            <a:tbl>
              <a:tblPr firstRow="1" bandRow="1">
                <a:tableStyleId>{5C22544A-7EE6-4342-B048-85BDC9FD1C3A}</a:tableStyleId>
              </a:tblPr>
              <a:tblGrid>
                <a:gridCol w="1956761">
                  <a:extLst>
                    <a:ext uri="{9D8B030D-6E8A-4147-A177-3AD203B41FA5}">
                      <a16:colId xmlns:a16="http://schemas.microsoft.com/office/drawing/2014/main" val="20000"/>
                    </a:ext>
                  </a:extLst>
                </a:gridCol>
                <a:gridCol w="1284540">
                  <a:extLst>
                    <a:ext uri="{9D8B030D-6E8A-4147-A177-3AD203B41FA5}">
                      <a16:colId xmlns:a16="http://schemas.microsoft.com/office/drawing/2014/main" val="20001"/>
                    </a:ext>
                  </a:extLst>
                </a:gridCol>
                <a:gridCol w="2016772">
                  <a:extLst>
                    <a:ext uri="{9D8B030D-6E8A-4147-A177-3AD203B41FA5}">
                      <a16:colId xmlns:a16="http://schemas.microsoft.com/office/drawing/2014/main" val="20002"/>
                    </a:ext>
                  </a:extLst>
                </a:gridCol>
                <a:gridCol w="1800710">
                  <a:extLst>
                    <a:ext uri="{9D8B030D-6E8A-4147-A177-3AD203B41FA5}">
                      <a16:colId xmlns:a16="http://schemas.microsoft.com/office/drawing/2014/main" val="20003"/>
                    </a:ext>
                  </a:extLst>
                </a:gridCol>
                <a:gridCol w="1656653">
                  <a:extLst>
                    <a:ext uri="{9D8B030D-6E8A-4147-A177-3AD203B41FA5}">
                      <a16:colId xmlns:a16="http://schemas.microsoft.com/office/drawing/2014/main" val="20004"/>
                    </a:ext>
                  </a:extLst>
                </a:gridCol>
              </a:tblGrid>
              <a:tr h="671895">
                <a:tc>
                  <a:txBody>
                    <a:bodyPr/>
                    <a:lstStyle/>
                    <a:p>
                      <a:r>
                        <a:rPr lang="el-GR" dirty="0"/>
                        <a:t>ΤΥΠΟΣ ΠΡΟΣΩΠΙΚΟΤΗΤΑΣ</a:t>
                      </a:r>
                    </a:p>
                  </a:txBody>
                  <a:tcPr/>
                </a:tc>
                <a:tc>
                  <a:txBody>
                    <a:bodyPr/>
                    <a:lstStyle/>
                    <a:p>
                      <a:pPr algn="ctr"/>
                      <a:r>
                        <a:rPr lang="el-GR" dirty="0"/>
                        <a:t>ΠΡΟΓΝΩΣΗ</a:t>
                      </a:r>
                    </a:p>
                  </a:txBody>
                  <a:tcPr/>
                </a:tc>
                <a:tc>
                  <a:txBody>
                    <a:bodyPr/>
                    <a:lstStyle/>
                    <a:p>
                      <a:pPr algn="ctr"/>
                      <a:r>
                        <a:rPr lang="el-GR" dirty="0"/>
                        <a:t>ΔΟΜΗ</a:t>
                      </a:r>
                    </a:p>
                  </a:txBody>
                  <a:tcPr/>
                </a:tc>
                <a:tc>
                  <a:txBody>
                    <a:bodyPr/>
                    <a:lstStyle/>
                    <a:p>
                      <a:pPr algn="ctr"/>
                      <a:r>
                        <a:rPr lang="el-GR" dirty="0"/>
                        <a:t>ΑΜΥΝΕΣ</a:t>
                      </a:r>
                    </a:p>
                  </a:txBody>
                  <a:tcPr/>
                </a:tc>
                <a:tc>
                  <a:txBody>
                    <a:bodyPr/>
                    <a:lstStyle/>
                    <a:p>
                      <a:pPr algn="ctr"/>
                      <a:r>
                        <a:rPr lang="el-GR" dirty="0"/>
                        <a:t>ΘΕΡΑΠΕΙΑ</a:t>
                      </a:r>
                    </a:p>
                  </a:txBody>
                  <a:tcPr/>
                </a:tc>
                <a:extLst>
                  <a:ext uri="{0D108BD9-81ED-4DB2-BD59-A6C34878D82A}">
                    <a16:rowId xmlns:a16="http://schemas.microsoft.com/office/drawing/2014/main" val="10000"/>
                  </a:ext>
                </a:extLst>
              </a:tr>
              <a:tr h="389272">
                <a:tc>
                  <a:txBody>
                    <a:bodyPr/>
                    <a:lstStyle/>
                    <a:p>
                      <a:r>
                        <a:rPr lang="el-GR" dirty="0"/>
                        <a:t>Υστερική </a:t>
                      </a:r>
                    </a:p>
                  </a:txBody>
                  <a:tcPr/>
                </a:tc>
                <a:tc>
                  <a:txBody>
                    <a:bodyPr/>
                    <a:lstStyle/>
                    <a:p>
                      <a:r>
                        <a:rPr lang="el-GR" dirty="0"/>
                        <a:t>Συνήθως</a:t>
                      </a:r>
                      <a:r>
                        <a:rPr lang="el-GR" baseline="0" dirty="0"/>
                        <a:t> καλή</a:t>
                      </a:r>
                    </a:p>
                  </a:txBody>
                  <a:tcPr/>
                </a:tc>
                <a:tc>
                  <a:txBody>
                    <a:bodyPr/>
                    <a:lstStyle/>
                    <a:p>
                      <a:r>
                        <a:rPr lang="el-GR" dirty="0"/>
                        <a:t>Στοματικές συγκρούσεις, περιοχές</a:t>
                      </a:r>
                      <a:r>
                        <a:rPr lang="el-GR" baseline="0" dirty="0"/>
                        <a:t> αδυναμίας Εγώ</a:t>
                      </a:r>
                      <a:endParaRPr lang="el-GR" dirty="0"/>
                    </a:p>
                  </a:txBody>
                  <a:tcPr/>
                </a:tc>
                <a:tc>
                  <a:txBody>
                    <a:bodyPr/>
                    <a:lstStyle/>
                    <a:p>
                      <a:r>
                        <a:rPr lang="el-GR" dirty="0"/>
                        <a:t>Διπλή διαστρωμάτωση, μετατοπίσεις</a:t>
                      </a:r>
                    </a:p>
                  </a:txBody>
                  <a:tcPr/>
                </a:tc>
                <a:tc>
                  <a:txBody>
                    <a:bodyPr/>
                    <a:lstStyle/>
                    <a:p>
                      <a:r>
                        <a:rPr lang="el-GR" dirty="0"/>
                        <a:t>Μη</a:t>
                      </a:r>
                      <a:r>
                        <a:rPr lang="el-GR" baseline="0" dirty="0"/>
                        <a:t> τροποποιημένη ψυχανάλυση</a:t>
                      </a:r>
                      <a:endParaRPr lang="el-GR" dirty="0"/>
                    </a:p>
                  </a:txBody>
                  <a:tcPr/>
                </a:tc>
                <a:extLst>
                  <a:ext uri="{0D108BD9-81ED-4DB2-BD59-A6C34878D82A}">
                    <a16:rowId xmlns:a16="http://schemas.microsoft.com/office/drawing/2014/main" val="10001"/>
                  </a:ext>
                </a:extLst>
              </a:tr>
              <a:tr h="389272">
                <a:tc>
                  <a:txBody>
                    <a:bodyPr/>
                    <a:lstStyle/>
                    <a:p>
                      <a:r>
                        <a:rPr lang="el-GR" dirty="0"/>
                        <a:t>Παιδικόμορφη</a:t>
                      </a:r>
                    </a:p>
                  </a:txBody>
                  <a:tcPr/>
                </a:tc>
                <a:tc>
                  <a:txBody>
                    <a:bodyPr/>
                    <a:lstStyle/>
                    <a:p>
                      <a:r>
                        <a:rPr lang="el-GR" dirty="0"/>
                        <a:t>καλή</a:t>
                      </a:r>
                    </a:p>
                  </a:txBody>
                  <a:tcPr/>
                </a:tc>
                <a:tc>
                  <a:txBody>
                    <a:bodyPr/>
                    <a:lstStyle/>
                    <a:p>
                      <a:endParaRPr lang="el-GR" dirty="0"/>
                    </a:p>
                  </a:txBody>
                  <a:tcPr/>
                </a:tc>
                <a:tc>
                  <a:txBody>
                    <a:bodyPr/>
                    <a:lstStyle/>
                    <a:p>
                      <a:endParaRPr lang="el-GR" dirty="0"/>
                    </a:p>
                  </a:txBody>
                  <a:tcPr/>
                </a:tc>
                <a:tc>
                  <a:txBody>
                    <a:bodyPr/>
                    <a:lstStyle/>
                    <a:p>
                      <a:r>
                        <a:rPr lang="el-GR" dirty="0"/>
                        <a:t>Κλασσική αντενδείκνυται</a:t>
                      </a:r>
                    </a:p>
                  </a:txBody>
                  <a:tcPr/>
                </a:tc>
                <a:extLst>
                  <a:ext uri="{0D108BD9-81ED-4DB2-BD59-A6C34878D82A}">
                    <a16:rowId xmlns:a16="http://schemas.microsoft.com/office/drawing/2014/main" val="10002"/>
                  </a:ext>
                </a:extLst>
              </a:tr>
              <a:tr h="389272">
                <a:tc>
                  <a:txBody>
                    <a:bodyPr/>
                    <a:lstStyle/>
                    <a:p>
                      <a:r>
                        <a:rPr lang="el-GR" dirty="0"/>
                        <a:t>Ναρκισσιστικές*</a:t>
                      </a:r>
                    </a:p>
                    <a:p>
                      <a:r>
                        <a:rPr lang="el-GR" dirty="0"/>
                        <a:t>α)</a:t>
                      </a:r>
                      <a:r>
                        <a:rPr lang="el-GR" sz="1800" baseline="0" dirty="0"/>
                        <a:t>έκδηλη Ορ. Λειτ.</a:t>
                      </a:r>
                    </a:p>
                    <a:p>
                      <a:r>
                        <a:rPr lang="el-GR" sz="1800" baseline="0" dirty="0"/>
                        <a:t>β) μη έκδηλη</a:t>
                      </a:r>
                    </a:p>
                    <a:p>
                      <a:endParaRPr lang="el-GR" sz="1800" baseline="0" dirty="0"/>
                    </a:p>
                    <a:p>
                      <a:r>
                        <a:rPr lang="el-GR" sz="1800" baseline="0" dirty="0"/>
                        <a:t>*διαφορική διάγν.</a:t>
                      </a:r>
                      <a:endParaRPr lang="el-GR" dirty="0"/>
                    </a:p>
                  </a:txBody>
                  <a:tcPr/>
                </a:tc>
                <a:tc>
                  <a:txBody>
                    <a:bodyPr/>
                    <a:lstStyle/>
                    <a:p>
                      <a:r>
                        <a:rPr lang="el-GR" sz="1600" dirty="0"/>
                        <a:t> α) κακή (σε εκφραστική ψυχαναλυτ.</a:t>
                      </a:r>
                      <a:r>
                        <a:rPr lang="el-GR" sz="1600" baseline="0" dirty="0"/>
                        <a:t> προσανατολισμένη προσέγγιση)</a:t>
                      </a:r>
                      <a:endParaRPr lang="el-GR" sz="1600" dirty="0"/>
                    </a:p>
                  </a:txBody>
                  <a:tcPr/>
                </a:tc>
                <a:tc>
                  <a:txBody>
                    <a:bodyPr/>
                    <a:lstStyle/>
                    <a:p>
                      <a:r>
                        <a:rPr lang="el-GR" dirty="0"/>
                        <a:t>β)Τυπική οριακή οργάνωση</a:t>
                      </a:r>
                    </a:p>
                  </a:txBody>
                  <a:tcPr/>
                </a:tc>
                <a:tc>
                  <a:txBody>
                    <a:bodyPr/>
                    <a:lstStyle/>
                    <a:p>
                      <a:r>
                        <a:rPr lang="el-GR" dirty="0"/>
                        <a:t>Ικανότητα συναισθ. απόστασης – διερεύνηση</a:t>
                      </a:r>
                      <a:r>
                        <a:rPr lang="el-GR" baseline="0" dirty="0"/>
                        <a:t> αμυνών στη μεταβίβαση</a:t>
                      </a:r>
                      <a:endParaRPr lang="el-GR" dirty="0"/>
                    </a:p>
                  </a:txBody>
                  <a:tcPr/>
                </a:tc>
                <a:tc>
                  <a:txBody>
                    <a:bodyPr/>
                    <a:lstStyle/>
                    <a:p>
                      <a:r>
                        <a:rPr lang="el-GR" sz="1600" dirty="0"/>
                        <a:t>α)υποστηρικτική</a:t>
                      </a:r>
                    </a:p>
                    <a:p>
                      <a:r>
                        <a:rPr lang="el-GR" sz="1600" dirty="0"/>
                        <a:t>β)κλασσική ή καθόλου, ενίοτε βραχεία</a:t>
                      </a:r>
                      <a:r>
                        <a:rPr lang="el-GR" sz="1600" baseline="0" dirty="0"/>
                        <a:t> ψ/θ</a:t>
                      </a:r>
                      <a:endParaRPr lang="el-GR" sz="1600" dirty="0"/>
                    </a:p>
                  </a:txBody>
                  <a:tcPr/>
                </a:tc>
                <a:extLst>
                  <a:ext uri="{0D108BD9-81ED-4DB2-BD59-A6C34878D82A}">
                    <a16:rowId xmlns:a16="http://schemas.microsoft.com/office/drawing/2014/main" val="10003"/>
                  </a:ext>
                </a:extLst>
              </a:tr>
              <a:tr h="389272">
                <a:tc>
                  <a:txBody>
                    <a:bodyPr/>
                    <a:lstStyle/>
                    <a:p>
                      <a:r>
                        <a:rPr lang="el-GR" dirty="0"/>
                        <a:t>Αντικοινωνικές</a:t>
                      </a:r>
                    </a:p>
                    <a:p>
                      <a:r>
                        <a:rPr lang="el-GR" sz="1800" baseline="0" dirty="0"/>
                        <a:t>*διαφορική διάγν.</a:t>
                      </a:r>
                      <a:endParaRPr lang="el-GR" dirty="0"/>
                    </a:p>
                  </a:txBody>
                  <a:tcPr/>
                </a:tc>
                <a:tc>
                  <a:txBody>
                    <a:bodyPr/>
                    <a:lstStyle/>
                    <a:p>
                      <a:r>
                        <a:rPr lang="el-GR" dirty="0"/>
                        <a:t>Πολύ δυσοίωνη</a:t>
                      </a:r>
                    </a:p>
                  </a:txBody>
                  <a:tcPr/>
                </a:tc>
                <a:tc>
                  <a:txBody>
                    <a:bodyPr/>
                    <a:lstStyle/>
                    <a:p>
                      <a:endParaRPr lang="el-GR" dirty="0"/>
                    </a:p>
                  </a:txBody>
                  <a:tcPr/>
                </a:tc>
                <a:tc>
                  <a:txBody>
                    <a:bodyPr/>
                    <a:lstStyle/>
                    <a:p>
                      <a:endParaRPr lang="el-GR" dirty="0"/>
                    </a:p>
                  </a:txBody>
                  <a:tcPr/>
                </a:tc>
                <a:tc>
                  <a:txBody>
                    <a:bodyPr/>
                    <a:lstStyle/>
                    <a:p>
                      <a:endParaRPr lang="el-GR" dirty="0"/>
                    </a:p>
                  </a:txBody>
                  <a:tcPr/>
                </a:tc>
                <a:extLst>
                  <a:ext uri="{0D108BD9-81ED-4DB2-BD59-A6C34878D82A}">
                    <a16:rowId xmlns:a16="http://schemas.microsoft.com/office/drawing/2014/main" val="10004"/>
                  </a:ext>
                </a:extLst>
              </a:tr>
              <a:tr h="671895">
                <a:tc>
                  <a:txBody>
                    <a:bodyPr/>
                    <a:lstStyle/>
                    <a:p>
                      <a:r>
                        <a:rPr lang="el-GR" dirty="0"/>
                        <a:t>Σεξουαλικές Αποκλίσεις</a:t>
                      </a:r>
                    </a:p>
                  </a:txBody>
                  <a:tcPr/>
                </a:tc>
                <a:tc>
                  <a:txBody>
                    <a:bodyPr/>
                    <a:lstStyle/>
                    <a:p>
                      <a:r>
                        <a:rPr lang="el-GR" dirty="0"/>
                        <a:t>Ανάλογα με την υποκ. δομή</a:t>
                      </a:r>
                    </a:p>
                  </a:txBody>
                  <a:tcPr/>
                </a:tc>
                <a:tc>
                  <a:txBody>
                    <a:bodyPr/>
                    <a:lstStyle/>
                    <a:p>
                      <a:r>
                        <a:rPr lang="el-GR" dirty="0"/>
                        <a:t>-ναρκ.</a:t>
                      </a:r>
                      <a:r>
                        <a:rPr lang="el-GR" baseline="0" dirty="0"/>
                        <a:t> Δομή: κακή</a:t>
                      </a:r>
                    </a:p>
                    <a:p>
                      <a:r>
                        <a:rPr lang="el-GR" baseline="0" dirty="0"/>
                        <a:t>- υπολ. Δομές: καλύτερη</a:t>
                      </a:r>
                      <a:endParaRPr lang="el-GR" dirty="0"/>
                    </a:p>
                  </a:txBody>
                  <a:tcPr/>
                </a:tc>
                <a:tc>
                  <a:txBody>
                    <a:bodyPr/>
                    <a:lstStyle/>
                    <a:p>
                      <a:endParaRPr lang="el-GR" dirty="0"/>
                    </a:p>
                  </a:txBody>
                  <a:tcPr/>
                </a:tc>
                <a:tc>
                  <a:txBody>
                    <a:bodyPr/>
                    <a:lstStyle/>
                    <a:p>
                      <a:r>
                        <a:rPr lang="el-GR" dirty="0"/>
                        <a:t>Μακροχρόνια: δυναμικές πλευρές</a:t>
                      </a:r>
                      <a:r>
                        <a:rPr lang="el-GR" baseline="0" dirty="0"/>
                        <a:t> σεξ.</a:t>
                      </a:r>
                      <a:endParaRPr lang="el-GR" dirty="0"/>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39784"/>
          </a:xfrm>
        </p:spPr>
        <p:txBody>
          <a:bodyPr>
            <a:normAutofit/>
          </a:bodyPr>
          <a:lstStyle/>
          <a:p>
            <a:r>
              <a:rPr lang="el-GR" sz="2400" dirty="0">
                <a:solidFill>
                  <a:prstClr val="black"/>
                </a:solidFill>
              </a:rPr>
              <a:t>Προγνωστικές συνεπαγωγές για τους χαρακτηρολογικούς τύπους στην ΟΟΠ</a:t>
            </a:r>
            <a:endParaRPr lang="el-GR" dirty="0"/>
          </a:p>
        </p:txBody>
      </p:sp>
      <p:graphicFrame>
        <p:nvGraphicFramePr>
          <p:cNvPr id="4" name="3 - Θέση περιεχομένου"/>
          <p:cNvGraphicFramePr>
            <a:graphicFrameLocks noGrp="1"/>
          </p:cNvGraphicFramePr>
          <p:nvPr>
            <p:ph sz="quarter" idx="1"/>
          </p:nvPr>
        </p:nvGraphicFramePr>
        <p:xfrm>
          <a:off x="285720" y="1285862"/>
          <a:ext cx="8644000" cy="6496767"/>
        </p:xfrm>
        <a:graphic>
          <a:graphicData uri="http://schemas.openxmlformats.org/drawingml/2006/table">
            <a:tbl>
              <a:tblPr firstRow="1" bandRow="1">
                <a:tableStyleId>{5C22544A-7EE6-4342-B048-85BDC9FD1C3A}</a:tableStyleId>
              </a:tblPr>
              <a:tblGrid>
                <a:gridCol w="2286016">
                  <a:extLst>
                    <a:ext uri="{9D8B030D-6E8A-4147-A177-3AD203B41FA5}">
                      <a16:colId xmlns:a16="http://schemas.microsoft.com/office/drawing/2014/main" val="20000"/>
                    </a:ext>
                  </a:extLst>
                </a:gridCol>
                <a:gridCol w="1571636">
                  <a:extLst>
                    <a:ext uri="{9D8B030D-6E8A-4147-A177-3AD203B41FA5}">
                      <a16:colId xmlns:a16="http://schemas.microsoft.com/office/drawing/2014/main" val="20001"/>
                    </a:ext>
                  </a:extLst>
                </a:gridCol>
                <a:gridCol w="1328748">
                  <a:extLst>
                    <a:ext uri="{9D8B030D-6E8A-4147-A177-3AD203B41FA5}">
                      <a16:colId xmlns:a16="http://schemas.microsoft.com/office/drawing/2014/main" val="20002"/>
                    </a:ext>
                  </a:extLst>
                </a:gridCol>
                <a:gridCol w="1728800">
                  <a:extLst>
                    <a:ext uri="{9D8B030D-6E8A-4147-A177-3AD203B41FA5}">
                      <a16:colId xmlns:a16="http://schemas.microsoft.com/office/drawing/2014/main" val="20003"/>
                    </a:ext>
                  </a:extLst>
                </a:gridCol>
                <a:gridCol w="1728800">
                  <a:extLst>
                    <a:ext uri="{9D8B030D-6E8A-4147-A177-3AD203B41FA5}">
                      <a16:colId xmlns:a16="http://schemas.microsoft.com/office/drawing/2014/main" val="20004"/>
                    </a:ext>
                  </a:extLst>
                </a:gridCol>
              </a:tblGrid>
              <a:tr h="979887">
                <a:tc>
                  <a:txBody>
                    <a:bodyPr/>
                    <a:lstStyle/>
                    <a:p>
                      <a:r>
                        <a:rPr lang="el-GR" dirty="0"/>
                        <a:t>ΤΥΠΟΣ ΠΡΟΣΩΠΙΚΟΤΗΤΑΣ</a:t>
                      </a:r>
                    </a:p>
                  </a:txBody>
                  <a:tcPr/>
                </a:tc>
                <a:tc>
                  <a:txBody>
                    <a:bodyPr/>
                    <a:lstStyle/>
                    <a:p>
                      <a:pPr algn="ctr"/>
                      <a:r>
                        <a:rPr lang="el-GR" dirty="0"/>
                        <a:t>ΠΡΟΓΝΩΣΗ</a:t>
                      </a:r>
                    </a:p>
                  </a:txBody>
                  <a:tcPr/>
                </a:tc>
                <a:tc>
                  <a:txBody>
                    <a:bodyPr/>
                    <a:lstStyle/>
                    <a:p>
                      <a:pPr algn="ctr"/>
                      <a:r>
                        <a:rPr lang="el-GR" dirty="0"/>
                        <a:t>ΔΟΜΗ</a:t>
                      </a:r>
                    </a:p>
                  </a:txBody>
                  <a:tcPr/>
                </a:tc>
                <a:tc>
                  <a:txBody>
                    <a:bodyPr/>
                    <a:lstStyle/>
                    <a:p>
                      <a:pPr algn="ctr"/>
                      <a:r>
                        <a:rPr lang="el-GR" dirty="0"/>
                        <a:t>ΑΜΥΝΕΣ</a:t>
                      </a:r>
                    </a:p>
                  </a:txBody>
                  <a:tcPr/>
                </a:tc>
                <a:tc>
                  <a:txBody>
                    <a:bodyPr/>
                    <a:lstStyle/>
                    <a:p>
                      <a:pPr algn="ctr"/>
                      <a:r>
                        <a:rPr lang="el-GR" dirty="0"/>
                        <a:t>ΘΕΡΑΠΕΙΑ</a:t>
                      </a:r>
                    </a:p>
                  </a:txBody>
                  <a:tcPr/>
                </a:tc>
                <a:extLst>
                  <a:ext uri="{0D108BD9-81ED-4DB2-BD59-A6C34878D82A}">
                    <a16:rowId xmlns:a16="http://schemas.microsoft.com/office/drawing/2014/main" val="10000"/>
                  </a:ext>
                </a:extLst>
              </a:tr>
              <a:tr h="979887">
                <a:tc>
                  <a:txBody>
                    <a:bodyPr/>
                    <a:lstStyle/>
                    <a:p>
                      <a:r>
                        <a:rPr lang="el-GR" dirty="0"/>
                        <a:t>Αλκοολισμός,</a:t>
                      </a:r>
                    </a:p>
                    <a:p>
                      <a:r>
                        <a:rPr lang="el-GR" dirty="0"/>
                        <a:t>Εθισμός σε ουσίες</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Ανάλογα με την υποκ. δομή</a:t>
                      </a:r>
                    </a:p>
                    <a:p>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-ναρκ.</a:t>
                      </a:r>
                      <a:r>
                        <a:rPr lang="el-GR" baseline="0" dirty="0"/>
                        <a:t> Δομή: πολύ δυσοίωνη</a:t>
                      </a:r>
                    </a:p>
                    <a:p>
                      <a:endParaRPr lang="el-GR" dirty="0"/>
                    </a:p>
                  </a:txBody>
                  <a:tcPr/>
                </a:tc>
                <a:tc>
                  <a:txBody>
                    <a:bodyPr/>
                    <a:lstStyle/>
                    <a:p>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400" dirty="0"/>
                        <a:t>Θεραπευτική εξωτερική δομή </a:t>
                      </a:r>
                    </a:p>
                    <a:p>
                      <a:pPr marL="0" marR="0" indent="0" algn="l" defTabSz="914400" rtl="0" eaLnBrk="1" fontAlgn="auto" latinLnBrk="0" hangingPunct="1">
                        <a:lnSpc>
                          <a:spcPct val="100000"/>
                        </a:lnSpc>
                        <a:spcBef>
                          <a:spcPts val="0"/>
                        </a:spcBef>
                        <a:spcAft>
                          <a:spcPts val="0"/>
                        </a:spcAft>
                        <a:buClrTx/>
                        <a:buSzTx/>
                        <a:buFontTx/>
                        <a:buNone/>
                        <a:tabLst/>
                        <a:defRPr/>
                      </a:pPr>
                      <a:r>
                        <a:rPr lang="el-GR" sz="1400" dirty="0"/>
                        <a:t>(βαθμός ελέγχου παρορμήσεων)</a:t>
                      </a:r>
                    </a:p>
                  </a:txBody>
                  <a:tcPr/>
                </a:tc>
                <a:extLst>
                  <a:ext uri="{0D108BD9-81ED-4DB2-BD59-A6C34878D82A}">
                    <a16:rowId xmlns:a16="http://schemas.microsoft.com/office/drawing/2014/main" val="10001"/>
                  </a:ext>
                </a:extLst>
              </a:tr>
              <a:tr h="685921">
                <a:tc>
                  <a:txBody>
                    <a:bodyPr/>
                    <a:lstStyle/>
                    <a:p>
                      <a:r>
                        <a:rPr lang="el-GR" dirty="0"/>
                        <a:t>Προψυχωτικές</a:t>
                      </a:r>
                      <a:r>
                        <a:rPr lang="el-GR" baseline="0" dirty="0"/>
                        <a:t> Δομές</a:t>
                      </a:r>
                      <a:endParaRPr lang="el-GR" dirty="0"/>
                    </a:p>
                  </a:txBody>
                  <a:tcPr/>
                </a:tc>
                <a:tc>
                  <a:txBody>
                    <a:bodyPr/>
                    <a:lstStyle/>
                    <a:p>
                      <a:r>
                        <a:rPr lang="en-US" sz="1600" dirty="0"/>
                        <a:t>i.</a:t>
                      </a:r>
                      <a:r>
                        <a:rPr lang="el-GR" sz="1600" dirty="0"/>
                        <a:t>Παραν:</a:t>
                      </a:r>
                      <a:r>
                        <a:rPr lang="el-GR" sz="1600" baseline="0" dirty="0"/>
                        <a:t> καλύτερη</a:t>
                      </a:r>
                    </a:p>
                    <a:p>
                      <a:r>
                        <a:rPr lang="en-US" sz="1600" baseline="0" dirty="0"/>
                        <a:t>ii. </a:t>
                      </a:r>
                      <a:r>
                        <a:rPr lang="el-GR" sz="1600" baseline="0" dirty="0"/>
                        <a:t>Σχιζοειδής: επιφύλαξη</a:t>
                      </a:r>
                    </a:p>
                    <a:p>
                      <a:r>
                        <a:rPr lang="en-US" sz="1600" baseline="0" dirty="0"/>
                        <a:t>iii. </a:t>
                      </a:r>
                      <a:r>
                        <a:rPr lang="el-GR" sz="1600" baseline="0" dirty="0"/>
                        <a:t>Υπομανιακές: κακή (</a:t>
                      </a:r>
                      <a:r>
                        <a:rPr lang="el-GR" sz="1400" baseline="0" dirty="0"/>
                        <a:t>Βαθμός ανοχής στην κατάθλιψη) </a:t>
                      </a:r>
                      <a:endParaRPr lang="el-GR" sz="1400" dirty="0"/>
                    </a:p>
                  </a:txBody>
                  <a:tcPr/>
                </a:tc>
                <a:tc>
                  <a:txBody>
                    <a:bodyPr/>
                    <a:lstStyle/>
                    <a:p>
                      <a:endParaRPr lang="el-GR" dirty="0"/>
                    </a:p>
                  </a:txBody>
                  <a:tcPr/>
                </a:tc>
                <a:tc>
                  <a:txBody>
                    <a:bodyPr/>
                    <a:lstStyle/>
                    <a:p>
                      <a:r>
                        <a:rPr lang="en-US" sz="1600" dirty="0"/>
                        <a:t>ii. </a:t>
                      </a:r>
                      <a:r>
                        <a:rPr lang="el-GR" sz="1600" dirty="0"/>
                        <a:t>Διχοτόμηση</a:t>
                      </a:r>
                      <a:r>
                        <a:rPr lang="el-GR" sz="1600" baseline="0" dirty="0"/>
                        <a:t> (εκτεταμένη): </a:t>
                      </a:r>
                      <a:r>
                        <a:rPr lang="el-GR" sz="1400" baseline="0" dirty="0"/>
                        <a:t>απόσταση, απόσυρση, ρηχότητα</a:t>
                      </a:r>
                      <a:r>
                        <a:rPr lang="en-US" sz="1400" baseline="0" dirty="0"/>
                        <a:t>                            iii</a:t>
                      </a:r>
                      <a:r>
                        <a:rPr lang="en-US" sz="1600" baseline="0" dirty="0"/>
                        <a:t>.  </a:t>
                      </a:r>
                      <a:r>
                        <a:rPr lang="el-GR" sz="1600" baseline="0" dirty="0"/>
                        <a:t>Συγγένεια με ναρκισσιστικές προσωπικότητες</a:t>
                      </a:r>
                      <a:endParaRPr lang="el-GR" sz="1600" dirty="0"/>
                    </a:p>
                  </a:txBody>
                  <a:tcPr/>
                </a:tc>
                <a:tc>
                  <a:txBody>
                    <a:bodyPr/>
                    <a:lstStyle/>
                    <a:p>
                      <a:pPr marL="400050" indent="-400050">
                        <a:buAutoNum type="romanLcPeriod"/>
                      </a:pPr>
                      <a:r>
                        <a:rPr lang="el-GR" sz="1600" baseline="0" dirty="0"/>
                        <a:t>Παντοδ. Έλεγχος </a:t>
                      </a:r>
                      <a:r>
                        <a:rPr lang="en-US" sz="1600" baseline="0" dirty="0"/>
                        <a:t>v.s </a:t>
                      </a:r>
                      <a:r>
                        <a:rPr lang="el-GR" sz="1600" baseline="0" dirty="0"/>
                        <a:t>θερ σχέσης (πιθαν νοσηλείας)</a:t>
                      </a:r>
                    </a:p>
                    <a:p>
                      <a:pPr marL="400050" indent="-400050">
                        <a:buAutoNum type="romanLcPeriod"/>
                      </a:pPr>
                      <a:r>
                        <a:rPr lang="el-GR" sz="1600" baseline="0" dirty="0"/>
                        <a:t>θεραπευτής</a:t>
                      </a:r>
                      <a:endParaRPr lang="el-GR" sz="1600" dirty="0"/>
                    </a:p>
                  </a:txBody>
                  <a:tcPr/>
                </a:tc>
                <a:extLst>
                  <a:ext uri="{0D108BD9-81ED-4DB2-BD59-A6C34878D82A}">
                    <a16:rowId xmlns:a16="http://schemas.microsoft.com/office/drawing/2014/main" val="10002"/>
                  </a:ext>
                </a:extLst>
              </a:tr>
              <a:tr h="685921">
                <a:tc>
                  <a:txBody>
                    <a:bodyPr/>
                    <a:lstStyle/>
                    <a:p>
                      <a:r>
                        <a:rPr lang="el-GR" dirty="0"/>
                        <a:t>Χαοτικές παρορμητικές</a:t>
                      </a:r>
                    </a:p>
                  </a:txBody>
                  <a:tcPr/>
                </a:tc>
                <a:tc>
                  <a:txBody>
                    <a:bodyPr/>
                    <a:lstStyle/>
                    <a:p>
                      <a:r>
                        <a:rPr lang="el-GR" dirty="0"/>
                        <a:t>Καλή </a:t>
                      </a:r>
                      <a:r>
                        <a:rPr lang="el-GR" sz="1600" dirty="0"/>
                        <a:t>(ποικίλει:</a:t>
                      </a:r>
                      <a:r>
                        <a:rPr lang="el-GR" sz="1600" baseline="0" dirty="0"/>
                        <a:t> μη ειδικές εκδηλώσεις αδυναμίας Εγώ +  σχέσεις Α)</a:t>
                      </a:r>
                      <a:endParaRPr lang="el-GR" sz="1600" dirty="0"/>
                    </a:p>
                  </a:txBody>
                  <a:tcPr/>
                </a:tc>
                <a:tc>
                  <a:txBody>
                    <a:bodyPr/>
                    <a:lstStyle/>
                    <a:p>
                      <a:endParaRPr lang="el-GR" dirty="0"/>
                    </a:p>
                  </a:txBody>
                  <a:tcPr/>
                </a:tc>
                <a:tc>
                  <a:txBody>
                    <a:bodyPr/>
                    <a:lstStyle/>
                    <a:p>
                      <a:endParaRPr lang="el-GR" dirty="0"/>
                    </a:p>
                  </a:txBody>
                  <a:tcPr/>
                </a:tc>
                <a:tc>
                  <a:txBody>
                    <a:bodyPr/>
                    <a:lstStyle/>
                    <a:p>
                      <a:endParaRPr lang="el-GR" dirty="0"/>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graphicFrame>
        <p:nvGraphicFramePr>
          <p:cNvPr id="4" name="3 - Θέση περιεχομένου"/>
          <p:cNvGraphicFramePr>
            <a:graphicFrameLocks noGrp="1"/>
          </p:cNvGraphicFramePr>
          <p:nvPr>
            <p:ph sz="quarter" idx="1"/>
          </p:nvPr>
        </p:nvGraphicFramePr>
        <p:xfrm>
          <a:off x="301625" y="1527175"/>
          <a:ext cx="8504236" cy="5151120"/>
        </p:xfrm>
        <a:graphic>
          <a:graphicData uri="http://schemas.openxmlformats.org/drawingml/2006/table">
            <a:tbl>
              <a:tblPr firstRow="1" bandRow="1">
                <a:tableStyleId>{5C22544A-7EE6-4342-B048-85BDC9FD1C3A}</a:tableStyleId>
              </a:tblPr>
              <a:tblGrid>
                <a:gridCol w="1700847">
                  <a:extLst>
                    <a:ext uri="{9D8B030D-6E8A-4147-A177-3AD203B41FA5}">
                      <a16:colId xmlns:a16="http://schemas.microsoft.com/office/drawing/2014/main" val="20000"/>
                    </a:ext>
                  </a:extLst>
                </a:gridCol>
                <a:gridCol w="1700847">
                  <a:extLst>
                    <a:ext uri="{9D8B030D-6E8A-4147-A177-3AD203B41FA5}">
                      <a16:colId xmlns:a16="http://schemas.microsoft.com/office/drawing/2014/main" val="20001"/>
                    </a:ext>
                  </a:extLst>
                </a:gridCol>
                <a:gridCol w="1700847">
                  <a:extLst>
                    <a:ext uri="{9D8B030D-6E8A-4147-A177-3AD203B41FA5}">
                      <a16:colId xmlns:a16="http://schemas.microsoft.com/office/drawing/2014/main" val="20002"/>
                    </a:ext>
                  </a:extLst>
                </a:gridCol>
                <a:gridCol w="1880991">
                  <a:extLst>
                    <a:ext uri="{9D8B030D-6E8A-4147-A177-3AD203B41FA5}">
                      <a16:colId xmlns:a16="http://schemas.microsoft.com/office/drawing/2014/main" val="20003"/>
                    </a:ext>
                  </a:extLst>
                </a:gridCol>
                <a:gridCol w="1520704">
                  <a:extLst>
                    <a:ext uri="{9D8B030D-6E8A-4147-A177-3AD203B41FA5}">
                      <a16:colId xmlns:a16="http://schemas.microsoft.com/office/drawing/2014/main" val="20004"/>
                    </a:ext>
                  </a:extLst>
                </a:gridCol>
              </a:tblGrid>
              <a:tr h="370840">
                <a:tc>
                  <a:txBody>
                    <a:bodyPr/>
                    <a:lstStyle/>
                    <a:p>
                      <a:r>
                        <a:rPr lang="el-GR" dirty="0"/>
                        <a:t>ΤΥΠΟΣ ΠΡΟΣΩΠΙΚΟΤΗΤΑΣ</a:t>
                      </a:r>
                    </a:p>
                  </a:txBody>
                  <a:tcPr marL="94492" marR="94492"/>
                </a:tc>
                <a:tc>
                  <a:txBody>
                    <a:bodyPr/>
                    <a:lstStyle/>
                    <a:p>
                      <a:pPr algn="ctr"/>
                      <a:r>
                        <a:rPr lang="el-GR" dirty="0"/>
                        <a:t>ΠΡΟΓΝΩΣΗ</a:t>
                      </a:r>
                    </a:p>
                  </a:txBody>
                  <a:tcPr marL="94492" marR="94492"/>
                </a:tc>
                <a:tc>
                  <a:txBody>
                    <a:bodyPr/>
                    <a:lstStyle/>
                    <a:p>
                      <a:pPr algn="ctr"/>
                      <a:r>
                        <a:rPr lang="el-GR" dirty="0"/>
                        <a:t>ΔΟΜΗ</a:t>
                      </a:r>
                    </a:p>
                  </a:txBody>
                  <a:tcPr marL="94492" marR="94492"/>
                </a:tc>
                <a:tc>
                  <a:txBody>
                    <a:bodyPr/>
                    <a:lstStyle/>
                    <a:p>
                      <a:pPr algn="ctr"/>
                      <a:r>
                        <a:rPr lang="el-GR" dirty="0"/>
                        <a:t>ΑΜΥΝΕΣ</a:t>
                      </a:r>
                    </a:p>
                  </a:txBody>
                  <a:tcPr marL="94492" marR="94492"/>
                </a:tc>
                <a:tc>
                  <a:txBody>
                    <a:bodyPr/>
                    <a:lstStyle/>
                    <a:p>
                      <a:pPr algn="ctr"/>
                      <a:r>
                        <a:rPr lang="el-GR" dirty="0"/>
                        <a:t>ΘΕΡΑΠΕΙΑ</a:t>
                      </a:r>
                    </a:p>
                  </a:txBody>
                  <a:tcPr marL="94492" marR="94492"/>
                </a:tc>
                <a:extLst>
                  <a:ext uri="{0D108BD9-81ED-4DB2-BD59-A6C34878D82A}">
                    <a16:rowId xmlns:a16="http://schemas.microsoft.com/office/drawing/2014/main" val="10000"/>
                  </a:ext>
                </a:extLst>
              </a:tr>
              <a:tr h="370840">
                <a:tc>
                  <a:txBody>
                    <a:bodyPr/>
                    <a:lstStyle/>
                    <a:p>
                      <a:r>
                        <a:rPr lang="el-GR" dirty="0"/>
                        <a:t>Ιδεοψυχαναγκαστική</a:t>
                      </a:r>
                    </a:p>
                  </a:txBody>
                  <a:tcPr marL="94492" marR="94492"/>
                </a:tc>
                <a:tc>
                  <a:txBody>
                    <a:bodyPr/>
                    <a:lstStyle/>
                    <a:p>
                      <a:r>
                        <a:rPr lang="el-GR" dirty="0"/>
                        <a:t>Καλύτερη</a:t>
                      </a:r>
                    </a:p>
                    <a:p>
                      <a:r>
                        <a:rPr lang="el-GR" sz="1600" dirty="0"/>
                        <a:t>Διάκριση ανάμεσα</a:t>
                      </a:r>
                      <a:r>
                        <a:rPr lang="el-GR" sz="1600" baseline="0" dirty="0"/>
                        <a:t> σε: καθαυτό ιδεοψ./ ναρκισσιστικές /σχιζοειδείς</a:t>
                      </a:r>
                      <a:endParaRPr lang="el-GR" sz="1600" dirty="0"/>
                    </a:p>
                  </a:txBody>
                  <a:tcPr marL="94492" marR="94492"/>
                </a:tc>
                <a:tc>
                  <a:txBody>
                    <a:bodyPr/>
                    <a:lstStyle/>
                    <a:p>
                      <a:endParaRPr lang="el-GR" dirty="0"/>
                    </a:p>
                  </a:txBody>
                  <a:tcPr marL="94492" marR="94492"/>
                </a:tc>
                <a:tc>
                  <a:txBody>
                    <a:bodyPr/>
                    <a:lstStyle/>
                    <a:p>
                      <a:r>
                        <a:rPr lang="el-GR" sz="1600" dirty="0"/>
                        <a:t>Διανοητικοποίηση</a:t>
                      </a:r>
                    </a:p>
                    <a:p>
                      <a:r>
                        <a:rPr lang="el-GR" sz="1600" dirty="0"/>
                        <a:t>Ψυχρότητα</a:t>
                      </a:r>
                    </a:p>
                    <a:p>
                      <a:r>
                        <a:rPr lang="el-GR" sz="1600" dirty="0"/>
                        <a:t>Αποστασιοποίηση</a:t>
                      </a:r>
                    </a:p>
                  </a:txBody>
                  <a:tcPr marL="94492" marR="94492"/>
                </a:tc>
                <a:tc>
                  <a:txBody>
                    <a:bodyPr/>
                    <a:lstStyle/>
                    <a:p>
                      <a:endParaRPr lang="el-GR" dirty="0"/>
                    </a:p>
                  </a:txBody>
                  <a:tcPr marL="94492" marR="94492"/>
                </a:tc>
                <a:extLst>
                  <a:ext uri="{0D108BD9-81ED-4DB2-BD59-A6C34878D82A}">
                    <a16:rowId xmlns:a16="http://schemas.microsoft.com/office/drawing/2014/main" val="10001"/>
                  </a:ext>
                </a:extLst>
              </a:tr>
              <a:tr h="370840">
                <a:tc>
                  <a:txBody>
                    <a:bodyPr/>
                    <a:lstStyle/>
                    <a:p>
                      <a:r>
                        <a:rPr lang="el-GR" dirty="0"/>
                        <a:t>Καταθλιπτικές – Μαζοχιστικές</a:t>
                      </a:r>
                    </a:p>
                  </a:txBody>
                  <a:tcPr marL="94492" marR="94492"/>
                </a:tc>
                <a:tc>
                  <a:txBody>
                    <a:bodyPr/>
                    <a:lstStyle/>
                    <a:p>
                      <a:r>
                        <a:rPr lang="el-GR" dirty="0"/>
                        <a:t>Καλή πρόγνωση σε οριακό επίπεδο – </a:t>
                      </a:r>
                    </a:p>
                    <a:p>
                      <a:r>
                        <a:rPr lang="el-GR" sz="1600" dirty="0"/>
                        <a:t>Επιφυλάξεις</a:t>
                      </a:r>
                      <a:r>
                        <a:rPr lang="el-GR" sz="1600" baseline="0" dirty="0"/>
                        <a:t> σε σχέση με σαδιστικά στοιχεία, αυτοκαταστροφικότητα*</a:t>
                      </a:r>
                      <a:endParaRPr lang="el-GR" sz="1600" dirty="0"/>
                    </a:p>
                  </a:txBody>
                  <a:tcPr marL="94492" marR="94492"/>
                </a:tc>
                <a:tc>
                  <a:txBody>
                    <a:bodyPr/>
                    <a:lstStyle/>
                    <a:p>
                      <a:endParaRPr lang="el-GR" dirty="0"/>
                    </a:p>
                  </a:txBody>
                  <a:tcPr marL="94492" marR="94492"/>
                </a:tc>
                <a:tc>
                  <a:txBody>
                    <a:bodyPr/>
                    <a:lstStyle/>
                    <a:p>
                      <a:endParaRPr lang="el-GR" dirty="0"/>
                    </a:p>
                  </a:txBody>
                  <a:tcPr marL="94492" marR="94492"/>
                </a:tc>
                <a:tc>
                  <a:txBody>
                    <a:bodyPr/>
                    <a:lstStyle/>
                    <a:p>
                      <a:r>
                        <a:rPr lang="el-GR" dirty="0"/>
                        <a:t>*αυτοτραυματισμοί: μακρόχρονη νοσηλεία + εντατική ψυχαναλ. ψ/θ</a:t>
                      </a:r>
                    </a:p>
                  </a:txBody>
                  <a:tcPr marL="94492" marR="94492"/>
                </a:tc>
                <a:extLst>
                  <a:ext uri="{0D108BD9-81ED-4DB2-BD59-A6C34878D82A}">
                    <a16:rowId xmlns:a16="http://schemas.microsoft.com/office/drawing/2014/main" val="10002"/>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Διαστρεβλώσεις Εγώ - Υπερεγώ</a:t>
            </a:r>
          </a:p>
        </p:txBody>
      </p:sp>
      <p:sp>
        <p:nvSpPr>
          <p:cNvPr id="3" name="2 - Θέση περιεχομένου"/>
          <p:cNvSpPr>
            <a:spLocks noGrp="1"/>
          </p:cNvSpPr>
          <p:nvPr>
            <p:ph sz="quarter" idx="1"/>
          </p:nvPr>
        </p:nvSpPr>
        <p:spPr/>
        <p:txBody>
          <a:bodyPr>
            <a:normAutofit fontScale="92500" lnSpcReduction="10000"/>
          </a:bodyPr>
          <a:lstStyle/>
          <a:p>
            <a:r>
              <a:rPr lang="el-GR" dirty="0"/>
              <a:t>Εξατομικευμένα παθολ. χαρακτηρ. γνωρίσματα ως προγνωστικοί δείκτες: </a:t>
            </a:r>
          </a:p>
          <a:p>
            <a:pPr>
              <a:buNone/>
            </a:pPr>
            <a:r>
              <a:rPr lang="el-GR" dirty="0"/>
              <a:t>Δυσοίωνη η πρόγνωση όταν:</a:t>
            </a:r>
          </a:p>
          <a:p>
            <a:r>
              <a:rPr lang="el-GR" dirty="0"/>
              <a:t>Α) </a:t>
            </a:r>
            <a:r>
              <a:rPr lang="el-GR" b="1" dirty="0"/>
              <a:t>πρωτόγονες παθολογ ταυτίσεις Υπερεγώ </a:t>
            </a:r>
            <a:r>
              <a:rPr lang="el-GR" dirty="0"/>
              <a:t>στο χαρακτήρα</a:t>
            </a:r>
          </a:p>
          <a:p>
            <a:r>
              <a:rPr lang="el-GR" dirty="0"/>
              <a:t>Β) οι </a:t>
            </a:r>
            <a:r>
              <a:rPr lang="el-GR" b="1" dirty="0"/>
              <a:t>ταυτίσεις ενσωματώνονται στην προσωπικότητα </a:t>
            </a:r>
            <a:r>
              <a:rPr lang="el-GR" dirty="0"/>
              <a:t>και γίνονται </a:t>
            </a:r>
            <a:r>
              <a:rPr lang="el-GR" b="1" dirty="0"/>
              <a:t>ανεκτές από το Εγώ </a:t>
            </a:r>
          </a:p>
          <a:p>
            <a:r>
              <a:rPr lang="el-GR" dirty="0"/>
              <a:t>Γ) οι </a:t>
            </a:r>
            <a:r>
              <a:rPr lang="el-GR" b="1" dirty="0"/>
              <a:t>αυτοκαταστροφικές τάσεις </a:t>
            </a:r>
            <a:r>
              <a:rPr lang="el-GR" dirty="0"/>
              <a:t>εκφράζονται στα χαρακτ. γνωρίσματα (</a:t>
            </a:r>
            <a:r>
              <a:rPr lang="el-GR" b="1" dirty="0"/>
              <a:t>Ιδεώδες του Εγώ</a:t>
            </a:r>
            <a:r>
              <a:rPr lang="el-GR" dirty="0"/>
              <a:t>)</a:t>
            </a:r>
          </a:p>
          <a:p>
            <a:pPr>
              <a:buNone/>
            </a:pPr>
            <a:r>
              <a:rPr lang="el-GR" dirty="0"/>
              <a:t> </a:t>
            </a:r>
            <a:r>
              <a:rPr lang="el-GR" b="1" dirty="0"/>
              <a:t>!πιέσεις του Υπερεγώ στο Εγώ (</a:t>
            </a:r>
            <a:r>
              <a:rPr lang="el-GR" dirty="0"/>
              <a:t>βλ. παραδ. Σελ 168, σελ 169,  τρεις εκδοχές)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Συνοψίζοντας….</a:t>
            </a:r>
          </a:p>
        </p:txBody>
      </p:sp>
      <p:sp>
        <p:nvSpPr>
          <p:cNvPr id="3" name="2 - Θέση περιεχομένου"/>
          <p:cNvSpPr>
            <a:spLocks noGrp="1"/>
          </p:cNvSpPr>
          <p:nvPr>
            <p:ph sz="quarter" idx="1"/>
          </p:nvPr>
        </p:nvSpPr>
        <p:spPr/>
        <p:txBody>
          <a:bodyPr>
            <a:normAutofit/>
          </a:bodyPr>
          <a:lstStyle/>
          <a:p>
            <a:r>
              <a:rPr lang="el-GR" dirty="0"/>
              <a:t>Δυσοίωνη η πρόγνωση όταν:</a:t>
            </a:r>
          </a:p>
          <a:p>
            <a:r>
              <a:rPr lang="el-GR" dirty="0"/>
              <a:t>Υπερεγωτικές ταυτίσεις , ενσωματωμένες στο Εγώ, με ταυτόχρονη απώλεια υψηλών λειτουργιών του Εγώ &amp; Υπερεγώ (έλεγχος πραγματικότητας, καταστολή)</a:t>
            </a:r>
          </a:p>
          <a:p>
            <a:r>
              <a:rPr lang="el-GR" dirty="0"/>
              <a:t>Ο βαθμός ανοχής του Εγώ και του Υπερεγώ των αντιφατικών γνωρισμάτων (</a:t>
            </a:r>
            <a:r>
              <a:rPr lang="en-US" dirty="0"/>
              <a:t>S </a:t>
            </a:r>
            <a:r>
              <a:rPr lang="el-GR" dirty="0"/>
              <a:t>εναλλαγής: βαθιά διχοτόμηση του Εγώ, βλ. παραδείγματα σελ. 171)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Αυτοκαταστροφικότητα</a:t>
            </a:r>
          </a:p>
        </p:txBody>
      </p:sp>
      <p:sp>
        <p:nvSpPr>
          <p:cNvPr id="3" name="2 - Θέση περιεχομένου"/>
          <p:cNvSpPr>
            <a:spLocks noGrp="1"/>
          </p:cNvSpPr>
          <p:nvPr>
            <p:ph sz="quarter" idx="1"/>
          </p:nvPr>
        </p:nvSpPr>
        <p:spPr>
          <a:xfrm>
            <a:off x="285720" y="1500174"/>
            <a:ext cx="8503920" cy="5116662"/>
          </a:xfrm>
        </p:spPr>
        <p:txBody>
          <a:bodyPr>
            <a:normAutofit fontScale="92500" lnSpcReduction="20000"/>
          </a:bodyPr>
          <a:lstStyle/>
          <a:p>
            <a:pPr>
              <a:buNone/>
            </a:pPr>
            <a:r>
              <a:rPr lang="el-GR" sz="2000" dirty="0"/>
              <a:t>Δυσοίωνο προγν. στοιχείο </a:t>
            </a:r>
            <a:r>
              <a:rPr lang="el-GR" sz="2000" b="1" dirty="0"/>
              <a:t>η αυτοκαταστροφικότητα ως Ιδεώδες του Εγώ</a:t>
            </a:r>
          </a:p>
          <a:p>
            <a:pPr>
              <a:buNone/>
            </a:pPr>
            <a:r>
              <a:rPr lang="el-GR" sz="2000" dirty="0"/>
              <a:t>Σύνδεση με </a:t>
            </a:r>
            <a:r>
              <a:rPr lang="el-GR" sz="2000" b="1" dirty="0"/>
              <a:t>αρνητική θερ. αντίδραση</a:t>
            </a:r>
            <a:r>
              <a:rPr lang="el-GR" sz="2000" dirty="0"/>
              <a:t>: δομημένη προς τον εαυτό επιθετικότητα</a:t>
            </a:r>
          </a:p>
          <a:p>
            <a:pPr>
              <a:buNone/>
            </a:pPr>
            <a:endParaRPr lang="el-GR" sz="2000" dirty="0"/>
          </a:p>
          <a:p>
            <a:pPr>
              <a:buNone/>
            </a:pPr>
            <a:r>
              <a:rPr lang="el-GR" sz="2000" dirty="0"/>
              <a:t>Διάκριση ανάμεσα σε αυτοκαταστροφικές επιπτώσεις συμπεριφορών και αυτοκαταστροφή ως μείζονα πρόθεση (βλ. παραδ. σελ 172, 173 και </a:t>
            </a:r>
            <a:r>
              <a:rPr lang="el-GR" sz="2000" b="1" dirty="0"/>
              <a:t>εκδοχές</a:t>
            </a:r>
            <a:r>
              <a:rPr lang="el-GR" sz="2000" dirty="0"/>
              <a:t>: προστασία μεγαλειώδους Εαυτού, αίσθηση παντοδυναμίας και περηφάνιας για ικανοποίηση εκ των έσω, θρίαμβος υποταγής σε αυστηρό σύστημα, ήττα ως θρίαμβος απέναντι σε φθονούμενο αντικείμενο που βοηθά: </a:t>
            </a:r>
            <a:r>
              <a:rPr lang="en-US" sz="2000" b="1" dirty="0"/>
              <a:t>S</a:t>
            </a:r>
            <a:r>
              <a:rPr lang="el-GR" sz="2000" b="1" dirty="0"/>
              <a:t>αρνητικής θεραπευτικής αντίδρασης</a:t>
            </a:r>
            <a:r>
              <a:rPr lang="el-GR" sz="2000" dirty="0"/>
              <a:t>)</a:t>
            </a:r>
            <a:endParaRPr lang="en-US" sz="2000" dirty="0"/>
          </a:p>
          <a:p>
            <a:pPr>
              <a:buNone/>
            </a:pPr>
            <a:endParaRPr lang="en-US" sz="2000" dirty="0"/>
          </a:p>
          <a:p>
            <a:pPr>
              <a:buNone/>
            </a:pPr>
            <a:r>
              <a:rPr lang="el-GR" sz="2000" b="1" dirty="0"/>
              <a:t>Ναρκισσιστικές προσωπικότητες: </a:t>
            </a:r>
            <a:r>
              <a:rPr lang="el-GR" sz="2000" dirty="0"/>
              <a:t>η ήττα του θεραπευτή, στοματικός φθόνος, εκδικητική καταστροφή εξωτερικών πηγών αγάπης και ικανοποίησης</a:t>
            </a:r>
          </a:p>
          <a:p>
            <a:pPr>
              <a:buNone/>
            </a:pPr>
            <a:r>
              <a:rPr lang="el-GR" sz="2000" b="1" dirty="0"/>
              <a:t>Ψυχωτικές δομές</a:t>
            </a:r>
            <a:r>
              <a:rPr lang="el-GR" sz="2000" dirty="0"/>
              <a:t>: προγενετήσια επιθετικότητα και θόλωση ορίων εαυτού – μη εαυτού: η επιθετικότητα εκφράζεται αδιακρίτως (βλ. παράδειγμα σελ 175)</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1181</TotalTime>
  <Words>2062</Words>
  <Application>Microsoft Office PowerPoint</Application>
  <PresentationFormat>Προβολή στην οθόνη (4:3)</PresentationFormat>
  <Paragraphs>232</Paragraphs>
  <Slides>27</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27</vt:i4>
      </vt:variant>
    </vt:vector>
  </HeadingPairs>
  <TitlesOfParts>
    <vt:vector size="32" baseType="lpstr">
      <vt:lpstr>Bell MT</vt:lpstr>
      <vt:lpstr>Georgia</vt:lpstr>
      <vt:lpstr>Wingdings</vt:lpstr>
      <vt:lpstr>Wingdings 2</vt:lpstr>
      <vt:lpstr>Δημοτικός</vt:lpstr>
      <vt:lpstr>ΕΤΑΙΡΙΑ ΚΟΙΝΩΝΙΚΗΣ ΨΥΧΙΑΤΡΙΚΗΣ</vt:lpstr>
      <vt:lpstr>ΠΡΟΓΝΩΣΗ</vt:lpstr>
      <vt:lpstr>ΔΙΑΓΝΩΣΗΒΑΣΕΙ ΠΕΡΙΓΡΑΦΗΣ ΤΩΝ ΧΑΡΑΞΤΗΡΟΛΟΓΙΚΩΝ ΓΝΩΡΙΣΜΑΤΩΝ</vt:lpstr>
      <vt:lpstr>Προγνωστικές συνεπαγωγές για τους χαρακτηρολογικούς τύπους στην ΟΟΠ</vt:lpstr>
      <vt:lpstr>Προγνωστικές συνεπαγωγές για τους χαρακτηρολογικούς τύπους στην ΟΟΠ</vt:lpstr>
      <vt:lpstr>Παρουσίαση του PowerPoint</vt:lpstr>
      <vt:lpstr>Διαστρεβλώσεις Εγώ - Υπερεγώ</vt:lpstr>
      <vt:lpstr>Συνοψίζοντας….</vt:lpstr>
      <vt:lpstr>Αυτοκαταστροφικότητα</vt:lpstr>
      <vt:lpstr>Βαθμός και Ποιότητα αδυναμίας του Εγώ</vt:lpstr>
      <vt:lpstr>Μη ειδικές εκφάνσεις αναλυτικά</vt:lpstr>
      <vt:lpstr>Β. έλλειψη ανοχής στο άγχος</vt:lpstr>
      <vt:lpstr>Γ. έλλειψη μετουσιωτικών διαύλων</vt:lpstr>
      <vt:lpstr>Δ. τάση για πρωτογενή διεργασία σκέψης</vt:lpstr>
      <vt:lpstr>Ε. Αποδυνάμωση του Ελέγχου της Πραγματικότητας</vt:lpstr>
      <vt:lpstr>Συμπερασματικά σε σχέση με την αδυναμία του Εγώ</vt:lpstr>
      <vt:lpstr>Βαθμός και Ποιότητα αδυναμίας του Υπερεγώ</vt:lpstr>
      <vt:lpstr>Συχνές αντικοινωνικές συμπεριφορές σε ασθενείς με ΟρΟΠ</vt:lpstr>
      <vt:lpstr>Παρουσίαση του PowerPoint</vt:lpstr>
      <vt:lpstr>Παθολογία Υπερεγώ (συνέχεια)</vt:lpstr>
      <vt:lpstr>Ποιότητα των Σχέσεων Αντικειμένου</vt:lpstr>
      <vt:lpstr>Τι συνιστά σοβαρή παθολογία των εσωτερ. σχέσεων αντικειμένου; </vt:lpstr>
      <vt:lpstr>ελλειματικές</vt:lpstr>
      <vt:lpstr>Με το θεραπευτή;</vt:lpstr>
      <vt:lpstr>Η ικανότητα και η προσωπικότητα του θεραπευτή</vt:lpstr>
      <vt:lpstr>Τροποποιημένη θεραπευτική τεχνική</vt:lpstr>
      <vt:lpstr>Η προσωπικότητα του θεραπευτή</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antonis-laptop</dc:creator>
  <cp:lastModifiedBy>user</cp:lastModifiedBy>
  <cp:revision>82</cp:revision>
  <dcterms:created xsi:type="dcterms:W3CDTF">2021-09-22T06:09:46Z</dcterms:created>
  <dcterms:modified xsi:type="dcterms:W3CDTF">2021-11-30T09:53:06Z</dcterms:modified>
</cp:coreProperties>
</file>