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6"/>
  </p:notesMasterIdLst>
  <p:handoutMasterIdLst>
    <p:handoutMasterId r:id="rId27"/>
  </p:handoutMasterIdLst>
  <p:sldIdLst>
    <p:sldId id="256" r:id="rId2"/>
    <p:sldId id="282" r:id="rId3"/>
    <p:sldId id="283" r:id="rId4"/>
    <p:sldId id="284" r:id="rId5"/>
    <p:sldId id="259" r:id="rId6"/>
    <p:sldId id="265" r:id="rId7"/>
    <p:sldId id="266" r:id="rId8"/>
    <p:sldId id="267" r:id="rId9"/>
    <p:sldId id="268" r:id="rId10"/>
    <p:sldId id="269" r:id="rId11"/>
    <p:sldId id="270" r:id="rId12"/>
    <p:sldId id="271" r:id="rId13"/>
    <p:sldId id="272" r:id="rId14"/>
    <p:sldId id="274" r:id="rId15"/>
    <p:sldId id="275" r:id="rId16"/>
    <p:sldId id="277" r:id="rId17"/>
    <p:sldId id="278" r:id="rId18"/>
    <p:sldId id="290" r:id="rId19"/>
    <p:sldId id="292" r:id="rId20"/>
    <p:sldId id="291" r:id="rId21"/>
    <p:sldId id="285" r:id="rId22"/>
    <p:sldId id="286" r:id="rId23"/>
    <p:sldId id="287" r:id="rId24"/>
    <p:sldId id="288" r:id="rId25"/>
  </p:sldIdLst>
  <p:sldSz cx="9144000" cy="6858000" type="screen4x3"/>
  <p:notesSz cx="6858000" cy="9945688"/>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6" y="18"/>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2874" y="-84"/>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97285"/>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97285"/>
          </a:xfrm>
          <a:prstGeom prst="rect">
            <a:avLst/>
          </a:prstGeom>
        </p:spPr>
        <p:txBody>
          <a:bodyPr vert="horz" lIns="91440" tIns="45720" rIns="91440" bIns="45720" rtlCol="0"/>
          <a:lstStyle>
            <a:lvl1pPr algn="r">
              <a:defRPr sz="1200"/>
            </a:lvl1pPr>
          </a:lstStyle>
          <a:p>
            <a:fld id="{349F8FEE-5BF3-48D1-9824-165DEB581953}" type="datetimeFigureOut">
              <a:rPr lang="el-GR" smtClean="0"/>
              <a:pPr/>
              <a:t>21/2/2017</a:t>
            </a:fld>
            <a:endParaRPr lang="el-GR"/>
          </a:p>
        </p:txBody>
      </p:sp>
      <p:sp>
        <p:nvSpPr>
          <p:cNvPr id="4" name="Θέση υποσέλιδου 3"/>
          <p:cNvSpPr>
            <a:spLocks noGrp="1"/>
          </p:cNvSpPr>
          <p:nvPr>
            <p:ph type="ftr" sz="quarter" idx="2"/>
          </p:nvPr>
        </p:nvSpPr>
        <p:spPr>
          <a:xfrm>
            <a:off x="0" y="9446677"/>
            <a:ext cx="2971800" cy="497285"/>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9446677"/>
            <a:ext cx="2971800" cy="497285"/>
          </a:xfrm>
          <a:prstGeom prst="rect">
            <a:avLst/>
          </a:prstGeom>
        </p:spPr>
        <p:txBody>
          <a:bodyPr vert="horz" lIns="91440" tIns="45720" rIns="91440" bIns="45720" rtlCol="0" anchor="b"/>
          <a:lstStyle>
            <a:lvl1pPr algn="r">
              <a:defRPr sz="1200"/>
            </a:lvl1pPr>
          </a:lstStyle>
          <a:p>
            <a:fld id="{AE0FA30B-F70A-46CA-B03E-39AE6DB945BB}" type="slidenum">
              <a:rPr lang="el-GR" smtClean="0"/>
              <a:pPr/>
              <a:t>‹#›</a:t>
            </a:fld>
            <a:endParaRPr lang="el-GR"/>
          </a:p>
        </p:txBody>
      </p:sp>
    </p:spTree>
    <p:extLst>
      <p:ext uri="{BB962C8B-B14F-4D97-AF65-F5344CB8AC3E}">
        <p14:creationId xmlns:p14="http://schemas.microsoft.com/office/powerpoint/2010/main" val="41363169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97285"/>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97285"/>
          </a:xfrm>
          <a:prstGeom prst="rect">
            <a:avLst/>
          </a:prstGeom>
        </p:spPr>
        <p:txBody>
          <a:bodyPr vert="horz" lIns="91440" tIns="45720" rIns="91440" bIns="45720" rtlCol="0"/>
          <a:lstStyle>
            <a:lvl1pPr algn="r">
              <a:defRPr sz="1200"/>
            </a:lvl1pPr>
          </a:lstStyle>
          <a:p>
            <a:fld id="{B7C4B0C5-ABB4-43D5-8885-BC6CCFA85BF8}" type="datetimeFigureOut">
              <a:rPr lang="el-GR" smtClean="0"/>
              <a:pPr/>
              <a:t>21/2/2017</a:t>
            </a:fld>
            <a:endParaRPr lang="el-GR"/>
          </a:p>
        </p:txBody>
      </p:sp>
      <p:sp>
        <p:nvSpPr>
          <p:cNvPr id="4" name="Θέση εικόνας διαφάνειας 3"/>
          <p:cNvSpPr>
            <a:spLocks noGrp="1" noRot="1" noChangeAspect="1"/>
          </p:cNvSpPr>
          <p:nvPr>
            <p:ph type="sldImg" idx="2"/>
          </p:nvPr>
        </p:nvSpPr>
        <p:spPr>
          <a:xfrm>
            <a:off x="942975" y="746125"/>
            <a:ext cx="4972050" cy="3730625"/>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724202"/>
            <a:ext cx="5486400" cy="447556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9446677"/>
            <a:ext cx="2971800" cy="497285"/>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9446677"/>
            <a:ext cx="2971800" cy="497285"/>
          </a:xfrm>
          <a:prstGeom prst="rect">
            <a:avLst/>
          </a:prstGeom>
        </p:spPr>
        <p:txBody>
          <a:bodyPr vert="horz" lIns="91440" tIns="45720" rIns="91440" bIns="45720" rtlCol="0" anchor="b"/>
          <a:lstStyle>
            <a:lvl1pPr algn="r">
              <a:defRPr sz="1200"/>
            </a:lvl1pPr>
          </a:lstStyle>
          <a:p>
            <a:fld id="{B0301EEB-EB22-40FA-9122-36DACD345046}" type="slidenum">
              <a:rPr lang="el-GR" smtClean="0"/>
              <a:pPr/>
              <a:t>‹#›</a:t>
            </a:fld>
            <a:endParaRPr lang="el-GR"/>
          </a:p>
        </p:txBody>
      </p:sp>
    </p:spTree>
    <p:extLst>
      <p:ext uri="{BB962C8B-B14F-4D97-AF65-F5344CB8AC3E}">
        <p14:creationId xmlns:p14="http://schemas.microsoft.com/office/powerpoint/2010/main" val="3248592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Ορθογώνιο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Ορθογώνιο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Ορθογώνιο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Τίτλος 7"/>
          <p:cNvSpPr>
            <a:spLocks noGrp="1"/>
          </p:cNvSpPr>
          <p:nvPr>
            <p:ph type="ctrTitle"/>
          </p:nvPr>
        </p:nvSpPr>
        <p:spPr>
          <a:xfrm>
            <a:off x="2362200" y="4038600"/>
            <a:ext cx="6477000" cy="1828800"/>
          </a:xfrm>
        </p:spPr>
        <p:txBody>
          <a:bodyPr anchor="b"/>
          <a:lstStyle>
            <a:lvl1pPr>
              <a:defRPr cap="all" baseline="0"/>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5ADE877-59D7-486B-833F-8841C46690CE}" type="datetime1">
              <a:rPr lang="el-GR" smtClean="0"/>
              <a:pPr/>
              <a:t>21/2/2017</a:t>
            </a:fld>
            <a:endParaRPr lang="el-GR"/>
          </a:p>
        </p:txBody>
      </p:sp>
      <p:sp>
        <p:nvSpPr>
          <p:cNvPr id="17" name="Θέση υποσέλιδου 16"/>
          <p:cNvSpPr>
            <a:spLocks noGrp="1"/>
          </p:cNvSpPr>
          <p:nvPr>
            <p:ph type="ftr" sz="quarter" idx="11"/>
          </p:nvPr>
        </p:nvSpPr>
        <p:spPr>
          <a:xfrm>
            <a:off x="2085393" y="236539"/>
            <a:ext cx="5867400" cy="365125"/>
          </a:xfrm>
        </p:spPr>
        <p:txBody>
          <a:bodyPr/>
          <a:lstStyle>
            <a:lvl1pPr algn="r">
              <a:defRPr>
                <a:solidFill>
                  <a:schemeClr val="tx2"/>
                </a:solidFill>
              </a:defRPr>
            </a:lvl1pPr>
          </a:lstStyle>
          <a:p>
            <a:endParaRPr lang="el-GR"/>
          </a:p>
        </p:txBody>
      </p:sp>
      <p:sp>
        <p:nvSpPr>
          <p:cNvPr id="29" name="Θέση αριθμού διαφάνειας 28"/>
          <p:cNvSpPr>
            <a:spLocks noGrp="1"/>
          </p:cNvSpPr>
          <p:nvPr>
            <p:ph type="sldNum" sz="quarter" idx="12"/>
          </p:nvPr>
        </p:nvSpPr>
        <p:spPr>
          <a:xfrm>
            <a:off x="8001000" y="228600"/>
            <a:ext cx="838200" cy="381000"/>
          </a:xfrm>
        </p:spPr>
        <p:txBody>
          <a:bodyPr/>
          <a:lstStyle>
            <a:lvl1pPr>
              <a:defRPr>
                <a:solidFill>
                  <a:schemeClr val="tx2"/>
                </a:solidFill>
              </a:defRPr>
            </a:lvl1pPr>
          </a:lstStyle>
          <a:p>
            <a:fld id="{C7B5C7C0-3CB5-4761-B0B2-B798D6696D71}"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AD41B31F-32BF-4F3F-94BC-A321AF592135}" type="datetime1">
              <a:rPr lang="el-GR" smtClean="0"/>
              <a:pPr/>
              <a:t>21/2/2017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7B5C7C0-3CB5-4761-B0B2-B798D6696D7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53200" y="609601"/>
            <a:ext cx="2057400" cy="5516563"/>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609601"/>
            <a:ext cx="5562600" cy="5516564"/>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a:xfrm>
            <a:off x="6553200" y="6248403"/>
            <a:ext cx="2209800" cy="365125"/>
          </a:xfrm>
        </p:spPr>
        <p:txBody>
          <a:bodyPr/>
          <a:lstStyle/>
          <a:p>
            <a:fld id="{139D52CC-5752-40E0-9FFD-50122E4731BD}" type="datetime1">
              <a:rPr lang="el-GR" smtClean="0"/>
              <a:pPr/>
              <a:t>21/2/2017</a:t>
            </a:fld>
            <a:endParaRPr lang="el-GR"/>
          </a:p>
        </p:txBody>
      </p:sp>
      <p:sp>
        <p:nvSpPr>
          <p:cNvPr id="5" name="Θέση υποσέλιδου 4"/>
          <p:cNvSpPr>
            <a:spLocks noGrp="1"/>
          </p:cNvSpPr>
          <p:nvPr>
            <p:ph type="ftr" sz="quarter" idx="11"/>
          </p:nvPr>
        </p:nvSpPr>
        <p:spPr>
          <a:xfrm>
            <a:off x="457201" y="6248208"/>
            <a:ext cx="5573483" cy="365125"/>
          </a:xfrm>
        </p:spPr>
        <p:txBody>
          <a:bodyPr/>
          <a:lstStyle/>
          <a:p>
            <a:endParaRPr lang="el-GR"/>
          </a:p>
        </p:txBody>
      </p:sp>
      <p:sp>
        <p:nvSpPr>
          <p:cNvPr id="7" name="Ορθογώνιο 6"/>
          <p:cNvSpPr/>
          <p:nvPr/>
        </p:nvSpPr>
        <p:spPr bwMode="white">
          <a:xfrm>
            <a:off x="6096319"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Ορθογώνιο 7"/>
          <p:cNvSpPr/>
          <p:nvPr/>
        </p:nvSpPr>
        <p:spPr>
          <a:xfrm>
            <a:off x="6142039"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Ορθογώνιο 8"/>
          <p:cNvSpPr/>
          <p:nvPr/>
        </p:nvSpPr>
        <p:spPr>
          <a:xfrm>
            <a:off x="6142039"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Θέση αριθμού διαφάνειας 5"/>
          <p:cNvSpPr>
            <a:spLocks noGrp="1"/>
          </p:cNvSpPr>
          <p:nvPr>
            <p:ph type="sldNum" sz="quarter" idx="12"/>
          </p:nvPr>
        </p:nvSpPr>
        <p:spPr>
          <a:xfrm rot="5400000">
            <a:off x="5989639" y="144463"/>
            <a:ext cx="533400" cy="244476"/>
          </a:xfrm>
        </p:spPr>
        <p:txBody>
          <a:bodyPr/>
          <a:lstStyle/>
          <a:p>
            <a:fld id="{C7B5C7C0-3CB5-4761-B0B2-B798D6696D71}"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612648" y="228600"/>
            <a:ext cx="8153400" cy="990600"/>
          </a:xfrm>
        </p:spPr>
        <p:txBody>
          <a:bodyPr/>
          <a:lstStyle/>
          <a:p>
            <a:r>
              <a:rPr kumimoji="0" lang="el-GR" smtClean="0"/>
              <a:t>Στυλ κύριου τίτλου</a:t>
            </a:r>
            <a:endParaRPr kumimoji="0" lang="en-US"/>
          </a:p>
        </p:txBody>
      </p:sp>
      <p:sp>
        <p:nvSpPr>
          <p:cNvPr id="4" name="Θέση ημερομηνίας 3"/>
          <p:cNvSpPr>
            <a:spLocks noGrp="1"/>
          </p:cNvSpPr>
          <p:nvPr>
            <p:ph type="dt" sz="half" idx="10"/>
          </p:nvPr>
        </p:nvSpPr>
        <p:spPr/>
        <p:txBody>
          <a:bodyPr/>
          <a:lstStyle/>
          <a:p>
            <a:fld id="{C10B231A-4015-415C-BD71-9D7684CE2641}" type="datetime1">
              <a:rPr lang="el-GR" smtClean="0"/>
              <a:pPr/>
              <a:t>21/2/2017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lvl1pPr>
              <a:defRPr>
                <a:solidFill>
                  <a:srgbClr val="FFFFFF"/>
                </a:solidFill>
              </a:defRPr>
            </a:lvl1pPr>
          </a:lstStyle>
          <a:p>
            <a:fld id="{C7B5C7C0-3CB5-4761-B0B2-B798D6696D71}" type="slidenum">
              <a:rPr lang="el-GR" smtClean="0"/>
              <a:pPr/>
              <a:t>‹#›</a:t>
            </a:fld>
            <a:endParaRPr lang="el-GR"/>
          </a:p>
        </p:txBody>
      </p:sp>
      <p:sp>
        <p:nvSpPr>
          <p:cNvPr id="8" name="Θέση περιεχομένου 7"/>
          <p:cNvSpPr>
            <a:spLocks noGrp="1"/>
          </p:cNvSpPr>
          <p:nvPr>
            <p:ph sz="quarter" idx="1"/>
          </p:nvPr>
        </p:nvSpPr>
        <p:spPr>
          <a:xfrm>
            <a:off x="612648" y="1600200"/>
            <a:ext cx="8153400" cy="44958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Θέση κειμένου 2"/>
          <p:cNvSpPr>
            <a:spLocks noGrp="1"/>
          </p:cNvSpPr>
          <p:nvPr>
            <p:ph type="body" idx="1"/>
          </p:nvPr>
        </p:nvSpPr>
        <p:spPr>
          <a:xfrm>
            <a:off x="1371601" y="2743201"/>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7" name="Ορθογώνιο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Ορθογώνιο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Ορθογώνιο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Τίτλος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Στυλ κύριου τίτλου</a:t>
            </a:r>
            <a:endParaRPr kumimoji="0" lang="en-US"/>
          </a:p>
        </p:txBody>
      </p:sp>
      <p:sp>
        <p:nvSpPr>
          <p:cNvPr id="12" name="Θέση ημερομηνίας 11"/>
          <p:cNvSpPr>
            <a:spLocks noGrp="1"/>
          </p:cNvSpPr>
          <p:nvPr>
            <p:ph type="dt" sz="half" idx="10"/>
          </p:nvPr>
        </p:nvSpPr>
        <p:spPr/>
        <p:txBody>
          <a:bodyPr/>
          <a:lstStyle/>
          <a:p>
            <a:fld id="{D76F07B0-AA9B-473F-BCD1-7E251EFA7473}" type="datetime1">
              <a:rPr lang="el-GR" smtClean="0"/>
              <a:pPr/>
              <a:t>21/2/2017</a:t>
            </a:fld>
            <a:endParaRPr lang="el-GR"/>
          </a:p>
        </p:txBody>
      </p:sp>
      <p:sp>
        <p:nvSpPr>
          <p:cNvPr id="13" name="Θέση αριθμού διαφάνειας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C7B5C7C0-3CB5-4761-B0B2-B798D6696D71}" type="slidenum">
              <a:rPr lang="el-GR" smtClean="0"/>
              <a:pPr/>
              <a:t>‹#›</a:t>
            </a:fld>
            <a:endParaRPr lang="el-GR"/>
          </a:p>
        </p:txBody>
      </p:sp>
      <p:sp>
        <p:nvSpPr>
          <p:cNvPr id="14" name="Θέση υποσέλιδου 13"/>
          <p:cNvSpPr>
            <a:spLocks noGrp="1"/>
          </p:cNvSpPr>
          <p:nvPr>
            <p:ph type="ftr" sz="quarter" idx="12"/>
          </p:nvPr>
        </p:nvSpPr>
        <p:spPr/>
        <p:txBody>
          <a:bodyPr/>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9" name="Θέση περιεχομένου 8"/>
          <p:cNvSpPr>
            <a:spLocks noGrp="1"/>
          </p:cNvSpPr>
          <p:nvPr>
            <p:ph sz="quarter" idx="1"/>
          </p:nvPr>
        </p:nvSpPr>
        <p:spPr>
          <a:xfrm>
            <a:off x="609600"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Θέση περιεχομένου 10"/>
          <p:cNvSpPr>
            <a:spLocks noGrp="1"/>
          </p:cNvSpPr>
          <p:nvPr>
            <p:ph sz="quarter" idx="2"/>
          </p:nvPr>
        </p:nvSpPr>
        <p:spPr>
          <a:xfrm>
            <a:off x="4844901"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Θέση ημερομηνίας 7"/>
          <p:cNvSpPr>
            <a:spLocks noGrp="1"/>
          </p:cNvSpPr>
          <p:nvPr>
            <p:ph type="dt" sz="half" idx="15"/>
          </p:nvPr>
        </p:nvSpPr>
        <p:spPr/>
        <p:txBody>
          <a:bodyPr rtlCol="0"/>
          <a:lstStyle/>
          <a:p>
            <a:fld id="{7D7B72A5-6AA1-4A2D-9BEE-01CC5EFD509E}" type="datetime1">
              <a:rPr lang="el-GR" smtClean="0"/>
              <a:pPr/>
              <a:t>21/2/2017</a:t>
            </a:fld>
            <a:endParaRPr lang="el-GR"/>
          </a:p>
        </p:txBody>
      </p:sp>
      <p:sp>
        <p:nvSpPr>
          <p:cNvPr id="10" name="Θέση αριθμού διαφάνειας 9"/>
          <p:cNvSpPr>
            <a:spLocks noGrp="1"/>
          </p:cNvSpPr>
          <p:nvPr>
            <p:ph type="sldNum" sz="quarter" idx="16"/>
          </p:nvPr>
        </p:nvSpPr>
        <p:spPr/>
        <p:txBody>
          <a:bodyPr rtlCol="0"/>
          <a:lstStyle/>
          <a:p>
            <a:fld id="{C7B5C7C0-3CB5-4761-B0B2-B798D6696D71}" type="slidenum">
              <a:rPr lang="el-GR" smtClean="0"/>
              <a:pPr/>
              <a:t>‹#›</a:t>
            </a:fld>
            <a:endParaRPr lang="el-GR"/>
          </a:p>
        </p:txBody>
      </p:sp>
      <p:sp>
        <p:nvSpPr>
          <p:cNvPr id="12" name="Θέση υποσέλιδου 11"/>
          <p:cNvSpPr>
            <a:spLocks noGrp="1"/>
          </p:cNvSpPr>
          <p:nvPr>
            <p:ph type="ftr" sz="quarter" idx="17"/>
          </p:nvPr>
        </p:nvSpPr>
        <p:spPr/>
        <p:txBody>
          <a:bodyPr rtlCol="0"/>
          <a:lstStyle/>
          <a:p>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33400" y="273051"/>
            <a:ext cx="8153400" cy="869950"/>
          </a:xfrm>
        </p:spPr>
        <p:txBody>
          <a:bodyPr anchor="ctr"/>
          <a:lstStyle>
            <a:lvl1pPr>
              <a:defRPr/>
            </a:lvl1pPr>
          </a:lstStyle>
          <a:p>
            <a:r>
              <a:rPr kumimoji="0" lang="el-GR" smtClean="0"/>
              <a:t>Στυλ κύριου τίτλου</a:t>
            </a:r>
            <a:endParaRPr kumimoji="0" lang="en-US"/>
          </a:p>
        </p:txBody>
      </p:sp>
      <p:sp>
        <p:nvSpPr>
          <p:cNvPr id="11" name="Θέση περιεχομένου 10"/>
          <p:cNvSpPr>
            <a:spLocks noGrp="1"/>
          </p:cNvSpPr>
          <p:nvPr>
            <p:ph sz="quarter" idx="2"/>
          </p:nvPr>
        </p:nvSpPr>
        <p:spPr>
          <a:xfrm>
            <a:off x="609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quarter" idx="4"/>
          </p:nvPr>
        </p:nvSpPr>
        <p:spPr>
          <a:xfrm>
            <a:off x="4800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Θέση ημερομηνίας 9"/>
          <p:cNvSpPr>
            <a:spLocks noGrp="1"/>
          </p:cNvSpPr>
          <p:nvPr>
            <p:ph type="dt" sz="half" idx="15"/>
          </p:nvPr>
        </p:nvSpPr>
        <p:spPr/>
        <p:txBody>
          <a:bodyPr rtlCol="0"/>
          <a:lstStyle/>
          <a:p>
            <a:fld id="{7599404E-B379-4ED5-ACAF-95E3038D989E}" type="datetime1">
              <a:rPr lang="el-GR" smtClean="0"/>
              <a:pPr/>
              <a:t>21/2/2017</a:t>
            </a:fld>
            <a:endParaRPr lang="el-GR"/>
          </a:p>
        </p:txBody>
      </p:sp>
      <p:sp>
        <p:nvSpPr>
          <p:cNvPr id="12" name="Θέση αριθμού διαφάνειας 11"/>
          <p:cNvSpPr>
            <a:spLocks noGrp="1"/>
          </p:cNvSpPr>
          <p:nvPr>
            <p:ph type="sldNum" sz="quarter" idx="16"/>
          </p:nvPr>
        </p:nvSpPr>
        <p:spPr/>
        <p:txBody>
          <a:bodyPr rtlCol="0"/>
          <a:lstStyle/>
          <a:p>
            <a:fld id="{C7B5C7C0-3CB5-4761-B0B2-B798D6696D71}" type="slidenum">
              <a:rPr lang="el-GR" smtClean="0"/>
              <a:pPr/>
              <a:t>‹#›</a:t>
            </a:fld>
            <a:endParaRPr lang="el-GR"/>
          </a:p>
        </p:txBody>
      </p:sp>
      <p:sp>
        <p:nvSpPr>
          <p:cNvPr id="14" name="Θέση υποσέλιδου 13"/>
          <p:cNvSpPr>
            <a:spLocks noGrp="1"/>
          </p:cNvSpPr>
          <p:nvPr>
            <p:ph type="ftr" sz="quarter" idx="17"/>
          </p:nvPr>
        </p:nvSpPr>
        <p:spPr/>
        <p:txBody>
          <a:bodyPr rtlCol="0"/>
          <a:lstStyle/>
          <a:p>
            <a:endParaRPr lang="el-GR"/>
          </a:p>
        </p:txBody>
      </p:sp>
      <p:sp>
        <p:nvSpPr>
          <p:cNvPr id="16" name="Θέση κειμένου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5" name="Θέση κειμένου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E297F5EA-1207-479B-A48F-C136991D0F7F}" type="datetime1">
              <a:rPr lang="el-GR" smtClean="0"/>
              <a:pPr/>
              <a:t>21/2/2017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lvl1pPr>
              <a:defRPr>
                <a:solidFill>
                  <a:srgbClr val="FFFFFF"/>
                </a:solidFill>
              </a:defRPr>
            </a:lvl1pPr>
          </a:lstStyle>
          <a:p>
            <a:fld id="{C7B5C7C0-3CB5-4761-B0B2-B798D6696D7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E023917-95ED-46DD-8C3E-D92D4F546A1F}" type="datetime1">
              <a:rPr lang="el-GR" smtClean="0"/>
              <a:pPr/>
              <a:t>21/2/2017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a:xfrm>
            <a:off x="0" y="6248400"/>
            <a:ext cx="533400" cy="381000"/>
          </a:xfrm>
        </p:spPr>
        <p:txBody>
          <a:bodyPr/>
          <a:lstStyle>
            <a:lvl1pPr>
              <a:defRPr>
                <a:solidFill>
                  <a:schemeClr val="tx2"/>
                </a:solidFill>
              </a:defRPr>
            </a:lvl1pPr>
          </a:lstStyle>
          <a:p>
            <a:fld id="{C7B5C7C0-3CB5-4761-B0B2-B798D6696D7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09600" y="273051"/>
            <a:ext cx="8077200" cy="869950"/>
          </a:xfrm>
        </p:spPr>
        <p:txBody>
          <a:bodyPr anchor="ctr"/>
          <a:lstStyle>
            <a:lvl1pPr algn="l">
              <a:buNone/>
              <a:defRPr sz="4400" b="0"/>
            </a:lvl1pPr>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p:txBody>
          <a:bodyPr/>
          <a:lstStyle/>
          <a:p>
            <a:fld id="{7BF4C52D-B0E3-4C13-BF01-37FA09788D0D}" type="datetime1">
              <a:rPr lang="el-GR" smtClean="0"/>
              <a:pPr/>
              <a:t>21/2/2017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lvl1pPr>
              <a:defRPr>
                <a:solidFill>
                  <a:srgbClr val="FFFFFF"/>
                </a:solidFill>
              </a:defRPr>
            </a:lvl1pPr>
          </a:lstStyle>
          <a:p>
            <a:fld id="{C7B5C7C0-3CB5-4761-B0B2-B798D6696D71}" type="slidenum">
              <a:rPr lang="el-GR" smtClean="0"/>
              <a:pPr/>
              <a:t>‹#›</a:t>
            </a:fld>
            <a:endParaRPr lang="el-GR"/>
          </a:p>
        </p:txBody>
      </p:sp>
      <p:sp>
        <p:nvSpPr>
          <p:cNvPr id="3" name="Θέση κειμένου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9" name="Θέση περιεχομένου 8"/>
          <p:cNvSpPr>
            <a:spLocks noGrp="1"/>
          </p:cNvSpPr>
          <p:nvPr>
            <p:ph sz="quarter" idx="1"/>
          </p:nvPr>
        </p:nvSpPr>
        <p:spPr>
          <a:xfrm>
            <a:off x="2362200" y="1752600"/>
            <a:ext cx="6400800" cy="44196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Θέση κειμένου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8" name="Ορθογώνιο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Ορθογώνιο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Ορθογώνιο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Τίτλος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Στυλ κύριου τίτλου</a:t>
            </a:r>
            <a:endParaRPr kumimoji="0" lang="en-US"/>
          </a:p>
        </p:txBody>
      </p:sp>
      <p:sp>
        <p:nvSpPr>
          <p:cNvPr id="11" name="Ορθογώνιο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Θέση ημερομηνίας 11"/>
          <p:cNvSpPr>
            <a:spLocks noGrp="1"/>
          </p:cNvSpPr>
          <p:nvPr>
            <p:ph type="dt" sz="half" idx="10"/>
          </p:nvPr>
        </p:nvSpPr>
        <p:spPr>
          <a:xfrm>
            <a:off x="6248400" y="6248401"/>
            <a:ext cx="2667000" cy="365125"/>
          </a:xfrm>
        </p:spPr>
        <p:txBody>
          <a:bodyPr rtlCol="0"/>
          <a:lstStyle/>
          <a:p>
            <a:fld id="{0D4454B5-A55A-49EE-9690-862256C486D8}" type="datetime1">
              <a:rPr lang="el-GR" smtClean="0"/>
              <a:pPr/>
              <a:t>21/2/2017</a:t>
            </a:fld>
            <a:endParaRPr lang="el-GR"/>
          </a:p>
        </p:txBody>
      </p:sp>
      <p:sp>
        <p:nvSpPr>
          <p:cNvPr id="13" name="Θέση αριθμού διαφάνειας 12"/>
          <p:cNvSpPr>
            <a:spLocks noGrp="1"/>
          </p:cNvSpPr>
          <p:nvPr>
            <p:ph type="sldNum" sz="quarter" idx="11"/>
          </p:nvPr>
        </p:nvSpPr>
        <p:spPr>
          <a:xfrm>
            <a:off x="0" y="4667250"/>
            <a:ext cx="1447800" cy="663578"/>
          </a:xfrm>
        </p:spPr>
        <p:txBody>
          <a:bodyPr rtlCol="0"/>
          <a:lstStyle>
            <a:lvl1pPr>
              <a:defRPr sz="2800"/>
            </a:lvl1pPr>
          </a:lstStyle>
          <a:p>
            <a:fld id="{C7B5C7C0-3CB5-4761-B0B2-B798D6696D71}" type="slidenum">
              <a:rPr lang="el-GR" smtClean="0"/>
              <a:pPr/>
              <a:t>‹#›</a:t>
            </a:fld>
            <a:endParaRPr lang="el-GR"/>
          </a:p>
        </p:txBody>
      </p:sp>
      <p:sp>
        <p:nvSpPr>
          <p:cNvPr id="14" name="Θέση υποσέλιδου 13"/>
          <p:cNvSpPr>
            <a:spLocks noGrp="1"/>
          </p:cNvSpPr>
          <p:nvPr>
            <p:ph type="ftr" sz="quarter" idx="12"/>
          </p:nvPr>
        </p:nvSpPr>
        <p:spPr>
          <a:xfrm>
            <a:off x="1600200" y="6248207"/>
            <a:ext cx="4572000" cy="365125"/>
          </a:xfrm>
        </p:spPr>
        <p:txBody>
          <a:bodyPr rtlCol="0"/>
          <a:lstStyle/>
          <a:p>
            <a:endParaRPr lang="el-GR"/>
          </a:p>
        </p:txBody>
      </p:sp>
      <p:sp>
        <p:nvSpPr>
          <p:cNvPr id="3" name="Θέση εικόνας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6096000" y="6248401"/>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C00FC2F-0D32-42D2-A128-2222E738B485}" type="datetime1">
              <a:rPr lang="el-GR" smtClean="0"/>
              <a:pPr/>
              <a:t>21/2/2017</a:t>
            </a:fld>
            <a:endParaRPr lang="el-GR"/>
          </a:p>
        </p:txBody>
      </p:sp>
      <p:sp>
        <p:nvSpPr>
          <p:cNvPr id="3" name="Θέση υποσέλιδου 2"/>
          <p:cNvSpPr>
            <a:spLocks noGrp="1"/>
          </p:cNvSpPr>
          <p:nvPr>
            <p:ph type="ftr" sz="quarter" idx="3"/>
          </p:nvPr>
        </p:nvSpPr>
        <p:spPr>
          <a:xfrm>
            <a:off x="609601" y="6248207"/>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l-GR"/>
          </a:p>
        </p:txBody>
      </p:sp>
      <p:sp>
        <p:nvSpPr>
          <p:cNvPr id="7" name="Ορθογώνιο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Ορθογώνιο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Ορθογώνιο 8"/>
          <p:cNvSpPr/>
          <p:nvPr/>
        </p:nvSpPr>
        <p:spPr>
          <a:xfrm>
            <a:off x="590549" y="1280160"/>
            <a:ext cx="8553451"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Θέση αριθμού διαφάνειας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C7B5C7C0-3CB5-4761-B0B2-B798D6696D7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267744" y="4005064"/>
            <a:ext cx="6477000" cy="1828800"/>
          </a:xfrm>
        </p:spPr>
        <p:txBody>
          <a:bodyPr>
            <a:normAutofit/>
          </a:bodyPr>
          <a:lstStyle/>
          <a:p>
            <a:r>
              <a:rPr lang="el-GR" sz="4800" dirty="0" smtClean="0"/>
              <a:t>ΕΙΣΑΓΩΓΗ ΣΤΗΝ ΑΝΑΡΡΩΣΗ</a:t>
            </a:r>
            <a:endParaRPr lang="el-GR" sz="4800" dirty="0"/>
          </a:p>
        </p:txBody>
      </p:sp>
      <p:sp>
        <p:nvSpPr>
          <p:cNvPr id="3" name="Υπότιτλος 2"/>
          <p:cNvSpPr>
            <a:spLocks noGrp="1"/>
          </p:cNvSpPr>
          <p:nvPr>
            <p:ph type="subTitle" idx="1"/>
          </p:nvPr>
        </p:nvSpPr>
        <p:spPr/>
        <p:txBody>
          <a:bodyPr>
            <a:normAutofit fontScale="85000" lnSpcReduction="20000"/>
          </a:bodyPr>
          <a:lstStyle/>
          <a:p>
            <a:r>
              <a:rPr lang="el-GR" dirty="0" smtClean="0"/>
              <a:t>Επιμέλεια: </a:t>
            </a:r>
            <a:r>
              <a:rPr lang="el-GR" dirty="0" err="1" smtClean="0"/>
              <a:t>Μαναγλιώτη</a:t>
            </a:r>
            <a:r>
              <a:rPr lang="el-GR" dirty="0" smtClean="0"/>
              <a:t> Μαρία, Σταυρίδη Δήμητρα, Χατζοπούλου Ελένη, </a:t>
            </a:r>
            <a:r>
              <a:rPr lang="el-GR" dirty="0" err="1" smtClean="0"/>
              <a:t>Φουσέκη</a:t>
            </a:r>
            <a:r>
              <a:rPr lang="el-GR" dirty="0" smtClean="0"/>
              <a:t> Γιάννα, Γεωργίου Γεωργία</a:t>
            </a:r>
          </a:p>
        </p:txBody>
      </p:sp>
      <p:sp>
        <p:nvSpPr>
          <p:cNvPr id="4" name="Θέση αριθμού διαφάνειας 3"/>
          <p:cNvSpPr>
            <a:spLocks noGrp="1"/>
          </p:cNvSpPr>
          <p:nvPr>
            <p:ph type="sldNum" sz="quarter" idx="12"/>
          </p:nvPr>
        </p:nvSpPr>
        <p:spPr/>
        <p:txBody>
          <a:bodyPr/>
          <a:lstStyle/>
          <a:p>
            <a:fld id="{C7B5C7C0-3CB5-4761-B0B2-B798D6696D71}" type="slidenum">
              <a:rPr lang="el-GR" smtClean="0"/>
              <a:pPr/>
              <a:t>1</a:t>
            </a:fld>
            <a:endParaRPr lang="el-GR"/>
          </a:p>
        </p:txBody>
      </p:sp>
    </p:spTree>
    <p:extLst>
      <p:ext uri="{BB962C8B-B14F-4D97-AF65-F5344CB8AC3E}">
        <p14:creationId xmlns:p14="http://schemas.microsoft.com/office/powerpoint/2010/main" val="23328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3 - Θέση περιεχομένου"/>
          <p:cNvSpPr>
            <a:spLocks noGrp="1"/>
          </p:cNvSpPr>
          <p:nvPr>
            <p:ph idx="1"/>
          </p:nvPr>
        </p:nvSpPr>
        <p:spPr>
          <a:xfrm>
            <a:off x="381000" y="228600"/>
            <a:ext cx="8458200" cy="6629400"/>
          </a:xfrm>
          <a:blipFill dpi="0" rotWithShape="1">
            <a:blip r:embed="rId2" cstate="print">
              <a:alphaModFix amt="29000"/>
            </a:blip>
            <a:srcRect/>
            <a:tile tx="0" ty="0" sx="100000" sy="100000" flip="none" algn="tl"/>
          </a:blipFill>
          <a:ln>
            <a:solidFill>
              <a:schemeClr val="bg2">
                <a:lumMod val="20000"/>
                <a:lumOff val="80000"/>
              </a:schemeClr>
            </a:solidFill>
          </a:ln>
        </p:spPr>
        <p:txBody>
          <a:bodyPr/>
          <a:lstStyle/>
          <a:p>
            <a:pPr marL="442913" indent="-442913" algn="r" eaLnBrk="1" hangingPunct="1">
              <a:spcBef>
                <a:spcPts val="0"/>
              </a:spcBef>
              <a:buFontTx/>
              <a:buNone/>
              <a:defRPr/>
            </a:pPr>
            <a:endParaRPr lang="en-US" sz="1100" dirty="0" smtClean="0">
              <a:solidFill>
                <a:srgbClr val="1A0D00"/>
              </a:solidFill>
            </a:endParaRPr>
          </a:p>
          <a:p>
            <a:pPr marL="442913" indent="-442913" eaLnBrk="1" hangingPunct="1">
              <a:spcBef>
                <a:spcPts val="0"/>
              </a:spcBef>
              <a:buFontTx/>
              <a:buNone/>
              <a:defRPr/>
            </a:pPr>
            <a:endParaRPr lang="en-US" sz="1100" dirty="0" smtClean="0">
              <a:solidFill>
                <a:srgbClr val="1A0D00"/>
              </a:solidFill>
            </a:endParaRPr>
          </a:p>
          <a:p>
            <a:pPr marL="442913" indent="-442913" eaLnBrk="1" hangingPunct="1">
              <a:spcBef>
                <a:spcPts val="0"/>
              </a:spcBef>
              <a:buFontTx/>
              <a:buNone/>
              <a:defRPr/>
            </a:pPr>
            <a:endParaRPr lang="en-US" sz="1100" dirty="0" smtClean="0">
              <a:solidFill>
                <a:srgbClr val="1A0D00"/>
              </a:solidFill>
            </a:endParaRPr>
          </a:p>
          <a:p>
            <a:pPr marL="442913" indent="-442913" algn="r" eaLnBrk="1" hangingPunct="1">
              <a:spcBef>
                <a:spcPts val="0"/>
              </a:spcBef>
              <a:buFontTx/>
              <a:buNone/>
              <a:defRPr/>
            </a:pPr>
            <a:endParaRPr lang="en-US" sz="1100" dirty="0" smtClean="0">
              <a:solidFill>
                <a:srgbClr val="1A0D00"/>
              </a:solidFill>
            </a:endParaRPr>
          </a:p>
          <a:p>
            <a:pPr marL="442913" indent="-442913" algn="r" eaLnBrk="1" hangingPunct="1">
              <a:spcBef>
                <a:spcPts val="0"/>
              </a:spcBef>
              <a:buFontTx/>
              <a:buNone/>
              <a:defRPr/>
            </a:pPr>
            <a:r>
              <a:rPr lang="el-GR" sz="2400" dirty="0" smtClean="0">
                <a:solidFill>
                  <a:schemeClr val="bg1"/>
                </a:solidFill>
              </a:rPr>
              <a:t>           </a:t>
            </a:r>
          </a:p>
          <a:p>
            <a:pPr marL="442913" indent="-442913" algn="r" eaLnBrk="1" hangingPunct="1">
              <a:spcBef>
                <a:spcPts val="0"/>
              </a:spcBef>
              <a:buFontTx/>
              <a:buNone/>
              <a:defRPr/>
            </a:pPr>
            <a:endParaRPr lang="el-GR" sz="2300" dirty="0" smtClean="0">
              <a:solidFill>
                <a:schemeClr val="tx2">
                  <a:lumMod val="85000"/>
                  <a:lumOff val="15000"/>
                </a:schemeClr>
              </a:solidFill>
              <a:effectLst>
                <a:outerShdw blurRad="38100" dist="38100" dir="2700000" algn="tl">
                  <a:srgbClr val="000000">
                    <a:alpha val="43137"/>
                  </a:srgbClr>
                </a:outerShdw>
              </a:effectLst>
            </a:endParaRPr>
          </a:p>
          <a:p>
            <a:pPr marL="442913" indent="-442913" algn="r" eaLnBrk="1" hangingPunct="1">
              <a:spcBef>
                <a:spcPts val="0"/>
              </a:spcBef>
              <a:buFontTx/>
              <a:buNone/>
              <a:defRPr/>
            </a:pPr>
            <a:r>
              <a:rPr lang="el-GR" sz="2300" b="1" dirty="0" smtClean="0">
                <a:solidFill>
                  <a:schemeClr val="tx2">
                    <a:lumMod val="85000"/>
                    <a:lumOff val="15000"/>
                  </a:schemeClr>
                </a:solidFill>
                <a:effectLst>
                  <a:outerShdw blurRad="38100" dist="38100" dir="2700000" algn="tl">
                    <a:srgbClr val="000000">
                      <a:alpha val="43137"/>
                    </a:srgbClr>
                  </a:outerShdw>
                </a:effectLst>
              </a:rPr>
              <a:t>Για την εδραίωση της θεραπευτικής σχέσης</a:t>
            </a:r>
            <a:r>
              <a:rPr lang="en-US" sz="2300" b="1" dirty="0" smtClean="0">
                <a:solidFill>
                  <a:schemeClr val="tx2">
                    <a:lumMod val="85000"/>
                    <a:lumOff val="15000"/>
                  </a:schemeClr>
                </a:solidFill>
                <a:effectLst>
                  <a:outerShdw blurRad="38100" dist="38100" dir="2700000" algn="tl">
                    <a:srgbClr val="000000">
                      <a:alpha val="43137"/>
                    </a:srgbClr>
                  </a:outerShdw>
                </a:effectLst>
              </a:rPr>
              <a:t>                                                                                                                                                                                                                                               </a:t>
            </a:r>
          </a:p>
          <a:p>
            <a:pPr marL="442913" indent="-442913" algn="r" eaLnBrk="1" hangingPunct="1">
              <a:spcBef>
                <a:spcPts val="0"/>
              </a:spcBef>
              <a:buFontTx/>
              <a:buNone/>
              <a:defRPr/>
            </a:pPr>
            <a:r>
              <a:rPr lang="el-GR" sz="2300" b="1" dirty="0" smtClean="0">
                <a:solidFill>
                  <a:schemeClr val="tx2">
                    <a:lumMod val="85000"/>
                    <a:lumOff val="15000"/>
                  </a:schemeClr>
                </a:solidFill>
                <a:effectLst>
                  <a:outerShdw blurRad="38100" dist="38100" dir="2700000" algn="tl">
                    <a:srgbClr val="000000">
                      <a:alpha val="43137"/>
                    </a:srgbClr>
                  </a:outerShdw>
                </a:effectLst>
              </a:rPr>
              <a:t>απαιτείται συνεργασία, κατά την οποία και </a:t>
            </a:r>
            <a:r>
              <a:rPr lang="en-US" sz="2300" b="1" dirty="0" smtClean="0">
                <a:solidFill>
                  <a:schemeClr val="tx2">
                    <a:lumMod val="85000"/>
                    <a:lumOff val="15000"/>
                  </a:schemeClr>
                </a:solidFill>
                <a:effectLst>
                  <a:outerShdw blurRad="38100" dist="38100" dir="2700000" algn="tl">
                    <a:srgbClr val="000000">
                      <a:alpha val="43137"/>
                    </a:srgbClr>
                  </a:outerShdw>
                </a:effectLst>
              </a:rPr>
              <a:t>                                                   </a:t>
            </a:r>
            <a:r>
              <a:rPr lang="el-GR" sz="2300" b="1" dirty="0" smtClean="0">
                <a:solidFill>
                  <a:schemeClr val="tx2">
                    <a:lumMod val="85000"/>
                    <a:lumOff val="15000"/>
                  </a:schemeClr>
                </a:solidFill>
                <a:effectLst>
                  <a:outerShdw blurRad="38100" dist="38100" dir="2700000" algn="tl">
                    <a:srgbClr val="000000">
                      <a:alpha val="43137"/>
                    </a:srgbClr>
                  </a:outerShdw>
                </a:effectLst>
              </a:rPr>
              <a:t>τα δύο μέρη θα εργαστούν από κοινού</a:t>
            </a:r>
            <a:r>
              <a:rPr lang="en-US" sz="2300" b="1" dirty="0" smtClean="0">
                <a:solidFill>
                  <a:schemeClr val="tx2">
                    <a:lumMod val="85000"/>
                    <a:lumOff val="15000"/>
                  </a:schemeClr>
                </a:solidFill>
                <a:effectLst>
                  <a:outerShdw blurRad="38100" dist="38100" dir="2700000" algn="tl">
                    <a:srgbClr val="000000">
                      <a:alpha val="43137"/>
                    </a:srgbClr>
                  </a:outerShdw>
                </a:effectLst>
              </a:rPr>
              <a:t> </a:t>
            </a:r>
            <a:r>
              <a:rPr lang="el-GR" sz="2300" b="1" dirty="0" smtClean="0">
                <a:solidFill>
                  <a:schemeClr val="tx2">
                    <a:lumMod val="85000"/>
                    <a:lumOff val="15000"/>
                  </a:schemeClr>
                </a:solidFill>
                <a:effectLst>
                  <a:outerShdw blurRad="38100" dist="38100" dir="2700000" algn="tl">
                    <a:srgbClr val="000000">
                      <a:alpha val="43137"/>
                    </a:srgbClr>
                  </a:outerShdw>
                </a:effectLst>
              </a:rPr>
              <a:t>για:</a:t>
            </a:r>
            <a:r>
              <a:rPr lang="en-US" sz="2300" b="1" dirty="0" smtClean="0">
                <a:solidFill>
                  <a:schemeClr val="tx2">
                    <a:lumMod val="85000"/>
                    <a:lumOff val="15000"/>
                  </a:schemeClr>
                </a:solidFill>
                <a:effectLst>
                  <a:outerShdw blurRad="38100" dist="38100" dir="2700000" algn="tl">
                    <a:srgbClr val="000000">
                      <a:alpha val="43137"/>
                    </a:srgbClr>
                  </a:outerShdw>
                </a:effectLst>
              </a:rPr>
              <a:t> </a:t>
            </a:r>
          </a:p>
          <a:p>
            <a:pPr marL="442913" indent="-442913" algn="r" eaLnBrk="1" hangingPunct="1">
              <a:lnSpc>
                <a:spcPct val="90000"/>
              </a:lnSpc>
              <a:buFontTx/>
              <a:buNone/>
              <a:defRPr/>
            </a:pPr>
            <a:r>
              <a:rPr lang="el-GR" sz="2300" b="1" dirty="0" smtClean="0">
                <a:solidFill>
                  <a:schemeClr val="tx2">
                    <a:lumMod val="85000"/>
                    <a:lumOff val="15000"/>
                  </a:schemeClr>
                </a:solidFill>
                <a:effectLst>
                  <a:outerShdw blurRad="38100" dist="38100" dir="2700000" algn="tl">
                    <a:srgbClr val="000000">
                      <a:alpha val="43137"/>
                    </a:srgbClr>
                  </a:outerShdw>
                </a:effectLst>
              </a:rPr>
              <a:t>-  αναγνώριση προβλημάτων</a:t>
            </a:r>
          </a:p>
          <a:p>
            <a:pPr marL="442913" indent="-442913" algn="r" eaLnBrk="1" hangingPunct="1">
              <a:lnSpc>
                <a:spcPct val="90000"/>
              </a:lnSpc>
              <a:buFontTx/>
              <a:buNone/>
              <a:defRPr/>
            </a:pPr>
            <a:r>
              <a:rPr lang="el-GR" sz="2300" b="1" dirty="0" smtClean="0">
                <a:solidFill>
                  <a:schemeClr val="tx2">
                    <a:lumMod val="85000"/>
                    <a:lumOff val="15000"/>
                  </a:schemeClr>
                </a:solidFill>
                <a:effectLst>
                  <a:outerShdw blurRad="38100" dist="38100" dir="2700000" algn="tl">
                    <a:srgbClr val="000000">
                      <a:alpha val="43137"/>
                    </a:srgbClr>
                  </a:outerShdw>
                </a:effectLst>
              </a:rPr>
              <a:t>-  καθορισμό ενός σχεδίου φροντίδας</a:t>
            </a:r>
          </a:p>
          <a:p>
            <a:pPr marL="442913" indent="-442913" algn="r" eaLnBrk="1" hangingPunct="1">
              <a:lnSpc>
                <a:spcPct val="90000"/>
              </a:lnSpc>
              <a:buFont typeface="Wingdings" pitchFamily="2" charset="2"/>
              <a:buChar char="Ø"/>
              <a:defRPr/>
            </a:pPr>
            <a:endParaRPr lang="el-GR" sz="2400" dirty="0" smtClean="0">
              <a:solidFill>
                <a:schemeClr val="tx2">
                  <a:lumMod val="85000"/>
                  <a:lumOff val="15000"/>
                </a:schemeClr>
              </a:solidFill>
            </a:endParaRPr>
          </a:p>
          <a:p>
            <a:pPr marL="0" indent="0" algn="just" eaLnBrk="1" hangingPunct="1">
              <a:lnSpc>
                <a:spcPct val="90000"/>
              </a:lnSpc>
              <a:spcAft>
                <a:spcPct val="20000"/>
              </a:spcAft>
              <a:buFontTx/>
              <a:buNone/>
              <a:defRPr/>
            </a:pPr>
            <a:r>
              <a:rPr lang="el-GR" sz="2400" dirty="0" smtClean="0">
                <a:solidFill>
                  <a:schemeClr val="accent5">
                    <a:lumMod val="25000"/>
                  </a:schemeClr>
                </a:solidFill>
                <a:effectLst>
                  <a:outerShdw blurRad="38100" dist="38100" dir="2700000" algn="tl">
                    <a:srgbClr val="000000">
                      <a:alpha val="43137"/>
                    </a:srgbClr>
                  </a:outerShdw>
                </a:effectLst>
              </a:rPr>
              <a:t>Οι επαγγελματίες προσφέρουν έναν τύπο φροντίδας</a:t>
            </a:r>
            <a:r>
              <a:rPr lang="en-US" sz="2400" dirty="0" smtClean="0">
                <a:solidFill>
                  <a:schemeClr val="accent5">
                    <a:lumMod val="25000"/>
                  </a:schemeClr>
                </a:solidFill>
                <a:effectLst>
                  <a:outerShdw blurRad="38100" dist="38100" dir="2700000" algn="tl">
                    <a:srgbClr val="000000">
                      <a:alpha val="43137"/>
                    </a:srgbClr>
                  </a:outerShdw>
                </a:effectLst>
              </a:rPr>
              <a:t> </a:t>
            </a:r>
            <a:r>
              <a:rPr lang="el-GR" sz="2400" dirty="0" smtClean="0">
                <a:solidFill>
                  <a:schemeClr val="accent5">
                    <a:lumMod val="25000"/>
                  </a:schemeClr>
                </a:solidFill>
                <a:effectLst>
                  <a:outerShdw blurRad="38100" dist="38100" dir="2700000" algn="tl">
                    <a:srgbClr val="000000">
                      <a:alpha val="43137"/>
                    </a:srgbClr>
                  </a:outerShdw>
                </a:effectLst>
              </a:rPr>
              <a:t>που θα ήθελαν και οι ίδιοι να έχουν, αν ποτέ οι ρόλοι αντιστραφούν </a:t>
            </a:r>
            <a:r>
              <a:rPr lang="en-US" sz="1600" i="1" dirty="0" smtClean="0">
                <a:solidFill>
                  <a:schemeClr val="accent5">
                    <a:lumMod val="25000"/>
                  </a:schemeClr>
                </a:solidFill>
              </a:rPr>
              <a:t>(</a:t>
            </a:r>
            <a:r>
              <a:rPr lang="en-US" sz="1600" i="1" dirty="0" err="1" smtClean="0">
                <a:solidFill>
                  <a:schemeClr val="accent5">
                    <a:lumMod val="25000"/>
                  </a:schemeClr>
                </a:solidFill>
              </a:rPr>
              <a:t>Bleker</a:t>
            </a:r>
            <a:r>
              <a:rPr lang="en-US" sz="1600" i="1" dirty="0" smtClean="0">
                <a:solidFill>
                  <a:schemeClr val="accent5">
                    <a:lumMod val="25000"/>
                  </a:schemeClr>
                </a:solidFill>
              </a:rPr>
              <a:t>, 2000)</a:t>
            </a:r>
            <a:endParaRPr lang="el-GR" sz="1600" i="1" dirty="0" smtClean="0">
              <a:solidFill>
                <a:schemeClr val="accent5">
                  <a:lumMod val="25000"/>
                </a:schemeClr>
              </a:solidFill>
            </a:endParaRPr>
          </a:p>
          <a:p>
            <a:pPr marL="0" indent="0" algn="just" eaLnBrk="1" hangingPunct="1">
              <a:lnSpc>
                <a:spcPct val="90000"/>
              </a:lnSpc>
              <a:spcAft>
                <a:spcPct val="20000"/>
              </a:spcAft>
              <a:buFontTx/>
              <a:buNone/>
              <a:tabLst>
                <a:tab pos="365125" algn="l"/>
              </a:tabLst>
              <a:defRPr/>
            </a:pPr>
            <a:r>
              <a:rPr lang="el-GR" sz="2400" dirty="0" smtClean="0">
                <a:solidFill>
                  <a:schemeClr val="accent5">
                    <a:lumMod val="25000"/>
                  </a:schemeClr>
                </a:solidFill>
                <a:effectLst>
                  <a:outerShdw blurRad="38100" dist="38100" dir="2700000" algn="tl">
                    <a:srgbClr val="000000">
                      <a:alpha val="43137"/>
                    </a:srgbClr>
                  </a:outerShdw>
                </a:effectLst>
              </a:rPr>
              <a:t>Η μετάβαση </a:t>
            </a:r>
            <a:r>
              <a:rPr lang="en-US" sz="2400" dirty="0" smtClean="0">
                <a:solidFill>
                  <a:schemeClr val="accent5">
                    <a:lumMod val="25000"/>
                  </a:schemeClr>
                </a:solidFill>
                <a:effectLst>
                  <a:outerShdw blurRad="38100" dist="38100" dir="2700000" algn="tl">
                    <a:srgbClr val="000000">
                      <a:alpha val="43137"/>
                    </a:srgbClr>
                  </a:outerShdw>
                </a:effectLst>
              </a:rPr>
              <a:t> </a:t>
            </a:r>
            <a:r>
              <a:rPr lang="el-GR" sz="2400" dirty="0" smtClean="0">
                <a:solidFill>
                  <a:schemeClr val="accent5">
                    <a:lumMod val="25000"/>
                  </a:schemeClr>
                </a:solidFill>
                <a:effectLst>
                  <a:outerShdw blurRad="38100" dist="38100" dir="2700000" algn="tl">
                    <a:srgbClr val="000000">
                      <a:alpha val="43137"/>
                    </a:srgbClr>
                  </a:outerShdw>
                </a:effectLst>
              </a:rPr>
              <a:t>προς </a:t>
            </a:r>
            <a:r>
              <a:rPr lang="en-US" sz="2400" dirty="0" smtClean="0">
                <a:solidFill>
                  <a:schemeClr val="accent5">
                    <a:lumMod val="25000"/>
                  </a:schemeClr>
                </a:solidFill>
                <a:effectLst>
                  <a:outerShdw blurRad="38100" dist="38100" dir="2700000" algn="tl">
                    <a:srgbClr val="000000">
                      <a:alpha val="43137"/>
                    </a:srgbClr>
                  </a:outerShdw>
                </a:effectLst>
              </a:rPr>
              <a:t> </a:t>
            </a:r>
            <a:r>
              <a:rPr lang="el-GR" sz="2400" dirty="0" smtClean="0">
                <a:solidFill>
                  <a:schemeClr val="accent5">
                    <a:lumMod val="25000"/>
                  </a:schemeClr>
                </a:solidFill>
                <a:effectLst>
                  <a:outerShdw blurRad="38100" dist="38100" dir="2700000" algn="tl">
                    <a:srgbClr val="000000">
                      <a:alpha val="43137"/>
                    </a:srgbClr>
                  </a:outerShdw>
                </a:effectLst>
              </a:rPr>
              <a:t>το πρότυπο </a:t>
            </a:r>
            <a:r>
              <a:rPr lang="en-US" sz="2400" dirty="0" smtClean="0">
                <a:solidFill>
                  <a:schemeClr val="accent5">
                    <a:lumMod val="25000"/>
                  </a:schemeClr>
                </a:solidFill>
                <a:effectLst>
                  <a:outerShdw blurRad="38100" dist="38100" dir="2700000" algn="tl">
                    <a:srgbClr val="000000">
                      <a:alpha val="43137"/>
                    </a:srgbClr>
                  </a:outerShdw>
                </a:effectLst>
              </a:rPr>
              <a:t> </a:t>
            </a:r>
            <a:r>
              <a:rPr lang="el-GR" sz="2400" dirty="0" smtClean="0">
                <a:solidFill>
                  <a:schemeClr val="accent5">
                    <a:lumMod val="25000"/>
                  </a:schemeClr>
                </a:solidFill>
                <a:effectLst>
                  <a:outerShdw blurRad="38100" dist="38100" dir="2700000" algn="tl">
                    <a:srgbClr val="000000">
                      <a:alpha val="43137"/>
                    </a:srgbClr>
                  </a:outerShdw>
                </a:effectLst>
              </a:rPr>
              <a:t>της </a:t>
            </a:r>
            <a:r>
              <a:rPr lang="en-US" sz="2400" dirty="0" smtClean="0">
                <a:solidFill>
                  <a:schemeClr val="accent5">
                    <a:lumMod val="25000"/>
                  </a:schemeClr>
                </a:solidFill>
                <a:effectLst>
                  <a:outerShdw blurRad="38100" dist="38100" dir="2700000" algn="tl">
                    <a:srgbClr val="000000">
                      <a:alpha val="43137"/>
                    </a:srgbClr>
                  </a:outerShdw>
                </a:effectLst>
              </a:rPr>
              <a:t> </a:t>
            </a:r>
            <a:r>
              <a:rPr lang="el-GR" sz="2400" dirty="0" smtClean="0">
                <a:solidFill>
                  <a:schemeClr val="accent5">
                    <a:lumMod val="25000"/>
                  </a:schemeClr>
                </a:solidFill>
                <a:effectLst>
                  <a:outerShdw blurRad="38100" dist="38100" dir="2700000" algn="tl">
                    <a:srgbClr val="000000">
                      <a:alpha val="43137"/>
                    </a:srgbClr>
                  </a:outerShdw>
                </a:effectLst>
              </a:rPr>
              <a:t>επιμεριζόμενης ευθύνης </a:t>
            </a:r>
            <a:r>
              <a:rPr lang="en-US" sz="2400" dirty="0" smtClean="0">
                <a:solidFill>
                  <a:schemeClr val="accent5">
                    <a:lumMod val="25000"/>
                  </a:schemeClr>
                </a:solidFill>
                <a:effectLst>
                  <a:outerShdw blurRad="38100" dist="38100" dir="2700000" algn="tl">
                    <a:srgbClr val="000000">
                      <a:alpha val="43137"/>
                    </a:srgbClr>
                  </a:outerShdw>
                </a:effectLst>
              </a:rPr>
              <a:t> </a:t>
            </a:r>
            <a:r>
              <a:rPr lang="el-GR" sz="2400" dirty="0" smtClean="0">
                <a:solidFill>
                  <a:schemeClr val="accent5">
                    <a:lumMod val="25000"/>
                  </a:schemeClr>
                </a:solidFill>
                <a:effectLst>
                  <a:outerShdw blurRad="38100" dist="38100" dir="2700000" algn="tl">
                    <a:srgbClr val="000000">
                      <a:alpha val="43137"/>
                    </a:srgbClr>
                  </a:outerShdw>
                </a:effectLst>
              </a:rPr>
              <a:t>θα είναι ίσως η πιο σημαντική αλλαγή στην ιατρική  για</a:t>
            </a:r>
            <a:r>
              <a:rPr lang="en-US" sz="2400" dirty="0" smtClean="0">
                <a:solidFill>
                  <a:schemeClr val="accent5">
                    <a:lumMod val="25000"/>
                  </a:schemeClr>
                </a:solidFill>
                <a:effectLst>
                  <a:outerShdw blurRad="38100" dist="38100" dir="2700000" algn="tl">
                    <a:srgbClr val="000000">
                      <a:alpha val="43137"/>
                    </a:srgbClr>
                  </a:outerShdw>
                </a:effectLst>
              </a:rPr>
              <a:t> </a:t>
            </a:r>
            <a:r>
              <a:rPr lang="el-GR" sz="2400" dirty="0" smtClean="0">
                <a:solidFill>
                  <a:schemeClr val="accent5">
                    <a:lumMod val="25000"/>
                  </a:schemeClr>
                </a:solidFill>
                <a:effectLst>
                  <a:outerShdw blurRad="38100" dist="38100" dir="2700000" algn="tl">
                    <a:srgbClr val="000000">
                      <a:alpha val="43137"/>
                    </a:srgbClr>
                  </a:outerShdw>
                </a:effectLst>
              </a:rPr>
              <a:t>την επόμενη δεκαετία </a:t>
            </a:r>
            <a:r>
              <a:rPr lang="el-GR" sz="1600" i="1" dirty="0" smtClean="0">
                <a:solidFill>
                  <a:schemeClr val="accent5">
                    <a:lumMod val="25000"/>
                  </a:schemeClr>
                </a:solidFill>
              </a:rPr>
              <a:t>(</a:t>
            </a:r>
            <a:r>
              <a:rPr lang="en-US" sz="1600" i="1" dirty="0" smtClean="0">
                <a:solidFill>
                  <a:schemeClr val="accent5">
                    <a:lumMod val="25000"/>
                  </a:schemeClr>
                </a:solidFill>
              </a:rPr>
              <a:t>Smith,</a:t>
            </a:r>
            <a:r>
              <a:rPr lang="el-GR" sz="1600" i="1" dirty="0" smtClean="0">
                <a:solidFill>
                  <a:schemeClr val="accent5">
                    <a:lumMod val="25000"/>
                  </a:schemeClr>
                </a:solidFill>
              </a:rPr>
              <a:t> εκδότης </a:t>
            </a:r>
            <a:r>
              <a:rPr lang="en-US" sz="1600" i="1" dirty="0" smtClean="0">
                <a:solidFill>
                  <a:schemeClr val="accent5">
                    <a:lumMod val="25000"/>
                  </a:schemeClr>
                </a:solidFill>
              </a:rPr>
              <a:t>British Medical Journal, 1999)</a:t>
            </a:r>
            <a:endParaRPr lang="el-GR" sz="1600" i="1" dirty="0" smtClean="0">
              <a:solidFill>
                <a:schemeClr val="accent5">
                  <a:lumMod val="25000"/>
                </a:schemeClr>
              </a:solidFill>
            </a:endParaRPr>
          </a:p>
        </p:txBody>
      </p:sp>
      <p:sp>
        <p:nvSpPr>
          <p:cNvPr id="9" name="Rectangle 2"/>
          <p:cNvSpPr txBox="1">
            <a:spLocks noChangeArrowheads="1"/>
          </p:cNvSpPr>
          <p:nvPr/>
        </p:nvSpPr>
        <p:spPr bwMode="auto">
          <a:xfrm>
            <a:off x="0" y="24475"/>
            <a:ext cx="9144000" cy="1219200"/>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anchor="ctr"/>
          <a:lstStyle/>
          <a:p>
            <a:pPr>
              <a:defRPr/>
            </a:pPr>
            <a:r>
              <a:rPr lang="el-GR" sz="3200" b="1" kern="0" dirty="0">
                <a:solidFill>
                  <a:schemeClr val="bg1"/>
                </a:solidFill>
                <a:latin typeface="+mj-lt"/>
                <a:ea typeface="+mj-ea"/>
                <a:cs typeface="+mj-cs"/>
              </a:rPr>
              <a:t>Πρότυπο επιμεριζόμενης ευθύνης </a:t>
            </a:r>
            <a:endParaRPr lang="el-GR" sz="3200" kern="0" dirty="0">
              <a:solidFill>
                <a:schemeClr val="bg1"/>
              </a:solidFill>
              <a:latin typeface="+mj-lt"/>
              <a:ea typeface="+mj-ea"/>
              <a:cs typeface="+mj-cs"/>
            </a:endParaRPr>
          </a:p>
        </p:txBody>
      </p:sp>
      <p:sp>
        <p:nvSpPr>
          <p:cNvPr id="2" name="Θέση αριθμού διαφάνειας 1"/>
          <p:cNvSpPr>
            <a:spLocks noGrp="1"/>
          </p:cNvSpPr>
          <p:nvPr>
            <p:ph type="sldNum" sz="quarter" idx="12"/>
          </p:nvPr>
        </p:nvSpPr>
        <p:spPr/>
        <p:txBody>
          <a:bodyPr>
            <a:normAutofit fontScale="85000" lnSpcReduction="20000"/>
          </a:bodyPr>
          <a:lstStyle/>
          <a:p>
            <a:fld id="{C7B5C7C0-3CB5-4761-B0B2-B798D6696D71}" type="slidenum">
              <a:rPr lang="el-GR" smtClean="0"/>
              <a:pPr/>
              <a:t>10</a:t>
            </a:fld>
            <a:endParaRPr lang="el-GR"/>
          </a:p>
        </p:txBody>
      </p:sp>
    </p:spTree>
    <p:extLst>
      <p:ext uri="{BB962C8B-B14F-4D97-AF65-F5344CB8AC3E}">
        <p14:creationId xmlns:p14="http://schemas.microsoft.com/office/powerpoint/2010/main" val="25023965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1256184"/>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sz="2700" dirty="0" smtClean="0"/>
              <a:t/>
            </a:r>
            <a:br>
              <a:rPr lang="en-US" sz="2700" dirty="0" smtClean="0"/>
            </a:br>
            <a:r>
              <a:rPr lang="el-GR" sz="3100" dirty="0" smtClean="0"/>
              <a:t>Οι </a:t>
            </a:r>
            <a:r>
              <a:rPr lang="el-GR" sz="3100" dirty="0"/>
              <a:t>σχέσεις που δημιουργούνται  ανάμεσα στον επαγγελματία και το χρήστη εμπίπτουν κυρίως στα εξής μοντέλα: </a:t>
            </a:r>
            <a:r>
              <a:rPr lang="en-US" sz="3100" dirty="0"/>
              <a:t/>
            </a:r>
            <a:br>
              <a:rPr lang="en-US" sz="3100" dirty="0"/>
            </a:br>
            <a:endParaRPr lang="el-GR" sz="3100" b="1" dirty="0"/>
          </a:p>
        </p:txBody>
      </p:sp>
      <p:sp>
        <p:nvSpPr>
          <p:cNvPr id="3" name="Θέση περιεχομένου 2"/>
          <p:cNvSpPr>
            <a:spLocks noGrp="1"/>
          </p:cNvSpPr>
          <p:nvPr>
            <p:ph sz="quarter" idx="1"/>
          </p:nvPr>
        </p:nvSpPr>
        <p:spPr/>
        <p:txBody>
          <a:bodyPr>
            <a:normAutofit lnSpcReduction="10000"/>
          </a:bodyPr>
          <a:lstStyle/>
          <a:p>
            <a:r>
              <a:rPr lang="el-GR" dirty="0" smtClean="0"/>
              <a:t>Στο </a:t>
            </a:r>
            <a:r>
              <a:rPr lang="el-GR" dirty="0"/>
              <a:t>πατερναλιστικό πρότυπο, </a:t>
            </a:r>
            <a:r>
              <a:rPr lang="el-GR" dirty="0" smtClean="0"/>
              <a:t>ο </a:t>
            </a:r>
            <a:r>
              <a:rPr lang="el-GR" dirty="0"/>
              <a:t>επαγγελματίας ψυχικής υγείας αποφασίζει τι θα </a:t>
            </a:r>
            <a:r>
              <a:rPr lang="el-GR" dirty="0" smtClean="0"/>
              <a:t>κάνει</a:t>
            </a:r>
            <a:r>
              <a:rPr lang="en-US" dirty="0" smtClean="0"/>
              <a:t>.</a:t>
            </a:r>
            <a:r>
              <a:rPr lang="el-GR" dirty="0" smtClean="0"/>
              <a:t> </a:t>
            </a:r>
            <a:endParaRPr lang="en-US" dirty="0" smtClean="0"/>
          </a:p>
          <a:p>
            <a:r>
              <a:rPr lang="el-GR" dirty="0" smtClean="0"/>
              <a:t>Στο </a:t>
            </a:r>
            <a:r>
              <a:rPr lang="el-GR" dirty="0"/>
              <a:t>πρότυπο συνεργασίας - συγκατάθεσης από την πλευρά του χρήστη, </a:t>
            </a:r>
            <a:r>
              <a:rPr lang="el-GR" dirty="0" smtClean="0"/>
              <a:t>αποφασίζει </a:t>
            </a:r>
            <a:r>
              <a:rPr lang="el-GR" dirty="0"/>
              <a:t>το ίδιο το άτομο, αφού πρώτα ενημερωθεί για τις επιλογές </a:t>
            </a:r>
            <a:r>
              <a:rPr lang="el-GR" dirty="0" smtClean="0"/>
              <a:t>του</a:t>
            </a:r>
            <a:r>
              <a:rPr lang="en-US" dirty="0" smtClean="0"/>
              <a:t>.</a:t>
            </a:r>
          </a:p>
          <a:p>
            <a:r>
              <a:rPr lang="el-GR" dirty="0" smtClean="0"/>
              <a:t>Στο </a:t>
            </a:r>
            <a:r>
              <a:rPr lang="el-GR" dirty="0"/>
              <a:t>πρότυπο της επιμεριζόμενης ευθύνης, </a:t>
            </a:r>
            <a:r>
              <a:rPr lang="el-GR" dirty="0" smtClean="0"/>
              <a:t>κατά </a:t>
            </a:r>
            <a:r>
              <a:rPr lang="el-GR" dirty="0"/>
              <a:t>το οποίο τα δύο μέρη αποφασίζουν από κοινού ποια ενέργεια θα ακολουθήσουν (Τ</a:t>
            </a:r>
            <a:r>
              <a:rPr lang="en-US" dirty="0" err="1"/>
              <a:t>hornicroft</a:t>
            </a:r>
            <a:r>
              <a:rPr lang="el-GR" dirty="0"/>
              <a:t> &amp; </a:t>
            </a:r>
            <a:r>
              <a:rPr lang="en-US" dirty="0" err="1"/>
              <a:t>Tansella</a:t>
            </a:r>
            <a:r>
              <a:rPr lang="el-GR" dirty="0"/>
              <a:t>, 2010). </a:t>
            </a:r>
          </a:p>
        </p:txBody>
      </p:sp>
      <p:sp>
        <p:nvSpPr>
          <p:cNvPr id="4" name="Θέση αριθμού διαφάνειας 3"/>
          <p:cNvSpPr>
            <a:spLocks noGrp="1"/>
          </p:cNvSpPr>
          <p:nvPr>
            <p:ph type="sldNum" sz="quarter" idx="12"/>
          </p:nvPr>
        </p:nvSpPr>
        <p:spPr/>
        <p:txBody>
          <a:bodyPr>
            <a:normAutofit fontScale="85000" lnSpcReduction="20000"/>
          </a:bodyPr>
          <a:lstStyle/>
          <a:p>
            <a:fld id="{C7B5C7C0-3CB5-4761-B0B2-B798D6696D71}" type="slidenum">
              <a:rPr lang="el-GR" smtClean="0"/>
              <a:pPr/>
              <a:t>11</a:t>
            </a:fld>
            <a:endParaRPr lang="el-GR"/>
          </a:p>
        </p:txBody>
      </p:sp>
    </p:spTree>
    <p:extLst>
      <p:ext uri="{BB962C8B-B14F-4D97-AF65-F5344CB8AC3E}">
        <p14:creationId xmlns:p14="http://schemas.microsoft.com/office/powerpoint/2010/main" val="1690165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1219200"/>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l-GR" sz="3600" b="1" dirty="0" smtClean="0"/>
              <a:t>Το μοντέλο της επιμεριζόμενης ευθύνης:</a:t>
            </a:r>
            <a:endParaRPr lang="el-GR" sz="3600" b="1" dirty="0"/>
          </a:p>
        </p:txBody>
      </p:sp>
      <p:sp>
        <p:nvSpPr>
          <p:cNvPr id="3" name="Θέση περιεχομένου 2"/>
          <p:cNvSpPr>
            <a:spLocks noGrp="1"/>
          </p:cNvSpPr>
          <p:nvPr>
            <p:ph sz="quarter" idx="1"/>
          </p:nvPr>
        </p:nvSpPr>
        <p:spPr/>
        <p:txBody>
          <a:bodyPr>
            <a:normAutofit lnSpcReduction="10000"/>
          </a:bodyPr>
          <a:lstStyle/>
          <a:p>
            <a:r>
              <a:rPr lang="el-GR" dirty="0" smtClean="0"/>
              <a:t>Ως βασικό </a:t>
            </a:r>
            <a:r>
              <a:rPr lang="el-GR" dirty="0"/>
              <a:t>στοιχείο στη σχέση επαγγελματία και </a:t>
            </a:r>
            <a:r>
              <a:rPr lang="el-GR" dirty="0" smtClean="0"/>
              <a:t>χρήστη </a:t>
            </a:r>
          </a:p>
          <a:p>
            <a:r>
              <a:rPr lang="el-GR" dirty="0" smtClean="0"/>
              <a:t>Εδραίωση θεραπευτικής </a:t>
            </a:r>
            <a:r>
              <a:rPr lang="el-GR" dirty="0"/>
              <a:t>σχέσης </a:t>
            </a:r>
            <a:endParaRPr lang="el-GR" dirty="0" smtClean="0"/>
          </a:p>
          <a:p>
            <a:r>
              <a:rPr lang="el-GR" dirty="0" smtClean="0"/>
              <a:t>Συνεργασία των δυο μερών</a:t>
            </a:r>
          </a:p>
          <a:p>
            <a:endParaRPr lang="el-GR" dirty="0" smtClean="0"/>
          </a:p>
          <a:p>
            <a:pPr marL="0" indent="0" algn="ctr">
              <a:buNone/>
            </a:pPr>
            <a:r>
              <a:rPr lang="el-GR" dirty="0" smtClean="0"/>
              <a:t>Στο </a:t>
            </a:r>
            <a:r>
              <a:rPr lang="el-GR" dirty="0"/>
              <a:t>πλαίσιο της οποίας και τα δύο μέρη θα εργαστούν από κοινού για την αναγνώριση των προβλημάτων, που θα πρέπει να αντιμετωπιστούν και για τον καθορισμό ενός σχεδίου φροντίδας (</a:t>
            </a:r>
            <a:r>
              <a:rPr lang="en-US" dirty="0" err="1"/>
              <a:t>Haigh</a:t>
            </a:r>
            <a:r>
              <a:rPr lang="el-GR" dirty="0"/>
              <a:t>, 2000∙  </a:t>
            </a:r>
            <a:r>
              <a:rPr lang="en-US" dirty="0"/>
              <a:t>Lester</a:t>
            </a:r>
            <a:r>
              <a:rPr lang="el-GR" dirty="0"/>
              <a:t> &amp; </a:t>
            </a:r>
            <a:r>
              <a:rPr lang="en-US" dirty="0" err="1"/>
              <a:t>Gask</a:t>
            </a:r>
            <a:r>
              <a:rPr lang="el-GR" dirty="0"/>
              <a:t>,  2006). </a:t>
            </a:r>
          </a:p>
        </p:txBody>
      </p:sp>
      <p:sp>
        <p:nvSpPr>
          <p:cNvPr id="4" name="Θέση αριθμού διαφάνειας 3"/>
          <p:cNvSpPr>
            <a:spLocks noGrp="1"/>
          </p:cNvSpPr>
          <p:nvPr>
            <p:ph type="sldNum" sz="quarter" idx="12"/>
          </p:nvPr>
        </p:nvSpPr>
        <p:spPr/>
        <p:txBody>
          <a:bodyPr>
            <a:normAutofit fontScale="85000" lnSpcReduction="20000"/>
          </a:bodyPr>
          <a:lstStyle/>
          <a:p>
            <a:fld id="{C7B5C7C0-3CB5-4761-B0B2-B798D6696D71}" type="slidenum">
              <a:rPr lang="el-GR" smtClean="0"/>
              <a:pPr/>
              <a:t>12</a:t>
            </a:fld>
            <a:endParaRPr lang="el-GR"/>
          </a:p>
        </p:txBody>
      </p:sp>
    </p:spTree>
    <p:extLst>
      <p:ext uri="{BB962C8B-B14F-4D97-AF65-F5344CB8AC3E}">
        <p14:creationId xmlns:p14="http://schemas.microsoft.com/office/powerpoint/2010/main" val="1472612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0" y="0"/>
            <a:ext cx="9144000" cy="1268760"/>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pPr algn="ctr"/>
            <a:r>
              <a:rPr lang="el-GR" sz="3100" b="1" dirty="0"/>
              <a:t>Οι χρήστες μέσα από την προσέγγιση της επιμεριζόμενης ευθύνης θεωρούνται διαπραγματευτές στη δική τους θεραπεία.</a:t>
            </a:r>
            <a:endParaRPr lang="el-GR" sz="3100" dirty="0"/>
          </a:p>
        </p:txBody>
      </p:sp>
      <p:sp>
        <p:nvSpPr>
          <p:cNvPr id="5" name="Θέση κειμένου 4"/>
          <p:cNvSpPr>
            <a:spLocks noGrp="1"/>
          </p:cNvSpPr>
          <p:nvPr>
            <p:ph type="body" idx="2"/>
          </p:nvPr>
        </p:nvSpPr>
        <p:spPr/>
        <p:txBody>
          <a:bodyPr/>
          <a:lstStyle/>
          <a:p>
            <a:r>
              <a:rPr lang="el-GR" sz="2400" dirty="0"/>
              <a:t>Εφαρμογή σε:</a:t>
            </a:r>
          </a:p>
          <a:p>
            <a:endParaRPr lang="el-GR" dirty="0"/>
          </a:p>
        </p:txBody>
      </p:sp>
      <p:sp>
        <p:nvSpPr>
          <p:cNvPr id="3" name="Θέση περιεχομένου 2"/>
          <p:cNvSpPr>
            <a:spLocks noGrp="1"/>
          </p:cNvSpPr>
          <p:nvPr>
            <p:ph sz="quarter" idx="1"/>
          </p:nvPr>
        </p:nvSpPr>
        <p:spPr>
          <a:xfrm>
            <a:off x="2195736" y="1412776"/>
            <a:ext cx="6567264" cy="4759424"/>
          </a:xfrm>
        </p:spPr>
        <p:txBody>
          <a:bodyPr>
            <a:normAutofit/>
          </a:bodyPr>
          <a:lstStyle/>
          <a:p>
            <a:pPr marL="0" indent="0" algn="ctr">
              <a:buNone/>
            </a:pPr>
            <a:endParaRPr lang="el-GR" dirty="0" smtClean="0"/>
          </a:p>
          <a:p>
            <a:r>
              <a:rPr lang="el-GR" dirty="0" smtClean="0"/>
              <a:t>Ψυχολογικές θεραπείες</a:t>
            </a:r>
          </a:p>
          <a:p>
            <a:r>
              <a:rPr lang="el-GR" dirty="0" smtClean="0"/>
              <a:t>Κοινωνικές θεραπείες</a:t>
            </a:r>
          </a:p>
          <a:p>
            <a:pPr marL="0" indent="0">
              <a:buNone/>
            </a:pPr>
            <a:r>
              <a:rPr lang="el-GR" dirty="0"/>
              <a:t>Π.χ. η συμμετοχή σ’ ένα κέντρο ημέρας ή μια διαδικασία αίτησης για θέση εργασίας.</a:t>
            </a:r>
          </a:p>
          <a:p>
            <a:pPr marL="0" indent="0">
              <a:buNone/>
            </a:pPr>
            <a:r>
              <a:rPr lang="el-GR" sz="2400" i="1" dirty="0" smtClean="0"/>
              <a:t>Επιπλέον στην:</a:t>
            </a:r>
          </a:p>
          <a:p>
            <a:r>
              <a:rPr lang="el-GR" dirty="0" smtClean="0"/>
              <a:t>Διαχείριση της φαρμακοθεραπείας</a:t>
            </a:r>
          </a:p>
          <a:p>
            <a:endParaRPr lang="el-GR" dirty="0" smtClean="0"/>
          </a:p>
          <a:p>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C7B5C7C0-3CB5-4761-B0B2-B798D6696D71}" type="slidenum">
              <a:rPr lang="el-GR" smtClean="0"/>
              <a:pPr/>
              <a:t>13</a:t>
            </a:fld>
            <a:endParaRPr lang="el-GR"/>
          </a:p>
        </p:txBody>
      </p:sp>
    </p:spTree>
    <p:extLst>
      <p:ext uri="{BB962C8B-B14F-4D97-AF65-F5344CB8AC3E}">
        <p14:creationId xmlns:p14="http://schemas.microsoft.com/office/powerpoint/2010/main" val="17740496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1268760"/>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r>
              <a:rPr lang="el-GR" sz="3600" b="1" dirty="0" smtClean="0"/>
              <a:t>Στόχος της συνεργατικής σχέσης είναι:</a:t>
            </a:r>
            <a:endParaRPr lang="el-GR" sz="3600" b="1" dirty="0"/>
          </a:p>
        </p:txBody>
      </p:sp>
      <p:sp>
        <p:nvSpPr>
          <p:cNvPr id="5" name="Θέση περιεχομένου 4"/>
          <p:cNvSpPr>
            <a:spLocks noGrp="1"/>
          </p:cNvSpPr>
          <p:nvPr>
            <p:ph sz="quarter" idx="1"/>
          </p:nvPr>
        </p:nvSpPr>
        <p:spPr/>
        <p:txBody>
          <a:bodyPr>
            <a:normAutofit/>
          </a:bodyPr>
          <a:lstStyle/>
          <a:p>
            <a:pPr marL="0" indent="0">
              <a:buNone/>
            </a:pPr>
            <a:endParaRPr lang="el-GR" dirty="0" smtClean="0"/>
          </a:p>
          <a:p>
            <a:pPr marL="0" indent="0">
              <a:buNone/>
            </a:pPr>
            <a:r>
              <a:rPr lang="el-GR" dirty="0" smtClean="0"/>
              <a:t>Η ενδυνάμωση των χρηστών:</a:t>
            </a:r>
          </a:p>
          <a:p>
            <a:r>
              <a:rPr lang="el-GR" dirty="0" smtClean="0"/>
              <a:t>Ώστε </a:t>
            </a:r>
            <a:r>
              <a:rPr lang="el-GR" dirty="0"/>
              <a:t>να μπορούν σταδιακά να κάνουν σχέδια για τη διαδικασία ανάρρωσής </a:t>
            </a:r>
            <a:r>
              <a:rPr lang="el-GR" dirty="0" smtClean="0"/>
              <a:t>τους και</a:t>
            </a:r>
          </a:p>
          <a:p>
            <a:r>
              <a:rPr lang="el-GR" dirty="0" smtClean="0"/>
              <a:t>να </a:t>
            </a:r>
            <a:r>
              <a:rPr lang="el-GR" dirty="0"/>
              <a:t>προετοιμάζονται για τυχόν δυσκολίες και ανατροπές αναγνωρίζοντας  έγκαιρα τις κρίσεις και υποτροπές </a:t>
            </a:r>
            <a:r>
              <a:rPr lang="el-GR" dirty="0" smtClean="0"/>
              <a:t>τους. Εδώ σημαντικός είναι ο ρόλος των φροντιστών.</a:t>
            </a:r>
          </a:p>
          <a:p>
            <a:pPr marL="0" indent="0" algn="ctr">
              <a:buNone/>
            </a:pPr>
            <a:endParaRPr lang="el-GR" dirty="0" smtClean="0"/>
          </a:p>
          <a:p>
            <a:pPr marL="0" indent="0" algn="ctr">
              <a:buNone/>
            </a:pPr>
            <a:endParaRPr lang="el-GR"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C7B5C7C0-3CB5-4761-B0B2-B798D6696D71}" type="slidenum">
              <a:rPr lang="el-GR" smtClean="0"/>
              <a:pPr/>
              <a:t>14</a:t>
            </a:fld>
            <a:endParaRPr lang="el-GR"/>
          </a:p>
        </p:txBody>
      </p:sp>
    </p:spTree>
    <p:extLst>
      <p:ext uri="{BB962C8B-B14F-4D97-AF65-F5344CB8AC3E}">
        <p14:creationId xmlns:p14="http://schemas.microsoft.com/office/powerpoint/2010/main" val="3077223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1268760"/>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l-GR" b="1" dirty="0" smtClean="0"/>
              <a:t>Η </a:t>
            </a:r>
            <a:r>
              <a:rPr lang="el-GR" sz="4000" b="1" dirty="0" smtClean="0"/>
              <a:t>ανάρρωση</a:t>
            </a:r>
            <a:r>
              <a:rPr lang="el-GR" b="1" dirty="0" smtClean="0"/>
              <a:t> είναι μια προσωπική </a:t>
            </a:r>
            <a:r>
              <a:rPr lang="el-GR" sz="4000" b="1" dirty="0" smtClean="0"/>
              <a:t>διαδικασία</a:t>
            </a:r>
            <a:r>
              <a:rPr lang="el-GR" b="1" dirty="0" smtClean="0"/>
              <a:t>:</a:t>
            </a:r>
            <a:endParaRPr lang="el-GR" b="1" dirty="0"/>
          </a:p>
        </p:txBody>
      </p:sp>
      <p:sp>
        <p:nvSpPr>
          <p:cNvPr id="3" name="Θέση περιεχομένου 2"/>
          <p:cNvSpPr>
            <a:spLocks noGrp="1"/>
          </p:cNvSpPr>
          <p:nvPr>
            <p:ph sz="quarter" idx="1"/>
          </p:nvPr>
        </p:nvSpPr>
        <p:spPr/>
        <p:txBody>
          <a:bodyPr>
            <a:normAutofit fontScale="92500" lnSpcReduction="10000"/>
          </a:bodyPr>
          <a:lstStyle/>
          <a:p>
            <a:pPr marL="0" indent="0">
              <a:buNone/>
            </a:pPr>
            <a:r>
              <a:rPr lang="el-GR" dirty="0" smtClean="0"/>
              <a:t>Δύο λόγοι:</a:t>
            </a:r>
          </a:p>
          <a:p>
            <a:pPr marL="514350" indent="-514350">
              <a:buFont typeface="+mj-lt"/>
              <a:buAutoNum type="arabicPeriod"/>
            </a:pPr>
            <a:r>
              <a:rPr lang="el-GR" dirty="0" smtClean="0"/>
              <a:t>Οι </a:t>
            </a:r>
            <a:r>
              <a:rPr lang="el-GR" dirty="0"/>
              <a:t>απόψεις ενός ατόμου για τις ανάγκες του και οι απόψεις ενός επαγγελματία για τις ανάγκες του ίδιου ατόμου μπορεί να διαφέρουν σε μεγάλο βαθμό (</a:t>
            </a:r>
            <a:r>
              <a:rPr lang="en-US" dirty="0" err="1"/>
              <a:t>Lasalvia</a:t>
            </a:r>
            <a:r>
              <a:rPr lang="el-GR" dirty="0"/>
              <a:t> και συν., 2005·  </a:t>
            </a:r>
            <a:r>
              <a:rPr lang="en-US" dirty="0" err="1"/>
              <a:t>Thornicroft</a:t>
            </a:r>
            <a:r>
              <a:rPr lang="el-GR" dirty="0"/>
              <a:t> &amp; </a:t>
            </a:r>
            <a:r>
              <a:rPr lang="en-US" dirty="0"/>
              <a:t>Slade</a:t>
            </a:r>
            <a:r>
              <a:rPr lang="el-GR" dirty="0"/>
              <a:t>, 2002</a:t>
            </a:r>
            <a:r>
              <a:rPr lang="el-GR" dirty="0" smtClean="0"/>
              <a:t>).</a:t>
            </a:r>
          </a:p>
          <a:p>
            <a:pPr marL="514350" indent="-514350">
              <a:buFont typeface="+mj-lt"/>
              <a:buAutoNum type="arabicPeriod"/>
            </a:pPr>
            <a:r>
              <a:rPr lang="el-GR" dirty="0" smtClean="0"/>
              <a:t>Αφορά </a:t>
            </a:r>
            <a:r>
              <a:rPr lang="el-GR" dirty="0"/>
              <a:t>στο δικαίωμα του ατόμου να πάρει τις δικές του αποφάσεις, ακόμη και αν αποδειχθεί κατά την πορεία ότι η επιλογή του ήταν λανθασμένη ή οι αποφάσεις του ήταν επιζήμιες και παρακινδυνευμένες.</a:t>
            </a:r>
          </a:p>
        </p:txBody>
      </p:sp>
      <p:sp>
        <p:nvSpPr>
          <p:cNvPr id="4" name="Θέση αριθμού διαφάνειας 3"/>
          <p:cNvSpPr>
            <a:spLocks noGrp="1"/>
          </p:cNvSpPr>
          <p:nvPr>
            <p:ph type="sldNum" sz="quarter" idx="12"/>
          </p:nvPr>
        </p:nvSpPr>
        <p:spPr/>
        <p:txBody>
          <a:bodyPr>
            <a:normAutofit fontScale="85000" lnSpcReduction="20000"/>
          </a:bodyPr>
          <a:lstStyle/>
          <a:p>
            <a:fld id="{C7B5C7C0-3CB5-4761-B0B2-B798D6696D71}" type="slidenum">
              <a:rPr lang="el-GR" smtClean="0"/>
              <a:pPr/>
              <a:t>15</a:t>
            </a:fld>
            <a:endParaRPr lang="el-GR"/>
          </a:p>
        </p:txBody>
      </p:sp>
    </p:spTree>
    <p:extLst>
      <p:ext uri="{BB962C8B-B14F-4D97-AF65-F5344CB8AC3E}">
        <p14:creationId xmlns:p14="http://schemas.microsoft.com/office/powerpoint/2010/main" val="3194630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1268760"/>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pPr algn="ctr"/>
            <a:r>
              <a:rPr lang="el-GR" sz="2400" b="1" dirty="0"/>
              <a:t>Προσέγγιση ορθολογικής διαχείρισης </a:t>
            </a:r>
            <a:br>
              <a:rPr lang="el-GR" sz="2400" b="1" dirty="0"/>
            </a:br>
            <a:r>
              <a:rPr lang="el-GR" sz="2400" b="1" dirty="0"/>
              <a:t>ενδεχόμενων </a:t>
            </a:r>
            <a:r>
              <a:rPr lang="el-GR" sz="2400" b="1" dirty="0" smtClean="0"/>
              <a:t>κινδύνων κατά </a:t>
            </a:r>
            <a:r>
              <a:rPr lang="el-GR" sz="2400" b="1" dirty="0"/>
              <a:t>την οποία τις πιο σημαντικές αποφάσεις τις παίρνει ο χρήστης των υπηρεσιών</a:t>
            </a:r>
            <a:r>
              <a:rPr lang="el-GR" sz="2400" dirty="0"/>
              <a:t>.</a:t>
            </a:r>
          </a:p>
        </p:txBody>
      </p:sp>
      <p:sp>
        <p:nvSpPr>
          <p:cNvPr id="3" name="Θέση κειμένου 2"/>
          <p:cNvSpPr>
            <a:spLocks noGrp="1"/>
          </p:cNvSpPr>
          <p:nvPr>
            <p:ph type="body" idx="2"/>
          </p:nvPr>
        </p:nvSpPr>
        <p:spPr>
          <a:xfrm>
            <a:off x="539552" y="2204864"/>
            <a:ext cx="1600200" cy="3171056"/>
          </a:xfrm>
        </p:spPr>
        <p:txBody>
          <a:bodyPr/>
          <a:lstStyle/>
          <a:p>
            <a:endParaRPr lang="el-GR" dirty="0"/>
          </a:p>
          <a:p>
            <a:r>
              <a:rPr lang="el-GR" sz="2000" dirty="0" smtClean="0"/>
              <a:t>Σημαντικός τρόπος </a:t>
            </a:r>
            <a:r>
              <a:rPr lang="el-GR" sz="2000" dirty="0"/>
              <a:t>στήριξής του  είναι </a:t>
            </a:r>
            <a:r>
              <a:rPr lang="el-GR" sz="2000" dirty="0" smtClean="0"/>
              <a:t>:</a:t>
            </a:r>
            <a:endParaRPr lang="el-GR" sz="2000" dirty="0"/>
          </a:p>
        </p:txBody>
      </p:sp>
      <p:sp>
        <p:nvSpPr>
          <p:cNvPr id="4" name="Θέση περιεχομένου 3"/>
          <p:cNvSpPr>
            <a:spLocks noGrp="1"/>
          </p:cNvSpPr>
          <p:nvPr>
            <p:ph sz="quarter" idx="1"/>
          </p:nvPr>
        </p:nvSpPr>
        <p:spPr/>
        <p:txBody>
          <a:bodyPr>
            <a:normAutofit/>
          </a:bodyPr>
          <a:lstStyle/>
          <a:p>
            <a:pPr marL="0" indent="0">
              <a:buNone/>
            </a:pPr>
            <a:endParaRPr lang="el-GR" sz="3200" dirty="0"/>
          </a:p>
          <a:p>
            <a:r>
              <a:rPr lang="el-GR" sz="2600" dirty="0" smtClean="0"/>
              <a:t>Η </a:t>
            </a:r>
            <a:r>
              <a:rPr lang="el-GR" sz="2600" dirty="0"/>
              <a:t>γνώση εκ μέρους του ατόμου αλλά και των φροντιστών </a:t>
            </a:r>
            <a:r>
              <a:rPr lang="el-GR" sz="2600" dirty="0" smtClean="0"/>
              <a:t>του.</a:t>
            </a:r>
          </a:p>
          <a:p>
            <a:r>
              <a:rPr lang="el-GR" sz="2600" dirty="0" smtClean="0"/>
              <a:t>Η </a:t>
            </a:r>
            <a:r>
              <a:rPr lang="el-GR" sz="2600" dirty="0"/>
              <a:t>διαβεβαίωση ότι σε περίπτωση κρίσης υπάρχει η δυνατότητα γρήγορης πρόσβασης σε εξειδικευμένη βοήθεια (</a:t>
            </a:r>
            <a:r>
              <a:rPr lang="en-US" sz="2600" dirty="0"/>
              <a:t>Henderson</a:t>
            </a:r>
            <a:r>
              <a:rPr lang="el-GR" sz="2600" dirty="0"/>
              <a:t> και συν., </a:t>
            </a:r>
            <a:r>
              <a:rPr lang="el-GR" sz="2600" dirty="0" smtClean="0"/>
              <a:t>2004∙  </a:t>
            </a:r>
            <a:r>
              <a:rPr lang="en-US" sz="2600" dirty="0" err="1"/>
              <a:t>Thornicroft</a:t>
            </a:r>
            <a:r>
              <a:rPr lang="el-GR" sz="2600" dirty="0"/>
              <a:t> &amp; </a:t>
            </a:r>
            <a:r>
              <a:rPr lang="en-US" sz="2600" dirty="0" err="1"/>
              <a:t>Tansella</a:t>
            </a:r>
            <a:r>
              <a:rPr lang="el-GR" sz="2600" dirty="0"/>
              <a:t>, 2010).</a:t>
            </a:r>
          </a:p>
          <a:p>
            <a:pPr algn="just"/>
            <a:endParaRPr lang="el-GR" sz="2800" dirty="0"/>
          </a:p>
        </p:txBody>
      </p:sp>
      <p:sp>
        <p:nvSpPr>
          <p:cNvPr id="5" name="Θέση αριθμού διαφάνειας 4"/>
          <p:cNvSpPr>
            <a:spLocks noGrp="1"/>
          </p:cNvSpPr>
          <p:nvPr>
            <p:ph type="sldNum" sz="quarter" idx="12"/>
          </p:nvPr>
        </p:nvSpPr>
        <p:spPr/>
        <p:txBody>
          <a:bodyPr>
            <a:normAutofit fontScale="85000" lnSpcReduction="20000"/>
          </a:bodyPr>
          <a:lstStyle/>
          <a:p>
            <a:fld id="{C7B5C7C0-3CB5-4761-B0B2-B798D6696D71}" type="slidenum">
              <a:rPr lang="el-GR" smtClean="0"/>
              <a:pPr/>
              <a:t>16</a:t>
            </a:fld>
            <a:endParaRPr lang="el-GR"/>
          </a:p>
        </p:txBody>
      </p:sp>
    </p:spTree>
    <p:extLst>
      <p:ext uri="{BB962C8B-B14F-4D97-AF65-F5344CB8AC3E}">
        <p14:creationId xmlns:p14="http://schemas.microsoft.com/office/powerpoint/2010/main" val="1973290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algn="ctr"/>
            <a:r>
              <a:rPr lang="el-GR" sz="4000" b="1" dirty="0" smtClean="0"/>
              <a:t>Η  στάση </a:t>
            </a:r>
            <a:r>
              <a:rPr lang="el-GR" sz="4000" b="1" dirty="0"/>
              <a:t>του </a:t>
            </a:r>
            <a:r>
              <a:rPr lang="el-GR" sz="4000" b="1" dirty="0" smtClean="0"/>
              <a:t>επαγγελματία:</a:t>
            </a:r>
            <a:endParaRPr lang="el-GR" sz="4000" b="1" dirty="0"/>
          </a:p>
        </p:txBody>
      </p:sp>
      <p:sp>
        <p:nvSpPr>
          <p:cNvPr id="4" name="Θέση περιεχομένου 3"/>
          <p:cNvSpPr>
            <a:spLocks noGrp="1"/>
          </p:cNvSpPr>
          <p:nvPr>
            <p:ph sz="quarter" idx="1"/>
          </p:nvPr>
        </p:nvSpPr>
        <p:spPr>
          <a:xfrm>
            <a:off x="179512" y="1484784"/>
            <a:ext cx="8964488" cy="5373216"/>
          </a:xfrm>
        </p:spPr>
        <p:txBody>
          <a:bodyPr>
            <a:normAutofit fontScale="77500" lnSpcReduction="20000"/>
          </a:bodyPr>
          <a:lstStyle/>
          <a:p>
            <a:pPr marL="0" indent="0">
              <a:buNone/>
            </a:pPr>
            <a:r>
              <a:rPr lang="el-GR" sz="2200" i="1" dirty="0" smtClean="0"/>
              <a:t>Πρέπει να:</a:t>
            </a:r>
          </a:p>
          <a:p>
            <a:r>
              <a:rPr lang="el-GR" dirty="0" smtClean="0"/>
              <a:t>να </a:t>
            </a:r>
            <a:r>
              <a:rPr lang="el-GR" dirty="0"/>
              <a:t>ενισχύει την αυτονόμηση, την προσωπική επιλογή, την ανάληψη ευθύνης (</a:t>
            </a:r>
            <a:r>
              <a:rPr lang="en-US" dirty="0"/>
              <a:t>Shepherd</a:t>
            </a:r>
            <a:r>
              <a:rPr lang="el-GR" dirty="0"/>
              <a:t> και συν., 2008</a:t>
            </a:r>
            <a:r>
              <a:rPr lang="el-GR" dirty="0" smtClean="0"/>
              <a:t>).</a:t>
            </a:r>
          </a:p>
          <a:p>
            <a:pPr marL="0" indent="0">
              <a:buNone/>
            </a:pPr>
            <a:r>
              <a:rPr lang="el-GR" sz="2200" i="1" dirty="0" smtClean="0"/>
              <a:t>Σε αυτή την προσπάθεια:</a:t>
            </a:r>
          </a:p>
          <a:p>
            <a:r>
              <a:rPr lang="el-GR" dirty="0" smtClean="0"/>
              <a:t>Ο </a:t>
            </a:r>
            <a:r>
              <a:rPr lang="el-GR" dirty="0"/>
              <a:t>επαγγελματίας θα πρέπει να είναι έτοιμος να παρέχει τα κατάλληλα επίπεδα φροντίδας ανάλογα με τις ανάγκες του ατόμου, αποφεύγοντας την υπερπροσφορά φροντίδας και </a:t>
            </a:r>
            <a:r>
              <a:rPr lang="el-GR" dirty="0" smtClean="0"/>
              <a:t>θεραπείας.</a:t>
            </a:r>
          </a:p>
          <a:p>
            <a:pPr marL="0" indent="0">
              <a:buNone/>
            </a:pPr>
            <a:r>
              <a:rPr lang="el-GR" sz="2600" i="1" dirty="0"/>
              <a:t>Ε</a:t>
            </a:r>
            <a:r>
              <a:rPr lang="el-GR" sz="2600" i="1" dirty="0" smtClean="0"/>
              <a:t>πίσης: </a:t>
            </a:r>
          </a:p>
          <a:p>
            <a:r>
              <a:rPr lang="el-GR" dirty="0" smtClean="0"/>
              <a:t>Η καλή πορεία της ανάρρωσης θα πρέπει να αναγνωρίζεται όσο το δυνατό νωρίτερα, ώστε να μειώνεται ο βαθμός παρέμβασης, επιτρέποντας την προοδευτική ενδυνάμωση και την επιστροφή του ατόμου στην καθημερινότητα.</a:t>
            </a:r>
          </a:p>
          <a:p>
            <a:pPr marL="0" indent="0">
              <a:buNone/>
            </a:pPr>
            <a:r>
              <a:rPr lang="el-GR" sz="2600" i="1" dirty="0" smtClean="0"/>
              <a:t>Ως προς τον σωστό χρόνο αποθεραπείας:</a:t>
            </a:r>
          </a:p>
          <a:p>
            <a:r>
              <a:rPr lang="el-GR" dirty="0" smtClean="0"/>
              <a:t>Η </a:t>
            </a:r>
            <a:r>
              <a:rPr lang="el-GR" dirty="0"/>
              <a:t>κατάλληλη κλινική φροντίδα μπορεί να παρέχει υπηρεσίες, η ένταση των οποίων αυξομειώνεται ανάλογα με την κατάσταση του </a:t>
            </a:r>
            <a:r>
              <a:rPr lang="el-GR" dirty="0" smtClean="0"/>
              <a:t>ατόμου.</a:t>
            </a:r>
            <a:endParaRPr lang="el-GR" dirty="0"/>
          </a:p>
        </p:txBody>
      </p:sp>
      <p:sp>
        <p:nvSpPr>
          <p:cNvPr id="3" name="Θέση αριθμού διαφάνειας 2"/>
          <p:cNvSpPr>
            <a:spLocks noGrp="1"/>
          </p:cNvSpPr>
          <p:nvPr>
            <p:ph type="sldNum" sz="quarter" idx="12"/>
          </p:nvPr>
        </p:nvSpPr>
        <p:spPr/>
        <p:txBody>
          <a:bodyPr>
            <a:normAutofit fontScale="85000" lnSpcReduction="20000"/>
          </a:bodyPr>
          <a:lstStyle/>
          <a:p>
            <a:fld id="{C7B5C7C0-3CB5-4761-B0B2-B798D6696D71}" type="slidenum">
              <a:rPr lang="el-GR" smtClean="0"/>
              <a:pPr/>
              <a:t>17</a:t>
            </a:fld>
            <a:endParaRPr lang="el-GR"/>
          </a:p>
        </p:txBody>
      </p:sp>
    </p:spTree>
    <p:extLst>
      <p:ext uri="{BB962C8B-B14F-4D97-AF65-F5344CB8AC3E}">
        <p14:creationId xmlns:p14="http://schemas.microsoft.com/office/powerpoint/2010/main" val="3447869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0"/>
            <a:ext cx="9143999" cy="600164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ctr">
              <a:lnSpc>
                <a:spcPct val="200000"/>
              </a:lnSpc>
            </a:pPr>
            <a:r>
              <a:rPr lang="el-GR" sz="2400" dirty="0" smtClean="0"/>
              <a:t>Στην καθημερινή πρακτική της ψυχικής υγείας η ανάρρωση δεν μπορεί να εξεταστεί ξέχωρα από το συνεργατικό μοντέλο της επιμεριζόμενης ευθύνης. Η φιλοσοφία που αποτέλεσε το υπόβαθρο της έννοιας της ανάρρωσης, όπως αναπτύχθηκε από τους χρήστες, στηρίζεται στην ισότιμη συνεργασία των δύο μερών, στην εμπιστοσύνη, στο σεβασμό στις αποφάσεις που λαμβάνει το άτομο για τη δική του ζωή (</a:t>
            </a:r>
            <a:r>
              <a:rPr lang="en-US" sz="2400" dirty="0" smtClean="0"/>
              <a:t>Jacobson</a:t>
            </a:r>
            <a:r>
              <a:rPr lang="el-GR" sz="2400" dirty="0" smtClean="0"/>
              <a:t> &amp; </a:t>
            </a:r>
            <a:r>
              <a:rPr lang="en-US" sz="2400" dirty="0" err="1" smtClean="0"/>
              <a:t>Greenley</a:t>
            </a:r>
            <a:r>
              <a:rPr lang="el-GR" sz="2400" dirty="0" smtClean="0"/>
              <a:t>, 2001∙  </a:t>
            </a:r>
            <a:r>
              <a:rPr lang="en-US" sz="2400" dirty="0" smtClean="0"/>
              <a:t>Mead</a:t>
            </a:r>
            <a:r>
              <a:rPr lang="el-GR" sz="2400" dirty="0" smtClean="0"/>
              <a:t> &amp; </a:t>
            </a:r>
            <a:r>
              <a:rPr lang="en-US" sz="2400" dirty="0" smtClean="0"/>
              <a:t>Copeland</a:t>
            </a:r>
            <a:r>
              <a:rPr lang="el-GR" sz="2400" dirty="0" smtClean="0"/>
              <a:t>, 2000∙  </a:t>
            </a:r>
            <a:r>
              <a:rPr lang="en-US" sz="2400" dirty="0" err="1" smtClean="0"/>
              <a:t>Piat</a:t>
            </a:r>
            <a:r>
              <a:rPr lang="el-GR" sz="2400" dirty="0" smtClean="0"/>
              <a:t>, </a:t>
            </a:r>
            <a:r>
              <a:rPr lang="en-US" sz="2400" dirty="0" err="1" smtClean="0"/>
              <a:t>Sabetti</a:t>
            </a:r>
            <a:r>
              <a:rPr lang="el-GR" sz="2400" i="1" dirty="0" smtClean="0"/>
              <a:t>, </a:t>
            </a:r>
            <a:r>
              <a:rPr lang="en-US" sz="2400" dirty="0" smtClean="0"/>
              <a:t>Couture </a:t>
            </a:r>
            <a:r>
              <a:rPr lang="el-GR" sz="2400" dirty="0" smtClean="0"/>
              <a:t>και συν., 2009∙  </a:t>
            </a:r>
            <a:r>
              <a:rPr lang="en-US" sz="2400" dirty="0" smtClean="0"/>
              <a:t>Ridgway</a:t>
            </a:r>
            <a:r>
              <a:rPr lang="el-GR" sz="2400" dirty="0" smtClean="0"/>
              <a:t>, 2001). </a:t>
            </a:r>
            <a:endParaRPr lang="el-GR" sz="2400" dirty="0"/>
          </a:p>
        </p:txBody>
      </p:sp>
      <p:sp>
        <p:nvSpPr>
          <p:cNvPr id="4" name="Θέση αριθμού διαφάνειας 3"/>
          <p:cNvSpPr>
            <a:spLocks noGrp="1"/>
          </p:cNvSpPr>
          <p:nvPr>
            <p:ph type="sldNum" sz="quarter" idx="12"/>
          </p:nvPr>
        </p:nvSpPr>
        <p:spPr/>
        <p:txBody>
          <a:bodyPr/>
          <a:lstStyle/>
          <a:p>
            <a:fld id="{C7B5C7C0-3CB5-4761-B0B2-B798D6696D71}" type="slidenum">
              <a:rPr lang="el-GR" smtClean="0"/>
              <a:pPr/>
              <a:t>18</a:t>
            </a:fld>
            <a:endParaRPr lang="el-GR"/>
          </a:p>
        </p:txBody>
      </p:sp>
    </p:spTree>
    <p:extLst>
      <p:ext uri="{BB962C8B-B14F-4D97-AF65-F5344CB8AC3E}">
        <p14:creationId xmlns:p14="http://schemas.microsoft.com/office/powerpoint/2010/main" val="2898064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1268760"/>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pPr algn="ctr"/>
            <a:r>
              <a:rPr lang="el-GR" sz="2400" b="1" dirty="0"/>
              <a:t>10 ουσιαστικές επιμεριζόμενες ικανότητες (</a:t>
            </a:r>
            <a:r>
              <a:rPr lang="en-US" sz="2400" b="1" dirty="0"/>
              <a:t>shared capabilities</a:t>
            </a:r>
            <a:r>
              <a:rPr lang="el-GR" sz="2400" b="1" dirty="0"/>
              <a:t>) στην πρακτική ψυχικής </a:t>
            </a:r>
            <a:r>
              <a:rPr lang="el-GR" sz="2400" b="1" dirty="0" smtClean="0"/>
              <a:t>υγείας Εθνικού </a:t>
            </a:r>
            <a:r>
              <a:rPr lang="el-GR" sz="2400" b="1" dirty="0"/>
              <a:t>Ινστιτούτου για την Ψυχική Υγεία στην Αγγλία (</a:t>
            </a:r>
            <a:r>
              <a:rPr lang="en-US" sz="2400" b="1" dirty="0"/>
              <a:t>NIMHE</a:t>
            </a:r>
            <a:r>
              <a:rPr lang="el-GR" sz="2400" b="1" dirty="0"/>
              <a:t>)</a:t>
            </a:r>
          </a:p>
        </p:txBody>
      </p:sp>
      <p:sp>
        <p:nvSpPr>
          <p:cNvPr id="3" name="Θέση περιεχομένου 2"/>
          <p:cNvSpPr>
            <a:spLocks noGrp="1"/>
          </p:cNvSpPr>
          <p:nvPr>
            <p:ph sz="quarter" idx="1"/>
          </p:nvPr>
        </p:nvSpPr>
        <p:spPr/>
        <p:txBody>
          <a:bodyPr>
            <a:normAutofit fontScale="85000" lnSpcReduction="20000"/>
          </a:bodyPr>
          <a:lstStyle/>
          <a:p>
            <a:r>
              <a:rPr lang="el-GR" dirty="0"/>
              <a:t>Εταιρική συνεργασία</a:t>
            </a:r>
          </a:p>
          <a:p>
            <a:r>
              <a:rPr lang="el-GR" dirty="0"/>
              <a:t>Σεβασμός της διαφορετικότητας</a:t>
            </a:r>
          </a:p>
          <a:p>
            <a:r>
              <a:rPr lang="el-GR" dirty="0"/>
              <a:t>Ηθική δεοντολογική πρακτική</a:t>
            </a:r>
          </a:p>
          <a:p>
            <a:r>
              <a:rPr lang="el-GR" dirty="0"/>
              <a:t>Αντιμετώπιση της ανισότητας ως πρόκλησης</a:t>
            </a:r>
          </a:p>
          <a:p>
            <a:r>
              <a:rPr lang="el-GR" dirty="0"/>
              <a:t>Αναγνώριση των αναγκών και δυνατοτήτων των ατόμων</a:t>
            </a:r>
          </a:p>
          <a:p>
            <a:r>
              <a:rPr lang="el-GR" dirty="0"/>
              <a:t>Παροχή φροντίδας που επικεντρώνεται στο χρήστη των υπηρεσιών</a:t>
            </a:r>
          </a:p>
          <a:p>
            <a:r>
              <a:rPr lang="el-GR" dirty="0"/>
              <a:t>Κάνοντας τη διαφορά</a:t>
            </a:r>
          </a:p>
          <a:p>
            <a:r>
              <a:rPr lang="el-GR" dirty="0"/>
              <a:t>Προσωπική ανάπτυξη και μάθηση</a:t>
            </a:r>
          </a:p>
          <a:p>
            <a:r>
              <a:rPr lang="el-GR" dirty="0"/>
              <a:t>Προώθηση της ασφάλειας και της θετικής στάσης σε περιπτώσεις ανάληψης κινδύνου</a:t>
            </a:r>
          </a:p>
          <a:p>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C7B5C7C0-3CB5-4761-B0B2-B798D6696D71}" type="slidenum">
              <a:rPr lang="el-GR" smtClean="0"/>
              <a:pPr/>
              <a:t>19</a:t>
            </a:fld>
            <a:endParaRPr lang="el-GR"/>
          </a:p>
        </p:txBody>
      </p:sp>
    </p:spTree>
    <p:extLst>
      <p:ext uri="{BB962C8B-B14F-4D97-AF65-F5344CB8AC3E}">
        <p14:creationId xmlns:p14="http://schemas.microsoft.com/office/powerpoint/2010/main" val="2422528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ChangeArrowheads="1"/>
          </p:cNvSpPr>
          <p:nvPr/>
        </p:nvSpPr>
        <p:spPr bwMode="auto">
          <a:xfrm>
            <a:off x="1309255" y="61119"/>
            <a:ext cx="6781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hangingPunct="1"/>
            <a:endParaRPr lang="el-GR" sz="3200" b="1">
              <a:solidFill>
                <a:srgbClr val="5F5F5F"/>
              </a:solidFill>
              <a:latin typeface="Constantia" pitchFamily="18" charset="0"/>
            </a:endParaRPr>
          </a:p>
        </p:txBody>
      </p:sp>
      <p:sp>
        <p:nvSpPr>
          <p:cNvPr id="4099" name="Rectangle 6"/>
          <p:cNvSpPr>
            <a:spLocks noChangeArrowheads="1"/>
          </p:cNvSpPr>
          <p:nvPr/>
        </p:nvSpPr>
        <p:spPr bwMode="auto">
          <a:xfrm>
            <a:off x="2057400" y="914400"/>
            <a:ext cx="617220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hangingPunct="1"/>
            <a:endParaRPr lang="el-GR" sz="3200" b="1">
              <a:solidFill>
                <a:srgbClr val="5F5F5F"/>
              </a:solidFill>
              <a:latin typeface="Constantia" pitchFamily="18" charset="0"/>
            </a:endParaRPr>
          </a:p>
        </p:txBody>
      </p:sp>
      <p:sp>
        <p:nvSpPr>
          <p:cNvPr id="4100" name="Rectangle 8"/>
          <p:cNvSpPr>
            <a:spLocks noChangeArrowheads="1"/>
          </p:cNvSpPr>
          <p:nvPr/>
        </p:nvSpPr>
        <p:spPr bwMode="auto">
          <a:xfrm>
            <a:off x="685800" y="1066800"/>
            <a:ext cx="76200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lnSpc>
                <a:spcPct val="90000"/>
              </a:lnSpc>
              <a:spcBef>
                <a:spcPct val="20000"/>
              </a:spcBef>
              <a:spcAft>
                <a:spcPct val="20000"/>
              </a:spcAft>
            </a:pPr>
            <a:r>
              <a:rPr lang="el-GR" sz="2400" i="1" dirty="0">
                <a:solidFill>
                  <a:srgbClr val="292929"/>
                </a:solidFill>
              </a:rPr>
              <a:t> </a:t>
            </a:r>
            <a:endParaRPr lang="el-GR" sz="2400" i="1" dirty="0" smtClean="0">
              <a:solidFill>
                <a:srgbClr val="292929"/>
              </a:solidFill>
            </a:endParaRPr>
          </a:p>
          <a:p>
            <a:pPr marL="342900" indent="-342900" algn="just">
              <a:lnSpc>
                <a:spcPct val="90000"/>
              </a:lnSpc>
              <a:spcBef>
                <a:spcPct val="20000"/>
              </a:spcBef>
              <a:spcAft>
                <a:spcPct val="20000"/>
              </a:spcAft>
              <a:buFontTx/>
              <a:buChar char="•"/>
            </a:pPr>
            <a:r>
              <a:rPr lang="el-GR" sz="2400" b="1" dirty="0" smtClean="0">
                <a:solidFill>
                  <a:srgbClr val="292929"/>
                </a:solidFill>
              </a:rPr>
              <a:t>Στη </a:t>
            </a:r>
            <a:r>
              <a:rPr lang="el-GR" sz="2400" b="1" dirty="0">
                <a:solidFill>
                  <a:srgbClr val="292929"/>
                </a:solidFill>
              </a:rPr>
              <a:t>χώρα μας</a:t>
            </a:r>
            <a:r>
              <a:rPr lang="el-GR" sz="2400" dirty="0">
                <a:solidFill>
                  <a:srgbClr val="292929"/>
                </a:solidFill>
              </a:rPr>
              <a:t> έχει επικρατήσει ο όρος «ανάρρωση», που αρχικά  χρησιμοποιήθηκε από τα άτομα με ψυχική διαταραχή, προκειμένου να περιγράψουν την προσωπική τους  διαδικασία  για ανάκαμψη από τα συμπτώματα και τις συνέπειες της διαταραχής τους.</a:t>
            </a:r>
            <a:endParaRPr lang="el-GR" sz="2400" i="1" dirty="0">
              <a:solidFill>
                <a:srgbClr val="292929"/>
              </a:solidFill>
            </a:endParaRPr>
          </a:p>
          <a:p>
            <a:pPr marL="342900" indent="-342900" algn="just">
              <a:lnSpc>
                <a:spcPct val="90000"/>
              </a:lnSpc>
              <a:spcBef>
                <a:spcPct val="20000"/>
              </a:spcBef>
              <a:spcAft>
                <a:spcPct val="20000"/>
              </a:spcAft>
              <a:buFontTx/>
              <a:buChar char="•"/>
            </a:pPr>
            <a:r>
              <a:rPr lang="el-GR" sz="2400" b="1" dirty="0">
                <a:solidFill>
                  <a:srgbClr val="292929"/>
                </a:solidFill>
              </a:rPr>
              <a:t>Στο χώρο των υπηρεσιών και των επαγγελματιών ψυχικής υγείας,</a:t>
            </a:r>
            <a:r>
              <a:rPr lang="el-GR" sz="2400" dirty="0">
                <a:solidFill>
                  <a:srgbClr val="292929"/>
                </a:solidFill>
              </a:rPr>
              <a:t> ο όρος έχει υιοθετηθεί σταδιακά και με σχετικό δισταγμό, που εκφράζεται σε αρκετές περιπτώσεις</a:t>
            </a:r>
          </a:p>
          <a:p>
            <a:pPr marL="342900" indent="-342900" algn="just">
              <a:lnSpc>
                <a:spcPct val="90000"/>
              </a:lnSpc>
              <a:spcBef>
                <a:spcPct val="20000"/>
              </a:spcBef>
              <a:spcAft>
                <a:spcPct val="20000"/>
              </a:spcAft>
              <a:buFont typeface="Arial" charset="0"/>
              <a:buChar char="−"/>
            </a:pPr>
            <a:r>
              <a:rPr lang="el-GR" sz="2400" dirty="0">
                <a:solidFill>
                  <a:srgbClr val="292929"/>
                </a:solidFill>
              </a:rPr>
              <a:t> με την παράλληλη χρήση εναλλακτικών όρων </a:t>
            </a:r>
            <a:r>
              <a:rPr lang="el-GR" sz="2400" i="1" dirty="0">
                <a:solidFill>
                  <a:srgbClr val="292929"/>
                </a:solidFill>
              </a:rPr>
              <a:t>(ανάκαμψη, ανάκτηση δυνάμεων, λειτουργικότητας κ.α.) </a:t>
            </a:r>
          </a:p>
          <a:p>
            <a:pPr marL="342900" indent="-342900" algn="just">
              <a:lnSpc>
                <a:spcPct val="90000"/>
              </a:lnSpc>
              <a:spcBef>
                <a:spcPct val="20000"/>
              </a:spcBef>
              <a:spcAft>
                <a:spcPct val="20000"/>
              </a:spcAft>
              <a:buFont typeface="Arial" charset="0"/>
              <a:buChar char="−"/>
            </a:pPr>
            <a:r>
              <a:rPr lang="el-GR" sz="2400" dirty="0">
                <a:solidFill>
                  <a:srgbClr val="292929"/>
                </a:solidFill>
              </a:rPr>
              <a:t>ή</a:t>
            </a:r>
            <a:r>
              <a:rPr lang="el-GR" sz="2400" i="1" dirty="0">
                <a:solidFill>
                  <a:srgbClr val="292929"/>
                </a:solidFill>
              </a:rPr>
              <a:t> </a:t>
            </a:r>
            <a:r>
              <a:rPr lang="el-GR" sz="2400" dirty="0">
                <a:solidFill>
                  <a:srgbClr val="292929"/>
                </a:solidFill>
              </a:rPr>
              <a:t>περιφραστικά</a:t>
            </a:r>
            <a:r>
              <a:rPr lang="el-GR" sz="2400" i="1" dirty="0">
                <a:solidFill>
                  <a:srgbClr val="292929"/>
                </a:solidFill>
              </a:rPr>
              <a:t> (π.χ. ανάρρωση-ίαση).</a:t>
            </a:r>
            <a:r>
              <a:rPr lang="el-GR" i="1" dirty="0">
                <a:solidFill>
                  <a:srgbClr val="333333"/>
                </a:solidFill>
              </a:rPr>
              <a:t>  </a:t>
            </a:r>
          </a:p>
          <a:p>
            <a:pPr marL="342900" indent="-342900" algn="just">
              <a:lnSpc>
                <a:spcPct val="80000"/>
              </a:lnSpc>
              <a:spcBef>
                <a:spcPct val="20000"/>
              </a:spcBef>
              <a:spcAft>
                <a:spcPct val="20000"/>
              </a:spcAft>
            </a:pPr>
            <a:endParaRPr lang="el-GR" sz="1800" i="1" dirty="0">
              <a:solidFill>
                <a:srgbClr val="333333"/>
              </a:solidFill>
            </a:endParaRPr>
          </a:p>
          <a:p>
            <a:pPr marL="342900" indent="-342900" algn="just">
              <a:lnSpc>
                <a:spcPct val="80000"/>
              </a:lnSpc>
              <a:spcBef>
                <a:spcPct val="20000"/>
              </a:spcBef>
              <a:spcAft>
                <a:spcPct val="20000"/>
              </a:spcAft>
              <a:buFontTx/>
              <a:buChar char="•"/>
            </a:pPr>
            <a:endParaRPr lang="el-GR" sz="1600" i="1" dirty="0"/>
          </a:p>
          <a:p>
            <a:pPr marL="342900" indent="-342900" algn="just">
              <a:lnSpc>
                <a:spcPct val="80000"/>
              </a:lnSpc>
              <a:spcBef>
                <a:spcPct val="20000"/>
              </a:spcBef>
              <a:spcAft>
                <a:spcPct val="20000"/>
              </a:spcAft>
              <a:buFontTx/>
              <a:buChar char="•"/>
            </a:pPr>
            <a:endParaRPr lang="el-GR" sz="1600" i="1" dirty="0"/>
          </a:p>
          <a:p>
            <a:pPr marL="342900" indent="-342900" algn="just">
              <a:lnSpc>
                <a:spcPct val="80000"/>
              </a:lnSpc>
              <a:spcBef>
                <a:spcPct val="20000"/>
              </a:spcBef>
              <a:spcAft>
                <a:spcPct val="20000"/>
              </a:spcAft>
              <a:buFontTx/>
              <a:buChar char="•"/>
            </a:pPr>
            <a:endParaRPr lang="el-GR" sz="1600" i="1" dirty="0"/>
          </a:p>
          <a:p>
            <a:pPr marL="342900" indent="-342900" algn="just">
              <a:lnSpc>
                <a:spcPct val="80000"/>
              </a:lnSpc>
              <a:spcBef>
                <a:spcPct val="20000"/>
              </a:spcBef>
              <a:spcAft>
                <a:spcPct val="20000"/>
              </a:spcAft>
              <a:buFontTx/>
              <a:buChar char="•"/>
            </a:pPr>
            <a:endParaRPr lang="el-GR" sz="1600" i="1" dirty="0"/>
          </a:p>
          <a:p>
            <a:pPr marL="342900" indent="-342900" algn="just">
              <a:lnSpc>
                <a:spcPct val="80000"/>
              </a:lnSpc>
              <a:spcBef>
                <a:spcPct val="20000"/>
              </a:spcBef>
              <a:spcAft>
                <a:spcPct val="20000"/>
              </a:spcAft>
              <a:buFontTx/>
              <a:buChar char="•"/>
            </a:pPr>
            <a:endParaRPr lang="el-GR" sz="1600" i="1" dirty="0"/>
          </a:p>
          <a:p>
            <a:pPr marL="342900" indent="-342900" algn="just">
              <a:lnSpc>
                <a:spcPct val="80000"/>
              </a:lnSpc>
              <a:spcBef>
                <a:spcPct val="20000"/>
              </a:spcBef>
              <a:spcAft>
                <a:spcPct val="20000"/>
              </a:spcAft>
              <a:buFontTx/>
              <a:buChar char="•"/>
            </a:pPr>
            <a:endParaRPr lang="el-GR" sz="1600" i="1" dirty="0"/>
          </a:p>
          <a:p>
            <a:pPr marL="342900" indent="-342900" algn="just">
              <a:lnSpc>
                <a:spcPct val="80000"/>
              </a:lnSpc>
              <a:spcBef>
                <a:spcPct val="20000"/>
              </a:spcBef>
              <a:spcAft>
                <a:spcPct val="20000"/>
              </a:spcAft>
              <a:buFontTx/>
              <a:buChar char="•"/>
            </a:pPr>
            <a:endParaRPr lang="el-GR" sz="1600" i="1" dirty="0"/>
          </a:p>
          <a:p>
            <a:pPr marL="342900" indent="-342900" algn="just">
              <a:lnSpc>
                <a:spcPct val="80000"/>
              </a:lnSpc>
              <a:spcBef>
                <a:spcPct val="20000"/>
              </a:spcBef>
              <a:spcAft>
                <a:spcPct val="20000"/>
              </a:spcAft>
              <a:buFontTx/>
              <a:buChar char="•"/>
            </a:pPr>
            <a:endParaRPr lang="el-GR" sz="1600" i="1" dirty="0"/>
          </a:p>
          <a:p>
            <a:pPr marL="342900" indent="-342900" algn="just">
              <a:lnSpc>
                <a:spcPct val="80000"/>
              </a:lnSpc>
              <a:spcBef>
                <a:spcPct val="20000"/>
              </a:spcBef>
              <a:spcAft>
                <a:spcPct val="20000"/>
              </a:spcAft>
              <a:buFontTx/>
              <a:buChar char="•"/>
            </a:pPr>
            <a:endParaRPr lang="el-GR" sz="1600" i="1" dirty="0"/>
          </a:p>
        </p:txBody>
      </p:sp>
      <p:sp>
        <p:nvSpPr>
          <p:cNvPr id="4101" name="Rectangle 9"/>
          <p:cNvSpPr>
            <a:spLocks noChangeArrowheads="1"/>
          </p:cNvSpPr>
          <p:nvPr/>
        </p:nvSpPr>
        <p:spPr bwMode="auto">
          <a:xfrm>
            <a:off x="0" y="304800"/>
            <a:ext cx="9252520" cy="579438"/>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pPr algn="ctr"/>
            <a:r>
              <a:rPr lang="el-GR" sz="3200" b="1" dirty="0">
                <a:solidFill>
                  <a:schemeClr val="bg1"/>
                </a:solidFill>
              </a:rPr>
              <a:t>Ο όρος </a:t>
            </a:r>
            <a:r>
              <a:rPr lang="en-US" sz="3200" b="1" dirty="0">
                <a:solidFill>
                  <a:schemeClr val="bg1"/>
                </a:solidFill>
              </a:rPr>
              <a:t>“recovery”</a:t>
            </a:r>
            <a:endParaRPr lang="el-GR" sz="3200" b="1" dirty="0">
              <a:solidFill>
                <a:schemeClr val="bg1"/>
              </a:solidFill>
            </a:endParaRPr>
          </a:p>
        </p:txBody>
      </p:sp>
      <p:sp>
        <p:nvSpPr>
          <p:cNvPr id="2" name="Θέση αριθμού διαφάνειας 1"/>
          <p:cNvSpPr>
            <a:spLocks noGrp="1"/>
          </p:cNvSpPr>
          <p:nvPr>
            <p:ph type="sldNum" sz="quarter" idx="12"/>
          </p:nvPr>
        </p:nvSpPr>
        <p:spPr/>
        <p:txBody>
          <a:bodyPr>
            <a:normAutofit fontScale="85000" lnSpcReduction="20000"/>
          </a:bodyPr>
          <a:lstStyle/>
          <a:p>
            <a:fld id="{C7B5C7C0-3CB5-4761-B0B2-B798D6696D71}" type="slidenum">
              <a:rPr lang="el-GR" smtClean="0"/>
              <a:pPr/>
              <a:t>2</a:t>
            </a:fld>
            <a:endParaRPr lang="el-GR"/>
          </a:p>
        </p:txBody>
      </p:sp>
    </p:spTree>
    <p:extLst>
      <p:ext uri="{BB962C8B-B14F-4D97-AF65-F5344CB8AC3E}">
        <p14:creationId xmlns:p14="http://schemas.microsoft.com/office/powerpoint/2010/main" val="40179427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r>
              <a:rPr lang="el-GR" dirty="0" smtClean="0"/>
              <a:t>Ευχαριστούμε!</a:t>
            </a:r>
            <a:endParaRPr lang="el-GR" dirty="0"/>
          </a:p>
        </p:txBody>
      </p:sp>
      <p:sp>
        <p:nvSpPr>
          <p:cNvPr id="2" name="Θέση αριθμού διαφάνειας 1"/>
          <p:cNvSpPr>
            <a:spLocks noGrp="1"/>
          </p:cNvSpPr>
          <p:nvPr>
            <p:ph type="sldNum" sz="quarter" idx="11"/>
          </p:nvPr>
        </p:nvSpPr>
        <p:spPr/>
        <p:txBody>
          <a:bodyPr/>
          <a:lstStyle/>
          <a:p>
            <a:fld id="{C7B5C7C0-3CB5-4761-B0B2-B798D6696D71}" type="slidenum">
              <a:rPr lang="el-GR" smtClean="0"/>
              <a:pPr/>
              <a:t>20</a:t>
            </a:fld>
            <a:endParaRPr lang="el-GR"/>
          </a:p>
        </p:txBody>
      </p:sp>
    </p:spTree>
    <p:extLst>
      <p:ext uri="{BB962C8B-B14F-4D97-AF65-F5344CB8AC3E}">
        <p14:creationId xmlns:p14="http://schemas.microsoft.com/office/powerpoint/2010/main" val="24695389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 Τίτλος"/>
          <p:cNvSpPr>
            <a:spLocks noGrp="1"/>
          </p:cNvSpPr>
          <p:nvPr>
            <p:ph type="title"/>
          </p:nvPr>
        </p:nvSpPr>
        <p:spPr>
          <a:xfrm>
            <a:off x="457200" y="274638"/>
            <a:ext cx="8229600" cy="487362"/>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l-GR" dirty="0" smtClean="0">
                <a:solidFill>
                  <a:schemeClr val="bg1"/>
                </a:solidFill>
              </a:rPr>
              <a:t>Βιβλιογραφία</a:t>
            </a:r>
          </a:p>
        </p:txBody>
      </p:sp>
      <p:sp>
        <p:nvSpPr>
          <p:cNvPr id="53251" name="2 - Θέση περιεχομένου"/>
          <p:cNvSpPr>
            <a:spLocks noGrp="1"/>
          </p:cNvSpPr>
          <p:nvPr>
            <p:ph idx="1"/>
          </p:nvPr>
        </p:nvSpPr>
        <p:spPr>
          <a:xfrm>
            <a:off x="152400" y="1484784"/>
            <a:ext cx="8839200" cy="5373216"/>
          </a:xfrm>
        </p:spPr>
        <p:txBody>
          <a:bodyPr>
            <a:normAutofit fontScale="92500" lnSpcReduction="10000"/>
          </a:bodyPr>
          <a:lstStyle/>
          <a:p>
            <a:pPr marL="182563" indent="-182563" algn="just">
              <a:spcBef>
                <a:spcPts val="500"/>
              </a:spcBef>
              <a:spcAft>
                <a:spcPts val="500"/>
              </a:spcAft>
              <a:defRPr/>
            </a:pPr>
            <a:r>
              <a:rPr lang="en-US" sz="1600" dirty="0" smtClean="0">
                <a:solidFill>
                  <a:srgbClr val="A80000"/>
                </a:solidFill>
              </a:rPr>
              <a:t>Anthony, W.A. (1993). Recovery from mental illness: The guiding vision of the mental health service system in the 1990’s. </a:t>
            </a:r>
            <a:r>
              <a:rPr lang="en-US" sz="1600" i="1" dirty="0" smtClean="0">
                <a:solidFill>
                  <a:srgbClr val="A80000"/>
                </a:solidFill>
              </a:rPr>
              <a:t>Psychosocial Rehabilitation Journal, 16</a:t>
            </a:r>
            <a:r>
              <a:rPr lang="en-US" sz="1600" dirty="0" smtClean="0">
                <a:solidFill>
                  <a:srgbClr val="A80000"/>
                </a:solidFill>
              </a:rPr>
              <a:t>, 11-23.</a:t>
            </a:r>
          </a:p>
          <a:p>
            <a:pPr marL="182563" indent="-182563">
              <a:spcBef>
                <a:spcPts val="500"/>
              </a:spcBef>
              <a:spcAft>
                <a:spcPts val="500"/>
              </a:spcAft>
              <a:defRPr/>
            </a:pPr>
            <a:r>
              <a:rPr lang="en-US" sz="1600" dirty="0" smtClean="0">
                <a:solidFill>
                  <a:srgbClr val="A80000"/>
                </a:solidFill>
              </a:rPr>
              <a:t>Appleby, L. (2007). </a:t>
            </a:r>
            <a:r>
              <a:rPr lang="en-US" sz="1600" i="1" dirty="0" smtClean="0">
                <a:solidFill>
                  <a:srgbClr val="A80000"/>
                </a:solidFill>
              </a:rPr>
              <a:t>Breaking down </a:t>
            </a:r>
            <a:r>
              <a:rPr lang="en-US" sz="1600" i="1" dirty="0" err="1" smtClean="0">
                <a:solidFill>
                  <a:srgbClr val="A80000"/>
                </a:solidFill>
              </a:rPr>
              <a:t>barriers:The</a:t>
            </a:r>
            <a:r>
              <a:rPr lang="en-US" sz="1600" i="1" dirty="0" smtClean="0">
                <a:solidFill>
                  <a:srgbClr val="A80000"/>
                </a:solidFill>
              </a:rPr>
              <a:t> clinical case for change. </a:t>
            </a:r>
            <a:r>
              <a:rPr lang="en-US" sz="1600" dirty="0" smtClean="0">
                <a:solidFill>
                  <a:srgbClr val="A80000"/>
                </a:solidFill>
              </a:rPr>
              <a:t>London: Department of Health. Retrieved from http://www.dh.gov.uk/en/Publicationsandstatistics/Publications/PublicationsPolicyAndGuidance/DH_074579. </a:t>
            </a:r>
          </a:p>
          <a:p>
            <a:pPr marL="182563" indent="-182563" algn="just">
              <a:spcBef>
                <a:spcPts val="500"/>
              </a:spcBef>
              <a:spcAft>
                <a:spcPts val="500"/>
              </a:spcAft>
              <a:defRPr/>
            </a:pPr>
            <a:r>
              <a:rPr lang="en-US" sz="1600" dirty="0" smtClean="0">
                <a:solidFill>
                  <a:srgbClr val="A80000"/>
                </a:solidFill>
              </a:rPr>
              <a:t>Barker, P. (2001). The Tidal Model: Developing an empowering, person-centered approach to recovery within psychiatric and mental health nursing. </a:t>
            </a:r>
            <a:r>
              <a:rPr lang="el-GR" sz="1600" i="1" dirty="0" err="1" smtClean="0">
                <a:solidFill>
                  <a:srgbClr val="A80000"/>
                </a:solidFill>
              </a:rPr>
              <a:t>Journal</a:t>
            </a:r>
            <a:r>
              <a:rPr lang="el-GR" sz="1600" i="1" dirty="0" smtClean="0">
                <a:solidFill>
                  <a:srgbClr val="A80000"/>
                </a:solidFill>
              </a:rPr>
              <a:t> </a:t>
            </a:r>
            <a:r>
              <a:rPr lang="el-GR" sz="1600" i="1" dirty="0" err="1" smtClean="0">
                <a:solidFill>
                  <a:srgbClr val="A80000"/>
                </a:solidFill>
              </a:rPr>
              <a:t>of</a:t>
            </a:r>
            <a:r>
              <a:rPr lang="el-GR" sz="1600" i="1" dirty="0" smtClean="0">
                <a:solidFill>
                  <a:srgbClr val="A80000"/>
                </a:solidFill>
              </a:rPr>
              <a:t> </a:t>
            </a:r>
            <a:r>
              <a:rPr lang="el-GR" sz="1600" i="1" dirty="0" err="1" smtClean="0">
                <a:solidFill>
                  <a:srgbClr val="A80000"/>
                </a:solidFill>
              </a:rPr>
              <a:t>Psychiatric</a:t>
            </a:r>
            <a:r>
              <a:rPr lang="el-GR" sz="1600" i="1" dirty="0" smtClean="0">
                <a:solidFill>
                  <a:srgbClr val="A80000"/>
                </a:solidFill>
              </a:rPr>
              <a:t> </a:t>
            </a:r>
            <a:r>
              <a:rPr lang="el-GR" sz="1600" i="1" dirty="0" err="1" smtClean="0">
                <a:solidFill>
                  <a:srgbClr val="A80000"/>
                </a:solidFill>
              </a:rPr>
              <a:t>and</a:t>
            </a:r>
            <a:r>
              <a:rPr lang="el-GR" sz="1600" i="1" dirty="0" smtClean="0">
                <a:solidFill>
                  <a:srgbClr val="A80000"/>
                </a:solidFill>
              </a:rPr>
              <a:t> </a:t>
            </a:r>
            <a:r>
              <a:rPr lang="el-GR" sz="1600" i="1" dirty="0" err="1" smtClean="0">
                <a:solidFill>
                  <a:srgbClr val="A80000"/>
                </a:solidFill>
              </a:rPr>
              <a:t>Mental</a:t>
            </a:r>
            <a:r>
              <a:rPr lang="el-GR" sz="1600" i="1" dirty="0" smtClean="0">
                <a:solidFill>
                  <a:srgbClr val="A80000"/>
                </a:solidFill>
              </a:rPr>
              <a:t> </a:t>
            </a:r>
            <a:r>
              <a:rPr lang="el-GR" sz="1600" i="1" dirty="0" err="1" smtClean="0">
                <a:solidFill>
                  <a:srgbClr val="A80000"/>
                </a:solidFill>
              </a:rPr>
              <a:t>Health</a:t>
            </a:r>
            <a:r>
              <a:rPr lang="el-GR" sz="1600" i="1" dirty="0" smtClean="0">
                <a:solidFill>
                  <a:srgbClr val="A80000"/>
                </a:solidFill>
              </a:rPr>
              <a:t> </a:t>
            </a:r>
            <a:r>
              <a:rPr lang="el-GR" sz="1600" i="1" dirty="0" err="1" smtClean="0">
                <a:solidFill>
                  <a:srgbClr val="A80000"/>
                </a:solidFill>
              </a:rPr>
              <a:t>Nursing</a:t>
            </a:r>
            <a:r>
              <a:rPr lang="el-GR" sz="1600" i="1" dirty="0" smtClean="0">
                <a:solidFill>
                  <a:srgbClr val="A80000"/>
                </a:solidFill>
              </a:rPr>
              <a:t>, 8</a:t>
            </a:r>
            <a:r>
              <a:rPr lang="en-US" sz="1600" i="1" dirty="0" smtClean="0">
                <a:solidFill>
                  <a:srgbClr val="A80000"/>
                </a:solidFill>
              </a:rPr>
              <a:t>,</a:t>
            </a:r>
            <a:r>
              <a:rPr lang="en-US" sz="1600" dirty="0" smtClean="0">
                <a:solidFill>
                  <a:srgbClr val="A80000"/>
                </a:solidFill>
              </a:rPr>
              <a:t> </a:t>
            </a:r>
            <a:r>
              <a:rPr lang="el-GR" sz="1600" dirty="0" smtClean="0">
                <a:solidFill>
                  <a:srgbClr val="A80000"/>
                </a:solidFill>
              </a:rPr>
              <a:t>233</a:t>
            </a:r>
            <a:r>
              <a:rPr lang="en-US" sz="1600" dirty="0" smtClean="0">
                <a:solidFill>
                  <a:srgbClr val="A80000"/>
                </a:solidFill>
              </a:rPr>
              <a:t>-</a:t>
            </a:r>
            <a:r>
              <a:rPr lang="el-GR" sz="1600" dirty="0" smtClean="0">
                <a:solidFill>
                  <a:srgbClr val="A80000"/>
                </a:solidFill>
              </a:rPr>
              <a:t>24</a:t>
            </a:r>
            <a:r>
              <a:rPr lang="en-US" sz="1600" dirty="0" smtClean="0">
                <a:solidFill>
                  <a:srgbClr val="A80000"/>
                </a:solidFill>
              </a:rPr>
              <a:t>0. </a:t>
            </a:r>
          </a:p>
          <a:p>
            <a:pPr marL="182563" indent="-182563" algn="just">
              <a:spcBef>
                <a:spcPts val="500"/>
              </a:spcBef>
              <a:spcAft>
                <a:spcPts val="500"/>
              </a:spcAft>
              <a:defRPr/>
            </a:pPr>
            <a:r>
              <a:rPr lang="en-US" sz="1600" dirty="0" err="1" smtClean="0">
                <a:solidFill>
                  <a:srgbClr val="A80000"/>
                </a:solidFill>
              </a:rPr>
              <a:t>Bellack</a:t>
            </a:r>
            <a:r>
              <a:rPr lang="en-US" sz="1600" dirty="0" smtClean="0">
                <a:solidFill>
                  <a:srgbClr val="A80000"/>
                </a:solidFill>
              </a:rPr>
              <a:t>, A.S. (2006). Scientific and consumer models of recovery in schizophrenia: Concordance, contrasts, and implications. </a:t>
            </a:r>
            <a:r>
              <a:rPr lang="en-US" sz="1600" i="1" dirty="0" smtClean="0">
                <a:solidFill>
                  <a:srgbClr val="A80000"/>
                </a:solidFill>
              </a:rPr>
              <a:t>Schizophrenia Bulletin</a:t>
            </a:r>
            <a:r>
              <a:rPr lang="en-US" sz="1600" dirty="0" smtClean="0">
                <a:solidFill>
                  <a:srgbClr val="A80000"/>
                </a:solidFill>
              </a:rPr>
              <a:t>, </a:t>
            </a:r>
            <a:r>
              <a:rPr lang="en-US" sz="1600" i="1" dirty="0" smtClean="0">
                <a:solidFill>
                  <a:srgbClr val="A80000"/>
                </a:solidFill>
              </a:rPr>
              <a:t>32</a:t>
            </a:r>
            <a:r>
              <a:rPr lang="en-US" sz="1600" dirty="0" smtClean="0">
                <a:solidFill>
                  <a:srgbClr val="A80000"/>
                </a:solidFill>
              </a:rPr>
              <a:t>(3), 432–442.</a:t>
            </a:r>
          </a:p>
          <a:p>
            <a:pPr marL="182563" indent="-182563" algn="just">
              <a:spcBef>
                <a:spcPts val="500"/>
              </a:spcBef>
              <a:spcAft>
                <a:spcPts val="500"/>
              </a:spcAft>
              <a:defRPr/>
            </a:pPr>
            <a:r>
              <a:rPr lang="en-US" sz="1600" dirty="0" err="1" smtClean="0">
                <a:solidFill>
                  <a:srgbClr val="A80000"/>
                </a:solidFill>
              </a:rPr>
              <a:t>Bleker</a:t>
            </a:r>
            <a:r>
              <a:rPr lang="en-US" sz="1600" dirty="0" smtClean="0">
                <a:solidFill>
                  <a:srgbClr val="A80000"/>
                </a:solidFill>
              </a:rPr>
              <a:t>, O. P. (2000). Partnership with patients</a:t>
            </a:r>
            <a:r>
              <a:rPr lang="en-GB" sz="1600" dirty="0" smtClean="0">
                <a:solidFill>
                  <a:srgbClr val="A80000"/>
                </a:solidFill>
              </a:rPr>
              <a:t>:</a:t>
            </a:r>
            <a:r>
              <a:rPr lang="en-US" sz="1600" dirty="0" smtClean="0">
                <a:solidFill>
                  <a:srgbClr val="A80000"/>
                </a:solidFill>
              </a:rPr>
              <a:t> Treat patients as you would like to be treated yourself. </a:t>
            </a:r>
            <a:r>
              <a:rPr lang="en-US" sz="1600" i="1" dirty="0" smtClean="0">
                <a:solidFill>
                  <a:srgbClr val="A80000"/>
                </a:solidFill>
              </a:rPr>
              <a:t>British Medical Journal, 320</a:t>
            </a:r>
            <a:r>
              <a:rPr lang="en-US" sz="1600" dirty="0" smtClean="0">
                <a:solidFill>
                  <a:srgbClr val="A80000"/>
                </a:solidFill>
              </a:rPr>
              <a:t>(7227),117.</a:t>
            </a:r>
            <a:r>
              <a:rPr lang="en-US" sz="1600" b="1" dirty="0" smtClean="0">
                <a:solidFill>
                  <a:srgbClr val="A80000"/>
                </a:solidFill>
              </a:rPr>
              <a:t> </a:t>
            </a:r>
            <a:endParaRPr lang="el-GR" sz="1600" b="1" dirty="0" smtClean="0">
              <a:solidFill>
                <a:srgbClr val="A80000"/>
              </a:solidFill>
            </a:endParaRPr>
          </a:p>
          <a:p>
            <a:pPr marL="182563" indent="-182563" algn="just">
              <a:spcBef>
                <a:spcPts val="500"/>
              </a:spcBef>
              <a:spcAft>
                <a:spcPts val="500"/>
              </a:spcAft>
              <a:defRPr/>
            </a:pPr>
            <a:r>
              <a:rPr lang="en-GB" sz="1600" dirty="0" smtClean="0">
                <a:solidFill>
                  <a:srgbClr val="A80000"/>
                </a:solidFill>
              </a:rPr>
              <a:t>Borg, M., &amp; Kristiansen, K. (2004)</a:t>
            </a:r>
            <a:r>
              <a:rPr lang="en-US" sz="1600" dirty="0" smtClean="0">
                <a:solidFill>
                  <a:srgbClr val="A80000"/>
                </a:solidFill>
              </a:rPr>
              <a:t>. </a:t>
            </a:r>
            <a:r>
              <a:rPr lang="en-GB" sz="1600" dirty="0" smtClean="0">
                <a:solidFill>
                  <a:srgbClr val="A80000"/>
                </a:solidFill>
              </a:rPr>
              <a:t>Recovery-oriented professionals: Helping relationships in mental health services. </a:t>
            </a:r>
            <a:r>
              <a:rPr lang="en-GB" sz="1600" i="1" dirty="0" smtClean="0">
                <a:solidFill>
                  <a:srgbClr val="A80000"/>
                </a:solidFill>
              </a:rPr>
              <a:t>Journal of Mental Health 13, </a:t>
            </a:r>
            <a:r>
              <a:rPr lang="en-GB" sz="1600" dirty="0" smtClean="0">
                <a:solidFill>
                  <a:srgbClr val="A80000"/>
                </a:solidFill>
              </a:rPr>
              <a:t>493–505. </a:t>
            </a:r>
            <a:endParaRPr lang="en-US" sz="1600" b="1" dirty="0" smtClean="0">
              <a:solidFill>
                <a:srgbClr val="A80000"/>
              </a:solidFill>
            </a:endParaRPr>
          </a:p>
          <a:p>
            <a:pPr marL="182563" indent="-182563" algn="just">
              <a:spcBef>
                <a:spcPts val="500"/>
              </a:spcBef>
              <a:spcAft>
                <a:spcPts val="500"/>
              </a:spcAft>
              <a:defRPr/>
            </a:pPr>
            <a:r>
              <a:rPr lang="en-GB" sz="1600" dirty="0" smtClean="0">
                <a:solidFill>
                  <a:srgbClr val="A80000"/>
                </a:solidFill>
              </a:rPr>
              <a:t>Brookes</a:t>
            </a:r>
            <a:r>
              <a:rPr lang="en-US" sz="1600" dirty="0" smtClean="0">
                <a:solidFill>
                  <a:srgbClr val="A80000"/>
                </a:solidFill>
              </a:rPr>
              <a:t>,</a:t>
            </a:r>
            <a:r>
              <a:rPr lang="en-GB" sz="1600" dirty="0" smtClean="0">
                <a:solidFill>
                  <a:srgbClr val="A80000"/>
                </a:solidFill>
              </a:rPr>
              <a:t> N</a:t>
            </a:r>
            <a:r>
              <a:rPr lang="en-US" sz="1600" dirty="0" smtClean="0">
                <a:solidFill>
                  <a:srgbClr val="A80000"/>
                </a:solidFill>
              </a:rPr>
              <a:t>.</a:t>
            </a:r>
            <a:r>
              <a:rPr lang="en-GB" sz="1600" dirty="0" smtClean="0">
                <a:solidFill>
                  <a:srgbClr val="A80000"/>
                </a:solidFill>
              </a:rPr>
              <a:t> (2006)</a:t>
            </a:r>
            <a:r>
              <a:rPr lang="en-US" sz="1600" dirty="0" smtClean="0">
                <a:solidFill>
                  <a:srgbClr val="A80000"/>
                </a:solidFill>
              </a:rPr>
              <a:t>.</a:t>
            </a:r>
            <a:r>
              <a:rPr lang="en-GB" sz="1600" dirty="0" smtClean="0">
                <a:solidFill>
                  <a:srgbClr val="A80000"/>
                </a:solidFill>
              </a:rPr>
              <a:t> Phil Barker: Tidal Model of mental health recovery. In A.M. </a:t>
            </a:r>
            <a:r>
              <a:rPr lang="en-GB" sz="1600" dirty="0" err="1" smtClean="0">
                <a:solidFill>
                  <a:srgbClr val="A80000"/>
                </a:solidFill>
              </a:rPr>
              <a:t>Tomey</a:t>
            </a:r>
            <a:r>
              <a:rPr lang="en-GB" sz="1600" dirty="0" smtClean="0">
                <a:solidFill>
                  <a:srgbClr val="A80000"/>
                </a:solidFill>
              </a:rPr>
              <a:t> &amp; M.R. </a:t>
            </a:r>
            <a:r>
              <a:rPr lang="en-GB" sz="1600" dirty="0" err="1" smtClean="0">
                <a:solidFill>
                  <a:srgbClr val="A80000"/>
                </a:solidFill>
              </a:rPr>
              <a:t>Alligood</a:t>
            </a:r>
            <a:r>
              <a:rPr lang="en-GB" sz="1600" dirty="0" smtClean="0">
                <a:solidFill>
                  <a:srgbClr val="A80000"/>
                </a:solidFill>
              </a:rPr>
              <a:t> (</a:t>
            </a:r>
            <a:r>
              <a:rPr lang="en-GB" sz="1600" dirty="0" err="1" smtClean="0">
                <a:solidFill>
                  <a:srgbClr val="A80000"/>
                </a:solidFill>
              </a:rPr>
              <a:t>Eds</a:t>
            </a:r>
            <a:r>
              <a:rPr lang="en-GB" sz="1600" dirty="0" smtClean="0">
                <a:solidFill>
                  <a:srgbClr val="A80000"/>
                </a:solidFill>
              </a:rPr>
              <a:t>)</a:t>
            </a:r>
            <a:r>
              <a:rPr lang="en-US" sz="1600" dirty="0" smtClean="0">
                <a:solidFill>
                  <a:srgbClr val="A80000"/>
                </a:solidFill>
              </a:rPr>
              <a:t>, </a:t>
            </a:r>
            <a:r>
              <a:rPr lang="en-GB" sz="1600" i="1" dirty="0" smtClean="0">
                <a:solidFill>
                  <a:srgbClr val="A80000"/>
                </a:solidFill>
              </a:rPr>
              <a:t>Nursing Theorists and Their Work </a:t>
            </a:r>
            <a:r>
              <a:rPr lang="en-GB" sz="1600" dirty="0" smtClean="0">
                <a:solidFill>
                  <a:srgbClr val="A80000"/>
                </a:solidFill>
              </a:rPr>
              <a:t>(6th ed., pp. 696-725)</a:t>
            </a:r>
            <a:r>
              <a:rPr lang="en-US" sz="1600" dirty="0" smtClean="0">
                <a:solidFill>
                  <a:srgbClr val="A80000"/>
                </a:solidFill>
              </a:rPr>
              <a:t>. </a:t>
            </a:r>
            <a:r>
              <a:rPr lang="en-GB" sz="1600" dirty="0" smtClean="0">
                <a:solidFill>
                  <a:srgbClr val="A80000"/>
                </a:solidFill>
              </a:rPr>
              <a:t>St Louis, MI: Mosby Elsevier.</a:t>
            </a:r>
            <a:endParaRPr lang="en-US" sz="1600" b="1" dirty="0" smtClean="0">
              <a:solidFill>
                <a:srgbClr val="A80000"/>
              </a:solidFill>
            </a:endParaRPr>
          </a:p>
          <a:p>
            <a:pPr marL="182563" indent="-182563" algn="just">
              <a:spcBef>
                <a:spcPts val="500"/>
              </a:spcBef>
              <a:spcAft>
                <a:spcPts val="500"/>
              </a:spcAft>
              <a:defRPr/>
            </a:pPr>
            <a:r>
              <a:rPr lang="en-US" sz="1600" dirty="0" smtClean="0">
                <a:solidFill>
                  <a:srgbClr val="A80000"/>
                </a:solidFill>
              </a:rPr>
              <a:t>Recovery (</a:t>
            </a:r>
            <a:r>
              <a:rPr lang="en-US" sz="1600" dirty="0" err="1" smtClean="0">
                <a:solidFill>
                  <a:srgbClr val="A80000"/>
                </a:solidFill>
              </a:rPr>
              <a:t>n.d</a:t>
            </a:r>
            <a:r>
              <a:rPr lang="en-US" sz="1600" dirty="0" smtClean="0">
                <a:solidFill>
                  <a:srgbClr val="A80000"/>
                </a:solidFill>
              </a:rPr>
              <a:t>). In </a:t>
            </a:r>
            <a:r>
              <a:rPr lang="en-US" sz="1600" i="1" dirty="0" smtClean="0">
                <a:solidFill>
                  <a:srgbClr val="A80000"/>
                </a:solidFill>
              </a:rPr>
              <a:t>Cambridge Dictionaries Online</a:t>
            </a:r>
            <a:r>
              <a:rPr lang="en-US" sz="1600" dirty="0" smtClean="0">
                <a:solidFill>
                  <a:srgbClr val="A80000"/>
                </a:solidFill>
              </a:rPr>
              <a:t>. Retrieved from http:// dictionary.cambridge.org/dictionary/</a:t>
            </a:r>
            <a:r>
              <a:rPr lang="en-US" sz="1600" dirty="0" err="1" smtClean="0">
                <a:solidFill>
                  <a:srgbClr val="A80000"/>
                </a:solidFill>
              </a:rPr>
              <a:t>british</a:t>
            </a:r>
            <a:r>
              <a:rPr lang="en-US" sz="1600" dirty="0" smtClean="0">
                <a:solidFill>
                  <a:srgbClr val="A80000"/>
                </a:solidFill>
              </a:rPr>
              <a:t>/</a:t>
            </a:r>
            <a:r>
              <a:rPr lang="en-US" sz="1600" dirty="0" err="1" smtClean="0">
                <a:solidFill>
                  <a:srgbClr val="A80000"/>
                </a:solidFill>
              </a:rPr>
              <a:t>recovery?q</a:t>
            </a:r>
            <a:r>
              <a:rPr lang="en-US" sz="1600" dirty="0" smtClean="0">
                <a:solidFill>
                  <a:srgbClr val="A80000"/>
                </a:solidFill>
              </a:rPr>
              <a:t>=recovery.</a:t>
            </a:r>
            <a:endParaRPr lang="el-GR" sz="1600" dirty="0" smtClean="0">
              <a:solidFill>
                <a:srgbClr val="A80000"/>
              </a:solidFill>
            </a:endParaRPr>
          </a:p>
          <a:p>
            <a:pPr>
              <a:spcBef>
                <a:spcPts val="600"/>
              </a:spcBef>
              <a:spcAft>
                <a:spcPts val="600"/>
              </a:spcAft>
              <a:defRPr/>
            </a:pPr>
            <a:endParaRPr lang="en-US" sz="1600" b="1"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fld id="{C7B5C7C0-3CB5-4761-B0B2-B798D6696D71}" type="slidenum">
              <a:rPr lang="el-GR" smtClean="0"/>
              <a:pPr/>
              <a:t>21</a:t>
            </a:fld>
            <a:endParaRPr lang="el-GR"/>
          </a:p>
        </p:txBody>
      </p:sp>
    </p:spTree>
    <p:extLst>
      <p:ext uri="{BB962C8B-B14F-4D97-AF65-F5344CB8AC3E}">
        <p14:creationId xmlns:p14="http://schemas.microsoft.com/office/powerpoint/2010/main" val="34696257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28600" y="260648"/>
            <a:ext cx="8686800" cy="6597352"/>
          </a:xfrm>
        </p:spPr>
        <p:txBody>
          <a:bodyPr/>
          <a:lstStyle/>
          <a:p>
            <a:pPr marL="182563" indent="-182563" algn="just">
              <a:spcBef>
                <a:spcPts val="500"/>
              </a:spcBef>
              <a:spcAft>
                <a:spcPts val="500"/>
              </a:spcAft>
              <a:tabLst>
                <a:tab pos="92075" algn="l"/>
                <a:tab pos="182563" algn="l"/>
              </a:tabLst>
              <a:defRPr/>
            </a:pPr>
            <a:r>
              <a:rPr lang="en-US" sz="1600" dirty="0" err="1" smtClean="0">
                <a:solidFill>
                  <a:srgbClr val="A80000"/>
                </a:solidFill>
              </a:rPr>
              <a:t>Farkas</a:t>
            </a:r>
            <a:r>
              <a:rPr lang="en-US" sz="1600" dirty="0" smtClean="0">
                <a:solidFill>
                  <a:srgbClr val="A80000"/>
                </a:solidFill>
              </a:rPr>
              <a:t>, M. (2007). </a:t>
            </a:r>
            <a:r>
              <a:rPr lang="en-GB" sz="1600" dirty="0" smtClean="0">
                <a:solidFill>
                  <a:srgbClr val="A80000"/>
                </a:solidFill>
              </a:rPr>
              <a:t>The vision of recovery today</a:t>
            </a:r>
            <a:r>
              <a:rPr lang="en-US" sz="1600" dirty="0" smtClean="0">
                <a:solidFill>
                  <a:srgbClr val="A80000"/>
                </a:solidFill>
              </a:rPr>
              <a:t>: </a:t>
            </a:r>
            <a:r>
              <a:rPr lang="en-GB" sz="1600" dirty="0" smtClean="0">
                <a:solidFill>
                  <a:srgbClr val="A80000"/>
                </a:solidFill>
              </a:rPr>
              <a:t>What it is and what it means for services</a:t>
            </a:r>
            <a:r>
              <a:rPr lang="en-US" sz="1600" dirty="0" smtClean="0">
                <a:solidFill>
                  <a:srgbClr val="A80000"/>
                </a:solidFill>
              </a:rPr>
              <a:t>. </a:t>
            </a:r>
            <a:r>
              <a:rPr lang="en-GB" sz="1600" i="1" dirty="0" smtClean="0">
                <a:solidFill>
                  <a:srgbClr val="A80000"/>
                </a:solidFill>
              </a:rPr>
              <a:t>World Psychiatry, 6</a:t>
            </a:r>
            <a:r>
              <a:rPr lang="en-GB" sz="1600" dirty="0" smtClean="0">
                <a:solidFill>
                  <a:srgbClr val="A80000"/>
                </a:solidFill>
              </a:rPr>
              <a:t>(2), 68-74</a:t>
            </a:r>
            <a:r>
              <a:rPr lang="el-GR" sz="1600" dirty="0" smtClean="0">
                <a:solidFill>
                  <a:srgbClr val="A80000"/>
                </a:solidFill>
              </a:rPr>
              <a:t>.</a:t>
            </a:r>
            <a:endParaRPr lang="en-US" sz="1600" dirty="0" smtClean="0">
              <a:solidFill>
                <a:srgbClr val="A80000"/>
              </a:solidFill>
            </a:endParaRPr>
          </a:p>
          <a:p>
            <a:pPr marL="182563" indent="-182563" algn="just">
              <a:spcBef>
                <a:spcPts val="500"/>
              </a:spcBef>
              <a:spcAft>
                <a:spcPts val="500"/>
              </a:spcAft>
              <a:tabLst>
                <a:tab pos="92075" algn="l"/>
                <a:tab pos="182563" algn="l"/>
              </a:tabLst>
              <a:defRPr/>
            </a:pPr>
            <a:r>
              <a:rPr lang="en-US" sz="1600" dirty="0" err="1" smtClean="0">
                <a:solidFill>
                  <a:srgbClr val="A80000"/>
                </a:solidFill>
              </a:rPr>
              <a:t>Deegan</a:t>
            </a:r>
            <a:r>
              <a:rPr lang="en-US" sz="1600" dirty="0" smtClean="0">
                <a:solidFill>
                  <a:srgbClr val="A80000"/>
                </a:solidFill>
              </a:rPr>
              <a:t>, P.E. (1988). Recovery: The lived experience of rehabilitation. </a:t>
            </a:r>
            <a:r>
              <a:rPr lang="en-US" sz="1600" i="1" dirty="0" smtClean="0">
                <a:solidFill>
                  <a:srgbClr val="A80000"/>
                </a:solidFill>
              </a:rPr>
              <a:t>Psychosocial Rehabilitation Journal, 11</a:t>
            </a:r>
            <a:r>
              <a:rPr lang="en-US" sz="1600" dirty="0" smtClean="0">
                <a:solidFill>
                  <a:srgbClr val="A80000"/>
                </a:solidFill>
              </a:rPr>
              <a:t>(4), 11-19.</a:t>
            </a:r>
            <a:endParaRPr lang="en-US" sz="1600" b="1" dirty="0" smtClean="0">
              <a:solidFill>
                <a:srgbClr val="A80000"/>
              </a:solidFill>
            </a:endParaRPr>
          </a:p>
          <a:p>
            <a:pPr marL="182563" indent="-182563" algn="just">
              <a:spcBef>
                <a:spcPts val="500"/>
              </a:spcBef>
              <a:spcAft>
                <a:spcPts val="500"/>
              </a:spcAft>
              <a:tabLst>
                <a:tab pos="92075" algn="l"/>
                <a:tab pos="182563" algn="l"/>
              </a:tabLst>
              <a:defRPr/>
            </a:pPr>
            <a:r>
              <a:rPr lang="en-GB" sz="1600" dirty="0" err="1" smtClean="0">
                <a:solidFill>
                  <a:srgbClr val="A80000"/>
                </a:solidFill>
              </a:rPr>
              <a:t>Färdig</a:t>
            </a:r>
            <a:r>
              <a:rPr lang="en-GB" sz="1600" dirty="0" smtClean="0">
                <a:solidFill>
                  <a:srgbClr val="A80000"/>
                </a:solidFill>
              </a:rPr>
              <a:t>, R., </a:t>
            </a:r>
            <a:r>
              <a:rPr lang="en-GB" sz="1600" dirty="0" err="1" smtClean="0">
                <a:solidFill>
                  <a:srgbClr val="A80000"/>
                </a:solidFill>
              </a:rPr>
              <a:t>Lewander</a:t>
            </a:r>
            <a:r>
              <a:rPr lang="en-GB" sz="1600" dirty="0" smtClean="0">
                <a:solidFill>
                  <a:srgbClr val="A80000"/>
                </a:solidFill>
              </a:rPr>
              <a:t>, T., </a:t>
            </a:r>
            <a:r>
              <a:rPr lang="en-GB" sz="1600" dirty="0" err="1" smtClean="0">
                <a:solidFill>
                  <a:srgbClr val="A80000"/>
                </a:solidFill>
              </a:rPr>
              <a:t>Melin</a:t>
            </a:r>
            <a:r>
              <a:rPr lang="en-GB" sz="1600" dirty="0" smtClean="0">
                <a:solidFill>
                  <a:srgbClr val="A80000"/>
                </a:solidFill>
              </a:rPr>
              <a:t>, L., </a:t>
            </a:r>
            <a:r>
              <a:rPr lang="en-GB" sz="1600" dirty="0" err="1" smtClean="0">
                <a:solidFill>
                  <a:srgbClr val="A80000"/>
                </a:solidFill>
              </a:rPr>
              <a:t>Folke</a:t>
            </a:r>
            <a:r>
              <a:rPr lang="en-GB" sz="1600" dirty="0" smtClean="0">
                <a:solidFill>
                  <a:srgbClr val="A80000"/>
                </a:solidFill>
              </a:rPr>
              <a:t>, F., &amp; </a:t>
            </a:r>
            <a:r>
              <a:rPr lang="en-GB" sz="1600" dirty="0" err="1" smtClean="0">
                <a:solidFill>
                  <a:srgbClr val="A80000"/>
                </a:solidFill>
              </a:rPr>
              <a:t>Fredriksson</a:t>
            </a:r>
            <a:r>
              <a:rPr lang="en-GB" sz="1600" dirty="0" smtClean="0">
                <a:solidFill>
                  <a:srgbClr val="A80000"/>
                </a:solidFill>
              </a:rPr>
              <a:t>, A. (2011). A randomized controlled trial of the illness management and recovery program for persons with schizophrenia. </a:t>
            </a:r>
            <a:r>
              <a:rPr lang="en-GB" sz="1600" i="1" dirty="0" smtClean="0">
                <a:solidFill>
                  <a:srgbClr val="A80000"/>
                </a:solidFill>
              </a:rPr>
              <a:t>Psychiatric Services, 62</a:t>
            </a:r>
            <a:r>
              <a:rPr lang="en-GB" sz="1600" dirty="0" smtClean="0">
                <a:solidFill>
                  <a:srgbClr val="A80000"/>
                </a:solidFill>
              </a:rPr>
              <a:t>(6</a:t>
            </a:r>
            <a:r>
              <a:rPr lang="en-US" sz="1600" dirty="0" smtClean="0">
                <a:solidFill>
                  <a:srgbClr val="A80000"/>
                </a:solidFill>
              </a:rPr>
              <a:t>), 606-612. </a:t>
            </a:r>
          </a:p>
          <a:p>
            <a:pPr marL="182563" indent="-182563" algn="just">
              <a:spcBef>
                <a:spcPts val="500"/>
              </a:spcBef>
              <a:spcAft>
                <a:spcPts val="500"/>
              </a:spcAft>
              <a:tabLst>
                <a:tab pos="92075" algn="l"/>
                <a:tab pos="182563" algn="l"/>
              </a:tabLst>
              <a:defRPr/>
            </a:pPr>
            <a:r>
              <a:rPr lang="en-US" sz="1600" dirty="0" err="1" smtClean="0">
                <a:solidFill>
                  <a:srgbClr val="A80000"/>
                </a:solidFill>
              </a:rPr>
              <a:t>Herrman</a:t>
            </a:r>
            <a:r>
              <a:rPr lang="en-US" sz="1600" dirty="0" smtClean="0">
                <a:solidFill>
                  <a:srgbClr val="A80000"/>
                </a:solidFill>
              </a:rPr>
              <a:t>, H. (2010). WPA Project on partnerships for best practices in working with service users and </a:t>
            </a:r>
            <a:r>
              <a:rPr lang="en-US" sz="1600" dirty="0" err="1" smtClean="0">
                <a:solidFill>
                  <a:srgbClr val="A80000"/>
                </a:solidFill>
              </a:rPr>
              <a:t>carers</a:t>
            </a:r>
            <a:r>
              <a:rPr lang="en-US" sz="1600" dirty="0" smtClean="0">
                <a:solidFill>
                  <a:srgbClr val="A80000"/>
                </a:solidFill>
              </a:rPr>
              <a:t>.</a:t>
            </a:r>
            <a:r>
              <a:rPr lang="en-US" sz="1600" i="1" dirty="0" smtClean="0">
                <a:solidFill>
                  <a:srgbClr val="A80000"/>
                </a:solidFill>
              </a:rPr>
              <a:t> World Psychiatry, 9</a:t>
            </a:r>
            <a:r>
              <a:rPr lang="en-US" sz="1600" dirty="0" smtClean="0">
                <a:solidFill>
                  <a:srgbClr val="A80000"/>
                </a:solidFill>
              </a:rPr>
              <a:t>(2),</a:t>
            </a:r>
            <a:r>
              <a:rPr lang="en-US" sz="1600" i="1" dirty="0" smtClean="0">
                <a:solidFill>
                  <a:srgbClr val="A80000"/>
                </a:solidFill>
              </a:rPr>
              <a:t> </a:t>
            </a:r>
            <a:r>
              <a:rPr lang="en-US" sz="1600" dirty="0" smtClean="0">
                <a:solidFill>
                  <a:srgbClr val="A80000"/>
                </a:solidFill>
              </a:rPr>
              <a:t>127-128.</a:t>
            </a:r>
          </a:p>
          <a:p>
            <a:pPr marL="182563" indent="-182563" algn="just">
              <a:spcBef>
                <a:spcPts val="500"/>
              </a:spcBef>
              <a:spcAft>
                <a:spcPts val="500"/>
              </a:spcAft>
              <a:defRPr/>
            </a:pPr>
            <a:r>
              <a:rPr lang="en-US" sz="1600" dirty="0" err="1" smtClean="0">
                <a:solidFill>
                  <a:srgbClr val="A80000"/>
                </a:solidFill>
              </a:rPr>
              <a:t>Kogstad</a:t>
            </a:r>
            <a:r>
              <a:rPr lang="en-US" sz="1600" dirty="0" smtClean="0">
                <a:solidFill>
                  <a:srgbClr val="A80000"/>
                </a:solidFill>
              </a:rPr>
              <a:t>, R.E., </a:t>
            </a:r>
            <a:r>
              <a:rPr lang="en-US" sz="1600" dirty="0" err="1" smtClean="0">
                <a:solidFill>
                  <a:srgbClr val="A80000"/>
                </a:solidFill>
              </a:rPr>
              <a:t>Ekeland</a:t>
            </a:r>
            <a:r>
              <a:rPr lang="en-US" sz="1600" dirty="0" smtClean="0">
                <a:solidFill>
                  <a:srgbClr val="A80000"/>
                </a:solidFill>
              </a:rPr>
              <a:t>, T.J., &amp; </a:t>
            </a:r>
            <a:r>
              <a:rPr lang="en-US" sz="1600" dirty="0" err="1" smtClean="0">
                <a:solidFill>
                  <a:srgbClr val="A80000"/>
                </a:solidFill>
              </a:rPr>
              <a:t>Hummelvoll</a:t>
            </a:r>
            <a:r>
              <a:rPr lang="en-US" sz="1600" dirty="0" smtClean="0">
                <a:solidFill>
                  <a:srgbClr val="A80000"/>
                </a:solidFill>
              </a:rPr>
              <a:t>, J.K. (2011). In defense of a humanistic approach to mental healthcare: Recovery processes investigated with the help of clients’ narratives on turning points and processes of gradual change.</a:t>
            </a:r>
            <a:r>
              <a:rPr lang="en-US" sz="1600" i="1" dirty="0" smtClean="0">
                <a:solidFill>
                  <a:srgbClr val="A80000"/>
                </a:solidFill>
              </a:rPr>
              <a:t> Journal of Psychiatric and Mental Health Nursing</a:t>
            </a:r>
            <a:r>
              <a:rPr lang="en-US" sz="1600" dirty="0" smtClean="0">
                <a:solidFill>
                  <a:srgbClr val="A80000"/>
                </a:solidFill>
              </a:rPr>
              <a:t>, </a:t>
            </a:r>
            <a:r>
              <a:rPr lang="en-US" sz="1600" i="1" dirty="0" smtClean="0">
                <a:solidFill>
                  <a:srgbClr val="A80000"/>
                </a:solidFill>
              </a:rPr>
              <a:t>18,</a:t>
            </a:r>
            <a:r>
              <a:rPr lang="en-US" sz="1600" dirty="0" smtClean="0">
                <a:solidFill>
                  <a:srgbClr val="A80000"/>
                </a:solidFill>
              </a:rPr>
              <a:t> 479-486</a:t>
            </a:r>
            <a:r>
              <a:rPr lang="en-US" sz="1800" dirty="0" smtClean="0">
                <a:solidFill>
                  <a:srgbClr val="A80000"/>
                </a:solidFill>
              </a:rPr>
              <a:t>.</a:t>
            </a:r>
            <a:r>
              <a:rPr lang="es-ES" sz="1600" dirty="0" smtClean="0">
                <a:solidFill>
                  <a:srgbClr val="A80000"/>
                </a:solidFill>
              </a:rPr>
              <a:t> </a:t>
            </a:r>
          </a:p>
          <a:p>
            <a:pPr marL="182563" indent="-182563" algn="just">
              <a:spcBef>
                <a:spcPts val="500"/>
              </a:spcBef>
              <a:spcAft>
                <a:spcPts val="500"/>
              </a:spcAft>
              <a:defRPr/>
            </a:pPr>
            <a:r>
              <a:rPr lang="es-ES" sz="1600" dirty="0" smtClean="0">
                <a:solidFill>
                  <a:srgbClr val="A80000"/>
                </a:solidFill>
              </a:rPr>
              <a:t>Lasalvia, A., Bonetto, C., Malchiodi, R., Salvi, G., Parabiaghi, A., Tansella, M., &amp; Ruggeri, M. (2005). </a:t>
            </a:r>
            <a:r>
              <a:rPr lang="en-US" sz="1600" dirty="0" smtClean="0">
                <a:solidFill>
                  <a:srgbClr val="A80000"/>
                </a:solidFill>
              </a:rPr>
              <a:t>Listening to patient’s needs to improve their subjective quality of life. </a:t>
            </a:r>
            <a:r>
              <a:rPr lang="en-US" sz="1600" i="1" dirty="0" err="1" smtClean="0">
                <a:solidFill>
                  <a:srgbClr val="A80000"/>
                </a:solidFill>
              </a:rPr>
              <a:t>Psycological</a:t>
            </a:r>
            <a:r>
              <a:rPr lang="en-US" sz="1600" i="1" dirty="0" smtClean="0">
                <a:solidFill>
                  <a:srgbClr val="A80000"/>
                </a:solidFill>
              </a:rPr>
              <a:t> Medicine, 35</a:t>
            </a:r>
            <a:r>
              <a:rPr lang="en-US" sz="1600" dirty="0" smtClean="0">
                <a:solidFill>
                  <a:srgbClr val="A80000"/>
                </a:solidFill>
              </a:rPr>
              <a:t>(11), 1655-1665.</a:t>
            </a:r>
            <a:r>
              <a:rPr lang="en-US" sz="1600" b="1" dirty="0" smtClean="0">
                <a:solidFill>
                  <a:srgbClr val="A80000"/>
                </a:solidFill>
              </a:rPr>
              <a:t> </a:t>
            </a:r>
            <a:endParaRPr lang="en-US" sz="1600" dirty="0" smtClean="0">
              <a:solidFill>
                <a:srgbClr val="A80000"/>
              </a:solidFill>
            </a:endParaRPr>
          </a:p>
          <a:p>
            <a:pPr marL="182563" indent="-182563" algn="just">
              <a:spcBef>
                <a:spcPts val="500"/>
              </a:spcBef>
              <a:spcAft>
                <a:spcPts val="500"/>
              </a:spcAft>
              <a:tabLst>
                <a:tab pos="92075" algn="l"/>
                <a:tab pos="182563" algn="l"/>
              </a:tabLst>
              <a:defRPr/>
            </a:pPr>
            <a:r>
              <a:rPr lang="en-US" sz="1600" dirty="0" smtClean="0">
                <a:solidFill>
                  <a:srgbClr val="A80000"/>
                </a:solidFill>
              </a:rPr>
              <a:t>M</a:t>
            </a:r>
            <a:r>
              <a:rPr lang="el-GR" sz="1600" dirty="0" err="1" smtClean="0">
                <a:solidFill>
                  <a:srgbClr val="A80000"/>
                </a:solidFill>
              </a:rPr>
              <a:t>παμπινιώτης</a:t>
            </a:r>
            <a:r>
              <a:rPr lang="el-GR" sz="1600" dirty="0" smtClean="0">
                <a:solidFill>
                  <a:srgbClr val="A80000"/>
                </a:solidFill>
              </a:rPr>
              <a:t>, Γ. (1998). </a:t>
            </a:r>
            <a:r>
              <a:rPr lang="el-GR" sz="1600" i="1" dirty="0" smtClean="0">
                <a:solidFill>
                  <a:srgbClr val="A80000"/>
                </a:solidFill>
              </a:rPr>
              <a:t>Λεξικό της νέας ελληνικής γλώσσας. </a:t>
            </a:r>
            <a:r>
              <a:rPr lang="el-GR" sz="1600" dirty="0" smtClean="0">
                <a:solidFill>
                  <a:srgbClr val="A80000"/>
                </a:solidFill>
              </a:rPr>
              <a:t>Αθήνα</a:t>
            </a:r>
            <a:r>
              <a:rPr lang="en-US" sz="1600" dirty="0" smtClean="0">
                <a:solidFill>
                  <a:srgbClr val="A80000"/>
                </a:solidFill>
              </a:rPr>
              <a:t>: </a:t>
            </a:r>
            <a:r>
              <a:rPr lang="el-GR" sz="1600" dirty="0" smtClean="0">
                <a:solidFill>
                  <a:srgbClr val="A80000"/>
                </a:solidFill>
              </a:rPr>
              <a:t>Κέντρο Λεξικολογίας</a:t>
            </a:r>
            <a:r>
              <a:rPr lang="en-US" sz="1600" dirty="0" smtClean="0">
                <a:solidFill>
                  <a:srgbClr val="A80000"/>
                </a:solidFill>
              </a:rPr>
              <a:t>.</a:t>
            </a:r>
            <a:endParaRPr lang="el-GR" sz="1600" dirty="0" smtClean="0">
              <a:solidFill>
                <a:srgbClr val="A80000"/>
              </a:solidFill>
            </a:endParaRPr>
          </a:p>
          <a:p>
            <a:pPr marL="182563" indent="-182563" algn="just">
              <a:spcBef>
                <a:spcPts val="500"/>
              </a:spcBef>
              <a:spcAft>
                <a:spcPts val="500"/>
              </a:spcAft>
              <a:tabLst>
                <a:tab pos="92075" algn="l"/>
                <a:tab pos="182563" algn="l"/>
              </a:tabLst>
              <a:defRPr/>
            </a:pPr>
            <a:r>
              <a:rPr lang="en-US" sz="1600" dirty="0" smtClean="0">
                <a:solidFill>
                  <a:srgbClr val="A80000"/>
                </a:solidFill>
              </a:rPr>
              <a:t>National Institute for Health and Clinical Excellence (2009a). </a:t>
            </a:r>
            <a:r>
              <a:rPr lang="en-US" sz="1600" i="1" dirty="0" smtClean="0">
                <a:solidFill>
                  <a:srgbClr val="A80000"/>
                </a:solidFill>
              </a:rPr>
              <a:t>Core interventions in the treatment and management of schizophrenia in primary and secondary care</a:t>
            </a:r>
            <a:r>
              <a:rPr lang="en-US" sz="1600" dirty="0" smtClean="0">
                <a:solidFill>
                  <a:srgbClr val="A80000"/>
                </a:solidFill>
              </a:rPr>
              <a:t>. London: NICE</a:t>
            </a:r>
            <a:r>
              <a:rPr lang="el-GR" sz="1600" dirty="0" smtClean="0">
                <a:solidFill>
                  <a:srgbClr val="A80000"/>
                </a:solidFill>
              </a:rPr>
              <a:t>.</a:t>
            </a:r>
          </a:p>
          <a:p>
            <a:pPr marL="182563" indent="-182563" algn="just">
              <a:spcBef>
                <a:spcPts val="500"/>
              </a:spcBef>
              <a:spcAft>
                <a:spcPts val="500"/>
              </a:spcAft>
              <a:tabLst>
                <a:tab pos="92075" algn="l"/>
                <a:tab pos="182563" algn="l"/>
              </a:tabLst>
              <a:defRPr/>
            </a:pPr>
            <a:r>
              <a:rPr lang="en-US" sz="1600" dirty="0" smtClean="0">
                <a:solidFill>
                  <a:srgbClr val="A80000"/>
                </a:solidFill>
              </a:rPr>
              <a:t>National Institute for Health and Clinical Excellence (2009b). </a:t>
            </a:r>
            <a:r>
              <a:rPr lang="en-US" sz="1600" i="1" dirty="0" smtClean="0">
                <a:solidFill>
                  <a:srgbClr val="A80000"/>
                </a:solidFill>
              </a:rPr>
              <a:t>Medicines adherence: Involving patients in decisions about prescribed medicines and supporting adherence</a:t>
            </a:r>
            <a:r>
              <a:rPr lang="en-US" sz="1600" dirty="0" smtClean="0">
                <a:solidFill>
                  <a:srgbClr val="A80000"/>
                </a:solidFill>
              </a:rPr>
              <a:t>. London: NICE</a:t>
            </a:r>
            <a:r>
              <a:rPr lang="en-US" sz="1600" dirty="0" smtClean="0"/>
              <a:t>. </a:t>
            </a:r>
            <a:endParaRPr lang="el-GR" sz="1600" dirty="0" smtClean="0"/>
          </a:p>
          <a:p>
            <a:pPr marL="182563" indent="-182563" algn="just">
              <a:spcBef>
                <a:spcPts val="500"/>
              </a:spcBef>
              <a:spcAft>
                <a:spcPts val="500"/>
              </a:spcAft>
              <a:tabLst>
                <a:tab pos="92075" algn="l"/>
                <a:tab pos="182563" algn="l"/>
              </a:tabLst>
              <a:defRPr/>
            </a:pPr>
            <a:endParaRPr lang="el-GR" sz="1600" dirty="0" smtClean="0"/>
          </a:p>
          <a:p>
            <a:pPr marL="182563" indent="-182563" algn="just">
              <a:spcBef>
                <a:spcPts val="500"/>
              </a:spcBef>
              <a:spcAft>
                <a:spcPts val="500"/>
              </a:spcAft>
              <a:tabLst>
                <a:tab pos="92075" algn="l"/>
                <a:tab pos="182563" algn="l"/>
              </a:tabLst>
              <a:defRPr/>
            </a:pPr>
            <a:endParaRPr lang="en-US" sz="1600" dirty="0" smtClean="0"/>
          </a:p>
          <a:p>
            <a:pPr marL="182563" indent="-182563" algn="just">
              <a:spcBef>
                <a:spcPts val="500"/>
              </a:spcBef>
              <a:spcAft>
                <a:spcPts val="500"/>
              </a:spcAft>
              <a:tabLst>
                <a:tab pos="92075" algn="l"/>
                <a:tab pos="182563" algn="l"/>
              </a:tabLst>
              <a:defRPr/>
            </a:pPr>
            <a:endParaRPr lang="el-GR" sz="1600" dirty="0" smtClean="0">
              <a:solidFill>
                <a:srgbClr val="A80000"/>
              </a:solidFill>
            </a:endParaRPr>
          </a:p>
          <a:p>
            <a:pPr marL="182563" indent="-182563" algn="just">
              <a:spcBef>
                <a:spcPts val="500"/>
              </a:spcBef>
              <a:spcAft>
                <a:spcPts val="500"/>
              </a:spcAft>
              <a:tabLst>
                <a:tab pos="92075" algn="l"/>
                <a:tab pos="182563" algn="l"/>
              </a:tabLst>
              <a:defRPr/>
            </a:pPr>
            <a:endParaRPr lang="el-GR" sz="1600" dirty="0" smtClean="0">
              <a:solidFill>
                <a:srgbClr val="A80000"/>
              </a:solidFill>
            </a:endParaRPr>
          </a:p>
          <a:p>
            <a:pPr>
              <a:spcBef>
                <a:spcPts val="500"/>
              </a:spcBef>
              <a:spcAft>
                <a:spcPts val="500"/>
              </a:spcAft>
              <a:defRPr/>
            </a:pPr>
            <a:endParaRPr lang="en-US" sz="1800" dirty="0" smtClean="0"/>
          </a:p>
          <a:p>
            <a:pPr>
              <a:spcBef>
                <a:spcPts val="500"/>
              </a:spcBef>
              <a:spcAft>
                <a:spcPts val="500"/>
              </a:spcAft>
              <a:defRPr/>
            </a:pPr>
            <a:endParaRPr lang="en-US" sz="1800" dirty="0" smtClean="0"/>
          </a:p>
          <a:p>
            <a:pPr>
              <a:spcBef>
                <a:spcPts val="500"/>
              </a:spcBef>
              <a:spcAft>
                <a:spcPts val="500"/>
              </a:spcAft>
              <a:defRPr/>
            </a:pPr>
            <a:endParaRPr lang="el-GR" sz="1800" dirty="0" smtClean="0"/>
          </a:p>
          <a:p>
            <a:pPr>
              <a:defRPr/>
            </a:pPr>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C7B5C7C0-3CB5-4761-B0B2-B798D6696D71}" type="slidenum">
              <a:rPr lang="el-GR" smtClean="0"/>
              <a:pPr/>
              <a:t>22</a:t>
            </a:fld>
            <a:endParaRPr lang="el-GR"/>
          </a:p>
        </p:txBody>
      </p:sp>
    </p:spTree>
    <p:extLst>
      <p:ext uri="{BB962C8B-B14F-4D97-AF65-F5344CB8AC3E}">
        <p14:creationId xmlns:p14="http://schemas.microsoft.com/office/powerpoint/2010/main" val="29109567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2 - Θέση περιεχομένου"/>
          <p:cNvSpPr>
            <a:spLocks noGrp="1"/>
          </p:cNvSpPr>
          <p:nvPr>
            <p:ph idx="1"/>
          </p:nvPr>
        </p:nvSpPr>
        <p:spPr>
          <a:xfrm>
            <a:off x="251520" y="188640"/>
            <a:ext cx="8686800" cy="6019800"/>
          </a:xfrm>
        </p:spPr>
        <p:txBody>
          <a:bodyPr/>
          <a:lstStyle/>
          <a:p>
            <a:pPr marL="182563" indent="-182563" algn="just">
              <a:spcBef>
                <a:spcPts val="500"/>
              </a:spcBef>
              <a:spcAft>
                <a:spcPts val="500"/>
              </a:spcAft>
              <a:defRPr/>
            </a:pPr>
            <a:r>
              <a:rPr lang="en-GB" sz="1600" dirty="0" smtClean="0">
                <a:solidFill>
                  <a:srgbClr val="A80000"/>
                </a:solidFill>
              </a:rPr>
              <a:t>National Institute for Mental Health in England. (2004). </a:t>
            </a:r>
            <a:r>
              <a:rPr lang="en-GB" sz="1600" i="1" dirty="0" smtClean="0">
                <a:solidFill>
                  <a:srgbClr val="A80000"/>
                </a:solidFill>
              </a:rPr>
              <a:t>Emerging best practice in mental health recovery.</a:t>
            </a:r>
            <a:r>
              <a:rPr lang="en-GB" sz="1600" dirty="0" smtClean="0">
                <a:solidFill>
                  <a:srgbClr val="A80000"/>
                </a:solidFill>
              </a:rPr>
              <a:t> London: NIMHE. </a:t>
            </a:r>
            <a:endParaRPr lang="el-GR" sz="1600" dirty="0" smtClean="0">
              <a:solidFill>
                <a:srgbClr val="A80000"/>
              </a:solidFill>
            </a:endParaRPr>
          </a:p>
          <a:p>
            <a:pPr marL="182563" indent="-182563" algn="just">
              <a:spcBef>
                <a:spcPts val="500"/>
              </a:spcBef>
              <a:spcAft>
                <a:spcPts val="500"/>
              </a:spcAft>
              <a:defRPr/>
            </a:pPr>
            <a:r>
              <a:rPr lang="en-US" sz="1600" dirty="0" smtClean="0">
                <a:solidFill>
                  <a:srgbClr val="A80000"/>
                </a:solidFill>
              </a:rPr>
              <a:t>Ramon, S., Healy, B., &amp; </a:t>
            </a:r>
            <a:r>
              <a:rPr lang="en-US" sz="1600" dirty="0" err="1" smtClean="0">
                <a:solidFill>
                  <a:srgbClr val="A80000"/>
                </a:solidFill>
              </a:rPr>
              <a:t>Renouf</a:t>
            </a:r>
            <a:r>
              <a:rPr lang="en-US" sz="1600" dirty="0" smtClean="0">
                <a:solidFill>
                  <a:srgbClr val="A80000"/>
                </a:solidFill>
              </a:rPr>
              <a:t>, N. (2007). </a:t>
            </a:r>
            <a:r>
              <a:rPr lang="en-GB" sz="1600" dirty="0" smtClean="0">
                <a:solidFill>
                  <a:srgbClr val="A80000"/>
                </a:solidFill>
              </a:rPr>
              <a:t>Recovery from mental illness as an emergent concept and practice in Australia and the UK</a:t>
            </a:r>
            <a:r>
              <a:rPr lang="en-US" sz="1600" dirty="0" smtClean="0">
                <a:solidFill>
                  <a:srgbClr val="A80000"/>
                </a:solidFill>
              </a:rPr>
              <a:t>. </a:t>
            </a:r>
            <a:r>
              <a:rPr lang="en-US" sz="1600" i="1" dirty="0" smtClean="0">
                <a:solidFill>
                  <a:srgbClr val="A80000"/>
                </a:solidFill>
              </a:rPr>
              <a:t>International Journal of Social Psychiatry, 53</a:t>
            </a:r>
            <a:r>
              <a:rPr lang="en-US" sz="1600" dirty="0" smtClean="0">
                <a:solidFill>
                  <a:srgbClr val="A80000"/>
                </a:solidFill>
              </a:rPr>
              <a:t>(2), 108-122. </a:t>
            </a:r>
          </a:p>
          <a:p>
            <a:pPr marL="182563" indent="-182563" algn="just">
              <a:spcBef>
                <a:spcPts val="500"/>
              </a:spcBef>
              <a:spcAft>
                <a:spcPts val="500"/>
              </a:spcAft>
              <a:defRPr/>
            </a:pPr>
            <a:r>
              <a:rPr lang="en-US" sz="1600" dirty="0" smtClean="0">
                <a:solidFill>
                  <a:srgbClr val="A80000"/>
                </a:solidFill>
              </a:rPr>
              <a:t>Recovery and Independent Living Professional Expert Group (R&amp;IL PEG) (2010).   </a:t>
            </a:r>
            <a:r>
              <a:rPr lang="en-US" sz="1600" i="1" dirty="0" smtClean="0">
                <a:solidFill>
                  <a:srgbClr val="A80000"/>
                </a:solidFill>
              </a:rPr>
              <a:t>Recovery orientated prescribing and medicines management. </a:t>
            </a:r>
            <a:r>
              <a:rPr lang="en-US" sz="1600" dirty="0" smtClean="0">
                <a:solidFill>
                  <a:srgbClr val="A80000"/>
                </a:solidFill>
              </a:rPr>
              <a:t>Retrieved from</a:t>
            </a:r>
            <a:r>
              <a:rPr lang="en-US" sz="1600" i="1" dirty="0" smtClean="0">
                <a:solidFill>
                  <a:srgbClr val="A80000"/>
                </a:solidFill>
              </a:rPr>
              <a:t> </a:t>
            </a:r>
            <a:r>
              <a:rPr lang="en-US" sz="1600" dirty="0" smtClean="0">
                <a:solidFill>
                  <a:srgbClr val="A80000"/>
                </a:solidFill>
              </a:rPr>
              <a:t>http://www. recoverydevon.co.uk/download/prescribing_project_report_FINAL_PEG_Advisory_Paper_8.pdf.</a:t>
            </a:r>
          </a:p>
          <a:p>
            <a:pPr marL="182563" indent="-182563" algn="just">
              <a:spcBef>
                <a:spcPts val="500"/>
              </a:spcBef>
              <a:spcAft>
                <a:spcPts val="500"/>
              </a:spcAft>
              <a:defRPr/>
            </a:pPr>
            <a:r>
              <a:rPr lang="en-US" sz="1600" dirty="0" err="1" smtClean="0">
                <a:solidFill>
                  <a:srgbClr val="A80000"/>
                </a:solidFill>
              </a:rPr>
              <a:t>Repper</a:t>
            </a:r>
            <a:r>
              <a:rPr lang="en-US" sz="1600" dirty="0" smtClean="0">
                <a:solidFill>
                  <a:srgbClr val="A80000"/>
                </a:solidFill>
              </a:rPr>
              <a:t>, J. &amp; Perkins, R. (2006). </a:t>
            </a:r>
            <a:r>
              <a:rPr lang="en-US" sz="1600" i="1" dirty="0" smtClean="0">
                <a:solidFill>
                  <a:srgbClr val="A80000"/>
                </a:solidFill>
              </a:rPr>
              <a:t>Social inclusion and recovery: A model for mental health practice.</a:t>
            </a:r>
            <a:r>
              <a:rPr lang="en-US" sz="1600" dirty="0" smtClean="0">
                <a:solidFill>
                  <a:srgbClr val="A80000"/>
                </a:solidFill>
              </a:rPr>
              <a:t> Edinburgh: </a:t>
            </a:r>
            <a:r>
              <a:rPr lang="en-US" sz="1600" dirty="0" err="1" smtClean="0">
                <a:solidFill>
                  <a:srgbClr val="A80000"/>
                </a:solidFill>
              </a:rPr>
              <a:t>Bailliere</a:t>
            </a:r>
            <a:r>
              <a:rPr lang="en-US" sz="1600" dirty="0" smtClean="0">
                <a:solidFill>
                  <a:srgbClr val="A80000"/>
                </a:solidFill>
              </a:rPr>
              <a:t> </a:t>
            </a:r>
            <a:r>
              <a:rPr lang="en-US" sz="1600" dirty="0" err="1" smtClean="0">
                <a:solidFill>
                  <a:srgbClr val="A80000"/>
                </a:solidFill>
              </a:rPr>
              <a:t>Tindall</a:t>
            </a:r>
            <a:r>
              <a:rPr lang="en-US" sz="1600" dirty="0" smtClean="0">
                <a:solidFill>
                  <a:srgbClr val="A80000"/>
                </a:solidFill>
              </a:rPr>
              <a:t>. </a:t>
            </a:r>
            <a:endParaRPr lang="el-GR" sz="1600" dirty="0" smtClean="0">
              <a:solidFill>
                <a:srgbClr val="A80000"/>
              </a:solidFill>
            </a:endParaRPr>
          </a:p>
          <a:p>
            <a:pPr marL="182563" indent="-182563" algn="just">
              <a:spcBef>
                <a:spcPts val="500"/>
              </a:spcBef>
              <a:spcAft>
                <a:spcPts val="500"/>
              </a:spcAft>
              <a:defRPr/>
            </a:pPr>
            <a:r>
              <a:rPr lang="en-US" sz="1600" dirty="0" smtClean="0">
                <a:solidFill>
                  <a:srgbClr val="A80000"/>
                </a:solidFill>
              </a:rPr>
              <a:t>Rethink (2009). </a:t>
            </a:r>
            <a:r>
              <a:rPr lang="en-US" sz="1600" i="1" dirty="0" smtClean="0">
                <a:solidFill>
                  <a:srgbClr val="A80000"/>
                </a:solidFill>
              </a:rPr>
              <a:t>Getting back into the world: Reflections on lived experiences of recovery</a:t>
            </a:r>
            <a:r>
              <a:rPr lang="en-US" sz="1600" dirty="0" smtClean="0">
                <a:solidFill>
                  <a:srgbClr val="A80000"/>
                </a:solidFill>
              </a:rPr>
              <a:t>. London: Rethink.</a:t>
            </a:r>
          </a:p>
          <a:p>
            <a:pPr marL="182563" indent="-182563" algn="just">
              <a:spcBef>
                <a:spcPts val="500"/>
              </a:spcBef>
              <a:spcAft>
                <a:spcPts val="500"/>
              </a:spcAft>
              <a:defRPr/>
            </a:pPr>
            <a:r>
              <a:rPr lang="en-GB" sz="1600" dirty="0" smtClean="0">
                <a:solidFill>
                  <a:srgbClr val="A80000"/>
                </a:solidFill>
              </a:rPr>
              <a:t>Roberts, G., Davenport, S., Holloway, F. &amp; </a:t>
            </a:r>
            <a:r>
              <a:rPr lang="en-GB" sz="1600" dirty="0" err="1" smtClean="0">
                <a:solidFill>
                  <a:srgbClr val="A80000"/>
                </a:solidFill>
              </a:rPr>
              <a:t>Tattan</a:t>
            </a:r>
            <a:r>
              <a:rPr lang="en-GB" sz="1600" dirty="0" smtClean="0">
                <a:solidFill>
                  <a:srgbClr val="A80000"/>
                </a:solidFill>
              </a:rPr>
              <a:t>, T. (2006). </a:t>
            </a:r>
            <a:r>
              <a:rPr lang="en-GB" sz="1600" i="1" dirty="0" smtClean="0">
                <a:solidFill>
                  <a:srgbClr val="A80000"/>
                </a:solidFill>
              </a:rPr>
              <a:t>Enabling Recovery: The principles and practice of rehabilitation psychiatry.</a:t>
            </a:r>
            <a:r>
              <a:rPr lang="en-GB" sz="1600" dirty="0" smtClean="0">
                <a:solidFill>
                  <a:srgbClr val="A80000"/>
                </a:solidFill>
              </a:rPr>
              <a:t> Gaskell: London.</a:t>
            </a:r>
            <a:r>
              <a:rPr lang="en-US" sz="1600" dirty="0" smtClean="0">
                <a:solidFill>
                  <a:srgbClr val="A80000"/>
                </a:solidFill>
              </a:rPr>
              <a:t> </a:t>
            </a:r>
          </a:p>
          <a:p>
            <a:pPr marL="182563" indent="-182563" algn="just">
              <a:spcBef>
                <a:spcPts val="500"/>
              </a:spcBef>
              <a:spcAft>
                <a:spcPts val="500"/>
              </a:spcAft>
              <a:defRPr/>
            </a:pPr>
            <a:r>
              <a:rPr lang="en-GB" sz="1600" dirty="0" smtClean="0">
                <a:solidFill>
                  <a:srgbClr val="A80000"/>
                </a:solidFill>
              </a:rPr>
              <a:t>Ridgway, P. (2001). </a:t>
            </a:r>
            <a:r>
              <a:rPr lang="en-GB" sz="1600" dirty="0" err="1" smtClean="0">
                <a:solidFill>
                  <a:srgbClr val="A80000"/>
                </a:solidFill>
              </a:rPr>
              <a:t>Restorying</a:t>
            </a:r>
            <a:r>
              <a:rPr lang="en-GB" sz="1600" dirty="0" smtClean="0">
                <a:solidFill>
                  <a:srgbClr val="A80000"/>
                </a:solidFill>
              </a:rPr>
              <a:t> psychiatric disability: Learning from first person recovery narratives. </a:t>
            </a:r>
            <a:r>
              <a:rPr lang="en-US" sz="1600" i="1" dirty="0" smtClean="0">
                <a:solidFill>
                  <a:srgbClr val="A80000"/>
                </a:solidFill>
              </a:rPr>
              <a:t>Psychosocial Rehabilitation Journal, 24,</a:t>
            </a:r>
            <a:r>
              <a:rPr lang="en-US" sz="1600" dirty="0" smtClean="0">
                <a:solidFill>
                  <a:srgbClr val="A80000"/>
                </a:solidFill>
              </a:rPr>
              <a:t> 335-343.</a:t>
            </a:r>
            <a:r>
              <a:rPr lang="en-GB" sz="1600" dirty="0" smtClean="0">
                <a:solidFill>
                  <a:srgbClr val="A80000"/>
                </a:solidFill>
              </a:rPr>
              <a:t> </a:t>
            </a:r>
            <a:endParaRPr lang="el-GR" sz="1600" dirty="0" smtClean="0">
              <a:solidFill>
                <a:srgbClr val="A80000"/>
              </a:solidFill>
            </a:endParaRPr>
          </a:p>
          <a:p>
            <a:pPr marL="182563" indent="-182563" algn="just">
              <a:spcBef>
                <a:spcPts val="500"/>
              </a:spcBef>
              <a:spcAft>
                <a:spcPts val="500"/>
              </a:spcAft>
              <a:defRPr/>
            </a:pPr>
            <a:r>
              <a:rPr lang="en-GB" sz="1600" dirty="0" smtClean="0">
                <a:solidFill>
                  <a:srgbClr val="A80000"/>
                </a:solidFill>
              </a:rPr>
              <a:t>Ridgway, P. &amp; Press, A. (2004). Assessing the recovery-commitment of your mental health service: A user’s guide for the Developing Recovery Enhancing Environments Measure (DREEM). (UK version I). London, LΤD:  National Institute of Mental Health in England</a:t>
            </a:r>
            <a:r>
              <a:rPr lang="el-GR" sz="1600" dirty="0" smtClean="0">
                <a:solidFill>
                  <a:srgbClr val="A80000"/>
                </a:solidFill>
              </a:rPr>
              <a:t>.</a:t>
            </a:r>
          </a:p>
          <a:p>
            <a:pPr marL="182563" indent="-182563" algn="just">
              <a:spcBef>
                <a:spcPts val="500"/>
              </a:spcBef>
              <a:spcAft>
                <a:spcPts val="500"/>
              </a:spcAft>
              <a:defRPr/>
            </a:pPr>
            <a:endParaRPr lang="en-US" sz="1600" dirty="0" smtClean="0">
              <a:solidFill>
                <a:srgbClr val="A80000"/>
              </a:solidFill>
            </a:endParaRPr>
          </a:p>
          <a:p>
            <a:pPr marL="182563" indent="-182563" algn="just">
              <a:spcBef>
                <a:spcPts val="600"/>
              </a:spcBef>
              <a:spcAft>
                <a:spcPts val="600"/>
              </a:spcAft>
              <a:defRPr/>
            </a:pPr>
            <a:endParaRPr lang="en-US" sz="1600" dirty="0" smtClean="0"/>
          </a:p>
          <a:p>
            <a:pPr marL="182563" indent="-182563" algn="just">
              <a:buFontTx/>
              <a:buNone/>
              <a:defRPr/>
            </a:pPr>
            <a:endParaRPr lang="en-GB" sz="1800" dirty="0" smtClean="0"/>
          </a:p>
          <a:p>
            <a:pPr marL="182563" indent="-182563" algn="just">
              <a:defRPr/>
            </a:pPr>
            <a:endParaRPr lang="el-GR" sz="1800" dirty="0" smtClean="0"/>
          </a:p>
          <a:p>
            <a:pPr>
              <a:defRPr/>
            </a:pPr>
            <a:endParaRPr lang="el-GR" sz="1400" dirty="0" smtClean="0"/>
          </a:p>
          <a:p>
            <a:pPr>
              <a:buFontTx/>
              <a:buNone/>
              <a:defRPr/>
            </a:pPr>
            <a:endParaRPr lang="el-GR" sz="1400"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fld id="{C7B5C7C0-3CB5-4761-B0B2-B798D6696D71}" type="slidenum">
              <a:rPr lang="el-GR" smtClean="0"/>
              <a:pPr/>
              <a:t>23</a:t>
            </a:fld>
            <a:endParaRPr lang="el-GR"/>
          </a:p>
        </p:txBody>
      </p:sp>
    </p:spTree>
    <p:extLst>
      <p:ext uri="{BB962C8B-B14F-4D97-AF65-F5344CB8AC3E}">
        <p14:creationId xmlns:p14="http://schemas.microsoft.com/office/powerpoint/2010/main" val="3154429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2 - Θέση περιεχομένου"/>
          <p:cNvSpPr>
            <a:spLocks noGrp="1"/>
          </p:cNvSpPr>
          <p:nvPr>
            <p:ph idx="1"/>
          </p:nvPr>
        </p:nvSpPr>
        <p:spPr>
          <a:xfrm>
            <a:off x="107504" y="1556792"/>
            <a:ext cx="8763000" cy="6553200"/>
          </a:xfrm>
        </p:spPr>
        <p:txBody>
          <a:bodyPr/>
          <a:lstStyle/>
          <a:p>
            <a:pPr marL="182563" indent="-182563" algn="just">
              <a:spcBef>
                <a:spcPts val="500"/>
              </a:spcBef>
              <a:spcAft>
                <a:spcPts val="500"/>
              </a:spcAft>
            </a:pPr>
            <a:r>
              <a:rPr lang="en-US" sz="1600" dirty="0" err="1" smtClean="0">
                <a:solidFill>
                  <a:srgbClr val="A80000"/>
                </a:solidFill>
              </a:rPr>
              <a:t>Schrank</a:t>
            </a:r>
            <a:r>
              <a:rPr lang="en-US" sz="1600" dirty="0" smtClean="0">
                <a:solidFill>
                  <a:srgbClr val="A80000"/>
                </a:solidFill>
              </a:rPr>
              <a:t>, B., &amp; Slade, M. (2007). Recovery in Psychiatry. </a:t>
            </a:r>
            <a:r>
              <a:rPr lang="en-US" sz="1600" i="1" dirty="0" smtClean="0">
                <a:solidFill>
                  <a:srgbClr val="A80000"/>
                </a:solidFill>
              </a:rPr>
              <a:t>The Psychiatrist, 31,</a:t>
            </a:r>
            <a:r>
              <a:rPr lang="en-US" sz="1600" dirty="0" smtClean="0">
                <a:solidFill>
                  <a:srgbClr val="A80000"/>
                </a:solidFill>
              </a:rPr>
              <a:t> 321-325</a:t>
            </a:r>
            <a:r>
              <a:rPr lang="en-US" sz="1600" dirty="0" smtClean="0"/>
              <a:t>.</a:t>
            </a:r>
            <a:r>
              <a:rPr lang="en-GB" sz="1600" dirty="0" smtClean="0"/>
              <a:t> </a:t>
            </a:r>
          </a:p>
          <a:p>
            <a:pPr marL="182563" indent="-182563" algn="just">
              <a:spcBef>
                <a:spcPts val="500"/>
              </a:spcBef>
              <a:spcAft>
                <a:spcPts val="500"/>
              </a:spcAft>
            </a:pPr>
            <a:r>
              <a:rPr lang="en-GB" sz="1600" dirty="0" smtClean="0">
                <a:solidFill>
                  <a:srgbClr val="A80000"/>
                </a:solidFill>
              </a:rPr>
              <a:t>Shepherd, </a:t>
            </a:r>
            <a:r>
              <a:rPr lang="en-US" sz="1600" dirty="0" smtClean="0">
                <a:solidFill>
                  <a:srgbClr val="A80000"/>
                </a:solidFill>
              </a:rPr>
              <a:t>G., Boardman, J., &amp; Slade, M. (2008). </a:t>
            </a:r>
            <a:r>
              <a:rPr lang="el-GR" sz="1600" i="1" dirty="0" smtClean="0">
                <a:solidFill>
                  <a:srgbClr val="A80000"/>
                </a:solidFill>
              </a:rPr>
              <a:t> </a:t>
            </a:r>
            <a:r>
              <a:rPr lang="en-US" sz="1600" i="1" dirty="0" smtClean="0">
                <a:solidFill>
                  <a:srgbClr val="A80000"/>
                </a:solidFill>
              </a:rPr>
              <a:t>Making Recovery a Reality. </a:t>
            </a:r>
            <a:r>
              <a:rPr lang="en-US" sz="1600" dirty="0" smtClean="0">
                <a:solidFill>
                  <a:srgbClr val="A80000"/>
                </a:solidFill>
              </a:rPr>
              <a:t>London:  Sainsbury Centre for Mental Health. </a:t>
            </a:r>
          </a:p>
          <a:p>
            <a:pPr marL="182563" indent="-182563" algn="just">
              <a:spcBef>
                <a:spcPts val="500"/>
              </a:spcBef>
              <a:spcAft>
                <a:spcPts val="500"/>
              </a:spcAft>
            </a:pPr>
            <a:r>
              <a:rPr lang="en-US" sz="1600" dirty="0" smtClean="0">
                <a:solidFill>
                  <a:srgbClr val="A80000"/>
                </a:solidFill>
              </a:rPr>
              <a:t>Slade, M. (2009). </a:t>
            </a:r>
            <a:r>
              <a:rPr lang="en-US" sz="1600" i="1" dirty="0" smtClean="0">
                <a:solidFill>
                  <a:srgbClr val="A80000"/>
                </a:solidFill>
              </a:rPr>
              <a:t>100 ways to support recovery.</a:t>
            </a:r>
            <a:r>
              <a:rPr lang="en-US" sz="1600" dirty="0" smtClean="0">
                <a:solidFill>
                  <a:srgbClr val="A80000"/>
                </a:solidFill>
              </a:rPr>
              <a:t> London: Rethink.</a:t>
            </a:r>
            <a:endParaRPr lang="el-GR" sz="1600" dirty="0" smtClean="0">
              <a:solidFill>
                <a:srgbClr val="A80000"/>
              </a:solidFill>
            </a:endParaRPr>
          </a:p>
          <a:p>
            <a:pPr marL="182563" indent="-182563">
              <a:spcBef>
                <a:spcPts val="500"/>
              </a:spcBef>
              <a:spcAft>
                <a:spcPts val="500"/>
              </a:spcAft>
            </a:pPr>
            <a:r>
              <a:rPr lang="en-US" sz="1600" dirty="0" smtClean="0">
                <a:solidFill>
                  <a:srgbClr val="A80000"/>
                </a:solidFill>
              </a:rPr>
              <a:t>Slade, M., </a:t>
            </a:r>
            <a:r>
              <a:rPr lang="en-US" sz="1600" dirty="0" err="1" smtClean="0">
                <a:solidFill>
                  <a:srgbClr val="A80000"/>
                </a:solidFill>
              </a:rPr>
              <a:t>Leese</a:t>
            </a:r>
            <a:r>
              <a:rPr lang="en-US" sz="1600" dirty="0" smtClean="0">
                <a:solidFill>
                  <a:srgbClr val="A80000"/>
                </a:solidFill>
              </a:rPr>
              <a:t>, M., Cahill, S., </a:t>
            </a:r>
            <a:r>
              <a:rPr lang="en-US" sz="1600" dirty="0" err="1" smtClean="0">
                <a:solidFill>
                  <a:srgbClr val="A80000"/>
                </a:solidFill>
              </a:rPr>
              <a:t>Thornicroft</a:t>
            </a:r>
            <a:r>
              <a:rPr lang="en-US" sz="1600" dirty="0" smtClean="0">
                <a:solidFill>
                  <a:srgbClr val="A80000"/>
                </a:solidFill>
              </a:rPr>
              <a:t>, G., &amp; </a:t>
            </a:r>
            <a:r>
              <a:rPr lang="en-US" sz="1600" dirty="0" err="1" smtClean="0">
                <a:solidFill>
                  <a:srgbClr val="A80000"/>
                </a:solidFill>
              </a:rPr>
              <a:t>Knipers</a:t>
            </a:r>
            <a:r>
              <a:rPr lang="en-US" sz="1600" dirty="0" smtClean="0">
                <a:solidFill>
                  <a:srgbClr val="A80000"/>
                </a:solidFill>
              </a:rPr>
              <a:t>, E. (2005). Patient-rated mental health needs and quality of life improvement. </a:t>
            </a:r>
            <a:r>
              <a:rPr lang="en-US" sz="1600" i="1" dirty="0" smtClean="0">
                <a:solidFill>
                  <a:srgbClr val="A80000"/>
                </a:solidFill>
              </a:rPr>
              <a:t>British Journal of Psychiatry, 187,</a:t>
            </a:r>
            <a:r>
              <a:rPr lang="en-US" sz="1600" dirty="0" smtClean="0">
                <a:solidFill>
                  <a:srgbClr val="A80000"/>
                </a:solidFill>
              </a:rPr>
              <a:t> 256-261</a:t>
            </a:r>
            <a:r>
              <a:rPr lang="en-US" sz="1800" dirty="0" smtClean="0">
                <a:solidFill>
                  <a:srgbClr val="A80000"/>
                </a:solidFill>
              </a:rPr>
              <a:t>. </a:t>
            </a:r>
            <a:endParaRPr lang="en-GB" sz="1600" dirty="0" smtClean="0">
              <a:solidFill>
                <a:srgbClr val="A80000"/>
              </a:solidFill>
            </a:endParaRPr>
          </a:p>
          <a:p>
            <a:pPr marL="182563" indent="-182563" algn="just">
              <a:spcBef>
                <a:spcPts val="500"/>
              </a:spcBef>
              <a:spcAft>
                <a:spcPts val="500"/>
              </a:spcAft>
            </a:pPr>
            <a:r>
              <a:rPr lang="en-US" sz="1600" dirty="0" err="1" smtClean="0">
                <a:solidFill>
                  <a:srgbClr val="A80000"/>
                </a:solidFill>
              </a:rPr>
              <a:t>Thornicroft</a:t>
            </a:r>
            <a:r>
              <a:rPr lang="en-US" sz="1600" dirty="0" smtClean="0">
                <a:solidFill>
                  <a:srgbClr val="A80000"/>
                </a:solidFill>
              </a:rPr>
              <a:t>, G., &amp; Slade, M. (2002). Comparing needs assessed by staff and by service users: Paternalism or partnership in mental health? </a:t>
            </a:r>
            <a:r>
              <a:rPr lang="en-GB" sz="1600" i="1" dirty="0" err="1" smtClean="0">
                <a:solidFill>
                  <a:srgbClr val="A80000"/>
                </a:solidFill>
              </a:rPr>
              <a:t>Epidemiologia</a:t>
            </a:r>
            <a:r>
              <a:rPr lang="en-GB" sz="1600" i="1" dirty="0" smtClean="0">
                <a:solidFill>
                  <a:srgbClr val="A80000"/>
                </a:solidFill>
              </a:rPr>
              <a:t> e </a:t>
            </a:r>
            <a:r>
              <a:rPr lang="en-GB" sz="1600" i="1" dirty="0" err="1" smtClean="0">
                <a:solidFill>
                  <a:srgbClr val="A80000"/>
                </a:solidFill>
              </a:rPr>
              <a:t>Psichiatria</a:t>
            </a:r>
            <a:r>
              <a:rPr lang="en-GB" sz="1600" i="1" dirty="0" smtClean="0">
                <a:solidFill>
                  <a:srgbClr val="A80000"/>
                </a:solidFill>
              </a:rPr>
              <a:t> </a:t>
            </a:r>
            <a:r>
              <a:rPr lang="en-GB" sz="1600" i="1" dirty="0" err="1" smtClean="0">
                <a:solidFill>
                  <a:srgbClr val="A80000"/>
                </a:solidFill>
              </a:rPr>
              <a:t>Sociale</a:t>
            </a:r>
            <a:r>
              <a:rPr lang="en-GB" sz="1600" dirty="0" smtClean="0">
                <a:solidFill>
                  <a:srgbClr val="A80000"/>
                </a:solidFill>
              </a:rPr>
              <a:t> </a:t>
            </a:r>
            <a:r>
              <a:rPr lang="en-US" sz="1600" i="1" dirty="0" smtClean="0">
                <a:solidFill>
                  <a:srgbClr val="A80000"/>
                </a:solidFill>
              </a:rPr>
              <a:t>11</a:t>
            </a:r>
            <a:r>
              <a:rPr lang="en-US" sz="1600" dirty="0" smtClean="0">
                <a:solidFill>
                  <a:srgbClr val="A80000"/>
                </a:solidFill>
              </a:rPr>
              <a:t>(3), 186-191. </a:t>
            </a:r>
            <a:endParaRPr lang="el-GR" sz="1600" dirty="0" smtClean="0">
              <a:solidFill>
                <a:srgbClr val="A80000"/>
              </a:solidFill>
            </a:endParaRPr>
          </a:p>
          <a:p>
            <a:pPr marL="182563" indent="-182563" algn="just">
              <a:spcBef>
                <a:spcPts val="500"/>
              </a:spcBef>
              <a:spcAft>
                <a:spcPts val="500"/>
              </a:spcAft>
            </a:pPr>
            <a:r>
              <a:rPr lang="en-US" sz="1600" dirty="0" err="1" smtClean="0">
                <a:solidFill>
                  <a:srgbClr val="A80000"/>
                </a:solidFill>
              </a:rPr>
              <a:t>Thornicroft</a:t>
            </a:r>
            <a:r>
              <a:rPr lang="el-GR" sz="1600" dirty="0" smtClean="0">
                <a:solidFill>
                  <a:srgbClr val="A80000"/>
                </a:solidFill>
              </a:rPr>
              <a:t>, </a:t>
            </a:r>
            <a:r>
              <a:rPr lang="en-US" sz="1600" dirty="0" smtClean="0">
                <a:solidFill>
                  <a:srgbClr val="A80000"/>
                </a:solidFill>
              </a:rPr>
              <a:t>G</a:t>
            </a:r>
            <a:r>
              <a:rPr lang="el-GR" sz="1600" dirty="0" smtClean="0">
                <a:solidFill>
                  <a:srgbClr val="A80000"/>
                </a:solidFill>
              </a:rPr>
              <a:t>., &amp; </a:t>
            </a:r>
            <a:r>
              <a:rPr lang="en-US" sz="1600" dirty="0" err="1" smtClean="0">
                <a:solidFill>
                  <a:srgbClr val="A80000"/>
                </a:solidFill>
              </a:rPr>
              <a:t>Tansella</a:t>
            </a:r>
            <a:r>
              <a:rPr lang="el-GR" sz="1600" dirty="0" smtClean="0">
                <a:solidFill>
                  <a:srgbClr val="A80000"/>
                </a:solidFill>
              </a:rPr>
              <a:t>, </a:t>
            </a:r>
            <a:r>
              <a:rPr lang="en-US" sz="1600" dirty="0" smtClean="0">
                <a:solidFill>
                  <a:srgbClr val="A80000"/>
                </a:solidFill>
              </a:rPr>
              <a:t>M</a:t>
            </a:r>
            <a:r>
              <a:rPr lang="el-GR" sz="1600" dirty="0" smtClean="0">
                <a:solidFill>
                  <a:srgbClr val="A80000"/>
                </a:solidFill>
              </a:rPr>
              <a:t>. (2010).</a:t>
            </a:r>
            <a:r>
              <a:rPr lang="el-GR" sz="1600" i="1" dirty="0" smtClean="0">
                <a:solidFill>
                  <a:srgbClr val="A80000"/>
                </a:solidFill>
              </a:rPr>
              <a:t> Για μια καλύτερη φροντίδα της ψυχικής υγείας.</a:t>
            </a:r>
            <a:r>
              <a:rPr lang="el-GR" sz="1600" dirty="0" smtClean="0">
                <a:solidFill>
                  <a:srgbClr val="A80000"/>
                </a:solidFill>
              </a:rPr>
              <a:t> Αθήνα</a:t>
            </a:r>
            <a:r>
              <a:rPr lang="en-US" sz="1600" dirty="0" smtClean="0">
                <a:solidFill>
                  <a:srgbClr val="A80000"/>
                </a:solidFill>
              </a:rPr>
              <a:t>: </a:t>
            </a:r>
            <a:r>
              <a:rPr lang="el-GR" sz="1600" dirty="0" smtClean="0">
                <a:solidFill>
                  <a:srgbClr val="A80000"/>
                </a:solidFill>
              </a:rPr>
              <a:t>Τόπος</a:t>
            </a:r>
            <a:r>
              <a:rPr lang="en-US" sz="1600" dirty="0" smtClean="0">
                <a:solidFill>
                  <a:srgbClr val="A80000"/>
                </a:solidFill>
              </a:rPr>
              <a:t>.</a:t>
            </a:r>
          </a:p>
          <a:p>
            <a:pPr marL="182563" indent="-182563" algn="just">
              <a:spcBef>
                <a:spcPts val="500"/>
              </a:spcBef>
              <a:spcAft>
                <a:spcPts val="500"/>
              </a:spcAft>
            </a:pPr>
            <a:r>
              <a:rPr lang="en-US" sz="1600" dirty="0" smtClean="0">
                <a:solidFill>
                  <a:srgbClr val="A80000"/>
                </a:solidFill>
              </a:rPr>
              <a:t>Warner, R. (</a:t>
            </a:r>
            <a:r>
              <a:rPr lang="en-GB" sz="1600" dirty="0" smtClean="0">
                <a:solidFill>
                  <a:srgbClr val="A80000"/>
                </a:solidFill>
              </a:rPr>
              <a:t>2009).  Recovery from schizophrenia and the recovery model. </a:t>
            </a:r>
            <a:r>
              <a:rPr lang="en-GB" sz="1600" i="1" dirty="0" smtClean="0">
                <a:solidFill>
                  <a:srgbClr val="A80000"/>
                </a:solidFill>
              </a:rPr>
              <a:t>Current Opinion in Psychiatry, 22</a:t>
            </a:r>
            <a:r>
              <a:rPr lang="en-GB" sz="1600" dirty="0" smtClean="0">
                <a:solidFill>
                  <a:srgbClr val="A80000"/>
                </a:solidFill>
              </a:rPr>
              <a:t>(4), 374-80.</a:t>
            </a:r>
            <a:endParaRPr lang="el-GR" sz="1600" dirty="0" smtClean="0">
              <a:solidFill>
                <a:srgbClr val="A80000"/>
              </a:solidFill>
            </a:endParaRPr>
          </a:p>
          <a:p>
            <a:pPr marL="182563" indent="-182563" algn="just">
              <a:spcBef>
                <a:spcPts val="500"/>
              </a:spcBef>
              <a:spcAft>
                <a:spcPts val="500"/>
              </a:spcAft>
            </a:pPr>
            <a:r>
              <a:rPr lang="en-GB" sz="1600" dirty="0" smtClean="0">
                <a:solidFill>
                  <a:srgbClr val="A80000"/>
                </a:solidFill>
              </a:rPr>
              <a:t>Weeks, G., Slade, M., &amp; Hayward, M. (2011). A UK validation of the stages of recovery instrument </a:t>
            </a:r>
            <a:r>
              <a:rPr lang="en-GB" sz="1600" i="1" dirty="0" smtClean="0">
                <a:solidFill>
                  <a:srgbClr val="A80000"/>
                </a:solidFill>
              </a:rPr>
              <a:t>International Journal of Social Psychiatry</a:t>
            </a:r>
            <a:r>
              <a:rPr lang="en-GB" sz="1600" dirty="0" smtClean="0">
                <a:solidFill>
                  <a:srgbClr val="A80000"/>
                </a:solidFill>
              </a:rPr>
              <a:t>, </a:t>
            </a:r>
            <a:r>
              <a:rPr lang="en-GB" sz="1600" i="1" dirty="0" smtClean="0">
                <a:solidFill>
                  <a:srgbClr val="A80000"/>
                </a:solidFill>
              </a:rPr>
              <a:t>57</a:t>
            </a:r>
            <a:r>
              <a:rPr lang="en-GB" sz="1600" dirty="0" smtClean="0">
                <a:solidFill>
                  <a:srgbClr val="A80000"/>
                </a:solidFill>
              </a:rPr>
              <a:t>(5), 446-454. </a:t>
            </a:r>
            <a:r>
              <a:rPr lang="en-US" sz="1600" dirty="0" smtClean="0">
                <a:solidFill>
                  <a:srgbClr val="A80000"/>
                </a:solidFill>
              </a:rPr>
              <a:t> </a:t>
            </a:r>
            <a:endParaRPr lang="el-GR" sz="1600" dirty="0" smtClean="0">
              <a:solidFill>
                <a:srgbClr val="A80000"/>
              </a:solidFill>
            </a:endParaRPr>
          </a:p>
          <a:p>
            <a:pPr marL="182563" indent="-182563" algn="just">
              <a:spcBef>
                <a:spcPts val="500"/>
              </a:spcBef>
              <a:spcAft>
                <a:spcPts val="500"/>
              </a:spcAft>
            </a:pPr>
            <a:r>
              <a:rPr lang="en-GB" sz="1600" dirty="0" smtClean="0">
                <a:solidFill>
                  <a:srgbClr val="A80000"/>
                </a:solidFill>
              </a:rPr>
              <a:t>Whitley, R., &amp; Drake, R.E. (2010). Recovery: A dimensional approach. </a:t>
            </a:r>
            <a:r>
              <a:rPr lang="en-GB" sz="1600" i="1" dirty="0" smtClean="0">
                <a:solidFill>
                  <a:srgbClr val="A80000"/>
                </a:solidFill>
              </a:rPr>
              <a:t>Psychiatric Services, 61</a:t>
            </a:r>
            <a:r>
              <a:rPr lang="en-GB" sz="1600" dirty="0" smtClean="0">
                <a:solidFill>
                  <a:srgbClr val="A80000"/>
                </a:solidFill>
              </a:rPr>
              <a:t>(12), 1248-1250</a:t>
            </a:r>
            <a:r>
              <a:rPr lang="en-GB" sz="1800" dirty="0" smtClean="0"/>
              <a:t>.</a:t>
            </a:r>
            <a:r>
              <a:rPr lang="en-US" sz="1800" dirty="0" smtClean="0"/>
              <a:t> </a:t>
            </a:r>
            <a:endParaRPr lang="el-GR" sz="1800" dirty="0" smtClean="0"/>
          </a:p>
          <a:p>
            <a:pPr marL="182563" indent="-182563" algn="just"/>
            <a:endParaRPr lang="en-US" sz="1800" dirty="0" smtClean="0"/>
          </a:p>
          <a:p>
            <a:pPr marL="182563" indent="-182563" algn="just"/>
            <a:endParaRPr lang="en-US" sz="1800" dirty="0" smtClean="0"/>
          </a:p>
          <a:p>
            <a:pPr marL="182563" indent="-182563"/>
            <a:endParaRPr lang="el-GR" dirty="0" smtClean="0"/>
          </a:p>
        </p:txBody>
      </p:sp>
      <p:sp>
        <p:nvSpPr>
          <p:cNvPr id="2" name="Θέση αριθμού διαφάνειας 1"/>
          <p:cNvSpPr>
            <a:spLocks noGrp="1"/>
          </p:cNvSpPr>
          <p:nvPr>
            <p:ph type="sldNum" sz="quarter" idx="12"/>
          </p:nvPr>
        </p:nvSpPr>
        <p:spPr/>
        <p:txBody>
          <a:bodyPr>
            <a:normAutofit fontScale="85000" lnSpcReduction="20000"/>
          </a:bodyPr>
          <a:lstStyle/>
          <a:p>
            <a:fld id="{C7B5C7C0-3CB5-4761-B0B2-B798D6696D71}" type="slidenum">
              <a:rPr lang="el-GR" smtClean="0"/>
              <a:pPr/>
              <a:t>24</a:t>
            </a:fld>
            <a:endParaRPr lang="el-GR"/>
          </a:p>
        </p:txBody>
      </p:sp>
    </p:spTree>
    <p:extLst>
      <p:ext uri="{BB962C8B-B14F-4D97-AF65-F5344CB8AC3E}">
        <p14:creationId xmlns:p14="http://schemas.microsoft.com/office/powerpoint/2010/main" val="3534814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5 - Ορθογώνιο"/>
          <p:cNvSpPr>
            <a:spLocks noChangeArrowheads="1"/>
          </p:cNvSpPr>
          <p:nvPr/>
        </p:nvSpPr>
        <p:spPr bwMode="auto">
          <a:xfrm>
            <a:off x="-381000" y="914400"/>
            <a:ext cx="101346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90000"/>
              </a:lnSpc>
              <a:spcAft>
                <a:spcPct val="20000"/>
              </a:spcAft>
            </a:pPr>
            <a:r>
              <a:rPr lang="el-GR"/>
              <a:t> </a:t>
            </a:r>
            <a:endParaRPr lang="el-GR" sz="2200" i="1"/>
          </a:p>
          <a:p>
            <a:pPr algn="just">
              <a:lnSpc>
                <a:spcPct val="90000"/>
              </a:lnSpc>
              <a:spcAft>
                <a:spcPct val="20000"/>
              </a:spcAft>
            </a:pPr>
            <a:endParaRPr lang="el-GR" i="1"/>
          </a:p>
          <a:p>
            <a:pPr algn="just">
              <a:lnSpc>
                <a:spcPct val="90000"/>
              </a:lnSpc>
              <a:spcAft>
                <a:spcPct val="20000"/>
              </a:spcAft>
            </a:pPr>
            <a:endParaRPr lang="el-GR" i="1"/>
          </a:p>
          <a:p>
            <a:pPr algn="just">
              <a:lnSpc>
                <a:spcPct val="90000"/>
              </a:lnSpc>
              <a:spcAft>
                <a:spcPct val="20000"/>
              </a:spcAft>
            </a:pPr>
            <a:endParaRPr lang="el-GR" i="1"/>
          </a:p>
          <a:p>
            <a:pPr algn="just">
              <a:lnSpc>
                <a:spcPct val="90000"/>
              </a:lnSpc>
              <a:spcAft>
                <a:spcPct val="20000"/>
              </a:spcAft>
            </a:pPr>
            <a:endParaRPr lang="el-GR" i="1"/>
          </a:p>
          <a:p>
            <a:pPr algn="just">
              <a:lnSpc>
                <a:spcPct val="90000"/>
              </a:lnSpc>
              <a:spcAft>
                <a:spcPct val="20000"/>
              </a:spcAft>
            </a:pPr>
            <a:endParaRPr lang="el-GR" i="1"/>
          </a:p>
          <a:p>
            <a:pPr algn="just">
              <a:lnSpc>
                <a:spcPct val="90000"/>
              </a:lnSpc>
              <a:spcAft>
                <a:spcPct val="20000"/>
              </a:spcAft>
            </a:pPr>
            <a:endParaRPr lang="el-GR"/>
          </a:p>
        </p:txBody>
      </p:sp>
      <p:sp>
        <p:nvSpPr>
          <p:cNvPr id="8" name="2 - Θέση περιεχομένου"/>
          <p:cNvSpPr txBox="1">
            <a:spLocks/>
          </p:cNvSpPr>
          <p:nvPr/>
        </p:nvSpPr>
        <p:spPr bwMode="auto">
          <a:xfrm>
            <a:off x="304800" y="1676400"/>
            <a:ext cx="8534400" cy="4876800"/>
          </a:xfrm>
          <a:prstGeom prst="rect">
            <a:avLst/>
          </a:prstGeom>
          <a:noFill/>
          <a:ln w="9525">
            <a:noFill/>
            <a:miter lim="800000"/>
            <a:headEnd/>
            <a:tailEnd/>
          </a:ln>
        </p:spPr>
        <p:txBody>
          <a:bodyPr/>
          <a:lstStyle/>
          <a:p>
            <a:pPr marL="342900" indent="-342900" algn="just">
              <a:spcBef>
                <a:spcPct val="20000"/>
              </a:spcBef>
              <a:defRPr/>
            </a:pPr>
            <a:r>
              <a:rPr lang="el-GR" sz="2400" b="1" i="1" dirty="0">
                <a:solidFill>
                  <a:srgbClr val="5F5F5F"/>
                </a:solidFill>
              </a:rPr>
              <a:t>Ο ευρύτερα χρησιμοποιημένος μέχρι σήμερα ορισμός της προσωπικής ανάρρωσης διατυπώνεται ως εξής: </a:t>
            </a:r>
            <a:endParaRPr lang="el-GR" sz="2400" b="1" i="1" dirty="0">
              <a:solidFill>
                <a:srgbClr val="5F5F5F"/>
              </a:solidFill>
              <a:latin typeface="Constantia" pitchFamily="18" charset="0"/>
            </a:endParaRPr>
          </a:p>
          <a:p>
            <a:pPr marL="342900" indent="-342900" algn="just">
              <a:spcBef>
                <a:spcPct val="20000"/>
              </a:spcBef>
              <a:defRPr/>
            </a:pPr>
            <a:endParaRPr lang="el-GR" sz="2400" b="1" kern="0" dirty="0">
              <a:effectLst>
                <a:outerShdw blurRad="38100" dist="38100" dir="2700000" algn="tl">
                  <a:srgbClr val="000000">
                    <a:alpha val="43137"/>
                  </a:srgbClr>
                </a:outerShdw>
              </a:effectLst>
              <a:latin typeface="Calibri" pitchFamily="34" charset="0"/>
            </a:endParaRPr>
          </a:p>
          <a:p>
            <a:pPr marL="342900" indent="-342900" algn="just">
              <a:spcBef>
                <a:spcPct val="20000"/>
              </a:spcBef>
              <a:buFontTx/>
              <a:buChar char="•"/>
              <a:defRPr/>
            </a:pPr>
            <a:r>
              <a:rPr lang="el-GR" sz="2400" kern="0" dirty="0">
                <a:effectLst>
                  <a:outerShdw blurRad="38100" dist="38100" dir="2700000" algn="tl">
                    <a:srgbClr val="000000">
                      <a:alpha val="43137"/>
                    </a:srgbClr>
                  </a:outerShdw>
                </a:effectLst>
                <a:latin typeface="+mn-lt"/>
              </a:rPr>
              <a:t>Πρόκειται για μια βαθειά προσωπική, μοναδική διαδικασία αλλαγής των στάσεων, αξιών, συναισθημάτων, στόχων, δεξιοτήτων και ρόλων. Είναι ένας τρόπος ζωής ικανοποιητικής, ελπιδοφόρας, χρήσιμης, ακόμη και με τους περιορισμούς που προκλήθηκαν από τη νόσο. Περιλαμβάνει την ανάπτυξη νέου νοήματος και σκοπού στη ζωή ενός ατόμου, καθώς αυτό αναπτύσσεται πέρα από τις καταστροφικές επιπτώσεις της ψυχικής διαταραχής. </a:t>
            </a:r>
          </a:p>
          <a:p>
            <a:pPr marL="342900" indent="-342900" algn="r">
              <a:spcBef>
                <a:spcPct val="20000"/>
              </a:spcBef>
              <a:defRPr/>
            </a:pPr>
            <a:r>
              <a:rPr lang="en-US" sz="1600" i="1" kern="0" dirty="0"/>
              <a:t>Anthony</a:t>
            </a:r>
            <a:r>
              <a:rPr lang="el-GR" sz="1600" i="1" kern="0" dirty="0"/>
              <a:t>, 1993</a:t>
            </a:r>
          </a:p>
        </p:txBody>
      </p:sp>
      <p:sp>
        <p:nvSpPr>
          <p:cNvPr id="9" name="4 - Ορθογώνιο"/>
          <p:cNvSpPr>
            <a:spLocks noChangeArrowheads="1"/>
          </p:cNvSpPr>
          <p:nvPr/>
        </p:nvSpPr>
        <p:spPr bwMode="auto">
          <a:xfrm>
            <a:off x="304800" y="228600"/>
            <a:ext cx="8534400" cy="646113"/>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a:spAutoFit/>
          </a:bodyPr>
          <a:lstStyle/>
          <a:p>
            <a:pPr algn="ctr" eaLnBrk="1" hangingPunct="1">
              <a:defRPr/>
            </a:pPr>
            <a:r>
              <a:rPr lang="el-GR" sz="3600" b="1" dirty="0">
                <a:solidFill>
                  <a:schemeClr val="bg1"/>
                </a:solidFill>
                <a:effectLst>
                  <a:outerShdw blurRad="38100" dist="38100" dir="2700000" algn="tl">
                    <a:srgbClr val="000000">
                      <a:alpha val="43137"/>
                    </a:srgbClr>
                  </a:outerShdw>
                </a:effectLst>
                <a:latin typeface="+mn-lt"/>
              </a:rPr>
              <a:t>Ορισμοί</a:t>
            </a:r>
          </a:p>
        </p:txBody>
      </p:sp>
      <p:sp>
        <p:nvSpPr>
          <p:cNvPr id="2" name="Θέση αριθμού διαφάνειας 1"/>
          <p:cNvSpPr>
            <a:spLocks noGrp="1"/>
          </p:cNvSpPr>
          <p:nvPr>
            <p:ph type="sldNum" sz="quarter" idx="12"/>
          </p:nvPr>
        </p:nvSpPr>
        <p:spPr/>
        <p:txBody>
          <a:bodyPr>
            <a:normAutofit fontScale="85000" lnSpcReduction="20000"/>
          </a:bodyPr>
          <a:lstStyle/>
          <a:p>
            <a:fld id="{C7B5C7C0-3CB5-4761-B0B2-B798D6696D71}" type="slidenum">
              <a:rPr lang="el-GR" smtClean="0"/>
              <a:pPr/>
              <a:t>3</a:t>
            </a:fld>
            <a:endParaRPr lang="el-GR"/>
          </a:p>
        </p:txBody>
      </p:sp>
    </p:spTree>
    <p:extLst>
      <p:ext uri="{BB962C8B-B14F-4D97-AF65-F5344CB8AC3E}">
        <p14:creationId xmlns:p14="http://schemas.microsoft.com/office/powerpoint/2010/main" val="508383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4 - Ορθογώνιο"/>
          <p:cNvSpPr>
            <a:spLocks noChangeArrowheads="1"/>
          </p:cNvSpPr>
          <p:nvPr/>
        </p:nvSpPr>
        <p:spPr bwMode="auto">
          <a:xfrm>
            <a:off x="685800" y="381000"/>
            <a:ext cx="8077200" cy="1923604"/>
          </a:xfrm>
          <a:prstGeom prst="rect">
            <a:avLst/>
          </a:prstGeom>
          <a:noFill/>
          <a:ln w="9525">
            <a:noFill/>
            <a:miter lim="800000"/>
            <a:headEnd/>
            <a:tailEnd/>
          </a:ln>
        </p:spPr>
        <p:txBody>
          <a:bodyPr>
            <a:spAutoFit/>
          </a:bodyPr>
          <a:lstStyle/>
          <a:p>
            <a:pPr algn="ctr" eaLnBrk="1" hangingPunct="1">
              <a:spcBef>
                <a:spcPts val="600"/>
              </a:spcBef>
              <a:defRPr/>
            </a:pPr>
            <a:r>
              <a:rPr lang="el-GR" sz="3200" b="1" dirty="0">
                <a:solidFill>
                  <a:srgbClr val="5F5F5F"/>
                </a:solidFill>
                <a:latin typeface="+mn-lt"/>
              </a:rPr>
              <a:t> </a:t>
            </a:r>
            <a:endParaRPr lang="el-GR" sz="3200" b="1" i="1" dirty="0">
              <a:solidFill>
                <a:srgbClr val="5F5F5F"/>
              </a:solidFill>
              <a:latin typeface="+mn-lt"/>
            </a:endParaRPr>
          </a:p>
          <a:p>
            <a:pPr algn="ctr" eaLnBrk="1" hangingPunct="1">
              <a:spcBef>
                <a:spcPts val="600"/>
              </a:spcBef>
              <a:defRPr/>
            </a:pPr>
            <a:endParaRPr lang="el-GR" sz="2400" dirty="0" smtClean="0">
              <a:solidFill>
                <a:srgbClr val="336600"/>
              </a:solidFill>
            </a:endParaRPr>
          </a:p>
          <a:p>
            <a:pPr algn="ctr" eaLnBrk="1" hangingPunct="1">
              <a:spcBef>
                <a:spcPts val="600"/>
              </a:spcBef>
              <a:defRPr/>
            </a:pPr>
            <a:endParaRPr lang="el-GR" sz="2400" dirty="0">
              <a:solidFill>
                <a:srgbClr val="336600"/>
              </a:solidFill>
            </a:endParaRPr>
          </a:p>
          <a:p>
            <a:pPr algn="ctr" eaLnBrk="1" hangingPunct="1">
              <a:spcBef>
                <a:spcPts val="600"/>
              </a:spcBef>
              <a:defRPr/>
            </a:pPr>
            <a:r>
              <a:rPr lang="el-GR" sz="2400" dirty="0" smtClean="0">
                <a:solidFill>
                  <a:srgbClr val="336600"/>
                </a:solidFill>
              </a:rPr>
              <a:t>Η </a:t>
            </a:r>
            <a:r>
              <a:rPr lang="en-US" sz="2400" dirty="0">
                <a:solidFill>
                  <a:srgbClr val="336600"/>
                </a:solidFill>
              </a:rPr>
              <a:t>P</a:t>
            </a:r>
            <a:r>
              <a:rPr lang="el-GR" sz="2400" dirty="0">
                <a:solidFill>
                  <a:srgbClr val="336600"/>
                </a:solidFill>
              </a:rPr>
              <a:t>.</a:t>
            </a:r>
            <a:r>
              <a:rPr lang="en-US" sz="2400" dirty="0" err="1">
                <a:solidFill>
                  <a:srgbClr val="336600"/>
                </a:solidFill>
              </a:rPr>
              <a:t>Deegan</a:t>
            </a:r>
            <a:r>
              <a:rPr lang="el-GR" sz="2400" dirty="0">
                <a:solidFill>
                  <a:srgbClr val="336600"/>
                </a:solidFill>
              </a:rPr>
              <a:t> λίγα χρόνια νωρίτερα….</a:t>
            </a:r>
            <a:endParaRPr lang="el-GR" sz="2200" b="1" i="1" dirty="0">
              <a:solidFill>
                <a:srgbClr val="5F5F5F"/>
              </a:solidFill>
              <a:latin typeface="Constantia" pitchFamily="18" charset="0"/>
            </a:endParaRPr>
          </a:p>
        </p:txBody>
      </p:sp>
      <p:sp>
        <p:nvSpPr>
          <p:cNvPr id="13315" name="5 - Ορθογώνιο"/>
          <p:cNvSpPr>
            <a:spLocks noChangeArrowheads="1"/>
          </p:cNvSpPr>
          <p:nvPr/>
        </p:nvSpPr>
        <p:spPr bwMode="auto">
          <a:xfrm>
            <a:off x="-381000" y="914400"/>
            <a:ext cx="1013460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a:lnSpc>
                <a:spcPct val="90000"/>
              </a:lnSpc>
              <a:spcAft>
                <a:spcPct val="20000"/>
              </a:spcAft>
            </a:pPr>
            <a:r>
              <a:rPr lang="el-GR"/>
              <a:t> </a:t>
            </a:r>
            <a:endParaRPr lang="el-GR" sz="2200" i="1"/>
          </a:p>
          <a:p>
            <a:pPr algn="just">
              <a:lnSpc>
                <a:spcPct val="90000"/>
              </a:lnSpc>
              <a:spcAft>
                <a:spcPct val="20000"/>
              </a:spcAft>
            </a:pPr>
            <a:endParaRPr lang="el-GR" i="1"/>
          </a:p>
          <a:p>
            <a:pPr algn="just">
              <a:lnSpc>
                <a:spcPct val="90000"/>
              </a:lnSpc>
              <a:spcAft>
                <a:spcPct val="20000"/>
              </a:spcAft>
            </a:pPr>
            <a:endParaRPr lang="el-GR" i="1"/>
          </a:p>
          <a:p>
            <a:pPr algn="just">
              <a:lnSpc>
                <a:spcPct val="90000"/>
              </a:lnSpc>
              <a:spcAft>
                <a:spcPct val="20000"/>
              </a:spcAft>
            </a:pPr>
            <a:endParaRPr lang="el-GR" i="1"/>
          </a:p>
          <a:p>
            <a:pPr algn="just">
              <a:lnSpc>
                <a:spcPct val="90000"/>
              </a:lnSpc>
              <a:spcAft>
                <a:spcPct val="20000"/>
              </a:spcAft>
            </a:pPr>
            <a:endParaRPr lang="el-GR" i="1"/>
          </a:p>
          <a:p>
            <a:pPr algn="just">
              <a:lnSpc>
                <a:spcPct val="90000"/>
              </a:lnSpc>
              <a:spcAft>
                <a:spcPct val="20000"/>
              </a:spcAft>
            </a:pPr>
            <a:endParaRPr lang="el-GR" i="1"/>
          </a:p>
          <a:p>
            <a:pPr algn="just">
              <a:lnSpc>
                <a:spcPct val="90000"/>
              </a:lnSpc>
              <a:spcAft>
                <a:spcPct val="20000"/>
              </a:spcAft>
            </a:pPr>
            <a:endParaRPr lang="el-GR"/>
          </a:p>
        </p:txBody>
      </p:sp>
      <p:sp>
        <p:nvSpPr>
          <p:cNvPr id="14343" name="2 - Θέση περιεχομένου"/>
          <p:cNvSpPr txBox="1">
            <a:spLocks/>
          </p:cNvSpPr>
          <p:nvPr/>
        </p:nvSpPr>
        <p:spPr bwMode="auto">
          <a:xfrm>
            <a:off x="914400" y="1905000"/>
            <a:ext cx="7620000" cy="4648200"/>
          </a:xfrm>
          <a:prstGeom prst="rect">
            <a:avLst/>
          </a:prstGeom>
          <a:noFill/>
          <a:ln w="9525">
            <a:noFill/>
            <a:miter lim="800000"/>
            <a:headEnd/>
            <a:tailEnd/>
          </a:ln>
        </p:spPr>
        <p:txBody>
          <a:bodyPr/>
          <a:lstStyle/>
          <a:p>
            <a:pPr algn="just">
              <a:spcBef>
                <a:spcPts val="600"/>
              </a:spcBef>
              <a:spcAft>
                <a:spcPts val="600"/>
              </a:spcAft>
              <a:defRPr/>
            </a:pPr>
            <a:endParaRPr lang="el-GR" i="1" dirty="0" smtClean="0">
              <a:latin typeface="+mn-lt"/>
              <a:cs typeface="Arial" pitchFamily="34" charset="0"/>
            </a:endParaRPr>
          </a:p>
          <a:p>
            <a:pPr algn="just">
              <a:spcBef>
                <a:spcPts val="600"/>
              </a:spcBef>
              <a:spcAft>
                <a:spcPts val="600"/>
              </a:spcAft>
              <a:defRPr/>
            </a:pPr>
            <a:r>
              <a:rPr lang="el-GR" i="1" dirty="0" smtClean="0">
                <a:latin typeface="+mn-lt"/>
                <a:cs typeface="Arial" pitchFamily="34" charset="0"/>
              </a:rPr>
              <a:t>αναφέρθηκε </a:t>
            </a:r>
            <a:r>
              <a:rPr lang="el-GR" i="1" dirty="0">
                <a:latin typeface="+mn-lt"/>
                <a:cs typeface="Arial" pitchFamily="34" charset="0"/>
              </a:rPr>
              <a:t>για πρώτη φορά στην ανάρρωση:</a:t>
            </a:r>
          </a:p>
          <a:p>
            <a:pPr algn="just">
              <a:spcBef>
                <a:spcPts val="600"/>
              </a:spcBef>
              <a:spcAft>
                <a:spcPts val="600"/>
              </a:spcAft>
              <a:defRPr/>
            </a:pPr>
            <a:r>
              <a:rPr lang="el-GR" sz="2400" i="1" dirty="0">
                <a:latin typeface="+mn-lt"/>
                <a:cs typeface="Arial" pitchFamily="34" charset="0"/>
              </a:rPr>
              <a:t>     «</a:t>
            </a:r>
            <a:r>
              <a:rPr lang="el-GR" sz="2400" dirty="0">
                <a:latin typeface="+mn-lt"/>
                <a:cs typeface="Arial" pitchFamily="34" charset="0"/>
              </a:rPr>
              <a:t>ως ένα ταξίδι και λιγότερο ως προορισμό», τονίζοντας ότι πρόκειται για διαδικασία και όχι απαραίτητα για αποτέλεσμα </a:t>
            </a:r>
          </a:p>
          <a:p>
            <a:pPr algn="just">
              <a:spcBef>
                <a:spcPts val="600"/>
              </a:spcBef>
              <a:spcAft>
                <a:spcPts val="600"/>
              </a:spcAft>
              <a:defRPr/>
            </a:pPr>
            <a:r>
              <a:rPr lang="el-GR" i="1" dirty="0">
                <a:latin typeface="+mn-lt"/>
                <a:cs typeface="Arial" pitchFamily="34" charset="0"/>
              </a:rPr>
              <a:t>και την περιέγραψε με της εξής διατύπωση: </a:t>
            </a:r>
          </a:p>
          <a:p>
            <a:pPr algn="just">
              <a:spcBef>
                <a:spcPts val="600"/>
              </a:spcBef>
              <a:spcAft>
                <a:spcPts val="600"/>
              </a:spcAft>
              <a:defRPr/>
            </a:pPr>
            <a:r>
              <a:rPr lang="el-GR" sz="2400" dirty="0">
                <a:latin typeface="+mn-lt"/>
                <a:cs typeface="Arial" pitchFamily="34" charset="0"/>
              </a:rPr>
              <a:t>    «Η ανάρρωση αναφέρεται στη βιωμένη ή παρούσα εμπειρία πραγματικής ζωής των ατόμων, καθώς δέχονται τη δυσκολία της αναπηρίας και την ξεπερνούν».</a:t>
            </a:r>
          </a:p>
          <a:p>
            <a:pPr algn="r">
              <a:spcBef>
                <a:spcPts val="600"/>
              </a:spcBef>
              <a:spcAft>
                <a:spcPts val="600"/>
              </a:spcAft>
              <a:defRPr/>
            </a:pPr>
            <a:r>
              <a:rPr lang="el-GR" sz="1600" i="1" dirty="0">
                <a:latin typeface="Arial" pitchFamily="34" charset="0"/>
                <a:cs typeface="Arial" pitchFamily="34" charset="0"/>
              </a:rPr>
              <a:t>1988</a:t>
            </a:r>
          </a:p>
        </p:txBody>
      </p:sp>
      <p:sp>
        <p:nvSpPr>
          <p:cNvPr id="8" name="4 - Ορθογώνιο"/>
          <p:cNvSpPr>
            <a:spLocks noChangeArrowheads="1"/>
          </p:cNvSpPr>
          <p:nvPr/>
        </p:nvSpPr>
        <p:spPr bwMode="auto">
          <a:xfrm>
            <a:off x="304800" y="228600"/>
            <a:ext cx="8534400" cy="646113"/>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a:spAutoFit/>
          </a:bodyPr>
          <a:lstStyle/>
          <a:p>
            <a:pPr algn="ctr" eaLnBrk="1" hangingPunct="1">
              <a:defRPr/>
            </a:pPr>
            <a:r>
              <a:rPr lang="el-GR" sz="3600" b="1" dirty="0">
                <a:solidFill>
                  <a:schemeClr val="bg1"/>
                </a:solidFill>
                <a:effectLst>
                  <a:outerShdw blurRad="38100" dist="38100" dir="2700000" algn="tl">
                    <a:srgbClr val="000000">
                      <a:alpha val="43137"/>
                    </a:srgbClr>
                  </a:outerShdw>
                </a:effectLst>
                <a:latin typeface="+mn-lt"/>
              </a:rPr>
              <a:t>Ορισμοί</a:t>
            </a:r>
          </a:p>
        </p:txBody>
      </p:sp>
      <p:sp>
        <p:nvSpPr>
          <p:cNvPr id="2" name="Θέση αριθμού διαφάνειας 1"/>
          <p:cNvSpPr>
            <a:spLocks noGrp="1"/>
          </p:cNvSpPr>
          <p:nvPr>
            <p:ph type="sldNum" sz="quarter" idx="12"/>
          </p:nvPr>
        </p:nvSpPr>
        <p:spPr/>
        <p:txBody>
          <a:bodyPr>
            <a:normAutofit fontScale="85000" lnSpcReduction="20000"/>
          </a:bodyPr>
          <a:lstStyle/>
          <a:p>
            <a:fld id="{C7B5C7C0-3CB5-4761-B0B2-B798D6696D71}" type="slidenum">
              <a:rPr lang="el-GR" smtClean="0"/>
              <a:pPr/>
              <a:t>4</a:t>
            </a:fld>
            <a:endParaRPr lang="el-GR"/>
          </a:p>
        </p:txBody>
      </p:sp>
    </p:spTree>
    <p:extLst>
      <p:ext uri="{BB962C8B-B14F-4D97-AF65-F5344CB8AC3E}">
        <p14:creationId xmlns:p14="http://schemas.microsoft.com/office/powerpoint/2010/main" val="2617527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12648" y="228600"/>
            <a:ext cx="8153400" cy="1040160"/>
          </a:xfrm>
        </p:spPr>
        <p:txBody>
          <a:bodyPr>
            <a:normAutofit fontScale="90000"/>
          </a:bodyPr>
          <a:lstStyle/>
          <a:p>
            <a:r>
              <a:rPr lang="el-GR" sz="2800" b="1" dirty="0">
                <a:solidFill>
                  <a:srgbClr val="860000"/>
                </a:solidFill>
              </a:rPr>
              <a:t>Τα κινήματα και οι οργανώσεις</a:t>
            </a:r>
            <a:br>
              <a:rPr lang="el-GR" sz="2800" b="1" dirty="0">
                <a:solidFill>
                  <a:srgbClr val="860000"/>
                </a:solidFill>
              </a:rPr>
            </a:br>
            <a:r>
              <a:rPr lang="el-GR" sz="2800" b="1" dirty="0">
                <a:solidFill>
                  <a:srgbClr val="860000"/>
                </a:solidFill>
              </a:rPr>
              <a:t>των ατόμων με διάγνωση ψυχικής διαταραχής δημιουργήθηκαν μέσα από</a:t>
            </a:r>
            <a:endParaRPr lang="el-GR" sz="2800" dirty="0"/>
          </a:p>
        </p:txBody>
      </p:sp>
      <p:sp>
        <p:nvSpPr>
          <p:cNvPr id="3" name="Θέση περιεχομένου 2"/>
          <p:cNvSpPr>
            <a:spLocks noGrp="1"/>
          </p:cNvSpPr>
          <p:nvPr>
            <p:ph sz="quarter" idx="1"/>
          </p:nvPr>
        </p:nvSpPr>
        <p:spPr>
          <a:xfrm>
            <a:off x="0" y="1556792"/>
            <a:ext cx="8766048" cy="4539208"/>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marL="441325" indent="-349250">
              <a:spcBef>
                <a:spcPct val="15000"/>
              </a:spcBef>
              <a:spcAft>
                <a:spcPct val="15000"/>
              </a:spcAft>
              <a:buFont typeface="Wingdings" pitchFamily="2" charset="2"/>
              <a:buChar char="§"/>
              <a:defRPr/>
            </a:pPr>
            <a:endParaRPr lang="el-GR" sz="3200" dirty="0" smtClean="0">
              <a:solidFill>
                <a:srgbClr val="422C16"/>
              </a:solidFill>
            </a:endParaRPr>
          </a:p>
          <a:p>
            <a:pPr marL="549275" indent="-457200">
              <a:spcBef>
                <a:spcPct val="15000"/>
              </a:spcBef>
              <a:spcAft>
                <a:spcPct val="15000"/>
              </a:spcAft>
              <a:defRPr/>
            </a:pPr>
            <a:r>
              <a:rPr lang="el-GR" sz="3200" dirty="0" smtClean="0">
                <a:solidFill>
                  <a:srgbClr val="422C16"/>
                </a:solidFill>
              </a:rPr>
              <a:t>Έννοια </a:t>
            </a:r>
            <a:r>
              <a:rPr lang="el-GR" sz="3200" dirty="0">
                <a:solidFill>
                  <a:srgbClr val="422C16"/>
                </a:solidFill>
              </a:rPr>
              <a:t>και ομάδες </a:t>
            </a:r>
            <a:r>
              <a:rPr lang="el-GR" sz="3200" dirty="0" smtClean="0">
                <a:solidFill>
                  <a:srgbClr val="422C16"/>
                </a:solidFill>
              </a:rPr>
              <a:t>αυτοβοήθειας</a:t>
            </a:r>
          </a:p>
          <a:p>
            <a:pPr marL="549275" indent="-457200">
              <a:spcBef>
                <a:spcPct val="15000"/>
              </a:spcBef>
              <a:spcAft>
                <a:spcPct val="15000"/>
              </a:spcAft>
              <a:defRPr/>
            </a:pPr>
            <a:r>
              <a:rPr lang="el-GR" sz="3200" i="1" dirty="0" smtClean="0">
                <a:solidFill>
                  <a:srgbClr val="422C16"/>
                </a:solidFill>
              </a:rPr>
              <a:t>Κινητοποίηση </a:t>
            </a:r>
            <a:r>
              <a:rPr lang="el-GR" sz="3200" i="1" dirty="0">
                <a:solidFill>
                  <a:srgbClr val="422C16"/>
                </a:solidFill>
              </a:rPr>
              <a:t>του ανθρώπινου δυναμικού για την επίλυση κάποιου </a:t>
            </a:r>
            <a:r>
              <a:rPr lang="el-GR" sz="3200" i="1" dirty="0" smtClean="0">
                <a:solidFill>
                  <a:srgbClr val="422C16"/>
                </a:solidFill>
              </a:rPr>
              <a:t>προβλήματος</a:t>
            </a:r>
          </a:p>
          <a:p>
            <a:pPr marL="549275" indent="-457200">
              <a:spcBef>
                <a:spcPct val="15000"/>
              </a:spcBef>
              <a:spcAft>
                <a:spcPct val="15000"/>
              </a:spcAft>
              <a:defRPr/>
            </a:pPr>
            <a:r>
              <a:rPr lang="el-GR" sz="3200" i="1" dirty="0" smtClean="0">
                <a:solidFill>
                  <a:srgbClr val="422C16"/>
                </a:solidFill>
              </a:rPr>
              <a:t>Συσπειρώσεις </a:t>
            </a:r>
            <a:r>
              <a:rPr lang="el-GR" sz="3200" i="1" dirty="0">
                <a:solidFill>
                  <a:srgbClr val="422C16"/>
                </a:solidFill>
              </a:rPr>
              <a:t>ατόμων με κοινό πρόβλημα για αλληλοϋποστήριξη              και ενδυνάμωση </a:t>
            </a:r>
          </a:p>
          <a:p>
            <a:pPr marL="549275" indent="-457200">
              <a:spcBef>
                <a:spcPct val="15000"/>
              </a:spcBef>
              <a:spcAft>
                <a:spcPct val="15000"/>
              </a:spcAft>
              <a:defRPr/>
            </a:pPr>
            <a:r>
              <a:rPr lang="el-GR" sz="3200" dirty="0">
                <a:solidFill>
                  <a:srgbClr val="422C16"/>
                </a:solidFill>
              </a:rPr>
              <a:t>Ευρύτερα κοινωνικά κινήματα </a:t>
            </a:r>
            <a:r>
              <a:rPr lang="en-US" sz="3200" dirty="0">
                <a:solidFill>
                  <a:srgbClr val="422C16"/>
                </a:solidFill>
              </a:rPr>
              <a:t>‘</a:t>
            </a:r>
            <a:r>
              <a:rPr lang="el-GR" sz="3200" dirty="0">
                <a:solidFill>
                  <a:srgbClr val="422C16"/>
                </a:solidFill>
              </a:rPr>
              <a:t>60,</a:t>
            </a:r>
            <a:r>
              <a:rPr lang="en-US" sz="3200" dirty="0">
                <a:solidFill>
                  <a:srgbClr val="422C16"/>
                </a:solidFill>
              </a:rPr>
              <a:t>‘</a:t>
            </a:r>
            <a:r>
              <a:rPr lang="el-GR" sz="3200" dirty="0">
                <a:solidFill>
                  <a:srgbClr val="422C16"/>
                </a:solidFill>
              </a:rPr>
              <a:t>70</a:t>
            </a:r>
          </a:p>
          <a:p>
            <a:pPr marL="549275" indent="-457200">
              <a:spcBef>
                <a:spcPct val="15000"/>
              </a:spcBef>
              <a:spcAft>
                <a:spcPct val="15000"/>
              </a:spcAft>
              <a:defRPr/>
            </a:pPr>
            <a:r>
              <a:rPr lang="el-GR" sz="3200" dirty="0">
                <a:solidFill>
                  <a:srgbClr val="422C16"/>
                </a:solidFill>
              </a:rPr>
              <a:t>Κακές συνθήκες διαβίωσης στα άσυλα</a:t>
            </a:r>
          </a:p>
          <a:p>
            <a:pPr marL="549275" indent="-457200">
              <a:spcBef>
                <a:spcPct val="15000"/>
              </a:spcBef>
              <a:spcAft>
                <a:spcPct val="15000"/>
              </a:spcAft>
              <a:defRPr/>
            </a:pPr>
            <a:r>
              <a:rPr lang="el-GR" sz="3200" dirty="0">
                <a:solidFill>
                  <a:srgbClr val="422C16"/>
                </a:solidFill>
              </a:rPr>
              <a:t>Κίνημα </a:t>
            </a:r>
            <a:r>
              <a:rPr lang="el-GR" sz="3200" dirty="0" err="1">
                <a:solidFill>
                  <a:srgbClr val="422C16"/>
                </a:solidFill>
              </a:rPr>
              <a:t>αποασυλοποίησης</a:t>
            </a:r>
            <a:r>
              <a:rPr lang="el-GR" sz="3200" dirty="0">
                <a:solidFill>
                  <a:srgbClr val="422C16"/>
                </a:solidFill>
              </a:rPr>
              <a:t> και ψυχοκοινωνικής αποκατάστασης</a:t>
            </a:r>
          </a:p>
          <a:p>
            <a:pPr marL="549275" indent="-457200">
              <a:spcBef>
                <a:spcPct val="15000"/>
              </a:spcBef>
              <a:spcAft>
                <a:spcPct val="15000"/>
              </a:spcAft>
              <a:defRPr/>
            </a:pPr>
            <a:r>
              <a:rPr lang="el-GR" sz="3200" dirty="0" err="1">
                <a:solidFill>
                  <a:srgbClr val="422C16"/>
                </a:solidFill>
              </a:rPr>
              <a:t>Βιοψυχοκοινωνικό</a:t>
            </a:r>
            <a:r>
              <a:rPr lang="el-GR" sz="3200" dirty="0">
                <a:solidFill>
                  <a:srgbClr val="422C16"/>
                </a:solidFill>
              </a:rPr>
              <a:t> μοντέλο</a:t>
            </a:r>
          </a:p>
          <a:p>
            <a:pPr marL="549275" indent="-457200">
              <a:spcBef>
                <a:spcPct val="15000"/>
              </a:spcBef>
              <a:spcAft>
                <a:spcPct val="15000"/>
              </a:spcAft>
              <a:defRPr/>
            </a:pPr>
            <a:r>
              <a:rPr lang="el-GR" sz="3200" dirty="0">
                <a:solidFill>
                  <a:srgbClr val="422C16"/>
                </a:solidFill>
              </a:rPr>
              <a:t>Αρχές καταναλωτισμού</a:t>
            </a:r>
          </a:p>
          <a:p>
            <a:pPr marL="549275" indent="-457200">
              <a:spcBef>
                <a:spcPct val="15000"/>
              </a:spcBef>
              <a:spcAft>
                <a:spcPct val="15000"/>
              </a:spcAft>
              <a:defRPr/>
            </a:pPr>
            <a:r>
              <a:rPr lang="el-GR" sz="3200" dirty="0">
                <a:solidFill>
                  <a:srgbClr val="422C16"/>
                </a:solidFill>
              </a:rPr>
              <a:t>Ανάδειξη της </a:t>
            </a:r>
            <a:r>
              <a:rPr lang="el-GR" sz="3200" dirty="0" err="1">
                <a:solidFill>
                  <a:srgbClr val="422C16"/>
                </a:solidFill>
              </a:rPr>
              <a:t>αντιψυχιατρικής</a:t>
            </a:r>
            <a:r>
              <a:rPr lang="el-GR" sz="3200" dirty="0">
                <a:solidFill>
                  <a:srgbClr val="422C16"/>
                </a:solidFill>
              </a:rPr>
              <a:t> </a:t>
            </a:r>
          </a:p>
          <a:p>
            <a:endParaRPr lang="el-GR"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C7B5C7C0-3CB5-4761-B0B2-B798D6696D71}" type="slidenum">
              <a:rPr lang="el-GR" smtClean="0"/>
              <a:pPr/>
              <a:t>5</a:t>
            </a:fld>
            <a:endParaRPr lang="el-GR"/>
          </a:p>
        </p:txBody>
      </p:sp>
    </p:spTree>
    <p:extLst>
      <p:ext uri="{BB962C8B-B14F-4D97-AF65-F5344CB8AC3E}">
        <p14:creationId xmlns:p14="http://schemas.microsoft.com/office/powerpoint/2010/main" val="2027264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0" y="0"/>
            <a:ext cx="9144000" cy="990600"/>
          </a:xfrm>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pPr>
              <a:lnSpc>
                <a:spcPct val="90000"/>
              </a:lnSpc>
              <a:spcBef>
                <a:spcPct val="20000"/>
              </a:spcBef>
              <a:spcAft>
                <a:spcPct val="20000"/>
              </a:spcAft>
              <a:defRPr/>
            </a:pPr>
            <a:r>
              <a:rPr lang="el-GR" sz="3200" b="1" dirty="0" smtClean="0">
                <a:solidFill>
                  <a:srgbClr val="073E45"/>
                </a:solidFill>
                <a:effectLst>
                  <a:outerShdw blurRad="38100" dist="38100" dir="2700000" algn="tl">
                    <a:srgbClr val="C0C0C0"/>
                  </a:outerShdw>
                </a:effectLst>
              </a:rPr>
              <a:t/>
            </a:r>
            <a:br>
              <a:rPr lang="el-GR" sz="3200" b="1" dirty="0" smtClean="0">
                <a:solidFill>
                  <a:srgbClr val="073E45"/>
                </a:solidFill>
                <a:effectLst>
                  <a:outerShdw blurRad="38100" dist="38100" dir="2700000" algn="tl">
                    <a:srgbClr val="C0C0C0"/>
                  </a:outerShdw>
                </a:effectLst>
              </a:rPr>
            </a:br>
            <a:r>
              <a:rPr lang="el-GR" sz="3200" b="1" dirty="0">
                <a:solidFill>
                  <a:srgbClr val="073E45"/>
                </a:solidFill>
                <a:effectLst>
                  <a:outerShdw blurRad="38100" dist="38100" dir="2700000" algn="tl">
                    <a:srgbClr val="C0C0C0"/>
                  </a:outerShdw>
                </a:effectLst>
              </a:rPr>
              <a:t/>
            </a:r>
            <a:br>
              <a:rPr lang="el-GR" sz="3200" b="1" dirty="0">
                <a:solidFill>
                  <a:srgbClr val="073E45"/>
                </a:solidFill>
                <a:effectLst>
                  <a:outerShdw blurRad="38100" dist="38100" dir="2700000" algn="tl">
                    <a:srgbClr val="C0C0C0"/>
                  </a:outerShdw>
                </a:effectLst>
              </a:rPr>
            </a:br>
            <a:r>
              <a:rPr lang="el-GR" sz="3200" b="1" dirty="0" smtClean="0">
                <a:solidFill>
                  <a:srgbClr val="073E45"/>
                </a:solidFill>
                <a:effectLst>
                  <a:outerShdw blurRad="38100" dist="38100" dir="2700000" algn="tl">
                    <a:srgbClr val="C0C0C0"/>
                  </a:outerShdw>
                </a:effectLst>
              </a:rPr>
              <a:t/>
            </a:r>
            <a:br>
              <a:rPr lang="el-GR" sz="3200" b="1" dirty="0" smtClean="0">
                <a:solidFill>
                  <a:srgbClr val="073E45"/>
                </a:solidFill>
                <a:effectLst>
                  <a:outerShdw blurRad="38100" dist="38100" dir="2700000" algn="tl">
                    <a:srgbClr val="C0C0C0"/>
                  </a:outerShdw>
                </a:effectLst>
              </a:rPr>
            </a:br>
            <a:r>
              <a:rPr lang="el-GR" sz="3200" b="1" dirty="0">
                <a:solidFill>
                  <a:srgbClr val="073E45"/>
                </a:solidFill>
                <a:effectLst>
                  <a:outerShdw blurRad="38100" dist="38100" dir="2700000" algn="tl">
                    <a:srgbClr val="C0C0C0"/>
                  </a:outerShdw>
                </a:effectLst>
              </a:rPr>
              <a:t/>
            </a:r>
            <a:br>
              <a:rPr lang="el-GR" sz="3200" b="1" dirty="0">
                <a:solidFill>
                  <a:srgbClr val="073E45"/>
                </a:solidFill>
                <a:effectLst>
                  <a:outerShdw blurRad="38100" dist="38100" dir="2700000" algn="tl">
                    <a:srgbClr val="C0C0C0"/>
                  </a:outerShdw>
                </a:effectLst>
              </a:rPr>
            </a:br>
            <a:r>
              <a:rPr lang="el-GR" sz="3200" b="1" dirty="0" smtClean="0">
                <a:solidFill>
                  <a:srgbClr val="073E45"/>
                </a:solidFill>
                <a:effectLst>
                  <a:outerShdw blurRad="38100" dist="38100" dir="2700000" algn="tl">
                    <a:srgbClr val="C0C0C0"/>
                  </a:outerShdw>
                </a:effectLst>
              </a:rPr>
              <a:t>Διαστάσεις της Ανάρρωσης  </a:t>
            </a:r>
            <a:br>
              <a:rPr lang="el-GR" sz="3200" b="1" dirty="0" smtClean="0">
                <a:solidFill>
                  <a:srgbClr val="073E45"/>
                </a:solidFill>
                <a:effectLst>
                  <a:outerShdw blurRad="38100" dist="38100" dir="2700000" algn="tl">
                    <a:srgbClr val="C0C0C0"/>
                  </a:outerShdw>
                </a:effectLst>
              </a:rPr>
            </a:br>
            <a:r>
              <a:rPr lang="el-GR" sz="3200" b="1" dirty="0" smtClean="0">
                <a:solidFill>
                  <a:srgbClr val="073E45"/>
                </a:solidFill>
                <a:effectLst>
                  <a:outerShdw blurRad="38100" dist="38100" dir="2700000" algn="tl">
                    <a:srgbClr val="C0C0C0"/>
                  </a:outerShdw>
                </a:effectLst>
              </a:rPr>
              <a:t/>
            </a:r>
            <a:br>
              <a:rPr lang="el-GR" sz="3200" b="1" dirty="0" smtClean="0">
                <a:solidFill>
                  <a:srgbClr val="073E45"/>
                </a:solidFill>
                <a:effectLst>
                  <a:outerShdw blurRad="38100" dist="38100" dir="2700000" algn="tl">
                    <a:srgbClr val="C0C0C0"/>
                  </a:outerShdw>
                </a:effectLst>
              </a:rPr>
            </a:br>
            <a:r>
              <a:rPr lang="el-GR" sz="3200" b="1" dirty="0">
                <a:solidFill>
                  <a:srgbClr val="073E45"/>
                </a:solidFill>
                <a:effectLst>
                  <a:outerShdw blurRad="38100" dist="38100" dir="2700000" algn="tl">
                    <a:srgbClr val="C0C0C0"/>
                  </a:outerShdw>
                </a:effectLst>
              </a:rPr>
              <a:t/>
            </a:r>
            <a:br>
              <a:rPr lang="el-GR" sz="3200" b="1" dirty="0">
                <a:solidFill>
                  <a:srgbClr val="073E45"/>
                </a:solidFill>
                <a:effectLst>
                  <a:outerShdw blurRad="38100" dist="38100" dir="2700000" algn="tl">
                    <a:srgbClr val="C0C0C0"/>
                  </a:outerShdw>
                </a:effectLst>
              </a:rPr>
            </a:br>
            <a:r>
              <a:rPr lang="el-GR" sz="2400" b="1" dirty="0" smtClean="0">
                <a:solidFill>
                  <a:srgbClr val="073E45"/>
                </a:solidFill>
                <a:effectLst>
                  <a:outerShdw blurRad="38100" dist="38100" dir="2700000" algn="tl">
                    <a:srgbClr val="C0C0C0"/>
                  </a:outerShdw>
                </a:effectLst>
              </a:rPr>
              <a:t>- Ενοποιητικό μοντέλο </a:t>
            </a:r>
            <a:r>
              <a:rPr lang="en-US" sz="2400" b="1" dirty="0" smtClean="0">
                <a:solidFill>
                  <a:srgbClr val="073E45"/>
                </a:solidFill>
                <a:effectLst>
                  <a:outerShdw blurRad="38100" dist="38100" dir="2700000" algn="tl">
                    <a:srgbClr val="C0C0C0"/>
                  </a:outerShdw>
                </a:effectLst>
              </a:rPr>
              <a:t>Whitley</a:t>
            </a:r>
            <a:r>
              <a:rPr lang="el-GR" sz="2400" b="1" dirty="0" smtClean="0">
                <a:solidFill>
                  <a:srgbClr val="073E45"/>
                </a:solidFill>
                <a:effectLst>
                  <a:outerShdw blurRad="38100" dist="38100" dir="2700000" algn="tl">
                    <a:srgbClr val="C0C0C0"/>
                  </a:outerShdw>
                </a:effectLst>
              </a:rPr>
              <a:t> &amp; </a:t>
            </a:r>
            <a:r>
              <a:rPr lang="en-US" sz="2400" b="1" dirty="0" smtClean="0">
                <a:solidFill>
                  <a:srgbClr val="084750"/>
                </a:solidFill>
                <a:effectLst>
                  <a:outerShdw blurRad="38100" dist="38100" dir="2700000" algn="tl">
                    <a:srgbClr val="C0C0C0"/>
                  </a:outerShdw>
                </a:effectLst>
              </a:rPr>
              <a:t>Drake</a:t>
            </a:r>
            <a:r>
              <a:rPr lang="el-GR" sz="2400" b="1" dirty="0" smtClean="0">
                <a:solidFill>
                  <a:srgbClr val="084750"/>
                </a:solidFill>
                <a:effectLst>
                  <a:outerShdw blurRad="38100" dist="38100" dir="2700000" algn="tl">
                    <a:srgbClr val="C0C0C0"/>
                  </a:outerShdw>
                </a:effectLst>
              </a:rPr>
              <a:t> -</a:t>
            </a:r>
          </a:p>
        </p:txBody>
      </p:sp>
      <p:sp>
        <p:nvSpPr>
          <p:cNvPr id="4" name="3 - Ορθογώνιο"/>
          <p:cNvSpPr/>
          <p:nvPr/>
        </p:nvSpPr>
        <p:spPr>
          <a:xfrm>
            <a:off x="533400" y="2057400"/>
            <a:ext cx="8077200" cy="4800600"/>
          </a:xfrm>
          <a:prstGeom prst="rect">
            <a:avLst/>
          </a:prstGeom>
          <a:blipFill dpi="0" rotWithShape="1">
            <a:blip r:embed="rId2" cstate="print">
              <a:alphaModFix amt="50000"/>
            </a:blip>
            <a:srcRect/>
            <a:tile tx="0" ty="0" sx="100000" sy="100000" flip="none" algn="tl"/>
          </a:blipFill>
        </p:spPr>
        <p:txBody>
          <a:bodyPr>
            <a:spAutoFit/>
          </a:bodyPr>
          <a:lstStyle/>
          <a:p>
            <a:pPr marL="365125" indent="-365125">
              <a:lnSpc>
                <a:spcPct val="90000"/>
              </a:lnSpc>
              <a:spcBef>
                <a:spcPct val="20000"/>
              </a:spcBef>
              <a:spcAft>
                <a:spcPct val="20000"/>
              </a:spcAft>
              <a:buClr>
                <a:srgbClr val="000000"/>
              </a:buClr>
              <a:buFont typeface="Arial" pitchFamily="34" charset="0"/>
              <a:buChar char="•"/>
              <a:defRPr/>
            </a:pPr>
            <a:r>
              <a:rPr lang="el-GR" sz="2400" b="1" u="sng" dirty="0">
                <a:solidFill>
                  <a:srgbClr val="073E45"/>
                </a:solidFill>
              </a:rPr>
              <a:t>κλινική ανάρρωση</a:t>
            </a:r>
            <a:r>
              <a:rPr lang="el-GR" sz="2400" u="sng" dirty="0">
                <a:solidFill>
                  <a:srgbClr val="073E45"/>
                </a:solidFill>
              </a:rPr>
              <a:t> </a:t>
            </a:r>
            <a:r>
              <a:rPr lang="el-GR" dirty="0">
                <a:solidFill>
                  <a:srgbClr val="073E45"/>
                </a:solidFill>
              </a:rPr>
              <a:t>και βελτιώσεις στη συμπτωματολογία</a:t>
            </a:r>
          </a:p>
          <a:p>
            <a:pPr marL="365125" indent="-365125">
              <a:lnSpc>
                <a:spcPct val="90000"/>
              </a:lnSpc>
              <a:spcBef>
                <a:spcPct val="20000"/>
              </a:spcBef>
              <a:spcAft>
                <a:spcPct val="20000"/>
              </a:spcAft>
              <a:buClr>
                <a:srgbClr val="000000"/>
              </a:buClr>
              <a:buFont typeface="Arial" pitchFamily="34" charset="0"/>
              <a:buChar char="•"/>
              <a:defRPr/>
            </a:pPr>
            <a:r>
              <a:rPr lang="el-GR" sz="2400" b="1" u="sng" dirty="0">
                <a:solidFill>
                  <a:srgbClr val="073E45"/>
                </a:solidFill>
              </a:rPr>
              <a:t>υπαρξιακή ανάρρωση </a:t>
            </a:r>
            <a:r>
              <a:rPr lang="en-US" sz="2400" b="1" u="sng" dirty="0">
                <a:solidFill>
                  <a:srgbClr val="073E45"/>
                </a:solidFill>
              </a:rPr>
              <a:t>                                                       </a:t>
            </a:r>
            <a:r>
              <a:rPr lang="el-GR" dirty="0">
                <a:solidFill>
                  <a:srgbClr val="073E45"/>
                </a:solidFill>
              </a:rPr>
              <a:t>αίσθημα ελπίδας, ενδυνάμωση, αυτοδιαχείριση, πνευματική ευεξία</a:t>
            </a:r>
          </a:p>
          <a:p>
            <a:pPr marL="365125" indent="-365125">
              <a:lnSpc>
                <a:spcPct val="90000"/>
              </a:lnSpc>
              <a:spcBef>
                <a:spcPct val="20000"/>
              </a:spcBef>
              <a:spcAft>
                <a:spcPct val="20000"/>
              </a:spcAft>
              <a:buClr>
                <a:srgbClr val="000000"/>
              </a:buClr>
              <a:buFont typeface="Arial" pitchFamily="34" charset="0"/>
              <a:buChar char="•"/>
              <a:defRPr/>
            </a:pPr>
            <a:r>
              <a:rPr lang="el-GR" sz="2400" b="1" u="sng" dirty="0">
                <a:solidFill>
                  <a:srgbClr val="073E45"/>
                </a:solidFill>
              </a:rPr>
              <a:t>λειτουργική ανάρρωση</a:t>
            </a:r>
            <a:r>
              <a:rPr lang="el-GR" sz="2400" u="sng" dirty="0">
                <a:solidFill>
                  <a:srgbClr val="073E45"/>
                </a:solidFill>
              </a:rPr>
              <a:t> </a:t>
            </a:r>
            <a:r>
              <a:rPr lang="en-US" sz="2400" u="sng" dirty="0">
                <a:solidFill>
                  <a:srgbClr val="073E45"/>
                </a:solidFill>
              </a:rPr>
              <a:t>                                                  </a:t>
            </a:r>
            <a:r>
              <a:rPr lang="el-GR" dirty="0">
                <a:solidFill>
                  <a:srgbClr val="073E45"/>
                </a:solidFill>
              </a:rPr>
              <a:t>απόκτηση και διατήρηση κοινωνικών ρόλων και ευθυνών, που  συμπεριλαμβάνουν την εργασιακή απασχόληση, την εκπαίδευση και καλές συνθήκες διαβίωσης</a:t>
            </a:r>
          </a:p>
          <a:p>
            <a:pPr marL="365125" indent="-365125">
              <a:lnSpc>
                <a:spcPct val="90000"/>
              </a:lnSpc>
              <a:spcBef>
                <a:spcPct val="20000"/>
              </a:spcBef>
              <a:spcAft>
                <a:spcPct val="20000"/>
              </a:spcAft>
              <a:buClr>
                <a:srgbClr val="000000"/>
              </a:buClr>
              <a:buFont typeface="Arial" pitchFamily="34" charset="0"/>
              <a:buChar char="•"/>
              <a:defRPr/>
            </a:pPr>
            <a:r>
              <a:rPr lang="el-GR" sz="2400" b="1" u="sng" dirty="0">
                <a:solidFill>
                  <a:srgbClr val="073E45"/>
                </a:solidFill>
              </a:rPr>
              <a:t>σωματική ανάρρωση</a:t>
            </a:r>
            <a:r>
              <a:rPr lang="el-GR" sz="2400" u="sng" dirty="0">
                <a:solidFill>
                  <a:srgbClr val="073E45"/>
                </a:solidFill>
              </a:rPr>
              <a:t> </a:t>
            </a:r>
            <a:r>
              <a:rPr lang="en-US" sz="2400" u="sng" dirty="0">
                <a:solidFill>
                  <a:srgbClr val="073E45"/>
                </a:solidFill>
              </a:rPr>
              <a:t>                                                    </a:t>
            </a:r>
            <a:r>
              <a:rPr lang="el-GR" dirty="0">
                <a:solidFill>
                  <a:srgbClr val="073E45"/>
                </a:solidFill>
              </a:rPr>
              <a:t>καλύτερη υγεία και υγιής τρόπος ζωής</a:t>
            </a:r>
          </a:p>
          <a:p>
            <a:pPr marL="365125" indent="-365125">
              <a:lnSpc>
                <a:spcPct val="90000"/>
              </a:lnSpc>
              <a:spcBef>
                <a:spcPct val="20000"/>
              </a:spcBef>
              <a:spcAft>
                <a:spcPct val="20000"/>
              </a:spcAft>
              <a:buClr>
                <a:srgbClr val="000000"/>
              </a:buClr>
              <a:buFont typeface="Arial" pitchFamily="34" charset="0"/>
              <a:buChar char="•"/>
              <a:defRPr/>
            </a:pPr>
            <a:r>
              <a:rPr lang="el-GR" sz="2400" b="1" u="sng" dirty="0">
                <a:solidFill>
                  <a:srgbClr val="073E45"/>
                </a:solidFill>
              </a:rPr>
              <a:t>κοινωνική ανάρρωση</a:t>
            </a:r>
            <a:r>
              <a:rPr lang="en-US" sz="2400" u="sng" dirty="0">
                <a:solidFill>
                  <a:srgbClr val="073E45"/>
                </a:solidFill>
              </a:rPr>
              <a:t>                                                 </a:t>
            </a:r>
            <a:r>
              <a:rPr lang="el-GR" dirty="0">
                <a:solidFill>
                  <a:srgbClr val="073E45"/>
                </a:solidFill>
              </a:rPr>
              <a:t>ουσιαστικές και σημαντικές σχέσεις, ενσωμάτωση στην οικογένεια, στο φιλικό περιβάλλον, στην ευρύτερη  κοινότητα</a:t>
            </a:r>
          </a:p>
          <a:p>
            <a:pPr marL="182563" algn="just">
              <a:lnSpc>
                <a:spcPct val="90000"/>
              </a:lnSpc>
              <a:spcBef>
                <a:spcPct val="20000"/>
              </a:spcBef>
              <a:spcAft>
                <a:spcPct val="20000"/>
              </a:spcAft>
              <a:defRPr/>
            </a:pPr>
            <a:r>
              <a:rPr lang="el-GR" sz="1600" b="1" i="1" dirty="0">
                <a:solidFill>
                  <a:srgbClr val="084750"/>
                </a:solidFill>
                <a:effectLst>
                  <a:outerShdw blurRad="38100" dist="38100" dir="2700000" algn="tl">
                    <a:srgbClr val="C0C0C0"/>
                  </a:outerShdw>
                </a:effectLst>
                <a:latin typeface="Arial" pitchFamily="34" charset="0"/>
                <a:cs typeface="Arial" pitchFamily="34" charset="0"/>
              </a:rPr>
              <a:t>                                                                                                                                           2010</a:t>
            </a:r>
            <a:endParaRPr lang="el-GR" dirty="0">
              <a:latin typeface="Arial" pitchFamily="34" charset="0"/>
              <a:cs typeface="Arial" pitchFamily="34" charset="0"/>
            </a:endParaRPr>
          </a:p>
        </p:txBody>
      </p:sp>
      <p:sp>
        <p:nvSpPr>
          <p:cNvPr id="2" name="Θέση αριθμού διαφάνειας 1"/>
          <p:cNvSpPr>
            <a:spLocks noGrp="1"/>
          </p:cNvSpPr>
          <p:nvPr>
            <p:ph type="sldNum" sz="quarter" idx="12"/>
          </p:nvPr>
        </p:nvSpPr>
        <p:spPr/>
        <p:txBody>
          <a:bodyPr>
            <a:normAutofit fontScale="85000" lnSpcReduction="20000"/>
          </a:bodyPr>
          <a:lstStyle/>
          <a:p>
            <a:fld id="{C7B5C7C0-3CB5-4761-B0B2-B798D6696D71}" type="slidenum">
              <a:rPr lang="el-GR" smtClean="0"/>
              <a:pPr/>
              <a:t>6</a:t>
            </a:fld>
            <a:endParaRPr lang="el-GR"/>
          </a:p>
        </p:txBody>
      </p:sp>
    </p:spTree>
    <p:extLst>
      <p:ext uri="{BB962C8B-B14F-4D97-AF65-F5344CB8AC3E}">
        <p14:creationId xmlns:p14="http://schemas.microsoft.com/office/powerpoint/2010/main" val="2670754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idx="4294967295"/>
          </p:nvPr>
        </p:nvSpPr>
        <p:spPr/>
        <p:style>
          <a:lnRef idx="2">
            <a:schemeClr val="accent2">
              <a:shade val="50000"/>
            </a:schemeClr>
          </a:lnRef>
          <a:fillRef idx="1">
            <a:schemeClr val="accent2"/>
          </a:fillRef>
          <a:effectRef idx="0">
            <a:schemeClr val="accent2"/>
          </a:effectRef>
          <a:fontRef idx="minor">
            <a:schemeClr val="lt1"/>
          </a:fontRef>
        </p:style>
        <p:txBody>
          <a:bodyPr/>
          <a:lstStyle/>
          <a:p>
            <a:pPr eaLnBrk="1" hangingPunct="1"/>
            <a:r>
              <a:rPr lang="el-GR" sz="3200" b="1" dirty="0" smtClean="0">
                <a:solidFill>
                  <a:srgbClr val="760000"/>
                </a:solidFill>
              </a:rPr>
              <a:t>Συνιστώσες της ανάρρωσης                              </a:t>
            </a:r>
            <a:r>
              <a:rPr lang="el-GR" sz="2400" i="1" dirty="0" smtClean="0">
                <a:solidFill>
                  <a:srgbClr val="760000"/>
                </a:solidFill>
              </a:rPr>
              <a:t>κατά </a:t>
            </a:r>
            <a:r>
              <a:rPr lang="en-US" sz="2400" i="1" dirty="0" smtClean="0">
                <a:solidFill>
                  <a:srgbClr val="760000"/>
                </a:solidFill>
              </a:rPr>
              <a:t>Andresen </a:t>
            </a:r>
            <a:r>
              <a:rPr lang="el-GR" sz="2400" i="1" dirty="0" smtClean="0">
                <a:solidFill>
                  <a:srgbClr val="760000"/>
                </a:solidFill>
              </a:rPr>
              <a:t>και συν.</a:t>
            </a:r>
            <a:r>
              <a:rPr lang="el-GR" sz="2400" dirty="0" smtClean="0"/>
              <a:t> </a:t>
            </a:r>
          </a:p>
        </p:txBody>
      </p:sp>
      <p:sp>
        <p:nvSpPr>
          <p:cNvPr id="3" name="2 - Θέση περιεχομένου"/>
          <p:cNvSpPr>
            <a:spLocks noGrp="1"/>
          </p:cNvSpPr>
          <p:nvPr>
            <p:ph idx="4294967295"/>
          </p:nvPr>
        </p:nvSpPr>
        <p:spPr>
          <a:xfrm>
            <a:off x="762000" y="1600200"/>
            <a:ext cx="7772400" cy="4572000"/>
          </a:xfrm>
        </p:spPr>
        <p:txBody>
          <a:bodyPr/>
          <a:lstStyle/>
          <a:p>
            <a:pPr eaLnBrk="1" hangingPunct="1">
              <a:defRPr/>
            </a:pPr>
            <a:r>
              <a:rPr lang="el-GR" sz="2400" dirty="0" smtClean="0">
                <a:solidFill>
                  <a:srgbClr val="760000"/>
                </a:solidFill>
                <a:effectLst>
                  <a:outerShdw blurRad="38100" dist="38100" dir="2700000" algn="tl">
                    <a:srgbClr val="C0C0C0"/>
                  </a:outerShdw>
                </a:effectLst>
              </a:rPr>
              <a:t>ανακάλυψη  και διατήρηση της ελπίδας</a:t>
            </a:r>
            <a:r>
              <a:rPr lang="el-GR" sz="2400" dirty="0" smtClean="0">
                <a:effectLst>
                  <a:outerShdw blurRad="38100" dist="38100" dir="2700000" algn="tl">
                    <a:srgbClr val="C0C0C0"/>
                  </a:outerShdw>
                </a:effectLst>
              </a:rPr>
              <a:t>                                                                               </a:t>
            </a:r>
            <a:r>
              <a:rPr lang="el-GR" sz="2000" i="1" dirty="0" smtClean="0"/>
              <a:t>πίστη στον εαυτό, αίσθηση προσωπικής ενεργητικότητας και αυτενέργειας, αισιοδοξία για το μέλλον</a:t>
            </a:r>
            <a:r>
              <a:rPr lang="el-GR" sz="2000" dirty="0" smtClean="0"/>
              <a:t>  </a:t>
            </a:r>
          </a:p>
          <a:p>
            <a:pPr eaLnBrk="1" hangingPunct="1">
              <a:defRPr/>
            </a:pPr>
            <a:r>
              <a:rPr lang="el-GR" sz="2400" dirty="0" smtClean="0">
                <a:solidFill>
                  <a:srgbClr val="760000"/>
                </a:solidFill>
                <a:effectLst>
                  <a:outerShdw blurRad="38100" dist="38100" dir="2700000" algn="tl">
                    <a:srgbClr val="C0C0C0"/>
                  </a:outerShdw>
                </a:effectLst>
              </a:rPr>
              <a:t>επανάκτηση θετικής ταυτότητας</a:t>
            </a:r>
            <a:r>
              <a:rPr lang="el-GR" sz="2400" dirty="0" smtClean="0">
                <a:effectLst>
                  <a:outerShdw blurRad="38100" dist="38100" dir="2700000" algn="tl">
                    <a:srgbClr val="C0C0C0"/>
                  </a:outerShdw>
                </a:effectLst>
              </a:rPr>
              <a:t>                                                   </a:t>
            </a:r>
            <a:r>
              <a:rPr lang="el-GR" sz="2000" i="1" dirty="0" smtClean="0"/>
              <a:t>απόκτηση νέας ταυτότητας που ενσωματώνει την αρρώστια, αλλά διατηρεί μια ουσιαστική θετική αίσθηση εαυτού</a:t>
            </a:r>
          </a:p>
          <a:p>
            <a:pPr eaLnBrk="1" hangingPunct="1">
              <a:defRPr/>
            </a:pPr>
            <a:r>
              <a:rPr lang="el-GR" sz="2400" dirty="0" smtClean="0">
                <a:solidFill>
                  <a:srgbClr val="760000"/>
                </a:solidFill>
                <a:effectLst>
                  <a:outerShdw blurRad="38100" dist="38100" dir="2700000" algn="tl">
                    <a:srgbClr val="C0C0C0"/>
                  </a:outerShdw>
                </a:effectLst>
              </a:rPr>
              <a:t>οικοδόμηση μιας ζωής με νόημα</a:t>
            </a:r>
            <a:r>
              <a:rPr lang="el-GR" sz="2400" dirty="0" smtClean="0">
                <a:effectLst>
                  <a:outerShdw blurRad="38100" dist="38100" dir="2700000" algn="tl">
                    <a:srgbClr val="C0C0C0"/>
                  </a:outerShdw>
                </a:effectLst>
              </a:rPr>
              <a:t>  </a:t>
            </a:r>
            <a:r>
              <a:rPr lang="el-GR" sz="2400" dirty="0" smtClean="0"/>
              <a:t>                                                              </a:t>
            </a:r>
            <a:r>
              <a:rPr lang="el-GR" sz="2000" i="1" dirty="0" err="1" smtClean="0"/>
              <a:t>νοηματοδότηση</a:t>
            </a:r>
            <a:r>
              <a:rPr lang="el-GR" sz="2000" i="1" dirty="0" smtClean="0"/>
              <a:t> της αρρώστιας,  ανακάλυψη  νοήματος στη ζωή παρά την αρρώστια, σύνδεση με τη ζωή </a:t>
            </a:r>
          </a:p>
          <a:p>
            <a:pPr eaLnBrk="1" hangingPunct="1">
              <a:defRPr/>
            </a:pPr>
            <a:r>
              <a:rPr lang="el-GR" sz="2400" dirty="0" smtClean="0">
                <a:solidFill>
                  <a:srgbClr val="760000"/>
                </a:solidFill>
                <a:effectLst>
                  <a:outerShdw blurRad="38100" dist="38100" dir="2700000" algn="tl">
                    <a:srgbClr val="C0C0C0"/>
                  </a:outerShdw>
                </a:effectLst>
              </a:rPr>
              <a:t>ανάληψη ευθύνης και ελέγχου</a:t>
            </a:r>
            <a:r>
              <a:rPr lang="el-GR" sz="2400" dirty="0" smtClean="0">
                <a:effectLst>
                  <a:outerShdw blurRad="38100" dist="38100" dir="2700000" algn="tl">
                    <a:srgbClr val="C0C0C0"/>
                  </a:outerShdw>
                </a:effectLst>
              </a:rPr>
              <a:t>                                                 </a:t>
            </a:r>
            <a:r>
              <a:rPr lang="el-GR" sz="2000" i="1" dirty="0" smtClean="0"/>
              <a:t>αίσθηση ελέγχου της αρρώστιας και ελέγχου της ζωής</a:t>
            </a:r>
          </a:p>
          <a:p>
            <a:pPr eaLnBrk="1" hangingPunct="1">
              <a:buFontTx/>
              <a:buNone/>
              <a:defRPr/>
            </a:pPr>
            <a:r>
              <a:rPr lang="el-GR" sz="1800" b="1" i="1" dirty="0" smtClean="0"/>
              <a:t>                                                                                                                </a:t>
            </a:r>
            <a:r>
              <a:rPr lang="el-GR" sz="1600" b="1" i="1" dirty="0" smtClean="0"/>
              <a:t>2003</a:t>
            </a:r>
          </a:p>
          <a:p>
            <a:pPr eaLnBrk="1" hangingPunct="1">
              <a:defRPr/>
            </a:pPr>
            <a:endParaRPr lang="el-GR" sz="1600" i="1" dirty="0" smtClean="0"/>
          </a:p>
        </p:txBody>
      </p:sp>
      <p:sp>
        <p:nvSpPr>
          <p:cNvPr id="2" name="Θέση αριθμού διαφάνειας 1"/>
          <p:cNvSpPr>
            <a:spLocks noGrp="1"/>
          </p:cNvSpPr>
          <p:nvPr>
            <p:ph type="sldNum" sz="quarter" idx="12"/>
          </p:nvPr>
        </p:nvSpPr>
        <p:spPr/>
        <p:txBody>
          <a:bodyPr/>
          <a:lstStyle/>
          <a:p>
            <a:fld id="{C7B5C7C0-3CB5-4761-B0B2-B798D6696D71}" type="slidenum">
              <a:rPr lang="el-GR" smtClean="0"/>
              <a:pPr/>
              <a:t>7</a:t>
            </a:fld>
            <a:endParaRPr lang="el-GR"/>
          </a:p>
        </p:txBody>
      </p:sp>
    </p:spTree>
    <p:extLst>
      <p:ext uri="{BB962C8B-B14F-4D97-AF65-F5344CB8AC3E}">
        <p14:creationId xmlns:p14="http://schemas.microsoft.com/office/powerpoint/2010/main" val="23849472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idx="4294967295"/>
          </p:nvPr>
        </p:nvSpPr>
        <p:spPr>
          <a:xfrm>
            <a:off x="304800" y="228600"/>
            <a:ext cx="8229600" cy="639763"/>
          </a:xfrm>
        </p:spPr>
        <p:style>
          <a:lnRef idx="2">
            <a:schemeClr val="accent2">
              <a:shade val="50000"/>
            </a:schemeClr>
          </a:lnRef>
          <a:fillRef idx="1">
            <a:schemeClr val="accent2"/>
          </a:fillRef>
          <a:effectRef idx="0">
            <a:schemeClr val="accent2"/>
          </a:effectRef>
          <a:fontRef idx="minor">
            <a:schemeClr val="lt1"/>
          </a:fontRef>
        </p:style>
        <p:txBody>
          <a:bodyPr/>
          <a:lstStyle/>
          <a:p>
            <a:pPr eaLnBrk="1" hangingPunct="1"/>
            <a:r>
              <a:rPr lang="el-GR" sz="3200" b="1" dirty="0" smtClean="0">
                <a:solidFill>
                  <a:srgbClr val="073E45"/>
                </a:solidFill>
              </a:rPr>
              <a:t>     </a:t>
            </a:r>
            <a:r>
              <a:rPr lang="el-GR" sz="3200" b="1" dirty="0" smtClean="0">
                <a:solidFill>
                  <a:schemeClr val="bg1"/>
                </a:solidFill>
              </a:rPr>
              <a:t>Στάδια της ανάρρωσης</a:t>
            </a:r>
            <a:endParaRPr lang="el-GR" sz="2400" dirty="0" smtClean="0">
              <a:solidFill>
                <a:schemeClr val="bg1"/>
              </a:solidFill>
            </a:endParaRPr>
          </a:p>
        </p:txBody>
      </p:sp>
      <p:sp>
        <p:nvSpPr>
          <p:cNvPr id="3" name="2 - Θέση περιεχομένου"/>
          <p:cNvSpPr>
            <a:spLocks noGrp="1"/>
          </p:cNvSpPr>
          <p:nvPr>
            <p:ph idx="4294967295"/>
          </p:nvPr>
        </p:nvSpPr>
        <p:spPr>
          <a:xfrm>
            <a:off x="609600" y="838200"/>
            <a:ext cx="8077200" cy="5562600"/>
          </a:xfrm>
        </p:spPr>
        <p:txBody>
          <a:bodyPr>
            <a:normAutofit lnSpcReduction="10000"/>
          </a:bodyPr>
          <a:lstStyle/>
          <a:p>
            <a:pPr marL="365125" indent="-274638" eaLnBrk="1" hangingPunct="1">
              <a:defRPr/>
            </a:pPr>
            <a:r>
              <a:rPr lang="el-GR" sz="2400" b="1" dirty="0" smtClean="0">
                <a:solidFill>
                  <a:srgbClr val="073E45"/>
                </a:solidFill>
                <a:effectLst>
                  <a:outerShdw blurRad="38100" dist="38100" dir="2700000" algn="tl">
                    <a:srgbClr val="C0C0C0"/>
                  </a:outerShdw>
                </a:effectLst>
              </a:rPr>
              <a:t>Αναστολή </a:t>
            </a:r>
            <a:r>
              <a:rPr lang="el-GR" sz="2400" dirty="0" smtClean="0">
                <a:solidFill>
                  <a:srgbClr val="073E45"/>
                </a:solidFill>
                <a:effectLst>
                  <a:outerShdw blurRad="38100" dist="38100" dir="2700000" algn="tl">
                    <a:srgbClr val="C0C0C0"/>
                  </a:outerShdw>
                </a:effectLst>
              </a:rPr>
              <a:t>   </a:t>
            </a:r>
            <a:r>
              <a:rPr lang="el-GR" sz="2400" dirty="0" smtClean="0">
                <a:solidFill>
                  <a:srgbClr val="FFFFB7"/>
                </a:solidFill>
              </a:rPr>
              <a:t>  </a:t>
            </a:r>
            <a:r>
              <a:rPr lang="el-GR" sz="2400" dirty="0" smtClean="0"/>
              <a:t>                  </a:t>
            </a:r>
          </a:p>
          <a:p>
            <a:pPr marL="90487" indent="0" eaLnBrk="1" hangingPunct="1">
              <a:buNone/>
              <a:defRPr/>
            </a:pPr>
            <a:r>
              <a:rPr lang="el-GR" sz="2400" dirty="0" smtClean="0"/>
              <a:t> </a:t>
            </a:r>
            <a:r>
              <a:rPr lang="el-GR" sz="2000" dirty="0" smtClean="0"/>
              <a:t>απόσυρση, έντονη  αίσθηση απώλειας και έλλειψης ελπίδας</a:t>
            </a:r>
          </a:p>
          <a:p>
            <a:pPr marL="365125" indent="-274638" eaLnBrk="1" hangingPunct="1">
              <a:defRPr/>
            </a:pPr>
            <a:r>
              <a:rPr lang="el-GR" sz="2400" b="1" dirty="0" smtClean="0">
                <a:solidFill>
                  <a:srgbClr val="073E45"/>
                </a:solidFill>
                <a:effectLst>
                  <a:outerShdw blurRad="38100" dist="38100" dir="2700000" algn="tl">
                    <a:srgbClr val="C0C0C0"/>
                  </a:outerShdw>
                </a:effectLst>
              </a:rPr>
              <a:t>Ευαισθητοποίηση/ ενημέρωση/ γνώση</a:t>
            </a:r>
            <a:r>
              <a:rPr lang="el-GR" sz="2400" dirty="0" smtClean="0">
                <a:effectLst>
                  <a:outerShdw blurRad="38100" dist="38100" dir="2700000" algn="tl">
                    <a:srgbClr val="C0C0C0"/>
                  </a:outerShdw>
                </a:effectLst>
              </a:rPr>
              <a:t>                                   </a:t>
            </a:r>
            <a:r>
              <a:rPr lang="el-GR" sz="2000" dirty="0" smtClean="0"/>
              <a:t>συνειδητοποίηση ότι δεν χάθηκαν όλα και ότι είναι πιθανή μια ζωή στην οποία μπορούν να εκπληρωθούν στόχοι και  όνειρα</a:t>
            </a:r>
          </a:p>
          <a:p>
            <a:pPr marL="365125" indent="-274638" eaLnBrk="1" hangingPunct="1">
              <a:defRPr/>
            </a:pPr>
            <a:r>
              <a:rPr lang="el-GR" sz="2400" b="1" dirty="0" smtClean="0">
                <a:solidFill>
                  <a:srgbClr val="073E45"/>
                </a:solidFill>
                <a:effectLst>
                  <a:outerShdw blurRad="38100" dist="38100" dir="2700000" algn="tl">
                    <a:srgbClr val="C0C0C0"/>
                  </a:outerShdw>
                </a:effectLst>
              </a:rPr>
              <a:t>Προετοιμασία</a:t>
            </a:r>
            <a:r>
              <a:rPr lang="el-GR" sz="2400" b="1" dirty="0" smtClean="0">
                <a:solidFill>
                  <a:srgbClr val="073E45"/>
                </a:solidFill>
              </a:rPr>
              <a:t>    </a:t>
            </a:r>
            <a:r>
              <a:rPr lang="el-GR" sz="2400" dirty="0" smtClean="0">
                <a:solidFill>
                  <a:srgbClr val="073E45"/>
                </a:solidFill>
              </a:rPr>
              <a:t>       </a:t>
            </a:r>
            <a:r>
              <a:rPr lang="el-GR" sz="2400" dirty="0" smtClean="0"/>
              <a:t>                                                             </a:t>
            </a:r>
            <a:r>
              <a:rPr lang="el-GR" sz="2000" dirty="0" smtClean="0"/>
              <a:t>αποτίμηση των δυνατών σημείων και των αδυναμιών που συνδέονται με την ανάρρωση, προσπάθεια που καταβάλλει το άτομο για την ανάπτυξη των δεξιοτήτων ανάρρωσης</a:t>
            </a:r>
          </a:p>
          <a:p>
            <a:pPr marL="365125" indent="-274638" eaLnBrk="1" hangingPunct="1">
              <a:defRPr/>
            </a:pPr>
            <a:r>
              <a:rPr lang="el-GR" sz="2400" b="1" dirty="0" err="1" smtClean="0">
                <a:solidFill>
                  <a:srgbClr val="073E45"/>
                </a:solidFill>
                <a:effectLst>
                  <a:outerShdw blurRad="38100" dist="38100" dir="2700000" algn="tl">
                    <a:srgbClr val="C0C0C0"/>
                  </a:outerShdw>
                </a:effectLst>
              </a:rPr>
              <a:t>Επανοικοδόμηση</a:t>
            </a:r>
            <a:r>
              <a:rPr lang="el-GR" sz="2400" b="1" dirty="0" smtClean="0">
                <a:solidFill>
                  <a:srgbClr val="073E45"/>
                </a:solidFill>
              </a:rPr>
              <a:t> </a:t>
            </a:r>
            <a:r>
              <a:rPr lang="el-GR" sz="2400" dirty="0" smtClean="0">
                <a:solidFill>
                  <a:srgbClr val="073E45"/>
                </a:solidFill>
              </a:rPr>
              <a:t>  </a:t>
            </a:r>
            <a:r>
              <a:rPr lang="el-GR" sz="2400" dirty="0" smtClean="0">
                <a:solidFill>
                  <a:srgbClr val="FFFFB7"/>
                </a:solidFill>
              </a:rPr>
              <a:t>       </a:t>
            </a:r>
            <a:r>
              <a:rPr lang="el-GR" sz="2400" dirty="0" smtClean="0"/>
              <a:t>                                                                     </a:t>
            </a:r>
            <a:r>
              <a:rPr lang="el-GR" sz="2000" dirty="0" smtClean="0"/>
              <a:t>ενεργητική εργασία προς μια θετική ταυτότητα, σημαντικοί στόχοι και απόκτηση  ελέγχου της προσωπικής  ζωής</a:t>
            </a:r>
          </a:p>
          <a:p>
            <a:pPr marL="365125" indent="-274638" algn="just" eaLnBrk="1" hangingPunct="1">
              <a:defRPr/>
            </a:pPr>
            <a:r>
              <a:rPr lang="el-GR" sz="2400" b="1" dirty="0" smtClean="0">
                <a:solidFill>
                  <a:srgbClr val="073E45"/>
                </a:solidFill>
                <a:effectLst>
                  <a:outerShdw blurRad="38100" dist="38100" dir="2700000" algn="tl">
                    <a:srgbClr val="C0C0C0"/>
                  </a:outerShdw>
                </a:effectLst>
              </a:rPr>
              <a:t>Ανάπτυξη </a:t>
            </a:r>
            <a:r>
              <a:rPr lang="el-GR" sz="2400" dirty="0" smtClean="0">
                <a:solidFill>
                  <a:srgbClr val="073E45"/>
                </a:solidFill>
              </a:rPr>
              <a:t>   </a:t>
            </a:r>
            <a:r>
              <a:rPr lang="el-GR" sz="2400" dirty="0" smtClean="0">
                <a:solidFill>
                  <a:srgbClr val="6C0000"/>
                </a:solidFill>
              </a:rPr>
              <a:t>     </a:t>
            </a:r>
            <a:r>
              <a:rPr lang="el-GR" sz="2400" dirty="0" smtClean="0"/>
              <a:t>                                                                </a:t>
            </a:r>
          </a:p>
          <a:p>
            <a:pPr marL="90487" indent="0" algn="just" eaLnBrk="1" hangingPunct="1">
              <a:buNone/>
              <a:defRPr/>
            </a:pPr>
            <a:r>
              <a:rPr lang="el-GR" sz="2000" dirty="0" smtClean="0"/>
              <a:t>     πορεία προς μια ζωή με νόημα, αυτοδιαχείριση της αρρώστιας,   ανθεκτικότητα, προσαρμοστικότητα και μια θετική αίσθηση εαυτού.                                                                              </a:t>
            </a:r>
          </a:p>
          <a:p>
            <a:pPr marL="365125" indent="-274638" algn="just" eaLnBrk="1" hangingPunct="1">
              <a:buFontTx/>
              <a:buNone/>
              <a:defRPr/>
            </a:pPr>
            <a:r>
              <a:rPr lang="el-GR" sz="1600" i="1" dirty="0" smtClean="0"/>
              <a:t>                                                                                                 </a:t>
            </a:r>
            <a:r>
              <a:rPr lang="el-GR" sz="1600" i="1" dirty="0" err="1" smtClean="0"/>
              <a:t>Andresen</a:t>
            </a:r>
            <a:r>
              <a:rPr lang="el-GR" sz="1600" i="1" dirty="0" smtClean="0"/>
              <a:t> και συν., 2006</a:t>
            </a:r>
            <a:r>
              <a:rPr lang="el-GR" sz="1800" dirty="0" smtClean="0"/>
              <a:t> </a:t>
            </a:r>
          </a:p>
          <a:p>
            <a:pPr marL="365125" indent="-274638" eaLnBrk="1" hangingPunct="1">
              <a:defRPr/>
            </a:pPr>
            <a:endParaRPr lang="el-GR" dirty="0" smtClean="0"/>
          </a:p>
        </p:txBody>
      </p:sp>
      <p:sp>
        <p:nvSpPr>
          <p:cNvPr id="2" name="Θέση αριθμού διαφάνειας 1"/>
          <p:cNvSpPr>
            <a:spLocks noGrp="1"/>
          </p:cNvSpPr>
          <p:nvPr>
            <p:ph type="sldNum" sz="quarter" idx="12"/>
          </p:nvPr>
        </p:nvSpPr>
        <p:spPr/>
        <p:txBody>
          <a:bodyPr/>
          <a:lstStyle/>
          <a:p>
            <a:fld id="{C7B5C7C0-3CB5-4761-B0B2-B798D6696D71}" type="slidenum">
              <a:rPr lang="el-GR" smtClean="0"/>
              <a:pPr/>
              <a:t>8</a:t>
            </a:fld>
            <a:endParaRPr lang="el-GR"/>
          </a:p>
        </p:txBody>
      </p:sp>
    </p:spTree>
    <p:extLst>
      <p:ext uri="{BB962C8B-B14F-4D97-AF65-F5344CB8AC3E}">
        <p14:creationId xmlns:p14="http://schemas.microsoft.com/office/powerpoint/2010/main" val="15273111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3 - Θέση περιεχομένου"/>
          <p:cNvSpPr>
            <a:spLocks noGrp="1"/>
          </p:cNvSpPr>
          <p:nvPr>
            <p:ph idx="1"/>
          </p:nvPr>
        </p:nvSpPr>
        <p:spPr>
          <a:xfrm>
            <a:off x="0" y="1143000"/>
            <a:ext cx="9144000" cy="5715000"/>
          </a:xfrm>
          <a:ln/>
        </p:spPr>
        <p:style>
          <a:lnRef idx="2">
            <a:schemeClr val="accent1"/>
          </a:lnRef>
          <a:fillRef idx="1">
            <a:schemeClr val="lt1"/>
          </a:fillRef>
          <a:effectRef idx="0">
            <a:schemeClr val="accent1"/>
          </a:effectRef>
          <a:fontRef idx="minor">
            <a:schemeClr val="dk1"/>
          </a:fontRef>
        </p:style>
        <p:txBody>
          <a:bodyPr/>
          <a:lstStyle/>
          <a:p>
            <a:pPr marL="990600" indent="-365125" eaLnBrk="1" hangingPunct="1">
              <a:buFontTx/>
              <a:buNone/>
              <a:defRPr/>
            </a:pPr>
            <a:r>
              <a:rPr lang="el-GR" sz="2400" i="1" dirty="0" smtClean="0">
                <a:solidFill>
                  <a:srgbClr val="422C16"/>
                </a:solidFill>
              </a:rPr>
              <a:t>    </a:t>
            </a:r>
            <a:r>
              <a:rPr lang="el-GR" sz="2000" b="1" i="1" dirty="0" smtClean="0">
                <a:solidFill>
                  <a:srgbClr val="422C16"/>
                </a:solidFill>
              </a:rPr>
              <a:t>Άξονες:</a:t>
            </a:r>
            <a:r>
              <a:rPr lang="el-GR" sz="2400" b="1" i="1" dirty="0" smtClean="0">
                <a:solidFill>
                  <a:srgbClr val="422C16"/>
                </a:solidFill>
              </a:rPr>
              <a:t> </a:t>
            </a:r>
            <a:r>
              <a:rPr lang="el-GR" sz="2000" b="1" i="1" dirty="0" smtClean="0">
                <a:solidFill>
                  <a:srgbClr val="422C16"/>
                </a:solidFill>
              </a:rPr>
              <a:t>θέματα εξουσίας, ελέγχου, δύναμης, ανάληψης ευθύνης</a:t>
            </a:r>
            <a:r>
              <a:rPr lang="el-GR" sz="2000" i="1" dirty="0" smtClean="0">
                <a:solidFill>
                  <a:srgbClr val="422C16"/>
                </a:solidFill>
              </a:rPr>
              <a:t> </a:t>
            </a:r>
          </a:p>
          <a:p>
            <a:pPr marL="990600" indent="-365125" eaLnBrk="1" hangingPunct="1">
              <a:buFont typeface="Courier New" pitchFamily="49" charset="0"/>
              <a:buChar char="o"/>
              <a:defRPr/>
            </a:pPr>
            <a:r>
              <a:rPr lang="el-GR" sz="2400" i="1" dirty="0" smtClean="0">
                <a:solidFill>
                  <a:srgbClr val="422C16"/>
                </a:solidFill>
                <a:effectLst>
                  <a:outerShdw blurRad="38100" dist="38100" dir="2700000" algn="tl">
                    <a:srgbClr val="C0C0C0"/>
                  </a:outerShdw>
                </a:effectLst>
              </a:rPr>
              <a:t>1</a:t>
            </a:r>
            <a:r>
              <a:rPr lang="el-GR" sz="2400" i="1" baseline="30000" dirty="0" smtClean="0">
                <a:solidFill>
                  <a:srgbClr val="422C16"/>
                </a:solidFill>
                <a:effectLst>
                  <a:outerShdw blurRad="38100" dist="38100" dir="2700000" algn="tl">
                    <a:srgbClr val="C0C0C0"/>
                  </a:outerShdw>
                </a:effectLst>
              </a:rPr>
              <a:t>η</a:t>
            </a:r>
            <a:r>
              <a:rPr lang="el-GR" sz="2400" i="1" dirty="0" smtClean="0">
                <a:solidFill>
                  <a:srgbClr val="422C16"/>
                </a:solidFill>
                <a:effectLst>
                  <a:outerShdw blurRad="38100" dist="38100" dir="2700000" algn="tl">
                    <a:srgbClr val="C0C0C0"/>
                  </a:outerShdw>
                </a:effectLst>
              </a:rPr>
              <a:t> θεώρηση                                                                                   </a:t>
            </a:r>
          </a:p>
          <a:p>
            <a:pPr marL="625475" indent="0" eaLnBrk="1" hangingPunct="1">
              <a:buNone/>
              <a:defRPr/>
            </a:pPr>
            <a:r>
              <a:rPr lang="el-GR" sz="2300" dirty="0" smtClean="0">
                <a:solidFill>
                  <a:srgbClr val="422C16"/>
                </a:solidFill>
              </a:rPr>
              <a:t>σχέση συναινετική και συμπληρωματική  παρά  την ασυμμετρία στη σχέση</a:t>
            </a:r>
          </a:p>
          <a:p>
            <a:pPr marL="990600" indent="-365125" eaLnBrk="1" hangingPunct="1">
              <a:spcAft>
                <a:spcPct val="20000"/>
              </a:spcAft>
              <a:buFont typeface="Courier New" pitchFamily="49" charset="0"/>
              <a:buChar char="o"/>
              <a:defRPr/>
            </a:pPr>
            <a:r>
              <a:rPr lang="el-GR" sz="2400" i="1" dirty="0" smtClean="0">
                <a:solidFill>
                  <a:srgbClr val="422C16"/>
                </a:solidFill>
                <a:effectLst>
                  <a:outerShdw blurRad="38100" dist="38100" dir="2700000" algn="tl">
                    <a:srgbClr val="C0C0C0"/>
                  </a:outerShdw>
                </a:effectLst>
              </a:rPr>
              <a:t>2</a:t>
            </a:r>
            <a:r>
              <a:rPr lang="el-GR" sz="2400" i="1" baseline="30000" dirty="0" smtClean="0">
                <a:solidFill>
                  <a:srgbClr val="422C16"/>
                </a:solidFill>
                <a:effectLst>
                  <a:outerShdw blurRad="38100" dist="38100" dir="2700000" algn="tl">
                    <a:srgbClr val="C0C0C0"/>
                  </a:outerShdw>
                </a:effectLst>
              </a:rPr>
              <a:t>η</a:t>
            </a:r>
            <a:r>
              <a:rPr lang="el-GR" sz="2400" i="1" dirty="0" smtClean="0">
                <a:solidFill>
                  <a:srgbClr val="422C16"/>
                </a:solidFill>
                <a:effectLst>
                  <a:outerShdw blurRad="38100" dist="38100" dir="2700000" algn="tl">
                    <a:srgbClr val="C0C0C0"/>
                  </a:outerShdw>
                </a:effectLst>
              </a:rPr>
              <a:t> θεώρηση                                                                                                           </a:t>
            </a:r>
            <a:r>
              <a:rPr lang="el-GR" sz="2300" dirty="0" smtClean="0">
                <a:solidFill>
                  <a:srgbClr val="422C16"/>
                </a:solidFill>
              </a:rPr>
              <a:t>σχέση συγκρουσιακή με προκλήσεις</a:t>
            </a:r>
          </a:p>
          <a:p>
            <a:pPr marL="990600" indent="-365125" eaLnBrk="1" hangingPunct="1">
              <a:spcBef>
                <a:spcPts val="600"/>
              </a:spcBef>
              <a:spcAft>
                <a:spcPct val="20000"/>
              </a:spcAft>
              <a:defRPr/>
            </a:pPr>
            <a:r>
              <a:rPr lang="el-GR" sz="2300" b="1" i="1" dirty="0" smtClean="0">
                <a:solidFill>
                  <a:srgbClr val="3F2A15"/>
                </a:solidFill>
                <a:effectLst>
                  <a:outerShdw blurRad="38100" dist="38100" dir="2700000" algn="tl">
                    <a:srgbClr val="C0C0C0"/>
                  </a:outerShdw>
                </a:effectLst>
              </a:rPr>
              <a:t>Στην καθημερινή κλινική πρακτική συναντώνται:</a:t>
            </a:r>
          </a:p>
          <a:p>
            <a:pPr marL="990600" indent="-365125" eaLnBrk="1" hangingPunct="1">
              <a:lnSpc>
                <a:spcPct val="85000"/>
              </a:lnSpc>
              <a:spcAft>
                <a:spcPct val="20000"/>
              </a:spcAft>
              <a:buFont typeface="Wingdings" pitchFamily="2" charset="2"/>
              <a:buChar char="ü"/>
              <a:defRPr/>
            </a:pPr>
            <a:r>
              <a:rPr lang="el-GR" sz="2300" b="1" dirty="0" smtClean="0">
                <a:solidFill>
                  <a:srgbClr val="3F2A15"/>
                </a:solidFill>
              </a:rPr>
              <a:t>Πατερναλιστικό πρότυπο</a:t>
            </a:r>
          </a:p>
          <a:p>
            <a:pPr marL="990600" indent="-365125" eaLnBrk="1" hangingPunct="1">
              <a:lnSpc>
                <a:spcPct val="85000"/>
              </a:lnSpc>
              <a:spcAft>
                <a:spcPct val="20000"/>
              </a:spcAft>
              <a:buFont typeface="Wingdings" pitchFamily="2" charset="2"/>
              <a:buChar char="ü"/>
              <a:defRPr/>
            </a:pPr>
            <a:r>
              <a:rPr lang="el-GR" sz="2300" b="1" dirty="0" smtClean="0">
                <a:solidFill>
                  <a:srgbClr val="3F2A15"/>
                </a:solidFill>
              </a:rPr>
              <a:t>Πρότυπο συνεργασίας - συγκατάθεσης</a:t>
            </a:r>
          </a:p>
          <a:p>
            <a:pPr marL="990600" indent="-365125" eaLnBrk="1" hangingPunct="1">
              <a:lnSpc>
                <a:spcPct val="85000"/>
              </a:lnSpc>
              <a:spcAft>
                <a:spcPct val="20000"/>
              </a:spcAft>
              <a:buFont typeface="Wingdings" pitchFamily="2" charset="2"/>
              <a:buChar char="ü"/>
              <a:defRPr/>
            </a:pPr>
            <a:r>
              <a:rPr lang="el-GR" sz="2300" b="1" dirty="0" smtClean="0">
                <a:solidFill>
                  <a:srgbClr val="3F2A15"/>
                </a:solidFill>
              </a:rPr>
              <a:t>Πρότυπο επιμεριζόμενης ευθύνης</a:t>
            </a:r>
            <a:r>
              <a:rPr lang="el-GR" sz="2300" b="1" i="1" dirty="0" smtClean="0">
                <a:solidFill>
                  <a:srgbClr val="422C16"/>
                </a:solidFill>
              </a:rPr>
              <a:t> </a:t>
            </a:r>
          </a:p>
          <a:p>
            <a:pPr marL="990600" indent="-365125" eaLnBrk="1" hangingPunct="1">
              <a:lnSpc>
                <a:spcPct val="85000"/>
              </a:lnSpc>
              <a:spcAft>
                <a:spcPct val="20000"/>
              </a:spcAft>
              <a:buFont typeface="Wingdings" pitchFamily="2" charset="2"/>
              <a:buNone/>
              <a:defRPr/>
            </a:pPr>
            <a:r>
              <a:rPr lang="el-GR" sz="1800" i="1" dirty="0" smtClean="0">
                <a:solidFill>
                  <a:srgbClr val="002850"/>
                </a:solidFill>
              </a:rPr>
              <a:t>                                                                                    </a:t>
            </a:r>
            <a:r>
              <a:rPr lang="en-US" sz="1800" i="1" dirty="0" err="1" smtClean="0">
                <a:solidFill>
                  <a:srgbClr val="002850"/>
                </a:solidFill>
              </a:rPr>
              <a:t>Thornicroft</a:t>
            </a:r>
            <a:r>
              <a:rPr lang="el-GR" sz="1800" i="1" dirty="0" smtClean="0">
                <a:solidFill>
                  <a:srgbClr val="002850"/>
                </a:solidFill>
              </a:rPr>
              <a:t> &amp; </a:t>
            </a:r>
            <a:r>
              <a:rPr lang="en-US" sz="1800" i="1" dirty="0" err="1" smtClean="0">
                <a:solidFill>
                  <a:srgbClr val="002850"/>
                </a:solidFill>
              </a:rPr>
              <a:t>Tansella</a:t>
            </a:r>
            <a:r>
              <a:rPr lang="el-GR" sz="1800" i="1" dirty="0" smtClean="0">
                <a:solidFill>
                  <a:srgbClr val="002850"/>
                </a:solidFill>
              </a:rPr>
              <a:t>, 2010</a:t>
            </a:r>
            <a:r>
              <a:rPr lang="el-GR" sz="2000" i="1" dirty="0" smtClean="0"/>
              <a:t> </a:t>
            </a:r>
            <a:endParaRPr lang="el-GR" sz="2800" i="1" dirty="0" smtClean="0">
              <a:solidFill>
                <a:srgbClr val="422C16"/>
              </a:solidFill>
            </a:endParaRPr>
          </a:p>
          <a:p>
            <a:pPr marL="990600" indent="-365125" eaLnBrk="1" hangingPunct="1">
              <a:defRPr/>
            </a:pPr>
            <a:endParaRPr lang="el-GR" sz="2800" i="1" dirty="0" smtClean="0">
              <a:solidFill>
                <a:srgbClr val="422C16"/>
              </a:solidFill>
            </a:endParaRPr>
          </a:p>
          <a:p>
            <a:pPr marL="990600" indent="-365125" eaLnBrk="1" hangingPunct="1">
              <a:defRPr/>
            </a:pPr>
            <a:endParaRPr lang="el-GR" sz="2800" i="1" dirty="0" smtClean="0">
              <a:solidFill>
                <a:srgbClr val="422C16"/>
              </a:solidFill>
            </a:endParaRPr>
          </a:p>
        </p:txBody>
      </p:sp>
      <p:sp>
        <p:nvSpPr>
          <p:cNvPr id="49154" name="Rectangle 2"/>
          <p:cNvSpPr>
            <a:spLocks noGrp="1" noChangeArrowheads="1"/>
          </p:cNvSpPr>
          <p:nvPr>
            <p:ph type="title"/>
          </p:nvPr>
        </p:nvSpPr>
        <p:spPr>
          <a:xfrm>
            <a:off x="0" y="0"/>
            <a:ext cx="9144000" cy="1143000"/>
          </a:xfrm>
          <a:ln>
            <a:headEnd/>
            <a:tailEnd/>
          </a:ln>
          <a:extLst/>
        </p:spPr>
        <p:style>
          <a:lnRef idx="2">
            <a:schemeClr val="accent2">
              <a:shade val="50000"/>
            </a:schemeClr>
          </a:lnRef>
          <a:fillRef idx="1">
            <a:schemeClr val="accent2"/>
          </a:fillRef>
          <a:effectRef idx="0">
            <a:schemeClr val="accent2"/>
          </a:effectRef>
          <a:fontRef idx="minor">
            <a:schemeClr val="lt1"/>
          </a:fontRef>
        </p:style>
        <p:txBody>
          <a:bodyPr/>
          <a:lstStyle/>
          <a:p>
            <a:pPr>
              <a:defRPr/>
            </a:pPr>
            <a:r>
              <a:rPr lang="el-GR" sz="3200" b="1" dirty="0" smtClean="0">
                <a:solidFill>
                  <a:schemeClr val="bg1"/>
                </a:solidFill>
              </a:rPr>
              <a:t>Σχέση επαγγελματία ψυχικής υγείας και χρήστη υπηρεσιών</a:t>
            </a:r>
            <a:endParaRPr lang="el-GR" sz="3200" dirty="0" smtClean="0">
              <a:solidFill>
                <a:schemeClr val="bg1"/>
              </a:solidFill>
            </a:endParaRPr>
          </a:p>
        </p:txBody>
      </p:sp>
      <p:sp>
        <p:nvSpPr>
          <p:cNvPr id="2" name="Θέση αριθμού διαφάνειας 1"/>
          <p:cNvSpPr>
            <a:spLocks noGrp="1"/>
          </p:cNvSpPr>
          <p:nvPr>
            <p:ph type="sldNum" sz="quarter" idx="12"/>
          </p:nvPr>
        </p:nvSpPr>
        <p:spPr/>
        <p:txBody>
          <a:bodyPr>
            <a:normAutofit fontScale="85000" lnSpcReduction="20000"/>
          </a:bodyPr>
          <a:lstStyle/>
          <a:p>
            <a:fld id="{C7B5C7C0-3CB5-4761-B0B2-B798D6696D71}" type="slidenum">
              <a:rPr lang="el-GR" smtClean="0"/>
              <a:pPr/>
              <a:t>9</a:t>
            </a:fld>
            <a:endParaRPr lang="el-GR"/>
          </a:p>
        </p:txBody>
      </p:sp>
    </p:spTree>
    <p:extLst>
      <p:ext uri="{BB962C8B-B14F-4D97-AF65-F5344CB8AC3E}">
        <p14:creationId xmlns:p14="http://schemas.microsoft.com/office/powerpoint/2010/main" val="10342884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άμεσος">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565</TotalTime>
  <Words>2466</Words>
  <Application>Microsoft Office PowerPoint</Application>
  <PresentationFormat>Προβολή στην οθόνη (4:3)</PresentationFormat>
  <Paragraphs>223</Paragraphs>
  <Slides>24</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24</vt:i4>
      </vt:variant>
    </vt:vector>
  </HeadingPairs>
  <TitlesOfParts>
    <vt:vector size="25" baseType="lpstr">
      <vt:lpstr>Διάμεσος</vt:lpstr>
      <vt:lpstr>ΕΙΣΑΓΩΓΗ ΣΤΗΝ ΑΝΑΡΡΩΣΗ</vt:lpstr>
      <vt:lpstr>Παρουσίαση του PowerPoint</vt:lpstr>
      <vt:lpstr>Παρουσίαση του PowerPoint</vt:lpstr>
      <vt:lpstr>Παρουσίαση του PowerPoint</vt:lpstr>
      <vt:lpstr>Τα κινήματα και οι οργανώσεις των ατόμων με διάγνωση ψυχικής διαταραχής δημιουργήθηκαν μέσα από</vt:lpstr>
      <vt:lpstr>    Διαστάσεις της Ανάρρωσης     - Ενοποιητικό μοντέλο Whitley &amp; Drake -</vt:lpstr>
      <vt:lpstr>Συνιστώσες της ανάρρωσης                              κατά Andresen και συν. </vt:lpstr>
      <vt:lpstr>     Στάδια της ανάρρωσης</vt:lpstr>
      <vt:lpstr>Σχέση επαγγελματία ψυχικής υγείας και χρήστη υπηρεσιών</vt:lpstr>
      <vt:lpstr>Παρουσίαση του PowerPoint</vt:lpstr>
      <vt:lpstr> Οι σχέσεις που δημιουργούνται  ανάμεσα στον επαγγελματία και το χρήστη εμπίπτουν κυρίως στα εξής μοντέλα:  </vt:lpstr>
      <vt:lpstr>Το μοντέλο της επιμεριζόμενης ευθύνης:</vt:lpstr>
      <vt:lpstr>Οι χρήστες μέσα από την προσέγγιση της επιμεριζόμενης ευθύνης θεωρούνται διαπραγματευτές στη δική τους θεραπεία.</vt:lpstr>
      <vt:lpstr>Στόχος της συνεργατικής σχέσης είναι:</vt:lpstr>
      <vt:lpstr>Η ανάρρωση είναι μια προσωπική διαδικασία:</vt:lpstr>
      <vt:lpstr>Προσέγγιση ορθολογικής διαχείρισης  ενδεχόμενων κινδύνων κατά την οποία τις πιο σημαντικές αποφάσεις τις παίρνει ο χρήστης των υπηρεσιών.</vt:lpstr>
      <vt:lpstr>Η  στάση του επαγγελματία:</vt:lpstr>
      <vt:lpstr>Παρουσίαση του PowerPoint</vt:lpstr>
      <vt:lpstr>10 ουσιαστικές επιμεριζόμενες ικανότητες (shared capabilities) στην πρακτική ψυχικής υγείας Εθνικού Ινστιτούτου για την Ψυχική Υγεία στην Αγγλία (NIMHE)</vt:lpstr>
      <vt:lpstr>Ευχαριστούμε!</vt:lpstr>
      <vt:lpstr>Βιβλιογραφία</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ΕΙΣΑΓΩΓΗ ΣΤΗΝ ΑΝΑΡΡΩΣΗ</dc:title>
  <dc:creator>ekps6</dc:creator>
  <cp:lastModifiedBy>ekps4</cp:lastModifiedBy>
  <cp:revision>36</cp:revision>
  <cp:lastPrinted>2016-11-24T13:26:31Z</cp:lastPrinted>
  <dcterms:created xsi:type="dcterms:W3CDTF">2016-11-17T12:59:06Z</dcterms:created>
  <dcterms:modified xsi:type="dcterms:W3CDTF">2017-02-21T08:28:10Z</dcterms:modified>
</cp:coreProperties>
</file>