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374764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2345663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E87976B-3511-4ECB-B2F1-9CC7D4390665}"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70380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2178125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E87976B-3511-4ECB-B2F1-9CC7D4390665}"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2533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1873028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4088160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346160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465253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67395F4-79E1-468D-8592-8958016D73CC}" type="datetimeFigureOut">
              <a:rPr lang="el-GR" smtClean="0"/>
              <a:t>31/1/2022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906325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171252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67395F4-79E1-468D-8592-8958016D73CC}" type="datetimeFigureOut">
              <a:rPr lang="el-GR" smtClean="0"/>
              <a:t>31/1/2022</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251976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67395F4-79E1-468D-8592-8958016D73CC}" type="datetimeFigureOut">
              <a:rPr lang="el-GR" smtClean="0"/>
              <a:t>31/1/2022</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3266842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395F4-79E1-468D-8592-8958016D73CC}" type="datetimeFigureOut">
              <a:rPr lang="el-GR" smtClean="0"/>
              <a:t>31/1/2022</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223515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3960599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67395F4-79E1-468D-8592-8958016D73CC}" type="datetimeFigureOut">
              <a:rPr lang="el-GR" smtClean="0"/>
              <a:t>31/1/2022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E87976B-3511-4ECB-B2F1-9CC7D4390665}" type="slidenum">
              <a:rPr lang="el-GR" smtClean="0"/>
              <a:t>‹#›</a:t>
            </a:fld>
            <a:endParaRPr lang="el-GR"/>
          </a:p>
        </p:txBody>
      </p:sp>
    </p:spTree>
    <p:extLst>
      <p:ext uri="{BB962C8B-B14F-4D97-AF65-F5344CB8AC3E}">
        <p14:creationId xmlns:p14="http://schemas.microsoft.com/office/powerpoint/2010/main" val="1223087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7395F4-79E1-468D-8592-8958016D73CC}" type="datetimeFigureOut">
              <a:rPr lang="el-GR" smtClean="0"/>
              <a:t>31/1/2022</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E87976B-3511-4ECB-B2F1-9CC7D4390665}" type="slidenum">
              <a:rPr lang="el-GR" smtClean="0"/>
              <a:t>‹#›</a:t>
            </a:fld>
            <a:endParaRPr lang="el-GR"/>
          </a:p>
        </p:txBody>
      </p:sp>
    </p:spTree>
    <p:extLst>
      <p:ext uri="{BB962C8B-B14F-4D97-AF65-F5344CB8AC3E}">
        <p14:creationId xmlns:p14="http://schemas.microsoft.com/office/powerpoint/2010/main" val="2104710148"/>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7C01D-50AA-4603-BA9F-329CD13427E6}"/>
              </a:ext>
            </a:extLst>
          </p:cNvPr>
          <p:cNvSpPr>
            <a:spLocks noGrp="1"/>
          </p:cNvSpPr>
          <p:nvPr>
            <p:ph type="ctrTitle"/>
          </p:nvPr>
        </p:nvSpPr>
        <p:spPr/>
        <p:txBody>
          <a:bodyPr>
            <a:normAutofit fontScale="90000"/>
          </a:bodyPr>
          <a:lstStyle/>
          <a:p>
            <a:r>
              <a:rPr lang="en-US" dirty="0">
                <a:latin typeface="Arial Black" panose="020B0A04020102020204" pitchFamily="34" charset="0"/>
              </a:rPr>
              <a:t>Sigmund Freud</a:t>
            </a:r>
            <a:br>
              <a:rPr lang="en-US" dirty="0">
                <a:latin typeface="Arial Black" panose="020B0A04020102020204" pitchFamily="34" charset="0"/>
              </a:rPr>
            </a:br>
            <a:r>
              <a:rPr lang="el-GR" dirty="0">
                <a:latin typeface="Arial Black" panose="020B0A04020102020204" pitchFamily="34" charset="0"/>
              </a:rPr>
              <a:t>Αναστολή , σύμπτωμα και άγχος</a:t>
            </a:r>
          </a:p>
        </p:txBody>
      </p:sp>
      <p:sp>
        <p:nvSpPr>
          <p:cNvPr id="3" name="Υπότιτλος 2">
            <a:extLst>
              <a:ext uri="{FF2B5EF4-FFF2-40B4-BE49-F238E27FC236}">
                <a16:creationId xmlns:a16="http://schemas.microsoft.com/office/drawing/2014/main" id="{332E1AEC-83BA-47D6-98B3-1FDE9D470D66}"/>
              </a:ext>
            </a:extLst>
          </p:cNvPr>
          <p:cNvSpPr>
            <a:spLocks noGrp="1"/>
          </p:cNvSpPr>
          <p:nvPr>
            <p:ph type="subTitle" idx="1"/>
          </p:nvPr>
        </p:nvSpPr>
        <p:spPr>
          <a:xfrm>
            <a:off x="1066674" y="4093730"/>
            <a:ext cx="10572000" cy="1961972"/>
          </a:xfrm>
        </p:spPr>
        <p:txBody>
          <a:bodyPr>
            <a:noAutofit/>
          </a:bodyPr>
          <a:lstStyle/>
          <a:p>
            <a:pPr algn="r"/>
            <a:r>
              <a:rPr lang="el-GR" sz="1600" dirty="0">
                <a:latin typeface="Arial Black" panose="020B0A04020102020204" pitchFamily="34" charset="0"/>
              </a:rPr>
              <a:t>Ελευθερία Λαμπροπούλου</a:t>
            </a:r>
          </a:p>
          <a:p>
            <a:pPr algn="r"/>
            <a:r>
              <a:rPr lang="el-GR" sz="1600" dirty="0" err="1">
                <a:latin typeface="Arial Black" panose="020B0A04020102020204" pitchFamily="34" charset="0"/>
              </a:rPr>
              <a:t>Κατσαμπέρη</a:t>
            </a:r>
            <a:r>
              <a:rPr lang="el-GR" sz="1600" dirty="0">
                <a:latin typeface="Arial Black" panose="020B0A04020102020204" pitchFamily="34" charset="0"/>
              </a:rPr>
              <a:t> Μαρία</a:t>
            </a:r>
          </a:p>
          <a:p>
            <a:pPr algn="r"/>
            <a:r>
              <a:rPr lang="el-GR" sz="1600" dirty="0" err="1">
                <a:latin typeface="Arial Black" panose="020B0A04020102020204" pitchFamily="34" charset="0"/>
              </a:rPr>
              <a:t>Δουρδουρα</a:t>
            </a:r>
            <a:r>
              <a:rPr lang="el-GR" sz="1600" dirty="0">
                <a:latin typeface="Arial Black" panose="020B0A04020102020204" pitchFamily="34" charset="0"/>
              </a:rPr>
              <a:t> </a:t>
            </a:r>
            <a:r>
              <a:rPr lang="el-GR" sz="1600" dirty="0" err="1">
                <a:latin typeface="Arial Black" panose="020B0A04020102020204" pitchFamily="34" charset="0"/>
              </a:rPr>
              <a:t>Χρυσα</a:t>
            </a:r>
            <a:endParaRPr lang="el-GR" sz="1600" dirty="0">
              <a:latin typeface="Arial Black" panose="020B0A04020102020204" pitchFamily="34" charset="0"/>
            </a:endParaRPr>
          </a:p>
          <a:p>
            <a:r>
              <a:rPr lang="el-GR" sz="1600" dirty="0">
                <a:latin typeface="Arial Black" panose="020B0A04020102020204" pitchFamily="34" charset="0"/>
              </a:rPr>
              <a:t>Φεβρουάριος 2022</a:t>
            </a:r>
          </a:p>
        </p:txBody>
      </p:sp>
      <p:pic>
        <p:nvPicPr>
          <p:cNvPr id="5" name="Εικόνα 4">
            <a:extLst>
              <a:ext uri="{FF2B5EF4-FFF2-40B4-BE49-F238E27FC236}">
                <a16:creationId xmlns:a16="http://schemas.microsoft.com/office/drawing/2014/main" id="{EF686BC0-9CAA-468A-A9FE-71C5AFE0B4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01" y="334604"/>
            <a:ext cx="2143125" cy="2143125"/>
          </a:xfrm>
          <a:prstGeom prst="rect">
            <a:avLst/>
          </a:prstGeom>
        </p:spPr>
      </p:pic>
    </p:spTree>
    <p:extLst>
      <p:ext uri="{BB962C8B-B14F-4D97-AF65-F5344CB8AC3E}">
        <p14:creationId xmlns:p14="http://schemas.microsoft.com/office/powerpoint/2010/main" val="2936617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2537010-60B0-445E-9ABA-D845F98B2B5A}"/>
              </a:ext>
            </a:extLst>
          </p:cNvPr>
          <p:cNvSpPr>
            <a:spLocks noGrp="1"/>
          </p:cNvSpPr>
          <p:nvPr>
            <p:ph idx="1"/>
          </p:nvPr>
        </p:nvSpPr>
        <p:spPr>
          <a:xfrm>
            <a:off x="1143000" y="256032"/>
            <a:ext cx="10361612" cy="6382512"/>
          </a:xfrm>
        </p:spPr>
        <p:txBody>
          <a:bodyPr>
            <a:normAutofit lnSpcReduction="10000"/>
          </a:bodyPr>
          <a:lstStyle/>
          <a:p>
            <a:pPr algn="ctr"/>
            <a:r>
              <a:rPr lang="el-GR" b="1" i="1" u="sng" dirty="0">
                <a:latin typeface="Arial" panose="020B0604020202020204" pitchFamily="34" charset="0"/>
                <a:cs typeface="Arial" panose="020B0604020202020204" pitchFamily="34" charset="0"/>
              </a:rPr>
              <a:t>Κεφάλαιο 6</a:t>
            </a:r>
          </a:p>
          <a:p>
            <a:pPr algn="just"/>
            <a:r>
              <a:rPr lang="el-GR" dirty="0">
                <a:latin typeface="Arial" panose="020B0604020202020204" pitchFamily="34" charset="0"/>
                <a:cs typeface="Arial" panose="020B0604020202020204" pitchFamily="34" charset="0"/>
              </a:rPr>
              <a:t>2 Τεχνικές αμυντικά στην ΨΚΝ:</a:t>
            </a:r>
          </a:p>
          <a:p>
            <a:pPr algn="just"/>
            <a:r>
              <a:rPr lang="el-GR" dirty="0">
                <a:latin typeface="Arial" panose="020B0604020202020204" pitchFamily="34" charset="0"/>
                <a:cs typeface="Arial" panose="020B0604020202020204" pitchFamily="34" charset="0"/>
              </a:rPr>
              <a:t>Α. αναίρεση γεγονότος </a:t>
            </a:r>
          </a:p>
          <a:p>
            <a:pPr algn="just"/>
            <a:r>
              <a:rPr lang="el-GR" dirty="0">
                <a:latin typeface="Arial" panose="020B0604020202020204" pitchFamily="34" charset="0"/>
                <a:cs typeface="Arial" panose="020B0604020202020204" pitchFamily="34" charset="0"/>
              </a:rPr>
              <a:t>Μία αρνητική μαγεία, που προσπαθεί να ξορκίσει τις συνέπειες ενός γεγονότος/βιώματος , αλλά και το ίδιο το γεγονός.  Σε 2 φάσεις, πρώτα η πράξη αναιρείται από μία δεύτερη σαν να μην είχαν συμβεί οι δύο πράξεις. Αυτός όμως είναι ο δεύτερος σκοπός, το δεύτερο κίνητρο των τελετουργιών. Το πρώτο είναι η προφύλαξη ώστε να μην επαναληφθεί κάποιο συγκεκριμένο γεγονός. </a:t>
            </a:r>
            <a:r>
              <a:rPr lang="el-GR" dirty="0" err="1">
                <a:latin typeface="Arial" panose="020B0604020202020204" pitchFamily="34" charset="0"/>
                <a:cs typeface="Arial" panose="020B0604020202020204" pitchFamily="34" charset="0"/>
              </a:rPr>
              <a:t>Δηλ</a:t>
            </a:r>
            <a:r>
              <a:rPr lang="el-GR" dirty="0">
                <a:latin typeface="Arial" panose="020B0604020202020204" pitchFamily="34" charset="0"/>
                <a:cs typeface="Arial" panose="020B0604020202020204" pitchFamily="34" charset="0"/>
              </a:rPr>
              <a:t> με ορθολογικά μέτρα προφύλαξης προσπαθεί να «καταργήσει» μαγικά και παράλογα μέσω της αναίρεσης. Έτσι εξηγείται και η συχνότατος ψυχαναγκασμός της επανάληψης. Συχνά, μία πολύ σημαντική αιτία σχηματισμού συμπτωμάτων είναι η προσπάθεια αναίρεσης ενός τραυματικού γεγονότος. </a:t>
            </a:r>
          </a:p>
          <a:p>
            <a:pPr algn="just"/>
            <a:r>
              <a:rPr lang="el-GR" dirty="0">
                <a:latin typeface="Arial" panose="020B0604020202020204" pitchFamily="34" charset="0"/>
                <a:cs typeface="Arial" panose="020B0604020202020204" pitchFamily="34" charset="0"/>
              </a:rPr>
              <a:t>Β. απομόνωση (συναισθήματος)</a:t>
            </a:r>
          </a:p>
          <a:p>
            <a:pPr algn="just"/>
            <a:r>
              <a:rPr lang="el-GR" dirty="0">
                <a:latin typeface="Arial" panose="020B0604020202020204" pitchFamily="34" charset="0"/>
                <a:cs typeface="Arial" panose="020B0604020202020204" pitchFamily="34" charset="0"/>
              </a:rPr>
              <a:t>Κι αυτό στην κινητική σφαίρα συμβαίνει. Μετά από ένα δυσάρεστο συμβάν ή όταν το άτομο έχει κάνει κάτι σημαντικό για τη νεύρωσή του, παρεμβάλλεται ένα διάλλειμα όπου δεν επιτρέπεται να συμβεί τίποτα άλλο, κατά το οποίο το άτομο δεν επιτρέπεται να αντιληφθεί, ούτε να κάνει κάτι. Αντί όμως να ξεχαστεί, το βίωμα στερείται το συναίσθημά του, ενώ οι συνειρμικές σχέσεις καταπιέζονται ή διακόπτονται με αποτέλεσμα να μένει απομονωμένο και να μην αναπαράγεται στην κανονική πορεία της σκέψης. </a:t>
            </a:r>
            <a:r>
              <a:rPr lang="el-GR" dirty="0" err="1">
                <a:latin typeface="Arial" panose="020B0604020202020204" pitchFamily="34" charset="0"/>
                <a:cs typeface="Arial" panose="020B0604020202020204" pitchFamily="34" charset="0"/>
              </a:rPr>
              <a:t>Δηλ</a:t>
            </a:r>
            <a:r>
              <a:rPr lang="el-GR" dirty="0">
                <a:latin typeface="Arial" panose="020B0604020202020204" pitchFamily="34" charset="0"/>
                <a:cs typeface="Arial" panose="020B0604020202020204" pitchFamily="34" charset="0"/>
              </a:rPr>
              <a:t>, η κινητική απομόνωση προορίζεται να ασφαλίσει τη διακοπή της σύνδεσης στη σκέψη. Κατά την αναλυτική διαδικασία, πρέπει να εκπαιδευτεί το Εγώ να παραιτηθεί προσωρινά από αυτήν τη λειτουργία. Είναι πολύ δύσκολο για τον ψυχαναγκαστικό να ακολουθήσει την ψυχανάλυση. Δεν επαναπαύεται ποτέ, διαρκώς αποκρούει εισβολές από </a:t>
            </a:r>
            <a:r>
              <a:rPr lang="el-GR" dirty="0" err="1">
                <a:latin typeface="Arial" panose="020B0604020202020204" pitchFamily="34" charset="0"/>
                <a:cs typeface="Arial" panose="020B0604020202020204" pitchFamily="34" charset="0"/>
              </a:rPr>
              <a:t>ασνδ</a:t>
            </a:r>
            <a:r>
              <a:rPr lang="el-GR" dirty="0">
                <a:latin typeface="Arial" panose="020B0604020202020204" pitchFamily="34" charset="0"/>
                <a:cs typeface="Arial" panose="020B0604020202020204" pitchFamily="34" charset="0"/>
              </a:rPr>
              <a:t> φαντασιώσεις ή εκδηλώσεις αμφιθυμικών φαντασιώσεων. </a:t>
            </a:r>
          </a:p>
          <a:p>
            <a:pPr algn="just"/>
            <a:endParaRPr lang="el-GR" dirty="0">
              <a:latin typeface="Arial" panose="020B0604020202020204" pitchFamily="34" charset="0"/>
              <a:cs typeface="Arial" panose="020B0604020202020204" pitchFamily="34" charset="0"/>
            </a:endParaRPr>
          </a:p>
          <a:p>
            <a:pPr algn="just"/>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53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59845B3-E5BB-42CE-BF29-09CB4F64E2E2}"/>
              </a:ext>
            </a:extLst>
          </p:cNvPr>
          <p:cNvSpPr>
            <a:spLocks noGrp="1"/>
          </p:cNvSpPr>
          <p:nvPr>
            <p:ph idx="1"/>
          </p:nvPr>
        </p:nvSpPr>
        <p:spPr>
          <a:xfrm>
            <a:off x="1152144" y="1088136"/>
            <a:ext cx="10352468" cy="5696712"/>
          </a:xfrm>
        </p:spPr>
        <p:txBody>
          <a:bodyPr/>
          <a:lstStyle/>
          <a:p>
            <a:pPr algn="just"/>
            <a:r>
              <a:rPr lang="el-GR" dirty="0">
                <a:latin typeface="Arial" panose="020B0604020202020204" pitchFamily="34" charset="0"/>
                <a:cs typeface="Arial" panose="020B0604020202020204" pitchFamily="34" charset="0"/>
              </a:rPr>
              <a:t>Το ταμπού του αγγίγματος:</a:t>
            </a:r>
          </a:p>
          <a:p>
            <a:pPr algn="just"/>
            <a:r>
              <a:rPr lang="el-GR" dirty="0">
                <a:latin typeface="Arial" panose="020B0604020202020204" pitchFamily="34" charset="0"/>
                <a:cs typeface="Arial" panose="020B0604020202020204" pitchFamily="34" charset="0"/>
              </a:rPr>
              <a:t>Το άγγιγμα, η σωματική επαφή αποτελούν τον άμεσο στόχο τόσο της επιθετικής όσο και της τρυφερής επένδυσης του αντικειμένου. Η ΨΝ αρχίζει με την καταδίωξη του αγγίγματος υπό την ερωτική του έννοια και μόνον με την </a:t>
            </a:r>
            <a:r>
              <a:rPr lang="el-GR" dirty="0" err="1">
                <a:latin typeface="Arial" panose="020B0604020202020204" pitchFamily="34" charset="0"/>
                <a:cs typeface="Arial" panose="020B0604020202020204" pitchFamily="34" charset="0"/>
              </a:rPr>
              <a:t>επαναστροφή</a:t>
            </a:r>
            <a:r>
              <a:rPr lang="el-GR" dirty="0">
                <a:latin typeface="Arial" panose="020B0604020202020204" pitchFamily="34" charset="0"/>
                <a:cs typeface="Arial" panose="020B0604020202020204" pitchFamily="34" charset="0"/>
              </a:rPr>
              <a:t> καταδικάζει το άγγιγμα που μεταμφιέζεται ως επιθετικότητα. η απομόνωση όμως είναι η άρση της δυνατότητας επαφής. Εννοείται συμβολικά ότι δεν θέλει να επιτρέψει οι σκέψεις του για αυτήν την εντύπωση ή δραστηριότητα να έρθουν σε συνειρμική επαφή με άλλες σκέψεις. </a:t>
            </a:r>
          </a:p>
          <a:p>
            <a:pPr algn="just"/>
            <a:endParaRPr lang="el-GR" dirty="0">
              <a:latin typeface="Arial" panose="020B0604020202020204" pitchFamily="34" charset="0"/>
              <a:cs typeface="Arial" panose="020B0604020202020204" pitchFamily="34" charset="0"/>
            </a:endParaRPr>
          </a:p>
          <a:p>
            <a:pPr algn="just"/>
            <a:endParaRPr lang="el-GR" dirty="0">
              <a:latin typeface="Arial" panose="020B0604020202020204" pitchFamily="34" charset="0"/>
              <a:cs typeface="Arial" panose="020B0604020202020204" pitchFamily="34" charset="0"/>
            </a:endParaRPr>
          </a:p>
          <a:p>
            <a:pPr algn="just"/>
            <a:endParaRPr lang="el-GR" dirty="0">
              <a:latin typeface="Arial" panose="020B0604020202020204" pitchFamily="34" charset="0"/>
              <a:cs typeface="Arial" panose="020B0604020202020204" pitchFamily="34" charset="0"/>
            </a:endParaRPr>
          </a:p>
          <a:p>
            <a:r>
              <a:rPr lang="el-GR" dirty="0">
                <a:latin typeface="Arial" panose="020B0604020202020204" pitchFamily="34" charset="0"/>
                <a:cs typeface="Arial" panose="020B0604020202020204" pitchFamily="34" charset="0"/>
              </a:rPr>
              <a:t>Και η φοβία και η υστερία εκ μετατροπής και η ψυχαναγκαστική νεύρωση οδηγούν σε ένα σοβαρό πρόβλημα: αφετηρία τους έχουν την καταστροφή του οιδιπόδειου συμπλέγματος με κινητήρια δύναμη αντίστασης του Εγώ το άγχος ευνουχισμού. Αλλά αυτό είναι εμφανές μόνον στις φοβίες. Επιπλέον , στις νευρώσεις των γυναικών τι γίνεται? Πώς να μιλάμε για πραγματικό άγχος ευνουχισμού όταν ήδη ο ευνουχισμός είναι πλήρης</a:t>
            </a:r>
          </a:p>
        </p:txBody>
      </p:sp>
    </p:spTree>
    <p:extLst>
      <p:ext uri="{BB962C8B-B14F-4D97-AF65-F5344CB8AC3E}">
        <p14:creationId xmlns:p14="http://schemas.microsoft.com/office/powerpoint/2010/main" val="127609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6755B98-1743-4FA0-BF46-A858C9E4182A}"/>
              </a:ext>
            </a:extLst>
          </p:cNvPr>
          <p:cNvSpPr>
            <a:spLocks noGrp="1"/>
          </p:cNvSpPr>
          <p:nvPr>
            <p:ph idx="1"/>
          </p:nvPr>
        </p:nvSpPr>
        <p:spPr>
          <a:xfrm>
            <a:off x="1627632" y="1133856"/>
            <a:ext cx="9876980" cy="4777366"/>
          </a:xfrm>
        </p:spPr>
        <p:txBody>
          <a:bodyPr/>
          <a:lstStyle/>
          <a:p>
            <a:r>
              <a:rPr lang="el-GR" dirty="0"/>
              <a:t>Και η φοβία και η υστερία εκ μετατροπής και η ψυχαναγκαστική νεύρωση οδηγούν σε ένα σοβαρό πρόβλημα: αφετηρία τους έχουν την καταστροφή του οιδιπόδειου συμπλέγματος με κινητήρια δύναμη αντίστασης του Εγώ το άγχος ευνουχισμού. Αλλά αυτό είναι εμφανές μόνον στις φοβίες. Επιπλέον , στις νευρώσεις των γυναικών τι γίνεται? Πώς να μιλάμε για πραγματικό άγχος ευνουχισμού όταν ήδη ο ευνουχισμός είναι πλήρης;</a:t>
            </a:r>
          </a:p>
        </p:txBody>
      </p:sp>
    </p:spTree>
    <p:extLst>
      <p:ext uri="{BB962C8B-B14F-4D97-AF65-F5344CB8AC3E}">
        <p14:creationId xmlns:p14="http://schemas.microsoft.com/office/powerpoint/2010/main" val="3551550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B5538A4-2A2D-46B9-A19C-E12E0C71B71B}"/>
              </a:ext>
            </a:extLst>
          </p:cNvPr>
          <p:cNvSpPr>
            <a:spLocks noGrp="1"/>
          </p:cNvSpPr>
          <p:nvPr>
            <p:ph idx="1"/>
          </p:nvPr>
        </p:nvSpPr>
        <p:spPr>
          <a:xfrm>
            <a:off x="845127" y="898584"/>
            <a:ext cx="10764982" cy="5765451"/>
          </a:xfrm>
        </p:spPr>
        <p:txBody>
          <a:bodyPr>
            <a:normAutofit/>
          </a:bodyPr>
          <a:lstStyle/>
          <a:p>
            <a:pPr algn="ctr"/>
            <a:r>
              <a:rPr lang="el-GR" sz="1800" b="1" i="1" u="sng" dirty="0">
                <a:solidFill>
                  <a:srgbClr val="1D2228"/>
                </a:solidFill>
                <a:effectLst/>
                <a:latin typeface="Arial" panose="020B0604020202020204" pitchFamily="34" charset="0"/>
                <a:cs typeface="Arial" panose="020B0604020202020204" pitchFamily="34" charset="0"/>
              </a:rPr>
              <a:t>Κεφάλαιο </a:t>
            </a:r>
            <a:r>
              <a:rPr lang="en-US" b="1" i="1" u="sng" dirty="0">
                <a:solidFill>
                  <a:srgbClr val="1D2228"/>
                </a:solidFill>
                <a:latin typeface="Arial" panose="020B0604020202020204" pitchFamily="34" charset="0"/>
                <a:cs typeface="Arial" panose="020B0604020202020204" pitchFamily="34" charset="0"/>
              </a:rPr>
              <a:t>7</a:t>
            </a:r>
            <a:endParaRPr lang="el-GR" sz="1800" b="1" i="1" u="sng" dirty="0">
              <a:solidFill>
                <a:srgbClr val="1D2228"/>
              </a:solidFill>
              <a:effectLst/>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 </a:t>
            </a:r>
            <a:r>
              <a:rPr lang="el-GR" b="0" i="0" dirty="0">
                <a:solidFill>
                  <a:srgbClr val="1D2228"/>
                </a:solidFill>
                <a:effectLst/>
                <a:latin typeface="Helvetica Neue"/>
              </a:rPr>
              <a:t>Αναφορικά με τις παιδικές φοβίες</a:t>
            </a:r>
            <a:r>
              <a:rPr lang="en-US" b="0" i="0" dirty="0">
                <a:solidFill>
                  <a:srgbClr val="1D2228"/>
                </a:solidFill>
                <a:effectLst/>
                <a:latin typeface="Helvetica Neue"/>
              </a:rPr>
              <a:t>,</a:t>
            </a:r>
            <a:r>
              <a:rPr lang="el-GR" b="0" i="0" dirty="0">
                <a:solidFill>
                  <a:srgbClr val="1D2228"/>
                </a:solidFill>
                <a:effectLst/>
                <a:latin typeface="Helvetica Neue"/>
              </a:rPr>
              <a:t> το </a:t>
            </a:r>
            <a:r>
              <a:rPr lang="en-US" b="0" i="0" dirty="0">
                <a:solidFill>
                  <a:srgbClr val="1D2228"/>
                </a:solidFill>
                <a:effectLst/>
                <a:latin typeface="Helvetica Neue"/>
              </a:rPr>
              <a:t>E</a:t>
            </a:r>
            <a:r>
              <a:rPr lang="el-GR" b="0" i="0" dirty="0" err="1">
                <a:solidFill>
                  <a:srgbClr val="1D2228"/>
                </a:solidFill>
                <a:effectLst/>
                <a:latin typeface="Helvetica Neue"/>
              </a:rPr>
              <a:t>γώ</a:t>
            </a:r>
            <a:r>
              <a:rPr lang="el-GR" b="0" i="0" dirty="0">
                <a:solidFill>
                  <a:srgbClr val="1D2228"/>
                </a:solidFill>
                <a:effectLst/>
                <a:latin typeface="Helvetica Neue"/>
              </a:rPr>
              <a:t> πρέπει να αντιταχθεί σε μία </a:t>
            </a:r>
            <a:r>
              <a:rPr lang="el-GR" b="0" i="0" dirty="0" err="1">
                <a:solidFill>
                  <a:srgbClr val="1D2228"/>
                </a:solidFill>
                <a:effectLst/>
                <a:latin typeface="Helvetica Neue"/>
              </a:rPr>
              <a:t>λιβιδινική</a:t>
            </a:r>
            <a:r>
              <a:rPr lang="el-GR" b="0" i="0" dirty="0">
                <a:solidFill>
                  <a:srgbClr val="1D2228"/>
                </a:solidFill>
                <a:effectLst/>
                <a:latin typeface="Helvetica Neue"/>
              </a:rPr>
              <a:t> επένδυση του αντικειμένου που προέρχεται από το </a:t>
            </a:r>
            <a:r>
              <a:rPr lang="en-US" b="0" i="0" dirty="0">
                <a:solidFill>
                  <a:srgbClr val="1D2228"/>
                </a:solidFill>
                <a:effectLst/>
                <a:latin typeface="Helvetica Neue"/>
              </a:rPr>
              <a:t>A</a:t>
            </a:r>
            <a:r>
              <a:rPr lang="el-GR" b="0" i="0" dirty="0" err="1">
                <a:solidFill>
                  <a:srgbClr val="1D2228"/>
                </a:solidFill>
                <a:effectLst/>
                <a:latin typeface="Helvetica Neue"/>
              </a:rPr>
              <a:t>υτό</a:t>
            </a:r>
            <a:r>
              <a:rPr lang="en-US" b="0" i="0" dirty="0">
                <a:solidFill>
                  <a:srgbClr val="1D2228"/>
                </a:solidFill>
                <a:effectLst/>
                <a:latin typeface="Helvetica Neue"/>
              </a:rPr>
              <a:t>-</a:t>
            </a:r>
            <a:r>
              <a:rPr lang="el-GR" b="0" i="0" dirty="0">
                <a:solidFill>
                  <a:srgbClr val="1D2228"/>
                </a:solidFill>
                <a:effectLst/>
                <a:latin typeface="Helvetica Neue"/>
              </a:rPr>
              <a:t> είτε ανήκει στο θετικό είτε στο αρνητικό οιδιπόδειο </a:t>
            </a:r>
            <a:r>
              <a:rPr lang="en-US" b="0" i="0" dirty="0">
                <a:solidFill>
                  <a:srgbClr val="1D2228"/>
                </a:solidFill>
                <a:effectLst/>
                <a:latin typeface="Helvetica Neue"/>
              </a:rPr>
              <a:t>-</a:t>
            </a:r>
            <a:r>
              <a:rPr lang="el-GR" b="0" i="0" dirty="0">
                <a:solidFill>
                  <a:srgbClr val="1D2228"/>
                </a:solidFill>
                <a:effectLst/>
                <a:latin typeface="Helvetica Neue"/>
              </a:rPr>
              <a:t>επειδή πιστεύει ότι αν ενέδιδε σε αυτήν</a:t>
            </a:r>
            <a:r>
              <a:rPr lang="en-US" b="0" i="0" dirty="0">
                <a:solidFill>
                  <a:srgbClr val="1D2228"/>
                </a:solidFill>
                <a:effectLst/>
                <a:latin typeface="Helvetica Neue"/>
              </a:rPr>
              <a:t>,</a:t>
            </a:r>
            <a:r>
              <a:rPr lang="el-GR" b="0" i="0" dirty="0">
                <a:solidFill>
                  <a:srgbClr val="1D2228"/>
                </a:solidFill>
                <a:effectLst/>
                <a:latin typeface="Helvetica Neue"/>
              </a:rPr>
              <a:t> θα διέτρεχε τον κίνδυνο του ευνουχισμού.</a:t>
            </a:r>
            <a:r>
              <a:rPr lang="en-US" b="0" i="0" dirty="0">
                <a:solidFill>
                  <a:srgbClr val="1D2228"/>
                </a:solidFill>
                <a:effectLst/>
                <a:latin typeface="Helvetica Neue"/>
              </a:rPr>
              <a:t> </a:t>
            </a:r>
            <a:r>
              <a:rPr lang="el-GR" b="0" i="0" dirty="0">
                <a:solidFill>
                  <a:srgbClr val="1D2228"/>
                </a:solidFill>
                <a:effectLst/>
                <a:latin typeface="Helvetica Neue"/>
              </a:rPr>
              <a:t>Βλέπουμε ότι μετά το σχηματισμό της φοβίας</a:t>
            </a:r>
            <a:r>
              <a:rPr lang="en-US" b="0" i="0" dirty="0">
                <a:solidFill>
                  <a:srgbClr val="1D2228"/>
                </a:solidFill>
                <a:effectLst/>
                <a:latin typeface="Helvetica Neue"/>
              </a:rPr>
              <a:t>,</a:t>
            </a:r>
            <a:r>
              <a:rPr lang="el-GR" b="0" i="0" dirty="0">
                <a:solidFill>
                  <a:srgbClr val="1D2228"/>
                </a:solidFill>
                <a:effectLst/>
                <a:latin typeface="Helvetica Neue"/>
              </a:rPr>
              <a:t> ο τρυφερός </a:t>
            </a:r>
            <a:r>
              <a:rPr lang="el-GR" dirty="0">
                <a:solidFill>
                  <a:srgbClr val="1D2228"/>
                </a:solidFill>
                <a:latin typeface="Helvetica Neue"/>
              </a:rPr>
              <a:t>δεσμός</a:t>
            </a:r>
            <a:r>
              <a:rPr lang="el-GR" b="0" i="0" dirty="0">
                <a:solidFill>
                  <a:srgbClr val="1D2228"/>
                </a:solidFill>
                <a:effectLst/>
                <a:latin typeface="Helvetica Neue"/>
              </a:rPr>
              <a:t> με τη μητέρα μοιάζει να εξαφανίζεται, να έχει συντριβεί τελείως από την απώθηση, ενώ ο σχηματισμός του συμπτώματος του υποκατάστατου έλαβε τώρα χώρα σε σχέση με το επιθετικό αίσθημα. Βεβαίως και εδώ ποτέ δεν έχουμε να κάνουμε με καθαρά ορμητικά αισθήματα, αλλά γενικά με ανάμειξης των δύο ομάδων </a:t>
            </a:r>
            <a:r>
              <a:rPr lang="el-GR" b="0" i="0" dirty="0" err="1">
                <a:solidFill>
                  <a:srgbClr val="1D2228"/>
                </a:solidFill>
                <a:effectLst/>
                <a:latin typeface="Helvetica Neue"/>
              </a:rPr>
              <a:t>ενορμήσεων</a:t>
            </a:r>
            <a:r>
              <a:rPr lang="el-GR" b="0" i="0" dirty="0">
                <a:solidFill>
                  <a:srgbClr val="1D2228"/>
                </a:solidFill>
                <a:effectLst/>
                <a:latin typeface="Helvetica Neue"/>
              </a:rPr>
              <a:t> σε διάφορες αναλογίες.</a:t>
            </a:r>
          </a:p>
          <a:p>
            <a:pPr algn="just"/>
            <a:r>
              <a:rPr lang="el-GR" b="0" i="0" dirty="0">
                <a:solidFill>
                  <a:srgbClr val="1D2228"/>
                </a:solidFill>
                <a:effectLst/>
                <a:latin typeface="Helvetica Neue"/>
              </a:rPr>
              <a:t>Ο σχηματισμός του υποκατάστατου έχει δύο σαφή πλεονεκτήματα σε σχέση με το άγχος:</a:t>
            </a:r>
          </a:p>
          <a:p>
            <a:pPr algn="just"/>
            <a:r>
              <a:rPr lang="el-GR" b="0" i="0" dirty="0">
                <a:solidFill>
                  <a:srgbClr val="1D2228"/>
                </a:solidFill>
                <a:effectLst/>
                <a:latin typeface="Helvetica Neue"/>
              </a:rPr>
              <a:t>Α.. Αποφεύγεται η σύγκρουση αμφιθυμίας, παραδείγματος χάρη στον </a:t>
            </a:r>
            <a:r>
              <a:rPr lang="el-GR" dirty="0">
                <a:solidFill>
                  <a:srgbClr val="1D2228"/>
                </a:solidFill>
                <a:latin typeface="Helvetica Neue"/>
              </a:rPr>
              <a:t>Χ</a:t>
            </a:r>
            <a:r>
              <a:rPr lang="el-GR" b="0" i="0" dirty="0">
                <a:solidFill>
                  <a:srgbClr val="1D2228"/>
                </a:solidFill>
                <a:effectLst/>
                <a:latin typeface="Helvetica Neue"/>
              </a:rPr>
              <a:t>ανς αφού ο πατέρας είναι ταυτόχρονα και αγαπημένο αντικείμενο αλλά και φοβικό. </a:t>
            </a:r>
          </a:p>
          <a:p>
            <a:pPr algn="just"/>
            <a:r>
              <a:rPr lang="el-GR" b="0" i="0" dirty="0">
                <a:solidFill>
                  <a:srgbClr val="1D2228"/>
                </a:solidFill>
                <a:effectLst/>
                <a:latin typeface="Helvetica Neue"/>
              </a:rPr>
              <a:t>Β. Επιτρέπει στο εγώ να σταματήσει την ανάπτυξη άγχους, διότι το άγχος της φοβίας αναπτύσσεται υπό όρους, εμφανίζεται μόνο όταν το αντικείμενο του άγχους γίνει  αντιληπτό. Το άτομο μπορεί να προστατευτεί από έναν εξωτερικό κίνδυνο μέσω της φυγής ή και της αποφυγής της αντίληψης ενώ καμία φυγή δεν ωφελεί εναντίον ενός κινδύνου που προέρχεται από το εσωτερικό, το φόβο ευνουχισμού </a:t>
            </a:r>
            <a:r>
              <a:rPr lang="el-GR" b="0" i="0" dirty="0" err="1">
                <a:solidFill>
                  <a:srgbClr val="1D2228"/>
                </a:solidFill>
                <a:effectLst/>
                <a:latin typeface="Helvetica Neue"/>
              </a:rPr>
              <a:t>δηλ</a:t>
            </a:r>
            <a:endParaRPr lang="el-GR" b="0" i="0" dirty="0">
              <a:solidFill>
                <a:srgbClr val="1D2228"/>
              </a:solidFill>
              <a:effectLst/>
              <a:latin typeface="Helvetica Neue"/>
            </a:endParaRPr>
          </a:p>
          <a:p>
            <a:pPr algn="just"/>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5451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06FBF72-EB64-4341-800F-DB16A25A22B2}"/>
              </a:ext>
            </a:extLst>
          </p:cNvPr>
          <p:cNvSpPr>
            <a:spLocks noGrp="1"/>
          </p:cNvSpPr>
          <p:nvPr>
            <p:ph idx="1"/>
          </p:nvPr>
        </p:nvSpPr>
        <p:spPr>
          <a:xfrm>
            <a:off x="914400" y="374073"/>
            <a:ext cx="10590212" cy="6483927"/>
          </a:xfrm>
        </p:spPr>
        <p:txBody>
          <a:bodyPr>
            <a:normAutofit/>
          </a:bodyPr>
          <a:lstStyle/>
          <a:p>
            <a:pPr algn="just"/>
            <a:r>
              <a:rPr lang="el-GR" b="0" i="0" dirty="0">
                <a:solidFill>
                  <a:srgbClr val="1D2228"/>
                </a:solidFill>
                <a:effectLst/>
                <a:latin typeface="Arial" panose="020B0604020202020204" pitchFamily="34" charset="0"/>
                <a:cs typeface="Arial" panose="020B0604020202020204" pitchFamily="34" charset="0"/>
              </a:rPr>
              <a:t>Το άγχος δεν είναι παρά ένα συναισθηματικό σήμα και η οικονομική κατάσταση δεν μεταβάλλεται. Το ίδιο ισχύει και για τις φοβίες των ενηλίκων:</a:t>
            </a:r>
          </a:p>
          <a:p>
            <a:pPr algn="just"/>
            <a:r>
              <a:rPr lang="el-GR" b="0" i="1" dirty="0">
                <a:solidFill>
                  <a:srgbClr val="1D2228"/>
                </a:solidFill>
                <a:effectLst/>
                <a:latin typeface="Arial" panose="020B0604020202020204" pitchFamily="34" charset="0"/>
                <a:cs typeface="Arial" panose="020B0604020202020204" pitchFamily="34" charset="0"/>
              </a:rPr>
              <a:t>- ο αγοραφοβικός </a:t>
            </a:r>
            <a:r>
              <a:rPr lang="el-GR" b="0" i="0" dirty="0">
                <a:solidFill>
                  <a:srgbClr val="1D2228"/>
                </a:solidFill>
                <a:effectLst/>
                <a:latin typeface="Arial" panose="020B0604020202020204" pitchFamily="34" charset="0"/>
                <a:cs typeface="Arial" panose="020B0604020202020204" pitchFamily="34" charset="0"/>
              </a:rPr>
              <a:t>επιβάλλει στο έργο του έναν περιορισμό για να αποφύγει έναν ορμητικό κίνδυνο,  δηλαδή τον πειρασμό για παράδοση στις ερωτικές επιθυμίες του. Βέβαια η συμπτωματολογία της αγοραφοβίας περιπλέκεται, συνήθως προκαλεί μία χρονική </a:t>
            </a:r>
            <a:r>
              <a:rPr lang="el-GR" b="0" i="0" dirty="0" err="1">
                <a:solidFill>
                  <a:srgbClr val="1D2228"/>
                </a:solidFill>
                <a:effectLst/>
                <a:latin typeface="Arial" panose="020B0604020202020204" pitchFamily="34" charset="0"/>
                <a:cs typeface="Arial" panose="020B0604020202020204" pitchFamily="34" charset="0"/>
              </a:rPr>
              <a:t>επάναστροφή</a:t>
            </a:r>
            <a:r>
              <a:rPr lang="el-GR" b="0" i="0" dirty="0">
                <a:solidFill>
                  <a:srgbClr val="1D2228"/>
                </a:solidFill>
                <a:effectLst/>
                <a:latin typeface="Arial" panose="020B0604020202020204" pitchFamily="34" charset="0"/>
                <a:cs typeface="Arial" panose="020B0604020202020204" pitchFamily="34" charset="0"/>
              </a:rPr>
              <a:t> στα παιδικά χρόνια. Ο αγοραφοβικός μπορεί να βγει έξω αν συνοδεύεται ή αν δεν απομακρύνεται πέρα από μία ορισμένη απόσταση. Γενικά ισχύουν κάποιοι όροι σε κάθε περίπτωση που εξαρτώνται από τους παιδικούς παράγοντες που κυριαρχούν σε αυτόν μέσω της νεύρωσης. </a:t>
            </a:r>
            <a:r>
              <a:rPr lang="el-GR" dirty="0">
                <a:solidFill>
                  <a:srgbClr val="1D2228"/>
                </a:solidFill>
                <a:latin typeface="Arial" panose="020B0604020202020204" pitchFamily="34" charset="0"/>
                <a:cs typeface="Arial" panose="020B0604020202020204" pitchFamily="34" charset="0"/>
              </a:rPr>
              <a:t>Η </a:t>
            </a:r>
            <a:r>
              <a:rPr lang="el-GR" b="0" i="0" dirty="0">
                <a:solidFill>
                  <a:srgbClr val="1D2228"/>
                </a:solidFill>
                <a:effectLst/>
                <a:latin typeface="Arial" panose="020B0604020202020204" pitchFamily="34" charset="0"/>
                <a:cs typeface="Arial" panose="020B0604020202020204" pitchFamily="34" charset="0"/>
              </a:rPr>
              <a:t>φοβία της μοναξιάς πάντως είναι ξεκάθαρη και δεν εξαρτάται από καμία τέτοια παιδική </a:t>
            </a:r>
            <a:r>
              <a:rPr lang="el-GR" b="0" i="0" dirty="0" err="1">
                <a:solidFill>
                  <a:srgbClr val="1D2228"/>
                </a:solidFill>
                <a:effectLst/>
                <a:latin typeface="Arial" panose="020B0604020202020204" pitchFamily="34" charset="0"/>
                <a:cs typeface="Arial" panose="020B0604020202020204" pitchFamily="34" charset="0"/>
              </a:rPr>
              <a:t>επάνστροφή</a:t>
            </a:r>
            <a:r>
              <a:rPr lang="el-GR" b="0" i="0" dirty="0">
                <a:solidFill>
                  <a:srgbClr val="1D2228"/>
                </a:solidFill>
                <a:effectLst/>
                <a:latin typeface="Arial" panose="020B0604020202020204" pitchFamily="34" charset="0"/>
                <a:cs typeface="Arial" panose="020B0604020202020204" pitchFamily="34" charset="0"/>
              </a:rPr>
              <a:t>. </a:t>
            </a:r>
            <a:r>
              <a:rPr lang="el-GR" dirty="0">
                <a:solidFill>
                  <a:srgbClr val="1D2228"/>
                </a:solidFill>
                <a:latin typeface="Arial" panose="020B0604020202020204" pitchFamily="34" charset="0"/>
                <a:cs typeface="Arial" panose="020B0604020202020204" pitchFamily="34" charset="0"/>
              </a:rPr>
              <a:t>Εί</a:t>
            </a:r>
            <a:r>
              <a:rPr lang="el-GR" b="0" i="0" dirty="0">
                <a:solidFill>
                  <a:srgbClr val="1D2228"/>
                </a:solidFill>
                <a:effectLst/>
                <a:latin typeface="Arial" panose="020B0604020202020204" pitchFamily="34" charset="0"/>
                <a:cs typeface="Arial" panose="020B0604020202020204" pitchFamily="34" charset="0"/>
              </a:rPr>
              <a:t>ναι στην ουσία μία προσπάθεια αποφυγής του πειρασμού της μοναχικής </a:t>
            </a:r>
            <a:r>
              <a:rPr lang="el-GR" b="0" i="0" dirty="0" err="1">
                <a:solidFill>
                  <a:srgbClr val="1D2228"/>
                </a:solidFill>
                <a:effectLst/>
                <a:latin typeface="Arial" panose="020B0604020202020204" pitchFamily="34" charset="0"/>
                <a:cs typeface="Arial" panose="020B0604020202020204" pitchFamily="34" charset="0"/>
              </a:rPr>
              <a:t>αυτοϊκανοποίησης</a:t>
            </a:r>
            <a:r>
              <a:rPr lang="el-GR" b="0" i="0" dirty="0">
                <a:solidFill>
                  <a:srgbClr val="1D2228"/>
                </a:solidFill>
                <a:effectLst/>
                <a:latin typeface="Arial" panose="020B0604020202020204" pitchFamily="34" charset="0"/>
                <a:cs typeface="Arial" panose="020B0604020202020204" pitchFamily="34" charset="0"/>
              </a:rPr>
              <a:t>.</a:t>
            </a:r>
          </a:p>
          <a:p>
            <a:pPr algn="just"/>
            <a:r>
              <a:rPr lang="el-GR" dirty="0">
                <a:solidFill>
                  <a:srgbClr val="1D2228"/>
                </a:solidFill>
                <a:latin typeface="Arial" panose="020B0604020202020204" pitchFamily="34" charset="0"/>
                <a:cs typeface="Arial" panose="020B0604020202020204" pitchFamily="34" charset="0"/>
              </a:rPr>
              <a:t>-</a:t>
            </a:r>
            <a:r>
              <a:rPr lang="el-GR" b="0" i="0" dirty="0">
                <a:solidFill>
                  <a:srgbClr val="1D2228"/>
                </a:solidFill>
                <a:effectLst/>
                <a:latin typeface="Arial" panose="020B0604020202020204" pitchFamily="34" charset="0"/>
                <a:cs typeface="Arial" panose="020B0604020202020204" pitchFamily="34" charset="0"/>
              </a:rPr>
              <a:t>-στην </a:t>
            </a:r>
            <a:r>
              <a:rPr lang="el-GR" b="0" i="1" dirty="0">
                <a:solidFill>
                  <a:srgbClr val="1D2228"/>
                </a:solidFill>
                <a:effectLst/>
                <a:latin typeface="Arial" panose="020B0604020202020204" pitchFamily="34" charset="0"/>
                <a:cs typeface="Arial" panose="020B0604020202020204" pitchFamily="34" charset="0"/>
              </a:rPr>
              <a:t>ψυχαναγκαστική νεύρωση, </a:t>
            </a:r>
            <a:r>
              <a:rPr lang="el-GR" b="0" i="0" dirty="0">
                <a:solidFill>
                  <a:srgbClr val="1D2228"/>
                </a:solidFill>
                <a:effectLst/>
                <a:latin typeface="Arial" panose="020B0604020202020204" pitchFamily="34" charset="0"/>
                <a:cs typeface="Arial" panose="020B0604020202020204" pitchFamily="34" charset="0"/>
              </a:rPr>
              <a:t>το άγχος του Εγώ μπροστά στο Υπερεγώ του κυριαρχεί ξεκάθαρα. Η κατάσταση κινδύνου που πρέπει να αποφύγει το Εγώ είναι η εχθρότητα του Υπερεγώ. Εδώ λείπει κάθε ίχνος προβολής, ο κίνδυνος έχει </a:t>
            </a:r>
            <a:r>
              <a:rPr lang="el-GR" b="0" i="0" dirty="0" err="1">
                <a:solidFill>
                  <a:srgbClr val="1D2228"/>
                </a:solidFill>
                <a:effectLst/>
                <a:latin typeface="Arial" panose="020B0604020202020204" pitchFamily="34" charset="0"/>
                <a:cs typeface="Arial" panose="020B0604020202020204" pitchFamily="34" charset="0"/>
              </a:rPr>
              <a:t>εσωτερικευτεί</a:t>
            </a:r>
            <a:r>
              <a:rPr lang="el-GR" b="0" i="0" dirty="0">
                <a:solidFill>
                  <a:srgbClr val="1D2228"/>
                </a:solidFill>
                <a:effectLst/>
                <a:latin typeface="Arial" panose="020B0604020202020204" pitchFamily="34" charset="0"/>
                <a:cs typeface="Arial" panose="020B0604020202020204" pitchFamily="34" charset="0"/>
              </a:rPr>
              <a:t> πλήρως. Η τιμωρία του Υπερεγώ αποτελεί επέκταση της τιμωρίας του ευνουχισμού, αυτό το άγχος όμως είναι καλυμμένο. ‘</a:t>
            </a:r>
            <a:r>
              <a:rPr lang="el-GR" b="0" i="0" dirty="0" err="1">
                <a:solidFill>
                  <a:srgbClr val="1D2228"/>
                </a:solidFill>
                <a:effectLst/>
                <a:latin typeface="Arial" panose="020B0604020202020204" pitchFamily="34" charset="0"/>
                <a:cs typeface="Arial" panose="020B0604020202020204" pitchFamily="34" charset="0"/>
              </a:rPr>
              <a:t>Οταν</a:t>
            </a:r>
            <a:r>
              <a:rPr lang="el-GR" b="0" i="0" dirty="0">
                <a:solidFill>
                  <a:srgbClr val="1D2228"/>
                </a:solidFill>
                <a:effectLst/>
                <a:latin typeface="Arial" panose="020B0604020202020204" pitchFamily="34" charset="0"/>
                <a:cs typeface="Arial" panose="020B0604020202020204" pitchFamily="34" charset="0"/>
              </a:rPr>
              <a:t> παρεμποδίζεται η εκτέλεση των καταναγκαστικών πράξεων, έχουμε μία εξαιρετικά οδυνηρή κατάσταση. Το άγχος αποτελεί την αντίδραση σε μία κατάσταση κινδύνου. Σωστό είναι να πούμε ότι εδώ τα συμπτώματα δημιουργούνται προκειμένου να αποφευχθεί η κατάσταση κινδύνου που επισημαίνεται μέσω της ανάπτυξης άγχους</a:t>
            </a:r>
          </a:p>
          <a:p>
            <a:endParaRPr lang="el-GR" dirty="0"/>
          </a:p>
        </p:txBody>
      </p:sp>
    </p:spTree>
    <p:extLst>
      <p:ext uri="{BB962C8B-B14F-4D97-AF65-F5344CB8AC3E}">
        <p14:creationId xmlns:p14="http://schemas.microsoft.com/office/powerpoint/2010/main" val="3982931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B7AA7D2-9023-49B6-ADE2-F5EAE43D61DE}"/>
              </a:ext>
            </a:extLst>
          </p:cNvPr>
          <p:cNvSpPr>
            <a:spLocks noGrp="1"/>
          </p:cNvSpPr>
          <p:nvPr>
            <p:ph idx="1"/>
          </p:nvPr>
        </p:nvSpPr>
        <p:spPr>
          <a:xfrm>
            <a:off x="1097280" y="955964"/>
            <a:ext cx="10434764" cy="5708072"/>
          </a:xfrm>
        </p:spPr>
        <p:txBody>
          <a:bodyPr/>
          <a:lstStyle/>
          <a:p>
            <a:pPr algn="l"/>
            <a:r>
              <a:rPr lang="el-GR" b="0" i="0" dirty="0">
                <a:solidFill>
                  <a:srgbClr val="1D2228"/>
                </a:solidFill>
                <a:effectLst/>
                <a:latin typeface="Arial" panose="020B0604020202020204" pitchFamily="34" charset="0"/>
                <a:cs typeface="Arial" panose="020B0604020202020204" pitchFamily="34" charset="0"/>
              </a:rPr>
              <a:t>-Στις </a:t>
            </a:r>
            <a:r>
              <a:rPr lang="el-GR" b="0" i="1" dirty="0">
                <a:solidFill>
                  <a:srgbClr val="1D2228"/>
                </a:solidFill>
                <a:effectLst/>
                <a:latin typeface="Arial" panose="020B0604020202020204" pitchFamily="34" charset="0"/>
                <a:cs typeface="Arial" panose="020B0604020202020204" pitchFamily="34" charset="0"/>
              </a:rPr>
              <a:t>τραυματικές νευρώσεις, δηλαδή τις </a:t>
            </a:r>
            <a:r>
              <a:rPr lang="el-GR" b="0" i="1" dirty="0" err="1">
                <a:solidFill>
                  <a:srgbClr val="1D2228"/>
                </a:solidFill>
                <a:effectLst/>
                <a:latin typeface="Arial" panose="020B0604020202020204" pitchFamily="34" charset="0"/>
                <a:cs typeface="Arial" panose="020B0604020202020204" pitchFamily="34" charset="0"/>
              </a:rPr>
              <a:t>μετατραυματικές</a:t>
            </a:r>
            <a:r>
              <a:rPr lang="el-GR" b="0" i="0" dirty="0">
                <a:solidFill>
                  <a:srgbClr val="1D2228"/>
                </a:solidFill>
                <a:effectLst/>
                <a:latin typeface="Arial" panose="020B0604020202020204" pitchFamily="34" charset="0"/>
                <a:cs typeface="Arial" panose="020B0604020202020204" pitchFamily="34" charset="0"/>
              </a:rPr>
              <a:t>, υπάρχουν αποδείξεις ότι μία απειλή κατά της </a:t>
            </a:r>
            <a:r>
              <a:rPr lang="el-GR" b="0" i="0" dirty="0" err="1">
                <a:solidFill>
                  <a:srgbClr val="1D2228"/>
                </a:solidFill>
                <a:effectLst/>
                <a:latin typeface="Arial" panose="020B0604020202020204" pitchFamily="34" charset="0"/>
                <a:cs typeface="Arial" panose="020B0604020202020204" pitchFamily="34" charset="0"/>
              </a:rPr>
              <a:t>ενόρμησης</a:t>
            </a:r>
            <a:r>
              <a:rPr lang="el-GR" b="0" i="0" dirty="0">
                <a:solidFill>
                  <a:srgbClr val="1D2228"/>
                </a:solidFill>
                <a:effectLst/>
                <a:latin typeface="Arial" panose="020B0604020202020204" pitchFamily="34" charset="0"/>
                <a:cs typeface="Arial" panose="020B0604020202020204" pitchFamily="34" charset="0"/>
              </a:rPr>
              <a:t> αυτοσυντήρησης μπορεί να δημιουργήσει μόνη της νεύρωση χωρίς καμία συμμετοχή σεξουαλικών παραγόντων και χωρίς να λαμβάνονται υπόψη οι περίπλοκες παραδοχές της ψυχανάλυσης. Αυτό για τον Φρόιντ ήταν εξαιρετικά λυπηρό,  αλλά πίστευε ότι επιδέχονταν  ακόμη μεγάλης έρευνας. Άλλωστε με την εισαγωγή της έννοιας του ναρκισσισμού ο οποίος κατατάσσει τη </a:t>
            </a:r>
            <a:r>
              <a:rPr lang="el-GR" b="0" i="0" dirty="0" err="1">
                <a:solidFill>
                  <a:srgbClr val="1D2228"/>
                </a:solidFill>
                <a:effectLst/>
                <a:latin typeface="Arial" panose="020B0604020202020204" pitchFamily="34" charset="0"/>
                <a:cs typeface="Arial" panose="020B0604020202020204" pitchFamily="34" charset="0"/>
              </a:rPr>
              <a:t>λιβιδινική</a:t>
            </a:r>
            <a:r>
              <a:rPr lang="el-GR" b="0" i="0" dirty="0">
                <a:solidFill>
                  <a:srgbClr val="1D2228"/>
                </a:solidFill>
                <a:effectLst/>
                <a:latin typeface="Arial" panose="020B0604020202020204" pitchFamily="34" charset="0"/>
                <a:cs typeface="Arial" panose="020B0604020202020204" pitchFamily="34" charset="0"/>
              </a:rPr>
              <a:t> επένδυση του Εγώ στην ίδια σειρά με τις επενδύσεις αντικειμένου και δίνει έμφαση στη </a:t>
            </a:r>
            <a:r>
              <a:rPr lang="el-GR" b="0" i="0" dirty="0" err="1">
                <a:solidFill>
                  <a:srgbClr val="1D2228"/>
                </a:solidFill>
                <a:effectLst/>
                <a:latin typeface="Arial" panose="020B0604020202020204" pitchFamily="34" charset="0"/>
                <a:cs typeface="Arial" panose="020B0604020202020204" pitchFamily="34" charset="0"/>
              </a:rPr>
              <a:t>λιβιδινική</a:t>
            </a:r>
            <a:r>
              <a:rPr lang="el-GR" b="0" i="0" dirty="0">
                <a:solidFill>
                  <a:srgbClr val="1D2228"/>
                </a:solidFill>
                <a:effectLst/>
                <a:latin typeface="Arial" panose="020B0604020202020204" pitchFamily="34" charset="0"/>
                <a:cs typeface="Arial" panose="020B0604020202020204" pitchFamily="34" charset="0"/>
              </a:rPr>
              <a:t> φύση της </a:t>
            </a:r>
            <a:r>
              <a:rPr lang="el-GR" b="0" i="0" dirty="0" err="1">
                <a:solidFill>
                  <a:srgbClr val="1D2228"/>
                </a:solidFill>
                <a:effectLst/>
                <a:latin typeface="Arial" panose="020B0604020202020204" pitchFamily="34" charset="0"/>
                <a:cs typeface="Arial" panose="020B0604020202020204" pitchFamily="34" charset="0"/>
              </a:rPr>
              <a:t>ενόρμησης</a:t>
            </a:r>
            <a:r>
              <a:rPr lang="el-GR" b="0" i="0" dirty="0">
                <a:solidFill>
                  <a:srgbClr val="1D2228"/>
                </a:solidFill>
                <a:effectLst/>
                <a:latin typeface="Arial" panose="020B0604020202020204" pitchFamily="34" charset="0"/>
                <a:cs typeface="Arial" panose="020B0604020202020204" pitchFamily="34" charset="0"/>
              </a:rPr>
              <a:t> αυτοσυντήρησης, καταρρίπτεται οποιαδήποτε αντίρρηση σε σχέση με την αιτιολογική σημασία της σεξουαλικότητας. Στο ασυνείδητο δεν υπάρχει τίποτα μάλλον μπορεί να δώσει περιεχόμενο στην έννοια της εκμηδένισης της ζωής. Θεωρεί λοιπόν πως το άγχος θανάτου πρέπει να θεωρηθεί ως ανάλογα το άγχος ευνουχισμού και ότι η κατάσταση στην οποία αντιδράει το εγώ στις </a:t>
            </a:r>
            <a:r>
              <a:rPr lang="el-GR" b="0" i="0" dirty="0" err="1">
                <a:solidFill>
                  <a:srgbClr val="1D2228"/>
                </a:solidFill>
                <a:effectLst/>
                <a:latin typeface="Arial" panose="020B0604020202020204" pitchFamily="34" charset="0"/>
                <a:cs typeface="Arial" panose="020B0604020202020204" pitchFamily="34" charset="0"/>
              </a:rPr>
              <a:t>μετατραυματικές</a:t>
            </a:r>
            <a:r>
              <a:rPr lang="el-GR" b="0" i="0" dirty="0">
                <a:solidFill>
                  <a:srgbClr val="1D2228"/>
                </a:solidFill>
                <a:effectLst/>
                <a:latin typeface="Arial" panose="020B0604020202020204" pitchFamily="34" charset="0"/>
                <a:cs typeface="Arial" panose="020B0604020202020204" pitchFamily="34" charset="0"/>
              </a:rPr>
              <a:t> νευρώσεις είναι η εγκατάλειψη από το προστατευτικό Υπερεγώ τις δυνάμεις του πεπρωμένου, με αποτέλεσμα να μην έχει πρόβλημα προφύλαξη </a:t>
            </a:r>
            <a:r>
              <a:rPr lang="el-GR" b="0" i="0" dirty="0" err="1">
                <a:solidFill>
                  <a:srgbClr val="1D2228"/>
                </a:solidFill>
                <a:effectLst/>
                <a:latin typeface="Arial" panose="020B0604020202020204" pitchFamily="34" charset="0"/>
                <a:cs typeface="Arial" panose="020B0604020202020204" pitchFamily="34" charset="0"/>
              </a:rPr>
              <a:t>εναντί</a:t>
            </a:r>
            <a:r>
              <a:rPr lang="el-GR" b="0" i="0" dirty="0">
                <a:solidFill>
                  <a:srgbClr val="1D2228"/>
                </a:solidFill>
                <a:effectLst/>
                <a:latin typeface="Arial" panose="020B0604020202020204" pitchFamily="34" charset="0"/>
                <a:cs typeface="Arial" panose="020B0604020202020204" pitchFamily="34" charset="0"/>
              </a:rPr>
              <a:t> όλων των κινδύνων που το περιβάλλουν.</a:t>
            </a:r>
          </a:p>
          <a:p>
            <a:pPr algn="l"/>
            <a:endParaRPr lang="el-GR" b="0" i="0" dirty="0">
              <a:solidFill>
                <a:srgbClr val="1D2228"/>
              </a:solidFill>
              <a:effectLst/>
              <a:latin typeface="Arial" panose="020B0604020202020204" pitchFamily="34" charset="0"/>
              <a:cs typeface="Arial" panose="020B0604020202020204" pitchFamily="34" charset="0"/>
            </a:endParaRPr>
          </a:p>
          <a:p>
            <a:pPr algn="l"/>
            <a:r>
              <a:rPr lang="el-GR" b="0" i="0" dirty="0">
                <a:solidFill>
                  <a:srgbClr val="1D2228"/>
                </a:solidFill>
                <a:effectLst/>
                <a:latin typeface="Arial" panose="020B0604020202020204" pitchFamily="34" charset="0"/>
                <a:cs typeface="Arial" panose="020B0604020202020204" pitchFamily="34" charset="0"/>
              </a:rPr>
              <a:t>Σε αντιδιαστολή με τις αντιδράσεις σε μία απώλεια ένα χωρισμό τώρα εδώ μιλάμε για οδύνη και πένθος όχι άγχος.</a:t>
            </a:r>
          </a:p>
          <a:p>
            <a:endParaRPr lang="el-GR" dirty="0"/>
          </a:p>
        </p:txBody>
      </p:sp>
    </p:spTree>
    <p:extLst>
      <p:ext uri="{BB962C8B-B14F-4D97-AF65-F5344CB8AC3E}">
        <p14:creationId xmlns:p14="http://schemas.microsoft.com/office/powerpoint/2010/main" val="3947112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18055A-236A-4703-8450-14794FF0DB7A}"/>
              </a:ext>
            </a:extLst>
          </p:cNvPr>
          <p:cNvSpPr>
            <a:spLocks noGrp="1"/>
          </p:cNvSpPr>
          <p:nvPr>
            <p:ph idx="1"/>
          </p:nvPr>
        </p:nvSpPr>
        <p:spPr>
          <a:xfrm>
            <a:off x="1197864" y="737419"/>
            <a:ext cx="10453362" cy="5781367"/>
          </a:xfrm>
        </p:spPr>
        <p:txBody>
          <a:bodyPr/>
          <a:lstStyle/>
          <a:p>
            <a:pPr algn="ctr"/>
            <a:r>
              <a:rPr lang="el-GR" b="1" i="1" u="sng" dirty="0">
                <a:solidFill>
                  <a:srgbClr val="1D2228"/>
                </a:solidFill>
                <a:effectLst/>
                <a:latin typeface="Arial" panose="020B0604020202020204" pitchFamily="34" charset="0"/>
                <a:cs typeface="Arial" panose="020B0604020202020204" pitchFamily="34" charset="0"/>
              </a:rPr>
              <a:t>Κεφάλαιο 8</a:t>
            </a:r>
            <a:endParaRPr lang="en-US" b="1" i="1" u="sng" dirty="0">
              <a:solidFill>
                <a:srgbClr val="1D2228"/>
              </a:solidFill>
              <a:effectLst/>
              <a:latin typeface="Arial" panose="020B0604020202020204" pitchFamily="34" charset="0"/>
              <a:cs typeface="Arial" panose="020B0604020202020204" pitchFamily="34" charset="0"/>
            </a:endParaRPr>
          </a:p>
          <a:p>
            <a:pPr algn="just"/>
            <a:r>
              <a:rPr lang="el-GR" b="0" i="0" dirty="0">
                <a:solidFill>
                  <a:srgbClr val="1D2228"/>
                </a:solidFill>
                <a:effectLst/>
                <a:latin typeface="Arial" panose="020B0604020202020204" pitchFamily="34" charset="0"/>
                <a:cs typeface="Arial" panose="020B0604020202020204" pitchFamily="34" charset="0"/>
              </a:rPr>
              <a:t>Το άγχος λοιπόν είναι κατά κύριο λόγο κάτι που γίνεται αισθητό είναι μία συναισθηματική κατάσταση έχει καθαρά το χαρακτήρα της δυσαρέσκειας αλλά όχι μόνο.</a:t>
            </a:r>
          </a:p>
          <a:p>
            <a:pPr algn="just"/>
            <a:r>
              <a:rPr lang="el-GR" b="0" i="0" dirty="0">
                <a:solidFill>
                  <a:srgbClr val="1D2228"/>
                </a:solidFill>
                <a:effectLst/>
                <a:latin typeface="Arial" panose="020B0604020202020204" pitchFamily="34" charset="0"/>
                <a:cs typeface="Arial" panose="020B0604020202020204" pitchFamily="34" charset="0"/>
              </a:rPr>
              <a:t>Συνοδεύεται και από πιο σαφείς σωματικές αισθήσεις που μπορούν να αποδοθούν σε συγκεκριμένα όργανα του σώματος κυρίως τα αναπνευστικά όργανα και την καρδιά. Άρα έχουμε τρία στοιχεία .</a:t>
            </a:r>
            <a:r>
              <a:rPr lang="en-US" b="0" i="0" dirty="0">
                <a:solidFill>
                  <a:srgbClr val="1D2228"/>
                </a:solidFill>
                <a:effectLst/>
                <a:latin typeface="Arial" panose="020B0604020202020204" pitchFamily="34" charset="0"/>
                <a:cs typeface="Arial" panose="020B0604020202020204" pitchFamily="34" charset="0"/>
              </a:rPr>
              <a:t>1</a:t>
            </a:r>
            <a:r>
              <a:rPr lang="el-GR" b="0" i="0" dirty="0">
                <a:solidFill>
                  <a:srgbClr val="1D2228"/>
                </a:solidFill>
                <a:effectLst/>
                <a:latin typeface="Arial" panose="020B0604020202020204" pitchFamily="34" charset="0"/>
                <a:cs typeface="Arial" panose="020B0604020202020204" pitchFamily="34" charset="0"/>
              </a:rPr>
              <a:t>πρόκειται για μία δυσαρέσκεια με ειδικό χαρακτήρα</a:t>
            </a:r>
            <a:r>
              <a:rPr lang="en-US" b="0" i="0" dirty="0">
                <a:solidFill>
                  <a:srgbClr val="1D2228"/>
                </a:solidFill>
                <a:effectLst/>
                <a:latin typeface="Arial" panose="020B0604020202020204" pitchFamily="34" charset="0"/>
                <a:cs typeface="Arial" panose="020B0604020202020204" pitchFamily="34" charset="0"/>
              </a:rPr>
              <a:t> 2.</a:t>
            </a:r>
            <a:r>
              <a:rPr lang="el-GR" b="0" i="0" dirty="0">
                <a:solidFill>
                  <a:srgbClr val="1D2228"/>
                </a:solidFill>
                <a:effectLst/>
                <a:latin typeface="Arial" panose="020B0604020202020204" pitchFamily="34" charset="0"/>
                <a:cs typeface="Arial" panose="020B0604020202020204" pitchFamily="34" charset="0"/>
              </a:rPr>
              <a:t>πράξεις </a:t>
            </a:r>
            <a:r>
              <a:rPr lang="el-GR" b="0" i="0" dirty="0" err="1">
                <a:solidFill>
                  <a:srgbClr val="1D2228"/>
                </a:solidFill>
                <a:effectLst/>
                <a:latin typeface="Arial" panose="020B0604020202020204" pitchFamily="34" charset="0"/>
                <a:cs typeface="Arial" panose="020B0604020202020204" pitchFamily="34" charset="0"/>
              </a:rPr>
              <a:t>εκφόρτισης</a:t>
            </a:r>
            <a:r>
              <a:rPr lang="el-GR" b="0" i="0" dirty="0">
                <a:solidFill>
                  <a:srgbClr val="1D2228"/>
                </a:solidFill>
                <a:effectLst/>
                <a:latin typeface="Arial" panose="020B0604020202020204" pitchFamily="34" charset="0"/>
                <a:cs typeface="Arial" panose="020B0604020202020204" pitchFamily="34" charset="0"/>
              </a:rPr>
              <a:t> και </a:t>
            </a:r>
            <a:r>
              <a:rPr lang="en-US" b="0" i="0" dirty="0">
                <a:solidFill>
                  <a:srgbClr val="1D2228"/>
                </a:solidFill>
                <a:effectLst/>
                <a:latin typeface="Arial" panose="020B0604020202020204" pitchFamily="34" charset="0"/>
                <a:cs typeface="Arial" panose="020B0604020202020204" pitchFamily="34" charset="0"/>
              </a:rPr>
              <a:t>3.</a:t>
            </a:r>
            <a:r>
              <a:rPr lang="el-GR" b="0" i="0" dirty="0">
                <a:solidFill>
                  <a:srgbClr val="1D2228"/>
                </a:solidFill>
                <a:effectLst/>
                <a:latin typeface="Arial" panose="020B0604020202020204" pitchFamily="34" charset="0"/>
                <a:cs typeface="Arial" panose="020B0604020202020204" pitchFamily="34" charset="0"/>
              </a:rPr>
              <a:t> την αντίληψη αυτών των πράξεων.</a:t>
            </a:r>
          </a:p>
          <a:p>
            <a:pPr algn="just"/>
            <a:r>
              <a:rPr lang="el-GR" b="0" i="0" dirty="0">
                <a:solidFill>
                  <a:srgbClr val="1D2228"/>
                </a:solidFill>
                <a:effectLst/>
                <a:latin typeface="Arial" panose="020B0604020202020204" pitchFamily="34" charset="0"/>
                <a:cs typeface="Arial" panose="020B0604020202020204" pitchFamily="34" charset="0"/>
              </a:rPr>
              <a:t>Στο πένθος και την οδύνη </a:t>
            </a:r>
            <a:r>
              <a:rPr lang="en-US" b="0" i="0" dirty="0">
                <a:solidFill>
                  <a:srgbClr val="1D2228"/>
                </a:solidFill>
                <a:effectLst/>
                <a:latin typeface="Arial" panose="020B0604020202020204" pitchFamily="34" charset="0"/>
                <a:cs typeface="Arial" panose="020B0604020202020204" pitchFamily="34" charset="0"/>
              </a:rPr>
              <a:t>d</a:t>
            </a:r>
            <a:r>
              <a:rPr lang="el-GR" b="0" i="0" dirty="0">
                <a:solidFill>
                  <a:srgbClr val="1D2228"/>
                </a:solidFill>
                <a:effectLst/>
                <a:latin typeface="Arial" panose="020B0604020202020204" pitchFamily="34" charset="0"/>
                <a:cs typeface="Arial" panose="020B0604020202020204" pitchFamily="34" charset="0"/>
              </a:rPr>
              <a:t>εν έχουμε τέτοιες κινητικές εκδηλώσεις. Με άλλα λόγια η κατάσταση του άγχους αποτελεί αναπαραγωγή ενός βιώματος που εμπεριέχει τις απαραίτητες προϋποθέσεις για μία τέτοια αύξηση διέγερσης και για μία </a:t>
            </a:r>
            <a:r>
              <a:rPr lang="el-GR" b="0" i="0" dirty="0" err="1">
                <a:solidFill>
                  <a:srgbClr val="1D2228"/>
                </a:solidFill>
                <a:effectLst/>
                <a:latin typeface="Arial" panose="020B0604020202020204" pitchFamily="34" charset="0"/>
                <a:cs typeface="Arial" panose="020B0604020202020204" pitchFamily="34" charset="0"/>
              </a:rPr>
              <a:t>εκφόρτιση</a:t>
            </a:r>
            <a:r>
              <a:rPr lang="el-GR" b="0" i="0" dirty="0">
                <a:solidFill>
                  <a:srgbClr val="1D2228"/>
                </a:solidFill>
                <a:effectLst/>
                <a:latin typeface="Arial" panose="020B0604020202020204" pitchFamily="34" charset="0"/>
                <a:cs typeface="Arial" panose="020B0604020202020204" pitchFamily="34" charset="0"/>
              </a:rPr>
              <a:t> σε συγκεκριμένα κανάλια</a:t>
            </a:r>
            <a:r>
              <a:rPr lang="en-US" b="0" i="0" dirty="0">
                <a:solidFill>
                  <a:srgbClr val="1D2228"/>
                </a:solidFill>
                <a:effectLst/>
                <a:latin typeface="Arial" panose="020B0604020202020204" pitchFamily="34" charset="0"/>
                <a:cs typeface="Arial" panose="020B0604020202020204" pitchFamily="34" charset="0"/>
              </a:rPr>
              <a:t>.</a:t>
            </a:r>
            <a:r>
              <a:rPr lang="el-GR" b="0" i="0" dirty="0">
                <a:solidFill>
                  <a:srgbClr val="1D2228"/>
                </a:solidFill>
                <a:effectLst/>
                <a:latin typeface="Arial" panose="020B0604020202020204" pitchFamily="34" charset="0"/>
                <a:cs typeface="Arial" panose="020B0604020202020204" pitchFamily="34" charset="0"/>
              </a:rPr>
              <a:t> </a:t>
            </a:r>
            <a:r>
              <a:rPr lang="en-US" dirty="0">
                <a:solidFill>
                  <a:srgbClr val="1D2228"/>
                </a:solidFill>
                <a:latin typeface="Arial" panose="020B0604020202020204" pitchFamily="34" charset="0"/>
                <a:cs typeface="Arial" panose="020B0604020202020204" pitchFamily="34" charset="0"/>
              </a:rPr>
              <a:t>A</a:t>
            </a:r>
            <a:r>
              <a:rPr lang="el-GR" b="0" i="0" dirty="0" err="1">
                <a:solidFill>
                  <a:srgbClr val="1D2228"/>
                </a:solidFill>
                <a:effectLst/>
                <a:latin typeface="Arial" panose="020B0604020202020204" pitchFamily="34" charset="0"/>
                <a:cs typeface="Arial" panose="020B0604020202020204" pitchFamily="34" charset="0"/>
              </a:rPr>
              <a:t>πό</a:t>
            </a:r>
            <a:r>
              <a:rPr lang="el-GR" b="0" i="0" dirty="0">
                <a:solidFill>
                  <a:srgbClr val="1D2228"/>
                </a:solidFill>
                <a:effectLst/>
                <a:latin typeface="Arial" panose="020B0604020202020204" pitchFamily="34" charset="0"/>
                <a:cs typeface="Arial" panose="020B0604020202020204" pitchFamily="34" charset="0"/>
              </a:rPr>
              <a:t> αυτό λαμβάνει η δυσαρέσκεια του άγχους τον ιδιαίτερο χαρακτήρα της στον άνθρωπο πρότυπο βίωμα αυτού του είδους είναι η γέννηση για αυτό τείνουμε να θεωρούμε τις καταστάσεις άγχους ως αναπαραγωγές του τραύματος της γέννησης.</a:t>
            </a:r>
            <a:endParaRPr lang="en-US" b="0" i="0" dirty="0">
              <a:solidFill>
                <a:srgbClr val="1D2228"/>
              </a:solidFill>
              <a:effectLst/>
              <a:latin typeface="Arial" panose="020B0604020202020204" pitchFamily="34" charset="0"/>
              <a:cs typeface="Arial" panose="020B0604020202020204" pitchFamily="34" charset="0"/>
            </a:endParaRPr>
          </a:p>
          <a:p>
            <a:pPr algn="just"/>
            <a:r>
              <a:rPr lang="el-GR" dirty="0">
                <a:solidFill>
                  <a:srgbClr val="1D2228"/>
                </a:solidFill>
                <a:latin typeface="Arial" panose="020B0604020202020204" pitchFamily="34" charset="0"/>
                <a:cs typeface="Arial" panose="020B0604020202020204" pitchFamily="34" charset="0"/>
              </a:rPr>
              <a:t>Μπορεί ακριβώς επειδή το άγχος έχει να εκπληρώσει μία βιολογικά αναντικατάστατη λειτουργία ως αντίδραση στην κατάστασή του κινδύνου να σχεδιάζεται με διαφορετικό τρόπο σε διαφορετικά όντα</a:t>
            </a:r>
            <a:r>
              <a:rPr lang="en-US" dirty="0">
                <a:solidFill>
                  <a:srgbClr val="1D2228"/>
                </a:solidFill>
                <a:latin typeface="Arial" panose="020B0604020202020204" pitchFamily="34" charset="0"/>
                <a:cs typeface="Arial" panose="020B0604020202020204" pitchFamily="34" charset="0"/>
              </a:rPr>
              <a:t>.</a:t>
            </a:r>
            <a:r>
              <a:rPr lang="el-GR" dirty="0">
                <a:solidFill>
                  <a:srgbClr val="1D2228"/>
                </a:solidFill>
                <a:latin typeface="Arial" panose="020B0604020202020204" pitchFamily="34" charset="0"/>
                <a:cs typeface="Arial" panose="020B0604020202020204" pitchFamily="34" charset="0"/>
              </a:rPr>
              <a:t> </a:t>
            </a:r>
            <a:r>
              <a:rPr lang="en-US" dirty="0">
                <a:solidFill>
                  <a:srgbClr val="1D2228"/>
                </a:solidFill>
                <a:latin typeface="Arial" panose="020B0604020202020204" pitchFamily="34" charset="0"/>
                <a:cs typeface="Arial" panose="020B0604020202020204" pitchFamily="34" charset="0"/>
              </a:rPr>
              <a:t>D</a:t>
            </a:r>
            <a:r>
              <a:rPr lang="el-GR" dirty="0">
                <a:solidFill>
                  <a:srgbClr val="1D2228"/>
                </a:solidFill>
                <a:latin typeface="Arial" panose="020B0604020202020204" pitchFamily="34" charset="0"/>
                <a:cs typeface="Arial" panose="020B0604020202020204" pitchFamily="34" charset="0"/>
              </a:rPr>
              <a:t>εν γνωρίζουμε επίσης αν σε άλλα όντα λειτουργεί με τον ίδιο τρόπο.</a:t>
            </a:r>
          </a:p>
          <a:p>
            <a:pPr algn="just"/>
            <a:r>
              <a:rPr lang="el-GR" dirty="0">
                <a:solidFill>
                  <a:srgbClr val="1D2228"/>
                </a:solidFill>
                <a:latin typeface="Arial" panose="020B0604020202020204" pitchFamily="34" charset="0"/>
                <a:cs typeface="Arial" panose="020B0604020202020204" pitchFamily="34" charset="0"/>
              </a:rPr>
              <a:t>Διακρίνουμε δύο δυνατότητες εμφάνισης του άγχους</a:t>
            </a:r>
            <a:r>
              <a:rPr lang="en-US" dirty="0">
                <a:solidFill>
                  <a:srgbClr val="1D2228"/>
                </a:solidFill>
                <a:latin typeface="Arial" panose="020B0604020202020204" pitchFamily="34" charset="0"/>
                <a:cs typeface="Arial" panose="020B0604020202020204" pitchFamily="34" charset="0"/>
              </a:rPr>
              <a:t>,</a:t>
            </a:r>
            <a:r>
              <a:rPr lang="el-GR" dirty="0">
                <a:solidFill>
                  <a:srgbClr val="1D2228"/>
                </a:solidFill>
                <a:latin typeface="Arial" panose="020B0604020202020204" pitchFamily="34" charset="0"/>
                <a:cs typeface="Arial" panose="020B0604020202020204" pitchFamily="34" charset="0"/>
              </a:rPr>
              <a:t> μία μη σκόπιμη σε μία νέα κατάσταση κινδύνου και μία άλλη σκόπιμη για την επισήμανση και την προφύλαξη από αυτή.</a:t>
            </a:r>
          </a:p>
          <a:p>
            <a:pPr algn="just"/>
            <a:endParaRPr lang="el-GR" dirty="0">
              <a:solidFill>
                <a:srgbClr val="1D2228"/>
              </a:solidFill>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321914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E44900C-6299-4979-95F3-9E897C924343}"/>
              </a:ext>
            </a:extLst>
          </p:cNvPr>
          <p:cNvSpPr>
            <a:spLocks noGrp="1"/>
          </p:cNvSpPr>
          <p:nvPr>
            <p:ph idx="1"/>
          </p:nvPr>
        </p:nvSpPr>
        <p:spPr>
          <a:xfrm>
            <a:off x="825910" y="1224115"/>
            <a:ext cx="10678702" cy="5456903"/>
          </a:xfrm>
        </p:spPr>
        <p:txBody>
          <a:bodyPr>
            <a:normAutofit fontScale="92500" lnSpcReduction="10000"/>
          </a:bodyPr>
          <a:lstStyle/>
          <a:p>
            <a:pPr algn="just"/>
            <a:r>
              <a:rPr lang="el-GR" b="0" i="0" dirty="0">
                <a:solidFill>
                  <a:srgbClr val="1D2228"/>
                </a:solidFill>
                <a:effectLst/>
                <a:latin typeface="Arial" panose="020B0604020202020204" pitchFamily="34" charset="0"/>
                <a:cs typeface="Arial" panose="020B0604020202020204" pitchFamily="34" charset="0"/>
              </a:rPr>
              <a:t>Δυστυχώς γνωρίζουμε πολύ λίγα για την ψυχική κατάσταση του νεογέννητου.</a:t>
            </a:r>
            <a:r>
              <a:rPr lang="en-US" b="0" i="0" dirty="0">
                <a:solidFill>
                  <a:srgbClr val="1D2228"/>
                </a:solidFill>
                <a:effectLst/>
                <a:latin typeface="Arial" panose="020B0604020202020204" pitchFamily="34" charset="0"/>
                <a:cs typeface="Arial" panose="020B0604020202020204" pitchFamily="34" charset="0"/>
              </a:rPr>
              <a:t> </a:t>
            </a:r>
            <a:r>
              <a:rPr lang="en-US" dirty="0">
                <a:solidFill>
                  <a:srgbClr val="1D2228"/>
                </a:solidFill>
                <a:latin typeface="Arial" panose="020B0604020202020204" pitchFamily="34" charset="0"/>
                <a:cs typeface="Arial" panose="020B0604020202020204" pitchFamily="34" charset="0"/>
              </a:rPr>
              <a:t>E</a:t>
            </a:r>
            <a:r>
              <a:rPr lang="el-GR" b="0" i="0" dirty="0" err="1">
                <a:solidFill>
                  <a:srgbClr val="1D2228"/>
                </a:solidFill>
                <a:effectLst/>
                <a:latin typeface="Arial" panose="020B0604020202020204" pitchFamily="34" charset="0"/>
                <a:cs typeface="Arial" panose="020B0604020202020204" pitchFamily="34" charset="0"/>
              </a:rPr>
              <a:t>ίναι</a:t>
            </a:r>
            <a:r>
              <a:rPr lang="el-GR" b="0" i="0" dirty="0">
                <a:solidFill>
                  <a:srgbClr val="1D2228"/>
                </a:solidFill>
                <a:effectLst/>
                <a:latin typeface="Arial" panose="020B0604020202020204" pitchFamily="34" charset="0"/>
                <a:cs typeface="Arial" panose="020B0604020202020204" pitchFamily="34" charset="0"/>
              </a:rPr>
              <a:t> εύκολο να πούμε ότι το νεογέννητο θα επαναλάβει το συναίσθημα άγχος σε όλες τις καταστάσεις που του θυμίζουν το συμβάν της γέννησης</a:t>
            </a:r>
            <a:r>
              <a:rPr lang="en-US" b="0" i="0" dirty="0">
                <a:solidFill>
                  <a:srgbClr val="1D2228"/>
                </a:solidFill>
                <a:effectLst/>
                <a:latin typeface="Arial" panose="020B0604020202020204" pitchFamily="34" charset="0"/>
                <a:cs typeface="Arial" panose="020B0604020202020204" pitchFamily="34" charset="0"/>
              </a:rPr>
              <a:t>. O</a:t>
            </a:r>
            <a:r>
              <a:rPr lang="el-GR" b="0" i="0" dirty="0">
                <a:solidFill>
                  <a:srgbClr val="1D2228"/>
                </a:solidFill>
                <a:effectLst/>
                <a:latin typeface="Arial" panose="020B0604020202020204" pitchFamily="34" charset="0"/>
                <a:cs typeface="Arial" panose="020B0604020202020204" pitchFamily="34" charset="0"/>
              </a:rPr>
              <a:t> Ότο </a:t>
            </a:r>
            <a:r>
              <a:rPr lang="en-US" dirty="0">
                <a:solidFill>
                  <a:srgbClr val="1D2228"/>
                </a:solidFill>
                <a:latin typeface="Arial" panose="020B0604020202020204" pitchFamily="34" charset="0"/>
                <a:cs typeface="Arial" panose="020B0604020202020204" pitchFamily="34" charset="0"/>
              </a:rPr>
              <a:t>P</a:t>
            </a:r>
            <a:r>
              <a:rPr lang="el-GR" b="0" i="0" dirty="0" err="1">
                <a:solidFill>
                  <a:srgbClr val="1D2228"/>
                </a:solidFill>
                <a:effectLst/>
                <a:latin typeface="Arial" panose="020B0604020202020204" pitchFamily="34" charset="0"/>
                <a:cs typeface="Arial" panose="020B0604020202020204" pitchFamily="34" charset="0"/>
              </a:rPr>
              <a:t>ανκ</a:t>
            </a:r>
            <a:r>
              <a:rPr lang="el-GR" b="0" i="0" dirty="0">
                <a:solidFill>
                  <a:srgbClr val="1D2228"/>
                </a:solidFill>
                <a:effectLst/>
                <a:latin typeface="Arial" panose="020B0604020202020204" pitchFamily="34" charset="0"/>
                <a:cs typeface="Arial" panose="020B0604020202020204" pitchFamily="34" charset="0"/>
              </a:rPr>
              <a:t>  1924 κατέβαλε μία σημαντική προσπάθεια να αποδείξει τη σχέση</a:t>
            </a:r>
            <a:r>
              <a:rPr lang="en-US" b="0" i="0" dirty="0">
                <a:solidFill>
                  <a:srgbClr val="1D2228"/>
                </a:solidFill>
                <a:effectLst/>
                <a:latin typeface="Arial" panose="020B0604020202020204" pitchFamily="34" charset="0"/>
                <a:cs typeface="Arial" panose="020B0604020202020204" pitchFamily="34" charset="0"/>
              </a:rPr>
              <a:t> </a:t>
            </a:r>
            <a:r>
              <a:rPr lang="el-GR" b="0" i="0" dirty="0">
                <a:solidFill>
                  <a:srgbClr val="1D2228"/>
                </a:solidFill>
                <a:effectLst/>
                <a:latin typeface="Arial" panose="020B0604020202020204" pitchFamily="34" charset="0"/>
                <a:cs typeface="Arial" panose="020B0604020202020204" pitchFamily="34" charset="0"/>
              </a:rPr>
              <a:t>ανάμεσα στις αρχικές φοβίες των παιδιών και τις εντυπώσεις τους από το συμβάν της γέννησης όμως δεν τα κατάφερε.</a:t>
            </a:r>
            <a:br>
              <a:rPr lang="el-GR" b="0" i="0" dirty="0">
                <a:solidFill>
                  <a:srgbClr val="1D2228"/>
                </a:solidFill>
                <a:effectLst/>
                <a:latin typeface="Arial" panose="020B0604020202020204" pitchFamily="34" charset="0"/>
                <a:cs typeface="Arial" panose="020B0604020202020204" pitchFamily="34" charset="0"/>
              </a:rPr>
            </a:br>
            <a:endParaRPr lang="el-GR" b="0" i="0" dirty="0">
              <a:solidFill>
                <a:srgbClr val="1D2228"/>
              </a:solidFill>
              <a:effectLst/>
              <a:latin typeface="Arial" panose="020B0604020202020204" pitchFamily="34" charset="0"/>
              <a:cs typeface="Arial" panose="020B0604020202020204" pitchFamily="34" charset="0"/>
            </a:endParaRPr>
          </a:p>
          <a:p>
            <a:pPr algn="just"/>
            <a:r>
              <a:rPr lang="el-GR" dirty="0">
                <a:solidFill>
                  <a:srgbClr val="1D2228"/>
                </a:solidFill>
                <a:latin typeface="Arial" panose="020B0604020202020204" pitchFamily="34" charset="0"/>
                <a:cs typeface="Arial" panose="020B0604020202020204" pitchFamily="34" charset="0"/>
              </a:rPr>
              <a:t>Το άγχος άρα </a:t>
            </a:r>
            <a:r>
              <a:rPr lang="el-GR" b="0" i="0" dirty="0">
                <a:solidFill>
                  <a:srgbClr val="1D2228"/>
                </a:solidFill>
                <a:effectLst/>
                <a:latin typeface="Arial" panose="020B0604020202020204" pitchFamily="34" charset="0"/>
                <a:cs typeface="Arial" panose="020B0604020202020204" pitchFamily="34" charset="0"/>
              </a:rPr>
              <a:t>εμφανίζεται ως αντίδραση στην απώλεια του αντικειμένου και δεν μπορούμε να μην παρατηρήσουμε τις αναλογίες καθώς και το άγχος του ευνουχισμού έχει ως περιεχόμενο τον χωρισμό από ένα εξαιρετικά πολύτιμο αντικείμενο, ενώ το πρωταρχικό άγχος της γέννησης δημιουργήθηκε κατά του χωρισμό από τη μητέρα. Ωστόσο η κατάσταση που αξιολογεί το βρέφος κίνδυνο είναι εκείνη της μη ικανοποίησης, μιας αυξημένης έντασης λόγω της ανάγκης, έναντι της οποίας είναι ανήμπορο.</a:t>
            </a:r>
          </a:p>
          <a:p>
            <a:pPr algn="just"/>
            <a:r>
              <a:rPr lang="el-GR" b="0" i="0" dirty="0">
                <a:solidFill>
                  <a:srgbClr val="1D2228"/>
                </a:solidFill>
                <a:effectLst/>
                <a:latin typeface="Arial" panose="020B0604020202020204" pitchFamily="34" charset="0"/>
                <a:cs typeface="Arial" panose="020B0604020202020204" pitchFamily="34" charset="0"/>
              </a:rPr>
              <a:t>Το κοινό σημείο είναι μία οικονομική διαταραχή που προκαλείται από τη συσσώρευση των ερεθισμάτων που πρέπει να αντιμετωπιστούν αυτό το στοιχείο αποτελεί τον πυρήνα του "κινδύνου".</a:t>
            </a:r>
          </a:p>
          <a:p>
            <a:pPr algn="just"/>
            <a:r>
              <a:rPr lang="el-GR" b="0" i="0" dirty="0">
                <a:solidFill>
                  <a:srgbClr val="1D2228"/>
                </a:solidFill>
                <a:effectLst/>
                <a:latin typeface="Arial" panose="020B0604020202020204" pitchFamily="34" charset="0"/>
                <a:cs typeface="Arial" panose="020B0604020202020204" pitchFamily="34" charset="0"/>
              </a:rPr>
              <a:t>Είναι η απώλεια της μητέρας που συνιστά τώρα τον κίνδυνο με την εμφάνιση του οποίου το βρέφος δίνει το σήμα άγχος πριν ακόμα εισαχθεί η οικονομική κατάσταση που φοβάται. Αυτή η μεταβολή αποτελεί μία πρώτη μεγάλη εξέλιξη στη μέριμνα του παιδιού για </a:t>
            </a:r>
            <a:r>
              <a:rPr lang="el-GR" b="0" i="0" dirty="0" err="1">
                <a:solidFill>
                  <a:srgbClr val="1D2228"/>
                </a:solidFill>
                <a:effectLst/>
                <a:latin typeface="Arial" panose="020B0604020202020204" pitchFamily="34" charset="0"/>
                <a:cs typeface="Arial" panose="020B0604020202020204" pitchFamily="34" charset="0"/>
              </a:rPr>
              <a:t>αυτόσυντήρηση</a:t>
            </a:r>
            <a:r>
              <a:rPr lang="el-GR" b="0" i="0" dirty="0">
                <a:solidFill>
                  <a:srgbClr val="1D2228"/>
                </a:solidFill>
                <a:effectLst/>
                <a:latin typeface="Arial" panose="020B0604020202020204" pitchFamily="34" charset="0"/>
                <a:cs typeface="Arial" panose="020B0604020202020204" pitchFamily="34" charset="0"/>
              </a:rPr>
              <a:t> και ταυτόχρονα εμπερικλείει τη μετάβαση από την αυτόματη και ακούσια εκ νέου δημιουργία άγχους στην εσκεμμένη αναπαραγωγή του ως σήμα κινδύνου.</a:t>
            </a:r>
          </a:p>
          <a:p>
            <a:pPr algn="just"/>
            <a:r>
              <a:rPr lang="el-GR" b="0" i="0" dirty="0">
                <a:solidFill>
                  <a:srgbClr val="1D2228"/>
                </a:solidFill>
                <a:effectLst/>
                <a:latin typeface="Arial" panose="020B0604020202020204" pitchFamily="34" charset="0"/>
                <a:cs typeface="Arial" panose="020B0604020202020204" pitchFamily="34" charset="0"/>
              </a:rPr>
              <a:t>Το άγχος εμφανίζεται ως προϊόν της ψυχικής </a:t>
            </a:r>
            <a:r>
              <a:rPr lang="el-GR" b="0" i="0" dirty="0" err="1">
                <a:solidFill>
                  <a:srgbClr val="1D2228"/>
                </a:solidFill>
                <a:effectLst/>
                <a:latin typeface="Arial" panose="020B0604020202020204" pitchFamily="34" charset="0"/>
                <a:cs typeface="Arial" panose="020B0604020202020204" pitchFamily="34" charset="0"/>
              </a:rPr>
              <a:t>ανημπόριας</a:t>
            </a:r>
            <a:r>
              <a:rPr lang="el-GR" b="0" i="0" dirty="0">
                <a:solidFill>
                  <a:srgbClr val="1D2228"/>
                </a:solidFill>
                <a:effectLst/>
                <a:latin typeface="Arial" panose="020B0604020202020204" pitchFamily="34" charset="0"/>
                <a:cs typeface="Arial" panose="020B0604020202020204" pitchFamily="34" charset="0"/>
              </a:rPr>
              <a:t> του βρέφους η οποία είναι το αυτονόητο αντίστοιχο της βιολογικής </a:t>
            </a:r>
            <a:r>
              <a:rPr lang="el-GR" b="0" i="0" dirty="0" err="1">
                <a:solidFill>
                  <a:srgbClr val="1D2228"/>
                </a:solidFill>
                <a:effectLst/>
                <a:latin typeface="Arial" panose="020B0604020202020204" pitchFamily="34" charset="0"/>
                <a:cs typeface="Arial" panose="020B0604020202020204" pitchFamily="34" charset="0"/>
              </a:rPr>
              <a:t>ανημπόριας</a:t>
            </a:r>
            <a:r>
              <a:rPr lang="el-GR" b="0" i="0" dirty="0">
                <a:solidFill>
                  <a:srgbClr val="1D2228"/>
                </a:solidFill>
                <a:effectLst/>
                <a:latin typeface="Arial" panose="020B0604020202020204" pitchFamily="34" charset="0"/>
                <a:cs typeface="Arial" panose="020B0604020202020204" pitchFamily="34" charset="0"/>
              </a:rPr>
              <a:t> του.</a:t>
            </a:r>
          </a:p>
          <a:p>
            <a:endParaRPr lang="el-GR" dirty="0"/>
          </a:p>
        </p:txBody>
      </p:sp>
    </p:spTree>
    <p:extLst>
      <p:ext uri="{BB962C8B-B14F-4D97-AF65-F5344CB8AC3E}">
        <p14:creationId xmlns:p14="http://schemas.microsoft.com/office/powerpoint/2010/main" val="2027756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B55CEBF-86E0-41DF-828F-C661D213BDAC}"/>
              </a:ext>
            </a:extLst>
          </p:cNvPr>
          <p:cNvSpPr>
            <a:spLocks noGrp="1"/>
          </p:cNvSpPr>
          <p:nvPr>
            <p:ph idx="1"/>
          </p:nvPr>
        </p:nvSpPr>
        <p:spPr>
          <a:xfrm>
            <a:off x="1165123" y="1371599"/>
            <a:ext cx="10559845" cy="5161935"/>
          </a:xfrm>
        </p:spPr>
        <p:txBody>
          <a:bodyPr/>
          <a:lstStyle/>
          <a:p>
            <a:pPr algn="just"/>
            <a:r>
              <a:rPr lang="el-GR" b="0" i="0" dirty="0">
                <a:solidFill>
                  <a:srgbClr val="1D2228"/>
                </a:solidFill>
                <a:effectLst/>
                <a:latin typeface="Arial" panose="020B0604020202020204" pitchFamily="34" charset="0"/>
                <a:cs typeface="Arial" panose="020B0604020202020204" pitchFamily="34" charset="0"/>
              </a:rPr>
              <a:t>Η επόμενη μεταμόρφωση του άγχους, δηλαδή το άγχος ευνουχισμού που εμφανίζεται στη φαλλική φάση, είναι και αυτό άγχος χωρισμού αλλά από τα γεννητικά όργανα .Ο </a:t>
            </a:r>
            <a:r>
              <a:rPr lang="el-GR" b="0" i="0" dirty="0" err="1">
                <a:solidFill>
                  <a:srgbClr val="1D2228"/>
                </a:solidFill>
                <a:effectLst/>
                <a:latin typeface="Arial" panose="020B0604020202020204" pitchFamily="34" charset="0"/>
                <a:cs typeface="Arial" panose="020B0604020202020204" pitchFamily="34" charset="0"/>
              </a:rPr>
              <a:t>Φερέντσι</a:t>
            </a:r>
            <a:r>
              <a:rPr lang="el-GR" b="0" i="0" dirty="0">
                <a:solidFill>
                  <a:srgbClr val="1D2228"/>
                </a:solidFill>
                <a:effectLst/>
                <a:latin typeface="Arial" panose="020B0604020202020204" pitchFamily="34" charset="0"/>
                <a:cs typeface="Arial" panose="020B0604020202020204" pitchFamily="34" charset="0"/>
              </a:rPr>
              <a:t>  εντόπισε μία σαφή σύνδεση ανάμεσα σε αυτόν τον φόβο και τους φόβους που περιέχονται στις προγενέστερες καταστάσεις κινδύνου. Η υψηλή ναρκισσιστική εκτίμηση του πέους οφείλεται στο γεγονός ότι οι κατοχή αυτού περιέχει την εγγύηση για επανένωση με τη μητέρα- δηλαδή να το υποκατάστατο της μητέρας- κατά την πράξη της συνουσίας.  Η αποστέρηση αυτού του μέλους ισοδυναμεί με ένα νέο αποχωρισμό από τη μητέρα και αυτό με τη σειρά του σημαίνει ότι το άτομο  εκτίθεται ανήμπορο σε μία δυσάρεστη ένταση λόγω αναγκών όπως στη γέννηση.</a:t>
            </a:r>
          </a:p>
          <a:p>
            <a:pPr algn="just"/>
            <a:r>
              <a:rPr lang="el-GR" b="0" i="0" dirty="0">
                <a:solidFill>
                  <a:srgbClr val="1D2228"/>
                </a:solidFill>
                <a:effectLst/>
                <a:latin typeface="Arial" panose="020B0604020202020204" pitchFamily="34" charset="0"/>
                <a:cs typeface="Arial" panose="020B0604020202020204" pitchFamily="34" charset="0"/>
              </a:rPr>
              <a:t>Η φαντασίωση της επιστροφής στο σώμα της μητέρας αποτελεί το υποκατάστατο της συνουσίας για τους ανίκανους δηλαδή σεξουαλικός ανίκανοι υποκαθιστούν </a:t>
            </a:r>
            <a:r>
              <a:rPr lang="el-GR" b="0" i="0" dirty="0" err="1">
                <a:solidFill>
                  <a:srgbClr val="1D2228"/>
                </a:solidFill>
                <a:effectLst/>
                <a:latin typeface="Arial" panose="020B0604020202020204" pitchFamily="34" charset="0"/>
                <a:cs typeface="Arial" panose="020B0604020202020204" pitchFamily="34" charset="0"/>
              </a:rPr>
              <a:t>επαναστροφικά</a:t>
            </a:r>
            <a:r>
              <a:rPr lang="el-GR" b="0" i="0" dirty="0">
                <a:solidFill>
                  <a:srgbClr val="1D2228"/>
                </a:solidFill>
                <a:effectLst/>
                <a:latin typeface="Arial" panose="020B0604020202020204" pitchFamily="34" charset="0"/>
                <a:cs typeface="Arial" panose="020B0604020202020204" pitchFamily="34" charset="0"/>
              </a:rPr>
              <a:t> το σεξουαλικό. όργανο με το σώμα του στο σύνολο του.</a:t>
            </a:r>
          </a:p>
          <a:p>
            <a:pPr algn="just"/>
            <a:r>
              <a:rPr lang="el-GR" b="0" i="0" dirty="0">
                <a:solidFill>
                  <a:srgbClr val="1D2228"/>
                </a:solidFill>
                <a:effectLst/>
                <a:latin typeface="Arial" panose="020B0604020202020204" pitchFamily="34" charset="0"/>
                <a:cs typeface="Arial" panose="020B0604020202020204" pitchFamily="34" charset="0"/>
              </a:rPr>
              <a:t>Αργότερα αναπτυξιακά, το άγχος του ευνουχισμού εξελίσσεται σε άγχος </a:t>
            </a:r>
            <a:r>
              <a:rPr lang="el-GR" b="0" i="0" dirty="0" err="1">
                <a:solidFill>
                  <a:srgbClr val="1D2228"/>
                </a:solidFill>
                <a:effectLst/>
                <a:latin typeface="Arial" panose="020B0604020202020204" pitchFamily="34" charset="0"/>
                <a:cs typeface="Arial" panose="020B0604020202020204" pitchFamily="34" charset="0"/>
              </a:rPr>
              <a:t>συνειδήσης</a:t>
            </a:r>
            <a:r>
              <a:rPr lang="el-GR" b="0" i="0" dirty="0">
                <a:solidFill>
                  <a:srgbClr val="1D2228"/>
                </a:solidFill>
                <a:effectLst/>
                <a:latin typeface="Arial" panose="020B0604020202020204" pitchFamily="34" charset="0"/>
                <a:cs typeface="Arial" panose="020B0604020202020204" pitchFamily="34" charset="0"/>
              </a:rPr>
              <a:t> δηλαδή σε κοινωνικό άγχος.  Δεν είναι πλέον τόσο εύκολο να πούμε ι φοβάται το άγχος.</a:t>
            </a:r>
          </a:p>
          <a:p>
            <a:pPr algn="just"/>
            <a:r>
              <a:rPr lang="el-GR" b="0" i="0" dirty="0">
                <a:solidFill>
                  <a:srgbClr val="1D2228"/>
                </a:solidFill>
                <a:effectLst/>
                <a:latin typeface="Arial" panose="020B0604020202020204" pitchFamily="34" charset="0"/>
                <a:cs typeface="Arial" panose="020B0604020202020204" pitchFamily="34" charset="0"/>
              </a:rPr>
              <a:t>Το εγώ θεωρεί κίνδυνο- και αντιδρά σ αυτό με ένα σήμα άγχους- την οργή την τιμωρία του υπερεγώ, την απώλεια της αγάπης από την πλευρά του. Είναι το άγχος θανάτου ή το άγχος για ζωή το άγχος μπροστά στην προβολή του υπερεγώ στις δυνάμεις του πεπρωμένου.</a:t>
            </a:r>
          </a:p>
          <a:p>
            <a:endParaRPr lang="el-GR" dirty="0"/>
          </a:p>
        </p:txBody>
      </p:sp>
    </p:spTree>
    <p:extLst>
      <p:ext uri="{BB962C8B-B14F-4D97-AF65-F5344CB8AC3E}">
        <p14:creationId xmlns:p14="http://schemas.microsoft.com/office/powerpoint/2010/main" val="2222729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99375A5-E0EE-4FA4-950F-16310225183F}"/>
              </a:ext>
            </a:extLst>
          </p:cNvPr>
          <p:cNvSpPr>
            <a:spLocks noGrp="1"/>
          </p:cNvSpPr>
          <p:nvPr>
            <p:ph idx="1"/>
          </p:nvPr>
        </p:nvSpPr>
        <p:spPr>
          <a:xfrm>
            <a:off x="929148" y="1135626"/>
            <a:ext cx="10810568" cy="5722373"/>
          </a:xfrm>
        </p:spPr>
        <p:txBody>
          <a:bodyPr>
            <a:normAutofit fontScale="92500" lnSpcReduction="10000"/>
          </a:bodyPr>
          <a:lstStyle/>
          <a:p>
            <a:pPr algn="just"/>
            <a:r>
              <a:rPr lang="el-GR" b="0" i="0" dirty="0">
                <a:solidFill>
                  <a:srgbClr val="1D2228"/>
                </a:solidFill>
                <a:effectLst/>
                <a:latin typeface="Arial" panose="020B0604020202020204" pitchFamily="34" charset="0"/>
                <a:cs typeface="Arial" panose="020B0604020202020204" pitchFamily="34" charset="0"/>
              </a:rPr>
              <a:t>Διακρίνουμε δύο περιπτώσεις:</a:t>
            </a:r>
          </a:p>
          <a:p>
            <a:pPr algn="just"/>
            <a:r>
              <a:rPr lang="el-GR" b="0" i="0" dirty="0">
                <a:solidFill>
                  <a:srgbClr val="1D2228"/>
                </a:solidFill>
                <a:effectLst/>
                <a:latin typeface="Arial" panose="020B0604020202020204" pitchFamily="34" charset="0"/>
                <a:cs typeface="Arial" panose="020B0604020202020204" pitchFamily="34" charset="0"/>
              </a:rPr>
              <a:t>1. όταν στο αυτό συμβαίνει κάτι που ενεργοποιεί μία κατάσταση κινδύνου για το εγώ και το κάνει να δώσει το σήμα άγχος για να το αποτρέψει και </a:t>
            </a:r>
          </a:p>
          <a:p>
            <a:pPr algn="just"/>
            <a:r>
              <a:rPr lang="el-GR" b="0" i="0" dirty="0">
                <a:solidFill>
                  <a:srgbClr val="1D2228"/>
                </a:solidFill>
                <a:effectLst/>
                <a:latin typeface="Arial" panose="020B0604020202020204" pitchFamily="34" charset="0"/>
                <a:cs typeface="Arial" panose="020B0604020202020204" pitchFamily="34" charset="0"/>
              </a:rPr>
              <a:t>2. Όταν στο αυτό δημιουργείται μία κατάσταση ανάλογη του τραύματος της γέννησης από την οποία προκαλείται αυτόματα μία αντίδραση άγχους.</a:t>
            </a:r>
          </a:p>
          <a:p>
            <a:pPr algn="just"/>
            <a:r>
              <a:rPr lang="el-GR" b="0" i="0" dirty="0">
                <a:solidFill>
                  <a:srgbClr val="1D2228"/>
                </a:solidFill>
                <a:effectLst/>
                <a:latin typeface="Arial" panose="020B0604020202020204" pitchFamily="34" charset="0"/>
                <a:cs typeface="Arial" panose="020B0604020202020204" pitchFamily="34" charset="0"/>
              </a:rPr>
              <a:t>Όλα αυτά δεν αντιτίθενται στη θεωρία για τον οικονομικό παράγοντα απλά εξαλείφουν την ανάγκη να τον λάβουμε υπόψη μας.</a:t>
            </a:r>
          </a:p>
          <a:p>
            <a:pPr algn="just"/>
            <a:r>
              <a:rPr lang="el-GR" b="0" i="0" dirty="0">
                <a:solidFill>
                  <a:srgbClr val="1D2228"/>
                </a:solidFill>
                <a:effectLst/>
                <a:latin typeface="Arial" panose="020B0604020202020204" pitchFamily="34" charset="0"/>
                <a:cs typeface="Arial" panose="020B0604020202020204" pitchFamily="34" charset="0"/>
              </a:rPr>
              <a:t>Το εγώ είναι η καθαυτή έδρα του άγχους και αυτό που εκφοβίζεται στο άγχος είναι ακριβώς το πλεόνασμα της αναξιοποίητης λίμπιντο.</a:t>
            </a:r>
            <a:br>
              <a:rPr lang="el-GR" b="0" i="0" dirty="0">
                <a:solidFill>
                  <a:srgbClr val="1D2228"/>
                </a:solidFill>
                <a:effectLst/>
                <a:latin typeface="Arial" panose="020B0604020202020204" pitchFamily="34" charset="0"/>
                <a:cs typeface="Arial" panose="020B0604020202020204" pitchFamily="34" charset="0"/>
              </a:rPr>
            </a:br>
            <a:endParaRPr lang="el-GR" b="0" i="0" dirty="0">
              <a:solidFill>
                <a:srgbClr val="1D2228"/>
              </a:solidFill>
              <a:effectLst/>
              <a:latin typeface="Arial" panose="020B0604020202020204" pitchFamily="34" charset="0"/>
              <a:cs typeface="Arial" panose="020B0604020202020204" pitchFamily="34" charset="0"/>
            </a:endParaRPr>
          </a:p>
          <a:p>
            <a:pPr algn="just"/>
            <a:r>
              <a:rPr lang="el-GR" b="0" i="0" dirty="0">
                <a:solidFill>
                  <a:srgbClr val="1D2228"/>
                </a:solidFill>
                <a:effectLst/>
                <a:latin typeface="Arial" panose="020B0604020202020204" pitchFamily="34" charset="0"/>
                <a:cs typeface="Arial" panose="020B0604020202020204" pitchFamily="34" charset="0"/>
              </a:rPr>
              <a:t>Ο κίνδυνος της ψυχικής εμπορίας λοιπόν αναλογεί στην εποχή της ανωριμότητας στο εγώ. Ο κίνδυνος της απώλειας αντικειμένου στην έλλειψη αυτονομίας των πρώτων παιδικών χρόνων, ο κίνδυνος ευνουχισμός στο φαληρικό στάδιο και το άγχος απέναντι στο υπερεγώ στη λανθάνουσα περίοδο. Βέβαια όλες μπορεί να υφίστανται δίπλα δίπλα και να κάνουν το εγώ να αντιδρά ενάντια στον με άγχος, ακόμη και σε περίοδο μεταγενέστερη από την κατάλληλη και επίσης κάποια να αρχίσουν να επιδρούν ταυτόχρονα.</a:t>
            </a:r>
          </a:p>
          <a:p>
            <a:pPr algn="just"/>
            <a:r>
              <a:rPr lang="el-GR" b="0" i="0" dirty="0">
                <a:solidFill>
                  <a:srgbClr val="1D2228"/>
                </a:solidFill>
                <a:effectLst/>
                <a:latin typeface="Arial" panose="020B0604020202020204" pitchFamily="34" charset="0"/>
                <a:cs typeface="Arial" panose="020B0604020202020204" pitchFamily="34" charset="0"/>
              </a:rPr>
              <a:t>Εμμένει  το ερώτημα του τι συμβαίνει στις γυναίκες. Πρέπει να τροποποιήσουμε τον καθοριστικό παράγοντα του άγχους τους ώστε να μην αφορά πλέον την επιθυμία για το ίδιο το αντικείμενο ή την πραγματική απώλεια αυτού, αλλά την απώλεια αγάπης από την πλευρά του αντικειμένου. η απώλεια της αγάπης διαδραματίσει στην υστερία ( γυναίκες)  καθοριστικό ρόλο παρόμοιο με αυτό της απειλής του ευνουχισμού στις φοβίες και του άγχους μπροστά στο υπερεγώ στην ψυχαναγκαστική</a:t>
            </a:r>
          </a:p>
          <a:p>
            <a:endParaRPr lang="el-GR" dirty="0"/>
          </a:p>
        </p:txBody>
      </p:sp>
    </p:spTree>
    <p:extLst>
      <p:ext uri="{BB962C8B-B14F-4D97-AF65-F5344CB8AC3E}">
        <p14:creationId xmlns:p14="http://schemas.microsoft.com/office/powerpoint/2010/main" val="2464951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CE6CCA2-133B-4A5A-A1EF-FFC473A8F7A4}"/>
              </a:ext>
            </a:extLst>
          </p:cNvPr>
          <p:cNvSpPr>
            <a:spLocks noGrp="1"/>
          </p:cNvSpPr>
          <p:nvPr>
            <p:ph idx="1"/>
          </p:nvPr>
        </p:nvSpPr>
        <p:spPr>
          <a:xfrm>
            <a:off x="883599" y="1098884"/>
            <a:ext cx="10926517" cy="5759116"/>
          </a:xfrm>
        </p:spPr>
        <p:txBody>
          <a:bodyPr>
            <a:normAutofit lnSpcReduction="10000"/>
          </a:bodyPr>
          <a:lstStyle/>
          <a:p>
            <a:pPr algn="ctr"/>
            <a:r>
              <a:rPr lang="el-GR" sz="2400" b="1" i="1" u="sng" dirty="0">
                <a:solidFill>
                  <a:srgbClr val="1D2228"/>
                </a:solidFill>
                <a:effectLst/>
                <a:latin typeface="Arial" panose="020B0604020202020204" pitchFamily="34" charset="0"/>
                <a:cs typeface="Arial" panose="020B0604020202020204" pitchFamily="34" charset="0"/>
              </a:rPr>
              <a:t>Κεφάλαιο 5</a:t>
            </a:r>
          </a:p>
          <a:p>
            <a:r>
              <a:rPr lang="el-GR" sz="2400" b="0" i="0" dirty="0">
                <a:solidFill>
                  <a:srgbClr val="1D2228"/>
                </a:solidFill>
                <a:effectLst/>
                <a:latin typeface="Arial" panose="020B0604020202020204" pitchFamily="34" charset="0"/>
                <a:cs typeface="Arial" panose="020B0604020202020204" pitchFamily="34" charset="0"/>
              </a:rPr>
              <a:t>Υπάρχουν πολλές νευρώσεις που δεν εμφανίζουν καθόλου άγχος, όπως η γνήσια υστερία εκ μετατροπής. Επιπλέον, οι φοβίες συγγενεύουν τόσο στενά με τις υστερίες εκ μετατροπής που ο Φρόιντ τις κατέταξε στις αγχώδεις υστερίες. Δεν μπορούσε όμως ακόμη να πει τι καθόριζε αν μία περίπτωση θα λάβει τη μορφή της υστερίας εκ μετατροπής ή της φοβίας.</a:t>
            </a:r>
          </a:p>
          <a:p>
            <a:pPr algn="just"/>
            <a:r>
              <a:rPr lang="el-GR" sz="2400" dirty="0">
                <a:latin typeface="Arial" panose="020B0604020202020204" pitchFamily="34" charset="0"/>
                <a:cs typeface="Arial" panose="020B0604020202020204" pitchFamily="34" charset="0"/>
              </a:rPr>
              <a:t>Τα συχνότερα συμπτώματα της υστερίας εκ μετατροπής - κινητική παράλυση σπασμωδικές συστολές, ακούσιες πράξεις, πόνοι - συνιστούν είτε μόνιμες, είτε διακοπτόμενες διεργασίες επένδυσης. Συνήθως, αποδεικνύεται ότι και τα ίδια τα συμπτώματα έχουν μερίδιο σε αυτή την πορεία, σαν η συνολική ενέργεια της να είχε συγκεντρωθεί σε αυτά. Ο πόνος υπήρχε ήδη στην κατάσταση στην οποία συνέβη η απώθηση ή ότι παραίσθηση ήταν τότε μία αντίληψη. Η κινητική παράλυση </a:t>
            </a:r>
            <a:r>
              <a:rPr lang="el-GR" sz="2400" dirty="0" err="1">
                <a:latin typeface="Arial" panose="020B0604020202020204" pitchFamily="34" charset="0"/>
                <a:cs typeface="Arial" panose="020B0604020202020204" pitchFamily="34" charset="0"/>
              </a:rPr>
              <a:t>ελπροσωπεί</a:t>
            </a:r>
            <a:r>
              <a:rPr lang="el-GR" sz="2400" dirty="0">
                <a:latin typeface="Arial" panose="020B0604020202020204" pitchFamily="34" charset="0"/>
                <a:cs typeface="Arial" panose="020B0604020202020204" pitchFamily="34" charset="0"/>
              </a:rPr>
              <a:t> την άμυνα έναντι μιας πράξης που ο ασθενής προτίθετο να εκτελέσει σε εκείνη την κατάσταση, αλλά εμποδίστηκε. </a:t>
            </a:r>
            <a:br>
              <a:rPr lang="el-GR" dirty="0"/>
            </a:br>
            <a:endParaRPr lang="el-GR" dirty="0"/>
          </a:p>
        </p:txBody>
      </p:sp>
    </p:spTree>
    <p:extLst>
      <p:ext uri="{BB962C8B-B14F-4D97-AF65-F5344CB8AC3E}">
        <p14:creationId xmlns:p14="http://schemas.microsoft.com/office/powerpoint/2010/main" val="3248835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555244-B211-4B14-9F0E-CC46C6D17786}"/>
              </a:ext>
            </a:extLst>
          </p:cNvPr>
          <p:cNvSpPr>
            <a:spLocks noGrp="1"/>
          </p:cNvSpPr>
          <p:nvPr>
            <p:ph idx="1"/>
          </p:nvPr>
        </p:nvSpPr>
        <p:spPr>
          <a:xfrm>
            <a:off x="825909" y="1297858"/>
            <a:ext cx="11105535" cy="5338916"/>
          </a:xfrm>
        </p:spPr>
        <p:txBody>
          <a:bodyPr>
            <a:normAutofit/>
          </a:bodyPr>
          <a:lstStyle/>
          <a:p>
            <a:pPr algn="ctr"/>
            <a:r>
              <a:rPr lang="el-GR" b="1" i="1" u="sng" dirty="0">
                <a:solidFill>
                  <a:srgbClr val="1D2228"/>
                </a:solidFill>
                <a:effectLst/>
                <a:latin typeface="Arial" panose="020B0604020202020204" pitchFamily="34" charset="0"/>
                <a:cs typeface="Arial" panose="020B0604020202020204" pitchFamily="34" charset="0"/>
              </a:rPr>
              <a:t>Κεφάλαιο 9</a:t>
            </a:r>
          </a:p>
          <a:p>
            <a:pPr algn="just"/>
            <a:br>
              <a:rPr lang="el-GR" b="0" i="0" dirty="0">
                <a:solidFill>
                  <a:srgbClr val="1D2228"/>
                </a:solidFill>
                <a:effectLst/>
                <a:latin typeface="Arial" panose="020B0604020202020204" pitchFamily="34" charset="0"/>
                <a:cs typeface="Arial" panose="020B0604020202020204" pitchFamily="34" charset="0"/>
              </a:rPr>
            </a:br>
            <a:endParaRPr lang="el-GR" b="0" i="0" dirty="0">
              <a:solidFill>
                <a:srgbClr val="1D2228"/>
              </a:solidFill>
              <a:effectLst/>
              <a:latin typeface="Arial" panose="020B0604020202020204" pitchFamily="34" charset="0"/>
              <a:cs typeface="Arial" panose="020B0604020202020204" pitchFamily="34" charset="0"/>
            </a:endParaRPr>
          </a:p>
          <a:p>
            <a:pPr algn="just"/>
            <a:r>
              <a:rPr lang="el-GR" b="0" i="0" dirty="0">
                <a:solidFill>
                  <a:srgbClr val="1D2228"/>
                </a:solidFill>
                <a:effectLst/>
                <a:latin typeface="Arial" panose="020B0604020202020204" pitchFamily="34" charset="0"/>
                <a:cs typeface="Arial" panose="020B0604020202020204" pitchFamily="34" charset="0"/>
              </a:rPr>
              <a:t>Τα συμπτώματα δεσμεύουν την ψυχική ενέργεια που διαφορετικά θα εκφραζόταν ως άγχος. Υπό αυτή την έννοια κάθε αναστολή που επιβάλλει το εγώ στον εαυτό του μπορεί να ονομαστεί σύμπτωμα.</a:t>
            </a:r>
          </a:p>
          <a:p>
            <a:pPr algn="just"/>
            <a:r>
              <a:rPr lang="el-GR" b="0" i="0" dirty="0">
                <a:solidFill>
                  <a:srgbClr val="1D2228"/>
                </a:solidFill>
                <a:effectLst/>
                <a:latin typeface="Arial" panose="020B0604020202020204" pitchFamily="34" charset="0"/>
                <a:cs typeface="Arial" panose="020B0604020202020204" pitchFamily="34" charset="0"/>
              </a:rPr>
              <a:t>Τα συμπτώματα δημιουργούνται προκειμένου το εγώ να αποφύγει την κατάσταση κινδύνου. Αν ο σχηματισμός συμπτώματος παρεμποδιστεί ο κίνδυνος εμφανίζεται πραγματικά.</a:t>
            </a:r>
          </a:p>
          <a:p>
            <a:pPr algn="just"/>
            <a:r>
              <a:rPr lang="el-GR" b="0" i="0" dirty="0">
                <a:solidFill>
                  <a:srgbClr val="1D2228"/>
                </a:solidFill>
                <a:effectLst/>
                <a:latin typeface="Arial" panose="020B0604020202020204" pitchFamily="34" charset="0"/>
                <a:cs typeface="Arial" panose="020B0604020202020204" pitchFamily="34" charset="0"/>
              </a:rPr>
              <a:t>Η ανάπτυξη άγχους εισάγει το σχηματισμό των συμπτωμάτων και μάλιστα αποτελεί απαραίτητη προϋπόθεση αυτού. Αυτό έχει δύο πτυχές: μία που μένει κρυφή από εμάς και επιφέρει στο αυτό τις αλλαγές που θα επιτρέψουν στο εγώ να αποφύγει τον κίνδυνο, και μία άλλη που εμφανίζει προς τα έξω αυτό που δημιούργησε τη θέση της επηρεασμένη </a:t>
            </a:r>
            <a:r>
              <a:rPr lang="el-GR" b="0" i="0" dirty="0" err="1">
                <a:solidFill>
                  <a:srgbClr val="1D2228"/>
                </a:solidFill>
                <a:effectLst/>
                <a:latin typeface="Arial" panose="020B0604020202020204" pitchFamily="34" charset="0"/>
                <a:cs typeface="Arial" panose="020B0604020202020204" pitchFamily="34" charset="0"/>
              </a:rPr>
              <a:t>ορμικής</a:t>
            </a:r>
            <a:r>
              <a:rPr lang="el-GR" b="0" i="0" dirty="0">
                <a:solidFill>
                  <a:srgbClr val="1D2228"/>
                </a:solidFill>
                <a:effectLst/>
                <a:latin typeface="Arial" panose="020B0604020202020204" pitchFamily="34" charset="0"/>
                <a:cs typeface="Arial" panose="020B0604020202020204" pitchFamily="34" charset="0"/>
              </a:rPr>
              <a:t> διεργασίας, δηλαδή το σχηματισμό υποκατάστατου. Η διεργασία της άμυνας απεικονίζει ακριβώς μία απόπειρα φυγής από έναν ορμητικό κίνδυνο. Όμως μοιάζει να κάνει περισσότερα από αυτά που αντιστοιχούν σε μία απόπειρα φυγής. Παρεμβαίνει στην απειλητική ορμονική διεργασία και με κάποιο τρόπο την πνίγει την απόσταση από το στόχο της και την καθιστά έτσι ακίνδυνη.</a:t>
            </a:r>
          </a:p>
          <a:p>
            <a:endParaRPr lang="el-GR" dirty="0"/>
          </a:p>
        </p:txBody>
      </p:sp>
    </p:spTree>
    <p:extLst>
      <p:ext uri="{BB962C8B-B14F-4D97-AF65-F5344CB8AC3E}">
        <p14:creationId xmlns:p14="http://schemas.microsoft.com/office/powerpoint/2010/main" val="565052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7BA9661-27EA-41CD-9797-CA42E0944B65}"/>
              </a:ext>
            </a:extLst>
          </p:cNvPr>
          <p:cNvSpPr>
            <a:spLocks noGrp="1"/>
          </p:cNvSpPr>
          <p:nvPr>
            <p:ph idx="1"/>
          </p:nvPr>
        </p:nvSpPr>
        <p:spPr>
          <a:xfrm>
            <a:off x="825910" y="1415845"/>
            <a:ext cx="10972800" cy="5147187"/>
          </a:xfrm>
        </p:spPr>
        <p:txBody>
          <a:bodyPr>
            <a:normAutofit/>
          </a:bodyPr>
          <a:lstStyle/>
          <a:p>
            <a:pPr algn="just"/>
            <a:r>
              <a:rPr lang="el-GR" b="0" i="0" dirty="0">
                <a:solidFill>
                  <a:srgbClr val="1D2228"/>
                </a:solidFill>
                <a:effectLst/>
                <a:latin typeface="Arial" panose="020B0604020202020204" pitchFamily="34" charset="0"/>
                <a:cs typeface="Arial" panose="020B0604020202020204" pitchFamily="34" charset="0"/>
              </a:rPr>
              <a:t>Σε μεγάλο αριθμό περιπτώσεων οι παλιοί καθοριστικοί παράγοντες του άγχους από την παιδική ηλικία πράγματι εξαφανίζονται αφού έχουν ήδη παράγει νευρωτικές αντιδράσεις.</a:t>
            </a:r>
          </a:p>
          <a:p>
            <a:pPr algn="just"/>
            <a:r>
              <a:rPr lang="el-GR" b="0" i="0" dirty="0">
                <a:solidFill>
                  <a:srgbClr val="1D2228"/>
                </a:solidFill>
                <a:effectLst/>
                <a:latin typeface="Arial" panose="020B0604020202020204" pitchFamily="34" charset="0"/>
                <a:cs typeface="Arial" panose="020B0604020202020204" pitchFamily="34" charset="0"/>
              </a:rPr>
              <a:t>Οι φοβίες των μικρών παιδιών για την μοναξιά, το σκοτάδι, τα ζώα, τους αγνώστους είναι σχεδόν φυσιολογικές και συνήθως εξαφανίζονται αργότερα. Οι τελετουργικές πράξεις είναι εξαιρετικά συχνές κατά τη λανθάνουσα περίοδο, αλλά μόνο ένα ελάχιστο ποσοστό αυτών εξελίσσεται αργότερα σε πλήρη ψυχαναγκαστική νεύρωση. Ενδείξεις παιδικής νεύρωσης δεν λείπουν από κανέναν ενήλικο νευρωτικό, αλλά σε καμία περίπτωση δεν γίνονται νευρωτικά αργότερα όλα τα παιδιά. </a:t>
            </a:r>
          </a:p>
          <a:p>
            <a:pPr algn="just"/>
            <a:r>
              <a:rPr lang="el-GR" b="0" i="0" dirty="0">
                <a:solidFill>
                  <a:srgbClr val="1D2228"/>
                </a:solidFill>
                <a:effectLst/>
                <a:latin typeface="Arial" panose="020B0604020202020204" pitchFamily="34" charset="0"/>
                <a:cs typeface="Arial" panose="020B0604020202020204" pitchFamily="34" charset="0"/>
              </a:rPr>
              <a:t>Στην πορεία λοιπόν προς την ωρίμανση θα πρέπει να εγκαταλείφθηκαν κάποιοι καθοριστικοί παράγοντες άγχους και οι καταστάσεις κινδύνου να έχασαν τη σημασία τους. Επιπλέον κάποιες από αυτές επιβιώνουν σε μεταγενέστερες εποχές, τροποποιώντας τον καθοριστικό παράγοντα του άγχους τους, ώστε να τον κάνουν επίκαιρο. Ο νευρωτικός διακρίνεται από τον κανονικό από το γεγονός ότι αντιδρά υπερβολικά σε αυτούς τους κινδύνους.</a:t>
            </a:r>
          </a:p>
          <a:p>
            <a:endParaRPr lang="el-GR" dirty="0"/>
          </a:p>
        </p:txBody>
      </p:sp>
      <p:pic>
        <p:nvPicPr>
          <p:cNvPr id="4" name="Εικόνα 3">
            <a:extLst>
              <a:ext uri="{FF2B5EF4-FFF2-40B4-BE49-F238E27FC236}">
                <a16:creationId xmlns:a16="http://schemas.microsoft.com/office/drawing/2014/main" id="{B8AE0105-DBD8-487A-B860-57366A5E0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0747" y="5043765"/>
            <a:ext cx="2143125" cy="1519267"/>
          </a:xfrm>
          <a:prstGeom prst="rect">
            <a:avLst/>
          </a:prstGeom>
        </p:spPr>
      </p:pic>
    </p:spTree>
    <p:extLst>
      <p:ext uri="{BB962C8B-B14F-4D97-AF65-F5344CB8AC3E}">
        <p14:creationId xmlns:p14="http://schemas.microsoft.com/office/powerpoint/2010/main" val="3401785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F6E190A-5D7D-41A9-A2B5-2FA43B260853}"/>
              </a:ext>
            </a:extLst>
          </p:cNvPr>
          <p:cNvSpPr>
            <a:spLocks noGrp="1"/>
          </p:cNvSpPr>
          <p:nvPr>
            <p:ph idx="1"/>
          </p:nvPr>
        </p:nvSpPr>
        <p:spPr>
          <a:xfrm>
            <a:off x="790233" y="1462720"/>
            <a:ext cx="11133221" cy="4680282"/>
          </a:xfrm>
        </p:spPr>
        <p:txBody>
          <a:bodyPr>
            <a:normAutofit/>
          </a:bodyPr>
          <a:lstStyle/>
          <a:p>
            <a:pPr algn="just"/>
            <a:r>
              <a:rPr lang="el-GR" sz="2400" dirty="0">
                <a:latin typeface="Arial" panose="020B0604020202020204" pitchFamily="34" charset="0"/>
                <a:cs typeface="Arial" panose="020B0604020202020204" pitchFamily="34" charset="0"/>
              </a:rPr>
              <a:t>Σε εντυπωσιακό βαθμό αλλάζει η αίσθηση δυσαρέσκειας που συνοδεύει την εμφάνιση των συμπτωμάτων. Στην περίπτωση των χρόνιων </a:t>
            </a:r>
            <a:r>
              <a:rPr lang="el-GR" sz="2400" dirty="0" err="1">
                <a:latin typeface="Arial" panose="020B0604020202020204" pitchFamily="34" charset="0"/>
                <a:cs typeface="Arial" panose="020B0604020202020204" pitchFamily="34" charset="0"/>
              </a:rPr>
              <a:t>μετατεθειμένων</a:t>
            </a:r>
            <a:r>
              <a:rPr lang="el-GR" sz="2400" dirty="0">
                <a:latin typeface="Arial" panose="020B0604020202020204" pitchFamily="34" charset="0"/>
                <a:cs typeface="Arial" panose="020B0604020202020204" pitchFamily="34" charset="0"/>
              </a:rPr>
              <a:t> στην κινητικότητα συμπτωμάτων όπως παραλύσεις και σπασμωδικές συστολές μυών, τις περισσότερες φορές απουσιάζει η δυσαρέσκεια .Το Εγώ φαίνεται σαν τα συμπτώματα να μην το αφορούν. Δεν μπορούμε να μαντέψουμε από πού προέρχεται το ιδιαίτερο μυστήριο του σχηματισμού συμπτωμάτων στην υστερία εκ μετατροπής.</a:t>
            </a:r>
          </a:p>
        </p:txBody>
      </p:sp>
    </p:spTree>
    <p:extLst>
      <p:ext uri="{BB962C8B-B14F-4D97-AF65-F5344CB8AC3E}">
        <p14:creationId xmlns:p14="http://schemas.microsoft.com/office/powerpoint/2010/main" val="3480806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E18C155-DB49-45B6-958F-9C3E6CC83317}"/>
              </a:ext>
            </a:extLst>
          </p:cNvPr>
          <p:cNvSpPr>
            <a:spLocks noGrp="1"/>
          </p:cNvSpPr>
          <p:nvPr>
            <p:ph idx="1"/>
          </p:nvPr>
        </p:nvSpPr>
        <p:spPr>
          <a:xfrm>
            <a:off x="1207329" y="981938"/>
            <a:ext cx="10539663" cy="5213684"/>
          </a:xfrm>
        </p:spPr>
        <p:txBody>
          <a:bodyPr>
            <a:normAutofit/>
          </a:bodyPr>
          <a:lstStyle/>
          <a:p>
            <a:pPr algn="just"/>
            <a:r>
              <a:rPr lang="el-GR" sz="2400" b="0" i="0" dirty="0">
                <a:solidFill>
                  <a:srgbClr val="1D2228"/>
                </a:solidFill>
                <a:effectLst/>
                <a:latin typeface="Arial" panose="020B0604020202020204" pitchFamily="34" charset="0"/>
                <a:cs typeface="Arial" panose="020B0604020202020204" pitchFamily="34" charset="0"/>
              </a:rPr>
              <a:t>Στην ψυχαναγκαστική νεύρωση ελπίζει περισσότερο. Τα συμπτώματα της επίπλων Γενικά σε δύο ομάδες με την καθεμία να έχει αντίθετη Τάση. Είναι η απαγόρευσης μέτρα προφύλαξης και μετά μελιές έχουν δηλαδή αρνητικό χαρακτήρα είτε είναι υποκατάστατες </a:t>
            </a:r>
            <a:r>
              <a:rPr lang="el-GR" sz="2400" b="0" i="0" dirty="0" err="1">
                <a:solidFill>
                  <a:srgbClr val="1D2228"/>
                </a:solidFill>
                <a:effectLst/>
                <a:latin typeface="Arial" panose="020B0604020202020204" pitchFamily="34" charset="0"/>
                <a:cs typeface="Arial" panose="020B0604020202020204" pitchFamily="34" charset="0"/>
              </a:rPr>
              <a:t>ικανοποίησεις</a:t>
            </a:r>
            <a:r>
              <a:rPr lang="el-GR" sz="2400" b="0" i="0" dirty="0">
                <a:solidFill>
                  <a:srgbClr val="1D2228"/>
                </a:solidFill>
                <a:effectLst/>
                <a:latin typeface="Arial" panose="020B0604020202020204" pitchFamily="34" charset="0"/>
                <a:cs typeface="Arial" panose="020B0604020202020204" pitchFamily="34" charset="0"/>
              </a:rPr>
              <a:t> που συχνά εμφανίζονται με συμβολική μεταμφίεση. Η πρώτη είναι η προγενέστερη. Η νεύρωση εξελίσσεται η ικανοποίησης που υπερπηδηθούν κάθε αμυντικό μέτρο παίρνουν το πάνω χέρι πρόκειται για ένα θρίαμβος του σχηματισμού συμπτωμάτων που καταφέρνει να συνδέσει την απαγόρευση με την ικανοποίηση. Σε ακραίες περιπτώσεις είναι απόδειξη της δύναμης της αμφιθυμίας η οποία χωρίς να γνωρίζουμε γιατί διαδραματίζει μεγάλο ρόλο στην περίπτωση της ψυχαναγκαστικής νεύρωσης.</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9415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1B66B01-3A9F-4D73-853A-DDF9DDDDEB7F}"/>
              </a:ext>
            </a:extLst>
          </p:cNvPr>
          <p:cNvSpPr>
            <a:spLocks noGrp="1"/>
          </p:cNvSpPr>
          <p:nvPr>
            <p:ph idx="1"/>
          </p:nvPr>
        </p:nvSpPr>
        <p:spPr>
          <a:xfrm>
            <a:off x="914400" y="1119097"/>
            <a:ext cx="11277600" cy="5390147"/>
          </a:xfrm>
        </p:spPr>
        <p:txBody>
          <a:bodyPr>
            <a:noAutofit/>
          </a:bodyPr>
          <a:lstStyle/>
          <a:p>
            <a:pPr algn="just"/>
            <a:r>
              <a:rPr lang="el-GR" sz="2400" b="0" i="0" dirty="0">
                <a:solidFill>
                  <a:srgbClr val="1D2228"/>
                </a:solidFill>
                <a:effectLst/>
                <a:latin typeface="Arial" panose="020B0604020202020204" pitchFamily="34" charset="0"/>
                <a:cs typeface="Arial" panose="020B0604020202020204" pitchFamily="34" charset="0"/>
              </a:rPr>
              <a:t>Εδώ διεξάγεται ένας αδιάκοπος αγώνας κατά του απωθημένου κατά τον οποίο οι δυνάμεις της απώθησης χάνουν σταθερά έδαφος. Επίσης το Εγώ και το Υπερεγώ  έχουν μία ιδιαίτερα μεγάλη συμμετοχή στο σχηματισμό των συμπτωμάτων. Αφετηρία της ψυχαναγκαστικής είναι σίγουρα η ίδια η κατάσταση με εκείνη της </a:t>
            </a:r>
            <a:r>
              <a:rPr lang="el-GR" sz="2400" dirty="0">
                <a:solidFill>
                  <a:srgbClr val="1D2228"/>
                </a:solidFill>
                <a:latin typeface="Arial" panose="020B0604020202020204" pitchFamily="34" charset="0"/>
                <a:cs typeface="Arial" panose="020B0604020202020204" pitchFamily="34" charset="0"/>
              </a:rPr>
              <a:t>υστε</a:t>
            </a:r>
            <a:r>
              <a:rPr lang="el-GR" sz="2400" b="0" i="0" dirty="0">
                <a:solidFill>
                  <a:srgbClr val="1D2228"/>
                </a:solidFill>
                <a:effectLst/>
                <a:latin typeface="Arial" panose="020B0604020202020204" pitchFamily="34" charset="0"/>
                <a:cs typeface="Arial" panose="020B0604020202020204" pitchFamily="34" charset="0"/>
              </a:rPr>
              <a:t>ρίας, δηλαδή η αναγκαιότητα αποτροπής των </a:t>
            </a:r>
            <a:r>
              <a:rPr lang="el-GR" sz="2400" b="0" i="0" dirty="0" err="1">
                <a:solidFill>
                  <a:srgbClr val="1D2228"/>
                </a:solidFill>
                <a:effectLst/>
                <a:latin typeface="Arial" panose="020B0604020202020204" pitchFamily="34" charset="0"/>
                <a:cs typeface="Arial" panose="020B0604020202020204" pitchFamily="34" charset="0"/>
              </a:rPr>
              <a:t>λιβιδινικών</a:t>
            </a:r>
            <a:r>
              <a:rPr lang="el-GR" sz="2400" b="0" i="0" dirty="0">
                <a:solidFill>
                  <a:srgbClr val="1D2228"/>
                </a:solidFill>
                <a:effectLst/>
                <a:latin typeface="Arial" panose="020B0604020202020204" pitchFamily="34" charset="0"/>
                <a:cs typeface="Arial" panose="020B0604020202020204" pitchFamily="34" charset="0"/>
              </a:rPr>
              <a:t> αξιώσεων του οιδιπόδειου συμπλέγματος. Σε κάθε ψυχαναγκαστική νεύρωση μοιάζει να υπάρχει ένα κατώτατο επίπεδο πολύ πρώιμα σχηματισμένων υστερικών συμπτωμάτων. Στη συνέχεια όμως διαμορφώνεται, ακολουθώντας μία αρκετά διαφορετική πορεία λόγω κάποιου </a:t>
            </a:r>
            <a:r>
              <a:rPr lang="el-GR" sz="2400" b="0" i="0" dirty="0" err="1">
                <a:solidFill>
                  <a:srgbClr val="1D2228"/>
                </a:solidFill>
                <a:effectLst/>
                <a:latin typeface="Arial" panose="020B0604020202020204" pitchFamily="34" charset="0"/>
                <a:cs typeface="Arial" panose="020B0604020202020204" pitchFamily="34" charset="0"/>
              </a:rPr>
              <a:t>ιδιοσυστασιαξκού</a:t>
            </a:r>
            <a:r>
              <a:rPr lang="el-GR" sz="2400" b="0" i="0" dirty="0">
                <a:solidFill>
                  <a:srgbClr val="1D2228"/>
                </a:solidFill>
                <a:effectLst/>
                <a:latin typeface="Arial" panose="020B0604020202020204" pitchFamily="34" charset="0"/>
                <a:cs typeface="Arial" panose="020B0604020202020204" pitchFamily="34" charset="0"/>
              </a:rPr>
              <a:t> παράγοντα. Όταν λοιπόν το Εγώ αρχίζει τις προσπάθειες Άμυνας το πρώτο πράγμα που καταφέρνει είναι να υποβιβάσει πλήρως ή μερικώς τη γενετική οργάνωση της </a:t>
            </a:r>
            <a:r>
              <a:rPr lang="el-GR" sz="2400" dirty="0">
                <a:solidFill>
                  <a:srgbClr val="1D2228"/>
                </a:solidFill>
                <a:latin typeface="Arial" panose="020B0604020202020204" pitchFamily="34" charset="0"/>
                <a:cs typeface="Arial" panose="020B0604020202020204" pitchFamily="34" charset="0"/>
              </a:rPr>
              <a:t>φ</a:t>
            </a:r>
            <a:r>
              <a:rPr lang="el-GR" sz="2400" b="0" i="0" dirty="0">
                <a:solidFill>
                  <a:srgbClr val="1D2228"/>
                </a:solidFill>
                <a:effectLst/>
                <a:latin typeface="Arial" panose="020B0604020202020204" pitchFamily="34" charset="0"/>
                <a:cs typeface="Arial" panose="020B0604020202020204" pitchFamily="34" charset="0"/>
              </a:rPr>
              <a:t>αλλικής φάσης στην προηγούμενη σαδιστική - πρωκτική βαθμίδα.</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1874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84BB7F4-254E-4AD7-A08B-02A61656F080}"/>
              </a:ext>
            </a:extLst>
          </p:cNvPr>
          <p:cNvSpPr>
            <a:spLocks noGrp="1"/>
          </p:cNvSpPr>
          <p:nvPr>
            <p:ph idx="1"/>
          </p:nvPr>
        </p:nvSpPr>
        <p:spPr>
          <a:xfrm>
            <a:off x="799057" y="1486944"/>
            <a:ext cx="11229474" cy="5049250"/>
          </a:xfrm>
        </p:spPr>
        <p:txBody>
          <a:bodyPr>
            <a:normAutofit/>
          </a:bodyPr>
          <a:lstStyle/>
          <a:p>
            <a:pPr algn="just"/>
            <a:r>
              <a:rPr lang="el-GR" b="0" i="0" dirty="0">
                <a:solidFill>
                  <a:srgbClr val="1D2228"/>
                </a:solidFill>
                <a:effectLst/>
                <a:latin typeface="Arial" panose="020B0604020202020204" pitchFamily="34" charset="0"/>
                <a:cs typeface="Arial" panose="020B0604020202020204" pitchFamily="34" charset="0"/>
              </a:rPr>
              <a:t>Η ηλικία εκδήλωσης της νεύρωσης αυτής είναι μεγαλύτερη από εκείνη της υστερίας, είναι η δεύτερη παιδική περίοδος μετά τη λανθάνουσα. Η επιβολή της </a:t>
            </a:r>
            <a:r>
              <a:rPr lang="el-GR" b="0" i="0" dirty="0" err="1">
                <a:solidFill>
                  <a:srgbClr val="1D2228"/>
                </a:solidFill>
                <a:effectLst/>
                <a:latin typeface="Arial" panose="020B0604020202020204" pitchFamily="34" charset="0"/>
                <a:cs typeface="Arial" panose="020B0604020202020204" pitchFamily="34" charset="0"/>
              </a:rPr>
              <a:t>επαναστροφής</a:t>
            </a:r>
            <a:r>
              <a:rPr lang="el-GR" b="0" i="0" dirty="0">
                <a:solidFill>
                  <a:srgbClr val="1D2228"/>
                </a:solidFill>
                <a:effectLst/>
                <a:latin typeface="Arial" panose="020B0604020202020204" pitchFamily="34" charset="0"/>
                <a:cs typeface="Arial" panose="020B0604020202020204" pitchFamily="34" charset="0"/>
              </a:rPr>
              <a:t> συνιστά την πρώτη επιτυχία του Εγώ κατά τον αμυντικό του αγώνα εναντίον των αξιώσεων της λίμπιντο.</a:t>
            </a:r>
          </a:p>
          <a:p>
            <a:pPr algn="just"/>
            <a:r>
              <a:rPr lang="el-GR" b="0" i="0" dirty="0">
                <a:solidFill>
                  <a:srgbClr val="1D2228"/>
                </a:solidFill>
                <a:effectLst/>
                <a:latin typeface="Arial" panose="020B0604020202020204" pitchFamily="34" charset="0"/>
                <a:cs typeface="Arial" panose="020B0604020202020204" pitchFamily="34" charset="0"/>
              </a:rPr>
              <a:t>Ίσως στην ψυχαναγκαστική να αναγνωρίζουμε ως κινητήρια δύναμη της αντίστασης στο σύμπλεγμα ευνουχισμού, ότι δηλαδή αυτό που αποτρέπεται είναι οι επιδιώξεις του οιδιπόδειου συμπλέγματος. Βρισκόμαστε τώρα στην αρχή της λανθάνουσας περιόδου, που χαρακτηρίζεται από την κατάρρευση του οιδιπόδειου από τη δημιουργία η παγίωση του Υπερεγώ και την εγκαθίδρυση των ηθικών φραγμών στο εγώ. Στην ψυχαναγκαστική νεύρωση, αυτές οι διεργασίες υπερβαίνουν το φυσιολογικό και γίνεται μία </a:t>
            </a:r>
            <a:r>
              <a:rPr lang="el-GR" b="0" i="0" dirty="0" err="1">
                <a:solidFill>
                  <a:srgbClr val="1D2228"/>
                </a:solidFill>
                <a:effectLst/>
                <a:latin typeface="Arial" panose="020B0604020202020204" pitchFamily="34" charset="0"/>
                <a:cs typeface="Arial" panose="020B0604020202020204" pitchFamily="34" charset="0"/>
              </a:rPr>
              <a:t>επαναστροφική</a:t>
            </a:r>
            <a:r>
              <a:rPr lang="el-GR" b="0" i="0" dirty="0">
                <a:solidFill>
                  <a:srgbClr val="1D2228"/>
                </a:solidFill>
                <a:effectLst/>
                <a:latin typeface="Arial" panose="020B0604020202020204" pitchFamily="34" charset="0"/>
                <a:cs typeface="Arial" panose="020B0604020202020204" pitchFamily="34" charset="0"/>
              </a:rPr>
              <a:t> υποβάθμιση της λίμπιντο. Το Υπερεγώ γίνεται ιδιαίτερα αυστηρό, ενώ το Εγώ υπακούοντας αναπτύσσει έντονη σχηματισμούς αντιδράσεις με τη μορφή της ευσυνειδησίας ή της συμπόνιας ή της καθαριότητας. Όπως κάθε υπερβολή φέρει μέσα της τον σπόρο για την αυτοαναίρεση της με τη μορφή των ψυχαναγκαστικών πράξεων, ο </a:t>
            </a:r>
            <a:r>
              <a:rPr lang="el-GR" b="0" i="0" dirty="0" err="1">
                <a:solidFill>
                  <a:srgbClr val="1D2228"/>
                </a:solidFill>
                <a:effectLst/>
                <a:latin typeface="Arial" panose="020B0604020202020204" pitchFamily="34" charset="0"/>
                <a:cs typeface="Arial" panose="020B0604020202020204" pitchFamily="34" charset="0"/>
              </a:rPr>
              <a:t>απωθημένος</a:t>
            </a:r>
            <a:r>
              <a:rPr lang="el-GR" b="0" i="0" dirty="0">
                <a:solidFill>
                  <a:srgbClr val="1D2228"/>
                </a:solidFill>
                <a:effectLst/>
                <a:latin typeface="Arial" panose="020B0604020202020204" pitchFamily="34" charset="0"/>
                <a:cs typeface="Arial" panose="020B0604020202020204" pitchFamily="34" charset="0"/>
              </a:rPr>
              <a:t> αυνανισμός προσεγγίζει όλο και περισσότερο την ικανοποίηση. </a:t>
            </a:r>
          </a:p>
          <a:p>
            <a:endParaRPr lang="el-GR" dirty="0"/>
          </a:p>
        </p:txBody>
      </p:sp>
    </p:spTree>
    <p:extLst>
      <p:ext uri="{BB962C8B-B14F-4D97-AF65-F5344CB8AC3E}">
        <p14:creationId xmlns:p14="http://schemas.microsoft.com/office/powerpoint/2010/main" val="325852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903AB9B-5906-422B-BE8B-1564974D2871}"/>
              </a:ext>
            </a:extLst>
          </p:cNvPr>
          <p:cNvSpPr>
            <a:spLocks noGrp="1"/>
          </p:cNvSpPr>
          <p:nvPr>
            <p:ph idx="1"/>
          </p:nvPr>
        </p:nvSpPr>
        <p:spPr>
          <a:xfrm>
            <a:off x="769219" y="1242622"/>
            <a:ext cx="11341768" cy="4936956"/>
          </a:xfrm>
        </p:spPr>
        <p:txBody>
          <a:bodyPr>
            <a:normAutofit/>
          </a:bodyPr>
          <a:lstStyle/>
          <a:p>
            <a:pPr algn="just"/>
            <a:r>
              <a:rPr lang="el-GR" sz="2400" b="0" i="0" dirty="0">
                <a:solidFill>
                  <a:srgbClr val="1D2228"/>
                </a:solidFill>
                <a:effectLst/>
                <a:latin typeface="Arial" panose="020B0604020202020204" pitchFamily="34" charset="0"/>
                <a:cs typeface="Arial" panose="020B0604020202020204" pitchFamily="34" charset="0"/>
              </a:rPr>
              <a:t> Τους σχηματισμούς αντίδρασης στο έργο των ψυχαναγκαστικών νευρικών τους προσθέτουμε ως νέο αμυντικό μηχανισμό και τους τοποθετούμε στο ίδιο επίπεδο με την </a:t>
            </a:r>
            <a:r>
              <a:rPr lang="el-GR" sz="2400" b="0" i="0" dirty="0" err="1">
                <a:solidFill>
                  <a:srgbClr val="1D2228"/>
                </a:solidFill>
                <a:effectLst/>
                <a:latin typeface="Arial" panose="020B0604020202020204" pitchFamily="34" charset="0"/>
                <a:cs typeface="Arial" panose="020B0604020202020204" pitchFamily="34" charset="0"/>
              </a:rPr>
              <a:t>επαναστροφή</a:t>
            </a:r>
            <a:r>
              <a:rPr lang="el-GR" sz="2400" b="0" i="0" dirty="0">
                <a:solidFill>
                  <a:srgbClr val="1D2228"/>
                </a:solidFill>
                <a:effectLst/>
                <a:latin typeface="Arial" panose="020B0604020202020204" pitchFamily="34" charset="0"/>
                <a:cs typeface="Arial" panose="020B0604020202020204" pitchFamily="34" charset="0"/>
              </a:rPr>
              <a:t> και την απώθηση. Κατά την λανθάνουσα περίοδο το κύριο καθήκον μοιάζει να είναι η αποτροπή του πειρασμού για αυνανισμό. Τα συμπτώματα εδώ εμφανίζουν τα χαρακτηριστικά που θα έρθουν στην επιφάνεια μοιραία, δηλαδή την εισαγωγή μιας ρουτίνας που αργότερα θα εκτελείται σχεδόν αυτόματα, στον ύπνο, στο πλύσιμο, στο ντύσιμο, στην κίνηση, στην τάση για επανάληψη και καθυστέρηση. </a:t>
            </a:r>
            <a:r>
              <a:rPr lang="el-GR" sz="2400" dirty="0">
                <a:solidFill>
                  <a:srgbClr val="1D2228"/>
                </a:solidFill>
                <a:latin typeface="Arial" panose="020B0604020202020204" pitchFamily="34" charset="0"/>
                <a:cs typeface="Arial" panose="020B0604020202020204" pitchFamily="34" charset="0"/>
              </a:rPr>
              <a:t>Η</a:t>
            </a:r>
            <a:r>
              <a:rPr lang="el-GR" sz="2400" b="0" i="0" dirty="0">
                <a:solidFill>
                  <a:srgbClr val="1D2228"/>
                </a:solidFill>
                <a:effectLst/>
                <a:latin typeface="Arial" panose="020B0604020202020204" pitchFamily="34" charset="0"/>
                <a:cs typeface="Arial" panose="020B0604020202020204" pitchFamily="34" charset="0"/>
              </a:rPr>
              <a:t> μετουσίωση πρακτικών ερωτικών συστατικών σίγουρα διαδραματίζει εδώ ένα ξεκάθαρο ρόλο</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2250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E99D90F-5596-49D6-BBEA-16A348A4B9E8}"/>
              </a:ext>
            </a:extLst>
          </p:cNvPr>
          <p:cNvSpPr>
            <a:spLocks noGrp="1"/>
          </p:cNvSpPr>
          <p:nvPr>
            <p:ph idx="1"/>
          </p:nvPr>
        </p:nvSpPr>
        <p:spPr>
          <a:xfrm>
            <a:off x="847504" y="1203640"/>
            <a:ext cx="11149264" cy="4985082"/>
          </a:xfrm>
        </p:spPr>
        <p:txBody>
          <a:bodyPr>
            <a:normAutofit/>
          </a:bodyPr>
          <a:lstStyle/>
          <a:p>
            <a:pPr algn="just"/>
            <a:r>
              <a:rPr lang="el-GR" sz="2400" b="0" i="0" dirty="0">
                <a:solidFill>
                  <a:srgbClr val="1D2228"/>
                </a:solidFill>
                <a:effectLst/>
                <a:latin typeface="Arial" panose="020B0604020202020204" pitchFamily="34" charset="0"/>
                <a:cs typeface="Arial" panose="020B0604020202020204" pitchFamily="34" charset="0"/>
              </a:rPr>
              <a:t>Με την έλευση της εφηβείας ανοίγει ένα νέο κεφάλαιο. Αν και ξέρουμε ότι η σεξουαλική ανάπτυξη της παιδικής ηλικίας προδιαγράφει την κατεύθυνση αυτής στην εφηβεία. Ο αγώνας εναντίον της σεξουαλικότητας συνεχίζεται πλέον υπό τη σημαία της ηθικής. Το Εγώ από την πλευρά του Αυτό δεν υποψιάζεται ότι αγωνίζεται εναντίον των ερωτικών επιθυμιών. Το πολύ αυστηρό Υπερεγώ εμμένει ακόμη πιο σθεναρά στην καταπίεση της σεξουαλικότητας. Συνεπώς, η σύγκρουση στην περίπτωση της ψυχαναγκαστικής νεύρωσης επιδεινώνεται προς δύο κατευθύνσεις: Οι αμυντικές δυνάμεις γίνονται λιγότερο ανεκτικές και οι δυνάμεις που πρέπει να αποτραπούν γίνονται αφόρητες…και τα δύο υπό την επιρροή της </a:t>
            </a:r>
            <a:r>
              <a:rPr lang="el-GR" sz="2400" b="0" i="0" dirty="0" err="1">
                <a:solidFill>
                  <a:srgbClr val="1D2228"/>
                </a:solidFill>
                <a:effectLst/>
                <a:latin typeface="Arial" panose="020B0604020202020204" pitchFamily="34" charset="0"/>
                <a:cs typeface="Arial" panose="020B0604020202020204" pitchFamily="34" charset="0"/>
              </a:rPr>
              <a:t>επαναστροφ’ης</a:t>
            </a:r>
            <a:r>
              <a:rPr lang="el-GR" sz="2400" b="0" i="0" dirty="0">
                <a:solidFill>
                  <a:srgbClr val="1D2228"/>
                </a:solidFill>
                <a:effectLst/>
                <a:latin typeface="Arial" panose="020B0604020202020204" pitchFamily="34" charset="0"/>
                <a:cs typeface="Arial" panose="020B0604020202020204" pitchFamily="34" charset="0"/>
              </a:rPr>
              <a:t> της λίμπιντο</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122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6475274-E6C9-4EDE-9D74-376765306C1F}"/>
              </a:ext>
            </a:extLst>
          </p:cNvPr>
          <p:cNvSpPr>
            <a:spLocks noGrp="1"/>
          </p:cNvSpPr>
          <p:nvPr>
            <p:ph idx="1"/>
          </p:nvPr>
        </p:nvSpPr>
        <p:spPr>
          <a:xfrm>
            <a:off x="768096" y="1170432"/>
            <a:ext cx="11055096" cy="5184647"/>
          </a:xfrm>
        </p:spPr>
        <p:txBody>
          <a:bodyPr>
            <a:normAutofit/>
          </a:bodyPr>
          <a:lstStyle/>
          <a:p>
            <a:pPr algn="just"/>
            <a:r>
              <a:rPr lang="el-GR" dirty="0">
                <a:latin typeface="Arial" panose="020B0604020202020204" pitchFamily="34" charset="0"/>
                <a:cs typeface="Arial" panose="020B0604020202020204" pitchFamily="34" charset="0"/>
              </a:rPr>
              <a:t>Η δυσάρεστη </a:t>
            </a:r>
            <a:r>
              <a:rPr lang="el-GR" dirty="0" err="1">
                <a:latin typeface="Arial" panose="020B0604020202020204" pitchFamily="34" charset="0"/>
                <a:cs typeface="Arial" panose="020B0604020202020204" pitchFamily="34" charset="0"/>
              </a:rPr>
              <a:t>ψυχαναγκ</a:t>
            </a:r>
            <a:r>
              <a:rPr lang="el-GR" dirty="0">
                <a:latin typeface="Arial" panose="020B0604020202020204" pitchFamily="34" charset="0"/>
                <a:cs typeface="Arial" panose="020B0604020202020204" pitchFamily="34" charset="0"/>
              </a:rPr>
              <a:t>. Αναπαράσταση δεν είναι πάντα συνειδητή, έχει υποβληθεί στη διαδικασία της απώθησης και στη συνείδηση εισχωρεί μόνο ένα παραμορφωμένο υποκατάστατο συνήθως. Άρα, η επιθετικότητα δεν εμφανίζεται στο Εγώ σαν ένστικτο αλλά σας απλή σκέψη, χωρίς συναίσθημα. Αλλά στην πραγματικότητα το συναίσθημα που λείπει παρουσιάζεται σε ένα άλλο σημείο. </a:t>
            </a:r>
          </a:p>
          <a:p>
            <a:pPr algn="just"/>
            <a:r>
              <a:rPr lang="el-GR" dirty="0">
                <a:latin typeface="Arial" panose="020B0604020202020204" pitchFamily="34" charset="0"/>
                <a:cs typeface="Arial" panose="020B0604020202020204" pitchFamily="34" charset="0"/>
              </a:rPr>
              <a:t>Στο «γιατί το Εγώ δεν προσπαθεί να ξεφύγει από την οδυνηρή κριτική του Υπερεγώ?» αυτό όντως συμβαίνει συχνά. Αλλά τα συμπτώματα είναι ταυτόχρονα και ικανοποιήσεις μαζοχιστικών </a:t>
            </a:r>
            <a:r>
              <a:rPr lang="el-GR" dirty="0" err="1">
                <a:latin typeface="Arial" panose="020B0604020202020204" pitchFamily="34" charset="0"/>
                <a:cs typeface="Arial" panose="020B0604020202020204" pitchFamily="34" charset="0"/>
              </a:rPr>
              <a:t>ορμικών</a:t>
            </a:r>
            <a:r>
              <a:rPr lang="el-GR" dirty="0">
                <a:latin typeface="Arial" panose="020B0604020202020204" pitchFamily="34" charset="0"/>
                <a:cs typeface="Arial" panose="020B0604020202020204" pitchFamily="34" charset="0"/>
              </a:rPr>
              <a:t> αισθημάτων. </a:t>
            </a:r>
          </a:p>
          <a:p>
            <a:pPr algn="just"/>
            <a:r>
              <a:rPr lang="el-GR" dirty="0">
                <a:latin typeface="Arial" panose="020B0604020202020204" pitchFamily="34" charset="0"/>
                <a:cs typeface="Arial" panose="020B0604020202020204" pitchFamily="34" charset="0"/>
              </a:rPr>
              <a:t>Η ποικιλομορφία των φαινομένων στην </a:t>
            </a:r>
            <a:r>
              <a:rPr lang="el-GR" dirty="0" err="1">
                <a:latin typeface="Arial" panose="020B0604020202020204" pitchFamily="34" charset="0"/>
                <a:cs typeface="Arial" panose="020B0604020202020204" pitchFamily="34" charset="0"/>
              </a:rPr>
              <a:t>ψυχαναγκ</a:t>
            </a:r>
            <a:r>
              <a:rPr lang="el-GR" dirty="0">
                <a:latin typeface="Arial" panose="020B0604020202020204" pitchFamily="34" charset="0"/>
                <a:cs typeface="Arial" panose="020B0604020202020204" pitchFamily="34" charset="0"/>
              </a:rPr>
              <a:t>. Νεύρωση είναι τεράστια και μόνον κάποιες τυπικές αντιστοιχίες μπορούμε να διακρίνουμε. </a:t>
            </a:r>
          </a:p>
          <a:p>
            <a:pPr algn="just"/>
            <a:r>
              <a:rPr lang="el-GR" dirty="0">
                <a:latin typeface="Arial" panose="020B0604020202020204" pitchFamily="34" charset="0"/>
                <a:cs typeface="Arial" panose="020B0604020202020204" pitchFamily="34" charset="0"/>
              </a:rPr>
              <a:t>Η σύγκρουση μεταξύ Αυτό και Υπερεγώ μπορεί να επεκταθεί τόσο πολύ που το Εγώ , ανίκανο πλέον ως διαμεσολαβητής,  να μην μπορεί πια να αναλάβει τίποτα χωρίς να παρασύρεται στη σφαίρα αυτής της σύγκρουσης. </a:t>
            </a:r>
          </a:p>
        </p:txBody>
      </p:sp>
    </p:spTree>
    <p:extLst>
      <p:ext uri="{BB962C8B-B14F-4D97-AF65-F5344CB8AC3E}">
        <p14:creationId xmlns:p14="http://schemas.microsoft.com/office/powerpoint/2010/main" val="950542575"/>
      </p:ext>
    </p:extLst>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118</TotalTime>
  <Words>3434</Words>
  <Application>Microsoft Office PowerPoint</Application>
  <PresentationFormat>Ευρεία οθόνη</PresentationFormat>
  <Paragraphs>73</Paragraphs>
  <Slides>21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Arial</vt:lpstr>
      <vt:lpstr>Arial Black</vt:lpstr>
      <vt:lpstr>Century Gothic</vt:lpstr>
      <vt:lpstr>Helvetica Neue</vt:lpstr>
      <vt:lpstr>Wingdings 3</vt:lpstr>
      <vt:lpstr>Θρόισμα</vt:lpstr>
      <vt:lpstr>Sigmund Freud Αναστολή , σύμπτωμα και άγχος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Sigmund Freud Αναστολή , σύμπτωμα και άγχος</dc:title>
  <dc:creator>room pc</dc:creator>
  <cp:lastModifiedBy>room pc</cp:lastModifiedBy>
  <cp:revision>24</cp:revision>
  <dcterms:created xsi:type="dcterms:W3CDTF">2022-01-27T17:37:19Z</dcterms:created>
  <dcterms:modified xsi:type="dcterms:W3CDTF">2022-01-31T09:46:59Z</dcterms:modified>
</cp:coreProperties>
</file>