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17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420DF-2F17-4D22-8982-BB48A3F9024C}" type="datetimeFigureOut">
              <a:rPr lang="en-US" smtClean="0"/>
              <a:pPr/>
              <a:t>6/2/2017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4AE183-C683-4A34-A250-01ECF8415838}" type="slidenum">
              <a:rPr lang="en-US" smtClean="0"/>
              <a:pPr/>
              <a:t>‹#›</a:t>
            </a:fld>
            <a:endParaRPr lang="en-US"/>
          </a:p>
        </p:txBody>
      </p:sp>
    </p:spTree>
    <p:extLst>
      <p:ext uri="{BB962C8B-B14F-4D97-AF65-F5344CB8AC3E}">
        <p14:creationId xmlns:p14="http://schemas.microsoft.com/office/powerpoint/2010/main" val="141629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E183-C683-4A34-A250-01ECF8415838}" type="slidenum">
              <a:rPr lang="en-US" smtClean="0"/>
              <a:pPr/>
              <a:t>1</a:t>
            </a:fld>
            <a:endParaRPr lang="en-US"/>
          </a:p>
        </p:txBody>
      </p:sp>
    </p:spTree>
    <p:extLst>
      <p:ext uri="{BB962C8B-B14F-4D97-AF65-F5344CB8AC3E}">
        <p14:creationId xmlns:p14="http://schemas.microsoft.com/office/powerpoint/2010/main" val="868571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E183-C683-4A34-A250-01ECF8415838}" type="slidenum">
              <a:rPr lang="en-US" smtClean="0"/>
              <a:pPr/>
              <a:t>2</a:t>
            </a:fld>
            <a:endParaRPr lang="en-US"/>
          </a:p>
        </p:txBody>
      </p:sp>
    </p:spTree>
    <p:extLst>
      <p:ext uri="{BB962C8B-B14F-4D97-AF65-F5344CB8AC3E}">
        <p14:creationId xmlns:p14="http://schemas.microsoft.com/office/powerpoint/2010/main" val="2461317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E183-C683-4A34-A250-01ECF8415838}" type="slidenum">
              <a:rPr lang="en-US" smtClean="0"/>
              <a:pPr/>
              <a:t>15</a:t>
            </a:fld>
            <a:endParaRPr lang="en-US"/>
          </a:p>
        </p:txBody>
      </p:sp>
    </p:spTree>
    <p:extLst>
      <p:ext uri="{BB962C8B-B14F-4D97-AF65-F5344CB8AC3E}">
        <p14:creationId xmlns:p14="http://schemas.microsoft.com/office/powerpoint/2010/main" val="1232841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12B887D-7B70-4B9D-87B8-3E278F9BB5EA}" type="datetimeFigureOut">
              <a:rPr lang="en-US" smtClean="0"/>
              <a:pPr/>
              <a:t>6/2/2017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8DD55603-B367-4981-8ABD-5D952A6682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2B887D-7B70-4B9D-87B8-3E278F9BB5EA}"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2B887D-7B70-4B9D-87B8-3E278F9BB5EA}"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12B887D-7B70-4B9D-87B8-3E278F9BB5EA}" type="datetimeFigureOut">
              <a:rPr lang="en-US" smtClean="0"/>
              <a:pPr/>
              <a:t>6/2/2017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8DD55603-B367-4981-8ABD-5D952A6682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12B887D-7B70-4B9D-87B8-3E278F9BB5EA}" type="datetimeFigureOut">
              <a:rPr lang="en-US" smtClean="0"/>
              <a:pPr/>
              <a:t>6/2/2017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8DD55603-B367-4981-8ABD-5D952A668225}"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12B887D-7B70-4B9D-87B8-3E278F9BB5EA}" type="datetimeFigureOut">
              <a:rPr lang="en-US" smtClean="0"/>
              <a:pPr/>
              <a:t>6/2/2017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12B887D-7B70-4B9D-87B8-3E278F9BB5EA}"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8DD55603-B367-4981-8ABD-5D952A668225}"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12B887D-7B70-4B9D-87B8-3E278F9BB5EA}" type="datetimeFigureOut">
              <a:rPr lang="en-US" smtClean="0"/>
              <a:pPr/>
              <a:t>6/2/2017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12B887D-7B70-4B9D-87B8-3E278F9BB5EA}" type="datetimeFigureOut">
              <a:rPr lang="en-US" smtClean="0"/>
              <a:pPr/>
              <a:t>6/2/2017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12B887D-7B70-4B9D-87B8-3E278F9BB5EA}" type="datetimeFigureOut">
              <a:rPr lang="en-US" smtClean="0"/>
              <a:pPr/>
              <a:t>6/2/2017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55603-B367-4981-8ABD-5D952A6682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12B887D-7B70-4B9D-87B8-3E278F9BB5EA}"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DD55603-B367-4981-8ABD-5D952A668225}"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12B887D-7B70-4B9D-87B8-3E278F9BB5EA}" type="datetimeFigureOut">
              <a:rPr lang="en-US" smtClean="0"/>
              <a:pPr/>
              <a:t>6/2/2017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DD55603-B367-4981-8ABD-5D952A668225}"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normAutofit/>
          </a:bodyPr>
          <a:lstStyle/>
          <a:p>
            <a:r>
              <a:rPr lang="el-GR" sz="3200" b="1" dirty="0" smtClean="0"/>
              <a:t>«ΜΕΘΟΔΟΛΟΓΙΑ ΕΡΓΑΣΙΑΚΗΣ ΑΠΑΣΧΟΛΗΣΗΣ ΜΕΛΩΝ ΜΨΑ»</a:t>
            </a:r>
            <a:endParaRPr lang="en-US" sz="3200" b="1" dirty="0"/>
          </a:p>
        </p:txBody>
      </p:sp>
      <p:sp>
        <p:nvSpPr>
          <p:cNvPr id="3" name="Subtitle 2"/>
          <p:cNvSpPr>
            <a:spLocks noGrp="1"/>
          </p:cNvSpPr>
          <p:nvPr>
            <p:ph type="subTitle" idx="1"/>
          </p:nvPr>
        </p:nvSpPr>
        <p:spPr>
          <a:xfrm>
            <a:off x="533400" y="4343400"/>
            <a:ext cx="8077200" cy="1752600"/>
          </a:xfrm>
        </p:spPr>
        <p:txBody>
          <a:bodyPr>
            <a:normAutofit/>
          </a:bodyPr>
          <a:lstStyle/>
          <a:p>
            <a:pPr algn="l"/>
            <a:r>
              <a:rPr lang="el-GR" sz="2000" dirty="0" smtClean="0"/>
              <a:t>ΕΙΣΗΓΗΤΕΣ: </a:t>
            </a:r>
          </a:p>
          <a:p>
            <a:pPr algn="l"/>
            <a:r>
              <a:rPr lang="el-GR" sz="2000" dirty="0" smtClean="0"/>
              <a:t>ΑΡΓΥΡΟΠΟΥΛΟΥ ΕΥΑΓΓΕΛΙΑ</a:t>
            </a:r>
          </a:p>
          <a:p>
            <a:pPr algn="l"/>
            <a:r>
              <a:rPr lang="el-GR" sz="2000" dirty="0" smtClean="0"/>
              <a:t>ΚΥΡΙΤΣΗΣ ΔΗΜΗΤΡΗΣ</a:t>
            </a:r>
          </a:p>
        </p:txBody>
      </p:sp>
    </p:spTree>
    <p:extLst>
      <p:ext uri="{BB962C8B-B14F-4D97-AF65-F5344CB8AC3E}">
        <p14:creationId xmlns:p14="http://schemas.microsoft.com/office/powerpoint/2010/main" val="1619614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686800" cy="6370975"/>
          </a:xfrm>
          <a:prstGeom prst="rect">
            <a:avLst/>
          </a:prstGeom>
        </p:spPr>
        <p:txBody>
          <a:bodyPr wrap="square">
            <a:spAutoFit/>
          </a:bodyPr>
          <a:lstStyle/>
          <a:p>
            <a:pPr algn="just"/>
            <a:r>
              <a:rPr lang="el-GR" sz="2400" dirty="0" smtClean="0"/>
              <a:t>Ο θεραπευτής πρέπει να συνειδητοποιήσει ότι κάποια από τα συμπτώματα της ψυχικής ασθένειας προδικάζουν το είδος της εργασίας και την καταλληλότητα των εργασιακών περιβαλλόντων. </a:t>
            </a:r>
          </a:p>
          <a:p>
            <a:pPr algn="just"/>
            <a:endParaRPr lang="el-GR" sz="2400" dirty="0"/>
          </a:p>
          <a:p>
            <a:pPr algn="just"/>
            <a:r>
              <a:rPr lang="el-GR" sz="2400" dirty="0" smtClean="0"/>
              <a:t>Για παράδειγμα, η </a:t>
            </a:r>
            <a:r>
              <a:rPr lang="el-GR" sz="2400" b="1" dirty="0" smtClean="0"/>
              <a:t>παρανοϊκή ψύχωση </a:t>
            </a:r>
            <a:r>
              <a:rPr lang="el-GR" sz="2400" dirty="0" smtClean="0"/>
              <a:t>επιβάλλει απασχόληση σε εργασίες στις οποίες είναι σημαντική η εμπιστοσύνη και η εποπτεία (π.χ. εργασία σε εργαστήριο), ενώ είναι αποτρεπτική προς περιβάλλοντα, όπου οι προϊστάμενοι και οι εργοδότες είναι αυστηροί και ελεγκτικοί απέναντι στους υπαλλήλους. </a:t>
            </a:r>
          </a:p>
          <a:p>
            <a:pPr algn="just"/>
            <a:endParaRPr lang="el-GR" sz="2400" dirty="0"/>
          </a:p>
          <a:p>
            <a:pPr algn="just"/>
            <a:r>
              <a:rPr lang="el-GR" sz="2400" dirty="0" smtClean="0"/>
              <a:t>Τα </a:t>
            </a:r>
            <a:r>
              <a:rPr lang="el-GR" sz="2400" b="1" dirty="0" smtClean="0"/>
              <a:t>καταθλιπτικά άτομα</a:t>
            </a:r>
            <a:r>
              <a:rPr lang="el-GR" sz="2400" dirty="0" smtClean="0"/>
              <a:t> πολλές φορές επιτυγχάνουν ρεαλιστικότερες αποτιμήσεις της πραγματικότητας (reality testing) και σαφέστερη επίγνωση του κινδύνου. </a:t>
            </a:r>
          </a:p>
          <a:p>
            <a:pPr algn="just"/>
            <a:endParaRPr lang="el-GR" sz="2400" dirty="0"/>
          </a:p>
          <a:p>
            <a:pPr algn="just"/>
            <a:r>
              <a:rPr lang="el-GR" sz="2400" dirty="0" smtClean="0"/>
              <a:t>Η </a:t>
            </a:r>
            <a:r>
              <a:rPr lang="el-GR" sz="2400" b="1" dirty="0" smtClean="0"/>
              <a:t>σχιζοφρένεια</a:t>
            </a:r>
            <a:r>
              <a:rPr lang="el-GR" sz="2400" dirty="0" smtClean="0"/>
              <a:t> απαιτεί εργασιακά περιβάλλοντα που δεν προκαλούν άγχος, αλλά δίνουν προτεραιότητα στη φαντασία και τη δημιουργικότητα (π.χ. καλλιτεχνικά επαγγέλματα).</a:t>
            </a:r>
            <a:endParaRPr lang="en-US" sz="2400" dirty="0"/>
          </a:p>
        </p:txBody>
      </p:sp>
    </p:spTree>
    <p:extLst>
      <p:ext uri="{BB962C8B-B14F-4D97-AF65-F5344CB8AC3E}">
        <p14:creationId xmlns:p14="http://schemas.microsoft.com/office/powerpoint/2010/main" val="2794046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600200"/>
            <a:ext cx="7924800" cy="3046988"/>
          </a:xfrm>
          <a:prstGeom prst="rect">
            <a:avLst/>
          </a:prstGeom>
        </p:spPr>
        <p:txBody>
          <a:bodyPr wrap="square">
            <a:spAutoFit/>
          </a:bodyPr>
          <a:lstStyle/>
          <a:p>
            <a:pPr algn="just"/>
            <a:r>
              <a:rPr lang="el-GR" sz="2400" dirty="0" smtClean="0"/>
              <a:t>Έχει διαπιστωθεί κατά καιρούς  πως τα προγράμματα επαγγελματικού προσανατολισμού και απασχόλησης που εφαρμόζονται σε ιδρύματα και ψυχιατρεία έχουν μηδενική συσχέτιση με την πραγματικότητα και τις απαιτήσεις της αγοράς εργασίας. Είναι σημαντικό επομένως να εξασφαλίζεται πραγματική δουλειά για τον ασθενή στην οποία θα απασχοληθεί αμέσως μετά την έξοδό του από το νοσοκομείο. </a:t>
            </a:r>
            <a:endParaRPr lang="en-US" sz="2400" dirty="0"/>
          </a:p>
        </p:txBody>
      </p:sp>
    </p:spTree>
    <p:extLst>
      <p:ext uri="{BB962C8B-B14F-4D97-AF65-F5344CB8AC3E}">
        <p14:creationId xmlns:p14="http://schemas.microsoft.com/office/powerpoint/2010/main" val="4156127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41726"/>
            <a:ext cx="8915400" cy="6647974"/>
          </a:xfrm>
          <a:prstGeom prst="rect">
            <a:avLst/>
          </a:prstGeom>
        </p:spPr>
        <p:txBody>
          <a:bodyPr wrap="square">
            <a:spAutoFit/>
          </a:bodyPr>
          <a:lstStyle/>
          <a:p>
            <a:r>
              <a:rPr lang="el-GR" sz="2400" dirty="0" smtClean="0"/>
              <a:t>ΒΗΜΑΤΑ ΕΝΤΑΞΗΣ ΣΤΗΝ ΑΓΟΡΑ ΕΡΓΑΣΙΑΣ ΜΕΛΩΝ  ΜΨΑ</a:t>
            </a:r>
          </a:p>
          <a:p>
            <a:endParaRPr lang="el-GR" dirty="0" smtClean="0"/>
          </a:p>
          <a:p>
            <a:pPr marL="342900" indent="-342900" algn="just">
              <a:buAutoNum type="arabicPeriod"/>
            </a:pPr>
            <a:r>
              <a:rPr lang="el-GR" sz="2400" dirty="0" smtClean="0"/>
              <a:t>Ενδελεχή μελέτη του ιστορικού και βαθιά κατανόηση των συμπτωμάτων της ψυχικής νόσου. Γνώση των συνεπειών της φαρμακευτικής αγωγής στο συναισθηματικό και γνωστικό πεδίο του ασθενούς. </a:t>
            </a:r>
          </a:p>
          <a:p>
            <a:pPr marL="342900" indent="-342900" algn="just">
              <a:buAutoNum type="arabicPeriod"/>
            </a:pPr>
            <a:r>
              <a:rPr lang="el-GR" sz="2400" dirty="0" smtClean="0"/>
              <a:t>Διενέργεια συνεντεύξεων με οικογενειακό-φιλικό περιβάλλον και με τον ίδιο τον ασθενή και χορήγηση κλιμάκων ενδιαφερόντων για την καταγραφή των προσωπικών ικανοτήτων και κλίσεων. </a:t>
            </a:r>
          </a:p>
          <a:p>
            <a:pPr marL="342900" indent="-342900" algn="just">
              <a:buAutoNum type="arabicPeriod"/>
            </a:pPr>
            <a:r>
              <a:rPr lang="el-GR" sz="2400" dirty="0" smtClean="0"/>
              <a:t>Μέτρηση της αυτοεκτίμησης του πάσχοντα και κατανόηση του αντίκτυπου της ψυχικής ασθένειας σε αυτήν. Τόνωση της διεκδικητικότητας και της ανταγωνιστικότητας του ασθενούς. </a:t>
            </a:r>
          </a:p>
          <a:p>
            <a:pPr marL="342900" indent="-342900" algn="just">
              <a:buAutoNum type="arabicPeriod"/>
            </a:pPr>
            <a:r>
              <a:rPr lang="el-GR" sz="2400" dirty="0" smtClean="0"/>
              <a:t>Μελέτη των δεξιοτήτων και κλίσεων πριν και μετά την εκδήλωση της νόσου (Holland, 1985). </a:t>
            </a:r>
          </a:p>
          <a:p>
            <a:pPr marL="342900" indent="-342900" algn="just">
              <a:buAutoNum type="arabicPeriod"/>
            </a:pPr>
            <a:r>
              <a:rPr lang="el-GR" sz="2400" dirty="0" smtClean="0"/>
              <a:t>Διερεύνηση των αξιών και φιλοδοξιών του ασθενούς. </a:t>
            </a:r>
          </a:p>
          <a:p>
            <a:pPr marL="342900" indent="-342900" algn="just">
              <a:buAutoNum type="arabicPeriod"/>
            </a:pPr>
            <a:r>
              <a:rPr lang="el-GR" sz="2400" dirty="0" smtClean="0"/>
              <a:t>Καταγραφή των κοινωνικών δικτύων του ασθενούς και ενεργοποίηση όλων των υποστηρικτικών συστημάτων (Παπάνης &amp; Ρόντος, 2005). </a:t>
            </a:r>
            <a:endParaRPr lang="en-US" sz="2400" dirty="0"/>
          </a:p>
        </p:txBody>
      </p:sp>
    </p:spTree>
    <p:extLst>
      <p:ext uri="{BB962C8B-B14F-4D97-AF65-F5344CB8AC3E}">
        <p14:creationId xmlns:p14="http://schemas.microsoft.com/office/powerpoint/2010/main" val="3558484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915400" cy="6001643"/>
          </a:xfrm>
          <a:prstGeom prst="rect">
            <a:avLst/>
          </a:prstGeom>
        </p:spPr>
        <p:txBody>
          <a:bodyPr wrap="square">
            <a:spAutoFit/>
          </a:bodyPr>
          <a:lstStyle/>
          <a:p>
            <a:pPr algn="just"/>
            <a:r>
              <a:rPr lang="el-GR" sz="2400" dirty="0" smtClean="0"/>
              <a:t>  7.   Ενημέρωση της κοινότητας, εργοδοτών &amp; συναδέλφων του    </a:t>
            </a:r>
          </a:p>
          <a:p>
            <a:pPr algn="just"/>
            <a:r>
              <a:rPr lang="el-GR" sz="2400" dirty="0"/>
              <a:t> </a:t>
            </a:r>
            <a:r>
              <a:rPr lang="el-GR" sz="2400" dirty="0" smtClean="0"/>
              <a:t>        ασθενούς για την άρση των αρνητικών στερεοτύπων. </a:t>
            </a:r>
          </a:p>
          <a:p>
            <a:pPr algn="just"/>
            <a:r>
              <a:rPr lang="el-GR" sz="2400" dirty="0" smtClean="0"/>
              <a:t>  8.   Διαπίστωση πιθανών γνωστικών στρεβλώσεων σχετικά με τον  </a:t>
            </a:r>
          </a:p>
          <a:p>
            <a:pPr algn="just"/>
            <a:r>
              <a:rPr lang="el-GR" sz="2400" dirty="0"/>
              <a:t> </a:t>
            </a:r>
            <a:r>
              <a:rPr lang="el-GR" sz="2400" dirty="0" smtClean="0"/>
              <a:t>        εαυτό και τις δυνατότητές του μέσω της γνωστικής    </a:t>
            </a:r>
          </a:p>
          <a:p>
            <a:pPr algn="just"/>
            <a:r>
              <a:rPr lang="el-GR" sz="2400" dirty="0"/>
              <a:t> </a:t>
            </a:r>
            <a:r>
              <a:rPr lang="el-GR" sz="2400" dirty="0" smtClean="0"/>
              <a:t>        προσέγγισης.</a:t>
            </a:r>
          </a:p>
          <a:p>
            <a:pPr algn="just"/>
            <a:r>
              <a:rPr lang="el-GR" sz="2400" dirty="0" smtClean="0"/>
              <a:t>  9.   Εκμάθηση τεχνικών μείωσης του άγχους. </a:t>
            </a:r>
          </a:p>
          <a:p>
            <a:pPr algn="just"/>
            <a:r>
              <a:rPr lang="el-GR" sz="2400" dirty="0" smtClean="0"/>
              <a:t>10.   Διδασκαλία τεχνικών εξεύρεσης εργασίας και σύνταξης     </a:t>
            </a:r>
          </a:p>
          <a:p>
            <a:pPr algn="just"/>
            <a:r>
              <a:rPr lang="el-GR" sz="2400" dirty="0"/>
              <a:t> </a:t>
            </a:r>
            <a:r>
              <a:rPr lang="el-GR" sz="2400" dirty="0" smtClean="0"/>
              <a:t>        βιογραφικού</a:t>
            </a:r>
          </a:p>
          <a:p>
            <a:pPr algn="just"/>
            <a:r>
              <a:rPr lang="el-GR" sz="2400" dirty="0" smtClean="0"/>
              <a:t>11.   Δημιουργία βάσεως δεδομένων με δυνητικές εργασίες και </a:t>
            </a:r>
          </a:p>
          <a:p>
            <a:pPr algn="just"/>
            <a:r>
              <a:rPr lang="el-GR" sz="2400" dirty="0"/>
              <a:t> </a:t>
            </a:r>
            <a:r>
              <a:rPr lang="el-GR" sz="2400" dirty="0" smtClean="0"/>
              <a:t>        εργοδότες ευνοϊκά διακείμενους προς την ιδέα απασχόλησης </a:t>
            </a:r>
          </a:p>
          <a:p>
            <a:pPr algn="just"/>
            <a:r>
              <a:rPr lang="el-GR" sz="2400" dirty="0"/>
              <a:t> </a:t>
            </a:r>
            <a:r>
              <a:rPr lang="el-GR" sz="2400" dirty="0" smtClean="0"/>
              <a:t>        των ψυχικώς πασχόντων. Η αναζήτηση εργασίας ξεκινά από τον </a:t>
            </a:r>
          </a:p>
          <a:p>
            <a:pPr algn="just"/>
            <a:r>
              <a:rPr lang="el-GR" sz="2400" dirty="0"/>
              <a:t> </a:t>
            </a:r>
            <a:r>
              <a:rPr lang="el-GR" sz="2400" dirty="0" smtClean="0"/>
              <a:t>        ίδιο τον σύμβουλο, ενόσω ο ασθενής νοσηλεύεται. </a:t>
            </a:r>
          </a:p>
          <a:p>
            <a:pPr algn="just"/>
            <a:r>
              <a:rPr lang="el-GR" sz="2400" dirty="0" smtClean="0"/>
              <a:t>13.   Εξασφάλιση εκπαιδευτικών προγραμμάτων και μαθητείας για   </a:t>
            </a:r>
          </a:p>
          <a:p>
            <a:pPr algn="just"/>
            <a:r>
              <a:rPr lang="el-GR" sz="2400" dirty="0"/>
              <a:t> </a:t>
            </a:r>
            <a:r>
              <a:rPr lang="el-GR" sz="2400" dirty="0" smtClean="0"/>
              <a:t>        τους πάσχοντες. Πολλοί ψυχωσικοί ασθενείς έχουν δυσκολία στο </a:t>
            </a:r>
          </a:p>
          <a:p>
            <a:pPr algn="just"/>
            <a:r>
              <a:rPr lang="el-GR" sz="2400" dirty="0"/>
              <a:t> </a:t>
            </a:r>
            <a:r>
              <a:rPr lang="el-GR" sz="2400" dirty="0" smtClean="0"/>
              <a:t>        να τηρούν χρονοδιαγράμματα και να είναι συνεπείς στις </a:t>
            </a:r>
          </a:p>
          <a:p>
            <a:pPr algn="just"/>
            <a:r>
              <a:rPr lang="el-GR" sz="2400" dirty="0"/>
              <a:t> </a:t>
            </a:r>
            <a:r>
              <a:rPr lang="el-GR" sz="2400" dirty="0" smtClean="0"/>
              <a:t>        υποχρεώσεις τους. </a:t>
            </a:r>
            <a:endParaRPr lang="en-US" sz="2400" dirty="0"/>
          </a:p>
        </p:txBody>
      </p:sp>
    </p:spTree>
    <p:extLst>
      <p:ext uri="{BB962C8B-B14F-4D97-AF65-F5344CB8AC3E}">
        <p14:creationId xmlns:p14="http://schemas.microsoft.com/office/powerpoint/2010/main" val="4069435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8077200" cy="5262979"/>
          </a:xfrm>
          <a:prstGeom prst="rect">
            <a:avLst/>
          </a:prstGeom>
        </p:spPr>
        <p:txBody>
          <a:bodyPr wrap="square">
            <a:spAutoFit/>
          </a:bodyPr>
          <a:lstStyle/>
          <a:p>
            <a:pPr algn="just"/>
            <a:r>
              <a:rPr lang="el-GR" sz="2400" dirty="0" smtClean="0"/>
              <a:t>Κλείνοντας, ας μην ξεχάσουμε πως ο θεραπευτής έχει να αντιμετωπίσει </a:t>
            </a:r>
            <a:r>
              <a:rPr lang="el-GR" sz="2400" b="1" dirty="0" smtClean="0"/>
              <a:t>δυσκολίες</a:t>
            </a:r>
            <a:r>
              <a:rPr lang="el-GR" sz="2400" dirty="0" smtClean="0"/>
              <a:t> που αναδύονται από τη δυσπιστία της κοινότητας προς τον πάσχοντα, την αναποτελεσματικότητα των προγραμμάτων επαγγελματικής αποκατάστασης, από την αποδιοργάνωση του ατόμου με ψυχικές διαταραχές και την έλλειψη θεωρίας και εμπειρικής έρευνας σχετικά με την καταλληλότερη μέθοδο που πρέπει να ακολουθηθεί. Ας προσπαθήσουμε να δημιουργήσουμε δίκτυα συνεργασιών για μέγιστα αποτελέσματα. </a:t>
            </a:r>
          </a:p>
          <a:p>
            <a:endParaRPr lang="el-GR" sz="2400" dirty="0" smtClean="0"/>
          </a:p>
          <a:p>
            <a:pPr algn="just"/>
            <a:r>
              <a:rPr lang="el-GR" sz="2400" dirty="0" smtClean="0"/>
              <a:t>Τελικός στόχος δεν είναι η καλλιέργεια προεπαγγελματικών δεξιοτήτων, αλλά η αλλαγή του τρόπου ζωής του πάσχοντος αλλά και της νοοτροπίας της κοινότητας.</a:t>
            </a:r>
          </a:p>
          <a:p>
            <a:pPr algn="just"/>
            <a:endParaRPr lang="el-GR" sz="2400" dirty="0"/>
          </a:p>
        </p:txBody>
      </p:sp>
    </p:spTree>
    <p:extLst>
      <p:ext uri="{BB962C8B-B14F-4D97-AF65-F5344CB8AC3E}">
        <p14:creationId xmlns:p14="http://schemas.microsoft.com/office/powerpoint/2010/main" val="3487747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70025"/>
          </a:xfrm>
        </p:spPr>
        <p:txBody>
          <a:bodyPr/>
          <a:lstStyle/>
          <a:p>
            <a:pPr algn="l"/>
            <a:r>
              <a:rPr lang="el-GR" sz="2400" dirty="0" smtClean="0"/>
              <a:t>ΒΙΒΛΙΟΓΡΑΦΙΑ: </a:t>
            </a:r>
            <a:r>
              <a:rPr lang="el-GR" dirty="0" smtClean="0"/>
              <a:t> </a:t>
            </a:r>
            <a:endParaRPr lang="en-US" dirty="0"/>
          </a:p>
        </p:txBody>
      </p:sp>
      <p:sp>
        <p:nvSpPr>
          <p:cNvPr id="3" name="Subtitle 2"/>
          <p:cNvSpPr>
            <a:spLocks noGrp="1"/>
          </p:cNvSpPr>
          <p:nvPr>
            <p:ph type="subTitle" idx="1"/>
          </p:nvPr>
        </p:nvSpPr>
        <p:spPr>
          <a:xfrm>
            <a:off x="685800" y="1752600"/>
            <a:ext cx="7620000" cy="3505200"/>
          </a:xfrm>
        </p:spPr>
        <p:txBody>
          <a:bodyPr>
            <a:normAutofit/>
          </a:bodyPr>
          <a:lstStyle/>
          <a:p>
            <a:pPr marL="342900" indent="-342900" algn="l" fontAlgn="base">
              <a:buFont typeface="+mj-lt"/>
              <a:buAutoNum type="arabicPeriod"/>
            </a:pPr>
            <a:r>
              <a:rPr lang="en-US" sz="1400" dirty="0" smtClean="0"/>
              <a:t>Dooley</a:t>
            </a:r>
            <a:r>
              <a:rPr lang="en-US" sz="1400" dirty="0"/>
              <a:t> C. T., Chung N. N., Wilkes B. C., Schiller P. W., </a:t>
            </a:r>
            <a:r>
              <a:rPr lang="en-US" sz="1400" dirty="0" err="1"/>
              <a:t>Bidlack</a:t>
            </a:r>
            <a:r>
              <a:rPr lang="en-US" sz="1400" dirty="0"/>
              <a:t> J. M., </a:t>
            </a:r>
            <a:r>
              <a:rPr lang="en-US" sz="1400" dirty="0" err="1"/>
              <a:t>PasternakG</a:t>
            </a:r>
            <a:r>
              <a:rPr lang="en-US" sz="1400" dirty="0"/>
              <a:t>. W., </a:t>
            </a:r>
            <a:r>
              <a:rPr lang="en-US" sz="1400" dirty="0" err="1"/>
              <a:t>Houghten</a:t>
            </a:r>
            <a:r>
              <a:rPr lang="en-US" sz="1400" dirty="0"/>
              <a:t> R. A. (1994) An all D-amino acid opioid peptide with central analgesic activity from a combinatorial </a:t>
            </a:r>
            <a:r>
              <a:rPr lang="en-US" sz="1400" dirty="0" smtClean="0"/>
              <a:t>library. </a:t>
            </a:r>
            <a:endParaRPr lang="el-GR" sz="1400" dirty="0" smtClean="0"/>
          </a:p>
          <a:p>
            <a:pPr marL="342900" indent="-342900" algn="l" fontAlgn="base">
              <a:buFont typeface="+mj-lt"/>
              <a:buAutoNum type="arabicPeriod"/>
            </a:pPr>
            <a:r>
              <a:rPr lang="en-US" sz="1400" dirty="0" smtClean="0"/>
              <a:t>Holland, J. L. (19852 ). Making vocational choices: A theory of vocational personalities and work environments. Englewood Cliffs, N. Jersey: Prentice Hall</a:t>
            </a:r>
            <a:endParaRPr lang="el-GR" sz="1400" dirty="0"/>
          </a:p>
          <a:p>
            <a:pPr marL="342900" lvl="0" indent="-342900" algn="l" fontAlgn="base">
              <a:buFont typeface="+mj-lt"/>
              <a:buAutoNum type="arabicPeriod"/>
            </a:pPr>
            <a:r>
              <a:rPr lang="en-US" sz="1400" dirty="0" err="1" smtClean="0"/>
              <a:t>Marwaha</a:t>
            </a:r>
            <a:r>
              <a:rPr lang="en-US" sz="1400" dirty="0"/>
              <a:t>, S. &amp; Johnson, S.</a:t>
            </a:r>
            <a:r>
              <a:rPr lang="en-US" sz="1400" b="1" dirty="0"/>
              <a:t> (</a:t>
            </a:r>
            <a:r>
              <a:rPr lang="en-US" sz="1400" dirty="0"/>
              <a:t>2004</a:t>
            </a:r>
            <a:r>
              <a:rPr lang="en-US" sz="1400" b="1" dirty="0"/>
              <a:t>)</a:t>
            </a:r>
            <a:r>
              <a:rPr lang="en-US" sz="1400" dirty="0"/>
              <a:t> Schizophrenia and employment: a review, </a:t>
            </a:r>
            <a:r>
              <a:rPr lang="en-US" sz="1400" i="1" dirty="0"/>
              <a:t>Social Psychiatry and Psychiatric Epidemiology</a:t>
            </a:r>
            <a:r>
              <a:rPr lang="en-US" sz="1400" dirty="0"/>
              <a:t>, 337 -</a:t>
            </a:r>
            <a:r>
              <a:rPr lang="en-US" sz="1400" dirty="0" smtClean="0"/>
              <a:t>349</a:t>
            </a:r>
            <a:endParaRPr lang="el-GR" sz="1400" dirty="0" smtClean="0"/>
          </a:p>
          <a:p>
            <a:pPr marL="342900" lvl="0" indent="-342900" algn="l" fontAlgn="base">
              <a:buFont typeface="+mj-lt"/>
              <a:buAutoNum type="arabicPeriod"/>
            </a:pPr>
            <a:r>
              <a:rPr lang="el-GR" sz="1400" dirty="0" smtClean="0"/>
              <a:t>Παπάνης, Ε., &amp; Ρόντος, Κ. (2005). Ψυχολογία – Κοινωνιολογία της εργασίας και Διοίκηση ανθρώπινου δυναμικού. </a:t>
            </a:r>
            <a:r>
              <a:rPr lang="en-US" sz="1400" dirty="0" err="1" smtClean="0"/>
              <a:t>Αθήν</a:t>
            </a:r>
            <a:r>
              <a:rPr lang="en-US" sz="1400" dirty="0" smtClean="0"/>
              <a:t>α: Σιδέρη</a:t>
            </a:r>
            <a:endParaRPr lang="el-GR" sz="1400" dirty="0" smtClean="0"/>
          </a:p>
          <a:p>
            <a:pPr marL="342900" lvl="0" indent="-342900" algn="l" fontAlgn="base">
              <a:buFont typeface="+mj-lt"/>
              <a:buAutoNum type="arabicPeriod"/>
            </a:pPr>
            <a:r>
              <a:rPr lang="en-US" sz="1400" dirty="0" err="1" smtClean="0"/>
              <a:t>Sayce,L</a:t>
            </a:r>
            <a:r>
              <a:rPr lang="en-US" sz="1400" dirty="0" smtClean="0"/>
              <a:t> </a:t>
            </a:r>
            <a:r>
              <a:rPr lang="en-US" sz="1400" dirty="0"/>
              <a:t>and Curran, C. (2007) Tackling social exclusion across Europe. In </a:t>
            </a:r>
            <a:r>
              <a:rPr lang="en-US" sz="1400" dirty="0" err="1"/>
              <a:t>M.Knapp</a:t>
            </a:r>
            <a:r>
              <a:rPr lang="en-US" sz="1400" dirty="0"/>
              <a:t> et al. (</a:t>
            </a:r>
            <a:r>
              <a:rPr lang="en-US" sz="1400" dirty="0" err="1"/>
              <a:t>eds</a:t>
            </a:r>
            <a:r>
              <a:rPr lang="en-US" sz="1400" dirty="0"/>
              <a:t>) Mental Health Policy and Practice in Europe. World Health </a:t>
            </a:r>
            <a:r>
              <a:rPr lang="en-US" sz="1400" dirty="0" err="1"/>
              <a:t>Organisation</a:t>
            </a:r>
            <a:r>
              <a:rPr lang="en-US" sz="1400" dirty="0"/>
              <a:t>, </a:t>
            </a:r>
            <a:r>
              <a:rPr lang="en-US" sz="1400" dirty="0" smtClean="0"/>
              <a:t>Copenhagen.</a:t>
            </a:r>
            <a:endParaRPr lang="el-GR" sz="1400" dirty="0"/>
          </a:p>
          <a:p>
            <a:pPr marL="342900" lvl="0" indent="-342900" algn="l" fontAlgn="base">
              <a:buFont typeface="+mj-lt"/>
              <a:buAutoNum type="arabicPeriod"/>
            </a:pPr>
            <a:r>
              <a:rPr lang="en-US" sz="1400" dirty="0" smtClean="0"/>
              <a:t>Social </a:t>
            </a:r>
            <a:r>
              <a:rPr lang="en-US" sz="1400" dirty="0"/>
              <a:t>Exclusion Unit (2004) Tackling Social Exclusion: Taking Stock and Looking to the Future – Emerging Findings. London: Crown </a:t>
            </a:r>
            <a:r>
              <a:rPr lang="en-US" sz="1400" dirty="0" smtClean="0"/>
              <a:t>Publications</a:t>
            </a:r>
            <a:endParaRPr lang="el-GR" sz="1400" dirty="0" smtClean="0"/>
          </a:p>
          <a:p>
            <a:endParaRPr lang="en-US" sz="1400" dirty="0"/>
          </a:p>
        </p:txBody>
      </p:sp>
    </p:spTree>
    <p:extLst>
      <p:ext uri="{BB962C8B-B14F-4D97-AF65-F5344CB8AC3E}">
        <p14:creationId xmlns:p14="http://schemas.microsoft.com/office/powerpoint/2010/main" val="1654251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05800" cy="6370975"/>
          </a:xfrm>
          <a:prstGeom prst="rect">
            <a:avLst/>
          </a:prstGeom>
        </p:spPr>
        <p:txBody>
          <a:bodyPr wrap="square">
            <a:spAutoFit/>
          </a:bodyPr>
          <a:lstStyle/>
          <a:p>
            <a:pPr algn="just"/>
            <a:r>
              <a:rPr lang="el-GR" sz="2400" dirty="0" smtClean="0"/>
              <a:t>Tα άτομα με σοβαρές ψυχικές διαταραχές αποτελούν μια υπομάδα των ευπαθών κοινωνικά ομάδων και των ΑμεΑ η οποία παρουσιάζει ένα από τα μικρότερα ποσοστά απασχόλησης στις αναπτυγμένες χώρες. Έχει τεκμηριωθεί η θετική συσχέτιση ανάμεσα στην αμειβόμενη εργασία και τη θετική πορεία της ψυχικής νόσου ενώ αντίστροφα έχει καταδειχθεί ότι η ανεργία λειτουργεί επιβαρυντικά στην ψυχική υγεία (Dooley et al, 1994:745-76524). Σύμφωνα με σχετική ανασκόπηση επιδημιολογικών ερευνών, η απασχόληση των άτομων που πάσχουν από σχιζοφρένεια κυμαίνεται από 10-30% (Marwaha and Johnson, 2004:337–49) . Το 1/3 των ΑμΨΔ αναφέρουν ότι έχουν απολυθεί ή εξωθηθεί στην παραίτηση και σχεδόν οι 4 στους 10 θεωρούν ότι δεν έχουν προσληφθεί εξαιτίας της πάθησής τους (Sayce and Curran, 2007). Επίσης, ερευνητικά δεδομένα καταδεικνύουν ότι λιγότεροι από 4 στους 10 εργοδότες θα ήταν διατεθειμένοι να προσλάβουν ΑμΨΔ (Social Exclusion Unit, 2004). </a:t>
            </a:r>
            <a:endParaRPr lang="en-US" sz="2400" dirty="0"/>
          </a:p>
        </p:txBody>
      </p:sp>
    </p:spTree>
    <p:extLst>
      <p:ext uri="{BB962C8B-B14F-4D97-AF65-F5344CB8AC3E}">
        <p14:creationId xmlns:p14="http://schemas.microsoft.com/office/powerpoint/2010/main" val="2022179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1582341"/>
            <a:ext cx="8077200" cy="3416320"/>
          </a:xfrm>
          <a:prstGeom prst="rect">
            <a:avLst/>
          </a:prstGeom>
        </p:spPr>
        <p:txBody>
          <a:bodyPr wrap="square">
            <a:spAutoFit/>
          </a:bodyPr>
          <a:lstStyle/>
          <a:p>
            <a:pPr algn="just"/>
            <a:r>
              <a:rPr lang="el-GR" sz="2400" dirty="0" smtClean="0"/>
              <a:t>Στα πλαίσια της πολιτικής για την αντιμετώπιση της υπολειμματικής ανεργίας, η πολιτεία διαμόρφωσε ένα πλαίσιο λειτουργίας κοινωνικών συνεταιρισμών (Κοινωνικοί συνεταιρισμοί Περιορισμένης Ευθύνης - ΚοιΣΠΕ) ειδικά για άτομα με ψυχοκοινωνικά προβλήματα. Στην Ελλάδα αυτή τη στιγμή λειτουργούν 17 τέτοιοι συνεταιρισμοί, σε διάφορες περιοχές της χώρας, με σκοπό την ένταξη ατόμων με ψυχοκοινωνικά προβλήματα στην αγορά εργασίας και έχουν ευρύ γκάμα οικονομικών δραστηριοτήτων. </a:t>
            </a:r>
            <a:endParaRPr lang="en-US" sz="2400" dirty="0"/>
          </a:p>
        </p:txBody>
      </p:sp>
    </p:spTree>
    <p:extLst>
      <p:ext uri="{BB962C8B-B14F-4D97-AF65-F5344CB8AC3E}">
        <p14:creationId xmlns:p14="http://schemas.microsoft.com/office/powerpoint/2010/main" val="171002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04800"/>
            <a:ext cx="8229600" cy="6370975"/>
          </a:xfrm>
          <a:prstGeom prst="rect">
            <a:avLst/>
          </a:prstGeom>
        </p:spPr>
        <p:txBody>
          <a:bodyPr wrap="square">
            <a:spAutoFit/>
          </a:bodyPr>
          <a:lstStyle/>
          <a:p>
            <a:pPr algn="just"/>
            <a:r>
              <a:rPr lang="el-GR" sz="2400" dirty="0" smtClean="0"/>
              <a:t>Οι ΚΟΙΣΠΕ Θεσμοθετήθηκαν </a:t>
            </a:r>
            <a:r>
              <a:rPr lang="el-GR" sz="2400" dirty="0"/>
              <a:t>με το Ν. 2716/99 του Υπ. Υγείας &amp; Πρόνοιας. </a:t>
            </a:r>
          </a:p>
          <a:p>
            <a:pPr algn="just"/>
            <a:r>
              <a:rPr lang="el-GR" sz="2400" dirty="0"/>
              <a:t>Αποβλέπουν στην κοινωνική-οικονομική ενσωμάτωση και επαγγελματική ένταξη ατόμων με ψυχοκοινωνικά προβλήματα.</a:t>
            </a:r>
          </a:p>
          <a:p>
            <a:pPr algn="just"/>
            <a:r>
              <a:rPr lang="el-GR" sz="2400" dirty="0"/>
              <a:t>Είναι ΝΠΙΔ με περιορισμένη ευθύνη των μελών και αποτελούν Μονάδες Ψυχικής Υγείας, η ανάπτυξη και η εποπτεία των οποίων ανήκουν στον Υπουργό Υγείας και ασκούνται απ' τη Δ/νση Ψυχικής Υγείας. </a:t>
            </a:r>
          </a:p>
          <a:p>
            <a:pPr algn="just"/>
            <a:r>
              <a:rPr lang="el-GR" sz="2400" dirty="0"/>
              <a:t>Έχουν εμπορικό χαρακτήρα και μπορούν να αναπτύσσουν οποιαδήποτε οικονομική δραστηριότητα. </a:t>
            </a:r>
          </a:p>
          <a:p>
            <a:pPr algn="just"/>
            <a:r>
              <a:rPr lang="el-GR" sz="2400" dirty="0"/>
              <a:t>Μέλη τους μπορεί να γίνουν:</a:t>
            </a:r>
          </a:p>
          <a:p>
            <a:pPr marL="342900" indent="-342900" algn="just">
              <a:buFont typeface="Arial" panose="020B0604020202020204" pitchFamily="34" charset="0"/>
              <a:buChar char="•"/>
            </a:pPr>
            <a:r>
              <a:rPr lang="el-GR" sz="2400" dirty="0" smtClean="0"/>
              <a:t>Άτομα </a:t>
            </a:r>
            <a:r>
              <a:rPr lang="el-GR" sz="2400" dirty="0"/>
              <a:t>με ψυχοκοινωνικά προβλήματα σε ποσοστό τουλάχιστον 35%</a:t>
            </a:r>
          </a:p>
          <a:p>
            <a:pPr marL="342900" indent="-342900" algn="just">
              <a:buFont typeface="Arial" panose="020B0604020202020204" pitchFamily="34" charset="0"/>
              <a:buChar char="•"/>
            </a:pPr>
            <a:r>
              <a:rPr lang="el-GR" sz="2400" dirty="0" smtClean="0"/>
              <a:t>Επαγγελματίες </a:t>
            </a:r>
            <a:r>
              <a:rPr lang="el-GR" sz="2400" dirty="0"/>
              <a:t>ψυχικής υγείας σε ποσοστό έως 45%</a:t>
            </a:r>
          </a:p>
          <a:p>
            <a:pPr marL="342900" indent="-342900" algn="just">
              <a:buFont typeface="Arial" panose="020B0604020202020204" pitchFamily="34" charset="0"/>
              <a:buChar char="•"/>
            </a:pPr>
            <a:r>
              <a:rPr lang="el-GR" sz="2400" dirty="0" smtClean="0"/>
              <a:t>Νομικά </a:t>
            </a:r>
            <a:r>
              <a:rPr lang="el-GR" sz="2400" dirty="0"/>
              <a:t>πρόσωπα Δημοσίου ή Ιδιωτικού Δικαίου ή άλλα φυσικά πρόσωπα σε ποσοστό έως 20</a:t>
            </a:r>
            <a:r>
              <a:rPr lang="el-GR" sz="2400" dirty="0" smtClean="0"/>
              <a:t>%</a:t>
            </a:r>
          </a:p>
          <a:p>
            <a:pPr algn="just"/>
            <a:r>
              <a:rPr lang="el-GR" sz="2400" dirty="0" smtClean="0"/>
              <a:t>Ακολουθούν οι 17 ΚΟΙΣΠΕ που ιδρύθηκαν στην Ελλάδα:</a:t>
            </a:r>
            <a:endParaRPr lang="el-GR" sz="2400" dirty="0"/>
          </a:p>
        </p:txBody>
      </p:sp>
    </p:spTree>
    <p:extLst>
      <p:ext uri="{BB962C8B-B14F-4D97-AF65-F5344CB8AC3E}">
        <p14:creationId xmlns:p14="http://schemas.microsoft.com/office/powerpoint/2010/main" val="365563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07183565"/>
              </p:ext>
            </p:extLst>
          </p:nvPr>
        </p:nvGraphicFramePr>
        <p:xfrm>
          <a:off x="152400" y="34329"/>
          <a:ext cx="8839201" cy="6768253"/>
        </p:xfrm>
        <a:graphic>
          <a:graphicData uri="http://schemas.openxmlformats.org/drawingml/2006/table">
            <a:tbl>
              <a:tblPr/>
              <a:tblGrid>
                <a:gridCol w="3505201"/>
                <a:gridCol w="5334000"/>
              </a:tblGrid>
              <a:tr h="287111">
                <a:tc>
                  <a:txBody>
                    <a:bodyPr/>
                    <a:lstStyle/>
                    <a:p>
                      <a:pPr rtl="0"/>
                      <a:r>
                        <a:rPr lang="el-GR" sz="1600" b="1" dirty="0">
                          <a:effectLst/>
                        </a:rPr>
                        <a:t>ΕΠΩΝΥΜΙΑ</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chemeClr val="accent1">
                        <a:lumMod val="40000"/>
                        <a:lumOff val="60000"/>
                      </a:schemeClr>
                    </a:solidFill>
                  </a:tcPr>
                </a:tc>
                <a:tc>
                  <a:txBody>
                    <a:bodyPr/>
                    <a:lstStyle/>
                    <a:p>
                      <a:pPr rtl="0"/>
                      <a:r>
                        <a:rPr lang="el-GR" sz="1600" b="1" dirty="0" smtClean="0">
                          <a:effectLst/>
                        </a:rPr>
                        <a:t>ΔΡΑΣΤΗΡΙΟΤΗΤΑ</a:t>
                      </a:r>
                      <a:endParaRPr lang="el-GR" sz="1600" b="1"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chemeClr val="accent1">
                        <a:lumMod val="40000"/>
                        <a:lumOff val="60000"/>
                      </a:schemeClr>
                    </a:solidFill>
                  </a:tcPr>
                </a:tc>
              </a:tr>
              <a:tr h="322489">
                <a:tc>
                  <a:txBody>
                    <a:bodyPr/>
                    <a:lstStyle/>
                    <a:p>
                      <a:pPr rtl="0"/>
                      <a:r>
                        <a:rPr lang="el-GR" sz="1400" dirty="0" smtClean="0">
                          <a:effectLst/>
                        </a:rPr>
                        <a:t>ΠΡΑΞΙΣ  - ΒΟΛΟΣ </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ΥΠΗΡΕΣΙΕΣ</a:t>
                      </a:r>
                      <a:r>
                        <a:rPr lang="el-GR" sz="1400" baseline="0" dirty="0" smtClean="0">
                          <a:effectLst/>
                        </a:rPr>
                        <a:t> </a:t>
                      </a:r>
                      <a:r>
                        <a:rPr lang="el-GR" sz="1400" dirty="0" smtClean="0">
                          <a:effectLst/>
                        </a:rPr>
                        <a:t>ΚΟΙΝΩΝΙΚΗΣ </a:t>
                      </a:r>
                      <a:r>
                        <a:rPr lang="el-GR" sz="1400" dirty="0">
                          <a:effectLst/>
                        </a:rPr>
                        <a:t>ΜΕΡΙΜΝΑΣ, ΔΙΟΡΓΑΝΩΣΗ ΕΚΔΗΛΩΣΕΩΝ</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258413">
                <a:tc>
                  <a:txBody>
                    <a:bodyPr/>
                    <a:lstStyle/>
                    <a:p>
                      <a:pPr rtl="0"/>
                      <a:r>
                        <a:rPr lang="el-GR" sz="1400" dirty="0">
                          <a:effectLst/>
                        </a:rPr>
                        <a:t>ΤΟ.Ψ.Υ. </a:t>
                      </a:r>
                      <a:r>
                        <a:rPr lang="el-GR" sz="1400" dirty="0" smtClean="0">
                          <a:effectLst/>
                        </a:rPr>
                        <a:t>ΔΩΔΕΚΑΝΗΣΟΥ - ΛΕΡΟΣ</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ΠΑΡΑΓΩΓΗ,</a:t>
                      </a:r>
                      <a:r>
                        <a:rPr lang="el-GR" sz="1400" baseline="0" dirty="0" smtClean="0">
                          <a:effectLst/>
                        </a:rPr>
                        <a:t> </a:t>
                      </a:r>
                      <a:r>
                        <a:rPr lang="el-GR" sz="1400" dirty="0" smtClean="0">
                          <a:effectLst/>
                        </a:rPr>
                        <a:t>ΜΕΤΑΠΟΙΗΣΗ </a:t>
                      </a:r>
                      <a:r>
                        <a:rPr lang="el-GR" sz="1400" dirty="0">
                          <a:effectLst/>
                        </a:rPr>
                        <a:t>ΠΡΟΪΟΝΤΩΝ</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51187">
                <a:tc>
                  <a:txBody>
                    <a:bodyPr/>
                    <a:lstStyle/>
                    <a:p>
                      <a:pPr rtl="0"/>
                      <a:r>
                        <a:rPr lang="el-GR" sz="1400" dirty="0">
                          <a:effectLst/>
                        </a:rPr>
                        <a:t>ΔΙΑΠΛΟΥΣ_1ος ΤΟ.Ψ.Υ. ΝΟΜΟΥ ΑΤΤΙΚΗΣ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ΥΠΗΡΕΣΙΕΣ ΚΑΘΑΡΙΟΤΗΤΑΣ</a:t>
                      </a:r>
                      <a:r>
                        <a:rPr lang="el-GR" sz="1400" baseline="0" dirty="0" smtClean="0">
                          <a:effectLst/>
                        </a:rPr>
                        <a:t> ΓΡΑΦΕΙΩΝ</a:t>
                      </a:r>
                      <a:r>
                        <a:rPr lang="el-GR" sz="1400" dirty="0" smtClean="0">
                          <a:effectLst/>
                        </a:rPr>
                        <a:t>, ΚΑΛΛΙΕΡΓΙΑ ΚΗΠΕΥΤΙΚΩΝ ΠΡΟΙΟΝΤΩΝ</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04800">
                <a:tc>
                  <a:txBody>
                    <a:bodyPr/>
                    <a:lstStyle/>
                    <a:p>
                      <a:pPr rtl="0"/>
                      <a:r>
                        <a:rPr lang="el-GR" sz="1400" dirty="0" smtClean="0">
                          <a:effectLst/>
                        </a:rPr>
                        <a:t>ΕΡΥΜΑΝΘΟΣ ΑΘΗΝΑ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ΥΠΗΡΕΣΙΕΣ</a:t>
                      </a:r>
                      <a:r>
                        <a:rPr lang="el-GR" sz="1400" baseline="0" dirty="0" smtClean="0">
                          <a:effectLst/>
                        </a:rPr>
                        <a:t> </a:t>
                      </a:r>
                      <a:r>
                        <a:rPr lang="el-GR" sz="1400" dirty="0" smtClean="0">
                          <a:effectLst/>
                        </a:rPr>
                        <a:t>ΠΟΛΙΤΙΣΤΙΚΩΝ </a:t>
                      </a:r>
                      <a:r>
                        <a:rPr lang="el-GR" sz="1400" dirty="0">
                          <a:effectLst/>
                        </a:rPr>
                        <a:t>ΣΥΛΛΟΓΩΝ-ΠΡΟΣΤΑΣΙΑ ΦΥΣΙΚΟΥ ΠΕΡΙΒΑΛΛΟΝΤΟΣ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236268">
                <a:tc>
                  <a:txBody>
                    <a:bodyPr/>
                    <a:lstStyle/>
                    <a:p>
                      <a:pPr rtl="0"/>
                      <a:r>
                        <a:rPr lang="el-GR" sz="1400" dirty="0">
                          <a:effectLst/>
                        </a:rPr>
                        <a:t>ΝΕΟΙ </a:t>
                      </a:r>
                      <a:r>
                        <a:rPr lang="el-GR" sz="1400" dirty="0" smtClean="0">
                          <a:effectLst/>
                        </a:rPr>
                        <a:t>ΟΡΙΖΟΝΤΕΣ ΚΕΡΚΥΡΑ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ΕΜΠΟΡΙΟΚΑΥΣΟΞΥΛΩΝ</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236268">
                <a:tc>
                  <a:txBody>
                    <a:bodyPr/>
                    <a:lstStyle/>
                    <a:p>
                      <a:pPr rtl="0"/>
                      <a:r>
                        <a:rPr lang="el-GR" sz="1400" dirty="0" smtClean="0">
                          <a:effectLst/>
                        </a:rPr>
                        <a:t>ΦΑΡΟΣ ΠΑΤΡΑ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ΥΠΗΡΕΣΙΕΣ</a:t>
                      </a:r>
                      <a:r>
                        <a:rPr lang="el-GR" sz="1400" baseline="0" dirty="0" smtClean="0">
                          <a:effectLst/>
                        </a:rPr>
                        <a:t> </a:t>
                      </a:r>
                      <a:r>
                        <a:rPr lang="el-GR" sz="1400" dirty="0" smtClean="0">
                          <a:effectLst/>
                        </a:rPr>
                        <a:t>ΠΛΥΣΙΜΑΤΟΣ </a:t>
                      </a:r>
                      <a:r>
                        <a:rPr lang="el-GR" sz="1400" dirty="0">
                          <a:effectLst/>
                        </a:rPr>
                        <a:t>ΡΟΥΧΩΝ</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30227">
                <a:tc>
                  <a:txBody>
                    <a:bodyPr/>
                    <a:lstStyle/>
                    <a:p>
                      <a:pPr rtl="0"/>
                      <a:r>
                        <a:rPr lang="el-GR" sz="1400" dirty="0">
                          <a:effectLst/>
                        </a:rPr>
                        <a:t>ΕΥ </a:t>
                      </a:r>
                      <a:r>
                        <a:rPr lang="el-GR" sz="1400" dirty="0" smtClean="0">
                          <a:effectLst/>
                        </a:rPr>
                        <a:t>ΖΗΝ ΑΘΗΝΑ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ΞΥΛΟΥΡΓΕΙΟ,</a:t>
                      </a:r>
                      <a:r>
                        <a:rPr lang="el-GR" sz="1400" baseline="0" dirty="0" smtClean="0">
                          <a:effectLst/>
                        </a:rPr>
                        <a:t> </a:t>
                      </a:r>
                      <a:r>
                        <a:rPr lang="el-GR" sz="1400" dirty="0" smtClean="0">
                          <a:effectLst/>
                        </a:rPr>
                        <a:t>ΕΣΤΙΑΣΗ</a:t>
                      </a:r>
                      <a:r>
                        <a:rPr lang="el-GR" sz="1400" dirty="0">
                          <a:effectLst/>
                        </a:rPr>
                        <a:t>, ΚΑΘΑΡΙΣΜΟΙ, ΤΑΠΗΤΟΥΡΓΙΑ</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44552">
                <a:tc>
                  <a:txBody>
                    <a:bodyPr/>
                    <a:lstStyle/>
                    <a:p>
                      <a:pPr rtl="0"/>
                      <a:r>
                        <a:rPr lang="el-GR" sz="1400" dirty="0" smtClean="0">
                          <a:effectLst/>
                        </a:rPr>
                        <a:t>ΔΙΑΔΡΟΜΕΣ ΑΘΗΝΑ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ΚΑΘΑΡΙΣΜΟΙ,</a:t>
                      </a:r>
                      <a:r>
                        <a:rPr lang="el-GR" sz="1400" baseline="0" dirty="0" smtClean="0">
                          <a:effectLst/>
                        </a:rPr>
                        <a:t> </a:t>
                      </a:r>
                      <a:r>
                        <a:rPr lang="el-GR" sz="1400" dirty="0" smtClean="0">
                          <a:effectLst/>
                        </a:rPr>
                        <a:t>ΧΟΝΔΡΙΚΟ </a:t>
                      </a:r>
                      <a:r>
                        <a:rPr lang="el-GR" sz="1400" dirty="0">
                          <a:effectLst/>
                        </a:rPr>
                        <a:t>ΕΜΠΟΡΙΟ, ΚΑΦΕΝΕΙΟ</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89404">
                <a:tc>
                  <a:txBody>
                    <a:bodyPr/>
                    <a:lstStyle/>
                    <a:p>
                      <a:pPr rtl="0"/>
                      <a:r>
                        <a:rPr lang="el-GR" sz="1400" dirty="0">
                          <a:effectLst/>
                        </a:rPr>
                        <a:t>ΚΟΙΣΠΕ ΦΩΚΙΔΑΣ ”ΓΙΑΝΝΗΣ ΒΟΛΙΚΑΣ”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ΠΑΡΑΓΩΓΗ</a:t>
                      </a:r>
                      <a:r>
                        <a:rPr lang="el-GR" sz="1400" baseline="0" dirty="0" smtClean="0">
                          <a:effectLst/>
                        </a:rPr>
                        <a:t> </a:t>
                      </a:r>
                      <a:r>
                        <a:rPr lang="el-GR" sz="1400" dirty="0" smtClean="0">
                          <a:effectLst/>
                        </a:rPr>
                        <a:t>ΚΑΙ </a:t>
                      </a:r>
                      <a:r>
                        <a:rPr lang="el-GR" sz="1400" dirty="0">
                          <a:effectLst/>
                        </a:rPr>
                        <a:t>ΠΩΛΗΣΗ ΠΡΟΪΟΝΤΩΝ ΚΑΙ ΑΓΑΘΩΝ, ΠΑΡΟΧΗ ΥΠΗΡΕΣΙΩΝ ΠΡΟΣ ΤΡΙΤΟΥΣ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455365">
                <a:tc>
                  <a:txBody>
                    <a:bodyPr/>
                    <a:lstStyle/>
                    <a:p>
                      <a:pPr rtl="0"/>
                      <a:r>
                        <a:rPr lang="el-GR" sz="1400" dirty="0">
                          <a:effectLst/>
                        </a:rPr>
                        <a:t>ΚΛΙΜΑΞ </a:t>
                      </a:r>
                      <a:r>
                        <a:rPr lang="en-US" sz="1400" dirty="0" smtClean="0">
                          <a:effectLst/>
                        </a:rPr>
                        <a:t>PLUS</a:t>
                      </a:r>
                      <a:r>
                        <a:rPr lang="el-GR" sz="1400" dirty="0" smtClean="0">
                          <a:effectLst/>
                        </a:rPr>
                        <a:t> ΑΝΩ ΛΙΟΣΙΑ</a:t>
                      </a:r>
                      <a:endParaRPr lang="en-US"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ΠΑΡΑΓΩΓΗ</a:t>
                      </a:r>
                      <a:r>
                        <a:rPr lang="el-GR" sz="1400" baseline="0" dirty="0" smtClean="0">
                          <a:effectLst/>
                        </a:rPr>
                        <a:t> </a:t>
                      </a:r>
                      <a:r>
                        <a:rPr lang="el-GR" sz="1400" dirty="0" smtClean="0">
                          <a:effectLst/>
                        </a:rPr>
                        <a:t>ΚΑΙ </a:t>
                      </a:r>
                      <a:r>
                        <a:rPr lang="el-GR" sz="1400" dirty="0">
                          <a:effectLst/>
                        </a:rPr>
                        <a:t>ΠΩΛΗΣΗ ΠΡΟΪΟΝΤΩΝ ΚΑΙ ΑΓΑΘΩΝ, ΑΝΑΠΤΥΞΗ ΚΟΙΝΩΝΙΚΩΝ/ΠΟΛΙΤΙΣΤΙΚΩΝ </a:t>
                      </a:r>
                      <a:r>
                        <a:rPr lang="el-GR" sz="1400" dirty="0" smtClean="0">
                          <a:effectLst/>
                        </a:rPr>
                        <a:t>ΕΚΔΗΛΩΣΕΩΝ</a:t>
                      </a:r>
                      <a:r>
                        <a:rPr lang="el-GR" sz="1400" baseline="0" dirty="0" smtClean="0">
                          <a:effectLst/>
                        </a:rPr>
                        <a:t> </a:t>
                      </a:r>
                      <a:r>
                        <a:rPr lang="el-GR" sz="1400" dirty="0" smtClean="0">
                          <a:effectLst/>
                        </a:rPr>
                        <a:t>ΚΑΙ </a:t>
                      </a:r>
                      <a:r>
                        <a:rPr lang="el-GR" sz="1400" dirty="0">
                          <a:effectLst/>
                        </a:rPr>
                        <a:t>ΔΡΑΣΤΗΡΙΟΤΗΤΩΝ</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290928">
                <a:tc>
                  <a:txBody>
                    <a:bodyPr/>
                    <a:lstStyle/>
                    <a:p>
                      <a:pPr rtl="0"/>
                      <a:r>
                        <a:rPr lang="el-GR" sz="1400" dirty="0">
                          <a:effectLst/>
                        </a:rPr>
                        <a:t>ΔΕΣΜΟΣ </a:t>
                      </a:r>
                      <a:r>
                        <a:rPr lang="el-GR" sz="1400" dirty="0" smtClean="0">
                          <a:effectLst/>
                        </a:rPr>
                        <a:t>ΗΜΑΘΙΑΣ ΒΕΡΟΙΑ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n-US" sz="1400" dirty="0">
                          <a:effectLst/>
                        </a:rPr>
                        <a:t>catering-</a:t>
                      </a:r>
                      <a:r>
                        <a:rPr lang="el-GR" sz="1400" dirty="0" smtClean="0">
                          <a:effectLst/>
                        </a:rPr>
                        <a:t>ΣΥΝΕΡΓΕΙΟ</a:t>
                      </a:r>
                      <a:r>
                        <a:rPr lang="el-GR" sz="1400" baseline="0" dirty="0" smtClean="0">
                          <a:effectLst/>
                        </a:rPr>
                        <a:t> </a:t>
                      </a:r>
                      <a:r>
                        <a:rPr lang="el-GR" sz="1400" dirty="0" smtClean="0">
                          <a:effectLst/>
                        </a:rPr>
                        <a:t>ΣΥΝΤΗΡΗΣΗΣ </a:t>
                      </a:r>
                      <a:r>
                        <a:rPr lang="el-GR" sz="1400" dirty="0">
                          <a:effectLst/>
                        </a:rPr>
                        <a:t>ΚΤΙΡΙΩΝ</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98174">
                <a:tc>
                  <a:txBody>
                    <a:bodyPr/>
                    <a:lstStyle/>
                    <a:p>
                      <a:pPr rtl="0"/>
                      <a:r>
                        <a:rPr lang="el-GR" sz="1400" dirty="0">
                          <a:effectLst/>
                        </a:rPr>
                        <a:t>ΑΘΗΝΑ ΕΛΠΙΣ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ΠΑΡΟΧΗ</a:t>
                      </a:r>
                      <a:r>
                        <a:rPr lang="el-GR" sz="1400" baseline="0" dirty="0" smtClean="0">
                          <a:effectLst/>
                        </a:rPr>
                        <a:t> </a:t>
                      </a:r>
                      <a:r>
                        <a:rPr lang="el-GR" sz="1400" dirty="0" smtClean="0">
                          <a:effectLst/>
                        </a:rPr>
                        <a:t>ΥΠΗΡΕΣΙΩΝ-ΠΑΡΑΓΩΓΗ </a:t>
                      </a:r>
                      <a:r>
                        <a:rPr lang="el-GR" sz="1400" dirty="0">
                          <a:effectLst/>
                        </a:rPr>
                        <a:t>ΠΡΟΜΗΘΕΙΑ ΠΡΟΙΟΝΤΩΝ ΚΑΙ ΑΓΑΘΩΝ </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360863">
                <a:tc>
                  <a:txBody>
                    <a:bodyPr/>
                    <a:lstStyle/>
                    <a:p>
                      <a:pPr rtl="0"/>
                      <a:r>
                        <a:rPr lang="el-GR" sz="1400" dirty="0">
                          <a:effectLst/>
                        </a:rPr>
                        <a:t>ΑΡΤΑΣ-ΠΡΕΒΕΖΑΣ</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ΚΑΛΛΙΕΡΓΕΙΑΛΑΧΑΝΙΚΩΝ-ΕΜΠΟΡΙΟ </a:t>
                      </a:r>
                      <a:r>
                        <a:rPr lang="el-GR" sz="1400" dirty="0">
                          <a:effectLst/>
                        </a:rPr>
                        <a:t>ΦΡΟΥΤΩΝ-ΥΠΗΡΕΣΙΕΣ ΚΗΠΟΥΡΟΥ</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290928">
                <a:tc>
                  <a:txBody>
                    <a:bodyPr/>
                    <a:lstStyle/>
                    <a:p>
                      <a:pPr rtl="0"/>
                      <a:r>
                        <a:rPr lang="el-GR" sz="1400" dirty="0">
                          <a:effectLst/>
                        </a:rPr>
                        <a:t>ΚΟΙΣΠΕ ΤΟΜΕΑ ΨΥΧΙΚΗΣ ΥΓΕΙΑΣ Ν. ΧΙΟΥ </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ΠΑΡΑΓΩΓΗ</a:t>
                      </a:r>
                      <a:r>
                        <a:rPr lang="el-GR" sz="1400" baseline="0" dirty="0" smtClean="0">
                          <a:effectLst/>
                        </a:rPr>
                        <a:t> </a:t>
                      </a:r>
                      <a:r>
                        <a:rPr lang="el-GR" sz="1400" dirty="0" smtClean="0">
                          <a:effectLst/>
                        </a:rPr>
                        <a:t>ΠΡΟΪΟΝΤΩΝ </a:t>
                      </a:r>
                      <a:r>
                        <a:rPr lang="el-GR" sz="1400" dirty="0">
                          <a:effectLst/>
                        </a:rPr>
                        <a:t>/ ΑΓΑΘΩΝ </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452016">
                <a:tc>
                  <a:txBody>
                    <a:bodyPr/>
                    <a:lstStyle/>
                    <a:p>
                      <a:pPr rtl="0"/>
                      <a:r>
                        <a:rPr lang="el-GR" sz="1400" dirty="0">
                          <a:effectLst/>
                        </a:rPr>
                        <a:t>ΕΥΘΥΝΗΣ ΤΟΜΕΑ ΨΥΧΙΚΗΣ ΥΓΕΙΑΣ </a:t>
                      </a:r>
                      <a:r>
                        <a:rPr lang="el-GR" sz="1400" dirty="0" smtClean="0">
                          <a:effectLst/>
                        </a:rPr>
                        <a:t>ΛΑΣΙΘΙΟΥ-ΠΕΡΙΠΛΟΥΣ – ΑΓ.ΝΙΚΟΛΑΟΣ</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ΥΠΗΡΕΣΙΕΣΚΑΘΑΡΙΣΜΟΥ</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418726">
                <a:tc>
                  <a:txBody>
                    <a:bodyPr/>
                    <a:lstStyle/>
                    <a:p>
                      <a:pPr rtl="0"/>
                      <a:r>
                        <a:rPr lang="el-GR" sz="1400" dirty="0" smtClean="0">
                          <a:effectLst/>
                        </a:rPr>
                        <a:t>5</a:t>
                      </a:r>
                      <a:r>
                        <a:rPr lang="el-GR" sz="1400" baseline="30000" dirty="0" smtClean="0">
                          <a:effectLst/>
                        </a:rPr>
                        <a:t>ου</a:t>
                      </a:r>
                      <a:r>
                        <a:rPr lang="el-GR" sz="1400" baseline="0" dirty="0" smtClean="0">
                          <a:effectLst/>
                        </a:rPr>
                        <a:t> </a:t>
                      </a:r>
                      <a:r>
                        <a:rPr lang="el-GR" sz="1400" dirty="0" smtClean="0">
                          <a:effectLst/>
                        </a:rPr>
                        <a:t>ΤΟΜΕΑ </a:t>
                      </a:r>
                      <a:r>
                        <a:rPr lang="el-GR" sz="1400" dirty="0">
                          <a:effectLst/>
                        </a:rPr>
                        <a:t>ΨΥΧΙΚΗΣ ΥΓΕΙΑΣ </a:t>
                      </a:r>
                      <a:r>
                        <a:rPr lang="el-GR" sz="1400" dirty="0" smtClean="0">
                          <a:effectLst/>
                        </a:rPr>
                        <a:t>ΑΤΤΙΚΗΣ-ΗΛΙΟΤΡΟΠΙΟ  -  ΜΑΡΟΥΣΙ</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a:effectLst/>
                        </a:rPr>
                        <a:t>ΑΝΑΨΥΚΤΗΡΙΟ</a:t>
                      </a: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r h="667765">
                <a:tc>
                  <a:txBody>
                    <a:bodyPr/>
                    <a:lstStyle/>
                    <a:p>
                      <a:pPr rtl="0"/>
                      <a:r>
                        <a:rPr lang="el-GR" sz="1400" dirty="0">
                          <a:effectLst/>
                        </a:rPr>
                        <a:t>Κοινωνικός Συνεταιρισμός Περιορισμένης Ευθύνης 7ου Τομέα Ψυχικής</a:t>
                      </a:r>
                      <a:br>
                        <a:rPr lang="el-GR" sz="1400" dirty="0">
                          <a:effectLst/>
                        </a:rPr>
                      </a:br>
                      <a:r>
                        <a:rPr lang="el-GR" sz="1400" dirty="0">
                          <a:effectLst/>
                        </a:rPr>
                        <a:t>Υγείας </a:t>
                      </a:r>
                      <a:r>
                        <a:rPr lang="el-GR" sz="1400" dirty="0" smtClean="0">
                          <a:effectLst/>
                        </a:rPr>
                        <a:t>Αττικής - ΑΘΗΝΑ</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c>
                  <a:txBody>
                    <a:bodyPr/>
                    <a:lstStyle/>
                    <a:p>
                      <a:pPr rtl="0"/>
                      <a:r>
                        <a:rPr lang="el-GR" sz="1400" dirty="0" smtClean="0">
                          <a:effectLst/>
                        </a:rPr>
                        <a:t>ΣΥΝΔΥΑΣΜΕΝΕΣ ΒΟΗΘΗΤΙΚΕΣ ΥΠΗΡΕΣΙΕΣ ΣΕ ΚΤΙΡΙΑ Κ ΕΞΩΤΕΡΙΚΟΥΣ</a:t>
                      </a:r>
                      <a:r>
                        <a:rPr lang="el-GR" sz="1400" baseline="0" dirty="0" smtClean="0">
                          <a:effectLst/>
                        </a:rPr>
                        <a:t> </a:t>
                      </a:r>
                      <a:r>
                        <a:rPr lang="el-GR" sz="1400" dirty="0" smtClean="0">
                          <a:effectLst/>
                        </a:rPr>
                        <a:t>ΧΩΡΟΥΣ</a:t>
                      </a:r>
                      <a:endParaRPr lang="el-GR" sz="1400" dirty="0">
                        <a:effectLst/>
                      </a:endParaRPr>
                    </a:p>
                  </a:txBody>
                  <a:tcPr marL="20292" marR="20292" marT="10146" marB="10146"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19253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534400" cy="6370975"/>
          </a:xfrm>
          <a:prstGeom prst="rect">
            <a:avLst/>
          </a:prstGeom>
        </p:spPr>
        <p:txBody>
          <a:bodyPr wrap="square">
            <a:spAutoFit/>
          </a:bodyPr>
          <a:lstStyle/>
          <a:p>
            <a:pPr algn="just"/>
            <a:r>
              <a:rPr lang="el-GR" sz="2400" dirty="0" smtClean="0"/>
              <a:t>Τα μέλη των ΜΨΑ χρειάζονται επαγγελματική καθοδήγηση και συμβουλευτική ώστε να καταφέρουν να αποκτήσουν μια απασχόληση και να την διατηρήσουν. Με την επαγγελματική καθοδήγηση εννοούμε ένα συστηματικό πρόγραμμα πληροφόρησης και εμπειριών, συντονισμένο από έναν ειδικό (π.χ. ψυχολόγο, κοινωνιολόγο, κοινωνικό λειτουργό κ.ά.) και σχεδιασμένο έτσι, ώστε να διευκολύνει την επαγγελματική ανάπτυξη και εξέλιξη του ατόμου, παρέχοντάς του, μέσα από ένα σύνολο διαδικασιών, υπηρεσιών και τεχνικών, τη δυνατότητα: </a:t>
            </a:r>
          </a:p>
          <a:p>
            <a:pPr marL="285750" indent="-285750">
              <a:buFont typeface="Arial" panose="020B0604020202020204" pitchFamily="34" charset="0"/>
              <a:buChar char="•"/>
            </a:pPr>
            <a:r>
              <a:rPr lang="el-GR" sz="2400" dirty="0" smtClean="0"/>
              <a:t>Να γνωρίσει τον εαυτό του. </a:t>
            </a:r>
          </a:p>
          <a:p>
            <a:pPr marL="285750" indent="-285750">
              <a:buFont typeface="Arial" panose="020B0604020202020204" pitchFamily="34" charset="0"/>
              <a:buChar char="•"/>
            </a:pPr>
            <a:r>
              <a:rPr lang="el-GR" sz="2400" dirty="0" smtClean="0"/>
              <a:t>Να έρθει σε επαφή με τον κόσμο της εργασίας και τους παράγοντες που προκαλούν αλλαγές σ’ αυτόν. </a:t>
            </a:r>
          </a:p>
          <a:p>
            <a:pPr marL="285750" indent="-285750">
              <a:buFont typeface="Arial" panose="020B0604020202020204" pitchFamily="34" charset="0"/>
              <a:buChar char="•"/>
            </a:pPr>
            <a:r>
              <a:rPr lang="el-GR" sz="2400" dirty="0" smtClean="0"/>
              <a:t>Να κατανοήσει τη σχέση εκπαίδευσης και εργασίας. </a:t>
            </a:r>
          </a:p>
          <a:p>
            <a:pPr marL="285750" indent="-285750">
              <a:buFont typeface="Arial" panose="020B0604020202020204" pitchFamily="34" charset="0"/>
              <a:buChar char="•"/>
            </a:pPr>
            <a:r>
              <a:rPr lang="el-GR" sz="2400" dirty="0" smtClean="0"/>
              <a:t>Να πληροφορηθεί για τις σπουδές, τα επαγγέλματα και την κοινωνική και οικονομική ζωή γενικά. </a:t>
            </a:r>
          </a:p>
          <a:p>
            <a:pPr marL="285750" indent="-285750">
              <a:buFont typeface="Arial" panose="020B0604020202020204" pitchFamily="34" charset="0"/>
              <a:buChar char="•"/>
            </a:pPr>
            <a:r>
              <a:rPr lang="el-GR" sz="2400" dirty="0" smtClean="0"/>
              <a:t>Να κατανοήσει τη σπουδαιότητα του ελεύθερου χρόνου και τη σημασία του για τη ζωή του ατόμου.</a:t>
            </a:r>
            <a:endParaRPr lang="en-US" sz="2400" dirty="0"/>
          </a:p>
        </p:txBody>
      </p:sp>
    </p:spTree>
    <p:extLst>
      <p:ext uri="{BB962C8B-B14F-4D97-AF65-F5344CB8AC3E}">
        <p14:creationId xmlns:p14="http://schemas.microsoft.com/office/powerpoint/2010/main" val="2495552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028343"/>
            <a:ext cx="8458200" cy="4524315"/>
          </a:xfrm>
          <a:prstGeom prst="rect">
            <a:avLst/>
          </a:prstGeom>
        </p:spPr>
        <p:txBody>
          <a:bodyPr wrap="square">
            <a:spAutoFit/>
          </a:bodyPr>
          <a:lstStyle/>
          <a:p>
            <a:pPr algn="just"/>
            <a:r>
              <a:rPr lang="el-GR" sz="2400" dirty="0" smtClean="0"/>
              <a:t>Ο ρόλος του συμβούλου επαγγελματικού προσανατολισμού, ο οποίος είναι εξειδικευμένος για την αντιμετώπιση ψυχιατρικών περιστατικών, ξεκινά από την εξεύρεση των υποστηρικτικών συστημάτων στη ζωή του πάσχοντος. Τέτοια είναι το οικογενειακό και φιλικό περιβάλλον και τα άτομα της ευρύτερης κοινωνικής ομάδας, που είναι διατεθειμένα να δράσουν υπέρ του ατόμου. Ο σύμβουλος εξετάζει στην περίπτωση αυτή την ψυχική ασθένεια ως σύστημα και δεν επικεντρώνεται σε κάποια συγκεκριμένη ψυχολογική ή βιολογική θεώρηση. Αντίθετα, επιδιώκει να ενισχύσει το κοινωνικό κεφάλαιο του ασθενούς και να αξιοποιήσει τα υγιή στοιχεία του συστήματος, μέσα στο οποίο δρα.</a:t>
            </a:r>
            <a:endParaRPr lang="en-US" sz="2400" dirty="0"/>
          </a:p>
        </p:txBody>
      </p:sp>
    </p:spTree>
    <p:extLst>
      <p:ext uri="{BB962C8B-B14F-4D97-AF65-F5344CB8AC3E}">
        <p14:creationId xmlns:p14="http://schemas.microsoft.com/office/powerpoint/2010/main" val="3642006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364" y="304800"/>
            <a:ext cx="8534400" cy="6370975"/>
          </a:xfrm>
          <a:prstGeom prst="rect">
            <a:avLst/>
          </a:prstGeom>
        </p:spPr>
        <p:txBody>
          <a:bodyPr wrap="square">
            <a:spAutoFit/>
          </a:bodyPr>
          <a:lstStyle/>
          <a:p>
            <a:r>
              <a:rPr lang="el-GR" sz="2400" dirty="0" smtClean="0"/>
              <a:t>Σε δεύτερη φάση αναλύει το ψυχιατρικό ιστορικό και καταγράφει ποιες επιπτώσεις έχει η θεραπεία στην προοπτική για μόνιμη και αξιοπρεπή απασχόληση. Ο επαγγελματικός σύμβουλος πρέπει να γνωρίζει ακόμα: </a:t>
            </a:r>
          </a:p>
          <a:p>
            <a:endParaRPr lang="el-GR" sz="2400" dirty="0" smtClean="0"/>
          </a:p>
          <a:p>
            <a:pPr marL="285750" indent="-285750">
              <a:buFont typeface="Arial" panose="020B0604020202020204" pitchFamily="34" charset="0"/>
              <a:buChar char="•"/>
            </a:pPr>
            <a:r>
              <a:rPr lang="el-GR" sz="2400" dirty="0" smtClean="0"/>
              <a:t>Την ισχύουσα νομοθεσία και πολιτική για τους ψυχικώς πάσχοντες. </a:t>
            </a:r>
          </a:p>
          <a:p>
            <a:pPr marL="285750" indent="-285750">
              <a:buFont typeface="Arial" panose="020B0604020202020204" pitchFamily="34" charset="0"/>
              <a:buChar char="•"/>
            </a:pPr>
            <a:r>
              <a:rPr lang="el-GR" sz="2400" dirty="0" smtClean="0"/>
              <a:t>Τα χαρακτηριστικά των διάφορων τύπων ψυχικών διαταραχών. </a:t>
            </a:r>
          </a:p>
          <a:p>
            <a:pPr marL="285750" indent="-285750">
              <a:buFont typeface="Arial" panose="020B0604020202020204" pitchFamily="34" charset="0"/>
              <a:buChar char="•"/>
            </a:pPr>
            <a:r>
              <a:rPr lang="el-GR" sz="2400" dirty="0" smtClean="0"/>
              <a:t>Τις θέσεις στην αγορά εργασίας. </a:t>
            </a:r>
          </a:p>
          <a:p>
            <a:pPr marL="285750" indent="-285750">
              <a:buFont typeface="Arial" panose="020B0604020202020204" pitchFamily="34" charset="0"/>
              <a:buChar char="•"/>
            </a:pPr>
            <a:r>
              <a:rPr lang="el-GR" sz="2400" dirty="0" smtClean="0"/>
              <a:t>Τα μοντέλα επαγγελματικού προσανατολισμού για τα άτομα με ψυχικές διαταραχές. </a:t>
            </a:r>
          </a:p>
          <a:p>
            <a:pPr marL="285750" indent="-285750">
              <a:buFont typeface="Arial" panose="020B0604020202020204" pitchFamily="34" charset="0"/>
              <a:buChar char="•"/>
            </a:pPr>
            <a:r>
              <a:rPr lang="el-GR" sz="2400" dirty="0" smtClean="0"/>
              <a:t>Τις συνέπειες των κοινωνικών στερεοτύπων στην αυτοεκτίμηση των ψυχικώς πασχόντων. </a:t>
            </a:r>
          </a:p>
          <a:p>
            <a:pPr marL="285750" indent="-285750">
              <a:buFont typeface="Arial" panose="020B0604020202020204" pitchFamily="34" charset="0"/>
              <a:buChar char="•"/>
            </a:pPr>
            <a:r>
              <a:rPr lang="el-GR" sz="2400" dirty="0" smtClean="0"/>
              <a:t>Τους τρόπους συνεργασίας με άλλους ειδικούς. </a:t>
            </a:r>
          </a:p>
          <a:p>
            <a:pPr marL="285750" indent="-285750">
              <a:buFont typeface="Arial" panose="020B0604020202020204" pitchFamily="34" charset="0"/>
              <a:buChar char="•"/>
            </a:pPr>
            <a:r>
              <a:rPr lang="el-GR" sz="2400" dirty="0" smtClean="0"/>
              <a:t>Τα μοντέλα ανάπτυξης εργασιακών δεξιοτήτων, καθώς και δεξιοτήτων απαραιτήτων στην καθημερινή ζωή και στην αναζήτηση εργασίας. </a:t>
            </a:r>
            <a:endParaRPr lang="en-US" sz="2400" dirty="0"/>
          </a:p>
        </p:txBody>
      </p:sp>
    </p:spTree>
    <p:extLst>
      <p:ext uri="{BB962C8B-B14F-4D97-AF65-F5344CB8AC3E}">
        <p14:creationId xmlns:p14="http://schemas.microsoft.com/office/powerpoint/2010/main" val="282626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1164" y="609600"/>
            <a:ext cx="7924800" cy="5632311"/>
          </a:xfrm>
          <a:prstGeom prst="rect">
            <a:avLst/>
          </a:prstGeom>
        </p:spPr>
        <p:txBody>
          <a:bodyPr wrap="square">
            <a:spAutoFit/>
          </a:bodyPr>
          <a:lstStyle/>
          <a:p>
            <a:pPr algn="just"/>
            <a:r>
              <a:rPr lang="el-GR" sz="2400" dirty="0" smtClean="0"/>
              <a:t>Ο σύμβουλος – θεαπευτης άρχεται από τα κίνητρα και τις ιδιαίτερες κλίσεις του ασθενούς. Δεν τον αντιμετωπίζει ως άτομο με καταφανή διαφορετικότητα, αλλά ως ένα πρόσωπο με δικό του σύστημα αξιών, φιλοδοξιών και πεποιθήσεων. Δεν πρέπει να λησμονηθεί ότι πεφωτισμένα άτομα στο χώρο της τέχνης ή των επιχειρήσεων μεσουράνησαν, ενώ ήταν κλινικά διαγνωσμένα ως ψυχωσικοί. Είναι χρήσιμο να διενεργηθούν συνεντεύξεις, τόσο με τον ίδιο όσο και με μέλη της οικογένειάς του, για να διαπιστωθούν τα τωρινά ενδιαφέροντά του και οι κλίσεις, πριν από την εκδήλωση της ψυχικής νόσου. Σκόπιμη είναι και η χρήση σταθμισμένων τεστ δεξιοτήτων. Πρέπει όμως να τονιστεί ότι η ψυχική διαταραχή ενδεχομένως να επηρεάζει τις ικανότητες εστίασης προσοχής και μνήμης, οπότε ο σύμβουλος οφείλει να επιδιώκει κάθε φορά τον καταλληλότερο τρόπο χορήγησης.</a:t>
            </a:r>
            <a:r>
              <a:rPr lang="el-GR" dirty="0" smtClean="0"/>
              <a:t> </a:t>
            </a:r>
            <a:endParaRPr lang="en-US" dirty="0"/>
          </a:p>
        </p:txBody>
      </p:sp>
    </p:spTree>
    <p:extLst>
      <p:ext uri="{BB962C8B-B14F-4D97-AF65-F5344CB8AC3E}">
        <p14:creationId xmlns:p14="http://schemas.microsoft.com/office/powerpoint/2010/main" val="10523816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153</TotalTime>
  <Words>1408</Words>
  <Application>Microsoft Office PowerPoint</Application>
  <PresentationFormat>Προβολή στην οθόνη (4:3)</PresentationFormat>
  <Paragraphs>113</Paragraphs>
  <Slides>15</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Trek</vt:lpstr>
      <vt:lpstr>«ΜΕΘΟΔΟΛΟΓΙΑ ΕΡΓΑΣΙΑΚΗΣ ΑΠΑΣΧΟΛΗΣΗΣ ΜΕΛΩΝ ΜΨΑ»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ΒΙΒΛΙΟΓΡΑΦΙΑ: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ΜΕΘΟΔΟΛΟΓΙΑ ΕΡΓΑΣΙΑΚΗΣ ΑΠΑΣΧΟΛΗΣΗΣ ΜΕΛΩΝ ΜΨΑ</dc:title>
  <dc:creator>vag</dc:creator>
  <cp:lastModifiedBy>NIKI</cp:lastModifiedBy>
  <cp:revision>19</cp:revision>
  <dcterms:created xsi:type="dcterms:W3CDTF">2017-03-14T14:56:09Z</dcterms:created>
  <dcterms:modified xsi:type="dcterms:W3CDTF">2017-06-02T05:44:49Z</dcterms:modified>
</cp:coreProperties>
</file>