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sldIdLst>
    <p:sldId id="256" r:id="rId3"/>
    <p:sldId id="283" r:id="rId4"/>
    <p:sldId id="284" r:id="rId5"/>
    <p:sldId id="285" r:id="rId6"/>
    <p:sldId id="286" r:id="rId7"/>
    <p:sldId id="287" r:id="rId8"/>
    <p:sldId id="288" r:id="rId9"/>
    <p:sldId id="289" r:id="rId10"/>
    <p:sldId id="290" r:id="rId11"/>
    <p:sldId id="257" r:id="rId12"/>
    <p:sldId id="258" r:id="rId13"/>
    <p:sldId id="259" r:id="rId14"/>
    <p:sldId id="260" r:id="rId15"/>
    <p:sldId id="291" r:id="rId16"/>
    <p:sldId id="261" r:id="rId17"/>
    <p:sldId id="262" r:id="rId18"/>
    <p:sldId id="263" r:id="rId19"/>
    <p:sldId id="264" r:id="rId20"/>
    <p:sldId id="265" r:id="rId21"/>
    <p:sldId id="266" r:id="rId22"/>
    <p:sldId id="267" r:id="rId23"/>
    <p:sldId id="292" r:id="rId24"/>
    <p:sldId id="268" r:id="rId25"/>
    <p:sldId id="269" r:id="rId26"/>
    <p:sldId id="270" r:id="rId27"/>
    <p:sldId id="271" r:id="rId28"/>
    <p:sldId id="272" r:id="rId29"/>
    <p:sldId id="274" r:id="rId30"/>
    <p:sldId id="275" r:id="rId31"/>
    <p:sldId id="273" r:id="rId32"/>
    <p:sldId id="276" r:id="rId33"/>
    <p:sldId id="278" r:id="rId34"/>
    <p:sldId id="279" r:id="rId35"/>
    <p:sldId id="280" r:id="rId36"/>
    <p:sldId id="281" r:id="rId37"/>
    <p:sldId id="282" r:id="rId38"/>
    <p:sldId id="293"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7"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8"/>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9" name="Straight Connector 11"/>
          <p:cNvCxnSpPr/>
          <p:nvPr/>
        </p:nvCxnSpPr>
        <p:spPr>
          <a:xfrm>
            <a:off x="-1447800" y="-381000"/>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Shape">
            <a:hlinkClick r:id="" action="ppaction://media"/>
          </p:cNvPr>
          <p:cNvPicPr>
            <a:picLocks noRot="1" noChangeAspect="1"/>
          </p:cNvPicPr>
          <p:nvPr>
            <a:videoFile r:link="rId1"/>
          </p:nvPr>
        </p:nvPicPr>
        <p:blipFill>
          <a:blip r:embed="rId4"/>
          <a:srcRect/>
          <a:stretch>
            <a:fillRect/>
          </a:stretch>
        </p:blipFill>
        <p:spPr bwMode="auto">
          <a:xfrm>
            <a:off x="0" y="19051"/>
            <a:ext cx="9144000" cy="5137149"/>
          </a:xfrm>
          <a:prstGeom prst="rect">
            <a:avLst/>
          </a:prstGeom>
          <a:noFill/>
          <a:ln w="9525">
            <a:noFill/>
            <a:miter lim="800000"/>
            <a:headEnd/>
            <a:tailEnd/>
          </a:ln>
        </p:spPr>
      </p:pic>
      <p:sp>
        <p:nvSpPr>
          <p:cNvPr id="11" name="Rectangle 6" hidden="1"/>
          <p:cNvSpPr/>
          <p:nvPr/>
        </p:nvSpPr>
        <p:spPr>
          <a:xfrm>
            <a:off x="0" y="0"/>
            <a:ext cx="9144000" cy="51562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228600" y="4419601"/>
            <a:ext cx="7772400" cy="1470025"/>
          </a:xfrm>
        </p:spPr>
        <p:txBody>
          <a:bodyPr anchor="b"/>
          <a:lstStyle>
            <a:lvl1pPr algn="l">
              <a:defRPr sz="3600" baseline="0">
                <a:ln>
                  <a:solidFill>
                    <a:schemeClr val="tx2">
                      <a:lumMod val="50000"/>
                    </a:schemeClr>
                  </a:solidFill>
                </a:ln>
                <a:solidFill>
                  <a:schemeClr val="accent6"/>
                </a:solidFill>
                <a:effectLst>
                  <a:reflection blurRad="6350" stA="14000" endPos="45500" dir="5400000" sy="-100000" algn="bl" rotWithShape="0"/>
                </a:effectLst>
              </a:defRPr>
            </a:lvl1pPr>
          </a:lstStyle>
          <a:p>
            <a:r>
              <a:rPr lang="el-GR"/>
              <a:t>Kλικ για επεξεργασία του τίτλου</a:t>
            </a:r>
            <a:endParaRPr lang="en-US" dirty="0"/>
          </a:p>
        </p:txBody>
      </p:sp>
      <p:sp>
        <p:nvSpPr>
          <p:cNvPr id="3" name="Subtitle 2"/>
          <p:cNvSpPr>
            <a:spLocks noGrp="1"/>
          </p:cNvSpPr>
          <p:nvPr>
            <p:ph type="subTitle" idx="1"/>
          </p:nvPr>
        </p:nvSpPr>
        <p:spPr>
          <a:xfrm>
            <a:off x="228600" y="5867400"/>
            <a:ext cx="6400800" cy="762000"/>
          </a:xfrm>
          <a:ln>
            <a:noFill/>
          </a:ln>
        </p:spPr>
        <p:txBody>
          <a:bodyPr>
            <a:normAutofit/>
          </a:bodyPr>
          <a:lstStyle>
            <a:lvl1pPr marL="0" indent="0" algn="l">
              <a:buNone/>
              <a:defRPr sz="2400">
                <a:ln w="3175">
                  <a:noFill/>
                </a:ln>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12" name="Date Placeholder 3"/>
          <p:cNvSpPr>
            <a:spLocks noGrp="1"/>
          </p:cNvSpPr>
          <p:nvPr>
            <p:ph type="dt" sz="half" idx="10"/>
          </p:nvPr>
        </p:nvSpPr>
        <p:spPr>
          <a:xfrm>
            <a:off x="457200" y="6493933"/>
            <a:ext cx="2133600" cy="364067"/>
          </a:xfrm>
        </p:spPr>
        <p:txBody>
          <a:bodyPr/>
          <a:lstStyle>
            <a:lvl1pPr>
              <a:defRPr/>
            </a:lvl1pPr>
          </a:lstStyle>
          <a:p>
            <a:fld id="{2342CEA3-3058-4D43-AE35-B3DA76CB4003}" type="datetimeFigureOut">
              <a:rPr lang="el-GR" smtClean="0"/>
              <a:pPr/>
              <a:t>4/2/2020</a:t>
            </a:fld>
            <a:endParaRPr lang="el-GR"/>
          </a:p>
        </p:txBody>
      </p:sp>
      <p:sp>
        <p:nvSpPr>
          <p:cNvPr id="13" name="Footer Placeholder 4"/>
          <p:cNvSpPr>
            <a:spLocks noGrp="1"/>
          </p:cNvSpPr>
          <p:nvPr>
            <p:ph type="ftr" sz="quarter" idx="11"/>
          </p:nvPr>
        </p:nvSpPr>
        <p:spPr>
          <a:xfrm>
            <a:off x="3124200" y="6493933"/>
            <a:ext cx="2895600" cy="364067"/>
          </a:xfrm>
        </p:spPr>
        <p:txBody>
          <a:bodyPr/>
          <a:lstStyle>
            <a:lvl1pPr>
              <a:defRPr/>
            </a:lvl1pPr>
          </a:lstStyle>
          <a:p>
            <a:endParaRPr lang="el-GR"/>
          </a:p>
        </p:txBody>
      </p:sp>
      <p:sp>
        <p:nvSpPr>
          <p:cNvPr id="14" name="Slide Number Placeholder 5"/>
          <p:cNvSpPr>
            <a:spLocks noGrp="1"/>
          </p:cNvSpPr>
          <p:nvPr>
            <p:ph type="sldNum" sz="quarter" idx="12"/>
          </p:nvPr>
        </p:nvSpPr>
        <p:spPr>
          <a:xfrm>
            <a:off x="6553200" y="6493933"/>
            <a:ext cx="2133600" cy="364067"/>
          </a:xfrm>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0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2400" y="5029200"/>
            <a:ext cx="5486400" cy="566739"/>
          </a:xfrm>
        </p:spPr>
        <p:txBody>
          <a:bodyPr anchor="b"/>
          <a:lstStyle>
            <a:lvl1pPr algn="l">
              <a:defRPr sz="2000" b="1">
                <a:ln w="3175">
                  <a:solidFill>
                    <a:schemeClr val="tx2">
                      <a:lumMod val="50000"/>
                    </a:schemeClr>
                  </a:solidFill>
                </a:ln>
                <a:solidFill>
                  <a:schemeClr val="accent6"/>
                </a:solidFill>
              </a:defRPr>
            </a:lvl1pPr>
          </a:lstStyle>
          <a:p>
            <a:r>
              <a:rPr lang="el-GR"/>
              <a:t>Kλικ για επεξεργασία του τίτλου</a:t>
            </a:r>
            <a:endParaRPr lang="en-US"/>
          </a:p>
        </p:txBody>
      </p:sp>
      <p:sp>
        <p:nvSpPr>
          <p:cNvPr id="3" name="Picture Placeholder 2"/>
          <p:cNvSpPr>
            <a:spLocks noGrp="1"/>
          </p:cNvSpPr>
          <p:nvPr>
            <p:ph type="pic" idx="1"/>
          </p:nvPr>
        </p:nvSpPr>
        <p:spPr>
          <a:xfrm>
            <a:off x="4038600" y="2057400"/>
            <a:ext cx="4876800" cy="3657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μια εικόνα</a:t>
            </a:r>
            <a:endParaRPr lang="en-US" noProof="0"/>
          </a:p>
        </p:txBody>
      </p:sp>
      <p:sp>
        <p:nvSpPr>
          <p:cNvPr id="4" name="Text Placeholder 3"/>
          <p:cNvSpPr>
            <a:spLocks noGrp="1"/>
          </p:cNvSpPr>
          <p:nvPr>
            <p:ph type="body" sz="half" idx="2"/>
          </p:nvPr>
        </p:nvSpPr>
        <p:spPr>
          <a:xfrm>
            <a:off x="152400" y="5595938"/>
            <a:ext cx="5486400" cy="804863"/>
          </a:xfrm>
        </p:spPr>
        <p:txBody>
          <a:bodyPr/>
          <a:lstStyle>
            <a:lvl1pPr marL="0" indent="0">
              <a:buNone/>
              <a:defRPr sz="1400">
                <a:solidFill>
                  <a:schemeClr val="bg1">
                    <a:lumMod val="1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6" name="Footer Placeholder 4"/>
          <p:cNvSpPr>
            <a:spLocks noGrp="1"/>
          </p:cNvSpPr>
          <p:nvPr>
            <p:ph type="ftr" sz="quarter" idx="11"/>
          </p:nvPr>
        </p:nvSpPr>
        <p:spPr/>
        <p:txBody>
          <a:bodyPr/>
          <a:lstStyle>
            <a:lvl1pPr>
              <a:defRPr/>
            </a:lvl1pPr>
          </a:lstStyle>
          <a:p>
            <a:endParaRPr lang="el-GR"/>
          </a:p>
        </p:txBody>
      </p:sp>
      <p:sp>
        <p:nvSpPr>
          <p:cNvPr id="7"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p:cSld name="Agenda/Summary">
    <p:spTree>
      <p:nvGrpSpPr>
        <p:cNvPr id="1" name=""/>
        <p:cNvGrpSpPr/>
        <p:nvPr/>
      </p:nvGrpSpPr>
      <p:grpSpPr>
        <a:xfrm>
          <a:off x="0" y="0"/>
          <a:ext cx="0" cy="0"/>
          <a:chOff x="0" y="0"/>
          <a:chExt cx="0" cy="0"/>
        </a:xfrm>
      </p:grpSpPr>
      <p:sp>
        <p:nvSpPr>
          <p:cNvPr id="8"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6"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17"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ext Placeholder 8"/>
          <p:cNvSpPr>
            <a:spLocks noGrp="1"/>
          </p:cNvSpPr>
          <p:nvPr>
            <p:ph type="body" sz="quarter" idx="15"/>
          </p:nvPr>
        </p:nvSpPr>
        <p:spPr>
          <a:xfrm>
            <a:off x="3352800" y="50292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2" name="Text Placeholder 8"/>
          <p:cNvSpPr>
            <a:spLocks noGrp="1"/>
          </p:cNvSpPr>
          <p:nvPr>
            <p:ph type="body" sz="quarter" idx="16"/>
          </p:nvPr>
        </p:nvSpPr>
        <p:spPr>
          <a:xfrm>
            <a:off x="3352800" y="32004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4" name="Text Placeholder 8"/>
          <p:cNvSpPr>
            <a:spLocks noGrp="1"/>
          </p:cNvSpPr>
          <p:nvPr>
            <p:ph type="body" sz="quarter" idx="17"/>
          </p:nvPr>
        </p:nvSpPr>
        <p:spPr>
          <a:xfrm>
            <a:off x="3352800" y="41148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5" name="Text Placeholder 8"/>
          <p:cNvSpPr>
            <a:spLocks noGrp="1"/>
          </p:cNvSpPr>
          <p:nvPr>
            <p:ph type="body" sz="quarter" idx="18"/>
          </p:nvPr>
        </p:nvSpPr>
        <p:spPr>
          <a:xfrm>
            <a:off x="3352800" y="59436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3" name="Text Placeholder 10"/>
          <p:cNvSpPr>
            <a:spLocks noGrp="1"/>
          </p:cNvSpPr>
          <p:nvPr>
            <p:ph type="body" sz="quarter" idx="13"/>
          </p:nvPr>
        </p:nvSpPr>
        <p:spPr>
          <a:xfrm>
            <a:off x="1066800" y="2514600"/>
            <a:ext cx="5486400" cy="457200"/>
          </a:xfrm>
        </p:spPr>
        <p:txBody>
          <a:bodyPr>
            <a:normAutofit/>
          </a:bodyPr>
          <a:lstStyle>
            <a:lvl1pPr algn="l">
              <a:buFontTx/>
              <a:buNone/>
              <a:defRPr sz="2400" b="1">
                <a:ln>
                  <a:noFill/>
                </a:ln>
                <a:solidFill>
                  <a:schemeClr val="tx1">
                    <a:lumMod val="95000"/>
                    <a:lumOff val="5000"/>
                  </a:schemeClr>
                </a:solidFill>
              </a:defRPr>
            </a:lvl1pPr>
          </a:lstStyle>
          <a:p>
            <a:pPr lvl="0"/>
            <a:r>
              <a:rPr lang="el-GR"/>
              <a:t>Kλικ για επεξεργασία των στυλ του υποδείγματος</a:t>
            </a:r>
          </a:p>
        </p:txBody>
      </p:sp>
      <p:sp>
        <p:nvSpPr>
          <p:cNvPr id="11" name="Title 1"/>
          <p:cNvSpPr>
            <a:spLocks noGrp="1"/>
          </p:cNvSpPr>
          <p:nvPr>
            <p:ph type="title"/>
          </p:nvPr>
        </p:nvSpPr>
        <p:spPr>
          <a:xfrm>
            <a:off x="152400" y="1722437"/>
            <a:ext cx="6477000" cy="944563"/>
          </a:xfrm>
        </p:spPr>
        <p:txBody>
          <a:bodyPr/>
          <a:lstStyle>
            <a:lvl1pPr>
              <a:defRPr lang="en-US"/>
            </a:lvl1pPr>
          </a:lstStyle>
          <a:p>
            <a:pPr lvl="0"/>
            <a:r>
              <a:rPr lang="el-GR"/>
              <a:t>Kλικ για επεξεργασία του τίτλου</a:t>
            </a:r>
            <a:endParaRPr lang="en-US"/>
          </a:p>
        </p:txBody>
      </p:sp>
      <p:sp>
        <p:nvSpPr>
          <p:cNvPr id="18" name="Footer Placeholder 2"/>
          <p:cNvSpPr>
            <a:spLocks noGrp="1"/>
          </p:cNvSpPr>
          <p:nvPr>
            <p:ph type="ftr" sz="quarter" idx="19"/>
          </p:nvPr>
        </p:nvSpPr>
        <p:spPr/>
        <p:txBody>
          <a:bodyPr/>
          <a:lstStyle>
            <a:lvl1pPr>
              <a:defRPr dirty="0"/>
            </a:lvl1pPr>
          </a:lstStyle>
          <a:p>
            <a:endParaRPr lang="el-GR"/>
          </a:p>
        </p:txBody>
      </p:sp>
      <p:sp>
        <p:nvSpPr>
          <p:cNvPr id="19" name="Slide Number Placeholder 3"/>
          <p:cNvSpPr>
            <a:spLocks noGrp="1"/>
          </p:cNvSpPr>
          <p:nvPr>
            <p:ph type="sldNum" sz="quarter" idx="20"/>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p:cSld name="Three Picture">
    <p:spTree>
      <p:nvGrpSpPr>
        <p:cNvPr id="1" name=""/>
        <p:cNvGrpSpPr/>
        <p:nvPr/>
      </p:nvGrpSpPr>
      <p:grpSpPr>
        <a:xfrm>
          <a:off x="0" y="0"/>
          <a:ext cx="0" cy="0"/>
          <a:chOff x="0" y="0"/>
          <a:chExt cx="0" cy="0"/>
        </a:xfrm>
      </p:grpSpPr>
      <p:sp>
        <p:nvSpPr>
          <p:cNvPr id="13"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19"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tent Placeholder 2"/>
          <p:cNvSpPr>
            <a:spLocks noGrp="1"/>
          </p:cNvSpPr>
          <p:nvPr>
            <p:ph sz="half" idx="1"/>
          </p:nvPr>
        </p:nvSpPr>
        <p:spPr>
          <a:xfrm>
            <a:off x="228600" y="1600200"/>
            <a:ext cx="3124200" cy="1676400"/>
          </a:xfrm>
        </p:spPr>
        <p:txBody>
          <a:bodyPr lIns="274320" tIns="0" rIns="182880" anchor="ctr">
            <a:normAutofit/>
          </a:bodyPr>
          <a:lstStyle>
            <a:lvl1pPr>
              <a:lnSpc>
                <a:spcPts val="2000"/>
              </a:lnSpc>
              <a:defRPr sz="1800">
                <a:solidFill>
                  <a:schemeClr val="tx1">
                    <a:lumMod val="95000"/>
                    <a:lumOff val="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0" name="Content Placeholder 3"/>
          <p:cNvSpPr>
            <a:spLocks noGrp="1"/>
          </p:cNvSpPr>
          <p:nvPr>
            <p:ph sz="half" idx="2"/>
          </p:nvPr>
        </p:nvSpPr>
        <p:spPr>
          <a:xfrm>
            <a:off x="3581400" y="1676400"/>
            <a:ext cx="2590800" cy="1752600"/>
          </a:xfrm>
        </p:spPr>
        <p:txBody>
          <a:bodyPr lIns="274320" tIns="0" rIns="182880" anchor="ctr">
            <a:normAutofit/>
          </a:bodyPr>
          <a:lstStyle>
            <a:lvl1pPr>
              <a:lnSpc>
                <a:spcPts val="2000"/>
              </a:lnSpc>
              <a:defRPr sz="1800">
                <a:solidFill>
                  <a:schemeClr val="tx1">
                    <a:lumMod val="95000"/>
                    <a:lumOff val="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1" name="Content Placeholder 3"/>
          <p:cNvSpPr>
            <a:spLocks noGrp="1"/>
          </p:cNvSpPr>
          <p:nvPr>
            <p:ph sz="half" idx="14"/>
          </p:nvPr>
        </p:nvSpPr>
        <p:spPr>
          <a:xfrm>
            <a:off x="6400800" y="1600200"/>
            <a:ext cx="2590800" cy="1676400"/>
          </a:xfrm>
        </p:spPr>
        <p:txBody>
          <a:bodyPr lIns="274320" tIns="0" rIns="182880" anchor="ctr">
            <a:normAutofit/>
          </a:bodyPr>
          <a:lstStyle>
            <a:lvl1pPr marL="0" marR="0" indent="0" algn="l" defTabSz="914400" rtl="0" eaLnBrk="1" fontAlgn="auto" latinLnBrk="0" hangingPunct="1">
              <a:lnSpc>
                <a:spcPts val="2000"/>
              </a:lnSpc>
              <a:spcBef>
                <a:spcPct val="20000"/>
              </a:spcBef>
              <a:spcAft>
                <a:spcPts val="0"/>
              </a:spcAft>
              <a:buClrTx/>
              <a:buSzTx/>
              <a:buFontTx/>
              <a:buNone/>
              <a:tabLst/>
              <a:defRPr lang="en-US" sz="1800" kern="1200" dirty="0" smtClean="0">
                <a:solidFill>
                  <a:schemeClr val="tx1">
                    <a:lumMod val="95000"/>
                    <a:lumOff val="5000"/>
                  </a:schemeClr>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5" name="Content Placeholder 2"/>
          <p:cNvSpPr>
            <a:spLocks noGrp="1"/>
          </p:cNvSpPr>
          <p:nvPr>
            <p:ph sz="half" idx="15"/>
          </p:nvPr>
        </p:nvSpPr>
        <p:spPr>
          <a:xfrm>
            <a:off x="2819400" y="762001"/>
            <a:ext cx="1981200" cy="1676401"/>
          </a:xfrm>
        </p:spPr>
        <p:txBody>
          <a:bodyPr>
            <a:noAutofit/>
          </a:bodyPr>
          <a:lstStyle>
            <a:lvl1pPr algn="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6" name="Content Placeholder 3"/>
          <p:cNvSpPr>
            <a:spLocks noGrp="1"/>
          </p:cNvSpPr>
          <p:nvPr>
            <p:ph sz="half" idx="16"/>
          </p:nvPr>
        </p:nvSpPr>
        <p:spPr>
          <a:xfrm>
            <a:off x="2819400" y="2514601"/>
            <a:ext cx="1981200" cy="1676401"/>
          </a:xfrm>
        </p:spPr>
        <p:txBody>
          <a:bodyPr>
            <a:normAutofit/>
          </a:bodyPr>
          <a:lstStyle>
            <a:lvl1pPr algn="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4" name="Content Placeholder 3"/>
          <p:cNvSpPr>
            <a:spLocks noGrp="1"/>
          </p:cNvSpPr>
          <p:nvPr>
            <p:ph sz="half" idx="17"/>
          </p:nvPr>
        </p:nvSpPr>
        <p:spPr>
          <a:xfrm>
            <a:off x="2819400" y="4267200"/>
            <a:ext cx="1981200" cy="1600200"/>
          </a:xfrm>
        </p:spPr>
        <p:txBody>
          <a:bodyPr>
            <a:normAutofit/>
          </a:bodyPr>
          <a:lstStyle>
            <a:lvl1pPr algn="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2" name="Title 1"/>
          <p:cNvSpPr>
            <a:spLocks noGrp="1"/>
          </p:cNvSpPr>
          <p:nvPr>
            <p:ph type="title"/>
          </p:nvPr>
        </p:nvSpPr>
        <p:spPr>
          <a:xfrm>
            <a:off x="1828800" y="-152400"/>
            <a:ext cx="6477000" cy="944563"/>
          </a:xfrm>
        </p:spPr>
        <p:txBody>
          <a:bodyPr/>
          <a:lstStyle>
            <a:lvl1pPr>
              <a:defRPr lang="en-US"/>
            </a:lvl1pPr>
          </a:lstStyle>
          <a:p>
            <a:pPr lvl="0"/>
            <a:r>
              <a:rPr lang="el-GR"/>
              <a:t>Kλικ για επεξεργασία του τίτλου</a:t>
            </a:r>
            <a:endParaRPr lang="en-US"/>
          </a:p>
        </p:txBody>
      </p:sp>
      <p:sp>
        <p:nvSpPr>
          <p:cNvPr id="20" name="Footer Placeholder 2"/>
          <p:cNvSpPr>
            <a:spLocks noGrp="1"/>
          </p:cNvSpPr>
          <p:nvPr>
            <p:ph type="ftr" sz="quarter" idx="18"/>
          </p:nvPr>
        </p:nvSpPr>
        <p:spPr/>
        <p:txBody>
          <a:bodyPr/>
          <a:lstStyle>
            <a:lvl1pPr>
              <a:defRPr dirty="0"/>
            </a:lvl1pPr>
          </a:lstStyle>
          <a:p>
            <a:endParaRPr lang="el-GR"/>
          </a:p>
        </p:txBody>
      </p:sp>
      <p:sp>
        <p:nvSpPr>
          <p:cNvPr id="21" name="Slide Number Placeholder 3"/>
          <p:cNvSpPr>
            <a:spLocks noGrp="1"/>
          </p:cNvSpPr>
          <p:nvPr>
            <p:ph type="sldNum" sz="quarter" idx="19"/>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p:cSld name="Two Picture">
    <p:spTree>
      <p:nvGrpSpPr>
        <p:cNvPr id="1" name=""/>
        <p:cNvGrpSpPr/>
        <p:nvPr/>
      </p:nvGrpSpPr>
      <p:grpSpPr>
        <a:xfrm>
          <a:off x="0" y="0"/>
          <a:ext cx="0" cy="0"/>
          <a:chOff x="0" y="0"/>
          <a:chExt cx="0" cy="0"/>
        </a:xfrm>
      </p:grpSpPr>
      <p:sp>
        <p:nvSpPr>
          <p:cNvPr id="7"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12"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Content Placeholder 3"/>
          <p:cNvSpPr>
            <a:spLocks noGrp="1"/>
          </p:cNvSpPr>
          <p:nvPr>
            <p:ph sz="half" idx="2"/>
          </p:nvPr>
        </p:nvSpPr>
        <p:spPr>
          <a:xfrm>
            <a:off x="1905000" y="2738437"/>
            <a:ext cx="2667000" cy="2366963"/>
          </a:xfrm>
        </p:spPr>
        <p:txBody>
          <a:bodyPr>
            <a:normAutofit/>
          </a:bodyPr>
          <a:lstStyle>
            <a:lvl1pPr marL="0" indent="0" algn="l">
              <a:buFontTx/>
              <a:buNone/>
              <a:defRPr lang="en-US" sz="2000" kern="1200" dirty="0">
                <a:ln w="3175">
                  <a:noFill/>
                </a:ln>
                <a:solidFill>
                  <a:schemeClr val="tx1">
                    <a:lumMod val="95000"/>
                    <a:lumOff val="5000"/>
                  </a:schemeClr>
                </a:solidFill>
                <a:latin typeface="+mn-lt"/>
                <a:ea typeface="+mn-ea"/>
                <a:cs typeface="+mn-cs"/>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9" name="Content Placeholder 2"/>
          <p:cNvSpPr>
            <a:spLocks noGrp="1"/>
          </p:cNvSpPr>
          <p:nvPr>
            <p:ph sz="half" idx="14"/>
          </p:nvPr>
        </p:nvSpPr>
        <p:spPr>
          <a:xfrm>
            <a:off x="5638800" y="1447801"/>
            <a:ext cx="3124200" cy="2352675"/>
          </a:xfrm>
        </p:spPr>
        <p:txBody>
          <a:bodyPr>
            <a:normAutofit/>
          </a:bodyPr>
          <a:lstStyle>
            <a:lvl1pPr>
              <a:defRPr lang="en-US" sz="2000" kern="1200" dirty="0">
                <a:solidFill>
                  <a:schemeClr val="bg1">
                    <a:lumMod val="10000"/>
                  </a:schemeClr>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3" name="Content Placeholder 3"/>
          <p:cNvSpPr>
            <a:spLocks noGrp="1"/>
          </p:cNvSpPr>
          <p:nvPr>
            <p:ph sz="half" idx="15"/>
          </p:nvPr>
        </p:nvSpPr>
        <p:spPr>
          <a:xfrm>
            <a:off x="4876800" y="2743200"/>
            <a:ext cx="2667000" cy="2362200"/>
          </a:xfrm>
        </p:spPr>
        <p:txBody>
          <a:bodyPr>
            <a:normAutofit/>
          </a:bodyPr>
          <a:lstStyle>
            <a:lvl1pPr marL="0" indent="0" algn="l">
              <a:buFontTx/>
              <a:buNone/>
              <a:defRPr lang="en-US" sz="2000" kern="1200" dirty="0">
                <a:ln w="3175">
                  <a:noFill/>
                </a:ln>
                <a:solidFill>
                  <a:schemeClr val="tx1">
                    <a:lumMod val="95000"/>
                    <a:lumOff val="5000"/>
                  </a:schemeClr>
                </a:solidFill>
                <a:latin typeface="+mn-lt"/>
                <a:ea typeface="+mn-ea"/>
                <a:cs typeface="+mn-cs"/>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4" name="Content Placeholder 2"/>
          <p:cNvSpPr>
            <a:spLocks noGrp="1"/>
          </p:cNvSpPr>
          <p:nvPr>
            <p:ph sz="half" idx="16"/>
          </p:nvPr>
        </p:nvSpPr>
        <p:spPr>
          <a:xfrm>
            <a:off x="2286000" y="1457325"/>
            <a:ext cx="3124200" cy="2352675"/>
          </a:xfrm>
        </p:spPr>
        <p:txBody>
          <a:bodyPr>
            <a:normAutofit/>
          </a:bodyPr>
          <a:lstStyle>
            <a:lvl1pP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1" name="Title 1"/>
          <p:cNvSpPr>
            <a:spLocks noGrp="1"/>
          </p:cNvSpPr>
          <p:nvPr>
            <p:ph type="title"/>
          </p:nvPr>
        </p:nvSpPr>
        <p:spPr>
          <a:xfrm>
            <a:off x="381000" y="-182563"/>
            <a:ext cx="6477000" cy="944563"/>
          </a:xfrm>
        </p:spPr>
        <p:txBody>
          <a:bodyPr/>
          <a:lstStyle>
            <a:lvl1pPr>
              <a:defRPr lang="en-US"/>
            </a:lvl1pPr>
          </a:lstStyle>
          <a:p>
            <a:pPr lvl="0"/>
            <a:r>
              <a:rPr lang="el-GR"/>
              <a:t>Kλικ για επεξεργασία του τίτλου</a:t>
            </a:r>
            <a:endParaRPr lang="en-US"/>
          </a:p>
        </p:txBody>
      </p:sp>
      <p:sp>
        <p:nvSpPr>
          <p:cNvPr id="15" name="Footer Placeholder 2"/>
          <p:cNvSpPr>
            <a:spLocks noGrp="1"/>
          </p:cNvSpPr>
          <p:nvPr>
            <p:ph type="ftr" sz="quarter" idx="17"/>
          </p:nvPr>
        </p:nvSpPr>
        <p:spPr/>
        <p:txBody>
          <a:bodyPr/>
          <a:lstStyle>
            <a:lvl1pPr>
              <a:defRPr dirty="0">
                <a:solidFill>
                  <a:schemeClr val="tx1">
                    <a:lumMod val="95000"/>
                    <a:lumOff val="5000"/>
                  </a:schemeClr>
                </a:solidFill>
              </a:defRPr>
            </a:lvl1pPr>
          </a:lstStyle>
          <a:p>
            <a:endParaRPr lang="el-GR"/>
          </a:p>
        </p:txBody>
      </p:sp>
      <p:sp>
        <p:nvSpPr>
          <p:cNvPr id="16" name="Slide Number Placeholder 3"/>
          <p:cNvSpPr>
            <a:spLocks noGrp="1"/>
          </p:cNvSpPr>
          <p:nvPr>
            <p:ph type="sldNum" sz="quarter" idx="18"/>
          </p:nvPr>
        </p:nvSpPr>
        <p:spPr/>
        <p:txBody>
          <a:bodyPr/>
          <a:lstStyle>
            <a:lvl1pPr>
              <a:defRPr smtClean="0">
                <a:solidFill>
                  <a:schemeClr val="tx1">
                    <a:lumMod val="95000"/>
                    <a:lumOff val="5000"/>
                  </a:schemeClr>
                </a:solidFill>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p:cSld name="questions contact">
    <p:spTree>
      <p:nvGrpSpPr>
        <p:cNvPr id="1" name=""/>
        <p:cNvGrpSpPr/>
        <p:nvPr/>
      </p:nvGrpSpPr>
      <p:grpSpPr>
        <a:xfrm>
          <a:off x="0" y="0"/>
          <a:ext cx="0" cy="0"/>
          <a:chOff x="0" y="0"/>
          <a:chExt cx="0" cy="0"/>
        </a:xfrm>
      </p:grpSpPr>
      <p:sp>
        <p:nvSpPr>
          <p:cNvPr id="5"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9"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xt Placeholder 3"/>
          <p:cNvSpPr>
            <a:spLocks noGrp="1"/>
          </p:cNvSpPr>
          <p:nvPr>
            <p:ph type="body" sz="half" idx="2"/>
          </p:nvPr>
        </p:nvSpPr>
        <p:spPr>
          <a:xfrm>
            <a:off x="2819400" y="1447800"/>
            <a:ext cx="3048000" cy="3505200"/>
          </a:xfrm>
        </p:spPr>
        <p:txBody>
          <a:bodyPr/>
          <a:lstStyle>
            <a:lvl1pPr marL="0" indent="0" algn="ctr">
              <a:lnSpc>
                <a:spcPts val="1600"/>
              </a:lnSpc>
              <a:buNone/>
              <a:defRPr sz="1400">
                <a:solidFill>
                  <a:schemeClr val="bg1">
                    <a:lumMod val="1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6" name="Title 1"/>
          <p:cNvSpPr>
            <a:spLocks noGrp="1"/>
          </p:cNvSpPr>
          <p:nvPr>
            <p:ph type="title"/>
          </p:nvPr>
        </p:nvSpPr>
        <p:spPr>
          <a:xfrm>
            <a:off x="2133600" y="381000"/>
            <a:ext cx="6477000" cy="944563"/>
          </a:xfrm>
        </p:spPr>
        <p:txBody>
          <a:bodyPr/>
          <a:lstStyle>
            <a:lvl1pPr>
              <a:defRPr lang="en-US"/>
            </a:lvl1pPr>
          </a:lstStyle>
          <a:p>
            <a:pPr lvl="0"/>
            <a:r>
              <a:rPr lang="el-GR"/>
              <a:t>Kλικ για επεξεργασία του τίτλου</a:t>
            </a:r>
            <a:endParaRPr lang="en-US"/>
          </a:p>
        </p:txBody>
      </p:sp>
      <p:sp>
        <p:nvSpPr>
          <p:cNvPr id="10" name="Slide Number Placeholder 11"/>
          <p:cNvSpPr>
            <a:spLocks noGrp="1"/>
          </p:cNvSpPr>
          <p:nvPr>
            <p:ph type="sldNum" sz="quarter" idx="10"/>
          </p:nvPr>
        </p:nvSpPr>
        <p:spPr/>
        <p:txBody>
          <a:bodyPr/>
          <a:lstStyle>
            <a:lvl1pPr>
              <a:defRPr/>
            </a:lvl1pPr>
          </a:lstStyle>
          <a:p>
            <a:fld id="{D3F1D1C4-C2D9-4231-9FB2-B2D9D97AA41D}" type="slidenum">
              <a:rPr lang="el-GR" smtClean="0"/>
              <a:pPr/>
              <a:t>‹#›</a:t>
            </a:fld>
            <a:endParaRPr lang="el-GR"/>
          </a:p>
        </p:txBody>
      </p:sp>
      <p:sp>
        <p:nvSpPr>
          <p:cNvPr id="11" name="Footer Placeholder 12"/>
          <p:cNvSpPr>
            <a:spLocks noGrp="1"/>
          </p:cNvSpPr>
          <p:nvPr>
            <p:ph type="ftr" sz="quarter" idx="11"/>
          </p:nvPr>
        </p:nvSpPr>
        <p:spPr/>
        <p:txBody>
          <a:bodyPr/>
          <a:lstStyle>
            <a:lvl1pPr>
              <a:defRPr dirty="0"/>
            </a:lvl1p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4" name="Rectangle 8"/>
          <p:cNvSpPr/>
          <p:nvPr userDrawn="1"/>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 name="Straight Connector 11"/>
          <p:cNvCxnSpPr/>
          <p:nvPr userDrawn="1"/>
        </p:nvCxnSpPr>
        <p:spPr>
          <a:xfrm>
            <a:off x="-1447800" y="-381000"/>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6"/>
          <p:cNvPicPr>
            <a:picLocks noChangeAspect="1"/>
          </p:cNvPicPr>
          <p:nvPr userDrawn="1"/>
        </p:nvPicPr>
        <p:blipFill>
          <a:blip r:embed="rId2"/>
          <a:srcRect/>
          <a:stretch>
            <a:fillRect/>
          </a:stretch>
        </p:blipFill>
        <p:spPr bwMode="auto">
          <a:xfrm>
            <a:off x="0" y="3"/>
            <a:ext cx="9144000" cy="5143500"/>
          </a:xfrm>
          <a:prstGeom prst="rect">
            <a:avLst/>
          </a:prstGeom>
          <a:noFill/>
          <a:ln w="9525">
            <a:noFill/>
            <a:miter lim="800000"/>
            <a:headEnd/>
            <a:tailEnd/>
          </a:ln>
        </p:spPr>
      </p:pic>
      <p:sp>
        <p:nvSpPr>
          <p:cNvPr id="2" name="Title 1"/>
          <p:cNvSpPr>
            <a:spLocks noGrp="1"/>
          </p:cNvSpPr>
          <p:nvPr>
            <p:ph type="ctrTitle"/>
          </p:nvPr>
        </p:nvSpPr>
        <p:spPr>
          <a:xfrm>
            <a:off x="228600" y="4419604"/>
            <a:ext cx="7772400" cy="1470025"/>
          </a:xfrm>
        </p:spPr>
        <p:txBody>
          <a:bodyPr anchor="b"/>
          <a:lstStyle>
            <a:lvl1pPr algn="l">
              <a:defRPr sz="3600" baseline="0">
                <a:ln>
                  <a:solidFill>
                    <a:schemeClr val="tx2">
                      <a:lumMod val="50000"/>
                    </a:schemeClr>
                  </a:solidFill>
                </a:ln>
                <a:solidFill>
                  <a:schemeClr val="accent6"/>
                </a:solidFill>
                <a:effectLst>
                  <a:reflection blurRad="6350" stA="14000" endPos="45500" dir="5400000" sy="-100000" algn="bl" rotWithShape="0"/>
                </a:effectLst>
              </a:defRPr>
            </a:lvl1pPr>
          </a:lstStyle>
          <a:p>
            <a:r>
              <a:rPr lang="el-GR"/>
              <a:t>Kλικ για επεξεργασία του τίτλου</a:t>
            </a:r>
            <a:endParaRPr lang="en-US" dirty="0"/>
          </a:p>
        </p:txBody>
      </p:sp>
      <p:sp>
        <p:nvSpPr>
          <p:cNvPr id="3" name="Subtitle 2"/>
          <p:cNvSpPr>
            <a:spLocks noGrp="1"/>
          </p:cNvSpPr>
          <p:nvPr>
            <p:ph type="subTitle" idx="1"/>
          </p:nvPr>
        </p:nvSpPr>
        <p:spPr>
          <a:xfrm>
            <a:off x="228600" y="5867400"/>
            <a:ext cx="6400800" cy="762000"/>
          </a:xfrm>
          <a:ln>
            <a:noFill/>
          </a:ln>
        </p:spPr>
        <p:txBody>
          <a:bodyPr>
            <a:normAutofit/>
          </a:bodyPr>
          <a:lstStyle>
            <a:lvl1pPr marL="0" indent="0" algn="l">
              <a:buNone/>
              <a:defRPr sz="2400">
                <a:ln w="3175">
                  <a:noFill/>
                </a:ln>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7" name="Date Placeholder 3"/>
          <p:cNvSpPr>
            <a:spLocks noGrp="1"/>
          </p:cNvSpPr>
          <p:nvPr>
            <p:ph type="dt" sz="half" idx="10"/>
          </p:nvPr>
        </p:nvSpPr>
        <p:spPr>
          <a:xfrm>
            <a:off x="457200" y="6493933"/>
            <a:ext cx="2133600" cy="364067"/>
          </a:xfrm>
        </p:spPr>
        <p:txBody>
          <a:bodyPr/>
          <a:lstStyle>
            <a:lvl1pPr>
              <a:defRPr/>
            </a:lvl1pPr>
          </a:lstStyle>
          <a:p>
            <a:pPr>
              <a:defRPr/>
            </a:pPr>
            <a:fld id="{F86F4AFF-5BF7-4B3B-B342-92E799CBEB60}" type="datetime1">
              <a:rPr lang="en-US"/>
              <a:pPr>
                <a:defRPr/>
              </a:pPr>
              <a:t>2/4/2020</a:t>
            </a:fld>
            <a:endParaRPr lang="en-US"/>
          </a:p>
        </p:txBody>
      </p:sp>
      <p:sp>
        <p:nvSpPr>
          <p:cNvPr id="8" name="Footer Placeholder 4"/>
          <p:cNvSpPr>
            <a:spLocks noGrp="1"/>
          </p:cNvSpPr>
          <p:nvPr>
            <p:ph type="ftr" sz="quarter" idx="11"/>
          </p:nvPr>
        </p:nvSpPr>
        <p:spPr>
          <a:xfrm>
            <a:off x="3124200" y="6493933"/>
            <a:ext cx="2895600" cy="364067"/>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553200" y="6493933"/>
            <a:ext cx="2133600" cy="364067"/>
          </a:xfrm>
        </p:spPr>
        <p:txBody>
          <a:bodyPr/>
          <a:lstStyle>
            <a:lvl1pPr>
              <a:defRPr/>
            </a:lvl1pPr>
          </a:lstStyle>
          <a:p>
            <a:pPr>
              <a:defRPr/>
            </a:pPr>
            <a:fld id="{E6D861B4-6D97-46B2-B81B-BD2EE7A771DA}"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4" name="Rectangle 9"/>
          <p:cNvSpPr/>
          <p:nvPr userDrawn="1"/>
        </p:nvSpPr>
        <p:spPr>
          <a:xfrm>
            <a:off x="1066800" y="381000"/>
            <a:ext cx="9144000" cy="6858000"/>
          </a:xfrm>
          <a:prstGeom prst="rect">
            <a:avLst/>
          </a:prstGeom>
          <a:solidFill>
            <a:schemeClr val="tx1">
              <a:lumMod val="95000"/>
              <a:lumOff val="5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57200" y="2362201"/>
            <a:ext cx="5791200" cy="944563"/>
          </a:xfrm>
        </p:spPr>
        <p:txBody>
          <a:bodyPr/>
          <a:lstStyle>
            <a:lvl1pPr>
              <a:defRPr lang="en-US" dirty="0"/>
            </a:lvl1pPr>
          </a:lstStyle>
          <a:p>
            <a:pPr lvl="0"/>
            <a:r>
              <a:rPr lang="el-GR"/>
              <a:t>Kλικ για επεξεργασία του τίτλου</a:t>
            </a:r>
            <a:endParaRPr lang="en-US" dirty="0"/>
          </a:p>
        </p:txBody>
      </p:sp>
      <p:sp>
        <p:nvSpPr>
          <p:cNvPr id="3" name="Content Placeholder 2"/>
          <p:cNvSpPr>
            <a:spLocks noGrp="1"/>
          </p:cNvSpPr>
          <p:nvPr>
            <p:ph idx="1"/>
          </p:nvPr>
        </p:nvSpPr>
        <p:spPr>
          <a:xfrm>
            <a:off x="457200" y="3306763"/>
            <a:ext cx="5715000" cy="2819400"/>
          </a:xfrm>
        </p:spPr>
        <p:txBody>
          <a:bodyPr/>
          <a:lstStyle>
            <a:lvl1pPr>
              <a:defRPr>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fld id="{7CA1B26B-2232-4387-81FB-2D1A6CD8C563}" type="datetime1">
              <a:rPr lang="en-US"/>
              <a:pPr>
                <a:defRPr/>
              </a:pPr>
              <a:t>2/4/2020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00E3C41-928C-4B4A-8CF8-D339EA19210F}"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7"/>
          <p:cNvSpPr/>
          <p:nvPr userDrawn="1"/>
        </p:nvSpPr>
        <p:spPr>
          <a:xfrm>
            <a:off x="0" y="0"/>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304800" y="2362201"/>
            <a:ext cx="5791200" cy="944563"/>
          </a:xfrm>
        </p:spPr>
        <p:txBody>
          <a:bodyPr/>
          <a:lstStyle>
            <a:lvl1pPr>
              <a:defRPr lang="en-US" dirty="0"/>
            </a:lvl1pPr>
          </a:lstStyle>
          <a:p>
            <a:pPr lvl="0"/>
            <a:r>
              <a:rPr lang="el-GR"/>
              <a:t>Kλικ για επεξεργασία του τίτλου</a:t>
            </a:r>
            <a:endParaRPr lang="en-US" dirty="0"/>
          </a:p>
        </p:txBody>
      </p:sp>
      <p:sp>
        <p:nvSpPr>
          <p:cNvPr id="3" name="Content Placeholder 2"/>
          <p:cNvSpPr>
            <a:spLocks noGrp="1"/>
          </p:cNvSpPr>
          <p:nvPr>
            <p:ph idx="1"/>
          </p:nvPr>
        </p:nvSpPr>
        <p:spPr>
          <a:xfrm>
            <a:off x="304800" y="3306763"/>
            <a:ext cx="8534400" cy="4389437"/>
          </a:xfrm>
        </p:spPr>
        <p:txBody>
          <a:bodyPr/>
          <a:lstStyle>
            <a:lvl1pPr>
              <a:defRPr>
                <a:solidFill>
                  <a:schemeClr val="tx1">
                    <a:lumMod val="95000"/>
                    <a:lumOff val="5000"/>
                  </a:schemeClr>
                </a:solidFill>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fld id="{FF9283D3-95B0-4690-BFC8-3851938FCAD4}" type="datetime1">
              <a:rPr lang="en-US"/>
              <a:pPr>
                <a:defRPr/>
              </a:pPr>
              <a:t>2/4/2020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A78109-111F-44C2-A2F7-C6AC32A00BB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478091" y="2752725"/>
            <a:ext cx="6284913" cy="1362075"/>
          </a:xfrm>
        </p:spPr>
        <p:txBody>
          <a:bodyPr/>
          <a:lstStyle>
            <a:lvl1pPr>
              <a:defRPr lang="en-US" dirty="0"/>
            </a:lvl1pPr>
          </a:lstStyle>
          <a:p>
            <a:pPr lvl="0"/>
            <a:r>
              <a:rPr lang="el-GR"/>
              <a:t>Kλικ για επεξεργασία του τίτλου</a:t>
            </a:r>
            <a:endParaRPr lang="en-US" dirty="0"/>
          </a:p>
        </p:txBody>
      </p:sp>
      <p:sp>
        <p:nvSpPr>
          <p:cNvPr id="3" name="Text Placeholder 2"/>
          <p:cNvSpPr>
            <a:spLocks noGrp="1"/>
          </p:cNvSpPr>
          <p:nvPr>
            <p:ph type="body" idx="1"/>
          </p:nvPr>
        </p:nvSpPr>
        <p:spPr>
          <a:xfrm>
            <a:off x="2478091" y="1252541"/>
            <a:ext cx="6284913" cy="1500187"/>
          </a:xfrm>
        </p:spPr>
        <p:txBody>
          <a:bodyPr anchor="b"/>
          <a:lstStyle>
            <a:lvl1pPr marL="0" indent="0" algn="r">
              <a:buNone/>
              <a:defRPr sz="20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Date Placeholder 3"/>
          <p:cNvSpPr>
            <a:spLocks noGrp="1"/>
          </p:cNvSpPr>
          <p:nvPr>
            <p:ph type="dt" sz="half" idx="10"/>
          </p:nvPr>
        </p:nvSpPr>
        <p:spPr/>
        <p:txBody>
          <a:bodyPr/>
          <a:lstStyle>
            <a:lvl1pPr>
              <a:defRPr/>
            </a:lvl1pPr>
          </a:lstStyle>
          <a:p>
            <a:pPr>
              <a:defRPr/>
            </a:pPr>
            <a:fld id="{0F42E3EC-D58A-45D3-BA66-5BCABEA14439}" type="datetime1">
              <a:rPr lang="en-US"/>
              <a:pPr>
                <a:defRPr/>
              </a:pPr>
              <a:t>2/4/2020</a:t>
            </a:fld>
            <a:endParaRPr lang="en-US"/>
          </a:p>
        </p:txBody>
      </p:sp>
      <p:sp>
        <p:nvSpPr>
          <p:cNvPr id="5" name="Footer Placeholder 4"/>
          <p:cNvSpPr>
            <a:spLocks noGrp="1"/>
          </p:cNvSpPr>
          <p:nvPr>
            <p:ph type="ftr" sz="quarter" idx="11"/>
          </p:nvPr>
        </p:nvSpPr>
        <p:spPr>
          <a:xfrm>
            <a:off x="3124200" y="6400800"/>
            <a:ext cx="2895600" cy="366184"/>
          </a:xfrm>
        </p:spPr>
        <p:txBody>
          <a:bodyPr/>
          <a:lstStyle>
            <a:lvl1pPr>
              <a:defRPr dirty="0"/>
            </a:lvl1pPr>
          </a:lstStyle>
          <a:p>
            <a:pPr>
              <a:defRPr/>
            </a:pPr>
            <a:endParaRPr lang="en-US"/>
          </a:p>
        </p:txBody>
      </p:sp>
      <p:sp>
        <p:nvSpPr>
          <p:cNvPr id="6" name="Slide Number Placeholder 5"/>
          <p:cNvSpPr>
            <a:spLocks noGrp="1"/>
          </p:cNvSpPr>
          <p:nvPr>
            <p:ph type="sldNum" sz="quarter" idx="12"/>
          </p:nvPr>
        </p:nvSpPr>
        <p:spPr>
          <a:xfrm>
            <a:off x="6553200" y="6400800"/>
            <a:ext cx="2133600" cy="366184"/>
          </a:xfrm>
        </p:spPr>
        <p:txBody>
          <a:bodyPr/>
          <a:lstStyle>
            <a:lvl1pPr>
              <a:defRPr/>
            </a:lvl1pPr>
          </a:lstStyle>
          <a:p>
            <a:pPr>
              <a:defRPr/>
            </a:pPr>
            <a:fld id="{B92F8A2F-3562-4637-B6C1-D39A46199230}"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76200" y="2179637"/>
            <a:ext cx="6477000" cy="944563"/>
          </a:xfrm>
        </p:spPr>
        <p:txBody>
          <a:bodyPr/>
          <a:lstStyle>
            <a:lvl1pPr>
              <a:defRPr lang="en-US" dirty="0"/>
            </a:lvl1pPr>
          </a:lstStyle>
          <a:p>
            <a:pPr lvl="0"/>
            <a:r>
              <a:rPr lang="el-GR"/>
              <a:t>Kλικ για επεξεργασία του τίτλου</a:t>
            </a:r>
            <a:endParaRPr lang="en-US" dirty="0"/>
          </a:p>
        </p:txBody>
      </p:sp>
      <p:sp>
        <p:nvSpPr>
          <p:cNvPr id="3" name="Content Placeholder 2"/>
          <p:cNvSpPr>
            <a:spLocks noGrp="1"/>
          </p:cNvSpPr>
          <p:nvPr>
            <p:ph sz="half" idx="1"/>
          </p:nvPr>
        </p:nvSpPr>
        <p:spPr>
          <a:xfrm>
            <a:off x="2743200" y="3170237"/>
            <a:ext cx="3048000" cy="3382963"/>
          </a:xfrm>
          <a:noFill/>
        </p:spPr>
        <p:txBody>
          <a:bodyPr/>
          <a:lstStyle>
            <a:lvl1pPr>
              <a:defRPr sz="2800">
                <a:solidFill>
                  <a:schemeClr val="bg1">
                    <a:lumMod val="10000"/>
                  </a:schemeClr>
                </a:solidFill>
              </a:defRPr>
            </a:lvl1pPr>
            <a:lvl2pPr>
              <a:defRPr sz="2400">
                <a:solidFill>
                  <a:schemeClr val="bg1">
                    <a:lumMod val="10000"/>
                  </a:schemeClr>
                </a:solidFill>
              </a:defRPr>
            </a:lvl2pPr>
            <a:lvl3pPr>
              <a:defRPr sz="2000">
                <a:solidFill>
                  <a:schemeClr val="bg1">
                    <a:lumMod val="10000"/>
                  </a:schemeClr>
                </a:solidFill>
              </a:defRPr>
            </a:lvl3pPr>
            <a:lvl4pPr>
              <a:defRPr sz="1800">
                <a:solidFill>
                  <a:schemeClr val="bg1">
                    <a:lumMod val="10000"/>
                  </a:schemeClr>
                </a:solidFill>
              </a:defRPr>
            </a:lvl4pPr>
            <a:lvl5pPr>
              <a:defRPr sz="1800">
                <a:solidFill>
                  <a:schemeClr val="bg1">
                    <a:lumMod val="10000"/>
                  </a:schemeClr>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Content Placeholder 3"/>
          <p:cNvSpPr>
            <a:spLocks noGrp="1"/>
          </p:cNvSpPr>
          <p:nvPr>
            <p:ph sz="half" idx="2"/>
          </p:nvPr>
        </p:nvSpPr>
        <p:spPr>
          <a:xfrm>
            <a:off x="6096000" y="3170237"/>
            <a:ext cx="3048000" cy="3382963"/>
          </a:xfrm>
          <a:noFill/>
        </p:spPr>
        <p:txBody>
          <a:bodyPr/>
          <a:lstStyle>
            <a:lvl1pPr>
              <a:defRPr sz="2800">
                <a:solidFill>
                  <a:schemeClr val="bg1">
                    <a:lumMod val="10000"/>
                  </a:schemeClr>
                </a:solidFill>
              </a:defRPr>
            </a:lvl1pPr>
            <a:lvl2pPr>
              <a:defRPr sz="2400">
                <a:solidFill>
                  <a:schemeClr val="bg1">
                    <a:lumMod val="10000"/>
                  </a:schemeClr>
                </a:solidFill>
              </a:defRPr>
            </a:lvl2pPr>
            <a:lvl3pPr>
              <a:defRPr sz="2000">
                <a:solidFill>
                  <a:schemeClr val="bg1">
                    <a:lumMod val="10000"/>
                  </a:schemeClr>
                </a:solidFill>
              </a:defRPr>
            </a:lvl3pPr>
            <a:lvl4pPr>
              <a:defRPr sz="1800">
                <a:solidFill>
                  <a:schemeClr val="bg1">
                    <a:lumMod val="10000"/>
                  </a:schemeClr>
                </a:solidFill>
              </a:defRPr>
            </a:lvl4pPr>
            <a:lvl5pPr>
              <a:defRPr sz="1800">
                <a:solidFill>
                  <a:schemeClr val="bg1">
                    <a:lumMod val="10000"/>
                  </a:schemeClr>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fld id="{F4CE3FF4-0F67-48CF-8733-5DAE61CC0FBD}" type="datetime1">
              <a:rPr lang="en-US"/>
              <a:pPr>
                <a:defRPr/>
              </a:pPr>
              <a:t>2/4/2020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2AE9DCC-C1D0-40EE-887F-A16AFEBE921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Τίτλος και Αντικείμενο">
    <p:spTree>
      <p:nvGrpSpPr>
        <p:cNvPr id="1" name=""/>
        <p:cNvGrpSpPr/>
        <p:nvPr/>
      </p:nvGrpSpPr>
      <p:grpSpPr>
        <a:xfrm>
          <a:off x="0" y="0"/>
          <a:ext cx="0" cy="0"/>
          <a:chOff x="0" y="0"/>
          <a:chExt cx="0" cy="0"/>
        </a:xfrm>
      </p:grpSpPr>
      <p:sp>
        <p:nvSpPr>
          <p:cNvPr id="4"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7"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9"/>
          <p:cNvSpPr/>
          <p:nvPr/>
        </p:nvSpPr>
        <p:spPr>
          <a:xfrm>
            <a:off x="1066800" y="381000"/>
            <a:ext cx="9144000" cy="6858000"/>
          </a:xfrm>
          <a:prstGeom prst="rect">
            <a:avLst/>
          </a:prstGeom>
          <a:solidFill>
            <a:schemeClr val="tx1">
              <a:lumMod val="95000"/>
              <a:lumOff val="5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57200" y="2362200"/>
            <a:ext cx="5791200" cy="944563"/>
          </a:xfrm>
        </p:spPr>
        <p:txBody>
          <a:bodyPr/>
          <a:lstStyle>
            <a:lvl1pPr>
              <a:defRPr lang="en-US" dirty="0"/>
            </a:lvl1pPr>
          </a:lstStyle>
          <a:p>
            <a:pPr lvl="0"/>
            <a:r>
              <a:rPr lang="el-GR"/>
              <a:t>Kλικ για επεξεργασία του τίτλου</a:t>
            </a:r>
            <a:endParaRPr lang="en-US" dirty="0"/>
          </a:p>
        </p:txBody>
      </p:sp>
      <p:sp>
        <p:nvSpPr>
          <p:cNvPr id="3" name="Content Placeholder 2"/>
          <p:cNvSpPr>
            <a:spLocks noGrp="1"/>
          </p:cNvSpPr>
          <p:nvPr>
            <p:ph idx="1"/>
          </p:nvPr>
        </p:nvSpPr>
        <p:spPr>
          <a:xfrm>
            <a:off x="457200" y="3306763"/>
            <a:ext cx="5715000" cy="2819400"/>
          </a:xfrm>
        </p:spPr>
        <p:txBody>
          <a:bodyPr/>
          <a:lstStyle>
            <a:lvl1pPr>
              <a:defRPr>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9"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10" name="Footer Placeholder 4"/>
          <p:cNvSpPr>
            <a:spLocks noGrp="1"/>
          </p:cNvSpPr>
          <p:nvPr>
            <p:ph type="ftr" sz="quarter" idx="11"/>
          </p:nvPr>
        </p:nvSpPr>
        <p:spPr/>
        <p:txBody>
          <a:bodyPr/>
          <a:lstStyle>
            <a:lvl1pPr>
              <a:defRPr/>
            </a:lvl1pPr>
          </a:lstStyle>
          <a:p>
            <a:endParaRPr lang="el-GR"/>
          </a:p>
        </p:txBody>
      </p:sp>
      <p:sp>
        <p:nvSpPr>
          <p:cNvPr id="11"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057400" y="2743201"/>
            <a:ext cx="3200400" cy="639763"/>
          </a:xfrm>
        </p:spPr>
        <p:txBody>
          <a:bodyPr anchor="b"/>
          <a:lstStyle>
            <a:lvl1pPr marL="0" indent="0">
              <a:buNone/>
              <a:defRPr sz="2400" b="1">
                <a:ln w="3175">
                  <a:noFill/>
                </a:ln>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2" name="Title 1"/>
          <p:cNvSpPr>
            <a:spLocks noGrp="1"/>
          </p:cNvSpPr>
          <p:nvPr>
            <p:ph type="title"/>
          </p:nvPr>
        </p:nvSpPr>
        <p:spPr>
          <a:xfrm>
            <a:off x="0" y="1798637"/>
            <a:ext cx="6477000" cy="944563"/>
          </a:xfrm>
        </p:spPr>
        <p:txBody>
          <a:bodyPr/>
          <a:lstStyle>
            <a:lvl1pPr>
              <a:defRPr lang="en-US" dirty="0"/>
            </a:lvl1pPr>
          </a:lstStyle>
          <a:p>
            <a:pPr lvl="0"/>
            <a:r>
              <a:rPr lang="el-GR"/>
              <a:t>Kλικ για επεξεργασία του τίτλου</a:t>
            </a:r>
            <a:endParaRPr lang="en-US" dirty="0"/>
          </a:p>
        </p:txBody>
      </p:sp>
      <p:sp>
        <p:nvSpPr>
          <p:cNvPr id="4" name="Content Placeholder 3"/>
          <p:cNvSpPr>
            <a:spLocks noGrp="1"/>
          </p:cNvSpPr>
          <p:nvPr>
            <p:ph sz="half" idx="2"/>
          </p:nvPr>
        </p:nvSpPr>
        <p:spPr>
          <a:xfrm>
            <a:off x="2057400" y="3516312"/>
            <a:ext cx="3200400" cy="3189288"/>
          </a:xfrm>
        </p:spPr>
        <p:txBody>
          <a:bodyPr/>
          <a:lstStyle>
            <a:lvl1pPr>
              <a:defRPr sz="2400">
                <a:solidFill>
                  <a:schemeClr val="tx1">
                    <a:lumMod val="95000"/>
                    <a:lumOff val="5000"/>
                  </a:schemeClr>
                </a:solidFill>
              </a:defRPr>
            </a:lvl1pPr>
            <a:lvl2pPr>
              <a:defRPr sz="2000">
                <a:solidFill>
                  <a:schemeClr val="tx1">
                    <a:lumMod val="95000"/>
                    <a:lumOff val="5000"/>
                  </a:schemeClr>
                </a:solidFill>
              </a:defRPr>
            </a:lvl2pPr>
            <a:lvl3pPr>
              <a:defRPr sz="1800">
                <a:solidFill>
                  <a:schemeClr val="tx1">
                    <a:lumMod val="95000"/>
                    <a:lumOff val="5000"/>
                  </a:schemeClr>
                </a:solidFill>
              </a:defRPr>
            </a:lvl3pPr>
            <a:lvl4pPr>
              <a:defRPr sz="1600">
                <a:solidFill>
                  <a:schemeClr val="tx1">
                    <a:lumMod val="95000"/>
                    <a:lumOff val="5000"/>
                  </a:schemeClr>
                </a:solidFill>
              </a:defRPr>
            </a:lvl4pPr>
            <a:lvl5pPr>
              <a:defRPr sz="1600">
                <a:solidFill>
                  <a:schemeClr val="tx1">
                    <a:lumMod val="95000"/>
                    <a:lumOff val="5000"/>
                  </a:schemeClr>
                </a:solidFill>
              </a:defRPr>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562600" y="2743201"/>
            <a:ext cx="3200400" cy="639763"/>
          </a:xfrm>
        </p:spPr>
        <p:txBody>
          <a:bodyPr anchor="b"/>
          <a:lstStyle>
            <a:lvl1pPr marL="0" indent="0">
              <a:buNone/>
              <a:defRPr sz="2400" b="1">
                <a:ln w="3175">
                  <a:noFill/>
                </a:ln>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Content Placeholder 5"/>
          <p:cNvSpPr>
            <a:spLocks noGrp="1"/>
          </p:cNvSpPr>
          <p:nvPr>
            <p:ph sz="quarter" idx="4"/>
          </p:nvPr>
        </p:nvSpPr>
        <p:spPr>
          <a:xfrm>
            <a:off x="5562600" y="3516312"/>
            <a:ext cx="3200400" cy="3189288"/>
          </a:xfrm>
        </p:spPr>
        <p:txBody>
          <a:bodyPr/>
          <a:lstStyle>
            <a:lvl1pPr>
              <a:defRPr sz="2400">
                <a:solidFill>
                  <a:schemeClr val="tx1">
                    <a:lumMod val="95000"/>
                    <a:lumOff val="5000"/>
                  </a:schemeClr>
                </a:solidFill>
              </a:defRPr>
            </a:lvl1pPr>
            <a:lvl2pPr>
              <a:defRPr sz="2000">
                <a:solidFill>
                  <a:schemeClr val="tx1">
                    <a:lumMod val="95000"/>
                    <a:lumOff val="5000"/>
                  </a:schemeClr>
                </a:solidFill>
              </a:defRPr>
            </a:lvl2pPr>
            <a:lvl3pPr>
              <a:defRPr sz="1800">
                <a:solidFill>
                  <a:schemeClr val="tx1">
                    <a:lumMod val="95000"/>
                    <a:lumOff val="5000"/>
                  </a:schemeClr>
                </a:solidFill>
              </a:defRPr>
            </a:lvl3pPr>
            <a:lvl4pPr>
              <a:defRPr sz="1600">
                <a:solidFill>
                  <a:schemeClr val="tx1">
                    <a:lumMod val="95000"/>
                    <a:lumOff val="5000"/>
                  </a:schemeClr>
                </a:solidFill>
              </a:defRPr>
            </a:lvl4pPr>
            <a:lvl5pPr>
              <a:defRPr sz="1600">
                <a:solidFill>
                  <a:schemeClr val="tx1">
                    <a:lumMod val="95000"/>
                    <a:lumOff val="5000"/>
                  </a:schemeClr>
                </a:solidFill>
              </a:defRPr>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Date Placeholder 3"/>
          <p:cNvSpPr>
            <a:spLocks noGrp="1"/>
          </p:cNvSpPr>
          <p:nvPr>
            <p:ph type="dt" sz="half" idx="10"/>
          </p:nvPr>
        </p:nvSpPr>
        <p:spPr/>
        <p:txBody>
          <a:bodyPr/>
          <a:lstStyle>
            <a:lvl1pPr>
              <a:defRPr/>
            </a:lvl1pPr>
          </a:lstStyle>
          <a:p>
            <a:pPr>
              <a:defRPr/>
            </a:pPr>
            <a:fld id="{1B5541DB-5DF4-417C-8A54-1B40EEC11CFC}" type="datetime1">
              <a:rPr lang="en-US"/>
              <a:pPr>
                <a:defRPr/>
              </a:pPr>
              <a:t>2/4/2020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894C265-A526-47C2-A5CE-DE2848D66ACE}"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2057400" y="152401"/>
            <a:ext cx="6477000" cy="944563"/>
          </a:xfrm>
        </p:spPr>
        <p:txBody>
          <a:bodyPr/>
          <a:lstStyle>
            <a:lvl1pPr>
              <a:defRPr lang="en-US"/>
            </a:lvl1pPr>
          </a:lstStyle>
          <a:p>
            <a:pPr lvl="0"/>
            <a:r>
              <a:rPr lang="el-GR"/>
              <a:t>Kλικ για επεξεργασία του τίτλου</a:t>
            </a:r>
            <a:endParaRPr lang="en-US"/>
          </a:p>
        </p:txBody>
      </p:sp>
      <p:sp>
        <p:nvSpPr>
          <p:cNvPr id="3" name="Date Placeholder 3"/>
          <p:cNvSpPr>
            <a:spLocks noGrp="1"/>
          </p:cNvSpPr>
          <p:nvPr>
            <p:ph type="dt" sz="half" idx="10"/>
          </p:nvPr>
        </p:nvSpPr>
        <p:spPr/>
        <p:txBody>
          <a:bodyPr/>
          <a:lstStyle>
            <a:lvl1pPr>
              <a:defRPr/>
            </a:lvl1pPr>
          </a:lstStyle>
          <a:p>
            <a:pPr>
              <a:defRPr/>
            </a:pPr>
            <a:fld id="{1C5A2D8A-184B-49C8-9012-3396CA995CB6}" type="datetime1">
              <a:rPr lang="en-US"/>
              <a:pPr>
                <a:defRPr/>
              </a:pPr>
              <a:t>2/4/2020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F946839-28FE-44EF-B5F3-D86BF13671B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E32F8E2-0E59-490F-AB1E-553A07DBDDBA}" type="datetime1">
              <a:rPr lang="en-US"/>
              <a:pPr>
                <a:defRPr/>
              </a:pPr>
              <a:t>2/4/2020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2C67092-DF39-4EA5-B3C6-88012EDFF61E}"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400800" y="2133605"/>
            <a:ext cx="2438400" cy="992167"/>
          </a:xfrm>
          <a:ln>
            <a:noFill/>
          </a:ln>
        </p:spPr>
        <p:txBody>
          <a:bodyPr anchor="b"/>
          <a:lstStyle>
            <a:lvl1pPr algn="l">
              <a:defRPr sz="2000" b="1">
                <a:ln w="3175">
                  <a:solidFill>
                    <a:schemeClr val="accent1">
                      <a:lumMod val="50000"/>
                    </a:schemeClr>
                  </a:solidFill>
                </a:ln>
                <a:solidFill>
                  <a:schemeClr val="bg2">
                    <a:lumMod val="60000"/>
                    <a:lumOff val="40000"/>
                  </a:schemeClr>
                </a:solidFill>
              </a:defRPr>
            </a:lvl1pPr>
          </a:lstStyle>
          <a:p>
            <a:r>
              <a:rPr lang="el-GR"/>
              <a:t>Kλικ για επεξεργασία του τίτλου</a:t>
            </a:r>
            <a:endParaRPr lang="en-US"/>
          </a:p>
        </p:txBody>
      </p:sp>
      <p:sp>
        <p:nvSpPr>
          <p:cNvPr id="3" name="Content Placeholder 2"/>
          <p:cNvSpPr>
            <a:spLocks noGrp="1"/>
          </p:cNvSpPr>
          <p:nvPr>
            <p:ph idx="1"/>
          </p:nvPr>
        </p:nvSpPr>
        <p:spPr>
          <a:xfrm>
            <a:off x="381005" y="381004"/>
            <a:ext cx="399010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400800" y="3157541"/>
            <a:ext cx="2438400" cy="3319463"/>
          </a:xfrm>
        </p:spPr>
        <p:txBody>
          <a:bodyPr/>
          <a:lstStyle>
            <a:lvl1pPr marL="0" indent="0">
              <a:buNone/>
              <a:defRPr sz="1400">
                <a:solidFill>
                  <a:schemeClr val="bg1">
                    <a:lumMod val="1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pPr>
              <a:defRPr/>
            </a:pPr>
            <a:fld id="{8D0E5CEA-6790-42CD-84DF-E43F494E1A2F}" type="datetime1">
              <a:rPr lang="en-US"/>
              <a:pPr>
                <a:defRPr/>
              </a:pPr>
              <a:t>2/4/2020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55C2A5-64D3-49EC-B299-B262B74243FC}"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2400" y="5029201"/>
            <a:ext cx="5486400" cy="566739"/>
          </a:xfrm>
        </p:spPr>
        <p:txBody>
          <a:bodyPr anchor="b"/>
          <a:lstStyle>
            <a:lvl1pPr algn="l">
              <a:defRPr sz="2000" b="1">
                <a:ln w="3175">
                  <a:solidFill>
                    <a:schemeClr val="tx2">
                      <a:lumMod val="50000"/>
                    </a:schemeClr>
                  </a:solidFill>
                </a:ln>
                <a:solidFill>
                  <a:schemeClr val="accent6"/>
                </a:solidFill>
              </a:defRPr>
            </a:lvl1pPr>
          </a:lstStyle>
          <a:p>
            <a:r>
              <a:rPr lang="el-GR"/>
              <a:t>Kλικ για επεξεργασία του τίτλου</a:t>
            </a:r>
            <a:endParaRPr lang="en-US"/>
          </a:p>
        </p:txBody>
      </p:sp>
      <p:sp>
        <p:nvSpPr>
          <p:cNvPr id="3" name="Picture Placeholder 2"/>
          <p:cNvSpPr>
            <a:spLocks noGrp="1"/>
          </p:cNvSpPr>
          <p:nvPr>
            <p:ph type="pic" idx="1"/>
          </p:nvPr>
        </p:nvSpPr>
        <p:spPr>
          <a:xfrm>
            <a:off x="4038600" y="2057400"/>
            <a:ext cx="4876800" cy="3657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μια εικόνα</a:t>
            </a:r>
            <a:endParaRPr lang="en-US" noProof="0"/>
          </a:p>
        </p:txBody>
      </p:sp>
      <p:sp>
        <p:nvSpPr>
          <p:cNvPr id="4" name="Text Placeholder 3"/>
          <p:cNvSpPr>
            <a:spLocks noGrp="1"/>
          </p:cNvSpPr>
          <p:nvPr>
            <p:ph type="body" sz="half" idx="2"/>
          </p:nvPr>
        </p:nvSpPr>
        <p:spPr>
          <a:xfrm>
            <a:off x="152400" y="5595941"/>
            <a:ext cx="5486400" cy="804863"/>
          </a:xfrm>
        </p:spPr>
        <p:txBody>
          <a:bodyPr/>
          <a:lstStyle>
            <a:lvl1pPr marL="0" indent="0">
              <a:buNone/>
              <a:defRPr sz="1400">
                <a:solidFill>
                  <a:schemeClr val="bg1">
                    <a:lumMod val="1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pPr>
              <a:defRPr/>
            </a:pPr>
            <a:fld id="{B1AAD37A-DBEF-4EB2-B476-8E724B46C21A}" type="datetime1">
              <a:rPr lang="en-US"/>
              <a:pPr>
                <a:defRPr/>
              </a:pPr>
              <a:t>2/4/2020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5A9FD73-8A70-47BF-896C-F3309BD202FA}"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3352800" y="50292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2" name="Text Placeholder 8"/>
          <p:cNvSpPr>
            <a:spLocks noGrp="1"/>
          </p:cNvSpPr>
          <p:nvPr>
            <p:ph type="body" sz="quarter" idx="16"/>
          </p:nvPr>
        </p:nvSpPr>
        <p:spPr>
          <a:xfrm>
            <a:off x="3352800" y="32004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4" name="Text Placeholder 8"/>
          <p:cNvSpPr>
            <a:spLocks noGrp="1"/>
          </p:cNvSpPr>
          <p:nvPr>
            <p:ph type="body" sz="quarter" idx="17"/>
          </p:nvPr>
        </p:nvSpPr>
        <p:spPr>
          <a:xfrm>
            <a:off x="3352800" y="41148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5" name="Text Placeholder 8"/>
          <p:cNvSpPr>
            <a:spLocks noGrp="1"/>
          </p:cNvSpPr>
          <p:nvPr>
            <p:ph type="body" sz="quarter" idx="18"/>
          </p:nvPr>
        </p:nvSpPr>
        <p:spPr>
          <a:xfrm>
            <a:off x="3352800" y="5943600"/>
            <a:ext cx="5486400" cy="838200"/>
          </a:xfrm>
        </p:spPr>
        <p:txBody>
          <a:bodyPr>
            <a:normAutofit/>
          </a:bodyPr>
          <a:lstStyle>
            <a:lvl1pPr marL="57150" indent="0">
              <a:buFontTx/>
              <a:buNone/>
              <a:defRPr sz="1800" baseline="0">
                <a:solidFill>
                  <a:schemeClr val="tx1">
                    <a:lumMod val="95000"/>
                    <a:lumOff val="5000"/>
                  </a:schemeClr>
                </a:solidFill>
              </a:defRPr>
            </a:lvl1pPr>
          </a:lstStyle>
          <a:p>
            <a:pPr lvl="0"/>
            <a:r>
              <a:rPr lang="el-GR"/>
              <a:t>Kλικ για επεξεργασία των στυλ του υποδείγματος</a:t>
            </a:r>
          </a:p>
        </p:txBody>
      </p:sp>
      <p:sp>
        <p:nvSpPr>
          <p:cNvPr id="13" name="Text Placeholder 10"/>
          <p:cNvSpPr>
            <a:spLocks noGrp="1"/>
          </p:cNvSpPr>
          <p:nvPr>
            <p:ph type="body" sz="quarter" idx="13"/>
          </p:nvPr>
        </p:nvSpPr>
        <p:spPr>
          <a:xfrm>
            <a:off x="1066800" y="2514600"/>
            <a:ext cx="5486400" cy="457200"/>
          </a:xfrm>
        </p:spPr>
        <p:txBody>
          <a:bodyPr>
            <a:normAutofit/>
          </a:bodyPr>
          <a:lstStyle>
            <a:lvl1pPr algn="l">
              <a:buFontTx/>
              <a:buNone/>
              <a:defRPr sz="2400" b="1">
                <a:ln>
                  <a:noFill/>
                </a:ln>
                <a:solidFill>
                  <a:schemeClr val="tx1">
                    <a:lumMod val="95000"/>
                    <a:lumOff val="5000"/>
                  </a:schemeClr>
                </a:solidFill>
              </a:defRPr>
            </a:lvl1pPr>
          </a:lstStyle>
          <a:p>
            <a:pPr lvl="0"/>
            <a:r>
              <a:rPr lang="el-GR"/>
              <a:t>Kλικ για επεξεργασία των στυλ του υποδείγματος</a:t>
            </a:r>
          </a:p>
        </p:txBody>
      </p:sp>
      <p:sp>
        <p:nvSpPr>
          <p:cNvPr id="11" name="Title 1"/>
          <p:cNvSpPr>
            <a:spLocks noGrp="1"/>
          </p:cNvSpPr>
          <p:nvPr>
            <p:ph type="title"/>
          </p:nvPr>
        </p:nvSpPr>
        <p:spPr>
          <a:xfrm>
            <a:off x="152400" y="1722437"/>
            <a:ext cx="6477000" cy="944563"/>
          </a:xfrm>
        </p:spPr>
        <p:txBody>
          <a:bodyPr/>
          <a:lstStyle>
            <a:lvl1pPr>
              <a:defRPr lang="en-US"/>
            </a:lvl1pPr>
          </a:lstStyle>
          <a:p>
            <a:pPr lvl="0"/>
            <a:r>
              <a:rPr lang="el-GR"/>
              <a:t>Kλικ για επεξεργασία του τίτλου</a:t>
            </a:r>
            <a:endParaRPr lang="en-US"/>
          </a:p>
        </p:txBody>
      </p:sp>
      <p:sp>
        <p:nvSpPr>
          <p:cNvPr id="8" name="Footer Placeholder 2"/>
          <p:cNvSpPr>
            <a:spLocks noGrp="1"/>
          </p:cNvSpPr>
          <p:nvPr>
            <p:ph type="ftr" sz="quarter" idx="19"/>
          </p:nvPr>
        </p:nvSpPr>
        <p:spPr/>
        <p:txBody>
          <a:bodyPr/>
          <a:lstStyle>
            <a:lvl1pPr>
              <a:defRPr dirty="0"/>
            </a:lvl1pPr>
          </a:lstStyle>
          <a:p>
            <a:pPr>
              <a:defRPr/>
            </a:pPr>
            <a:endParaRPr lang="en-US"/>
          </a:p>
        </p:txBody>
      </p:sp>
      <p:sp>
        <p:nvSpPr>
          <p:cNvPr id="10" name="Slide Number Placeholder 3"/>
          <p:cNvSpPr>
            <a:spLocks noGrp="1"/>
          </p:cNvSpPr>
          <p:nvPr>
            <p:ph type="sldNum" sz="quarter" idx="20"/>
          </p:nvPr>
        </p:nvSpPr>
        <p:spPr/>
        <p:txBody>
          <a:bodyPr/>
          <a:lstStyle>
            <a:lvl1pPr>
              <a:defRPr/>
            </a:lvl1pPr>
          </a:lstStyle>
          <a:p>
            <a:pPr>
              <a:defRPr/>
            </a:pPr>
            <a:fld id="{FCEE06B1-2E1A-4379-9073-6A83BDABBF61}"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228600" y="1600200"/>
            <a:ext cx="3124200" cy="1676400"/>
          </a:xfrm>
        </p:spPr>
        <p:txBody>
          <a:bodyPr lIns="274320" tIns="0" rIns="182880" anchor="ctr">
            <a:normAutofit/>
          </a:bodyPr>
          <a:lstStyle>
            <a:lvl1pPr>
              <a:lnSpc>
                <a:spcPts val="2000"/>
              </a:lnSpc>
              <a:defRPr sz="1800">
                <a:solidFill>
                  <a:schemeClr val="tx1">
                    <a:lumMod val="95000"/>
                    <a:lumOff val="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0" name="Content Placeholder 3"/>
          <p:cNvSpPr>
            <a:spLocks noGrp="1"/>
          </p:cNvSpPr>
          <p:nvPr>
            <p:ph sz="half" idx="2"/>
          </p:nvPr>
        </p:nvSpPr>
        <p:spPr>
          <a:xfrm>
            <a:off x="3581400" y="1676400"/>
            <a:ext cx="2590800" cy="1752600"/>
          </a:xfrm>
        </p:spPr>
        <p:txBody>
          <a:bodyPr lIns="274320" tIns="0" rIns="182880" anchor="ctr">
            <a:normAutofit/>
          </a:bodyPr>
          <a:lstStyle>
            <a:lvl1pPr>
              <a:lnSpc>
                <a:spcPts val="2000"/>
              </a:lnSpc>
              <a:defRPr sz="1800">
                <a:solidFill>
                  <a:schemeClr val="tx1">
                    <a:lumMod val="95000"/>
                    <a:lumOff val="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1" name="Content Placeholder 3"/>
          <p:cNvSpPr>
            <a:spLocks noGrp="1"/>
          </p:cNvSpPr>
          <p:nvPr>
            <p:ph sz="half" idx="14"/>
          </p:nvPr>
        </p:nvSpPr>
        <p:spPr>
          <a:xfrm>
            <a:off x="6400800" y="1600200"/>
            <a:ext cx="2590800" cy="1676400"/>
          </a:xfrm>
        </p:spPr>
        <p:txBody>
          <a:bodyPr lIns="274320" tIns="0" rIns="182880" anchor="ctr">
            <a:normAutofit/>
          </a:bodyPr>
          <a:lstStyle>
            <a:lvl1pPr marL="0" marR="0" indent="0" algn="l" defTabSz="914400" rtl="0" eaLnBrk="1" fontAlgn="auto" latinLnBrk="0" hangingPunct="1">
              <a:lnSpc>
                <a:spcPts val="2000"/>
              </a:lnSpc>
              <a:spcBef>
                <a:spcPct val="20000"/>
              </a:spcBef>
              <a:spcAft>
                <a:spcPts val="0"/>
              </a:spcAft>
              <a:buClrTx/>
              <a:buSzTx/>
              <a:buFontTx/>
              <a:buNone/>
              <a:tabLst/>
              <a:defRPr lang="en-US" sz="1800" kern="1200" dirty="0" smtClean="0">
                <a:solidFill>
                  <a:schemeClr val="tx1">
                    <a:lumMod val="95000"/>
                    <a:lumOff val="5000"/>
                  </a:schemeClr>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5" name="Content Placeholder 2"/>
          <p:cNvSpPr>
            <a:spLocks noGrp="1"/>
          </p:cNvSpPr>
          <p:nvPr>
            <p:ph sz="half" idx="15"/>
          </p:nvPr>
        </p:nvSpPr>
        <p:spPr>
          <a:xfrm>
            <a:off x="2819400" y="762004"/>
            <a:ext cx="1981200" cy="1676401"/>
          </a:xfrm>
        </p:spPr>
        <p:txBody>
          <a:bodyPr>
            <a:noAutofit/>
          </a:bodyPr>
          <a:lstStyle>
            <a:lvl1pPr algn="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6" name="Content Placeholder 3"/>
          <p:cNvSpPr>
            <a:spLocks noGrp="1"/>
          </p:cNvSpPr>
          <p:nvPr>
            <p:ph sz="half" idx="16"/>
          </p:nvPr>
        </p:nvSpPr>
        <p:spPr>
          <a:xfrm>
            <a:off x="2819400" y="2514604"/>
            <a:ext cx="1981200" cy="1676401"/>
          </a:xfrm>
        </p:spPr>
        <p:txBody>
          <a:bodyPr>
            <a:normAutofit/>
          </a:bodyPr>
          <a:lstStyle>
            <a:lvl1pPr algn="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4" name="Content Placeholder 3"/>
          <p:cNvSpPr>
            <a:spLocks noGrp="1"/>
          </p:cNvSpPr>
          <p:nvPr>
            <p:ph sz="half" idx="17"/>
          </p:nvPr>
        </p:nvSpPr>
        <p:spPr>
          <a:xfrm>
            <a:off x="2819400" y="4267200"/>
            <a:ext cx="1981200" cy="1600200"/>
          </a:xfrm>
        </p:spPr>
        <p:txBody>
          <a:bodyPr>
            <a:normAutofit/>
          </a:bodyPr>
          <a:lstStyle>
            <a:lvl1pPr algn="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2" name="Title 1"/>
          <p:cNvSpPr>
            <a:spLocks noGrp="1"/>
          </p:cNvSpPr>
          <p:nvPr>
            <p:ph type="title"/>
          </p:nvPr>
        </p:nvSpPr>
        <p:spPr>
          <a:xfrm>
            <a:off x="1828800" y="-152400"/>
            <a:ext cx="6477000" cy="944563"/>
          </a:xfrm>
        </p:spPr>
        <p:txBody>
          <a:bodyPr/>
          <a:lstStyle>
            <a:lvl1pPr>
              <a:defRPr lang="en-US"/>
            </a:lvl1pPr>
          </a:lstStyle>
          <a:p>
            <a:pPr lvl="0"/>
            <a:r>
              <a:rPr lang="el-GR"/>
              <a:t>Kλικ για επεξεργασία του τίτλου</a:t>
            </a:r>
            <a:endParaRPr lang="en-US"/>
          </a:p>
        </p:txBody>
      </p:sp>
      <p:sp>
        <p:nvSpPr>
          <p:cNvPr id="13" name="Footer Placeholder 2"/>
          <p:cNvSpPr>
            <a:spLocks noGrp="1"/>
          </p:cNvSpPr>
          <p:nvPr>
            <p:ph type="ftr" sz="quarter" idx="18"/>
          </p:nvPr>
        </p:nvSpPr>
        <p:spPr/>
        <p:txBody>
          <a:bodyPr/>
          <a:lstStyle>
            <a:lvl1pPr>
              <a:defRPr dirty="0"/>
            </a:lvl1pPr>
          </a:lstStyle>
          <a:p>
            <a:pPr>
              <a:defRPr/>
            </a:pPr>
            <a:endParaRPr lang="en-US"/>
          </a:p>
        </p:txBody>
      </p:sp>
      <p:sp>
        <p:nvSpPr>
          <p:cNvPr id="17" name="Slide Number Placeholder 3"/>
          <p:cNvSpPr>
            <a:spLocks noGrp="1"/>
          </p:cNvSpPr>
          <p:nvPr>
            <p:ph type="sldNum" sz="quarter" idx="19"/>
          </p:nvPr>
        </p:nvSpPr>
        <p:spPr/>
        <p:txBody>
          <a:bodyPr/>
          <a:lstStyle>
            <a:lvl1pPr>
              <a:defRPr/>
            </a:lvl1pPr>
          </a:lstStyle>
          <a:p>
            <a:pPr>
              <a:defRPr/>
            </a:pPr>
            <a:fld id="{4DDAF22C-B5B6-4918-BBCB-FDFA6D37BB96}"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6" name="Content Placeholder 3"/>
          <p:cNvSpPr>
            <a:spLocks noGrp="1"/>
          </p:cNvSpPr>
          <p:nvPr>
            <p:ph sz="half" idx="2"/>
          </p:nvPr>
        </p:nvSpPr>
        <p:spPr>
          <a:xfrm>
            <a:off x="1905000" y="2738437"/>
            <a:ext cx="2667000" cy="2366963"/>
          </a:xfrm>
        </p:spPr>
        <p:txBody>
          <a:bodyPr>
            <a:normAutofit/>
          </a:bodyPr>
          <a:lstStyle>
            <a:lvl1pPr marL="0" indent="0" algn="l">
              <a:buFontTx/>
              <a:buNone/>
              <a:defRPr lang="en-US" sz="2000" kern="1200" dirty="0">
                <a:ln w="3175">
                  <a:noFill/>
                </a:ln>
                <a:solidFill>
                  <a:schemeClr val="tx1">
                    <a:lumMod val="95000"/>
                    <a:lumOff val="5000"/>
                  </a:schemeClr>
                </a:solidFill>
                <a:latin typeface="+mn-lt"/>
                <a:ea typeface="+mn-ea"/>
                <a:cs typeface="+mn-cs"/>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9" name="Content Placeholder 2"/>
          <p:cNvSpPr>
            <a:spLocks noGrp="1"/>
          </p:cNvSpPr>
          <p:nvPr>
            <p:ph sz="half" idx="14"/>
          </p:nvPr>
        </p:nvSpPr>
        <p:spPr>
          <a:xfrm>
            <a:off x="5638800" y="1447801"/>
            <a:ext cx="3124200" cy="2352675"/>
          </a:xfrm>
        </p:spPr>
        <p:txBody>
          <a:bodyPr>
            <a:normAutofit/>
          </a:bodyPr>
          <a:lstStyle>
            <a:lvl1pPr>
              <a:defRPr lang="en-US" sz="2000" kern="1200" dirty="0">
                <a:solidFill>
                  <a:schemeClr val="bg1">
                    <a:lumMod val="10000"/>
                  </a:schemeClr>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3" name="Content Placeholder 3"/>
          <p:cNvSpPr>
            <a:spLocks noGrp="1"/>
          </p:cNvSpPr>
          <p:nvPr>
            <p:ph sz="half" idx="15"/>
          </p:nvPr>
        </p:nvSpPr>
        <p:spPr>
          <a:xfrm>
            <a:off x="4876800" y="2743200"/>
            <a:ext cx="2667000" cy="2362200"/>
          </a:xfrm>
        </p:spPr>
        <p:txBody>
          <a:bodyPr>
            <a:normAutofit/>
          </a:bodyPr>
          <a:lstStyle>
            <a:lvl1pPr marL="0" indent="0" algn="l">
              <a:buFontTx/>
              <a:buNone/>
              <a:defRPr lang="en-US" sz="2000" kern="1200" dirty="0">
                <a:ln w="3175">
                  <a:noFill/>
                </a:ln>
                <a:solidFill>
                  <a:schemeClr val="tx1">
                    <a:lumMod val="95000"/>
                    <a:lumOff val="5000"/>
                  </a:schemeClr>
                </a:solidFill>
                <a:latin typeface="+mn-lt"/>
                <a:ea typeface="+mn-ea"/>
                <a:cs typeface="+mn-cs"/>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4" name="Content Placeholder 2"/>
          <p:cNvSpPr>
            <a:spLocks noGrp="1"/>
          </p:cNvSpPr>
          <p:nvPr>
            <p:ph sz="half" idx="16"/>
          </p:nvPr>
        </p:nvSpPr>
        <p:spPr>
          <a:xfrm>
            <a:off x="2286000" y="1457325"/>
            <a:ext cx="3124200" cy="2352675"/>
          </a:xfrm>
        </p:spPr>
        <p:txBody>
          <a:bodyPr>
            <a:normAutofit/>
          </a:bodyPr>
          <a:lstStyle>
            <a:lvl1pPr>
              <a:defRPr sz="2000">
                <a:solidFill>
                  <a:schemeClr val="bg1">
                    <a:lumMod val="1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p:txBody>
      </p:sp>
      <p:sp>
        <p:nvSpPr>
          <p:cNvPr id="11" name="Title 1"/>
          <p:cNvSpPr>
            <a:spLocks noGrp="1"/>
          </p:cNvSpPr>
          <p:nvPr>
            <p:ph type="title"/>
          </p:nvPr>
        </p:nvSpPr>
        <p:spPr>
          <a:xfrm>
            <a:off x="381000" y="-182563"/>
            <a:ext cx="6477000" cy="944563"/>
          </a:xfrm>
        </p:spPr>
        <p:txBody>
          <a:bodyPr/>
          <a:lstStyle>
            <a:lvl1pPr>
              <a:defRPr lang="en-US"/>
            </a:lvl1pPr>
          </a:lstStyle>
          <a:p>
            <a:pPr lvl="0"/>
            <a:r>
              <a:rPr lang="el-GR"/>
              <a:t>Kλικ για επεξεργασία του τίτλου</a:t>
            </a:r>
            <a:endParaRPr lang="en-US"/>
          </a:p>
        </p:txBody>
      </p:sp>
      <p:sp>
        <p:nvSpPr>
          <p:cNvPr id="7" name="Footer Placeholder 2"/>
          <p:cNvSpPr>
            <a:spLocks noGrp="1"/>
          </p:cNvSpPr>
          <p:nvPr>
            <p:ph type="ftr" sz="quarter" idx="17"/>
          </p:nvPr>
        </p:nvSpPr>
        <p:spPr/>
        <p:txBody>
          <a:bodyPr/>
          <a:lstStyle>
            <a:lvl1pPr>
              <a:defRPr dirty="0">
                <a:solidFill>
                  <a:schemeClr val="tx1">
                    <a:lumMod val="95000"/>
                    <a:lumOff val="5000"/>
                  </a:schemeClr>
                </a:solidFill>
              </a:defRPr>
            </a:lvl1pPr>
          </a:lstStyle>
          <a:p>
            <a:pPr>
              <a:defRPr/>
            </a:pPr>
            <a:endParaRPr lang="en-US"/>
          </a:p>
        </p:txBody>
      </p:sp>
      <p:sp>
        <p:nvSpPr>
          <p:cNvPr id="8" name="Slide Number Placeholder 3"/>
          <p:cNvSpPr>
            <a:spLocks noGrp="1"/>
          </p:cNvSpPr>
          <p:nvPr>
            <p:ph type="sldNum" sz="quarter" idx="18"/>
          </p:nvPr>
        </p:nvSpPr>
        <p:spPr/>
        <p:txBody>
          <a:bodyPr/>
          <a:lstStyle>
            <a:lvl1pPr>
              <a:defRPr smtClean="0">
                <a:solidFill>
                  <a:schemeClr val="tx1">
                    <a:lumMod val="95000"/>
                    <a:lumOff val="5000"/>
                  </a:schemeClr>
                </a:solidFill>
              </a:defRPr>
            </a:lvl1pPr>
          </a:lstStyle>
          <a:p>
            <a:pPr>
              <a:defRPr/>
            </a:pPr>
            <a:fld id="{AF575CDE-03EA-425C-A8D6-9BFE1C93F51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estions contac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819400" y="1447800"/>
            <a:ext cx="3048000" cy="3505200"/>
          </a:xfrm>
        </p:spPr>
        <p:txBody>
          <a:bodyPr/>
          <a:lstStyle>
            <a:lvl1pPr marL="0" indent="0" algn="ctr">
              <a:lnSpc>
                <a:spcPts val="1600"/>
              </a:lnSpc>
              <a:buNone/>
              <a:defRPr sz="1400">
                <a:solidFill>
                  <a:schemeClr val="bg1">
                    <a:lumMod val="1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6" name="Title 1"/>
          <p:cNvSpPr>
            <a:spLocks noGrp="1"/>
          </p:cNvSpPr>
          <p:nvPr>
            <p:ph type="title"/>
          </p:nvPr>
        </p:nvSpPr>
        <p:spPr>
          <a:xfrm>
            <a:off x="2133600" y="381001"/>
            <a:ext cx="6477000" cy="944563"/>
          </a:xfrm>
        </p:spPr>
        <p:txBody>
          <a:bodyPr/>
          <a:lstStyle>
            <a:lvl1pPr>
              <a:defRPr lang="en-US"/>
            </a:lvl1pPr>
          </a:lstStyle>
          <a:p>
            <a:pPr lvl="0"/>
            <a:r>
              <a:rPr lang="el-GR"/>
              <a:t>Kλικ για επεξεργασία του τίτλου</a:t>
            </a:r>
            <a:endParaRPr lang="en-US"/>
          </a:p>
        </p:txBody>
      </p:sp>
      <p:sp>
        <p:nvSpPr>
          <p:cNvPr id="5" name="Slide Number Placeholder 11"/>
          <p:cNvSpPr>
            <a:spLocks noGrp="1"/>
          </p:cNvSpPr>
          <p:nvPr>
            <p:ph type="sldNum" sz="quarter" idx="10"/>
          </p:nvPr>
        </p:nvSpPr>
        <p:spPr/>
        <p:txBody>
          <a:bodyPr/>
          <a:lstStyle>
            <a:lvl1pPr>
              <a:defRPr/>
            </a:lvl1pPr>
          </a:lstStyle>
          <a:p>
            <a:pPr>
              <a:defRPr/>
            </a:pPr>
            <a:fld id="{CF09AE32-8E59-4AE9-9CFB-FCCDB0952F7B}" type="slidenum">
              <a:rPr lang="en-US"/>
              <a:pPr>
                <a:defRPr/>
              </a:pPr>
              <a:t>‹#›</a:t>
            </a:fld>
            <a:endParaRPr lang="en-US" dirty="0"/>
          </a:p>
        </p:txBody>
      </p:sp>
      <p:sp>
        <p:nvSpPr>
          <p:cNvPr id="7" name="Footer Placeholder 12"/>
          <p:cNvSpPr>
            <a:spLocks noGrp="1"/>
          </p:cNvSpPr>
          <p:nvPr>
            <p:ph type="ftr" sz="quarter" idx="11"/>
          </p:nvPr>
        </p:nvSpPr>
        <p:spPr/>
        <p:txBody>
          <a:bodyPr/>
          <a:lstStyle>
            <a:lvl1pPr>
              <a:defRPr dirty="0"/>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obj" preserve="1">
  <p:cSld name="1_Title and Content">
    <p:spTree>
      <p:nvGrpSpPr>
        <p:cNvPr id="1" name=""/>
        <p:cNvGrpSpPr/>
        <p:nvPr/>
      </p:nvGrpSpPr>
      <p:grpSpPr>
        <a:xfrm>
          <a:off x="0" y="0"/>
          <a:ext cx="0" cy="0"/>
          <a:chOff x="0" y="0"/>
          <a:chExt cx="0" cy="0"/>
        </a:xfrm>
      </p:grpSpPr>
      <p:sp>
        <p:nvSpPr>
          <p:cNvPr id="4"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7"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0"/>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304800" y="2362200"/>
            <a:ext cx="5791200" cy="944563"/>
          </a:xfrm>
        </p:spPr>
        <p:txBody>
          <a:bodyPr/>
          <a:lstStyle>
            <a:lvl1pPr>
              <a:defRPr lang="en-US" dirty="0"/>
            </a:lvl1pPr>
          </a:lstStyle>
          <a:p>
            <a:pPr lvl="0"/>
            <a:r>
              <a:rPr lang="el-GR"/>
              <a:t>Kλικ για επεξεργασία του τίτλου</a:t>
            </a:r>
            <a:endParaRPr lang="en-US" dirty="0"/>
          </a:p>
        </p:txBody>
      </p:sp>
      <p:sp>
        <p:nvSpPr>
          <p:cNvPr id="3" name="Content Placeholder 2"/>
          <p:cNvSpPr>
            <a:spLocks noGrp="1"/>
          </p:cNvSpPr>
          <p:nvPr>
            <p:ph idx="1"/>
          </p:nvPr>
        </p:nvSpPr>
        <p:spPr>
          <a:xfrm>
            <a:off x="304800" y="3306763"/>
            <a:ext cx="8534400" cy="4389437"/>
          </a:xfrm>
        </p:spPr>
        <p:txBody>
          <a:bodyPr/>
          <a:lstStyle>
            <a:lvl1pPr>
              <a:defRPr>
                <a:solidFill>
                  <a:schemeClr val="tx1">
                    <a:lumMod val="95000"/>
                    <a:lumOff val="5000"/>
                  </a:schemeClr>
                </a:solidFill>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9"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10" name="Footer Placeholder 4"/>
          <p:cNvSpPr>
            <a:spLocks noGrp="1"/>
          </p:cNvSpPr>
          <p:nvPr>
            <p:ph type="ftr" sz="quarter" idx="11"/>
          </p:nvPr>
        </p:nvSpPr>
        <p:spPr/>
        <p:txBody>
          <a:bodyPr/>
          <a:lstStyle>
            <a:lvl1pPr>
              <a:defRPr/>
            </a:lvl1pPr>
          </a:lstStyle>
          <a:p>
            <a:endParaRPr lang="el-GR"/>
          </a:p>
        </p:txBody>
      </p:sp>
      <p:sp>
        <p:nvSpPr>
          <p:cNvPr id="11"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Κεφαλίδα ενότητας">
    <p:spTree>
      <p:nvGrpSpPr>
        <p:cNvPr id="1" name=""/>
        <p:cNvGrpSpPr/>
        <p:nvPr/>
      </p:nvGrpSpPr>
      <p:grpSpPr>
        <a:xfrm>
          <a:off x="0" y="0"/>
          <a:ext cx="0" cy="0"/>
          <a:chOff x="0" y="0"/>
          <a:chExt cx="0" cy="0"/>
        </a:xfrm>
      </p:grpSpPr>
      <p:sp>
        <p:nvSpPr>
          <p:cNvPr id="4"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Shape">
            <a:hlinkClick r:id="" action="ppaction://media"/>
          </p:cNvPr>
          <p:cNvPicPr>
            <a:picLocks noRot="1" noChangeAspect="1"/>
          </p:cNvPicPr>
          <p:nvPr>
            <a:videoFile r:link="rId1"/>
          </p:nvPr>
        </p:nvPicPr>
        <p:blipFill>
          <a:blip r:embed="rId3"/>
          <a:srcRect/>
          <a:stretch>
            <a:fillRect/>
          </a:stretch>
        </p:blipFill>
        <p:spPr bwMode="auto">
          <a:xfrm>
            <a:off x="0" y="0"/>
            <a:ext cx="9144000" cy="1890184"/>
          </a:xfrm>
          <a:prstGeom prst="rect">
            <a:avLst/>
          </a:prstGeom>
          <a:noFill/>
          <a:ln w="9525">
            <a:noFill/>
            <a:miter lim="800000"/>
            <a:headEnd/>
            <a:tailEnd/>
          </a:ln>
        </p:spPr>
      </p:pic>
      <p:sp>
        <p:nvSpPr>
          <p:cNvPr id="7"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478089" y="2752725"/>
            <a:ext cx="6284913" cy="1362075"/>
          </a:xfrm>
        </p:spPr>
        <p:txBody>
          <a:bodyPr/>
          <a:lstStyle>
            <a:lvl1pPr>
              <a:defRPr lang="en-US" dirty="0"/>
            </a:lvl1pPr>
          </a:lstStyle>
          <a:p>
            <a:pPr lvl="0"/>
            <a:r>
              <a:rPr lang="el-GR"/>
              <a:t>Kλικ για επεξεργασία του τίτλου</a:t>
            </a:r>
            <a:endParaRPr lang="en-US" dirty="0"/>
          </a:p>
        </p:txBody>
      </p:sp>
      <p:sp>
        <p:nvSpPr>
          <p:cNvPr id="3" name="Text Placeholder 2"/>
          <p:cNvSpPr>
            <a:spLocks noGrp="1"/>
          </p:cNvSpPr>
          <p:nvPr>
            <p:ph type="body" idx="1"/>
          </p:nvPr>
        </p:nvSpPr>
        <p:spPr>
          <a:xfrm>
            <a:off x="2478089" y="1252539"/>
            <a:ext cx="6284913" cy="1500187"/>
          </a:xfrm>
        </p:spPr>
        <p:txBody>
          <a:bodyPr anchor="b"/>
          <a:lstStyle>
            <a:lvl1pPr marL="0" indent="0" algn="r">
              <a:buNone/>
              <a:defRPr sz="20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8"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9" name="Footer Placeholder 4"/>
          <p:cNvSpPr>
            <a:spLocks noGrp="1"/>
          </p:cNvSpPr>
          <p:nvPr>
            <p:ph type="ftr" sz="quarter" idx="11"/>
          </p:nvPr>
        </p:nvSpPr>
        <p:spPr>
          <a:xfrm>
            <a:off x="3124200" y="6400800"/>
            <a:ext cx="2895600" cy="366184"/>
          </a:xfrm>
        </p:spPr>
        <p:txBody>
          <a:bodyPr/>
          <a:lstStyle>
            <a:lvl1pPr>
              <a:defRPr dirty="0"/>
            </a:lvl1pPr>
          </a:lstStyle>
          <a:p>
            <a:endParaRPr lang="el-GR"/>
          </a:p>
        </p:txBody>
      </p:sp>
      <p:sp>
        <p:nvSpPr>
          <p:cNvPr id="10" name="Slide Number Placeholder 5"/>
          <p:cNvSpPr>
            <a:spLocks noGrp="1"/>
          </p:cNvSpPr>
          <p:nvPr>
            <p:ph type="sldNum" sz="quarter" idx="12"/>
          </p:nvPr>
        </p:nvSpPr>
        <p:spPr>
          <a:xfrm>
            <a:off x="6553200" y="6400800"/>
            <a:ext cx="2133600" cy="366184"/>
          </a:xfrm>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76200" y="2179637"/>
            <a:ext cx="6477000" cy="944563"/>
          </a:xfrm>
        </p:spPr>
        <p:txBody>
          <a:bodyPr/>
          <a:lstStyle>
            <a:lvl1pPr>
              <a:defRPr lang="en-US" dirty="0"/>
            </a:lvl1pPr>
          </a:lstStyle>
          <a:p>
            <a:pPr lvl="0"/>
            <a:r>
              <a:rPr lang="el-GR"/>
              <a:t>Kλικ για επεξεργασία του τίτλου</a:t>
            </a:r>
            <a:endParaRPr lang="en-US" dirty="0"/>
          </a:p>
        </p:txBody>
      </p:sp>
      <p:sp>
        <p:nvSpPr>
          <p:cNvPr id="3" name="Content Placeholder 2"/>
          <p:cNvSpPr>
            <a:spLocks noGrp="1"/>
          </p:cNvSpPr>
          <p:nvPr>
            <p:ph sz="half" idx="1"/>
          </p:nvPr>
        </p:nvSpPr>
        <p:spPr>
          <a:xfrm>
            <a:off x="2743200" y="3170237"/>
            <a:ext cx="3048000" cy="3382963"/>
          </a:xfrm>
          <a:noFill/>
        </p:spPr>
        <p:txBody>
          <a:bodyPr/>
          <a:lstStyle>
            <a:lvl1pPr>
              <a:defRPr sz="2800">
                <a:solidFill>
                  <a:schemeClr val="bg1">
                    <a:lumMod val="10000"/>
                  </a:schemeClr>
                </a:solidFill>
              </a:defRPr>
            </a:lvl1pPr>
            <a:lvl2pPr>
              <a:defRPr sz="2400">
                <a:solidFill>
                  <a:schemeClr val="bg1">
                    <a:lumMod val="10000"/>
                  </a:schemeClr>
                </a:solidFill>
              </a:defRPr>
            </a:lvl2pPr>
            <a:lvl3pPr>
              <a:defRPr sz="2000">
                <a:solidFill>
                  <a:schemeClr val="bg1">
                    <a:lumMod val="10000"/>
                  </a:schemeClr>
                </a:solidFill>
              </a:defRPr>
            </a:lvl3pPr>
            <a:lvl4pPr>
              <a:defRPr sz="1800">
                <a:solidFill>
                  <a:schemeClr val="bg1">
                    <a:lumMod val="10000"/>
                  </a:schemeClr>
                </a:solidFill>
              </a:defRPr>
            </a:lvl4pPr>
            <a:lvl5pPr>
              <a:defRPr sz="1800">
                <a:solidFill>
                  <a:schemeClr val="bg1">
                    <a:lumMod val="10000"/>
                  </a:schemeClr>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Content Placeholder 3"/>
          <p:cNvSpPr>
            <a:spLocks noGrp="1"/>
          </p:cNvSpPr>
          <p:nvPr>
            <p:ph sz="half" idx="2"/>
          </p:nvPr>
        </p:nvSpPr>
        <p:spPr>
          <a:xfrm>
            <a:off x="6096000" y="3170237"/>
            <a:ext cx="3048000" cy="3382963"/>
          </a:xfrm>
          <a:noFill/>
        </p:spPr>
        <p:txBody>
          <a:bodyPr/>
          <a:lstStyle>
            <a:lvl1pPr>
              <a:defRPr sz="2800">
                <a:solidFill>
                  <a:schemeClr val="bg1">
                    <a:lumMod val="10000"/>
                  </a:schemeClr>
                </a:solidFill>
              </a:defRPr>
            </a:lvl1pPr>
            <a:lvl2pPr>
              <a:defRPr sz="2400">
                <a:solidFill>
                  <a:schemeClr val="bg1">
                    <a:lumMod val="10000"/>
                  </a:schemeClr>
                </a:solidFill>
              </a:defRPr>
            </a:lvl2pPr>
            <a:lvl3pPr>
              <a:defRPr sz="2000">
                <a:solidFill>
                  <a:schemeClr val="bg1">
                    <a:lumMod val="10000"/>
                  </a:schemeClr>
                </a:solidFill>
              </a:defRPr>
            </a:lvl3pPr>
            <a:lvl4pPr>
              <a:defRPr sz="1800">
                <a:solidFill>
                  <a:schemeClr val="bg1">
                    <a:lumMod val="10000"/>
                  </a:schemeClr>
                </a:solidFill>
              </a:defRPr>
            </a:lvl4pPr>
            <a:lvl5pPr>
              <a:defRPr sz="1800">
                <a:solidFill>
                  <a:schemeClr val="bg1">
                    <a:lumMod val="10000"/>
                  </a:schemeClr>
                </a:solidFill>
              </a:defRPr>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6" name="Footer Placeholder 4"/>
          <p:cNvSpPr>
            <a:spLocks noGrp="1"/>
          </p:cNvSpPr>
          <p:nvPr>
            <p:ph type="ftr" sz="quarter" idx="11"/>
          </p:nvPr>
        </p:nvSpPr>
        <p:spPr/>
        <p:txBody>
          <a:bodyPr/>
          <a:lstStyle>
            <a:lvl1pPr>
              <a:defRPr/>
            </a:lvl1pPr>
          </a:lstStyle>
          <a:p>
            <a:endParaRPr lang="el-GR"/>
          </a:p>
        </p:txBody>
      </p:sp>
      <p:sp>
        <p:nvSpPr>
          <p:cNvPr id="7"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057400" y="2743200"/>
            <a:ext cx="3200400" cy="639763"/>
          </a:xfrm>
        </p:spPr>
        <p:txBody>
          <a:bodyPr anchor="b"/>
          <a:lstStyle>
            <a:lvl1pPr marL="0" indent="0">
              <a:buNone/>
              <a:defRPr sz="2400" b="1">
                <a:ln w="3175">
                  <a:noFill/>
                </a:ln>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2" name="Title 1"/>
          <p:cNvSpPr>
            <a:spLocks noGrp="1"/>
          </p:cNvSpPr>
          <p:nvPr>
            <p:ph type="title"/>
          </p:nvPr>
        </p:nvSpPr>
        <p:spPr>
          <a:xfrm>
            <a:off x="0" y="1798637"/>
            <a:ext cx="6477000" cy="944563"/>
          </a:xfrm>
        </p:spPr>
        <p:txBody>
          <a:bodyPr/>
          <a:lstStyle>
            <a:lvl1pPr>
              <a:defRPr lang="en-US" dirty="0"/>
            </a:lvl1pPr>
          </a:lstStyle>
          <a:p>
            <a:pPr lvl="0"/>
            <a:r>
              <a:rPr lang="el-GR"/>
              <a:t>Kλικ για επεξεργασία του τίτλου</a:t>
            </a:r>
            <a:endParaRPr lang="en-US" dirty="0"/>
          </a:p>
        </p:txBody>
      </p:sp>
      <p:sp>
        <p:nvSpPr>
          <p:cNvPr id="4" name="Content Placeholder 3"/>
          <p:cNvSpPr>
            <a:spLocks noGrp="1"/>
          </p:cNvSpPr>
          <p:nvPr>
            <p:ph sz="half" idx="2"/>
          </p:nvPr>
        </p:nvSpPr>
        <p:spPr>
          <a:xfrm>
            <a:off x="2057400" y="3516312"/>
            <a:ext cx="3200400" cy="3189288"/>
          </a:xfrm>
        </p:spPr>
        <p:txBody>
          <a:bodyPr/>
          <a:lstStyle>
            <a:lvl1pPr>
              <a:defRPr sz="2400">
                <a:solidFill>
                  <a:schemeClr val="tx1">
                    <a:lumMod val="95000"/>
                    <a:lumOff val="5000"/>
                  </a:schemeClr>
                </a:solidFill>
              </a:defRPr>
            </a:lvl1pPr>
            <a:lvl2pPr>
              <a:defRPr sz="2000">
                <a:solidFill>
                  <a:schemeClr val="tx1">
                    <a:lumMod val="95000"/>
                    <a:lumOff val="5000"/>
                  </a:schemeClr>
                </a:solidFill>
              </a:defRPr>
            </a:lvl2pPr>
            <a:lvl3pPr>
              <a:defRPr sz="1800">
                <a:solidFill>
                  <a:schemeClr val="tx1">
                    <a:lumMod val="95000"/>
                    <a:lumOff val="5000"/>
                  </a:schemeClr>
                </a:solidFill>
              </a:defRPr>
            </a:lvl3pPr>
            <a:lvl4pPr>
              <a:defRPr sz="1600">
                <a:solidFill>
                  <a:schemeClr val="tx1">
                    <a:lumMod val="95000"/>
                    <a:lumOff val="5000"/>
                  </a:schemeClr>
                </a:solidFill>
              </a:defRPr>
            </a:lvl4pPr>
            <a:lvl5pPr>
              <a:defRPr sz="1600">
                <a:solidFill>
                  <a:schemeClr val="tx1">
                    <a:lumMod val="95000"/>
                    <a:lumOff val="5000"/>
                  </a:schemeClr>
                </a:solidFill>
              </a:defRPr>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562600" y="2743200"/>
            <a:ext cx="3200400" cy="639763"/>
          </a:xfrm>
        </p:spPr>
        <p:txBody>
          <a:bodyPr anchor="b"/>
          <a:lstStyle>
            <a:lvl1pPr marL="0" indent="0">
              <a:buNone/>
              <a:defRPr sz="2400" b="1">
                <a:ln w="3175">
                  <a:noFill/>
                </a:ln>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Content Placeholder 5"/>
          <p:cNvSpPr>
            <a:spLocks noGrp="1"/>
          </p:cNvSpPr>
          <p:nvPr>
            <p:ph sz="quarter" idx="4"/>
          </p:nvPr>
        </p:nvSpPr>
        <p:spPr>
          <a:xfrm>
            <a:off x="5562600" y="3516312"/>
            <a:ext cx="3200400" cy="3189288"/>
          </a:xfrm>
        </p:spPr>
        <p:txBody>
          <a:bodyPr/>
          <a:lstStyle>
            <a:lvl1pPr>
              <a:defRPr sz="2400">
                <a:solidFill>
                  <a:schemeClr val="tx1">
                    <a:lumMod val="95000"/>
                    <a:lumOff val="5000"/>
                  </a:schemeClr>
                </a:solidFill>
              </a:defRPr>
            </a:lvl1pPr>
            <a:lvl2pPr>
              <a:defRPr sz="2000">
                <a:solidFill>
                  <a:schemeClr val="tx1">
                    <a:lumMod val="95000"/>
                    <a:lumOff val="5000"/>
                  </a:schemeClr>
                </a:solidFill>
              </a:defRPr>
            </a:lvl2pPr>
            <a:lvl3pPr>
              <a:defRPr sz="1800">
                <a:solidFill>
                  <a:schemeClr val="tx1">
                    <a:lumMod val="95000"/>
                    <a:lumOff val="5000"/>
                  </a:schemeClr>
                </a:solidFill>
              </a:defRPr>
            </a:lvl3pPr>
            <a:lvl4pPr>
              <a:defRPr sz="1600">
                <a:solidFill>
                  <a:schemeClr val="tx1">
                    <a:lumMod val="95000"/>
                    <a:lumOff val="5000"/>
                  </a:schemeClr>
                </a:solidFill>
              </a:defRPr>
            </a:lvl4pPr>
            <a:lvl5pPr>
              <a:defRPr sz="1600">
                <a:solidFill>
                  <a:schemeClr val="tx1">
                    <a:lumMod val="95000"/>
                    <a:lumOff val="5000"/>
                  </a:schemeClr>
                </a:solidFill>
              </a:defRPr>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8" name="Footer Placeholder 4"/>
          <p:cNvSpPr>
            <a:spLocks noGrp="1"/>
          </p:cNvSpPr>
          <p:nvPr>
            <p:ph type="ftr" sz="quarter" idx="11"/>
          </p:nvPr>
        </p:nvSpPr>
        <p:spPr/>
        <p:txBody>
          <a:bodyPr/>
          <a:lstStyle>
            <a:lvl1pPr>
              <a:defRPr/>
            </a:lvl1pPr>
          </a:lstStyle>
          <a:p>
            <a:endParaRPr lang="el-GR"/>
          </a:p>
        </p:txBody>
      </p:sp>
      <p:sp>
        <p:nvSpPr>
          <p:cNvPr id="9"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2057400" y="152400"/>
            <a:ext cx="6477000" cy="944563"/>
          </a:xfrm>
        </p:spPr>
        <p:txBody>
          <a:bodyPr/>
          <a:lstStyle>
            <a:lvl1pPr>
              <a:defRPr lang="en-US"/>
            </a:lvl1pPr>
          </a:lstStyle>
          <a:p>
            <a:pPr lvl="0"/>
            <a:r>
              <a:rPr lang="el-GR"/>
              <a:t>Kλικ για επεξεργασία του τίτλου</a:t>
            </a:r>
            <a:endParaRPr lang="en-US"/>
          </a:p>
        </p:txBody>
      </p:sp>
      <p:sp>
        <p:nvSpPr>
          <p:cNvPr id="3"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4" name="Footer Placeholder 4"/>
          <p:cNvSpPr>
            <a:spLocks noGrp="1"/>
          </p:cNvSpPr>
          <p:nvPr>
            <p:ph type="ftr" sz="quarter" idx="11"/>
          </p:nvPr>
        </p:nvSpPr>
        <p:spPr/>
        <p:txBody>
          <a:bodyPr/>
          <a:lstStyle>
            <a:lvl1pPr>
              <a:defRPr/>
            </a:lvl1pPr>
          </a:lstStyle>
          <a:p>
            <a:endParaRPr lang="el-GR"/>
          </a:p>
        </p:txBody>
      </p:sp>
      <p:sp>
        <p:nvSpPr>
          <p:cNvPr id="5"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3" name="Footer Placeholder 4"/>
          <p:cNvSpPr>
            <a:spLocks noGrp="1"/>
          </p:cNvSpPr>
          <p:nvPr>
            <p:ph type="ftr" sz="quarter" idx="11"/>
          </p:nvPr>
        </p:nvSpPr>
        <p:spPr/>
        <p:txBody>
          <a:bodyPr/>
          <a:lstStyle>
            <a:lvl1pPr>
              <a:defRPr/>
            </a:lvl1pPr>
          </a:lstStyle>
          <a:p>
            <a:endParaRPr lang="el-GR"/>
          </a:p>
        </p:txBody>
      </p:sp>
      <p:sp>
        <p:nvSpPr>
          <p:cNvPr id="4"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400800" y="2133602"/>
            <a:ext cx="2438400" cy="992167"/>
          </a:xfrm>
          <a:ln>
            <a:noFill/>
          </a:ln>
        </p:spPr>
        <p:txBody>
          <a:bodyPr anchor="b"/>
          <a:lstStyle>
            <a:lvl1pPr algn="l">
              <a:defRPr sz="2000" b="1">
                <a:ln w="3175">
                  <a:solidFill>
                    <a:schemeClr val="accent1">
                      <a:lumMod val="50000"/>
                    </a:schemeClr>
                  </a:solidFill>
                </a:ln>
                <a:solidFill>
                  <a:schemeClr val="bg2">
                    <a:lumMod val="60000"/>
                    <a:lumOff val="40000"/>
                  </a:schemeClr>
                </a:solidFill>
              </a:defRPr>
            </a:lvl1pPr>
          </a:lstStyle>
          <a:p>
            <a:r>
              <a:rPr lang="el-GR"/>
              <a:t>Kλικ για επεξεργασία του τίτλου</a:t>
            </a:r>
            <a:endParaRPr lang="en-US"/>
          </a:p>
        </p:txBody>
      </p:sp>
      <p:sp>
        <p:nvSpPr>
          <p:cNvPr id="3" name="Content Placeholder 2"/>
          <p:cNvSpPr>
            <a:spLocks noGrp="1"/>
          </p:cNvSpPr>
          <p:nvPr>
            <p:ph idx="1"/>
          </p:nvPr>
        </p:nvSpPr>
        <p:spPr>
          <a:xfrm>
            <a:off x="381002" y="381001"/>
            <a:ext cx="399010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400800" y="3157538"/>
            <a:ext cx="2438400" cy="3319463"/>
          </a:xfrm>
        </p:spPr>
        <p:txBody>
          <a:bodyPr/>
          <a:lstStyle>
            <a:lvl1pPr marL="0" indent="0">
              <a:buNone/>
              <a:defRPr sz="1400">
                <a:solidFill>
                  <a:schemeClr val="bg1">
                    <a:lumMod val="1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fld id="{2342CEA3-3058-4D43-AE35-B3DA76CB4003}" type="datetimeFigureOut">
              <a:rPr lang="el-GR" smtClean="0"/>
              <a:pPr/>
              <a:t>4/2/2020</a:t>
            </a:fld>
            <a:endParaRPr lang="el-GR"/>
          </a:p>
        </p:txBody>
      </p:sp>
      <p:sp>
        <p:nvSpPr>
          <p:cNvPr id="6" name="Footer Placeholder 4"/>
          <p:cNvSpPr>
            <a:spLocks noGrp="1"/>
          </p:cNvSpPr>
          <p:nvPr>
            <p:ph type="ftr" sz="quarter" idx="11"/>
          </p:nvPr>
        </p:nvSpPr>
        <p:spPr/>
        <p:txBody>
          <a:bodyPr/>
          <a:lstStyle>
            <a:lvl1pPr>
              <a:defRPr/>
            </a:lvl1pPr>
          </a:lstStyle>
          <a:p>
            <a:endParaRPr lang="el-GR"/>
          </a:p>
        </p:txBody>
      </p:sp>
      <p:sp>
        <p:nvSpPr>
          <p:cNvPr id="7"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video" Target="NULL"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3.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3"/>
          <p:cNvSpPr>
            <a:spLocks noGrp="1"/>
          </p:cNvSpPr>
          <p:nvPr>
            <p:ph type="dt" sz="half" idx="2"/>
          </p:nvPr>
        </p:nvSpPr>
        <p:spPr>
          <a:xfrm>
            <a:off x="457200" y="6356351"/>
            <a:ext cx="2133600" cy="366183"/>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2342CEA3-3058-4D43-AE35-B3DA76CB4003}" type="datetimeFigureOut">
              <a:rPr lang="el-GR" smtClean="0"/>
              <a:pPr/>
              <a:t>4/2/2020</a:t>
            </a:fld>
            <a:endParaRPr lang="el-GR"/>
          </a:p>
        </p:txBody>
      </p:sp>
      <p:sp>
        <p:nvSpPr>
          <p:cNvPr id="5" name="Footer Placeholder 4"/>
          <p:cNvSpPr>
            <a:spLocks noGrp="1"/>
          </p:cNvSpPr>
          <p:nvPr>
            <p:ph type="ftr" sz="quarter" idx="3"/>
          </p:nvPr>
        </p:nvSpPr>
        <p:spPr>
          <a:xfrm>
            <a:off x="3124200" y="6356351"/>
            <a:ext cx="2895600" cy="366183"/>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endParaRPr lang="el-GR"/>
          </a:p>
        </p:txBody>
      </p:sp>
      <p:sp>
        <p:nvSpPr>
          <p:cNvPr id="6" name="Slide Number Placeholder 5"/>
          <p:cNvSpPr>
            <a:spLocks noGrp="1"/>
          </p:cNvSpPr>
          <p:nvPr>
            <p:ph type="sldNum" sz="quarter" idx="4"/>
          </p:nvPr>
        </p:nvSpPr>
        <p:spPr>
          <a:xfrm>
            <a:off x="6553200" y="6356351"/>
            <a:ext cx="2133600" cy="366183"/>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D3F1D1C4-C2D9-4231-9FB2-B2D9D97AA41D}" type="slidenum">
              <a:rPr lang="el-GR" smtClean="0"/>
              <a:pPr/>
              <a:t>‹#›</a:t>
            </a:fld>
            <a:endParaRPr lang="el-GR"/>
          </a:p>
        </p:txBody>
      </p:sp>
      <p:sp>
        <p:nvSpPr>
          <p:cNvPr id="2" name="Title Placeholder 1"/>
          <p:cNvSpPr>
            <a:spLocks noGrp="1"/>
          </p:cNvSpPr>
          <p:nvPr>
            <p:ph type="title"/>
          </p:nvPr>
        </p:nvSpPr>
        <p:spPr>
          <a:xfrm>
            <a:off x="152400" y="2300818"/>
            <a:ext cx="6477000" cy="946149"/>
          </a:xfrm>
          <a:prstGeom prst="rect">
            <a:avLst/>
          </a:prstGeom>
        </p:spPr>
        <p:txBody>
          <a:bodyPr vert="horz" lIns="91440" tIns="45720" rIns="91440" bIns="45720" rtlCol="0" anchor="ctr">
            <a:normAutofit/>
          </a:bodyPr>
          <a:lstStyle/>
          <a:p>
            <a:r>
              <a:rPr lang="el-GR"/>
              <a:t>Kλικ για επεξεργασία του τίτλου</a:t>
            </a:r>
            <a:endParaRPr lang="en-US" dirty="0"/>
          </a:p>
        </p:txBody>
      </p:sp>
      <p:sp>
        <p:nvSpPr>
          <p:cNvPr id="1031" name="Text Placeholder 2"/>
          <p:cNvSpPr>
            <a:spLocks noGrp="1"/>
          </p:cNvSpPr>
          <p:nvPr>
            <p:ph type="body" idx="1"/>
          </p:nvPr>
        </p:nvSpPr>
        <p:spPr bwMode="auto">
          <a:xfrm>
            <a:off x="228600" y="3551768"/>
            <a:ext cx="6477000" cy="49064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9" name="Rectangle 8"/>
          <p:cNvSpPr/>
          <p:nvPr/>
        </p:nvSpPr>
        <p:spPr>
          <a:xfrm>
            <a:off x="-4763" y="1890185"/>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 name="Shape">
            <a:hlinkClick r:id="" action="ppaction://media"/>
          </p:cNvPr>
          <p:cNvPicPr>
            <a:picLocks noRot="1" noChangeAspect="1"/>
          </p:cNvPicPr>
          <p:nvPr>
            <a:videoFile r:link="rId16"/>
          </p:nvPr>
        </p:nvPicPr>
        <p:blipFill>
          <a:blip r:embed="rId17"/>
          <a:srcRect/>
          <a:stretch>
            <a:fillRect/>
          </a:stretch>
        </p:blipFill>
        <p:spPr bwMode="auto">
          <a:xfrm>
            <a:off x="0" y="0"/>
            <a:ext cx="9144000" cy="1890184"/>
          </a:xfrm>
          <a:prstGeom prst="rect">
            <a:avLst/>
          </a:prstGeom>
          <a:noFill/>
          <a:ln w="9525">
            <a:noFill/>
            <a:miter lim="800000"/>
            <a:headEnd/>
            <a:tailEnd/>
          </a:ln>
        </p:spPr>
      </p:pic>
      <p:sp>
        <p:nvSpPr>
          <p:cNvPr id="10" name="Rectangle 9"/>
          <p:cNvSpPr/>
          <p:nvPr/>
        </p:nvSpPr>
        <p:spPr>
          <a:xfrm>
            <a:off x="-4763" y="0"/>
            <a:ext cx="9144001" cy="1890184"/>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97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childTnLst>
        </p:cTn>
      </p:par>
    </p:tnLst>
  </p:timing>
  <p:txStyles>
    <p:titleStyle>
      <a:lvl1pPr algn="l" rtl="0" eaLnBrk="1" fontAlgn="base" hangingPunct="1">
        <a:spcBef>
          <a:spcPct val="0"/>
        </a:spcBef>
        <a:spcAft>
          <a:spcPct val="0"/>
        </a:spcAft>
        <a:defRPr sz="3600" kern="1200">
          <a:ln>
            <a:solidFill>
              <a:schemeClr val="tx2">
                <a:lumMod val="50000"/>
              </a:schemeClr>
            </a:solidFill>
          </a:ln>
          <a:solidFill>
            <a:srgbClr val="0E57C4"/>
          </a:solidFill>
          <a:latin typeface="+mj-lt"/>
          <a:ea typeface="+mj-ea"/>
          <a:cs typeface="+mj-cs"/>
        </a:defRPr>
      </a:lvl1pPr>
      <a:lvl2pPr algn="l" rtl="0" eaLnBrk="1" fontAlgn="base" hangingPunct="1">
        <a:spcBef>
          <a:spcPct val="0"/>
        </a:spcBef>
        <a:spcAft>
          <a:spcPct val="0"/>
        </a:spcAft>
        <a:defRPr sz="3600">
          <a:solidFill>
            <a:srgbClr val="0E57C4"/>
          </a:solidFill>
          <a:latin typeface="Franklin Gothic Medium" pitchFamily="34" charset="0"/>
        </a:defRPr>
      </a:lvl2pPr>
      <a:lvl3pPr algn="l" rtl="0" eaLnBrk="1" fontAlgn="base" hangingPunct="1">
        <a:spcBef>
          <a:spcPct val="0"/>
        </a:spcBef>
        <a:spcAft>
          <a:spcPct val="0"/>
        </a:spcAft>
        <a:defRPr sz="3600">
          <a:solidFill>
            <a:srgbClr val="0E57C4"/>
          </a:solidFill>
          <a:latin typeface="Franklin Gothic Medium" pitchFamily="34" charset="0"/>
        </a:defRPr>
      </a:lvl3pPr>
      <a:lvl4pPr algn="l" rtl="0" eaLnBrk="1" fontAlgn="base" hangingPunct="1">
        <a:spcBef>
          <a:spcPct val="0"/>
        </a:spcBef>
        <a:spcAft>
          <a:spcPct val="0"/>
        </a:spcAft>
        <a:defRPr sz="3600">
          <a:solidFill>
            <a:srgbClr val="0E57C4"/>
          </a:solidFill>
          <a:latin typeface="Franklin Gothic Medium" pitchFamily="34" charset="0"/>
        </a:defRPr>
      </a:lvl4pPr>
      <a:lvl5pPr algn="l" rtl="0" eaLnBrk="1" fontAlgn="base" hangingPunct="1">
        <a:spcBef>
          <a:spcPct val="0"/>
        </a:spcBef>
        <a:spcAft>
          <a:spcPct val="0"/>
        </a:spcAft>
        <a:defRPr sz="3600">
          <a:solidFill>
            <a:srgbClr val="0E57C4"/>
          </a:solidFill>
          <a:latin typeface="Franklin Gothic Medium" pitchFamily="34" charset="0"/>
        </a:defRPr>
      </a:lvl5pPr>
      <a:lvl6pPr marL="457200" algn="l" rtl="0" eaLnBrk="1" fontAlgn="base" hangingPunct="1">
        <a:spcBef>
          <a:spcPct val="0"/>
        </a:spcBef>
        <a:spcAft>
          <a:spcPct val="0"/>
        </a:spcAft>
        <a:defRPr sz="3600">
          <a:solidFill>
            <a:srgbClr val="0E57C4"/>
          </a:solidFill>
          <a:latin typeface="Franklin Gothic Medium" pitchFamily="34" charset="0"/>
        </a:defRPr>
      </a:lvl6pPr>
      <a:lvl7pPr marL="914400" algn="l" rtl="0" eaLnBrk="1" fontAlgn="base" hangingPunct="1">
        <a:spcBef>
          <a:spcPct val="0"/>
        </a:spcBef>
        <a:spcAft>
          <a:spcPct val="0"/>
        </a:spcAft>
        <a:defRPr sz="3600">
          <a:solidFill>
            <a:srgbClr val="0E57C4"/>
          </a:solidFill>
          <a:latin typeface="Franklin Gothic Medium" pitchFamily="34" charset="0"/>
        </a:defRPr>
      </a:lvl7pPr>
      <a:lvl8pPr marL="1371600" algn="l" rtl="0" eaLnBrk="1" fontAlgn="base" hangingPunct="1">
        <a:spcBef>
          <a:spcPct val="0"/>
        </a:spcBef>
        <a:spcAft>
          <a:spcPct val="0"/>
        </a:spcAft>
        <a:defRPr sz="3600">
          <a:solidFill>
            <a:srgbClr val="0E57C4"/>
          </a:solidFill>
          <a:latin typeface="Franklin Gothic Medium" pitchFamily="34" charset="0"/>
        </a:defRPr>
      </a:lvl8pPr>
      <a:lvl9pPr marL="1828800" algn="l" rtl="0" eaLnBrk="1" fontAlgn="base" hangingPunct="1">
        <a:spcBef>
          <a:spcPct val="0"/>
        </a:spcBef>
        <a:spcAft>
          <a:spcPct val="0"/>
        </a:spcAft>
        <a:defRPr sz="3600">
          <a:solidFill>
            <a:srgbClr val="0E57C4"/>
          </a:solidFill>
          <a:latin typeface="Franklin Gothic Medium" pitchFamily="34" charset="0"/>
        </a:defRPr>
      </a:lvl9pPr>
    </p:titleStyle>
    <p:bodyStyle>
      <a:lvl1pPr algn="l" rtl="0" eaLnBrk="1" fontAlgn="base" hangingPunct="1">
        <a:spcBef>
          <a:spcPct val="20000"/>
        </a:spcBef>
        <a:spcAft>
          <a:spcPct val="0"/>
        </a:spcAft>
        <a:defRPr sz="3200" kern="1200">
          <a:solidFill>
            <a:srgbClr val="060606"/>
          </a:solidFill>
          <a:latin typeface="+mn-lt"/>
          <a:ea typeface="+mn-ea"/>
          <a:cs typeface="+mn-cs"/>
        </a:defRPr>
      </a:lvl1pPr>
      <a:lvl2pPr algn="l" rtl="0" eaLnBrk="1" fontAlgn="base" hangingPunct="1">
        <a:spcBef>
          <a:spcPct val="20000"/>
        </a:spcBef>
        <a:spcAft>
          <a:spcPct val="0"/>
        </a:spcAft>
        <a:defRPr sz="2800" kern="1200">
          <a:solidFill>
            <a:srgbClr val="060606"/>
          </a:solidFill>
          <a:latin typeface="+mn-lt"/>
          <a:ea typeface="+mn-ea"/>
          <a:cs typeface="+mn-cs"/>
        </a:defRPr>
      </a:lvl2pPr>
      <a:lvl3pPr algn="l" rtl="0" eaLnBrk="1" fontAlgn="base" hangingPunct="1">
        <a:spcBef>
          <a:spcPct val="20000"/>
        </a:spcBef>
        <a:spcAft>
          <a:spcPct val="0"/>
        </a:spcAft>
        <a:defRPr sz="2400" kern="1200">
          <a:solidFill>
            <a:srgbClr val="060606"/>
          </a:solidFill>
          <a:latin typeface="+mn-lt"/>
          <a:ea typeface="+mn-ea"/>
          <a:cs typeface="+mn-cs"/>
        </a:defRPr>
      </a:lvl3pPr>
      <a:lvl4pPr algn="l" rtl="0" eaLnBrk="1" fontAlgn="base" hangingPunct="1">
        <a:spcBef>
          <a:spcPct val="20000"/>
        </a:spcBef>
        <a:spcAft>
          <a:spcPct val="0"/>
        </a:spcAft>
        <a:defRPr sz="2000" kern="1200">
          <a:solidFill>
            <a:srgbClr val="060606"/>
          </a:solidFill>
          <a:latin typeface="+mn-lt"/>
          <a:ea typeface="+mn-ea"/>
          <a:cs typeface="+mn-cs"/>
        </a:defRPr>
      </a:lvl4pPr>
      <a:lvl5pPr algn="l" rtl="0" eaLnBrk="1" fontAlgn="base" hangingPunct="1">
        <a:spcBef>
          <a:spcPct val="20000"/>
        </a:spcBef>
        <a:spcAft>
          <a:spcPct val="0"/>
        </a:spcAft>
        <a:defRPr sz="2000" kern="1200">
          <a:solidFill>
            <a:srgbClr val="060606"/>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Rectangle 7" hidden="1"/>
          <p:cNvSpPr/>
          <p:nvPr/>
        </p:nvSpPr>
        <p:spPr>
          <a:xfrm>
            <a:off x="0" y="4233"/>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3"/>
          <p:cNvSpPr>
            <a:spLocks noGrp="1"/>
          </p:cNvSpPr>
          <p:nvPr>
            <p:ph type="dt" sz="half" idx="2"/>
          </p:nvPr>
        </p:nvSpPr>
        <p:spPr>
          <a:xfrm>
            <a:off x="457200" y="6356353"/>
            <a:ext cx="2133600" cy="366183"/>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2F933EF-301D-42A4-9ECF-63C005324550}" type="datetime1">
              <a:rPr lang="en-US"/>
              <a:pPr>
                <a:defRPr/>
              </a:pPr>
              <a:t>2/4/2020</a:t>
            </a:fld>
            <a:endParaRPr lang="en-US"/>
          </a:p>
        </p:txBody>
      </p:sp>
      <p:sp>
        <p:nvSpPr>
          <p:cNvPr id="5" name="Footer Placeholder 4"/>
          <p:cNvSpPr>
            <a:spLocks noGrp="1"/>
          </p:cNvSpPr>
          <p:nvPr>
            <p:ph type="ftr" sz="quarter" idx="3"/>
          </p:nvPr>
        </p:nvSpPr>
        <p:spPr>
          <a:xfrm>
            <a:off x="3124200" y="6356353"/>
            <a:ext cx="2895600" cy="366183"/>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3"/>
            <a:ext cx="2133600" cy="366183"/>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A7CB07E-5C51-4327-A355-E721D9665B69}" type="slidenum">
              <a:rPr lang="en-US"/>
              <a:pPr>
                <a:defRPr/>
              </a:pPr>
              <a:t>‹#›</a:t>
            </a:fld>
            <a:endParaRPr lang="en-US"/>
          </a:p>
        </p:txBody>
      </p:sp>
      <p:sp>
        <p:nvSpPr>
          <p:cNvPr id="2" name="Title Placeholder 1"/>
          <p:cNvSpPr>
            <a:spLocks noGrp="1"/>
          </p:cNvSpPr>
          <p:nvPr>
            <p:ph type="title"/>
          </p:nvPr>
        </p:nvSpPr>
        <p:spPr>
          <a:xfrm>
            <a:off x="152400" y="2300819"/>
            <a:ext cx="6477000" cy="946149"/>
          </a:xfrm>
          <a:prstGeom prst="rect">
            <a:avLst/>
          </a:prstGeom>
        </p:spPr>
        <p:txBody>
          <a:bodyPr vert="horz" lIns="91440" tIns="45720" rIns="91440" bIns="45720" rtlCol="0" anchor="ctr">
            <a:normAutofit/>
          </a:bodyPr>
          <a:lstStyle/>
          <a:p>
            <a:r>
              <a:rPr lang="el-GR"/>
              <a:t>Kλικ για επεξεργασία του τίτλου</a:t>
            </a:r>
            <a:endParaRPr lang="en-US" dirty="0"/>
          </a:p>
        </p:txBody>
      </p:sp>
      <p:sp>
        <p:nvSpPr>
          <p:cNvPr id="16391" name="Text Placeholder 2"/>
          <p:cNvSpPr>
            <a:spLocks noGrp="1"/>
          </p:cNvSpPr>
          <p:nvPr>
            <p:ph type="body" idx="1"/>
          </p:nvPr>
        </p:nvSpPr>
        <p:spPr bwMode="auto">
          <a:xfrm>
            <a:off x="228600" y="3551769"/>
            <a:ext cx="6477000" cy="49064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9" name="Rectangle 8"/>
          <p:cNvSpPr/>
          <p:nvPr/>
        </p:nvSpPr>
        <p:spPr>
          <a:xfrm>
            <a:off x="-4763" y="1890186"/>
            <a:ext cx="9144001" cy="46567"/>
          </a:xfrm>
          <a:prstGeom prst="rect">
            <a:avLst/>
          </a:prstGeom>
          <a:gradFill>
            <a:gsLst>
              <a:gs pos="0">
                <a:schemeClr val="accent3">
                  <a:lumMod val="75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6393" name="Picture 9"/>
          <p:cNvPicPr>
            <a:picLocks noChangeAspect="1"/>
          </p:cNvPicPr>
          <p:nvPr/>
        </p:nvPicPr>
        <p:blipFill>
          <a:blip r:embed="rId16"/>
          <a:srcRect/>
          <a:stretch>
            <a:fillRect/>
          </a:stretch>
        </p:blipFill>
        <p:spPr bwMode="auto">
          <a:xfrm>
            <a:off x="0" y="0"/>
            <a:ext cx="9144000" cy="189018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sldNum="0" hdr="0" ftr="0" dt="0"/>
  <p:txStyles>
    <p:titleStyle>
      <a:lvl1pPr algn="l" rtl="0" eaLnBrk="1" fontAlgn="base" hangingPunct="1">
        <a:spcBef>
          <a:spcPct val="0"/>
        </a:spcBef>
        <a:spcAft>
          <a:spcPct val="0"/>
        </a:spcAft>
        <a:defRPr sz="3600" kern="1200">
          <a:ln>
            <a:solidFill>
              <a:schemeClr val="tx2">
                <a:lumMod val="50000"/>
              </a:schemeClr>
            </a:solidFill>
          </a:ln>
          <a:solidFill>
            <a:srgbClr val="0E57C4"/>
          </a:solidFill>
          <a:latin typeface="+mj-lt"/>
          <a:ea typeface="+mj-ea"/>
          <a:cs typeface="+mj-cs"/>
        </a:defRPr>
      </a:lvl1pPr>
      <a:lvl2pPr algn="l" rtl="0" eaLnBrk="1" fontAlgn="base" hangingPunct="1">
        <a:spcBef>
          <a:spcPct val="0"/>
        </a:spcBef>
        <a:spcAft>
          <a:spcPct val="0"/>
        </a:spcAft>
        <a:defRPr sz="3600">
          <a:solidFill>
            <a:srgbClr val="0E57C4"/>
          </a:solidFill>
          <a:latin typeface="Franklin Gothic Medium" pitchFamily="34" charset="0"/>
        </a:defRPr>
      </a:lvl2pPr>
      <a:lvl3pPr algn="l" rtl="0" eaLnBrk="1" fontAlgn="base" hangingPunct="1">
        <a:spcBef>
          <a:spcPct val="0"/>
        </a:spcBef>
        <a:spcAft>
          <a:spcPct val="0"/>
        </a:spcAft>
        <a:defRPr sz="3600">
          <a:solidFill>
            <a:srgbClr val="0E57C4"/>
          </a:solidFill>
          <a:latin typeface="Franklin Gothic Medium" pitchFamily="34" charset="0"/>
        </a:defRPr>
      </a:lvl3pPr>
      <a:lvl4pPr algn="l" rtl="0" eaLnBrk="1" fontAlgn="base" hangingPunct="1">
        <a:spcBef>
          <a:spcPct val="0"/>
        </a:spcBef>
        <a:spcAft>
          <a:spcPct val="0"/>
        </a:spcAft>
        <a:defRPr sz="3600">
          <a:solidFill>
            <a:srgbClr val="0E57C4"/>
          </a:solidFill>
          <a:latin typeface="Franklin Gothic Medium" pitchFamily="34" charset="0"/>
        </a:defRPr>
      </a:lvl4pPr>
      <a:lvl5pPr algn="l" rtl="0" eaLnBrk="1" fontAlgn="base" hangingPunct="1">
        <a:spcBef>
          <a:spcPct val="0"/>
        </a:spcBef>
        <a:spcAft>
          <a:spcPct val="0"/>
        </a:spcAft>
        <a:defRPr sz="3600">
          <a:solidFill>
            <a:srgbClr val="0E57C4"/>
          </a:solidFill>
          <a:latin typeface="Franklin Gothic Medium" pitchFamily="34" charset="0"/>
        </a:defRPr>
      </a:lvl5pPr>
      <a:lvl6pPr marL="457200" algn="l" rtl="0" eaLnBrk="1" fontAlgn="base" hangingPunct="1">
        <a:spcBef>
          <a:spcPct val="0"/>
        </a:spcBef>
        <a:spcAft>
          <a:spcPct val="0"/>
        </a:spcAft>
        <a:defRPr sz="3600">
          <a:solidFill>
            <a:srgbClr val="0E57C4"/>
          </a:solidFill>
          <a:latin typeface="Franklin Gothic Medium" pitchFamily="34" charset="0"/>
        </a:defRPr>
      </a:lvl6pPr>
      <a:lvl7pPr marL="914400" algn="l" rtl="0" eaLnBrk="1" fontAlgn="base" hangingPunct="1">
        <a:spcBef>
          <a:spcPct val="0"/>
        </a:spcBef>
        <a:spcAft>
          <a:spcPct val="0"/>
        </a:spcAft>
        <a:defRPr sz="3600">
          <a:solidFill>
            <a:srgbClr val="0E57C4"/>
          </a:solidFill>
          <a:latin typeface="Franklin Gothic Medium" pitchFamily="34" charset="0"/>
        </a:defRPr>
      </a:lvl7pPr>
      <a:lvl8pPr marL="1371600" algn="l" rtl="0" eaLnBrk="1" fontAlgn="base" hangingPunct="1">
        <a:spcBef>
          <a:spcPct val="0"/>
        </a:spcBef>
        <a:spcAft>
          <a:spcPct val="0"/>
        </a:spcAft>
        <a:defRPr sz="3600">
          <a:solidFill>
            <a:srgbClr val="0E57C4"/>
          </a:solidFill>
          <a:latin typeface="Franklin Gothic Medium" pitchFamily="34" charset="0"/>
        </a:defRPr>
      </a:lvl8pPr>
      <a:lvl9pPr marL="1828800" algn="l" rtl="0" eaLnBrk="1" fontAlgn="base" hangingPunct="1">
        <a:spcBef>
          <a:spcPct val="0"/>
        </a:spcBef>
        <a:spcAft>
          <a:spcPct val="0"/>
        </a:spcAft>
        <a:defRPr sz="3600">
          <a:solidFill>
            <a:srgbClr val="0E57C4"/>
          </a:solidFill>
          <a:latin typeface="Franklin Gothic Medium" pitchFamily="34" charset="0"/>
        </a:defRPr>
      </a:lvl9pPr>
    </p:titleStyle>
    <p:bodyStyle>
      <a:lvl1pPr algn="l" rtl="0" eaLnBrk="1" fontAlgn="base" hangingPunct="1">
        <a:spcBef>
          <a:spcPct val="20000"/>
        </a:spcBef>
        <a:spcAft>
          <a:spcPct val="0"/>
        </a:spcAft>
        <a:defRPr sz="3200" kern="1200">
          <a:solidFill>
            <a:srgbClr val="060606"/>
          </a:solidFill>
          <a:latin typeface="+mn-lt"/>
          <a:ea typeface="+mn-ea"/>
          <a:cs typeface="+mn-cs"/>
        </a:defRPr>
      </a:lvl1pPr>
      <a:lvl2pPr algn="l" rtl="0" eaLnBrk="1" fontAlgn="base" hangingPunct="1">
        <a:spcBef>
          <a:spcPct val="20000"/>
        </a:spcBef>
        <a:spcAft>
          <a:spcPct val="0"/>
        </a:spcAft>
        <a:defRPr sz="2800" kern="1200">
          <a:solidFill>
            <a:srgbClr val="060606"/>
          </a:solidFill>
          <a:latin typeface="+mn-lt"/>
          <a:ea typeface="+mn-ea"/>
          <a:cs typeface="+mn-cs"/>
        </a:defRPr>
      </a:lvl2pPr>
      <a:lvl3pPr algn="l" rtl="0" eaLnBrk="1" fontAlgn="base" hangingPunct="1">
        <a:spcBef>
          <a:spcPct val="20000"/>
        </a:spcBef>
        <a:spcAft>
          <a:spcPct val="0"/>
        </a:spcAft>
        <a:defRPr sz="2400" kern="1200">
          <a:solidFill>
            <a:srgbClr val="060606"/>
          </a:solidFill>
          <a:latin typeface="+mn-lt"/>
          <a:ea typeface="+mn-ea"/>
          <a:cs typeface="+mn-cs"/>
        </a:defRPr>
      </a:lvl3pPr>
      <a:lvl4pPr algn="l" rtl="0" eaLnBrk="1" fontAlgn="base" hangingPunct="1">
        <a:spcBef>
          <a:spcPct val="20000"/>
        </a:spcBef>
        <a:spcAft>
          <a:spcPct val="0"/>
        </a:spcAft>
        <a:defRPr sz="2000" kern="1200">
          <a:solidFill>
            <a:srgbClr val="060606"/>
          </a:solidFill>
          <a:latin typeface="+mn-lt"/>
          <a:ea typeface="+mn-ea"/>
          <a:cs typeface="+mn-cs"/>
        </a:defRPr>
      </a:lvl4pPr>
      <a:lvl5pPr algn="l" rtl="0" eaLnBrk="1" fontAlgn="base" hangingPunct="1">
        <a:spcBef>
          <a:spcPct val="20000"/>
        </a:spcBef>
        <a:spcAft>
          <a:spcPct val="0"/>
        </a:spcAft>
        <a:defRPr sz="2000" kern="1200">
          <a:solidFill>
            <a:srgbClr val="060606"/>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43116"/>
            <a:ext cx="7772400" cy="1928826"/>
          </a:xfrm>
        </p:spPr>
        <p:txBody>
          <a:bodyPr>
            <a:normAutofit/>
          </a:bodyPr>
          <a:lstStyle/>
          <a:p>
            <a:pPr algn="ctr"/>
            <a:r>
              <a:rPr lang="el-GR" i="1" u="sng" dirty="0" err="1"/>
              <a:t>Μέλανι</a:t>
            </a:r>
            <a:r>
              <a:rPr lang="el-GR" i="1" u="sng" dirty="0"/>
              <a:t> </a:t>
            </a:r>
            <a:r>
              <a:rPr lang="el-GR" i="1" u="sng" dirty="0" err="1"/>
              <a:t>Κλάιν</a:t>
            </a:r>
            <a:br>
              <a:rPr lang="en-US" i="1" u="sng" dirty="0"/>
            </a:br>
            <a:br>
              <a:rPr lang="el-GR" i="1" u="sng" dirty="0"/>
            </a:br>
            <a:r>
              <a:rPr lang="el-GR" sz="2800" dirty="0"/>
              <a:t>της </a:t>
            </a:r>
            <a:r>
              <a:rPr lang="el-GR" sz="2800" dirty="0" err="1"/>
              <a:t>Χάνα</a:t>
            </a:r>
            <a:r>
              <a:rPr lang="el-GR" sz="2800" dirty="0"/>
              <a:t> </a:t>
            </a:r>
            <a:r>
              <a:rPr lang="el-GR" sz="2800" dirty="0" err="1"/>
              <a:t>Σήγκαλ</a:t>
            </a:r>
            <a:endParaRPr lang="el-GR" i="1" u="sng" dirty="0"/>
          </a:p>
        </p:txBody>
      </p:sp>
      <p:sp>
        <p:nvSpPr>
          <p:cNvPr id="3" name="2 - Υπότιτλος"/>
          <p:cNvSpPr>
            <a:spLocks noGrp="1"/>
          </p:cNvSpPr>
          <p:nvPr>
            <p:ph type="subTitle" idx="1"/>
          </p:nvPr>
        </p:nvSpPr>
        <p:spPr>
          <a:xfrm>
            <a:off x="2743200" y="5500702"/>
            <a:ext cx="6400800" cy="1143008"/>
          </a:xfrm>
        </p:spPr>
        <p:txBody>
          <a:bodyPr>
            <a:normAutofit fontScale="92500" lnSpcReduction="10000"/>
          </a:bodyPr>
          <a:lstStyle/>
          <a:p>
            <a:pPr algn="r"/>
            <a:r>
              <a:rPr lang="el-GR" dirty="0">
                <a:solidFill>
                  <a:srgbClr val="FF0000"/>
                </a:solidFill>
              </a:rPr>
              <a:t>Αρετή </a:t>
            </a:r>
            <a:r>
              <a:rPr lang="el-GR" dirty="0" err="1">
                <a:solidFill>
                  <a:srgbClr val="FF0000"/>
                </a:solidFill>
              </a:rPr>
              <a:t>Αυγερινάκη</a:t>
            </a:r>
            <a:endParaRPr lang="el-GR" dirty="0">
              <a:solidFill>
                <a:srgbClr val="FF0000"/>
              </a:solidFill>
            </a:endParaRPr>
          </a:p>
          <a:p>
            <a:pPr algn="r"/>
            <a:r>
              <a:rPr lang="el-GR" dirty="0">
                <a:solidFill>
                  <a:srgbClr val="FF0000"/>
                </a:solidFill>
              </a:rPr>
              <a:t>Άννα Τσιακίρη</a:t>
            </a:r>
          </a:p>
          <a:p>
            <a:pPr algn="r"/>
            <a:r>
              <a:rPr lang="el-GR" dirty="0">
                <a:solidFill>
                  <a:srgbClr val="FF0000"/>
                </a:solidFill>
              </a:rPr>
              <a:t>Μανώλης </a:t>
            </a:r>
            <a:r>
              <a:rPr lang="el-GR" dirty="0" err="1">
                <a:solidFill>
                  <a:srgbClr val="FF0000"/>
                </a:solidFill>
              </a:rPr>
              <a:t>Στεφανουδάκης</a:t>
            </a:r>
            <a:endParaRPr lang="el-GR" dirty="0">
              <a:solidFill>
                <a:srgbClr val="FF0000"/>
              </a:solidFill>
            </a:endParaRPr>
          </a:p>
        </p:txBody>
      </p:sp>
      <p:pic>
        <p:nvPicPr>
          <p:cNvPr id="5" name="4 - Εικόνα" descr="mail.cosmote.gr.jpg"/>
          <p:cNvPicPr>
            <a:picLocks noChangeAspect="1"/>
          </p:cNvPicPr>
          <p:nvPr/>
        </p:nvPicPr>
        <p:blipFill>
          <a:blip r:embed="rId2"/>
          <a:stretch>
            <a:fillRect/>
          </a:stretch>
        </p:blipFill>
        <p:spPr>
          <a:xfrm>
            <a:off x="0" y="5357826"/>
            <a:ext cx="3467552" cy="12858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2000240"/>
            <a:ext cx="5791200" cy="944563"/>
          </a:xfrm>
        </p:spPr>
        <p:txBody>
          <a:bodyPr/>
          <a:lstStyle/>
          <a:p>
            <a:r>
              <a:rPr lang="el-GR" dirty="0"/>
              <a:t>Πρώτες ανακαλύψεις…</a:t>
            </a:r>
          </a:p>
        </p:txBody>
      </p:sp>
      <p:sp>
        <p:nvSpPr>
          <p:cNvPr id="3" name="2 - Θέση περιεχομένου"/>
          <p:cNvSpPr>
            <a:spLocks noGrp="1"/>
          </p:cNvSpPr>
          <p:nvPr>
            <p:ph idx="1"/>
          </p:nvPr>
        </p:nvSpPr>
        <p:spPr>
          <a:xfrm>
            <a:off x="457200" y="3071810"/>
            <a:ext cx="8229600" cy="3571900"/>
          </a:xfrm>
        </p:spPr>
        <p:txBody>
          <a:bodyPr>
            <a:normAutofit fontScale="70000" lnSpcReduction="20000"/>
          </a:bodyPr>
          <a:lstStyle/>
          <a:p>
            <a:r>
              <a:rPr lang="el-GR" dirty="0"/>
              <a:t>Σχετίζονται με το Οιδιπόδειο Σύμπλεγμα</a:t>
            </a:r>
          </a:p>
          <a:p>
            <a:endParaRPr lang="el-GR" dirty="0"/>
          </a:p>
          <a:p>
            <a:r>
              <a:rPr lang="el-GR" dirty="0"/>
              <a:t>Εμφανές σε παιδιά μικρότερα, πχ Ρίτα (2,9 ετών): πηγή νυχτερινού τρόμου/</a:t>
            </a:r>
            <a:r>
              <a:rPr lang="en-US" dirty="0" err="1"/>
              <a:t>pavor</a:t>
            </a:r>
            <a:r>
              <a:rPr lang="en-US" dirty="0"/>
              <a:t> </a:t>
            </a:r>
            <a:r>
              <a:rPr lang="en-US" dirty="0" err="1"/>
              <a:t>nocturnus</a:t>
            </a:r>
            <a:r>
              <a:rPr lang="el-GR" dirty="0"/>
              <a:t> ήταν οι φαντασιώσεις της για τη </a:t>
            </a:r>
            <a:r>
              <a:rPr lang="el-GR" dirty="0" err="1"/>
              <a:t>γονεϊκή</a:t>
            </a:r>
            <a:r>
              <a:rPr lang="el-GR" dirty="0"/>
              <a:t> συνουσία και οι Οιδιπόδειες επιθέσεις που έκανε στη φαντασία της στη μητέρα της, που με τη σειρά τους οδήγησαν στη διαμόρφωση μιας τρομακτικής φαντασίωσης μιας μητέρας που την κατεδίωκε στους εφιάλτες της</a:t>
            </a:r>
          </a:p>
          <a:p>
            <a:pPr algn="just"/>
            <a:endParaRPr lang="el-GR" dirty="0"/>
          </a:p>
          <a:p>
            <a:r>
              <a:rPr lang="el-GR" dirty="0"/>
              <a:t>Υπερεγώ= αναπόσπαστο μέρος του Οιδιπόδειου</a:t>
            </a:r>
          </a:p>
        </p:txBody>
      </p:sp>
      <p:pic>
        <p:nvPicPr>
          <p:cNvPr id="4" name="3 - Εικόνα" descr="κατάλογος.jpg"/>
          <p:cNvPicPr>
            <a:picLocks noChangeAspect="1"/>
          </p:cNvPicPr>
          <p:nvPr/>
        </p:nvPicPr>
        <p:blipFill>
          <a:blip r:embed="rId2"/>
          <a:stretch>
            <a:fillRect/>
          </a:stretch>
        </p:blipFill>
        <p:spPr>
          <a:xfrm>
            <a:off x="5429256" y="-10"/>
            <a:ext cx="3714744" cy="30956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428604"/>
            <a:ext cx="8715436" cy="939784"/>
          </a:xfrm>
        </p:spPr>
        <p:txBody>
          <a:bodyPr>
            <a:noAutofit/>
          </a:bodyPr>
          <a:lstStyle/>
          <a:p>
            <a:r>
              <a:rPr lang="el-GR" sz="2800" dirty="0">
                <a:solidFill>
                  <a:srgbClr val="FF0000"/>
                </a:solidFill>
              </a:rPr>
              <a:t>Το Οιδιπόδειο σύμπλεγμα έχει προγεννητικές μορφές…</a:t>
            </a:r>
          </a:p>
        </p:txBody>
      </p:sp>
      <p:sp>
        <p:nvSpPr>
          <p:cNvPr id="3" name="2 - Θέση περιεχομένου"/>
          <p:cNvSpPr>
            <a:spLocks noGrp="1"/>
          </p:cNvSpPr>
          <p:nvPr>
            <p:ph idx="1"/>
          </p:nvPr>
        </p:nvSpPr>
        <p:spPr>
          <a:xfrm>
            <a:off x="457200" y="2143116"/>
            <a:ext cx="8229600" cy="4500594"/>
          </a:xfrm>
        </p:spPr>
        <p:txBody>
          <a:bodyPr>
            <a:normAutofit fontScale="62500" lnSpcReduction="20000"/>
          </a:bodyPr>
          <a:lstStyle/>
          <a:p>
            <a:r>
              <a:rPr lang="el-GR" dirty="0" err="1"/>
              <a:t>Έρνα</a:t>
            </a:r>
            <a:r>
              <a:rPr lang="el-GR" dirty="0"/>
              <a:t> (6 ετών): σοβαρή ψυχαναγκαστική νεύρωση </a:t>
            </a:r>
          </a:p>
          <a:p>
            <a:r>
              <a:rPr lang="el-GR" dirty="0"/>
              <a:t>Φαντασιώσεις στοματικό &amp; πρωκτικό-σαδιστικό χαρακτήρα</a:t>
            </a:r>
          </a:p>
          <a:p>
            <a:r>
              <a:rPr lang="el-GR" dirty="0"/>
              <a:t>πχ…</a:t>
            </a:r>
          </a:p>
          <a:p>
            <a:pPr>
              <a:buNone/>
            </a:pPr>
            <a:r>
              <a:rPr lang="el-GR" dirty="0"/>
              <a:t>	- έβαλε μια μινιατούρα γυναίκα και μία άντρα. είπε ότι θα αγαπούσαν ο ένας τον άλλον. Αμέσως όμως έφτιαξε μια Τρίτη (μικροσκοπικό άντρα) να τους πατάει, να τους σκοτώνει, να τους ψήνει και να τους τρώει ολόκληρους/ </a:t>
            </a:r>
          </a:p>
          <a:p>
            <a:pPr>
              <a:buNone/>
            </a:pPr>
            <a:r>
              <a:rPr lang="el-GR" dirty="0"/>
              <a:t>	- Έκοβε χαρτί (συνειρμός: έκοβε κιμά) και έβγαινε αίμα και αμέσως ένιωθε άρρωστη</a:t>
            </a:r>
          </a:p>
          <a:p>
            <a:pPr>
              <a:buNone/>
            </a:pPr>
            <a:r>
              <a:rPr lang="el-GR" dirty="0"/>
              <a:t>	- σαλάτα «ματιών», έκοβε κρόσσια τη μύτη της </a:t>
            </a:r>
            <a:r>
              <a:rPr lang="el-GR" dirty="0" err="1"/>
              <a:t>Κλάιν</a:t>
            </a:r>
            <a:r>
              <a:rPr lang="el-GR" dirty="0"/>
              <a:t> (μεταβίβαση)</a:t>
            </a:r>
          </a:p>
          <a:p>
            <a:pPr>
              <a:buNone/>
            </a:pPr>
            <a:r>
              <a:rPr lang="el-GR" dirty="0"/>
              <a:t>	- παιχνίδια με φάγωμα μαστού μητέρας/ πέος πατέρα (μακρύ &amp; χρυσαφένιο)</a:t>
            </a:r>
          </a:p>
          <a:p>
            <a:pPr>
              <a:buNone/>
            </a:pPr>
            <a:r>
              <a:rPr lang="el-GR" dirty="0"/>
              <a:t>	- φανταζόταν τη συνουσία των γονιών της συχνά από την άποψη της αφόδευσης και στη φαντασία της χρησιμοποιούσε σαδιστικά τα ίδια της τα κόπρανα για να λερώσει, να κάψει, να δηλητηριάσει</a:t>
            </a:r>
          </a:p>
          <a:p>
            <a:r>
              <a:rPr lang="el-GR" dirty="0"/>
              <a:t>(σελ. 63)</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00364" y="714356"/>
            <a:ext cx="3071834" cy="654032"/>
          </a:xfrm>
        </p:spPr>
        <p:txBody>
          <a:bodyPr>
            <a:normAutofit/>
          </a:bodyPr>
          <a:lstStyle/>
          <a:p>
            <a:pPr algn="ctr"/>
            <a:r>
              <a:rPr lang="el-GR" dirty="0"/>
              <a:t>Ρίτα:</a:t>
            </a:r>
          </a:p>
        </p:txBody>
      </p:sp>
      <p:sp>
        <p:nvSpPr>
          <p:cNvPr id="3" name="2 - Θέση περιεχομένου"/>
          <p:cNvSpPr>
            <a:spLocks noGrp="1"/>
          </p:cNvSpPr>
          <p:nvPr>
            <p:ph idx="1"/>
          </p:nvPr>
        </p:nvSpPr>
        <p:spPr>
          <a:xfrm>
            <a:off x="214282" y="2071678"/>
            <a:ext cx="8472518" cy="4786322"/>
          </a:xfrm>
        </p:spPr>
        <p:txBody>
          <a:bodyPr>
            <a:normAutofit fontScale="47500" lnSpcReduction="20000"/>
          </a:bodyPr>
          <a:lstStyle/>
          <a:p>
            <a:r>
              <a:rPr lang="el-GR" dirty="0"/>
              <a:t>μικρότερη  από 2 ετών</a:t>
            </a:r>
          </a:p>
          <a:p>
            <a:r>
              <a:rPr lang="el-GR" dirty="0"/>
              <a:t>νευρωτικά συμπτώματα: ανεσταλμένη στο παιχνίδι, υπερευαίσθητη στην προσέγγιση, υπερβολική ενοχή και άγχος, δεν έπαιρνε καμία ευχαρίστηση παίζοντας με μία κούκλα και επαναλάμβανε ότι η κούκλα δεν ήταν το παιδί της.</a:t>
            </a:r>
          </a:p>
          <a:p>
            <a:r>
              <a:rPr lang="el-GR" dirty="0"/>
              <a:t>Ανάλυση: </a:t>
            </a:r>
          </a:p>
          <a:p>
            <a:pPr>
              <a:buNone/>
            </a:pPr>
            <a:r>
              <a:rPr lang="el-GR" dirty="0"/>
              <a:t>	- δε της επιτρεπόταν να παίξει επειδή η κούκλα αντιπροσώπευε το μικρό της αδερφό, που θέλησε να κλέψει από την μητέρα της στην εγκυμοσύνη. Η απαγόρευση προερχόταν από την </a:t>
            </a:r>
            <a:r>
              <a:rPr lang="el-GR" dirty="0" err="1"/>
              <a:t>ενδοβλημένη</a:t>
            </a:r>
            <a:r>
              <a:rPr lang="el-GR" dirty="0"/>
              <a:t> και όχι την πραγματική μητέρα.</a:t>
            </a:r>
          </a:p>
          <a:p>
            <a:r>
              <a:rPr lang="el-GR" dirty="0"/>
              <a:t>καταναγκασμός: τελετουργικό ύπνου. Έπρεπε να χωθεί σφιχτά μέσα στα κλινοσκεπάσματα, διαφορετικά ένα ποντίκι ή ένα </a:t>
            </a:r>
            <a:r>
              <a:rPr lang="en-US" dirty="0"/>
              <a:t>“</a:t>
            </a:r>
            <a:r>
              <a:rPr lang="en-US" dirty="0" err="1"/>
              <a:t>Butzen</a:t>
            </a:r>
            <a:r>
              <a:rPr lang="en-US" dirty="0"/>
              <a:t>” </a:t>
            </a:r>
            <a:r>
              <a:rPr lang="el-GR" dirty="0"/>
              <a:t>θα έμπαινε από το παράθυρο και θα έκοβε με τα δόντια το δικό της </a:t>
            </a:r>
            <a:r>
              <a:rPr lang="en-US" dirty="0"/>
              <a:t>“</a:t>
            </a:r>
            <a:r>
              <a:rPr lang="en-US" dirty="0" err="1"/>
              <a:t>Butzen</a:t>
            </a:r>
            <a:r>
              <a:rPr lang="en-US" dirty="0"/>
              <a:t>” (</a:t>
            </a:r>
            <a:r>
              <a:rPr lang="el-GR" dirty="0"/>
              <a:t>σύμπλεγμα ευνουχισμού)</a:t>
            </a:r>
          </a:p>
          <a:p>
            <a:pPr>
              <a:buNone/>
            </a:pPr>
            <a:r>
              <a:rPr lang="el-GR" dirty="0"/>
              <a:t>	- ταύτιση με τον πατέρα της και το φόβο της μήπως αποτύχει στον αντρικό της ρόλο</a:t>
            </a:r>
          </a:p>
          <a:p>
            <a:pPr>
              <a:buNone/>
            </a:pPr>
            <a:r>
              <a:rPr lang="el-GR" dirty="0"/>
              <a:t>	- έπρεπε να χωθεί και η κούκλα στο τελετουργικό</a:t>
            </a:r>
          </a:p>
          <a:p>
            <a:pPr>
              <a:buNone/>
            </a:pPr>
            <a:r>
              <a:rPr lang="el-GR" dirty="0"/>
              <a:t>	- τοποθέτησε έναν ελέφαντα στο κρεβάτι της κούκλας της ώστε να τον προλάβει να μην σηκωθεί και πάει στο δωμάτιο των γονιών της και τους κάνει ή τους πάρει κάτι</a:t>
            </a:r>
          </a:p>
          <a:p>
            <a:r>
              <a:rPr lang="el-GR" dirty="0"/>
              <a:t>Ανάλυση:</a:t>
            </a:r>
          </a:p>
          <a:p>
            <a:pPr>
              <a:buNone/>
            </a:pPr>
            <a:r>
              <a:rPr lang="el-GR" dirty="0"/>
              <a:t>	-  ελέφαντας: ρόλο </a:t>
            </a:r>
            <a:r>
              <a:rPr lang="el-GR" dirty="0" err="1"/>
              <a:t>εσωτερικευμένων</a:t>
            </a:r>
            <a:r>
              <a:rPr lang="el-GR" dirty="0"/>
              <a:t> γονιών</a:t>
            </a:r>
          </a:p>
          <a:p>
            <a:pPr>
              <a:buNone/>
            </a:pPr>
            <a:r>
              <a:rPr lang="el-GR" dirty="0"/>
              <a:t>	- 1 &amp; 3 μηνών: είχε ευχηθεί να πάρει τη  θέση της μητέρας της πλάι στον πατέρα, να της κλέψει το παιδί που είχε μέσα της και να πληγώσει και να ευνουχίσει και τους 2</a:t>
            </a:r>
          </a:p>
          <a:p>
            <a:pPr>
              <a:buNone/>
            </a:pPr>
            <a:r>
              <a:rPr lang="el-GR" dirty="0"/>
              <a:t>	- τελετουργικό: χωνόταν μέσα στο κρεβάτι ώστε να προλάβει τον εαυτό της και να μην σηκωθεί και πραγματοποιήσει τις επιθετικές ευχές της</a:t>
            </a:r>
          </a:p>
          <a:p>
            <a:pPr>
              <a:buNone/>
            </a:pPr>
            <a:r>
              <a:rPr lang="el-GR" dirty="0"/>
              <a:t>	- συνήθιζε να τιμωρεί την κούκλα της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14480" y="571480"/>
            <a:ext cx="6257940" cy="725470"/>
          </a:xfrm>
        </p:spPr>
        <p:txBody>
          <a:bodyPr>
            <a:normAutofit/>
          </a:bodyPr>
          <a:lstStyle/>
          <a:p>
            <a:pPr algn="ctr"/>
            <a:r>
              <a:rPr lang="el-GR" dirty="0"/>
              <a:t>Θεωρίες </a:t>
            </a:r>
            <a:r>
              <a:rPr lang="el-GR" dirty="0" err="1"/>
              <a:t>Κλάιν</a:t>
            </a:r>
            <a:r>
              <a:rPr lang="el-GR" dirty="0"/>
              <a:t>…</a:t>
            </a:r>
          </a:p>
        </p:txBody>
      </p:sp>
      <p:sp>
        <p:nvSpPr>
          <p:cNvPr id="3" name="2 - Θέση περιεχομένου"/>
          <p:cNvSpPr>
            <a:spLocks noGrp="1"/>
          </p:cNvSpPr>
          <p:nvPr>
            <p:ph idx="1"/>
          </p:nvPr>
        </p:nvSpPr>
        <p:spPr>
          <a:xfrm>
            <a:off x="428596" y="2143116"/>
            <a:ext cx="8229600" cy="4543420"/>
          </a:xfrm>
        </p:spPr>
        <p:txBody>
          <a:bodyPr>
            <a:normAutofit fontScale="92500" lnSpcReduction="10000"/>
          </a:bodyPr>
          <a:lstStyle/>
          <a:p>
            <a:r>
              <a:rPr lang="el-GR" dirty="0"/>
              <a:t>ένταση παιδικού άγχους συνειδητού &amp; ασυνείδητου</a:t>
            </a:r>
          </a:p>
          <a:p>
            <a:r>
              <a:rPr lang="el-GR" dirty="0"/>
              <a:t>ανάγκη χρησιμοποίησης ισχυρών μηχανισμών άμυνας</a:t>
            </a:r>
          </a:p>
          <a:p>
            <a:r>
              <a:rPr lang="el-GR" dirty="0"/>
              <a:t>Σχάση και προβολή προς τα έξω</a:t>
            </a:r>
          </a:p>
          <a:p>
            <a:r>
              <a:rPr lang="el-GR" dirty="0" err="1"/>
              <a:t>ενδοβολή</a:t>
            </a:r>
            <a:r>
              <a:rPr lang="el-GR" dirty="0"/>
              <a:t> εξιδανικευμένων </a:t>
            </a:r>
            <a:r>
              <a:rPr lang="el-GR" dirty="0" err="1"/>
              <a:t>γονεϊκών</a:t>
            </a:r>
            <a:r>
              <a:rPr lang="el-GR" dirty="0"/>
              <a:t>  μορφών</a:t>
            </a:r>
          </a:p>
          <a:p>
            <a:r>
              <a:rPr lang="el-GR" dirty="0"/>
              <a:t>τα παιδιά κυριαρχούνται από την ασυνείδητη σχέση τους με ήδη απωθημένα μερικά-αντικείμενα της στοματικής φάσης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571480"/>
            <a:ext cx="5791200" cy="944563"/>
          </a:xfrm>
        </p:spPr>
        <p:txBody>
          <a:bodyPr/>
          <a:lstStyle/>
          <a:p>
            <a:pPr algn="ctr"/>
            <a:r>
              <a:rPr lang="el-GR" dirty="0"/>
              <a:t>Θεωρίες </a:t>
            </a:r>
            <a:r>
              <a:rPr lang="el-GR" dirty="0" err="1"/>
              <a:t>Κλάιν</a:t>
            </a:r>
            <a:endParaRPr lang="el-GR" dirty="0"/>
          </a:p>
        </p:txBody>
      </p:sp>
      <p:sp>
        <p:nvSpPr>
          <p:cNvPr id="3" name="2 - Θέση περιεχομένου"/>
          <p:cNvSpPr>
            <a:spLocks noGrp="1"/>
          </p:cNvSpPr>
          <p:nvPr>
            <p:ph idx="1"/>
          </p:nvPr>
        </p:nvSpPr>
        <p:spPr>
          <a:xfrm>
            <a:off x="3429000" y="2143116"/>
            <a:ext cx="5715000" cy="4286280"/>
          </a:xfrm>
        </p:spPr>
        <p:txBody>
          <a:bodyPr/>
          <a:lstStyle/>
          <a:p>
            <a:r>
              <a:rPr lang="el-GR" sz="1400" dirty="0"/>
              <a:t>θεωρεί τη σχέση με το μαστό θεμελιώδους σημασίας</a:t>
            </a:r>
          </a:p>
          <a:p>
            <a:endParaRPr lang="el-GR" sz="1400" dirty="0"/>
          </a:p>
          <a:p>
            <a:r>
              <a:rPr lang="en-US" sz="1400" dirty="0"/>
              <a:t>Freud:</a:t>
            </a:r>
            <a:r>
              <a:rPr lang="el-GR" sz="1400" dirty="0"/>
              <a:t> αντικείμενο = αντικείμενο ενστίκτων</a:t>
            </a:r>
          </a:p>
          <a:p>
            <a:endParaRPr lang="el-GR" sz="1400" dirty="0"/>
          </a:p>
          <a:p>
            <a:r>
              <a:rPr lang="el-GR" sz="1400" dirty="0" err="1"/>
              <a:t>Κλάιν</a:t>
            </a:r>
            <a:r>
              <a:rPr lang="el-GR" sz="1400" dirty="0"/>
              <a:t>: αντικείμενο εξάρτησης, αγάπης, μίσους- ψυχολογικό και </a:t>
            </a:r>
            <a:r>
              <a:rPr lang="el-GR" sz="1400" dirty="0" err="1"/>
              <a:t>ενστικτικό</a:t>
            </a:r>
            <a:r>
              <a:rPr lang="el-GR" sz="1400" dirty="0"/>
              <a:t> αντικείμενο με ψυχολογικά χαρακτηριστικά</a:t>
            </a:r>
          </a:p>
          <a:p>
            <a:endParaRPr lang="el-GR" sz="1400" dirty="0"/>
          </a:p>
          <a:p>
            <a:r>
              <a:rPr lang="el-GR" sz="1400" dirty="0"/>
              <a:t>Ο μαστός και το πέος μπορεί να χωριστεί με σχάση σε ένα ιδεώδες και σε ένα πολύ κακό</a:t>
            </a:r>
          </a:p>
          <a:p>
            <a:endParaRPr lang="el-GR" sz="1400" dirty="0"/>
          </a:p>
          <a:p>
            <a:r>
              <a:rPr lang="el-GR" sz="1400" dirty="0"/>
              <a:t>Οι σαδιστικές, κανιβαλικές φαντασιώσεις και άγχη, που επιτείνονται από τον αποθηλασμό, οδηγούν το παιδί να μετατοπίσει το ενδιαφέρον του στο σύνολο του σώματος της μητέρας, και στο στοματικό σαδισμό προστίθενται πρωτογενής Οιδιπόδειος φθόνος και ζήλια.</a:t>
            </a:r>
          </a:p>
          <a:p>
            <a:endParaRPr lang="el-GR" sz="1400" dirty="0"/>
          </a:p>
          <a:p>
            <a:r>
              <a:rPr lang="el-GR" sz="1400" dirty="0"/>
              <a:t>Σύντομα ουρηθρικός και πρωκτικός σαδισμός προστίθενται στον στοματικό, οδηγώντας στο στάδιο του μέγιστου σαδισμού</a:t>
            </a:r>
          </a:p>
          <a:p>
            <a:endParaRPr lang="el-GR" sz="1400" dirty="0"/>
          </a:p>
        </p:txBody>
      </p:sp>
      <p:pic>
        <p:nvPicPr>
          <p:cNvPr id="1026" name="Picture 2" descr="C:\Users\user\Documents\ANIMATED PPT\3d figures\bow_and_blow_kisses_500_clr_4354.gif"/>
          <p:cNvPicPr>
            <a:picLocks noChangeAspect="1" noChangeArrowheads="1" noCrop="1"/>
          </p:cNvPicPr>
          <p:nvPr/>
        </p:nvPicPr>
        <p:blipFill>
          <a:blip r:embed="rId2"/>
          <a:srcRect/>
          <a:stretch>
            <a:fillRect/>
          </a:stretch>
        </p:blipFill>
        <p:spPr bwMode="auto">
          <a:xfrm>
            <a:off x="-714412" y="2428868"/>
            <a:ext cx="3810000" cy="47625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71604" y="571480"/>
            <a:ext cx="5791200" cy="944563"/>
          </a:xfrm>
        </p:spPr>
        <p:txBody>
          <a:bodyPr/>
          <a:lstStyle/>
          <a:p>
            <a:pPr algn="ctr"/>
            <a:r>
              <a:rPr lang="el-GR" dirty="0">
                <a:solidFill>
                  <a:srgbClr val="FF0000"/>
                </a:solidFill>
              </a:rPr>
              <a:t>Σώμα μητέρας:</a:t>
            </a:r>
          </a:p>
        </p:txBody>
      </p:sp>
      <p:sp>
        <p:nvSpPr>
          <p:cNvPr id="3" name="2 - Θέση περιεχομένου"/>
          <p:cNvSpPr>
            <a:spLocks noGrp="1"/>
          </p:cNvSpPr>
          <p:nvPr>
            <p:ph idx="1"/>
          </p:nvPr>
        </p:nvSpPr>
        <p:spPr>
          <a:xfrm>
            <a:off x="3429000" y="2571744"/>
            <a:ext cx="5715000" cy="3697295"/>
          </a:xfrm>
        </p:spPr>
        <p:txBody>
          <a:bodyPr>
            <a:normAutofit fontScale="55000" lnSpcReduction="20000"/>
          </a:bodyPr>
          <a:lstStyle/>
          <a:p>
            <a:r>
              <a:rPr lang="el-GR" dirty="0"/>
              <a:t>ανακινεί στο παιδί ισχυρές επιθυμίες εξερεύνησής του και κατοχής του πλούτου του από τον ίδιο</a:t>
            </a:r>
          </a:p>
          <a:p>
            <a:endParaRPr lang="el-GR" dirty="0"/>
          </a:p>
          <a:p>
            <a:r>
              <a:rPr lang="el-GR" dirty="0"/>
              <a:t>ανακινεί </a:t>
            </a:r>
            <a:r>
              <a:rPr lang="el-GR" dirty="0" err="1"/>
              <a:t>λιβιδινικές</a:t>
            </a:r>
            <a:r>
              <a:rPr lang="el-GR" dirty="0"/>
              <a:t> επιθυμίες, αλλά και φθόνο και μίσος</a:t>
            </a:r>
          </a:p>
          <a:p>
            <a:r>
              <a:rPr lang="el-GR" dirty="0"/>
              <a:t>στη φαντασία, το βρέφος υποβάλλει το σώμα της μητέρας σε άπληστες επιδρομές κατά τις οποίες </a:t>
            </a:r>
            <a:r>
              <a:rPr lang="el-GR" dirty="0" err="1"/>
              <a:t>φαντασιώνει</a:t>
            </a:r>
            <a:r>
              <a:rPr lang="el-GR" dirty="0"/>
              <a:t> ότι της κλέβει τα πλούτη</a:t>
            </a:r>
          </a:p>
          <a:p>
            <a:endParaRPr lang="el-GR" dirty="0"/>
          </a:p>
          <a:p>
            <a:r>
              <a:rPr lang="el-GR" dirty="0"/>
              <a:t>σε φθονερές καταστροφικές επιθέσεις που υποκινούνται περισσότερο από μίσος παρά από επιθυμία</a:t>
            </a:r>
          </a:p>
          <a:p>
            <a:endParaRPr lang="el-GR" dirty="0"/>
          </a:p>
          <a:p>
            <a:r>
              <a:rPr lang="el-GR" dirty="0"/>
              <a:t>εξαιτίας αυτών των επιθέσεων, το σώμα μπορεί να γίνει το ιδιαίτερο αντικείμενο όχι μόνο της επιθυμίας και του φθόνου, αλλά και του μίσους και του φόβου</a:t>
            </a:r>
          </a:p>
        </p:txBody>
      </p:sp>
      <p:pic>
        <p:nvPicPr>
          <p:cNvPr id="2050" name="Picture 2" descr="C:\Users\user\Documents\ANIMATED PPT\3d figures\stick_woman_walking_500_clr_8218.gif"/>
          <p:cNvPicPr>
            <a:picLocks noChangeAspect="1" noChangeArrowheads="1" noCrop="1"/>
          </p:cNvPicPr>
          <p:nvPr/>
        </p:nvPicPr>
        <p:blipFill>
          <a:blip r:embed="rId2"/>
          <a:srcRect/>
          <a:stretch>
            <a:fillRect/>
          </a:stretch>
        </p:blipFill>
        <p:spPr bwMode="auto">
          <a:xfrm>
            <a:off x="1285852" y="2285992"/>
            <a:ext cx="1571625" cy="47625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500042"/>
            <a:ext cx="8001024" cy="944563"/>
          </a:xfrm>
        </p:spPr>
        <p:txBody>
          <a:bodyPr>
            <a:normAutofit/>
          </a:bodyPr>
          <a:lstStyle/>
          <a:p>
            <a:pPr algn="ctr"/>
            <a:r>
              <a:rPr lang="el-GR" dirty="0"/>
              <a:t>Μηχανισμοί αντιμετώπισης άγχους</a:t>
            </a:r>
          </a:p>
        </p:txBody>
      </p:sp>
      <p:sp>
        <p:nvSpPr>
          <p:cNvPr id="3" name="2 - Θέση περιεχομένου"/>
          <p:cNvSpPr>
            <a:spLocks noGrp="1"/>
          </p:cNvSpPr>
          <p:nvPr>
            <p:ph idx="1"/>
          </p:nvPr>
        </p:nvSpPr>
        <p:spPr>
          <a:xfrm>
            <a:off x="500034" y="2357430"/>
            <a:ext cx="5715000" cy="4197361"/>
          </a:xfrm>
        </p:spPr>
        <p:txBody>
          <a:bodyPr>
            <a:normAutofit fontScale="47500" lnSpcReduction="20000"/>
          </a:bodyPr>
          <a:lstStyle/>
          <a:p>
            <a:pPr marL="514350" indent="-514350">
              <a:buFont typeface="+mj-lt"/>
              <a:buAutoNum type="arabicPeriod"/>
            </a:pPr>
            <a:r>
              <a:rPr lang="el-GR" dirty="0"/>
              <a:t>σχάση και εξιδανίκευση πραγματικών γονιών σε αντίθεση με τις εφιαλτικές αναπαραστάσεις και μπορεί να </a:t>
            </a:r>
            <a:r>
              <a:rPr lang="el-GR" dirty="0" err="1"/>
              <a:t>ενδοβληθούν</a:t>
            </a:r>
            <a:r>
              <a:rPr lang="el-GR" dirty="0"/>
              <a:t> καλοί εξιδανικευμένοι γονείς για να βοηθήσουν στο άγχος</a:t>
            </a:r>
          </a:p>
          <a:p>
            <a:pPr marL="514350" indent="-514350">
              <a:buFont typeface="+mj-lt"/>
              <a:buAutoNum type="arabicPeriod"/>
            </a:pPr>
            <a:r>
              <a:rPr lang="el-GR" dirty="0"/>
              <a:t>φαντασιώσεις αποκατάστασης και επανόρθωσης του σώματος της μητέρας</a:t>
            </a:r>
          </a:p>
          <a:p>
            <a:pPr marL="514350" indent="-514350">
              <a:buFont typeface="+mj-lt"/>
              <a:buAutoNum type="arabicPeriod"/>
            </a:pPr>
            <a:r>
              <a:rPr lang="el-GR" dirty="0"/>
              <a:t>μετατόπιση ενδιαφέροντος από το σώμα της μητέρας στο γύρω κόσμο</a:t>
            </a:r>
          </a:p>
          <a:p>
            <a:pPr marL="514350" indent="-514350">
              <a:buNone/>
            </a:pPr>
            <a:endParaRPr lang="el-GR" dirty="0"/>
          </a:p>
          <a:p>
            <a:pPr marL="514350" indent="-514350">
              <a:buNone/>
            </a:pPr>
            <a:r>
              <a:rPr lang="el-GR" dirty="0"/>
              <a:t>Φύση αγχών = ψυχωτική</a:t>
            </a:r>
          </a:p>
          <a:p>
            <a:pPr marL="514350" indent="-514350">
              <a:buNone/>
            </a:pPr>
            <a:endParaRPr lang="el-GR" dirty="0"/>
          </a:p>
          <a:p>
            <a:pPr marL="514350" indent="-514350">
              <a:buNone/>
            </a:pPr>
            <a:r>
              <a:rPr lang="el-GR" dirty="0"/>
              <a:t>Το βασικό άγχος σχετίζεται με τη στοματική και την πρωκτική φάση και την πρωτογενή σχέση με το μητρικό σώμα</a:t>
            </a:r>
          </a:p>
          <a:p>
            <a:pPr marL="514350" indent="-514350">
              <a:buNone/>
            </a:pPr>
            <a:endParaRPr lang="el-GR" dirty="0"/>
          </a:p>
          <a:p>
            <a:pPr marL="514350" indent="-514350">
              <a:buNone/>
            </a:pPr>
            <a:r>
              <a:rPr lang="el-GR" dirty="0"/>
              <a:t>Νηπιακές νευρώσεις, φοβίες, καταναγκασμοί= αμυντικά συστήματα ενάντια σε βαθύτερα ψυχωτικά άγχη</a:t>
            </a:r>
          </a:p>
        </p:txBody>
      </p:sp>
      <p:pic>
        <p:nvPicPr>
          <p:cNvPr id="3074" name="Picture 2" descr="C:\Users\user\Documents\ANIMATED PPT\3d figures\cpr_chest_compressions_500_clr_7097.gif"/>
          <p:cNvPicPr>
            <a:picLocks noChangeAspect="1" noChangeArrowheads="1" noCrop="1"/>
          </p:cNvPicPr>
          <p:nvPr/>
        </p:nvPicPr>
        <p:blipFill>
          <a:blip r:embed="rId2"/>
          <a:srcRect/>
          <a:stretch>
            <a:fillRect/>
          </a:stretch>
        </p:blipFill>
        <p:spPr bwMode="auto">
          <a:xfrm>
            <a:off x="5500694" y="3976681"/>
            <a:ext cx="3389787" cy="2881319"/>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785794"/>
            <a:ext cx="8229600" cy="511156"/>
          </a:xfrm>
        </p:spPr>
        <p:txBody>
          <a:bodyPr>
            <a:normAutofit fontScale="90000"/>
          </a:bodyPr>
          <a:lstStyle/>
          <a:p>
            <a:pPr algn="ctr"/>
            <a:r>
              <a:rPr lang="el-GR" sz="3200" dirty="0"/>
              <a:t>Σεξουαλική ανάπτυξη κοριτσιού - αγοριού</a:t>
            </a:r>
          </a:p>
        </p:txBody>
      </p:sp>
      <p:sp>
        <p:nvSpPr>
          <p:cNvPr id="3" name="2 - Θέση περιεχομένου"/>
          <p:cNvSpPr>
            <a:spLocks noGrp="1"/>
          </p:cNvSpPr>
          <p:nvPr>
            <p:ph idx="1"/>
          </p:nvPr>
        </p:nvSpPr>
        <p:spPr>
          <a:xfrm>
            <a:off x="2643174" y="2500306"/>
            <a:ext cx="6043626" cy="4071966"/>
          </a:xfrm>
        </p:spPr>
        <p:txBody>
          <a:bodyPr>
            <a:noAutofit/>
          </a:bodyPr>
          <a:lstStyle/>
          <a:p>
            <a:r>
              <a:rPr lang="el-GR" sz="2000" b="1" i="1" dirty="0"/>
              <a:t>τα παιδιά και των 2 φύλων στρέφονται αρχικά από τον </a:t>
            </a:r>
            <a:r>
              <a:rPr lang="el-GR" sz="2000" b="1" i="1" dirty="0" err="1"/>
              <a:t>ματαιωτικό</a:t>
            </a:r>
            <a:r>
              <a:rPr lang="el-GR" sz="2000" b="1" i="1" dirty="0"/>
              <a:t> μαστό της μητέρας στο πέος του πατέρα ως αντικειμένου επιθυμίας</a:t>
            </a:r>
          </a:p>
          <a:p>
            <a:endParaRPr lang="el-GR" sz="2000" b="1" i="1" dirty="0"/>
          </a:p>
          <a:p>
            <a:pPr>
              <a:buNone/>
            </a:pPr>
            <a:r>
              <a:rPr lang="el-GR" sz="2000" dirty="0"/>
              <a:t>- στο μικρό αγόρι αυτή είναι η βάση για ομοφυλόφιλες τάσεις αργότερα, αλλά σε αυτή τη βάση επίσης ενσωματώνει το επιθυμητό πέος και ταυτίζεται με αυτό, </a:t>
            </a:r>
            <a:r>
              <a:rPr lang="el-GR" sz="2000" dirty="0" err="1"/>
              <a:t>σ’αυτή</a:t>
            </a:r>
            <a:r>
              <a:rPr lang="el-GR" sz="2000" dirty="0"/>
              <a:t> βασίζεται και μια καλή ετεροφυλόφιλη ανάπτυξη</a:t>
            </a:r>
          </a:p>
          <a:p>
            <a:pPr>
              <a:buNone/>
            </a:pPr>
            <a:r>
              <a:rPr lang="el-GR" sz="2000" dirty="0"/>
              <a:t>- στο μικρό κορίτσι η στοματική στροφή στο πέος του πατέρα  ανοίγει το δρόμο για τη γεννητική δεκτικότητα, ενώ ενσωμάτωση του πέους του πατέρα και ταύτιση με αυτό συμβάλλει σε ομοφυλόφιλες τάσεις</a:t>
            </a:r>
          </a:p>
        </p:txBody>
      </p:sp>
      <p:pic>
        <p:nvPicPr>
          <p:cNvPr id="4" name="3 - Εικόνα" descr="κατάλογος.jpg"/>
          <p:cNvPicPr>
            <a:picLocks noChangeAspect="1"/>
          </p:cNvPicPr>
          <p:nvPr/>
        </p:nvPicPr>
        <p:blipFill>
          <a:blip r:embed="rId2"/>
          <a:stretch>
            <a:fillRect/>
          </a:stretch>
        </p:blipFill>
        <p:spPr>
          <a:xfrm>
            <a:off x="0" y="2000240"/>
            <a:ext cx="2619375" cy="1743075"/>
          </a:xfrm>
          <a:prstGeom prst="rect">
            <a:avLst/>
          </a:prstGeom>
        </p:spPr>
      </p:pic>
      <p:pic>
        <p:nvPicPr>
          <p:cNvPr id="5" name="4 - Εικόνα" descr="κατάλογος.png"/>
          <p:cNvPicPr>
            <a:picLocks noChangeAspect="1"/>
          </p:cNvPicPr>
          <p:nvPr/>
        </p:nvPicPr>
        <p:blipFill>
          <a:blip r:embed="rId3"/>
          <a:stretch>
            <a:fillRect/>
          </a:stretch>
        </p:blipFill>
        <p:spPr>
          <a:xfrm>
            <a:off x="285720" y="4357694"/>
            <a:ext cx="2076450" cy="220027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571480"/>
            <a:ext cx="7929618" cy="944563"/>
          </a:xfrm>
        </p:spPr>
        <p:txBody>
          <a:bodyPr>
            <a:normAutofit fontScale="90000"/>
          </a:bodyPr>
          <a:lstStyle/>
          <a:p>
            <a:r>
              <a:rPr lang="el-GR" sz="3200" dirty="0">
                <a:solidFill>
                  <a:srgbClr val="FF0000"/>
                </a:solidFill>
              </a:rPr>
              <a:t>Σεξουαλική ανάπτυξη κοριτσιού – αγοριού (2)</a:t>
            </a:r>
          </a:p>
        </p:txBody>
      </p:sp>
      <p:sp>
        <p:nvSpPr>
          <p:cNvPr id="3" name="2 - Θέση περιεχομένου"/>
          <p:cNvSpPr>
            <a:spLocks noGrp="1"/>
          </p:cNvSpPr>
          <p:nvPr>
            <p:ph idx="1"/>
          </p:nvPr>
        </p:nvSpPr>
        <p:spPr>
          <a:xfrm>
            <a:off x="285720" y="2143116"/>
            <a:ext cx="8401080" cy="4357718"/>
          </a:xfrm>
        </p:spPr>
        <p:txBody>
          <a:bodyPr>
            <a:normAutofit lnSpcReduction="10000"/>
          </a:bodyPr>
          <a:lstStyle/>
          <a:p>
            <a:r>
              <a:rPr lang="el-GR" sz="1400" dirty="0">
                <a:latin typeface="Arial" pitchFamily="34" charset="0"/>
                <a:cs typeface="Arial" pitchFamily="34" charset="0"/>
              </a:rPr>
              <a:t>Παιδιά και των 2 φύλων περνούν μια φάση επιδρομής στο σώμα της μητέρας και στο ενσωματωμένο πέος</a:t>
            </a:r>
          </a:p>
          <a:p>
            <a:endParaRPr lang="el-GR" sz="1400" dirty="0">
              <a:latin typeface="Arial" pitchFamily="34" charset="0"/>
              <a:cs typeface="Arial" pitchFamily="34" charset="0"/>
            </a:endParaRPr>
          </a:p>
          <a:p>
            <a:pPr>
              <a:buFontTx/>
              <a:buChar char="-"/>
            </a:pPr>
            <a:r>
              <a:rPr lang="el-GR" sz="1400" dirty="0">
                <a:latin typeface="Arial" pitchFamily="34" charset="0"/>
                <a:cs typeface="Arial" pitchFamily="34" charset="0"/>
              </a:rPr>
              <a:t>στο μικρό κορίτσι, αν το άγχος για το σώμα της μητέρας του και το πέος του πατέρα του είναι υπερβολικό, πιθανό να μη μπορέσει να ταυτιστεί με τη μητέρα σε έναν σεξουαλικό ρόλο. το πέος από την καλή του πλευρά φαίνεται ότι έχει επανορθωτικές λειτουργίες σε σχέση με το σώμα της μητέρας. Αν το άγχος δεν είναι υπερβολικό, το κορίτσι μπορεί να ταυτιστεί με τη μητέρα και να δει τη δική του σεξουαλική δραστηριότητα και την επιθυμία του να έχει μωρά όχι μόνο ως ικανοποίηση των δικών του επιθυμιών. αλλά και ως αποκατάσταση της εσωτερικής του μητέρας</a:t>
            </a:r>
          </a:p>
          <a:p>
            <a:pPr>
              <a:buFontTx/>
              <a:buChar char="-"/>
            </a:pPr>
            <a:endParaRPr lang="el-GR" sz="1400" dirty="0">
              <a:latin typeface="Arial" pitchFamily="34" charset="0"/>
              <a:cs typeface="Arial" pitchFamily="34" charset="0"/>
            </a:endParaRPr>
          </a:p>
          <a:p>
            <a:pPr>
              <a:buFontTx/>
              <a:buChar char="-"/>
            </a:pPr>
            <a:r>
              <a:rPr lang="el-GR" sz="1400" dirty="0">
                <a:latin typeface="Arial" pitchFamily="34" charset="0"/>
                <a:cs typeface="Arial" pitchFamily="34" charset="0"/>
              </a:rPr>
              <a:t>το μικρό αγόρι περνάει και αυτό μια φάση ταύτισης με το σώμα της μητέρας, αντικείμενο επιθυμίας και φθόνου, και επιθυμίας για το πέος του πατέρα (θηλυκή θέση). Αν το σώμα της μητέρας ανακινεί </a:t>
            </a:r>
            <a:r>
              <a:rPr lang="el-GR" sz="1400" dirty="0" err="1">
                <a:latin typeface="Arial" pitchFamily="34" charset="0"/>
                <a:cs typeface="Arial" pitchFamily="34" charset="0"/>
              </a:rPr>
              <a:t>παρα</a:t>
            </a:r>
            <a:r>
              <a:rPr lang="el-GR" sz="1400" dirty="0">
                <a:latin typeface="Arial" pitchFamily="34" charset="0"/>
                <a:cs typeface="Arial" pitchFamily="34" charset="0"/>
              </a:rPr>
              <a:t> πολύ άγχος, μπορεί να αναπτύξει υποχονδριακά συμπτώματα για το δικό του σώμα σε ταύτιση με το δικό της. Όταν ταυτίζεται με τον πατέρα του και οι σεξουαλικές του επιθυμίες στρέφονται προς τη μητέρα του ως εξωτερικό αντικείμενο, υπερβολικό άγχος για την καταστροφή που επιφέρει σε εκείνην με τις παντοδύναμες φαντασιώσεις του μπορεί να οδηγήσει σε φοβία για το γυναικείο σώμα.</a:t>
            </a:r>
          </a:p>
          <a:p>
            <a:pPr>
              <a:buFontTx/>
              <a:buChar char="-"/>
            </a:pPr>
            <a:endParaRPr lang="el-GR" sz="1400" dirty="0">
              <a:latin typeface="Arial" pitchFamily="34" charset="0"/>
              <a:cs typeface="Arial" pitchFamily="34" charset="0"/>
            </a:endParaRPr>
          </a:p>
          <a:p>
            <a:endParaRPr lang="el-GR" sz="1400" dirty="0">
              <a:latin typeface="Arial" pitchFamily="34" charset="0"/>
              <a:cs typeface="Arial" pitchFamily="34" charset="0"/>
            </a:endParaRPr>
          </a:p>
          <a:p>
            <a:pPr>
              <a:buFontTx/>
              <a:buChar char="-"/>
            </a:pPr>
            <a:r>
              <a:rPr lang="el-GR" sz="1400" dirty="0">
                <a:latin typeface="Arial" pitchFamily="34" charset="0"/>
                <a:cs typeface="Arial" pitchFamily="34" charset="0"/>
              </a:rPr>
              <a:t>σελ 69</a:t>
            </a:r>
          </a:p>
          <a:p>
            <a:pPr>
              <a:buFontTx/>
              <a:buChar char="-"/>
            </a:pPr>
            <a:endParaRPr lang="el-GR" sz="14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500042"/>
            <a:ext cx="8229600" cy="868346"/>
          </a:xfrm>
        </p:spPr>
        <p:txBody>
          <a:bodyPr>
            <a:normAutofit/>
          </a:bodyPr>
          <a:lstStyle/>
          <a:p>
            <a:pPr algn="ctr"/>
            <a:r>
              <a:rPr lang="el-GR" dirty="0">
                <a:solidFill>
                  <a:srgbClr val="FF0000"/>
                </a:solidFill>
              </a:rPr>
              <a:t>Διαφορές με </a:t>
            </a:r>
            <a:r>
              <a:rPr lang="en-US" dirty="0">
                <a:solidFill>
                  <a:srgbClr val="FF0000"/>
                </a:solidFill>
              </a:rPr>
              <a:t>Freud</a:t>
            </a:r>
            <a:r>
              <a:rPr lang="en-US" dirty="0"/>
              <a:t>…</a:t>
            </a:r>
            <a:endParaRPr lang="el-GR" dirty="0"/>
          </a:p>
        </p:txBody>
      </p:sp>
      <p:sp>
        <p:nvSpPr>
          <p:cNvPr id="3" name="2 - Θέση περιεχομένου"/>
          <p:cNvSpPr>
            <a:spLocks noGrp="1"/>
          </p:cNvSpPr>
          <p:nvPr>
            <p:ph idx="1"/>
          </p:nvPr>
        </p:nvSpPr>
        <p:spPr>
          <a:xfrm>
            <a:off x="457200" y="2214554"/>
            <a:ext cx="8229600" cy="4214842"/>
          </a:xfrm>
        </p:spPr>
        <p:txBody>
          <a:bodyPr>
            <a:normAutofit fontScale="55000" lnSpcReduction="20000"/>
          </a:bodyPr>
          <a:lstStyle/>
          <a:p>
            <a:pPr>
              <a:buFont typeface="Wingdings" pitchFamily="2" charset="2"/>
              <a:buChar char="ü"/>
            </a:pPr>
            <a:r>
              <a:rPr lang="en-US" dirty="0"/>
              <a:t> </a:t>
            </a:r>
            <a:r>
              <a:rPr lang="el-GR" dirty="0"/>
              <a:t>και το κορίτσι και το αγόρι έχουν ένα μικρό ιστορικό προγεννητικής προσκόλλησης στη μητέρα τους, αλλά δε τη θεωρεί υποχρεωτικά προ-Οιδιπόδεια</a:t>
            </a:r>
          </a:p>
          <a:p>
            <a:pPr>
              <a:buFont typeface="Wingdings" pitchFamily="2" charset="2"/>
              <a:buChar char="ü"/>
            </a:pPr>
            <a:r>
              <a:rPr lang="el-GR" dirty="0"/>
              <a:t>αποδίδει και στα 2 φύλα πρώιμη αντίληψη του κόλπου και της λειτουργίας του</a:t>
            </a:r>
          </a:p>
          <a:p>
            <a:pPr>
              <a:buFont typeface="Wingdings" pitchFamily="2" charset="2"/>
              <a:buChar char="ü"/>
            </a:pPr>
            <a:r>
              <a:rPr lang="el-GR" dirty="0"/>
              <a:t>βλέπει τον πατέρα να μπαίνει ως αντικείμενο επιθυμίας και ανταγωνισμού ήδη κατά τη 2</a:t>
            </a:r>
            <a:r>
              <a:rPr lang="el-GR" baseline="30000" dirty="0"/>
              <a:t>η</a:t>
            </a:r>
            <a:r>
              <a:rPr lang="el-GR" dirty="0"/>
              <a:t> στοματική φάση</a:t>
            </a:r>
          </a:p>
          <a:p>
            <a:pPr>
              <a:buFont typeface="Wingdings" pitchFamily="2" charset="2"/>
              <a:buChar char="ü"/>
            </a:pPr>
            <a:r>
              <a:rPr lang="el-GR" dirty="0"/>
              <a:t> δε θεωρεί ότι το κορίτσι περνάει μια μακρά φάση </a:t>
            </a:r>
            <a:r>
              <a:rPr lang="el-GR" dirty="0" err="1"/>
              <a:t>υπνωττουσας</a:t>
            </a:r>
            <a:r>
              <a:rPr lang="el-GR" dirty="0"/>
              <a:t> σεξουαλικότητας. αμέσως μόλις το κορίτσι μεταστρέψει το ενδιαφέρον του από το μαστό στο σώμα της μητέρας και το πέος του πατέρα του, εισέρχεται σε ενεργό προγεννητική Οιδιπόδεια σύγκρουση</a:t>
            </a:r>
          </a:p>
          <a:p>
            <a:pPr>
              <a:buFont typeface="Wingdings" pitchFamily="2" charset="2"/>
              <a:buChar char="ü"/>
            </a:pPr>
            <a:r>
              <a:rPr lang="el-GR" dirty="0"/>
              <a:t>βλέπει το υπερεγώ ως μια πολύ </a:t>
            </a:r>
            <a:r>
              <a:rPr lang="el-GR" dirty="0" err="1"/>
              <a:t>πρωιμότερη</a:t>
            </a:r>
            <a:r>
              <a:rPr lang="el-GR" dirty="0"/>
              <a:t> δομή και το αντιλαμβάνεται μάλλον σα πρόγονο παρά σα κληρονόμο του </a:t>
            </a:r>
            <a:r>
              <a:rPr lang="el-GR" dirty="0" err="1"/>
              <a:t>Οιδιποδείου</a:t>
            </a:r>
            <a:endParaRPr lang="el-GR" dirty="0"/>
          </a:p>
          <a:p>
            <a:pPr>
              <a:buFont typeface="Wingdings" pitchFamily="2" charset="2"/>
              <a:buChar char="ü"/>
            </a:pPr>
            <a:r>
              <a:rPr lang="el-GR" dirty="0"/>
              <a:t>βλέπει τη γυναικεία σεξουαλικότητα όχι σα μια ευνουχισμένη εκδοχή της ανδρικής, αλλά ως υπάρχουσα </a:t>
            </a:r>
            <a:r>
              <a:rPr lang="el-GR" dirty="0" err="1"/>
              <a:t>αφ’εαυτής</a:t>
            </a:r>
            <a:r>
              <a:rPr lang="el-GR" dirty="0"/>
              <a:t>.</a:t>
            </a:r>
          </a:p>
          <a:p>
            <a:pPr>
              <a:buFont typeface="Wingdings" pitchFamily="2" charset="2"/>
              <a:buChar char="ü"/>
            </a:pPr>
            <a:r>
              <a:rPr lang="el-GR" dirty="0"/>
              <a:t>οι διαφορές σχετίζονται με μια πιο θεμελιώδη και βαθμιαία μετατόπιση της έμφασης από τις μεταστροφές της λίμπιντο στην πολυπλοκότητα των σχέσεων αντικειμένου σε φαντασία και πραγματικότητα, και στην αλληλεπίδραση επιθετικών και </a:t>
            </a:r>
            <a:r>
              <a:rPr lang="el-GR" dirty="0" err="1"/>
              <a:t>λιβιδινικών</a:t>
            </a:r>
            <a:r>
              <a:rPr lang="el-GR" dirty="0"/>
              <a:t> ώσεων.</a:t>
            </a:r>
          </a:p>
        </p:txBody>
      </p:sp>
      <p:pic>
        <p:nvPicPr>
          <p:cNvPr id="4" name="3 - Εικόνα" descr="κατάλογος.jpg"/>
          <p:cNvPicPr>
            <a:picLocks noChangeAspect="1"/>
          </p:cNvPicPr>
          <p:nvPr/>
        </p:nvPicPr>
        <p:blipFill>
          <a:blip r:embed="rId2"/>
          <a:stretch>
            <a:fillRect/>
          </a:stretch>
        </p:blipFill>
        <p:spPr>
          <a:xfrm>
            <a:off x="0" y="0"/>
            <a:ext cx="2571750" cy="192880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14480" y="2000240"/>
            <a:ext cx="5791200" cy="944563"/>
          </a:xfrm>
        </p:spPr>
        <p:txBody>
          <a:bodyPr/>
          <a:lstStyle/>
          <a:p>
            <a:pPr algn="ctr"/>
            <a:r>
              <a:rPr lang="el-GR" dirty="0"/>
              <a:t>ΜΕΛΑΝΙ ΚΛΑΙΝ</a:t>
            </a:r>
          </a:p>
        </p:txBody>
      </p:sp>
      <p:sp>
        <p:nvSpPr>
          <p:cNvPr id="3" name="2 - Θέση περιεχομένου"/>
          <p:cNvSpPr>
            <a:spLocks noGrp="1"/>
          </p:cNvSpPr>
          <p:nvPr>
            <p:ph idx="1"/>
          </p:nvPr>
        </p:nvSpPr>
        <p:spPr>
          <a:xfrm>
            <a:off x="457200" y="3143248"/>
            <a:ext cx="7972452" cy="2982915"/>
          </a:xfrm>
        </p:spPr>
        <p:txBody>
          <a:bodyPr>
            <a:normAutofit fontScale="77500" lnSpcReduction="20000"/>
          </a:bodyPr>
          <a:lstStyle/>
          <a:p>
            <a:pPr algn="just">
              <a:buFont typeface="Wingdings" pitchFamily="2" charset="2"/>
              <a:buChar char="ü"/>
            </a:pPr>
            <a:r>
              <a:rPr lang="el-GR" dirty="0"/>
              <a:t>Γεννήθηκε στη Βιέννη το 1882 και πέθανε το 1960.</a:t>
            </a:r>
          </a:p>
          <a:p>
            <a:pPr algn="just"/>
            <a:endParaRPr lang="el-GR" dirty="0"/>
          </a:p>
          <a:p>
            <a:pPr algn="just">
              <a:buFont typeface="Wingdings" pitchFamily="2" charset="2"/>
              <a:buChar char="ü"/>
            </a:pPr>
            <a:r>
              <a:rPr lang="el-GR" dirty="0"/>
              <a:t>Υπήρξε πολύπλευρη και δημιουργική  προσωπικότητα, παθιασμένο και φιλόδοξο άτομο.</a:t>
            </a:r>
          </a:p>
          <a:p>
            <a:pPr algn="just"/>
            <a:endParaRPr lang="el-GR" dirty="0"/>
          </a:p>
          <a:p>
            <a:pPr algn="just">
              <a:buFont typeface="Wingdings" pitchFamily="2" charset="2"/>
              <a:buChar char="ü"/>
            </a:pPr>
            <a:r>
              <a:rPr lang="el-GR" dirty="0"/>
              <a:t>Οι ιδέες της επηρέασαν την </a:t>
            </a:r>
            <a:r>
              <a:rPr lang="el-GR" b="1" dirty="0"/>
              <a:t>τεχνική της ψυχανάλυσης </a:t>
            </a:r>
            <a:r>
              <a:rPr lang="el-GR" dirty="0"/>
              <a:t>και άλλαξαν την </a:t>
            </a:r>
            <a:r>
              <a:rPr lang="el-GR" b="1" dirty="0"/>
              <a:t>ψυχαναλυτική προσέγγιση</a:t>
            </a:r>
            <a:r>
              <a:rPr lang="el-GR" dirty="0"/>
              <a:t> για την κατανόηση του ψυχισμού</a:t>
            </a:r>
          </a:p>
        </p:txBody>
      </p:sp>
      <p:pic>
        <p:nvPicPr>
          <p:cNvPr id="4" name="3 - Εικόνα" descr="κατάλογος.jpg"/>
          <p:cNvPicPr>
            <a:picLocks noChangeAspect="1"/>
          </p:cNvPicPr>
          <p:nvPr/>
        </p:nvPicPr>
        <p:blipFill>
          <a:blip r:embed="rId2"/>
          <a:stretch>
            <a:fillRect/>
          </a:stretch>
        </p:blipFill>
        <p:spPr>
          <a:xfrm>
            <a:off x="7000875" y="0"/>
            <a:ext cx="2143125" cy="28574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714356"/>
            <a:ext cx="8229600" cy="654032"/>
          </a:xfrm>
        </p:spPr>
        <p:txBody>
          <a:bodyPr>
            <a:normAutofit/>
          </a:bodyPr>
          <a:lstStyle/>
          <a:p>
            <a:pPr algn="ctr"/>
            <a:r>
              <a:rPr lang="el-GR" sz="3200" dirty="0">
                <a:solidFill>
                  <a:srgbClr val="FF0000"/>
                </a:solidFill>
              </a:rPr>
              <a:t>Νέες ιδέες 1919-1934…</a:t>
            </a:r>
          </a:p>
        </p:txBody>
      </p:sp>
      <p:sp>
        <p:nvSpPr>
          <p:cNvPr id="3" name="2 - Θέση περιεχομένου"/>
          <p:cNvSpPr>
            <a:spLocks noGrp="1"/>
          </p:cNvSpPr>
          <p:nvPr>
            <p:ph idx="1"/>
          </p:nvPr>
        </p:nvSpPr>
        <p:spPr>
          <a:xfrm>
            <a:off x="457200" y="2214554"/>
            <a:ext cx="8229600" cy="4286280"/>
          </a:xfrm>
        </p:spPr>
        <p:txBody>
          <a:bodyPr>
            <a:normAutofit fontScale="40000" lnSpcReduction="20000"/>
          </a:bodyPr>
          <a:lstStyle/>
          <a:p>
            <a:r>
              <a:rPr lang="el-GR" dirty="0"/>
              <a:t>απέδιδε μεγάλη προσοχή στο άγχος ευνουχισμού, το οποίο το συνδέει με το φόβο αντιποίνων</a:t>
            </a:r>
          </a:p>
          <a:p>
            <a:endParaRPr lang="el-GR" dirty="0"/>
          </a:p>
          <a:p>
            <a:r>
              <a:rPr lang="el-GR" dirty="0"/>
              <a:t>1933: το διωκτικό άγχος οφείλεται σε προβολές από το παιδί των ίδιων του των καταστροφικών ορμών</a:t>
            </a:r>
          </a:p>
          <a:p>
            <a:endParaRPr lang="el-GR" dirty="0"/>
          </a:p>
          <a:p>
            <a:r>
              <a:rPr lang="el-GR" dirty="0"/>
              <a:t>Φαντασίωση (</a:t>
            </a:r>
            <a:r>
              <a:rPr lang="en-US" dirty="0" err="1"/>
              <a:t>vs</a:t>
            </a:r>
            <a:r>
              <a:rPr lang="en-US" dirty="0"/>
              <a:t> Freud): </a:t>
            </a:r>
            <a:r>
              <a:rPr lang="el-GR" dirty="0"/>
              <a:t>ήταν πρώιμη, πανταχού παρούσα και δυναμική, επηρεάζοντας κάθε αντίληψη και σχέση αντικειμένου του παιδιού</a:t>
            </a:r>
          </a:p>
          <a:p>
            <a:endParaRPr lang="el-GR" dirty="0"/>
          </a:p>
          <a:p>
            <a:r>
              <a:rPr lang="el-GR" dirty="0"/>
              <a:t>έμφαση στην ανάπτυξη των σχέσεων αντικειμένου (λειτουργικές)</a:t>
            </a:r>
          </a:p>
          <a:p>
            <a:r>
              <a:rPr lang="el-GR" dirty="0"/>
              <a:t>το βρέφος </a:t>
            </a:r>
            <a:r>
              <a:rPr lang="el-GR" dirty="0" err="1"/>
              <a:t>ενδοβάλλει</a:t>
            </a:r>
            <a:r>
              <a:rPr lang="el-GR" dirty="0"/>
              <a:t> στη φαντασία αντικείμενα (μαστός, πέος, άλλα μέρη σώματος γονέων)</a:t>
            </a:r>
          </a:p>
          <a:p>
            <a:pPr>
              <a:buNone/>
            </a:pPr>
            <a:r>
              <a:rPr lang="el-GR" dirty="0"/>
              <a:t>	- τα εσωτερικά αντικείμενα δεν είναι ακριβώς αντίγραφα αληθινών εξωτερικών αντικειμένων, αλλά χρωματίζονται από τη φαντασία του </a:t>
            </a:r>
            <a:r>
              <a:rPr lang="el-GR" dirty="0" err="1"/>
              <a:t>παιδιου</a:t>
            </a:r>
            <a:r>
              <a:rPr lang="el-GR" dirty="0"/>
              <a:t> και από προβολές</a:t>
            </a:r>
          </a:p>
          <a:p>
            <a:pPr>
              <a:buNone/>
            </a:pPr>
            <a:r>
              <a:rPr lang="el-GR" dirty="0"/>
              <a:t>	- μπορεί να υποστούν σχάση σε ιδανικά/διωκτικά</a:t>
            </a:r>
          </a:p>
          <a:p>
            <a:pPr>
              <a:buNone/>
            </a:pPr>
            <a:r>
              <a:rPr lang="el-GR" dirty="0"/>
              <a:t>	- μπορεί να </a:t>
            </a:r>
            <a:r>
              <a:rPr lang="el-GR" dirty="0" err="1"/>
              <a:t>απαρτιωθούν</a:t>
            </a:r>
            <a:r>
              <a:rPr lang="el-GR" dirty="0"/>
              <a:t> περισσότερο </a:t>
            </a:r>
          </a:p>
          <a:p>
            <a:pPr>
              <a:buNone/>
            </a:pPr>
            <a:r>
              <a:rPr lang="el-GR" dirty="0"/>
              <a:t>	- βιώνονται ως έχοντα σχέσεις και μεταξύ τους και με το παιδί</a:t>
            </a:r>
          </a:p>
          <a:p>
            <a:pPr>
              <a:buNone/>
            </a:pPr>
            <a:r>
              <a:rPr lang="el-GR" dirty="0"/>
              <a:t>	- το παιδί </a:t>
            </a:r>
            <a:r>
              <a:rPr lang="el-GR" dirty="0" err="1"/>
              <a:t>μπορει</a:t>
            </a:r>
            <a:r>
              <a:rPr lang="el-GR" dirty="0"/>
              <a:t> να ταυτίζεται ή να νιώθει ότι βρίσκεται σε σχέση μαζί τους</a:t>
            </a:r>
          </a:p>
          <a:p>
            <a:pPr>
              <a:buFont typeface="Wingdings" pitchFamily="2" charset="2"/>
              <a:buChar char="Ø"/>
            </a:pPr>
            <a:r>
              <a:rPr lang="el-GR" dirty="0"/>
              <a:t>Υπερεγώ: όλα τα εσωτερικά αντικείμενα που δεν είχε ταυτιστεί. Στην πορεία διατηρήθηκε μόνο η </a:t>
            </a:r>
            <a:r>
              <a:rPr lang="el-GR" dirty="0" err="1"/>
              <a:t>τιμωρητική</a:t>
            </a:r>
            <a:r>
              <a:rPr lang="el-GR" dirty="0"/>
              <a:t> πλευρά των αντικειμένων</a:t>
            </a:r>
          </a:p>
          <a:p>
            <a:pPr algn="ctr">
              <a:buNone/>
            </a:pPr>
            <a:endParaRPr lang="el-GR" dirty="0"/>
          </a:p>
          <a:p>
            <a:pPr algn="ctr">
              <a:buNone/>
            </a:pPr>
            <a:r>
              <a:rPr lang="el-GR" dirty="0"/>
              <a:t>«ΘΕΩΡΙΑ ΤΩΝ ΣΧΕΣΕΩΝ ΑΝΤΙΚΕΙΜΕΝΟΥ»</a:t>
            </a:r>
          </a:p>
          <a:p>
            <a:pPr algn="ctr">
              <a:buNone/>
            </a:pPr>
            <a:endParaRPr lang="el-GR" dirty="0"/>
          </a:p>
          <a:p>
            <a:pPr algn="ctr">
              <a:buNone/>
            </a:pPr>
            <a:r>
              <a:rPr lang="el-GR" dirty="0"/>
              <a:t>Σελ 81: σύνδεση αναστολών σχολικών δραστηριοτήτων με άγχος ευνουχισμού</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642918"/>
            <a:ext cx="8215370" cy="944563"/>
          </a:xfrm>
        </p:spPr>
        <p:txBody>
          <a:bodyPr>
            <a:normAutofit fontScale="90000"/>
          </a:bodyPr>
          <a:lstStyle/>
          <a:p>
            <a:pPr algn="ctr"/>
            <a:r>
              <a:rPr lang="el-GR" sz="3200" dirty="0">
                <a:solidFill>
                  <a:srgbClr val="FF0000"/>
                </a:solidFill>
              </a:rPr>
              <a:t>«Η διαμόρφωση συμβόλου και η σπουδαιότητά της για την ανάπτυξη του εγώ», 1930</a:t>
            </a:r>
          </a:p>
        </p:txBody>
      </p:sp>
      <p:sp>
        <p:nvSpPr>
          <p:cNvPr id="3" name="2 - Θέση περιεχομένου"/>
          <p:cNvSpPr>
            <a:spLocks noGrp="1"/>
          </p:cNvSpPr>
          <p:nvPr>
            <p:ph idx="1"/>
          </p:nvPr>
        </p:nvSpPr>
        <p:spPr>
          <a:xfrm>
            <a:off x="457200" y="2643182"/>
            <a:ext cx="7115196" cy="3357586"/>
          </a:xfrm>
        </p:spPr>
        <p:txBody>
          <a:bodyPr>
            <a:noAutofit/>
          </a:bodyPr>
          <a:lstStyle/>
          <a:p>
            <a:r>
              <a:rPr lang="el-GR" sz="1400" dirty="0"/>
              <a:t>ο συμβολισμός είναι το θεμέλιο κάθε μετουσίωσης και κάθε ταλέντου, αφού μέσω της συμβολικής εξομοίωσης πράγματα, δραστηριότητες και ενδιαφέρονται γίνονται αντικείμενο </a:t>
            </a:r>
            <a:r>
              <a:rPr lang="el-GR" sz="1400" dirty="0" err="1"/>
              <a:t>λιβιδινικών</a:t>
            </a:r>
            <a:r>
              <a:rPr lang="el-GR" sz="1400" dirty="0"/>
              <a:t> </a:t>
            </a:r>
            <a:r>
              <a:rPr lang="el-GR" sz="1400" dirty="0" err="1"/>
              <a:t>ενορμήσεων</a:t>
            </a:r>
            <a:r>
              <a:rPr lang="el-GR" sz="1400" dirty="0"/>
              <a:t> </a:t>
            </a:r>
          </a:p>
          <a:p>
            <a:endParaRPr lang="el-GR" sz="1400" dirty="0"/>
          </a:p>
          <a:p>
            <a:r>
              <a:rPr lang="el-GR" sz="1400" dirty="0"/>
              <a:t>το άγχος που εμφανίζεται μαζί με το </a:t>
            </a:r>
            <a:r>
              <a:rPr lang="el-GR" sz="1400" dirty="0" err="1"/>
              <a:t>λιβιδινικό</a:t>
            </a:r>
            <a:r>
              <a:rPr lang="el-GR" sz="1400" dirty="0"/>
              <a:t> ενδιαφέρον κινητοποιεί το μηχανισμό της ταύτισης</a:t>
            </a:r>
          </a:p>
          <a:p>
            <a:endParaRPr lang="el-GR" sz="1400" dirty="0"/>
          </a:p>
          <a:p>
            <a:r>
              <a:rPr lang="el-GR" sz="1400" dirty="0"/>
              <a:t>ο συμβολισμός καταλήγει να είναι το θεμέλιο κάθε φαντασίωσης και μετουσίωσης, αλλά ακόμη περισσότερο η βάση της σχέσης του υποκειμένου με τον έξω κόσμο και γενικά με την πραγματικότητα</a:t>
            </a:r>
          </a:p>
          <a:p>
            <a:endParaRPr lang="el-GR" sz="1400" dirty="0"/>
          </a:p>
          <a:p>
            <a:r>
              <a:rPr lang="el-GR" sz="1400" dirty="0"/>
              <a:t>«</a:t>
            </a:r>
            <a:r>
              <a:rPr lang="el-GR" sz="1400" dirty="0" err="1"/>
              <a:t>Επιστημοφιλικό</a:t>
            </a:r>
            <a:r>
              <a:rPr lang="el-GR" sz="1400" dirty="0"/>
              <a:t> ενδιαφέρον» – εγκαταλείφθηκε ο όρος</a:t>
            </a:r>
          </a:p>
          <a:p>
            <a:endParaRPr lang="el-GR" sz="1400" dirty="0"/>
          </a:p>
        </p:txBody>
      </p:sp>
      <p:pic>
        <p:nvPicPr>
          <p:cNvPr id="4" name="3 - Εικόνα" descr="images.jpg"/>
          <p:cNvPicPr>
            <a:picLocks noChangeAspect="1"/>
          </p:cNvPicPr>
          <p:nvPr/>
        </p:nvPicPr>
        <p:blipFill>
          <a:blip r:embed="rId2"/>
          <a:stretch>
            <a:fillRect/>
          </a:stretch>
        </p:blipFill>
        <p:spPr>
          <a:xfrm>
            <a:off x="6486525" y="5133975"/>
            <a:ext cx="2657475" cy="172402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429000" y="2214554"/>
            <a:ext cx="5715000" cy="4214842"/>
          </a:xfrm>
        </p:spPr>
        <p:txBody>
          <a:bodyPr/>
          <a:lstStyle/>
          <a:p>
            <a:r>
              <a:rPr lang="el-GR" sz="1400" dirty="0"/>
              <a:t>τα εξωτερικά αντικείμενα είναι κατά κύριο λόγο σύμβολα των σωμάτων του παιδιού και των γονέων ή μέρη αυτών</a:t>
            </a:r>
          </a:p>
          <a:p>
            <a:endParaRPr lang="el-GR" sz="1400" dirty="0"/>
          </a:p>
          <a:p>
            <a:r>
              <a:rPr lang="el-GR" sz="1400" dirty="0"/>
              <a:t>σελ 84\</a:t>
            </a:r>
          </a:p>
          <a:p>
            <a:endParaRPr lang="el-GR" sz="1400" dirty="0"/>
          </a:p>
          <a:p>
            <a:r>
              <a:rPr lang="el-GR" sz="1400" dirty="0"/>
              <a:t>αντικείμενα </a:t>
            </a:r>
            <a:r>
              <a:rPr lang="el-GR" sz="1400" dirty="0" err="1"/>
              <a:t>συμβολοποίησης</a:t>
            </a:r>
            <a:r>
              <a:rPr lang="el-GR" sz="1400" dirty="0"/>
              <a:t> είναι πρωταρχικά αντικείμενα και λειτουργίες </a:t>
            </a:r>
            <a:r>
              <a:rPr lang="en-US" sz="1400" dirty="0"/>
              <a:t>(Freud, Jones) </a:t>
            </a:r>
            <a:r>
              <a:rPr lang="el-GR" sz="1400" dirty="0"/>
              <a:t>και η </a:t>
            </a:r>
            <a:r>
              <a:rPr lang="el-GR" sz="1400" dirty="0" err="1"/>
              <a:t>συμβολοποίηση</a:t>
            </a:r>
            <a:r>
              <a:rPr lang="el-GR" sz="1400" dirty="0"/>
              <a:t> οφείλεται σε μια </a:t>
            </a:r>
            <a:r>
              <a:rPr lang="el-GR" sz="1400" dirty="0" err="1"/>
              <a:t>ενδοψυχική</a:t>
            </a:r>
            <a:r>
              <a:rPr lang="el-GR" sz="1400" dirty="0"/>
              <a:t> σύγκρουση που συνδέεται με την απώθηση</a:t>
            </a:r>
          </a:p>
          <a:p>
            <a:endParaRPr lang="el-GR" sz="1400" dirty="0"/>
          </a:p>
          <a:p>
            <a:r>
              <a:rPr lang="el-GR" sz="1400" dirty="0"/>
              <a:t>βλέπει τα σύμβολα ως </a:t>
            </a:r>
            <a:r>
              <a:rPr lang="el-GR" sz="1400" dirty="0" err="1"/>
              <a:t>υπερκαθορισμένα</a:t>
            </a:r>
            <a:r>
              <a:rPr lang="el-GR" sz="1400" dirty="0"/>
              <a:t> (ένα σύμβολο περιέχει πολλές σημασίες</a:t>
            </a:r>
          </a:p>
          <a:p>
            <a:endParaRPr lang="el-GR" sz="1400" dirty="0"/>
          </a:p>
          <a:p>
            <a:r>
              <a:rPr lang="el-GR" sz="1400" dirty="0"/>
              <a:t>δε θεωρεί τη </a:t>
            </a:r>
            <a:r>
              <a:rPr lang="el-GR" sz="1400" dirty="0" err="1"/>
              <a:t>συμβολοποίηση</a:t>
            </a:r>
            <a:r>
              <a:rPr lang="el-GR" sz="1400" dirty="0"/>
              <a:t> ως εναλλακτική λύση της μετουσίωσης, αλλά ως βάση και ουσιώδες τμήμα όλης της μετουσίωσης</a:t>
            </a:r>
          </a:p>
          <a:p>
            <a:endParaRPr lang="el-GR" sz="1400" dirty="0"/>
          </a:p>
        </p:txBody>
      </p:sp>
      <p:pic>
        <p:nvPicPr>
          <p:cNvPr id="4" name="3 - Εικόνα" descr="κατάλογος.jpg"/>
          <p:cNvPicPr>
            <a:picLocks noChangeAspect="1"/>
          </p:cNvPicPr>
          <p:nvPr/>
        </p:nvPicPr>
        <p:blipFill>
          <a:blip r:embed="rId2"/>
          <a:stretch>
            <a:fillRect/>
          </a:stretch>
        </p:blipFill>
        <p:spPr>
          <a:xfrm>
            <a:off x="357158" y="2357430"/>
            <a:ext cx="2643206" cy="372985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285728"/>
            <a:ext cx="7786742" cy="1230315"/>
          </a:xfrm>
        </p:spPr>
        <p:txBody>
          <a:bodyPr>
            <a:normAutofit/>
          </a:bodyPr>
          <a:lstStyle/>
          <a:p>
            <a:r>
              <a:rPr lang="el-GR" sz="3200" dirty="0"/>
              <a:t>«Μια συμβολή στην ψυχογένεση των μανιοκαταθλιπτικών καταστάσεων», 1935</a:t>
            </a:r>
          </a:p>
        </p:txBody>
      </p:sp>
      <p:sp>
        <p:nvSpPr>
          <p:cNvPr id="3" name="2 - Θέση περιεχομένου"/>
          <p:cNvSpPr>
            <a:spLocks noGrp="1"/>
          </p:cNvSpPr>
          <p:nvPr>
            <p:ph idx="1"/>
          </p:nvPr>
        </p:nvSpPr>
        <p:spPr>
          <a:xfrm>
            <a:off x="457200" y="2285992"/>
            <a:ext cx="5715000" cy="3840171"/>
          </a:xfrm>
        </p:spPr>
        <p:txBody>
          <a:bodyPr>
            <a:normAutofit fontScale="55000" lnSpcReduction="20000"/>
          </a:bodyPr>
          <a:lstStyle/>
          <a:p>
            <a:r>
              <a:rPr lang="el-GR" dirty="0"/>
              <a:t>εισάγει την έννοια της </a:t>
            </a:r>
            <a:r>
              <a:rPr lang="el-GR" b="1" dirty="0"/>
              <a:t>ΚΑΤΑΘΛΙΠΤΙΚΗΣ ΘΕΣΗΣ</a:t>
            </a:r>
          </a:p>
          <a:p>
            <a:endParaRPr lang="el-GR" b="1" dirty="0"/>
          </a:p>
          <a:p>
            <a:r>
              <a:rPr lang="el-GR" dirty="0"/>
              <a:t>εξετάζει τις πρωτογενείς σχέσεις αντικειμένου και σκιαγραφεί την εξέλιξη από τις πιο πρωτογενείς σχέσεις μερικού αντικειμένου στη σχέση των ολόκληρων, ξεχωριστών, εξωτερικών αντικειμένων</a:t>
            </a:r>
          </a:p>
          <a:p>
            <a:endParaRPr lang="en-US" dirty="0"/>
          </a:p>
          <a:p>
            <a:r>
              <a:rPr lang="el-GR" dirty="0"/>
              <a:t>διακρίνει μεταξύ παρανοειδών και καταθλιπτικών αγχών</a:t>
            </a:r>
          </a:p>
          <a:p>
            <a:endParaRPr lang="el-GR" dirty="0"/>
          </a:p>
          <a:p>
            <a:r>
              <a:rPr lang="el-GR" dirty="0"/>
              <a:t>τα παιδί στο δεύτερο τέταρτο του πρώτου χρόνου αντιλαμβάνεται τη μητέρα του ως ένα ολόκληρο πρόσωπο: </a:t>
            </a:r>
            <a:r>
              <a:rPr lang="el-GR" b="1" dirty="0"/>
              <a:t>απαρχή καταθλιπτικής θέσης</a:t>
            </a:r>
          </a:p>
          <a:p>
            <a:endParaRPr lang="el-GR" b="1" dirty="0"/>
          </a:p>
          <a:p>
            <a:r>
              <a:rPr lang="el-GR" dirty="0"/>
              <a:t>το παιδί αρχίζει να βιώνει τη σχέση αντικειμένου από μια διαφορετική θέση</a:t>
            </a:r>
          </a:p>
        </p:txBody>
      </p:sp>
      <p:pic>
        <p:nvPicPr>
          <p:cNvPr id="4" name="3 - Εικόνα" descr="images.jpg"/>
          <p:cNvPicPr>
            <a:picLocks noChangeAspect="1"/>
          </p:cNvPicPr>
          <p:nvPr/>
        </p:nvPicPr>
        <p:blipFill>
          <a:blip r:embed="rId2"/>
          <a:stretch>
            <a:fillRect/>
          </a:stretch>
        </p:blipFill>
        <p:spPr>
          <a:xfrm>
            <a:off x="6143636" y="3000372"/>
            <a:ext cx="3000364" cy="250033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000240"/>
            <a:ext cx="8229600" cy="4572032"/>
          </a:xfrm>
        </p:spPr>
        <p:txBody>
          <a:bodyPr>
            <a:normAutofit fontScale="62500" lnSpcReduction="20000"/>
          </a:bodyPr>
          <a:lstStyle/>
          <a:p>
            <a:r>
              <a:rPr lang="el-GR" dirty="0"/>
              <a:t>η </a:t>
            </a:r>
            <a:r>
              <a:rPr lang="el-GR" b="1" dirty="0"/>
              <a:t>μητέρα</a:t>
            </a:r>
            <a:r>
              <a:rPr lang="el-GR" dirty="0"/>
              <a:t> γίνεται αισθητή ως ένα αντικείμενο στο σύνολό του:</a:t>
            </a:r>
          </a:p>
          <a:p>
            <a:pPr>
              <a:buNone/>
            </a:pPr>
            <a:r>
              <a:rPr lang="el-GR" dirty="0"/>
              <a:t>	- ταυτίζεται μαζί της</a:t>
            </a:r>
          </a:p>
          <a:p>
            <a:pPr>
              <a:buNone/>
            </a:pPr>
            <a:r>
              <a:rPr lang="el-GR" dirty="0"/>
              <a:t>	- ανακουφίζει τους διωκτικούς του φόβους</a:t>
            </a:r>
          </a:p>
          <a:p>
            <a:pPr>
              <a:buNone/>
            </a:pPr>
            <a:r>
              <a:rPr lang="el-GR" dirty="0"/>
              <a:t>	- την </a:t>
            </a:r>
            <a:r>
              <a:rPr lang="el-GR" dirty="0" err="1"/>
              <a:t>ενδοβάλλει</a:t>
            </a:r>
            <a:r>
              <a:rPr lang="el-GR" dirty="0"/>
              <a:t> για να την προστατεύσει</a:t>
            </a:r>
          </a:p>
          <a:p>
            <a:pPr>
              <a:buNone/>
            </a:pPr>
            <a:r>
              <a:rPr lang="el-GR" dirty="0"/>
              <a:t>	- γίνεται αισθητή ως η πηγή την ικανοποιήσεων του βρέφους και των ματαιώσεών του</a:t>
            </a:r>
          </a:p>
          <a:p>
            <a:pPr>
              <a:buNone/>
            </a:pPr>
            <a:r>
              <a:rPr lang="el-GR" dirty="0"/>
              <a:t>	- αμφίθυμη αγάπη/ εκτεθειμένη στον κίνδυνο της καταστροφής </a:t>
            </a:r>
          </a:p>
          <a:p>
            <a:pPr>
              <a:buNone/>
            </a:pPr>
            <a:r>
              <a:rPr lang="el-GR" dirty="0"/>
              <a:t>	- επειδή είναι σταθερά </a:t>
            </a:r>
            <a:r>
              <a:rPr lang="el-GR" dirty="0" err="1"/>
              <a:t>ενδοβλημένη</a:t>
            </a:r>
            <a:r>
              <a:rPr lang="el-GR" dirty="0"/>
              <a:t>, η καταστροφή είναι </a:t>
            </a:r>
            <a:endParaRPr lang="en-US" dirty="0"/>
          </a:p>
          <a:p>
            <a:pPr>
              <a:buNone/>
            </a:pPr>
            <a:r>
              <a:rPr lang="el-GR" dirty="0"/>
              <a:t>ταυτόχρονα μια εσωτερική </a:t>
            </a:r>
            <a:r>
              <a:rPr lang="el-GR" dirty="0" err="1"/>
              <a:t>καταστροφη</a:t>
            </a:r>
            <a:r>
              <a:rPr lang="el-GR" dirty="0"/>
              <a:t> και ο εσωτερικός κόσμος του βρέφους είναι ερειπωμένος και χαοτικός</a:t>
            </a:r>
          </a:p>
          <a:p>
            <a:pPr>
              <a:buNone/>
            </a:pPr>
            <a:endParaRPr lang="el-GR" dirty="0"/>
          </a:p>
          <a:p>
            <a:pPr>
              <a:buNone/>
            </a:pPr>
            <a:r>
              <a:rPr lang="el-GR" dirty="0"/>
              <a:t>« Με αυτό το βήμα το εγώ φτάνει σε μια νέα θέση, που διαμορφώνει το θεμέλιο της κατάστασης που καλείται απώλεια του αντικειμένου και μπορεί να γίνει αισθητή στο σύνολό της, μόνο όταν το αντικείμενο αγαπιέται πλέον ως όλο». </a:t>
            </a:r>
          </a:p>
          <a:p>
            <a:endParaRPr lang="el-GR" dirty="0"/>
          </a:p>
        </p:txBody>
      </p:sp>
      <p:pic>
        <p:nvPicPr>
          <p:cNvPr id="4" name="3 - Εικόνα" descr="images.jpg"/>
          <p:cNvPicPr>
            <a:picLocks noChangeAspect="1"/>
          </p:cNvPicPr>
          <p:nvPr/>
        </p:nvPicPr>
        <p:blipFill>
          <a:blip r:embed="rId2"/>
          <a:stretch>
            <a:fillRect/>
          </a:stretch>
        </p:blipFill>
        <p:spPr>
          <a:xfrm>
            <a:off x="7429500" y="0"/>
            <a:ext cx="1714500" cy="265747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428604"/>
            <a:ext cx="5791200" cy="944563"/>
          </a:xfrm>
        </p:spPr>
        <p:txBody>
          <a:bodyPr/>
          <a:lstStyle/>
          <a:p>
            <a:r>
              <a:rPr lang="el-GR" dirty="0"/>
              <a:t>Αίσθημα ενοχής…</a:t>
            </a:r>
          </a:p>
        </p:txBody>
      </p:sp>
      <p:sp>
        <p:nvSpPr>
          <p:cNvPr id="3" name="2 - Θέση περιεχομένου"/>
          <p:cNvSpPr>
            <a:spLocks noGrp="1"/>
          </p:cNvSpPr>
          <p:nvPr>
            <p:ph idx="1"/>
          </p:nvPr>
        </p:nvSpPr>
        <p:spPr>
          <a:xfrm>
            <a:off x="214282" y="2500306"/>
            <a:ext cx="5257808" cy="4071966"/>
          </a:xfrm>
        </p:spPr>
        <p:txBody>
          <a:bodyPr>
            <a:normAutofit fontScale="62500" lnSpcReduction="20000"/>
          </a:bodyPr>
          <a:lstStyle/>
          <a:p>
            <a:r>
              <a:rPr lang="el-GR" dirty="0"/>
              <a:t>Η καταθλιπτική θέση είναι ένα μείγμα παρανοειδών αγχών, που απορρέουν από τη λειτουργία φανταστικών διωκτών της προηγούμενης φάσης, και καταθλιπτικών αισθημάτων ενοχής, απώλειας και μαρασμού</a:t>
            </a:r>
          </a:p>
          <a:p>
            <a:endParaRPr lang="el-GR" dirty="0"/>
          </a:p>
          <a:p>
            <a:r>
              <a:rPr lang="el-GR" dirty="0"/>
              <a:t>το εγώ νιώθει ανασφαλές για την κατοχή καλών εσωτερικών αντικειμένων</a:t>
            </a:r>
          </a:p>
          <a:p>
            <a:endParaRPr lang="el-GR" dirty="0"/>
          </a:p>
          <a:p>
            <a:r>
              <a:rPr lang="el-GR" dirty="0"/>
              <a:t>παιδιά &amp; ενήλικοι που υποφέρουν από κατάθλιψη, κατά την οποία παλινδρομούν στην καταθλιπτική θέση, φοβούνται ότι περιέχουν αντικείμενα που πεθαίνουν και αντικείμενα νεκρά: πυρήνας θλίψης και άγχους</a:t>
            </a:r>
          </a:p>
        </p:txBody>
      </p:sp>
      <p:pic>
        <p:nvPicPr>
          <p:cNvPr id="4" name="3 - Εικόνα" descr="κατάλογος.jpg"/>
          <p:cNvPicPr>
            <a:picLocks noChangeAspect="1"/>
          </p:cNvPicPr>
          <p:nvPr/>
        </p:nvPicPr>
        <p:blipFill>
          <a:blip r:embed="rId2"/>
          <a:stretch>
            <a:fillRect/>
          </a:stretch>
        </p:blipFill>
        <p:spPr>
          <a:xfrm>
            <a:off x="5715008" y="1928802"/>
            <a:ext cx="3428992" cy="4929198"/>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571480"/>
            <a:ext cx="8143900" cy="944563"/>
          </a:xfrm>
        </p:spPr>
        <p:txBody>
          <a:bodyPr>
            <a:normAutofit fontScale="90000"/>
          </a:bodyPr>
          <a:lstStyle/>
          <a:p>
            <a:r>
              <a:rPr lang="el-GR" dirty="0"/>
              <a:t>Δυσκολίες διατροφής- υποχονδριακά άγχη: κοινά συμπτώματα…</a:t>
            </a:r>
          </a:p>
        </p:txBody>
      </p:sp>
      <p:sp>
        <p:nvSpPr>
          <p:cNvPr id="3" name="2 - Θέση περιεχομένου"/>
          <p:cNvSpPr>
            <a:spLocks noGrp="1"/>
          </p:cNvSpPr>
          <p:nvPr>
            <p:ph idx="1"/>
          </p:nvPr>
        </p:nvSpPr>
        <p:spPr>
          <a:xfrm>
            <a:off x="285720" y="2357431"/>
            <a:ext cx="8501082" cy="2786082"/>
          </a:xfrm>
        </p:spPr>
        <p:txBody>
          <a:bodyPr>
            <a:normAutofit fontScale="70000" lnSpcReduction="20000"/>
          </a:bodyPr>
          <a:lstStyle/>
          <a:p>
            <a:r>
              <a:rPr lang="el-GR" dirty="0"/>
              <a:t>μπορεί να συνδέονται με παρανοϊκούς φόβους ενσωμάτωσης κακής τροφής ή με καταθλιπτικούς φόβους έκθεσης του καλού τους αντικειμένου σε κίνδυνο από κανιβαλικό φάγωμα τους</a:t>
            </a:r>
          </a:p>
          <a:p>
            <a:endParaRPr lang="el-GR" dirty="0"/>
          </a:p>
          <a:p>
            <a:r>
              <a:rPr lang="el-GR" dirty="0"/>
              <a:t>υποχονδριακός ασθενής: αρχικά οι φόβοι για τον εαυτό του. όταν η καταθλιπτική θέση έγινε εμφανής, μίλησε για τα καημένα του όργανα που βρίσκονταν σε κίνδυνο και για την ανάγκη να τα περιθάλψει με τρόπο που δήλωνε ότι αντιπροσώπευαν τα πληγωμένα εσωτερικά αντικείμενα που έπρεπε να περιθάλψει</a:t>
            </a:r>
          </a:p>
          <a:p>
            <a:endParaRPr lang="el-GR" dirty="0"/>
          </a:p>
        </p:txBody>
      </p:sp>
      <p:pic>
        <p:nvPicPr>
          <p:cNvPr id="4" name="3 - Εικόνα" descr="κατάλογος.jpg"/>
          <p:cNvPicPr>
            <a:picLocks noChangeAspect="1"/>
          </p:cNvPicPr>
          <p:nvPr/>
        </p:nvPicPr>
        <p:blipFill>
          <a:blip r:embed="rId2"/>
          <a:stretch>
            <a:fillRect/>
          </a:stretch>
        </p:blipFill>
        <p:spPr>
          <a:xfrm>
            <a:off x="357158" y="5248275"/>
            <a:ext cx="2847975" cy="1609725"/>
          </a:xfrm>
          <a:prstGeom prst="rect">
            <a:avLst/>
          </a:prstGeom>
        </p:spPr>
      </p:pic>
      <p:pic>
        <p:nvPicPr>
          <p:cNvPr id="5" name="4 - Εικόνα" descr="κατάλογος.jpg"/>
          <p:cNvPicPr>
            <a:picLocks noChangeAspect="1"/>
          </p:cNvPicPr>
          <p:nvPr/>
        </p:nvPicPr>
        <p:blipFill>
          <a:blip r:embed="rId3"/>
          <a:stretch>
            <a:fillRect/>
          </a:stretch>
        </p:blipFill>
        <p:spPr>
          <a:xfrm>
            <a:off x="6000760" y="5124450"/>
            <a:ext cx="2638425" cy="17335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500042"/>
            <a:ext cx="5791200" cy="944563"/>
          </a:xfrm>
        </p:spPr>
        <p:txBody>
          <a:bodyPr/>
          <a:lstStyle/>
          <a:p>
            <a:r>
              <a:rPr lang="el-GR" dirty="0"/>
              <a:t>Ο μελαγχολικός…</a:t>
            </a:r>
          </a:p>
        </p:txBody>
      </p:sp>
      <p:sp>
        <p:nvSpPr>
          <p:cNvPr id="3" name="2 - Θέση περιεχομένου"/>
          <p:cNvSpPr>
            <a:spLocks noGrp="1"/>
          </p:cNvSpPr>
          <p:nvPr>
            <p:ph idx="1"/>
          </p:nvPr>
        </p:nvSpPr>
        <p:spPr>
          <a:xfrm>
            <a:off x="457200" y="2214554"/>
            <a:ext cx="5715000" cy="4429156"/>
          </a:xfrm>
        </p:spPr>
        <p:txBody>
          <a:bodyPr>
            <a:normAutofit fontScale="62500" lnSpcReduction="20000"/>
          </a:bodyPr>
          <a:lstStyle/>
          <a:p>
            <a:r>
              <a:rPr lang="el-GR" dirty="0"/>
              <a:t>βρίσκεται στα μισά της καταθλιπτικής θέσης, θεωρώντας τον εαυτό του ανίκανο να εγκαταστήσει με ασφάλεια ένα καλό εσωτερικό αντικείμενο</a:t>
            </a:r>
          </a:p>
          <a:p>
            <a:endParaRPr lang="el-GR" dirty="0"/>
          </a:p>
          <a:p>
            <a:r>
              <a:rPr lang="el-GR" dirty="0"/>
              <a:t>η αυστηρότητα του υπερεγώ του συνδέεται με τους ακόμα ενεργούς παρανοϊκούς φόβους συν τις μομφές των καλών </a:t>
            </a:r>
            <a:r>
              <a:rPr lang="el-GR" dirty="0" err="1"/>
              <a:t>ενδοβλημένων</a:t>
            </a:r>
            <a:r>
              <a:rPr lang="el-GR" dirty="0"/>
              <a:t> αντικειμένων που πεθαίνουν ή είναι νεκρά και τις απαιτήσεις τους να αποκατασταθούν σε μια ιδανική κατάσταση.</a:t>
            </a:r>
          </a:p>
          <a:p>
            <a:endParaRPr lang="el-GR" dirty="0"/>
          </a:p>
          <a:p>
            <a:pPr>
              <a:buNone/>
            </a:pPr>
            <a:r>
              <a:rPr lang="el-GR" dirty="0"/>
              <a:t>Η καταθλιπτική θέση σημαδεύει το σταυροδρόμι της εξέλιξης ανάμεσα στο σημείο καθήλωσης των ψυχώσεων και σε εκείνο των νευρώσεων</a:t>
            </a:r>
          </a:p>
          <a:p>
            <a:pPr>
              <a:buNone/>
            </a:pPr>
            <a:endParaRPr lang="el-GR" dirty="0"/>
          </a:p>
          <a:p>
            <a:pPr>
              <a:buNone/>
            </a:pPr>
            <a:r>
              <a:rPr lang="el-GR" dirty="0"/>
              <a:t>Η επανόρθωση παίζει θεμελιώδη ρόλο στην ανάπτυξη </a:t>
            </a:r>
          </a:p>
        </p:txBody>
      </p:sp>
      <p:pic>
        <p:nvPicPr>
          <p:cNvPr id="4" name="3 - Εικόνα" descr="κατάλογος.jpg"/>
          <p:cNvPicPr>
            <a:picLocks noChangeAspect="1"/>
          </p:cNvPicPr>
          <p:nvPr/>
        </p:nvPicPr>
        <p:blipFill>
          <a:blip r:embed="rId2"/>
          <a:stretch>
            <a:fillRect/>
          </a:stretch>
        </p:blipFill>
        <p:spPr>
          <a:xfrm>
            <a:off x="4572000" y="0"/>
            <a:ext cx="4357718" cy="178592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71802" y="500042"/>
            <a:ext cx="3071834" cy="944563"/>
          </a:xfrm>
        </p:spPr>
        <p:txBody>
          <a:bodyPr/>
          <a:lstStyle/>
          <a:p>
            <a:pPr algn="ctr"/>
            <a:r>
              <a:rPr lang="el-GR" dirty="0"/>
              <a:t>Πένθος…</a:t>
            </a:r>
          </a:p>
        </p:txBody>
      </p:sp>
      <p:sp>
        <p:nvSpPr>
          <p:cNvPr id="3" name="2 - Θέση περιεχομένου"/>
          <p:cNvSpPr>
            <a:spLocks noGrp="1"/>
          </p:cNvSpPr>
          <p:nvPr>
            <p:ph idx="1"/>
          </p:nvPr>
        </p:nvSpPr>
        <p:spPr>
          <a:xfrm>
            <a:off x="285720" y="2214554"/>
            <a:ext cx="5715000" cy="4286280"/>
          </a:xfrm>
        </p:spPr>
        <p:txBody>
          <a:bodyPr>
            <a:normAutofit fontScale="55000" lnSpcReduction="20000"/>
          </a:bodyPr>
          <a:lstStyle/>
          <a:p>
            <a:pPr algn="just"/>
            <a:r>
              <a:rPr lang="el-GR" dirty="0"/>
              <a:t>Στο φυσιολογικό/και μη και στις μανιοκαταθλιπτικές καταστάσεις, η βρεφική καταθλιπτική θέση </a:t>
            </a:r>
            <a:r>
              <a:rPr lang="el-GR" dirty="0" err="1"/>
              <a:t>επανενεργοποιείται</a:t>
            </a:r>
            <a:endParaRPr lang="el-GR" dirty="0"/>
          </a:p>
          <a:p>
            <a:pPr algn="just"/>
            <a:endParaRPr lang="el-GR" dirty="0"/>
          </a:p>
          <a:p>
            <a:pPr algn="just"/>
            <a:r>
              <a:rPr lang="el-GR" dirty="0"/>
              <a:t>Ο </a:t>
            </a:r>
            <a:r>
              <a:rPr lang="el-GR" b="1" dirty="0"/>
              <a:t>μανιοκαταθλιπτικός</a:t>
            </a:r>
            <a:r>
              <a:rPr lang="el-GR" dirty="0"/>
              <a:t> και ο άνθρωπος που αποτυγχάνει στην εργασία του </a:t>
            </a:r>
            <a:r>
              <a:rPr lang="el-GR" b="1" dirty="0"/>
              <a:t>πένθους</a:t>
            </a:r>
            <a:r>
              <a:rPr lang="el-GR" dirty="0"/>
              <a:t> (άλλες άμυνες) ποτέ δεν ξεπέρασαν αληθινά τη βρεφική καταθλιπτική θέση</a:t>
            </a:r>
          </a:p>
          <a:p>
            <a:pPr algn="just"/>
            <a:endParaRPr lang="el-GR" dirty="0"/>
          </a:p>
          <a:p>
            <a:pPr algn="just"/>
            <a:r>
              <a:rPr lang="el-GR" b="1" dirty="0"/>
              <a:t>Φυσιολογικό πένθος</a:t>
            </a:r>
            <a:r>
              <a:rPr lang="el-GR" dirty="0"/>
              <a:t>: επαναφέρει στη θέση τους μέσα του τους «καλούς» γονείς καθώς και το πρόσφατα χαμένο πρόσωπο, και </a:t>
            </a:r>
            <a:r>
              <a:rPr lang="el-GR" dirty="0" err="1"/>
              <a:t>ξαναοικοδομεί</a:t>
            </a:r>
            <a:r>
              <a:rPr lang="el-GR" dirty="0"/>
              <a:t> τον εσωτερικό του κόσμο, που ήταν κατακερματισμένος και σε κίνδυνο και ξεπερνάει τη θλίψη.</a:t>
            </a:r>
          </a:p>
          <a:p>
            <a:pPr algn="just"/>
            <a:endParaRPr lang="el-GR" dirty="0"/>
          </a:p>
          <a:p>
            <a:pPr algn="just"/>
            <a:r>
              <a:rPr lang="el-GR" dirty="0"/>
              <a:t>σελ 103- ασθενής </a:t>
            </a:r>
            <a:r>
              <a:rPr lang="en-US" dirty="0"/>
              <a:t>D.</a:t>
            </a:r>
            <a:endParaRPr lang="el-GR" dirty="0"/>
          </a:p>
        </p:txBody>
      </p:sp>
      <p:pic>
        <p:nvPicPr>
          <p:cNvPr id="4" name="3 - Εικόνα" descr="images.jpg"/>
          <p:cNvPicPr>
            <a:picLocks noChangeAspect="1"/>
          </p:cNvPicPr>
          <p:nvPr/>
        </p:nvPicPr>
        <p:blipFill>
          <a:blip r:embed="rId2"/>
          <a:stretch>
            <a:fillRect/>
          </a:stretch>
        </p:blipFill>
        <p:spPr>
          <a:xfrm>
            <a:off x="6286512" y="2428868"/>
            <a:ext cx="2488410" cy="298609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857232"/>
            <a:ext cx="8229600" cy="868346"/>
          </a:xfrm>
        </p:spPr>
        <p:txBody>
          <a:bodyPr>
            <a:normAutofit/>
          </a:bodyPr>
          <a:lstStyle/>
          <a:p>
            <a:pPr algn="ctr"/>
            <a:r>
              <a:rPr lang="el-GR" sz="3200" dirty="0"/>
              <a:t>Η παρανοειδής-σχιζοειδής θέση</a:t>
            </a:r>
          </a:p>
        </p:txBody>
      </p:sp>
      <p:sp>
        <p:nvSpPr>
          <p:cNvPr id="3" name="2 - Θέση περιεχομένου"/>
          <p:cNvSpPr>
            <a:spLocks noGrp="1"/>
          </p:cNvSpPr>
          <p:nvPr>
            <p:ph idx="1"/>
          </p:nvPr>
        </p:nvSpPr>
        <p:spPr>
          <a:xfrm>
            <a:off x="457200" y="2143116"/>
            <a:ext cx="8229600" cy="4714884"/>
          </a:xfrm>
        </p:spPr>
        <p:txBody>
          <a:bodyPr>
            <a:normAutofit fontScale="47500" lnSpcReduction="20000"/>
          </a:bodyPr>
          <a:lstStyle/>
          <a:p>
            <a:r>
              <a:rPr lang="el-GR" dirty="0"/>
              <a:t>«Σημειώσεις πάνω σε μερικούς σχιζοειδείς μηχανισμούς», 1946</a:t>
            </a:r>
          </a:p>
          <a:p>
            <a:endParaRPr lang="el-GR" dirty="0"/>
          </a:p>
          <a:p>
            <a:r>
              <a:rPr lang="el-GR" dirty="0"/>
              <a:t>Βρεφική ανάπτυξη πριν την καταθλιπτική θέση: πρόκειται για μια φάση σχέσεων μερικού αντικειμένου που κυριαρχείται από διωκτικό άγχος και σχιζοειδείς μηχανισμούς</a:t>
            </a:r>
          </a:p>
          <a:p>
            <a:endParaRPr lang="el-GR" dirty="0"/>
          </a:p>
          <a:p>
            <a:r>
              <a:rPr lang="el-GR" dirty="0"/>
              <a:t>1942: εισήγαγε τον όρο «παρανοειδής-σχιζοειδής» για να τονίσει τη συνύπαρξη της σχάσης και του διωκτικού άγχους</a:t>
            </a:r>
          </a:p>
          <a:p>
            <a:endParaRPr lang="el-GR" dirty="0"/>
          </a:p>
          <a:p>
            <a:r>
              <a:rPr lang="el-GR" dirty="0"/>
              <a:t>Πρώιμη ανάπτυξη: χρησιμοποιεί το θεωρητικό σκελετό της φροϋδικής θεωρίας ενστίκτων ζωής και θανάτου</a:t>
            </a:r>
          </a:p>
          <a:p>
            <a:endParaRPr lang="el-GR" dirty="0"/>
          </a:p>
          <a:p>
            <a:r>
              <a:rPr lang="en-US" dirty="0"/>
              <a:t>Freud: </a:t>
            </a:r>
            <a:r>
              <a:rPr lang="el-GR" dirty="0"/>
              <a:t>ο οργανισμός, απειλούμενος από το ένστικτο του θανάτου, το εξοστρακίζει</a:t>
            </a:r>
          </a:p>
          <a:p>
            <a:r>
              <a:rPr lang="el-GR" dirty="0" err="1"/>
              <a:t>Κλάιν</a:t>
            </a:r>
            <a:r>
              <a:rPr lang="el-GR" dirty="0"/>
              <a:t>: υποστηρίζει ότι υπάρχει αρκετό εγώ στη γέννηση, ώστε να βιώνει άγχος και να χρησιμοποιεί έναν μηχανισμό άμυνας</a:t>
            </a:r>
          </a:p>
          <a:p>
            <a:pPr>
              <a:buNone/>
            </a:pPr>
            <a:r>
              <a:rPr lang="el-GR" dirty="0"/>
              <a:t>	- μιλάει για ένα πρωτόγονο εγώ που προβάλλει το ένστικτο του θανάτου</a:t>
            </a:r>
          </a:p>
          <a:p>
            <a:pPr>
              <a:buNone/>
            </a:pPr>
            <a:r>
              <a:rPr lang="el-GR" dirty="0"/>
              <a:t>	- το πρώιμο εγώ είναι ικανό για σχέσεις αντικειμένου πρωτογενούς φαντασίωσης</a:t>
            </a:r>
          </a:p>
          <a:p>
            <a:pPr>
              <a:buNone/>
            </a:pPr>
            <a:r>
              <a:rPr lang="el-GR" dirty="0"/>
              <a:t>	- η προβολή δημιουργεί μια φαντασίωση ενός κακού αντικειμένου</a:t>
            </a:r>
          </a:p>
          <a:p>
            <a:pPr>
              <a:buNone/>
            </a:pPr>
            <a:r>
              <a:rPr lang="el-GR" dirty="0"/>
              <a:t>	- βλέπει ένα εγώ που προβάλλει το ένστικτο του θανάτου ως άμυνα έναντι στο φόβο εκμηδένισης</a:t>
            </a:r>
          </a:p>
          <a:p>
            <a:pPr>
              <a:buNone/>
            </a:pPr>
            <a:r>
              <a:rPr lang="el-GR" dirty="0"/>
              <a:t>	- ο τρόμος του κατακερματισμού (του εγώ) και της πλήρους εκμηδένισης είναι ο βαθύτερος φόβος που υποκινείται από τη λειτουργία του ενστίκτου του θανάτου εσωτερικά/</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000240"/>
            <a:ext cx="8686800" cy="566734"/>
          </a:xfrm>
        </p:spPr>
        <p:txBody>
          <a:bodyPr>
            <a:noAutofit/>
          </a:bodyPr>
          <a:lstStyle/>
          <a:p>
            <a:r>
              <a:rPr lang="el-GR" sz="3600" dirty="0"/>
              <a:t>ΩΣ ΠΡΟΣ ΤΗΝ ΨΥΧΑΝΑΛΥΤΙΚΗ ΤΕΧΝΙΚΗ</a:t>
            </a:r>
          </a:p>
        </p:txBody>
      </p:sp>
      <p:sp>
        <p:nvSpPr>
          <p:cNvPr id="3" name="2 - Θέση περιεχομένου"/>
          <p:cNvSpPr>
            <a:spLocks noGrp="1"/>
          </p:cNvSpPr>
          <p:nvPr>
            <p:ph idx="1"/>
          </p:nvPr>
        </p:nvSpPr>
        <p:spPr>
          <a:xfrm>
            <a:off x="457200" y="3306763"/>
            <a:ext cx="5686436" cy="2819400"/>
          </a:xfrm>
        </p:spPr>
        <p:txBody>
          <a:bodyPr>
            <a:normAutofit fontScale="70000" lnSpcReduction="20000"/>
          </a:bodyPr>
          <a:lstStyle/>
          <a:p>
            <a:pPr algn="just"/>
            <a:r>
              <a:rPr lang="el-GR" b="1" dirty="0"/>
              <a:t>Για το παιδί:</a:t>
            </a:r>
            <a:r>
              <a:rPr lang="el-GR" dirty="0"/>
              <a:t> στην τεχνική του παιχνιδιού που ανάπτυξε η Μ. </a:t>
            </a:r>
            <a:r>
              <a:rPr lang="el-GR" dirty="0" err="1"/>
              <a:t>Κλάιν</a:t>
            </a:r>
            <a:r>
              <a:rPr lang="el-GR" dirty="0"/>
              <a:t> βασίζεται πλέον η ψυχαναλυτική θεραπεία μέσω του παιχνιδιού</a:t>
            </a:r>
          </a:p>
          <a:p>
            <a:pPr>
              <a:buNone/>
            </a:pPr>
            <a:endParaRPr lang="el-GR" dirty="0"/>
          </a:p>
          <a:p>
            <a:pPr algn="just"/>
            <a:r>
              <a:rPr lang="el-GR" b="1" dirty="0"/>
              <a:t>Για τους ενηλίκους: </a:t>
            </a:r>
            <a:r>
              <a:rPr lang="el-GR" dirty="0"/>
              <a:t>έδωσε έμφαση στο ρόλο της μεταβίβασης. Στην ψυχαναλυτική διαδικασία η προσοχή εστιάσθηκε στην εξέλιξη της μεταβίβασης παρά στην αναδόμηση του παρελθόντος.</a:t>
            </a:r>
          </a:p>
        </p:txBody>
      </p:sp>
      <p:pic>
        <p:nvPicPr>
          <p:cNvPr id="4" name="3 - Εικόνα" descr="παιδια.jpg"/>
          <p:cNvPicPr>
            <a:picLocks noChangeAspect="1"/>
          </p:cNvPicPr>
          <p:nvPr/>
        </p:nvPicPr>
        <p:blipFill>
          <a:blip r:embed="rId2"/>
          <a:stretch>
            <a:fillRect/>
          </a:stretch>
        </p:blipFill>
        <p:spPr>
          <a:xfrm>
            <a:off x="6429388" y="3571876"/>
            <a:ext cx="2428875" cy="188595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1538" y="785794"/>
            <a:ext cx="7215238" cy="944563"/>
          </a:xfrm>
        </p:spPr>
        <p:txBody>
          <a:bodyPr>
            <a:normAutofit/>
          </a:bodyPr>
          <a:lstStyle/>
          <a:p>
            <a:pPr algn="l"/>
            <a:r>
              <a:rPr lang="el-GR" sz="3200" dirty="0"/>
              <a:t>Μηχανισμός </a:t>
            </a:r>
            <a:r>
              <a:rPr lang="el-GR" sz="3200" dirty="0" err="1"/>
              <a:t>προβλητικής</a:t>
            </a:r>
            <a:r>
              <a:rPr lang="el-GR" sz="3200" dirty="0"/>
              <a:t> ταύτισης…</a:t>
            </a:r>
          </a:p>
        </p:txBody>
      </p:sp>
      <p:sp>
        <p:nvSpPr>
          <p:cNvPr id="3" name="2 - Θέση περιεχομένου"/>
          <p:cNvSpPr>
            <a:spLocks noGrp="1"/>
          </p:cNvSpPr>
          <p:nvPr>
            <p:ph idx="1"/>
          </p:nvPr>
        </p:nvSpPr>
        <p:spPr>
          <a:xfrm>
            <a:off x="357158" y="2357406"/>
            <a:ext cx="8229600" cy="4214866"/>
          </a:xfrm>
        </p:spPr>
        <p:txBody>
          <a:bodyPr>
            <a:normAutofit fontScale="55000" lnSpcReduction="20000"/>
          </a:bodyPr>
          <a:lstStyle/>
          <a:p>
            <a:r>
              <a:rPr lang="el-GR" dirty="0"/>
              <a:t>αναπτύσσεται από την πρωτόγονη προβολή</a:t>
            </a:r>
          </a:p>
          <a:p>
            <a:endParaRPr lang="el-GR" dirty="0"/>
          </a:p>
          <a:p>
            <a:r>
              <a:rPr lang="el-GR" dirty="0"/>
              <a:t>προβάλλονται φαντασιακά στο αντικείμενο και τμήματα του εαυτού</a:t>
            </a:r>
          </a:p>
          <a:p>
            <a:r>
              <a:rPr lang="el-GR" dirty="0"/>
              <a:t>μπορεί να προβάλλεται σε ένα αντικείμενο ολόκληρος ο εαυτός και όχι μόνο τμήματά του</a:t>
            </a:r>
          </a:p>
          <a:p>
            <a:r>
              <a:rPr lang="el-GR" dirty="0"/>
              <a:t>Σκοποί:</a:t>
            </a:r>
          </a:p>
          <a:p>
            <a:pPr>
              <a:buNone/>
            </a:pPr>
            <a:r>
              <a:rPr lang="el-GR" dirty="0"/>
              <a:t>	- απαλλαγή από ένα ανεπιθύμητο μέρος του εαυτού κάποιου</a:t>
            </a:r>
          </a:p>
          <a:p>
            <a:pPr>
              <a:buNone/>
            </a:pPr>
            <a:r>
              <a:rPr lang="el-GR" dirty="0"/>
              <a:t>	- άπληστη κατοχή και άδειασμα του αντικειμένου</a:t>
            </a:r>
          </a:p>
          <a:p>
            <a:pPr>
              <a:buNone/>
            </a:pPr>
            <a:r>
              <a:rPr lang="el-GR" dirty="0"/>
              <a:t>	- έλεγχος του αντικειμένου</a:t>
            </a:r>
          </a:p>
          <a:p>
            <a:r>
              <a:rPr lang="el-GR" dirty="0"/>
              <a:t>Αποτέλεσμα: ταύτιση του αντικειμένου με το τμήμα του εαυτού που έχει προβληθεί</a:t>
            </a:r>
          </a:p>
          <a:p>
            <a:endParaRPr lang="el-GR" dirty="0"/>
          </a:p>
          <a:p>
            <a:r>
              <a:rPr lang="el-GR" dirty="0"/>
              <a:t>Εμπλέκει και τα καλά τμήματα του εαυτού: ώστε να αποφευχθεί ο αποχωρισμός, να εξιδανικευθεί το αντικείμενο και να αποφευχθεί η εσωτερική σύγκρουση. Οδηγεί σε υπερβολική εξιδανίκευση και υποτίμηση του εαυτού βάση των </a:t>
            </a:r>
            <a:r>
              <a:rPr lang="el-GR" dirty="0" err="1"/>
              <a:t>ναρκισσικών</a:t>
            </a:r>
            <a:r>
              <a:rPr lang="el-GR" dirty="0"/>
              <a:t> σχέσεων αντικειμένου και μιας </a:t>
            </a:r>
            <a:r>
              <a:rPr lang="el-GR" dirty="0" err="1"/>
              <a:t>ναρκισσικής</a:t>
            </a:r>
            <a:r>
              <a:rPr lang="el-GR" dirty="0"/>
              <a:t> εσωτερικής δομής, αφού το αντικείμενο επίσης </a:t>
            </a:r>
            <a:r>
              <a:rPr lang="el-GR" dirty="0" err="1"/>
              <a:t>απανενδοβάλλεται</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428604"/>
            <a:ext cx="5791200" cy="944563"/>
          </a:xfrm>
        </p:spPr>
        <p:txBody>
          <a:bodyPr>
            <a:normAutofit fontScale="90000"/>
          </a:bodyPr>
          <a:lstStyle/>
          <a:p>
            <a:pPr algn="ctr"/>
            <a:r>
              <a:rPr lang="el-GR" sz="3200" dirty="0"/>
              <a:t>Η παρανοειδής-σχιζοειδής θέση είναι ένα αναπτυξιακό βήμα</a:t>
            </a:r>
          </a:p>
        </p:txBody>
      </p:sp>
      <p:sp>
        <p:nvSpPr>
          <p:cNvPr id="3" name="2 - Θέση περιεχομένου"/>
          <p:cNvSpPr>
            <a:spLocks noGrp="1"/>
          </p:cNvSpPr>
          <p:nvPr>
            <p:ph idx="1"/>
          </p:nvPr>
        </p:nvSpPr>
        <p:spPr>
          <a:xfrm>
            <a:off x="457200" y="2214554"/>
            <a:ext cx="8229600" cy="4357718"/>
          </a:xfrm>
        </p:spPr>
        <p:txBody>
          <a:bodyPr>
            <a:normAutofit fontScale="47500" lnSpcReduction="20000"/>
          </a:bodyPr>
          <a:lstStyle/>
          <a:p>
            <a:r>
              <a:rPr lang="el-GR" dirty="0"/>
              <a:t>το βρέφος ξεπερνάει το φόβο κατακερματισμού του μέσω </a:t>
            </a:r>
            <a:r>
              <a:rPr lang="el-GR" dirty="0" err="1"/>
              <a:t>ενδοβολής</a:t>
            </a:r>
            <a:r>
              <a:rPr lang="el-GR" dirty="0"/>
              <a:t> και ταύτισης με τον ιδεώδη μαστό </a:t>
            </a:r>
          </a:p>
          <a:p>
            <a:endParaRPr lang="el-GR" dirty="0"/>
          </a:p>
          <a:p>
            <a:r>
              <a:rPr lang="el-GR" dirty="0"/>
              <a:t>η αρχική σχάση είναι ένα πρώτο βήμα προς την ικανότητα διαφοροποίησης και η </a:t>
            </a:r>
            <a:r>
              <a:rPr lang="el-GR" dirty="0" err="1"/>
              <a:t>προβλητική</a:t>
            </a:r>
            <a:r>
              <a:rPr lang="el-GR" dirty="0"/>
              <a:t> ταύτιση το πρώτο βήμα σε σχέση με τον έξω κόσμο</a:t>
            </a:r>
          </a:p>
          <a:p>
            <a:endParaRPr lang="el-GR" dirty="0"/>
          </a:p>
          <a:p>
            <a:r>
              <a:rPr lang="el-GR" dirty="0"/>
              <a:t>όταν το άγχος είναι υπερβολικό, τα ανεπίλυτα προβλήματα δημιουργούν σοβαρότερη παθολογία</a:t>
            </a:r>
          </a:p>
          <a:p>
            <a:endParaRPr lang="el-GR" dirty="0"/>
          </a:p>
          <a:p>
            <a:r>
              <a:rPr lang="el-GR" dirty="0"/>
              <a:t>το παρανοειδές άγχος και οι σχιζοειδείς άμυνες της πρώιμης φάσης ανάπτυξης βρίσκονται πίσω από τη σχιζοφρενική ομάδα ασθενειών, τη σχιζοειδή προσωπικότητα και τα παρανοειδή ή σχιζοειδή χαρακτηριστικά των νευρώσεων νηπίων ή ενηλίκων</a:t>
            </a:r>
          </a:p>
          <a:p>
            <a:endParaRPr lang="el-GR" dirty="0"/>
          </a:p>
          <a:p>
            <a:r>
              <a:rPr lang="el-GR" dirty="0"/>
              <a:t>στη βάση των σχιζοφρενικών και σχιζοειδών διαταραχών βρίσκεται ο φόβος του ολοκληρωτικού κατακερματισμού και της εκμηδένισης</a:t>
            </a:r>
          </a:p>
          <a:p>
            <a:endParaRPr lang="el-GR" dirty="0"/>
          </a:p>
          <a:p>
            <a:r>
              <a:rPr lang="el-GR" dirty="0"/>
              <a:t>η αρχική προβολή του φόβου του θανάτου δημιουργεί παρανοειδή και υποχονδριακά άγχη</a:t>
            </a:r>
          </a:p>
          <a:p>
            <a:endParaRPr lang="el-GR" dirty="0"/>
          </a:p>
          <a:p>
            <a:r>
              <a:rPr lang="el-GR" dirty="0"/>
              <a:t>η λειτουργία της </a:t>
            </a:r>
            <a:r>
              <a:rPr lang="el-GR" dirty="0" err="1"/>
              <a:t>προβλητικής</a:t>
            </a:r>
            <a:r>
              <a:rPr lang="el-GR" dirty="0"/>
              <a:t> ταύτισης προκαλεί πάλι ειδικά άγχη: υπάρχει ένας φόβος αντιποίνων από το αντικείμενο που προβάλλεται στον εαυτό και αυτό μπορεί να παρεμποδίζει και να προλαμβάνει την </a:t>
            </a:r>
            <a:r>
              <a:rPr lang="el-GR" dirty="0" err="1"/>
              <a:t>ενδοβολή</a:t>
            </a:r>
            <a:r>
              <a:rPr lang="el-GR" dirty="0"/>
              <a:t> (παραληρητικές ιδέες ελέγχου, κλειστοφοβία)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643042" y="571480"/>
            <a:ext cx="5791200" cy="944563"/>
          </a:xfrm>
        </p:spPr>
        <p:txBody>
          <a:bodyPr/>
          <a:lstStyle/>
          <a:p>
            <a:pPr algn="ctr"/>
            <a:r>
              <a:rPr lang="el-GR" dirty="0"/>
              <a:t>Όρος «θέση»</a:t>
            </a:r>
          </a:p>
        </p:txBody>
      </p:sp>
      <p:sp>
        <p:nvSpPr>
          <p:cNvPr id="3" name="2 - Θέση περιεχομένου"/>
          <p:cNvSpPr>
            <a:spLocks noGrp="1"/>
          </p:cNvSpPr>
          <p:nvPr>
            <p:ph idx="1"/>
          </p:nvPr>
        </p:nvSpPr>
        <p:spPr>
          <a:xfrm>
            <a:off x="457200" y="2285992"/>
            <a:ext cx="7329510" cy="4286280"/>
          </a:xfrm>
        </p:spPr>
        <p:txBody>
          <a:bodyPr/>
          <a:lstStyle/>
          <a:p>
            <a:r>
              <a:rPr lang="el-GR" sz="2400" dirty="0"/>
              <a:t>Αναφέρεται σε μια κατάσταση οργάνωσης του εγώ</a:t>
            </a:r>
          </a:p>
          <a:p>
            <a:endParaRPr lang="el-GR" sz="2400" dirty="0"/>
          </a:p>
          <a:p>
            <a:r>
              <a:rPr lang="el-GR" sz="2400" dirty="0"/>
              <a:t>Περιγράφει με χαρακτηριστικό τρόπο συνδυασμό φαινομένων:</a:t>
            </a:r>
          </a:p>
          <a:p>
            <a:pPr lvl="1"/>
            <a:r>
              <a:rPr lang="el-GR" sz="2400" dirty="0"/>
              <a:t>Την κατάσταση του εγώ</a:t>
            </a:r>
          </a:p>
          <a:p>
            <a:pPr lvl="1"/>
            <a:r>
              <a:rPr lang="el-GR" sz="2400" dirty="0"/>
              <a:t>Τη φύση των σχέσεων εσωτερικά</a:t>
            </a:r>
          </a:p>
          <a:p>
            <a:pPr lvl="1"/>
            <a:r>
              <a:rPr lang="el-GR" sz="2400" dirty="0"/>
              <a:t>Τη φύση του άγχους</a:t>
            </a:r>
          </a:p>
          <a:p>
            <a:pPr lvl="1"/>
            <a:r>
              <a:rPr lang="el-GR" sz="2400" dirty="0"/>
              <a:t>Τις χαρακτηριστικές άμυνες</a:t>
            </a:r>
          </a:p>
        </p:txBody>
      </p:sp>
      <p:pic>
        <p:nvPicPr>
          <p:cNvPr id="4" name="3 - Εικόνα" descr="κατάλογος.jpg"/>
          <p:cNvPicPr>
            <a:picLocks noChangeAspect="1"/>
          </p:cNvPicPr>
          <p:nvPr/>
        </p:nvPicPr>
        <p:blipFill>
          <a:blip r:embed="rId2"/>
          <a:stretch>
            <a:fillRect/>
          </a:stretch>
        </p:blipFill>
        <p:spPr>
          <a:xfrm>
            <a:off x="5786446" y="4071942"/>
            <a:ext cx="2257425" cy="202882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571480"/>
            <a:ext cx="5791200" cy="944563"/>
          </a:xfrm>
        </p:spPr>
        <p:txBody>
          <a:bodyPr/>
          <a:lstStyle/>
          <a:p>
            <a:r>
              <a:rPr lang="el-GR" dirty="0"/>
              <a:t>Σημασία διωκτικών φόβων</a:t>
            </a:r>
          </a:p>
        </p:txBody>
      </p:sp>
      <p:sp>
        <p:nvSpPr>
          <p:cNvPr id="3" name="2 - Θέση περιεχομένου"/>
          <p:cNvSpPr>
            <a:spLocks noGrp="1"/>
          </p:cNvSpPr>
          <p:nvPr>
            <p:ph idx="1"/>
          </p:nvPr>
        </p:nvSpPr>
        <p:spPr>
          <a:xfrm>
            <a:off x="457200" y="2285992"/>
            <a:ext cx="5715000" cy="3840171"/>
          </a:xfrm>
        </p:spPr>
        <p:txBody>
          <a:bodyPr>
            <a:normAutofit fontScale="55000" lnSpcReduction="20000"/>
          </a:bodyPr>
          <a:lstStyle/>
          <a:p>
            <a:r>
              <a:rPr lang="el-GR" dirty="0"/>
              <a:t>Η αύξηση και η ανάπτυξη του εγώ είναι συνδεδεμένες με τη λειτουργία του ενστίκτου της ζωής</a:t>
            </a:r>
          </a:p>
          <a:p>
            <a:endParaRPr lang="el-GR" dirty="0"/>
          </a:p>
          <a:p>
            <a:r>
              <a:rPr lang="el-GR" dirty="0"/>
              <a:t>Όταν η ανάπτυξη είναι ευνοϊκή, υπάρχει λιγότερη πίεση για προβολή των κακών ορμών προς τα έξω</a:t>
            </a:r>
          </a:p>
          <a:p>
            <a:endParaRPr lang="el-GR" dirty="0"/>
          </a:p>
          <a:p>
            <a:r>
              <a:rPr lang="el-GR" dirty="0"/>
              <a:t>Η μείωσή τους ελαττώνει την επιθετικότητα</a:t>
            </a:r>
          </a:p>
          <a:p>
            <a:endParaRPr lang="el-GR" dirty="0"/>
          </a:p>
          <a:p>
            <a:r>
              <a:rPr lang="el-GR" dirty="0"/>
              <a:t>Η σχάση ανάμεσα στα ιδεώδη-διωκτικά αντικείμενα μειώνεται= απαρτίωση … μετακίνηση προς καταθλιπτική θέση</a:t>
            </a:r>
          </a:p>
          <a:p>
            <a:endParaRPr lang="el-GR" dirty="0"/>
          </a:p>
          <a:p>
            <a:r>
              <a:rPr lang="el-GR" dirty="0"/>
              <a:t>Σελ 154</a:t>
            </a:r>
          </a:p>
        </p:txBody>
      </p:sp>
      <p:pic>
        <p:nvPicPr>
          <p:cNvPr id="4" name="3 - Εικόνα" descr="images.jpg"/>
          <p:cNvPicPr>
            <a:picLocks noChangeAspect="1"/>
          </p:cNvPicPr>
          <p:nvPr/>
        </p:nvPicPr>
        <p:blipFill>
          <a:blip r:embed="rId2"/>
          <a:stretch>
            <a:fillRect/>
          </a:stretch>
        </p:blipFill>
        <p:spPr>
          <a:xfrm>
            <a:off x="6215074" y="4857760"/>
            <a:ext cx="2619375" cy="174307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71604" y="642918"/>
            <a:ext cx="5791200" cy="944563"/>
          </a:xfrm>
        </p:spPr>
        <p:txBody>
          <a:bodyPr/>
          <a:lstStyle/>
          <a:p>
            <a:pPr algn="ctr"/>
            <a:r>
              <a:rPr lang="el-GR" dirty="0"/>
              <a:t>Άγχος…</a:t>
            </a:r>
          </a:p>
        </p:txBody>
      </p:sp>
      <p:sp>
        <p:nvSpPr>
          <p:cNvPr id="3" name="2 - Θέση περιεχομένου"/>
          <p:cNvSpPr>
            <a:spLocks noGrp="1"/>
          </p:cNvSpPr>
          <p:nvPr>
            <p:ph idx="1"/>
          </p:nvPr>
        </p:nvSpPr>
        <p:spPr>
          <a:xfrm>
            <a:off x="457200" y="2071678"/>
            <a:ext cx="5715000" cy="4572032"/>
          </a:xfrm>
        </p:spPr>
        <p:txBody>
          <a:bodyPr>
            <a:normAutofit fontScale="62500" lnSpcReduction="20000"/>
          </a:bodyPr>
          <a:lstStyle/>
          <a:p>
            <a:r>
              <a:rPr lang="el-GR" dirty="0"/>
              <a:t>Άμεση απάντηση στη λειτουργία του ενστίκτου του θανάτου </a:t>
            </a:r>
          </a:p>
          <a:p>
            <a:endParaRPr lang="el-GR" dirty="0"/>
          </a:p>
          <a:p>
            <a:r>
              <a:rPr lang="el-GR" dirty="0"/>
              <a:t>Εξοστρακίζεται : διωκτικό/καταθλιπτικό άγχος</a:t>
            </a:r>
          </a:p>
          <a:p>
            <a:endParaRPr lang="el-GR" dirty="0"/>
          </a:p>
          <a:p>
            <a:r>
              <a:rPr lang="el-GR" dirty="0"/>
              <a:t>Φύση άγχους ευνουχισμού: παρανοειδής</a:t>
            </a:r>
          </a:p>
          <a:p>
            <a:endParaRPr lang="el-GR" dirty="0"/>
          </a:p>
          <a:p>
            <a:r>
              <a:rPr lang="el-GR" dirty="0"/>
              <a:t>Καταθλιπτικό  άγχος - συνδέεται με την ενοχή</a:t>
            </a:r>
          </a:p>
          <a:p>
            <a:endParaRPr lang="el-GR" dirty="0"/>
          </a:p>
          <a:p>
            <a:r>
              <a:rPr lang="el-GR" dirty="0"/>
              <a:t>Η ενοχή αρχίζει στην καταθλιπτική θέση με την αναγνώριση των επιδρομών που έγιναν σε ένα αμφιθυμικά αγαπημένο εσωτερικό αντικείμενο</a:t>
            </a:r>
          </a:p>
          <a:p>
            <a:endParaRPr lang="el-GR" dirty="0"/>
          </a:p>
          <a:p>
            <a:r>
              <a:rPr lang="el-GR" dirty="0"/>
              <a:t>Οι μομφές αυτού του αντικειμένου γίνονται αισθητές ως ενοχή</a:t>
            </a:r>
          </a:p>
        </p:txBody>
      </p:sp>
      <p:pic>
        <p:nvPicPr>
          <p:cNvPr id="4" name="3 - Εικόνα" descr="images.jpg"/>
          <p:cNvPicPr>
            <a:picLocks noChangeAspect="1"/>
          </p:cNvPicPr>
          <p:nvPr/>
        </p:nvPicPr>
        <p:blipFill>
          <a:blip r:embed="rId2"/>
          <a:stretch>
            <a:fillRect/>
          </a:stretch>
        </p:blipFill>
        <p:spPr>
          <a:xfrm>
            <a:off x="6286512" y="3000372"/>
            <a:ext cx="2333625" cy="195262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571604" y="2071678"/>
            <a:ext cx="5715000" cy="2428892"/>
          </a:xfrm>
        </p:spPr>
        <p:txBody>
          <a:bodyPr/>
          <a:lstStyle/>
          <a:p>
            <a:pPr algn="ctr">
              <a:buNone/>
            </a:pPr>
            <a:r>
              <a:rPr lang="el-GR" sz="2400" i="1" dirty="0"/>
              <a:t>Η μετατόπιση από την παρανοειδή-σχιζοειδή στην καταθλιπτική θέση είναι μια θεμελιώδης αλλαγή από την ψυχωτική στην έλλογη λειτουργία.</a:t>
            </a:r>
          </a:p>
        </p:txBody>
      </p:sp>
      <p:pic>
        <p:nvPicPr>
          <p:cNvPr id="4" name="3 - Εικόνα" descr="images.jpg"/>
          <p:cNvPicPr>
            <a:picLocks noChangeAspect="1"/>
          </p:cNvPicPr>
          <p:nvPr/>
        </p:nvPicPr>
        <p:blipFill>
          <a:blip r:embed="rId2"/>
          <a:stretch>
            <a:fillRect/>
          </a:stretch>
        </p:blipFill>
        <p:spPr>
          <a:xfrm>
            <a:off x="2428860" y="4143380"/>
            <a:ext cx="4079347" cy="271462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71604" y="642918"/>
            <a:ext cx="5791200" cy="944563"/>
          </a:xfrm>
        </p:spPr>
        <p:txBody>
          <a:bodyPr/>
          <a:lstStyle/>
          <a:p>
            <a:pPr algn="ctr"/>
            <a:r>
              <a:rPr lang="el-GR" dirty="0"/>
              <a:t>Φθόνος…</a:t>
            </a:r>
          </a:p>
        </p:txBody>
      </p:sp>
      <p:sp>
        <p:nvSpPr>
          <p:cNvPr id="3" name="2 - Θέση περιεχομένου"/>
          <p:cNvSpPr>
            <a:spLocks noGrp="1"/>
          </p:cNvSpPr>
          <p:nvPr>
            <p:ph idx="1"/>
          </p:nvPr>
        </p:nvSpPr>
        <p:spPr>
          <a:xfrm>
            <a:off x="457200" y="2143116"/>
            <a:ext cx="8229600" cy="4714884"/>
          </a:xfrm>
        </p:spPr>
        <p:txBody>
          <a:bodyPr>
            <a:normAutofit fontScale="47500" lnSpcReduction="20000"/>
          </a:bodyPr>
          <a:lstStyle/>
          <a:p>
            <a:pPr>
              <a:buFont typeface="Wingdings" pitchFamily="2" charset="2"/>
              <a:buChar char="ü"/>
            </a:pPr>
            <a:r>
              <a:rPr lang="el-GR" dirty="0"/>
              <a:t>Δύο πηγές</a:t>
            </a:r>
          </a:p>
          <a:p>
            <a:pPr>
              <a:buNone/>
            </a:pPr>
            <a:r>
              <a:rPr lang="el-GR" dirty="0"/>
              <a:t>	- Φθόνος για το σώμα της μητέρας (περιέχον το πέος του πατέρα + μωρά)</a:t>
            </a:r>
          </a:p>
          <a:p>
            <a:pPr>
              <a:buNone/>
            </a:pPr>
            <a:r>
              <a:rPr lang="el-GR" dirty="0"/>
              <a:t>	- Ματαιωμένη επιθυμία για κατοχή του πέος του πατέρα του σε σεξουαλική επαφή</a:t>
            </a:r>
          </a:p>
          <a:p>
            <a:pPr>
              <a:buFont typeface="Wingdings" pitchFamily="2" charset="2"/>
              <a:buChar char="ü"/>
            </a:pPr>
            <a:r>
              <a:rPr lang="el-GR" dirty="0"/>
              <a:t>Εμφανίζεται στην πιο πρώιμη βρεφική ηλικία και στρέφεται στον μαστό</a:t>
            </a:r>
          </a:p>
          <a:p>
            <a:pPr>
              <a:buFont typeface="Wingdings" pitchFamily="2" charset="2"/>
              <a:buChar char="ü"/>
            </a:pPr>
            <a:r>
              <a:rPr lang="el-GR" dirty="0"/>
              <a:t>Σελ 169</a:t>
            </a:r>
          </a:p>
          <a:p>
            <a:pPr>
              <a:buFont typeface="Wingdings" pitchFamily="2" charset="2"/>
              <a:buChar char="ü"/>
            </a:pPr>
            <a:r>
              <a:rPr lang="el-GR" dirty="0"/>
              <a:t>Πρωτόγονος, σε σχέση μερικού αντικειμένου, δε συνδέεται με </a:t>
            </a:r>
            <a:r>
              <a:rPr lang="el-GR" dirty="0" err="1"/>
              <a:t>τρυαδική</a:t>
            </a:r>
            <a:r>
              <a:rPr lang="el-GR" dirty="0"/>
              <a:t> συνθήκη. Ποταπός</a:t>
            </a:r>
          </a:p>
          <a:p>
            <a:pPr>
              <a:buFont typeface="Wingdings" pitchFamily="2" charset="2"/>
              <a:buChar char="ü"/>
            </a:pPr>
            <a:r>
              <a:rPr lang="el-GR" dirty="0"/>
              <a:t>Διάκριση από ζήλια και απληστία</a:t>
            </a:r>
          </a:p>
          <a:p>
            <a:pPr>
              <a:buFont typeface="Wingdings" pitchFamily="2" charset="2"/>
              <a:buChar char="ü"/>
            </a:pPr>
            <a:r>
              <a:rPr lang="el-GR" dirty="0"/>
              <a:t>Επιτίθεται στην καλή φύση του αντικειμένου και παρεμβαίνει στην </a:t>
            </a:r>
            <a:r>
              <a:rPr lang="el-GR" dirty="0" err="1"/>
              <a:t>ενδοβολή</a:t>
            </a:r>
            <a:endParaRPr lang="el-GR" dirty="0"/>
          </a:p>
          <a:p>
            <a:pPr>
              <a:buFont typeface="Wingdings" pitchFamily="2" charset="2"/>
              <a:buChar char="ü"/>
            </a:pPr>
            <a:r>
              <a:rPr lang="el-GR" dirty="0"/>
              <a:t>Στην παρανοειδή-σχιζοειδή θέση αυξάνει και διατηρεί τα διωκτικά άγχη μέσω προβολών στο αντικείμενο</a:t>
            </a:r>
          </a:p>
          <a:p>
            <a:pPr>
              <a:buFont typeface="Wingdings" pitchFamily="2" charset="2"/>
              <a:buChar char="ü"/>
            </a:pPr>
            <a:r>
              <a:rPr lang="el-GR" dirty="0"/>
              <a:t>Στην καταθλιπτική θέση: διατηρεί μια διωκτική όψη ενοχής, την οποία αυξάνει προσθέτοντας σε αυτήν απελπισία</a:t>
            </a:r>
          </a:p>
          <a:p>
            <a:pPr>
              <a:buFont typeface="Wingdings" pitchFamily="2" charset="2"/>
              <a:buChar char="ü"/>
            </a:pPr>
            <a:r>
              <a:rPr lang="el-GR" dirty="0"/>
              <a:t>Εμποδίζει την επανόρθωση</a:t>
            </a:r>
          </a:p>
          <a:p>
            <a:pPr>
              <a:buFont typeface="Wingdings" pitchFamily="2" charset="2"/>
              <a:buChar char="ü"/>
            </a:pPr>
            <a:r>
              <a:rPr lang="el-GR" dirty="0"/>
              <a:t>Αν ο φθόνος που έχει υποστεί σχάση μπορέσει να αναλυθεί και να </a:t>
            </a:r>
            <a:r>
              <a:rPr lang="el-GR" dirty="0" err="1"/>
              <a:t>απαρτιωθεί</a:t>
            </a:r>
            <a:r>
              <a:rPr lang="el-GR" dirty="0"/>
              <a:t>, υπάρχει μεγάλη απελευθέρωση και εμπλουτισμός της ψυχαναλυτικής σχέσης και της όλης προσωπικότητας του ασθενούς</a:t>
            </a:r>
          </a:p>
          <a:p>
            <a:pPr>
              <a:buFont typeface="Wingdings" pitchFamily="2" charset="2"/>
              <a:buChar char="ü"/>
            </a:pPr>
            <a:r>
              <a:rPr lang="el-GR" dirty="0"/>
              <a:t>Ρόλος εξωτερικών περιστάσεων</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3 - Θέση περιεχομένου" descr="images.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071678"/>
            <a:ext cx="8258204" cy="944563"/>
          </a:xfrm>
        </p:spPr>
        <p:txBody>
          <a:bodyPr>
            <a:normAutofit fontScale="90000"/>
          </a:bodyPr>
          <a:lstStyle/>
          <a:p>
            <a:pPr algn="just"/>
            <a:r>
              <a:rPr lang="el-GR" sz="3600" dirty="0"/>
              <a:t>ΩΣ ΠΡΟΣ ΤΗΝ ΨΥΧΑΝΑΛΥΤΙΚΗ ΠΡΟΣΕΓΓΙΣΗ</a:t>
            </a:r>
          </a:p>
        </p:txBody>
      </p:sp>
      <p:sp>
        <p:nvSpPr>
          <p:cNvPr id="3" name="2 - Θέση περιεχομένου"/>
          <p:cNvSpPr>
            <a:spLocks noGrp="1"/>
          </p:cNvSpPr>
          <p:nvPr>
            <p:ph idx="1"/>
          </p:nvPr>
        </p:nvSpPr>
        <p:spPr>
          <a:xfrm>
            <a:off x="457200" y="3071810"/>
            <a:ext cx="6257940" cy="3286147"/>
          </a:xfrm>
        </p:spPr>
        <p:txBody>
          <a:bodyPr>
            <a:normAutofit fontScale="70000" lnSpcReduction="20000"/>
          </a:bodyPr>
          <a:lstStyle/>
          <a:p>
            <a:pPr algn="just">
              <a:buNone/>
            </a:pPr>
            <a:r>
              <a:rPr lang="el-GR" dirty="0"/>
              <a:t>Έδωσε έμφαση:</a:t>
            </a:r>
          </a:p>
          <a:p>
            <a:pPr algn="just">
              <a:buNone/>
            </a:pPr>
            <a:endParaRPr lang="el-GR" dirty="0"/>
          </a:p>
          <a:p>
            <a:pPr algn="just">
              <a:buFont typeface="Wingdings" pitchFamily="2" charset="2"/>
              <a:buChar char="q"/>
            </a:pPr>
            <a:r>
              <a:rPr lang="el-GR" dirty="0"/>
              <a:t>στη σπουδαιότητα των δύο πρώτων χρόνων της ζωής, πριν δηλαδή από το Οιδιπόδειο που ο Φρόυντ το τοποθετεί στην ηλικία των τριών ή τεσσάρων ετών</a:t>
            </a:r>
          </a:p>
          <a:p>
            <a:pPr algn="just"/>
            <a:endParaRPr lang="el-GR" dirty="0"/>
          </a:p>
          <a:p>
            <a:pPr algn="just">
              <a:buFont typeface="Wingdings" pitchFamily="2" charset="2"/>
              <a:buChar char="q"/>
            </a:pPr>
            <a:r>
              <a:rPr lang="el-GR" dirty="0"/>
              <a:t>Στο ρόλο της ασυνείδητης φαντασίωσης. Υποστηρίζει ότι όλες οι εμπειρίες που βιώνει ένα παιδί από τη στιγμή που έρχεται στη ζωή συνοδεύονται από ασυνείδητες φαντασιώσεις</a:t>
            </a:r>
          </a:p>
        </p:txBody>
      </p:sp>
      <p:pic>
        <p:nvPicPr>
          <p:cNvPr id="4" name="3 - Εικόνα" descr="κατάλογος 2.jpg"/>
          <p:cNvPicPr>
            <a:picLocks noChangeAspect="1"/>
          </p:cNvPicPr>
          <p:nvPr/>
        </p:nvPicPr>
        <p:blipFill>
          <a:blip r:embed="rId2"/>
          <a:stretch>
            <a:fillRect/>
          </a:stretch>
        </p:blipFill>
        <p:spPr>
          <a:xfrm>
            <a:off x="6786578" y="3714752"/>
            <a:ext cx="2143125" cy="21431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362200"/>
            <a:ext cx="8043890" cy="944563"/>
          </a:xfrm>
        </p:spPr>
        <p:txBody>
          <a:bodyPr>
            <a:normAutofit fontScale="90000"/>
          </a:bodyPr>
          <a:lstStyle/>
          <a:p>
            <a:r>
              <a:rPr lang="el-GR" dirty="0"/>
              <a:t>Η ΘΕΩΡΙΑ ΤΩΝ </a:t>
            </a:r>
            <a:br>
              <a:rPr lang="el-GR" dirty="0"/>
            </a:br>
            <a:r>
              <a:rPr lang="el-GR" dirty="0"/>
              <a:t>ΑΝΤΙΚΕΙΜΕΝΟΤΡΟΠΩΝ ΣΧΕΣΕΩΝ</a:t>
            </a:r>
          </a:p>
        </p:txBody>
      </p:sp>
      <p:sp>
        <p:nvSpPr>
          <p:cNvPr id="3" name="2 - Θέση περιεχομένου"/>
          <p:cNvSpPr>
            <a:spLocks noGrp="1"/>
          </p:cNvSpPr>
          <p:nvPr>
            <p:ph idx="1"/>
          </p:nvPr>
        </p:nvSpPr>
        <p:spPr>
          <a:xfrm>
            <a:off x="500034" y="3571876"/>
            <a:ext cx="5715000" cy="2819400"/>
          </a:xfrm>
        </p:spPr>
        <p:txBody>
          <a:bodyPr>
            <a:normAutofit fontScale="62500" lnSpcReduction="20000"/>
          </a:bodyPr>
          <a:lstStyle/>
          <a:p>
            <a:pPr>
              <a:buNone/>
            </a:pPr>
            <a:r>
              <a:rPr lang="el-GR" dirty="0"/>
              <a:t>Πως διαμορφώνει εμπειρίες το παιδί: </a:t>
            </a:r>
          </a:p>
          <a:p>
            <a:pPr>
              <a:buNone/>
            </a:pPr>
            <a:endParaRPr lang="el-GR" dirty="0"/>
          </a:p>
          <a:p>
            <a:r>
              <a:rPr lang="el-GR" dirty="0"/>
              <a:t>Έχει εσωτερικές αναπαραστάσεις για τους άλλους. Αυτές οι αναπαραστάσεις ονομάζονται αντικείμενα και δεν έχουν σχέση με την πραγματικότητα. </a:t>
            </a:r>
          </a:p>
          <a:p>
            <a:endParaRPr lang="el-GR" dirty="0"/>
          </a:p>
          <a:p>
            <a:r>
              <a:rPr lang="el-GR" dirty="0"/>
              <a:t>Στο παιδί γεννιούνται ασυνείδητες φαντασιώσεις για τις πραγματικές σχέσεις που από την αλληλεπίδρασή του με τους άλλους - αντικείμενα.</a:t>
            </a:r>
          </a:p>
        </p:txBody>
      </p:sp>
      <p:pic>
        <p:nvPicPr>
          <p:cNvPr id="4" name="3 - Εικόνα" descr="αναπαρασταση.jpg"/>
          <p:cNvPicPr>
            <a:picLocks noChangeAspect="1"/>
          </p:cNvPicPr>
          <p:nvPr/>
        </p:nvPicPr>
        <p:blipFill>
          <a:blip r:embed="rId2"/>
          <a:stretch>
            <a:fillRect/>
          </a:stretch>
        </p:blipFill>
        <p:spPr>
          <a:xfrm>
            <a:off x="6357951" y="1857364"/>
            <a:ext cx="2786050" cy="21717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2000240"/>
            <a:ext cx="5791200" cy="944563"/>
          </a:xfrm>
        </p:spPr>
        <p:txBody>
          <a:bodyPr/>
          <a:lstStyle/>
          <a:p>
            <a:r>
              <a:rPr lang="el-GR" dirty="0"/>
              <a:t>Η ΘΕΩΡΙΑ ΤΩΝ ΔΥΟ ΘΕΣΕΩΝ</a:t>
            </a:r>
          </a:p>
        </p:txBody>
      </p:sp>
      <p:sp>
        <p:nvSpPr>
          <p:cNvPr id="3" name="2 - Θέση περιεχομένου"/>
          <p:cNvSpPr>
            <a:spLocks noGrp="1"/>
          </p:cNvSpPr>
          <p:nvPr>
            <p:ph idx="1"/>
          </p:nvPr>
        </p:nvSpPr>
        <p:spPr>
          <a:xfrm>
            <a:off x="457200" y="3306763"/>
            <a:ext cx="6758006" cy="2819400"/>
          </a:xfrm>
        </p:spPr>
        <p:txBody>
          <a:bodyPr>
            <a:normAutofit fontScale="70000" lnSpcReduction="20000"/>
          </a:bodyPr>
          <a:lstStyle/>
          <a:p>
            <a:r>
              <a:rPr lang="el-GR" dirty="0"/>
              <a:t>Η </a:t>
            </a:r>
            <a:r>
              <a:rPr lang="el-GR" dirty="0" err="1"/>
              <a:t>Κλάιν</a:t>
            </a:r>
            <a:r>
              <a:rPr lang="el-GR" dirty="0"/>
              <a:t> υποστηρίζει ότι οι </a:t>
            </a:r>
            <a:r>
              <a:rPr lang="el-GR" dirty="0" err="1"/>
              <a:t>αντικειμενοτρόπες</a:t>
            </a:r>
            <a:r>
              <a:rPr lang="el-GR" dirty="0"/>
              <a:t> σχέσεις είναι στο κέντρο της συγκινησιακής ζωής.</a:t>
            </a:r>
          </a:p>
          <a:p>
            <a:endParaRPr lang="el-GR" dirty="0"/>
          </a:p>
          <a:p>
            <a:r>
              <a:rPr lang="el-GR" dirty="0"/>
              <a:t>Η Ψυχική ανάπτυξη του ατόμου πραγματοποιείται σε δύο φάσεις στη διάρκεια των οποίων διαμορφώνονται αυτές οι σχέσεις, δημιουργούνται άγχη και άμυνες. </a:t>
            </a:r>
          </a:p>
          <a:p>
            <a:endParaRPr lang="el-GR" dirty="0"/>
          </a:p>
          <a:p>
            <a:r>
              <a:rPr lang="el-GR" dirty="0"/>
              <a:t>ΟΙ φάσεις είναι: η παρανοειδής – σχιζοειδής θέση και η καταθλιπτική θέση.</a:t>
            </a:r>
          </a:p>
        </p:txBody>
      </p:sp>
      <p:pic>
        <p:nvPicPr>
          <p:cNvPr id="4" name="3 - Εικόνα" descr="αγαπη και μισος.jpg"/>
          <p:cNvPicPr>
            <a:picLocks noChangeAspect="1"/>
          </p:cNvPicPr>
          <p:nvPr/>
        </p:nvPicPr>
        <p:blipFill>
          <a:blip r:embed="rId2"/>
          <a:stretch>
            <a:fillRect/>
          </a:stretch>
        </p:blipFill>
        <p:spPr>
          <a:xfrm>
            <a:off x="7215206" y="3143248"/>
            <a:ext cx="1771650" cy="25812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ΠΡΟΣΕΓΓΙΣΗ ΤΩΝ ΑΜΥΝΩΝ</a:t>
            </a:r>
          </a:p>
        </p:txBody>
      </p:sp>
      <p:sp>
        <p:nvSpPr>
          <p:cNvPr id="3" name="2 - Θέση περιεχομένου"/>
          <p:cNvSpPr>
            <a:spLocks noGrp="1"/>
          </p:cNvSpPr>
          <p:nvPr>
            <p:ph idx="1"/>
          </p:nvPr>
        </p:nvSpPr>
        <p:spPr/>
        <p:txBody>
          <a:bodyPr>
            <a:normAutofit fontScale="55000" lnSpcReduction="20000"/>
          </a:bodyPr>
          <a:lstStyle/>
          <a:p>
            <a:r>
              <a:rPr lang="el-GR" dirty="0"/>
              <a:t>Στην κλασική ανάλυση προτιμότερο ήταν να αναλυθούν οι άμυνες και στη συνέχεια να προσεγγισθούν προσεκτικά οι συγκρούσεις και τα άγχη.</a:t>
            </a:r>
          </a:p>
          <a:p>
            <a:endParaRPr lang="el-GR" dirty="0"/>
          </a:p>
          <a:p>
            <a:r>
              <a:rPr lang="el-GR" dirty="0"/>
              <a:t>Στην </a:t>
            </a:r>
            <a:r>
              <a:rPr lang="el-GR" dirty="0" err="1"/>
              <a:t>κλαινική</a:t>
            </a:r>
            <a:r>
              <a:rPr lang="el-GR" dirty="0"/>
              <a:t> τεχνική σκοπός του αναλυτή είναι να μειώσει το άγχος ερμηνεύοντάς το ταυτόχρονα με την άμυνα.</a:t>
            </a:r>
          </a:p>
          <a:p>
            <a:endParaRPr lang="el-GR" dirty="0"/>
          </a:p>
          <a:p>
            <a:r>
              <a:rPr lang="el-GR" dirty="0"/>
              <a:t>Η “ανακάλυψη” του φθόνου ως ενός παράγοντα που διαταράσσει σημαντικά τη θεραπευτική εξέλιξη αποτελεί μία ακόμη “συνεισφορά” στην ψυχαναλυτική θεωρία και τεχνική</a:t>
            </a:r>
          </a:p>
        </p:txBody>
      </p:sp>
      <p:pic>
        <p:nvPicPr>
          <p:cNvPr id="5" name="4 - Εικόνα" descr="κατάλογος.jpg"/>
          <p:cNvPicPr>
            <a:picLocks noChangeAspect="1"/>
          </p:cNvPicPr>
          <p:nvPr/>
        </p:nvPicPr>
        <p:blipFill>
          <a:blip r:embed="rId2"/>
          <a:stretch>
            <a:fillRect/>
          </a:stretch>
        </p:blipFill>
        <p:spPr>
          <a:xfrm>
            <a:off x="6643702" y="3071810"/>
            <a:ext cx="1903055" cy="252889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 ΧΡΟΝΟΣ ΚΑΙ Η ΕΡΜΗΝΕΙΑ</a:t>
            </a:r>
          </a:p>
        </p:txBody>
      </p:sp>
      <p:sp>
        <p:nvSpPr>
          <p:cNvPr id="3" name="2 - Θέση περιεχομένου"/>
          <p:cNvSpPr>
            <a:spLocks noGrp="1"/>
          </p:cNvSpPr>
          <p:nvPr>
            <p:ph idx="1"/>
          </p:nvPr>
        </p:nvSpPr>
        <p:spPr/>
        <p:txBody>
          <a:bodyPr>
            <a:normAutofit fontScale="47500" lnSpcReduction="20000"/>
          </a:bodyPr>
          <a:lstStyle/>
          <a:p>
            <a:pPr>
              <a:buFont typeface="Wingdings" pitchFamily="2" charset="2"/>
              <a:buChar char="ü"/>
            </a:pPr>
            <a:r>
              <a:rPr lang="el-GR" dirty="0"/>
              <a:t>Στην κλασική ανάλυση προτιμότερο ήταν να  προχωρήσεις από την επιφάνεια στο βάθος και από το γεννητικό στο προγεννητικό στάδιο</a:t>
            </a:r>
          </a:p>
          <a:p>
            <a:endParaRPr lang="el-GR" dirty="0"/>
          </a:p>
          <a:p>
            <a:pPr>
              <a:buFont typeface="Wingdings" pitchFamily="2" charset="2"/>
              <a:buChar char="ü"/>
            </a:pPr>
            <a:r>
              <a:rPr lang="el-GR" dirty="0"/>
              <a:t>Η </a:t>
            </a:r>
            <a:r>
              <a:rPr lang="el-GR" dirty="0" err="1"/>
              <a:t>Κλάιν</a:t>
            </a:r>
            <a:r>
              <a:rPr lang="el-GR" dirty="0"/>
              <a:t> σκόπευε η ερμηνεία της να βρίσκεται  στο επίπεδο στο οποίο πίστευε ότι δρούσε το άγχος και στο οποίο λειτουργούσε ο ασθενής.</a:t>
            </a:r>
          </a:p>
          <a:p>
            <a:endParaRPr lang="el-GR" dirty="0"/>
          </a:p>
          <a:p>
            <a:pPr>
              <a:buFont typeface="Wingdings" pitchFamily="2" charset="2"/>
              <a:buChar char="ü"/>
            </a:pPr>
            <a:r>
              <a:rPr lang="el-GR" dirty="0" err="1"/>
              <a:t>Οχι</a:t>
            </a:r>
            <a:r>
              <a:rPr lang="el-GR" dirty="0"/>
              <a:t> ερμηνεία “εδώ και τώρα”. Ο εσωτερικός  κόσμος του ασθενή καθορίζεται από εμπειρίες του παρελθόντος. Αυτές </a:t>
            </a:r>
            <a:r>
              <a:rPr lang="el-GR" dirty="0" err="1"/>
              <a:t>αναβιώνονται</a:t>
            </a:r>
            <a:r>
              <a:rPr lang="el-GR" dirty="0"/>
              <a:t> στη μεταβίβαση και πρέπει να αναγνωρισθούν στη σχέση τους με το πραγματικό ιστορικό παρελθόν.</a:t>
            </a:r>
          </a:p>
        </p:txBody>
      </p:sp>
      <p:pic>
        <p:nvPicPr>
          <p:cNvPr id="4" name="3 - Εικόνα" descr="χρονος.jpg"/>
          <p:cNvPicPr>
            <a:picLocks noChangeAspect="1"/>
          </p:cNvPicPr>
          <p:nvPr/>
        </p:nvPicPr>
        <p:blipFill>
          <a:blip r:embed="rId2"/>
          <a:stretch>
            <a:fillRect/>
          </a:stretch>
        </p:blipFill>
        <p:spPr>
          <a:xfrm>
            <a:off x="6572264" y="3143248"/>
            <a:ext cx="2143125" cy="21431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ΑΛΛΑ ΠΕΔΙΑ</a:t>
            </a:r>
          </a:p>
        </p:txBody>
      </p:sp>
      <p:sp>
        <p:nvSpPr>
          <p:cNvPr id="3" name="2 - Θέση περιεχομένου"/>
          <p:cNvSpPr>
            <a:spLocks noGrp="1"/>
          </p:cNvSpPr>
          <p:nvPr>
            <p:ph idx="1"/>
          </p:nvPr>
        </p:nvSpPr>
        <p:spPr/>
        <p:txBody>
          <a:bodyPr>
            <a:normAutofit fontScale="55000" lnSpcReduction="20000"/>
          </a:bodyPr>
          <a:lstStyle/>
          <a:p>
            <a:r>
              <a:rPr lang="el-GR" dirty="0"/>
              <a:t>Εκτός από την κλινική ψυχανάλυση οι θεωρίες της </a:t>
            </a:r>
            <a:r>
              <a:rPr lang="el-GR" dirty="0" err="1"/>
              <a:t>Κλάιν</a:t>
            </a:r>
            <a:r>
              <a:rPr lang="el-GR" dirty="0"/>
              <a:t> επηρέασαν και άλλα πεδία όπως:</a:t>
            </a:r>
          </a:p>
          <a:p>
            <a:endParaRPr lang="el-GR" dirty="0"/>
          </a:p>
          <a:p>
            <a:r>
              <a:rPr lang="el-GR" dirty="0"/>
              <a:t>τη φιλοσοφία του πνεύματος, </a:t>
            </a:r>
          </a:p>
          <a:p>
            <a:endParaRPr lang="el-GR" dirty="0"/>
          </a:p>
          <a:p>
            <a:r>
              <a:rPr lang="el-GR" dirty="0"/>
              <a:t>τις θεωρίες της σκέψης, </a:t>
            </a:r>
          </a:p>
          <a:p>
            <a:endParaRPr lang="el-GR" dirty="0"/>
          </a:p>
          <a:p>
            <a:r>
              <a:rPr lang="el-GR" dirty="0"/>
              <a:t>τα πεδία της τεχνοκριτικής και της αισθητικής και </a:t>
            </a:r>
          </a:p>
          <a:p>
            <a:endParaRPr lang="el-GR" dirty="0"/>
          </a:p>
          <a:p>
            <a:r>
              <a:rPr lang="el-GR" dirty="0"/>
              <a:t>τη μελέτη των ομαδικών φαινομένων.</a:t>
            </a:r>
          </a:p>
        </p:txBody>
      </p:sp>
      <p:pic>
        <p:nvPicPr>
          <p:cNvPr id="4" name="3 - Εικόνα" descr="σκεψη.jpg"/>
          <p:cNvPicPr>
            <a:picLocks noChangeAspect="1"/>
          </p:cNvPicPr>
          <p:nvPr/>
        </p:nvPicPr>
        <p:blipFill>
          <a:blip r:embed="rId2"/>
          <a:stretch>
            <a:fillRect/>
          </a:stretch>
        </p:blipFill>
        <p:spPr>
          <a:xfrm>
            <a:off x="5929322" y="3786190"/>
            <a:ext cx="2590800" cy="1771650"/>
          </a:xfrm>
          <a:prstGeom prst="rect">
            <a:avLst/>
          </a:prstGeom>
        </p:spPr>
      </p:pic>
    </p:spTree>
  </p:cSld>
  <p:clrMapOvr>
    <a:masterClrMapping/>
  </p:clrMapOvr>
</p:sld>
</file>

<file path=ppt/theme/theme1.xml><?xml version="1.0" encoding="utf-8"?>
<a:theme xmlns:a="http://schemas.openxmlformats.org/drawingml/2006/main" name="Presentermedia.com - Animated">
  <a:themeElements>
    <a:clrScheme name="Custom 6">
      <a:dk1>
        <a:srgbClr val="E6E6E6"/>
      </a:dk1>
      <a:lt1>
        <a:srgbClr val="E6E6E6"/>
      </a:lt1>
      <a:dk2>
        <a:srgbClr val="0C0C0C"/>
      </a:dk2>
      <a:lt2>
        <a:srgbClr val="0E57C4"/>
      </a:lt2>
      <a:accent1>
        <a:srgbClr val="629DD1"/>
      </a:accent1>
      <a:accent2>
        <a:srgbClr val="297FD5"/>
      </a:accent2>
      <a:accent3>
        <a:srgbClr val="0E57C4"/>
      </a:accent3>
      <a:accent4>
        <a:srgbClr val="4A66AC"/>
      </a:accent4>
      <a:accent5>
        <a:srgbClr val="5AA2AE"/>
      </a:accent5>
      <a:accent6>
        <a:srgbClr val="0E57C4"/>
      </a:accent6>
      <a:hlink>
        <a:srgbClr val="1098D2"/>
      </a:hlink>
      <a:folHlink>
        <a:srgbClr val="062B62"/>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ermedia.com - Static">
  <a:themeElements>
    <a:clrScheme name="Custom 6">
      <a:dk1>
        <a:srgbClr val="E6E6E6"/>
      </a:dk1>
      <a:lt1>
        <a:srgbClr val="E6E6E6"/>
      </a:lt1>
      <a:dk2>
        <a:srgbClr val="0C0C0C"/>
      </a:dk2>
      <a:lt2>
        <a:srgbClr val="0E57C4"/>
      </a:lt2>
      <a:accent1>
        <a:srgbClr val="629DD1"/>
      </a:accent1>
      <a:accent2>
        <a:srgbClr val="297FD5"/>
      </a:accent2>
      <a:accent3>
        <a:srgbClr val="0E57C4"/>
      </a:accent3>
      <a:accent4>
        <a:srgbClr val="4A66AC"/>
      </a:accent4>
      <a:accent5>
        <a:srgbClr val="5AA2AE"/>
      </a:accent5>
      <a:accent6>
        <a:srgbClr val="0E57C4"/>
      </a:accent6>
      <a:hlink>
        <a:srgbClr val="1098D2"/>
      </a:hlink>
      <a:folHlink>
        <a:srgbClr val="062B62"/>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light_show_stage_7342</Template>
  <TotalTime>1953</TotalTime>
  <Words>3399</Words>
  <Application>Microsoft Office PowerPoint</Application>
  <PresentationFormat>Προβολή στην οθόνη (4:3)</PresentationFormat>
  <Paragraphs>312</Paragraphs>
  <Slides>37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37</vt:i4>
      </vt:variant>
    </vt:vector>
  </HeadingPairs>
  <TitlesOfParts>
    <vt:vector size="43" baseType="lpstr">
      <vt:lpstr>Arial</vt:lpstr>
      <vt:lpstr>Franklin Gothic Book</vt:lpstr>
      <vt:lpstr>Franklin Gothic Medium</vt:lpstr>
      <vt:lpstr>Wingdings</vt:lpstr>
      <vt:lpstr>Presentermedia.com - Animated</vt:lpstr>
      <vt:lpstr>1_Presentermedia.com - Static</vt:lpstr>
      <vt:lpstr>Μέλανι Κλάιν  της Χάνα Σήγκαλ</vt:lpstr>
      <vt:lpstr>ΜΕΛΑΝΙ ΚΛΑΙΝ</vt:lpstr>
      <vt:lpstr>ΩΣ ΠΡΟΣ ΤΗΝ ΨΥΧΑΝΑΛΥΤΙΚΗ ΤΕΧΝΙΚΗ</vt:lpstr>
      <vt:lpstr>ΩΣ ΠΡΟΣ ΤΗΝ ΨΥΧΑΝΑΛΥΤΙΚΗ ΠΡΟΣΕΓΓΙΣΗ</vt:lpstr>
      <vt:lpstr>Η ΘΕΩΡΙΑ ΤΩΝ  ΑΝΤΙΚΕΙΜΕΝΟΤΡΟΠΩΝ ΣΧΕΣΕΩΝ</vt:lpstr>
      <vt:lpstr>Η ΘΕΩΡΙΑ ΤΩΝ ΔΥΟ ΘΕΣΕΩΝ</vt:lpstr>
      <vt:lpstr>ΠΡΟΣΕΓΓΙΣΗ ΤΩΝ ΑΜΥΝΩΝ</vt:lpstr>
      <vt:lpstr>Ο ΧΡΟΝΟΣ ΚΑΙ Η ΕΡΜΗΝΕΙΑ</vt:lpstr>
      <vt:lpstr>ΑΛΛΑ ΠΕΔΙΑ</vt:lpstr>
      <vt:lpstr>Πρώτες ανακαλύψεις…</vt:lpstr>
      <vt:lpstr>Το Οιδιπόδειο σύμπλεγμα έχει προγεννητικές μορφές…</vt:lpstr>
      <vt:lpstr>Ρίτα:</vt:lpstr>
      <vt:lpstr>Θεωρίες Κλάιν…</vt:lpstr>
      <vt:lpstr>Θεωρίες Κλάιν</vt:lpstr>
      <vt:lpstr>Σώμα μητέρας:</vt:lpstr>
      <vt:lpstr>Μηχανισμοί αντιμετώπισης άγχους</vt:lpstr>
      <vt:lpstr>Σεξουαλική ανάπτυξη κοριτσιού - αγοριού</vt:lpstr>
      <vt:lpstr>Σεξουαλική ανάπτυξη κοριτσιού – αγοριού (2)</vt:lpstr>
      <vt:lpstr>Διαφορές με Freud…</vt:lpstr>
      <vt:lpstr>Νέες ιδέες 1919-1934…</vt:lpstr>
      <vt:lpstr>«Η διαμόρφωση συμβόλου και η σπουδαιότητά της για την ανάπτυξη του εγώ», 1930</vt:lpstr>
      <vt:lpstr>Παρουσίαση του PowerPoint</vt:lpstr>
      <vt:lpstr>«Μια συμβολή στην ψυχογένεση των μανιοκαταθλιπτικών καταστάσεων», 1935</vt:lpstr>
      <vt:lpstr>Παρουσίαση του PowerPoint</vt:lpstr>
      <vt:lpstr>Αίσθημα ενοχής…</vt:lpstr>
      <vt:lpstr>Δυσκολίες διατροφής- υποχονδριακά άγχη: κοινά συμπτώματα…</vt:lpstr>
      <vt:lpstr>Ο μελαγχολικός…</vt:lpstr>
      <vt:lpstr>Πένθος…</vt:lpstr>
      <vt:lpstr>Η παρανοειδής-σχιζοειδής θέση</vt:lpstr>
      <vt:lpstr>Μηχανισμός προβλητικής ταύτισης…</vt:lpstr>
      <vt:lpstr>Η παρανοειδής-σχιζοειδής θέση είναι ένα αναπτυξιακό βήμα</vt:lpstr>
      <vt:lpstr>Όρος «θέση»</vt:lpstr>
      <vt:lpstr>Σημασία διωκτικών φόβων</vt:lpstr>
      <vt:lpstr>Άγχος…</vt:lpstr>
      <vt:lpstr>Παρουσίαση του PowerPoint</vt:lpstr>
      <vt:lpstr>Φθόνος…</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Μέλανι Κλάιν</dc:title>
  <dc:creator>user</dc:creator>
  <cp:lastModifiedBy>user</cp:lastModifiedBy>
  <cp:revision>103</cp:revision>
  <dcterms:created xsi:type="dcterms:W3CDTF">2020-01-03T13:47:32Z</dcterms:created>
  <dcterms:modified xsi:type="dcterms:W3CDTF">2020-02-04T13:21:56Z</dcterms:modified>
</cp:coreProperties>
</file>