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61" r:id="rId6"/>
    <p:sldId id="262" r:id="rId7"/>
    <p:sldId id="263" r:id="rId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ED6E6C34-28F4-447B-8858-9120FA4C6374}" type="datetimeFigureOut">
              <a:rPr lang="el-GR" smtClean="0"/>
              <a:pPr/>
              <a:t>19/2/2020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B23B7B-B2FA-438A-977B-218BE70AB1B6}"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ED6E6C34-28F4-447B-8858-9120FA4C6374}" type="datetimeFigureOut">
              <a:rPr lang="el-GR" smtClean="0"/>
              <a:pPr/>
              <a:t>19/2/2020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B23B7B-B2FA-438A-977B-218BE70AB1B6}"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ED6E6C34-28F4-447B-8858-9120FA4C6374}" type="datetimeFigureOut">
              <a:rPr lang="el-GR" smtClean="0"/>
              <a:pPr/>
              <a:t>19/2/2020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B23B7B-B2FA-438A-977B-218BE70AB1B6}"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ED6E6C34-28F4-447B-8858-9120FA4C6374}" type="datetimeFigureOut">
              <a:rPr lang="el-GR" smtClean="0"/>
              <a:pPr/>
              <a:t>19/2/2020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B23B7B-B2FA-438A-977B-218BE70AB1B6}"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ED6E6C34-28F4-447B-8858-9120FA4C6374}" type="datetimeFigureOut">
              <a:rPr lang="el-GR" smtClean="0"/>
              <a:pPr/>
              <a:t>19/2/2020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0B23B7B-B2FA-438A-977B-218BE70AB1B6}"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ED6E6C34-28F4-447B-8858-9120FA4C6374}" type="datetimeFigureOut">
              <a:rPr lang="el-GR" smtClean="0"/>
              <a:pPr/>
              <a:t>19/2/2020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0B23B7B-B2FA-438A-977B-218BE70AB1B6}"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ED6E6C34-28F4-447B-8858-9120FA4C6374}" type="datetimeFigureOut">
              <a:rPr lang="el-GR" smtClean="0"/>
              <a:pPr/>
              <a:t>19/2/2020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A0B23B7B-B2FA-438A-977B-218BE70AB1B6}"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ED6E6C34-28F4-447B-8858-9120FA4C6374}" type="datetimeFigureOut">
              <a:rPr lang="el-GR" smtClean="0"/>
              <a:pPr/>
              <a:t>19/2/2020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0B23B7B-B2FA-438A-977B-218BE70AB1B6}"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ED6E6C34-28F4-447B-8858-9120FA4C6374}" type="datetimeFigureOut">
              <a:rPr lang="el-GR" smtClean="0"/>
              <a:pPr/>
              <a:t>19/2/2020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A0B23B7B-B2FA-438A-977B-218BE70AB1B6}"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D6E6C34-28F4-447B-8858-9120FA4C6374}" type="datetimeFigureOut">
              <a:rPr lang="el-GR" smtClean="0"/>
              <a:pPr/>
              <a:t>19/2/2020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0B23B7B-B2FA-438A-977B-218BE70AB1B6}"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D6E6C34-28F4-447B-8858-9120FA4C6374}" type="datetimeFigureOut">
              <a:rPr lang="el-GR" smtClean="0"/>
              <a:pPr/>
              <a:t>19/2/2020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0B23B7B-B2FA-438A-977B-218BE70AB1B6}"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6E6C34-28F4-447B-8858-9120FA4C6374}" type="datetimeFigureOut">
              <a:rPr lang="el-GR" smtClean="0"/>
              <a:pPr/>
              <a:t>19/2/2020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B23B7B-B2FA-438A-977B-218BE70AB1B6}"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928670"/>
            <a:ext cx="7772400" cy="1470025"/>
          </a:xfrm>
        </p:spPr>
        <p:txBody>
          <a:bodyPr>
            <a:normAutofit/>
          </a:bodyPr>
          <a:lstStyle/>
          <a:p>
            <a:r>
              <a:rPr lang="el-GR" dirty="0" smtClean="0"/>
              <a:t>ΠΡΩΤΟΓΕΝΗΣ ΣΥΝΑΙΣΘΗΜΑΤΙΚΗ </a:t>
            </a:r>
            <a:r>
              <a:rPr lang="el-GR" dirty="0" smtClean="0"/>
              <a:t>ΑΝΑΠΤΥΞΗ</a:t>
            </a:r>
            <a:endParaRPr lang="el-GR" dirty="0"/>
          </a:p>
        </p:txBody>
      </p:sp>
      <p:sp>
        <p:nvSpPr>
          <p:cNvPr id="3" name="Subtitle 2"/>
          <p:cNvSpPr>
            <a:spLocks noGrp="1"/>
          </p:cNvSpPr>
          <p:nvPr>
            <p:ph type="subTitle" idx="1"/>
          </p:nvPr>
        </p:nvSpPr>
        <p:spPr>
          <a:xfrm>
            <a:off x="1371600" y="2571744"/>
            <a:ext cx="6400800" cy="3067056"/>
          </a:xfrm>
        </p:spPr>
        <p:txBody>
          <a:bodyPr>
            <a:normAutofit fontScale="92500" lnSpcReduction="20000"/>
          </a:bodyPr>
          <a:lstStyle/>
          <a:p>
            <a:r>
              <a:rPr lang="el-GR" dirty="0" smtClean="0"/>
              <a:t>Η πρώιμη συναισθηματική ανάπτυξη του βρέφους, πριν το βρέφος γνωρίσει τον ευατό του και τους άλλους είναι ζωτικής σημασίας. Όταν ένα ανθρώπινο ον νιώθει ότι είναι ένα πρόσωπο που σχετίζεται με ανθρώπους, έχει ήδη διανύσει πολύ δρόμο στην πρωτογενή ανάπτυξη.</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ΠΡΩΤΟΓΕΝΗΣ ΣΥΝΑΙΣΘΗΜΑΤΙΚΗ </a:t>
            </a:r>
            <a:r>
              <a:rPr lang="el-GR" dirty="0" smtClean="0"/>
              <a:t>ΑΝΑΠΤΥΞΗ</a:t>
            </a:r>
            <a:endParaRPr lang="el-GR" dirty="0"/>
          </a:p>
        </p:txBody>
      </p:sp>
      <p:pic>
        <p:nvPicPr>
          <p:cNvPr id="4" name="Content Placeholder 3" descr="αρχείο λήψης.jpg"/>
          <p:cNvPicPr>
            <a:picLocks noGrp="1" noChangeAspect="1"/>
          </p:cNvPicPr>
          <p:nvPr>
            <p:ph idx="1"/>
          </p:nvPr>
        </p:nvPicPr>
        <p:blipFill>
          <a:blip r:embed="rId2"/>
          <a:stretch>
            <a:fillRect/>
          </a:stretch>
        </p:blipFill>
        <p:spPr>
          <a:xfrm>
            <a:off x="616275" y="2000240"/>
            <a:ext cx="7736179" cy="3643338"/>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428604"/>
            <a:ext cx="7772400" cy="1470025"/>
          </a:xfrm>
        </p:spPr>
        <p:txBody>
          <a:bodyPr/>
          <a:lstStyle/>
          <a:p>
            <a:r>
              <a:rPr lang="el-GR" dirty="0" smtClean="0"/>
              <a:t>ΠΡΩΙΜΕΣ ΑΝΑΠΤΥΞΙΑΚΕΣ ΔΙΕΡΓΑΣΙΕΣ:</a:t>
            </a:r>
            <a:endParaRPr lang="el-GR" dirty="0"/>
          </a:p>
        </p:txBody>
      </p:sp>
      <p:sp>
        <p:nvSpPr>
          <p:cNvPr id="3" name="Subtitle 2"/>
          <p:cNvSpPr>
            <a:spLocks noGrp="1"/>
          </p:cNvSpPr>
          <p:nvPr>
            <p:ph type="subTitle" idx="1"/>
          </p:nvPr>
        </p:nvSpPr>
        <p:spPr>
          <a:xfrm>
            <a:off x="1214414" y="2428868"/>
            <a:ext cx="6400800" cy="3109922"/>
          </a:xfrm>
        </p:spPr>
        <p:txBody>
          <a:bodyPr>
            <a:normAutofit/>
          </a:bodyPr>
          <a:lstStyle/>
          <a:p>
            <a:pPr marL="514350" indent="-514350">
              <a:buFont typeface="+mj-lt"/>
              <a:buAutoNum type="arabicPeriod"/>
            </a:pPr>
            <a:r>
              <a:rPr lang="el-GR" sz="4400" dirty="0" smtClean="0"/>
              <a:t>Απαρτίωση</a:t>
            </a:r>
          </a:p>
          <a:p>
            <a:pPr marL="514350" indent="-514350">
              <a:buFont typeface="+mj-lt"/>
              <a:buAutoNum type="arabicPeriod"/>
            </a:pPr>
            <a:r>
              <a:rPr lang="el-GR" sz="4400" dirty="0" smtClean="0"/>
              <a:t>Προσωποποίηση </a:t>
            </a:r>
          </a:p>
          <a:p>
            <a:pPr marL="514350" indent="-514350">
              <a:buFont typeface="+mj-lt"/>
              <a:buAutoNum type="arabicPeriod"/>
            </a:pPr>
            <a:r>
              <a:rPr lang="el-GR" sz="4400" dirty="0" smtClean="0"/>
              <a:t>Πραγματοποίηση</a:t>
            </a:r>
            <a:endParaRPr lang="el-GR" sz="4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500042"/>
            <a:ext cx="7772400" cy="1143007"/>
          </a:xfrm>
        </p:spPr>
        <p:txBody>
          <a:bodyPr>
            <a:noAutofit/>
          </a:bodyPr>
          <a:lstStyle/>
          <a:p>
            <a:r>
              <a:rPr lang="el-GR" sz="4800" u="sng" dirty="0"/>
              <a:t>Απαρτίωση</a:t>
            </a:r>
            <a:br>
              <a:rPr lang="el-GR" sz="4800" u="sng" dirty="0"/>
            </a:br>
            <a:endParaRPr lang="el-GR" sz="4800" u="sng" dirty="0"/>
          </a:p>
        </p:txBody>
      </p:sp>
      <p:sp>
        <p:nvSpPr>
          <p:cNvPr id="3" name="Subtitle 2"/>
          <p:cNvSpPr>
            <a:spLocks noGrp="1"/>
          </p:cNvSpPr>
          <p:nvPr>
            <p:ph type="subTitle" idx="1"/>
          </p:nvPr>
        </p:nvSpPr>
        <p:spPr>
          <a:xfrm>
            <a:off x="1285852" y="1643050"/>
            <a:ext cx="6400800" cy="4214842"/>
          </a:xfrm>
        </p:spPr>
        <p:txBody>
          <a:bodyPr>
            <a:normAutofit fontScale="92500" lnSpcReduction="10000"/>
          </a:bodyPr>
          <a:lstStyle/>
          <a:p>
            <a:r>
              <a:rPr lang="el-GR" i="1" dirty="0" smtClean="0"/>
              <a:t>Η απαρτίωση ξεκινά αμέσως με το ξεκίνημα της ζωής.</a:t>
            </a:r>
          </a:p>
          <a:p>
            <a:endParaRPr lang="el-GR" dirty="0" smtClean="0"/>
          </a:p>
          <a:p>
            <a:r>
              <a:rPr lang="el-GR" dirty="0" smtClean="0"/>
              <a:t>Η τάση για απαρτίωση υποβοηθείται από δύο τύπους εμπειριών:</a:t>
            </a:r>
          </a:p>
          <a:p>
            <a:pPr algn="l"/>
            <a:r>
              <a:rPr lang="el-GR" dirty="0" smtClean="0"/>
              <a:t>α) την τεχνική της φροντίδας και</a:t>
            </a:r>
          </a:p>
          <a:p>
            <a:pPr algn="l"/>
            <a:r>
              <a:rPr lang="el-GR" dirty="0" smtClean="0"/>
              <a:t>β) τις έντονες ενστικτικές εμπειρίες που τείνουν να μαζέψουν την προσωπικότητα από μέσα</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083188"/>
          </a:xfrm>
        </p:spPr>
        <p:txBody>
          <a:bodyPr>
            <a:normAutofit fontScale="90000"/>
          </a:bodyPr>
          <a:lstStyle/>
          <a:p>
            <a:r>
              <a:rPr lang="el-GR" dirty="0" smtClean="0"/>
              <a:t>Από το πρόβλημα της μη-απαρτίωσης προκύπτει ένα άλλο, το πρόβλημα της διάσχισης.</a:t>
            </a:r>
            <a:br>
              <a:rPr lang="el-GR" dirty="0" smtClean="0"/>
            </a:br>
            <a:r>
              <a:rPr lang="el-GR" dirty="0" smtClean="0"/>
              <a:t>Η διάσχιση είναι ένας μηχανισμός άμυνας.</a:t>
            </a:r>
            <a:br>
              <a:rPr lang="el-GR" dirty="0" smtClean="0"/>
            </a:br>
            <a:r>
              <a:rPr lang="el-GR" dirty="0" smtClean="0"/>
              <a:t>Οι διασχίσεις εμφανίζονται επειδή η </a:t>
            </a:r>
            <a:r>
              <a:rPr lang="el-GR" dirty="0" smtClean="0"/>
              <a:t>απ</a:t>
            </a:r>
            <a:r>
              <a:rPr lang="el-GR" dirty="0" smtClean="0"/>
              <a:t>α</a:t>
            </a:r>
            <a:r>
              <a:rPr lang="el-GR" dirty="0" smtClean="0"/>
              <a:t>ρτίωση </a:t>
            </a:r>
            <a:r>
              <a:rPr lang="el-GR" dirty="0" smtClean="0"/>
              <a:t>είναι ατελής ή μερική. </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642918"/>
            <a:ext cx="7772400" cy="1470025"/>
          </a:xfrm>
        </p:spPr>
        <p:txBody>
          <a:bodyPr/>
          <a:lstStyle/>
          <a:p>
            <a:r>
              <a:rPr lang="el-GR" u="sng" dirty="0"/>
              <a:t>Προσωποποίηση</a:t>
            </a:r>
          </a:p>
        </p:txBody>
      </p:sp>
      <p:sp>
        <p:nvSpPr>
          <p:cNvPr id="3" name="Subtitle 2"/>
          <p:cNvSpPr>
            <a:spLocks noGrp="1"/>
          </p:cNvSpPr>
          <p:nvPr>
            <p:ph type="subTitle" idx="1"/>
          </p:nvPr>
        </p:nvSpPr>
        <p:spPr>
          <a:xfrm>
            <a:off x="1371600" y="2071678"/>
            <a:ext cx="6400800" cy="3567122"/>
          </a:xfrm>
        </p:spPr>
        <p:txBody>
          <a:bodyPr>
            <a:normAutofit fontScale="92500" lnSpcReduction="20000"/>
          </a:bodyPr>
          <a:lstStyle/>
          <a:p>
            <a:r>
              <a:rPr lang="el-GR" dirty="0" smtClean="0"/>
              <a:t>Η ανάπτυξη του αισθήματος κάποιου ότι το άτομο βρίσκεται μέσα στο σώμα του.</a:t>
            </a:r>
          </a:p>
          <a:p>
            <a:r>
              <a:rPr lang="el-GR" dirty="0" smtClean="0"/>
              <a:t>Η ενστικτική εμπειρία και οι επαναλαμβανόμενες ήρεμες εμπειρίες σωματικής φροντίδας δημιουργούν βαθμιαία αυτό που μπορεί να ονομαστεί ικανοποιητική προσωποποίση.</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500042"/>
            <a:ext cx="7772400" cy="1470025"/>
          </a:xfrm>
        </p:spPr>
        <p:txBody>
          <a:bodyPr/>
          <a:lstStyle/>
          <a:p>
            <a:r>
              <a:rPr lang="el-GR" u="sng" dirty="0" smtClean="0"/>
              <a:t>Προσαρμογή στην πραγματικότητα</a:t>
            </a:r>
            <a:endParaRPr lang="el-GR" u="sng" dirty="0"/>
          </a:p>
        </p:txBody>
      </p:sp>
      <p:sp>
        <p:nvSpPr>
          <p:cNvPr id="3" name="Subtitle 2"/>
          <p:cNvSpPr>
            <a:spLocks noGrp="1"/>
          </p:cNvSpPr>
          <p:nvPr>
            <p:ph type="subTitle" idx="1"/>
          </p:nvPr>
        </p:nvSpPr>
        <p:spPr>
          <a:xfrm>
            <a:off x="1371600" y="2214554"/>
            <a:ext cx="6400800" cy="3424246"/>
          </a:xfrm>
        </p:spPr>
        <p:txBody>
          <a:bodyPr>
            <a:normAutofit fontScale="92500"/>
          </a:bodyPr>
          <a:lstStyle/>
          <a:p>
            <a:r>
              <a:rPr lang="el-GR" i="1" dirty="0" smtClean="0"/>
              <a:t>Πρωταρχική σχέση με την εξωτερική πραγματικότητα.</a:t>
            </a:r>
          </a:p>
          <a:p>
            <a:r>
              <a:rPr lang="el-GR" dirty="0" smtClean="0"/>
              <a:t>Αν δεχτούμε σε ανάλυση ψυχωτικούς, βρίσκουμε ότι σε μερικές αναλύσεις είναι σχεδόν αυτή η ουσιαστική έλλειψη αληθινής σχέσης με την εξωτερική πραγματικότητα. </a:t>
            </a: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TotalTime>
  <Words>182</Words>
  <Application>Microsoft Office PowerPoint</Application>
  <PresentationFormat>Προβολή στην οθόνη (4:3)</PresentationFormat>
  <Paragraphs>20</Paragraphs>
  <Slides>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vt:i4>
      </vt:variant>
    </vt:vector>
  </HeadingPairs>
  <TitlesOfParts>
    <vt:vector size="8" baseType="lpstr">
      <vt:lpstr>Θέμα του Office</vt:lpstr>
      <vt:lpstr>ΠΡΩΤΟΓΕΝΗΣ ΣΥΝΑΙΣΘΗΜΑΤΙΚΗ ΑΝΑΠΤΥΞΗ</vt:lpstr>
      <vt:lpstr>ΠΡΩΤΟΓΕΝΗΣ ΣΥΝΑΙΣΘΗΜΑΤΙΚΗ ΑΝΑΠΤΥΞΗ</vt:lpstr>
      <vt:lpstr>ΠΡΩΙΜΕΣ ΑΝΑΠΤΥΞΙΑΚΕΣ ΔΙΕΡΓΑΣΙΕΣ:</vt:lpstr>
      <vt:lpstr>Απαρτίωση </vt:lpstr>
      <vt:lpstr>Από το πρόβλημα της μη-απαρτίωσης προκύπτει ένα άλλο, το πρόβλημα της διάσχισης. Η διάσχιση είναι ένας μηχανισμός άμυνας. Οι διασχίσεις εμφανίζονται επειδή η απαρτίωση είναι ατελής ή μερική. </vt:lpstr>
      <vt:lpstr>Προσωποποίηση</vt:lpstr>
      <vt:lpstr>Προσαρμογή στην πραγματικότητα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ΠΡΩΤΟΓΕΝΗΣ ΣΥΝΑΙΣΘΗΜΑΤΙΚΗ ΑΝΠΤΥΞΗ</dc:title>
  <dc:creator>NIKOSK</dc:creator>
  <cp:lastModifiedBy>User</cp:lastModifiedBy>
  <cp:revision>10</cp:revision>
  <dcterms:created xsi:type="dcterms:W3CDTF">2020-02-18T07:00:38Z</dcterms:created>
  <dcterms:modified xsi:type="dcterms:W3CDTF">2020-02-19T13:27:19Z</dcterms:modified>
</cp:coreProperties>
</file>