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  <p:sldMasterId id="2147483866" r:id="rId2"/>
  </p:sldMasterIdLst>
  <p:sldIdLst>
    <p:sldId id="258" r:id="rId3"/>
    <p:sldId id="263" r:id="rId4"/>
    <p:sldId id="264" r:id="rId5"/>
    <p:sldId id="266" r:id="rId6"/>
    <p:sldId id="267" r:id="rId7"/>
    <p:sldId id="268" r:id="rId8"/>
    <p:sldId id="269" r:id="rId9"/>
    <p:sldId id="270" r:id="rId10"/>
    <p:sldId id="271" r:id="rId11"/>
    <p:sldId id="276" r:id="rId12"/>
    <p:sldId id="273" r:id="rId13"/>
    <p:sldId id="274" r:id="rId14"/>
    <p:sldId id="275" r:id="rId15"/>
    <p:sldId id="277" r:id="rId16"/>
  </p:sldIdLst>
  <p:sldSz cx="9144000" cy="6858000" type="screen4x3"/>
  <p:notesSz cx="6858000" cy="9144000"/>
  <p:defaultTextStyle>
    <a:defPPr>
      <a:defRPr lang="el-GR"/>
    </a:defPPr>
    <a:lvl1pPr marL="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8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58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39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>
        <p:scale>
          <a:sx n="73" d="100"/>
          <a:sy n="73" d="100"/>
        </p:scale>
        <p:origin x="-1206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ΣΥΝΕΡΓΑΣΙΑ ΜΕ Μ.Κ.Ο.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>
                        <a:latin typeface="Times New Roman" pitchFamily="18" charset="0"/>
                        <a:cs typeface="Times New Roman" pitchFamily="18" charset="0"/>
                      </a:rPr>
                      <a:t>77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7B-4923-A900-5D68EDB79DA8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>
                        <a:latin typeface="Times New Roman" pitchFamily="18" charset="0"/>
                        <a:cs typeface="Times New Roman" pitchFamily="18" charset="0"/>
                      </a:rPr>
                      <a:t>23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7B-4923-A900-5D68EDB79DA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Ναι</c:v>
                </c:pt>
                <c:pt idx="1">
                  <c:v>Όχι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</c:v>
                </c:pt>
                <c:pt idx="1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E7B-4923-A900-5D68EDB79DA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20677248"/>
        <c:axId val="365260160"/>
      </c:barChart>
      <c:catAx>
        <c:axId val="22067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65260160"/>
        <c:crosses val="autoZero"/>
        <c:auto val="1"/>
        <c:lblAlgn val="ctr"/>
        <c:lblOffset val="100"/>
        <c:noMultiLvlLbl val="0"/>
      </c:catAx>
      <c:valAx>
        <c:axId val="3652601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206772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/>
      </a:pPr>
      <a:endParaRPr lang="el-G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ΛΟΓΟΙ ΜΗ ΣΥΝΕΡΓΑΣΙΑΣ ΜΕ Μ.Κ.Ο.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B8C-419F-94EF-CF314B1D36D7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72%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B8C-419F-94EF-CF314B1D36D7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B8C-419F-94EF-CF314B1D36D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Δεν το σκεφτήκατε</c:v>
                </c:pt>
                <c:pt idx="1">
                  <c:v>Δεν το έχετε ανάγκη</c:v>
                </c:pt>
                <c:pt idx="2">
                  <c:v>Αρνητική Εμπειρία</c:v>
                </c:pt>
                <c:pt idx="3">
                  <c:v>Άλλο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5</c:v>
                </c:pt>
                <c:pt idx="2">
                  <c:v>1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B8C-419F-94EF-CF314B1D36D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20715648"/>
        <c:axId val="220718592"/>
      </c:barChart>
      <c:catAx>
        <c:axId val="220715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20718592"/>
        <c:crosses val="autoZero"/>
        <c:auto val="1"/>
        <c:lblAlgn val="ctr"/>
        <c:lblOffset val="100"/>
        <c:noMultiLvlLbl val="0"/>
      </c:catAx>
      <c:valAx>
        <c:axId val="2207185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20715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/>
      </a:pPr>
      <a:endParaRPr lang="el-GR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7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849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21691"/>
            <a:ext cx="8229600" cy="4525963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pic>
        <p:nvPicPr>
          <p:cNvPr id="7" name="logo HIGGS.png"/>
          <p:cNvPicPr/>
          <p:nvPr userDrawn="1"/>
        </p:nvPicPr>
        <p:blipFill rotWithShape="1">
          <a:blip r:embed="rId2">
            <a:extLst/>
          </a:blip>
          <a:srcRect l="2300" t="3017" r="4821" b="11680"/>
          <a:stretch/>
        </p:blipFill>
        <p:spPr>
          <a:xfrm>
            <a:off x="7121600" y="5933600"/>
            <a:ext cx="1872000" cy="756000"/>
          </a:xfrm>
          <a:prstGeom prst="rect">
            <a:avLst/>
          </a:prstGeom>
          <a:solidFill>
            <a:schemeClr val="accent1">
              <a:alpha val="54000"/>
            </a:schemeClr>
          </a:solidFill>
          <a:ln w="12700">
            <a:miter lim="400000"/>
          </a:ln>
          <a:effectLst>
            <a:reflection endPos="0" dist="508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70" y="5949280"/>
            <a:ext cx="556406" cy="74162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3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6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1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180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0" indent="0">
              <a:buNone/>
              <a:defRPr sz="1600" b="1"/>
            </a:lvl4pPr>
            <a:lvl5pPr marL="1828720" indent="0">
              <a:buNone/>
              <a:defRPr sz="1600" b="1"/>
            </a:lvl5pPr>
            <a:lvl6pPr marL="2285900" indent="0">
              <a:buNone/>
              <a:defRPr sz="1600" b="1"/>
            </a:lvl6pPr>
            <a:lvl7pPr marL="2743080" indent="0">
              <a:buNone/>
              <a:defRPr sz="1600" b="1"/>
            </a:lvl7pPr>
            <a:lvl8pPr marL="3200258" indent="0">
              <a:buNone/>
              <a:defRPr sz="1600" b="1"/>
            </a:lvl8pPr>
            <a:lvl9pPr marL="3657439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180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0" indent="0">
              <a:buNone/>
              <a:defRPr sz="1600" b="1"/>
            </a:lvl4pPr>
            <a:lvl5pPr marL="1828720" indent="0">
              <a:buNone/>
              <a:defRPr sz="1600" b="1"/>
            </a:lvl5pPr>
            <a:lvl6pPr marL="2285900" indent="0">
              <a:buNone/>
              <a:defRPr sz="1600" b="1"/>
            </a:lvl6pPr>
            <a:lvl7pPr marL="2743080" indent="0">
              <a:buNone/>
              <a:defRPr sz="1600" b="1"/>
            </a:lvl7pPr>
            <a:lvl8pPr marL="3200258" indent="0">
              <a:buNone/>
              <a:defRPr sz="1600" b="1"/>
            </a:lvl8pPr>
            <a:lvl9pPr marL="3657439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2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41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360" rtl="0" eaLnBrk="1" latinLnBrk="0" hangingPunct="1">
              <a:spcBef>
                <a:spcPct val="0"/>
              </a:spcBef>
              <a:buNone/>
              <a:tabLst>
                <a:tab pos="3830470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80" indent="0">
              <a:buNone/>
              <a:defRPr sz="1200"/>
            </a:lvl2pPr>
            <a:lvl3pPr marL="914360" indent="0">
              <a:buNone/>
              <a:defRPr sz="1000"/>
            </a:lvl3pPr>
            <a:lvl4pPr marL="1371540" indent="0">
              <a:buNone/>
              <a:defRPr sz="900"/>
            </a:lvl4pPr>
            <a:lvl5pPr marL="1828720" indent="0">
              <a:buNone/>
              <a:defRPr sz="900"/>
            </a:lvl5pPr>
            <a:lvl6pPr marL="2285900" indent="0">
              <a:buNone/>
              <a:defRPr sz="900"/>
            </a:lvl6pPr>
            <a:lvl7pPr marL="2743080" indent="0">
              <a:buNone/>
              <a:defRPr sz="900"/>
            </a:lvl7pPr>
            <a:lvl8pPr marL="3200258" indent="0">
              <a:buNone/>
              <a:defRPr sz="900"/>
            </a:lvl8pPr>
            <a:lvl9pPr marL="3657439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180" indent="0">
              <a:buNone/>
              <a:defRPr sz="2800"/>
            </a:lvl2pPr>
            <a:lvl3pPr marL="914360" indent="0">
              <a:buNone/>
              <a:defRPr sz="2400"/>
            </a:lvl3pPr>
            <a:lvl4pPr marL="1371540" indent="0">
              <a:buNone/>
              <a:defRPr sz="2000"/>
            </a:lvl4pPr>
            <a:lvl5pPr marL="1828720" indent="0">
              <a:buNone/>
              <a:defRPr sz="2000"/>
            </a:lvl5pPr>
            <a:lvl6pPr marL="2285900" indent="0">
              <a:buNone/>
              <a:defRPr sz="2000"/>
            </a:lvl6pPr>
            <a:lvl7pPr marL="2743080" indent="0">
              <a:buNone/>
              <a:defRPr sz="2000"/>
            </a:lvl7pPr>
            <a:lvl8pPr marL="3200258" indent="0">
              <a:buNone/>
              <a:defRPr sz="2000"/>
            </a:lvl8pPr>
            <a:lvl9pPr marL="3657439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μια εικόνα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41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80" indent="0">
              <a:buNone/>
              <a:defRPr sz="1200"/>
            </a:lvl2pPr>
            <a:lvl3pPr marL="914360" indent="0">
              <a:buNone/>
              <a:defRPr sz="1000"/>
            </a:lvl3pPr>
            <a:lvl4pPr marL="1371540" indent="0">
              <a:buNone/>
              <a:defRPr sz="900"/>
            </a:lvl4pPr>
            <a:lvl5pPr marL="1828720" indent="0">
              <a:buNone/>
              <a:defRPr sz="900"/>
            </a:lvl5pPr>
            <a:lvl6pPr marL="2285900" indent="0">
              <a:buNone/>
              <a:defRPr sz="900"/>
            </a:lvl6pPr>
            <a:lvl7pPr marL="2743080" indent="0">
              <a:buNone/>
              <a:defRPr sz="900"/>
            </a:lvl7pPr>
            <a:lvl8pPr marL="3200258" indent="0">
              <a:buNone/>
              <a:defRPr sz="900"/>
            </a:lvl8pPr>
            <a:lvl9pPr marL="3657439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6" tIns="45718" rIns="91436" bIns="45718" rtlCol="0" anchor="b">
            <a:norm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10"/>
            <a:ext cx="2133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10"/>
            <a:ext cx="3481754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10"/>
            <a:ext cx="2133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360" rtl="0" eaLnBrk="1" latinLnBrk="0" hangingPunct="1">
        <a:spcBef>
          <a:spcPct val="0"/>
        </a:spcBef>
        <a:buNone/>
        <a:tabLst>
          <a:tab pos="3830470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08" indent="-274308" algn="l" defTabSz="91436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16" indent="-182872" algn="l" defTabSz="91436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0" indent="-228590" algn="l" defTabSz="91436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668" indent="-228590" algn="l" defTabSz="91436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976" indent="-228590" algn="l" defTabSz="91436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566" indent="-182872" algn="l" defTabSz="91436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156" indent="-182872" algn="l" defTabSz="91436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746" indent="-182872" algn="l" defTabSz="91436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336" indent="-182872" algn="l" defTabSz="91436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58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8"/>
          <p:cNvSpPr/>
          <p:nvPr userDrawn="1"/>
        </p:nvSpPr>
        <p:spPr>
          <a:xfrm>
            <a:off x="0" y="593"/>
            <a:ext cx="9209716" cy="6889750"/>
          </a:xfrm>
          <a:prstGeom prst="rect">
            <a:avLst/>
          </a:prstGeom>
          <a:solidFill>
            <a:srgbClr val="EC9B31"/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algn="ctr" defTabSz="245354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000" kern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sym typeface="Gill Sans"/>
            </a:endParaRPr>
          </a:p>
        </p:txBody>
      </p:sp>
      <p:sp>
        <p:nvSpPr>
          <p:cNvPr id="8" name="Shape 39"/>
          <p:cNvSpPr/>
          <p:nvPr userDrawn="1"/>
        </p:nvSpPr>
        <p:spPr>
          <a:xfrm>
            <a:off x="2242813" y="4834869"/>
            <a:ext cx="4678973" cy="273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1336" tIns="21336" rIns="21336" bIns="21336" anchor="ctr">
            <a:spAutoFit/>
          </a:bodyPr>
          <a:lstStyle>
            <a:lvl1pPr>
              <a:defRPr sz="3600">
                <a:solidFill>
                  <a:srgbClr val="232323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algn="ctr" defTabSz="346694">
              <a:defRPr sz="1800">
                <a:solidFill>
                  <a:srgbClr val="000000"/>
                </a:solidFill>
              </a:defRPr>
            </a:pPr>
            <a:r>
              <a:rPr sz="1500" kern="0" dirty="0"/>
              <a:t>Higher Incubator Giving Growth and Sustainability</a:t>
            </a:r>
          </a:p>
        </p:txBody>
      </p:sp>
      <p:sp>
        <p:nvSpPr>
          <p:cNvPr id="9" name="Shape 40"/>
          <p:cNvSpPr/>
          <p:nvPr userDrawn="1"/>
        </p:nvSpPr>
        <p:spPr>
          <a:xfrm flipV="1">
            <a:off x="2433640" y="4730545"/>
            <a:ext cx="4298519" cy="206"/>
          </a:xfrm>
          <a:prstGeom prst="line">
            <a:avLst/>
          </a:prstGeom>
          <a:ln w="25400">
            <a:solidFill>
              <a:srgbClr val="232323"/>
            </a:solidFill>
            <a:miter lim="400000"/>
          </a:ln>
        </p:spPr>
        <p:txBody>
          <a:bodyPr lIns="0" tIns="0" rIns="0" bIns="0" anchor="ctr"/>
          <a:lstStyle/>
          <a:p>
            <a:pPr defTabSz="192016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0" name="Shape 41"/>
          <p:cNvSpPr/>
          <p:nvPr userDrawn="1"/>
        </p:nvSpPr>
        <p:spPr>
          <a:xfrm flipV="1">
            <a:off x="2419352" y="5187952"/>
            <a:ext cx="4298519" cy="205"/>
          </a:xfrm>
          <a:prstGeom prst="line">
            <a:avLst/>
          </a:prstGeom>
          <a:ln w="25400">
            <a:solidFill>
              <a:srgbClr val="232323"/>
            </a:solidFill>
            <a:miter lim="400000"/>
          </a:ln>
        </p:spPr>
        <p:txBody>
          <a:bodyPr lIns="0" tIns="0" rIns="0" bIns="0" anchor="ctr"/>
          <a:lstStyle/>
          <a:p>
            <a:pPr defTabSz="192016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1" name="Shape 42"/>
          <p:cNvSpPr/>
          <p:nvPr userDrawn="1"/>
        </p:nvSpPr>
        <p:spPr>
          <a:xfrm>
            <a:off x="3683557" y="5397923"/>
            <a:ext cx="1771126" cy="227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1336" tIns="21336" rIns="21336" bIns="21336" anchor="ctr">
            <a:spAutoFit/>
          </a:bodyPr>
          <a:lstStyle>
            <a:lvl1pPr>
              <a:defRPr sz="2700">
                <a:solidFill>
                  <a:srgbClr val="232323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algn="ctr" defTabSz="346694">
              <a:defRPr sz="1800">
                <a:solidFill>
                  <a:srgbClr val="000000"/>
                </a:solidFill>
              </a:defRPr>
            </a:pPr>
            <a:r>
              <a:rPr lang="el-GR" sz="1200" kern="0" dirty="0" smtClean="0">
                <a:latin typeface="+mj-lt"/>
              </a:rPr>
              <a:t>Εταιρική</a:t>
            </a:r>
            <a:r>
              <a:rPr lang="el-GR" sz="1200" kern="0" baseline="0" dirty="0" smtClean="0">
                <a:latin typeface="+mj-lt"/>
              </a:rPr>
              <a:t> Κοινωνική Ευθύνη</a:t>
            </a:r>
            <a:endParaRPr sz="1200" kern="0" dirty="0">
              <a:latin typeface="+mj-lt"/>
            </a:endParaRPr>
          </a:p>
        </p:txBody>
      </p:sp>
      <p:pic>
        <p:nvPicPr>
          <p:cNvPr id="12" name="logo HIGGS.png"/>
          <p:cNvPicPr/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2771800" y="2060848"/>
            <a:ext cx="3311664" cy="165455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048" y="6356821"/>
            <a:ext cx="2126816" cy="280569"/>
          </a:xfrm>
          <a:prstGeom prst="rect">
            <a:avLst/>
          </a:prstGeom>
        </p:spPr>
      </p:pic>
      <p:sp>
        <p:nvSpPr>
          <p:cNvPr id="14" name="Shape 864"/>
          <p:cNvSpPr/>
          <p:nvPr userDrawn="1"/>
        </p:nvSpPr>
        <p:spPr>
          <a:xfrm>
            <a:off x="1241851" y="6165304"/>
            <a:ext cx="2270832" cy="181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1336" tIns="21336" rIns="21336" bIns="21336" anchor="ctr">
            <a:spAutoFit/>
          </a:bodyPr>
          <a:lstStyle>
            <a:lvl1pPr>
              <a:defRPr sz="3600">
                <a:solidFill>
                  <a:srgbClr val="FFFFFF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defTabSz="346694">
              <a:defRPr sz="1800">
                <a:solidFill>
                  <a:srgbClr val="000000"/>
                </a:solidFill>
              </a:defRPr>
            </a:pPr>
            <a:r>
              <a:rPr lang="en-US" sz="900" kern="0" dirty="0">
                <a:solidFill>
                  <a:prstClr val="black">
                    <a:lumMod val="85000"/>
                    <a:lumOff val="15000"/>
                  </a:prstClr>
                </a:solidFill>
              </a:rPr>
              <a:t>Founding Donor</a:t>
            </a:r>
            <a:r>
              <a:rPr lang="el-GR" sz="900" kern="0" dirty="0">
                <a:solidFill>
                  <a:prstClr val="black">
                    <a:lumMod val="85000"/>
                    <a:lumOff val="15000"/>
                  </a:prstClr>
                </a:solidFill>
              </a:rPr>
              <a:t> / Ιδρυτικός Δωρητής</a:t>
            </a:r>
          </a:p>
        </p:txBody>
      </p:sp>
    </p:spTree>
    <p:extLst>
      <p:ext uri="{BB962C8B-B14F-4D97-AF65-F5344CB8AC3E}">
        <p14:creationId xmlns:p14="http://schemas.microsoft.com/office/powerpoint/2010/main" val="306190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</p:sldLayoutIdLst>
  <p:txStyles>
    <p:titleStyle>
      <a:lvl1pPr algn="ctr" defTabSz="192016" rtl="0" eaLnBrk="1" latinLnBrk="0" hangingPunct="1">
        <a:spcBef>
          <a:spcPct val="0"/>
        </a:spcBef>
        <a:buNone/>
        <a:defRPr sz="1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4012" indent="-144012" algn="l" defTabSz="192016" rtl="0" eaLnBrk="1" latinLnBrk="0" hangingPunct="1">
        <a:spcBef>
          <a:spcPct val="20000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12025" indent="-120010" algn="l" defTabSz="192016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80039" indent="-96008" algn="l" defTabSz="192016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54" indent="-96008" algn="l" defTabSz="192016" rtl="0" eaLnBrk="1" latinLnBrk="0" hangingPunct="1">
        <a:spcBef>
          <a:spcPct val="20000"/>
        </a:spcBef>
        <a:buFont typeface="Arial"/>
        <a:buChar char="–"/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64070" indent="-96008" algn="l" defTabSz="192016" rtl="0" eaLnBrk="1" latinLnBrk="0" hangingPunct="1">
        <a:spcBef>
          <a:spcPct val="20000"/>
        </a:spcBef>
        <a:buFont typeface="Arial"/>
        <a:buChar char="»"/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56086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01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17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632132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192016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384032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46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768062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960078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152094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10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24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thehellenicinitiative.org/wp-content/uploads/2017/01/THI-white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225684"/>
            <a:ext cx="1354975" cy="49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349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179512" y="188640"/>
            <a:ext cx="3816424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Εταιρική Κοινωνική Ευθύνη  </a:t>
            </a:r>
            <a:endParaRPr lang="el-GR" b="1" dirty="0"/>
          </a:p>
          <a:p>
            <a:pPr algn="ctr"/>
            <a:r>
              <a:rPr lang="el-GR" b="1" dirty="0"/>
              <a:t>Πως ;</a:t>
            </a:r>
          </a:p>
        </p:txBody>
      </p:sp>
      <p:sp>
        <p:nvSpPr>
          <p:cNvPr id="9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01752" y="1737320"/>
            <a:ext cx="8503920" cy="4572000"/>
          </a:xfrm>
        </p:spPr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Οι εταιρείες είναι κάπως διστακτικές προς «φρέσκιες» ΜΚΟ – χρειάζεται επιμονή και σωστή προσέγγιση</a:t>
            </a:r>
            <a:endParaRPr lang="el-GR" dirty="0">
              <a:solidFill>
                <a:srgbClr val="FFC000"/>
              </a:solidFill>
            </a:endParaRPr>
          </a:p>
          <a:p>
            <a:endParaRPr lang="el-GR" dirty="0">
              <a:solidFill>
                <a:srgbClr val="FFC000"/>
              </a:solidFill>
            </a:endParaRPr>
          </a:p>
          <a:p>
            <a:r>
              <a:rPr lang="el-GR" dirty="0" smtClean="0">
                <a:solidFill>
                  <a:srgbClr val="FFC000"/>
                </a:solidFill>
              </a:rPr>
              <a:t>75-80% του ετήσιου </a:t>
            </a:r>
            <a:r>
              <a:rPr lang="en-US" dirty="0" smtClean="0">
                <a:solidFill>
                  <a:srgbClr val="FFC000"/>
                </a:solidFill>
              </a:rPr>
              <a:t>budget </a:t>
            </a:r>
            <a:r>
              <a:rPr lang="el-GR" dirty="0" smtClean="0">
                <a:solidFill>
                  <a:srgbClr val="FFC000"/>
                </a:solidFill>
              </a:rPr>
              <a:t>προαποφασίζεται έως τον Νοέμβριο του προηγούμενου έτους</a:t>
            </a:r>
            <a:endParaRPr lang="el-GR" dirty="0">
              <a:solidFill>
                <a:srgbClr val="FFC000"/>
              </a:solidFill>
            </a:endParaRPr>
          </a:p>
          <a:p>
            <a:endParaRPr lang="el-GR" dirty="0" smtClean="0">
              <a:solidFill>
                <a:srgbClr val="FFC000"/>
              </a:solidFill>
            </a:endParaRPr>
          </a:p>
          <a:p>
            <a:r>
              <a:rPr lang="el-GR" dirty="0" smtClean="0">
                <a:solidFill>
                  <a:srgbClr val="FFC000"/>
                </a:solidFill>
              </a:rPr>
              <a:t>Κάποιες συνεργασίες αργούν να ωριμάσουν και να ενεργοποιηθούν ουσιαστικά – &gt; 9 μήνες</a:t>
            </a:r>
            <a:endParaRPr lang="el-G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01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179512" y="188640"/>
            <a:ext cx="3816424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Εταιρική Κοινωνική Ευθύνη  </a:t>
            </a:r>
            <a:endParaRPr lang="el-GR" b="1" dirty="0"/>
          </a:p>
          <a:p>
            <a:pPr algn="ctr"/>
            <a:r>
              <a:rPr lang="el-GR" b="1" dirty="0"/>
              <a:t>Πως ;</a:t>
            </a:r>
          </a:p>
        </p:txBody>
      </p:sp>
      <p:sp>
        <p:nvSpPr>
          <p:cNvPr id="5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213310" y="1412776"/>
            <a:ext cx="8503920" cy="4572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l-GR" sz="2600" dirty="0">
              <a:solidFill>
                <a:srgbClr val="FFC000"/>
              </a:solidFill>
            </a:endParaRPr>
          </a:p>
          <a:p>
            <a:r>
              <a:rPr lang="el-GR" sz="2600" dirty="0">
                <a:solidFill>
                  <a:srgbClr val="FFC000"/>
                </a:solidFill>
              </a:rPr>
              <a:t>Σε είδος ή σε χρήμα;</a:t>
            </a:r>
          </a:p>
          <a:p>
            <a:pPr marL="45720" indent="0">
              <a:buNone/>
            </a:pPr>
            <a:endParaRPr lang="el-GR" sz="2600" dirty="0">
              <a:solidFill>
                <a:srgbClr val="FFC000"/>
              </a:solidFill>
            </a:endParaRPr>
          </a:p>
          <a:p>
            <a:r>
              <a:rPr lang="el-GR" sz="2600" dirty="0">
                <a:solidFill>
                  <a:srgbClr val="FFC000"/>
                </a:solidFill>
              </a:rPr>
              <a:t>Βασικά στοιχεία που αναζητούν οι εταιρείες</a:t>
            </a:r>
          </a:p>
          <a:p>
            <a:pPr lvl="1"/>
            <a:r>
              <a:rPr lang="el-GR" sz="2600" dirty="0">
                <a:solidFill>
                  <a:srgbClr val="FFC000"/>
                </a:solidFill>
              </a:rPr>
              <a:t>Προβολή (ΜΜΕ, </a:t>
            </a:r>
            <a:r>
              <a:rPr lang="en-US" sz="2600" dirty="0">
                <a:solidFill>
                  <a:srgbClr val="FFC000"/>
                </a:solidFill>
              </a:rPr>
              <a:t>website, </a:t>
            </a:r>
            <a:r>
              <a:rPr lang="el-GR" sz="2600" dirty="0">
                <a:solidFill>
                  <a:srgbClr val="FFC000"/>
                </a:solidFill>
              </a:rPr>
              <a:t>εικόνα στην κοινωνία)</a:t>
            </a:r>
          </a:p>
          <a:p>
            <a:pPr lvl="1"/>
            <a:r>
              <a:rPr lang="el-GR" sz="2600" dirty="0">
                <a:solidFill>
                  <a:srgbClr val="FFC000"/>
                </a:solidFill>
              </a:rPr>
              <a:t>Τεχνογνωσία</a:t>
            </a:r>
          </a:p>
          <a:p>
            <a:pPr lvl="1"/>
            <a:r>
              <a:rPr lang="el-GR" sz="2600" dirty="0">
                <a:solidFill>
                  <a:srgbClr val="FFC000"/>
                </a:solidFill>
              </a:rPr>
              <a:t>Ποσοτικά στοιχεία</a:t>
            </a:r>
          </a:p>
          <a:p>
            <a:pPr lvl="1"/>
            <a:r>
              <a:rPr lang="el-GR" sz="2600" dirty="0">
                <a:solidFill>
                  <a:srgbClr val="FFC000"/>
                </a:solidFill>
              </a:rPr>
              <a:t>Αξιοπιστία</a:t>
            </a:r>
          </a:p>
          <a:p>
            <a:pPr marL="0" indent="0">
              <a:buNone/>
            </a:pPr>
            <a:endParaRPr lang="el-GR" sz="2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75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179512" y="188640"/>
            <a:ext cx="3816424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Εταιρική Κοινωνική Ευθύνη  </a:t>
            </a:r>
            <a:endParaRPr lang="el-GR" b="1" dirty="0"/>
          </a:p>
          <a:p>
            <a:pPr algn="ctr"/>
            <a:r>
              <a:rPr lang="el-GR" b="1" dirty="0"/>
              <a:t>Πως ;</a:t>
            </a:r>
          </a:p>
        </p:txBody>
      </p:sp>
      <p:sp>
        <p:nvSpPr>
          <p:cNvPr id="5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213310" y="1412776"/>
            <a:ext cx="8503920" cy="4572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l-GR" sz="2600" dirty="0">
              <a:solidFill>
                <a:srgbClr val="FFC000"/>
              </a:solidFill>
            </a:endParaRPr>
          </a:p>
          <a:p>
            <a:r>
              <a:rPr lang="el-GR" sz="2600" dirty="0">
                <a:solidFill>
                  <a:srgbClr val="FFC000"/>
                </a:solidFill>
              </a:rPr>
              <a:t>Δεν αναφερόμαστε στις δυσκολίες που αντιμετωπίζουμε</a:t>
            </a:r>
          </a:p>
          <a:p>
            <a:pPr marL="45720" indent="0">
              <a:buNone/>
            </a:pPr>
            <a:endParaRPr lang="el-GR" sz="2600" dirty="0">
              <a:solidFill>
                <a:srgbClr val="FFC000"/>
              </a:solidFill>
            </a:endParaRPr>
          </a:p>
          <a:p>
            <a:r>
              <a:rPr lang="el-GR" sz="2600" dirty="0">
                <a:solidFill>
                  <a:srgbClr val="FFC000"/>
                </a:solidFill>
              </a:rPr>
              <a:t>Έχουμε έτοιμες απαντήσεις σε ζητήματα </a:t>
            </a:r>
            <a:r>
              <a:rPr lang="en-US" sz="2600" dirty="0">
                <a:solidFill>
                  <a:srgbClr val="FFC000"/>
                </a:solidFill>
              </a:rPr>
              <a:t>logistics</a:t>
            </a:r>
          </a:p>
          <a:p>
            <a:endParaRPr lang="en-US" sz="2600" dirty="0">
              <a:solidFill>
                <a:srgbClr val="FFC000"/>
              </a:solidFill>
            </a:endParaRPr>
          </a:p>
          <a:p>
            <a:r>
              <a:rPr lang="el-GR" sz="2600" dirty="0">
                <a:solidFill>
                  <a:srgbClr val="FFC000"/>
                </a:solidFill>
              </a:rPr>
              <a:t>Αποδεικνύουμε ότι έχουμε σχέδιο</a:t>
            </a:r>
          </a:p>
        </p:txBody>
      </p:sp>
    </p:spTree>
    <p:extLst>
      <p:ext uri="{BB962C8B-B14F-4D97-AF65-F5344CB8AC3E}">
        <p14:creationId xmlns:p14="http://schemas.microsoft.com/office/powerpoint/2010/main" val="415316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17 sdg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88" y="73024"/>
            <a:ext cx="8904810" cy="558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462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0"/>
          <a:stretch/>
        </p:blipFill>
        <p:spPr>
          <a:xfrm>
            <a:off x="3059832" y="2420888"/>
            <a:ext cx="2486025" cy="169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90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Τι είναι η ΕΚΕ;</a:t>
            </a:r>
          </a:p>
          <a:p>
            <a:endParaRPr lang="el-GR" dirty="0"/>
          </a:p>
          <a:p>
            <a:r>
              <a:rPr lang="el-GR" dirty="0"/>
              <a:t>Γιατί υπάρχει;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6" name="Στρογγυλεμένο ορθογώνιο 5"/>
          <p:cNvSpPr/>
          <p:nvPr/>
        </p:nvSpPr>
        <p:spPr>
          <a:xfrm>
            <a:off x="764508" y="3573016"/>
            <a:ext cx="7407892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>
                <a:solidFill>
                  <a:srgbClr val="FFC000"/>
                </a:solidFill>
              </a:rPr>
              <a:t>Οι απαντήσεις στα ερωτήματα αυτά αποτελούν και </a:t>
            </a:r>
            <a:r>
              <a:rPr lang="el-GR" sz="2400" b="1" dirty="0">
                <a:solidFill>
                  <a:srgbClr val="FFC000"/>
                </a:solidFill>
              </a:rPr>
              <a:t>τον βέλτιστο οδηγό </a:t>
            </a:r>
            <a:r>
              <a:rPr lang="el-GR" sz="2400" dirty="0">
                <a:solidFill>
                  <a:srgbClr val="FFC000"/>
                </a:solidFill>
              </a:rPr>
              <a:t>προσέγγισης εταιρειών με σκοπό τη λήψη μιας χορηγίας</a:t>
            </a:r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Εταιρική Κοινωνική Ευθύνη</a:t>
            </a:r>
          </a:p>
        </p:txBody>
      </p:sp>
    </p:spTree>
    <p:extLst>
      <p:ext uri="{BB962C8B-B14F-4D97-AF65-F5344CB8AC3E}">
        <p14:creationId xmlns:p14="http://schemas.microsoft.com/office/powerpoint/2010/main" val="156196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FFC000"/>
                </a:solidFill>
              </a:rPr>
              <a:t>«ενσωμάτωση, σε εθελοντική βάση, θεμάτων κοινωνικής και περιβαλλοντικής μέριμνας στις επιχειρηματικές δραστηριότητες των επιχειρήσεων καθώς και στις επαφές τους με άλλα ενδιαφερόμενα μέρη»</a:t>
            </a:r>
          </a:p>
          <a:p>
            <a:pPr marL="0" indent="0">
              <a:buNone/>
            </a:pPr>
            <a:endParaRPr lang="el-GR" dirty="0">
              <a:solidFill>
                <a:srgbClr val="FFC000"/>
              </a:solidFill>
            </a:endParaRPr>
          </a:p>
          <a:p>
            <a:r>
              <a:rPr lang="el-GR" dirty="0">
                <a:solidFill>
                  <a:srgbClr val="FFC000"/>
                </a:solidFill>
              </a:rPr>
              <a:t>Κατά την τελευταία δεκαετία έχει παρατηρηθεί μια αύξηση των συμπράξεων μεταξύ των επιχειρήσεων και των ΜΚΟ</a:t>
            </a:r>
          </a:p>
          <a:p>
            <a:endParaRPr lang="el-GR" dirty="0">
              <a:solidFill>
                <a:srgbClr val="FFC000"/>
              </a:solidFill>
            </a:endParaRPr>
          </a:p>
          <a:p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Εταιρική Κοινωνική Ευθύνη</a:t>
            </a:r>
          </a:p>
        </p:txBody>
      </p:sp>
    </p:spTree>
    <p:extLst>
      <p:ext uri="{BB962C8B-B14F-4D97-AF65-F5344CB8AC3E}">
        <p14:creationId xmlns:p14="http://schemas.microsoft.com/office/powerpoint/2010/main" val="101329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i="1" dirty="0">
                <a:solidFill>
                  <a:srgbClr val="FFC000"/>
                </a:solidFill>
              </a:rPr>
              <a:t>Χορηγία</a:t>
            </a:r>
            <a:endParaRPr lang="el-GR" dirty="0">
              <a:solidFill>
                <a:srgbClr val="FFC000"/>
              </a:solidFill>
            </a:endParaRPr>
          </a:p>
          <a:p>
            <a:pPr lvl="0"/>
            <a:r>
              <a:rPr lang="el-GR" i="1" dirty="0">
                <a:solidFill>
                  <a:srgbClr val="FFC000"/>
                </a:solidFill>
              </a:rPr>
              <a:t>Εκπόνηση κοινών προγραμμάτων ΕΚΕ</a:t>
            </a:r>
          </a:p>
          <a:p>
            <a:pPr lvl="0"/>
            <a:r>
              <a:rPr lang="el-GR" i="1" dirty="0">
                <a:solidFill>
                  <a:srgbClr val="FFC000"/>
                </a:solidFill>
              </a:rPr>
              <a:t>Παροχή συμβουλών</a:t>
            </a:r>
          </a:p>
          <a:p>
            <a:pPr lvl="0"/>
            <a:r>
              <a:rPr lang="el-GR" b="1" i="1" dirty="0">
                <a:solidFill>
                  <a:srgbClr val="FFC000"/>
                </a:solidFill>
              </a:rPr>
              <a:t>Κατάρτιση των εργαζομένων στην προώθηση του εθελοντισμού</a:t>
            </a:r>
          </a:p>
          <a:p>
            <a:pPr lvl="0"/>
            <a:r>
              <a:rPr lang="el-GR" i="1" dirty="0">
                <a:solidFill>
                  <a:srgbClr val="FFC000"/>
                </a:solidFill>
              </a:rPr>
              <a:t>Ανάπτυξη συστηματικού διαλόγου</a:t>
            </a:r>
          </a:p>
          <a:p>
            <a:pPr lvl="0"/>
            <a:r>
              <a:rPr lang="el-GR" i="1" dirty="0">
                <a:solidFill>
                  <a:srgbClr val="FFC000"/>
                </a:solidFill>
              </a:rPr>
              <a:t>Στρατηγικές συνεργασίες</a:t>
            </a:r>
            <a:endParaRPr lang="el-GR" dirty="0">
              <a:solidFill>
                <a:srgbClr val="FFC000"/>
              </a:solidFill>
            </a:endParaRPr>
          </a:p>
          <a:p>
            <a:pPr lvl="0"/>
            <a:r>
              <a:rPr lang="el-GR" i="1" dirty="0">
                <a:solidFill>
                  <a:srgbClr val="FFC000"/>
                </a:solidFill>
              </a:rPr>
              <a:t>Διαμεσολάβηση</a:t>
            </a:r>
          </a:p>
          <a:p>
            <a:pPr lvl="0"/>
            <a:r>
              <a:rPr lang="el-GR" i="1" dirty="0">
                <a:solidFill>
                  <a:srgbClr val="FFC000"/>
                </a:solidFill>
              </a:rPr>
              <a:t>Συνεργασία στην έρευνα</a:t>
            </a:r>
            <a:endParaRPr lang="el-GR" dirty="0">
              <a:solidFill>
                <a:srgbClr val="FFC000"/>
              </a:solidFill>
            </a:endParaRPr>
          </a:p>
          <a:p>
            <a:endParaRPr lang="el-GR" dirty="0">
              <a:solidFill>
                <a:srgbClr val="FFC000"/>
              </a:solidFill>
            </a:endParaRPr>
          </a:p>
          <a:p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Εταιρική Κοινωνική Ευθύνη</a:t>
            </a:r>
          </a:p>
        </p:txBody>
      </p:sp>
    </p:spTree>
    <p:extLst>
      <p:ext uri="{BB962C8B-B14F-4D97-AF65-F5344CB8AC3E}">
        <p14:creationId xmlns:p14="http://schemas.microsoft.com/office/powerpoint/2010/main" val="4044751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b="1" dirty="0">
                <a:solidFill>
                  <a:srgbClr val="FFC000"/>
                </a:solidFill>
              </a:rPr>
              <a:t>Ελληνικό Δίκτυο για την Εταιρική Κοινωνική Ευθύνη </a:t>
            </a:r>
            <a:r>
              <a:rPr lang="el-GR" dirty="0">
                <a:solidFill>
                  <a:srgbClr val="FFC000"/>
                </a:solidFill>
              </a:rPr>
              <a:t>(2000)</a:t>
            </a:r>
            <a:endParaRPr lang="en-US" dirty="0">
              <a:solidFill>
                <a:srgbClr val="FFC000"/>
              </a:solidFill>
            </a:endParaRPr>
          </a:p>
          <a:p>
            <a:pPr lvl="0"/>
            <a:endParaRPr lang="el-GR" dirty="0">
              <a:solidFill>
                <a:srgbClr val="FFC000"/>
              </a:solidFill>
            </a:endParaRPr>
          </a:p>
          <a:p>
            <a:pPr lvl="0"/>
            <a:r>
              <a:rPr lang="el-GR" dirty="0">
                <a:solidFill>
                  <a:srgbClr val="FFC000"/>
                </a:solidFill>
              </a:rPr>
              <a:t>Συνέδρια </a:t>
            </a:r>
            <a:r>
              <a:rPr lang="en-US" dirty="0">
                <a:solidFill>
                  <a:srgbClr val="FFC000"/>
                </a:solidFill>
              </a:rPr>
              <a:t>Capital Link </a:t>
            </a:r>
            <a:r>
              <a:rPr lang="en-US" dirty="0" err="1">
                <a:solidFill>
                  <a:srgbClr val="FFC000"/>
                </a:solidFill>
              </a:rPr>
              <a:t>CSRinGreece</a:t>
            </a:r>
            <a:endParaRPr lang="en-US" dirty="0">
              <a:solidFill>
                <a:srgbClr val="FFC000"/>
              </a:solidFill>
            </a:endParaRPr>
          </a:p>
          <a:p>
            <a:pPr lvl="0"/>
            <a:endParaRPr lang="en-US" dirty="0">
              <a:solidFill>
                <a:srgbClr val="FFC000"/>
              </a:solidFill>
            </a:endParaRPr>
          </a:p>
          <a:p>
            <a:pPr lvl="0"/>
            <a:r>
              <a:rPr lang="el-GR" dirty="0">
                <a:solidFill>
                  <a:srgbClr val="FFC000"/>
                </a:solidFill>
              </a:rPr>
              <a:t>Εκθέσεις / έρευνες</a:t>
            </a:r>
            <a:endParaRPr lang="en-US" dirty="0">
              <a:solidFill>
                <a:srgbClr val="FFC000"/>
              </a:solidFill>
            </a:endParaRPr>
          </a:p>
          <a:p>
            <a:pPr lvl="0"/>
            <a:endParaRPr lang="el-GR" dirty="0">
              <a:solidFill>
                <a:srgbClr val="FFC000"/>
              </a:solidFill>
            </a:endParaRPr>
          </a:p>
          <a:p>
            <a:endParaRPr lang="el-GR" dirty="0">
              <a:solidFill>
                <a:srgbClr val="FFC000"/>
              </a:solidFill>
            </a:endParaRPr>
          </a:p>
          <a:p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Εταιρική Κοινωνική Ευθύνη</a:t>
            </a:r>
          </a:p>
        </p:txBody>
      </p:sp>
    </p:spTree>
    <p:extLst>
      <p:ext uri="{BB962C8B-B14F-4D97-AF65-F5344CB8AC3E}">
        <p14:creationId xmlns:p14="http://schemas.microsoft.com/office/powerpoint/2010/main" val="709336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179512" y="188640"/>
            <a:ext cx="3816424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Εταιρική Κοινωνική Ευθύνη  </a:t>
            </a:r>
            <a:r>
              <a:rPr lang="el-GR" b="1" dirty="0"/>
              <a:t>Έρευνες</a:t>
            </a:r>
          </a:p>
        </p:txBody>
      </p:sp>
      <p:sp>
        <p:nvSpPr>
          <p:cNvPr id="5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PWC</a:t>
            </a:r>
            <a:r>
              <a:rPr lang="el-GR" dirty="0">
                <a:solidFill>
                  <a:srgbClr val="FFC000"/>
                </a:solidFill>
              </a:rPr>
              <a:t> </a:t>
            </a:r>
            <a:r>
              <a:rPr lang="en-US" dirty="0">
                <a:solidFill>
                  <a:srgbClr val="FFC000"/>
                </a:solidFill>
              </a:rPr>
              <a:t>(2004): </a:t>
            </a:r>
          </a:p>
          <a:p>
            <a:pPr lvl="1"/>
            <a:r>
              <a:rPr lang="el-GR" sz="2400" dirty="0">
                <a:solidFill>
                  <a:srgbClr val="FFC000"/>
                </a:solidFill>
              </a:rPr>
              <a:t>βελτίωση της εταιρικής φήμης </a:t>
            </a:r>
            <a:endParaRPr lang="en-US" sz="2400" dirty="0">
              <a:solidFill>
                <a:srgbClr val="FFC000"/>
              </a:solidFill>
            </a:endParaRPr>
          </a:p>
          <a:p>
            <a:pPr lvl="1"/>
            <a:r>
              <a:rPr lang="el-GR" sz="2400" dirty="0">
                <a:solidFill>
                  <a:srgbClr val="FFC000"/>
                </a:solidFill>
              </a:rPr>
              <a:t>δεσμεύσεις της διοίκησης για αύξηση της διαφάνειας και της αξιοπιστίας</a:t>
            </a:r>
          </a:p>
          <a:p>
            <a:pPr lvl="1"/>
            <a:r>
              <a:rPr lang="el-GR" sz="2400" dirty="0">
                <a:solidFill>
                  <a:srgbClr val="FFC000"/>
                </a:solidFill>
              </a:rPr>
              <a:t>προτιμητέος εργοδότης </a:t>
            </a:r>
          </a:p>
          <a:p>
            <a:pPr lvl="1"/>
            <a:r>
              <a:rPr lang="el-GR" sz="2400" dirty="0">
                <a:solidFill>
                  <a:srgbClr val="FFC000"/>
                </a:solidFill>
              </a:rPr>
              <a:t>απόκτηση ανταγωνιστικού πλεονεκτήματος </a:t>
            </a:r>
          </a:p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l-GR" sz="2700" dirty="0">
                <a:solidFill>
                  <a:srgbClr val="FFC000"/>
                </a:solidFill>
              </a:rPr>
              <a:t>ΘΑΛΗΣ </a:t>
            </a:r>
            <a:r>
              <a:rPr lang="en-US" sz="2700" dirty="0">
                <a:solidFill>
                  <a:srgbClr val="FFC000"/>
                </a:solidFill>
              </a:rPr>
              <a:t>(20</a:t>
            </a:r>
            <a:r>
              <a:rPr lang="el-GR" sz="2700" dirty="0">
                <a:solidFill>
                  <a:srgbClr val="FFC000"/>
                </a:solidFill>
              </a:rPr>
              <a:t>13</a:t>
            </a:r>
            <a:r>
              <a:rPr lang="en-US" sz="2700" dirty="0">
                <a:solidFill>
                  <a:srgbClr val="FFC000"/>
                </a:solidFill>
              </a:rPr>
              <a:t>): </a:t>
            </a:r>
          </a:p>
          <a:p>
            <a:pPr lvl="1"/>
            <a:endParaRPr lang="el-GR" sz="2400" dirty="0">
              <a:solidFill>
                <a:srgbClr val="FFC000"/>
              </a:solidFill>
            </a:endParaRPr>
          </a:p>
          <a:p>
            <a:pPr lvl="0"/>
            <a:endParaRPr lang="el-GR" dirty="0">
              <a:solidFill>
                <a:srgbClr val="FFC000"/>
              </a:solidFill>
            </a:endParaRPr>
          </a:p>
        </p:txBody>
      </p:sp>
      <p:graphicFrame>
        <p:nvGraphicFramePr>
          <p:cNvPr id="6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6132256"/>
              </p:ext>
            </p:extLst>
          </p:nvPr>
        </p:nvGraphicFramePr>
        <p:xfrm>
          <a:off x="-182112" y="4625752"/>
          <a:ext cx="4212976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0088957"/>
              </p:ext>
            </p:extLst>
          </p:nvPr>
        </p:nvGraphicFramePr>
        <p:xfrm>
          <a:off x="3491880" y="4005064"/>
          <a:ext cx="5184576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383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6" grpId="0">
        <p:bldAsOne/>
      </p:bldGraphic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179512" y="188640"/>
            <a:ext cx="3816424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Εταιρική Κοινωνική Ευθύνη  </a:t>
            </a:r>
            <a:r>
              <a:rPr lang="el-GR" b="1" dirty="0"/>
              <a:t>Έρευνες</a:t>
            </a:r>
          </a:p>
        </p:txBody>
      </p:sp>
      <p:sp>
        <p:nvSpPr>
          <p:cNvPr id="5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/>
          </a:bodyPr>
          <a:lstStyle/>
          <a:p>
            <a:r>
              <a:rPr lang="en-US" dirty="0"/>
              <a:t>CSE</a:t>
            </a:r>
            <a:r>
              <a:rPr lang="el-GR" dirty="0"/>
              <a:t> </a:t>
            </a:r>
            <a:r>
              <a:rPr lang="en-US" dirty="0"/>
              <a:t>(2014):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60848"/>
            <a:ext cx="486727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10" y="1340768"/>
            <a:ext cx="9156310" cy="551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6" y="1223731"/>
            <a:ext cx="8868158" cy="5461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819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Ορθογώνιο 4"/>
          <p:cNvSpPr/>
          <p:nvPr/>
        </p:nvSpPr>
        <p:spPr>
          <a:xfrm>
            <a:off x="3275856" y="476672"/>
            <a:ext cx="5868144" cy="1080120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555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179512" y="188640"/>
            <a:ext cx="3816424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Εταιρική Κοινωνική Ευθύνη  </a:t>
            </a:r>
            <a:endParaRPr lang="el-GR" b="1" dirty="0"/>
          </a:p>
          <a:p>
            <a:pPr algn="ctr"/>
            <a:r>
              <a:rPr lang="el-GR" b="1" dirty="0"/>
              <a:t>Πως ;</a:t>
            </a:r>
          </a:p>
        </p:txBody>
      </p:sp>
      <p:sp>
        <p:nvSpPr>
          <p:cNvPr id="9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01752" y="1737320"/>
            <a:ext cx="8503920" cy="4572000"/>
          </a:xfrm>
        </p:spPr>
        <p:txBody>
          <a:bodyPr/>
          <a:lstStyle/>
          <a:p>
            <a:r>
              <a:rPr lang="el-GR" dirty="0">
                <a:solidFill>
                  <a:srgbClr val="FFC000"/>
                </a:solidFill>
              </a:rPr>
              <a:t>Κλάδος δραστηριοποίησης;</a:t>
            </a:r>
          </a:p>
          <a:p>
            <a:endParaRPr lang="el-GR" dirty="0">
              <a:solidFill>
                <a:srgbClr val="FFC000"/>
              </a:solidFill>
            </a:endParaRPr>
          </a:p>
          <a:p>
            <a:r>
              <a:rPr lang="el-GR" dirty="0">
                <a:solidFill>
                  <a:srgbClr val="FFC000"/>
                </a:solidFill>
              </a:rPr>
              <a:t>Μεγάλες εταιρείες – ειδικό τμήμα</a:t>
            </a:r>
          </a:p>
          <a:p>
            <a:endParaRPr lang="el-GR" dirty="0">
              <a:solidFill>
                <a:srgbClr val="FFC000"/>
              </a:solidFill>
            </a:endParaRPr>
          </a:p>
          <a:p>
            <a:r>
              <a:rPr lang="el-GR" dirty="0">
                <a:solidFill>
                  <a:srgbClr val="FFC000"/>
                </a:solidFill>
              </a:rPr>
              <a:t>Σε μικρές κοινωνίες – απευθείας επαφή με επιχειρηματία</a:t>
            </a:r>
          </a:p>
        </p:txBody>
      </p:sp>
    </p:spTree>
    <p:extLst>
      <p:ext uri="{BB962C8B-B14F-4D97-AF65-F5344CB8AC3E}">
        <p14:creationId xmlns:p14="http://schemas.microsoft.com/office/powerpoint/2010/main" val="111995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build="p"/>
    </p:bldLst>
  </p:timing>
</p:sld>
</file>

<file path=ppt/theme/theme1.xml><?xml version="1.0" encoding="utf-8"?>
<a:theme xmlns:a="http://schemas.openxmlformats.org/drawingml/2006/main" name="Πλεκτό">
  <a:themeElements>
    <a:clrScheme name="Πλεκτό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Πλεκτό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69</TotalTime>
  <Words>300</Words>
  <Application>Microsoft Office PowerPoint</Application>
  <PresentationFormat>On-screen Show (4:3)</PresentationFormat>
  <Paragraphs>74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Πλεκτό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Sot</dc:creator>
  <cp:lastModifiedBy>HIGGS</cp:lastModifiedBy>
  <cp:revision>16</cp:revision>
  <dcterms:created xsi:type="dcterms:W3CDTF">2016-03-21T20:19:51Z</dcterms:created>
  <dcterms:modified xsi:type="dcterms:W3CDTF">2018-10-29T10:14:23Z</dcterms:modified>
</cp:coreProperties>
</file>