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866" r:id="rId2"/>
  </p:sldMasterIdLst>
  <p:notesMasterIdLst>
    <p:notesMasterId r:id="rId51"/>
  </p:notesMasterIdLst>
  <p:sldIdLst>
    <p:sldId id="258" r:id="rId3"/>
    <p:sldId id="392" r:id="rId4"/>
    <p:sldId id="393" r:id="rId5"/>
    <p:sldId id="444" r:id="rId6"/>
    <p:sldId id="447" r:id="rId7"/>
    <p:sldId id="448" r:id="rId8"/>
    <p:sldId id="395" r:id="rId9"/>
    <p:sldId id="451" r:id="rId10"/>
    <p:sldId id="449" r:id="rId11"/>
    <p:sldId id="450" r:id="rId12"/>
    <p:sldId id="396" r:id="rId13"/>
    <p:sldId id="397" r:id="rId14"/>
    <p:sldId id="398" r:id="rId15"/>
    <p:sldId id="432" r:id="rId16"/>
    <p:sldId id="433" r:id="rId17"/>
    <p:sldId id="434" r:id="rId18"/>
    <p:sldId id="452" r:id="rId19"/>
    <p:sldId id="399" r:id="rId20"/>
    <p:sldId id="401" r:id="rId21"/>
    <p:sldId id="427" r:id="rId22"/>
    <p:sldId id="436" r:id="rId23"/>
    <p:sldId id="438" r:id="rId24"/>
    <p:sldId id="443" r:id="rId25"/>
    <p:sldId id="440" r:id="rId26"/>
    <p:sldId id="441" r:id="rId27"/>
    <p:sldId id="435" r:id="rId28"/>
    <p:sldId id="402" r:id="rId29"/>
    <p:sldId id="403" r:id="rId30"/>
    <p:sldId id="405" r:id="rId31"/>
    <p:sldId id="406" r:id="rId32"/>
    <p:sldId id="407" r:id="rId33"/>
    <p:sldId id="408" r:id="rId34"/>
    <p:sldId id="409" r:id="rId35"/>
    <p:sldId id="410" r:id="rId36"/>
    <p:sldId id="411" r:id="rId37"/>
    <p:sldId id="412" r:id="rId38"/>
    <p:sldId id="413" r:id="rId39"/>
    <p:sldId id="414" r:id="rId40"/>
    <p:sldId id="415" r:id="rId41"/>
    <p:sldId id="418" r:id="rId42"/>
    <p:sldId id="456" r:id="rId43"/>
    <p:sldId id="457" r:id="rId44"/>
    <p:sldId id="453" r:id="rId45"/>
    <p:sldId id="454" r:id="rId46"/>
    <p:sldId id="455" r:id="rId47"/>
    <p:sldId id="442" r:id="rId48"/>
    <p:sldId id="426" r:id="rId49"/>
    <p:sldId id="445" r:id="rId50"/>
  </p:sldIdLst>
  <p:sldSz cx="9144000" cy="6858000" type="screen4x3"/>
  <p:notesSz cx="6858000" cy="9144000"/>
  <p:defaultTextStyle>
    <a:defPPr>
      <a:defRPr lang="el-GR"/>
    </a:defPPr>
    <a:lvl1pPr marL="0" algn="l" defTabSz="914360" rtl="0" eaLnBrk="1" latinLnBrk="0" hangingPunct="1">
      <a:defRPr sz="1800" kern="1200">
        <a:solidFill>
          <a:schemeClr val="tx1"/>
        </a:solidFill>
        <a:latin typeface="+mn-lt"/>
        <a:ea typeface="+mn-ea"/>
        <a:cs typeface="+mn-cs"/>
      </a:defRPr>
    </a:lvl1pPr>
    <a:lvl2pPr marL="457180" algn="l" defTabSz="914360" rtl="0" eaLnBrk="1" latinLnBrk="0" hangingPunct="1">
      <a:defRPr sz="1800" kern="1200">
        <a:solidFill>
          <a:schemeClr val="tx1"/>
        </a:solidFill>
        <a:latin typeface="+mn-lt"/>
        <a:ea typeface="+mn-ea"/>
        <a:cs typeface="+mn-cs"/>
      </a:defRPr>
    </a:lvl2pPr>
    <a:lvl3pPr marL="914360" algn="l" defTabSz="914360" rtl="0" eaLnBrk="1" latinLnBrk="0" hangingPunct="1">
      <a:defRPr sz="1800" kern="1200">
        <a:solidFill>
          <a:schemeClr val="tx1"/>
        </a:solidFill>
        <a:latin typeface="+mn-lt"/>
        <a:ea typeface="+mn-ea"/>
        <a:cs typeface="+mn-cs"/>
      </a:defRPr>
    </a:lvl3pPr>
    <a:lvl4pPr marL="1371540" algn="l" defTabSz="914360" rtl="0" eaLnBrk="1" latinLnBrk="0" hangingPunct="1">
      <a:defRPr sz="1800" kern="1200">
        <a:solidFill>
          <a:schemeClr val="tx1"/>
        </a:solidFill>
        <a:latin typeface="+mn-lt"/>
        <a:ea typeface="+mn-ea"/>
        <a:cs typeface="+mn-cs"/>
      </a:defRPr>
    </a:lvl4pPr>
    <a:lvl5pPr marL="1828720" algn="l" defTabSz="914360" rtl="0" eaLnBrk="1" latinLnBrk="0" hangingPunct="1">
      <a:defRPr sz="1800" kern="1200">
        <a:solidFill>
          <a:schemeClr val="tx1"/>
        </a:solidFill>
        <a:latin typeface="+mn-lt"/>
        <a:ea typeface="+mn-ea"/>
        <a:cs typeface="+mn-cs"/>
      </a:defRPr>
    </a:lvl5pPr>
    <a:lvl6pPr marL="2285900" algn="l" defTabSz="914360" rtl="0" eaLnBrk="1" latinLnBrk="0" hangingPunct="1">
      <a:defRPr sz="1800" kern="1200">
        <a:solidFill>
          <a:schemeClr val="tx1"/>
        </a:solidFill>
        <a:latin typeface="+mn-lt"/>
        <a:ea typeface="+mn-ea"/>
        <a:cs typeface="+mn-cs"/>
      </a:defRPr>
    </a:lvl6pPr>
    <a:lvl7pPr marL="2743080" algn="l" defTabSz="914360" rtl="0" eaLnBrk="1" latinLnBrk="0" hangingPunct="1">
      <a:defRPr sz="1800" kern="1200">
        <a:solidFill>
          <a:schemeClr val="tx1"/>
        </a:solidFill>
        <a:latin typeface="+mn-lt"/>
        <a:ea typeface="+mn-ea"/>
        <a:cs typeface="+mn-cs"/>
      </a:defRPr>
    </a:lvl7pPr>
    <a:lvl8pPr marL="3200258" algn="l" defTabSz="914360" rtl="0" eaLnBrk="1" latinLnBrk="0" hangingPunct="1">
      <a:defRPr sz="1800" kern="1200">
        <a:solidFill>
          <a:schemeClr val="tx1"/>
        </a:solidFill>
        <a:latin typeface="+mn-lt"/>
        <a:ea typeface="+mn-ea"/>
        <a:cs typeface="+mn-cs"/>
      </a:defRPr>
    </a:lvl8pPr>
    <a:lvl9pPr marL="3657439" algn="l" defTabSz="91436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2" autoAdjust="0"/>
  </p:normalViewPr>
  <p:slideViewPr>
    <p:cSldViewPr>
      <p:cViewPr>
        <p:scale>
          <a:sx n="60" d="100"/>
          <a:sy n="60" d="100"/>
        </p:scale>
        <p:origin x="-1566" y="-210"/>
      </p:cViewPr>
      <p:guideLst>
        <p:guide orient="horz" pos="2160"/>
        <p:guide pos="2880"/>
      </p:guideLst>
    </p:cSldViewPr>
  </p:slideViewPr>
  <p:outlineViewPr>
    <p:cViewPr>
      <p:scale>
        <a:sx n="33" d="100"/>
        <a:sy n="33" d="100"/>
      </p:scale>
      <p:origin x="0" y="2125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0B2A56-858C-4737-B5A8-546720BB8F72}" type="datetimeFigureOut">
              <a:rPr lang="el-GR" smtClean="0"/>
              <a:t>7/11/2018</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FF6007-A736-4CF7-9882-7CD06E687A1F}" type="slidenum">
              <a:rPr lang="el-GR" smtClean="0"/>
              <a:t>‹#›</a:t>
            </a:fld>
            <a:endParaRPr lang="el-GR"/>
          </a:p>
        </p:txBody>
      </p:sp>
    </p:spTree>
    <p:extLst>
      <p:ext uri="{BB962C8B-B14F-4D97-AF65-F5344CB8AC3E}">
        <p14:creationId xmlns:p14="http://schemas.microsoft.com/office/powerpoint/2010/main" val="279033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DFF6007-A736-4CF7-9882-7CD06E687A1F}" type="slidenum">
              <a:rPr lang="el-GR" smtClean="0"/>
              <a:t>3</a:t>
            </a:fld>
            <a:endParaRPr lang="el-GR"/>
          </a:p>
        </p:txBody>
      </p:sp>
    </p:spTree>
    <p:extLst>
      <p:ext uri="{BB962C8B-B14F-4D97-AF65-F5344CB8AC3E}">
        <p14:creationId xmlns:p14="http://schemas.microsoft.com/office/powerpoint/2010/main" val="2229050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F15A11F-A35D-44AA-9C76-B5985469D3A4}" type="datetimeFigureOut">
              <a:rPr lang="el-GR" smtClean="0"/>
              <a:t>7/11/2018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DCAA77F-A947-43C0-ACCF-962E4FCF5B3D}" type="slidenum">
              <a:rPr lang="el-GR" smtClean="0"/>
              <a:t>‹#›</a:t>
            </a:fld>
            <a:endParaRPr lang="el-G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7"/>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180" indent="0" algn="ctr">
              <a:buNone/>
              <a:defRPr>
                <a:solidFill>
                  <a:schemeClr val="tx1">
                    <a:tint val="75000"/>
                  </a:schemeClr>
                </a:solidFill>
              </a:defRPr>
            </a:lvl2pPr>
            <a:lvl3pPr marL="914360" indent="0" algn="ctr">
              <a:buNone/>
              <a:defRPr>
                <a:solidFill>
                  <a:schemeClr val="tx1">
                    <a:tint val="75000"/>
                  </a:schemeClr>
                </a:solidFill>
              </a:defRPr>
            </a:lvl3pPr>
            <a:lvl4pPr marL="1371540" indent="0" algn="ctr">
              <a:buNone/>
              <a:defRPr>
                <a:solidFill>
                  <a:schemeClr val="tx1">
                    <a:tint val="75000"/>
                  </a:schemeClr>
                </a:solidFill>
              </a:defRPr>
            </a:lvl4pPr>
            <a:lvl5pPr marL="1828720" indent="0" algn="ctr">
              <a:buNone/>
              <a:defRPr>
                <a:solidFill>
                  <a:schemeClr val="tx1">
                    <a:tint val="75000"/>
                  </a:schemeClr>
                </a:solidFill>
              </a:defRPr>
            </a:lvl5pPr>
            <a:lvl6pPr marL="2285900" indent="0" algn="ctr">
              <a:buNone/>
              <a:defRPr>
                <a:solidFill>
                  <a:schemeClr val="tx1">
                    <a:tint val="75000"/>
                  </a:schemeClr>
                </a:solidFill>
              </a:defRPr>
            </a:lvl6pPr>
            <a:lvl7pPr marL="2743080" indent="0" algn="ctr">
              <a:buNone/>
              <a:defRPr>
                <a:solidFill>
                  <a:schemeClr val="tx1">
                    <a:tint val="75000"/>
                  </a:schemeClr>
                </a:solidFill>
              </a:defRPr>
            </a:lvl7pPr>
            <a:lvl8pPr marL="3200258" indent="0" algn="ctr">
              <a:buNone/>
              <a:defRPr>
                <a:solidFill>
                  <a:schemeClr val="tx1">
                    <a:tint val="75000"/>
                  </a:schemeClr>
                </a:solidFill>
              </a:defRPr>
            </a:lvl8pPr>
            <a:lvl9pPr marL="3657439" indent="0" algn="ctr">
              <a:buNone/>
              <a:defRPr>
                <a:solidFill>
                  <a:schemeClr val="tx1">
                    <a:tint val="75000"/>
                  </a:schemeClr>
                </a:solidFill>
              </a:defRPr>
            </a:lvl9pPr>
          </a:lstStyle>
          <a:p>
            <a:r>
              <a:rPr lang="el-GR" smtClean="0"/>
              <a:t>Στυλ κύριου υπότιτλου</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3F15A11F-A35D-44AA-9C76-B5985469D3A4}" type="datetimeFigureOut">
              <a:rPr lang="el-GR" smtClean="0"/>
              <a:t>7/11/2018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DCAA77F-A947-43C0-ACCF-962E4FCF5B3D}"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l-GR" smtClean="0"/>
              <a:t>Στυλ κύριου τίτλου</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3F15A11F-A35D-44AA-9C76-B5985469D3A4}" type="datetimeFigureOut">
              <a:rPr lang="el-GR" smtClean="0"/>
              <a:t>7/11/2018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DCAA77F-A947-43C0-ACCF-962E4FCF5B3D}"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9170" y="5949280"/>
            <a:ext cx="556406" cy="741621"/>
          </a:xfrm>
          <a:prstGeom prst="rect">
            <a:avLst/>
          </a:prstGeom>
        </p:spPr>
      </p:pic>
    </p:spTree>
    <p:extLst>
      <p:ext uri="{BB962C8B-B14F-4D97-AF65-F5344CB8AC3E}">
        <p14:creationId xmlns:p14="http://schemas.microsoft.com/office/powerpoint/2010/main" val="977294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8497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467544" y="1421691"/>
            <a:ext cx="8229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3F15A11F-A35D-44AA-9C76-B5985469D3A4}" type="datetimeFigureOut">
              <a:rPr lang="el-GR" smtClean="0"/>
              <a:t>7/11/2018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DCAA77F-A947-43C0-ACCF-962E4FCF5B3D}" type="slidenum">
              <a:rPr lang="el-GR" smtClean="0"/>
              <a:t>‹#›</a:t>
            </a:fld>
            <a:endParaRPr lang="el-GR"/>
          </a:p>
        </p:txBody>
      </p:sp>
      <p:pic>
        <p:nvPicPr>
          <p:cNvPr id="7" name="logo HIGGS.png"/>
          <p:cNvPicPr/>
          <p:nvPr userDrawn="1"/>
        </p:nvPicPr>
        <p:blipFill rotWithShape="1">
          <a:blip r:embed="rId2">
            <a:extLst/>
          </a:blip>
          <a:srcRect l="2300" t="3017" r="4821" b="11680"/>
          <a:stretch/>
        </p:blipFill>
        <p:spPr>
          <a:xfrm>
            <a:off x="7121600" y="5933600"/>
            <a:ext cx="1872000" cy="756000"/>
          </a:xfrm>
          <a:prstGeom prst="rect">
            <a:avLst/>
          </a:prstGeom>
          <a:solidFill>
            <a:schemeClr val="accent1">
              <a:alpha val="54000"/>
            </a:schemeClr>
          </a:solidFill>
          <a:ln w="12700">
            <a:miter lim="400000"/>
          </a:ln>
          <a:effectLst>
            <a:reflection endPos="0" dist="50800" dir="5400000" sy="-100000" algn="bl" rotWithShape="0"/>
          </a:effec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9170" y="5949280"/>
            <a:ext cx="556406" cy="74162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3"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6"/>
            <a:ext cx="8305800" cy="414649"/>
          </a:xfrm>
        </p:spPr>
        <p:txBody>
          <a:bodyPr anchor="t"/>
          <a:lstStyle>
            <a:lvl1pPr marL="0" indent="0">
              <a:buNone/>
              <a:defRPr sz="2000">
                <a:solidFill>
                  <a:srgbClr val="FFFFFF"/>
                </a:solidFill>
              </a:defRPr>
            </a:lvl1pPr>
            <a:lvl2pPr marL="457180" indent="0">
              <a:buNone/>
              <a:defRPr sz="1800">
                <a:solidFill>
                  <a:schemeClr val="tx1">
                    <a:tint val="75000"/>
                  </a:schemeClr>
                </a:solidFill>
              </a:defRPr>
            </a:lvl2pPr>
            <a:lvl3pPr marL="914360" indent="0">
              <a:buNone/>
              <a:defRPr sz="1600">
                <a:solidFill>
                  <a:schemeClr val="tx1">
                    <a:tint val="75000"/>
                  </a:schemeClr>
                </a:solidFill>
              </a:defRPr>
            </a:lvl3pPr>
            <a:lvl4pPr marL="1371540" indent="0">
              <a:buNone/>
              <a:defRPr sz="1400">
                <a:solidFill>
                  <a:schemeClr val="tx1">
                    <a:tint val="75000"/>
                  </a:schemeClr>
                </a:solidFill>
              </a:defRPr>
            </a:lvl4pPr>
            <a:lvl5pPr marL="1828720" indent="0">
              <a:buNone/>
              <a:defRPr sz="1400">
                <a:solidFill>
                  <a:schemeClr val="tx1">
                    <a:tint val="75000"/>
                  </a:schemeClr>
                </a:solidFill>
              </a:defRPr>
            </a:lvl5pPr>
            <a:lvl6pPr marL="2285900" indent="0">
              <a:buNone/>
              <a:defRPr sz="1400">
                <a:solidFill>
                  <a:schemeClr val="tx1">
                    <a:tint val="75000"/>
                  </a:schemeClr>
                </a:solidFill>
              </a:defRPr>
            </a:lvl6pPr>
            <a:lvl7pPr marL="2743080" indent="0">
              <a:buNone/>
              <a:defRPr sz="1400">
                <a:solidFill>
                  <a:schemeClr val="tx1">
                    <a:tint val="75000"/>
                  </a:schemeClr>
                </a:solidFill>
              </a:defRPr>
            </a:lvl7pPr>
            <a:lvl8pPr marL="3200258" indent="0">
              <a:buNone/>
              <a:defRPr sz="1400">
                <a:solidFill>
                  <a:schemeClr val="tx1">
                    <a:tint val="75000"/>
                  </a:schemeClr>
                </a:solidFill>
              </a:defRPr>
            </a:lvl8pPr>
            <a:lvl9pPr marL="3657439" indent="0">
              <a:buNone/>
              <a:defRPr sz="1400">
                <a:solidFill>
                  <a:schemeClr val="tx1">
                    <a:tint val="75000"/>
                  </a:schemeClr>
                </a:solidFill>
              </a:defRPr>
            </a:lvl9pPr>
          </a:lstStyle>
          <a:p>
            <a:pPr lvl="0"/>
            <a:r>
              <a:rPr lang="el-GR" smtClean="0"/>
              <a:t>Στυλ υποδείγματος κειμένου</a:t>
            </a:r>
          </a:p>
        </p:txBody>
      </p:sp>
      <p:sp>
        <p:nvSpPr>
          <p:cNvPr id="95" name="Title 94"/>
          <p:cNvSpPr>
            <a:spLocks noGrp="1"/>
          </p:cNvSpPr>
          <p:nvPr>
            <p:ph type="title"/>
          </p:nvPr>
        </p:nvSpPr>
        <p:spPr>
          <a:xfrm>
            <a:off x="457200" y="4463568"/>
            <a:ext cx="8305800" cy="1143000"/>
          </a:xfrm>
        </p:spPr>
        <p:txBody>
          <a:bodyPr/>
          <a:lstStyle/>
          <a:p>
            <a:r>
              <a:rPr lang="el-GR" smtClean="0"/>
              <a:t>Στυλ κύριου τίτλου</a:t>
            </a:r>
            <a:endParaRPr lang="en-US"/>
          </a:p>
        </p:txBody>
      </p:sp>
      <p:sp>
        <p:nvSpPr>
          <p:cNvPr id="2" name="Date Placeholder 1"/>
          <p:cNvSpPr>
            <a:spLocks noGrp="1"/>
          </p:cNvSpPr>
          <p:nvPr>
            <p:ph type="dt" sz="half" idx="10"/>
          </p:nvPr>
        </p:nvSpPr>
        <p:spPr/>
        <p:txBody>
          <a:bodyPr/>
          <a:lstStyle/>
          <a:p>
            <a:fld id="{3F15A11F-A35D-44AA-9C76-B5985469D3A4}" type="datetimeFigureOut">
              <a:rPr lang="el-GR" smtClean="0"/>
              <a:t>7/11/2018</a:t>
            </a:fld>
            <a:endParaRPr lang="el-GR"/>
          </a:p>
        </p:txBody>
      </p:sp>
      <p:sp>
        <p:nvSpPr>
          <p:cNvPr id="91" name="Footer Placeholder 90"/>
          <p:cNvSpPr>
            <a:spLocks noGrp="1"/>
          </p:cNvSpPr>
          <p:nvPr>
            <p:ph type="ftr" sz="quarter" idx="11"/>
          </p:nvPr>
        </p:nvSpPr>
        <p:spPr/>
        <p:txBody>
          <a:bodyPr/>
          <a:lstStyle/>
          <a:p>
            <a:endParaRPr lang="el-GR"/>
          </a:p>
        </p:txBody>
      </p:sp>
      <p:sp>
        <p:nvSpPr>
          <p:cNvPr id="92" name="Slide Number Placeholder 91"/>
          <p:cNvSpPr>
            <a:spLocks noGrp="1"/>
          </p:cNvSpPr>
          <p:nvPr>
            <p:ph type="sldNum" sz="quarter" idx="12"/>
          </p:nvPr>
        </p:nvSpPr>
        <p:spPr/>
        <p:txBody>
          <a:bodyPr/>
          <a:lstStyle/>
          <a:p>
            <a:fld id="{DDCAA77F-A947-43C0-ACCF-962E4FCF5B3D}"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Date Placeholder 4"/>
          <p:cNvSpPr>
            <a:spLocks noGrp="1"/>
          </p:cNvSpPr>
          <p:nvPr>
            <p:ph type="dt" sz="half" idx="10"/>
          </p:nvPr>
        </p:nvSpPr>
        <p:spPr/>
        <p:txBody>
          <a:bodyPr/>
          <a:lstStyle/>
          <a:p>
            <a:fld id="{3F15A11F-A35D-44AA-9C76-B5985469D3A4}" type="datetimeFigureOut">
              <a:rPr lang="el-GR" smtClean="0"/>
              <a:t>7/11/2018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DCAA77F-A947-43C0-ACCF-962E4FCF5B3D}"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180" indent="0">
              <a:buNone/>
              <a:defRPr sz="2000" b="1"/>
            </a:lvl2pPr>
            <a:lvl3pPr marL="914360" indent="0">
              <a:buNone/>
              <a:defRPr sz="1800"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58" indent="0">
              <a:buNone/>
              <a:defRPr sz="1600" b="1"/>
            </a:lvl8pPr>
            <a:lvl9pPr marL="3657439"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lgn="ctr">
              <a:buNone/>
              <a:defRPr sz="2400" b="1"/>
            </a:lvl1pPr>
            <a:lvl2pPr marL="457180" indent="0">
              <a:buNone/>
              <a:defRPr sz="2000" b="1"/>
            </a:lvl2pPr>
            <a:lvl3pPr marL="914360" indent="0">
              <a:buNone/>
              <a:defRPr sz="1800"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58" indent="0">
              <a:buNone/>
              <a:defRPr sz="1600" b="1"/>
            </a:lvl8pPr>
            <a:lvl9pPr marL="3657439"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Date Placeholder 6"/>
          <p:cNvSpPr>
            <a:spLocks noGrp="1"/>
          </p:cNvSpPr>
          <p:nvPr>
            <p:ph type="dt" sz="half" idx="10"/>
          </p:nvPr>
        </p:nvSpPr>
        <p:spPr/>
        <p:txBody>
          <a:bodyPr/>
          <a:lstStyle/>
          <a:p>
            <a:fld id="{3F15A11F-A35D-44AA-9C76-B5985469D3A4}" type="datetimeFigureOut">
              <a:rPr lang="el-GR" smtClean="0"/>
              <a:t>7/11/2018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DCAA77F-A947-43C0-ACCF-962E4FCF5B3D}"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3F15A11F-A35D-44AA-9C76-B5985469D3A4}" type="datetimeFigureOut">
              <a:rPr lang="el-GR" smtClean="0"/>
              <a:t>7/11/2018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DCAA77F-A947-43C0-ACCF-962E4FCF5B3D}"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5A11F-A35D-44AA-9C76-B5985469D3A4}" type="datetimeFigureOut">
              <a:rPr lang="el-GR" smtClean="0"/>
              <a:t>7/11/2018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DCAA77F-A947-43C0-ACCF-962E4FCF5B3D}"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2"/>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3F15A11F-A35D-44AA-9C76-B5985469D3A4}" type="datetimeFigureOut">
              <a:rPr lang="el-GR" smtClean="0"/>
              <a:t>7/11/2018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DCAA77F-A947-43C0-ACCF-962E4FCF5B3D}" type="slidenum">
              <a:rPr lang="el-GR" smtClean="0"/>
              <a:t>‹#›</a:t>
            </a:fld>
            <a:endParaRPr lang="el-G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41"/>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360" rtl="0" eaLnBrk="1" latinLnBrk="0" hangingPunct="1">
              <a:spcBef>
                <a:spcPct val="0"/>
              </a:spcBef>
              <a:buNone/>
              <a:tabLst>
                <a:tab pos="3830470"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l-GR" smtClean="0"/>
              <a:t>Στυλ κύριου τίτλου</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180" indent="0">
              <a:buNone/>
              <a:defRPr sz="1200"/>
            </a:lvl2pPr>
            <a:lvl3pPr marL="914360" indent="0">
              <a:buNone/>
              <a:defRPr sz="1000"/>
            </a:lvl3pPr>
            <a:lvl4pPr marL="1371540" indent="0">
              <a:buNone/>
              <a:defRPr sz="900"/>
            </a:lvl4pPr>
            <a:lvl5pPr marL="1828720" indent="0">
              <a:buNone/>
              <a:defRPr sz="900"/>
            </a:lvl5pPr>
            <a:lvl6pPr marL="2285900" indent="0">
              <a:buNone/>
              <a:defRPr sz="900"/>
            </a:lvl6pPr>
            <a:lvl7pPr marL="2743080" indent="0">
              <a:buNone/>
              <a:defRPr sz="900"/>
            </a:lvl7pPr>
            <a:lvl8pPr marL="3200258" indent="0">
              <a:buNone/>
              <a:defRPr sz="900"/>
            </a:lvl8pPr>
            <a:lvl9pPr marL="3657439" indent="0">
              <a:buNone/>
              <a:defRPr sz="900"/>
            </a:lvl9pPr>
          </a:lstStyle>
          <a:p>
            <a:pPr lvl="0"/>
            <a:r>
              <a:rPr lang="el-GR" smtClean="0"/>
              <a:t>Στυλ υποδείγματος κειμένου</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58" indent="0">
              <a:buNone/>
              <a:defRPr sz="2000"/>
            </a:lvl8pPr>
            <a:lvl9pPr marL="3657439" indent="0">
              <a:buNone/>
              <a:defRPr sz="2000"/>
            </a:lvl9pPr>
          </a:lstStyle>
          <a:p>
            <a:r>
              <a:rPr lang="el-GR" smtClean="0"/>
              <a:t>Κάντε κλικ στο εικονίδιο για να προσθέσετε μια εικόνα</a:t>
            </a:r>
            <a:endParaRPr lang="en-US"/>
          </a:p>
        </p:txBody>
      </p:sp>
      <p:sp>
        <p:nvSpPr>
          <p:cNvPr id="5" name="Date Placeholder 4"/>
          <p:cNvSpPr>
            <a:spLocks noGrp="1"/>
          </p:cNvSpPr>
          <p:nvPr>
            <p:ph type="dt" sz="half" idx="10"/>
          </p:nvPr>
        </p:nvSpPr>
        <p:spPr/>
        <p:txBody>
          <a:bodyPr/>
          <a:lstStyle/>
          <a:p>
            <a:fld id="{3F15A11F-A35D-44AA-9C76-B5985469D3A4}" type="datetimeFigureOut">
              <a:rPr lang="el-GR" smtClean="0"/>
              <a:t>7/11/2018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DCAA77F-A947-43C0-ACCF-962E4FCF5B3D}" type="slidenum">
              <a:rPr lang="el-GR" smtClean="0"/>
              <a:t>‹#›</a:t>
            </a:fld>
            <a:endParaRPr lang="el-G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41"/>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l-GR" smtClean="0"/>
              <a:t>Στυλ κύριου τίτλου</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180" indent="0">
              <a:buNone/>
              <a:defRPr sz="1200"/>
            </a:lvl2pPr>
            <a:lvl3pPr marL="914360" indent="0">
              <a:buNone/>
              <a:defRPr sz="1000"/>
            </a:lvl3pPr>
            <a:lvl4pPr marL="1371540" indent="0">
              <a:buNone/>
              <a:defRPr sz="900"/>
            </a:lvl4pPr>
            <a:lvl5pPr marL="1828720" indent="0">
              <a:buNone/>
              <a:defRPr sz="900"/>
            </a:lvl5pPr>
            <a:lvl6pPr marL="2285900" indent="0">
              <a:buNone/>
              <a:defRPr sz="900"/>
            </a:lvl6pPr>
            <a:lvl7pPr marL="2743080" indent="0">
              <a:buNone/>
              <a:defRPr sz="900"/>
            </a:lvl7pPr>
            <a:lvl8pPr marL="3200258" indent="0">
              <a:buNone/>
              <a:defRPr sz="900"/>
            </a:lvl8pPr>
            <a:lvl9pPr marL="3657439" indent="0">
              <a:buNone/>
              <a:defRPr sz="900"/>
            </a:lvl9pPr>
          </a:lstStyle>
          <a:p>
            <a:pPr lvl="0"/>
            <a:r>
              <a:rPr lang="el-GR" smtClean="0"/>
              <a:t>Στυλ υποδείγματος κειμένου</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36" tIns="45718" rIns="91436" bIns="45718"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36" tIns="45718" rIns="91436" bIns="45718"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457200" y="6312410"/>
            <a:ext cx="2133600" cy="365125"/>
          </a:xfrm>
          <a:prstGeom prst="rect">
            <a:avLst/>
          </a:prstGeom>
        </p:spPr>
        <p:txBody>
          <a:bodyPr vert="horz" lIns="91436" tIns="45718" rIns="91436" bIns="45718" rtlCol="0" anchor="ctr"/>
          <a:lstStyle>
            <a:lvl1pPr algn="l">
              <a:defRPr sz="1200">
                <a:solidFill>
                  <a:schemeClr val="tx2"/>
                </a:solidFill>
              </a:defRPr>
            </a:lvl1pPr>
          </a:lstStyle>
          <a:p>
            <a:fld id="{3F15A11F-A35D-44AA-9C76-B5985469D3A4}" type="datetimeFigureOut">
              <a:rPr lang="el-GR" smtClean="0"/>
              <a:t>7/11/2018</a:t>
            </a:fld>
            <a:endParaRPr lang="el-GR"/>
          </a:p>
        </p:txBody>
      </p:sp>
      <p:sp>
        <p:nvSpPr>
          <p:cNvPr id="5" name="Footer Placeholder 4"/>
          <p:cNvSpPr>
            <a:spLocks noGrp="1"/>
          </p:cNvSpPr>
          <p:nvPr>
            <p:ph type="ftr" sz="quarter" idx="3"/>
          </p:nvPr>
        </p:nvSpPr>
        <p:spPr>
          <a:xfrm>
            <a:off x="2831123" y="6312410"/>
            <a:ext cx="3481754" cy="365125"/>
          </a:xfrm>
          <a:prstGeom prst="rect">
            <a:avLst/>
          </a:prstGeom>
        </p:spPr>
        <p:txBody>
          <a:bodyPr vert="horz" lIns="91436" tIns="45718" rIns="91436" bIns="45718" rtlCol="0" anchor="ctr"/>
          <a:lstStyle>
            <a:lvl1pPr algn="ctr">
              <a:defRPr sz="1200">
                <a:solidFill>
                  <a:schemeClr val="tx2"/>
                </a:solidFill>
              </a:defRPr>
            </a:lvl1pPr>
          </a:lstStyle>
          <a:p>
            <a:endParaRPr lang="el-GR"/>
          </a:p>
        </p:txBody>
      </p:sp>
      <p:sp>
        <p:nvSpPr>
          <p:cNvPr id="6" name="Slide Number Placeholder 5"/>
          <p:cNvSpPr>
            <a:spLocks noGrp="1"/>
          </p:cNvSpPr>
          <p:nvPr>
            <p:ph type="sldNum" sz="quarter" idx="4"/>
          </p:nvPr>
        </p:nvSpPr>
        <p:spPr>
          <a:xfrm>
            <a:off x="6553200" y="6312410"/>
            <a:ext cx="2133600" cy="365125"/>
          </a:xfrm>
          <a:prstGeom prst="rect">
            <a:avLst/>
          </a:prstGeom>
        </p:spPr>
        <p:txBody>
          <a:bodyPr vert="horz" lIns="91436" tIns="45718" rIns="91436" bIns="45718" rtlCol="0" anchor="ctr"/>
          <a:lstStyle>
            <a:lvl1pPr algn="r">
              <a:defRPr sz="1200">
                <a:solidFill>
                  <a:schemeClr val="tx2"/>
                </a:solidFill>
              </a:defRPr>
            </a:lvl1pPr>
          </a:lstStyle>
          <a:p>
            <a:fld id="{DDCAA77F-A947-43C0-ACCF-962E4FCF5B3D}"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8" r:id="rId12"/>
  </p:sldLayoutIdLst>
  <p:timing>
    <p:tnLst>
      <p:par>
        <p:cTn id="1" dur="indefinite" restart="never" nodeType="tmRoot"/>
      </p:par>
    </p:tnLst>
  </p:timing>
  <p:txStyles>
    <p:titleStyle>
      <a:lvl1pPr algn="l" defTabSz="914360" rtl="0" eaLnBrk="1" latinLnBrk="0" hangingPunct="1">
        <a:spcBef>
          <a:spcPct val="0"/>
        </a:spcBef>
        <a:buNone/>
        <a:tabLst>
          <a:tab pos="3830470"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08" indent="-274308" algn="l" defTabSz="91436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16" indent="-182872" algn="l" defTabSz="91436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360" indent="-228590" algn="l" defTabSz="91436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668" indent="-228590" algn="l" defTabSz="91436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2976" indent="-228590" algn="l" defTabSz="91436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566" indent="-182872" algn="l" defTabSz="91436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156" indent="-182872" algn="l" defTabSz="91436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746" indent="-182872" algn="l" defTabSz="91436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336" indent="-182872" algn="l" defTabSz="91436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360" rtl="0" eaLnBrk="1" latinLnBrk="0" hangingPunct="1">
        <a:defRPr sz="1800" kern="1200">
          <a:solidFill>
            <a:schemeClr val="tx1"/>
          </a:solidFill>
          <a:latin typeface="+mn-lt"/>
          <a:ea typeface="+mn-ea"/>
          <a:cs typeface="+mn-cs"/>
        </a:defRPr>
      </a:lvl1pPr>
      <a:lvl2pPr marL="457180" algn="l" defTabSz="914360" rtl="0" eaLnBrk="1" latinLnBrk="0" hangingPunct="1">
        <a:defRPr sz="1800" kern="1200">
          <a:solidFill>
            <a:schemeClr val="tx1"/>
          </a:solidFill>
          <a:latin typeface="+mn-lt"/>
          <a:ea typeface="+mn-ea"/>
          <a:cs typeface="+mn-cs"/>
        </a:defRPr>
      </a:lvl2pPr>
      <a:lvl3pPr marL="914360" algn="l" defTabSz="914360" rtl="0" eaLnBrk="1" latinLnBrk="0" hangingPunct="1">
        <a:defRPr sz="1800" kern="1200">
          <a:solidFill>
            <a:schemeClr val="tx1"/>
          </a:solidFill>
          <a:latin typeface="+mn-lt"/>
          <a:ea typeface="+mn-ea"/>
          <a:cs typeface="+mn-cs"/>
        </a:defRPr>
      </a:lvl3pPr>
      <a:lvl4pPr marL="1371540" algn="l" defTabSz="914360" rtl="0" eaLnBrk="1" latinLnBrk="0" hangingPunct="1">
        <a:defRPr sz="1800" kern="1200">
          <a:solidFill>
            <a:schemeClr val="tx1"/>
          </a:solidFill>
          <a:latin typeface="+mn-lt"/>
          <a:ea typeface="+mn-ea"/>
          <a:cs typeface="+mn-cs"/>
        </a:defRPr>
      </a:lvl4pPr>
      <a:lvl5pPr marL="1828720" algn="l" defTabSz="914360" rtl="0" eaLnBrk="1" latinLnBrk="0" hangingPunct="1">
        <a:defRPr sz="1800" kern="1200">
          <a:solidFill>
            <a:schemeClr val="tx1"/>
          </a:solidFill>
          <a:latin typeface="+mn-lt"/>
          <a:ea typeface="+mn-ea"/>
          <a:cs typeface="+mn-cs"/>
        </a:defRPr>
      </a:lvl5pPr>
      <a:lvl6pPr marL="2285900" algn="l" defTabSz="914360" rtl="0" eaLnBrk="1" latinLnBrk="0" hangingPunct="1">
        <a:defRPr sz="1800" kern="1200">
          <a:solidFill>
            <a:schemeClr val="tx1"/>
          </a:solidFill>
          <a:latin typeface="+mn-lt"/>
          <a:ea typeface="+mn-ea"/>
          <a:cs typeface="+mn-cs"/>
        </a:defRPr>
      </a:lvl6pPr>
      <a:lvl7pPr marL="2743080" algn="l" defTabSz="914360" rtl="0" eaLnBrk="1" latinLnBrk="0" hangingPunct="1">
        <a:defRPr sz="1800" kern="1200">
          <a:solidFill>
            <a:schemeClr val="tx1"/>
          </a:solidFill>
          <a:latin typeface="+mn-lt"/>
          <a:ea typeface="+mn-ea"/>
          <a:cs typeface="+mn-cs"/>
        </a:defRPr>
      </a:lvl7pPr>
      <a:lvl8pPr marL="3200258" algn="l" defTabSz="914360" rtl="0" eaLnBrk="1" latinLnBrk="0" hangingPunct="1">
        <a:defRPr sz="1800" kern="1200">
          <a:solidFill>
            <a:schemeClr val="tx1"/>
          </a:solidFill>
          <a:latin typeface="+mn-lt"/>
          <a:ea typeface="+mn-ea"/>
          <a:cs typeface="+mn-cs"/>
        </a:defRPr>
      </a:lvl8pPr>
      <a:lvl9pPr marL="3657439" algn="l" defTabSz="91436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hape 38"/>
          <p:cNvSpPr/>
          <p:nvPr userDrawn="1"/>
        </p:nvSpPr>
        <p:spPr>
          <a:xfrm>
            <a:off x="0" y="593"/>
            <a:ext cx="9209716" cy="6889750"/>
          </a:xfrm>
          <a:prstGeom prst="rect">
            <a:avLst/>
          </a:prstGeom>
          <a:solidFill>
            <a:srgbClr val="EC9B31"/>
          </a:solidFill>
          <a:ln w="25400">
            <a:solidFill>
              <a:srgbClr val="000000">
                <a:alpha val="0"/>
              </a:srgbClr>
            </a:solidFill>
            <a:miter lim="400000"/>
          </a:ln>
        </p:spPr>
        <p:txBody>
          <a:bodyPr lIns="0" tIns="0" rIns="0" bIns="0" anchor="ctr"/>
          <a:lstStyle/>
          <a:p>
            <a:pPr algn="ctr" defTabSz="245354">
              <a:defRPr sz="4000">
                <a:solidFill>
                  <a:srgbClr val="FFFFFF"/>
                </a:solidFill>
                <a:effectLst>
                  <a:outerShdw blurRad="38100" dist="12700" dir="5400000" rotWithShape="0">
                    <a:srgbClr val="000000">
                      <a:alpha val="50000"/>
                    </a:srgbClr>
                  </a:outerShdw>
                </a:effectLst>
              </a:defRPr>
            </a:pPr>
            <a:endParaRPr sz="4000" kern="0">
              <a:solidFill>
                <a:srgbClr val="FFFFFF"/>
              </a:solidFill>
              <a:effectLst>
                <a:outerShdw blurRad="38100" dist="12700" dir="5400000" rotWithShape="0">
                  <a:srgbClr val="000000">
                    <a:alpha val="50000"/>
                  </a:srgbClr>
                </a:outerShdw>
              </a:effectLst>
              <a:sym typeface="Gill Sans"/>
            </a:endParaRPr>
          </a:p>
        </p:txBody>
      </p:sp>
      <p:sp>
        <p:nvSpPr>
          <p:cNvPr id="8" name="Shape 39"/>
          <p:cNvSpPr/>
          <p:nvPr userDrawn="1"/>
        </p:nvSpPr>
        <p:spPr>
          <a:xfrm>
            <a:off x="2242813" y="4834869"/>
            <a:ext cx="4678973" cy="273921"/>
          </a:xfrm>
          <a:prstGeom prst="rect">
            <a:avLst/>
          </a:prstGeom>
          <a:ln w="12700">
            <a:miter lim="400000"/>
          </a:ln>
          <a:extLst>
            <a:ext uri="{C572A759-6A51-4108-AA02-DFA0A04FC94B}">
              <ma14:wrappingTextBoxFlag xmlns:ma14="http://schemas.microsoft.com/office/mac/drawingml/2011/main" xmlns="" val="1"/>
            </a:ext>
          </a:extLst>
        </p:spPr>
        <p:txBody>
          <a:bodyPr wrap="none" lIns="21336" tIns="21336" rIns="21336" bIns="21336" anchor="ctr">
            <a:spAutoFit/>
          </a:bodyPr>
          <a:lstStyle>
            <a:lvl1pPr>
              <a:defRPr sz="3600">
                <a:solidFill>
                  <a:srgbClr val="232323"/>
                </a:solidFill>
                <a:latin typeface="Roboto Slab Bold"/>
                <a:ea typeface="Roboto Slab Bold"/>
                <a:cs typeface="Roboto Slab Bold"/>
                <a:sym typeface="Roboto Slab Bold"/>
              </a:defRPr>
            </a:lvl1pPr>
          </a:lstStyle>
          <a:p>
            <a:pPr algn="ctr" defTabSz="346694">
              <a:defRPr sz="1800">
                <a:solidFill>
                  <a:srgbClr val="000000"/>
                </a:solidFill>
              </a:defRPr>
            </a:pPr>
            <a:r>
              <a:rPr sz="1500" kern="0" dirty="0"/>
              <a:t>Higher Incubator Giving Growth and Sustainability</a:t>
            </a:r>
          </a:p>
        </p:txBody>
      </p:sp>
      <p:sp>
        <p:nvSpPr>
          <p:cNvPr id="9" name="Shape 40"/>
          <p:cNvSpPr/>
          <p:nvPr userDrawn="1"/>
        </p:nvSpPr>
        <p:spPr>
          <a:xfrm flipV="1">
            <a:off x="2433640" y="4730545"/>
            <a:ext cx="4298519" cy="206"/>
          </a:xfrm>
          <a:prstGeom prst="line">
            <a:avLst/>
          </a:prstGeom>
          <a:ln w="25400">
            <a:solidFill>
              <a:srgbClr val="232323"/>
            </a:solidFill>
            <a:miter lim="400000"/>
          </a:ln>
        </p:spPr>
        <p:txBody>
          <a:bodyPr lIns="0" tIns="0" rIns="0" bIns="0" anchor="ctr"/>
          <a:lstStyle/>
          <a:p>
            <a:pPr defTabSz="192016">
              <a:defRPr sz="1200">
                <a:latin typeface="Helvetica"/>
                <a:ea typeface="Helvetica"/>
                <a:cs typeface="Helvetica"/>
                <a:sym typeface="Helvetica"/>
              </a:defRPr>
            </a:pPr>
            <a:endParaRPr sz="1200" kern="0">
              <a:solidFill>
                <a:sysClr val="windowText" lastClr="000000"/>
              </a:solidFill>
              <a:latin typeface="Helvetica"/>
              <a:ea typeface="Helvetica"/>
              <a:cs typeface="Helvetica"/>
              <a:sym typeface="Helvetica"/>
            </a:endParaRPr>
          </a:p>
        </p:txBody>
      </p:sp>
      <p:sp>
        <p:nvSpPr>
          <p:cNvPr id="10" name="Shape 41"/>
          <p:cNvSpPr/>
          <p:nvPr userDrawn="1"/>
        </p:nvSpPr>
        <p:spPr>
          <a:xfrm flipV="1">
            <a:off x="2419352" y="5187952"/>
            <a:ext cx="4298519" cy="205"/>
          </a:xfrm>
          <a:prstGeom prst="line">
            <a:avLst/>
          </a:prstGeom>
          <a:ln w="25400">
            <a:solidFill>
              <a:srgbClr val="232323"/>
            </a:solidFill>
            <a:miter lim="400000"/>
          </a:ln>
        </p:spPr>
        <p:txBody>
          <a:bodyPr lIns="0" tIns="0" rIns="0" bIns="0" anchor="ctr"/>
          <a:lstStyle/>
          <a:p>
            <a:pPr defTabSz="192016">
              <a:defRPr sz="1200">
                <a:latin typeface="Helvetica"/>
                <a:ea typeface="Helvetica"/>
                <a:cs typeface="Helvetica"/>
                <a:sym typeface="Helvetica"/>
              </a:defRPr>
            </a:pPr>
            <a:endParaRPr sz="1200" kern="0">
              <a:solidFill>
                <a:sysClr val="windowText" lastClr="000000"/>
              </a:solidFill>
              <a:latin typeface="Helvetica"/>
              <a:ea typeface="Helvetica"/>
              <a:cs typeface="Helvetica"/>
              <a:sym typeface="Helvetica"/>
            </a:endParaRPr>
          </a:p>
        </p:txBody>
      </p:sp>
      <p:sp>
        <p:nvSpPr>
          <p:cNvPr id="11" name="Shape 42"/>
          <p:cNvSpPr/>
          <p:nvPr userDrawn="1"/>
        </p:nvSpPr>
        <p:spPr>
          <a:xfrm>
            <a:off x="3713697" y="5405617"/>
            <a:ext cx="1782346" cy="212366"/>
          </a:xfrm>
          <a:prstGeom prst="rect">
            <a:avLst/>
          </a:prstGeom>
          <a:ln w="12700">
            <a:miter lim="400000"/>
          </a:ln>
          <a:extLst>
            <a:ext uri="{C572A759-6A51-4108-AA02-DFA0A04FC94B}">
              <ma14:wrappingTextBoxFlag xmlns:ma14="http://schemas.microsoft.com/office/mac/drawingml/2011/main" xmlns="" val="1"/>
            </a:ext>
          </a:extLst>
        </p:spPr>
        <p:txBody>
          <a:bodyPr wrap="none" lIns="21336" tIns="21336" rIns="21336" bIns="21336" anchor="ctr">
            <a:spAutoFit/>
          </a:bodyPr>
          <a:lstStyle>
            <a:lvl1pPr>
              <a:defRPr sz="2700">
                <a:solidFill>
                  <a:srgbClr val="232323"/>
                </a:solidFill>
                <a:latin typeface="Roboto Slab Bold"/>
                <a:ea typeface="Roboto Slab Bold"/>
                <a:cs typeface="Roboto Slab Bold"/>
                <a:sym typeface="Roboto Slab Bold"/>
              </a:defRPr>
            </a:lvl1pPr>
          </a:lstStyle>
          <a:p>
            <a:pPr algn="ctr" defTabSz="346694">
              <a:defRPr sz="1800">
                <a:solidFill>
                  <a:srgbClr val="000000"/>
                </a:solidFill>
              </a:defRPr>
            </a:pPr>
            <a:r>
              <a:rPr lang="el-GR" sz="1100" kern="0" dirty="0" smtClean="0"/>
              <a:t>ΣΥΓΓΡΑΦΗ</a:t>
            </a:r>
            <a:r>
              <a:rPr lang="el-GR" sz="1100" kern="0" baseline="0" dirty="0" smtClean="0"/>
              <a:t> ΠΡΟΤΑΣΕΩΝ </a:t>
            </a:r>
            <a:endParaRPr sz="1100" kern="0" dirty="0"/>
          </a:p>
        </p:txBody>
      </p:sp>
      <p:pic>
        <p:nvPicPr>
          <p:cNvPr id="12" name="logo HIGGS.png"/>
          <p:cNvPicPr/>
          <p:nvPr userDrawn="1"/>
        </p:nvPicPr>
        <p:blipFill>
          <a:blip r:embed="rId3">
            <a:extLst/>
          </a:blip>
          <a:stretch>
            <a:fillRect/>
          </a:stretch>
        </p:blipFill>
        <p:spPr>
          <a:xfrm>
            <a:off x="2771800" y="2060848"/>
            <a:ext cx="3311664" cy="1654558"/>
          </a:xfrm>
          <a:prstGeom prst="rect">
            <a:avLst/>
          </a:prstGeom>
          <a:ln w="12700">
            <a:miter lim="400000"/>
          </a:ln>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1048" y="6356821"/>
            <a:ext cx="2126816" cy="280569"/>
          </a:xfrm>
          <a:prstGeom prst="rect">
            <a:avLst/>
          </a:prstGeom>
        </p:spPr>
      </p:pic>
      <p:sp>
        <p:nvSpPr>
          <p:cNvPr id="14" name="Shape 864"/>
          <p:cNvSpPr/>
          <p:nvPr userDrawn="1"/>
        </p:nvSpPr>
        <p:spPr>
          <a:xfrm>
            <a:off x="1241851" y="6165304"/>
            <a:ext cx="2270832" cy="181588"/>
          </a:xfrm>
          <a:prstGeom prst="rect">
            <a:avLst/>
          </a:prstGeom>
          <a:ln w="12700">
            <a:miter lim="400000"/>
          </a:ln>
          <a:extLst>
            <a:ext uri="{C572A759-6A51-4108-AA02-DFA0A04FC94B}">
              <ma14:wrappingTextBoxFlag xmlns:ma14="http://schemas.microsoft.com/office/mac/drawingml/2011/main" xmlns="" val="1"/>
            </a:ext>
          </a:extLst>
        </p:spPr>
        <p:txBody>
          <a:bodyPr wrap="square" lIns="21336" tIns="21336" rIns="21336" bIns="21336" anchor="ctr">
            <a:spAutoFit/>
          </a:bodyPr>
          <a:lstStyle>
            <a:lvl1pPr>
              <a:defRPr sz="3600">
                <a:solidFill>
                  <a:srgbClr val="FFFFFF"/>
                </a:solidFill>
                <a:latin typeface="Roboto Slab Bold"/>
                <a:ea typeface="Roboto Slab Bold"/>
                <a:cs typeface="Roboto Slab Bold"/>
                <a:sym typeface="Roboto Slab Bold"/>
              </a:defRPr>
            </a:lvl1pPr>
          </a:lstStyle>
          <a:p>
            <a:pPr defTabSz="346694">
              <a:defRPr sz="1800">
                <a:solidFill>
                  <a:srgbClr val="000000"/>
                </a:solidFill>
              </a:defRPr>
            </a:pPr>
            <a:r>
              <a:rPr lang="en-US" sz="900" kern="0" dirty="0" smtClean="0">
                <a:solidFill>
                  <a:prstClr val="black">
                    <a:lumMod val="85000"/>
                    <a:lumOff val="15000"/>
                  </a:prstClr>
                </a:solidFill>
              </a:rPr>
              <a:t>Founding Donor</a:t>
            </a:r>
            <a:r>
              <a:rPr lang="el-GR" sz="900" kern="0" dirty="0" smtClean="0">
                <a:solidFill>
                  <a:prstClr val="black">
                    <a:lumMod val="85000"/>
                    <a:lumOff val="15000"/>
                  </a:prstClr>
                </a:solidFill>
              </a:rPr>
              <a:t> / Ιδρυτικός Δωρητής</a:t>
            </a:r>
          </a:p>
        </p:txBody>
      </p:sp>
    </p:spTree>
    <p:extLst>
      <p:ext uri="{BB962C8B-B14F-4D97-AF65-F5344CB8AC3E}">
        <p14:creationId xmlns:p14="http://schemas.microsoft.com/office/powerpoint/2010/main" val="3061903596"/>
      </p:ext>
    </p:extLst>
  </p:cSld>
  <p:clrMap bg1="lt1" tx1="dk1" bg2="lt2" tx2="dk2" accent1="accent1" accent2="accent2" accent3="accent3" accent4="accent4" accent5="accent5" accent6="accent6" hlink="hlink" folHlink="folHlink"/>
  <p:sldLayoutIdLst>
    <p:sldLayoutId id="2147483867" r:id="rId1"/>
  </p:sldLayoutIdLst>
  <p:timing>
    <p:tnLst>
      <p:par>
        <p:cTn id="1" dur="indefinite" restart="never" nodeType="tmRoot"/>
      </p:par>
    </p:tnLst>
  </p:timing>
  <p:txStyles>
    <p:titleStyle>
      <a:lvl1pPr algn="ctr" defTabSz="192016" rtl="0" eaLnBrk="1" latinLnBrk="0" hangingPunct="1">
        <a:spcBef>
          <a:spcPct val="0"/>
        </a:spcBef>
        <a:buNone/>
        <a:defRPr sz="1800" kern="1200">
          <a:solidFill>
            <a:schemeClr val="tx1"/>
          </a:solidFill>
          <a:latin typeface="+mj-lt"/>
          <a:ea typeface="+mj-ea"/>
          <a:cs typeface="+mj-cs"/>
        </a:defRPr>
      </a:lvl1pPr>
    </p:titleStyle>
    <p:bodyStyle>
      <a:lvl1pPr marL="144012" indent="-144012" algn="l" defTabSz="192016" rtl="0" eaLnBrk="1" latinLnBrk="0" hangingPunct="1">
        <a:spcBef>
          <a:spcPct val="20000"/>
        </a:spcBef>
        <a:buFont typeface="Arial"/>
        <a:buChar char="•"/>
        <a:defRPr sz="1300" kern="1200">
          <a:solidFill>
            <a:schemeClr val="tx1"/>
          </a:solidFill>
          <a:latin typeface="+mn-lt"/>
          <a:ea typeface="+mn-ea"/>
          <a:cs typeface="+mn-cs"/>
        </a:defRPr>
      </a:lvl1pPr>
      <a:lvl2pPr marL="312025" indent="-120010" algn="l" defTabSz="192016" rtl="0" eaLnBrk="1" latinLnBrk="0" hangingPunct="1">
        <a:spcBef>
          <a:spcPct val="20000"/>
        </a:spcBef>
        <a:buFont typeface="Arial"/>
        <a:buChar char="–"/>
        <a:defRPr sz="1200" kern="1200">
          <a:solidFill>
            <a:schemeClr val="tx1"/>
          </a:solidFill>
          <a:latin typeface="+mn-lt"/>
          <a:ea typeface="+mn-ea"/>
          <a:cs typeface="+mn-cs"/>
        </a:defRPr>
      </a:lvl2pPr>
      <a:lvl3pPr marL="480039" indent="-96008" algn="l" defTabSz="192016" rtl="0" eaLnBrk="1" latinLnBrk="0" hangingPunct="1">
        <a:spcBef>
          <a:spcPct val="20000"/>
        </a:spcBef>
        <a:buFont typeface="Arial"/>
        <a:buChar char="•"/>
        <a:defRPr sz="1000" kern="1200">
          <a:solidFill>
            <a:schemeClr val="tx1"/>
          </a:solidFill>
          <a:latin typeface="+mn-lt"/>
          <a:ea typeface="+mn-ea"/>
          <a:cs typeface="+mn-cs"/>
        </a:defRPr>
      </a:lvl3pPr>
      <a:lvl4pPr marL="672054" indent="-96008" algn="l" defTabSz="192016" rtl="0" eaLnBrk="1" latinLnBrk="0" hangingPunct="1">
        <a:spcBef>
          <a:spcPct val="20000"/>
        </a:spcBef>
        <a:buFont typeface="Arial"/>
        <a:buChar char="–"/>
        <a:defRPr sz="800" kern="1200">
          <a:solidFill>
            <a:schemeClr val="tx1"/>
          </a:solidFill>
          <a:latin typeface="+mn-lt"/>
          <a:ea typeface="+mn-ea"/>
          <a:cs typeface="+mn-cs"/>
        </a:defRPr>
      </a:lvl4pPr>
      <a:lvl5pPr marL="864070" indent="-96008" algn="l" defTabSz="192016" rtl="0" eaLnBrk="1" latinLnBrk="0" hangingPunct="1">
        <a:spcBef>
          <a:spcPct val="20000"/>
        </a:spcBef>
        <a:buFont typeface="Arial"/>
        <a:buChar char="»"/>
        <a:defRPr sz="800" kern="1200">
          <a:solidFill>
            <a:schemeClr val="tx1"/>
          </a:solidFill>
          <a:latin typeface="+mn-lt"/>
          <a:ea typeface="+mn-ea"/>
          <a:cs typeface="+mn-cs"/>
        </a:defRPr>
      </a:lvl5pPr>
      <a:lvl6pPr marL="1056086" indent="-96008" algn="l" defTabSz="192016" rtl="0" eaLnBrk="1" latinLnBrk="0" hangingPunct="1">
        <a:spcBef>
          <a:spcPct val="20000"/>
        </a:spcBef>
        <a:buFont typeface="Arial"/>
        <a:buChar char="•"/>
        <a:defRPr sz="800" kern="1200">
          <a:solidFill>
            <a:schemeClr val="tx1"/>
          </a:solidFill>
          <a:latin typeface="+mn-lt"/>
          <a:ea typeface="+mn-ea"/>
          <a:cs typeface="+mn-cs"/>
        </a:defRPr>
      </a:lvl6pPr>
      <a:lvl7pPr marL="1248101" indent="-96008" algn="l" defTabSz="192016" rtl="0" eaLnBrk="1" latinLnBrk="0" hangingPunct="1">
        <a:spcBef>
          <a:spcPct val="20000"/>
        </a:spcBef>
        <a:buFont typeface="Arial"/>
        <a:buChar char="•"/>
        <a:defRPr sz="800" kern="1200">
          <a:solidFill>
            <a:schemeClr val="tx1"/>
          </a:solidFill>
          <a:latin typeface="+mn-lt"/>
          <a:ea typeface="+mn-ea"/>
          <a:cs typeface="+mn-cs"/>
        </a:defRPr>
      </a:lvl7pPr>
      <a:lvl8pPr marL="1440117" indent="-96008" algn="l" defTabSz="192016" rtl="0" eaLnBrk="1" latinLnBrk="0" hangingPunct="1">
        <a:spcBef>
          <a:spcPct val="20000"/>
        </a:spcBef>
        <a:buFont typeface="Arial"/>
        <a:buChar char="•"/>
        <a:defRPr sz="800" kern="1200">
          <a:solidFill>
            <a:schemeClr val="tx1"/>
          </a:solidFill>
          <a:latin typeface="+mn-lt"/>
          <a:ea typeface="+mn-ea"/>
          <a:cs typeface="+mn-cs"/>
        </a:defRPr>
      </a:lvl8pPr>
      <a:lvl9pPr marL="1632132" indent="-96008" algn="l" defTabSz="192016" rtl="0" eaLnBrk="1" latinLnBrk="0" hangingPunct="1">
        <a:spcBef>
          <a:spcPct val="20000"/>
        </a:spcBef>
        <a:buFont typeface="Arial"/>
        <a:buChar char="•"/>
        <a:defRPr sz="800" kern="1200">
          <a:solidFill>
            <a:schemeClr val="tx1"/>
          </a:solidFill>
          <a:latin typeface="+mn-lt"/>
          <a:ea typeface="+mn-ea"/>
          <a:cs typeface="+mn-cs"/>
        </a:defRPr>
      </a:lvl9pPr>
    </p:bodyStyle>
    <p:otherStyle>
      <a:defPPr>
        <a:defRPr lang="en-US"/>
      </a:defPPr>
      <a:lvl1pPr marL="0" algn="l" defTabSz="192016" rtl="0" eaLnBrk="1" latinLnBrk="0" hangingPunct="1">
        <a:defRPr sz="800" kern="1200">
          <a:solidFill>
            <a:schemeClr val="tx1"/>
          </a:solidFill>
          <a:latin typeface="+mn-lt"/>
          <a:ea typeface="+mn-ea"/>
          <a:cs typeface="+mn-cs"/>
        </a:defRPr>
      </a:lvl1pPr>
      <a:lvl2pPr marL="192016" algn="l" defTabSz="192016" rtl="0" eaLnBrk="1" latinLnBrk="0" hangingPunct="1">
        <a:defRPr sz="800" kern="1200">
          <a:solidFill>
            <a:schemeClr val="tx1"/>
          </a:solidFill>
          <a:latin typeface="+mn-lt"/>
          <a:ea typeface="+mn-ea"/>
          <a:cs typeface="+mn-cs"/>
        </a:defRPr>
      </a:lvl2pPr>
      <a:lvl3pPr marL="384032" algn="l" defTabSz="192016" rtl="0" eaLnBrk="1" latinLnBrk="0" hangingPunct="1">
        <a:defRPr sz="800" kern="1200">
          <a:solidFill>
            <a:schemeClr val="tx1"/>
          </a:solidFill>
          <a:latin typeface="+mn-lt"/>
          <a:ea typeface="+mn-ea"/>
          <a:cs typeface="+mn-cs"/>
        </a:defRPr>
      </a:lvl3pPr>
      <a:lvl4pPr marL="576046" algn="l" defTabSz="192016" rtl="0" eaLnBrk="1" latinLnBrk="0" hangingPunct="1">
        <a:defRPr sz="800" kern="1200">
          <a:solidFill>
            <a:schemeClr val="tx1"/>
          </a:solidFill>
          <a:latin typeface="+mn-lt"/>
          <a:ea typeface="+mn-ea"/>
          <a:cs typeface="+mn-cs"/>
        </a:defRPr>
      </a:lvl4pPr>
      <a:lvl5pPr marL="768062" algn="l" defTabSz="192016" rtl="0" eaLnBrk="1" latinLnBrk="0" hangingPunct="1">
        <a:defRPr sz="800" kern="1200">
          <a:solidFill>
            <a:schemeClr val="tx1"/>
          </a:solidFill>
          <a:latin typeface="+mn-lt"/>
          <a:ea typeface="+mn-ea"/>
          <a:cs typeface="+mn-cs"/>
        </a:defRPr>
      </a:lvl5pPr>
      <a:lvl6pPr marL="960078" algn="l" defTabSz="192016" rtl="0" eaLnBrk="1" latinLnBrk="0" hangingPunct="1">
        <a:defRPr sz="800" kern="1200">
          <a:solidFill>
            <a:schemeClr val="tx1"/>
          </a:solidFill>
          <a:latin typeface="+mn-lt"/>
          <a:ea typeface="+mn-ea"/>
          <a:cs typeface="+mn-cs"/>
        </a:defRPr>
      </a:lvl6pPr>
      <a:lvl7pPr marL="1152094" algn="l" defTabSz="192016" rtl="0" eaLnBrk="1" latinLnBrk="0" hangingPunct="1">
        <a:defRPr sz="800" kern="1200">
          <a:solidFill>
            <a:schemeClr val="tx1"/>
          </a:solidFill>
          <a:latin typeface="+mn-lt"/>
          <a:ea typeface="+mn-ea"/>
          <a:cs typeface="+mn-cs"/>
        </a:defRPr>
      </a:lvl7pPr>
      <a:lvl8pPr marL="1344110" algn="l" defTabSz="192016" rtl="0" eaLnBrk="1" latinLnBrk="0" hangingPunct="1">
        <a:defRPr sz="800" kern="1200">
          <a:solidFill>
            <a:schemeClr val="tx1"/>
          </a:solidFill>
          <a:latin typeface="+mn-lt"/>
          <a:ea typeface="+mn-ea"/>
          <a:cs typeface="+mn-cs"/>
        </a:defRPr>
      </a:lvl8pPr>
      <a:lvl9pPr marL="1536124" algn="l" defTabSz="192016"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thehellenicinitiative.org/wp-content/uploads/2017/01/THI-whit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6225684"/>
            <a:ext cx="1354975" cy="491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349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9225" y="136525"/>
            <a:ext cx="8869680" cy="6584950"/>
          </a:xfrm>
          <a:custGeom>
            <a:avLst/>
            <a:gdLst/>
            <a:ahLst/>
            <a:cxnLst/>
            <a:rect l="l" t="t" r="r" b="b"/>
            <a:pathLst>
              <a:path w="8869680" h="6584950">
                <a:moveTo>
                  <a:pt x="0" y="6584950"/>
                </a:moveTo>
                <a:lnTo>
                  <a:pt x="8869426" y="6584950"/>
                </a:lnTo>
                <a:lnTo>
                  <a:pt x="8869426" y="0"/>
                </a:lnTo>
                <a:lnTo>
                  <a:pt x="0" y="0"/>
                </a:lnTo>
                <a:lnTo>
                  <a:pt x="0" y="6584950"/>
                </a:lnTo>
                <a:close/>
              </a:path>
            </a:pathLst>
          </a:custGeom>
          <a:ln w="19050">
            <a:solidFill>
              <a:srgbClr val="CFC50D"/>
            </a:solidFill>
          </a:ln>
        </p:spPr>
        <p:txBody>
          <a:bodyPr wrap="square" lIns="0" tIns="0" rIns="0" bIns="0" rtlCol="0"/>
          <a:lstStyle/>
          <a:p>
            <a:endParaRPr/>
          </a:p>
        </p:txBody>
      </p:sp>
      <p:sp>
        <p:nvSpPr>
          <p:cNvPr id="3" name="object 3"/>
          <p:cNvSpPr/>
          <p:nvPr/>
        </p:nvSpPr>
        <p:spPr>
          <a:xfrm>
            <a:off x="7120128" y="6739128"/>
            <a:ext cx="1874520" cy="11887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121652" y="5933592"/>
            <a:ext cx="1871979" cy="75600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50316" y="433831"/>
            <a:ext cx="1411071" cy="37350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062860" y="595122"/>
            <a:ext cx="206375" cy="40640"/>
          </a:xfrm>
          <a:custGeom>
            <a:avLst/>
            <a:gdLst/>
            <a:ahLst/>
            <a:cxnLst/>
            <a:rect l="l" t="t" r="r" b="b"/>
            <a:pathLst>
              <a:path w="206375" h="40640">
                <a:moveTo>
                  <a:pt x="198881" y="0"/>
                </a:moveTo>
                <a:lnTo>
                  <a:pt x="5841" y="0"/>
                </a:lnTo>
                <a:lnTo>
                  <a:pt x="3428" y="1524"/>
                </a:lnTo>
                <a:lnTo>
                  <a:pt x="2031" y="4572"/>
                </a:lnTo>
                <a:lnTo>
                  <a:pt x="634" y="7747"/>
                </a:lnTo>
                <a:lnTo>
                  <a:pt x="0" y="12954"/>
                </a:lnTo>
                <a:lnTo>
                  <a:pt x="0" y="27686"/>
                </a:lnTo>
                <a:lnTo>
                  <a:pt x="634" y="32893"/>
                </a:lnTo>
                <a:lnTo>
                  <a:pt x="2031" y="35941"/>
                </a:lnTo>
                <a:lnTo>
                  <a:pt x="3428" y="39116"/>
                </a:lnTo>
                <a:lnTo>
                  <a:pt x="5841" y="40640"/>
                </a:lnTo>
                <a:lnTo>
                  <a:pt x="200532" y="40640"/>
                </a:lnTo>
                <a:lnTo>
                  <a:pt x="202945" y="39116"/>
                </a:lnTo>
                <a:lnTo>
                  <a:pt x="204343" y="35941"/>
                </a:lnTo>
                <a:lnTo>
                  <a:pt x="205739" y="32893"/>
                </a:lnTo>
                <a:lnTo>
                  <a:pt x="206375" y="27686"/>
                </a:lnTo>
                <a:lnTo>
                  <a:pt x="206375" y="16510"/>
                </a:lnTo>
                <a:lnTo>
                  <a:pt x="200278" y="254"/>
                </a:lnTo>
                <a:lnTo>
                  <a:pt x="198881" y="0"/>
                </a:lnTo>
                <a:close/>
              </a:path>
            </a:pathLst>
          </a:custGeom>
          <a:solidFill>
            <a:srgbClr val="FDFDFD"/>
          </a:solidFill>
        </p:spPr>
        <p:txBody>
          <a:bodyPr wrap="square" lIns="0" tIns="0" rIns="0" bIns="0" rtlCol="0"/>
          <a:lstStyle/>
          <a:p>
            <a:endParaRPr/>
          </a:p>
        </p:txBody>
      </p:sp>
      <p:sp>
        <p:nvSpPr>
          <p:cNvPr id="7" name="object 7"/>
          <p:cNvSpPr/>
          <p:nvPr/>
        </p:nvSpPr>
        <p:spPr>
          <a:xfrm>
            <a:off x="2062860" y="595122"/>
            <a:ext cx="206375" cy="40640"/>
          </a:xfrm>
          <a:custGeom>
            <a:avLst/>
            <a:gdLst/>
            <a:ahLst/>
            <a:cxnLst/>
            <a:rect l="l" t="t" r="r" b="b"/>
            <a:pathLst>
              <a:path w="206375" h="40640">
                <a:moveTo>
                  <a:pt x="9270" y="0"/>
                </a:moveTo>
                <a:lnTo>
                  <a:pt x="197231" y="0"/>
                </a:lnTo>
                <a:lnTo>
                  <a:pt x="198881" y="0"/>
                </a:lnTo>
                <a:lnTo>
                  <a:pt x="200278" y="254"/>
                </a:lnTo>
                <a:lnTo>
                  <a:pt x="201421" y="889"/>
                </a:lnTo>
                <a:lnTo>
                  <a:pt x="202691" y="1651"/>
                </a:lnTo>
                <a:lnTo>
                  <a:pt x="203581" y="2794"/>
                </a:lnTo>
                <a:lnTo>
                  <a:pt x="204215" y="4445"/>
                </a:lnTo>
                <a:lnTo>
                  <a:pt x="204850" y="6096"/>
                </a:lnTo>
                <a:lnTo>
                  <a:pt x="205358" y="8128"/>
                </a:lnTo>
                <a:lnTo>
                  <a:pt x="205866" y="10795"/>
                </a:lnTo>
                <a:lnTo>
                  <a:pt x="206247" y="13335"/>
                </a:lnTo>
                <a:lnTo>
                  <a:pt x="206375" y="16510"/>
                </a:lnTo>
                <a:lnTo>
                  <a:pt x="206375" y="20447"/>
                </a:lnTo>
                <a:lnTo>
                  <a:pt x="206375" y="27686"/>
                </a:lnTo>
                <a:lnTo>
                  <a:pt x="205739" y="32893"/>
                </a:lnTo>
                <a:lnTo>
                  <a:pt x="204343" y="35941"/>
                </a:lnTo>
                <a:lnTo>
                  <a:pt x="202945" y="39116"/>
                </a:lnTo>
                <a:lnTo>
                  <a:pt x="200532" y="40640"/>
                </a:lnTo>
                <a:lnTo>
                  <a:pt x="197231" y="40640"/>
                </a:lnTo>
                <a:lnTo>
                  <a:pt x="9270" y="40640"/>
                </a:lnTo>
                <a:lnTo>
                  <a:pt x="5841" y="40640"/>
                </a:lnTo>
                <a:lnTo>
                  <a:pt x="3428" y="39116"/>
                </a:lnTo>
                <a:lnTo>
                  <a:pt x="2031" y="35941"/>
                </a:lnTo>
                <a:lnTo>
                  <a:pt x="634" y="32893"/>
                </a:lnTo>
                <a:lnTo>
                  <a:pt x="0" y="27686"/>
                </a:lnTo>
                <a:lnTo>
                  <a:pt x="0" y="20447"/>
                </a:lnTo>
                <a:lnTo>
                  <a:pt x="0" y="12954"/>
                </a:lnTo>
                <a:lnTo>
                  <a:pt x="634" y="7747"/>
                </a:lnTo>
                <a:lnTo>
                  <a:pt x="2031" y="4572"/>
                </a:lnTo>
                <a:lnTo>
                  <a:pt x="3428" y="1524"/>
                </a:lnTo>
                <a:lnTo>
                  <a:pt x="5841" y="0"/>
                </a:lnTo>
                <a:lnTo>
                  <a:pt x="9270" y="0"/>
                </a:lnTo>
                <a:close/>
              </a:path>
            </a:pathLst>
          </a:custGeom>
          <a:ln w="13716">
            <a:solidFill>
              <a:srgbClr val="384F54"/>
            </a:solidFill>
          </a:ln>
        </p:spPr>
        <p:txBody>
          <a:bodyPr wrap="square" lIns="0" tIns="0" rIns="0" bIns="0" rtlCol="0"/>
          <a:lstStyle/>
          <a:p>
            <a:endParaRPr/>
          </a:p>
        </p:txBody>
      </p:sp>
      <p:sp>
        <p:nvSpPr>
          <p:cNvPr id="8" name="object 8"/>
          <p:cNvSpPr/>
          <p:nvPr/>
        </p:nvSpPr>
        <p:spPr>
          <a:xfrm>
            <a:off x="2383663" y="433831"/>
            <a:ext cx="3405251" cy="373888"/>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55688" y="913765"/>
            <a:ext cx="4181157" cy="381635"/>
          </a:xfrm>
          <a:prstGeom prst="rect">
            <a:avLst/>
          </a:prstGeom>
          <a:blipFill>
            <a:blip r:embed="rId6" cstate="print"/>
            <a:stretch>
              <a:fillRect/>
            </a:stretch>
          </a:blipFill>
        </p:spPr>
        <p:txBody>
          <a:bodyPr wrap="square" lIns="0" tIns="0" rIns="0" bIns="0" rtlCol="0"/>
          <a:lstStyle/>
          <a:p>
            <a:endParaRPr/>
          </a:p>
        </p:txBody>
      </p:sp>
      <p:sp>
        <p:nvSpPr>
          <p:cNvPr id="10" name="object 10"/>
          <p:cNvSpPr txBox="1"/>
          <p:nvPr/>
        </p:nvSpPr>
        <p:spPr>
          <a:xfrm>
            <a:off x="656945" y="1668146"/>
            <a:ext cx="7891145" cy="4123054"/>
          </a:xfrm>
          <a:prstGeom prst="rect">
            <a:avLst/>
          </a:prstGeom>
        </p:spPr>
        <p:txBody>
          <a:bodyPr vert="horz" wrap="square" lIns="0" tIns="12700" rIns="0" bIns="0" rtlCol="0">
            <a:spAutoFit/>
          </a:bodyPr>
          <a:lstStyle/>
          <a:p>
            <a:pPr marL="268605" marR="224790" indent="-255904">
              <a:lnSpc>
                <a:spcPct val="100000"/>
              </a:lnSpc>
              <a:spcBef>
                <a:spcPts val="100"/>
              </a:spcBef>
              <a:buClr>
                <a:srgbClr val="99977E"/>
              </a:buClr>
              <a:buFont typeface="Georgia"/>
              <a:buChar char="•"/>
              <a:tabLst>
                <a:tab pos="268605" algn="l"/>
                <a:tab pos="269240" algn="l"/>
              </a:tabLst>
            </a:pPr>
            <a:r>
              <a:rPr sz="2400" spc="-150" dirty="0">
                <a:solidFill>
                  <a:srgbClr val="DFE6D0"/>
                </a:solidFill>
                <a:latin typeface="Trebuchet MS"/>
                <a:cs typeface="Trebuchet MS"/>
              </a:rPr>
              <a:t>ΤΙ</a:t>
            </a:r>
            <a:r>
              <a:rPr sz="2400" spc="-190" dirty="0">
                <a:solidFill>
                  <a:srgbClr val="DFE6D0"/>
                </a:solidFill>
                <a:latin typeface="Trebuchet MS"/>
                <a:cs typeface="Trebuchet MS"/>
              </a:rPr>
              <a:t> </a:t>
            </a:r>
            <a:r>
              <a:rPr sz="2400" spc="-85" dirty="0">
                <a:solidFill>
                  <a:srgbClr val="DFE6D0"/>
                </a:solidFill>
                <a:latin typeface="Trebuchet MS"/>
                <a:cs typeface="Trebuchet MS"/>
              </a:rPr>
              <a:t>προτείνετε</a:t>
            </a:r>
            <a:r>
              <a:rPr sz="2400" spc="-210" dirty="0">
                <a:solidFill>
                  <a:srgbClr val="DFE6D0"/>
                </a:solidFill>
                <a:latin typeface="Trebuchet MS"/>
                <a:cs typeface="Trebuchet MS"/>
              </a:rPr>
              <a:t> </a:t>
            </a:r>
            <a:r>
              <a:rPr sz="2400" spc="-80" dirty="0">
                <a:solidFill>
                  <a:srgbClr val="DFE6D0"/>
                </a:solidFill>
                <a:latin typeface="Trebuchet MS"/>
                <a:cs typeface="Trebuchet MS"/>
              </a:rPr>
              <a:t>να</a:t>
            </a:r>
            <a:r>
              <a:rPr sz="2400" spc="-175" dirty="0">
                <a:solidFill>
                  <a:srgbClr val="DFE6D0"/>
                </a:solidFill>
                <a:latin typeface="Trebuchet MS"/>
                <a:cs typeface="Trebuchet MS"/>
              </a:rPr>
              <a:t> </a:t>
            </a:r>
            <a:r>
              <a:rPr sz="2400" spc="-114" dirty="0">
                <a:solidFill>
                  <a:srgbClr val="DFE6D0"/>
                </a:solidFill>
                <a:latin typeface="Trebuchet MS"/>
                <a:cs typeface="Trebuchet MS"/>
              </a:rPr>
              <a:t>κάνετε</a:t>
            </a:r>
            <a:r>
              <a:rPr sz="2400" spc="-200" dirty="0">
                <a:solidFill>
                  <a:srgbClr val="DFE6D0"/>
                </a:solidFill>
                <a:latin typeface="Trebuchet MS"/>
                <a:cs typeface="Trebuchet MS"/>
              </a:rPr>
              <a:t> </a:t>
            </a:r>
            <a:r>
              <a:rPr sz="2400" spc="-100" dirty="0">
                <a:solidFill>
                  <a:srgbClr val="DFE6D0"/>
                </a:solidFill>
                <a:latin typeface="Trebuchet MS"/>
                <a:cs typeface="Trebuchet MS"/>
              </a:rPr>
              <a:t>για</a:t>
            </a:r>
            <a:r>
              <a:rPr sz="2400" spc="-180" dirty="0">
                <a:solidFill>
                  <a:srgbClr val="DFE6D0"/>
                </a:solidFill>
                <a:latin typeface="Trebuchet MS"/>
                <a:cs typeface="Trebuchet MS"/>
              </a:rPr>
              <a:t> </a:t>
            </a:r>
            <a:r>
              <a:rPr sz="2400" spc="-75" dirty="0">
                <a:solidFill>
                  <a:srgbClr val="DFE6D0"/>
                </a:solidFill>
                <a:latin typeface="Trebuchet MS"/>
                <a:cs typeface="Trebuchet MS"/>
              </a:rPr>
              <a:t>να</a:t>
            </a:r>
            <a:r>
              <a:rPr sz="2400" spc="-180" dirty="0">
                <a:solidFill>
                  <a:srgbClr val="DFE6D0"/>
                </a:solidFill>
                <a:latin typeface="Trebuchet MS"/>
                <a:cs typeface="Trebuchet MS"/>
              </a:rPr>
              <a:t> </a:t>
            </a:r>
            <a:r>
              <a:rPr sz="2400" spc="-80" dirty="0">
                <a:solidFill>
                  <a:srgbClr val="DFE6D0"/>
                </a:solidFill>
                <a:latin typeface="Trebuchet MS"/>
                <a:cs typeface="Trebuchet MS"/>
              </a:rPr>
              <a:t>επιτευχθούν</a:t>
            </a:r>
            <a:r>
              <a:rPr sz="2400" spc="-170" dirty="0">
                <a:solidFill>
                  <a:srgbClr val="DFE6D0"/>
                </a:solidFill>
                <a:latin typeface="Trebuchet MS"/>
                <a:cs typeface="Trebuchet MS"/>
              </a:rPr>
              <a:t> </a:t>
            </a:r>
            <a:r>
              <a:rPr sz="2400" spc="-30" dirty="0">
                <a:solidFill>
                  <a:srgbClr val="DFE6D0"/>
                </a:solidFill>
                <a:latin typeface="Trebuchet MS"/>
                <a:cs typeface="Trebuchet MS"/>
              </a:rPr>
              <a:t>οι</a:t>
            </a:r>
            <a:r>
              <a:rPr sz="2400" spc="-180" dirty="0">
                <a:solidFill>
                  <a:srgbClr val="DFE6D0"/>
                </a:solidFill>
                <a:latin typeface="Trebuchet MS"/>
                <a:cs typeface="Trebuchet MS"/>
              </a:rPr>
              <a:t> </a:t>
            </a:r>
            <a:r>
              <a:rPr sz="2400" spc="-100" dirty="0">
                <a:solidFill>
                  <a:srgbClr val="DFE6D0"/>
                </a:solidFill>
                <a:latin typeface="Trebuchet MS"/>
                <a:cs typeface="Trebuchet MS"/>
              </a:rPr>
              <a:t>στόχοι</a:t>
            </a:r>
            <a:r>
              <a:rPr sz="2400" spc="-170" dirty="0">
                <a:solidFill>
                  <a:srgbClr val="DFE6D0"/>
                </a:solidFill>
                <a:latin typeface="Trebuchet MS"/>
                <a:cs typeface="Trebuchet MS"/>
              </a:rPr>
              <a:t> </a:t>
            </a:r>
            <a:r>
              <a:rPr sz="2400" spc="-114" dirty="0">
                <a:solidFill>
                  <a:srgbClr val="DFE6D0"/>
                </a:solidFill>
                <a:latin typeface="Trebuchet MS"/>
                <a:cs typeface="Trebuchet MS"/>
              </a:rPr>
              <a:t>και</a:t>
            </a:r>
            <a:r>
              <a:rPr sz="2400" spc="-180" dirty="0">
                <a:solidFill>
                  <a:srgbClr val="DFE6D0"/>
                </a:solidFill>
                <a:latin typeface="Trebuchet MS"/>
                <a:cs typeface="Trebuchet MS"/>
              </a:rPr>
              <a:t> </a:t>
            </a:r>
            <a:r>
              <a:rPr sz="2400" spc="-100" dirty="0">
                <a:solidFill>
                  <a:srgbClr val="DFE6D0"/>
                </a:solidFill>
                <a:latin typeface="Trebuchet MS"/>
                <a:cs typeface="Trebuchet MS"/>
              </a:rPr>
              <a:t>τα  </a:t>
            </a:r>
            <a:r>
              <a:rPr sz="2400" spc="-80" dirty="0">
                <a:solidFill>
                  <a:srgbClr val="DFE6D0"/>
                </a:solidFill>
                <a:latin typeface="Trebuchet MS"/>
                <a:cs typeface="Trebuchet MS"/>
              </a:rPr>
              <a:t>αποτελέσματα </a:t>
            </a:r>
            <a:r>
              <a:rPr sz="2400" spc="-65" dirty="0">
                <a:solidFill>
                  <a:srgbClr val="DFE6D0"/>
                </a:solidFill>
                <a:latin typeface="Trebuchet MS"/>
                <a:cs typeface="Trebuchet MS"/>
              </a:rPr>
              <a:t>που </a:t>
            </a:r>
            <a:r>
              <a:rPr sz="2400" spc="-90" dirty="0">
                <a:solidFill>
                  <a:srgbClr val="DFE6D0"/>
                </a:solidFill>
                <a:latin typeface="Trebuchet MS"/>
                <a:cs typeface="Trebuchet MS"/>
              </a:rPr>
              <a:t>έχετε</a:t>
            </a:r>
            <a:r>
              <a:rPr sz="2400" spc="-445" dirty="0">
                <a:solidFill>
                  <a:srgbClr val="DFE6D0"/>
                </a:solidFill>
                <a:latin typeface="Trebuchet MS"/>
                <a:cs typeface="Trebuchet MS"/>
              </a:rPr>
              <a:t> </a:t>
            </a:r>
            <a:r>
              <a:rPr sz="2400" spc="-90" dirty="0">
                <a:solidFill>
                  <a:srgbClr val="DFE6D0"/>
                </a:solidFill>
                <a:latin typeface="Trebuchet MS"/>
                <a:cs typeface="Trebuchet MS"/>
              </a:rPr>
              <a:t>θέσει.</a:t>
            </a:r>
            <a:endParaRPr sz="2400" dirty="0">
              <a:latin typeface="Trebuchet MS"/>
              <a:cs typeface="Trebuchet MS"/>
            </a:endParaRPr>
          </a:p>
          <a:p>
            <a:pPr>
              <a:lnSpc>
                <a:spcPct val="100000"/>
              </a:lnSpc>
              <a:spcBef>
                <a:spcPts val="10"/>
              </a:spcBef>
              <a:buClr>
                <a:srgbClr val="99977E"/>
              </a:buClr>
              <a:buFont typeface="Georgia"/>
              <a:buChar char="•"/>
            </a:pPr>
            <a:endParaRPr sz="3500" dirty="0">
              <a:latin typeface="Times New Roman"/>
              <a:cs typeface="Times New Roman"/>
            </a:endParaRPr>
          </a:p>
          <a:p>
            <a:pPr marL="268605" marR="5080" indent="-255904">
              <a:lnSpc>
                <a:spcPct val="100000"/>
              </a:lnSpc>
              <a:buClr>
                <a:srgbClr val="99977E"/>
              </a:buClr>
              <a:buFont typeface="Georgia"/>
              <a:buChar char="•"/>
              <a:tabLst>
                <a:tab pos="268605" algn="l"/>
                <a:tab pos="269240" algn="l"/>
              </a:tabLst>
            </a:pPr>
            <a:r>
              <a:rPr sz="2400" spc="160" dirty="0">
                <a:solidFill>
                  <a:srgbClr val="DFE6D0"/>
                </a:solidFill>
                <a:latin typeface="Trebuchet MS"/>
                <a:cs typeface="Trebuchet MS"/>
              </a:rPr>
              <a:t>Με</a:t>
            </a:r>
            <a:r>
              <a:rPr sz="2400" spc="-210" dirty="0">
                <a:solidFill>
                  <a:srgbClr val="DFE6D0"/>
                </a:solidFill>
                <a:latin typeface="Trebuchet MS"/>
                <a:cs typeface="Trebuchet MS"/>
              </a:rPr>
              <a:t> </a:t>
            </a:r>
            <a:r>
              <a:rPr sz="2400" spc="-70" dirty="0">
                <a:solidFill>
                  <a:srgbClr val="DFE6D0"/>
                </a:solidFill>
                <a:latin typeface="Trebuchet MS"/>
                <a:cs typeface="Trebuchet MS"/>
              </a:rPr>
              <a:t>βάση</a:t>
            </a:r>
            <a:r>
              <a:rPr sz="2400" spc="-175" dirty="0">
                <a:solidFill>
                  <a:srgbClr val="DFE6D0"/>
                </a:solidFill>
                <a:latin typeface="Trebuchet MS"/>
                <a:cs typeface="Trebuchet MS"/>
              </a:rPr>
              <a:t> </a:t>
            </a:r>
            <a:r>
              <a:rPr sz="2400" spc="-90" dirty="0">
                <a:solidFill>
                  <a:srgbClr val="DFE6D0"/>
                </a:solidFill>
                <a:latin typeface="Trebuchet MS"/>
                <a:cs typeface="Trebuchet MS"/>
              </a:rPr>
              <a:t>τις</a:t>
            </a:r>
            <a:r>
              <a:rPr sz="2400" spc="-190" dirty="0">
                <a:solidFill>
                  <a:srgbClr val="DFE6D0"/>
                </a:solidFill>
                <a:latin typeface="Trebuchet MS"/>
                <a:cs typeface="Trebuchet MS"/>
              </a:rPr>
              <a:t> </a:t>
            </a:r>
            <a:r>
              <a:rPr sz="2400" spc="-95" dirty="0">
                <a:solidFill>
                  <a:srgbClr val="DFE6D0"/>
                </a:solidFill>
                <a:latin typeface="Trebuchet MS"/>
                <a:cs typeface="Trebuchet MS"/>
              </a:rPr>
              <a:t>δεξιότητες</a:t>
            </a:r>
            <a:r>
              <a:rPr sz="2400" spc="-180" dirty="0">
                <a:solidFill>
                  <a:srgbClr val="DFE6D0"/>
                </a:solidFill>
                <a:latin typeface="Trebuchet MS"/>
                <a:cs typeface="Trebuchet MS"/>
              </a:rPr>
              <a:t> </a:t>
            </a:r>
            <a:r>
              <a:rPr sz="2400" spc="-120" dirty="0">
                <a:solidFill>
                  <a:srgbClr val="DFE6D0"/>
                </a:solidFill>
                <a:latin typeface="Trebuchet MS"/>
                <a:cs typeface="Trebuchet MS"/>
              </a:rPr>
              <a:t>και</a:t>
            </a:r>
            <a:r>
              <a:rPr sz="2400" spc="-185" dirty="0">
                <a:solidFill>
                  <a:srgbClr val="DFE6D0"/>
                </a:solidFill>
                <a:latin typeface="Trebuchet MS"/>
                <a:cs typeface="Trebuchet MS"/>
              </a:rPr>
              <a:t> </a:t>
            </a:r>
            <a:r>
              <a:rPr sz="2400" spc="-120" dirty="0">
                <a:solidFill>
                  <a:srgbClr val="DFE6D0"/>
                </a:solidFill>
                <a:latin typeface="Trebuchet MS"/>
                <a:cs typeface="Trebuchet MS"/>
              </a:rPr>
              <a:t>την</a:t>
            </a:r>
            <a:r>
              <a:rPr sz="2400" spc="-195" dirty="0">
                <a:solidFill>
                  <a:srgbClr val="DFE6D0"/>
                </a:solidFill>
                <a:latin typeface="Trebuchet MS"/>
                <a:cs typeface="Trebuchet MS"/>
              </a:rPr>
              <a:t> </a:t>
            </a:r>
            <a:r>
              <a:rPr sz="2400" spc="-45" dirty="0">
                <a:solidFill>
                  <a:srgbClr val="DFE6D0"/>
                </a:solidFill>
                <a:latin typeface="Trebuchet MS"/>
                <a:cs typeface="Trebuchet MS"/>
              </a:rPr>
              <a:t>εμπειρία</a:t>
            </a:r>
            <a:r>
              <a:rPr sz="2400" spc="-180" dirty="0">
                <a:solidFill>
                  <a:srgbClr val="DFE6D0"/>
                </a:solidFill>
                <a:latin typeface="Trebuchet MS"/>
                <a:cs typeface="Trebuchet MS"/>
              </a:rPr>
              <a:t> </a:t>
            </a:r>
            <a:r>
              <a:rPr sz="2400" spc="-85" dirty="0">
                <a:solidFill>
                  <a:srgbClr val="DFE6D0"/>
                </a:solidFill>
                <a:latin typeface="Trebuchet MS"/>
                <a:cs typeface="Trebuchet MS"/>
              </a:rPr>
              <a:t>του</a:t>
            </a:r>
            <a:r>
              <a:rPr sz="2400" spc="-185" dirty="0">
                <a:solidFill>
                  <a:srgbClr val="DFE6D0"/>
                </a:solidFill>
                <a:latin typeface="Trebuchet MS"/>
                <a:cs typeface="Trebuchet MS"/>
              </a:rPr>
              <a:t> </a:t>
            </a:r>
            <a:r>
              <a:rPr sz="2400" spc="-80" dirty="0">
                <a:solidFill>
                  <a:srgbClr val="DFE6D0"/>
                </a:solidFill>
                <a:latin typeface="Trebuchet MS"/>
                <a:cs typeface="Trebuchet MS"/>
              </a:rPr>
              <a:t>οργανισμού</a:t>
            </a:r>
            <a:r>
              <a:rPr sz="2400" spc="-175" dirty="0">
                <a:solidFill>
                  <a:srgbClr val="DFE6D0"/>
                </a:solidFill>
                <a:latin typeface="Trebuchet MS"/>
                <a:cs typeface="Trebuchet MS"/>
              </a:rPr>
              <a:t> </a:t>
            </a:r>
            <a:r>
              <a:rPr sz="2400" spc="-85" dirty="0">
                <a:solidFill>
                  <a:srgbClr val="DFE6D0"/>
                </a:solidFill>
                <a:latin typeface="Trebuchet MS"/>
                <a:cs typeface="Trebuchet MS"/>
              </a:rPr>
              <a:t>σας  </a:t>
            </a:r>
            <a:r>
              <a:rPr sz="2400" spc="-114" dirty="0">
                <a:solidFill>
                  <a:srgbClr val="DFE6D0"/>
                </a:solidFill>
                <a:latin typeface="Trebuchet MS"/>
                <a:cs typeface="Trebuchet MS"/>
              </a:rPr>
              <a:t>και </a:t>
            </a:r>
            <a:r>
              <a:rPr sz="2400" spc="-150" dirty="0">
                <a:solidFill>
                  <a:srgbClr val="DFE6D0"/>
                </a:solidFill>
                <a:latin typeface="Trebuchet MS"/>
                <a:cs typeface="Trebuchet MS"/>
              </a:rPr>
              <a:t>των </a:t>
            </a:r>
            <a:r>
              <a:rPr sz="2400" spc="-120" dirty="0">
                <a:solidFill>
                  <a:srgbClr val="DFE6D0"/>
                </a:solidFill>
                <a:latin typeface="Trebuchet MS"/>
                <a:cs typeface="Trebuchet MS"/>
              </a:rPr>
              <a:t>συνεργατών</a:t>
            </a:r>
            <a:r>
              <a:rPr sz="2400" spc="-290" dirty="0">
                <a:solidFill>
                  <a:srgbClr val="DFE6D0"/>
                </a:solidFill>
                <a:latin typeface="Trebuchet MS"/>
                <a:cs typeface="Trebuchet MS"/>
              </a:rPr>
              <a:t> </a:t>
            </a:r>
            <a:r>
              <a:rPr sz="2400" spc="-135" dirty="0">
                <a:solidFill>
                  <a:srgbClr val="DFE6D0"/>
                </a:solidFill>
                <a:latin typeface="Trebuchet MS"/>
                <a:cs typeface="Trebuchet MS"/>
              </a:rPr>
              <a:t>σας.</a:t>
            </a:r>
            <a:endParaRPr sz="2400" dirty="0">
              <a:latin typeface="Trebuchet MS"/>
              <a:cs typeface="Trebuchet MS"/>
            </a:endParaRPr>
          </a:p>
          <a:p>
            <a:pPr>
              <a:lnSpc>
                <a:spcPct val="100000"/>
              </a:lnSpc>
              <a:spcBef>
                <a:spcPts val="5"/>
              </a:spcBef>
              <a:buClr>
                <a:srgbClr val="99977E"/>
              </a:buClr>
              <a:buFont typeface="Georgia"/>
              <a:buChar char="•"/>
            </a:pPr>
            <a:endParaRPr sz="3500" dirty="0">
              <a:latin typeface="Times New Roman"/>
              <a:cs typeface="Times New Roman"/>
            </a:endParaRPr>
          </a:p>
          <a:p>
            <a:pPr marL="268605" indent="-255904">
              <a:lnSpc>
                <a:spcPct val="100000"/>
              </a:lnSpc>
              <a:spcBef>
                <a:spcPts val="5"/>
              </a:spcBef>
              <a:buClr>
                <a:srgbClr val="99977E"/>
              </a:buClr>
              <a:buFont typeface="Georgia"/>
              <a:buChar char="•"/>
              <a:tabLst>
                <a:tab pos="268605" algn="l"/>
                <a:tab pos="269240" algn="l"/>
              </a:tabLst>
            </a:pPr>
            <a:r>
              <a:rPr sz="2400" spc="-100" dirty="0">
                <a:solidFill>
                  <a:srgbClr val="DFE6D0"/>
                </a:solidFill>
                <a:latin typeface="Trebuchet MS"/>
                <a:cs typeface="Trebuchet MS"/>
              </a:rPr>
              <a:t>Καλές </a:t>
            </a:r>
            <a:r>
              <a:rPr sz="2400" spc="-120" dirty="0">
                <a:solidFill>
                  <a:srgbClr val="DFE6D0"/>
                </a:solidFill>
                <a:latin typeface="Trebuchet MS"/>
                <a:cs typeface="Trebuchet MS"/>
              </a:rPr>
              <a:t>πρακτικές</a:t>
            </a:r>
            <a:r>
              <a:rPr sz="2400" spc="-285" dirty="0">
                <a:solidFill>
                  <a:srgbClr val="DFE6D0"/>
                </a:solidFill>
                <a:latin typeface="Trebuchet MS"/>
                <a:cs typeface="Trebuchet MS"/>
              </a:rPr>
              <a:t> </a:t>
            </a:r>
            <a:r>
              <a:rPr sz="2400" spc="-100" dirty="0">
                <a:solidFill>
                  <a:srgbClr val="DFE6D0"/>
                </a:solidFill>
                <a:latin typeface="Trebuchet MS"/>
                <a:cs typeface="Trebuchet MS"/>
              </a:rPr>
              <a:t>!</a:t>
            </a:r>
            <a:endParaRPr sz="2400" dirty="0">
              <a:latin typeface="Trebuchet MS"/>
              <a:cs typeface="Trebuchet MS"/>
            </a:endParaRPr>
          </a:p>
          <a:p>
            <a:pPr>
              <a:lnSpc>
                <a:spcPct val="100000"/>
              </a:lnSpc>
              <a:spcBef>
                <a:spcPts val="5"/>
              </a:spcBef>
              <a:buClr>
                <a:srgbClr val="99977E"/>
              </a:buClr>
              <a:buFont typeface="Georgia"/>
              <a:buChar char="•"/>
            </a:pPr>
            <a:endParaRPr sz="3500" dirty="0">
              <a:latin typeface="Times New Roman"/>
              <a:cs typeface="Times New Roman"/>
            </a:endParaRPr>
          </a:p>
          <a:p>
            <a:pPr marL="268605" marR="178435" indent="-255904">
              <a:lnSpc>
                <a:spcPct val="100000"/>
              </a:lnSpc>
              <a:buClr>
                <a:srgbClr val="99977E"/>
              </a:buClr>
              <a:buFont typeface="Georgia"/>
              <a:buChar char="•"/>
              <a:tabLst>
                <a:tab pos="268605" algn="l"/>
                <a:tab pos="269240" algn="l"/>
              </a:tabLst>
            </a:pPr>
            <a:r>
              <a:rPr sz="2400" spc="-110" dirty="0">
                <a:solidFill>
                  <a:srgbClr val="DFE6D0"/>
                </a:solidFill>
                <a:latin typeface="Trebuchet MS"/>
                <a:cs typeface="Trebuchet MS"/>
              </a:rPr>
              <a:t>Καταγραφή </a:t>
            </a:r>
            <a:r>
              <a:rPr sz="2400" spc="-150" dirty="0">
                <a:solidFill>
                  <a:srgbClr val="DFE6D0"/>
                </a:solidFill>
                <a:latin typeface="Trebuchet MS"/>
                <a:cs typeface="Trebuchet MS"/>
              </a:rPr>
              <a:t>των </a:t>
            </a:r>
            <a:r>
              <a:rPr sz="2400" spc="-105" dirty="0">
                <a:solidFill>
                  <a:srgbClr val="DFE6D0"/>
                </a:solidFill>
                <a:latin typeface="Trebuchet MS"/>
                <a:cs typeface="Trebuchet MS"/>
              </a:rPr>
              <a:t>δράσεων </a:t>
            </a:r>
            <a:r>
              <a:rPr sz="2400" spc="-10" dirty="0">
                <a:solidFill>
                  <a:srgbClr val="DFE6D0"/>
                </a:solidFill>
                <a:latin typeface="Trebuchet MS"/>
                <a:cs typeface="Trebuchet MS"/>
              </a:rPr>
              <a:t>με </a:t>
            </a:r>
            <a:r>
              <a:rPr sz="2400" spc="-95" dirty="0">
                <a:solidFill>
                  <a:srgbClr val="DFE6D0"/>
                </a:solidFill>
                <a:latin typeface="Trebuchet MS"/>
                <a:cs typeface="Trebuchet MS"/>
              </a:rPr>
              <a:t>αύξοντα </a:t>
            </a:r>
            <a:r>
              <a:rPr sz="2400" spc="-55" dirty="0">
                <a:solidFill>
                  <a:srgbClr val="DFE6D0"/>
                </a:solidFill>
                <a:latin typeface="Trebuchet MS"/>
                <a:cs typeface="Trebuchet MS"/>
              </a:rPr>
              <a:t>αριθμό</a:t>
            </a:r>
            <a:r>
              <a:rPr sz="2400" spc="-434" dirty="0">
                <a:solidFill>
                  <a:srgbClr val="DFE6D0"/>
                </a:solidFill>
                <a:latin typeface="Trebuchet MS"/>
                <a:cs typeface="Trebuchet MS"/>
              </a:rPr>
              <a:t> </a:t>
            </a:r>
            <a:r>
              <a:rPr sz="2400" spc="-335" dirty="0">
                <a:solidFill>
                  <a:srgbClr val="DFE6D0"/>
                </a:solidFill>
                <a:latin typeface="Trebuchet MS"/>
                <a:cs typeface="Trebuchet MS"/>
              </a:rPr>
              <a:t>/ </a:t>
            </a:r>
            <a:r>
              <a:rPr sz="2400" spc="-125" dirty="0">
                <a:solidFill>
                  <a:srgbClr val="DFE6D0"/>
                </a:solidFill>
                <a:latin typeface="Trebuchet MS"/>
                <a:cs typeface="Trebuchet MS"/>
              </a:rPr>
              <a:t>χρονολογική  </a:t>
            </a:r>
            <a:r>
              <a:rPr sz="2400" spc="-70" dirty="0">
                <a:solidFill>
                  <a:srgbClr val="DFE6D0"/>
                </a:solidFill>
                <a:latin typeface="Trebuchet MS"/>
                <a:cs typeface="Trebuchet MS"/>
              </a:rPr>
              <a:t>σειρά </a:t>
            </a:r>
            <a:r>
              <a:rPr sz="2400" spc="310" dirty="0">
                <a:solidFill>
                  <a:srgbClr val="DFE6D0"/>
                </a:solidFill>
                <a:latin typeface="Trebuchet MS"/>
                <a:cs typeface="Trebuchet MS"/>
              </a:rPr>
              <a:t>–</a:t>
            </a:r>
            <a:r>
              <a:rPr sz="2400" spc="-459" dirty="0">
                <a:solidFill>
                  <a:srgbClr val="DFE6D0"/>
                </a:solidFill>
                <a:latin typeface="Trebuchet MS"/>
                <a:cs typeface="Trebuchet MS"/>
              </a:rPr>
              <a:t> </a:t>
            </a:r>
            <a:r>
              <a:rPr sz="2400" spc="-110" dirty="0">
                <a:solidFill>
                  <a:srgbClr val="DFE6D0"/>
                </a:solidFill>
                <a:latin typeface="Trebuchet MS"/>
                <a:cs typeface="Trebuchet MS"/>
              </a:rPr>
              <a:t>τάξη στην </a:t>
            </a:r>
            <a:r>
              <a:rPr sz="2400" spc="-70" dirty="0">
                <a:solidFill>
                  <a:srgbClr val="DFE6D0"/>
                </a:solidFill>
                <a:latin typeface="Trebuchet MS"/>
                <a:cs typeface="Trebuchet MS"/>
              </a:rPr>
              <a:t>αίτηση</a:t>
            </a:r>
            <a:endParaRPr sz="2400" dirty="0">
              <a:latin typeface="Trebuchet MS"/>
              <a:cs typeface="Trebuchet MS"/>
            </a:endParaRPr>
          </a:p>
        </p:txBody>
      </p:sp>
    </p:spTree>
    <p:extLst>
      <p:ext uri="{BB962C8B-B14F-4D97-AF65-F5344CB8AC3E}">
        <p14:creationId xmlns:p14="http://schemas.microsoft.com/office/powerpoint/2010/main" val="3297013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περιεχομένου 2"/>
          <p:cNvSpPr txBox="1">
            <a:spLocks/>
          </p:cNvSpPr>
          <p:nvPr/>
        </p:nvSpPr>
        <p:spPr>
          <a:xfrm>
            <a:off x="338326" y="1239016"/>
            <a:ext cx="8503920" cy="485428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l-GR" sz="3000" dirty="0" smtClean="0"/>
              <a:t>Δείκτες…..</a:t>
            </a:r>
          </a:p>
          <a:p>
            <a:endParaRPr lang="el-GR" sz="2600" dirty="0"/>
          </a:p>
          <a:p>
            <a:pPr lvl="1"/>
            <a:r>
              <a:rPr lang="el-GR" sz="3000" dirty="0" smtClean="0"/>
              <a:t>Μετρήσιμοι</a:t>
            </a:r>
          </a:p>
          <a:p>
            <a:endParaRPr lang="el-GR" sz="3000" dirty="0"/>
          </a:p>
          <a:p>
            <a:pPr lvl="1"/>
            <a:r>
              <a:rPr lang="el-GR" sz="3000" dirty="0" smtClean="0"/>
              <a:t>Εφικτοί</a:t>
            </a:r>
          </a:p>
          <a:p>
            <a:pPr lvl="1"/>
            <a:endParaRPr lang="el-GR" sz="3000" dirty="0"/>
          </a:p>
          <a:p>
            <a:pPr lvl="1"/>
            <a:r>
              <a:rPr lang="el-GR" sz="3000" dirty="0" smtClean="0"/>
              <a:t>Θετική διάσταση: να τους ξεπεράσουμε…</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9568" y="332656"/>
            <a:ext cx="2914650" cy="1571625"/>
          </a:xfrm>
          <a:prstGeom prst="rect">
            <a:avLst/>
          </a:prstGeom>
        </p:spPr>
      </p:pic>
    </p:spTree>
    <p:extLst>
      <p:ext uri="{BB962C8B-B14F-4D97-AF65-F5344CB8AC3E}">
        <p14:creationId xmlns:p14="http://schemas.microsoft.com/office/powerpoint/2010/main" val="3804421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437800"/>
            <a:ext cx="4896544" cy="758952"/>
          </a:xfrm>
        </p:spPr>
        <p:txBody>
          <a:bodyPr>
            <a:noAutofit/>
          </a:bodyPr>
          <a:lstStyle/>
          <a:p>
            <a:pPr marL="640080" indent="-457200" algn="l"/>
            <a:r>
              <a:rPr lang="el-GR" sz="5400" dirty="0"/>
              <a:t>Τα βήματα</a:t>
            </a:r>
          </a:p>
        </p:txBody>
      </p:sp>
      <p:sp>
        <p:nvSpPr>
          <p:cNvPr id="3" name="Θέση περιεχομένου 2"/>
          <p:cNvSpPr>
            <a:spLocks noGrp="1"/>
          </p:cNvSpPr>
          <p:nvPr>
            <p:ph sz="quarter" idx="4294967295"/>
          </p:nvPr>
        </p:nvSpPr>
        <p:spPr>
          <a:xfrm>
            <a:off x="301752" y="1527048"/>
            <a:ext cx="8503920" cy="4854280"/>
          </a:xfrm>
          <a:prstGeom prst="rect">
            <a:avLst/>
          </a:prstGeom>
        </p:spPr>
        <p:txBody>
          <a:bodyPr>
            <a:normAutofit/>
          </a:bodyPr>
          <a:lstStyle/>
          <a:p>
            <a:r>
              <a:rPr lang="el-GR" sz="2800" dirty="0" smtClean="0"/>
              <a:t>Καμία φόρμα</a:t>
            </a:r>
          </a:p>
          <a:p>
            <a:endParaRPr lang="el-GR" sz="2800" dirty="0"/>
          </a:p>
          <a:p>
            <a:r>
              <a:rPr lang="el-GR" sz="2800" dirty="0" smtClean="0"/>
              <a:t>Μικρή φόρμα</a:t>
            </a:r>
          </a:p>
          <a:p>
            <a:endParaRPr lang="el-GR" sz="2800" dirty="0"/>
          </a:p>
          <a:p>
            <a:r>
              <a:rPr lang="el-GR" sz="2800" dirty="0" smtClean="0"/>
              <a:t>Μεγάλη φόρμα</a:t>
            </a:r>
          </a:p>
        </p:txBody>
      </p:sp>
    </p:spTree>
    <p:extLst>
      <p:ext uri="{BB962C8B-B14F-4D97-AF65-F5344CB8AC3E}">
        <p14:creationId xmlns:p14="http://schemas.microsoft.com/office/powerpoint/2010/main" val="187883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Απαραίτητα κεφάλαια</a:t>
            </a:r>
            <a:endParaRPr lang="en-US" dirty="0"/>
          </a:p>
        </p:txBody>
      </p:sp>
      <p:sp>
        <p:nvSpPr>
          <p:cNvPr id="3" name="Content Placeholder 2"/>
          <p:cNvSpPr>
            <a:spLocks noGrp="1"/>
          </p:cNvSpPr>
          <p:nvPr>
            <p:ph idx="1"/>
          </p:nvPr>
        </p:nvSpPr>
        <p:spPr>
          <a:xfrm>
            <a:off x="467544" y="1421691"/>
            <a:ext cx="8229600" cy="5319677"/>
          </a:xfrm>
        </p:spPr>
        <p:txBody>
          <a:bodyPr numCol="2">
            <a:normAutofit/>
          </a:bodyPr>
          <a:lstStyle/>
          <a:p>
            <a:pPr>
              <a:buFont typeface="Wingdings" pitchFamily="2" charset="2"/>
              <a:buChar char="v"/>
            </a:pPr>
            <a:r>
              <a:rPr lang="el-GR" sz="2500" dirty="0" smtClean="0"/>
              <a:t>Σκοπός και ανάγκη</a:t>
            </a:r>
          </a:p>
          <a:p>
            <a:pPr>
              <a:buFont typeface="Wingdings" pitchFamily="2" charset="2"/>
              <a:buChar char="v"/>
            </a:pPr>
            <a:endParaRPr lang="el-GR" sz="2500" dirty="0" smtClean="0"/>
          </a:p>
          <a:p>
            <a:pPr>
              <a:buFont typeface="Wingdings" pitchFamily="2" charset="2"/>
              <a:buChar char="v"/>
            </a:pPr>
            <a:r>
              <a:rPr lang="el-GR" sz="2500" dirty="0" smtClean="0"/>
              <a:t>Στόχοι</a:t>
            </a:r>
          </a:p>
          <a:p>
            <a:pPr>
              <a:buFont typeface="Wingdings" pitchFamily="2" charset="2"/>
              <a:buChar char="v"/>
            </a:pPr>
            <a:endParaRPr lang="el-GR" sz="2500" dirty="0" smtClean="0"/>
          </a:p>
          <a:p>
            <a:pPr>
              <a:buFont typeface="Wingdings" pitchFamily="2" charset="2"/>
              <a:buChar char="v"/>
            </a:pPr>
            <a:r>
              <a:rPr lang="el-GR" sz="2500" dirty="0" smtClean="0"/>
              <a:t>Δράσεις</a:t>
            </a:r>
          </a:p>
          <a:p>
            <a:pPr>
              <a:buFont typeface="Wingdings" pitchFamily="2" charset="2"/>
              <a:buChar char="v"/>
            </a:pPr>
            <a:endParaRPr lang="el-GR" sz="2500" dirty="0" smtClean="0"/>
          </a:p>
          <a:p>
            <a:pPr>
              <a:buFont typeface="Wingdings" pitchFamily="2" charset="2"/>
              <a:buChar char="v"/>
            </a:pPr>
            <a:r>
              <a:rPr lang="el-GR" sz="2500" dirty="0" smtClean="0"/>
              <a:t>Υποθέσεις εργασίας και ρίσκο</a:t>
            </a:r>
          </a:p>
          <a:p>
            <a:pPr>
              <a:buFont typeface="Wingdings" pitchFamily="2" charset="2"/>
              <a:buChar char="v"/>
            </a:pPr>
            <a:endParaRPr lang="el-GR" sz="2500" dirty="0" smtClean="0"/>
          </a:p>
          <a:p>
            <a:pPr>
              <a:buFont typeface="Wingdings" pitchFamily="2" charset="2"/>
              <a:buChar char="v"/>
            </a:pPr>
            <a:endParaRPr lang="el-GR" sz="2500" dirty="0" smtClean="0"/>
          </a:p>
          <a:p>
            <a:pPr>
              <a:buFont typeface="Wingdings" pitchFamily="2" charset="2"/>
              <a:buChar char="v"/>
            </a:pPr>
            <a:endParaRPr lang="el-GR" sz="2500" dirty="0"/>
          </a:p>
          <a:p>
            <a:pPr>
              <a:buFont typeface="Wingdings" pitchFamily="2" charset="2"/>
              <a:buChar char="v"/>
            </a:pPr>
            <a:r>
              <a:rPr lang="el-GR" sz="2500" dirty="0" smtClean="0"/>
              <a:t>Χρονοδιάγραμμα</a:t>
            </a:r>
          </a:p>
          <a:p>
            <a:pPr>
              <a:buFont typeface="Wingdings" pitchFamily="2" charset="2"/>
              <a:buChar char="v"/>
            </a:pPr>
            <a:endParaRPr lang="el-GR" sz="2500" dirty="0" smtClean="0"/>
          </a:p>
          <a:p>
            <a:pPr>
              <a:buFont typeface="Wingdings" pitchFamily="2" charset="2"/>
              <a:buChar char="v"/>
            </a:pPr>
            <a:r>
              <a:rPr lang="el-GR" sz="2500" dirty="0" smtClean="0"/>
              <a:t>Βιωσιμότητα</a:t>
            </a:r>
          </a:p>
          <a:p>
            <a:pPr>
              <a:buFont typeface="Wingdings" pitchFamily="2" charset="2"/>
              <a:buChar char="v"/>
            </a:pPr>
            <a:endParaRPr lang="el-GR" sz="2500" dirty="0" smtClean="0"/>
          </a:p>
          <a:p>
            <a:pPr>
              <a:buFont typeface="Wingdings" pitchFamily="2" charset="2"/>
              <a:buChar char="v"/>
            </a:pPr>
            <a:r>
              <a:rPr lang="el-GR" sz="2500" dirty="0" smtClean="0"/>
              <a:t>Ομάδα/Φορείς Έργου</a:t>
            </a:r>
          </a:p>
          <a:p>
            <a:pPr>
              <a:buFont typeface="Wingdings" pitchFamily="2" charset="2"/>
              <a:buChar char="v"/>
            </a:pPr>
            <a:endParaRPr lang="el-GR" sz="2500" dirty="0" smtClean="0"/>
          </a:p>
          <a:p>
            <a:pPr>
              <a:buFont typeface="Wingdings" pitchFamily="2" charset="2"/>
              <a:buChar char="v"/>
            </a:pPr>
            <a:r>
              <a:rPr lang="el-GR" sz="2500" dirty="0" smtClean="0"/>
              <a:t>Προϋπολογισμός</a:t>
            </a:r>
          </a:p>
          <a:p>
            <a:endParaRPr lang="en-US" dirty="0"/>
          </a:p>
        </p:txBody>
      </p:sp>
    </p:spTree>
    <p:extLst>
      <p:ext uri="{BB962C8B-B14F-4D97-AF65-F5344CB8AC3E}">
        <p14:creationId xmlns:p14="http://schemas.microsoft.com/office/powerpoint/2010/main" val="4097293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22114"/>
          </a:xfrm>
        </p:spPr>
        <p:txBody>
          <a:bodyPr/>
          <a:lstStyle/>
          <a:p>
            <a:r>
              <a:rPr lang="el-GR" dirty="0" smtClean="0"/>
              <a:t>Συγγραφικά </a:t>
            </a:r>
            <a:r>
              <a:rPr lang="en-US" dirty="0" smtClean="0"/>
              <a:t>tips</a:t>
            </a:r>
            <a:endParaRPr lang="en-US" dirty="0"/>
          </a:p>
        </p:txBody>
      </p:sp>
      <p:sp>
        <p:nvSpPr>
          <p:cNvPr id="5" name="Content Placeholder 2"/>
          <p:cNvSpPr>
            <a:spLocks noGrp="1"/>
          </p:cNvSpPr>
          <p:nvPr>
            <p:ph sz="quarter" idx="4294967295"/>
          </p:nvPr>
        </p:nvSpPr>
        <p:spPr>
          <a:xfrm>
            <a:off x="949824" y="764704"/>
            <a:ext cx="8230688" cy="3474720"/>
          </a:xfrm>
          <a:prstGeom prst="rect">
            <a:avLst/>
          </a:prstGeom>
        </p:spPr>
        <p:txBody>
          <a:bodyPr>
            <a:noAutofit/>
          </a:bodyPr>
          <a:lstStyle/>
          <a:p>
            <a:pPr>
              <a:buNone/>
            </a:pPr>
            <a:endParaRPr lang="el-GR" sz="2600" dirty="0" smtClean="0"/>
          </a:p>
          <a:p>
            <a:pPr marL="0" indent="0">
              <a:buNone/>
            </a:pPr>
            <a:r>
              <a:rPr lang="el-GR" sz="2800" dirty="0"/>
              <a:t>Προσπαθήστε στις προτάσεις σας να εμπεριέχετε αρκετή «προστιθέμενη αξία</a:t>
            </a:r>
            <a:r>
              <a:rPr lang="el-GR" sz="2800" dirty="0" smtClean="0"/>
              <a:t>», π.χ.</a:t>
            </a:r>
            <a:endParaRPr lang="el-GR" sz="2800" dirty="0"/>
          </a:p>
          <a:p>
            <a:pPr lvl="0">
              <a:buNone/>
            </a:pPr>
            <a:endParaRPr lang="el-GR" sz="2800" dirty="0" smtClean="0"/>
          </a:p>
          <a:p>
            <a:pPr lvl="0"/>
            <a:r>
              <a:rPr lang="el-GR" sz="2800" dirty="0" smtClean="0"/>
              <a:t>Επένδυση σε εκπαίδευση</a:t>
            </a:r>
          </a:p>
          <a:p>
            <a:pPr lvl="0">
              <a:buNone/>
            </a:pPr>
            <a:endParaRPr lang="el-GR" sz="2800" dirty="0" smtClean="0"/>
          </a:p>
          <a:p>
            <a:pPr lvl="0"/>
            <a:r>
              <a:rPr lang="el-GR" sz="2800" dirty="0" smtClean="0"/>
              <a:t>Εμπλοκή τοπικών φορέων</a:t>
            </a:r>
          </a:p>
          <a:p>
            <a:pPr lvl="0"/>
            <a:endParaRPr lang="el-GR" sz="2800" dirty="0" smtClean="0"/>
          </a:p>
          <a:p>
            <a:pPr lvl="0"/>
            <a:r>
              <a:rPr lang="el-GR" sz="2800" b="1" dirty="0" smtClean="0"/>
              <a:t>Εκπαίδευση εκπαιδευτών</a:t>
            </a:r>
          </a:p>
          <a:p>
            <a:pPr lvl="0">
              <a:buNone/>
            </a:pPr>
            <a:endParaRPr lang="el-GR" sz="2800" dirty="0" smtClean="0"/>
          </a:p>
          <a:p>
            <a:pPr lvl="0"/>
            <a:r>
              <a:rPr lang="el-GR" sz="2800" b="1" dirty="0" smtClean="0">
                <a:solidFill>
                  <a:srgbClr val="0070C0"/>
                </a:solidFill>
              </a:rPr>
              <a:t>Συνεργασίες</a:t>
            </a:r>
          </a:p>
          <a:p>
            <a:pPr lvl="0">
              <a:buFont typeface="Arial" pitchFamily="34" charset="0"/>
              <a:buChar char="•"/>
            </a:pPr>
            <a:endParaRPr lang="el-GR" sz="2600" dirty="0" smtClean="0"/>
          </a:p>
        </p:txBody>
      </p:sp>
    </p:spTree>
    <p:extLst>
      <p:ext uri="{BB962C8B-B14F-4D97-AF65-F5344CB8AC3E}">
        <p14:creationId xmlns:p14="http://schemas.microsoft.com/office/powerpoint/2010/main" val="1945964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22114"/>
          </a:xfrm>
        </p:spPr>
        <p:txBody>
          <a:bodyPr/>
          <a:lstStyle/>
          <a:p>
            <a:r>
              <a:rPr lang="el-GR" dirty="0" smtClean="0"/>
              <a:t>Συγγραφικά </a:t>
            </a:r>
            <a:r>
              <a:rPr lang="en-US" dirty="0" smtClean="0"/>
              <a:t>tips</a:t>
            </a:r>
            <a:endParaRPr lang="en-US" dirty="0"/>
          </a:p>
        </p:txBody>
      </p:sp>
      <p:sp>
        <p:nvSpPr>
          <p:cNvPr id="4" name="Content Placeholder 2"/>
          <p:cNvSpPr>
            <a:spLocks noGrp="1"/>
          </p:cNvSpPr>
          <p:nvPr>
            <p:ph sz="quarter" idx="4294967295"/>
          </p:nvPr>
        </p:nvSpPr>
        <p:spPr>
          <a:xfrm>
            <a:off x="532576" y="1268760"/>
            <a:ext cx="8503920" cy="4998296"/>
          </a:xfrm>
          <a:prstGeom prst="rect">
            <a:avLst/>
          </a:prstGeom>
        </p:spPr>
        <p:txBody>
          <a:bodyPr>
            <a:noAutofit/>
          </a:bodyPr>
          <a:lstStyle/>
          <a:p>
            <a:pPr marL="0" indent="0">
              <a:lnSpc>
                <a:spcPct val="90000"/>
              </a:lnSpc>
              <a:spcAft>
                <a:spcPts val="600"/>
              </a:spcAft>
              <a:buNone/>
            </a:pPr>
            <a:r>
              <a:rPr lang="el-GR" sz="2600" dirty="0" smtClean="0"/>
              <a:t>Έξυπνες </a:t>
            </a:r>
            <a:r>
              <a:rPr lang="el-GR" sz="2600" dirty="0"/>
              <a:t>ιδέες για να </a:t>
            </a:r>
            <a:r>
              <a:rPr lang="el-GR" sz="2600" b="1" dirty="0"/>
              <a:t>τραβήξεις την προσοχή</a:t>
            </a:r>
            <a:r>
              <a:rPr lang="el-GR" sz="2600" dirty="0"/>
              <a:t>:</a:t>
            </a:r>
          </a:p>
          <a:p>
            <a:pPr>
              <a:lnSpc>
                <a:spcPct val="90000"/>
              </a:lnSpc>
              <a:spcAft>
                <a:spcPts val="600"/>
              </a:spcAft>
            </a:pPr>
            <a:r>
              <a:rPr lang="el-GR" sz="2600" dirty="0"/>
              <a:t>Καλή εμφάνιση</a:t>
            </a:r>
          </a:p>
          <a:p>
            <a:pPr>
              <a:lnSpc>
                <a:spcPct val="90000"/>
              </a:lnSpc>
              <a:spcAft>
                <a:spcPts val="600"/>
              </a:spcAft>
            </a:pPr>
            <a:r>
              <a:rPr lang="el-GR" sz="2600" b="1" dirty="0"/>
              <a:t>Τονισμένες λέξεις </a:t>
            </a:r>
            <a:r>
              <a:rPr lang="el-GR" sz="2600" dirty="0"/>
              <a:t>ή φράσεις</a:t>
            </a:r>
          </a:p>
          <a:p>
            <a:pPr>
              <a:lnSpc>
                <a:spcPct val="90000"/>
              </a:lnSpc>
              <a:spcAft>
                <a:spcPts val="600"/>
              </a:spcAft>
            </a:pPr>
            <a:r>
              <a:rPr lang="el-GR" sz="3600" dirty="0"/>
              <a:t>Μεγαλύτερο μέγεθος γραμμάτων</a:t>
            </a:r>
          </a:p>
          <a:p>
            <a:pPr>
              <a:lnSpc>
                <a:spcPct val="90000"/>
              </a:lnSpc>
              <a:spcAft>
                <a:spcPts val="600"/>
              </a:spcAft>
            </a:pPr>
            <a:r>
              <a:rPr lang="el-GR" sz="2600" dirty="0"/>
              <a:t>Φράσεις που εύκολα πέφτουν στο μάτι</a:t>
            </a:r>
          </a:p>
          <a:p>
            <a:pPr>
              <a:lnSpc>
                <a:spcPct val="90000"/>
              </a:lnSpc>
              <a:spcAft>
                <a:spcPts val="600"/>
              </a:spcAft>
            </a:pPr>
            <a:r>
              <a:rPr lang="el-GR" sz="2600" dirty="0"/>
              <a:t>Στατιστικά στοιχεία</a:t>
            </a:r>
          </a:p>
          <a:p>
            <a:pPr marL="0" indent="0">
              <a:lnSpc>
                <a:spcPct val="90000"/>
              </a:lnSpc>
              <a:spcAft>
                <a:spcPts val="600"/>
              </a:spcAft>
              <a:buNone/>
            </a:pPr>
            <a:endParaRPr lang="el-GR" sz="2600" dirty="0" smtClean="0"/>
          </a:p>
          <a:p>
            <a:pPr marL="0" indent="0">
              <a:lnSpc>
                <a:spcPct val="90000"/>
              </a:lnSpc>
              <a:spcAft>
                <a:spcPts val="600"/>
              </a:spcAft>
              <a:buNone/>
            </a:pPr>
            <a:endParaRPr lang="en-US" sz="2600" dirty="0"/>
          </a:p>
          <a:p>
            <a:pPr lvl="1">
              <a:spcBef>
                <a:spcPts val="600"/>
              </a:spcBef>
              <a:spcAft>
                <a:spcPts val="600"/>
              </a:spcAft>
              <a:buFont typeface="Arial" pitchFamily="34" charset="0"/>
              <a:buChar char="•"/>
            </a:pPr>
            <a:r>
              <a:rPr lang="el-GR" sz="3600" dirty="0" smtClean="0"/>
              <a:t>Προσοχή στις υπερβολές!</a:t>
            </a:r>
          </a:p>
        </p:txBody>
      </p:sp>
      <p:sp>
        <p:nvSpPr>
          <p:cNvPr id="6" name="Στρογγυλεμένο ορθογώνιο 1"/>
          <p:cNvSpPr/>
          <p:nvPr/>
        </p:nvSpPr>
        <p:spPr>
          <a:xfrm>
            <a:off x="776068" y="4653136"/>
            <a:ext cx="7108300" cy="792088"/>
          </a:xfrm>
          <a:prstGeom prst="roundRect">
            <a:avLst/>
          </a:prstGeom>
          <a:solidFill>
            <a:srgbClr val="FFC000"/>
          </a:solidFill>
          <a:ln>
            <a:solidFill>
              <a:srgbClr val="CC9900"/>
            </a:solidFill>
            <a:prstDash val="solid"/>
          </a:ln>
          <a:effectLst>
            <a:glow rad="228600">
              <a:schemeClr val="accent2">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Golden </a:t>
            </a:r>
            <a:r>
              <a:rPr lang="en-US" b="1" dirty="0"/>
              <a:t>paragraphs </a:t>
            </a:r>
            <a:endParaRPr lang="el-GR" b="1" dirty="0"/>
          </a:p>
        </p:txBody>
      </p:sp>
    </p:spTree>
    <p:extLst>
      <p:ext uri="{BB962C8B-B14F-4D97-AF65-F5344CB8AC3E}">
        <p14:creationId xmlns:p14="http://schemas.microsoft.com/office/powerpoint/2010/main" val="2865098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922114"/>
          </a:xfrm>
        </p:spPr>
        <p:txBody>
          <a:bodyPr/>
          <a:lstStyle/>
          <a:p>
            <a:r>
              <a:rPr lang="el-GR" dirty="0" smtClean="0"/>
              <a:t>Συγγραφικά </a:t>
            </a:r>
            <a:r>
              <a:rPr lang="en-US" dirty="0" smtClean="0"/>
              <a:t>tips</a:t>
            </a:r>
            <a:endParaRPr lang="en-US" dirty="0"/>
          </a:p>
        </p:txBody>
      </p:sp>
      <p:sp>
        <p:nvSpPr>
          <p:cNvPr id="5" name="Content Placeholder 2"/>
          <p:cNvSpPr>
            <a:spLocks noGrp="1"/>
          </p:cNvSpPr>
          <p:nvPr>
            <p:ph sz="quarter" idx="4294967295"/>
          </p:nvPr>
        </p:nvSpPr>
        <p:spPr>
          <a:xfrm>
            <a:off x="532576" y="1196752"/>
            <a:ext cx="8503920" cy="4572000"/>
          </a:xfrm>
          <a:prstGeom prst="rect">
            <a:avLst/>
          </a:prstGeom>
        </p:spPr>
        <p:txBody>
          <a:bodyPr>
            <a:noAutofit/>
          </a:bodyPr>
          <a:lstStyle/>
          <a:p>
            <a:pPr>
              <a:spcBef>
                <a:spcPts val="600"/>
              </a:spcBef>
              <a:spcAft>
                <a:spcPts val="600"/>
              </a:spcAft>
              <a:buNone/>
            </a:pPr>
            <a:endParaRPr lang="el-GR" sz="100" dirty="0" smtClean="0"/>
          </a:p>
          <a:p>
            <a:pPr>
              <a:lnSpc>
                <a:spcPct val="90000"/>
              </a:lnSpc>
              <a:spcAft>
                <a:spcPts val="600"/>
              </a:spcAft>
            </a:pPr>
            <a:r>
              <a:rPr lang="el-GR" sz="2800" dirty="0"/>
              <a:t>Να σκέφτεσαι ότι κατά τη συγγραφή είσαι ένας πωλητής</a:t>
            </a:r>
          </a:p>
          <a:p>
            <a:pPr>
              <a:lnSpc>
                <a:spcPct val="90000"/>
              </a:lnSpc>
              <a:spcAft>
                <a:spcPts val="600"/>
              </a:spcAft>
            </a:pPr>
            <a:r>
              <a:rPr lang="el-GR" sz="2800" b="1" dirty="0"/>
              <a:t>Θετικές εκφράσεις</a:t>
            </a:r>
          </a:p>
          <a:p>
            <a:pPr lvl="0">
              <a:buNone/>
            </a:pPr>
            <a:r>
              <a:rPr lang="el-GR" sz="2800" dirty="0" smtClean="0"/>
              <a:t>	 «Το πρόγραμμα θα …» </a:t>
            </a:r>
          </a:p>
          <a:p>
            <a:pPr lvl="0">
              <a:buNone/>
            </a:pPr>
            <a:r>
              <a:rPr lang="el-GR" sz="2800" dirty="0" smtClean="0"/>
              <a:t>    αντί «Το πρόγραμμα ελπίζει να …»</a:t>
            </a:r>
          </a:p>
          <a:p>
            <a:pPr lvl="0">
              <a:buFont typeface="Arial" pitchFamily="34" charset="0"/>
              <a:buChar char="•"/>
            </a:pPr>
            <a:endParaRPr lang="el-GR" sz="2800" dirty="0" smtClean="0"/>
          </a:p>
          <a:p>
            <a:pPr lvl="0">
              <a:lnSpc>
                <a:spcPct val="90000"/>
              </a:lnSpc>
              <a:spcAft>
                <a:spcPts val="600"/>
              </a:spcAft>
            </a:pPr>
            <a:r>
              <a:rPr lang="el-GR" sz="2800" b="1" dirty="0"/>
              <a:t>Ενεργητικά ρήματα:</a:t>
            </a:r>
          </a:p>
          <a:p>
            <a:pPr lvl="0">
              <a:buNone/>
            </a:pPr>
            <a:r>
              <a:rPr lang="el-GR" sz="2800" dirty="0" smtClean="0"/>
              <a:t> «Βοηθήσαμε νέες γυναίκες να ….» </a:t>
            </a:r>
            <a:endParaRPr lang="en-US" sz="2800" dirty="0" smtClean="0"/>
          </a:p>
          <a:p>
            <a:pPr lvl="0">
              <a:buNone/>
            </a:pPr>
            <a:r>
              <a:rPr lang="en-US" sz="2800" dirty="0" smtClean="0"/>
              <a:t>  </a:t>
            </a:r>
            <a:r>
              <a:rPr lang="el-GR" sz="2800" dirty="0" smtClean="0"/>
              <a:t>αντί</a:t>
            </a:r>
            <a:r>
              <a:rPr lang="en-US" sz="2800" dirty="0" smtClean="0"/>
              <a:t> </a:t>
            </a:r>
            <a:r>
              <a:rPr lang="el-GR" sz="2800" dirty="0" smtClean="0"/>
              <a:t>«Νέες γυναίκες βοηθήθηκαν να….» </a:t>
            </a:r>
          </a:p>
          <a:p>
            <a:pPr>
              <a:buFont typeface="Arial" pitchFamily="34" charset="0"/>
              <a:buChar char="•"/>
            </a:pPr>
            <a:endParaRPr lang="el-GR" sz="2800" dirty="0" smtClean="0"/>
          </a:p>
        </p:txBody>
      </p:sp>
    </p:spTree>
    <p:extLst>
      <p:ext uri="{BB962C8B-B14F-4D97-AF65-F5344CB8AC3E}">
        <p14:creationId xmlns:p14="http://schemas.microsoft.com/office/powerpoint/2010/main" val="3189850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61" y="152401"/>
            <a:ext cx="8753039" cy="572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5453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84"/>
            <a:ext cx="8229600" cy="922114"/>
          </a:xfrm>
        </p:spPr>
        <p:txBody>
          <a:bodyPr/>
          <a:lstStyle/>
          <a:p>
            <a:r>
              <a:rPr lang="el-GR" dirty="0" smtClean="0"/>
              <a:t>Άσκηση - Στόχοι</a:t>
            </a:r>
            <a:endParaRPr lang="el-GR" dirty="0"/>
          </a:p>
        </p:txBody>
      </p:sp>
      <p:sp>
        <p:nvSpPr>
          <p:cNvPr id="6" name="Θέση περιεχομένου 2"/>
          <p:cNvSpPr>
            <a:spLocks noGrp="1"/>
          </p:cNvSpPr>
          <p:nvPr>
            <p:ph idx="1"/>
          </p:nvPr>
        </p:nvSpPr>
        <p:spPr>
          <a:xfrm>
            <a:off x="662880" y="1268761"/>
            <a:ext cx="8229600" cy="5904655"/>
          </a:xfrm>
        </p:spPr>
        <p:txBody>
          <a:bodyPr>
            <a:normAutofit/>
          </a:bodyPr>
          <a:lstStyle/>
          <a:p>
            <a:pPr marL="457200" indent="-457200">
              <a:buAutoNum type="arabicPeriod"/>
            </a:pPr>
            <a:r>
              <a:rPr lang="el-GR" sz="2200" b="1" dirty="0" smtClean="0"/>
              <a:t>Να γίνουν οι υπηρεσίες πρόληψης για τον </a:t>
            </a:r>
            <a:r>
              <a:rPr lang="en-US" sz="2200" b="1" dirty="0" smtClean="0"/>
              <a:t>HIV</a:t>
            </a:r>
            <a:r>
              <a:rPr lang="el-GR" sz="2200" b="1" dirty="0" smtClean="0"/>
              <a:t>, από τις δομές του έργου, πιο «φιλικές» προς τους νέους μέχρι το τέλος του 2016</a:t>
            </a:r>
            <a:endParaRPr lang="el-GR" sz="2200" dirty="0"/>
          </a:p>
          <a:p>
            <a:pPr marL="457200" indent="-457200">
              <a:buAutoNum type="arabicPeriod"/>
            </a:pPr>
            <a:r>
              <a:rPr lang="el-GR" sz="2200" b="1" dirty="0" smtClean="0"/>
              <a:t>Να μειωθούν τα περιστατικά βίας εναντίον των γυναικών στην χώρα Α</a:t>
            </a:r>
          </a:p>
          <a:p>
            <a:pPr marL="457200" indent="-457200">
              <a:buAutoNum type="arabicPeriod"/>
            </a:pPr>
            <a:r>
              <a:rPr lang="el-GR" sz="2200" b="1" dirty="0" smtClean="0"/>
              <a:t>Να αυξηθεί η χρήση μοντέρνων μεθόδων οικογενειακού προγραμματισμού κατά 50% και η ποιότητα των παρεχόμενων υπηρεσιών μέχρι το τέλος του προγράμματος</a:t>
            </a:r>
          </a:p>
          <a:p>
            <a:pPr marL="457200" indent="-457200">
              <a:buAutoNum type="arabicPeriod"/>
            </a:pPr>
            <a:r>
              <a:rPr lang="el-GR" sz="2200" b="1" dirty="0" smtClean="0"/>
              <a:t>Να μειωθεί το ποσοστό μετάδοσης του </a:t>
            </a:r>
            <a:r>
              <a:rPr lang="en-US" sz="2200" b="1" dirty="0" smtClean="0"/>
              <a:t>HIV </a:t>
            </a:r>
            <a:r>
              <a:rPr lang="el-GR" sz="2200" b="1" dirty="0" smtClean="0"/>
              <a:t>στη χώρα κατά 5% μέχρι το τέλος του έργου</a:t>
            </a:r>
          </a:p>
          <a:p>
            <a:pPr marL="457200" indent="-457200">
              <a:buAutoNum type="arabicPeriod"/>
            </a:pPr>
            <a:r>
              <a:rPr lang="el-GR" sz="2200" b="1" dirty="0" smtClean="0"/>
              <a:t>Να αυξηθεί κατά 5% το ποσοστό των παρεχόμενων εθελοντικών συμβουλευτικών υπηρεσιών</a:t>
            </a:r>
          </a:p>
        </p:txBody>
      </p:sp>
    </p:spTree>
    <p:extLst>
      <p:ext uri="{BB962C8B-B14F-4D97-AF65-F5344CB8AC3E}">
        <p14:creationId xmlns:p14="http://schemas.microsoft.com/office/powerpoint/2010/main" val="1047473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07704" y="2780928"/>
            <a:ext cx="8229600" cy="922114"/>
          </a:xfrm>
        </p:spPr>
        <p:txBody>
          <a:bodyPr/>
          <a:lstStyle/>
          <a:p>
            <a:r>
              <a:rPr lang="el-GR" dirty="0" smtClean="0"/>
              <a:t>Άσκηση Στόχων</a:t>
            </a:r>
            <a:endParaRPr lang="el-GR" dirty="0"/>
          </a:p>
        </p:txBody>
      </p:sp>
      <p:sp>
        <p:nvSpPr>
          <p:cNvPr id="3" name="Θέση περιεχομένου 2"/>
          <p:cNvSpPr>
            <a:spLocks noGrp="1"/>
          </p:cNvSpPr>
          <p:nvPr>
            <p:ph idx="1"/>
          </p:nvPr>
        </p:nvSpPr>
        <p:spPr/>
        <p:txBody>
          <a:bodyPr/>
          <a:lstStyle/>
          <a:p>
            <a:endParaRPr lang="en-US" dirty="0" smtClean="0"/>
          </a:p>
          <a:p>
            <a:endParaRPr lang="el-GR" sz="3600" dirty="0" smtClean="0"/>
          </a:p>
          <a:p>
            <a:endParaRPr lang="el-GR" dirty="0"/>
          </a:p>
          <a:p>
            <a:endParaRPr lang="el-GR" dirty="0"/>
          </a:p>
        </p:txBody>
      </p:sp>
    </p:spTree>
    <p:extLst>
      <p:ext uri="{BB962C8B-B14F-4D97-AF65-F5344CB8AC3E}">
        <p14:creationId xmlns:p14="http://schemas.microsoft.com/office/powerpoint/2010/main" val="4074976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encrypted-tbn2.gstatic.com/images?q=tbn:ANd9GcStH8C9uD5JhwcR86vOBoBQBOW9b3ZnHsN6mtCCNz03D8ikes2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 y="0"/>
            <a:ext cx="91657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28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Ποια είναι μια καλή δράση;</a:t>
            </a:r>
            <a:endParaRPr lang="en-US" dirty="0"/>
          </a:p>
        </p:txBody>
      </p:sp>
      <p:sp>
        <p:nvSpPr>
          <p:cNvPr id="4" name="Snip Diagonal Corner Rectangle 3"/>
          <p:cNvSpPr/>
          <p:nvPr/>
        </p:nvSpPr>
        <p:spPr>
          <a:xfrm>
            <a:off x="1187624" y="2042038"/>
            <a:ext cx="2736304" cy="1008112"/>
          </a:xfrm>
          <a:prstGeom prst="snip2Diag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Εκπαίδευση δασκάλων σε δημόσια σχολεία</a:t>
            </a:r>
            <a:endParaRPr lang="en-US" b="1" dirty="0"/>
          </a:p>
        </p:txBody>
      </p:sp>
      <p:sp>
        <p:nvSpPr>
          <p:cNvPr id="5" name="Snip Diagonal Corner Rectangle 4"/>
          <p:cNvSpPr/>
          <p:nvPr/>
        </p:nvSpPr>
        <p:spPr>
          <a:xfrm>
            <a:off x="4716016" y="1988840"/>
            <a:ext cx="3384376" cy="1103276"/>
          </a:xfrm>
          <a:prstGeom prst="snip2Diag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bg1"/>
                </a:solidFill>
              </a:rPr>
              <a:t>Εκπαίδευση 30 δασκάλων από 4 δημοτικά σχολεία στο Γ’ ΔΔ του Δήμου Αθηναίων</a:t>
            </a:r>
            <a:endParaRPr lang="en-US" b="1" dirty="0">
              <a:solidFill>
                <a:schemeClr val="bg1"/>
              </a:solidFill>
            </a:endParaRPr>
          </a:p>
        </p:txBody>
      </p:sp>
      <p:sp>
        <p:nvSpPr>
          <p:cNvPr id="6" name="Snip Diagonal Corner Rectangle 5"/>
          <p:cNvSpPr/>
          <p:nvPr/>
        </p:nvSpPr>
        <p:spPr>
          <a:xfrm>
            <a:off x="1174370" y="4077072"/>
            <a:ext cx="2893574" cy="1152128"/>
          </a:xfrm>
          <a:prstGeom prst="snip2Diag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Παροχή η/υ σε παιδιά που βρίσκονται στην περιοχή Κάτω Μαγούλας</a:t>
            </a:r>
            <a:endParaRPr lang="en-US" b="1" dirty="0"/>
          </a:p>
        </p:txBody>
      </p:sp>
      <p:sp>
        <p:nvSpPr>
          <p:cNvPr id="7" name="Snip Diagonal Corner Rectangle 6"/>
          <p:cNvSpPr/>
          <p:nvPr/>
        </p:nvSpPr>
        <p:spPr>
          <a:xfrm>
            <a:off x="4702762" y="4167890"/>
            <a:ext cx="3384376" cy="1103276"/>
          </a:xfrm>
          <a:prstGeom prst="snip2Diag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bg1"/>
                </a:solidFill>
              </a:rPr>
              <a:t>Παροχή η/υ σε παιδιά (6-14) που διαμένουν στην περιοχή της Κάτω Μαγούλας</a:t>
            </a:r>
            <a:endParaRPr lang="en-US" b="1" dirty="0">
              <a:solidFill>
                <a:schemeClr val="bg1"/>
              </a:solidFill>
            </a:endParaRPr>
          </a:p>
        </p:txBody>
      </p:sp>
    </p:spTree>
    <p:extLst>
      <p:ext uri="{BB962C8B-B14F-4D97-AF65-F5344CB8AC3E}">
        <p14:creationId xmlns:p14="http://schemas.microsoft.com/office/powerpoint/2010/main" val="35678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Βασικά λάθη	</a:t>
            </a:r>
            <a:endParaRPr lang="en-US" dirty="0"/>
          </a:p>
        </p:txBody>
      </p:sp>
      <p:sp>
        <p:nvSpPr>
          <p:cNvPr id="3" name="Content Placeholder 2"/>
          <p:cNvSpPr>
            <a:spLocks noGrp="1"/>
          </p:cNvSpPr>
          <p:nvPr>
            <p:ph idx="1"/>
          </p:nvPr>
        </p:nvSpPr>
        <p:spPr/>
        <p:txBody>
          <a:bodyPr>
            <a:normAutofit fontScale="92500" lnSpcReduction="10000"/>
          </a:bodyPr>
          <a:lstStyle/>
          <a:p>
            <a:r>
              <a:rPr lang="el-GR" sz="3000" b="1" dirty="0" smtClean="0">
                <a:solidFill>
                  <a:srgbClr val="FFC000"/>
                </a:solidFill>
              </a:rPr>
              <a:t>Ποιο είναι </a:t>
            </a:r>
            <a:r>
              <a:rPr lang="el-GR" sz="3000" dirty="0" smtClean="0"/>
              <a:t>το ζητούμενο; Ποια η ανάγκη; </a:t>
            </a:r>
          </a:p>
          <a:p>
            <a:endParaRPr lang="el-GR" sz="3000" dirty="0"/>
          </a:p>
          <a:p>
            <a:r>
              <a:rPr lang="el-GR" sz="3000" dirty="0" smtClean="0"/>
              <a:t>Πως εμείς </a:t>
            </a:r>
            <a:r>
              <a:rPr lang="el-GR" sz="3000" b="1" dirty="0" smtClean="0">
                <a:solidFill>
                  <a:srgbClr val="FFC000"/>
                </a:solidFill>
              </a:rPr>
              <a:t>αξιόπιστα</a:t>
            </a:r>
            <a:r>
              <a:rPr lang="el-GR" sz="3000" dirty="0" smtClean="0"/>
              <a:t> επιλύουμε την ανάγκη</a:t>
            </a:r>
          </a:p>
          <a:p>
            <a:endParaRPr lang="el-GR" sz="3000" dirty="0"/>
          </a:p>
          <a:p>
            <a:r>
              <a:rPr lang="el-GR" sz="3000" b="1" dirty="0" smtClean="0">
                <a:solidFill>
                  <a:srgbClr val="FFC000"/>
                </a:solidFill>
              </a:rPr>
              <a:t>Μετρήσιμα</a:t>
            </a:r>
            <a:r>
              <a:rPr lang="el-GR" sz="3000" dirty="0" smtClean="0"/>
              <a:t> αναμενόμενα αποτελέσματα</a:t>
            </a:r>
          </a:p>
          <a:p>
            <a:endParaRPr lang="el-GR" sz="3000" dirty="0"/>
          </a:p>
          <a:p>
            <a:r>
              <a:rPr lang="el-GR" sz="3000" b="1" dirty="0" smtClean="0">
                <a:solidFill>
                  <a:srgbClr val="FFC000"/>
                </a:solidFill>
              </a:rPr>
              <a:t>Ποιοι είμαστε</a:t>
            </a:r>
            <a:r>
              <a:rPr lang="el-GR" sz="3000" dirty="0" smtClean="0"/>
              <a:t>…</a:t>
            </a:r>
          </a:p>
          <a:p>
            <a:endParaRPr lang="el-GR" sz="3000" dirty="0"/>
          </a:p>
          <a:p>
            <a:r>
              <a:rPr lang="el-GR" sz="3000" dirty="0" smtClean="0"/>
              <a:t>Βιωσιμότητα….</a:t>
            </a:r>
            <a:endParaRPr lang="en-US" sz="3000" dirty="0"/>
          </a:p>
        </p:txBody>
      </p:sp>
    </p:spTree>
    <p:extLst>
      <p:ext uri="{BB962C8B-B14F-4D97-AF65-F5344CB8AC3E}">
        <p14:creationId xmlns:p14="http://schemas.microsoft.com/office/powerpoint/2010/main" val="2162052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Ποιοι είμαστε;</a:t>
            </a:r>
            <a:endParaRPr lang="en-US" dirty="0"/>
          </a:p>
        </p:txBody>
      </p:sp>
      <p:sp>
        <p:nvSpPr>
          <p:cNvPr id="3" name="Content Placeholder 2"/>
          <p:cNvSpPr>
            <a:spLocks noGrp="1"/>
          </p:cNvSpPr>
          <p:nvPr>
            <p:ph idx="1"/>
          </p:nvPr>
        </p:nvSpPr>
        <p:spPr/>
        <p:txBody>
          <a:bodyPr>
            <a:normAutofit/>
          </a:bodyPr>
          <a:lstStyle/>
          <a:p>
            <a:pPr marL="0" indent="0">
              <a:buNone/>
            </a:pPr>
            <a:r>
              <a:rPr lang="el-GR" sz="2800" dirty="0"/>
              <a:t>Στα 2.5 πρώτα χρόνια λειτουργίας του HIGGS, 85 ΜΚΟ από όλη την Ελλάδα συμμετείχαν στα προγράμματά του, οι οποίες έχουν αντίκτυπο σε περισσότερους από 100.000 επωφελούμενους από ευάλωτες κοινωνικές ομάδες (ενδεικτικά): παιδιά, άστεγοι, πρόσφυγες, άτομα με παραβατική συμπεριφορά, χρήστες απαγορευμένων ουσιών, ΑμεΑ, ασθενείς, ηλικιωμένοι, ζώα, περιβάλλον.</a:t>
            </a:r>
            <a:endParaRPr lang="en-US" sz="2800" dirty="0"/>
          </a:p>
        </p:txBody>
      </p:sp>
    </p:spTree>
    <p:extLst>
      <p:ext uri="{BB962C8B-B14F-4D97-AF65-F5344CB8AC3E}">
        <p14:creationId xmlns:p14="http://schemas.microsoft.com/office/powerpoint/2010/main" val="30945810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Ποιοι είμαστε;</a:t>
            </a:r>
            <a:endParaRPr lang="en-US" dirty="0"/>
          </a:p>
        </p:txBody>
      </p:sp>
      <p:sp>
        <p:nvSpPr>
          <p:cNvPr id="3" name="Content Placeholder 2"/>
          <p:cNvSpPr>
            <a:spLocks noGrp="1"/>
          </p:cNvSpPr>
          <p:nvPr>
            <p:ph idx="1"/>
          </p:nvPr>
        </p:nvSpPr>
        <p:spPr/>
        <p:txBody>
          <a:bodyPr>
            <a:normAutofit/>
          </a:bodyPr>
          <a:lstStyle/>
          <a:p>
            <a:pPr marL="0" indent="0">
              <a:buNone/>
            </a:pPr>
            <a:r>
              <a:rPr lang="el-GR" sz="2800" dirty="0" smtClean="0"/>
              <a:t>Όχι κείμενο καταστατικού</a:t>
            </a:r>
          </a:p>
          <a:p>
            <a:pPr marL="0" indent="0">
              <a:buNone/>
            </a:pPr>
            <a:endParaRPr lang="el-GR" sz="2800" dirty="0"/>
          </a:p>
          <a:p>
            <a:pPr marL="0" indent="0">
              <a:buNone/>
            </a:pPr>
            <a:r>
              <a:rPr lang="el-GR" sz="2800" dirty="0" smtClean="0"/>
              <a:t>Όχι κείμενο </a:t>
            </a:r>
            <a:r>
              <a:rPr lang="en-US" sz="2800" dirty="0" smtClean="0"/>
              <a:t>site</a:t>
            </a:r>
          </a:p>
          <a:p>
            <a:pPr marL="0" indent="0">
              <a:buNone/>
            </a:pPr>
            <a:endParaRPr lang="en-US" sz="2800" dirty="0"/>
          </a:p>
          <a:p>
            <a:pPr marL="0" indent="0">
              <a:buNone/>
            </a:pPr>
            <a:r>
              <a:rPr lang="el-GR" sz="2800" dirty="0" smtClean="0"/>
              <a:t>Ξαναγράφουμε σημεία του κειμένου, δίνουμε έμφαση σε αυτά που σχετίζονται πιο άμεσα με την πρόταση</a:t>
            </a:r>
            <a:endParaRPr lang="en-US" sz="2800" dirty="0"/>
          </a:p>
        </p:txBody>
      </p:sp>
    </p:spTree>
    <p:extLst>
      <p:ext uri="{BB962C8B-B14F-4D97-AF65-F5344CB8AC3E}">
        <p14:creationId xmlns:p14="http://schemas.microsoft.com/office/powerpoint/2010/main" val="3027613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Γιατί η λύση μας είναι αξιόπιστη;</a:t>
            </a:r>
            <a:endParaRPr lang="en-US" dirty="0"/>
          </a:p>
        </p:txBody>
      </p:sp>
      <p:sp>
        <p:nvSpPr>
          <p:cNvPr id="3" name="Content Placeholder 2"/>
          <p:cNvSpPr>
            <a:spLocks noGrp="1"/>
          </p:cNvSpPr>
          <p:nvPr>
            <p:ph idx="1"/>
          </p:nvPr>
        </p:nvSpPr>
        <p:spPr/>
        <p:txBody>
          <a:bodyPr>
            <a:normAutofit/>
          </a:bodyPr>
          <a:lstStyle/>
          <a:p>
            <a:r>
              <a:rPr lang="el-GR" sz="2800" dirty="0"/>
              <a:t>Απουσία ερευνών / εκθέσεων  που να επιβεβαιώνουν την αποτελεσματικότητα μιας </a:t>
            </a:r>
            <a:r>
              <a:rPr lang="el-GR" sz="2800" dirty="0" smtClean="0"/>
              <a:t>δράσης</a:t>
            </a:r>
          </a:p>
          <a:p>
            <a:endParaRPr lang="el-GR" sz="2800" dirty="0"/>
          </a:p>
          <a:p>
            <a:r>
              <a:rPr lang="el-GR" sz="2800" dirty="0" smtClean="0"/>
              <a:t>Απουσία πιλοτικού / προηγούμενης εμπειρίας;</a:t>
            </a:r>
          </a:p>
          <a:p>
            <a:pPr marL="0" indent="0">
              <a:buNone/>
            </a:pPr>
            <a:endParaRPr lang="el-GR" sz="2800" dirty="0" smtClean="0"/>
          </a:p>
          <a:p>
            <a:r>
              <a:rPr lang="el-GR" sz="2800" dirty="0" smtClean="0"/>
              <a:t>Γιατί εμείς;</a:t>
            </a:r>
            <a:endParaRPr lang="el-GR" sz="2800" dirty="0"/>
          </a:p>
          <a:p>
            <a:endParaRPr lang="en-US" sz="2800" dirty="0"/>
          </a:p>
        </p:txBody>
      </p:sp>
    </p:spTree>
    <p:extLst>
      <p:ext uri="{BB962C8B-B14F-4D97-AF65-F5344CB8AC3E}">
        <p14:creationId xmlns:p14="http://schemas.microsoft.com/office/powerpoint/2010/main" val="1627178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Μετρήσιμα αποτελέσματα</a:t>
            </a:r>
            <a:endParaRPr lang="en-US" dirty="0"/>
          </a:p>
        </p:txBody>
      </p:sp>
      <p:sp>
        <p:nvSpPr>
          <p:cNvPr id="3" name="Content Placeholder 2"/>
          <p:cNvSpPr>
            <a:spLocks noGrp="1"/>
          </p:cNvSpPr>
          <p:nvPr>
            <p:ph idx="1"/>
          </p:nvPr>
        </p:nvSpPr>
        <p:spPr/>
        <p:txBody>
          <a:bodyPr>
            <a:normAutofit/>
          </a:bodyPr>
          <a:lstStyle/>
          <a:p>
            <a:r>
              <a:rPr lang="el-GR" sz="2800" dirty="0" smtClean="0"/>
              <a:t>Βάλτε νούμερα!!!</a:t>
            </a:r>
          </a:p>
          <a:p>
            <a:endParaRPr lang="el-GR" sz="2800" dirty="0"/>
          </a:p>
          <a:p>
            <a:r>
              <a:rPr lang="el-GR" sz="2800" dirty="0" smtClean="0"/>
              <a:t>Τόσα άτομα, τόσες δομές, τόση έκταση</a:t>
            </a:r>
          </a:p>
          <a:p>
            <a:endParaRPr lang="el-GR" sz="2800" dirty="0"/>
          </a:p>
          <a:p>
            <a:r>
              <a:rPr lang="el-GR" sz="2800" dirty="0" smtClean="0"/>
              <a:t>Μετρήσιμοι στόχοι = δέσμευση = </a:t>
            </a:r>
            <a:r>
              <a:rPr lang="el-GR" sz="2800" dirty="0" smtClean="0">
                <a:solidFill>
                  <a:srgbClr val="FFC000"/>
                </a:solidFill>
              </a:rPr>
              <a:t>αξιοπιστία</a:t>
            </a:r>
          </a:p>
          <a:p>
            <a:endParaRPr lang="el-GR" sz="2800" dirty="0">
              <a:solidFill>
                <a:srgbClr val="FFC000"/>
              </a:solidFill>
            </a:endParaRPr>
          </a:p>
          <a:p>
            <a:r>
              <a:rPr lang="el-GR" sz="2800" dirty="0" smtClean="0">
                <a:solidFill>
                  <a:schemeClr val="tx1"/>
                </a:solidFill>
              </a:rPr>
              <a:t>Ιδιαίτερα θετικό αν ξεπεράσετε τον στόχο</a:t>
            </a:r>
          </a:p>
          <a:p>
            <a:endParaRPr lang="el-GR" sz="2800" dirty="0"/>
          </a:p>
          <a:p>
            <a:endParaRPr lang="el-GR" sz="2800" dirty="0" smtClean="0"/>
          </a:p>
        </p:txBody>
      </p:sp>
    </p:spTree>
    <p:extLst>
      <p:ext uri="{BB962C8B-B14F-4D97-AF65-F5344CB8AC3E}">
        <p14:creationId xmlns:p14="http://schemas.microsoft.com/office/powerpoint/2010/main" val="2520243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Ζήτημα ρίσκου</a:t>
            </a:r>
            <a:endParaRPr lang="en-US" dirty="0"/>
          </a:p>
        </p:txBody>
      </p:sp>
      <p:sp>
        <p:nvSpPr>
          <p:cNvPr id="5" name="Content Placeholder 2"/>
          <p:cNvSpPr>
            <a:spLocks noGrp="1"/>
          </p:cNvSpPr>
          <p:nvPr>
            <p:ph sz="quarter" idx="4294967295"/>
          </p:nvPr>
        </p:nvSpPr>
        <p:spPr>
          <a:xfrm>
            <a:off x="301752" y="1527048"/>
            <a:ext cx="8503920" cy="4572000"/>
          </a:xfrm>
          <a:prstGeom prst="rect">
            <a:avLst/>
          </a:prstGeom>
        </p:spPr>
        <p:txBody>
          <a:bodyPr>
            <a:noAutofit/>
          </a:bodyPr>
          <a:lstStyle/>
          <a:p>
            <a:pPr>
              <a:spcBef>
                <a:spcPts val="600"/>
              </a:spcBef>
              <a:spcAft>
                <a:spcPts val="600"/>
              </a:spcAft>
              <a:buNone/>
            </a:pPr>
            <a:endParaRPr lang="el-GR" sz="100" dirty="0" smtClean="0"/>
          </a:p>
          <a:p>
            <a:pPr>
              <a:lnSpc>
                <a:spcPct val="90000"/>
              </a:lnSpc>
              <a:spcAft>
                <a:spcPts val="600"/>
              </a:spcAft>
            </a:pPr>
            <a:r>
              <a:rPr lang="el-GR" sz="2800" dirty="0" smtClean="0"/>
              <a:t>Κάθε έργο εμπεριέχει κάποιο επίπεδο ρίσκου</a:t>
            </a:r>
          </a:p>
          <a:p>
            <a:pPr>
              <a:lnSpc>
                <a:spcPct val="90000"/>
              </a:lnSpc>
              <a:spcAft>
                <a:spcPts val="600"/>
              </a:spcAft>
            </a:pPr>
            <a:endParaRPr lang="el-GR" sz="2800" dirty="0"/>
          </a:p>
          <a:p>
            <a:pPr>
              <a:lnSpc>
                <a:spcPct val="90000"/>
              </a:lnSpc>
              <a:spcAft>
                <a:spcPts val="600"/>
              </a:spcAft>
            </a:pPr>
            <a:r>
              <a:rPr lang="el-GR" sz="2800" dirty="0" smtClean="0"/>
              <a:t>Δεν κρύβουμε τα πιθανά «δύσκολα» σημεία του έργου</a:t>
            </a:r>
          </a:p>
          <a:p>
            <a:pPr>
              <a:lnSpc>
                <a:spcPct val="90000"/>
              </a:lnSpc>
              <a:spcAft>
                <a:spcPts val="600"/>
              </a:spcAft>
            </a:pPr>
            <a:endParaRPr lang="el-GR" sz="2800" dirty="0"/>
          </a:p>
          <a:p>
            <a:pPr>
              <a:lnSpc>
                <a:spcPct val="90000"/>
              </a:lnSpc>
              <a:spcAft>
                <a:spcPts val="600"/>
              </a:spcAft>
            </a:pPr>
            <a:r>
              <a:rPr lang="el-GR" sz="2800" dirty="0" smtClean="0"/>
              <a:t>Σημασία έχει η επίβλεψη και η ετοιμότητα</a:t>
            </a:r>
          </a:p>
          <a:p>
            <a:pPr>
              <a:lnSpc>
                <a:spcPct val="90000"/>
              </a:lnSpc>
              <a:spcAft>
                <a:spcPts val="600"/>
              </a:spcAft>
            </a:pPr>
            <a:endParaRPr lang="el-GR" sz="2800" dirty="0"/>
          </a:p>
          <a:p>
            <a:pPr>
              <a:lnSpc>
                <a:spcPct val="90000"/>
              </a:lnSpc>
              <a:spcAft>
                <a:spcPts val="600"/>
              </a:spcAft>
            </a:pPr>
            <a:r>
              <a:rPr lang="el-GR" sz="2800" dirty="0" smtClean="0"/>
              <a:t>Προσοχή! Αν έχουμε αρκετά ρίσκα…..</a:t>
            </a:r>
          </a:p>
          <a:p>
            <a:pPr>
              <a:buFont typeface="Arial" pitchFamily="34" charset="0"/>
              <a:buChar char="•"/>
            </a:pPr>
            <a:endParaRPr lang="el-GR" sz="2800" dirty="0" smtClean="0"/>
          </a:p>
        </p:txBody>
      </p:sp>
    </p:spTree>
    <p:extLst>
      <p:ext uri="{BB962C8B-B14F-4D97-AF65-F5344CB8AC3E}">
        <p14:creationId xmlns:p14="http://schemas.microsoft.com/office/powerpoint/2010/main" val="26699664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7544" y="269776"/>
            <a:ext cx="8229600" cy="1143000"/>
          </a:xfrm>
        </p:spPr>
        <p:txBody>
          <a:bodyPr>
            <a:normAutofit/>
          </a:bodyPr>
          <a:lstStyle/>
          <a:p>
            <a:r>
              <a:rPr lang="el-GR" altLang="el-GR" dirty="0">
                <a:solidFill>
                  <a:schemeClr val="tx1"/>
                </a:solidFill>
              </a:rPr>
              <a:t>Διαχείριση</a:t>
            </a:r>
            <a:r>
              <a:rPr lang="el-GR" altLang="el-GR" dirty="0" smtClean="0">
                <a:solidFill>
                  <a:schemeClr val="tx1"/>
                </a:solidFill>
              </a:rPr>
              <a:t> </a:t>
            </a:r>
            <a:r>
              <a:rPr lang="el-GR" altLang="el-GR" dirty="0">
                <a:solidFill>
                  <a:schemeClr val="tx1"/>
                </a:solidFill>
              </a:rPr>
              <a:t>Ρίσκου</a:t>
            </a:r>
            <a:endParaRPr lang="en-US" altLang="el-GR" dirty="0">
              <a:solidFill>
                <a:schemeClr val="tx1"/>
              </a:solidFill>
            </a:endParaRPr>
          </a:p>
        </p:txBody>
      </p:sp>
      <p:graphicFrame>
        <p:nvGraphicFramePr>
          <p:cNvPr id="4" name="Πίνακας 3"/>
          <p:cNvGraphicFramePr>
            <a:graphicFrameLocks noGrp="1"/>
          </p:cNvGraphicFramePr>
          <p:nvPr>
            <p:extLst>
              <p:ext uri="{D42A27DB-BD31-4B8C-83A1-F6EECF244321}">
                <p14:modId xmlns:p14="http://schemas.microsoft.com/office/powerpoint/2010/main" val="3609181378"/>
              </p:ext>
            </p:extLst>
          </p:nvPr>
        </p:nvGraphicFramePr>
        <p:xfrm>
          <a:off x="1043608" y="2132856"/>
          <a:ext cx="6768752" cy="3744366"/>
        </p:xfrm>
        <a:graphic>
          <a:graphicData uri="http://schemas.openxmlformats.org/drawingml/2006/table">
            <a:tbl>
              <a:tblPr firstRow="1" firstCol="1" bandRow="1"/>
              <a:tblGrid>
                <a:gridCol w="3270027"/>
                <a:gridCol w="3498725"/>
              </a:tblGrid>
              <a:tr h="237798">
                <a:tc>
                  <a:txBody>
                    <a:bodyPr/>
                    <a:lstStyle/>
                    <a:p>
                      <a:pPr algn="ctr">
                        <a:lnSpc>
                          <a:spcPct val="115000"/>
                        </a:lnSpc>
                        <a:spcAft>
                          <a:spcPts val="0"/>
                        </a:spcAft>
                      </a:pPr>
                      <a:r>
                        <a:rPr lang="el-GR" sz="3000" b="1" dirty="0" smtClean="0">
                          <a:effectLst/>
                          <a:latin typeface="Times New Roman"/>
                          <a:ea typeface="Times New Roman"/>
                          <a:cs typeface="Times New Roman"/>
                        </a:rPr>
                        <a:t>ΥΠΟΘΕΣΗ</a:t>
                      </a:r>
                      <a:endParaRPr lang="el-GR" sz="3000" dirty="0">
                        <a:effectLst/>
                        <a:latin typeface="EYInterstate Light"/>
                        <a:ea typeface="Times New Roman"/>
                        <a:cs typeface="Times New Roman"/>
                      </a:endParaRPr>
                    </a:p>
                  </a:txBody>
                  <a:tcPr marL="68580" marR="68580" marT="0" marB="0">
                    <a:lnL>
                      <a:noFill/>
                    </a:lnL>
                    <a:lnR>
                      <a:noFill/>
                    </a:lnR>
                    <a:lnT>
                      <a:noFill/>
                    </a:lnT>
                    <a:lnB w="12700" cap="flat" cmpd="sng" algn="ctr">
                      <a:solidFill>
                        <a:srgbClr val="808080"/>
                      </a:solidFill>
                      <a:prstDash val="solid"/>
                      <a:round/>
                      <a:headEnd type="none" w="med" len="med"/>
                      <a:tailEnd type="none" w="med" len="med"/>
                    </a:lnB>
                    <a:solidFill>
                      <a:srgbClr val="FBD805"/>
                    </a:solidFill>
                  </a:tcPr>
                </a:tc>
                <a:tc>
                  <a:txBody>
                    <a:bodyPr/>
                    <a:lstStyle/>
                    <a:p>
                      <a:pPr algn="ctr">
                        <a:lnSpc>
                          <a:spcPct val="115000"/>
                        </a:lnSpc>
                        <a:spcAft>
                          <a:spcPts val="0"/>
                        </a:spcAft>
                      </a:pPr>
                      <a:r>
                        <a:rPr lang="el-GR" sz="3000" b="1" dirty="0" smtClean="0">
                          <a:effectLst/>
                          <a:latin typeface="Times New Roman"/>
                          <a:ea typeface="Times New Roman"/>
                          <a:cs typeface="Times New Roman"/>
                        </a:rPr>
                        <a:t>ΣΧΟΛΙΑ</a:t>
                      </a:r>
                      <a:endParaRPr lang="el-GR" sz="3000" dirty="0">
                        <a:effectLst/>
                        <a:latin typeface="EYInterstate Light"/>
                        <a:ea typeface="Times New Roman"/>
                        <a:cs typeface="Times New Roman"/>
                      </a:endParaRPr>
                    </a:p>
                  </a:txBody>
                  <a:tcPr marL="68580" marR="68580" marT="0" marB="0">
                    <a:lnL>
                      <a:noFill/>
                    </a:lnL>
                    <a:lnR>
                      <a:noFill/>
                    </a:lnR>
                    <a:lnT>
                      <a:noFill/>
                    </a:lnT>
                    <a:lnB w="12700" cap="flat" cmpd="sng" algn="ctr">
                      <a:solidFill>
                        <a:srgbClr val="808080"/>
                      </a:solidFill>
                      <a:prstDash val="solid"/>
                      <a:round/>
                      <a:headEnd type="none" w="med" len="med"/>
                      <a:tailEnd type="none" w="med" len="med"/>
                    </a:lnB>
                    <a:solidFill>
                      <a:srgbClr val="FFD200"/>
                    </a:solidFill>
                  </a:tcPr>
                </a:tc>
              </a:tr>
              <a:tr h="914330">
                <a:tc>
                  <a:txBody>
                    <a:bodyPr/>
                    <a:lstStyle/>
                    <a:p>
                      <a:pPr algn="just">
                        <a:lnSpc>
                          <a:spcPct val="115000"/>
                        </a:lnSpc>
                        <a:spcAft>
                          <a:spcPts val="0"/>
                        </a:spcAft>
                      </a:pPr>
                      <a:r>
                        <a:rPr lang="en-GB" sz="1400" dirty="0">
                          <a:effectLst/>
                          <a:latin typeface="Times New Roman"/>
                          <a:ea typeface="Times New Roman"/>
                          <a:cs typeface="Times New Roman"/>
                        </a:rPr>
                        <a:t> </a:t>
                      </a:r>
                      <a:endParaRPr lang="el-GR" sz="1400" b="1" dirty="0">
                        <a:effectLst/>
                        <a:latin typeface="EYInterstate Light"/>
                        <a:ea typeface="Times New Roman"/>
                        <a:cs typeface="Times New Roman"/>
                      </a:endParaRPr>
                    </a:p>
                    <a:p>
                      <a:pPr algn="just">
                        <a:lnSpc>
                          <a:spcPct val="115000"/>
                        </a:lnSpc>
                        <a:spcAft>
                          <a:spcPts val="0"/>
                        </a:spcAft>
                      </a:pPr>
                      <a:r>
                        <a:rPr lang="en-GB" sz="1400" b="1" dirty="0">
                          <a:effectLst/>
                          <a:latin typeface="Times New Roman"/>
                          <a:ea typeface="Times New Roman"/>
                          <a:cs typeface="Times New Roman"/>
                        </a:rPr>
                        <a:t> </a:t>
                      </a:r>
                      <a:endParaRPr lang="el-GR" sz="1400" b="1" dirty="0">
                        <a:effectLst/>
                        <a:latin typeface="EYInterstate Ligh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400">
                          <a:effectLst/>
                          <a:latin typeface="Times New Roman"/>
                          <a:ea typeface="Times New Roman"/>
                          <a:cs typeface="Times New Roman"/>
                        </a:rPr>
                        <a:t> </a:t>
                      </a:r>
                      <a:endParaRPr lang="el-GR" sz="1400">
                        <a:effectLst/>
                        <a:latin typeface="EYInterstate Ligh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2128">
                <a:tc>
                  <a:txBody>
                    <a:bodyPr/>
                    <a:lstStyle/>
                    <a:p>
                      <a:pPr algn="just">
                        <a:lnSpc>
                          <a:spcPct val="115000"/>
                        </a:lnSpc>
                        <a:spcAft>
                          <a:spcPts val="0"/>
                        </a:spcAft>
                      </a:pPr>
                      <a:endParaRPr lang="el-GR" sz="1400" dirty="0">
                        <a:effectLst/>
                        <a:latin typeface="EYInterstate Ligh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400">
                          <a:effectLst/>
                          <a:latin typeface="Times New Roman"/>
                          <a:ea typeface="Times New Roman"/>
                          <a:cs typeface="Times New Roman"/>
                        </a:rPr>
                        <a:t> </a:t>
                      </a:r>
                      <a:endParaRPr lang="el-GR" sz="1400">
                        <a:effectLst/>
                        <a:latin typeface="EYInterstate Ligh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2128">
                <a:tc>
                  <a:txBody>
                    <a:bodyPr/>
                    <a:lstStyle/>
                    <a:p>
                      <a:pPr algn="just">
                        <a:lnSpc>
                          <a:spcPct val="115000"/>
                        </a:lnSpc>
                        <a:spcAft>
                          <a:spcPts val="0"/>
                        </a:spcAft>
                      </a:pPr>
                      <a:r>
                        <a:rPr lang="en-GB" sz="1400" dirty="0">
                          <a:effectLst/>
                          <a:latin typeface="Times New Roman"/>
                          <a:ea typeface="Times New Roman"/>
                          <a:cs typeface="Times New Roman"/>
                        </a:rPr>
                        <a:t> </a:t>
                      </a:r>
                      <a:endParaRPr lang="el-GR" sz="1400" dirty="0">
                        <a:effectLst/>
                        <a:latin typeface="EYInterstate Light"/>
                        <a:ea typeface="Times New Roman"/>
                        <a:cs typeface="Times New Roman"/>
                      </a:endParaRPr>
                    </a:p>
                    <a:p>
                      <a:pPr algn="just">
                        <a:lnSpc>
                          <a:spcPct val="115000"/>
                        </a:lnSpc>
                        <a:spcAft>
                          <a:spcPts val="0"/>
                        </a:spcAft>
                      </a:pPr>
                      <a:endParaRPr lang="el-GR" sz="1400" dirty="0">
                        <a:effectLst/>
                        <a:latin typeface="EYInterstate Ligh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just">
                        <a:lnSpc>
                          <a:spcPct val="115000"/>
                        </a:lnSpc>
                        <a:spcAft>
                          <a:spcPts val="0"/>
                        </a:spcAft>
                      </a:pPr>
                      <a:r>
                        <a:rPr lang="fr-FR" sz="1400" dirty="0">
                          <a:effectLst/>
                          <a:latin typeface="Times New Roman"/>
                          <a:ea typeface="Times New Roman"/>
                          <a:cs typeface="Times New Roman"/>
                        </a:rPr>
                        <a:t> </a:t>
                      </a:r>
                      <a:endParaRPr lang="el-GR" sz="1400" dirty="0">
                        <a:effectLst/>
                        <a:latin typeface="EYInterstate Ligh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274787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269542" cy="5481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5238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12357"/>
            <a:ext cx="3832108" cy="616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nvSpPr>
        <p:spPr>
          <a:xfrm>
            <a:off x="250825" y="1628800"/>
            <a:ext cx="8569325" cy="4608513"/>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nSpc>
                <a:spcPct val="90000"/>
              </a:lnSpc>
            </a:pPr>
            <a:r>
              <a:rPr lang="el-GR" altLang="el-GR" sz="3000" dirty="0" smtClean="0">
                <a:latin typeface="+mj-lt"/>
              </a:rPr>
              <a:t>Ιδιαίτερης σημασίας </a:t>
            </a:r>
            <a:r>
              <a:rPr lang="el-GR" altLang="el-GR" sz="3000" dirty="0" smtClean="0">
                <a:solidFill>
                  <a:srgbClr val="FFFF00"/>
                </a:solidFill>
                <a:latin typeface="+mj-lt"/>
              </a:rPr>
              <a:t>αν και συνήθως συμπληρώνεται στο τέλος</a:t>
            </a:r>
          </a:p>
          <a:p>
            <a:pPr>
              <a:lnSpc>
                <a:spcPct val="90000"/>
              </a:lnSpc>
            </a:pPr>
            <a:endParaRPr lang="el-GR" altLang="el-GR" sz="3000" dirty="0" smtClean="0">
              <a:solidFill>
                <a:srgbClr val="FFFF00"/>
              </a:solidFill>
              <a:latin typeface="+mj-lt"/>
            </a:endParaRPr>
          </a:p>
          <a:p>
            <a:pPr>
              <a:lnSpc>
                <a:spcPct val="90000"/>
              </a:lnSpc>
            </a:pPr>
            <a:endParaRPr lang="el-GR" altLang="el-GR" sz="3000" dirty="0">
              <a:solidFill>
                <a:srgbClr val="FFFF00"/>
              </a:solidFill>
              <a:latin typeface="+mj-lt"/>
            </a:endParaRPr>
          </a:p>
          <a:p>
            <a:pPr>
              <a:lnSpc>
                <a:spcPct val="90000"/>
              </a:lnSpc>
            </a:pPr>
            <a:r>
              <a:rPr lang="el-GR" altLang="el-GR" sz="3000" dirty="0" smtClean="0">
                <a:solidFill>
                  <a:srgbClr val="FFFF00"/>
                </a:solidFill>
                <a:latin typeface="+mj-lt"/>
              </a:rPr>
              <a:t>Όμως: εξαιρετική ευκαιρία για ένα </a:t>
            </a:r>
            <a:r>
              <a:rPr lang="en-US" altLang="el-GR" sz="3000" dirty="0" smtClean="0">
                <a:solidFill>
                  <a:srgbClr val="FFFF00"/>
                </a:solidFill>
                <a:latin typeface="+mj-lt"/>
              </a:rPr>
              <a:t>snapshot </a:t>
            </a:r>
            <a:r>
              <a:rPr lang="el-GR" altLang="el-GR" sz="3000" dirty="0" smtClean="0">
                <a:solidFill>
                  <a:srgbClr val="FFFF00"/>
                </a:solidFill>
                <a:latin typeface="+mj-lt"/>
              </a:rPr>
              <a:t>της πρότασης!</a:t>
            </a:r>
          </a:p>
        </p:txBody>
      </p:sp>
    </p:spTree>
    <p:extLst>
      <p:ext uri="{BB962C8B-B14F-4D97-AF65-F5344CB8AC3E}">
        <p14:creationId xmlns:p14="http://schemas.microsoft.com/office/powerpoint/2010/main" val="721771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852936"/>
            <a:ext cx="4896544" cy="758952"/>
          </a:xfrm>
        </p:spPr>
        <p:txBody>
          <a:bodyPr>
            <a:noAutofit/>
          </a:bodyPr>
          <a:lstStyle/>
          <a:p>
            <a:pPr marL="640080" indent="-457200" algn="l"/>
            <a:r>
              <a:rPr lang="en-US" sz="5400" dirty="0" smtClean="0"/>
              <a:t>Back to basics</a:t>
            </a:r>
            <a:endParaRPr lang="el-GR" sz="5400" dirty="0"/>
          </a:p>
        </p:txBody>
      </p:sp>
    </p:spTree>
    <p:extLst>
      <p:ext uri="{BB962C8B-B14F-4D97-AF65-F5344CB8AC3E}">
        <p14:creationId xmlns:p14="http://schemas.microsoft.com/office/powerpoint/2010/main" val="25223457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12357"/>
            <a:ext cx="3832108" cy="616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nvSpPr>
        <p:spPr>
          <a:xfrm>
            <a:off x="250825" y="1628800"/>
            <a:ext cx="8569325" cy="4608513"/>
          </a:xfrm>
          <a:prstGeom prst="rect">
            <a:avLst/>
          </a:prstGeom>
        </p:spPr>
        <p:txBody>
          <a:bodyPr vert="horz">
            <a:normAutofit fontScale="925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nSpc>
                <a:spcPct val="90000"/>
              </a:lnSpc>
              <a:buNone/>
            </a:pPr>
            <a:r>
              <a:rPr lang="el-GR" altLang="el-GR" sz="3000" dirty="0" smtClean="0">
                <a:latin typeface="+mj-lt"/>
              </a:rPr>
              <a:t>Τι μπορώ να αναδείξω;</a:t>
            </a:r>
            <a:endParaRPr lang="el-GR" altLang="el-GR" sz="3000" dirty="0" smtClean="0">
              <a:solidFill>
                <a:srgbClr val="FFFF00"/>
              </a:solidFill>
              <a:latin typeface="+mj-lt"/>
            </a:endParaRPr>
          </a:p>
          <a:p>
            <a:pPr>
              <a:lnSpc>
                <a:spcPct val="90000"/>
              </a:lnSpc>
            </a:pPr>
            <a:endParaRPr lang="el-GR" altLang="el-GR" sz="3000" dirty="0">
              <a:solidFill>
                <a:srgbClr val="FFFF00"/>
              </a:solidFill>
              <a:latin typeface="+mj-lt"/>
            </a:endParaRPr>
          </a:p>
          <a:p>
            <a:pPr marL="514350" indent="-514350">
              <a:lnSpc>
                <a:spcPct val="90000"/>
              </a:lnSpc>
              <a:buAutoNum type="arabicParenBoth"/>
            </a:pPr>
            <a:r>
              <a:rPr lang="el-GR" altLang="el-GR" sz="3000" dirty="0" smtClean="0">
                <a:latin typeface="+mj-lt"/>
              </a:rPr>
              <a:t>Ότι έχω καλά δουλεμένη μεθοδολογία</a:t>
            </a:r>
          </a:p>
          <a:p>
            <a:pPr marL="0" indent="0">
              <a:lnSpc>
                <a:spcPct val="90000"/>
              </a:lnSpc>
              <a:buNone/>
            </a:pPr>
            <a:r>
              <a:rPr lang="el-GR" altLang="el-GR" sz="3000" dirty="0" smtClean="0">
                <a:latin typeface="+mj-lt"/>
              </a:rPr>
              <a:t>Πώς;</a:t>
            </a:r>
          </a:p>
          <a:p>
            <a:pPr marL="0" indent="0">
              <a:lnSpc>
                <a:spcPct val="90000"/>
              </a:lnSpc>
              <a:buNone/>
            </a:pPr>
            <a:r>
              <a:rPr lang="el-GR" altLang="el-GR" sz="3000" dirty="0">
                <a:latin typeface="+mj-lt"/>
              </a:rPr>
              <a:t> </a:t>
            </a:r>
            <a:r>
              <a:rPr lang="el-GR" altLang="el-GR" sz="3000" dirty="0" smtClean="0">
                <a:latin typeface="+mj-lt"/>
              </a:rPr>
              <a:t>        Έμφαση σε αλληλουχία δράσεων - σκαλοπάτια</a:t>
            </a:r>
            <a:endParaRPr lang="el-GR" altLang="el-GR" sz="3000" dirty="0">
              <a:latin typeface="+mj-lt"/>
            </a:endParaRPr>
          </a:p>
          <a:p>
            <a:pPr marL="514350" indent="-514350">
              <a:lnSpc>
                <a:spcPct val="90000"/>
              </a:lnSpc>
              <a:buAutoNum type="arabicParenBoth"/>
            </a:pPr>
            <a:endParaRPr lang="el-GR" altLang="el-GR" sz="3000" dirty="0" smtClean="0">
              <a:latin typeface="+mj-lt"/>
            </a:endParaRPr>
          </a:p>
          <a:p>
            <a:pPr marL="514350" indent="-514350">
              <a:lnSpc>
                <a:spcPct val="90000"/>
              </a:lnSpc>
              <a:buFont typeface="Wingdings" panose="05000000000000000000" pitchFamily="2" charset="2"/>
              <a:buAutoNum type="arabicParenBoth" startAt="2"/>
            </a:pPr>
            <a:r>
              <a:rPr lang="el-GR" altLang="el-GR" sz="3000" dirty="0" smtClean="0">
                <a:latin typeface="+mj-lt"/>
              </a:rPr>
              <a:t>Ότι έχω γνώση βασικών αρχών διαχείρισης έργου</a:t>
            </a:r>
          </a:p>
          <a:p>
            <a:pPr marL="0" indent="0">
              <a:lnSpc>
                <a:spcPct val="90000"/>
              </a:lnSpc>
              <a:buNone/>
            </a:pPr>
            <a:r>
              <a:rPr lang="el-GR" altLang="el-GR" sz="3000" dirty="0" smtClean="0">
                <a:latin typeface="+mj-lt"/>
              </a:rPr>
              <a:t>Πώς;</a:t>
            </a:r>
          </a:p>
          <a:p>
            <a:pPr marL="0" indent="0">
              <a:lnSpc>
                <a:spcPct val="90000"/>
              </a:lnSpc>
              <a:buNone/>
            </a:pPr>
            <a:r>
              <a:rPr lang="el-GR" altLang="el-GR" sz="3000" dirty="0">
                <a:latin typeface="+mj-lt"/>
              </a:rPr>
              <a:t> </a:t>
            </a:r>
            <a:r>
              <a:rPr lang="el-GR" altLang="el-GR" sz="3000" dirty="0" smtClean="0">
                <a:latin typeface="+mj-lt"/>
              </a:rPr>
              <a:t>        Δράση «Διαχείριση»</a:t>
            </a:r>
          </a:p>
          <a:p>
            <a:pPr marL="0" indent="0">
              <a:lnSpc>
                <a:spcPct val="90000"/>
              </a:lnSpc>
              <a:buNone/>
            </a:pPr>
            <a:r>
              <a:rPr lang="el-GR" altLang="el-GR" sz="3000" dirty="0">
                <a:latin typeface="+mj-lt"/>
              </a:rPr>
              <a:t> </a:t>
            </a:r>
            <a:r>
              <a:rPr lang="el-GR" altLang="el-GR" sz="3000" dirty="0" smtClean="0">
                <a:latin typeface="+mj-lt"/>
              </a:rPr>
              <a:t>        Ορόσημα</a:t>
            </a:r>
          </a:p>
          <a:p>
            <a:pPr marL="0" indent="0">
              <a:lnSpc>
                <a:spcPct val="90000"/>
              </a:lnSpc>
              <a:buNone/>
            </a:pPr>
            <a:r>
              <a:rPr lang="el-GR" altLang="el-GR" sz="3000" dirty="0">
                <a:latin typeface="+mj-lt"/>
              </a:rPr>
              <a:t> </a:t>
            </a:r>
            <a:r>
              <a:rPr lang="el-GR" altLang="el-GR" sz="3000" dirty="0" smtClean="0">
                <a:latin typeface="+mj-lt"/>
              </a:rPr>
              <a:t>        Παραδοτέα</a:t>
            </a:r>
          </a:p>
          <a:p>
            <a:pPr marL="0" indent="0">
              <a:lnSpc>
                <a:spcPct val="90000"/>
              </a:lnSpc>
              <a:buNone/>
            </a:pPr>
            <a:endParaRPr lang="el-GR" altLang="el-GR" sz="3000" dirty="0">
              <a:latin typeface="+mj-lt"/>
            </a:endParaRPr>
          </a:p>
        </p:txBody>
      </p:sp>
    </p:spTree>
    <p:extLst>
      <p:ext uri="{BB962C8B-B14F-4D97-AF65-F5344CB8AC3E}">
        <p14:creationId xmlns:p14="http://schemas.microsoft.com/office/powerpoint/2010/main" val="3729612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12357"/>
            <a:ext cx="3832108" cy="616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nvSpPr>
        <p:spPr>
          <a:xfrm>
            <a:off x="250825" y="1196752"/>
            <a:ext cx="8569325" cy="4608513"/>
          </a:xfrm>
          <a:prstGeom prst="rect">
            <a:avLst/>
          </a:prstGeom>
        </p:spPr>
        <p:txBody>
          <a:bodyPr vert="horz">
            <a:normAutofit fontScale="850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nSpc>
                <a:spcPct val="90000"/>
              </a:lnSpc>
              <a:buNone/>
            </a:pPr>
            <a:r>
              <a:rPr lang="el-GR" altLang="el-GR" sz="3000" dirty="0" smtClean="0">
                <a:latin typeface="+mj-lt"/>
              </a:rPr>
              <a:t>Τι μπορώ να αναδείξω;</a:t>
            </a:r>
            <a:endParaRPr lang="el-GR" altLang="el-GR" sz="3000" dirty="0" smtClean="0">
              <a:solidFill>
                <a:srgbClr val="FFFF00"/>
              </a:solidFill>
              <a:latin typeface="+mj-lt"/>
            </a:endParaRPr>
          </a:p>
          <a:p>
            <a:pPr marL="0" indent="0">
              <a:lnSpc>
                <a:spcPct val="90000"/>
              </a:lnSpc>
              <a:buNone/>
            </a:pPr>
            <a:endParaRPr lang="el-GR" altLang="el-GR" sz="3000" dirty="0">
              <a:latin typeface="+mj-lt"/>
            </a:endParaRPr>
          </a:p>
          <a:p>
            <a:pPr marL="514350" indent="-514350">
              <a:lnSpc>
                <a:spcPct val="90000"/>
              </a:lnSpc>
              <a:buFont typeface="Wingdings" panose="05000000000000000000" pitchFamily="2" charset="2"/>
              <a:buAutoNum type="arabicParenBoth" startAt="3"/>
            </a:pPr>
            <a:r>
              <a:rPr lang="el-GR" altLang="el-GR" sz="3000" dirty="0" smtClean="0">
                <a:latin typeface="+mj-lt"/>
              </a:rPr>
              <a:t>Ότι έχω οργανωμένο πλάνο επικοινωνίας</a:t>
            </a:r>
          </a:p>
          <a:p>
            <a:pPr marL="0" indent="0">
              <a:lnSpc>
                <a:spcPct val="90000"/>
              </a:lnSpc>
              <a:buNone/>
            </a:pPr>
            <a:r>
              <a:rPr lang="el-GR" altLang="el-GR" sz="3000" dirty="0" smtClean="0">
                <a:latin typeface="+mj-lt"/>
              </a:rPr>
              <a:t>Πως;</a:t>
            </a:r>
          </a:p>
          <a:p>
            <a:pPr marL="0" indent="0">
              <a:lnSpc>
                <a:spcPct val="90000"/>
              </a:lnSpc>
              <a:buNone/>
            </a:pPr>
            <a:r>
              <a:rPr lang="el-GR" altLang="el-GR" sz="3000" dirty="0" smtClean="0">
                <a:latin typeface="+mj-lt"/>
              </a:rPr>
              <a:t>         Δράση «Επικοινωνία»</a:t>
            </a:r>
          </a:p>
          <a:p>
            <a:pPr marL="0" indent="0">
              <a:lnSpc>
                <a:spcPct val="90000"/>
              </a:lnSpc>
              <a:buNone/>
            </a:pPr>
            <a:r>
              <a:rPr lang="el-GR" altLang="el-GR" sz="3000" dirty="0" smtClean="0">
                <a:latin typeface="+mj-lt"/>
              </a:rPr>
              <a:t>         Ιδιαίτερα σημεία/</a:t>
            </a:r>
            <a:r>
              <a:rPr lang="el-GR" altLang="el-GR" sz="3000" dirty="0" err="1" smtClean="0">
                <a:latin typeface="+mj-lt"/>
              </a:rPr>
              <a:t>υποδράσεις</a:t>
            </a:r>
            <a:r>
              <a:rPr lang="el-GR" altLang="el-GR" sz="3000" dirty="0" smtClean="0">
                <a:latin typeface="+mj-lt"/>
              </a:rPr>
              <a:t> επικοινωνίας   </a:t>
            </a:r>
          </a:p>
          <a:p>
            <a:pPr marL="0" indent="0">
              <a:lnSpc>
                <a:spcPct val="90000"/>
              </a:lnSpc>
              <a:buNone/>
            </a:pPr>
            <a:endParaRPr lang="el-GR" altLang="el-GR" sz="3000" dirty="0" smtClean="0">
              <a:latin typeface="+mj-lt"/>
            </a:endParaRPr>
          </a:p>
          <a:p>
            <a:pPr marL="514350" indent="-514350">
              <a:lnSpc>
                <a:spcPct val="90000"/>
              </a:lnSpc>
              <a:buFont typeface="Wingdings" panose="05000000000000000000" pitchFamily="2" charset="2"/>
              <a:buAutoNum type="arabicParenBoth" startAt="4"/>
            </a:pPr>
            <a:r>
              <a:rPr lang="el-GR" altLang="el-GR" sz="3000" dirty="0" smtClean="0">
                <a:latin typeface="+mj-lt"/>
              </a:rPr>
              <a:t>Ότι γνωρίζω τι θα κάνω – πως πιθανότερα θα εξελιχθεί το έργο</a:t>
            </a:r>
          </a:p>
          <a:p>
            <a:pPr marL="0" indent="0">
              <a:lnSpc>
                <a:spcPct val="90000"/>
              </a:lnSpc>
              <a:buNone/>
            </a:pPr>
            <a:r>
              <a:rPr lang="el-GR" altLang="el-GR" sz="3000" dirty="0" smtClean="0">
                <a:latin typeface="+mj-lt"/>
              </a:rPr>
              <a:t>Πως;</a:t>
            </a:r>
          </a:p>
          <a:p>
            <a:pPr marL="0" indent="0">
              <a:lnSpc>
                <a:spcPct val="90000"/>
              </a:lnSpc>
              <a:buNone/>
            </a:pPr>
            <a:r>
              <a:rPr lang="el-GR" altLang="el-GR" sz="3000" dirty="0" smtClean="0">
                <a:latin typeface="+mj-lt"/>
              </a:rPr>
              <a:t>         Μεγάλη λεπτομέρεια</a:t>
            </a:r>
          </a:p>
          <a:p>
            <a:pPr>
              <a:lnSpc>
                <a:spcPct val="90000"/>
              </a:lnSpc>
            </a:pPr>
            <a:r>
              <a:rPr lang="el-GR" altLang="el-GR" sz="3000" dirty="0" smtClean="0">
                <a:latin typeface="+mj-lt"/>
              </a:rPr>
              <a:t>  Σωστή πρόβλεψη του απαιτούμενου χρόνου υλοποίησης μιας δράσης</a:t>
            </a:r>
            <a:endParaRPr lang="el-GR" altLang="el-GR" sz="3200" dirty="0">
              <a:solidFill>
                <a:srgbClr val="FF0000"/>
              </a:solidFill>
              <a:latin typeface="Garamond" pitchFamily="18" charset="0"/>
            </a:endParaRPr>
          </a:p>
        </p:txBody>
      </p:sp>
    </p:spTree>
    <p:extLst>
      <p:ext uri="{BB962C8B-B14F-4D97-AF65-F5344CB8AC3E}">
        <p14:creationId xmlns:p14="http://schemas.microsoft.com/office/powerpoint/2010/main" val="4807264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688194"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62521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0710"/>
            <a:ext cx="9026332"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63740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9" y="723900"/>
            <a:ext cx="9157379" cy="3785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36932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a:extLst>
              <a:ext uri="{28A0092B-C50C-407E-A947-70E740481C1C}">
                <a14:useLocalDpi xmlns:a14="http://schemas.microsoft.com/office/drawing/2010/main" val="0"/>
              </a:ext>
            </a:extLst>
          </a:blip>
          <a:srcRect/>
          <a:stretch>
            <a:fillRect/>
          </a:stretch>
        </p:blipFill>
        <p:spPr bwMode="auto">
          <a:xfrm>
            <a:off x="0" y="476672"/>
            <a:ext cx="9144000" cy="6192688"/>
          </a:xfrm>
          <a:prstGeom prst="rect">
            <a:avLst/>
          </a:prstGeom>
          <a:noFill/>
          <a:ln>
            <a:noFill/>
          </a:ln>
        </p:spPr>
      </p:pic>
    </p:spTree>
    <p:extLst>
      <p:ext uri="{BB962C8B-B14F-4D97-AF65-F5344CB8AC3E}">
        <p14:creationId xmlns:p14="http://schemas.microsoft.com/office/powerpoint/2010/main" val="4327710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525344"/>
          </a:xfrm>
          <a:prstGeom prst="rect">
            <a:avLst/>
          </a:prstGeom>
          <a:noFill/>
          <a:ln>
            <a:noFill/>
          </a:ln>
        </p:spPr>
      </p:pic>
    </p:spTree>
    <p:extLst>
      <p:ext uri="{BB962C8B-B14F-4D97-AF65-F5344CB8AC3E}">
        <p14:creationId xmlns:p14="http://schemas.microsoft.com/office/powerpoint/2010/main" val="16005149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p:nvPr/>
        </p:nvPicPr>
        <p:blipFill>
          <a:blip r:embed="rId2"/>
          <a:stretch>
            <a:fillRect/>
          </a:stretch>
        </p:blipFill>
        <p:spPr>
          <a:xfrm>
            <a:off x="24950" y="476672"/>
            <a:ext cx="9119050" cy="4896544"/>
          </a:xfrm>
          <a:prstGeom prst="rect">
            <a:avLst/>
          </a:prstGeom>
        </p:spPr>
      </p:pic>
    </p:spTree>
    <p:extLst>
      <p:ext uri="{BB962C8B-B14F-4D97-AF65-F5344CB8AC3E}">
        <p14:creationId xmlns:p14="http://schemas.microsoft.com/office/powerpoint/2010/main" val="39937208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08720"/>
            <a:ext cx="9144000" cy="43204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8843963"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5287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6" y="44624"/>
            <a:ext cx="9144000" cy="674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922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75932"/>
            <a:ext cx="8712968" cy="5281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1906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Ενδιαφέροντα σημεία</a:t>
            </a:r>
            <a:endParaRPr lang="el-GR" dirty="0"/>
          </a:p>
        </p:txBody>
      </p:sp>
      <p:sp>
        <p:nvSpPr>
          <p:cNvPr id="3" name="Θέση περιεχομένου 2"/>
          <p:cNvSpPr>
            <a:spLocks noGrp="1"/>
          </p:cNvSpPr>
          <p:nvPr>
            <p:ph idx="1"/>
          </p:nvPr>
        </p:nvSpPr>
        <p:spPr/>
        <p:txBody>
          <a:bodyPr>
            <a:normAutofit/>
          </a:bodyPr>
          <a:lstStyle/>
          <a:p>
            <a:r>
              <a:rPr lang="el-GR" sz="2800" dirty="0" smtClean="0"/>
              <a:t>Συνέπεια στην αρίθμηση δράσεων με άλλα σημεία πρότασης</a:t>
            </a:r>
          </a:p>
          <a:p>
            <a:endParaRPr lang="el-GR" sz="2800" dirty="0"/>
          </a:p>
          <a:p>
            <a:r>
              <a:rPr lang="el-GR" sz="2800" dirty="0" smtClean="0"/>
              <a:t>Χρήση Πακέτων Εργασίας</a:t>
            </a:r>
          </a:p>
          <a:p>
            <a:endParaRPr lang="el-GR" sz="2800" dirty="0"/>
          </a:p>
          <a:p>
            <a:r>
              <a:rPr lang="el-GR" sz="2800" dirty="0" smtClean="0"/>
              <a:t>Χρώματα ώστε να «ξεκουράζεται» το μάτι</a:t>
            </a:r>
          </a:p>
          <a:p>
            <a:endParaRPr lang="el-GR" sz="2800" dirty="0"/>
          </a:p>
          <a:p>
            <a:r>
              <a:rPr lang="el-GR" sz="2800" dirty="0" smtClean="0"/>
              <a:t>Ένα καλό χρονοδιάγραμμα υποστηρίζει τη διαδικασία του  προϋπολογισμού</a:t>
            </a:r>
            <a:endParaRPr lang="el-GR" sz="2800" dirty="0"/>
          </a:p>
        </p:txBody>
      </p:sp>
    </p:spTree>
    <p:extLst>
      <p:ext uri="{BB962C8B-B14F-4D97-AF65-F5344CB8AC3E}">
        <p14:creationId xmlns:p14="http://schemas.microsoft.com/office/powerpoint/2010/main" val="19488128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περιεχομένου"/>
          <p:cNvSpPr txBox="1">
            <a:spLocks/>
          </p:cNvSpPr>
          <p:nvPr/>
        </p:nvSpPr>
        <p:spPr>
          <a:xfrm>
            <a:off x="619944" y="1574091"/>
            <a:ext cx="8229600" cy="4525963"/>
          </a:xfrm>
          <a:prstGeom prst="rect">
            <a:avLst/>
          </a:prstGeom>
        </p:spPr>
        <p:txBody>
          <a:bodyPr vert="horz" lIns="91436" tIns="45718" rIns="91436" bIns="45718" rtlCol="0">
            <a:normAutofit/>
          </a:bodyPr>
          <a:lstStyle>
            <a:lvl1pPr marL="274308" indent="-274308" algn="l" defTabSz="91436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16" indent="-182872" algn="l" defTabSz="91436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360" indent="-228590" algn="l" defTabSz="91436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668" indent="-228590" algn="l" defTabSz="91436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2976" indent="-228590" algn="l" defTabSz="91436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566" indent="-182872" algn="l" defTabSz="91436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156" indent="-182872" algn="l" defTabSz="91436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746" indent="-182872" algn="l" defTabSz="91436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336" indent="-182872" algn="l" defTabSz="91436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el-GR" smtClean="0"/>
              <a:t>Πραγματοποιούνται κατά την περίοδο έναρξης και ολοκλήρωσης της σύμβασης με το δωρητή</a:t>
            </a:r>
          </a:p>
          <a:p>
            <a:r>
              <a:rPr lang="el-GR" smtClean="0"/>
              <a:t>Επιλέξιμες είναι οι δαπάνες που περιλαμβάνονται στον προϋπολογισμό του έργου και απαιτούνται για να υλοποιηθούν οι δράσεις του έργου</a:t>
            </a:r>
          </a:p>
          <a:p>
            <a:r>
              <a:rPr lang="el-GR" smtClean="0"/>
              <a:t>Πρέπει να είναι σύμφωνες με τους κανονισμούς που έχουν δοθεί από τον δωρητή</a:t>
            </a:r>
          </a:p>
          <a:p>
            <a:r>
              <a:rPr lang="el-GR" smtClean="0"/>
              <a:t>Είναι αναγνωρίσιμες και επαληθεύσιμες σύμφωνα με ισχύοντα λογιστικά πρότυπα, φορολογική και ασφαλιστική νομοθεσία</a:t>
            </a:r>
            <a:endParaRPr lang="el-GR" dirty="0"/>
          </a:p>
        </p:txBody>
      </p:sp>
      <p:sp>
        <p:nvSpPr>
          <p:cNvPr id="5" name="Τίτλος 1"/>
          <p:cNvSpPr>
            <a:spLocks noGrp="1"/>
          </p:cNvSpPr>
          <p:nvPr>
            <p:ph type="title"/>
          </p:nvPr>
        </p:nvSpPr>
        <p:spPr>
          <a:xfrm>
            <a:off x="457200" y="418654"/>
            <a:ext cx="8229600" cy="922114"/>
          </a:xfrm>
        </p:spPr>
        <p:txBody>
          <a:bodyPr>
            <a:normAutofit fontScale="90000"/>
          </a:bodyPr>
          <a:lstStyle/>
          <a:p>
            <a:r>
              <a:rPr lang="el-GR" sz="3200" dirty="0" smtClean="0"/>
              <a:t>Προϋπολογισμός</a:t>
            </a:r>
            <a:r>
              <a:rPr lang="en-US" sz="3200" dirty="0" smtClean="0"/>
              <a:t> – </a:t>
            </a:r>
            <a:r>
              <a:rPr lang="el-GR" sz="3200" dirty="0" smtClean="0"/>
              <a:t>γενικός κανόνας επιλεξιμότητας </a:t>
            </a:r>
            <a:endParaRPr lang="el-GR" sz="3200" dirty="0"/>
          </a:p>
        </p:txBody>
      </p:sp>
    </p:spTree>
    <p:extLst>
      <p:ext uri="{BB962C8B-B14F-4D97-AF65-F5344CB8AC3E}">
        <p14:creationId xmlns:p14="http://schemas.microsoft.com/office/powerpoint/2010/main" val="2953086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a:xfrm>
            <a:off x="457200" y="-27384"/>
            <a:ext cx="8229600" cy="922114"/>
          </a:xfrm>
        </p:spPr>
        <p:txBody>
          <a:bodyPr>
            <a:normAutofit/>
          </a:bodyPr>
          <a:lstStyle/>
          <a:p>
            <a:r>
              <a:rPr lang="el-GR" sz="3200" dirty="0" smtClean="0"/>
              <a:t>Προϋπολογισμός</a:t>
            </a:r>
            <a:r>
              <a:rPr lang="en-US" sz="3200" dirty="0" smtClean="0"/>
              <a:t> – </a:t>
            </a:r>
            <a:r>
              <a:rPr lang="el-GR" sz="3200" dirty="0" smtClean="0"/>
              <a:t>κατηγορίες </a:t>
            </a:r>
            <a:endParaRPr lang="el-GR" sz="3200" dirty="0"/>
          </a:p>
        </p:txBody>
      </p:sp>
      <p:sp>
        <p:nvSpPr>
          <p:cNvPr id="9" name="2 - Θέση περιεχομένου"/>
          <p:cNvSpPr>
            <a:spLocks noGrp="1"/>
          </p:cNvSpPr>
          <p:nvPr>
            <p:ph idx="1"/>
          </p:nvPr>
        </p:nvSpPr>
        <p:spPr>
          <a:xfrm>
            <a:off x="395536" y="1052736"/>
            <a:ext cx="8640960" cy="5328592"/>
          </a:xfrm>
        </p:spPr>
        <p:txBody>
          <a:bodyPr>
            <a:normAutofit/>
          </a:bodyPr>
          <a:lstStyle/>
          <a:p>
            <a:pPr marL="0" indent="0">
              <a:buNone/>
            </a:pPr>
            <a:r>
              <a:rPr lang="el-GR" dirty="0" smtClean="0"/>
              <a:t>Σύμφωνα με τη φόρμα του δωρητή, συνήθως περιλαμβάνονται: </a:t>
            </a:r>
          </a:p>
          <a:p>
            <a:pPr lvl="1"/>
            <a:r>
              <a:rPr lang="el-GR" dirty="0" smtClean="0"/>
              <a:t>προσωπικό: τα μέλη της ομάδας έργου, τεχνικό και εξειδικευμένο προσωπικό (υπεύθυνος έργου, οικονομικός υπεύθυνος </a:t>
            </a:r>
            <a:r>
              <a:rPr lang="el-GR" dirty="0" err="1" smtClean="0"/>
              <a:t>κ.α</a:t>
            </a:r>
            <a:r>
              <a:rPr lang="el-GR" dirty="0" smtClean="0"/>
              <a:t>) </a:t>
            </a:r>
          </a:p>
          <a:p>
            <a:pPr lvl="1"/>
            <a:r>
              <a:rPr lang="el-GR" dirty="0" smtClean="0"/>
              <a:t>ταξίδια/εισιτήρια (για όλους τους συμμετέχοντες)</a:t>
            </a:r>
          </a:p>
          <a:p>
            <a:pPr lvl="1"/>
            <a:r>
              <a:rPr lang="el-GR" dirty="0" smtClean="0"/>
              <a:t>εξοπλισμός/ προμήθειες: εξοπλισμός που απαιτείται για την υλοποίηση του έργου, να είναι απαραίτητος για τις δράσεις </a:t>
            </a:r>
            <a:r>
              <a:rPr lang="el-GR" dirty="0"/>
              <a:t>τ</a:t>
            </a:r>
            <a:r>
              <a:rPr lang="el-GR" dirty="0" smtClean="0"/>
              <a:t>ου έργου, τι θα συμβεί με την ολοκλήρωση του έργου)</a:t>
            </a:r>
          </a:p>
          <a:p>
            <a:pPr lvl="1"/>
            <a:r>
              <a:rPr lang="el-GR" dirty="0" smtClean="0"/>
              <a:t>άμεσες δαπάνες: κατηγοριοποιούνται ανάλογα με την δράση (π.χ. εκτύπωση φυλλαδίου, διοργάνωση σεμιναρίου κ.α.), περιλαμβάνουν όλες τις εξωτερικές δαπάνες (κόστος εκδόσεων, συγγραφής, διοργάνωσης, αξιολόγησης, μετάφρασης, ενοικίασης εξοπλισμού, δημοσιότητας κ.α.) </a:t>
            </a:r>
          </a:p>
          <a:p>
            <a:pPr lvl="1"/>
            <a:r>
              <a:rPr lang="el-GR" dirty="0" smtClean="0"/>
              <a:t>διοικητικά (προμήθειες γραφείου, φωτοτυπίες, έξοδα αποστολής, τηλέφωνα, φαξ, θέρμανση, καθαρισμός,, κ.α.)</a:t>
            </a:r>
          </a:p>
          <a:p>
            <a:pPr lvl="1"/>
            <a:r>
              <a:rPr lang="el-GR" dirty="0" smtClean="0"/>
              <a:t>έμμεσες δαπάνες </a:t>
            </a:r>
            <a:endParaRPr lang="el-GR" dirty="0"/>
          </a:p>
        </p:txBody>
      </p:sp>
    </p:spTree>
    <p:extLst>
      <p:ext uri="{BB962C8B-B14F-4D97-AF65-F5344CB8AC3E}">
        <p14:creationId xmlns:p14="http://schemas.microsoft.com/office/powerpoint/2010/main" val="16613792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p:cNvSpPr>
            <a:spLocks noGrp="1"/>
          </p:cNvSpPr>
          <p:nvPr>
            <p:ph sz="quarter" idx="1"/>
          </p:nvPr>
        </p:nvSpPr>
        <p:spPr>
          <a:xfrm>
            <a:off x="1043608" y="1412776"/>
            <a:ext cx="7128792" cy="5214320"/>
          </a:xfrm>
        </p:spPr>
        <p:txBody>
          <a:bodyPr>
            <a:normAutofit/>
          </a:bodyPr>
          <a:lstStyle/>
          <a:p>
            <a:pPr marL="0" indent="0">
              <a:buNone/>
            </a:pPr>
            <a:endParaRPr lang="el-GR" dirty="0" smtClean="0">
              <a:solidFill>
                <a:schemeClr val="tx1"/>
              </a:solidFill>
            </a:endParaRPr>
          </a:p>
          <a:p>
            <a:pPr lvl="1"/>
            <a:r>
              <a:rPr lang="el-GR" dirty="0" smtClean="0"/>
              <a:t>Μπορεί να είναι ο κρίσιμος παράγοντας</a:t>
            </a:r>
          </a:p>
          <a:p>
            <a:pPr lvl="1"/>
            <a:r>
              <a:rPr lang="el-GR" dirty="0" smtClean="0"/>
              <a:t>Προσοχή σε </a:t>
            </a:r>
            <a:r>
              <a:rPr lang="en-US" dirty="0" smtClean="0"/>
              <a:t>overheads</a:t>
            </a:r>
            <a:r>
              <a:rPr lang="el-GR" dirty="0" smtClean="0"/>
              <a:t> </a:t>
            </a:r>
          </a:p>
          <a:p>
            <a:pPr lvl="1"/>
            <a:r>
              <a:rPr lang="el-GR" dirty="0" smtClean="0"/>
              <a:t>Όσο μεγαλύτερη λεπτομέρεια τόσο καλύτερη βαθμολόγηση αλλά τόσο λιγότερα περιθώρια αλλαγών κατά τη διάρκεια του έργου</a:t>
            </a:r>
          </a:p>
          <a:p>
            <a:pPr lvl="1"/>
            <a:r>
              <a:rPr lang="el-GR" dirty="0" smtClean="0"/>
              <a:t>Βασικό στοιχείο: το έχουμε ξανακάνει;</a:t>
            </a:r>
          </a:p>
          <a:p>
            <a:pPr lvl="1"/>
            <a:endParaRPr lang="el-GR" dirty="0" smtClean="0"/>
          </a:p>
          <a:p>
            <a:pPr lvl="2"/>
            <a:r>
              <a:rPr lang="el-GR" sz="2600" dirty="0" smtClean="0">
                <a:solidFill>
                  <a:schemeClr val="tx1"/>
                </a:solidFill>
              </a:rPr>
              <a:t>Προσοχή, προσοχή – ανταγωνιστική αλλά και να «βγαίνει» το έργο…</a:t>
            </a:r>
          </a:p>
        </p:txBody>
      </p:sp>
      <p:sp>
        <p:nvSpPr>
          <p:cNvPr id="6" name="Τίτλος 1"/>
          <p:cNvSpPr>
            <a:spLocks noGrp="1"/>
          </p:cNvSpPr>
          <p:nvPr>
            <p:ph type="title"/>
          </p:nvPr>
        </p:nvSpPr>
        <p:spPr>
          <a:xfrm>
            <a:off x="457200" y="274638"/>
            <a:ext cx="8229600" cy="922114"/>
          </a:xfrm>
        </p:spPr>
        <p:txBody>
          <a:bodyPr>
            <a:normAutofit/>
          </a:bodyPr>
          <a:lstStyle/>
          <a:p>
            <a:r>
              <a:rPr lang="el-GR" sz="3200" dirty="0" smtClean="0"/>
              <a:t>Προϋπολογισμός </a:t>
            </a:r>
            <a:endParaRPr lang="el-GR" sz="3200" dirty="0"/>
          </a:p>
        </p:txBody>
      </p:sp>
    </p:spTree>
    <p:extLst>
      <p:ext uri="{BB962C8B-B14F-4D97-AF65-F5344CB8AC3E}">
        <p14:creationId xmlns:p14="http://schemas.microsoft.com/office/powerpoint/2010/main" val="325654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683568" y="1536554"/>
            <a:ext cx="7993583" cy="4484733"/>
          </a:xfrm>
          <a:prstGeom prst="rect">
            <a:avLst/>
          </a:prstGeom>
        </p:spPr>
        <p:txBody>
          <a:bodyPr vert="horz" lIns="91436" tIns="45718" rIns="91436" bIns="45718" rtlCol="0">
            <a:normAutofit/>
          </a:bodyPr>
          <a:lstStyle>
            <a:lvl1pPr marL="274308" indent="-274308" algn="l" defTabSz="91436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16" indent="-182872" algn="l" defTabSz="91436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360" indent="-228590" algn="l" defTabSz="91436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668" indent="-228590" algn="l" defTabSz="91436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2976" indent="-228590" algn="l" defTabSz="91436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566" indent="-182872" algn="l" defTabSz="91436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156" indent="-182872" algn="l" defTabSz="91436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746" indent="-182872" algn="l" defTabSz="91436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336" indent="-182872" algn="l" defTabSz="91436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lnSpc>
                <a:spcPct val="90000"/>
              </a:lnSpc>
            </a:pPr>
            <a:r>
              <a:rPr lang="el-GR" altLang="el-GR" sz="2000" dirty="0" smtClean="0">
                <a:latin typeface="+mj-lt"/>
              </a:rPr>
              <a:t>Μεγάλη προσοχή τι επιτρέπει ο χρηματοδότης!</a:t>
            </a:r>
          </a:p>
          <a:p>
            <a:pPr>
              <a:lnSpc>
                <a:spcPct val="90000"/>
              </a:lnSpc>
            </a:pPr>
            <a:endParaRPr lang="el-GR" altLang="el-GR" sz="2000" dirty="0" smtClean="0">
              <a:latin typeface="+mj-lt"/>
            </a:endParaRPr>
          </a:p>
          <a:p>
            <a:pPr>
              <a:lnSpc>
                <a:spcPct val="90000"/>
              </a:lnSpc>
            </a:pPr>
            <a:r>
              <a:rPr lang="el-GR" altLang="el-GR" sz="2000" dirty="0" smtClean="0">
                <a:latin typeface="+mj-lt"/>
              </a:rPr>
              <a:t>Καλή έρευνα για πραγματικά κόστη (ο δωρητής συνήθως έχει πρότερη εμπειρία, πολύ συχνά κάποιες ενέργειες έχουν μικρότερο του αναμενόμενου κόστους)</a:t>
            </a:r>
          </a:p>
          <a:p>
            <a:pPr>
              <a:lnSpc>
                <a:spcPct val="90000"/>
              </a:lnSpc>
            </a:pPr>
            <a:endParaRPr lang="el-GR" altLang="el-GR" sz="2000" dirty="0" smtClean="0">
              <a:latin typeface="+mj-lt"/>
            </a:endParaRPr>
          </a:p>
          <a:p>
            <a:pPr>
              <a:lnSpc>
                <a:spcPct val="90000"/>
              </a:lnSpc>
            </a:pPr>
            <a:r>
              <a:rPr lang="el-GR" altLang="el-GR" sz="2000" dirty="0" smtClean="0">
                <a:latin typeface="+mj-lt"/>
              </a:rPr>
              <a:t>Αλλαγές τιμών – μεγάλη περίοδος έργου</a:t>
            </a:r>
          </a:p>
          <a:p>
            <a:pPr>
              <a:lnSpc>
                <a:spcPct val="90000"/>
              </a:lnSpc>
            </a:pPr>
            <a:endParaRPr lang="el-GR" altLang="el-GR" sz="2000" dirty="0">
              <a:latin typeface="+mj-lt"/>
            </a:endParaRPr>
          </a:p>
          <a:p>
            <a:pPr>
              <a:lnSpc>
                <a:spcPct val="90000"/>
              </a:lnSpc>
            </a:pPr>
            <a:r>
              <a:rPr lang="el-GR" altLang="el-GR" sz="2000" dirty="0">
                <a:latin typeface="+mj-lt"/>
              </a:rPr>
              <a:t>Ζήτημα </a:t>
            </a:r>
            <a:r>
              <a:rPr lang="el-GR" altLang="el-GR" sz="2000" dirty="0" smtClean="0">
                <a:latin typeface="+mj-lt"/>
              </a:rPr>
              <a:t>Συγχρηματοδότησης</a:t>
            </a:r>
            <a:endParaRPr lang="en-US" altLang="el-GR" sz="2000" dirty="0" smtClean="0">
              <a:latin typeface="+mj-lt"/>
            </a:endParaRPr>
          </a:p>
          <a:p>
            <a:pPr lvl="1">
              <a:lnSpc>
                <a:spcPct val="90000"/>
              </a:lnSpc>
            </a:pPr>
            <a:r>
              <a:rPr lang="el-GR" altLang="el-GR" dirty="0" smtClean="0">
                <a:latin typeface="+mj-lt"/>
              </a:rPr>
              <a:t>Έχει </a:t>
            </a:r>
            <a:r>
              <a:rPr lang="el-GR" altLang="el-GR" dirty="0">
                <a:latin typeface="+mj-lt"/>
              </a:rPr>
              <a:t>σημασία πως συμβάλεις στο έργο</a:t>
            </a:r>
          </a:p>
          <a:p>
            <a:pPr lvl="1">
              <a:lnSpc>
                <a:spcPct val="90000"/>
              </a:lnSpc>
            </a:pPr>
            <a:r>
              <a:rPr lang="el-GR" altLang="el-GR" dirty="0" smtClean="0">
                <a:latin typeface="+mj-lt"/>
              </a:rPr>
              <a:t>Ιδία </a:t>
            </a:r>
            <a:r>
              <a:rPr lang="el-GR" altLang="el-GR" dirty="0">
                <a:latin typeface="+mj-lt"/>
              </a:rPr>
              <a:t>Κεφάλαια</a:t>
            </a:r>
          </a:p>
          <a:p>
            <a:pPr lvl="1">
              <a:lnSpc>
                <a:spcPct val="90000"/>
              </a:lnSpc>
            </a:pPr>
            <a:r>
              <a:rPr lang="el-GR" altLang="el-GR" dirty="0">
                <a:latin typeface="+mj-lt"/>
              </a:rPr>
              <a:t>Εταιρείες</a:t>
            </a:r>
          </a:p>
          <a:p>
            <a:pPr lvl="1">
              <a:lnSpc>
                <a:spcPct val="90000"/>
              </a:lnSpc>
            </a:pPr>
            <a:r>
              <a:rPr lang="el-GR" altLang="el-GR" dirty="0">
                <a:latin typeface="+mj-lt"/>
              </a:rPr>
              <a:t>Άλλος φορέας</a:t>
            </a:r>
          </a:p>
          <a:p>
            <a:pPr lvl="1">
              <a:lnSpc>
                <a:spcPct val="90000"/>
              </a:lnSpc>
            </a:pPr>
            <a:endParaRPr lang="el-GR" altLang="el-GR" sz="2800" dirty="0">
              <a:latin typeface="Garamond" pitchFamily="18" charset="0"/>
            </a:endParaRPr>
          </a:p>
          <a:p>
            <a:pPr>
              <a:lnSpc>
                <a:spcPct val="90000"/>
              </a:lnSpc>
            </a:pPr>
            <a:endParaRPr lang="el-GR" altLang="el-GR" sz="2000" dirty="0" smtClean="0">
              <a:latin typeface="+mj-lt"/>
            </a:endParaRPr>
          </a:p>
          <a:p>
            <a:pPr>
              <a:lnSpc>
                <a:spcPct val="90000"/>
              </a:lnSpc>
            </a:pPr>
            <a:endParaRPr lang="el-GR" altLang="el-GR" sz="2000" dirty="0">
              <a:latin typeface="+mj-lt"/>
            </a:endParaRPr>
          </a:p>
        </p:txBody>
      </p:sp>
      <p:sp>
        <p:nvSpPr>
          <p:cNvPr id="5" name="Τίτλος 1"/>
          <p:cNvSpPr>
            <a:spLocks noGrp="1"/>
          </p:cNvSpPr>
          <p:nvPr>
            <p:ph type="title"/>
          </p:nvPr>
        </p:nvSpPr>
        <p:spPr>
          <a:xfrm>
            <a:off x="457200" y="274638"/>
            <a:ext cx="8229600" cy="922114"/>
          </a:xfrm>
        </p:spPr>
        <p:txBody>
          <a:bodyPr>
            <a:normAutofit/>
          </a:bodyPr>
          <a:lstStyle/>
          <a:p>
            <a:r>
              <a:rPr lang="el-GR" sz="3200" dirty="0" smtClean="0"/>
              <a:t>Προϋπολογισμός </a:t>
            </a:r>
            <a:endParaRPr lang="el-GR" sz="3200" dirty="0"/>
          </a:p>
        </p:txBody>
      </p:sp>
    </p:spTree>
    <p:extLst>
      <p:ext uri="{BB962C8B-B14F-4D97-AF65-F5344CB8AC3E}">
        <p14:creationId xmlns:p14="http://schemas.microsoft.com/office/powerpoint/2010/main" val="379757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normAutofit/>
          </a:bodyPr>
          <a:lstStyle/>
          <a:p>
            <a:r>
              <a:rPr lang="el-GR" dirty="0"/>
              <a:t>Άσκηση </a:t>
            </a:r>
            <a:r>
              <a:rPr lang="el-GR" dirty="0" smtClean="0"/>
              <a:t>- </a:t>
            </a:r>
            <a:r>
              <a:rPr lang="el-GR" sz="2400" dirty="0" smtClean="0"/>
              <a:t>παρακαλώ </a:t>
            </a:r>
            <a:r>
              <a:rPr lang="el-GR" sz="2400" dirty="0"/>
              <a:t>προσδιορίστε αναλυτικά τις δράσεις και τον </a:t>
            </a:r>
            <a:r>
              <a:rPr lang="el-GR" sz="2400" dirty="0" smtClean="0"/>
              <a:t>αντίστοιχο προϋπολογισμό για </a:t>
            </a:r>
            <a:r>
              <a:rPr lang="el-GR" sz="2400" dirty="0"/>
              <a:t>αυτές </a:t>
            </a:r>
          </a:p>
        </p:txBody>
      </p:sp>
      <p:sp>
        <p:nvSpPr>
          <p:cNvPr id="4" name="2 - Θέση περιεχομένου"/>
          <p:cNvSpPr txBox="1">
            <a:spLocks/>
          </p:cNvSpPr>
          <p:nvPr/>
        </p:nvSpPr>
        <p:spPr>
          <a:xfrm>
            <a:off x="323528" y="1196752"/>
            <a:ext cx="8526016" cy="5040560"/>
          </a:xfrm>
          <a:prstGeom prst="rect">
            <a:avLst/>
          </a:prstGeom>
        </p:spPr>
        <p:txBody>
          <a:bodyPr/>
          <a:lstStyle>
            <a:lvl1pPr marL="274308" indent="-274308" algn="l" defTabSz="91436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16" indent="-182872" algn="l" defTabSz="91436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360" indent="-228590" algn="l" defTabSz="91436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668" indent="-228590" algn="l" defTabSz="91436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2976" indent="-228590" algn="l" defTabSz="91436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566" indent="-182872" algn="l" defTabSz="91436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156" indent="-182872" algn="l" defTabSz="91436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746" indent="-182872" algn="l" defTabSz="91436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336" indent="-182872" algn="l" defTabSz="91436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endParaRPr lang="el-GR" sz="2200" dirty="0" smtClean="0"/>
          </a:p>
          <a:p>
            <a:r>
              <a:rPr lang="el-GR" sz="2000" dirty="0" smtClean="0"/>
              <a:t>Το πρόγραμμα θα συμβάλει στην ενίσχυση των δεξιοτήτων των γυναικών της περιοχής Α, ηλικίας 35 – 55, έτσι ώστε να μπορούν να προωθηθούν στην αγορά εργασίας. Στο πλαίσιο αυτού του προγράμματος θα </a:t>
            </a:r>
            <a:r>
              <a:rPr lang="el-GR" sz="2000" dirty="0"/>
              <a:t>π</a:t>
            </a:r>
            <a:r>
              <a:rPr lang="el-GR" sz="2000" dirty="0" smtClean="0"/>
              <a:t>ραγματοποιηθούν οι παρακάτω δράσεις:</a:t>
            </a:r>
          </a:p>
          <a:p>
            <a:pPr lvl="2"/>
            <a:r>
              <a:rPr lang="el-GR" dirty="0"/>
              <a:t>σ</a:t>
            </a:r>
            <a:r>
              <a:rPr lang="el-GR" dirty="0" smtClean="0"/>
              <a:t>χεδιασμός εκπαιδευτικών προγραμμάτων (εκπαιδευτικό υλικό έκτασης 50 σελίδων)</a:t>
            </a:r>
            <a:endParaRPr lang="en-US" dirty="0" smtClean="0"/>
          </a:p>
          <a:p>
            <a:pPr lvl="2"/>
            <a:r>
              <a:rPr lang="el-GR" dirty="0"/>
              <a:t>ε</a:t>
            </a:r>
            <a:r>
              <a:rPr lang="el-GR" dirty="0" smtClean="0"/>
              <a:t>κπόνηση εκπαιδευτικών προγραμμάτων </a:t>
            </a:r>
            <a:r>
              <a:rPr lang="el-GR" dirty="0"/>
              <a:t>(5 εκπαιδευτικά προγράμματα * 10 συμμετέχοντες * 2 ημέρες)</a:t>
            </a:r>
            <a:endParaRPr lang="el-GR" dirty="0" smtClean="0"/>
          </a:p>
          <a:p>
            <a:pPr lvl="2"/>
            <a:r>
              <a:rPr lang="el-GR" dirty="0" smtClean="0"/>
              <a:t>δράσεις προώθησης στην εργασία (διοργάνωση μιας ημερίδας ενημέρωσης, διοργάνωση μιας ημερίδας αποτελεσμάτων)</a:t>
            </a:r>
          </a:p>
          <a:p>
            <a:pPr lvl="2"/>
            <a:r>
              <a:rPr lang="el-GR" dirty="0" smtClean="0"/>
              <a:t>κοινωνικές δράσεις που θα φέρουν κοντά υποψήφιους εργοδότες και εργαζόμενες (διοργάνωση </a:t>
            </a:r>
            <a:r>
              <a:rPr lang="en-US" dirty="0" smtClean="0"/>
              <a:t>workshop 10 </a:t>
            </a:r>
            <a:r>
              <a:rPr lang="el-GR" dirty="0" smtClean="0"/>
              <a:t>εργοδότες * 50 ωφελούμενες)</a:t>
            </a:r>
          </a:p>
          <a:p>
            <a:pPr lvl="2"/>
            <a:r>
              <a:rPr lang="el-GR" dirty="0" smtClean="0"/>
              <a:t>δράσεις συνηγορίας (παραγωγή ενός κειμένου)</a:t>
            </a:r>
          </a:p>
          <a:p>
            <a:pPr lvl="2"/>
            <a:endParaRPr lang="el-GR" dirty="0" smtClean="0"/>
          </a:p>
          <a:p>
            <a:pPr lvl="1"/>
            <a:endParaRPr lang="el-GR" dirty="0" smtClean="0"/>
          </a:p>
          <a:p>
            <a:pPr marL="365744" lvl="1" indent="0">
              <a:buNone/>
            </a:pPr>
            <a:endParaRPr lang="el-GR" sz="1800" dirty="0"/>
          </a:p>
          <a:p>
            <a:endParaRPr lang="el-GR" sz="2200" dirty="0" smtClean="0"/>
          </a:p>
          <a:p>
            <a:pPr>
              <a:buFont typeface="Arial" pitchFamily="34" charset="0"/>
              <a:buNone/>
            </a:pPr>
            <a:endParaRPr lang="el-GR" sz="2200" dirty="0" smtClean="0"/>
          </a:p>
          <a:p>
            <a:pPr>
              <a:buFont typeface="Arial" pitchFamily="34" charset="0"/>
              <a:buNone/>
            </a:pPr>
            <a:endParaRPr lang="el-GR" sz="2200" dirty="0"/>
          </a:p>
        </p:txBody>
      </p:sp>
    </p:spTree>
    <p:extLst>
      <p:ext uri="{BB962C8B-B14F-4D97-AF65-F5344CB8AC3E}">
        <p14:creationId xmlns:p14="http://schemas.microsoft.com/office/powerpoint/2010/main" val="32801803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922114"/>
          </a:xfrm>
        </p:spPr>
        <p:txBody>
          <a:bodyPr/>
          <a:lstStyle/>
          <a:p>
            <a:r>
              <a:rPr lang="el-GR" dirty="0" smtClean="0"/>
              <a:t>Πολύ σημαντικό</a:t>
            </a:r>
            <a:endParaRPr lang="en-US" dirty="0"/>
          </a:p>
        </p:txBody>
      </p:sp>
      <p:sp>
        <p:nvSpPr>
          <p:cNvPr id="3" name="Content Placeholder 2"/>
          <p:cNvSpPr>
            <a:spLocks noGrp="1"/>
          </p:cNvSpPr>
          <p:nvPr>
            <p:ph idx="1"/>
          </p:nvPr>
        </p:nvSpPr>
        <p:spPr>
          <a:xfrm>
            <a:off x="806896" y="980728"/>
            <a:ext cx="8229600" cy="5544616"/>
          </a:xfrm>
        </p:spPr>
        <p:txBody>
          <a:bodyPr>
            <a:noAutofit/>
          </a:bodyPr>
          <a:lstStyle/>
          <a:p>
            <a:r>
              <a:rPr lang="el-GR" sz="2600" dirty="0" smtClean="0"/>
              <a:t>Ορθογραφικά, σύνταξη, ασυνέπεια στη χρήση όρων δεν επιτρέπονται</a:t>
            </a:r>
          </a:p>
          <a:p>
            <a:endParaRPr lang="el-GR" sz="2600" dirty="0"/>
          </a:p>
          <a:p>
            <a:r>
              <a:rPr lang="el-GR" sz="2600" dirty="0" smtClean="0"/>
              <a:t>Το κείμενο πρέπει να ρέει και να έχει ενιαία αφήγηση</a:t>
            </a:r>
          </a:p>
          <a:p>
            <a:endParaRPr lang="el-GR" sz="2600" dirty="0"/>
          </a:p>
          <a:p>
            <a:r>
              <a:rPr lang="el-GR" sz="2600" dirty="0" smtClean="0"/>
              <a:t>Πρέπει να δημιουργεί τις ελάχιστες ερωτήσεις και κυρίως τις ερωτήσεις που θέλουμε</a:t>
            </a:r>
          </a:p>
          <a:p>
            <a:endParaRPr lang="el-GR" sz="2600" dirty="0"/>
          </a:p>
          <a:p>
            <a:r>
              <a:rPr lang="el-GR" sz="2600" dirty="0" smtClean="0"/>
              <a:t>Σε ειδικά σημεία υπενθυμίσεις / ανακεφαλαιώσεις</a:t>
            </a:r>
          </a:p>
          <a:p>
            <a:endParaRPr lang="el-GR" sz="2600" dirty="0"/>
          </a:p>
          <a:p>
            <a:r>
              <a:rPr lang="el-GR" sz="2600" dirty="0" smtClean="0"/>
              <a:t>Βάζουμε πάντα έναν εκτός συγγραφικής </a:t>
            </a:r>
          </a:p>
          <a:p>
            <a:pPr marL="0" indent="0">
              <a:buNone/>
            </a:pPr>
            <a:r>
              <a:rPr lang="el-GR" sz="2600" dirty="0" smtClean="0"/>
              <a:t>    ομάδας να το διαβάσει με αυστηρότητα</a:t>
            </a:r>
          </a:p>
          <a:p>
            <a:endParaRPr lang="el-GR" sz="2600" dirty="0"/>
          </a:p>
          <a:p>
            <a:endParaRPr lang="el-GR" sz="2600" dirty="0" smtClean="0"/>
          </a:p>
          <a:p>
            <a:endParaRPr lang="el-GR" sz="2600" dirty="0"/>
          </a:p>
          <a:p>
            <a:endParaRPr lang="en-US" sz="2600" dirty="0"/>
          </a:p>
        </p:txBody>
      </p:sp>
    </p:spTree>
    <p:extLst>
      <p:ext uri="{BB962C8B-B14F-4D97-AF65-F5344CB8AC3E}">
        <p14:creationId xmlns:p14="http://schemas.microsoft.com/office/powerpoint/2010/main" val="32057768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755576" y="1106408"/>
            <a:ext cx="7344816" cy="3474720"/>
          </a:xfrm>
          <a:prstGeom prst="rect">
            <a:avLst/>
          </a:prstGeom>
        </p:spPr>
        <p:txBody>
          <a:bodyPr>
            <a:noAutofit/>
          </a:bodyPr>
          <a:lstStyle/>
          <a:p>
            <a:pPr>
              <a:spcBef>
                <a:spcPts val="600"/>
              </a:spcBef>
              <a:spcAft>
                <a:spcPts val="600"/>
              </a:spcAft>
              <a:buNone/>
            </a:pPr>
            <a:endParaRPr lang="el-GR" sz="100" dirty="0" smtClean="0"/>
          </a:p>
          <a:p>
            <a:pPr>
              <a:lnSpc>
                <a:spcPct val="90000"/>
              </a:lnSpc>
              <a:spcAft>
                <a:spcPts val="600"/>
              </a:spcAft>
            </a:pPr>
            <a:r>
              <a:rPr lang="el-GR" sz="2800" dirty="0"/>
              <a:t>Απαραίτητο το </a:t>
            </a:r>
            <a:r>
              <a:rPr lang="en-US" sz="2800" dirty="0" smtClean="0"/>
              <a:t>debrief</a:t>
            </a:r>
            <a:endParaRPr lang="el-GR" sz="2800" dirty="0" smtClean="0"/>
          </a:p>
          <a:p>
            <a:pPr>
              <a:lnSpc>
                <a:spcPct val="90000"/>
              </a:lnSpc>
              <a:spcAft>
                <a:spcPts val="600"/>
              </a:spcAft>
            </a:pPr>
            <a:endParaRPr lang="el-GR" sz="2800" dirty="0"/>
          </a:p>
          <a:p>
            <a:pPr>
              <a:lnSpc>
                <a:spcPct val="90000"/>
              </a:lnSpc>
              <a:spcAft>
                <a:spcPts val="600"/>
              </a:spcAft>
            </a:pPr>
            <a:r>
              <a:rPr lang="el-GR" sz="2800" dirty="0"/>
              <a:t>Εντοπισμός </a:t>
            </a:r>
            <a:r>
              <a:rPr lang="el-GR" sz="2800" dirty="0" smtClean="0"/>
              <a:t>λαθών</a:t>
            </a:r>
          </a:p>
          <a:p>
            <a:pPr>
              <a:lnSpc>
                <a:spcPct val="90000"/>
              </a:lnSpc>
              <a:spcAft>
                <a:spcPts val="600"/>
              </a:spcAft>
            </a:pPr>
            <a:endParaRPr lang="el-GR" sz="2800" dirty="0"/>
          </a:p>
          <a:p>
            <a:pPr>
              <a:lnSpc>
                <a:spcPct val="90000"/>
              </a:lnSpc>
              <a:spcAft>
                <a:spcPts val="600"/>
              </a:spcAft>
            </a:pPr>
            <a:r>
              <a:rPr lang="el-GR" sz="2800" dirty="0"/>
              <a:t>Αξιολόγηση </a:t>
            </a:r>
            <a:r>
              <a:rPr lang="el-GR" sz="2800" dirty="0" smtClean="0"/>
              <a:t>εταίρων</a:t>
            </a:r>
          </a:p>
          <a:p>
            <a:pPr>
              <a:lnSpc>
                <a:spcPct val="90000"/>
              </a:lnSpc>
              <a:spcAft>
                <a:spcPts val="600"/>
              </a:spcAft>
            </a:pPr>
            <a:endParaRPr lang="el-GR" sz="2800" dirty="0"/>
          </a:p>
          <a:p>
            <a:pPr>
              <a:lnSpc>
                <a:spcPct val="90000"/>
              </a:lnSpc>
              <a:spcAft>
                <a:spcPts val="600"/>
              </a:spcAft>
            </a:pPr>
            <a:r>
              <a:rPr lang="el-GR" sz="2800" dirty="0"/>
              <a:t>Αξιολόγηση </a:t>
            </a:r>
            <a:r>
              <a:rPr lang="el-GR" sz="2800" dirty="0" smtClean="0"/>
              <a:t>συντακτών</a:t>
            </a:r>
          </a:p>
          <a:p>
            <a:pPr>
              <a:lnSpc>
                <a:spcPct val="90000"/>
              </a:lnSpc>
              <a:spcAft>
                <a:spcPts val="600"/>
              </a:spcAft>
            </a:pPr>
            <a:endParaRPr lang="el-GR" sz="2800" dirty="0"/>
          </a:p>
          <a:p>
            <a:pPr>
              <a:lnSpc>
                <a:spcPct val="90000"/>
              </a:lnSpc>
              <a:spcAft>
                <a:spcPts val="600"/>
              </a:spcAft>
            </a:pPr>
            <a:r>
              <a:rPr lang="el-GR" sz="2800" dirty="0"/>
              <a:t>Χρήση του υλικού / πρότασης σε άλλη προκήρυξη </a:t>
            </a:r>
          </a:p>
          <a:p>
            <a:pPr>
              <a:spcBef>
                <a:spcPts val="600"/>
              </a:spcBef>
              <a:spcAft>
                <a:spcPts val="600"/>
              </a:spcAft>
              <a:buNone/>
            </a:pPr>
            <a:endParaRPr lang="el-GR" sz="1800" dirty="0" smtClean="0"/>
          </a:p>
        </p:txBody>
      </p:sp>
      <p:sp>
        <p:nvSpPr>
          <p:cNvPr id="5" name="Title 1"/>
          <p:cNvSpPr txBox="1">
            <a:spLocks/>
          </p:cNvSpPr>
          <p:nvPr/>
        </p:nvSpPr>
        <p:spPr>
          <a:xfrm>
            <a:off x="0" y="188640"/>
            <a:ext cx="9144000" cy="7589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l-GR" sz="3600" dirty="0">
                <a:solidFill>
                  <a:schemeClr val="tx1"/>
                </a:solidFill>
              </a:rPr>
              <a:t>Δεν</a:t>
            </a:r>
            <a:r>
              <a:rPr lang="el-GR" sz="3600" dirty="0" smtClean="0">
                <a:solidFill>
                  <a:schemeClr val="tx1"/>
                </a:solidFill>
              </a:rPr>
              <a:t> </a:t>
            </a:r>
            <a:r>
              <a:rPr lang="el-GR" sz="3600" dirty="0">
                <a:solidFill>
                  <a:schemeClr val="tx1"/>
                </a:solidFill>
              </a:rPr>
              <a:t>τα</a:t>
            </a:r>
            <a:r>
              <a:rPr lang="el-GR" sz="3600" dirty="0" smtClean="0">
                <a:solidFill>
                  <a:schemeClr val="tx1"/>
                </a:solidFill>
              </a:rPr>
              <a:t> </a:t>
            </a:r>
            <a:r>
              <a:rPr lang="el-GR" sz="3600" dirty="0">
                <a:solidFill>
                  <a:schemeClr val="tx1"/>
                </a:solidFill>
              </a:rPr>
              <a:t>καταφέρατε</a:t>
            </a:r>
            <a:r>
              <a:rPr lang="el-GR" sz="3600" dirty="0" smtClean="0">
                <a:solidFill>
                  <a:schemeClr val="tx1"/>
                </a:solidFill>
              </a:rPr>
              <a:t>;</a:t>
            </a:r>
            <a:endParaRPr lang="el-GR" sz="36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60550">
            <a:off x="7011502" y="1202475"/>
            <a:ext cx="1449397" cy="1449397"/>
          </a:xfrm>
          <a:prstGeom prst="rect">
            <a:avLst/>
          </a:prstGeom>
        </p:spPr>
      </p:pic>
    </p:spTree>
    <p:extLst>
      <p:ext uri="{BB962C8B-B14F-4D97-AF65-F5344CB8AC3E}">
        <p14:creationId xmlns:p14="http://schemas.microsoft.com/office/powerpoint/2010/main" val="147663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7720"/>
          <a:stretch/>
        </p:blipFill>
        <p:spPr>
          <a:xfrm>
            <a:off x="3059832" y="2420888"/>
            <a:ext cx="2486025" cy="1696403"/>
          </a:xfrm>
          <a:prstGeom prst="rect">
            <a:avLst/>
          </a:prstGeom>
        </p:spPr>
      </p:pic>
    </p:spTree>
    <p:extLst>
      <p:ext uri="{BB962C8B-B14F-4D97-AF65-F5344CB8AC3E}">
        <p14:creationId xmlns:p14="http://schemas.microsoft.com/office/powerpoint/2010/main" val="3151312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p:cNvSpPr txBox="1"/>
          <p:nvPr/>
        </p:nvSpPr>
        <p:spPr>
          <a:xfrm>
            <a:off x="547217" y="1676400"/>
            <a:ext cx="7703184" cy="3336811"/>
          </a:xfrm>
          <a:prstGeom prst="rect">
            <a:avLst/>
          </a:prstGeom>
        </p:spPr>
        <p:txBody>
          <a:bodyPr vert="horz" wrap="square" lIns="0" tIns="12700" rIns="0" bIns="0" rtlCol="0">
            <a:spAutoFit/>
          </a:bodyPr>
          <a:lstStyle/>
          <a:p>
            <a:pPr marL="355600" marR="26670" indent="-342900">
              <a:lnSpc>
                <a:spcPct val="100000"/>
              </a:lnSpc>
              <a:spcBef>
                <a:spcPts val="100"/>
              </a:spcBef>
              <a:buClr>
                <a:srgbClr val="ACC2C8"/>
              </a:buClr>
              <a:buFont typeface="Arial" pitchFamily="34" charset="0"/>
              <a:buChar char="•"/>
              <a:tabLst>
                <a:tab pos="285115" algn="l"/>
                <a:tab pos="285750" algn="l"/>
              </a:tabLst>
            </a:pPr>
            <a:r>
              <a:rPr lang="el-GR" sz="2400" spc="-70" dirty="0" smtClean="0">
                <a:solidFill>
                  <a:srgbClr val="DFE6D0"/>
                </a:solidFill>
                <a:latin typeface="Trebuchet MS"/>
                <a:cs typeface="Trebuchet MS"/>
              </a:rPr>
              <a:t>Α</a:t>
            </a:r>
            <a:r>
              <a:rPr sz="2400" spc="-70" dirty="0" smtClean="0">
                <a:solidFill>
                  <a:srgbClr val="DFE6D0"/>
                </a:solidFill>
                <a:latin typeface="Trebuchet MS"/>
                <a:cs typeface="Trebuchet MS"/>
              </a:rPr>
              <a:t>να</a:t>
            </a:r>
            <a:r>
              <a:rPr sz="2400" spc="-70" dirty="0" err="1" smtClean="0">
                <a:solidFill>
                  <a:srgbClr val="DFE6D0"/>
                </a:solidFill>
                <a:latin typeface="Trebuchet MS"/>
                <a:cs typeface="Trebuchet MS"/>
              </a:rPr>
              <a:t>φερθείτε</a:t>
            </a:r>
            <a:r>
              <a:rPr lang="el-GR" sz="2400" spc="-220" dirty="0" smtClean="0">
                <a:solidFill>
                  <a:srgbClr val="DFE6D0"/>
                </a:solidFill>
                <a:latin typeface="Trebuchet MS"/>
                <a:cs typeface="Trebuchet MS"/>
              </a:rPr>
              <a:t> </a:t>
            </a:r>
            <a:r>
              <a:rPr sz="2400" spc="-60" dirty="0" err="1" smtClean="0">
                <a:solidFill>
                  <a:srgbClr val="DFE6D0"/>
                </a:solidFill>
                <a:latin typeface="Trebuchet MS"/>
                <a:cs typeface="Trebuchet MS"/>
              </a:rPr>
              <a:t>σε</a:t>
            </a:r>
            <a:r>
              <a:rPr sz="2400" spc="-190" dirty="0" smtClean="0">
                <a:solidFill>
                  <a:srgbClr val="DFE6D0"/>
                </a:solidFill>
                <a:latin typeface="Trebuchet MS"/>
                <a:cs typeface="Trebuchet MS"/>
              </a:rPr>
              <a:t> </a:t>
            </a:r>
            <a:r>
              <a:rPr sz="2400" spc="-95" dirty="0">
                <a:solidFill>
                  <a:srgbClr val="DFE6D0"/>
                </a:solidFill>
                <a:latin typeface="Trebuchet MS"/>
                <a:cs typeface="Trebuchet MS"/>
              </a:rPr>
              <a:t>κάποιο</a:t>
            </a:r>
            <a:r>
              <a:rPr sz="2400" spc="-200" dirty="0">
                <a:solidFill>
                  <a:srgbClr val="DFE6D0"/>
                </a:solidFill>
                <a:latin typeface="Trebuchet MS"/>
                <a:cs typeface="Trebuchet MS"/>
              </a:rPr>
              <a:t> </a:t>
            </a:r>
            <a:r>
              <a:rPr sz="2400" spc="-90" dirty="0">
                <a:solidFill>
                  <a:srgbClr val="DFE6D0"/>
                </a:solidFill>
                <a:latin typeface="Trebuchet MS"/>
                <a:cs typeface="Trebuchet MS"/>
              </a:rPr>
              <a:t>μεγάλο</a:t>
            </a:r>
            <a:r>
              <a:rPr sz="2400" spc="-185" dirty="0">
                <a:solidFill>
                  <a:srgbClr val="DFE6D0"/>
                </a:solidFill>
                <a:latin typeface="Trebuchet MS"/>
                <a:cs typeface="Trebuchet MS"/>
              </a:rPr>
              <a:t> </a:t>
            </a:r>
            <a:r>
              <a:rPr sz="2400" spc="-105" dirty="0">
                <a:solidFill>
                  <a:srgbClr val="DFE6D0"/>
                </a:solidFill>
                <a:latin typeface="Trebuchet MS"/>
                <a:cs typeface="Trebuchet MS"/>
              </a:rPr>
              <a:t>πρόβλημα,</a:t>
            </a:r>
            <a:r>
              <a:rPr sz="2400" spc="-190" dirty="0">
                <a:solidFill>
                  <a:srgbClr val="DFE6D0"/>
                </a:solidFill>
                <a:latin typeface="Trebuchet MS"/>
                <a:cs typeface="Trebuchet MS"/>
              </a:rPr>
              <a:t> </a:t>
            </a:r>
            <a:r>
              <a:rPr sz="2400" spc="-100" dirty="0">
                <a:solidFill>
                  <a:srgbClr val="DFE6D0"/>
                </a:solidFill>
                <a:latin typeface="Trebuchet MS"/>
                <a:cs typeface="Trebuchet MS"/>
              </a:rPr>
              <a:t>για</a:t>
            </a:r>
            <a:r>
              <a:rPr sz="2400" spc="-175" dirty="0">
                <a:solidFill>
                  <a:srgbClr val="DFE6D0"/>
                </a:solidFill>
                <a:latin typeface="Trebuchet MS"/>
                <a:cs typeface="Trebuchet MS"/>
              </a:rPr>
              <a:t> </a:t>
            </a:r>
            <a:r>
              <a:rPr sz="2400" spc="-85" dirty="0">
                <a:solidFill>
                  <a:srgbClr val="DFE6D0"/>
                </a:solidFill>
                <a:latin typeface="Trebuchet MS"/>
                <a:cs typeface="Trebuchet MS"/>
              </a:rPr>
              <a:t>παράδειγμα  </a:t>
            </a:r>
            <a:r>
              <a:rPr sz="2400" spc="-65" dirty="0">
                <a:solidFill>
                  <a:srgbClr val="DFE6D0"/>
                </a:solidFill>
                <a:latin typeface="Trebuchet MS"/>
                <a:cs typeface="Trebuchet MS"/>
              </a:rPr>
              <a:t>ένα</a:t>
            </a:r>
            <a:r>
              <a:rPr sz="2400" spc="-204" dirty="0">
                <a:solidFill>
                  <a:srgbClr val="DFE6D0"/>
                </a:solidFill>
                <a:latin typeface="Trebuchet MS"/>
                <a:cs typeface="Trebuchet MS"/>
              </a:rPr>
              <a:t> </a:t>
            </a:r>
            <a:r>
              <a:rPr sz="2400" spc="-80" dirty="0">
                <a:solidFill>
                  <a:srgbClr val="DFE6D0"/>
                </a:solidFill>
                <a:latin typeface="Trebuchet MS"/>
                <a:cs typeface="Trebuchet MS"/>
              </a:rPr>
              <a:t>πρόβλημα</a:t>
            </a:r>
            <a:r>
              <a:rPr sz="2400" spc="-185" dirty="0">
                <a:solidFill>
                  <a:srgbClr val="DFE6D0"/>
                </a:solidFill>
                <a:latin typeface="Trebuchet MS"/>
                <a:cs typeface="Trebuchet MS"/>
              </a:rPr>
              <a:t> </a:t>
            </a:r>
            <a:r>
              <a:rPr sz="2400" spc="-85" dirty="0">
                <a:solidFill>
                  <a:srgbClr val="DFE6D0"/>
                </a:solidFill>
                <a:latin typeface="Trebuchet MS"/>
                <a:cs typeface="Trebuchet MS"/>
              </a:rPr>
              <a:t>υγείας</a:t>
            </a:r>
            <a:r>
              <a:rPr sz="2400" spc="-170" dirty="0">
                <a:solidFill>
                  <a:srgbClr val="DFE6D0"/>
                </a:solidFill>
                <a:latin typeface="Trebuchet MS"/>
                <a:cs typeface="Trebuchet MS"/>
              </a:rPr>
              <a:t> </a:t>
            </a:r>
            <a:r>
              <a:rPr sz="2400" spc="-35" dirty="0">
                <a:solidFill>
                  <a:srgbClr val="DFE6D0"/>
                </a:solidFill>
                <a:latin typeface="Trebuchet MS"/>
                <a:cs typeface="Trebuchet MS"/>
              </a:rPr>
              <a:t>ή</a:t>
            </a:r>
            <a:r>
              <a:rPr sz="2400" spc="-185" dirty="0">
                <a:solidFill>
                  <a:srgbClr val="DFE6D0"/>
                </a:solidFill>
                <a:latin typeface="Trebuchet MS"/>
                <a:cs typeface="Trebuchet MS"/>
              </a:rPr>
              <a:t> </a:t>
            </a:r>
            <a:r>
              <a:rPr sz="2400" spc="-65" dirty="0">
                <a:solidFill>
                  <a:srgbClr val="DFE6D0"/>
                </a:solidFill>
                <a:latin typeface="Trebuchet MS"/>
                <a:cs typeface="Trebuchet MS"/>
              </a:rPr>
              <a:t>ένα</a:t>
            </a:r>
            <a:r>
              <a:rPr sz="2400" spc="-185" dirty="0">
                <a:solidFill>
                  <a:srgbClr val="DFE6D0"/>
                </a:solidFill>
                <a:latin typeface="Trebuchet MS"/>
                <a:cs typeface="Trebuchet MS"/>
              </a:rPr>
              <a:t> </a:t>
            </a:r>
            <a:r>
              <a:rPr sz="2400" spc="-130" dirty="0">
                <a:solidFill>
                  <a:srgbClr val="DFE6D0"/>
                </a:solidFill>
                <a:latin typeface="Trebuchet MS"/>
                <a:cs typeface="Trebuchet MS"/>
              </a:rPr>
              <a:t>κοινωνικό</a:t>
            </a:r>
            <a:r>
              <a:rPr sz="2400" spc="-204" dirty="0">
                <a:solidFill>
                  <a:srgbClr val="DFE6D0"/>
                </a:solidFill>
                <a:latin typeface="Trebuchet MS"/>
                <a:cs typeface="Trebuchet MS"/>
              </a:rPr>
              <a:t> </a:t>
            </a:r>
            <a:r>
              <a:rPr sz="2400" spc="-80" dirty="0">
                <a:solidFill>
                  <a:srgbClr val="DFE6D0"/>
                </a:solidFill>
                <a:latin typeface="Trebuchet MS"/>
                <a:cs typeface="Trebuchet MS"/>
              </a:rPr>
              <a:t>πρόβλημα</a:t>
            </a:r>
            <a:endParaRPr sz="2400" dirty="0">
              <a:latin typeface="Trebuchet MS"/>
              <a:cs typeface="Trebuchet MS"/>
            </a:endParaRPr>
          </a:p>
          <a:p>
            <a:pPr marL="355600" marR="5080" indent="-342900">
              <a:lnSpc>
                <a:spcPct val="100000"/>
              </a:lnSpc>
              <a:buClr>
                <a:srgbClr val="ACC2C8"/>
              </a:buClr>
              <a:buFont typeface="Arial" pitchFamily="34" charset="0"/>
              <a:buChar char="•"/>
              <a:tabLst>
                <a:tab pos="285115" algn="l"/>
                <a:tab pos="285750" algn="l"/>
              </a:tabLst>
            </a:pPr>
            <a:r>
              <a:rPr lang="el-GR" sz="2400" spc="-70" dirty="0" err="1">
                <a:solidFill>
                  <a:srgbClr val="DFE6D0"/>
                </a:solidFill>
                <a:latin typeface="Trebuchet MS"/>
                <a:cs typeface="Trebuchet MS"/>
              </a:rPr>
              <a:t>α</a:t>
            </a:r>
            <a:r>
              <a:rPr sz="2400" spc="-70" dirty="0" smtClean="0">
                <a:solidFill>
                  <a:srgbClr val="DFE6D0"/>
                </a:solidFill>
                <a:latin typeface="Trebuchet MS"/>
                <a:cs typeface="Trebuchet MS"/>
              </a:rPr>
              <a:t>να</a:t>
            </a:r>
            <a:r>
              <a:rPr sz="2400" spc="-70" dirty="0" err="1" smtClean="0">
                <a:solidFill>
                  <a:srgbClr val="DFE6D0"/>
                </a:solidFill>
                <a:latin typeface="Trebuchet MS"/>
                <a:cs typeface="Trebuchet MS"/>
              </a:rPr>
              <a:t>φερθείτε</a:t>
            </a:r>
            <a:r>
              <a:rPr sz="2400" spc="-215" dirty="0" smtClean="0">
                <a:solidFill>
                  <a:srgbClr val="DFE6D0"/>
                </a:solidFill>
                <a:latin typeface="Trebuchet MS"/>
                <a:cs typeface="Trebuchet MS"/>
              </a:rPr>
              <a:t> </a:t>
            </a:r>
            <a:r>
              <a:rPr sz="2400" spc="-105" dirty="0">
                <a:solidFill>
                  <a:srgbClr val="DFE6D0"/>
                </a:solidFill>
                <a:latin typeface="Trebuchet MS"/>
                <a:cs typeface="Trebuchet MS"/>
              </a:rPr>
              <a:t>στον</a:t>
            </a:r>
            <a:r>
              <a:rPr sz="2400" spc="-180" dirty="0">
                <a:solidFill>
                  <a:srgbClr val="DFE6D0"/>
                </a:solidFill>
                <a:latin typeface="Trebuchet MS"/>
                <a:cs typeface="Trebuchet MS"/>
              </a:rPr>
              <a:t> </a:t>
            </a:r>
            <a:r>
              <a:rPr sz="2400" spc="-100" dirty="0">
                <a:solidFill>
                  <a:srgbClr val="DFE6D0"/>
                </a:solidFill>
                <a:latin typeface="Trebuchet MS"/>
                <a:cs typeface="Trebuchet MS"/>
              </a:rPr>
              <a:t>πληθυσμό,</a:t>
            </a:r>
            <a:r>
              <a:rPr sz="2400" spc="-180" dirty="0">
                <a:solidFill>
                  <a:srgbClr val="DFE6D0"/>
                </a:solidFill>
                <a:latin typeface="Trebuchet MS"/>
                <a:cs typeface="Trebuchet MS"/>
              </a:rPr>
              <a:t> </a:t>
            </a:r>
            <a:r>
              <a:rPr sz="2400" spc="-80" dirty="0">
                <a:solidFill>
                  <a:srgbClr val="DFE6D0"/>
                </a:solidFill>
                <a:latin typeface="Trebuchet MS"/>
                <a:cs typeface="Trebuchet MS"/>
              </a:rPr>
              <a:t>ομάδα</a:t>
            </a:r>
            <a:r>
              <a:rPr sz="2400" spc="-80" dirty="0">
                <a:solidFill>
                  <a:srgbClr val="DFE6D0"/>
                </a:solidFill>
                <a:latin typeface="Arial"/>
                <a:cs typeface="Arial"/>
              </a:rPr>
              <a:t>-</a:t>
            </a:r>
            <a:r>
              <a:rPr sz="2400" spc="-80" dirty="0">
                <a:solidFill>
                  <a:srgbClr val="DFE6D0"/>
                </a:solidFill>
                <a:latin typeface="Trebuchet MS"/>
                <a:cs typeface="Trebuchet MS"/>
              </a:rPr>
              <a:t>στόχο</a:t>
            </a:r>
            <a:r>
              <a:rPr sz="2400" spc="-145" dirty="0">
                <a:solidFill>
                  <a:srgbClr val="DFE6D0"/>
                </a:solidFill>
                <a:latin typeface="Trebuchet MS"/>
                <a:cs typeface="Trebuchet MS"/>
              </a:rPr>
              <a:t> </a:t>
            </a:r>
            <a:r>
              <a:rPr sz="2400" spc="-114" dirty="0">
                <a:solidFill>
                  <a:srgbClr val="DFE6D0"/>
                </a:solidFill>
                <a:latin typeface="Trebuchet MS"/>
                <a:cs typeface="Trebuchet MS"/>
              </a:rPr>
              <a:t>και</a:t>
            </a:r>
            <a:r>
              <a:rPr sz="2400" spc="-185" dirty="0">
                <a:solidFill>
                  <a:srgbClr val="DFE6D0"/>
                </a:solidFill>
                <a:latin typeface="Trebuchet MS"/>
                <a:cs typeface="Trebuchet MS"/>
              </a:rPr>
              <a:t> </a:t>
            </a:r>
            <a:r>
              <a:rPr sz="2400" spc="-120" dirty="0">
                <a:solidFill>
                  <a:srgbClr val="DFE6D0"/>
                </a:solidFill>
                <a:latin typeface="Trebuchet MS"/>
                <a:cs typeface="Trebuchet MS"/>
              </a:rPr>
              <a:t>την</a:t>
            </a:r>
            <a:r>
              <a:rPr sz="2400" spc="-195" dirty="0">
                <a:solidFill>
                  <a:srgbClr val="DFE6D0"/>
                </a:solidFill>
                <a:latin typeface="Trebuchet MS"/>
                <a:cs typeface="Trebuchet MS"/>
              </a:rPr>
              <a:t> </a:t>
            </a:r>
            <a:r>
              <a:rPr sz="2400" spc="-85" dirty="0">
                <a:solidFill>
                  <a:srgbClr val="DFE6D0"/>
                </a:solidFill>
                <a:latin typeface="Trebuchet MS"/>
                <a:cs typeface="Trebuchet MS"/>
              </a:rPr>
              <a:t>περιοχή  </a:t>
            </a:r>
            <a:r>
              <a:rPr sz="2400" spc="-65" dirty="0">
                <a:solidFill>
                  <a:srgbClr val="DFE6D0"/>
                </a:solidFill>
                <a:latin typeface="Trebuchet MS"/>
                <a:cs typeface="Trebuchet MS"/>
              </a:rPr>
              <a:t>που</a:t>
            </a:r>
            <a:r>
              <a:rPr sz="2400" spc="-204" dirty="0">
                <a:solidFill>
                  <a:srgbClr val="DFE6D0"/>
                </a:solidFill>
                <a:latin typeface="Trebuchet MS"/>
                <a:cs typeface="Trebuchet MS"/>
              </a:rPr>
              <a:t> </a:t>
            </a:r>
            <a:r>
              <a:rPr sz="2400" spc="-90" dirty="0">
                <a:solidFill>
                  <a:srgbClr val="DFE6D0"/>
                </a:solidFill>
                <a:latin typeface="Trebuchet MS"/>
                <a:cs typeface="Trebuchet MS"/>
              </a:rPr>
              <a:t>στοχεύετε</a:t>
            </a:r>
            <a:endParaRPr sz="2400" dirty="0">
              <a:latin typeface="Trebuchet MS"/>
              <a:cs typeface="Trebuchet MS"/>
            </a:endParaRPr>
          </a:p>
          <a:p>
            <a:pPr marL="355600" indent="-342900">
              <a:lnSpc>
                <a:spcPct val="100000"/>
              </a:lnSpc>
              <a:buClr>
                <a:srgbClr val="ACC2C8"/>
              </a:buClr>
              <a:buFont typeface="Arial" pitchFamily="34" charset="0"/>
              <a:buChar char="•"/>
              <a:tabLst>
                <a:tab pos="367665" algn="l"/>
                <a:tab pos="368300" algn="l"/>
              </a:tabLst>
            </a:pPr>
            <a:r>
              <a:rPr lang="el-GR" sz="2400" spc="-70" dirty="0" err="1" smtClean="0">
                <a:solidFill>
                  <a:srgbClr val="DFE6D0"/>
                </a:solidFill>
                <a:latin typeface="Trebuchet MS"/>
                <a:cs typeface="Trebuchet MS"/>
              </a:rPr>
              <a:t>χ</a:t>
            </a:r>
            <a:r>
              <a:rPr sz="2400" spc="-70" dirty="0" err="1" smtClean="0">
                <a:solidFill>
                  <a:srgbClr val="DFE6D0"/>
                </a:solidFill>
                <a:latin typeface="Trebuchet MS"/>
                <a:cs typeface="Trebuchet MS"/>
              </a:rPr>
              <a:t>ρησιμο</a:t>
            </a:r>
            <a:r>
              <a:rPr sz="2400" spc="-70" dirty="0" smtClean="0">
                <a:solidFill>
                  <a:srgbClr val="DFE6D0"/>
                </a:solidFill>
                <a:latin typeface="Trebuchet MS"/>
                <a:cs typeface="Trebuchet MS"/>
              </a:rPr>
              <a:t>ποιήστε </a:t>
            </a:r>
            <a:r>
              <a:rPr sz="2400" spc="-110" dirty="0">
                <a:solidFill>
                  <a:srgbClr val="DFE6D0"/>
                </a:solidFill>
                <a:latin typeface="Trebuchet MS"/>
                <a:cs typeface="Trebuchet MS"/>
              </a:rPr>
              <a:t>ξεκάθαρη</a:t>
            </a:r>
            <a:r>
              <a:rPr sz="2400" spc="-305" dirty="0">
                <a:solidFill>
                  <a:srgbClr val="DFE6D0"/>
                </a:solidFill>
                <a:latin typeface="Trebuchet MS"/>
                <a:cs typeface="Trebuchet MS"/>
              </a:rPr>
              <a:t> </a:t>
            </a:r>
            <a:r>
              <a:rPr sz="2400" spc="-100" dirty="0" smtClean="0">
                <a:solidFill>
                  <a:srgbClr val="DFE6D0"/>
                </a:solidFill>
                <a:latin typeface="Trebuchet MS"/>
                <a:cs typeface="Trebuchet MS"/>
              </a:rPr>
              <a:t>ορολογία</a:t>
            </a:r>
            <a:endParaRPr lang="el-GR" sz="2400" spc="-100" dirty="0" smtClean="0">
              <a:solidFill>
                <a:srgbClr val="DFE6D0"/>
              </a:solidFill>
              <a:latin typeface="Trebuchet MS"/>
              <a:cs typeface="Trebuchet MS"/>
            </a:endParaRPr>
          </a:p>
          <a:p>
            <a:pPr marL="355600" indent="-342900">
              <a:lnSpc>
                <a:spcPct val="100000"/>
              </a:lnSpc>
              <a:buClr>
                <a:srgbClr val="ACC2C8"/>
              </a:buClr>
              <a:buFont typeface="Arial" pitchFamily="34" charset="0"/>
              <a:buChar char="•"/>
              <a:tabLst>
                <a:tab pos="367665" algn="l"/>
                <a:tab pos="368300" algn="l"/>
              </a:tabLst>
            </a:pPr>
            <a:endParaRPr lang="el-GR" sz="2400" spc="-100" dirty="0">
              <a:solidFill>
                <a:srgbClr val="DFE6D0"/>
              </a:solidFill>
              <a:latin typeface="Trebuchet MS"/>
              <a:cs typeface="Trebuchet MS"/>
            </a:endParaRPr>
          </a:p>
          <a:p>
            <a:pPr marL="12700" algn="r">
              <a:lnSpc>
                <a:spcPct val="100000"/>
              </a:lnSpc>
              <a:buClr>
                <a:srgbClr val="ACC2C8"/>
              </a:buClr>
              <a:tabLst>
                <a:tab pos="367665" algn="l"/>
                <a:tab pos="368300" algn="l"/>
              </a:tabLst>
            </a:pPr>
            <a:r>
              <a:rPr lang="el-GR" sz="2400" i="1" spc="-100" dirty="0" smtClean="0">
                <a:solidFill>
                  <a:srgbClr val="DFE6D0"/>
                </a:solidFill>
                <a:latin typeface="Trebuchet MS"/>
                <a:cs typeface="Trebuchet MS"/>
              </a:rPr>
              <a:t>Τι ακριβώς θα κάνουμε και για ποιον???</a:t>
            </a:r>
          </a:p>
          <a:p>
            <a:pPr marL="367665" indent="-354965">
              <a:lnSpc>
                <a:spcPct val="100000"/>
              </a:lnSpc>
              <a:buClr>
                <a:srgbClr val="ACC2C8"/>
              </a:buClr>
              <a:buFont typeface="Arial"/>
              <a:buChar char="•"/>
              <a:tabLst>
                <a:tab pos="367665" algn="l"/>
                <a:tab pos="368300" algn="l"/>
              </a:tabLst>
            </a:pPr>
            <a:endParaRPr sz="2400" dirty="0">
              <a:latin typeface="Trebuchet MS"/>
              <a:cs typeface="Trebuchet MS"/>
            </a:endParaRPr>
          </a:p>
        </p:txBody>
      </p:sp>
      <p:sp>
        <p:nvSpPr>
          <p:cNvPr id="5" name="object 5"/>
          <p:cNvSpPr/>
          <p:nvPr/>
        </p:nvSpPr>
        <p:spPr>
          <a:xfrm>
            <a:off x="672344" y="700531"/>
            <a:ext cx="5339816" cy="41846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62344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559638" y="764704"/>
            <a:ext cx="1903399" cy="418084"/>
          </a:xfrm>
          <a:prstGeom prst="rect">
            <a:avLst/>
          </a:prstGeom>
          <a:blipFill>
            <a:blip r:embed="rId2" cstate="print"/>
            <a:stretch>
              <a:fillRect/>
            </a:stretch>
          </a:blipFill>
        </p:spPr>
        <p:txBody>
          <a:bodyPr wrap="square" lIns="0" tIns="0" rIns="0" bIns="0" rtlCol="0"/>
          <a:lstStyle/>
          <a:p>
            <a:endParaRPr/>
          </a:p>
        </p:txBody>
      </p:sp>
      <p:sp>
        <p:nvSpPr>
          <p:cNvPr id="5" name="object 4"/>
          <p:cNvSpPr txBox="1"/>
          <p:nvPr/>
        </p:nvSpPr>
        <p:spPr>
          <a:xfrm>
            <a:off x="535940" y="1497150"/>
            <a:ext cx="3535679" cy="705321"/>
          </a:xfrm>
          <a:prstGeom prst="rect">
            <a:avLst/>
          </a:prstGeom>
        </p:spPr>
        <p:txBody>
          <a:bodyPr vert="horz" wrap="square" lIns="0" tIns="27940" rIns="0" bIns="0" rtlCol="0">
            <a:spAutoFit/>
          </a:bodyPr>
          <a:lstStyle/>
          <a:p>
            <a:pPr marL="285115" marR="5080" indent="-273050">
              <a:spcBef>
                <a:spcPts val="220"/>
              </a:spcBef>
            </a:pPr>
            <a:r>
              <a:rPr sz="2200" b="1" spc="-120" dirty="0">
                <a:solidFill>
                  <a:srgbClr val="DFE6D0"/>
                </a:solidFill>
                <a:latin typeface="Arial"/>
                <a:cs typeface="Arial"/>
              </a:rPr>
              <a:t>K</a:t>
            </a:r>
            <a:r>
              <a:rPr sz="2200" b="1" spc="-120" dirty="0">
                <a:solidFill>
                  <a:srgbClr val="DFE6D0"/>
                </a:solidFill>
                <a:latin typeface="Trebuchet MS"/>
                <a:cs typeface="Trebuchet MS"/>
              </a:rPr>
              <a:t>ατάλληλα </a:t>
            </a:r>
            <a:r>
              <a:rPr sz="2200" b="1" spc="-90" dirty="0">
                <a:solidFill>
                  <a:srgbClr val="DFE6D0"/>
                </a:solidFill>
                <a:latin typeface="Trebuchet MS"/>
                <a:cs typeface="Trebuchet MS"/>
              </a:rPr>
              <a:t>Ρήματα</a:t>
            </a:r>
            <a:r>
              <a:rPr sz="2200" b="1" spc="-375" dirty="0">
                <a:solidFill>
                  <a:srgbClr val="DFE6D0"/>
                </a:solidFill>
                <a:latin typeface="Trebuchet MS"/>
                <a:cs typeface="Trebuchet MS"/>
              </a:rPr>
              <a:t> </a:t>
            </a:r>
            <a:r>
              <a:rPr sz="2200" b="1" spc="-105" dirty="0">
                <a:solidFill>
                  <a:srgbClr val="DFE6D0"/>
                </a:solidFill>
                <a:latin typeface="Trebuchet MS"/>
                <a:cs typeface="Trebuchet MS"/>
              </a:rPr>
              <a:t>για </a:t>
            </a:r>
            <a:r>
              <a:rPr sz="2200" b="1" spc="-100" dirty="0" smtClean="0">
                <a:solidFill>
                  <a:srgbClr val="DFE6D0"/>
                </a:solidFill>
                <a:latin typeface="Trebuchet MS"/>
                <a:cs typeface="Trebuchet MS"/>
              </a:rPr>
              <a:t>Άμεσο</a:t>
            </a:r>
            <a:r>
              <a:rPr lang="en-US" sz="2200" b="1" spc="-100" dirty="0">
                <a:solidFill>
                  <a:srgbClr val="DFE6D0"/>
                </a:solidFill>
                <a:latin typeface="Trebuchet MS"/>
                <a:cs typeface="Trebuchet MS"/>
              </a:rPr>
              <a:t> </a:t>
            </a:r>
            <a:r>
              <a:rPr sz="2200" b="1" spc="-225" dirty="0" smtClean="0">
                <a:solidFill>
                  <a:srgbClr val="DFE6D0"/>
                </a:solidFill>
                <a:latin typeface="Trebuchet MS"/>
                <a:cs typeface="Trebuchet MS"/>
              </a:rPr>
              <a:t>Στόχο</a:t>
            </a:r>
            <a:endParaRPr sz="2200" dirty="0">
              <a:latin typeface="Trebuchet MS"/>
              <a:cs typeface="Trebuchet MS"/>
            </a:endParaRPr>
          </a:p>
        </p:txBody>
      </p:sp>
      <p:sp>
        <p:nvSpPr>
          <p:cNvPr id="6" name="object 6"/>
          <p:cNvSpPr txBox="1"/>
          <p:nvPr/>
        </p:nvSpPr>
        <p:spPr>
          <a:xfrm>
            <a:off x="4727828" y="1484784"/>
            <a:ext cx="3655060" cy="689291"/>
          </a:xfrm>
          <a:prstGeom prst="rect">
            <a:avLst/>
          </a:prstGeom>
        </p:spPr>
        <p:txBody>
          <a:bodyPr vert="horz" wrap="square" lIns="0" tIns="12065" rIns="0" bIns="0" rtlCol="0">
            <a:spAutoFit/>
          </a:bodyPr>
          <a:lstStyle/>
          <a:p>
            <a:pPr marL="285115" marR="5080" indent="-273050">
              <a:lnSpc>
                <a:spcPct val="100000"/>
              </a:lnSpc>
              <a:spcBef>
                <a:spcPts val="95"/>
              </a:spcBef>
            </a:pPr>
            <a:r>
              <a:rPr sz="2200" b="1" spc="-150" dirty="0">
                <a:solidFill>
                  <a:srgbClr val="DFE6D0"/>
                </a:solidFill>
                <a:latin typeface="Trebuchet MS"/>
                <a:cs typeface="Trebuchet MS"/>
              </a:rPr>
              <a:t>Ακατάλληλα </a:t>
            </a:r>
            <a:r>
              <a:rPr sz="2200" b="1" spc="-95" dirty="0">
                <a:solidFill>
                  <a:srgbClr val="DFE6D0"/>
                </a:solidFill>
                <a:latin typeface="Trebuchet MS"/>
                <a:cs typeface="Trebuchet MS"/>
              </a:rPr>
              <a:t>Ρήματα</a:t>
            </a:r>
            <a:r>
              <a:rPr sz="2200" b="1" spc="-295" dirty="0">
                <a:solidFill>
                  <a:srgbClr val="DFE6D0"/>
                </a:solidFill>
                <a:latin typeface="Trebuchet MS"/>
                <a:cs typeface="Trebuchet MS"/>
              </a:rPr>
              <a:t> </a:t>
            </a:r>
            <a:r>
              <a:rPr sz="2200" b="1" spc="-110" dirty="0">
                <a:solidFill>
                  <a:srgbClr val="DFE6D0"/>
                </a:solidFill>
                <a:latin typeface="Trebuchet MS"/>
                <a:cs typeface="Trebuchet MS"/>
              </a:rPr>
              <a:t>για  </a:t>
            </a:r>
            <a:r>
              <a:rPr sz="2200" b="1" spc="-100" dirty="0">
                <a:solidFill>
                  <a:srgbClr val="DFE6D0"/>
                </a:solidFill>
                <a:latin typeface="Trebuchet MS"/>
                <a:cs typeface="Trebuchet MS"/>
              </a:rPr>
              <a:t>Άμεσο</a:t>
            </a:r>
            <a:r>
              <a:rPr sz="2200" b="1" spc="-220" dirty="0">
                <a:solidFill>
                  <a:srgbClr val="DFE6D0"/>
                </a:solidFill>
                <a:latin typeface="Trebuchet MS"/>
                <a:cs typeface="Trebuchet MS"/>
              </a:rPr>
              <a:t> </a:t>
            </a:r>
            <a:r>
              <a:rPr sz="2200" b="1" spc="-225" dirty="0">
                <a:solidFill>
                  <a:srgbClr val="DFE6D0"/>
                </a:solidFill>
                <a:latin typeface="Trebuchet MS"/>
                <a:cs typeface="Trebuchet MS"/>
              </a:rPr>
              <a:t>Στόχο</a:t>
            </a:r>
            <a:endParaRPr sz="2200" dirty="0">
              <a:latin typeface="Trebuchet MS"/>
              <a:cs typeface="Trebuchet MS"/>
            </a:endParaRPr>
          </a:p>
        </p:txBody>
      </p:sp>
      <p:sp>
        <p:nvSpPr>
          <p:cNvPr id="7" name="object 5"/>
          <p:cNvSpPr txBox="1"/>
          <p:nvPr/>
        </p:nvSpPr>
        <p:spPr>
          <a:xfrm>
            <a:off x="611560" y="2780928"/>
            <a:ext cx="1899285" cy="2579552"/>
          </a:xfrm>
          <a:prstGeom prst="rect">
            <a:avLst/>
          </a:prstGeom>
        </p:spPr>
        <p:txBody>
          <a:bodyPr vert="horz" wrap="square" lIns="0" tIns="98425" rIns="0" bIns="0" rtlCol="0">
            <a:spAutoFit/>
          </a:bodyPr>
          <a:lstStyle/>
          <a:p>
            <a:pPr marL="285115" indent="-272415">
              <a:lnSpc>
                <a:spcPct val="100000"/>
              </a:lnSpc>
              <a:spcBef>
                <a:spcPts val="775"/>
              </a:spcBef>
              <a:buClr>
                <a:srgbClr val="ACC2C8"/>
              </a:buClr>
              <a:buFont typeface="Arial"/>
              <a:buChar char="•"/>
              <a:tabLst>
                <a:tab pos="285115" algn="l"/>
                <a:tab pos="285750" algn="l"/>
              </a:tabLst>
            </a:pPr>
            <a:r>
              <a:rPr lang="el-GR" sz="2200" spc="-30" dirty="0">
                <a:solidFill>
                  <a:srgbClr val="DFE6D0"/>
                </a:solidFill>
                <a:latin typeface="Trebuchet MS"/>
                <a:cs typeface="Trebuchet MS"/>
              </a:rPr>
              <a:t>μ</a:t>
            </a:r>
            <a:r>
              <a:rPr sz="2200" spc="-30" dirty="0" err="1" smtClean="0">
                <a:solidFill>
                  <a:srgbClr val="DFE6D0"/>
                </a:solidFill>
                <a:latin typeface="Trebuchet MS"/>
                <a:cs typeface="Trebuchet MS"/>
              </a:rPr>
              <a:t>ειώνω</a:t>
            </a:r>
            <a:endParaRPr sz="2200" dirty="0">
              <a:latin typeface="Trebuchet MS"/>
              <a:cs typeface="Trebuchet MS"/>
            </a:endParaRPr>
          </a:p>
          <a:p>
            <a:pPr marL="285115" indent="-272415">
              <a:lnSpc>
                <a:spcPct val="100000"/>
              </a:lnSpc>
              <a:spcBef>
                <a:spcPts val="670"/>
              </a:spcBef>
              <a:buClr>
                <a:srgbClr val="ACC2C8"/>
              </a:buClr>
              <a:buFont typeface="Arial"/>
              <a:buChar char="•"/>
              <a:tabLst>
                <a:tab pos="285115" algn="l"/>
                <a:tab pos="285750" algn="l"/>
              </a:tabLst>
            </a:pPr>
            <a:r>
              <a:rPr lang="el-GR" sz="2200" spc="-120" dirty="0">
                <a:solidFill>
                  <a:srgbClr val="DFE6D0"/>
                </a:solidFill>
                <a:latin typeface="Trebuchet MS"/>
                <a:cs typeface="Trebuchet MS"/>
              </a:rPr>
              <a:t>α</a:t>
            </a:r>
            <a:r>
              <a:rPr sz="2200" spc="-120" dirty="0" err="1" smtClean="0">
                <a:solidFill>
                  <a:srgbClr val="DFE6D0"/>
                </a:solidFill>
                <a:latin typeface="Trebuchet MS"/>
                <a:cs typeface="Trebuchet MS"/>
              </a:rPr>
              <a:t>υξάνω</a:t>
            </a:r>
            <a:endParaRPr sz="2200" dirty="0">
              <a:latin typeface="Trebuchet MS"/>
              <a:cs typeface="Trebuchet MS"/>
            </a:endParaRPr>
          </a:p>
          <a:p>
            <a:pPr marL="285115" indent="-272415">
              <a:lnSpc>
                <a:spcPct val="100000"/>
              </a:lnSpc>
              <a:spcBef>
                <a:spcPts val="675"/>
              </a:spcBef>
              <a:buClr>
                <a:srgbClr val="ACC2C8"/>
              </a:buClr>
              <a:buFont typeface="Arial"/>
              <a:buChar char="•"/>
              <a:tabLst>
                <a:tab pos="285115" algn="l"/>
                <a:tab pos="285750" algn="l"/>
              </a:tabLst>
            </a:pPr>
            <a:r>
              <a:rPr lang="el-GR" sz="2200" spc="-75" dirty="0">
                <a:solidFill>
                  <a:srgbClr val="DFE6D0"/>
                </a:solidFill>
                <a:latin typeface="Trebuchet MS"/>
                <a:cs typeface="Trebuchet MS"/>
              </a:rPr>
              <a:t>δ</a:t>
            </a:r>
            <a:r>
              <a:rPr sz="2200" spc="-75" dirty="0" err="1" smtClean="0">
                <a:solidFill>
                  <a:srgbClr val="DFE6D0"/>
                </a:solidFill>
                <a:latin typeface="Trebuchet MS"/>
                <a:cs typeface="Trebuchet MS"/>
              </a:rPr>
              <a:t>υν</a:t>
            </a:r>
            <a:r>
              <a:rPr sz="2200" spc="-75" dirty="0" smtClean="0">
                <a:solidFill>
                  <a:srgbClr val="DFE6D0"/>
                </a:solidFill>
                <a:latin typeface="Trebuchet MS"/>
                <a:cs typeface="Trebuchet MS"/>
              </a:rPr>
              <a:t>αμ</a:t>
            </a:r>
            <a:r>
              <a:rPr sz="2200" spc="-110" dirty="0" smtClean="0">
                <a:solidFill>
                  <a:srgbClr val="DFE6D0"/>
                </a:solidFill>
                <a:latin typeface="Trebuchet MS"/>
                <a:cs typeface="Trebuchet MS"/>
              </a:rPr>
              <a:t>ώ</a:t>
            </a:r>
            <a:r>
              <a:rPr sz="2200" spc="-165" dirty="0" smtClean="0">
                <a:solidFill>
                  <a:srgbClr val="DFE6D0"/>
                </a:solidFill>
                <a:latin typeface="Trebuchet MS"/>
                <a:cs typeface="Trebuchet MS"/>
              </a:rPr>
              <a:t>νω</a:t>
            </a:r>
            <a:endParaRPr sz="2200" dirty="0">
              <a:latin typeface="Trebuchet MS"/>
              <a:cs typeface="Trebuchet MS"/>
            </a:endParaRPr>
          </a:p>
          <a:p>
            <a:pPr marL="285115" indent="-272415">
              <a:lnSpc>
                <a:spcPct val="100000"/>
              </a:lnSpc>
              <a:spcBef>
                <a:spcPts val="670"/>
              </a:spcBef>
              <a:buClr>
                <a:srgbClr val="ACC2C8"/>
              </a:buClr>
              <a:buFont typeface="Arial"/>
              <a:buChar char="•"/>
              <a:tabLst>
                <a:tab pos="285115" algn="l"/>
                <a:tab pos="285750" algn="l"/>
              </a:tabLst>
            </a:pPr>
            <a:r>
              <a:rPr lang="el-GR" sz="2200" spc="-140" dirty="0">
                <a:solidFill>
                  <a:srgbClr val="DFE6D0"/>
                </a:solidFill>
                <a:latin typeface="Trebuchet MS"/>
                <a:cs typeface="Trebuchet MS"/>
              </a:rPr>
              <a:t>β</a:t>
            </a:r>
            <a:r>
              <a:rPr sz="2200" spc="-140" dirty="0" err="1" smtClean="0">
                <a:solidFill>
                  <a:srgbClr val="DFE6D0"/>
                </a:solidFill>
                <a:latin typeface="Trebuchet MS"/>
                <a:cs typeface="Trebuchet MS"/>
              </a:rPr>
              <a:t>ελτιώνω</a:t>
            </a:r>
            <a:endParaRPr sz="2200" dirty="0">
              <a:latin typeface="Trebuchet MS"/>
              <a:cs typeface="Trebuchet MS"/>
            </a:endParaRPr>
          </a:p>
          <a:p>
            <a:pPr marL="285115" indent="-272415">
              <a:lnSpc>
                <a:spcPct val="100000"/>
              </a:lnSpc>
              <a:spcBef>
                <a:spcPts val="700"/>
              </a:spcBef>
              <a:buClr>
                <a:srgbClr val="ACC2C8"/>
              </a:buClr>
              <a:buChar char="•"/>
              <a:tabLst>
                <a:tab pos="285115" algn="l"/>
                <a:tab pos="285750" algn="l"/>
              </a:tabLst>
            </a:pPr>
            <a:r>
              <a:rPr lang="el-GR" sz="2200" spc="-105" dirty="0">
                <a:solidFill>
                  <a:srgbClr val="DFE6D0"/>
                </a:solidFill>
                <a:latin typeface="Arial"/>
                <a:cs typeface="Arial"/>
              </a:rPr>
              <a:t>ε</a:t>
            </a:r>
            <a:r>
              <a:rPr sz="2200" spc="-105" dirty="0" err="1" smtClean="0">
                <a:solidFill>
                  <a:srgbClr val="DFE6D0"/>
                </a:solidFill>
                <a:latin typeface="Trebuchet MS"/>
                <a:cs typeface="Trebuchet MS"/>
              </a:rPr>
              <a:t>νισχύω</a:t>
            </a:r>
            <a:endParaRPr lang="el-GR" sz="2200" spc="-105" dirty="0" smtClean="0">
              <a:solidFill>
                <a:srgbClr val="DFE6D0"/>
              </a:solidFill>
              <a:latin typeface="Trebuchet MS"/>
              <a:cs typeface="Trebuchet MS"/>
            </a:endParaRPr>
          </a:p>
          <a:p>
            <a:pPr marL="285115" indent="-272415">
              <a:lnSpc>
                <a:spcPct val="100000"/>
              </a:lnSpc>
              <a:spcBef>
                <a:spcPts val="700"/>
              </a:spcBef>
              <a:buClr>
                <a:srgbClr val="ACC2C8"/>
              </a:buClr>
              <a:buChar char="•"/>
              <a:tabLst>
                <a:tab pos="285115" algn="l"/>
                <a:tab pos="285750" algn="l"/>
              </a:tabLst>
            </a:pPr>
            <a:r>
              <a:rPr lang="el-GR" sz="2200" spc="-105" dirty="0" smtClean="0">
                <a:solidFill>
                  <a:srgbClr val="DFE6D0"/>
                </a:solidFill>
                <a:latin typeface="Trebuchet MS"/>
                <a:cs typeface="Trebuchet MS"/>
              </a:rPr>
              <a:t>καταγράφω</a:t>
            </a:r>
            <a:endParaRPr sz="2200" dirty="0">
              <a:latin typeface="Trebuchet MS"/>
              <a:cs typeface="Trebuchet MS"/>
            </a:endParaRPr>
          </a:p>
        </p:txBody>
      </p:sp>
      <p:sp>
        <p:nvSpPr>
          <p:cNvPr id="8" name="object 7"/>
          <p:cNvSpPr txBox="1"/>
          <p:nvPr/>
        </p:nvSpPr>
        <p:spPr>
          <a:xfrm>
            <a:off x="4571673" y="2792604"/>
            <a:ext cx="3854450" cy="2630848"/>
          </a:xfrm>
          <a:prstGeom prst="rect">
            <a:avLst/>
          </a:prstGeom>
        </p:spPr>
        <p:txBody>
          <a:bodyPr vert="horz" wrap="square" lIns="0" tIns="98425" rIns="0" bIns="0" rtlCol="0">
            <a:spAutoFit/>
          </a:bodyPr>
          <a:lstStyle/>
          <a:p>
            <a:pPr marL="364490" indent="-351790">
              <a:lnSpc>
                <a:spcPct val="100000"/>
              </a:lnSpc>
              <a:spcBef>
                <a:spcPts val="775"/>
              </a:spcBef>
              <a:buClr>
                <a:srgbClr val="ACC2C8"/>
              </a:buClr>
              <a:buFont typeface="Arial"/>
              <a:buChar char="•"/>
              <a:tabLst>
                <a:tab pos="364490" algn="l"/>
                <a:tab pos="365125" algn="l"/>
              </a:tabLst>
            </a:pPr>
            <a:r>
              <a:rPr lang="el-GR" sz="2200" spc="-110" dirty="0" smtClean="0">
                <a:solidFill>
                  <a:srgbClr val="DFE6D0"/>
                </a:solidFill>
                <a:latin typeface="Trebuchet MS"/>
                <a:cs typeface="Trebuchet MS"/>
              </a:rPr>
              <a:t>γνωρίζω</a:t>
            </a:r>
          </a:p>
          <a:p>
            <a:pPr marL="364490" indent="-351790">
              <a:lnSpc>
                <a:spcPct val="100000"/>
              </a:lnSpc>
              <a:spcBef>
                <a:spcPts val="775"/>
              </a:spcBef>
              <a:buClr>
                <a:srgbClr val="ACC2C8"/>
              </a:buClr>
              <a:buFont typeface="Arial"/>
              <a:buChar char="•"/>
              <a:tabLst>
                <a:tab pos="364490" algn="l"/>
                <a:tab pos="365125" algn="l"/>
              </a:tabLst>
            </a:pPr>
            <a:r>
              <a:rPr lang="el-GR" sz="2200" spc="-110" dirty="0" smtClean="0">
                <a:solidFill>
                  <a:srgbClr val="DFE6D0"/>
                </a:solidFill>
                <a:latin typeface="Trebuchet MS"/>
                <a:cs typeface="Trebuchet MS"/>
              </a:rPr>
              <a:t>πιστεύω</a:t>
            </a:r>
          </a:p>
          <a:p>
            <a:pPr marL="364490" indent="-351790">
              <a:lnSpc>
                <a:spcPct val="100000"/>
              </a:lnSpc>
              <a:spcBef>
                <a:spcPts val="775"/>
              </a:spcBef>
              <a:buClr>
                <a:srgbClr val="ACC2C8"/>
              </a:buClr>
              <a:buFont typeface="Arial"/>
              <a:buChar char="•"/>
              <a:tabLst>
                <a:tab pos="364490" algn="l"/>
                <a:tab pos="365125" algn="l"/>
              </a:tabLst>
            </a:pPr>
            <a:r>
              <a:rPr lang="el-GR" sz="2200" spc="-110" dirty="0" smtClean="0">
                <a:solidFill>
                  <a:srgbClr val="DFE6D0"/>
                </a:solidFill>
                <a:latin typeface="Trebuchet MS"/>
                <a:cs typeface="Trebuchet MS"/>
              </a:rPr>
              <a:t>κατανοώ </a:t>
            </a:r>
          </a:p>
          <a:p>
            <a:pPr marL="364490" indent="-351790">
              <a:lnSpc>
                <a:spcPct val="100000"/>
              </a:lnSpc>
              <a:spcBef>
                <a:spcPts val="775"/>
              </a:spcBef>
              <a:buClr>
                <a:srgbClr val="ACC2C8"/>
              </a:buClr>
              <a:buFont typeface="Arial"/>
              <a:buChar char="•"/>
              <a:tabLst>
                <a:tab pos="364490" algn="l"/>
                <a:tab pos="365125" algn="l"/>
              </a:tabLst>
            </a:pPr>
            <a:r>
              <a:rPr lang="el-GR" sz="2200" spc="-110" dirty="0" smtClean="0">
                <a:solidFill>
                  <a:srgbClr val="DFE6D0"/>
                </a:solidFill>
                <a:latin typeface="Trebuchet MS"/>
                <a:cs typeface="Trebuchet MS"/>
              </a:rPr>
              <a:t>ε</a:t>
            </a:r>
            <a:r>
              <a:rPr sz="2200" spc="-110" dirty="0" smtClean="0">
                <a:solidFill>
                  <a:srgbClr val="DFE6D0"/>
                </a:solidFill>
                <a:latin typeface="Trebuchet MS"/>
                <a:cs typeface="Trebuchet MS"/>
              </a:rPr>
              <a:t>κ</a:t>
            </a:r>
            <a:r>
              <a:rPr lang="el-GR" sz="2200" spc="-110" dirty="0" smtClean="0">
                <a:solidFill>
                  <a:srgbClr val="DFE6D0"/>
                </a:solidFill>
                <a:latin typeface="Trebuchet MS"/>
                <a:cs typeface="Trebuchet MS"/>
              </a:rPr>
              <a:t>τιμώ</a:t>
            </a:r>
          </a:p>
          <a:p>
            <a:pPr marL="364490" indent="-351790">
              <a:lnSpc>
                <a:spcPct val="100000"/>
              </a:lnSpc>
              <a:spcBef>
                <a:spcPts val="775"/>
              </a:spcBef>
              <a:buClr>
                <a:srgbClr val="ACC2C8"/>
              </a:buClr>
              <a:buFont typeface="Arial"/>
              <a:buChar char="•"/>
              <a:tabLst>
                <a:tab pos="364490" algn="l"/>
                <a:tab pos="365125" algn="l"/>
              </a:tabLst>
            </a:pPr>
            <a:r>
              <a:rPr lang="el-GR" sz="2200" spc="-130" dirty="0" smtClean="0">
                <a:solidFill>
                  <a:srgbClr val="DFE6D0"/>
                </a:solidFill>
                <a:latin typeface="Trebuchet MS"/>
                <a:cs typeface="Trebuchet MS"/>
              </a:rPr>
              <a:t>π</a:t>
            </a:r>
            <a:r>
              <a:rPr sz="2200" spc="-130" dirty="0" smtClean="0">
                <a:solidFill>
                  <a:srgbClr val="DFE6D0"/>
                </a:solidFill>
                <a:latin typeface="Trebuchet MS"/>
                <a:cs typeface="Trebuchet MS"/>
              </a:rPr>
              <a:t>α</a:t>
            </a:r>
            <a:r>
              <a:rPr sz="2200" spc="-130" dirty="0" err="1" smtClean="0">
                <a:solidFill>
                  <a:srgbClr val="DFE6D0"/>
                </a:solidFill>
                <a:latin typeface="Trebuchet MS"/>
                <a:cs typeface="Trebuchet MS"/>
              </a:rPr>
              <a:t>ρέχω</a:t>
            </a:r>
            <a:endParaRPr sz="2200" dirty="0">
              <a:latin typeface="Trebuchet MS"/>
              <a:cs typeface="Trebuchet MS"/>
            </a:endParaRPr>
          </a:p>
          <a:p>
            <a:pPr marL="364490" indent="-351790">
              <a:lnSpc>
                <a:spcPct val="100000"/>
              </a:lnSpc>
              <a:spcBef>
                <a:spcPts val="675"/>
              </a:spcBef>
              <a:buClr>
                <a:srgbClr val="ACC2C8"/>
              </a:buClr>
              <a:buFont typeface="Arial"/>
              <a:buChar char="•"/>
              <a:tabLst>
                <a:tab pos="364490" algn="l"/>
                <a:tab pos="365125" algn="l"/>
              </a:tabLst>
            </a:pPr>
            <a:r>
              <a:rPr lang="el-GR" sz="2200" spc="-135" dirty="0">
                <a:solidFill>
                  <a:srgbClr val="DFE6D0"/>
                </a:solidFill>
                <a:latin typeface="Trebuchet MS"/>
                <a:cs typeface="Trebuchet MS"/>
              </a:rPr>
              <a:t>π</a:t>
            </a:r>
            <a:r>
              <a:rPr sz="2200" spc="-135" dirty="0" smtClean="0">
                <a:solidFill>
                  <a:srgbClr val="DFE6D0"/>
                </a:solidFill>
                <a:latin typeface="Trebuchet MS"/>
                <a:cs typeface="Trebuchet MS"/>
              </a:rPr>
              <a:t>α</a:t>
            </a:r>
            <a:r>
              <a:rPr sz="2200" spc="-135" dirty="0" err="1" smtClean="0">
                <a:solidFill>
                  <a:srgbClr val="DFE6D0"/>
                </a:solidFill>
                <a:latin typeface="Trebuchet MS"/>
                <a:cs typeface="Trebuchet MS"/>
              </a:rPr>
              <a:t>ράγω</a:t>
            </a:r>
            <a:endParaRPr sz="2200" dirty="0">
              <a:latin typeface="Trebuchet MS"/>
              <a:cs typeface="Trebuchet MS"/>
            </a:endParaRPr>
          </a:p>
        </p:txBody>
      </p:sp>
    </p:spTree>
    <p:extLst>
      <p:ext uri="{BB962C8B-B14F-4D97-AF65-F5344CB8AC3E}">
        <p14:creationId xmlns:p14="http://schemas.microsoft.com/office/powerpoint/2010/main" val="3368575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περιεχομένου 2"/>
          <p:cNvSpPr txBox="1">
            <a:spLocks/>
          </p:cNvSpPr>
          <p:nvPr/>
        </p:nvSpPr>
        <p:spPr>
          <a:xfrm>
            <a:off x="683568" y="446928"/>
            <a:ext cx="8503920" cy="485428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l-GR" sz="3000" dirty="0" smtClean="0"/>
              <a:t>Στόχοι</a:t>
            </a:r>
          </a:p>
          <a:p>
            <a:r>
              <a:rPr lang="en-US" sz="3000" dirty="0" smtClean="0"/>
              <a:t>Specific – </a:t>
            </a:r>
            <a:r>
              <a:rPr lang="el-GR" sz="3000" dirty="0" smtClean="0"/>
              <a:t>Συγκεκριμένοι</a:t>
            </a:r>
          </a:p>
          <a:p>
            <a:endParaRPr lang="el-GR" sz="3000" dirty="0"/>
          </a:p>
          <a:p>
            <a:r>
              <a:rPr lang="en-US" sz="3000" dirty="0" smtClean="0"/>
              <a:t>Measurable – </a:t>
            </a:r>
            <a:r>
              <a:rPr lang="el-GR" sz="3000" dirty="0" smtClean="0"/>
              <a:t>Μετρήσιμοι</a:t>
            </a:r>
          </a:p>
          <a:p>
            <a:endParaRPr lang="el-GR" sz="3000" dirty="0"/>
          </a:p>
          <a:p>
            <a:r>
              <a:rPr lang="en-US" sz="3000" dirty="0" smtClean="0"/>
              <a:t>Attainable – </a:t>
            </a:r>
            <a:r>
              <a:rPr lang="el-GR" sz="3000" dirty="0" smtClean="0"/>
              <a:t>Εφικτοί</a:t>
            </a:r>
          </a:p>
          <a:p>
            <a:endParaRPr lang="el-GR" sz="3000" dirty="0"/>
          </a:p>
          <a:p>
            <a:r>
              <a:rPr lang="en-US" sz="3000" dirty="0" smtClean="0"/>
              <a:t>Realistic – </a:t>
            </a:r>
            <a:r>
              <a:rPr lang="el-GR" sz="3000" dirty="0" smtClean="0"/>
              <a:t>Ρεαλιστικοί</a:t>
            </a:r>
          </a:p>
          <a:p>
            <a:endParaRPr lang="el-GR" sz="3000" dirty="0"/>
          </a:p>
          <a:p>
            <a:r>
              <a:rPr lang="en-US" sz="3000" dirty="0" smtClean="0"/>
              <a:t>Time</a:t>
            </a:r>
            <a:r>
              <a:rPr lang="el-GR" sz="3000" dirty="0" smtClean="0"/>
              <a:t>-</a:t>
            </a:r>
            <a:r>
              <a:rPr lang="en-US" sz="3000" dirty="0" smtClean="0"/>
              <a:t>bound – </a:t>
            </a:r>
            <a:r>
              <a:rPr lang="el-GR" sz="3000" dirty="0" smtClean="0"/>
              <a:t>Χρονικά προσδιορισμένοι</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9568" y="332656"/>
            <a:ext cx="2914650" cy="1571625"/>
          </a:xfrm>
          <a:prstGeom prst="rect">
            <a:avLst/>
          </a:prstGeom>
        </p:spPr>
      </p:pic>
    </p:spTree>
    <p:extLst>
      <p:ext uri="{BB962C8B-B14F-4D97-AF65-F5344CB8AC3E}">
        <p14:creationId xmlns:p14="http://schemas.microsoft.com/office/powerpoint/2010/main" val="307418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457200" y="116632"/>
            <a:ext cx="8229600" cy="922114"/>
          </a:xfrm>
          <a:prstGeom prst="rect">
            <a:avLst/>
          </a:prstGeom>
        </p:spPr>
        <p:txBody>
          <a:bodyPr vert="horz" lIns="91436" tIns="45718" rIns="91436" bIns="45718" rtlCol="0" anchor="b">
            <a:normAutofit/>
          </a:bodyPr>
          <a:lstStyle>
            <a:lvl1pPr algn="l" defTabSz="914360" rtl="0" eaLnBrk="1" latinLnBrk="0" hangingPunct="1">
              <a:spcBef>
                <a:spcPct val="0"/>
              </a:spcBef>
              <a:buNone/>
              <a:tabLst>
                <a:tab pos="3830470"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r>
              <a:rPr lang="el-GR" dirty="0" smtClean="0"/>
              <a:t>Μετρήσιμοι στόχοι</a:t>
            </a:r>
            <a:endParaRPr lang="el-GR" dirty="0"/>
          </a:p>
        </p:txBody>
      </p:sp>
      <p:sp>
        <p:nvSpPr>
          <p:cNvPr id="5" name="Θέση περιεχομένου 2"/>
          <p:cNvSpPr txBox="1">
            <a:spLocks/>
          </p:cNvSpPr>
          <p:nvPr/>
        </p:nvSpPr>
        <p:spPr>
          <a:xfrm>
            <a:off x="525016" y="1268760"/>
            <a:ext cx="8295456" cy="4674309"/>
          </a:xfrm>
          <a:prstGeom prst="rect">
            <a:avLst/>
          </a:prstGeom>
        </p:spPr>
        <p:txBody>
          <a:bodyPr vert="horz" lIns="91436" tIns="45718" rIns="91436" bIns="45718" rtlCol="0">
            <a:normAutofit fontScale="92500" lnSpcReduction="20000"/>
          </a:bodyPr>
          <a:lstStyle>
            <a:lvl1pPr marL="274308" indent="-274308" algn="l" defTabSz="91436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16" indent="-182872" algn="l" defTabSz="91436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360" indent="-228590" algn="l" defTabSz="91436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668" indent="-228590" algn="l" defTabSz="91436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2976" indent="-228590" algn="l" defTabSz="91436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566" indent="-182872" algn="l" defTabSz="91436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156" indent="-182872" algn="l" defTabSz="91436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746" indent="-182872" algn="l" defTabSz="91436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336" indent="-182872" algn="l" defTabSz="91436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l-GR" dirty="0" smtClean="0">
                <a:solidFill>
                  <a:srgbClr val="FF0000"/>
                </a:solidFill>
              </a:rPr>
              <a:t>ΠΟΤΕ        ΠΟΣΟ       ΓΙΑ ΠΟΙΟΝ       ΤΙ        ΠΟΥ </a:t>
            </a:r>
          </a:p>
          <a:p>
            <a:pPr marL="0" indent="0">
              <a:buFont typeface="Arial" pitchFamily="34" charset="0"/>
              <a:buNone/>
            </a:pPr>
            <a:endParaRPr lang="el-GR" dirty="0" smtClean="0"/>
          </a:p>
          <a:p>
            <a:pPr marL="0" indent="0">
              <a:buFont typeface="Arial" pitchFamily="34" charset="0"/>
              <a:buNone/>
            </a:pPr>
            <a:r>
              <a:rPr lang="el-GR" dirty="0" smtClean="0"/>
              <a:t>Χρόνος (ημερομηνία), διάρκεια που θα συμβεί</a:t>
            </a:r>
          </a:p>
          <a:p>
            <a:pPr marL="0" indent="0">
              <a:buFont typeface="Arial" pitchFamily="34" charset="0"/>
              <a:buNone/>
            </a:pPr>
            <a:r>
              <a:rPr lang="el-GR" i="1" dirty="0" smtClean="0">
                <a:solidFill>
                  <a:srgbClr val="FFFF00"/>
                </a:solidFill>
              </a:rPr>
              <a:t>Μέχρι το τέλος του 2016</a:t>
            </a:r>
          </a:p>
          <a:p>
            <a:pPr marL="0" indent="0">
              <a:buFont typeface="Arial" pitchFamily="34" charset="0"/>
              <a:buNone/>
            </a:pPr>
            <a:r>
              <a:rPr lang="el-GR" dirty="0" smtClean="0"/>
              <a:t>Ποσοστό, ποσό, νούμερο</a:t>
            </a:r>
          </a:p>
          <a:p>
            <a:pPr marL="0" indent="0">
              <a:buFont typeface="Arial" pitchFamily="34" charset="0"/>
              <a:buNone/>
            </a:pPr>
            <a:r>
              <a:rPr lang="el-GR" i="1" dirty="0" smtClean="0">
                <a:solidFill>
                  <a:srgbClr val="FFFF00"/>
                </a:solidFill>
              </a:rPr>
              <a:t>80%</a:t>
            </a:r>
          </a:p>
          <a:p>
            <a:pPr marL="0" indent="0">
              <a:buFont typeface="Arial" pitchFamily="34" charset="0"/>
              <a:buNone/>
            </a:pPr>
            <a:r>
              <a:rPr lang="el-GR" dirty="0" smtClean="0"/>
              <a:t>Ομάδα ωφελούμενων</a:t>
            </a:r>
          </a:p>
          <a:p>
            <a:pPr marL="0" indent="0">
              <a:buFont typeface="Arial" pitchFamily="34" charset="0"/>
              <a:buNone/>
            </a:pPr>
            <a:r>
              <a:rPr lang="el-GR" i="1" dirty="0" smtClean="0">
                <a:solidFill>
                  <a:srgbClr val="FFFF00"/>
                </a:solidFill>
              </a:rPr>
              <a:t>των συμμετεχόντων στο πρόγραμμα</a:t>
            </a:r>
          </a:p>
          <a:p>
            <a:pPr marL="0" indent="0">
              <a:buFont typeface="Arial" pitchFamily="34" charset="0"/>
              <a:buNone/>
            </a:pPr>
            <a:r>
              <a:rPr lang="el-GR" dirty="0" smtClean="0"/>
              <a:t>Πρόβλημα/συμπεριφορά/αποτέλεσμα που θα επέλθει με την υλοποίηση του προγράμματος</a:t>
            </a:r>
          </a:p>
          <a:p>
            <a:pPr marL="0" indent="0">
              <a:buFont typeface="Arial" pitchFamily="34" charset="0"/>
              <a:buNone/>
            </a:pPr>
            <a:r>
              <a:rPr lang="el-GR" i="1" dirty="0" smtClean="0">
                <a:solidFill>
                  <a:srgbClr val="FFFF00"/>
                </a:solidFill>
              </a:rPr>
              <a:t>θα έχουν ενταχθεί σε πρόγραμμα εκμάθησης ξένων γλωσσών</a:t>
            </a:r>
          </a:p>
          <a:p>
            <a:pPr marL="0" indent="0">
              <a:buFont typeface="Arial" pitchFamily="34" charset="0"/>
              <a:buNone/>
            </a:pPr>
            <a:r>
              <a:rPr lang="el-GR" dirty="0" smtClean="0"/>
              <a:t>Περιοχή όπου θα τοποθετείται η ομάδα ωφελούμενων</a:t>
            </a:r>
          </a:p>
          <a:p>
            <a:pPr marL="0" indent="0">
              <a:buFont typeface="Arial" pitchFamily="34" charset="0"/>
              <a:buNone/>
            </a:pPr>
            <a:r>
              <a:rPr lang="el-GR" i="1" dirty="0" smtClean="0">
                <a:solidFill>
                  <a:srgbClr val="FFFF00"/>
                </a:solidFill>
              </a:rPr>
              <a:t>στο Δήμο Χαλανδρίου</a:t>
            </a:r>
            <a:endParaRPr lang="el-GR" i="1" dirty="0">
              <a:solidFill>
                <a:srgbClr val="FFFF00"/>
              </a:solidFill>
            </a:endParaRPr>
          </a:p>
        </p:txBody>
      </p:sp>
    </p:spTree>
    <p:extLst>
      <p:ext uri="{BB962C8B-B14F-4D97-AF65-F5344CB8AC3E}">
        <p14:creationId xmlns:p14="http://schemas.microsoft.com/office/powerpoint/2010/main" val="2670325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9225" y="136525"/>
            <a:ext cx="8869680" cy="6584950"/>
          </a:xfrm>
          <a:custGeom>
            <a:avLst/>
            <a:gdLst/>
            <a:ahLst/>
            <a:cxnLst/>
            <a:rect l="l" t="t" r="r" b="b"/>
            <a:pathLst>
              <a:path w="8869680" h="6584950">
                <a:moveTo>
                  <a:pt x="0" y="6584950"/>
                </a:moveTo>
                <a:lnTo>
                  <a:pt x="8869426" y="6584950"/>
                </a:lnTo>
                <a:lnTo>
                  <a:pt x="8869426" y="0"/>
                </a:lnTo>
                <a:lnTo>
                  <a:pt x="0" y="0"/>
                </a:lnTo>
                <a:lnTo>
                  <a:pt x="0" y="6584950"/>
                </a:lnTo>
                <a:close/>
              </a:path>
            </a:pathLst>
          </a:custGeom>
          <a:ln w="19050">
            <a:solidFill>
              <a:srgbClr val="CFC50D"/>
            </a:solidFill>
          </a:ln>
        </p:spPr>
        <p:txBody>
          <a:bodyPr wrap="square" lIns="0" tIns="0" rIns="0" bIns="0" rtlCol="0"/>
          <a:lstStyle/>
          <a:p>
            <a:endParaRPr/>
          </a:p>
        </p:txBody>
      </p:sp>
      <p:sp>
        <p:nvSpPr>
          <p:cNvPr id="3" name="object 3"/>
          <p:cNvSpPr/>
          <p:nvPr/>
        </p:nvSpPr>
        <p:spPr>
          <a:xfrm>
            <a:off x="7120128" y="6739128"/>
            <a:ext cx="1874520" cy="11887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121652" y="5933592"/>
            <a:ext cx="1871979" cy="756005"/>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694506" y="1268760"/>
            <a:ext cx="7981950" cy="4657685"/>
          </a:xfrm>
          <a:prstGeom prst="rect">
            <a:avLst/>
          </a:prstGeom>
        </p:spPr>
        <p:txBody>
          <a:bodyPr vert="horz" wrap="square" lIns="0" tIns="12700" rIns="0" bIns="0" rtlCol="0">
            <a:spAutoFit/>
          </a:bodyPr>
          <a:lstStyle/>
          <a:p>
            <a:pPr marL="285115" marR="361950" indent="-272415">
              <a:lnSpc>
                <a:spcPct val="100000"/>
              </a:lnSpc>
              <a:spcBef>
                <a:spcPts val="100"/>
              </a:spcBef>
              <a:buClr>
                <a:srgbClr val="ACC2C8"/>
              </a:buClr>
              <a:buFont typeface="Arial"/>
              <a:buChar char="•"/>
              <a:tabLst>
                <a:tab pos="285115" algn="l"/>
                <a:tab pos="285750" algn="l"/>
              </a:tabLst>
            </a:pPr>
            <a:r>
              <a:rPr sz="2200" spc="-60" dirty="0">
                <a:solidFill>
                  <a:srgbClr val="DFE6D0"/>
                </a:solidFill>
                <a:latin typeface="Trebuchet MS"/>
                <a:cs typeface="Trebuchet MS"/>
              </a:rPr>
              <a:t>Και </a:t>
            </a:r>
            <a:r>
              <a:rPr sz="2200" spc="-100" dirty="0">
                <a:solidFill>
                  <a:srgbClr val="DFE6D0"/>
                </a:solidFill>
                <a:latin typeface="Trebuchet MS"/>
                <a:cs typeface="Trebuchet MS"/>
              </a:rPr>
              <a:t>τα </a:t>
            </a:r>
            <a:r>
              <a:rPr sz="2200" spc="-80" dirty="0">
                <a:solidFill>
                  <a:srgbClr val="DFE6D0"/>
                </a:solidFill>
                <a:latin typeface="Trebuchet MS"/>
                <a:cs typeface="Trebuchet MS"/>
              </a:rPr>
              <a:t>αποτελέσματα </a:t>
            </a:r>
            <a:r>
              <a:rPr sz="2200" spc="-114" dirty="0">
                <a:solidFill>
                  <a:srgbClr val="DFE6D0"/>
                </a:solidFill>
                <a:latin typeface="Trebuchet MS"/>
                <a:cs typeface="Trebuchet MS"/>
              </a:rPr>
              <a:t>και </a:t>
            </a:r>
            <a:r>
              <a:rPr sz="2200" spc="-100" dirty="0">
                <a:solidFill>
                  <a:srgbClr val="DFE6D0"/>
                </a:solidFill>
                <a:latin typeface="Trebuchet MS"/>
                <a:cs typeface="Trebuchet MS"/>
              </a:rPr>
              <a:t>τα </a:t>
            </a:r>
            <a:r>
              <a:rPr sz="2200" spc="-85" dirty="0">
                <a:solidFill>
                  <a:srgbClr val="DFE6D0"/>
                </a:solidFill>
                <a:latin typeface="Trebuchet MS"/>
                <a:cs typeface="Trebuchet MS"/>
              </a:rPr>
              <a:t>προϊόντα </a:t>
            </a:r>
            <a:r>
              <a:rPr sz="2200" spc="-80" dirty="0">
                <a:solidFill>
                  <a:srgbClr val="DFE6D0"/>
                </a:solidFill>
                <a:latin typeface="Trebuchet MS"/>
                <a:cs typeface="Trebuchet MS"/>
              </a:rPr>
              <a:t>αναφέρονται </a:t>
            </a:r>
            <a:r>
              <a:rPr sz="2200" spc="-95" dirty="0">
                <a:solidFill>
                  <a:srgbClr val="DFE6D0"/>
                </a:solidFill>
                <a:latin typeface="Trebuchet MS"/>
                <a:cs typeface="Trebuchet MS"/>
              </a:rPr>
              <a:t>στο </a:t>
            </a:r>
            <a:r>
              <a:rPr sz="2200" b="1" spc="-160" dirty="0">
                <a:solidFill>
                  <a:srgbClr val="FFFF00"/>
                </a:solidFill>
                <a:latin typeface="Trebuchet MS"/>
                <a:cs typeface="Trebuchet MS"/>
              </a:rPr>
              <a:t>ΤΙ </a:t>
            </a:r>
            <a:r>
              <a:rPr sz="2200" b="1" spc="-160" dirty="0">
                <a:solidFill>
                  <a:srgbClr val="DFE6D0"/>
                </a:solidFill>
                <a:latin typeface="Trebuchet MS"/>
                <a:cs typeface="Trebuchet MS"/>
              </a:rPr>
              <a:t> </a:t>
            </a:r>
            <a:r>
              <a:rPr sz="2200" spc="-70" dirty="0">
                <a:solidFill>
                  <a:srgbClr val="DFE6D0"/>
                </a:solidFill>
                <a:latin typeface="Trebuchet MS"/>
                <a:cs typeface="Trebuchet MS"/>
              </a:rPr>
              <a:t>θέλετε</a:t>
            </a:r>
            <a:r>
              <a:rPr sz="2200" spc="-220" dirty="0">
                <a:solidFill>
                  <a:srgbClr val="DFE6D0"/>
                </a:solidFill>
                <a:latin typeface="Trebuchet MS"/>
                <a:cs typeface="Trebuchet MS"/>
              </a:rPr>
              <a:t> </a:t>
            </a:r>
            <a:r>
              <a:rPr sz="2200" spc="-80" dirty="0">
                <a:solidFill>
                  <a:srgbClr val="DFE6D0"/>
                </a:solidFill>
                <a:latin typeface="Trebuchet MS"/>
                <a:cs typeface="Trebuchet MS"/>
              </a:rPr>
              <a:t>να</a:t>
            </a:r>
            <a:r>
              <a:rPr sz="2200" spc="-180" dirty="0">
                <a:solidFill>
                  <a:srgbClr val="DFE6D0"/>
                </a:solidFill>
                <a:latin typeface="Trebuchet MS"/>
                <a:cs typeface="Trebuchet MS"/>
              </a:rPr>
              <a:t> </a:t>
            </a:r>
            <a:r>
              <a:rPr sz="2200" spc="-100" dirty="0">
                <a:solidFill>
                  <a:srgbClr val="DFE6D0"/>
                </a:solidFill>
                <a:latin typeface="Trebuchet MS"/>
                <a:cs typeface="Trebuchet MS"/>
              </a:rPr>
              <a:t>παράγει</a:t>
            </a:r>
            <a:r>
              <a:rPr sz="2200" spc="-180" dirty="0">
                <a:solidFill>
                  <a:srgbClr val="DFE6D0"/>
                </a:solidFill>
                <a:latin typeface="Trebuchet MS"/>
                <a:cs typeface="Trebuchet MS"/>
              </a:rPr>
              <a:t> </a:t>
            </a:r>
            <a:r>
              <a:rPr sz="2200" spc="-105" dirty="0">
                <a:solidFill>
                  <a:srgbClr val="DFE6D0"/>
                </a:solidFill>
                <a:latin typeface="Trebuchet MS"/>
                <a:cs typeface="Trebuchet MS"/>
              </a:rPr>
              <a:t>το</a:t>
            </a:r>
            <a:r>
              <a:rPr sz="2200" spc="-185" dirty="0">
                <a:solidFill>
                  <a:srgbClr val="DFE6D0"/>
                </a:solidFill>
                <a:latin typeface="Trebuchet MS"/>
                <a:cs typeface="Trebuchet MS"/>
              </a:rPr>
              <a:t> </a:t>
            </a:r>
            <a:r>
              <a:rPr sz="2200" spc="-90" dirty="0">
                <a:solidFill>
                  <a:srgbClr val="DFE6D0"/>
                </a:solidFill>
                <a:latin typeface="Trebuchet MS"/>
                <a:cs typeface="Trebuchet MS"/>
              </a:rPr>
              <a:t>πρόγραμμά</a:t>
            </a:r>
            <a:r>
              <a:rPr sz="2200" spc="-175" dirty="0">
                <a:solidFill>
                  <a:srgbClr val="DFE6D0"/>
                </a:solidFill>
                <a:latin typeface="Trebuchet MS"/>
                <a:cs typeface="Trebuchet MS"/>
              </a:rPr>
              <a:t> </a:t>
            </a:r>
            <a:r>
              <a:rPr sz="2200" spc="-135" dirty="0">
                <a:solidFill>
                  <a:srgbClr val="DFE6D0"/>
                </a:solidFill>
                <a:latin typeface="Trebuchet MS"/>
                <a:cs typeface="Trebuchet MS"/>
              </a:rPr>
              <a:t>σας.</a:t>
            </a:r>
            <a:r>
              <a:rPr sz="2200" spc="-180" dirty="0">
                <a:solidFill>
                  <a:srgbClr val="DFE6D0"/>
                </a:solidFill>
                <a:latin typeface="Trebuchet MS"/>
                <a:cs typeface="Trebuchet MS"/>
              </a:rPr>
              <a:t> </a:t>
            </a:r>
            <a:r>
              <a:rPr sz="2200" spc="-75" dirty="0">
                <a:solidFill>
                  <a:srgbClr val="DFE6D0"/>
                </a:solidFill>
                <a:latin typeface="Trebuchet MS"/>
                <a:cs typeface="Trebuchet MS"/>
              </a:rPr>
              <a:t>Ωστόσο</a:t>
            </a:r>
            <a:r>
              <a:rPr sz="2200" spc="-170" dirty="0">
                <a:solidFill>
                  <a:srgbClr val="DFE6D0"/>
                </a:solidFill>
                <a:latin typeface="Trebuchet MS"/>
                <a:cs typeface="Trebuchet MS"/>
              </a:rPr>
              <a:t> </a:t>
            </a:r>
            <a:r>
              <a:rPr sz="2200" spc="-60" dirty="0">
                <a:solidFill>
                  <a:srgbClr val="DFE6D0"/>
                </a:solidFill>
                <a:latin typeface="Trebuchet MS"/>
                <a:cs typeface="Trebuchet MS"/>
              </a:rPr>
              <a:t>έχουμε</a:t>
            </a:r>
            <a:r>
              <a:rPr sz="2200" spc="-185" dirty="0">
                <a:solidFill>
                  <a:srgbClr val="DFE6D0"/>
                </a:solidFill>
                <a:latin typeface="Trebuchet MS"/>
                <a:cs typeface="Trebuchet MS"/>
              </a:rPr>
              <a:t> </a:t>
            </a:r>
            <a:r>
              <a:rPr sz="2200" spc="-55" dirty="0">
                <a:solidFill>
                  <a:srgbClr val="DFE6D0"/>
                </a:solidFill>
                <a:latin typeface="Trebuchet MS"/>
                <a:cs typeface="Trebuchet MS"/>
              </a:rPr>
              <a:t>δύο  </a:t>
            </a:r>
            <a:r>
              <a:rPr sz="2200" spc="-90" dirty="0">
                <a:solidFill>
                  <a:srgbClr val="DFE6D0"/>
                </a:solidFill>
                <a:latin typeface="Trebuchet MS"/>
                <a:cs typeface="Trebuchet MS"/>
              </a:rPr>
              <a:t>διαφορετικά </a:t>
            </a:r>
            <a:r>
              <a:rPr sz="2200" spc="-65" dirty="0">
                <a:solidFill>
                  <a:srgbClr val="DFE6D0"/>
                </a:solidFill>
                <a:latin typeface="Trebuchet MS"/>
                <a:cs typeface="Trebuchet MS"/>
              </a:rPr>
              <a:t>επίπεδα</a:t>
            </a:r>
            <a:r>
              <a:rPr sz="2200" spc="-300" dirty="0">
                <a:solidFill>
                  <a:srgbClr val="DFE6D0"/>
                </a:solidFill>
                <a:latin typeface="Trebuchet MS"/>
                <a:cs typeface="Trebuchet MS"/>
              </a:rPr>
              <a:t> </a:t>
            </a:r>
            <a:r>
              <a:rPr sz="2200" spc="-105" dirty="0">
                <a:solidFill>
                  <a:srgbClr val="DFE6D0"/>
                </a:solidFill>
                <a:latin typeface="Trebuchet MS"/>
                <a:cs typeface="Trebuchet MS"/>
              </a:rPr>
              <a:t>αποτελεσμάτων</a:t>
            </a:r>
            <a:r>
              <a:rPr sz="2200" spc="-105" dirty="0" smtClean="0">
                <a:solidFill>
                  <a:srgbClr val="DFE6D0"/>
                </a:solidFill>
                <a:latin typeface="Trebuchet MS"/>
                <a:cs typeface="Trebuchet MS"/>
              </a:rPr>
              <a:t>:</a:t>
            </a:r>
            <a:endParaRPr lang="en-US" sz="2200" spc="-105" dirty="0" smtClean="0">
              <a:solidFill>
                <a:srgbClr val="DFE6D0"/>
              </a:solidFill>
              <a:latin typeface="Trebuchet MS"/>
              <a:cs typeface="Trebuchet MS"/>
            </a:endParaRPr>
          </a:p>
          <a:p>
            <a:pPr marL="12700" marR="361950">
              <a:lnSpc>
                <a:spcPct val="100000"/>
              </a:lnSpc>
              <a:spcBef>
                <a:spcPts val="100"/>
              </a:spcBef>
              <a:buClr>
                <a:srgbClr val="ACC2C8"/>
              </a:buClr>
              <a:tabLst>
                <a:tab pos="285115" algn="l"/>
                <a:tab pos="285750" algn="l"/>
              </a:tabLst>
            </a:pPr>
            <a:endParaRPr sz="2200" dirty="0">
              <a:latin typeface="Trebuchet MS"/>
              <a:cs typeface="Trebuchet MS"/>
            </a:endParaRPr>
          </a:p>
          <a:p>
            <a:pPr marL="285115" marR="5080" indent="-272415">
              <a:lnSpc>
                <a:spcPct val="100000"/>
              </a:lnSpc>
              <a:spcBef>
                <a:spcPts val="580"/>
              </a:spcBef>
              <a:buClr>
                <a:srgbClr val="ACC2C8"/>
              </a:buClr>
              <a:buFont typeface="Arial"/>
              <a:buChar char="•"/>
              <a:tabLst>
                <a:tab pos="285115" algn="l"/>
                <a:tab pos="285750" algn="l"/>
              </a:tabLst>
            </a:pPr>
            <a:r>
              <a:rPr sz="2200" spc="-135" dirty="0">
                <a:solidFill>
                  <a:srgbClr val="DFE6D0"/>
                </a:solidFill>
                <a:latin typeface="Trebuchet MS"/>
                <a:cs typeface="Trebuchet MS"/>
              </a:rPr>
              <a:t>Τα </a:t>
            </a:r>
            <a:r>
              <a:rPr sz="2200" b="1" spc="-95" dirty="0">
                <a:solidFill>
                  <a:srgbClr val="FFFF00"/>
                </a:solidFill>
                <a:latin typeface="Trebuchet MS"/>
                <a:cs typeface="Trebuchet MS"/>
              </a:rPr>
              <a:t>προϊόντα </a:t>
            </a:r>
            <a:r>
              <a:rPr sz="2200" spc="-50" dirty="0">
                <a:solidFill>
                  <a:srgbClr val="DFE6D0"/>
                </a:solidFill>
                <a:latin typeface="Trebuchet MS"/>
                <a:cs typeface="Trebuchet MS"/>
              </a:rPr>
              <a:t>είναι </a:t>
            </a:r>
            <a:r>
              <a:rPr sz="2200" spc="-65" dirty="0">
                <a:solidFill>
                  <a:srgbClr val="DFE6D0"/>
                </a:solidFill>
                <a:latin typeface="Trebuchet MS"/>
                <a:cs typeface="Trebuchet MS"/>
              </a:rPr>
              <a:t>αυτά </a:t>
            </a:r>
            <a:r>
              <a:rPr sz="2200" spc="-60" dirty="0">
                <a:solidFill>
                  <a:srgbClr val="DFE6D0"/>
                </a:solidFill>
                <a:latin typeface="Trebuchet MS"/>
                <a:cs typeface="Trebuchet MS"/>
              </a:rPr>
              <a:t>που </a:t>
            </a:r>
            <a:r>
              <a:rPr sz="2200" spc="-105" dirty="0">
                <a:solidFill>
                  <a:srgbClr val="DFE6D0"/>
                </a:solidFill>
                <a:latin typeface="Trebuchet MS"/>
                <a:cs typeface="Trebuchet MS"/>
              </a:rPr>
              <a:t>παράγουν </a:t>
            </a:r>
            <a:r>
              <a:rPr sz="2200" spc="-50" dirty="0">
                <a:solidFill>
                  <a:srgbClr val="DFE6D0"/>
                </a:solidFill>
                <a:latin typeface="Trebuchet MS"/>
                <a:cs typeface="Trebuchet MS"/>
              </a:rPr>
              <a:t>άμεσα </a:t>
            </a:r>
            <a:r>
              <a:rPr sz="2200" spc="-30" dirty="0">
                <a:solidFill>
                  <a:srgbClr val="DFE6D0"/>
                </a:solidFill>
                <a:latin typeface="Trebuchet MS"/>
                <a:cs typeface="Trebuchet MS"/>
              </a:rPr>
              <a:t>οι </a:t>
            </a:r>
            <a:r>
              <a:rPr sz="2200" spc="-80" dirty="0">
                <a:solidFill>
                  <a:srgbClr val="DFE6D0"/>
                </a:solidFill>
                <a:latin typeface="Trebuchet MS"/>
                <a:cs typeface="Trebuchet MS"/>
              </a:rPr>
              <a:t>δράσεις</a:t>
            </a:r>
            <a:r>
              <a:rPr sz="2200" spc="-545" dirty="0">
                <a:solidFill>
                  <a:srgbClr val="DFE6D0"/>
                </a:solidFill>
                <a:latin typeface="Trebuchet MS"/>
                <a:cs typeface="Trebuchet MS"/>
              </a:rPr>
              <a:t> </a:t>
            </a:r>
            <a:r>
              <a:rPr sz="2200" spc="-80" dirty="0">
                <a:solidFill>
                  <a:srgbClr val="DFE6D0"/>
                </a:solidFill>
                <a:latin typeface="Trebuchet MS"/>
                <a:cs typeface="Trebuchet MS"/>
              </a:rPr>
              <a:t>του  </a:t>
            </a:r>
            <a:r>
              <a:rPr sz="2200" spc="-105" dirty="0">
                <a:solidFill>
                  <a:srgbClr val="DFE6D0"/>
                </a:solidFill>
                <a:latin typeface="Trebuchet MS"/>
                <a:cs typeface="Trebuchet MS"/>
              </a:rPr>
              <a:t>έργου </a:t>
            </a:r>
            <a:r>
              <a:rPr sz="2200" spc="-140" dirty="0">
                <a:solidFill>
                  <a:srgbClr val="DFE6D0"/>
                </a:solidFill>
                <a:latin typeface="Trebuchet MS"/>
                <a:cs typeface="Trebuchet MS"/>
              </a:rPr>
              <a:t>σας. </a:t>
            </a:r>
            <a:endParaRPr lang="el-GR" sz="2200" spc="-140" dirty="0" smtClean="0">
              <a:solidFill>
                <a:srgbClr val="DFE6D0"/>
              </a:solidFill>
              <a:latin typeface="Trebuchet MS"/>
              <a:cs typeface="Trebuchet MS"/>
            </a:endParaRPr>
          </a:p>
          <a:p>
            <a:pPr marL="285115" marR="5080" indent="-272415">
              <a:lnSpc>
                <a:spcPct val="100000"/>
              </a:lnSpc>
              <a:spcBef>
                <a:spcPts val="580"/>
              </a:spcBef>
              <a:buClr>
                <a:srgbClr val="ACC2C8"/>
              </a:buClr>
              <a:buFont typeface="Arial"/>
              <a:buChar char="•"/>
              <a:tabLst>
                <a:tab pos="285115" algn="l"/>
                <a:tab pos="285750" algn="l"/>
              </a:tabLst>
            </a:pPr>
            <a:r>
              <a:rPr sz="2200" spc="-200" dirty="0" smtClean="0">
                <a:solidFill>
                  <a:srgbClr val="DFE6D0"/>
                </a:solidFill>
                <a:latin typeface="Trebuchet MS"/>
                <a:cs typeface="Trebuchet MS"/>
              </a:rPr>
              <a:t> </a:t>
            </a:r>
            <a:r>
              <a:rPr sz="2200" spc="-70" dirty="0">
                <a:solidFill>
                  <a:srgbClr val="DFE6D0"/>
                </a:solidFill>
                <a:latin typeface="Trebuchet MS"/>
                <a:cs typeface="Trebuchet MS"/>
              </a:rPr>
              <a:t>Πραγματοποιούμε </a:t>
            </a:r>
            <a:r>
              <a:rPr sz="2200" spc="-15" dirty="0">
                <a:solidFill>
                  <a:srgbClr val="DFE6D0"/>
                </a:solidFill>
                <a:latin typeface="Trebuchet MS"/>
                <a:cs typeface="Trebuchet MS"/>
              </a:rPr>
              <a:t>μια </a:t>
            </a:r>
            <a:r>
              <a:rPr sz="2200" spc="-75" dirty="0">
                <a:solidFill>
                  <a:srgbClr val="DFE6D0"/>
                </a:solidFill>
                <a:latin typeface="Trebuchet MS"/>
                <a:cs typeface="Trebuchet MS"/>
              </a:rPr>
              <a:t>εκπαίδευση </a:t>
            </a:r>
            <a:r>
              <a:rPr sz="2200" spc="-130" dirty="0">
                <a:solidFill>
                  <a:srgbClr val="DFE6D0"/>
                </a:solidFill>
                <a:latin typeface="Trebuchet MS"/>
                <a:cs typeface="Trebuchet MS"/>
              </a:rPr>
              <a:t>ανέργων  </a:t>
            </a:r>
            <a:r>
              <a:rPr sz="2200" spc="-114" dirty="0">
                <a:solidFill>
                  <a:srgbClr val="DFE6D0"/>
                </a:solidFill>
                <a:latin typeface="Trebuchet MS"/>
                <a:cs typeface="Trebuchet MS"/>
              </a:rPr>
              <a:t>και</a:t>
            </a:r>
            <a:r>
              <a:rPr sz="2200" spc="-200" dirty="0">
                <a:solidFill>
                  <a:srgbClr val="DFE6D0"/>
                </a:solidFill>
                <a:latin typeface="Trebuchet MS"/>
                <a:cs typeface="Trebuchet MS"/>
              </a:rPr>
              <a:t> </a:t>
            </a:r>
            <a:r>
              <a:rPr sz="2200" spc="-85" dirty="0">
                <a:solidFill>
                  <a:srgbClr val="DFE6D0"/>
                </a:solidFill>
                <a:latin typeface="Trebuchet MS"/>
                <a:cs typeface="Trebuchet MS"/>
              </a:rPr>
              <a:t>προϊόν</a:t>
            </a:r>
            <a:r>
              <a:rPr sz="2200" spc="-195" dirty="0">
                <a:solidFill>
                  <a:srgbClr val="DFE6D0"/>
                </a:solidFill>
                <a:latin typeface="Trebuchet MS"/>
                <a:cs typeface="Trebuchet MS"/>
              </a:rPr>
              <a:t> </a:t>
            </a:r>
            <a:r>
              <a:rPr sz="2200" spc="-75" dirty="0">
                <a:solidFill>
                  <a:srgbClr val="DFE6D0"/>
                </a:solidFill>
                <a:latin typeface="Trebuchet MS"/>
                <a:cs typeface="Trebuchet MS"/>
              </a:rPr>
              <a:t>αυτής</a:t>
            </a:r>
            <a:r>
              <a:rPr sz="2200" spc="-165" dirty="0">
                <a:solidFill>
                  <a:srgbClr val="DFE6D0"/>
                </a:solidFill>
                <a:latin typeface="Trebuchet MS"/>
                <a:cs typeface="Trebuchet MS"/>
              </a:rPr>
              <a:t> </a:t>
            </a:r>
            <a:r>
              <a:rPr sz="2200" spc="-50" dirty="0">
                <a:solidFill>
                  <a:srgbClr val="DFE6D0"/>
                </a:solidFill>
                <a:latin typeface="Trebuchet MS"/>
                <a:cs typeface="Trebuchet MS"/>
              </a:rPr>
              <a:t>είναι</a:t>
            </a:r>
            <a:r>
              <a:rPr sz="2200" spc="-180" dirty="0">
                <a:solidFill>
                  <a:srgbClr val="DFE6D0"/>
                </a:solidFill>
                <a:latin typeface="Trebuchet MS"/>
                <a:cs typeface="Trebuchet MS"/>
              </a:rPr>
              <a:t> </a:t>
            </a:r>
            <a:r>
              <a:rPr lang="el-GR" sz="2200" spc="-180" dirty="0" smtClean="0">
                <a:solidFill>
                  <a:srgbClr val="DFE6D0"/>
                </a:solidFill>
                <a:latin typeface="Trebuchet MS"/>
                <a:cs typeface="Trebuchet MS"/>
              </a:rPr>
              <a:t> το εκπαιδευτικό υλικό </a:t>
            </a:r>
            <a:endParaRPr sz="2200" dirty="0">
              <a:latin typeface="Trebuchet MS"/>
              <a:cs typeface="Trebuchet MS"/>
            </a:endParaRPr>
          </a:p>
          <a:p>
            <a:pPr marL="285115" marR="36830" indent="-272415">
              <a:lnSpc>
                <a:spcPct val="100000"/>
              </a:lnSpc>
              <a:buClr>
                <a:srgbClr val="ACC2C8"/>
              </a:buClr>
              <a:buFont typeface="Arial"/>
              <a:buChar char="•"/>
              <a:tabLst>
                <a:tab pos="285115" algn="l"/>
                <a:tab pos="285750" algn="l"/>
              </a:tabLst>
            </a:pPr>
            <a:r>
              <a:rPr sz="2200" spc="-140" dirty="0" smtClean="0">
                <a:solidFill>
                  <a:srgbClr val="DFE6D0"/>
                </a:solidFill>
                <a:latin typeface="Trebuchet MS"/>
                <a:cs typeface="Trebuchet MS"/>
              </a:rPr>
              <a:t>Τα</a:t>
            </a:r>
            <a:r>
              <a:rPr sz="2200" spc="-180" dirty="0" smtClean="0">
                <a:solidFill>
                  <a:srgbClr val="DFE6D0"/>
                </a:solidFill>
                <a:latin typeface="Trebuchet MS"/>
                <a:cs typeface="Trebuchet MS"/>
              </a:rPr>
              <a:t> </a:t>
            </a:r>
            <a:r>
              <a:rPr sz="2200" b="1" spc="-95" dirty="0">
                <a:solidFill>
                  <a:srgbClr val="FFFF00"/>
                </a:solidFill>
                <a:latin typeface="Trebuchet MS"/>
                <a:cs typeface="Trebuchet MS"/>
              </a:rPr>
              <a:t>αποτελέσματα</a:t>
            </a:r>
            <a:r>
              <a:rPr sz="2200" b="1" spc="-229" dirty="0">
                <a:solidFill>
                  <a:srgbClr val="FFFF00"/>
                </a:solidFill>
                <a:latin typeface="Trebuchet MS"/>
                <a:cs typeface="Trebuchet MS"/>
              </a:rPr>
              <a:t> </a:t>
            </a:r>
            <a:r>
              <a:rPr sz="2200" spc="-85" dirty="0">
                <a:solidFill>
                  <a:srgbClr val="DFE6D0"/>
                </a:solidFill>
                <a:latin typeface="Trebuchet MS"/>
                <a:cs typeface="Trebuchet MS"/>
              </a:rPr>
              <a:t>αναφέρονται</a:t>
            </a:r>
            <a:r>
              <a:rPr sz="2200" spc="-165" dirty="0">
                <a:solidFill>
                  <a:srgbClr val="DFE6D0"/>
                </a:solidFill>
                <a:latin typeface="Trebuchet MS"/>
                <a:cs typeface="Trebuchet MS"/>
              </a:rPr>
              <a:t> </a:t>
            </a:r>
            <a:r>
              <a:rPr sz="2200" spc="-90" dirty="0">
                <a:solidFill>
                  <a:srgbClr val="DFE6D0"/>
                </a:solidFill>
                <a:latin typeface="Trebuchet MS"/>
                <a:cs typeface="Trebuchet MS"/>
              </a:rPr>
              <a:t>στις</a:t>
            </a:r>
            <a:r>
              <a:rPr sz="2200" spc="-175" dirty="0">
                <a:solidFill>
                  <a:srgbClr val="DFE6D0"/>
                </a:solidFill>
                <a:latin typeface="Trebuchet MS"/>
                <a:cs typeface="Trebuchet MS"/>
              </a:rPr>
              <a:t> </a:t>
            </a:r>
            <a:r>
              <a:rPr sz="2200" spc="-65" dirty="0">
                <a:solidFill>
                  <a:srgbClr val="DFE6D0"/>
                </a:solidFill>
                <a:latin typeface="Trebuchet MS"/>
                <a:cs typeface="Trebuchet MS"/>
              </a:rPr>
              <a:t>συνέπειες</a:t>
            </a:r>
            <a:r>
              <a:rPr sz="2200" spc="-185" dirty="0">
                <a:solidFill>
                  <a:srgbClr val="DFE6D0"/>
                </a:solidFill>
                <a:latin typeface="Trebuchet MS"/>
                <a:cs typeface="Trebuchet MS"/>
              </a:rPr>
              <a:t> </a:t>
            </a:r>
            <a:r>
              <a:rPr sz="2200" spc="-80" dirty="0">
                <a:solidFill>
                  <a:srgbClr val="DFE6D0"/>
                </a:solidFill>
                <a:latin typeface="Trebuchet MS"/>
                <a:cs typeface="Trebuchet MS"/>
              </a:rPr>
              <a:t>του</a:t>
            </a:r>
            <a:r>
              <a:rPr sz="2200" spc="-180" dirty="0">
                <a:solidFill>
                  <a:srgbClr val="DFE6D0"/>
                </a:solidFill>
                <a:latin typeface="Trebuchet MS"/>
                <a:cs typeface="Trebuchet MS"/>
              </a:rPr>
              <a:t> </a:t>
            </a:r>
            <a:r>
              <a:rPr sz="2200" spc="-105" dirty="0">
                <a:solidFill>
                  <a:srgbClr val="DFE6D0"/>
                </a:solidFill>
                <a:latin typeface="Trebuchet MS"/>
                <a:cs typeface="Trebuchet MS"/>
              </a:rPr>
              <a:t>έργου</a:t>
            </a:r>
            <a:r>
              <a:rPr sz="2200" spc="-165" dirty="0">
                <a:solidFill>
                  <a:srgbClr val="DFE6D0"/>
                </a:solidFill>
                <a:latin typeface="Trebuchet MS"/>
                <a:cs typeface="Trebuchet MS"/>
              </a:rPr>
              <a:t> </a:t>
            </a:r>
            <a:r>
              <a:rPr sz="2200" spc="-100" dirty="0">
                <a:solidFill>
                  <a:srgbClr val="DFE6D0"/>
                </a:solidFill>
                <a:latin typeface="Trebuchet MS"/>
                <a:cs typeface="Trebuchet MS"/>
              </a:rPr>
              <a:t>για  </a:t>
            </a:r>
            <a:r>
              <a:rPr sz="2200" spc="-95" dirty="0">
                <a:solidFill>
                  <a:srgbClr val="DFE6D0"/>
                </a:solidFill>
                <a:latin typeface="Trebuchet MS"/>
                <a:cs typeface="Trebuchet MS"/>
              </a:rPr>
              <a:t>τους</a:t>
            </a:r>
            <a:r>
              <a:rPr sz="2200" spc="-180" dirty="0">
                <a:solidFill>
                  <a:srgbClr val="DFE6D0"/>
                </a:solidFill>
                <a:latin typeface="Trebuchet MS"/>
                <a:cs typeface="Trebuchet MS"/>
              </a:rPr>
              <a:t> </a:t>
            </a:r>
            <a:r>
              <a:rPr sz="2200" spc="-90" dirty="0">
                <a:solidFill>
                  <a:srgbClr val="DFE6D0"/>
                </a:solidFill>
                <a:latin typeface="Trebuchet MS"/>
                <a:cs typeface="Trebuchet MS"/>
              </a:rPr>
              <a:t>αποδέκτες</a:t>
            </a:r>
            <a:r>
              <a:rPr sz="2200" spc="-190" dirty="0">
                <a:solidFill>
                  <a:srgbClr val="DFE6D0"/>
                </a:solidFill>
                <a:latin typeface="Trebuchet MS"/>
                <a:cs typeface="Trebuchet MS"/>
              </a:rPr>
              <a:t> </a:t>
            </a:r>
            <a:r>
              <a:rPr sz="2200" spc="-35" dirty="0">
                <a:solidFill>
                  <a:srgbClr val="DFE6D0"/>
                </a:solidFill>
                <a:latin typeface="Trebuchet MS"/>
                <a:cs typeface="Trebuchet MS"/>
              </a:rPr>
              <a:t>ή</a:t>
            </a:r>
            <a:r>
              <a:rPr sz="2200" spc="-190" dirty="0">
                <a:solidFill>
                  <a:srgbClr val="DFE6D0"/>
                </a:solidFill>
                <a:latin typeface="Trebuchet MS"/>
                <a:cs typeface="Trebuchet MS"/>
              </a:rPr>
              <a:t> </a:t>
            </a:r>
            <a:r>
              <a:rPr sz="2200" spc="-90" dirty="0">
                <a:solidFill>
                  <a:srgbClr val="DFE6D0"/>
                </a:solidFill>
                <a:latin typeface="Trebuchet MS"/>
                <a:cs typeface="Trebuchet MS"/>
              </a:rPr>
              <a:t>τις</a:t>
            </a:r>
            <a:r>
              <a:rPr sz="2200" spc="-190" dirty="0">
                <a:solidFill>
                  <a:srgbClr val="DFE6D0"/>
                </a:solidFill>
                <a:latin typeface="Trebuchet MS"/>
                <a:cs typeface="Trebuchet MS"/>
              </a:rPr>
              <a:t> </a:t>
            </a:r>
            <a:r>
              <a:rPr sz="2200" spc="-65" dirty="0">
                <a:solidFill>
                  <a:srgbClr val="DFE6D0"/>
                </a:solidFill>
                <a:latin typeface="Trebuchet MS"/>
                <a:cs typeface="Trebuchet MS"/>
              </a:rPr>
              <a:t>ομάδες</a:t>
            </a:r>
            <a:r>
              <a:rPr sz="2200" spc="-165" dirty="0">
                <a:solidFill>
                  <a:srgbClr val="DFE6D0"/>
                </a:solidFill>
                <a:latin typeface="Trebuchet MS"/>
                <a:cs typeface="Trebuchet MS"/>
              </a:rPr>
              <a:t> </a:t>
            </a:r>
            <a:r>
              <a:rPr sz="2200" spc="-130" dirty="0">
                <a:solidFill>
                  <a:srgbClr val="DFE6D0"/>
                </a:solidFill>
                <a:latin typeface="Trebuchet MS"/>
                <a:cs typeface="Trebuchet MS"/>
              </a:rPr>
              <a:t>στόχους,</a:t>
            </a:r>
            <a:r>
              <a:rPr sz="2200" spc="-180" dirty="0">
                <a:solidFill>
                  <a:srgbClr val="DFE6D0"/>
                </a:solidFill>
                <a:latin typeface="Trebuchet MS"/>
                <a:cs typeface="Trebuchet MS"/>
              </a:rPr>
              <a:t> </a:t>
            </a:r>
            <a:r>
              <a:rPr sz="2200" spc="-90" dirty="0">
                <a:solidFill>
                  <a:srgbClr val="DFE6D0"/>
                </a:solidFill>
                <a:latin typeface="Trebuchet MS"/>
                <a:cs typeface="Trebuchet MS"/>
              </a:rPr>
              <a:t>στις</a:t>
            </a:r>
            <a:endParaRPr sz="2200" dirty="0">
              <a:latin typeface="Trebuchet MS"/>
              <a:cs typeface="Trebuchet MS"/>
            </a:endParaRPr>
          </a:p>
          <a:p>
            <a:pPr marL="285115">
              <a:lnSpc>
                <a:spcPct val="100000"/>
              </a:lnSpc>
            </a:pPr>
            <a:r>
              <a:rPr sz="2200" spc="-120" dirty="0">
                <a:solidFill>
                  <a:srgbClr val="DFE6D0"/>
                </a:solidFill>
                <a:latin typeface="Trebuchet MS"/>
                <a:cs typeface="Trebuchet MS"/>
              </a:rPr>
              <a:t>αλλαγές/βελτιώσεις </a:t>
            </a:r>
            <a:r>
              <a:rPr sz="2200" spc="-65" dirty="0">
                <a:solidFill>
                  <a:srgbClr val="DFE6D0"/>
                </a:solidFill>
                <a:latin typeface="Trebuchet MS"/>
                <a:cs typeface="Trebuchet MS"/>
              </a:rPr>
              <a:t>που </a:t>
            </a:r>
            <a:r>
              <a:rPr sz="2200" spc="-40" dirty="0">
                <a:solidFill>
                  <a:srgbClr val="DFE6D0"/>
                </a:solidFill>
                <a:latin typeface="Trebuchet MS"/>
                <a:cs typeface="Trebuchet MS"/>
              </a:rPr>
              <a:t>θα</a:t>
            </a:r>
            <a:r>
              <a:rPr sz="2200" spc="-535" dirty="0">
                <a:solidFill>
                  <a:srgbClr val="DFE6D0"/>
                </a:solidFill>
                <a:latin typeface="Trebuchet MS"/>
                <a:cs typeface="Trebuchet MS"/>
              </a:rPr>
              <a:t> </a:t>
            </a:r>
            <a:r>
              <a:rPr sz="2200" spc="-80" dirty="0">
                <a:solidFill>
                  <a:srgbClr val="DFE6D0"/>
                </a:solidFill>
                <a:latin typeface="Trebuchet MS"/>
                <a:cs typeface="Trebuchet MS"/>
              </a:rPr>
              <a:t>επιτύχει </a:t>
            </a:r>
            <a:r>
              <a:rPr sz="2200" spc="-105" dirty="0">
                <a:solidFill>
                  <a:srgbClr val="DFE6D0"/>
                </a:solidFill>
                <a:latin typeface="Trebuchet MS"/>
                <a:cs typeface="Trebuchet MS"/>
              </a:rPr>
              <a:t>το </a:t>
            </a:r>
            <a:r>
              <a:rPr sz="2200" spc="-114" dirty="0">
                <a:solidFill>
                  <a:srgbClr val="DFE6D0"/>
                </a:solidFill>
                <a:latin typeface="Trebuchet MS"/>
                <a:cs typeface="Trebuchet MS"/>
              </a:rPr>
              <a:t>έργο</a:t>
            </a:r>
            <a:endParaRPr sz="2200" dirty="0">
              <a:latin typeface="Trebuchet MS"/>
              <a:cs typeface="Trebuchet MS"/>
            </a:endParaRPr>
          </a:p>
          <a:p>
            <a:pPr marL="285115" indent="-272415">
              <a:lnSpc>
                <a:spcPct val="100000"/>
              </a:lnSpc>
              <a:spcBef>
                <a:spcPts val="580"/>
              </a:spcBef>
              <a:buClr>
                <a:srgbClr val="ACC2C8"/>
              </a:buClr>
              <a:buFont typeface="Arial"/>
              <a:buChar char="•"/>
              <a:tabLst>
                <a:tab pos="285115" algn="l"/>
                <a:tab pos="285750" algn="l"/>
              </a:tabLst>
            </a:pPr>
            <a:r>
              <a:rPr lang="el-GR" sz="2200" spc="-70" dirty="0" smtClean="0">
                <a:solidFill>
                  <a:srgbClr val="DFE6D0"/>
                </a:solidFill>
                <a:latin typeface="Trebuchet MS"/>
                <a:cs typeface="Trebuchet MS"/>
              </a:rPr>
              <a:t>Πραγματοποιούμε </a:t>
            </a:r>
            <a:r>
              <a:rPr lang="el-GR" sz="2200" spc="-15" dirty="0">
                <a:solidFill>
                  <a:srgbClr val="DFE6D0"/>
                </a:solidFill>
                <a:latin typeface="Trebuchet MS"/>
                <a:cs typeface="Trebuchet MS"/>
              </a:rPr>
              <a:t>μια </a:t>
            </a:r>
            <a:r>
              <a:rPr lang="el-GR" sz="2200" spc="-75" dirty="0">
                <a:solidFill>
                  <a:srgbClr val="DFE6D0"/>
                </a:solidFill>
                <a:latin typeface="Trebuchet MS"/>
                <a:cs typeface="Trebuchet MS"/>
              </a:rPr>
              <a:t>εκπαίδευση </a:t>
            </a:r>
            <a:r>
              <a:rPr lang="el-GR" sz="2200" spc="-130" dirty="0">
                <a:solidFill>
                  <a:srgbClr val="DFE6D0"/>
                </a:solidFill>
                <a:latin typeface="Trebuchet MS"/>
                <a:cs typeface="Trebuchet MS"/>
              </a:rPr>
              <a:t>ανέργων  </a:t>
            </a:r>
            <a:r>
              <a:rPr lang="el-GR" sz="2200" spc="-114" dirty="0">
                <a:solidFill>
                  <a:srgbClr val="DFE6D0"/>
                </a:solidFill>
                <a:latin typeface="Trebuchet MS"/>
                <a:cs typeface="Trebuchet MS"/>
              </a:rPr>
              <a:t>και</a:t>
            </a:r>
            <a:r>
              <a:rPr lang="el-GR" sz="2200" spc="-200" dirty="0">
                <a:solidFill>
                  <a:srgbClr val="DFE6D0"/>
                </a:solidFill>
                <a:latin typeface="Trebuchet MS"/>
                <a:cs typeface="Trebuchet MS"/>
              </a:rPr>
              <a:t> </a:t>
            </a:r>
            <a:r>
              <a:rPr lang="el-GR" sz="2200" spc="-200" dirty="0" smtClean="0">
                <a:solidFill>
                  <a:srgbClr val="DFE6D0"/>
                </a:solidFill>
                <a:latin typeface="Trebuchet MS"/>
                <a:cs typeface="Trebuchet MS"/>
              </a:rPr>
              <a:t>αποτέλεσμα της δράσης ε</a:t>
            </a:r>
            <a:r>
              <a:rPr lang="el-GR" sz="2200" spc="-50" dirty="0" smtClean="0">
                <a:solidFill>
                  <a:srgbClr val="DFE6D0"/>
                </a:solidFill>
                <a:latin typeface="Trebuchet MS"/>
                <a:cs typeface="Trebuchet MS"/>
              </a:rPr>
              <a:t>ίναι</a:t>
            </a:r>
            <a:r>
              <a:rPr lang="el-GR" sz="2200" spc="-180" dirty="0" smtClean="0">
                <a:solidFill>
                  <a:srgbClr val="DFE6D0"/>
                </a:solidFill>
                <a:latin typeface="Trebuchet MS"/>
                <a:cs typeface="Trebuchet MS"/>
              </a:rPr>
              <a:t> </a:t>
            </a:r>
            <a:r>
              <a:rPr lang="el-GR" sz="2200" spc="-35" dirty="0">
                <a:solidFill>
                  <a:srgbClr val="DFE6D0"/>
                </a:solidFill>
                <a:latin typeface="Trebuchet MS"/>
                <a:cs typeface="Trebuchet MS"/>
              </a:rPr>
              <a:t>οι</a:t>
            </a:r>
            <a:r>
              <a:rPr lang="el-GR" sz="2200" spc="-185" dirty="0">
                <a:solidFill>
                  <a:srgbClr val="DFE6D0"/>
                </a:solidFill>
                <a:latin typeface="Trebuchet MS"/>
                <a:cs typeface="Trebuchet MS"/>
              </a:rPr>
              <a:t> </a:t>
            </a:r>
            <a:r>
              <a:rPr lang="el-GR" sz="2200" spc="-45" dirty="0">
                <a:solidFill>
                  <a:srgbClr val="DFE6D0"/>
                </a:solidFill>
                <a:latin typeface="Trebuchet MS"/>
                <a:cs typeface="Trebuchet MS"/>
              </a:rPr>
              <a:t>25</a:t>
            </a:r>
            <a:r>
              <a:rPr lang="el-GR" sz="2200" spc="-190" dirty="0">
                <a:solidFill>
                  <a:srgbClr val="DFE6D0"/>
                </a:solidFill>
                <a:latin typeface="Trebuchet MS"/>
                <a:cs typeface="Trebuchet MS"/>
              </a:rPr>
              <a:t> </a:t>
            </a:r>
            <a:r>
              <a:rPr lang="el-GR" sz="2200" spc="-65" dirty="0">
                <a:solidFill>
                  <a:srgbClr val="DFE6D0"/>
                </a:solidFill>
                <a:latin typeface="Trebuchet MS"/>
                <a:cs typeface="Trebuchet MS"/>
              </a:rPr>
              <a:t>εκπαιδευμένοι</a:t>
            </a:r>
            <a:r>
              <a:rPr lang="el-GR" sz="2200" spc="-204" dirty="0">
                <a:solidFill>
                  <a:srgbClr val="DFE6D0"/>
                </a:solidFill>
                <a:latin typeface="Trebuchet MS"/>
                <a:cs typeface="Trebuchet MS"/>
              </a:rPr>
              <a:t> </a:t>
            </a:r>
            <a:r>
              <a:rPr lang="el-GR" sz="2200" spc="-120" dirty="0">
                <a:solidFill>
                  <a:srgbClr val="DFE6D0"/>
                </a:solidFill>
                <a:latin typeface="Trebuchet MS"/>
                <a:cs typeface="Trebuchet MS"/>
              </a:rPr>
              <a:t>άνεργοι.</a:t>
            </a:r>
            <a:endParaRPr sz="2200" dirty="0">
              <a:latin typeface="Trebuchet MS"/>
              <a:cs typeface="Trebuchet MS"/>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829" y="3501008"/>
            <a:ext cx="385763" cy="38576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829" y="5275485"/>
            <a:ext cx="385763" cy="385763"/>
          </a:xfrm>
          <a:prstGeom prst="rect">
            <a:avLst/>
          </a:prstGeom>
        </p:spPr>
      </p:pic>
      <p:sp>
        <p:nvSpPr>
          <p:cNvPr id="9" name="TextBox 8"/>
          <p:cNvSpPr txBox="1"/>
          <p:nvPr/>
        </p:nvSpPr>
        <p:spPr>
          <a:xfrm>
            <a:off x="755576" y="404664"/>
            <a:ext cx="5832648" cy="584775"/>
          </a:xfrm>
          <a:prstGeom prst="rect">
            <a:avLst/>
          </a:prstGeom>
          <a:noFill/>
        </p:spPr>
        <p:txBody>
          <a:bodyPr wrap="square" rtlCol="0">
            <a:spAutoFit/>
          </a:bodyPr>
          <a:lstStyle/>
          <a:p>
            <a:r>
              <a:rPr lang="el-GR" sz="3200" dirty="0" smtClean="0"/>
              <a:t>Αποτελέσματα &amp; προϊόντα </a:t>
            </a:r>
            <a:endParaRPr lang="el-GR" sz="3200" dirty="0"/>
          </a:p>
        </p:txBody>
      </p:sp>
    </p:spTree>
    <p:extLst>
      <p:ext uri="{BB962C8B-B14F-4D97-AF65-F5344CB8AC3E}">
        <p14:creationId xmlns:p14="http://schemas.microsoft.com/office/powerpoint/2010/main" val="1932525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Πλεκτό">
  <a:themeElements>
    <a:clrScheme name="Πλεκτό">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Διάμεσος">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Πλεκτό">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3971</TotalTime>
  <Words>1353</Words>
  <Application>Microsoft Office PowerPoint</Application>
  <PresentationFormat>On-screen Show (4:3)</PresentationFormat>
  <Paragraphs>290</Paragraphs>
  <Slides>48</Slides>
  <Notes>1</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Πλεκτό</vt:lpstr>
      <vt:lpstr>1_Custom Design</vt:lpstr>
      <vt:lpstr>PowerPoint Presentation</vt:lpstr>
      <vt:lpstr>PowerPoint Presentation</vt:lpstr>
      <vt:lpstr>Back to basics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Τα βήματα</vt:lpstr>
      <vt:lpstr>Απαραίτητα κεφάλαια</vt:lpstr>
      <vt:lpstr>Συγγραφικά tips</vt:lpstr>
      <vt:lpstr>Συγγραφικά tips</vt:lpstr>
      <vt:lpstr>Συγγραφικά tips</vt:lpstr>
      <vt:lpstr>PowerPoint Presentation</vt:lpstr>
      <vt:lpstr>Άσκηση - Στόχοι</vt:lpstr>
      <vt:lpstr>Άσκηση Στόχων</vt:lpstr>
      <vt:lpstr>Ποια είναι μια καλή δράση;</vt:lpstr>
      <vt:lpstr>Βασικά λάθη </vt:lpstr>
      <vt:lpstr>Ποιοι είμαστε;</vt:lpstr>
      <vt:lpstr>Ποιοι είμαστε;</vt:lpstr>
      <vt:lpstr>Γιατί η λύση μας είναι αξιόπιστη;</vt:lpstr>
      <vt:lpstr>Μετρήσιμα αποτελέσματα</vt:lpstr>
      <vt:lpstr>Ζήτημα ρίσκου</vt:lpstr>
      <vt:lpstr>Διαχείριση Ρίσκου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Ενδιαφέροντα σημεία</vt:lpstr>
      <vt:lpstr>Προϋπολογισμός – γενικός κανόνας επιλεξιμότητας </vt:lpstr>
      <vt:lpstr>Προϋπολογισμός – κατηγορίες </vt:lpstr>
      <vt:lpstr>Προϋπολογισμός </vt:lpstr>
      <vt:lpstr>Προϋπολογισμός </vt:lpstr>
      <vt:lpstr>Άσκηση - παρακαλώ προσδιορίστε αναλυτικά τις δράσεις και τον αντίστοιχο προϋπολογισμό για αυτές </vt:lpstr>
      <vt:lpstr>Πολύ σημαντικό</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Sot</dc:creator>
  <cp:lastModifiedBy>HIGGS</cp:lastModifiedBy>
  <cp:revision>111</cp:revision>
  <dcterms:created xsi:type="dcterms:W3CDTF">2016-03-21T20:19:51Z</dcterms:created>
  <dcterms:modified xsi:type="dcterms:W3CDTF">2018-11-07T10:31:41Z</dcterms:modified>
</cp:coreProperties>
</file>