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60" r:id="rId3"/>
    <p:sldId id="261" r:id="rId4"/>
    <p:sldId id="262" r:id="rId5"/>
    <p:sldId id="263" r:id="rId6"/>
    <p:sldId id="264" r:id="rId7"/>
    <p:sldId id="265" r:id="rId8"/>
    <p:sldId id="266" r:id="rId9"/>
    <p:sldId id="267" r:id="rId10"/>
    <p:sldId id="303"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34" r:id="rId69"/>
    <p:sldId id="335" r:id="rId70"/>
    <p:sldId id="336" r:id="rId71"/>
    <p:sldId id="337" r:id="rId72"/>
    <p:sldId id="338" r:id="rId73"/>
    <p:sldId id="339" r:id="rId74"/>
    <p:sldId id="340" r:id="rId75"/>
    <p:sldId id="344" r:id="rId76"/>
    <p:sldId id="341" r:id="rId77"/>
    <p:sldId id="342" r:id="rId78"/>
    <p:sldId id="343" r:id="rId79"/>
    <p:sldId id="345" r:id="rId8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66" y="7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a:t>Kλικ για επεξεργασία του τίτλου</a:t>
            </a:r>
            <a:endParaRPr kumimoji="0" lang="en-US"/>
          </a:p>
        </p:txBody>
      </p:sp>
      <p:sp>
        <p:nvSpPr>
          <p:cNvPr id="28" name="27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7924800" y="6416675"/>
            <a:ext cx="762000" cy="365125"/>
          </a:xfrm>
        </p:spPr>
        <p:txBody>
          <a:bodyPr/>
          <a:lstStyle/>
          <a:p>
            <a:fld id="{070D80AF-E36F-4180-ADCA-957458114571}"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3 - Θέση κειμένου"/>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844F523-84CC-4CE8-9F2A-52A6C5D549BD}" type="datetimeFigureOut">
              <a:rPr lang="el-GR" smtClean="0"/>
              <a:pPr/>
              <a:t>14/3/2022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70D80AF-E36F-4180-ADCA-95745811457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844F523-84CC-4CE8-9F2A-52A6C5D549BD}" type="datetimeFigureOut">
              <a:rPr lang="el-GR" smtClean="0"/>
              <a:pPr/>
              <a:t>14/3/2022</a:t>
            </a:fld>
            <a:endParaRPr lang="el-G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70D80AF-E36F-4180-ADCA-957458114571}"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57200" y="620688"/>
            <a:ext cx="8305800" cy="1296144"/>
          </a:xfrm>
        </p:spPr>
        <p:txBody>
          <a:bodyPr>
            <a:normAutofit fontScale="90000"/>
          </a:bodyPr>
          <a:lstStyle/>
          <a:p>
            <a:r>
              <a:rPr lang="el-GR" dirty="0">
                <a:solidFill>
                  <a:schemeClr val="bg1"/>
                </a:solidFill>
              </a:rPr>
              <a:t>ΑΓΧΩΔΕΙΣ ΚΑΙ ΦΟΒΙΚΕΣ </a:t>
            </a:r>
            <a:r>
              <a:rPr lang="el-GR" dirty="0">
                <a:solidFill>
                  <a:schemeClr val="bg1"/>
                </a:solidFill>
                <a:effectLst/>
              </a:rPr>
              <a:t>ΚΑΤΑΣΤΑΣΕΙΣ</a:t>
            </a:r>
          </a:p>
        </p:txBody>
      </p:sp>
      <p:sp>
        <p:nvSpPr>
          <p:cNvPr id="3" name="2 - Υπότιτλος"/>
          <p:cNvSpPr>
            <a:spLocks noGrp="1"/>
          </p:cNvSpPr>
          <p:nvPr>
            <p:ph type="subTitle" idx="1"/>
          </p:nvPr>
        </p:nvSpPr>
        <p:spPr>
          <a:xfrm>
            <a:off x="827584" y="2276872"/>
            <a:ext cx="7704856" cy="4104456"/>
          </a:xfrm>
        </p:spPr>
        <p:txBody>
          <a:bodyPr/>
          <a:lstStyle/>
          <a:p>
            <a:r>
              <a:rPr lang="en-US" dirty="0">
                <a:solidFill>
                  <a:schemeClr val="bg1"/>
                </a:solidFill>
                <a:latin typeface="+mj-lt"/>
              </a:rPr>
              <a:t>T. LEMPERIÈ – A. FÉLINE</a:t>
            </a:r>
          </a:p>
          <a:p>
            <a:r>
              <a:rPr lang="en-US" dirty="0">
                <a:solidFill>
                  <a:schemeClr val="bg1"/>
                </a:solidFill>
                <a:latin typeface="+mj-lt"/>
              </a:rPr>
              <a:t>A. GUTMANN – J. ADES – C. PILATE</a:t>
            </a:r>
            <a:endParaRPr lang="el-GR" dirty="0">
              <a:solidFill>
                <a:schemeClr val="bg1"/>
              </a:solidFill>
              <a:latin typeface="+mj-lt"/>
            </a:endParaRPr>
          </a:p>
          <a:p>
            <a:r>
              <a:rPr lang="el-GR" dirty="0">
                <a:solidFill>
                  <a:schemeClr val="bg1"/>
                </a:solidFill>
                <a:latin typeface="+mj-lt"/>
              </a:rPr>
              <a:t>ΚΕΦΑΛΑΙΟ 7</a:t>
            </a:r>
          </a:p>
          <a:p>
            <a:r>
              <a:rPr lang="el-GR" dirty="0">
                <a:solidFill>
                  <a:schemeClr val="bg1"/>
                </a:solidFill>
                <a:latin typeface="+mj-lt"/>
              </a:rPr>
              <a:t>ΕΓΧΕΙΡΙΔΙΟ ΨΥΧΙΑΤΡΙΚΗΣ ΕΝΗΛΙΚΩΝ </a:t>
            </a:r>
          </a:p>
          <a:p>
            <a:r>
              <a:rPr lang="el-GR" dirty="0">
                <a:solidFill>
                  <a:schemeClr val="bg1"/>
                </a:solidFill>
                <a:latin typeface="+mj-lt"/>
              </a:rPr>
              <a:t>ΣΤΟΙΧΕΙΑ ΚΟΙΝΩΝΙΚΗΣ ΨΥΧΙΑΤΡΙΚΗΣ ΚΑΙ ΕΦΑΡΜΟΓΕΣ ΤΗΣ ΣΤΗΝ ΕΛΛΑΔΑ</a:t>
            </a:r>
            <a:endParaRPr lang="en-US" dirty="0">
              <a:solidFill>
                <a:schemeClr val="bg1"/>
              </a:solidFill>
              <a:latin typeface="+mj-lt"/>
            </a:endParaRPr>
          </a:p>
          <a:p>
            <a:r>
              <a:rPr lang="el-GR" dirty="0">
                <a:solidFill>
                  <a:schemeClr val="bg1"/>
                </a:solidFill>
                <a:latin typeface="+mj-lt"/>
              </a:rPr>
              <a:t>Υπεύθυνος έκδοσης: Π. </a:t>
            </a:r>
            <a:r>
              <a:rPr lang="el-GR" dirty="0" err="1">
                <a:solidFill>
                  <a:schemeClr val="bg1"/>
                </a:solidFill>
                <a:latin typeface="+mj-lt"/>
              </a:rPr>
              <a:t>Σακελλαρόπουλος</a:t>
            </a:r>
            <a:endParaRPr lang="el-GR" dirty="0">
              <a:solidFill>
                <a:schemeClr val="bg1"/>
              </a:solidFill>
              <a:latin typeface="+mj-lt"/>
            </a:endParaRPr>
          </a:p>
          <a:p>
            <a:endParaRPr lang="el-GR" dirty="0">
              <a:solidFill>
                <a:schemeClr val="bg1"/>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492896"/>
            <a:ext cx="8229600" cy="1156990"/>
          </a:xfrm>
        </p:spPr>
        <p:txBody>
          <a:bodyPr/>
          <a:lstStyle/>
          <a:p>
            <a:r>
              <a:rPr lang="el-GR" dirty="0"/>
              <a:t>ΑΓΧΩΔΗΣ ΝΕΥΡΩΣΗ</a:t>
            </a:r>
          </a:p>
        </p:txBody>
      </p:sp>
      <p:sp>
        <p:nvSpPr>
          <p:cNvPr id="3" name="2 - Θέση περιεχομένου"/>
          <p:cNvSpPr>
            <a:spLocks noGrp="1"/>
          </p:cNvSpPr>
          <p:nvPr>
            <p:ph idx="1"/>
          </p:nvPr>
        </p:nvSpPr>
        <p:spPr>
          <a:xfrm>
            <a:off x="457200" y="4941168"/>
            <a:ext cx="8229600" cy="1368192"/>
          </a:xfrm>
        </p:spPr>
        <p:txBody>
          <a:bodyPr/>
          <a:lstStyle/>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 ΑΓΧΩΔΗΣ ΝΕΥΡΩΣΗ</a:t>
            </a:r>
          </a:p>
        </p:txBody>
      </p:sp>
      <p:sp>
        <p:nvSpPr>
          <p:cNvPr id="3" name="2 - Θέση περιεχομένου"/>
          <p:cNvSpPr>
            <a:spLocks noGrp="1"/>
          </p:cNvSpPr>
          <p:nvPr>
            <p:ph idx="1"/>
          </p:nvPr>
        </p:nvSpPr>
        <p:spPr/>
        <p:txBody>
          <a:bodyPr/>
          <a:lstStyle/>
          <a:p>
            <a:pPr>
              <a:buNone/>
            </a:pPr>
            <a:r>
              <a:rPr lang="el-GR" dirty="0"/>
              <a:t>Αποτελεί συχνή πάθηση, ιδίως στις γυναίκες, και εμφανίζεται αμέσως μετά το τέλος της εφηβείας ή στη νεαρή ενήλικο ζωή. </a:t>
            </a:r>
          </a:p>
          <a:p>
            <a:pPr>
              <a:buNone/>
            </a:pPr>
            <a:r>
              <a:rPr lang="el-GR" dirty="0"/>
              <a:t>Παρουσιάζει </a:t>
            </a:r>
            <a:r>
              <a:rPr lang="el-GR" dirty="0" err="1"/>
              <a:t>παροξυσμικές</a:t>
            </a:r>
            <a:r>
              <a:rPr lang="el-GR" dirty="0"/>
              <a:t> εκδηλώσεις, όμως υπάρχει και ένα μόνιμα </a:t>
            </a:r>
            <a:r>
              <a:rPr lang="el-GR" dirty="0" err="1"/>
              <a:t>υποβόσκoν</a:t>
            </a:r>
            <a:r>
              <a:rPr lang="el-GR" dirty="0"/>
              <a:t> άγχος. Οι κλινικές μορφές ποικίλλουν πολύ, ανάλογα με το αν επικρατούν οι ψυχολογικές ή οι σωματικές εκδηλώσεις του άγχους. Τα σωματικά ισοδύναμα αποτελούν μια από τις πιο συχνές αιτίες επίσκεψης σε ιατρό</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Η αγχώδης προσμονή</a:t>
            </a:r>
          </a:p>
        </p:txBody>
      </p:sp>
      <p:sp>
        <p:nvSpPr>
          <p:cNvPr id="3" name="2 - Θέση περιεχομένου"/>
          <p:cNvSpPr>
            <a:spLocks noGrp="1"/>
          </p:cNvSpPr>
          <p:nvPr>
            <p:ph idx="1"/>
          </p:nvPr>
        </p:nvSpPr>
        <p:spPr/>
        <p:txBody>
          <a:bodyPr>
            <a:normAutofit fontScale="85000" lnSpcReduction="10000"/>
          </a:bodyPr>
          <a:lstStyle/>
          <a:p>
            <a:pPr>
              <a:buNone/>
            </a:pPr>
            <a:r>
              <a:rPr lang="el-GR" b="1" dirty="0"/>
              <a:t>     Αποτελεί το πιο σταθερό σύμπτωμα</a:t>
            </a:r>
            <a:r>
              <a:rPr lang="el-GR" dirty="0"/>
              <a:t>. Το άτομο βρίσκεται σε κατάσταση συναγερμού και έντασης, νιώθει μια συνεχή ανησυχία χωρίς σαφή κατ' αρχήν αιτία, η οποία όμως μπορεί να συγκεκριμενοποιηθεί με οποιαδήποτε αφορμή. Οι καθημερινές έγνοιες παίρνουν δυσανάλογες διαστάσεις σε σχέση με τις συνέπειές τους. Αναποφάσιστο και γεμάτο αμφιβολίες, το αγχώδες άτομο αναμασά ακατάπαυστα </a:t>
            </a:r>
            <a:r>
              <a:rPr lang="en-US" dirty="0" err="1"/>
              <a:t>τις</a:t>
            </a:r>
            <a:r>
              <a:rPr lang="en-US" dirty="0"/>
              <a:t> </a:t>
            </a:r>
            <a:r>
              <a:rPr lang="el-GR" dirty="0"/>
              <a:t>ίδιες σκέψεις και φοβάται το χειρότερο για τον εαυτό του και για </a:t>
            </a:r>
            <a:r>
              <a:rPr lang="en-US" dirty="0" err="1"/>
              <a:t>τους</a:t>
            </a:r>
            <a:r>
              <a:rPr lang="en-US" dirty="0"/>
              <a:t> </a:t>
            </a:r>
            <a:r>
              <a:rPr lang="el-GR" dirty="0"/>
              <a:t>δικούς του (σοβαρή αρρώστια, ατύχημα). Πολύ εξαρτημένο από το περιβάλλον του, έχοντας μόνιμη ανάγκη να το καθησυχάζουν, ανέχεται δύσκολα τους αποχωρισμούς και </a:t>
            </a:r>
            <a:r>
              <a:rPr lang="en-US" dirty="0" err="1"/>
              <a:t>τις</a:t>
            </a:r>
            <a:r>
              <a:rPr lang="en-US" dirty="0"/>
              <a:t> </a:t>
            </a:r>
            <a:r>
              <a:rPr lang="el-GR" dirty="0"/>
              <a:t>εγκαταλείψεις, που συχνά γίνονται αιτία δραματικής αναζωπύρωσης του άγχους.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 παροξυσμός άγχους </a:t>
            </a:r>
          </a:p>
        </p:txBody>
      </p:sp>
      <p:sp>
        <p:nvSpPr>
          <p:cNvPr id="3" name="2 - Θέση περιεχομένου"/>
          <p:cNvSpPr>
            <a:spLocks noGrp="1"/>
          </p:cNvSpPr>
          <p:nvPr>
            <p:ph idx="1"/>
          </p:nvPr>
        </p:nvSpPr>
        <p:spPr/>
        <p:txBody>
          <a:bodyPr>
            <a:normAutofit fontScale="70000" lnSpcReduction="20000"/>
          </a:bodyPr>
          <a:lstStyle/>
          <a:p>
            <a:pPr>
              <a:buNone/>
            </a:pPr>
            <a:r>
              <a:rPr lang="el-GR" dirty="0"/>
              <a:t>      Κατακλύζει </a:t>
            </a:r>
            <a:r>
              <a:rPr lang="el-GR" b="1" dirty="0"/>
              <a:t>αιφνιδιαστικά</a:t>
            </a:r>
            <a:r>
              <a:rPr lang="el-GR" dirty="0"/>
              <a:t> τον ασθενή. Επέρχεται σε οποιαδήποτε στιγμή, όταν είναι μόνος του ή με τους άλλους, ακόμα και τη νύχτα, οπότε ξυπνάει αλαφιασμένος. Το άγχος είναι ελεύθερο, διάχυτο, «επιπλέει» χωρίς συγκεκριμένο αντικείμενο. Εκφράζεται ως αίσθημα επικείμενου κινδύνου, ως αίσθηση αποδιοργάνωσης, </a:t>
            </a:r>
            <a:r>
              <a:rPr lang="el-GR" dirty="0" err="1"/>
              <a:t>αποπραγμοποίησης</a:t>
            </a:r>
            <a:r>
              <a:rPr lang="el-GR" dirty="0"/>
              <a:t> και απόγνωσης. Ο ασθενής αισθάνεται ανίσχυρος και μερικές φορές φοβάται ότι θα πεθάνει ή ότι θα χάσει τα λογικά του. Είναι ωχρός, λαχανιασμένος, κάθιδρος, έχει ταχυκαρδία και τρέμει κατειλημμένος από πανικό, ή είναι ακίνητος, καθηλωμένος από την αναμονή της επικείμενης καταστροφής. Τα υποκειμενικά σωματικά συμπτώματα είναι πολύ έντονα: αίσθημα σύσφιγξης στο θώρακα, αναπνευστική δυσχέρεια, ταχυπαλμία, ζάλη, ναυτία, θάμβος της όρασης. Η διάρκεια της κρίσης κυμαίνεται από μερικά λεπτά έως μερικές ώρες, συνήθως υποχωρεί αρκετά απότομα και μερικές φορές συνοδεύεται από άφθονη πολυουρία ή διάρροια. Η κρίση μπορεί να είναι μεμονωμένη ή επαναλαμβανόμενη.</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Τα σωματικά ισοδύναμα </a:t>
            </a:r>
          </a:p>
        </p:txBody>
      </p:sp>
      <p:sp>
        <p:nvSpPr>
          <p:cNvPr id="3" name="2 - Θέση περιεχομένου"/>
          <p:cNvSpPr>
            <a:spLocks noGrp="1"/>
          </p:cNvSpPr>
          <p:nvPr>
            <p:ph idx="1"/>
          </p:nvPr>
        </p:nvSpPr>
        <p:spPr/>
        <p:txBody>
          <a:bodyPr/>
          <a:lstStyle/>
          <a:p>
            <a:pPr>
              <a:buNone/>
            </a:pPr>
            <a:r>
              <a:rPr lang="el-GR" dirty="0"/>
              <a:t>    Εμφανίζονται συχνότερα από τη μεγάλη κρίση άγχους. Η σημειολογία τους είναι πολύμορφη, απατηλή και κυριαρχείται από τις </a:t>
            </a:r>
            <a:r>
              <a:rPr lang="el-GR" dirty="0" err="1"/>
              <a:t>καρδιοαναπνευστικές</a:t>
            </a:r>
            <a:r>
              <a:rPr lang="el-GR" dirty="0"/>
              <a:t> εκδηλώσεις. Παρουσιάζονται με τις εξής μορφές: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Καρδιαγγειακές εκδηλώσεις</a:t>
            </a:r>
          </a:p>
        </p:txBody>
      </p:sp>
      <p:sp>
        <p:nvSpPr>
          <p:cNvPr id="3" name="2 - Θέση περιεχομένου"/>
          <p:cNvSpPr>
            <a:spLocks noGrp="1"/>
          </p:cNvSpPr>
          <p:nvPr>
            <p:ph idx="1"/>
          </p:nvPr>
        </p:nvSpPr>
        <p:spPr/>
        <p:txBody>
          <a:bodyPr/>
          <a:lstStyle/>
          <a:p>
            <a:pPr>
              <a:buNone/>
            </a:pPr>
            <a:r>
              <a:rPr lang="el-GR" dirty="0"/>
              <a:t>-Κρίσεις ταχυπαλμίας </a:t>
            </a:r>
          </a:p>
          <a:p>
            <a:pPr>
              <a:buNone/>
            </a:pPr>
            <a:r>
              <a:rPr lang="el-GR" dirty="0"/>
              <a:t>-</a:t>
            </a:r>
            <a:r>
              <a:rPr lang="el-GR" dirty="0" err="1"/>
              <a:t>Παροξυσμική</a:t>
            </a:r>
            <a:r>
              <a:rPr lang="el-GR" dirty="0"/>
              <a:t> ταχυκαρδία, </a:t>
            </a:r>
          </a:p>
          <a:p>
            <a:pPr>
              <a:buNone/>
            </a:pPr>
            <a:r>
              <a:rPr lang="el-GR" dirty="0"/>
              <a:t>-Λιποθυμίες, </a:t>
            </a:r>
          </a:p>
          <a:p>
            <a:pPr>
              <a:buNone/>
            </a:pPr>
            <a:r>
              <a:rPr lang="el-GR" dirty="0"/>
              <a:t>-</a:t>
            </a:r>
            <a:r>
              <a:rPr lang="el-GR" dirty="0" err="1"/>
              <a:t>Προκάρδια</a:t>
            </a:r>
            <a:r>
              <a:rPr lang="el-GR" dirty="0"/>
              <a:t> άλγη, </a:t>
            </a:r>
          </a:p>
          <a:p>
            <a:pPr>
              <a:buNone/>
            </a:pPr>
            <a:r>
              <a:rPr lang="el-GR" dirty="0"/>
              <a:t>-</a:t>
            </a:r>
            <a:r>
              <a:rPr lang="el-GR" dirty="0" err="1"/>
              <a:t>Ψευδοστηθάγχη</a:t>
            </a:r>
            <a:r>
              <a:rPr lang="el-GR" dirty="0"/>
              <a:t>. </a:t>
            </a:r>
          </a:p>
          <a:p>
            <a:pPr>
              <a:buNone/>
            </a:pPr>
            <a:r>
              <a:rPr lang="el-GR" dirty="0"/>
              <a:t>Οι εκδηλώσεις αυτές έχουν περιγραφεί ως «ευερέθιστη καρδία», «σύνδρομο προσπάθειας», «</a:t>
            </a:r>
            <a:r>
              <a:rPr lang="el-GR" dirty="0" err="1"/>
              <a:t>νευροκυκλοφορική</a:t>
            </a:r>
            <a:r>
              <a:rPr lang="el-GR" dirty="0"/>
              <a:t> </a:t>
            </a:r>
            <a:r>
              <a:rPr lang="el-GR" dirty="0" err="1"/>
              <a:t>ασθενία</a:t>
            </a:r>
            <a:r>
              <a:rPr lang="el-GR"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Αναπνευστικές εκδηλώσεις</a:t>
            </a:r>
          </a:p>
        </p:txBody>
      </p:sp>
      <p:sp>
        <p:nvSpPr>
          <p:cNvPr id="3" name="2 - Θέση περιεχομένου"/>
          <p:cNvSpPr>
            <a:spLocks noGrp="1"/>
          </p:cNvSpPr>
          <p:nvPr>
            <p:ph idx="1"/>
          </p:nvPr>
        </p:nvSpPr>
        <p:spPr/>
        <p:txBody>
          <a:bodyPr/>
          <a:lstStyle/>
          <a:p>
            <a:pPr>
              <a:buNone/>
            </a:pPr>
            <a:endParaRPr lang="el-GR" dirty="0"/>
          </a:p>
          <a:p>
            <a:pPr>
              <a:buNone/>
            </a:pPr>
            <a:r>
              <a:rPr lang="el-GR" dirty="0"/>
              <a:t>-Δύσπνοια ασθματικής μορφής</a:t>
            </a:r>
          </a:p>
          <a:p>
            <a:pPr>
              <a:buNone/>
            </a:pPr>
            <a:r>
              <a:rPr lang="el-GR" dirty="0"/>
              <a:t>-Σύνδρομο υπεραερισμού που καταλήγει σε κρίση </a:t>
            </a:r>
            <a:r>
              <a:rPr lang="el-GR" dirty="0" err="1"/>
              <a:t>τετανόμορφου</a:t>
            </a:r>
            <a:r>
              <a:rPr lang="el-GR" dirty="0"/>
              <a:t> τύπου </a:t>
            </a:r>
          </a:p>
          <a:p>
            <a:pPr>
              <a:buNone/>
            </a:pPr>
            <a:r>
              <a:rPr lang="el-GR" dirty="0"/>
              <a:t>-Παροξυσμοί νευρικού βήχα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Εκδηλώσεις από το πεπτικό σύστημα</a:t>
            </a:r>
          </a:p>
        </p:txBody>
      </p:sp>
      <p:sp>
        <p:nvSpPr>
          <p:cNvPr id="3" name="2 - Θέση περιεχομένου"/>
          <p:cNvSpPr>
            <a:spLocks noGrp="1"/>
          </p:cNvSpPr>
          <p:nvPr>
            <p:ph idx="1"/>
          </p:nvPr>
        </p:nvSpPr>
        <p:spPr/>
        <p:txBody>
          <a:bodyPr/>
          <a:lstStyle/>
          <a:p>
            <a:pPr>
              <a:buNone/>
            </a:pPr>
            <a:r>
              <a:rPr lang="el-GR" dirty="0"/>
              <a:t>-</a:t>
            </a:r>
            <a:r>
              <a:rPr lang="el-GR" dirty="0" err="1"/>
              <a:t>Επιγάστριο</a:t>
            </a:r>
            <a:r>
              <a:rPr lang="el-GR" dirty="0"/>
              <a:t> βάρος</a:t>
            </a:r>
          </a:p>
          <a:p>
            <a:pPr>
              <a:buNone/>
            </a:pPr>
            <a:r>
              <a:rPr lang="el-GR" dirty="0"/>
              <a:t>-Σπασμός του φάρυγγα (οισοφαγικός κόμβος)</a:t>
            </a:r>
          </a:p>
          <a:p>
            <a:pPr>
              <a:buNone/>
            </a:pPr>
            <a:r>
              <a:rPr lang="el-GR" dirty="0"/>
              <a:t>-Στομαχικοί και εντερικοί σπασμοί </a:t>
            </a:r>
          </a:p>
          <a:p>
            <a:pPr>
              <a:buNone/>
            </a:pPr>
            <a:r>
              <a:rPr lang="el-GR" dirty="0"/>
              <a:t>-Σπαστική κολίτιδα </a:t>
            </a:r>
          </a:p>
          <a:p>
            <a:pPr>
              <a:buNone/>
            </a:pPr>
            <a:r>
              <a:rPr lang="el-GR" dirty="0"/>
              <a:t>-Σπασμοί του πρωκτικού δακτυλίου και του απευθυσμένου συνοδευόμενοι από τεινεσμό</a:t>
            </a:r>
          </a:p>
          <a:p>
            <a:pPr>
              <a:buNone/>
            </a:pPr>
            <a:r>
              <a:rPr lang="el-GR" dirty="0"/>
              <a:t>-Κρίσεις </a:t>
            </a:r>
            <a:r>
              <a:rPr lang="el-GR" dirty="0" err="1"/>
              <a:t>λόξυγγα</a:t>
            </a:r>
            <a:r>
              <a:rPr lang="el-GR" dirty="0"/>
              <a:t> </a:t>
            </a:r>
          </a:p>
          <a:p>
            <a:pPr>
              <a:buNone/>
            </a:pPr>
            <a:r>
              <a:rPr lang="el-GR" dirty="0"/>
              <a:t>-</a:t>
            </a:r>
            <a:r>
              <a:rPr lang="el-GR" dirty="0" err="1"/>
              <a:t>Παροξυσμική</a:t>
            </a:r>
            <a:r>
              <a:rPr lang="el-GR" dirty="0"/>
              <a:t> πείνα ή δίψα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Εκδηλώσεις από το ουροποιογεννητικό σύστημα </a:t>
            </a:r>
          </a:p>
        </p:txBody>
      </p:sp>
      <p:sp>
        <p:nvSpPr>
          <p:cNvPr id="3" name="2 - Θέση περιεχομένου"/>
          <p:cNvSpPr>
            <a:spLocks noGrp="1"/>
          </p:cNvSpPr>
          <p:nvPr>
            <p:ph idx="1"/>
          </p:nvPr>
        </p:nvSpPr>
        <p:spPr/>
        <p:txBody>
          <a:bodyPr/>
          <a:lstStyle/>
          <a:p>
            <a:pPr>
              <a:buNone/>
            </a:pPr>
            <a:endParaRPr lang="el-GR" dirty="0"/>
          </a:p>
          <a:p>
            <a:pPr>
              <a:buNone/>
            </a:pPr>
            <a:r>
              <a:rPr lang="el-GR" dirty="0"/>
              <a:t>-</a:t>
            </a:r>
            <a:r>
              <a:rPr lang="el-GR" dirty="0" err="1"/>
              <a:t>Πυελοκοιλιακά</a:t>
            </a:r>
            <a:r>
              <a:rPr lang="el-GR" dirty="0"/>
              <a:t> άλγη</a:t>
            </a:r>
          </a:p>
          <a:p>
            <a:pPr>
              <a:buNone/>
            </a:pPr>
            <a:r>
              <a:rPr lang="el-GR" dirty="0"/>
              <a:t>-</a:t>
            </a:r>
            <a:r>
              <a:rPr lang="el-GR" dirty="0" err="1"/>
              <a:t>Κυσταλγίες</a:t>
            </a:r>
            <a:r>
              <a:rPr lang="el-GR" dirty="0"/>
              <a:t> με διαυγή ούρα</a:t>
            </a:r>
          </a:p>
          <a:p>
            <a:pPr>
              <a:buNone/>
            </a:pPr>
            <a:r>
              <a:rPr lang="el-GR" dirty="0"/>
              <a:t>-Συχνοουρία</a:t>
            </a:r>
          </a:p>
          <a:p>
            <a:pPr>
              <a:buNone/>
            </a:pPr>
            <a:r>
              <a:rPr lang="el-GR" dirty="0"/>
              <a:t>-Κρίσεις πολυουρίας</a:t>
            </a:r>
          </a:p>
          <a:p>
            <a:pPr>
              <a:buNone/>
            </a:pPr>
            <a:r>
              <a:rPr lang="el-GR" dirty="0"/>
              <a:t>-Σεξουαλικές διαταραχές ανασταλτικού τύπου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Νευρολογικές, αισθητηριακές ή μυϊκές εκδηλώσεις</a:t>
            </a:r>
          </a:p>
        </p:txBody>
      </p:sp>
      <p:sp>
        <p:nvSpPr>
          <p:cNvPr id="3" name="2 - Θέση περιεχομένου"/>
          <p:cNvSpPr>
            <a:spLocks noGrp="1"/>
          </p:cNvSpPr>
          <p:nvPr>
            <p:ph idx="1"/>
          </p:nvPr>
        </p:nvSpPr>
        <p:spPr/>
        <p:txBody>
          <a:bodyPr/>
          <a:lstStyle/>
          <a:p>
            <a:pPr>
              <a:buNone/>
            </a:pPr>
            <a:r>
              <a:rPr lang="el-GR" dirty="0"/>
              <a:t>-Κεφαλαλγία</a:t>
            </a:r>
          </a:p>
          <a:p>
            <a:pPr>
              <a:buNone/>
            </a:pPr>
            <a:r>
              <a:rPr lang="el-GR" dirty="0"/>
              <a:t>-Οσφυαλγία</a:t>
            </a:r>
          </a:p>
          <a:p>
            <a:pPr>
              <a:buNone/>
            </a:pPr>
            <a:r>
              <a:rPr lang="el-GR" dirty="0"/>
              <a:t>-Άλγη σπονδυλικής στήλης</a:t>
            </a:r>
          </a:p>
          <a:p>
            <a:pPr>
              <a:buNone/>
            </a:pPr>
            <a:r>
              <a:rPr lang="el-GR" dirty="0"/>
              <a:t>-Κνησμός</a:t>
            </a:r>
          </a:p>
          <a:p>
            <a:pPr>
              <a:buNone/>
            </a:pPr>
            <a:r>
              <a:rPr lang="el-GR" dirty="0"/>
              <a:t>-Τρομώδεις κρίσεις</a:t>
            </a:r>
          </a:p>
          <a:p>
            <a:pPr>
              <a:buNone/>
            </a:pPr>
            <a:r>
              <a:rPr lang="el-GR" dirty="0"/>
              <a:t>-Ακουστικός βόμβος</a:t>
            </a:r>
          </a:p>
          <a:p>
            <a:pPr>
              <a:buNone/>
            </a:pPr>
            <a:r>
              <a:rPr lang="el-GR" dirty="0"/>
              <a:t>-Κρίσεις ιλίγγου με αίσθηση εξασθένησης των κάτω άκρων ή αστάθειας κατά τη βάδιση</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411759" y="0"/>
            <a:ext cx="4402441" cy="66338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Διαταραχές του ύπνου</a:t>
            </a:r>
          </a:p>
        </p:txBody>
      </p:sp>
      <p:sp>
        <p:nvSpPr>
          <p:cNvPr id="3" name="2 - Θέση περιεχομένου"/>
          <p:cNvSpPr>
            <a:spLocks noGrp="1"/>
          </p:cNvSpPr>
          <p:nvPr>
            <p:ph idx="1"/>
          </p:nvPr>
        </p:nvSpPr>
        <p:spPr/>
        <p:txBody>
          <a:bodyPr/>
          <a:lstStyle/>
          <a:p>
            <a:pPr>
              <a:buNone/>
            </a:pPr>
            <a:endParaRPr lang="el-GR" dirty="0"/>
          </a:p>
          <a:p>
            <a:pPr>
              <a:buNone/>
            </a:pPr>
            <a:r>
              <a:rPr lang="el-GR" dirty="0"/>
              <a:t>-Δυσκολία στην επέλευση του ύπνου</a:t>
            </a:r>
          </a:p>
          <a:p>
            <a:pPr>
              <a:buNone/>
            </a:pPr>
            <a:endParaRPr lang="el-GR" dirty="0"/>
          </a:p>
          <a:p>
            <a:pPr>
              <a:buNone/>
            </a:pPr>
            <a:r>
              <a:rPr lang="el-GR" dirty="0"/>
              <a:t>-Πολλαπλές αφυπνίσεις</a:t>
            </a:r>
          </a:p>
          <a:p>
            <a:pPr>
              <a:buNone/>
            </a:pPr>
            <a:endParaRPr lang="el-GR" dirty="0"/>
          </a:p>
          <a:p>
            <a:pPr>
              <a:buNone/>
            </a:pPr>
            <a:r>
              <a:rPr lang="el-GR" dirty="0"/>
              <a:t>-Εφιάλτες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340768"/>
            <a:ext cx="8229600" cy="1143000"/>
          </a:xfrm>
        </p:spPr>
        <p:txBody>
          <a:bodyPr>
            <a:normAutofit fontScale="90000"/>
          </a:bodyPr>
          <a:lstStyle/>
          <a:p>
            <a:r>
              <a:rPr lang="el-GR" dirty="0"/>
              <a:t>Κόπωση που μερικές φορές φθάνει σε πλήρη</a:t>
            </a:r>
            <a:r>
              <a:rPr lang="en-US" dirty="0"/>
              <a:t> </a:t>
            </a:r>
            <a:r>
              <a:rPr lang="el-GR" dirty="0"/>
              <a:t>εξάντληση</a:t>
            </a:r>
          </a:p>
        </p:txBody>
      </p:sp>
      <p:sp>
        <p:nvSpPr>
          <p:cNvPr id="3" name="2 - Θέση περιεχομένου"/>
          <p:cNvSpPr>
            <a:spLocks noGrp="1"/>
          </p:cNvSpPr>
          <p:nvPr>
            <p:ph idx="1"/>
          </p:nvPr>
        </p:nvSpPr>
        <p:spPr>
          <a:xfrm>
            <a:off x="323528" y="3212976"/>
            <a:ext cx="8229600" cy="4709160"/>
          </a:xfrm>
        </p:spPr>
        <p:txBody>
          <a:bodyPr/>
          <a:lstStyle/>
          <a:p>
            <a:pPr>
              <a:buNone/>
            </a:pPr>
            <a:r>
              <a:rPr lang="el-GR" dirty="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Το αγχώδες υπόστρωμα </a:t>
            </a:r>
          </a:p>
        </p:txBody>
      </p:sp>
      <p:sp>
        <p:nvSpPr>
          <p:cNvPr id="3" name="2 - Θέση περιεχομένου"/>
          <p:cNvSpPr>
            <a:spLocks noGrp="1"/>
          </p:cNvSpPr>
          <p:nvPr>
            <p:ph idx="1"/>
          </p:nvPr>
        </p:nvSpPr>
        <p:spPr/>
        <p:txBody>
          <a:bodyPr>
            <a:normAutofit lnSpcReduction="10000"/>
          </a:bodyPr>
          <a:lstStyle/>
          <a:p>
            <a:pPr>
              <a:buNone/>
            </a:pPr>
            <a:r>
              <a:rPr lang="el-GR" dirty="0"/>
              <a:t>Χαρακτηρίζεται από απορρύθμιση του νευροφυτικού και του ορμονικού συστήματος:</a:t>
            </a:r>
          </a:p>
          <a:p>
            <a:pPr>
              <a:buNone/>
            </a:pPr>
            <a:r>
              <a:rPr lang="el-GR" dirty="0"/>
              <a:t>-Αισθητηριακή υπεραισθησία (π.χ. έλλειψη ανεκτικότητας στους θορύβους)</a:t>
            </a:r>
          </a:p>
          <a:p>
            <a:pPr>
              <a:buNone/>
            </a:pPr>
            <a:r>
              <a:rPr lang="el-GR" dirty="0"/>
              <a:t>-Τάση για υπερβολική αντίδραση (εύκολα κλάματα, ρίγη, τρόμος, αγγειοκινητικές κρίσεις και κρίσεις εφίδρωσης). </a:t>
            </a:r>
          </a:p>
          <a:p>
            <a:pPr>
              <a:buNone/>
            </a:pPr>
            <a:r>
              <a:rPr lang="el-GR" dirty="0"/>
              <a:t>Η μελέτη των ψυχοφυσιολογικών παραμέτρων του άγχους, δείχνει ότι η αγχώδης νεύρωση χαρακτηρίζεται από υψηλό βαθμό διέγερσης και ελάττωση της ικανότητας προσαρμογής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772816"/>
            <a:ext cx="8229600" cy="1143000"/>
          </a:xfrm>
        </p:spPr>
        <p:txBody>
          <a:bodyPr/>
          <a:lstStyle/>
          <a:p>
            <a:r>
              <a:rPr lang="el-GR" dirty="0"/>
              <a:t>ΕΞΕΛΙΞΗ</a:t>
            </a:r>
          </a:p>
        </p:txBody>
      </p:sp>
      <p:sp>
        <p:nvSpPr>
          <p:cNvPr id="3" name="2 - Θέση περιεχομένου"/>
          <p:cNvSpPr>
            <a:spLocks noGrp="1"/>
          </p:cNvSpPr>
          <p:nvPr>
            <p:ph idx="1"/>
          </p:nvPr>
        </p:nvSpPr>
        <p:spPr/>
        <p:txBody>
          <a:bodyPr/>
          <a:lstStyle/>
          <a:p>
            <a:pPr>
              <a:buNone/>
            </a:pP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pPr>
              <a:buNone/>
            </a:pPr>
            <a:r>
              <a:rPr lang="el-GR" dirty="0"/>
              <a:t>    Η εξέλιξη ποικίλλει, δεν υπακούει σε συγκεκριμένους κανόνες και περιλαμβάνει φάσεις ύφεσης και περιόδους επιδείνωσης, που συνήθως σχετίζονται με τις μεταπτώσεις της ζωής του ασθενούς.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Επιβαρυντικοί παράγοντες</a:t>
            </a:r>
          </a:p>
        </p:txBody>
      </p:sp>
      <p:sp>
        <p:nvSpPr>
          <p:cNvPr id="3" name="2 - Θέση περιεχομένου"/>
          <p:cNvSpPr>
            <a:spLocks noGrp="1"/>
          </p:cNvSpPr>
          <p:nvPr>
            <p:ph idx="1"/>
          </p:nvPr>
        </p:nvSpPr>
        <p:spPr/>
        <p:txBody>
          <a:bodyPr/>
          <a:lstStyle/>
          <a:p>
            <a:pPr>
              <a:buNone/>
            </a:pPr>
            <a:r>
              <a:rPr lang="el-GR" dirty="0"/>
              <a:t>-Οι </a:t>
            </a:r>
            <a:r>
              <a:rPr lang="el-GR" dirty="0" err="1"/>
              <a:t>ψυχοπιεστικές</a:t>
            </a:r>
            <a:r>
              <a:rPr lang="el-GR" dirty="0"/>
              <a:t> καταστάσεις</a:t>
            </a:r>
          </a:p>
          <a:p>
            <a:pPr>
              <a:buNone/>
            </a:pPr>
            <a:r>
              <a:rPr lang="el-GR" dirty="0"/>
              <a:t>-Η υπερκόπωση</a:t>
            </a:r>
          </a:p>
          <a:p>
            <a:pPr>
              <a:buNone/>
            </a:pPr>
            <a:r>
              <a:rPr lang="el-GR" dirty="0"/>
              <a:t>-Κατάχρηση διεγερτικών ουσιών (καφές, άλλα διεγερτικά) </a:t>
            </a:r>
          </a:p>
          <a:p>
            <a:pPr>
              <a:buNone/>
            </a:pPr>
            <a:r>
              <a:rPr lang="el-GR" dirty="0"/>
              <a:t>-Κατάχρηση οινοπνεύματος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Εξέλιξη</a:t>
            </a:r>
          </a:p>
        </p:txBody>
      </p:sp>
      <p:sp>
        <p:nvSpPr>
          <p:cNvPr id="3" name="2 - Θέση περιεχομένου"/>
          <p:cNvSpPr>
            <a:spLocks noGrp="1"/>
          </p:cNvSpPr>
          <p:nvPr>
            <p:ph idx="1"/>
          </p:nvPr>
        </p:nvSpPr>
        <p:spPr/>
        <p:txBody>
          <a:bodyPr/>
          <a:lstStyle/>
          <a:p>
            <a:pPr>
              <a:buNone/>
            </a:pPr>
            <a:r>
              <a:rPr lang="el-GR" dirty="0"/>
              <a:t>Έρευνες, που εκτείνονται σε διάρκεια 10-20 ετών, δείχνουν: </a:t>
            </a:r>
          </a:p>
          <a:p>
            <a:pPr>
              <a:buNone/>
            </a:pPr>
            <a:r>
              <a:rPr lang="el-GR" dirty="0"/>
              <a:t>-Πλήρη εξαφάνιση των συμπτωμάτων στο 10% των περιπτώσεων</a:t>
            </a:r>
          </a:p>
          <a:p>
            <a:pPr>
              <a:buNone/>
            </a:pPr>
            <a:r>
              <a:rPr lang="el-GR" dirty="0"/>
              <a:t>-Εμμονή </a:t>
            </a:r>
            <a:r>
              <a:rPr lang="el-GR" dirty="0" err="1"/>
              <a:t>αναπηριογόνων</a:t>
            </a:r>
            <a:r>
              <a:rPr lang="el-GR" dirty="0"/>
              <a:t> συμπτωμάτων στο 20% των περιπτώσεων</a:t>
            </a:r>
          </a:p>
          <a:p>
            <a:pPr>
              <a:buNone/>
            </a:pPr>
            <a:r>
              <a:rPr lang="el-GR" dirty="0"/>
              <a:t>-Ελάσσονα ή παροδικά συμπτώματα χωρίς κοινωνικές επιπτώσεις στους υπόλοιπους ασθενείς,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περισσότεροι ασθενείς δεν επισκέπτονται ποτέ ψυχίατρο</a:t>
            </a:r>
          </a:p>
        </p:txBody>
      </p:sp>
      <p:sp>
        <p:nvSpPr>
          <p:cNvPr id="3" name="2 - Θέση περιεχομένου"/>
          <p:cNvSpPr>
            <a:spLocks noGrp="1"/>
          </p:cNvSpPr>
          <p:nvPr>
            <p:ph idx="1"/>
          </p:nvPr>
        </p:nvSpPr>
        <p:spPr/>
        <p:txBody>
          <a:bodyPr/>
          <a:lstStyle/>
          <a:p>
            <a:pPr>
              <a:buNone/>
            </a:pPr>
            <a:r>
              <a:rPr lang="el-GR" dirty="0"/>
              <a:t>Σε αυτόν φθάνουν κυρίως μορφές άγχους που </a:t>
            </a:r>
            <a:r>
              <a:rPr lang="el-GR" dirty="0" err="1"/>
              <a:t>επιπλέκονται</a:t>
            </a:r>
            <a:r>
              <a:rPr lang="el-GR" dirty="0"/>
              <a:t> από: </a:t>
            </a:r>
          </a:p>
          <a:p>
            <a:pPr>
              <a:buNone/>
            </a:pPr>
            <a:r>
              <a:rPr lang="el-GR" dirty="0"/>
              <a:t>α) καταθλιπτικά επεισόδια του τύπου της νευρωσικής κατάθλιψης με αφορμή αποχωρισμούς ή συναισθηματικές ματαιώσεις</a:t>
            </a:r>
          </a:p>
          <a:p>
            <a:pPr>
              <a:buNone/>
            </a:pPr>
            <a:r>
              <a:rPr lang="el-GR" dirty="0"/>
              <a:t>β) απόπειρες αυτοκτονίας στα πλαίσια αγχώδους παρόρμησης</a:t>
            </a:r>
          </a:p>
          <a:p>
            <a:pPr>
              <a:buNone/>
            </a:pPr>
            <a:r>
              <a:rPr lang="el-GR" dirty="0"/>
              <a:t>γ) τοξικομανία με βαρβιτουρικά ή ηρεμιστικά</a:t>
            </a:r>
          </a:p>
          <a:p>
            <a:pPr>
              <a:buNone/>
            </a:pPr>
            <a:r>
              <a:rPr lang="el-GR" dirty="0"/>
              <a:t>δ) χρόνιο αλκοολισμό.</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Η εξέλιξη προς περισσότερο οργανωμένες μορφές νεύρωσης είναι συχνή</a:t>
            </a:r>
          </a:p>
        </p:txBody>
      </p:sp>
      <p:sp>
        <p:nvSpPr>
          <p:cNvPr id="3" name="2 - Θέση περιεχομένου"/>
          <p:cNvSpPr>
            <a:spLocks noGrp="1"/>
          </p:cNvSpPr>
          <p:nvPr>
            <p:ph idx="1"/>
          </p:nvPr>
        </p:nvSpPr>
        <p:spPr/>
        <p:txBody>
          <a:bodyPr/>
          <a:lstStyle/>
          <a:p>
            <a:pPr>
              <a:buNone/>
            </a:pPr>
            <a:endParaRPr lang="el-GR" dirty="0"/>
          </a:p>
          <a:p>
            <a:pPr>
              <a:buNone/>
            </a:pPr>
            <a:r>
              <a:rPr lang="el-GR" dirty="0"/>
              <a:t>Πρόκειται κυρίως για μάλλον:</a:t>
            </a:r>
          </a:p>
          <a:p>
            <a:pPr>
              <a:buNone/>
            </a:pPr>
            <a:endParaRPr lang="el-GR" dirty="0"/>
          </a:p>
          <a:p>
            <a:pPr>
              <a:buNone/>
            </a:pPr>
            <a:r>
              <a:rPr lang="el-GR" dirty="0"/>
              <a:t>-Χρόνια φοβική νεύρωση</a:t>
            </a:r>
          </a:p>
          <a:p>
            <a:pPr>
              <a:buNone/>
            </a:pPr>
            <a:r>
              <a:rPr lang="el-GR" dirty="0"/>
              <a:t>-Για </a:t>
            </a:r>
            <a:r>
              <a:rPr lang="el-GR" dirty="0" err="1"/>
              <a:t>σωματομετατρεπτική</a:t>
            </a:r>
            <a:r>
              <a:rPr lang="el-GR" dirty="0"/>
              <a:t> υστερική νεύρωση</a:t>
            </a:r>
          </a:p>
          <a:p>
            <a:pPr>
              <a:buNone/>
            </a:pPr>
            <a:r>
              <a:rPr lang="el-GR" dirty="0"/>
              <a:t>-Ενδεχομένως για υποχονδριακή νεύρωση.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772816"/>
            <a:ext cx="8229600" cy="1143000"/>
          </a:xfrm>
        </p:spPr>
        <p:txBody>
          <a:bodyPr>
            <a:normAutofit fontScale="90000"/>
          </a:bodyPr>
          <a:lstStyle/>
          <a:p>
            <a:r>
              <a:rPr lang="el-GR" dirty="0"/>
              <a:t>ΔΙΑΓΝΩΣΗ - ΔΙΑΦΟΡΙΚΗ ΔΙΑΓΝΩΣΗ</a:t>
            </a:r>
          </a:p>
        </p:txBody>
      </p:sp>
      <p:sp>
        <p:nvSpPr>
          <p:cNvPr id="3" name="2 - Θέση περιεχομένου"/>
          <p:cNvSpPr>
            <a:spLocks noGrp="1"/>
          </p:cNvSpPr>
          <p:nvPr>
            <p:ph idx="1"/>
          </p:nvPr>
        </p:nvSpPr>
        <p:spPr/>
        <p:txBody>
          <a:bodyPr/>
          <a:lstStyle/>
          <a:p>
            <a:pPr>
              <a:buNone/>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br>
              <a:rPr lang="el-GR" dirty="0">
                <a:solidFill>
                  <a:schemeClr val="bg1"/>
                </a:solidFill>
                <a:effectLst/>
              </a:rPr>
            </a:br>
            <a:r>
              <a:rPr lang="el-GR" dirty="0">
                <a:solidFill>
                  <a:schemeClr val="bg1"/>
                </a:solidFill>
                <a:effectLst/>
              </a:rPr>
              <a:t>ΑΓΧΩΔΕΙΣ ΚΑΙ ΦΟΒΙΚΕΣ ΚΑΤΑΣΤΑΣΕΙΣ</a:t>
            </a:r>
            <a:br>
              <a:rPr lang="el-GR" dirty="0"/>
            </a:b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endParaRPr lang="el-GR" dirty="0"/>
          </a:p>
          <a:p>
            <a:pPr>
              <a:buNone/>
            </a:pPr>
            <a:endParaRPr lang="el-GR" dirty="0"/>
          </a:p>
          <a:p>
            <a:pPr>
              <a:buNone/>
            </a:pPr>
            <a:r>
              <a:rPr lang="el-GR" sz="4400" dirty="0"/>
              <a:t>   Το </a:t>
            </a:r>
            <a:r>
              <a:rPr lang="el-GR" sz="4400" b="1" dirty="0">
                <a:effectLst>
                  <a:outerShdw blurRad="38100" dist="38100" dir="2700000" algn="tl">
                    <a:srgbClr val="000000">
                      <a:alpha val="43137"/>
                    </a:srgbClr>
                  </a:outerShdw>
                </a:effectLst>
              </a:rPr>
              <a:t>άγχος</a:t>
            </a:r>
            <a:r>
              <a:rPr lang="el-GR" sz="4400" dirty="0"/>
              <a:t> είναι μια συναισθηματική κατάσταση, την οποία θα μπορούσαμε να ορίσουμε ως «δυσάρεστο αίσθημα προσμονής», «φόβο χωρίς αντικείμενο» (</a:t>
            </a:r>
            <a:r>
              <a:rPr lang="el-GR" sz="4400" dirty="0" err="1"/>
              <a:t>Janet</a:t>
            </a:r>
            <a:r>
              <a:rPr lang="el-GR" sz="4400" dirty="0"/>
              <a:t>) ή «δυσάρεστο αίσθημα ασαφούς και απροσδιόριστου κινδύνου» (</a:t>
            </a:r>
            <a:r>
              <a:rPr lang="el-GR" sz="4400" dirty="0" err="1"/>
              <a:t>Guyotat</a:t>
            </a:r>
            <a:r>
              <a:rPr lang="el-GR" sz="4400" dirty="0"/>
              <a:t>). </a:t>
            </a:r>
          </a:p>
          <a:p>
            <a:pPr>
              <a:buNone/>
            </a:pP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16832"/>
            <a:ext cx="8229600" cy="1143000"/>
          </a:xfrm>
        </p:spPr>
        <p:txBody>
          <a:bodyPr>
            <a:normAutofit fontScale="90000"/>
          </a:bodyPr>
          <a:lstStyle/>
          <a:p>
            <a:r>
              <a:rPr lang="el-GR" dirty="0"/>
              <a:t>Μπροστά σε κάθε κλινική εικόνα που θυμίζει άγχος, πρέπει να είμαστε σε θέση να αναγνωρίσουμε τυχόν οργανική πάθηση</a:t>
            </a:r>
          </a:p>
        </p:txBody>
      </p:sp>
      <p:sp>
        <p:nvSpPr>
          <p:cNvPr id="4" name="3 - Θέση περιεχομένου"/>
          <p:cNvSpPr>
            <a:spLocks noGrp="1"/>
          </p:cNvSpPr>
          <p:nvPr>
            <p:ph idx="1"/>
          </p:nvPr>
        </p:nvSpPr>
        <p:spPr>
          <a:xfrm>
            <a:off x="457200" y="4869160"/>
            <a:ext cx="8229600" cy="1440200"/>
          </a:xfrm>
        </p:spPr>
        <p:txBody>
          <a:bodyPr/>
          <a:lstStyle/>
          <a:p>
            <a:pPr>
              <a:buNone/>
            </a:pP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74042"/>
          </a:xfrm>
        </p:spPr>
        <p:txBody>
          <a:bodyPr>
            <a:normAutofit fontScale="90000"/>
          </a:bodyPr>
          <a:lstStyle/>
          <a:p>
            <a:endParaRPr lang="el-GR" dirty="0"/>
          </a:p>
        </p:txBody>
      </p:sp>
      <p:sp>
        <p:nvSpPr>
          <p:cNvPr id="3" name="2 - Θέση περιεχομένου"/>
          <p:cNvSpPr>
            <a:spLocks noGrp="1"/>
          </p:cNvSpPr>
          <p:nvPr>
            <p:ph idx="1"/>
          </p:nvPr>
        </p:nvSpPr>
        <p:spPr>
          <a:xfrm>
            <a:off x="457200" y="764704"/>
            <a:ext cx="8229600" cy="5544656"/>
          </a:xfrm>
        </p:spPr>
        <p:txBody>
          <a:bodyPr/>
          <a:lstStyle/>
          <a:p>
            <a:pPr>
              <a:buNone/>
            </a:pPr>
            <a:r>
              <a:rPr lang="el-GR" dirty="0"/>
              <a:t>-Κρίση στηθάγχης</a:t>
            </a:r>
          </a:p>
          <a:p>
            <a:pPr>
              <a:buNone/>
            </a:pPr>
            <a:r>
              <a:rPr lang="el-GR" dirty="0"/>
              <a:t>-Έμφραγμα μυοκαρδίου</a:t>
            </a:r>
          </a:p>
          <a:p>
            <a:pPr>
              <a:buNone/>
            </a:pPr>
            <a:r>
              <a:rPr lang="el-GR" dirty="0"/>
              <a:t>-Πνευμονική εμβολή</a:t>
            </a:r>
          </a:p>
          <a:p>
            <a:pPr>
              <a:buNone/>
            </a:pPr>
            <a:r>
              <a:rPr lang="el-GR" dirty="0"/>
              <a:t>-Κρίση άσθματος</a:t>
            </a:r>
          </a:p>
          <a:p>
            <a:pPr>
              <a:buNone/>
            </a:pPr>
            <a:r>
              <a:rPr lang="el-GR" dirty="0"/>
              <a:t>-Κροταφική επιληψία</a:t>
            </a:r>
          </a:p>
          <a:p>
            <a:pPr>
              <a:buNone/>
            </a:pPr>
            <a:r>
              <a:rPr lang="el-GR" dirty="0"/>
              <a:t>-Υπερθυρεοειδισμό</a:t>
            </a:r>
          </a:p>
          <a:p>
            <a:pPr>
              <a:buNone/>
            </a:pPr>
            <a:r>
              <a:rPr lang="el-GR" dirty="0"/>
              <a:t>-Ίλιγγο λαβυρινθικής αιτιολογίας</a:t>
            </a:r>
          </a:p>
          <a:p>
            <a:pPr>
              <a:buNone/>
            </a:pPr>
            <a:r>
              <a:rPr lang="el-GR" dirty="0"/>
              <a:t>-Υπογλυκαιμία</a:t>
            </a:r>
          </a:p>
          <a:p>
            <a:pPr>
              <a:buNone/>
            </a:pPr>
            <a:r>
              <a:rPr lang="el-GR" dirty="0"/>
              <a:t>-</a:t>
            </a:r>
            <a:r>
              <a:rPr lang="el-GR" dirty="0" err="1"/>
              <a:t>Πορφυρία</a:t>
            </a:r>
            <a:r>
              <a:rPr lang="el-GR" dirty="0"/>
              <a:t>, </a:t>
            </a:r>
            <a:r>
              <a:rPr lang="el-GR" dirty="0" err="1"/>
              <a:t>τετανία</a:t>
            </a:r>
            <a:r>
              <a:rPr lang="el-GR" dirty="0"/>
              <a:t>, </a:t>
            </a:r>
            <a:r>
              <a:rPr lang="el-GR" dirty="0" err="1"/>
              <a:t>φαιοχρωμοκύττωμα</a:t>
            </a:r>
            <a:r>
              <a:rPr lang="el-GR" dirty="0"/>
              <a:t>, κ.λπ.</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916832"/>
            <a:ext cx="8229600" cy="1143000"/>
          </a:xfrm>
        </p:spPr>
        <p:txBody>
          <a:bodyPr>
            <a:normAutofit fontScale="90000"/>
          </a:bodyPr>
          <a:lstStyle/>
          <a:p>
            <a:r>
              <a:rPr lang="el-GR" dirty="0"/>
              <a:t>Μπροστά σε κάθε σύμπτωμα που θυμίζει σωματικό ισοδύναμο άγχους, πρέπει να είμαστε σε θέση να αναγνωρίσουμε την αγχώδη φύση των εκδηλώσεων</a:t>
            </a:r>
          </a:p>
        </p:txBody>
      </p:sp>
      <p:sp>
        <p:nvSpPr>
          <p:cNvPr id="3" name="2 - Θέση περιεχομένου"/>
          <p:cNvSpPr>
            <a:spLocks noGrp="1"/>
          </p:cNvSpPr>
          <p:nvPr>
            <p:ph idx="1"/>
          </p:nvPr>
        </p:nvSpPr>
        <p:spPr>
          <a:xfrm>
            <a:off x="457200" y="4941168"/>
            <a:ext cx="8229600" cy="1368192"/>
          </a:xfrm>
        </p:spPr>
        <p:txBody>
          <a:bodyPr/>
          <a:lstStyle/>
          <a:p>
            <a:pPr>
              <a:buNone/>
            </a:pP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02034"/>
          </a:xfrm>
        </p:spPr>
        <p:txBody>
          <a:bodyPr>
            <a:normAutofit fontScale="90000"/>
          </a:bodyPr>
          <a:lstStyle/>
          <a:p>
            <a:endParaRPr lang="el-GR" dirty="0"/>
          </a:p>
        </p:txBody>
      </p:sp>
      <p:sp>
        <p:nvSpPr>
          <p:cNvPr id="3" name="2 - Θέση περιεχομένου"/>
          <p:cNvSpPr>
            <a:spLocks noGrp="1"/>
          </p:cNvSpPr>
          <p:nvPr>
            <p:ph idx="1"/>
          </p:nvPr>
        </p:nvSpPr>
        <p:spPr>
          <a:xfrm>
            <a:off x="457200" y="620688"/>
            <a:ext cx="8229600" cy="5688672"/>
          </a:xfrm>
        </p:spPr>
        <p:txBody>
          <a:bodyPr/>
          <a:lstStyle/>
          <a:p>
            <a:endParaRPr lang="el-GR" dirty="0"/>
          </a:p>
          <a:p>
            <a:endParaRPr lang="el-GR" dirty="0"/>
          </a:p>
          <a:p>
            <a:pPr>
              <a:buNone/>
            </a:pPr>
            <a:r>
              <a:rPr lang="el-GR" dirty="0"/>
              <a:t>     Αυτό προϋποθέτει επιμελή κλινική εξέταση και στην ανάγκη </a:t>
            </a:r>
            <a:r>
              <a:rPr lang="el-GR" dirty="0" err="1"/>
              <a:t>παρακλινικές</a:t>
            </a:r>
            <a:r>
              <a:rPr lang="el-GR" dirty="0"/>
              <a:t> εξετάσεις, χωρίς όμως να γίνεται κατάχρηση, γεγονός που θα είχε ως αποτέλεσμα να καθηλώσει το άγχος του αρρώστου σε κάποια ανύπαρκτη σωματική αρρώστια.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276872"/>
            <a:ext cx="8229600" cy="1143000"/>
          </a:xfrm>
        </p:spPr>
        <p:txBody>
          <a:bodyPr>
            <a:normAutofit fontScale="90000"/>
          </a:bodyPr>
          <a:lstStyle/>
          <a:p>
            <a:r>
              <a:rPr lang="el-GR" dirty="0"/>
              <a:t>Πρέπει να είμαστε σε θέση να κάνουμε τη διαφορική διάγνωση </a:t>
            </a:r>
            <a:r>
              <a:rPr lang="en-US" dirty="0" err="1"/>
              <a:t>της</a:t>
            </a:r>
            <a:r>
              <a:rPr lang="en-US" dirty="0"/>
              <a:t> </a:t>
            </a:r>
            <a:r>
              <a:rPr lang="el-GR" dirty="0"/>
              <a:t>αγχώδους νεύρωσης από αγχώδεις καταστάσεις, παρατηρούμενες κατά την πορεία άλλων ψυχιατρικών παθήσεων και κυρίως:</a:t>
            </a:r>
          </a:p>
        </p:txBody>
      </p:sp>
      <p:sp>
        <p:nvSpPr>
          <p:cNvPr id="3" name="2 - Θέση περιεχομένου"/>
          <p:cNvSpPr>
            <a:spLocks noGrp="1"/>
          </p:cNvSpPr>
          <p:nvPr>
            <p:ph idx="1"/>
          </p:nvPr>
        </p:nvSpPr>
        <p:spPr>
          <a:xfrm>
            <a:off x="457200" y="5589240"/>
            <a:ext cx="8229600" cy="720120"/>
          </a:xfrm>
        </p:spPr>
        <p:txBody>
          <a:bodyPr/>
          <a:lstStyle/>
          <a:p>
            <a:pPr>
              <a:buNone/>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02034"/>
          </a:xfrm>
        </p:spPr>
        <p:txBody>
          <a:bodyPr>
            <a:normAutofit fontScale="90000"/>
          </a:bodyPr>
          <a:lstStyle/>
          <a:p>
            <a:endParaRPr lang="el-GR" dirty="0"/>
          </a:p>
        </p:txBody>
      </p:sp>
      <p:sp>
        <p:nvSpPr>
          <p:cNvPr id="3" name="2 - Θέση περιεχομένου"/>
          <p:cNvSpPr>
            <a:spLocks noGrp="1"/>
          </p:cNvSpPr>
          <p:nvPr>
            <p:ph idx="1"/>
          </p:nvPr>
        </p:nvSpPr>
        <p:spPr>
          <a:xfrm>
            <a:off x="457200" y="476672"/>
            <a:ext cx="8229600" cy="5832688"/>
          </a:xfrm>
        </p:spPr>
        <p:txBody>
          <a:bodyPr/>
          <a:lstStyle/>
          <a:p>
            <a:pPr>
              <a:buNone/>
            </a:pPr>
            <a:endParaRPr lang="el-GR" dirty="0"/>
          </a:p>
          <a:p>
            <a:pPr>
              <a:buNone/>
            </a:pPr>
            <a:r>
              <a:rPr lang="el-GR" dirty="0"/>
              <a:t>- </a:t>
            </a:r>
            <a:r>
              <a:rPr lang="el-GR" b="1" dirty="0"/>
              <a:t>Από τις δομημένες νευρώσεις</a:t>
            </a:r>
            <a:r>
              <a:rPr lang="el-GR" dirty="0"/>
              <a:t>, δηλαδή τη φοβική νεύρωση, την υστερία και την </a:t>
            </a:r>
            <a:r>
              <a:rPr lang="el-GR" dirty="0" err="1"/>
              <a:t>ιδεοψυχαναγκαστική</a:t>
            </a:r>
            <a:r>
              <a:rPr lang="el-GR" dirty="0"/>
              <a:t> νεύρωση.</a:t>
            </a:r>
          </a:p>
          <a:p>
            <a:pPr>
              <a:buNone/>
            </a:pPr>
            <a:r>
              <a:rPr lang="el-GR" b="1" dirty="0"/>
              <a:t>-Από το σχιζοφρενικό άγχος</a:t>
            </a:r>
            <a:r>
              <a:rPr lang="el-GR" dirty="0"/>
              <a:t>, όπου υπάρχει άγχος αποπροσωποποίησης και εκμηδένισης, απρόσφορο συναίσθημα, αίσθηση εχθρότητας στο περιβάλλον.</a:t>
            </a:r>
          </a:p>
          <a:p>
            <a:pPr>
              <a:buNone/>
            </a:pPr>
            <a:r>
              <a:rPr lang="el-GR" dirty="0"/>
              <a:t>- </a:t>
            </a:r>
            <a:r>
              <a:rPr lang="el-GR" b="1" dirty="0"/>
              <a:t>Από την αγχώδη μελαγχολία</a:t>
            </a:r>
            <a:r>
              <a:rPr lang="el-GR" dirty="0"/>
              <a:t>. Πρόκειται για δύσκολη διαφορική διάγνωση, που έχει όμως μεγάλη σημασία για την εκλογή θεραπευτικής αγωγής.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060848"/>
            <a:ext cx="8229600" cy="1143000"/>
          </a:xfrm>
        </p:spPr>
        <p:txBody>
          <a:bodyPr/>
          <a:lstStyle/>
          <a:p>
            <a:r>
              <a:rPr lang="el-GR" dirty="0"/>
              <a:t>ΑΙΤΙΟΠΑΘΟΓΕΝΕΙΑ</a:t>
            </a:r>
          </a:p>
        </p:txBody>
      </p:sp>
      <p:sp>
        <p:nvSpPr>
          <p:cNvPr id="3" name="2 - Θέση περιεχομένου"/>
          <p:cNvSpPr>
            <a:spLocks noGrp="1"/>
          </p:cNvSpPr>
          <p:nvPr>
            <p:ph idx="1"/>
          </p:nvPr>
        </p:nvSpPr>
        <p:spPr/>
        <p:txBody>
          <a:bodyPr/>
          <a:lstStyle/>
          <a:p>
            <a:pPr>
              <a:buNone/>
            </a:pP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29600" cy="144016"/>
          </a:xfrm>
        </p:spPr>
        <p:txBody>
          <a:bodyPr>
            <a:normAutofit fontScale="90000"/>
          </a:bodyPr>
          <a:lstStyle/>
          <a:p>
            <a:endParaRPr lang="el-GR" dirty="0"/>
          </a:p>
        </p:txBody>
      </p:sp>
      <p:sp>
        <p:nvSpPr>
          <p:cNvPr id="3" name="2 - Θέση περιεχομένου"/>
          <p:cNvSpPr>
            <a:spLocks noGrp="1"/>
          </p:cNvSpPr>
          <p:nvPr>
            <p:ph idx="1"/>
          </p:nvPr>
        </p:nvSpPr>
        <p:spPr>
          <a:xfrm>
            <a:off x="457200" y="620688"/>
            <a:ext cx="8229600" cy="5688672"/>
          </a:xfrm>
        </p:spPr>
        <p:txBody>
          <a:bodyPr/>
          <a:lstStyle/>
          <a:p>
            <a:pPr>
              <a:buNone/>
            </a:pPr>
            <a:r>
              <a:rPr lang="el-GR" dirty="0"/>
              <a:t>    Είναι γενικώς αποδεκτό ότι στην αγχώδη νεύρωση υπάρχουν </a:t>
            </a:r>
            <a:r>
              <a:rPr lang="el-GR" dirty="0" err="1"/>
              <a:t>προδιαθεσικοί</a:t>
            </a:r>
            <a:r>
              <a:rPr lang="el-GR" dirty="0"/>
              <a:t> παράγοντες, που μπορεί να είναι: </a:t>
            </a:r>
          </a:p>
          <a:p>
            <a:pPr>
              <a:buNone/>
            </a:pPr>
            <a:r>
              <a:rPr lang="el-GR" dirty="0"/>
              <a:t>-Ιδιοσυστατικοί</a:t>
            </a:r>
          </a:p>
          <a:p>
            <a:pPr>
              <a:buNone/>
            </a:pPr>
            <a:r>
              <a:rPr lang="el-GR" dirty="0"/>
              <a:t>-Επίκτητοι, εξαιτίας πρώιμου δυσμενούς περιβάλλοντος (</a:t>
            </a:r>
            <a:r>
              <a:rPr lang="el-GR" dirty="0" err="1"/>
              <a:t>αγχογόνες</a:t>
            </a:r>
            <a:r>
              <a:rPr lang="el-GR" dirty="0"/>
              <a:t> επιδράσεις της παιδικής ηλικίας). </a:t>
            </a:r>
          </a:p>
          <a:p>
            <a:endParaRPr lang="el-GR" dirty="0"/>
          </a:p>
          <a:p>
            <a:pPr>
              <a:buNone/>
            </a:pPr>
            <a:r>
              <a:rPr lang="el-GR" dirty="0"/>
              <a:t>Παρόμοιες αγχώδεις καταστάσεις παρατηρούνται και στην οικογένεια του ασθενούς και ιδίως στη μητέρα του.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0648"/>
            <a:ext cx="8229600" cy="1143000"/>
          </a:xfrm>
        </p:spPr>
        <p:txBody>
          <a:bodyPr>
            <a:noAutofit/>
          </a:bodyPr>
          <a:lstStyle/>
          <a:p>
            <a:r>
              <a:rPr lang="en-US" sz="3200" dirty="0" err="1"/>
              <a:t>Στις</a:t>
            </a:r>
            <a:r>
              <a:rPr lang="en-US" sz="3200" dirty="0"/>
              <a:t> </a:t>
            </a:r>
            <a:r>
              <a:rPr lang="el-GR" sz="3200" dirty="0"/>
              <a:t>ευάλωτες προσωπικότητες η εκδήλωση των συμπτωμάτων ευνοείται από περιστασιακούς παράγοντες</a:t>
            </a:r>
          </a:p>
        </p:txBody>
      </p:sp>
      <p:sp>
        <p:nvSpPr>
          <p:cNvPr id="3" name="2 - Θέση περιεχομένου"/>
          <p:cNvSpPr>
            <a:spLocks noGrp="1"/>
          </p:cNvSpPr>
          <p:nvPr>
            <p:ph idx="1"/>
          </p:nvPr>
        </p:nvSpPr>
        <p:spPr>
          <a:xfrm>
            <a:off x="457200" y="1628800"/>
            <a:ext cx="8229600" cy="4680560"/>
          </a:xfrm>
        </p:spPr>
        <p:txBody>
          <a:bodyPr>
            <a:normAutofit lnSpcReduction="10000"/>
          </a:bodyPr>
          <a:lstStyle/>
          <a:p>
            <a:pPr>
              <a:buNone/>
            </a:pPr>
            <a:r>
              <a:rPr lang="el-GR" dirty="0"/>
              <a:t>-Καταστάσεις εγκατάλειψης και συναισθηματικής ματαίωσης, που </a:t>
            </a:r>
            <a:r>
              <a:rPr lang="el-GR" dirty="0" err="1"/>
              <a:t>επαναδραστηριοποιούν</a:t>
            </a:r>
            <a:r>
              <a:rPr lang="el-GR" dirty="0"/>
              <a:t> στα </a:t>
            </a:r>
            <a:r>
              <a:rPr lang="el-GR" dirty="0" err="1"/>
              <a:t>εξαρτητικά</a:t>
            </a:r>
            <a:r>
              <a:rPr lang="el-GR" dirty="0"/>
              <a:t> και ανώριμα άτομα παλαιότερες εμπειρίες αποχωρισμού (νεύρωση εγκατάλειψης, </a:t>
            </a:r>
            <a:r>
              <a:rPr lang="el-GR" dirty="0" err="1"/>
              <a:t>nevrose</a:t>
            </a:r>
            <a:r>
              <a:rPr lang="el-GR" dirty="0"/>
              <a:t> d' </a:t>
            </a:r>
            <a:r>
              <a:rPr lang="el-GR" dirty="0" err="1"/>
              <a:t>abandon</a:t>
            </a:r>
            <a:r>
              <a:rPr lang="el-GR" dirty="0"/>
              <a:t>)</a:t>
            </a:r>
          </a:p>
          <a:p>
            <a:pPr>
              <a:buNone/>
            </a:pPr>
            <a:r>
              <a:rPr lang="el-GR" dirty="0"/>
              <a:t>-Καταστάσεις ανασφάλειας μετά από σωματική αρρώστια</a:t>
            </a:r>
          </a:p>
          <a:p>
            <a:pPr>
              <a:buNone/>
            </a:pPr>
            <a:r>
              <a:rPr lang="el-GR" dirty="0"/>
              <a:t>-Ανταγωνιστικές συνθήκες (ενοχοποιημένη επιθετικότητα)</a:t>
            </a:r>
          </a:p>
          <a:p>
            <a:pPr>
              <a:buNone/>
            </a:pPr>
            <a:r>
              <a:rPr lang="el-GR" dirty="0"/>
              <a:t>-Ματαιώσεις και συγκρούσεις στο σεξουαλικό τομέα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44824"/>
            <a:ext cx="8229600" cy="1143000"/>
          </a:xfrm>
        </p:spPr>
        <p:txBody>
          <a:bodyPr/>
          <a:lstStyle/>
          <a:p>
            <a:r>
              <a:rPr lang="el-GR" dirty="0"/>
              <a:t>ΘΕΡΑΠΕΥΤΙΚΗ ΑΓΩΓΗ</a:t>
            </a:r>
          </a:p>
        </p:txBody>
      </p:sp>
      <p:sp>
        <p:nvSpPr>
          <p:cNvPr id="3" name="2 - Θέση περιεχομένου"/>
          <p:cNvSpPr>
            <a:spLocks noGrp="1"/>
          </p:cNvSpPr>
          <p:nvPr>
            <p:ph idx="1"/>
          </p:nvPr>
        </p:nvSpPr>
        <p:spPr>
          <a:xfrm>
            <a:off x="457200" y="5517232"/>
            <a:ext cx="8229600" cy="792088"/>
          </a:xfrm>
        </p:spPr>
        <p:txBody>
          <a:bodyPr/>
          <a:lstStyle/>
          <a:p>
            <a:pPr>
              <a:buNone/>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8229600" cy="5688672"/>
          </a:xfrm>
        </p:spPr>
        <p:txBody>
          <a:bodyPr>
            <a:normAutofit/>
          </a:bodyPr>
          <a:lstStyle/>
          <a:p>
            <a:pPr>
              <a:buNone/>
            </a:pPr>
            <a:r>
              <a:rPr lang="el-GR" dirty="0"/>
              <a:t>Οι όροι </a:t>
            </a:r>
            <a:r>
              <a:rPr lang="el-GR" b="1" dirty="0"/>
              <a:t>αγχώδης κατάσταση </a:t>
            </a:r>
            <a:r>
              <a:rPr lang="el-GR" dirty="0"/>
              <a:t>(</a:t>
            </a:r>
            <a:r>
              <a:rPr lang="el-GR" dirty="0" err="1"/>
              <a:t>anxiete</a:t>
            </a:r>
            <a:r>
              <a:rPr lang="el-GR" dirty="0"/>
              <a:t>) και </a:t>
            </a:r>
            <a:r>
              <a:rPr lang="el-GR" b="1" dirty="0"/>
              <a:t>άγχος ή αγωνία </a:t>
            </a:r>
            <a:r>
              <a:rPr lang="el-GR" dirty="0"/>
              <a:t>(</a:t>
            </a:r>
            <a:r>
              <a:rPr lang="el-GR" dirty="0" err="1"/>
              <a:t>angoisse</a:t>
            </a:r>
            <a:r>
              <a:rPr lang="el-GR" dirty="0"/>
              <a:t>) χρησιμοποιούνται συχνά στις μέρες μας ως συνώνυμοι, για πολύ καιρό όμως είχαν διαφορετική έννοια: </a:t>
            </a:r>
          </a:p>
          <a:p>
            <a:pPr>
              <a:buNone/>
            </a:pPr>
            <a:r>
              <a:rPr lang="el-GR" dirty="0"/>
              <a:t>   -Άλλοτε εξέφραζαν τις διαβαθμίσεις της έντασης ενός και του αυτού φαινομένου (ανησυχία, άγχος, αγωνία) και </a:t>
            </a:r>
          </a:p>
          <a:p>
            <a:pPr>
              <a:buNone/>
            </a:pPr>
            <a:r>
              <a:rPr lang="el-GR" dirty="0"/>
              <a:t>   -άλλοτε προσδιόριζαν τη διαφορά ανάμεσα στο αίσθημα απροσδιόριστης ανασφάλειας (αγωνία) και τη φυσική αίσθηση θωρακικής σύσφιγξης και αναπνευστικής δυσχέρειας (άγχος).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Στην οξεία κρίση άγχους</a:t>
            </a:r>
          </a:p>
        </p:txBody>
      </p:sp>
      <p:sp>
        <p:nvSpPr>
          <p:cNvPr id="3" name="2 - Θέση περιεχομένου"/>
          <p:cNvSpPr>
            <a:spLocks noGrp="1"/>
          </p:cNvSpPr>
          <p:nvPr>
            <p:ph idx="1"/>
          </p:nvPr>
        </p:nvSpPr>
        <p:spPr/>
        <p:txBody>
          <a:bodyPr>
            <a:normAutofit fontScale="92500" lnSpcReduction="10000"/>
          </a:bodyPr>
          <a:lstStyle/>
          <a:p>
            <a:pPr>
              <a:buNone/>
            </a:pPr>
            <a:r>
              <a:rPr lang="el-GR" dirty="0"/>
              <a:t>Η </a:t>
            </a:r>
            <a:r>
              <a:rPr lang="el-GR" b="1" dirty="0"/>
              <a:t>επίδειξη ηρεμίας και κατανόησης </a:t>
            </a:r>
            <a:r>
              <a:rPr lang="el-GR" dirty="0"/>
              <a:t>από μέρους του ιατρού, συμβάλλει στην καθησύχαση του ασθενούς και του επιτρέπει να εκφράσει λεκτικά το άγχος του. </a:t>
            </a:r>
          </a:p>
          <a:p>
            <a:pPr>
              <a:buNone/>
            </a:pPr>
            <a:r>
              <a:rPr lang="el-GR" dirty="0"/>
              <a:t>Η φαρμακοθεραπεία είναι συχνά χρήσιμη. Για ταχεία καταστολή του άγχους μπορούμε να χορηγήσουμε ενέσιμα αγχολυτικά </a:t>
            </a:r>
            <a:r>
              <a:rPr lang="el-GR" dirty="0" err="1"/>
              <a:t>ενδομυϊκώς</a:t>
            </a:r>
            <a:r>
              <a:rPr lang="el-GR" dirty="0"/>
              <a:t> (</a:t>
            </a:r>
            <a:r>
              <a:rPr lang="el-GR" dirty="0" err="1"/>
              <a:t>διαζεπάμη</a:t>
            </a:r>
            <a:r>
              <a:rPr lang="el-GR" dirty="0"/>
              <a:t>, </a:t>
            </a:r>
            <a:r>
              <a:rPr lang="el-GR" dirty="0" err="1"/>
              <a:t>κλοραζεπάτη</a:t>
            </a:r>
            <a:r>
              <a:rPr lang="el-GR" dirty="0"/>
              <a:t>). Η από του στόματος αγχολυτική φαρμακευτική αγωγή πρέπει να συνεχιστεί για μερικές εβδομάδες </a:t>
            </a:r>
          </a:p>
          <a:p>
            <a:pPr>
              <a:buNone/>
            </a:pPr>
            <a:r>
              <a:rPr lang="el-GR" dirty="0"/>
              <a:t>Πρέπει επίσης να διαβεβαιώσουμε τον ασθενή ότι </a:t>
            </a:r>
            <a:r>
              <a:rPr lang="el-GR" b="1" dirty="0"/>
              <a:t>δεν υπάρχει κίνδυνος</a:t>
            </a:r>
            <a:r>
              <a:rPr lang="el-GR" dirty="0"/>
              <a:t> για τη ζωή του.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Η θεραπεία βάθους</a:t>
            </a:r>
          </a:p>
        </p:txBody>
      </p:sp>
      <p:sp>
        <p:nvSpPr>
          <p:cNvPr id="3" name="2 - Θέση περιεχομένου"/>
          <p:cNvSpPr>
            <a:spLocks noGrp="1"/>
          </p:cNvSpPr>
          <p:nvPr>
            <p:ph idx="1"/>
          </p:nvPr>
        </p:nvSpPr>
        <p:spPr/>
        <p:txBody>
          <a:bodyPr/>
          <a:lstStyle/>
          <a:p>
            <a:pPr>
              <a:buNone/>
            </a:pPr>
            <a:endParaRPr lang="el-GR" dirty="0"/>
          </a:p>
          <a:p>
            <a:pPr>
              <a:buNone/>
            </a:pPr>
            <a:r>
              <a:rPr lang="el-GR" dirty="0"/>
              <a:t>Αποβλέπει στη μείωση του άγχους κατά τα μεσοδιαστήματα των κρίσεων και την πρόληψη των υποτροπών. Περιλαμβάνει συνδυασμό: </a:t>
            </a:r>
          </a:p>
          <a:p>
            <a:pPr>
              <a:buNone/>
            </a:pPr>
            <a:endParaRPr lang="el-GR" dirty="0"/>
          </a:p>
          <a:p>
            <a:pPr>
              <a:buNone/>
            </a:pPr>
            <a:r>
              <a:rPr lang="el-GR" dirty="0"/>
              <a:t>-Φαρμακοθεραπείας </a:t>
            </a:r>
          </a:p>
          <a:p>
            <a:pPr>
              <a:buNone/>
            </a:pPr>
            <a:r>
              <a:rPr lang="el-GR" dirty="0"/>
              <a:t>-Ψυχοθεραπευτικής προσέγγισης.</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Φαρμακοθεραπεία</a:t>
            </a:r>
          </a:p>
        </p:txBody>
      </p:sp>
      <p:sp>
        <p:nvSpPr>
          <p:cNvPr id="3" name="2 - Θέση περιεχομένου"/>
          <p:cNvSpPr>
            <a:spLocks noGrp="1"/>
          </p:cNvSpPr>
          <p:nvPr>
            <p:ph idx="1"/>
          </p:nvPr>
        </p:nvSpPr>
        <p:spPr/>
        <p:txBody>
          <a:bodyPr/>
          <a:lstStyle/>
          <a:p>
            <a:endParaRPr lang="el-GR" dirty="0"/>
          </a:p>
          <a:p>
            <a:pPr>
              <a:buNone/>
            </a:pPr>
            <a:r>
              <a:rPr lang="el-GR" dirty="0"/>
              <a:t>     Για την </a:t>
            </a:r>
            <a:r>
              <a:rPr lang="el-GR" dirty="0" err="1"/>
              <a:t>αγχόλυση</a:t>
            </a:r>
            <a:r>
              <a:rPr lang="el-GR" dirty="0"/>
              <a:t> χορηγούμε κατά προτίμηση ηρεμιστικά της ομάδας των </a:t>
            </a:r>
            <a:r>
              <a:rPr lang="el-GR" dirty="0" err="1"/>
              <a:t>βενζοδιαζεπινών</a:t>
            </a:r>
            <a:r>
              <a:rPr lang="el-GR" dirty="0"/>
              <a:t> και σε περίπτωση αποτυχίας νευροληπτικά κατασταλτικού τύπου. Τα αντικαταθλιπτικά, που έχουν και αγχολυτικές ιδιότητες, αποδείχτηκαν αποτελεσματικά όταν συνυπάρχει και κατάθλιψη</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Ψυχοθεραπευτικές μέθοδοι</a:t>
            </a:r>
          </a:p>
        </p:txBody>
      </p:sp>
      <p:sp>
        <p:nvSpPr>
          <p:cNvPr id="3" name="2 - Θέση περιεχομένου"/>
          <p:cNvSpPr>
            <a:spLocks noGrp="1"/>
          </p:cNvSpPr>
          <p:nvPr>
            <p:ph idx="1"/>
          </p:nvPr>
        </p:nvSpPr>
        <p:spPr/>
        <p:txBody>
          <a:bodyPr>
            <a:normAutofit lnSpcReduction="10000"/>
          </a:bodyPr>
          <a:lstStyle/>
          <a:p>
            <a:pPr>
              <a:buNone/>
            </a:pPr>
            <a:r>
              <a:rPr lang="el-GR" dirty="0"/>
              <a:t>Κυρίως χρησιμοποιείται η </a:t>
            </a:r>
            <a:r>
              <a:rPr lang="el-GR" b="1" dirty="0"/>
              <a:t>υποστηρικτική ψυχοθεραπεία</a:t>
            </a:r>
            <a:r>
              <a:rPr lang="el-GR" dirty="0"/>
              <a:t>, την οποία όλοι οι ιατροί πρέπει να είναι σε θέση να πραγματοποιήσουν: </a:t>
            </a:r>
          </a:p>
          <a:p>
            <a:pPr>
              <a:buNone/>
            </a:pPr>
            <a:r>
              <a:rPr lang="el-GR" dirty="0"/>
              <a:t>-υπομονετική ακρόαση που επιτρέπει στον ασθενή να εκμυστηρευθεί στον ιατρό τις ανησυχίες του, </a:t>
            </a:r>
          </a:p>
          <a:p>
            <a:pPr>
              <a:buNone/>
            </a:pPr>
            <a:r>
              <a:rPr lang="el-GR" dirty="0"/>
              <a:t>-</a:t>
            </a:r>
            <a:r>
              <a:rPr lang="el-GR" dirty="0" err="1"/>
              <a:t>αποδραματοποίηση</a:t>
            </a:r>
            <a:r>
              <a:rPr lang="el-GR" dirty="0"/>
              <a:t> των αγχωδών εκδηλώσεων, </a:t>
            </a:r>
          </a:p>
          <a:p>
            <a:pPr>
              <a:buNone/>
            </a:pPr>
            <a:r>
              <a:rPr lang="el-GR" dirty="0"/>
              <a:t>-επίδειξη κατανόησης που να καθησυχάζει τον ασθενή, </a:t>
            </a:r>
          </a:p>
          <a:p>
            <a:pPr>
              <a:buNone/>
            </a:pPr>
            <a:r>
              <a:rPr lang="el-GR" dirty="0"/>
              <a:t>-αποφυγή όμως της υπερβολικά καθοδηγητικής στάσης.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Ψυχοθεραπευτικές μέθοδοι</a:t>
            </a:r>
          </a:p>
        </p:txBody>
      </p:sp>
      <p:sp>
        <p:nvSpPr>
          <p:cNvPr id="3" name="2 - Θέση περιεχομένου"/>
          <p:cNvSpPr>
            <a:spLocks noGrp="1"/>
          </p:cNvSpPr>
          <p:nvPr>
            <p:ph idx="1"/>
          </p:nvPr>
        </p:nvSpPr>
        <p:spPr/>
        <p:txBody>
          <a:bodyPr/>
          <a:lstStyle/>
          <a:p>
            <a:pPr>
              <a:buNone/>
            </a:pPr>
            <a:r>
              <a:rPr lang="el-GR" dirty="0"/>
              <a:t>Μερικές φορές ενδείκνυται θεραπεία:</a:t>
            </a:r>
          </a:p>
          <a:p>
            <a:pPr>
              <a:buNone/>
            </a:pPr>
            <a:r>
              <a:rPr lang="el-GR" dirty="0"/>
              <a:t>-Ψυχαναλυτικού τύπου </a:t>
            </a:r>
          </a:p>
          <a:p>
            <a:pPr>
              <a:buNone/>
            </a:pPr>
            <a:r>
              <a:rPr lang="el-GR" dirty="0"/>
              <a:t>-Ψυχοθεραπεία ομάδας ή </a:t>
            </a:r>
          </a:p>
          <a:p>
            <a:pPr>
              <a:buNone/>
            </a:pPr>
            <a:r>
              <a:rPr lang="el-GR" dirty="0"/>
              <a:t>-</a:t>
            </a:r>
            <a:r>
              <a:rPr lang="el-GR" dirty="0" err="1"/>
              <a:t>Ναρκοανάλυση</a:t>
            </a:r>
            <a:r>
              <a:rPr lang="el-GR" dirty="0"/>
              <a:t>. </a:t>
            </a:r>
          </a:p>
          <a:p>
            <a:pPr>
              <a:buNone/>
            </a:pPr>
            <a:r>
              <a:rPr lang="el-GR" dirty="0"/>
              <a:t>-Οι μέθοδοι </a:t>
            </a:r>
            <a:r>
              <a:rPr lang="el-GR" dirty="0" err="1"/>
              <a:t>μυοχαλάρωσης</a:t>
            </a:r>
            <a:r>
              <a:rPr lang="el-GR" dirty="0"/>
              <a:t> δίνουν αξιόλογα αποτελέσματα. </a:t>
            </a:r>
          </a:p>
          <a:p>
            <a:pPr>
              <a:buNone/>
            </a:pPr>
            <a:r>
              <a:rPr lang="el-GR" dirty="0"/>
              <a:t>-Τέλος, η διαμονή σε ειδικά ιαματικά κέντρα και η υδροθεραπεία μπορεί να έχουν θεραπευτικά αποτελέσματα στο αγχώδες υπόστρωμα.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ΘΕΡΑΠΕΥΤΙΚΗ ΑΓΩΓΗ</a:t>
            </a:r>
          </a:p>
        </p:txBody>
      </p:sp>
      <p:sp>
        <p:nvSpPr>
          <p:cNvPr id="3" name="2 - Θέση περιεχομένου"/>
          <p:cNvSpPr>
            <a:spLocks noGrp="1"/>
          </p:cNvSpPr>
          <p:nvPr>
            <p:ph idx="1"/>
          </p:nvPr>
        </p:nvSpPr>
        <p:spPr/>
        <p:txBody>
          <a:bodyPr/>
          <a:lstStyle/>
          <a:p>
            <a:endParaRPr lang="el-GR" dirty="0"/>
          </a:p>
          <a:p>
            <a:pPr>
              <a:buNone/>
            </a:pPr>
            <a:r>
              <a:rPr lang="el-GR" dirty="0"/>
              <a:t>Είναι δύσκολο να αξιολογηθεί η ακριβής επίδραση των χρησιμοποιουμένων μεθόδων, επειδή το «επιπλέον άγχος» (</a:t>
            </a:r>
            <a:r>
              <a:rPr lang="el-GR" dirty="0" err="1"/>
              <a:t>angoisse</a:t>
            </a:r>
            <a:r>
              <a:rPr lang="el-GR" dirty="0"/>
              <a:t> </a:t>
            </a:r>
            <a:r>
              <a:rPr lang="el-GR" dirty="0" err="1"/>
              <a:t>flottante</a:t>
            </a:r>
            <a:r>
              <a:rPr lang="el-GR" dirty="0"/>
              <a:t>) της αγχώδους νεύρωσης, είναι πολύ ευαίσθητο στη δράση </a:t>
            </a:r>
            <a:r>
              <a:rPr lang="el-GR" dirty="0" err="1"/>
              <a:t>placebo</a:t>
            </a:r>
            <a:r>
              <a:rPr lang="el-GR" dirty="0"/>
              <a:t> και σε όλες τις μορφές ψυχολογικής υποστήριξης. Για το λόγο αυτό μπορούμε να χρησιμοποιήσουμε εναλλάξ διάφορα θεραπευτικά σχήματα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420888"/>
            <a:ext cx="8229600" cy="1143000"/>
          </a:xfrm>
        </p:spPr>
        <p:txBody>
          <a:bodyPr/>
          <a:lstStyle/>
          <a:p>
            <a:r>
              <a:rPr lang="el-GR" dirty="0"/>
              <a:t>ΦΟΒΙΚΕΣ ΚΑΤΑΣΤΑΣΕΙΣ</a:t>
            </a:r>
          </a:p>
        </p:txBody>
      </p:sp>
      <p:sp>
        <p:nvSpPr>
          <p:cNvPr id="3" name="2 - Θέση περιεχομένου"/>
          <p:cNvSpPr>
            <a:spLocks noGrp="1"/>
          </p:cNvSpPr>
          <p:nvPr>
            <p:ph idx="1"/>
          </p:nvPr>
        </p:nvSpPr>
        <p:spPr>
          <a:xfrm>
            <a:off x="395536" y="5301208"/>
            <a:ext cx="8229600" cy="1036752"/>
          </a:xfrm>
        </p:spPr>
        <p:txBody>
          <a:bodyPr/>
          <a:lstStyle/>
          <a:p>
            <a:pPr>
              <a:buNone/>
            </a:pP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ΦΟΒΙΚΕΣ ΚΑΤΑΣΤΑΣΕΙΣ</a:t>
            </a:r>
          </a:p>
        </p:txBody>
      </p:sp>
      <p:sp>
        <p:nvSpPr>
          <p:cNvPr id="3" name="2 - Θέση περιεχομένου"/>
          <p:cNvSpPr>
            <a:spLocks noGrp="1"/>
          </p:cNvSpPr>
          <p:nvPr>
            <p:ph idx="1"/>
          </p:nvPr>
        </p:nvSpPr>
        <p:spPr/>
        <p:txBody>
          <a:bodyPr>
            <a:normAutofit lnSpcReduction="10000"/>
          </a:bodyPr>
          <a:lstStyle/>
          <a:p>
            <a:pPr>
              <a:buNone/>
            </a:pPr>
            <a:r>
              <a:rPr lang="el-GR" dirty="0"/>
              <a:t>Η φοβία είναι ένας ειδικός αγωνιώδης φόβος ο οποίος: </a:t>
            </a:r>
          </a:p>
          <a:p>
            <a:pPr>
              <a:buNone/>
            </a:pPr>
            <a:r>
              <a:rPr lang="el-GR" dirty="0"/>
              <a:t>    1) Εκλύεται από αντικείμενα ή καταστάσεις που δεν έχουν αντικειμενικά επικίνδυνο χαρακτήρα. 2) Εξαφανίζεται, όταν απουσιάζουν τα συγκεκριμένα αντικείμενα ή καταστάσεις, γεγονός που συνεπάγεται χαρακτηριστικούς τύπους συμπεριφοράς αποφυγής. </a:t>
            </a:r>
          </a:p>
          <a:p>
            <a:pPr>
              <a:buNone/>
            </a:pPr>
            <a:r>
              <a:rPr lang="el-GR" dirty="0"/>
              <a:t>    3) Δεν ελέγχεται από τη συνειδητή βούληση, αν και ο ασθενής αναγνωρίζει ότι ο φόβος του είναι παράλογος.</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 ορισμός αυτός μας επιτρέπει να διακρίνουμε τις φοβίες από:</a:t>
            </a:r>
          </a:p>
        </p:txBody>
      </p:sp>
      <p:sp>
        <p:nvSpPr>
          <p:cNvPr id="3" name="2 - Θέση περιεχομένου"/>
          <p:cNvSpPr>
            <a:spLocks noGrp="1"/>
          </p:cNvSpPr>
          <p:nvPr>
            <p:ph idx="1"/>
          </p:nvPr>
        </p:nvSpPr>
        <p:spPr/>
        <p:txBody>
          <a:bodyPr>
            <a:normAutofit fontScale="92500"/>
          </a:bodyPr>
          <a:lstStyle/>
          <a:p>
            <a:pPr>
              <a:buNone/>
            </a:pPr>
            <a:r>
              <a:rPr lang="el-GR" dirty="0"/>
              <a:t>- Τις </a:t>
            </a:r>
            <a:r>
              <a:rPr lang="el-GR" dirty="0" err="1"/>
              <a:t>ψευδοφοβίες</a:t>
            </a:r>
            <a:r>
              <a:rPr lang="el-GR" dirty="0"/>
              <a:t> (</a:t>
            </a:r>
            <a:r>
              <a:rPr lang="el-GR" dirty="0" err="1"/>
              <a:t>pseudo</a:t>
            </a:r>
            <a:r>
              <a:rPr lang="el-GR" dirty="0"/>
              <a:t>-</a:t>
            </a:r>
            <a:r>
              <a:rPr lang="el-GR" dirty="0" err="1"/>
              <a:t>phobies</a:t>
            </a:r>
            <a:r>
              <a:rPr lang="el-GR" dirty="0"/>
              <a:t>) της αγχώδους νεύρωσης, κατά τις οποίες το διάχυτο άγχος καθηλώνεται προσωρινά σε κάποιο αντικείμενο, η επιλογή του οποίου προκύπτει με συνειρμικούς μηχανισμούς. Οι φοβίες αυτές είναι ευμετάβλητες και δεν έχουν ιδιαίτερη συμβολική σημασία.</a:t>
            </a:r>
          </a:p>
          <a:p>
            <a:pPr>
              <a:buNone/>
            </a:pPr>
            <a:r>
              <a:rPr lang="el-GR" dirty="0"/>
              <a:t>- Τις φοβικές ιδεοληψίες (</a:t>
            </a:r>
            <a:r>
              <a:rPr lang="el-GR" dirty="0" err="1"/>
              <a:t>obsessions</a:t>
            </a:r>
            <a:r>
              <a:rPr lang="el-GR" dirty="0"/>
              <a:t> </a:t>
            </a:r>
            <a:r>
              <a:rPr lang="el-GR" dirty="0" err="1"/>
              <a:t>phobiques</a:t>
            </a:r>
            <a:r>
              <a:rPr lang="el-GR" dirty="0"/>
              <a:t>) που διατηρούν τον καταναγκαστικό τους χαρακτήρα, παρά τους ελιγμούς αποφυγής και συνοδεύονται από ψυχαναγκαστικές τελετουργίες.</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02034"/>
          </a:xfrm>
        </p:spPr>
        <p:txBody>
          <a:bodyPr>
            <a:normAutofit fontScale="90000"/>
          </a:bodyPr>
          <a:lstStyle/>
          <a:p>
            <a:endParaRPr lang="el-GR" dirty="0"/>
          </a:p>
        </p:txBody>
      </p:sp>
      <p:sp>
        <p:nvSpPr>
          <p:cNvPr id="3" name="2 - Θέση περιεχομένου"/>
          <p:cNvSpPr>
            <a:spLocks noGrp="1"/>
          </p:cNvSpPr>
          <p:nvPr>
            <p:ph idx="1"/>
          </p:nvPr>
        </p:nvSpPr>
        <p:spPr>
          <a:xfrm>
            <a:off x="457200" y="548680"/>
            <a:ext cx="8229600" cy="5760680"/>
          </a:xfrm>
        </p:spPr>
        <p:txBody>
          <a:bodyPr>
            <a:normAutofit fontScale="92500" lnSpcReduction="10000"/>
          </a:bodyPr>
          <a:lstStyle/>
          <a:p>
            <a:pPr>
              <a:buNone/>
            </a:pPr>
            <a:r>
              <a:rPr lang="el-GR" dirty="0"/>
              <a:t>Οι φοβίες παρατηρούνται πολύ συχνά ως μεμονωμένο σύμπτωμα και ορισμένες από αυτές αποτελούν σχεδόν φυσιολογικές αντιδράσεις (τρακ, ζάλη). </a:t>
            </a:r>
          </a:p>
          <a:p>
            <a:pPr>
              <a:buNone/>
            </a:pPr>
            <a:r>
              <a:rPr lang="el-GR" dirty="0"/>
              <a:t>Πολλές ψυχιατρικές παθήσεις είναι δυνατό να εμφανίσουν παροδική φοβική συμπτωματολογία με ποικίλα χαρακτηριστικά ανάλογα με την ενεχόμενη νοσηρή υποδομή. </a:t>
            </a:r>
            <a:r>
              <a:rPr lang="en-US" dirty="0"/>
              <a:t> </a:t>
            </a:r>
          </a:p>
          <a:p>
            <a:pPr>
              <a:buNone/>
            </a:pPr>
            <a:r>
              <a:rPr lang="el-GR" dirty="0"/>
              <a:t>Υπάρχει μια μορφή νεύρωσης, όπου η φοβία αποτελεί το κυρίαρχο σύμπτωμα: η νεύρωση αυτή ονομάστηκε από τον </a:t>
            </a:r>
            <a:r>
              <a:rPr lang="el-GR" dirty="0" err="1"/>
              <a:t>Freud</a:t>
            </a:r>
            <a:r>
              <a:rPr lang="el-GR" dirty="0"/>
              <a:t> </a:t>
            </a:r>
            <a:r>
              <a:rPr lang="el-GR" b="1" dirty="0">
                <a:effectLst>
                  <a:outerShdw blurRad="38100" dist="38100" dir="2700000" algn="tl">
                    <a:srgbClr val="000000">
                      <a:alpha val="43137"/>
                    </a:srgbClr>
                  </a:outerShdw>
                </a:effectLst>
              </a:rPr>
              <a:t>αγχώδης υστερία </a:t>
            </a:r>
            <a:r>
              <a:rPr lang="el-GR" dirty="0"/>
              <a:t>και είναι η σημερινή φοβική νεύρωση. </a:t>
            </a:r>
            <a:r>
              <a:rPr lang="el-GR" dirty="0" err="1"/>
              <a:t>Kλινικά</a:t>
            </a:r>
            <a:r>
              <a:rPr lang="el-GR" dirty="0"/>
              <a:t> εκδηλώνεται με διάφορες μορφές. Η </a:t>
            </a:r>
            <a:r>
              <a:rPr lang="el-GR" b="1" dirty="0"/>
              <a:t>αγοραφοβία</a:t>
            </a:r>
            <a:r>
              <a:rPr lang="el-GR" dirty="0"/>
              <a:t> και η </a:t>
            </a:r>
            <a:r>
              <a:rPr lang="el-GR" b="1" dirty="0"/>
              <a:t>κλειστοφοβία</a:t>
            </a:r>
            <a:r>
              <a:rPr lang="el-GR" dirty="0"/>
              <a:t> αποτελούν τυπικά παραδείγματα.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a:t>Ανέκαθεν, το άγχος διακρίνεται από το φόβο. </a:t>
            </a:r>
          </a:p>
          <a:p>
            <a:pPr>
              <a:buNone/>
            </a:pPr>
            <a:r>
              <a:rPr lang="el-GR" b="1" dirty="0"/>
              <a:t>Ο φόβος </a:t>
            </a:r>
            <a:r>
              <a:rPr lang="el-GR" dirty="0"/>
              <a:t>συνδέεται με ένα αντικείμενο απέναντι στο οποίο το υποκείμενο μπορεί να οργανώσει συμπεριφορές άμυνας (φυγή ή αντεπίθεση). </a:t>
            </a:r>
          </a:p>
          <a:p>
            <a:pPr>
              <a:buNone/>
            </a:pPr>
            <a:r>
              <a:rPr lang="el-GR" b="1" dirty="0"/>
              <a:t>Το άγχος </a:t>
            </a:r>
            <a:r>
              <a:rPr lang="el-GR" dirty="0"/>
              <a:t>είναι ένα μετέωρο συναίσθημα. </a:t>
            </a:r>
          </a:p>
          <a:p>
            <a:pPr>
              <a:buNone/>
            </a:pPr>
            <a:endParaRPr lang="el-GR" dirty="0"/>
          </a:p>
          <a:p>
            <a:pPr>
              <a:buNone/>
            </a:pPr>
            <a:r>
              <a:rPr lang="el-GR" dirty="0"/>
              <a:t>«Φοβόμαστε κάποιο πράγμα, ενώ αντίθετα το άγχος αφορά τον εαυτό μας» (</a:t>
            </a:r>
            <a:r>
              <a:rPr lang="el-GR" dirty="0" err="1"/>
              <a:t>Binder</a:t>
            </a:r>
            <a:r>
              <a:rPr lang="el-GR" dirty="0"/>
              <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ΚΛΙΝΙΚΗ ΜΕΛΕΤΗ ΤΩΝ ΦΟΒΙΚΩΝ ΚΑΤΑΣΤΑΣΕΩΝ</a:t>
            </a:r>
          </a:p>
        </p:txBody>
      </p:sp>
      <p:sp>
        <p:nvSpPr>
          <p:cNvPr id="3" name="2 - Θέση περιεχομένου"/>
          <p:cNvSpPr>
            <a:spLocks noGrp="1"/>
          </p:cNvSpPr>
          <p:nvPr>
            <p:ph idx="1"/>
          </p:nvPr>
        </p:nvSpPr>
        <p:spPr/>
        <p:txBody>
          <a:bodyPr/>
          <a:lstStyle/>
          <a:p>
            <a:pPr>
              <a:buNone/>
            </a:pPr>
            <a:r>
              <a:rPr lang="el-GR" dirty="0"/>
              <a:t>• </a:t>
            </a:r>
            <a:r>
              <a:rPr lang="el-GR" b="1" dirty="0"/>
              <a:t>Η αγοραφοβία</a:t>
            </a:r>
          </a:p>
          <a:p>
            <a:pPr>
              <a:buNone/>
            </a:pPr>
            <a:r>
              <a:rPr lang="el-GR" dirty="0"/>
              <a:t>• </a:t>
            </a:r>
            <a:r>
              <a:rPr lang="el-GR" b="1" dirty="0"/>
              <a:t>Οι φοβίες κοινωνικών σχέσεων</a:t>
            </a:r>
          </a:p>
          <a:p>
            <a:pPr>
              <a:buNone/>
            </a:pPr>
            <a:r>
              <a:rPr lang="el-GR" dirty="0"/>
              <a:t>• </a:t>
            </a:r>
            <a:r>
              <a:rPr lang="el-GR" b="1" dirty="0"/>
              <a:t>Οι ζωοφοβίες</a:t>
            </a:r>
          </a:p>
          <a:p>
            <a:pPr>
              <a:buNone/>
            </a:pPr>
            <a:r>
              <a:rPr lang="el-GR" dirty="0"/>
              <a:t>• </a:t>
            </a:r>
            <a:r>
              <a:rPr lang="el-GR" b="1" dirty="0"/>
              <a:t>'</a:t>
            </a:r>
            <a:r>
              <a:rPr lang="el-GR" b="1" dirty="0" err="1"/>
              <a:t>Αλλες</a:t>
            </a:r>
            <a:r>
              <a:rPr lang="el-GR" b="1" dirty="0"/>
              <a:t> φοβίες για ειδικά αντικείμενα</a:t>
            </a:r>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 Η αγοραφοβία (</a:t>
            </a:r>
            <a:r>
              <a:rPr lang="el-GR" dirty="0" err="1"/>
              <a:t>agoraphobie</a:t>
            </a:r>
            <a:r>
              <a:rPr lang="el-GR" dirty="0"/>
              <a:t>)</a:t>
            </a:r>
          </a:p>
        </p:txBody>
      </p:sp>
      <p:sp>
        <p:nvSpPr>
          <p:cNvPr id="3" name="2 - Θέση περιεχομένου"/>
          <p:cNvSpPr>
            <a:spLocks noGrp="1"/>
          </p:cNvSpPr>
          <p:nvPr>
            <p:ph idx="1"/>
          </p:nvPr>
        </p:nvSpPr>
        <p:spPr/>
        <p:txBody>
          <a:bodyPr>
            <a:normAutofit fontScale="92500" lnSpcReduction="10000"/>
          </a:bodyPr>
          <a:lstStyle/>
          <a:p>
            <a:pPr>
              <a:buNone/>
            </a:pPr>
            <a:r>
              <a:rPr lang="el-GR" dirty="0"/>
              <a:t>Είναι η πιο συχνή μορφή φοβικής νεύρωσης του ενήλικα και προκαλεί τη μεγαλύτερη αναπηρία. </a:t>
            </a:r>
          </a:p>
          <a:p>
            <a:pPr>
              <a:buNone/>
            </a:pPr>
            <a:r>
              <a:rPr lang="el-GR" dirty="0"/>
              <a:t>Αρχίζει ανάμεσα στην ηλικία των 18 έως 35 ετών και είναι συχνότερη στις γυναίκες. Παράγοντες που επισπεύδουν ή επιδεινώνουν την πάθηση, θεωρούνται: </a:t>
            </a:r>
          </a:p>
          <a:p>
            <a:pPr>
              <a:buNone/>
            </a:pPr>
            <a:r>
              <a:rPr lang="el-GR" dirty="0"/>
              <a:t>-οι σωματικές ασθένειες </a:t>
            </a:r>
          </a:p>
          <a:p>
            <a:pPr>
              <a:buNone/>
            </a:pPr>
            <a:r>
              <a:rPr lang="el-GR" dirty="0"/>
              <a:t>-η κύηση </a:t>
            </a:r>
          </a:p>
          <a:p>
            <a:pPr>
              <a:buNone/>
            </a:pPr>
            <a:r>
              <a:rPr lang="el-GR" dirty="0"/>
              <a:t>-τα ατυχήματα </a:t>
            </a:r>
          </a:p>
          <a:p>
            <a:pPr>
              <a:buNone/>
            </a:pPr>
            <a:r>
              <a:rPr lang="el-GR" dirty="0"/>
              <a:t>-ο θάνατος ή η αναχώρηση προσφιλούς    προσώπου.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 Η αγοραφοβία (</a:t>
            </a:r>
            <a:r>
              <a:rPr lang="el-GR" dirty="0" err="1"/>
              <a:t>agoraphobie</a:t>
            </a:r>
            <a:r>
              <a:rPr lang="el-GR" dirty="0"/>
              <a:t>)</a:t>
            </a:r>
          </a:p>
        </p:txBody>
      </p:sp>
      <p:sp>
        <p:nvSpPr>
          <p:cNvPr id="3" name="2 - Θέση περιεχομένου"/>
          <p:cNvSpPr>
            <a:spLocks noGrp="1"/>
          </p:cNvSpPr>
          <p:nvPr>
            <p:ph idx="1"/>
          </p:nvPr>
        </p:nvSpPr>
        <p:spPr/>
        <p:txBody>
          <a:bodyPr>
            <a:normAutofit fontScale="85000" lnSpcReduction="20000"/>
          </a:bodyPr>
          <a:lstStyle/>
          <a:p>
            <a:pPr>
              <a:buNone/>
            </a:pPr>
            <a:r>
              <a:rPr lang="el-GR" dirty="0"/>
              <a:t>Η αγοραφοβία έχει σχέση με το χώρο (φόβος ανοιχτών και δημόσιων χώρων), συνδυάζεται με το φόβο του ατόμου να βγει έξω («άγχος των δρόμων») και αρκετά συχνά με το φόβο των κλειστών χώρων (κλειστοφοβία) ή με άλλες ειδικές φοβίες. </a:t>
            </a:r>
          </a:p>
          <a:p>
            <a:pPr>
              <a:buNone/>
            </a:pPr>
            <a:r>
              <a:rPr lang="el-GR" dirty="0"/>
              <a:t>Μόλις βρεθεί αντιμέτωπη με τη </a:t>
            </a:r>
            <a:r>
              <a:rPr lang="el-GR" dirty="0" err="1"/>
              <a:t>φοβογόνο</a:t>
            </a:r>
            <a:r>
              <a:rPr lang="el-GR" dirty="0"/>
              <a:t> κατάσταση (δρόμος, μαγαζιά, πλήθος), η αγοραφοβική ασθενής, εκδηλώνει έντονη δυσφορία, αίσθημα ζάλης και αναπνευστικής δυσχέρειας, φόβο ότι θα χάσει τον έλεγχό της, θα λιποθυμήσει ή θα πεθάνει και μερικές φορές μάλιστα έχει αίσθημα </a:t>
            </a:r>
            <a:r>
              <a:rPr lang="el-GR" dirty="0" err="1"/>
              <a:t>αποπραγματοποίησης</a:t>
            </a:r>
            <a:r>
              <a:rPr lang="el-GR" dirty="0"/>
              <a:t> και αποπροσωποποίησης. </a:t>
            </a:r>
          </a:p>
          <a:p>
            <a:pPr>
              <a:buNone/>
            </a:pPr>
            <a:r>
              <a:rPr lang="el-GR" dirty="0"/>
              <a:t>Ο αγχώδης πανικός υποχωρεί μέσα σε λίγα λεπτά, μόλις το άτομο εγκαταλείψει τον </a:t>
            </a:r>
            <a:r>
              <a:rPr lang="el-GR" dirty="0" err="1"/>
              <a:t>αγχογόνο</a:t>
            </a:r>
            <a:r>
              <a:rPr lang="el-GR" dirty="0"/>
              <a:t> χώρο.</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Η φοβία αυτή αντιμετωπίζεται με:</a:t>
            </a:r>
          </a:p>
        </p:txBody>
      </p:sp>
      <p:sp>
        <p:nvSpPr>
          <p:cNvPr id="3" name="2 - Θέση περιεχομένου"/>
          <p:cNvSpPr>
            <a:spLocks noGrp="1"/>
          </p:cNvSpPr>
          <p:nvPr>
            <p:ph idx="1"/>
          </p:nvPr>
        </p:nvSpPr>
        <p:spPr/>
        <p:txBody>
          <a:bodyPr>
            <a:normAutofit fontScale="85000" lnSpcReduction="20000"/>
          </a:bodyPr>
          <a:lstStyle/>
          <a:p>
            <a:pPr>
              <a:buNone/>
            </a:pPr>
            <a:r>
              <a:rPr lang="el-GR" dirty="0"/>
              <a:t>- </a:t>
            </a:r>
            <a:r>
              <a:rPr lang="el-GR" b="1" dirty="0">
                <a:solidFill>
                  <a:schemeClr val="bg1"/>
                </a:solidFill>
              </a:rPr>
              <a:t>Συμπεριφορές αποφυγής</a:t>
            </a:r>
            <a:r>
              <a:rPr lang="el-GR" dirty="0"/>
              <a:t>. Μερικά άτομα αποφεύγουν να βγαίνουν έξω ή να συχνάζουν σε </a:t>
            </a:r>
            <a:r>
              <a:rPr lang="el-GR" dirty="0" err="1"/>
              <a:t>φοβογόνα</a:t>
            </a:r>
            <a:r>
              <a:rPr lang="el-GR" dirty="0"/>
              <a:t> περιβάλλοντα (πολυσύχναστοι δρόμοι, υπόγειος σιδηρόδρομος).</a:t>
            </a:r>
          </a:p>
          <a:p>
            <a:pPr>
              <a:buNone/>
            </a:pPr>
            <a:r>
              <a:rPr lang="el-GR" dirty="0"/>
              <a:t>- </a:t>
            </a:r>
            <a:r>
              <a:rPr lang="el-GR" b="1" dirty="0">
                <a:solidFill>
                  <a:schemeClr val="bg1"/>
                </a:solidFill>
              </a:rPr>
              <a:t>Διάφορες προστατευτικές διευθετήσεις</a:t>
            </a:r>
            <a:r>
              <a:rPr lang="el-GR" dirty="0"/>
              <a:t>. Χρησιμοποιείται η ίδια πάντα διαδρομή όπου τα προσφερόμενα «καταφύγια» έχουν προσεκτικά εντοπιστεί εκ των προτέρων. Η έξοδος γίνεται μόνο σε οικείες περιοχές (συγκεκριμένο τετράγωνο ή γειτονιά) και η μετακίνηση μόνο με αυτοκίνητο.</a:t>
            </a:r>
          </a:p>
          <a:p>
            <a:pPr>
              <a:buNone/>
            </a:pPr>
            <a:r>
              <a:rPr lang="el-GR" dirty="0"/>
              <a:t>- </a:t>
            </a:r>
            <a:r>
              <a:rPr lang="el-GR" b="1" dirty="0">
                <a:solidFill>
                  <a:schemeClr val="bg1"/>
                </a:solidFill>
              </a:rPr>
              <a:t>Καθησυχαστικά τεχνάσματα</a:t>
            </a:r>
            <a:r>
              <a:rPr lang="el-GR" dirty="0"/>
              <a:t>. Το άτομο ζητάει να το συνοδεύει κάποιο οικείο πρόσωπο, βγαίνει πάντα με το σκύλο του ή στηρίζεται σε μπαστούνι. Μερικοί φοβικοί καταφεύγουν στα οινοπνευματώδη πριν βρεθούν αντιμέτωποι με την </a:t>
            </a:r>
            <a:r>
              <a:rPr lang="el-GR" dirty="0" err="1"/>
              <a:t>αγχογόνο</a:t>
            </a:r>
            <a:r>
              <a:rPr lang="el-GR" dirty="0"/>
              <a:t> κατάσταση.</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Η αγοραφοβία εξελίσσεται με διάφορους τρόπους</a:t>
            </a:r>
          </a:p>
        </p:txBody>
      </p:sp>
      <p:sp>
        <p:nvSpPr>
          <p:cNvPr id="3" name="2 - Θέση περιεχομένου"/>
          <p:cNvSpPr>
            <a:spLocks noGrp="1"/>
          </p:cNvSpPr>
          <p:nvPr>
            <p:ph idx="1"/>
          </p:nvPr>
        </p:nvSpPr>
        <p:spPr/>
        <p:txBody>
          <a:bodyPr/>
          <a:lstStyle/>
          <a:p>
            <a:pPr>
              <a:buNone/>
            </a:pPr>
            <a:r>
              <a:rPr lang="el-GR" dirty="0"/>
              <a:t>-Μπορεί να υποχωρήσει αυτόματα, συνήθως σε λιγότερο από ένα χρόνο. </a:t>
            </a:r>
          </a:p>
          <a:p>
            <a:pPr>
              <a:buNone/>
            </a:pPr>
            <a:r>
              <a:rPr lang="el-GR" dirty="0"/>
              <a:t>-Μπορεί να διαιωνιστεί, επιφέροντας σοβαρό περιορισμό της κοινωνικής και επαγγελματικής ζωής. </a:t>
            </a:r>
          </a:p>
          <a:p>
            <a:pPr>
              <a:buNone/>
            </a:pPr>
            <a:r>
              <a:rPr lang="el-GR" dirty="0"/>
              <a:t>-Συνηθέστερα παρουσιάζει διακυμάνσεις με περιόδους ατελούς βελτίωσης και φάσεις όξυνσης.</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Κατά τη διάρκεια των ώσεων</a:t>
            </a:r>
          </a:p>
        </p:txBody>
      </p:sp>
      <p:sp>
        <p:nvSpPr>
          <p:cNvPr id="3" name="2 - Θέση περιεχομένου"/>
          <p:cNvSpPr>
            <a:spLocks noGrp="1"/>
          </p:cNvSpPr>
          <p:nvPr>
            <p:ph idx="1"/>
          </p:nvPr>
        </p:nvSpPr>
        <p:spPr/>
        <p:txBody>
          <a:bodyPr/>
          <a:lstStyle/>
          <a:p>
            <a:pPr>
              <a:buNone/>
            </a:pPr>
            <a:r>
              <a:rPr lang="el-GR" dirty="0"/>
              <a:t>Το άγχος είναι συχνά διάχυτο (το άτομο φοβάται να μείνει μόνο του στο σπίτι, φοβάται μήπως πεθάνει) και συνοδεύεται από αίσθημα εξάντλησης ή και από καταθλιπτικά συμπτώματα λιγότερο ή περισσότερο εμφανή. Το αγοραφοβικό άτομο, το οποίο καταφέρνει για πολύ καιρό να αποκρύψει τις διαταραχές του από το περιβάλλον του, θα </a:t>
            </a:r>
            <a:r>
              <a:rPr lang="el-GR" dirty="0" err="1"/>
              <a:t>πρωτοεπισκεφθεί</a:t>
            </a:r>
            <a:r>
              <a:rPr lang="el-GR" dirty="0"/>
              <a:t> κάποιο ιατρό κατά τη διάρκεια αυτών ακριβώς των ώσεων</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 αγοραφοβικός, ως προσωπικότητα</a:t>
            </a:r>
          </a:p>
        </p:txBody>
      </p:sp>
      <p:sp>
        <p:nvSpPr>
          <p:cNvPr id="3" name="2 - Θέση περιεχομένου"/>
          <p:cNvSpPr>
            <a:spLocks noGrp="1"/>
          </p:cNvSpPr>
          <p:nvPr>
            <p:ph idx="1"/>
          </p:nvPr>
        </p:nvSpPr>
        <p:spPr/>
        <p:txBody>
          <a:bodyPr>
            <a:normAutofit lnSpcReduction="10000"/>
          </a:bodyPr>
          <a:lstStyle/>
          <a:p>
            <a:pPr>
              <a:buNone/>
            </a:pPr>
            <a:r>
              <a:rPr lang="el-GR" dirty="0"/>
              <a:t>-Είναι συχνά ντροπαλός, παθητικός, εξαρτημένος από κάποιο υπερπροστατευτικό περιβάλλον. </a:t>
            </a:r>
          </a:p>
          <a:p>
            <a:pPr>
              <a:buNone/>
            </a:pPr>
            <a:r>
              <a:rPr lang="el-GR" dirty="0"/>
              <a:t>-Μερικές φορές υπερισχύουν εντελώς αντίθετα χαρακτηριστικά: προσωπικότητα δυναμική, μαχητική (προκλητική συμπεριφορά), πολυάσχολη («φυγή προς τα εμπρός»). </a:t>
            </a:r>
          </a:p>
          <a:p>
            <a:pPr>
              <a:buNone/>
            </a:pPr>
            <a:r>
              <a:rPr lang="el-GR" dirty="0"/>
              <a:t>-Συχνά συναντάμε νευρωσικά στοιχεία στην παιδική ηλικία του φοβικού, τάση για εσωστρέφεια και σεξουαλικές διαταραχές ανασταλτικού τύπου, που προϋπάρχουν των φοβικών συμπτωμάτων</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φοβίες κοινωνικών σχέσεων (</a:t>
            </a:r>
            <a:r>
              <a:rPr lang="el-GR" dirty="0" err="1"/>
              <a:t>phobles</a:t>
            </a:r>
            <a:r>
              <a:rPr lang="el-GR" dirty="0"/>
              <a:t> </a:t>
            </a:r>
            <a:r>
              <a:rPr lang="el-GR" dirty="0" err="1"/>
              <a:t>des</a:t>
            </a:r>
            <a:r>
              <a:rPr lang="el-GR" dirty="0"/>
              <a:t> </a:t>
            </a:r>
            <a:r>
              <a:rPr lang="el-GR" dirty="0" err="1"/>
              <a:t>situations</a:t>
            </a:r>
            <a:r>
              <a:rPr lang="el-GR" dirty="0"/>
              <a:t> </a:t>
            </a:r>
            <a:r>
              <a:rPr lang="el-GR" dirty="0" err="1"/>
              <a:t>sociales</a:t>
            </a:r>
            <a:r>
              <a:rPr lang="el-GR" dirty="0"/>
              <a:t>)</a:t>
            </a:r>
          </a:p>
        </p:txBody>
      </p:sp>
      <p:sp>
        <p:nvSpPr>
          <p:cNvPr id="3" name="2 - Θέση περιεχομένου"/>
          <p:cNvSpPr>
            <a:spLocks noGrp="1"/>
          </p:cNvSpPr>
          <p:nvPr>
            <p:ph idx="1"/>
          </p:nvPr>
        </p:nvSpPr>
        <p:spPr/>
        <p:txBody>
          <a:bodyPr/>
          <a:lstStyle/>
          <a:p>
            <a:pPr>
              <a:buNone/>
            </a:pPr>
            <a:r>
              <a:rPr lang="el-GR" dirty="0"/>
              <a:t>    Παρουσιάζονται σε εφήβους ή νέους ενήλικες και των δύο φύλων με αγχώδη και ανεσταλμένη προσωπικότητα. Φοβούνται να μιλήσουν, να εμφανιστούν ή να φάνε δημοσίως (</a:t>
            </a:r>
            <a:r>
              <a:rPr lang="el-GR" dirty="0" err="1"/>
              <a:t>εμετοφοβία</a:t>
            </a:r>
            <a:r>
              <a:rPr lang="el-GR" dirty="0"/>
              <a:t>), φοβούνται τις εξετάσεις, ή ότι θα αρχίσουν να τρέμουν, όταν οι άλλοι τους κοιτάνε. Πρόκειται για εντοπισμένες και αρκετά σταθερές φοβίες που οδηγούν σε συμπεριφορές αποφυγής.</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Η </a:t>
            </a:r>
            <a:r>
              <a:rPr lang="el-GR" dirty="0" err="1"/>
              <a:t>ερυθηματοφοβία</a:t>
            </a:r>
            <a:r>
              <a:rPr lang="el-GR" dirty="0"/>
              <a:t> (</a:t>
            </a:r>
            <a:r>
              <a:rPr lang="el-GR" dirty="0" err="1"/>
              <a:t>éreutophobie</a:t>
            </a:r>
            <a:r>
              <a:rPr lang="el-GR" dirty="0"/>
              <a:t>) (το άτομο φοβάται μήπως κοκκινίσει)</a:t>
            </a:r>
          </a:p>
        </p:txBody>
      </p:sp>
      <p:sp>
        <p:nvSpPr>
          <p:cNvPr id="3" name="2 - Θέση περιεχομένου"/>
          <p:cNvSpPr>
            <a:spLocks noGrp="1"/>
          </p:cNvSpPr>
          <p:nvPr>
            <p:ph idx="1"/>
          </p:nvPr>
        </p:nvSpPr>
        <p:spPr>
          <a:xfrm>
            <a:off x="539552" y="1916832"/>
            <a:ext cx="8229600" cy="4709160"/>
          </a:xfrm>
        </p:spPr>
        <p:txBody>
          <a:bodyPr/>
          <a:lstStyle/>
          <a:p>
            <a:pPr>
              <a:buNone/>
            </a:pPr>
            <a:r>
              <a:rPr lang="el-GR" dirty="0"/>
              <a:t>    Κοινότυπη κατά την εφηβεία, μπορεί να πάρει </a:t>
            </a:r>
            <a:r>
              <a:rPr lang="el-GR" dirty="0" err="1"/>
              <a:t>αναπηρογόνες</a:t>
            </a:r>
            <a:r>
              <a:rPr lang="el-GR" dirty="0"/>
              <a:t> διαστάσεις. Το άτομο προσπαθεί να αποφύγει το βλέμμα των άλλων, φοράει γυαλιά ή κρύβεται πίσω από μια εφημερίδα. Η </a:t>
            </a:r>
            <a:r>
              <a:rPr lang="el-GR" dirty="0" err="1"/>
              <a:t>ερυθηματοφοβία</a:t>
            </a:r>
            <a:r>
              <a:rPr lang="el-GR" dirty="0"/>
              <a:t> επικαλύπτει καμιά φορά το φόβο ότι το πρόσωπο θα προδώσει κάποιο παράπτωμα, συνήθως σεξουαλικού τύπου. Κατά συνέπεια οι εκδηλώσεις αυτές δεν απέχουν πολύ από τις ιδέες αναφοράς των σχιζοφρενών</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 Οι ζωοφοβίες (</a:t>
            </a:r>
            <a:r>
              <a:rPr lang="el-GR" dirty="0" err="1"/>
              <a:t>phobies</a:t>
            </a:r>
            <a:r>
              <a:rPr lang="el-GR" dirty="0"/>
              <a:t> d' </a:t>
            </a:r>
            <a:r>
              <a:rPr lang="el-GR" dirty="0" err="1"/>
              <a:t>animeux</a:t>
            </a:r>
            <a:r>
              <a:rPr lang="el-GR" dirty="0"/>
              <a:t>, πουλιά, σκύλοι, αράχνες)</a:t>
            </a:r>
          </a:p>
        </p:txBody>
      </p:sp>
      <p:sp>
        <p:nvSpPr>
          <p:cNvPr id="3" name="2 - Θέση περιεχομένου"/>
          <p:cNvSpPr>
            <a:spLocks noGrp="1"/>
          </p:cNvSpPr>
          <p:nvPr>
            <p:ph idx="1"/>
          </p:nvPr>
        </p:nvSpPr>
        <p:spPr/>
        <p:txBody>
          <a:bodyPr/>
          <a:lstStyle/>
          <a:p>
            <a:endParaRPr lang="el-GR" dirty="0"/>
          </a:p>
          <a:p>
            <a:endParaRPr lang="el-GR" dirty="0"/>
          </a:p>
          <a:p>
            <a:pPr>
              <a:buNone/>
            </a:pPr>
            <a:r>
              <a:rPr lang="el-GR" dirty="0"/>
              <a:t>    Παρατηρούνται σχεδόν αποκλειστικά στις γυναίκες ως κατάλοιπα παιδικών φοβιών που εμφανίστηκαν πριν από την ηλικία των 8 ετών. Πρόκειται γενικά για φοβίες μεμονωμένες, σταθερές και όχι πολύ ενοχλητικές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Στην πράξη είναι δύσκολο να οριοθετήσουμε τις δύο αυτές καταστάσεις</a:t>
            </a:r>
          </a:p>
        </p:txBody>
      </p:sp>
      <p:sp>
        <p:nvSpPr>
          <p:cNvPr id="3" name="2 - Θέση περιεχομένου"/>
          <p:cNvSpPr>
            <a:spLocks noGrp="1"/>
          </p:cNvSpPr>
          <p:nvPr>
            <p:ph idx="1"/>
          </p:nvPr>
        </p:nvSpPr>
        <p:spPr>
          <a:xfrm>
            <a:off x="457200" y="2492896"/>
            <a:ext cx="8229600" cy="3816464"/>
          </a:xfrm>
        </p:spPr>
        <p:txBody>
          <a:bodyPr/>
          <a:lstStyle/>
          <a:p>
            <a:pPr>
              <a:buNone/>
            </a:pPr>
            <a:r>
              <a:rPr lang="el-GR" dirty="0"/>
              <a:t>    Υπάρχουν βέβαια </a:t>
            </a:r>
            <a:r>
              <a:rPr lang="el-GR" dirty="0" err="1"/>
              <a:t>ψυχοπιεστικές</a:t>
            </a:r>
            <a:r>
              <a:rPr lang="el-GR" dirty="0"/>
              <a:t> συνθήκες, όπου ο κίνδυνος είναι πραγματικός και γίνεται αντιληπτός από όλους. Υπάρχουν όμως και καταστάσεις, ελάχιστα ή καθόλου </a:t>
            </a:r>
            <a:r>
              <a:rPr lang="el-GR" dirty="0" err="1"/>
              <a:t>αγχογόνες</a:t>
            </a:r>
            <a:r>
              <a:rPr lang="el-GR" dirty="0"/>
              <a:t> αντικειμενικά, τις οποίες ορισμένα άτομα αντιλαμβάνονται ως απειλητικές για τη σωματική ή ψυχολογική τους ακεραιότητα.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 '</a:t>
            </a:r>
            <a:r>
              <a:rPr lang="el-GR" dirty="0" err="1"/>
              <a:t>Αλλες</a:t>
            </a:r>
            <a:r>
              <a:rPr lang="el-GR" dirty="0"/>
              <a:t> φοβίες για ειδικά αντικείμενα</a:t>
            </a:r>
          </a:p>
        </p:txBody>
      </p:sp>
      <p:sp>
        <p:nvSpPr>
          <p:cNvPr id="3" name="2 - Θέση περιεχομένου"/>
          <p:cNvSpPr>
            <a:spLocks noGrp="1"/>
          </p:cNvSpPr>
          <p:nvPr>
            <p:ph idx="1"/>
          </p:nvPr>
        </p:nvSpPr>
        <p:spPr/>
        <p:txBody>
          <a:bodyPr>
            <a:normAutofit fontScale="85000" lnSpcReduction="20000"/>
          </a:bodyPr>
          <a:lstStyle/>
          <a:p>
            <a:pPr>
              <a:buNone/>
            </a:pPr>
            <a:r>
              <a:rPr lang="el-GR" dirty="0"/>
              <a:t>- </a:t>
            </a:r>
            <a:r>
              <a:rPr lang="el-GR" b="1" dirty="0"/>
              <a:t>Φοβίες του ύψους</a:t>
            </a:r>
            <a:r>
              <a:rPr lang="el-GR" dirty="0"/>
              <a:t> (</a:t>
            </a:r>
            <a:r>
              <a:rPr lang="el-GR" dirty="0" err="1"/>
              <a:t>phobies</a:t>
            </a:r>
            <a:r>
              <a:rPr lang="el-GR" dirty="0"/>
              <a:t> </a:t>
            </a:r>
            <a:r>
              <a:rPr lang="el-GR" dirty="0" err="1"/>
              <a:t>des</a:t>
            </a:r>
            <a:r>
              <a:rPr lang="el-GR" dirty="0"/>
              <a:t> </a:t>
            </a:r>
            <a:r>
              <a:rPr lang="el-GR" dirty="0" err="1"/>
              <a:t>hauteurs</a:t>
            </a:r>
            <a:r>
              <a:rPr lang="el-GR" dirty="0"/>
              <a:t>, υψηλός όροφος, γέφυρα), όπου υπάρχει ταυτόχρονα φόβος και έλξη για το κενό.</a:t>
            </a:r>
          </a:p>
          <a:p>
            <a:pPr>
              <a:buNone/>
            </a:pPr>
            <a:r>
              <a:rPr lang="el-GR" dirty="0"/>
              <a:t>- </a:t>
            </a:r>
            <a:r>
              <a:rPr lang="el-GR" b="1" dirty="0"/>
              <a:t>Φοβίες αντικειμένων</a:t>
            </a:r>
            <a:r>
              <a:rPr lang="el-GR" dirty="0"/>
              <a:t> (</a:t>
            </a:r>
            <a:r>
              <a:rPr lang="el-GR" dirty="0" err="1"/>
              <a:t>phobies</a:t>
            </a:r>
            <a:r>
              <a:rPr lang="el-GR" dirty="0"/>
              <a:t> d' </a:t>
            </a:r>
            <a:r>
              <a:rPr lang="el-GR" dirty="0" err="1"/>
              <a:t>objets</a:t>
            </a:r>
            <a:r>
              <a:rPr lang="el-GR" dirty="0"/>
              <a:t>, βελόνες, μαχαίρια, βελούδο, φτερά)</a:t>
            </a:r>
          </a:p>
          <a:p>
            <a:pPr>
              <a:buNone/>
            </a:pPr>
            <a:r>
              <a:rPr lang="el-GR" dirty="0"/>
              <a:t>.- </a:t>
            </a:r>
            <a:r>
              <a:rPr lang="el-GR" b="1" dirty="0"/>
              <a:t>Φοβίες μέσων συγκοινωνίας</a:t>
            </a:r>
            <a:r>
              <a:rPr lang="el-GR" dirty="0"/>
              <a:t> (</a:t>
            </a:r>
            <a:r>
              <a:rPr lang="el-GR" dirty="0" err="1"/>
              <a:t>phobies</a:t>
            </a:r>
            <a:r>
              <a:rPr lang="el-GR" dirty="0"/>
              <a:t> </a:t>
            </a:r>
            <a:r>
              <a:rPr lang="el-GR" dirty="0" err="1"/>
              <a:t>des</a:t>
            </a:r>
            <a:r>
              <a:rPr lang="el-GR" dirty="0"/>
              <a:t> </a:t>
            </a:r>
            <a:r>
              <a:rPr lang="el-GR" dirty="0" err="1"/>
              <a:t>transports</a:t>
            </a:r>
            <a:r>
              <a:rPr lang="el-GR" dirty="0"/>
              <a:t>, τρένο, αεροπλάνο), που σχετίζονται με το φόβο καταστάσεων που το άτομο αδυνατεί να ελέγξει. </a:t>
            </a:r>
          </a:p>
          <a:p>
            <a:pPr>
              <a:buNone/>
            </a:pPr>
            <a:r>
              <a:rPr lang="el-GR" dirty="0"/>
              <a:t>-</a:t>
            </a:r>
            <a:r>
              <a:rPr lang="el-GR" b="1" dirty="0"/>
              <a:t>Η κλειστοφοβία</a:t>
            </a:r>
            <a:r>
              <a:rPr lang="el-GR" dirty="0"/>
              <a:t> (</a:t>
            </a:r>
            <a:r>
              <a:rPr lang="el-GR" dirty="0" err="1"/>
              <a:t>claustrophobie</a:t>
            </a:r>
            <a:r>
              <a:rPr lang="el-GR" dirty="0"/>
              <a:t>) παρατηρείται συχνά ανεξάρτητα από την αγοραφοβία. Αντιμετωπίζεται με συμπεριφορές φυγής και εκλογικεύσεις (όπως η ρύπανση των υπογείων σιδηροδρόμων, η πιθανότητα βλάβης των ανελκυστήρων), καθώς επίσης και με διάφορες προστατευτικές διευθετήσεις (π.χ. στον κινηματογράφο το άτομο κάθεται κοντά στην έξοδο).</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ΦΟΒΙΚΑ ΣΥΜΠΤΩΜΑΤΑ ΕΚΤΟΣ ΤΩΝ ΦΟΒΙΚΩΝ ΚΑΤΑΣΤΑΣΕΩΝ</a:t>
            </a:r>
          </a:p>
        </p:txBody>
      </p:sp>
      <p:sp>
        <p:nvSpPr>
          <p:cNvPr id="3" name="2 - Θέση περιεχομένου"/>
          <p:cNvSpPr>
            <a:spLocks noGrp="1"/>
          </p:cNvSpPr>
          <p:nvPr>
            <p:ph idx="1"/>
          </p:nvPr>
        </p:nvSpPr>
        <p:spPr/>
        <p:txBody>
          <a:bodyPr>
            <a:normAutofit fontScale="85000" lnSpcReduction="20000"/>
          </a:bodyPr>
          <a:lstStyle/>
          <a:p>
            <a:pPr>
              <a:buNone/>
            </a:pPr>
            <a:r>
              <a:rPr lang="el-GR" dirty="0"/>
              <a:t>Οι ασθενείς που επισκέπτονται ψυχίατρο και εμφανίζουν φοβική νεύρωση, αντιπροσωπεύουν μόνο το 1% έως 3% των πελατών του. Αντίθετα, παρατηρούνται πολύ συχνά φοβικά συμπτώματα κατά την πορεία διαφόρων άλλων ψυχιατρικών παθήσεων </a:t>
            </a:r>
          </a:p>
          <a:p>
            <a:pPr>
              <a:buNone/>
            </a:pPr>
            <a:r>
              <a:rPr lang="el-GR" dirty="0"/>
              <a:t>-Είναι δυνατό να πρόκειται για </a:t>
            </a:r>
            <a:r>
              <a:rPr lang="el-GR" b="1" dirty="0">
                <a:solidFill>
                  <a:srgbClr val="00B0F0"/>
                </a:solidFill>
              </a:rPr>
              <a:t>τυπικές φοβίες</a:t>
            </a:r>
            <a:r>
              <a:rPr lang="el-GR" dirty="0">
                <a:solidFill>
                  <a:srgbClr val="00B0F0"/>
                </a:solidFill>
              </a:rPr>
              <a:t> </a:t>
            </a:r>
            <a:r>
              <a:rPr lang="el-GR" dirty="0"/>
              <a:t>που έχουν σχέση με εξωτερικά ερεθίσματα (φοβίες καταστάσεων ή αντικειμένων), εμφανιζόμενες στα πλαίσια μικτών νευρώσεων, για παράδειγμα </a:t>
            </a:r>
            <a:r>
              <a:rPr lang="el-GR" dirty="0" err="1"/>
              <a:t>υστερο</a:t>
            </a:r>
            <a:r>
              <a:rPr lang="el-GR" dirty="0"/>
              <a:t>-φοβικού ή </a:t>
            </a:r>
            <a:r>
              <a:rPr lang="el-GR" dirty="0" err="1"/>
              <a:t>φοβο</a:t>
            </a:r>
            <a:r>
              <a:rPr lang="el-GR" dirty="0"/>
              <a:t>-ψυχαναγκαστικού τύπου. Οι φοβίες είναι συχνές στις ψυχασθενικές προσωπικότητες (τρακ, </a:t>
            </a:r>
            <a:r>
              <a:rPr lang="el-GR" dirty="0" err="1"/>
              <a:t>ερυθηματοφοβία</a:t>
            </a:r>
            <a:r>
              <a:rPr lang="el-GR" dirty="0"/>
              <a:t>, νοσοφοβία) και στις </a:t>
            </a:r>
            <a:r>
              <a:rPr lang="el-GR" dirty="0" err="1"/>
              <a:t>μεταιχμιακές</a:t>
            </a:r>
            <a:r>
              <a:rPr lang="el-GR" dirty="0"/>
              <a:t> προσωπικότητες</a:t>
            </a:r>
          </a:p>
          <a:p>
            <a:pPr>
              <a:buNone/>
            </a:pPr>
            <a:r>
              <a:rPr lang="el-GR" dirty="0"/>
              <a:t>.-Συχνά πρόκειται για </a:t>
            </a:r>
            <a:r>
              <a:rPr lang="el-GR" b="1" dirty="0">
                <a:solidFill>
                  <a:srgbClr val="00B0F0"/>
                </a:solidFill>
              </a:rPr>
              <a:t>φοβίες</a:t>
            </a:r>
            <a:r>
              <a:rPr lang="el-GR" dirty="0">
                <a:solidFill>
                  <a:srgbClr val="00B0F0"/>
                </a:solidFill>
              </a:rPr>
              <a:t> </a:t>
            </a:r>
            <a:r>
              <a:rPr lang="el-GR" b="1" dirty="0">
                <a:solidFill>
                  <a:srgbClr val="00B0F0"/>
                </a:solidFill>
              </a:rPr>
              <a:t>που διαφέρουν από τις τυπικές φοβίες</a:t>
            </a:r>
            <a:r>
              <a:rPr lang="el-GR" b="1" dirty="0"/>
              <a:t>:</a:t>
            </a:r>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Φοβίες που διαφέρουν από τις τυπικές φοβίες</a:t>
            </a:r>
          </a:p>
        </p:txBody>
      </p:sp>
      <p:sp>
        <p:nvSpPr>
          <p:cNvPr id="3" name="2 - Θέση περιεχομένου"/>
          <p:cNvSpPr>
            <a:spLocks noGrp="1"/>
          </p:cNvSpPr>
          <p:nvPr>
            <p:ph idx="1"/>
          </p:nvPr>
        </p:nvSpPr>
        <p:spPr/>
        <p:txBody>
          <a:bodyPr/>
          <a:lstStyle/>
          <a:p>
            <a:pPr>
              <a:buNone/>
            </a:pPr>
            <a:endParaRPr lang="el-GR" b="1" dirty="0"/>
          </a:p>
          <a:p>
            <a:pPr>
              <a:buNone/>
            </a:pPr>
            <a:r>
              <a:rPr lang="el-GR" b="1" dirty="0"/>
              <a:t>- Οι φοβίες παρόρμησης</a:t>
            </a:r>
            <a:r>
              <a:rPr lang="el-GR" dirty="0"/>
              <a:t> </a:t>
            </a:r>
          </a:p>
          <a:p>
            <a:pPr>
              <a:buNone/>
            </a:pPr>
            <a:endParaRPr lang="el-GR" b="1" dirty="0"/>
          </a:p>
          <a:p>
            <a:pPr>
              <a:buNone/>
            </a:pPr>
            <a:r>
              <a:rPr lang="el-GR" b="1" dirty="0"/>
              <a:t>- Οι νοσοφοβίες</a:t>
            </a:r>
            <a:r>
              <a:rPr lang="el-GR" dirty="0"/>
              <a:t> </a:t>
            </a:r>
          </a:p>
          <a:p>
            <a:pPr>
              <a:buNone/>
            </a:pPr>
            <a:endParaRPr lang="el-GR" dirty="0"/>
          </a:p>
          <a:p>
            <a:pPr>
              <a:buNone/>
            </a:pPr>
            <a:r>
              <a:rPr lang="el-GR" dirty="0"/>
              <a:t>- </a:t>
            </a:r>
            <a:r>
              <a:rPr lang="el-GR" b="1" dirty="0"/>
              <a:t>Οι φοβίες που αφορούν τη σωματική εικόνα</a:t>
            </a:r>
            <a:r>
              <a:rPr lang="el-GR" dirty="0"/>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φοβίες παρόρμησης (</a:t>
            </a:r>
            <a:r>
              <a:rPr lang="el-GR" dirty="0" err="1"/>
              <a:t>phobies</a:t>
            </a:r>
            <a:r>
              <a:rPr lang="el-GR" dirty="0"/>
              <a:t> d' </a:t>
            </a:r>
            <a:r>
              <a:rPr lang="el-GR" dirty="0" err="1"/>
              <a:t>impulsion</a:t>
            </a:r>
            <a:r>
              <a:rPr lang="el-GR" dirty="0"/>
              <a:t>) </a:t>
            </a:r>
          </a:p>
        </p:txBody>
      </p:sp>
      <p:sp>
        <p:nvSpPr>
          <p:cNvPr id="3" name="2 - Θέση περιεχομένου"/>
          <p:cNvSpPr>
            <a:spLocks noGrp="1"/>
          </p:cNvSpPr>
          <p:nvPr>
            <p:ph idx="1"/>
          </p:nvPr>
        </p:nvSpPr>
        <p:spPr/>
        <p:txBody>
          <a:bodyPr/>
          <a:lstStyle/>
          <a:p>
            <a:endParaRPr lang="el-GR" dirty="0"/>
          </a:p>
          <a:p>
            <a:endParaRPr lang="el-GR" dirty="0"/>
          </a:p>
          <a:p>
            <a:pPr>
              <a:buNone/>
            </a:pPr>
            <a:r>
              <a:rPr lang="el-GR" dirty="0"/>
              <a:t>    Χαρακτηρίζονται από το φόβο που καταλαμβάνει το άτομο μόλις βρεθεί μπροστά σε αντικείμενα ή καταστάσεις που μπορεί να χρησιμοποιηθούν κατά τρόπο επιθετικό εναντίον των άλλων ή του ίδιου του τού εαυτού</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Φοβίες παρόρμησης (</a:t>
            </a:r>
            <a:r>
              <a:rPr lang="el-GR" dirty="0" err="1"/>
              <a:t>phobies</a:t>
            </a:r>
            <a:r>
              <a:rPr lang="el-GR" dirty="0"/>
              <a:t> d' </a:t>
            </a:r>
            <a:r>
              <a:rPr lang="el-GR" dirty="0" err="1"/>
              <a:t>impulsion</a:t>
            </a:r>
            <a:r>
              <a:rPr lang="el-GR" dirty="0"/>
              <a:t>) </a:t>
            </a:r>
          </a:p>
        </p:txBody>
      </p:sp>
      <p:sp>
        <p:nvSpPr>
          <p:cNvPr id="3" name="2 - Θέση περιεχομένου"/>
          <p:cNvSpPr>
            <a:spLocks noGrp="1"/>
          </p:cNvSpPr>
          <p:nvPr>
            <p:ph idx="1"/>
          </p:nvPr>
        </p:nvSpPr>
        <p:spPr/>
        <p:txBody>
          <a:bodyPr/>
          <a:lstStyle/>
          <a:p>
            <a:pPr>
              <a:buNone/>
            </a:pPr>
            <a:endParaRPr lang="el-GR" dirty="0"/>
          </a:p>
          <a:p>
            <a:pPr>
              <a:buNone/>
            </a:pPr>
            <a:r>
              <a:rPr lang="el-GR" dirty="0"/>
              <a:t>-</a:t>
            </a:r>
            <a:r>
              <a:rPr lang="el-GR" b="1" dirty="0">
                <a:solidFill>
                  <a:schemeClr val="bg2"/>
                </a:solidFill>
                <a:effectLst>
                  <a:outerShdw blurRad="38100" dist="38100" dir="2700000" algn="tl">
                    <a:srgbClr val="000000">
                      <a:alpha val="43137"/>
                    </a:srgbClr>
                  </a:outerShdw>
                </a:effectLst>
              </a:rPr>
              <a:t>Φοβία αυτοκτονικής παρόρμησης</a:t>
            </a:r>
            <a:r>
              <a:rPr lang="el-GR" dirty="0">
                <a:solidFill>
                  <a:schemeClr val="bg2"/>
                </a:solidFill>
              </a:rPr>
              <a:t> </a:t>
            </a:r>
          </a:p>
          <a:p>
            <a:pPr>
              <a:buNone/>
            </a:pPr>
            <a:r>
              <a:rPr lang="en-US" dirty="0"/>
              <a:t>    </a:t>
            </a:r>
            <a:r>
              <a:rPr lang="el-GR" dirty="0"/>
              <a:t>φόβοι εκπαραθύρωσης, φόβος ότι θα ριχτεί στις γραμμές του τρένου </a:t>
            </a:r>
          </a:p>
          <a:p>
            <a:pPr>
              <a:buNone/>
            </a:pPr>
            <a:endParaRPr lang="el-GR" dirty="0"/>
          </a:p>
          <a:p>
            <a:pPr>
              <a:buNone/>
            </a:pPr>
            <a:r>
              <a:rPr lang="el-GR" dirty="0"/>
              <a:t>-</a:t>
            </a:r>
            <a:r>
              <a:rPr lang="el-GR" b="1" dirty="0">
                <a:solidFill>
                  <a:schemeClr val="bg2"/>
                </a:solidFill>
                <a:effectLst>
                  <a:outerShdw blurRad="38100" dist="38100" dir="2700000" algn="tl">
                    <a:srgbClr val="000000">
                      <a:alpha val="43137"/>
                    </a:srgbClr>
                  </a:outerShdw>
                </a:effectLst>
              </a:rPr>
              <a:t>Φοβίες παρορμητικής ανθρωποκτονίας </a:t>
            </a:r>
            <a:r>
              <a:rPr lang="el-GR" dirty="0"/>
              <a:t>μπροστά σε κοφτερά ή μυτερά σκεύη (συχνές, σε νεαρές μητέρες που φοβούνται μήπως τραυματίσουν το παιδί τους).</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Οι νοσοφοβίες (</a:t>
            </a:r>
            <a:r>
              <a:rPr lang="el-GR" dirty="0" err="1"/>
              <a:t>nosophobies</a:t>
            </a:r>
            <a:r>
              <a:rPr lang="el-GR" dirty="0"/>
              <a:t>) </a:t>
            </a:r>
          </a:p>
        </p:txBody>
      </p:sp>
      <p:sp>
        <p:nvSpPr>
          <p:cNvPr id="3" name="2 - Θέση περιεχομένου"/>
          <p:cNvSpPr>
            <a:spLocks noGrp="1"/>
          </p:cNvSpPr>
          <p:nvPr>
            <p:ph idx="1"/>
          </p:nvPr>
        </p:nvSpPr>
        <p:spPr/>
        <p:txBody>
          <a:bodyPr>
            <a:normAutofit fontScale="70000" lnSpcReduction="20000"/>
          </a:bodyPr>
          <a:lstStyle/>
          <a:p>
            <a:pPr>
              <a:buNone/>
            </a:pPr>
            <a:r>
              <a:rPr lang="el-GR" dirty="0"/>
              <a:t>Καλύπτουν διάφορες νοσολογικές καταστάσεις, οι οποίες συχνά διαφέρουν πολύ από τις πραγματικές φοβίες. Πρόκειται για: </a:t>
            </a:r>
          </a:p>
          <a:p>
            <a:pPr>
              <a:buNone/>
            </a:pPr>
            <a:r>
              <a:rPr lang="en-US" dirty="0">
                <a:solidFill>
                  <a:schemeClr val="bg2"/>
                </a:solidFill>
              </a:rPr>
              <a:t>      </a:t>
            </a:r>
            <a:r>
              <a:rPr lang="el-GR" dirty="0">
                <a:solidFill>
                  <a:schemeClr val="bg2"/>
                </a:solidFill>
              </a:rPr>
              <a:t>α) </a:t>
            </a:r>
            <a:r>
              <a:rPr lang="el-GR" dirty="0"/>
              <a:t>Φόβο του αγχωτικού ατόμου ότι πάσχει από καρδιοπάθεια ή καρκίνο, μετά την ανάγνωση κάποιου άρθρου πάνω στο θέμα αυτό ή τη </a:t>
            </a:r>
            <a:r>
              <a:rPr lang="el-GR" dirty="0" err="1"/>
              <a:t>νόσηση</a:t>
            </a:r>
            <a:r>
              <a:rPr lang="el-GR" dirty="0"/>
              <a:t> κάποιου προσώπου του περιβάλλοντός του (τα άτομα αυτά καθησυχάζονται γρήγορα με μια επίσκεψη στο γιατρό). </a:t>
            </a:r>
            <a:r>
              <a:rPr lang="el-GR" dirty="0">
                <a:solidFill>
                  <a:schemeClr val="bg2"/>
                </a:solidFill>
              </a:rPr>
              <a:t>β) </a:t>
            </a:r>
            <a:r>
              <a:rPr lang="el-GR" dirty="0" err="1"/>
              <a:t>Συφιλοφοβία</a:t>
            </a:r>
            <a:r>
              <a:rPr lang="el-GR" dirty="0"/>
              <a:t>, συχνή παλαιότερα στους νευρωσικούς εφήβους με πολλές ενοχές και αναστολές στο σεξουαλικό τομέα. </a:t>
            </a:r>
          </a:p>
          <a:p>
            <a:pPr>
              <a:buNone/>
            </a:pPr>
            <a:r>
              <a:rPr lang="en-US" dirty="0">
                <a:solidFill>
                  <a:schemeClr val="bg2"/>
                </a:solidFill>
              </a:rPr>
              <a:t>      </a:t>
            </a:r>
            <a:r>
              <a:rPr lang="el-GR" dirty="0">
                <a:solidFill>
                  <a:schemeClr val="bg2"/>
                </a:solidFill>
              </a:rPr>
              <a:t>γ) </a:t>
            </a:r>
            <a:r>
              <a:rPr lang="el-GR" dirty="0"/>
              <a:t>Φόβος μόλυνσης από τα μικρόβια (</a:t>
            </a:r>
            <a:r>
              <a:rPr lang="el-GR" dirty="0" err="1"/>
              <a:t>μικροβιοφοβία</a:t>
            </a:r>
            <a:r>
              <a:rPr lang="el-GR" dirty="0"/>
              <a:t>), σε </a:t>
            </a:r>
            <a:r>
              <a:rPr lang="el-GR" dirty="0" err="1"/>
              <a:t>ιδεοψυχαναγκαστική</a:t>
            </a:r>
            <a:r>
              <a:rPr lang="el-GR" dirty="0"/>
              <a:t> νεύρωση, όπου οι τελετουργίες καθαριότητας συνήθως επεκτείνονται και γίνονται περισσότερο καταναγκαστικές. </a:t>
            </a:r>
            <a:r>
              <a:rPr lang="el-GR" dirty="0">
                <a:solidFill>
                  <a:schemeClr val="bg2"/>
                </a:solidFill>
              </a:rPr>
              <a:t>δ) </a:t>
            </a:r>
            <a:r>
              <a:rPr lang="el-GR" dirty="0"/>
              <a:t>Παραληρητική βεβαιότητα </a:t>
            </a:r>
            <a:r>
              <a:rPr lang="el-GR" dirty="0" err="1"/>
              <a:t>νόσησης</a:t>
            </a:r>
            <a:r>
              <a:rPr lang="el-GR" dirty="0"/>
              <a:t> από ανίατη αρρώστια (καρκίνος, λευχαιμία), σε μελαγχολικά επεισόδια. </a:t>
            </a:r>
          </a:p>
          <a:p>
            <a:pPr>
              <a:buNone/>
            </a:pPr>
            <a:r>
              <a:rPr lang="el-GR" dirty="0"/>
              <a:t>Τέλος, η νοσοφοβία είναι το επίκεντρο της νευρωσικής ή παραληρητικής υποχονδρίας.</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φοβίες που αφορούν τη σωματική εικόνα </a:t>
            </a:r>
          </a:p>
        </p:txBody>
      </p:sp>
      <p:sp>
        <p:nvSpPr>
          <p:cNvPr id="3" name="2 - Θέση περιεχομένου"/>
          <p:cNvSpPr>
            <a:spLocks noGrp="1"/>
          </p:cNvSpPr>
          <p:nvPr>
            <p:ph idx="1"/>
          </p:nvPr>
        </p:nvSpPr>
        <p:spPr/>
        <p:txBody>
          <a:bodyPr/>
          <a:lstStyle/>
          <a:p>
            <a:r>
              <a:rPr lang="el-GR" dirty="0"/>
              <a:t>Είναι συνηθέστερα κυρίαρχες ιδέες παραληρητικού τύπου συνοδευόμενες από ακλόνητη πεποίθηση, παρά πραγματικές φοβίες. </a:t>
            </a:r>
          </a:p>
          <a:p>
            <a:r>
              <a:rPr lang="el-GR" dirty="0"/>
              <a:t>Στην αρχόμενη σχιζοφρένεια οι φοβίες αυτές παίρνουν μορφή </a:t>
            </a:r>
            <a:r>
              <a:rPr lang="el-GR" dirty="0" err="1"/>
              <a:t>δυσμορφοφοβίας</a:t>
            </a:r>
            <a:r>
              <a:rPr lang="el-GR" dirty="0"/>
              <a:t> (</a:t>
            </a:r>
            <a:r>
              <a:rPr lang="el-GR" dirty="0" err="1"/>
              <a:t>dysmorphophobies</a:t>
            </a:r>
            <a:r>
              <a:rPr lang="el-GR" dirty="0"/>
              <a:t>), η οποία εστιάζεται στη μύτη, στο πρόσωπο ή στο στήθος.</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492896"/>
            <a:ext cx="8229600" cy="1143000"/>
          </a:xfrm>
        </p:spPr>
        <p:txBody>
          <a:bodyPr>
            <a:normAutofit fontScale="90000"/>
          </a:bodyPr>
          <a:lstStyle/>
          <a:p>
            <a:r>
              <a:rPr lang="el-GR" dirty="0"/>
              <a:t>ΜΗΧΑΝΙΣΜΟΙ ΣΧΗΜΑΤΙΣΜΟΥ ΤΩΝ ΦΟΒΙΩΝ</a:t>
            </a:r>
          </a:p>
        </p:txBody>
      </p:sp>
      <p:sp>
        <p:nvSpPr>
          <p:cNvPr id="3" name="2 - Θέση περιεχομένου"/>
          <p:cNvSpPr>
            <a:spLocks noGrp="1"/>
          </p:cNvSpPr>
          <p:nvPr>
            <p:ph idx="1"/>
          </p:nvPr>
        </p:nvSpPr>
        <p:spPr>
          <a:xfrm>
            <a:off x="395536" y="5661248"/>
            <a:ext cx="8229600" cy="676712"/>
          </a:xfrm>
        </p:spPr>
        <p:txBody>
          <a:bodyPr/>
          <a:lstStyle/>
          <a:p>
            <a:pPr>
              <a:buNone/>
            </a:pPr>
            <a:endParaRPr lang="el-G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276872"/>
            <a:ext cx="8229600" cy="1143000"/>
          </a:xfrm>
        </p:spPr>
        <p:txBody>
          <a:bodyPr>
            <a:normAutofit fontScale="90000"/>
          </a:bodyPr>
          <a:lstStyle/>
          <a:p>
            <a:r>
              <a:rPr lang="el-GR" dirty="0"/>
              <a:t>• Ερμηνεύοντας την περίπτωση ενός μικρού παιδιού με </a:t>
            </a:r>
            <a:r>
              <a:rPr lang="el-GR" dirty="0" err="1"/>
              <a:t>αλογοφοβία</a:t>
            </a:r>
            <a:r>
              <a:rPr lang="el-GR" dirty="0"/>
              <a:t>, ο </a:t>
            </a:r>
            <a:r>
              <a:rPr lang="el-GR" dirty="0" err="1"/>
              <a:t>Freud</a:t>
            </a:r>
            <a:r>
              <a:rPr lang="el-GR" dirty="0"/>
              <a:t> εντόπισε τα βασικότερα στοιχεία για την κατανόηση των φοβικών εκδηλώσεων</a:t>
            </a:r>
          </a:p>
        </p:txBody>
      </p:sp>
      <p:sp>
        <p:nvSpPr>
          <p:cNvPr id="3" name="2 - Θέση περιεχομένου"/>
          <p:cNvSpPr>
            <a:spLocks noGrp="1"/>
          </p:cNvSpPr>
          <p:nvPr>
            <p:ph idx="1"/>
          </p:nvPr>
        </p:nvSpPr>
        <p:spPr>
          <a:xfrm>
            <a:off x="457200" y="5157192"/>
            <a:ext cx="8229600" cy="1152168"/>
          </a:xfrm>
        </p:spPr>
        <p:txBody>
          <a:bodyPr/>
          <a:lstStyle/>
          <a:p>
            <a:pPr>
              <a:buNone/>
            </a:pPr>
            <a:endParaRPr lang="el-G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29600" cy="72008"/>
          </a:xfrm>
        </p:spPr>
        <p:txBody>
          <a:bodyPr>
            <a:normAutofit fontScale="90000"/>
          </a:bodyPr>
          <a:lstStyle/>
          <a:p>
            <a:endParaRPr lang="el-GR"/>
          </a:p>
        </p:txBody>
      </p:sp>
      <p:sp>
        <p:nvSpPr>
          <p:cNvPr id="3" name="2 - Θέση περιεχομένου"/>
          <p:cNvSpPr>
            <a:spLocks noGrp="1"/>
          </p:cNvSpPr>
          <p:nvPr>
            <p:ph idx="1"/>
          </p:nvPr>
        </p:nvSpPr>
        <p:spPr>
          <a:xfrm>
            <a:off x="467544" y="692696"/>
            <a:ext cx="8229600" cy="5933296"/>
          </a:xfrm>
        </p:spPr>
        <p:txBody>
          <a:bodyPr/>
          <a:lstStyle/>
          <a:p>
            <a:pPr>
              <a:buNone/>
            </a:pPr>
            <a:r>
              <a:rPr lang="el-GR" dirty="0"/>
              <a:t>     Ο μικρός </a:t>
            </a:r>
            <a:r>
              <a:rPr lang="el-GR" dirty="0" err="1"/>
              <a:t>Hans</a:t>
            </a:r>
            <a:r>
              <a:rPr lang="el-GR" dirty="0"/>
              <a:t> φοβόταν μήπως τον δαγκώσει άλογο. </a:t>
            </a:r>
            <a:r>
              <a:rPr lang="el-GR" b="1" dirty="0"/>
              <a:t>Το άλογο όμως συνιστούσε πατρικό υποκατάστατο</a:t>
            </a:r>
            <a:r>
              <a:rPr lang="el-GR" dirty="0"/>
              <a:t> και συνεπώς ο φόβος του εξέφραζε υπό μορφή στοματικής παλινδρόμησης το φόβο ευνουχισμού και πιο συγκεκριμένα το φόβο ότι ο πατέρας θα του κόψει το πέος του. Η </a:t>
            </a:r>
            <a:r>
              <a:rPr lang="el-GR" b="1" dirty="0"/>
              <a:t>μετάθεση</a:t>
            </a:r>
            <a:r>
              <a:rPr lang="el-GR" dirty="0"/>
              <a:t> επέτρεπε στο παιδί να αποφύγει μια αμφιθυμικά εκφραζόμενη </a:t>
            </a:r>
            <a:r>
              <a:rPr lang="el-GR" dirty="0" err="1"/>
              <a:t>ψυχοσύγκρουση</a:t>
            </a:r>
            <a:r>
              <a:rPr lang="el-GR" dirty="0"/>
              <a:t> (μετάθεση του φόβου από τον πατέρα στο άλογο), και επιπλέον να ξεφύγει από τον κίνδυνο έχοντας τη δυνατότητα να αποφύγει τα άλογα.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908720"/>
            <a:ext cx="8229600" cy="5472608"/>
          </a:xfrm>
        </p:spPr>
        <p:txBody>
          <a:bodyPr/>
          <a:lstStyle/>
          <a:p>
            <a:pPr>
              <a:buNone/>
            </a:pPr>
            <a:r>
              <a:rPr lang="el-GR" b="1" dirty="0"/>
              <a:t>    </a:t>
            </a:r>
            <a:r>
              <a:rPr lang="el-GR" b="1" dirty="0">
                <a:solidFill>
                  <a:schemeClr val="bg1"/>
                </a:solidFill>
              </a:rPr>
              <a:t>Η αγχώδης κατάσταση είναι παροδική</a:t>
            </a:r>
            <a:r>
              <a:rPr lang="el-GR" dirty="0"/>
              <a:t>, η ένταση και η διάρκειά της είναι συνάρτηση του εσωτερικού ή εξωτερικού κινδύνου που την προκαλεί. Ο κίνδυνος αυτός μπορεί να έχει σχέση με το περιβάλλον (αντιδραστικό ή περιστασιακό άγχος), με ηθικές συγκρούσεις, με ασυνείδητες </a:t>
            </a:r>
            <a:r>
              <a:rPr lang="el-GR" dirty="0" err="1"/>
              <a:t>ψυχοσυγκρούσεις</a:t>
            </a:r>
            <a:r>
              <a:rPr lang="el-GR" dirty="0"/>
              <a:t> (αγχώδης νευρωσική κρίση) ή να συνδυάζεται με παθολογικές καταστάσεις (μελαγχολική κρίση, </a:t>
            </a:r>
            <a:r>
              <a:rPr lang="el-GR" dirty="0" err="1"/>
              <a:t>συγχυτικό</a:t>
            </a:r>
            <a:r>
              <a:rPr lang="el-GR" dirty="0"/>
              <a:t>-ονειρικό επεισόδιο).</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8018"/>
          </a:xfrm>
        </p:spPr>
        <p:txBody>
          <a:bodyPr>
            <a:normAutofit fontScale="90000"/>
          </a:bodyPr>
          <a:lstStyle/>
          <a:p>
            <a:endParaRPr lang="el-GR" dirty="0"/>
          </a:p>
        </p:txBody>
      </p:sp>
      <p:sp>
        <p:nvSpPr>
          <p:cNvPr id="3" name="2 - Θέση περιεχομένου"/>
          <p:cNvSpPr>
            <a:spLocks noGrp="1"/>
          </p:cNvSpPr>
          <p:nvPr>
            <p:ph idx="1"/>
          </p:nvPr>
        </p:nvSpPr>
        <p:spPr>
          <a:xfrm>
            <a:off x="457200" y="332656"/>
            <a:ext cx="8229600" cy="5976704"/>
          </a:xfrm>
        </p:spPr>
        <p:txBody>
          <a:bodyPr/>
          <a:lstStyle/>
          <a:p>
            <a:pPr>
              <a:buNone/>
            </a:pPr>
            <a:r>
              <a:rPr lang="el-GR" dirty="0"/>
              <a:t>    Στη φοβική οργάνωση των αμυνών του Εγώ, η επίφοβη κατάσταση έχει μια ιδιαίτερη ασυνείδητη σημασία για κάθε ασθενή. Η φοβία </a:t>
            </a:r>
            <a:r>
              <a:rPr lang="el-GR" b="1" dirty="0">
                <a:effectLst>
                  <a:outerShdw blurRad="38100" dist="38100" dir="2700000" algn="tl">
                    <a:srgbClr val="000000">
                      <a:alpha val="43137"/>
                    </a:srgbClr>
                  </a:outerShdw>
                </a:effectLst>
              </a:rPr>
              <a:t>συμβολίζει με μεταμφιεσμένο τρόπο τον πειρασμό μιας απαγορευμένης </a:t>
            </a:r>
            <a:r>
              <a:rPr lang="el-GR" b="1" dirty="0" err="1">
                <a:effectLst>
                  <a:outerShdw blurRad="38100" dist="38100" dir="2700000" algn="tl">
                    <a:srgbClr val="000000">
                      <a:alpha val="43137"/>
                    </a:srgbClr>
                  </a:outerShdw>
                </a:effectLst>
              </a:rPr>
              <a:t>ενόρμησης</a:t>
            </a:r>
            <a:r>
              <a:rPr lang="el-GR" dirty="0"/>
              <a:t>, </a:t>
            </a:r>
            <a:r>
              <a:rPr lang="el-GR" b="1" dirty="0">
                <a:effectLst>
                  <a:outerShdw blurRad="38100" dist="38100" dir="2700000" algn="tl">
                    <a:srgbClr val="000000">
                      <a:alpha val="43137"/>
                    </a:srgbClr>
                  </a:outerShdw>
                </a:effectLst>
              </a:rPr>
              <a:t>την τιμωρία της ή μάλλον το συνδυασμό και των δύο</a:t>
            </a:r>
            <a:r>
              <a:rPr lang="el-GR" dirty="0"/>
              <a:t>. Ο «δρόμος»</a:t>
            </a:r>
            <a:r>
              <a:rPr lang="en-US" dirty="0"/>
              <a:t> </a:t>
            </a:r>
            <a:r>
              <a:rPr lang="el-GR" dirty="0"/>
              <a:t>μπορεί να αντιπροσωπεύει την πιθανότητα κάποιας ερωτικής περιπέτειας. Η αγοραφοβία και ο φόβος του πλήθους αποτελούν συχνά άμυνα κατά της </a:t>
            </a:r>
            <a:r>
              <a:rPr lang="el-GR" dirty="0" err="1"/>
              <a:t>επιδειξιομανίας</a:t>
            </a:r>
            <a:r>
              <a:rPr lang="el-GR" dirty="0"/>
              <a:t> και της ηδονοβλεψίας, αλλά μπορεί επίσης να επικαλύπτουν αρχαϊκότερες </a:t>
            </a:r>
            <a:r>
              <a:rPr lang="el-GR" dirty="0" err="1"/>
              <a:t>ψυχοσυγκρούσεις</a:t>
            </a:r>
            <a:r>
              <a:rPr lang="el-GR" dirty="0"/>
              <a: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8018"/>
          </a:xfrm>
        </p:spPr>
        <p:txBody>
          <a:bodyPr>
            <a:normAutofit fontScale="90000"/>
          </a:bodyPr>
          <a:lstStyle/>
          <a:p>
            <a:endParaRPr lang="el-GR" dirty="0"/>
          </a:p>
        </p:txBody>
      </p:sp>
      <p:sp>
        <p:nvSpPr>
          <p:cNvPr id="3" name="2 - Θέση περιεχομένου"/>
          <p:cNvSpPr>
            <a:spLocks noGrp="1"/>
          </p:cNvSpPr>
          <p:nvPr>
            <p:ph idx="1"/>
          </p:nvPr>
        </p:nvSpPr>
        <p:spPr>
          <a:xfrm>
            <a:off x="457200" y="1628800"/>
            <a:ext cx="8229600" cy="4680560"/>
          </a:xfrm>
        </p:spPr>
        <p:txBody>
          <a:bodyPr/>
          <a:lstStyle/>
          <a:p>
            <a:pPr>
              <a:buNone/>
            </a:pPr>
            <a:r>
              <a:rPr lang="el-GR" dirty="0"/>
              <a:t>     Η αμυντική σκοπιμότητα της μετάθεσης είναι προφανής: το άγχος παραμένει εντοπισμένο, περιγεγραμμένο, και εμφανίζεται μόνο σε συγκεκριμένες καταστάσεις που είναι δυνατό να αποφευχθούν</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Οι </a:t>
            </a:r>
            <a:r>
              <a:rPr lang="el-GR" dirty="0" err="1"/>
              <a:t>συμπεριφερολογικές</a:t>
            </a:r>
            <a:r>
              <a:rPr lang="el-GR" dirty="0"/>
              <a:t> θεωρίες</a:t>
            </a:r>
          </a:p>
        </p:txBody>
      </p:sp>
      <p:sp>
        <p:nvSpPr>
          <p:cNvPr id="3" name="2 - Θέση περιεχομένου"/>
          <p:cNvSpPr>
            <a:spLocks noGrp="1"/>
          </p:cNvSpPr>
          <p:nvPr>
            <p:ph idx="1"/>
          </p:nvPr>
        </p:nvSpPr>
        <p:spPr/>
        <p:txBody>
          <a:bodyPr/>
          <a:lstStyle/>
          <a:p>
            <a:pPr>
              <a:buNone/>
            </a:pPr>
            <a:r>
              <a:rPr lang="el-GR" dirty="0"/>
              <a:t>Στηριζόμενες σε πειραματικές μελέτες της συμπεριφοράς του παιδιού και των ζώων, θεωρούν τις φοβίες εξαρτημένες αντιδράσεις φόβου. </a:t>
            </a:r>
          </a:p>
          <a:p>
            <a:pPr>
              <a:buNone/>
            </a:pPr>
            <a:r>
              <a:rPr lang="el-GR" dirty="0"/>
              <a:t>«Ένα ουδέτερο ερέθισμα, απλό ή σύνθετο, το οποίο τυχαία επιδρά επάνω στο άτομο </a:t>
            </a:r>
            <a:r>
              <a:rPr lang="el-GR" b="1" dirty="0"/>
              <a:t>τη στιγμή ακριβώς κατά την οποία προκαλείται μια αντίδραση φόβου, από άλλη αιτία</a:t>
            </a:r>
            <a:r>
              <a:rPr lang="el-GR" dirty="0"/>
              <a:t>, αποκτά με τη σειρά του, την ικανότητα να προκαλεί στο εξής φόβο</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a:t>    Εάν κατά την πρώτη διαδικασία εξάρτησης ο φόβος ήταν έντονος ή εάν η εξάρτηση επαναληφθεί πολλές φορές, ο εξαρτημένος φόβος θα παρουσιάσει τα χαρακτηριστικά των νευρωσικών φόβων, δηλαδή εμμονή και διάρκεια. Επιπλέον θα υπάρξει γενίκευση των αντιδράσεων φόβου προς τα ερεθίσματα που μοιάζουν το αρχικό εξαρτημένο ερέθισμα» (</a:t>
            </a:r>
            <a:r>
              <a:rPr lang="el-GR" dirty="0" err="1"/>
              <a:t>Wolpe</a:t>
            </a:r>
            <a:r>
              <a:rPr lang="el-GR" dirty="0"/>
              <a:t> και </a:t>
            </a:r>
            <a:r>
              <a:rPr lang="el-GR" dirty="0" err="1"/>
              <a:t>Rachman</a:t>
            </a:r>
            <a:r>
              <a:rPr lang="el-GR" dirty="0"/>
              <a: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30026"/>
          </a:xfrm>
        </p:spPr>
        <p:txBody>
          <a:bodyPr>
            <a:normAutofit fontScale="90000"/>
          </a:bodyPr>
          <a:lstStyle/>
          <a:p>
            <a:endParaRPr lang="el-GR" dirty="0"/>
          </a:p>
        </p:txBody>
      </p:sp>
      <p:sp>
        <p:nvSpPr>
          <p:cNvPr id="3" name="2 - Θέση περιεχομένου"/>
          <p:cNvSpPr>
            <a:spLocks noGrp="1"/>
          </p:cNvSpPr>
          <p:nvPr>
            <p:ph idx="1"/>
          </p:nvPr>
        </p:nvSpPr>
        <p:spPr>
          <a:xfrm>
            <a:off x="457200" y="332656"/>
            <a:ext cx="8229600" cy="5976704"/>
          </a:xfrm>
        </p:spPr>
        <p:txBody>
          <a:bodyPr>
            <a:normAutofit fontScale="85000" lnSpcReduction="10000"/>
          </a:bodyPr>
          <a:lstStyle/>
          <a:p>
            <a:r>
              <a:rPr lang="el-GR" dirty="0"/>
              <a:t>Από τη στιγμή που θα εγκατασταθεί, η εξάρτηση από το </a:t>
            </a:r>
            <a:r>
              <a:rPr lang="el-GR" dirty="0" err="1"/>
              <a:t>φοβογόνο</a:t>
            </a:r>
            <a:r>
              <a:rPr lang="el-GR" dirty="0"/>
              <a:t> ερέθισμα οδηγεί σε τύπους συμπεριφοράς αποφυγής που εμμένουν για πολλούς λόγους: </a:t>
            </a:r>
          </a:p>
          <a:p>
            <a:r>
              <a:rPr lang="el-GR" dirty="0"/>
              <a:t>1) Η αποφυγή </a:t>
            </a:r>
            <a:r>
              <a:rPr lang="el-GR" b="1" dirty="0">
                <a:effectLst>
                  <a:outerShdw blurRad="38100" dist="38100" dir="2700000" algn="tl">
                    <a:srgbClr val="000000">
                      <a:alpha val="43137"/>
                    </a:srgbClr>
                  </a:outerShdw>
                </a:effectLst>
              </a:rPr>
              <a:t>μειώνει την αγχώδη ένταση</a:t>
            </a:r>
            <a:r>
              <a:rPr lang="el-GR" dirty="0"/>
              <a:t>, γεγονός που ενισχύει τη συμπεριφορά φυγής. </a:t>
            </a:r>
          </a:p>
          <a:p>
            <a:r>
              <a:rPr lang="el-GR" dirty="0"/>
              <a:t>2) Αποφεύγοντας τη </a:t>
            </a:r>
            <a:r>
              <a:rPr lang="el-GR" dirty="0" err="1"/>
              <a:t>φοβογόνο</a:t>
            </a:r>
            <a:r>
              <a:rPr lang="el-GR" dirty="0"/>
              <a:t> κατάσταση, ο φοβικός </a:t>
            </a:r>
            <a:r>
              <a:rPr lang="el-GR" b="1" dirty="0">
                <a:effectLst>
                  <a:outerShdw blurRad="38100" dist="38100" dir="2700000" algn="tl">
                    <a:srgbClr val="000000">
                      <a:alpha val="43137"/>
                    </a:srgbClr>
                  </a:outerShdw>
                </a:effectLst>
              </a:rPr>
              <a:t>χάνει την ευκαιρία να επωφεληθεί του φυσιολογικού φαινομένου της απόσβεσης </a:t>
            </a:r>
            <a:r>
              <a:rPr lang="el-GR" dirty="0"/>
              <a:t>(η εξαρτημένη απάντηση σταδιακά εξαλείφεται, όταν δεν ενισχύεται από την παρουσία του απόλυτου ερεθίσματος, δηλαδή του ερεθίσματος που αρχικά προκαλούσε φόβο), </a:t>
            </a:r>
          </a:p>
          <a:p>
            <a:r>
              <a:rPr lang="el-GR" dirty="0"/>
              <a:t>3) Η φοβική συμπεριφορά συνεπάγεται </a:t>
            </a:r>
            <a:r>
              <a:rPr lang="el-GR" b="1" dirty="0">
                <a:effectLst>
                  <a:outerShdw blurRad="38100" dist="38100" dir="2700000" algn="tl">
                    <a:srgbClr val="000000">
                      <a:alpha val="43137"/>
                    </a:srgbClr>
                  </a:outerShdw>
                </a:effectLst>
              </a:rPr>
              <a:t>δευτερογενή συναισθηματικά</a:t>
            </a:r>
            <a:r>
              <a:rPr lang="el-GR" dirty="0"/>
              <a:t> οφέλη (επηρεάζει τους οικείους, οι οποίοι αναγκάζονται για παράδειγμα να συνοδεύουν τον αγοραφοβικό στις εξόδους του)</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204864"/>
            <a:ext cx="8229600" cy="1143000"/>
          </a:xfrm>
        </p:spPr>
        <p:txBody>
          <a:bodyPr/>
          <a:lstStyle/>
          <a:p>
            <a:r>
              <a:rPr lang="el-GR" dirty="0"/>
              <a:t>ΘΕΡΑΠΕΙΑ</a:t>
            </a:r>
          </a:p>
        </p:txBody>
      </p:sp>
      <p:sp>
        <p:nvSpPr>
          <p:cNvPr id="3" name="2 - Θέση περιεχομένου"/>
          <p:cNvSpPr>
            <a:spLocks noGrp="1"/>
          </p:cNvSpPr>
          <p:nvPr>
            <p:ph idx="1"/>
          </p:nvPr>
        </p:nvSpPr>
        <p:spPr>
          <a:xfrm>
            <a:off x="457200" y="5877272"/>
            <a:ext cx="8229600" cy="432088"/>
          </a:xfrm>
        </p:spPr>
        <p:txBody>
          <a:bodyPr>
            <a:normAutofit fontScale="92500" lnSpcReduction="20000"/>
          </a:bodyPr>
          <a:lstStyle/>
          <a:p>
            <a:endParaRPr lang="el-G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 Σε περιπτώσεις </a:t>
            </a:r>
            <a:r>
              <a:rPr lang="el-GR" dirty="0" err="1"/>
              <a:t>μονοφοβιών</a:t>
            </a:r>
            <a:r>
              <a:rPr lang="el-GR" dirty="0"/>
              <a:t> και ενοχλητικών φοβιών</a:t>
            </a:r>
          </a:p>
        </p:txBody>
      </p:sp>
      <p:sp>
        <p:nvSpPr>
          <p:cNvPr id="3" name="2 - Θέση περιεχομένου"/>
          <p:cNvSpPr>
            <a:spLocks noGrp="1"/>
          </p:cNvSpPr>
          <p:nvPr>
            <p:ph idx="1"/>
          </p:nvPr>
        </p:nvSpPr>
        <p:spPr/>
        <p:txBody>
          <a:bodyPr/>
          <a:lstStyle/>
          <a:p>
            <a:pPr>
              <a:buNone/>
            </a:pPr>
            <a:r>
              <a:rPr lang="el-GR" dirty="0"/>
              <a:t>Συχνότερα χρησιμοποιείται η </a:t>
            </a:r>
            <a:r>
              <a:rPr lang="el-GR" b="1" dirty="0"/>
              <a:t>συστηματική απευαισθητοποίηση</a:t>
            </a:r>
            <a:r>
              <a:rPr lang="el-GR" dirty="0"/>
              <a:t> (</a:t>
            </a:r>
            <a:r>
              <a:rPr lang="el-GR" dirty="0" err="1"/>
              <a:t>desensibilation</a:t>
            </a:r>
            <a:r>
              <a:rPr lang="el-GR" dirty="0"/>
              <a:t> </a:t>
            </a:r>
            <a:r>
              <a:rPr lang="el-GR" dirty="0" err="1"/>
              <a:t>systematique</a:t>
            </a:r>
            <a:r>
              <a:rPr lang="el-GR" dirty="0"/>
              <a:t>) σύμφωνα με την τεχνική του </a:t>
            </a:r>
            <a:r>
              <a:rPr lang="el-GR" dirty="0" err="1"/>
              <a:t>Wolpe</a:t>
            </a:r>
            <a:r>
              <a:rPr lang="el-GR" dirty="0"/>
              <a:t>, ή οι παραλλαγές της. Σε σύγκριση με άλλες μεθόδους όπως η ύπνωση, η χαλάρωση, η υποστηρικτική ψυχοθεραπεία, τα αποτελέσματα είναι καλλίτερα. Η καταστολή του φοβικού συμπτώματος δεν προκαλεί την εμφάνιση άλλων νευρωσικών εκδηλώσεων</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Στις περισσότερο σοβαρές και </a:t>
            </a:r>
            <a:r>
              <a:rPr lang="el-GR" dirty="0" err="1"/>
              <a:t>πολυφοβικές</a:t>
            </a:r>
            <a:r>
              <a:rPr lang="el-GR" dirty="0"/>
              <a:t> μορφές της νόσου</a:t>
            </a:r>
          </a:p>
        </p:txBody>
      </p:sp>
      <p:sp>
        <p:nvSpPr>
          <p:cNvPr id="3" name="2 - Θέση περιεχομένου"/>
          <p:cNvSpPr>
            <a:spLocks noGrp="1"/>
          </p:cNvSpPr>
          <p:nvPr>
            <p:ph idx="1"/>
          </p:nvPr>
        </p:nvSpPr>
        <p:spPr/>
        <p:txBody>
          <a:bodyPr/>
          <a:lstStyle/>
          <a:p>
            <a:pPr>
              <a:buNone/>
            </a:pPr>
            <a:r>
              <a:rPr lang="el-GR" b="1" dirty="0"/>
              <a:t>Φαρμακευτική αγωγή με αγχολυτικά</a:t>
            </a:r>
            <a:r>
              <a:rPr lang="el-GR" dirty="0"/>
              <a:t>. Αυτή επιτρέπει τη μείωση του άγχους και βοηθά την </a:t>
            </a:r>
            <a:r>
              <a:rPr lang="el-GR" b="1" dirty="0"/>
              <a:t>υποστηρικτική ψυχοθεραπεία</a:t>
            </a:r>
            <a:r>
              <a:rPr lang="el-GR" dirty="0"/>
              <a:t>, η οποία αποβλέπει στην εξάλειψη των </a:t>
            </a:r>
            <a:r>
              <a:rPr lang="el-GR" dirty="0" err="1"/>
              <a:t>αναπηριογόνων</a:t>
            </a:r>
            <a:r>
              <a:rPr lang="el-GR" dirty="0"/>
              <a:t> τύπων συμπεριφοράς, που χρησιμοποιεί ο φοβικός για να αντιμετωπίσει τα συμπτώματά του. Η εμφάνιση καταθλιπτικών εκδηλώσεων απαιτεί την κατάλληλη φαρμακοθεραπεία</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Στις περισσότερο σοβαρές και </a:t>
            </a:r>
            <a:r>
              <a:rPr lang="el-GR" dirty="0" err="1"/>
              <a:t>πολυφοβικές</a:t>
            </a:r>
            <a:r>
              <a:rPr lang="el-GR" dirty="0"/>
              <a:t> μορφές της νόσου</a:t>
            </a:r>
          </a:p>
        </p:txBody>
      </p:sp>
      <p:sp>
        <p:nvSpPr>
          <p:cNvPr id="3" name="2 - Θέση περιεχομένου"/>
          <p:cNvSpPr>
            <a:spLocks noGrp="1"/>
          </p:cNvSpPr>
          <p:nvPr>
            <p:ph idx="1"/>
          </p:nvPr>
        </p:nvSpPr>
        <p:spPr/>
        <p:txBody>
          <a:bodyPr/>
          <a:lstStyle/>
          <a:p>
            <a:pPr>
              <a:buNone/>
            </a:pPr>
            <a:endParaRPr lang="el-GR" b="1" dirty="0"/>
          </a:p>
          <a:p>
            <a:pPr>
              <a:buNone/>
            </a:pPr>
            <a:endParaRPr lang="el-GR" b="1" dirty="0"/>
          </a:p>
          <a:p>
            <a:pPr>
              <a:buNone/>
            </a:pPr>
            <a:endParaRPr lang="el-GR" b="1" dirty="0"/>
          </a:p>
          <a:p>
            <a:pPr>
              <a:buNone/>
            </a:pPr>
            <a:r>
              <a:rPr lang="el-GR" b="1" dirty="0"/>
              <a:t>Η ψυχοθεραπεία ψυχαναλυτικής έμπνευσης</a:t>
            </a:r>
            <a:r>
              <a:rPr lang="el-GR" dirty="0"/>
              <a:t> και η </a:t>
            </a:r>
            <a:r>
              <a:rPr lang="el-GR" b="1" dirty="0"/>
              <a:t>κλασική ψυχανάλυση</a:t>
            </a:r>
            <a:r>
              <a:rPr lang="el-GR" dirty="0"/>
              <a:t> ενδείκνυνται για την αντιμετώπιση της φοβικής νεύρωσης</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5" name="4 - Θέση εικόνας" descr="index.jpg"/>
          <p:cNvPicPr>
            <a:picLocks noGrp="1" noChangeAspect="1"/>
          </p:cNvPicPr>
          <p:nvPr>
            <p:ph type="pic" idx="1"/>
          </p:nvPr>
        </p:nvPicPr>
        <p:blipFill>
          <a:blip r:embed="rId2" cstate="print"/>
          <a:srcRect t="1790" b="1790"/>
          <a:stretch>
            <a:fillRect/>
          </a:stretch>
        </p:blipFill>
        <p:spPr>
          <a:xfrm>
            <a:off x="-130677" y="0"/>
            <a:ext cx="9384235" cy="6777503"/>
          </a:xfrm>
        </p:spPr>
      </p:pic>
      <p:sp>
        <p:nvSpPr>
          <p:cNvPr id="4" name="3 - Θέση κειμένου"/>
          <p:cNvSpPr>
            <a:spLocks noGrp="1"/>
          </p:cNvSpPr>
          <p:nvPr>
            <p:ph type="body" sz="half" idx="2"/>
          </p:nvPr>
        </p:nvSpPr>
        <p:spPr/>
        <p:txBody>
          <a:bodyPr/>
          <a:lstStyle/>
          <a:p>
            <a:endParaRPr 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5904696"/>
          </a:xfrm>
        </p:spPr>
        <p:txBody>
          <a:bodyPr>
            <a:normAutofit fontScale="92500" lnSpcReduction="10000"/>
          </a:bodyPr>
          <a:lstStyle/>
          <a:p>
            <a:pPr>
              <a:buNone/>
            </a:pPr>
            <a:r>
              <a:rPr lang="el-GR" b="1" dirty="0"/>
              <a:t>    </a:t>
            </a:r>
            <a:r>
              <a:rPr lang="el-GR" b="1" dirty="0">
                <a:solidFill>
                  <a:schemeClr val="bg1"/>
                </a:solidFill>
              </a:rPr>
              <a:t>Το άγχος-γνώρισμα της προσωπικότητας</a:t>
            </a:r>
            <a:r>
              <a:rPr lang="el-GR" dirty="0">
                <a:solidFill>
                  <a:schemeClr val="bg1"/>
                </a:solidFill>
              </a:rPr>
              <a:t> </a:t>
            </a:r>
            <a:r>
              <a:rPr lang="el-GR" dirty="0"/>
              <a:t>συνιστά μια συναισθηματική διάθεση, που αποτελεί σχεδόν μόνιμο στοιχείο της προσωπικότητας. Το αγχώδες άτομο έχει την τάση να αντιλαμβάνεται το περιβάλλον ως απειλητικό, επειδή αισθάνεται </a:t>
            </a:r>
            <a:r>
              <a:rPr lang="el-GR" b="1" dirty="0"/>
              <a:t>ευάλωτο</a:t>
            </a:r>
            <a:r>
              <a:rPr lang="el-GR" dirty="0"/>
              <a:t> στις </a:t>
            </a:r>
            <a:r>
              <a:rPr lang="el-GR" dirty="0" err="1"/>
              <a:t>ψυχοπιεστικές</a:t>
            </a:r>
            <a:r>
              <a:rPr lang="el-GR" dirty="0"/>
              <a:t> καταστάσεις και εμφανίζει πιο έντονες και πιο συχνές αγχώδεις αντιδράσεις από το μέσο όρο των ανθρώπων. Στους περισσότερους νευρωσικούς παρατηρείται αγχώδης προδιάθεση. Στις δομημένες νευρώσεις ο σχηματισμός συμπτωμάτων εμποδίζει την ελεύθερη ανάπτυξη άγχους. Μερικές φορές μάλιστα το άγχος δεν είναι καθόλου εμφανές, επειδή αντικαθίσταται πλήρως από τα συμπτώματα.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29600" cy="5976704"/>
          </a:xfrm>
        </p:spPr>
        <p:txBody>
          <a:bodyPr>
            <a:normAutofit/>
          </a:bodyPr>
          <a:lstStyle/>
          <a:p>
            <a:pPr>
              <a:buNone/>
            </a:pPr>
            <a:endParaRPr lang="el-GR" sz="4000" b="1" dirty="0"/>
          </a:p>
          <a:p>
            <a:pPr>
              <a:buNone/>
            </a:pPr>
            <a:endParaRPr lang="el-GR" sz="4000" b="1" dirty="0"/>
          </a:p>
          <a:p>
            <a:pPr>
              <a:buNone/>
            </a:pPr>
            <a:r>
              <a:rPr lang="el-GR" sz="4000" b="1" dirty="0"/>
              <a:t>Α. ΑΓΧΩΔΗΣ ΝΕΥΡΩΣΗ</a:t>
            </a:r>
            <a:endParaRPr lang="el-GR" sz="4000" dirty="0"/>
          </a:p>
          <a:p>
            <a:pPr>
              <a:buNone/>
            </a:pPr>
            <a:endParaRPr lang="el-GR" sz="4000" b="1" dirty="0"/>
          </a:p>
          <a:p>
            <a:pPr>
              <a:buNone/>
            </a:pPr>
            <a:r>
              <a:rPr lang="el-GR" sz="4000" b="1" dirty="0"/>
              <a:t>Β. ΦΟΒΙΚΕΣ ΚΑΤΑΣΤΑΣΕΙΣ </a:t>
            </a:r>
          </a:p>
          <a:p>
            <a:endParaRPr lang="el-GR" sz="4000" b="1" dirty="0"/>
          </a:p>
          <a:p>
            <a:endParaRPr lang="el-GR" sz="4000" b="1" dirty="0"/>
          </a:p>
          <a:p>
            <a:endParaRPr lang="el-GR" sz="4000"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Κλασικό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402</TotalTime>
  <Words>3902</Words>
  <Application>Microsoft Office PowerPoint</Application>
  <PresentationFormat>Προβολή στην οθόνη (4:3)</PresentationFormat>
  <Paragraphs>280</Paragraphs>
  <Slides>79</Slides>
  <Notes>0</Notes>
  <HiddenSlides>1</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79</vt:i4>
      </vt:variant>
    </vt:vector>
  </HeadingPairs>
  <TitlesOfParts>
    <vt:vector size="84" baseType="lpstr">
      <vt:lpstr>Arial</vt:lpstr>
      <vt:lpstr>Wingdings</vt:lpstr>
      <vt:lpstr>Wingdings 2</vt:lpstr>
      <vt:lpstr>Wingdings 3</vt:lpstr>
      <vt:lpstr>Αποκορύφωμα</vt:lpstr>
      <vt:lpstr>ΑΓΧΩΔΕΙΣ ΚΑΙ ΦΟΒΙΚΕΣ ΚΑΤΑΣΤΑΣΕΙΣ</vt:lpstr>
      <vt:lpstr>Παρουσίαση του PowerPoint</vt:lpstr>
      <vt:lpstr> ΑΓΧΩΔΕΙΣ ΚΑΙ ΦΟΒΙΚΕΣ ΚΑΤΑΣΤΑΣΕΙΣ </vt:lpstr>
      <vt:lpstr>Παρουσίαση του PowerPoint</vt:lpstr>
      <vt:lpstr>Παρουσίαση του PowerPoint</vt:lpstr>
      <vt:lpstr>Στην πράξη είναι δύσκολο να οριοθετήσουμε τις δύο αυτές καταστάσεις</vt:lpstr>
      <vt:lpstr>Παρουσίαση του PowerPoint</vt:lpstr>
      <vt:lpstr>Παρουσίαση του PowerPoint</vt:lpstr>
      <vt:lpstr>Παρουσίαση του PowerPoint</vt:lpstr>
      <vt:lpstr>ΑΓΧΩΔΗΣ ΝΕΥΡΩΣΗ</vt:lpstr>
      <vt:lpstr>Α. ΑΓΧΩΔΗΣ ΝΕΥΡΩΣΗ</vt:lpstr>
      <vt:lpstr>Η αγχώδης προσμονή</vt:lpstr>
      <vt:lpstr>Ο παροξυσμός άγχους </vt:lpstr>
      <vt:lpstr>Τα σωματικά ισοδύναμα </vt:lpstr>
      <vt:lpstr>Καρδιαγγειακές εκδηλώσεις</vt:lpstr>
      <vt:lpstr>Αναπνευστικές εκδηλώσεις</vt:lpstr>
      <vt:lpstr>Εκδηλώσεις από το πεπτικό σύστημα</vt:lpstr>
      <vt:lpstr>Εκδηλώσεις από το ουροποιογεννητικό σύστημα </vt:lpstr>
      <vt:lpstr>Νευρολογικές, αισθητηριακές ή μυϊκές εκδηλώσεις</vt:lpstr>
      <vt:lpstr>Διαταραχές του ύπνου</vt:lpstr>
      <vt:lpstr>Κόπωση που μερικές φορές φθάνει σε πλήρη εξάντληση</vt:lpstr>
      <vt:lpstr>Το αγχώδες υπόστρωμα </vt:lpstr>
      <vt:lpstr>ΕΞΕΛΙΞΗ</vt:lpstr>
      <vt:lpstr>Παρουσίαση του PowerPoint</vt:lpstr>
      <vt:lpstr>Επιβαρυντικοί παράγοντες</vt:lpstr>
      <vt:lpstr>Εξέλιξη</vt:lpstr>
      <vt:lpstr>Οι περισσότεροι ασθενείς δεν επισκέπτονται ποτέ ψυχίατρο</vt:lpstr>
      <vt:lpstr>Η εξέλιξη προς περισσότερο οργανωμένες μορφές νεύρωσης είναι συχνή</vt:lpstr>
      <vt:lpstr>ΔΙΑΓΝΩΣΗ - ΔΙΑΦΟΡΙΚΗ ΔΙΑΓΝΩΣΗ</vt:lpstr>
      <vt:lpstr>Μπροστά σε κάθε κλινική εικόνα που θυμίζει άγχος, πρέπει να είμαστε σε θέση να αναγνωρίσουμε τυχόν οργανική πάθηση</vt:lpstr>
      <vt:lpstr>Παρουσίαση του PowerPoint</vt:lpstr>
      <vt:lpstr>Μπροστά σε κάθε σύμπτωμα που θυμίζει σωματικό ισοδύναμο άγχους, πρέπει να είμαστε σε θέση να αναγνωρίσουμε την αγχώδη φύση των εκδηλώσεων</vt:lpstr>
      <vt:lpstr>Παρουσίαση του PowerPoint</vt:lpstr>
      <vt:lpstr>Πρέπει να είμαστε σε θέση να κάνουμε τη διαφορική διάγνωση της αγχώδους νεύρωσης από αγχώδεις καταστάσεις, παρατηρούμενες κατά την πορεία άλλων ψυχιατρικών παθήσεων και κυρίως:</vt:lpstr>
      <vt:lpstr>Παρουσίαση του PowerPoint</vt:lpstr>
      <vt:lpstr>ΑΙΤΙΟΠΑΘΟΓΕΝΕΙΑ</vt:lpstr>
      <vt:lpstr>Παρουσίαση του PowerPoint</vt:lpstr>
      <vt:lpstr>Στις ευάλωτες προσωπικότητες η εκδήλωση των συμπτωμάτων ευνοείται από περιστασιακούς παράγοντες</vt:lpstr>
      <vt:lpstr>ΘΕΡΑΠΕΥΤΙΚΗ ΑΓΩΓΗ</vt:lpstr>
      <vt:lpstr>Στην οξεία κρίση άγχους</vt:lpstr>
      <vt:lpstr>Η θεραπεία βάθους</vt:lpstr>
      <vt:lpstr>Φαρμακοθεραπεία</vt:lpstr>
      <vt:lpstr>Ψυχοθεραπευτικές μέθοδοι</vt:lpstr>
      <vt:lpstr>Ψυχοθεραπευτικές μέθοδοι</vt:lpstr>
      <vt:lpstr>ΘΕΡΑΠΕΥΤΙΚΗ ΑΓΩΓΗ</vt:lpstr>
      <vt:lpstr>ΦΟΒΙΚΕΣ ΚΑΤΑΣΤΑΣΕΙΣ</vt:lpstr>
      <vt:lpstr>ΦΟΒΙΚΕΣ ΚΑΤΑΣΤΑΣΕΙΣ</vt:lpstr>
      <vt:lpstr>Ο ορισμός αυτός μας επιτρέπει να διακρίνουμε τις φοβίες από:</vt:lpstr>
      <vt:lpstr>Παρουσίαση του PowerPoint</vt:lpstr>
      <vt:lpstr>ΚΛΙΝΙΚΗ ΜΕΛΕΤΗ ΤΩΝ ΦΟΒΙΚΩΝ ΚΑΤΑΣΤΑΣΕΩΝ</vt:lpstr>
      <vt:lpstr>• Η αγοραφοβία (agoraphobie)</vt:lpstr>
      <vt:lpstr>• Η αγοραφοβία (agoraphobie)</vt:lpstr>
      <vt:lpstr>Η φοβία αυτή αντιμετωπίζεται με:</vt:lpstr>
      <vt:lpstr>Η αγοραφοβία εξελίσσεται με διάφορους τρόπους</vt:lpstr>
      <vt:lpstr>Κατά τη διάρκεια των ώσεων</vt:lpstr>
      <vt:lpstr>Ο αγοραφοβικός, ως προσωπικότητα</vt:lpstr>
      <vt:lpstr>Οι φοβίες κοινωνικών σχέσεων (phobles des situations sociales)</vt:lpstr>
      <vt:lpstr>Η ερυθηματοφοβία (éreutophobie) (το άτομο φοβάται μήπως κοκκινίσει)</vt:lpstr>
      <vt:lpstr>• Οι ζωοφοβίες (phobies d' animeux, πουλιά, σκύλοι, αράχνες)</vt:lpstr>
      <vt:lpstr>• 'Αλλες φοβίες για ειδικά αντικείμενα</vt:lpstr>
      <vt:lpstr>ΦΟΒΙΚΑ ΣΥΜΠΤΩΜΑΤΑ ΕΚΤΟΣ ΤΩΝ ΦΟΒΙΚΩΝ ΚΑΤΑΣΤΑΣΕΩΝ</vt:lpstr>
      <vt:lpstr>Φοβίες που διαφέρουν από τις τυπικές φοβίες</vt:lpstr>
      <vt:lpstr>Οι φοβίες παρόρμησης (phobies d' impulsion) </vt:lpstr>
      <vt:lpstr>Φοβίες παρόρμησης (phobies d' impulsion) </vt:lpstr>
      <vt:lpstr>Οι νοσοφοβίες (nosophobies) </vt:lpstr>
      <vt:lpstr>Οι φοβίες που αφορούν τη σωματική εικόνα </vt:lpstr>
      <vt:lpstr>ΜΗΧΑΝΙΣΜΟΙ ΣΧΗΜΑΤΙΣΜΟΥ ΤΩΝ ΦΟΒΙΩΝ</vt:lpstr>
      <vt:lpstr>• Ερμηνεύοντας την περίπτωση ενός μικρού παιδιού με αλογοφοβία, ο Freud εντόπισε τα βασικότερα στοιχεία για την κατανόηση των φοβικών εκδηλώσεων</vt:lpstr>
      <vt:lpstr>Παρουσίαση του PowerPoint</vt:lpstr>
      <vt:lpstr>Παρουσίαση του PowerPoint</vt:lpstr>
      <vt:lpstr>Παρουσίαση του PowerPoint</vt:lpstr>
      <vt:lpstr>Οι συμπεριφερολογικές θεωρίες</vt:lpstr>
      <vt:lpstr>Παρουσίαση του PowerPoint</vt:lpstr>
      <vt:lpstr>Παρουσίαση του PowerPoint</vt:lpstr>
      <vt:lpstr>ΘΕΡΑΠΕΙΑ</vt:lpstr>
      <vt:lpstr>• Σε περιπτώσεις μονοφοβιών και ενοχλητικών φοβιών</vt:lpstr>
      <vt:lpstr>Στις περισσότερο σοβαρές και πολυφοβικές μορφές της νόσου</vt:lpstr>
      <vt:lpstr>Στις περισσότερο σοβαρές και πολυφοβικές μορφές της νόσου</vt:lpstr>
      <vt:lpstr>Παρουσίαση του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IOANNIS BELLAS</dc:creator>
  <cp:lastModifiedBy>user</cp:lastModifiedBy>
  <cp:revision>48</cp:revision>
  <dcterms:created xsi:type="dcterms:W3CDTF">2022-03-06T08:51:01Z</dcterms:created>
  <dcterms:modified xsi:type="dcterms:W3CDTF">2022-03-14T10:07:03Z</dcterms:modified>
</cp:coreProperties>
</file>