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7" r:id="rId2"/>
    <p:sldId id="256" r:id="rId3"/>
    <p:sldId id="260" r:id="rId4"/>
    <p:sldId id="258" r:id="rId5"/>
    <p:sldId id="259" r:id="rId6"/>
    <p:sldId id="262" r:id="rId7"/>
    <p:sldId id="268" r:id="rId8"/>
    <p:sldId id="267" r:id="rId9"/>
    <p:sldId id="266" r:id="rId10"/>
    <p:sldId id="265" r:id="rId11"/>
    <p:sldId id="264" r:id="rId12"/>
    <p:sldId id="275" r:id="rId13"/>
    <p:sldId id="274" r:id="rId14"/>
    <p:sldId id="273" r:id="rId15"/>
    <p:sldId id="272" r:id="rId16"/>
    <p:sldId id="271" r:id="rId17"/>
    <p:sldId id="263" r:id="rId18"/>
    <p:sldId id="270" r:id="rId19"/>
    <p:sldId id="269" r:id="rId20"/>
    <p:sldId id="261" r:id="rId21"/>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5" d="100"/>
          <a:sy n="85" d="100"/>
        </p:scale>
        <p:origin x="155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129628-DF4C-493B-B142-910D2859D62D}" type="datetimeFigureOut">
              <a:rPr lang="en-US" smtClean="0"/>
              <a:t>2/12/2019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01B89F-3CD1-4F4C-8F38-01BCD96E895D}" type="slidenum">
              <a:rPr lang="en-US" smtClean="0"/>
              <a:t>‹#›</a:t>
            </a:fld>
            <a:endParaRPr lang="en-US"/>
          </a:p>
        </p:txBody>
      </p:sp>
    </p:spTree>
    <p:extLst>
      <p:ext uri="{BB962C8B-B14F-4D97-AF65-F5344CB8AC3E}">
        <p14:creationId xmlns:p14="http://schemas.microsoft.com/office/powerpoint/2010/main" val="33562450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01B89F-3CD1-4F4C-8F38-01BCD96E895D}" type="slidenum">
              <a:rPr lang="en-US" smtClean="0"/>
              <a:t>5</a:t>
            </a:fld>
            <a:endParaRPr lang="en-US"/>
          </a:p>
        </p:txBody>
      </p:sp>
    </p:spTree>
    <p:extLst>
      <p:ext uri="{BB962C8B-B14F-4D97-AF65-F5344CB8AC3E}">
        <p14:creationId xmlns:p14="http://schemas.microsoft.com/office/powerpoint/2010/main" val="33334510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01B89F-3CD1-4F4C-8F38-01BCD96E895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99310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01B89F-3CD1-4F4C-8F38-01BCD96E895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17234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01B89F-3CD1-4F4C-8F38-01BCD96E895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51224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01B89F-3CD1-4F4C-8F38-01BCD96E895D}" type="slidenum">
              <a:rPr lang="en-US" smtClean="0"/>
              <a:t>17</a:t>
            </a:fld>
            <a:endParaRPr lang="en-US"/>
          </a:p>
        </p:txBody>
      </p:sp>
    </p:spTree>
    <p:extLst>
      <p:ext uri="{BB962C8B-B14F-4D97-AF65-F5344CB8AC3E}">
        <p14:creationId xmlns:p14="http://schemas.microsoft.com/office/powerpoint/2010/main" val="1954764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01B89F-3CD1-4F4C-8F38-01BCD96E895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314631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01B89F-3CD1-4F4C-8F38-01BCD96E895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27486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01B89F-3CD1-4F4C-8F38-01BCD96E895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20464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01B89F-3CD1-4F4C-8F38-01BCD96E895D}" type="slidenum">
              <a:rPr lang="en-US" smtClean="0"/>
              <a:t>6</a:t>
            </a:fld>
            <a:endParaRPr lang="en-US"/>
          </a:p>
        </p:txBody>
      </p:sp>
    </p:spTree>
    <p:extLst>
      <p:ext uri="{BB962C8B-B14F-4D97-AF65-F5344CB8AC3E}">
        <p14:creationId xmlns:p14="http://schemas.microsoft.com/office/powerpoint/2010/main" val="22813398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01B89F-3CD1-4F4C-8F38-01BCD96E895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004236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01B89F-3CD1-4F4C-8F38-01BCD96E895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70247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01B89F-3CD1-4F4C-8F38-01BCD96E895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57365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01B89F-3CD1-4F4C-8F38-01BCD96E895D}" type="slidenum">
              <a:rPr lang="en-US" smtClean="0"/>
              <a:t>10</a:t>
            </a:fld>
            <a:endParaRPr lang="en-US"/>
          </a:p>
        </p:txBody>
      </p:sp>
    </p:spTree>
    <p:extLst>
      <p:ext uri="{BB962C8B-B14F-4D97-AF65-F5344CB8AC3E}">
        <p14:creationId xmlns:p14="http://schemas.microsoft.com/office/powerpoint/2010/main" val="5858031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01B89F-3CD1-4F4C-8F38-01BCD96E895D}" type="slidenum">
              <a:rPr lang="en-US" smtClean="0"/>
              <a:t>11</a:t>
            </a:fld>
            <a:endParaRPr lang="en-US"/>
          </a:p>
        </p:txBody>
      </p:sp>
    </p:spTree>
    <p:extLst>
      <p:ext uri="{BB962C8B-B14F-4D97-AF65-F5344CB8AC3E}">
        <p14:creationId xmlns:p14="http://schemas.microsoft.com/office/powerpoint/2010/main" val="19995994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01B89F-3CD1-4F4C-8F38-01BCD96E895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05989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01B89F-3CD1-4F4C-8F38-01BCD96E895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21311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Kλικ για επεξεργασία του τίτλου</a:t>
            </a: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p>
        </p:txBody>
      </p:sp>
      <p:sp>
        <p:nvSpPr>
          <p:cNvPr id="4" name="3 - Θέση ημερομηνίας"/>
          <p:cNvSpPr>
            <a:spLocks noGrp="1"/>
          </p:cNvSpPr>
          <p:nvPr>
            <p:ph type="dt" sz="half" idx="10"/>
          </p:nvPr>
        </p:nvSpPr>
        <p:spPr/>
        <p:txBody>
          <a:bodyPr/>
          <a:lstStyle/>
          <a:p>
            <a:fld id="{2F396601-0604-4CA5-858B-9079AA174599}" type="datetime1">
              <a:rPr lang="el-GR" smtClean="0"/>
              <a:t>12/2/2019</a:t>
            </a:fld>
            <a:endParaRPr lang="el-GR"/>
          </a:p>
        </p:txBody>
      </p:sp>
      <p:sp>
        <p:nvSpPr>
          <p:cNvPr id="5" name="4 - Θέση υποσέλιδου"/>
          <p:cNvSpPr>
            <a:spLocks noGrp="1"/>
          </p:cNvSpPr>
          <p:nvPr>
            <p:ph type="ftr" sz="quarter" idx="11"/>
          </p:nvPr>
        </p:nvSpPr>
        <p:spPr/>
        <p:txBody>
          <a:bodyPr/>
          <a:lstStyle/>
          <a:p>
            <a:r>
              <a:rPr lang="el-GR"/>
              <a:t>Παναγιώτα Φίτσιου, Ψυχολόγος </a:t>
            </a:r>
            <a:r>
              <a:rPr lang="en-US"/>
              <a:t>MSc</a:t>
            </a:r>
            <a:endParaRPr lang="el-GR"/>
          </a:p>
        </p:txBody>
      </p:sp>
      <p:sp>
        <p:nvSpPr>
          <p:cNvPr id="6" name="5 - Θέση αριθμού διαφάνειας"/>
          <p:cNvSpPr>
            <a:spLocks noGrp="1"/>
          </p:cNvSpPr>
          <p:nvPr>
            <p:ph type="sldNum" sz="quarter" idx="12"/>
          </p:nvPr>
        </p:nvSpPr>
        <p:spPr/>
        <p:txBody>
          <a:bodyPr/>
          <a:lstStyle/>
          <a:p>
            <a:fld id="{45352B21-058C-4C09-A3C6-31C24AA71FF4}" type="slidenum">
              <a:rPr lang="el-GR" smtClean="0"/>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E640386C-B003-4BC0-9B16-091177AA484F}" type="datetime1">
              <a:rPr lang="el-GR" smtClean="0"/>
              <a:t>12/2/2019</a:t>
            </a:fld>
            <a:endParaRPr lang="el-GR"/>
          </a:p>
        </p:txBody>
      </p:sp>
      <p:sp>
        <p:nvSpPr>
          <p:cNvPr id="5" name="4 - Θέση υποσέλιδου"/>
          <p:cNvSpPr>
            <a:spLocks noGrp="1"/>
          </p:cNvSpPr>
          <p:nvPr>
            <p:ph type="ftr" sz="quarter" idx="11"/>
          </p:nvPr>
        </p:nvSpPr>
        <p:spPr/>
        <p:txBody>
          <a:bodyPr/>
          <a:lstStyle/>
          <a:p>
            <a:r>
              <a:rPr lang="el-GR"/>
              <a:t>Παναγιώτα Φίτσιου, Ψυχολόγος </a:t>
            </a:r>
            <a:r>
              <a:rPr lang="en-US"/>
              <a:t>MSc</a:t>
            </a:r>
            <a:endParaRPr lang="el-GR"/>
          </a:p>
        </p:txBody>
      </p:sp>
      <p:sp>
        <p:nvSpPr>
          <p:cNvPr id="6" name="5 - Θέση αριθμού διαφάνειας"/>
          <p:cNvSpPr>
            <a:spLocks noGrp="1"/>
          </p:cNvSpPr>
          <p:nvPr>
            <p:ph type="sldNum" sz="quarter" idx="12"/>
          </p:nvPr>
        </p:nvSpPr>
        <p:spPr/>
        <p:txBody>
          <a:bodyPr/>
          <a:lstStyle/>
          <a:p>
            <a:fld id="{45352B21-058C-4C09-A3C6-31C24AA71FF4}" type="slidenum">
              <a:rPr lang="el-GR" smtClean="0"/>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875FF253-88EB-4C05-AAF5-FC84BEE7BED7}" type="datetime1">
              <a:rPr lang="el-GR" smtClean="0"/>
              <a:t>12/2/2019</a:t>
            </a:fld>
            <a:endParaRPr lang="el-GR"/>
          </a:p>
        </p:txBody>
      </p:sp>
      <p:sp>
        <p:nvSpPr>
          <p:cNvPr id="5" name="4 - Θέση υποσέλιδου"/>
          <p:cNvSpPr>
            <a:spLocks noGrp="1"/>
          </p:cNvSpPr>
          <p:nvPr>
            <p:ph type="ftr" sz="quarter" idx="11"/>
          </p:nvPr>
        </p:nvSpPr>
        <p:spPr/>
        <p:txBody>
          <a:bodyPr/>
          <a:lstStyle/>
          <a:p>
            <a:r>
              <a:rPr lang="el-GR"/>
              <a:t>Παναγιώτα Φίτσιου, Ψυχολόγος </a:t>
            </a:r>
            <a:r>
              <a:rPr lang="en-US"/>
              <a:t>MSc</a:t>
            </a:r>
            <a:endParaRPr lang="el-GR"/>
          </a:p>
        </p:txBody>
      </p:sp>
      <p:sp>
        <p:nvSpPr>
          <p:cNvPr id="6" name="5 - Θέση αριθμού διαφάνειας"/>
          <p:cNvSpPr>
            <a:spLocks noGrp="1"/>
          </p:cNvSpPr>
          <p:nvPr>
            <p:ph type="sldNum" sz="quarter" idx="12"/>
          </p:nvPr>
        </p:nvSpPr>
        <p:spPr/>
        <p:txBody>
          <a:bodyPr/>
          <a:lstStyle/>
          <a:p>
            <a:fld id="{45352B21-058C-4C09-A3C6-31C24AA71FF4}" type="slidenum">
              <a:rPr lang="el-GR" smtClean="0"/>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3AEDC660-A2E0-47E1-BE77-5167B5CA6A93}" type="datetime1">
              <a:rPr lang="el-GR" smtClean="0"/>
              <a:t>12/2/2019</a:t>
            </a:fld>
            <a:endParaRPr lang="el-GR"/>
          </a:p>
        </p:txBody>
      </p:sp>
      <p:sp>
        <p:nvSpPr>
          <p:cNvPr id="5" name="4 - Θέση υποσέλιδου"/>
          <p:cNvSpPr>
            <a:spLocks noGrp="1"/>
          </p:cNvSpPr>
          <p:nvPr>
            <p:ph type="ftr" sz="quarter" idx="11"/>
          </p:nvPr>
        </p:nvSpPr>
        <p:spPr/>
        <p:txBody>
          <a:bodyPr/>
          <a:lstStyle/>
          <a:p>
            <a:r>
              <a:rPr lang="el-GR"/>
              <a:t>Παναγιώτα Φίτσιου, Ψυχολόγος </a:t>
            </a:r>
            <a:r>
              <a:rPr lang="en-US"/>
              <a:t>MSc</a:t>
            </a:r>
            <a:endParaRPr lang="el-GR"/>
          </a:p>
        </p:txBody>
      </p:sp>
      <p:sp>
        <p:nvSpPr>
          <p:cNvPr id="6" name="5 - Θέση αριθμού διαφάνειας"/>
          <p:cNvSpPr>
            <a:spLocks noGrp="1"/>
          </p:cNvSpPr>
          <p:nvPr>
            <p:ph type="sldNum" sz="quarter" idx="12"/>
          </p:nvPr>
        </p:nvSpPr>
        <p:spPr/>
        <p:txBody>
          <a:bodyPr/>
          <a:lstStyle/>
          <a:p>
            <a:fld id="{45352B21-058C-4C09-A3C6-31C24AA71FF4}" type="slidenum">
              <a:rPr lang="el-GR" smtClean="0"/>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9473B3AF-FDA6-4CE7-8D29-26B31B4FA5F1}" type="datetime1">
              <a:rPr lang="el-GR" smtClean="0"/>
              <a:t>12/2/2019</a:t>
            </a:fld>
            <a:endParaRPr lang="el-GR"/>
          </a:p>
        </p:txBody>
      </p:sp>
      <p:sp>
        <p:nvSpPr>
          <p:cNvPr id="5" name="4 - Θέση υποσέλιδου"/>
          <p:cNvSpPr>
            <a:spLocks noGrp="1"/>
          </p:cNvSpPr>
          <p:nvPr>
            <p:ph type="ftr" sz="quarter" idx="11"/>
          </p:nvPr>
        </p:nvSpPr>
        <p:spPr/>
        <p:txBody>
          <a:bodyPr/>
          <a:lstStyle/>
          <a:p>
            <a:r>
              <a:rPr lang="el-GR"/>
              <a:t>Παναγιώτα Φίτσιου, Ψυχολόγος </a:t>
            </a:r>
            <a:r>
              <a:rPr lang="en-US"/>
              <a:t>MSc</a:t>
            </a:r>
            <a:endParaRPr lang="el-GR"/>
          </a:p>
        </p:txBody>
      </p:sp>
      <p:sp>
        <p:nvSpPr>
          <p:cNvPr id="6" name="5 - Θέση αριθμού διαφάνειας"/>
          <p:cNvSpPr>
            <a:spLocks noGrp="1"/>
          </p:cNvSpPr>
          <p:nvPr>
            <p:ph type="sldNum" sz="quarter" idx="12"/>
          </p:nvPr>
        </p:nvSpPr>
        <p:spPr/>
        <p:txBody>
          <a:bodyPr/>
          <a:lstStyle/>
          <a:p>
            <a:fld id="{45352B21-058C-4C09-A3C6-31C24AA71FF4}" type="slidenum">
              <a:rPr lang="el-GR" smtClean="0"/>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ημερομηνίας"/>
          <p:cNvSpPr>
            <a:spLocks noGrp="1"/>
          </p:cNvSpPr>
          <p:nvPr>
            <p:ph type="dt" sz="half" idx="10"/>
          </p:nvPr>
        </p:nvSpPr>
        <p:spPr/>
        <p:txBody>
          <a:bodyPr/>
          <a:lstStyle/>
          <a:p>
            <a:fld id="{142808CF-B4DB-480A-B118-4A6781FCE0E1}" type="datetime1">
              <a:rPr lang="el-GR" smtClean="0"/>
              <a:t>12/2/2019</a:t>
            </a:fld>
            <a:endParaRPr lang="el-GR"/>
          </a:p>
        </p:txBody>
      </p:sp>
      <p:sp>
        <p:nvSpPr>
          <p:cNvPr id="6" name="5 - Θέση υποσέλιδου"/>
          <p:cNvSpPr>
            <a:spLocks noGrp="1"/>
          </p:cNvSpPr>
          <p:nvPr>
            <p:ph type="ftr" sz="quarter" idx="11"/>
          </p:nvPr>
        </p:nvSpPr>
        <p:spPr/>
        <p:txBody>
          <a:bodyPr/>
          <a:lstStyle/>
          <a:p>
            <a:r>
              <a:rPr lang="el-GR"/>
              <a:t>Παναγιώτα Φίτσιου, Ψυχολόγος </a:t>
            </a:r>
            <a:r>
              <a:rPr lang="en-US"/>
              <a:t>MSc</a:t>
            </a:r>
            <a:endParaRPr lang="el-GR"/>
          </a:p>
        </p:txBody>
      </p:sp>
      <p:sp>
        <p:nvSpPr>
          <p:cNvPr id="7" name="6 - Θέση αριθμού διαφάνειας"/>
          <p:cNvSpPr>
            <a:spLocks noGrp="1"/>
          </p:cNvSpPr>
          <p:nvPr>
            <p:ph type="sldNum" sz="quarter" idx="12"/>
          </p:nvPr>
        </p:nvSpPr>
        <p:spPr/>
        <p:txBody>
          <a:bodyPr/>
          <a:lstStyle/>
          <a:p>
            <a:fld id="{45352B21-058C-4C09-A3C6-31C24AA71FF4}" type="slidenum">
              <a:rPr lang="el-GR" smtClean="0"/>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6 - Θέση ημερομηνίας"/>
          <p:cNvSpPr>
            <a:spLocks noGrp="1"/>
          </p:cNvSpPr>
          <p:nvPr>
            <p:ph type="dt" sz="half" idx="10"/>
          </p:nvPr>
        </p:nvSpPr>
        <p:spPr/>
        <p:txBody>
          <a:bodyPr/>
          <a:lstStyle/>
          <a:p>
            <a:fld id="{8645A656-98FD-4852-8442-00369BF7429A}" type="datetime1">
              <a:rPr lang="el-GR" smtClean="0"/>
              <a:t>12/2/2019</a:t>
            </a:fld>
            <a:endParaRPr lang="el-GR"/>
          </a:p>
        </p:txBody>
      </p:sp>
      <p:sp>
        <p:nvSpPr>
          <p:cNvPr id="8" name="7 - Θέση υποσέλιδου"/>
          <p:cNvSpPr>
            <a:spLocks noGrp="1"/>
          </p:cNvSpPr>
          <p:nvPr>
            <p:ph type="ftr" sz="quarter" idx="11"/>
          </p:nvPr>
        </p:nvSpPr>
        <p:spPr/>
        <p:txBody>
          <a:bodyPr/>
          <a:lstStyle/>
          <a:p>
            <a:r>
              <a:rPr lang="el-GR"/>
              <a:t>Παναγιώτα Φίτσιου, Ψυχολόγος </a:t>
            </a:r>
            <a:r>
              <a:rPr lang="en-US"/>
              <a:t>MSc</a:t>
            </a:r>
            <a:endParaRPr lang="el-GR"/>
          </a:p>
        </p:txBody>
      </p:sp>
      <p:sp>
        <p:nvSpPr>
          <p:cNvPr id="9" name="8 - Θέση αριθμού διαφάνειας"/>
          <p:cNvSpPr>
            <a:spLocks noGrp="1"/>
          </p:cNvSpPr>
          <p:nvPr>
            <p:ph type="sldNum" sz="quarter" idx="12"/>
          </p:nvPr>
        </p:nvSpPr>
        <p:spPr/>
        <p:txBody>
          <a:bodyPr/>
          <a:lstStyle/>
          <a:p>
            <a:fld id="{45352B21-058C-4C09-A3C6-31C24AA71FF4}" type="slidenum">
              <a:rPr lang="el-GR" smtClean="0"/>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ημερομηνίας"/>
          <p:cNvSpPr>
            <a:spLocks noGrp="1"/>
          </p:cNvSpPr>
          <p:nvPr>
            <p:ph type="dt" sz="half" idx="10"/>
          </p:nvPr>
        </p:nvSpPr>
        <p:spPr/>
        <p:txBody>
          <a:bodyPr/>
          <a:lstStyle/>
          <a:p>
            <a:fld id="{2F66E77A-1125-46CC-BC8D-02AB4734F051}" type="datetime1">
              <a:rPr lang="el-GR" smtClean="0"/>
              <a:t>12/2/2019</a:t>
            </a:fld>
            <a:endParaRPr lang="el-GR"/>
          </a:p>
        </p:txBody>
      </p:sp>
      <p:sp>
        <p:nvSpPr>
          <p:cNvPr id="4" name="3 - Θέση υποσέλιδου"/>
          <p:cNvSpPr>
            <a:spLocks noGrp="1"/>
          </p:cNvSpPr>
          <p:nvPr>
            <p:ph type="ftr" sz="quarter" idx="11"/>
          </p:nvPr>
        </p:nvSpPr>
        <p:spPr/>
        <p:txBody>
          <a:bodyPr/>
          <a:lstStyle/>
          <a:p>
            <a:r>
              <a:rPr lang="el-GR"/>
              <a:t>Παναγιώτα Φίτσιου, Ψυχολόγος </a:t>
            </a:r>
            <a:r>
              <a:rPr lang="en-US"/>
              <a:t>MSc</a:t>
            </a:r>
            <a:endParaRPr lang="el-GR"/>
          </a:p>
        </p:txBody>
      </p:sp>
      <p:sp>
        <p:nvSpPr>
          <p:cNvPr id="5" name="4 - Θέση αριθμού διαφάνειας"/>
          <p:cNvSpPr>
            <a:spLocks noGrp="1"/>
          </p:cNvSpPr>
          <p:nvPr>
            <p:ph type="sldNum" sz="quarter" idx="12"/>
          </p:nvPr>
        </p:nvSpPr>
        <p:spPr/>
        <p:txBody>
          <a:bodyPr/>
          <a:lstStyle/>
          <a:p>
            <a:fld id="{45352B21-058C-4C09-A3C6-31C24AA71FF4}" type="slidenum">
              <a:rPr lang="el-GR" smtClean="0"/>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15756EF9-09D9-402C-A3D7-581B848578DC}" type="datetime1">
              <a:rPr lang="el-GR" smtClean="0"/>
              <a:t>12/2/2019</a:t>
            </a:fld>
            <a:endParaRPr lang="el-GR"/>
          </a:p>
        </p:txBody>
      </p:sp>
      <p:sp>
        <p:nvSpPr>
          <p:cNvPr id="3" name="2 - Θέση υποσέλιδου"/>
          <p:cNvSpPr>
            <a:spLocks noGrp="1"/>
          </p:cNvSpPr>
          <p:nvPr>
            <p:ph type="ftr" sz="quarter" idx="11"/>
          </p:nvPr>
        </p:nvSpPr>
        <p:spPr/>
        <p:txBody>
          <a:bodyPr/>
          <a:lstStyle/>
          <a:p>
            <a:r>
              <a:rPr lang="el-GR"/>
              <a:t>Παναγιώτα Φίτσιου, Ψυχολόγος </a:t>
            </a:r>
            <a:r>
              <a:rPr lang="en-US"/>
              <a:t>MSc</a:t>
            </a:r>
            <a:endParaRPr lang="el-GR"/>
          </a:p>
        </p:txBody>
      </p:sp>
      <p:sp>
        <p:nvSpPr>
          <p:cNvPr id="4" name="3 - Θέση αριθμού διαφάνειας"/>
          <p:cNvSpPr>
            <a:spLocks noGrp="1"/>
          </p:cNvSpPr>
          <p:nvPr>
            <p:ph type="sldNum" sz="quarter" idx="12"/>
          </p:nvPr>
        </p:nvSpPr>
        <p:spPr/>
        <p:txBody>
          <a:bodyPr/>
          <a:lstStyle/>
          <a:p>
            <a:fld id="{45352B21-058C-4C09-A3C6-31C24AA71FF4}" type="slidenum">
              <a:rPr lang="el-GR" smtClean="0"/>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59A639A6-8DE5-4BC8-82F3-B120E5B99242}" type="datetime1">
              <a:rPr lang="el-GR" smtClean="0"/>
              <a:t>12/2/2019</a:t>
            </a:fld>
            <a:endParaRPr lang="el-GR"/>
          </a:p>
        </p:txBody>
      </p:sp>
      <p:sp>
        <p:nvSpPr>
          <p:cNvPr id="6" name="5 - Θέση υποσέλιδου"/>
          <p:cNvSpPr>
            <a:spLocks noGrp="1"/>
          </p:cNvSpPr>
          <p:nvPr>
            <p:ph type="ftr" sz="quarter" idx="11"/>
          </p:nvPr>
        </p:nvSpPr>
        <p:spPr/>
        <p:txBody>
          <a:bodyPr/>
          <a:lstStyle/>
          <a:p>
            <a:r>
              <a:rPr lang="el-GR"/>
              <a:t>Παναγιώτα Φίτσιου, Ψυχολόγος </a:t>
            </a:r>
            <a:r>
              <a:rPr lang="en-US"/>
              <a:t>MSc</a:t>
            </a:r>
            <a:endParaRPr lang="el-GR"/>
          </a:p>
        </p:txBody>
      </p:sp>
      <p:sp>
        <p:nvSpPr>
          <p:cNvPr id="7" name="6 - Θέση αριθμού διαφάνειας"/>
          <p:cNvSpPr>
            <a:spLocks noGrp="1"/>
          </p:cNvSpPr>
          <p:nvPr>
            <p:ph type="sldNum" sz="quarter" idx="12"/>
          </p:nvPr>
        </p:nvSpPr>
        <p:spPr/>
        <p:txBody>
          <a:bodyPr/>
          <a:lstStyle/>
          <a:p>
            <a:fld id="{45352B21-058C-4C09-A3C6-31C24AA71FF4}" type="slidenum">
              <a:rPr lang="el-GR" smtClean="0"/>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681BCF78-67CF-4C73-911C-4C08D2511274}" type="datetime1">
              <a:rPr lang="el-GR" smtClean="0"/>
              <a:t>12/2/2019</a:t>
            </a:fld>
            <a:endParaRPr lang="el-GR"/>
          </a:p>
        </p:txBody>
      </p:sp>
      <p:sp>
        <p:nvSpPr>
          <p:cNvPr id="6" name="5 - Θέση υποσέλιδου"/>
          <p:cNvSpPr>
            <a:spLocks noGrp="1"/>
          </p:cNvSpPr>
          <p:nvPr>
            <p:ph type="ftr" sz="quarter" idx="11"/>
          </p:nvPr>
        </p:nvSpPr>
        <p:spPr/>
        <p:txBody>
          <a:bodyPr/>
          <a:lstStyle/>
          <a:p>
            <a:r>
              <a:rPr lang="el-GR"/>
              <a:t>Παναγιώτα Φίτσιου, Ψυχολόγος </a:t>
            </a:r>
            <a:r>
              <a:rPr lang="en-US"/>
              <a:t>MSc</a:t>
            </a:r>
            <a:endParaRPr lang="el-GR"/>
          </a:p>
        </p:txBody>
      </p:sp>
      <p:sp>
        <p:nvSpPr>
          <p:cNvPr id="7" name="6 - Θέση αριθμού διαφάνειας"/>
          <p:cNvSpPr>
            <a:spLocks noGrp="1"/>
          </p:cNvSpPr>
          <p:nvPr>
            <p:ph type="sldNum" sz="quarter" idx="12"/>
          </p:nvPr>
        </p:nvSpPr>
        <p:spPr/>
        <p:txBody>
          <a:bodyPr/>
          <a:lstStyle/>
          <a:p>
            <a:fld id="{45352B21-058C-4C09-A3C6-31C24AA71FF4}" type="slidenum">
              <a:rPr lang="el-GR" smtClean="0"/>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a:t>Kλικ για επεξεργασία του τίτλου</a:t>
            </a: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6A2243-3FDF-44E2-8346-4F6ED6C9260B}" type="datetime1">
              <a:rPr lang="el-GR" smtClean="0"/>
              <a:t>12/2/2019</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a:t>Παναγιώτα Φίτσιου, Ψυχολόγος </a:t>
            </a:r>
            <a:r>
              <a:rPr lang="en-US"/>
              <a:t>MSc</a:t>
            </a:r>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352B21-058C-4C09-A3C6-31C24AA71FF4}" type="slidenum">
              <a:rPr lang="el-GR" smtClean="0"/>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41A18-B9DF-4EE4-A0C7-50484063C7D4}"/>
              </a:ext>
            </a:extLst>
          </p:cNvPr>
          <p:cNvSpPr>
            <a:spLocks noGrp="1"/>
          </p:cNvSpPr>
          <p:nvPr>
            <p:ph type="title"/>
          </p:nvPr>
        </p:nvSpPr>
        <p:spPr>
          <a:xfrm>
            <a:off x="457200" y="274638"/>
            <a:ext cx="8229600" cy="2650306"/>
          </a:xfrm>
        </p:spPr>
        <p:txBody>
          <a:bodyPr>
            <a:noAutofit/>
          </a:bodyPr>
          <a:lstStyle/>
          <a:p>
            <a:r>
              <a:rPr lang="el-GR" sz="2800" b="1" dirty="0"/>
              <a:t>Εκπαιδευτικό δομής Φωκίδας</a:t>
            </a:r>
            <a:br>
              <a:rPr lang="en-US" sz="2800" dirty="0"/>
            </a:br>
            <a:r>
              <a:rPr lang="el-GR" sz="2800" b="1" dirty="0"/>
              <a:t>«Μιλώντας για τους στρατηγικούς σχεδιασμούς του φορέα»</a:t>
            </a:r>
            <a:br>
              <a:rPr lang="en-US" sz="2800" dirty="0"/>
            </a:br>
            <a:r>
              <a:rPr lang="el-GR" sz="2800" b="1" dirty="0"/>
              <a:t>«Νέες κοινωνικές ανάγκες και κρίση ως κίνδυνος και ευκαιρία. Η δυναμική της σύστασης ομάδας έργου»</a:t>
            </a:r>
            <a:br>
              <a:rPr lang="en-US" sz="2800" dirty="0"/>
            </a:br>
            <a:endParaRPr lang="en-US" sz="2800" dirty="0"/>
          </a:p>
        </p:txBody>
      </p:sp>
      <p:sp>
        <p:nvSpPr>
          <p:cNvPr id="3" name="Content Placeholder 2">
            <a:extLst>
              <a:ext uri="{FF2B5EF4-FFF2-40B4-BE49-F238E27FC236}">
                <a16:creationId xmlns:a16="http://schemas.microsoft.com/office/drawing/2014/main" id="{681AE8EF-BA56-4508-B484-1A5EDDCB7FC5}"/>
              </a:ext>
            </a:extLst>
          </p:cNvPr>
          <p:cNvSpPr>
            <a:spLocks noGrp="1"/>
          </p:cNvSpPr>
          <p:nvPr>
            <p:ph idx="1"/>
          </p:nvPr>
        </p:nvSpPr>
        <p:spPr>
          <a:xfrm>
            <a:off x="422031" y="2679816"/>
            <a:ext cx="8229600" cy="3125448"/>
          </a:xfrm>
        </p:spPr>
        <p:txBody>
          <a:bodyPr>
            <a:normAutofit/>
          </a:bodyPr>
          <a:lstStyle/>
          <a:p>
            <a:pPr marL="0" indent="0" algn="ctr">
              <a:buNone/>
            </a:pPr>
            <a:r>
              <a:rPr lang="el-GR" sz="4000" b="1" dirty="0"/>
              <a:t>Η Θερμο-δυναμική μιας παρέμβασης και η χημεία μιας επιτυχίας</a:t>
            </a:r>
            <a:endParaRPr lang="en-US" sz="4000" b="1" dirty="0"/>
          </a:p>
        </p:txBody>
      </p:sp>
      <p:pic>
        <p:nvPicPr>
          <p:cNvPr id="4" name="Εικόνα 8">
            <a:extLst>
              <a:ext uri="{FF2B5EF4-FFF2-40B4-BE49-F238E27FC236}">
                <a16:creationId xmlns:a16="http://schemas.microsoft.com/office/drawing/2014/main" id="{1F605EAA-E706-42CA-B03C-5C701BF1B90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40213"/>
            <a:ext cx="2018152" cy="918493"/>
          </a:xfrm>
          <a:prstGeom prst="rect">
            <a:avLst/>
          </a:prstGeom>
        </p:spPr>
      </p:pic>
      <p:sp>
        <p:nvSpPr>
          <p:cNvPr id="5" name="Footer Placeholder 4">
            <a:extLst>
              <a:ext uri="{FF2B5EF4-FFF2-40B4-BE49-F238E27FC236}">
                <a16:creationId xmlns:a16="http://schemas.microsoft.com/office/drawing/2014/main" id="{1D368D36-E7A5-4E7C-8C24-15F99F66F941}"/>
              </a:ext>
            </a:extLst>
          </p:cNvPr>
          <p:cNvSpPr>
            <a:spLocks noGrp="1"/>
          </p:cNvSpPr>
          <p:nvPr>
            <p:ph type="ftr" sz="quarter" idx="11"/>
          </p:nvPr>
        </p:nvSpPr>
        <p:spPr/>
        <p:txBody>
          <a:bodyPr/>
          <a:lstStyle/>
          <a:p>
            <a:r>
              <a:rPr lang="el-GR"/>
              <a:t>Παναγιώτα Φίτσιου, Ψυχολόγος </a:t>
            </a:r>
            <a:r>
              <a:rPr lang="en-US"/>
              <a:t>MSc</a:t>
            </a:r>
            <a:endParaRPr lang="el-GR"/>
          </a:p>
        </p:txBody>
      </p:sp>
      <p:sp>
        <p:nvSpPr>
          <p:cNvPr id="6" name="Slide Number Placeholder 5">
            <a:extLst>
              <a:ext uri="{FF2B5EF4-FFF2-40B4-BE49-F238E27FC236}">
                <a16:creationId xmlns:a16="http://schemas.microsoft.com/office/drawing/2014/main" id="{AA6C32EA-6029-4F18-AA17-4DB60484A0D6}"/>
              </a:ext>
            </a:extLst>
          </p:cNvPr>
          <p:cNvSpPr>
            <a:spLocks noGrp="1"/>
          </p:cNvSpPr>
          <p:nvPr>
            <p:ph type="sldNum" sz="quarter" idx="12"/>
          </p:nvPr>
        </p:nvSpPr>
        <p:spPr/>
        <p:txBody>
          <a:bodyPr/>
          <a:lstStyle/>
          <a:p>
            <a:fld id="{45352B21-058C-4C09-A3C6-31C24AA71FF4}" type="slidenum">
              <a:rPr lang="el-GR" smtClean="0"/>
              <a:t>1</a:t>
            </a:fld>
            <a:endParaRPr lang="el-GR"/>
          </a:p>
        </p:txBody>
      </p:sp>
    </p:spTree>
    <p:extLst>
      <p:ext uri="{BB962C8B-B14F-4D97-AF65-F5344CB8AC3E}">
        <p14:creationId xmlns:p14="http://schemas.microsoft.com/office/powerpoint/2010/main" val="25764573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41A18-B9DF-4EE4-A0C7-50484063C7D4}"/>
              </a:ext>
            </a:extLst>
          </p:cNvPr>
          <p:cNvSpPr>
            <a:spLocks noGrp="1"/>
          </p:cNvSpPr>
          <p:nvPr>
            <p:ph type="title"/>
          </p:nvPr>
        </p:nvSpPr>
        <p:spPr>
          <a:xfrm>
            <a:off x="457200" y="274638"/>
            <a:ext cx="8229600" cy="1714202"/>
          </a:xfrm>
        </p:spPr>
        <p:txBody>
          <a:bodyPr>
            <a:noAutofit/>
          </a:bodyPr>
          <a:lstStyle/>
          <a:p>
            <a:pPr marL="0" marR="0">
              <a:lnSpc>
                <a:spcPct val="115000"/>
              </a:lnSpc>
              <a:spcBef>
                <a:spcPts val="0"/>
              </a:spcBef>
              <a:spcAft>
                <a:spcPts val="1200"/>
              </a:spcAft>
            </a:pPr>
            <a:r>
              <a:rPr lang="en-US" sz="2000" b="1" dirty="0">
                <a:latin typeface="Verdana" panose="020B0604030504040204" pitchFamily="34" charset="0"/>
                <a:ea typeface="Calibri" panose="020F0502020204030204" pitchFamily="34" charset="0"/>
                <a:cs typeface="Times New Roman" panose="02020603050405020304" pitchFamily="18" charset="0"/>
              </a:rPr>
              <a:t>Case study</a:t>
            </a:r>
            <a:r>
              <a:rPr lang="el-GR" sz="2000" b="1" dirty="0">
                <a:latin typeface="Verdana" panose="020B0604030504040204" pitchFamily="34" charset="0"/>
                <a:ea typeface="Calibri" panose="020F0502020204030204" pitchFamily="34" charset="0"/>
                <a:cs typeface="Times New Roman" panose="02020603050405020304" pitchFamily="18" charset="0"/>
              </a:rPr>
              <a:t>: Άστεγοι. Το ιστορικό της εργασίας της ΕΚΨ&amp;ΨΥ.</a:t>
            </a:r>
            <a:br>
              <a:rPr lang="el-GR" sz="2000" b="1" dirty="0">
                <a:latin typeface="Verdana" panose="020B0604030504040204" pitchFamily="34" charset="0"/>
                <a:ea typeface="Calibri" panose="020F0502020204030204" pitchFamily="34" charset="0"/>
                <a:cs typeface="Times New Roman" panose="02020603050405020304" pitchFamily="18" charset="0"/>
              </a:rPr>
            </a:br>
            <a:r>
              <a:rPr lang="el-GR" sz="2000" b="1" dirty="0">
                <a:latin typeface="Verdana" panose="020B0604030504040204" pitchFamily="34" charset="0"/>
                <a:ea typeface="Calibri" panose="020F0502020204030204" pitchFamily="34" charset="0"/>
                <a:cs typeface="Times New Roman" panose="02020603050405020304" pitchFamily="18" charset="0"/>
              </a:rPr>
              <a:t>Ξεκινήσαμε θεσμικά ως μέλη Δικτύων εφόσον κεντρικά η Εταιρία θέλει να ανταποκριθεί σε αυτό το πεδίο </a:t>
            </a:r>
            <a:br>
              <a:rPr lang="en-US" sz="2000" dirty="0">
                <a:latin typeface="Calibri" panose="020F0502020204030204" pitchFamily="34" charset="0"/>
                <a:ea typeface="Calibri" panose="020F0502020204030204" pitchFamily="34" charset="0"/>
                <a:cs typeface="Times New Roman" panose="02020603050405020304" pitchFamily="18" charset="0"/>
              </a:rPr>
            </a:br>
            <a:endParaRPr lang="en-US" sz="2000" dirty="0"/>
          </a:p>
        </p:txBody>
      </p:sp>
      <p:sp>
        <p:nvSpPr>
          <p:cNvPr id="3" name="Content Placeholder 2">
            <a:extLst>
              <a:ext uri="{FF2B5EF4-FFF2-40B4-BE49-F238E27FC236}">
                <a16:creationId xmlns:a16="http://schemas.microsoft.com/office/drawing/2014/main" id="{681AE8EF-BA56-4508-B484-1A5EDDCB7FC5}"/>
              </a:ext>
            </a:extLst>
          </p:cNvPr>
          <p:cNvSpPr>
            <a:spLocks noGrp="1"/>
          </p:cNvSpPr>
          <p:nvPr>
            <p:ph idx="1"/>
          </p:nvPr>
        </p:nvSpPr>
        <p:spPr>
          <a:xfrm>
            <a:off x="457200" y="1988840"/>
            <a:ext cx="8229600" cy="4176464"/>
          </a:xfrm>
        </p:spPr>
        <p:txBody>
          <a:bodyPr>
            <a:normAutofit fontScale="55000" lnSpcReduction="20000"/>
          </a:bodyPr>
          <a:lstStyle/>
          <a:p>
            <a:pPr lvl="0" algn="just">
              <a:lnSpc>
                <a:spcPct val="115000"/>
              </a:lnSpc>
              <a:spcBef>
                <a:spcPts val="0"/>
              </a:spcBef>
              <a:spcAft>
                <a:spcPts val="1200"/>
              </a:spcAft>
              <a:buFont typeface="+mj-lt"/>
              <a:buAutoNum type="arabicPeriod"/>
            </a:pPr>
            <a:r>
              <a:rPr lang="en-US" dirty="0">
                <a:latin typeface="Calibri" panose="020F0502020204030204" pitchFamily="34" charset="0"/>
                <a:ea typeface="Times New Roman" panose="02020603050405020304" pitchFamily="18" charset="0"/>
                <a:cs typeface="Times New Roman" panose="02020603050405020304" pitchFamily="18" charset="0"/>
              </a:rPr>
              <a:t>H </a:t>
            </a:r>
            <a:r>
              <a:rPr lang="el-GR" dirty="0">
                <a:latin typeface="Calibri" panose="020F0502020204030204" pitchFamily="34" charset="0"/>
                <a:ea typeface="Times New Roman" panose="02020603050405020304" pitchFamily="18" charset="0"/>
                <a:cs typeface="Times New Roman" panose="02020603050405020304" pitchFamily="18" charset="0"/>
              </a:rPr>
              <a:t>Εταιρία Κοινωνικής Ψυχιατρικής και Ψυχικής Υγείας είναι ιδρυτικό και ενεργό μέλος του Ελληνικού  Δικτύου  για το Δικαίωμα στη Στέγη και την Κατοικία, από  το 2010 που ιδρύθηκε και είναι η δεύτερη θητεία που εκπροσωπείται στο ΔΣ του Δικτύου (δια της Π. Φίτσιου), συμβάλλοντας στην προώθηση εξειδικευμένων πολιτικών που αφορούν στους αστέγους με προβλήματα ψυχικής υγείας. </a:t>
            </a:r>
            <a:endParaRPr lang="en-US" dirty="0">
              <a:latin typeface="Calibri" panose="020F0502020204030204" pitchFamily="34" charset="0"/>
              <a:ea typeface="Calibri" panose="020F0502020204030204" pitchFamily="34" charset="0"/>
              <a:cs typeface="Times New Roman" panose="02020603050405020304" pitchFamily="18" charset="0"/>
            </a:endParaRPr>
          </a:p>
          <a:p>
            <a:pPr lvl="0" algn="just">
              <a:lnSpc>
                <a:spcPct val="115000"/>
              </a:lnSpc>
              <a:spcBef>
                <a:spcPts val="0"/>
              </a:spcBef>
              <a:spcAft>
                <a:spcPts val="1200"/>
              </a:spcAft>
              <a:buFont typeface="+mj-lt"/>
              <a:buAutoNum type="arabicPeriod"/>
            </a:pPr>
            <a:r>
              <a:rPr lang="el-GR" dirty="0">
                <a:latin typeface="Calibri" panose="020F0502020204030204" pitchFamily="34" charset="0"/>
                <a:ea typeface="Calibri" panose="020F0502020204030204" pitchFamily="34" charset="0"/>
                <a:cs typeface="Times New Roman" panose="02020603050405020304" pitchFamily="18" charset="0"/>
              </a:rPr>
              <a:t>Το Δίκτυο είναι ενεργό μέλος της </a:t>
            </a:r>
            <a:r>
              <a:rPr lang="en-US" b="1" dirty="0">
                <a:latin typeface="Calibri" panose="020F0502020204030204" pitchFamily="34" charset="0"/>
                <a:ea typeface="Calibri" panose="020F0502020204030204" pitchFamily="34" charset="0"/>
                <a:cs typeface="Times New Roman" panose="02020603050405020304" pitchFamily="18" charset="0"/>
              </a:rPr>
              <a:t>FEANTSA</a:t>
            </a:r>
            <a:r>
              <a:rPr lang="el-GR" dirty="0">
                <a:latin typeface="Calibri" panose="020F0502020204030204" pitchFamily="34" charset="0"/>
                <a:ea typeface="Calibri" panose="020F0502020204030204" pitchFamily="34" charset="0"/>
                <a:cs typeface="Times New Roman" panose="02020603050405020304" pitchFamily="18" charset="0"/>
              </a:rPr>
              <a:t>, του Ευρωπαϊκού Οργανισμού - ομπρέλα που εκπροσωπεί τα εθνικά δίκτυα και αρκετούς οργανισμούς  που εργάζονται με αστέγους. </a:t>
            </a:r>
          </a:p>
          <a:p>
            <a:pPr lvl="0" algn="just">
              <a:lnSpc>
                <a:spcPct val="115000"/>
              </a:lnSpc>
              <a:spcBef>
                <a:spcPts val="0"/>
              </a:spcBef>
              <a:spcAft>
                <a:spcPts val="1200"/>
              </a:spcAft>
              <a:buFont typeface="+mj-lt"/>
              <a:buAutoNum type="arabicPeriod"/>
            </a:pPr>
            <a:r>
              <a:rPr lang="el-GR" dirty="0"/>
              <a:t>Η Εταιρία Κοινωνικής Ψυχιατρικής και Ψυχικής Υγείας (ΕΚΨ&amp;ΨΥ) είναι ιδρυτικό μέλος και μέλος ΔΣ (Αθ. Φραγκούλη) του μη κερδοσκοπικού </a:t>
            </a:r>
            <a:r>
              <a:rPr lang="el-GR" b="1" dirty="0"/>
              <a:t>ευρωπαϊκού δικτύου “</a:t>
            </a:r>
            <a:r>
              <a:rPr lang="en-US" b="1" dirty="0" err="1"/>
              <a:t>Sante</a:t>
            </a:r>
            <a:r>
              <a:rPr lang="en-US" b="1" dirty="0"/>
              <a:t> Mental et Exclusion </a:t>
            </a:r>
            <a:r>
              <a:rPr lang="en-US" b="1" dirty="0" err="1"/>
              <a:t>Sociale</a:t>
            </a:r>
            <a:r>
              <a:rPr lang="el-GR" b="1" dirty="0"/>
              <a:t> – </a:t>
            </a:r>
            <a:r>
              <a:rPr lang="en-US" b="1" dirty="0"/>
              <a:t>Europa</a:t>
            </a:r>
            <a:r>
              <a:rPr lang="el-GR" b="1" dirty="0"/>
              <a:t>” (</a:t>
            </a:r>
            <a:r>
              <a:rPr lang="en-US" b="1" dirty="0"/>
              <a:t>SMES EUROPA</a:t>
            </a:r>
            <a:r>
              <a:rPr lang="el-GR" b="1" dirty="0"/>
              <a:t>)</a:t>
            </a:r>
            <a:r>
              <a:rPr lang="el-GR" dirty="0"/>
              <a:t>. Εδρεύει στις Βρυξέλες και </a:t>
            </a:r>
            <a:r>
              <a:rPr lang="el-GR" b="1" dirty="0"/>
              <a:t>στόχος του είναι η προαγωγή της ψυχικής υγείας των αστέγων και η κοινωνική τους ένταξη</a:t>
            </a:r>
            <a:endParaRPr lang="el-GR" dirty="0">
              <a:latin typeface="Calibri" panose="020F0502020204030204" pitchFamily="34" charset="0"/>
              <a:ea typeface="Calibri" panose="020F0502020204030204" pitchFamily="34" charset="0"/>
              <a:cs typeface="Times New Roman" panose="02020603050405020304" pitchFamily="18" charset="0"/>
            </a:endParaRPr>
          </a:p>
          <a:p>
            <a:pPr lvl="0" algn="just">
              <a:lnSpc>
                <a:spcPct val="115000"/>
              </a:lnSpc>
              <a:spcBef>
                <a:spcPts val="0"/>
              </a:spcBef>
              <a:spcAft>
                <a:spcPts val="1200"/>
              </a:spcAft>
              <a:buFont typeface="+mj-lt"/>
              <a:buAutoNum type="arabicPeriod"/>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pic>
        <p:nvPicPr>
          <p:cNvPr id="4" name="Εικόνα 8">
            <a:extLst>
              <a:ext uri="{FF2B5EF4-FFF2-40B4-BE49-F238E27FC236}">
                <a16:creationId xmlns:a16="http://schemas.microsoft.com/office/drawing/2014/main" id="{1F605EAA-E706-42CA-B03C-5C701BF1B9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939507"/>
            <a:ext cx="2018152" cy="918493"/>
          </a:xfrm>
          <a:prstGeom prst="rect">
            <a:avLst/>
          </a:prstGeom>
        </p:spPr>
      </p:pic>
      <p:sp>
        <p:nvSpPr>
          <p:cNvPr id="5" name="Footer Placeholder 4">
            <a:extLst>
              <a:ext uri="{FF2B5EF4-FFF2-40B4-BE49-F238E27FC236}">
                <a16:creationId xmlns:a16="http://schemas.microsoft.com/office/drawing/2014/main" id="{5B5D7583-CBEC-4F5F-8B77-C9F44F6A342A}"/>
              </a:ext>
            </a:extLst>
          </p:cNvPr>
          <p:cNvSpPr>
            <a:spLocks noGrp="1"/>
          </p:cNvSpPr>
          <p:nvPr>
            <p:ph type="ftr" sz="quarter" idx="11"/>
          </p:nvPr>
        </p:nvSpPr>
        <p:spPr/>
        <p:txBody>
          <a:bodyPr/>
          <a:lstStyle/>
          <a:p>
            <a:r>
              <a:rPr lang="el-GR"/>
              <a:t>Παναγιώτα Φίτσιου, Ψυχολόγος </a:t>
            </a:r>
            <a:r>
              <a:rPr lang="en-US"/>
              <a:t>MSc</a:t>
            </a:r>
            <a:endParaRPr lang="el-GR"/>
          </a:p>
        </p:txBody>
      </p:sp>
      <p:sp>
        <p:nvSpPr>
          <p:cNvPr id="6" name="Slide Number Placeholder 5">
            <a:extLst>
              <a:ext uri="{FF2B5EF4-FFF2-40B4-BE49-F238E27FC236}">
                <a16:creationId xmlns:a16="http://schemas.microsoft.com/office/drawing/2014/main" id="{3A9586CB-8E15-465A-A2F5-5E1344DEF399}"/>
              </a:ext>
            </a:extLst>
          </p:cNvPr>
          <p:cNvSpPr>
            <a:spLocks noGrp="1"/>
          </p:cNvSpPr>
          <p:nvPr>
            <p:ph type="sldNum" sz="quarter" idx="12"/>
          </p:nvPr>
        </p:nvSpPr>
        <p:spPr/>
        <p:txBody>
          <a:bodyPr/>
          <a:lstStyle/>
          <a:p>
            <a:fld id="{45352B21-058C-4C09-A3C6-31C24AA71FF4}" type="slidenum">
              <a:rPr lang="el-GR" smtClean="0"/>
              <a:t>10</a:t>
            </a:fld>
            <a:endParaRPr lang="el-GR"/>
          </a:p>
        </p:txBody>
      </p:sp>
    </p:spTree>
    <p:extLst>
      <p:ext uri="{BB962C8B-B14F-4D97-AF65-F5344CB8AC3E}">
        <p14:creationId xmlns:p14="http://schemas.microsoft.com/office/powerpoint/2010/main" val="13769229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41A18-B9DF-4EE4-A0C7-50484063C7D4}"/>
              </a:ext>
            </a:extLst>
          </p:cNvPr>
          <p:cNvSpPr>
            <a:spLocks noGrp="1"/>
          </p:cNvSpPr>
          <p:nvPr>
            <p:ph type="title"/>
          </p:nvPr>
        </p:nvSpPr>
        <p:spPr/>
        <p:txBody>
          <a:bodyPr>
            <a:normAutofit fontScale="90000"/>
          </a:bodyPr>
          <a:lstStyle/>
          <a:p>
            <a:r>
              <a:rPr lang="el-GR" dirty="0"/>
              <a:t>Σε επίπεδο Υπουργείων για να περάσουμε την φιλοσοφία μας</a:t>
            </a:r>
            <a:endParaRPr lang="en-US" dirty="0"/>
          </a:p>
        </p:txBody>
      </p:sp>
      <p:sp>
        <p:nvSpPr>
          <p:cNvPr id="3" name="Content Placeholder 2">
            <a:extLst>
              <a:ext uri="{FF2B5EF4-FFF2-40B4-BE49-F238E27FC236}">
                <a16:creationId xmlns:a16="http://schemas.microsoft.com/office/drawing/2014/main" id="{681AE8EF-BA56-4508-B484-1A5EDDCB7FC5}"/>
              </a:ext>
            </a:extLst>
          </p:cNvPr>
          <p:cNvSpPr>
            <a:spLocks noGrp="1"/>
          </p:cNvSpPr>
          <p:nvPr>
            <p:ph idx="1"/>
          </p:nvPr>
        </p:nvSpPr>
        <p:spPr>
          <a:xfrm>
            <a:off x="457200" y="1417638"/>
            <a:ext cx="8229600" cy="4747666"/>
          </a:xfrm>
        </p:spPr>
        <p:txBody>
          <a:bodyPr>
            <a:normAutofit fontScale="55000" lnSpcReduction="20000"/>
          </a:bodyPr>
          <a:lstStyle/>
          <a:p>
            <a:pPr lvl="0" algn="just">
              <a:lnSpc>
                <a:spcPct val="115000"/>
              </a:lnSpc>
              <a:spcBef>
                <a:spcPts val="0"/>
              </a:spcBef>
              <a:spcAft>
                <a:spcPts val="1200"/>
              </a:spcAft>
              <a:buFont typeface="+mj-lt"/>
              <a:buAutoNum type="arabicPeriod"/>
            </a:pPr>
            <a:r>
              <a:rPr lang="el-GR" dirty="0">
                <a:latin typeface="Calibri" panose="020F0502020204030204" pitchFamily="34" charset="0"/>
                <a:ea typeface="Calibri" panose="020F0502020204030204" pitchFamily="34" charset="0"/>
                <a:cs typeface="Times New Roman" panose="02020603050405020304" pitchFamily="18" charset="0"/>
              </a:rPr>
              <a:t>Τον Φεβρουάριο του 2012 η Διεύθυνση Κοινωνικής Αντίληψης και Αλληλεγγύης του Υπουργείου Υγείας και Κοινωνικής Αλληλεγγύης (πλέον του </a:t>
            </a:r>
            <a:r>
              <a:rPr lang="el-GR" b="1" dirty="0">
                <a:latin typeface="Calibri" panose="020F0502020204030204" pitchFamily="34" charset="0"/>
                <a:ea typeface="Calibri" panose="020F0502020204030204" pitchFamily="34" charset="0"/>
                <a:cs typeface="Times New Roman" panose="02020603050405020304" pitchFamily="18" charset="0"/>
              </a:rPr>
              <a:t>Υπουργείου Εργασίας, Κοινωνικής Ασφάλισης και Πρόνοιας</a:t>
            </a:r>
            <a:r>
              <a:rPr lang="el-GR" dirty="0">
                <a:latin typeface="Calibri" panose="020F0502020204030204" pitchFamily="34" charset="0"/>
                <a:ea typeface="Calibri" panose="020F0502020204030204" pitchFamily="34" charset="0"/>
                <a:cs typeface="Times New Roman" panose="02020603050405020304" pitchFamily="18" charset="0"/>
              </a:rPr>
              <a:t>) αναγνωρίζοντας τη διόγκωση του προβλήματος των αστέγων απηύθυνε κάλεσμα σε συναρμόδια Υπουργεία, εμπλεκόμενους δημόσιους φορείς, καθώς και σε φορείς της Κοινωνίας των Πολιτών με στόχο τη νομοθετική κατοχύρωση των αστέγων ως ευπαθούς ομάδας, δικαιούχου κοινωνικής προστασίας και την κατάρτιση Σχεδίου Δράσης για την αντιμετώπιση του προβλήματος της έλλειψης στέγης, σε συνδυασμό με την αναζήτηση ρεαλιστικής βάσης χρηματοδότησης για την υλοποίηση του εν λόγω Σχεδίου. Στην Επιτροπή που δημιουργήθηκε για την επεξεργασία του Σχεδίου Δράσης συμμετείχαμε (Π. Φίτσιου ως αναπληρώτρια του Μ. Θεοδωρουλάκη) εκπροσωπώντας την ψυχική υγεία. </a:t>
            </a:r>
          </a:p>
          <a:p>
            <a:pPr algn="just">
              <a:lnSpc>
                <a:spcPct val="115000"/>
              </a:lnSpc>
              <a:spcBef>
                <a:spcPts val="0"/>
              </a:spcBef>
              <a:spcAft>
                <a:spcPts val="1200"/>
              </a:spcAft>
              <a:buFont typeface="+mj-lt"/>
              <a:buAutoNum type="arabicPeriod"/>
            </a:pPr>
            <a:r>
              <a:rPr lang="el-GR" dirty="0">
                <a:latin typeface="Calibri" panose="020F0502020204030204" pitchFamily="34" charset="0"/>
                <a:ea typeface="Calibri" panose="020F0502020204030204" pitchFamily="34" charset="0"/>
                <a:cs typeface="Times New Roman" panose="02020603050405020304" pitchFamily="18" charset="0"/>
              </a:rPr>
              <a:t>Συνεργάτες της  ΕΚΨ&amp;ΨΥ  (Π. Φίτσιου – Ε. Αρτέμη) είναι μέλη  της "Ομάδας Εργασίας της Πράξης «Δημιουργία Εργαλείων και Ορισμός Διαδικασιών για την Καταγραφή των Αστέγων» της Γ.Γ. Πρόνοιας που συγχρηματοδοτείται από το ΕΠ ΕΜΔΤ 2014-2020" </a:t>
            </a:r>
          </a:p>
          <a:p>
            <a:pPr lvl="0" algn="just">
              <a:lnSpc>
                <a:spcPct val="115000"/>
              </a:lnSpc>
              <a:spcBef>
                <a:spcPts val="0"/>
              </a:spcBef>
              <a:spcAft>
                <a:spcPts val="1200"/>
              </a:spcAft>
              <a:buFont typeface="+mj-lt"/>
              <a:buAutoNum type="arabicPeriod"/>
            </a:pPr>
            <a:endParaRPr lang="el-GR" dirty="0">
              <a:latin typeface="Calibri" panose="020F0502020204030204" pitchFamily="34" charset="0"/>
              <a:ea typeface="Calibri" panose="020F0502020204030204" pitchFamily="34" charset="0"/>
              <a:cs typeface="Times New Roman" panose="02020603050405020304" pitchFamily="18" charset="0"/>
            </a:endParaRPr>
          </a:p>
          <a:p>
            <a:pPr lvl="0" algn="just">
              <a:lnSpc>
                <a:spcPct val="115000"/>
              </a:lnSpc>
              <a:spcBef>
                <a:spcPts val="0"/>
              </a:spcBef>
              <a:spcAft>
                <a:spcPts val="1200"/>
              </a:spcAft>
              <a:buFont typeface="+mj-lt"/>
              <a:buAutoNum type="arabicPeriod"/>
            </a:pPr>
            <a:endParaRPr lang="en-US"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4" name="Εικόνα 8">
            <a:extLst>
              <a:ext uri="{FF2B5EF4-FFF2-40B4-BE49-F238E27FC236}">
                <a16:creationId xmlns:a16="http://schemas.microsoft.com/office/drawing/2014/main" id="{1F605EAA-E706-42CA-B03C-5C701BF1B9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939507"/>
            <a:ext cx="2018152" cy="918493"/>
          </a:xfrm>
          <a:prstGeom prst="rect">
            <a:avLst/>
          </a:prstGeom>
        </p:spPr>
      </p:pic>
      <p:sp>
        <p:nvSpPr>
          <p:cNvPr id="5" name="Footer Placeholder 4">
            <a:extLst>
              <a:ext uri="{FF2B5EF4-FFF2-40B4-BE49-F238E27FC236}">
                <a16:creationId xmlns:a16="http://schemas.microsoft.com/office/drawing/2014/main" id="{5B5D7583-CBEC-4F5F-8B77-C9F44F6A342A}"/>
              </a:ext>
            </a:extLst>
          </p:cNvPr>
          <p:cNvSpPr>
            <a:spLocks noGrp="1"/>
          </p:cNvSpPr>
          <p:nvPr>
            <p:ph type="ftr" sz="quarter" idx="11"/>
          </p:nvPr>
        </p:nvSpPr>
        <p:spPr/>
        <p:txBody>
          <a:bodyPr/>
          <a:lstStyle/>
          <a:p>
            <a:r>
              <a:rPr lang="el-GR"/>
              <a:t>Παναγιώτα Φίτσιου, Ψυχολόγος </a:t>
            </a:r>
            <a:r>
              <a:rPr lang="en-US"/>
              <a:t>MSc</a:t>
            </a:r>
            <a:endParaRPr lang="el-GR"/>
          </a:p>
        </p:txBody>
      </p:sp>
      <p:sp>
        <p:nvSpPr>
          <p:cNvPr id="6" name="Slide Number Placeholder 5">
            <a:extLst>
              <a:ext uri="{FF2B5EF4-FFF2-40B4-BE49-F238E27FC236}">
                <a16:creationId xmlns:a16="http://schemas.microsoft.com/office/drawing/2014/main" id="{3A9586CB-8E15-465A-A2F5-5E1344DEF399}"/>
              </a:ext>
            </a:extLst>
          </p:cNvPr>
          <p:cNvSpPr>
            <a:spLocks noGrp="1"/>
          </p:cNvSpPr>
          <p:nvPr>
            <p:ph type="sldNum" sz="quarter" idx="12"/>
          </p:nvPr>
        </p:nvSpPr>
        <p:spPr/>
        <p:txBody>
          <a:bodyPr/>
          <a:lstStyle/>
          <a:p>
            <a:fld id="{45352B21-058C-4C09-A3C6-31C24AA71FF4}" type="slidenum">
              <a:rPr lang="el-GR" smtClean="0"/>
              <a:t>11</a:t>
            </a:fld>
            <a:endParaRPr lang="el-GR"/>
          </a:p>
        </p:txBody>
      </p:sp>
    </p:spTree>
    <p:extLst>
      <p:ext uri="{BB962C8B-B14F-4D97-AF65-F5344CB8AC3E}">
        <p14:creationId xmlns:p14="http://schemas.microsoft.com/office/powerpoint/2010/main" val="13586685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41A18-B9DF-4EE4-A0C7-50484063C7D4}"/>
              </a:ext>
            </a:extLst>
          </p:cNvPr>
          <p:cNvSpPr>
            <a:spLocks noGrp="1"/>
          </p:cNvSpPr>
          <p:nvPr>
            <p:ph type="title"/>
          </p:nvPr>
        </p:nvSpPr>
        <p:spPr/>
        <p:txBody>
          <a:bodyPr>
            <a:normAutofit/>
          </a:bodyPr>
          <a:lstStyle/>
          <a:p>
            <a:r>
              <a:rPr lang="el-GR" sz="3200" dirty="0"/>
              <a:t>Στα πλαίσια της συνεργασίας μας με το </a:t>
            </a:r>
            <a:r>
              <a:rPr lang="en-US" sz="3200" dirty="0"/>
              <a:t>SMES EUROPA, </a:t>
            </a:r>
            <a:r>
              <a:rPr lang="el-GR" sz="3200" dirty="0"/>
              <a:t>υλοποιούμε πια και προγράμματα</a:t>
            </a:r>
            <a:endParaRPr lang="en-US" sz="3200" dirty="0"/>
          </a:p>
        </p:txBody>
      </p:sp>
      <p:sp>
        <p:nvSpPr>
          <p:cNvPr id="3" name="Content Placeholder 2">
            <a:extLst>
              <a:ext uri="{FF2B5EF4-FFF2-40B4-BE49-F238E27FC236}">
                <a16:creationId xmlns:a16="http://schemas.microsoft.com/office/drawing/2014/main" id="{681AE8EF-BA56-4508-B484-1A5EDDCB7FC5}"/>
              </a:ext>
            </a:extLst>
          </p:cNvPr>
          <p:cNvSpPr>
            <a:spLocks noGrp="1"/>
          </p:cNvSpPr>
          <p:nvPr>
            <p:ph idx="1"/>
          </p:nvPr>
        </p:nvSpPr>
        <p:spPr>
          <a:xfrm>
            <a:off x="457200" y="1600200"/>
            <a:ext cx="8229600" cy="4637112"/>
          </a:xfrm>
        </p:spPr>
        <p:txBody>
          <a:bodyPr>
            <a:normAutofit fontScale="55000" lnSpcReduction="20000"/>
          </a:bodyPr>
          <a:lstStyle/>
          <a:p>
            <a:pPr marL="0" lvl="0" indent="0" algn="just">
              <a:lnSpc>
                <a:spcPct val="115000"/>
              </a:lnSpc>
              <a:spcBef>
                <a:spcPts val="0"/>
              </a:spcBef>
              <a:spcAft>
                <a:spcPts val="1200"/>
              </a:spcAft>
              <a:buNone/>
            </a:pPr>
            <a:r>
              <a:rPr lang="en-US" dirty="0" err="1">
                <a:latin typeface="Calibri" panose="020F0502020204030204" pitchFamily="34" charset="0"/>
                <a:ea typeface="Calibri" panose="020F0502020204030204" pitchFamily="34" charset="0"/>
                <a:cs typeface="Calibri" panose="020F0502020204030204" pitchFamily="34" charset="0"/>
              </a:rPr>
              <a:t>Το</a:t>
            </a:r>
            <a:r>
              <a:rPr lang="en-US" dirty="0">
                <a:latin typeface="Calibri" panose="020F0502020204030204" pitchFamily="34" charset="0"/>
                <a:ea typeface="Calibri" panose="020F0502020204030204" pitchFamily="34" charset="0"/>
                <a:cs typeface="Calibri" panose="020F0502020204030204" pitchFamily="34" charset="0"/>
              </a:rPr>
              <a:t> 2010 </a:t>
            </a:r>
            <a:r>
              <a:rPr lang="en-US" dirty="0" err="1">
                <a:latin typeface="Calibri" panose="020F0502020204030204" pitchFamily="34" charset="0"/>
                <a:ea typeface="Calibri" panose="020F0502020204030204" pitchFamily="34" charset="0"/>
                <a:cs typeface="Calibri" panose="020F0502020204030204" pitchFamily="34" charset="0"/>
              </a:rPr>
              <a:t>φιλοξενήσ</a:t>
            </a:r>
            <a:r>
              <a:rPr lang="en-US" dirty="0">
                <a:latin typeface="Calibri" panose="020F0502020204030204" pitchFamily="34" charset="0"/>
                <a:ea typeface="Calibri" panose="020F0502020204030204" pitchFamily="34" charset="0"/>
                <a:cs typeface="Calibri" panose="020F0502020204030204" pitchFamily="34" charset="0"/>
              </a:rPr>
              <a:t>αμε στην Αθήνα το Συνέδριο του SMES-EUROPA με τον τίτλο “Invisible Wounds: dignity-vulnerability-participation-integration”. Κα</a:t>
            </a:r>
            <a:r>
              <a:rPr lang="en-US" dirty="0" err="1">
                <a:latin typeface="Calibri" panose="020F0502020204030204" pitchFamily="34" charset="0"/>
                <a:ea typeface="Calibri" panose="020F0502020204030204" pitchFamily="34" charset="0"/>
                <a:cs typeface="Calibri" panose="020F0502020204030204" pitchFamily="34" charset="0"/>
              </a:rPr>
              <a:t>τά</a:t>
            </a:r>
            <a:r>
              <a:rPr lang="en-US" dirty="0">
                <a:latin typeface="Calibri" panose="020F0502020204030204" pitchFamily="34" charset="0"/>
                <a:ea typeface="Calibri" panose="020F0502020204030204" pitchFamily="34" charset="0"/>
                <a:cs typeface="Calibri" panose="020F0502020204030204" pitchFamily="34" charset="0"/>
              </a:rPr>
              <a:t> </a:t>
            </a:r>
            <a:r>
              <a:rPr lang="en-US" dirty="0" err="1">
                <a:latin typeface="Calibri" panose="020F0502020204030204" pitchFamily="34" charset="0"/>
                <a:ea typeface="Calibri" panose="020F0502020204030204" pitchFamily="34" charset="0"/>
                <a:cs typeface="Calibri" panose="020F0502020204030204" pitchFamily="34" charset="0"/>
              </a:rPr>
              <a:t>την</a:t>
            </a:r>
            <a:r>
              <a:rPr lang="en-US" dirty="0">
                <a:latin typeface="Calibri" panose="020F0502020204030204" pitchFamily="34" charset="0"/>
                <a:ea typeface="Calibri" panose="020F0502020204030204" pitchFamily="34" charset="0"/>
                <a:cs typeface="Calibri" panose="020F0502020204030204" pitchFamily="34" charset="0"/>
              </a:rPr>
              <a:t> π</a:t>
            </a:r>
            <a:r>
              <a:rPr lang="en-US" dirty="0" err="1">
                <a:latin typeface="Calibri" panose="020F0502020204030204" pitchFamily="34" charset="0"/>
                <a:ea typeface="Calibri" panose="020F0502020204030204" pitchFamily="34" charset="0"/>
                <a:cs typeface="Calibri" panose="020F0502020204030204" pitchFamily="34" charset="0"/>
              </a:rPr>
              <a:t>ερίοδο</a:t>
            </a:r>
            <a:r>
              <a:rPr lang="en-US" dirty="0">
                <a:latin typeface="Calibri" panose="020F0502020204030204" pitchFamily="34" charset="0"/>
                <a:ea typeface="Calibri" panose="020F0502020204030204" pitchFamily="34" charset="0"/>
                <a:cs typeface="Calibri" panose="020F0502020204030204" pitchFamily="34" charset="0"/>
              </a:rPr>
              <a:t> 2015-2017 </a:t>
            </a:r>
            <a:r>
              <a:rPr lang="en-US" dirty="0" err="1">
                <a:latin typeface="Calibri" panose="020F0502020204030204" pitchFamily="34" charset="0"/>
                <a:ea typeface="Calibri" panose="020F0502020204030204" pitchFamily="34" charset="0"/>
                <a:cs typeface="Calibri" panose="020F0502020204030204" pitchFamily="34" charset="0"/>
              </a:rPr>
              <a:t>το</a:t>
            </a:r>
            <a:r>
              <a:rPr lang="en-US" dirty="0">
                <a:latin typeface="Calibri" panose="020F0502020204030204" pitchFamily="34" charset="0"/>
                <a:ea typeface="Calibri" panose="020F0502020204030204" pitchFamily="34" charset="0"/>
                <a:cs typeface="Calibri" panose="020F0502020204030204" pitchFamily="34" charset="0"/>
              </a:rPr>
              <a:t> SMES - EUROPA </a:t>
            </a:r>
            <a:r>
              <a:rPr lang="en-US" dirty="0" err="1">
                <a:latin typeface="Calibri" panose="020F0502020204030204" pitchFamily="34" charset="0"/>
                <a:ea typeface="Calibri" panose="020F0502020204030204" pitchFamily="34" charset="0"/>
                <a:cs typeface="Calibri" panose="020F0502020204030204" pitchFamily="34" charset="0"/>
              </a:rPr>
              <a:t>υλο</a:t>
            </a:r>
            <a:r>
              <a:rPr lang="en-US" dirty="0">
                <a:latin typeface="Calibri" panose="020F0502020204030204" pitchFamily="34" charset="0"/>
                <a:ea typeface="Calibri" panose="020F0502020204030204" pitchFamily="34" charset="0"/>
                <a:cs typeface="Calibri" panose="020F0502020204030204" pitchFamily="34" charset="0"/>
              </a:rPr>
              <a:t>ποίησε το πρόγραμμα  “Dignity and Well-being” με την μορφή τριών σεμιναρίων (Αθήνα, Βαρσοβία, Κοπεγχάγη), ενός Συνεδρίου (Λισαβόνα) και μιας μελέτης με το τίτλο “European Exchange and Inter-vision project on Homeless Pathways and Interventions with Homeless and Mentally Ill People”. </a:t>
            </a:r>
            <a:r>
              <a:rPr lang="el-GR" dirty="0">
                <a:latin typeface="Calibri" panose="020F0502020204030204" pitchFamily="34" charset="0"/>
                <a:ea typeface="Calibri" panose="020F0502020204030204" pitchFamily="34" charset="0"/>
                <a:cs typeface="Calibri" panose="020F0502020204030204" pitchFamily="34" charset="0"/>
              </a:rPr>
              <a:t>Στο σεμινάριο που έγινε στην Αθήνα το 2016, σε συνδιοργάνωση με το </a:t>
            </a:r>
            <a:r>
              <a:rPr lang="el-GR" b="1" dirty="0">
                <a:latin typeface="Calibri" panose="020F0502020204030204" pitchFamily="34" charset="0"/>
                <a:ea typeface="Calibri" panose="020F0502020204030204" pitchFamily="34" charset="0"/>
                <a:cs typeface="Times New Roman" panose="02020603050405020304" pitchFamily="18" charset="0"/>
              </a:rPr>
              <a:t>Ελληνικό  Δίκτυο  για το Δικαίωμα στη Στέγη και την Κατοικία</a:t>
            </a:r>
            <a:r>
              <a:rPr lang="el-GR" dirty="0">
                <a:latin typeface="Calibri" panose="020F0502020204030204" pitchFamily="34" charset="0"/>
                <a:ea typeface="Calibri" panose="020F0502020204030204" pitchFamily="34" charset="0"/>
                <a:cs typeface="Calibri" panose="020F0502020204030204" pitchFamily="34" charset="0"/>
              </a:rPr>
              <a:t>, ανταλλάξαμε γνώσεις, εμπειρίες καλές πρακτικές και οι ξένοι εταίροι επισκέφτηκαν φορείς στο πεδίο.</a:t>
            </a:r>
          </a:p>
          <a:p>
            <a:pPr marL="0" lvl="0" indent="0" algn="just">
              <a:lnSpc>
                <a:spcPct val="115000"/>
              </a:lnSpc>
              <a:spcBef>
                <a:spcPts val="0"/>
              </a:spcBef>
              <a:spcAft>
                <a:spcPts val="1200"/>
              </a:spcAft>
              <a:buNone/>
            </a:pPr>
            <a:r>
              <a:rPr lang="el-GR" dirty="0">
                <a:latin typeface="Calibri" panose="020F0502020204030204" pitchFamily="34" charset="0"/>
                <a:ea typeface="Calibri" panose="020F0502020204030204" pitchFamily="34" charset="0"/>
                <a:cs typeface="Calibri" panose="020F0502020204030204" pitchFamily="34" charset="0"/>
              </a:rPr>
              <a:t>Η ΕΚΨ&amp;ΨΥ  συμμετέχει ως εταίρος στο πρόγραμμα</a:t>
            </a:r>
            <a:r>
              <a:rPr lang="el-GR" b="1" dirty="0">
                <a:latin typeface="Calibri" panose="020F0502020204030204" pitchFamily="34" charset="0"/>
                <a:ea typeface="Calibri" panose="020F0502020204030204" pitchFamily="34" charset="0"/>
                <a:cs typeface="Calibri" panose="020F0502020204030204" pitchFamily="34" charset="0"/>
              </a:rPr>
              <a:t> </a:t>
            </a:r>
            <a:r>
              <a:rPr lang="en-US" b="1" dirty="0">
                <a:latin typeface="Calibri" panose="020F0502020204030204" pitchFamily="34" charset="0"/>
                <a:ea typeface="Calibri" panose="020F0502020204030204" pitchFamily="34" charset="0"/>
                <a:cs typeface="Calibri" panose="020F0502020204030204" pitchFamily="34" charset="0"/>
              </a:rPr>
              <a:t>ERASMUS</a:t>
            </a:r>
            <a:r>
              <a:rPr lang="el-GR" b="1" dirty="0">
                <a:latin typeface="Calibri" panose="020F0502020204030204" pitchFamily="34" charset="0"/>
                <a:ea typeface="Calibri" panose="020F0502020204030204" pitchFamily="34" charset="0"/>
                <a:cs typeface="Calibri" panose="020F0502020204030204" pitchFamily="34" charset="0"/>
              </a:rPr>
              <a:t>+ </a:t>
            </a:r>
            <a:r>
              <a:rPr lang="en-US" b="1" dirty="0">
                <a:latin typeface="Calibri" panose="020F0502020204030204" pitchFamily="34" charset="0"/>
                <a:ea typeface="Calibri" panose="020F0502020204030204" pitchFamily="34" charset="0"/>
                <a:cs typeface="MyriadPro-Regular"/>
              </a:rPr>
              <a:t>DIGNITY</a:t>
            </a:r>
            <a:r>
              <a:rPr lang="el-GR" b="1" dirty="0">
                <a:latin typeface="Calibri" panose="020F0502020204030204" pitchFamily="34" charset="0"/>
                <a:ea typeface="Calibri" panose="020F0502020204030204" pitchFamily="34" charset="0"/>
                <a:cs typeface="MyriadPro-Regular"/>
              </a:rPr>
              <a:t> &amp; </a:t>
            </a:r>
            <a:r>
              <a:rPr lang="en-US" b="1" dirty="0">
                <a:latin typeface="Calibri" panose="020F0502020204030204" pitchFamily="34" charset="0"/>
                <a:ea typeface="Calibri" panose="020F0502020204030204" pitchFamily="34" charset="0"/>
                <a:cs typeface="MyriadPro-Regular"/>
              </a:rPr>
              <a:t>WELL</a:t>
            </a:r>
            <a:r>
              <a:rPr lang="el-GR" b="1" dirty="0">
                <a:latin typeface="Calibri" panose="020F0502020204030204" pitchFamily="34" charset="0"/>
                <a:ea typeface="Calibri" panose="020F0502020204030204" pitchFamily="34" charset="0"/>
                <a:cs typeface="MyriadPro-Regular"/>
              </a:rPr>
              <a:t>-</a:t>
            </a:r>
            <a:r>
              <a:rPr lang="en-US" b="1" dirty="0">
                <a:latin typeface="Calibri" panose="020F0502020204030204" pitchFamily="34" charset="0"/>
                <a:ea typeface="Calibri" panose="020F0502020204030204" pitchFamily="34" charset="0"/>
                <a:cs typeface="MyriadPro-Regular"/>
              </a:rPr>
              <a:t>BEING</a:t>
            </a:r>
            <a:r>
              <a:rPr lang="el-GR" b="1" dirty="0">
                <a:latin typeface="Calibri" panose="020F0502020204030204" pitchFamily="34" charset="0"/>
                <a:ea typeface="Calibri" panose="020F0502020204030204" pitchFamily="34" charset="0"/>
                <a:cs typeface="MyriadPro-Regular"/>
              </a:rPr>
              <a:t> : </a:t>
            </a:r>
            <a:r>
              <a:rPr lang="en-US" b="1" dirty="0">
                <a:latin typeface="Calibri" panose="020F0502020204030204" pitchFamily="34" charset="0"/>
                <a:ea typeface="Calibri" panose="020F0502020204030204" pitchFamily="34" charset="0"/>
                <a:cs typeface="MyriadPro-Regular"/>
              </a:rPr>
              <a:t>Exchange for changing</a:t>
            </a:r>
            <a:r>
              <a:rPr lang="el-GR" dirty="0">
                <a:latin typeface="Calibri" panose="020F0502020204030204" pitchFamily="34" charset="0"/>
                <a:ea typeface="Calibri" panose="020F0502020204030204" pitchFamily="34" charset="0"/>
                <a:cs typeface="MyriadPro-Regular"/>
              </a:rPr>
              <a:t> (Νοέμβριος 2016 - Ιούνιος 2019)</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15000"/>
              </a:lnSpc>
              <a:spcBef>
                <a:spcPts val="0"/>
              </a:spcBef>
              <a:spcAft>
                <a:spcPts val="1200"/>
              </a:spcAft>
              <a:buNone/>
            </a:pPr>
            <a:r>
              <a:rPr lang="el-GR" dirty="0">
                <a:latin typeface="Calibri" panose="020F0502020204030204" pitchFamily="34" charset="0"/>
                <a:ea typeface="Calibri" panose="020F0502020204030204" pitchFamily="34" charset="0"/>
                <a:cs typeface="Calibri" panose="020F0502020204030204" pitchFamily="34" charset="0"/>
              </a:rPr>
              <a:t>Σκοπός του προγράμματος είναι η δημιουργία ενός εκπαιδευτικού εργαλείου για τους επαγγελματίες (</a:t>
            </a:r>
            <a:r>
              <a:rPr lang="en-US" dirty="0">
                <a:solidFill>
                  <a:srgbClr val="000000"/>
                </a:solidFill>
                <a:latin typeface="Calibri" panose="020F0502020204030204" pitchFamily="34" charset="0"/>
                <a:ea typeface="Calibri" panose="020F0502020204030204" pitchFamily="34" charset="0"/>
                <a:cs typeface="Calibri" panose="020F0502020204030204" pitchFamily="34" charset="0"/>
              </a:rPr>
              <a:t>training curriculum</a:t>
            </a:r>
            <a:r>
              <a:rPr lang="el-GR" dirty="0">
                <a:solidFill>
                  <a:srgbClr val="000000"/>
                </a:solidFill>
                <a:latin typeface="Calibri" panose="020F0502020204030204" pitchFamily="34" charset="0"/>
                <a:ea typeface="Calibri" panose="020F0502020204030204" pitchFamily="34" charset="0"/>
                <a:cs typeface="Calibri" panose="020F0502020204030204" pitchFamily="34" charset="0"/>
              </a:rPr>
              <a:t>)</a:t>
            </a:r>
            <a:r>
              <a:rPr lang="el-GR" dirty="0">
                <a:latin typeface="Calibri" panose="020F0502020204030204" pitchFamily="34" charset="0"/>
                <a:ea typeface="Calibri" panose="020F0502020204030204" pitchFamily="34" charset="0"/>
                <a:cs typeface="Calibri" panose="020F0502020204030204" pitchFamily="34" charset="0"/>
              </a:rPr>
              <a:t> και η συλλογή βέλτιστων πρακτικών για την υποστήριξη αστέγων με ψυχοκοινωνικές δυσκολίες. Συνεργάτες της ΕΚΨ&amp;ΨΥ που συμμετέχουν: </a:t>
            </a:r>
            <a:r>
              <a:rPr lang="el-GR" b="1" dirty="0">
                <a:latin typeface="Calibri" panose="020F0502020204030204" pitchFamily="34" charset="0"/>
                <a:ea typeface="Calibri" panose="020F0502020204030204" pitchFamily="34" charset="0"/>
                <a:cs typeface="Calibri" panose="020F0502020204030204" pitchFamily="34" charset="0"/>
              </a:rPr>
              <a:t>Σοφούλης Ταταρίδης, Νίκη Δαρμογιάννη, Παναγιώτα Φίτσιου</a:t>
            </a:r>
            <a:r>
              <a:rPr lang="el-GR" dirty="0">
                <a:latin typeface="Calibri" panose="020F0502020204030204" pitchFamily="34" charset="0"/>
                <a:ea typeface="Calibri" panose="020F0502020204030204" pitchFamily="34" charset="0"/>
                <a:cs typeface="Calibri" panose="020F0502020204030204" pitchFamily="34"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4" name="Εικόνα 8">
            <a:extLst>
              <a:ext uri="{FF2B5EF4-FFF2-40B4-BE49-F238E27FC236}">
                <a16:creationId xmlns:a16="http://schemas.microsoft.com/office/drawing/2014/main" id="{1F605EAA-E706-42CA-B03C-5C701BF1B9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939507"/>
            <a:ext cx="2018152" cy="918493"/>
          </a:xfrm>
          <a:prstGeom prst="rect">
            <a:avLst/>
          </a:prstGeom>
        </p:spPr>
      </p:pic>
      <p:sp>
        <p:nvSpPr>
          <p:cNvPr id="5" name="Footer Placeholder 4">
            <a:extLst>
              <a:ext uri="{FF2B5EF4-FFF2-40B4-BE49-F238E27FC236}">
                <a16:creationId xmlns:a16="http://schemas.microsoft.com/office/drawing/2014/main" id="{5B5D7583-CBEC-4F5F-8B77-C9F44F6A342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a:ln>
                  <a:noFill/>
                </a:ln>
                <a:solidFill>
                  <a:prstClr val="black">
                    <a:tint val="75000"/>
                  </a:prstClr>
                </a:solidFill>
                <a:effectLst/>
                <a:uLnTx/>
                <a:uFillTx/>
                <a:latin typeface="Calibri"/>
                <a:ea typeface="+mn-ea"/>
                <a:cs typeface="+mn-cs"/>
              </a:rPr>
              <a:t>Παναγιώτα Φίτσιου, Ψυχολόγος </a:t>
            </a:r>
            <a:r>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t>MSc</a:t>
            </a:r>
            <a:endParaRPr kumimoji="0" lang="el-G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3A9586CB-8E15-465A-A2F5-5E1344DEF39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352B21-058C-4C09-A3C6-31C24AA71FF4}" type="slidenum">
              <a:rPr kumimoji="0" lang="el-G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l-G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9729630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41A18-B9DF-4EE4-A0C7-50484063C7D4}"/>
              </a:ext>
            </a:extLst>
          </p:cNvPr>
          <p:cNvSpPr>
            <a:spLocks noGrp="1"/>
          </p:cNvSpPr>
          <p:nvPr>
            <p:ph type="title"/>
          </p:nvPr>
        </p:nvSpPr>
        <p:spPr/>
        <p:txBody>
          <a:bodyPr>
            <a:noAutofit/>
          </a:bodyPr>
          <a:lstStyle/>
          <a:p>
            <a:r>
              <a:rPr lang="el-GR" sz="2800" dirty="0"/>
              <a:t>Το Ευρωπαϊκό Πρόγραμμα μας οδήγησε να συνδεθούμε και με εθνικούς φορείς στο πεδίο των αστέγων</a:t>
            </a:r>
            <a:endParaRPr lang="en-US" sz="2800" dirty="0"/>
          </a:p>
        </p:txBody>
      </p:sp>
      <p:sp>
        <p:nvSpPr>
          <p:cNvPr id="3" name="Content Placeholder 2">
            <a:extLst>
              <a:ext uri="{FF2B5EF4-FFF2-40B4-BE49-F238E27FC236}">
                <a16:creationId xmlns:a16="http://schemas.microsoft.com/office/drawing/2014/main" id="{681AE8EF-BA56-4508-B484-1A5EDDCB7FC5}"/>
              </a:ext>
            </a:extLst>
          </p:cNvPr>
          <p:cNvSpPr>
            <a:spLocks noGrp="1"/>
          </p:cNvSpPr>
          <p:nvPr>
            <p:ph idx="1"/>
          </p:nvPr>
        </p:nvSpPr>
        <p:spPr>
          <a:xfrm>
            <a:off x="457200" y="1600200"/>
            <a:ext cx="8229600" cy="4133056"/>
          </a:xfrm>
        </p:spPr>
        <p:txBody>
          <a:bodyPr>
            <a:normAutofit fontScale="62500" lnSpcReduction="20000"/>
          </a:bodyPr>
          <a:lstStyle/>
          <a:p>
            <a:pPr algn="just">
              <a:lnSpc>
                <a:spcPct val="115000"/>
              </a:lnSpc>
              <a:spcBef>
                <a:spcPts val="0"/>
              </a:spcBef>
              <a:spcAft>
                <a:spcPts val="1200"/>
              </a:spcAft>
            </a:pPr>
            <a:r>
              <a:rPr lang="el-GR" dirty="0">
                <a:latin typeface="Calibri" panose="020F0502020204030204" pitchFamily="34" charset="0"/>
                <a:ea typeface="Calibri" panose="020F0502020204030204" pitchFamily="34" charset="0"/>
                <a:cs typeface="MyriadPro-Regular"/>
              </a:rPr>
              <a:t>Στα πλαίσια του Προγράμματος η ΕΚΨ&amp;ΨΥ (σταθερός συνεργάτης είναι η  </a:t>
            </a:r>
            <a:r>
              <a:rPr lang="el-GR" b="1" dirty="0">
                <a:latin typeface="Calibri" panose="020F0502020204030204" pitchFamily="34" charset="0"/>
                <a:ea typeface="Calibri" panose="020F0502020204030204" pitchFamily="34" charset="0"/>
                <a:cs typeface="MyriadPro-Regular"/>
              </a:rPr>
              <a:t>Ν. Δαρμογιάννη</a:t>
            </a:r>
            <a:r>
              <a:rPr lang="el-GR" dirty="0">
                <a:latin typeface="Calibri" panose="020F0502020204030204" pitchFamily="34" charset="0"/>
                <a:ea typeface="Calibri" panose="020F0502020204030204" pitchFamily="34" charset="0"/>
                <a:cs typeface="MyriadPro-Regular"/>
              </a:rPr>
              <a:t>) συνεργάζεται ενεργά με το </a:t>
            </a:r>
            <a:r>
              <a:rPr lang="el-GR" b="1" dirty="0">
                <a:latin typeface="Calibri" panose="020F0502020204030204" pitchFamily="34" charset="0"/>
                <a:ea typeface="Calibri" panose="020F0502020204030204" pitchFamily="34" charset="0"/>
                <a:cs typeface="MyriadPro-Regular"/>
              </a:rPr>
              <a:t>Κέντρο Ημέρας της </a:t>
            </a:r>
            <a:r>
              <a:rPr lang="en-US" b="1" dirty="0">
                <a:latin typeface="Calibri" panose="020F0502020204030204" pitchFamily="34" charset="0"/>
                <a:ea typeface="Calibri" panose="020F0502020204030204" pitchFamily="34" charset="0"/>
                <a:cs typeface="MyriadPro-Regular"/>
              </a:rPr>
              <a:t>PRAKSIS</a:t>
            </a:r>
            <a:r>
              <a:rPr lang="el-GR" dirty="0">
                <a:latin typeface="Calibri" panose="020F0502020204030204" pitchFamily="34" charset="0"/>
                <a:ea typeface="Calibri" panose="020F0502020204030204" pitchFamily="34" charset="0"/>
                <a:cs typeface="MyriadPro-Regular"/>
              </a:rPr>
              <a:t> στον Πειραιά, προς όφελος των εξυπηρετούμενων, ενισχύοντας έτσι και την δικτύωση και συμπληρωματικές δράσεις ανάμεσα στα μέλη του Ελληνικού Δικτύου για το Δικαίωμα στη Στέγη και την Κατοικία. Συνεργάτης της ΕΚΨ&amp;ΨΥ έχει σταθερή εβδομαδιαία εθελοντική παρουσία στο Κέντρο Ημέρας της </a:t>
            </a:r>
            <a:r>
              <a:rPr lang="en-US" dirty="0">
                <a:latin typeface="Calibri" panose="020F0502020204030204" pitchFamily="34" charset="0"/>
                <a:ea typeface="Calibri" panose="020F0502020204030204" pitchFamily="34" charset="0"/>
                <a:cs typeface="MyriadPro-Regular"/>
              </a:rPr>
              <a:t>PRAKSIS</a:t>
            </a:r>
            <a:r>
              <a:rPr lang="el-GR" dirty="0">
                <a:latin typeface="Calibri" panose="020F0502020204030204" pitchFamily="34" charset="0"/>
                <a:ea typeface="Calibri" panose="020F0502020204030204" pitchFamily="34" charset="0"/>
                <a:cs typeface="MyriadPro-Regular"/>
              </a:rPr>
              <a:t> ώστε να ενισχυθεί η προσπάθεια να αντιμετωπιστούν τα ζητήματα που αφορούν στην ψυχική υγεία των αστέγων. </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1200"/>
              </a:spcAft>
            </a:pPr>
            <a:r>
              <a:rPr lang="el-GR" dirty="0">
                <a:latin typeface="Calibri" panose="020F0502020204030204" pitchFamily="34" charset="0"/>
                <a:ea typeface="Calibri" panose="020F0502020204030204" pitchFamily="34" charset="0"/>
                <a:cs typeface="MyriadPro-Regular"/>
              </a:rPr>
              <a:t>Αντίστοιχη συνεργασία με το περιοδικό Δρόμου "Σχεδία« έχει η συνεργάτης Ρένια Πουρνάρα, νομικός. </a:t>
            </a:r>
            <a:endParaRPr lang="en-US"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4" name="Εικόνα 8">
            <a:extLst>
              <a:ext uri="{FF2B5EF4-FFF2-40B4-BE49-F238E27FC236}">
                <a16:creationId xmlns:a16="http://schemas.microsoft.com/office/drawing/2014/main" id="{1F605EAA-E706-42CA-B03C-5C701BF1B9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939507"/>
            <a:ext cx="2018152" cy="918493"/>
          </a:xfrm>
          <a:prstGeom prst="rect">
            <a:avLst/>
          </a:prstGeom>
        </p:spPr>
      </p:pic>
      <p:sp>
        <p:nvSpPr>
          <p:cNvPr id="5" name="Footer Placeholder 4">
            <a:extLst>
              <a:ext uri="{FF2B5EF4-FFF2-40B4-BE49-F238E27FC236}">
                <a16:creationId xmlns:a16="http://schemas.microsoft.com/office/drawing/2014/main" id="{5B5D7583-CBEC-4F5F-8B77-C9F44F6A342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a:ln>
                  <a:noFill/>
                </a:ln>
                <a:solidFill>
                  <a:prstClr val="black">
                    <a:tint val="75000"/>
                  </a:prstClr>
                </a:solidFill>
                <a:effectLst/>
                <a:uLnTx/>
                <a:uFillTx/>
                <a:latin typeface="Calibri"/>
                <a:ea typeface="+mn-ea"/>
                <a:cs typeface="+mn-cs"/>
              </a:rPr>
              <a:t>Παναγιώτα Φίτσιου, Ψυχολόγος </a:t>
            </a:r>
            <a:r>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t>MSc</a:t>
            </a:r>
            <a:endParaRPr kumimoji="0" lang="el-G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3A9586CB-8E15-465A-A2F5-5E1344DEF39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352B21-058C-4C09-A3C6-31C24AA71FF4}" type="slidenum">
              <a:rPr kumimoji="0" lang="el-G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l-G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6493863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41A18-B9DF-4EE4-A0C7-50484063C7D4}"/>
              </a:ext>
            </a:extLst>
          </p:cNvPr>
          <p:cNvSpPr>
            <a:spLocks noGrp="1"/>
          </p:cNvSpPr>
          <p:nvPr>
            <p:ph type="title"/>
          </p:nvPr>
        </p:nvSpPr>
        <p:spPr>
          <a:xfrm>
            <a:off x="457200" y="274638"/>
            <a:ext cx="8229600" cy="1325562"/>
          </a:xfrm>
        </p:spPr>
        <p:txBody>
          <a:bodyPr>
            <a:noAutofit/>
          </a:bodyPr>
          <a:lstStyle/>
          <a:p>
            <a:r>
              <a:rPr lang="el-GR" sz="2800" dirty="0">
                <a:latin typeface="Calibri" panose="020F0502020204030204" pitchFamily="34" charset="0"/>
                <a:ea typeface="Calibri" panose="020F0502020204030204" pitchFamily="34" charset="0"/>
                <a:cs typeface="Times New Roman" panose="02020603050405020304" pitchFamily="18" charset="0"/>
              </a:rPr>
              <a:t>Η ΕΚΨ&amp;ΨΥ συνεργάστηκε με την </a:t>
            </a:r>
            <a:r>
              <a:rPr lang="en-US" sz="2800" b="1" dirty="0">
                <a:latin typeface="Calibri" panose="020F0502020204030204" pitchFamily="34" charset="0"/>
                <a:ea typeface="Calibri" panose="020F0502020204030204" pitchFamily="34" charset="0"/>
                <a:cs typeface="Times New Roman" panose="02020603050405020304" pitchFamily="18" charset="0"/>
              </a:rPr>
              <a:t>PRAKSIS </a:t>
            </a:r>
            <a:r>
              <a:rPr lang="el-GR" sz="2800" b="1" dirty="0">
                <a:latin typeface="Calibri" panose="020F0502020204030204" pitchFamily="34" charset="0"/>
                <a:ea typeface="Calibri" panose="020F0502020204030204" pitchFamily="34" charset="0"/>
                <a:cs typeface="Times New Roman" panose="02020603050405020304" pitchFamily="18" charset="0"/>
              </a:rPr>
              <a:t>στο πρόγραμμα "Στέγαση κι Επανένταξη"</a:t>
            </a:r>
            <a:endParaRPr lang="en-US" sz="2800" dirty="0"/>
          </a:p>
        </p:txBody>
      </p:sp>
      <p:sp>
        <p:nvSpPr>
          <p:cNvPr id="3" name="Content Placeholder 2">
            <a:extLst>
              <a:ext uri="{FF2B5EF4-FFF2-40B4-BE49-F238E27FC236}">
                <a16:creationId xmlns:a16="http://schemas.microsoft.com/office/drawing/2014/main" id="{681AE8EF-BA56-4508-B484-1A5EDDCB7FC5}"/>
              </a:ext>
            </a:extLst>
          </p:cNvPr>
          <p:cNvSpPr>
            <a:spLocks noGrp="1"/>
          </p:cNvSpPr>
          <p:nvPr>
            <p:ph idx="1"/>
          </p:nvPr>
        </p:nvSpPr>
        <p:spPr>
          <a:xfrm>
            <a:off x="457200" y="1600200"/>
            <a:ext cx="8229600" cy="4493096"/>
          </a:xfrm>
        </p:spPr>
        <p:txBody>
          <a:bodyPr>
            <a:normAutofit fontScale="77500" lnSpcReduction="20000"/>
          </a:bodyPr>
          <a:lstStyle/>
          <a:p>
            <a:r>
              <a:rPr lang="el-GR" dirty="0">
                <a:latin typeface="Calibri" panose="020F0502020204030204" pitchFamily="34" charset="0"/>
                <a:ea typeface="Calibri" panose="020F0502020204030204" pitchFamily="34" charset="0"/>
                <a:cs typeface="Times New Roman" panose="02020603050405020304" pitchFamily="18" charset="0"/>
              </a:rPr>
              <a:t>Ο τρόπος που έγινε η συνεργασία σχετικά με τον ωφελούμενο ήταν υποδειγματικός και μπορεί να αποτελέσει βάση ανάπτυξης βέλτιστων πρακτικών, σχετικά με την αντιμετώπιση των πολύ-επίπεδων αναγκών των ατόμων που αντιμετωπίζουν προβλήματα στέγασης και παράλληλα πολλά ψυχοκοινωνικά προβλήματα. Η ουσιαστική δικτύωση και συνεργασία μεταξύ της </a:t>
            </a:r>
            <a:r>
              <a:rPr lang="en-US" b="1" dirty="0">
                <a:latin typeface="Calibri" panose="020F0502020204030204" pitchFamily="34" charset="0"/>
                <a:ea typeface="Calibri" panose="020F0502020204030204" pitchFamily="34" charset="0"/>
                <a:cs typeface="Times New Roman" panose="02020603050405020304" pitchFamily="18" charset="0"/>
              </a:rPr>
              <a:t>PRAKSIS</a:t>
            </a:r>
            <a:r>
              <a:rPr lang="el-GR" dirty="0">
                <a:latin typeface="Calibri" panose="020F0502020204030204" pitchFamily="34" charset="0"/>
                <a:ea typeface="Calibri" panose="020F0502020204030204" pitchFamily="34" charset="0"/>
                <a:cs typeface="Times New Roman" panose="02020603050405020304" pitchFamily="18" charset="0"/>
              </a:rPr>
              <a:t> που είχε την ευθύνη για την στέγαση του ωφελουμένου, της ΕΚΨ&amp;ΨΥ (</a:t>
            </a:r>
            <a:r>
              <a:rPr lang="el-GR" b="1" dirty="0">
                <a:latin typeface="Calibri" panose="020F0502020204030204" pitchFamily="34" charset="0"/>
                <a:ea typeface="Calibri" panose="020F0502020204030204" pitchFamily="34" charset="0"/>
                <a:cs typeface="Times New Roman" panose="02020603050405020304" pitchFamily="18" charset="0"/>
              </a:rPr>
              <a:t>Κινητή Μονάδα Ν. Φωκίδας</a:t>
            </a:r>
            <a:r>
              <a:rPr lang="el-GR" dirty="0">
                <a:latin typeface="Calibri" panose="020F0502020204030204" pitchFamily="34" charset="0"/>
                <a:ea typeface="Calibri" panose="020F0502020204030204" pitchFamily="34" charset="0"/>
                <a:cs typeface="Times New Roman" panose="02020603050405020304" pitchFamily="18" charset="0"/>
              </a:rPr>
              <a:t>) που είχε την ευθύνη για την ψυχολογική βοήθεια και του </a:t>
            </a:r>
            <a:r>
              <a:rPr lang="el-GR" b="1" dirty="0">
                <a:latin typeface="Calibri" panose="020F0502020204030204" pitchFamily="34" charset="0"/>
                <a:ea typeface="Calibri" panose="020F0502020204030204" pitchFamily="34" charset="0"/>
                <a:cs typeface="Times New Roman" panose="02020603050405020304" pitchFamily="18" charset="0"/>
              </a:rPr>
              <a:t>Κοι.Σ.Π.Ε. Ν. Άμφισσας "ΓΙΑΝΝΗΣ ΒΟΛΙΚΑΣ"</a:t>
            </a:r>
            <a:r>
              <a:rPr lang="el-GR" dirty="0">
                <a:latin typeface="Calibri" panose="020F0502020204030204" pitchFamily="34" charset="0"/>
                <a:ea typeface="Calibri" panose="020F0502020204030204" pitchFamily="34" charset="0"/>
                <a:cs typeface="Times New Roman" panose="02020603050405020304" pitchFamily="18" charset="0"/>
              </a:rPr>
              <a:t> που ανέλαβε την επαγγελματική αποκατάσταση του ωφελούμενου είχε ως αποτέλεσμα την εξασφάλιση μιας καλής πορείας του ωφελούμενου προς την επανένταξη </a:t>
            </a:r>
            <a:endParaRPr lang="en-US" dirty="0"/>
          </a:p>
        </p:txBody>
      </p:sp>
      <p:pic>
        <p:nvPicPr>
          <p:cNvPr id="4" name="Εικόνα 8">
            <a:extLst>
              <a:ext uri="{FF2B5EF4-FFF2-40B4-BE49-F238E27FC236}">
                <a16:creationId xmlns:a16="http://schemas.microsoft.com/office/drawing/2014/main" id="{1F605EAA-E706-42CA-B03C-5C701BF1B9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939507"/>
            <a:ext cx="2018152" cy="918493"/>
          </a:xfrm>
          <a:prstGeom prst="rect">
            <a:avLst/>
          </a:prstGeom>
        </p:spPr>
      </p:pic>
      <p:sp>
        <p:nvSpPr>
          <p:cNvPr id="5" name="Footer Placeholder 4">
            <a:extLst>
              <a:ext uri="{FF2B5EF4-FFF2-40B4-BE49-F238E27FC236}">
                <a16:creationId xmlns:a16="http://schemas.microsoft.com/office/drawing/2014/main" id="{5B5D7583-CBEC-4F5F-8B77-C9F44F6A342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a:ln>
                  <a:noFill/>
                </a:ln>
                <a:solidFill>
                  <a:prstClr val="black">
                    <a:tint val="75000"/>
                  </a:prstClr>
                </a:solidFill>
                <a:effectLst/>
                <a:uLnTx/>
                <a:uFillTx/>
                <a:latin typeface="Calibri"/>
                <a:ea typeface="+mn-ea"/>
                <a:cs typeface="+mn-cs"/>
              </a:rPr>
              <a:t>Παναγιώτα Φίτσιου, Ψυχολόγος </a:t>
            </a:r>
            <a:r>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t>MSc</a:t>
            </a:r>
            <a:endParaRPr kumimoji="0" lang="el-G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3A9586CB-8E15-465A-A2F5-5E1344DEF39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352B21-058C-4C09-A3C6-31C24AA71FF4}" type="slidenum">
              <a:rPr kumimoji="0" lang="el-G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l-G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8393288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41A18-B9DF-4EE4-A0C7-50484063C7D4}"/>
              </a:ext>
            </a:extLst>
          </p:cNvPr>
          <p:cNvSpPr>
            <a:spLocks noGrp="1"/>
          </p:cNvSpPr>
          <p:nvPr>
            <p:ph type="title"/>
          </p:nvPr>
        </p:nvSpPr>
        <p:spPr>
          <a:xfrm>
            <a:off x="457200" y="274638"/>
            <a:ext cx="8229600" cy="1325562"/>
          </a:xfrm>
        </p:spPr>
        <p:txBody>
          <a:bodyPr>
            <a:noAutofit/>
          </a:bodyPr>
          <a:lstStyle/>
          <a:p>
            <a:r>
              <a:rPr lang="el-GR" sz="3200" dirty="0"/>
              <a:t>Μέσω της συνεργασίας της Εταιρίας με το </a:t>
            </a:r>
            <a:r>
              <a:rPr lang="en-US" sz="3200" dirty="0"/>
              <a:t>Social Dynamo </a:t>
            </a:r>
            <a:r>
              <a:rPr lang="el-GR" sz="3200" dirty="0"/>
              <a:t>του Ιδρύματος Μποδοσάκη συνεργαζόμαστε με την άτυπη πρωτοβουλία </a:t>
            </a:r>
            <a:r>
              <a:rPr lang="en-US" sz="3200" dirty="0"/>
              <a:t>Steps</a:t>
            </a:r>
          </a:p>
        </p:txBody>
      </p:sp>
      <p:sp>
        <p:nvSpPr>
          <p:cNvPr id="3" name="Content Placeholder 2">
            <a:extLst>
              <a:ext uri="{FF2B5EF4-FFF2-40B4-BE49-F238E27FC236}">
                <a16:creationId xmlns:a16="http://schemas.microsoft.com/office/drawing/2014/main" id="{681AE8EF-BA56-4508-B484-1A5EDDCB7FC5}"/>
              </a:ext>
            </a:extLst>
          </p:cNvPr>
          <p:cNvSpPr>
            <a:spLocks noGrp="1"/>
          </p:cNvSpPr>
          <p:nvPr>
            <p:ph idx="1"/>
          </p:nvPr>
        </p:nvSpPr>
        <p:spPr>
          <a:xfrm>
            <a:off x="457200" y="1916832"/>
            <a:ext cx="8229600" cy="4248471"/>
          </a:xfrm>
        </p:spPr>
        <p:txBody>
          <a:bodyPr>
            <a:normAutofit fontScale="32500" lnSpcReduction="20000"/>
          </a:bodyPr>
          <a:lstStyle/>
          <a:p>
            <a:pPr marL="0" marR="0" algn="just">
              <a:lnSpc>
                <a:spcPct val="115000"/>
              </a:lnSpc>
              <a:spcBef>
                <a:spcPts val="0"/>
              </a:spcBef>
              <a:spcAft>
                <a:spcPts val="1200"/>
              </a:spcAft>
            </a:pPr>
            <a:r>
              <a:rPr lang="el-GR" sz="3400" dirty="0">
                <a:latin typeface="Calibri" panose="020F0502020204030204" pitchFamily="34" charset="0"/>
                <a:ea typeface="Calibri" panose="020F0502020204030204" pitchFamily="34" charset="0"/>
                <a:cs typeface="Times New Roman" panose="02020603050405020304" pitchFamily="18" charset="0"/>
              </a:rPr>
              <a:t>Η </a:t>
            </a:r>
            <a:r>
              <a:rPr lang="el-GR" sz="3400" b="1" dirty="0">
                <a:latin typeface="Calibri" panose="020F0502020204030204" pitchFamily="34" charset="0"/>
                <a:ea typeface="Calibri" panose="020F0502020204030204" pitchFamily="34" charset="0"/>
                <a:cs typeface="Times New Roman" panose="02020603050405020304" pitchFamily="18" charset="0"/>
              </a:rPr>
              <a:t>Εταιρία Κοινωνικής Ψυχιατρικής και Ψυχικής υγείας</a:t>
            </a:r>
            <a:r>
              <a:rPr lang="el-GR" sz="3400" dirty="0">
                <a:latin typeface="Calibri" panose="020F0502020204030204" pitchFamily="34" charset="0"/>
                <a:ea typeface="Calibri" panose="020F0502020204030204" pitchFamily="34" charset="0"/>
                <a:cs typeface="Times New Roman" panose="02020603050405020304" pitchFamily="18" charset="0"/>
              </a:rPr>
              <a:t> συνεργάζεται τους δύο τελευταίους μήνες με την </a:t>
            </a:r>
            <a:r>
              <a:rPr lang="el-GR" sz="3400" b="1" dirty="0">
                <a:latin typeface="Calibri" panose="020F0502020204030204" pitchFamily="34" charset="0"/>
                <a:ea typeface="Calibri" panose="020F0502020204030204" pitchFamily="34" charset="0"/>
                <a:cs typeface="Times New Roman" panose="02020603050405020304" pitchFamily="18" charset="0"/>
              </a:rPr>
              <a:t>ομάδα </a:t>
            </a:r>
            <a:r>
              <a:rPr lang="en-US" sz="3400" b="1" dirty="0">
                <a:latin typeface="Calibri" panose="020F0502020204030204" pitchFamily="34" charset="0"/>
                <a:ea typeface="Calibri" panose="020F0502020204030204" pitchFamily="34" charset="0"/>
                <a:cs typeface="Times New Roman" panose="02020603050405020304" pitchFamily="18" charset="0"/>
              </a:rPr>
              <a:t>STEPS</a:t>
            </a:r>
            <a:r>
              <a:rPr lang="el-GR" sz="3400" dirty="0">
                <a:latin typeface="Calibri" panose="020F0502020204030204" pitchFamily="34" charset="0"/>
                <a:ea typeface="Calibri" panose="020F0502020204030204" pitchFamily="34" charset="0"/>
                <a:cs typeface="Times New Roman" panose="02020603050405020304" pitchFamily="18" charset="0"/>
              </a:rPr>
              <a:t> για την υποστήριξη ατόμων που βρίσκονται σε κατάσταση δρόμου. Το </a:t>
            </a:r>
            <a:r>
              <a:rPr lang="en-US" sz="3400" dirty="0">
                <a:latin typeface="Calibri" panose="020F0502020204030204" pitchFamily="34" charset="0"/>
                <a:ea typeface="Calibri" panose="020F0502020204030204" pitchFamily="34" charset="0"/>
                <a:cs typeface="Times New Roman" panose="02020603050405020304" pitchFamily="18" charset="0"/>
              </a:rPr>
              <a:t>STEPS</a:t>
            </a:r>
            <a:r>
              <a:rPr lang="el-GR" sz="3400" dirty="0">
                <a:latin typeface="Calibri" panose="020F0502020204030204" pitchFamily="34" charset="0"/>
                <a:ea typeface="Calibri" panose="020F0502020204030204" pitchFamily="34" charset="0"/>
                <a:cs typeface="Times New Roman" panose="02020603050405020304" pitchFamily="18" charset="0"/>
              </a:rPr>
              <a:t> είναι μια ομάδα πολιτών, που σε συνεργασία με άλλες ομάδες και πολίτες οργανώνουν στη στέγη του συνΑθηνά του Δήμου Αθηναίων κάθε Τετάρτη και Κυριακή το </a:t>
            </a:r>
            <a:r>
              <a:rPr lang="en-US" sz="3400" dirty="0">
                <a:latin typeface="Calibri" panose="020F0502020204030204" pitchFamily="34" charset="0"/>
                <a:ea typeface="Calibri" panose="020F0502020204030204" pitchFamily="34" charset="0"/>
                <a:cs typeface="Times New Roman" panose="02020603050405020304" pitchFamily="18" charset="0"/>
              </a:rPr>
              <a:t>One Stop</a:t>
            </a:r>
            <a:r>
              <a:rPr lang="el-GR" sz="3400" dirty="0">
                <a:latin typeface="Calibri" panose="020F0502020204030204" pitchFamily="34" charset="0"/>
                <a:ea typeface="Calibri" panose="020F0502020204030204" pitchFamily="34" charset="0"/>
                <a:cs typeface="Times New Roman" panose="02020603050405020304" pitchFamily="18" charset="0"/>
              </a:rPr>
              <a:t>, μια μικρή γιορτή αλληλεγγύης, για συμπολίτες μας που προσπαθούν να συνεχίσουν να ζουν με αξιοπρέπεια. Πρόκειται για μια ανοιχτή δράση δρόμου με ζεστό φαγητό και ροφήματα, μπάνιο, πλύσιμο ρούχων, πρώτες βοήθειες και νομικές συμβουλές, παιχνίδι με παιδιά και διάφορες πολιτιστικές εκδηλώσεις.</a:t>
            </a:r>
            <a:endParaRPr lang="en-US" sz="3400" dirty="0">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1200"/>
              </a:spcAft>
            </a:pPr>
            <a:r>
              <a:rPr lang="el-GR" sz="3400" dirty="0">
                <a:latin typeface="Calibri" panose="020F0502020204030204" pitchFamily="34" charset="0"/>
                <a:ea typeface="Calibri" panose="020F0502020204030204" pitchFamily="34" charset="0"/>
                <a:cs typeface="Times New Roman" panose="02020603050405020304" pitchFamily="18" charset="0"/>
              </a:rPr>
              <a:t>Η επαφή με το </a:t>
            </a:r>
            <a:r>
              <a:rPr lang="en-US" sz="3400" dirty="0">
                <a:latin typeface="Calibri" panose="020F0502020204030204" pitchFamily="34" charset="0"/>
                <a:ea typeface="Calibri" panose="020F0502020204030204" pitchFamily="34" charset="0"/>
                <a:cs typeface="Times New Roman" panose="02020603050405020304" pitchFamily="18" charset="0"/>
              </a:rPr>
              <a:t>STEPS</a:t>
            </a:r>
            <a:r>
              <a:rPr lang="el-GR" sz="3400" dirty="0">
                <a:latin typeface="Calibri" panose="020F0502020204030204" pitchFamily="34" charset="0"/>
                <a:ea typeface="Calibri" panose="020F0502020204030204" pitchFamily="34" charset="0"/>
                <a:cs typeface="Times New Roman" panose="02020603050405020304" pitchFamily="18" charset="0"/>
              </a:rPr>
              <a:t> έγινε μέσω του Προγράμματος </a:t>
            </a:r>
            <a:r>
              <a:rPr lang="en-US" sz="3400" dirty="0">
                <a:latin typeface="Calibri" panose="020F0502020204030204" pitchFamily="34" charset="0"/>
                <a:ea typeface="Calibri" panose="020F0502020204030204" pitchFamily="34" charset="0"/>
                <a:cs typeface="Times New Roman" panose="02020603050405020304" pitchFamily="18" charset="0"/>
              </a:rPr>
              <a:t>Social Dynamo</a:t>
            </a:r>
            <a:r>
              <a:rPr lang="el-GR" sz="3400" dirty="0">
                <a:latin typeface="Calibri" panose="020F0502020204030204" pitchFamily="34" charset="0"/>
                <a:ea typeface="Calibri" panose="020F0502020204030204" pitchFamily="34" charset="0"/>
                <a:cs typeface="Times New Roman" panose="02020603050405020304" pitchFamily="18" charset="0"/>
              </a:rPr>
              <a:t> του Ιδρύματος Μποδοσάκη για την ενδυνάμωση, εκπαίδευση και υποστήριξη της κοινωνίας των πολιτών, στο οποίο συμμετέχουν σε αυτήν τη φάση η ΕΚΨ&amp;ΨΥ και το </a:t>
            </a:r>
            <a:r>
              <a:rPr lang="en-US" sz="3400" dirty="0">
                <a:latin typeface="Calibri" panose="020F0502020204030204" pitchFamily="34" charset="0"/>
                <a:ea typeface="Calibri" panose="020F0502020204030204" pitchFamily="34" charset="0"/>
                <a:cs typeface="Times New Roman" panose="02020603050405020304" pitchFamily="18" charset="0"/>
              </a:rPr>
              <a:t>STEPS</a:t>
            </a:r>
            <a:r>
              <a:rPr lang="el-GR" sz="3400" dirty="0">
                <a:latin typeface="Calibri" panose="020F0502020204030204" pitchFamily="34" charset="0"/>
                <a:ea typeface="Calibri" panose="020F0502020204030204" pitchFamily="34" charset="0"/>
                <a:cs typeface="Times New Roman" panose="02020603050405020304" pitchFamily="18" charset="0"/>
              </a:rPr>
              <a:t> μαζί με άλλους 9 φορείς. Η πρόταση συνεργασίας στηρίχτηκε στις μεγάλες ανάγκες αυτών των ατόμων στο πεδίο της υποστήριξης, συμβουλευτικής και δικτύωσης αναφορικά με ζητήματα ψυχικής υγείας παράλληλα με τη διαπίστωση ότι σε περιπτώσεις παραπομπών έχουν σημειωθεί συχνά διαρροές και οι παρεμβάσεις δεν ολοκληρώνονται. </a:t>
            </a:r>
            <a:endParaRPr lang="en-US" sz="3400" dirty="0">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1200"/>
              </a:spcAft>
            </a:pPr>
            <a:r>
              <a:rPr lang="el-GR" sz="3400" dirty="0">
                <a:latin typeface="Calibri" panose="020F0502020204030204" pitchFamily="34" charset="0"/>
                <a:ea typeface="Calibri" panose="020F0502020204030204" pitchFamily="34" charset="0"/>
                <a:cs typeface="Times New Roman" panose="02020603050405020304" pitchFamily="18" charset="0"/>
              </a:rPr>
              <a:t>Στο εσωτερικό της ΕΚΨ&amp;ΨΥ ξεκίνησαν με πρωτοβουλία της </a:t>
            </a:r>
            <a:r>
              <a:rPr lang="el-GR" sz="3400" b="1" dirty="0">
                <a:latin typeface="Calibri" panose="020F0502020204030204" pitchFamily="34" charset="0"/>
                <a:ea typeface="Calibri" panose="020F0502020204030204" pitchFamily="34" charset="0"/>
                <a:cs typeface="Times New Roman" panose="02020603050405020304" pitchFamily="18" charset="0"/>
              </a:rPr>
              <a:t>Αθηνάς Φραγκούλη</a:t>
            </a:r>
            <a:r>
              <a:rPr lang="el-GR" sz="3400" dirty="0">
                <a:latin typeface="Calibri" panose="020F0502020204030204" pitchFamily="34" charset="0"/>
                <a:ea typeface="Calibri" panose="020F0502020204030204" pitchFamily="34" charset="0"/>
                <a:cs typeface="Times New Roman" panose="02020603050405020304" pitchFamily="18" charset="0"/>
              </a:rPr>
              <a:t>, της </a:t>
            </a:r>
            <a:r>
              <a:rPr lang="el-GR" sz="3400" b="1" dirty="0">
                <a:latin typeface="Calibri" panose="020F0502020204030204" pitchFamily="34" charset="0"/>
                <a:ea typeface="Calibri" panose="020F0502020204030204" pitchFamily="34" charset="0"/>
                <a:cs typeface="Times New Roman" panose="02020603050405020304" pitchFamily="18" charset="0"/>
              </a:rPr>
              <a:t>Αγγελικής Γιαντσελίδου</a:t>
            </a:r>
            <a:r>
              <a:rPr lang="el-GR" sz="3400" dirty="0">
                <a:latin typeface="Calibri" panose="020F0502020204030204" pitchFamily="34" charset="0"/>
                <a:ea typeface="Calibri" panose="020F0502020204030204" pitchFamily="34" charset="0"/>
                <a:cs typeface="Times New Roman" panose="02020603050405020304" pitchFamily="18" charset="0"/>
              </a:rPr>
              <a:t>, της </a:t>
            </a:r>
            <a:r>
              <a:rPr lang="el-GR" sz="3400" b="1" dirty="0">
                <a:latin typeface="Calibri" panose="020F0502020204030204" pitchFamily="34" charset="0"/>
                <a:ea typeface="Calibri" panose="020F0502020204030204" pitchFamily="34" charset="0"/>
                <a:cs typeface="Times New Roman" panose="02020603050405020304" pitchFamily="18" charset="0"/>
              </a:rPr>
              <a:t>Γιώτας Ιακωβάκη</a:t>
            </a:r>
            <a:r>
              <a:rPr lang="el-GR" sz="3400" dirty="0">
                <a:latin typeface="Calibri" panose="020F0502020204030204" pitchFamily="34" charset="0"/>
                <a:ea typeface="Calibri" panose="020F0502020204030204" pitchFamily="34" charset="0"/>
                <a:cs typeface="Times New Roman" panose="02020603050405020304" pitchFamily="18" charset="0"/>
              </a:rPr>
              <a:t> (που είναι οι σταθεροί συνεργάτες της ΕΚΨ&amp;ΨΥ στο  </a:t>
            </a:r>
            <a:r>
              <a:rPr lang="en-US" sz="3400" dirty="0">
                <a:latin typeface="Calibri" panose="020F0502020204030204" pitchFamily="34" charset="0"/>
                <a:ea typeface="Calibri" panose="020F0502020204030204" pitchFamily="34" charset="0"/>
                <a:cs typeface="Times New Roman" panose="02020603050405020304" pitchFamily="18" charset="0"/>
              </a:rPr>
              <a:t>Social Dynamo</a:t>
            </a:r>
            <a:r>
              <a:rPr lang="el-GR" sz="3400" dirty="0">
                <a:latin typeface="Calibri" panose="020F0502020204030204" pitchFamily="34" charset="0"/>
                <a:ea typeface="Calibri" panose="020F0502020204030204" pitchFamily="34" charset="0"/>
                <a:cs typeface="Times New Roman" panose="02020603050405020304" pitchFamily="18" charset="0"/>
              </a:rPr>
              <a:t>) καταρχήν κάποιες συζητήσεις με τους συνεργάτες για πιθανά πεδία δράσεων. Μέσα από μια σειρά διεργασιών, η ομάδα δράσης έχει τους εξής συνεργάτες από την </a:t>
            </a:r>
            <a:r>
              <a:rPr lang="el-GR" sz="3400" b="1" dirty="0">
                <a:latin typeface="Calibri" panose="020F0502020204030204" pitchFamily="34" charset="0"/>
                <a:ea typeface="Calibri" panose="020F0502020204030204" pitchFamily="34" charset="0"/>
                <a:cs typeface="Times New Roman" panose="02020603050405020304" pitchFamily="18" charset="0"/>
              </a:rPr>
              <a:t>ΜΨΑ Αττικής</a:t>
            </a:r>
            <a:r>
              <a:rPr lang="el-GR" sz="3400" dirty="0">
                <a:latin typeface="Calibri" panose="020F0502020204030204" pitchFamily="34" charset="0"/>
                <a:ea typeface="Calibri" panose="020F0502020204030204" pitchFamily="34" charset="0"/>
                <a:cs typeface="Times New Roman" panose="02020603050405020304" pitchFamily="18" charset="0"/>
              </a:rPr>
              <a:t>: </a:t>
            </a:r>
            <a:r>
              <a:rPr lang="el-GR" sz="3400" b="1" dirty="0">
                <a:latin typeface="Calibri" panose="020F0502020204030204" pitchFamily="34" charset="0"/>
                <a:ea typeface="Calibri" panose="020F0502020204030204" pitchFamily="34" charset="0"/>
                <a:cs typeface="Times New Roman" panose="02020603050405020304" pitchFamily="18" charset="0"/>
              </a:rPr>
              <a:t>Ι. Στεφανάκης, Δ. Κοζαδίνος, Δ. Γυφτοπούλου, Ευ. Δημητρίου, Γ. Καλαϊτζής, Ο. Κόρο, Γ. Πάχος, Ειρ. Βεντούρη</a:t>
            </a:r>
            <a:r>
              <a:rPr lang="el-GR" sz="3400" dirty="0">
                <a:latin typeface="Calibri" panose="020F0502020204030204" pitchFamily="34" charset="0"/>
                <a:ea typeface="Calibri" panose="020F0502020204030204" pitchFamily="34" charset="0"/>
                <a:cs typeface="Times New Roman" panose="02020603050405020304" pitchFamily="18" charset="0"/>
              </a:rPr>
              <a:t>, </a:t>
            </a:r>
            <a:r>
              <a:rPr lang="el-GR" sz="3400" b="1" dirty="0">
                <a:latin typeface="Calibri" panose="020F0502020204030204" pitchFamily="34" charset="0"/>
                <a:ea typeface="Calibri" panose="020F0502020204030204" pitchFamily="34" charset="0"/>
                <a:cs typeface="Times New Roman" panose="02020603050405020304" pitchFamily="18" charset="0"/>
              </a:rPr>
              <a:t>Σ. Ταταρίδη</a:t>
            </a:r>
            <a:r>
              <a:rPr lang="el-GR" sz="3400" dirty="0">
                <a:latin typeface="Calibri" panose="020F0502020204030204" pitchFamily="34" charset="0"/>
                <a:ea typeface="Calibri" panose="020F0502020204030204" pitchFamily="34" charset="0"/>
                <a:cs typeface="Times New Roman" panose="02020603050405020304" pitchFamily="18" charset="0"/>
              </a:rPr>
              <a:t>, με τον συντονισμό της </a:t>
            </a:r>
            <a:r>
              <a:rPr lang="el-GR" sz="3400" b="1" dirty="0">
                <a:latin typeface="Calibri" panose="020F0502020204030204" pitchFamily="34" charset="0"/>
                <a:ea typeface="Calibri" panose="020F0502020204030204" pitchFamily="34" charset="0"/>
                <a:cs typeface="Times New Roman" panose="02020603050405020304" pitchFamily="18" charset="0"/>
              </a:rPr>
              <a:t>Ν. Δαρμογιάννη</a:t>
            </a:r>
            <a:r>
              <a:rPr lang="el-GR" sz="3400" dirty="0">
                <a:latin typeface="Calibri" panose="020F0502020204030204" pitchFamily="34" charset="0"/>
                <a:ea typeface="Calibri" panose="020F0502020204030204" pitchFamily="34" charset="0"/>
                <a:cs typeface="Times New Roman" panose="02020603050405020304" pitchFamily="18" charset="0"/>
              </a:rPr>
              <a:t> και την πλαισίωση της </a:t>
            </a:r>
            <a:r>
              <a:rPr lang="el-GR" sz="3400" b="1" dirty="0">
                <a:latin typeface="Calibri" panose="020F0502020204030204" pitchFamily="34" charset="0"/>
                <a:ea typeface="Calibri" panose="020F0502020204030204" pitchFamily="34" charset="0"/>
                <a:cs typeface="Times New Roman" panose="02020603050405020304" pitchFamily="18" charset="0"/>
              </a:rPr>
              <a:t>Αγγ. Γιαντσελίδου</a:t>
            </a:r>
            <a:r>
              <a:rPr lang="el-GR" sz="3400" dirty="0">
                <a:latin typeface="Calibri" panose="020F0502020204030204" pitchFamily="34" charset="0"/>
                <a:ea typeface="Calibri" panose="020F0502020204030204" pitchFamily="34" charset="0"/>
                <a:cs typeface="Times New Roman" panose="02020603050405020304" pitchFamily="18" charset="0"/>
              </a:rPr>
              <a:t> και της </a:t>
            </a:r>
            <a:r>
              <a:rPr lang="el-GR" sz="3400" b="1" dirty="0">
                <a:latin typeface="Calibri" panose="020F0502020204030204" pitchFamily="34" charset="0"/>
                <a:ea typeface="Calibri" panose="020F0502020204030204" pitchFamily="34" charset="0"/>
                <a:cs typeface="Times New Roman" panose="02020603050405020304" pitchFamily="18" charset="0"/>
              </a:rPr>
              <a:t>Γιώτας Ιακωβάκη</a:t>
            </a:r>
            <a:r>
              <a:rPr lang="el-GR" sz="3400" dirty="0">
                <a:latin typeface="Calibri" panose="020F0502020204030204" pitchFamily="34" charset="0"/>
                <a:ea typeface="Calibri" panose="020F0502020204030204" pitchFamily="34" charset="0"/>
                <a:cs typeface="Times New Roman" panose="02020603050405020304" pitchFamily="18" charset="0"/>
              </a:rPr>
              <a:t>.</a:t>
            </a:r>
            <a:endParaRPr lang="en-US" sz="3400" dirty="0">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1200"/>
              </a:spcAft>
            </a:pPr>
            <a:r>
              <a:rPr lang="el-GR" sz="3400" dirty="0">
                <a:latin typeface="Calibri" panose="020F0502020204030204" pitchFamily="34" charset="0"/>
                <a:ea typeface="Calibri" panose="020F0502020204030204" pitchFamily="34" charset="0"/>
                <a:cs typeface="Times New Roman" panose="02020603050405020304" pitchFamily="18" charset="0"/>
              </a:rPr>
              <a:t>Η ομάδα δράσης δουλεύει σε μικρές ομάδες σε </a:t>
            </a:r>
            <a:r>
              <a:rPr lang="en-GB" sz="3400" dirty="0">
                <a:latin typeface="Calibri" panose="020F0502020204030204" pitchFamily="34" charset="0"/>
                <a:ea typeface="Calibri" panose="020F0502020204030204" pitchFamily="34" charset="0"/>
                <a:cs typeface="Times New Roman" panose="02020603050405020304" pitchFamily="18" charset="0"/>
              </a:rPr>
              <a:t>rotation </a:t>
            </a:r>
            <a:r>
              <a:rPr lang="el-GR" sz="3400" dirty="0">
                <a:latin typeface="Calibri" panose="020F0502020204030204" pitchFamily="34" charset="0"/>
                <a:ea typeface="Calibri" panose="020F0502020204030204" pitchFamily="34" charset="0"/>
                <a:cs typeface="Times New Roman" panose="02020603050405020304" pitchFamily="18" charset="0"/>
              </a:rPr>
              <a:t>κάθε Τετάρτη 17.00-21.00, στο χώρο του συνΑθηνά του Δήμου Αθηναίων, μέσα από ατομικές συναντήσεις με τους ωφελούμενους του </a:t>
            </a:r>
            <a:r>
              <a:rPr lang="en-US" sz="3400" dirty="0">
                <a:latin typeface="Calibri" panose="020F0502020204030204" pitchFamily="34" charset="0"/>
                <a:ea typeface="Calibri" panose="020F0502020204030204" pitchFamily="34" charset="0"/>
                <a:cs typeface="Times New Roman" panose="02020603050405020304" pitchFamily="18" charset="0"/>
              </a:rPr>
              <a:t>One Stop</a:t>
            </a:r>
            <a:r>
              <a:rPr lang="el-GR" sz="3400" dirty="0">
                <a:latin typeface="Calibri" panose="020F0502020204030204" pitchFamily="34" charset="0"/>
                <a:ea typeface="Calibri" panose="020F0502020204030204" pitchFamily="34" charset="0"/>
                <a:cs typeface="Times New Roman" panose="02020603050405020304" pitchFamily="18" charset="0"/>
              </a:rPr>
              <a:t> στοχεύει στη διαχείριση αναγκών τους, όπως παραπομπές σε εξειδικευμένες υπηρεσίες, οργάνωση και υποστήριξη σε κοινωνικοπρονοιακά ζητήματα, συμβουλευτική και ψυχολογική υποστήριξη. Παράλληλα οι κοινωνικοί λειτουργοί της ΕΚΨ&amp;ΨΥ </a:t>
            </a:r>
            <a:r>
              <a:rPr lang="el-GR" sz="3400" b="1" dirty="0">
                <a:latin typeface="Calibri" panose="020F0502020204030204" pitchFamily="34" charset="0"/>
                <a:ea typeface="Calibri" panose="020F0502020204030204" pitchFamily="34" charset="0"/>
                <a:cs typeface="Times New Roman" panose="02020603050405020304" pitchFamily="18" charset="0"/>
              </a:rPr>
              <a:t>Ευτ. Αρτέμη</a:t>
            </a:r>
            <a:r>
              <a:rPr lang="el-GR" sz="3400" dirty="0">
                <a:latin typeface="Calibri" panose="020F0502020204030204" pitchFamily="34" charset="0"/>
                <a:ea typeface="Calibri" panose="020F0502020204030204" pitchFamily="34" charset="0"/>
                <a:cs typeface="Times New Roman" panose="02020603050405020304" pitchFamily="18" charset="0"/>
              </a:rPr>
              <a:t> και </a:t>
            </a:r>
            <a:r>
              <a:rPr lang="el-GR" sz="3400" b="1" dirty="0">
                <a:latin typeface="Calibri" panose="020F0502020204030204" pitchFamily="34" charset="0"/>
                <a:ea typeface="Calibri" panose="020F0502020204030204" pitchFamily="34" charset="0"/>
                <a:cs typeface="Times New Roman" panose="02020603050405020304" pitchFamily="18" charset="0"/>
              </a:rPr>
              <a:t>Αν. Μαργαρίτη</a:t>
            </a:r>
            <a:r>
              <a:rPr lang="el-GR" sz="3400" dirty="0">
                <a:latin typeface="Calibri" panose="020F0502020204030204" pitchFamily="34" charset="0"/>
                <a:ea typeface="Calibri" panose="020F0502020204030204" pitchFamily="34" charset="0"/>
                <a:cs typeface="Times New Roman" panose="02020603050405020304" pitchFamily="18" charset="0"/>
              </a:rPr>
              <a:t>, έχουν προχωρήσει στην επικαιροποίηση προηγούμενης χαρτογράφησης υπηρεσιών που άπτονται των αναγκών των ωφελουμένων και οργανώνει τη δικτύωση μαζί τους για την καλύτερη δυνατή ανταπόκριση στις σύνθετες ανάγκες της συγκεκριμένης ομάδας πολιτών.  </a:t>
            </a:r>
            <a:endParaRPr lang="en-US" sz="34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4" name="Εικόνα 8">
            <a:extLst>
              <a:ext uri="{FF2B5EF4-FFF2-40B4-BE49-F238E27FC236}">
                <a16:creationId xmlns:a16="http://schemas.microsoft.com/office/drawing/2014/main" id="{1F605EAA-E706-42CA-B03C-5C701BF1B9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939507"/>
            <a:ext cx="2018152" cy="918493"/>
          </a:xfrm>
          <a:prstGeom prst="rect">
            <a:avLst/>
          </a:prstGeom>
        </p:spPr>
      </p:pic>
      <p:sp>
        <p:nvSpPr>
          <p:cNvPr id="5" name="Footer Placeholder 4">
            <a:extLst>
              <a:ext uri="{FF2B5EF4-FFF2-40B4-BE49-F238E27FC236}">
                <a16:creationId xmlns:a16="http://schemas.microsoft.com/office/drawing/2014/main" id="{5B5D7583-CBEC-4F5F-8B77-C9F44F6A342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a:ln>
                  <a:noFill/>
                </a:ln>
                <a:solidFill>
                  <a:prstClr val="black">
                    <a:tint val="75000"/>
                  </a:prstClr>
                </a:solidFill>
                <a:effectLst/>
                <a:uLnTx/>
                <a:uFillTx/>
                <a:latin typeface="Calibri"/>
                <a:ea typeface="+mn-ea"/>
                <a:cs typeface="+mn-cs"/>
              </a:rPr>
              <a:t>Παναγιώτα Φίτσιου, Ψυχολόγος </a:t>
            </a:r>
            <a:r>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t>MSc</a:t>
            </a:r>
            <a:endParaRPr kumimoji="0" lang="el-G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3A9586CB-8E15-465A-A2F5-5E1344DEF39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352B21-058C-4C09-A3C6-31C24AA71FF4}" type="slidenum">
              <a:rPr kumimoji="0" lang="el-G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l-G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23228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41A18-B9DF-4EE4-A0C7-50484063C7D4}"/>
              </a:ext>
            </a:extLst>
          </p:cNvPr>
          <p:cNvSpPr>
            <a:spLocks noGrp="1"/>
          </p:cNvSpPr>
          <p:nvPr>
            <p:ph type="title"/>
          </p:nvPr>
        </p:nvSpPr>
        <p:spPr>
          <a:xfrm>
            <a:off x="457200" y="274637"/>
            <a:ext cx="8229600" cy="1337153"/>
          </a:xfrm>
        </p:spPr>
        <p:txBody>
          <a:bodyPr>
            <a:normAutofit fontScale="90000"/>
          </a:bodyPr>
          <a:lstStyle/>
          <a:p>
            <a:r>
              <a:rPr lang="el-GR" b="1" dirty="0"/>
              <a:t>Η θερμο-δυναμική της παρέμβασης...</a:t>
            </a:r>
            <a:endParaRPr lang="en-US" b="1" dirty="0"/>
          </a:p>
        </p:txBody>
      </p:sp>
      <p:sp>
        <p:nvSpPr>
          <p:cNvPr id="3" name="Content Placeholder 2">
            <a:extLst>
              <a:ext uri="{FF2B5EF4-FFF2-40B4-BE49-F238E27FC236}">
                <a16:creationId xmlns:a16="http://schemas.microsoft.com/office/drawing/2014/main" id="{681AE8EF-BA56-4508-B484-1A5EDDCB7FC5}"/>
              </a:ext>
            </a:extLst>
          </p:cNvPr>
          <p:cNvSpPr>
            <a:spLocks noGrp="1"/>
          </p:cNvSpPr>
          <p:nvPr>
            <p:ph idx="1"/>
          </p:nvPr>
        </p:nvSpPr>
        <p:spPr>
          <a:xfrm>
            <a:off x="457200" y="1628800"/>
            <a:ext cx="8229600" cy="4293698"/>
          </a:xfrm>
        </p:spPr>
        <p:txBody>
          <a:bodyPr>
            <a:normAutofit/>
          </a:bodyPr>
          <a:lstStyle/>
          <a:p>
            <a:pPr marL="0" indent="0">
              <a:buNone/>
            </a:pPr>
            <a:r>
              <a:rPr lang="el-GR" sz="3600" dirty="0"/>
              <a:t>Ο φορέας είναι σύστημα ανοικτό και ευέλικτο, ανατροφοδοτείται από την πραγματικότητα, η ισορροπία μπορεί να ανατρέπεται, πράγμα που κατά στιγμές προκαλεί ανησυχία, και να οργανώνεται σε κάτι διαφορετικό.</a:t>
            </a:r>
            <a:endParaRPr lang="en-US" sz="3600" dirty="0"/>
          </a:p>
        </p:txBody>
      </p:sp>
      <p:pic>
        <p:nvPicPr>
          <p:cNvPr id="4" name="Εικόνα 8">
            <a:extLst>
              <a:ext uri="{FF2B5EF4-FFF2-40B4-BE49-F238E27FC236}">
                <a16:creationId xmlns:a16="http://schemas.microsoft.com/office/drawing/2014/main" id="{1F605EAA-E706-42CA-B03C-5C701BF1B9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939507"/>
            <a:ext cx="2018152" cy="918493"/>
          </a:xfrm>
          <a:prstGeom prst="rect">
            <a:avLst/>
          </a:prstGeom>
        </p:spPr>
      </p:pic>
      <p:sp>
        <p:nvSpPr>
          <p:cNvPr id="5" name="Footer Placeholder 4">
            <a:extLst>
              <a:ext uri="{FF2B5EF4-FFF2-40B4-BE49-F238E27FC236}">
                <a16:creationId xmlns:a16="http://schemas.microsoft.com/office/drawing/2014/main" id="{5B5D7583-CBEC-4F5F-8B77-C9F44F6A342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a:ln>
                  <a:noFill/>
                </a:ln>
                <a:solidFill>
                  <a:prstClr val="black">
                    <a:tint val="75000"/>
                  </a:prstClr>
                </a:solidFill>
                <a:effectLst/>
                <a:uLnTx/>
                <a:uFillTx/>
                <a:latin typeface="Calibri"/>
                <a:ea typeface="+mn-ea"/>
                <a:cs typeface="+mn-cs"/>
              </a:rPr>
              <a:t>Παναγιώτα Φίτσιου, Ψυχολόγος </a:t>
            </a:r>
            <a:r>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t>MSc</a:t>
            </a:r>
            <a:endParaRPr kumimoji="0" lang="el-G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3A9586CB-8E15-465A-A2F5-5E1344DEF39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352B21-058C-4C09-A3C6-31C24AA71FF4}" type="slidenum">
              <a:rPr kumimoji="0" lang="el-G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l-G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8697330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41A18-B9DF-4EE4-A0C7-50484063C7D4}"/>
              </a:ext>
            </a:extLst>
          </p:cNvPr>
          <p:cNvSpPr>
            <a:spLocks noGrp="1"/>
          </p:cNvSpPr>
          <p:nvPr>
            <p:ph type="title"/>
          </p:nvPr>
        </p:nvSpPr>
        <p:spPr/>
        <p:txBody>
          <a:bodyPr/>
          <a:lstStyle/>
          <a:p>
            <a:r>
              <a:rPr lang="el-GR" b="1" dirty="0"/>
              <a:t>Η...χημεία</a:t>
            </a:r>
            <a:endParaRPr lang="en-US" b="1" dirty="0"/>
          </a:p>
        </p:txBody>
      </p:sp>
      <p:sp>
        <p:nvSpPr>
          <p:cNvPr id="3" name="Content Placeholder 2">
            <a:extLst>
              <a:ext uri="{FF2B5EF4-FFF2-40B4-BE49-F238E27FC236}">
                <a16:creationId xmlns:a16="http://schemas.microsoft.com/office/drawing/2014/main" id="{681AE8EF-BA56-4508-B484-1A5EDDCB7FC5}"/>
              </a:ext>
            </a:extLst>
          </p:cNvPr>
          <p:cNvSpPr>
            <a:spLocks noGrp="1"/>
          </p:cNvSpPr>
          <p:nvPr>
            <p:ph idx="1"/>
          </p:nvPr>
        </p:nvSpPr>
        <p:spPr>
          <a:xfrm>
            <a:off x="457200" y="1196751"/>
            <a:ext cx="8229600" cy="4742755"/>
          </a:xfrm>
        </p:spPr>
        <p:txBody>
          <a:bodyPr>
            <a:normAutofit fontScale="77500" lnSpcReduction="20000"/>
          </a:bodyPr>
          <a:lstStyle/>
          <a:p>
            <a:r>
              <a:rPr lang="el-GR" dirty="0">
                <a:latin typeface="Calibri" panose="020F0502020204030204" pitchFamily="34" charset="0"/>
                <a:cs typeface="Times New Roman" panose="02020603050405020304" pitchFamily="18" charset="0"/>
              </a:rPr>
              <a:t>Αυτή τη στιγμή η δυναμική και οι συγκυρίες είναι τέτοιες που έχουμε περιθώριο και μέσα στη θεσμική μας συμμετοχή και επαφή με το Υπουργείο Εργασίας έχουμε το περιθώριο να προωθήσουμε τις προτάσεις μας για την φροντίδα των αστέγων με προβλήματα ψυχικής υγείας</a:t>
            </a:r>
          </a:p>
          <a:p>
            <a:r>
              <a:rPr lang="el-GR" dirty="0">
                <a:latin typeface="Calibri" panose="020F0502020204030204" pitchFamily="34" charset="0"/>
                <a:cs typeface="Times New Roman" panose="02020603050405020304" pitchFamily="18" charset="0"/>
              </a:rPr>
              <a:t>Και αυτό έχει γίνει και ως Εταιρία μέσα από την συμμετοχή μας ως Δίκτυο για το Δικαίωμα στη Στέγη και την Κατοικία, όπου μας ζητήθηκαν από το Υπουργείο παρατηρήσεις για σχέδιο νέου νόμου και εθνικό σχέδιο δράσης για τους αστέγους. </a:t>
            </a:r>
          </a:p>
          <a:p>
            <a:r>
              <a:rPr lang="el-GR" dirty="0">
                <a:latin typeface="Calibri" panose="020F0502020204030204" pitchFamily="34" charset="0"/>
                <a:cs typeface="Times New Roman" panose="02020603050405020304" pitchFamily="18" charset="0"/>
              </a:rPr>
              <a:t>Και βέβαια η…χημεία αφορά κυρίως στον συνδυασμό της γνώσης, του ψυχαναλυτικού πρίσματος, των διεργασιών στην εξέλιξη του φορέα και βέβαια στην προσωπική επένδυση του καθενός μας…</a:t>
            </a:r>
            <a:endParaRPr lang="en-US" dirty="0"/>
          </a:p>
        </p:txBody>
      </p:sp>
      <p:pic>
        <p:nvPicPr>
          <p:cNvPr id="4" name="Εικόνα 8">
            <a:extLst>
              <a:ext uri="{FF2B5EF4-FFF2-40B4-BE49-F238E27FC236}">
                <a16:creationId xmlns:a16="http://schemas.microsoft.com/office/drawing/2014/main" id="{1F605EAA-E706-42CA-B03C-5C701BF1B9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939507"/>
            <a:ext cx="2018152" cy="918493"/>
          </a:xfrm>
          <a:prstGeom prst="rect">
            <a:avLst/>
          </a:prstGeom>
        </p:spPr>
      </p:pic>
      <p:sp>
        <p:nvSpPr>
          <p:cNvPr id="5" name="Footer Placeholder 4">
            <a:extLst>
              <a:ext uri="{FF2B5EF4-FFF2-40B4-BE49-F238E27FC236}">
                <a16:creationId xmlns:a16="http://schemas.microsoft.com/office/drawing/2014/main" id="{5B5D7583-CBEC-4F5F-8B77-C9F44F6A342A}"/>
              </a:ext>
            </a:extLst>
          </p:cNvPr>
          <p:cNvSpPr>
            <a:spLocks noGrp="1"/>
          </p:cNvSpPr>
          <p:nvPr>
            <p:ph type="ftr" sz="quarter" idx="11"/>
          </p:nvPr>
        </p:nvSpPr>
        <p:spPr/>
        <p:txBody>
          <a:bodyPr/>
          <a:lstStyle/>
          <a:p>
            <a:r>
              <a:rPr lang="el-GR"/>
              <a:t>Παναγιώτα Φίτσιου, Ψυχολόγος </a:t>
            </a:r>
            <a:r>
              <a:rPr lang="en-US"/>
              <a:t>MSc</a:t>
            </a:r>
            <a:endParaRPr lang="el-GR"/>
          </a:p>
        </p:txBody>
      </p:sp>
      <p:sp>
        <p:nvSpPr>
          <p:cNvPr id="6" name="Slide Number Placeholder 5">
            <a:extLst>
              <a:ext uri="{FF2B5EF4-FFF2-40B4-BE49-F238E27FC236}">
                <a16:creationId xmlns:a16="http://schemas.microsoft.com/office/drawing/2014/main" id="{3A9586CB-8E15-465A-A2F5-5E1344DEF399}"/>
              </a:ext>
            </a:extLst>
          </p:cNvPr>
          <p:cNvSpPr>
            <a:spLocks noGrp="1"/>
          </p:cNvSpPr>
          <p:nvPr>
            <p:ph type="sldNum" sz="quarter" idx="12"/>
          </p:nvPr>
        </p:nvSpPr>
        <p:spPr/>
        <p:txBody>
          <a:bodyPr/>
          <a:lstStyle/>
          <a:p>
            <a:fld id="{45352B21-058C-4C09-A3C6-31C24AA71FF4}" type="slidenum">
              <a:rPr lang="el-GR" smtClean="0"/>
              <a:t>17</a:t>
            </a:fld>
            <a:endParaRPr lang="el-GR"/>
          </a:p>
        </p:txBody>
      </p:sp>
    </p:spTree>
    <p:extLst>
      <p:ext uri="{BB962C8B-B14F-4D97-AF65-F5344CB8AC3E}">
        <p14:creationId xmlns:p14="http://schemas.microsoft.com/office/powerpoint/2010/main" val="411463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41A18-B9DF-4EE4-A0C7-50484063C7D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81AE8EF-BA56-4508-B484-1A5EDDCB7FC5}"/>
              </a:ext>
            </a:extLst>
          </p:cNvPr>
          <p:cNvSpPr>
            <a:spLocks noGrp="1"/>
          </p:cNvSpPr>
          <p:nvPr>
            <p:ph idx="1"/>
          </p:nvPr>
        </p:nvSpPr>
        <p:spPr>
          <a:xfrm>
            <a:off x="457200" y="1600200"/>
            <a:ext cx="8229600" cy="4133056"/>
          </a:xfrm>
        </p:spPr>
        <p:txBody>
          <a:bodyPr/>
          <a:lstStyle/>
          <a:p>
            <a:endParaRPr lang="en-US" dirty="0"/>
          </a:p>
        </p:txBody>
      </p:sp>
      <p:pic>
        <p:nvPicPr>
          <p:cNvPr id="4" name="Εικόνα 8">
            <a:extLst>
              <a:ext uri="{FF2B5EF4-FFF2-40B4-BE49-F238E27FC236}">
                <a16:creationId xmlns:a16="http://schemas.microsoft.com/office/drawing/2014/main" id="{1F605EAA-E706-42CA-B03C-5C701BF1B9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939507"/>
            <a:ext cx="2018152" cy="918493"/>
          </a:xfrm>
          <a:prstGeom prst="rect">
            <a:avLst/>
          </a:prstGeom>
        </p:spPr>
      </p:pic>
      <p:sp>
        <p:nvSpPr>
          <p:cNvPr id="5" name="Footer Placeholder 4">
            <a:extLst>
              <a:ext uri="{FF2B5EF4-FFF2-40B4-BE49-F238E27FC236}">
                <a16:creationId xmlns:a16="http://schemas.microsoft.com/office/drawing/2014/main" id="{5B5D7583-CBEC-4F5F-8B77-C9F44F6A342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a:ln>
                  <a:noFill/>
                </a:ln>
                <a:solidFill>
                  <a:prstClr val="black">
                    <a:tint val="75000"/>
                  </a:prstClr>
                </a:solidFill>
                <a:effectLst/>
                <a:uLnTx/>
                <a:uFillTx/>
                <a:latin typeface="Calibri"/>
                <a:ea typeface="+mn-ea"/>
                <a:cs typeface="+mn-cs"/>
              </a:rPr>
              <a:t>Παναγιώτα Φίτσιου, Ψυχολόγος </a:t>
            </a:r>
            <a:r>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t>MSc</a:t>
            </a:r>
            <a:endParaRPr kumimoji="0" lang="el-G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3A9586CB-8E15-465A-A2F5-5E1344DEF39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352B21-058C-4C09-A3C6-31C24AA71FF4}" type="slidenum">
              <a:rPr kumimoji="0" lang="el-G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l-G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4751593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41A18-B9DF-4EE4-A0C7-50484063C7D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81AE8EF-BA56-4508-B484-1A5EDDCB7FC5}"/>
              </a:ext>
            </a:extLst>
          </p:cNvPr>
          <p:cNvSpPr>
            <a:spLocks noGrp="1"/>
          </p:cNvSpPr>
          <p:nvPr>
            <p:ph idx="1"/>
          </p:nvPr>
        </p:nvSpPr>
        <p:spPr>
          <a:xfrm>
            <a:off x="457200" y="1600200"/>
            <a:ext cx="8229600" cy="4133056"/>
          </a:xfrm>
        </p:spPr>
        <p:txBody>
          <a:bodyPr/>
          <a:lstStyle/>
          <a:p>
            <a:endParaRPr lang="en-US" dirty="0"/>
          </a:p>
        </p:txBody>
      </p:sp>
      <p:pic>
        <p:nvPicPr>
          <p:cNvPr id="4" name="Εικόνα 8">
            <a:extLst>
              <a:ext uri="{FF2B5EF4-FFF2-40B4-BE49-F238E27FC236}">
                <a16:creationId xmlns:a16="http://schemas.microsoft.com/office/drawing/2014/main" id="{1F605EAA-E706-42CA-B03C-5C701BF1B9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939507"/>
            <a:ext cx="2018152" cy="918493"/>
          </a:xfrm>
          <a:prstGeom prst="rect">
            <a:avLst/>
          </a:prstGeom>
        </p:spPr>
      </p:pic>
      <p:sp>
        <p:nvSpPr>
          <p:cNvPr id="5" name="Footer Placeholder 4">
            <a:extLst>
              <a:ext uri="{FF2B5EF4-FFF2-40B4-BE49-F238E27FC236}">
                <a16:creationId xmlns:a16="http://schemas.microsoft.com/office/drawing/2014/main" id="{5B5D7583-CBEC-4F5F-8B77-C9F44F6A342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a:ln>
                  <a:noFill/>
                </a:ln>
                <a:solidFill>
                  <a:prstClr val="black">
                    <a:tint val="75000"/>
                  </a:prstClr>
                </a:solidFill>
                <a:effectLst/>
                <a:uLnTx/>
                <a:uFillTx/>
                <a:latin typeface="Calibri"/>
                <a:ea typeface="+mn-ea"/>
                <a:cs typeface="+mn-cs"/>
              </a:rPr>
              <a:t>Παναγιώτα Φίτσιου, Ψυχολόγος </a:t>
            </a:r>
            <a:r>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t>MSc</a:t>
            </a:r>
            <a:endParaRPr kumimoji="0" lang="el-G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3A9586CB-8E15-465A-A2F5-5E1344DEF39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352B21-058C-4C09-A3C6-31C24AA71FF4}" type="slidenum">
              <a:rPr kumimoji="0" lang="el-G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l-G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3004823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539552" y="1"/>
            <a:ext cx="7772400" cy="692696"/>
          </a:xfrm>
        </p:spPr>
        <p:txBody>
          <a:bodyPr>
            <a:normAutofit/>
          </a:bodyPr>
          <a:lstStyle/>
          <a:p>
            <a:r>
              <a:rPr lang="el-GR" sz="1200" b="1" dirty="0">
                <a:latin typeface="Verdana" panose="020B0604030504040204" pitchFamily="34" charset="0"/>
                <a:ea typeface="Verdana" panose="020B0604030504040204" pitchFamily="34" charset="0"/>
              </a:rPr>
              <a:t>Επεξεργασία Φραγκούλη - Φίτσιου</a:t>
            </a:r>
          </a:p>
        </p:txBody>
      </p:sp>
      <p:sp>
        <p:nvSpPr>
          <p:cNvPr id="3" name="2 - Υπότιτλος"/>
          <p:cNvSpPr>
            <a:spLocks noGrp="1"/>
          </p:cNvSpPr>
          <p:nvPr>
            <p:ph type="subTitle" idx="1"/>
          </p:nvPr>
        </p:nvSpPr>
        <p:spPr>
          <a:xfrm>
            <a:off x="1259632" y="1340768"/>
            <a:ext cx="1656184" cy="432048"/>
          </a:xfrm>
        </p:spPr>
        <p:txBody>
          <a:bodyPr>
            <a:normAutofit fontScale="92500" lnSpcReduction="10000"/>
          </a:bodyPr>
          <a:lstStyle/>
          <a:p>
            <a:r>
              <a:rPr lang="el-GR" sz="1200" dirty="0"/>
              <a:t>Φιλοσοφία ΕΚΨ&amp;ΨΥ</a:t>
            </a:r>
          </a:p>
          <a:p>
            <a:r>
              <a:rPr lang="el-GR" sz="1200" dirty="0"/>
              <a:t>Στρατηγικός Στόχος  2</a:t>
            </a:r>
          </a:p>
        </p:txBody>
      </p:sp>
      <p:sp>
        <p:nvSpPr>
          <p:cNvPr id="4" name="2 - Υπότιτλος"/>
          <p:cNvSpPr txBox="1">
            <a:spLocks/>
          </p:cNvSpPr>
          <p:nvPr/>
        </p:nvSpPr>
        <p:spPr>
          <a:xfrm>
            <a:off x="5076056" y="1484784"/>
            <a:ext cx="1872208" cy="432048"/>
          </a:xfrm>
          <a:prstGeom prst="rect">
            <a:avLst/>
          </a:prstGeom>
        </p:spPr>
        <p:txBody>
          <a:bodyPr vert="horz" lIns="91440" tIns="45720" rIns="91440" bIns="45720" rtlCol="0">
            <a:normAutofit lnSpcReduction="1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l-GR" sz="1200" b="0" i="0" u="none" strike="noStrike" kern="1200" cap="none" spc="0" normalizeH="0" baseline="0" noProof="0" dirty="0">
                <a:ln>
                  <a:noFill/>
                </a:ln>
                <a:solidFill>
                  <a:schemeClr val="tx1">
                    <a:tint val="75000"/>
                  </a:schemeClr>
                </a:solidFill>
                <a:effectLst/>
                <a:uLnTx/>
                <a:uFillTx/>
                <a:latin typeface="+mn-lt"/>
                <a:ea typeface="+mn-ea"/>
                <a:cs typeface="+mn-cs"/>
              </a:rPr>
              <a:t>Συμμετοχή σε επιτροπή του Υπουργείου</a:t>
            </a:r>
          </a:p>
        </p:txBody>
      </p:sp>
      <p:sp>
        <p:nvSpPr>
          <p:cNvPr id="5" name="2 - Υπότιτλος"/>
          <p:cNvSpPr txBox="1">
            <a:spLocks/>
          </p:cNvSpPr>
          <p:nvPr/>
        </p:nvSpPr>
        <p:spPr>
          <a:xfrm>
            <a:off x="395536" y="2636912"/>
            <a:ext cx="1800200" cy="72008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l-GR" sz="1200" b="0" i="0" u="none" strike="noStrike" kern="1200" cap="none" spc="0" normalizeH="0" baseline="0" noProof="0" dirty="0">
                <a:ln>
                  <a:noFill/>
                </a:ln>
                <a:solidFill>
                  <a:schemeClr val="tx1">
                    <a:tint val="75000"/>
                  </a:schemeClr>
                </a:solidFill>
                <a:effectLst/>
                <a:uLnTx/>
                <a:uFillTx/>
                <a:latin typeface="+mn-lt"/>
                <a:ea typeface="+mn-ea"/>
                <a:cs typeface="+mn-cs"/>
              </a:rPr>
              <a:t>Προοπτική – Πρόγραμμα Δήμου Αθηναίων </a:t>
            </a:r>
            <a:r>
              <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rPr>
              <a:t>“Street work”</a:t>
            </a:r>
            <a:endParaRPr kumimoji="0" lang="el-GR"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6" name="2 - Υπότιτλος"/>
          <p:cNvSpPr txBox="1">
            <a:spLocks/>
          </p:cNvSpPr>
          <p:nvPr/>
        </p:nvSpPr>
        <p:spPr>
          <a:xfrm>
            <a:off x="3563888" y="2780928"/>
            <a:ext cx="1656184" cy="432048"/>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lang="el-GR" sz="1200" dirty="0">
                <a:solidFill>
                  <a:schemeClr val="tx1">
                    <a:tint val="75000"/>
                  </a:schemeClr>
                </a:solidFill>
              </a:rPr>
              <a:t>ΑΣΤΕΓΟΙ</a:t>
            </a:r>
            <a:endParaRPr kumimoji="0" lang="el-GR"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7" name="2 - Υπότιτλος"/>
          <p:cNvSpPr txBox="1">
            <a:spLocks/>
          </p:cNvSpPr>
          <p:nvPr/>
        </p:nvSpPr>
        <p:spPr>
          <a:xfrm>
            <a:off x="6012160" y="2564904"/>
            <a:ext cx="1944216" cy="2592288"/>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l-GR" sz="1200" b="0" i="0" u="none" strike="noStrike" kern="1200" cap="none" spc="0" normalizeH="0" baseline="0" noProof="0" dirty="0">
                <a:ln>
                  <a:noFill/>
                </a:ln>
                <a:solidFill>
                  <a:schemeClr val="tx1">
                    <a:tint val="75000"/>
                  </a:schemeClr>
                </a:solidFill>
                <a:effectLst/>
                <a:uLnTx/>
                <a:uFillTx/>
                <a:latin typeface="+mn-lt"/>
                <a:ea typeface="+mn-ea"/>
                <a:cs typeface="+mn-cs"/>
              </a:rPr>
              <a:t>Κρίση – κοινωνική πραγματικότητα άρα ανάγκη </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lang="el-GR" sz="1200" dirty="0">
                <a:solidFill>
                  <a:schemeClr val="tx1">
                    <a:tint val="75000"/>
                  </a:schemeClr>
                </a:solidFill>
              </a:rPr>
              <a:t>ΕΚΨ&amp;ΨΥ </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lang="el-GR" sz="1200" dirty="0">
              <a:solidFill>
                <a:schemeClr val="tx1">
                  <a:tint val="75000"/>
                </a:schemeClr>
              </a:solidFill>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l-GR" sz="1200" b="0" i="0" u="none" strike="noStrike" kern="1200" cap="none" spc="0" normalizeH="0" baseline="0" noProof="0" dirty="0">
                <a:ln>
                  <a:noFill/>
                </a:ln>
                <a:solidFill>
                  <a:schemeClr val="tx1">
                    <a:tint val="75000"/>
                  </a:schemeClr>
                </a:solidFill>
                <a:effectLst/>
                <a:uLnTx/>
                <a:uFillTx/>
                <a:latin typeface="+mn-lt"/>
                <a:ea typeface="+mn-ea"/>
                <a:cs typeface="+mn-cs"/>
              </a:rPr>
              <a:t>Ομάδα</a:t>
            </a:r>
            <a:r>
              <a:rPr kumimoji="0" lang="el-GR" sz="1200" b="0" i="0" u="none" strike="noStrike" kern="1200" cap="none" spc="0" normalizeH="0" noProof="0" dirty="0">
                <a:ln>
                  <a:noFill/>
                </a:ln>
                <a:solidFill>
                  <a:schemeClr val="tx1">
                    <a:tint val="75000"/>
                  </a:schemeClr>
                </a:solidFill>
                <a:effectLst/>
                <a:uLnTx/>
                <a:uFillTx/>
                <a:latin typeface="+mn-lt"/>
                <a:ea typeface="+mn-ea"/>
                <a:cs typeface="+mn-cs"/>
              </a:rPr>
              <a:t> έργου</a:t>
            </a:r>
          </a:p>
          <a:p>
            <a:pPr marL="0" marR="0" lvl="0" indent="0" algn="ctr" defTabSz="914400" rtl="0" eaLnBrk="1" fontAlgn="auto" latinLnBrk="0" hangingPunct="1">
              <a:lnSpc>
                <a:spcPct val="100000"/>
              </a:lnSpc>
              <a:spcBef>
                <a:spcPct val="20000"/>
              </a:spcBef>
              <a:spcAft>
                <a:spcPts val="0"/>
              </a:spcAft>
              <a:buClrTx/>
              <a:buSzTx/>
              <a:buFontTx/>
              <a:buChar char="-"/>
              <a:tabLst/>
              <a:defRPr/>
            </a:pPr>
            <a:r>
              <a:rPr lang="el-GR" sz="1200" baseline="0" dirty="0">
                <a:solidFill>
                  <a:schemeClr val="tx1">
                    <a:tint val="75000"/>
                  </a:schemeClr>
                </a:solidFill>
              </a:rPr>
              <a:t>Πρόγραμμα Μποδοσάκη</a:t>
            </a:r>
          </a:p>
          <a:p>
            <a:pPr marL="0" marR="0" lvl="0" indent="0" algn="ctr" defTabSz="914400" rtl="0" eaLnBrk="1" fontAlgn="auto" latinLnBrk="0" hangingPunct="1">
              <a:lnSpc>
                <a:spcPct val="100000"/>
              </a:lnSpc>
              <a:spcBef>
                <a:spcPct val="20000"/>
              </a:spcBef>
              <a:spcAft>
                <a:spcPts val="0"/>
              </a:spcAft>
              <a:buClrTx/>
              <a:buSzTx/>
              <a:buFontTx/>
              <a:buChar char="-"/>
              <a:tabLst/>
              <a:defRPr/>
            </a:pPr>
            <a:r>
              <a:rPr kumimoji="0" lang="el-GR" sz="1200" b="0" i="0" u="none" strike="noStrike" kern="1200" cap="none" spc="0" normalizeH="0" noProof="0" dirty="0">
                <a:ln>
                  <a:noFill/>
                </a:ln>
                <a:solidFill>
                  <a:schemeClr val="tx1">
                    <a:tint val="75000"/>
                  </a:schemeClr>
                </a:solidFill>
                <a:effectLst/>
                <a:uLnTx/>
                <a:uFillTx/>
                <a:latin typeface="+mn-lt"/>
                <a:ea typeface="+mn-ea"/>
                <a:cs typeface="+mn-cs"/>
              </a:rPr>
              <a:t>- Δικτύωση</a:t>
            </a:r>
          </a:p>
          <a:p>
            <a:pPr marL="0" marR="0" lvl="0" indent="0" algn="ctr" defTabSz="914400" rtl="0" eaLnBrk="1" fontAlgn="auto" latinLnBrk="0" hangingPunct="1">
              <a:lnSpc>
                <a:spcPct val="100000"/>
              </a:lnSpc>
              <a:spcBef>
                <a:spcPct val="20000"/>
              </a:spcBef>
              <a:spcAft>
                <a:spcPts val="0"/>
              </a:spcAft>
              <a:buClrTx/>
              <a:buSzTx/>
              <a:buFontTx/>
              <a:buChar char="-"/>
              <a:tabLst/>
              <a:defRPr/>
            </a:pPr>
            <a:r>
              <a:rPr lang="el-GR" sz="1200" baseline="0" dirty="0">
                <a:solidFill>
                  <a:schemeClr val="tx1">
                    <a:tint val="75000"/>
                  </a:schemeClr>
                </a:solidFill>
              </a:rPr>
              <a:t>Συνεργασία</a:t>
            </a:r>
            <a:r>
              <a:rPr lang="el-GR" sz="1200" dirty="0">
                <a:solidFill>
                  <a:schemeClr val="tx1">
                    <a:tint val="75000"/>
                  </a:schemeClr>
                </a:solidFill>
              </a:rPr>
              <a:t> με </a:t>
            </a:r>
            <a:r>
              <a:rPr lang="en-US" sz="1200" dirty="0">
                <a:solidFill>
                  <a:schemeClr val="tx1">
                    <a:tint val="75000"/>
                  </a:schemeClr>
                </a:solidFill>
              </a:rPr>
              <a:t>Steps</a:t>
            </a:r>
            <a:endParaRPr kumimoji="0" lang="el-GR"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8" name="2 - Υπότιτλος"/>
          <p:cNvSpPr txBox="1">
            <a:spLocks/>
          </p:cNvSpPr>
          <p:nvPr/>
        </p:nvSpPr>
        <p:spPr>
          <a:xfrm>
            <a:off x="2987824" y="3717032"/>
            <a:ext cx="2592288" cy="2088232"/>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lang="el-GR" sz="1200" dirty="0">
                <a:solidFill>
                  <a:schemeClr val="tx1">
                    <a:tint val="75000"/>
                  </a:schemeClr>
                </a:solidFill>
              </a:rPr>
              <a:t>Πρόγραμμα ευρωπαϊκό </a:t>
            </a:r>
            <a:r>
              <a:rPr lang="en-US" sz="1200" dirty="0">
                <a:solidFill>
                  <a:schemeClr val="tx1">
                    <a:tint val="75000"/>
                  </a:schemeClr>
                </a:solidFill>
              </a:rPr>
              <a:t>Erasmus – Luigi</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l-GR" sz="1200" b="0" i="0" u="none" strike="noStrike" kern="1200" cap="none" spc="0" normalizeH="0" baseline="0" noProof="0" dirty="0">
                <a:ln>
                  <a:noFill/>
                </a:ln>
                <a:solidFill>
                  <a:schemeClr val="tx1">
                    <a:tint val="75000"/>
                  </a:schemeClr>
                </a:solidFill>
                <a:effectLst/>
                <a:uLnTx/>
                <a:uFillTx/>
                <a:latin typeface="+mn-lt"/>
                <a:ea typeface="+mn-ea"/>
                <a:cs typeface="+mn-cs"/>
              </a:rPr>
              <a:t>Μελέτη και έρευνα</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lang="el-GR" sz="1200" dirty="0">
                <a:solidFill>
                  <a:schemeClr val="tx1">
                    <a:tint val="75000"/>
                  </a:schemeClr>
                </a:solidFill>
              </a:rPr>
              <a:t>Συνεργαζόμαστε – δικτυωθήκαμε με : Ευρωπαϊκά – Τοπικά</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rPr>
              <a:t>Steps / </a:t>
            </a:r>
            <a:r>
              <a:rPr kumimoji="0" lang="el-GR" sz="1200" b="0" i="0" u="none" strike="noStrike" kern="1200" cap="none" spc="0" normalizeH="0" baseline="0" noProof="0" dirty="0" err="1">
                <a:ln>
                  <a:noFill/>
                </a:ln>
                <a:solidFill>
                  <a:schemeClr val="tx1">
                    <a:tint val="75000"/>
                  </a:schemeClr>
                </a:solidFill>
                <a:effectLst/>
                <a:uLnTx/>
                <a:uFillTx/>
                <a:latin typeface="+mn-lt"/>
                <a:ea typeface="+mn-ea"/>
                <a:cs typeface="+mn-cs"/>
              </a:rPr>
              <a:t>Πράξις</a:t>
            </a:r>
            <a:r>
              <a:rPr kumimoji="0" lang="el-GR" sz="1200" b="0" i="0" u="none" strike="noStrike" kern="1200" cap="none" spc="0" normalizeH="0" noProof="0" dirty="0">
                <a:ln>
                  <a:noFill/>
                </a:ln>
                <a:solidFill>
                  <a:schemeClr val="tx1">
                    <a:tint val="75000"/>
                  </a:schemeClr>
                </a:solidFill>
                <a:effectLst/>
                <a:uLnTx/>
                <a:uFillTx/>
                <a:latin typeface="+mn-lt"/>
                <a:ea typeface="+mn-ea"/>
                <a:cs typeface="+mn-cs"/>
              </a:rPr>
              <a:t> / ΚΕΘΕΑ / Σχεδία </a:t>
            </a:r>
            <a:endParaRPr kumimoji="0" lang="el-GR"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cxnSp>
        <p:nvCxnSpPr>
          <p:cNvPr id="10" name="9 - Ευθεία γραμμή σύνδεσης"/>
          <p:cNvCxnSpPr/>
          <p:nvPr/>
        </p:nvCxnSpPr>
        <p:spPr>
          <a:xfrm flipH="1" flipV="1">
            <a:off x="2699792" y="1772816"/>
            <a:ext cx="1296144" cy="936104"/>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11 - Ευθεία γραμμή σύνδεσης"/>
          <p:cNvCxnSpPr/>
          <p:nvPr/>
        </p:nvCxnSpPr>
        <p:spPr>
          <a:xfrm flipV="1">
            <a:off x="4716016" y="1916832"/>
            <a:ext cx="936104" cy="7920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13 - Ευθεία γραμμή σύνδεσης"/>
          <p:cNvCxnSpPr/>
          <p:nvPr/>
        </p:nvCxnSpPr>
        <p:spPr>
          <a:xfrm>
            <a:off x="4860032" y="2924944"/>
            <a:ext cx="144016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15 - Ευθεία γραμμή σύνδεσης"/>
          <p:cNvCxnSpPr>
            <a:endCxn id="8" idx="0"/>
          </p:cNvCxnSpPr>
          <p:nvPr/>
        </p:nvCxnSpPr>
        <p:spPr>
          <a:xfrm flipH="1">
            <a:off x="4283968" y="3140968"/>
            <a:ext cx="72008" cy="576064"/>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17 - Ευθεία γραμμή σύνδεσης"/>
          <p:cNvCxnSpPr/>
          <p:nvPr/>
        </p:nvCxnSpPr>
        <p:spPr>
          <a:xfrm flipH="1">
            <a:off x="2339752" y="2924944"/>
            <a:ext cx="1656184" cy="0"/>
          </a:xfrm>
          <a:prstGeom prst="line">
            <a:avLst/>
          </a:prstGeom>
        </p:spPr>
        <p:style>
          <a:lnRef idx="1">
            <a:schemeClr val="accent1"/>
          </a:lnRef>
          <a:fillRef idx="0">
            <a:schemeClr val="accent1"/>
          </a:fillRef>
          <a:effectRef idx="0">
            <a:schemeClr val="accent1"/>
          </a:effectRef>
          <a:fontRef idx="minor">
            <a:schemeClr val="tx1"/>
          </a:fontRef>
        </p:style>
      </p:cxnSp>
      <p:sp>
        <p:nvSpPr>
          <p:cNvPr id="19" name="18 - Δεξιό άγκιστρο"/>
          <p:cNvSpPr/>
          <p:nvPr/>
        </p:nvSpPr>
        <p:spPr>
          <a:xfrm rot="5400000">
            <a:off x="6840252" y="3176972"/>
            <a:ext cx="216024" cy="72008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pic>
        <p:nvPicPr>
          <p:cNvPr id="9" name="Εικόνα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572" y="5939507"/>
            <a:ext cx="2018152" cy="918493"/>
          </a:xfrm>
          <a:prstGeom prst="rect">
            <a:avLst/>
          </a:prstGeom>
        </p:spPr>
      </p:pic>
      <p:sp>
        <p:nvSpPr>
          <p:cNvPr id="11" name="Footer Placeholder 10">
            <a:extLst>
              <a:ext uri="{FF2B5EF4-FFF2-40B4-BE49-F238E27FC236}">
                <a16:creationId xmlns:a16="http://schemas.microsoft.com/office/drawing/2014/main" id="{8FD1E58B-2F61-415B-AA72-38654A6C1743}"/>
              </a:ext>
            </a:extLst>
          </p:cNvPr>
          <p:cNvSpPr>
            <a:spLocks noGrp="1"/>
          </p:cNvSpPr>
          <p:nvPr>
            <p:ph type="ftr" sz="quarter" idx="11"/>
          </p:nvPr>
        </p:nvSpPr>
        <p:spPr/>
        <p:txBody>
          <a:bodyPr/>
          <a:lstStyle/>
          <a:p>
            <a:r>
              <a:rPr lang="el-GR"/>
              <a:t>Παναγιώτα Φίτσιου, Ψυχολόγος </a:t>
            </a:r>
            <a:r>
              <a:rPr lang="en-US"/>
              <a:t>MSc</a:t>
            </a:r>
            <a:endParaRPr lang="el-GR"/>
          </a:p>
        </p:txBody>
      </p:sp>
      <p:sp>
        <p:nvSpPr>
          <p:cNvPr id="13" name="Slide Number Placeholder 12">
            <a:extLst>
              <a:ext uri="{FF2B5EF4-FFF2-40B4-BE49-F238E27FC236}">
                <a16:creationId xmlns:a16="http://schemas.microsoft.com/office/drawing/2014/main" id="{7BA13571-9599-48A5-8937-EDBC66C4FD31}"/>
              </a:ext>
            </a:extLst>
          </p:cNvPr>
          <p:cNvSpPr>
            <a:spLocks noGrp="1"/>
          </p:cNvSpPr>
          <p:nvPr>
            <p:ph type="sldNum" sz="quarter" idx="12"/>
          </p:nvPr>
        </p:nvSpPr>
        <p:spPr/>
        <p:txBody>
          <a:bodyPr/>
          <a:lstStyle/>
          <a:p>
            <a:fld id="{45352B21-058C-4C09-A3C6-31C24AA71FF4}" type="slidenum">
              <a:rPr lang="el-GR" smtClean="0"/>
              <a:t>2</a:t>
            </a:fld>
            <a:endParaRPr lang="el-G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41A18-B9DF-4EE4-A0C7-50484063C7D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81AE8EF-BA56-4508-B484-1A5EDDCB7FC5}"/>
              </a:ext>
            </a:extLst>
          </p:cNvPr>
          <p:cNvSpPr>
            <a:spLocks noGrp="1"/>
          </p:cNvSpPr>
          <p:nvPr>
            <p:ph idx="1"/>
          </p:nvPr>
        </p:nvSpPr>
        <p:spPr>
          <a:xfrm>
            <a:off x="457200" y="1600200"/>
            <a:ext cx="8229600" cy="4133056"/>
          </a:xfrm>
        </p:spPr>
        <p:txBody>
          <a:bodyPr/>
          <a:lstStyle/>
          <a:p>
            <a:endParaRPr lang="en-US" dirty="0"/>
          </a:p>
        </p:txBody>
      </p:sp>
      <p:pic>
        <p:nvPicPr>
          <p:cNvPr id="4" name="Εικόνα 8">
            <a:extLst>
              <a:ext uri="{FF2B5EF4-FFF2-40B4-BE49-F238E27FC236}">
                <a16:creationId xmlns:a16="http://schemas.microsoft.com/office/drawing/2014/main" id="{1F605EAA-E706-42CA-B03C-5C701BF1B9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939507"/>
            <a:ext cx="2018152" cy="918493"/>
          </a:xfrm>
          <a:prstGeom prst="rect">
            <a:avLst/>
          </a:prstGeom>
        </p:spPr>
      </p:pic>
      <p:sp>
        <p:nvSpPr>
          <p:cNvPr id="5" name="Footer Placeholder 4">
            <a:extLst>
              <a:ext uri="{FF2B5EF4-FFF2-40B4-BE49-F238E27FC236}">
                <a16:creationId xmlns:a16="http://schemas.microsoft.com/office/drawing/2014/main" id="{5B5D7583-CBEC-4F5F-8B77-C9F44F6A342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a:ln>
                  <a:noFill/>
                </a:ln>
                <a:solidFill>
                  <a:prstClr val="black">
                    <a:tint val="75000"/>
                  </a:prstClr>
                </a:solidFill>
                <a:effectLst/>
                <a:uLnTx/>
                <a:uFillTx/>
                <a:latin typeface="Calibri"/>
                <a:ea typeface="+mn-ea"/>
                <a:cs typeface="+mn-cs"/>
              </a:rPr>
              <a:t>Παναγιώτα Φίτσιου, Ψυχολόγος </a:t>
            </a:r>
            <a:r>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t>MSc</a:t>
            </a:r>
            <a:endParaRPr kumimoji="0" lang="el-G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3A9586CB-8E15-465A-A2F5-5E1344DEF39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352B21-058C-4C09-A3C6-31C24AA71FF4}" type="slidenum">
              <a:rPr kumimoji="0" lang="el-G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l-G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4120248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41A18-B9DF-4EE4-A0C7-50484063C7D4}"/>
              </a:ext>
            </a:extLst>
          </p:cNvPr>
          <p:cNvSpPr>
            <a:spLocks noGrp="1"/>
          </p:cNvSpPr>
          <p:nvPr>
            <p:ph type="title"/>
          </p:nvPr>
        </p:nvSpPr>
        <p:spPr/>
        <p:txBody>
          <a:bodyPr>
            <a:normAutofit/>
          </a:bodyPr>
          <a:lstStyle/>
          <a:p>
            <a:r>
              <a:rPr lang="el-GR" sz="3200" dirty="0"/>
              <a:t>Εισαγωγικά: αλληλεπίδρασεις στρατηγικών στόχων, έσω και έξω πραγματικότητας </a:t>
            </a:r>
            <a:endParaRPr lang="en-US" sz="3200" dirty="0"/>
          </a:p>
        </p:txBody>
      </p:sp>
      <p:sp>
        <p:nvSpPr>
          <p:cNvPr id="3" name="Content Placeholder 2">
            <a:extLst>
              <a:ext uri="{FF2B5EF4-FFF2-40B4-BE49-F238E27FC236}">
                <a16:creationId xmlns:a16="http://schemas.microsoft.com/office/drawing/2014/main" id="{681AE8EF-BA56-4508-B484-1A5EDDCB7FC5}"/>
              </a:ext>
            </a:extLst>
          </p:cNvPr>
          <p:cNvSpPr>
            <a:spLocks noGrp="1"/>
          </p:cNvSpPr>
          <p:nvPr>
            <p:ph idx="1"/>
          </p:nvPr>
        </p:nvSpPr>
        <p:spPr>
          <a:xfrm>
            <a:off x="457200" y="1417639"/>
            <a:ext cx="8229600" cy="4521868"/>
          </a:xfrm>
        </p:spPr>
        <p:txBody>
          <a:bodyPr>
            <a:normAutofit fontScale="70000" lnSpcReduction="20000"/>
          </a:bodyPr>
          <a:lstStyle/>
          <a:p>
            <a:pPr lvl="0"/>
            <a:r>
              <a:rPr lang="el-GR" dirty="0"/>
              <a:t>Οι στρατηγικοί στόχοι του φορέα ήρθαν ως εξέλιξη μιας διεργασίας για να συγκεκριμενοποιήσουν το όραμα και την φιλοσοφία του φορέα. Η φιλοσοφία και το όραμα παραμένουν σταθερά, συνδέονται με την ταυτότητα του φορέα. Οι στρατηγικοί στόχοι έχουν μια δυναμική εξέλιξη και είναι σε αλληλεπίδραση με τις αλλαγές/προκλήσες στο </a:t>
            </a:r>
            <a:r>
              <a:rPr lang="el-GR" u="sng" dirty="0"/>
              <a:t>εσωτερικό του φορέα</a:t>
            </a:r>
            <a:r>
              <a:rPr lang="el-GR" dirty="0"/>
              <a:t> και τις  ανάγκες/προκλήσεις </a:t>
            </a:r>
            <a:r>
              <a:rPr lang="el-GR" u="sng" dirty="0"/>
              <a:t>της κοινωνίας</a:t>
            </a:r>
            <a:r>
              <a:rPr lang="el-GR" dirty="0"/>
              <a:t>, αλλά πάντα έχουν το έρεισμά τους στην ταυτότητα, στο όραμα και στη φιλοσοφία.  </a:t>
            </a:r>
            <a:endParaRPr lang="en-US" dirty="0"/>
          </a:p>
          <a:p>
            <a:pPr lvl="0"/>
            <a:r>
              <a:rPr lang="el-GR" dirty="0"/>
              <a:t>Πάνω σε ένα </a:t>
            </a:r>
            <a:r>
              <a:rPr lang="en-US" b="1" dirty="0"/>
              <a:t>case study </a:t>
            </a:r>
            <a:r>
              <a:rPr lang="el-GR" b="1" dirty="0"/>
              <a:t>που αφορά στους αστέγους</a:t>
            </a:r>
            <a:r>
              <a:rPr lang="el-GR" dirty="0"/>
              <a:t>, ως μια νέα κοινωνική ανάγκη (προϋπήρχε, αλλά επιδεινώθηκε με την κρίση) και υπό το πρίσμα του Στρατηγικού Στόχου 2 </a:t>
            </a:r>
            <a:r>
              <a:rPr lang="el-GR" b="1" dirty="0"/>
              <a:t>Ανάπτυξη νέων υπηρεσιών με προσανατολισμό στην κοινότητα και ολοκλήρωση δικτύου υπηρεσιών, </a:t>
            </a:r>
            <a:r>
              <a:rPr lang="el-GR" dirty="0"/>
              <a:t>θα δούμε την </a:t>
            </a:r>
            <a:r>
              <a:rPr lang="el-GR" b="1" dirty="0"/>
              <a:t>δυναμική της σύστασης μιας ομάδας έργου και την εξέλιξή της </a:t>
            </a:r>
            <a:r>
              <a:rPr lang="el-GR" dirty="0"/>
              <a:t>σε αλληλεπίδραση με τις εσωτερικές (του φορέα) και εξωτερικές (της τοπικής κοινωνίας, αλλά και σε επίπεδο χώρας) προκλήσεις.</a:t>
            </a:r>
            <a:endParaRPr lang="en-US" dirty="0"/>
          </a:p>
          <a:p>
            <a:endParaRPr lang="en-US" dirty="0"/>
          </a:p>
        </p:txBody>
      </p:sp>
      <p:pic>
        <p:nvPicPr>
          <p:cNvPr id="4" name="Εικόνα 8">
            <a:extLst>
              <a:ext uri="{FF2B5EF4-FFF2-40B4-BE49-F238E27FC236}">
                <a16:creationId xmlns:a16="http://schemas.microsoft.com/office/drawing/2014/main" id="{1F605EAA-E706-42CA-B03C-5C701BF1B90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172" y="5939507"/>
            <a:ext cx="2018152" cy="918493"/>
          </a:xfrm>
          <a:prstGeom prst="rect">
            <a:avLst/>
          </a:prstGeom>
        </p:spPr>
      </p:pic>
      <p:sp>
        <p:nvSpPr>
          <p:cNvPr id="5" name="Footer Placeholder 4">
            <a:extLst>
              <a:ext uri="{FF2B5EF4-FFF2-40B4-BE49-F238E27FC236}">
                <a16:creationId xmlns:a16="http://schemas.microsoft.com/office/drawing/2014/main" id="{BFB6D603-4B78-4A86-965C-C3F89F38157D}"/>
              </a:ext>
            </a:extLst>
          </p:cNvPr>
          <p:cNvSpPr>
            <a:spLocks noGrp="1"/>
          </p:cNvSpPr>
          <p:nvPr>
            <p:ph type="ftr" sz="quarter" idx="11"/>
          </p:nvPr>
        </p:nvSpPr>
        <p:spPr/>
        <p:txBody>
          <a:bodyPr/>
          <a:lstStyle/>
          <a:p>
            <a:r>
              <a:rPr lang="el-GR"/>
              <a:t>Παναγιώτα Φίτσιου, Ψυχολόγος </a:t>
            </a:r>
            <a:r>
              <a:rPr lang="en-US"/>
              <a:t>MSc</a:t>
            </a:r>
            <a:endParaRPr lang="el-GR"/>
          </a:p>
        </p:txBody>
      </p:sp>
      <p:sp>
        <p:nvSpPr>
          <p:cNvPr id="6" name="Slide Number Placeholder 5">
            <a:extLst>
              <a:ext uri="{FF2B5EF4-FFF2-40B4-BE49-F238E27FC236}">
                <a16:creationId xmlns:a16="http://schemas.microsoft.com/office/drawing/2014/main" id="{95CBC879-52C2-4F63-9139-C29B6E942183}"/>
              </a:ext>
            </a:extLst>
          </p:cNvPr>
          <p:cNvSpPr>
            <a:spLocks noGrp="1"/>
          </p:cNvSpPr>
          <p:nvPr>
            <p:ph type="sldNum" sz="quarter" idx="12"/>
          </p:nvPr>
        </p:nvSpPr>
        <p:spPr>
          <a:xfrm>
            <a:off x="5940152" y="6265216"/>
            <a:ext cx="2133600" cy="365125"/>
          </a:xfrm>
        </p:spPr>
        <p:txBody>
          <a:bodyPr/>
          <a:lstStyle/>
          <a:p>
            <a:fld id="{45352B21-058C-4C09-A3C6-31C24AA71FF4}" type="slidenum">
              <a:rPr lang="el-GR" smtClean="0"/>
              <a:t>3</a:t>
            </a:fld>
            <a:endParaRPr lang="el-GR"/>
          </a:p>
        </p:txBody>
      </p:sp>
    </p:spTree>
    <p:extLst>
      <p:ext uri="{BB962C8B-B14F-4D97-AF65-F5344CB8AC3E}">
        <p14:creationId xmlns:p14="http://schemas.microsoft.com/office/powerpoint/2010/main" val="31832765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41A18-B9DF-4EE4-A0C7-50484063C7D4}"/>
              </a:ext>
            </a:extLst>
          </p:cNvPr>
          <p:cNvSpPr>
            <a:spLocks noGrp="1"/>
          </p:cNvSpPr>
          <p:nvPr>
            <p:ph type="title"/>
          </p:nvPr>
        </p:nvSpPr>
        <p:spPr/>
        <p:txBody>
          <a:bodyPr>
            <a:normAutofit fontScale="90000"/>
          </a:bodyPr>
          <a:lstStyle/>
          <a:p>
            <a:r>
              <a:rPr lang="el-GR" dirty="0"/>
              <a:t>Νέες υπηρεσίες και νοηματοδότηση</a:t>
            </a:r>
            <a:endParaRPr lang="en-US" dirty="0"/>
          </a:p>
        </p:txBody>
      </p:sp>
      <p:sp>
        <p:nvSpPr>
          <p:cNvPr id="3" name="Content Placeholder 2">
            <a:extLst>
              <a:ext uri="{FF2B5EF4-FFF2-40B4-BE49-F238E27FC236}">
                <a16:creationId xmlns:a16="http://schemas.microsoft.com/office/drawing/2014/main" id="{681AE8EF-BA56-4508-B484-1A5EDDCB7FC5}"/>
              </a:ext>
            </a:extLst>
          </p:cNvPr>
          <p:cNvSpPr>
            <a:spLocks noGrp="1"/>
          </p:cNvSpPr>
          <p:nvPr>
            <p:ph idx="1"/>
          </p:nvPr>
        </p:nvSpPr>
        <p:spPr>
          <a:xfrm>
            <a:off x="457200" y="1508918"/>
            <a:ext cx="8229600" cy="4584377"/>
          </a:xfrm>
        </p:spPr>
        <p:txBody>
          <a:bodyPr>
            <a:normAutofit fontScale="77500" lnSpcReduction="20000"/>
          </a:bodyPr>
          <a:lstStyle/>
          <a:p>
            <a:pPr lvl="0"/>
            <a:r>
              <a:rPr lang="el-GR" dirty="0"/>
              <a:t>Για να πετύχει μια </a:t>
            </a:r>
            <a:r>
              <a:rPr lang="el-GR" b="1" dirty="0"/>
              <a:t>νέα παρέμβαση</a:t>
            </a:r>
            <a:r>
              <a:rPr lang="el-GR" dirty="0"/>
              <a:t> πρέπει ταυτόχρονα να κάνει νόημα στους αποδέκτες και στους εμπλεκόμενους, να απαντάει σε μια ανάγκη, να μπορεί να ενσωματωθεί στο πλαίσιο που επιχειρείται και να μην είναι «ξένη» και παράλληλα να είναι σύντονη με την βασική φιλοσοφία,  το όραμα και τους στρατηγικούς στόχους του φορέα. Ο φορέας αξιοποιεί τα εργαλεία παρέμβασης που έχει, αλλά είναι σε θέση να τα ανανεώνει και να τα προσαρμόζει στη νέα ανάγκη.</a:t>
            </a:r>
            <a:endParaRPr lang="en-US" dirty="0"/>
          </a:p>
          <a:p>
            <a:pPr lvl="0"/>
            <a:r>
              <a:rPr lang="el-GR" b="1" dirty="0"/>
              <a:t>Επίσης ανάλογα με την δυναμική εξέλιξη της πραγματικότητας ο φορέας μπορεί να επενδύει σε νέες δραστηριότητες, να μειώσει κάποιες παλιές γιατί δεν χρειάζονται ή να αναθεωρήσει κάποιες άλλες. </a:t>
            </a:r>
            <a:endParaRPr lang="en-US" dirty="0"/>
          </a:p>
          <a:p>
            <a:endParaRPr lang="en-US" dirty="0"/>
          </a:p>
        </p:txBody>
      </p:sp>
      <p:pic>
        <p:nvPicPr>
          <p:cNvPr id="4" name="Εικόνα 8">
            <a:extLst>
              <a:ext uri="{FF2B5EF4-FFF2-40B4-BE49-F238E27FC236}">
                <a16:creationId xmlns:a16="http://schemas.microsoft.com/office/drawing/2014/main" id="{1F605EAA-E706-42CA-B03C-5C701BF1B90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39507"/>
            <a:ext cx="2018152" cy="918493"/>
          </a:xfrm>
          <a:prstGeom prst="rect">
            <a:avLst/>
          </a:prstGeom>
        </p:spPr>
      </p:pic>
      <p:sp>
        <p:nvSpPr>
          <p:cNvPr id="5" name="Footer Placeholder 4">
            <a:extLst>
              <a:ext uri="{FF2B5EF4-FFF2-40B4-BE49-F238E27FC236}">
                <a16:creationId xmlns:a16="http://schemas.microsoft.com/office/drawing/2014/main" id="{E6CA1273-AA8F-4E3B-B692-A02D0C9A5D82}"/>
              </a:ext>
            </a:extLst>
          </p:cNvPr>
          <p:cNvSpPr>
            <a:spLocks noGrp="1"/>
          </p:cNvSpPr>
          <p:nvPr>
            <p:ph type="ftr" sz="quarter" idx="11"/>
          </p:nvPr>
        </p:nvSpPr>
        <p:spPr/>
        <p:txBody>
          <a:bodyPr/>
          <a:lstStyle/>
          <a:p>
            <a:r>
              <a:rPr lang="el-GR"/>
              <a:t>Παναγιώτα Φίτσιου, Ψυχολόγος </a:t>
            </a:r>
            <a:r>
              <a:rPr lang="en-US"/>
              <a:t>MSc</a:t>
            </a:r>
            <a:endParaRPr lang="el-GR"/>
          </a:p>
        </p:txBody>
      </p:sp>
      <p:sp>
        <p:nvSpPr>
          <p:cNvPr id="6" name="Slide Number Placeholder 5">
            <a:extLst>
              <a:ext uri="{FF2B5EF4-FFF2-40B4-BE49-F238E27FC236}">
                <a16:creationId xmlns:a16="http://schemas.microsoft.com/office/drawing/2014/main" id="{6A09FBFA-8DE1-4073-9FE8-D141E0EF27DF}"/>
              </a:ext>
            </a:extLst>
          </p:cNvPr>
          <p:cNvSpPr>
            <a:spLocks noGrp="1"/>
          </p:cNvSpPr>
          <p:nvPr>
            <p:ph type="sldNum" sz="quarter" idx="12"/>
          </p:nvPr>
        </p:nvSpPr>
        <p:spPr/>
        <p:txBody>
          <a:bodyPr/>
          <a:lstStyle/>
          <a:p>
            <a:fld id="{45352B21-058C-4C09-A3C6-31C24AA71FF4}" type="slidenum">
              <a:rPr lang="el-GR" smtClean="0"/>
              <a:t>4</a:t>
            </a:fld>
            <a:endParaRPr lang="el-GR"/>
          </a:p>
        </p:txBody>
      </p:sp>
    </p:spTree>
    <p:extLst>
      <p:ext uri="{BB962C8B-B14F-4D97-AF65-F5344CB8AC3E}">
        <p14:creationId xmlns:p14="http://schemas.microsoft.com/office/powerpoint/2010/main" val="283651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41A18-B9DF-4EE4-A0C7-50484063C7D4}"/>
              </a:ext>
            </a:extLst>
          </p:cNvPr>
          <p:cNvSpPr>
            <a:spLocks noGrp="1"/>
          </p:cNvSpPr>
          <p:nvPr>
            <p:ph type="title"/>
          </p:nvPr>
        </p:nvSpPr>
        <p:spPr>
          <a:xfrm>
            <a:off x="457200" y="274638"/>
            <a:ext cx="8229600" cy="1858218"/>
          </a:xfrm>
        </p:spPr>
        <p:txBody>
          <a:bodyPr>
            <a:noAutofit/>
          </a:bodyPr>
          <a:lstStyle/>
          <a:p>
            <a:r>
              <a:rPr lang="el-GR" sz="2800" b="1" dirty="0"/>
              <a:t>Πώς γίνεται αυτή η αλληλεπίδραση ανάμεσα στην ανάγκη σε τοπικό επίπεδο και στην φιλοσοφία, το όραμα και τους στρατηγικούς στόχους του φορέα;</a:t>
            </a:r>
            <a:br>
              <a:rPr lang="en-US" sz="2800" b="1" dirty="0"/>
            </a:br>
            <a:endParaRPr lang="en-US" sz="2800" b="1" dirty="0"/>
          </a:p>
        </p:txBody>
      </p:sp>
      <p:sp>
        <p:nvSpPr>
          <p:cNvPr id="3" name="Content Placeholder 2">
            <a:extLst>
              <a:ext uri="{FF2B5EF4-FFF2-40B4-BE49-F238E27FC236}">
                <a16:creationId xmlns:a16="http://schemas.microsoft.com/office/drawing/2014/main" id="{681AE8EF-BA56-4508-B484-1A5EDDCB7FC5}"/>
              </a:ext>
            </a:extLst>
          </p:cNvPr>
          <p:cNvSpPr>
            <a:spLocks noGrp="1"/>
          </p:cNvSpPr>
          <p:nvPr>
            <p:ph idx="1"/>
          </p:nvPr>
        </p:nvSpPr>
        <p:spPr>
          <a:xfrm>
            <a:off x="457200" y="2276872"/>
            <a:ext cx="8229600" cy="3456384"/>
          </a:xfrm>
        </p:spPr>
        <p:txBody>
          <a:bodyPr>
            <a:normAutofit lnSpcReduction="10000"/>
          </a:bodyPr>
          <a:lstStyle/>
          <a:p>
            <a:pPr marL="0" indent="0">
              <a:buNone/>
            </a:pPr>
            <a:r>
              <a:rPr lang="el-GR" b="1" dirty="0"/>
              <a:t>Γίνεται δια μέσου των «οργάνων» του φορέα, τα οποία συντονίζουν την ροή της πληροφορίας </a:t>
            </a:r>
            <a:r>
              <a:rPr lang="el-GR" dirty="0"/>
              <a:t>που προέρχεται από τους συνεργάτες, από τα μέλη, από την τοπική κοινωνία, τις άλλες υπηρεσίες, την τοπική αυτοδιοίκηση, την πολιτεία και την φάση της χώρας, τους θεσμούς, το νομικό πλαίσιο κτλ.</a:t>
            </a:r>
            <a:endParaRPr lang="en-US" dirty="0"/>
          </a:p>
          <a:p>
            <a:endParaRPr lang="en-US" dirty="0"/>
          </a:p>
        </p:txBody>
      </p:sp>
      <p:pic>
        <p:nvPicPr>
          <p:cNvPr id="4" name="Εικόνα 8">
            <a:extLst>
              <a:ext uri="{FF2B5EF4-FFF2-40B4-BE49-F238E27FC236}">
                <a16:creationId xmlns:a16="http://schemas.microsoft.com/office/drawing/2014/main" id="{1F605EAA-E706-42CA-B03C-5C701BF1B9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939507"/>
            <a:ext cx="2018152" cy="918493"/>
          </a:xfrm>
          <a:prstGeom prst="rect">
            <a:avLst/>
          </a:prstGeom>
        </p:spPr>
      </p:pic>
      <p:sp>
        <p:nvSpPr>
          <p:cNvPr id="5" name="Footer Placeholder 4">
            <a:extLst>
              <a:ext uri="{FF2B5EF4-FFF2-40B4-BE49-F238E27FC236}">
                <a16:creationId xmlns:a16="http://schemas.microsoft.com/office/drawing/2014/main" id="{5B5D7583-CBEC-4F5F-8B77-C9F44F6A342A}"/>
              </a:ext>
            </a:extLst>
          </p:cNvPr>
          <p:cNvSpPr>
            <a:spLocks noGrp="1"/>
          </p:cNvSpPr>
          <p:nvPr>
            <p:ph type="ftr" sz="quarter" idx="11"/>
          </p:nvPr>
        </p:nvSpPr>
        <p:spPr/>
        <p:txBody>
          <a:bodyPr/>
          <a:lstStyle/>
          <a:p>
            <a:r>
              <a:rPr lang="el-GR"/>
              <a:t>Παναγιώτα Φίτσιου, Ψυχολόγος </a:t>
            </a:r>
            <a:r>
              <a:rPr lang="en-US"/>
              <a:t>MSc</a:t>
            </a:r>
            <a:endParaRPr lang="el-GR"/>
          </a:p>
        </p:txBody>
      </p:sp>
      <p:sp>
        <p:nvSpPr>
          <p:cNvPr id="6" name="Slide Number Placeholder 5">
            <a:extLst>
              <a:ext uri="{FF2B5EF4-FFF2-40B4-BE49-F238E27FC236}">
                <a16:creationId xmlns:a16="http://schemas.microsoft.com/office/drawing/2014/main" id="{3A9586CB-8E15-465A-A2F5-5E1344DEF399}"/>
              </a:ext>
            </a:extLst>
          </p:cNvPr>
          <p:cNvSpPr>
            <a:spLocks noGrp="1"/>
          </p:cNvSpPr>
          <p:nvPr>
            <p:ph type="sldNum" sz="quarter" idx="12"/>
          </p:nvPr>
        </p:nvSpPr>
        <p:spPr/>
        <p:txBody>
          <a:bodyPr/>
          <a:lstStyle/>
          <a:p>
            <a:fld id="{45352B21-058C-4C09-A3C6-31C24AA71FF4}" type="slidenum">
              <a:rPr lang="el-GR" smtClean="0"/>
              <a:t>5</a:t>
            </a:fld>
            <a:endParaRPr lang="el-GR" dirty="0"/>
          </a:p>
        </p:txBody>
      </p:sp>
    </p:spTree>
    <p:extLst>
      <p:ext uri="{BB962C8B-B14F-4D97-AF65-F5344CB8AC3E}">
        <p14:creationId xmlns:p14="http://schemas.microsoft.com/office/powerpoint/2010/main" val="12123001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41A18-B9DF-4EE4-A0C7-50484063C7D4}"/>
              </a:ext>
            </a:extLst>
          </p:cNvPr>
          <p:cNvSpPr>
            <a:spLocks noGrp="1"/>
          </p:cNvSpPr>
          <p:nvPr>
            <p:ph type="title"/>
          </p:nvPr>
        </p:nvSpPr>
        <p:spPr>
          <a:xfrm>
            <a:off x="457200" y="274638"/>
            <a:ext cx="8229600" cy="1786210"/>
          </a:xfrm>
        </p:spPr>
        <p:txBody>
          <a:bodyPr>
            <a:noAutofit/>
          </a:bodyPr>
          <a:lstStyle/>
          <a:p>
            <a:pPr marL="342900" marR="0" lvl="0" indent="-342900">
              <a:lnSpc>
                <a:spcPct val="115000"/>
              </a:lnSpc>
              <a:spcBef>
                <a:spcPts val="0"/>
              </a:spcBef>
              <a:spcAft>
                <a:spcPts val="1200"/>
              </a:spcAft>
            </a:pPr>
            <a:br>
              <a:rPr lang="el-GR" sz="2800" dirty="0"/>
            </a:br>
            <a:endParaRPr lang="en-US" sz="2800" dirty="0"/>
          </a:p>
        </p:txBody>
      </p:sp>
      <p:sp>
        <p:nvSpPr>
          <p:cNvPr id="3" name="Content Placeholder 2">
            <a:extLst>
              <a:ext uri="{FF2B5EF4-FFF2-40B4-BE49-F238E27FC236}">
                <a16:creationId xmlns:a16="http://schemas.microsoft.com/office/drawing/2014/main" id="{681AE8EF-BA56-4508-B484-1A5EDDCB7FC5}"/>
              </a:ext>
            </a:extLst>
          </p:cNvPr>
          <p:cNvSpPr>
            <a:spLocks noGrp="1"/>
          </p:cNvSpPr>
          <p:nvPr>
            <p:ph idx="1"/>
          </p:nvPr>
        </p:nvSpPr>
        <p:spPr>
          <a:xfrm>
            <a:off x="457200" y="1340768"/>
            <a:ext cx="8229600" cy="4392488"/>
          </a:xfrm>
        </p:spPr>
        <p:txBody>
          <a:bodyPr/>
          <a:lstStyle/>
          <a:p>
            <a:pPr marL="0" indent="0">
              <a:buNone/>
            </a:pPr>
            <a:r>
              <a:rPr lang="el-GR" b="1" dirty="0">
                <a:latin typeface="Verdana" panose="020B0604030504040204" pitchFamily="34" charset="0"/>
                <a:ea typeface="Calibri" panose="020F0502020204030204" pitchFamily="34" charset="0"/>
                <a:cs typeface="Times New Roman" panose="02020603050405020304" pitchFamily="18" charset="0"/>
              </a:rPr>
              <a:t>Ο στόχος 2 μιλάει για την Ανάπτυξη  νέων υπηρεσιών με προσανατολισμό στην Κοινότητα &amp; Ολοκλήρωση δικτύου υπηρεσιών ανά τομέα.</a:t>
            </a:r>
            <a:br>
              <a:rPr lang="en-US" dirty="0">
                <a:latin typeface="Calibri" panose="020F0502020204030204" pitchFamily="34" charset="0"/>
                <a:ea typeface="Calibri" panose="020F0502020204030204" pitchFamily="34" charset="0"/>
                <a:cs typeface="Times New Roman" panose="02020603050405020304" pitchFamily="18" charset="0"/>
              </a:rPr>
            </a:br>
            <a:endParaRPr lang="en-US" dirty="0"/>
          </a:p>
          <a:p>
            <a:endParaRPr lang="en-US" dirty="0"/>
          </a:p>
        </p:txBody>
      </p:sp>
      <p:pic>
        <p:nvPicPr>
          <p:cNvPr id="4" name="Εικόνα 8">
            <a:extLst>
              <a:ext uri="{FF2B5EF4-FFF2-40B4-BE49-F238E27FC236}">
                <a16:creationId xmlns:a16="http://schemas.microsoft.com/office/drawing/2014/main" id="{1F605EAA-E706-42CA-B03C-5C701BF1B9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939507"/>
            <a:ext cx="2018152" cy="918493"/>
          </a:xfrm>
          <a:prstGeom prst="rect">
            <a:avLst/>
          </a:prstGeom>
        </p:spPr>
      </p:pic>
      <p:sp>
        <p:nvSpPr>
          <p:cNvPr id="5" name="Footer Placeholder 4">
            <a:extLst>
              <a:ext uri="{FF2B5EF4-FFF2-40B4-BE49-F238E27FC236}">
                <a16:creationId xmlns:a16="http://schemas.microsoft.com/office/drawing/2014/main" id="{5B5D7583-CBEC-4F5F-8B77-C9F44F6A342A}"/>
              </a:ext>
            </a:extLst>
          </p:cNvPr>
          <p:cNvSpPr>
            <a:spLocks noGrp="1"/>
          </p:cNvSpPr>
          <p:nvPr>
            <p:ph type="ftr" sz="quarter" idx="11"/>
          </p:nvPr>
        </p:nvSpPr>
        <p:spPr/>
        <p:txBody>
          <a:bodyPr/>
          <a:lstStyle/>
          <a:p>
            <a:r>
              <a:rPr lang="el-GR"/>
              <a:t>Παναγιώτα Φίτσιου, Ψυχολόγος </a:t>
            </a:r>
            <a:r>
              <a:rPr lang="en-US"/>
              <a:t>MSc</a:t>
            </a:r>
            <a:endParaRPr lang="el-GR"/>
          </a:p>
        </p:txBody>
      </p:sp>
      <p:sp>
        <p:nvSpPr>
          <p:cNvPr id="6" name="Slide Number Placeholder 5">
            <a:extLst>
              <a:ext uri="{FF2B5EF4-FFF2-40B4-BE49-F238E27FC236}">
                <a16:creationId xmlns:a16="http://schemas.microsoft.com/office/drawing/2014/main" id="{3A9586CB-8E15-465A-A2F5-5E1344DEF399}"/>
              </a:ext>
            </a:extLst>
          </p:cNvPr>
          <p:cNvSpPr>
            <a:spLocks noGrp="1"/>
          </p:cNvSpPr>
          <p:nvPr>
            <p:ph type="sldNum" sz="quarter" idx="12"/>
          </p:nvPr>
        </p:nvSpPr>
        <p:spPr/>
        <p:txBody>
          <a:bodyPr/>
          <a:lstStyle/>
          <a:p>
            <a:fld id="{45352B21-058C-4C09-A3C6-31C24AA71FF4}" type="slidenum">
              <a:rPr lang="el-GR" smtClean="0"/>
              <a:t>6</a:t>
            </a:fld>
            <a:endParaRPr lang="el-GR"/>
          </a:p>
        </p:txBody>
      </p:sp>
    </p:spTree>
    <p:extLst>
      <p:ext uri="{BB962C8B-B14F-4D97-AF65-F5344CB8AC3E}">
        <p14:creationId xmlns:p14="http://schemas.microsoft.com/office/powerpoint/2010/main" val="15668142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41A18-B9DF-4EE4-A0C7-50484063C7D4}"/>
              </a:ext>
            </a:extLst>
          </p:cNvPr>
          <p:cNvSpPr>
            <a:spLocks noGrp="1"/>
          </p:cNvSpPr>
          <p:nvPr>
            <p:ph type="title"/>
          </p:nvPr>
        </p:nvSpPr>
        <p:spPr/>
        <p:txBody>
          <a:bodyPr/>
          <a:lstStyle/>
          <a:p>
            <a:r>
              <a:rPr lang="el-GR" dirty="0"/>
              <a:t>Η επεξεργασία σε τοπικό επίπεδο</a:t>
            </a:r>
            <a:endParaRPr lang="en-US" dirty="0"/>
          </a:p>
        </p:txBody>
      </p:sp>
      <p:sp>
        <p:nvSpPr>
          <p:cNvPr id="3" name="Content Placeholder 2">
            <a:extLst>
              <a:ext uri="{FF2B5EF4-FFF2-40B4-BE49-F238E27FC236}">
                <a16:creationId xmlns:a16="http://schemas.microsoft.com/office/drawing/2014/main" id="{681AE8EF-BA56-4508-B484-1A5EDDCB7FC5}"/>
              </a:ext>
            </a:extLst>
          </p:cNvPr>
          <p:cNvSpPr>
            <a:spLocks noGrp="1"/>
          </p:cNvSpPr>
          <p:nvPr>
            <p:ph idx="1"/>
          </p:nvPr>
        </p:nvSpPr>
        <p:spPr>
          <a:xfrm>
            <a:off x="457200" y="1600200"/>
            <a:ext cx="8229600" cy="4133056"/>
          </a:xfrm>
        </p:spPr>
        <p:txBody>
          <a:bodyPr>
            <a:normAutofit fontScale="62500" lnSpcReduction="20000"/>
          </a:bodyPr>
          <a:lstStyle/>
          <a:p>
            <a:pPr lvl="0"/>
            <a:r>
              <a:rPr lang="el-GR" b="1" dirty="0"/>
              <a:t>Οι Πυρήνες των Στρατηγικών Στόχων και το Συμβούλιο Δομής σε κάθε δομή έχουν πρωταγωνιστικό ρόλο,</a:t>
            </a:r>
            <a:r>
              <a:rPr lang="el-GR" dirty="0"/>
              <a:t> είναι οι άνθρωποι που με  τις διεργασίες στις ομάδες τους εκτιμούν τις ανάγκες της τοπικής κοινότητας, τι λείπει και τι χρειάζεται να γίνει ώστε να καλυφθούν αυτές οι ανάγκες. </a:t>
            </a:r>
            <a:endParaRPr lang="en-US" dirty="0"/>
          </a:p>
          <a:p>
            <a:pPr lvl="0"/>
            <a:r>
              <a:rPr lang="el-GR" dirty="0"/>
              <a:t>Παράλληλα, εκτιμούν εάν για να γίνει αυτό επαρκούν τα ήδη τρέχοντα προγράμματα ή χρειάζεται και ανάπτυξη νέων υπηρεσιών και αναζήτηση νέων πόρων και συνεργασία με την τοπική κοινότητα.</a:t>
            </a:r>
          </a:p>
          <a:p>
            <a:pPr lvl="0"/>
            <a:r>
              <a:rPr lang="el-GR" dirty="0"/>
              <a:t>Ή αντίστροφα, μπορεί να έρθει ένα αίτημα / μια ανάγκη από κάποια υπηρεσία της τοπικής κοινότητας και εκεί αξιολογεί καταρχήν ο πυρήνας της δομής εάν μπορούμε να το καλύψουμε με τις υπάρχουσες υπηρεσίες μας ή αν χρειάζεται μια νέα υπηρεσία, μια συνέργεια με άλλο φορέα κτλ.</a:t>
            </a:r>
            <a:endParaRPr lang="en-US" dirty="0"/>
          </a:p>
          <a:p>
            <a:pPr lvl="0"/>
            <a:r>
              <a:rPr lang="el-GR" dirty="0"/>
              <a:t>Σε κάθε περίπτωση μετά από τις παραπάνω εκτιμήσεις που κάνει, ο τοπικός πυρήνας και το Συμβούλιο Δομής, στέλνει την εισήγησή του στην Σ.Ε. για την ολοκλήρωση προγραμμάτων ή για την ανάπτυξη νέων υπηρεσιών. </a:t>
            </a:r>
            <a:endParaRPr lang="en-US" dirty="0"/>
          </a:p>
          <a:p>
            <a:endParaRPr lang="en-US" dirty="0"/>
          </a:p>
        </p:txBody>
      </p:sp>
      <p:pic>
        <p:nvPicPr>
          <p:cNvPr id="4" name="Εικόνα 8">
            <a:extLst>
              <a:ext uri="{FF2B5EF4-FFF2-40B4-BE49-F238E27FC236}">
                <a16:creationId xmlns:a16="http://schemas.microsoft.com/office/drawing/2014/main" id="{1F605EAA-E706-42CA-B03C-5C701BF1B9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939507"/>
            <a:ext cx="2018152" cy="918493"/>
          </a:xfrm>
          <a:prstGeom prst="rect">
            <a:avLst/>
          </a:prstGeom>
        </p:spPr>
      </p:pic>
      <p:sp>
        <p:nvSpPr>
          <p:cNvPr id="5" name="Footer Placeholder 4">
            <a:extLst>
              <a:ext uri="{FF2B5EF4-FFF2-40B4-BE49-F238E27FC236}">
                <a16:creationId xmlns:a16="http://schemas.microsoft.com/office/drawing/2014/main" id="{5B5D7583-CBEC-4F5F-8B77-C9F44F6A342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a:ln>
                  <a:noFill/>
                </a:ln>
                <a:solidFill>
                  <a:prstClr val="black">
                    <a:tint val="75000"/>
                  </a:prstClr>
                </a:solidFill>
                <a:effectLst/>
                <a:uLnTx/>
                <a:uFillTx/>
                <a:latin typeface="Calibri"/>
                <a:ea typeface="+mn-ea"/>
                <a:cs typeface="+mn-cs"/>
              </a:rPr>
              <a:t>Παναγιώτα Φίτσιου, Ψυχολόγος </a:t>
            </a:r>
            <a:r>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t>MSc</a:t>
            </a:r>
            <a:endParaRPr kumimoji="0" lang="el-G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3A9586CB-8E15-465A-A2F5-5E1344DEF39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352B21-058C-4C09-A3C6-31C24AA71FF4}" type="slidenum">
              <a:rPr kumimoji="0" lang="el-G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l-G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3364554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41A18-B9DF-4EE4-A0C7-50484063C7D4}"/>
              </a:ext>
            </a:extLst>
          </p:cNvPr>
          <p:cNvSpPr>
            <a:spLocks noGrp="1"/>
          </p:cNvSpPr>
          <p:nvPr>
            <p:ph type="title"/>
          </p:nvPr>
        </p:nvSpPr>
        <p:spPr/>
        <p:txBody>
          <a:bodyPr>
            <a:normAutofit fontScale="90000"/>
          </a:bodyPr>
          <a:lstStyle/>
          <a:p>
            <a:r>
              <a:rPr lang="el-GR" dirty="0"/>
              <a:t>Η επεξεργασία σε κεντρικό Επίπεδο</a:t>
            </a:r>
            <a:endParaRPr lang="en-US" dirty="0"/>
          </a:p>
        </p:txBody>
      </p:sp>
      <p:sp>
        <p:nvSpPr>
          <p:cNvPr id="3" name="Content Placeholder 2">
            <a:extLst>
              <a:ext uri="{FF2B5EF4-FFF2-40B4-BE49-F238E27FC236}">
                <a16:creationId xmlns:a16="http://schemas.microsoft.com/office/drawing/2014/main" id="{681AE8EF-BA56-4508-B484-1A5EDDCB7FC5}"/>
              </a:ext>
            </a:extLst>
          </p:cNvPr>
          <p:cNvSpPr>
            <a:spLocks noGrp="1"/>
          </p:cNvSpPr>
          <p:nvPr>
            <p:ph idx="1"/>
          </p:nvPr>
        </p:nvSpPr>
        <p:spPr>
          <a:xfrm>
            <a:off x="457200" y="1600199"/>
            <a:ext cx="8229600" cy="4339307"/>
          </a:xfrm>
        </p:spPr>
        <p:txBody>
          <a:bodyPr>
            <a:normAutofit fontScale="70000" lnSpcReduction="20000"/>
          </a:bodyPr>
          <a:lstStyle/>
          <a:p>
            <a:pPr lvl="0" algn="just">
              <a:lnSpc>
                <a:spcPct val="115000"/>
              </a:lnSpc>
              <a:spcBef>
                <a:spcPts val="0"/>
              </a:spcBef>
              <a:spcAft>
                <a:spcPts val="1200"/>
              </a:spcAft>
              <a:buFont typeface="Symbol" panose="05050102010706020507" pitchFamily="18" charset="2"/>
              <a:buChar char=""/>
            </a:pPr>
            <a:r>
              <a:rPr lang="el-GR" b="1" dirty="0">
                <a:latin typeface="Verdana" panose="020B0604030504040204" pitchFamily="34" charset="0"/>
                <a:ea typeface="Calibri" panose="020F0502020204030204" pitchFamily="34" charset="0"/>
                <a:cs typeface="Times New Roman" panose="02020603050405020304" pitchFamily="18" charset="0"/>
              </a:rPr>
              <a:t>Παράλληλα η ΣΕ αφουγκράζεται τι συμβαίνει σε επίπεδο αναγκών συνολικά στη χώρα, π</a:t>
            </a:r>
            <a:r>
              <a:rPr lang="en-US" b="1" dirty="0">
                <a:latin typeface="Verdana" panose="020B0604030504040204" pitchFamily="34" charset="0"/>
                <a:ea typeface="Calibri" panose="020F0502020204030204" pitchFamily="34" charset="0"/>
                <a:cs typeface="Times New Roman" panose="02020603050405020304" pitchFamily="18" charset="0"/>
              </a:rPr>
              <a:t>o</a:t>
            </a:r>
            <a:r>
              <a:rPr lang="el-GR" b="1" dirty="0">
                <a:latin typeface="Verdana" panose="020B0604030504040204" pitchFamily="34" charset="0"/>
                <a:ea typeface="Calibri" panose="020F0502020204030204" pitchFamily="34" charset="0"/>
                <a:cs typeface="Times New Roman" panose="02020603050405020304" pitchFamily="18" charset="0"/>
              </a:rPr>
              <a:t>ιες είναι οι ανάγκες και οι περιορισμοί, ποιες ευρύτερες συμμαχίες ή καινούριες πρέπει να κάνει, σε ποια κατεύθυνση θα είναι το </a:t>
            </a:r>
            <a:r>
              <a:rPr lang="en-US" b="1" dirty="0">
                <a:latin typeface="Verdana" panose="020B0604030504040204" pitchFamily="34" charset="0"/>
                <a:ea typeface="Calibri" panose="020F0502020204030204" pitchFamily="34" charset="0"/>
                <a:cs typeface="Times New Roman" panose="02020603050405020304" pitchFamily="18" charset="0"/>
              </a:rPr>
              <a:t>lobbying</a:t>
            </a:r>
            <a:r>
              <a:rPr lang="el-GR" b="1" dirty="0">
                <a:latin typeface="Verdana" panose="020B0604030504040204" pitchFamily="34" charset="0"/>
                <a:ea typeface="Calibri" panose="020F0502020204030204" pitchFamily="34" charset="0"/>
                <a:cs typeface="Times New Roman" panose="02020603050405020304" pitchFamily="18" charset="0"/>
              </a:rPr>
              <a:t>.</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lvl="0" algn="just">
              <a:lnSpc>
                <a:spcPct val="115000"/>
              </a:lnSpc>
              <a:spcBef>
                <a:spcPts val="0"/>
              </a:spcBef>
              <a:spcAft>
                <a:spcPts val="1200"/>
              </a:spcAft>
              <a:buFont typeface="Symbol" panose="05050102010706020507" pitchFamily="18" charset="2"/>
              <a:buChar char=""/>
            </a:pPr>
            <a:r>
              <a:rPr lang="el-GR" dirty="0">
                <a:latin typeface="Verdana" panose="020B0604030504040204" pitchFamily="34" charset="0"/>
                <a:ea typeface="Calibri" panose="020F0502020204030204" pitchFamily="34" charset="0"/>
                <a:cs typeface="Times New Roman" panose="02020603050405020304" pitchFamily="18" charset="0"/>
              </a:rPr>
              <a:t>Συνυπολογίζοντας όλα τα παραπάνω η ΣΕ έχει τον τελικό συντονισμό για τις ομάδες εργασίας που δημιουργούνται τόσο στο επίπεδο της δομής για να λειτουργήσουν την απάντηση στις νέες ανάγκες, αναλόγως με το αντικείμενο εμπλέκεται περισσότερο ή λιγότερο και η Κεντρική Διοίκηση κυρίως σε επίπεδο συμμαχιών και </a:t>
            </a:r>
            <a:r>
              <a:rPr lang="en-US" dirty="0">
                <a:latin typeface="Verdana" panose="020B0604030504040204" pitchFamily="34" charset="0"/>
                <a:ea typeface="Calibri" panose="020F0502020204030204" pitchFamily="34" charset="0"/>
                <a:cs typeface="Times New Roman" panose="02020603050405020304" pitchFamily="18" charset="0"/>
              </a:rPr>
              <a:t>lobbying</a:t>
            </a:r>
            <a:r>
              <a:rPr lang="el-GR" dirty="0">
                <a:latin typeface="Verdana" panose="020B0604030504040204" pitchFamily="34" charset="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4" name="Εικόνα 8">
            <a:extLst>
              <a:ext uri="{FF2B5EF4-FFF2-40B4-BE49-F238E27FC236}">
                <a16:creationId xmlns:a16="http://schemas.microsoft.com/office/drawing/2014/main" id="{1F605EAA-E706-42CA-B03C-5C701BF1B9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939507"/>
            <a:ext cx="2018152" cy="918493"/>
          </a:xfrm>
          <a:prstGeom prst="rect">
            <a:avLst/>
          </a:prstGeom>
        </p:spPr>
      </p:pic>
      <p:sp>
        <p:nvSpPr>
          <p:cNvPr id="5" name="Footer Placeholder 4">
            <a:extLst>
              <a:ext uri="{FF2B5EF4-FFF2-40B4-BE49-F238E27FC236}">
                <a16:creationId xmlns:a16="http://schemas.microsoft.com/office/drawing/2014/main" id="{5B5D7583-CBEC-4F5F-8B77-C9F44F6A342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a:ln>
                  <a:noFill/>
                </a:ln>
                <a:solidFill>
                  <a:prstClr val="black">
                    <a:tint val="75000"/>
                  </a:prstClr>
                </a:solidFill>
                <a:effectLst/>
                <a:uLnTx/>
                <a:uFillTx/>
                <a:latin typeface="Calibri"/>
                <a:ea typeface="+mn-ea"/>
                <a:cs typeface="+mn-cs"/>
              </a:rPr>
              <a:t>Παναγιώτα Φίτσιου, Ψυχολόγος </a:t>
            </a:r>
            <a:r>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t>MSc</a:t>
            </a:r>
            <a:endParaRPr kumimoji="0" lang="el-G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3A9586CB-8E15-465A-A2F5-5E1344DEF39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352B21-058C-4C09-A3C6-31C24AA71FF4}" type="slidenum">
              <a:rPr kumimoji="0" lang="el-G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l-G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6612467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41A18-B9DF-4EE4-A0C7-50484063C7D4}"/>
              </a:ext>
            </a:extLst>
          </p:cNvPr>
          <p:cNvSpPr>
            <a:spLocks noGrp="1"/>
          </p:cNvSpPr>
          <p:nvPr>
            <p:ph type="title"/>
          </p:nvPr>
        </p:nvSpPr>
        <p:spPr>
          <a:xfrm>
            <a:off x="457200" y="274638"/>
            <a:ext cx="8229600" cy="2722314"/>
          </a:xfrm>
        </p:spPr>
        <p:txBody>
          <a:bodyPr>
            <a:normAutofit fontScale="90000"/>
          </a:bodyPr>
          <a:lstStyle/>
          <a:p>
            <a:pPr marL="342900" marR="0" lvl="0" indent="-342900">
              <a:lnSpc>
                <a:spcPct val="115000"/>
              </a:lnSpc>
              <a:spcBef>
                <a:spcPts val="0"/>
              </a:spcBef>
              <a:spcAft>
                <a:spcPts val="1200"/>
              </a:spcAft>
            </a:pPr>
            <a:r>
              <a:rPr lang="el-GR" sz="3100" dirty="0">
                <a:latin typeface="Verdana" panose="020B0604030504040204" pitchFamily="34" charset="0"/>
                <a:ea typeface="Calibri" panose="020F0502020204030204" pitchFamily="34" charset="0"/>
                <a:cs typeface="Times New Roman" panose="02020603050405020304" pitchFamily="18" charset="0"/>
              </a:rPr>
              <a:t>Η παραπάνω περιγραφή μας επιβεβαιώνει την υπόθεση ότι ο Στόχος 2 είναι στενά συνδεδεμένος και πρέπει να είναι σε συνοχή με τους στόχους 3 και 6.  </a:t>
            </a:r>
            <a:br>
              <a:rPr lang="en-US" sz="5400" dirty="0">
                <a:latin typeface="Calibri" panose="020F0502020204030204" pitchFamily="34" charset="0"/>
                <a:ea typeface="Calibri" panose="020F0502020204030204" pitchFamily="34" charset="0"/>
                <a:cs typeface="Times New Roman" panose="02020603050405020304" pitchFamily="18" charset="0"/>
              </a:rPr>
            </a:br>
            <a:r>
              <a:rPr lang="el-GR" b="1" dirty="0">
                <a:latin typeface="Verdana" panose="020B0604030504040204" pitchFamily="34" charset="0"/>
                <a:ea typeface="Calibri" panose="020F0502020204030204" pitchFamily="34" charset="0"/>
                <a:cs typeface="Times New Roman" panose="02020603050405020304" pitchFamily="18" charset="0"/>
              </a:rPr>
              <a:t> </a:t>
            </a:r>
            <a:br>
              <a:rPr lang="en-US" sz="5400" dirty="0">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681AE8EF-BA56-4508-B484-1A5EDDCB7FC5}"/>
              </a:ext>
            </a:extLst>
          </p:cNvPr>
          <p:cNvSpPr>
            <a:spLocks noGrp="1"/>
          </p:cNvSpPr>
          <p:nvPr>
            <p:ph idx="1"/>
          </p:nvPr>
        </p:nvSpPr>
        <p:spPr>
          <a:xfrm>
            <a:off x="457200" y="2276872"/>
            <a:ext cx="8229600" cy="3456384"/>
          </a:xfrm>
        </p:spPr>
        <p:txBody>
          <a:bodyPr>
            <a:normAutofit fontScale="85000" lnSpcReduction="20000"/>
          </a:bodyPr>
          <a:lstStyle/>
          <a:p>
            <a:pPr lvl="0">
              <a:lnSpc>
                <a:spcPct val="115000"/>
              </a:lnSpc>
              <a:spcBef>
                <a:spcPts val="0"/>
              </a:spcBef>
              <a:spcAft>
                <a:spcPts val="1200"/>
              </a:spcAft>
              <a:buFont typeface="+mj-lt"/>
              <a:buAutoNum type="arabicPeriod" startAt="2"/>
            </a:pPr>
            <a:r>
              <a:rPr lang="el-GR" u="sng" dirty="0">
                <a:highlight>
                  <a:srgbClr val="FFFF00"/>
                </a:highlight>
                <a:latin typeface="Verdana" panose="020B0604030504040204" pitchFamily="34" charset="0"/>
                <a:ea typeface="Calibri" panose="020F0502020204030204" pitchFamily="34" charset="0"/>
                <a:cs typeface="Times New Roman" panose="02020603050405020304" pitchFamily="18" charset="0"/>
              </a:rPr>
              <a:t>Ανάπτυξη  νέων υπηρεσιών με προσανατολισμό στην Κοινότητα &amp; Ολοκλήρωση δικτύου υπηρεσιών ανά τομέα</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lvl="0" algn="just">
              <a:lnSpc>
                <a:spcPct val="115000"/>
              </a:lnSpc>
              <a:spcBef>
                <a:spcPts val="0"/>
              </a:spcBef>
              <a:spcAft>
                <a:spcPts val="1200"/>
              </a:spcAft>
              <a:buFont typeface="+mj-lt"/>
              <a:buAutoNum type="arabicPeriod" startAt="2"/>
            </a:pPr>
            <a:r>
              <a:rPr lang="el-GR" u="sng" dirty="0">
                <a:highlight>
                  <a:srgbClr val="FFFF00"/>
                </a:highlight>
                <a:latin typeface="Verdana" panose="020B0604030504040204" pitchFamily="34" charset="0"/>
                <a:ea typeface="Calibri" panose="020F0502020204030204" pitchFamily="34" charset="0"/>
                <a:cs typeface="Times New Roman" panose="02020603050405020304" pitchFamily="18" charset="0"/>
              </a:rPr>
              <a:t>Ανάπτυξη  υπηρεσιών που θα ανταποκρίνονται σε νέες κοινωνικές ανάγκες</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lvl="0" algn="just">
              <a:lnSpc>
                <a:spcPct val="115000"/>
              </a:lnSpc>
              <a:spcBef>
                <a:spcPts val="0"/>
              </a:spcBef>
              <a:spcAft>
                <a:spcPts val="1200"/>
              </a:spcAft>
              <a:buFont typeface="+mj-lt"/>
              <a:buAutoNum type="arabicPeriod" startAt="6"/>
            </a:pPr>
            <a:r>
              <a:rPr lang="el-GR" u="sng" dirty="0">
                <a:highlight>
                  <a:srgbClr val="FFFF00"/>
                </a:highlight>
                <a:latin typeface="Verdana" panose="020B0604030504040204" pitchFamily="34" charset="0"/>
                <a:ea typeface="Calibri" panose="020F0502020204030204" pitchFamily="34" charset="0"/>
                <a:cs typeface="Times New Roman" panose="02020603050405020304" pitchFamily="18" charset="0"/>
              </a:rPr>
              <a:t>Διασύνδεση και Δικτύωση με άλλους Φορείς, Υπηρεσίες και αρμόδια Υπουργεία</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4" name="Εικόνα 8">
            <a:extLst>
              <a:ext uri="{FF2B5EF4-FFF2-40B4-BE49-F238E27FC236}">
                <a16:creationId xmlns:a16="http://schemas.microsoft.com/office/drawing/2014/main" id="{1F605EAA-E706-42CA-B03C-5C701BF1B9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939507"/>
            <a:ext cx="2018152" cy="918493"/>
          </a:xfrm>
          <a:prstGeom prst="rect">
            <a:avLst/>
          </a:prstGeom>
        </p:spPr>
      </p:pic>
      <p:sp>
        <p:nvSpPr>
          <p:cNvPr id="5" name="Footer Placeholder 4">
            <a:extLst>
              <a:ext uri="{FF2B5EF4-FFF2-40B4-BE49-F238E27FC236}">
                <a16:creationId xmlns:a16="http://schemas.microsoft.com/office/drawing/2014/main" id="{5B5D7583-CBEC-4F5F-8B77-C9F44F6A342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a:ln>
                  <a:noFill/>
                </a:ln>
                <a:solidFill>
                  <a:prstClr val="black">
                    <a:tint val="75000"/>
                  </a:prstClr>
                </a:solidFill>
                <a:effectLst/>
                <a:uLnTx/>
                <a:uFillTx/>
                <a:latin typeface="Calibri"/>
                <a:ea typeface="+mn-ea"/>
                <a:cs typeface="+mn-cs"/>
              </a:rPr>
              <a:t>Παναγιώτα Φίτσιου, Ψυχολόγος </a:t>
            </a:r>
            <a:r>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t>MSc</a:t>
            </a:r>
            <a:endParaRPr kumimoji="0" lang="el-G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3A9586CB-8E15-465A-A2F5-5E1344DEF39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352B21-058C-4C09-A3C6-31C24AA71FF4}" type="slidenum">
              <a:rPr kumimoji="0" lang="el-G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l-G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648075106"/>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271</TotalTime>
  <Words>2302</Words>
  <Application>Microsoft Office PowerPoint</Application>
  <PresentationFormat>On-screen Show (4:3)</PresentationFormat>
  <Paragraphs>125</Paragraphs>
  <Slides>20</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Symbol</vt:lpstr>
      <vt:lpstr>Verdana</vt:lpstr>
      <vt:lpstr>Θέμα του Office</vt:lpstr>
      <vt:lpstr>Εκπαιδευτικό δομής Φωκίδας «Μιλώντας για τους στρατηγικούς σχεδιασμούς του φορέα» «Νέες κοινωνικές ανάγκες και κρίση ως κίνδυνος και ευκαιρία. Η δυναμική της σύστασης ομάδας έργου» </vt:lpstr>
      <vt:lpstr>Επεξεργασία Φραγκούλη - Φίτσιου</vt:lpstr>
      <vt:lpstr>Εισαγωγικά: αλληλεπίδρασεις στρατηγικών στόχων, έσω και έξω πραγματικότητας </vt:lpstr>
      <vt:lpstr>Νέες υπηρεσίες και νοηματοδότηση</vt:lpstr>
      <vt:lpstr>Πώς γίνεται αυτή η αλληλεπίδραση ανάμεσα στην ανάγκη σε τοπικό επίπεδο και στην φιλοσοφία, το όραμα και τους στρατηγικούς στόχους του φορέα; </vt:lpstr>
      <vt:lpstr> </vt:lpstr>
      <vt:lpstr>Η επεξεργασία σε τοπικό επίπεδο</vt:lpstr>
      <vt:lpstr>Η επεξεργασία σε κεντρικό Επίπεδο</vt:lpstr>
      <vt:lpstr>Η παραπάνω περιγραφή μας επιβεβαιώνει την υπόθεση ότι ο Στόχος 2 είναι στενά συνδεδεμένος και πρέπει να είναι σε συνοχή με τους στόχους 3 και 6.     </vt:lpstr>
      <vt:lpstr>Case study: Άστεγοι. Το ιστορικό της εργασίας της ΕΚΨ&amp;ΨΥ. Ξεκινήσαμε θεσμικά ως μέλη Δικτύων εφόσον κεντρικά η Εταιρία θέλει να ανταποκριθεί σε αυτό το πεδίο  </vt:lpstr>
      <vt:lpstr>Σε επίπεδο Υπουργείων για να περάσουμε την φιλοσοφία μας</vt:lpstr>
      <vt:lpstr>Στα πλαίσια της συνεργασίας μας με το SMES EUROPA, υλοποιούμε πια και προγράμματα</vt:lpstr>
      <vt:lpstr>Το Ευρωπαϊκό Πρόγραμμα μας οδήγησε να συνδεθούμε και με εθνικούς φορείς στο πεδίο των αστέγων</vt:lpstr>
      <vt:lpstr>Η ΕΚΨ&amp;ΨΥ συνεργάστηκε με την PRAKSIS στο πρόγραμμα "Στέγαση κι Επανένταξη"</vt:lpstr>
      <vt:lpstr>Μέσω της συνεργασίας της Εταιρίας με το Social Dynamo του Ιδρύματος Μποδοσάκη συνεργαζόμαστε με την άτυπη πρωτοβουλία Steps</vt:lpstr>
      <vt:lpstr>Η θερμο-δυναμική της παρέμβασης...</vt:lpstr>
      <vt:lpstr>Η...χημεία</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Παράδειγμα πως δουλέψαμε με την Παναγιώτα το θέμα των άστεγων :</dc:title>
  <dc:creator>user</dc:creator>
  <cp:lastModifiedBy>Panagiota.Fitsiou</cp:lastModifiedBy>
  <cp:revision>14</cp:revision>
  <dcterms:created xsi:type="dcterms:W3CDTF">2018-12-03T12:27:57Z</dcterms:created>
  <dcterms:modified xsi:type="dcterms:W3CDTF">2019-02-12T10:30:13Z</dcterms:modified>
</cp:coreProperties>
</file>