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83" r:id="rId2"/>
    <p:sldId id="260" r:id="rId3"/>
    <p:sldId id="261" r:id="rId4"/>
    <p:sldId id="302" r:id="rId5"/>
    <p:sldId id="262" r:id="rId6"/>
    <p:sldId id="264" r:id="rId7"/>
    <p:sldId id="265" r:id="rId8"/>
    <p:sldId id="266" r:id="rId9"/>
    <p:sldId id="268" r:id="rId10"/>
    <p:sldId id="270" r:id="rId11"/>
    <p:sldId id="303" r:id="rId12"/>
    <p:sldId id="271" r:id="rId13"/>
    <p:sldId id="273" r:id="rId14"/>
    <p:sldId id="257" r:id="rId15"/>
    <p:sldId id="300" r:id="rId16"/>
    <p:sldId id="258" r:id="rId17"/>
    <p:sldId id="301" r:id="rId18"/>
    <p:sldId id="259" r:id="rId19"/>
    <p:sldId id="284" r:id="rId20"/>
    <p:sldId id="286" r:id="rId21"/>
    <p:sldId id="287" r:id="rId22"/>
    <p:sldId id="274" r:id="rId23"/>
    <p:sldId id="276" r:id="rId24"/>
    <p:sldId id="277" r:id="rId25"/>
    <p:sldId id="278" r:id="rId26"/>
    <p:sldId id="280" r:id="rId27"/>
    <p:sldId id="281" r:id="rId28"/>
    <p:sldId id="282" r:id="rId29"/>
    <p:sldId id="291" r:id="rId30"/>
    <p:sldId id="293" r:id="rId31"/>
    <p:sldId id="295" r:id="rId32"/>
    <p:sldId id="299" r:id="rId33"/>
    <p:sldId id="296" r:id="rId34"/>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446102-FCF2-4742-AEDE-3BE8546CDC13}" type="datetimeFigureOut">
              <a:rPr lang="el-GR" smtClean="0"/>
              <a:t>27/3/2024</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8654E4-228F-43A6-917D-FD9D27792994}" type="slidenum">
              <a:rPr lang="el-GR" smtClean="0"/>
              <a:t>‹#›</a:t>
            </a:fld>
            <a:endParaRPr lang="el-GR"/>
          </a:p>
        </p:txBody>
      </p:sp>
    </p:spTree>
    <p:extLst>
      <p:ext uri="{BB962C8B-B14F-4D97-AF65-F5344CB8AC3E}">
        <p14:creationId xmlns:p14="http://schemas.microsoft.com/office/powerpoint/2010/main" val="2392010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5C8654E4-228F-43A6-917D-FD9D27792994}" type="slidenum">
              <a:rPr lang="el-GR" smtClean="0"/>
              <a:t>9</a:t>
            </a:fld>
            <a:endParaRPr lang="el-GR"/>
          </a:p>
        </p:txBody>
      </p:sp>
    </p:spTree>
    <p:extLst>
      <p:ext uri="{BB962C8B-B14F-4D97-AF65-F5344CB8AC3E}">
        <p14:creationId xmlns:p14="http://schemas.microsoft.com/office/powerpoint/2010/main" val="15678821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a:xfrm>
            <a:off x="2692397" y="5037663"/>
            <a:ext cx="5214635" cy="279400"/>
          </a:xfrm>
        </p:spPr>
        <p:txBody>
          <a:bodyPr/>
          <a:lstStyle/>
          <a:p>
            <a:endParaRPr lang="el-GR"/>
          </a:p>
        </p:txBody>
      </p:sp>
      <p:sp>
        <p:nvSpPr>
          <p:cNvPr id="6" name="Slide Number Placeholder 5"/>
          <p:cNvSpPr>
            <a:spLocks noGrp="1"/>
          </p:cNvSpPr>
          <p:nvPr>
            <p:ph type="sldNum" sz="quarter" idx="12"/>
          </p:nvPr>
        </p:nvSpPr>
        <p:spPr>
          <a:xfrm>
            <a:off x="8956900" y="5037663"/>
            <a:ext cx="551167" cy="279400"/>
          </a:xfrm>
        </p:spPr>
        <p:txBody>
          <a:bodyPr/>
          <a:lstStyle/>
          <a:p>
            <a:fld id="{3D5C69B8-2331-48B1-8B50-67A4CDDC16E4}" type="slidenum">
              <a:rPr lang="el-GR" smtClean="0"/>
              <a:t>‹#›</a:t>
            </a:fld>
            <a:endParaRPr lang="el-G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1939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A2BF2C7-998E-49A8-82BF-B37AD5952563}"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929808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6335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46655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2109408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219625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419726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92369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3091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1683804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A2BF2C7-998E-49A8-82BF-B37AD5952563}" type="datetimeFigureOut">
              <a:rPr lang="el-GR" smtClean="0"/>
              <a:t>27/3/2024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3D5C69B8-2331-48B1-8B50-67A4CDDC16E4}" type="slidenum">
              <a:rPr lang="el-GR" smtClean="0"/>
              <a:t>‹#›</a:t>
            </a:fld>
            <a:endParaRPr lang="el-G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7036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2BF2C7-998E-49A8-82BF-B37AD5952563}"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1795201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2BF2C7-998E-49A8-82BF-B37AD5952563}" type="datetimeFigureOut">
              <a:rPr lang="el-GR" smtClean="0"/>
              <a:t>27/3/2024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3D5C69B8-2331-48B1-8B50-67A4CDDC16E4}" type="slidenum">
              <a:rPr lang="el-GR" smtClean="0"/>
              <a:t>‹#›</a:t>
            </a:fld>
            <a:endParaRPr lang="el-G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20284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2BF2C7-998E-49A8-82BF-B37AD5952563}" type="datetimeFigureOut">
              <a:rPr lang="el-GR" smtClean="0"/>
              <a:t>27/3/2024</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3D5C69B8-2331-48B1-8B50-67A4CDDC16E4}" type="slidenum">
              <a:rPr lang="el-GR" smtClean="0"/>
              <a:t>‹#›</a:t>
            </a:fld>
            <a:endParaRPr lang="el-G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177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2BF2C7-998E-49A8-82BF-B37AD5952563}" type="datetimeFigureOut">
              <a:rPr lang="el-GR" smtClean="0"/>
              <a:t>27/3/2024</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2203121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A2BF2C7-998E-49A8-82BF-B37AD5952563}"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5C69B8-2331-48B1-8B50-67A4CDDC16E4}" type="slidenum">
              <a:rPr lang="el-GR" smtClean="0"/>
              <a:t>‹#›</a:t>
            </a:fld>
            <a:endParaRPr lang="el-G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729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A2BF2C7-998E-49A8-82BF-B37AD5952563}" type="datetimeFigureOut">
              <a:rPr lang="el-GR" smtClean="0"/>
              <a:t>27/3/2024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3D5C69B8-2331-48B1-8B50-67A4CDDC16E4}" type="slidenum">
              <a:rPr lang="el-GR" smtClean="0"/>
              <a:t>‹#›</a:t>
            </a:fld>
            <a:endParaRPr lang="el-GR"/>
          </a:p>
        </p:txBody>
      </p:sp>
    </p:spTree>
    <p:extLst>
      <p:ext uri="{BB962C8B-B14F-4D97-AF65-F5344CB8AC3E}">
        <p14:creationId xmlns:p14="http://schemas.microsoft.com/office/powerpoint/2010/main" val="2526589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A2BF2C7-998E-49A8-82BF-B37AD5952563}" type="datetimeFigureOut">
              <a:rPr lang="el-GR" smtClean="0"/>
              <a:t>27/3/2024</a:t>
            </a:fld>
            <a:endParaRPr lang="el-G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l-G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3D5C69B8-2331-48B1-8B50-67A4CDDC16E4}" type="slidenum">
              <a:rPr lang="el-GR" smtClean="0"/>
              <a:t>‹#›</a:t>
            </a:fld>
            <a:endParaRPr lang="el-GR"/>
          </a:p>
        </p:txBody>
      </p:sp>
    </p:spTree>
    <p:extLst>
      <p:ext uri="{BB962C8B-B14F-4D97-AF65-F5344CB8AC3E}">
        <p14:creationId xmlns:p14="http://schemas.microsoft.com/office/powerpoint/2010/main" val="1927955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Λόγοι που οδήγησαν τους γονείς στη συμβουλευτική </a:t>
            </a:r>
            <a:br>
              <a:rPr lang="el-GR" dirty="0"/>
            </a:b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Όταν οι γονείς έρχονται αντιμέτωποι με ποικίλες δυσκολίες, οι οποίες γεννούν προβληματισμούς, φόβους, αγωνίες ωθούνται στην αναζήτηση τρόπων διαχείρισης τους. Όταν τα περιθώρια στενεύουν και παρατηρούν, ότι οι προσπάθειές τους πέφτουν στο κενό ή όταν αισθάνονται, ότι δεν έχουν αποθέματα ενέργειας, είτε διότι οι ίδιοι είναι ιδιαίτερα επιβαρυμένοι, είτε διότι στέκονται απέναντι σε γεγονότα που δεν μπορούν να νοηματοδοτήσουν και να διαχειριστούν, απευθύνονται στους ειδικούς ψυχικής υγείας, προκειμένου να αντιμετωπίσουν την κατάσταση. </a:t>
            </a:r>
          </a:p>
          <a:p>
            <a:pPr marL="0" indent="0">
              <a:buNone/>
            </a:pPr>
            <a:r>
              <a:rPr lang="el-GR" dirty="0"/>
              <a:t>Πιο συγκεκριμένα, όσο αφορά στους λόγους που ωθούν τους γονείς να αναζητήσουν βοήθεια, μπορούμε να τους ομαδοποιήσουμε σε τρεις βασικές υποκατηγορίες: </a:t>
            </a:r>
          </a:p>
          <a:p>
            <a:endParaRPr lang="el-GR" dirty="0"/>
          </a:p>
        </p:txBody>
      </p:sp>
    </p:spTree>
    <p:extLst>
      <p:ext uri="{BB962C8B-B14F-4D97-AF65-F5344CB8AC3E}">
        <p14:creationId xmlns:p14="http://schemas.microsoft.com/office/powerpoint/2010/main" val="23201689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normAutofit/>
          </a:bodyPr>
          <a:lstStyle/>
          <a:p>
            <a:pPr marL="0" indent="0">
              <a:buNone/>
            </a:pPr>
            <a:r>
              <a:rPr lang="el-GR" dirty="0"/>
              <a:t>Η αρχική προσδοκία για έτοιμες λύσεις, σταδιακά, μετατρέπετε σε αίτημα για στήριξη από τον ειδικό, τόσο σε επίπεδο πληροφόρησης για το αναπτυξιακό στάδιο του παιδιού, όσο και σε επίπεδο κατανόησης των συναισθημάτων που ανακινούνταν στους ίδιους. </a:t>
            </a:r>
          </a:p>
          <a:p>
            <a:pPr marL="0" indent="0">
              <a:buNone/>
            </a:pPr>
            <a:r>
              <a:rPr lang="el-GR" dirty="0"/>
              <a:t>Η ανάγκη για λύσεις από το θεραπευτή μεταβάλετε σε ανάγκη διερεύνησης τρόπων διαχείρισης από τους γονείς σε συνεργασία με τον ειδικό. </a:t>
            </a:r>
          </a:p>
          <a:p>
            <a:pPr marL="0" indent="0">
              <a:buNone/>
            </a:pPr>
            <a:r>
              <a:rPr lang="el-GR" dirty="0"/>
              <a:t>Σημαντικό, επίσης, είναι για τους γονείς το να τους επιτραπεί από τον ειδικό περιθώριο λάθους και επανελέγχου της στάσης τους</a:t>
            </a:r>
          </a:p>
        </p:txBody>
      </p:sp>
    </p:spTree>
    <p:extLst>
      <p:ext uri="{BB962C8B-B14F-4D97-AF65-F5344CB8AC3E}">
        <p14:creationId xmlns:p14="http://schemas.microsoft.com/office/powerpoint/2010/main" val="885892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normAutofit/>
          </a:bodyPr>
          <a:lstStyle/>
          <a:p>
            <a:pPr marL="0" indent="0">
              <a:buNone/>
            </a:pPr>
            <a:r>
              <a:rPr lang="el-GR" dirty="0"/>
              <a:t>Είναι, σημαντικό, να μην ξεχνάμε ότι οι περισσότεροι γονείς δεν ήταν από πριν εξοικειωμένοι με τη συμβουλευτική γονέων και τους στόχους της ή ακόμα κι αν είχαν παρακολουθήσει ξανά συνεδρίες δεν τους ήταν σαφής η χρησιμότητά της.</a:t>
            </a:r>
          </a:p>
          <a:p>
            <a:endParaRPr lang="el-GR" dirty="0"/>
          </a:p>
        </p:txBody>
      </p:sp>
    </p:spTree>
    <p:extLst>
      <p:ext uri="{BB962C8B-B14F-4D97-AF65-F5344CB8AC3E}">
        <p14:creationId xmlns:p14="http://schemas.microsoft.com/office/powerpoint/2010/main" val="30886261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normAutofit fontScale="92500" lnSpcReduction="20000"/>
          </a:bodyPr>
          <a:lstStyle/>
          <a:p>
            <a:pPr marL="0" indent="0">
              <a:buNone/>
            </a:pPr>
            <a:r>
              <a:rPr lang="el-GR" dirty="0"/>
              <a:t>Οι γονείς ξεκινούν τη συμβουλευτική περισσότερο ως εξωτερικοί παρατηρητές ή παθητικοί δέκτες και με σκεπτική πολλές φορές διάθεση. Σταδιακά εμπλέκονται όλο και περισσότερο στη διαδικασία, αναλαμβάνοντας ενεργό ρόλο. Αυτό ομοιάζει με το στόχο της συμβουλευτικής γονέων, η οποία επιδιώκει από παθητικούς αποδέκτες των συμπεριφορών των παιδιών να τους ενισχύσει, ώστε να αναλάβουν ενεργό ρόλο στη διαχείριση των εγειρόμενων προβληματισμών, κάτι που επιτυγχάνεται μέσα από την κατανόηση των προβλημάτων και τη διερεύνηση πιθανών αποτελεσματικών λύσεων. </a:t>
            </a:r>
          </a:p>
          <a:p>
            <a:pPr marL="0" indent="0">
              <a:buNone/>
            </a:pPr>
            <a:r>
              <a:rPr lang="el-GR" dirty="0"/>
              <a:t>Τα παραπάνω ευρήματα σχετικά με τις προσδοκίες των γονέων και τη στάση τους πριν ξεκινήσουν τη θεραπεία, συμφωνούν με τα ευρήματα των </a:t>
            </a:r>
            <a:r>
              <a:rPr lang="el-GR" dirty="0" err="1"/>
              <a:t>Sheridan</a:t>
            </a:r>
            <a:r>
              <a:rPr lang="el-GR" dirty="0"/>
              <a:t> </a:t>
            </a:r>
            <a:r>
              <a:rPr lang="el-GR" dirty="0" err="1"/>
              <a:t>et</a:t>
            </a:r>
            <a:r>
              <a:rPr lang="el-GR" dirty="0"/>
              <a:t> </a:t>
            </a:r>
            <a:r>
              <a:rPr lang="el-GR" dirty="0" err="1"/>
              <a:t>al</a:t>
            </a:r>
            <a:r>
              <a:rPr lang="el-GR" dirty="0"/>
              <a:t>. (2010), οι οποίοι αρχικά παρουσιάζονται δύσπιστοι, σκεπτικοί ή φοβισμένοι. Αναζητούν ενοχικά τις δικές τους ευθύνες για τα προβλήματα που παρουσιάζουν τα παιδιά. </a:t>
            </a:r>
          </a:p>
        </p:txBody>
      </p:sp>
    </p:spTree>
    <p:extLst>
      <p:ext uri="{BB962C8B-B14F-4D97-AF65-F5344CB8AC3E}">
        <p14:creationId xmlns:p14="http://schemas.microsoft.com/office/powerpoint/2010/main" val="1979529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a:xfrm>
            <a:off x="817418" y="2424545"/>
            <a:ext cx="10501745" cy="3451323"/>
          </a:xfrm>
        </p:spPr>
        <p:txBody>
          <a:bodyPr>
            <a:normAutofit lnSpcReduction="10000"/>
          </a:bodyPr>
          <a:lstStyle/>
          <a:p>
            <a:pPr marL="0" indent="0">
              <a:buNone/>
            </a:pPr>
            <a:r>
              <a:rPr lang="el-GR" dirty="0"/>
              <a:t>Οι γονείς, όπως ειπώθηκε, μπαίνουν με ποικίλες προσδοκίες στη συμβουλευτική, άλλες από τις οποίες είναι εφικτές και άλλες χρειάζονται αναδιαμόρφωση. Είναι σημαντικό λοιπόν να δομηθεί μια σχέση εμπιστοσύνης, κατανόησης και αποδοχής, προκειμένου να δεχτούν τη βοήθεια του θεραπευτή, ως προς τη διαμόρφωση θεραπευτικών αιτημάτων. </a:t>
            </a:r>
          </a:p>
          <a:p>
            <a:pPr marL="0" indent="0">
              <a:buNone/>
            </a:pPr>
            <a:r>
              <a:rPr lang="el-GR" dirty="0"/>
              <a:t>Αυτό συνηγορεί στη συμφωνία μεταξύ θεραπευτή και θεραπευόμενου, αναφορικά με τους θεραπευτικούς στόχους, η συμφωνία των οποίων είναι ιδιαιτέρως σημαντική. </a:t>
            </a:r>
          </a:p>
          <a:p>
            <a:pPr marL="0" indent="0">
              <a:buNone/>
            </a:pPr>
            <a:r>
              <a:rPr lang="el-GR" dirty="0"/>
              <a:t>Ως προς την αποτελεσματικότητα, επίσης η θεραπευτική σχέση και η αμοιβαία εμπιστοσύνη είναι απαραίτητο στοιχείο, προκειμένου ο </a:t>
            </a:r>
            <a:r>
              <a:rPr lang="el-GR" dirty="0" err="1"/>
              <a:t>συμβουλευόμενος</a:t>
            </a:r>
            <a:r>
              <a:rPr lang="el-GR" dirty="0"/>
              <a:t> να αφεθεί στη διαδικασία, αλλά και να αναλάβει ενεργό ρόλο, προβαίνοντας σε αλλαγές. </a:t>
            </a:r>
          </a:p>
        </p:txBody>
      </p:sp>
    </p:spTree>
    <p:extLst>
      <p:ext uri="{BB962C8B-B14F-4D97-AF65-F5344CB8AC3E}">
        <p14:creationId xmlns:p14="http://schemas.microsoft.com/office/powerpoint/2010/main" val="4269557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Γονείς στη Συμβουλευτική</a:t>
            </a:r>
          </a:p>
        </p:txBody>
      </p:sp>
      <p:sp>
        <p:nvSpPr>
          <p:cNvPr id="3" name="Content Placeholder 2"/>
          <p:cNvSpPr>
            <a:spLocks noGrp="1"/>
          </p:cNvSpPr>
          <p:nvPr>
            <p:ph idx="1"/>
          </p:nvPr>
        </p:nvSpPr>
        <p:spPr>
          <a:xfrm>
            <a:off x="762000" y="2556931"/>
            <a:ext cx="10654145" cy="3677613"/>
          </a:xfrm>
        </p:spPr>
        <p:txBody>
          <a:bodyPr>
            <a:normAutofit/>
          </a:bodyPr>
          <a:lstStyle/>
          <a:p>
            <a:pPr marL="0" indent="0">
              <a:buNone/>
            </a:pPr>
            <a:r>
              <a:rPr lang="el-GR" dirty="0"/>
              <a:t>Αρχικά, οι γονείς ζητούν βοήθεια για τα παιδιά και μετά από προτροπή των ειδικών μπαίνουν οι ίδιοι σε συμβουλευτική. Αρχικά λειτουργούν ως παθητικοί δέκτες της συμβουλευτική και σταδιακά εμπλέκονται περισσότερο, αναλαμβάνοντας πιο </a:t>
            </a:r>
            <a:r>
              <a:rPr lang="el-GR" b="1" dirty="0"/>
              <a:t>ενεργό ρόλο</a:t>
            </a:r>
            <a:r>
              <a:rPr lang="el-GR" dirty="0"/>
              <a:t>. </a:t>
            </a:r>
          </a:p>
          <a:p>
            <a:pPr marL="0" indent="0">
              <a:buNone/>
            </a:pPr>
            <a:r>
              <a:rPr lang="el-GR" dirty="0"/>
              <a:t>Οι γονείς έχουν συναισθήματα ανησυχίας, αγωνίας, άγχους και ανασφάλειας σχετικά με την </a:t>
            </a:r>
            <a:r>
              <a:rPr lang="el-GR" b="1" dirty="0"/>
              <a:t>αποτελεσματικότητα της διαδικασίας</a:t>
            </a:r>
            <a:r>
              <a:rPr lang="el-GR" dirty="0"/>
              <a:t>. </a:t>
            </a:r>
          </a:p>
        </p:txBody>
      </p:sp>
    </p:spTree>
    <p:extLst>
      <p:ext uri="{BB962C8B-B14F-4D97-AF65-F5344CB8AC3E}">
        <p14:creationId xmlns:p14="http://schemas.microsoft.com/office/powerpoint/2010/main" val="3270302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Γονείς στη Συμβουλευτική</a:t>
            </a:r>
          </a:p>
        </p:txBody>
      </p:sp>
      <p:sp>
        <p:nvSpPr>
          <p:cNvPr id="3" name="Content Placeholder 2"/>
          <p:cNvSpPr>
            <a:spLocks noGrp="1"/>
          </p:cNvSpPr>
          <p:nvPr>
            <p:ph idx="1"/>
          </p:nvPr>
        </p:nvSpPr>
        <p:spPr>
          <a:xfrm>
            <a:off x="720436" y="2556932"/>
            <a:ext cx="10751127" cy="3649904"/>
          </a:xfrm>
        </p:spPr>
        <p:txBody>
          <a:bodyPr>
            <a:normAutofit/>
          </a:bodyPr>
          <a:lstStyle/>
          <a:p>
            <a:r>
              <a:rPr lang="el-GR" dirty="0"/>
              <a:t>Από τη </a:t>
            </a:r>
            <a:r>
              <a:rPr lang="el-GR" b="1" dirty="0"/>
              <a:t>θεραπευτική σχέση </a:t>
            </a:r>
            <a:r>
              <a:rPr lang="el-GR" dirty="0"/>
              <a:t>αποζητούν: </a:t>
            </a:r>
          </a:p>
          <a:p>
            <a:pPr marL="0" indent="0">
              <a:buNone/>
            </a:pPr>
            <a:r>
              <a:rPr lang="el-GR" dirty="0"/>
              <a:t>τη δημιουργία υποστηρικτικού κλίματος, </a:t>
            </a:r>
          </a:p>
          <a:p>
            <a:pPr marL="0" indent="0">
              <a:buNone/>
            </a:pPr>
            <a:r>
              <a:rPr lang="el-GR" dirty="0"/>
              <a:t>αίσθηση εμπιστοσύνης, ασφάλειας, </a:t>
            </a:r>
          </a:p>
          <a:p>
            <a:pPr marL="0" indent="0">
              <a:buNone/>
            </a:pPr>
            <a:r>
              <a:rPr lang="el-GR" dirty="0"/>
              <a:t>μη κριτική στάση και αποδοχή από το θεραπευτή, </a:t>
            </a:r>
          </a:p>
          <a:p>
            <a:pPr marL="0" indent="0">
              <a:buNone/>
            </a:pPr>
            <a:r>
              <a:rPr lang="el-GR" dirty="0"/>
              <a:t>ενσυναίσθηση, </a:t>
            </a:r>
          </a:p>
          <a:p>
            <a:pPr marL="0" indent="0">
              <a:buNone/>
            </a:pPr>
            <a:r>
              <a:rPr lang="el-GR" dirty="0"/>
              <a:t>αμεσότητα και </a:t>
            </a:r>
          </a:p>
          <a:p>
            <a:pPr marL="0" indent="0">
              <a:buNone/>
            </a:pPr>
            <a:r>
              <a:rPr lang="el-GR" dirty="0"/>
              <a:t>ικανότητα να τους προτείνει ταιριαστές λύσεις.</a:t>
            </a:r>
          </a:p>
        </p:txBody>
      </p:sp>
    </p:spTree>
    <p:extLst>
      <p:ext uri="{BB962C8B-B14F-4D97-AF65-F5344CB8AC3E}">
        <p14:creationId xmlns:p14="http://schemas.microsoft.com/office/powerpoint/2010/main" val="1374116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Γονείς στη Συμβουλευτική</a:t>
            </a:r>
          </a:p>
        </p:txBody>
      </p:sp>
      <p:sp>
        <p:nvSpPr>
          <p:cNvPr id="3" name="Content Placeholder 2"/>
          <p:cNvSpPr>
            <a:spLocks noGrp="1"/>
          </p:cNvSpPr>
          <p:nvPr>
            <p:ph idx="1"/>
          </p:nvPr>
        </p:nvSpPr>
        <p:spPr>
          <a:xfrm>
            <a:off x="886691" y="2556932"/>
            <a:ext cx="10377054" cy="3318936"/>
          </a:xfrm>
        </p:spPr>
        <p:txBody>
          <a:bodyPr>
            <a:normAutofit/>
          </a:bodyPr>
          <a:lstStyle/>
          <a:p>
            <a:pPr marL="0" indent="0">
              <a:buNone/>
            </a:pPr>
            <a:r>
              <a:rPr lang="el-GR" dirty="0"/>
              <a:t>Οι γονείς επιζητούν να αποκτήσουν νέες δεξιότητες και συνειδητοποιήσεις μέσα στις συνεδρίες. Ειδικότερα, επικεντρώνονται στη χρησιμότητα των </a:t>
            </a:r>
            <a:r>
              <a:rPr lang="el-GR" b="1" dirty="0"/>
              <a:t>δεξιοτήτων επικοινωνίας</a:t>
            </a:r>
            <a:r>
              <a:rPr lang="el-GR" dirty="0"/>
              <a:t>. </a:t>
            </a:r>
          </a:p>
          <a:p>
            <a:pPr marL="0" indent="0">
              <a:buNone/>
            </a:pPr>
            <a:r>
              <a:rPr lang="el-GR" dirty="0"/>
              <a:t>Επίσης, χρήσιμη είναι η συνειδητοποίηση των </a:t>
            </a:r>
            <a:r>
              <a:rPr lang="el-GR" b="1" dirty="0"/>
              <a:t>παγιωμένων επικοινωνιακών μοτίβων </a:t>
            </a:r>
            <a:r>
              <a:rPr lang="el-GR" dirty="0"/>
              <a:t>μέσα στην οικογένεια και στη συνέχεια η κατ’ επιλογή αλλαγή τους υιοθετώντας νέα, πιο αποτελεσματικά. </a:t>
            </a:r>
          </a:p>
          <a:p>
            <a:endParaRPr lang="el-GR" dirty="0"/>
          </a:p>
        </p:txBody>
      </p:sp>
    </p:spTree>
    <p:extLst>
      <p:ext uri="{BB962C8B-B14F-4D97-AF65-F5344CB8AC3E}">
        <p14:creationId xmlns:p14="http://schemas.microsoft.com/office/powerpoint/2010/main" val="31579094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Γονείς στη Συμβουλευτική</a:t>
            </a:r>
          </a:p>
        </p:txBody>
      </p:sp>
      <p:sp>
        <p:nvSpPr>
          <p:cNvPr id="3" name="Content Placeholder 2"/>
          <p:cNvSpPr>
            <a:spLocks noGrp="1"/>
          </p:cNvSpPr>
          <p:nvPr>
            <p:ph idx="1"/>
          </p:nvPr>
        </p:nvSpPr>
        <p:spPr/>
        <p:txBody>
          <a:bodyPr/>
          <a:lstStyle/>
          <a:p>
            <a:pPr marL="0" indent="0">
              <a:buNone/>
            </a:pPr>
            <a:r>
              <a:rPr lang="el-GR" dirty="0"/>
              <a:t>Οι </a:t>
            </a:r>
            <a:r>
              <a:rPr lang="el-GR" b="1" dirty="0"/>
              <a:t>δεξιότητες επίλυσης συγκρούσεων </a:t>
            </a:r>
            <a:r>
              <a:rPr lang="el-GR" dirty="0"/>
              <a:t>και οι </a:t>
            </a:r>
            <a:r>
              <a:rPr lang="el-GR" b="1" dirty="0"/>
              <a:t>τεχνικές διαχείρισης θυμού </a:t>
            </a:r>
            <a:r>
              <a:rPr lang="el-GR" dirty="0"/>
              <a:t>θεωρούνται από τους γονείς ως ιδιαίτερα βοηθητικές, ενώ διαφαίνεται, ότι οι παρεμβάσεις των θεραπευτών και η λειτουργία τους ως μοντέλα- πρότυπα σταδιακά εσωτερικεύονται από τους γονείς.</a:t>
            </a:r>
          </a:p>
        </p:txBody>
      </p:sp>
    </p:spTree>
    <p:extLst>
      <p:ext uri="{BB962C8B-B14F-4D97-AF65-F5344CB8AC3E}">
        <p14:creationId xmlns:p14="http://schemas.microsoft.com/office/powerpoint/2010/main" val="2286530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Γονείς αντιμέτωποι με δικές τους δυσκολίες</a:t>
            </a:r>
            <a:br>
              <a:rPr lang="el-GR" dirty="0"/>
            </a:br>
            <a:endParaRPr lang="el-GR" dirty="0"/>
          </a:p>
        </p:txBody>
      </p:sp>
      <p:sp>
        <p:nvSpPr>
          <p:cNvPr id="3" name="Content Placeholder 2"/>
          <p:cNvSpPr>
            <a:spLocks noGrp="1"/>
          </p:cNvSpPr>
          <p:nvPr>
            <p:ph idx="1"/>
          </p:nvPr>
        </p:nvSpPr>
        <p:spPr/>
        <p:txBody>
          <a:bodyPr>
            <a:normAutofit/>
          </a:bodyPr>
          <a:lstStyle/>
          <a:p>
            <a:pPr marL="0" indent="0">
              <a:buNone/>
            </a:pPr>
            <a:r>
              <a:rPr lang="el-GR" dirty="0"/>
              <a:t>Δυσκολία που βιώνουν οι γονείς να αφιερώσουν τον απαιτούμενο χρόνο στα παιδιά τους. Ο πολλαπλός ρόλος του γονιού, αλλά και η υπάρχουσα οικονομική κρίση, υποχρεώνει τους γονείς της έρευνας να εργάζονται περισσότερο και τους απομακρύνει από την επιλογή να αφιερώσουν τον επιθυμητό χρόνο στα παιδιά τους. Από την άλλη πλευρά, η απώλεια εργασίας τούς φορτώνει με επιπλέον άγχος, το οποίο διαχέεται μέσα στη σχέση τους με τα παιδιά. Οι συνθήκες της εποχής λοιπόν δείχνουν να διαδραματίζουν καταλυτικό ρόλο, διότι λειτουργούν ως αδιέξοδο, με το οποίο έρχονται οι γονείς αντιμέτωποι.</a:t>
            </a:r>
          </a:p>
          <a:p>
            <a:endParaRPr lang="el-GR" dirty="0"/>
          </a:p>
        </p:txBody>
      </p:sp>
    </p:spTree>
    <p:extLst>
      <p:ext uri="{BB962C8B-B14F-4D97-AF65-F5344CB8AC3E}">
        <p14:creationId xmlns:p14="http://schemas.microsoft.com/office/powerpoint/2010/main" val="773855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Γονείς αντιμέτωποι με δικές τους δυσκολίες</a:t>
            </a:r>
            <a:endParaRPr lang="el-GR" dirty="0"/>
          </a:p>
        </p:txBody>
      </p:sp>
      <p:sp>
        <p:nvSpPr>
          <p:cNvPr id="3" name="Content Placeholder 2"/>
          <p:cNvSpPr>
            <a:spLocks noGrp="1"/>
          </p:cNvSpPr>
          <p:nvPr>
            <p:ph idx="1"/>
          </p:nvPr>
        </p:nvSpPr>
        <p:spPr/>
        <p:txBody>
          <a:bodyPr>
            <a:normAutofit lnSpcReduction="10000"/>
          </a:bodyPr>
          <a:lstStyle/>
          <a:p>
            <a:r>
              <a:rPr lang="el-GR" dirty="0"/>
              <a:t>Τα συναισθήματα που αναφέρουν οι γονείς είναι αυτά των ενοχών, του άγχους, και του φόβου, σχετικά με τη δυσκολία τους να ανταπεξέλθουν στο ρόλο τους, να πάρουν τις σωστές αποφάσεις. Το προσωπικό τους άγχος και οι ενοχές λειτουργούν ως επιβαρυντικοί παράγοντες για το πώς βιώνουν τις δυσκολίες με τα παιδιά τους, οι οποίες συχνά φαντάζουν απροσπέλαστες. Συμπεραίνουμε λοιπόν, ότι αυτό εγείρει ανάγκη για ψυχολογική στήριξη και απενοχοποίηση του γονέα με στόχο την ενδυνάμωσή του. Τα παραπάνω φέρνουν στο προσκήνιο την πολυπλοκότητα του γονικού ρόλου και το γεγονός, ότι στη σύγχρονη εποχή αυτός ίσως είναι πιο απαιτητικός από ό,τι παλαιότερα. </a:t>
            </a:r>
          </a:p>
        </p:txBody>
      </p:sp>
    </p:spTree>
    <p:extLst>
      <p:ext uri="{BB962C8B-B14F-4D97-AF65-F5344CB8AC3E}">
        <p14:creationId xmlns:p14="http://schemas.microsoft.com/office/powerpoint/2010/main" val="3190307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Λόγοι που οδήγησαν τους γονείς στη συμβουλευτική</a:t>
            </a: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1. </a:t>
            </a:r>
            <a:r>
              <a:rPr lang="el-GR" b="1" dirty="0"/>
              <a:t>Γεγονότα που σηματοδοτούν μια οικογενειακή κρίση</a:t>
            </a:r>
            <a:r>
              <a:rPr lang="el-GR" dirty="0"/>
              <a:t>, όπως ένα διαζύγιο, το οποίο διαταράσσει τις ισορροπίες της οικογένειας. και οι ίδιοι οι γονείς, όντας επιβαρυμένοι από τα προβλήματα της συζυγικής σχέσης, δεν έχουν δυνάμεις να λειτουργήσουν αποτελεσματικά ως γονείς, αλλά και τα ίδια τα παιδιά επηρεάζονται από τη δυσλειτουργική σχέση των γονιών τους. Όταν υπάρχουν συζυγικά προβλήματα, οι γονείς αδυνατούν να ανταπεξέλθουν στο γονικό τους ρόλο και να διατηρήσουν μια κοινή γραμμή απέναντι στα παιδιά τους. Η ανυπαρξία συνεργασίας μεταξύ των γονέων ενέχει κινδύνους ανάληψης γονικού ρόλου από το ίδιο το παιδί, το οποίο προσπαθεί να λύσει τα ζητήματα των γονιών του. Το παιδί βιώνει συναισθήματα άγχους, θυμού, ενοχών και ματαίωσης, διαδικασία που συχνά οδηγεί σε καταθλιπτική συμπτωματολογία. </a:t>
            </a:r>
          </a:p>
          <a:p>
            <a:endParaRPr lang="el-GR" dirty="0"/>
          </a:p>
          <a:p>
            <a:endParaRPr lang="el-GR" dirty="0"/>
          </a:p>
        </p:txBody>
      </p:sp>
    </p:spTree>
    <p:extLst>
      <p:ext uri="{BB962C8B-B14F-4D97-AF65-F5344CB8AC3E}">
        <p14:creationId xmlns:p14="http://schemas.microsoft.com/office/powerpoint/2010/main" val="625444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Γονείς αντιμέτωποι με δικές τους δυσκολίες</a:t>
            </a: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Αρκετοί γονείς αναφέρουν τα συζυγικά ή οικογενειακά προβλήματα, όχι μόνο ως ενισχυτικό παράγοντας, αλλά ως πηγή των προβλημάτων, που παρουσιάζονται στα παιδιά.</a:t>
            </a:r>
          </a:p>
          <a:p>
            <a:pPr marL="0" indent="0">
              <a:buNone/>
            </a:pPr>
            <a:r>
              <a:rPr lang="el-GR" dirty="0"/>
              <a:t>Οι ρήξεις μέσα στην οικογένεια προκαλούν έντονη δυσφορία, θυμό, κατάθλιψη. Αυτό φυσικά επιδρά στο γονικό τους ρόλο και αναστέλλει την ανάληψη των ευθυνών που τους αναλογούν. </a:t>
            </a:r>
          </a:p>
          <a:p>
            <a:pPr marL="0" indent="0">
              <a:buNone/>
            </a:pPr>
            <a:r>
              <a:rPr lang="el-GR" dirty="0"/>
              <a:t>Οι συγκρούσεις στη συζυγική σχέση και η ψυχολογική αναστάτωση που αυτές επιφέρουν στους ίδιους, περιγράφεται από τους γονείς ως επιβαρυντικός παράγοντας, ο οποίος τους εμποδίζει από την αναζήτηση αποτελεσματικών τρόπων διαχείρισης των δυσκολιών που προκύπτουν στη σχέση τους με τα παιδιά τους.</a:t>
            </a:r>
          </a:p>
          <a:p>
            <a:endParaRPr lang="el-GR" dirty="0"/>
          </a:p>
        </p:txBody>
      </p:sp>
    </p:spTree>
    <p:extLst>
      <p:ext uri="{BB962C8B-B14F-4D97-AF65-F5344CB8AC3E}">
        <p14:creationId xmlns:p14="http://schemas.microsoft.com/office/powerpoint/2010/main" val="21955880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Γονείς αντιμέτωποι με δικές τους δυσκολίες</a:t>
            </a:r>
            <a:endParaRPr lang="el-GR" dirty="0"/>
          </a:p>
        </p:txBody>
      </p:sp>
      <p:sp>
        <p:nvSpPr>
          <p:cNvPr id="3" name="Content Placeholder 2"/>
          <p:cNvSpPr>
            <a:spLocks noGrp="1"/>
          </p:cNvSpPr>
          <p:nvPr>
            <p:ph idx="1"/>
          </p:nvPr>
        </p:nvSpPr>
        <p:spPr/>
        <p:txBody>
          <a:bodyPr>
            <a:normAutofit/>
          </a:bodyPr>
          <a:lstStyle/>
          <a:p>
            <a:pPr marL="0" indent="0">
              <a:buNone/>
            </a:pPr>
            <a:r>
              <a:rPr lang="el-GR" dirty="0"/>
              <a:t>Οι γονείς στη συμβουλευτική, περιγράφοντας το βίωμα τους αναφορικά με τις δυσκολίες που σχετίζονται με τα παιδιά τους, πολύ συχνά βάζουν μέσα στην αφήγηση, δικές τους δυσάρεστες εμπειρίες. Αυτές μπορεί να αφορούν είτε προσωπικές κρίσιμες περιόδους και δικές τους ψυχολογικές πιέσεις, είτε δυσάρεστα βιώματα από την προηγούμενη ή τωρινή ζωή τους, που επιδρούν σημαντικά στη σχέση με το παιδί. </a:t>
            </a:r>
          </a:p>
          <a:p>
            <a:endParaRPr lang="el-GR" dirty="0"/>
          </a:p>
        </p:txBody>
      </p:sp>
    </p:spTree>
    <p:extLst>
      <p:ext uri="{BB962C8B-B14F-4D97-AF65-F5344CB8AC3E}">
        <p14:creationId xmlns:p14="http://schemas.microsoft.com/office/powerpoint/2010/main" val="1898002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 </a:t>
            </a:r>
            <a:br>
              <a:rPr lang="el-GR" dirty="0"/>
            </a:br>
            <a:endParaRPr lang="el-GR" dirty="0"/>
          </a:p>
        </p:txBody>
      </p:sp>
      <p:sp>
        <p:nvSpPr>
          <p:cNvPr id="3" name="Content Placeholder 2"/>
          <p:cNvSpPr>
            <a:spLocks noGrp="1"/>
          </p:cNvSpPr>
          <p:nvPr>
            <p:ph idx="1"/>
          </p:nvPr>
        </p:nvSpPr>
        <p:spPr/>
        <p:txBody>
          <a:bodyPr/>
          <a:lstStyle/>
          <a:p>
            <a:r>
              <a:rPr lang="el-GR" dirty="0"/>
              <a:t>Ορισμένοι γονείς εκφράζουν τις προσωπικές τους δυσκολίες, αναφερόμενοι τόσο στο πρώτο στάδιο της συμβουλευτικής, όπου εκδηλώνουν την επιφυλακτικότητά τους ως προς την αποτελεσματικότητα της συμβουλευτικής, και τη δυσκολία τους να εκθέσουν προσωπικές σκέψεις, συναισθήματα και γεγονότα, όσο και σε μετέπειτα στάδια, όπου εκφράζουν άγχος μπροστά στην αλλαγή.</a:t>
            </a:r>
          </a:p>
          <a:p>
            <a:endParaRPr lang="el-GR" dirty="0"/>
          </a:p>
        </p:txBody>
      </p:sp>
    </p:spTree>
    <p:extLst>
      <p:ext uri="{BB962C8B-B14F-4D97-AF65-F5344CB8AC3E}">
        <p14:creationId xmlns:p14="http://schemas.microsoft.com/office/powerpoint/2010/main" val="22194838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a:t>
            </a:r>
            <a:endParaRPr lang="el-GR" dirty="0"/>
          </a:p>
        </p:txBody>
      </p:sp>
      <p:sp>
        <p:nvSpPr>
          <p:cNvPr id="3" name="Content Placeholder 2"/>
          <p:cNvSpPr>
            <a:spLocks noGrp="1"/>
          </p:cNvSpPr>
          <p:nvPr>
            <p:ph idx="1"/>
          </p:nvPr>
        </p:nvSpPr>
        <p:spPr/>
        <p:txBody>
          <a:bodyPr>
            <a:normAutofit/>
          </a:bodyPr>
          <a:lstStyle/>
          <a:p>
            <a:r>
              <a:rPr lang="el-GR" dirty="0"/>
              <a:t>Κάποιοι άλλοι γονείς μπορεί να αναφερθούν στο άγχος τους μπροστά στην ανάληψη ευθύνης σχετικά με το ρόλο τους ως γονείς. Μπροστά στην αλλαγή βιώνεται ανασφάλεια και αγωνία, ακόμα κι αν γνωρίζουν, ότι πρόκειται για μια θετική αλλαγή. </a:t>
            </a:r>
          </a:p>
        </p:txBody>
      </p:sp>
    </p:spTree>
    <p:extLst>
      <p:ext uri="{BB962C8B-B14F-4D97-AF65-F5344CB8AC3E}">
        <p14:creationId xmlns:p14="http://schemas.microsoft.com/office/powerpoint/2010/main" val="561249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a:t>
            </a:r>
            <a:endParaRPr lang="el-GR" dirty="0"/>
          </a:p>
        </p:txBody>
      </p:sp>
      <p:sp>
        <p:nvSpPr>
          <p:cNvPr id="3" name="Content Placeholder 2"/>
          <p:cNvSpPr>
            <a:spLocks noGrp="1"/>
          </p:cNvSpPr>
          <p:nvPr>
            <p:ph idx="1"/>
          </p:nvPr>
        </p:nvSpPr>
        <p:spPr/>
        <p:txBody>
          <a:bodyPr/>
          <a:lstStyle/>
          <a:p>
            <a:pPr marL="0" indent="0">
              <a:buNone/>
            </a:pPr>
            <a:r>
              <a:rPr lang="el-GR" dirty="0"/>
              <a:t>Μια δύσκολη στιγμή  για κάποιους γονείς είναι η στιγμή της συνειδητοποίησης της σοβαρότητας του προβλήματος. Όταν ο γονέας συνειδητοποιεί το πρόβλημα, περιγράφει συναισθήματα τρόμου, αλλά και κινητοποίηση από την πλευρά του. </a:t>
            </a:r>
          </a:p>
        </p:txBody>
      </p:sp>
    </p:spTree>
    <p:extLst>
      <p:ext uri="{BB962C8B-B14F-4D97-AF65-F5344CB8AC3E}">
        <p14:creationId xmlns:p14="http://schemas.microsoft.com/office/powerpoint/2010/main" val="21623520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a:t>
            </a:r>
            <a:endParaRPr lang="el-GR" dirty="0"/>
          </a:p>
        </p:txBody>
      </p:sp>
      <p:sp>
        <p:nvSpPr>
          <p:cNvPr id="3" name="Content Placeholder 2"/>
          <p:cNvSpPr>
            <a:spLocks noGrp="1"/>
          </p:cNvSpPr>
          <p:nvPr>
            <p:ph idx="1"/>
          </p:nvPr>
        </p:nvSpPr>
        <p:spPr/>
        <p:txBody>
          <a:bodyPr>
            <a:normAutofit fontScale="92500"/>
          </a:bodyPr>
          <a:lstStyle/>
          <a:p>
            <a:r>
              <a:rPr lang="el-GR" dirty="0"/>
              <a:t>Παρόλο που η στιγμή της συνειδητοποίησης </a:t>
            </a:r>
            <a:r>
              <a:rPr lang="el-GR" dirty="0" err="1"/>
              <a:t>περιγράφηκε</a:t>
            </a:r>
            <a:r>
              <a:rPr lang="el-GR" dirty="0"/>
              <a:t> από τους περισσότερους γονείς της έρευνας, ως μια πολλή σημαντική φάση, όπου αρχίζουν να βλέπουν δικά τους κομμάτια και σχηματοποιούν τις αλλαγές που χρειάζεται να κάνουν οι ίδιοι, αρκετοί μιλούν για δυσκολία να περάσουν στην εφαρμογή. Αυτό, όπως εκείνοι το αιτιολογούν, συμβαίνει επειδή οι συμπεριφορές τους απέναντι στα παιδιά συχνά έχουν τις ρίζες τους σε προσωπικά τους βιώματα και σε μονοπάτια που έχουν χαραχτεί πολύ πριν γίνουν γονείς. Έτσι περιγράφουν, ότι, ενώ συχνά γνωρίζουν ποιο είναι το σωστό, δυσκολεύονται να το εντάξουν στην καθημερινότητά τους ή να λειτουργήσουν διορθωτικά σε κρίσιμες στιγμές. </a:t>
            </a:r>
          </a:p>
        </p:txBody>
      </p:sp>
    </p:spTree>
    <p:extLst>
      <p:ext uri="{BB962C8B-B14F-4D97-AF65-F5344CB8AC3E}">
        <p14:creationId xmlns:p14="http://schemas.microsoft.com/office/powerpoint/2010/main" val="2494340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a:t>
            </a:r>
            <a:endParaRPr lang="el-GR" dirty="0"/>
          </a:p>
        </p:txBody>
      </p:sp>
      <p:sp>
        <p:nvSpPr>
          <p:cNvPr id="3" name="Content Placeholder 2"/>
          <p:cNvSpPr>
            <a:spLocks noGrp="1"/>
          </p:cNvSpPr>
          <p:nvPr>
            <p:ph idx="1"/>
          </p:nvPr>
        </p:nvSpPr>
        <p:spPr/>
        <p:txBody>
          <a:bodyPr>
            <a:normAutofit/>
          </a:bodyPr>
          <a:lstStyle/>
          <a:p>
            <a:pPr marL="0" indent="0">
              <a:buNone/>
            </a:pPr>
            <a:r>
              <a:rPr lang="el-GR" dirty="0"/>
              <a:t>Τέλος, αρκετοί από τους γονείς και ιδιαίτερα όσοι ήταν διαζευγμένοι, δυσκολεύονται σχετικά με την από κοινού συμμετοχή και των δύο γονέων στη συμβουλευτική, κάτι που από τη μία θεωρούσαν ιδιαίτερα σημαντικό, από την άλλη όχι πάντα εφικτό. Αυτό που λειτούργησε επιβαρυντικά ήταν είτε το γεγονός, ότι υπήρχαν ζητήματα μεταξύ τους που τους εμπόδιζαν στην κοινή δέσμευση, είτε ότι κάποιος από τους δύο γονείς δε θεωρούσε τη συμβουλευτική βοηθητική διαδικασία. </a:t>
            </a:r>
          </a:p>
        </p:txBody>
      </p:sp>
    </p:spTree>
    <p:extLst>
      <p:ext uri="{BB962C8B-B14F-4D97-AF65-F5344CB8AC3E}">
        <p14:creationId xmlns:p14="http://schemas.microsoft.com/office/powerpoint/2010/main" val="657695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Δυσκολίες γονέων σχετικά με τη διαδικασία</a:t>
            </a:r>
            <a:endParaRPr lang="el-GR" dirty="0"/>
          </a:p>
        </p:txBody>
      </p:sp>
      <p:sp>
        <p:nvSpPr>
          <p:cNvPr id="3" name="Content Placeholder 2"/>
          <p:cNvSpPr>
            <a:spLocks noGrp="1"/>
          </p:cNvSpPr>
          <p:nvPr>
            <p:ph idx="1"/>
          </p:nvPr>
        </p:nvSpPr>
        <p:spPr/>
        <p:txBody>
          <a:bodyPr>
            <a:normAutofit fontScale="92500" lnSpcReduction="20000"/>
          </a:bodyPr>
          <a:lstStyle/>
          <a:p>
            <a:r>
              <a:rPr lang="el-GR" dirty="0"/>
              <a:t>Κάτι που μπορεί να αποδειχθεί ιδιαίτερα αγχογόνο για τους γονείς που συμμετέχουν στη συμβουλευτική,   είναι ότι πολλοί πιστεύουν ως η προσέγγιση της εν λόγω διαδικασίας απαιτεί ιδιαίτερες δυνάμεις και δεξιότητες. Αυτό, είτε προέρχεται από βαθύτερο ειλικρινή φόβο προσωπικής αδυναμίας είτε προβάλλεται ως συνειδητός ή ασυνείδητος μηχανισμός άμυνας, προκειμένου να προστατευτούν η αυτοεικόνα τους ως γονέων.</a:t>
            </a:r>
          </a:p>
          <a:p>
            <a:r>
              <a:rPr lang="el-GR" dirty="0"/>
              <a:t>Είναι ένα από τα πρώτα βήματα πάνω στα οποία πρέπει να κινηθεί ο ειδικός με ιδιαίτερα διακριτικό τρόπο. Και αυτό γιατί  είναι μεν απαραίτητη η καθαρή τοποθέτηση των θέσεων, ώστε να επιτευχθεί η συνεργασία, είναι όμως και πολύ εύθραυστα τα όρια της τελευταίας, ιδιαίτερα όταν για τη μία πλευρά, αυτή των γονέων, διακυβεύονται κομμάτια διαφόρων πτυχών της υπόστασης της.</a:t>
            </a:r>
          </a:p>
          <a:p>
            <a:endParaRPr lang="el-GR" dirty="0"/>
          </a:p>
        </p:txBody>
      </p:sp>
    </p:spTree>
    <p:extLst>
      <p:ext uri="{BB962C8B-B14F-4D97-AF65-F5344CB8AC3E}">
        <p14:creationId xmlns:p14="http://schemas.microsoft.com/office/powerpoint/2010/main" val="41799404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b="1" dirty="0"/>
              <a:t>Αλλαγές σε προσωπικό επίπεδο του γονέα</a:t>
            </a:r>
            <a:endParaRPr lang="el-GR" dirty="0"/>
          </a:p>
        </p:txBody>
      </p:sp>
      <p:sp>
        <p:nvSpPr>
          <p:cNvPr id="3" name="Content Placeholder 2"/>
          <p:cNvSpPr>
            <a:spLocks noGrp="1"/>
          </p:cNvSpPr>
          <p:nvPr>
            <p:ph idx="1"/>
          </p:nvPr>
        </p:nvSpPr>
        <p:spPr>
          <a:xfrm>
            <a:off x="997527" y="2556932"/>
            <a:ext cx="10404764" cy="3318936"/>
          </a:xfrm>
        </p:spPr>
        <p:txBody>
          <a:bodyPr>
            <a:normAutofit/>
          </a:bodyPr>
          <a:lstStyle/>
          <a:p>
            <a:pPr marL="0" indent="0">
              <a:buNone/>
            </a:pPr>
            <a:r>
              <a:rPr lang="el-GR" dirty="0"/>
              <a:t>Οι περισσότεροι γονείς βάζουν θετικό πρόσημο στην αποτελεσματικότητα της συμβουλευτικής, αναφέροντας, ότι τους έκανε να συνειδητοποιήσουν την πηγή της δικής τους συμπεριφοράς απέναντι στα παιδιά τους, τον αντίκτυπο που αυτή η συμπεριφορά έχει στην ψυχική λειτουργία του παιδιού και το πώς η δική τους στάση επηρεάζει σε μεγάλο βαθμό τη στάση του παιδιού. Αυτό ενίσχυσε τη δυναμική τους και τους ώθησε στην πεποίθηση, ότι έχουν τη δυνατότητα να λειτουργήσουν βοηθητικά προς επίλυση των προβλημάτων, αναλαμβάνοντας έναν πιο ενεργητικό ρόλο.</a:t>
            </a:r>
          </a:p>
          <a:p>
            <a:endParaRPr lang="el-GR" dirty="0"/>
          </a:p>
        </p:txBody>
      </p:sp>
    </p:spTree>
    <p:extLst>
      <p:ext uri="{BB962C8B-B14F-4D97-AF65-F5344CB8AC3E}">
        <p14:creationId xmlns:p14="http://schemas.microsoft.com/office/powerpoint/2010/main" val="690725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Αλλαγές σε προσωπικό επίπεδο του γονέα </a:t>
            </a:r>
            <a:br>
              <a:rPr lang="el-GR" dirty="0"/>
            </a:br>
            <a:endParaRPr lang="el-GR" dirty="0"/>
          </a:p>
        </p:txBody>
      </p:sp>
      <p:sp>
        <p:nvSpPr>
          <p:cNvPr id="3" name="Content Placeholder 2"/>
          <p:cNvSpPr>
            <a:spLocks noGrp="1"/>
          </p:cNvSpPr>
          <p:nvPr>
            <p:ph idx="1"/>
          </p:nvPr>
        </p:nvSpPr>
        <p:spPr/>
        <p:txBody>
          <a:bodyPr/>
          <a:lstStyle/>
          <a:p>
            <a:pPr marL="0" indent="0">
              <a:buNone/>
            </a:pPr>
            <a:r>
              <a:rPr lang="el-GR" dirty="0"/>
              <a:t>Οι γονείς εκτός από τις αλλαγές, που εντοπίζουν στη σχέση τους με τα παιδιά τους, περιγράφουν την επιρροή της συμβουλευτικής και σε προσωπικό επίπεδο. Καθώς σταδιακά βρίσκουν τις απαντήσεις τους και αποφορτίζονται από τις αγωνίες σχετικά με τα παιδιά, περνούν σε μια πιο προσωπική δουλειά με τον εαυτό τους, όπου η συμβουλευτική επιφέρει αλλαγές στους ίδιους ως άτομα και όχι μόνο ως γονείς. Οι γονείς λοιπόν ανέφεραν, ότι καθώς ανοίγονται μπροστά τους επιπλέον εναλλακτικές λύσεις, οι ίδιοι βιώνουν ανακούφιση από προσωπικά άγχη.</a:t>
            </a:r>
          </a:p>
          <a:p>
            <a:endParaRPr lang="el-GR" dirty="0"/>
          </a:p>
        </p:txBody>
      </p:sp>
    </p:spTree>
    <p:extLst>
      <p:ext uri="{BB962C8B-B14F-4D97-AF65-F5344CB8AC3E}">
        <p14:creationId xmlns:p14="http://schemas.microsoft.com/office/powerpoint/2010/main" val="2036167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Λόγοι που οδήγησαν τους γονείς στη συμβουλευτική</a:t>
            </a:r>
            <a:endParaRPr lang="el-GR" dirty="0"/>
          </a:p>
        </p:txBody>
      </p:sp>
      <p:sp>
        <p:nvSpPr>
          <p:cNvPr id="3" name="Content Placeholder 2"/>
          <p:cNvSpPr>
            <a:spLocks noGrp="1"/>
          </p:cNvSpPr>
          <p:nvPr>
            <p:ph idx="1"/>
          </p:nvPr>
        </p:nvSpPr>
        <p:spPr/>
        <p:txBody>
          <a:bodyPr>
            <a:normAutofit/>
          </a:bodyPr>
          <a:lstStyle/>
          <a:p>
            <a:pPr marL="0" indent="0">
              <a:buNone/>
            </a:pPr>
            <a:r>
              <a:rPr lang="el-GR" b="1" dirty="0"/>
              <a:t>2.Ανησυχητικές συμπεριφορές των παιδιών </a:t>
            </a:r>
            <a:r>
              <a:rPr lang="el-GR" dirty="0"/>
              <a:t>όπως η έκδηλη επιθετικότητα, τα ψέματα και η άνευ ορίων χρήση του διαδικτύου, η σχολική άρνηση.</a:t>
            </a:r>
          </a:p>
          <a:p>
            <a:pPr marL="0" indent="0">
              <a:buNone/>
            </a:pPr>
            <a:r>
              <a:rPr lang="el-GR" dirty="0"/>
              <a:t>Αυτές αναφέρονται ως βασικός </a:t>
            </a:r>
            <a:r>
              <a:rPr lang="el-GR" dirty="0" err="1"/>
              <a:t>κινητοποιητικός</a:t>
            </a:r>
            <a:r>
              <a:rPr lang="el-GR" dirty="0"/>
              <a:t> παράγοντας, εύρημα αναμενόμενο, διότι συχνά η ψυχοπαθολογία ή η δυσλειτουργία μιας οικογένειας, εκφράζεται από ένα από τα μέλη της (υποδεικνυόμενος ασθενής). Τα παιδιά υιοθετούν συμπεριφορές που καθρεπτίζουν δυσλειτουργίες ολόκληρης της οικογένειας, ωθώντας τους γονείς να αναλάβουν δράση. </a:t>
            </a:r>
          </a:p>
          <a:p>
            <a:pPr marL="0" indent="0">
              <a:buNone/>
            </a:pPr>
            <a:r>
              <a:rPr lang="el-GR" dirty="0"/>
              <a:t> </a:t>
            </a:r>
          </a:p>
        </p:txBody>
      </p:sp>
    </p:spTree>
    <p:extLst>
      <p:ext uri="{BB962C8B-B14F-4D97-AF65-F5344CB8AC3E}">
        <p14:creationId xmlns:p14="http://schemas.microsoft.com/office/powerpoint/2010/main" val="1804898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Αλλαγές σε προσωπικό επίπεδο του γονέα</a:t>
            </a:r>
            <a:endParaRPr lang="el-GR" dirty="0"/>
          </a:p>
        </p:txBody>
      </p:sp>
      <p:sp>
        <p:nvSpPr>
          <p:cNvPr id="3" name="Content Placeholder 2"/>
          <p:cNvSpPr>
            <a:spLocks noGrp="1"/>
          </p:cNvSpPr>
          <p:nvPr>
            <p:ph idx="1"/>
          </p:nvPr>
        </p:nvSpPr>
        <p:spPr/>
        <p:txBody>
          <a:bodyPr/>
          <a:lstStyle/>
          <a:p>
            <a:pPr marL="0" indent="0">
              <a:buNone/>
            </a:pPr>
            <a:r>
              <a:rPr lang="el-GR" dirty="0"/>
              <a:t>Η συμβουλευτική μπορεί να φέρει τους γονείς σε επαφή με τον εαυτό τους και να ανακινηθεί η ανάγκη για προσωπική φροντίδα. Κάποιοι γονείς μπορεί να αναφέρουν, ότι μπήκαν σε διαδικασία να κοιτάξουν τον εαυτό τους μετά από καιρό, χωρίς να βιώνουν ενοχές, ότι αφήνουν πίσω τα παιδιά τους. επίσης, ότι οριοθετήθηκαν και παρατήρησαν αλλαγές και στις υπόλοιπες σχέσεις τους.</a:t>
            </a:r>
          </a:p>
          <a:p>
            <a:endParaRPr lang="el-GR" dirty="0"/>
          </a:p>
        </p:txBody>
      </p:sp>
    </p:spTree>
    <p:extLst>
      <p:ext uri="{BB962C8B-B14F-4D97-AF65-F5344CB8AC3E}">
        <p14:creationId xmlns:p14="http://schemas.microsoft.com/office/powerpoint/2010/main" val="2955315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a:t>
            </a:r>
            <a:r>
              <a:rPr lang="el-GR" b="1" dirty="0"/>
              <a:t>λλαγές στη δυναμική των συζυγικών σχέσεων και στην ευρύτερη οικογένεια </a:t>
            </a:r>
            <a:br>
              <a:rPr lang="el-GR" dirty="0"/>
            </a:br>
            <a:endParaRPr lang="el-GR" dirty="0"/>
          </a:p>
        </p:txBody>
      </p:sp>
      <p:sp>
        <p:nvSpPr>
          <p:cNvPr id="3" name="Content Placeholder 2"/>
          <p:cNvSpPr>
            <a:spLocks noGrp="1"/>
          </p:cNvSpPr>
          <p:nvPr>
            <p:ph idx="1"/>
          </p:nvPr>
        </p:nvSpPr>
        <p:spPr>
          <a:xfrm>
            <a:off x="921327" y="2570787"/>
            <a:ext cx="10273145" cy="3318936"/>
          </a:xfrm>
        </p:spPr>
        <p:txBody>
          <a:bodyPr>
            <a:normAutofit/>
          </a:bodyPr>
          <a:lstStyle/>
          <a:p>
            <a:r>
              <a:rPr lang="el-GR" dirty="0"/>
              <a:t>Η συμβουλευτική μπορεί να έχει θετική επίδραση στην επικοινωνία μεταξύ των συζύγων. Μαθαίνουν πώς να μιλούν ανοιχτά μεταξύ τους, χωρίς να φοβούνται να εκφραστούν, αλλά και χωρίς να προκαλούν ή να πληγώνουν ο ένας τον άλλο.</a:t>
            </a:r>
          </a:p>
          <a:p>
            <a:r>
              <a:rPr lang="el-GR" dirty="0"/>
              <a:t>Η συμβουλευτική έδειξε να ενισχύει την ανοιχτή επικοινωνία, ακόμα κι όταν το ζευγάρι των γονέων έχει χωρίσει.</a:t>
            </a:r>
          </a:p>
        </p:txBody>
      </p:sp>
    </p:spTree>
    <p:extLst>
      <p:ext uri="{BB962C8B-B14F-4D97-AF65-F5344CB8AC3E}">
        <p14:creationId xmlns:p14="http://schemas.microsoft.com/office/powerpoint/2010/main" val="18892714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a:t>
            </a:r>
            <a:r>
              <a:rPr lang="el-GR" b="1" dirty="0"/>
              <a:t>λλαγές στη δυναμική των συζυγικών σχέσεων και στην ευρύτερη οικογένεια </a:t>
            </a:r>
            <a:br>
              <a:rPr lang="el-GR" dirty="0"/>
            </a:br>
            <a:endParaRPr lang="el-GR" dirty="0"/>
          </a:p>
        </p:txBody>
      </p:sp>
      <p:sp>
        <p:nvSpPr>
          <p:cNvPr id="3" name="Content Placeholder 2"/>
          <p:cNvSpPr>
            <a:spLocks noGrp="1"/>
          </p:cNvSpPr>
          <p:nvPr>
            <p:ph idx="1"/>
          </p:nvPr>
        </p:nvSpPr>
        <p:spPr/>
        <p:txBody>
          <a:bodyPr/>
          <a:lstStyle/>
          <a:p>
            <a:r>
              <a:rPr lang="el-GR" dirty="0"/>
              <a:t>Επιπλέον, το να παρακολουθεί μαζί το ζευγάρι συνεδρίες συμβουλευτικής γονέων, φάνηκε ότι τους δίνει τη δυνατότητα να πάρουν απόσταση από το πρόβλημα, καθώς ακούν ο ένας τον άλλο να τοποθετείται επί του ίδιου προβληματισμού και αυτό ενισχύει τη σιγουριά τους πάνω στις εναλλακτικές λύσεις που θα προκύψουν.</a:t>
            </a:r>
          </a:p>
          <a:p>
            <a:endParaRPr lang="el-GR" dirty="0"/>
          </a:p>
        </p:txBody>
      </p:sp>
    </p:spTree>
    <p:extLst>
      <p:ext uri="{BB962C8B-B14F-4D97-AF65-F5344CB8AC3E}">
        <p14:creationId xmlns:p14="http://schemas.microsoft.com/office/powerpoint/2010/main" val="2337069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Α</a:t>
            </a:r>
            <a:r>
              <a:rPr lang="el-GR" b="1" dirty="0"/>
              <a:t>λλαγές στη δυναμική των συζυγικών σχέσεων και στην ευρύτερη οικογένεια </a:t>
            </a:r>
            <a:br>
              <a:rPr lang="el-GR" dirty="0"/>
            </a:br>
            <a:endParaRPr lang="el-GR" dirty="0"/>
          </a:p>
        </p:txBody>
      </p:sp>
      <p:sp>
        <p:nvSpPr>
          <p:cNvPr id="3" name="Content Placeholder 2"/>
          <p:cNvSpPr>
            <a:spLocks noGrp="1"/>
          </p:cNvSpPr>
          <p:nvPr>
            <p:ph idx="1"/>
          </p:nvPr>
        </p:nvSpPr>
        <p:spPr/>
        <p:txBody>
          <a:bodyPr/>
          <a:lstStyle/>
          <a:p>
            <a:pPr marL="0" indent="0">
              <a:buNone/>
            </a:pPr>
            <a:r>
              <a:rPr lang="el-GR" dirty="0"/>
              <a:t>Φαίνεται λοιπόν, ότι η συμβουλευτική γονέων έχει κοινά σημεία συχνά με τη συμβουλευτική ζεύγους. Έδειξε να ενισχύει τους γονείς, πέρα από την άσκηση του γονικού τους ρόλου, να υιοθετήσουν κατανοητική στάση ο ένας για τον άλλο, να βγουν από τον ανταγωνισμό και να δημιουργήσουν κοινή γραμμή απέναντι στο παιδί τους, κάτι που είναι ιδιαιτέρως σημαντικό για τη σχέση γονέων- παιδιού, αλλά και για τη μεταξύ τους σχέση</a:t>
            </a:r>
          </a:p>
          <a:p>
            <a:endParaRPr lang="el-GR" dirty="0"/>
          </a:p>
        </p:txBody>
      </p:sp>
    </p:spTree>
    <p:extLst>
      <p:ext uri="{BB962C8B-B14F-4D97-AF65-F5344CB8AC3E}">
        <p14:creationId xmlns:p14="http://schemas.microsoft.com/office/powerpoint/2010/main" val="4085973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Λόγοι που οδήγησαν τους γονείς στη συμβουλευτική</a:t>
            </a:r>
            <a:endParaRPr lang="el-GR" dirty="0"/>
          </a:p>
        </p:txBody>
      </p:sp>
      <p:sp>
        <p:nvSpPr>
          <p:cNvPr id="3" name="Content Placeholder 2"/>
          <p:cNvSpPr>
            <a:spLocks noGrp="1"/>
          </p:cNvSpPr>
          <p:nvPr>
            <p:ph idx="1"/>
          </p:nvPr>
        </p:nvSpPr>
        <p:spPr/>
        <p:txBody>
          <a:bodyPr>
            <a:normAutofit lnSpcReduction="10000"/>
          </a:bodyPr>
          <a:lstStyle/>
          <a:p>
            <a:pPr marL="0" indent="0">
              <a:buNone/>
            </a:pPr>
            <a:r>
              <a:rPr lang="el-GR" dirty="0"/>
              <a:t>Ιδιαιτέρως αξιοσημείωτο είναι το γεγονός, ότι οι περισσότεροι γονείς επιδιώκουν να εμπλέξουν σε θεραπεία τα παιδιά και η παράλληλη συμβουλευτική για τους ίδιους προτείνεται από το πλαίσιο ως απαραίτητη, προκειμένου να επιτευχθούν θεραπευτικές αλλαγές. </a:t>
            </a:r>
          </a:p>
          <a:p>
            <a:pPr marL="0" indent="0">
              <a:buNone/>
            </a:pPr>
            <a:r>
              <a:rPr lang="el-GR" dirty="0"/>
              <a:t>Από αυτό συμπεραίνουμε, ότι πιθανόν οι γονείς δεν βλέπουν αρχικά με καθαρότητα τη δική τους συμβολή στις τυπικές ή δυσλειτουργικές ψυχικές λειτουργίες των παιδιών. Κατά μία έννοια χρειάζονται την καθοδήγηση των ειδικών, προκειμένου να κατανοήσουν τη χρησιμότητα της παράλληλης δικής τους υποστήριξης.</a:t>
            </a:r>
          </a:p>
        </p:txBody>
      </p:sp>
    </p:spTree>
    <p:extLst>
      <p:ext uri="{BB962C8B-B14F-4D97-AF65-F5344CB8AC3E}">
        <p14:creationId xmlns:p14="http://schemas.microsoft.com/office/powerpoint/2010/main" val="3212220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Λόγοι που οδήγησαν τους γονείς στη συμβουλευτική</a:t>
            </a:r>
            <a:endParaRPr lang="el-GR" dirty="0"/>
          </a:p>
        </p:txBody>
      </p:sp>
      <p:sp>
        <p:nvSpPr>
          <p:cNvPr id="3" name="Content Placeholder 2"/>
          <p:cNvSpPr>
            <a:spLocks noGrp="1"/>
          </p:cNvSpPr>
          <p:nvPr>
            <p:ph idx="1"/>
          </p:nvPr>
        </p:nvSpPr>
        <p:spPr/>
        <p:txBody>
          <a:bodyPr>
            <a:normAutofit lnSpcReduction="10000"/>
          </a:bodyPr>
          <a:lstStyle/>
          <a:p>
            <a:pPr marL="0" indent="0">
              <a:buNone/>
            </a:pPr>
            <a:r>
              <a:rPr lang="el-GR" b="1" dirty="0"/>
              <a:t>3.Προσωπικές δυσκολίες και εμπειρίες γονέων, </a:t>
            </a:r>
            <a:r>
              <a:rPr lang="el-GR" dirty="0"/>
              <a:t>δηλαδή, η συνειδητοποίηση από την πλευρά του γονέα, ότι ο ίδιος είναι ιδιαίτερα επιβαρυμένος ψυχικά, από προσωπικά βιώματα και αυτό δεν του επιτρέπει να ασκήσει το γονικό του ρόλο με τον τρόπο που θα ήθελε. </a:t>
            </a:r>
          </a:p>
          <a:p>
            <a:pPr marL="0" indent="0">
              <a:buNone/>
            </a:pPr>
            <a:r>
              <a:rPr lang="el-GR" dirty="0"/>
              <a:t>Πρόκειται για γονείς που, πριν ακόμα μπουν σε συμβουλευτική, κατανοούσαν, ότι οι </a:t>
            </a:r>
            <a:r>
              <a:rPr lang="el-GR" dirty="0" err="1"/>
              <a:t>ενδο</a:t>
            </a:r>
            <a:r>
              <a:rPr lang="el-GR" dirty="0"/>
              <a:t>-προσωπικές δυσκολίες τους, που μπορεί να αφορούσαν καταθλιπτική συμπτωματολογία ή την ανυπαρξία υγιούς γονικού προτύπου για τους ίδιους, τους εμπόδιζαν να σταθούν ως γονείς με τον τρόπο που θα επιθυμούσαν. Έτσι λοιπόν αναζήτησαν βοήθεια. </a:t>
            </a:r>
          </a:p>
        </p:txBody>
      </p:sp>
    </p:spTree>
    <p:extLst>
      <p:ext uri="{BB962C8B-B14F-4D97-AF65-F5344CB8AC3E}">
        <p14:creationId xmlns:p14="http://schemas.microsoft.com/office/powerpoint/2010/main" val="3304873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a:t>Προσδοκίες από τη συμβουλευτική</a:t>
            </a:r>
            <a:br>
              <a:rPr lang="el-GR" dirty="0"/>
            </a:b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Οι προσδοκίες των γονέων επικεντρώνονται σε δύο κατευθύνσεις: </a:t>
            </a:r>
          </a:p>
          <a:p>
            <a:pPr marL="0" indent="0">
              <a:buNone/>
            </a:pPr>
            <a:r>
              <a:rPr lang="el-GR" dirty="0"/>
              <a:t>Αποζητούν την ανακούφιση των συμπτωμάτων του παιδιού και παράλληλα την καθοδήγηση από τον ειδικό, για το πώς να αντιμετωπίσουν αποτελεσματικά οι ίδιοι τις δυσκολίες για τις οποίες ζήτησαν βοήθεια, δημιουργώντας μια καλύτερη σχέση με το παιδί τους. </a:t>
            </a:r>
          </a:p>
          <a:p>
            <a:pPr marL="0" indent="0">
              <a:buNone/>
            </a:pPr>
            <a:r>
              <a:rPr lang="el-GR" dirty="0"/>
              <a:t>Αυτό που διαφαίνεται είναι ότι προσδοκούν από τα παιδιά να ανακουφιστούν με τη βοήθεια της προσωπικής ψυχοθεραπείας και παράλληλα περιμένουν από τον εαυτό τους να προετοιμαστούν, ώστε να βρίσκονται σε θέση να διαχειρίζονται, να ενθαρρύνουν και να ενσωματώνουν τις αλλαγές αυτές μέσα στην οικογένεια.</a:t>
            </a:r>
          </a:p>
          <a:p>
            <a:endParaRPr lang="el-GR" dirty="0"/>
          </a:p>
        </p:txBody>
      </p:sp>
    </p:spTree>
    <p:extLst>
      <p:ext uri="{BB962C8B-B14F-4D97-AF65-F5344CB8AC3E}">
        <p14:creationId xmlns:p14="http://schemas.microsoft.com/office/powerpoint/2010/main" val="2322280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lstStyle/>
          <a:p>
            <a:r>
              <a:rPr lang="el-GR" dirty="0"/>
              <a:t>Συνεπώς οι συμμετέχοντες γονείς μέσα από τη συμβουλευτική επιδιώκουν να ενισχυθούν ως προς το γονικό τους ρόλο. Αυτό για ορισμένους σημαίνει την υιοθέτηση μιας πιο σταθερής θέσης, αποκτώντας αυτοπεποίθηση ότι λειτουργούν αποτελεσματικά. </a:t>
            </a:r>
          </a:p>
          <a:p>
            <a:r>
              <a:rPr lang="el-GR" dirty="0"/>
              <a:t>Επίσης αιτούνται την εξωτερίκευση και ανακούφιση δικών τους ανησυχιών σχετικά με τα παιδιά τους, καθώς και την </a:t>
            </a:r>
            <a:r>
              <a:rPr lang="el-GR" b="1" dirty="0"/>
              <a:t>πληροφόρηση</a:t>
            </a:r>
            <a:r>
              <a:rPr lang="el-GR" dirty="0"/>
              <a:t>, η οποία συχνά φτάνει στο επίπεδο της </a:t>
            </a:r>
            <a:r>
              <a:rPr lang="el-GR" b="1" dirty="0"/>
              <a:t>καθοδήγησης</a:t>
            </a:r>
            <a:r>
              <a:rPr lang="el-GR" dirty="0"/>
              <a:t>.</a:t>
            </a:r>
          </a:p>
          <a:p>
            <a:endParaRPr lang="el-GR" dirty="0"/>
          </a:p>
        </p:txBody>
      </p:sp>
    </p:spTree>
    <p:extLst>
      <p:ext uri="{BB962C8B-B14F-4D97-AF65-F5344CB8AC3E}">
        <p14:creationId xmlns:p14="http://schemas.microsoft.com/office/powerpoint/2010/main" val="3380586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normAutofit fontScale="92500" lnSpcReduction="10000"/>
          </a:bodyPr>
          <a:lstStyle/>
          <a:p>
            <a:pPr marL="0" indent="0">
              <a:buNone/>
            </a:pPr>
            <a:r>
              <a:rPr lang="el-GR" dirty="0"/>
              <a:t>Η αγωνία των γονέων να μειωθούν οι συγκρούσεις και η ανάγκη τους να κατευνάσουν τους φόβους τους, συχνά οδηγεί σε προσδοκίες, οι οποίες είτε μένουν ανεκπλήρωτες, είτε αναθεωρούνται καθώς προχωρά η διαδικασία της συμβουλευτικής. </a:t>
            </a:r>
          </a:p>
          <a:p>
            <a:pPr marL="0" indent="0">
              <a:buNone/>
            </a:pPr>
            <a:r>
              <a:rPr lang="el-GR" dirty="0"/>
              <a:t>Αρκετοί λοιπόν από τους γονείς ξεκινούν τη συμβουλευτική με την προσδοκία να μαθαίνουν από τους θεραπευτές τους προβληματισμούς, που φέρνουν τα παιδιά (κυρίως οι έφηβοι) στη θεραπεία τους. Άλλοι πάλι αναζητούν σαφείς οδηγίες, κατευθύνσεις και απαντήσεις.</a:t>
            </a:r>
          </a:p>
          <a:p>
            <a:pPr marL="0" indent="0">
              <a:buNone/>
            </a:pPr>
            <a:r>
              <a:rPr lang="el-GR" dirty="0"/>
              <a:t>Αυτές οι προσδοκίες πρέπει να </a:t>
            </a:r>
            <a:r>
              <a:rPr lang="el-GR" dirty="0" err="1"/>
              <a:t>οριοθετηθούν</a:t>
            </a:r>
            <a:r>
              <a:rPr lang="el-GR" dirty="0"/>
              <a:t> από τους θεραπευτές.</a:t>
            </a:r>
          </a:p>
          <a:p>
            <a:pPr marL="0" indent="0">
              <a:buNone/>
            </a:pPr>
            <a:r>
              <a:rPr lang="el-GR" dirty="0"/>
              <a:t> </a:t>
            </a:r>
          </a:p>
        </p:txBody>
      </p:sp>
    </p:spTree>
    <p:extLst>
      <p:ext uri="{BB962C8B-B14F-4D97-AF65-F5344CB8AC3E}">
        <p14:creationId xmlns:p14="http://schemas.microsoft.com/office/powerpoint/2010/main" val="26752639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Προσδοκίες από τη συμβουλευτική</a:t>
            </a:r>
            <a:endParaRPr lang="el-GR" dirty="0"/>
          </a:p>
        </p:txBody>
      </p:sp>
      <p:sp>
        <p:nvSpPr>
          <p:cNvPr id="3" name="Content Placeholder 2"/>
          <p:cNvSpPr>
            <a:spLocks noGrp="1"/>
          </p:cNvSpPr>
          <p:nvPr>
            <p:ph idx="1"/>
          </p:nvPr>
        </p:nvSpPr>
        <p:spPr/>
        <p:txBody>
          <a:bodyPr>
            <a:normAutofit/>
          </a:bodyPr>
          <a:lstStyle/>
          <a:p>
            <a:pPr marL="0" indent="0">
              <a:buNone/>
            </a:pPr>
            <a:r>
              <a:rPr lang="el-GR" dirty="0"/>
              <a:t>Οι γονείς ξεκινούν με ποικίλες προσδοκίες τη συμβουλευτική. Ορισμένες από αυτές μπορεί να καλυφθούν και άλλες δεν ταιριάζουν με τη διαδικασία της συμβουλευτικής. </a:t>
            </a:r>
          </a:p>
          <a:p>
            <a:pPr marL="0" indent="0">
              <a:buNone/>
            </a:pPr>
            <a:r>
              <a:rPr lang="el-GR" dirty="0"/>
              <a:t>Οι ειδικοί επιδιώκουν, από την πλευρά τους, να αναδιαμορφώσουν τα προσδοκώμενα από τους γονείς, θέτοντας μια πιο ρεαλιστική βάση στα αιτήματά τους. Έτσι, αντιστέκονται στο επίπεδο των μαγικών συνταγών και λύσεων και λειτουργούν προστατευτικά προς τη θεραπευτική σχέση των ίδιων με τους γονείς, αλλά και των παιδιών με τους δικούς τους θεραπευτές.</a:t>
            </a:r>
          </a:p>
          <a:p>
            <a:endParaRPr lang="el-GR" dirty="0"/>
          </a:p>
        </p:txBody>
      </p:sp>
    </p:spTree>
    <p:extLst>
      <p:ext uri="{BB962C8B-B14F-4D97-AF65-F5344CB8AC3E}">
        <p14:creationId xmlns:p14="http://schemas.microsoft.com/office/powerpoint/2010/main" val="202617771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1126</TotalTime>
  <Words>2828</Words>
  <Application>Microsoft Office PowerPoint</Application>
  <PresentationFormat>Ευρεία οθόνη</PresentationFormat>
  <Paragraphs>96</Paragraphs>
  <Slides>33</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33</vt:i4>
      </vt:variant>
    </vt:vector>
  </HeadingPairs>
  <TitlesOfParts>
    <vt:vector size="37" baseType="lpstr">
      <vt:lpstr>Arial</vt:lpstr>
      <vt:lpstr>Calibri</vt:lpstr>
      <vt:lpstr>Garamond</vt:lpstr>
      <vt:lpstr>Organic</vt:lpstr>
      <vt:lpstr>Λόγοι που οδήγησαν τους γονείς στη συμβουλευτική  </vt:lpstr>
      <vt:lpstr>Λόγοι που οδήγησαν τους γονείς στη συμβουλευτική</vt:lpstr>
      <vt:lpstr>Λόγοι που οδήγησαν τους γονείς στη συμβουλευτική</vt:lpstr>
      <vt:lpstr>Λόγοι που οδήγησαν τους γονείς στη συμβουλευτική</vt:lpstr>
      <vt:lpstr>Λόγοι που οδήγησαν τους γονείς στη συμβουλευτική</vt:lpstr>
      <vt:lpstr>Προσδοκίες από τη συμβουλευτική </vt:lpstr>
      <vt:lpstr>Προσδοκίες από τη συμβουλευτική</vt:lpstr>
      <vt:lpstr>Προσδοκίες από τη συμβουλευτική</vt:lpstr>
      <vt:lpstr>Προσδοκίες από τη συμβουλευτική</vt:lpstr>
      <vt:lpstr>Προσδοκίες από τη συμβουλευτική</vt:lpstr>
      <vt:lpstr>Προσδοκίες από τη συμβουλευτική</vt:lpstr>
      <vt:lpstr>Προσδοκίες από τη συμβουλευτική</vt:lpstr>
      <vt:lpstr>Προσδοκίες από τη συμβουλευτική</vt:lpstr>
      <vt:lpstr>Γονείς στη Συμβουλευτική</vt:lpstr>
      <vt:lpstr>Γονείς στη Συμβουλευτική</vt:lpstr>
      <vt:lpstr>Γονείς στη Συμβουλευτική</vt:lpstr>
      <vt:lpstr>Γονείς στη Συμβουλευτική</vt:lpstr>
      <vt:lpstr>Γονείς αντιμέτωποι με δικές τους δυσκολίες </vt:lpstr>
      <vt:lpstr>Γονείς αντιμέτωποι με δικές τους δυσκολίες</vt:lpstr>
      <vt:lpstr>Γονείς αντιμέτωποι με δικές τους δυσκολίες</vt:lpstr>
      <vt:lpstr>Γονείς αντιμέτωποι με δικές τους δυσκολίες</vt:lpstr>
      <vt:lpstr>Δυσκολίες γονέων σχετικά με τη διαδικασία  </vt:lpstr>
      <vt:lpstr>Δυσκολίες γονέων σχετικά με τη διαδικασία</vt:lpstr>
      <vt:lpstr>Δυσκολίες γονέων σχετικά με τη διαδικασία</vt:lpstr>
      <vt:lpstr>Δυσκολίες γονέων σχετικά με τη διαδικασία</vt:lpstr>
      <vt:lpstr>Δυσκολίες γονέων σχετικά με τη διαδικασία</vt:lpstr>
      <vt:lpstr>Δυσκολίες γονέων σχετικά με τη διαδικασία</vt:lpstr>
      <vt:lpstr>Αλλαγές σε προσωπικό επίπεδο του γονέα</vt:lpstr>
      <vt:lpstr>Αλλαγές σε προσωπικό επίπεδο του γονέα  </vt:lpstr>
      <vt:lpstr>Αλλαγές σε προσωπικό επίπεδο του γονέα</vt:lpstr>
      <vt:lpstr>Αλλαγές στη δυναμική των συζυγικών σχέσεων και στην ευρύτερη οικογένεια  </vt:lpstr>
      <vt:lpstr>Αλλαγές στη δυναμική των συζυγικών σχέσεων και στην ευρύτερη οικογένεια  </vt:lpstr>
      <vt:lpstr>Αλλαγές στη δυναμική των συζυγικών σχέσεων και στην ευρύτερη οικογένεια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Γονείς στη Συμβουλευτική</dc:title>
  <dc:creator>ioanna</dc:creator>
  <cp:lastModifiedBy>kentro hmeras</cp:lastModifiedBy>
  <cp:revision>26</cp:revision>
  <dcterms:created xsi:type="dcterms:W3CDTF">2024-02-11T08:14:48Z</dcterms:created>
  <dcterms:modified xsi:type="dcterms:W3CDTF">2024-03-27T08:19:13Z</dcterms:modified>
</cp:coreProperties>
</file>