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15"/>
  </p:notesMasterIdLst>
  <p:handoutMasterIdLst>
    <p:handoutMasterId r:id="rId16"/>
  </p:handoutMasterIdLst>
  <p:sldIdLst>
    <p:sldId id="257" r:id="rId2"/>
    <p:sldId id="268" r:id="rId3"/>
    <p:sldId id="276" r:id="rId4"/>
    <p:sldId id="273" r:id="rId5"/>
    <p:sldId id="277" r:id="rId6"/>
    <p:sldId id="282" r:id="rId7"/>
    <p:sldId id="270" r:id="rId8"/>
    <p:sldId id="272" r:id="rId9"/>
    <p:sldId id="283" r:id="rId10"/>
    <p:sldId id="278" r:id="rId11"/>
    <p:sldId id="280" r:id="rId12"/>
    <p:sldId id="279" r:id="rId13"/>
    <p:sldId id="284" r:id="rId14"/>
  </p:sldIdLst>
  <p:sldSz cx="9144000" cy="6858000" type="screen4x3"/>
  <p:notesSz cx="6854825" cy="9664700"/>
  <p:defaultTextStyle>
    <a:defPPr>
      <a:defRPr lang="el-GR"/>
    </a:defPPr>
    <a:lvl1pPr algn="l" rtl="0" fontAlgn="base">
      <a:spcBef>
        <a:spcPct val="0"/>
      </a:spcBef>
      <a:spcAft>
        <a:spcPct val="0"/>
      </a:spcAft>
      <a:defRPr sz="1400" kern="1200">
        <a:solidFill>
          <a:schemeClr val="tx1"/>
        </a:solidFill>
        <a:latin typeface="Calibri" pitchFamily="34" charset="0"/>
        <a:ea typeface="+mn-ea"/>
        <a:cs typeface="Arial" charset="0"/>
      </a:defRPr>
    </a:lvl1pPr>
    <a:lvl2pPr marL="457200" algn="l" rtl="0" fontAlgn="base">
      <a:spcBef>
        <a:spcPct val="0"/>
      </a:spcBef>
      <a:spcAft>
        <a:spcPct val="0"/>
      </a:spcAft>
      <a:defRPr sz="1400" kern="1200">
        <a:solidFill>
          <a:schemeClr val="tx1"/>
        </a:solidFill>
        <a:latin typeface="Calibri" pitchFamily="34" charset="0"/>
        <a:ea typeface="+mn-ea"/>
        <a:cs typeface="Arial" charset="0"/>
      </a:defRPr>
    </a:lvl2pPr>
    <a:lvl3pPr marL="914400" algn="l" rtl="0" fontAlgn="base">
      <a:spcBef>
        <a:spcPct val="0"/>
      </a:spcBef>
      <a:spcAft>
        <a:spcPct val="0"/>
      </a:spcAft>
      <a:defRPr sz="1400" kern="1200">
        <a:solidFill>
          <a:schemeClr val="tx1"/>
        </a:solidFill>
        <a:latin typeface="Calibri" pitchFamily="34" charset="0"/>
        <a:ea typeface="+mn-ea"/>
        <a:cs typeface="Arial" charset="0"/>
      </a:defRPr>
    </a:lvl3pPr>
    <a:lvl4pPr marL="1371600" algn="l" rtl="0" fontAlgn="base">
      <a:spcBef>
        <a:spcPct val="0"/>
      </a:spcBef>
      <a:spcAft>
        <a:spcPct val="0"/>
      </a:spcAft>
      <a:defRPr sz="1400" kern="1200">
        <a:solidFill>
          <a:schemeClr val="tx1"/>
        </a:solidFill>
        <a:latin typeface="Calibri" pitchFamily="34" charset="0"/>
        <a:ea typeface="+mn-ea"/>
        <a:cs typeface="Arial" charset="0"/>
      </a:defRPr>
    </a:lvl4pPr>
    <a:lvl5pPr marL="1828800" algn="l" rtl="0" fontAlgn="base">
      <a:spcBef>
        <a:spcPct val="0"/>
      </a:spcBef>
      <a:spcAft>
        <a:spcPct val="0"/>
      </a:spcAft>
      <a:defRPr sz="1400" kern="1200">
        <a:solidFill>
          <a:schemeClr val="tx1"/>
        </a:solidFill>
        <a:latin typeface="Calibri" pitchFamily="34" charset="0"/>
        <a:ea typeface="+mn-ea"/>
        <a:cs typeface="Arial" charset="0"/>
      </a:defRPr>
    </a:lvl5pPr>
    <a:lvl6pPr marL="2286000" algn="l" defTabSz="914400" rtl="0" eaLnBrk="1" latinLnBrk="0" hangingPunct="1">
      <a:defRPr sz="1400" kern="1200">
        <a:solidFill>
          <a:schemeClr val="tx1"/>
        </a:solidFill>
        <a:latin typeface="Calibri" pitchFamily="34" charset="0"/>
        <a:ea typeface="+mn-ea"/>
        <a:cs typeface="Arial" charset="0"/>
      </a:defRPr>
    </a:lvl6pPr>
    <a:lvl7pPr marL="2743200" algn="l" defTabSz="914400" rtl="0" eaLnBrk="1" latinLnBrk="0" hangingPunct="1">
      <a:defRPr sz="1400" kern="1200">
        <a:solidFill>
          <a:schemeClr val="tx1"/>
        </a:solidFill>
        <a:latin typeface="Calibri" pitchFamily="34" charset="0"/>
        <a:ea typeface="+mn-ea"/>
        <a:cs typeface="Arial" charset="0"/>
      </a:defRPr>
    </a:lvl7pPr>
    <a:lvl8pPr marL="3200400" algn="l" defTabSz="914400" rtl="0" eaLnBrk="1" latinLnBrk="0" hangingPunct="1">
      <a:defRPr sz="1400" kern="1200">
        <a:solidFill>
          <a:schemeClr val="tx1"/>
        </a:solidFill>
        <a:latin typeface="Calibri" pitchFamily="34" charset="0"/>
        <a:ea typeface="+mn-ea"/>
        <a:cs typeface="Arial" charset="0"/>
      </a:defRPr>
    </a:lvl8pPr>
    <a:lvl9pPr marL="3657600" algn="l" defTabSz="914400" rtl="0" eaLnBrk="1" latinLnBrk="0" hangingPunct="1">
      <a:defRPr sz="1400"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28A3"/>
    <a:srgbClr val="D414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4624" autoAdjust="0"/>
  </p:normalViewPr>
  <p:slideViewPr>
    <p:cSldViewPr>
      <p:cViewPr>
        <p:scale>
          <a:sx n="77" d="100"/>
          <a:sy n="77" d="100"/>
        </p:scale>
        <p:origin x="-1086" y="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anenak\Desktop\LouLouDouLi\&#917;&#932;&#919;&#931;&#921;&#913;%20&#913;&#928;&#927;&#923;&#927;&#915;&#921;&#931;&#932;&#921;&#922;&#913;%20&#931;&#932;&#927;&#921;&#935;&#917;&#921;&#913;%202013%20(1).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anenak\Desktop\LouLouDouLi\&#917;&#932;&#919;&#931;&#921;&#913;%20&#913;&#928;&#927;&#923;&#927;&#915;&#921;&#931;&#932;&#921;&#922;&#913;%20&#931;&#932;&#927;&#921;&#935;&#917;&#921;&#913;%202013%20(1).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anenak\Desktop\LouLouDouLi\&#917;&#932;&#919;&#931;&#921;&#913;%20&#913;&#928;&#927;&#923;&#927;&#915;&#921;&#931;&#932;&#921;&#922;&#913;%20&#931;&#932;&#927;&#921;&#935;&#917;&#921;&#913;%202013%20(1).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anenak\Desktop\LouLouDouLi\&#917;&#932;&#919;&#931;&#921;&#913;%20&#913;&#928;&#927;&#923;&#927;&#915;&#921;&#931;&#932;&#921;&#922;&#913;%20&#931;&#932;&#927;&#921;&#935;&#917;&#921;&#913;%202013%20(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'[ΕΤΗΣΙΑ ΑΠΟΛΟΓΙΣΤΙΚΑ ΣΤΟΙΧΕΙΑ 2013 (1).xls]διαγνώσεις-ηλικίες-επαγγ.'!$C$3</c:f>
              <c:strCache>
                <c:ptCount val="1"/>
                <c:pt idx="0">
                  <c:v>ΑΝΔΡΕΣ</c:v>
                </c:pt>
              </c:strCache>
            </c:strRef>
          </c:tx>
          <c:explosion val="24"/>
          <c:cat>
            <c:strRef>
              <c:f>'[ΕΤΗΣΙΑ ΑΠΟΛΟΓΙΣΤΙΚΑ ΣΤΟΙΧΕΙΑ 2013 (1).xls]διαγνώσεις-ηλικίες-επαγγ.'!$B$4:$B$11</c:f>
              <c:strCache>
                <c:ptCount val="8"/>
                <c:pt idx="0">
                  <c:v>80 και άνω</c:v>
                </c:pt>
                <c:pt idx="1">
                  <c:v>70 έως 79</c:v>
                </c:pt>
                <c:pt idx="2">
                  <c:v>60 έως 69</c:v>
                </c:pt>
                <c:pt idx="3">
                  <c:v>50 έως 59</c:v>
                </c:pt>
                <c:pt idx="4">
                  <c:v>40 έως 49</c:v>
                </c:pt>
                <c:pt idx="5">
                  <c:v>30 έως 39</c:v>
                </c:pt>
                <c:pt idx="6">
                  <c:v>18 έως 29</c:v>
                </c:pt>
                <c:pt idx="7">
                  <c:v>κάτω των 18</c:v>
                </c:pt>
              </c:strCache>
            </c:strRef>
          </c:cat>
          <c:val>
            <c:numRef>
              <c:f>'[ΕΤΗΣΙΑ ΑΠΟΛΟΓΙΣΤΙΚΑ ΣΤΟΙΧΕΙΑ 2013 (1).xls]διαγνώσεις-ηλικίες-επαγγ.'!$C$4:$C$11</c:f>
              <c:numCache>
                <c:formatCode>General</c:formatCode>
                <c:ptCount val="8"/>
                <c:pt idx="0">
                  <c:v>5</c:v>
                </c:pt>
                <c:pt idx="1">
                  <c:v>15</c:v>
                </c:pt>
                <c:pt idx="2">
                  <c:v>20</c:v>
                </c:pt>
                <c:pt idx="3">
                  <c:v>30</c:v>
                </c:pt>
                <c:pt idx="4">
                  <c:v>33</c:v>
                </c:pt>
                <c:pt idx="5">
                  <c:v>23</c:v>
                </c:pt>
                <c:pt idx="6">
                  <c:v>15</c:v>
                </c:pt>
                <c:pt idx="7">
                  <c:v>75</c:v>
                </c:pt>
              </c:numCache>
            </c:numRef>
          </c:val>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'[ΕΤΗΣΙΑ ΑΠΟΛΟΓΙΣΤΙΚΑ ΣΤΟΙΧΕΙΑ 2013 (1).xls]διαγνώσεις-ηλικίες-επαγγ.'!$F$3</c:f>
              <c:strCache>
                <c:ptCount val="1"/>
                <c:pt idx="0">
                  <c:v>ΓΥΝΑΙΚΕΣ</c:v>
                </c:pt>
              </c:strCache>
            </c:strRef>
          </c:tx>
          <c:explosion val="25"/>
          <c:cat>
            <c:strRef>
              <c:f>'[ΕΤΗΣΙΑ ΑΠΟΛΟΓΙΣΤΙΚΑ ΣΤΟΙΧΕΙΑ 2013 (1).xls]διαγνώσεις-ηλικίες-επαγγ.'!$E$4:$E$11</c:f>
              <c:strCache>
                <c:ptCount val="8"/>
                <c:pt idx="0">
                  <c:v>80 και άνω</c:v>
                </c:pt>
                <c:pt idx="1">
                  <c:v>70 έως 79</c:v>
                </c:pt>
                <c:pt idx="2">
                  <c:v>60 έως 69</c:v>
                </c:pt>
                <c:pt idx="3">
                  <c:v>50 έως 59</c:v>
                </c:pt>
                <c:pt idx="4">
                  <c:v>40 έως 49</c:v>
                </c:pt>
                <c:pt idx="5">
                  <c:v>30 έως 39</c:v>
                </c:pt>
                <c:pt idx="6">
                  <c:v>18 έως 29</c:v>
                </c:pt>
                <c:pt idx="7">
                  <c:v>κάτω των 18</c:v>
                </c:pt>
              </c:strCache>
            </c:strRef>
          </c:cat>
          <c:val>
            <c:numRef>
              <c:f>'[ΕΤΗΣΙΑ ΑΠΟΛΟΓΙΣΤΙΚΑ ΣΤΟΙΧΕΙΑ 2013 (1).xls]διαγνώσεις-ηλικίες-επαγγ.'!$F$4:$F$11</c:f>
              <c:numCache>
                <c:formatCode>General</c:formatCode>
                <c:ptCount val="8"/>
                <c:pt idx="0">
                  <c:v>18</c:v>
                </c:pt>
                <c:pt idx="1">
                  <c:v>21</c:v>
                </c:pt>
                <c:pt idx="2">
                  <c:v>31</c:v>
                </c:pt>
                <c:pt idx="3">
                  <c:v>47</c:v>
                </c:pt>
                <c:pt idx="4">
                  <c:v>53</c:v>
                </c:pt>
                <c:pt idx="5">
                  <c:v>43</c:v>
                </c:pt>
                <c:pt idx="6">
                  <c:v>18</c:v>
                </c:pt>
                <c:pt idx="7">
                  <c:v>42</c:v>
                </c:pt>
              </c:numCache>
            </c:numRef>
          </c:val>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'[ΕΤΗΣΙΑ ΑΠΟΛΟΓΙΣΤΙΚΑ ΣΤΟΙΧΕΙΑ 2013 (1).xls]διαγνώσεις-ηλικίες-επαγγ.'!$F$15</c:f>
              <c:strCache>
                <c:ptCount val="1"/>
                <c:pt idx="0">
                  <c:v>ΓΥΝΑΙΚΕΣ</c:v>
                </c:pt>
              </c:strCache>
            </c:strRef>
          </c:tx>
          <c:spPr>
            <a:solidFill>
              <a:srgbClr val="FFC000"/>
            </a:solidFill>
          </c:spPr>
          <c:invertIfNegative val="0"/>
          <c:cat>
            <c:strRef>
              <c:f>'[ΕΤΗΣΙΑ ΑΠΟΛΟΓΙΣΤΙΚΑ ΣΤΟΙΧΕΙΑ 2013 (1).xls]διαγνώσεις-ηλικίες-επαγγ.'!$E$16:$E$29</c:f>
              <c:strCache>
                <c:ptCount val="14"/>
                <c:pt idx="0">
                  <c:v>F00 - F09</c:v>
                </c:pt>
                <c:pt idx="1">
                  <c:v>F10 - F19</c:v>
                </c:pt>
                <c:pt idx="2">
                  <c:v>F20 - F29</c:v>
                </c:pt>
                <c:pt idx="3">
                  <c:v>F30 - F39</c:v>
                </c:pt>
                <c:pt idx="4">
                  <c:v>F40 - F49</c:v>
                </c:pt>
                <c:pt idx="5">
                  <c:v>F50 - F59</c:v>
                </c:pt>
                <c:pt idx="6">
                  <c:v>F60 - F69</c:v>
                </c:pt>
                <c:pt idx="7">
                  <c:v>F70 - F79</c:v>
                </c:pt>
                <c:pt idx="8">
                  <c:v>F80 - F89</c:v>
                </c:pt>
                <c:pt idx="9">
                  <c:v>F90 - F99</c:v>
                </c:pt>
                <c:pt idx="10">
                  <c:v>χωρίς διάγνωση</c:v>
                </c:pt>
                <c:pt idx="11">
                  <c:v>χωρίς μείζων ψυχοπαθολογία</c:v>
                </c:pt>
                <c:pt idx="12">
                  <c:v>πρόωρη διακοπή</c:v>
                </c:pt>
                <c:pt idx="13">
                  <c:v>εκκρεμεί</c:v>
                </c:pt>
              </c:strCache>
            </c:strRef>
          </c:cat>
          <c:val>
            <c:numRef>
              <c:f>'[ΕΤΗΣΙΑ ΑΠΟΛΟΓΙΣΤΙΚΑ ΣΤΟΙΧΕΙΑ 2013 (1).xls]διαγνώσεις-ηλικίες-επαγγ.'!$F$16:$F$29</c:f>
              <c:numCache>
                <c:formatCode>General</c:formatCode>
                <c:ptCount val="14"/>
                <c:pt idx="0">
                  <c:v>13</c:v>
                </c:pt>
                <c:pt idx="1">
                  <c:v>1</c:v>
                </c:pt>
                <c:pt idx="2">
                  <c:v>35</c:v>
                </c:pt>
                <c:pt idx="3">
                  <c:v>68</c:v>
                </c:pt>
                <c:pt idx="4">
                  <c:v>54</c:v>
                </c:pt>
                <c:pt idx="5">
                  <c:v>2</c:v>
                </c:pt>
                <c:pt idx="6">
                  <c:v>17</c:v>
                </c:pt>
                <c:pt idx="7">
                  <c:v>8</c:v>
                </c:pt>
                <c:pt idx="8">
                  <c:v>12</c:v>
                </c:pt>
                <c:pt idx="9">
                  <c:v>12</c:v>
                </c:pt>
                <c:pt idx="10">
                  <c:v>1</c:v>
                </c:pt>
                <c:pt idx="11">
                  <c:v>26</c:v>
                </c:pt>
                <c:pt idx="12">
                  <c:v>1</c:v>
                </c:pt>
                <c:pt idx="13">
                  <c:v>23</c:v>
                </c:pt>
              </c:numCache>
            </c:numRef>
          </c:val>
        </c:ser>
        <c:dLbls>
          <c:showLegendKey val="0"/>
          <c:showVal val="0"/>
          <c:showCatName val="0"/>
          <c:showSerName val="0"/>
          <c:showPercent val="0"/>
          <c:showBubbleSize val="0"/>
        </c:dLbls>
        <c:gapWidth val="150"/>
        <c:shape val="box"/>
        <c:axId val="147466496"/>
        <c:axId val="167317504"/>
        <c:axId val="0"/>
      </c:bar3DChart>
      <c:catAx>
        <c:axId val="147466496"/>
        <c:scaling>
          <c:orientation val="minMax"/>
        </c:scaling>
        <c:delete val="0"/>
        <c:axPos val="b"/>
        <c:majorTickMark val="out"/>
        <c:minorTickMark val="none"/>
        <c:tickLblPos val="nextTo"/>
        <c:crossAx val="167317504"/>
        <c:crosses val="autoZero"/>
        <c:auto val="1"/>
        <c:lblAlgn val="ctr"/>
        <c:lblOffset val="100"/>
        <c:noMultiLvlLbl val="0"/>
      </c:catAx>
      <c:valAx>
        <c:axId val="167317504"/>
        <c:scaling>
          <c:orientation val="minMax"/>
        </c:scaling>
        <c:delete val="0"/>
        <c:axPos val="l"/>
        <c:majorGridlines/>
        <c:numFmt formatCode="General" sourceLinked="1"/>
        <c:majorTickMark val="out"/>
        <c:minorTickMark val="none"/>
        <c:tickLblPos val="nextTo"/>
        <c:crossAx val="147466496"/>
        <c:crosses val="autoZero"/>
        <c:crossBetween val="between"/>
      </c:valAx>
    </c:plotArea>
    <c:legend>
      <c:legendPos val="r"/>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'[ΕΤΗΣΙΑ ΑΠΟΛΟΓΙΣΤΙΚΑ ΣΤΟΙΧΕΙΑ 2013 (1).xls]διαγνώσεις-ηλικίες-επαγγ.'!$C$15</c:f>
              <c:strCache>
                <c:ptCount val="1"/>
                <c:pt idx="0">
                  <c:v>ΑΝΔΡΕΣ</c:v>
                </c:pt>
              </c:strCache>
            </c:strRef>
          </c:tx>
          <c:invertIfNegative val="0"/>
          <c:cat>
            <c:strRef>
              <c:f>'[ΕΤΗΣΙΑ ΑΠΟΛΟΓΙΣΤΙΚΑ ΣΤΟΙΧΕΙΑ 2013 (1).xls]διαγνώσεις-ηλικίες-επαγγ.'!$B$16:$B$29</c:f>
              <c:strCache>
                <c:ptCount val="14"/>
                <c:pt idx="0">
                  <c:v>F00 - F09</c:v>
                </c:pt>
                <c:pt idx="1">
                  <c:v>F10 - F19</c:v>
                </c:pt>
                <c:pt idx="2">
                  <c:v>F20 - F29</c:v>
                </c:pt>
                <c:pt idx="3">
                  <c:v>F30 - F39</c:v>
                </c:pt>
                <c:pt idx="4">
                  <c:v>F40 - F49</c:v>
                </c:pt>
                <c:pt idx="5">
                  <c:v>F50 - F59</c:v>
                </c:pt>
                <c:pt idx="6">
                  <c:v>F60 - F69</c:v>
                </c:pt>
                <c:pt idx="7">
                  <c:v>F70 - F79</c:v>
                </c:pt>
                <c:pt idx="8">
                  <c:v>F80 - F89</c:v>
                </c:pt>
                <c:pt idx="9">
                  <c:v>F90 - F99</c:v>
                </c:pt>
                <c:pt idx="10">
                  <c:v>χωρίς διάγνωση</c:v>
                </c:pt>
                <c:pt idx="11">
                  <c:v>χωρίς μείζων ψυχοπαθολογία</c:v>
                </c:pt>
                <c:pt idx="12">
                  <c:v>πρόωρη διακοπή</c:v>
                </c:pt>
                <c:pt idx="13">
                  <c:v>εκκρεμεί</c:v>
                </c:pt>
              </c:strCache>
            </c:strRef>
          </c:cat>
          <c:val>
            <c:numRef>
              <c:f>'[ΕΤΗΣΙΑ ΑΠΟΛΟΓΙΣΤΙΚΑ ΣΤΟΙΧΕΙΑ 2013 (1).xls]διαγνώσεις-ηλικίες-επαγγ.'!$C$16:$C$29</c:f>
              <c:numCache>
                <c:formatCode>General</c:formatCode>
                <c:ptCount val="14"/>
                <c:pt idx="0">
                  <c:v>7</c:v>
                </c:pt>
                <c:pt idx="1">
                  <c:v>4</c:v>
                </c:pt>
                <c:pt idx="2">
                  <c:v>72</c:v>
                </c:pt>
                <c:pt idx="3">
                  <c:v>27</c:v>
                </c:pt>
                <c:pt idx="4">
                  <c:v>17</c:v>
                </c:pt>
                <c:pt idx="5">
                  <c:v>0</c:v>
                </c:pt>
                <c:pt idx="6">
                  <c:v>0</c:v>
                </c:pt>
                <c:pt idx="7">
                  <c:v>11</c:v>
                </c:pt>
                <c:pt idx="8">
                  <c:v>32</c:v>
                </c:pt>
                <c:pt idx="9">
                  <c:v>16</c:v>
                </c:pt>
                <c:pt idx="10">
                  <c:v>2</c:v>
                </c:pt>
                <c:pt idx="11">
                  <c:v>7</c:v>
                </c:pt>
                <c:pt idx="12">
                  <c:v>1</c:v>
                </c:pt>
                <c:pt idx="13">
                  <c:v>20</c:v>
                </c:pt>
              </c:numCache>
            </c:numRef>
          </c:val>
        </c:ser>
        <c:dLbls>
          <c:showLegendKey val="0"/>
          <c:showVal val="0"/>
          <c:showCatName val="0"/>
          <c:showSerName val="0"/>
          <c:showPercent val="0"/>
          <c:showBubbleSize val="0"/>
        </c:dLbls>
        <c:gapWidth val="150"/>
        <c:shape val="box"/>
        <c:axId val="167358848"/>
        <c:axId val="167360384"/>
        <c:axId val="0"/>
      </c:bar3DChart>
      <c:catAx>
        <c:axId val="167358848"/>
        <c:scaling>
          <c:orientation val="minMax"/>
        </c:scaling>
        <c:delete val="0"/>
        <c:axPos val="b"/>
        <c:majorTickMark val="out"/>
        <c:minorTickMark val="none"/>
        <c:tickLblPos val="nextTo"/>
        <c:crossAx val="167360384"/>
        <c:crosses val="autoZero"/>
        <c:auto val="1"/>
        <c:lblAlgn val="ctr"/>
        <c:lblOffset val="100"/>
        <c:noMultiLvlLbl val="0"/>
      </c:catAx>
      <c:valAx>
        <c:axId val="167360384"/>
        <c:scaling>
          <c:orientation val="minMax"/>
        </c:scaling>
        <c:delete val="0"/>
        <c:axPos val="l"/>
        <c:majorGridlines/>
        <c:numFmt formatCode="General" sourceLinked="1"/>
        <c:majorTickMark val="out"/>
        <c:minorTickMark val="none"/>
        <c:tickLblPos val="nextTo"/>
        <c:crossAx val="167358848"/>
        <c:crosses val="autoZero"/>
        <c:crossBetween val="between"/>
      </c:valAx>
    </c:plotArea>
    <c:legend>
      <c:legendPos val="r"/>
      <c:overlay val="0"/>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0213" cy="484188"/>
          </a:xfrm>
          <a:prstGeom prst="rect">
            <a:avLst/>
          </a:prstGeom>
        </p:spPr>
        <p:txBody>
          <a:bodyPr vert="horz" lIns="91440" tIns="45720" rIns="91440" bIns="45720" rtlCol="0"/>
          <a:lstStyle>
            <a:lvl1pPr algn="l">
              <a:defRPr sz="1200">
                <a:latin typeface="Arial" charset="0"/>
                <a:cs typeface="+mn-cs"/>
              </a:defRPr>
            </a:lvl1pPr>
          </a:lstStyle>
          <a:p>
            <a:pPr>
              <a:defRPr/>
            </a:pPr>
            <a:endParaRPr lang="el-GR"/>
          </a:p>
        </p:txBody>
      </p:sp>
      <p:sp>
        <p:nvSpPr>
          <p:cNvPr id="3" name="Date Placeholder 2"/>
          <p:cNvSpPr>
            <a:spLocks noGrp="1"/>
          </p:cNvSpPr>
          <p:nvPr>
            <p:ph type="dt" sz="quarter" idx="1"/>
          </p:nvPr>
        </p:nvSpPr>
        <p:spPr>
          <a:xfrm>
            <a:off x="3883025" y="0"/>
            <a:ext cx="2970213" cy="484188"/>
          </a:xfrm>
          <a:prstGeom prst="rect">
            <a:avLst/>
          </a:prstGeom>
        </p:spPr>
        <p:txBody>
          <a:bodyPr vert="horz" lIns="91440" tIns="45720" rIns="91440" bIns="45720" rtlCol="0"/>
          <a:lstStyle>
            <a:lvl1pPr algn="r">
              <a:defRPr sz="1200">
                <a:latin typeface="Arial" charset="0"/>
                <a:cs typeface="+mn-cs"/>
              </a:defRPr>
            </a:lvl1pPr>
          </a:lstStyle>
          <a:p>
            <a:pPr>
              <a:defRPr/>
            </a:pPr>
            <a:fld id="{7C42F706-580F-4965-9334-3F9299CAD66F}" type="datetimeFigureOut">
              <a:rPr lang="el-GR"/>
              <a:pPr>
                <a:defRPr/>
              </a:pPr>
              <a:t>02/06/2017</a:t>
            </a:fld>
            <a:endParaRPr lang="el-GR"/>
          </a:p>
        </p:txBody>
      </p:sp>
      <p:sp>
        <p:nvSpPr>
          <p:cNvPr id="4" name="Footer Placeholder 3"/>
          <p:cNvSpPr>
            <a:spLocks noGrp="1"/>
          </p:cNvSpPr>
          <p:nvPr>
            <p:ph type="ftr" sz="quarter" idx="2"/>
          </p:nvPr>
        </p:nvSpPr>
        <p:spPr>
          <a:xfrm>
            <a:off x="0" y="9178925"/>
            <a:ext cx="2970213" cy="484188"/>
          </a:xfrm>
          <a:prstGeom prst="rect">
            <a:avLst/>
          </a:prstGeom>
        </p:spPr>
        <p:txBody>
          <a:bodyPr vert="horz" lIns="91440" tIns="45720" rIns="91440" bIns="45720" rtlCol="0" anchor="b"/>
          <a:lstStyle>
            <a:lvl1pPr algn="l">
              <a:defRPr sz="1200">
                <a:latin typeface="Arial" charset="0"/>
                <a:cs typeface="+mn-cs"/>
              </a:defRPr>
            </a:lvl1pPr>
          </a:lstStyle>
          <a:p>
            <a:pPr>
              <a:defRPr/>
            </a:pPr>
            <a:endParaRPr lang="el-GR"/>
          </a:p>
        </p:txBody>
      </p:sp>
      <p:sp>
        <p:nvSpPr>
          <p:cNvPr id="5" name="Slide Number Placeholder 4"/>
          <p:cNvSpPr>
            <a:spLocks noGrp="1"/>
          </p:cNvSpPr>
          <p:nvPr>
            <p:ph type="sldNum" sz="quarter" idx="3"/>
          </p:nvPr>
        </p:nvSpPr>
        <p:spPr>
          <a:xfrm>
            <a:off x="3883025" y="9178925"/>
            <a:ext cx="2970213" cy="484188"/>
          </a:xfrm>
          <a:prstGeom prst="rect">
            <a:avLst/>
          </a:prstGeom>
        </p:spPr>
        <p:txBody>
          <a:bodyPr vert="horz" lIns="91440" tIns="45720" rIns="91440" bIns="45720" rtlCol="0" anchor="b"/>
          <a:lstStyle>
            <a:lvl1pPr algn="r">
              <a:defRPr sz="1200">
                <a:latin typeface="Arial" charset="0"/>
                <a:cs typeface="+mn-cs"/>
              </a:defRPr>
            </a:lvl1pPr>
          </a:lstStyle>
          <a:p>
            <a:pPr>
              <a:defRPr/>
            </a:pPr>
            <a:fld id="{AD04F8CD-2D6B-41A4-89E1-27B7110CF09D}" type="slidenum">
              <a:rPr lang="el-GR"/>
              <a:pPr>
                <a:defRPr/>
              </a:pPr>
              <a:t>‹#›</a:t>
            </a:fld>
            <a:endParaRPr lang="el-GR"/>
          </a:p>
        </p:txBody>
      </p:sp>
    </p:spTree>
    <p:extLst>
      <p:ext uri="{BB962C8B-B14F-4D97-AF65-F5344CB8AC3E}">
        <p14:creationId xmlns:p14="http://schemas.microsoft.com/office/powerpoint/2010/main" val="55293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0213" cy="484188"/>
          </a:xfrm>
          <a:prstGeom prst="rect">
            <a:avLst/>
          </a:prstGeom>
        </p:spPr>
        <p:txBody>
          <a:bodyPr vert="horz" lIns="91440" tIns="45720" rIns="91440" bIns="45720" rtlCol="0"/>
          <a:lstStyle>
            <a:lvl1pPr algn="l">
              <a:defRPr sz="1200">
                <a:latin typeface="Arial" charset="0"/>
                <a:cs typeface="+mn-cs"/>
              </a:defRPr>
            </a:lvl1pPr>
          </a:lstStyle>
          <a:p>
            <a:pPr>
              <a:defRPr/>
            </a:pPr>
            <a:endParaRPr lang="el-GR"/>
          </a:p>
        </p:txBody>
      </p:sp>
      <p:sp>
        <p:nvSpPr>
          <p:cNvPr id="3" name="2 - Θέση ημερομηνίας"/>
          <p:cNvSpPr>
            <a:spLocks noGrp="1"/>
          </p:cNvSpPr>
          <p:nvPr>
            <p:ph type="dt" idx="1"/>
          </p:nvPr>
        </p:nvSpPr>
        <p:spPr>
          <a:xfrm>
            <a:off x="3883025" y="0"/>
            <a:ext cx="2970213" cy="484188"/>
          </a:xfrm>
          <a:prstGeom prst="rect">
            <a:avLst/>
          </a:prstGeom>
        </p:spPr>
        <p:txBody>
          <a:bodyPr vert="horz" lIns="91440" tIns="45720" rIns="91440" bIns="45720" rtlCol="0"/>
          <a:lstStyle>
            <a:lvl1pPr algn="r">
              <a:defRPr sz="1200">
                <a:latin typeface="Arial" charset="0"/>
                <a:cs typeface="+mn-cs"/>
              </a:defRPr>
            </a:lvl1pPr>
          </a:lstStyle>
          <a:p>
            <a:pPr>
              <a:defRPr/>
            </a:pPr>
            <a:fld id="{B0771706-7507-48DE-9A6B-8D179B2602D7}" type="datetimeFigureOut">
              <a:rPr lang="el-GR"/>
              <a:pPr>
                <a:defRPr/>
              </a:pPr>
              <a:t>02/06/2017</a:t>
            </a:fld>
            <a:endParaRPr lang="el-GR"/>
          </a:p>
        </p:txBody>
      </p:sp>
      <p:sp>
        <p:nvSpPr>
          <p:cNvPr id="4" name="3 - Θέση εικόνας διαφάνειας"/>
          <p:cNvSpPr>
            <a:spLocks noGrp="1" noRot="1" noChangeAspect="1"/>
          </p:cNvSpPr>
          <p:nvPr>
            <p:ph type="sldImg" idx="2"/>
          </p:nvPr>
        </p:nvSpPr>
        <p:spPr>
          <a:xfrm>
            <a:off x="1012825" y="725488"/>
            <a:ext cx="4830763" cy="3622675"/>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4 - Θέση σημειώσεων"/>
          <p:cNvSpPr>
            <a:spLocks noGrp="1"/>
          </p:cNvSpPr>
          <p:nvPr>
            <p:ph type="body" sz="quarter" idx="3"/>
          </p:nvPr>
        </p:nvSpPr>
        <p:spPr>
          <a:xfrm>
            <a:off x="685800" y="4591050"/>
            <a:ext cx="5483225" cy="4348163"/>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5 - Θέση υποσέλιδου"/>
          <p:cNvSpPr>
            <a:spLocks noGrp="1"/>
          </p:cNvSpPr>
          <p:nvPr>
            <p:ph type="ftr" sz="quarter" idx="4"/>
          </p:nvPr>
        </p:nvSpPr>
        <p:spPr>
          <a:xfrm>
            <a:off x="0" y="9178925"/>
            <a:ext cx="2970213" cy="484188"/>
          </a:xfrm>
          <a:prstGeom prst="rect">
            <a:avLst/>
          </a:prstGeom>
        </p:spPr>
        <p:txBody>
          <a:bodyPr vert="horz" lIns="91440" tIns="45720" rIns="91440" bIns="45720" rtlCol="0" anchor="b"/>
          <a:lstStyle>
            <a:lvl1pPr algn="l">
              <a:defRPr sz="1200">
                <a:latin typeface="Arial" charset="0"/>
                <a:cs typeface="+mn-cs"/>
              </a:defRPr>
            </a:lvl1pPr>
          </a:lstStyle>
          <a:p>
            <a:pPr>
              <a:defRPr/>
            </a:pPr>
            <a:endParaRPr lang="el-GR"/>
          </a:p>
        </p:txBody>
      </p:sp>
      <p:sp>
        <p:nvSpPr>
          <p:cNvPr id="7" name="6 - Θέση αριθμού διαφάνειας"/>
          <p:cNvSpPr>
            <a:spLocks noGrp="1"/>
          </p:cNvSpPr>
          <p:nvPr>
            <p:ph type="sldNum" sz="quarter" idx="5"/>
          </p:nvPr>
        </p:nvSpPr>
        <p:spPr>
          <a:xfrm>
            <a:off x="3883025" y="9178925"/>
            <a:ext cx="2970213" cy="484188"/>
          </a:xfrm>
          <a:prstGeom prst="rect">
            <a:avLst/>
          </a:prstGeom>
        </p:spPr>
        <p:txBody>
          <a:bodyPr vert="horz" lIns="91440" tIns="45720" rIns="91440" bIns="45720" rtlCol="0" anchor="b"/>
          <a:lstStyle>
            <a:lvl1pPr algn="r">
              <a:defRPr sz="1200">
                <a:latin typeface="Arial" charset="0"/>
                <a:cs typeface="+mn-cs"/>
              </a:defRPr>
            </a:lvl1pPr>
          </a:lstStyle>
          <a:p>
            <a:pPr>
              <a:defRPr/>
            </a:pPr>
            <a:fld id="{084133E9-3A46-40D2-9BEA-9A9C7D82E04A}" type="slidenum">
              <a:rPr lang="el-GR"/>
              <a:pPr>
                <a:defRPr/>
              </a:pPr>
              <a:t>‹#›</a:t>
            </a:fld>
            <a:endParaRPr lang="el-GR"/>
          </a:p>
        </p:txBody>
      </p:sp>
    </p:spTree>
    <p:extLst>
      <p:ext uri="{BB962C8B-B14F-4D97-AF65-F5344CB8AC3E}">
        <p14:creationId xmlns:p14="http://schemas.microsoft.com/office/powerpoint/2010/main" val="42284518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l-GR"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C756550-A2A0-4236-BEB2-DB2B9D58D2E8}" type="slidenum">
              <a:rPr lang="el-GR" smtClean="0">
                <a:cs typeface="Arial" charset="0"/>
              </a:rPr>
              <a:pPr/>
              <a:t>1</a:t>
            </a:fld>
            <a:endParaRPr lang="el-GR"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l-GR" smtClean="0"/>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06934DB-7C7A-46EE-981A-CC39129CE787}" type="slidenum">
              <a:rPr lang="el-GR" smtClean="0">
                <a:cs typeface="Arial" charset="0"/>
              </a:rPr>
              <a:pPr/>
              <a:t>2</a:t>
            </a:fld>
            <a:endParaRPr lang="el-GR" smtClean="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l-GR" smtClean="0"/>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0D8E2D9-28AB-48CA-A769-F9E5332D62B6}" type="slidenum">
              <a:rPr lang="el-GR" smtClean="0">
                <a:cs typeface="Arial" charset="0"/>
              </a:rPr>
              <a:pPr/>
              <a:t>3</a:t>
            </a:fld>
            <a:endParaRPr lang="el-GR"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l-GR" smtClean="0"/>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803708E-3CC1-430E-AF69-CAA727B05927}" type="slidenum">
              <a:rPr lang="el-GR" smtClean="0">
                <a:cs typeface="Arial" charset="0"/>
              </a:rPr>
              <a:pPr/>
              <a:t>4</a:t>
            </a:fld>
            <a:endParaRPr lang="el-GR" smtClean="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l-GR"/>
          </a:p>
        </p:txBody>
      </p:sp>
      <p:sp>
        <p:nvSpPr>
          <p:cNvPr id="5" name="Footer Placeholder 2"/>
          <p:cNvSpPr>
            <a:spLocks noGrp="1"/>
          </p:cNvSpPr>
          <p:nvPr>
            <p:ph type="ftr" sz="quarter" idx="11"/>
          </p:nvPr>
        </p:nvSpPr>
        <p:spPr/>
        <p:txBody>
          <a:bodyPr/>
          <a:lstStyle>
            <a:lvl1pPr>
              <a:defRPr/>
            </a:lvl1pPr>
          </a:lstStyle>
          <a:p>
            <a:pPr>
              <a:defRPr/>
            </a:pPr>
            <a:endParaRPr lang="el-GR"/>
          </a:p>
        </p:txBody>
      </p:sp>
      <p:sp>
        <p:nvSpPr>
          <p:cNvPr id="6" name="Slide Number Placeholder 22"/>
          <p:cNvSpPr>
            <a:spLocks noGrp="1"/>
          </p:cNvSpPr>
          <p:nvPr>
            <p:ph type="sldNum" sz="quarter" idx="12"/>
          </p:nvPr>
        </p:nvSpPr>
        <p:spPr/>
        <p:txBody>
          <a:bodyPr/>
          <a:lstStyle>
            <a:lvl1pPr>
              <a:defRPr/>
            </a:lvl1pPr>
          </a:lstStyle>
          <a:p>
            <a:pPr>
              <a:defRPr/>
            </a:pPr>
            <a:fld id="{754C2D81-A00F-4B90-82E9-361ECE5F2ADE}"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9"/>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10"/>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11"/>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endParaRPr lang="el-GR"/>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l-GR"/>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E60B849B-ECE3-40B8-9621-39A0CB820DFE}"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l-G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l-G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C410AAB1-C5E3-4C17-842A-80F8087CEE63}" type="slidenum">
              <a:rPr lang="el-GR"/>
              <a:pPr/>
              <a:t>‹#›</a:t>
            </a:fld>
            <a:endParaRPr lang="el-GR"/>
          </a:p>
        </p:txBody>
      </p:sp>
    </p:spTree>
    <p:extLst>
      <p:ext uri="{BB962C8B-B14F-4D97-AF65-F5344CB8AC3E}">
        <p14:creationId xmlns:p14="http://schemas.microsoft.com/office/powerpoint/2010/main" val="4087154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9"/>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10"/>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11"/>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endParaRPr lang="el-GR"/>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0C6EBFFA-AB76-41F8-B042-DD373B93F76B}" type="slidenum">
              <a:rPr lang="el-GR"/>
              <a:pPr>
                <a:defRPr/>
              </a:pPr>
              <a:t>‹#›</a:t>
            </a:fld>
            <a:endParaRPr lang="el-GR"/>
          </a:p>
        </p:txBody>
      </p:sp>
      <p:sp>
        <p:nvSpPr>
          <p:cNvPr id="9" name="Footer Placeholder 13"/>
          <p:cNvSpPr>
            <a:spLocks noGrp="1"/>
          </p:cNvSpPr>
          <p:nvPr>
            <p:ph type="ftr" sz="quarter" idx="12"/>
          </p:nvPr>
        </p:nvSpPr>
        <p:spPr/>
        <p:txBody>
          <a:bodyPr/>
          <a:lstStyle>
            <a:lvl1pPr>
              <a:defRPr/>
            </a:lvl1pPr>
          </a:lstStyle>
          <a:p>
            <a:pPr>
              <a:defRPr/>
            </a:pPr>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endParaRPr lang="el-GR"/>
          </a:p>
        </p:txBody>
      </p:sp>
      <p:sp>
        <p:nvSpPr>
          <p:cNvPr id="6" name="Slide Number Placeholder 9"/>
          <p:cNvSpPr>
            <a:spLocks noGrp="1"/>
          </p:cNvSpPr>
          <p:nvPr>
            <p:ph type="sldNum" sz="quarter" idx="11"/>
          </p:nvPr>
        </p:nvSpPr>
        <p:spPr/>
        <p:txBody>
          <a:bodyPr rtlCol="0"/>
          <a:lstStyle>
            <a:lvl1pPr>
              <a:defRPr/>
            </a:lvl1pPr>
          </a:lstStyle>
          <a:p>
            <a:pPr>
              <a:defRPr/>
            </a:pPr>
            <a:fld id="{8D106DD9-2B81-4333-9C36-A1483F132B4D}" type="slidenum">
              <a:rPr lang="el-GR"/>
              <a:pPr>
                <a:defRPr/>
              </a:pPr>
              <a:t>‹#›</a:t>
            </a:fld>
            <a:endParaRPr lang="el-GR"/>
          </a:p>
        </p:txBody>
      </p:sp>
      <p:sp>
        <p:nvSpPr>
          <p:cNvPr id="7" name="Footer Placeholder 11"/>
          <p:cNvSpPr>
            <a:spLocks noGrp="1"/>
          </p:cNvSpPr>
          <p:nvPr>
            <p:ph type="ftr" sz="quarter" idx="12"/>
          </p:nvPr>
        </p:nvSpPr>
        <p:spPr/>
        <p:txBody>
          <a:bodyPr rtlCol="0"/>
          <a:lstStyle>
            <a:lvl1pPr>
              <a:defRPr/>
            </a:lvl1pPr>
          </a:lstStyle>
          <a:p>
            <a:pPr>
              <a:defRPr/>
            </a:pPr>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endParaRPr lang="el-GR"/>
          </a:p>
        </p:txBody>
      </p:sp>
      <p:sp>
        <p:nvSpPr>
          <p:cNvPr id="8" name="Slide Number Placeholder 11"/>
          <p:cNvSpPr>
            <a:spLocks noGrp="1"/>
          </p:cNvSpPr>
          <p:nvPr>
            <p:ph type="sldNum" sz="quarter" idx="11"/>
          </p:nvPr>
        </p:nvSpPr>
        <p:spPr/>
        <p:txBody>
          <a:bodyPr rtlCol="0"/>
          <a:lstStyle>
            <a:lvl1pPr>
              <a:defRPr/>
            </a:lvl1pPr>
          </a:lstStyle>
          <a:p>
            <a:pPr>
              <a:defRPr/>
            </a:pPr>
            <a:fld id="{6E5CCD9B-9798-4757-8715-A2DC1FBDFCEE}" type="slidenum">
              <a:rPr lang="el-GR"/>
              <a:pPr>
                <a:defRPr/>
              </a:pPr>
              <a:t>‹#›</a:t>
            </a:fld>
            <a:endParaRPr lang="el-GR"/>
          </a:p>
        </p:txBody>
      </p:sp>
      <p:sp>
        <p:nvSpPr>
          <p:cNvPr id="9" name="Footer Placeholder 13"/>
          <p:cNvSpPr>
            <a:spLocks noGrp="1"/>
          </p:cNvSpPr>
          <p:nvPr>
            <p:ph type="ftr" sz="quarter" idx="12"/>
          </p:nvPr>
        </p:nvSpPr>
        <p:spPr/>
        <p:txBody>
          <a:bodyPr rtlCol="0"/>
          <a:lstStyle>
            <a:lvl1pPr>
              <a:defRPr/>
            </a:lvl1pPr>
          </a:lstStyle>
          <a:p>
            <a:pPr>
              <a:defRPr/>
            </a:pPr>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l-GR"/>
          </a:p>
        </p:txBody>
      </p:sp>
      <p:sp>
        <p:nvSpPr>
          <p:cNvPr id="4" name="Footer Placeholder 2"/>
          <p:cNvSpPr>
            <a:spLocks noGrp="1"/>
          </p:cNvSpPr>
          <p:nvPr>
            <p:ph type="ftr" sz="quarter" idx="11"/>
          </p:nvPr>
        </p:nvSpPr>
        <p:spPr/>
        <p:txBody>
          <a:bodyPr/>
          <a:lstStyle>
            <a:lvl1pPr>
              <a:defRPr/>
            </a:lvl1pPr>
          </a:lstStyle>
          <a:p>
            <a:pPr>
              <a:defRPr/>
            </a:pPr>
            <a:endParaRPr lang="el-GR"/>
          </a:p>
        </p:txBody>
      </p:sp>
      <p:sp>
        <p:nvSpPr>
          <p:cNvPr id="5" name="Slide Number Placeholder 22"/>
          <p:cNvSpPr>
            <a:spLocks noGrp="1"/>
          </p:cNvSpPr>
          <p:nvPr>
            <p:ph type="sldNum" sz="quarter" idx="12"/>
          </p:nvPr>
        </p:nvSpPr>
        <p:spPr/>
        <p:txBody>
          <a:bodyPr/>
          <a:lstStyle>
            <a:lvl1pPr>
              <a:defRPr/>
            </a:lvl1pPr>
          </a:lstStyle>
          <a:p>
            <a:pPr>
              <a:defRPr/>
            </a:pPr>
            <a:fld id="{00E31F10-677C-47F9-8C7A-BCC9B65C7E6B}"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l-GR"/>
          </a:p>
        </p:txBody>
      </p:sp>
      <p:sp>
        <p:nvSpPr>
          <p:cNvPr id="3" name="Footer Placeholder 2"/>
          <p:cNvSpPr>
            <a:spLocks noGrp="1"/>
          </p:cNvSpPr>
          <p:nvPr>
            <p:ph type="ftr" sz="quarter" idx="11"/>
          </p:nvPr>
        </p:nvSpPr>
        <p:spPr/>
        <p:txBody>
          <a:bodyPr/>
          <a:lstStyle>
            <a:lvl1pPr>
              <a:defRPr/>
            </a:lvl1pPr>
          </a:lstStyle>
          <a:p>
            <a:pPr>
              <a:defRPr/>
            </a:pPr>
            <a:endParaRPr lang="el-G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3F63CE82-5BB0-432A-B6F1-DF6FD05256FF}"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l-GR"/>
          </a:p>
        </p:txBody>
      </p:sp>
      <p:sp>
        <p:nvSpPr>
          <p:cNvPr id="6" name="Footer Placeholder 2"/>
          <p:cNvSpPr>
            <a:spLocks noGrp="1"/>
          </p:cNvSpPr>
          <p:nvPr>
            <p:ph type="ftr" sz="quarter" idx="11"/>
          </p:nvPr>
        </p:nvSpPr>
        <p:spPr/>
        <p:txBody>
          <a:bodyPr/>
          <a:lstStyle>
            <a:lvl1pPr>
              <a:defRPr/>
            </a:lvl1pPr>
          </a:lstStyle>
          <a:p>
            <a:pPr>
              <a:defRPr/>
            </a:pPr>
            <a:endParaRPr lang="el-GR"/>
          </a:p>
        </p:txBody>
      </p:sp>
      <p:sp>
        <p:nvSpPr>
          <p:cNvPr id="7" name="Slide Number Placeholder 22"/>
          <p:cNvSpPr>
            <a:spLocks noGrp="1"/>
          </p:cNvSpPr>
          <p:nvPr>
            <p:ph type="sldNum" sz="quarter" idx="12"/>
          </p:nvPr>
        </p:nvSpPr>
        <p:spPr/>
        <p:txBody>
          <a:bodyPr/>
          <a:lstStyle>
            <a:lvl1pPr>
              <a:defRPr/>
            </a:lvl1pPr>
          </a:lstStyle>
          <a:p>
            <a:pPr>
              <a:defRPr/>
            </a:pPr>
            <a:fld id="{5D2E0876-6ABB-422B-9AD4-C7ACC6E8103C}"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9"/>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10"/>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11"/>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14"/>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endParaRPr lang="el-GR"/>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31CA7946-871A-4EA8-9B7F-9D3C8C554ED9}" type="slidenum">
              <a:rPr lang="el-GR"/>
              <a:pPr>
                <a:defRPr/>
              </a:pPr>
              <a:t>‹#›</a:t>
            </a:fld>
            <a:endParaRPr lang="el-GR"/>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l-GR"/>
          </a:p>
        </p:txBody>
      </p:sp>
      <p:sp>
        <p:nvSpPr>
          <p:cNvPr id="5" name="Footer Placeholder 2"/>
          <p:cNvSpPr>
            <a:spLocks noGrp="1"/>
          </p:cNvSpPr>
          <p:nvPr>
            <p:ph type="ftr" sz="quarter" idx="11"/>
          </p:nvPr>
        </p:nvSpPr>
        <p:spPr/>
        <p:txBody>
          <a:bodyPr/>
          <a:lstStyle>
            <a:lvl1pPr>
              <a:defRPr/>
            </a:lvl1pPr>
          </a:lstStyle>
          <a:p>
            <a:pPr>
              <a:defRPr/>
            </a:pPr>
            <a:endParaRPr lang="el-GR"/>
          </a:p>
        </p:txBody>
      </p:sp>
      <p:sp>
        <p:nvSpPr>
          <p:cNvPr id="6" name="Slide Number Placeholder 22"/>
          <p:cNvSpPr>
            <a:spLocks noGrp="1"/>
          </p:cNvSpPr>
          <p:nvPr>
            <p:ph type="sldNum" sz="quarter" idx="12"/>
          </p:nvPr>
        </p:nvSpPr>
        <p:spPr/>
        <p:txBody>
          <a:bodyPr/>
          <a:lstStyle>
            <a:lvl1pPr>
              <a:defRPr/>
            </a:lvl1pPr>
          </a:lstStyle>
          <a:p>
            <a:pPr>
              <a:defRPr/>
            </a:pPr>
            <a:fld id="{09F951C5-E895-4512-910A-17D33FD5DD7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latin typeface="Arial" charset="0"/>
                <a:cs typeface="+mn-cs"/>
              </a:defRPr>
            </a:lvl1pPr>
          </a:lstStyle>
          <a:p>
            <a:pPr>
              <a:defRPr/>
            </a:pPr>
            <a:endParaRPr lang="el-GR"/>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latin typeface="Arial" charset="0"/>
                <a:cs typeface="+mn-cs"/>
              </a:defRPr>
            </a:lvl1pPr>
          </a:lstStyle>
          <a:p>
            <a:pPr>
              <a:defRPr/>
            </a:pPr>
            <a:endParaRPr lang="el-GR"/>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latin typeface="Arial" charset="0"/>
                <a:cs typeface="+mn-cs"/>
              </a:defRPr>
            </a:lvl1pPr>
          </a:lstStyle>
          <a:p>
            <a:pPr>
              <a:defRPr/>
            </a:pPr>
            <a:fld id="{BB6CB184-6A99-41C5-83C3-CB694A370073}" type="slidenum">
              <a:rPr lang="el-GR"/>
              <a:pPr>
                <a:defRPr/>
              </a:pPr>
              <a:t>‹#›</a:t>
            </a:fld>
            <a:endParaRPr lang="el-G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0" r:id="rId5"/>
    <p:sldLayoutId id="2147483725" r:id="rId6"/>
    <p:sldLayoutId id="2147483719" r:id="rId7"/>
    <p:sldLayoutId id="2147483726" r:id="rId8"/>
    <p:sldLayoutId id="2147483718" r:id="rId9"/>
    <p:sldLayoutId id="2147483727" r:id="rId10"/>
    <p:sldLayoutId id="2147483728" r:id="rId11"/>
  </p:sldLayoutIdLst>
  <p:transition>
    <p:newsflash/>
  </p:transition>
  <p:timing>
    <p:tnLst>
      <p:par>
        <p:cTn id="1" dur="indefinite" restart="never" nodeType="tmRoot"/>
      </p:par>
    </p:tnLst>
  </p:timing>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Calibri" pitchFamily="34" charset="0"/>
        </a:defRPr>
      </a:lvl2pPr>
      <a:lvl3pPr algn="l" rtl="0" eaLnBrk="0" fontAlgn="base" hangingPunct="0">
        <a:spcBef>
          <a:spcPct val="0"/>
        </a:spcBef>
        <a:spcAft>
          <a:spcPct val="0"/>
        </a:spcAft>
        <a:defRPr sz="4400">
          <a:solidFill>
            <a:schemeClr val="tx2"/>
          </a:solidFill>
          <a:latin typeface="Calibri" pitchFamily="34" charset="0"/>
        </a:defRPr>
      </a:lvl3pPr>
      <a:lvl4pPr algn="l" rtl="0" eaLnBrk="0" fontAlgn="base" hangingPunct="0">
        <a:spcBef>
          <a:spcPct val="0"/>
        </a:spcBef>
        <a:spcAft>
          <a:spcPct val="0"/>
        </a:spcAft>
        <a:defRPr sz="4400">
          <a:solidFill>
            <a:schemeClr val="tx2"/>
          </a:solidFill>
          <a:latin typeface="Calibri" pitchFamily="34" charset="0"/>
        </a:defRPr>
      </a:lvl4pPr>
      <a:lvl5pPr algn="l" rtl="0" eaLnBrk="0" fontAlgn="base" hangingPunct="0">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www.icd10data.com/ICD10CM/Codes/F01-F99/F60-F69" TargetMode="External"/><Relationship Id="rId3" Type="http://schemas.openxmlformats.org/officeDocument/2006/relationships/hyperlink" Target="http://www.icd10data.com/ICD10CM/Codes/F01-F99/F10-F19" TargetMode="External"/><Relationship Id="rId7" Type="http://schemas.openxmlformats.org/officeDocument/2006/relationships/hyperlink" Target="http://www.icd10data.com/ICD10CM/Codes/F01-F99/F50-F59" TargetMode="External"/><Relationship Id="rId12" Type="http://schemas.openxmlformats.org/officeDocument/2006/relationships/hyperlink" Target="http://www.icd10data.com/ICD10CM/Codes/F01-F99/F99-F99" TargetMode="External"/><Relationship Id="rId2" Type="http://schemas.openxmlformats.org/officeDocument/2006/relationships/hyperlink" Target="http://www.icd10data.com/ICD10CM/Codes/F01-F99/F01-F09" TargetMode="External"/><Relationship Id="rId1" Type="http://schemas.openxmlformats.org/officeDocument/2006/relationships/slideLayout" Target="../slideLayouts/slideLayout2.xml"/><Relationship Id="rId6" Type="http://schemas.openxmlformats.org/officeDocument/2006/relationships/hyperlink" Target="http://www.icd10data.com/ICD10CM/Codes/F01-F99/F40-F48" TargetMode="External"/><Relationship Id="rId11" Type="http://schemas.openxmlformats.org/officeDocument/2006/relationships/hyperlink" Target="http://www.icd10data.com/ICD10CM/Codes/F01-F99/F90-F98" TargetMode="External"/><Relationship Id="rId5" Type="http://schemas.openxmlformats.org/officeDocument/2006/relationships/hyperlink" Target="http://www.icd10data.com/ICD10CM/Codes/F01-F99/F30-F39" TargetMode="External"/><Relationship Id="rId10" Type="http://schemas.openxmlformats.org/officeDocument/2006/relationships/hyperlink" Target="http://www.icd10data.com/ICD10CM/Codes/F01-F99/F80-F89" TargetMode="External"/><Relationship Id="rId4" Type="http://schemas.openxmlformats.org/officeDocument/2006/relationships/hyperlink" Target="http://www.icd10data.com/ICD10CM/Codes/F01-F99/F20-F29" TargetMode="External"/><Relationship Id="rId9" Type="http://schemas.openxmlformats.org/officeDocument/2006/relationships/hyperlink" Target="http://www.icd10data.com/ICD10CM/Codes/F01-F99/F70-F79"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 Τίτλος"/>
          <p:cNvSpPr>
            <a:spLocks noGrp="1"/>
          </p:cNvSpPr>
          <p:nvPr>
            <p:ph type="title"/>
          </p:nvPr>
        </p:nvSpPr>
        <p:spPr>
          <a:xfrm>
            <a:off x="785813" y="1643063"/>
            <a:ext cx="7424737" cy="4429125"/>
          </a:xfrm>
        </p:spPr>
        <p:txBody>
          <a:bodyPr>
            <a:normAutofit/>
          </a:bodyPr>
          <a:lstStyle/>
          <a:p>
            <a:pPr algn="ctr" eaLnBrk="1" hangingPunct="1">
              <a:tabLst>
                <a:tab pos="268288" algn="l"/>
              </a:tabLst>
              <a:defRPr/>
            </a:pPr>
            <a:r>
              <a:rPr lang="el-GR" sz="2400" b="1" dirty="0" smtClean="0">
                <a:solidFill>
                  <a:srgbClr val="558BB8"/>
                </a:solidFill>
                <a:effectLst>
                  <a:outerShdw blurRad="38100" dist="38100" dir="2700000" algn="tl">
                    <a:srgbClr val="000000"/>
                  </a:outerShdw>
                </a:effectLst>
              </a:rPr>
              <a:t>«Κινητή Μονάδα Ψυχικής Υγείας Νομού Φωκίδας </a:t>
            </a:r>
            <a:br>
              <a:rPr lang="el-GR" sz="2400" b="1" dirty="0" smtClean="0">
                <a:solidFill>
                  <a:srgbClr val="558BB8"/>
                </a:solidFill>
                <a:effectLst>
                  <a:outerShdw blurRad="38100" dist="38100" dir="2700000" algn="tl">
                    <a:srgbClr val="000000"/>
                  </a:outerShdw>
                </a:effectLst>
              </a:rPr>
            </a:br>
            <a:r>
              <a:rPr lang="el-GR" sz="2400" b="1" dirty="0" smtClean="0">
                <a:solidFill>
                  <a:srgbClr val="558BB8"/>
                </a:solidFill>
                <a:effectLst>
                  <a:outerShdw blurRad="38100" dist="38100" dir="2700000" algn="tl">
                    <a:srgbClr val="000000"/>
                  </a:outerShdw>
                </a:effectLst>
              </a:rPr>
              <a:t>της Εταιρίας Κοινωνικής Ψυχιατρικής</a:t>
            </a:r>
            <a:br>
              <a:rPr lang="el-GR" sz="2400" b="1" dirty="0" smtClean="0">
                <a:solidFill>
                  <a:srgbClr val="558BB8"/>
                </a:solidFill>
                <a:effectLst>
                  <a:outerShdw blurRad="38100" dist="38100" dir="2700000" algn="tl">
                    <a:srgbClr val="000000"/>
                  </a:outerShdw>
                </a:effectLst>
              </a:rPr>
            </a:br>
            <a:r>
              <a:rPr lang="el-GR" sz="2400" b="1" dirty="0" smtClean="0">
                <a:solidFill>
                  <a:srgbClr val="558BB8"/>
                </a:solidFill>
                <a:effectLst>
                  <a:outerShdw blurRad="38100" dist="38100" dir="2700000" algn="tl">
                    <a:srgbClr val="000000"/>
                  </a:outerShdw>
                </a:effectLst>
              </a:rPr>
              <a:t>και Ψυχικής υγείας»</a:t>
            </a:r>
            <a:r>
              <a:rPr lang="el-GR" sz="2400" b="1" dirty="0" smtClean="0">
                <a:effectLst>
                  <a:outerShdw blurRad="38100" dist="38100" dir="2700000" algn="tl">
                    <a:srgbClr val="000000"/>
                  </a:outerShdw>
                </a:effectLst>
              </a:rPr>
              <a:t/>
            </a:r>
            <a:br>
              <a:rPr lang="el-GR" sz="2400" b="1" dirty="0" smtClean="0">
                <a:effectLst>
                  <a:outerShdw blurRad="38100" dist="38100" dir="2700000" algn="tl">
                    <a:srgbClr val="000000"/>
                  </a:outerShdw>
                </a:effectLst>
              </a:rPr>
            </a:br>
            <a:r>
              <a:rPr lang="el-GR" sz="2400" b="1" dirty="0" smtClean="0">
                <a:effectLst>
                  <a:outerShdw blurRad="38100" dist="38100" dir="2700000" algn="tl">
                    <a:srgbClr val="000000"/>
                  </a:outerShdw>
                </a:effectLst>
              </a:rPr>
              <a:t/>
            </a:r>
            <a:br>
              <a:rPr lang="el-GR" sz="2400" b="1" dirty="0" smtClean="0">
                <a:effectLst>
                  <a:outerShdw blurRad="38100" dist="38100" dir="2700000" algn="tl">
                    <a:srgbClr val="000000"/>
                  </a:outerShdw>
                </a:effectLst>
              </a:rPr>
            </a:br>
            <a:r>
              <a:rPr lang="el-GR" sz="2400" b="1" dirty="0" smtClean="0">
                <a:effectLst>
                  <a:outerShdw blurRad="38100" dist="38100" dir="2700000" algn="tl">
                    <a:srgbClr val="000000"/>
                  </a:outerShdw>
                </a:effectLst>
              </a:rPr>
              <a:t/>
            </a:r>
            <a:br>
              <a:rPr lang="el-GR" sz="2400" b="1" dirty="0" smtClean="0">
                <a:effectLst>
                  <a:outerShdw blurRad="38100" dist="38100" dir="2700000" algn="tl">
                    <a:srgbClr val="000000"/>
                  </a:outerShdw>
                </a:effectLst>
              </a:rPr>
            </a:br>
            <a:r>
              <a:rPr lang="el-GR" sz="2000" b="1" dirty="0" smtClean="0"/>
              <a:t/>
            </a:r>
            <a:br>
              <a:rPr lang="el-GR" sz="2000" b="1" dirty="0" smtClean="0"/>
            </a:br>
            <a:r>
              <a:rPr lang="el-GR" sz="2400" b="1" dirty="0" err="1" smtClean="0">
                <a:solidFill>
                  <a:schemeClr val="tx1"/>
                </a:solidFill>
              </a:rPr>
              <a:t>Λαζογιώργου</a:t>
            </a:r>
            <a:r>
              <a:rPr lang="el-GR" sz="2400" b="1" dirty="0" smtClean="0">
                <a:solidFill>
                  <a:schemeClr val="tx1"/>
                </a:solidFill>
              </a:rPr>
              <a:t>- </a:t>
            </a:r>
            <a:r>
              <a:rPr lang="el-GR" sz="2400" b="1" dirty="0" err="1" smtClean="0">
                <a:solidFill>
                  <a:schemeClr val="tx1"/>
                </a:solidFill>
              </a:rPr>
              <a:t>Κούστα</a:t>
            </a:r>
            <a:r>
              <a:rPr lang="el-GR" sz="2400" b="1" dirty="0" smtClean="0">
                <a:solidFill>
                  <a:schemeClr val="tx1"/>
                </a:solidFill>
              </a:rPr>
              <a:t> Ηλιάνα,</a:t>
            </a:r>
            <a:r>
              <a:rPr lang="el-GR" sz="1600" b="1" dirty="0" smtClean="0">
                <a:solidFill>
                  <a:schemeClr val="tx1"/>
                </a:solidFill>
              </a:rPr>
              <a:t/>
            </a:r>
            <a:br>
              <a:rPr lang="el-GR" sz="1600" b="1" dirty="0" smtClean="0">
                <a:solidFill>
                  <a:schemeClr val="tx1"/>
                </a:solidFill>
              </a:rPr>
            </a:br>
            <a:r>
              <a:rPr lang="el-GR" sz="1600" dirty="0" smtClean="0">
                <a:solidFill>
                  <a:schemeClr val="tx1"/>
                </a:solidFill>
              </a:rPr>
              <a:t>Ψυχολόγος, Μ</a:t>
            </a:r>
            <a:r>
              <a:rPr lang="en-US" sz="1600" dirty="0" err="1" smtClean="0">
                <a:solidFill>
                  <a:schemeClr val="tx1"/>
                </a:solidFill>
              </a:rPr>
              <a:t>sc</a:t>
            </a:r>
            <a:r>
              <a:rPr lang="el-GR" sz="1600" dirty="0" smtClean="0">
                <a:solidFill>
                  <a:schemeClr val="tx1"/>
                </a:solidFill>
              </a:rPr>
              <a:t/>
            </a:r>
            <a:br>
              <a:rPr lang="el-GR" sz="1600" dirty="0" smtClean="0">
                <a:solidFill>
                  <a:schemeClr val="tx1"/>
                </a:solidFill>
              </a:rPr>
            </a:br>
            <a:endParaRPr lang="el-GR" sz="1600" dirty="0" smtClean="0">
              <a:solidFill>
                <a:schemeClr val="tx1"/>
              </a:solidFill>
            </a:endParaRPr>
          </a:p>
        </p:txBody>
      </p:sp>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2851263771"/>
              </p:ext>
            </p:extLst>
          </p:nvPr>
        </p:nvGraphicFramePr>
        <p:xfrm>
          <a:off x="-34499" y="2276872"/>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221841609"/>
              </p:ext>
            </p:extLst>
          </p:nvPr>
        </p:nvGraphicFramePr>
        <p:xfrm>
          <a:off x="4542962" y="2276872"/>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611560" y="375047"/>
            <a:ext cx="7128792" cy="461665"/>
          </a:xfrm>
          <a:prstGeom prst="rect">
            <a:avLst/>
          </a:prstGeom>
          <a:noFill/>
        </p:spPr>
        <p:txBody>
          <a:bodyPr wrap="square" rtlCol="0">
            <a:spAutoFit/>
          </a:bodyPr>
          <a:lstStyle/>
          <a:p>
            <a:pPr algn="ctr"/>
            <a:r>
              <a:rPr lang="el-GR" sz="2400" b="1" dirty="0" smtClean="0"/>
              <a:t>ΗΛΙΚΙΕΣ ΑΣΘΕΝΩΝ ΑΝΑ ΦΥΛΟ</a:t>
            </a:r>
            <a:endParaRPr lang="el-GR" sz="2400" b="1" dirty="0"/>
          </a:p>
        </p:txBody>
      </p:sp>
    </p:spTree>
  </p:cSld>
  <p:clrMapOvr>
    <a:masterClrMapping/>
  </p:clrMapOvr>
  <p:transition>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1341" y="1600200"/>
            <a:ext cx="8460259" cy="990600"/>
          </a:xfrm>
        </p:spPr>
        <p:txBody>
          <a:bodyPr/>
          <a:lstStyle/>
          <a:p>
            <a:r>
              <a:rPr lang="el-GR" sz="2400" b="1" dirty="0" smtClean="0">
                <a:solidFill>
                  <a:schemeClr val="tx1"/>
                </a:solidFill>
              </a:rPr>
              <a:t>ΔΙΑΓΝΩΣΕΙΣ ΑΣΘΕΝΩΝ ΑΝΑ ΦΥΛΟ</a:t>
            </a:r>
            <a:endParaRPr lang="el-GR" sz="2400" b="1" dirty="0">
              <a:solidFill>
                <a:schemeClr val="tx1"/>
              </a:solidFill>
            </a:endParaRPr>
          </a:p>
        </p:txBody>
      </p:sp>
      <p:graphicFrame>
        <p:nvGraphicFramePr>
          <p:cNvPr id="4" name="Chart 3"/>
          <p:cNvGraphicFramePr>
            <a:graphicFrameLocks/>
          </p:cNvGraphicFramePr>
          <p:nvPr>
            <p:extLst>
              <p:ext uri="{D42A27DB-BD31-4B8C-83A1-F6EECF244321}">
                <p14:modId xmlns:p14="http://schemas.microsoft.com/office/powerpoint/2010/main" val="3668872545"/>
              </p:ext>
            </p:extLst>
          </p:nvPr>
        </p:nvGraphicFramePr>
        <p:xfrm>
          <a:off x="4473172" y="2564904"/>
          <a:ext cx="4652392" cy="30277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4069064924"/>
              </p:ext>
            </p:extLst>
          </p:nvPr>
        </p:nvGraphicFramePr>
        <p:xfrm>
          <a:off x="251520" y="2492896"/>
          <a:ext cx="4608512" cy="31718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467544" y="5877272"/>
            <a:ext cx="3528392" cy="307777"/>
          </a:xfrm>
          <a:prstGeom prst="rect">
            <a:avLst/>
          </a:prstGeom>
          <a:noFill/>
        </p:spPr>
        <p:txBody>
          <a:bodyPr wrap="square" rtlCol="0">
            <a:spAutoFit/>
          </a:bodyPr>
          <a:lstStyle/>
          <a:p>
            <a:r>
              <a:rPr lang="el-GR" dirty="0" smtClean="0"/>
              <a:t>Βάση </a:t>
            </a:r>
            <a:r>
              <a:rPr lang="en-US" dirty="0" smtClean="0"/>
              <a:t>ICD-10</a:t>
            </a:r>
            <a:endParaRPr lang="el-GR" dirty="0"/>
          </a:p>
        </p:txBody>
      </p:sp>
    </p:spTree>
    <p:extLst>
      <p:ext uri="{BB962C8B-B14F-4D97-AF65-F5344CB8AC3E}">
        <p14:creationId xmlns:p14="http://schemas.microsoft.com/office/powerpoint/2010/main" val="141735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sz="1800" dirty="0" smtClean="0"/>
              <a:t>ΔΙΑΓΝΩΣΕΙΣ </a:t>
            </a:r>
            <a:r>
              <a:rPr lang="en-US" sz="1800" dirty="0" smtClean="0"/>
              <a:t> </a:t>
            </a:r>
            <a:r>
              <a:rPr lang="el-GR" sz="1800" dirty="0" smtClean="0"/>
              <a:t>ΚΑΤΑ </a:t>
            </a:r>
            <a:r>
              <a:rPr lang="en-US" sz="1800" dirty="0" smtClean="0"/>
              <a:t>ICD-</a:t>
            </a:r>
            <a:r>
              <a:rPr lang="el-GR" sz="1800" dirty="0" smtClean="0"/>
              <a:t>10</a:t>
            </a:r>
            <a:endParaRPr lang="el-GR" sz="1800" dirty="0"/>
          </a:p>
        </p:txBody>
      </p:sp>
      <p:sp>
        <p:nvSpPr>
          <p:cNvPr id="5" name="TextBox 4"/>
          <p:cNvSpPr txBox="1"/>
          <p:nvPr/>
        </p:nvSpPr>
        <p:spPr>
          <a:xfrm>
            <a:off x="899592" y="3068960"/>
            <a:ext cx="7056784" cy="3108543"/>
          </a:xfrm>
          <a:prstGeom prst="rect">
            <a:avLst/>
          </a:prstGeom>
          <a:noFill/>
        </p:spPr>
        <p:txBody>
          <a:bodyPr wrap="square" rtlCol="0">
            <a:spAutoFit/>
          </a:bodyPr>
          <a:lstStyle/>
          <a:p>
            <a:r>
              <a:rPr lang="en-US" dirty="0">
                <a:hlinkClick r:id="rId2"/>
              </a:rPr>
              <a:t>F01-F09</a:t>
            </a:r>
            <a:r>
              <a:rPr lang="en-US" dirty="0"/>
              <a:t>  Mental disorders due to known physiological conditions</a:t>
            </a:r>
          </a:p>
          <a:p>
            <a:r>
              <a:rPr lang="en-US" dirty="0">
                <a:hlinkClick r:id="rId3"/>
              </a:rPr>
              <a:t>F10-F19</a:t>
            </a:r>
            <a:r>
              <a:rPr lang="en-US" dirty="0"/>
              <a:t>  Mental and behavioral disorders due to psychoactive substance use</a:t>
            </a:r>
          </a:p>
          <a:p>
            <a:r>
              <a:rPr lang="en-US" dirty="0">
                <a:hlinkClick r:id="rId4"/>
              </a:rPr>
              <a:t>F20-F29</a:t>
            </a:r>
            <a:r>
              <a:rPr lang="en-US" dirty="0"/>
              <a:t>  Schizophrenia, schizotypal, delusional, and other non-mood psychotic disorders</a:t>
            </a:r>
          </a:p>
          <a:p>
            <a:r>
              <a:rPr lang="en-US" dirty="0">
                <a:hlinkClick r:id="rId5"/>
              </a:rPr>
              <a:t>F30-F39</a:t>
            </a:r>
            <a:r>
              <a:rPr lang="en-US" dirty="0"/>
              <a:t>  Mood [affective] disorders</a:t>
            </a:r>
          </a:p>
          <a:p>
            <a:r>
              <a:rPr lang="en-US" dirty="0">
                <a:hlinkClick r:id="rId6"/>
              </a:rPr>
              <a:t>F40-F48</a:t>
            </a:r>
            <a:r>
              <a:rPr lang="en-US" dirty="0"/>
              <a:t>  Anxiety, dissociative, stress-related, somatoform and other nonpsychotic mental disorders</a:t>
            </a:r>
          </a:p>
          <a:p>
            <a:r>
              <a:rPr lang="en-US" dirty="0">
                <a:hlinkClick r:id="rId7"/>
              </a:rPr>
              <a:t>F50-F59</a:t>
            </a:r>
            <a:r>
              <a:rPr lang="en-US" dirty="0"/>
              <a:t>  Behavioral syndromes associated with physiological disturbances and physical factors</a:t>
            </a:r>
          </a:p>
          <a:p>
            <a:r>
              <a:rPr lang="en-US" dirty="0">
                <a:hlinkClick r:id="rId8"/>
              </a:rPr>
              <a:t>F60-F69</a:t>
            </a:r>
            <a:r>
              <a:rPr lang="en-US" dirty="0"/>
              <a:t>  Disorders of adult personality and behavior</a:t>
            </a:r>
          </a:p>
          <a:p>
            <a:r>
              <a:rPr lang="en-US" dirty="0">
                <a:hlinkClick r:id="rId9"/>
              </a:rPr>
              <a:t>F70-F79</a:t>
            </a:r>
            <a:r>
              <a:rPr lang="en-US" dirty="0"/>
              <a:t>  Intellectual disabilities</a:t>
            </a:r>
          </a:p>
          <a:p>
            <a:r>
              <a:rPr lang="en-US" dirty="0">
                <a:hlinkClick r:id="rId10"/>
              </a:rPr>
              <a:t>F80-F89</a:t>
            </a:r>
            <a:r>
              <a:rPr lang="en-US" dirty="0"/>
              <a:t>  Pervasive and specific developmental disorders</a:t>
            </a:r>
          </a:p>
          <a:p>
            <a:r>
              <a:rPr lang="en-US" dirty="0">
                <a:hlinkClick r:id="rId11"/>
              </a:rPr>
              <a:t>F90-F98</a:t>
            </a:r>
            <a:r>
              <a:rPr lang="en-US" dirty="0"/>
              <a:t>  Behavioral and emotional disorders with onset usually occurring in childhood and adolescence</a:t>
            </a:r>
          </a:p>
          <a:p>
            <a:r>
              <a:rPr lang="en-US" dirty="0">
                <a:hlinkClick r:id="rId12"/>
              </a:rPr>
              <a:t>F99-F99</a:t>
            </a:r>
            <a:r>
              <a:rPr lang="en-US" dirty="0"/>
              <a:t>  Unspecified mental disorder</a:t>
            </a:r>
          </a:p>
          <a:p>
            <a:endParaRPr lang="el-GR" dirty="0"/>
          </a:p>
        </p:txBody>
      </p:sp>
    </p:spTree>
    <p:extLst>
      <p:ext uri="{BB962C8B-B14F-4D97-AF65-F5344CB8AC3E}">
        <p14:creationId xmlns:p14="http://schemas.microsoft.com/office/powerpoint/2010/main" val="1873944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l-GR" dirty="0" smtClean="0"/>
              <a:t>ΣΑΣ ΕΥΧΑΡΙΣΤΩ, ΓΙΑ ΤΗΝ ΠΡΟΣΟΧΗ ΣΑΣ.</a:t>
            </a:r>
            <a:endParaRPr lang="el-GR" dirty="0"/>
          </a:p>
        </p:txBody>
      </p:sp>
      <p:sp>
        <p:nvSpPr>
          <p:cNvPr id="3" name="Title 2"/>
          <p:cNvSpPr>
            <a:spLocks noGrp="1"/>
          </p:cNvSpPr>
          <p:nvPr>
            <p:ph type="title"/>
          </p:nvPr>
        </p:nvSpPr>
        <p:spPr>
          <a:xfrm>
            <a:off x="1331640" y="1600200"/>
            <a:ext cx="7659960" cy="532656"/>
          </a:xfrm>
        </p:spPr>
        <p:txBody>
          <a:bodyPr/>
          <a:lstStyle/>
          <a:p>
            <a:endParaRPr lang="el-GR" dirty="0"/>
          </a:p>
        </p:txBody>
      </p:sp>
    </p:spTree>
    <p:extLst>
      <p:ext uri="{BB962C8B-B14F-4D97-AF65-F5344CB8AC3E}">
        <p14:creationId xmlns:p14="http://schemas.microsoft.com/office/powerpoint/2010/main" val="606407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12775" y="228600"/>
            <a:ext cx="8153400" cy="990600"/>
          </a:xfrm>
        </p:spPr>
        <p:txBody>
          <a:bodyPr/>
          <a:lstStyle/>
          <a:p>
            <a:pPr eaLnBrk="1" hangingPunct="1"/>
            <a:r>
              <a:rPr lang="el-GR" sz="1800" b="1" smtClean="0">
                <a:solidFill>
                  <a:schemeClr val="folHlink"/>
                </a:solidFill>
              </a:rPr>
              <a:t>ΕΤΑΙΡΙΑ ΚΟΙΝΩΝΙΚΗΣ ΨΥΧΙΑΤΡΙΚΗΣ ΚΑΙ ΨΥΧΙΚΗΣ ΥΓΕΙΑΣ</a:t>
            </a:r>
            <a:r>
              <a:rPr lang="el-GR" sz="1800" b="1" smtClean="0"/>
              <a:t> </a:t>
            </a:r>
          </a:p>
        </p:txBody>
      </p:sp>
      <p:sp>
        <p:nvSpPr>
          <p:cNvPr id="16387" name="Rectangle 3"/>
          <p:cNvSpPr>
            <a:spLocks noGrp="1" noChangeArrowheads="1"/>
          </p:cNvSpPr>
          <p:nvPr>
            <p:ph sz="quarter" idx="1"/>
          </p:nvPr>
        </p:nvSpPr>
        <p:spPr>
          <a:xfrm>
            <a:off x="612775" y="1600200"/>
            <a:ext cx="7959725" cy="4495800"/>
          </a:xfrm>
        </p:spPr>
        <p:txBody>
          <a:bodyPr/>
          <a:lstStyle/>
          <a:p>
            <a:pPr eaLnBrk="1" hangingPunct="1"/>
            <a:r>
              <a:rPr lang="el-GR" sz="1400" dirty="0" smtClean="0"/>
              <a:t>Η ΕΚΨ ΚΑΙ ΨΥ είναι επιστημονικό σωματείο , μη κερδοσκοπικού χαρακτήρα, ιδρύθηκε το 1981 από τον Π. </a:t>
            </a:r>
            <a:r>
              <a:rPr lang="el-GR" sz="1400" dirty="0" err="1" smtClean="0"/>
              <a:t>Σακελλαρόπουλο</a:t>
            </a:r>
            <a:r>
              <a:rPr lang="el-GR" sz="1400" dirty="0" smtClean="0"/>
              <a:t> και από τότε έχει αναπτύξει ένα ευρύ δίκτυο δραστηριοτήτων σε </a:t>
            </a:r>
            <a:r>
              <a:rPr lang="el-GR" sz="1400" dirty="0" err="1" smtClean="0"/>
              <a:t>πόλλους</a:t>
            </a:r>
            <a:r>
              <a:rPr lang="el-GR" sz="1400" dirty="0" smtClean="0"/>
              <a:t> τους τομείς που σχετίζονται με την ψυχική υγεία. Οι υπηρεσίες της διέπονται από  τις βασικές αρχές της Κοινωνικής Ψυχιατρικής</a:t>
            </a:r>
            <a:r>
              <a:rPr lang="en-US" sz="1400" dirty="0" smtClean="0"/>
              <a:t> </a:t>
            </a:r>
            <a:r>
              <a:rPr lang="el-GR" sz="1400" dirty="0" smtClean="0"/>
              <a:t>και λειτουργούν στα πλαίσια της Ψυχιατρικής Μεταρρύθμισης της Χώρας. </a:t>
            </a:r>
          </a:p>
          <a:p>
            <a:pPr eaLnBrk="1" hangingPunct="1"/>
            <a:r>
              <a:rPr lang="el-GR" sz="1400" dirty="0" smtClean="0"/>
              <a:t>Οι υπηρεσίες της ΕΚΨ &amp; ΨΥ δραστηριοποιούνται στους νομούς Αττικής, Έβρου, Φωκίδας και Φθιώτιδας λειτουργώντας στεγαστικές δομές: ξενώνες, οικοτροφεία, προστατευμένα διαμερίσματα, κέντρα ημέρας, κινητές μονάδες, Κοινωνικούς συνεταιρισμούς.  </a:t>
            </a:r>
          </a:p>
          <a:p>
            <a:pPr eaLnBrk="1" hangingPunct="1"/>
            <a:endParaRPr lang="el-GR" sz="1400" dirty="0" smtClean="0"/>
          </a:p>
          <a:p>
            <a:pPr eaLnBrk="1" hangingPunct="1">
              <a:buFont typeface="Wingdings" pitchFamily="2" charset="2"/>
              <a:buNone/>
            </a:pPr>
            <a:r>
              <a:rPr lang="el-GR" sz="1400" b="1" dirty="0" smtClean="0"/>
              <a:t>ΓΕΝΙΚΟΙ ΣΤΟΧΟΙ ΤΗΣ ΕΚΨ &amp; ΨΥ ΕΙΝΑΙ:</a:t>
            </a:r>
          </a:p>
          <a:p>
            <a:pPr eaLnBrk="1" hangingPunct="1"/>
            <a:r>
              <a:rPr lang="el-GR" sz="1400" dirty="0" smtClean="0"/>
              <a:t>Προαγωγή της Ψυχικής Υγείας</a:t>
            </a:r>
          </a:p>
          <a:p>
            <a:pPr eaLnBrk="1" hangingPunct="1"/>
            <a:r>
              <a:rPr lang="el-GR" sz="1400" dirty="0" smtClean="0"/>
              <a:t>Πρόληψη των ψυχικών διαταραχών</a:t>
            </a:r>
          </a:p>
          <a:p>
            <a:pPr eaLnBrk="1" hangingPunct="1"/>
            <a:r>
              <a:rPr lang="el-GR" sz="1400" dirty="0" smtClean="0"/>
              <a:t>Προώθηση της πρωτοβάθμιας φροντίδας Ψυχικής Υγείας</a:t>
            </a:r>
          </a:p>
          <a:p>
            <a:pPr eaLnBrk="1" hangingPunct="1"/>
            <a:r>
              <a:rPr lang="el-GR" sz="1400" dirty="0" smtClean="0"/>
              <a:t>Αντιμετώπιση των ψυχωτικών ασθενών στην κοινότητα</a:t>
            </a:r>
          </a:p>
          <a:p>
            <a:pPr eaLnBrk="1" hangingPunct="1"/>
            <a:r>
              <a:rPr lang="el-GR" sz="1400" dirty="0" smtClean="0"/>
              <a:t>Εκπαίδευση στελεχών Ψυχικής Υγείας</a:t>
            </a:r>
          </a:p>
        </p:txBody>
      </p:sp>
    </p:spTree>
  </p:cSld>
  <p:clrMapOvr>
    <a:masterClrMapping/>
  </p:clrMapOvr>
  <p:transition>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Τίτλος"/>
          <p:cNvSpPr>
            <a:spLocks noGrp="1"/>
          </p:cNvSpPr>
          <p:nvPr>
            <p:ph type="title"/>
          </p:nvPr>
        </p:nvSpPr>
        <p:spPr>
          <a:xfrm>
            <a:off x="612775" y="228600"/>
            <a:ext cx="8153400" cy="990600"/>
          </a:xfrm>
        </p:spPr>
        <p:txBody>
          <a:bodyPr/>
          <a:lstStyle/>
          <a:p>
            <a:pPr eaLnBrk="1" hangingPunct="1"/>
            <a:r>
              <a:rPr lang="el-GR" sz="1800" b="1" smtClean="0">
                <a:solidFill>
                  <a:schemeClr val="folHlink"/>
                </a:solidFill>
              </a:rPr>
              <a:t>ΚΙΝΗΤΗ ΜΟΝΑΔΑ ΨΥΧΙΚΗΣ ΥΓΕΙΑΣ :</a:t>
            </a:r>
            <a:r>
              <a:rPr lang="el-GR" sz="1800" b="1" smtClean="0"/>
              <a:t> </a:t>
            </a:r>
          </a:p>
        </p:txBody>
      </p:sp>
      <p:sp>
        <p:nvSpPr>
          <p:cNvPr id="18435" name="2 - Θέση περιεχομένου"/>
          <p:cNvSpPr>
            <a:spLocks noGrp="1"/>
          </p:cNvSpPr>
          <p:nvPr>
            <p:ph sz="quarter" idx="1"/>
          </p:nvPr>
        </p:nvSpPr>
        <p:spPr>
          <a:xfrm>
            <a:off x="612775" y="1600200"/>
            <a:ext cx="8031163" cy="4495800"/>
          </a:xfrm>
        </p:spPr>
        <p:txBody>
          <a:bodyPr/>
          <a:lstStyle/>
          <a:p>
            <a:pPr eaLnBrk="1" hangingPunct="1">
              <a:buFontTx/>
              <a:buBlip>
                <a:blip r:embed="rId3"/>
              </a:buBlip>
            </a:pPr>
            <a:endParaRPr lang="el-GR" sz="1400" dirty="0" smtClean="0"/>
          </a:p>
          <a:p>
            <a:pPr eaLnBrk="1" hangingPunct="1">
              <a:lnSpc>
                <a:spcPct val="200000"/>
              </a:lnSpc>
              <a:buFontTx/>
              <a:buBlip>
                <a:blip r:embed="rId3"/>
              </a:buBlip>
            </a:pPr>
            <a:r>
              <a:rPr lang="el-GR" sz="1400" dirty="0" smtClean="0"/>
              <a:t>Διεπιστημονική ομάδα που μεταβαίνει σε κλιμάκια σε προγραμματισμένο χρόνο και προσφέρει επί τόπου τις υπηρεσίες της  ανάλογα τις ανάγκες του πληθυσμού στο ευρύ φάσμα των ψυχικών διαταραχών. Η διεπιστημονική θεραπευτική ομάδα στην σημερινή της σύνθεση απαρτίζεται από 4 ψυχίατρους, 1 παιδοψυχίατρο, 3 ψυχολόγους,  1 εικαστική θεραπεύτρια, 1 </a:t>
            </a:r>
            <a:r>
              <a:rPr lang="el-GR" sz="1400" dirty="0" err="1" smtClean="0"/>
              <a:t>λογοθεραπεύτρια</a:t>
            </a:r>
            <a:r>
              <a:rPr lang="el-GR" sz="1400" dirty="0" smtClean="0"/>
              <a:t>, 1 κοινωνική λειτουργό. Το έργο της Κινητής Μονάδας υποστηρίζεται από διοικητικό προσωπικό, 2 γραμματείς, 1 οικονομολόγο, 1 διοικητικά υπεύθυνη. </a:t>
            </a:r>
          </a:p>
        </p:txBody>
      </p:sp>
    </p:spTree>
  </p:cSld>
  <p:clrMapOvr>
    <a:masterClrMapping/>
  </p:clrMapOvr>
  <p:transition>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12775" y="228600"/>
            <a:ext cx="8153400" cy="990600"/>
          </a:xfrm>
        </p:spPr>
        <p:txBody>
          <a:bodyPr/>
          <a:lstStyle/>
          <a:p>
            <a:pPr eaLnBrk="1" hangingPunct="1"/>
            <a:r>
              <a:rPr lang="el-GR" sz="1800" b="1" dirty="0" smtClean="0">
                <a:solidFill>
                  <a:schemeClr val="folHlink"/>
                </a:solidFill>
              </a:rPr>
              <a:t>ΚΙΝΗΤΗ ΜΟΝΑΔΑ ΨΥΧΙΚΗΣ ΥΓΕΙΑΣ ΝΟΜΟΥ ΦΩΚΙΔΑΣ</a:t>
            </a:r>
          </a:p>
        </p:txBody>
      </p:sp>
      <p:sp>
        <p:nvSpPr>
          <p:cNvPr id="20483" name="Rectangle 3"/>
          <p:cNvSpPr>
            <a:spLocks noGrp="1" noChangeArrowheads="1"/>
          </p:cNvSpPr>
          <p:nvPr>
            <p:ph sz="quarter" idx="1"/>
          </p:nvPr>
        </p:nvSpPr>
        <p:spPr>
          <a:xfrm>
            <a:off x="612775" y="1600200"/>
            <a:ext cx="8031163" cy="4495800"/>
          </a:xfrm>
        </p:spPr>
        <p:txBody>
          <a:bodyPr/>
          <a:lstStyle/>
          <a:p>
            <a:pPr eaLnBrk="1" hangingPunct="1">
              <a:lnSpc>
                <a:spcPct val="150000"/>
              </a:lnSpc>
              <a:buFontTx/>
              <a:buNone/>
            </a:pPr>
            <a:r>
              <a:rPr lang="el-GR" sz="1400" dirty="0" smtClean="0"/>
              <a:t>  Η Κινητή Μονάδα Νομού Φωκίδας  λειτουργεί από το 1981 και έκτοτε αποτελεί το μοναδικό φορέα παροχής υπηρεσιών ψυχικής υγείας  που μπορεί να καλύψει τις ανάγκες  του πληθυσμού. </a:t>
            </a:r>
          </a:p>
          <a:p>
            <a:pPr eaLnBrk="1" hangingPunct="1">
              <a:lnSpc>
                <a:spcPct val="150000"/>
              </a:lnSpc>
              <a:buFontTx/>
              <a:buNone/>
            </a:pPr>
            <a:r>
              <a:rPr lang="el-GR" sz="1400" b="1" dirty="0" smtClean="0"/>
              <a:t> Η ΚΜ Φωκίδας λειτουργεί τα εξής κλιμάκια:</a:t>
            </a:r>
          </a:p>
          <a:p>
            <a:pPr eaLnBrk="1" hangingPunct="1">
              <a:lnSpc>
                <a:spcPct val="150000"/>
              </a:lnSpc>
            </a:pPr>
            <a:r>
              <a:rPr lang="el-GR" sz="1400" dirty="0" smtClean="0"/>
              <a:t>Άμφισσα, Ιτέα, Γαλαξίδι, </a:t>
            </a:r>
            <a:r>
              <a:rPr lang="el-GR" sz="1400" dirty="0" err="1" smtClean="0"/>
              <a:t>Χρισσό</a:t>
            </a:r>
            <a:r>
              <a:rPr lang="el-GR" sz="1400" dirty="0" smtClean="0"/>
              <a:t>, Δελφοί, Δεσφίνα, Γραβιά, </a:t>
            </a:r>
            <a:br>
              <a:rPr lang="el-GR" sz="1400" dirty="0" smtClean="0"/>
            </a:br>
            <a:r>
              <a:rPr lang="el-GR" sz="1400" dirty="0" smtClean="0"/>
              <a:t>Πολύδροσο, </a:t>
            </a:r>
            <a:r>
              <a:rPr lang="el-GR" sz="1400" dirty="0" err="1" smtClean="0"/>
              <a:t>Λιδωρίκι</a:t>
            </a:r>
            <a:r>
              <a:rPr lang="el-GR" sz="1400" dirty="0" smtClean="0"/>
              <a:t>, Ερατεινή, </a:t>
            </a:r>
            <a:r>
              <a:rPr lang="el-GR" sz="1400" dirty="0" err="1" smtClean="0"/>
              <a:t>Ευπάλιο</a:t>
            </a:r>
            <a:r>
              <a:rPr lang="el-GR" sz="1400" dirty="0" smtClean="0"/>
              <a:t>, Αμφίκλεια. </a:t>
            </a:r>
          </a:p>
          <a:p>
            <a:pPr eaLnBrk="1" hangingPunct="1">
              <a:lnSpc>
                <a:spcPct val="150000"/>
              </a:lnSpc>
            </a:pPr>
            <a:r>
              <a:rPr lang="el-GR" sz="1400" dirty="0" smtClean="0"/>
              <a:t>Η συχνότητα επισκέψεων στο κάθε κλιμάκιο είναι  σε δεκαπενθήμερη βάση εκτός από το κλιμάκιο της Άμφισσας, την πρωτεύουσα του νομού,  όπου εκεί τα ραντεβού γίνονται καθημερινά, καθώς και το κλιμάκιο της Ιτέας που  οι ανάγκες είναι περισσότερες και το κλιμάκιο διεξάγεται 2 φορές την εβδομάδα. Τα ραντεβού γίνονται στα κατά τόπους αγροτικά ιατρεία ή κέντρα υγείας και στα γραφεία της ΕΚΨ&amp;ΨΥ.</a:t>
            </a:r>
          </a:p>
        </p:txBody>
      </p:sp>
    </p:spTree>
  </p:cSld>
  <p:clrMapOvr>
    <a:masterClrMapping/>
  </p:clrMapOvr>
  <p:transition>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12775" y="228600"/>
            <a:ext cx="8153400" cy="990600"/>
          </a:xfrm>
        </p:spPr>
        <p:txBody>
          <a:bodyPr/>
          <a:lstStyle/>
          <a:p>
            <a:pPr eaLnBrk="1" hangingPunct="1"/>
            <a:r>
              <a:rPr lang="el-GR" sz="1800" b="1" smtClean="0">
                <a:solidFill>
                  <a:schemeClr val="folHlink"/>
                </a:solidFill>
              </a:rPr>
              <a:t>ΚΥΡΙΟ ΜΕΛΗΜΑ ΤΗΣ ΚΙΝΗΤΗΣ ΜΟΝΑΔΑΣ</a:t>
            </a:r>
          </a:p>
        </p:txBody>
      </p:sp>
      <p:sp>
        <p:nvSpPr>
          <p:cNvPr id="23555" name="Content Placeholder 2"/>
          <p:cNvSpPr>
            <a:spLocks noGrp="1"/>
          </p:cNvSpPr>
          <p:nvPr>
            <p:ph sz="quarter" idx="1"/>
          </p:nvPr>
        </p:nvSpPr>
        <p:spPr>
          <a:xfrm>
            <a:off x="611188" y="1628775"/>
            <a:ext cx="8153400" cy="4495800"/>
          </a:xfrm>
        </p:spPr>
        <p:txBody>
          <a:bodyPr/>
          <a:lstStyle/>
          <a:p>
            <a:pPr eaLnBrk="1" hangingPunct="1">
              <a:lnSpc>
                <a:spcPct val="150000"/>
              </a:lnSpc>
            </a:pPr>
            <a:r>
              <a:rPr lang="el-GR" sz="1300" smtClean="0"/>
              <a:t>Πρόληψη – Προαγωγή Ψυχικής Υγείας</a:t>
            </a:r>
          </a:p>
          <a:p>
            <a:pPr eaLnBrk="1" hangingPunct="1">
              <a:lnSpc>
                <a:spcPct val="150000"/>
              </a:lnSpc>
            </a:pPr>
            <a:r>
              <a:rPr lang="el-GR" sz="1300" smtClean="0"/>
              <a:t>Έγκαιρη Παρέμβαση στην Ψυχωτική Κρίση</a:t>
            </a:r>
          </a:p>
          <a:p>
            <a:pPr eaLnBrk="1" hangingPunct="1">
              <a:lnSpc>
                <a:spcPct val="150000"/>
              </a:lnSpc>
            </a:pPr>
            <a:r>
              <a:rPr lang="el-GR" sz="1300" smtClean="0"/>
              <a:t>Σταθεροποίηση Ψυχωτικών Ασθενών – Συνέχεια στην Φροντίδα – Αποφυγή Υποτροπών, Ακούσιων Εγκλεισμών</a:t>
            </a:r>
          </a:p>
        </p:txBody>
      </p:sp>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p:txBody>
          <a:bodyPr/>
          <a:lstStyle/>
          <a:p>
            <a:r>
              <a:rPr lang="el-GR" sz="1600" b="1" dirty="0">
                <a:solidFill>
                  <a:schemeClr val="tx1"/>
                </a:solidFill>
              </a:rPr>
              <a:t>Η Κινητή Μονάδα παρέχει</a:t>
            </a:r>
            <a:r>
              <a:rPr lang="el-GR" sz="1600" dirty="0"/>
              <a:t>:</a:t>
            </a:r>
          </a:p>
        </p:txBody>
      </p:sp>
      <p:sp>
        <p:nvSpPr>
          <p:cNvPr id="2053" name="Rectangle 5"/>
          <p:cNvSpPr>
            <a:spLocks noGrp="1" noChangeArrowheads="1"/>
          </p:cNvSpPr>
          <p:nvPr>
            <p:ph type="body" idx="1"/>
          </p:nvPr>
        </p:nvSpPr>
        <p:spPr/>
        <p:txBody>
          <a:bodyPr/>
          <a:lstStyle/>
          <a:p>
            <a:pPr>
              <a:buFontTx/>
              <a:buNone/>
            </a:pPr>
            <a:endParaRPr lang="el-GR" sz="1400" dirty="0"/>
          </a:p>
          <a:p>
            <a:r>
              <a:rPr lang="el-GR" sz="1400" dirty="0"/>
              <a:t>Διάγνωση</a:t>
            </a:r>
          </a:p>
          <a:p>
            <a:r>
              <a:rPr lang="el-GR" sz="1400" dirty="0"/>
              <a:t>Ψυχιατρική και Παιδοψυχιατρική εκτίμηση</a:t>
            </a:r>
          </a:p>
          <a:p>
            <a:r>
              <a:rPr lang="el-GR" sz="1400" dirty="0"/>
              <a:t>Ψυχιατρική παρακολούθηση</a:t>
            </a:r>
          </a:p>
          <a:p>
            <a:r>
              <a:rPr lang="el-GR" sz="1400" dirty="0"/>
              <a:t>Φαρμακοθεραπεία</a:t>
            </a:r>
          </a:p>
          <a:p>
            <a:r>
              <a:rPr lang="el-GR" sz="1400" dirty="0"/>
              <a:t>Ψυχοθεραπεία</a:t>
            </a:r>
          </a:p>
          <a:p>
            <a:r>
              <a:rPr lang="el-GR" sz="1400" dirty="0"/>
              <a:t>Ψυχολογική υποστήριξη</a:t>
            </a:r>
          </a:p>
          <a:p>
            <a:r>
              <a:rPr lang="el-GR" sz="1400" dirty="0"/>
              <a:t>Εικαστική </a:t>
            </a:r>
            <a:r>
              <a:rPr lang="el-GR" sz="1400" dirty="0" err="1"/>
              <a:t>ψυχοθεραπεια</a:t>
            </a:r>
            <a:r>
              <a:rPr lang="el-GR" sz="1400" dirty="0"/>
              <a:t> (ατομική και ομαδική)</a:t>
            </a:r>
          </a:p>
          <a:p>
            <a:r>
              <a:rPr lang="el-GR" sz="1400" dirty="0" err="1"/>
              <a:t>Λογοθεραπεία</a:t>
            </a:r>
            <a:endParaRPr lang="el-GR" sz="1400" dirty="0"/>
          </a:p>
          <a:p>
            <a:r>
              <a:rPr lang="el-GR" sz="1400" dirty="0"/>
              <a:t>Ψυχοπαιδαγωγικές πράξεις</a:t>
            </a:r>
          </a:p>
          <a:p>
            <a:r>
              <a:rPr lang="el-GR" sz="1400" dirty="0"/>
              <a:t>Μαθησιακή αποκατάσταση</a:t>
            </a:r>
          </a:p>
          <a:p>
            <a:r>
              <a:rPr lang="el-GR" sz="1400" dirty="0"/>
              <a:t>Συμβουλευτική γονέων</a:t>
            </a:r>
          </a:p>
        </p:txBody>
      </p:sp>
    </p:spTree>
    <p:extLst>
      <p:ext uri="{BB962C8B-B14F-4D97-AF65-F5344CB8AC3E}">
        <p14:creationId xmlns:p14="http://schemas.microsoft.com/office/powerpoint/2010/main" val="2812221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12775" y="228600"/>
            <a:ext cx="8153400" cy="990600"/>
          </a:xfrm>
        </p:spPr>
        <p:txBody>
          <a:bodyPr/>
          <a:lstStyle/>
          <a:p>
            <a:pPr eaLnBrk="1" hangingPunct="1"/>
            <a:r>
              <a:rPr lang="el-GR" sz="1800" b="1" smtClean="0"/>
              <a:t>ΑΓΩΓΗ ΚΟΙΝΟΤΗΤΑΣ</a:t>
            </a:r>
          </a:p>
        </p:txBody>
      </p:sp>
      <p:sp>
        <p:nvSpPr>
          <p:cNvPr id="25603" name="Rectangle 3"/>
          <p:cNvSpPr>
            <a:spLocks noGrp="1" noChangeArrowheads="1"/>
          </p:cNvSpPr>
          <p:nvPr>
            <p:ph sz="quarter" idx="1"/>
          </p:nvPr>
        </p:nvSpPr>
        <p:spPr>
          <a:xfrm>
            <a:off x="612775" y="1600200"/>
            <a:ext cx="8031163" cy="4495800"/>
          </a:xfrm>
        </p:spPr>
        <p:txBody>
          <a:bodyPr/>
          <a:lstStyle/>
          <a:p>
            <a:pPr eaLnBrk="1" hangingPunct="1">
              <a:lnSpc>
                <a:spcPct val="150000"/>
              </a:lnSpc>
              <a:buFontTx/>
              <a:buNone/>
            </a:pPr>
            <a:r>
              <a:rPr lang="el-GR" sz="1400" dirty="0" smtClean="0"/>
              <a:t>Η κινητή μονάδα λειτουργώντας με βάση τις αρχές της κοινωνικής ψυχιατρικής ασκεί τις δραστηριότητές της μέσα στην κοινότητα σε στενή συνεργασία με αυτή. Αγωγή κοινότητας είναι η εργασία που γίνεται με τον πληθυσμό για την ευαισθητοποίησή του</a:t>
            </a:r>
            <a:r>
              <a:rPr lang="el-GR" sz="1400" dirty="0" smtClean="0">
                <a:latin typeface="Arial" charset="0"/>
              </a:rPr>
              <a:t> </a:t>
            </a:r>
            <a:r>
              <a:rPr lang="el-GR" sz="1400" dirty="0" smtClean="0"/>
              <a:t>σε θέματα ψυχικής υγείας και την αλλαγή της στάσης  απέναντι στην ψυχική νόσο. Η αγωγή κοινότητας περιλαμβάνει:</a:t>
            </a:r>
          </a:p>
          <a:p>
            <a:pPr eaLnBrk="1" hangingPunct="1">
              <a:lnSpc>
                <a:spcPct val="150000"/>
              </a:lnSpc>
            </a:pPr>
            <a:r>
              <a:rPr lang="el-GR" sz="1400" dirty="0" smtClean="0"/>
              <a:t>την εκπαίδευση πληθυσμού σε γενικότερα και ειδικά θέματα με την διεξαγωγή ομιλιών, ημερίδων, σεμιναρίων, συμμετοχή σε εκδηλώσεις τοπικών φορέων, καθημερινή επαφή θεραπευτών και ασθενών στην κοινότητα.</a:t>
            </a:r>
          </a:p>
          <a:p>
            <a:pPr eaLnBrk="1" hangingPunct="1">
              <a:lnSpc>
                <a:spcPct val="150000"/>
              </a:lnSpc>
            </a:pPr>
            <a:r>
              <a:rPr lang="el-GR" sz="1400" dirty="0" smtClean="0"/>
              <a:t>Συνεχή συνεργασία με πρόσωπα κύρους και ειδικές ομάδες όπως γιατρούς και αστυνομικούς</a:t>
            </a:r>
          </a:p>
          <a:p>
            <a:pPr eaLnBrk="1" hangingPunct="1">
              <a:lnSpc>
                <a:spcPct val="150000"/>
              </a:lnSpc>
            </a:pPr>
            <a:r>
              <a:rPr lang="el-GR" sz="1400" dirty="0" smtClean="0"/>
              <a:t>Σταθερή συνεργασία με σχολεία του νομού, διεξαγωγή ομάδων γονέων, εφήβων, εκπαιδευτικών </a:t>
            </a:r>
          </a:p>
          <a:p>
            <a:pPr eaLnBrk="1" hangingPunct="1">
              <a:lnSpc>
                <a:spcPct val="150000"/>
              </a:lnSpc>
            </a:pPr>
            <a:r>
              <a:rPr lang="el-GR" sz="1400" dirty="0" smtClean="0"/>
              <a:t>Οργάνωση δικτύου υπηρεσιών υγείας στο νομό με στόχο την έγκαιρη εκτίμηση των αιτημάτων και την από κοινού αντιμετώπισή τους. </a:t>
            </a:r>
          </a:p>
        </p:txBody>
      </p:sp>
    </p:spTree>
  </p:cSld>
  <p:clrMapOvr>
    <a:masterClrMapping/>
  </p:clrMapOvr>
  <p:transition>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12775" y="228600"/>
            <a:ext cx="8153400" cy="990600"/>
          </a:xfrm>
        </p:spPr>
        <p:txBody>
          <a:bodyPr/>
          <a:lstStyle/>
          <a:p>
            <a:pPr eaLnBrk="1" hangingPunct="1"/>
            <a:r>
              <a:rPr lang="el-GR" sz="1800" b="1" smtClean="0">
                <a:solidFill>
                  <a:schemeClr val="folHlink"/>
                </a:solidFill>
              </a:rPr>
              <a:t>Η ΚΙΝΗΤΗ ΜΟΝΑΔΑ ΕΠΙΤΕΛΕΙ ΕΠΙΣΤΗΜΟΝΙΚΟ ΚΑΙ ΕΚΠΑΙΔΕΥΤΙΚΟ ΕΡΓΟ:</a:t>
            </a:r>
            <a:r>
              <a:rPr lang="el-GR" sz="1800" b="1" smtClean="0"/>
              <a:t> </a:t>
            </a:r>
          </a:p>
        </p:txBody>
      </p:sp>
      <p:sp>
        <p:nvSpPr>
          <p:cNvPr id="26627" name="Rectangle 3"/>
          <p:cNvSpPr>
            <a:spLocks noGrp="1" noChangeArrowheads="1"/>
          </p:cNvSpPr>
          <p:nvPr>
            <p:ph sz="quarter" idx="1"/>
          </p:nvPr>
        </p:nvSpPr>
        <p:spPr>
          <a:xfrm>
            <a:off x="612775" y="1600200"/>
            <a:ext cx="7959725" cy="4495800"/>
          </a:xfrm>
        </p:spPr>
        <p:txBody>
          <a:bodyPr/>
          <a:lstStyle/>
          <a:p>
            <a:pPr eaLnBrk="1" hangingPunct="1">
              <a:lnSpc>
                <a:spcPct val="150000"/>
              </a:lnSpc>
            </a:pPr>
            <a:r>
              <a:rPr lang="el-GR" sz="1400" dirty="0" smtClean="0"/>
              <a:t>Εκπαιδεύει θεωρητικά και πρακτικά το προσωπικό της.</a:t>
            </a:r>
          </a:p>
          <a:p>
            <a:pPr eaLnBrk="1" hangingPunct="1">
              <a:lnSpc>
                <a:spcPct val="150000"/>
              </a:lnSpc>
            </a:pPr>
            <a:r>
              <a:rPr lang="el-GR" sz="1400" dirty="0" smtClean="0"/>
              <a:t>Παρέχει εκπαίδευση σε τρίτους.</a:t>
            </a:r>
          </a:p>
          <a:p>
            <a:pPr eaLnBrk="1" hangingPunct="1">
              <a:lnSpc>
                <a:spcPct val="150000"/>
              </a:lnSpc>
            </a:pPr>
            <a:r>
              <a:rPr lang="el-GR" sz="1400" dirty="0" smtClean="0"/>
              <a:t>Το προσωπικό της ενθαρρύνεται να παρακολουθεί εκπαιδευτικά προγράμματα και δραστηριότητες εκτός δομής.</a:t>
            </a:r>
          </a:p>
          <a:p>
            <a:pPr eaLnBrk="1" hangingPunct="1">
              <a:lnSpc>
                <a:spcPct val="150000"/>
              </a:lnSpc>
            </a:pPr>
            <a:r>
              <a:rPr lang="el-GR" sz="1400" dirty="0" smtClean="0"/>
              <a:t>Συμμετέχει με παρουσιάσεις σε συνέδρια, ημερίδες, και εκδηλώσεις.</a:t>
            </a:r>
          </a:p>
        </p:txBody>
      </p:sp>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ChangeArrowheads="1"/>
          </p:cNvSpPr>
          <p:nvPr>
            <p:ph type="title"/>
          </p:nvPr>
        </p:nvSpPr>
        <p:spPr/>
        <p:txBody>
          <a:bodyPr/>
          <a:lstStyle/>
          <a:p>
            <a:r>
              <a:rPr lang="el-GR" sz="2400" b="1" dirty="0">
                <a:solidFill>
                  <a:schemeClr val="tx1"/>
                </a:solidFill>
              </a:rPr>
              <a:t>ΔΗΜΟΓΡΑΦΙΚΑ ΣΤΟΙΧΕΙΑ ΕΤΟΣ 2013</a:t>
            </a:r>
          </a:p>
        </p:txBody>
      </p:sp>
      <p:sp>
        <p:nvSpPr>
          <p:cNvPr id="20485" name="Rectangle 5"/>
          <p:cNvSpPr>
            <a:spLocks noGrp="1" noChangeArrowheads="1"/>
          </p:cNvSpPr>
          <p:nvPr>
            <p:ph sz="half" idx="1"/>
          </p:nvPr>
        </p:nvSpPr>
        <p:spPr/>
        <p:txBody>
          <a:bodyPr/>
          <a:lstStyle/>
          <a:p>
            <a:pPr>
              <a:buFontTx/>
              <a:buNone/>
            </a:pPr>
            <a:r>
              <a:rPr lang="el-GR" sz="1200" dirty="0"/>
              <a:t>Σύνολο ασθενών: 489</a:t>
            </a:r>
          </a:p>
          <a:p>
            <a:pPr>
              <a:buFontTx/>
              <a:buNone/>
            </a:pPr>
            <a:endParaRPr lang="el-GR" sz="1200" dirty="0"/>
          </a:p>
          <a:p>
            <a:r>
              <a:rPr lang="el-GR" sz="1200" dirty="0"/>
              <a:t>Ενήλικες: 372</a:t>
            </a:r>
          </a:p>
          <a:p>
            <a:r>
              <a:rPr lang="el-GR" sz="1200" dirty="0"/>
              <a:t>Παιδιά:     117</a:t>
            </a:r>
          </a:p>
          <a:p>
            <a:pPr>
              <a:buFontTx/>
              <a:buNone/>
            </a:pPr>
            <a:endParaRPr lang="el-GR" sz="1200" dirty="0"/>
          </a:p>
          <a:p>
            <a:pPr>
              <a:buFontTx/>
              <a:buNone/>
            </a:pPr>
            <a:r>
              <a:rPr lang="el-GR" sz="1200" dirty="0" smtClean="0"/>
              <a:t>Φύλο: </a:t>
            </a:r>
            <a:endParaRPr lang="el-GR" sz="1200" dirty="0"/>
          </a:p>
          <a:p>
            <a:pPr>
              <a:buFontTx/>
              <a:buNone/>
            </a:pPr>
            <a:endParaRPr lang="el-GR" sz="1200" dirty="0"/>
          </a:p>
          <a:p>
            <a:pPr>
              <a:buFontTx/>
              <a:buNone/>
            </a:pPr>
            <a:r>
              <a:rPr lang="el-GR" sz="1200" dirty="0"/>
              <a:t>Γυναίκες: 231</a:t>
            </a:r>
          </a:p>
          <a:p>
            <a:pPr>
              <a:buFontTx/>
              <a:buNone/>
            </a:pPr>
            <a:r>
              <a:rPr lang="el-GR" sz="1200" dirty="0"/>
              <a:t>Άντρες: 141</a:t>
            </a:r>
          </a:p>
          <a:p>
            <a:pPr>
              <a:buFontTx/>
              <a:buNone/>
            </a:pPr>
            <a:endParaRPr lang="el-GR" sz="1200" dirty="0"/>
          </a:p>
          <a:p>
            <a:pPr>
              <a:buFontTx/>
              <a:buNone/>
            </a:pPr>
            <a:r>
              <a:rPr lang="el-GR" sz="1200" dirty="0"/>
              <a:t>Νέοι ασθενείς που ζήτησαν βοήθεια </a:t>
            </a:r>
            <a:r>
              <a:rPr lang="el-GR" sz="1200" dirty="0" smtClean="0"/>
              <a:t>μέσα </a:t>
            </a:r>
            <a:r>
              <a:rPr lang="el-GR" sz="1200" dirty="0"/>
              <a:t>στο έτος: 178</a:t>
            </a:r>
          </a:p>
          <a:p>
            <a:endParaRPr lang="el-GR" sz="1200" dirty="0"/>
          </a:p>
          <a:p>
            <a:endParaRPr lang="el-GR" sz="1200" dirty="0"/>
          </a:p>
        </p:txBody>
      </p:sp>
      <p:graphicFrame>
        <p:nvGraphicFramePr>
          <p:cNvPr id="20599" name="Group 119"/>
          <p:cNvGraphicFramePr>
            <a:graphicFrameLocks noGrp="1"/>
          </p:cNvGraphicFramePr>
          <p:nvPr>
            <p:ph sz="quarter" idx="2"/>
            <p:extLst>
              <p:ext uri="{D42A27DB-BD31-4B8C-83A1-F6EECF244321}">
                <p14:modId xmlns:p14="http://schemas.microsoft.com/office/powerpoint/2010/main" val="3736425856"/>
              </p:ext>
            </p:extLst>
          </p:nvPr>
        </p:nvGraphicFramePr>
        <p:xfrm>
          <a:off x="4648200" y="1600200"/>
          <a:ext cx="4038600" cy="2319020"/>
        </p:xfrm>
        <a:graphic>
          <a:graphicData uri="http://schemas.openxmlformats.org/drawingml/2006/table">
            <a:tbl>
              <a:tblPr/>
              <a:tblGrid>
                <a:gridCol w="2979738"/>
                <a:gridCol w="1058862"/>
              </a:tblGrid>
              <a:tr h="3683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ΗΛΙΚΙΕΣ</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smtClean="0">
                          <a:ln>
                            <a:noFill/>
                          </a:ln>
                          <a:solidFill>
                            <a:schemeClr val="tx1"/>
                          </a:solidFill>
                          <a:effectLst/>
                          <a:latin typeface="Arial" charset="0"/>
                          <a:cs typeface="Arial" charset="0"/>
                        </a:rPr>
                        <a:t>ΓΥΝΑΙΚΕΣ</a:t>
                      </a:r>
                      <a:endParaRPr kumimoji="0" lang="el-G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00"/>
                    </a:solidFill>
                  </a:tcPr>
                </a:tc>
              </a:tr>
              <a:tr h="2270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80 και άνω</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18</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70 έως 79</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21</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smtClean="0">
                          <a:ln>
                            <a:noFill/>
                          </a:ln>
                          <a:solidFill>
                            <a:schemeClr val="tx1"/>
                          </a:solidFill>
                          <a:effectLst/>
                          <a:latin typeface="Arial" charset="0"/>
                          <a:cs typeface="Arial" charset="0"/>
                        </a:rPr>
                        <a:t>60 έως 69</a:t>
                      </a:r>
                      <a:endParaRPr kumimoji="0" lang="el-G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31</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50 έως 59</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47</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40 έως 49</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rgbClr val="00B050"/>
                          </a:solidFill>
                          <a:effectLst/>
                          <a:latin typeface="Arial" charset="0"/>
                          <a:cs typeface="Arial" charset="0"/>
                        </a:rPr>
                        <a:t>53</a:t>
                      </a:r>
                      <a:endParaRPr kumimoji="0" lang="el-GR" sz="1800" b="1" i="0" u="none" strike="noStrike" cap="none" normalizeH="0" baseline="0" dirty="0" smtClean="0">
                        <a:ln>
                          <a:noFill/>
                        </a:ln>
                        <a:solidFill>
                          <a:srgbClr val="00B050"/>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86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30 έως 39</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43</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smtClean="0">
                          <a:ln>
                            <a:noFill/>
                          </a:ln>
                          <a:solidFill>
                            <a:schemeClr val="tx1"/>
                          </a:solidFill>
                          <a:effectLst/>
                          <a:latin typeface="Arial" charset="0"/>
                          <a:cs typeface="Arial" charset="0"/>
                        </a:rPr>
                        <a:t>18 έως 29</a:t>
                      </a:r>
                      <a:endParaRPr kumimoji="0" lang="el-G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18</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smtClean="0">
                          <a:ln>
                            <a:noFill/>
                          </a:ln>
                          <a:solidFill>
                            <a:schemeClr val="tx1"/>
                          </a:solidFill>
                          <a:effectLst/>
                          <a:latin typeface="Arial" charset="0"/>
                          <a:cs typeface="Arial" charset="0"/>
                        </a:rPr>
                        <a:t>κάτω των 18</a:t>
                      </a:r>
                      <a:endParaRPr kumimoji="0" lang="el-G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Arial" charset="0"/>
                          <a:cs typeface="Arial" charset="0"/>
                        </a:rPr>
                        <a:t>42</a:t>
                      </a:r>
                      <a:endParaRPr kumimoji="0" lang="el-G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8" name="Group 119"/>
          <p:cNvGraphicFramePr>
            <a:graphicFrameLocks noGrp="1"/>
          </p:cNvGraphicFramePr>
          <p:nvPr>
            <p:ph sz="quarter" idx="2"/>
            <p:extLst>
              <p:ext uri="{D42A27DB-BD31-4B8C-83A1-F6EECF244321}">
                <p14:modId xmlns:p14="http://schemas.microsoft.com/office/powerpoint/2010/main" val="3395915887"/>
              </p:ext>
            </p:extLst>
          </p:nvPr>
        </p:nvGraphicFramePr>
        <p:xfrm>
          <a:off x="4644008" y="4149080"/>
          <a:ext cx="4038600" cy="2185991"/>
        </p:xfrm>
        <a:graphic>
          <a:graphicData uri="http://schemas.openxmlformats.org/drawingml/2006/table">
            <a:tbl>
              <a:tblPr/>
              <a:tblGrid>
                <a:gridCol w="2979738"/>
                <a:gridCol w="1058862"/>
              </a:tblGrid>
              <a:tr h="368300">
                <a:tc>
                  <a:txBody>
                    <a:bodyPr/>
                    <a:lstStyle/>
                    <a:p>
                      <a:pPr algn="ctr" fontAlgn="b"/>
                      <a:r>
                        <a:rPr lang="el-GR" sz="1000" b="1" i="0" u="none" strike="noStrike" dirty="0">
                          <a:effectLst/>
                          <a:latin typeface="Arial"/>
                        </a:rPr>
                        <a:t>ΗΛΙΚΙΑ</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00"/>
                    </a:solidFill>
                  </a:tcPr>
                </a:tc>
                <a:tc>
                  <a:txBody>
                    <a:bodyPr/>
                    <a:lstStyle/>
                    <a:p>
                      <a:pPr algn="ctr" fontAlgn="b"/>
                      <a:r>
                        <a:rPr lang="el-GR" sz="1000" b="1" i="0" u="none" strike="noStrike">
                          <a:effectLst/>
                          <a:latin typeface="Arial"/>
                        </a:rPr>
                        <a:t>ΑΝΔΡΕΣ</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00"/>
                    </a:solidFill>
                  </a:tcPr>
                </a:tc>
              </a:tr>
              <a:tr h="227013">
                <a:tc>
                  <a:txBody>
                    <a:bodyPr/>
                    <a:lstStyle/>
                    <a:p>
                      <a:pPr algn="ctr" fontAlgn="b"/>
                      <a:r>
                        <a:rPr lang="el-GR" sz="1000" b="0" i="0" u="none" strike="noStrike">
                          <a:effectLst/>
                          <a:latin typeface="Arial"/>
                        </a:rPr>
                        <a:t>80 και άνω</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b"/>
                      <a:r>
                        <a:rPr lang="el-GR" sz="1000" b="0" i="0" u="none" strike="noStrike">
                          <a:effectLst/>
                          <a:latin typeface="Arial"/>
                        </a:rPr>
                        <a:t>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algn="ctr" fontAlgn="b"/>
                      <a:r>
                        <a:rPr lang="el-GR" sz="1000" b="0" i="0" u="none" strike="noStrike">
                          <a:effectLst/>
                          <a:latin typeface="Arial"/>
                        </a:rPr>
                        <a:t>70 έως 79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b"/>
                      <a:r>
                        <a:rPr lang="el-GR" sz="1000" b="0" i="0" u="none" strike="noStrike">
                          <a:effectLst/>
                          <a:latin typeface="Arial"/>
                        </a:rPr>
                        <a:t>15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algn="ctr" fontAlgn="b"/>
                      <a:r>
                        <a:rPr lang="el-GR" sz="1000" b="0" i="0" u="none" strike="noStrike">
                          <a:effectLst/>
                          <a:latin typeface="Arial"/>
                        </a:rPr>
                        <a:t>60 έως 69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b"/>
                      <a:r>
                        <a:rPr lang="el-GR" sz="1000" b="0" i="0" u="none" strike="noStrike">
                          <a:effectLst/>
                          <a:latin typeface="Arial"/>
                        </a:rPr>
                        <a:t>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algn="ctr" fontAlgn="b"/>
                      <a:r>
                        <a:rPr lang="el-GR" sz="1000" b="0" i="0" u="none" strike="noStrike">
                          <a:effectLst/>
                          <a:latin typeface="Arial"/>
                        </a:rPr>
                        <a:t>50 έως 59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b"/>
                      <a:r>
                        <a:rPr lang="el-GR" sz="1000" b="0" i="0" u="none" strike="noStrike">
                          <a:effectLst/>
                          <a:latin typeface="Arial"/>
                        </a:rPr>
                        <a:t>30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algn="ctr" fontAlgn="b"/>
                      <a:r>
                        <a:rPr lang="el-GR" sz="1000" b="0" i="0" u="none" strike="noStrike">
                          <a:effectLst/>
                          <a:latin typeface="Arial"/>
                        </a:rPr>
                        <a:t>40 έως 49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b"/>
                      <a:r>
                        <a:rPr lang="el-GR" sz="1000" b="0" i="0" u="none" strike="noStrike">
                          <a:effectLst/>
                          <a:latin typeface="Arial"/>
                        </a:rPr>
                        <a:t>33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8600">
                <a:tc>
                  <a:txBody>
                    <a:bodyPr/>
                    <a:lstStyle/>
                    <a:p>
                      <a:pPr algn="ctr" fontAlgn="b"/>
                      <a:r>
                        <a:rPr lang="el-GR" sz="1000" b="0" i="0" u="none" strike="noStrike">
                          <a:effectLst/>
                          <a:latin typeface="Arial"/>
                        </a:rPr>
                        <a:t>30 έως 39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b"/>
                      <a:r>
                        <a:rPr lang="el-GR" sz="1000" b="0" i="0" u="none" strike="noStrike">
                          <a:effectLst/>
                          <a:latin typeface="Arial"/>
                        </a:rPr>
                        <a:t>23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algn="ctr" fontAlgn="b"/>
                      <a:r>
                        <a:rPr lang="el-GR" sz="1000" b="0" i="0" u="none" strike="noStrike">
                          <a:effectLst/>
                          <a:latin typeface="Arial"/>
                        </a:rPr>
                        <a:t>18 έως 29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b"/>
                      <a:r>
                        <a:rPr lang="el-GR" sz="1000" b="0" i="0" u="none" strike="noStrike">
                          <a:effectLst/>
                          <a:latin typeface="Arial"/>
                        </a:rPr>
                        <a:t>15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algn="ctr" fontAlgn="b"/>
                      <a:r>
                        <a:rPr lang="el-GR" sz="1000" b="0" i="0" u="none" strike="noStrike">
                          <a:effectLst/>
                          <a:latin typeface="Arial"/>
                        </a:rPr>
                        <a:t>κάτω των 18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b"/>
                      <a:r>
                        <a:rPr lang="el-GR" sz="1000" b="0" i="0" u="none" strike="noStrike" dirty="0">
                          <a:solidFill>
                            <a:srgbClr val="00B050"/>
                          </a:solidFill>
                          <a:effectLst/>
                          <a:latin typeface="Arial"/>
                        </a:rPr>
                        <a:t>75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93538920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1997</TotalTime>
  <Words>658</Words>
  <Application>Microsoft Office PowerPoint</Application>
  <PresentationFormat>Προβολή στην οθόνη (4:3)</PresentationFormat>
  <Paragraphs>119</Paragraphs>
  <Slides>13</Slides>
  <Notes>4</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Median</vt:lpstr>
      <vt:lpstr>«Κινητή Μονάδα Ψυχικής Υγείας Νομού Φωκίδας  της Εταιρίας Κοινωνικής Ψυχιατρικής και Ψυχικής υγείας»    Λαζογιώργου- Κούστα Ηλιάνα, Ψυχολόγος, Μsc </vt:lpstr>
      <vt:lpstr>ΕΤΑΙΡΙΑ ΚΟΙΝΩΝΙΚΗΣ ΨΥΧΙΑΤΡΙΚΗΣ ΚΑΙ ΨΥΧΙΚΗΣ ΥΓΕΙΑΣ </vt:lpstr>
      <vt:lpstr>ΚΙΝΗΤΗ ΜΟΝΑΔΑ ΨΥΧΙΚΗΣ ΥΓΕΙΑΣ : </vt:lpstr>
      <vt:lpstr>ΚΙΝΗΤΗ ΜΟΝΑΔΑ ΨΥΧΙΚΗΣ ΥΓΕΙΑΣ ΝΟΜΟΥ ΦΩΚΙΔΑΣ</vt:lpstr>
      <vt:lpstr>ΚΥΡΙΟ ΜΕΛΗΜΑ ΤΗΣ ΚΙΝΗΤΗΣ ΜΟΝΑΔΑΣ</vt:lpstr>
      <vt:lpstr>Η Κινητή Μονάδα παρέχει:</vt:lpstr>
      <vt:lpstr>ΑΓΩΓΗ ΚΟΙΝΟΤΗΤΑΣ</vt:lpstr>
      <vt:lpstr>Η ΚΙΝΗΤΗ ΜΟΝΑΔΑ ΕΠΙΤΕΛΕΙ ΕΠΙΣΤΗΜΟΝΙΚΟ ΚΑΙ ΕΚΠΑΙΔΕΥΤΙΚΟ ΕΡΓΟ: </vt:lpstr>
      <vt:lpstr>ΔΗΜΟΓΡΑΦΙΚΑ ΣΤΟΙΧΕΙΑ ΕΤΟΣ 2013</vt:lpstr>
      <vt:lpstr>Παρουσίαση του PowerPoint</vt:lpstr>
      <vt:lpstr>ΔΙΑΓΝΩΣΕΙΣ ΑΣΘΕΝΩΝ ΑΝΑ ΦΥΛΟ</vt:lpstr>
      <vt:lpstr>ΔΙΑΓΝΩΣΕΙΣ  ΚΑΤΑ ICD-10</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ekps</dc:creator>
  <cp:lastModifiedBy>NIKI</cp:lastModifiedBy>
  <cp:revision>266</cp:revision>
  <dcterms:created xsi:type="dcterms:W3CDTF">2008-10-31T10:03:37Z</dcterms:created>
  <dcterms:modified xsi:type="dcterms:W3CDTF">2017-06-02T05:37:20Z</dcterms:modified>
</cp:coreProperties>
</file>